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2195" autoAdjust="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ACB99-A44D-45AC-8044-1E757BA8C56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0956-17AD-4093-A091-5F8D2B59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BBA66-FEEE-40B0-A86E-D566A2CB26FD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2FAA-C88C-4504-9D12-A36569C5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Participating counties are Benton County, Crook County, Harney County, and Union County; chosen based on: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Range of anticipated community readiness scores,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Geographic diversity, urban/rural representation,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Diversity in anticipated difficulty implementing the assessment, and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Not represented on the Community Programs Evaluation Workgroup so that they (the counties) would not have expectations about the process.</a:t>
            </a:r>
          </a:p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Baker with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DeAnne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Kriss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and Sara and Kris will be at other sites</a:t>
            </a:r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b="0" i="1" dirty="0" smtClean="0">
                <a:solidFill>
                  <a:srgbClr val="FF0000"/>
                </a:solidFill>
                <a:latin typeface="Times New Roman" pitchFamily="18" charset="0"/>
              </a:rPr>
              <a:t>Break after this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 smtClean="0">
                <a:solidFill>
                  <a:srgbClr val="FF0000"/>
                </a:solidFill>
                <a:latin typeface="Times New Roman" pitchFamily="18" charset="0"/>
              </a:rPr>
              <a:t>Go to</a:t>
            </a:r>
            <a:r>
              <a:rPr lang="en-US" sz="1400" b="0" i="1" baseline="0" dirty="0" smtClean="0">
                <a:solidFill>
                  <a:srgbClr val="FF0000"/>
                </a:solidFill>
                <a:latin typeface="Times New Roman" pitchFamily="18" charset="0"/>
              </a:rPr>
              <a:t> word doc pilot fact sheets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0" i="1" baseline="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baseline="0" dirty="0" smtClean="0">
                <a:solidFill>
                  <a:srgbClr val="FF0000"/>
                </a:solidFill>
                <a:latin typeface="Times New Roman" pitchFamily="18" charset="0"/>
              </a:rPr>
              <a:t>Intention is for this product to be</a:t>
            </a:r>
            <a:r>
              <a:rPr lang="en-US" sz="3200" dirty="0" smtClean="0">
                <a:solidFill>
                  <a:schemeClr val="bg1"/>
                </a:solidFill>
              </a:rPr>
              <a:t> helpful and useful</a:t>
            </a:r>
          </a:p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b="0" i="1" dirty="0" smtClean="0">
                <a:solidFill>
                  <a:srgbClr val="FF0000"/>
                </a:solidFill>
                <a:latin typeface="Times New Roman" pitchFamily="18" charset="0"/>
              </a:rPr>
              <a:t>If more than one person from your county in your group, fill out survey separately and discuss discrepancies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b="0" i="1" dirty="0" smtClean="0">
                <a:solidFill>
                  <a:srgbClr val="FF0000"/>
                </a:solidFill>
                <a:latin typeface="Times New Roman" pitchFamily="18" charset="0"/>
              </a:rPr>
              <a:t>If more than one person from your county in your group, fill out survey separately and discuss discrepancies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Community Programs Evaluation Workgroup  determined that the Community Readiness Assessment (developed by the Tri-Ethnic Center at Colorado State University) is the instrument that will be used, in consultation with and approval from HPCDP, OHA TPEP Leadership, and CLHO-HC.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purpose of conducting the community readiness assessment is to obtain information that: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Communities can use for development of cost effective strategies that will be successful;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Can be used to understand community context, as that influences the nature of TPEP work and likelihood of success;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Will be important for interpreting other evaluation results;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State and local TPEPs can use to determine needed technical assistance, and to support ongoing program improvement; and 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Can be used as a point of comparison for future re-assessments in order to track changes in readiness over time.</a:t>
            </a:r>
          </a:p>
          <a:p>
            <a:endParaRPr lang="en-US" sz="1400" dirty="0" smtClean="0"/>
          </a:p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>
              <a:spcAft>
                <a:spcPts val="0"/>
              </a:spcAft>
              <a:buFont typeface="Wingdings" pitchFamily="2" charset="2"/>
              <a:buChar char="§"/>
            </a:pPr>
            <a:endParaRPr lang="en-US" sz="1400" spc="20" dirty="0">
              <a:solidFill>
                <a:srgbClr val="E4FFFF"/>
              </a:solidFill>
              <a:latin typeface="Sylfaen" panose="22635452340000000000" pitchFamily="1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>
              <a:spcAft>
                <a:spcPts val="0"/>
              </a:spcAft>
              <a:buFont typeface="Wingdings" pitchFamily="2" charset="2"/>
              <a:buNone/>
            </a:pPr>
            <a:endParaRPr lang="en-US" sz="1400" spc="20" dirty="0">
              <a:solidFill>
                <a:srgbClr val="E4FFFF"/>
              </a:solidFill>
              <a:latin typeface="Sylfaen" panose="22635452340000000000" pitchFamily="1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>
              <a:spcAft>
                <a:spcPts val="0"/>
              </a:spcAft>
              <a:buFont typeface="Wingdings" pitchFamily="2" charset="2"/>
              <a:buNone/>
            </a:pPr>
            <a:endParaRPr lang="en-US" sz="1400" spc="20" dirty="0">
              <a:solidFill>
                <a:srgbClr val="E4FFFF"/>
              </a:solidFill>
              <a:latin typeface="Sylfaen" panose="22635452340000000000" pitchFamily="1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Interviewees will include a representative of each of these 5 stakeholder groups: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President of chamber of commerce: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First choice: Largest (by population) chamber of commerce’s president,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Second choice: Largest chamber of commerce’s vice president, 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Third choice: Second largest chamber of commerce’s president;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County commissioner: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First choice: commissioner appointed to (liaison to) health department, 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Second choice: commissioner the TPEP coordinator has contact with;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Schools: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First choice: Largest school district superintendent,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Second choice: Largest school district deputy/assistant superintendent, or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Third choice: Second largest school district superintendent;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Law enforcement: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First choice: county sheriff,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Second choice: deputy at the sheriff’s office, 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Third choice: police chief at the largest city police department;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Mayor: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First choice: mayor (or city manager depending on municipal structure of decision making—interested in the person who makes policy decisions) of largest city,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Second choice: deputy mayor (or person second in command in the decision-making role) of the largest city, or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Third choice: mayor of second largest city.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72FAA-C88C-4504-9D12-A36569C5C6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D3E9C7F-7C75-4C98-874F-ED4C22EBB5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5,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5,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5,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9C7F-7C75-4C98-874F-ED4C22EBB5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 graphic sans logo bl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876800"/>
            <a:ext cx="3468057" cy="19811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9" descr="npc_color_smal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152400"/>
            <a:ext cx="990600" cy="990600"/>
          </a:xfrm>
          <a:prstGeom prst="rect">
            <a:avLst/>
          </a:prstGeom>
          <a:effectLst>
            <a:outerShdw blurRad="50800" dist="101600" dir="3000000" algn="ctr" rotWithShape="0">
              <a:schemeClr val="tx1">
                <a:lumMod val="95000"/>
                <a:alpha val="43000"/>
              </a:scheme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6377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Community Readiness Assessment: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Coordinator Training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September 11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, 2014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Colleen Kidney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Juliette Mackin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Anna Malsch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029200"/>
            <a:ext cx="373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NPC Research</a:t>
            </a:r>
          </a:p>
          <a:p>
            <a:pPr algn="r"/>
            <a:r>
              <a:rPr lang="en-US" sz="2000" dirty="0"/>
              <a:t>5100 SW Macadam Ave., Ste. 575 Portland, OR </a:t>
            </a:r>
            <a:r>
              <a:rPr lang="en-US" sz="2000" dirty="0" smtClean="0"/>
              <a:t>97239</a:t>
            </a:r>
          </a:p>
          <a:p>
            <a:pPr algn="r"/>
            <a:r>
              <a:rPr lang="en-US" sz="2000" dirty="0" smtClean="0"/>
              <a:t>503-243-2436</a:t>
            </a:r>
            <a:endParaRPr lang="en-US" sz="2000" dirty="0"/>
          </a:p>
          <a:p>
            <a:pPr algn="r"/>
            <a:r>
              <a:rPr lang="en-US" sz="2000" dirty="0"/>
              <a:t>npcresearch.com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264" t="8889" r="55000" b="6667"/>
          <a:stretch>
            <a:fillRect/>
          </a:stretch>
        </p:blipFill>
        <p:spPr bwMode="auto">
          <a:xfrm>
            <a:off x="1371600" y="914400"/>
            <a:ext cx="7264399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Take home message: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Strategies of intervention must be appropriate for the community’s stage of readiness!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752600" y="381000"/>
            <a:ext cx="5759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What the model CAN do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Help identify resources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Help identify obstacles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Provide an assessment of how ready the community is with respect to accepting a given issue as something that needs doing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Identify types of efforts that are appropriate to initiate, depending on stage of readiness</a:t>
            </a:r>
          </a:p>
          <a:p>
            <a:pPr marL="457200" indent="-457200"/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the model CAN’T do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Tell you exactly what you should do to accomplish your objectives</a:t>
            </a:r>
          </a:p>
          <a:p>
            <a:r>
              <a:rPr lang="en-US" dirty="0" smtClean="0"/>
              <a:t>Make people do what they don’t believe in</a:t>
            </a:r>
          </a:p>
          <a:p>
            <a:r>
              <a:rPr lang="en-US" dirty="0" smtClean="0"/>
              <a:t>Give you a “grade” on your successes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Key </a:t>
            </a:r>
            <a:r>
              <a:rPr lang="en-US" sz="4400" dirty="0" smtClean="0"/>
              <a:t>Stakeholder </a:t>
            </a:r>
            <a:r>
              <a:rPr lang="en-US" sz="4400" dirty="0" smtClean="0"/>
              <a:t>I</a:t>
            </a:r>
            <a:r>
              <a:rPr lang="en-US" sz="4400" dirty="0" smtClean="0"/>
              <a:t>nterviews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20 questions</a:t>
            </a:r>
          </a:p>
          <a:p>
            <a:r>
              <a:rPr lang="en-US" dirty="0" smtClean="0"/>
              <a:t>Takes approximately 45 minutes to complete</a:t>
            </a:r>
          </a:p>
          <a:p>
            <a:r>
              <a:rPr lang="en-US" dirty="0" smtClean="0"/>
              <a:t>Interview 5 key stakeholders per community</a:t>
            </a:r>
          </a:p>
          <a:p>
            <a:r>
              <a:rPr lang="en-US" dirty="0" smtClean="0"/>
              <a:t>Questions provide information on the </a:t>
            </a:r>
            <a:r>
              <a:rPr lang="en-US" dirty="0" smtClean="0"/>
              <a:t>5 </a:t>
            </a:r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Who are the </a:t>
            </a:r>
            <a:r>
              <a:rPr lang="en-US" sz="4400" dirty="0" smtClean="0"/>
              <a:t>Key </a:t>
            </a:r>
            <a:r>
              <a:rPr lang="en-US" sz="4400" dirty="0" smtClean="0"/>
              <a:t>S</a:t>
            </a:r>
            <a:r>
              <a:rPr lang="en-US" sz="4400" dirty="0" smtClean="0"/>
              <a:t>takeholders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Representatives from…</a:t>
            </a:r>
          </a:p>
          <a:p>
            <a:pPr lvl="1"/>
            <a:r>
              <a:rPr lang="en-US" dirty="0" smtClean="0"/>
              <a:t>Business (president of chamber of commerce)</a:t>
            </a:r>
          </a:p>
          <a:p>
            <a:pPr lvl="1"/>
            <a:r>
              <a:rPr lang="en-US" dirty="0" smtClean="0"/>
              <a:t>Schools (superintendent)</a:t>
            </a:r>
          </a:p>
          <a:p>
            <a:pPr lvl="1"/>
            <a:r>
              <a:rPr lang="en-US" dirty="0" smtClean="0"/>
              <a:t>Health department (county commissioner)</a:t>
            </a:r>
          </a:p>
          <a:p>
            <a:pPr lvl="1"/>
            <a:r>
              <a:rPr lang="en-US" dirty="0" smtClean="0"/>
              <a:t>Law enforcement (sheriff)</a:t>
            </a:r>
          </a:p>
          <a:p>
            <a:pPr lvl="1"/>
            <a:r>
              <a:rPr lang="en-US" dirty="0" smtClean="0"/>
              <a:t>Local government (mayor)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Make first contact with interviewees and connect interviewee to state liaison for setting up interview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Once </a:t>
            </a:r>
            <a:r>
              <a:rPr lang="en-US" sz="3200" dirty="0" smtClean="0"/>
              <a:t>you contact 5 people that participate in interviews, your role in the CRA is complete </a:t>
            </a:r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2341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Your </a:t>
            </a:r>
            <a:r>
              <a:rPr lang="en-US" sz="4400" dirty="0" smtClean="0"/>
              <a:t>Role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00200" y="144780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Liaisons</a:t>
            </a:r>
            <a:r>
              <a:rPr lang="en-US" sz="3200" dirty="0" smtClean="0"/>
              <a:t> </a:t>
            </a:r>
            <a:r>
              <a:rPr lang="en-US" sz="3200" dirty="0" smtClean="0"/>
              <a:t>will be in contact with some helpful materials: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Language </a:t>
            </a:r>
            <a:r>
              <a:rPr lang="en-US" sz="3200" dirty="0" smtClean="0"/>
              <a:t>you may use in email/letter/phone call to interviewees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Sample </a:t>
            </a:r>
            <a:r>
              <a:rPr lang="en-US" sz="3200" dirty="0" smtClean="0"/>
              <a:t>questions from the interview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Tracking </a:t>
            </a:r>
            <a:r>
              <a:rPr lang="en-US" sz="3200" dirty="0" smtClean="0"/>
              <a:t>spreadsheet to help coordinate contact and interview scheduling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Discuss</a:t>
            </a:r>
            <a:r>
              <a:rPr lang="en-US" sz="3200" dirty="0" smtClean="0"/>
              <a:t> </a:t>
            </a:r>
            <a:r>
              <a:rPr lang="en-US" sz="3200" dirty="0" smtClean="0"/>
              <a:t>how you plan to coordinate </a:t>
            </a:r>
            <a:r>
              <a:rPr lang="en-US" sz="3200" dirty="0" smtClean="0"/>
              <a:t>interview</a:t>
            </a:r>
            <a:r>
              <a:rPr lang="en-US" sz="3200" dirty="0" smtClean="0"/>
              <a:t> scheduling with your liaison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2341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Your </a:t>
            </a:r>
            <a:r>
              <a:rPr lang="en-US" sz="4400" dirty="0" smtClean="0"/>
              <a:t>Role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848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Are there misconceptions or incorrect information among community members about current efforts? If yes, what are these?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much of a priority is addressing tobacco use to leadership?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Are community members supportive of current efforts to address tobacco use?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are current efforts funded?</a:t>
            </a:r>
          </a:p>
          <a:p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6851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Example </a:t>
            </a:r>
            <a:r>
              <a:rPr lang="en-US" sz="4400" dirty="0" smtClean="0"/>
              <a:t>Interview </a:t>
            </a:r>
            <a:r>
              <a:rPr lang="en-US" sz="4400" dirty="0" smtClean="0"/>
              <a:t>Q</a:t>
            </a:r>
            <a:r>
              <a:rPr lang="en-US" sz="4400" dirty="0" smtClean="0"/>
              <a:t>uestions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Next </a:t>
            </a:r>
            <a:r>
              <a:rPr lang="en-US" sz="4400" dirty="0" smtClean="0"/>
              <a:t>Steps </a:t>
            </a:r>
            <a:r>
              <a:rPr lang="en-US" sz="4400" dirty="0" smtClean="0"/>
              <a:t>for CRA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After you initiate contact and schedule interviews:</a:t>
            </a:r>
          </a:p>
          <a:p>
            <a:pPr lvl="1"/>
            <a:r>
              <a:rPr lang="en-US" dirty="0" smtClean="0"/>
              <a:t>State liaisons conduct interviews</a:t>
            </a:r>
          </a:p>
          <a:p>
            <a:pPr lvl="1"/>
            <a:r>
              <a:rPr lang="en-US" dirty="0" smtClean="0"/>
              <a:t>State liaisons email a follow-up survey</a:t>
            </a:r>
          </a:p>
          <a:p>
            <a:pPr lvl="1"/>
            <a:r>
              <a:rPr lang="en-US" dirty="0" smtClean="0"/>
              <a:t>NPC transcribes, codes, and analyzes interviews and surveys</a:t>
            </a:r>
          </a:p>
          <a:p>
            <a:pPr lvl="1"/>
            <a:r>
              <a:rPr lang="en-US" dirty="0" smtClean="0"/>
              <a:t>Fact sheets and reports developed and disseminated</a:t>
            </a:r>
          </a:p>
          <a:p>
            <a:pPr lvl="1"/>
            <a:r>
              <a:rPr lang="en-US" dirty="0" smtClean="0"/>
              <a:t>State and local TPEPs utilize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Introduce NPC team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Community Readiness Assessment </a:t>
            </a:r>
            <a:r>
              <a:rPr lang="en-US" sz="3200" dirty="0" smtClean="0"/>
              <a:t>overview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Feedback from pilot county coordinators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Break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Pilot results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Your county’s community readiness (activity)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Physical </a:t>
            </a:r>
            <a:r>
              <a:rPr lang="en-US" sz="3200" dirty="0" smtClean="0"/>
              <a:t>activity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Timeline/steps for the assessment</a:t>
            </a:r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19176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Conducted a pilot in 4 counties: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Benton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Crook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Harney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Union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TPEP </a:t>
            </a:r>
            <a:r>
              <a:rPr lang="en-US" sz="3200" dirty="0" smtClean="0"/>
              <a:t>coordinators successfully contacted interviewees and helped schedule interviews</a:t>
            </a:r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22862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CRA Pilot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Feedback </a:t>
            </a:r>
            <a:r>
              <a:rPr lang="en-US" sz="3200" dirty="0" smtClean="0"/>
              <a:t>on pilot from county coordinators: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initial contact was made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any follow-up contacts happened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Whether/how </a:t>
            </a:r>
            <a:r>
              <a:rPr lang="en-US" sz="3200" dirty="0" smtClean="0"/>
              <a:t>you helped schedule interviews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Why </a:t>
            </a:r>
            <a:r>
              <a:rPr lang="en-US" sz="3200" dirty="0" smtClean="0"/>
              <a:t>you chose to make contacts/interviews the ways you chose</a:t>
            </a:r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22862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CRA Pilot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What </a:t>
            </a:r>
            <a:r>
              <a:rPr lang="en-US" sz="3200" dirty="0" smtClean="0"/>
              <a:t>we learned about your role from the pilot: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Use </a:t>
            </a:r>
            <a:r>
              <a:rPr lang="en-US" sz="3200" dirty="0" smtClean="0"/>
              <a:t>any/all 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Let </a:t>
            </a:r>
            <a:r>
              <a:rPr lang="en-US" sz="3200" dirty="0" smtClean="0"/>
              <a:t>your liaison know if you have any questions or additional needs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Use </a:t>
            </a:r>
            <a:r>
              <a:rPr lang="en-US" sz="3200" dirty="0" smtClean="0"/>
              <a:t>the best method for your county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T</a:t>
            </a:r>
            <a:r>
              <a:rPr lang="en-US" sz="3200" dirty="0" smtClean="0"/>
              <a:t>rack </a:t>
            </a:r>
            <a:r>
              <a:rPr lang="en-US" sz="3200" dirty="0" smtClean="0"/>
              <a:t>and report any difficulties in making contact or people who decline participation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219200" y="297359"/>
            <a:ext cx="792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Summary of </a:t>
            </a:r>
            <a:r>
              <a:rPr lang="en-US" sz="4400" dirty="0" smtClean="0"/>
              <a:t>Pilot Lessons </a:t>
            </a:r>
            <a:r>
              <a:rPr lang="en-US" sz="4400" dirty="0" smtClean="0"/>
              <a:t>L</a:t>
            </a:r>
            <a:r>
              <a:rPr lang="en-US" sz="4400" dirty="0" smtClean="0"/>
              <a:t>earned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1706562"/>
            <a:ext cx="8229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Created county-level community fact sheets for each pilot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Utilization-focus</a:t>
            </a:r>
            <a:r>
              <a:rPr lang="en-US" sz="3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might you use or share the fact sheet?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can we improve the fact sheet for your purposes?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Your </a:t>
            </a:r>
            <a:r>
              <a:rPr lang="en-US" sz="3200" dirty="0" smtClean="0"/>
              <a:t>feedback/questions?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40491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CRA </a:t>
            </a:r>
            <a:r>
              <a:rPr lang="en-US" sz="4400" dirty="0" smtClean="0"/>
              <a:t>Pilot Results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Group activity at each site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Complete </a:t>
            </a:r>
            <a:r>
              <a:rPr lang="en-US" sz="3200" dirty="0" smtClean="0"/>
              <a:t>assessment from your perspective of your county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Discuss </a:t>
            </a:r>
            <a:r>
              <a:rPr lang="en-US" sz="3200" dirty="0" smtClean="0"/>
              <a:t>ratings as a group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Be </a:t>
            </a:r>
            <a:r>
              <a:rPr lang="en-US" sz="3200" dirty="0" smtClean="0"/>
              <a:t>prepared to present discussion and questions over webinar</a:t>
            </a:r>
            <a:r>
              <a:rPr lang="en-US" sz="3200" dirty="0"/>
              <a:t> </a:t>
            </a:r>
            <a:r>
              <a:rPr lang="en-US" sz="3200" dirty="0" smtClean="0"/>
              <a:t>in 30 minutes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295400" y="152400"/>
            <a:ext cx="75355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Your </a:t>
            </a:r>
            <a:r>
              <a:rPr lang="en-US" sz="4400" dirty="0" smtClean="0"/>
              <a:t>County’s </a:t>
            </a:r>
          </a:p>
          <a:p>
            <a:r>
              <a:rPr lang="en-US" sz="4400" dirty="0" smtClean="0"/>
              <a:t>C</a:t>
            </a:r>
            <a:r>
              <a:rPr lang="en-US" sz="4400" dirty="0" smtClean="0"/>
              <a:t>ommunity </a:t>
            </a:r>
            <a:r>
              <a:rPr lang="en-US" sz="4400" dirty="0" smtClean="0"/>
              <a:t>R</a:t>
            </a:r>
            <a:r>
              <a:rPr lang="en-US" sz="4400" dirty="0" smtClean="0"/>
              <a:t>eadiness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8077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Small group discussions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Did </a:t>
            </a:r>
            <a:r>
              <a:rPr lang="en-US" sz="3200" dirty="0" smtClean="0"/>
              <a:t>your ratings align with what others in the community would rate your community?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What </a:t>
            </a:r>
            <a:r>
              <a:rPr lang="en-US" sz="3200" dirty="0" smtClean="0"/>
              <a:t>do you think are the next steps for your stages of readiness?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can recommendations generate action plans or be used in your work?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Any </a:t>
            </a:r>
            <a:r>
              <a:rPr lang="en-US" sz="3200" dirty="0" smtClean="0"/>
              <a:t>questions?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249302" y="152400"/>
            <a:ext cx="78946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Your </a:t>
            </a:r>
            <a:r>
              <a:rPr lang="en-US" sz="4400" dirty="0" smtClean="0"/>
              <a:t>County’s </a:t>
            </a:r>
          </a:p>
          <a:p>
            <a:r>
              <a:rPr lang="en-US" sz="4400" dirty="0" smtClean="0"/>
              <a:t>Community Readiness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CRA </a:t>
            </a:r>
            <a:r>
              <a:rPr lang="en-US" sz="4400" dirty="0" smtClean="0"/>
              <a:t>Timeline </a:t>
            </a:r>
            <a:r>
              <a:rPr lang="en-US" sz="4400" dirty="0" smtClean="0"/>
              <a:t>and </a:t>
            </a:r>
            <a:r>
              <a:rPr lang="en-US" sz="4400" dirty="0" smtClean="0"/>
              <a:t>Next Steps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72400" cy="395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2819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is involved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Coordinator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9/11/14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Liaison interview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NPC and liaisons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9/15/14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Liaisons</a:t>
                      </a:r>
                      <a:r>
                        <a:rPr lang="en-US" baseline="0" dirty="0" smtClean="0"/>
                        <a:t> and coordinators share materials and discuss interview scheduling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Liaisons and coordinators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9/16/14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Initiate</a:t>
                      </a:r>
                      <a:r>
                        <a:rPr lang="en-US" baseline="0" dirty="0" smtClean="0"/>
                        <a:t> contact with key stakeholders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9/11/14, or after contact with liaison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Interviews begin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Liaisons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9/16/14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5 interviews per county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Liaisons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10/24/14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Contact your state liaison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NPC Research </a:t>
            </a:r>
          </a:p>
          <a:p>
            <a:pPr lvl="1"/>
            <a:r>
              <a:rPr lang="en-US" dirty="0" smtClean="0"/>
              <a:t>Colleen Kidney, kidney@npcresearch.com</a:t>
            </a:r>
          </a:p>
          <a:p>
            <a:pPr lvl="1"/>
            <a:r>
              <a:rPr lang="en-US" dirty="0" smtClean="0"/>
              <a:t>Anna Malsch, malsch@npcresearch.com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1706562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Baker City: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Colleen Kidney (kidney@npcresearch.com)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Eugene: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Juliette Mackin (mackin@npcresearch.com)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Portland: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Anna Malsch (malsch@npcresearch.com) 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33436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NPC Research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Educate decision-makers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Raise public awareness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Help write policies that reduce disparities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Build political will for community-level policy intervention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/>
            <a:r>
              <a:rPr lang="en-US" sz="3200" dirty="0" smtClean="0"/>
              <a:t>Success and progress depend on the context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61241" y="381000"/>
            <a:ext cx="76303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Successful Community Programs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165982" y="381000"/>
            <a:ext cx="8105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Community Readiness Assessment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1295400"/>
            <a:ext cx="7239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Instrument and process refined with: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NPC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Community Programs Evaluation Workgroup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HPCDP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OHA TPEP Leadership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CLHO-HC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Community Readiness Assessment developed by the Tri-Ethnic Center at Colorado State University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143000" y="381000"/>
            <a:ext cx="80527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Community Readiness Assessment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Development of cost effective strategies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Understand community context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Interpret other evaluation 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Determine needed TA and support ongoing program improvement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Future re-assessments to track changes over time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600200" y="381000"/>
            <a:ext cx="68897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Community Readiness Model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Based on stages of change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Nine stages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Five dimensions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Community-specific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Builds cooperation among systems and individuals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Road map for the community development journey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2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226896" y="381000"/>
            <a:ext cx="80743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Community Readiness Dimensions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1287244"/>
            <a:ext cx="7924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/>
              <a:t>Community knowledge of the efforts</a:t>
            </a:r>
          </a:p>
          <a:p>
            <a:pPr marL="457200" indent="-457200"/>
            <a:r>
              <a:rPr lang="en-US" sz="2000" dirty="0" smtClean="0"/>
              <a:t>	To what extent do community members know about local efforts?</a:t>
            </a:r>
          </a:p>
          <a:p>
            <a:pPr marL="457200" indent="-457200"/>
            <a:r>
              <a:rPr lang="en-US" sz="2800" b="1" dirty="0" smtClean="0"/>
              <a:t>Community climate</a:t>
            </a:r>
          </a:p>
          <a:p>
            <a:pPr marL="457200" indent="-457200"/>
            <a:r>
              <a:rPr lang="en-US" sz="2800" dirty="0" smtClean="0"/>
              <a:t>	</a:t>
            </a:r>
            <a:r>
              <a:rPr lang="en-US" sz="2000" dirty="0" smtClean="0"/>
              <a:t>What is the prevailing attitude of the community toward tobacco use?</a:t>
            </a:r>
          </a:p>
          <a:p>
            <a:pPr marL="457200" indent="-457200"/>
            <a:r>
              <a:rPr lang="en-US" sz="2800" b="1" dirty="0" smtClean="0"/>
              <a:t>Leadership</a:t>
            </a:r>
          </a:p>
          <a:p>
            <a:pPr marL="457200" indent="-457200"/>
            <a:r>
              <a:rPr lang="en-US" sz="2000" dirty="0" smtClean="0"/>
              <a:t>	To what extent are appointed leaders and influential community members supportive of addressing tobacco use?</a:t>
            </a:r>
          </a:p>
          <a:p>
            <a:pPr marL="457200" indent="-457200"/>
            <a:r>
              <a:rPr lang="en-US" sz="2800" b="1" dirty="0" smtClean="0"/>
              <a:t>Community knowledge of the issue</a:t>
            </a:r>
          </a:p>
          <a:p>
            <a:pPr marL="457200" indent="-457200"/>
            <a:r>
              <a:rPr lang="en-US" sz="2000" dirty="0" smtClean="0"/>
              <a:t>	To what extent do community members know about or have access to information on tobacco use, consequences, and understand how these impact your community?</a:t>
            </a:r>
          </a:p>
          <a:p>
            <a:pPr marL="457200" indent="-457200"/>
            <a:r>
              <a:rPr lang="en-US" sz="2800" b="1" dirty="0" smtClean="0"/>
              <a:t>Resources related to the issue</a:t>
            </a:r>
          </a:p>
          <a:p>
            <a:pPr marL="457200" indent="-457200"/>
            <a:r>
              <a:rPr lang="en-US" sz="2000" dirty="0" smtClean="0"/>
              <a:t>	To what extent are local </a:t>
            </a:r>
            <a:r>
              <a:rPr lang="en-US" sz="2000" dirty="0" smtClean="0"/>
              <a:t>resources – </a:t>
            </a:r>
            <a:r>
              <a:rPr lang="en-US" sz="2000" dirty="0" smtClean="0"/>
              <a:t>people, time, money, space, etc</a:t>
            </a:r>
            <a:r>
              <a:rPr lang="en-US" sz="2000" dirty="0" smtClean="0"/>
              <a:t>. – </a:t>
            </a:r>
            <a:r>
              <a:rPr lang="en-US" sz="2000" dirty="0" smtClean="0"/>
              <a:t>available to support efforts?</a:t>
            </a:r>
          </a:p>
          <a:p>
            <a:pPr marL="457200" indent="-457200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81" t="9677" r="55033" b="5275"/>
          <a:stretch>
            <a:fillRect/>
          </a:stretch>
        </p:blipFill>
        <p:spPr bwMode="auto">
          <a:xfrm>
            <a:off x="1410930" y="914400"/>
            <a:ext cx="7275870" cy="54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9C7F-7C75-4C98-874F-ED4C22EBB5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C Powerpoint template_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0516EF50C5B48B8CCF649E2692D01" ma:contentTypeVersion="18" ma:contentTypeDescription="Create a new document." ma:contentTypeScope="" ma:versionID="94c46ac97ae86a75c02194633e51570a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488ce40-994a-4625-acd1-74fe6dd51a7e" targetNamespace="http://schemas.microsoft.com/office/2006/metadata/properties" ma:root="true" ma:fieldsID="3a23e7cefec6722df71f90bd5a6635b3" ns1:_="" ns2:_="" ns3:_="">
    <xsd:import namespace="http://schemas.microsoft.com/sharepoint/v3"/>
    <xsd:import namespace="59da1016-2a1b-4f8a-9768-d7a4932f6f16"/>
    <xsd:import namespace="8488ce40-994a-4625-acd1-74fe6dd51a7e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8ce40-994a-4625-acd1-74fe6dd51a7e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https://www.oregon.gov/oha/PH/DISEASESCONDITIONS/CHRONICDISEASE/HPCDPCONNECTION/TRAINING_EVENTS/Documents/TrainingMaterials/2014-2015/tpep_coordinator_training_9-11-14.pptx</Url>
      <Description>Community Readiness Assessment:  Coordinator Training  September 11th, 2014 Colleen Kidney Juliette Mackin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2017-12-31T08:00:00+00:00</DocumentExpirationDate>
    <Meta_x0020_Keywords xmlns="8488ce40-994a-4625-acd1-74fe6dd51a7e" xsi:nil="true"/>
    <Meta_x0020_Description xmlns="8488ce40-994a-4625-acd1-74fe6dd51a7e" xsi:nil="true"/>
    <IATopic xmlns="59da1016-2a1b-4f8a-9768-d7a4932f6f16">Public Health - Prevention</IATopic>
  </documentManagement>
</p:properties>
</file>

<file path=customXml/itemProps1.xml><?xml version="1.0" encoding="utf-8"?>
<ds:datastoreItem xmlns:ds="http://schemas.openxmlformats.org/officeDocument/2006/customXml" ds:itemID="{23770A3B-E486-4F17-AABB-550D62319449}"/>
</file>

<file path=customXml/itemProps2.xml><?xml version="1.0" encoding="utf-8"?>
<ds:datastoreItem xmlns:ds="http://schemas.openxmlformats.org/officeDocument/2006/customXml" ds:itemID="{27189860-76B8-4FCD-8AC2-EEC70745E058}"/>
</file>

<file path=customXml/itemProps3.xml><?xml version="1.0" encoding="utf-8"?>
<ds:datastoreItem xmlns:ds="http://schemas.openxmlformats.org/officeDocument/2006/customXml" ds:itemID="{D2618C7B-A656-4994-969C-ADC356C608FF}"/>
</file>

<file path=docProps/app.xml><?xml version="1.0" encoding="utf-8"?>
<Properties xmlns="http://schemas.openxmlformats.org/officeDocument/2006/extended-properties" xmlns:vt="http://schemas.openxmlformats.org/officeDocument/2006/docPropsVTypes">
  <Template>NPC Powerpoint template_C</Template>
  <TotalTime>87</TotalTime>
  <Words>1416</Words>
  <Application>Microsoft Office PowerPoint</Application>
  <PresentationFormat>On-screen Show (4:3)</PresentationFormat>
  <Paragraphs>260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NPC Powerpoint template_C</vt:lpstr>
      <vt:lpstr>Community Readiness Assessment:  Coordinator Training  September 11th, 2014 Colleen Kidney Juliette Mackin Anna Malsch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Take home message:</vt:lpstr>
      <vt:lpstr>Slide 12</vt:lpstr>
      <vt:lpstr>What the model CAN’T do</vt:lpstr>
      <vt:lpstr>Key Stakeholder Interviews</vt:lpstr>
      <vt:lpstr>Who are the Key Stakeholders?</vt:lpstr>
      <vt:lpstr>Slide 16</vt:lpstr>
      <vt:lpstr>Slide 17</vt:lpstr>
      <vt:lpstr>Slide 18</vt:lpstr>
      <vt:lpstr>Next Steps for CRA</vt:lpstr>
      <vt:lpstr>Slide 20</vt:lpstr>
      <vt:lpstr>Slide 21</vt:lpstr>
      <vt:lpstr>Slide 22</vt:lpstr>
      <vt:lpstr>Slide 23</vt:lpstr>
      <vt:lpstr>Slide 24</vt:lpstr>
      <vt:lpstr>Slide 25</vt:lpstr>
      <vt:lpstr>CRA Timeline and Next Steps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Readiness Assessment:  Coordinator Training  September 11th, 2014 Colleen Kidney Juliette Mackin</dc:title>
  <dc:creator>Colleen Kidney</dc:creator>
  <cp:lastModifiedBy>Juliette Mackin</cp:lastModifiedBy>
  <cp:revision>12</cp:revision>
  <dcterms:created xsi:type="dcterms:W3CDTF">2014-09-10T17:10:55Z</dcterms:created>
  <dcterms:modified xsi:type="dcterms:W3CDTF">2014-09-10T18:54:14Z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0x0101009900516EF50C5B48B8CCF649E2692D01</vt:lpwstr>
  </property>
  <property fmtid="{D5CDD505-2E9C-101B-9397-08002B2CF9AE}" pid="3" name="WorkflowChangePath">
    <vt:lpwstr>e8e5ad1f-e9a8-404d-844e-d78b0ad57c40,2;e8e5ad1f-e9a8-404d-844e-d78b0ad57c40,4;</vt:lpwstr>
  </property>
  <property fmtid="{D5CDD505-2E9C-101B-9397-08002B2CF9AE}" pid="4" name="Order">
    <vt:r8>35400</vt:r8>
  </property>
</Properties>
</file>