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6"/>
  </p:notesMasterIdLst>
  <p:handoutMasterIdLst>
    <p:handoutMasterId r:id="rId17"/>
  </p:handoutMasterIdLst>
  <p:sldIdLst>
    <p:sldId id="256" r:id="rId2"/>
    <p:sldId id="261" r:id="rId3"/>
    <p:sldId id="278" r:id="rId4"/>
    <p:sldId id="279" r:id="rId5"/>
    <p:sldId id="280" r:id="rId6"/>
    <p:sldId id="263" r:id="rId7"/>
    <p:sldId id="264" r:id="rId8"/>
    <p:sldId id="266" r:id="rId9"/>
    <p:sldId id="267" r:id="rId10"/>
    <p:sldId id="281" r:id="rId11"/>
    <p:sldId id="269" r:id="rId12"/>
    <p:sldId id="275" r:id="rId13"/>
    <p:sldId id="260" r:id="rId14"/>
    <p:sldId id="276"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Palatino"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Palatino"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Palatino"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Palatino"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Palatino" charset="0"/>
        <a:ea typeface="ＭＳ Ｐゴシック" charset="0"/>
        <a:cs typeface="ＭＳ Ｐゴシック" charset="0"/>
      </a:defRPr>
    </a:lvl5pPr>
    <a:lvl6pPr marL="2286000" algn="l" defTabSz="457200" rtl="0" eaLnBrk="1" latinLnBrk="0" hangingPunct="1">
      <a:defRPr kern="1200">
        <a:solidFill>
          <a:schemeClr val="tx1"/>
        </a:solidFill>
        <a:latin typeface="Palatino" charset="0"/>
        <a:ea typeface="ＭＳ Ｐゴシック" charset="0"/>
        <a:cs typeface="ＭＳ Ｐゴシック" charset="0"/>
      </a:defRPr>
    </a:lvl6pPr>
    <a:lvl7pPr marL="2743200" algn="l" defTabSz="457200" rtl="0" eaLnBrk="1" latinLnBrk="0" hangingPunct="1">
      <a:defRPr kern="1200">
        <a:solidFill>
          <a:schemeClr val="tx1"/>
        </a:solidFill>
        <a:latin typeface="Palatino" charset="0"/>
        <a:ea typeface="ＭＳ Ｐゴシック" charset="0"/>
        <a:cs typeface="ＭＳ Ｐゴシック" charset="0"/>
      </a:defRPr>
    </a:lvl7pPr>
    <a:lvl8pPr marL="3200400" algn="l" defTabSz="457200" rtl="0" eaLnBrk="1" latinLnBrk="0" hangingPunct="1">
      <a:defRPr kern="1200">
        <a:solidFill>
          <a:schemeClr val="tx1"/>
        </a:solidFill>
        <a:latin typeface="Palatino" charset="0"/>
        <a:ea typeface="ＭＳ Ｐゴシック" charset="0"/>
        <a:cs typeface="ＭＳ Ｐゴシック" charset="0"/>
      </a:defRPr>
    </a:lvl8pPr>
    <a:lvl9pPr marL="3657600" algn="l" defTabSz="457200" rtl="0" eaLnBrk="1" latinLnBrk="0" hangingPunct="1">
      <a:defRPr kern="1200">
        <a:solidFill>
          <a:schemeClr val="tx1"/>
        </a:solidFill>
        <a:latin typeface="Palatino"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95" autoAdjust="0"/>
  </p:normalViewPr>
  <p:slideViewPr>
    <p:cSldViewPr snapToGrid="0" snapToObjects="1">
      <p:cViewPr varScale="1">
        <p:scale>
          <a:sx n="102" d="100"/>
          <a:sy n="102" d="100"/>
        </p:scale>
        <p:origin x="-1472" y="-88"/>
      </p:cViewPr>
      <p:guideLst>
        <p:guide orient="horz" pos="2160"/>
        <p:guide pos="2880"/>
      </p:guideLst>
    </p:cSldViewPr>
  </p:slideViewPr>
  <p:outlineViewPr>
    <p:cViewPr>
      <p:scale>
        <a:sx n="33" d="100"/>
        <a:sy n="33" d="100"/>
      </p:scale>
      <p:origin x="0" y="242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printerSettings" Target="printerSettings/printerSettings1.bin"/><Relationship Id="rId8" Type="http://schemas.openxmlformats.org/officeDocument/2006/relationships/slide" Target="slides/slide7.xml"/><Relationship Id="rId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handoutMaster" Target="handoutMasters/handoutMaster1.xml"/><Relationship Id="rId7" Type="http://schemas.openxmlformats.org/officeDocument/2006/relationships/slide" Target="slides/slide6.xml"/><Relationship Id="rId25" Type="http://schemas.openxmlformats.org/officeDocument/2006/relationships/customXml" Target="../customXml/item3.xml"/><Relationship Id="rId20" Type="http://schemas.openxmlformats.org/officeDocument/2006/relationships/viewProps" Target="viewProps.xml"/><Relationship Id="rId16" Type="http://schemas.openxmlformats.org/officeDocument/2006/relationships/notesMaster" Target="notesMasters/notesMaster1.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2.xml"/><Relationship Id="rId15" Type="http://schemas.openxmlformats.org/officeDocument/2006/relationships/slide" Target="slides/slide14.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9" Type="http://schemas.openxmlformats.org/officeDocument/2006/relationships/slide" Target="slides/slide8.xml"/><Relationship Id="rId22"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61592FF-8574-FC40-92FC-1207609796E9}" type="datetimeFigureOut">
              <a:rPr lang="en-US"/>
              <a:pPr>
                <a:defRPr/>
              </a:pPr>
              <a:t>12/14/15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74FFAFA-7DE2-9846-8F8E-22FB5CCDC3B9}" type="slidenum">
              <a:rPr lang="en-US"/>
              <a:pPr>
                <a:defRPr/>
              </a:pPr>
              <a:t>‹#›</a:t>
            </a:fld>
            <a:endParaRPr lang="en-US"/>
          </a:p>
        </p:txBody>
      </p:sp>
    </p:spTree>
    <p:extLst>
      <p:ext uri="{BB962C8B-B14F-4D97-AF65-F5344CB8AC3E}">
        <p14:creationId xmlns:p14="http://schemas.microsoft.com/office/powerpoint/2010/main" val="1795507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4AAFD94-3589-7D47-90B5-DDA25A31208D}" type="datetimeFigureOut">
              <a:rPr lang="en-US"/>
              <a:pPr>
                <a:defRPr/>
              </a:pPr>
              <a:t>12/14/15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6311381-8799-E84F-B69F-881DF5C6D5FB}" type="slidenum">
              <a:rPr lang="en-US"/>
              <a:pPr>
                <a:defRPr/>
              </a:pPr>
              <a:t>‹#›</a:t>
            </a:fld>
            <a:endParaRPr lang="en-US"/>
          </a:p>
        </p:txBody>
      </p:sp>
    </p:spTree>
    <p:extLst>
      <p:ext uri="{BB962C8B-B14F-4D97-AF65-F5344CB8AC3E}">
        <p14:creationId xmlns:p14="http://schemas.microsoft.com/office/powerpoint/2010/main" val="212386934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242425" cy="6958013"/>
          </a:xfrm>
          <a:prstGeom prst="rect">
            <a:avLst/>
          </a:prstGeom>
          <a:solidFill>
            <a:srgbClr val="FDFFFB"/>
          </a:solidFill>
          <a:ln w="9525">
            <a:solidFill>
              <a:schemeClr val="tx1"/>
            </a:solidFill>
            <a:round/>
            <a:headEnd/>
            <a:tailEnd/>
          </a:ln>
        </p:spPr>
        <p:txBody>
          <a:bodyPr/>
          <a:lstStyle/>
          <a:p>
            <a:pPr defTabSz="914400" eaLnBrk="0" hangingPunct="0"/>
            <a:endParaRPr lang="en-US" sz="2400">
              <a:solidFill>
                <a:srgbClr val="999999"/>
              </a:solidFill>
              <a:latin typeface="Arial" charset="0"/>
            </a:endParaRPr>
          </a:p>
        </p:txBody>
      </p:sp>
      <p:sp>
        <p:nvSpPr>
          <p:cNvPr id="6" name="Rectangle 9"/>
          <p:cNvSpPr>
            <a:spLocks noChangeArrowheads="1"/>
          </p:cNvSpPr>
          <p:nvPr/>
        </p:nvSpPr>
        <p:spPr bwMode="auto">
          <a:xfrm>
            <a:off x="284163" y="301625"/>
            <a:ext cx="8593137" cy="1984375"/>
          </a:xfrm>
          <a:prstGeom prst="rect">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a:solidFill>
                <a:srgbClr val="999999"/>
              </a:solidFill>
              <a:latin typeface="Arial" charset="0"/>
            </a:endParaRPr>
          </a:p>
        </p:txBody>
      </p:sp>
      <p:pic>
        <p:nvPicPr>
          <p:cNvPr id="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3513"/>
            <a:ext cx="147796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130552" y="301752"/>
            <a:ext cx="6400800" cy="1371600"/>
          </a:xfrm>
        </p:spPr>
        <p:txBody>
          <a:bodyPr/>
          <a:lstStyle>
            <a:lvl1pPr algn="l">
              <a:defRPr sz="3600">
                <a:solidFill>
                  <a:schemeClr val="tx1"/>
                </a:solidFill>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130552" y="1828800"/>
            <a:ext cx="6400800" cy="457200"/>
          </a:xfrm>
        </p:spPr>
        <p:txBody>
          <a:bodyPr/>
          <a:lstStyle>
            <a:lvl1pPr marL="0" indent="0" algn="l">
              <a:buFont typeface="Times" pitchFamily="-96" charset="0"/>
              <a:buNone/>
              <a:defRPr kumimoji="0" lang="en-US" sz="1800" b="0" i="0" u="none" strike="noStrike" kern="0" cap="none" spc="0" normalizeH="0" baseline="0" noProof="0" dirty="0">
                <a:ln>
                  <a:noFill/>
                </a:ln>
                <a:solidFill>
                  <a:sysClr val="windowText" lastClr="000000">
                    <a:lumMod val="75000"/>
                    <a:lumOff val="25000"/>
                  </a:sysClr>
                </a:solidFill>
                <a:effectLst/>
                <a:uLnTx/>
                <a:uFillTx/>
                <a:latin typeface="Calibri"/>
                <a:ea typeface="+mn-ea"/>
                <a:cs typeface="Calibri"/>
              </a:defRPr>
            </a:lvl1pPr>
          </a:lstStyle>
          <a:p>
            <a:r>
              <a:rPr lang="en-US" smtClean="0"/>
              <a:t>Click to edit Master subtitle style</a:t>
            </a:r>
            <a:endParaRPr lang="en-US" dirty="0"/>
          </a:p>
        </p:txBody>
      </p:sp>
      <p:sp>
        <p:nvSpPr>
          <p:cNvPr id="13" name="Picture Placeholder 2"/>
          <p:cNvSpPr>
            <a:spLocks noGrp="1"/>
          </p:cNvSpPr>
          <p:nvPr>
            <p:ph type="pic" sz="quarter" idx="10"/>
          </p:nvPr>
        </p:nvSpPr>
        <p:spPr>
          <a:xfrm>
            <a:off x="283555" y="2357438"/>
            <a:ext cx="8592158" cy="4184650"/>
          </a:xfrm>
        </p:spPr>
        <p:txBody>
          <a:bodyPr>
            <a:normAutofit/>
          </a:bodyPr>
          <a:lstStyle/>
          <a:p>
            <a:pPr lvl="0"/>
            <a:r>
              <a:rPr lang="en-US" noProof="0" smtClean="0"/>
              <a:t>Drag picture to placeholder or click icon to add</a:t>
            </a:r>
            <a:endParaRPr lang="en-US" noProof="0" dirty="0" smtClean="0"/>
          </a:p>
        </p:txBody>
      </p:sp>
    </p:spTree>
    <p:extLst>
      <p:ext uri="{BB962C8B-B14F-4D97-AF65-F5344CB8AC3E}">
        <p14:creationId xmlns:p14="http://schemas.microsoft.com/office/powerpoint/2010/main" val="2785647260"/>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normAutofit/>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lvl1pPr>
          </a:lstStyle>
          <a:p>
            <a:pPr>
              <a:defRPr/>
            </a:pPr>
            <a:fld id="{213C31F7-88A3-E446-857E-30F185650A32}" type="datetime4">
              <a:rPr lang="en-US"/>
              <a:pPr>
                <a:defRPr/>
              </a:pPr>
              <a:t>December 14, 2015</a:t>
            </a:fld>
            <a:endParaRPr lang="en-US"/>
          </a:p>
        </p:txBody>
      </p:sp>
      <p:sp>
        <p:nvSpPr>
          <p:cNvPr id="7" name="Slide Number Placeholder 6"/>
          <p:cNvSpPr>
            <a:spLocks noGrp="1"/>
          </p:cNvSpPr>
          <p:nvPr>
            <p:ph type="sldNum" sz="quarter" idx="12"/>
          </p:nvPr>
        </p:nvSpPr>
        <p:spPr/>
        <p:txBody>
          <a:bodyPr/>
          <a:lstStyle>
            <a:lvl1pPr>
              <a:defRPr/>
            </a:lvl1pPr>
          </a:lstStyle>
          <a:p>
            <a:pPr>
              <a:defRPr/>
            </a:pPr>
            <a:fld id="{A17B1F6D-B2F0-E041-93B6-BC615C584D3F}" type="slidenum">
              <a:rPr lang="en-US"/>
              <a:pPr>
                <a:defRPr/>
              </a:pPr>
              <a:t>‹#›</a:t>
            </a:fld>
            <a:endParaRPr lang="en-US" dirty="0"/>
          </a:p>
        </p:txBody>
      </p:sp>
      <p:sp>
        <p:nvSpPr>
          <p:cNvPr id="9"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65647827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lvl1pPr>
          </a:lstStyle>
          <a:p>
            <a:pPr>
              <a:defRPr/>
            </a:pPr>
            <a:fld id="{EED41874-BF16-C846-B3D3-48DDF29F3FC8}" type="datetime4">
              <a:rPr lang="en-US"/>
              <a:pPr>
                <a:defRPr/>
              </a:pPr>
              <a:t>December 14, 2015</a:t>
            </a:fld>
            <a:endParaRPr lang="en-US"/>
          </a:p>
        </p:txBody>
      </p:sp>
      <p:sp>
        <p:nvSpPr>
          <p:cNvPr id="7" name="Slide Number Placeholder 11"/>
          <p:cNvSpPr>
            <a:spLocks noGrp="1"/>
          </p:cNvSpPr>
          <p:nvPr>
            <p:ph type="sldNum" sz="quarter" idx="13"/>
          </p:nvPr>
        </p:nvSpPr>
        <p:spPr/>
        <p:txBody>
          <a:bodyPr/>
          <a:lstStyle>
            <a:lvl1pPr>
              <a:defRPr/>
            </a:lvl1pPr>
          </a:lstStyle>
          <a:p>
            <a:pPr>
              <a:defRPr/>
            </a:pPr>
            <a:fld id="{A747D54C-36E8-FC43-9F4C-EB1B5C71BFA8}" type="slidenum">
              <a:rPr lang="en-US"/>
              <a:pPr>
                <a:defRPr/>
              </a:pPr>
              <a:t>‹#›</a:t>
            </a:fld>
            <a:endParaRPr lang="en-US" dirty="0"/>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329306562"/>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lvl1pPr>
          </a:lstStyle>
          <a:p>
            <a:pPr>
              <a:defRPr/>
            </a:pPr>
            <a:fld id="{52C269F7-FA19-0644-A9BC-2CE91E8C2040}" type="datetime4">
              <a:rPr lang="en-US"/>
              <a:pPr>
                <a:defRPr/>
              </a:pPr>
              <a:t>December 14, 2015</a:t>
            </a:fld>
            <a:endParaRPr lang="en-US"/>
          </a:p>
        </p:txBody>
      </p:sp>
      <p:sp>
        <p:nvSpPr>
          <p:cNvPr id="7" name="Slide Number Placeholder 11"/>
          <p:cNvSpPr>
            <a:spLocks noGrp="1"/>
          </p:cNvSpPr>
          <p:nvPr>
            <p:ph type="sldNum" sz="quarter" idx="13"/>
          </p:nvPr>
        </p:nvSpPr>
        <p:spPr/>
        <p:txBody>
          <a:bodyPr/>
          <a:lstStyle>
            <a:lvl1pPr>
              <a:defRPr/>
            </a:lvl1pPr>
          </a:lstStyle>
          <a:p>
            <a:pPr>
              <a:defRPr/>
            </a:pPr>
            <a:fld id="{5AFB8AE0-492A-334E-BD90-5F94D0F11E7B}" type="slidenum">
              <a:rPr lang="en-US"/>
              <a:pPr>
                <a:defRPr/>
              </a:pPr>
              <a:t>‹#›</a:t>
            </a:fld>
            <a:endParaRPr lang="en-US" dirty="0"/>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05933073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lvl1pPr>
          </a:lstStyle>
          <a:p>
            <a:pPr>
              <a:defRPr/>
            </a:pPr>
            <a:fld id="{4F33730D-119D-A741-8B15-F254F3FBA11C}" type="datetime4">
              <a:rPr lang="en-US"/>
              <a:pPr>
                <a:defRPr/>
              </a:pPr>
              <a:t>December 14, 2015</a:t>
            </a:fld>
            <a:endParaRPr lang="en-US"/>
          </a:p>
        </p:txBody>
      </p:sp>
      <p:sp>
        <p:nvSpPr>
          <p:cNvPr id="8" name="Slide Number Placeholder 7"/>
          <p:cNvSpPr>
            <a:spLocks noGrp="1"/>
          </p:cNvSpPr>
          <p:nvPr>
            <p:ph type="sldNum" sz="quarter" idx="12"/>
          </p:nvPr>
        </p:nvSpPr>
        <p:spPr/>
        <p:txBody>
          <a:bodyPr/>
          <a:lstStyle>
            <a:lvl1pPr>
              <a:defRPr/>
            </a:lvl1pPr>
          </a:lstStyle>
          <a:p>
            <a:pPr>
              <a:defRPr/>
            </a:pPr>
            <a:fld id="{17EB5210-9EE0-ED4C-9AED-F2CE4550F6C5}" type="slidenum">
              <a:rPr lang="en-US"/>
              <a:pPr>
                <a:defRPr/>
              </a:pPr>
              <a:t>‹#›</a:t>
            </a:fld>
            <a:endParaRPr lang="en-US" dirty="0"/>
          </a:p>
        </p:txBody>
      </p:sp>
      <p:sp>
        <p:nvSpPr>
          <p:cNvPr id="9" name="Footer Placeholder 8"/>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431468165"/>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lvl1pPr>
          </a:lstStyle>
          <a:p>
            <a:pPr>
              <a:defRPr/>
            </a:pPr>
            <a:fld id="{D13FF961-C9B5-554E-8729-36CFE26841B1}" type="datetime4">
              <a:rPr lang="en-US"/>
              <a:pPr>
                <a:defRPr/>
              </a:pPr>
              <a:t>December 14, 2015</a:t>
            </a:fld>
            <a:endParaRPr lang="en-US"/>
          </a:p>
        </p:txBody>
      </p:sp>
      <p:sp>
        <p:nvSpPr>
          <p:cNvPr id="6" name="Slide Number Placeholder 6"/>
          <p:cNvSpPr>
            <a:spLocks noGrp="1"/>
          </p:cNvSpPr>
          <p:nvPr>
            <p:ph type="sldNum" sz="quarter" idx="12"/>
          </p:nvPr>
        </p:nvSpPr>
        <p:spPr/>
        <p:txBody>
          <a:bodyPr/>
          <a:lstStyle>
            <a:lvl1pPr>
              <a:defRPr/>
            </a:lvl1pPr>
          </a:lstStyle>
          <a:p>
            <a:pPr>
              <a:defRPr/>
            </a:pPr>
            <a:fld id="{DA500262-FCEC-274D-A732-F2F9063C29A9}" type="slidenum">
              <a:rPr lang="en-US"/>
              <a:pPr>
                <a:defRPr/>
              </a:pPr>
              <a:t>‹#›</a:t>
            </a:fld>
            <a:endParaRPr lang="en-US" dirty="0"/>
          </a:p>
        </p:txBody>
      </p:sp>
      <p:sp>
        <p:nvSpPr>
          <p:cNvPr id="7" name="Footer Placeholder 9"/>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747063893"/>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lvl1pPr>
          </a:lstStyle>
          <a:p>
            <a:pPr>
              <a:defRPr/>
            </a:pPr>
            <a:fld id="{2A70B491-4BA9-E444-991E-7C56079D75D4}" type="datetime4">
              <a:rPr lang="en-US"/>
              <a:pPr>
                <a:defRPr/>
              </a:pPr>
              <a:t>December 14, 2015</a:t>
            </a:fld>
            <a:endParaRPr lang="en-US"/>
          </a:p>
        </p:txBody>
      </p:sp>
      <p:sp>
        <p:nvSpPr>
          <p:cNvPr id="9" name="Slide Number Placeholder 9"/>
          <p:cNvSpPr>
            <a:spLocks noGrp="1"/>
          </p:cNvSpPr>
          <p:nvPr>
            <p:ph type="sldNum" sz="quarter" idx="12"/>
          </p:nvPr>
        </p:nvSpPr>
        <p:spPr/>
        <p:txBody>
          <a:bodyPr/>
          <a:lstStyle>
            <a:lvl1pPr>
              <a:defRPr/>
            </a:lvl1pPr>
          </a:lstStyle>
          <a:p>
            <a:pPr>
              <a:defRPr/>
            </a:pPr>
            <a:fld id="{65AE6030-8A3B-BE4F-B83E-3D8E87CE393A}" type="slidenum">
              <a:rPr lang="en-US"/>
              <a:pPr>
                <a:defRPr/>
              </a:pPr>
              <a:t>‹#›</a:t>
            </a:fld>
            <a:endParaRPr lang="en-US" dirty="0"/>
          </a:p>
        </p:txBody>
      </p:sp>
      <p:sp>
        <p:nvSpPr>
          <p:cNvPr id="10"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610788767"/>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4B8411E3-B1CD-F248-92DA-7CC3F6A9CD21}" type="datetime4">
              <a:rPr lang="en-US"/>
              <a:pPr>
                <a:defRPr/>
              </a:pPr>
              <a:t>December 14, 2015</a:t>
            </a:fld>
            <a:endParaRPr lang="en-US"/>
          </a:p>
        </p:txBody>
      </p:sp>
      <p:sp>
        <p:nvSpPr>
          <p:cNvPr id="3" name="Slide Number Placeholder 4"/>
          <p:cNvSpPr>
            <a:spLocks noGrp="1"/>
          </p:cNvSpPr>
          <p:nvPr>
            <p:ph type="sldNum" sz="quarter" idx="11"/>
          </p:nvPr>
        </p:nvSpPr>
        <p:spPr/>
        <p:txBody>
          <a:bodyPr/>
          <a:lstStyle>
            <a:lvl1pPr>
              <a:defRPr/>
            </a:lvl1pPr>
          </a:lstStyle>
          <a:p>
            <a:pPr>
              <a:defRPr/>
            </a:pPr>
            <a:fld id="{4863930F-1264-AA4A-9AD3-1F0FEDE19BD9}" type="slidenum">
              <a:rPr lang="en-US"/>
              <a:pPr>
                <a:defRPr/>
              </a:pPr>
              <a:t>‹#›</a:t>
            </a:fld>
            <a:endParaRPr lang="en-US" dirty="0"/>
          </a:p>
        </p:txBody>
      </p:sp>
      <p:sp>
        <p:nvSpPr>
          <p:cNvPr id="4"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07530955"/>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pPr>
              <a:defRPr/>
            </a:pPr>
            <a:fld id="{36AA65FC-8FE7-6548-B081-A785D5094A9B}" type="datetime4">
              <a:rPr lang="en-US"/>
              <a:pPr>
                <a:defRPr/>
              </a:pPr>
              <a:t>December 14, 2015</a:t>
            </a:fld>
            <a:endParaRPr lang="en-US" dirty="0"/>
          </a:p>
        </p:txBody>
      </p:sp>
      <p:sp>
        <p:nvSpPr>
          <p:cNvPr id="4" name="Slide Number Placeholder 4"/>
          <p:cNvSpPr>
            <a:spLocks noGrp="1"/>
          </p:cNvSpPr>
          <p:nvPr>
            <p:ph type="sldNum" sz="quarter" idx="12"/>
          </p:nvPr>
        </p:nvSpPr>
        <p:spPr/>
        <p:txBody>
          <a:bodyPr/>
          <a:lstStyle>
            <a:lvl1pPr>
              <a:defRPr/>
            </a:lvl1pPr>
          </a:lstStyle>
          <a:p>
            <a:pPr>
              <a:defRPr/>
            </a:pPr>
            <a:fld id="{0DD5ADDD-28DC-844B-AF1B-D373B5071FA0}" type="slidenum">
              <a:rPr lang="en-US"/>
              <a:pPr>
                <a:defRPr/>
              </a:pPr>
              <a:t>‹#›</a:t>
            </a:fld>
            <a:endParaRPr lang="en-US" dirty="0"/>
          </a:p>
        </p:txBody>
      </p:sp>
    </p:spTree>
    <p:extLst>
      <p:ext uri="{BB962C8B-B14F-4D97-AF65-F5344CB8AC3E}">
        <p14:creationId xmlns:p14="http://schemas.microsoft.com/office/powerpoint/2010/main" val="190450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defRPr/>
            </a:lvl4pPr>
            <a:lvl5pPr marL="11430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348FA7E8-3DB1-9D41-B63F-B97A4AEEF271}" type="datetime4">
              <a:rPr lang="en-US"/>
              <a:pPr>
                <a:defRPr/>
              </a:pPr>
              <a:t>December 14, 2015</a:t>
            </a:fld>
            <a:endParaRPr lang="en-US"/>
          </a:p>
        </p:txBody>
      </p:sp>
      <p:sp>
        <p:nvSpPr>
          <p:cNvPr id="6" name="Slide Number Placeholder 7"/>
          <p:cNvSpPr>
            <a:spLocks noGrp="1"/>
          </p:cNvSpPr>
          <p:nvPr>
            <p:ph type="sldNum" sz="quarter" idx="11"/>
          </p:nvPr>
        </p:nvSpPr>
        <p:spPr/>
        <p:txBody>
          <a:bodyPr/>
          <a:lstStyle>
            <a:lvl1pPr>
              <a:defRPr/>
            </a:lvl1pPr>
          </a:lstStyle>
          <a:p>
            <a:pPr>
              <a:defRPr/>
            </a:pPr>
            <a:fld id="{0C4A0B03-2D44-2640-BE23-DAB460CD3691}" type="slidenum">
              <a:rPr lang="en-US"/>
              <a:pPr>
                <a:defRPr/>
              </a:pPr>
              <a:t>‹#›</a:t>
            </a:fld>
            <a:endParaRPr lang="en-US"/>
          </a:p>
        </p:txBody>
      </p:sp>
      <p:sp>
        <p:nvSpPr>
          <p:cNvPr id="7"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11690732"/>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normAutofit/>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lvl1pPr>
          </a:lstStyle>
          <a:p>
            <a:pPr>
              <a:defRPr/>
            </a:pPr>
            <a:fld id="{120C06B1-A003-6248-91C5-1B8464000E0C}" type="datetime4">
              <a:rPr lang="en-US"/>
              <a:pPr>
                <a:defRPr/>
              </a:pPr>
              <a:t>December 14, 2015</a:t>
            </a:fld>
            <a:endParaRPr lang="en-US"/>
          </a:p>
        </p:txBody>
      </p:sp>
      <p:sp>
        <p:nvSpPr>
          <p:cNvPr id="9" name="Slide Number Placeholder 10"/>
          <p:cNvSpPr>
            <a:spLocks noGrp="1"/>
          </p:cNvSpPr>
          <p:nvPr>
            <p:ph type="sldNum" sz="quarter" idx="12"/>
          </p:nvPr>
        </p:nvSpPr>
        <p:spPr/>
        <p:txBody>
          <a:bodyPr/>
          <a:lstStyle>
            <a:lvl1pPr>
              <a:defRPr/>
            </a:lvl1pPr>
          </a:lstStyle>
          <a:p>
            <a:pPr>
              <a:defRPr/>
            </a:pPr>
            <a:fld id="{4D60354A-E31A-BF4A-99A2-395855C99200}" type="slidenum">
              <a:rPr lang="en-US"/>
              <a:pPr>
                <a:defRPr/>
              </a:pPr>
              <a:t>‹#›</a:t>
            </a:fld>
            <a:endParaRPr lang="en-US" dirty="0"/>
          </a:p>
        </p:txBody>
      </p:sp>
      <p:sp>
        <p:nvSpPr>
          <p:cNvPr id="10" name="Footer Placeholder 11"/>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55994661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normAutofit/>
          </a:bodyPr>
          <a:lstStyle/>
          <a:p>
            <a:pPr lvl="0"/>
            <a:r>
              <a:rPr lang="en-US" noProof="0" smtClean="0"/>
              <a:t>Drag picture to placeholder or click icon to add</a:t>
            </a:r>
            <a:endParaRPr lang="en-US" noProof="0"/>
          </a:p>
        </p:txBody>
      </p:sp>
      <p:sp>
        <p:nvSpPr>
          <p:cNvPr id="11" name="Picture Placeholder 9"/>
          <p:cNvSpPr>
            <a:spLocks noGrp="1"/>
          </p:cNvSpPr>
          <p:nvPr>
            <p:ph type="pic" sz="quarter" idx="11"/>
          </p:nvPr>
        </p:nvSpPr>
        <p:spPr>
          <a:xfrm>
            <a:off x="6172200" y="3657600"/>
            <a:ext cx="2514600" cy="2057400"/>
          </a:xfrm>
        </p:spPr>
        <p:txBody>
          <a:bodyPr>
            <a:normAutofit/>
          </a:bodyPr>
          <a:lstStyle/>
          <a:p>
            <a:pPr lvl="0"/>
            <a:r>
              <a:rPr lang="en-US" noProof="0" smtClean="0"/>
              <a:t>Drag picture to placeholder or click icon to add</a:t>
            </a:r>
            <a:endParaRPr lang="en-US" noProof="0"/>
          </a:p>
        </p:txBody>
      </p:sp>
      <p:sp>
        <p:nvSpPr>
          <p:cNvPr id="7" name="Date Placeholder 7"/>
          <p:cNvSpPr>
            <a:spLocks noGrp="1"/>
          </p:cNvSpPr>
          <p:nvPr>
            <p:ph type="dt" sz="half" idx="12"/>
          </p:nvPr>
        </p:nvSpPr>
        <p:spPr/>
        <p:txBody>
          <a:bodyPr/>
          <a:lstStyle>
            <a:lvl1pPr>
              <a:defRPr/>
            </a:lvl1pPr>
          </a:lstStyle>
          <a:p>
            <a:pPr>
              <a:defRPr/>
            </a:pPr>
            <a:fld id="{BDF5988F-9C77-EE4C-AFA8-9F2EC2C96798}" type="datetime4">
              <a:rPr lang="en-US"/>
              <a:pPr>
                <a:defRPr/>
              </a:pPr>
              <a:t>December 14, 2015</a:t>
            </a:fld>
            <a:endParaRPr lang="en-US"/>
          </a:p>
        </p:txBody>
      </p:sp>
      <p:sp>
        <p:nvSpPr>
          <p:cNvPr id="8" name="Slide Number Placeholder 8"/>
          <p:cNvSpPr>
            <a:spLocks noGrp="1"/>
          </p:cNvSpPr>
          <p:nvPr>
            <p:ph type="sldNum" sz="quarter" idx="13"/>
          </p:nvPr>
        </p:nvSpPr>
        <p:spPr/>
        <p:txBody>
          <a:bodyPr/>
          <a:lstStyle>
            <a:lvl1pPr>
              <a:defRPr/>
            </a:lvl1pPr>
          </a:lstStyle>
          <a:p>
            <a:pPr>
              <a:defRPr/>
            </a:pPr>
            <a:fld id="{09469D5D-BB85-8B4A-B887-6C4790161F4D}" type="slidenum">
              <a:rPr lang="en-US"/>
              <a:pPr>
                <a:defRPr/>
              </a:pPr>
              <a:t>‹#›</a:t>
            </a:fld>
            <a:endParaRPr lang="en-US" dirty="0"/>
          </a:p>
        </p:txBody>
      </p:sp>
      <p:sp>
        <p:nvSpPr>
          <p:cNvPr id="9" name="Footer Placeholder 11"/>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3889373112"/>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lvl1pPr>
          </a:lstStyle>
          <a:p>
            <a:pPr>
              <a:defRPr/>
            </a:pPr>
            <a:fld id="{18D8A014-2048-E64C-B337-118479FEA15B}" type="datetime4">
              <a:rPr lang="en-US"/>
              <a:pPr>
                <a:defRPr/>
              </a:pPr>
              <a:t>December 14, 2015</a:t>
            </a:fld>
            <a:endParaRPr lang="en-US"/>
          </a:p>
        </p:txBody>
      </p:sp>
      <p:sp>
        <p:nvSpPr>
          <p:cNvPr id="5" name="Slide Number Placeholder 5"/>
          <p:cNvSpPr>
            <a:spLocks noGrp="1"/>
          </p:cNvSpPr>
          <p:nvPr>
            <p:ph type="sldNum" sz="quarter" idx="12"/>
          </p:nvPr>
        </p:nvSpPr>
        <p:spPr/>
        <p:txBody>
          <a:bodyPr/>
          <a:lstStyle>
            <a:lvl1pPr>
              <a:defRPr/>
            </a:lvl1pPr>
          </a:lstStyle>
          <a:p>
            <a:pPr>
              <a:defRPr/>
            </a:pPr>
            <a:fld id="{9509F476-67B8-ED43-87AB-C52B9C401BE4}" type="slidenum">
              <a:rPr lang="en-US"/>
              <a:pPr>
                <a:defRPr/>
              </a:pPr>
              <a:t>‹#›</a:t>
            </a:fld>
            <a:endParaRPr lang="en-US" dirty="0"/>
          </a:p>
        </p:txBody>
      </p:sp>
      <p:sp>
        <p:nvSpPr>
          <p:cNvPr id="6"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369406100"/>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51A0F94-7CBF-1C41-ADC3-4E06ABD23BEB}" type="datetime4">
              <a:rPr lang="en-US"/>
              <a:pPr>
                <a:defRPr/>
              </a:pPr>
              <a:t>December 14, 2015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E3C2DA14-1EE1-9441-8013-0279FDCEE9A6}" type="slidenum">
              <a:rPr lang="en-US"/>
              <a:pPr>
                <a:defRPr/>
              </a:pPr>
              <a:t>‹#›</a:t>
            </a:fld>
            <a:endParaRPr lang="en-US" dirty="0"/>
          </a:p>
        </p:txBody>
      </p:sp>
      <p:sp>
        <p:nvSpPr>
          <p:cNvPr id="5"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75020209"/>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p:txBody>
          <a:bodyPr/>
          <a:lstStyle>
            <a:lvl1pPr>
              <a:defRPr/>
            </a:lvl1pPr>
          </a:lstStyle>
          <a:p>
            <a:pPr>
              <a:defRPr/>
            </a:pPr>
            <a:fld id="{B7501BCC-6715-A04C-BF51-BAE9B16D4ED4}" type="datetime4">
              <a:rPr lang="en-US"/>
              <a:pPr>
                <a:defRPr/>
              </a:pPr>
              <a:t>December 14, 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9892FFCE-5A0D-454E-A4FE-0B37AFA33BEC}" type="slidenum">
              <a:rPr lang="en-US"/>
              <a:pPr>
                <a:defRPr/>
              </a:pPr>
              <a:t>‹#›</a:t>
            </a:fld>
            <a:endParaRPr lang="en-US" dirty="0"/>
          </a:p>
        </p:txBody>
      </p:sp>
      <p:sp>
        <p:nvSpPr>
          <p:cNvPr id="6" name="Footer Placeholder 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94013532"/>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8"/>
          <p:cNvSpPr>
            <a:spLocks noGrp="1"/>
          </p:cNvSpPr>
          <p:nvPr>
            <p:ph type="dt" sz="half" idx="10"/>
          </p:nvPr>
        </p:nvSpPr>
        <p:spPr/>
        <p:txBody>
          <a:bodyPr/>
          <a:lstStyle>
            <a:lvl1pPr>
              <a:defRPr/>
            </a:lvl1pPr>
          </a:lstStyle>
          <a:p>
            <a:pPr>
              <a:defRPr/>
            </a:pPr>
            <a:fld id="{94918E76-6E30-6643-B8D2-5E20899DACBB}" type="datetime4">
              <a:rPr lang="en-US"/>
              <a:pPr>
                <a:defRPr/>
              </a:pPr>
              <a:t>December 14, 2015</a:t>
            </a:fld>
            <a:endParaRPr lang="en-US"/>
          </a:p>
        </p:txBody>
      </p:sp>
      <p:sp>
        <p:nvSpPr>
          <p:cNvPr id="6" name="Slide Number Placeholder 9"/>
          <p:cNvSpPr>
            <a:spLocks noGrp="1"/>
          </p:cNvSpPr>
          <p:nvPr>
            <p:ph type="sldNum" sz="quarter" idx="11"/>
          </p:nvPr>
        </p:nvSpPr>
        <p:spPr/>
        <p:txBody>
          <a:bodyPr/>
          <a:lstStyle>
            <a:lvl1pPr>
              <a:defRPr/>
            </a:lvl1pPr>
          </a:lstStyle>
          <a:p>
            <a:pPr>
              <a:defRPr/>
            </a:pPr>
            <a:fld id="{416E46C1-4E07-BE44-92C2-6A96F4570744}" type="slidenum">
              <a:rPr lang="en-US"/>
              <a:pPr>
                <a:defRPr/>
              </a:pPr>
              <a:t>‹#›</a:t>
            </a:fld>
            <a:endParaRPr lang="en-US" dirty="0"/>
          </a:p>
        </p:txBody>
      </p:sp>
      <p:sp>
        <p:nvSpPr>
          <p:cNvPr id="7" name="Footer Placeholder 1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757140"/>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normAutofit/>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lvl1pPr>
          </a:lstStyle>
          <a:p>
            <a:pPr>
              <a:defRPr/>
            </a:pPr>
            <a:fld id="{5C985181-8F11-EC47-80C5-4CED00F7F841}" type="datetime4">
              <a:rPr lang="en-US"/>
              <a:pPr>
                <a:defRPr/>
              </a:pPr>
              <a:t>December 14, 2015</a:t>
            </a:fld>
            <a:endParaRPr lang="en-US"/>
          </a:p>
        </p:txBody>
      </p:sp>
      <p:sp>
        <p:nvSpPr>
          <p:cNvPr id="6" name="Slide Number Placeholder 6"/>
          <p:cNvSpPr>
            <a:spLocks noGrp="1"/>
          </p:cNvSpPr>
          <p:nvPr>
            <p:ph type="sldNum" sz="quarter" idx="12"/>
          </p:nvPr>
        </p:nvSpPr>
        <p:spPr/>
        <p:txBody>
          <a:bodyPr/>
          <a:lstStyle>
            <a:lvl1pPr>
              <a:defRPr/>
            </a:lvl1pPr>
          </a:lstStyle>
          <a:p>
            <a:pPr>
              <a:defRPr/>
            </a:pPr>
            <a:fld id="{F5C473E2-6159-964E-899D-125E81B7B63B}" type="slidenum">
              <a:rPr lang="en-US"/>
              <a:pPr>
                <a:defRPr/>
              </a:pPr>
              <a:t>‹#›</a:t>
            </a:fld>
            <a:endParaRPr lang="en-US" dirty="0"/>
          </a:p>
        </p:txBody>
      </p:sp>
      <p:sp>
        <p:nvSpPr>
          <p:cNvPr id="7"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677211104"/>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274638" y="246063"/>
            <a:ext cx="8594725" cy="6362700"/>
          </a:xfrm>
          <a:prstGeom prst="rect">
            <a:avLst/>
          </a:prstGeom>
          <a:solidFill>
            <a:srgbClr val="FD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a:solidFill>
                <a:srgbClr val="999999"/>
              </a:solidFill>
              <a:latin typeface="Arial" charset="0"/>
            </a:endParaRPr>
          </a:p>
        </p:txBody>
      </p:sp>
      <p:pic>
        <p:nvPicPr>
          <p:cNvPr id="1027" name="Picture 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340600" y="5792788"/>
            <a:ext cx="1647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50323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9" name="Rectangle 3"/>
          <p:cNvSpPr>
            <a:spLocks noGrp="1" noChangeArrowheads="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3"/>
          </p:nvPr>
        </p:nvSpPr>
        <p:spPr>
          <a:xfrm>
            <a:off x="457200" y="6354763"/>
            <a:ext cx="2895600" cy="182562"/>
          </a:xfrm>
          <a:prstGeom prst="rect">
            <a:avLst/>
          </a:prstGeom>
        </p:spPr>
        <p:txBody>
          <a:bodyPr vert="horz" lIns="91440" tIns="0" rIns="91440" bIns="0" rtlCol="0" anchor="ctr"/>
          <a:lstStyle>
            <a:lvl1pPr algn="l" fontAlgn="auto">
              <a:spcBef>
                <a:spcPts val="0"/>
              </a:spcBef>
              <a:spcAft>
                <a:spcPts val="0"/>
              </a:spcAft>
              <a:defRPr sz="1100" b="0" i="0" dirty="0">
                <a:solidFill>
                  <a:srgbClr val="717171"/>
                </a:solidFill>
                <a:latin typeface="Calibri"/>
                <a:ea typeface="+mn-ea"/>
                <a:cs typeface="Calibri"/>
              </a:defRPr>
            </a:lvl1pPr>
          </a:lstStyle>
          <a:p>
            <a:pPr>
              <a:defRPr/>
            </a:pPr>
            <a:endParaRPr lang="en-US"/>
          </a:p>
        </p:txBody>
      </p:sp>
      <p:sp>
        <p:nvSpPr>
          <p:cNvPr id="12" name="Date Placeholder 11"/>
          <p:cNvSpPr>
            <a:spLocks noGrp="1"/>
          </p:cNvSpPr>
          <p:nvPr>
            <p:ph type="dt" sz="half" idx="2"/>
          </p:nvPr>
        </p:nvSpPr>
        <p:spPr>
          <a:xfrm>
            <a:off x="457200" y="6172200"/>
            <a:ext cx="1828800" cy="182563"/>
          </a:xfrm>
          <a:prstGeom prst="rect">
            <a:avLst/>
          </a:prstGeom>
        </p:spPr>
        <p:txBody>
          <a:bodyPr vert="horz" lIns="91440" tIns="0" rIns="91440" bIns="0" rtlCol="0" anchor="ctr"/>
          <a:lstStyle>
            <a:lvl1pPr algn="l" fontAlgn="auto">
              <a:spcBef>
                <a:spcPts val="0"/>
              </a:spcBef>
              <a:spcAft>
                <a:spcPts val="0"/>
              </a:spcAft>
              <a:defRPr sz="1100" b="0" i="0" smtClean="0">
                <a:solidFill>
                  <a:srgbClr val="717171"/>
                </a:solidFill>
                <a:latin typeface="Calibri"/>
                <a:ea typeface="+mn-ea"/>
                <a:cs typeface="Calibri"/>
              </a:defRPr>
            </a:lvl1pPr>
          </a:lstStyle>
          <a:p>
            <a:pPr>
              <a:defRPr/>
            </a:pPr>
            <a:fld id="{D73C605A-C9DD-914E-A042-BEB19FC3DA98}" type="datetime4">
              <a:rPr lang="en-US"/>
              <a:pPr>
                <a:defRPr/>
              </a:pPr>
              <a:t>December 14, 2015</a:t>
            </a:fld>
            <a:endParaRPr lang="en-US" dirty="0"/>
          </a:p>
        </p:txBody>
      </p:sp>
      <p:sp>
        <p:nvSpPr>
          <p:cNvPr id="13" name="Slide Number Placeholder 12"/>
          <p:cNvSpPr>
            <a:spLocks noGrp="1"/>
          </p:cNvSpPr>
          <p:nvPr>
            <p:ph type="sldNum" sz="quarter" idx="4"/>
          </p:nvPr>
        </p:nvSpPr>
        <p:spPr>
          <a:xfrm>
            <a:off x="457200" y="5991225"/>
            <a:ext cx="365125" cy="182563"/>
          </a:xfrm>
          <a:prstGeom prst="rect">
            <a:avLst/>
          </a:prstGeom>
        </p:spPr>
        <p:txBody>
          <a:bodyPr vert="horz" lIns="91440" tIns="0" rIns="0" bIns="0" rtlCol="0" anchor="t" anchorCtr="0"/>
          <a:lstStyle>
            <a:lvl1pPr algn="l" fontAlgn="auto">
              <a:spcBef>
                <a:spcPts val="0"/>
              </a:spcBef>
              <a:spcAft>
                <a:spcPts val="0"/>
              </a:spcAft>
              <a:defRPr sz="1100" b="0" i="0" smtClean="0">
                <a:solidFill>
                  <a:srgbClr val="717171"/>
                </a:solidFill>
                <a:latin typeface="Calibri"/>
                <a:ea typeface="+mn-ea"/>
                <a:cs typeface="Calibri"/>
              </a:defRPr>
            </a:lvl1pPr>
          </a:lstStyle>
          <a:p>
            <a:pPr>
              <a:defRPr/>
            </a:pPr>
            <a:fld id="{57107A6B-24C5-D247-870F-1D744F334FE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iming>
    <p:tnLst>
      <p:par>
        <p:cTn xmlns:p14="http://schemas.microsoft.com/office/powerpoint/2010/main" id="1" dur="indefinite" restart="never" nodeType="tmRoot"/>
      </p:par>
    </p:tnLst>
  </p:timing>
  <p:hf hdr="0" ftr="0"/>
  <p:txStyles>
    <p:titleStyle>
      <a:lvl1pPr algn="l" rtl="0" eaLnBrk="1" fontAlgn="base" hangingPunct="1">
        <a:spcBef>
          <a:spcPct val="0"/>
        </a:spcBef>
        <a:spcAft>
          <a:spcPct val="0"/>
        </a:spcAft>
        <a:defRPr lang="en-US" sz="2400" b="1" kern="1200" dirty="0">
          <a:solidFill>
            <a:srgbClr val="595959"/>
          </a:solidFill>
          <a:latin typeface="Cambria"/>
          <a:ea typeface="+mn-ea"/>
          <a:cs typeface="Cambria"/>
        </a:defRPr>
      </a:lvl1pPr>
      <a:lvl2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ＭＳ Ｐゴシック" pitchFamily="-96" charset="-128"/>
        </a:defRPr>
      </a:lvl2pPr>
      <a:lvl3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ＭＳ Ｐゴシック" pitchFamily="-96" charset="-128"/>
        </a:defRPr>
      </a:lvl3pPr>
      <a:lvl4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ＭＳ Ｐゴシック" pitchFamily="-96" charset="-128"/>
        </a:defRPr>
      </a:lvl4pPr>
      <a:lvl5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indent="-233363" algn="l" rtl="0" eaLnBrk="1" fontAlgn="base" hangingPunct="1">
        <a:spcBef>
          <a:spcPct val="20000"/>
        </a:spcBef>
        <a:spcAft>
          <a:spcPct val="0"/>
        </a:spcAft>
        <a:defRPr lang="en-US" sz="2400" kern="1200" dirty="0">
          <a:solidFill>
            <a:srgbClr val="595959"/>
          </a:solidFill>
          <a:latin typeface="Calibri"/>
          <a:ea typeface="+mn-ea"/>
          <a:cs typeface="Calibri"/>
        </a:defRPr>
      </a:lvl1pPr>
      <a:lvl2pPr marL="460375" indent="-285750" algn="l" rtl="0" eaLnBrk="1" fontAlgn="base" hangingPunct="1">
        <a:spcBef>
          <a:spcPct val="20000"/>
        </a:spcBef>
        <a:spcAft>
          <a:spcPct val="0"/>
        </a:spcAft>
        <a:buFont typeface="Arial" charset="0"/>
        <a:buChar char="•"/>
        <a:defRPr lang="en-US" kern="1200" dirty="0">
          <a:solidFill>
            <a:srgbClr val="595959"/>
          </a:solidFill>
          <a:latin typeface="Calibri"/>
          <a:ea typeface="+mn-ea"/>
          <a:cs typeface="Calibri"/>
        </a:defRPr>
      </a:lvl2pPr>
      <a:lvl3pPr marL="687388" indent="-228600" algn="l" rtl="0" eaLnBrk="1" fontAlgn="base" hangingPunct="1">
        <a:spcBef>
          <a:spcPct val="20000"/>
        </a:spcBef>
        <a:spcAft>
          <a:spcPct val="0"/>
        </a:spcAft>
        <a:buChar char="•"/>
        <a:defRPr lang="en-US" kern="1200" dirty="0">
          <a:solidFill>
            <a:srgbClr val="595959"/>
          </a:solidFill>
          <a:latin typeface="Calibri"/>
          <a:ea typeface="+mn-ea"/>
          <a:cs typeface="Calibri"/>
        </a:defRPr>
      </a:lvl3pPr>
      <a:lvl4pPr marL="922338" indent="-228600" algn="l" rtl="0" eaLnBrk="1" fontAlgn="base" hangingPunct="1">
        <a:spcBef>
          <a:spcPct val="20000"/>
        </a:spcBef>
        <a:spcAft>
          <a:spcPct val="0"/>
        </a:spcAft>
        <a:buFont typeface="Arial" charset="0"/>
        <a:buChar char="•"/>
        <a:defRPr lang="en-US" kern="1200" dirty="0">
          <a:solidFill>
            <a:srgbClr val="595959"/>
          </a:solidFill>
          <a:latin typeface="Calibri"/>
          <a:ea typeface="+mn-ea"/>
          <a:cs typeface="Calibri"/>
        </a:defRPr>
      </a:lvl4pPr>
      <a:lvl5pPr marL="1136650" indent="-228600" algn="l" rtl="0" eaLnBrk="1" fontAlgn="base" hangingPunct="1">
        <a:spcBef>
          <a:spcPct val="20000"/>
        </a:spcBef>
        <a:spcAft>
          <a:spcPct val="0"/>
        </a:spcAft>
        <a:buFont typeface="Arial" charset="0"/>
        <a:defRPr lang="en-US" kern="1200" dirty="0">
          <a:solidFill>
            <a:srgbClr val="595959"/>
          </a:solidFill>
          <a:latin typeface="Calibri"/>
          <a:ea typeface="+mn-ea"/>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ublic.health.oregon.gov/DiseasesConditions/ChronicDisease/MedicalMarijuanaProgram/Pages/data" TargetMode="External"/><Relationship Id="rId4" Type="http://schemas.openxmlformats.org/officeDocument/2006/relationships/hyperlink" Target="https://public.health.oregon.gov/DiseasesConditions/ChronicDisease/MedicalMarijuanaProgram/Documents/OMMP%20Statistic%20Snapshot%20-%2010-2015.pdf" TargetMode="External"/><Relationship Id="rId5" Type="http://schemas.openxmlformats.org/officeDocument/2006/relationships/hyperlink" Target="http://www.gru.edu/gov/gcsr.pdf" TargetMode="External"/><Relationship Id="rId6" Type="http://schemas.openxmlformats.org/officeDocument/2006/relationships/hyperlink" Target="http://www.cmcr.ucsd.edu" TargetMode="External"/><Relationship Id="rId1" Type="http://schemas.openxmlformats.org/officeDocument/2006/relationships/slideLayout" Target="../slideLayouts/slideLayout2.xml"/><Relationship Id="rId2" Type="http://schemas.openxmlformats.org/officeDocument/2006/relationships/hyperlink" Target="https://www.mpp.org/stat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2130425" y="301625"/>
            <a:ext cx="6400800" cy="1371600"/>
          </a:xfrm>
        </p:spPr>
        <p:txBody>
          <a:bodyPr/>
          <a:lstStyle/>
          <a:p>
            <a:r>
              <a:rPr lang="en-US" dirty="0" smtClean="0">
                <a:latin typeface="Cambria" charset="0"/>
                <a:ea typeface="ＭＳ Ｐゴシック" charset="0"/>
              </a:rPr>
              <a:t>State and Federal Cannabis Research Programs </a:t>
            </a:r>
            <a:endParaRPr dirty="0">
              <a:latin typeface="Cambria" charset="0"/>
              <a:ea typeface="ＭＳ Ｐゴシック" charset="0"/>
            </a:endParaRPr>
          </a:p>
        </p:txBody>
      </p:sp>
      <p:sp>
        <p:nvSpPr>
          <p:cNvPr id="3" name="Subtitle 2"/>
          <p:cNvSpPr>
            <a:spLocks noGrp="1"/>
          </p:cNvSpPr>
          <p:nvPr>
            <p:ph type="subTitle" idx="1"/>
          </p:nvPr>
        </p:nvSpPr>
        <p:spPr>
          <a:xfrm>
            <a:off x="2130425" y="1411045"/>
            <a:ext cx="6400800" cy="874955"/>
          </a:xfrm>
        </p:spPr>
        <p:txBody>
          <a:bodyPr>
            <a:normAutofit/>
          </a:bodyPr>
          <a:lstStyle/>
          <a:p>
            <a:pPr>
              <a:defRPr/>
            </a:pPr>
            <a:r>
              <a:rPr lang="en-US" dirty="0" smtClean="0"/>
              <a:t>Presented by: Candice Beathard, PhD</a:t>
            </a:r>
          </a:p>
          <a:p>
            <a:pPr>
              <a:defRPr/>
            </a:pPr>
            <a:r>
              <a:rPr lang="en-US" dirty="0" smtClean="0"/>
              <a:t>December 15, 2015 </a:t>
            </a:r>
            <a:endParaRPr dirty="0"/>
          </a:p>
        </p:txBody>
      </p:sp>
      <p:pic>
        <p:nvPicPr>
          <p:cNvPr id="2" name="Picture Placeholder 1"/>
          <p:cNvPicPr>
            <a:picLocks noGrp="1" noChangeAspect="1"/>
          </p:cNvPicPr>
          <p:nvPr>
            <p:ph type="pic" sz="quarter" idx="10"/>
          </p:nvPr>
        </p:nvPicPr>
        <p:blipFill>
          <a:blip r:embed="rId2"/>
          <a:srcRect l="-27484" r="-27484"/>
          <a:stretch>
            <a:fillRect/>
          </a:stretch>
        </p:blipFill>
        <p:spPr>
          <a:xfrm>
            <a:off x="284163" y="2357438"/>
            <a:ext cx="8591550" cy="4184650"/>
          </a:xfr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State-Level Research </a:t>
            </a:r>
            <a:endParaRPr lang="en-US" dirty="0"/>
          </a:p>
        </p:txBody>
      </p:sp>
      <p:pic>
        <p:nvPicPr>
          <p:cNvPr id="11" name="Content Placeholder 10" descr="Screen Shot 2015-12-11 at 9.40.37 AM.png"/>
          <p:cNvPicPr>
            <a:picLocks noGrp="1" noChangeAspect="1"/>
          </p:cNvPicPr>
          <p:nvPr>
            <p:ph idx="1"/>
          </p:nvPr>
        </p:nvPicPr>
        <p:blipFill>
          <a:blip r:embed="rId2">
            <a:extLst>
              <a:ext uri="{28A0092B-C50C-407E-A947-70E740481C1C}">
                <a14:useLocalDpi xmlns:a14="http://schemas.microsoft.com/office/drawing/2010/main" val="0"/>
              </a:ext>
            </a:extLst>
          </a:blip>
          <a:srcRect t="-5143" b="-5143"/>
          <a:stretch>
            <a:fillRect/>
          </a:stretch>
        </p:blipFill>
        <p:spPr/>
      </p:pic>
    </p:spTree>
    <p:extLst>
      <p:ext uri="{BB962C8B-B14F-4D97-AF65-F5344CB8AC3E}">
        <p14:creationId xmlns:p14="http://schemas.microsoft.com/office/powerpoint/2010/main" val="174906378"/>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Federally Funded Studies </a:t>
            </a:r>
            <a:endParaRPr dirty="0">
              <a:latin typeface="Cambria" charset="0"/>
              <a:ea typeface="ＭＳ Ｐゴシック" charset="0"/>
            </a:endParaRPr>
          </a:p>
        </p:txBody>
      </p:sp>
      <p:sp>
        <p:nvSpPr>
          <p:cNvPr id="20482" name="Content Placeholder 2"/>
          <p:cNvSpPr>
            <a:spLocks noGrp="1"/>
          </p:cNvSpPr>
          <p:nvPr>
            <p:ph idx="1"/>
          </p:nvPr>
        </p:nvSpPr>
        <p:spPr>
          <a:xfrm>
            <a:off x="457200" y="1465319"/>
            <a:ext cx="8229600" cy="4525906"/>
          </a:xfrm>
        </p:spPr>
        <p:txBody>
          <a:bodyPr/>
          <a:lstStyle/>
          <a:p>
            <a:pPr>
              <a:buFontTx/>
              <a:buChar char="•"/>
            </a:pPr>
            <a:endParaRPr lang="en-US" dirty="0" smtClean="0">
              <a:latin typeface="Calibri" charset="0"/>
              <a:ea typeface="ＭＳ Ｐゴシック" charset="0"/>
            </a:endParaRPr>
          </a:p>
          <a:p>
            <a:pPr>
              <a:buFontTx/>
              <a:buChar char="•"/>
            </a:pPr>
            <a:endParaRPr lang="en-US" dirty="0">
              <a:latin typeface="Calibri" charset="0"/>
              <a:ea typeface="ＭＳ Ｐゴシック" charset="0"/>
            </a:endParaRPr>
          </a:p>
          <a:p>
            <a:pPr>
              <a:buFontTx/>
              <a:buChar char="•"/>
            </a:pPr>
            <a:endParaRPr lang="en-US" dirty="0" smtClean="0">
              <a:latin typeface="Calibri" charset="0"/>
              <a:ea typeface="ＭＳ Ｐゴシック" charset="0"/>
            </a:endParaRPr>
          </a:p>
          <a:p>
            <a:pPr>
              <a:buFontTx/>
              <a:buChar char="•"/>
            </a:pPr>
            <a:r>
              <a:rPr lang="en-US" dirty="0" smtClean="0">
                <a:latin typeface="Calibri" charset="0"/>
                <a:ea typeface="ＭＳ Ｐゴシック" charset="0"/>
              </a:rPr>
              <a:t>NIH funded 30 studies</a:t>
            </a:r>
            <a:r>
              <a:rPr lang="en-US" baseline="30000" dirty="0" smtClean="0">
                <a:latin typeface="Calibri" charset="0"/>
                <a:ea typeface="ＭＳ Ｐゴシック" charset="0"/>
              </a:rPr>
              <a:t>12</a:t>
            </a:r>
            <a:r>
              <a:rPr lang="en-US" dirty="0" smtClean="0">
                <a:latin typeface="Calibri" charset="0"/>
                <a:ea typeface="ＭＳ Ｐゴシック" charset="0"/>
              </a:rPr>
              <a:t> </a:t>
            </a:r>
          </a:p>
          <a:p>
            <a:pPr>
              <a:buFontTx/>
              <a:buChar char="•"/>
            </a:pPr>
            <a:r>
              <a:rPr lang="en-US" dirty="0"/>
              <a:t>6</a:t>
            </a:r>
            <a:r>
              <a:rPr lang="en-US" dirty="0" smtClean="0"/>
              <a:t> </a:t>
            </a:r>
            <a:r>
              <a:rPr lang="en-US" dirty="0"/>
              <a:t>categories of medical </a:t>
            </a:r>
            <a:r>
              <a:rPr lang="en-US" dirty="0" smtClean="0"/>
              <a:t>conditions: </a:t>
            </a:r>
          </a:p>
          <a:p>
            <a:pPr lvl="1">
              <a:buFontTx/>
              <a:buChar char="•"/>
            </a:pPr>
            <a:r>
              <a:rPr lang="en-US" dirty="0"/>
              <a:t>S</a:t>
            </a:r>
            <a:r>
              <a:rPr lang="en-US" dirty="0" smtClean="0"/>
              <a:t>eizures</a:t>
            </a:r>
            <a:r>
              <a:rPr lang="en-US" dirty="0"/>
              <a:t>, substance use disorders, psychiatric disorders, autoimmune diseases, inflammation, and </a:t>
            </a:r>
            <a:r>
              <a:rPr lang="en-US" dirty="0" smtClean="0"/>
              <a:t>pain</a:t>
            </a:r>
          </a:p>
          <a:p>
            <a:pPr lvl="1">
              <a:buFontTx/>
              <a:buChar char="•"/>
            </a:pPr>
            <a:r>
              <a:rPr lang="en-US" dirty="0" smtClean="0"/>
              <a:t>Human and animal trials</a:t>
            </a:r>
          </a:p>
          <a:p>
            <a:pPr marL="228600" lvl="1" indent="0">
              <a:buNone/>
            </a:pPr>
            <a:r>
              <a:rPr lang="en-US" dirty="0" smtClean="0"/>
              <a:t> </a:t>
            </a:r>
            <a:endParaRPr lang="en-US" dirty="0"/>
          </a:p>
          <a:p>
            <a:pPr>
              <a:buFontTx/>
              <a:buChar char="•"/>
            </a:pPr>
            <a:endParaRPr lang="en-US" dirty="0"/>
          </a:p>
          <a:p>
            <a:pPr>
              <a:buFontTx/>
              <a:buChar char="•"/>
            </a:pPr>
            <a:endParaRPr lang="en-US" dirty="0"/>
          </a:p>
          <a:p>
            <a:pPr>
              <a:buFontTx/>
              <a:buChar char="•"/>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
        <p:nvSpPr>
          <p:cNvPr id="4" name="Date Placeholder 3"/>
          <p:cNvSpPr>
            <a:spLocks noGrp="1"/>
          </p:cNvSpPr>
          <p:nvPr>
            <p:ph type="dt" sz="quarter" idx="10"/>
          </p:nvPr>
        </p:nvSpPr>
        <p:spPr bwMode="auto">
          <a:xfrm>
            <a:off x="457200" y="6233115"/>
            <a:ext cx="8510399"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smtClean="0"/>
              <a:t>12. </a:t>
            </a:r>
            <a:r>
              <a:rPr lang="en-US" dirty="0"/>
              <a:t>National Institute on Drug </a:t>
            </a:r>
            <a:r>
              <a:rPr lang="en-US" dirty="0" smtClean="0"/>
              <a:t>Abuse, 2015. </a:t>
            </a:r>
            <a:endParaRPr lang="en-US" dirty="0"/>
          </a:p>
          <a:p>
            <a:pPr fontAlgn="base">
              <a:spcBef>
                <a:spcPct val="0"/>
              </a:spcBef>
              <a:spcAft>
                <a:spcPct val="0"/>
              </a:spcAft>
            </a:pPr>
            <a:endParaRPr lang="en-US" dirty="0"/>
          </a:p>
          <a:p>
            <a:pPr fontAlgn="base">
              <a:spcBef>
                <a:spcPct val="0"/>
              </a:spcBef>
              <a:spcAft>
                <a:spcPct val="0"/>
              </a:spcAft>
            </a:pPr>
            <a:endParaRPr lang="en-US" dirty="0">
              <a:solidFill>
                <a:srgbClr val="717171"/>
              </a:solidFill>
              <a:latin typeface="Calibri" charset="0"/>
              <a:cs typeface="Calibri" charset="0"/>
            </a:endParaRPr>
          </a:p>
        </p:txBody>
      </p:sp>
      <p:pic>
        <p:nvPicPr>
          <p:cNvPr id="2" name="Picture 1"/>
          <p:cNvPicPr>
            <a:picLocks noChangeAspect="1"/>
          </p:cNvPicPr>
          <p:nvPr/>
        </p:nvPicPr>
        <p:blipFill>
          <a:blip r:embed="rId2"/>
          <a:stretch>
            <a:fillRect/>
          </a:stretch>
        </p:blipFill>
        <p:spPr>
          <a:xfrm>
            <a:off x="457200" y="1794902"/>
            <a:ext cx="5659693" cy="869202"/>
          </a:xfrm>
          <a:prstGeom prst="rect">
            <a:avLst/>
          </a:prstGeom>
        </p:spPr>
      </p:pic>
    </p:spTree>
    <p:extLst>
      <p:ext uri="{BB962C8B-B14F-4D97-AF65-F5344CB8AC3E}">
        <p14:creationId xmlns:p14="http://schemas.microsoft.com/office/powerpoint/2010/main" val="322284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Discussion Questions </a:t>
            </a:r>
            <a:endParaRPr dirty="0">
              <a:latin typeface="Cambria" charset="0"/>
              <a:ea typeface="ＭＳ Ｐゴシック" charset="0"/>
            </a:endParaRPr>
          </a:p>
        </p:txBody>
      </p:sp>
      <p:sp>
        <p:nvSpPr>
          <p:cNvPr id="20482" name="Content Placeholder 2"/>
          <p:cNvSpPr>
            <a:spLocks noGrp="1"/>
          </p:cNvSpPr>
          <p:nvPr>
            <p:ph idx="1"/>
          </p:nvPr>
        </p:nvSpPr>
        <p:spPr>
          <a:xfrm>
            <a:off x="457200" y="1334079"/>
            <a:ext cx="8229600" cy="4657146"/>
          </a:xfrm>
        </p:spPr>
        <p:txBody>
          <a:bodyPr/>
          <a:lstStyle/>
          <a:p>
            <a:pPr marL="457200" indent="-457200">
              <a:buFont typeface="+mj-lt"/>
              <a:buAutoNum type="arabicPeriod"/>
            </a:pPr>
            <a:r>
              <a:rPr lang="en-US" dirty="0"/>
              <a:t>What types of research would the state want to encourage (i.e. observation, clinical, bench)? </a:t>
            </a:r>
            <a:endParaRPr lang="en-US" dirty="0" smtClean="0"/>
          </a:p>
          <a:p>
            <a:pPr marL="0" indent="0">
              <a:buNone/>
            </a:pPr>
            <a:endParaRPr lang="en-US" dirty="0" smtClean="0"/>
          </a:p>
          <a:p>
            <a:pPr marL="457200" indent="-457200">
              <a:buFont typeface="+mj-lt"/>
              <a:buAutoNum type="arabicPeriod"/>
            </a:pPr>
            <a:r>
              <a:rPr lang="en-US" dirty="0"/>
              <a:t>What structures would be best for a state sponsored program (i.e. funding only, state run, independent research institute)</a:t>
            </a:r>
            <a:r>
              <a:rPr lang="en-US" dirty="0" smtClean="0"/>
              <a:t>?</a:t>
            </a:r>
          </a:p>
          <a:p>
            <a:pPr marL="0" indent="0">
              <a:buNone/>
            </a:pPr>
            <a:endParaRPr lang="en-US" dirty="0"/>
          </a:p>
          <a:p>
            <a:pPr marL="457200" indent="-457200">
              <a:buFont typeface="+mj-lt"/>
              <a:buAutoNum type="arabicPeriod"/>
            </a:pPr>
            <a:r>
              <a:rPr lang="en-US" dirty="0"/>
              <a:t>What partnerships would be beneficial for a state sponsored program (i.e. pharmaceutical company, other state programs, etc.)? </a:t>
            </a:r>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Tree>
    <p:extLst>
      <p:ext uri="{BB962C8B-B14F-4D97-AF65-F5344CB8AC3E}">
        <p14:creationId xmlns:p14="http://schemas.microsoft.com/office/powerpoint/2010/main" val="505217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dirty="0" smtClean="0">
                <a:latin typeface="Cambria" charset="0"/>
                <a:ea typeface="ＭＳ Ｐゴシック" charset="0"/>
              </a:rPr>
              <a:t>References </a:t>
            </a:r>
            <a:endParaRPr dirty="0">
              <a:latin typeface="Cambria" charset="0"/>
              <a:ea typeface="ＭＳ Ｐゴシック" charset="0"/>
            </a:endParaRPr>
          </a:p>
        </p:txBody>
      </p:sp>
      <p:sp>
        <p:nvSpPr>
          <p:cNvPr id="2" name="Content Placeholder 1"/>
          <p:cNvSpPr>
            <a:spLocks noGrp="1"/>
          </p:cNvSpPr>
          <p:nvPr>
            <p:ph idx="1"/>
          </p:nvPr>
        </p:nvSpPr>
        <p:spPr>
          <a:xfrm>
            <a:off x="457200" y="973133"/>
            <a:ext cx="8229600" cy="4343400"/>
          </a:xfrm>
        </p:spPr>
        <p:txBody>
          <a:bodyPr/>
          <a:lstStyle/>
          <a:p>
            <a:pPr marL="457200" indent="-457200">
              <a:buFont typeface="+mj-lt"/>
              <a:buAutoNum type="arabicPeriod"/>
            </a:pPr>
            <a:r>
              <a:rPr lang="en-US" sz="1200" dirty="0" smtClean="0"/>
              <a:t>Marijuana Policy Project. 2015. State Policy. </a:t>
            </a:r>
            <a:r>
              <a:rPr lang="en-US" sz="1200" dirty="0"/>
              <a:t>Retrieved from </a:t>
            </a:r>
            <a:r>
              <a:rPr lang="en-US" sz="1200" dirty="0">
                <a:hlinkClick r:id="rId2"/>
              </a:rPr>
              <a:t>https://www.mpp.org/states</a:t>
            </a:r>
            <a:r>
              <a:rPr lang="en-US" sz="1200" dirty="0" smtClean="0">
                <a:hlinkClick r:id="rId2"/>
              </a:rPr>
              <a:t>/</a:t>
            </a:r>
            <a:r>
              <a:rPr lang="en-US" sz="1200" dirty="0" smtClean="0"/>
              <a:t> </a:t>
            </a:r>
          </a:p>
          <a:p>
            <a:pPr marL="457200" indent="-457200">
              <a:buFont typeface="+mj-lt"/>
              <a:buAutoNum type="arabicPeriod"/>
            </a:pPr>
            <a:r>
              <a:rPr lang="en-US" sz="1200" dirty="0" smtClean="0"/>
              <a:t>Oregon </a:t>
            </a:r>
            <a:r>
              <a:rPr lang="en-US" sz="1200" dirty="0"/>
              <a:t>Health Authority. Oregon medical marijuana program statistics. </a:t>
            </a:r>
            <a:r>
              <a:rPr lang="en-US" sz="1200" dirty="0" err="1"/>
              <a:t>Oregon.gov</a:t>
            </a:r>
            <a:r>
              <a:rPr lang="en-US" sz="1200" i="1" dirty="0"/>
              <a:t>. </a:t>
            </a:r>
            <a:r>
              <a:rPr lang="en-US" sz="1200" dirty="0"/>
              <a:t>Retrieved from </a:t>
            </a:r>
            <a:r>
              <a:rPr lang="en-US" sz="1200" dirty="0" smtClean="0">
                <a:hlinkClick r:id="rId3"/>
              </a:rPr>
              <a:t>http</a:t>
            </a:r>
            <a:r>
              <a:rPr lang="en-US" sz="1200" dirty="0">
                <a:hlinkClick r:id="rId3"/>
              </a:rPr>
              <a:t>://public.health.oregon.gov/DiseasesConditions/ChronicDisease/MedicalMarijuanaProgram/Pages/data</a:t>
            </a:r>
            <a:r>
              <a:rPr lang="en-US" sz="1200" dirty="0"/>
              <a:t>. </a:t>
            </a:r>
            <a:r>
              <a:rPr lang="en-US" sz="1200" dirty="0" err="1" smtClean="0"/>
              <a:t>aspx</a:t>
            </a:r>
            <a:r>
              <a:rPr lang="en-US" sz="1200" dirty="0"/>
              <a:t>. Accessed October 6, 2015</a:t>
            </a:r>
            <a:r>
              <a:rPr lang="en-US" sz="1200" dirty="0" smtClean="0"/>
              <a:t>.</a:t>
            </a:r>
          </a:p>
          <a:p>
            <a:pPr marL="457200" indent="-457200">
              <a:buFont typeface="+mj-lt"/>
              <a:buAutoNum type="arabicPeriod"/>
            </a:pPr>
            <a:r>
              <a:rPr lang="en-US" sz="1200" dirty="0"/>
              <a:t>Oregon Health Authority. Oregon medical marijuana program statistics: Statistical snapshot, October 2015. </a:t>
            </a:r>
            <a:r>
              <a:rPr lang="en-US" sz="1200" dirty="0" err="1"/>
              <a:t>Oregon.gov</a:t>
            </a:r>
            <a:r>
              <a:rPr lang="en-US" sz="1200" i="1" dirty="0"/>
              <a:t>. </a:t>
            </a:r>
            <a:r>
              <a:rPr lang="en-US" sz="1200" dirty="0"/>
              <a:t>Retrieved from </a:t>
            </a:r>
            <a:r>
              <a:rPr lang="en-US" sz="1200" dirty="0">
                <a:hlinkClick r:id="rId4"/>
              </a:rPr>
              <a:t>https://public.health.oregon.gov/DiseasesConditions/ChronicDisease/MedicalMarijuanaProgram/Documents/OMMP%20Statistic%20Snapshot%20-%2010-2015.pdf</a:t>
            </a:r>
            <a:r>
              <a:rPr lang="en-US" sz="1200" dirty="0"/>
              <a:t> </a:t>
            </a:r>
          </a:p>
          <a:p>
            <a:pPr marL="457200" indent="-457200">
              <a:buFont typeface="+mj-lt"/>
              <a:buAutoNum type="arabicPeriod"/>
            </a:pPr>
            <a:r>
              <a:rPr lang="en-US" sz="1200" dirty="0" smtClean="0"/>
              <a:t>National </a:t>
            </a:r>
            <a:r>
              <a:rPr lang="en-US" sz="1200" dirty="0"/>
              <a:t>Conference of State Legislatures. State medical Marijuana Laws. Retrieves from http://</a:t>
            </a:r>
            <a:r>
              <a:rPr lang="en-US" sz="1200" dirty="0" err="1"/>
              <a:t>www.ncsl.org</a:t>
            </a:r>
            <a:r>
              <a:rPr lang="en-US" sz="1200" dirty="0"/>
              <a:t>/research/health/state-medical-marijuana-laws.aspx#Table%202 Accessed December 3, 2015 </a:t>
            </a:r>
            <a:endParaRPr lang="en-US" sz="1200" dirty="0" smtClean="0"/>
          </a:p>
          <a:p>
            <a:pPr marL="457200" indent="-457200">
              <a:buFont typeface="+mj-lt"/>
              <a:buAutoNum type="arabicPeriod"/>
            </a:pPr>
            <a:r>
              <a:rPr lang="en-US" sz="1200" dirty="0" smtClean="0"/>
              <a:t>Georgia </a:t>
            </a:r>
            <a:r>
              <a:rPr lang="en-US" sz="1200" dirty="0"/>
              <a:t>Regents University, 2014. Georgia Cannabidiol Study Frequently Asked Questions. Retrieved from </a:t>
            </a:r>
            <a:r>
              <a:rPr lang="en-US" sz="1200" dirty="0" smtClean="0"/>
              <a:t>24 </a:t>
            </a:r>
            <a:r>
              <a:rPr lang="en-US" sz="1200" dirty="0" smtClean="0">
                <a:hlinkClick r:id="rId5"/>
              </a:rPr>
              <a:t>http</a:t>
            </a:r>
            <a:r>
              <a:rPr lang="en-US" sz="1200" dirty="0">
                <a:hlinkClick r:id="rId5"/>
              </a:rPr>
              <a:t>://www.gru.edu/gov/</a:t>
            </a:r>
            <a:r>
              <a:rPr lang="en-US" sz="1200" dirty="0" smtClean="0">
                <a:hlinkClick r:id="rId5"/>
              </a:rPr>
              <a:t>gcsr.pdf</a:t>
            </a:r>
            <a:r>
              <a:rPr lang="en-US" sz="1200" dirty="0" smtClean="0"/>
              <a:t>.</a:t>
            </a:r>
          </a:p>
          <a:p>
            <a:pPr marL="457200" indent="-457200">
              <a:buFont typeface="+mj-lt"/>
              <a:buAutoNum type="arabicPeriod"/>
            </a:pPr>
            <a:r>
              <a:rPr lang="en-US" sz="1200" dirty="0" smtClean="0"/>
              <a:t>University </a:t>
            </a:r>
            <a:r>
              <a:rPr lang="en-US" sz="1200" dirty="0"/>
              <a:t>of Alabama. UAB </a:t>
            </a:r>
            <a:r>
              <a:rPr lang="en-US" sz="1200" dirty="0" err="1"/>
              <a:t>cannabidiol</a:t>
            </a:r>
            <a:r>
              <a:rPr lang="en-US" sz="1200" dirty="0"/>
              <a:t> program. </a:t>
            </a:r>
            <a:r>
              <a:rPr lang="en-US" sz="1200" dirty="0" err="1"/>
              <a:t>Retrived</a:t>
            </a:r>
            <a:r>
              <a:rPr lang="en-US" sz="1200" dirty="0"/>
              <a:t> from </a:t>
            </a:r>
            <a:r>
              <a:rPr lang="en-US" sz="1200" dirty="0" smtClean="0"/>
              <a:t>https</a:t>
            </a:r>
            <a:r>
              <a:rPr lang="en-US" sz="1200" dirty="0"/>
              <a:t>://</a:t>
            </a:r>
            <a:r>
              <a:rPr lang="en-US" sz="1200" dirty="0" err="1"/>
              <a:t>www.uab.edu</a:t>
            </a:r>
            <a:r>
              <a:rPr lang="en-US" sz="1200" dirty="0"/>
              <a:t>/medicine/neurology/research/</a:t>
            </a:r>
            <a:r>
              <a:rPr lang="en-US" sz="1200" dirty="0" err="1"/>
              <a:t>uab</a:t>
            </a:r>
            <a:r>
              <a:rPr lang="en-US" sz="1200" dirty="0"/>
              <a:t>-</a:t>
            </a:r>
            <a:r>
              <a:rPr lang="en-US" sz="1200" dirty="0" err="1"/>
              <a:t>cannabidiol</a:t>
            </a:r>
            <a:r>
              <a:rPr lang="en-US" sz="1200" dirty="0"/>
              <a:t>-program</a:t>
            </a:r>
            <a:r>
              <a:rPr lang="en-US" sz="1200" dirty="0" smtClean="0"/>
              <a:t>.</a:t>
            </a:r>
            <a:endParaRPr lang="en-US" sz="1200" dirty="0"/>
          </a:p>
          <a:p>
            <a:pPr marL="457200" indent="-457200">
              <a:buFont typeface="+mj-lt"/>
              <a:buAutoNum type="arabicPeriod"/>
            </a:pPr>
            <a:r>
              <a:rPr lang="en-US" sz="1200" dirty="0"/>
              <a:t>North Carolina General Statutes, Chapter 90; Section </a:t>
            </a:r>
            <a:r>
              <a:rPr lang="en-US" sz="1200" dirty="0" smtClean="0"/>
              <a:t>113.100. </a:t>
            </a:r>
            <a:endParaRPr lang="en-US" sz="1200" dirty="0"/>
          </a:p>
          <a:p>
            <a:pPr marL="457200" indent="-457200">
              <a:buFont typeface="+mj-lt"/>
              <a:buAutoNum type="arabicPeriod"/>
            </a:pPr>
            <a:r>
              <a:rPr lang="en-US" sz="1200" dirty="0" smtClean="0"/>
              <a:t>Center </a:t>
            </a:r>
            <a:r>
              <a:rPr lang="en-US" sz="1200" dirty="0"/>
              <a:t>for Medicinal Cannabis Research. </a:t>
            </a:r>
            <a:r>
              <a:rPr lang="en-US" sz="1200" dirty="0" smtClean="0"/>
              <a:t>Welcome to the Center for Medicinal Cannabis Research. </a:t>
            </a:r>
            <a:r>
              <a:rPr lang="en-US" sz="1200" dirty="0"/>
              <a:t>Retrieved from </a:t>
            </a:r>
            <a:r>
              <a:rPr lang="en-US" sz="1200" dirty="0">
                <a:hlinkClick r:id="rId6"/>
              </a:rPr>
              <a:t>http://</a:t>
            </a:r>
            <a:r>
              <a:rPr lang="en-US" sz="1200" dirty="0" smtClean="0">
                <a:hlinkClick r:id="rId6"/>
              </a:rPr>
              <a:t>www.cmcr.ucsd.edu</a:t>
            </a:r>
            <a:r>
              <a:rPr lang="en-US" sz="1200" dirty="0" smtClean="0"/>
              <a:t> </a:t>
            </a:r>
          </a:p>
          <a:p>
            <a:pPr marL="457200" indent="-457200">
              <a:buFont typeface="+mj-lt"/>
              <a:buAutoNum type="arabicPeriod"/>
            </a:pPr>
            <a:r>
              <a:rPr lang="en-US" sz="1200" dirty="0"/>
              <a:t>Center for Medicinal Cannabis Research. Report to the legislature and governor of the state of California presenting findings pursuant to SB847 which created the CMCR and provided state funding. Retrieved from http://</a:t>
            </a:r>
            <a:r>
              <a:rPr lang="en-US" sz="1200" dirty="0" err="1"/>
              <a:t>cmcr.ucsd.edu</a:t>
            </a:r>
            <a:r>
              <a:rPr lang="en-US" sz="1200" dirty="0"/>
              <a:t>/images/</a:t>
            </a:r>
            <a:r>
              <a:rPr lang="en-US" sz="1200" dirty="0" err="1"/>
              <a:t>pdfs</a:t>
            </a:r>
            <a:r>
              <a:rPr lang="en-US" sz="1200" dirty="0"/>
              <a:t>/cmcr_report_feb17.pdf. Accessed October 15, 2015. </a:t>
            </a:r>
            <a:endParaRPr lang="en-US" sz="1200" dirty="0" smtClean="0"/>
          </a:p>
          <a:p>
            <a:pPr marL="457200" indent="-457200">
              <a:buFont typeface="+mj-lt"/>
              <a:buAutoNum type="arabicPeriod"/>
            </a:pPr>
            <a:r>
              <a:rPr lang="en-US" sz="1200" dirty="0"/>
              <a:t>Colorado Department of Public Health &amp; Environment. (2015). Approved medical marijuana research grants. Retrieved from https://</a:t>
            </a:r>
            <a:r>
              <a:rPr lang="en-US" sz="1200" dirty="0" err="1"/>
              <a:t>www.colorado.gov</a:t>
            </a:r>
            <a:r>
              <a:rPr lang="en-US" sz="1200" dirty="0"/>
              <a:t>/pacific/</a:t>
            </a:r>
            <a:r>
              <a:rPr lang="en-US" sz="1200" dirty="0" err="1"/>
              <a:t>cdphe</a:t>
            </a:r>
            <a:r>
              <a:rPr lang="en-US" sz="1200" dirty="0"/>
              <a:t>/approved-medical-marijuana-research-grants. Accessed October 7, 2015</a:t>
            </a:r>
            <a:r>
              <a:rPr lang="en-US" sz="1200" dirty="0" smtClean="0"/>
              <a:t>.</a:t>
            </a:r>
          </a:p>
          <a:p>
            <a:pPr marL="457200" indent="-457200">
              <a:buFont typeface="+mj-lt"/>
              <a:buAutoNum type="arabicPeriod"/>
            </a:pPr>
            <a:r>
              <a:rPr lang="en-US" sz="1200" dirty="0"/>
              <a:t>Minnesota Department of Health. (2015). Medical Cannabis Qualifying Conditions. Resources. Retrieved from http://</a:t>
            </a:r>
            <a:r>
              <a:rPr lang="en-US" sz="1200" dirty="0" err="1"/>
              <a:t>www.health.state.mn.us</a:t>
            </a:r>
            <a:r>
              <a:rPr lang="en-US" sz="1200" dirty="0"/>
              <a:t>/topics/cannabis/patients/</a:t>
            </a:r>
            <a:r>
              <a:rPr lang="en-US" sz="1200" dirty="0" err="1"/>
              <a:t>conditions.html</a:t>
            </a:r>
            <a:r>
              <a:rPr lang="en-US" sz="1200" dirty="0"/>
              <a:t> </a:t>
            </a:r>
          </a:p>
          <a:p>
            <a:pPr marL="457200" indent="-457200">
              <a:buFont typeface="+mj-lt"/>
              <a:buAutoNum type="arabicPeriod"/>
            </a:pPr>
            <a:r>
              <a:rPr lang="en-US" sz="1200" dirty="0" smtClean="0"/>
              <a:t>National </a:t>
            </a:r>
            <a:r>
              <a:rPr lang="en-US" sz="1200" dirty="0"/>
              <a:t>Institute on Drug Abuse. (2015). NIDA Research on the Therapeutic Benefits of Cannabis and </a:t>
            </a:r>
            <a:r>
              <a:rPr lang="en-US" sz="1200" dirty="0" smtClean="0"/>
              <a:t>Cannabinoids</a:t>
            </a:r>
            <a:r>
              <a:rPr lang="en-US" sz="1200" dirty="0"/>
              <a:t>. Retrieved from http://</a:t>
            </a:r>
            <a:r>
              <a:rPr lang="en-US" sz="1200" dirty="0" err="1"/>
              <a:t>www.drugabuse.gov</a:t>
            </a:r>
            <a:r>
              <a:rPr lang="en-US" sz="1200" dirty="0"/>
              <a:t>/drugs-abuse/marijuana/</a:t>
            </a:r>
            <a:r>
              <a:rPr lang="en-US" sz="1200" dirty="0" err="1"/>
              <a:t>nida</a:t>
            </a:r>
            <a:r>
              <a:rPr lang="en-US" sz="1200" dirty="0"/>
              <a:t>-research-therapeutic</a:t>
            </a:r>
            <a:r>
              <a:rPr lang="en-US" sz="1200" dirty="0" smtClean="0"/>
              <a:t>-benefits</a:t>
            </a:r>
            <a:r>
              <a:rPr lang="en-US" sz="1200" dirty="0"/>
              <a:t>-cannabis-cannabinoids. Accessed December 4, 2015.</a:t>
            </a:r>
            <a:br>
              <a:rPr lang="en-US" sz="1200" dirty="0"/>
            </a:br>
            <a:endParaRPr lang="en-US" sz="1200" dirty="0"/>
          </a:p>
          <a:p>
            <a:pPr marL="0" indent="0">
              <a:buNone/>
            </a:pPr>
            <a:r>
              <a:rPr lang="en-US" sz="1200" dirty="0" smtClean="0"/>
              <a:t> </a:t>
            </a:r>
          </a:p>
          <a:p>
            <a:pPr marL="457200" indent="-457200">
              <a:buFont typeface="+mj-lt"/>
              <a:buAutoNum type="arabicPeriod"/>
            </a:pPr>
            <a:endParaRPr lang="en-US" sz="1200" dirty="0" smtClean="0"/>
          </a:p>
          <a:p>
            <a:pPr marL="457200" indent="-457200">
              <a:buFont typeface="+mj-lt"/>
              <a:buAutoNum type="arabicPeriod"/>
            </a:pPr>
            <a:endParaRPr lang="en-US" sz="1200" dirty="0" smtClean="0"/>
          </a:p>
          <a:p>
            <a:pPr marL="457200" indent="-457200">
              <a:buFont typeface="+mj-lt"/>
              <a:buAutoNum type="arabicPeriod"/>
            </a:pPr>
            <a:endParaRPr lang="en-US" sz="1200" dirty="0" smtClean="0"/>
          </a:p>
          <a:p>
            <a:pPr marL="457200" indent="-457200">
              <a:buFont typeface="+mj-lt"/>
              <a:buAutoNum type="arabicPeriod"/>
            </a:pPr>
            <a:endParaRPr lang="en-US" sz="1200" dirty="0"/>
          </a:p>
          <a:p>
            <a:pPr marL="457200" indent="-457200">
              <a:buFont typeface="+mj-lt"/>
              <a:buAutoNum type="arabicPeriod"/>
            </a:pPr>
            <a:endParaRPr lang="en-US" sz="1200" dirty="0"/>
          </a:p>
          <a:p>
            <a:pPr marL="457200" indent="-457200">
              <a:spcBef>
                <a:spcPts val="0"/>
              </a:spcBef>
              <a:buFont typeface="+mj-lt"/>
              <a:buAutoNum type="arabicPeriod"/>
            </a:pPr>
            <a:endParaRPr lang="en-US" sz="1200" dirty="0"/>
          </a:p>
          <a:p>
            <a:pPr>
              <a:buFont typeface="+mj-lt"/>
              <a:buAutoNum type="arabicPeriod"/>
            </a:pPr>
            <a:endParaRPr lang="en-US" sz="800" dirty="0" smtClean="0"/>
          </a:p>
          <a:p>
            <a:pPr marL="457200" indent="-457200">
              <a:spcBef>
                <a:spcPts val="0"/>
              </a:spcBef>
              <a:buFont typeface="+mj-lt"/>
              <a:buAutoNum type="arabicPeriod"/>
            </a:pPr>
            <a:endParaRPr lang="en-US" sz="800" dirty="0"/>
          </a:p>
          <a:p>
            <a:pPr marL="457200" indent="-457200">
              <a:spcBef>
                <a:spcPts val="0"/>
              </a:spcBef>
              <a:buFont typeface="+mj-lt"/>
              <a:buAutoNum type="arabicPeriod"/>
            </a:pPr>
            <a:endParaRPr lang="en-US" sz="800" dirty="0" smtClean="0"/>
          </a:p>
          <a:p>
            <a:pPr marL="457200" indent="-457200">
              <a:spcBef>
                <a:spcPts val="0"/>
              </a:spcBef>
              <a:buFont typeface="+mj-lt"/>
              <a:buAutoNum type="arabicPeriod"/>
            </a:pPr>
            <a:endParaRPr lang="en-US" sz="800" dirty="0"/>
          </a:p>
          <a:p>
            <a:pPr marL="457200" indent="-457200">
              <a:spcBef>
                <a:spcPts val="0"/>
              </a:spcBef>
              <a:buFont typeface="+mj-lt"/>
              <a:buAutoNum type="arabicPeriod"/>
            </a:pPr>
            <a:endParaRPr lang="en-US" sz="800" dirty="0" smtClean="0"/>
          </a:p>
          <a:p>
            <a:pPr marL="0" indent="0">
              <a:spcBef>
                <a:spcPts val="0"/>
              </a:spcBef>
              <a:buNone/>
            </a:pPr>
            <a:endParaRPr lang="en-US" sz="800" dirty="0" smtClean="0"/>
          </a:p>
          <a:p>
            <a:pPr marL="457200" indent="-457200">
              <a:buFont typeface="+mj-lt"/>
              <a:buAutoNum type="arabicPeriod"/>
            </a:pP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dirty="0" smtClean="0">
                <a:latin typeface="Cambria" charset="0"/>
                <a:ea typeface="ＭＳ Ｐゴシック" charset="0"/>
              </a:rPr>
              <a:t>Thank you</a:t>
            </a:r>
            <a:endParaRPr dirty="0">
              <a:latin typeface="Cambria" charset="0"/>
              <a:ea typeface="ＭＳ Ｐゴシック" charset="0"/>
            </a:endParaRPr>
          </a:p>
        </p:txBody>
      </p:sp>
    </p:spTree>
    <p:extLst>
      <p:ext uri="{BB962C8B-B14F-4D97-AF65-F5344CB8AC3E}">
        <p14:creationId xmlns:p14="http://schemas.microsoft.com/office/powerpoint/2010/main" val="111089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Background</a:t>
            </a:r>
            <a:endParaRPr dirty="0">
              <a:latin typeface="Cambria" charset="0"/>
              <a:ea typeface="ＭＳ Ｐゴシック" charset="0"/>
            </a:endParaRPr>
          </a:p>
        </p:txBody>
      </p:sp>
      <p:sp>
        <p:nvSpPr>
          <p:cNvPr id="20482" name="Content Placeholder 2"/>
          <p:cNvSpPr>
            <a:spLocks noGrp="1"/>
          </p:cNvSpPr>
          <p:nvPr>
            <p:ph idx="1"/>
          </p:nvPr>
        </p:nvSpPr>
        <p:spPr>
          <a:xfrm>
            <a:off x="457200" y="923593"/>
            <a:ext cx="8229600" cy="4791407"/>
          </a:xfrm>
        </p:spPr>
        <p:txBody>
          <a:bodyPr/>
          <a:lstStyle/>
          <a:p>
            <a:pPr>
              <a:buFontTx/>
              <a:buChar char="•"/>
            </a:pPr>
            <a:r>
              <a:rPr lang="en-US" dirty="0" smtClean="0">
                <a:latin typeface="Calibri" charset="0"/>
                <a:ea typeface="ＭＳ Ｐゴシック" charset="0"/>
              </a:rPr>
              <a:t>23 States and D.C. have enacted medical cannabis programs</a:t>
            </a:r>
            <a:r>
              <a:rPr lang="en-US" baseline="30000" dirty="0" smtClean="0">
                <a:latin typeface="Calibri" charset="0"/>
                <a:ea typeface="ＭＳ Ｐゴシック" charset="0"/>
              </a:rPr>
              <a:t>1</a:t>
            </a:r>
            <a:endParaRPr lang="en-US" sz="1900"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
        <p:nvSpPr>
          <p:cNvPr id="20483" name="Date Placeholder 3"/>
          <p:cNvSpPr>
            <a:spLocks noGrp="1"/>
          </p:cNvSpPr>
          <p:nvPr>
            <p:ph type="dt" sz="quarter" idx="10"/>
          </p:nvPr>
        </p:nvSpPr>
        <p:spPr bwMode="auto">
          <a:xfrm>
            <a:off x="457200" y="6233115"/>
            <a:ext cx="8510399"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smtClean="0"/>
              <a:t>1. Marijuana Policy Project, 2015. </a:t>
            </a:r>
            <a:endParaRPr lang="en-US" dirty="0"/>
          </a:p>
          <a:p>
            <a:pPr fontAlgn="base">
              <a:spcBef>
                <a:spcPct val="0"/>
              </a:spcBef>
              <a:spcAft>
                <a:spcPct val="0"/>
              </a:spcAft>
            </a:pPr>
            <a:endParaRPr lang="en-US" dirty="0">
              <a:solidFill>
                <a:srgbClr val="717171"/>
              </a:solidFill>
              <a:latin typeface="Calibri" charset="0"/>
              <a:cs typeface="Calibri" charset="0"/>
            </a:endParaRPr>
          </a:p>
        </p:txBody>
      </p:sp>
      <p:pic>
        <p:nvPicPr>
          <p:cNvPr id="3" name="Picture 2"/>
          <p:cNvPicPr>
            <a:picLocks noChangeAspect="1"/>
          </p:cNvPicPr>
          <p:nvPr/>
        </p:nvPicPr>
        <p:blipFill>
          <a:blip r:embed="rId2"/>
          <a:stretch>
            <a:fillRect/>
          </a:stretch>
        </p:blipFill>
        <p:spPr>
          <a:xfrm>
            <a:off x="1346222" y="1375838"/>
            <a:ext cx="5576760" cy="49659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Background</a:t>
            </a:r>
            <a:endParaRPr dirty="0">
              <a:latin typeface="Cambria" charset="0"/>
              <a:ea typeface="ＭＳ Ｐゴシック" charset="0"/>
            </a:endParaRPr>
          </a:p>
        </p:txBody>
      </p:sp>
      <p:sp>
        <p:nvSpPr>
          <p:cNvPr id="20482" name="Content Placeholder 2"/>
          <p:cNvSpPr>
            <a:spLocks noGrp="1"/>
          </p:cNvSpPr>
          <p:nvPr>
            <p:ph idx="1"/>
          </p:nvPr>
        </p:nvSpPr>
        <p:spPr>
          <a:xfrm>
            <a:off x="457200" y="906936"/>
            <a:ext cx="8229600" cy="2083180"/>
          </a:xfrm>
        </p:spPr>
        <p:txBody>
          <a:bodyPr/>
          <a:lstStyle/>
          <a:p>
            <a:pPr>
              <a:buFontTx/>
              <a:buChar char="•"/>
            </a:pPr>
            <a:r>
              <a:rPr lang="en-US" dirty="0" smtClean="0">
                <a:latin typeface="Calibri" charset="0"/>
                <a:ea typeface="ＭＳ Ｐゴシック" charset="0"/>
              </a:rPr>
              <a:t>State programs specify list of qualifying conditions</a:t>
            </a:r>
          </a:p>
          <a:p>
            <a:pPr lvl="1">
              <a:buFontTx/>
              <a:buChar char="•"/>
            </a:pPr>
            <a:r>
              <a:rPr lang="en-US" dirty="0" smtClean="0">
                <a:latin typeface="Calibri" charset="0"/>
                <a:ea typeface="ＭＳ Ｐゴシック" charset="0"/>
              </a:rPr>
              <a:t>Ranging from 8-16 conditions</a:t>
            </a:r>
          </a:p>
          <a:p>
            <a:pPr lvl="1"/>
            <a:r>
              <a:rPr lang="en-US" dirty="0" smtClean="0">
                <a:latin typeface="Calibri" charset="0"/>
                <a:ea typeface="ＭＳ Ｐゴシック" charset="0"/>
              </a:rPr>
              <a:t>OMMP recognizes 10 medical conditions</a:t>
            </a:r>
            <a:r>
              <a:rPr lang="en-US" baseline="30000" dirty="0" smtClean="0">
                <a:latin typeface="Calibri" charset="0"/>
                <a:ea typeface="ＭＳ Ｐゴシック" charset="0"/>
              </a:rPr>
              <a:t>2-3</a:t>
            </a:r>
            <a:r>
              <a:rPr lang="en-US" dirty="0" smtClean="0">
                <a:latin typeface="Calibri" charset="0"/>
                <a:ea typeface="ＭＳ Ｐゴシック" charset="0"/>
              </a:rPr>
              <a:t> </a:t>
            </a:r>
          </a:p>
          <a:p>
            <a:pPr lvl="2"/>
            <a:r>
              <a:rPr lang="en-US" dirty="0" smtClean="0">
                <a:latin typeface="Calibri" charset="0"/>
                <a:ea typeface="ＭＳ Ｐゴシック" charset="0"/>
              </a:rPr>
              <a:t>Can have more than 1 qualifying condition </a:t>
            </a: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
        <p:nvSpPr>
          <p:cNvPr id="20483" name="Date Placeholder 3"/>
          <p:cNvSpPr>
            <a:spLocks noGrp="1"/>
          </p:cNvSpPr>
          <p:nvPr>
            <p:ph type="dt" sz="quarter" idx="10"/>
          </p:nvPr>
        </p:nvSpPr>
        <p:spPr bwMode="auto">
          <a:xfrm>
            <a:off x="457200" y="6233115"/>
            <a:ext cx="8510399"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smtClean="0"/>
              <a:t>2. Oregon Health Authority, 2015.; 3. Oregon Health Authority, 2015.  </a:t>
            </a:r>
            <a:endParaRPr lang="en-US" dirty="0"/>
          </a:p>
          <a:p>
            <a:pPr fontAlgn="base">
              <a:spcBef>
                <a:spcPct val="0"/>
              </a:spcBef>
              <a:spcAft>
                <a:spcPct val="0"/>
              </a:spcAft>
            </a:pPr>
            <a:endParaRPr lang="en-US" dirty="0">
              <a:solidFill>
                <a:srgbClr val="717171"/>
              </a:solidFill>
              <a:latin typeface="Calibri" charset="0"/>
              <a:cs typeface="Calibri" charset="0"/>
            </a:endParaRPr>
          </a:p>
        </p:txBody>
      </p:sp>
      <p:pic>
        <p:nvPicPr>
          <p:cNvPr id="4" name="Picture 3"/>
          <p:cNvPicPr>
            <a:picLocks noChangeAspect="1"/>
          </p:cNvPicPr>
          <p:nvPr/>
        </p:nvPicPr>
        <p:blipFill>
          <a:blip r:embed="rId2"/>
          <a:stretch>
            <a:fillRect/>
          </a:stretch>
        </p:blipFill>
        <p:spPr>
          <a:xfrm>
            <a:off x="1485900" y="2368196"/>
            <a:ext cx="5753100" cy="4042719"/>
          </a:xfrm>
          <a:prstGeom prst="rect">
            <a:avLst/>
          </a:prstGeom>
        </p:spPr>
      </p:pic>
    </p:spTree>
    <p:extLst>
      <p:ext uri="{BB962C8B-B14F-4D97-AF65-F5344CB8AC3E}">
        <p14:creationId xmlns:p14="http://schemas.microsoft.com/office/powerpoint/2010/main" val="72156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Expanded Access Research Programs </a:t>
            </a:r>
            <a:endParaRPr dirty="0">
              <a:latin typeface="Cambria" charset="0"/>
              <a:ea typeface="ＭＳ Ｐゴシック" charset="0"/>
            </a:endParaRPr>
          </a:p>
        </p:txBody>
      </p:sp>
      <p:sp>
        <p:nvSpPr>
          <p:cNvPr id="20482" name="Content Placeholder 2"/>
          <p:cNvSpPr>
            <a:spLocks noGrp="1"/>
          </p:cNvSpPr>
          <p:nvPr>
            <p:ph idx="1"/>
          </p:nvPr>
        </p:nvSpPr>
        <p:spPr>
          <a:xfrm>
            <a:off x="457200" y="1453107"/>
            <a:ext cx="8229600" cy="4538117"/>
          </a:xfrm>
        </p:spPr>
        <p:txBody>
          <a:bodyPr/>
          <a:lstStyle/>
          <a:p>
            <a:pPr>
              <a:buFontTx/>
              <a:buChar char="•"/>
            </a:pPr>
            <a:r>
              <a:rPr lang="en-US" dirty="0" smtClean="0">
                <a:latin typeface="Calibri" charset="0"/>
                <a:ea typeface="ＭＳ Ｐゴシック" charset="0"/>
              </a:rPr>
              <a:t>16 states</a:t>
            </a:r>
            <a:r>
              <a:rPr lang="en-US" baseline="30000" dirty="0" smtClean="0">
                <a:latin typeface="Calibri" charset="0"/>
                <a:ea typeface="ＭＳ Ｐゴシック" charset="0"/>
              </a:rPr>
              <a:t>4</a:t>
            </a:r>
          </a:p>
          <a:p>
            <a:pPr marL="0" indent="0">
              <a:buNone/>
            </a:pPr>
            <a:r>
              <a:rPr lang="en-US" dirty="0" smtClean="0">
                <a:latin typeface="Calibri" charset="0"/>
                <a:ea typeface="ＭＳ Ｐゴシック" charset="0"/>
              </a:rPr>
              <a:t> </a:t>
            </a:r>
          </a:p>
          <a:p>
            <a:pPr>
              <a:buFontTx/>
              <a:buChar char="•"/>
            </a:pPr>
            <a:r>
              <a:rPr lang="en-US" dirty="0" smtClean="0"/>
              <a:t>Defined as “research” programs, but intended as a means of providing cannabis as last resort</a:t>
            </a:r>
          </a:p>
          <a:p>
            <a:pPr>
              <a:buFontTx/>
              <a:buChar char="•"/>
            </a:pPr>
            <a:endParaRPr lang="en-US" dirty="0" smtClean="0"/>
          </a:p>
          <a:p>
            <a:pPr>
              <a:buFontTx/>
              <a:buChar char="•"/>
            </a:pPr>
            <a:r>
              <a:rPr lang="en-US" dirty="0" smtClean="0"/>
              <a:t>Medication resistant epilepsy</a:t>
            </a:r>
          </a:p>
          <a:p>
            <a:pPr>
              <a:buFontTx/>
              <a:buChar char="•"/>
            </a:pPr>
            <a:endParaRPr lang="en-US" dirty="0" smtClean="0"/>
          </a:p>
          <a:p>
            <a:pPr>
              <a:buFontTx/>
              <a:buChar char="•"/>
            </a:pPr>
            <a:r>
              <a:rPr lang="en-US" dirty="0" smtClean="0"/>
              <a:t>Utilizing FDA approved </a:t>
            </a:r>
            <a:r>
              <a:rPr lang="en-US" dirty="0"/>
              <a:t>pharmaceutical grade Cannabidiol (CBD) </a:t>
            </a:r>
            <a:r>
              <a:rPr lang="en-US" dirty="0" smtClean="0"/>
              <a:t>product or hemp extract </a:t>
            </a:r>
            <a:endParaRPr lang="en-US" dirty="0"/>
          </a:p>
          <a:p>
            <a:pPr marL="0" indent="0">
              <a:buNone/>
            </a:pPr>
            <a:endParaRPr lang="en-US" dirty="0"/>
          </a:p>
          <a:p>
            <a:pPr>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endParaRPr lang="en-US" sz="2400" dirty="0" smtClean="0">
              <a:latin typeface="Calibri" charset="0"/>
              <a:ea typeface="ＭＳ Ｐゴシック" charset="0"/>
            </a:endParaRPr>
          </a:p>
          <a:p>
            <a:pPr lvl="1">
              <a:buFontTx/>
              <a:buChar char="•"/>
            </a:pPr>
            <a:endParaRPr lang="en-US" sz="2400"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sz="2400" dirty="0" smtClean="0">
                <a:latin typeface="Calibri" charset="0"/>
                <a:ea typeface="ＭＳ Ｐゴシック" charset="0"/>
              </a:rPr>
              <a:t> </a:t>
            </a:r>
          </a:p>
          <a:p>
            <a:pPr>
              <a:buFontTx/>
              <a:buChar char="•"/>
            </a:pPr>
            <a:endParaRPr dirty="0">
              <a:latin typeface="Calibri" charset="0"/>
              <a:ea typeface="ＭＳ Ｐゴシック" charset="0"/>
            </a:endParaRPr>
          </a:p>
        </p:txBody>
      </p:sp>
      <p:sp>
        <p:nvSpPr>
          <p:cNvPr id="4" name="Date Placeholder 3"/>
          <p:cNvSpPr>
            <a:spLocks noGrp="1"/>
          </p:cNvSpPr>
          <p:nvPr>
            <p:ph type="dt" sz="quarter" idx="10"/>
          </p:nvPr>
        </p:nvSpPr>
        <p:spPr bwMode="auto">
          <a:xfrm>
            <a:off x="457200" y="6233115"/>
            <a:ext cx="8510399"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smtClean="0"/>
              <a:t>4. </a:t>
            </a:r>
            <a:r>
              <a:rPr lang="en-US" dirty="0"/>
              <a:t>National Conference of State Legislatures. </a:t>
            </a:r>
            <a:r>
              <a:rPr lang="en-US" dirty="0" smtClean="0"/>
              <a:t> </a:t>
            </a:r>
            <a:endParaRPr lang="en-US" dirty="0"/>
          </a:p>
          <a:p>
            <a:pPr fontAlgn="base">
              <a:spcBef>
                <a:spcPct val="0"/>
              </a:spcBef>
              <a:spcAft>
                <a:spcPct val="0"/>
              </a:spcAft>
            </a:pPr>
            <a:endParaRPr lang="en-US" dirty="0"/>
          </a:p>
          <a:p>
            <a:pPr fontAlgn="base">
              <a:spcBef>
                <a:spcPct val="0"/>
              </a:spcBef>
              <a:spcAft>
                <a:spcPct val="0"/>
              </a:spcAft>
            </a:pPr>
            <a:endParaRPr lang="en-US" dirty="0">
              <a:solidFill>
                <a:srgbClr val="717171"/>
              </a:solidFill>
              <a:latin typeface="Calibri" charset="0"/>
              <a:cs typeface="Calibri" charset="0"/>
            </a:endParaRPr>
          </a:p>
        </p:txBody>
      </p:sp>
    </p:spTree>
    <p:extLst>
      <p:ext uri="{BB962C8B-B14F-4D97-AF65-F5344CB8AC3E}">
        <p14:creationId xmlns:p14="http://schemas.microsoft.com/office/powerpoint/2010/main" val="258894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Expanded Access Research Programs </a:t>
            </a:r>
            <a:endParaRPr dirty="0">
              <a:latin typeface="Cambria" charset="0"/>
              <a:ea typeface="ＭＳ Ｐゴシック" charset="0"/>
            </a:endParaRPr>
          </a:p>
        </p:txBody>
      </p:sp>
      <p:sp>
        <p:nvSpPr>
          <p:cNvPr id="20482" name="Content Placeholder 2"/>
          <p:cNvSpPr>
            <a:spLocks noGrp="1"/>
          </p:cNvSpPr>
          <p:nvPr>
            <p:ph idx="1"/>
          </p:nvPr>
        </p:nvSpPr>
        <p:spPr>
          <a:xfrm>
            <a:off x="457200" y="1453107"/>
            <a:ext cx="8229600" cy="4538117"/>
          </a:xfrm>
        </p:spPr>
        <p:txBody>
          <a:bodyPr/>
          <a:lstStyle/>
          <a:p>
            <a:pPr>
              <a:buFontTx/>
              <a:buChar char="•"/>
            </a:pPr>
            <a:r>
              <a:rPr lang="en-US" dirty="0" smtClean="0">
                <a:latin typeface="Calibri" charset="0"/>
                <a:ea typeface="ＭＳ Ｐゴシック" charset="0"/>
              </a:rPr>
              <a:t>Georgia</a:t>
            </a:r>
            <a:r>
              <a:rPr lang="en-US" baseline="30000" dirty="0">
                <a:latin typeface="Calibri" charset="0"/>
                <a:ea typeface="ＭＳ Ｐゴシック" charset="0"/>
              </a:rPr>
              <a:t>5</a:t>
            </a:r>
            <a:endParaRPr lang="en-US" dirty="0" smtClean="0">
              <a:latin typeface="Calibri" charset="0"/>
              <a:ea typeface="ＭＳ Ｐゴシック" charset="0"/>
            </a:endParaRPr>
          </a:p>
          <a:p>
            <a:pPr lvl="1">
              <a:buFontTx/>
              <a:buChar char="•"/>
            </a:pPr>
            <a:r>
              <a:rPr lang="en-US" dirty="0"/>
              <a:t>Georgia Cannabidiol Study </a:t>
            </a:r>
          </a:p>
          <a:p>
            <a:pPr lvl="1">
              <a:buFontTx/>
              <a:buChar char="•"/>
            </a:pPr>
            <a:r>
              <a:rPr lang="en-US" dirty="0" smtClean="0">
                <a:latin typeface="Calibri" charset="0"/>
                <a:ea typeface="ＭＳ Ｐゴシック" charset="0"/>
              </a:rPr>
              <a:t>N=</a:t>
            </a:r>
            <a:r>
              <a:rPr lang="en-US" dirty="0"/>
              <a:t>50 children </a:t>
            </a:r>
          </a:p>
          <a:p>
            <a:pPr lvl="1">
              <a:buFontTx/>
              <a:buChar char="•"/>
            </a:pPr>
            <a:r>
              <a:rPr lang="en-US" dirty="0"/>
              <a:t>$4.8 </a:t>
            </a:r>
            <a:r>
              <a:rPr lang="en-US" dirty="0" smtClean="0"/>
              <a:t>million</a:t>
            </a:r>
            <a:r>
              <a:rPr lang="en-US" dirty="0"/>
              <a:t>, </a:t>
            </a:r>
            <a:r>
              <a:rPr lang="en-US" dirty="0" smtClean="0"/>
              <a:t>free </a:t>
            </a:r>
            <a:r>
              <a:rPr lang="en-US" dirty="0"/>
              <a:t>pharmaceutical grade cannabis </a:t>
            </a:r>
            <a:r>
              <a:rPr lang="en-US" dirty="0" smtClean="0"/>
              <a:t>derivative</a:t>
            </a:r>
            <a:endParaRPr lang="en-US" dirty="0" smtClean="0">
              <a:latin typeface="Calibri" charset="0"/>
              <a:ea typeface="ＭＳ Ｐゴシック" charset="0"/>
            </a:endParaRPr>
          </a:p>
          <a:p>
            <a:pPr>
              <a:buFontTx/>
              <a:buChar char="•"/>
            </a:pPr>
            <a:r>
              <a:rPr lang="en-US" dirty="0" smtClean="0">
                <a:latin typeface="Calibri" charset="0"/>
                <a:ea typeface="ＭＳ Ｐゴシック" charset="0"/>
              </a:rPr>
              <a:t>Alabama</a:t>
            </a:r>
            <a:r>
              <a:rPr lang="en-US" baseline="30000" dirty="0">
                <a:latin typeface="Calibri" charset="0"/>
                <a:ea typeface="ＭＳ Ｐゴシック" charset="0"/>
              </a:rPr>
              <a:t>6</a:t>
            </a:r>
            <a:endParaRPr lang="en-US" dirty="0" smtClean="0">
              <a:latin typeface="Calibri" charset="0"/>
              <a:ea typeface="ＭＳ Ｐゴシック" charset="0"/>
            </a:endParaRPr>
          </a:p>
          <a:p>
            <a:pPr lvl="1">
              <a:buFontTx/>
              <a:buChar char="•"/>
            </a:pPr>
            <a:r>
              <a:rPr lang="en-US" dirty="0" smtClean="0"/>
              <a:t>UAB Cannabidiol Program </a:t>
            </a:r>
          </a:p>
          <a:p>
            <a:pPr lvl="1">
              <a:buFontTx/>
              <a:buChar char="•"/>
            </a:pPr>
            <a:r>
              <a:rPr lang="en-US" dirty="0" smtClean="0"/>
              <a:t>N=100, </a:t>
            </a:r>
            <a:r>
              <a:rPr lang="en-US" dirty="0"/>
              <a:t>50 children and 50 adults </a:t>
            </a:r>
            <a:endParaRPr lang="en-US" dirty="0" smtClean="0"/>
          </a:p>
          <a:p>
            <a:pPr lvl="1">
              <a:buFontTx/>
              <a:buChar char="•"/>
            </a:pPr>
            <a:r>
              <a:rPr lang="en-US" dirty="0" smtClean="0"/>
              <a:t>$</a:t>
            </a:r>
            <a:r>
              <a:rPr lang="en-US" dirty="0"/>
              <a:t>1 </a:t>
            </a:r>
            <a:r>
              <a:rPr lang="en-US" dirty="0" smtClean="0"/>
              <a:t>million</a:t>
            </a:r>
            <a:r>
              <a:rPr lang="en-US" dirty="0"/>
              <a:t>, </a:t>
            </a:r>
            <a:r>
              <a:rPr lang="en-US" dirty="0" smtClean="0"/>
              <a:t>free </a:t>
            </a:r>
            <a:r>
              <a:rPr lang="en-US" dirty="0"/>
              <a:t>pharmaceutical grade cannabis </a:t>
            </a:r>
            <a:r>
              <a:rPr lang="en-US" dirty="0" smtClean="0"/>
              <a:t>derivative</a:t>
            </a:r>
            <a:endParaRPr lang="en-US" dirty="0" smtClean="0">
              <a:latin typeface="Calibri" charset="0"/>
              <a:ea typeface="ＭＳ Ｐゴシック" charset="0"/>
            </a:endParaRPr>
          </a:p>
          <a:p>
            <a:pPr>
              <a:buFontTx/>
              <a:buChar char="•"/>
            </a:pPr>
            <a:r>
              <a:rPr lang="en-US" dirty="0" smtClean="0">
                <a:latin typeface="Calibri" charset="0"/>
                <a:ea typeface="ＭＳ Ｐゴシック" charset="0"/>
              </a:rPr>
              <a:t>North Carolina</a:t>
            </a:r>
            <a:r>
              <a:rPr lang="en-US" baseline="30000" dirty="0">
                <a:latin typeface="Calibri" charset="0"/>
                <a:ea typeface="ＭＳ Ｐゴシック" charset="0"/>
              </a:rPr>
              <a:t>7</a:t>
            </a:r>
            <a:endParaRPr lang="en-US" baseline="30000" dirty="0" smtClean="0">
              <a:latin typeface="Calibri" charset="0"/>
              <a:ea typeface="ＭＳ Ｐゴシック" charset="0"/>
            </a:endParaRPr>
          </a:p>
          <a:p>
            <a:pPr lvl="1">
              <a:buFontTx/>
              <a:buChar char="•"/>
            </a:pPr>
            <a:r>
              <a:rPr lang="en-US" dirty="0" smtClean="0">
                <a:latin typeface="Calibri" charset="0"/>
                <a:ea typeface="ＭＳ Ｐゴシック" charset="0"/>
              </a:rPr>
              <a:t>Pilot Studies </a:t>
            </a:r>
          </a:p>
          <a:p>
            <a:pPr lvl="1">
              <a:buFontTx/>
              <a:buChar char="•"/>
            </a:pPr>
            <a:r>
              <a:rPr lang="en-US" dirty="0" smtClean="0">
                <a:latin typeface="Calibri" charset="0"/>
                <a:ea typeface="ＭＳ Ｐゴシック" charset="0"/>
              </a:rPr>
              <a:t>Hemp extract </a:t>
            </a:r>
          </a:p>
          <a:p>
            <a:pPr marL="0" indent="0">
              <a:buNone/>
            </a:pPr>
            <a:endParaRPr lang="en-US" dirty="0"/>
          </a:p>
          <a:p>
            <a:pPr marL="0" indent="0">
              <a:buNone/>
            </a:pPr>
            <a:endParaRPr lang="en-US" dirty="0"/>
          </a:p>
          <a:p>
            <a:pPr>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endParaRPr lang="en-US" sz="2400" dirty="0" smtClean="0">
              <a:latin typeface="Calibri" charset="0"/>
              <a:ea typeface="ＭＳ Ｐゴシック" charset="0"/>
            </a:endParaRPr>
          </a:p>
          <a:p>
            <a:pPr lvl="1">
              <a:buFontTx/>
              <a:buChar char="•"/>
            </a:pPr>
            <a:endParaRPr lang="en-US" sz="2400"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sz="2400" dirty="0" smtClean="0">
                <a:latin typeface="Calibri" charset="0"/>
                <a:ea typeface="ＭＳ Ｐゴシック" charset="0"/>
              </a:rPr>
              <a:t> </a:t>
            </a:r>
          </a:p>
          <a:p>
            <a:pPr>
              <a:buFontTx/>
              <a:buChar char="•"/>
            </a:pPr>
            <a:endParaRPr dirty="0">
              <a:latin typeface="Calibri" charset="0"/>
              <a:ea typeface="ＭＳ Ｐゴシック" charset="0"/>
            </a:endParaRPr>
          </a:p>
        </p:txBody>
      </p:sp>
      <p:sp>
        <p:nvSpPr>
          <p:cNvPr id="4" name="Date Placeholder 3"/>
          <p:cNvSpPr>
            <a:spLocks noGrp="1"/>
          </p:cNvSpPr>
          <p:nvPr>
            <p:ph type="dt" sz="quarter" idx="10"/>
          </p:nvPr>
        </p:nvSpPr>
        <p:spPr bwMode="auto">
          <a:xfrm>
            <a:off x="457200" y="6233115"/>
            <a:ext cx="8510399"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a:t>5</a:t>
            </a:r>
            <a:r>
              <a:rPr lang="en-US" dirty="0" smtClean="0"/>
              <a:t>. </a:t>
            </a:r>
            <a:r>
              <a:rPr lang="en-US" dirty="0"/>
              <a:t>Georgia Regents University, 2014. </a:t>
            </a:r>
            <a:r>
              <a:rPr lang="en-US" dirty="0" smtClean="0"/>
              <a:t> 6. </a:t>
            </a:r>
            <a:r>
              <a:rPr lang="en-US" dirty="0"/>
              <a:t>University of Alabama. 7</a:t>
            </a:r>
            <a:r>
              <a:rPr lang="en-US" dirty="0" smtClean="0"/>
              <a:t>. </a:t>
            </a:r>
            <a:r>
              <a:rPr lang="en-US" dirty="0"/>
              <a:t>North Carolina General </a:t>
            </a:r>
            <a:r>
              <a:rPr lang="en-US" dirty="0" smtClean="0"/>
              <a:t>Statutes. </a:t>
            </a:r>
            <a:endParaRPr lang="en-US" dirty="0"/>
          </a:p>
          <a:p>
            <a:pPr fontAlgn="base">
              <a:spcBef>
                <a:spcPct val="0"/>
              </a:spcBef>
              <a:spcAft>
                <a:spcPct val="0"/>
              </a:spcAft>
            </a:pPr>
            <a:endParaRPr lang="en-US" dirty="0"/>
          </a:p>
          <a:p>
            <a:pPr fontAlgn="base">
              <a:spcBef>
                <a:spcPct val="0"/>
              </a:spcBef>
              <a:spcAft>
                <a:spcPct val="0"/>
              </a:spcAft>
            </a:pPr>
            <a:endParaRPr lang="en-US" dirty="0">
              <a:solidFill>
                <a:srgbClr val="717171"/>
              </a:solidFill>
              <a:latin typeface="Calibri" charset="0"/>
              <a:cs typeface="Calibri" charset="0"/>
            </a:endParaRPr>
          </a:p>
        </p:txBody>
      </p:sp>
    </p:spTree>
    <p:extLst>
      <p:ext uri="{BB962C8B-B14F-4D97-AF65-F5344CB8AC3E}">
        <p14:creationId xmlns:p14="http://schemas.microsoft.com/office/powerpoint/2010/main" val="164363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State-Level Medical Cannabis Research Programs</a:t>
            </a:r>
            <a:endParaRPr dirty="0">
              <a:latin typeface="Cambria" charset="0"/>
              <a:ea typeface="ＭＳ Ｐゴシック" charset="0"/>
            </a:endParaRPr>
          </a:p>
        </p:txBody>
      </p:sp>
      <p:sp>
        <p:nvSpPr>
          <p:cNvPr id="20482" name="Content Placeholder 2"/>
          <p:cNvSpPr>
            <a:spLocks noGrp="1"/>
          </p:cNvSpPr>
          <p:nvPr>
            <p:ph idx="1"/>
          </p:nvPr>
        </p:nvSpPr>
        <p:spPr>
          <a:xfrm>
            <a:off x="457200" y="1371599"/>
            <a:ext cx="8229600" cy="4644141"/>
          </a:xfrm>
        </p:spPr>
        <p:txBody>
          <a:bodyPr/>
          <a:lstStyle/>
          <a:p>
            <a:pPr>
              <a:buFontTx/>
              <a:buChar char="•"/>
            </a:pPr>
            <a:r>
              <a:rPr lang="en-US" dirty="0" smtClean="0">
                <a:latin typeface="Calibri" charset="0"/>
                <a:ea typeface="ＭＳ Ｐゴシック" charset="0"/>
              </a:rPr>
              <a:t>Three states evaluating the medical benefits of cannabis</a:t>
            </a:r>
          </a:p>
          <a:p>
            <a:pPr lvl="1">
              <a:buFontTx/>
              <a:buChar char="•"/>
            </a:pPr>
            <a:r>
              <a:rPr lang="en-US" dirty="0" smtClean="0">
                <a:latin typeface="Calibri" charset="0"/>
                <a:ea typeface="ＭＳ Ｐゴシック" charset="0"/>
              </a:rPr>
              <a:t>California, Colorado, Minnesota </a:t>
            </a:r>
          </a:p>
          <a:p>
            <a:pPr>
              <a:buFontTx/>
              <a:buChar char="•"/>
            </a:pPr>
            <a:endParaRPr lang="en-US" dirty="0">
              <a:latin typeface="Calibri" charset="0"/>
              <a:ea typeface="ＭＳ Ｐゴシック" charset="0"/>
            </a:endParaRPr>
          </a:p>
          <a:p>
            <a:pPr>
              <a:buFontTx/>
              <a:buChar char="•"/>
            </a:pPr>
            <a:r>
              <a:rPr lang="en-US" dirty="0" smtClean="0">
                <a:latin typeface="Calibri" charset="0"/>
                <a:ea typeface="ＭＳ Ｐゴシック" charset="0"/>
              </a:rPr>
              <a:t>Varied structure, funding, and study type/focus</a:t>
            </a:r>
          </a:p>
          <a:p>
            <a:pPr lvl="1">
              <a:buFontTx/>
              <a:buChar char="•"/>
            </a:pPr>
            <a:r>
              <a:rPr lang="en-US" dirty="0" smtClean="0">
                <a:latin typeface="Calibri" charset="0"/>
                <a:ea typeface="ＭＳ Ｐゴシック" charset="0"/>
              </a:rPr>
              <a:t>Structure: university, state  </a:t>
            </a:r>
          </a:p>
          <a:p>
            <a:pPr lvl="1">
              <a:buFontTx/>
              <a:buChar char="•"/>
            </a:pPr>
            <a:r>
              <a:rPr lang="en-US" dirty="0" smtClean="0">
                <a:latin typeface="Calibri" charset="0"/>
                <a:ea typeface="ＭＳ Ｐゴシック" charset="0"/>
              </a:rPr>
              <a:t>Funding: state funded, patient fees, manufacture fees</a:t>
            </a:r>
          </a:p>
          <a:p>
            <a:pPr lvl="1">
              <a:buFontTx/>
              <a:buChar char="•"/>
            </a:pPr>
            <a:r>
              <a:rPr lang="en-US" dirty="0" smtClean="0">
                <a:latin typeface="Calibri" charset="0"/>
                <a:ea typeface="ＭＳ Ｐゴシック" charset="0"/>
              </a:rPr>
              <a:t>Study type: clinical, observational</a:t>
            </a:r>
          </a:p>
          <a:p>
            <a:pPr lvl="1">
              <a:buFontTx/>
              <a:buChar char="•"/>
            </a:pPr>
            <a:endParaRPr lang="en-US" dirty="0" smtClean="0">
              <a:latin typeface="Calibri" charset="0"/>
              <a:ea typeface="ＭＳ Ｐゴシック" charset="0"/>
            </a:endParaRPr>
          </a:p>
          <a:p>
            <a:pPr marL="0" indent="0">
              <a:buNone/>
            </a:pPr>
            <a:endParaRPr dirty="0">
              <a:latin typeface="Calibri" charset="0"/>
              <a:ea typeface="ＭＳ Ｐゴシック" charset="0"/>
            </a:endParaRPr>
          </a:p>
        </p:txBody>
      </p:sp>
    </p:spTree>
    <p:extLst>
      <p:ext uri="{BB962C8B-B14F-4D97-AF65-F5344CB8AC3E}">
        <p14:creationId xmlns:p14="http://schemas.microsoft.com/office/powerpoint/2010/main" val="97339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California </a:t>
            </a:r>
            <a:endParaRPr dirty="0">
              <a:latin typeface="Cambria" charset="0"/>
              <a:ea typeface="ＭＳ Ｐゴシック" charset="0"/>
            </a:endParaRPr>
          </a:p>
        </p:txBody>
      </p:sp>
      <p:pic>
        <p:nvPicPr>
          <p:cNvPr id="3" name="Picture 2"/>
          <p:cNvPicPr>
            <a:picLocks noChangeAspect="1"/>
          </p:cNvPicPr>
          <p:nvPr/>
        </p:nvPicPr>
        <p:blipFill>
          <a:blip r:embed="rId2">
            <a:alphaModFix amt="26000"/>
          </a:blip>
          <a:stretch>
            <a:fillRect/>
          </a:stretch>
        </p:blipFill>
        <p:spPr>
          <a:xfrm>
            <a:off x="406616" y="1051871"/>
            <a:ext cx="6690684" cy="4867561"/>
          </a:xfrm>
          <a:prstGeom prst="rect">
            <a:avLst/>
          </a:prstGeom>
        </p:spPr>
      </p:pic>
      <p:sp>
        <p:nvSpPr>
          <p:cNvPr id="20482" name="Content Placeholder 2"/>
          <p:cNvSpPr>
            <a:spLocks noGrp="1"/>
          </p:cNvSpPr>
          <p:nvPr>
            <p:ph idx="1"/>
          </p:nvPr>
        </p:nvSpPr>
        <p:spPr>
          <a:xfrm>
            <a:off x="1593780" y="1344829"/>
            <a:ext cx="6761112" cy="5032411"/>
          </a:xfrm>
        </p:spPr>
        <p:txBody>
          <a:bodyPr/>
          <a:lstStyle/>
          <a:p>
            <a:pPr>
              <a:buFontTx/>
              <a:buChar char="•"/>
            </a:pPr>
            <a:r>
              <a:rPr lang="en-US" dirty="0" smtClean="0">
                <a:latin typeface="Calibri" charset="0"/>
                <a:ea typeface="ＭＳ Ｐゴシック" charset="0"/>
              </a:rPr>
              <a:t>1999: </a:t>
            </a:r>
            <a:r>
              <a:rPr lang="en-US" dirty="0"/>
              <a:t>University of California Center for Medicinal Cannabis Research (CMCR</a:t>
            </a:r>
            <a:r>
              <a:rPr lang="en-US" dirty="0" smtClean="0"/>
              <a:t>)</a:t>
            </a:r>
            <a:r>
              <a:rPr lang="en-US" baseline="30000" dirty="0"/>
              <a:t>8</a:t>
            </a:r>
            <a:endParaRPr lang="en-US" dirty="0" smtClean="0"/>
          </a:p>
          <a:p>
            <a:pPr>
              <a:buFontTx/>
              <a:buChar char="•"/>
            </a:pPr>
            <a:r>
              <a:rPr lang="en-US" dirty="0" smtClean="0"/>
              <a:t> Clinical and pre-clinical trials</a:t>
            </a:r>
          </a:p>
          <a:p>
            <a:pPr>
              <a:buFontTx/>
              <a:buChar char="•"/>
            </a:pPr>
            <a:r>
              <a:rPr lang="en-US" dirty="0" smtClean="0"/>
              <a:t>$8.7 million, authorized to accept private donations</a:t>
            </a:r>
          </a:p>
          <a:p>
            <a:pPr>
              <a:buFontTx/>
              <a:buChar char="•"/>
            </a:pPr>
            <a:r>
              <a:rPr lang="en-US" dirty="0" smtClean="0"/>
              <a:t>13 completed studies</a:t>
            </a:r>
            <a:r>
              <a:rPr lang="en-US" baseline="30000" dirty="0"/>
              <a:t>9</a:t>
            </a:r>
            <a:r>
              <a:rPr lang="en-US" dirty="0" smtClean="0"/>
              <a:t> </a:t>
            </a:r>
          </a:p>
          <a:p>
            <a:pPr lvl="1">
              <a:buFontTx/>
              <a:buChar char="•"/>
            </a:pPr>
            <a:r>
              <a:rPr lang="en-US" dirty="0" smtClean="0"/>
              <a:t>Neuropathic pain (5); vaporization; MS; Sleep; Driving; CD4 Immunity in AIDS</a:t>
            </a:r>
          </a:p>
          <a:p>
            <a:pPr>
              <a:buFontTx/>
              <a:buChar char="•"/>
            </a:pPr>
            <a:endParaRPr lang="en-US" dirty="0"/>
          </a:p>
          <a:p>
            <a:pPr>
              <a:buFontTx/>
              <a:buChar char="•"/>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
        <p:nvSpPr>
          <p:cNvPr id="5" name="Date Placeholder 3"/>
          <p:cNvSpPr>
            <a:spLocks noGrp="1"/>
          </p:cNvSpPr>
          <p:nvPr>
            <p:ph type="dt" sz="quarter" idx="10"/>
          </p:nvPr>
        </p:nvSpPr>
        <p:spPr bwMode="auto">
          <a:xfrm>
            <a:off x="457200" y="6233115"/>
            <a:ext cx="8510399"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smtClean="0"/>
              <a:t>8. Center for Medicinal Cannabis Research. 9. Center </a:t>
            </a:r>
            <a:r>
              <a:rPr lang="en-US" dirty="0"/>
              <a:t>for Medicinal Cannabis </a:t>
            </a:r>
            <a:r>
              <a:rPr lang="en-US" dirty="0" smtClean="0"/>
              <a:t>Research, 2010.  </a:t>
            </a:r>
            <a:endParaRPr lang="en-US" dirty="0"/>
          </a:p>
          <a:p>
            <a:pPr fontAlgn="base">
              <a:spcBef>
                <a:spcPct val="0"/>
              </a:spcBef>
              <a:spcAft>
                <a:spcPct val="0"/>
              </a:spcAft>
            </a:pPr>
            <a:endParaRPr lang="en-US" dirty="0"/>
          </a:p>
          <a:p>
            <a:pPr fontAlgn="base">
              <a:spcBef>
                <a:spcPct val="0"/>
              </a:spcBef>
              <a:spcAft>
                <a:spcPct val="0"/>
              </a:spcAft>
            </a:pPr>
            <a:endParaRPr lang="en-US" dirty="0">
              <a:solidFill>
                <a:srgbClr val="717171"/>
              </a:solidFill>
              <a:latin typeface="Calibri" charset="0"/>
              <a:cs typeface="Calibri" charset="0"/>
            </a:endParaRPr>
          </a:p>
        </p:txBody>
      </p:sp>
    </p:spTree>
    <p:extLst>
      <p:ext uri="{BB962C8B-B14F-4D97-AF65-F5344CB8AC3E}">
        <p14:creationId xmlns:p14="http://schemas.microsoft.com/office/powerpoint/2010/main" val="97339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Colorado </a:t>
            </a:r>
            <a:endParaRPr dirty="0">
              <a:latin typeface="Cambria" charset="0"/>
              <a:ea typeface="ＭＳ Ｐゴシック" charset="0"/>
            </a:endParaRPr>
          </a:p>
        </p:txBody>
      </p:sp>
      <p:sp>
        <p:nvSpPr>
          <p:cNvPr id="20482" name="Content Placeholder 2"/>
          <p:cNvSpPr>
            <a:spLocks noGrp="1"/>
          </p:cNvSpPr>
          <p:nvPr>
            <p:ph idx="1"/>
          </p:nvPr>
        </p:nvSpPr>
        <p:spPr>
          <a:xfrm>
            <a:off x="457199" y="1332951"/>
            <a:ext cx="8510399" cy="4695629"/>
          </a:xfrm>
        </p:spPr>
        <p:txBody>
          <a:bodyPr/>
          <a:lstStyle/>
          <a:p>
            <a:pPr>
              <a:buFontTx/>
              <a:buChar char="•"/>
            </a:pPr>
            <a:r>
              <a:rPr lang="en-US" dirty="0" smtClean="0"/>
              <a:t>2014: </a:t>
            </a:r>
            <a:r>
              <a:rPr lang="en-US" dirty="0"/>
              <a:t>Medical Marijuana Research Grant </a:t>
            </a:r>
            <a:r>
              <a:rPr lang="en-US" dirty="0" smtClean="0"/>
              <a:t>Program</a:t>
            </a:r>
            <a:r>
              <a:rPr lang="en-US" baseline="30000" dirty="0" smtClean="0"/>
              <a:t>10</a:t>
            </a:r>
          </a:p>
          <a:p>
            <a:pPr>
              <a:buFontTx/>
              <a:buChar char="•"/>
            </a:pPr>
            <a:endParaRPr lang="en-US" dirty="0" smtClean="0"/>
          </a:p>
          <a:p>
            <a:pPr>
              <a:buFontTx/>
              <a:buChar char="•"/>
            </a:pPr>
            <a:r>
              <a:rPr lang="en-US" dirty="0" smtClean="0"/>
              <a:t>Clinical and observational trials</a:t>
            </a:r>
          </a:p>
          <a:p>
            <a:pPr>
              <a:buFontTx/>
              <a:buChar char="•"/>
            </a:pPr>
            <a:r>
              <a:rPr lang="en-US" dirty="0" smtClean="0"/>
              <a:t> $9 million in tax revenue, authorized to accept private donations</a:t>
            </a:r>
          </a:p>
          <a:p>
            <a:pPr>
              <a:buFontTx/>
              <a:buChar char="•"/>
            </a:pPr>
            <a:r>
              <a:rPr lang="en-US" dirty="0" smtClean="0"/>
              <a:t>9 proposed/beginning studies </a:t>
            </a:r>
          </a:p>
          <a:p>
            <a:pPr lvl="1">
              <a:buFontTx/>
              <a:buChar char="•"/>
            </a:pPr>
            <a:r>
              <a:rPr lang="en-US" dirty="0" smtClean="0"/>
              <a:t>PTSD (2); </a:t>
            </a:r>
            <a:r>
              <a:rPr lang="en-US" dirty="0"/>
              <a:t>pediatric </a:t>
            </a:r>
            <a:r>
              <a:rPr lang="en-US" dirty="0" smtClean="0"/>
              <a:t>epilepsy (2); pediatric </a:t>
            </a:r>
            <a:r>
              <a:rPr lang="en-US" dirty="0"/>
              <a:t>brain </a:t>
            </a:r>
            <a:r>
              <a:rPr lang="en-US" dirty="0" smtClean="0"/>
              <a:t>tumors; </a:t>
            </a:r>
            <a:r>
              <a:rPr lang="en-US" dirty="0" smtClean="0"/>
              <a:t>Parkinson’s; </a:t>
            </a:r>
            <a:r>
              <a:rPr lang="en-US" dirty="0" smtClean="0"/>
              <a:t>Inflammatory bowel disease; sleep; cannabis vs. oxycodone  </a:t>
            </a:r>
            <a:endParaRPr lang="en-US" dirty="0"/>
          </a:p>
          <a:p>
            <a:pPr lvl="1">
              <a:buFontTx/>
              <a:buChar char="•"/>
            </a:pPr>
            <a:endParaRPr lang="en-US" dirty="0"/>
          </a:p>
          <a:p>
            <a:pPr>
              <a:buFontTx/>
              <a:buChar char="•"/>
            </a:pPr>
            <a:endParaRPr lang="en-US" dirty="0"/>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
        <p:nvSpPr>
          <p:cNvPr id="4" name="Date Placeholder 3"/>
          <p:cNvSpPr>
            <a:spLocks noGrp="1"/>
          </p:cNvSpPr>
          <p:nvPr>
            <p:ph type="dt" sz="quarter" idx="10"/>
          </p:nvPr>
        </p:nvSpPr>
        <p:spPr bwMode="auto">
          <a:xfrm>
            <a:off x="457200" y="6233115"/>
            <a:ext cx="8510399"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smtClean="0"/>
              <a:t>10. </a:t>
            </a:r>
            <a:r>
              <a:rPr lang="en-US" dirty="0"/>
              <a:t>Colorado Department of Public Health &amp; </a:t>
            </a:r>
            <a:r>
              <a:rPr lang="en-US" dirty="0" smtClean="0"/>
              <a:t>Environment, 2015</a:t>
            </a:r>
            <a:r>
              <a:rPr lang="en-US" dirty="0"/>
              <a:t>.</a:t>
            </a:r>
            <a:r>
              <a:rPr lang="en-US" dirty="0" smtClean="0"/>
              <a:t> </a:t>
            </a:r>
            <a:endParaRPr lang="en-US" dirty="0"/>
          </a:p>
          <a:p>
            <a:pPr fontAlgn="base">
              <a:spcBef>
                <a:spcPct val="0"/>
              </a:spcBef>
              <a:spcAft>
                <a:spcPct val="0"/>
              </a:spcAft>
            </a:pPr>
            <a:endParaRPr lang="en-US" dirty="0"/>
          </a:p>
          <a:p>
            <a:pPr fontAlgn="base">
              <a:spcBef>
                <a:spcPct val="0"/>
              </a:spcBef>
              <a:spcAft>
                <a:spcPct val="0"/>
              </a:spcAft>
            </a:pPr>
            <a:endParaRPr lang="en-US" dirty="0">
              <a:solidFill>
                <a:srgbClr val="717171"/>
              </a:solidFill>
              <a:latin typeface="Calibri" charset="0"/>
              <a:cs typeface="Calibri" charset="0"/>
            </a:endParaRPr>
          </a:p>
        </p:txBody>
      </p:sp>
      <p:pic>
        <p:nvPicPr>
          <p:cNvPr id="3" name="Picture 2"/>
          <p:cNvPicPr>
            <a:picLocks noChangeAspect="1"/>
          </p:cNvPicPr>
          <p:nvPr/>
        </p:nvPicPr>
        <p:blipFill>
          <a:blip r:embed="rId2">
            <a:alphaModFix amt="20000"/>
          </a:blip>
          <a:stretch>
            <a:fillRect/>
          </a:stretch>
        </p:blipFill>
        <p:spPr>
          <a:xfrm>
            <a:off x="2029579" y="793526"/>
            <a:ext cx="6748661" cy="4909740"/>
          </a:xfrm>
          <a:prstGeom prst="rect">
            <a:avLst/>
          </a:prstGeom>
        </p:spPr>
      </p:pic>
    </p:spTree>
    <p:extLst>
      <p:ext uri="{BB962C8B-B14F-4D97-AF65-F5344CB8AC3E}">
        <p14:creationId xmlns:p14="http://schemas.microsoft.com/office/powerpoint/2010/main" val="344603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Minnesota </a:t>
            </a:r>
            <a:endParaRPr dirty="0">
              <a:latin typeface="Cambria" charset="0"/>
              <a:ea typeface="ＭＳ Ｐゴシック" charset="0"/>
            </a:endParaRPr>
          </a:p>
        </p:txBody>
      </p:sp>
      <p:sp>
        <p:nvSpPr>
          <p:cNvPr id="20482" name="Content Placeholder 2"/>
          <p:cNvSpPr>
            <a:spLocks noGrp="1"/>
          </p:cNvSpPr>
          <p:nvPr>
            <p:ph idx="1"/>
          </p:nvPr>
        </p:nvSpPr>
        <p:spPr>
          <a:xfrm>
            <a:off x="457200" y="1506705"/>
            <a:ext cx="8229600" cy="5032413"/>
          </a:xfrm>
        </p:spPr>
        <p:txBody>
          <a:bodyPr/>
          <a:lstStyle/>
          <a:p>
            <a:pPr>
              <a:buFontTx/>
              <a:buChar char="•"/>
            </a:pPr>
            <a:r>
              <a:rPr lang="en-US" dirty="0" smtClean="0">
                <a:latin typeface="Calibri" charset="0"/>
                <a:ea typeface="ＭＳ Ｐゴシック" charset="0"/>
              </a:rPr>
              <a:t>2015: Medical Cannabis Program</a:t>
            </a:r>
            <a:r>
              <a:rPr lang="en-US" baseline="30000" dirty="0" smtClean="0">
                <a:latin typeface="Calibri" charset="0"/>
                <a:ea typeface="ＭＳ Ｐゴシック" charset="0"/>
              </a:rPr>
              <a:t>11</a:t>
            </a: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a:buFontTx/>
              <a:buChar char="•"/>
            </a:pPr>
            <a:r>
              <a:rPr lang="en-US" dirty="0" smtClean="0">
                <a:latin typeface="Calibri" charset="0"/>
                <a:ea typeface="ＭＳ Ｐゴシック" charset="0"/>
              </a:rPr>
              <a:t>Observational </a:t>
            </a:r>
          </a:p>
          <a:p>
            <a:pPr>
              <a:buFontTx/>
              <a:buChar char="•"/>
            </a:pPr>
            <a:endParaRPr lang="en-US" dirty="0" smtClean="0">
              <a:latin typeface="Calibri" charset="0"/>
              <a:ea typeface="ＭＳ Ｐゴシック" charset="0"/>
            </a:endParaRPr>
          </a:p>
          <a:p>
            <a:pPr>
              <a:buFontTx/>
              <a:buChar char="•"/>
            </a:pPr>
            <a:r>
              <a:rPr lang="en-US" dirty="0" smtClean="0">
                <a:latin typeface="Calibri" charset="0"/>
                <a:ea typeface="ＭＳ Ｐゴシック" charset="0"/>
              </a:rPr>
              <a:t>1 ongoing study with all registered patients, N=662</a:t>
            </a:r>
          </a:p>
          <a:p>
            <a:pPr>
              <a:buFontTx/>
              <a:buChar char="•"/>
            </a:pPr>
            <a:endParaRPr lang="en-US" dirty="0" smtClean="0">
              <a:latin typeface="Calibri" charset="0"/>
              <a:ea typeface="ＭＳ Ｐゴシック" charset="0"/>
            </a:endParaRPr>
          </a:p>
          <a:p>
            <a:pPr>
              <a:buFontTx/>
              <a:buChar char="•"/>
            </a:pPr>
            <a:r>
              <a:rPr lang="en-US" dirty="0" smtClean="0">
                <a:latin typeface="Calibri" charset="0"/>
                <a:ea typeface="ＭＳ Ｐゴシック" charset="0"/>
              </a:rPr>
              <a:t>Patients surveyed every time they purchase cannabis </a:t>
            </a:r>
          </a:p>
          <a:p>
            <a:pPr>
              <a:buFontTx/>
              <a:buChar char="•"/>
            </a:pPr>
            <a:endParaRPr lang="en-US" dirty="0"/>
          </a:p>
          <a:p>
            <a:pPr>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
        <p:nvSpPr>
          <p:cNvPr id="6" name="Date Placeholder 3"/>
          <p:cNvSpPr>
            <a:spLocks noGrp="1"/>
          </p:cNvSpPr>
          <p:nvPr>
            <p:ph type="dt" sz="quarter" idx="10"/>
          </p:nvPr>
        </p:nvSpPr>
        <p:spPr bwMode="auto">
          <a:xfrm>
            <a:off x="457200" y="6233115"/>
            <a:ext cx="8510399"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smtClean="0"/>
              <a:t>11. </a:t>
            </a:r>
            <a:r>
              <a:rPr lang="en-US" dirty="0"/>
              <a:t>Minnesota Department of </a:t>
            </a:r>
            <a:r>
              <a:rPr lang="en-US" dirty="0" smtClean="0"/>
              <a:t>Health, 2015.  </a:t>
            </a:r>
            <a:endParaRPr lang="en-US" dirty="0"/>
          </a:p>
          <a:p>
            <a:pPr fontAlgn="base">
              <a:spcBef>
                <a:spcPct val="0"/>
              </a:spcBef>
              <a:spcAft>
                <a:spcPct val="0"/>
              </a:spcAft>
            </a:pPr>
            <a:endParaRPr lang="en-US" dirty="0"/>
          </a:p>
          <a:p>
            <a:pPr fontAlgn="base">
              <a:spcBef>
                <a:spcPct val="0"/>
              </a:spcBef>
              <a:spcAft>
                <a:spcPct val="0"/>
              </a:spcAft>
            </a:pPr>
            <a:endParaRPr lang="en-US" dirty="0">
              <a:solidFill>
                <a:srgbClr val="717171"/>
              </a:solidFill>
              <a:latin typeface="Calibri" charset="0"/>
              <a:cs typeface="Calibri" charset="0"/>
            </a:endParaRPr>
          </a:p>
        </p:txBody>
      </p:sp>
      <p:pic>
        <p:nvPicPr>
          <p:cNvPr id="2" name="Picture 1"/>
          <p:cNvPicPr>
            <a:picLocks noChangeAspect="1"/>
          </p:cNvPicPr>
          <p:nvPr/>
        </p:nvPicPr>
        <p:blipFill>
          <a:blip r:embed="rId2">
            <a:alphaModFix amt="20000"/>
          </a:blip>
          <a:stretch>
            <a:fillRect/>
          </a:stretch>
        </p:blipFill>
        <p:spPr>
          <a:xfrm>
            <a:off x="1307397" y="251025"/>
            <a:ext cx="7483294" cy="5444195"/>
          </a:xfrm>
          <a:prstGeom prst="rect">
            <a:avLst/>
          </a:prstGeom>
        </p:spPr>
      </p:pic>
    </p:spTree>
    <p:extLst>
      <p:ext uri="{BB962C8B-B14F-4D97-AF65-F5344CB8AC3E}">
        <p14:creationId xmlns:p14="http://schemas.microsoft.com/office/powerpoint/2010/main" val="3222841980"/>
      </p:ext>
    </p:extLst>
  </p:cSld>
  <p:clrMapOvr>
    <a:masterClrMapping/>
  </p:clrMapOvr>
</p:sld>
</file>

<file path=ppt/theme/theme1.xml><?xml version="1.0" encoding="utf-8"?>
<a:theme xmlns:a="http://schemas.openxmlformats.org/drawingml/2006/main" name="OSU_Template_2_unlocked">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DCF9F97E618E42B18BF671371BA9B1" ma:contentTypeVersion="19" ma:contentTypeDescription="Create a new document." ma:contentTypeScope="" ma:versionID="37ae9007d0ee8a40f970f7ca4fc77848">
  <xsd:schema xmlns:xsd="http://www.w3.org/2001/XMLSchema" xmlns:xs="http://www.w3.org/2001/XMLSchema" xmlns:p="http://schemas.microsoft.com/office/2006/metadata/properties" xmlns:ns1="http://schemas.microsoft.com/sharepoint/v3" xmlns:ns2="59da1016-2a1b-4f8a-9768-d7a4932f6f16" xmlns:ns3="55a2c701-ea0c-433c-a5cf-529a6b42dce5" targetNamespace="http://schemas.microsoft.com/office/2006/metadata/properties" ma:root="true" ma:fieldsID="776eeeac4489cb210dd2d3a90bc58db5" ns1:_="" ns2:_="" ns3:_="">
    <xsd:import namespace="http://schemas.microsoft.com/sharepoint/v3"/>
    <xsd:import namespace="59da1016-2a1b-4f8a-9768-d7a4932f6f16"/>
    <xsd:import namespace="55a2c701-ea0c-433c-a5cf-529a6b42dce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element ref="ns3:Meeting"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a2c701-ea0c-433c-a5cf-529a6b42dce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element name="Meeting" ma:index="18" nillable="true" ma:displayName="Meeting" ma:list="{784578a0-b4b3-4567-a0bb-68baa686a899}" ma:internalName="Meeting" ma:showField="Title">
      <xsd:simpleType>
        <xsd:restriction base="dms:Lookup"/>
      </xsd:simpleType>
    </xsd:element>
    <xsd:element name="Category" ma:index="19" nillable="true" ma:displayName="Category" ma:format="Dropdown" ma:internalName="Category">
      <xsd:simpleType>
        <xsd:restriction base="dms:Choice">
          <xsd:enumeration value="OCC Reports and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https://www.oregon.gov/oha/PH/DISEASESCONDITIONS/CHRONICDISEASE/MEDICALMARIJUANAPROGRAM/Documents/sb844taskforce/SB844_Presentation2.pptx</Url>
      <Description>SB844 Presentation</Description>
    </URL>
    <PublishingExpirationDate xmlns="http://schemas.microsoft.com/sharepoint/v3" xsi:nil="true"/>
    <PublishingStartDate xmlns="http://schemas.microsoft.com/sharepoint/v3" xsi:nil="true"/>
    <IACategory xmlns="59da1016-2a1b-4f8a-9768-d7a4932f6f16" xsi:nil="true"/>
    <Meta_x0020_Keywords xmlns="55a2c701-ea0c-433c-a5cf-529a6b42dce5" xsi:nil="true"/>
    <IASubtopic xmlns="59da1016-2a1b-4f8a-9768-d7a4932f6f16">Medical Marijuana (OMMP)</IASubtopic>
    <DocumentExpirationDate xmlns="59da1016-2a1b-4f8a-9768-d7a4932f6f16">2016-03-31T07:00:00+00:00</DocumentExpirationDate>
    <IATopic xmlns="59da1016-2a1b-4f8a-9768-d7a4932f6f16" xsi:nil="true"/>
    <Meta_x0020_Description xmlns="55a2c701-ea0c-433c-a5cf-529a6b42dce5" xsi:nil="true"/>
    <Meeting xmlns="55a2c701-ea0c-433c-a5cf-529a6b42dce5" xsi:nil="true"/>
    <Category xmlns="55a2c701-ea0c-433c-a5cf-529a6b42dce5" xsi:nil="true"/>
  </documentManagement>
</p:properties>
</file>

<file path=customXml/itemProps1.xml><?xml version="1.0" encoding="utf-8"?>
<ds:datastoreItem xmlns:ds="http://schemas.openxmlformats.org/officeDocument/2006/customXml" ds:itemID="{32176576-1061-4976-8AF0-C67CCDF64A94}"/>
</file>

<file path=customXml/itemProps2.xml><?xml version="1.0" encoding="utf-8"?>
<ds:datastoreItem xmlns:ds="http://schemas.openxmlformats.org/officeDocument/2006/customXml" ds:itemID="{5334D382-7850-45D5-9CCC-69D61052561E}"/>
</file>

<file path=customXml/itemProps3.xml><?xml version="1.0" encoding="utf-8"?>
<ds:datastoreItem xmlns:ds="http://schemas.openxmlformats.org/officeDocument/2006/customXml" ds:itemID="{C7D09F32-542E-4A3F-B11F-4091122EBB7C}"/>
</file>

<file path=docProps/app.xml><?xml version="1.0" encoding="utf-8"?>
<Properties xmlns="http://schemas.openxmlformats.org/officeDocument/2006/extended-properties" xmlns:vt="http://schemas.openxmlformats.org/officeDocument/2006/docPropsVTypes">
  <Template>OSU_Template_2_unlocked.pot</Template>
  <TotalTime>10239</TotalTime>
  <Words>970</Words>
  <Application>Microsoft Macintosh PowerPoint</Application>
  <PresentationFormat>On-screen Show (4:3)</PresentationFormat>
  <Paragraphs>160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OSU_Template_2_unlocked</vt:lpstr>
      <vt:lpstr>State and Federal Cannabis Research Programs </vt:lpstr>
      <vt:lpstr>Background</vt:lpstr>
      <vt:lpstr>Background</vt:lpstr>
      <vt:lpstr>Expanded Access Research Programs </vt:lpstr>
      <vt:lpstr>Expanded Access Research Programs </vt:lpstr>
      <vt:lpstr>State-Level Medical Cannabis Research Programs</vt:lpstr>
      <vt:lpstr>California </vt:lpstr>
      <vt:lpstr>Colorado </vt:lpstr>
      <vt:lpstr>Minnesota </vt:lpstr>
      <vt:lpstr>Comparison of State-Level Research </vt:lpstr>
      <vt:lpstr>Federally Funded Studies </vt:lpstr>
      <vt:lpstr>Discussion Questions </vt:lpstr>
      <vt:lpstr>References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SB844 Presentation</dc:title>
  <dc:creator>Gary Dulude</dc:creator>
  <cp:lastModifiedBy>Beathard</cp:lastModifiedBy>
  <cp:revision>85</cp:revision>
  <dcterms:created xsi:type="dcterms:W3CDTF">2010-01-08T17:54:28Z</dcterms:created>
  <dcterms:modified xsi:type="dcterms:W3CDTF">2015-12-15T08:49:48Z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0x010100A9DCF9F97E618E42B18BF671371BA9B1</vt:lpwstr>
  </property>
  <property fmtid="{D5CDD505-2E9C-101B-9397-08002B2CF9AE}" pid="3" name="WorkflowChangePath">
    <vt:lpwstr>2a723987-94f9-46d2-b576-35ac0f3e869e,2;2a723987-94f9-46d2-b576-35ac0f3e869e,7;</vt:lpwstr>
  </property>
  <property fmtid="{D5CDD505-2E9C-101B-9397-08002B2CF9AE}" pid="4" name="Order">
    <vt:r8>22600</vt:r8>
  </property>
</Properties>
</file>