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3"/>
  </p:notesMasterIdLst>
  <p:handoutMasterIdLst>
    <p:handoutMasterId r:id="rId84"/>
  </p:handoutMasterIdLst>
  <p:sldIdLst>
    <p:sldId id="558" r:id="rId6"/>
    <p:sldId id="288" r:id="rId7"/>
    <p:sldId id="313" r:id="rId8"/>
    <p:sldId id="312" r:id="rId9"/>
    <p:sldId id="548" r:id="rId10"/>
    <p:sldId id="549" r:id="rId11"/>
    <p:sldId id="550" r:id="rId12"/>
    <p:sldId id="323" r:id="rId13"/>
    <p:sldId id="571" r:id="rId14"/>
    <p:sldId id="572" r:id="rId15"/>
    <p:sldId id="573" r:id="rId16"/>
    <p:sldId id="574" r:id="rId17"/>
    <p:sldId id="576" r:id="rId18"/>
    <p:sldId id="575" r:id="rId19"/>
    <p:sldId id="547" r:id="rId20"/>
    <p:sldId id="361" r:id="rId21"/>
    <p:sldId id="283" r:id="rId22"/>
    <p:sldId id="285" r:id="rId23"/>
    <p:sldId id="266" r:id="rId24"/>
    <p:sldId id="522" r:id="rId25"/>
    <p:sldId id="590" r:id="rId26"/>
    <p:sldId id="588" r:id="rId27"/>
    <p:sldId id="589" r:id="rId28"/>
    <p:sldId id="297" r:id="rId29"/>
    <p:sldId id="578" r:id="rId30"/>
    <p:sldId id="577" r:id="rId31"/>
    <p:sldId id="294" r:id="rId32"/>
    <p:sldId id="279" r:id="rId33"/>
    <p:sldId id="553" r:id="rId34"/>
    <p:sldId id="268" r:id="rId35"/>
    <p:sldId id="316" r:id="rId36"/>
    <p:sldId id="331" r:id="rId37"/>
    <p:sldId id="327" r:id="rId38"/>
    <p:sldId id="328" r:id="rId39"/>
    <p:sldId id="329" r:id="rId40"/>
    <p:sldId id="330" r:id="rId41"/>
    <p:sldId id="552" r:id="rId42"/>
    <p:sldId id="591" r:id="rId43"/>
    <p:sldId id="519" r:id="rId44"/>
    <p:sldId id="352" r:id="rId45"/>
    <p:sldId id="295" r:id="rId46"/>
    <p:sldId id="293" r:id="rId47"/>
    <p:sldId id="296" r:id="rId48"/>
    <p:sldId id="335" r:id="rId49"/>
    <p:sldId id="592" r:id="rId50"/>
    <p:sldId id="505" r:id="rId51"/>
    <p:sldId id="511" r:id="rId52"/>
    <p:sldId id="509" r:id="rId53"/>
    <p:sldId id="503" r:id="rId54"/>
    <p:sldId id="472" r:id="rId55"/>
    <p:sldId id="351" r:id="rId56"/>
    <p:sldId id="506" r:id="rId57"/>
    <p:sldId id="507" r:id="rId58"/>
    <p:sldId id="508" r:id="rId59"/>
    <p:sldId id="513" r:id="rId60"/>
    <p:sldId id="487" r:id="rId61"/>
    <p:sldId id="489" r:id="rId62"/>
    <p:sldId id="490" r:id="rId63"/>
    <p:sldId id="491" r:id="rId64"/>
    <p:sldId id="492" r:id="rId65"/>
    <p:sldId id="494" r:id="rId66"/>
    <p:sldId id="499" r:id="rId67"/>
    <p:sldId id="500" r:id="rId68"/>
    <p:sldId id="504" r:id="rId69"/>
    <p:sldId id="581" r:id="rId70"/>
    <p:sldId id="502" r:id="rId71"/>
    <p:sldId id="485" r:id="rId72"/>
    <p:sldId id="501" r:id="rId73"/>
    <p:sldId id="488" r:id="rId74"/>
    <p:sldId id="510" r:id="rId75"/>
    <p:sldId id="344" r:id="rId76"/>
    <p:sldId id="583" r:id="rId77"/>
    <p:sldId id="584" r:id="rId78"/>
    <p:sldId id="585" r:id="rId79"/>
    <p:sldId id="586" r:id="rId80"/>
    <p:sldId id="587" r:id="rId81"/>
    <p:sldId id="276" r:id="rId8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DE28A-9B78-4929-A9F2-6C8D24B63401}" v="1" dt="2024-03-22T23:16:26.752"/>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40" autoAdjust="0"/>
  </p:normalViewPr>
  <p:slideViewPr>
    <p:cSldViewPr snapToGrid="0">
      <p:cViewPr varScale="1">
        <p:scale>
          <a:sx n="52" d="100"/>
          <a:sy n="52" d="100"/>
        </p:scale>
        <p:origin x="876" y="64"/>
      </p:cViewPr>
      <p:guideLst>
        <p:guide orient="horz" pos="2160"/>
        <p:guide pos="2880"/>
      </p:guideLst>
    </p:cSldViewPr>
  </p:slideViewPr>
  <p:notesTextViewPr>
    <p:cViewPr>
      <p:scale>
        <a:sx n="100" d="100"/>
        <a:sy n="100" d="100"/>
      </p:scale>
      <p:origin x="0" y="0"/>
    </p:cViewPr>
  </p:notesTextViewPr>
  <p:sorterViewPr>
    <p:cViewPr>
      <p:scale>
        <a:sx n="40" d="100"/>
        <a:sy n="40" d="100"/>
      </p:scale>
      <p:origin x="0" y="54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handoutMaster" Target="handoutMasters/handoutMaster1.xml"/><Relationship Id="rId89"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FB9702-6B63-10F8-514F-F1E0B5EF94EC}"/>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E24FA7D0-355A-7026-99FF-00C89F40B9A8}"/>
              </a:ext>
            </a:extLst>
          </p:cNvPr>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CC7F06A6-D6A7-4BD2-A74A-A541C2A50542}" type="datetimeFigureOut">
              <a:rPr lang="en-US"/>
              <a:pPr>
                <a:defRPr/>
              </a:pPr>
              <a:t>3/22/2024</a:t>
            </a:fld>
            <a:endParaRPr lang="en-US" dirty="0"/>
          </a:p>
        </p:txBody>
      </p:sp>
      <p:sp>
        <p:nvSpPr>
          <p:cNvPr id="4" name="Footer Placeholder 3">
            <a:extLst>
              <a:ext uri="{FF2B5EF4-FFF2-40B4-BE49-F238E27FC236}">
                <a16:creationId xmlns:a16="http://schemas.microsoft.com/office/drawing/2014/main" id="{95A295F3-FDA1-FCA8-83EA-E62D9CC43B48}"/>
              </a:ext>
            </a:extLst>
          </p:cNvPr>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0AA32B0-0202-78D8-2F85-C1934CC9ADB6}"/>
              </a:ext>
            </a:extLst>
          </p:cNvPr>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E8D91421-67E6-4823-90AA-30D9D9184F4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274149-AC2A-AA32-6CA3-6DDB7C76539C}"/>
              </a:ext>
            </a:extLst>
          </p:cNvPr>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7C6C497-75FB-05C2-716A-76195CE83FBD}"/>
              </a:ext>
            </a:extLst>
          </p:cNvPr>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3264C9-A394-496D-A9C8-C323F7B2A43A}" type="datetimeFigureOut">
              <a:rPr lang="en-US"/>
              <a:pPr>
                <a:defRPr/>
              </a:pPr>
              <a:t>3/22/2024</a:t>
            </a:fld>
            <a:endParaRPr lang="en-US" dirty="0"/>
          </a:p>
        </p:txBody>
      </p:sp>
      <p:sp>
        <p:nvSpPr>
          <p:cNvPr id="4" name="Slide Image Placeholder 3">
            <a:extLst>
              <a:ext uri="{FF2B5EF4-FFF2-40B4-BE49-F238E27FC236}">
                <a16:creationId xmlns:a16="http://schemas.microsoft.com/office/drawing/2014/main" id="{C2B67472-F6B2-5838-3CF0-0F6F3CD7DC11}"/>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4999F8D-A9D4-BD8C-48DC-EFAA700D85CC}"/>
              </a:ext>
            </a:extLst>
          </p:cNvPr>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0154537-4E9A-84A9-DE8B-6B48C01D8118}"/>
              </a:ext>
            </a:extLst>
          </p:cNvPr>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A4747DA-FA81-D537-C8E6-2986593AD154}"/>
              </a:ext>
            </a:extLst>
          </p:cNvPr>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882AD71-7B4D-4CA8-AC6E-0B8C070D7B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ysi.com/media/pdfs/E35-6131-6132-Blue-Green-Algae-Sensors.pdf"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pubs.usgs.gov/tm/2006/tm1D3/"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A93ED6D-B575-EA93-BEDA-5963633AB5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FB999487-C335-2B0F-B698-112A868D17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Welcome and thanks for being here today.  I’m _____ with the state Drinking Water Program and we are here today to learn more about slow sand filtration.  In order to help improve this training, I encourage you to speak up when you have questions or concerns or if something conflicts with what you have come to understand or experienced in the past.  That is the best way to identify areas we need to perhaps do some more work on in order to make this training more relevant.  Most of all, I hope that today you will learn something new about the operation of your own slow sand filters.  I’d like to get an idea of who is here today and I think it always helps for others to know who you are to so let’s start in the front row with introductions.</a:t>
            </a:r>
          </a:p>
          <a:p>
            <a:pPr eaLnBrk="1" hangingPunct="1">
              <a:spcBef>
                <a:spcPct val="0"/>
              </a:spcBef>
            </a:pPr>
            <a:endParaRPr lang="en-US" altLang="en-US"/>
          </a:p>
          <a:p>
            <a:pPr eaLnBrk="1" hangingPunct="1">
              <a:spcBef>
                <a:spcPct val="0"/>
              </a:spcBef>
            </a:pPr>
            <a:r>
              <a:rPr lang="en-US" altLang="en-US"/>
              <a:t>Aerial photo of Astoria, OR (a 5 MGD) was taken by Frank Wolf in 2010. </a:t>
            </a:r>
          </a:p>
        </p:txBody>
      </p:sp>
      <p:sp>
        <p:nvSpPr>
          <p:cNvPr id="11268" name="Slide Number Placeholder 3">
            <a:extLst>
              <a:ext uri="{FF2B5EF4-FFF2-40B4-BE49-F238E27FC236}">
                <a16:creationId xmlns:a16="http://schemas.microsoft.com/office/drawing/2014/main" id="{ABB98E53-0A5F-8F46-927E-62ECAF7826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44F58BF4-63B0-40CB-9EF0-88B0D71D7B03}"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22C2880-DEF4-5165-61F1-26A13A991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E7BDFBA-612E-BF4D-7FD8-913C92B4A4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Other installations soon followed, like the Washington D.C. McMillan Water Filtration Plant placed into service in 1905.  The piles are located under roof hatches that allowed sand to be added.</a:t>
            </a:r>
          </a:p>
        </p:txBody>
      </p:sp>
      <p:sp>
        <p:nvSpPr>
          <p:cNvPr id="29700" name="Slide Number Placeholder 3">
            <a:extLst>
              <a:ext uri="{FF2B5EF4-FFF2-40B4-BE49-F238E27FC236}">
                <a16:creationId xmlns:a16="http://schemas.microsoft.com/office/drawing/2014/main" id="{A4A9CFC8-E730-988F-DBFE-096CA312DE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4E3003D1-2BDA-4AA7-9F34-464323C0945B}"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D75522A-DB32-A8E6-68AB-8B80482038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12DB506-388B-C117-EB5A-3031A32B7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photograph shows the main collectors and laterals for a similar installation in Pittsburgh, PA.</a:t>
            </a:r>
          </a:p>
        </p:txBody>
      </p:sp>
      <p:sp>
        <p:nvSpPr>
          <p:cNvPr id="31748" name="Slide Number Placeholder 3">
            <a:extLst>
              <a:ext uri="{FF2B5EF4-FFF2-40B4-BE49-F238E27FC236}">
                <a16:creationId xmlns:a16="http://schemas.microsoft.com/office/drawing/2014/main" id="{151D80FE-212B-75D3-48CC-59EFEDCE57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F478789F-8E7C-4D48-AAB4-B692051002DB}"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0DDDE24-0B2A-CDD5-BD86-0449558BD5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8C68350-8EC3-71E4-32CE-1A734ABD67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Between 1900 and 1911, Philadelphia, PA constructed 5 slow sand plants like the one shown above.  This photo shows a filter scraping in progress.</a:t>
            </a:r>
          </a:p>
        </p:txBody>
      </p:sp>
      <p:sp>
        <p:nvSpPr>
          <p:cNvPr id="33796" name="Slide Number Placeholder 3">
            <a:extLst>
              <a:ext uri="{FF2B5EF4-FFF2-40B4-BE49-F238E27FC236}">
                <a16:creationId xmlns:a16="http://schemas.microsoft.com/office/drawing/2014/main" id="{98C1F4F2-3B67-5BEF-F0B1-EC6C492DFF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2EFAFD9-EF96-45BE-83A3-AE1135EDF450}"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B8F697B-F911-FF15-45A9-4834C6C33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3ADC8B0-F871-49FE-1602-F7CE4A1E2F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Reduction in Typhoid fever due to filtration (1909) and disinfection (1914) in Philadelphia, showing declining death rates from 1860 to 1936.  Source: http://www.phillyh2o.org/filtration.htm</a:t>
            </a:r>
          </a:p>
        </p:txBody>
      </p:sp>
      <p:sp>
        <p:nvSpPr>
          <p:cNvPr id="35844" name="Slide Number Placeholder 3">
            <a:extLst>
              <a:ext uri="{FF2B5EF4-FFF2-40B4-BE49-F238E27FC236}">
                <a16:creationId xmlns:a16="http://schemas.microsoft.com/office/drawing/2014/main" id="{EB279273-DAA0-02A0-6D52-97A528C19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02F95D2-ABF6-4F0A-9101-654E4ED45816}"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9607D65-71C8-AAEF-EA49-D870EAE5CB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668231E-DC31-3E32-ADB7-E6FCCE0824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Similar reductions in Typhoid fever were experienced in other communities that had installed filtration as documented in this USGS Water Supply Paper in 1913.  The table shows deaths from typhoid fever per 100,000 prior to and after filtration. Death rates from typhoid fever for the cities shown dropped an average of 73% once filtration was installed.  The 3 cities that installed slow sand (Albany NY, Lawrence MA, and Pittsburgh PA) experienced an average drop in the death rate of 78%.</a:t>
            </a:r>
          </a:p>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E5271900-0114-ADD2-D039-0D025EFBC5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66ACFBF-B961-4165-AB91-F766B789AEA2}"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A9CF18C-D7C1-AE4E-DFB1-A08EBD3240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F20FF51-0162-61FD-0086-A401AD942E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With the advent of new technologies like cartridge, rapid rate filtration, and membranes, use in the United States generally dropped off in spite of a “revival” of them in the early 1990’s as evidenced by the Slow Sand Filtration Workshop entitled “Timeless Technology for Modern Applications” sponsored by the University of New Hampshire in 1991.   However, since the first recorded installation in in Poughkeepsie, NY in 1872, slow sand filtration is still a viable choice today. </a:t>
            </a:r>
          </a:p>
        </p:txBody>
      </p:sp>
      <p:sp>
        <p:nvSpPr>
          <p:cNvPr id="39940" name="Slide Number Placeholder 3">
            <a:extLst>
              <a:ext uri="{FF2B5EF4-FFF2-40B4-BE49-F238E27FC236}">
                <a16:creationId xmlns:a16="http://schemas.microsoft.com/office/drawing/2014/main" id="{A63A14A5-D18B-F46E-DEE7-88F63C6A04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4C87D6C-B8F5-494C-AF75-1B5602590461}"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1D2C1D2-6F43-7938-6934-67B192FA93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FAA438C-DDC5-8A16-4D88-8F16D48C0E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1995, EPA included a chapter on slow sand filtration in their water treatment manual on filtration, which provided a description of slow sand filtration, with some recommended design and operational guidelines.</a:t>
            </a:r>
          </a:p>
        </p:txBody>
      </p:sp>
      <p:sp>
        <p:nvSpPr>
          <p:cNvPr id="41988" name="Slide Number Placeholder 3">
            <a:extLst>
              <a:ext uri="{FF2B5EF4-FFF2-40B4-BE49-F238E27FC236}">
                <a16:creationId xmlns:a16="http://schemas.microsoft.com/office/drawing/2014/main" id="{7CF637F7-D9CE-ABE2-C28C-824E8B178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2CFE985-BD56-4247-B88C-F41634645258}"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5681EA2-2E1F-E42D-CB4A-D1483AE6E5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07E4A42-E19A-C224-3343-4A08E2148F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One reason they have survived the advances of other technologies is that they are relatively inexpensive by comparison.  In 2010 a report generated by EPA was published that provided 57 models to assign costs to more than 83 types of infrastructure needs, from replacing broken valves to building new treatment plants.  These models were based on an infrastructure needs survey that EPA and the States conduct in 2007 as well as other data sources.  The survey, called the “Drinking Water Infrastructure Needs Survey and Assessment ” is used to estimate the 20-year capital investment needs of public water systems that are eligible to receive Drinking Water State Revolving Fund assistance.  This slide shows the construction project costs for constructing slow sand, diatomaceous earth and cartridge/bag filtration plants as compared to membrane and conventional and direct filtration plants on a cost per MGD plant capacity.  The graphs show that constructing a 1 MGD slow sand plant is about $100,000 less as compared to a conventional or membrane filtration plant.  The 2007 survey data shows that the cost to construct a slow sand plant is about $1Million/MGD.  Fun Fact: in 1913, the cost of constructing a slow sand filter was about $24,000/MGD.  </a:t>
            </a:r>
          </a:p>
          <a:p>
            <a:pPr eaLnBrk="1" hangingPunct="1">
              <a:spcBef>
                <a:spcPct val="0"/>
              </a:spcBef>
            </a:pPr>
            <a:endParaRPr lang="en-US" altLang="en-US"/>
          </a:p>
          <a:p>
            <a:pPr eaLnBrk="1" hangingPunct="1">
              <a:spcBef>
                <a:spcPct val="0"/>
              </a:spcBef>
            </a:pPr>
            <a:r>
              <a:rPr lang="en-US" altLang="en-US"/>
              <a:t>[2010 EPA report reference: “2007 Drinking Water Infrastructure Needs Assessment: Modeling the Cost of Infrastructure.” Office of Water (4606M) EPA 816-R-10-005, April 2010.  Costs are normalized to the January 2007 Construction Cost Index (CCI) published in the Engineering News-Record (ENR)].</a:t>
            </a:r>
          </a:p>
        </p:txBody>
      </p:sp>
      <p:sp>
        <p:nvSpPr>
          <p:cNvPr id="44036" name="Slide Number Placeholder 3">
            <a:extLst>
              <a:ext uri="{FF2B5EF4-FFF2-40B4-BE49-F238E27FC236}">
                <a16:creationId xmlns:a16="http://schemas.microsoft.com/office/drawing/2014/main" id="{7ED2950F-FD92-8CC9-C530-1B95CCC6AE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C7B30B3F-D04A-491C-A02B-FCB0637F6033}"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E0249F3-BE79-8E2F-DDBF-4F9F01C0FF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338F626-F788-7559-E658-E30066DC1A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They are also relatively simple to operate and maintain with little operator time needing to be spent each day.  This translates into considerable savings over the roughly 7-10-year life of a filter and by life, I mean the life of the filter media, which usually after about 7-10 years of scraping, needs replenishing.</a:t>
            </a:r>
          </a:p>
        </p:txBody>
      </p:sp>
      <p:sp>
        <p:nvSpPr>
          <p:cNvPr id="46084" name="Slide Number Placeholder 3">
            <a:extLst>
              <a:ext uri="{FF2B5EF4-FFF2-40B4-BE49-F238E27FC236}">
                <a16:creationId xmlns:a16="http://schemas.microsoft.com/office/drawing/2014/main" id="{04682430-289D-226B-A9D1-EEC3DF0CED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673A70C7-71DA-4597-9511-6A5F8C0F4680}"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5918B8F-5919-EB4B-6E8F-D3191D4C1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07E1214-DE57-8CDA-6DE6-86F0E87F36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 what makes them so good?  As you can see, removal mechanisms are not based on simple straining.  This diagram demonstrates that if simple straining was the only removal mechanism, the grain diameter of the filter sand would have to be much smaller than that normally recommended.  Straining does, however, prevent the penetration of larger particles into the sand bed and helps to promote the formation of the schmutzdecke layer by providing a substrate for microbial growth. (Campos, 2002)</a:t>
            </a:r>
          </a:p>
        </p:txBody>
      </p:sp>
      <p:sp>
        <p:nvSpPr>
          <p:cNvPr id="48132" name="Slide Number Placeholder 3">
            <a:extLst>
              <a:ext uri="{FF2B5EF4-FFF2-40B4-BE49-F238E27FC236}">
                <a16:creationId xmlns:a16="http://schemas.microsoft.com/office/drawing/2014/main" id="{F36B9C96-4F5F-436A-E1B4-EBB8701461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949F9D6-4718-43CE-BC24-CFF814BB0CE2}"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ADD81B7-EF8C-587A-22C0-A1B9E30AD5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B96E8AC8-CECE-F403-1223-34F8CACEE7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We’ll begin with a bit of history on the use of slow sand filters, and a brief introduction to the technology, including some discussion on pathogen removal mechanisms and expected performance.  We’ll get into some of the critical variables that should be taken into account when designing or upgrading filters, which can have a big impact on operation and maintenance as well as recommended goals and practices.  We’ll touch on regulatory requirements and finish up with where you can find more resources.  I’ve tried to summarize key concepts in tables with a blue heading so you can quickly refer to them in the future.  So, lets get started.</a:t>
            </a:r>
          </a:p>
        </p:txBody>
      </p:sp>
      <p:sp>
        <p:nvSpPr>
          <p:cNvPr id="13316" name="Slide Number Placeholder 3">
            <a:extLst>
              <a:ext uri="{FF2B5EF4-FFF2-40B4-BE49-F238E27FC236}">
                <a16:creationId xmlns:a16="http://schemas.microsoft.com/office/drawing/2014/main" id="{CFA04EB7-34CE-4DED-5E97-36F453003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6F7DBF5-F7A9-4172-BAF7-F5560E1BD490}"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705DF0E-9C4B-AE6B-D8C2-54164A2D54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E297B46-78F3-2676-63D9-9BACB90D46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diagram shows how inertial and centrifugal forces cause the particles to move out of the flow line and deposit in crevices between grains.</a:t>
            </a:r>
          </a:p>
        </p:txBody>
      </p:sp>
      <p:sp>
        <p:nvSpPr>
          <p:cNvPr id="50180" name="Slide Number Placeholder 3">
            <a:extLst>
              <a:ext uri="{FF2B5EF4-FFF2-40B4-BE49-F238E27FC236}">
                <a16:creationId xmlns:a16="http://schemas.microsoft.com/office/drawing/2014/main" id="{A23DF2AD-616B-10F2-72EB-C06B7594C7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5F1050B7-8172-4A59-9D83-04CF3D98B301}"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31EC9F5-5F34-B314-4D15-56237EA0C0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F3D7CE1-7E56-7071-E318-0ACB601551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Flow splitting increases the chance that particles will collide with sand grains.</a:t>
            </a:r>
          </a:p>
        </p:txBody>
      </p:sp>
      <p:sp>
        <p:nvSpPr>
          <p:cNvPr id="52228" name="Slide Number Placeholder 3">
            <a:extLst>
              <a:ext uri="{FF2B5EF4-FFF2-40B4-BE49-F238E27FC236}">
                <a16:creationId xmlns:a16="http://schemas.microsoft.com/office/drawing/2014/main" id="{0B35FF27-2313-8506-36B2-B1990603BF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E848465-AB04-4308-9AAB-CC1C9C9E7FEE}" type="slidenum">
              <a:rPr lang="en-US" altLang="en-US">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DAF7EC7-BC71-ED21-4510-1FD47AA83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FEE9AB6E-B1C9-7615-DDAA-6E5E41BA1B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Particles are carried by stream flows to sand grains and are either intercepted, settle out, or collide through diffusive forces (Brownian motion of molecules carry larger particles towards the sand grain).  The probability of these collisions is due to transport is expressed as the probability coefficient, </a:t>
            </a:r>
            <a:r>
              <a:rPr lang="el-GR" altLang="en-US">
                <a:latin typeface="Arial" panose="020B0604020202020204" pitchFamily="34" charset="0"/>
                <a:cs typeface="Arial" panose="020B0604020202020204" pitchFamily="34" charset="0"/>
              </a:rPr>
              <a:t>η</a:t>
            </a:r>
            <a:r>
              <a:rPr lang="en-US" altLang="en-US">
                <a:latin typeface="Arial" panose="020B0604020202020204" pitchFamily="34" charset="0"/>
                <a:cs typeface="Arial" panose="020B0604020202020204" pitchFamily="34" charset="0"/>
              </a:rPr>
              <a:t>. </a:t>
            </a: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a:cs typeface="Arial" panose="020B0604020202020204" pitchFamily="34" charset="0"/>
              </a:rPr>
              <a:t>(Yao, K. M., M.T. Habibian, and C.R. O’Melia. 1971.,</a:t>
            </a:r>
            <a:r>
              <a:rPr lang="en-US" altLang="en-US" i="1">
                <a:cs typeface="Arial" panose="020B0604020202020204" pitchFamily="34" charset="0"/>
              </a:rPr>
              <a:t> Water and Waste Filtration: Concepts and Applications</a:t>
            </a:r>
            <a:r>
              <a:rPr lang="en-US" altLang="en-US">
                <a:cs typeface="Arial" panose="020B0604020202020204" pitchFamily="34" charset="0"/>
              </a:rPr>
              <a:t> . Environmental Science and Technology, 11(5):1105.)</a:t>
            </a:r>
            <a:endParaRPr lang="en-US" altLang="en-US"/>
          </a:p>
        </p:txBody>
      </p:sp>
      <p:sp>
        <p:nvSpPr>
          <p:cNvPr id="54276" name="Slide Number Placeholder 3">
            <a:extLst>
              <a:ext uri="{FF2B5EF4-FFF2-40B4-BE49-F238E27FC236}">
                <a16:creationId xmlns:a16="http://schemas.microsoft.com/office/drawing/2014/main" id="{C0303036-136A-13D7-82DD-78B17BCBDA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C1306AC3-CEDC-47D9-AF57-A1DE80A4475F}"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7555782-A3F6-AD08-F2E1-5442DB336B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927C393-3579-AD5A-F584-5BAF96238A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Unless attachment occurs, there is no particle removal.  Whether particles remain attached once they come into contact with sand grains depends upon the coating of the sand grain due to biofilm development and coagulation of the particles due to extracellular enzymes (i.e., “natural coagulants”).  The fraction of particle that attach, relative to the number of collisions, is by definition the coefficient </a:t>
            </a:r>
            <a:r>
              <a:rPr lang="el-GR" altLang="en-US">
                <a:latin typeface="Arial" panose="020B0604020202020204" pitchFamily="34" charset="0"/>
                <a:cs typeface="Arial" panose="020B0604020202020204" pitchFamily="34" charset="0"/>
              </a:rPr>
              <a:t>α</a:t>
            </a:r>
            <a:r>
              <a:rPr lang="en-US" altLang="en-US">
                <a:latin typeface="Arial" panose="020B0604020202020204" pitchFamily="34" charset="0"/>
                <a:cs typeface="Arial" panose="020B0604020202020204" pitchFamily="34" charset="0"/>
              </a:rPr>
              <a:t> (“alpha”) – Yao, et al 1971.</a:t>
            </a:r>
            <a:r>
              <a:rPr lang="en-US" altLang="en-US"/>
              <a:t>  With newly sanded filters, coliform removals are near zero (</a:t>
            </a:r>
            <a:r>
              <a:rPr lang="el-GR" altLang="en-US"/>
              <a:t>α</a:t>
            </a:r>
            <a:r>
              <a:rPr lang="en-US" altLang="en-US"/>
              <a:t> ~ 0).  After the filter matures, removals range from 99 – 99.99% (</a:t>
            </a:r>
            <a:r>
              <a:rPr lang="el-GR" altLang="en-US"/>
              <a:t>α</a:t>
            </a:r>
            <a:r>
              <a:rPr lang="en-US" altLang="en-US"/>
              <a:t> ~ 1).</a:t>
            </a:r>
          </a:p>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3EE3E84E-D490-3A1A-354A-7E6CC1471B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543F1C7-7EBB-4115-A6C6-7156E909C22D}" type="slidenum">
              <a:rPr lang="en-US" altLang="en-US">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93335EA-F539-74CB-E5BB-E688E9F048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E6CD5AD5-47C2-1649-D4C2-5B6F6945C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Biota within the sand bed includes bacteria, protozoa, rotifers, copepods, roundworms, flatworms &amp; Oligochaetes, which vary with depth. Removal mechanisms are dependent upon this biota  in the sand bed and in the Schmutzdecke. </a:t>
            </a:r>
          </a:p>
          <a:p>
            <a:pPr eaLnBrk="1" hangingPunct="1">
              <a:spcBef>
                <a:spcPct val="0"/>
              </a:spcBef>
            </a:pPr>
            <a:endParaRPr lang="en-US" altLang="en-US"/>
          </a:p>
          <a:p>
            <a:pPr eaLnBrk="1" hangingPunct="1">
              <a:spcBef>
                <a:spcPct val="0"/>
              </a:spcBef>
            </a:pPr>
            <a:r>
              <a:rPr lang="en-US" altLang="en-US"/>
              <a:t>Source: American Public Health Association, American Water Works Association, and Water Environmental Federation. 1995. Standard Methods for the Examination of Water and Wastewater, 19</a:t>
            </a:r>
            <a:r>
              <a:rPr lang="en-US" altLang="en-US" baseline="30000"/>
              <a:t>th</a:t>
            </a:r>
            <a:r>
              <a:rPr lang="en-US" altLang="en-US"/>
              <a:t> ed. Washington, D.C.: APHA.)</a:t>
            </a:r>
          </a:p>
        </p:txBody>
      </p:sp>
      <p:sp>
        <p:nvSpPr>
          <p:cNvPr id="58372" name="Slide Number Placeholder 3">
            <a:extLst>
              <a:ext uri="{FF2B5EF4-FFF2-40B4-BE49-F238E27FC236}">
                <a16:creationId xmlns:a16="http://schemas.microsoft.com/office/drawing/2014/main" id="{616E96E4-07FA-FBEC-A48E-D0590B06FB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E7B8B519-24C4-40E8-ACE4-88DFE7AB1611}"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55D5BC8D-9143-98FB-5959-471A5C3F9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6E412487-691F-1AF8-E4C9-2A4F436F30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example, although sometimes seen as a nuisance, the presence of midge flies can improve performance by keeping head loss in check through their burrowing and the adsorption of detritus and DOC onto their dwelling tubes.</a:t>
            </a:r>
          </a:p>
        </p:txBody>
      </p:sp>
      <p:sp>
        <p:nvSpPr>
          <p:cNvPr id="60420" name="Slide Number Placeholder 3">
            <a:extLst>
              <a:ext uri="{FF2B5EF4-FFF2-40B4-BE49-F238E27FC236}">
                <a16:creationId xmlns:a16="http://schemas.microsoft.com/office/drawing/2014/main" id="{60232ADF-9189-0AD9-3F20-34CF3D134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69648079-A87B-4134-9317-FBFB9569EBD9}" type="slidenum">
              <a:rPr lang="en-US" altLang="en-US">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073F3A9-548F-28B0-371F-B1F78E2290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833D5BC-A9DA-220B-4605-169CE9DB69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1974 World Health Organization identified 4 major removal mechanisms as summarized in this table.  Sedimentation occurs in the headwaters above the filter media, due to the long detention times (around 15 hours as opposed to 15 minutes in a rapid rate filter).  The Schmutzdecke, a German word which roughly translates to “dirt blanket”, is a biological mat that forms as a result of the accumulation of settled particles and the growth of micro-organisms, which break down organic matter and oxidizes nitrogen compounds to form nitrate (NO</a:t>
            </a:r>
            <a:r>
              <a:rPr lang="en-US" altLang="en-US" baseline="-25000"/>
              <a:t>3</a:t>
            </a:r>
            <a:r>
              <a:rPr lang="en-US" altLang="en-US"/>
              <a:t>).  Removal of some color is also achieved, although raw waters should generally have color less than 5 color units.  As the schmutzdecke builds up, headloss increases.  Cleaning is needed at the point were design filtration rates are not able to be maintained.  12-16 inches into the sand bed, biochemical processes predominate converting amino acids to ammonia, nitrites, and nitrates (nitrification).  Finally, adsorptive forces work to a depth of 16-24 inches to further remove particles.  Knowing how the removal mechanism works in slow sand filters highlights the importance of not letting the sand bed get depleted beyond around 24 inches.  Any less than that, and you begin to erode your removal mechanisms.</a:t>
            </a:r>
          </a:p>
        </p:txBody>
      </p:sp>
      <p:sp>
        <p:nvSpPr>
          <p:cNvPr id="62468" name="Slide Number Placeholder 3">
            <a:extLst>
              <a:ext uri="{FF2B5EF4-FFF2-40B4-BE49-F238E27FC236}">
                <a16:creationId xmlns:a16="http://schemas.microsoft.com/office/drawing/2014/main" id="{8090D508-B97C-CC82-52CB-CF8EA13C2B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E0912DD8-C2C1-4B84-8E16-D7A2CCE75FF2}" type="slidenum">
              <a:rPr lang="en-US" altLang="en-US">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050BC09-2B86-7834-AEF4-AB2B95CA94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27E89F77-99D0-CF52-1FAE-94F41D7A31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Effectiveness of the filters depends on the health of the filter biota, which rely on a wetted environment with adequate food and oxygen to remain viable.</a:t>
            </a:r>
          </a:p>
        </p:txBody>
      </p:sp>
      <p:sp>
        <p:nvSpPr>
          <p:cNvPr id="64516" name="Slide Number Placeholder 3">
            <a:extLst>
              <a:ext uri="{FF2B5EF4-FFF2-40B4-BE49-F238E27FC236}">
                <a16:creationId xmlns:a16="http://schemas.microsoft.com/office/drawing/2014/main" id="{0BED07BF-07E2-7516-52EE-23D808C9B0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4DF9C3F-2871-4F4C-A317-EC9B3ECEB328}" type="slidenum">
              <a:rPr lang="en-US" altLang="en-US">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923B72F-EB4C-FB4D-2DAE-5EFDC1DA13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E88C02B-3BCE-96D6-BDB9-976B53D53F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Under proper operation and favorable raw water conditions, slow sand filters can perform very well with 2-4 log removals of Giardia and viruses and more than 4-log removal of cryptosporidium.  Although there can be some removal of TTHM precursors ranging from 20 – 30%, some systems may still have issues with disinfection by-products, depending upon the raw water quality.  Slow sand filters also have the ability to remove up to 3 mg/L of ammonia from source water, which is used as a source of nitrogen for organisms in and on top of the filter media.</a:t>
            </a:r>
          </a:p>
        </p:txBody>
      </p:sp>
      <p:sp>
        <p:nvSpPr>
          <p:cNvPr id="66564" name="Slide Number Placeholder 3">
            <a:extLst>
              <a:ext uri="{FF2B5EF4-FFF2-40B4-BE49-F238E27FC236}">
                <a16:creationId xmlns:a16="http://schemas.microsoft.com/office/drawing/2014/main" id="{831356ED-072F-55A4-BF5F-9E3DD55783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B0AABC5-A137-4A4F-949D-AE5931B62F9F}"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1D1A875-6DA4-FAB5-4300-028D3C308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4E70B436-F127-D576-2990-AC210F5CBA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Table 7.7 of the World Health Organization’s 2011 fourth edition of the document titled “Guidelines for Drinking-Water Quality” provides a summary of treatment processes that are commonly used individually or in combination to achieve microbial reductions. The minimum and maximum removals are indicated as log</a:t>
            </a:r>
            <a:r>
              <a:rPr lang="en-US" altLang="en-US" baseline="-25000"/>
              <a:t>10</a:t>
            </a:r>
            <a:r>
              <a:rPr lang="en-US" altLang="en-US"/>
              <a:t> reduction values and may occur under failing and optimal treatment conditions, respectively. The World Health Organization recognizes that slow sand filtration systems for larger communities can achieve 0.25 – 4 log virus, 2 to 6 log bacteria, and 0.3 to more than 5-log protozoa removal efficiencies. Within these microbial groups, differences in treatment process efficiencies are smaller among the specific species, types, or strains of microbes. Such differences do occur, however, and the table presents conservative estimates of microbial reductions based on the more resistant or persistent pathogenic members of that microbial group.</a:t>
            </a:r>
          </a:p>
        </p:txBody>
      </p:sp>
      <p:sp>
        <p:nvSpPr>
          <p:cNvPr id="68612" name="Slide Number Placeholder 3">
            <a:extLst>
              <a:ext uri="{FF2B5EF4-FFF2-40B4-BE49-F238E27FC236}">
                <a16:creationId xmlns:a16="http://schemas.microsoft.com/office/drawing/2014/main" id="{D038B636-2D41-2CFF-4171-4EF0B1ABA6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B97BC1F6-4BB4-4D71-8A12-E63BDD77125B}"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0A22DA4-6ADE-122A-775C-F79E39985F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258EE26-5FAE-E48F-6871-6F0CCF24CF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the basic design of a slow sand filter, although there are many variations, they all have the same basic elements….raw water influent, filter bay or cell, sand, underdrain, and flow control mechanisms.</a:t>
            </a:r>
          </a:p>
        </p:txBody>
      </p:sp>
      <p:sp>
        <p:nvSpPr>
          <p:cNvPr id="15364" name="Slide Number Placeholder 3">
            <a:extLst>
              <a:ext uri="{FF2B5EF4-FFF2-40B4-BE49-F238E27FC236}">
                <a16:creationId xmlns:a16="http://schemas.microsoft.com/office/drawing/2014/main" id="{D84759A8-FEE6-6ACF-7244-FE7B0B0D51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924F5DA7-0D00-4E83-A202-9B7D5A50CF96}"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E61CD3C-BA86-ACF0-4F42-0EB80C9DE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E66C036B-EAF3-419C-C198-0F5805FC3F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Even with the best design, there are a number of variables that can have a big impact on performance.  Raw water characteristics like turbidity, color, and colloidal content for example.  Other critical variables include sand size and uniformity, flow control and management of air binding, headloss development, sand bed depth, filtration rate and flow variability.  Allowing sufficient time to mature once a filter has been newly sanded (usually 4 – 6 weeks) and allowing the filter to ripen once cleaned (24 – 48 hours) are very critical to optimal performance.</a:t>
            </a:r>
          </a:p>
        </p:txBody>
      </p:sp>
      <p:sp>
        <p:nvSpPr>
          <p:cNvPr id="70660" name="Slide Number Placeholder 3">
            <a:extLst>
              <a:ext uri="{FF2B5EF4-FFF2-40B4-BE49-F238E27FC236}">
                <a16:creationId xmlns:a16="http://schemas.microsoft.com/office/drawing/2014/main" id="{A783200B-9E74-4B0B-4B81-4751C89F5B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55EBE93-47F1-4F98-88CA-40B93A422DAB}" type="slidenum">
              <a:rPr lang="en-US" altLang="en-US">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AD62172-D7A6-B904-67D0-24BABC0DE5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4E40997-C29F-F7E1-2B4E-F21099D0EB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a:t>Iron and manganese should both be less than 1 mg/l in the source water.  Filters remove iron and manganese by precipitation at the sand surface.  This can enhance organics removal, but too much iron and manganese precipitate can clog the filters. </a:t>
            </a:r>
            <a:r>
              <a:rPr lang="en-US" altLang="en-US" sz="2400"/>
              <a:t>Slow sand filters have been specifically designed and installed to remove iron and manganese at levels higher than 1 mg/l.  Iron and manganese removal can be &gt; 67% (Collins, M.R., 1998).</a:t>
            </a:r>
          </a:p>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75423535-2392-DCED-1EA9-A6511A3652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E43ACA52-E122-49BA-B87B-57CBA60FFF91}" type="slidenum">
              <a:rPr lang="en-US" altLang="en-US">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3152897-84EC-DF67-D5F2-E1F2D618BC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85DE253C-F535-96CE-79D6-689D0ED2C7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removal of natural organic matter (NOM) is related to filter biomass and in that NOM removal increases with increasing biomass concentrations in the filter.  Ammonia is also removed as a result of algae synthesis in the production of new cellular material and in breaking down organic matter to forms more assimilable to bacteria and protozoans (Assimilable Organic Carbon or “AOC”). SSF can remove between 14 and 40% of AOC (mean = 26%) Lambert and Graham (1995)</a:t>
            </a:r>
          </a:p>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D88730C9-6DDC-2BAF-96CA-AD562FCA04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86633E5-6CF9-47D0-B182-24ECA0D23C06}" type="slidenum">
              <a:rPr lang="en-US" altLang="en-US">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EEE79A0-437B-BCB5-D796-B2DC6AA694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E85A9E40-AE14-0EE4-77A7-EE404CF3D7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Bacterial growth is related to DOC and phosphorus concentrations.  Bacterial growth is influenced strongly by the organic carbon exudates produced by algae and the availability of this substrate is one factor that can limit bacterial growth in water environments.  The net accumulation of bacteria in porous media is controlled by growth, deposition, decay, and detachment.  Growth is proportional to the rate of substrate utilization - if there is no substrate they can attach to, growth is limited (another reason why a small effective size is critical.  Note, that the smaller the effective size, the higher the headloss and the lower the filtration rate).  </a:t>
            </a:r>
          </a:p>
        </p:txBody>
      </p:sp>
      <p:sp>
        <p:nvSpPr>
          <p:cNvPr id="76804" name="Slide Number Placeholder 3">
            <a:extLst>
              <a:ext uri="{FF2B5EF4-FFF2-40B4-BE49-F238E27FC236}">
                <a16:creationId xmlns:a16="http://schemas.microsoft.com/office/drawing/2014/main" id="{CD5E4DE5-ED06-AA52-015F-B4A855930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18C9189E-D311-44C3-A097-DA7B5ECC107A}"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241FFA7-4682-862C-F21B-3FB27B9EC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9EDD1A94-A842-3FC0-EFF5-EBAF28766C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Heterotrophic bacteria levels do not increase when AOC is less than 10 micrograms of carbon/liter (river levels typically have 123 ug C/L, Camper et al, 2000 - study of 64 surface water plants) and AOC is typically 10% of TOC (LeChevallier et al. 1991).  Coliform bacteria growth is limited by AOC of 50 ug C/L (LeChevallier et al., 1991).  </a:t>
            </a:r>
          </a:p>
        </p:txBody>
      </p:sp>
      <p:sp>
        <p:nvSpPr>
          <p:cNvPr id="78852" name="Slide Number Placeholder 3">
            <a:extLst>
              <a:ext uri="{FF2B5EF4-FFF2-40B4-BE49-F238E27FC236}">
                <a16:creationId xmlns:a16="http://schemas.microsoft.com/office/drawing/2014/main" id="{E2D22BCA-D84E-8F00-51A4-A5667C1CEC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2572C0ED-52B2-4541-B353-F7E935AD8BCA}" type="slidenum">
              <a:rPr lang="en-US" altLang="en-US">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0A674662-B240-30E7-2490-6F914659F0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05BC8F64-11AE-DD39-6690-37208CFEF8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Protozoa derive their nutrition by grazing on algae, bacteria, in some cases smaller protozoa and by ingesting particulate organic matter (Di Toro et al., 1975, Tebbutt, 1998).  Grazing rate is also increased with increasing temperature (up to a point). The growth rate depends on the amount of food which is ingested and assimilated (algae make nutrients more assimilable). Dissolved oxygen is critical for the survival of protozoa since most are obligate aerobes. Assimilation efficiencies are higher for algae (lower for blue-green algae) than for detritus and bacteria. </a:t>
            </a:r>
          </a:p>
        </p:txBody>
      </p:sp>
      <p:sp>
        <p:nvSpPr>
          <p:cNvPr id="80900" name="Slide Number Placeholder 3">
            <a:extLst>
              <a:ext uri="{FF2B5EF4-FFF2-40B4-BE49-F238E27FC236}">
                <a16:creationId xmlns:a16="http://schemas.microsoft.com/office/drawing/2014/main" id="{7BFC697A-A36B-D56B-1C41-FF57E335C3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EDDC472-AD60-469C-8475-5AA6BB8C0D95}" type="slidenum">
              <a:rPr lang="en-US" altLang="en-US">
                <a:latin typeface="Calibri" panose="020F0502020204030204" pitchFamily="34" charset="0"/>
              </a:rPr>
              <a:pPr/>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30702370-F505-1103-7CEC-9EB5E40B8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999AA06E-37C8-C7AE-3A28-0E8ED485A0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general, the minimum temperature for microbial growth is in the range of 10 - 15 deg C and the optimum is 24 - 40 deg C with the maximum value in the range of 35 - 45 deg C.  Beyond the max and min limits, growth ceases.</a:t>
            </a:r>
          </a:p>
          <a:p>
            <a:pPr eaLnBrk="1" hangingPunct="1">
              <a:spcBef>
                <a:spcPct val="0"/>
              </a:spcBef>
            </a:pPr>
            <a:endParaRPr lang="en-US" altLang="en-US"/>
          </a:p>
          <a:p>
            <a:pPr eaLnBrk="1" hangingPunct="1">
              <a:spcBef>
                <a:spcPct val="0"/>
              </a:spcBef>
            </a:pPr>
            <a:r>
              <a:rPr lang="en-US" altLang="en-US"/>
              <a:t>Temperature regimes are very different in large lakes.  In temperate regions, for example, as air temperatures increase, the icy layer formed on the surface of the lake breaks up, leaving the water at approximately 4 °C. This is the temperature at which water has the highest density. As the season progresses, the warmer air temperatures heat the surface waters, making them less dense. The deeper waters remain cool and dense due to reduced light penetration. As the summer begins, two distinct layers become established, with such a large temperature difference between them that they remain stratified. The lowest zone in the lake is the coldest and is called the hyolimnion. The upper warm zone is called the epilimnion. Between these zones is a band of rapid temperature change called the thermocline. During the colder fall season, heat is lost at the surface and the epilimnion cools. When the temperatures of the two zones are close enough, the waters begin to mix again to create a uniform temperature, an event termed lake turnover. In the winter, inverse stratification occurs as water near the surface cools freezes, while warmer, but denser water remains near the bottom. A thermocline is established, and the cycle repeats (Brown 1987, Brönmark and Hansson 2005).</a:t>
            </a:r>
          </a:p>
        </p:txBody>
      </p:sp>
      <p:sp>
        <p:nvSpPr>
          <p:cNvPr id="82948" name="Slide Number Placeholder 3">
            <a:extLst>
              <a:ext uri="{FF2B5EF4-FFF2-40B4-BE49-F238E27FC236}">
                <a16:creationId xmlns:a16="http://schemas.microsoft.com/office/drawing/2014/main" id="{CDA900D3-E469-628E-FA83-619BFDC48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81FDC80F-8551-4791-95D5-2EC6D69122D4}" type="slidenum">
              <a:rPr lang="en-US" altLang="en-US">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D7EAA6B-CB7F-6C83-34A5-71752D74B5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4DE7A7D3-B48A-F47C-C8F0-FC5531423B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Open filters should not be used where temperatures can drop below freezing.</a:t>
            </a:r>
          </a:p>
        </p:txBody>
      </p:sp>
      <p:sp>
        <p:nvSpPr>
          <p:cNvPr id="84996" name="Slide Number Placeholder 3">
            <a:extLst>
              <a:ext uri="{FF2B5EF4-FFF2-40B4-BE49-F238E27FC236}">
                <a16:creationId xmlns:a16="http://schemas.microsoft.com/office/drawing/2014/main" id="{57319771-5366-0AB3-B573-4B77797E54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898D7124-A049-45CA-8364-8DEA85E4EC24}" type="slidenum">
              <a:rPr lang="en-US"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E71F118-18C7-FB14-EDEC-229428416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3FD194DD-A81D-CCC8-043F-81B94D4BAA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Dissolved oxygen is needed for maintaining a healthy schmutzdecke and avoiding reducing conditions, which can cause dissolution of metals and taste and odor issues.</a:t>
            </a:r>
          </a:p>
        </p:txBody>
      </p:sp>
      <p:sp>
        <p:nvSpPr>
          <p:cNvPr id="87044" name="Slide Number Placeholder 3">
            <a:extLst>
              <a:ext uri="{FF2B5EF4-FFF2-40B4-BE49-F238E27FC236}">
                <a16:creationId xmlns:a16="http://schemas.microsoft.com/office/drawing/2014/main" id="{B19EBEBA-8877-B5AF-1915-884502D27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B27D964E-6183-43F8-A45F-04391EA24518}" type="slidenum">
              <a:rPr lang="en-US" altLang="en-US">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E5FDB28-3288-46D3-893B-5BBEF5729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16D3534-172D-0B5D-534B-2CD4D8FBEF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Algae has been receiving more attention with increased harmful algal blooms being the most significant public health threat, but it serves a purpose in slow sand filtration under most normal circumstances.  Algae is made up of many different species and under desirable conditions, aids in the rapid build-up of cell material in the schmutzdecke.  This photo is of a slow sand filter for the City of Cannon Beach on the Oregon coast – the filter is off-line much of the year due to the availability of other groundwater sources.  The photo on the right is from Lyons Mehama in 2013, which does experience algae blooms in the summer.</a:t>
            </a:r>
          </a:p>
        </p:txBody>
      </p:sp>
      <p:sp>
        <p:nvSpPr>
          <p:cNvPr id="89092" name="Slide Number Placeholder 3">
            <a:extLst>
              <a:ext uri="{FF2B5EF4-FFF2-40B4-BE49-F238E27FC236}">
                <a16:creationId xmlns:a16="http://schemas.microsoft.com/office/drawing/2014/main" id="{10C9F923-17A2-4B44-7712-03F87B1C1A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14696399-4E6A-4492-8002-D098F697F781}"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5D978FB-AC8B-B854-C695-3D49338007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60E6E98-E6BA-ACF8-DF20-1A45F27821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Records show that an experimental slow sand filter was first designed and built by John Gibb in 1804 for his textile bleachery in Paisley, Scotland (surplus treated water was sold to the public at a halfpenny per gallon (~1 US cent/gallon in 1800).  </a:t>
            </a:r>
          </a:p>
        </p:txBody>
      </p:sp>
      <p:sp>
        <p:nvSpPr>
          <p:cNvPr id="17412" name="Slide Number Placeholder 3">
            <a:extLst>
              <a:ext uri="{FF2B5EF4-FFF2-40B4-BE49-F238E27FC236}">
                <a16:creationId xmlns:a16="http://schemas.microsoft.com/office/drawing/2014/main" id="{9F0B9781-F5A0-093F-59D3-B7D729A504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733BC7B-AFA5-4D0B-A513-A2F3A68760B0}"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BD050D5-0AD6-EC65-D7BC-477DF28825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EE5EEECB-E9BF-B631-2EE5-8C91BBC632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the presence of sunlight, algae absorb carbon dioxide, nitrates, phosphates, and other nutrients from the influent water to form new cellular material and oxygen.  The oxygen dissolves in the water and reacts with organic compounds, rendering these, in turn more assimilable by bacteria and other microorganisms.  In the absence of sunlight, as in the case of covered filters, algae are chemosynthetic and consume oxygen causing a decrease in dissolved oxygen.</a:t>
            </a:r>
          </a:p>
        </p:txBody>
      </p:sp>
      <p:sp>
        <p:nvSpPr>
          <p:cNvPr id="91140" name="Slide Number Placeholder 3">
            <a:extLst>
              <a:ext uri="{FF2B5EF4-FFF2-40B4-BE49-F238E27FC236}">
                <a16:creationId xmlns:a16="http://schemas.microsoft.com/office/drawing/2014/main" id="{9DC76D9F-DCDB-1AB5-D318-66B608369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2D1CB7B-48B8-4363-A2E2-C4CCD797112E}" type="slidenum">
              <a:rPr lang="en-US" altLang="en-US">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5A8C94C6-4191-C962-4C02-C23684DD25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06BCDA8F-3735-3FCD-E59A-89F6F82282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Algae also increases the oxygen content, keeping aerobic conditions in the filter bed.  If dissolved oxygen of the filtered water drops below 3 mg/l, this may signify anaerobic conditions which could lead to the formation of hydrogen sulfide, ammonia, dissolved iron and manganese, and other taste and odor causing compounds.</a:t>
            </a:r>
          </a:p>
        </p:txBody>
      </p:sp>
      <p:sp>
        <p:nvSpPr>
          <p:cNvPr id="93188" name="Slide Number Placeholder 3">
            <a:extLst>
              <a:ext uri="{FF2B5EF4-FFF2-40B4-BE49-F238E27FC236}">
                <a16:creationId xmlns:a16="http://schemas.microsoft.com/office/drawing/2014/main" id="{9979CA15-BE08-1748-5BEB-351617338D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21FC8A7B-519D-42A6-87AD-963A6FECE149}" type="slidenum">
              <a:rPr lang="en-US" altLang="en-US">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784A2EE-3B22-F9DC-E362-8DE3D1CBC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CF464A03-B40E-9FBC-B6E9-40CD967854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Under abnormal conditions, such as during an algal bloom, the increased algal growth results in a drop in carbon dioxide, which can cause bicarbonates to dissociate to insoluble carbonates.  This temporary drop in hardness can cause the insoluble carbonate to precipitate out clogging the filter.</a:t>
            </a:r>
          </a:p>
        </p:txBody>
      </p:sp>
      <p:sp>
        <p:nvSpPr>
          <p:cNvPr id="95236" name="Slide Number Placeholder 3">
            <a:extLst>
              <a:ext uri="{FF2B5EF4-FFF2-40B4-BE49-F238E27FC236}">
                <a16:creationId xmlns:a16="http://schemas.microsoft.com/office/drawing/2014/main" id="{2C990608-5B73-0D3E-FB70-F0E3777555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71DD180-4DA9-47EB-BB9F-1CE873843810}" type="slidenum">
              <a:rPr lang="en-US" altLang="en-US">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98FBF34C-4692-C331-C7BA-23289B608A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C776FD32-7E25-C9C3-A334-2862DA8110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type of algae present can be just as important as the amount.  Filamentous algae results in the buildup of a tightly woven mat, strong enough in some cases that it can be rolled up.  If the headwater above the filter bed is too shallow or is very clear, sunlight reaching the mat layer can cause an increase in photosynthetic activity, resulting in the formation of oxygen bubbles, which under certain conditions cause the mat to rise and a drop in headloss.  This may be evident by a spike in turbidity or sudden rise in filtration rate as the mat and schmutzdecke floats off of the sand.  When diatomaceous algae predominate, the fine particles clog the filter, increasing resistance. Diatoms generally increase in number in late winter, often with 2-3 additional blooms occurring during the spring (Palmer, C.M., </a:t>
            </a:r>
            <a:r>
              <a:rPr lang="en-US" altLang="en-US" i="1"/>
              <a:t>Algae and Water Pollution: An illustrated manual on the identification, significance, and control of algae in water supplies and in polluted water</a:t>
            </a:r>
            <a:r>
              <a:rPr lang="en-US" altLang="en-US"/>
              <a:t>.  US EPA. EPA-600/9-77-036.  December 1977.)</a:t>
            </a:r>
          </a:p>
        </p:txBody>
      </p:sp>
      <p:sp>
        <p:nvSpPr>
          <p:cNvPr id="97284" name="Slide Number Placeholder 3">
            <a:extLst>
              <a:ext uri="{FF2B5EF4-FFF2-40B4-BE49-F238E27FC236}">
                <a16:creationId xmlns:a16="http://schemas.microsoft.com/office/drawing/2014/main" id="{4651CEEC-54EA-6EAE-1010-A5694E9736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10C36C2F-0D85-4877-8722-3C02B6D4651F}" type="slidenum">
              <a:rPr lang="en-US" altLang="en-US">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9D535BE-8C39-F285-F00F-D838543B62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DA5635C8-6642-1079-7199-BA8F606166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Although algae does play a beneficial role, as previously discussed, diatomaceous algae can cause the filters to clog.  Floating algae does not necessarily cause clogging, but can result in poor filter effluent quality.  The table shown was adapted from Table 10.2 of the 5</a:t>
            </a:r>
            <a:r>
              <a:rPr lang="en-US" altLang="en-US" baseline="30000"/>
              <a:t>th</a:t>
            </a:r>
            <a:r>
              <a:rPr lang="en-US" altLang="en-US"/>
              <a:t> Edition of the Water Treatment Plant design manual from AWWA/ASCE, published in 2012.</a:t>
            </a:r>
          </a:p>
        </p:txBody>
      </p:sp>
      <p:sp>
        <p:nvSpPr>
          <p:cNvPr id="99332" name="Slide Number Placeholder 3">
            <a:extLst>
              <a:ext uri="{FF2B5EF4-FFF2-40B4-BE49-F238E27FC236}">
                <a16:creationId xmlns:a16="http://schemas.microsoft.com/office/drawing/2014/main" id="{1AA81E32-02AA-E9BC-E04C-3013DFD257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DF6BE88-89F4-405F-909D-E858267B6DFC}" type="slidenum">
              <a:rPr lang="en-US" altLang="en-US">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C62DD18C-C3C8-D88B-A950-D68DDE4D60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4BA512A6-DD78-05F4-C93F-9C26F3FC58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figure shows filter clogging species (Palmer, C.M., </a:t>
            </a:r>
            <a:r>
              <a:rPr lang="en-US" altLang="en-US" i="1"/>
              <a:t>Algae and Water Pollution: An illustrated manual on the identification, significance, and control of algae in water supplies and in polluted water</a:t>
            </a:r>
            <a:r>
              <a:rPr lang="en-US" altLang="en-US"/>
              <a:t>.  Plate VIII. US EPA. EPA-600/9-77-036.  December 1977.)</a:t>
            </a:r>
          </a:p>
        </p:txBody>
      </p:sp>
      <p:sp>
        <p:nvSpPr>
          <p:cNvPr id="101380" name="Slide Number Placeholder 3">
            <a:extLst>
              <a:ext uri="{FF2B5EF4-FFF2-40B4-BE49-F238E27FC236}">
                <a16:creationId xmlns:a16="http://schemas.microsoft.com/office/drawing/2014/main" id="{7CB2EBEB-3807-F80B-77AB-022B70E508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C320575A-CE06-4162-97D7-AA37392D53E1}" type="slidenum">
              <a:rPr lang="en-US" altLang="en-US">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4A96675D-32D5-122F-FAE7-0ECF9BD2C1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5B6044BB-E080-8CBA-901E-E6FA27213E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 what are harmful algal blooms?....A harmful algal bloom is a term commonly used to describe cyanobacteria.</a:t>
            </a:r>
          </a:p>
        </p:txBody>
      </p:sp>
      <p:sp>
        <p:nvSpPr>
          <p:cNvPr id="103428" name="Slide Number Placeholder 3">
            <a:extLst>
              <a:ext uri="{FF2B5EF4-FFF2-40B4-BE49-F238E27FC236}">
                <a16:creationId xmlns:a16="http://schemas.microsoft.com/office/drawing/2014/main" id="{B87E66CF-7E33-1E1A-E18C-315C96A675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9CBA41B9-816D-4535-B0C1-36D0B67CC08A}" type="slidenum">
              <a:rPr lang="en-US" altLang="en-US">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B1B19562-C6E2-A7E9-E55D-3CB6755FFB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985E4AE0-60FF-6E8E-7A0B-21F3E634DD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Although algae does play a beneficial role, as previously discussed, harmful algal blooms consisting of Cyanobacteria or blue-green algae that may produce toxins pose a risk to humans and animal health.</a:t>
            </a:r>
          </a:p>
        </p:txBody>
      </p:sp>
      <p:sp>
        <p:nvSpPr>
          <p:cNvPr id="105476" name="Slide Number Placeholder 3">
            <a:extLst>
              <a:ext uri="{FF2B5EF4-FFF2-40B4-BE49-F238E27FC236}">
                <a16:creationId xmlns:a16="http://schemas.microsoft.com/office/drawing/2014/main" id="{9297F955-2DDD-0B7B-997D-900A2BED10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28433501-ABF1-4D5D-A88D-E9C18AD45087}" type="slidenum">
              <a:rPr lang="en-US" altLang="en-US">
                <a:latin typeface="Calibri" panose="020F0502020204030204" pitchFamily="34" charset="0"/>
              </a:rPr>
              <a:pPr/>
              <a:t>47</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13F420BA-BB71-13E2-342F-F73AF558F7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3D24FEE1-D264-1F9C-CB44-AF530105D7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1BD3311B-C63B-E5F4-D569-6615096313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89BBA37F-EF91-4640-B2AE-8E301E8F0DE7}" type="slidenum">
              <a:rPr lang="en-US" altLang="en-US">
                <a:latin typeface="Calibri" panose="020F0502020204030204" pitchFamily="34" charset="0"/>
              </a:rPr>
              <a:pPr/>
              <a:t>48</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B8129BA6-7ADB-D60E-0672-F7874D4265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AC9CF28E-379F-3956-8E58-5B02A24EEF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Although algae does play a beneficial role, as previously discussed, cyanobacteria may produce toxins posing a risk to humans and animal health.</a:t>
            </a:r>
          </a:p>
        </p:txBody>
      </p:sp>
      <p:sp>
        <p:nvSpPr>
          <p:cNvPr id="109572" name="Slide Number Placeholder 3">
            <a:extLst>
              <a:ext uri="{FF2B5EF4-FFF2-40B4-BE49-F238E27FC236}">
                <a16:creationId xmlns:a16="http://schemas.microsoft.com/office/drawing/2014/main" id="{79553975-D750-F356-62EA-4C849CAAA4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DFE101B-B9A6-4476-8179-5F57E33D5F86}" type="slidenum">
              <a:rPr lang="en-US" altLang="en-US">
                <a:latin typeface="Calibri" panose="020F0502020204030204" pitchFamily="34" charset="0"/>
              </a:rPr>
              <a:pPr/>
              <a:t>49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7DF42A1-33B7-F730-BA40-155EAACEF2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E029B3A-875E-A5BF-C2B8-69C776075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1828, the artist William Heath published a scathing caricature reflecting the public's distaste for the water being supplied from the River Thames by London companies. </a:t>
            </a:r>
          </a:p>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B56A702B-1F55-0CF7-42B7-B23E4C700F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426828C-9BC1-4C71-BB81-776BB67CC2C5}"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E512377-849A-84C6-7B80-8F00153F72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9ADD1190-25C4-13B5-2F8C-EA93F4E13D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table shows some of the toxins that can be produced by Cyanobacteria. The genus </a:t>
            </a:r>
            <a:r>
              <a:rPr lang="en-US" altLang="en-US" i="1"/>
              <a:t>Anabaena </a:t>
            </a:r>
            <a:r>
              <a:rPr lang="en-US" altLang="en-US"/>
              <a:t>used to be included in this list, however, it has been more accurately identified as a genus known as </a:t>
            </a:r>
            <a:r>
              <a:rPr lang="en-US" altLang="en-US" i="1"/>
              <a:t>Dolichospermum</a:t>
            </a:r>
            <a:r>
              <a:rPr lang="en-US" altLang="en-US"/>
              <a:t>, however, only some species of </a:t>
            </a:r>
            <a:r>
              <a:rPr lang="en-US" altLang="en-US" i="1"/>
              <a:t>Anabaena</a:t>
            </a:r>
            <a:r>
              <a:rPr lang="en-US" altLang="en-US"/>
              <a:t> genus have been renamed as species of </a:t>
            </a:r>
            <a:r>
              <a:rPr lang="en-US" altLang="en-US" i="1"/>
              <a:t>Dolichospermum.</a:t>
            </a:r>
            <a:r>
              <a:rPr lang="en-US" altLang="en-US"/>
              <a:t>  Of particular note is the change in name of the potentially toxic cyanobacteria – </a:t>
            </a:r>
            <a:r>
              <a:rPr lang="en-US" altLang="en-US" i="1"/>
              <a:t>Anabaena circinalis</a:t>
            </a:r>
            <a:r>
              <a:rPr lang="en-US" altLang="en-US"/>
              <a:t> to </a:t>
            </a:r>
            <a:r>
              <a:rPr lang="en-US" altLang="en-US" i="1"/>
              <a:t>Dolichospermum circinale</a:t>
            </a:r>
            <a:r>
              <a:rPr lang="en-US" altLang="en-US"/>
              <a:t> and </a:t>
            </a:r>
            <a:r>
              <a:rPr lang="en-US" altLang="en-US" i="1"/>
              <a:t>Aphanizomenon ovalisporum</a:t>
            </a:r>
            <a:r>
              <a:rPr lang="en-US" altLang="en-US"/>
              <a:t> to </a:t>
            </a:r>
            <a:r>
              <a:rPr lang="en-US" altLang="en-US" i="1"/>
              <a:t>Chrysosporum ovalisporum</a:t>
            </a:r>
            <a:r>
              <a:rPr lang="en-US" altLang="en-US"/>
              <a:t>.</a:t>
            </a:r>
          </a:p>
        </p:txBody>
      </p:sp>
      <p:sp>
        <p:nvSpPr>
          <p:cNvPr id="111620" name="Slide Number Placeholder 3">
            <a:extLst>
              <a:ext uri="{FF2B5EF4-FFF2-40B4-BE49-F238E27FC236}">
                <a16:creationId xmlns:a16="http://schemas.microsoft.com/office/drawing/2014/main" id="{BF536B1F-0DA4-FBCD-F4E4-B731DF3CD0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27F89810-877D-452E-ADCA-0DB7C93ECED4}" type="slidenum">
              <a:rPr lang="en-US" altLang="en-US">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82344A96-7A88-B5CC-3369-BF6AAC797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4C38F950-B177-C066-9D62-FB50C95915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more comprehensive table is provided for future reference.  Highlighted are some of the more common genera of cyanobacteria.  The genus </a:t>
            </a:r>
            <a:r>
              <a:rPr lang="en-US" altLang="en-US" i="1"/>
              <a:t>Anabaena </a:t>
            </a:r>
            <a:r>
              <a:rPr lang="en-US" altLang="en-US"/>
              <a:t>used to be included in this list, however, it has been more accurately identified as a genus known as </a:t>
            </a:r>
            <a:r>
              <a:rPr lang="en-US" altLang="en-US" i="1"/>
              <a:t>Dolichospermum</a:t>
            </a:r>
            <a:r>
              <a:rPr lang="en-US" altLang="en-US"/>
              <a:t>, however, only some species of </a:t>
            </a:r>
            <a:r>
              <a:rPr lang="en-US" altLang="en-US" i="1"/>
              <a:t>Anabaena</a:t>
            </a:r>
            <a:r>
              <a:rPr lang="en-US" altLang="en-US"/>
              <a:t> genus have been renamed as species of </a:t>
            </a:r>
            <a:r>
              <a:rPr lang="en-US" altLang="en-US" i="1"/>
              <a:t>Dolichospermum.</a:t>
            </a:r>
            <a:r>
              <a:rPr lang="en-US" altLang="en-US"/>
              <a:t>  Of particular note is the change in name of the potentially toxic cyanobacteria – </a:t>
            </a:r>
            <a:r>
              <a:rPr lang="en-US" altLang="en-US" i="1"/>
              <a:t>Anabaena circinalis</a:t>
            </a:r>
            <a:r>
              <a:rPr lang="en-US" altLang="en-US"/>
              <a:t> to </a:t>
            </a:r>
            <a:r>
              <a:rPr lang="en-US" altLang="en-US" i="1"/>
              <a:t>Dolichospermum circinale</a:t>
            </a:r>
            <a:r>
              <a:rPr lang="en-US" altLang="en-US"/>
              <a:t> and </a:t>
            </a:r>
            <a:r>
              <a:rPr lang="en-US" altLang="en-US" i="1"/>
              <a:t>Aphanizomenon ovalisporum</a:t>
            </a:r>
            <a:r>
              <a:rPr lang="en-US" altLang="en-US"/>
              <a:t> to </a:t>
            </a:r>
            <a:r>
              <a:rPr lang="en-US" altLang="en-US" i="1"/>
              <a:t>Chrysosporum ovalisporum</a:t>
            </a:r>
            <a:r>
              <a:rPr lang="en-US" altLang="en-US"/>
              <a:t>.</a:t>
            </a:r>
          </a:p>
        </p:txBody>
      </p:sp>
      <p:sp>
        <p:nvSpPr>
          <p:cNvPr id="113668" name="Slide Number Placeholder 3">
            <a:extLst>
              <a:ext uri="{FF2B5EF4-FFF2-40B4-BE49-F238E27FC236}">
                <a16:creationId xmlns:a16="http://schemas.microsoft.com/office/drawing/2014/main" id="{C8635BA0-A7C1-1288-0230-2495EE83E4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E9B7EAD6-33E1-4197-8E2C-6B7EF07CA5A3}" type="slidenum">
              <a:rPr lang="en-US" altLang="en-US">
                <a:latin typeface="Calibri" panose="020F0502020204030204" pitchFamily="34" charset="0"/>
              </a:rPr>
              <a:pPr/>
              <a:t>51</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45F5B3B2-ADF0-686E-0B73-E14BA2E2A9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E69E2E75-DCFA-B39C-F804-023789E239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photograph shows how extensive Cyanobacteria blooms can be.  Blooms in Lake Erie have been attributed to, among other things, practices that have increased dissolved reactive phosphorous or DRP, that promotes algae growth.</a:t>
            </a:r>
          </a:p>
        </p:txBody>
      </p:sp>
      <p:sp>
        <p:nvSpPr>
          <p:cNvPr id="115716" name="Slide Number Placeholder 3">
            <a:extLst>
              <a:ext uri="{FF2B5EF4-FFF2-40B4-BE49-F238E27FC236}">
                <a16:creationId xmlns:a16="http://schemas.microsoft.com/office/drawing/2014/main" id="{421568EC-24D3-3ACC-34F2-4D1A013FFF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83F3BC5-F87C-4E2D-9CDB-75AFAC45D7C6}" type="slidenum">
              <a:rPr lang="en-US" altLang="en-US">
                <a:latin typeface="Calibri" panose="020F0502020204030204" pitchFamily="34" charset="0"/>
              </a:rPr>
              <a:pPr/>
              <a:t>52</a:t>
            </a:fld>
            <a:endParaRPr lang="en-US"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8F7A68B7-8F0F-03C5-0E6E-940C706922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5A30380A-E71C-CE38-B93E-5FFB42D736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2011, the bloom in Lake Erie was composed almost entirely of toxic blue-green Microcystis algae.  Microcystin, a liver toxin produced by the Microcystis peaked at about 224 times the World Health Organization guideline of 1 </a:t>
            </a:r>
            <a:r>
              <a:rPr lang="en-US" altLang="en-US">
                <a:cs typeface="Calibri" panose="020F0502020204030204" pitchFamily="34" charset="0"/>
              </a:rPr>
              <a:t>µ</a:t>
            </a:r>
            <a:r>
              <a:rPr lang="en-US" altLang="en-US"/>
              <a:t>g/l.</a:t>
            </a:r>
          </a:p>
        </p:txBody>
      </p:sp>
      <p:sp>
        <p:nvSpPr>
          <p:cNvPr id="117764" name="Slide Number Placeholder 3">
            <a:extLst>
              <a:ext uri="{FF2B5EF4-FFF2-40B4-BE49-F238E27FC236}">
                <a16:creationId xmlns:a16="http://schemas.microsoft.com/office/drawing/2014/main" id="{90822CA8-089C-8E2A-7619-166FE0047F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4CA4B6A8-599A-4D33-B857-2DB51549FF42}" type="slidenum">
              <a:rPr lang="en-US" altLang="en-US">
                <a:latin typeface="Calibri" panose="020F0502020204030204" pitchFamily="34" charset="0"/>
              </a:rPr>
              <a:pPr/>
              <a:t>53</a:t>
            </a:fld>
            <a:endParaRPr lang="en-US"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EDD24B22-4F97-F544-D264-9A08BE9F0F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AB6FA177-B543-C58C-EC30-51D19C2923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Cyanobacteria blooms can be just about anywhere.</a:t>
            </a:r>
          </a:p>
        </p:txBody>
      </p:sp>
      <p:sp>
        <p:nvSpPr>
          <p:cNvPr id="119812" name="Slide Number Placeholder 3">
            <a:extLst>
              <a:ext uri="{FF2B5EF4-FFF2-40B4-BE49-F238E27FC236}">
                <a16:creationId xmlns:a16="http://schemas.microsoft.com/office/drawing/2014/main" id="{28DCCE62-0723-C7B9-9E45-94C774A17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C07FA11C-FB7A-4F50-82BE-3426C511DAE1}" type="slidenum">
              <a:rPr lang="en-US" altLang="en-US">
                <a:latin typeface="Calibri" panose="020F0502020204030204" pitchFamily="34" charset="0"/>
              </a:rPr>
              <a:pPr/>
              <a:t>54</a:t>
            </a:fld>
            <a:endParaRPr lang="en-US" altLang="en-US">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07F62259-3CAB-1C94-FBE1-748989E0F6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A7B38B7C-10EF-F3B5-7386-B3C67CEBE7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Recreational advisories in Oregon due to cyanobacteria blooms occur every year and can last for many days.</a:t>
            </a:r>
          </a:p>
        </p:txBody>
      </p:sp>
      <p:sp>
        <p:nvSpPr>
          <p:cNvPr id="121860" name="Slide Number Placeholder 3">
            <a:extLst>
              <a:ext uri="{FF2B5EF4-FFF2-40B4-BE49-F238E27FC236}">
                <a16:creationId xmlns:a16="http://schemas.microsoft.com/office/drawing/2014/main" id="{E49FD1CA-CBC2-D0A5-A5C0-4F34ACF5B2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CA35DD0-1721-4580-AB15-0ACDDA183A5A}" type="slidenum">
              <a:rPr lang="en-US" altLang="en-US">
                <a:latin typeface="Calibri" panose="020F0502020204030204" pitchFamily="34" charset="0"/>
              </a:rPr>
              <a:pPr/>
              <a:t>55</a:t>
            </a:fld>
            <a:endParaRPr lang="en-US" altLang="en-US">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01C487BD-D519-8DF8-19B4-BDC0B623C1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3968BA18-9352-AA68-5B26-DBD5B56E2D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Cyanobacterial accumulation at Binder Lake, IA, dominated by </a:t>
            </a:r>
            <a:r>
              <a:rPr lang="en-US" altLang="en-US" i="1"/>
              <a:t>Microcystis sp.</a:t>
            </a:r>
            <a:r>
              <a:rPr lang="en-US" altLang="en-US"/>
              <a:t> with a dead fish. Total microcystin concentrations were 40 µg/L measured by enzyme-linked immunosorbent assay. Date 6-29-06.   photographer Dr. Jennifer L Graham.</a:t>
            </a:r>
          </a:p>
        </p:txBody>
      </p:sp>
      <p:sp>
        <p:nvSpPr>
          <p:cNvPr id="123908" name="Slide Number Placeholder 3">
            <a:extLst>
              <a:ext uri="{FF2B5EF4-FFF2-40B4-BE49-F238E27FC236}">
                <a16:creationId xmlns:a16="http://schemas.microsoft.com/office/drawing/2014/main" id="{6EF54F0E-4AD8-792A-ED2D-8FE79D22D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CDEB78B5-D8AE-4E28-9A34-5AF76375FD05}" type="slidenum">
              <a:rPr lang="en-US" altLang="en-US">
                <a:latin typeface="Calibri" panose="020F0502020204030204" pitchFamily="34" charset="0"/>
              </a:rPr>
              <a:pPr/>
              <a:t>56</a:t>
            </a:fld>
            <a:endParaRPr lang="en-US" altLang="en-US">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AE55F8F7-3742-A773-8820-70C456F147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ACD983D0-AA3E-E600-A426-0626E4287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may notice a green, red or brown film on your favorite boating or swimming area in the summer. This coloring could mean that the water is affected by cyanobacteria blooms. Cyanobacteria blooms are an accumulation of tiny organisms known as algae and can release harmful toxins into the environment.  Location: Mozingo Lake, MO, USA</a:t>
            </a:r>
          </a:p>
        </p:txBody>
      </p:sp>
      <p:sp>
        <p:nvSpPr>
          <p:cNvPr id="125956" name="Slide Number Placeholder 3">
            <a:extLst>
              <a:ext uri="{FF2B5EF4-FFF2-40B4-BE49-F238E27FC236}">
                <a16:creationId xmlns:a16="http://schemas.microsoft.com/office/drawing/2014/main" id="{27B9E1F9-BFCB-D8F7-C920-F07D9B2671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9B4161F-7853-457C-BCAE-F432F3B4B51C}" type="slidenum">
              <a:rPr lang="en-US" altLang="en-US">
                <a:latin typeface="Calibri" panose="020F0502020204030204" pitchFamily="34" charset="0"/>
              </a:rPr>
              <a:pPr/>
              <a:t>57</a:t>
            </a:fld>
            <a:endParaRPr lang="en-US" altLang="en-US">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8BAB6F52-4EB7-57A2-A7B5-F27AC51500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DA355CC2-4C89-82CD-6FEA-B89CAFDD4B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another photograph showing a bloom in Lake Dora, Florida.</a:t>
            </a:r>
          </a:p>
        </p:txBody>
      </p:sp>
      <p:sp>
        <p:nvSpPr>
          <p:cNvPr id="128004" name="Slide Number Placeholder 3">
            <a:extLst>
              <a:ext uri="{FF2B5EF4-FFF2-40B4-BE49-F238E27FC236}">
                <a16:creationId xmlns:a16="http://schemas.microsoft.com/office/drawing/2014/main" id="{76343E65-E5F3-F339-4AB8-79ECE8284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A11E086-E56D-4FC2-BB94-DF9FA1E3286A}" type="slidenum">
              <a:rPr lang="en-US" altLang="en-US">
                <a:latin typeface="Calibri" panose="020F0502020204030204" pitchFamily="34" charset="0"/>
              </a:rPr>
              <a:pPr/>
              <a:t>58</a:t>
            </a:fld>
            <a:endParaRPr lang="en-US" altLang="en-US">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0027CE5F-5983-5D2F-BFAF-27CA39708D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9F25355B-FD8D-A1B6-C552-DF0AC3FEC8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bloom of Aphanizominon flos-aquae (AFA) that occurred in 2008 in the Upper Klamath Lake may not produce cyanotoxins, however, the microcystis that sometimes accompanies AFA later in the summer can produce toxins. </a:t>
            </a:r>
          </a:p>
        </p:txBody>
      </p:sp>
      <p:sp>
        <p:nvSpPr>
          <p:cNvPr id="130052" name="Slide Number Placeholder 3">
            <a:extLst>
              <a:ext uri="{FF2B5EF4-FFF2-40B4-BE49-F238E27FC236}">
                <a16:creationId xmlns:a16="http://schemas.microsoft.com/office/drawing/2014/main" id="{923C1594-989B-F12A-CF8D-13E03EF1A0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D938316-A600-44B8-BAFB-7F7CE26F0627}" type="slidenum">
              <a:rPr lang="en-US" altLang="en-US">
                <a:latin typeface="Calibri" panose="020F0502020204030204" pitchFamily="34" charset="0"/>
              </a:rPr>
              <a:pPr/>
              <a:t>59</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2BA4374-DA3D-95F2-AEA0-71C1306882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5289CBD-5958-FE0D-C8F9-BEBCDA8785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1829, James Simpson  (pictured) constructed a slow sand filtration system  for  the Chelsea Water Company in London, England.  This was the first use of slow sand filtration  for the express use of producing drinking water and became a model for future designs.  The benefits of the slow sand filtration system  prompted the passage of the Metropolis Water Act in 1852, requiring all water derived from the River Thames within 5 miles of St Paul’s Cathedral to be filtered .</a:t>
            </a:r>
          </a:p>
        </p:txBody>
      </p:sp>
      <p:sp>
        <p:nvSpPr>
          <p:cNvPr id="21508" name="Slide Number Placeholder 3">
            <a:extLst>
              <a:ext uri="{FF2B5EF4-FFF2-40B4-BE49-F238E27FC236}">
                <a16:creationId xmlns:a16="http://schemas.microsoft.com/office/drawing/2014/main" id="{49349390-2D9A-AF2D-66B9-E32024E5F3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4374E4BE-520A-4E5E-9312-90F2BC84FFA4}"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55AA6137-F125-A28C-D9A9-22044B763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7897F257-9F41-07B7-8FD8-72F86043DA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a 3x magnification of algae colonies from the Upper Klamath Lake bloom.  (A) is Aphanizomenon flos-aquae.  (B) is Microcystis and (C) is Gloeotrichia, both of which can produce the hepatotoxin mycrocystin.  </a:t>
            </a:r>
          </a:p>
        </p:txBody>
      </p:sp>
      <p:sp>
        <p:nvSpPr>
          <p:cNvPr id="132100" name="Slide Number Placeholder 3">
            <a:extLst>
              <a:ext uri="{FF2B5EF4-FFF2-40B4-BE49-F238E27FC236}">
                <a16:creationId xmlns:a16="http://schemas.microsoft.com/office/drawing/2014/main" id="{E15BEC03-4E6E-3FA6-E0E0-9FA796FDA0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9B4C8FF1-8487-4068-8A35-DA1457243B01}" type="slidenum">
              <a:rPr lang="en-US" altLang="en-US">
                <a:latin typeface="Calibri" panose="020F0502020204030204" pitchFamily="34" charset="0"/>
              </a:rPr>
              <a:pPr/>
              <a:t>60</a:t>
            </a:fld>
            <a:endParaRPr lang="en-US" altLang="en-US">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3BC01E63-56F6-F5F2-1856-667E81F722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7359A48D-E51D-FFDB-4073-94EB36A42C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USGS stream gage station at the Oswego Diversion Dam located in the Tualatin River at river mile 3.4, shows the relationship between total chlorophyll in </a:t>
            </a:r>
            <a:r>
              <a:rPr lang="en-US" altLang="en-US">
                <a:cs typeface="Calibri" panose="020F0502020204030204" pitchFamily="34" charset="0"/>
              </a:rPr>
              <a:t>µg/l (red line) </a:t>
            </a:r>
            <a:r>
              <a:rPr lang="en-US" altLang="en-US"/>
              <a:t>and blue-green algae cell concentrations in cells/ml (blue line) for period of roughly 3 and ½ years.  This data presented was collected with a YSI model 6131 probe </a:t>
            </a:r>
            <a:r>
              <a:rPr lang="en-US" altLang="en-US" u="sng">
                <a:hlinkClick r:id="rId3"/>
              </a:rPr>
              <a:t>http://www.ysi.com/media/pdfs/E35-6131-6132-Blue-Green-Algae-Sensors.pdf</a:t>
            </a:r>
            <a:r>
              <a:rPr lang="en-US" altLang="en-US"/>
              <a:t>.   The on-line measurements are validated with grab samples analyzed in a laboratory.   USGS continuous monitors are operated according to strict protocols (see USGS Techniques &amp; Methods 1-D3 at </a:t>
            </a:r>
            <a:r>
              <a:rPr lang="en-US" altLang="en-US" u="sng">
                <a:hlinkClick r:id="rId4"/>
              </a:rPr>
              <a:t>http://pubs.usgs.gov/tm/2006/tm1D3/</a:t>
            </a:r>
            <a:r>
              <a:rPr lang="en-US" altLang="en-US"/>
              <a:t>).  </a:t>
            </a:r>
          </a:p>
        </p:txBody>
      </p:sp>
      <p:sp>
        <p:nvSpPr>
          <p:cNvPr id="134148" name="Slide Number Placeholder 3">
            <a:extLst>
              <a:ext uri="{FF2B5EF4-FFF2-40B4-BE49-F238E27FC236}">
                <a16:creationId xmlns:a16="http://schemas.microsoft.com/office/drawing/2014/main" id="{C021EB8C-682E-237F-705E-BBF09CF63E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4BE1BCE-A59A-4CED-BA55-ADEB23D91EEF}" type="slidenum">
              <a:rPr lang="en-US" altLang="en-US">
                <a:latin typeface="Calibri" panose="020F0502020204030204" pitchFamily="34" charset="0"/>
              </a:rPr>
              <a:pPr/>
              <a:t>61</a:t>
            </a:fld>
            <a:endParaRPr lang="en-US"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94D532FC-277A-F02B-F678-79445B19A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DC19FCA4-817E-CAA8-CEEC-7AFC79797E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shows a 7-day moving average of both total chlorophyll in </a:t>
            </a:r>
            <a:r>
              <a:rPr lang="en-US" altLang="en-US">
                <a:cs typeface="Calibri" panose="020F0502020204030204" pitchFamily="34" charset="0"/>
              </a:rPr>
              <a:t>µ</a:t>
            </a:r>
            <a:r>
              <a:rPr lang="en-US" altLang="en-US"/>
              <a:t>g/l (red line) and blue-green algae in cells/ml (blue line) for an event spanning about 4 months in 2010.</a:t>
            </a:r>
          </a:p>
        </p:txBody>
      </p:sp>
      <p:sp>
        <p:nvSpPr>
          <p:cNvPr id="136196" name="Slide Number Placeholder 3">
            <a:extLst>
              <a:ext uri="{FF2B5EF4-FFF2-40B4-BE49-F238E27FC236}">
                <a16:creationId xmlns:a16="http://schemas.microsoft.com/office/drawing/2014/main" id="{EF2377F9-6F3E-9550-D312-3DF6E0EFD2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139193A-5E90-4D23-AADB-27812160DD14}" type="slidenum">
              <a:rPr lang="en-US" altLang="en-US">
                <a:latin typeface="Calibri" panose="020F0502020204030204" pitchFamily="34" charset="0"/>
              </a:rPr>
              <a:pPr/>
              <a:t>62</a:t>
            </a:fld>
            <a:endParaRPr lang="en-US" altLang="en-US">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2C427599-D770-C21D-E40B-A9736BF96C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3B08C596-D929-6811-E11A-1C9A894982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Nutrient management (through watershed controls) and proper mixing/stratification in source waters is your best defense against uncontrolled cyanobacteria blooms.  </a:t>
            </a:r>
          </a:p>
        </p:txBody>
      </p:sp>
      <p:sp>
        <p:nvSpPr>
          <p:cNvPr id="138244" name="Slide Number Placeholder 3">
            <a:extLst>
              <a:ext uri="{FF2B5EF4-FFF2-40B4-BE49-F238E27FC236}">
                <a16:creationId xmlns:a16="http://schemas.microsoft.com/office/drawing/2014/main" id="{67D63137-7456-4F3D-4324-B05C2A84F3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4F600CFD-47E4-4776-B3DC-375A6AFF414F}" type="slidenum">
              <a:rPr lang="en-US" altLang="en-US">
                <a:latin typeface="Calibri" panose="020F0502020204030204" pitchFamily="34" charset="0"/>
              </a:rPr>
              <a:pPr/>
              <a:t>63</a:t>
            </a:fld>
            <a:endParaRPr lang="en-US" altLang="en-US">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8AF2BD1F-B0D6-8A78-22C1-6CFB8B28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77E86CE1-D5A0-05C4-7F72-4DB7D59EAA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Phosphate control is the most effective means of algae control in eutrophic lakes.</a:t>
            </a:r>
          </a:p>
        </p:txBody>
      </p:sp>
      <p:sp>
        <p:nvSpPr>
          <p:cNvPr id="140292" name="Slide Number Placeholder 3">
            <a:extLst>
              <a:ext uri="{FF2B5EF4-FFF2-40B4-BE49-F238E27FC236}">
                <a16:creationId xmlns:a16="http://schemas.microsoft.com/office/drawing/2014/main" id="{F15FA1E0-C660-6AF6-2D2C-F66B2A1616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E0E5C447-29C3-4880-A2BF-8CB2110C351A}" type="slidenum">
              <a:rPr lang="en-US" altLang="en-US">
                <a:latin typeface="Calibri" panose="020F0502020204030204" pitchFamily="34" charset="0"/>
              </a:rPr>
              <a:pPr/>
              <a:t>64</a:t>
            </a:fld>
            <a:endParaRPr lang="en-US" altLang="en-US">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EEC31ABF-1E31-86FF-38C8-5FD3813A02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B49BA70E-E09F-0C85-04EC-FFB091B29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Non-chemical methods include barley straw, and raking.</a:t>
            </a:r>
          </a:p>
        </p:txBody>
      </p:sp>
      <p:sp>
        <p:nvSpPr>
          <p:cNvPr id="142340" name="Slide Number Placeholder 3">
            <a:extLst>
              <a:ext uri="{FF2B5EF4-FFF2-40B4-BE49-F238E27FC236}">
                <a16:creationId xmlns:a16="http://schemas.microsoft.com/office/drawing/2014/main" id="{5CEBD63E-3F6D-E2AA-ECCA-26B151C2AF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651A024-AFB2-47D6-B95F-AF72CD8FF6CA}" type="slidenum">
              <a:rPr lang="en-US" altLang="en-US">
                <a:latin typeface="Calibri" panose="020F0502020204030204" pitchFamily="34" charset="0"/>
              </a:rPr>
              <a:pPr/>
              <a:t>65</a:t>
            </a:fld>
            <a:endParaRPr lang="en-US" altLang="en-US">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417D4532-FD01-8162-D6A8-2BDC995E9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2081DD94-0F8A-32D3-EA83-67DDFC09AB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extreme cases or in cases of limited ability to manage the watershed, algaecides may help control growth before a bloom occurs (be sure to follow manufacturer instructions for safe application.  Treatment may be needed to limit not only the toxins resulting from a bloom, but taste and odor issues that can accompany such blooms.</a:t>
            </a:r>
          </a:p>
        </p:txBody>
      </p:sp>
      <p:sp>
        <p:nvSpPr>
          <p:cNvPr id="144388" name="Slide Number Placeholder 3">
            <a:extLst>
              <a:ext uri="{FF2B5EF4-FFF2-40B4-BE49-F238E27FC236}">
                <a16:creationId xmlns:a16="http://schemas.microsoft.com/office/drawing/2014/main" id="{79D16109-FDEE-B855-13D9-7B605EC222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83BF91A-2646-4BB7-9C44-4019CE9ACCA8}" type="slidenum">
              <a:rPr lang="en-US" altLang="en-US">
                <a:latin typeface="Calibri" panose="020F0502020204030204" pitchFamily="34" charset="0"/>
              </a:rPr>
              <a:pPr/>
              <a:t>66</a:t>
            </a:fld>
            <a:endParaRPr lang="en-US" altLang="en-US">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759102F4-041D-0B6D-51E2-24ACA7F6A8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E8A2E093-3C93-5A6B-82F5-39526D59C5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Slow sand filtration is on par with membranes in terms of cell removal. One evaluation demonstrated 99% removal of cells by slow sand filtration (Mouchet and Bonnelye, 1998). The use of roughing filters followed by slow sand filters showed that M. aeruginosa and some Planktothrix cells could be removed by physical means and biological processes (Sherman et al., 1995).  Removal of toxins is also likely significant due to the biochemical processes at work in a mature filter.  Some studies of slow sand filtration reported over 80% removal of toxins from Microcystis, 30-65% removal of toxins from Planktothrix and approximately 70 % removal of anatoxin-a (Keijola et al.,1988). </a:t>
            </a:r>
          </a:p>
        </p:txBody>
      </p:sp>
      <p:sp>
        <p:nvSpPr>
          <p:cNvPr id="146436" name="Slide Number Placeholder 3">
            <a:extLst>
              <a:ext uri="{FF2B5EF4-FFF2-40B4-BE49-F238E27FC236}">
                <a16:creationId xmlns:a16="http://schemas.microsoft.com/office/drawing/2014/main" id="{82302CD4-E3B8-612B-E246-3660D97C48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CFD52882-A1B4-4082-93DF-01370E38C97E}" type="slidenum">
              <a:rPr lang="en-US" altLang="en-US">
                <a:latin typeface="Calibri" panose="020F0502020204030204" pitchFamily="34" charset="0"/>
              </a:rPr>
              <a:pPr/>
              <a:t>67</a:t>
            </a:fld>
            <a:endParaRPr lang="en-US" altLang="en-US">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AE05BB12-31E6-1442-D56E-AE285A0985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6C91D9C9-4309-D80A-C263-02D397256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8484" name="Slide Number Placeholder 3">
            <a:extLst>
              <a:ext uri="{FF2B5EF4-FFF2-40B4-BE49-F238E27FC236}">
                <a16:creationId xmlns:a16="http://schemas.microsoft.com/office/drawing/2014/main" id="{6A806DFA-1A80-69A8-3268-9B44D25D2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846783E5-33BD-4C95-B087-5A1B8D3418F1}" type="slidenum">
              <a:rPr lang="en-US" altLang="en-US">
                <a:latin typeface="Calibri" panose="020F0502020204030204" pitchFamily="34" charset="0"/>
              </a:rPr>
              <a:pPr/>
              <a:t>68</a:t>
            </a:fld>
            <a:endParaRPr lang="en-US" altLang="en-US">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A4125015-2743-C959-85D0-B1330DD100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77587DF1-4388-5A30-8C47-D2C94E6B3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Oregon Health Authority has established toxin limit guidelines for finished water.  Utilities are required to communicate risks to their customers, should these levels be exceeded.</a:t>
            </a:r>
          </a:p>
        </p:txBody>
      </p:sp>
      <p:sp>
        <p:nvSpPr>
          <p:cNvPr id="150532" name="Slide Number Placeholder 3">
            <a:extLst>
              <a:ext uri="{FF2B5EF4-FFF2-40B4-BE49-F238E27FC236}">
                <a16:creationId xmlns:a16="http://schemas.microsoft.com/office/drawing/2014/main" id="{A6C66484-08DA-34AB-288E-6EE2EF5871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D5A34BBD-C627-4913-A26C-BFF070CD8F1E}" type="slidenum">
              <a:rPr lang="en-US" altLang="en-US">
                <a:latin typeface="Calibri" panose="020F0502020204030204" pitchFamily="34" charset="0"/>
              </a:rPr>
              <a:pPr/>
              <a:t>69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953D142-5AC2-A3D3-0347-F604DC6CE0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1AF869C-1055-88D7-25DF-DD1BE54CFC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John Snow, who was the first to connect a cholera outbreak in London in 1854 with a contaminated pubic well on Broad street in London, also recognized the value of filtration.</a:t>
            </a:r>
          </a:p>
        </p:txBody>
      </p:sp>
      <p:sp>
        <p:nvSpPr>
          <p:cNvPr id="23556" name="Slide Number Placeholder 3">
            <a:extLst>
              <a:ext uri="{FF2B5EF4-FFF2-40B4-BE49-F238E27FC236}">
                <a16:creationId xmlns:a16="http://schemas.microsoft.com/office/drawing/2014/main" id="{BDD350F6-5066-02A7-900F-4572F7AAC1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2E7FD860-4F72-4986-91C5-FE7C4DA978BA}"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6B0FCC9A-E42A-F3C9-A636-FB59777396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F7E5B369-D864-19B1-7912-DAF34DE8CE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Shown are some links to on-line resources, which includes information specific to public water suppliers, including monitoring requirements and guidance on optimizing treatment for cyanobacteria cell and toxin removal.</a:t>
            </a:r>
          </a:p>
        </p:txBody>
      </p:sp>
      <p:sp>
        <p:nvSpPr>
          <p:cNvPr id="152580" name="Slide Number Placeholder 3">
            <a:extLst>
              <a:ext uri="{FF2B5EF4-FFF2-40B4-BE49-F238E27FC236}">
                <a16:creationId xmlns:a16="http://schemas.microsoft.com/office/drawing/2014/main" id="{CB2C1572-F44B-2806-A46A-0B3C80E262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B17D320-1091-4939-B206-C1F73433B006}" type="slidenum">
              <a:rPr lang="en-US" altLang="en-US">
                <a:latin typeface="Calibri" panose="020F0502020204030204" pitchFamily="34" charset="0"/>
              </a:rPr>
              <a:pPr/>
              <a:t>70</a:t>
            </a:fld>
            <a:endParaRPr lang="en-US" altLang="en-US">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00808515-8B88-D6DF-9A05-53817DBC97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41F18918-EAB1-D108-199C-E8FCBFC81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Filter influent water quality should be within the ranges shown with source water turbidity less than 10 NTU and low in fine colloids, which are typically in the sub-micron range and can pass through a filter.  Although colloids passing through do not necessarily indicate poor microbial removal, it can interfere with disinfection and my lead to higher head loss and higher effluent turbidity.  </a:t>
            </a:r>
            <a:r>
              <a:rPr lang="en-US" altLang="en-US">
                <a:solidFill>
                  <a:srgbClr val="000000"/>
                </a:solidFill>
              </a:rPr>
              <a:t>Roughing filters can provide up to 50-90% of turbidity removal (Wegelin et al., 1998)</a:t>
            </a:r>
            <a:endParaRPr lang="en-US" altLang="en-US"/>
          </a:p>
        </p:txBody>
      </p:sp>
      <p:sp>
        <p:nvSpPr>
          <p:cNvPr id="154628" name="Slide Number Placeholder 3">
            <a:extLst>
              <a:ext uri="{FF2B5EF4-FFF2-40B4-BE49-F238E27FC236}">
                <a16:creationId xmlns:a16="http://schemas.microsoft.com/office/drawing/2014/main" id="{0F6DAE0C-BFF0-207D-1AF3-B598D830D1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637D91B-699B-43B6-9BE0-1F36D6116B0C}" type="slidenum">
              <a:rPr lang="en-US" altLang="en-US">
                <a:latin typeface="Calibri" panose="020F0502020204030204" pitchFamily="34" charset="0"/>
              </a:rPr>
              <a:pPr/>
              <a:t>71</a:t>
            </a:fld>
            <a:endParaRPr lang="en-US" altLang="en-US">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BE5C9015-F8FE-B0B6-FD3E-259F04734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A2F2AB3F-0007-78CD-7071-651A544FD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Color should be less than 5 color units and coliform less than 800 colony forming units (CFU) or Most Probable Number (MPN)  per 100 ml of sample.  Depending upon the source of the color, higher levels may be effectively applied.</a:t>
            </a:r>
          </a:p>
        </p:txBody>
      </p:sp>
      <p:sp>
        <p:nvSpPr>
          <p:cNvPr id="156676" name="Slide Number Placeholder 3">
            <a:extLst>
              <a:ext uri="{FF2B5EF4-FFF2-40B4-BE49-F238E27FC236}">
                <a16:creationId xmlns:a16="http://schemas.microsoft.com/office/drawing/2014/main" id="{3AB05F24-F063-D33B-1261-CBBF9F7FD0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9CBB96F-07C4-404C-B330-5B289BDB936C}" type="slidenum">
              <a:rPr lang="en-US" altLang="en-US">
                <a:latin typeface="Calibri" panose="020F0502020204030204" pitchFamily="34" charset="0"/>
              </a:rPr>
              <a:pPr/>
              <a:t>72</a:t>
            </a:fld>
            <a:endParaRPr lang="en-US" altLang="en-US">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D9F3EEEE-8FBE-3540-F278-57C47D20BE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2B1CB892-0AFE-497F-2AAD-59B9609E87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Dissolved oxygen is needed for maintaining a healthy schmutzdecke and avoiding reducing conditions, which can cause dissolution of metals and taste and odor issues.  Total and dissolved organics should be relatively low to prevent DBP formation in the distribution system (elevated DBP levels will signify if TOC is too high). </a:t>
            </a:r>
          </a:p>
          <a:p>
            <a:pPr eaLnBrk="1" hangingPunct="1">
              <a:spcBef>
                <a:spcPct val="0"/>
              </a:spcBef>
            </a:pPr>
            <a:endParaRPr lang="en-US" altLang="en-US"/>
          </a:p>
          <a:p>
            <a:pPr eaLnBrk="1" hangingPunct="1">
              <a:spcBef>
                <a:spcPct val="0"/>
              </a:spcBef>
            </a:pPr>
            <a:r>
              <a:rPr lang="en-US" altLang="en-US"/>
              <a:t>Note: Recommendations for raw water dissolved organic carbon (DOC) concentrations range from &lt; 2.5 – 3.0 mg/l in order to minimize the formation of disinfection byproducts (DBP) in the finished water.  DOC removal in slow sand filters is &lt; 15-25% (Collins, M.R. 1989).  About 90% of TOC is DOC (USEPA, Microbial and Disinfection Byproduct Rules Simultaneous Compliance Guidance Manual. 1999).  Total Organic Carbon (TOC) removal is variable and may range from 10 – 25% (Collins et. al, 1989; Fox e al, 1994). </a:t>
            </a:r>
          </a:p>
        </p:txBody>
      </p:sp>
      <p:sp>
        <p:nvSpPr>
          <p:cNvPr id="158724" name="Slide Number Placeholder 3">
            <a:extLst>
              <a:ext uri="{FF2B5EF4-FFF2-40B4-BE49-F238E27FC236}">
                <a16:creationId xmlns:a16="http://schemas.microsoft.com/office/drawing/2014/main" id="{BB20F21D-D3EC-1FF4-57E5-00856F6173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4F008233-831E-42FD-89AB-4884FC718991}" type="slidenum">
              <a:rPr lang="en-US" altLang="en-US">
                <a:latin typeface="Calibri" panose="020F0502020204030204" pitchFamily="34" charset="0"/>
              </a:rPr>
              <a:pPr/>
              <a:t>73</a:t>
            </a:fld>
            <a:endParaRPr lang="en-US" altLang="en-US">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F442EA01-F33C-9B7C-31DB-73342C8C72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17AEC0BD-1C22-4CAC-FD50-B0158295D7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mj-lt"/>
              <a:buNone/>
            </a:pPr>
            <a:r>
              <a:rPr lang="en-US" altLang="en-US">
                <a:solidFill>
                  <a:srgbClr val="000000"/>
                </a:solidFill>
              </a:rPr>
              <a:t>Slow sand filters remove iron and manganese by precipitation at the sand surface.  This can enhance organics removal, but too much iron and manganese precipitate can clog the filters.  The Secondary Standard for iron is 0.3 mg/l and the Secondary Standard for manganese is 0.05 mg/l.  Iron and Manganese removal can be &gt; 67% (Collins, M.R. 1998).</a:t>
            </a:r>
            <a:endParaRPr lang="en-US" altLang="en-US"/>
          </a:p>
        </p:txBody>
      </p:sp>
      <p:sp>
        <p:nvSpPr>
          <p:cNvPr id="160772" name="Slide Number Placeholder 3">
            <a:extLst>
              <a:ext uri="{FF2B5EF4-FFF2-40B4-BE49-F238E27FC236}">
                <a16:creationId xmlns:a16="http://schemas.microsoft.com/office/drawing/2014/main" id="{222ADCE0-079C-B786-5301-DDDECC9F8B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6FC3400F-EE78-45AB-8290-09A42E5BE7F8}" type="slidenum">
              <a:rPr lang="en-US" altLang="en-US">
                <a:latin typeface="Calibri" panose="020F0502020204030204" pitchFamily="34" charset="0"/>
              </a:rPr>
              <a:pPr/>
              <a:t>74</a:t>
            </a:fld>
            <a:endParaRPr lang="en-US" altLang="en-US">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C827A0A-C2CC-4A8E-0117-B613DE42C3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765AD7B-0E1E-5BBC-5AC3-7E166F0C8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mj-lt"/>
              <a:buNone/>
            </a:pPr>
            <a:r>
              <a:rPr lang="en-US" altLang="en-US">
                <a:solidFill>
                  <a:srgbClr val="000000"/>
                </a:solidFill>
              </a:rPr>
              <a:t>Certain types of filamentous algae are beneficial for filtration by enhancing biological activity by providing greater surface area for particle removal, but in general, the presence of algae reduces filter run length.  Filter clogging species (such as diatoms) are detrimental to filtration and the presence of floating species may shorten filter run length due to the associated poorer-quality raw water. </a:t>
            </a:r>
            <a:endParaRPr lang="en-US" altLang="en-US" baseline="30000"/>
          </a:p>
        </p:txBody>
      </p:sp>
      <p:sp>
        <p:nvSpPr>
          <p:cNvPr id="162820" name="Slide Number Placeholder 3">
            <a:extLst>
              <a:ext uri="{FF2B5EF4-FFF2-40B4-BE49-F238E27FC236}">
                <a16:creationId xmlns:a16="http://schemas.microsoft.com/office/drawing/2014/main" id="{FD8A3FEA-E666-EDD0-A67E-DDC871AAE9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374C2761-AA19-496B-8538-7030259EE554}" type="slidenum">
              <a:rPr lang="en-US" altLang="en-US">
                <a:latin typeface="Calibri" panose="020F0502020204030204" pitchFamily="34" charset="0"/>
              </a:rPr>
              <a:pPr/>
              <a:t>75</a:t>
            </a:fld>
            <a:endParaRPr lang="en-US" altLang="en-US">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8D2250E8-2A57-373A-51C2-01AFE3FCB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E47C0ED1-CF20-E01F-4836-86F6BD0CC0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summary, raw water quality should be within the ranges shown with source water turbidity less than 10 NTU and absent of fine colloids.  True color should be less than 5 platinum color units and coliform less than 800 colony forming units (or MPN) per 100 ml of sample.  Dissolved oxygen should be above 6 mg/l (DO </a:t>
            </a:r>
            <a:r>
              <a:rPr lang="en-US" altLang="en-US" u="sng"/>
              <a:t>&gt;</a:t>
            </a:r>
            <a:r>
              <a:rPr lang="en-US" altLang="en-US"/>
              <a:t> 3.0 mg/l in filter effluent) to promote a healthy biota and organics should be relatively low to prevent DBP formation in the distribution system.  For aesthetic and filter clogging reasons, iron and manganese should be less than 1 mg/l.  Algae may or may not be a good thing depending upon the species, but generally they cause shorter filter runs.</a:t>
            </a:r>
          </a:p>
        </p:txBody>
      </p:sp>
      <p:sp>
        <p:nvSpPr>
          <p:cNvPr id="164868" name="Slide Number Placeholder 3">
            <a:extLst>
              <a:ext uri="{FF2B5EF4-FFF2-40B4-BE49-F238E27FC236}">
                <a16:creationId xmlns:a16="http://schemas.microsoft.com/office/drawing/2014/main" id="{2C1F03F8-5377-5737-1DF7-4DE6171BDD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573D754E-71CA-475E-A422-5B88D2DC7EF4}" type="slidenum">
              <a:rPr lang="en-US" altLang="en-US">
                <a:latin typeface="Calibri" panose="020F0502020204030204" pitchFamily="34" charset="0"/>
              </a:rPr>
              <a:pPr/>
              <a:t>76</a:t>
            </a:fld>
            <a:endParaRPr lang="en-US" altLang="en-US">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24A06295-D2F1-D31D-407B-5729B3ED27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19E4CE54-981A-D0AB-375A-9FB3D50D7A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Any questions?  After the break we’ll get into the design aspects of slow sand filtration.</a:t>
            </a:r>
          </a:p>
          <a:p>
            <a:pPr eaLnBrk="1" hangingPunct="1">
              <a:spcBef>
                <a:spcPct val="0"/>
              </a:spcBef>
            </a:pPr>
            <a:endParaRPr lang="en-US" altLang="en-US"/>
          </a:p>
        </p:txBody>
      </p:sp>
      <p:sp>
        <p:nvSpPr>
          <p:cNvPr id="166916" name="Slide Number Placeholder 3">
            <a:extLst>
              <a:ext uri="{FF2B5EF4-FFF2-40B4-BE49-F238E27FC236}">
                <a16:creationId xmlns:a16="http://schemas.microsoft.com/office/drawing/2014/main" id="{8C876EEB-A629-DCAD-C17C-046C5C033F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F44311E1-F7CB-46FB-8381-D14AA5C4B745}" type="slidenum">
              <a:rPr lang="en-US" altLang="en-US">
                <a:latin typeface="Calibri" panose="020F0502020204030204" pitchFamily="34" charset="0"/>
              </a:rPr>
              <a:pPr/>
              <a:t>77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E069577-298C-AB8F-5E2D-D91F78542B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3286882-81EB-42D6-EFDE-11870F7AD0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Today, slow sand filters are used throughout the world.  Many new advances in their operation  and reference manuals have originated from other countries.  Slow sand filters are recognized by the World Health Organization, Oxfam, United Nations, and the US Environmental Protection Agency as being superior technology for the treatment of surface water sources. According to the World Health Organization, "Under suitable circumstances, slow sand filtration may be not only the cheapest and simplest but also the most efficient method of water treatment."</a:t>
            </a:r>
          </a:p>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0399A9DF-26D7-D1E6-1383-1D817D14B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D5265CF9-EB29-4D96-8A73-0303734AF362}"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63CDA68-0732-DD48-AF4B-88B0DAF26F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2300D7E-FD46-641E-1A72-6451A2D46E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first recorded installation in the U.S. was in Poughkeepsie (pronounced: pəˈkipsi), NY in 1872.  Chlorine was added in 1909. </a:t>
            </a:r>
          </a:p>
        </p:txBody>
      </p:sp>
      <p:sp>
        <p:nvSpPr>
          <p:cNvPr id="27652" name="Slide Number Placeholder 3">
            <a:extLst>
              <a:ext uri="{FF2B5EF4-FFF2-40B4-BE49-F238E27FC236}">
                <a16:creationId xmlns:a16="http://schemas.microsoft.com/office/drawing/2014/main" id="{A79520D8-DD82-1F4B-E7DC-B835CE6FFB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6E39A472-B6E3-4431-B8FD-B578ADED5175}"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F294C4-0B10-7F7C-09DE-80F87DA9B47B}"/>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12B3A7B8-992E-723D-12D3-7A8858924CD2}"/>
              </a:ext>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3E522960-1605-00A0-9C70-4F061C15689B}"/>
              </a:ext>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D7C6B4BB-C6C3-4D83-BED1-ED3EBFA50E3A}"/>
              </a:ext>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66210D66-28DA-98A1-3BB6-921980DC96E3}"/>
              </a:ext>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F62992BD-C565-FA8D-6B64-0A636A012408}"/>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97E1E86B-5E67-3D50-D3F2-06FDF9B6D9E6}"/>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5F4ED8DB-13B6-6394-19C7-833513F9E5B8}"/>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997AE824-DFA3-C410-C2EB-14DBD412D211}"/>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Date Placeholder 27">
            <a:extLst>
              <a:ext uri="{FF2B5EF4-FFF2-40B4-BE49-F238E27FC236}">
                <a16:creationId xmlns:a16="http://schemas.microsoft.com/office/drawing/2014/main" id="{9DCF1564-2A10-887C-20DD-4802273138E8}"/>
              </a:ext>
            </a:extLst>
          </p:cNvPr>
          <p:cNvSpPr>
            <a:spLocks noGrp="1"/>
          </p:cNvSpPr>
          <p:nvPr>
            <p:ph type="dt" sz="half" idx="10"/>
          </p:nvPr>
        </p:nvSpPr>
        <p:spPr/>
        <p:txBody>
          <a:bodyPr/>
          <a:lstStyle>
            <a:lvl1pPr>
              <a:defRPr/>
            </a:lvl1pPr>
          </a:lstStyle>
          <a:p>
            <a:pPr>
              <a:defRPr/>
            </a:pPr>
            <a:fld id="{0E5FE758-7447-4839-86E6-03487E95BFB0}" type="datetimeFigureOut">
              <a:rPr lang="en-US"/>
              <a:pPr>
                <a:defRPr/>
              </a:pPr>
              <a:t>3/22/2024</a:t>
            </a:fld>
            <a:endParaRPr lang="en-US" dirty="0"/>
          </a:p>
        </p:txBody>
      </p:sp>
      <p:sp>
        <p:nvSpPr>
          <p:cNvPr id="14" name="Footer Placeholder 16">
            <a:extLst>
              <a:ext uri="{FF2B5EF4-FFF2-40B4-BE49-F238E27FC236}">
                <a16:creationId xmlns:a16="http://schemas.microsoft.com/office/drawing/2014/main" id="{5BE59D09-4D7E-0C82-6E34-003462254AD8}"/>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28">
            <a:extLst>
              <a:ext uri="{FF2B5EF4-FFF2-40B4-BE49-F238E27FC236}">
                <a16:creationId xmlns:a16="http://schemas.microsoft.com/office/drawing/2014/main" id="{3F41BD3F-84D4-9416-CD7A-0CE039ADC393}"/>
              </a:ext>
            </a:extLst>
          </p:cNvPr>
          <p:cNvSpPr>
            <a:spLocks noGrp="1"/>
          </p:cNvSpPr>
          <p:nvPr>
            <p:ph type="sldNum" sz="quarter" idx="12"/>
          </p:nvPr>
        </p:nvSpPr>
        <p:spPr/>
        <p:txBody>
          <a:bodyPr/>
          <a:lstStyle>
            <a:lvl1pPr>
              <a:defRPr smtClean="0"/>
            </a:lvl1pPr>
          </a:lstStyle>
          <a:p>
            <a:pPr>
              <a:defRPr/>
            </a:pPr>
            <a:fld id="{578098E0-A684-4F16-9082-2681B940EE4B}" type="slidenum">
              <a:rPr lang="en-US" altLang="en-US"/>
              <a:pPr>
                <a:defRPr/>
              </a:pPr>
              <a:t>‹#›</a:t>
            </a:fld>
            <a:endParaRPr lang="en-US" altLang="en-US"/>
          </a:p>
        </p:txBody>
      </p:sp>
    </p:spTree>
    <p:extLst>
      <p:ext uri="{BB962C8B-B14F-4D97-AF65-F5344CB8AC3E}">
        <p14:creationId xmlns:p14="http://schemas.microsoft.com/office/powerpoint/2010/main" val="1006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83757A7-02B1-D995-401A-DD8397AF99C9}"/>
              </a:ext>
            </a:extLst>
          </p:cNvPr>
          <p:cNvSpPr>
            <a:spLocks noGrp="1"/>
          </p:cNvSpPr>
          <p:nvPr>
            <p:ph type="dt" sz="half" idx="10"/>
          </p:nvPr>
        </p:nvSpPr>
        <p:spPr/>
        <p:txBody>
          <a:bodyPr/>
          <a:lstStyle>
            <a:lvl1pPr>
              <a:defRPr/>
            </a:lvl1pPr>
          </a:lstStyle>
          <a:p>
            <a:pPr>
              <a:defRPr/>
            </a:pPr>
            <a:fld id="{E61D47CB-020F-4810-B241-B586FDC79CC0}" type="datetimeFigureOut">
              <a:rPr lang="en-US"/>
              <a:pPr>
                <a:defRPr/>
              </a:pPr>
              <a:t>3/22/2024</a:t>
            </a:fld>
            <a:endParaRPr lang="en-US" dirty="0"/>
          </a:p>
        </p:txBody>
      </p:sp>
      <p:sp>
        <p:nvSpPr>
          <p:cNvPr id="5" name="Footer Placeholder 2">
            <a:extLst>
              <a:ext uri="{FF2B5EF4-FFF2-40B4-BE49-F238E27FC236}">
                <a16:creationId xmlns:a16="http://schemas.microsoft.com/office/drawing/2014/main" id="{2C9D1FAE-F55E-2BA6-C25A-B46CCEBAAD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1139FEC8-2777-AB89-14CF-42DB3AF1CA72}"/>
              </a:ext>
            </a:extLst>
          </p:cNvPr>
          <p:cNvSpPr>
            <a:spLocks noGrp="1"/>
          </p:cNvSpPr>
          <p:nvPr>
            <p:ph type="sldNum" sz="quarter" idx="12"/>
          </p:nvPr>
        </p:nvSpPr>
        <p:spPr/>
        <p:txBody>
          <a:bodyPr/>
          <a:lstStyle>
            <a:lvl1pPr>
              <a:defRPr/>
            </a:lvl1pPr>
          </a:lstStyle>
          <a:p>
            <a:pPr>
              <a:defRPr/>
            </a:pPr>
            <a:fld id="{FA36B2AF-166B-4A93-A6BC-7EC486FE3A75}" type="slidenum">
              <a:rPr lang="en-US" altLang="en-US"/>
              <a:pPr>
                <a:defRPr/>
              </a:pPr>
              <a:t>‹#›</a:t>
            </a:fld>
            <a:endParaRPr lang="en-US" altLang="en-US"/>
          </a:p>
        </p:txBody>
      </p:sp>
    </p:spTree>
    <p:extLst>
      <p:ext uri="{BB962C8B-B14F-4D97-AF65-F5344CB8AC3E}">
        <p14:creationId xmlns:p14="http://schemas.microsoft.com/office/powerpoint/2010/main" val="158210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3CE2C77-8CB4-0CE5-132D-D1B3D64B494F}"/>
              </a:ext>
            </a:extLst>
          </p:cNvPr>
          <p:cNvSpPr>
            <a:spLocks noGrp="1"/>
          </p:cNvSpPr>
          <p:nvPr>
            <p:ph type="dt" sz="half" idx="10"/>
          </p:nvPr>
        </p:nvSpPr>
        <p:spPr/>
        <p:txBody>
          <a:bodyPr/>
          <a:lstStyle>
            <a:lvl1pPr>
              <a:defRPr/>
            </a:lvl1pPr>
          </a:lstStyle>
          <a:p>
            <a:pPr>
              <a:defRPr/>
            </a:pPr>
            <a:fld id="{114CCE2A-92C1-46F0-A3FA-EC17E32C94B4}" type="datetimeFigureOut">
              <a:rPr lang="en-US"/>
              <a:pPr>
                <a:defRPr/>
              </a:pPr>
              <a:t>3/22/2024</a:t>
            </a:fld>
            <a:endParaRPr lang="en-US" dirty="0"/>
          </a:p>
        </p:txBody>
      </p:sp>
      <p:sp>
        <p:nvSpPr>
          <p:cNvPr id="5" name="Footer Placeholder 2">
            <a:extLst>
              <a:ext uri="{FF2B5EF4-FFF2-40B4-BE49-F238E27FC236}">
                <a16:creationId xmlns:a16="http://schemas.microsoft.com/office/drawing/2014/main" id="{0CE0B06E-F076-C1BC-6B36-F5766C59F8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8AD29AEA-D3F0-F4ED-63C4-8A6E58A027F1}"/>
              </a:ext>
            </a:extLst>
          </p:cNvPr>
          <p:cNvSpPr>
            <a:spLocks noGrp="1"/>
          </p:cNvSpPr>
          <p:nvPr>
            <p:ph type="sldNum" sz="quarter" idx="12"/>
          </p:nvPr>
        </p:nvSpPr>
        <p:spPr/>
        <p:txBody>
          <a:bodyPr/>
          <a:lstStyle>
            <a:lvl1pPr>
              <a:defRPr/>
            </a:lvl1pPr>
          </a:lstStyle>
          <a:p>
            <a:pPr>
              <a:defRPr/>
            </a:pPr>
            <a:fld id="{0ED5BE0D-2D95-46B3-B722-1DFFFCFAE9A3}" type="slidenum">
              <a:rPr lang="en-US" altLang="en-US"/>
              <a:pPr>
                <a:defRPr/>
              </a:pPr>
              <a:t>‹#›</a:t>
            </a:fld>
            <a:endParaRPr lang="en-US" altLang="en-US"/>
          </a:p>
        </p:txBody>
      </p:sp>
    </p:spTree>
    <p:extLst>
      <p:ext uri="{BB962C8B-B14F-4D97-AF65-F5344CB8AC3E}">
        <p14:creationId xmlns:p14="http://schemas.microsoft.com/office/powerpoint/2010/main" val="367949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F9C92EC-8464-A1B2-0F55-9ACF57FE4E68}"/>
              </a:ext>
            </a:extLst>
          </p:cNvPr>
          <p:cNvSpPr>
            <a:spLocks noGrp="1"/>
          </p:cNvSpPr>
          <p:nvPr>
            <p:ph type="dt" sz="half" idx="10"/>
          </p:nvPr>
        </p:nvSpPr>
        <p:spPr/>
        <p:txBody>
          <a:bodyPr/>
          <a:lstStyle>
            <a:lvl1pPr>
              <a:defRPr/>
            </a:lvl1pPr>
          </a:lstStyle>
          <a:p>
            <a:pPr>
              <a:defRPr/>
            </a:pPr>
            <a:fld id="{F1A7BF13-3083-4340-8AF8-073BD07CA80E}" type="datetimeFigureOut">
              <a:rPr lang="en-US"/>
              <a:pPr>
                <a:defRPr/>
              </a:pPr>
              <a:t>3/22/2024</a:t>
            </a:fld>
            <a:endParaRPr lang="en-US" dirty="0"/>
          </a:p>
        </p:txBody>
      </p:sp>
      <p:sp>
        <p:nvSpPr>
          <p:cNvPr id="5" name="Footer Placeholder 2">
            <a:extLst>
              <a:ext uri="{FF2B5EF4-FFF2-40B4-BE49-F238E27FC236}">
                <a16:creationId xmlns:a16="http://schemas.microsoft.com/office/drawing/2014/main" id="{39C24076-A533-C9D8-A0E0-0EF3B8C15E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2B17ABC8-47CA-FE65-08E3-D419372FD580}"/>
              </a:ext>
            </a:extLst>
          </p:cNvPr>
          <p:cNvSpPr>
            <a:spLocks noGrp="1"/>
          </p:cNvSpPr>
          <p:nvPr>
            <p:ph type="sldNum" sz="quarter" idx="12"/>
          </p:nvPr>
        </p:nvSpPr>
        <p:spPr/>
        <p:txBody>
          <a:bodyPr/>
          <a:lstStyle>
            <a:lvl1pPr>
              <a:defRPr/>
            </a:lvl1pPr>
          </a:lstStyle>
          <a:p>
            <a:pPr>
              <a:defRPr/>
            </a:pPr>
            <a:fld id="{D20BBCCB-A458-4229-BF79-7D625FB5C76E}" type="slidenum">
              <a:rPr lang="en-US" altLang="en-US"/>
              <a:pPr>
                <a:defRPr/>
              </a:pPr>
              <a:t>‹#›</a:t>
            </a:fld>
            <a:endParaRPr lang="en-US" altLang="en-US"/>
          </a:p>
        </p:txBody>
      </p:sp>
    </p:spTree>
    <p:extLst>
      <p:ext uri="{BB962C8B-B14F-4D97-AF65-F5344CB8AC3E}">
        <p14:creationId xmlns:p14="http://schemas.microsoft.com/office/powerpoint/2010/main" val="172969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a:extLst>
              <a:ext uri="{FF2B5EF4-FFF2-40B4-BE49-F238E27FC236}">
                <a16:creationId xmlns:a16="http://schemas.microsoft.com/office/drawing/2014/main" id="{6EBFFDA2-2C76-9368-6D4C-6D5CCAF7C112}"/>
              </a:ext>
            </a:extLst>
          </p:cNvPr>
          <p:cNvSpPr>
            <a:spLocks/>
          </p:cNvSpPr>
          <p:nvPr/>
        </p:nvSpPr>
        <p:spPr bwMode="auto">
          <a:xfrm>
            <a:off x="4829175" y="1073150"/>
            <a:ext cx="4321175" cy="5791200"/>
          </a:xfrm>
          <a:custGeom>
            <a:avLst/>
            <a:gdLst>
              <a:gd name="T0" fmla="*/ 0 w 2736"/>
              <a:gd name="T1" fmla="*/ 2147483646 h 3648"/>
              <a:gd name="T2" fmla="*/ 2147483646 w 2736"/>
              <a:gd name="T3" fmla="*/ 2147483646 h 3648"/>
              <a:gd name="T4" fmla="*/ 2147483646 w 2736"/>
              <a:gd name="T5" fmla="*/ 0 h 3648"/>
              <a:gd name="T6" fmla="*/ 2147483646 w 2736"/>
              <a:gd name="T7" fmla="*/ 2147483646 h 3648"/>
              <a:gd name="T8" fmla="*/ 2147483646 w 2736"/>
              <a:gd name="T9" fmla="*/ 2147483646 h 3648"/>
              <a:gd name="T10" fmla="*/ 2147483646 w 2736"/>
              <a:gd name="T11" fmla="*/ 2147483646 h 3648"/>
              <a:gd name="T12" fmla="*/ 0 w 2736"/>
              <a:gd name="T13" fmla="*/ 2147483646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a:extLst>
              <a:ext uri="{FF2B5EF4-FFF2-40B4-BE49-F238E27FC236}">
                <a16:creationId xmlns:a16="http://schemas.microsoft.com/office/drawing/2014/main" id="{8284ECAB-61E1-2A95-A799-0F5E122C82A8}"/>
              </a:ext>
            </a:extLst>
          </p:cNvPr>
          <p:cNvSpPr>
            <a:spLocks/>
          </p:cNvSpPr>
          <p:nvPr/>
        </p:nvSpPr>
        <p:spPr bwMode="auto">
          <a:xfrm>
            <a:off x="374650" y="0"/>
            <a:ext cx="5513388" cy="6615113"/>
          </a:xfrm>
          <a:custGeom>
            <a:avLst/>
            <a:gdLst>
              <a:gd name="T0" fmla="*/ 0 w 3504"/>
              <a:gd name="T1" fmla="*/ 2147483646 h 4128"/>
              <a:gd name="T2" fmla="*/ 0 w 3504"/>
              <a:gd name="T3" fmla="*/ 2147483646 h 4128"/>
              <a:gd name="T4" fmla="*/ 2147483646 w 3504"/>
              <a:gd name="T5" fmla="*/ 2147483646 h 4128"/>
              <a:gd name="T6" fmla="*/ 2147483646 w 3504"/>
              <a:gd name="T7" fmla="*/ 0 h 4128"/>
              <a:gd name="T8" fmla="*/ 2147483646 w 3504"/>
              <a:gd name="T9" fmla="*/ 0 h 4128"/>
              <a:gd name="T10" fmla="*/ 2147483646 w 3504"/>
              <a:gd name="T11" fmla="*/ 2147483646 h 4128"/>
              <a:gd name="T12" fmla="*/ 0 w 3504"/>
              <a:gd name="T13" fmla="*/ 2147483646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19">
            <a:extLst>
              <a:ext uri="{FF2B5EF4-FFF2-40B4-BE49-F238E27FC236}">
                <a16:creationId xmlns:a16="http://schemas.microsoft.com/office/drawing/2014/main" id="{CB3F2D82-9CF4-89BE-BDC3-CA3874E78CA9}"/>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 name="Freeform 20">
            <a:extLst>
              <a:ext uri="{FF2B5EF4-FFF2-40B4-BE49-F238E27FC236}">
                <a16:creationId xmlns:a16="http://schemas.microsoft.com/office/drawing/2014/main" id="{E7A3E23F-C199-984F-C112-5FB2B21A51F7}"/>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 name="Freeform 23">
            <a:extLst>
              <a:ext uri="{FF2B5EF4-FFF2-40B4-BE49-F238E27FC236}">
                <a16:creationId xmlns:a16="http://schemas.microsoft.com/office/drawing/2014/main" id="{3A2B0768-61DD-B031-AFB1-2DAD9B08E9FD}"/>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9" name="Freeform 24">
            <a:extLst>
              <a:ext uri="{FF2B5EF4-FFF2-40B4-BE49-F238E27FC236}">
                <a16:creationId xmlns:a16="http://schemas.microsoft.com/office/drawing/2014/main" id="{EDE756A1-B7AF-6A38-2052-106F03879232}"/>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0" name="Freeform 25">
            <a:extLst>
              <a:ext uri="{FF2B5EF4-FFF2-40B4-BE49-F238E27FC236}">
                <a16:creationId xmlns:a16="http://schemas.microsoft.com/office/drawing/2014/main" id="{0686CF76-7DB8-5B1B-0CE5-5A2980208B53}"/>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Freeform 26">
            <a:extLst>
              <a:ext uri="{FF2B5EF4-FFF2-40B4-BE49-F238E27FC236}">
                <a16:creationId xmlns:a16="http://schemas.microsoft.com/office/drawing/2014/main" id="{C119E83F-49B3-4B36-1792-C02DABB49C98}"/>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2" name="Freeform 27">
            <a:extLst>
              <a:ext uri="{FF2B5EF4-FFF2-40B4-BE49-F238E27FC236}">
                <a16:creationId xmlns:a16="http://schemas.microsoft.com/office/drawing/2014/main" id="{0D7A5D45-6A75-AC08-F844-8F789286C575}"/>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3" name="Freeform 28">
            <a:extLst>
              <a:ext uri="{FF2B5EF4-FFF2-40B4-BE49-F238E27FC236}">
                <a16:creationId xmlns:a16="http://schemas.microsoft.com/office/drawing/2014/main" id="{036F2D34-D9CF-1275-6B92-110A006B3A77}"/>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4" name="Freeform 29">
            <a:extLst>
              <a:ext uri="{FF2B5EF4-FFF2-40B4-BE49-F238E27FC236}">
                <a16:creationId xmlns:a16="http://schemas.microsoft.com/office/drawing/2014/main" id="{638D89E1-A54E-1048-1C33-991193C399FC}"/>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5" name="Freeform 30">
            <a:extLst>
              <a:ext uri="{FF2B5EF4-FFF2-40B4-BE49-F238E27FC236}">
                <a16:creationId xmlns:a16="http://schemas.microsoft.com/office/drawing/2014/main" id="{482CC453-8AC5-D2F8-BF1F-D5994A13DC7A}"/>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6" name="Freeform 31">
            <a:extLst>
              <a:ext uri="{FF2B5EF4-FFF2-40B4-BE49-F238E27FC236}">
                <a16:creationId xmlns:a16="http://schemas.microsoft.com/office/drawing/2014/main" id="{63D1929E-2122-D767-41F7-58E9723772D5}"/>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7" name="Freeform 32">
            <a:extLst>
              <a:ext uri="{FF2B5EF4-FFF2-40B4-BE49-F238E27FC236}">
                <a16:creationId xmlns:a16="http://schemas.microsoft.com/office/drawing/2014/main" id="{F51A37A9-42F4-D3EF-3233-12FDC94A1F7C}"/>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8" name="Freeform 33">
            <a:extLst>
              <a:ext uri="{FF2B5EF4-FFF2-40B4-BE49-F238E27FC236}">
                <a16:creationId xmlns:a16="http://schemas.microsoft.com/office/drawing/2014/main" id="{04C325B7-D866-F181-B6F9-7BA66CE76DFF}"/>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9" name="Rectangle 18">
            <a:extLst>
              <a:ext uri="{FF2B5EF4-FFF2-40B4-BE49-F238E27FC236}">
                <a16:creationId xmlns:a16="http://schemas.microsoft.com/office/drawing/2014/main" id="{FE947A08-48FA-AEA6-7F77-D595A957FC4F}"/>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a:extLst>
              <a:ext uri="{FF2B5EF4-FFF2-40B4-BE49-F238E27FC236}">
                <a16:creationId xmlns:a16="http://schemas.microsoft.com/office/drawing/2014/main" id="{14D2A194-EA6C-39D7-7470-EA1C8AC5C9ED}"/>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a:extLst>
              <a:ext uri="{FF2B5EF4-FFF2-40B4-BE49-F238E27FC236}">
                <a16:creationId xmlns:a16="http://schemas.microsoft.com/office/drawing/2014/main" id="{0C6F180C-0740-B770-F146-F6ACA8F099A8}"/>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21">
            <a:extLst>
              <a:ext uri="{FF2B5EF4-FFF2-40B4-BE49-F238E27FC236}">
                <a16:creationId xmlns:a16="http://schemas.microsoft.com/office/drawing/2014/main" id="{29A23715-9785-E58B-AAAB-2D6D786833FC}"/>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22">
            <a:extLst>
              <a:ext uri="{FF2B5EF4-FFF2-40B4-BE49-F238E27FC236}">
                <a16:creationId xmlns:a16="http://schemas.microsoft.com/office/drawing/2014/main" id="{CD38CD24-EF77-84AA-A4E8-665147AF9354}"/>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Rectangle 23">
            <a:extLst>
              <a:ext uri="{FF2B5EF4-FFF2-40B4-BE49-F238E27FC236}">
                <a16:creationId xmlns:a16="http://schemas.microsoft.com/office/drawing/2014/main" id="{166B985C-8694-4F1F-B7BD-FA76CF75D859}"/>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a:extLst>
              <a:ext uri="{FF2B5EF4-FFF2-40B4-BE49-F238E27FC236}">
                <a16:creationId xmlns:a16="http://schemas.microsoft.com/office/drawing/2014/main" id="{EAEAE123-E849-5690-D5B6-9BD932350158}"/>
              </a:ext>
            </a:extLst>
          </p:cNvPr>
          <p:cNvSpPr>
            <a:spLocks noGrp="1"/>
          </p:cNvSpPr>
          <p:nvPr>
            <p:ph type="dt" sz="half" idx="10"/>
          </p:nvPr>
        </p:nvSpPr>
        <p:spPr/>
        <p:txBody>
          <a:bodyPr/>
          <a:lstStyle>
            <a:lvl1pPr>
              <a:defRPr/>
            </a:lvl1pPr>
          </a:lstStyle>
          <a:p>
            <a:pPr>
              <a:defRPr/>
            </a:pPr>
            <a:fld id="{6C067D1F-AD3E-45FF-88AB-CCD52125F6FF}" type="datetimeFigureOut">
              <a:rPr lang="en-US"/>
              <a:pPr>
                <a:defRPr/>
              </a:pPr>
              <a:t>3/22/2024</a:t>
            </a:fld>
            <a:endParaRPr lang="en-US" dirty="0"/>
          </a:p>
        </p:txBody>
      </p:sp>
      <p:sp>
        <p:nvSpPr>
          <p:cNvPr id="26" name="Footer Placeholder 4">
            <a:extLst>
              <a:ext uri="{FF2B5EF4-FFF2-40B4-BE49-F238E27FC236}">
                <a16:creationId xmlns:a16="http://schemas.microsoft.com/office/drawing/2014/main" id="{E4D9D9B5-51BF-840A-97A4-D946CDC1CE8D}"/>
              </a:ext>
            </a:extLst>
          </p:cNvPr>
          <p:cNvSpPr>
            <a:spLocks noGrp="1"/>
          </p:cNvSpPr>
          <p:nvPr>
            <p:ph type="ftr" sz="quarter" idx="11"/>
          </p:nvPr>
        </p:nvSpPr>
        <p:spPr/>
        <p:txBody>
          <a:bodyPr/>
          <a:lstStyle>
            <a:lvl1pPr>
              <a:defRPr/>
            </a:lvl1pPr>
          </a:lstStyle>
          <a:p>
            <a:pPr>
              <a:defRPr/>
            </a:pPr>
            <a:endParaRPr lang="en-US"/>
          </a:p>
        </p:txBody>
      </p:sp>
      <p:sp>
        <p:nvSpPr>
          <p:cNvPr id="27" name="Slide Number Placeholder 5">
            <a:extLst>
              <a:ext uri="{FF2B5EF4-FFF2-40B4-BE49-F238E27FC236}">
                <a16:creationId xmlns:a16="http://schemas.microsoft.com/office/drawing/2014/main" id="{ED1B93B5-C0E0-0AA1-49BF-291F46D962F0}"/>
              </a:ext>
            </a:extLst>
          </p:cNvPr>
          <p:cNvSpPr>
            <a:spLocks noGrp="1"/>
          </p:cNvSpPr>
          <p:nvPr>
            <p:ph type="sldNum" sz="quarter" idx="12"/>
          </p:nvPr>
        </p:nvSpPr>
        <p:spPr/>
        <p:txBody>
          <a:bodyPr/>
          <a:lstStyle>
            <a:lvl1pPr>
              <a:defRPr smtClean="0"/>
            </a:lvl1pPr>
          </a:lstStyle>
          <a:p>
            <a:pPr>
              <a:defRPr/>
            </a:pPr>
            <a:fld id="{AEA45598-8974-4699-A518-7066D7FF179A}" type="slidenum">
              <a:rPr lang="en-US" altLang="en-US"/>
              <a:pPr>
                <a:defRPr/>
              </a:pPr>
              <a:t>‹#›</a:t>
            </a:fld>
            <a:endParaRPr lang="en-US" altLang="en-US"/>
          </a:p>
        </p:txBody>
      </p:sp>
    </p:spTree>
    <p:extLst>
      <p:ext uri="{BB962C8B-B14F-4D97-AF65-F5344CB8AC3E}">
        <p14:creationId xmlns:p14="http://schemas.microsoft.com/office/powerpoint/2010/main" val="86723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2E2DAB-52A2-B7E1-7C64-6304A9B12923}"/>
              </a:ext>
            </a:extLst>
          </p:cNvPr>
          <p:cNvSpPr>
            <a:spLocks noGrp="1"/>
          </p:cNvSpPr>
          <p:nvPr>
            <p:ph type="dt" sz="half" idx="10"/>
          </p:nvPr>
        </p:nvSpPr>
        <p:spPr/>
        <p:txBody>
          <a:bodyPr/>
          <a:lstStyle>
            <a:lvl1pPr>
              <a:defRPr/>
            </a:lvl1pPr>
          </a:lstStyle>
          <a:p>
            <a:pPr>
              <a:defRPr/>
            </a:pPr>
            <a:fld id="{7030C1BB-13A8-498D-8BC1-08E820F11E3D}" type="datetimeFigureOut">
              <a:rPr lang="en-US"/>
              <a:pPr>
                <a:defRPr/>
              </a:pPr>
              <a:t>3/22/2024</a:t>
            </a:fld>
            <a:endParaRPr lang="en-US" dirty="0"/>
          </a:p>
        </p:txBody>
      </p:sp>
      <p:sp>
        <p:nvSpPr>
          <p:cNvPr id="6" name="Footer Placeholder 5">
            <a:extLst>
              <a:ext uri="{FF2B5EF4-FFF2-40B4-BE49-F238E27FC236}">
                <a16:creationId xmlns:a16="http://schemas.microsoft.com/office/drawing/2014/main" id="{7DE27E3D-A2F0-7E53-7151-DC8BF8BB2D5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DBCE11B-6549-FFD6-3B10-AE19739D4C36}"/>
              </a:ext>
            </a:extLst>
          </p:cNvPr>
          <p:cNvSpPr>
            <a:spLocks noGrp="1"/>
          </p:cNvSpPr>
          <p:nvPr>
            <p:ph type="sldNum" sz="quarter" idx="12"/>
          </p:nvPr>
        </p:nvSpPr>
        <p:spPr/>
        <p:txBody>
          <a:bodyPr/>
          <a:lstStyle>
            <a:lvl1pPr>
              <a:defRPr smtClean="0"/>
            </a:lvl1pPr>
          </a:lstStyle>
          <a:p>
            <a:pPr>
              <a:defRPr/>
            </a:pPr>
            <a:fld id="{620EEEA3-D35F-434B-8FBB-EE01C008613E}" type="slidenum">
              <a:rPr lang="en-US" altLang="en-US"/>
              <a:pPr>
                <a:defRPr/>
              </a:pPr>
              <a:t>‹#›</a:t>
            </a:fld>
            <a:endParaRPr lang="en-US" altLang="en-US"/>
          </a:p>
        </p:txBody>
      </p:sp>
    </p:spTree>
    <p:extLst>
      <p:ext uri="{BB962C8B-B14F-4D97-AF65-F5344CB8AC3E}">
        <p14:creationId xmlns:p14="http://schemas.microsoft.com/office/powerpoint/2010/main" val="96278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64B99F-A6E5-D997-4279-E3C55BB67D40}"/>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F98036AA-83AD-C8C5-E1A4-EB5D31EA253C}"/>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20E5AF4D-A3B4-73BA-82CB-DD29B01524C4}"/>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69C5A32C-EF35-4502-AC75-A9A95E8E2847}"/>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C4E80633-4300-5165-E7AB-443FAD04C683}"/>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EC4F2777-C429-82B1-4981-436611DFEF46}"/>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A142618A-89F9-AD2A-E09B-02A933A68D69}"/>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267630E2-B14E-56FD-1A4D-7545F250A3A0}"/>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686F31A7-9177-3FCA-DC19-DF9880FC68B7}"/>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8A24BC72-F4A9-7677-4696-F49F377A8A33}"/>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16:creationId xmlns:a16="http://schemas.microsoft.com/office/drawing/2014/main" id="{2A21B156-6A6A-7340-88AF-E74ABC7337B5}"/>
              </a:ext>
            </a:extLst>
          </p:cNvPr>
          <p:cNvSpPr>
            <a:spLocks noGrp="1"/>
          </p:cNvSpPr>
          <p:nvPr>
            <p:ph type="dt" sz="half" idx="10"/>
          </p:nvPr>
        </p:nvSpPr>
        <p:spPr/>
        <p:txBody>
          <a:bodyPr/>
          <a:lstStyle>
            <a:lvl1pPr>
              <a:defRPr/>
            </a:lvl1pPr>
          </a:lstStyle>
          <a:p>
            <a:pPr>
              <a:defRPr/>
            </a:pPr>
            <a:fld id="{5C5E222B-646C-4D6A-AE87-739B40CD83C1}" type="datetimeFigureOut">
              <a:rPr lang="en-US"/>
              <a:pPr>
                <a:defRPr/>
              </a:pPr>
              <a:t>3/22/2024</a:t>
            </a:fld>
            <a:endParaRPr lang="en-US" dirty="0"/>
          </a:p>
        </p:txBody>
      </p:sp>
      <p:sp>
        <p:nvSpPr>
          <p:cNvPr id="18" name="Footer Placeholder 7">
            <a:extLst>
              <a:ext uri="{FF2B5EF4-FFF2-40B4-BE49-F238E27FC236}">
                <a16:creationId xmlns:a16="http://schemas.microsoft.com/office/drawing/2014/main" id="{7C2C849B-5D25-307F-711F-C0599034C5C2}"/>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8">
            <a:extLst>
              <a:ext uri="{FF2B5EF4-FFF2-40B4-BE49-F238E27FC236}">
                <a16:creationId xmlns:a16="http://schemas.microsoft.com/office/drawing/2014/main" id="{544B9679-48C9-77CE-F583-E243111BEA96}"/>
              </a:ext>
            </a:extLst>
          </p:cNvPr>
          <p:cNvSpPr>
            <a:spLocks noGrp="1"/>
          </p:cNvSpPr>
          <p:nvPr>
            <p:ph type="sldNum" sz="quarter" idx="12"/>
          </p:nvPr>
        </p:nvSpPr>
        <p:spPr/>
        <p:txBody>
          <a:bodyPr/>
          <a:lstStyle>
            <a:lvl1pPr>
              <a:defRPr smtClean="0"/>
            </a:lvl1pPr>
          </a:lstStyle>
          <a:p>
            <a:pPr>
              <a:defRPr/>
            </a:pPr>
            <a:fld id="{49293004-A271-4188-A6A4-0D55E0F2493A}" type="slidenum">
              <a:rPr lang="en-US" altLang="en-US"/>
              <a:pPr>
                <a:defRPr/>
              </a:pPr>
              <a:t>‹#›</a:t>
            </a:fld>
            <a:endParaRPr lang="en-US" altLang="en-US"/>
          </a:p>
        </p:txBody>
      </p:sp>
    </p:spTree>
    <p:extLst>
      <p:ext uri="{BB962C8B-B14F-4D97-AF65-F5344CB8AC3E}">
        <p14:creationId xmlns:p14="http://schemas.microsoft.com/office/powerpoint/2010/main" val="9484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a:extLst>
              <a:ext uri="{FF2B5EF4-FFF2-40B4-BE49-F238E27FC236}">
                <a16:creationId xmlns:a16="http://schemas.microsoft.com/office/drawing/2014/main" id="{71C80859-F774-124E-F1A2-9DFF57D8958D}"/>
              </a:ext>
            </a:extLst>
          </p:cNvPr>
          <p:cNvSpPr>
            <a:spLocks noGrp="1"/>
          </p:cNvSpPr>
          <p:nvPr>
            <p:ph type="dt" sz="half" idx="10"/>
          </p:nvPr>
        </p:nvSpPr>
        <p:spPr/>
        <p:txBody>
          <a:bodyPr/>
          <a:lstStyle>
            <a:lvl1pPr>
              <a:defRPr/>
            </a:lvl1pPr>
          </a:lstStyle>
          <a:p>
            <a:pPr>
              <a:defRPr/>
            </a:pPr>
            <a:fld id="{7C491625-FEE4-48FC-8EA6-D4A6633653E0}" type="datetimeFigureOut">
              <a:rPr lang="en-US"/>
              <a:pPr>
                <a:defRPr/>
              </a:pPr>
              <a:t>3/22/2024</a:t>
            </a:fld>
            <a:endParaRPr lang="en-US" dirty="0"/>
          </a:p>
        </p:txBody>
      </p:sp>
      <p:sp>
        <p:nvSpPr>
          <p:cNvPr id="4" name="Footer Placeholder 2">
            <a:extLst>
              <a:ext uri="{FF2B5EF4-FFF2-40B4-BE49-F238E27FC236}">
                <a16:creationId xmlns:a16="http://schemas.microsoft.com/office/drawing/2014/main" id="{454FB561-99C5-7A57-BC43-25515FC898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C6A98D54-AFF1-5980-6843-BBBFE0E2D4B5}"/>
              </a:ext>
            </a:extLst>
          </p:cNvPr>
          <p:cNvSpPr>
            <a:spLocks noGrp="1"/>
          </p:cNvSpPr>
          <p:nvPr>
            <p:ph type="sldNum" sz="quarter" idx="12"/>
          </p:nvPr>
        </p:nvSpPr>
        <p:spPr/>
        <p:txBody>
          <a:bodyPr/>
          <a:lstStyle>
            <a:lvl1pPr>
              <a:defRPr/>
            </a:lvl1pPr>
          </a:lstStyle>
          <a:p>
            <a:pPr>
              <a:defRPr/>
            </a:pPr>
            <a:fld id="{40E39DD8-DE4F-4707-A23F-A33D44121FD1}" type="slidenum">
              <a:rPr lang="en-US" altLang="en-US"/>
              <a:pPr>
                <a:defRPr/>
              </a:pPr>
              <a:t>‹#›</a:t>
            </a:fld>
            <a:endParaRPr lang="en-US" altLang="en-US"/>
          </a:p>
        </p:txBody>
      </p:sp>
    </p:spTree>
    <p:extLst>
      <p:ext uri="{BB962C8B-B14F-4D97-AF65-F5344CB8AC3E}">
        <p14:creationId xmlns:p14="http://schemas.microsoft.com/office/powerpoint/2010/main" val="145144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6E8FA2-02B2-C695-CA35-40982D67A77C}"/>
              </a:ext>
            </a:extLst>
          </p:cNvPr>
          <p:cNvSpPr>
            <a:spLocks noGrp="1"/>
          </p:cNvSpPr>
          <p:nvPr>
            <p:ph type="dt" sz="half" idx="10"/>
          </p:nvPr>
        </p:nvSpPr>
        <p:spPr/>
        <p:txBody>
          <a:bodyPr/>
          <a:lstStyle>
            <a:lvl1pPr>
              <a:defRPr/>
            </a:lvl1pPr>
          </a:lstStyle>
          <a:p>
            <a:pPr>
              <a:defRPr/>
            </a:pPr>
            <a:fld id="{C7B263E9-A6A2-4F0F-A994-6531C825BC9E}" type="datetimeFigureOut">
              <a:rPr lang="en-US"/>
              <a:pPr>
                <a:defRPr/>
              </a:pPr>
              <a:t>3/22/2024</a:t>
            </a:fld>
            <a:endParaRPr lang="en-US" dirty="0"/>
          </a:p>
        </p:txBody>
      </p:sp>
      <p:sp>
        <p:nvSpPr>
          <p:cNvPr id="3" name="Footer Placeholder 2">
            <a:extLst>
              <a:ext uri="{FF2B5EF4-FFF2-40B4-BE49-F238E27FC236}">
                <a16:creationId xmlns:a16="http://schemas.microsoft.com/office/drawing/2014/main" id="{1C367209-04D3-69A1-4AAC-8B227C51FB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31D98C83-BA34-3877-FEC6-4F36C7CF9A73}"/>
              </a:ext>
            </a:extLst>
          </p:cNvPr>
          <p:cNvSpPr>
            <a:spLocks noGrp="1"/>
          </p:cNvSpPr>
          <p:nvPr>
            <p:ph type="sldNum" sz="quarter" idx="12"/>
          </p:nvPr>
        </p:nvSpPr>
        <p:spPr/>
        <p:txBody>
          <a:bodyPr/>
          <a:lstStyle>
            <a:lvl1pPr>
              <a:defRPr smtClean="0"/>
            </a:lvl1pPr>
          </a:lstStyle>
          <a:p>
            <a:pPr>
              <a:defRPr/>
            </a:pPr>
            <a:fld id="{A5A0E910-3BF9-4ABA-90F8-FEB51CD86475}" type="slidenum">
              <a:rPr lang="en-US" altLang="en-US"/>
              <a:pPr>
                <a:defRPr/>
              </a:pPr>
              <a:t>‹#›</a:t>
            </a:fld>
            <a:endParaRPr lang="en-US" altLang="en-US"/>
          </a:p>
        </p:txBody>
      </p:sp>
    </p:spTree>
    <p:extLst>
      <p:ext uri="{BB962C8B-B14F-4D97-AF65-F5344CB8AC3E}">
        <p14:creationId xmlns:p14="http://schemas.microsoft.com/office/powerpoint/2010/main" val="54426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7EA69C1-1A97-A673-05FC-C55874DF5BC7}"/>
              </a:ext>
            </a:extLst>
          </p:cNvPr>
          <p:cNvSpPr>
            <a:spLocks noGrp="1"/>
          </p:cNvSpPr>
          <p:nvPr>
            <p:ph type="dt" sz="half" idx="10"/>
          </p:nvPr>
        </p:nvSpPr>
        <p:spPr/>
        <p:txBody>
          <a:bodyPr/>
          <a:lstStyle>
            <a:lvl1pPr>
              <a:defRPr/>
            </a:lvl1pPr>
          </a:lstStyle>
          <a:p>
            <a:pPr>
              <a:defRPr/>
            </a:pPr>
            <a:fld id="{DE611BBE-9480-4981-9756-B3A48EE97210}" type="datetimeFigureOut">
              <a:rPr lang="en-US"/>
              <a:pPr>
                <a:defRPr/>
              </a:pPr>
              <a:t>3/22/2024</a:t>
            </a:fld>
            <a:endParaRPr lang="en-US" dirty="0"/>
          </a:p>
        </p:txBody>
      </p:sp>
      <p:sp>
        <p:nvSpPr>
          <p:cNvPr id="6" name="Footer Placeholder 2">
            <a:extLst>
              <a:ext uri="{FF2B5EF4-FFF2-40B4-BE49-F238E27FC236}">
                <a16:creationId xmlns:a16="http://schemas.microsoft.com/office/drawing/2014/main" id="{2C6C283C-72D0-5CB6-843C-A1CDFE02D5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87729B3A-03B2-63FD-68C3-58A7154409CB}"/>
              </a:ext>
            </a:extLst>
          </p:cNvPr>
          <p:cNvSpPr>
            <a:spLocks noGrp="1"/>
          </p:cNvSpPr>
          <p:nvPr>
            <p:ph type="sldNum" sz="quarter" idx="12"/>
          </p:nvPr>
        </p:nvSpPr>
        <p:spPr/>
        <p:txBody>
          <a:bodyPr/>
          <a:lstStyle>
            <a:lvl1pPr>
              <a:defRPr/>
            </a:lvl1pPr>
          </a:lstStyle>
          <a:p>
            <a:pPr>
              <a:defRPr/>
            </a:pPr>
            <a:fld id="{ECD1F083-9F71-4F96-9E64-65205B1E36C6}" type="slidenum">
              <a:rPr lang="en-US" altLang="en-US"/>
              <a:pPr>
                <a:defRPr/>
              </a:pPr>
              <a:t>‹#›</a:t>
            </a:fld>
            <a:endParaRPr lang="en-US" altLang="en-US"/>
          </a:p>
        </p:txBody>
      </p:sp>
    </p:spTree>
    <p:extLst>
      <p:ext uri="{BB962C8B-B14F-4D97-AF65-F5344CB8AC3E}">
        <p14:creationId xmlns:p14="http://schemas.microsoft.com/office/powerpoint/2010/main" val="8888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979390-E47A-4745-B5FC-EEAD015341FA}"/>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B23D651B-9E89-8E79-73C1-3F1EC4AF6115}"/>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a:extLst>
              <a:ext uri="{FF2B5EF4-FFF2-40B4-BE49-F238E27FC236}">
                <a16:creationId xmlns:a16="http://schemas.microsoft.com/office/drawing/2014/main" id="{02E43788-A50A-75EF-5EC8-963452051062}"/>
              </a:ext>
            </a:extLst>
          </p:cNvPr>
          <p:cNvGrpSpPr>
            <a:grpSpLocks/>
          </p:cNvGrpSpPr>
          <p:nvPr/>
        </p:nvGrpSpPr>
        <p:grpSpPr bwMode="auto">
          <a:xfrm rot="5400000">
            <a:off x="8515351" y="1219200"/>
            <a:ext cx="131762" cy="128587"/>
            <a:chOff x="6668087" y="1297746"/>
            <a:chExt cx="161840" cy="156602"/>
          </a:xfrm>
        </p:grpSpPr>
        <p:cxnSp>
          <p:nvCxnSpPr>
            <p:cNvPr id="8" name="Straight Connector 7">
              <a:extLst>
                <a:ext uri="{FF2B5EF4-FFF2-40B4-BE49-F238E27FC236}">
                  <a16:creationId xmlns:a16="http://schemas.microsoft.com/office/drawing/2014/main" id="{C7875D94-97E7-D3EB-0C82-1BFA9BEC3D3A}"/>
                </a:ext>
              </a:extLst>
            </p:cNvPr>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BF225D2-B31D-ECC9-D46A-8FF9D401D610}"/>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7A60695-1137-0181-ACBA-922BA8AD388B}"/>
                </a:ext>
              </a:extLst>
            </p:cNvPr>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a:extLst>
              <a:ext uri="{FF2B5EF4-FFF2-40B4-BE49-F238E27FC236}">
                <a16:creationId xmlns:a16="http://schemas.microsoft.com/office/drawing/2014/main" id="{8D5AFEA4-6CE1-90A2-7259-3FE0C225F7FF}"/>
              </a:ext>
            </a:extLst>
          </p:cNvPr>
          <p:cNvGrpSpPr>
            <a:grpSpLocks/>
          </p:cNvGrpSpPr>
          <p:nvPr/>
        </p:nvGrpSpPr>
        <p:grpSpPr bwMode="auto">
          <a:xfrm rot="5400000">
            <a:off x="8667751" y="1371600"/>
            <a:ext cx="131762" cy="128587"/>
            <a:chOff x="6668087" y="1297746"/>
            <a:chExt cx="161840" cy="156602"/>
          </a:xfrm>
        </p:grpSpPr>
        <p:cxnSp>
          <p:nvCxnSpPr>
            <p:cNvPr id="12" name="Straight Connector 11">
              <a:extLst>
                <a:ext uri="{FF2B5EF4-FFF2-40B4-BE49-F238E27FC236}">
                  <a16:creationId xmlns:a16="http://schemas.microsoft.com/office/drawing/2014/main" id="{866207A3-1B4C-89CF-2C6C-43D94121D49D}"/>
                </a:ext>
              </a:extLst>
            </p:cNvPr>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EF964DB-3C64-5B55-3D3A-6217B92453F5}"/>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C25EC6-18F0-FD0A-15C3-EA774D3C22EE}"/>
                </a:ext>
              </a:extLst>
            </p:cNvPr>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a:extLst>
              <a:ext uri="{FF2B5EF4-FFF2-40B4-BE49-F238E27FC236}">
                <a16:creationId xmlns:a16="http://schemas.microsoft.com/office/drawing/2014/main" id="{43A7FF8D-02A5-AF32-F1FB-4FAA49034DF1}"/>
              </a:ext>
            </a:extLst>
          </p:cNvPr>
          <p:cNvGrpSpPr>
            <a:grpSpLocks/>
          </p:cNvGrpSpPr>
          <p:nvPr/>
        </p:nvGrpSpPr>
        <p:grpSpPr bwMode="auto">
          <a:xfrm rot="5400000">
            <a:off x="8320087" y="1474788"/>
            <a:ext cx="131763" cy="128588"/>
            <a:chOff x="6668087" y="1297746"/>
            <a:chExt cx="161840" cy="156602"/>
          </a:xfrm>
        </p:grpSpPr>
        <p:cxnSp>
          <p:nvCxnSpPr>
            <p:cNvPr id="16" name="Straight Connector 15">
              <a:extLst>
                <a:ext uri="{FF2B5EF4-FFF2-40B4-BE49-F238E27FC236}">
                  <a16:creationId xmlns:a16="http://schemas.microsoft.com/office/drawing/2014/main" id="{6DA262CB-7DDC-CCB8-6B44-7E877F5CE663}"/>
                </a:ext>
              </a:extLst>
            </p:cNvPr>
            <p:cNvCxnSpPr/>
            <p:nvPr/>
          </p:nvCxnSpPr>
          <p:spPr>
            <a:xfrm rot="16200000">
              <a:off x="6663592" y="12925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7B75657-D12C-644F-7D36-73C2E2885424}"/>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620542E-16A9-B3E1-C5BB-F4B8FAA4CA52}"/>
                </a:ext>
              </a:extLst>
            </p:cNvPr>
            <p:cNvCxnSpPr/>
            <p:nvPr/>
          </p:nvCxnSpPr>
          <p:spPr>
            <a:xfrm rot="5400000" flipH="1">
              <a:off x="6744512" y="12915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a:extLst>
              <a:ext uri="{FF2B5EF4-FFF2-40B4-BE49-F238E27FC236}">
                <a16:creationId xmlns:a16="http://schemas.microsoft.com/office/drawing/2014/main" id="{F9ADC66D-EC2A-375D-A176-50AB86C38716}"/>
              </a:ext>
            </a:extLst>
          </p:cNvPr>
          <p:cNvSpPr>
            <a:spLocks noGrp="1"/>
          </p:cNvSpPr>
          <p:nvPr>
            <p:ph type="dt" sz="half" idx="10"/>
          </p:nvPr>
        </p:nvSpPr>
        <p:spPr>
          <a:xfrm>
            <a:off x="6477000" y="55563"/>
            <a:ext cx="2133600" cy="365125"/>
          </a:xfrm>
        </p:spPr>
        <p:txBody>
          <a:bodyPr/>
          <a:lstStyle>
            <a:lvl1pPr>
              <a:defRPr/>
            </a:lvl1pPr>
          </a:lstStyle>
          <a:p>
            <a:pPr>
              <a:defRPr/>
            </a:pPr>
            <a:fld id="{138FDED3-BB6C-4207-9723-F57654C7A2A0}" type="datetimeFigureOut">
              <a:rPr lang="en-US"/>
              <a:pPr>
                <a:defRPr/>
              </a:pPr>
              <a:t>3/22/2024</a:t>
            </a:fld>
            <a:endParaRPr lang="en-US" dirty="0"/>
          </a:p>
        </p:txBody>
      </p:sp>
      <p:sp>
        <p:nvSpPr>
          <p:cNvPr id="20" name="Footer Placeholder 5">
            <a:extLst>
              <a:ext uri="{FF2B5EF4-FFF2-40B4-BE49-F238E27FC236}">
                <a16:creationId xmlns:a16="http://schemas.microsoft.com/office/drawing/2014/main" id="{26AE5112-223D-B7B4-6D01-5E960D56EB82}"/>
              </a:ext>
            </a:extLst>
          </p:cNvPr>
          <p:cNvSpPr>
            <a:spLocks noGrp="1"/>
          </p:cNvSpPr>
          <p:nvPr>
            <p:ph type="ftr" sz="quarter" idx="11"/>
          </p:nvPr>
        </p:nvSpPr>
        <p:spPr>
          <a:xfrm>
            <a:off x="914400" y="55563"/>
            <a:ext cx="5562600" cy="365125"/>
          </a:xfrm>
        </p:spPr>
        <p:txBody>
          <a:bodyPr/>
          <a:lstStyle>
            <a:lvl1pPr>
              <a:defRPr/>
            </a:lvl1pPr>
          </a:lstStyle>
          <a:p>
            <a:pPr>
              <a:defRPr/>
            </a:pPr>
            <a:endParaRPr lang="en-US"/>
          </a:p>
        </p:txBody>
      </p:sp>
      <p:sp>
        <p:nvSpPr>
          <p:cNvPr id="21" name="Slide Number Placeholder 6">
            <a:extLst>
              <a:ext uri="{FF2B5EF4-FFF2-40B4-BE49-F238E27FC236}">
                <a16:creationId xmlns:a16="http://schemas.microsoft.com/office/drawing/2014/main" id="{832EFCB6-5592-7F39-1229-42F10BB82002}"/>
              </a:ext>
            </a:extLst>
          </p:cNvPr>
          <p:cNvSpPr>
            <a:spLocks noGrp="1"/>
          </p:cNvSpPr>
          <p:nvPr>
            <p:ph type="sldNum" sz="quarter" idx="12"/>
          </p:nvPr>
        </p:nvSpPr>
        <p:spPr>
          <a:xfrm>
            <a:off x="8610600" y="55563"/>
            <a:ext cx="457200" cy="365125"/>
          </a:xfrm>
        </p:spPr>
        <p:txBody>
          <a:bodyPr/>
          <a:lstStyle>
            <a:lvl1pPr>
              <a:defRPr smtClean="0"/>
            </a:lvl1pPr>
          </a:lstStyle>
          <a:p>
            <a:pPr>
              <a:defRPr/>
            </a:pPr>
            <a:fld id="{DD7CE29F-5FC9-49C1-8A62-F73600403EBB}" type="slidenum">
              <a:rPr lang="en-US" altLang="en-US"/>
              <a:pPr>
                <a:defRPr/>
              </a:pPr>
              <a:t>‹#›</a:t>
            </a:fld>
            <a:endParaRPr lang="en-US" altLang="en-US"/>
          </a:p>
        </p:txBody>
      </p:sp>
    </p:spTree>
    <p:extLst>
      <p:ext uri="{BB962C8B-B14F-4D97-AF65-F5344CB8AC3E}">
        <p14:creationId xmlns:p14="http://schemas.microsoft.com/office/powerpoint/2010/main" val="421643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F57B4D-6E70-F705-3FFE-35B3AE046863}"/>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BBAACE93-034C-18CD-7579-B359F85F6A51}"/>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FF34F1E7-44E5-5A07-2855-F68FE72FDBEE}"/>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C0A5831C-0A06-01CD-513F-467752E5BBCB}"/>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6203E525-107D-A3CD-99F4-686AB3CED3B3}"/>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D5C31601-3824-EF43-061C-521C34063943}"/>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5DBFD558-8A80-80A8-0B86-B9AA3E5E4F5A}"/>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8D0DCBCE-928A-1331-7F36-CC67FCFAD2DB}"/>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3CEFCA40-7285-F0C4-F630-04E57F5AD02B}"/>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Placeholder 21">
            <a:extLst>
              <a:ext uri="{FF2B5EF4-FFF2-40B4-BE49-F238E27FC236}">
                <a16:creationId xmlns:a16="http://schemas.microsoft.com/office/drawing/2014/main" id="{8AC2B69C-7793-4BA5-7437-E7CD0AB572BF}"/>
              </a:ext>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a:extLst>
              <a:ext uri="{FF2B5EF4-FFF2-40B4-BE49-F238E27FC236}">
                <a16:creationId xmlns:a16="http://schemas.microsoft.com/office/drawing/2014/main" id="{A6D0196D-06B2-4C8C-5040-2B5209E465D8}"/>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6CB358D1-E9EC-CB54-7902-714FC5F019BB}"/>
              </a:ext>
            </a:extLst>
          </p:cNvPr>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8E64A5F1-8051-4F86-911B-D80C119FAD95}" type="datetimeFigureOut">
              <a:rPr lang="en-US"/>
              <a:pPr>
                <a:defRPr/>
              </a:pPr>
              <a:t>3/22/2024</a:t>
            </a:fld>
            <a:endParaRPr lang="en-US" dirty="0"/>
          </a:p>
        </p:txBody>
      </p:sp>
      <p:sp>
        <p:nvSpPr>
          <p:cNvPr id="3" name="Footer Placeholder 2">
            <a:extLst>
              <a:ext uri="{FF2B5EF4-FFF2-40B4-BE49-F238E27FC236}">
                <a16:creationId xmlns:a16="http://schemas.microsoft.com/office/drawing/2014/main" id="{0F72CDEA-0634-1BF7-8E87-29683C51E3C2}"/>
              </a:ext>
            </a:extLst>
          </p:cNvPr>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a:extLst>
              <a:ext uri="{FF2B5EF4-FFF2-40B4-BE49-F238E27FC236}">
                <a16:creationId xmlns:a16="http://schemas.microsoft.com/office/drawing/2014/main" id="{19415C3E-2B0E-16DE-70B3-2727C5376BBE}"/>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solidFill>
                  <a:schemeClr val="tx2"/>
                </a:solidFill>
              </a:defRPr>
            </a:lvl1pPr>
          </a:lstStyle>
          <a:p>
            <a:pPr>
              <a:defRPr/>
            </a:pPr>
            <a:fld id="{19807EDD-B202-4AEF-A1FF-45DE42D724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51" r:id="rId1"/>
    <p:sldLayoutId id="2147483746" r:id="rId2"/>
    <p:sldLayoutId id="2147483752" r:id="rId3"/>
    <p:sldLayoutId id="2147483753" r:id="rId4"/>
    <p:sldLayoutId id="2147483754" r:id="rId5"/>
    <p:sldLayoutId id="2147483747" r:id="rId6"/>
    <p:sldLayoutId id="2147483755" r:id="rId7"/>
    <p:sldLayoutId id="2147483748" r:id="rId8"/>
    <p:sldLayoutId id="2147483756" r:id="rId9"/>
    <p:sldLayoutId id="2147483749" r:id="rId10"/>
    <p:sldLayoutId id="2147483750"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anose="020B0609020204030204" pitchFamily="49" charset="0"/>
        </a:defRPr>
      </a:lvl2pPr>
      <a:lvl3pPr algn="l" rtl="0" eaLnBrk="0" fontAlgn="base" hangingPunct="0">
        <a:spcBef>
          <a:spcPct val="0"/>
        </a:spcBef>
        <a:spcAft>
          <a:spcPct val="0"/>
        </a:spcAft>
        <a:defRPr sz="4000">
          <a:solidFill>
            <a:srgbClr val="C1EEFF"/>
          </a:solidFill>
          <a:latin typeface="Consolas" panose="020B0609020204030204" pitchFamily="49" charset="0"/>
        </a:defRPr>
      </a:lvl3pPr>
      <a:lvl4pPr algn="l" rtl="0" eaLnBrk="0" fontAlgn="base" hangingPunct="0">
        <a:spcBef>
          <a:spcPct val="0"/>
        </a:spcBef>
        <a:spcAft>
          <a:spcPct val="0"/>
        </a:spcAft>
        <a:defRPr sz="4000">
          <a:solidFill>
            <a:srgbClr val="C1EEFF"/>
          </a:solidFill>
          <a:latin typeface="Consolas" panose="020B0609020204030204" pitchFamily="49" charset="0"/>
        </a:defRPr>
      </a:lvl4pPr>
      <a:lvl5pPr algn="l" rtl="0" eaLnBrk="0" fontAlgn="base" hangingPunct="0">
        <a:spcBef>
          <a:spcPct val="0"/>
        </a:spcBef>
        <a:spcAft>
          <a:spcPct val="0"/>
        </a:spcAft>
        <a:defRPr sz="4000">
          <a:solidFill>
            <a:srgbClr val="C1EEFF"/>
          </a:solidFill>
          <a:latin typeface="Consolas" panose="020B0609020204030204" pitchFamily="49" charset="0"/>
        </a:defRPr>
      </a:lvl5pPr>
      <a:lvl6pPr marL="457200" algn="l" rtl="0" fontAlgn="base">
        <a:spcBef>
          <a:spcPct val="0"/>
        </a:spcBef>
        <a:spcAft>
          <a:spcPct val="0"/>
        </a:spcAft>
        <a:defRPr sz="4000">
          <a:solidFill>
            <a:srgbClr val="C1EEFF"/>
          </a:solidFill>
          <a:latin typeface="Consolas" panose="020B0609020204030204" pitchFamily="49" charset="0"/>
        </a:defRPr>
      </a:lvl6pPr>
      <a:lvl7pPr marL="914400" algn="l" rtl="0" fontAlgn="base">
        <a:spcBef>
          <a:spcPct val="0"/>
        </a:spcBef>
        <a:spcAft>
          <a:spcPct val="0"/>
        </a:spcAft>
        <a:defRPr sz="4000">
          <a:solidFill>
            <a:srgbClr val="C1EEFF"/>
          </a:solidFill>
          <a:latin typeface="Consolas" panose="020B0609020204030204" pitchFamily="49" charset="0"/>
        </a:defRPr>
      </a:lvl7pPr>
      <a:lvl8pPr marL="1371600" algn="l" rtl="0" fontAlgn="base">
        <a:spcBef>
          <a:spcPct val="0"/>
        </a:spcBef>
        <a:spcAft>
          <a:spcPct val="0"/>
        </a:spcAft>
        <a:defRPr sz="4000">
          <a:solidFill>
            <a:srgbClr val="C1EEFF"/>
          </a:solidFill>
          <a:latin typeface="Consolas" panose="020B0609020204030204" pitchFamily="49" charset="0"/>
        </a:defRPr>
      </a:lvl8pPr>
      <a:lvl9pPr marL="1828800" algn="l" rtl="0" fontAlgn="base">
        <a:spcBef>
          <a:spcPct val="0"/>
        </a:spcBef>
        <a:spcAft>
          <a:spcPct val="0"/>
        </a:spcAft>
        <a:defRPr sz="4000">
          <a:solidFill>
            <a:srgbClr val="C1EEFF"/>
          </a:solidFill>
          <a:latin typeface="Consolas" panose="020B0609020204030204"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140.194.76.129/publications/eng-pamphlets/ep870-1-67/c-4.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hyperlink" Target="http://en.wikipedia.org/wiki/Greek_languag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hyperlink" Target="http://www.healthoregon.org/dwcyanotoxins"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www.oregon.gov/oha/news/Documents/2013-0725-habs-issue-dorena.pdf" TargetMode="External"/><Relationship Id="rId13" Type="http://schemas.openxmlformats.org/officeDocument/2006/relationships/hyperlink" Target="http://healthoregon.org/hab/" TargetMode="External"/><Relationship Id="rId3" Type="http://schemas.openxmlformats.org/officeDocument/2006/relationships/hyperlink" Target="http://www.oregon.gov/oha/news/Documents/2013-0618-Health%20Advisory%20issued%20for%20Willow%20Creek%20Reservoir.pdf" TargetMode="External"/><Relationship Id="rId7" Type="http://schemas.openxmlformats.org/officeDocument/2006/relationships/hyperlink" Target="http://www.oregon.gov/oha/news/Documents/2013-0703-dexter-reservoir-advisory.pdf" TargetMode="External"/><Relationship Id="rId12" Type="http://schemas.openxmlformats.org/officeDocument/2006/relationships/hyperlink" Target="http://www.oregon.gov/oha/news/Documents/2013-0815-habs-issue-fern-ridge.pdf"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hyperlink" Target="http://www.oregon.gov/oha/news/Documents/2013-0705-lost-creek-advisory-lift.pdf" TargetMode="External"/><Relationship Id="rId11" Type="http://schemas.openxmlformats.org/officeDocument/2006/relationships/hyperlink" Target="http://www.oregon.gov/oha/news/Documents/2013-0809-habs-lift-blue-lake.pdf" TargetMode="External"/><Relationship Id="rId5" Type="http://schemas.openxmlformats.org/officeDocument/2006/relationships/hyperlink" Target="http://www.oregon.gov/oha/news/Documents/2013-0620-habs-issue-lost-cr-lk-web.pdf" TargetMode="External"/><Relationship Id="rId10" Type="http://schemas.openxmlformats.org/officeDocument/2006/relationships/hyperlink" Target="http://www.oregon.gov/oha/news/Documents/2013-0806-blue-lake-advisory.pdf" TargetMode="External"/><Relationship Id="rId4" Type="http://schemas.openxmlformats.org/officeDocument/2006/relationships/hyperlink" Target="http://www.oregon.gov/oha/news/Documents/2013-0813-habs-lift-willow-creek-web.pdf" TargetMode="External"/><Relationship Id="rId9" Type="http://schemas.openxmlformats.org/officeDocument/2006/relationships/hyperlink" Target="http://www.oregon.gov/oha/news/Documents/2013-0801-DevilsLakeAdvisory.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hyperlink" Target="http://www.communitypetclinic.net/blog/wp-content/uploads/2012/07/Upper-Klamath-River-Blue-Green-Algae-bloom-2008.jpg" TargetMode="External"/><Relationship Id="rId7"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hyperlink" Target="http://www.oregonwild.org/about/press-room/press-clips/limits-urged-on-toxic-algae-in-klamath/image/image_view_fullscreen" TargetMode="External"/><Relationship Id="rId4" Type="http://schemas.openxmlformats.org/officeDocument/2006/relationships/image" Target="../media/image7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hyperlink" Target="http://pubs.usgs.gov/tm/2006/tm1D3/" TargetMode="External"/><Relationship Id="rId5" Type="http://schemas.openxmlformats.org/officeDocument/2006/relationships/image" Target="../media/image76.png"/><Relationship Id="rId4" Type="http://schemas.openxmlformats.org/officeDocument/2006/relationships/image" Target="../media/image75.png"/></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www.bigsandlakepreservationassoc.org/wp-content/uploads/2013/06/image020.jpg"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www.oregon.gov///upload.wikimedia.org/wikipedia/commons/6/65/Cholera.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3" Type="http://schemas.openxmlformats.org/officeDocument/2006/relationships/hyperlink" Target="http://www.healthoregon.org/dwcyanotoxins" TargetMode="External"/><Relationship Id="rId7" Type="http://schemas.openxmlformats.org/officeDocument/2006/relationships/hyperlink" Target="https://www.epa.gov/nutrient-policy-data/monitoring-and-responding-cyanobacteria-and-cyanotoxins-recreational-waters"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hyperlink" Target="https://toxics.usgs.gov/highlights/algal_toxins/algal_faq.html" TargetMode="External"/><Relationship Id="rId5" Type="http://schemas.openxmlformats.org/officeDocument/2006/relationships/hyperlink" Target="http://www.ecy.wa.gov/programs/wq/plants/algae/lakes/controloptions.html" TargetMode="External"/><Relationship Id="rId4" Type="http://schemas.openxmlformats.org/officeDocument/2006/relationships/hyperlink" Target="http://www.healthoregon.org/hab"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hyperlink" Target="http://140.194.76.129/publications/eng-pamphlets/ep870-1-67/c-4.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thisdayinwaterhistory.files.wordpress.com/2013/03/0324-disinfecting-at-poughkeepsie.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5F712D31-ADD8-9A73-131B-CF9A7E1BFF2F}"/>
              </a:ext>
            </a:extLst>
          </p:cNvPr>
          <p:cNvSpPr txBox="1">
            <a:spLocks noChangeArrowheads="1"/>
          </p:cNvSpPr>
          <p:nvPr/>
        </p:nvSpPr>
        <p:spPr bwMode="auto">
          <a:xfrm>
            <a:off x="630238" y="4737100"/>
            <a:ext cx="7837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OHA – Drinking Water Services</a:t>
            </a:r>
            <a:endParaRPr lang="en-US" altLang="en-US"/>
          </a:p>
        </p:txBody>
      </p:sp>
      <p:sp>
        <p:nvSpPr>
          <p:cNvPr id="5" name="TextBox 4">
            <a:extLst>
              <a:ext uri="{FF2B5EF4-FFF2-40B4-BE49-F238E27FC236}">
                <a16:creationId xmlns:a16="http://schemas.microsoft.com/office/drawing/2014/main" id="{31E55A5A-25EC-9884-BFDA-F750AF20FD78}"/>
              </a:ext>
            </a:extLst>
          </p:cNvPr>
          <p:cNvSpPr txBox="1"/>
          <p:nvPr/>
        </p:nvSpPr>
        <p:spPr>
          <a:xfrm>
            <a:off x="630936" y="5152620"/>
            <a:ext cx="6617208"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Slow Sand Filtration – A Timeless Technology</a:t>
            </a:r>
          </a:p>
        </p:txBody>
      </p:sp>
      <p:pic>
        <p:nvPicPr>
          <p:cNvPr id="10244" name="Picture 6" descr="DSCN5636.JPG">
            <a:extLst>
              <a:ext uri="{FF2B5EF4-FFF2-40B4-BE49-F238E27FC236}">
                <a16:creationId xmlns:a16="http://schemas.microsoft.com/office/drawing/2014/main" id="{F99EC5E1-F42C-5E80-8121-6212693DCFA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68963" y="520700"/>
            <a:ext cx="2955925" cy="39417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7" descr="SandFilter23.jpg">
            <a:extLst>
              <a:ext uri="{FF2B5EF4-FFF2-40B4-BE49-F238E27FC236}">
                <a16:creationId xmlns:a16="http://schemas.microsoft.com/office/drawing/2014/main" id="{30ABD228-2452-722B-ABF8-15DB27172E73}"/>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9750" y="549275"/>
            <a:ext cx="4573588" cy="33924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6" name="TextBox 5">
            <a:extLst>
              <a:ext uri="{FF2B5EF4-FFF2-40B4-BE49-F238E27FC236}">
                <a16:creationId xmlns:a16="http://schemas.microsoft.com/office/drawing/2014/main" id="{4BDF695A-F322-185F-2BFA-30C2F8D0E9C6}"/>
              </a:ext>
            </a:extLst>
          </p:cNvPr>
          <p:cNvSpPr txBox="1">
            <a:spLocks noChangeArrowheads="1"/>
          </p:cNvSpPr>
          <p:nvPr/>
        </p:nvSpPr>
        <p:spPr bwMode="auto">
          <a:xfrm>
            <a:off x="508000" y="3979863"/>
            <a:ext cx="448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400"/>
              <a:t>Astoria, OR  5 MGD plant (photo taken by Frank Wolf)</a:t>
            </a:r>
          </a:p>
        </p:txBody>
      </p:sp>
      <p:sp>
        <p:nvSpPr>
          <p:cNvPr id="10247" name="TextBox 8">
            <a:extLst>
              <a:ext uri="{FF2B5EF4-FFF2-40B4-BE49-F238E27FC236}">
                <a16:creationId xmlns:a16="http://schemas.microsoft.com/office/drawing/2014/main" id="{BB9CD709-E8E1-5173-C009-C49DEED5AD90}"/>
              </a:ext>
            </a:extLst>
          </p:cNvPr>
          <p:cNvSpPr txBox="1">
            <a:spLocks noChangeArrowheads="1"/>
          </p:cNvSpPr>
          <p:nvPr/>
        </p:nvSpPr>
        <p:spPr bwMode="auto">
          <a:xfrm>
            <a:off x="5651500" y="4494213"/>
            <a:ext cx="316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400"/>
              <a:t>Walla Walla, WA Pilot Study 2010-2012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288E59-2D0D-CCA6-3272-049200BC6D98}"/>
              </a:ext>
            </a:extLst>
          </p:cNvPr>
          <p:cNvSpPr txBox="1"/>
          <p:nvPr/>
        </p:nvSpPr>
        <p:spPr>
          <a:xfrm>
            <a:off x="630936" y="548640"/>
            <a:ext cx="661720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Washington D.C. - 1905</a:t>
            </a:r>
          </a:p>
        </p:txBody>
      </p:sp>
      <p:pic>
        <p:nvPicPr>
          <p:cNvPr id="28675" name="Picture 12" descr="http://greatergreater.com/images/201109/211934-4.jpg">
            <a:hlinkClick r:id="rId3"/>
            <a:extLst>
              <a:ext uri="{FF2B5EF4-FFF2-40B4-BE49-F238E27FC236}">
                <a16:creationId xmlns:a16="http://schemas.microsoft.com/office/drawing/2014/main" id="{FD19C695-92FB-47FB-ACE1-7B12859791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250" y="1346200"/>
            <a:ext cx="6343650" cy="3768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676" name="TextBox 7">
            <a:extLst>
              <a:ext uri="{FF2B5EF4-FFF2-40B4-BE49-F238E27FC236}">
                <a16:creationId xmlns:a16="http://schemas.microsoft.com/office/drawing/2014/main" id="{C964D843-894B-AA43-2B44-56996BCC9BF2}"/>
              </a:ext>
            </a:extLst>
          </p:cNvPr>
          <p:cNvSpPr txBox="1">
            <a:spLocks noChangeArrowheads="1"/>
          </p:cNvSpPr>
          <p:nvPr/>
        </p:nvSpPr>
        <p:spPr bwMode="auto">
          <a:xfrm>
            <a:off x="590550" y="5260975"/>
            <a:ext cx="8210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US Army Corps of Engineers photo of Washington D.C. McMillan Water Filtration Plant, a 25-acre, 75 MGD slow sand plant in use from 1905 – 1985 (replaced by rapid sand plant).  Eliminated typhoid epidemics in the City.</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03B1BD-36F8-8436-329D-8E26AC972F60}"/>
              </a:ext>
            </a:extLst>
          </p:cNvPr>
          <p:cNvSpPr txBox="1"/>
          <p:nvPr/>
        </p:nvSpPr>
        <p:spPr>
          <a:xfrm>
            <a:off x="342900" y="0"/>
            <a:ext cx="8801100"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Under Drains –</a:t>
            </a:r>
          </a:p>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Pittsburgh, PA</a:t>
            </a:r>
          </a:p>
        </p:txBody>
      </p:sp>
      <p:sp>
        <p:nvSpPr>
          <p:cNvPr id="30723" name="TextBox 7">
            <a:extLst>
              <a:ext uri="{FF2B5EF4-FFF2-40B4-BE49-F238E27FC236}">
                <a16:creationId xmlns:a16="http://schemas.microsoft.com/office/drawing/2014/main" id="{E9A737A4-C7F7-BC10-6007-A7B5D0CE4ADA}"/>
              </a:ext>
            </a:extLst>
          </p:cNvPr>
          <p:cNvSpPr txBox="1">
            <a:spLocks noChangeArrowheads="1"/>
          </p:cNvSpPr>
          <p:nvPr/>
        </p:nvSpPr>
        <p:spPr bwMode="auto">
          <a:xfrm>
            <a:off x="361950" y="5724525"/>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This photo shows the main collector and laterals before support gravel and filter sand were added.  Photo by Bureau of Filtration, city of Pittsburgh, PA.</a:t>
            </a:r>
            <a:endParaRPr lang="en-US" altLang="en-US"/>
          </a:p>
        </p:txBody>
      </p:sp>
      <p:pic>
        <p:nvPicPr>
          <p:cNvPr id="30724" name="Picture 2">
            <a:extLst>
              <a:ext uri="{FF2B5EF4-FFF2-40B4-BE49-F238E27FC236}">
                <a16:creationId xmlns:a16="http://schemas.microsoft.com/office/drawing/2014/main" id="{08C3FC35-A3A3-3EEE-86A2-C45B6E5E75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362075"/>
            <a:ext cx="5924550" cy="42084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79D554-BADE-8A74-BC92-A3EA8ADDDA10}"/>
              </a:ext>
            </a:extLst>
          </p:cNvPr>
          <p:cNvSpPr txBox="1"/>
          <p:nvPr/>
        </p:nvSpPr>
        <p:spPr>
          <a:xfrm>
            <a:off x="611886" y="320040"/>
            <a:ext cx="6617208"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Cleaning - Philadelphia, PA 1900</a:t>
            </a:r>
          </a:p>
        </p:txBody>
      </p:sp>
      <p:pic>
        <p:nvPicPr>
          <p:cNvPr id="32771" name="Picture 2">
            <a:extLst>
              <a:ext uri="{FF2B5EF4-FFF2-40B4-BE49-F238E27FC236}">
                <a16:creationId xmlns:a16="http://schemas.microsoft.com/office/drawing/2014/main" id="{2712D9E3-DFD3-1DBD-DFF3-46C08E526CE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4300" y="2014538"/>
            <a:ext cx="4613275" cy="40814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772" name="TextBox 5">
            <a:extLst>
              <a:ext uri="{FF2B5EF4-FFF2-40B4-BE49-F238E27FC236}">
                <a16:creationId xmlns:a16="http://schemas.microsoft.com/office/drawing/2014/main" id="{2800EB37-EF42-1550-F468-AC4B39514D24}"/>
              </a:ext>
            </a:extLst>
          </p:cNvPr>
          <p:cNvSpPr txBox="1">
            <a:spLocks noChangeArrowheads="1"/>
          </p:cNvSpPr>
          <p:nvPr/>
        </p:nvSpPr>
        <p:spPr bwMode="auto">
          <a:xfrm>
            <a:off x="400050" y="2057400"/>
            <a:ext cx="33147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Between 1900 and 1911, Philadelphia, PA constructed 5 slow sand plants like the one shown above.  This photo shows a filter scraping in progress.</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C711C4-7644-1078-D8A9-0137F0B60E64}"/>
              </a:ext>
            </a:extLst>
          </p:cNvPr>
          <p:cNvSpPr txBox="1"/>
          <p:nvPr/>
        </p:nvSpPr>
        <p:spPr>
          <a:xfrm>
            <a:off x="630936" y="548640"/>
            <a:ext cx="661720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Typhoid Fever Declines</a:t>
            </a:r>
          </a:p>
        </p:txBody>
      </p:sp>
      <p:sp>
        <p:nvSpPr>
          <p:cNvPr id="34819" name="TextBox 7">
            <a:extLst>
              <a:ext uri="{FF2B5EF4-FFF2-40B4-BE49-F238E27FC236}">
                <a16:creationId xmlns:a16="http://schemas.microsoft.com/office/drawing/2014/main" id="{B2952431-ACEE-57A0-3B2D-70075BF877C6}"/>
              </a:ext>
            </a:extLst>
          </p:cNvPr>
          <p:cNvSpPr txBox="1">
            <a:spLocks noChangeArrowheads="1"/>
          </p:cNvSpPr>
          <p:nvPr/>
        </p:nvSpPr>
        <p:spPr bwMode="auto">
          <a:xfrm>
            <a:off x="495300" y="6457950"/>
            <a:ext cx="821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Reductions in Typhoid Fever due to filtration (1909) and disinfection (1914).</a:t>
            </a:r>
            <a:endParaRPr lang="en-US" altLang="en-US"/>
          </a:p>
        </p:txBody>
      </p:sp>
      <p:pic>
        <p:nvPicPr>
          <p:cNvPr id="34820" name="Picture 3">
            <a:extLst>
              <a:ext uri="{FF2B5EF4-FFF2-40B4-BE49-F238E27FC236}">
                <a16:creationId xmlns:a16="http://schemas.microsoft.com/office/drawing/2014/main" id="{625B69BF-5139-78C4-FAF2-591BF963C8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550" y="1285875"/>
            <a:ext cx="82296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a:extLst>
              <a:ext uri="{FF2B5EF4-FFF2-40B4-BE49-F238E27FC236}">
                <a16:creationId xmlns:a16="http://schemas.microsoft.com/office/drawing/2014/main" id="{ED74E95F-A86A-13E5-2FFE-A69B686DAE5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54800" y="2800350"/>
            <a:ext cx="2222500" cy="2676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822" name="TextBox 5">
            <a:extLst>
              <a:ext uri="{FF2B5EF4-FFF2-40B4-BE49-F238E27FC236}">
                <a16:creationId xmlns:a16="http://schemas.microsoft.com/office/drawing/2014/main" id="{95FAAEAB-990F-9C8D-66EC-CEA7D9D113AE}"/>
              </a:ext>
            </a:extLst>
          </p:cNvPr>
          <p:cNvSpPr txBox="1">
            <a:spLocks noChangeArrowheads="1"/>
          </p:cNvSpPr>
          <p:nvPr/>
        </p:nvSpPr>
        <p:spPr bwMode="auto">
          <a:xfrm>
            <a:off x="0" y="1733550"/>
            <a:ext cx="850900" cy="45561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sz="2000">
              <a:solidFill>
                <a:schemeClr val="bg1"/>
              </a:solidFill>
            </a:endParaRPr>
          </a:p>
          <a:p>
            <a:pPr eaLnBrk="1" hangingPunct="1"/>
            <a:r>
              <a:rPr lang="en-US" altLang="en-US" sz="2000">
                <a:solidFill>
                  <a:schemeClr val="bg1"/>
                </a:solidFill>
              </a:rPr>
              <a:t>130=&gt;</a:t>
            </a:r>
          </a:p>
          <a:p>
            <a:pPr eaLnBrk="1" hangingPunct="1"/>
            <a:endParaRPr lang="en-US" altLang="en-US" sz="2000">
              <a:solidFill>
                <a:schemeClr val="bg1"/>
              </a:solidFill>
            </a:endParaRPr>
          </a:p>
          <a:p>
            <a:pPr eaLnBrk="1" hangingPunct="1"/>
            <a:r>
              <a:rPr lang="en-US" altLang="en-US" sz="2000">
                <a:solidFill>
                  <a:schemeClr val="bg1"/>
                </a:solidFill>
              </a:rPr>
              <a:t>100=&gt;</a:t>
            </a:r>
          </a:p>
          <a:p>
            <a:pPr eaLnBrk="1" hangingPunct="1"/>
            <a:endParaRPr lang="en-US" altLang="en-US" sz="2000">
              <a:solidFill>
                <a:schemeClr val="bg1"/>
              </a:solidFill>
            </a:endParaRPr>
          </a:p>
          <a:p>
            <a:pPr eaLnBrk="1" hangingPunct="1"/>
            <a:endParaRPr lang="en-US" altLang="en-US" sz="2000">
              <a:solidFill>
                <a:schemeClr val="bg1"/>
              </a:solidFill>
            </a:endParaRPr>
          </a:p>
          <a:p>
            <a:pPr eaLnBrk="1" hangingPunct="1"/>
            <a:endParaRPr lang="en-US" altLang="en-US" sz="2000">
              <a:solidFill>
                <a:schemeClr val="bg1"/>
              </a:solidFill>
            </a:endParaRPr>
          </a:p>
          <a:p>
            <a:pPr eaLnBrk="1" hangingPunct="1"/>
            <a:endParaRPr lang="en-US" altLang="en-US" sz="2000">
              <a:solidFill>
                <a:schemeClr val="bg1"/>
              </a:solidFill>
            </a:endParaRPr>
          </a:p>
          <a:p>
            <a:pPr eaLnBrk="1" hangingPunct="1"/>
            <a:r>
              <a:rPr lang="en-US" altLang="en-US" sz="2000">
                <a:solidFill>
                  <a:schemeClr val="bg1"/>
                </a:solidFill>
              </a:rPr>
              <a:t>50=&gt;</a:t>
            </a:r>
          </a:p>
          <a:p>
            <a:pPr eaLnBrk="1" hangingPunct="1"/>
            <a:endParaRPr lang="en-US" altLang="en-US" sz="2000">
              <a:solidFill>
                <a:schemeClr val="bg1"/>
              </a:solidFill>
            </a:endParaRPr>
          </a:p>
          <a:p>
            <a:pPr eaLnBrk="1" hangingPunct="1"/>
            <a:endParaRPr lang="en-US" altLang="en-US" sz="2000">
              <a:solidFill>
                <a:schemeClr val="bg1"/>
              </a:solidFill>
            </a:endParaRPr>
          </a:p>
          <a:p>
            <a:pPr eaLnBrk="1" hangingPunct="1"/>
            <a:endParaRPr lang="en-US" altLang="en-US" sz="2000">
              <a:solidFill>
                <a:schemeClr val="bg1"/>
              </a:solidFill>
            </a:endParaRPr>
          </a:p>
          <a:p>
            <a:pPr eaLnBrk="1" hangingPunct="1"/>
            <a:r>
              <a:rPr lang="en-US" altLang="en-US" sz="2000">
                <a:solidFill>
                  <a:schemeClr val="bg1"/>
                </a:solidFill>
              </a:rPr>
              <a:t>10=&gt;</a:t>
            </a:r>
          </a:p>
          <a:p>
            <a:pPr eaLnBrk="1" hangingPunct="1"/>
            <a:endParaRPr lang="en-US" altLang="en-US" sz="2000">
              <a:solidFill>
                <a:schemeClr val="bg1"/>
              </a:solidFill>
            </a:endParaRPr>
          </a:p>
        </p:txBody>
      </p:sp>
      <p:cxnSp>
        <p:nvCxnSpPr>
          <p:cNvPr id="12" name="Straight Connector 11">
            <a:extLst>
              <a:ext uri="{FF2B5EF4-FFF2-40B4-BE49-F238E27FC236}">
                <a16:creationId xmlns:a16="http://schemas.microsoft.com/office/drawing/2014/main" id="{8AD11934-0B51-AC9A-54EC-9B30CFA00476}"/>
              </a:ext>
            </a:extLst>
          </p:cNvPr>
          <p:cNvCxnSpPr/>
          <p:nvPr/>
        </p:nvCxnSpPr>
        <p:spPr>
          <a:xfrm flipV="1">
            <a:off x="1057275" y="2847975"/>
            <a:ext cx="5553075" cy="95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94E3FF0-BF8B-6E18-B810-683A53C4FE86}"/>
              </a:ext>
            </a:extLst>
          </p:cNvPr>
          <p:cNvCxnSpPr/>
          <p:nvPr/>
        </p:nvCxnSpPr>
        <p:spPr>
          <a:xfrm flipV="1">
            <a:off x="1066800" y="1900238"/>
            <a:ext cx="7626350" cy="142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2C18D1-46BE-2324-E771-B179EF3902F4}"/>
              </a:ext>
            </a:extLst>
          </p:cNvPr>
          <p:cNvCxnSpPr/>
          <p:nvPr/>
        </p:nvCxnSpPr>
        <p:spPr>
          <a:xfrm flipV="1">
            <a:off x="1047750" y="4419600"/>
            <a:ext cx="5553075" cy="95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FF63743-F99E-B7CA-F57D-2248552F7034}"/>
              </a:ext>
            </a:extLst>
          </p:cNvPr>
          <p:cNvCxnSpPr/>
          <p:nvPr/>
        </p:nvCxnSpPr>
        <p:spPr>
          <a:xfrm flipV="1">
            <a:off x="1047750" y="5664200"/>
            <a:ext cx="7656513" cy="12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83EB8B-30A4-2503-A551-16CDDADE1B72}"/>
              </a:ext>
            </a:extLst>
          </p:cNvPr>
          <p:cNvSpPr txBox="1"/>
          <p:nvPr/>
        </p:nvSpPr>
        <p:spPr>
          <a:xfrm>
            <a:off x="5934075" y="2554014"/>
            <a:ext cx="246221" cy="2703785"/>
          </a:xfrm>
          <a:prstGeom prst="rect">
            <a:avLst/>
          </a:prstGeom>
          <a:solidFill>
            <a:schemeClr val="accent3">
              <a:lumMod val="60000"/>
              <a:lumOff val="40000"/>
            </a:schemeClr>
          </a:solidFill>
        </p:spPr>
        <p:txBody>
          <a:bodyPr vert="vert270" lIns="0" tIns="0" rIns="0" bIns="0">
            <a:spAutoFit/>
          </a:bodyPr>
          <a:lstStyle/>
          <a:p>
            <a:pPr algn="ctr" eaLnBrk="1" fontAlgn="auto" hangingPunct="1">
              <a:spcBef>
                <a:spcPts val="0"/>
              </a:spcBef>
              <a:spcAft>
                <a:spcPts val="0"/>
              </a:spcAft>
              <a:defRPr/>
            </a:pPr>
            <a:r>
              <a:rPr lang="en-US" sz="1600" dirty="0">
                <a:solidFill>
                  <a:schemeClr val="bg1"/>
                </a:solidFill>
                <a:latin typeface="+mn-lt"/>
              </a:rPr>
              <a:t>Entire Supply Filtered 1909</a:t>
            </a:r>
          </a:p>
        </p:txBody>
      </p:sp>
      <p:sp>
        <p:nvSpPr>
          <p:cNvPr id="10" name="TextBox 9">
            <a:extLst>
              <a:ext uri="{FF2B5EF4-FFF2-40B4-BE49-F238E27FC236}">
                <a16:creationId xmlns:a16="http://schemas.microsoft.com/office/drawing/2014/main" id="{3AEB2F2D-D9D3-478E-53F3-5BA0BBB13B38}"/>
              </a:ext>
            </a:extLst>
          </p:cNvPr>
          <p:cNvSpPr txBox="1"/>
          <p:nvPr/>
        </p:nvSpPr>
        <p:spPr>
          <a:xfrm>
            <a:off x="6400800" y="2554014"/>
            <a:ext cx="246221" cy="3074276"/>
          </a:xfrm>
          <a:prstGeom prst="rect">
            <a:avLst/>
          </a:prstGeom>
          <a:solidFill>
            <a:schemeClr val="accent3">
              <a:lumMod val="60000"/>
              <a:lumOff val="40000"/>
            </a:schemeClr>
          </a:solidFill>
        </p:spPr>
        <p:txBody>
          <a:bodyPr vert="vert270" lIns="0" tIns="0" rIns="0" bIns="0">
            <a:spAutoFit/>
          </a:bodyPr>
          <a:lstStyle/>
          <a:p>
            <a:pPr algn="ctr" eaLnBrk="1" fontAlgn="auto" hangingPunct="1">
              <a:spcBef>
                <a:spcPts val="0"/>
              </a:spcBef>
              <a:spcAft>
                <a:spcPts val="0"/>
              </a:spcAft>
              <a:defRPr/>
            </a:pPr>
            <a:r>
              <a:rPr lang="en-US" sz="1600" dirty="0">
                <a:solidFill>
                  <a:schemeClr val="bg1"/>
                </a:solidFill>
                <a:latin typeface="+mn-lt"/>
              </a:rPr>
              <a:t>Entire Supply Chlorinated 1914</a:t>
            </a:r>
          </a:p>
        </p:txBody>
      </p:sp>
      <p:sp>
        <p:nvSpPr>
          <p:cNvPr id="34829" name="TextBox 19">
            <a:extLst>
              <a:ext uri="{FF2B5EF4-FFF2-40B4-BE49-F238E27FC236}">
                <a16:creationId xmlns:a16="http://schemas.microsoft.com/office/drawing/2014/main" id="{9C26FD3F-FA2B-7488-BC6F-8489EE785870}"/>
              </a:ext>
            </a:extLst>
          </p:cNvPr>
          <p:cNvSpPr txBox="1">
            <a:spLocks noChangeArrowheads="1"/>
          </p:cNvSpPr>
          <p:nvPr/>
        </p:nvSpPr>
        <p:spPr bwMode="auto">
          <a:xfrm>
            <a:off x="0" y="1336675"/>
            <a:ext cx="2149475"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solidFill>
                  <a:schemeClr val="bg1"/>
                </a:solidFill>
              </a:rPr>
              <a:t>Deaths per 100,000 people</a:t>
            </a:r>
          </a:p>
        </p:txBody>
      </p:sp>
      <p:cxnSp>
        <p:nvCxnSpPr>
          <p:cNvPr id="16" name="Straight Connector 15">
            <a:extLst>
              <a:ext uri="{FF2B5EF4-FFF2-40B4-BE49-F238E27FC236}">
                <a16:creationId xmlns:a16="http://schemas.microsoft.com/office/drawing/2014/main" id="{FD77CEB2-F9A9-B0F5-8869-2715597A76DF}"/>
              </a:ext>
            </a:extLst>
          </p:cNvPr>
          <p:cNvCxnSpPr/>
          <p:nvPr/>
        </p:nvCxnSpPr>
        <p:spPr>
          <a:xfrm>
            <a:off x="1098550" y="2220913"/>
            <a:ext cx="1282700" cy="15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EE9EBE-7A74-2E8F-D0E1-A6051B4BD510}"/>
              </a:ext>
            </a:extLst>
          </p:cNvPr>
          <p:cNvSpPr txBox="1"/>
          <p:nvPr/>
        </p:nvSpPr>
        <p:spPr>
          <a:xfrm>
            <a:off x="2305050" y="281940"/>
            <a:ext cx="6457950" cy="461665"/>
          </a:xfrm>
          <a:prstGeom prst="rect">
            <a:avLst/>
          </a:prstGeom>
          <a:noFill/>
        </p:spPr>
        <p:txBody>
          <a:bodyPr>
            <a:spAutoFit/>
          </a:bodyPr>
          <a:lstStyle/>
          <a:p>
            <a:pPr marR="9144" eaLnBrk="1" fontAlgn="auto" hangingPunct="1">
              <a:spcAft>
                <a:spcPts val="0"/>
              </a:spcAft>
              <a:defRPr/>
            </a:pPr>
            <a:r>
              <a:rPr lang="en-US" sz="2400" b="1" cap="all" dirty="0">
                <a:solidFill>
                  <a:schemeClr val="tx2">
                    <a:satMod val="200000"/>
                  </a:schemeClr>
                </a:solidFill>
                <a:effectLst>
                  <a:reflection blurRad="12700" stA="34000" endA="740" endPos="53000" dir="5400000" sy="-100000" algn="bl" rotWithShape="0"/>
                </a:effectLst>
                <a:latin typeface="+mj-lt"/>
                <a:ea typeface="+mj-ea"/>
                <a:cs typeface="+mj-cs"/>
              </a:rPr>
              <a:t>More Reductions in Typhoid Fever</a:t>
            </a:r>
          </a:p>
        </p:txBody>
      </p:sp>
      <p:sp>
        <p:nvSpPr>
          <p:cNvPr id="36867" name="Rectangle 10">
            <a:extLst>
              <a:ext uri="{FF2B5EF4-FFF2-40B4-BE49-F238E27FC236}">
                <a16:creationId xmlns:a16="http://schemas.microsoft.com/office/drawing/2014/main" id="{5564F7AE-1D6E-CA97-8427-23BCF6538FF9}"/>
              </a:ext>
            </a:extLst>
          </p:cNvPr>
          <p:cNvSpPr>
            <a:spLocks noChangeArrowheads="1"/>
          </p:cNvSpPr>
          <p:nvPr/>
        </p:nvSpPr>
        <p:spPr bwMode="auto">
          <a:xfrm>
            <a:off x="4953000" y="4330700"/>
            <a:ext cx="419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Death rates from typhoid fever  for the cities shown dropped an average of 73% once filtration was installed.  The 3 cities that installed slow sand experienced an average drop in the death rate of 78%.</a:t>
            </a:r>
          </a:p>
          <a:p>
            <a:pPr eaLnBrk="1" hangingPunct="1"/>
            <a:endParaRPr lang="en-US" altLang="en-US"/>
          </a:p>
          <a:p>
            <a:pPr eaLnBrk="1" hangingPunct="1"/>
            <a:r>
              <a:rPr lang="en-US" altLang="en-US"/>
              <a:t>Source: </a:t>
            </a:r>
            <a:r>
              <a:rPr lang="en-US" altLang="en-US" i="1"/>
              <a:t>Water-Supply Paper 13</a:t>
            </a:r>
            <a:r>
              <a:rPr lang="en-US" altLang="en-US"/>
              <a:t>. </a:t>
            </a:r>
          </a:p>
          <a:p>
            <a:pPr eaLnBrk="1" hangingPunct="1"/>
            <a:r>
              <a:rPr lang="en-US" altLang="en-US"/>
              <a:t>USGS 1913.</a:t>
            </a:r>
          </a:p>
        </p:txBody>
      </p:sp>
      <p:pic>
        <p:nvPicPr>
          <p:cNvPr id="36868" name="Picture 3">
            <a:extLst>
              <a:ext uri="{FF2B5EF4-FFF2-40B4-BE49-F238E27FC236}">
                <a16:creationId xmlns:a16="http://schemas.microsoft.com/office/drawing/2014/main" id="{4B56E75F-7D39-9A7F-62DE-912FE21F3F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563" y="3371850"/>
            <a:ext cx="4722812" cy="3257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2">
            <a:extLst>
              <a:ext uri="{FF2B5EF4-FFF2-40B4-BE49-F238E27FC236}">
                <a16:creationId xmlns:a16="http://schemas.microsoft.com/office/drawing/2014/main" id="{2C2A570D-1596-38E5-3AAE-C807E4CEFE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5663" y="757238"/>
            <a:ext cx="6791325" cy="32496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6870" name="Picture 1">
            <a:extLst>
              <a:ext uri="{FF2B5EF4-FFF2-40B4-BE49-F238E27FC236}">
                <a16:creationId xmlns:a16="http://schemas.microsoft.com/office/drawing/2014/main" id="{ED685E60-3325-5722-F2C3-422D9F7190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750" y="247650"/>
            <a:ext cx="1714500" cy="3043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8086F9A1-077A-B974-1D46-2DA54987F9B0}"/>
              </a:ext>
            </a:extLst>
          </p:cNvPr>
          <p:cNvSpPr/>
          <p:nvPr/>
        </p:nvSpPr>
        <p:spPr>
          <a:xfrm>
            <a:off x="7535863" y="1103313"/>
            <a:ext cx="1371600" cy="263366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8139F3-C511-3D97-CDE2-B55CF95DF356}"/>
              </a:ext>
            </a:extLst>
          </p:cNvPr>
          <p:cNvSpPr txBox="1"/>
          <p:nvPr/>
        </p:nvSpPr>
        <p:spPr>
          <a:xfrm>
            <a:off x="630936" y="548640"/>
            <a:ext cx="818921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Revival in the Early 1990’s</a:t>
            </a:r>
          </a:p>
        </p:txBody>
      </p:sp>
      <p:sp>
        <p:nvSpPr>
          <p:cNvPr id="38915" name="TextBox 5">
            <a:extLst>
              <a:ext uri="{FF2B5EF4-FFF2-40B4-BE49-F238E27FC236}">
                <a16:creationId xmlns:a16="http://schemas.microsoft.com/office/drawing/2014/main" id="{3564A684-98B9-722F-4503-85E8E81550E4}"/>
              </a:ext>
            </a:extLst>
          </p:cNvPr>
          <p:cNvSpPr txBox="1">
            <a:spLocks noChangeArrowheads="1"/>
          </p:cNvSpPr>
          <p:nvPr/>
        </p:nvSpPr>
        <p:spPr bwMode="auto">
          <a:xfrm>
            <a:off x="304800" y="1471613"/>
            <a:ext cx="46974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u="sng">
                <a:solidFill>
                  <a:srgbClr val="FFC000"/>
                </a:solidFill>
              </a:rPr>
              <a:t>Proven technology</a:t>
            </a:r>
            <a:r>
              <a:rPr lang="en-US" altLang="en-US" sz="2400">
                <a:solidFill>
                  <a:srgbClr val="FFC000"/>
                </a:solidFill>
              </a:rPr>
              <a:t> </a:t>
            </a:r>
            <a:r>
              <a:rPr lang="en-US" altLang="en-US" sz="2400"/>
              <a:t>in use in the U.S.  Since 1872 (Poughkeepsie, NY)</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1600"/>
              <a:t>      2010 pilot                 2009 full-scale installation</a:t>
            </a:r>
          </a:p>
          <a:p>
            <a:pPr eaLnBrk="1" hangingPunct="1"/>
            <a:r>
              <a:rPr lang="en-US" altLang="en-US" sz="1600"/>
              <a:t>Walla Walla, WA                   Jewell SD#8, OR</a:t>
            </a:r>
          </a:p>
          <a:p>
            <a:pPr eaLnBrk="1" hangingPunct="1"/>
            <a:endParaRPr lang="en-US" altLang="en-US" sz="2400" u="sng"/>
          </a:p>
          <a:p>
            <a:pPr eaLnBrk="1" hangingPunct="1"/>
            <a:r>
              <a:rPr lang="en-US" altLang="en-US" sz="2400" u="sng"/>
              <a:t>2-log to 4-log removals</a:t>
            </a:r>
            <a:r>
              <a:rPr lang="en-US" altLang="en-US" sz="2400"/>
              <a:t> of bacteria, viruses, and cysts for mature sand bed conditions </a:t>
            </a:r>
            <a:r>
              <a:rPr lang="en-US" altLang="en-US" sz="1600"/>
              <a:t>(Hendricks, 1991)</a:t>
            </a:r>
          </a:p>
        </p:txBody>
      </p:sp>
      <p:pic>
        <p:nvPicPr>
          <p:cNvPr id="38916" name="Picture 9">
            <a:extLst>
              <a:ext uri="{FF2B5EF4-FFF2-40B4-BE49-F238E27FC236}">
                <a16:creationId xmlns:a16="http://schemas.microsoft.com/office/drawing/2014/main" id="{2A9B857B-0240-4114-0BEF-96A5F5FD07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5250" y="1609725"/>
            <a:ext cx="3594100" cy="47482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27" descr="SS Filt  Pic003.JPG">
            <a:extLst>
              <a:ext uri="{FF2B5EF4-FFF2-40B4-BE49-F238E27FC236}">
                <a16:creationId xmlns:a16="http://schemas.microsoft.com/office/drawing/2014/main" id="{ED7FB80A-97CF-9C64-4D63-582E132FD67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154238" y="2374900"/>
            <a:ext cx="2609850" cy="19573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8918" name="Picture 28" descr="DSCN5636.JPG">
            <a:extLst>
              <a:ext uri="{FF2B5EF4-FFF2-40B4-BE49-F238E27FC236}">
                <a16:creationId xmlns:a16="http://schemas.microsoft.com/office/drawing/2014/main" id="{9490907A-0C98-0EB0-D061-65864CC508E3}"/>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00050" y="2498725"/>
            <a:ext cx="1360488" cy="18145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CCF65B-D392-AE51-BD8C-8A1234B9C99E}"/>
              </a:ext>
            </a:extLst>
          </p:cNvPr>
          <p:cNvSpPr txBox="1"/>
          <p:nvPr/>
        </p:nvSpPr>
        <p:spPr>
          <a:xfrm>
            <a:off x="630936" y="548640"/>
            <a:ext cx="851306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1995 Guidelines by USEPA</a:t>
            </a:r>
          </a:p>
        </p:txBody>
      </p:sp>
      <p:pic>
        <p:nvPicPr>
          <p:cNvPr id="40963" name="Picture 2">
            <a:extLst>
              <a:ext uri="{FF2B5EF4-FFF2-40B4-BE49-F238E27FC236}">
                <a16:creationId xmlns:a16="http://schemas.microsoft.com/office/drawing/2014/main" id="{8610AC2E-26B8-89CD-1A03-879632FF3A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14950" y="1500188"/>
            <a:ext cx="3486150" cy="5038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CF262DC5-F769-3AF5-9FB3-9A5AAB842D8B}"/>
              </a:ext>
            </a:extLst>
          </p:cNvPr>
          <p:cNvGraphicFramePr>
            <a:graphicFrameLocks noGrp="1"/>
          </p:cNvGraphicFramePr>
          <p:nvPr/>
        </p:nvGraphicFramePr>
        <p:xfrm>
          <a:off x="495300" y="1441450"/>
          <a:ext cx="4514850" cy="5187950"/>
        </p:xfrm>
        <a:graphic>
          <a:graphicData uri="http://schemas.openxmlformats.org/drawingml/2006/table">
            <a:tbl>
              <a:tblPr firstRow="1" bandRow="1">
                <a:tableStyleId>{FABFCF23-3B69-468F-B69F-88F6DE6A72F2}</a:tableStyleId>
              </a:tblPr>
              <a:tblGrid>
                <a:gridCol w="230505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4971">
                <a:tc gridSpan="2">
                  <a:txBody>
                    <a:bodyPr/>
                    <a:lstStyle/>
                    <a:p>
                      <a:pPr algn="ctr"/>
                      <a:r>
                        <a:rPr lang="en-US" sz="1800" dirty="0"/>
                        <a:t>Chapter</a:t>
                      </a:r>
                      <a:r>
                        <a:rPr lang="en-US" sz="1800" baseline="0" dirty="0"/>
                        <a:t> 3 Slow Sand Filtration (EPA, 1995)</a:t>
                      </a:r>
                      <a:endParaRPr lang="en-US" sz="1800" dirty="0"/>
                    </a:p>
                  </a:txBody>
                  <a:tcPr/>
                </a:tc>
                <a:tc hMerge="1">
                  <a:txBody>
                    <a:bodyPr/>
                    <a:lstStyle/>
                    <a:p>
                      <a:endParaRPr lang="en-US" dirty="0"/>
                    </a:p>
                  </a:txBody>
                  <a:tcPr/>
                </a:tc>
                <a:extLst>
                  <a:ext uri="{0D108BD9-81ED-4DB2-BD59-A6C34878D82A}">
                    <a16:rowId xmlns:a16="http://schemas.microsoft.com/office/drawing/2014/main" val="10000"/>
                  </a:ext>
                </a:extLst>
              </a:tr>
              <a:tr h="924585">
                <a:tc>
                  <a:txBody>
                    <a:bodyPr/>
                    <a:lstStyle/>
                    <a:p>
                      <a:pPr algn="ctr"/>
                      <a:r>
                        <a:rPr lang="en-US" sz="1800" dirty="0"/>
                        <a:t>Min # of Filters </a:t>
                      </a:r>
                    </a:p>
                  </a:txBody>
                  <a:tcPr/>
                </a:tc>
                <a:tc>
                  <a:txBody>
                    <a:bodyPr/>
                    <a:lstStyle/>
                    <a:p>
                      <a:pPr algn="ctr"/>
                      <a:r>
                        <a:rPr lang="en-US" sz="1800" dirty="0"/>
                        <a:t>3</a:t>
                      </a:r>
                    </a:p>
                    <a:p>
                      <a:pPr algn="ctr"/>
                      <a:r>
                        <a:rPr lang="en-US" sz="1800" dirty="0"/>
                        <a:t>(allows for 1 out of service)</a:t>
                      </a:r>
                    </a:p>
                  </a:txBody>
                  <a:tcPr/>
                </a:tc>
                <a:extLst>
                  <a:ext uri="{0D108BD9-81ED-4DB2-BD59-A6C34878D82A}">
                    <a16:rowId xmlns:a16="http://schemas.microsoft.com/office/drawing/2014/main" val="10001"/>
                  </a:ext>
                </a:extLst>
              </a:tr>
              <a:tr h="647210">
                <a:tc>
                  <a:txBody>
                    <a:bodyPr/>
                    <a:lstStyle/>
                    <a:p>
                      <a:pPr algn="ctr"/>
                      <a:r>
                        <a:rPr lang="en-US" sz="1800" dirty="0"/>
                        <a:t>Filtration</a:t>
                      </a:r>
                      <a:r>
                        <a:rPr lang="en-US" sz="1800" baseline="0" dirty="0"/>
                        <a:t> Rate</a:t>
                      </a:r>
                      <a:endParaRPr lang="en-US" sz="1800" dirty="0"/>
                    </a:p>
                  </a:txBody>
                  <a:tcPr/>
                </a:tc>
                <a:tc>
                  <a:txBody>
                    <a:bodyPr/>
                    <a:lstStyle/>
                    <a:p>
                      <a:pPr algn="ctr"/>
                      <a:r>
                        <a:rPr lang="en-US" sz="1800" dirty="0"/>
                        <a:t>0.1</a:t>
                      </a:r>
                      <a:r>
                        <a:rPr lang="en-US" sz="1800" baseline="0" dirty="0"/>
                        <a:t> – 0.2 m/hr</a:t>
                      </a:r>
                    </a:p>
                    <a:p>
                      <a:pPr algn="ctr"/>
                      <a:r>
                        <a:rPr lang="en-US" sz="1800" baseline="0" dirty="0"/>
                        <a:t>(0.04 – 0.08 gpm/ft</a:t>
                      </a:r>
                      <a:r>
                        <a:rPr lang="en-US" sz="1800" baseline="30000" dirty="0"/>
                        <a:t>2</a:t>
                      </a:r>
                      <a:r>
                        <a:rPr lang="en-US" sz="1800" baseline="0" dirty="0"/>
                        <a:t>)</a:t>
                      </a:r>
                      <a:endParaRPr lang="en-US" sz="1800" dirty="0"/>
                    </a:p>
                  </a:txBody>
                  <a:tcPr/>
                </a:tc>
                <a:extLst>
                  <a:ext uri="{0D108BD9-81ED-4DB2-BD59-A6C34878D82A}">
                    <a16:rowId xmlns:a16="http://schemas.microsoft.com/office/drawing/2014/main" val="10002"/>
                  </a:ext>
                </a:extLst>
              </a:tr>
              <a:tr h="647210">
                <a:tc>
                  <a:txBody>
                    <a:bodyPr/>
                    <a:lstStyle/>
                    <a:p>
                      <a:pPr algn="ctr"/>
                      <a:r>
                        <a:rPr lang="en-US" sz="1800" dirty="0"/>
                        <a:t>Sand Effective Size (d10)</a:t>
                      </a:r>
                    </a:p>
                  </a:txBody>
                  <a:tcPr/>
                </a:tc>
                <a:tc>
                  <a:txBody>
                    <a:bodyPr/>
                    <a:lstStyle/>
                    <a:p>
                      <a:pPr algn="ctr"/>
                      <a:r>
                        <a:rPr lang="en-US" sz="1800" dirty="0"/>
                        <a:t>0.15 – 0.35 mm</a:t>
                      </a:r>
                    </a:p>
                  </a:txBody>
                  <a:tcPr/>
                </a:tc>
                <a:extLst>
                  <a:ext uri="{0D108BD9-81ED-4DB2-BD59-A6C34878D82A}">
                    <a16:rowId xmlns:a16="http://schemas.microsoft.com/office/drawing/2014/main" val="10003"/>
                  </a:ext>
                </a:extLst>
              </a:tr>
              <a:tr h="924585">
                <a:tc>
                  <a:txBody>
                    <a:bodyPr/>
                    <a:lstStyle/>
                    <a:p>
                      <a:pPr algn="ctr"/>
                      <a:r>
                        <a:rPr lang="en-US" sz="1800" dirty="0"/>
                        <a:t>Uniformity Coefficient</a:t>
                      </a:r>
                      <a:r>
                        <a:rPr lang="en-US" sz="1800" baseline="0" dirty="0"/>
                        <a:t> (UC)</a:t>
                      </a:r>
                      <a:endParaRPr lang="en-US" sz="1800" dirty="0"/>
                    </a:p>
                  </a:txBody>
                  <a:tcPr/>
                </a:tc>
                <a:tc>
                  <a:txBody>
                    <a:bodyPr/>
                    <a:lstStyle/>
                    <a:p>
                      <a:pPr algn="ctr"/>
                      <a:r>
                        <a:rPr lang="en-US" sz="1800" dirty="0"/>
                        <a:t>&lt; 3</a:t>
                      </a:r>
                    </a:p>
                    <a:p>
                      <a:pPr algn="ctr"/>
                      <a:r>
                        <a:rPr lang="en-US" sz="1800" baseline="0" dirty="0"/>
                        <a:t>(little added benefit for cost if &lt; 1.5)</a:t>
                      </a:r>
                      <a:endParaRPr lang="en-US" sz="1800" dirty="0"/>
                    </a:p>
                  </a:txBody>
                  <a:tcPr/>
                </a:tc>
                <a:extLst>
                  <a:ext uri="{0D108BD9-81ED-4DB2-BD59-A6C34878D82A}">
                    <a16:rowId xmlns:a16="http://schemas.microsoft.com/office/drawing/2014/main" val="10004"/>
                  </a:ext>
                </a:extLst>
              </a:tr>
              <a:tr h="647210">
                <a:tc>
                  <a:txBody>
                    <a:bodyPr/>
                    <a:lstStyle/>
                    <a:p>
                      <a:pPr algn="ctr"/>
                      <a:r>
                        <a:rPr lang="en-US" sz="1800" dirty="0"/>
                        <a:t>Scraping depth</a:t>
                      </a:r>
                    </a:p>
                  </a:txBody>
                  <a:tcPr/>
                </a:tc>
                <a:tc>
                  <a:txBody>
                    <a:bodyPr/>
                    <a:lstStyle/>
                    <a:p>
                      <a:pPr algn="ctr"/>
                      <a:r>
                        <a:rPr lang="en-US" sz="1800" dirty="0"/>
                        <a:t>10-15</a:t>
                      </a:r>
                      <a:r>
                        <a:rPr lang="en-US" sz="1800" baseline="0" dirty="0"/>
                        <a:t> mm </a:t>
                      </a:r>
                    </a:p>
                    <a:p>
                      <a:pPr algn="ctr"/>
                      <a:r>
                        <a:rPr lang="en-US" sz="1800" baseline="0" dirty="0"/>
                        <a:t>(0.4 – 0.6 in)</a:t>
                      </a:r>
                      <a:endParaRPr lang="en-US" sz="1800" dirty="0"/>
                    </a:p>
                  </a:txBody>
                  <a:tcPr/>
                </a:tc>
                <a:extLst>
                  <a:ext uri="{0D108BD9-81ED-4DB2-BD59-A6C34878D82A}">
                    <a16:rowId xmlns:a16="http://schemas.microsoft.com/office/drawing/2014/main" val="10005"/>
                  </a:ext>
                </a:extLst>
              </a:tr>
              <a:tr h="374971">
                <a:tc>
                  <a:txBody>
                    <a:bodyPr/>
                    <a:lstStyle/>
                    <a:p>
                      <a:pPr algn="ctr"/>
                      <a:r>
                        <a:rPr lang="en-US" sz="1800" dirty="0"/>
                        <a:t>Ripening Period</a:t>
                      </a:r>
                    </a:p>
                  </a:txBody>
                  <a:tcPr/>
                </a:tc>
                <a:tc>
                  <a:txBody>
                    <a:bodyPr/>
                    <a:lstStyle/>
                    <a:p>
                      <a:pPr algn="ctr"/>
                      <a:r>
                        <a:rPr lang="en-US" sz="1800" dirty="0"/>
                        <a:t>1 – 2 days</a:t>
                      </a:r>
                    </a:p>
                  </a:txBody>
                  <a:tcPr/>
                </a:tc>
                <a:extLst>
                  <a:ext uri="{0D108BD9-81ED-4DB2-BD59-A6C34878D82A}">
                    <a16:rowId xmlns:a16="http://schemas.microsoft.com/office/drawing/2014/main" val="10006"/>
                  </a:ext>
                </a:extLst>
              </a:tr>
              <a:tr h="647210">
                <a:tc>
                  <a:txBody>
                    <a:bodyPr/>
                    <a:lstStyle/>
                    <a:p>
                      <a:pPr algn="ctr"/>
                      <a:r>
                        <a:rPr lang="en-US" sz="1800" dirty="0"/>
                        <a:t>Min Bed Depth</a:t>
                      </a:r>
                    </a:p>
                  </a:txBody>
                  <a:tcPr/>
                </a:tc>
                <a:tc>
                  <a:txBody>
                    <a:bodyPr/>
                    <a:lstStyle/>
                    <a:p>
                      <a:pPr algn="ctr"/>
                      <a:r>
                        <a:rPr lang="en-US" sz="1800" dirty="0"/>
                        <a:t>12 inches</a:t>
                      </a:r>
                    </a:p>
                    <a:p>
                      <a:pPr algn="ctr"/>
                      <a:r>
                        <a:rPr lang="en-US" sz="1800" dirty="0"/>
                        <a:t>(prior to re-sanding)</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489A7D-4862-9978-AD80-4767564D2FAD}"/>
              </a:ext>
            </a:extLst>
          </p:cNvPr>
          <p:cNvSpPr txBox="1"/>
          <p:nvPr/>
        </p:nvSpPr>
        <p:spPr>
          <a:xfrm>
            <a:off x="304800" y="320040"/>
            <a:ext cx="5924550"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Cost Effective</a:t>
            </a:r>
          </a:p>
        </p:txBody>
      </p:sp>
      <p:sp>
        <p:nvSpPr>
          <p:cNvPr id="43011" name="TextBox 5">
            <a:extLst>
              <a:ext uri="{FF2B5EF4-FFF2-40B4-BE49-F238E27FC236}">
                <a16:creationId xmlns:a16="http://schemas.microsoft.com/office/drawing/2014/main" id="{4AE8B972-7AF8-52AE-2048-C7925FF39DC5}"/>
              </a:ext>
            </a:extLst>
          </p:cNvPr>
          <p:cNvSpPr txBox="1">
            <a:spLocks noChangeArrowheads="1"/>
          </p:cNvSpPr>
          <p:nvPr/>
        </p:nvSpPr>
        <p:spPr bwMode="auto">
          <a:xfrm>
            <a:off x="642938" y="1563688"/>
            <a:ext cx="45878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800" u="sng">
                <a:solidFill>
                  <a:srgbClr val="FFC000"/>
                </a:solidFill>
              </a:rPr>
              <a:t>Inexpensive</a:t>
            </a:r>
          </a:p>
          <a:p>
            <a:pPr eaLnBrk="1" hangingPunct="1"/>
            <a:r>
              <a:rPr lang="en-US" altLang="en-US" sz="2800"/>
              <a:t>Design &amp;</a:t>
            </a:r>
          </a:p>
          <a:p>
            <a:pPr eaLnBrk="1" hangingPunct="1"/>
            <a:r>
              <a:rPr lang="en-US" altLang="en-US" sz="2800"/>
              <a:t>Construction</a:t>
            </a:r>
          </a:p>
        </p:txBody>
      </p:sp>
      <p:grpSp>
        <p:nvGrpSpPr>
          <p:cNvPr id="43012" name="Group 22">
            <a:extLst>
              <a:ext uri="{FF2B5EF4-FFF2-40B4-BE49-F238E27FC236}">
                <a16:creationId xmlns:a16="http://schemas.microsoft.com/office/drawing/2014/main" id="{BE431081-496B-CC34-3EB7-8C7CE9DCD999}"/>
              </a:ext>
            </a:extLst>
          </p:cNvPr>
          <p:cNvGrpSpPr>
            <a:grpSpLocks/>
          </p:cNvGrpSpPr>
          <p:nvPr/>
        </p:nvGrpSpPr>
        <p:grpSpPr bwMode="auto">
          <a:xfrm>
            <a:off x="5568950" y="1481138"/>
            <a:ext cx="3378200" cy="2527300"/>
            <a:chOff x="5495545" y="1444752"/>
            <a:chExt cx="3377892" cy="2527568"/>
          </a:xfrm>
        </p:grpSpPr>
        <p:pic>
          <p:nvPicPr>
            <p:cNvPr id="43026" name="Picture 3">
              <a:extLst>
                <a:ext uri="{FF2B5EF4-FFF2-40B4-BE49-F238E27FC236}">
                  <a16:creationId xmlns:a16="http://schemas.microsoft.com/office/drawing/2014/main" id="{DD3820D1-5807-9619-3D15-BACC04B8B7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5545" y="1499615"/>
              <a:ext cx="3377892" cy="24727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3027" name="TextBox 8">
              <a:extLst>
                <a:ext uri="{FF2B5EF4-FFF2-40B4-BE49-F238E27FC236}">
                  <a16:creationId xmlns:a16="http://schemas.microsoft.com/office/drawing/2014/main" id="{6F244AA5-9A7C-2D0E-3CDF-531188E90D35}"/>
                </a:ext>
              </a:extLst>
            </p:cNvPr>
            <p:cNvSpPr txBox="1">
              <a:spLocks noChangeArrowheads="1"/>
            </p:cNvSpPr>
            <p:nvPr/>
          </p:nvSpPr>
          <p:spPr bwMode="auto">
            <a:xfrm>
              <a:off x="6044184" y="1444752"/>
              <a:ext cx="2825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1000">
                  <a:solidFill>
                    <a:schemeClr val="bg1"/>
                  </a:solidFill>
                </a:rPr>
                <a:t>Direct, In-line, DE, Slow Sand, or Cartridge/Bag</a:t>
              </a:r>
            </a:p>
            <a:p>
              <a:pPr algn="ctr" eaLnBrk="1" hangingPunct="1"/>
              <a:endParaRPr lang="en-US" altLang="en-US" sz="1000">
                <a:solidFill>
                  <a:schemeClr val="bg1"/>
                </a:solidFill>
              </a:endParaRPr>
            </a:p>
          </p:txBody>
        </p:sp>
        <p:sp>
          <p:nvSpPr>
            <p:cNvPr id="16" name="Freeform 15">
              <a:extLst>
                <a:ext uri="{FF2B5EF4-FFF2-40B4-BE49-F238E27FC236}">
                  <a16:creationId xmlns:a16="http://schemas.microsoft.com/office/drawing/2014/main" id="{1B673DDB-A2B8-6887-BDD9-33AA0BD37B74}"/>
                </a:ext>
              </a:extLst>
            </p:cNvPr>
            <p:cNvSpPr/>
            <p:nvPr/>
          </p:nvSpPr>
          <p:spPr>
            <a:xfrm>
              <a:off x="6281286" y="2587873"/>
              <a:ext cx="1119085" cy="808123"/>
            </a:xfrm>
            <a:custGeom>
              <a:avLst/>
              <a:gdLst>
                <a:gd name="connsiteX0" fmla="*/ 950976 w 950976"/>
                <a:gd name="connsiteY0" fmla="*/ 484632 h 484632"/>
                <a:gd name="connsiteX1" fmla="*/ 941832 w 950976"/>
                <a:gd name="connsiteY1" fmla="*/ 0 h 484632"/>
                <a:gd name="connsiteX2" fmla="*/ 0 w 950976"/>
                <a:gd name="connsiteY2" fmla="*/ 0 h 484632"/>
              </a:gdLst>
              <a:ahLst/>
              <a:cxnLst>
                <a:cxn ang="0">
                  <a:pos x="connsiteX0" y="connsiteY0"/>
                </a:cxn>
                <a:cxn ang="0">
                  <a:pos x="connsiteX1" y="connsiteY1"/>
                </a:cxn>
                <a:cxn ang="0">
                  <a:pos x="connsiteX2" y="connsiteY2"/>
                </a:cxn>
              </a:cxnLst>
              <a:rect l="l" t="t" r="r" b="b"/>
              <a:pathLst>
                <a:path w="950976" h="484632">
                  <a:moveTo>
                    <a:pt x="950976" y="484632"/>
                  </a:moveTo>
                  <a:lnTo>
                    <a:pt x="941832" y="0"/>
                  </a:lnTo>
                  <a:lnTo>
                    <a:pt x="0" y="0"/>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7" name="Freeform 16">
              <a:extLst>
                <a:ext uri="{FF2B5EF4-FFF2-40B4-BE49-F238E27FC236}">
                  <a16:creationId xmlns:a16="http://schemas.microsoft.com/office/drawing/2014/main" id="{BBD837D5-594C-FE3B-03CD-F00FAA11BBEB}"/>
                </a:ext>
              </a:extLst>
            </p:cNvPr>
            <p:cNvSpPr/>
            <p:nvPr/>
          </p:nvSpPr>
          <p:spPr>
            <a:xfrm>
              <a:off x="6290810" y="2276690"/>
              <a:ext cx="1536560" cy="1116130"/>
            </a:xfrm>
            <a:custGeom>
              <a:avLst/>
              <a:gdLst>
                <a:gd name="connsiteX0" fmla="*/ 950976 w 950976"/>
                <a:gd name="connsiteY0" fmla="*/ 484632 h 484632"/>
                <a:gd name="connsiteX1" fmla="*/ 941832 w 950976"/>
                <a:gd name="connsiteY1" fmla="*/ 0 h 484632"/>
                <a:gd name="connsiteX2" fmla="*/ 0 w 950976"/>
                <a:gd name="connsiteY2" fmla="*/ 0 h 484632"/>
              </a:gdLst>
              <a:ahLst/>
              <a:cxnLst>
                <a:cxn ang="0">
                  <a:pos x="connsiteX0" y="connsiteY0"/>
                </a:cxn>
                <a:cxn ang="0">
                  <a:pos x="connsiteX1" y="connsiteY1"/>
                </a:cxn>
                <a:cxn ang="0">
                  <a:pos x="connsiteX2" y="connsiteY2"/>
                </a:cxn>
              </a:cxnLst>
              <a:rect l="l" t="t" r="r" b="b"/>
              <a:pathLst>
                <a:path w="950976" h="484632">
                  <a:moveTo>
                    <a:pt x="950976" y="484632"/>
                  </a:moveTo>
                  <a:lnTo>
                    <a:pt x="941832" y="0"/>
                  </a:lnTo>
                  <a:lnTo>
                    <a:pt x="0" y="0"/>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grpSp>
      <p:grpSp>
        <p:nvGrpSpPr>
          <p:cNvPr id="43013" name="Group 21">
            <a:extLst>
              <a:ext uri="{FF2B5EF4-FFF2-40B4-BE49-F238E27FC236}">
                <a16:creationId xmlns:a16="http://schemas.microsoft.com/office/drawing/2014/main" id="{70362CB4-54D1-8E2B-E0C1-C11AB5CB312A}"/>
              </a:ext>
            </a:extLst>
          </p:cNvPr>
          <p:cNvGrpSpPr>
            <a:grpSpLocks/>
          </p:cNvGrpSpPr>
          <p:nvPr/>
        </p:nvGrpSpPr>
        <p:grpSpPr bwMode="auto">
          <a:xfrm>
            <a:off x="5546725" y="4178300"/>
            <a:ext cx="3460750" cy="2538413"/>
            <a:chOff x="5500307" y="4178808"/>
            <a:chExt cx="3461943" cy="2538222"/>
          </a:xfrm>
        </p:grpSpPr>
        <p:pic>
          <p:nvPicPr>
            <p:cNvPr id="43023" name="Picture 4">
              <a:extLst>
                <a:ext uri="{FF2B5EF4-FFF2-40B4-BE49-F238E27FC236}">
                  <a16:creationId xmlns:a16="http://schemas.microsoft.com/office/drawing/2014/main" id="{8574D253-6C4F-46CF-3A8D-A903740F8C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0307" y="4178808"/>
              <a:ext cx="3461943" cy="253822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 name="Freeform 14">
              <a:extLst>
                <a:ext uri="{FF2B5EF4-FFF2-40B4-BE49-F238E27FC236}">
                  <a16:creationId xmlns:a16="http://schemas.microsoft.com/office/drawing/2014/main" id="{0F360D8F-0C73-3F23-D614-50A86DC70D3A}"/>
                </a:ext>
              </a:extLst>
            </p:cNvPr>
            <p:cNvSpPr/>
            <p:nvPr/>
          </p:nvSpPr>
          <p:spPr>
            <a:xfrm>
              <a:off x="6191108" y="5477285"/>
              <a:ext cx="892483" cy="636540"/>
            </a:xfrm>
            <a:custGeom>
              <a:avLst/>
              <a:gdLst>
                <a:gd name="connsiteX0" fmla="*/ 950976 w 950976"/>
                <a:gd name="connsiteY0" fmla="*/ 484632 h 484632"/>
                <a:gd name="connsiteX1" fmla="*/ 941832 w 950976"/>
                <a:gd name="connsiteY1" fmla="*/ 0 h 484632"/>
                <a:gd name="connsiteX2" fmla="*/ 0 w 950976"/>
                <a:gd name="connsiteY2" fmla="*/ 0 h 484632"/>
              </a:gdLst>
              <a:ahLst/>
              <a:cxnLst>
                <a:cxn ang="0">
                  <a:pos x="connsiteX0" y="connsiteY0"/>
                </a:cxn>
                <a:cxn ang="0">
                  <a:pos x="connsiteX1" y="connsiteY1"/>
                </a:cxn>
                <a:cxn ang="0">
                  <a:pos x="connsiteX2" y="connsiteY2"/>
                </a:cxn>
              </a:cxnLst>
              <a:rect l="l" t="t" r="r" b="b"/>
              <a:pathLst>
                <a:path w="950976" h="484632">
                  <a:moveTo>
                    <a:pt x="950976" y="484632"/>
                  </a:moveTo>
                  <a:lnTo>
                    <a:pt x="941832" y="0"/>
                  </a:lnTo>
                  <a:lnTo>
                    <a:pt x="0" y="0"/>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8" name="Freeform 17">
              <a:extLst>
                <a:ext uri="{FF2B5EF4-FFF2-40B4-BE49-F238E27FC236}">
                  <a16:creationId xmlns:a16="http://schemas.microsoft.com/office/drawing/2014/main" id="{64C6353D-F209-F111-CF85-362E76452A1A}"/>
                </a:ext>
              </a:extLst>
            </p:cNvPr>
            <p:cNvSpPr/>
            <p:nvPr/>
          </p:nvSpPr>
          <p:spPr>
            <a:xfrm>
              <a:off x="6191108" y="5148698"/>
              <a:ext cx="1734148" cy="984176"/>
            </a:xfrm>
            <a:custGeom>
              <a:avLst/>
              <a:gdLst>
                <a:gd name="connsiteX0" fmla="*/ 950976 w 950976"/>
                <a:gd name="connsiteY0" fmla="*/ 484632 h 484632"/>
                <a:gd name="connsiteX1" fmla="*/ 941832 w 950976"/>
                <a:gd name="connsiteY1" fmla="*/ 0 h 484632"/>
                <a:gd name="connsiteX2" fmla="*/ 0 w 950976"/>
                <a:gd name="connsiteY2" fmla="*/ 0 h 484632"/>
              </a:gdLst>
              <a:ahLst/>
              <a:cxnLst>
                <a:cxn ang="0">
                  <a:pos x="connsiteX0" y="connsiteY0"/>
                </a:cxn>
                <a:cxn ang="0">
                  <a:pos x="connsiteX1" y="connsiteY1"/>
                </a:cxn>
                <a:cxn ang="0">
                  <a:pos x="connsiteX2" y="connsiteY2"/>
                </a:cxn>
              </a:cxnLst>
              <a:rect l="l" t="t" r="r" b="b"/>
              <a:pathLst>
                <a:path w="950976" h="484632">
                  <a:moveTo>
                    <a:pt x="950976" y="484632"/>
                  </a:moveTo>
                  <a:lnTo>
                    <a:pt x="941832" y="0"/>
                  </a:lnTo>
                  <a:lnTo>
                    <a:pt x="0" y="0"/>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grpSp>
      <p:grpSp>
        <p:nvGrpSpPr>
          <p:cNvPr id="43014" name="Group 20">
            <a:extLst>
              <a:ext uri="{FF2B5EF4-FFF2-40B4-BE49-F238E27FC236}">
                <a16:creationId xmlns:a16="http://schemas.microsoft.com/office/drawing/2014/main" id="{F7D89F5D-0524-78BB-F874-BC9C9C3D7A97}"/>
              </a:ext>
            </a:extLst>
          </p:cNvPr>
          <p:cNvGrpSpPr>
            <a:grpSpLocks/>
          </p:cNvGrpSpPr>
          <p:nvPr/>
        </p:nvGrpSpPr>
        <p:grpSpPr bwMode="auto">
          <a:xfrm>
            <a:off x="1874838" y="4157663"/>
            <a:ext cx="3492500" cy="2552700"/>
            <a:chOff x="804672" y="4176712"/>
            <a:chExt cx="3493007" cy="2551231"/>
          </a:xfrm>
        </p:grpSpPr>
        <p:pic>
          <p:nvPicPr>
            <p:cNvPr id="43020" name="Picture 2">
              <a:extLst>
                <a:ext uri="{FF2B5EF4-FFF2-40B4-BE49-F238E27FC236}">
                  <a16:creationId xmlns:a16="http://schemas.microsoft.com/office/drawing/2014/main" id="{75C2278A-DDCC-C341-729B-23FBB52F1AF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4672" y="4176712"/>
              <a:ext cx="3493007" cy="25512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 name="Freeform 13">
              <a:extLst>
                <a:ext uri="{FF2B5EF4-FFF2-40B4-BE49-F238E27FC236}">
                  <a16:creationId xmlns:a16="http://schemas.microsoft.com/office/drawing/2014/main" id="{40FC39E3-F286-8B27-224F-FE60F48F8D4A}"/>
                </a:ext>
              </a:extLst>
            </p:cNvPr>
            <p:cNvSpPr/>
            <p:nvPr/>
          </p:nvSpPr>
          <p:spPr>
            <a:xfrm>
              <a:off x="1736669" y="5596706"/>
              <a:ext cx="951051" cy="483909"/>
            </a:xfrm>
            <a:custGeom>
              <a:avLst/>
              <a:gdLst>
                <a:gd name="connsiteX0" fmla="*/ 950976 w 950976"/>
                <a:gd name="connsiteY0" fmla="*/ 484632 h 484632"/>
                <a:gd name="connsiteX1" fmla="*/ 941832 w 950976"/>
                <a:gd name="connsiteY1" fmla="*/ 0 h 484632"/>
                <a:gd name="connsiteX2" fmla="*/ 0 w 950976"/>
                <a:gd name="connsiteY2" fmla="*/ 0 h 484632"/>
              </a:gdLst>
              <a:ahLst/>
              <a:cxnLst>
                <a:cxn ang="0">
                  <a:pos x="connsiteX0" y="connsiteY0"/>
                </a:cxn>
                <a:cxn ang="0">
                  <a:pos x="connsiteX1" y="connsiteY1"/>
                </a:cxn>
                <a:cxn ang="0">
                  <a:pos x="connsiteX2" y="connsiteY2"/>
                </a:cxn>
              </a:cxnLst>
              <a:rect l="l" t="t" r="r" b="b"/>
              <a:pathLst>
                <a:path w="950976" h="484632">
                  <a:moveTo>
                    <a:pt x="950976" y="484632"/>
                  </a:moveTo>
                  <a:lnTo>
                    <a:pt x="941832" y="0"/>
                  </a:lnTo>
                  <a:lnTo>
                    <a:pt x="0" y="0"/>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9" name="Freeform 18">
              <a:extLst>
                <a:ext uri="{FF2B5EF4-FFF2-40B4-BE49-F238E27FC236}">
                  <a16:creationId xmlns:a16="http://schemas.microsoft.com/office/drawing/2014/main" id="{223AA919-A81D-AA35-3177-1C23E35B8F6A}"/>
                </a:ext>
              </a:extLst>
            </p:cNvPr>
            <p:cNvSpPr/>
            <p:nvPr/>
          </p:nvSpPr>
          <p:spPr>
            <a:xfrm>
              <a:off x="1728731" y="5339679"/>
              <a:ext cx="1422606" cy="783774"/>
            </a:xfrm>
            <a:custGeom>
              <a:avLst/>
              <a:gdLst>
                <a:gd name="connsiteX0" fmla="*/ 950976 w 950976"/>
                <a:gd name="connsiteY0" fmla="*/ 484632 h 484632"/>
                <a:gd name="connsiteX1" fmla="*/ 941832 w 950976"/>
                <a:gd name="connsiteY1" fmla="*/ 0 h 484632"/>
                <a:gd name="connsiteX2" fmla="*/ 0 w 950976"/>
                <a:gd name="connsiteY2" fmla="*/ 0 h 484632"/>
              </a:gdLst>
              <a:ahLst/>
              <a:cxnLst>
                <a:cxn ang="0">
                  <a:pos x="connsiteX0" y="connsiteY0"/>
                </a:cxn>
                <a:cxn ang="0">
                  <a:pos x="connsiteX1" y="connsiteY1"/>
                </a:cxn>
                <a:cxn ang="0">
                  <a:pos x="connsiteX2" y="connsiteY2"/>
                </a:cxn>
              </a:cxnLst>
              <a:rect l="l" t="t" r="r" b="b"/>
              <a:pathLst>
                <a:path w="950976" h="484632">
                  <a:moveTo>
                    <a:pt x="950976" y="484632"/>
                  </a:moveTo>
                  <a:lnTo>
                    <a:pt x="941832" y="0"/>
                  </a:lnTo>
                  <a:lnTo>
                    <a:pt x="0" y="0"/>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grpSp>
      <p:sp>
        <p:nvSpPr>
          <p:cNvPr id="43015" name="TextBox 19">
            <a:extLst>
              <a:ext uri="{FF2B5EF4-FFF2-40B4-BE49-F238E27FC236}">
                <a16:creationId xmlns:a16="http://schemas.microsoft.com/office/drawing/2014/main" id="{FD7A65CC-889C-70E7-E552-8E1A97299333}"/>
              </a:ext>
            </a:extLst>
          </p:cNvPr>
          <p:cNvSpPr txBox="1">
            <a:spLocks noChangeArrowheads="1"/>
          </p:cNvSpPr>
          <p:nvPr/>
        </p:nvSpPr>
        <p:spPr bwMode="auto">
          <a:xfrm>
            <a:off x="1179513" y="3209925"/>
            <a:ext cx="4224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r" eaLnBrk="1" hangingPunct="1"/>
            <a:r>
              <a:rPr lang="en-US" altLang="en-US" sz="1600"/>
              <a:t>2007 Infrastructure Needs Survey</a:t>
            </a:r>
          </a:p>
          <a:p>
            <a:pPr algn="r" eaLnBrk="1" hangingPunct="1"/>
            <a:r>
              <a:rPr lang="en-US" altLang="en-US" sz="1600"/>
              <a:t>Project Cost Models</a:t>
            </a:r>
          </a:p>
          <a:p>
            <a:pPr algn="r" eaLnBrk="1" hangingPunct="1"/>
            <a:r>
              <a:rPr lang="en-US" altLang="en-US" sz="1600"/>
              <a:t>(~$1,000,000/MGD)</a:t>
            </a:r>
          </a:p>
        </p:txBody>
      </p:sp>
      <p:pic>
        <p:nvPicPr>
          <p:cNvPr id="43016" name="Picture 20" descr="SSF, 8-2-2010 003.jpg">
            <a:extLst>
              <a:ext uri="{FF2B5EF4-FFF2-40B4-BE49-F238E27FC236}">
                <a16:creationId xmlns:a16="http://schemas.microsoft.com/office/drawing/2014/main" id="{ADBC3DC5-C73A-C563-2ACF-C576D9A40D7E}"/>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063875" y="1614488"/>
            <a:ext cx="2065338" cy="1549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3017" name="TextBox 21">
            <a:extLst>
              <a:ext uri="{FF2B5EF4-FFF2-40B4-BE49-F238E27FC236}">
                <a16:creationId xmlns:a16="http://schemas.microsoft.com/office/drawing/2014/main" id="{CBC15670-ED43-524D-F2E5-9FFA669EB92E}"/>
              </a:ext>
            </a:extLst>
          </p:cNvPr>
          <p:cNvSpPr txBox="1">
            <a:spLocks noChangeArrowheads="1"/>
          </p:cNvSpPr>
          <p:nvPr/>
        </p:nvSpPr>
        <p:spPr bwMode="auto">
          <a:xfrm>
            <a:off x="0" y="3409950"/>
            <a:ext cx="1733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1600"/>
              <a:t>$24,000/MGD</a:t>
            </a:r>
          </a:p>
          <a:p>
            <a:pPr algn="ctr" eaLnBrk="1" hangingPunct="1"/>
            <a:r>
              <a:rPr lang="en-US" altLang="en-US" sz="1600"/>
              <a:t> in 1913</a:t>
            </a:r>
          </a:p>
        </p:txBody>
      </p:sp>
      <p:pic>
        <p:nvPicPr>
          <p:cNvPr id="43018" name="Picture 1">
            <a:extLst>
              <a:ext uri="{FF2B5EF4-FFF2-40B4-BE49-F238E27FC236}">
                <a16:creationId xmlns:a16="http://schemas.microsoft.com/office/drawing/2014/main" id="{218F1C8B-D9F7-3437-EB20-048A62AF90D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47650" y="4138613"/>
            <a:ext cx="1392238" cy="24717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3019" name="Picture 2">
            <a:extLst>
              <a:ext uri="{FF2B5EF4-FFF2-40B4-BE49-F238E27FC236}">
                <a16:creationId xmlns:a16="http://schemas.microsoft.com/office/drawing/2014/main" id="{C6465FB0-D648-8807-95C1-A0D1C346543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15088" y="477838"/>
            <a:ext cx="2462212"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54DDA90-503E-031C-C90C-C8D65B38E709}"/>
              </a:ext>
            </a:extLst>
          </p:cNvPr>
          <p:cNvGraphicFramePr>
            <a:graphicFrameLocks noGrp="1"/>
          </p:cNvGraphicFramePr>
          <p:nvPr/>
        </p:nvGraphicFramePr>
        <p:xfrm>
          <a:off x="511175" y="1309688"/>
          <a:ext cx="8450263" cy="4795837"/>
        </p:xfrm>
        <a:graphic>
          <a:graphicData uri="http://schemas.openxmlformats.org/drawingml/2006/table">
            <a:tbl>
              <a:tblPr firstRow="1" bandRow="1">
                <a:tableStyleId>{FABFCF23-3B69-468F-B69F-88F6DE6A72F2}</a:tableStyleId>
              </a:tblPr>
              <a:tblGrid>
                <a:gridCol w="1117294">
                  <a:extLst>
                    <a:ext uri="{9D8B030D-6E8A-4147-A177-3AD203B41FA5}">
                      <a16:colId xmlns:a16="http://schemas.microsoft.com/office/drawing/2014/main" val="20000"/>
                    </a:ext>
                  </a:extLst>
                </a:gridCol>
                <a:gridCol w="2065817">
                  <a:extLst>
                    <a:ext uri="{9D8B030D-6E8A-4147-A177-3AD203B41FA5}">
                      <a16:colId xmlns:a16="http://schemas.microsoft.com/office/drawing/2014/main" val="20001"/>
                    </a:ext>
                  </a:extLst>
                </a:gridCol>
                <a:gridCol w="5267152">
                  <a:extLst>
                    <a:ext uri="{9D8B030D-6E8A-4147-A177-3AD203B41FA5}">
                      <a16:colId xmlns:a16="http://schemas.microsoft.com/office/drawing/2014/main" val="20002"/>
                    </a:ext>
                  </a:extLst>
                </a:gridCol>
              </a:tblGrid>
              <a:tr h="609617">
                <a:tc>
                  <a:txBody>
                    <a:bodyPr/>
                    <a:lstStyle/>
                    <a:p>
                      <a:pPr marL="0" marR="0" algn="ctr">
                        <a:spcBef>
                          <a:spcPts val="0"/>
                        </a:spcBef>
                        <a:spcAft>
                          <a:spcPts val="0"/>
                        </a:spcAft>
                      </a:pPr>
                      <a:r>
                        <a:rPr lang="en-US" sz="1400" dirty="0"/>
                        <a:t>Frequency</a:t>
                      </a:r>
                      <a:endParaRPr lang="en-US" sz="1400" dirty="0">
                        <a:solidFill>
                          <a:schemeClr val="bg1"/>
                        </a:solidFill>
                        <a:latin typeface="+mn-lt"/>
                        <a:ea typeface="Times New Roman"/>
                        <a:cs typeface="Times New Roman"/>
                      </a:endParaRPr>
                    </a:p>
                  </a:txBody>
                  <a:tcPr marL="89214" marR="89214" marT="91426" marB="91426">
                    <a:solidFill>
                      <a:schemeClr val="tx2">
                        <a:lumMod val="50000"/>
                      </a:schemeClr>
                    </a:solidFill>
                  </a:tcPr>
                </a:tc>
                <a:tc>
                  <a:txBody>
                    <a:bodyPr/>
                    <a:lstStyle/>
                    <a:p>
                      <a:pPr marL="0" marR="0" algn="ctr">
                        <a:spcBef>
                          <a:spcPts val="0"/>
                        </a:spcBef>
                        <a:spcAft>
                          <a:spcPts val="0"/>
                        </a:spcAft>
                      </a:pPr>
                      <a:r>
                        <a:rPr kumimoji="0" lang="en-US" sz="1400" b="1" kern="1200" dirty="0">
                          <a:solidFill>
                            <a:schemeClr val="lt1"/>
                          </a:solidFill>
                          <a:latin typeface="+mn-lt"/>
                          <a:ea typeface="+mn-ea"/>
                          <a:cs typeface="+mn-cs"/>
                        </a:rPr>
                        <a:t>Labor</a:t>
                      </a:r>
                    </a:p>
                    <a:p>
                      <a:pPr marL="0" marR="0" algn="ctr">
                        <a:spcBef>
                          <a:spcPts val="0"/>
                        </a:spcBef>
                        <a:spcAft>
                          <a:spcPts val="0"/>
                        </a:spcAft>
                      </a:pPr>
                      <a:r>
                        <a:rPr kumimoji="0" lang="en-US" sz="1400" b="1" kern="1200" dirty="0">
                          <a:solidFill>
                            <a:schemeClr val="lt1"/>
                          </a:solidFill>
                          <a:latin typeface="+mn-lt"/>
                          <a:ea typeface="+mn-ea"/>
                          <a:cs typeface="+mn-cs"/>
                        </a:rPr>
                        <a:t>(person hours)</a:t>
                      </a:r>
                    </a:p>
                  </a:txBody>
                  <a:tcPr marL="89214" marR="89214" marT="91426" marB="91426">
                    <a:solidFill>
                      <a:schemeClr val="tx2">
                        <a:lumMod val="50000"/>
                      </a:schemeClr>
                    </a:solidFill>
                  </a:tcPr>
                </a:tc>
                <a:tc>
                  <a:txBody>
                    <a:bodyPr/>
                    <a:lstStyle/>
                    <a:p>
                      <a:pPr marL="0" marR="0" algn="ctr">
                        <a:spcBef>
                          <a:spcPts val="0"/>
                        </a:spcBef>
                        <a:spcAft>
                          <a:spcPts val="0"/>
                        </a:spcAft>
                      </a:pPr>
                      <a:r>
                        <a:rPr lang="en-US" sz="1400" dirty="0"/>
                        <a:t>Slow Sand Filter Maintenance Task</a:t>
                      </a:r>
                      <a:endParaRPr lang="en-US" sz="1400" dirty="0">
                        <a:solidFill>
                          <a:schemeClr val="bg1"/>
                        </a:solidFill>
                        <a:latin typeface="+mn-lt"/>
                        <a:ea typeface="Times New Roman"/>
                        <a:cs typeface="Times New Roman"/>
                      </a:endParaRPr>
                    </a:p>
                  </a:txBody>
                  <a:tcPr marL="89214" marR="89214" marT="91426" marB="91426">
                    <a:solidFill>
                      <a:schemeClr val="tx2">
                        <a:lumMod val="50000"/>
                      </a:schemeClr>
                    </a:solidFill>
                  </a:tcPr>
                </a:tc>
                <a:extLst>
                  <a:ext uri="{0D108BD9-81ED-4DB2-BD59-A6C34878D82A}">
                    <a16:rowId xmlns:a16="http://schemas.microsoft.com/office/drawing/2014/main" val="10000"/>
                  </a:ext>
                </a:extLst>
              </a:tr>
              <a:tr h="1676530">
                <a:tc>
                  <a:txBody>
                    <a:bodyPr/>
                    <a:lstStyle/>
                    <a:p>
                      <a:pPr marL="0" marR="0" algn="l">
                        <a:spcBef>
                          <a:spcPts val="0"/>
                        </a:spcBef>
                        <a:spcAft>
                          <a:spcPts val="0"/>
                        </a:spcAft>
                      </a:pPr>
                      <a:r>
                        <a:rPr lang="en-US" sz="1400" dirty="0"/>
                        <a:t>Daily</a:t>
                      </a:r>
                      <a:endParaRPr lang="en-US" sz="1400" b="0" dirty="0">
                        <a:solidFill>
                          <a:schemeClr val="bg1"/>
                        </a:solidFill>
                        <a:latin typeface="Arial" pitchFamily="34" charset="0"/>
                        <a:ea typeface="Times New Roman"/>
                        <a:cs typeface="Arial" pitchFamily="34" charset="0"/>
                      </a:endParaRPr>
                    </a:p>
                  </a:txBody>
                  <a:tcPr marL="89214" marR="89214" marT="91426" marB="91426"/>
                </a:tc>
                <a:tc>
                  <a:txBody>
                    <a:bodyPr/>
                    <a:lstStyle/>
                    <a:p>
                      <a:pPr marL="0" marR="0" algn="l">
                        <a:spcBef>
                          <a:spcPts val="0"/>
                        </a:spcBef>
                        <a:spcAft>
                          <a:spcPts val="0"/>
                        </a:spcAft>
                      </a:pPr>
                      <a:r>
                        <a:rPr lang="en-US" sz="1400" b="0" dirty="0">
                          <a:solidFill>
                            <a:schemeClr val="bg1"/>
                          </a:solidFill>
                          <a:latin typeface="Arial" pitchFamily="34" charset="0"/>
                          <a:ea typeface="Times New Roman"/>
                          <a:cs typeface="Arial" pitchFamily="34" charset="0"/>
                        </a:rPr>
                        <a:t>1 - 3</a:t>
                      </a:r>
                    </a:p>
                  </a:txBody>
                  <a:tcPr marL="89214" marR="89214" marT="91426" marB="91426"/>
                </a:tc>
                <a:tc>
                  <a:txBody>
                    <a:bodyPr/>
                    <a:lstStyle/>
                    <a:p>
                      <a:pPr marL="0" marR="0" algn="l">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Check raw water intake</a:t>
                      </a:r>
                    </a:p>
                    <a:p>
                      <a:pPr marL="0" marR="0" algn="l">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Check/adjust filtration rate</a:t>
                      </a:r>
                    </a:p>
                    <a:p>
                      <a:pPr marL="0" marR="0" algn="l">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Check water level in filter</a:t>
                      </a:r>
                    </a:p>
                    <a:p>
                      <a:pPr marL="0" marR="0" algn="l">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Check water level in clear well</a:t>
                      </a:r>
                    </a:p>
                    <a:p>
                      <a:pPr marL="0" marR="0" algn="l">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Sample &amp; check water quality (raw/finished NTU, raw temp)</a:t>
                      </a:r>
                    </a:p>
                    <a:p>
                      <a:pPr marL="0" marR="0" algn="l">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Check pumps</a:t>
                      </a:r>
                    </a:p>
                    <a:p>
                      <a:pPr marL="0" marR="0" algn="l">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Enter observations in logbook</a:t>
                      </a:r>
                    </a:p>
                  </a:txBody>
                  <a:tcPr marL="89214" marR="89214" marT="91426" marB="91426"/>
                </a:tc>
                <a:extLst>
                  <a:ext uri="{0D108BD9-81ED-4DB2-BD59-A6C34878D82A}">
                    <a16:rowId xmlns:a16="http://schemas.microsoft.com/office/drawing/2014/main" val="10001"/>
                  </a:ext>
                </a:extLst>
              </a:tr>
              <a:tr h="1036382">
                <a:tc>
                  <a:txBody>
                    <a:bodyPr/>
                    <a:lstStyle/>
                    <a:p>
                      <a:pPr marL="0" marR="0" algn="l">
                        <a:spcBef>
                          <a:spcPts val="0"/>
                        </a:spcBef>
                        <a:spcAft>
                          <a:spcPts val="0"/>
                        </a:spcAft>
                      </a:pPr>
                      <a:r>
                        <a:rPr lang="en-US" sz="1400" dirty="0"/>
                        <a:t>Weekly</a:t>
                      </a:r>
                      <a:endParaRPr lang="en-US" sz="1400" b="0" dirty="0">
                        <a:solidFill>
                          <a:schemeClr val="bg1"/>
                        </a:solidFill>
                        <a:latin typeface="Arial" pitchFamily="34" charset="0"/>
                        <a:ea typeface="Times New Roman"/>
                        <a:cs typeface="Arial" pitchFamily="34" charset="0"/>
                      </a:endParaRPr>
                    </a:p>
                  </a:txBody>
                  <a:tcPr marL="89214" marR="89214" marT="91426" marB="91426"/>
                </a:tc>
                <a:tc>
                  <a:txBody>
                    <a:bodyPr/>
                    <a:lstStyle/>
                    <a:p>
                      <a:pPr marL="0" marR="0" algn="l">
                        <a:spcBef>
                          <a:spcPts val="0"/>
                        </a:spcBef>
                        <a:spcAft>
                          <a:spcPts val="0"/>
                        </a:spcAft>
                      </a:pPr>
                      <a:r>
                        <a:rPr lang="en-US" sz="1400" b="0" dirty="0">
                          <a:solidFill>
                            <a:schemeClr val="bg1"/>
                          </a:solidFill>
                          <a:latin typeface="Arial" pitchFamily="34" charset="0"/>
                          <a:ea typeface="Times New Roman"/>
                          <a:cs typeface="Arial" pitchFamily="34" charset="0"/>
                        </a:rPr>
                        <a:t>1 - 3</a:t>
                      </a:r>
                    </a:p>
                  </a:txBody>
                  <a:tcPr marL="89214" marR="89214" marT="91426" marB="91426"/>
                </a:tc>
                <a:tc>
                  <a:txBody>
                    <a:bodyPr/>
                    <a:lstStyle/>
                    <a:p>
                      <a:pPr marL="0" marR="0" algn="l" rtl="0" eaLnBrk="1" latinLnBrk="0" hangingPunct="1">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Check &amp; grease any pumps &amp; moving parts</a:t>
                      </a:r>
                    </a:p>
                    <a:p>
                      <a:pPr marL="0" marR="0" algn="l" rtl="0" eaLnBrk="1" latinLnBrk="0" hangingPunct="1">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Check/re-stock fuel</a:t>
                      </a:r>
                    </a:p>
                    <a:p>
                      <a:pPr marL="0" marR="0" algn="l" rtl="0" eaLnBrk="1" latinLnBrk="0" hangingPunct="1">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Sample &amp; check water quality (coliform)</a:t>
                      </a:r>
                    </a:p>
                    <a:p>
                      <a:pPr marL="0" marR="0" algn="l" rtl="0" eaLnBrk="1" latinLnBrk="0" hangingPunct="1">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Enter observations in logbook</a:t>
                      </a:r>
                    </a:p>
                  </a:txBody>
                  <a:tcPr marL="89214" marR="89214" marT="91426" marB="91426"/>
                </a:tc>
                <a:extLst>
                  <a:ext uri="{0D108BD9-81ED-4DB2-BD59-A6C34878D82A}">
                    <a16:rowId xmlns:a16="http://schemas.microsoft.com/office/drawing/2014/main" val="10002"/>
                  </a:ext>
                </a:extLst>
              </a:tr>
              <a:tr h="1473308">
                <a:tc>
                  <a:txBody>
                    <a:bodyPr/>
                    <a:lstStyle/>
                    <a:p>
                      <a:pPr marL="0" marR="0" algn="l">
                        <a:spcBef>
                          <a:spcPts val="0"/>
                        </a:spcBef>
                        <a:spcAft>
                          <a:spcPts val="0"/>
                        </a:spcAft>
                      </a:pPr>
                      <a:r>
                        <a:rPr lang="en-US" sz="1400" b="0" baseline="0" dirty="0">
                          <a:solidFill>
                            <a:schemeClr val="bg1"/>
                          </a:solidFill>
                          <a:latin typeface="Arial" pitchFamily="34" charset="0"/>
                          <a:ea typeface="Times New Roman"/>
                          <a:cs typeface="Arial" pitchFamily="34" charset="0"/>
                        </a:rPr>
                        <a:t>1 – 2 months</a:t>
                      </a:r>
                    </a:p>
                  </a:txBody>
                  <a:tcPr marL="89214" marR="89214" marT="91426" marB="91426"/>
                </a:tc>
                <a:tc>
                  <a:txBody>
                    <a:bodyPr/>
                    <a:lstStyle/>
                    <a:p>
                      <a:pPr marL="0" marR="0" algn="l">
                        <a:spcBef>
                          <a:spcPts val="0"/>
                        </a:spcBef>
                        <a:spcAft>
                          <a:spcPts val="0"/>
                        </a:spcAft>
                      </a:pPr>
                      <a:r>
                        <a:rPr lang="en-US" sz="1400" b="0" baseline="0" dirty="0">
                          <a:solidFill>
                            <a:schemeClr val="bg1"/>
                          </a:solidFill>
                          <a:latin typeface="Arial" pitchFamily="34" charset="0"/>
                          <a:ea typeface="Times New Roman"/>
                          <a:cs typeface="Arial" pitchFamily="34" charset="0"/>
                        </a:rPr>
                        <a:t>5 / 1,000 ft</a:t>
                      </a:r>
                      <a:r>
                        <a:rPr lang="en-US" sz="1400" b="0" baseline="30000" dirty="0">
                          <a:solidFill>
                            <a:schemeClr val="bg1"/>
                          </a:solidFill>
                          <a:latin typeface="Arial" pitchFamily="34" charset="0"/>
                          <a:ea typeface="Times New Roman"/>
                          <a:cs typeface="Arial" pitchFamily="34" charset="0"/>
                        </a:rPr>
                        <a:t>2</a:t>
                      </a:r>
                    </a:p>
                    <a:p>
                      <a:pPr marL="0" marR="0" algn="l">
                        <a:spcBef>
                          <a:spcPts val="0"/>
                        </a:spcBef>
                        <a:spcAft>
                          <a:spcPts val="0"/>
                        </a:spcAft>
                      </a:pPr>
                      <a:endParaRPr lang="en-US" sz="1400" b="0" baseline="30000" dirty="0">
                        <a:solidFill>
                          <a:schemeClr val="bg1"/>
                        </a:solidFill>
                        <a:latin typeface="Arial" pitchFamily="34" charset="0"/>
                        <a:ea typeface="Times New Roman"/>
                        <a:cs typeface="Arial" pitchFamily="34" charset="0"/>
                      </a:endParaRPr>
                    </a:p>
                    <a:p>
                      <a:pPr marL="0" marR="0" algn="l">
                        <a:spcBef>
                          <a:spcPts val="0"/>
                        </a:spcBef>
                        <a:spcAft>
                          <a:spcPts val="0"/>
                        </a:spcAft>
                      </a:pPr>
                      <a:endParaRPr lang="en-US" sz="1400" b="0" baseline="30000" dirty="0">
                        <a:solidFill>
                          <a:schemeClr val="bg1"/>
                        </a:solidFill>
                        <a:latin typeface="Arial" pitchFamily="34" charset="0"/>
                        <a:ea typeface="Times New Roman"/>
                        <a:cs typeface="Arial" pitchFamily="34" charset="0"/>
                      </a:endParaRPr>
                    </a:p>
                    <a:p>
                      <a:pPr marL="0" marR="0" algn="l">
                        <a:spcBef>
                          <a:spcPts val="0"/>
                        </a:spcBef>
                        <a:spcAft>
                          <a:spcPts val="0"/>
                        </a:spcAft>
                      </a:pPr>
                      <a:r>
                        <a:rPr lang="en-US" sz="1400" b="0" baseline="0" dirty="0">
                          <a:solidFill>
                            <a:schemeClr val="bg1"/>
                          </a:solidFill>
                          <a:latin typeface="Arial" pitchFamily="34" charset="0"/>
                          <a:ea typeface="Times New Roman"/>
                          <a:cs typeface="Arial" pitchFamily="34" charset="0"/>
                        </a:rPr>
                        <a:t>50 / 1,000 ft</a:t>
                      </a:r>
                      <a:r>
                        <a:rPr lang="en-US" sz="1400" b="0" baseline="30000" dirty="0">
                          <a:solidFill>
                            <a:schemeClr val="bg1"/>
                          </a:solidFill>
                          <a:latin typeface="Arial" pitchFamily="34" charset="0"/>
                          <a:ea typeface="Times New Roman"/>
                          <a:cs typeface="Arial" pitchFamily="34" charset="0"/>
                        </a:rPr>
                        <a:t>2</a:t>
                      </a:r>
                      <a:r>
                        <a:rPr lang="en-US" sz="1400" b="0" baseline="0" dirty="0">
                          <a:solidFill>
                            <a:schemeClr val="bg1"/>
                          </a:solidFill>
                          <a:latin typeface="Arial" pitchFamily="34" charset="0"/>
                          <a:ea typeface="Times New Roman"/>
                          <a:cs typeface="Arial" pitchFamily="34" charset="0"/>
                        </a:rPr>
                        <a:t> /12 inches of sand for re-sanding</a:t>
                      </a:r>
                    </a:p>
                    <a:p>
                      <a:pPr marL="0" marR="0" algn="l">
                        <a:spcBef>
                          <a:spcPts val="0"/>
                        </a:spcBef>
                        <a:spcAft>
                          <a:spcPts val="0"/>
                        </a:spcAft>
                      </a:pPr>
                      <a:endParaRPr lang="en-US" sz="1400" b="0" baseline="0" dirty="0">
                        <a:solidFill>
                          <a:schemeClr val="bg1"/>
                        </a:solidFill>
                        <a:latin typeface="Arial" pitchFamily="34" charset="0"/>
                        <a:ea typeface="Times New Roman"/>
                        <a:cs typeface="Arial" pitchFamily="34" charset="0"/>
                      </a:endParaRPr>
                    </a:p>
                    <a:p>
                      <a:pPr marL="0" marR="0" algn="l">
                        <a:spcBef>
                          <a:spcPts val="0"/>
                        </a:spcBef>
                        <a:spcAft>
                          <a:spcPts val="0"/>
                        </a:spcAft>
                      </a:pPr>
                      <a:r>
                        <a:rPr lang="en-US" sz="1000" b="0" baseline="0" dirty="0">
                          <a:solidFill>
                            <a:schemeClr val="bg1"/>
                          </a:solidFill>
                          <a:latin typeface="Arial" pitchFamily="34" charset="0"/>
                          <a:ea typeface="Times New Roman"/>
                          <a:cs typeface="Arial" pitchFamily="34" charset="0"/>
                        </a:rPr>
                        <a:t>(Letterman &amp; Cullen, 1985)</a:t>
                      </a:r>
                    </a:p>
                  </a:txBody>
                  <a:tcPr marL="89214" marR="89214" marT="91426" marB="91426"/>
                </a:tc>
                <a:tc>
                  <a:txBody>
                    <a:bodyPr/>
                    <a:lstStyle/>
                    <a:p>
                      <a:pPr marL="0" marR="0" algn="l" rtl="0" eaLnBrk="1" latinLnBrk="0" hangingPunct="1">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Scrape filter beds</a:t>
                      </a:r>
                    </a:p>
                    <a:p>
                      <a:pPr marL="0" marR="0" algn="l" rtl="0" eaLnBrk="1" latinLnBrk="0" hangingPunct="1">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Wash scrapings &amp; store retained sand</a:t>
                      </a:r>
                    </a:p>
                    <a:p>
                      <a:pPr marL="0" marR="0" algn="l" rtl="0" eaLnBrk="1" latinLnBrk="0" hangingPunct="1">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Check &amp; record sand bed depth</a:t>
                      </a:r>
                    </a:p>
                    <a:p>
                      <a:pPr marL="0" marR="0" algn="l" rtl="0" eaLnBrk="1" latinLnBrk="0" hangingPunct="1">
                        <a:spcBef>
                          <a:spcPts val="0"/>
                        </a:spcBef>
                        <a:spcAft>
                          <a:spcPts val="0"/>
                        </a:spcAft>
                        <a:buFont typeface="Wingdings" pitchFamily="2" charset="2"/>
                        <a:buChar char="ü"/>
                      </a:pPr>
                      <a:r>
                        <a:rPr kumimoji="0" lang="en-US" sz="1400" b="0" kern="1200" dirty="0">
                          <a:solidFill>
                            <a:schemeClr val="bg1"/>
                          </a:solidFill>
                          <a:latin typeface="Arial" pitchFamily="34" charset="0"/>
                          <a:ea typeface="Times New Roman"/>
                          <a:cs typeface="Arial" pitchFamily="34" charset="0"/>
                        </a:rPr>
                        <a:t>Enter observations in logbook</a:t>
                      </a:r>
                    </a:p>
                  </a:txBody>
                  <a:tcPr marL="89214" marR="89214" marT="91426" marB="91426"/>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B7A3D415-DDE7-377D-1943-9D27142975F1}"/>
              </a:ext>
            </a:extLst>
          </p:cNvPr>
          <p:cNvSpPr txBox="1"/>
          <p:nvPr/>
        </p:nvSpPr>
        <p:spPr>
          <a:xfrm>
            <a:off x="301642" y="0"/>
            <a:ext cx="8578379"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Simple to Operate</a:t>
            </a:r>
          </a:p>
        </p:txBody>
      </p:sp>
      <p:sp>
        <p:nvSpPr>
          <p:cNvPr id="45079" name="TextBox 4">
            <a:extLst>
              <a:ext uri="{FF2B5EF4-FFF2-40B4-BE49-F238E27FC236}">
                <a16:creationId xmlns:a16="http://schemas.microsoft.com/office/drawing/2014/main" id="{45DE395F-F089-69DE-DF8A-6AEFEBAE5D9C}"/>
              </a:ext>
            </a:extLst>
          </p:cNvPr>
          <p:cNvSpPr txBox="1">
            <a:spLocks noChangeArrowheads="1"/>
          </p:cNvSpPr>
          <p:nvPr/>
        </p:nvSpPr>
        <p:spPr bwMode="auto">
          <a:xfrm>
            <a:off x="666750" y="6126163"/>
            <a:ext cx="79200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600"/>
              <a:t>Frequency and tasks are adapted from WHO, 1996. </a:t>
            </a:r>
            <a:r>
              <a:rPr lang="en-US" altLang="en-US" sz="1600" i="1"/>
              <a:t>Fact Sheets on Environmental Sanitation</a:t>
            </a:r>
            <a:r>
              <a:rPr lang="en-US" altLang="en-US" sz="1600"/>
              <a:t>, </a:t>
            </a:r>
          </a:p>
          <a:p>
            <a:pPr eaLnBrk="1" hangingPunct="1"/>
            <a:r>
              <a:rPr lang="en-US" altLang="en-US" sz="1600" i="1"/>
              <a:t>Fact Sheet 2.12: Slow Sand Filtration</a:t>
            </a:r>
            <a:endParaRPr lang="en-US" altLang="en-US" sz="1600"/>
          </a:p>
        </p:txBody>
      </p:sp>
      <p:sp>
        <p:nvSpPr>
          <p:cNvPr id="45080" name="TextBox 5">
            <a:extLst>
              <a:ext uri="{FF2B5EF4-FFF2-40B4-BE49-F238E27FC236}">
                <a16:creationId xmlns:a16="http://schemas.microsoft.com/office/drawing/2014/main" id="{772865F1-D325-FAA8-F95D-AC2F13681FEF}"/>
              </a:ext>
            </a:extLst>
          </p:cNvPr>
          <p:cNvSpPr txBox="1">
            <a:spLocks noChangeArrowheads="1"/>
          </p:cNvSpPr>
          <p:nvPr/>
        </p:nvSpPr>
        <p:spPr bwMode="auto">
          <a:xfrm>
            <a:off x="503238" y="722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800" u="sng">
                <a:solidFill>
                  <a:srgbClr val="FFC000"/>
                </a:solidFill>
              </a:rPr>
              <a:t>Simple to operate/maintain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C61145-159B-D342-5FB1-32C5789C68D9}"/>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Removal Mechanisms</a:t>
            </a:r>
          </a:p>
        </p:txBody>
      </p:sp>
      <p:pic>
        <p:nvPicPr>
          <p:cNvPr id="47107" name="Picture 4">
            <a:extLst>
              <a:ext uri="{FF2B5EF4-FFF2-40B4-BE49-F238E27FC236}">
                <a16:creationId xmlns:a16="http://schemas.microsoft.com/office/drawing/2014/main" id="{ED6786D9-E95B-54EE-7108-A0E4551A10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250" y="2419350"/>
            <a:ext cx="4176713" cy="37861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78062E02-A679-FB7E-DD5E-40A9C00266B6}"/>
              </a:ext>
            </a:extLst>
          </p:cNvPr>
          <p:cNvGraphicFramePr>
            <a:graphicFrameLocks noGrp="1"/>
          </p:cNvGraphicFramePr>
          <p:nvPr/>
        </p:nvGraphicFramePr>
        <p:xfrm>
          <a:off x="4903788" y="4260850"/>
          <a:ext cx="3944937" cy="2122488"/>
        </p:xfrm>
        <a:graphic>
          <a:graphicData uri="http://schemas.openxmlformats.org/drawingml/2006/table">
            <a:tbl>
              <a:tblPr firstRow="1" bandRow="1">
                <a:tableStyleId>{46F890A9-2807-4EBB-B81D-B2AA78EC7F39}</a:tableStyleId>
              </a:tblPr>
              <a:tblGrid>
                <a:gridCol w="2297373">
                  <a:extLst>
                    <a:ext uri="{9D8B030D-6E8A-4147-A177-3AD203B41FA5}">
                      <a16:colId xmlns:a16="http://schemas.microsoft.com/office/drawing/2014/main" val="20000"/>
                    </a:ext>
                  </a:extLst>
                </a:gridCol>
                <a:gridCol w="1647564">
                  <a:extLst>
                    <a:ext uri="{9D8B030D-6E8A-4147-A177-3AD203B41FA5}">
                      <a16:colId xmlns:a16="http://schemas.microsoft.com/office/drawing/2014/main" val="20001"/>
                    </a:ext>
                  </a:extLst>
                </a:gridCol>
              </a:tblGrid>
              <a:tr h="370615">
                <a:tc>
                  <a:txBody>
                    <a:bodyPr/>
                    <a:lstStyle/>
                    <a:p>
                      <a:r>
                        <a:rPr lang="en-US" sz="1800" dirty="0"/>
                        <a:t>Slow Sand Media</a:t>
                      </a:r>
                      <a:endParaRPr lang="en-US" sz="1800" dirty="0">
                        <a:solidFill>
                          <a:schemeClr val="bg1"/>
                        </a:solidFill>
                      </a:endParaRPr>
                    </a:p>
                  </a:txBody>
                  <a:tcPr marL="91431" marR="91431" marT="45694" marB="45694">
                    <a:solidFill>
                      <a:schemeClr val="accent1">
                        <a:lumMod val="50000"/>
                      </a:schemeClr>
                    </a:solidFill>
                  </a:tcPr>
                </a:tc>
                <a:tc>
                  <a:txBody>
                    <a:bodyPr/>
                    <a:lstStyle/>
                    <a:p>
                      <a:r>
                        <a:rPr lang="en-US" sz="1800" dirty="0"/>
                        <a:t>Range </a:t>
                      </a:r>
                      <a:endParaRPr lang="en-US" sz="1800" dirty="0">
                        <a:solidFill>
                          <a:schemeClr val="bg1"/>
                        </a:solidFill>
                      </a:endParaRPr>
                    </a:p>
                  </a:txBody>
                  <a:tcPr marL="91431" marR="91431" marT="45694" marB="45694">
                    <a:solidFill>
                      <a:schemeClr val="accent1">
                        <a:lumMod val="50000"/>
                      </a:schemeClr>
                    </a:solidFill>
                  </a:tcPr>
                </a:tc>
                <a:extLst>
                  <a:ext uri="{0D108BD9-81ED-4DB2-BD59-A6C34878D82A}">
                    <a16:rowId xmlns:a16="http://schemas.microsoft.com/office/drawing/2014/main" val="10000"/>
                  </a:ext>
                </a:extLst>
              </a:tr>
              <a:tr h="370615">
                <a:tc>
                  <a:txBody>
                    <a:bodyPr/>
                    <a:lstStyle/>
                    <a:p>
                      <a:r>
                        <a:rPr lang="en-US" sz="1800" dirty="0"/>
                        <a:t>D10</a:t>
                      </a:r>
                      <a:endParaRPr lang="en-US" sz="1800" dirty="0">
                        <a:solidFill>
                          <a:schemeClr val="bg1"/>
                        </a:solidFill>
                      </a:endParaRPr>
                    </a:p>
                  </a:txBody>
                  <a:tcPr marL="91431" marR="91431" marT="45694" marB="45694"/>
                </a:tc>
                <a:tc>
                  <a:txBody>
                    <a:bodyPr/>
                    <a:lstStyle/>
                    <a:p>
                      <a:r>
                        <a:rPr lang="en-US" sz="1800" dirty="0"/>
                        <a:t>0.15</a:t>
                      </a:r>
                      <a:r>
                        <a:rPr lang="en-US" sz="1800" baseline="0" dirty="0"/>
                        <a:t> - </a:t>
                      </a:r>
                      <a:r>
                        <a:rPr lang="en-US" sz="1800" dirty="0"/>
                        <a:t>0.35 mm</a:t>
                      </a:r>
                      <a:endParaRPr lang="en-US" sz="1800" dirty="0">
                        <a:solidFill>
                          <a:schemeClr val="bg1"/>
                        </a:solidFill>
                      </a:endParaRPr>
                    </a:p>
                  </a:txBody>
                  <a:tcPr marL="91431" marR="91431" marT="45694" marB="45694"/>
                </a:tc>
                <a:extLst>
                  <a:ext uri="{0D108BD9-81ED-4DB2-BD59-A6C34878D82A}">
                    <a16:rowId xmlns:a16="http://schemas.microsoft.com/office/drawing/2014/main" val="10001"/>
                  </a:ext>
                </a:extLst>
              </a:tr>
              <a:tr h="370615">
                <a:tc>
                  <a:txBody>
                    <a:bodyPr/>
                    <a:lstStyle/>
                    <a:p>
                      <a:r>
                        <a:rPr lang="en-US" sz="1800" dirty="0"/>
                        <a:t>D60</a:t>
                      </a:r>
                      <a:endParaRPr lang="en-US" sz="1800" dirty="0">
                        <a:solidFill>
                          <a:schemeClr val="bg1"/>
                        </a:solidFill>
                      </a:endParaRPr>
                    </a:p>
                  </a:txBody>
                  <a:tcPr marL="91431" marR="91431" marT="45694" marB="45694"/>
                </a:tc>
                <a:tc>
                  <a:txBody>
                    <a:bodyPr/>
                    <a:lstStyle/>
                    <a:p>
                      <a:r>
                        <a:rPr lang="en-US" sz="1800" dirty="0"/>
                        <a:t>0.3 - 0.7 mm</a:t>
                      </a:r>
                      <a:endParaRPr lang="en-US" sz="1800" dirty="0">
                        <a:solidFill>
                          <a:schemeClr val="bg1"/>
                        </a:solidFill>
                      </a:endParaRPr>
                    </a:p>
                  </a:txBody>
                  <a:tcPr marL="91431" marR="91431" marT="45694" marB="45694"/>
                </a:tc>
                <a:extLst>
                  <a:ext uri="{0D108BD9-81ED-4DB2-BD59-A6C34878D82A}">
                    <a16:rowId xmlns:a16="http://schemas.microsoft.com/office/drawing/2014/main" val="10002"/>
                  </a:ext>
                </a:extLst>
              </a:tr>
              <a:tr h="370615">
                <a:tc>
                  <a:txBody>
                    <a:bodyPr/>
                    <a:lstStyle/>
                    <a:p>
                      <a:r>
                        <a:rPr lang="en-US" sz="1800" dirty="0"/>
                        <a:t>UC (D60/D10)</a:t>
                      </a:r>
                      <a:endParaRPr lang="en-US" sz="1800" dirty="0">
                        <a:solidFill>
                          <a:schemeClr val="bg1"/>
                        </a:solidFill>
                      </a:endParaRPr>
                    </a:p>
                  </a:txBody>
                  <a:tcPr marL="91431" marR="91431" marT="45694" marB="45694"/>
                </a:tc>
                <a:tc>
                  <a:txBody>
                    <a:bodyPr/>
                    <a:lstStyle/>
                    <a:p>
                      <a:r>
                        <a:rPr lang="en-US" sz="1800" dirty="0"/>
                        <a:t>1.5 – 3.0</a:t>
                      </a:r>
                      <a:endParaRPr lang="en-US" sz="1800" dirty="0">
                        <a:solidFill>
                          <a:schemeClr val="bg1"/>
                        </a:solidFill>
                      </a:endParaRPr>
                    </a:p>
                  </a:txBody>
                  <a:tcPr marL="91431" marR="91431" marT="45694" marB="45694"/>
                </a:tc>
                <a:extLst>
                  <a:ext uri="{0D108BD9-81ED-4DB2-BD59-A6C34878D82A}">
                    <a16:rowId xmlns:a16="http://schemas.microsoft.com/office/drawing/2014/main" val="10003"/>
                  </a:ext>
                </a:extLst>
              </a:tr>
              <a:tr h="640027">
                <a:tc>
                  <a:txBody>
                    <a:bodyPr/>
                    <a:lstStyle/>
                    <a:p>
                      <a:r>
                        <a:rPr lang="en-US" sz="1800" dirty="0"/>
                        <a:t>Pore size</a:t>
                      </a:r>
                      <a:endParaRPr lang="en-US" sz="1800" dirty="0">
                        <a:solidFill>
                          <a:schemeClr val="bg1"/>
                        </a:solidFill>
                      </a:endParaRPr>
                    </a:p>
                  </a:txBody>
                  <a:tcPr marL="91431" marR="91431" marT="45694" marB="45694"/>
                </a:tc>
                <a:tc>
                  <a:txBody>
                    <a:bodyPr/>
                    <a:lstStyle/>
                    <a:p>
                      <a:r>
                        <a:rPr lang="en-US" sz="1800" dirty="0"/>
                        <a:t>~ 60 µm</a:t>
                      </a:r>
                    </a:p>
                    <a:p>
                      <a:r>
                        <a:rPr lang="en-US" sz="1800" dirty="0"/>
                        <a:t>(WHO,</a:t>
                      </a:r>
                      <a:r>
                        <a:rPr lang="en-US" sz="1800" baseline="0" dirty="0"/>
                        <a:t> 2003)</a:t>
                      </a:r>
                      <a:endParaRPr lang="en-US" sz="1800" dirty="0">
                        <a:solidFill>
                          <a:schemeClr val="bg1"/>
                        </a:solidFill>
                      </a:endParaRPr>
                    </a:p>
                  </a:txBody>
                  <a:tcPr marL="91431" marR="91431" marT="45694" marB="45694"/>
                </a:tc>
                <a:extLst>
                  <a:ext uri="{0D108BD9-81ED-4DB2-BD59-A6C34878D82A}">
                    <a16:rowId xmlns:a16="http://schemas.microsoft.com/office/drawing/2014/main" val="10004"/>
                  </a:ext>
                </a:extLst>
              </a:tr>
            </a:tbl>
          </a:graphicData>
        </a:graphic>
      </p:graphicFrame>
      <p:graphicFrame>
        <p:nvGraphicFramePr>
          <p:cNvPr id="7" name="Group 75">
            <a:extLst>
              <a:ext uri="{FF2B5EF4-FFF2-40B4-BE49-F238E27FC236}">
                <a16:creationId xmlns:a16="http://schemas.microsoft.com/office/drawing/2014/main" id="{B4B8B286-F267-FC41-5926-4468953397E9}"/>
              </a:ext>
            </a:extLst>
          </p:cNvPr>
          <p:cNvGraphicFramePr>
            <a:graphicFrameLocks noGrp="1"/>
          </p:cNvGraphicFramePr>
          <p:nvPr/>
        </p:nvGraphicFramePr>
        <p:xfrm>
          <a:off x="4883150" y="1138238"/>
          <a:ext cx="3946525" cy="3011487"/>
        </p:xfrm>
        <a:graphic>
          <a:graphicData uri="http://schemas.openxmlformats.org/drawingml/2006/table">
            <a:tbl>
              <a:tblPr firstRow="1" bandRow="1">
                <a:tableStyleId>{46F890A9-2807-4EBB-B81D-B2AA78EC7F39}</a:tableStyleId>
              </a:tblPr>
              <a:tblGrid>
                <a:gridCol w="1233289">
                  <a:extLst>
                    <a:ext uri="{9D8B030D-6E8A-4147-A177-3AD203B41FA5}">
                      <a16:colId xmlns:a16="http://schemas.microsoft.com/office/drawing/2014/main" val="20000"/>
                    </a:ext>
                  </a:extLst>
                </a:gridCol>
                <a:gridCol w="1087693">
                  <a:extLst>
                    <a:ext uri="{9D8B030D-6E8A-4147-A177-3AD203B41FA5}">
                      <a16:colId xmlns:a16="http://schemas.microsoft.com/office/drawing/2014/main" val="20001"/>
                    </a:ext>
                  </a:extLst>
                </a:gridCol>
                <a:gridCol w="1625543">
                  <a:extLst>
                    <a:ext uri="{9D8B030D-6E8A-4147-A177-3AD203B41FA5}">
                      <a16:colId xmlns:a16="http://schemas.microsoft.com/office/drawing/2014/main" val="20002"/>
                    </a:ext>
                  </a:extLst>
                </a:gridCol>
              </a:tblGrid>
              <a:tr h="11480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Particulate</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Diameter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(d</a:t>
                      </a:r>
                      <a:r>
                        <a:rPr kumimoji="0" lang="en-US" sz="1600" u="none" strike="noStrike" cap="none" normalizeH="0" baseline="-25000" dirty="0">
                          <a:ln>
                            <a:noFill/>
                          </a:ln>
                          <a:effectLst/>
                        </a:rPr>
                        <a:t>o</a:t>
                      </a:r>
                      <a:r>
                        <a:rPr kumimoji="0" lang="en-US" sz="1600" u="none" strike="noStrike" cap="none" normalizeH="0" baseline="0" dirty="0">
                          <a:ln>
                            <a:noFill/>
                          </a:ln>
                          <a:effectLst/>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0.155d)</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Grain Diameter Needed for Straining Alone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(d) </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solidFill>
                      <a:schemeClr val="accent1">
                        <a:lumMod val="50000"/>
                      </a:schemeClr>
                    </a:solidFill>
                  </a:tcPr>
                </a:tc>
                <a:extLst>
                  <a:ext uri="{0D108BD9-81ED-4DB2-BD59-A6C34878D82A}">
                    <a16:rowId xmlns:a16="http://schemas.microsoft.com/office/drawing/2014/main" val="10000"/>
                  </a:ext>
                </a:extLst>
              </a:tr>
              <a:tr h="4735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Colloids</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0.1 µm</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0.000645 mm</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extLst>
                  <a:ext uri="{0D108BD9-81ED-4DB2-BD59-A6C34878D82A}">
                    <a16:rowId xmlns:a16="http://schemas.microsoft.com/office/drawing/2014/main" val="10001"/>
                  </a:ext>
                </a:extLst>
              </a:tr>
              <a:tr h="4729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Bacteria</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15 µm</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0.0968 mm</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extLst>
                  <a:ext uri="{0D108BD9-81ED-4DB2-BD59-A6C34878D82A}">
                    <a16:rowId xmlns:a16="http://schemas.microsoft.com/office/drawing/2014/main" val="10002"/>
                  </a:ext>
                </a:extLst>
              </a:tr>
              <a:tr h="4814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Giardia</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10 µm</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0.0645 mm</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extLst>
                  <a:ext uri="{0D108BD9-81ED-4DB2-BD59-A6C34878D82A}">
                    <a16:rowId xmlns:a16="http://schemas.microsoft.com/office/drawing/2014/main" val="10003"/>
                  </a:ext>
                </a:extLst>
              </a:tr>
              <a:tr h="4355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Crypto</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5 µm</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0.0323 mm</a:t>
                      </a:r>
                      <a:endParaRPr kumimoji="0" lang="en-US" sz="1600" b="0" i="0" u="none" strike="noStrike" cap="none" normalizeH="0" baseline="0" dirty="0">
                        <a:ln>
                          <a:noFill/>
                        </a:ln>
                        <a:solidFill>
                          <a:schemeClr val="tx1">
                            <a:lumMod val="95000"/>
                          </a:schemeClr>
                        </a:solidFill>
                        <a:effectLst/>
                        <a:latin typeface="Arial" charset="0"/>
                      </a:endParaRPr>
                    </a:p>
                  </a:txBody>
                  <a:tcPr marL="91444" marR="91444" marT="45716" marB="45716" horzOverflow="overflow"/>
                </a:tc>
                <a:extLst>
                  <a:ext uri="{0D108BD9-81ED-4DB2-BD59-A6C34878D82A}">
                    <a16:rowId xmlns:a16="http://schemas.microsoft.com/office/drawing/2014/main" val="10004"/>
                  </a:ext>
                </a:extLst>
              </a:tr>
            </a:tbl>
          </a:graphicData>
        </a:graphic>
      </p:graphicFrame>
      <p:sp>
        <p:nvSpPr>
          <p:cNvPr id="47135" name="TextBox 7">
            <a:extLst>
              <a:ext uri="{FF2B5EF4-FFF2-40B4-BE49-F238E27FC236}">
                <a16:creationId xmlns:a16="http://schemas.microsoft.com/office/drawing/2014/main" id="{60E24346-5CFF-5D79-CD3A-63243D5A70E2}"/>
              </a:ext>
            </a:extLst>
          </p:cNvPr>
          <p:cNvSpPr txBox="1">
            <a:spLocks noChangeArrowheads="1"/>
          </p:cNvSpPr>
          <p:nvPr/>
        </p:nvSpPr>
        <p:spPr bwMode="auto">
          <a:xfrm>
            <a:off x="293688" y="620713"/>
            <a:ext cx="8343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800" u="sng">
                <a:solidFill>
                  <a:srgbClr val="FFC000"/>
                </a:solidFill>
              </a:rPr>
              <a:t>So what makes them effective at filtration?</a:t>
            </a:r>
          </a:p>
        </p:txBody>
      </p:sp>
      <p:sp>
        <p:nvSpPr>
          <p:cNvPr id="47136" name="TextBox 8">
            <a:extLst>
              <a:ext uri="{FF2B5EF4-FFF2-40B4-BE49-F238E27FC236}">
                <a16:creationId xmlns:a16="http://schemas.microsoft.com/office/drawing/2014/main" id="{9C88B698-B917-A876-86F3-E5BA2C83726B}"/>
              </a:ext>
            </a:extLst>
          </p:cNvPr>
          <p:cNvSpPr txBox="1">
            <a:spLocks noChangeArrowheads="1"/>
          </p:cNvSpPr>
          <p:nvPr/>
        </p:nvSpPr>
        <p:spPr bwMode="auto">
          <a:xfrm>
            <a:off x="476250" y="1352550"/>
            <a:ext cx="4362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800"/>
              <a:t>More than just physical straining at 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B3AE5F-ED1C-FB24-B016-C07F6717B994}"/>
              </a:ext>
            </a:extLst>
          </p:cNvPr>
          <p:cNvSpPr txBox="1"/>
          <p:nvPr/>
        </p:nvSpPr>
        <p:spPr>
          <a:xfrm>
            <a:off x="630936" y="548640"/>
            <a:ext cx="661720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Outline</a:t>
            </a:r>
          </a:p>
        </p:txBody>
      </p:sp>
      <p:sp>
        <p:nvSpPr>
          <p:cNvPr id="6" name="TextBox 5">
            <a:extLst>
              <a:ext uri="{FF2B5EF4-FFF2-40B4-BE49-F238E27FC236}">
                <a16:creationId xmlns:a16="http://schemas.microsoft.com/office/drawing/2014/main" id="{24D45D74-C268-9F67-7227-0ECF1869EA00}"/>
              </a:ext>
            </a:extLst>
          </p:cNvPr>
          <p:cNvSpPr txBox="1"/>
          <p:nvPr/>
        </p:nvSpPr>
        <p:spPr>
          <a:xfrm>
            <a:off x="520700" y="1471613"/>
            <a:ext cx="7077075" cy="4848225"/>
          </a:xfrm>
          <a:prstGeom prst="rect">
            <a:avLst/>
          </a:prstGeom>
          <a:noFill/>
        </p:spPr>
        <p:txBody>
          <a:bodyPr>
            <a:spAutoFit/>
          </a:bodyPr>
          <a:lstStyle/>
          <a:p>
            <a:pPr marL="457200" indent="-457200" eaLnBrk="1" fontAlgn="auto" hangingPunct="1">
              <a:spcBef>
                <a:spcPts val="600"/>
              </a:spcBef>
              <a:spcAft>
                <a:spcPts val="0"/>
              </a:spcAft>
              <a:buFont typeface="+mj-lt"/>
              <a:buAutoNum type="arabicPeriod"/>
              <a:defRPr/>
            </a:pPr>
            <a:r>
              <a:rPr lang="en-US" sz="2400" dirty="0">
                <a:latin typeface="+mn-lt"/>
              </a:rPr>
              <a:t>Introduction to a “Timeless Technology”</a:t>
            </a:r>
          </a:p>
          <a:p>
            <a:pPr marL="457200" indent="-457200" eaLnBrk="1" fontAlgn="auto" hangingPunct="1">
              <a:spcBef>
                <a:spcPts val="600"/>
              </a:spcBef>
              <a:spcAft>
                <a:spcPts val="0"/>
              </a:spcAft>
              <a:buFont typeface="+mj-lt"/>
              <a:buAutoNum type="arabicPeriod"/>
              <a:defRPr/>
            </a:pPr>
            <a:r>
              <a:rPr lang="en-US" sz="2400" dirty="0">
                <a:latin typeface="+mn-lt"/>
              </a:rPr>
              <a:t>Removal Mechanisms &amp; Expected Performance</a:t>
            </a:r>
          </a:p>
          <a:p>
            <a:pPr marL="457200" indent="-457200" eaLnBrk="1" fontAlgn="auto" hangingPunct="1">
              <a:spcBef>
                <a:spcPts val="600"/>
              </a:spcBef>
              <a:spcAft>
                <a:spcPts val="0"/>
              </a:spcAft>
              <a:buFont typeface="+mj-lt"/>
              <a:buAutoNum type="arabicPeriod"/>
              <a:defRPr/>
            </a:pPr>
            <a:r>
              <a:rPr lang="en-US" sz="2400" dirty="0">
                <a:latin typeface="+mn-lt"/>
              </a:rPr>
              <a:t>Critical Variables &amp; Raw Water Quality</a:t>
            </a:r>
          </a:p>
          <a:p>
            <a:pPr marL="457200" indent="-457200" eaLnBrk="1" fontAlgn="auto" hangingPunct="1">
              <a:spcBef>
                <a:spcPts val="600"/>
              </a:spcBef>
              <a:spcAft>
                <a:spcPts val="0"/>
              </a:spcAft>
              <a:buFont typeface="+mj-lt"/>
              <a:buAutoNum type="arabicPeriod"/>
              <a:defRPr/>
            </a:pPr>
            <a:r>
              <a:rPr lang="en-US" sz="2400" dirty="0">
                <a:latin typeface="+mn-lt"/>
              </a:rPr>
              <a:t>Design</a:t>
            </a:r>
          </a:p>
          <a:p>
            <a:pPr marL="457200" indent="-457200" eaLnBrk="1" fontAlgn="auto" hangingPunct="1">
              <a:spcBef>
                <a:spcPts val="600"/>
              </a:spcBef>
              <a:spcAft>
                <a:spcPts val="0"/>
              </a:spcAft>
              <a:buFont typeface="+mj-lt"/>
              <a:buAutoNum type="arabicPeriod"/>
              <a:defRPr/>
            </a:pPr>
            <a:r>
              <a:rPr lang="en-US" sz="2400" dirty="0">
                <a:latin typeface="+mn-lt"/>
              </a:rPr>
              <a:t>Operations</a:t>
            </a:r>
          </a:p>
          <a:p>
            <a:pPr marL="457200" indent="-457200" eaLnBrk="1" fontAlgn="auto" hangingPunct="1">
              <a:spcBef>
                <a:spcPts val="600"/>
              </a:spcBef>
              <a:spcAft>
                <a:spcPts val="0"/>
              </a:spcAft>
              <a:buFont typeface="+mj-lt"/>
              <a:buAutoNum type="arabicPeriod"/>
              <a:defRPr/>
            </a:pPr>
            <a:r>
              <a:rPr lang="en-US" sz="2400" dirty="0">
                <a:latin typeface="+mn-lt"/>
              </a:rPr>
              <a:t>Regulatory Requirements</a:t>
            </a:r>
          </a:p>
          <a:p>
            <a:pPr marL="457200" indent="-457200" eaLnBrk="1" fontAlgn="auto" hangingPunct="1">
              <a:spcBef>
                <a:spcPts val="600"/>
              </a:spcBef>
              <a:spcAft>
                <a:spcPts val="0"/>
              </a:spcAft>
              <a:buFont typeface="+mj-lt"/>
              <a:buAutoNum type="arabicPeriod"/>
              <a:defRPr/>
            </a:pPr>
            <a:endParaRPr lang="en-US" sz="2400" dirty="0">
              <a:latin typeface="+mn-lt"/>
            </a:endParaRPr>
          </a:p>
          <a:p>
            <a:pPr marL="457200" indent="-457200" eaLnBrk="1" fontAlgn="auto" hangingPunct="1">
              <a:spcBef>
                <a:spcPts val="600"/>
              </a:spcBef>
              <a:spcAft>
                <a:spcPts val="0"/>
              </a:spcAft>
              <a:defRPr/>
            </a:pPr>
            <a:r>
              <a:rPr lang="en-US" sz="2400" dirty="0">
                <a:latin typeface="+mn-lt"/>
              </a:rPr>
              <a:t>	</a:t>
            </a:r>
          </a:p>
          <a:p>
            <a:pPr marL="457200" indent="-457200" eaLnBrk="1" fontAlgn="auto" hangingPunct="1">
              <a:spcBef>
                <a:spcPts val="600"/>
              </a:spcBef>
              <a:spcAft>
                <a:spcPts val="0"/>
              </a:spcAft>
              <a:defRPr/>
            </a:pPr>
            <a:endParaRPr lang="en-US" sz="2400" dirty="0">
              <a:latin typeface="+mn-lt"/>
            </a:endParaRPr>
          </a:p>
          <a:p>
            <a:pPr marL="457200" indent="-457200" eaLnBrk="1" fontAlgn="auto" hangingPunct="1">
              <a:spcBef>
                <a:spcPts val="600"/>
              </a:spcBef>
              <a:spcAft>
                <a:spcPts val="0"/>
              </a:spcAft>
              <a:defRPr/>
            </a:pPr>
            <a:r>
              <a:rPr lang="en-US" sz="2400" dirty="0">
                <a:latin typeface="+mn-lt"/>
              </a:rPr>
              <a:t>      Tables are used to summarize info =&gt;</a:t>
            </a:r>
          </a:p>
          <a:p>
            <a:pPr eaLnBrk="1" fontAlgn="auto" hangingPunct="1">
              <a:spcBef>
                <a:spcPts val="0"/>
              </a:spcBef>
              <a:spcAft>
                <a:spcPts val="0"/>
              </a:spcAft>
              <a:defRPr/>
            </a:pPr>
            <a:endParaRPr lang="en-US" sz="2400" u="sng" dirty="0">
              <a:latin typeface="+mn-lt"/>
            </a:endParaRPr>
          </a:p>
        </p:txBody>
      </p:sp>
      <p:pic>
        <p:nvPicPr>
          <p:cNvPr id="12292" name="Picture 3">
            <a:extLst>
              <a:ext uri="{FF2B5EF4-FFF2-40B4-BE49-F238E27FC236}">
                <a16:creationId xmlns:a16="http://schemas.microsoft.com/office/drawing/2014/main" id="{87715159-E191-EADF-A704-99E467CC8C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34063" y="3468688"/>
            <a:ext cx="3082925" cy="30432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CC68C3-40B5-32F7-5B9A-575FE6BEC61E}"/>
              </a:ext>
            </a:extLst>
          </p:cNvPr>
          <p:cNvSpPr txBox="1"/>
          <p:nvPr/>
        </p:nvSpPr>
        <p:spPr>
          <a:xfrm>
            <a:off x="244476" y="204952"/>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Removal Mechanisms</a:t>
            </a:r>
          </a:p>
        </p:txBody>
      </p:sp>
      <p:sp>
        <p:nvSpPr>
          <p:cNvPr id="49155" name="TextBox 7">
            <a:extLst>
              <a:ext uri="{FF2B5EF4-FFF2-40B4-BE49-F238E27FC236}">
                <a16:creationId xmlns:a16="http://schemas.microsoft.com/office/drawing/2014/main" id="{C76161C1-0FF5-E98A-A934-489E747D6EF6}"/>
              </a:ext>
            </a:extLst>
          </p:cNvPr>
          <p:cNvSpPr txBox="1">
            <a:spLocks noChangeArrowheads="1"/>
          </p:cNvSpPr>
          <p:nvPr/>
        </p:nvSpPr>
        <p:spPr bwMode="auto">
          <a:xfrm>
            <a:off x="4303713" y="1341438"/>
            <a:ext cx="39639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800">
                <a:solidFill>
                  <a:srgbClr val="FFC000"/>
                </a:solidFill>
              </a:rPr>
              <a:t>Other removal mechanisms are at work.</a:t>
            </a:r>
          </a:p>
        </p:txBody>
      </p:sp>
      <p:sp>
        <p:nvSpPr>
          <p:cNvPr id="49156" name="TextBox 8">
            <a:extLst>
              <a:ext uri="{FF2B5EF4-FFF2-40B4-BE49-F238E27FC236}">
                <a16:creationId xmlns:a16="http://schemas.microsoft.com/office/drawing/2014/main" id="{65E83E44-46BA-B269-D37F-76656101F898}"/>
              </a:ext>
            </a:extLst>
          </p:cNvPr>
          <p:cNvSpPr txBox="1">
            <a:spLocks noChangeArrowheads="1"/>
          </p:cNvSpPr>
          <p:nvPr/>
        </p:nvSpPr>
        <p:spPr bwMode="auto">
          <a:xfrm>
            <a:off x="4324350" y="2520950"/>
            <a:ext cx="3810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Sand grains 0.5-1.0 mm in diameter can remove bacteria with sizes of 0.001 mm through physical processes (transport and attachment due to electrical and molecular forces)</a:t>
            </a:r>
          </a:p>
        </p:txBody>
      </p:sp>
      <p:sp>
        <p:nvSpPr>
          <p:cNvPr id="10" name="Oval 9">
            <a:extLst>
              <a:ext uri="{FF2B5EF4-FFF2-40B4-BE49-F238E27FC236}">
                <a16:creationId xmlns:a16="http://schemas.microsoft.com/office/drawing/2014/main" id="{1DD6ED3E-6C52-0F1A-30E8-1E25869C2385}"/>
              </a:ext>
            </a:extLst>
          </p:cNvPr>
          <p:cNvSpPr/>
          <p:nvPr/>
        </p:nvSpPr>
        <p:spPr>
          <a:xfrm>
            <a:off x="1676400" y="3638550"/>
            <a:ext cx="228600" cy="20955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10">
            <a:extLst>
              <a:ext uri="{FF2B5EF4-FFF2-40B4-BE49-F238E27FC236}">
                <a16:creationId xmlns:a16="http://schemas.microsoft.com/office/drawing/2014/main" id="{153D3D09-C3F9-25A9-0870-24E31DA3CA43}"/>
              </a:ext>
            </a:extLst>
          </p:cNvPr>
          <p:cNvSpPr/>
          <p:nvPr/>
        </p:nvSpPr>
        <p:spPr>
          <a:xfrm>
            <a:off x="2590800" y="1581150"/>
            <a:ext cx="228600" cy="20955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11">
            <a:extLst>
              <a:ext uri="{FF2B5EF4-FFF2-40B4-BE49-F238E27FC236}">
                <a16:creationId xmlns:a16="http://schemas.microsoft.com/office/drawing/2014/main" id="{A865F46E-EE37-A27E-2309-FFBBA24DBE84}"/>
              </a:ext>
            </a:extLst>
          </p:cNvPr>
          <p:cNvSpPr/>
          <p:nvPr/>
        </p:nvSpPr>
        <p:spPr>
          <a:xfrm>
            <a:off x="800100" y="2381250"/>
            <a:ext cx="1295400" cy="131445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Oval 12">
            <a:extLst>
              <a:ext uri="{FF2B5EF4-FFF2-40B4-BE49-F238E27FC236}">
                <a16:creationId xmlns:a16="http://schemas.microsoft.com/office/drawing/2014/main" id="{C765C5F6-3660-D72B-93DD-FFB93DC3FD68}"/>
              </a:ext>
            </a:extLst>
          </p:cNvPr>
          <p:cNvSpPr/>
          <p:nvPr/>
        </p:nvSpPr>
        <p:spPr>
          <a:xfrm>
            <a:off x="2286000" y="3086100"/>
            <a:ext cx="1295400" cy="131445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C76C77CC-4B21-766F-0F60-004136BDA148}"/>
              </a:ext>
            </a:extLst>
          </p:cNvPr>
          <p:cNvSpPr/>
          <p:nvPr/>
        </p:nvSpPr>
        <p:spPr>
          <a:xfrm>
            <a:off x="800100" y="3714750"/>
            <a:ext cx="1295400" cy="131445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Freeform 20">
            <a:extLst>
              <a:ext uri="{FF2B5EF4-FFF2-40B4-BE49-F238E27FC236}">
                <a16:creationId xmlns:a16="http://schemas.microsoft.com/office/drawing/2014/main" id="{C4817E32-BE26-7BC3-4C9F-5C9842185E91}"/>
              </a:ext>
            </a:extLst>
          </p:cNvPr>
          <p:cNvSpPr/>
          <p:nvPr/>
        </p:nvSpPr>
        <p:spPr>
          <a:xfrm>
            <a:off x="1879600" y="1409700"/>
            <a:ext cx="469900" cy="4457700"/>
          </a:xfrm>
          <a:custGeom>
            <a:avLst/>
            <a:gdLst>
              <a:gd name="connsiteX0" fmla="*/ 63500 w 469900"/>
              <a:gd name="connsiteY0" fmla="*/ 0 h 4457700"/>
              <a:gd name="connsiteX1" fmla="*/ 63500 w 469900"/>
              <a:gd name="connsiteY1" fmla="*/ 514350 h 4457700"/>
              <a:gd name="connsiteX2" fmla="*/ 444500 w 469900"/>
              <a:gd name="connsiteY2" fmla="*/ 1504950 h 4457700"/>
              <a:gd name="connsiteX3" fmla="*/ 215900 w 469900"/>
              <a:gd name="connsiteY3" fmla="*/ 2247900 h 4457700"/>
              <a:gd name="connsiteX4" fmla="*/ 463550 w 469900"/>
              <a:gd name="connsiteY4" fmla="*/ 3295650 h 4457700"/>
              <a:gd name="connsiteX5" fmla="*/ 177800 w 469900"/>
              <a:gd name="connsiteY5" fmla="*/ 4152900 h 4457700"/>
              <a:gd name="connsiteX6" fmla="*/ 139700 w 469900"/>
              <a:gd name="connsiteY6" fmla="*/ 445770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900" h="4457700">
                <a:moveTo>
                  <a:pt x="63500" y="0"/>
                </a:moveTo>
                <a:cubicBezTo>
                  <a:pt x="31750" y="131762"/>
                  <a:pt x="0" y="263525"/>
                  <a:pt x="63500" y="514350"/>
                </a:cubicBezTo>
                <a:cubicBezTo>
                  <a:pt x="127000" y="765175"/>
                  <a:pt x="419100" y="1216025"/>
                  <a:pt x="444500" y="1504950"/>
                </a:cubicBezTo>
                <a:cubicBezTo>
                  <a:pt x="469900" y="1793875"/>
                  <a:pt x="212725" y="1949450"/>
                  <a:pt x="215900" y="2247900"/>
                </a:cubicBezTo>
                <a:cubicBezTo>
                  <a:pt x="219075" y="2546350"/>
                  <a:pt x="469900" y="2978150"/>
                  <a:pt x="463550" y="3295650"/>
                </a:cubicBezTo>
                <a:cubicBezTo>
                  <a:pt x="457200" y="3613150"/>
                  <a:pt x="231775" y="3959225"/>
                  <a:pt x="177800" y="4152900"/>
                </a:cubicBezTo>
                <a:cubicBezTo>
                  <a:pt x="123825" y="4346575"/>
                  <a:pt x="131762" y="4402137"/>
                  <a:pt x="139700" y="4457700"/>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2" name="Freeform 21">
            <a:extLst>
              <a:ext uri="{FF2B5EF4-FFF2-40B4-BE49-F238E27FC236}">
                <a16:creationId xmlns:a16="http://schemas.microsoft.com/office/drawing/2014/main" id="{F2AB9787-BD0B-E923-F3E7-B425F403C22D}"/>
              </a:ext>
            </a:extLst>
          </p:cNvPr>
          <p:cNvSpPr/>
          <p:nvPr/>
        </p:nvSpPr>
        <p:spPr>
          <a:xfrm>
            <a:off x="1962150" y="1238250"/>
            <a:ext cx="889000" cy="2457450"/>
          </a:xfrm>
          <a:custGeom>
            <a:avLst/>
            <a:gdLst>
              <a:gd name="connsiteX0" fmla="*/ 723900 w 889000"/>
              <a:gd name="connsiteY0" fmla="*/ 0 h 2457450"/>
              <a:gd name="connsiteX1" fmla="*/ 723900 w 889000"/>
              <a:gd name="connsiteY1" fmla="*/ 552450 h 2457450"/>
              <a:gd name="connsiteX2" fmla="*/ 857250 w 889000"/>
              <a:gd name="connsiteY2" fmla="*/ 1257300 h 2457450"/>
              <a:gd name="connsiteX3" fmla="*/ 533400 w 889000"/>
              <a:gd name="connsiteY3" fmla="*/ 1962150 h 2457450"/>
              <a:gd name="connsiteX4" fmla="*/ 0 w 889000"/>
              <a:gd name="connsiteY4" fmla="*/ 2457450 h 245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2457450">
                <a:moveTo>
                  <a:pt x="723900" y="0"/>
                </a:moveTo>
                <a:cubicBezTo>
                  <a:pt x="712787" y="171450"/>
                  <a:pt x="701675" y="342900"/>
                  <a:pt x="723900" y="552450"/>
                </a:cubicBezTo>
                <a:cubicBezTo>
                  <a:pt x="746125" y="762000"/>
                  <a:pt x="889000" y="1022350"/>
                  <a:pt x="857250" y="1257300"/>
                </a:cubicBezTo>
                <a:cubicBezTo>
                  <a:pt x="825500" y="1492250"/>
                  <a:pt x="676275" y="1762125"/>
                  <a:pt x="533400" y="1962150"/>
                </a:cubicBezTo>
                <a:cubicBezTo>
                  <a:pt x="390525" y="2162175"/>
                  <a:pt x="195262" y="2309812"/>
                  <a:pt x="0" y="2457450"/>
                </a:cubicBezTo>
              </a:path>
            </a:pathLst>
          </a:custGeom>
          <a:ln w="34925">
            <a:solidFill>
              <a:srgbClr val="FFFF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3" name="Freeform 22">
            <a:extLst>
              <a:ext uri="{FF2B5EF4-FFF2-40B4-BE49-F238E27FC236}">
                <a16:creationId xmlns:a16="http://schemas.microsoft.com/office/drawing/2014/main" id="{C439E332-B579-C51D-3AF9-9AAAD5AB91F7}"/>
              </a:ext>
            </a:extLst>
          </p:cNvPr>
          <p:cNvSpPr/>
          <p:nvPr/>
        </p:nvSpPr>
        <p:spPr>
          <a:xfrm>
            <a:off x="2184400" y="1371600"/>
            <a:ext cx="450850" cy="4552950"/>
          </a:xfrm>
          <a:custGeom>
            <a:avLst/>
            <a:gdLst>
              <a:gd name="connsiteX0" fmla="*/ 254000 w 450850"/>
              <a:gd name="connsiteY0" fmla="*/ 0 h 4552950"/>
              <a:gd name="connsiteX1" fmla="*/ 273050 w 450850"/>
              <a:gd name="connsiteY1" fmla="*/ 628650 h 4552950"/>
              <a:gd name="connsiteX2" fmla="*/ 406400 w 450850"/>
              <a:gd name="connsiteY2" fmla="*/ 1295400 h 4552950"/>
              <a:gd name="connsiteX3" fmla="*/ 6350 w 450850"/>
              <a:gd name="connsiteY3" fmla="*/ 2247900 h 4552950"/>
              <a:gd name="connsiteX4" fmla="*/ 368300 w 450850"/>
              <a:gd name="connsiteY4" fmla="*/ 3314700 h 4552950"/>
              <a:gd name="connsiteX5" fmla="*/ 311150 w 450850"/>
              <a:gd name="connsiteY5" fmla="*/ 4552950 h 455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552950">
                <a:moveTo>
                  <a:pt x="254000" y="0"/>
                </a:moveTo>
                <a:cubicBezTo>
                  <a:pt x="250825" y="206375"/>
                  <a:pt x="247650" y="412750"/>
                  <a:pt x="273050" y="628650"/>
                </a:cubicBezTo>
                <a:cubicBezTo>
                  <a:pt x="298450" y="844550"/>
                  <a:pt x="450850" y="1025525"/>
                  <a:pt x="406400" y="1295400"/>
                </a:cubicBezTo>
                <a:cubicBezTo>
                  <a:pt x="361950" y="1565275"/>
                  <a:pt x="12700" y="1911350"/>
                  <a:pt x="6350" y="2247900"/>
                </a:cubicBezTo>
                <a:cubicBezTo>
                  <a:pt x="0" y="2584450"/>
                  <a:pt x="317500" y="2930525"/>
                  <a:pt x="368300" y="3314700"/>
                </a:cubicBezTo>
                <a:cubicBezTo>
                  <a:pt x="419100" y="3698875"/>
                  <a:pt x="365125" y="4125912"/>
                  <a:pt x="311150" y="455295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4" name="Freeform 23">
            <a:extLst>
              <a:ext uri="{FF2B5EF4-FFF2-40B4-BE49-F238E27FC236}">
                <a16:creationId xmlns:a16="http://schemas.microsoft.com/office/drawing/2014/main" id="{21C710DB-02D8-4C77-15EE-F3F6D3C19BAC}"/>
              </a:ext>
            </a:extLst>
          </p:cNvPr>
          <p:cNvSpPr/>
          <p:nvPr/>
        </p:nvSpPr>
        <p:spPr>
          <a:xfrm>
            <a:off x="1485900" y="4895850"/>
            <a:ext cx="419100" cy="1143000"/>
          </a:xfrm>
          <a:custGeom>
            <a:avLst/>
            <a:gdLst>
              <a:gd name="connsiteX0" fmla="*/ 419100 w 419100"/>
              <a:gd name="connsiteY0" fmla="*/ 0 h 1143000"/>
              <a:gd name="connsiteX1" fmla="*/ 76200 w 419100"/>
              <a:gd name="connsiteY1" fmla="*/ 666750 h 1143000"/>
              <a:gd name="connsiteX2" fmla="*/ 0 w 419100"/>
              <a:gd name="connsiteY2" fmla="*/ 1143000 h 1143000"/>
            </a:gdLst>
            <a:ahLst/>
            <a:cxnLst>
              <a:cxn ang="0">
                <a:pos x="connsiteX0" y="connsiteY0"/>
              </a:cxn>
              <a:cxn ang="0">
                <a:pos x="connsiteX1" y="connsiteY1"/>
              </a:cxn>
              <a:cxn ang="0">
                <a:pos x="connsiteX2" y="connsiteY2"/>
              </a:cxn>
            </a:cxnLst>
            <a:rect l="l" t="t" r="r" b="b"/>
            <a:pathLst>
              <a:path w="419100" h="1143000">
                <a:moveTo>
                  <a:pt x="419100" y="0"/>
                </a:moveTo>
                <a:cubicBezTo>
                  <a:pt x="282575" y="238125"/>
                  <a:pt x="146050" y="476250"/>
                  <a:pt x="76200" y="666750"/>
                </a:cubicBezTo>
                <a:cubicBezTo>
                  <a:pt x="6350" y="857250"/>
                  <a:pt x="3175" y="1000125"/>
                  <a:pt x="0" y="114300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5" name="Oval 24">
            <a:extLst>
              <a:ext uri="{FF2B5EF4-FFF2-40B4-BE49-F238E27FC236}">
                <a16:creationId xmlns:a16="http://schemas.microsoft.com/office/drawing/2014/main" id="{CAB89403-EBDB-6EC7-642E-B138E6D7ED6B}"/>
              </a:ext>
            </a:extLst>
          </p:cNvPr>
          <p:cNvSpPr/>
          <p:nvPr/>
        </p:nvSpPr>
        <p:spPr>
          <a:xfrm>
            <a:off x="1333500" y="61341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Oval 25">
            <a:extLst>
              <a:ext uri="{FF2B5EF4-FFF2-40B4-BE49-F238E27FC236}">
                <a16:creationId xmlns:a16="http://schemas.microsoft.com/office/drawing/2014/main" id="{04069996-4857-19EF-3471-3ABCE82066F1}"/>
              </a:ext>
            </a:extLst>
          </p:cNvPr>
          <p:cNvSpPr/>
          <p:nvPr/>
        </p:nvSpPr>
        <p:spPr>
          <a:xfrm>
            <a:off x="1885950" y="59817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Oval 26">
            <a:extLst>
              <a:ext uri="{FF2B5EF4-FFF2-40B4-BE49-F238E27FC236}">
                <a16:creationId xmlns:a16="http://schemas.microsoft.com/office/drawing/2014/main" id="{FF0720CC-F890-D898-FE07-D3B98E62D3E6}"/>
              </a:ext>
            </a:extLst>
          </p:cNvPr>
          <p:cNvSpPr/>
          <p:nvPr/>
        </p:nvSpPr>
        <p:spPr>
          <a:xfrm>
            <a:off x="2362200" y="600075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Freeform 28">
            <a:extLst>
              <a:ext uri="{FF2B5EF4-FFF2-40B4-BE49-F238E27FC236}">
                <a16:creationId xmlns:a16="http://schemas.microsoft.com/office/drawing/2014/main" id="{D225DE4E-0C25-BB7B-BF29-FAD45750EE36}"/>
              </a:ext>
            </a:extLst>
          </p:cNvPr>
          <p:cNvSpPr/>
          <p:nvPr/>
        </p:nvSpPr>
        <p:spPr>
          <a:xfrm>
            <a:off x="1365250" y="1447800"/>
            <a:ext cx="825500" cy="3448050"/>
          </a:xfrm>
          <a:custGeom>
            <a:avLst/>
            <a:gdLst>
              <a:gd name="connsiteX0" fmla="*/ 63500 w 825500"/>
              <a:gd name="connsiteY0" fmla="*/ 0 h 3448050"/>
              <a:gd name="connsiteX1" fmla="*/ 63500 w 825500"/>
              <a:gd name="connsiteY1" fmla="*/ 628650 h 3448050"/>
              <a:gd name="connsiteX2" fmla="*/ 444500 w 825500"/>
              <a:gd name="connsiteY2" fmla="*/ 933450 h 3448050"/>
              <a:gd name="connsiteX3" fmla="*/ 787400 w 825500"/>
              <a:gd name="connsiteY3" fmla="*/ 1600200 h 3448050"/>
              <a:gd name="connsiteX4" fmla="*/ 673100 w 825500"/>
              <a:gd name="connsiteY4" fmla="*/ 2266950 h 3448050"/>
              <a:gd name="connsiteX5" fmla="*/ 749300 w 825500"/>
              <a:gd name="connsiteY5" fmla="*/ 3048000 h 3448050"/>
              <a:gd name="connsiteX6" fmla="*/ 558800 w 825500"/>
              <a:gd name="connsiteY6"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500" h="3448050">
                <a:moveTo>
                  <a:pt x="63500" y="0"/>
                </a:moveTo>
                <a:cubicBezTo>
                  <a:pt x="31750" y="236537"/>
                  <a:pt x="0" y="473075"/>
                  <a:pt x="63500" y="628650"/>
                </a:cubicBezTo>
                <a:cubicBezTo>
                  <a:pt x="127000" y="784225"/>
                  <a:pt x="323850" y="771525"/>
                  <a:pt x="444500" y="933450"/>
                </a:cubicBezTo>
                <a:cubicBezTo>
                  <a:pt x="565150" y="1095375"/>
                  <a:pt x="749300" y="1377950"/>
                  <a:pt x="787400" y="1600200"/>
                </a:cubicBezTo>
                <a:cubicBezTo>
                  <a:pt x="825500" y="1822450"/>
                  <a:pt x="679450" y="2025650"/>
                  <a:pt x="673100" y="2266950"/>
                </a:cubicBezTo>
                <a:cubicBezTo>
                  <a:pt x="666750" y="2508250"/>
                  <a:pt x="768350" y="2851150"/>
                  <a:pt x="749300" y="3048000"/>
                </a:cubicBezTo>
                <a:cubicBezTo>
                  <a:pt x="730250" y="3244850"/>
                  <a:pt x="644525" y="3346450"/>
                  <a:pt x="558800" y="34480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8B5B97-7285-D132-C237-FD4799BBDB74}"/>
              </a:ext>
            </a:extLst>
          </p:cNvPr>
          <p:cNvSpPr txBox="1"/>
          <p:nvPr/>
        </p:nvSpPr>
        <p:spPr>
          <a:xfrm>
            <a:off x="386366" y="268014"/>
            <a:ext cx="8409904"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Removal Mechanisms –</a:t>
            </a:r>
          </a:p>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Flow Splitting</a:t>
            </a:r>
          </a:p>
        </p:txBody>
      </p:sp>
      <p:sp>
        <p:nvSpPr>
          <p:cNvPr id="51203" name="TextBox 8">
            <a:extLst>
              <a:ext uri="{FF2B5EF4-FFF2-40B4-BE49-F238E27FC236}">
                <a16:creationId xmlns:a16="http://schemas.microsoft.com/office/drawing/2014/main" id="{9C705BAA-44AC-E4A3-EC1F-614A67BA1B0D}"/>
              </a:ext>
            </a:extLst>
          </p:cNvPr>
          <p:cNvSpPr txBox="1">
            <a:spLocks noChangeArrowheads="1"/>
          </p:cNvSpPr>
          <p:nvPr/>
        </p:nvSpPr>
        <p:spPr bwMode="auto">
          <a:xfrm>
            <a:off x="377825" y="1890713"/>
            <a:ext cx="44307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800"/>
              <a:t>Flow splitting increases the chance that particles will collide with sand grains.</a:t>
            </a:r>
          </a:p>
          <a:p>
            <a:pPr eaLnBrk="1" hangingPunct="1"/>
            <a:endParaRPr lang="en-US" altLang="en-US" sz="2800"/>
          </a:p>
          <a:p>
            <a:pPr eaLnBrk="1" hangingPunct="1"/>
            <a:r>
              <a:rPr lang="en-US" altLang="en-US" sz="2800"/>
              <a:t>Flow splitting increases with smaller sand grain size.</a:t>
            </a:r>
          </a:p>
        </p:txBody>
      </p:sp>
      <p:sp>
        <p:nvSpPr>
          <p:cNvPr id="11" name="Oval 10">
            <a:extLst>
              <a:ext uri="{FF2B5EF4-FFF2-40B4-BE49-F238E27FC236}">
                <a16:creationId xmlns:a16="http://schemas.microsoft.com/office/drawing/2014/main" id="{87ABE79C-B4AB-D30B-DF82-10C23C9E51F6}"/>
              </a:ext>
            </a:extLst>
          </p:cNvPr>
          <p:cNvSpPr/>
          <p:nvPr/>
        </p:nvSpPr>
        <p:spPr>
          <a:xfrm>
            <a:off x="6421438" y="547688"/>
            <a:ext cx="228600" cy="20955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11">
            <a:extLst>
              <a:ext uri="{FF2B5EF4-FFF2-40B4-BE49-F238E27FC236}">
                <a16:creationId xmlns:a16="http://schemas.microsoft.com/office/drawing/2014/main" id="{A03B45A5-B511-61CD-E357-4017F150FE77}"/>
              </a:ext>
            </a:extLst>
          </p:cNvPr>
          <p:cNvSpPr/>
          <p:nvPr/>
        </p:nvSpPr>
        <p:spPr>
          <a:xfrm>
            <a:off x="5467350" y="1276350"/>
            <a:ext cx="1106488" cy="1069975"/>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Oval 12">
            <a:extLst>
              <a:ext uri="{FF2B5EF4-FFF2-40B4-BE49-F238E27FC236}">
                <a16:creationId xmlns:a16="http://schemas.microsoft.com/office/drawing/2014/main" id="{E41819D1-50E2-CE73-AC95-4DA55D0439DD}"/>
              </a:ext>
            </a:extLst>
          </p:cNvPr>
          <p:cNvSpPr/>
          <p:nvPr/>
        </p:nvSpPr>
        <p:spPr>
          <a:xfrm>
            <a:off x="6810375" y="1722438"/>
            <a:ext cx="1295400" cy="131445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6E9D30C5-44B3-A92E-A85C-C98CFD782539}"/>
              </a:ext>
            </a:extLst>
          </p:cNvPr>
          <p:cNvSpPr/>
          <p:nvPr/>
        </p:nvSpPr>
        <p:spPr>
          <a:xfrm>
            <a:off x="5387975" y="2397125"/>
            <a:ext cx="1295400" cy="131445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Freeform 20">
            <a:extLst>
              <a:ext uri="{FF2B5EF4-FFF2-40B4-BE49-F238E27FC236}">
                <a16:creationId xmlns:a16="http://schemas.microsoft.com/office/drawing/2014/main" id="{B2A5D1C5-EA03-F748-210A-AECFC89B3E99}"/>
              </a:ext>
            </a:extLst>
          </p:cNvPr>
          <p:cNvSpPr/>
          <p:nvPr/>
        </p:nvSpPr>
        <p:spPr>
          <a:xfrm>
            <a:off x="6388100" y="850900"/>
            <a:ext cx="469900" cy="2979738"/>
          </a:xfrm>
          <a:custGeom>
            <a:avLst/>
            <a:gdLst>
              <a:gd name="connsiteX0" fmla="*/ 63500 w 469900"/>
              <a:gd name="connsiteY0" fmla="*/ 0 h 4457700"/>
              <a:gd name="connsiteX1" fmla="*/ 63500 w 469900"/>
              <a:gd name="connsiteY1" fmla="*/ 514350 h 4457700"/>
              <a:gd name="connsiteX2" fmla="*/ 444500 w 469900"/>
              <a:gd name="connsiteY2" fmla="*/ 1504950 h 4457700"/>
              <a:gd name="connsiteX3" fmla="*/ 215900 w 469900"/>
              <a:gd name="connsiteY3" fmla="*/ 2247900 h 4457700"/>
              <a:gd name="connsiteX4" fmla="*/ 463550 w 469900"/>
              <a:gd name="connsiteY4" fmla="*/ 3295650 h 4457700"/>
              <a:gd name="connsiteX5" fmla="*/ 177800 w 469900"/>
              <a:gd name="connsiteY5" fmla="*/ 4152900 h 4457700"/>
              <a:gd name="connsiteX6" fmla="*/ 139700 w 469900"/>
              <a:gd name="connsiteY6" fmla="*/ 445770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900" h="4457700">
                <a:moveTo>
                  <a:pt x="63500" y="0"/>
                </a:moveTo>
                <a:cubicBezTo>
                  <a:pt x="31750" y="131762"/>
                  <a:pt x="0" y="263525"/>
                  <a:pt x="63500" y="514350"/>
                </a:cubicBezTo>
                <a:cubicBezTo>
                  <a:pt x="127000" y="765175"/>
                  <a:pt x="419100" y="1216025"/>
                  <a:pt x="444500" y="1504950"/>
                </a:cubicBezTo>
                <a:cubicBezTo>
                  <a:pt x="469900" y="1793875"/>
                  <a:pt x="212725" y="1949450"/>
                  <a:pt x="215900" y="2247900"/>
                </a:cubicBezTo>
                <a:cubicBezTo>
                  <a:pt x="219075" y="2546350"/>
                  <a:pt x="469900" y="2978150"/>
                  <a:pt x="463550" y="3295650"/>
                </a:cubicBezTo>
                <a:cubicBezTo>
                  <a:pt x="457200" y="3613150"/>
                  <a:pt x="231775" y="3959225"/>
                  <a:pt x="177800" y="4152900"/>
                </a:cubicBezTo>
                <a:cubicBezTo>
                  <a:pt x="123825" y="4346575"/>
                  <a:pt x="131762" y="4402137"/>
                  <a:pt x="139700" y="4457700"/>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4" name="Freeform 23">
            <a:extLst>
              <a:ext uri="{FF2B5EF4-FFF2-40B4-BE49-F238E27FC236}">
                <a16:creationId xmlns:a16="http://schemas.microsoft.com/office/drawing/2014/main" id="{500E5C3E-82F6-74C6-FD8C-4E2611426019}"/>
              </a:ext>
            </a:extLst>
          </p:cNvPr>
          <p:cNvSpPr/>
          <p:nvPr/>
        </p:nvSpPr>
        <p:spPr>
          <a:xfrm>
            <a:off x="5726113" y="3894138"/>
            <a:ext cx="595312" cy="1143000"/>
          </a:xfrm>
          <a:custGeom>
            <a:avLst/>
            <a:gdLst>
              <a:gd name="connsiteX0" fmla="*/ 419100 w 419100"/>
              <a:gd name="connsiteY0" fmla="*/ 0 h 1143000"/>
              <a:gd name="connsiteX1" fmla="*/ 76200 w 419100"/>
              <a:gd name="connsiteY1" fmla="*/ 666750 h 1143000"/>
              <a:gd name="connsiteX2" fmla="*/ 0 w 419100"/>
              <a:gd name="connsiteY2" fmla="*/ 1143000 h 1143000"/>
            </a:gdLst>
            <a:ahLst/>
            <a:cxnLst>
              <a:cxn ang="0">
                <a:pos x="connsiteX0" y="connsiteY0"/>
              </a:cxn>
              <a:cxn ang="0">
                <a:pos x="connsiteX1" y="connsiteY1"/>
              </a:cxn>
              <a:cxn ang="0">
                <a:pos x="connsiteX2" y="connsiteY2"/>
              </a:cxn>
            </a:cxnLst>
            <a:rect l="l" t="t" r="r" b="b"/>
            <a:pathLst>
              <a:path w="419100" h="1143000">
                <a:moveTo>
                  <a:pt x="419100" y="0"/>
                </a:moveTo>
                <a:cubicBezTo>
                  <a:pt x="282575" y="238125"/>
                  <a:pt x="146050" y="476250"/>
                  <a:pt x="76200" y="666750"/>
                </a:cubicBezTo>
                <a:cubicBezTo>
                  <a:pt x="6350" y="857250"/>
                  <a:pt x="3175" y="1000125"/>
                  <a:pt x="0" y="114300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6" name="Oval 25">
            <a:extLst>
              <a:ext uri="{FF2B5EF4-FFF2-40B4-BE49-F238E27FC236}">
                <a16:creationId xmlns:a16="http://schemas.microsoft.com/office/drawing/2014/main" id="{5CDC5D3D-D454-BD35-A7B1-D5C2096AB892}"/>
              </a:ext>
            </a:extLst>
          </p:cNvPr>
          <p:cNvSpPr/>
          <p:nvPr/>
        </p:nvSpPr>
        <p:spPr>
          <a:xfrm>
            <a:off x="6410325" y="3860800"/>
            <a:ext cx="228600" cy="22860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76B26195-E865-4991-5E98-8D961834A786}"/>
              </a:ext>
            </a:extLst>
          </p:cNvPr>
          <p:cNvSpPr/>
          <p:nvPr/>
        </p:nvSpPr>
        <p:spPr>
          <a:xfrm>
            <a:off x="5891213" y="4084638"/>
            <a:ext cx="1295400" cy="131445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Freeform 18">
            <a:extLst>
              <a:ext uri="{FF2B5EF4-FFF2-40B4-BE49-F238E27FC236}">
                <a16:creationId xmlns:a16="http://schemas.microsoft.com/office/drawing/2014/main" id="{3AB65A0D-04B1-70B6-A2E2-77C5752C462F}"/>
              </a:ext>
            </a:extLst>
          </p:cNvPr>
          <p:cNvSpPr/>
          <p:nvPr/>
        </p:nvSpPr>
        <p:spPr>
          <a:xfrm flipH="1">
            <a:off x="6746875" y="3889375"/>
            <a:ext cx="595313" cy="1143000"/>
          </a:xfrm>
          <a:custGeom>
            <a:avLst/>
            <a:gdLst>
              <a:gd name="connsiteX0" fmla="*/ 419100 w 419100"/>
              <a:gd name="connsiteY0" fmla="*/ 0 h 1143000"/>
              <a:gd name="connsiteX1" fmla="*/ 76200 w 419100"/>
              <a:gd name="connsiteY1" fmla="*/ 666750 h 1143000"/>
              <a:gd name="connsiteX2" fmla="*/ 0 w 419100"/>
              <a:gd name="connsiteY2" fmla="*/ 1143000 h 1143000"/>
            </a:gdLst>
            <a:ahLst/>
            <a:cxnLst>
              <a:cxn ang="0">
                <a:pos x="connsiteX0" y="connsiteY0"/>
              </a:cxn>
              <a:cxn ang="0">
                <a:pos x="connsiteX1" y="connsiteY1"/>
              </a:cxn>
              <a:cxn ang="0">
                <a:pos x="connsiteX2" y="connsiteY2"/>
              </a:cxn>
            </a:cxnLst>
            <a:rect l="l" t="t" r="r" b="b"/>
            <a:pathLst>
              <a:path w="419100" h="1143000">
                <a:moveTo>
                  <a:pt x="419100" y="0"/>
                </a:moveTo>
                <a:cubicBezTo>
                  <a:pt x="282575" y="238125"/>
                  <a:pt x="146050" y="476250"/>
                  <a:pt x="76200" y="666750"/>
                </a:cubicBezTo>
                <a:cubicBezTo>
                  <a:pt x="6350" y="857250"/>
                  <a:pt x="3175" y="1000125"/>
                  <a:pt x="0" y="114300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21DED80E-DCE7-EF3F-21EA-6E79988DD49E}"/>
              </a:ext>
            </a:extLst>
          </p:cNvPr>
          <p:cNvSpPr/>
          <p:nvPr/>
        </p:nvSpPr>
        <p:spPr>
          <a:xfrm>
            <a:off x="6757988" y="3087688"/>
            <a:ext cx="1014412" cy="1058862"/>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Oval 27">
            <a:extLst>
              <a:ext uri="{FF2B5EF4-FFF2-40B4-BE49-F238E27FC236}">
                <a16:creationId xmlns:a16="http://schemas.microsoft.com/office/drawing/2014/main" id="{1FB483A7-26A3-93C9-8726-BF5086D6F4B4}"/>
              </a:ext>
            </a:extLst>
          </p:cNvPr>
          <p:cNvSpPr/>
          <p:nvPr/>
        </p:nvSpPr>
        <p:spPr>
          <a:xfrm>
            <a:off x="4908550" y="3619500"/>
            <a:ext cx="1014413" cy="1057275"/>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Freeform 29">
            <a:extLst>
              <a:ext uri="{FF2B5EF4-FFF2-40B4-BE49-F238E27FC236}">
                <a16:creationId xmlns:a16="http://schemas.microsoft.com/office/drawing/2014/main" id="{781D2F31-B9C6-39FE-82AA-F13CD773FA56}"/>
              </a:ext>
            </a:extLst>
          </p:cNvPr>
          <p:cNvSpPr/>
          <p:nvPr/>
        </p:nvSpPr>
        <p:spPr>
          <a:xfrm>
            <a:off x="6478588" y="830263"/>
            <a:ext cx="469900" cy="2979737"/>
          </a:xfrm>
          <a:custGeom>
            <a:avLst/>
            <a:gdLst>
              <a:gd name="connsiteX0" fmla="*/ 63500 w 469900"/>
              <a:gd name="connsiteY0" fmla="*/ 0 h 4457700"/>
              <a:gd name="connsiteX1" fmla="*/ 63500 w 469900"/>
              <a:gd name="connsiteY1" fmla="*/ 514350 h 4457700"/>
              <a:gd name="connsiteX2" fmla="*/ 444500 w 469900"/>
              <a:gd name="connsiteY2" fmla="*/ 1504950 h 4457700"/>
              <a:gd name="connsiteX3" fmla="*/ 215900 w 469900"/>
              <a:gd name="connsiteY3" fmla="*/ 2247900 h 4457700"/>
              <a:gd name="connsiteX4" fmla="*/ 463550 w 469900"/>
              <a:gd name="connsiteY4" fmla="*/ 3295650 h 4457700"/>
              <a:gd name="connsiteX5" fmla="*/ 177800 w 469900"/>
              <a:gd name="connsiteY5" fmla="*/ 4152900 h 4457700"/>
              <a:gd name="connsiteX6" fmla="*/ 139700 w 469900"/>
              <a:gd name="connsiteY6" fmla="*/ 445770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900" h="4457700">
                <a:moveTo>
                  <a:pt x="63500" y="0"/>
                </a:moveTo>
                <a:cubicBezTo>
                  <a:pt x="31750" y="131762"/>
                  <a:pt x="0" y="263525"/>
                  <a:pt x="63500" y="514350"/>
                </a:cubicBezTo>
                <a:cubicBezTo>
                  <a:pt x="127000" y="765175"/>
                  <a:pt x="419100" y="1216025"/>
                  <a:pt x="444500" y="1504950"/>
                </a:cubicBezTo>
                <a:cubicBezTo>
                  <a:pt x="469900" y="1793875"/>
                  <a:pt x="212725" y="1949450"/>
                  <a:pt x="215900" y="2247900"/>
                </a:cubicBezTo>
                <a:cubicBezTo>
                  <a:pt x="219075" y="2546350"/>
                  <a:pt x="469900" y="2978150"/>
                  <a:pt x="463550" y="3295650"/>
                </a:cubicBezTo>
                <a:cubicBezTo>
                  <a:pt x="457200" y="3613150"/>
                  <a:pt x="231775" y="3959225"/>
                  <a:pt x="177800" y="4152900"/>
                </a:cubicBezTo>
                <a:cubicBezTo>
                  <a:pt x="123825" y="4346575"/>
                  <a:pt x="131762" y="4402137"/>
                  <a:pt x="139700" y="4457700"/>
                </a:cubicBezTo>
              </a:path>
            </a:pathLst>
          </a:custGeom>
          <a:ln w="254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Explosion 1 55">
            <a:extLst>
              <a:ext uri="{FF2B5EF4-FFF2-40B4-BE49-F238E27FC236}">
                <a16:creationId xmlns:a16="http://schemas.microsoft.com/office/drawing/2014/main" id="{4AD43DBB-4120-C880-4D62-30464B281F90}"/>
              </a:ext>
            </a:extLst>
          </p:cNvPr>
          <p:cNvSpPr/>
          <p:nvPr/>
        </p:nvSpPr>
        <p:spPr>
          <a:xfrm>
            <a:off x="8197850" y="2727325"/>
            <a:ext cx="600075" cy="614363"/>
          </a:xfrm>
          <a:prstGeom prst="irregularSeal1">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2">
            <a:extLst>
              <a:ext uri="{FF2B5EF4-FFF2-40B4-BE49-F238E27FC236}">
                <a16:creationId xmlns:a16="http://schemas.microsoft.com/office/drawing/2014/main" id="{73F6ABF9-0C39-6858-4F2C-CC472E94F2C4}"/>
              </a:ext>
            </a:extLst>
          </p:cNvPr>
          <p:cNvSpPr txBox="1"/>
          <p:nvPr/>
        </p:nvSpPr>
        <p:spPr>
          <a:xfrm>
            <a:off x="867103" y="0"/>
            <a:ext cx="7929166"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Removal Mechanisms -</a:t>
            </a:r>
          </a:p>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Collision Probability</a:t>
            </a:r>
          </a:p>
        </p:txBody>
      </p:sp>
      <p:sp>
        <p:nvSpPr>
          <p:cNvPr id="53252" name="TextBox 7">
            <a:extLst>
              <a:ext uri="{FF2B5EF4-FFF2-40B4-BE49-F238E27FC236}">
                <a16:creationId xmlns:a16="http://schemas.microsoft.com/office/drawing/2014/main" id="{76F91C6E-0B20-187E-E36D-50E768AC0964}"/>
              </a:ext>
            </a:extLst>
          </p:cNvPr>
          <p:cNvSpPr txBox="1">
            <a:spLocks noChangeArrowheads="1"/>
          </p:cNvSpPr>
          <p:nvPr/>
        </p:nvSpPr>
        <p:spPr bwMode="auto">
          <a:xfrm>
            <a:off x="0" y="5078413"/>
            <a:ext cx="5707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2800">
                <a:solidFill>
                  <a:srgbClr val="FFC000"/>
                </a:solidFill>
              </a:rPr>
              <a:t>Interception               Sedimentation</a:t>
            </a:r>
          </a:p>
        </p:txBody>
      </p:sp>
      <p:sp>
        <p:nvSpPr>
          <p:cNvPr id="53253" name="TextBox 8">
            <a:extLst>
              <a:ext uri="{FF2B5EF4-FFF2-40B4-BE49-F238E27FC236}">
                <a16:creationId xmlns:a16="http://schemas.microsoft.com/office/drawing/2014/main" id="{DA561744-2667-ED83-7492-E29F81D4FB45}"/>
              </a:ext>
            </a:extLst>
          </p:cNvPr>
          <p:cNvSpPr txBox="1">
            <a:spLocks noChangeArrowheads="1"/>
          </p:cNvSpPr>
          <p:nvPr/>
        </p:nvSpPr>
        <p:spPr bwMode="auto">
          <a:xfrm>
            <a:off x="300038" y="974725"/>
            <a:ext cx="57070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Particles are carried or transported by stream flows to sand grains and are either intercepted, settle out, or collide through diffusive forces.</a:t>
            </a:r>
          </a:p>
        </p:txBody>
      </p:sp>
      <p:grpSp>
        <p:nvGrpSpPr>
          <p:cNvPr id="53254" name="Group 63">
            <a:extLst>
              <a:ext uri="{FF2B5EF4-FFF2-40B4-BE49-F238E27FC236}">
                <a16:creationId xmlns:a16="http://schemas.microsoft.com/office/drawing/2014/main" id="{8A69363B-7DEF-B4F8-AB5D-4A35325E7126}"/>
              </a:ext>
            </a:extLst>
          </p:cNvPr>
          <p:cNvGrpSpPr>
            <a:grpSpLocks/>
          </p:cNvGrpSpPr>
          <p:nvPr/>
        </p:nvGrpSpPr>
        <p:grpSpPr bwMode="auto">
          <a:xfrm>
            <a:off x="1020763" y="2724150"/>
            <a:ext cx="1390650" cy="3448050"/>
            <a:chOff x="1020818" y="2724807"/>
            <a:chExt cx="1390650" cy="3448050"/>
          </a:xfrm>
        </p:grpSpPr>
        <p:sp>
          <p:nvSpPr>
            <p:cNvPr id="19" name="Explosion 1 18">
              <a:extLst>
                <a:ext uri="{FF2B5EF4-FFF2-40B4-BE49-F238E27FC236}">
                  <a16:creationId xmlns:a16="http://schemas.microsoft.com/office/drawing/2014/main" id="{E31A27E4-71E1-17E3-F2FD-F3744CA6F4AA}"/>
                </a:ext>
              </a:extLst>
            </p:cNvPr>
            <p:cNvSpPr/>
            <p:nvPr/>
          </p:nvSpPr>
          <p:spPr>
            <a:xfrm>
              <a:off x="1639943" y="3278845"/>
              <a:ext cx="646112" cy="6461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Freeform 17">
              <a:extLst>
                <a:ext uri="{FF2B5EF4-FFF2-40B4-BE49-F238E27FC236}">
                  <a16:creationId xmlns:a16="http://schemas.microsoft.com/office/drawing/2014/main" id="{31227BD7-E9F8-233B-C827-AEA33130B947}"/>
                </a:ext>
              </a:extLst>
            </p:cNvPr>
            <p:cNvSpPr/>
            <p:nvPr/>
          </p:nvSpPr>
          <p:spPr>
            <a:xfrm>
              <a:off x="1585968" y="2724807"/>
              <a:ext cx="825500" cy="3448050"/>
            </a:xfrm>
            <a:custGeom>
              <a:avLst/>
              <a:gdLst>
                <a:gd name="connsiteX0" fmla="*/ 63500 w 825500"/>
                <a:gd name="connsiteY0" fmla="*/ 0 h 3448050"/>
                <a:gd name="connsiteX1" fmla="*/ 63500 w 825500"/>
                <a:gd name="connsiteY1" fmla="*/ 628650 h 3448050"/>
                <a:gd name="connsiteX2" fmla="*/ 444500 w 825500"/>
                <a:gd name="connsiteY2" fmla="*/ 933450 h 3448050"/>
                <a:gd name="connsiteX3" fmla="*/ 787400 w 825500"/>
                <a:gd name="connsiteY3" fmla="*/ 1600200 h 3448050"/>
                <a:gd name="connsiteX4" fmla="*/ 673100 w 825500"/>
                <a:gd name="connsiteY4" fmla="*/ 2266950 h 3448050"/>
                <a:gd name="connsiteX5" fmla="*/ 749300 w 825500"/>
                <a:gd name="connsiteY5" fmla="*/ 3048000 h 3448050"/>
                <a:gd name="connsiteX6" fmla="*/ 558800 w 825500"/>
                <a:gd name="connsiteY6"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500" h="3448050">
                  <a:moveTo>
                    <a:pt x="63500" y="0"/>
                  </a:moveTo>
                  <a:cubicBezTo>
                    <a:pt x="31750" y="236537"/>
                    <a:pt x="0" y="473075"/>
                    <a:pt x="63500" y="628650"/>
                  </a:cubicBezTo>
                  <a:cubicBezTo>
                    <a:pt x="127000" y="784225"/>
                    <a:pt x="323850" y="771525"/>
                    <a:pt x="444500" y="933450"/>
                  </a:cubicBezTo>
                  <a:cubicBezTo>
                    <a:pt x="565150" y="1095375"/>
                    <a:pt x="749300" y="1377950"/>
                    <a:pt x="787400" y="1600200"/>
                  </a:cubicBezTo>
                  <a:cubicBezTo>
                    <a:pt x="825500" y="1822450"/>
                    <a:pt x="679450" y="2025650"/>
                    <a:pt x="673100" y="2266950"/>
                  </a:cubicBezTo>
                  <a:cubicBezTo>
                    <a:pt x="666750" y="2508250"/>
                    <a:pt x="768350" y="2851150"/>
                    <a:pt x="749300" y="3048000"/>
                  </a:cubicBezTo>
                  <a:cubicBezTo>
                    <a:pt x="730250" y="3244850"/>
                    <a:pt x="644525" y="3346450"/>
                    <a:pt x="558800" y="34480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1" name="Oval 10">
              <a:extLst>
                <a:ext uri="{FF2B5EF4-FFF2-40B4-BE49-F238E27FC236}">
                  <a16:creationId xmlns:a16="http://schemas.microsoft.com/office/drawing/2014/main" id="{C27B6605-E2C4-FB19-BF1B-13959C33B568}"/>
                </a:ext>
              </a:extLst>
            </p:cNvPr>
            <p:cNvSpPr/>
            <p:nvPr/>
          </p:nvSpPr>
          <p:spPr>
            <a:xfrm>
              <a:off x="1503418" y="2921657"/>
              <a:ext cx="228600" cy="20955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11">
              <a:extLst>
                <a:ext uri="{FF2B5EF4-FFF2-40B4-BE49-F238E27FC236}">
                  <a16:creationId xmlns:a16="http://schemas.microsoft.com/office/drawing/2014/main" id="{795FDF2A-9ED0-61D7-18E8-BA7804F4454C}"/>
                </a:ext>
              </a:extLst>
            </p:cNvPr>
            <p:cNvSpPr/>
            <p:nvPr/>
          </p:nvSpPr>
          <p:spPr>
            <a:xfrm>
              <a:off x="1020818" y="3658257"/>
              <a:ext cx="1295400" cy="131445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Oval 9">
              <a:extLst>
                <a:ext uri="{FF2B5EF4-FFF2-40B4-BE49-F238E27FC236}">
                  <a16:creationId xmlns:a16="http://schemas.microsoft.com/office/drawing/2014/main" id="{ACCE19D1-BF3B-8B36-F901-3DAA9E3CDFD4}"/>
                </a:ext>
              </a:extLst>
            </p:cNvPr>
            <p:cNvSpPr/>
            <p:nvPr/>
          </p:nvSpPr>
          <p:spPr>
            <a:xfrm>
              <a:off x="1849493" y="3496332"/>
              <a:ext cx="228600" cy="20955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53255" name="Group 64">
            <a:extLst>
              <a:ext uri="{FF2B5EF4-FFF2-40B4-BE49-F238E27FC236}">
                <a16:creationId xmlns:a16="http://schemas.microsoft.com/office/drawing/2014/main" id="{0EEF29CD-0968-F9C4-5491-BED8FDE136DE}"/>
              </a:ext>
            </a:extLst>
          </p:cNvPr>
          <p:cNvGrpSpPr>
            <a:grpSpLocks/>
          </p:cNvGrpSpPr>
          <p:nvPr/>
        </p:nvGrpSpPr>
        <p:grpSpPr bwMode="auto">
          <a:xfrm>
            <a:off x="4278313" y="2397125"/>
            <a:ext cx="1390650" cy="3770313"/>
            <a:chOff x="4279026" y="2396359"/>
            <a:chExt cx="1390650" cy="3771241"/>
          </a:xfrm>
        </p:grpSpPr>
        <p:sp>
          <p:nvSpPr>
            <p:cNvPr id="20" name="Explosion 1 19">
              <a:extLst>
                <a:ext uri="{FF2B5EF4-FFF2-40B4-BE49-F238E27FC236}">
                  <a16:creationId xmlns:a16="http://schemas.microsoft.com/office/drawing/2014/main" id="{08FA4193-1052-F8DF-AE4A-2D649CCDCD56}"/>
                </a:ext>
              </a:extLst>
            </p:cNvPr>
            <p:cNvSpPr/>
            <p:nvPr/>
          </p:nvSpPr>
          <p:spPr>
            <a:xfrm>
              <a:off x="4534613" y="3226826"/>
              <a:ext cx="647700" cy="6462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Freeform 27">
              <a:extLst>
                <a:ext uri="{FF2B5EF4-FFF2-40B4-BE49-F238E27FC236}">
                  <a16:creationId xmlns:a16="http://schemas.microsoft.com/office/drawing/2014/main" id="{E8530DA7-4342-3559-28AE-C0D763B63FDF}"/>
                </a:ext>
              </a:extLst>
            </p:cNvPr>
            <p:cNvSpPr/>
            <p:nvPr/>
          </p:nvSpPr>
          <p:spPr>
            <a:xfrm>
              <a:off x="4844176" y="2396359"/>
              <a:ext cx="825500" cy="3771241"/>
            </a:xfrm>
            <a:custGeom>
              <a:avLst/>
              <a:gdLst>
                <a:gd name="connsiteX0" fmla="*/ 63500 w 825500"/>
                <a:gd name="connsiteY0" fmla="*/ 0 h 3448050"/>
                <a:gd name="connsiteX1" fmla="*/ 63500 w 825500"/>
                <a:gd name="connsiteY1" fmla="*/ 628650 h 3448050"/>
                <a:gd name="connsiteX2" fmla="*/ 444500 w 825500"/>
                <a:gd name="connsiteY2" fmla="*/ 933450 h 3448050"/>
                <a:gd name="connsiteX3" fmla="*/ 787400 w 825500"/>
                <a:gd name="connsiteY3" fmla="*/ 1600200 h 3448050"/>
                <a:gd name="connsiteX4" fmla="*/ 673100 w 825500"/>
                <a:gd name="connsiteY4" fmla="*/ 2266950 h 3448050"/>
                <a:gd name="connsiteX5" fmla="*/ 749300 w 825500"/>
                <a:gd name="connsiteY5" fmla="*/ 3048000 h 3448050"/>
                <a:gd name="connsiteX6" fmla="*/ 558800 w 825500"/>
                <a:gd name="connsiteY6"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500" h="3448050">
                  <a:moveTo>
                    <a:pt x="63500" y="0"/>
                  </a:moveTo>
                  <a:cubicBezTo>
                    <a:pt x="31750" y="236537"/>
                    <a:pt x="0" y="473075"/>
                    <a:pt x="63500" y="628650"/>
                  </a:cubicBezTo>
                  <a:cubicBezTo>
                    <a:pt x="127000" y="784225"/>
                    <a:pt x="323850" y="771525"/>
                    <a:pt x="444500" y="933450"/>
                  </a:cubicBezTo>
                  <a:cubicBezTo>
                    <a:pt x="565150" y="1095375"/>
                    <a:pt x="749300" y="1377950"/>
                    <a:pt x="787400" y="1600200"/>
                  </a:cubicBezTo>
                  <a:cubicBezTo>
                    <a:pt x="825500" y="1822450"/>
                    <a:pt x="679450" y="2025650"/>
                    <a:pt x="673100" y="2266950"/>
                  </a:cubicBezTo>
                  <a:cubicBezTo>
                    <a:pt x="666750" y="2508250"/>
                    <a:pt x="768350" y="2851150"/>
                    <a:pt x="749300" y="3048000"/>
                  </a:cubicBezTo>
                  <a:cubicBezTo>
                    <a:pt x="730250" y="3244850"/>
                    <a:pt x="644525" y="3346450"/>
                    <a:pt x="558800" y="34480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30" name="Oval 29">
              <a:extLst>
                <a:ext uri="{FF2B5EF4-FFF2-40B4-BE49-F238E27FC236}">
                  <a16:creationId xmlns:a16="http://schemas.microsoft.com/office/drawing/2014/main" id="{2BCC97C0-B004-E1A2-A5A2-3F0FF16E6D6A}"/>
                </a:ext>
              </a:extLst>
            </p:cNvPr>
            <p:cNvSpPr/>
            <p:nvPr/>
          </p:nvSpPr>
          <p:spPr>
            <a:xfrm>
              <a:off x="4761626" y="2915600"/>
              <a:ext cx="228600" cy="228656"/>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Oval 30">
              <a:extLst>
                <a:ext uri="{FF2B5EF4-FFF2-40B4-BE49-F238E27FC236}">
                  <a16:creationId xmlns:a16="http://schemas.microsoft.com/office/drawing/2014/main" id="{51C5E0B8-A71B-6632-238A-CA7013D3DE6A}"/>
                </a:ext>
              </a:extLst>
            </p:cNvPr>
            <p:cNvSpPr/>
            <p:nvPr/>
          </p:nvSpPr>
          <p:spPr>
            <a:xfrm>
              <a:off x="4279026" y="3652381"/>
              <a:ext cx="1295400" cy="1314774"/>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Oval 31">
              <a:extLst>
                <a:ext uri="{FF2B5EF4-FFF2-40B4-BE49-F238E27FC236}">
                  <a16:creationId xmlns:a16="http://schemas.microsoft.com/office/drawing/2014/main" id="{6A43D1DB-F0C5-65AD-E24A-AB50E0A5036F}"/>
                </a:ext>
              </a:extLst>
            </p:cNvPr>
            <p:cNvSpPr/>
            <p:nvPr/>
          </p:nvSpPr>
          <p:spPr>
            <a:xfrm>
              <a:off x="4761626" y="3444367"/>
              <a:ext cx="228600" cy="209602"/>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44" name="Freeform 43">
            <a:extLst>
              <a:ext uri="{FF2B5EF4-FFF2-40B4-BE49-F238E27FC236}">
                <a16:creationId xmlns:a16="http://schemas.microsoft.com/office/drawing/2014/main" id="{BC8F8B9A-B669-F363-77D3-506B5368298E}"/>
              </a:ext>
            </a:extLst>
          </p:cNvPr>
          <p:cNvSpPr/>
          <p:nvPr/>
        </p:nvSpPr>
        <p:spPr>
          <a:xfrm>
            <a:off x="7645400" y="2430463"/>
            <a:ext cx="825500" cy="2851150"/>
          </a:xfrm>
          <a:custGeom>
            <a:avLst/>
            <a:gdLst>
              <a:gd name="connsiteX0" fmla="*/ 63500 w 825500"/>
              <a:gd name="connsiteY0" fmla="*/ 0 h 3448050"/>
              <a:gd name="connsiteX1" fmla="*/ 63500 w 825500"/>
              <a:gd name="connsiteY1" fmla="*/ 628650 h 3448050"/>
              <a:gd name="connsiteX2" fmla="*/ 444500 w 825500"/>
              <a:gd name="connsiteY2" fmla="*/ 933450 h 3448050"/>
              <a:gd name="connsiteX3" fmla="*/ 787400 w 825500"/>
              <a:gd name="connsiteY3" fmla="*/ 1600200 h 3448050"/>
              <a:gd name="connsiteX4" fmla="*/ 673100 w 825500"/>
              <a:gd name="connsiteY4" fmla="*/ 2266950 h 3448050"/>
              <a:gd name="connsiteX5" fmla="*/ 749300 w 825500"/>
              <a:gd name="connsiteY5" fmla="*/ 3048000 h 3448050"/>
              <a:gd name="connsiteX6" fmla="*/ 558800 w 825500"/>
              <a:gd name="connsiteY6"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500" h="3448050">
                <a:moveTo>
                  <a:pt x="63500" y="0"/>
                </a:moveTo>
                <a:cubicBezTo>
                  <a:pt x="31750" y="236537"/>
                  <a:pt x="0" y="473075"/>
                  <a:pt x="63500" y="628650"/>
                </a:cubicBezTo>
                <a:cubicBezTo>
                  <a:pt x="127000" y="784225"/>
                  <a:pt x="323850" y="771525"/>
                  <a:pt x="444500" y="933450"/>
                </a:cubicBezTo>
                <a:cubicBezTo>
                  <a:pt x="565150" y="1095375"/>
                  <a:pt x="749300" y="1377950"/>
                  <a:pt x="787400" y="1600200"/>
                </a:cubicBezTo>
                <a:cubicBezTo>
                  <a:pt x="825500" y="1822450"/>
                  <a:pt x="679450" y="2025650"/>
                  <a:pt x="673100" y="2266950"/>
                </a:cubicBezTo>
                <a:cubicBezTo>
                  <a:pt x="666750" y="2508250"/>
                  <a:pt x="768350" y="2851150"/>
                  <a:pt x="749300" y="3048000"/>
                </a:cubicBezTo>
                <a:cubicBezTo>
                  <a:pt x="730250" y="3244850"/>
                  <a:pt x="644525" y="3346450"/>
                  <a:pt x="558800" y="34480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36" name="Explosion 1 35">
            <a:extLst>
              <a:ext uri="{FF2B5EF4-FFF2-40B4-BE49-F238E27FC236}">
                <a16:creationId xmlns:a16="http://schemas.microsoft.com/office/drawing/2014/main" id="{22D6B210-3DBD-6760-73C0-EE0F90513B51}"/>
              </a:ext>
            </a:extLst>
          </p:cNvPr>
          <p:cNvSpPr/>
          <p:nvPr/>
        </p:nvSpPr>
        <p:spPr>
          <a:xfrm>
            <a:off x="7735888" y="3452813"/>
            <a:ext cx="646112" cy="64928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Oval 38">
            <a:extLst>
              <a:ext uri="{FF2B5EF4-FFF2-40B4-BE49-F238E27FC236}">
                <a16:creationId xmlns:a16="http://schemas.microsoft.com/office/drawing/2014/main" id="{3C5D08B0-8140-A92B-1040-F168BE6BFA3C}"/>
              </a:ext>
            </a:extLst>
          </p:cNvPr>
          <p:cNvSpPr/>
          <p:nvPr/>
        </p:nvSpPr>
        <p:spPr>
          <a:xfrm>
            <a:off x="6738938" y="3375025"/>
            <a:ext cx="1295400" cy="132080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Oval 39">
            <a:extLst>
              <a:ext uri="{FF2B5EF4-FFF2-40B4-BE49-F238E27FC236}">
                <a16:creationId xmlns:a16="http://schemas.microsoft.com/office/drawing/2014/main" id="{62B76D24-6C14-D99E-83C2-F5598BF1DEB6}"/>
              </a:ext>
            </a:extLst>
          </p:cNvPr>
          <p:cNvSpPr/>
          <p:nvPr/>
        </p:nvSpPr>
        <p:spPr>
          <a:xfrm>
            <a:off x="7977188" y="3656013"/>
            <a:ext cx="228600" cy="20955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Freeform 42">
            <a:extLst>
              <a:ext uri="{FF2B5EF4-FFF2-40B4-BE49-F238E27FC236}">
                <a16:creationId xmlns:a16="http://schemas.microsoft.com/office/drawing/2014/main" id="{2F5BD38E-2DDF-80D9-37EF-F805EC6A226B}"/>
              </a:ext>
            </a:extLst>
          </p:cNvPr>
          <p:cNvSpPr/>
          <p:nvPr/>
        </p:nvSpPr>
        <p:spPr>
          <a:xfrm>
            <a:off x="7975600" y="2366963"/>
            <a:ext cx="825500" cy="3055937"/>
          </a:xfrm>
          <a:custGeom>
            <a:avLst/>
            <a:gdLst>
              <a:gd name="connsiteX0" fmla="*/ 63500 w 825500"/>
              <a:gd name="connsiteY0" fmla="*/ 0 h 3448050"/>
              <a:gd name="connsiteX1" fmla="*/ 63500 w 825500"/>
              <a:gd name="connsiteY1" fmla="*/ 628650 h 3448050"/>
              <a:gd name="connsiteX2" fmla="*/ 444500 w 825500"/>
              <a:gd name="connsiteY2" fmla="*/ 933450 h 3448050"/>
              <a:gd name="connsiteX3" fmla="*/ 787400 w 825500"/>
              <a:gd name="connsiteY3" fmla="*/ 1600200 h 3448050"/>
              <a:gd name="connsiteX4" fmla="*/ 673100 w 825500"/>
              <a:gd name="connsiteY4" fmla="*/ 2266950 h 3448050"/>
              <a:gd name="connsiteX5" fmla="*/ 749300 w 825500"/>
              <a:gd name="connsiteY5" fmla="*/ 3048000 h 3448050"/>
              <a:gd name="connsiteX6" fmla="*/ 558800 w 825500"/>
              <a:gd name="connsiteY6"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500" h="3448050">
                <a:moveTo>
                  <a:pt x="63500" y="0"/>
                </a:moveTo>
                <a:cubicBezTo>
                  <a:pt x="31750" y="236537"/>
                  <a:pt x="0" y="473075"/>
                  <a:pt x="63500" y="628650"/>
                </a:cubicBezTo>
                <a:cubicBezTo>
                  <a:pt x="127000" y="784225"/>
                  <a:pt x="323850" y="771525"/>
                  <a:pt x="444500" y="933450"/>
                </a:cubicBezTo>
                <a:cubicBezTo>
                  <a:pt x="565150" y="1095375"/>
                  <a:pt x="749300" y="1377950"/>
                  <a:pt x="787400" y="1600200"/>
                </a:cubicBezTo>
                <a:cubicBezTo>
                  <a:pt x="825500" y="1822450"/>
                  <a:pt x="679450" y="2025650"/>
                  <a:pt x="673100" y="2266950"/>
                </a:cubicBezTo>
                <a:cubicBezTo>
                  <a:pt x="666750" y="2508250"/>
                  <a:pt x="768350" y="2851150"/>
                  <a:pt x="749300" y="3048000"/>
                </a:cubicBezTo>
                <a:cubicBezTo>
                  <a:pt x="730250" y="3244850"/>
                  <a:pt x="644525" y="3346450"/>
                  <a:pt x="558800" y="34480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45" name="Oval 44">
            <a:extLst>
              <a:ext uri="{FF2B5EF4-FFF2-40B4-BE49-F238E27FC236}">
                <a16:creationId xmlns:a16="http://schemas.microsoft.com/office/drawing/2014/main" id="{69847C16-27BE-1C9F-189C-41FF24627555}"/>
              </a:ext>
            </a:extLst>
          </p:cNvPr>
          <p:cNvSpPr/>
          <p:nvPr/>
        </p:nvSpPr>
        <p:spPr>
          <a:xfrm>
            <a:off x="8334375" y="3055938"/>
            <a:ext cx="228600" cy="211137"/>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3262" name="Picture 2" descr="http://upload.wikimedia.org/wikipedia/commons/c/c2/Brownian_motion_large.gif">
            <a:extLst>
              <a:ext uri="{FF2B5EF4-FFF2-40B4-BE49-F238E27FC236}">
                <a16:creationId xmlns:a16="http://schemas.microsoft.com/office/drawing/2014/main" id="{4F353F31-C99E-56C7-A0C9-566F9B70782A}"/>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4313" y="195263"/>
            <a:ext cx="2074862" cy="20748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63" name="TextBox 48">
            <a:extLst>
              <a:ext uri="{FF2B5EF4-FFF2-40B4-BE49-F238E27FC236}">
                <a16:creationId xmlns:a16="http://schemas.microsoft.com/office/drawing/2014/main" id="{32243D01-88FA-EE1C-1865-BF947B77838B}"/>
              </a:ext>
            </a:extLst>
          </p:cNvPr>
          <p:cNvSpPr txBox="1">
            <a:spLocks noChangeArrowheads="1"/>
          </p:cNvSpPr>
          <p:nvPr/>
        </p:nvSpPr>
        <p:spPr bwMode="auto">
          <a:xfrm>
            <a:off x="5549900" y="4918075"/>
            <a:ext cx="35941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2800">
                <a:solidFill>
                  <a:srgbClr val="FFC000"/>
                </a:solidFill>
              </a:rPr>
              <a:t>Diffusion</a:t>
            </a:r>
          </a:p>
          <a:p>
            <a:pPr algn="ctr" eaLnBrk="1" hangingPunct="1"/>
            <a:r>
              <a:rPr lang="en-US" altLang="en-US" sz="2000">
                <a:solidFill>
                  <a:srgbClr val="FFC000"/>
                </a:solidFill>
              </a:rPr>
              <a:t>collisions with </a:t>
            </a:r>
          </a:p>
          <a:p>
            <a:pPr algn="ctr" eaLnBrk="1" hangingPunct="1"/>
            <a:r>
              <a:rPr lang="en-US" altLang="en-US" sz="2000">
                <a:solidFill>
                  <a:srgbClr val="FFC000"/>
                </a:solidFill>
              </a:rPr>
              <a:t>gasses and liquids</a:t>
            </a:r>
          </a:p>
        </p:txBody>
      </p:sp>
      <p:sp>
        <p:nvSpPr>
          <p:cNvPr id="53264" name="TextBox 51">
            <a:extLst>
              <a:ext uri="{FF2B5EF4-FFF2-40B4-BE49-F238E27FC236}">
                <a16:creationId xmlns:a16="http://schemas.microsoft.com/office/drawing/2014/main" id="{FA3A0186-4F7F-B444-436B-B13D58ECB4C0}"/>
              </a:ext>
            </a:extLst>
          </p:cNvPr>
          <p:cNvSpPr txBox="1">
            <a:spLocks noChangeArrowheads="1"/>
          </p:cNvSpPr>
          <p:nvPr/>
        </p:nvSpPr>
        <p:spPr bwMode="auto">
          <a:xfrm>
            <a:off x="2979738" y="6027738"/>
            <a:ext cx="2506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2400"/>
              <a:t>Increases with lower flows</a:t>
            </a:r>
          </a:p>
        </p:txBody>
      </p:sp>
      <p:sp>
        <p:nvSpPr>
          <p:cNvPr id="53265" name="TextBox 52">
            <a:extLst>
              <a:ext uri="{FF2B5EF4-FFF2-40B4-BE49-F238E27FC236}">
                <a16:creationId xmlns:a16="http://schemas.microsoft.com/office/drawing/2014/main" id="{3A21B395-C8D2-C8DE-7C74-2393D9B538C7}"/>
              </a:ext>
            </a:extLst>
          </p:cNvPr>
          <p:cNvSpPr txBox="1">
            <a:spLocks noChangeArrowheads="1"/>
          </p:cNvSpPr>
          <p:nvPr/>
        </p:nvSpPr>
        <p:spPr bwMode="auto">
          <a:xfrm>
            <a:off x="5691188" y="6027738"/>
            <a:ext cx="3216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2400"/>
              <a:t>Increases with </a:t>
            </a:r>
          </a:p>
          <a:p>
            <a:pPr algn="ctr" eaLnBrk="1" hangingPunct="1"/>
            <a:r>
              <a:rPr lang="en-US" altLang="en-US" sz="2400"/>
              <a:t>high temps &amp; low flows</a:t>
            </a:r>
          </a:p>
        </p:txBody>
      </p:sp>
      <p:sp>
        <p:nvSpPr>
          <p:cNvPr id="55" name="Freeform 54">
            <a:extLst>
              <a:ext uri="{FF2B5EF4-FFF2-40B4-BE49-F238E27FC236}">
                <a16:creationId xmlns:a16="http://schemas.microsoft.com/office/drawing/2014/main" id="{DEC420F1-F504-1196-05F4-7FBECA553C7A}"/>
              </a:ext>
            </a:extLst>
          </p:cNvPr>
          <p:cNvSpPr/>
          <p:nvPr/>
        </p:nvSpPr>
        <p:spPr>
          <a:xfrm>
            <a:off x="8378825" y="2365375"/>
            <a:ext cx="544513" cy="614363"/>
          </a:xfrm>
          <a:custGeom>
            <a:avLst/>
            <a:gdLst>
              <a:gd name="connsiteX0" fmla="*/ 126124 w 544229"/>
              <a:gd name="connsiteY0" fmla="*/ 0 h 646386"/>
              <a:gd name="connsiteX1" fmla="*/ 0 w 544229"/>
              <a:gd name="connsiteY1" fmla="*/ 110359 h 646386"/>
              <a:gd name="connsiteX2" fmla="*/ 78828 w 544229"/>
              <a:gd name="connsiteY2" fmla="*/ 141890 h 646386"/>
              <a:gd name="connsiteX3" fmla="*/ 94593 w 544229"/>
              <a:gd name="connsiteY3" fmla="*/ 63062 h 646386"/>
              <a:gd name="connsiteX4" fmla="*/ 141890 w 544229"/>
              <a:gd name="connsiteY4" fmla="*/ 78828 h 646386"/>
              <a:gd name="connsiteX5" fmla="*/ 220717 w 544229"/>
              <a:gd name="connsiteY5" fmla="*/ 94593 h 646386"/>
              <a:gd name="connsiteX6" fmla="*/ 252248 w 544229"/>
              <a:gd name="connsiteY6" fmla="*/ 141890 h 646386"/>
              <a:gd name="connsiteX7" fmla="*/ 331076 w 544229"/>
              <a:gd name="connsiteY7" fmla="*/ 204952 h 646386"/>
              <a:gd name="connsiteX8" fmla="*/ 362607 w 544229"/>
              <a:gd name="connsiteY8" fmla="*/ 110359 h 646386"/>
              <a:gd name="connsiteX9" fmla="*/ 504497 w 544229"/>
              <a:gd name="connsiteY9" fmla="*/ 157655 h 646386"/>
              <a:gd name="connsiteX10" fmla="*/ 536028 w 544229"/>
              <a:gd name="connsiteY10" fmla="*/ 252248 h 646386"/>
              <a:gd name="connsiteX11" fmla="*/ 520262 w 544229"/>
              <a:gd name="connsiteY11" fmla="*/ 331076 h 646386"/>
              <a:gd name="connsiteX12" fmla="*/ 362607 w 544229"/>
              <a:gd name="connsiteY12" fmla="*/ 299545 h 646386"/>
              <a:gd name="connsiteX13" fmla="*/ 157655 w 544229"/>
              <a:gd name="connsiteY13" fmla="*/ 315311 h 646386"/>
              <a:gd name="connsiteX14" fmla="*/ 141890 w 544229"/>
              <a:gd name="connsiteY14" fmla="*/ 362607 h 646386"/>
              <a:gd name="connsiteX15" fmla="*/ 189186 w 544229"/>
              <a:gd name="connsiteY15" fmla="*/ 378373 h 646386"/>
              <a:gd name="connsiteX16" fmla="*/ 236483 w 544229"/>
              <a:gd name="connsiteY16" fmla="*/ 583324 h 646386"/>
              <a:gd name="connsiteX17" fmla="*/ 189186 w 544229"/>
              <a:gd name="connsiteY17" fmla="*/ 614855 h 646386"/>
              <a:gd name="connsiteX18" fmla="*/ 157655 w 544229"/>
              <a:gd name="connsiteY18" fmla="*/ 646386 h 64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4229" h="646386">
                <a:moveTo>
                  <a:pt x="126124" y="0"/>
                </a:moveTo>
                <a:cubicBezTo>
                  <a:pt x="15765" y="73572"/>
                  <a:pt x="52552" y="31531"/>
                  <a:pt x="0" y="110359"/>
                </a:cubicBezTo>
                <a:cubicBezTo>
                  <a:pt x="8881" y="137000"/>
                  <a:pt x="17555" y="215418"/>
                  <a:pt x="78828" y="141890"/>
                </a:cubicBezTo>
                <a:cubicBezTo>
                  <a:pt x="95983" y="121304"/>
                  <a:pt x="89338" y="89338"/>
                  <a:pt x="94593" y="63062"/>
                </a:cubicBezTo>
                <a:cubicBezTo>
                  <a:pt x="110359" y="68317"/>
                  <a:pt x="125768" y="74797"/>
                  <a:pt x="141890" y="78828"/>
                </a:cubicBezTo>
                <a:cubicBezTo>
                  <a:pt x="167886" y="85327"/>
                  <a:pt x="197452" y="81298"/>
                  <a:pt x="220717" y="94593"/>
                </a:cubicBezTo>
                <a:cubicBezTo>
                  <a:pt x="237168" y="103994"/>
                  <a:pt x="241738" y="126124"/>
                  <a:pt x="252248" y="141890"/>
                </a:cubicBezTo>
                <a:cubicBezTo>
                  <a:pt x="255891" y="160105"/>
                  <a:pt x="255257" y="293407"/>
                  <a:pt x="331076" y="204952"/>
                </a:cubicBezTo>
                <a:cubicBezTo>
                  <a:pt x="352706" y="179717"/>
                  <a:pt x="362607" y="110359"/>
                  <a:pt x="362607" y="110359"/>
                </a:cubicBezTo>
                <a:cubicBezTo>
                  <a:pt x="394714" y="115710"/>
                  <a:pt x="478720" y="116412"/>
                  <a:pt x="504497" y="157655"/>
                </a:cubicBezTo>
                <a:cubicBezTo>
                  <a:pt x="522112" y="185840"/>
                  <a:pt x="536028" y="252248"/>
                  <a:pt x="536028" y="252248"/>
                </a:cubicBezTo>
                <a:cubicBezTo>
                  <a:pt x="530773" y="278524"/>
                  <a:pt x="544229" y="319092"/>
                  <a:pt x="520262" y="331076"/>
                </a:cubicBezTo>
                <a:cubicBezTo>
                  <a:pt x="491276" y="345569"/>
                  <a:pt x="401408" y="312479"/>
                  <a:pt x="362607" y="299545"/>
                </a:cubicBezTo>
                <a:cubicBezTo>
                  <a:pt x="294290" y="304800"/>
                  <a:pt x="223538" y="296487"/>
                  <a:pt x="157655" y="315311"/>
                </a:cubicBezTo>
                <a:cubicBezTo>
                  <a:pt x="141676" y="319876"/>
                  <a:pt x="134458" y="347743"/>
                  <a:pt x="141890" y="362607"/>
                </a:cubicBezTo>
                <a:cubicBezTo>
                  <a:pt x="149322" y="377471"/>
                  <a:pt x="173421" y="373118"/>
                  <a:pt x="189186" y="378373"/>
                </a:cubicBezTo>
                <a:cubicBezTo>
                  <a:pt x="245572" y="462952"/>
                  <a:pt x="284365" y="475589"/>
                  <a:pt x="236483" y="583324"/>
                </a:cubicBezTo>
                <a:cubicBezTo>
                  <a:pt x="228788" y="600639"/>
                  <a:pt x="203982" y="603018"/>
                  <a:pt x="189186" y="614855"/>
                </a:cubicBezTo>
                <a:cubicBezTo>
                  <a:pt x="177579" y="624140"/>
                  <a:pt x="168165" y="635876"/>
                  <a:pt x="157655" y="646386"/>
                </a:cubicBezTo>
              </a:path>
            </a:pathLst>
          </a:custGeom>
          <a:ln w="34925">
            <a:solidFill>
              <a:srgbClr val="FF0000"/>
            </a:solidFill>
            <a:headEnd type="none"/>
            <a:tailEnd type="oval"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57" name="Oval 56">
            <a:extLst>
              <a:ext uri="{FF2B5EF4-FFF2-40B4-BE49-F238E27FC236}">
                <a16:creationId xmlns:a16="http://schemas.microsoft.com/office/drawing/2014/main" id="{6C95FE89-3E63-B064-248D-B6D811A0DDE6}"/>
              </a:ext>
            </a:extLst>
          </p:cNvPr>
          <p:cNvSpPr/>
          <p:nvPr/>
        </p:nvSpPr>
        <p:spPr>
          <a:xfrm>
            <a:off x="8450263" y="2884488"/>
            <a:ext cx="173037" cy="15875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3268" name="Picture 3">
            <a:extLst>
              <a:ext uri="{FF2B5EF4-FFF2-40B4-BE49-F238E27FC236}">
                <a16:creationId xmlns:a16="http://schemas.microsoft.com/office/drawing/2014/main" id="{5C4D6F51-B1DA-5DAE-5AD7-E1977C698AA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8288" y="188913"/>
            <a:ext cx="561975" cy="6365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 name="Oval 70">
            <a:extLst>
              <a:ext uri="{FF2B5EF4-FFF2-40B4-BE49-F238E27FC236}">
                <a16:creationId xmlns:a16="http://schemas.microsoft.com/office/drawing/2014/main" id="{8E766F34-6299-3C2C-61EF-31D4DD6D08BA}"/>
              </a:ext>
            </a:extLst>
          </p:cNvPr>
          <p:cNvSpPr/>
          <p:nvPr/>
        </p:nvSpPr>
        <p:spPr>
          <a:xfrm>
            <a:off x="8429625" y="4125913"/>
            <a:ext cx="173038" cy="157162"/>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7" name="Freeform 66">
            <a:extLst>
              <a:ext uri="{FF2B5EF4-FFF2-40B4-BE49-F238E27FC236}">
                <a16:creationId xmlns:a16="http://schemas.microsoft.com/office/drawing/2014/main" id="{78255176-FD08-B02F-7D0D-1589A255EC6C}"/>
              </a:ext>
            </a:extLst>
          </p:cNvPr>
          <p:cNvSpPr/>
          <p:nvPr/>
        </p:nvSpPr>
        <p:spPr>
          <a:xfrm>
            <a:off x="7993063" y="3184525"/>
            <a:ext cx="236537" cy="331788"/>
          </a:xfrm>
          <a:custGeom>
            <a:avLst/>
            <a:gdLst>
              <a:gd name="connsiteX0" fmla="*/ 285348 w 285348"/>
              <a:gd name="connsiteY0" fmla="*/ 0 h 378372"/>
              <a:gd name="connsiteX1" fmla="*/ 238052 w 285348"/>
              <a:gd name="connsiteY1" fmla="*/ 15765 h 378372"/>
              <a:gd name="connsiteX2" fmla="*/ 111927 w 285348"/>
              <a:gd name="connsiteY2" fmla="*/ 47296 h 378372"/>
              <a:gd name="connsiteX3" fmla="*/ 80396 w 285348"/>
              <a:gd name="connsiteY3" fmla="*/ 94593 h 378372"/>
              <a:gd name="connsiteX4" fmla="*/ 33100 w 285348"/>
              <a:gd name="connsiteY4" fmla="*/ 126124 h 378372"/>
              <a:gd name="connsiteX5" fmla="*/ 17334 w 285348"/>
              <a:gd name="connsiteY5" fmla="*/ 173420 h 378372"/>
              <a:gd name="connsiteX6" fmla="*/ 1569 w 285348"/>
              <a:gd name="connsiteY6" fmla="*/ 378372 h 37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48" h="378372">
                <a:moveTo>
                  <a:pt x="285348" y="0"/>
                </a:moveTo>
                <a:cubicBezTo>
                  <a:pt x="269583" y="5255"/>
                  <a:pt x="254174" y="11735"/>
                  <a:pt x="238052" y="15765"/>
                </a:cubicBezTo>
                <a:lnTo>
                  <a:pt x="111927" y="47296"/>
                </a:lnTo>
                <a:cubicBezTo>
                  <a:pt x="101417" y="63062"/>
                  <a:pt x="93794" y="81195"/>
                  <a:pt x="80396" y="94593"/>
                </a:cubicBezTo>
                <a:cubicBezTo>
                  <a:pt x="66998" y="107991"/>
                  <a:pt x="44937" y="111328"/>
                  <a:pt x="33100" y="126124"/>
                </a:cubicBezTo>
                <a:cubicBezTo>
                  <a:pt x="22719" y="139101"/>
                  <a:pt x="22589" y="157655"/>
                  <a:pt x="17334" y="173420"/>
                </a:cubicBezTo>
                <a:cubicBezTo>
                  <a:pt x="0" y="346762"/>
                  <a:pt x="1569" y="278261"/>
                  <a:pt x="1569" y="378372"/>
                </a:cubicBezTo>
              </a:path>
            </a:pathLst>
          </a:custGeom>
          <a:ln w="25400">
            <a:solidFill>
              <a:srgbClr val="FFFF00"/>
            </a:solidFill>
            <a:prstDash val="sysDash"/>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3D0BF0-F63B-683B-0197-6A4A267BEF92}"/>
              </a:ext>
            </a:extLst>
          </p:cNvPr>
          <p:cNvSpPr txBox="1"/>
          <p:nvPr/>
        </p:nvSpPr>
        <p:spPr>
          <a:xfrm>
            <a:off x="867103" y="0"/>
            <a:ext cx="7929166"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Removal Mechanisms -</a:t>
            </a:r>
          </a:p>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Attachment</a:t>
            </a:r>
          </a:p>
        </p:txBody>
      </p:sp>
      <p:sp>
        <p:nvSpPr>
          <p:cNvPr id="55299" name="TextBox 7">
            <a:extLst>
              <a:ext uri="{FF2B5EF4-FFF2-40B4-BE49-F238E27FC236}">
                <a16:creationId xmlns:a16="http://schemas.microsoft.com/office/drawing/2014/main" id="{9887DA40-C045-4907-DF51-5DDE32C9ED8B}"/>
              </a:ext>
            </a:extLst>
          </p:cNvPr>
          <p:cNvSpPr txBox="1">
            <a:spLocks noChangeArrowheads="1"/>
          </p:cNvSpPr>
          <p:nvPr/>
        </p:nvSpPr>
        <p:spPr bwMode="auto">
          <a:xfrm>
            <a:off x="1009650" y="5062538"/>
            <a:ext cx="5816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2800">
                <a:solidFill>
                  <a:srgbClr val="FFC000"/>
                </a:solidFill>
              </a:rPr>
              <a:t>         Sand                                   Particle</a:t>
            </a:r>
          </a:p>
          <a:p>
            <a:pPr algn="ctr" eaLnBrk="1" hangingPunct="1"/>
            <a:r>
              <a:rPr lang="en-US" altLang="en-US" sz="2800">
                <a:solidFill>
                  <a:srgbClr val="FFC000"/>
                </a:solidFill>
              </a:rPr>
              <a:t>           Coating                           Coagulation  </a:t>
            </a:r>
          </a:p>
        </p:txBody>
      </p:sp>
      <p:sp>
        <p:nvSpPr>
          <p:cNvPr id="55300" name="TextBox 8">
            <a:extLst>
              <a:ext uri="{FF2B5EF4-FFF2-40B4-BE49-F238E27FC236}">
                <a16:creationId xmlns:a16="http://schemas.microsoft.com/office/drawing/2014/main" id="{932D044C-8D81-8A5C-49A3-CF19CDD4FB12}"/>
              </a:ext>
            </a:extLst>
          </p:cNvPr>
          <p:cNvSpPr txBox="1">
            <a:spLocks noChangeArrowheads="1"/>
          </p:cNvSpPr>
          <p:nvPr/>
        </p:nvSpPr>
        <p:spPr bwMode="auto">
          <a:xfrm>
            <a:off x="300038" y="1179513"/>
            <a:ext cx="86233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914400" indent="-45720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Whether particles attach to grains depends on:</a:t>
            </a:r>
          </a:p>
          <a:p>
            <a:pPr lvl="1" eaLnBrk="1" hangingPunct="1">
              <a:buFont typeface="Consolas" panose="020B0609020204030204" pitchFamily="49" charset="0"/>
              <a:buAutoNum type="arabicPeriod"/>
            </a:pPr>
            <a:r>
              <a:rPr lang="en-US" altLang="en-US" sz="2400"/>
              <a:t>Coating of the sand grains due to biofilm development; and</a:t>
            </a:r>
          </a:p>
          <a:p>
            <a:pPr lvl="1" eaLnBrk="1" hangingPunct="1">
              <a:buFont typeface="Consolas" panose="020B0609020204030204" pitchFamily="49" charset="0"/>
              <a:buAutoNum type="arabicPeriod"/>
            </a:pPr>
            <a:r>
              <a:rPr lang="en-US" altLang="en-US" sz="2400"/>
              <a:t>“Coagulation” of particles due to extracellular enzymes</a:t>
            </a:r>
          </a:p>
        </p:txBody>
      </p:sp>
      <p:sp>
        <p:nvSpPr>
          <p:cNvPr id="19" name="Explosion 1 18">
            <a:extLst>
              <a:ext uri="{FF2B5EF4-FFF2-40B4-BE49-F238E27FC236}">
                <a16:creationId xmlns:a16="http://schemas.microsoft.com/office/drawing/2014/main" id="{2F0FB3BF-6D01-EE5A-6001-CA832A9625D7}"/>
              </a:ext>
            </a:extLst>
          </p:cNvPr>
          <p:cNvSpPr/>
          <p:nvPr/>
        </p:nvSpPr>
        <p:spPr>
          <a:xfrm>
            <a:off x="3043238" y="3152775"/>
            <a:ext cx="646112" cy="64611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Freeform 17">
            <a:extLst>
              <a:ext uri="{FF2B5EF4-FFF2-40B4-BE49-F238E27FC236}">
                <a16:creationId xmlns:a16="http://schemas.microsoft.com/office/drawing/2014/main" id="{0217FD1E-85C2-2BF0-8A7E-BD65851EDB13}"/>
              </a:ext>
            </a:extLst>
          </p:cNvPr>
          <p:cNvSpPr/>
          <p:nvPr/>
        </p:nvSpPr>
        <p:spPr>
          <a:xfrm>
            <a:off x="2989263" y="2598738"/>
            <a:ext cx="825500" cy="3448050"/>
          </a:xfrm>
          <a:custGeom>
            <a:avLst/>
            <a:gdLst>
              <a:gd name="connsiteX0" fmla="*/ 63500 w 825500"/>
              <a:gd name="connsiteY0" fmla="*/ 0 h 3448050"/>
              <a:gd name="connsiteX1" fmla="*/ 63500 w 825500"/>
              <a:gd name="connsiteY1" fmla="*/ 628650 h 3448050"/>
              <a:gd name="connsiteX2" fmla="*/ 444500 w 825500"/>
              <a:gd name="connsiteY2" fmla="*/ 933450 h 3448050"/>
              <a:gd name="connsiteX3" fmla="*/ 787400 w 825500"/>
              <a:gd name="connsiteY3" fmla="*/ 1600200 h 3448050"/>
              <a:gd name="connsiteX4" fmla="*/ 673100 w 825500"/>
              <a:gd name="connsiteY4" fmla="*/ 2266950 h 3448050"/>
              <a:gd name="connsiteX5" fmla="*/ 749300 w 825500"/>
              <a:gd name="connsiteY5" fmla="*/ 3048000 h 3448050"/>
              <a:gd name="connsiteX6" fmla="*/ 558800 w 825500"/>
              <a:gd name="connsiteY6"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500" h="3448050">
                <a:moveTo>
                  <a:pt x="63500" y="0"/>
                </a:moveTo>
                <a:cubicBezTo>
                  <a:pt x="31750" y="236537"/>
                  <a:pt x="0" y="473075"/>
                  <a:pt x="63500" y="628650"/>
                </a:cubicBezTo>
                <a:cubicBezTo>
                  <a:pt x="127000" y="784225"/>
                  <a:pt x="323850" y="771525"/>
                  <a:pt x="444500" y="933450"/>
                </a:cubicBezTo>
                <a:cubicBezTo>
                  <a:pt x="565150" y="1095375"/>
                  <a:pt x="749300" y="1377950"/>
                  <a:pt x="787400" y="1600200"/>
                </a:cubicBezTo>
                <a:cubicBezTo>
                  <a:pt x="825500" y="1822450"/>
                  <a:pt x="679450" y="2025650"/>
                  <a:pt x="673100" y="2266950"/>
                </a:cubicBezTo>
                <a:cubicBezTo>
                  <a:pt x="666750" y="2508250"/>
                  <a:pt x="768350" y="2851150"/>
                  <a:pt x="749300" y="3048000"/>
                </a:cubicBezTo>
                <a:cubicBezTo>
                  <a:pt x="730250" y="3244850"/>
                  <a:pt x="644525" y="3346450"/>
                  <a:pt x="558800" y="34480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1" name="Oval 10">
            <a:extLst>
              <a:ext uri="{FF2B5EF4-FFF2-40B4-BE49-F238E27FC236}">
                <a16:creationId xmlns:a16="http://schemas.microsoft.com/office/drawing/2014/main" id="{82CFA66B-CE93-81F3-B65B-83CEB90792E4}"/>
              </a:ext>
            </a:extLst>
          </p:cNvPr>
          <p:cNvSpPr/>
          <p:nvPr/>
        </p:nvSpPr>
        <p:spPr>
          <a:xfrm>
            <a:off x="2906713" y="2795588"/>
            <a:ext cx="228600" cy="20955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11">
            <a:extLst>
              <a:ext uri="{FF2B5EF4-FFF2-40B4-BE49-F238E27FC236}">
                <a16:creationId xmlns:a16="http://schemas.microsoft.com/office/drawing/2014/main" id="{B3EFD838-5D7C-643F-2C43-D00E4A426B3F}"/>
              </a:ext>
            </a:extLst>
          </p:cNvPr>
          <p:cNvSpPr/>
          <p:nvPr/>
        </p:nvSpPr>
        <p:spPr>
          <a:xfrm>
            <a:off x="2424113" y="3532188"/>
            <a:ext cx="1295400" cy="1314450"/>
          </a:xfrm>
          <a:prstGeom prst="ellipse">
            <a:avLst/>
          </a:prstGeom>
          <a:solidFill>
            <a:schemeClr val="tx1">
              <a:lumMod val="65000"/>
            </a:schemeClr>
          </a:solid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Oval 9">
            <a:extLst>
              <a:ext uri="{FF2B5EF4-FFF2-40B4-BE49-F238E27FC236}">
                <a16:creationId xmlns:a16="http://schemas.microsoft.com/office/drawing/2014/main" id="{63B00B4F-1E62-7040-91FC-3E9E55D1C44D}"/>
              </a:ext>
            </a:extLst>
          </p:cNvPr>
          <p:cNvSpPr/>
          <p:nvPr/>
        </p:nvSpPr>
        <p:spPr>
          <a:xfrm>
            <a:off x="3252788" y="3370263"/>
            <a:ext cx="228600" cy="20955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Explosion 1 19">
            <a:extLst>
              <a:ext uri="{FF2B5EF4-FFF2-40B4-BE49-F238E27FC236}">
                <a16:creationId xmlns:a16="http://schemas.microsoft.com/office/drawing/2014/main" id="{E0C064B9-B84B-EB45-D934-0BE6E06F1FB3}"/>
              </a:ext>
            </a:extLst>
          </p:cNvPr>
          <p:cNvSpPr/>
          <p:nvPr/>
        </p:nvSpPr>
        <p:spPr>
          <a:xfrm>
            <a:off x="5938838" y="3100388"/>
            <a:ext cx="646112" cy="6461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Freeform 27">
            <a:extLst>
              <a:ext uri="{FF2B5EF4-FFF2-40B4-BE49-F238E27FC236}">
                <a16:creationId xmlns:a16="http://schemas.microsoft.com/office/drawing/2014/main" id="{813A5A04-A9DB-2AF7-6B72-78A3F76903D4}"/>
              </a:ext>
            </a:extLst>
          </p:cNvPr>
          <p:cNvSpPr/>
          <p:nvPr/>
        </p:nvSpPr>
        <p:spPr>
          <a:xfrm>
            <a:off x="6246813" y="2270125"/>
            <a:ext cx="825500" cy="3771900"/>
          </a:xfrm>
          <a:custGeom>
            <a:avLst/>
            <a:gdLst>
              <a:gd name="connsiteX0" fmla="*/ 63500 w 825500"/>
              <a:gd name="connsiteY0" fmla="*/ 0 h 3448050"/>
              <a:gd name="connsiteX1" fmla="*/ 63500 w 825500"/>
              <a:gd name="connsiteY1" fmla="*/ 628650 h 3448050"/>
              <a:gd name="connsiteX2" fmla="*/ 444500 w 825500"/>
              <a:gd name="connsiteY2" fmla="*/ 933450 h 3448050"/>
              <a:gd name="connsiteX3" fmla="*/ 787400 w 825500"/>
              <a:gd name="connsiteY3" fmla="*/ 1600200 h 3448050"/>
              <a:gd name="connsiteX4" fmla="*/ 673100 w 825500"/>
              <a:gd name="connsiteY4" fmla="*/ 2266950 h 3448050"/>
              <a:gd name="connsiteX5" fmla="*/ 749300 w 825500"/>
              <a:gd name="connsiteY5" fmla="*/ 3048000 h 3448050"/>
              <a:gd name="connsiteX6" fmla="*/ 558800 w 825500"/>
              <a:gd name="connsiteY6"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500" h="3448050">
                <a:moveTo>
                  <a:pt x="63500" y="0"/>
                </a:moveTo>
                <a:cubicBezTo>
                  <a:pt x="31750" y="236537"/>
                  <a:pt x="0" y="473075"/>
                  <a:pt x="63500" y="628650"/>
                </a:cubicBezTo>
                <a:cubicBezTo>
                  <a:pt x="127000" y="784225"/>
                  <a:pt x="323850" y="771525"/>
                  <a:pt x="444500" y="933450"/>
                </a:cubicBezTo>
                <a:cubicBezTo>
                  <a:pt x="565150" y="1095375"/>
                  <a:pt x="749300" y="1377950"/>
                  <a:pt x="787400" y="1600200"/>
                </a:cubicBezTo>
                <a:cubicBezTo>
                  <a:pt x="825500" y="1822450"/>
                  <a:pt x="679450" y="2025650"/>
                  <a:pt x="673100" y="2266950"/>
                </a:cubicBezTo>
                <a:cubicBezTo>
                  <a:pt x="666750" y="2508250"/>
                  <a:pt x="768350" y="2851150"/>
                  <a:pt x="749300" y="3048000"/>
                </a:cubicBezTo>
                <a:cubicBezTo>
                  <a:pt x="730250" y="3244850"/>
                  <a:pt x="644525" y="3346450"/>
                  <a:pt x="558800" y="34480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30" name="Oval 29">
            <a:extLst>
              <a:ext uri="{FF2B5EF4-FFF2-40B4-BE49-F238E27FC236}">
                <a16:creationId xmlns:a16="http://schemas.microsoft.com/office/drawing/2014/main" id="{C2ACB76C-E0A8-1743-D67C-1827397D4EB0}"/>
              </a:ext>
            </a:extLst>
          </p:cNvPr>
          <p:cNvSpPr/>
          <p:nvPr/>
        </p:nvSpPr>
        <p:spPr>
          <a:xfrm>
            <a:off x="6164263" y="2789238"/>
            <a:ext cx="228600" cy="228600"/>
          </a:xfrm>
          <a:prstGeom prst="ellipse">
            <a:avLst/>
          </a:prstGeom>
          <a:solidFill>
            <a:srgbClr val="FFFF00"/>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Oval 30">
            <a:extLst>
              <a:ext uri="{FF2B5EF4-FFF2-40B4-BE49-F238E27FC236}">
                <a16:creationId xmlns:a16="http://schemas.microsoft.com/office/drawing/2014/main" id="{B003FF4B-3BA0-1670-99BC-FD5990C1EE59}"/>
              </a:ext>
            </a:extLst>
          </p:cNvPr>
          <p:cNvSpPr/>
          <p:nvPr/>
        </p:nvSpPr>
        <p:spPr>
          <a:xfrm>
            <a:off x="5681663" y="3527425"/>
            <a:ext cx="1295400" cy="1314450"/>
          </a:xfrm>
          <a:prstGeom prst="ellipse">
            <a:avLst/>
          </a:prstGeom>
          <a:solidFill>
            <a:schemeClr val="tx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Oval 31">
            <a:extLst>
              <a:ext uri="{FF2B5EF4-FFF2-40B4-BE49-F238E27FC236}">
                <a16:creationId xmlns:a16="http://schemas.microsoft.com/office/drawing/2014/main" id="{9A52A5D9-D887-C4F2-3326-D7CF4FF9AF66}"/>
              </a:ext>
            </a:extLst>
          </p:cNvPr>
          <p:cNvSpPr/>
          <p:nvPr/>
        </p:nvSpPr>
        <p:spPr>
          <a:xfrm>
            <a:off x="6164263" y="3317875"/>
            <a:ext cx="228600" cy="209550"/>
          </a:xfrm>
          <a:prstGeom prst="ellipse">
            <a:avLst/>
          </a:prstGeom>
          <a:solidFill>
            <a:srgbClr val="FFFF00"/>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5311" name="Picture 2">
            <a:extLst>
              <a:ext uri="{FF2B5EF4-FFF2-40B4-BE49-F238E27FC236}">
                <a16:creationId xmlns:a16="http://schemas.microsoft.com/office/drawing/2014/main" id="{BACCB93E-7561-EF67-1A64-41D00D2E16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7488" y="204788"/>
            <a:ext cx="590550" cy="6143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Oval 32">
            <a:extLst>
              <a:ext uri="{FF2B5EF4-FFF2-40B4-BE49-F238E27FC236}">
                <a16:creationId xmlns:a16="http://schemas.microsoft.com/office/drawing/2014/main" id="{D1836420-ABB9-A1B6-647B-ECD79686CE61}"/>
              </a:ext>
            </a:extLst>
          </p:cNvPr>
          <p:cNvSpPr/>
          <p:nvPr/>
        </p:nvSpPr>
        <p:spPr>
          <a:xfrm>
            <a:off x="6032500" y="3140075"/>
            <a:ext cx="228600" cy="209550"/>
          </a:xfrm>
          <a:prstGeom prst="ellipse">
            <a:avLst/>
          </a:prstGeom>
          <a:solidFill>
            <a:srgbClr val="FFFF00"/>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Oval 33">
            <a:extLst>
              <a:ext uri="{FF2B5EF4-FFF2-40B4-BE49-F238E27FC236}">
                <a16:creationId xmlns:a16="http://schemas.microsoft.com/office/drawing/2014/main" id="{3F8D29D8-A1E4-94DF-36CF-910A0700B45D}"/>
              </a:ext>
            </a:extLst>
          </p:cNvPr>
          <p:cNvSpPr/>
          <p:nvPr/>
        </p:nvSpPr>
        <p:spPr>
          <a:xfrm>
            <a:off x="5838825" y="3228975"/>
            <a:ext cx="228600" cy="209550"/>
          </a:xfrm>
          <a:prstGeom prst="ellipse">
            <a:avLst/>
          </a:prstGeom>
          <a:solidFill>
            <a:srgbClr val="FFFF00"/>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Oval 34">
            <a:extLst>
              <a:ext uri="{FF2B5EF4-FFF2-40B4-BE49-F238E27FC236}">
                <a16:creationId xmlns:a16="http://schemas.microsoft.com/office/drawing/2014/main" id="{E18A80C2-2F3C-7A62-4D54-C96BD2687030}"/>
              </a:ext>
            </a:extLst>
          </p:cNvPr>
          <p:cNvSpPr/>
          <p:nvPr/>
        </p:nvSpPr>
        <p:spPr>
          <a:xfrm>
            <a:off x="6022975" y="2640013"/>
            <a:ext cx="228600" cy="209550"/>
          </a:xfrm>
          <a:prstGeom prst="ellipse">
            <a:avLst/>
          </a:prstGeom>
          <a:solidFill>
            <a:srgbClr val="FFFF00"/>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Oval 36">
            <a:extLst>
              <a:ext uri="{FF2B5EF4-FFF2-40B4-BE49-F238E27FC236}">
                <a16:creationId xmlns:a16="http://schemas.microsoft.com/office/drawing/2014/main" id="{47EB5DE6-2AA0-5A1B-2D05-81F0FE20C05D}"/>
              </a:ext>
            </a:extLst>
          </p:cNvPr>
          <p:cNvSpPr/>
          <p:nvPr/>
        </p:nvSpPr>
        <p:spPr>
          <a:xfrm>
            <a:off x="5827713" y="2713038"/>
            <a:ext cx="228600" cy="209550"/>
          </a:xfrm>
          <a:prstGeom prst="ellipse">
            <a:avLst/>
          </a:prstGeom>
          <a:solidFill>
            <a:srgbClr val="FFFF00"/>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316" name="TextBox 20">
            <a:extLst>
              <a:ext uri="{FF2B5EF4-FFF2-40B4-BE49-F238E27FC236}">
                <a16:creationId xmlns:a16="http://schemas.microsoft.com/office/drawing/2014/main" id="{793038DD-9086-B7B2-398E-53E614D72A21}"/>
              </a:ext>
            </a:extLst>
          </p:cNvPr>
          <p:cNvSpPr txBox="1">
            <a:spLocks noChangeArrowheads="1"/>
          </p:cNvSpPr>
          <p:nvPr/>
        </p:nvSpPr>
        <p:spPr bwMode="auto">
          <a:xfrm>
            <a:off x="215900" y="6054725"/>
            <a:ext cx="8928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With newly sanded filters, coliform removals are near zero (</a:t>
            </a:r>
            <a:r>
              <a:rPr lang="el-GR" altLang="en-US" sz="2400"/>
              <a:t>α</a:t>
            </a:r>
            <a:r>
              <a:rPr lang="en-US" altLang="en-US" sz="2400"/>
              <a:t> ~ 0).  After the filter matures, removals range from 99 – 99.99% (</a:t>
            </a:r>
            <a:r>
              <a:rPr lang="el-GR" altLang="en-US" sz="2400"/>
              <a:t>α</a:t>
            </a:r>
            <a:r>
              <a:rPr lang="en-US" altLang="en-US" sz="2400"/>
              <a:t> ~ 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42834B-DA8F-0A9A-62C3-6903E6F856B4}"/>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Removal Mechanisms - Biota</a:t>
            </a:r>
          </a:p>
        </p:txBody>
      </p:sp>
      <p:pic>
        <p:nvPicPr>
          <p:cNvPr id="57347" name="Picture 1">
            <a:extLst>
              <a:ext uri="{FF2B5EF4-FFF2-40B4-BE49-F238E27FC236}">
                <a16:creationId xmlns:a16="http://schemas.microsoft.com/office/drawing/2014/main" id="{0D3C2CD5-1588-982A-397F-E9027CEC7C0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0513" y="1114425"/>
            <a:ext cx="3430587" cy="5343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348" name="TextBox 5">
            <a:extLst>
              <a:ext uri="{FF2B5EF4-FFF2-40B4-BE49-F238E27FC236}">
                <a16:creationId xmlns:a16="http://schemas.microsoft.com/office/drawing/2014/main" id="{C41ABE0D-1866-3D73-C383-1701172ED4EF}"/>
              </a:ext>
            </a:extLst>
          </p:cNvPr>
          <p:cNvSpPr txBox="1">
            <a:spLocks noChangeArrowheads="1"/>
          </p:cNvSpPr>
          <p:nvPr/>
        </p:nvSpPr>
        <p:spPr bwMode="auto">
          <a:xfrm>
            <a:off x="0" y="1225550"/>
            <a:ext cx="4572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914400" indent="-45720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lvl="1" eaLnBrk="1" hangingPunct="1">
              <a:buFont typeface="Arial" panose="020B0604020202020204" pitchFamily="34" charset="0"/>
              <a:buChar char="•"/>
            </a:pPr>
            <a:r>
              <a:rPr lang="en-US" altLang="en-US" sz="2400"/>
              <a:t>Schmutzdecke – Top</a:t>
            </a:r>
          </a:p>
          <a:p>
            <a:pPr lvl="1" eaLnBrk="1" hangingPunct="1">
              <a:buFont typeface="Arial" panose="020B0604020202020204" pitchFamily="34" charset="0"/>
              <a:buChar char="•"/>
            </a:pPr>
            <a:r>
              <a:rPr lang="en-US" altLang="en-US" sz="2400"/>
              <a:t>1”-4” Bacteria, Protozoa, Rotifers</a:t>
            </a:r>
          </a:p>
          <a:p>
            <a:pPr lvl="1" eaLnBrk="1" hangingPunct="1">
              <a:buFont typeface="Arial" panose="020B0604020202020204" pitchFamily="34" charset="0"/>
              <a:buChar char="•"/>
            </a:pPr>
            <a:r>
              <a:rPr lang="en-US" altLang="en-US" sz="2400"/>
              <a:t>4” – 8” Copepods</a:t>
            </a:r>
          </a:p>
          <a:p>
            <a:pPr lvl="1" eaLnBrk="1" hangingPunct="1">
              <a:buFont typeface="Arial" panose="020B0604020202020204" pitchFamily="34" charset="0"/>
              <a:buChar char="•"/>
            </a:pPr>
            <a:r>
              <a:rPr lang="en-US" altLang="en-US" sz="2400"/>
              <a:t>8” – 12” Roundworms, Flatworms, &amp; Oligochaetes (segmented worms)</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p:txBody>
      </p:sp>
      <p:sp>
        <p:nvSpPr>
          <p:cNvPr id="8" name="Rectangle 7">
            <a:extLst>
              <a:ext uri="{FF2B5EF4-FFF2-40B4-BE49-F238E27FC236}">
                <a16:creationId xmlns:a16="http://schemas.microsoft.com/office/drawing/2014/main" id="{6B7A2C73-04CC-0C9A-EEC2-0C78C3A3ABAD}"/>
              </a:ext>
            </a:extLst>
          </p:cNvPr>
          <p:cNvSpPr/>
          <p:nvPr/>
        </p:nvSpPr>
        <p:spPr>
          <a:xfrm>
            <a:off x="4953000" y="990600"/>
            <a:ext cx="609600" cy="554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350" name="TextBox 6">
            <a:extLst>
              <a:ext uri="{FF2B5EF4-FFF2-40B4-BE49-F238E27FC236}">
                <a16:creationId xmlns:a16="http://schemas.microsoft.com/office/drawing/2014/main" id="{B0657372-8E3C-BCD0-7890-0C8941C1D7BE}"/>
              </a:ext>
            </a:extLst>
          </p:cNvPr>
          <p:cNvSpPr txBox="1">
            <a:spLocks noChangeArrowheads="1"/>
          </p:cNvSpPr>
          <p:nvPr/>
        </p:nvSpPr>
        <p:spPr bwMode="auto">
          <a:xfrm>
            <a:off x="4895850" y="733425"/>
            <a:ext cx="424815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sz="2800">
              <a:solidFill>
                <a:srgbClr val="FFC000"/>
              </a:solidFill>
            </a:endParaRPr>
          </a:p>
          <a:p>
            <a:pPr eaLnBrk="1" hangingPunct="1"/>
            <a:r>
              <a:rPr lang="en-US" altLang="en-US" sz="2800">
                <a:solidFill>
                  <a:srgbClr val="FFC000"/>
                </a:solidFill>
              </a:rPr>
              <a:t>0”</a:t>
            </a:r>
          </a:p>
          <a:p>
            <a:pPr eaLnBrk="1" hangingPunct="1"/>
            <a:endParaRPr lang="en-US" altLang="en-US" sz="2800">
              <a:solidFill>
                <a:srgbClr val="FFC000"/>
              </a:solidFill>
            </a:endParaRPr>
          </a:p>
          <a:p>
            <a:pPr eaLnBrk="1" hangingPunct="1"/>
            <a:endParaRPr lang="en-US" altLang="en-US" sz="2800">
              <a:solidFill>
                <a:srgbClr val="FFC000"/>
              </a:solidFill>
            </a:endParaRPr>
          </a:p>
          <a:p>
            <a:pPr eaLnBrk="1" hangingPunct="1"/>
            <a:r>
              <a:rPr lang="en-US" altLang="en-US" sz="2800">
                <a:solidFill>
                  <a:srgbClr val="FFC000"/>
                </a:solidFill>
              </a:rPr>
              <a:t>4”</a:t>
            </a:r>
          </a:p>
          <a:p>
            <a:pPr eaLnBrk="1" hangingPunct="1"/>
            <a:endParaRPr lang="en-US" altLang="en-US" sz="2800">
              <a:solidFill>
                <a:srgbClr val="FFC000"/>
              </a:solidFill>
            </a:endParaRPr>
          </a:p>
          <a:p>
            <a:pPr eaLnBrk="1" hangingPunct="1"/>
            <a:endParaRPr lang="en-US" altLang="en-US" sz="2800">
              <a:solidFill>
                <a:srgbClr val="FFC000"/>
              </a:solidFill>
            </a:endParaRPr>
          </a:p>
          <a:p>
            <a:pPr eaLnBrk="1" hangingPunct="1"/>
            <a:endParaRPr lang="en-US" altLang="en-US" sz="2800">
              <a:solidFill>
                <a:srgbClr val="FFC000"/>
              </a:solidFill>
            </a:endParaRPr>
          </a:p>
          <a:p>
            <a:pPr eaLnBrk="1" hangingPunct="1"/>
            <a:r>
              <a:rPr lang="en-US" altLang="en-US" sz="2800">
                <a:solidFill>
                  <a:srgbClr val="FFC000"/>
                </a:solidFill>
              </a:rPr>
              <a:t>8”</a:t>
            </a:r>
          </a:p>
          <a:p>
            <a:pPr eaLnBrk="1" hangingPunct="1"/>
            <a:endParaRPr lang="en-US" altLang="en-US" sz="2800">
              <a:solidFill>
                <a:srgbClr val="FFC000"/>
              </a:solidFill>
            </a:endParaRPr>
          </a:p>
          <a:p>
            <a:pPr eaLnBrk="1" hangingPunct="1"/>
            <a:endParaRPr lang="en-US" altLang="en-US" sz="2800">
              <a:solidFill>
                <a:srgbClr val="FFC000"/>
              </a:solidFill>
            </a:endParaRPr>
          </a:p>
          <a:p>
            <a:pPr eaLnBrk="1" hangingPunct="1"/>
            <a:r>
              <a:rPr lang="en-US" altLang="en-US" sz="2800">
                <a:solidFill>
                  <a:srgbClr val="FFC000"/>
                </a:solidFill>
              </a:rPr>
              <a:t>12”</a:t>
            </a:r>
          </a:p>
          <a:p>
            <a:pPr eaLnBrk="1" hangingPunct="1"/>
            <a:endParaRPr lang="en-US" altLang="en-US" sz="2800">
              <a:solidFill>
                <a:srgbClr val="FFC000"/>
              </a:solidFill>
            </a:endParaRPr>
          </a:p>
          <a:p>
            <a:pPr eaLnBrk="1" hangingPunct="1"/>
            <a:endParaRPr lang="en-US" altLang="en-US" sz="2800">
              <a:solidFill>
                <a:srgbClr val="FFC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0">
            <a:extLst>
              <a:ext uri="{FF2B5EF4-FFF2-40B4-BE49-F238E27FC236}">
                <a16:creationId xmlns:a16="http://schemas.microsoft.com/office/drawing/2014/main" id="{48A0E128-00B8-C953-7A9C-660115B117ED}"/>
              </a:ext>
            </a:extLst>
          </p:cNvPr>
          <p:cNvSpPr txBox="1">
            <a:spLocks noChangeArrowheads="1"/>
          </p:cNvSpPr>
          <p:nvPr/>
        </p:nvSpPr>
        <p:spPr bwMode="auto">
          <a:xfrm>
            <a:off x="247650" y="1066800"/>
            <a:ext cx="356235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lvl="1" eaLnBrk="1" hangingPunct="1"/>
            <a:r>
              <a:rPr lang="en-US" altLang="en-US" sz="2000"/>
              <a:t>Although sometimes seen as a nuisance, the presence of midge flies can improve performance by keeping head loss in check.</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endParaRPr lang="en-US" altLang="en-US" sz="2400"/>
          </a:p>
          <a:p>
            <a:pPr algn="r" eaLnBrk="1" hangingPunct="1"/>
            <a:endParaRPr lang="en-US" altLang="en-US" sz="2400"/>
          </a:p>
          <a:p>
            <a:pPr eaLnBrk="1" hangingPunct="1"/>
            <a:r>
              <a:rPr lang="en-US" altLang="en-US" sz="2400"/>
              <a:t>			             </a:t>
            </a:r>
          </a:p>
          <a:p>
            <a:pPr eaLnBrk="1" hangingPunct="1"/>
            <a:r>
              <a:rPr lang="en-US" altLang="en-US" sz="2400"/>
              <a:t>      Midge Fly &amp; Larvae</a:t>
            </a:r>
          </a:p>
          <a:p>
            <a:pPr eaLnBrk="1" hangingPunct="1"/>
            <a:r>
              <a:rPr lang="en-US" altLang="en-US" sz="2400"/>
              <a:t>       </a:t>
            </a:r>
            <a:r>
              <a:rPr lang="en-US" altLang="en-US"/>
              <a:t>(Diptera: Chironomidae)</a:t>
            </a:r>
          </a:p>
        </p:txBody>
      </p:sp>
      <p:sp>
        <p:nvSpPr>
          <p:cNvPr id="3" name="TextBox 2">
            <a:extLst>
              <a:ext uri="{FF2B5EF4-FFF2-40B4-BE49-F238E27FC236}">
                <a16:creationId xmlns:a16="http://schemas.microsoft.com/office/drawing/2014/main" id="{9ECC4E7F-5438-9CB6-2B41-84FF6050567F}"/>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Removal Mechanisms</a:t>
            </a:r>
          </a:p>
        </p:txBody>
      </p:sp>
      <p:pic>
        <p:nvPicPr>
          <p:cNvPr id="59396" name="Picture 10">
            <a:extLst>
              <a:ext uri="{FF2B5EF4-FFF2-40B4-BE49-F238E27FC236}">
                <a16:creationId xmlns:a16="http://schemas.microsoft.com/office/drawing/2014/main" id="{1A32DE19-E3A1-990F-22FD-DAF047BEF9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3863" y="2590800"/>
            <a:ext cx="3195637"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9">
            <a:extLst>
              <a:ext uri="{FF2B5EF4-FFF2-40B4-BE49-F238E27FC236}">
                <a16:creationId xmlns:a16="http://schemas.microsoft.com/office/drawing/2014/main" id="{D37CEB62-1032-7E51-D934-6B014F5B44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7163" y="4137025"/>
            <a:ext cx="3176587"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2">
            <a:extLst>
              <a:ext uri="{FF2B5EF4-FFF2-40B4-BE49-F238E27FC236}">
                <a16:creationId xmlns:a16="http://schemas.microsoft.com/office/drawing/2014/main" id="{F36C68CA-70B0-B197-95BA-4913ABEBBB5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5575" y="895350"/>
            <a:ext cx="472122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Box 11">
            <a:extLst>
              <a:ext uri="{FF2B5EF4-FFF2-40B4-BE49-F238E27FC236}">
                <a16:creationId xmlns:a16="http://schemas.microsoft.com/office/drawing/2014/main" id="{151F7DD3-066E-EB2E-2C09-19FEB8195CF5}"/>
              </a:ext>
            </a:extLst>
          </p:cNvPr>
          <p:cNvSpPr txBox="1">
            <a:spLocks noChangeArrowheads="1"/>
          </p:cNvSpPr>
          <p:nvPr/>
        </p:nvSpPr>
        <p:spPr bwMode="auto">
          <a:xfrm>
            <a:off x="7162800" y="4133850"/>
            <a:ext cx="1981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lvl="1" eaLnBrk="1" hangingPunct="1"/>
            <a:r>
              <a:rPr lang="en-US" altLang="en-US"/>
              <a:t>Burrowing reduces head loss.  Silk dwelling tubes become covered with adsorbed detritus and dissolved organic matter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07EA5BD-F6D9-9CE7-81CF-78D393CD7F10}"/>
              </a:ext>
            </a:extLst>
          </p:cNvPr>
          <p:cNvGraphicFramePr>
            <a:graphicFrameLocks noGrp="1"/>
          </p:cNvGraphicFramePr>
          <p:nvPr/>
        </p:nvGraphicFramePr>
        <p:xfrm>
          <a:off x="258763" y="750888"/>
          <a:ext cx="8577262" cy="6035675"/>
        </p:xfrm>
        <a:graphic>
          <a:graphicData uri="http://schemas.openxmlformats.org/drawingml/2006/table">
            <a:tbl>
              <a:tblPr firstRow="1" bandRow="1">
                <a:tableStyleId>{FABFCF23-3B69-468F-B69F-88F6DE6A72F2}</a:tableStyleId>
              </a:tblPr>
              <a:tblGrid>
                <a:gridCol w="373483">
                  <a:extLst>
                    <a:ext uri="{9D8B030D-6E8A-4147-A177-3AD203B41FA5}">
                      <a16:colId xmlns:a16="http://schemas.microsoft.com/office/drawing/2014/main" val="20000"/>
                    </a:ext>
                  </a:extLst>
                </a:gridCol>
                <a:gridCol w="1468180">
                  <a:extLst>
                    <a:ext uri="{9D8B030D-6E8A-4147-A177-3AD203B41FA5}">
                      <a16:colId xmlns:a16="http://schemas.microsoft.com/office/drawing/2014/main" val="20001"/>
                    </a:ext>
                  </a:extLst>
                </a:gridCol>
                <a:gridCol w="1815907">
                  <a:extLst>
                    <a:ext uri="{9D8B030D-6E8A-4147-A177-3AD203B41FA5}">
                      <a16:colId xmlns:a16="http://schemas.microsoft.com/office/drawing/2014/main" val="20002"/>
                    </a:ext>
                  </a:extLst>
                </a:gridCol>
                <a:gridCol w="4919692">
                  <a:extLst>
                    <a:ext uri="{9D8B030D-6E8A-4147-A177-3AD203B41FA5}">
                      <a16:colId xmlns:a16="http://schemas.microsoft.com/office/drawing/2014/main" val="20003"/>
                    </a:ext>
                  </a:extLst>
                </a:gridCol>
              </a:tblGrid>
              <a:tr h="670631">
                <a:tc>
                  <a:txBody>
                    <a:bodyPr/>
                    <a:lstStyle/>
                    <a:p>
                      <a:pPr marL="0" marR="0" algn="ctr">
                        <a:spcBef>
                          <a:spcPts val="0"/>
                        </a:spcBef>
                        <a:spcAft>
                          <a:spcPts val="0"/>
                        </a:spcAft>
                      </a:pPr>
                      <a:endParaRPr lang="en-US" sz="1600" dirty="0">
                        <a:solidFill>
                          <a:schemeClr val="bg1"/>
                        </a:solidFill>
                        <a:latin typeface="+mn-lt"/>
                        <a:ea typeface="Times New Roman"/>
                        <a:cs typeface="Times New Roman"/>
                      </a:endParaRPr>
                    </a:p>
                  </a:txBody>
                  <a:tcPr marL="89209" marR="89209" marT="91450" marB="91450">
                    <a:solidFill>
                      <a:schemeClr val="tx2">
                        <a:lumMod val="50000"/>
                      </a:schemeClr>
                    </a:solidFill>
                  </a:tcPr>
                </a:tc>
                <a:tc>
                  <a:txBody>
                    <a:bodyPr/>
                    <a:lstStyle/>
                    <a:p>
                      <a:pPr marL="0" marR="0" algn="ctr">
                        <a:spcBef>
                          <a:spcPts val="0"/>
                        </a:spcBef>
                        <a:spcAft>
                          <a:spcPts val="0"/>
                        </a:spcAft>
                      </a:pPr>
                      <a:r>
                        <a:rPr lang="en-US" sz="1600" dirty="0"/>
                        <a:t>Primary Mechanism</a:t>
                      </a:r>
                      <a:endParaRPr lang="en-US" sz="1600" dirty="0">
                        <a:solidFill>
                          <a:schemeClr val="bg1"/>
                        </a:solidFill>
                        <a:latin typeface="+mn-lt"/>
                        <a:ea typeface="Times New Roman"/>
                        <a:cs typeface="Times New Roman"/>
                      </a:endParaRPr>
                    </a:p>
                  </a:txBody>
                  <a:tcPr marL="89209" marR="89209" marT="91450" marB="91450">
                    <a:solidFill>
                      <a:schemeClr val="tx2">
                        <a:lumMod val="50000"/>
                      </a:schemeClr>
                    </a:solidFill>
                  </a:tcPr>
                </a:tc>
                <a:tc>
                  <a:txBody>
                    <a:bodyPr/>
                    <a:lstStyle/>
                    <a:p>
                      <a:pPr marL="0" marR="0" algn="ctr">
                        <a:spcBef>
                          <a:spcPts val="0"/>
                        </a:spcBef>
                        <a:spcAft>
                          <a:spcPts val="0"/>
                        </a:spcAft>
                      </a:pPr>
                      <a:r>
                        <a:rPr kumimoji="0" lang="en-US" sz="1600" kern="1200" dirty="0"/>
                        <a:t>Depth</a:t>
                      </a:r>
                      <a:endParaRPr kumimoji="0" lang="en-US" sz="1600" b="1" kern="1200" dirty="0">
                        <a:solidFill>
                          <a:schemeClr val="bg1"/>
                        </a:solidFill>
                        <a:latin typeface="+mn-lt"/>
                        <a:ea typeface="Times New Roman"/>
                        <a:cs typeface="Times New Roman"/>
                      </a:endParaRPr>
                    </a:p>
                  </a:txBody>
                  <a:tcPr marL="89209" marR="89209" marT="91450" marB="91450">
                    <a:solidFill>
                      <a:schemeClr val="tx2">
                        <a:lumMod val="50000"/>
                      </a:schemeClr>
                    </a:solidFill>
                  </a:tcPr>
                </a:tc>
                <a:tc>
                  <a:txBody>
                    <a:bodyPr/>
                    <a:lstStyle/>
                    <a:p>
                      <a:pPr marL="0" marR="0" algn="ctr">
                        <a:spcBef>
                          <a:spcPts val="0"/>
                        </a:spcBef>
                        <a:spcAft>
                          <a:spcPts val="0"/>
                        </a:spcAft>
                      </a:pPr>
                      <a:r>
                        <a:rPr lang="en-US" sz="1600" dirty="0"/>
                        <a:t>Activity</a:t>
                      </a:r>
                      <a:endParaRPr lang="en-US" sz="1600" dirty="0">
                        <a:solidFill>
                          <a:schemeClr val="bg1"/>
                        </a:solidFill>
                        <a:latin typeface="+mn-lt"/>
                        <a:ea typeface="Times New Roman"/>
                        <a:cs typeface="Times New Roman"/>
                      </a:endParaRPr>
                    </a:p>
                  </a:txBody>
                  <a:tcPr marL="89209" marR="89209" marT="91450" marB="91450">
                    <a:solidFill>
                      <a:schemeClr val="tx2">
                        <a:lumMod val="50000"/>
                      </a:schemeClr>
                    </a:solidFill>
                  </a:tcPr>
                </a:tc>
                <a:extLst>
                  <a:ext uri="{0D108BD9-81ED-4DB2-BD59-A6C34878D82A}">
                    <a16:rowId xmlns:a16="http://schemas.microsoft.com/office/drawing/2014/main" val="10000"/>
                  </a:ext>
                </a:extLst>
              </a:tr>
              <a:tr h="1646093">
                <a:tc>
                  <a:txBody>
                    <a:bodyPr/>
                    <a:lstStyle/>
                    <a:p>
                      <a:pPr marL="0" marR="0" algn="l">
                        <a:spcBef>
                          <a:spcPts val="0"/>
                        </a:spcBef>
                        <a:spcAft>
                          <a:spcPts val="0"/>
                        </a:spcAft>
                      </a:pPr>
                      <a:endParaRPr lang="en-US" sz="1600" b="0" dirty="0">
                        <a:solidFill>
                          <a:schemeClr val="bg1"/>
                        </a:solidFill>
                        <a:latin typeface="Arial" pitchFamily="34" charset="0"/>
                        <a:ea typeface="Times New Roman"/>
                        <a:cs typeface="Arial" pitchFamily="34" charset="0"/>
                      </a:endParaRPr>
                    </a:p>
                  </a:txBody>
                  <a:tcPr marL="89209" marR="89209" marT="91450" marB="91450">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tcPr>
                </a:tc>
                <a:tc>
                  <a:txBody>
                    <a:bodyPr/>
                    <a:lstStyle/>
                    <a:p>
                      <a:pPr marL="0" marR="0" algn="l">
                        <a:spcBef>
                          <a:spcPts val="0"/>
                        </a:spcBef>
                        <a:spcAft>
                          <a:spcPts val="0"/>
                        </a:spcAft>
                      </a:pPr>
                      <a:r>
                        <a:rPr lang="en-US" sz="1600" dirty="0"/>
                        <a:t>Sedimentation</a:t>
                      </a:r>
                      <a:endParaRPr lang="en-US" sz="1600" b="0" dirty="0">
                        <a:solidFill>
                          <a:schemeClr val="bg1"/>
                        </a:solidFill>
                        <a:latin typeface="Arial" pitchFamily="34" charset="0"/>
                        <a:ea typeface="Times New Roman"/>
                        <a:cs typeface="Arial" pitchFamily="34" charset="0"/>
                      </a:endParaRPr>
                    </a:p>
                  </a:txBody>
                  <a:tcPr marL="89209" marR="89209" marT="91450" marB="91450"/>
                </a:tc>
                <a:tc>
                  <a:txBody>
                    <a:bodyPr/>
                    <a:lstStyle/>
                    <a:p>
                      <a:pPr marL="0" marR="0" algn="l">
                        <a:spcBef>
                          <a:spcPts val="0"/>
                        </a:spcBef>
                        <a:spcAft>
                          <a:spcPts val="0"/>
                        </a:spcAft>
                      </a:pPr>
                      <a:r>
                        <a:rPr lang="en-US" sz="1600" dirty="0"/>
                        <a:t>Headwater (within the 39-59” (1-1.5 m) water column above the media)</a:t>
                      </a:r>
                      <a:endParaRPr lang="en-US" sz="1600" b="0" dirty="0">
                        <a:solidFill>
                          <a:schemeClr val="bg1"/>
                        </a:solidFill>
                        <a:latin typeface="Arial" pitchFamily="34" charset="0"/>
                        <a:ea typeface="Times New Roman"/>
                        <a:cs typeface="Arial" pitchFamily="34" charset="0"/>
                      </a:endParaRPr>
                    </a:p>
                  </a:txBody>
                  <a:tcPr marL="89209" marR="89209" marT="91450" marB="91450"/>
                </a:tc>
                <a:tc>
                  <a:txBody>
                    <a:bodyPr/>
                    <a:lstStyle/>
                    <a:p>
                      <a:pPr marL="0" marR="0" algn="l">
                        <a:spcBef>
                          <a:spcPts val="0"/>
                        </a:spcBef>
                        <a:spcAft>
                          <a:spcPts val="0"/>
                        </a:spcAft>
                      </a:pPr>
                      <a:r>
                        <a:rPr lang="en-US" sz="1600" dirty="0"/>
                        <a:t>Heavier particles settle out and lighter particles acquiesce.  Algae absorb carbon dioxide, nitrates, phosphates, and other nutrients to form cell material and oxygen.  The oxygen produced by algae reacts with organic matter to make it more assimilable for other organisms.</a:t>
                      </a:r>
                      <a:endParaRPr lang="en-US" sz="1600" b="0" dirty="0">
                        <a:solidFill>
                          <a:schemeClr val="bg1"/>
                        </a:solidFill>
                        <a:latin typeface="Arial" pitchFamily="34" charset="0"/>
                        <a:ea typeface="Times New Roman"/>
                        <a:cs typeface="Arial" pitchFamily="34" charset="0"/>
                      </a:endParaRPr>
                    </a:p>
                  </a:txBody>
                  <a:tcPr marL="89209" marR="89209" marT="91450" marB="91450"/>
                </a:tc>
                <a:extLst>
                  <a:ext uri="{0D108BD9-81ED-4DB2-BD59-A6C34878D82A}">
                    <a16:rowId xmlns:a16="http://schemas.microsoft.com/office/drawing/2014/main" val="10001"/>
                  </a:ext>
                </a:extLst>
              </a:tr>
              <a:tr h="1646093">
                <a:tc>
                  <a:txBody>
                    <a:bodyPr/>
                    <a:lstStyle/>
                    <a:p>
                      <a:pPr marL="0" marR="0" algn="l">
                        <a:spcBef>
                          <a:spcPts val="0"/>
                        </a:spcBef>
                        <a:spcAft>
                          <a:spcPts val="0"/>
                        </a:spcAft>
                      </a:pPr>
                      <a:endParaRPr lang="en-US" sz="1600" b="0" dirty="0">
                        <a:solidFill>
                          <a:schemeClr val="bg1"/>
                        </a:solidFill>
                        <a:latin typeface="Arial" pitchFamily="34" charset="0"/>
                        <a:ea typeface="Times New Roman"/>
                        <a:cs typeface="Arial" pitchFamily="34" charset="0"/>
                      </a:endParaRPr>
                    </a:p>
                  </a:txBody>
                  <a:tcPr marL="89209" marR="89209" marT="91450" marB="91450">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tcPr>
                </a:tc>
                <a:tc>
                  <a:txBody>
                    <a:bodyPr/>
                    <a:lstStyle/>
                    <a:p>
                      <a:pPr marL="0" marR="0" algn="l">
                        <a:spcBef>
                          <a:spcPts val="0"/>
                        </a:spcBef>
                        <a:spcAft>
                          <a:spcPts val="0"/>
                        </a:spcAft>
                      </a:pPr>
                      <a:r>
                        <a:rPr lang="en-US" sz="1600" dirty="0"/>
                        <a:t>Biological</a:t>
                      </a:r>
                      <a:endParaRPr lang="en-US" sz="1600" b="0" dirty="0">
                        <a:solidFill>
                          <a:schemeClr val="bg1"/>
                        </a:solidFill>
                        <a:latin typeface="Arial" pitchFamily="34" charset="0"/>
                        <a:ea typeface="Times New Roman"/>
                        <a:cs typeface="Arial" pitchFamily="34" charset="0"/>
                      </a:endParaRPr>
                    </a:p>
                  </a:txBody>
                  <a:tcPr marL="89209" marR="89209" marT="91450" marB="91450"/>
                </a:tc>
                <a:tc>
                  <a:txBody>
                    <a:bodyPr/>
                    <a:lstStyle/>
                    <a:p>
                      <a:pPr marL="0" marR="0" algn="l">
                        <a:spcBef>
                          <a:spcPts val="0"/>
                        </a:spcBef>
                        <a:spcAft>
                          <a:spcPts val="0"/>
                        </a:spcAft>
                      </a:pPr>
                      <a:r>
                        <a:rPr kumimoji="0" lang="en-US" sz="1600" kern="1200" dirty="0">
                          <a:solidFill>
                            <a:schemeClr val="dk1"/>
                          </a:solidFill>
                          <a:latin typeface="+mn-lt"/>
                          <a:ea typeface="+mn-ea"/>
                          <a:cs typeface="+mn-cs"/>
                        </a:rPr>
                        <a:t>Schmutzdecke</a:t>
                      </a:r>
                    </a:p>
                    <a:p>
                      <a:pPr marL="0" marR="0" algn="l">
                        <a:spcBef>
                          <a:spcPts val="0"/>
                        </a:spcBef>
                        <a:spcAft>
                          <a:spcPts val="0"/>
                        </a:spcAft>
                      </a:pPr>
                      <a:r>
                        <a:rPr kumimoji="0" lang="en-US" sz="1600" kern="1200" dirty="0">
                          <a:solidFill>
                            <a:schemeClr val="dk1"/>
                          </a:solidFill>
                          <a:latin typeface="+mn-lt"/>
                          <a:ea typeface="+mn-ea"/>
                          <a:cs typeface="+mn-cs"/>
                        </a:rPr>
                        <a:t>(“dirt blanket”)</a:t>
                      </a:r>
                    </a:p>
                  </a:txBody>
                  <a:tcPr marL="89209" marR="89209" marT="91450" marB="91450"/>
                </a:tc>
                <a:tc>
                  <a:txBody>
                    <a:bodyPr/>
                    <a:lstStyle/>
                    <a:p>
                      <a:pPr marL="0" marR="0" algn="l">
                        <a:spcBef>
                          <a:spcPts val="0"/>
                        </a:spcBef>
                        <a:spcAft>
                          <a:spcPts val="0"/>
                        </a:spcAft>
                      </a:pPr>
                      <a:r>
                        <a:rPr lang="en-US" sz="1600" dirty="0"/>
                        <a:t>Filamentous algae, plankton, protozoa, rotifers, bacteria, and diatoms work to break down organic matter and dead algae cells forming simple inorganic salts.  Nitrogenous compounds are broken down, nitrogen is oxidized to form nitrates, and some color is removed.</a:t>
                      </a:r>
                      <a:endParaRPr lang="en-US" sz="1600" b="0" dirty="0">
                        <a:solidFill>
                          <a:schemeClr val="bg1"/>
                        </a:solidFill>
                        <a:latin typeface="Arial" pitchFamily="34" charset="0"/>
                        <a:ea typeface="Times New Roman"/>
                        <a:cs typeface="Arial" pitchFamily="34" charset="0"/>
                      </a:endParaRPr>
                    </a:p>
                  </a:txBody>
                  <a:tcPr marL="89209" marR="89209" marT="91450" marB="91450"/>
                </a:tc>
                <a:extLst>
                  <a:ext uri="{0D108BD9-81ED-4DB2-BD59-A6C34878D82A}">
                    <a16:rowId xmlns:a16="http://schemas.microsoft.com/office/drawing/2014/main" val="10002"/>
                  </a:ext>
                </a:extLst>
              </a:tr>
              <a:tr h="1158362">
                <a:tc>
                  <a:txBody>
                    <a:bodyPr/>
                    <a:lstStyle/>
                    <a:p>
                      <a:pPr marL="0" marR="0" algn="l">
                        <a:spcBef>
                          <a:spcPts val="0"/>
                        </a:spcBef>
                        <a:spcAft>
                          <a:spcPts val="0"/>
                        </a:spcAft>
                      </a:pPr>
                      <a:endParaRPr lang="en-US" sz="1600" b="0" dirty="0">
                        <a:solidFill>
                          <a:schemeClr val="bg1"/>
                        </a:solidFill>
                        <a:latin typeface="Arial" pitchFamily="34" charset="0"/>
                        <a:ea typeface="Times New Roman"/>
                        <a:cs typeface="Arial" pitchFamily="34" charset="0"/>
                      </a:endParaRPr>
                    </a:p>
                  </a:txBody>
                  <a:tcPr marL="89209" marR="89209" marT="91450" marB="9145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5400000" scaled="1"/>
                      <a:tileRect/>
                    </a:gradFill>
                  </a:tcPr>
                </a:tc>
                <a:tc>
                  <a:txBody>
                    <a:bodyPr/>
                    <a:lstStyle/>
                    <a:p>
                      <a:pPr marL="0" marR="0" algn="l">
                        <a:spcBef>
                          <a:spcPts val="0"/>
                        </a:spcBef>
                        <a:spcAft>
                          <a:spcPts val="0"/>
                        </a:spcAft>
                      </a:pPr>
                      <a:r>
                        <a:rPr lang="en-US" sz="1600" dirty="0"/>
                        <a:t>Biochemical</a:t>
                      </a:r>
                      <a:endParaRPr lang="en-US" sz="1600" b="0" dirty="0">
                        <a:solidFill>
                          <a:schemeClr val="bg1"/>
                        </a:solidFill>
                        <a:latin typeface="Arial" pitchFamily="34" charset="0"/>
                        <a:ea typeface="Times New Roman"/>
                        <a:cs typeface="Arial" pitchFamily="34" charset="0"/>
                      </a:endParaRPr>
                    </a:p>
                  </a:txBody>
                  <a:tcPr marL="89209" marR="89209" marT="91450" marB="91450"/>
                </a:tc>
                <a:tc>
                  <a:txBody>
                    <a:bodyPr/>
                    <a:lstStyle/>
                    <a:p>
                      <a:pPr marL="0" marR="0" algn="l">
                        <a:spcBef>
                          <a:spcPts val="0"/>
                        </a:spcBef>
                        <a:spcAft>
                          <a:spcPts val="0"/>
                        </a:spcAft>
                      </a:pPr>
                      <a:r>
                        <a:rPr lang="en-US" sz="1600" dirty="0"/>
                        <a:t>Below a depth of 12-16” (30-40 cm)  from the top of the sand bed</a:t>
                      </a:r>
                      <a:endParaRPr lang="en-US" sz="1600" b="0" dirty="0">
                        <a:solidFill>
                          <a:schemeClr val="bg1"/>
                        </a:solidFill>
                        <a:latin typeface="Arial" pitchFamily="34" charset="0"/>
                        <a:ea typeface="Times New Roman"/>
                        <a:cs typeface="Arial" pitchFamily="34" charset="0"/>
                      </a:endParaRPr>
                    </a:p>
                  </a:txBody>
                  <a:tcPr marL="89209" marR="89209" marT="91450" marB="91450"/>
                </a:tc>
                <a:tc>
                  <a:txBody>
                    <a:bodyPr/>
                    <a:lstStyle/>
                    <a:p>
                      <a:pPr marL="0" marR="0" algn="l">
                        <a:spcBef>
                          <a:spcPts val="0"/>
                        </a:spcBef>
                        <a:spcAft>
                          <a:spcPts val="0"/>
                        </a:spcAft>
                      </a:pPr>
                      <a:r>
                        <a:rPr lang="en-US" sz="1600" dirty="0"/>
                        <a:t>Bacteriological activity is small, but biochemical activity consists of converting amino acids (microbiological degradation products) to ammonia, nitrites, and nitrates (nitrification).  (WHO, pg 32)</a:t>
                      </a:r>
                      <a:endParaRPr lang="en-US" sz="1600" b="0" dirty="0">
                        <a:solidFill>
                          <a:schemeClr val="bg1"/>
                        </a:solidFill>
                        <a:latin typeface="Arial" pitchFamily="34" charset="0"/>
                        <a:ea typeface="Times New Roman"/>
                        <a:cs typeface="Arial" pitchFamily="34" charset="0"/>
                      </a:endParaRPr>
                    </a:p>
                  </a:txBody>
                  <a:tcPr marL="89209" marR="89209" marT="91450" marB="91450"/>
                </a:tc>
                <a:extLst>
                  <a:ext uri="{0D108BD9-81ED-4DB2-BD59-A6C34878D82A}">
                    <a16:rowId xmlns:a16="http://schemas.microsoft.com/office/drawing/2014/main" val="10003"/>
                  </a:ext>
                </a:extLst>
              </a:tr>
              <a:tr h="914496">
                <a:tc>
                  <a:txBody>
                    <a:bodyPr/>
                    <a:lstStyle/>
                    <a:p>
                      <a:pPr marL="0" marR="0" algn="l">
                        <a:spcBef>
                          <a:spcPts val="0"/>
                        </a:spcBef>
                        <a:spcAft>
                          <a:spcPts val="0"/>
                        </a:spcAft>
                      </a:pPr>
                      <a:endParaRPr lang="en-US" sz="1600" b="0" dirty="0">
                        <a:solidFill>
                          <a:schemeClr val="bg1"/>
                        </a:solidFill>
                        <a:latin typeface="Arial" pitchFamily="34" charset="0"/>
                        <a:ea typeface="Times New Roman"/>
                        <a:cs typeface="Arial" pitchFamily="34" charset="0"/>
                      </a:endParaRPr>
                    </a:p>
                  </a:txBody>
                  <a:tcPr marL="89209" marR="89209" marT="91450" marB="91450">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lin ang="5400000" scaled="1"/>
                      <a:tileRect/>
                    </a:gradFill>
                  </a:tcPr>
                </a:tc>
                <a:tc>
                  <a:txBody>
                    <a:bodyPr/>
                    <a:lstStyle/>
                    <a:p>
                      <a:pPr marL="0" marR="0" algn="l">
                        <a:spcBef>
                          <a:spcPts val="0"/>
                        </a:spcBef>
                        <a:spcAft>
                          <a:spcPts val="0"/>
                        </a:spcAft>
                      </a:pPr>
                      <a:r>
                        <a:rPr lang="en-US" sz="1600" dirty="0"/>
                        <a:t>Adsorption</a:t>
                      </a:r>
                      <a:endParaRPr lang="en-US" sz="1600" b="0" dirty="0">
                        <a:solidFill>
                          <a:schemeClr val="bg1"/>
                        </a:solidFill>
                        <a:latin typeface="Arial" pitchFamily="34" charset="0"/>
                        <a:ea typeface="Times New Roman"/>
                        <a:cs typeface="Arial" pitchFamily="34" charset="0"/>
                      </a:endParaRPr>
                    </a:p>
                  </a:txBody>
                  <a:tcPr marL="89209" marR="89209" marT="91450" marB="91450"/>
                </a:tc>
                <a:tc>
                  <a:txBody>
                    <a:bodyPr/>
                    <a:lstStyle/>
                    <a:p>
                      <a:pPr marL="0" marR="0" algn="l">
                        <a:spcBef>
                          <a:spcPts val="0"/>
                        </a:spcBef>
                        <a:spcAft>
                          <a:spcPts val="0"/>
                        </a:spcAft>
                      </a:pPr>
                      <a:r>
                        <a:rPr lang="en-US" sz="1600" dirty="0"/>
                        <a:t> Down to 16-24” </a:t>
                      </a:r>
                    </a:p>
                    <a:p>
                      <a:pPr marL="0" marR="0" algn="l">
                        <a:spcBef>
                          <a:spcPts val="0"/>
                        </a:spcBef>
                        <a:spcAft>
                          <a:spcPts val="0"/>
                        </a:spcAft>
                      </a:pPr>
                      <a:r>
                        <a:rPr lang="en-US" sz="1600" dirty="0"/>
                        <a:t>(40-60 cm) </a:t>
                      </a:r>
                    </a:p>
                    <a:p>
                      <a:pPr marL="0" marR="0" algn="l">
                        <a:spcBef>
                          <a:spcPts val="0"/>
                        </a:spcBef>
                        <a:spcAft>
                          <a:spcPts val="0"/>
                        </a:spcAft>
                      </a:pPr>
                      <a:r>
                        <a:rPr lang="en-US" sz="1600" dirty="0"/>
                        <a:t>in depth</a:t>
                      </a:r>
                      <a:endParaRPr lang="en-US" sz="1600" b="0" dirty="0">
                        <a:solidFill>
                          <a:schemeClr val="bg1"/>
                        </a:solidFill>
                        <a:latin typeface="Arial" pitchFamily="34" charset="0"/>
                        <a:ea typeface="Times New Roman"/>
                        <a:cs typeface="Arial" pitchFamily="34" charset="0"/>
                      </a:endParaRPr>
                    </a:p>
                  </a:txBody>
                  <a:tcPr marL="89209" marR="89209" marT="91450" marB="91450"/>
                </a:tc>
                <a:tc>
                  <a:txBody>
                    <a:bodyPr/>
                    <a:lstStyle/>
                    <a:p>
                      <a:pPr marL="0" marR="0" algn="l">
                        <a:spcBef>
                          <a:spcPts val="0"/>
                        </a:spcBef>
                        <a:spcAft>
                          <a:spcPts val="0"/>
                        </a:spcAft>
                      </a:pPr>
                      <a:r>
                        <a:rPr lang="en-US" sz="1600" dirty="0"/>
                        <a:t>Electrical forces, mass attraction, and chemical bonds contribute to adsorption of particulates.</a:t>
                      </a:r>
                    </a:p>
                    <a:p>
                      <a:pPr marL="0" marR="0" algn="l">
                        <a:spcBef>
                          <a:spcPts val="0"/>
                        </a:spcBef>
                        <a:spcAft>
                          <a:spcPts val="0"/>
                        </a:spcAft>
                      </a:pPr>
                      <a:endParaRPr lang="en-US" sz="1600" b="0" dirty="0">
                        <a:solidFill>
                          <a:schemeClr val="bg1"/>
                        </a:solidFill>
                        <a:latin typeface="Arial" pitchFamily="34" charset="0"/>
                        <a:ea typeface="Times New Roman"/>
                        <a:cs typeface="Arial" pitchFamily="34" charset="0"/>
                      </a:endParaRPr>
                    </a:p>
                  </a:txBody>
                  <a:tcPr marL="89209" marR="89209" marT="91450" marB="91450"/>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34A51F77-5415-9D51-9626-67AE0DC6D122}"/>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Removal Mechanisms</a:t>
            </a:r>
          </a:p>
        </p:txBody>
      </p:sp>
      <p:sp>
        <p:nvSpPr>
          <p:cNvPr id="5" name="TextBox 4">
            <a:extLst>
              <a:ext uri="{FF2B5EF4-FFF2-40B4-BE49-F238E27FC236}">
                <a16:creationId xmlns:a16="http://schemas.microsoft.com/office/drawing/2014/main" id="{A70912C5-73D3-3022-11C4-6C6A989875FF}"/>
              </a:ext>
            </a:extLst>
          </p:cNvPr>
          <p:cNvSpPr txBox="1"/>
          <p:nvPr/>
        </p:nvSpPr>
        <p:spPr>
          <a:xfrm>
            <a:off x="204953" y="1008993"/>
            <a:ext cx="461665" cy="5849007"/>
          </a:xfrm>
          <a:prstGeom prst="rect">
            <a:avLst/>
          </a:prstGeom>
          <a:noFill/>
        </p:spPr>
        <p:txBody>
          <a:bodyPr vert="vert270">
            <a:spAutoFit/>
          </a:bodyPr>
          <a:lstStyle/>
          <a:p>
            <a:pPr eaLnBrk="1" fontAlgn="auto" hangingPunct="1">
              <a:spcBef>
                <a:spcPts val="0"/>
              </a:spcBef>
              <a:spcAft>
                <a:spcPts val="0"/>
              </a:spcAft>
              <a:defRPr/>
            </a:pPr>
            <a:r>
              <a:rPr lang="en-US" dirty="0">
                <a:solidFill>
                  <a:schemeClr val="bg1"/>
                </a:solidFill>
                <a:latin typeface="+mn-lt"/>
              </a:rPr>
              <a:t>   16-24”         12-16”        Schmutzdecke         Headwater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B98624-7186-3EF3-2BE7-9FC8C69A1DFE}"/>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Factors Affecting Removal</a:t>
            </a:r>
          </a:p>
        </p:txBody>
      </p:sp>
      <p:sp>
        <p:nvSpPr>
          <p:cNvPr id="63491" name="Text Box 2">
            <a:extLst>
              <a:ext uri="{FF2B5EF4-FFF2-40B4-BE49-F238E27FC236}">
                <a16:creationId xmlns:a16="http://schemas.microsoft.com/office/drawing/2014/main" id="{769D455B-BF4C-3AE0-6106-B886A35D8794}"/>
              </a:ext>
            </a:extLst>
          </p:cNvPr>
          <p:cNvSpPr txBox="1">
            <a:spLocks noChangeArrowheads="1"/>
          </p:cNvSpPr>
          <p:nvPr/>
        </p:nvSpPr>
        <p:spPr bwMode="auto">
          <a:xfrm>
            <a:off x="304800" y="784225"/>
            <a:ext cx="88392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marL="800100" indent="-342900">
              <a:defRPr>
                <a:solidFill>
                  <a:schemeClr val="tx1"/>
                </a:solidFill>
                <a:latin typeface="Corbel" panose="020B0503020204020204" pitchFamily="34" charset="0"/>
              </a:defRPr>
            </a:lvl2pPr>
            <a:lvl3pPr marL="1257300" indent="-3429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Bef>
                <a:spcPct val="50000"/>
              </a:spcBef>
            </a:pPr>
            <a:r>
              <a:rPr lang="en-US" altLang="en-US" sz="2400">
                <a:solidFill>
                  <a:schemeClr val="accent1"/>
                </a:solidFill>
              </a:rPr>
              <a:t>Schmutzdecke biological removal mechanisms</a:t>
            </a:r>
          </a:p>
          <a:p>
            <a:pPr eaLnBrk="1" hangingPunct="1">
              <a:spcBef>
                <a:spcPct val="50000"/>
              </a:spcBef>
            </a:pPr>
            <a:r>
              <a:rPr lang="en-US" altLang="en-US" sz="2400"/>
              <a:t>Effectiveness relies on:</a:t>
            </a:r>
          </a:p>
          <a:p>
            <a:pPr eaLnBrk="1" hangingPunct="1">
              <a:spcBef>
                <a:spcPct val="50000"/>
              </a:spcBef>
              <a:buFontTx/>
              <a:buAutoNum type="arabicPeriod"/>
            </a:pPr>
            <a:r>
              <a:rPr lang="en-US" altLang="en-US" sz="2400" u="sng"/>
              <a:t>Wet sand </a:t>
            </a:r>
            <a:r>
              <a:rPr lang="en-US" altLang="en-US" sz="2400"/>
              <a:t>(to keep microbes alive)</a:t>
            </a:r>
          </a:p>
          <a:p>
            <a:pPr eaLnBrk="1" hangingPunct="1">
              <a:spcBef>
                <a:spcPct val="50000"/>
              </a:spcBef>
              <a:buFontTx/>
              <a:buAutoNum type="arabicPeriod"/>
            </a:pPr>
            <a:r>
              <a:rPr lang="en-US" altLang="en-US" sz="2400" u="sng"/>
              <a:t>Adequate food </a:t>
            </a:r>
            <a:r>
              <a:rPr lang="en-US" altLang="en-US" sz="2400"/>
              <a:t>(organic mater supplied by continuous inflow of raw water)</a:t>
            </a:r>
          </a:p>
          <a:p>
            <a:pPr eaLnBrk="1" hangingPunct="1">
              <a:spcBef>
                <a:spcPct val="50000"/>
              </a:spcBef>
              <a:buFontTx/>
              <a:buAutoNum type="arabicPeriod"/>
            </a:pPr>
            <a:r>
              <a:rPr lang="en-US" altLang="en-US" sz="2400" u="sng"/>
              <a:t>High enough oxygen content </a:t>
            </a:r>
            <a:r>
              <a:rPr lang="en-US" altLang="en-US" sz="2400"/>
              <a:t>(above 3 mg/l in the filter effluent) in order for metabolism of biodegradable compounds and avoid anearobic decomposition, which can release hydrogen sulfide, ammonia, and other taste and odor causing compounds.</a:t>
            </a:r>
          </a:p>
          <a:p>
            <a:pPr lvl="1" eaLnBrk="1" hangingPunct="1">
              <a:spcBef>
                <a:spcPct val="50000"/>
              </a:spcBef>
            </a:pPr>
            <a:r>
              <a:rPr lang="en-US" altLang="en-US" sz="2400"/>
              <a:t> Oxygen levels can be maintained by:</a:t>
            </a:r>
          </a:p>
          <a:p>
            <a:pPr lvl="2" eaLnBrk="1" hangingPunct="1">
              <a:buFont typeface="Arial" panose="020B0604020202020204" pitchFamily="34" charset="0"/>
              <a:buChar char="•"/>
            </a:pPr>
            <a:r>
              <a:rPr lang="en-US" altLang="en-US" sz="2400"/>
              <a:t>Continuous raw water influent</a:t>
            </a:r>
          </a:p>
          <a:p>
            <a:pPr lvl="2" eaLnBrk="1" hangingPunct="1">
              <a:buFont typeface="Arial" panose="020B0604020202020204" pitchFamily="34" charset="0"/>
              <a:buChar char="•"/>
            </a:pPr>
            <a:r>
              <a:rPr lang="en-US" altLang="en-US" sz="2400"/>
              <a:t>Aeration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AF1CF7-1C2B-CE30-0D58-AE0BB475015A}"/>
              </a:ext>
            </a:extLst>
          </p:cNvPr>
          <p:cNvSpPr txBox="1"/>
          <p:nvPr/>
        </p:nvSpPr>
        <p:spPr>
          <a:xfrm>
            <a:off x="358792" y="0"/>
            <a:ext cx="8578379"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Slow Sand Performance</a:t>
            </a:r>
          </a:p>
        </p:txBody>
      </p:sp>
      <p:sp>
        <p:nvSpPr>
          <p:cNvPr id="65539" name="Rectangle 5">
            <a:extLst>
              <a:ext uri="{FF2B5EF4-FFF2-40B4-BE49-F238E27FC236}">
                <a16:creationId xmlns:a16="http://schemas.microsoft.com/office/drawing/2014/main" id="{F26627F1-0CAF-65C3-269C-874A5EF1B633}"/>
              </a:ext>
            </a:extLst>
          </p:cNvPr>
          <p:cNvSpPr>
            <a:spLocks noChangeArrowheads="1"/>
          </p:cNvSpPr>
          <p:nvPr/>
        </p:nvSpPr>
        <p:spPr bwMode="auto">
          <a:xfrm>
            <a:off x="247650" y="5881688"/>
            <a:ext cx="6359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i="1"/>
              <a:t>Source: Adapted from Collins, M.R. 1998. </a:t>
            </a:r>
            <a:r>
              <a:rPr lang="en-US" altLang="en-US"/>
              <a:t>http://www.nesc.wvu.edu/ndwc/pdf/OT/TB/TB14_slowsand.pdf</a:t>
            </a:r>
          </a:p>
        </p:txBody>
      </p:sp>
      <p:pic>
        <p:nvPicPr>
          <p:cNvPr id="65540" name="Picture 3">
            <a:extLst>
              <a:ext uri="{FF2B5EF4-FFF2-40B4-BE49-F238E27FC236}">
                <a16:creationId xmlns:a16="http://schemas.microsoft.com/office/drawing/2014/main" id="{128D1E73-EA09-78D6-50EA-3D2AD27CC3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463" y="779463"/>
            <a:ext cx="51308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6">
            <a:extLst>
              <a:ext uri="{FF2B5EF4-FFF2-40B4-BE49-F238E27FC236}">
                <a16:creationId xmlns:a16="http://schemas.microsoft.com/office/drawing/2014/main" id="{8FF18EB7-7E77-B693-A1B8-DD9F51BDD779}"/>
              </a:ext>
            </a:extLst>
          </p:cNvPr>
          <p:cNvSpPr>
            <a:spLocks noChangeArrowheads="1"/>
          </p:cNvSpPr>
          <p:nvPr/>
        </p:nvSpPr>
        <p:spPr bwMode="auto">
          <a:xfrm>
            <a:off x="6172200" y="1100138"/>
            <a:ext cx="2266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i="1">
                <a:solidFill>
                  <a:srgbClr val="FFC000"/>
                </a:solidFill>
              </a:rPr>
              <a:t>Expected log removal efficiencies for slow sand filtration.</a:t>
            </a:r>
            <a:endParaRPr lang="en-US" altLang="en-US">
              <a:solidFill>
                <a:srgbClr val="FFC000"/>
              </a:solidFill>
            </a:endParaRPr>
          </a:p>
        </p:txBody>
      </p:sp>
      <p:pic>
        <p:nvPicPr>
          <p:cNvPr id="65542" name="Picture 1">
            <a:extLst>
              <a:ext uri="{FF2B5EF4-FFF2-40B4-BE49-F238E27FC236}">
                <a16:creationId xmlns:a16="http://schemas.microsoft.com/office/drawing/2014/main" id="{80528E02-11ED-A839-542E-B44E7D8F12C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72138" y="2124075"/>
            <a:ext cx="3243262" cy="2447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7E96D6-80EB-9FE7-CB8A-EFA4E756CF35}"/>
              </a:ext>
            </a:extLst>
          </p:cNvPr>
          <p:cNvSpPr txBox="1"/>
          <p:nvPr/>
        </p:nvSpPr>
        <p:spPr>
          <a:xfrm>
            <a:off x="358792" y="0"/>
            <a:ext cx="8578379"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Slow Sand Performance</a:t>
            </a:r>
          </a:p>
        </p:txBody>
      </p:sp>
      <p:sp>
        <p:nvSpPr>
          <p:cNvPr id="67587" name="Rectangle 5">
            <a:extLst>
              <a:ext uri="{FF2B5EF4-FFF2-40B4-BE49-F238E27FC236}">
                <a16:creationId xmlns:a16="http://schemas.microsoft.com/office/drawing/2014/main" id="{65A8E5E1-5D22-1185-FCC3-FD04C869A0B6}"/>
              </a:ext>
            </a:extLst>
          </p:cNvPr>
          <p:cNvSpPr>
            <a:spLocks noChangeArrowheads="1"/>
          </p:cNvSpPr>
          <p:nvPr/>
        </p:nvSpPr>
        <p:spPr bwMode="auto">
          <a:xfrm>
            <a:off x="6838950" y="4643438"/>
            <a:ext cx="2057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i="1"/>
              <a:t>Source: Guidelines for Drinking-Water Quality, Fourth Edition.  World Health Organization, 2011</a:t>
            </a:r>
            <a:endParaRPr lang="en-US" altLang="en-US"/>
          </a:p>
        </p:txBody>
      </p:sp>
      <p:grpSp>
        <p:nvGrpSpPr>
          <p:cNvPr id="67588" name="Group 9">
            <a:extLst>
              <a:ext uri="{FF2B5EF4-FFF2-40B4-BE49-F238E27FC236}">
                <a16:creationId xmlns:a16="http://schemas.microsoft.com/office/drawing/2014/main" id="{EE4B52B3-5248-C444-113F-FFDFE8D019D0}"/>
              </a:ext>
            </a:extLst>
          </p:cNvPr>
          <p:cNvGrpSpPr>
            <a:grpSpLocks/>
          </p:cNvGrpSpPr>
          <p:nvPr/>
        </p:nvGrpSpPr>
        <p:grpSpPr bwMode="auto">
          <a:xfrm>
            <a:off x="242888" y="1568450"/>
            <a:ext cx="6523037" cy="5289550"/>
            <a:chOff x="947738" y="866774"/>
            <a:chExt cx="6523037" cy="5289584"/>
          </a:xfrm>
        </p:grpSpPr>
        <p:pic>
          <p:nvPicPr>
            <p:cNvPr id="67592" name="Picture 4">
              <a:extLst>
                <a:ext uri="{FF2B5EF4-FFF2-40B4-BE49-F238E27FC236}">
                  <a16:creationId xmlns:a16="http://schemas.microsoft.com/office/drawing/2014/main" id="{4853DBC5-865D-0FBB-C432-F21BF86C53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7738" y="866774"/>
              <a:ext cx="6523037" cy="1114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7593" name="Picture 3">
              <a:extLst>
                <a:ext uri="{FF2B5EF4-FFF2-40B4-BE49-F238E27FC236}">
                  <a16:creationId xmlns:a16="http://schemas.microsoft.com/office/drawing/2014/main" id="{787D8B10-3BAA-D4C9-0842-FE373FFAE5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2501" y="1938338"/>
              <a:ext cx="6503988" cy="42180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pic>
        <p:nvPicPr>
          <p:cNvPr id="67589" name="Picture 5">
            <a:extLst>
              <a:ext uri="{FF2B5EF4-FFF2-40B4-BE49-F238E27FC236}">
                <a16:creationId xmlns:a16="http://schemas.microsoft.com/office/drawing/2014/main" id="{181433ED-5B41-E385-FF87-9ACAB3AC1D5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80275" y="204788"/>
            <a:ext cx="1220788" cy="12922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7590" name="Rectangle 10">
            <a:extLst>
              <a:ext uri="{FF2B5EF4-FFF2-40B4-BE49-F238E27FC236}">
                <a16:creationId xmlns:a16="http://schemas.microsoft.com/office/drawing/2014/main" id="{C8029968-0E54-76A3-FBB0-244ECB3B266D}"/>
              </a:ext>
            </a:extLst>
          </p:cNvPr>
          <p:cNvSpPr>
            <a:spLocks noChangeArrowheads="1"/>
          </p:cNvSpPr>
          <p:nvPr/>
        </p:nvSpPr>
        <p:spPr bwMode="auto">
          <a:xfrm>
            <a:off x="304800" y="795338"/>
            <a:ext cx="5619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i="1">
                <a:solidFill>
                  <a:srgbClr val="FFC000"/>
                </a:solidFill>
              </a:rPr>
              <a:t>Failing (minimum) and  optimal (maximum) pathogen log  removal efficiencies for various filtration technologies.</a:t>
            </a:r>
            <a:endParaRPr lang="en-US" altLang="en-US">
              <a:solidFill>
                <a:srgbClr val="FFC000"/>
              </a:solidFill>
            </a:endParaRPr>
          </a:p>
        </p:txBody>
      </p:sp>
      <p:sp>
        <p:nvSpPr>
          <p:cNvPr id="12" name="Line Callout 2 11">
            <a:extLst>
              <a:ext uri="{FF2B5EF4-FFF2-40B4-BE49-F238E27FC236}">
                <a16:creationId xmlns:a16="http://schemas.microsoft.com/office/drawing/2014/main" id="{1955EE8C-C24B-873F-3C6F-2FE2EABF477B}"/>
              </a:ext>
            </a:extLst>
          </p:cNvPr>
          <p:cNvSpPr/>
          <p:nvPr/>
        </p:nvSpPr>
        <p:spPr>
          <a:xfrm>
            <a:off x="6400800" y="1703388"/>
            <a:ext cx="2743200" cy="2836862"/>
          </a:xfrm>
          <a:prstGeom prst="borderCallout2">
            <a:avLst>
              <a:gd name="adj1" fmla="val 18750"/>
              <a:gd name="adj2" fmla="val -8333"/>
              <a:gd name="adj3" fmla="val 18750"/>
              <a:gd name="adj4" fmla="val -16667"/>
              <a:gd name="adj5" fmla="val 75678"/>
              <a:gd name="adj6" fmla="val -46241"/>
            </a:avLst>
          </a:prstGeom>
          <a:solidFill>
            <a:srgbClr val="C0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u="sng" dirty="0"/>
              <a:t>WHO Min – Max Removal</a:t>
            </a:r>
          </a:p>
          <a:p>
            <a:pPr eaLnBrk="1" fontAlgn="auto" hangingPunct="1">
              <a:spcBef>
                <a:spcPts val="0"/>
              </a:spcBef>
              <a:spcAft>
                <a:spcPts val="0"/>
              </a:spcAft>
              <a:defRPr/>
            </a:pPr>
            <a:r>
              <a:rPr lang="en-US" b="1" dirty="0"/>
              <a:t>Viruses :      0.25 – 4 log</a:t>
            </a:r>
          </a:p>
          <a:p>
            <a:pPr eaLnBrk="1" fontAlgn="auto" hangingPunct="1">
              <a:spcBef>
                <a:spcPts val="0"/>
              </a:spcBef>
              <a:spcAft>
                <a:spcPts val="0"/>
              </a:spcAft>
              <a:defRPr/>
            </a:pPr>
            <a:r>
              <a:rPr lang="en-US" b="1" dirty="0"/>
              <a:t>Bacteria:     2 – 6 log</a:t>
            </a:r>
          </a:p>
          <a:p>
            <a:pPr eaLnBrk="1" fontAlgn="auto" hangingPunct="1">
              <a:spcBef>
                <a:spcPts val="0"/>
              </a:spcBef>
              <a:spcAft>
                <a:spcPts val="0"/>
              </a:spcAft>
              <a:defRPr/>
            </a:pPr>
            <a:r>
              <a:rPr lang="en-US" b="1" dirty="0"/>
              <a:t>Protozoa:   0.3 – 5+ log</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b="1" u="sng" dirty="0"/>
              <a:t>Depends on: </a:t>
            </a:r>
          </a:p>
          <a:p>
            <a:pPr marL="342900" indent="-342900" eaLnBrk="1" fontAlgn="auto" hangingPunct="1">
              <a:spcBef>
                <a:spcPts val="0"/>
              </a:spcBef>
              <a:spcAft>
                <a:spcPts val="0"/>
              </a:spcAft>
              <a:buFont typeface="+mj-lt"/>
              <a:buAutoNum type="arabicPeriod"/>
              <a:defRPr/>
            </a:pPr>
            <a:r>
              <a:rPr lang="en-US" b="1" dirty="0"/>
              <a:t>Schmutzdecke</a:t>
            </a:r>
          </a:p>
          <a:p>
            <a:pPr marL="342900" indent="-342900" eaLnBrk="1" fontAlgn="auto" hangingPunct="1">
              <a:spcBef>
                <a:spcPts val="0"/>
              </a:spcBef>
              <a:spcAft>
                <a:spcPts val="0"/>
              </a:spcAft>
              <a:buFont typeface="+mj-lt"/>
              <a:buAutoNum type="arabicPeriod"/>
              <a:defRPr/>
            </a:pPr>
            <a:r>
              <a:rPr lang="en-US" b="1" dirty="0"/>
              <a:t>Sand grain size</a:t>
            </a:r>
          </a:p>
          <a:p>
            <a:pPr marL="342900" indent="-342900" eaLnBrk="1" fontAlgn="auto" hangingPunct="1">
              <a:spcBef>
                <a:spcPts val="0"/>
              </a:spcBef>
              <a:spcAft>
                <a:spcPts val="0"/>
              </a:spcAft>
              <a:buFont typeface="+mj-lt"/>
              <a:buAutoNum type="arabicPeriod"/>
              <a:defRPr/>
            </a:pPr>
            <a:r>
              <a:rPr lang="en-US" b="1" dirty="0"/>
              <a:t>Flow rate</a:t>
            </a:r>
          </a:p>
          <a:p>
            <a:pPr marL="342900" indent="-342900" eaLnBrk="1" fontAlgn="auto" hangingPunct="1">
              <a:spcBef>
                <a:spcPts val="0"/>
              </a:spcBef>
              <a:spcAft>
                <a:spcPts val="0"/>
              </a:spcAft>
              <a:buFont typeface="+mj-lt"/>
              <a:buAutoNum type="arabicPeriod"/>
              <a:defRPr/>
            </a:pPr>
            <a:r>
              <a:rPr lang="en-US" b="1" dirty="0"/>
              <a:t>Temp and pH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042F8D-DD22-CEAD-057A-A0EA2AF3F4F5}"/>
              </a:ext>
            </a:extLst>
          </p:cNvPr>
          <p:cNvSpPr txBox="1"/>
          <p:nvPr/>
        </p:nvSpPr>
        <p:spPr>
          <a:xfrm>
            <a:off x="630936" y="548640"/>
            <a:ext cx="661720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Introduction</a:t>
            </a:r>
          </a:p>
        </p:txBody>
      </p:sp>
      <p:pic>
        <p:nvPicPr>
          <p:cNvPr id="14339" name="Picture 3">
            <a:extLst>
              <a:ext uri="{FF2B5EF4-FFF2-40B4-BE49-F238E27FC236}">
                <a16:creationId xmlns:a16="http://schemas.microsoft.com/office/drawing/2014/main" id="{251361C2-F62F-0F81-D2CF-7904F9B90A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500" y="1395413"/>
            <a:ext cx="8250238" cy="47609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40" name="Rectangle 3">
            <a:extLst>
              <a:ext uri="{FF2B5EF4-FFF2-40B4-BE49-F238E27FC236}">
                <a16:creationId xmlns:a16="http://schemas.microsoft.com/office/drawing/2014/main" id="{BD282756-E4FE-7C2F-CF58-F216D804D414}"/>
              </a:ext>
            </a:extLst>
          </p:cNvPr>
          <p:cNvSpPr>
            <a:spLocks noChangeArrowheads="1"/>
          </p:cNvSpPr>
          <p:nvPr/>
        </p:nvSpPr>
        <p:spPr bwMode="auto">
          <a:xfrm>
            <a:off x="2054225" y="6211888"/>
            <a:ext cx="5929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http://jica-net.jica.go.jp/lib2/08PRDM007/en.html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D62DF97-A78C-0120-94E2-6BBB0D68F0C2}"/>
              </a:ext>
            </a:extLst>
          </p:cNvPr>
          <p:cNvGraphicFramePr>
            <a:graphicFrameLocks noGrp="1"/>
          </p:cNvGraphicFramePr>
          <p:nvPr/>
        </p:nvGraphicFramePr>
        <p:xfrm>
          <a:off x="555625" y="1676400"/>
          <a:ext cx="7978775" cy="3532188"/>
        </p:xfrm>
        <a:graphic>
          <a:graphicData uri="http://schemas.openxmlformats.org/drawingml/2006/table">
            <a:tbl>
              <a:tblPr firstRow="1" bandRow="1">
                <a:tableStyleId>{FABFCF23-3B69-468F-B69F-88F6DE6A72F2}</a:tableStyleId>
              </a:tblPr>
              <a:tblGrid>
                <a:gridCol w="7978775">
                  <a:extLst>
                    <a:ext uri="{9D8B030D-6E8A-4147-A177-3AD203B41FA5}">
                      <a16:colId xmlns:a16="http://schemas.microsoft.com/office/drawing/2014/main" val="20000"/>
                    </a:ext>
                  </a:extLst>
                </a:gridCol>
              </a:tblGrid>
              <a:tr h="605796">
                <a:tc>
                  <a:txBody>
                    <a:bodyPr/>
                    <a:lstStyle/>
                    <a:p>
                      <a:pPr marL="0" marR="0" algn="ctr">
                        <a:spcBef>
                          <a:spcPts val="0"/>
                        </a:spcBef>
                        <a:spcAft>
                          <a:spcPts val="0"/>
                        </a:spcAft>
                      </a:pPr>
                      <a:r>
                        <a:rPr lang="en-US" sz="2400" dirty="0"/>
                        <a:t>Critical Variables</a:t>
                      </a:r>
                      <a:endParaRPr lang="en-US" sz="2400" dirty="0">
                        <a:solidFill>
                          <a:schemeClr val="bg1"/>
                        </a:solidFill>
                        <a:latin typeface="+mn-lt"/>
                        <a:ea typeface="Times New Roman"/>
                        <a:cs typeface="Times New Roman"/>
                      </a:endParaRPr>
                    </a:p>
                  </a:txBody>
                  <a:tcPr marL="89205" marR="89205" marT="91450" marB="91450">
                    <a:solidFill>
                      <a:schemeClr val="accent1">
                        <a:lumMod val="75000"/>
                      </a:schemeClr>
                    </a:solidFill>
                  </a:tcPr>
                </a:tc>
                <a:extLst>
                  <a:ext uri="{0D108BD9-81ED-4DB2-BD59-A6C34878D82A}">
                    <a16:rowId xmlns:a16="http://schemas.microsoft.com/office/drawing/2014/main" val="10000"/>
                  </a:ext>
                </a:extLst>
              </a:tr>
              <a:tr h="2926392">
                <a:tc>
                  <a:txBody>
                    <a:bodyPr/>
                    <a:lstStyle/>
                    <a:p>
                      <a:pPr marL="342900" lvl="0" indent="-342900">
                        <a:buFont typeface="+mj-lt"/>
                        <a:buAutoNum type="arabicPeriod"/>
                      </a:pPr>
                      <a:r>
                        <a:rPr kumimoji="0" lang="en-US" sz="1800" kern="1200" dirty="0">
                          <a:solidFill>
                            <a:schemeClr val="dk1"/>
                          </a:solidFill>
                          <a:latin typeface="+mn-lt"/>
                          <a:ea typeface="+mn-ea"/>
                          <a:cs typeface="+mn-cs"/>
                        </a:rPr>
                        <a:t>Raw water characteristics (temperature, particle characteristics, color, algae, nutrients, organic compounds, oxygen content).</a:t>
                      </a:r>
                    </a:p>
                    <a:p>
                      <a:pPr marL="342900" lvl="0" indent="-342900">
                        <a:buFont typeface="+mj-lt"/>
                        <a:buAutoNum type="arabicPeriod"/>
                      </a:pPr>
                      <a:r>
                        <a:rPr kumimoji="0" lang="en-US" sz="1800" kern="1200" dirty="0">
                          <a:solidFill>
                            <a:schemeClr val="dk1"/>
                          </a:solidFill>
                          <a:latin typeface="+mn-lt"/>
                          <a:ea typeface="+mn-ea"/>
                          <a:cs typeface="+mn-cs"/>
                        </a:rPr>
                        <a:t>Sand size (d</a:t>
                      </a:r>
                      <a:r>
                        <a:rPr kumimoji="0" lang="en-US" sz="1800" kern="1200" baseline="-25000" dirty="0">
                          <a:solidFill>
                            <a:schemeClr val="dk1"/>
                          </a:solidFill>
                          <a:latin typeface="+mn-lt"/>
                          <a:ea typeface="+mn-ea"/>
                          <a:cs typeface="+mn-cs"/>
                        </a:rPr>
                        <a:t>10</a:t>
                      </a:r>
                      <a:r>
                        <a:rPr kumimoji="0" lang="en-US" sz="1800" kern="1200" dirty="0">
                          <a:solidFill>
                            <a:schemeClr val="dk1"/>
                          </a:solidFill>
                          <a:latin typeface="+mn-lt"/>
                          <a:ea typeface="+mn-ea"/>
                          <a:cs typeface="+mn-cs"/>
                        </a:rPr>
                        <a:t>) and uniformity coefficient (UC)</a:t>
                      </a:r>
                    </a:p>
                    <a:p>
                      <a:pPr marL="342900" lvl="0" indent="-342900">
                        <a:buFont typeface="+mj-lt"/>
                        <a:buAutoNum type="arabicPeriod"/>
                      </a:pPr>
                      <a:r>
                        <a:rPr kumimoji="0" lang="en-US" sz="1800" kern="1200" dirty="0">
                          <a:solidFill>
                            <a:schemeClr val="dk1"/>
                          </a:solidFill>
                          <a:latin typeface="+mn-lt"/>
                          <a:ea typeface="+mn-ea"/>
                          <a:cs typeface="+mn-cs"/>
                        </a:rPr>
                        <a:t>Flow control and air binding</a:t>
                      </a:r>
                    </a:p>
                    <a:p>
                      <a:pPr marL="342900" lvl="0" indent="-342900">
                        <a:buFont typeface="+mj-lt"/>
                        <a:buAutoNum type="arabicPeriod"/>
                      </a:pPr>
                      <a:r>
                        <a:rPr kumimoji="0" lang="en-US" sz="1800" kern="1200" dirty="0">
                          <a:solidFill>
                            <a:schemeClr val="dk1"/>
                          </a:solidFill>
                          <a:latin typeface="+mn-lt"/>
                          <a:ea typeface="+mn-ea"/>
                          <a:cs typeface="+mn-cs"/>
                        </a:rPr>
                        <a:t>Head loss allowed</a:t>
                      </a:r>
                    </a:p>
                    <a:p>
                      <a:pPr marL="342900" lvl="0" indent="-342900">
                        <a:buFont typeface="+mj-lt"/>
                        <a:buAutoNum type="arabicPeriod"/>
                      </a:pPr>
                      <a:r>
                        <a:rPr kumimoji="0" lang="en-US" sz="1800" kern="1200" dirty="0">
                          <a:solidFill>
                            <a:schemeClr val="dk1"/>
                          </a:solidFill>
                          <a:latin typeface="+mn-lt"/>
                          <a:ea typeface="+mn-ea"/>
                          <a:cs typeface="+mn-cs"/>
                        </a:rPr>
                        <a:t>Sand bed depth</a:t>
                      </a:r>
                    </a:p>
                    <a:p>
                      <a:pPr marL="342900" lvl="0" indent="-342900">
                        <a:buFont typeface="+mj-lt"/>
                        <a:buAutoNum type="arabicPeriod"/>
                      </a:pPr>
                      <a:r>
                        <a:rPr kumimoji="0" lang="en-US" sz="1800" kern="1200" dirty="0">
                          <a:solidFill>
                            <a:schemeClr val="dk1"/>
                          </a:solidFill>
                          <a:latin typeface="+mn-lt"/>
                          <a:ea typeface="+mn-ea"/>
                          <a:cs typeface="+mn-cs"/>
                        </a:rPr>
                        <a:t>Filtration rate and variability</a:t>
                      </a:r>
                    </a:p>
                    <a:p>
                      <a:pPr marL="342900" lvl="0" indent="-342900">
                        <a:buFont typeface="+mj-lt"/>
                        <a:buAutoNum type="arabicPeriod"/>
                      </a:pPr>
                      <a:r>
                        <a:rPr kumimoji="0" lang="en-US" sz="1800" kern="1200" dirty="0">
                          <a:solidFill>
                            <a:schemeClr val="dk1"/>
                          </a:solidFill>
                          <a:latin typeface="+mn-lt"/>
                          <a:ea typeface="+mn-ea"/>
                          <a:cs typeface="+mn-cs"/>
                        </a:rPr>
                        <a:t>Maturity of the sand bed and biological organisms</a:t>
                      </a:r>
                    </a:p>
                    <a:p>
                      <a:pPr marL="342900" lvl="0" indent="-342900">
                        <a:buFont typeface="+mj-lt"/>
                        <a:buAutoNum type="arabicPeriod"/>
                      </a:pPr>
                      <a:r>
                        <a:rPr kumimoji="0" lang="en-US" sz="1800" kern="1200" dirty="0">
                          <a:solidFill>
                            <a:schemeClr val="dk1"/>
                          </a:solidFill>
                          <a:latin typeface="+mn-lt"/>
                          <a:ea typeface="+mn-ea"/>
                          <a:cs typeface="+mn-cs"/>
                        </a:rPr>
                        <a:t>Filter cleaning (frequency, length of time the filter is out of operation, ripening period)</a:t>
                      </a:r>
                    </a:p>
                  </a:txBody>
                  <a:tcPr marL="89205" marR="89205" marT="91450" marB="91450"/>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A0646430-9CD1-6C76-8930-BAFE8EF4415F}"/>
              </a:ext>
            </a:extLst>
          </p:cNvPr>
          <p:cNvSpPr txBox="1"/>
          <p:nvPr/>
        </p:nvSpPr>
        <p:spPr>
          <a:xfrm>
            <a:off x="347906" y="163773"/>
            <a:ext cx="8578379" cy="1323439"/>
          </a:xfrm>
          <a:prstGeom prst="rect">
            <a:avLst/>
          </a:prstGeom>
          <a:noFill/>
        </p:spPr>
        <p:txBody>
          <a:bodyPr>
            <a:spAutoFit/>
          </a:bodyPr>
          <a:lstStyle/>
          <a:p>
            <a:pPr marR="9144" algn="ctr"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Critical Variables That can impact Performance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0BF697-201A-15DE-434F-8536506E7E1B}"/>
              </a:ext>
            </a:extLst>
          </p:cNvPr>
          <p:cNvSpPr txBox="1"/>
          <p:nvPr/>
        </p:nvSpPr>
        <p:spPr>
          <a:xfrm>
            <a:off x="630936" y="548640"/>
            <a:ext cx="828446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n-lt"/>
              </a:rPr>
              <a:t>Raw Water - Iron &amp; Manganese</a:t>
            </a:r>
          </a:p>
        </p:txBody>
      </p:sp>
      <p:sp>
        <p:nvSpPr>
          <p:cNvPr id="71683" name="TextBox 5">
            <a:extLst>
              <a:ext uri="{FF2B5EF4-FFF2-40B4-BE49-F238E27FC236}">
                <a16:creationId xmlns:a16="http://schemas.microsoft.com/office/drawing/2014/main" id="{025C7367-3726-F013-498F-FF05FB1F7464}"/>
              </a:ext>
            </a:extLst>
          </p:cNvPr>
          <p:cNvSpPr txBox="1">
            <a:spLocks noChangeArrowheads="1"/>
          </p:cNvSpPr>
          <p:nvPr/>
        </p:nvSpPr>
        <p:spPr bwMode="auto">
          <a:xfrm>
            <a:off x="520700" y="1665288"/>
            <a:ext cx="7799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indent="-45720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solidFill>
                  <a:srgbClr val="FFC000"/>
                </a:solidFill>
              </a:rPr>
              <a:t>Iron and Manganese</a:t>
            </a:r>
          </a:p>
          <a:p>
            <a:pPr eaLnBrk="1" hangingPunct="1"/>
            <a:endParaRPr lang="en-US" altLang="en-US" sz="2400">
              <a:solidFill>
                <a:srgbClr val="FFC000"/>
              </a:solidFill>
            </a:endParaRPr>
          </a:p>
          <a:p>
            <a:pPr eaLnBrk="1" hangingPunct="1"/>
            <a:r>
              <a:rPr lang="en-US" altLang="en-US" sz="2400"/>
              <a:t>Iron and Manganese both &lt; 1 mg/l</a:t>
            </a:r>
          </a:p>
          <a:p>
            <a:pPr lvl="1" eaLnBrk="1" hangingPunct="1">
              <a:buFont typeface="Consolas" panose="020B0609020204030204" pitchFamily="49" charset="0"/>
              <a:buAutoNum type="arabicPeriod"/>
            </a:pPr>
            <a:endParaRPr lang="en-US" altLang="en-US" sz="2400"/>
          </a:p>
          <a:p>
            <a:pPr lvl="1" eaLnBrk="1" hangingPunct="1">
              <a:buFont typeface="Consolas" panose="020B0609020204030204" pitchFamily="49" charset="0"/>
              <a:buAutoNum type="arabicPeriod"/>
            </a:pPr>
            <a:r>
              <a:rPr lang="en-US" altLang="en-US" sz="2400"/>
              <a:t>Slow sand filters remove iron and manganese by precipitation at the sand surface.  This can enhance organics removal, but too much iron and manganese precipitate can clog the filters.</a:t>
            </a:r>
          </a:p>
          <a:p>
            <a:pPr lvl="1" eaLnBrk="1" hangingPunct="1">
              <a:buFont typeface="Consolas" panose="020B0609020204030204" pitchFamily="49" charset="0"/>
              <a:buAutoNum type="arabicPeriod"/>
            </a:pPr>
            <a:endParaRPr lang="en-US" altLang="en-US" sz="2400"/>
          </a:p>
          <a:p>
            <a:pPr lvl="1" eaLnBrk="1" hangingPunct="1">
              <a:buFont typeface="Consolas" panose="020B0609020204030204" pitchFamily="49" charset="0"/>
              <a:buAutoNum type="arabicPeriod"/>
            </a:pPr>
            <a:r>
              <a:rPr lang="en-US" altLang="en-US" sz="2400"/>
              <a:t>Some slow sand filters have been specifically designed and installed to remove iron and manganese at levels higher than 1 mg/l, with removals as high as &gt; 67%.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DED477-EB6F-7209-F8F2-C10D97E38243}"/>
              </a:ext>
            </a:extLst>
          </p:cNvPr>
          <p:cNvSpPr txBox="1"/>
          <p:nvPr/>
        </p:nvSpPr>
        <p:spPr>
          <a:xfrm>
            <a:off x="329216" y="26670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n-lt"/>
              </a:rPr>
              <a:t>Raw Water - Organics</a:t>
            </a:r>
          </a:p>
        </p:txBody>
      </p:sp>
      <p:sp>
        <p:nvSpPr>
          <p:cNvPr id="7" name="Text Box 36">
            <a:extLst>
              <a:ext uri="{FF2B5EF4-FFF2-40B4-BE49-F238E27FC236}">
                <a16:creationId xmlns:a16="http://schemas.microsoft.com/office/drawing/2014/main" id="{715BEFD5-A528-549A-6C38-F13041663BC1}"/>
              </a:ext>
            </a:extLst>
          </p:cNvPr>
          <p:cNvSpPr txBox="1">
            <a:spLocks noChangeArrowheads="1"/>
          </p:cNvSpPr>
          <p:nvPr/>
        </p:nvSpPr>
        <p:spPr bwMode="auto">
          <a:xfrm>
            <a:off x="304800" y="914400"/>
            <a:ext cx="8839200" cy="5078413"/>
          </a:xfrm>
          <a:prstGeom prst="rect">
            <a:avLst/>
          </a:prstGeom>
          <a:noFill/>
          <a:ln w="9525">
            <a:noFill/>
            <a:miter lim="800000"/>
            <a:headEnd/>
            <a:tailEnd/>
          </a:ln>
          <a:effectLst/>
        </p:spPr>
        <p:txBody>
          <a:bodyPr>
            <a:spAutoFit/>
          </a:bodyPr>
          <a:lstStyle/>
          <a:p>
            <a:pPr marL="342900" indent="-342900" eaLnBrk="1" fontAlgn="auto" hangingPunct="1">
              <a:lnSpc>
                <a:spcPct val="150000"/>
              </a:lnSpc>
              <a:spcBef>
                <a:spcPts val="0"/>
              </a:spcBef>
              <a:spcAft>
                <a:spcPts val="0"/>
              </a:spcAft>
              <a:defRPr/>
            </a:pPr>
            <a:r>
              <a:rPr lang="en-US" sz="2400" dirty="0">
                <a:solidFill>
                  <a:srgbClr val="FFC000"/>
                </a:solidFill>
                <a:latin typeface="+mn-lt"/>
              </a:rPr>
              <a:t>Organic Matter:</a:t>
            </a:r>
          </a:p>
          <a:p>
            <a:pPr marL="457200" indent="-457200" eaLnBrk="1" fontAlgn="auto" hangingPunct="1">
              <a:spcBef>
                <a:spcPts val="0"/>
              </a:spcBef>
              <a:spcAft>
                <a:spcPts val="0"/>
              </a:spcAft>
              <a:buFont typeface="+mj-lt"/>
              <a:buAutoNum type="arabicPeriod"/>
              <a:defRPr/>
            </a:pPr>
            <a:endParaRPr lang="en-US" sz="2400" dirty="0">
              <a:latin typeface="+mn-lt"/>
            </a:endParaRPr>
          </a:p>
          <a:p>
            <a:pPr marL="457200" indent="-457200" eaLnBrk="1" fontAlgn="auto" hangingPunct="1">
              <a:spcBef>
                <a:spcPts val="0"/>
              </a:spcBef>
              <a:spcAft>
                <a:spcPts val="0"/>
              </a:spcAft>
              <a:buFont typeface="+mj-lt"/>
              <a:buAutoNum type="arabicPeriod"/>
              <a:defRPr/>
            </a:pPr>
            <a:r>
              <a:rPr lang="en-US" sz="2400" dirty="0">
                <a:latin typeface="+mn-lt"/>
              </a:rPr>
              <a:t>The removal of natural organic matter (NOM) is related to filter biomass in that NOM removal increases with increasing biomass concentrations in the filter.</a:t>
            </a:r>
          </a:p>
          <a:p>
            <a:pPr marL="457200" indent="-457200" eaLnBrk="1" fontAlgn="auto" hangingPunct="1">
              <a:spcBef>
                <a:spcPts val="0"/>
              </a:spcBef>
              <a:spcAft>
                <a:spcPts val="0"/>
              </a:spcAft>
              <a:buFont typeface="+mj-lt"/>
              <a:buAutoNum type="arabicPeriod"/>
              <a:defRPr/>
            </a:pPr>
            <a:r>
              <a:rPr lang="en-US" sz="2400" dirty="0">
                <a:latin typeface="+mn-lt"/>
              </a:rPr>
              <a:t>For every 1 mg of carbon removed by the schmutzdecke, 0.04 mg of nitrogen and 6 micrograms of phosphorous are required (Skeat, 1961).</a:t>
            </a:r>
          </a:p>
          <a:p>
            <a:pPr marL="457200" indent="-457200" eaLnBrk="1" fontAlgn="auto" hangingPunct="1">
              <a:spcBef>
                <a:spcPts val="0"/>
              </a:spcBef>
              <a:spcAft>
                <a:spcPts val="0"/>
              </a:spcAft>
              <a:buFont typeface="+mj-lt"/>
              <a:buAutoNum type="arabicPeriod"/>
              <a:defRPr/>
            </a:pPr>
            <a:r>
              <a:rPr lang="en-US" sz="2400" dirty="0">
                <a:latin typeface="+mn-lt"/>
              </a:rPr>
              <a:t>SSF also have the ability to remove up to 3 mg/L of ammonia from source water as it is used by algae as a source of nitrogen.</a:t>
            </a:r>
          </a:p>
          <a:p>
            <a:pPr marL="457200" indent="-457200" eaLnBrk="1" fontAlgn="auto" hangingPunct="1">
              <a:spcBef>
                <a:spcPts val="0"/>
              </a:spcBef>
              <a:spcAft>
                <a:spcPts val="0"/>
              </a:spcAft>
              <a:buFont typeface="+mj-lt"/>
              <a:buAutoNum type="arabicPeriod"/>
              <a:defRPr/>
            </a:pPr>
            <a:r>
              <a:rPr lang="en-US" sz="2400" dirty="0">
                <a:latin typeface="+mn-lt"/>
              </a:rPr>
              <a:t>SSF can remove between 14 and 40% of Assimilable Organic Carbon (AOC) averaging 26% AOC removal (Lambert and Graham, 1995)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347BA-C493-3198-3A17-DBD95284A4C1}"/>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n-lt"/>
              </a:rPr>
              <a:t>Raw Water - Bacteria</a:t>
            </a:r>
          </a:p>
        </p:txBody>
      </p:sp>
      <p:sp>
        <p:nvSpPr>
          <p:cNvPr id="7" name="Text Box 36">
            <a:extLst>
              <a:ext uri="{FF2B5EF4-FFF2-40B4-BE49-F238E27FC236}">
                <a16:creationId xmlns:a16="http://schemas.microsoft.com/office/drawing/2014/main" id="{F2FADEE8-A388-F12A-56E8-175A1D3D3796}"/>
              </a:ext>
            </a:extLst>
          </p:cNvPr>
          <p:cNvSpPr txBox="1">
            <a:spLocks noChangeArrowheads="1"/>
          </p:cNvSpPr>
          <p:nvPr/>
        </p:nvSpPr>
        <p:spPr bwMode="auto">
          <a:xfrm>
            <a:off x="304800" y="655638"/>
            <a:ext cx="8839200" cy="5078412"/>
          </a:xfrm>
          <a:prstGeom prst="rect">
            <a:avLst/>
          </a:prstGeom>
          <a:noFill/>
          <a:ln w="9525">
            <a:noFill/>
            <a:miter lim="800000"/>
            <a:headEnd/>
            <a:tailEnd/>
          </a:ln>
          <a:effectLst/>
        </p:spPr>
        <p:txBody>
          <a:bodyPr>
            <a:spAutoFit/>
          </a:bodyPr>
          <a:lstStyle/>
          <a:p>
            <a:pPr marL="342900" indent="-342900" eaLnBrk="1" fontAlgn="auto" hangingPunct="1">
              <a:lnSpc>
                <a:spcPct val="150000"/>
              </a:lnSpc>
              <a:spcBef>
                <a:spcPts val="0"/>
              </a:spcBef>
              <a:spcAft>
                <a:spcPts val="0"/>
              </a:spcAft>
              <a:defRPr/>
            </a:pPr>
            <a:r>
              <a:rPr lang="en-US" sz="2400" dirty="0">
                <a:solidFill>
                  <a:srgbClr val="FFC000"/>
                </a:solidFill>
                <a:latin typeface="+mn-lt"/>
              </a:rPr>
              <a:t>Bacteria:</a:t>
            </a:r>
          </a:p>
          <a:p>
            <a:pPr marL="457200" indent="-457200" eaLnBrk="1" fontAlgn="auto" hangingPunct="1">
              <a:spcBef>
                <a:spcPts val="0"/>
              </a:spcBef>
              <a:spcAft>
                <a:spcPts val="0"/>
              </a:spcAft>
              <a:defRPr/>
            </a:pPr>
            <a:r>
              <a:rPr lang="en-US" sz="2400" dirty="0">
                <a:latin typeface="+mn-lt"/>
              </a:rPr>
              <a:t>The net accumulation of bacteria in porous media is controlled by:</a:t>
            </a:r>
          </a:p>
          <a:p>
            <a:pPr marL="914400" lvl="1" indent="-457200" eaLnBrk="1" fontAlgn="auto" hangingPunct="1">
              <a:spcBef>
                <a:spcPts val="0"/>
              </a:spcBef>
              <a:spcAft>
                <a:spcPts val="0"/>
              </a:spcAft>
              <a:buFont typeface="+mj-lt"/>
              <a:buAutoNum type="arabicPeriod"/>
              <a:defRPr/>
            </a:pPr>
            <a:r>
              <a:rPr lang="en-US" sz="2400" u="sng" dirty="0">
                <a:latin typeface="+mn-lt"/>
              </a:rPr>
              <a:t>DOC and phosphorous</a:t>
            </a:r>
            <a:r>
              <a:rPr lang="en-US" sz="2400" dirty="0">
                <a:latin typeface="+mn-lt"/>
              </a:rPr>
              <a:t> concentrations needed to promote growth;</a:t>
            </a:r>
          </a:p>
          <a:p>
            <a:pPr marL="914400" lvl="1" indent="-457200" eaLnBrk="1" fontAlgn="auto" hangingPunct="1">
              <a:spcBef>
                <a:spcPts val="0"/>
              </a:spcBef>
              <a:spcAft>
                <a:spcPts val="0"/>
              </a:spcAft>
              <a:buFont typeface="+mj-lt"/>
              <a:buAutoNum type="arabicPeriod"/>
              <a:defRPr/>
            </a:pPr>
            <a:r>
              <a:rPr lang="en-US" sz="2400" u="sng" dirty="0">
                <a:latin typeface="+mn-lt"/>
              </a:rPr>
              <a:t>Substrate</a:t>
            </a:r>
            <a:r>
              <a:rPr lang="en-US" sz="2400" dirty="0">
                <a:latin typeface="+mn-lt"/>
              </a:rPr>
              <a:t> utilization (bacteria need a substrate to cling to - a smaller effective sand size provides more attachment points). Organic carbon exudates produced by algae also produce a substrate for bacterial growth.</a:t>
            </a:r>
          </a:p>
          <a:p>
            <a:pPr marL="914400" lvl="1" indent="-457200" eaLnBrk="1" fontAlgn="auto" hangingPunct="1">
              <a:spcBef>
                <a:spcPts val="0"/>
              </a:spcBef>
              <a:spcAft>
                <a:spcPts val="0"/>
              </a:spcAft>
              <a:buFont typeface="+mj-lt"/>
              <a:buAutoNum type="arabicPeriod"/>
              <a:defRPr/>
            </a:pPr>
            <a:r>
              <a:rPr lang="en-US" sz="2400" u="sng" dirty="0">
                <a:latin typeface="+mn-lt"/>
              </a:rPr>
              <a:t>Deposition</a:t>
            </a:r>
            <a:r>
              <a:rPr lang="en-US" sz="2400" dirty="0">
                <a:latin typeface="+mn-lt"/>
              </a:rPr>
              <a:t> (bacteria coming into contact with the substrate)</a:t>
            </a:r>
          </a:p>
          <a:p>
            <a:pPr marL="914400" lvl="1" indent="-457200" eaLnBrk="1" fontAlgn="auto" hangingPunct="1">
              <a:spcBef>
                <a:spcPts val="0"/>
              </a:spcBef>
              <a:spcAft>
                <a:spcPts val="0"/>
              </a:spcAft>
              <a:buFont typeface="+mj-lt"/>
              <a:buAutoNum type="arabicPeriod"/>
              <a:defRPr/>
            </a:pPr>
            <a:r>
              <a:rPr lang="en-US" sz="2400" u="sng" dirty="0">
                <a:latin typeface="+mn-lt"/>
              </a:rPr>
              <a:t>Decay</a:t>
            </a:r>
            <a:r>
              <a:rPr lang="en-US" sz="2400" dirty="0">
                <a:latin typeface="+mn-lt"/>
              </a:rPr>
              <a:t> (end of life cycle)</a:t>
            </a:r>
          </a:p>
          <a:p>
            <a:pPr marL="914400" lvl="1" indent="-457200" eaLnBrk="1" fontAlgn="auto" hangingPunct="1">
              <a:spcBef>
                <a:spcPts val="0"/>
              </a:spcBef>
              <a:spcAft>
                <a:spcPts val="0"/>
              </a:spcAft>
              <a:buFont typeface="+mj-lt"/>
              <a:buAutoNum type="arabicPeriod"/>
              <a:defRPr/>
            </a:pPr>
            <a:r>
              <a:rPr lang="en-US" sz="2400" u="sng" dirty="0">
                <a:latin typeface="+mn-lt"/>
              </a:rPr>
              <a:t>Detachment</a:t>
            </a:r>
            <a:r>
              <a:rPr lang="en-US" sz="2400" dirty="0">
                <a:latin typeface="+mn-lt"/>
              </a:rPr>
              <a:t> (detachment increases at higher filtration rates or if scouring occurs at filter bed influent and other turbulent areas)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40D90B-6CA5-3DD1-11DF-D1E70E259AA5}"/>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n-lt"/>
              </a:rPr>
              <a:t>Raw Water – Bacteria, CONT.</a:t>
            </a:r>
          </a:p>
        </p:txBody>
      </p:sp>
      <p:sp>
        <p:nvSpPr>
          <p:cNvPr id="7" name="Text Box 36">
            <a:extLst>
              <a:ext uri="{FF2B5EF4-FFF2-40B4-BE49-F238E27FC236}">
                <a16:creationId xmlns:a16="http://schemas.microsoft.com/office/drawing/2014/main" id="{913528A4-9589-8D3A-340F-41A42B76AAEC}"/>
              </a:ext>
            </a:extLst>
          </p:cNvPr>
          <p:cNvSpPr txBox="1">
            <a:spLocks noChangeArrowheads="1"/>
          </p:cNvSpPr>
          <p:nvPr/>
        </p:nvSpPr>
        <p:spPr bwMode="auto">
          <a:xfrm>
            <a:off x="304800" y="914400"/>
            <a:ext cx="8839200" cy="3600450"/>
          </a:xfrm>
          <a:prstGeom prst="rect">
            <a:avLst/>
          </a:prstGeom>
          <a:noFill/>
          <a:ln w="9525">
            <a:noFill/>
            <a:miter lim="800000"/>
            <a:headEnd/>
            <a:tailEnd/>
          </a:ln>
          <a:effectLst/>
        </p:spPr>
        <p:txBody>
          <a:bodyPr>
            <a:spAutoFit/>
          </a:bodyPr>
          <a:lstStyle/>
          <a:p>
            <a:pPr marL="342900" indent="-342900" eaLnBrk="1" fontAlgn="auto" hangingPunct="1">
              <a:lnSpc>
                <a:spcPct val="150000"/>
              </a:lnSpc>
              <a:spcBef>
                <a:spcPts val="0"/>
              </a:spcBef>
              <a:spcAft>
                <a:spcPts val="0"/>
              </a:spcAft>
              <a:defRPr/>
            </a:pPr>
            <a:r>
              <a:rPr lang="en-US" sz="2400" dirty="0">
                <a:solidFill>
                  <a:srgbClr val="FFC000"/>
                </a:solidFill>
                <a:latin typeface="+mn-lt"/>
              </a:rPr>
              <a:t>Bacteria, continued:</a:t>
            </a:r>
          </a:p>
          <a:p>
            <a:pPr marL="457200" indent="-457200" eaLnBrk="1" fontAlgn="auto" hangingPunct="1">
              <a:spcBef>
                <a:spcPts val="0"/>
              </a:spcBef>
              <a:spcAft>
                <a:spcPts val="0"/>
              </a:spcAft>
              <a:buFont typeface="+mj-lt"/>
              <a:buAutoNum type="arabicPeriod"/>
              <a:defRPr/>
            </a:pPr>
            <a:r>
              <a:rPr lang="en-US" sz="2400" u="sng" dirty="0">
                <a:latin typeface="+mn-lt"/>
              </a:rPr>
              <a:t>Bacterial growth is also influenced by assimilable organic carbon (AOC) exuded by algae (decomposition)</a:t>
            </a:r>
          </a:p>
          <a:p>
            <a:pPr marL="457200" indent="-457200" eaLnBrk="1" fontAlgn="auto" hangingPunct="1">
              <a:spcBef>
                <a:spcPts val="0"/>
              </a:spcBef>
              <a:spcAft>
                <a:spcPts val="0"/>
              </a:spcAft>
              <a:buFont typeface="+mj-lt"/>
              <a:buAutoNum type="arabicPeriod"/>
              <a:defRPr/>
            </a:pPr>
            <a:endParaRPr lang="en-US" sz="2400" u="sng" dirty="0">
              <a:latin typeface="+mn-lt"/>
            </a:endParaRPr>
          </a:p>
          <a:p>
            <a:pPr marL="457200" indent="-457200" eaLnBrk="1" fontAlgn="auto" hangingPunct="1">
              <a:spcBef>
                <a:spcPts val="0"/>
              </a:spcBef>
              <a:spcAft>
                <a:spcPts val="0"/>
              </a:spcAft>
              <a:buFont typeface="+mj-lt"/>
              <a:buAutoNum type="arabicPeriod"/>
              <a:defRPr/>
            </a:pPr>
            <a:r>
              <a:rPr lang="en-US" sz="2400" dirty="0">
                <a:latin typeface="+mn-lt"/>
              </a:rPr>
              <a:t>AOC of at least 10 µg of carbon/liter is needed to promote heterotrophic bacteria growth.  </a:t>
            </a:r>
          </a:p>
          <a:p>
            <a:pPr marL="914400" lvl="1" indent="-457200" eaLnBrk="1" fontAlgn="auto" hangingPunct="1">
              <a:spcBef>
                <a:spcPts val="0"/>
              </a:spcBef>
              <a:spcAft>
                <a:spcPts val="0"/>
              </a:spcAft>
              <a:buFont typeface="Arial" pitchFamily="34" charset="0"/>
              <a:buChar char="•"/>
              <a:defRPr/>
            </a:pPr>
            <a:r>
              <a:rPr lang="en-US" sz="2400" dirty="0">
                <a:latin typeface="+mn-lt"/>
              </a:rPr>
              <a:t>Rivers typically have AOC of 123 µg C/l.  </a:t>
            </a:r>
          </a:p>
          <a:p>
            <a:pPr marL="914400" lvl="1" indent="-457200" eaLnBrk="1" fontAlgn="auto" hangingPunct="1">
              <a:spcBef>
                <a:spcPts val="0"/>
              </a:spcBef>
              <a:spcAft>
                <a:spcPts val="0"/>
              </a:spcAft>
              <a:buFont typeface="Arial" pitchFamily="34" charset="0"/>
              <a:buChar char="•"/>
              <a:defRPr/>
            </a:pPr>
            <a:r>
              <a:rPr lang="en-US" sz="2400" dirty="0">
                <a:latin typeface="+mn-lt"/>
              </a:rPr>
              <a:t>Coliform bacteria need AOC of 50 µg C/l.  </a:t>
            </a:r>
          </a:p>
          <a:p>
            <a:pPr marL="914400" lvl="1" indent="-457200" eaLnBrk="1" fontAlgn="auto" hangingPunct="1">
              <a:spcBef>
                <a:spcPts val="0"/>
              </a:spcBef>
              <a:spcAft>
                <a:spcPts val="0"/>
              </a:spcAft>
              <a:buFont typeface="Arial" pitchFamily="34" charset="0"/>
              <a:buChar char="•"/>
              <a:defRPr/>
            </a:pPr>
            <a:r>
              <a:rPr lang="en-US" sz="2400" dirty="0">
                <a:latin typeface="+mn-lt"/>
              </a:rPr>
              <a:t>AOC is typically 10% of TOC (LeChevallier et al. 1991)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C9D3D-AB74-3E1D-0D14-E70C7B279422}"/>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n-lt"/>
              </a:rPr>
              <a:t>Raw Water - Protozoa</a:t>
            </a:r>
          </a:p>
        </p:txBody>
      </p:sp>
      <p:sp>
        <p:nvSpPr>
          <p:cNvPr id="7" name="Text Box 36">
            <a:extLst>
              <a:ext uri="{FF2B5EF4-FFF2-40B4-BE49-F238E27FC236}">
                <a16:creationId xmlns:a16="http://schemas.microsoft.com/office/drawing/2014/main" id="{14A126F4-6B8D-4EEC-BE98-ED6CFCE71BD0}"/>
              </a:ext>
            </a:extLst>
          </p:cNvPr>
          <p:cNvSpPr txBox="1">
            <a:spLocks noChangeArrowheads="1"/>
          </p:cNvSpPr>
          <p:nvPr/>
        </p:nvSpPr>
        <p:spPr bwMode="auto">
          <a:xfrm>
            <a:off x="304800" y="914400"/>
            <a:ext cx="8839200" cy="3232150"/>
          </a:xfrm>
          <a:prstGeom prst="rect">
            <a:avLst/>
          </a:prstGeom>
          <a:noFill/>
          <a:ln w="9525">
            <a:noFill/>
            <a:miter lim="800000"/>
            <a:headEnd/>
            <a:tailEnd/>
          </a:ln>
          <a:effectLst/>
        </p:spPr>
        <p:txBody>
          <a:bodyPr>
            <a:spAutoFit/>
          </a:bodyPr>
          <a:lstStyle/>
          <a:p>
            <a:pPr marL="342900" indent="-342900" eaLnBrk="1" fontAlgn="auto" hangingPunct="1">
              <a:lnSpc>
                <a:spcPct val="150000"/>
              </a:lnSpc>
              <a:spcBef>
                <a:spcPts val="0"/>
              </a:spcBef>
              <a:spcAft>
                <a:spcPts val="0"/>
              </a:spcAft>
              <a:defRPr/>
            </a:pPr>
            <a:r>
              <a:rPr lang="en-US" sz="2400" dirty="0">
                <a:solidFill>
                  <a:srgbClr val="FFC000"/>
                </a:solidFill>
                <a:latin typeface="+mn-lt"/>
              </a:rPr>
              <a:t>Protozoa:</a:t>
            </a:r>
          </a:p>
          <a:p>
            <a:pPr marL="457200" indent="-457200" eaLnBrk="1" fontAlgn="auto" hangingPunct="1">
              <a:spcBef>
                <a:spcPts val="0"/>
              </a:spcBef>
              <a:spcAft>
                <a:spcPts val="0"/>
              </a:spcAft>
              <a:buFont typeface="+mj-lt"/>
              <a:buAutoNum type="arabicPeriod"/>
              <a:defRPr/>
            </a:pPr>
            <a:endParaRPr lang="en-US" sz="2400" dirty="0">
              <a:latin typeface="+mn-lt"/>
            </a:endParaRPr>
          </a:p>
          <a:p>
            <a:pPr marL="457200" indent="-457200" eaLnBrk="1" fontAlgn="auto" hangingPunct="1">
              <a:spcBef>
                <a:spcPts val="0"/>
              </a:spcBef>
              <a:spcAft>
                <a:spcPts val="0"/>
              </a:spcAft>
              <a:buFont typeface="+mj-lt"/>
              <a:buAutoNum type="arabicPeriod"/>
              <a:defRPr/>
            </a:pPr>
            <a:r>
              <a:rPr lang="en-US" sz="2400" dirty="0">
                <a:latin typeface="+mn-lt"/>
              </a:rPr>
              <a:t>Graze on algae, bacteria, and sometimes smaller protozoa</a:t>
            </a:r>
          </a:p>
          <a:p>
            <a:pPr marL="457200" indent="-457200" eaLnBrk="1" fontAlgn="auto" hangingPunct="1">
              <a:spcBef>
                <a:spcPts val="0"/>
              </a:spcBef>
              <a:spcAft>
                <a:spcPts val="0"/>
              </a:spcAft>
              <a:buFont typeface="+mj-lt"/>
              <a:buAutoNum type="arabicPeriod"/>
              <a:defRPr/>
            </a:pPr>
            <a:r>
              <a:rPr lang="en-US" sz="2400" dirty="0">
                <a:latin typeface="+mn-lt"/>
              </a:rPr>
              <a:t>Temperature increases grazing.  </a:t>
            </a:r>
          </a:p>
          <a:p>
            <a:pPr marL="457200" indent="-457200" eaLnBrk="1" fontAlgn="auto" hangingPunct="1">
              <a:spcBef>
                <a:spcPts val="0"/>
              </a:spcBef>
              <a:spcAft>
                <a:spcPts val="0"/>
              </a:spcAft>
              <a:buFont typeface="+mj-lt"/>
              <a:buAutoNum type="arabicPeriod"/>
              <a:defRPr/>
            </a:pPr>
            <a:r>
              <a:rPr lang="en-US" sz="2400" dirty="0">
                <a:latin typeface="+mn-lt"/>
              </a:rPr>
              <a:t>Most are obligate aerobes (DO is critical)</a:t>
            </a:r>
          </a:p>
          <a:p>
            <a:pPr marL="457200" indent="-457200" eaLnBrk="1" fontAlgn="auto" hangingPunct="1">
              <a:spcBef>
                <a:spcPts val="0"/>
              </a:spcBef>
              <a:spcAft>
                <a:spcPts val="0"/>
              </a:spcAft>
              <a:buFont typeface="+mj-lt"/>
              <a:buAutoNum type="arabicPeriod"/>
              <a:defRPr/>
            </a:pPr>
            <a:r>
              <a:rPr lang="en-US" sz="2400" dirty="0">
                <a:latin typeface="+mn-lt"/>
              </a:rPr>
              <a:t>Algae provide assimilable nutrients</a:t>
            </a:r>
          </a:p>
          <a:p>
            <a:pPr marL="914400" lvl="1" indent="-457200" eaLnBrk="1" fontAlgn="auto" hangingPunct="1">
              <a:spcBef>
                <a:spcPts val="0"/>
              </a:spcBef>
              <a:spcAft>
                <a:spcPts val="0"/>
              </a:spcAft>
              <a:buFont typeface="Arial" pitchFamily="34" charset="0"/>
              <a:buChar char="•"/>
              <a:defRPr/>
            </a:pPr>
            <a:r>
              <a:rPr lang="en-US" sz="2400" dirty="0">
                <a:latin typeface="+mn-lt"/>
              </a:rPr>
              <a:t>Higher assimilation from algae than detritus and bacteria</a:t>
            </a:r>
          </a:p>
          <a:p>
            <a:pPr marL="914400" lvl="1" indent="-457200" eaLnBrk="1" fontAlgn="auto" hangingPunct="1">
              <a:spcBef>
                <a:spcPts val="0"/>
              </a:spcBef>
              <a:spcAft>
                <a:spcPts val="0"/>
              </a:spcAft>
              <a:buFont typeface="Arial" pitchFamily="34" charset="0"/>
              <a:buChar char="•"/>
              <a:defRPr/>
            </a:pPr>
            <a:r>
              <a:rPr lang="en-US" sz="2400" dirty="0">
                <a:latin typeface="+mn-lt"/>
              </a:rPr>
              <a:t>Lower assimilation from blue-green algae (cyanobacteria)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35DF82-6CC4-9813-E778-7E19DA72888F}"/>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n-lt"/>
              </a:rPr>
              <a:t>Raw Water - Temperature</a:t>
            </a:r>
          </a:p>
        </p:txBody>
      </p:sp>
      <p:sp>
        <p:nvSpPr>
          <p:cNvPr id="7" name="Text Box 36">
            <a:extLst>
              <a:ext uri="{FF2B5EF4-FFF2-40B4-BE49-F238E27FC236}">
                <a16:creationId xmlns:a16="http://schemas.microsoft.com/office/drawing/2014/main" id="{14BAC2B8-B5F3-D27B-155C-C3BCB948AD2B}"/>
              </a:ext>
            </a:extLst>
          </p:cNvPr>
          <p:cNvSpPr txBox="1">
            <a:spLocks noChangeArrowheads="1"/>
          </p:cNvSpPr>
          <p:nvPr/>
        </p:nvSpPr>
        <p:spPr bwMode="auto">
          <a:xfrm>
            <a:off x="304800" y="704850"/>
            <a:ext cx="8839200" cy="3600450"/>
          </a:xfrm>
          <a:prstGeom prst="rect">
            <a:avLst/>
          </a:prstGeom>
          <a:noFill/>
          <a:ln w="9525">
            <a:noFill/>
            <a:miter lim="800000"/>
            <a:headEnd/>
            <a:tailEnd/>
          </a:ln>
          <a:effectLst/>
        </p:spPr>
        <p:txBody>
          <a:bodyPr>
            <a:spAutoFit/>
          </a:bodyPr>
          <a:lstStyle/>
          <a:p>
            <a:pPr marL="342900" indent="-342900" eaLnBrk="1" fontAlgn="auto" hangingPunct="1">
              <a:lnSpc>
                <a:spcPct val="150000"/>
              </a:lnSpc>
              <a:spcBef>
                <a:spcPts val="0"/>
              </a:spcBef>
              <a:spcAft>
                <a:spcPts val="0"/>
              </a:spcAft>
              <a:defRPr/>
            </a:pPr>
            <a:r>
              <a:rPr lang="en-US" sz="2400" dirty="0">
                <a:solidFill>
                  <a:srgbClr val="FFC000"/>
                </a:solidFill>
                <a:latin typeface="+mn-lt"/>
              </a:rPr>
              <a:t>Temperature:</a:t>
            </a:r>
          </a:p>
          <a:p>
            <a:pPr marL="457200" indent="-457200" eaLnBrk="1" fontAlgn="auto" hangingPunct="1">
              <a:spcBef>
                <a:spcPts val="0"/>
              </a:spcBef>
              <a:spcAft>
                <a:spcPts val="0"/>
              </a:spcAft>
              <a:buFont typeface="+mj-lt"/>
              <a:buAutoNum type="arabicPeriod"/>
              <a:defRPr/>
            </a:pPr>
            <a:r>
              <a:rPr lang="en-US" sz="2400" dirty="0">
                <a:latin typeface="+mn-lt"/>
              </a:rPr>
              <a:t>Temperature impacts microbial growth in slow sand filters</a:t>
            </a:r>
          </a:p>
          <a:p>
            <a:pPr marL="457200" indent="-457200" eaLnBrk="1" fontAlgn="auto" hangingPunct="1">
              <a:spcBef>
                <a:spcPts val="0"/>
              </a:spcBef>
              <a:spcAft>
                <a:spcPts val="0"/>
              </a:spcAft>
              <a:buFont typeface="+mj-lt"/>
              <a:buAutoNum type="arabicPeriod"/>
              <a:defRPr/>
            </a:pPr>
            <a:r>
              <a:rPr lang="en-US" sz="2400" dirty="0">
                <a:latin typeface="+mn-lt"/>
              </a:rPr>
              <a:t>Microbial growth occurs in the range of 10 – 45ºC (outside of this range, growth ceases)</a:t>
            </a:r>
          </a:p>
          <a:p>
            <a:pPr marL="914400" lvl="1" indent="-457200" eaLnBrk="1" fontAlgn="auto" hangingPunct="1">
              <a:spcBef>
                <a:spcPts val="0"/>
              </a:spcBef>
              <a:spcAft>
                <a:spcPts val="0"/>
              </a:spcAft>
              <a:buFont typeface="Arial" pitchFamily="34" charset="0"/>
              <a:buChar char="•"/>
              <a:defRPr/>
            </a:pPr>
            <a:r>
              <a:rPr lang="en-US" sz="2400" dirty="0">
                <a:latin typeface="+mn-lt"/>
              </a:rPr>
              <a:t>Minimum range is 10 – 15ºC</a:t>
            </a:r>
          </a:p>
          <a:p>
            <a:pPr marL="914400" lvl="1" indent="-457200" eaLnBrk="1" fontAlgn="auto" hangingPunct="1">
              <a:spcBef>
                <a:spcPts val="0"/>
              </a:spcBef>
              <a:spcAft>
                <a:spcPts val="0"/>
              </a:spcAft>
              <a:buFont typeface="Arial" pitchFamily="34" charset="0"/>
              <a:buChar char="•"/>
              <a:defRPr/>
            </a:pPr>
            <a:r>
              <a:rPr lang="en-US" sz="2400" dirty="0">
                <a:latin typeface="+mn-lt"/>
              </a:rPr>
              <a:t>Max range is 35 – 45ºC</a:t>
            </a:r>
          </a:p>
          <a:p>
            <a:pPr marL="914400" lvl="1" indent="-457200" eaLnBrk="1" fontAlgn="auto" hangingPunct="1">
              <a:spcBef>
                <a:spcPts val="0"/>
              </a:spcBef>
              <a:spcAft>
                <a:spcPts val="0"/>
              </a:spcAft>
              <a:buFont typeface="Arial" pitchFamily="34" charset="0"/>
              <a:buChar char="•"/>
              <a:defRPr/>
            </a:pPr>
            <a:r>
              <a:rPr lang="en-US" sz="2400" dirty="0">
                <a:latin typeface="+mn-lt"/>
              </a:rPr>
              <a:t>Optimum range is 24 – 40ºC</a:t>
            </a:r>
          </a:p>
          <a:p>
            <a:pPr marL="457200" indent="-457200" eaLnBrk="1" fontAlgn="auto" hangingPunct="1">
              <a:spcBef>
                <a:spcPts val="0"/>
              </a:spcBef>
              <a:spcAft>
                <a:spcPts val="0"/>
              </a:spcAft>
              <a:buFont typeface="+mj-lt"/>
              <a:buAutoNum type="arabicPeriod"/>
              <a:defRPr/>
            </a:pPr>
            <a:r>
              <a:rPr lang="en-US" sz="2400" dirty="0">
                <a:latin typeface="+mn-lt"/>
              </a:rPr>
              <a:t>When air temperature drops to below 2°C for any prolonged period, covering the filter may prevent excessive heat loss.</a:t>
            </a:r>
          </a:p>
        </p:txBody>
      </p:sp>
      <p:pic>
        <p:nvPicPr>
          <p:cNvPr id="81924" name="Picture 1">
            <a:extLst>
              <a:ext uri="{FF2B5EF4-FFF2-40B4-BE49-F238E27FC236}">
                <a16:creationId xmlns:a16="http://schemas.microsoft.com/office/drawing/2014/main" id="{5340DE8B-E260-D6E8-A224-303A33A7C6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438" y="4337050"/>
            <a:ext cx="7300912" cy="21351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1925" name="TextBox 4">
            <a:extLst>
              <a:ext uri="{FF2B5EF4-FFF2-40B4-BE49-F238E27FC236}">
                <a16:creationId xmlns:a16="http://schemas.microsoft.com/office/drawing/2014/main" id="{B3BEB436-77BC-7B38-B9F7-3F2AAD240CA8}"/>
              </a:ext>
            </a:extLst>
          </p:cNvPr>
          <p:cNvSpPr txBox="1">
            <a:spLocks noChangeArrowheads="1"/>
          </p:cNvSpPr>
          <p:nvPr/>
        </p:nvSpPr>
        <p:spPr bwMode="auto">
          <a:xfrm>
            <a:off x="3641725" y="6457950"/>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Seasonal Lake Turnover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903867-334B-B464-13E3-37C862498BA8}"/>
              </a:ext>
            </a:extLst>
          </p:cNvPr>
          <p:cNvSpPr txBox="1"/>
          <p:nvPr/>
        </p:nvSpPr>
        <p:spPr>
          <a:xfrm>
            <a:off x="386366" y="0"/>
            <a:ext cx="875763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Raw Water – Temperature, Cont.</a:t>
            </a:r>
          </a:p>
        </p:txBody>
      </p:sp>
      <p:sp>
        <p:nvSpPr>
          <p:cNvPr id="7" name="Text Box 36">
            <a:extLst>
              <a:ext uri="{FF2B5EF4-FFF2-40B4-BE49-F238E27FC236}">
                <a16:creationId xmlns:a16="http://schemas.microsoft.com/office/drawing/2014/main" id="{EE4A13CF-A397-9102-B68D-070993895590}"/>
              </a:ext>
            </a:extLst>
          </p:cNvPr>
          <p:cNvSpPr txBox="1">
            <a:spLocks noChangeArrowheads="1"/>
          </p:cNvSpPr>
          <p:nvPr/>
        </p:nvSpPr>
        <p:spPr bwMode="auto">
          <a:xfrm>
            <a:off x="304800" y="914400"/>
            <a:ext cx="8839200" cy="2124075"/>
          </a:xfrm>
          <a:prstGeom prst="rect">
            <a:avLst/>
          </a:prstGeom>
          <a:noFill/>
          <a:ln w="9525">
            <a:noFill/>
            <a:miter lim="800000"/>
            <a:headEnd/>
            <a:tailEnd/>
          </a:ln>
          <a:effectLst/>
        </p:spPr>
        <p:txBody>
          <a:bodyPr>
            <a:spAutoFit/>
          </a:bodyPr>
          <a:lstStyle/>
          <a:p>
            <a:pPr marL="342900" indent="-342900" eaLnBrk="1" fontAlgn="auto" hangingPunct="1">
              <a:lnSpc>
                <a:spcPct val="150000"/>
              </a:lnSpc>
              <a:spcBef>
                <a:spcPts val="0"/>
              </a:spcBef>
              <a:spcAft>
                <a:spcPts val="0"/>
              </a:spcAft>
              <a:defRPr/>
            </a:pPr>
            <a:r>
              <a:rPr lang="en-US" sz="2400" dirty="0">
                <a:solidFill>
                  <a:srgbClr val="FFC000"/>
                </a:solidFill>
                <a:latin typeface="+mn-lt"/>
              </a:rPr>
              <a:t>Temperature  Continued:</a:t>
            </a:r>
          </a:p>
          <a:p>
            <a:pPr eaLnBrk="1" fontAlgn="auto" hangingPunct="1">
              <a:spcBef>
                <a:spcPts val="0"/>
              </a:spcBef>
              <a:spcAft>
                <a:spcPts val="0"/>
              </a:spcAft>
              <a:defRPr/>
            </a:pPr>
            <a:endParaRPr lang="en-US" sz="2400" dirty="0">
              <a:latin typeface="+mn-lt"/>
            </a:endParaRPr>
          </a:p>
          <a:p>
            <a:pPr eaLnBrk="1" fontAlgn="auto" hangingPunct="1">
              <a:spcBef>
                <a:spcPts val="0"/>
              </a:spcBef>
              <a:spcAft>
                <a:spcPts val="0"/>
              </a:spcAft>
              <a:defRPr/>
            </a:pPr>
            <a:r>
              <a:rPr lang="en-US" sz="2400" dirty="0">
                <a:latin typeface="+mn-lt"/>
              </a:rPr>
              <a:t>Open filters should not be used where temperatures can drop below freezing.</a:t>
            </a:r>
          </a:p>
          <a:p>
            <a:pPr marL="457200" indent="-457200" eaLnBrk="1" fontAlgn="auto" hangingPunct="1">
              <a:spcBef>
                <a:spcPts val="0"/>
              </a:spcBef>
              <a:spcAft>
                <a:spcPts val="0"/>
              </a:spcAft>
              <a:defRPr/>
            </a:pPr>
            <a:endParaRPr lang="en-US" sz="2400" dirty="0">
              <a:latin typeface="+mn-lt"/>
            </a:endParaRPr>
          </a:p>
        </p:txBody>
      </p:sp>
      <p:pic>
        <p:nvPicPr>
          <p:cNvPr id="83972" name="Picture 1">
            <a:extLst>
              <a:ext uri="{FF2B5EF4-FFF2-40B4-BE49-F238E27FC236}">
                <a16:creationId xmlns:a16="http://schemas.microsoft.com/office/drawing/2014/main" id="{0AE0ACBF-CB20-6E44-B5A1-7D1D4CDBA5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8300" y="2717800"/>
            <a:ext cx="7277100" cy="32829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3973" name="Rectangle 4">
            <a:extLst>
              <a:ext uri="{FF2B5EF4-FFF2-40B4-BE49-F238E27FC236}">
                <a16:creationId xmlns:a16="http://schemas.microsoft.com/office/drawing/2014/main" id="{49FAF8E6-42DA-7A2C-BE24-B5B21AA1A7D8}"/>
              </a:ext>
            </a:extLst>
          </p:cNvPr>
          <p:cNvSpPr>
            <a:spLocks noChangeArrowheads="1"/>
          </p:cNvSpPr>
          <p:nvPr/>
        </p:nvSpPr>
        <p:spPr bwMode="auto">
          <a:xfrm>
            <a:off x="1657350" y="6167438"/>
            <a:ext cx="7258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G.B. Nair, National Institute of Cholera and Enteric Diseases, Calcutta, India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8FFB2-6F93-E43D-27B7-480E58E1C6F5}"/>
              </a:ext>
            </a:extLst>
          </p:cNvPr>
          <p:cNvSpPr txBox="1"/>
          <p:nvPr/>
        </p:nvSpPr>
        <p:spPr>
          <a:xfrm>
            <a:off x="386366" y="0"/>
            <a:ext cx="875763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Raw Water – Dissolved Oxygen</a:t>
            </a:r>
          </a:p>
        </p:txBody>
      </p:sp>
      <p:sp>
        <p:nvSpPr>
          <p:cNvPr id="7" name="Text Box 36">
            <a:extLst>
              <a:ext uri="{FF2B5EF4-FFF2-40B4-BE49-F238E27FC236}">
                <a16:creationId xmlns:a16="http://schemas.microsoft.com/office/drawing/2014/main" id="{B5D7F620-8D1D-C240-607D-86A7B733AC3B}"/>
              </a:ext>
            </a:extLst>
          </p:cNvPr>
          <p:cNvSpPr txBox="1">
            <a:spLocks noChangeArrowheads="1"/>
          </p:cNvSpPr>
          <p:nvPr/>
        </p:nvSpPr>
        <p:spPr bwMode="auto">
          <a:xfrm>
            <a:off x="188913" y="709613"/>
            <a:ext cx="8955087" cy="6000750"/>
          </a:xfrm>
          <a:prstGeom prst="rect">
            <a:avLst/>
          </a:prstGeom>
          <a:noFill/>
          <a:ln w="9525">
            <a:noFill/>
            <a:miter lim="800000"/>
            <a:headEnd/>
            <a:tailEnd/>
          </a:ln>
          <a:effectLst/>
        </p:spPr>
        <p:txBody>
          <a:bodyPr>
            <a:spAutoFit/>
          </a:bodyPr>
          <a:lstStyle/>
          <a:p>
            <a:pPr marL="342900" indent="-342900" eaLnBrk="1" fontAlgn="auto" hangingPunct="1">
              <a:lnSpc>
                <a:spcPct val="150000"/>
              </a:lnSpc>
              <a:spcBef>
                <a:spcPts val="0"/>
              </a:spcBef>
              <a:spcAft>
                <a:spcPts val="0"/>
              </a:spcAft>
              <a:defRPr/>
            </a:pPr>
            <a:r>
              <a:rPr lang="en-US" sz="2400" dirty="0">
                <a:solidFill>
                  <a:srgbClr val="FFC000"/>
                </a:solidFill>
                <a:latin typeface="+mn-lt"/>
              </a:rPr>
              <a:t>Dissolved Oxygen (DO):</a:t>
            </a:r>
          </a:p>
          <a:p>
            <a:pPr marL="457200" indent="-457200" eaLnBrk="1" fontAlgn="auto" hangingPunct="1">
              <a:spcBef>
                <a:spcPts val="0"/>
              </a:spcBef>
              <a:spcAft>
                <a:spcPts val="0"/>
              </a:spcAft>
              <a:buFont typeface="+mj-lt"/>
              <a:buAutoNum type="arabicPeriod"/>
              <a:defRPr/>
            </a:pPr>
            <a:r>
              <a:rPr lang="en-US" sz="2400" dirty="0">
                <a:latin typeface="+mn-lt"/>
              </a:rPr>
              <a:t>DO above 3 mg/l in the filter effluent is a good indicator that aerobic conditions remain in the filter.  Filter influent DO should be above 6 mg/l in order to ensure DO is present in the effluent. </a:t>
            </a:r>
          </a:p>
          <a:p>
            <a:pPr marL="457200" indent="-457200" eaLnBrk="1" fontAlgn="auto" hangingPunct="1">
              <a:spcBef>
                <a:spcPts val="0"/>
              </a:spcBef>
              <a:spcAft>
                <a:spcPts val="0"/>
              </a:spcAft>
              <a:buFont typeface="+mj-lt"/>
              <a:buAutoNum type="arabicPeriod"/>
              <a:defRPr/>
            </a:pPr>
            <a:endParaRPr lang="en-US" sz="2400" dirty="0">
              <a:latin typeface="+mn-lt"/>
            </a:endParaRPr>
          </a:p>
          <a:p>
            <a:pPr marL="457200" indent="-457200" eaLnBrk="1" fontAlgn="auto" hangingPunct="1">
              <a:spcBef>
                <a:spcPts val="0"/>
              </a:spcBef>
              <a:spcAft>
                <a:spcPts val="0"/>
              </a:spcAft>
              <a:buFont typeface="+mj-lt"/>
              <a:buAutoNum type="arabicPeriod"/>
              <a:defRPr/>
            </a:pPr>
            <a:r>
              <a:rPr lang="en-US" sz="2400" dirty="0">
                <a:latin typeface="+mn-lt"/>
              </a:rPr>
              <a:t>Maintaining oxygen levels promotes metabolism of biodegradable compounds, prevents dissolution of metals, and avoids anearobic decomposition, which can release hydrogen sulfide, ammonia, and other taste and odor causing compounds.</a:t>
            </a:r>
          </a:p>
          <a:p>
            <a:pPr marL="457200" indent="-457200" eaLnBrk="1" fontAlgn="auto" hangingPunct="1">
              <a:spcBef>
                <a:spcPts val="0"/>
              </a:spcBef>
              <a:spcAft>
                <a:spcPts val="0"/>
              </a:spcAft>
              <a:buFont typeface="+mj-lt"/>
              <a:buAutoNum type="arabicPeriod"/>
              <a:defRPr/>
            </a:pPr>
            <a:endParaRPr lang="en-US" sz="2400" dirty="0">
              <a:latin typeface="+mn-lt"/>
            </a:endParaRPr>
          </a:p>
          <a:p>
            <a:pPr marL="457200" indent="-457200" eaLnBrk="1" fontAlgn="auto" hangingPunct="1">
              <a:spcBef>
                <a:spcPts val="0"/>
              </a:spcBef>
              <a:spcAft>
                <a:spcPts val="0"/>
              </a:spcAft>
              <a:buFont typeface="+mj-lt"/>
              <a:buAutoNum type="arabicPeriod"/>
              <a:defRPr/>
            </a:pPr>
            <a:r>
              <a:rPr lang="en-US" sz="2400" dirty="0">
                <a:latin typeface="+mn-lt"/>
              </a:rPr>
              <a:t>DO is critical for the survival of protozoa that graze on pathogens since most are obligate aerobes.</a:t>
            </a:r>
          </a:p>
          <a:p>
            <a:pPr marL="457200" indent="-457200" eaLnBrk="1" fontAlgn="auto" hangingPunct="1">
              <a:spcBef>
                <a:spcPct val="50000"/>
              </a:spcBef>
              <a:spcAft>
                <a:spcPts val="0"/>
              </a:spcAft>
              <a:buFont typeface="+mj-lt"/>
              <a:buAutoNum type="arabicPeriod"/>
              <a:defRPr/>
            </a:pPr>
            <a:r>
              <a:rPr lang="en-US" sz="2400" dirty="0">
                <a:latin typeface="+mn-lt"/>
              </a:rPr>
              <a:t>Oxygen levels can be maintained by:</a:t>
            </a:r>
          </a:p>
          <a:p>
            <a:pPr marL="1257300" lvl="2" indent="-342900" eaLnBrk="1" fontAlgn="auto" hangingPunct="1">
              <a:spcBef>
                <a:spcPts val="0"/>
              </a:spcBef>
              <a:spcAft>
                <a:spcPts val="0"/>
              </a:spcAft>
              <a:buFont typeface="Arial" pitchFamily="34" charset="0"/>
              <a:buChar char="•"/>
              <a:defRPr/>
            </a:pPr>
            <a:r>
              <a:rPr lang="en-US" sz="2400" dirty="0">
                <a:latin typeface="+mn-lt"/>
              </a:rPr>
              <a:t>Continuous raw water influent</a:t>
            </a:r>
          </a:p>
          <a:p>
            <a:pPr marL="1257300" lvl="2" indent="-342900" eaLnBrk="1" fontAlgn="auto" hangingPunct="1">
              <a:spcBef>
                <a:spcPts val="0"/>
              </a:spcBef>
              <a:spcAft>
                <a:spcPts val="0"/>
              </a:spcAft>
              <a:buFont typeface="Arial" pitchFamily="34" charset="0"/>
              <a:buChar char="•"/>
              <a:defRPr/>
            </a:pPr>
            <a:r>
              <a:rPr lang="en-US" sz="2400" dirty="0">
                <a:latin typeface="+mn-lt"/>
              </a:rPr>
              <a:t>Aeration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70886-71CB-236A-52FF-1A6DE00FB8BC}"/>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Raw Water - Algae</a:t>
            </a:r>
          </a:p>
        </p:txBody>
      </p:sp>
      <p:sp>
        <p:nvSpPr>
          <p:cNvPr id="4" name="Text Box 2">
            <a:extLst>
              <a:ext uri="{FF2B5EF4-FFF2-40B4-BE49-F238E27FC236}">
                <a16:creationId xmlns:a16="http://schemas.microsoft.com/office/drawing/2014/main" id="{8B12C3CF-C494-0D9B-E0D4-86608886F657}"/>
              </a:ext>
            </a:extLst>
          </p:cNvPr>
          <p:cNvSpPr txBox="1">
            <a:spLocks noChangeArrowheads="1"/>
          </p:cNvSpPr>
          <p:nvPr/>
        </p:nvSpPr>
        <p:spPr bwMode="auto">
          <a:xfrm>
            <a:off x="304800" y="784225"/>
            <a:ext cx="8193088" cy="1384300"/>
          </a:xfrm>
          <a:prstGeom prst="rect">
            <a:avLst/>
          </a:prstGeom>
          <a:noFill/>
          <a:ln w="9525">
            <a:noFill/>
            <a:miter lim="800000"/>
            <a:headEnd/>
            <a:tailEnd/>
          </a:ln>
          <a:effectLst/>
        </p:spPr>
        <p:txBody>
          <a:bodyPr>
            <a:spAutoFit/>
          </a:bodyPr>
          <a:lstStyle/>
          <a:p>
            <a:pPr marL="342900" indent="-342900" eaLnBrk="1" fontAlgn="auto" hangingPunct="1">
              <a:spcBef>
                <a:spcPct val="50000"/>
              </a:spcBef>
              <a:spcAft>
                <a:spcPts val="0"/>
              </a:spcAft>
              <a:defRPr/>
            </a:pPr>
            <a:r>
              <a:rPr lang="en-US" sz="2400" dirty="0">
                <a:solidFill>
                  <a:srgbClr val="FFC000"/>
                </a:solidFill>
                <a:latin typeface="+mn-lt"/>
              </a:rPr>
              <a:t>Algae:</a:t>
            </a:r>
          </a:p>
          <a:p>
            <a:pPr eaLnBrk="1" fontAlgn="auto" hangingPunct="1">
              <a:spcBef>
                <a:spcPct val="50000"/>
              </a:spcBef>
              <a:spcAft>
                <a:spcPts val="0"/>
              </a:spcAft>
              <a:defRPr/>
            </a:pPr>
            <a:r>
              <a:rPr lang="en-US" sz="2400" dirty="0">
                <a:latin typeface="+mn-lt"/>
              </a:rPr>
              <a:t>Algae in influent water may be a different species than that of algae in the headwater above the filter bed. </a:t>
            </a:r>
          </a:p>
        </p:txBody>
      </p:sp>
      <p:pic>
        <p:nvPicPr>
          <p:cNvPr id="88068" name="Picture 4" descr="DSCN2735.JPG">
            <a:extLst>
              <a:ext uri="{FF2B5EF4-FFF2-40B4-BE49-F238E27FC236}">
                <a16:creationId xmlns:a16="http://schemas.microsoft.com/office/drawing/2014/main" id="{3045B8FE-4DB5-C284-CA5D-5366BE30D85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0" y="2979738"/>
            <a:ext cx="3956050" cy="2959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ED2FD62-6D6C-45BD-8950-6DA2355C6287}"/>
              </a:ext>
            </a:extLst>
          </p:cNvPr>
          <p:cNvSpPr txBox="1"/>
          <p:nvPr/>
        </p:nvSpPr>
        <p:spPr>
          <a:xfrm>
            <a:off x="387350" y="6032500"/>
            <a:ext cx="2924175" cy="254000"/>
          </a:xfrm>
          <a:prstGeom prst="rect">
            <a:avLst/>
          </a:prstGeom>
          <a:noFill/>
        </p:spPr>
        <p:txBody>
          <a:bodyPr>
            <a:spAutoFit/>
          </a:bodyPr>
          <a:lstStyle/>
          <a:p>
            <a:pPr eaLnBrk="1" fontAlgn="auto" hangingPunct="1">
              <a:spcBef>
                <a:spcPts val="0"/>
              </a:spcBef>
              <a:spcAft>
                <a:spcPts val="0"/>
              </a:spcAft>
              <a:defRPr/>
            </a:pPr>
            <a:r>
              <a:rPr lang="en-US" sz="1050" dirty="0">
                <a:latin typeface="+mn-lt"/>
              </a:rPr>
              <a:t>2009. Cannon Beach, OR (filter is off-line)</a:t>
            </a:r>
          </a:p>
        </p:txBody>
      </p:sp>
      <p:pic>
        <p:nvPicPr>
          <p:cNvPr id="88070" name="Picture 2">
            <a:extLst>
              <a:ext uri="{FF2B5EF4-FFF2-40B4-BE49-F238E27FC236}">
                <a16:creationId xmlns:a16="http://schemas.microsoft.com/office/drawing/2014/main" id="{72746D95-7E2C-DAF0-1C07-D761559E68E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35488" y="2774950"/>
            <a:ext cx="4418012" cy="3279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A409EC-778B-F4C8-BAED-DA63C29EF649}"/>
              </a:ext>
            </a:extLst>
          </p:cNvPr>
          <p:cNvSpPr txBox="1"/>
          <p:nvPr/>
        </p:nvSpPr>
        <p:spPr>
          <a:xfrm>
            <a:off x="4651375" y="6119813"/>
            <a:ext cx="2427288" cy="254000"/>
          </a:xfrm>
          <a:prstGeom prst="rect">
            <a:avLst/>
          </a:prstGeom>
          <a:noFill/>
        </p:spPr>
        <p:txBody>
          <a:bodyPr>
            <a:spAutoFit/>
          </a:bodyPr>
          <a:lstStyle/>
          <a:p>
            <a:pPr eaLnBrk="1" fontAlgn="auto" hangingPunct="1">
              <a:spcBef>
                <a:spcPts val="0"/>
              </a:spcBef>
              <a:spcAft>
                <a:spcPts val="0"/>
              </a:spcAft>
              <a:defRPr/>
            </a:pPr>
            <a:r>
              <a:rPr lang="en-US" sz="1050" dirty="0">
                <a:latin typeface="+mn-lt"/>
              </a:rPr>
              <a:t>2013. Lyons Mehama, 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BFCBF-D5F0-FA11-650D-8EA2EEBCD9D5}"/>
              </a:ext>
            </a:extLst>
          </p:cNvPr>
          <p:cNvSpPr txBox="1"/>
          <p:nvPr/>
        </p:nvSpPr>
        <p:spPr>
          <a:xfrm>
            <a:off x="361950" y="548640"/>
            <a:ext cx="6886194"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First Designed in 1804</a:t>
            </a:r>
          </a:p>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Paisley, Scotland</a:t>
            </a:r>
          </a:p>
        </p:txBody>
      </p:sp>
      <p:sp>
        <p:nvSpPr>
          <p:cNvPr id="16387" name="TextBox 5">
            <a:extLst>
              <a:ext uri="{FF2B5EF4-FFF2-40B4-BE49-F238E27FC236}">
                <a16:creationId xmlns:a16="http://schemas.microsoft.com/office/drawing/2014/main" id="{99B252BC-D2CA-D31D-7D58-D682E03A17A5}"/>
              </a:ext>
            </a:extLst>
          </p:cNvPr>
          <p:cNvSpPr txBox="1">
            <a:spLocks noChangeArrowheads="1"/>
          </p:cNvSpPr>
          <p:nvPr/>
        </p:nvSpPr>
        <p:spPr bwMode="auto">
          <a:xfrm>
            <a:off x="819150" y="2214563"/>
            <a:ext cx="5638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800"/>
              <a:t>Records show that an experimental slow sand filter was first designed and built by John Gibb in 1804 for his textile bleachery in Paisley, Scotland.  </a:t>
            </a:r>
          </a:p>
        </p:txBody>
      </p:sp>
      <p:pic>
        <p:nvPicPr>
          <p:cNvPr id="16388" name="Picture 4" descr="Paisley Pattern">
            <a:extLst>
              <a:ext uri="{FF2B5EF4-FFF2-40B4-BE49-F238E27FC236}">
                <a16:creationId xmlns:a16="http://schemas.microsoft.com/office/drawing/2014/main" id="{6DE7FEB3-8491-35DD-DD14-70E66F23AC0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4838" y="433388"/>
            <a:ext cx="1831975" cy="6119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3EDF46-E9CA-B53C-2DCF-C1167C3DCF4C}"/>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Raw Water – Algae, Cont.</a:t>
            </a:r>
          </a:p>
        </p:txBody>
      </p:sp>
      <p:sp>
        <p:nvSpPr>
          <p:cNvPr id="4" name="Text Box 2">
            <a:extLst>
              <a:ext uri="{FF2B5EF4-FFF2-40B4-BE49-F238E27FC236}">
                <a16:creationId xmlns:a16="http://schemas.microsoft.com/office/drawing/2014/main" id="{61A6BAA4-795E-D393-62AA-38D5F61B9DAF}"/>
              </a:ext>
            </a:extLst>
          </p:cNvPr>
          <p:cNvSpPr txBox="1">
            <a:spLocks noChangeArrowheads="1"/>
          </p:cNvSpPr>
          <p:nvPr/>
        </p:nvSpPr>
        <p:spPr bwMode="auto">
          <a:xfrm>
            <a:off x="304800" y="628650"/>
            <a:ext cx="8839200" cy="6186488"/>
          </a:xfrm>
          <a:prstGeom prst="rect">
            <a:avLst/>
          </a:prstGeom>
          <a:noFill/>
          <a:ln w="9525">
            <a:noFill/>
            <a:miter lim="800000"/>
            <a:headEnd/>
            <a:tailEnd/>
          </a:ln>
          <a:effectLst/>
        </p:spPr>
        <p:txBody>
          <a:bodyPr>
            <a:spAutoFit/>
          </a:bodyPr>
          <a:lstStyle/>
          <a:p>
            <a:pPr marL="342900" indent="-342900" eaLnBrk="1" fontAlgn="auto" hangingPunct="1">
              <a:spcBef>
                <a:spcPct val="50000"/>
              </a:spcBef>
              <a:spcAft>
                <a:spcPts val="0"/>
              </a:spcAft>
              <a:defRPr/>
            </a:pPr>
            <a:r>
              <a:rPr lang="en-US" sz="2400" dirty="0">
                <a:solidFill>
                  <a:srgbClr val="FFC000"/>
                </a:solidFill>
                <a:latin typeface="+mn-lt"/>
              </a:rPr>
              <a:t>Algae, continued:</a:t>
            </a:r>
          </a:p>
          <a:p>
            <a:pPr marL="457200" indent="-457200" eaLnBrk="1" fontAlgn="auto" hangingPunct="1">
              <a:spcBef>
                <a:spcPct val="50000"/>
              </a:spcBef>
              <a:spcAft>
                <a:spcPts val="0"/>
              </a:spcAft>
              <a:buFont typeface="+mj-lt"/>
              <a:buAutoNum type="arabicPeriod" startAt="2"/>
              <a:defRPr/>
            </a:pPr>
            <a:r>
              <a:rPr lang="en-US" sz="2400" u="sng" dirty="0">
                <a:latin typeface="+mn-lt"/>
              </a:rPr>
              <a:t>Primary benefit to water purification is build-up of cell material through photosynthesis and metabolism </a:t>
            </a:r>
            <a:r>
              <a:rPr lang="en-US" sz="2400" dirty="0">
                <a:latin typeface="+mn-lt"/>
              </a:rPr>
              <a:t>of carbon dioxide, nitrates, phosphates, and other nutrients.  Photosynthesis reaction is as follows:</a:t>
            </a:r>
          </a:p>
          <a:p>
            <a:pPr marL="800100" lvl="1" indent="-342900" eaLnBrk="1" fontAlgn="auto" hangingPunct="1">
              <a:lnSpc>
                <a:spcPct val="150000"/>
              </a:lnSpc>
              <a:spcBef>
                <a:spcPct val="50000"/>
              </a:spcBef>
              <a:spcAft>
                <a:spcPts val="0"/>
              </a:spcAft>
              <a:defRPr/>
            </a:pPr>
            <a:endParaRPr lang="en-US" sz="2400" dirty="0">
              <a:latin typeface="+mn-lt"/>
            </a:endParaRPr>
          </a:p>
          <a:p>
            <a:pPr marL="800100" lvl="1" indent="-342900" eaLnBrk="1" fontAlgn="auto" hangingPunct="1">
              <a:lnSpc>
                <a:spcPct val="150000"/>
              </a:lnSpc>
              <a:spcBef>
                <a:spcPct val="50000"/>
              </a:spcBef>
              <a:spcAft>
                <a:spcPts val="0"/>
              </a:spcAft>
              <a:defRPr/>
            </a:pPr>
            <a:endParaRPr lang="en-US" sz="2400" dirty="0">
              <a:latin typeface="+mn-lt"/>
            </a:endParaRPr>
          </a:p>
          <a:p>
            <a:pPr marL="800100" lvl="1" indent="-342900" eaLnBrk="1" fontAlgn="auto" hangingPunct="1">
              <a:lnSpc>
                <a:spcPct val="150000"/>
              </a:lnSpc>
              <a:spcBef>
                <a:spcPct val="50000"/>
              </a:spcBef>
              <a:spcAft>
                <a:spcPts val="0"/>
              </a:spcAft>
              <a:defRPr/>
            </a:pPr>
            <a:endParaRPr lang="en-US" sz="2400" dirty="0">
              <a:latin typeface="+mn-lt"/>
            </a:endParaRPr>
          </a:p>
          <a:p>
            <a:pPr marL="800100" lvl="1" indent="-342900" eaLnBrk="1" fontAlgn="auto" hangingPunct="1">
              <a:lnSpc>
                <a:spcPct val="150000"/>
              </a:lnSpc>
              <a:spcBef>
                <a:spcPct val="50000"/>
              </a:spcBef>
              <a:spcAft>
                <a:spcPts val="0"/>
              </a:spcAft>
              <a:defRPr/>
            </a:pPr>
            <a:endParaRPr lang="en-US" sz="2400" dirty="0">
              <a:latin typeface="+mn-lt"/>
            </a:endParaRPr>
          </a:p>
          <a:p>
            <a:pPr marL="800100" lvl="1" indent="-342900" eaLnBrk="1" fontAlgn="auto" hangingPunct="1">
              <a:spcBef>
                <a:spcPts val="0"/>
              </a:spcBef>
              <a:spcAft>
                <a:spcPts val="0"/>
              </a:spcAft>
              <a:defRPr/>
            </a:pPr>
            <a:endParaRPr lang="en-US" sz="2400" dirty="0">
              <a:latin typeface="+mn-lt"/>
            </a:endParaRPr>
          </a:p>
          <a:p>
            <a:pPr marL="800100" lvl="1" indent="-342900" eaLnBrk="1" fontAlgn="auto" hangingPunct="1">
              <a:spcBef>
                <a:spcPts val="0"/>
              </a:spcBef>
              <a:spcAft>
                <a:spcPts val="0"/>
              </a:spcAft>
              <a:defRPr/>
            </a:pPr>
            <a:r>
              <a:rPr lang="en-US" sz="2400" dirty="0">
                <a:latin typeface="+mn-lt"/>
              </a:rPr>
              <a:t>The reverse reaction occurs when algal cells die and decompose</a:t>
            </a:r>
          </a:p>
          <a:p>
            <a:pPr marL="800100" lvl="1" indent="-342900" eaLnBrk="1" fontAlgn="auto" hangingPunct="1">
              <a:spcBef>
                <a:spcPts val="0"/>
              </a:spcBef>
              <a:spcAft>
                <a:spcPts val="0"/>
              </a:spcAft>
              <a:defRPr/>
            </a:pPr>
            <a:r>
              <a:rPr lang="en-US" sz="2400" dirty="0">
                <a:latin typeface="+mn-lt"/>
              </a:rPr>
              <a:t>(WHO, pp 34-35)</a:t>
            </a:r>
          </a:p>
        </p:txBody>
      </p:sp>
      <p:pic>
        <p:nvPicPr>
          <p:cNvPr id="90116" name="Picture 4" descr="The Cause of Green Algae">
            <a:extLst>
              <a:ext uri="{FF2B5EF4-FFF2-40B4-BE49-F238E27FC236}">
                <a16:creationId xmlns:a16="http://schemas.microsoft.com/office/drawing/2014/main" id="{2A7C4DF5-6CE5-8974-A748-0C366A7553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8775" y="3638550"/>
            <a:ext cx="3665538" cy="22256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A1EB9A-F370-8228-DF09-1FD497AC88BB}"/>
              </a:ext>
            </a:extLst>
          </p:cNvPr>
          <p:cNvSpPr txBox="1"/>
          <p:nvPr/>
        </p:nvSpPr>
        <p:spPr>
          <a:xfrm>
            <a:off x="361950" y="2705100"/>
            <a:ext cx="2000250" cy="708025"/>
          </a:xfrm>
          <a:prstGeom prst="rect">
            <a:avLst/>
          </a:prstGeom>
          <a:solidFill>
            <a:schemeClr val="tx1">
              <a:lumMod val="50000"/>
            </a:schemeClr>
          </a:solidFill>
        </p:spPr>
        <p:txBody>
          <a:bodyPr>
            <a:spAutoFit/>
          </a:bodyPr>
          <a:lstStyle/>
          <a:p>
            <a:pPr algn="ctr" eaLnBrk="1" fontAlgn="auto" hangingPunct="1">
              <a:spcBef>
                <a:spcPts val="0"/>
              </a:spcBef>
              <a:spcAft>
                <a:spcPts val="0"/>
              </a:spcAft>
              <a:defRPr/>
            </a:pPr>
            <a:r>
              <a:rPr lang="en-US" sz="2000" dirty="0">
                <a:latin typeface="+mn-lt"/>
              </a:rPr>
              <a:t>6CO</a:t>
            </a:r>
            <a:r>
              <a:rPr lang="en-US" sz="2000" baseline="-25000" dirty="0">
                <a:latin typeface="+mn-lt"/>
              </a:rPr>
              <a:t>2 </a:t>
            </a:r>
          </a:p>
          <a:p>
            <a:pPr algn="ctr" eaLnBrk="1" fontAlgn="auto" hangingPunct="1">
              <a:spcBef>
                <a:spcPts val="0"/>
              </a:spcBef>
              <a:spcAft>
                <a:spcPts val="0"/>
              </a:spcAft>
              <a:defRPr/>
            </a:pPr>
            <a:r>
              <a:rPr lang="en-US" sz="2000" dirty="0">
                <a:latin typeface="+mn-lt"/>
              </a:rPr>
              <a:t>Carbon Dioxide</a:t>
            </a:r>
          </a:p>
        </p:txBody>
      </p:sp>
      <p:sp>
        <p:nvSpPr>
          <p:cNvPr id="8" name="TextBox 7">
            <a:extLst>
              <a:ext uri="{FF2B5EF4-FFF2-40B4-BE49-F238E27FC236}">
                <a16:creationId xmlns:a16="http://schemas.microsoft.com/office/drawing/2014/main" id="{19FFBFB6-AABF-8B7A-21A8-C8F8266950DF}"/>
              </a:ext>
            </a:extLst>
          </p:cNvPr>
          <p:cNvSpPr txBox="1"/>
          <p:nvPr/>
        </p:nvSpPr>
        <p:spPr>
          <a:xfrm>
            <a:off x="2590800" y="2705100"/>
            <a:ext cx="1123950" cy="708025"/>
          </a:xfrm>
          <a:prstGeom prst="rect">
            <a:avLst/>
          </a:prstGeom>
          <a:solidFill>
            <a:schemeClr val="tx2">
              <a:lumMod val="25000"/>
            </a:schemeClr>
          </a:solidFill>
        </p:spPr>
        <p:txBody>
          <a:bodyPr>
            <a:spAutoFit/>
          </a:bodyPr>
          <a:lstStyle/>
          <a:p>
            <a:pPr algn="ctr" eaLnBrk="1" fontAlgn="auto" hangingPunct="1">
              <a:spcBef>
                <a:spcPts val="0"/>
              </a:spcBef>
              <a:spcAft>
                <a:spcPts val="0"/>
              </a:spcAft>
              <a:defRPr/>
            </a:pPr>
            <a:r>
              <a:rPr lang="en-US" sz="2000" dirty="0">
                <a:latin typeface="+mn-lt"/>
              </a:rPr>
              <a:t>+ 6H</a:t>
            </a:r>
            <a:r>
              <a:rPr lang="en-US" sz="2000" baseline="-25000" dirty="0">
                <a:latin typeface="+mn-lt"/>
              </a:rPr>
              <a:t>2</a:t>
            </a:r>
            <a:r>
              <a:rPr lang="en-US" sz="2000" dirty="0">
                <a:latin typeface="+mn-lt"/>
              </a:rPr>
              <a:t>O</a:t>
            </a:r>
            <a:endParaRPr lang="en-US" sz="2000" baseline="-25000" dirty="0">
              <a:latin typeface="+mn-lt"/>
            </a:endParaRPr>
          </a:p>
          <a:p>
            <a:pPr algn="ctr" eaLnBrk="1" fontAlgn="auto" hangingPunct="1">
              <a:spcBef>
                <a:spcPts val="0"/>
              </a:spcBef>
              <a:spcAft>
                <a:spcPts val="0"/>
              </a:spcAft>
              <a:defRPr/>
            </a:pPr>
            <a:r>
              <a:rPr lang="en-US" sz="2000" dirty="0">
                <a:latin typeface="+mn-lt"/>
              </a:rPr>
              <a:t>Water</a:t>
            </a:r>
          </a:p>
        </p:txBody>
      </p:sp>
      <p:sp>
        <p:nvSpPr>
          <p:cNvPr id="90119" name="TextBox 8">
            <a:extLst>
              <a:ext uri="{FF2B5EF4-FFF2-40B4-BE49-F238E27FC236}">
                <a16:creationId xmlns:a16="http://schemas.microsoft.com/office/drawing/2014/main" id="{770477BA-A028-8978-B902-0978CCE84787}"/>
              </a:ext>
            </a:extLst>
          </p:cNvPr>
          <p:cNvSpPr txBox="1">
            <a:spLocks noChangeArrowheads="1"/>
          </p:cNvSpPr>
          <p:nvPr/>
        </p:nvSpPr>
        <p:spPr bwMode="auto">
          <a:xfrm>
            <a:off x="3848100" y="2819400"/>
            <a:ext cx="18669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2000">
                <a:solidFill>
                  <a:schemeClr val="bg1"/>
                </a:solidFill>
              </a:rPr>
              <a:t>+ sunlight     =&gt;</a:t>
            </a:r>
            <a:endParaRPr lang="en-US" altLang="en-US" sz="2000" baseline="-25000">
              <a:solidFill>
                <a:schemeClr val="bg1"/>
              </a:solidFill>
            </a:endParaRPr>
          </a:p>
        </p:txBody>
      </p:sp>
      <p:sp>
        <p:nvSpPr>
          <p:cNvPr id="10" name="TextBox 9">
            <a:extLst>
              <a:ext uri="{FF2B5EF4-FFF2-40B4-BE49-F238E27FC236}">
                <a16:creationId xmlns:a16="http://schemas.microsoft.com/office/drawing/2014/main" id="{DDE696BD-C6F6-93BC-68E8-B8ABD1211EAB}"/>
              </a:ext>
            </a:extLst>
          </p:cNvPr>
          <p:cNvSpPr txBox="1"/>
          <p:nvPr/>
        </p:nvSpPr>
        <p:spPr>
          <a:xfrm>
            <a:off x="5905500" y="2686050"/>
            <a:ext cx="1371600" cy="708025"/>
          </a:xfrm>
          <a:prstGeom prst="rect">
            <a:avLst/>
          </a:prstGeom>
          <a:solidFill>
            <a:schemeClr val="accent2">
              <a:lumMod val="75000"/>
            </a:schemeClr>
          </a:solidFill>
        </p:spPr>
        <p:txBody>
          <a:bodyPr>
            <a:spAutoFit/>
          </a:bodyPr>
          <a:lstStyle/>
          <a:p>
            <a:pPr algn="ctr" eaLnBrk="1" fontAlgn="auto" hangingPunct="1">
              <a:spcBef>
                <a:spcPts val="0"/>
              </a:spcBef>
              <a:spcAft>
                <a:spcPts val="0"/>
              </a:spcAft>
              <a:defRPr/>
            </a:pPr>
            <a:r>
              <a:rPr lang="en-US" sz="2000" dirty="0">
                <a:latin typeface="+mn-lt"/>
              </a:rPr>
              <a:t>C</a:t>
            </a:r>
            <a:r>
              <a:rPr lang="en-US" sz="2000" baseline="-25000" dirty="0">
                <a:latin typeface="+mn-lt"/>
              </a:rPr>
              <a:t>6</a:t>
            </a:r>
            <a:r>
              <a:rPr lang="en-US" sz="2000" dirty="0">
                <a:latin typeface="+mn-lt"/>
              </a:rPr>
              <a:t>H</a:t>
            </a:r>
            <a:r>
              <a:rPr lang="en-US" sz="2000" baseline="-25000" dirty="0">
                <a:latin typeface="+mn-lt"/>
              </a:rPr>
              <a:t>12</a:t>
            </a:r>
            <a:r>
              <a:rPr lang="en-US" sz="2000" dirty="0">
                <a:latin typeface="+mn-lt"/>
              </a:rPr>
              <a:t>O</a:t>
            </a:r>
            <a:r>
              <a:rPr lang="en-US" sz="2000" baseline="-25000" dirty="0">
                <a:latin typeface="+mn-lt"/>
              </a:rPr>
              <a:t>6 </a:t>
            </a:r>
          </a:p>
          <a:p>
            <a:pPr algn="ctr" eaLnBrk="1" fontAlgn="auto" hangingPunct="1">
              <a:spcBef>
                <a:spcPts val="0"/>
              </a:spcBef>
              <a:spcAft>
                <a:spcPts val="0"/>
              </a:spcAft>
              <a:defRPr/>
            </a:pPr>
            <a:r>
              <a:rPr lang="en-US" sz="2000" dirty="0">
                <a:latin typeface="+mn-lt"/>
              </a:rPr>
              <a:t>Sugar</a:t>
            </a:r>
          </a:p>
        </p:txBody>
      </p:sp>
      <p:sp>
        <p:nvSpPr>
          <p:cNvPr id="11" name="TextBox 10">
            <a:extLst>
              <a:ext uri="{FF2B5EF4-FFF2-40B4-BE49-F238E27FC236}">
                <a16:creationId xmlns:a16="http://schemas.microsoft.com/office/drawing/2014/main" id="{0F6CD391-1268-472E-658D-2989BE5B92E0}"/>
              </a:ext>
            </a:extLst>
          </p:cNvPr>
          <p:cNvSpPr txBox="1"/>
          <p:nvPr/>
        </p:nvSpPr>
        <p:spPr>
          <a:xfrm>
            <a:off x="7372350" y="2686050"/>
            <a:ext cx="1371600" cy="708025"/>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n-US" sz="2000" dirty="0">
                <a:latin typeface="+mn-lt"/>
              </a:rPr>
              <a:t>6O</a:t>
            </a:r>
            <a:r>
              <a:rPr lang="en-US" sz="2000" baseline="-25000" dirty="0">
                <a:latin typeface="+mn-lt"/>
              </a:rPr>
              <a:t>2 </a:t>
            </a:r>
          </a:p>
          <a:p>
            <a:pPr algn="ctr" eaLnBrk="1" fontAlgn="auto" hangingPunct="1">
              <a:spcBef>
                <a:spcPts val="0"/>
              </a:spcBef>
              <a:spcAft>
                <a:spcPts val="0"/>
              </a:spcAft>
              <a:defRPr/>
            </a:pPr>
            <a:r>
              <a:rPr lang="en-US" sz="2000" dirty="0">
                <a:latin typeface="+mn-lt"/>
              </a:rPr>
              <a:t>Oxygen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C06AE2-A257-CE76-A4EE-533AE4032800}"/>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n-lt"/>
              </a:rPr>
              <a:t>Raw Water – Algae, Cont.</a:t>
            </a:r>
          </a:p>
        </p:txBody>
      </p:sp>
      <p:sp>
        <p:nvSpPr>
          <p:cNvPr id="4" name="Text Box 2">
            <a:extLst>
              <a:ext uri="{FF2B5EF4-FFF2-40B4-BE49-F238E27FC236}">
                <a16:creationId xmlns:a16="http://schemas.microsoft.com/office/drawing/2014/main" id="{E8570CCB-4F90-7B9F-26EF-F9BE37E018E6}"/>
              </a:ext>
            </a:extLst>
          </p:cNvPr>
          <p:cNvSpPr txBox="1">
            <a:spLocks noChangeArrowheads="1"/>
          </p:cNvSpPr>
          <p:nvPr/>
        </p:nvSpPr>
        <p:spPr bwMode="auto">
          <a:xfrm>
            <a:off x="304800" y="784225"/>
            <a:ext cx="4440238" cy="5446713"/>
          </a:xfrm>
          <a:prstGeom prst="rect">
            <a:avLst/>
          </a:prstGeom>
          <a:noFill/>
          <a:ln w="9525">
            <a:noFill/>
            <a:miter lim="800000"/>
            <a:headEnd/>
            <a:tailEnd/>
          </a:ln>
          <a:effectLst/>
        </p:spPr>
        <p:txBody>
          <a:bodyPr>
            <a:spAutoFit/>
          </a:bodyPr>
          <a:lstStyle/>
          <a:p>
            <a:pPr marL="342900" indent="-342900" eaLnBrk="1" fontAlgn="auto" hangingPunct="1">
              <a:spcBef>
                <a:spcPct val="50000"/>
              </a:spcBef>
              <a:spcAft>
                <a:spcPts val="0"/>
              </a:spcAft>
              <a:defRPr/>
            </a:pPr>
            <a:r>
              <a:rPr lang="en-US" sz="2400" dirty="0">
                <a:solidFill>
                  <a:srgbClr val="FFC000"/>
                </a:solidFill>
                <a:latin typeface="+mn-lt"/>
              </a:rPr>
              <a:t>Algae, continued:</a:t>
            </a:r>
          </a:p>
          <a:p>
            <a:pPr marL="457200" indent="-457200" eaLnBrk="1" fontAlgn="auto" hangingPunct="1">
              <a:spcBef>
                <a:spcPct val="50000"/>
              </a:spcBef>
              <a:spcAft>
                <a:spcPts val="0"/>
              </a:spcAft>
              <a:buFont typeface="+mj-lt"/>
              <a:buAutoNum type="arabicPeriod" startAt="3"/>
              <a:defRPr/>
            </a:pPr>
            <a:r>
              <a:rPr lang="en-US" sz="2400" u="sng" dirty="0">
                <a:latin typeface="+mn-lt"/>
              </a:rPr>
              <a:t>Algae increase oxygen content (keeping aerobic conditions in filter bed)</a:t>
            </a:r>
            <a:r>
              <a:rPr lang="en-US" sz="2400" dirty="0">
                <a:latin typeface="+mn-lt"/>
              </a:rPr>
              <a:t>.  If dissolved oxygen of the filtered water drops below 3 mg/l, this may signify anaerobic conditions in the filter bed, which could lead to the formation of hydrogen sulfide, ammonia, dissolved iron and manganese, and other taste and odor causing compounds (WHO, pp 32-33).</a:t>
            </a:r>
          </a:p>
        </p:txBody>
      </p:sp>
      <p:grpSp>
        <p:nvGrpSpPr>
          <p:cNvPr id="92164" name="Group 22">
            <a:extLst>
              <a:ext uri="{FF2B5EF4-FFF2-40B4-BE49-F238E27FC236}">
                <a16:creationId xmlns:a16="http://schemas.microsoft.com/office/drawing/2014/main" id="{6E172BE9-ACB6-3337-7335-3FD82DAD13FF}"/>
              </a:ext>
            </a:extLst>
          </p:cNvPr>
          <p:cNvGrpSpPr>
            <a:grpSpLocks/>
          </p:cNvGrpSpPr>
          <p:nvPr/>
        </p:nvGrpSpPr>
        <p:grpSpPr bwMode="auto">
          <a:xfrm>
            <a:off x="4508500" y="930275"/>
            <a:ext cx="4367213" cy="5592763"/>
            <a:chOff x="4776953" y="1529256"/>
            <a:chExt cx="4367048" cy="5592548"/>
          </a:xfrm>
        </p:grpSpPr>
        <p:sp>
          <p:nvSpPr>
            <p:cNvPr id="22" name="Rectangle 21">
              <a:extLst>
                <a:ext uri="{FF2B5EF4-FFF2-40B4-BE49-F238E27FC236}">
                  <a16:creationId xmlns:a16="http://schemas.microsoft.com/office/drawing/2014/main" id="{027162AC-AF87-5F23-816E-FE0C5F423D6E}"/>
                </a:ext>
              </a:extLst>
            </p:cNvPr>
            <p:cNvSpPr/>
            <p:nvPr/>
          </p:nvSpPr>
          <p:spPr>
            <a:xfrm>
              <a:off x="5581786" y="4131069"/>
              <a:ext cx="2884378" cy="245894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Oval 5">
              <a:extLst>
                <a:ext uri="{FF2B5EF4-FFF2-40B4-BE49-F238E27FC236}">
                  <a16:creationId xmlns:a16="http://schemas.microsoft.com/office/drawing/2014/main" id="{6C1243C3-7CDE-2CB8-F1F5-86A2EEEDBD41}"/>
                </a:ext>
              </a:extLst>
            </p:cNvPr>
            <p:cNvSpPr/>
            <p:nvPr/>
          </p:nvSpPr>
          <p:spPr>
            <a:xfrm>
              <a:off x="6510438" y="2791270"/>
              <a:ext cx="914365" cy="88261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32-Point Star 8">
              <a:extLst>
                <a:ext uri="{FF2B5EF4-FFF2-40B4-BE49-F238E27FC236}">
                  <a16:creationId xmlns:a16="http://schemas.microsoft.com/office/drawing/2014/main" id="{16BAED72-E75B-00B5-3371-A1628E0A53A3}"/>
                </a:ext>
              </a:extLst>
            </p:cNvPr>
            <p:cNvSpPr/>
            <p:nvPr/>
          </p:nvSpPr>
          <p:spPr>
            <a:xfrm>
              <a:off x="6480277" y="1529256"/>
              <a:ext cx="944526" cy="882616"/>
            </a:xfrm>
            <a:prstGeom prst="star32">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Bent Arrow 9">
              <a:extLst>
                <a:ext uri="{FF2B5EF4-FFF2-40B4-BE49-F238E27FC236}">
                  <a16:creationId xmlns:a16="http://schemas.microsoft.com/office/drawing/2014/main" id="{59ECBC17-A04C-5A20-1A78-01288972B5A7}"/>
                </a:ext>
              </a:extLst>
            </p:cNvPr>
            <p:cNvSpPr/>
            <p:nvPr/>
          </p:nvSpPr>
          <p:spPr>
            <a:xfrm flipV="1">
              <a:off x="5707193" y="2743647"/>
              <a:ext cx="741335" cy="709585"/>
            </a:xfrm>
            <a:prstGeom prst="ben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1" name="Bent Arrow 10">
              <a:extLst>
                <a:ext uri="{FF2B5EF4-FFF2-40B4-BE49-F238E27FC236}">
                  <a16:creationId xmlns:a16="http://schemas.microsoft.com/office/drawing/2014/main" id="{EF363EAF-0AA6-5921-E085-C814E415E29D}"/>
                </a:ext>
              </a:extLst>
            </p:cNvPr>
            <p:cNvSpPr/>
            <p:nvPr/>
          </p:nvSpPr>
          <p:spPr>
            <a:xfrm rot="16200000" flipV="1">
              <a:off x="7663713" y="2619033"/>
              <a:ext cx="630213" cy="847693"/>
            </a:xfrm>
            <a:prstGeom prst="ben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2" name="Down Arrow 11">
              <a:extLst>
                <a:ext uri="{FF2B5EF4-FFF2-40B4-BE49-F238E27FC236}">
                  <a16:creationId xmlns:a16="http://schemas.microsoft.com/office/drawing/2014/main" id="{E7C15F5E-14DE-6CF3-A0C2-6DBED5016180}"/>
                </a:ext>
              </a:extLst>
            </p:cNvPr>
            <p:cNvSpPr/>
            <p:nvPr/>
          </p:nvSpPr>
          <p:spPr>
            <a:xfrm>
              <a:off x="6810464" y="3735796"/>
              <a:ext cx="331774" cy="379398"/>
            </a:xfrm>
            <a:prstGeom prst="downArrow">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Oval 12">
              <a:extLst>
                <a:ext uri="{FF2B5EF4-FFF2-40B4-BE49-F238E27FC236}">
                  <a16:creationId xmlns:a16="http://schemas.microsoft.com/office/drawing/2014/main" id="{469A4665-D0C5-2E99-A57A-75FD160A625E}"/>
                </a:ext>
              </a:extLst>
            </p:cNvPr>
            <p:cNvSpPr/>
            <p:nvPr/>
          </p:nvSpPr>
          <p:spPr>
            <a:xfrm>
              <a:off x="5832601" y="4288225"/>
              <a:ext cx="2333537" cy="393685"/>
            </a:xfrm>
            <a:prstGeom prst="ellipse">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Down Arrow 13">
              <a:extLst>
                <a:ext uri="{FF2B5EF4-FFF2-40B4-BE49-F238E27FC236}">
                  <a16:creationId xmlns:a16="http://schemas.microsoft.com/office/drawing/2014/main" id="{B0A4D55D-BEC5-308C-FF1E-37136ECBE3CB}"/>
                </a:ext>
              </a:extLst>
            </p:cNvPr>
            <p:cNvSpPr/>
            <p:nvPr/>
          </p:nvSpPr>
          <p:spPr>
            <a:xfrm>
              <a:off x="6805701" y="4761282"/>
              <a:ext cx="361936" cy="646088"/>
            </a:xfrm>
            <a:prstGeom prst="downArrow">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Down Arrow 14">
              <a:extLst>
                <a:ext uri="{FF2B5EF4-FFF2-40B4-BE49-F238E27FC236}">
                  <a16:creationId xmlns:a16="http://schemas.microsoft.com/office/drawing/2014/main" id="{8A578AEC-DBFF-C881-7062-F0A0F9794F60}"/>
                </a:ext>
              </a:extLst>
            </p:cNvPr>
            <p:cNvSpPr/>
            <p:nvPr/>
          </p:nvSpPr>
          <p:spPr>
            <a:xfrm>
              <a:off x="5900861" y="4745407"/>
              <a:ext cx="363524" cy="646088"/>
            </a:xfrm>
            <a:prstGeom prst="downArrow">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Down Arrow 15">
              <a:extLst>
                <a:ext uri="{FF2B5EF4-FFF2-40B4-BE49-F238E27FC236}">
                  <a16:creationId xmlns:a16="http://schemas.microsoft.com/office/drawing/2014/main" id="{C26CB7AF-8C36-734A-378C-AD08BA79F5DE}"/>
                </a:ext>
              </a:extLst>
            </p:cNvPr>
            <p:cNvSpPr/>
            <p:nvPr/>
          </p:nvSpPr>
          <p:spPr>
            <a:xfrm>
              <a:off x="7708955" y="4761282"/>
              <a:ext cx="363523" cy="646088"/>
            </a:xfrm>
            <a:prstGeom prst="downArrow">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766C32A3-13F8-633E-EA59-449B7CC1225E}"/>
                </a:ext>
              </a:extLst>
            </p:cNvPr>
            <p:cNvSpPr/>
            <p:nvPr/>
          </p:nvSpPr>
          <p:spPr>
            <a:xfrm>
              <a:off x="6616796" y="2884929"/>
              <a:ext cx="714348" cy="677837"/>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extBox 17">
              <a:extLst>
                <a:ext uri="{FF2B5EF4-FFF2-40B4-BE49-F238E27FC236}">
                  <a16:creationId xmlns:a16="http://schemas.microsoft.com/office/drawing/2014/main" id="{72F368C6-45AF-530C-863F-127261089A67}"/>
                </a:ext>
              </a:extLst>
            </p:cNvPr>
            <p:cNvSpPr txBox="1"/>
            <p:nvPr/>
          </p:nvSpPr>
          <p:spPr>
            <a:xfrm>
              <a:off x="4776953" y="1797534"/>
              <a:ext cx="4367048" cy="5324270"/>
            </a:xfrm>
            <a:prstGeom prst="rect">
              <a:avLst/>
            </a:prstGeom>
            <a:noFill/>
          </p:spPr>
          <p:txBody>
            <a:bodyPr>
              <a:spAutoFit/>
            </a:bodyPr>
            <a:lstStyle/>
            <a:p>
              <a:pPr algn="ctr" eaLnBrk="1" fontAlgn="auto" hangingPunct="1">
                <a:spcBef>
                  <a:spcPts val="0"/>
                </a:spcBef>
                <a:spcAft>
                  <a:spcPts val="0"/>
                </a:spcAft>
                <a:defRPr/>
              </a:pPr>
              <a:r>
                <a:rPr lang="en-US" dirty="0">
                  <a:solidFill>
                    <a:schemeClr val="bg1"/>
                  </a:solidFill>
                  <a:latin typeface="+mn-lt"/>
                </a:rPr>
                <a:t>Sun</a:t>
              </a:r>
            </a:p>
            <a:p>
              <a:pPr eaLnBrk="1" fontAlgn="auto" hangingPunct="1">
                <a:spcBef>
                  <a:spcPts val="0"/>
                </a:spcBef>
                <a:spcAft>
                  <a:spcPts val="0"/>
                </a:spcAft>
                <a:defRPr/>
              </a:pPr>
              <a:endParaRPr lang="en-US" dirty="0">
                <a:solidFill>
                  <a:schemeClr val="tx2">
                    <a:lumMod val="75000"/>
                  </a:schemeClr>
                </a:solidFill>
                <a:latin typeface="+mn-lt"/>
              </a:endParaRPr>
            </a:p>
            <a:p>
              <a:pPr eaLnBrk="1" fontAlgn="auto" hangingPunct="1">
                <a:spcBef>
                  <a:spcPts val="0"/>
                </a:spcBef>
                <a:spcAft>
                  <a:spcPts val="0"/>
                </a:spcAft>
                <a:defRPr/>
              </a:pPr>
              <a:r>
                <a:rPr lang="en-US" dirty="0">
                  <a:solidFill>
                    <a:schemeClr val="tx2">
                      <a:lumMod val="90000"/>
                    </a:schemeClr>
                  </a:solidFill>
                  <a:latin typeface="+mn-lt"/>
                </a:rPr>
                <a:t>    Water </a:t>
              </a:r>
              <a:r>
                <a:rPr lang="en-US" dirty="0">
                  <a:solidFill>
                    <a:schemeClr val="tx1">
                      <a:lumMod val="95000"/>
                    </a:schemeClr>
                  </a:solidFill>
                  <a:latin typeface="+mn-lt"/>
                </a:rPr>
                <a:t>+ Carbon + </a:t>
              </a:r>
              <a:r>
                <a:rPr lang="en-US" dirty="0">
                  <a:solidFill>
                    <a:srgbClr val="FFFF00"/>
                  </a:solidFill>
                  <a:latin typeface="+mn-lt"/>
                </a:rPr>
                <a:t>Light</a:t>
              </a:r>
              <a:r>
                <a:rPr lang="en-US" dirty="0">
                  <a:solidFill>
                    <a:schemeClr val="tx2">
                      <a:lumMod val="75000"/>
                    </a:schemeClr>
                  </a:solidFill>
                  <a:latin typeface="+mn-lt"/>
                </a:rPr>
                <a:t>              </a:t>
              </a:r>
              <a:r>
                <a:rPr lang="en-US" dirty="0">
                  <a:solidFill>
                    <a:schemeClr val="accent5">
                      <a:lumMod val="40000"/>
                      <a:lumOff val="60000"/>
                    </a:schemeClr>
                  </a:solidFill>
                  <a:latin typeface="+mn-lt"/>
                </a:rPr>
                <a:t>Oxygen</a:t>
              </a:r>
            </a:p>
            <a:p>
              <a:pPr eaLnBrk="1" fontAlgn="auto" hangingPunct="1">
                <a:spcBef>
                  <a:spcPts val="0"/>
                </a:spcBef>
                <a:spcAft>
                  <a:spcPts val="0"/>
                </a:spcAft>
                <a:defRPr/>
              </a:pPr>
              <a:endParaRPr lang="en-US" dirty="0">
                <a:solidFill>
                  <a:schemeClr val="accent5">
                    <a:lumMod val="40000"/>
                    <a:lumOff val="60000"/>
                  </a:schemeClr>
                </a:solidFill>
                <a:latin typeface="+mn-lt"/>
              </a:endParaRPr>
            </a:p>
            <a:p>
              <a:pPr algn="ctr" eaLnBrk="1" fontAlgn="auto" hangingPunct="1">
                <a:spcBef>
                  <a:spcPts val="1200"/>
                </a:spcBef>
                <a:spcAft>
                  <a:spcPts val="0"/>
                </a:spcAft>
                <a:defRPr/>
              </a:pPr>
              <a:r>
                <a:rPr lang="en-US" dirty="0">
                  <a:solidFill>
                    <a:schemeClr val="bg1"/>
                  </a:solidFill>
                  <a:latin typeface="+mn-lt"/>
                </a:rPr>
                <a:t> Algae</a:t>
              </a:r>
            </a:p>
            <a:p>
              <a:pPr algn="ctr" eaLnBrk="1" fontAlgn="auto" hangingPunct="1">
                <a:spcBef>
                  <a:spcPts val="1200"/>
                </a:spcBef>
                <a:spcAft>
                  <a:spcPts val="0"/>
                </a:spcAft>
                <a:defRPr/>
              </a:pPr>
              <a:endParaRPr lang="en-US" dirty="0">
                <a:solidFill>
                  <a:schemeClr val="bg1"/>
                </a:solidFill>
                <a:latin typeface="+mn-lt"/>
              </a:endParaRPr>
            </a:p>
            <a:p>
              <a:pPr algn="ctr" eaLnBrk="1" fontAlgn="auto" hangingPunct="1">
                <a:spcBef>
                  <a:spcPts val="600"/>
                </a:spcBef>
                <a:spcAft>
                  <a:spcPts val="0"/>
                </a:spcAft>
                <a:defRPr/>
              </a:pPr>
              <a:endParaRPr lang="en-US" dirty="0">
                <a:solidFill>
                  <a:schemeClr val="bg1"/>
                </a:solidFill>
                <a:latin typeface="+mn-lt"/>
              </a:endParaRPr>
            </a:p>
            <a:p>
              <a:pPr algn="ctr" eaLnBrk="1" fontAlgn="auto" hangingPunct="1">
                <a:spcBef>
                  <a:spcPts val="1800"/>
                </a:spcBef>
                <a:spcAft>
                  <a:spcPts val="0"/>
                </a:spcAft>
                <a:defRPr/>
              </a:pPr>
              <a:r>
                <a:rPr lang="en-US" dirty="0">
                  <a:solidFill>
                    <a:schemeClr val="bg1"/>
                  </a:solidFill>
                  <a:latin typeface="+mn-lt"/>
                </a:rPr>
                <a:t>Sugars</a:t>
              </a:r>
            </a:p>
            <a:p>
              <a:pPr algn="ctr" eaLnBrk="1" fontAlgn="auto" hangingPunct="1">
                <a:spcBef>
                  <a:spcPts val="600"/>
                </a:spcBef>
                <a:spcAft>
                  <a:spcPts val="0"/>
                </a:spcAft>
                <a:defRPr/>
              </a:pPr>
              <a:endParaRPr lang="en-US" dirty="0">
                <a:solidFill>
                  <a:schemeClr val="bg1"/>
                </a:solidFill>
                <a:latin typeface="+mn-lt"/>
              </a:endParaRPr>
            </a:p>
            <a:p>
              <a:pPr algn="ctr" eaLnBrk="1" fontAlgn="auto" hangingPunct="1">
                <a:spcBef>
                  <a:spcPts val="600"/>
                </a:spcBef>
                <a:spcAft>
                  <a:spcPts val="0"/>
                </a:spcAft>
                <a:defRPr/>
              </a:pPr>
              <a:endParaRPr lang="en-US" dirty="0">
                <a:solidFill>
                  <a:schemeClr val="bg1"/>
                </a:solidFill>
                <a:latin typeface="+mn-lt"/>
              </a:endParaRPr>
            </a:p>
            <a:p>
              <a:pPr eaLnBrk="1" fontAlgn="auto" hangingPunct="1">
                <a:spcBef>
                  <a:spcPts val="1200"/>
                </a:spcBef>
                <a:spcAft>
                  <a:spcPts val="0"/>
                </a:spcAft>
                <a:defRPr/>
              </a:pPr>
              <a:r>
                <a:rPr lang="en-US" dirty="0">
                  <a:latin typeface="+mn-lt"/>
                </a:rPr>
                <a:t>                    </a:t>
              </a:r>
              <a:r>
                <a:rPr lang="en-US" dirty="0">
                  <a:solidFill>
                    <a:schemeClr val="bg1"/>
                  </a:solidFill>
                  <a:latin typeface="+mn-lt"/>
                </a:rPr>
                <a:t>Starch         Oils       Cellulose</a:t>
              </a:r>
            </a:p>
            <a:p>
              <a:pPr algn="ctr" eaLnBrk="1" fontAlgn="auto" hangingPunct="1">
                <a:spcBef>
                  <a:spcPts val="600"/>
                </a:spcBef>
                <a:spcAft>
                  <a:spcPts val="0"/>
                </a:spcAft>
                <a:defRPr/>
              </a:pPr>
              <a:r>
                <a:rPr lang="en-US" dirty="0">
                  <a:solidFill>
                    <a:schemeClr val="bg1"/>
                  </a:solidFill>
                  <a:latin typeface="+mn-lt"/>
                </a:rPr>
                <a:t>  </a:t>
              </a:r>
            </a:p>
            <a:p>
              <a:pPr algn="ctr" eaLnBrk="1" fontAlgn="auto" hangingPunct="1">
                <a:spcBef>
                  <a:spcPts val="600"/>
                </a:spcBef>
                <a:spcAft>
                  <a:spcPts val="0"/>
                </a:spcAft>
                <a:defRPr/>
              </a:pPr>
              <a:r>
                <a:rPr lang="en-US" dirty="0">
                  <a:solidFill>
                    <a:schemeClr val="bg1"/>
                  </a:solidFill>
                  <a:latin typeface="+mn-lt"/>
                </a:rPr>
                <a:t>  (Biomass)</a:t>
              </a:r>
            </a:p>
            <a:p>
              <a:pPr eaLnBrk="1" fontAlgn="auto" hangingPunct="1">
                <a:spcBef>
                  <a:spcPts val="0"/>
                </a:spcBef>
                <a:spcAft>
                  <a:spcPts val="0"/>
                </a:spcAft>
                <a:defRPr/>
              </a:pPr>
              <a:endParaRPr lang="en-US" dirty="0">
                <a:solidFill>
                  <a:schemeClr val="accent5">
                    <a:lumMod val="40000"/>
                    <a:lumOff val="60000"/>
                  </a:schemeClr>
                </a:solidFill>
                <a:latin typeface="+mn-lt"/>
              </a:endParaRPr>
            </a:p>
            <a:p>
              <a:pPr eaLnBrk="1" fontAlgn="auto" hangingPunct="1">
                <a:spcBef>
                  <a:spcPts val="0"/>
                </a:spcBef>
                <a:spcAft>
                  <a:spcPts val="0"/>
                </a:spcAft>
                <a:defRPr/>
              </a:pPr>
              <a:endParaRPr lang="en-US" dirty="0">
                <a:solidFill>
                  <a:schemeClr val="accent5">
                    <a:lumMod val="40000"/>
                    <a:lumOff val="60000"/>
                  </a:schemeClr>
                </a:solidFill>
                <a:latin typeface="+mn-lt"/>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755610-4601-E45D-8B65-163FDEE3A3A2}"/>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Raw Water Characteristics</a:t>
            </a:r>
          </a:p>
        </p:txBody>
      </p:sp>
      <p:sp>
        <p:nvSpPr>
          <p:cNvPr id="7" name="Text Box 36">
            <a:extLst>
              <a:ext uri="{FF2B5EF4-FFF2-40B4-BE49-F238E27FC236}">
                <a16:creationId xmlns:a16="http://schemas.microsoft.com/office/drawing/2014/main" id="{B57C5F62-0744-9C18-3B69-5ED43AAA4C51}"/>
              </a:ext>
            </a:extLst>
          </p:cNvPr>
          <p:cNvSpPr txBox="1">
            <a:spLocks noChangeArrowheads="1"/>
          </p:cNvSpPr>
          <p:nvPr/>
        </p:nvSpPr>
        <p:spPr bwMode="auto">
          <a:xfrm>
            <a:off x="304800" y="815975"/>
            <a:ext cx="8839200" cy="3970338"/>
          </a:xfrm>
          <a:prstGeom prst="rect">
            <a:avLst/>
          </a:prstGeom>
          <a:noFill/>
          <a:ln w="9525">
            <a:noFill/>
            <a:miter lim="800000"/>
            <a:headEnd/>
            <a:tailEnd/>
          </a:ln>
          <a:effectLst/>
        </p:spPr>
        <p:txBody>
          <a:bodyPr>
            <a:spAutoFit/>
          </a:bodyPr>
          <a:lstStyle/>
          <a:p>
            <a:pPr marL="342900" indent="-342900" eaLnBrk="1" fontAlgn="auto" hangingPunct="1">
              <a:spcBef>
                <a:spcPct val="50000"/>
              </a:spcBef>
              <a:spcAft>
                <a:spcPts val="0"/>
              </a:spcAft>
              <a:defRPr/>
            </a:pPr>
            <a:r>
              <a:rPr lang="en-US" sz="2400" dirty="0">
                <a:solidFill>
                  <a:srgbClr val="FFC000"/>
                </a:solidFill>
                <a:latin typeface="+mn-lt"/>
              </a:rPr>
              <a:t>Algae, continued:</a:t>
            </a:r>
          </a:p>
          <a:p>
            <a:pPr marL="457200" indent="-457200" eaLnBrk="1" fontAlgn="auto" hangingPunct="1">
              <a:spcBef>
                <a:spcPct val="50000"/>
              </a:spcBef>
              <a:spcAft>
                <a:spcPts val="0"/>
              </a:spcAft>
              <a:buFont typeface="+mj-lt"/>
              <a:buAutoNum type="arabicPeriod" startAt="4"/>
              <a:defRPr/>
            </a:pPr>
            <a:r>
              <a:rPr lang="en-US" sz="2400" u="sng" dirty="0">
                <a:latin typeface="+mn-lt"/>
              </a:rPr>
              <a:t>Algae decrease carbon dioxide</a:t>
            </a:r>
            <a:r>
              <a:rPr lang="en-US" sz="2400" dirty="0">
                <a:latin typeface="+mn-lt"/>
              </a:rPr>
              <a:t>.  If too much carbon dioxide is decreased (e.g. during algal blooms), this may cause bicarbonates to dissociate to insoluble carbonates and carbon dioxide.  The lowering of the bicarbonate content will cause a decrease in the temporary hardness and will cause the insoluble carbonate to precipitate out, clogging the filter.  Reaction is as follows:</a:t>
            </a:r>
          </a:p>
          <a:p>
            <a:pPr marL="800100" lvl="1" indent="-342900" eaLnBrk="1" fontAlgn="auto" hangingPunct="1">
              <a:lnSpc>
                <a:spcPct val="150000"/>
              </a:lnSpc>
              <a:spcBef>
                <a:spcPct val="50000"/>
              </a:spcBef>
              <a:spcAft>
                <a:spcPts val="0"/>
              </a:spcAft>
              <a:defRPr/>
            </a:pPr>
            <a:r>
              <a:rPr lang="en-US" sz="2400" dirty="0">
                <a:latin typeface="+mn-lt"/>
              </a:rPr>
              <a:t>Ca(HCO3)2 =&gt; CaCO3 + CO2 + H2O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9BE8C8-BF4B-84A7-A5A3-6FFADD9B45D3}"/>
              </a:ext>
            </a:extLst>
          </p:cNvPr>
          <p:cNvSpPr txBox="1"/>
          <p:nvPr/>
        </p:nvSpPr>
        <p:spPr>
          <a:xfrm>
            <a:off x="386366" y="0"/>
            <a:ext cx="840990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n-lt"/>
              </a:rPr>
              <a:t>Raw Water Characteristics</a:t>
            </a:r>
          </a:p>
        </p:txBody>
      </p:sp>
      <p:sp>
        <p:nvSpPr>
          <p:cNvPr id="7" name="Text Box 36">
            <a:extLst>
              <a:ext uri="{FF2B5EF4-FFF2-40B4-BE49-F238E27FC236}">
                <a16:creationId xmlns:a16="http://schemas.microsoft.com/office/drawing/2014/main" id="{829A927C-8A77-3BDD-526F-446ADC3BF797}"/>
              </a:ext>
            </a:extLst>
          </p:cNvPr>
          <p:cNvSpPr txBox="1">
            <a:spLocks noChangeArrowheads="1"/>
          </p:cNvSpPr>
          <p:nvPr/>
        </p:nvSpPr>
        <p:spPr bwMode="auto">
          <a:xfrm>
            <a:off x="304800" y="914400"/>
            <a:ext cx="8839200" cy="5448300"/>
          </a:xfrm>
          <a:prstGeom prst="rect">
            <a:avLst/>
          </a:prstGeom>
          <a:noFill/>
          <a:ln w="9525">
            <a:noFill/>
            <a:miter lim="800000"/>
            <a:headEnd/>
            <a:tailEnd/>
          </a:ln>
          <a:effectLst/>
        </p:spPr>
        <p:txBody>
          <a:bodyPr>
            <a:spAutoFit/>
          </a:bodyPr>
          <a:lstStyle/>
          <a:p>
            <a:pPr marL="342900" indent="-342900" eaLnBrk="1" fontAlgn="auto" hangingPunct="1">
              <a:lnSpc>
                <a:spcPct val="150000"/>
              </a:lnSpc>
              <a:spcBef>
                <a:spcPts val="0"/>
              </a:spcBef>
              <a:spcAft>
                <a:spcPts val="0"/>
              </a:spcAft>
              <a:defRPr/>
            </a:pPr>
            <a:r>
              <a:rPr lang="en-US" sz="2400" dirty="0">
                <a:solidFill>
                  <a:srgbClr val="FFC000"/>
                </a:solidFill>
                <a:latin typeface="+mn-lt"/>
              </a:rPr>
              <a:t>Algae, continued:</a:t>
            </a:r>
          </a:p>
          <a:p>
            <a:pPr marL="457200" indent="-457200" eaLnBrk="1" fontAlgn="auto" hangingPunct="1">
              <a:spcBef>
                <a:spcPts val="0"/>
              </a:spcBef>
              <a:spcAft>
                <a:spcPts val="0"/>
              </a:spcAft>
              <a:buFont typeface="+mj-lt"/>
              <a:buAutoNum type="arabicPeriod" startAt="5"/>
              <a:defRPr/>
            </a:pPr>
            <a:r>
              <a:rPr lang="en-US" sz="2400" u="sng" dirty="0">
                <a:latin typeface="+mn-lt"/>
              </a:rPr>
              <a:t>When filamentous algae predominate</a:t>
            </a:r>
            <a:r>
              <a:rPr lang="en-US" sz="2400" dirty="0">
                <a:latin typeface="+mn-lt"/>
              </a:rPr>
              <a:t>, a zoogleal mat is formed that contains tightly woven filaments giving the mat high tensile strength (high enough that the Schmutzdecke mat can be rolled up in some cases).  When sunlight is strong and able to reach the mat layer (dependent upon the clarity of headwater), oxygen bubbles can form within and under the mat, increasing its buoyancy, reducing the filter resistance and increasing the filtration rate. </a:t>
            </a:r>
          </a:p>
          <a:p>
            <a:pPr marL="457200" indent="-457200" eaLnBrk="1" fontAlgn="auto" hangingPunct="1">
              <a:spcBef>
                <a:spcPts val="0"/>
              </a:spcBef>
              <a:spcAft>
                <a:spcPts val="0"/>
              </a:spcAft>
              <a:buFont typeface="+mj-lt"/>
              <a:buAutoNum type="arabicPeriod" startAt="5"/>
              <a:defRPr/>
            </a:pPr>
            <a:endParaRPr lang="en-US" sz="2400" dirty="0">
              <a:latin typeface="+mn-lt"/>
            </a:endParaRPr>
          </a:p>
          <a:p>
            <a:pPr marL="457200" indent="-457200" eaLnBrk="1" fontAlgn="auto" hangingPunct="1">
              <a:spcBef>
                <a:spcPts val="0"/>
              </a:spcBef>
              <a:spcAft>
                <a:spcPts val="0"/>
              </a:spcAft>
              <a:buFont typeface="+mj-lt"/>
              <a:buAutoNum type="arabicPeriod" startAt="5"/>
              <a:defRPr/>
            </a:pPr>
            <a:r>
              <a:rPr lang="en-US" sz="2400" u="sng" dirty="0">
                <a:latin typeface="+mn-lt"/>
              </a:rPr>
              <a:t>When diatomaceous algae predominate</a:t>
            </a:r>
            <a:r>
              <a:rPr lang="en-US" sz="2400" dirty="0">
                <a:latin typeface="+mn-lt"/>
              </a:rPr>
              <a:t>, the filter resistance and clogging increases due to their hard inorganic shells.  Diatoms generally increase in number in late winter, often with 2-3 additional blooms occurring during the spring.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A8E2A6-1A3E-2FFB-4B83-B049C3FA9002}"/>
              </a:ext>
            </a:extLst>
          </p:cNvPr>
          <p:cNvSpPr txBox="1"/>
          <p:nvPr/>
        </p:nvSpPr>
        <p:spPr>
          <a:xfrm>
            <a:off x="662468" y="23333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n-lt"/>
              </a:rPr>
              <a:t>Raw Water – Algae, Cont.</a:t>
            </a:r>
          </a:p>
        </p:txBody>
      </p:sp>
      <p:sp>
        <p:nvSpPr>
          <p:cNvPr id="98307" name="TextBox 5">
            <a:extLst>
              <a:ext uri="{FF2B5EF4-FFF2-40B4-BE49-F238E27FC236}">
                <a16:creationId xmlns:a16="http://schemas.microsoft.com/office/drawing/2014/main" id="{0E875627-AE98-1CCA-FE3F-8C0C4796318F}"/>
              </a:ext>
            </a:extLst>
          </p:cNvPr>
          <p:cNvSpPr txBox="1">
            <a:spLocks noChangeArrowheads="1"/>
          </p:cNvSpPr>
          <p:nvPr/>
        </p:nvSpPr>
        <p:spPr bwMode="auto">
          <a:xfrm>
            <a:off x="520700" y="889000"/>
            <a:ext cx="7799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914400" indent="-45720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solidFill>
                  <a:srgbClr val="FFC000"/>
                </a:solidFill>
              </a:rPr>
              <a:t>Algae, continued:</a:t>
            </a:r>
          </a:p>
          <a:p>
            <a:pPr eaLnBrk="1" hangingPunct="1"/>
            <a:r>
              <a:rPr lang="en-US" altLang="en-US" sz="2400"/>
              <a:t>Algae &lt; 200,000 cells/L (depending upon type)</a:t>
            </a:r>
          </a:p>
          <a:p>
            <a:pPr lvl="1" eaLnBrk="1" hangingPunct="1">
              <a:buFont typeface="Arial" panose="020B0604020202020204" pitchFamily="34" charset="0"/>
              <a:buChar char="•"/>
            </a:pPr>
            <a:r>
              <a:rPr lang="en-US" altLang="en-US" sz="2400"/>
              <a:t>Filamentous may improve filtration</a:t>
            </a:r>
          </a:p>
          <a:p>
            <a:pPr lvl="1" eaLnBrk="1" hangingPunct="1">
              <a:buFont typeface="Arial" panose="020B0604020202020204" pitchFamily="34" charset="0"/>
              <a:buChar char="•"/>
            </a:pPr>
            <a:r>
              <a:rPr lang="en-US" altLang="en-US" sz="2400"/>
              <a:t>Diatomaceous algae can cause severe plugging</a:t>
            </a:r>
          </a:p>
          <a:p>
            <a:pPr lvl="1" eaLnBrk="1" hangingPunct="1">
              <a:buFont typeface="Arial" panose="020B0604020202020204" pitchFamily="34" charset="0"/>
              <a:buChar char="•"/>
            </a:pPr>
            <a:r>
              <a:rPr lang="en-US" altLang="en-US" sz="2400"/>
              <a:t>Floating algae does not generally cause clogging, but can lead to poor filter effluent quality</a:t>
            </a:r>
          </a:p>
        </p:txBody>
      </p:sp>
      <p:graphicFrame>
        <p:nvGraphicFramePr>
          <p:cNvPr id="7" name="Table 6">
            <a:extLst>
              <a:ext uri="{FF2B5EF4-FFF2-40B4-BE49-F238E27FC236}">
                <a16:creationId xmlns:a16="http://schemas.microsoft.com/office/drawing/2014/main" id="{C36D5806-D316-A18C-51F8-84A72B706DFB}"/>
              </a:ext>
            </a:extLst>
          </p:cNvPr>
          <p:cNvGraphicFramePr>
            <a:graphicFrameLocks noGrp="1"/>
          </p:cNvGraphicFramePr>
          <p:nvPr/>
        </p:nvGraphicFramePr>
        <p:xfrm>
          <a:off x="282575" y="3360738"/>
          <a:ext cx="8639175" cy="3235325"/>
        </p:xfrm>
        <a:graphic>
          <a:graphicData uri="http://schemas.openxmlformats.org/drawingml/2006/table">
            <a:tbl>
              <a:tblPr firstRow="1" bandRow="1">
                <a:tableStyleId>{FABFCF23-3B69-468F-B69F-88F6DE6A72F2}</a:tableStyleId>
              </a:tblPr>
              <a:tblGrid>
                <a:gridCol w="2879725">
                  <a:extLst>
                    <a:ext uri="{9D8B030D-6E8A-4147-A177-3AD203B41FA5}">
                      <a16:colId xmlns:a16="http://schemas.microsoft.com/office/drawing/2014/main" val="20000"/>
                    </a:ext>
                  </a:extLst>
                </a:gridCol>
                <a:gridCol w="2879726">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426698">
                <a:tc gridSpan="3">
                  <a:txBody>
                    <a:bodyPr/>
                    <a:lstStyle/>
                    <a:p>
                      <a:pPr marL="0" marR="0" algn="ctr">
                        <a:spcBef>
                          <a:spcPts val="0"/>
                        </a:spcBef>
                        <a:spcAft>
                          <a:spcPts val="0"/>
                        </a:spcAft>
                      </a:pPr>
                      <a:r>
                        <a:rPr lang="en-US" sz="1600" dirty="0">
                          <a:solidFill>
                            <a:schemeClr val="tx1">
                              <a:lumMod val="95000"/>
                            </a:schemeClr>
                          </a:solidFill>
                          <a:latin typeface="+mn-lt"/>
                          <a:ea typeface="Times New Roman"/>
                          <a:cs typeface="Times New Roman"/>
                        </a:rPr>
                        <a:t>Classification</a:t>
                      </a:r>
                      <a:r>
                        <a:rPr lang="en-US" sz="1600" baseline="0" dirty="0">
                          <a:solidFill>
                            <a:schemeClr val="tx1">
                              <a:lumMod val="95000"/>
                            </a:schemeClr>
                          </a:solidFill>
                          <a:latin typeface="+mn-lt"/>
                          <a:ea typeface="Times New Roman"/>
                          <a:cs typeface="Times New Roman"/>
                        </a:rPr>
                        <a:t> of Algal Species</a:t>
                      </a:r>
                      <a:r>
                        <a:rPr lang="en-US" sz="1600" baseline="30000" dirty="0">
                          <a:solidFill>
                            <a:schemeClr val="tx1">
                              <a:lumMod val="95000"/>
                            </a:schemeClr>
                          </a:solidFill>
                          <a:latin typeface="+mn-lt"/>
                          <a:ea typeface="Times New Roman"/>
                          <a:cs typeface="Times New Roman"/>
                        </a:rPr>
                        <a:t>1</a:t>
                      </a:r>
                    </a:p>
                  </a:txBody>
                  <a:tcPr marL="89211" marR="89211" marT="91429" marB="91429">
                    <a:solidFill>
                      <a:schemeClr val="accent1">
                        <a:lumMod val="75000"/>
                      </a:schemeClr>
                    </a:solidFill>
                  </a:tcPr>
                </a:tc>
                <a:tc hMerge="1">
                  <a:txBody>
                    <a:bodyPr/>
                    <a:lstStyle/>
                    <a:p>
                      <a:pPr marL="0" marR="0" algn="ctr">
                        <a:spcBef>
                          <a:spcPts val="0"/>
                        </a:spcBef>
                        <a:spcAft>
                          <a:spcPts val="0"/>
                        </a:spcAft>
                      </a:pPr>
                      <a:endParaRPr lang="en-US" sz="2400" dirty="0">
                        <a:solidFill>
                          <a:schemeClr val="tx1">
                            <a:lumMod val="95000"/>
                          </a:schemeClr>
                        </a:solidFill>
                        <a:latin typeface="+mn-lt"/>
                        <a:ea typeface="Times New Roman"/>
                        <a:cs typeface="Times New Roman"/>
                      </a:endParaRPr>
                    </a:p>
                  </a:txBody>
                  <a:tcPr marL="89210" marR="89210" marT="91440" marB="91440">
                    <a:solidFill>
                      <a:schemeClr val="accent1">
                        <a:lumMod val="75000"/>
                      </a:schemeClr>
                    </a:solidFill>
                  </a:tcPr>
                </a:tc>
                <a:tc hMerge="1">
                  <a:txBody>
                    <a:bodyPr/>
                    <a:lstStyle/>
                    <a:p>
                      <a:pPr marL="0" marR="0" algn="ctr">
                        <a:spcBef>
                          <a:spcPts val="0"/>
                        </a:spcBef>
                        <a:spcAft>
                          <a:spcPts val="0"/>
                        </a:spcAft>
                      </a:pPr>
                      <a:endParaRPr lang="en-US" sz="2400" dirty="0">
                        <a:solidFill>
                          <a:schemeClr val="tx1">
                            <a:lumMod val="95000"/>
                          </a:schemeClr>
                        </a:solidFill>
                        <a:latin typeface="+mn-lt"/>
                        <a:ea typeface="Times New Roman"/>
                        <a:cs typeface="Times New Roman"/>
                      </a:endParaRPr>
                    </a:p>
                  </a:txBody>
                  <a:tcPr marL="89210" marR="89210" marT="91440" marB="91440">
                    <a:solidFill>
                      <a:schemeClr val="accent1">
                        <a:lumMod val="75000"/>
                      </a:schemeClr>
                    </a:solidFill>
                  </a:tcPr>
                </a:tc>
                <a:extLst>
                  <a:ext uri="{0D108BD9-81ED-4DB2-BD59-A6C34878D82A}">
                    <a16:rowId xmlns:a16="http://schemas.microsoft.com/office/drawing/2014/main" val="10000"/>
                  </a:ext>
                </a:extLst>
              </a:tr>
              <a:tr h="430511">
                <a:tc>
                  <a:txBody>
                    <a:bodyPr/>
                    <a:lstStyle/>
                    <a:p>
                      <a:pPr marL="342900" lvl="0" indent="-342900" algn="ctr">
                        <a:buFont typeface="+mj-lt"/>
                        <a:buNone/>
                      </a:pPr>
                      <a:r>
                        <a:rPr kumimoji="0" lang="en-US" sz="1600" kern="1200" dirty="0">
                          <a:solidFill>
                            <a:schemeClr val="dk1"/>
                          </a:solidFill>
                          <a:latin typeface="+mn-lt"/>
                          <a:ea typeface="+mn-ea"/>
                          <a:cs typeface="+mn-cs"/>
                        </a:rPr>
                        <a:t>Filter</a:t>
                      </a:r>
                      <a:r>
                        <a:rPr kumimoji="0" lang="en-US" sz="1600" kern="1200" baseline="0" dirty="0">
                          <a:solidFill>
                            <a:schemeClr val="dk1"/>
                          </a:solidFill>
                          <a:latin typeface="+mn-lt"/>
                          <a:ea typeface="+mn-ea"/>
                          <a:cs typeface="+mn-cs"/>
                        </a:rPr>
                        <a:t> Clogging</a:t>
                      </a:r>
                      <a:r>
                        <a:rPr kumimoji="0" lang="en-US" sz="1600" kern="1200" baseline="30000" dirty="0">
                          <a:solidFill>
                            <a:schemeClr val="dk1"/>
                          </a:solidFill>
                          <a:latin typeface="+mn-lt"/>
                          <a:ea typeface="+mn-ea"/>
                          <a:cs typeface="+mn-cs"/>
                        </a:rPr>
                        <a:t>2</a:t>
                      </a:r>
                    </a:p>
                  </a:txBody>
                  <a:tcPr marL="89211" marR="89211" marT="91429" marB="91429"/>
                </a:tc>
                <a:tc>
                  <a:txBody>
                    <a:bodyPr/>
                    <a:lstStyle/>
                    <a:p>
                      <a:pPr marL="342900" lvl="0" indent="-342900" algn="ctr">
                        <a:buFont typeface="+mj-lt"/>
                        <a:buNone/>
                      </a:pPr>
                      <a:r>
                        <a:rPr kumimoji="0" lang="en-US" sz="1600" kern="1200" dirty="0">
                          <a:solidFill>
                            <a:schemeClr val="dk1"/>
                          </a:solidFill>
                          <a:latin typeface="+mn-lt"/>
                          <a:ea typeface="+mn-ea"/>
                          <a:cs typeface="+mn-cs"/>
                        </a:rPr>
                        <a:t>Filamentous</a:t>
                      </a:r>
                    </a:p>
                  </a:txBody>
                  <a:tcPr marL="89211" marR="89211" marT="91429" marB="91429"/>
                </a:tc>
                <a:tc>
                  <a:txBody>
                    <a:bodyPr/>
                    <a:lstStyle/>
                    <a:p>
                      <a:pPr marL="342900" lvl="0" indent="-342900" algn="ctr">
                        <a:buFont typeface="+mj-lt"/>
                        <a:buNone/>
                      </a:pPr>
                      <a:r>
                        <a:rPr kumimoji="0" lang="en-US" sz="1600" kern="1200" dirty="0">
                          <a:solidFill>
                            <a:schemeClr val="dk1"/>
                          </a:solidFill>
                          <a:latin typeface="+mn-lt"/>
                          <a:ea typeface="+mn-ea"/>
                          <a:cs typeface="+mn-cs"/>
                        </a:rPr>
                        <a:t>Floating</a:t>
                      </a:r>
                    </a:p>
                  </a:txBody>
                  <a:tcPr marL="89211" marR="89211" marT="91429" marB="91429"/>
                </a:tc>
                <a:extLst>
                  <a:ext uri="{0D108BD9-81ED-4DB2-BD59-A6C34878D82A}">
                    <a16:rowId xmlns:a16="http://schemas.microsoft.com/office/drawing/2014/main" val="10001"/>
                  </a:ext>
                </a:extLst>
              </a:tr>
              <a:tr h="1463740">
                <a:tc>
                  <a:txBody>
                    <a:bodyPr/>
                    <a:lstStyle/>
                    <a:p>
                      <a:pPr marL="342900" lvl="0" indent="-342900">
                        <a:buFont typeface="+mj-lt"/>
                        <a:buAutoNum type="arabicPeriod"/>
                      </a:pPr>
                      <a:r>
                        <a:rPr kumimoji="0" lang="en-US" sz="1600" kern="1200" dirty="0">
                          <a:solidFill>
                            <a:schemeClr val="dk1"/>
                          </a:solidFill>
                          <a:latin typeface="+mn-lt"/>
                          <a:ea typeface="+mn-ea"/>
                          <a:cs typeface="+mn-cs"/>
                        </a:rPr>
                        <a:t>Tabellaria</a:t>
                      </a:r>
                    </a:p>
                    <a:p>
                      <a:pPr marL="342900" lvl="0" indent="-342900">
                        <a:buFont typeface="+mj-lt"/>
                        <a:buAutoNum type="arabicPeriod"/>
                      </a:pPr>
                      <a:r>
                        <a:rPr kumimoji="0" lang="en-US" sz="1600" kern="1200" dirty="0">
                          <a:solidFill>
                            <a:schemeClr val="dk1"/>
                          </a:solidFill>
                          <a:latin typeface="+mn-lt"/>
                          <a:ea typeface="+mn-ea"/>
                          <a:cs typeface="+mn-cs"/>
                        </a:rPr>
                        <a:t>Asterionella</a:t>
                      </a:r>
                    </a:p>
                    <a:p>
                      <a:pPr marL="342900" lvl="0" indent="-342900">
                        <a:buFont typeface="+mj-lt"/>
                        <a:buAutoNum type="arabicPeriod"/>
                      </a:pPr>
                      <a:r>
                        <a:rPr kumimoji="0" lang="en-US" sz="1600" kern="1200" dirty="0">
                          <a:solidFill>
                            <a:schemeClr val="dk1"/>
                          </a:solidFill>
                          <a:latin typeface="+mn-lt"/>
                          <a:ea typeface="+mn-ea"/>
                          <a:cs typeface="+mn-cs"/>
                        </a:rPr>
                        <a:t>Stephanodiscus</a:t>
                      </a:r>
                    </a:p>
                    <a:p>
                      <a:pPr marL="342900" lvl="0" indent="-342900">
                        <a:buFont typeface="+mj-lt"/>
                        <a:buAutoNum type="arabicPeriod"/>
                      </a:pPr>
                      <a:r>
                        <a:rPr kumimoji="0" lang="en-US" sz="1600" kern="1200" dirty="0">
                          <a:solidFill>
                            <a:schemeClr val="dk1"/>
                          </a:solidFill>
                          <a:latin typeface="+mn-lt"/>
                          <a:ea typeface="+mn-ea"/>
                          <a:cs typeface="+mn-cs"/>
                        </a:rPr>
                        <a:t>Synedra</a:t>
                      </a:r>
                    </a:p>
                  </a:txBody>
                  <a:tcPr marL="89211" marR="89211" marT="91429" marB="91429"/>
                </a:tc>
                <a:tc>
                  <a:txBody>
                    <a:bodyPr/>
                    <a:lstStyle/>
                    <a:p>
                      <a:pPr marL="342900" lvl="0" indent="-342900">
                        <a:buFont typeface="+mj-lt"/>
                        <a:buAutoNum type="arabicPeriod"/>
                      </a:pPr>
                      <a:r>
                        <a:rPr kumimoji="0" lang="en-US" sz="1600" kern="1200" dirty="0">
                          <a:solidFill>
                            <a:schemeClr val="dk1"/>
                          </a:solidFill>
                          <a:latin typeface="+mn-lt"/>
                          <a:ea typeface="+mn-ea"/>
                          <a:cs typeface="+mn-cs"/>
                        </a:rPr>
                        <a:t>Hydrodictyon</a:t>
                      </a:r>
                    </a:p>
                    <a:p>
                      <a:pPr marL="342900" lvl="0" indent="-342900">
                        <a:buFont typeface="+mj-lt"/>
                        <a:buAutoNum type="arabicPeriod"/>
                      </a:pPr>
                      <a:r>
                        <a:rPr kumimoji="0" lang="en-US" sz="1600" kern="1200" dirty="0">
                          <a:solidFill>
                            <a:schemeClr val="dk1"/>
                          </a:solidFill>
                          <a:latin typeface="+mn-lt"/>
                          <a:ea typeface="+mn-ea"/>
                          <a:cs typeface="+mn-cs"/>
                        </a:rPr>
                        <a:t>Oscillaria</a:t>
                      </a:r>
                      <a:r>
                        <a:rPr kumimoji="0" lang="en-US" sz="1600" kern="1200" baseline="30000" dirty="0">
                          <a:solidFill>
                            <a:schemeClr val="dk1"/>
                          </a:solidFill>
                          <a:latin typeface="+mn-lt"/>
                          <a:ea typeface="+mn-ea"/>
                          <a:cs typeface="+mn-cs"/>
                        </a:rPr>
                        <a:t>3</a:t>
                      </a:r>
                    </a:p>
                    <a:p>
                      <a:pPr marL="342900" lvl="0" indent="-342900">
                        <a:buFont typeface="+mj-lt"/>
                        <a:buAutoNum type="arabicPeriod"/>
                      </a:pPr>
                      <a:r>
                        <a:rPr kumimoji="0" lang="en-US" sz="1600" kern="1200" dirty="0">
                          <a:solidFill>
                            <a:schemeClr val="dk1"/>
                          </a:solidFill>
                          <a:latin typeface="+mn-lt"/>
                          <a:ea typeface="+mn-ea"/>
                          <a:cs typeface="+mn-cs"/>
                        </a:rPr>
                        <a:t>Cladophora</a:t>
                      </a:r>
                    </a:p>
                    <a:p>
                      <a:pPr marL="342900" lvl="0" indent="-342900">
                        <a:buFont typeface="+mj-lt"/>
                        <a:buAutoNum type="arabicPeriod"/>
                      </a:pPr>
                      <a:r>
                        <a:rPr kumimoji="0" lang="en-US" sz="1600" kern="1200" dirty="0">
                          <a:solidFill>
                            <a:schemeClr val="dk1"/>
                          </a:solidFill>
                          <a:latin typeface="+mn-lt"/>
                          <a:ea typeface="+mn-ea"/>
                          <a:cs typeface="+mn-cs"/>
                        </a:rPr>
                        <a:t>Aphanizomenon</a:t>
                      </a:r>
                      <a:endParaRPr kumimoji="0" lang="en-US" sz="1600" kern="1200" baseline="30000" dirty="0">
                        <a:solidFill>
                          <a:schemeClr val="dk1"/>
                        </a:solidFill>
                        <a:latin typeface="+mn-lt"/>
                        <a:ea typeface="+mn-ea"/>
                        <a:cs typeface="+mn-cs"/>
                      </a:endParaRPr>
                    </a:p>
                    <a:p>
                      <a:pPr marL="342900" lvl="0" indent="-342900">
                        <a:buFont typeface="+mj-lt"/>
                        <a:buAutoNum type="arabicPeriod"/>
                      </a:pPr>
                      <a:r>
                        <a:rPr kumimoji="0" lang="en-US" sz="1600" kern="1200" dirty="0">
                          <a:solidFill>
                            <a:schemeClr val="dk1"/>
                          </a:solidFill>
                          <a:latin typeface="+mn-lt"/>
                          <a:ea typeface="+mn-ea"/>
                          <a:cs typeface="+mn-cs"/>
                        </a:rPr>
                        <a:t>Melosira</a:t>
                      </a:r>
                    </a:p>
                  </a:txBody>
                  <a:tcPr marL="89211" marR="89211" marT="91429" marB="91429"/>
                </a:tc>
                <a:tc>
                  <a:txBody>
                    <a:bodyPr/>
                    <a:lstStyle/>
                    <a:p>
                      <a:pPr marL="342900" lvl="0" indent="-342900">
                        <a:buFont typeface="+mj-lt"/>
                        <a:buAutoNum type="arabicPeriod"/>
                      </a:pPr>
                      <a:r>
                        <a:rPr kumimoji="0" lang="en-US" sz="1600" kern="1200" dirty="0">
                          <a:solidFill>
                            <a:schemeClr val="dk1"/>
                          </a:solidFill>
                          <a:latin typeface="+mn-lt"/>
                          <a:ea typeface="+mn-ea"/>
                          <a:cs typeface="+mn-cs"/>
                        </a:rPr>
                        <a:t>Protoccous</a:t>
                      </a:r>
                    </a:p>
                    <a:p>
                      <a:pPr marL="342900" lvl="0" indent="-342900">
                        <a:buFont typeface="+mj-lt"/>
                        <a:buAutoNum type="arabicPeriod"/>
                      </a:pPr>
                      <a:r>
                        <a:rPr kumimoji="0" lang="en-US" sz="1600" kern="1200" dirty="0">
                          <a:solidFill>
                            <a:schemeClr val="dk1"/>
                          </a:solidFill>
                          <a:latin typeface="+mn-lt"/>
                          <a:ea typeface="+mn-ea"/>
                          <a:cs typeface="+mn-cs"/>
                        </a:rPr>
                        <a:t>Scenedesmus</a:t>
                      </a:r>
                    </a:p>
                    <a:p>
                      <a:pPr marL="342900" lvl="0" indent="-342900">
                        <a:buFont typeface="+mj-lt"/>
                        <a:buAutoNum type="arabicPeriod"/>
                      </a:pPr>
                      <a:r>
                        <a:rPr kumimoji="0" lang="en-US" sz="1600" kern="1200" dirty="0">
                          <a:solidFill>
                            <a:schemeClr val="dk1"/>
                          </a:solidFill>
                          <a:latin typeface="+mn-lt"/>
                          <a:ea typeface="+mn-ea"/>
                          <a:cs typeface="+mn-cs"/>
                        </a:rPr>
                        <a:t>Symara</a:t>
                      </a:r>
                    </a:p>
                    <a:p>
                      <a:pPr marL="342900" lvl="0" indent="-342900">
                        <a:buFont typeface="+mj-lt"/>
                        <a:buAutoNum type="arabicPeriod"/>
                      </a:pPr>
                      <a:r>
                        <a:rPr kumimoji="0" lang="en-US" sz="1600" kern="1200" dirty="0">
                          <a:solidFill>
                            <a:schemeClr val="dk1"/>
                          </a:solidFill>
                          <a:latin typeface="+mn-lt"/>
                          <a:ea typeface="+mn-ea"/>
                          <a:cs typeface="+mn-cs"/>
                        </a:rPr>
                        <a:t>Anaboena</a:t>
                      </a:r>
                      <a:r>
                        <a:rPr kumimoji="0" lang="en-US" sz="1600" kern="1200" baseline="30000" dirty="0">
                          <a:solidFill>
                            <a:schemeClr val="dk1"/>
                          </a:solidFill>
                          <a:latin typeface="+mn-lt"/>
                          <a:ea typeface="+mn-ea"/>
                          <a:cs typeface="+mn-cs"/>
                        </a:rPr>
                        <a:t>3</a:t>
                      </a:r>
                    </a:p>
                    <a:p>
                      <a:pPr marL="342900" lvl="0" indent="-342900">
                        <a:buFont typeface="+mj-lt"/>
                        <a:buAutoNum type="arabicPeriod"/>
                      </a:pPr>
                      <a:r>
                        <a:rPr kumimoji="0" lang="en-US" sz="1600" kern="1200" dirty="0">
                          <a:solidFill>
                            <a:schemeClr val="dk1"/>
                          </a:solidFill>
                          <a:latin typeface="+mn-lt"/>
                          <a:ea typeface="+mn-ea"/>
                          <a:cs typeface="+mn-cs"/>
                        </a:rPr>
                        <a:t>Euglena</a:t>
                      </a:r>
                    </a:p>
                  </a:txBody>
                  <a:tcPr marL="89211" marR="89211" marT="91429" marB="91429"/>
                </a:tc>
                <a:extLst>
                  <a:ext uri="{0D108BD9-81ED-4DB2-BD59-A6C34878D82A}">
                    <a16:rowId xmlns:a16="http://schemas.microsoft.com/office/drawing/2014/main" val="10002"/>
                  </a:ext>
                </a:extLst>
              </a:tr>
              <a:tr h="914377">
                <a:tc gridSpan="3">
                  <a:txBody>
                    <a:bodyPr/>
                    <a:lstStyle/>
                    <a:p>
                      <a:pPr marL="342900" lvl="0" indent="-342900">
                        <a:buFont typeface="Arial" charset="0"/>
                        <a:buNone/>
                      </a:pPr>
                      <a:r>
                        <a:rPr kumimoji="0" lang="en-US" sz="1600" kern="1200" baseline="30000" dirty="0">
                          <a:solidFill>
                            <a:schemeClr val="dk1"/>
                          </a:solidFill>
                          <a:latin typeface="+mn-lt"/>
                          <a:ea typeface="+mn-ea"/>
                          <a:cs typeface="+mn-cs"/>
                        </a:rPr>
                        <a:t>1</a:t>
                      </a:r>
                      <a:r>
                        <a:rPr kumimoji="0" lang="en-US" sz="1600" kern="1200" dirty="0">
                          <a:solidFill>
                            <a:schemeClr val="dk1"/>
                          </a:solidFill>
                          <a:latin typeface="+mn-lt"/>
                          <a:ea typeface="+mn-ea"/>
                          <a:cs typeface="+mn-cs"/>
                        </a:rPr>
                        <a:t>Table adapted from Table</a:t>
                      </a:r>
                      <a:r>
                        <a:rPr kumimoji="0" lang="en-US" sz="1600" kern="1200" baseline="0" dirty="0">
                          <a:solidFill>
                            <a:schemeClr val="dk1"/>
                          </a:solidFill>
                          <a:latin typeface="+mn-lt"/>
                          <a:ea typeface="+mn-ea"/>
                          <a:cs typeface="+mn-cs"/>
                        </a:rPr>
                        <a:t> 10.2  Water Treatment Plant Design, AWWA/ASCE/EWRI, 2012</a:t>
                      </a:r>
                    </a:p>
                    <a:p>
                      <a:pPr marL="342900" lvl="0" indent="-342900">
                        <a:buFont typeface="Arial" charset="0"/>
                        <a:buNone/>
                      </a:pPr>
                      <a:r>
                        <a:rPr kumimoji="0" lang="en-US" sz="1600" kern="1200" baseline="30000" dirty="0">
                          <a:solidFill>
                            <a:schemeClr val="dk1"/>
                          </a:solidFill>
                          <a:latin typeface="+mn-lt"/>
                          <a:ea typeface="+mn-ea"/>
                          <a:cs typeface="+mn-cs"/>
                        </a:rPr>
                        <a:t>2</a:t>
                      </a:r>
                      <a:r>
                        <a:rPr kumimoji="0" lang="en-US" sz="1600" kern="1200" baseline="0" dirty="0">
                          <a:solidFill>
                            <a:schemeClr val="dk1"/>
                          </a:solidFill>
                          <a:latin typeface="+mn-lt"/>
                          <a:ea typeface="+mn-ea"/>
                          <a:cs typeface="+mn-cs"/>
                        </a:rPr>
                        <a:t>Diatoms of all species can generally cause clogging due to their rigid inorganic shells</a:t>
                      </a:r>
                    </a:p>
                    <a:p>
                      <a:pPr marL="342900" lvl="0" indent="-342900">
                        <a:buFont typeface="Arial" charset="0"/>
                        <a:buNone/>
                      </a:pPr>
                      <a:r>
                        <a:rPr kumimoji="0" lang="en-US" sz="1600" kern="1200" baseline="30000" dirty="0">
                          <a:solidFill>
                            <a:schemeClr val="dk1"/>
                          </a:solidFill>
                          <a:latin typeface="+mn-lt"/>
                          <a:ea typeface="+mn-ea"/>
                          <a:cs typeface="+mn-cs"/>
                        </a:rPr>
                        <a:t>3</a:t>
                      </a:r>
                      <a:r>
                        <a:rPr kumimoji="0" lang="en-US" sz="1600" kern="1200" baseline="0" dirty="0">
                          <a:solidFill>
                            <a:schemeClr val="dk1"/>
                          </a:solidFill>
                          <a:latin typeface="+mn-lt"/>
                          <a:ea typeface="+mn-ea"/>
                          <a:cs typeface="+mn-cs"/>
                        </a:rPr>
                        <a:t>Can also release algal toxins (Microcystin and Anatoxin-a, among others)</a:t>
                      </a:r>
                      <a:endParaRPr kumimoji="0" lang="en-US" sz="1600" kern="1200" dirty="0">
                        <a:solidFill>
                          <a:schemeClr val="dk1"/>
                        </a:solidFill>
                        <a:latin typeface="+mn-lt"/>
                        <a:ea typeface="+mn-ea"/>
                        <a:cs typeface="+mn-cs"/>
                      </a:endParaRPr>
                    </a:p>
                  </a:txBody>
                  <a:tcPr marL="89211" marR="89211" marT="91429" marB="91429"/>
                </a:tc>
                <a:tc hMerge="1">
                  <a:txBody>
                    <a:bodyPr/>
                    <a:lstStyle/>
                    <a:p>
                      <a:pPr marL="342900" lvl="0" indent="-342900">
                        <a:buFont typeface="+mj-lt"/>
                        <a:buAutoNum type="arabicPeriod"/>
                      </a:pPr>
                      <a:endParaRPr kumimoji="0" lang="en-US" sz="1800" kern="1200" dirty="0">
                        <a:solidFill>
                          <a:schemeClr val="dk1"/>
                        </a:solidFill>
                        <a:latin typeface="+mn-lt"/>
                        <a:ea typeface="+mn-ea"/>
                        <a:cs typeface="+mn-cs"/>
                      </a:endParaRPr>
                    </a:p>
                  </a:txBody>
                  <a:tcPr marL="89210" marR="89210" marT="91440" marB="91440"/>
                </a:tc>
                <a:tc hMerge="1">
                  <a:txBody>
                    <a:bodyPr/>
                    <a:lstStyle/>
                    <a:p>
                      <a:pPr marL="342900" lvl="0" indent="-342900">
                        <a:buFont typeface="+mj-lt"/>
                        <a:buAutoNum type="arabicPeriod"/>
                      </a:pPr>
                      <a:endParaRPr kumimoji="0" lang="en-US" sz="1800" kern="1200" dirty="0">
                        <a:solidFill>
                          <a:schemeClr val="dk1"/>
                        </a:solidFill>
                        <a:latin typeface="+mn-lt"/>
                        <a:ea typeface="+mn-ea"/>
                        <a:cs typeface="+mn-cs"/>
                      </a:endParaRPr>
                    </a:p>
                  </a:txBody>
                  <a:tcPr marL="89210" marR="89210" marT="91440" marB="91440"/>
                </a:tc>
                <a:extLst>
                  <a:ext uri="{0D108BD9-81ED-4DB2-BD59-A6C34878D82A}">
                    <a16:rowId xmlns:a16="http://schemas.microsoft.com/office/drawing/2014/main" val="1000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44BACD-3CF9-89E8-21FB-10B4CDD3D3A2}"/>
              </a:ext>
            </a:extLst>
          </p:cNvPr>
          <p:cNvSpPr txBox="1"/>
          <p:nvPr/>
        </p:nvSpPr>
        <p:spPr>
          <a:xfrm>
            <a:off x="662468" y="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n-lt"/>
              </a:rPr>
              <a:t>Raw Water – Algae, Cont.</a:t>
            </a:r>
          </a:p>
        </p:txBody>
      </p:sp>
      <p:sp>
        <p:nvSpPr>
          <p:cNvPr id="6" name="TextBox 5">
            <a:extLst>
              <a:ext uri="{FF2B5EF4-FFF2-40B4-BE49-F238E27FC236}">
                <a16:creationId xmlns:a16="http://schemas.microsoft.com/office/drawing/2014/main" id="{E33F3F99-A003-4D73-20D5-7540EEDF9B94}"/>
              </a:ext>
            </a:extLst>
          </p:cNvPr>
          <p:cNvSpPr txBox="1"/>
          <p:nvPr/>
        </p:nvSpPr>
        <p:spPr>
          <a:xfrm>
            <a:off x="0" y="889000"/>
            <a:ext cx="2301875" cy="6310313"/>
          </a:xfrm>
          <a:prstGeom prst="rect">
            <a:avLst/>
          </a:prstGeom>
          <a:noFill/>
        </p:spPr>
        <p:txBody>
          <a:bodyPr>
            <a:spAutoFit/>
          </a:bodyPr>
          <a:lstStyle/>
          <a:p>
            <a:pPr marL="457200" indent="-457200" algn="r" eaLnBrk="1" fontAlgn="auto" hangingPunct="1">
              <a:spcBef>
                <a:spcPts val="0"/>
              </a:spcBef>
              <a:spcAft>
                <a:spcPts val="0"/>
              </a:spcAft>
              <a:defRPr/>
            </a:pPr>
            <a:r>
              <a:rPr lang="en-US" sz="2000" dirty="0">
                <a:solidFill>
                  <a:schemeClr val="accent3">
                    <a:lumMod val="60000"/>
                    <a:lumOff val="40000"/>
                  </a:schemeClr>
                </a:solidFill>
                <a:latin typeface="+mn-lt"/>
              </a:rPr>
              <a:t>     Filter clogging</a:t>
            </a:r>
          </a:p>
          <a:p>
            <a:pPr marL="457200" indent="-457200" algn="r" eaLnBrk="1" fontAlgn="auto" hangingPunct="1">
              <a:spcBef>
                <a:spcPts val="0"/>
              </a:spcBef>
              <a:spcAft>
                <a:spcPts val="0"/>
              </a:spcAft>
              <a:defRPr/>
            </a:pPr>
            <a:r>
              <a:rPr lang="en-US" sz="2000" dirty="0">
                <a:solidFill>
                  <a:schemeClr val="accent3">
                    <a:lumMod val="60000"/>
                    <a:lumOff val="40000"/>
                  </a:schemeClr>
                </a:solidFill>
                <a:latin typeface="+mn-lt"/>
              </a:rPr>
              <a:t>     algae</a:t>
            </a:r>
          </a:p>
          <a:p>
            <a:pPr marL="457200" indent="-457200" eaLnBrk="1" fontAlgn="auto" hangingPunct="1">
              <a:spcBef>
                <a:spcPts val="0"/>
              </a:spcBef>
              <a:spcAft>
                <a:spcPts val="0"/>
              </a:spcAft>
              <a:defRPr/>
            </a:pPr>
            <a:endParaRPr lang="en-US" sz="2000" dirty="0">
              <a:latin typeface="+mn-lt"/>
            </a:endParaRPr>
          </a:p>
          <a:p>
            <a:pPr marL="457200" indent="-457200" algn="r" eaLnBrk="1" fontAlgn="auto" hangingPunct="1">
              <a:spcBef>
                <a:spcPts val="0"/>
              </a:spcBef>
              <a:spcAft>
                <a:spcPts val="0"/>
              </a:spcAft>
              <a:defRPr/>
            </a:pPr>
            <a:r>
              <a:rPr lang="en-US" sz="2000" dirty="0">
                <a:latin typeface="+mn-lt"/>
              </a:rPr>
              <a:t>Dinobryon (1,500x)</a:t>
            </a:r>
          </a:p>
          <a:p>
            <a:pPr marL="457200" indent="-457200" algn="r" eaLnBrk="1" fontAlgn="auto" hangingPunct="1">
              <a:spcBef>
                <a:spcPts val="0"/>
              </a:spcBef>
              <a:spcAft>
                <a:spcPts val="0"/>
              </a:spcAft>
              <a:defRPr/>
            </a:pPr>
            <a:r>
              <a:rPr lang="en-US" sz="2000" dirty="0">
                <a:latin typeface="+mn-lt"/>
              </a:rPr>
              <a:t>Chlorella (5,000x)</a:t>
            </a:r>
          </a:p>
          <a:p>
            <a:pPr marL="457200" indent="-457200" algn="r" eaLnBrk="1" fontAlgn="auto" hangingPunct="1">
              <a:spcBef>
                <a:spcPts val="0"/>
              </a:spcBef>
              <a:spcAft>
                <a:spcPts val="0"/>
              </a:spcAft>
              <a:defRPr/>
            </a:pPr>
            <a:endParaRPr lang="en-US" sz="2000" dirty="0">
              <a:latin typeface="+mn-lt"/>
            </a:endParaRPr>
          </a:p>
          <a:p>
            <a:pPr marL="457200" indent="-457200" algn="r" eaLnBrk="1" fontAlgn="auto" hangingPunct="1">
              <a:spcBef>
                <a:spcPts val="0"/>
              </a:spcBef>
              <a:spcAft>
                <a:spcPts val="0"/>
              </a:spcAft>
              <a:defRPr/>
            </a:pPr>
            <a:r>
              <a:rPr lang="en-US" sz="2000" dirty="0">
                <a:latin typeface="+mn-lt"/>
              </a:rPr>
              <a:t>Synedra (500x)</a:t>
            </a:r>
          </a:p>
          <a:p>
            <a:pPr marL="457200" indent="-457200" algn="r" eaLnBrk="1" fontAlgn="auto" hangingPunct="1">
              <a:spcBef>
                <a:spcPts val="0"/>
              </a:spcBef>
              <a:spcAft>
                <a:spcPts val="0"/>
              </a:spcAft>
              <a:defRPr/>
            </a:pPr>
            <a:r>
              <a:rPr lang="en-US" sz="2000" dirty="0">
                <a:latin typeface="+mn-lt"/>
              </a:rPr>
              <a:t>Melosira (1,000x)</a:t>
            </a:r>
          </a:p>
          <a:p>
            <a:pPr marL="457200" indent="-457200" algn="r" eaLnBrk="1" fontAlgn="auto" hangingPunct="1">
              <a:spcBef>
                <a:spcPts val="0"/>
              </a:spcBef>
              <a:spcAft>
                <a:spcPts val="0"/>
              </a:spcAft>
              <a:defRPr/>
            </a:pPr>
            <a:endParaRPr lang="en-US" sz="2000" dirty="0">
              <a:latin typeface="+mn-lt"/>
            </a:endParaRPr>
          </a:p>
          <a:p>
            <a:pPr marL="457200" indent="-457200" algn="r" eaLnBrk="1" fontAlgn="auto" hangingPunct="1">
              <a:spcBef>
                <a:spcPts val="0"/>
              </a:spcBef>
              <a:spcAft>
                <a:spcPts val="0"/>
              </a:spcAft>
              <a:defRPr/>
            </a:pPr>
            <a:r>
              <a:rPr lang="en-US" sz="2000" dirty="0">
                <a:latin typeface="+mn-lt"/>
              </a:rPr>
              <a:t>Navicula (1,500x)</a:t>
            </a:r>
          </a:p>
          <a:p>
            <a:pPr marL="457200" indent="-457200" algn="r" eaLnBrk="1" fontAlgn="auto" hangingPunct="1">
              <a:spcBef>
                <a:spcPts val="0"/>
              </a:spcBef>
              <a:spcAft>
                <a:spcPts val="0"/>
              </a:spcAft>
              <a:defRPr/>
            </a:pPr>
            <a:r>
              <a:rPr lang="en-US" sz="2000" dirty="0">
                <a:latin typeface="+mn-lt"/>
              </a:rPr>
              <a:t>Cyclotella (1,500x)</a:t>
            </a:r>
          </a:p>
          <a:p>
            <a:pPr marL="457200" indent="-457200" algn="r" eaLnBrk="1" fontAlgn="auto" hangingPunct="1">
              <a:spcBef>
                <a:spcPts val="0"/>
              </a:spcBef>
              <a:spcAft>
                <a:spcPts val="0"/>
              </a:spcAft>
              <a:defRPr/>
            </a:pPr>
            <a:endParaRPr lang="en-US" sz="2000" dirty="0">
              <a:latin typeface="+mn-lt"/>
            </a:endParaRPr>
          </a:p>
          <a:p>
            <a:pPr marL="457200" indent="-457200" algn="r" eaLnBrk="1" fontAlgn="auto" hangingPunct="1">
              <a:spcBef>
                <a:spcPts val="0"/>
              </a:spcBef>
              <a:spcAft>
                <a:spcPts val="0"/>
              </a:spcAft>
              <a:defRPr/>
            </a:pPr>
            <a:r>
              <a:rPr lang="en-US" sz="2000" dirty="0">
                <a:latin typeface="+mn-lt"/>
              </a:rPr>
              <a:t>Oscillatoria (500x)</a:t>
            </a:r>
          </a:p>
          <a:p>
            <a:pPr marL="457200" indent="-457200" algn="r" eaLnBrk="1" fontAlgn="auto" hangingPunct="1">
              <a:spcBef>
                <a:spcPts val="0"/>
              </a:spcBef>
              <a:spcAft>
                <a:spcPts val="0"/>
              </a:spcAft>
              <a:defRPr/>
            </a:pPr>
            <a:r>
              <a:rPr lang="en-US" sz="2000" dirty="0">
                <a:latin typeface="+mn-lt"/>
              </a:rPr>
              <a:t>Sprogyra (125x)</a:t>
            </a:r>
          </a:p>
          <a:p>
            <a:pPr marL="457200" indent="-457200" algn="r" eaLnBrk="1" fontAlgn="auto" hangingPunct="1">
              <a:spcBef>
                <a:spcPts val="0"/>
              </a:spcBef>
              <a:spcAft>
                <a:spcPts val="0"/>
              </a:spcAft>
              <a:defRPr/>
            </a:pPr>
            <a:endParaRPr lang="en-US" sz="2000" dirty="0">
              <a:latin typeface="+mn-lt"/>
            </a:endParaRPr>
          </a:p>
          <a:p>
            <a:pPr marL="457200" indent="-457200" algn="r" eaLnBrk="1" fontAlgn="auto" hangingPunct="1">
              <a:spcBef>
                <a:spcPts val="0"/>
              </a:spcBef>
              <a:spcAft>
                <a:spcPts val="0"/>
              </a:spcAft>
              <a:defRPr/>
            </a:pPr>
            <a:r>
              <a:rPr lang="en-US" sz="2000" dirty="0">
                <a:latin typeface="+mn-lt"/>
              </a:rPr>
              <a:t>Trachelomonas (1,500x)</a:t>
            </a:r>
          </a:p>
          <a:p>
            <a:pPr marL="457200" indent="-457200" algn="r" eaLnBrk="1" fontAlgn="auto" hangingPunct="1">
              <a:spcBef>
                <a:spcPts val="0"/>
              </a:spcBef>
              <a:spcAft>
                <a:spcPts val="0"/>
              </a:spcAft>
              <a:defRPr/>
            </a:pPr>
            <a:r>
              <a:rPr lang="en-US" sz="2000" dirty="0">
                <a:latin typeface="+mn-lt"/>
              </a:rPr>
              <a:t>Fragilaria (1,000x)</a:t>
            </a:r>
          </a:p>
          <a:p>
            <a:pPr marL="457200" indent="-457200" algn="r" eaLnBrk="1" fontAlgn="auto" hangingPunct="1">
              <a:spcBef>
                <a:spcPts val="0"/>
              </a:spcBef>
              <a:spcAft>
                <a:spcPts val="0"/>
              </a:spcAft>
              <a:defRPr/>
            </a:pPr>
            <a:r>
              <a:rPr lang="en-US" sz="2000" dirty="0">
                <a:latin typeface="+mn-lt"/>
              </a:rPr>
              <a:t>Anabaena (500x)</a:t>
            </a:r>
          </a:p>
          <a:p>
            <a:pPr marL="457200" indent="-457200" eaLnBrk="1" fontAlgn="auto" hangingPunct="1">
              <a:spcBef>
                <a:spcPts val="0"/>
              </a:spcBef>
              <a:spcAft>
                <a:spcPts val="0"/>
              </a:spcAft>
              <a:defRPr/>
            </a:pPr>
            <a:endParaRPr lang="en-US" sz="2400" dirty="0">
              <a:latin typeface="+mn-lt"/>
            </a:endParaRPr>
          </a:p>
        </p:txBody>
      </p:sp>
      <p:pic>
        <p:nvPicPr>
          <p:cNvPr id="100356" name="Picture 2">
            <a:extLst>
              <a:ext uri="{FF2B5EF4-FFF2-40B4-BE49-F238E27FC236}">
                <a16:creationId xmlns:a16="http://schemas.microsoft.com/office/drawing/2014/main" id="{BCD2E3CC-7DFA-5740-7FF3-304AD6DBA6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79688" y="884238"/>
            <a:ext cx="4143375" cy="5753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0357" name="TextBox 7">
            <a:extLst>
              <a:ext uri="{FF2B5EF4-FFF2-40B4-BE49-F238E27FC236}">
                <a16:creationId xmlns:a16="http://schemas.microsoft.com/office/drawing/2014/main" id="{F4E5569D-48B5-E445-5CD2-8C8CA7C29A12}"/>
              </a:ext>
            </a:extLst>
          </p:cNvPr>
          <p:cNvSpPr txBox="1">
            <a:spLocks noChangeArrowheads="1"/>
          </p:cNvSpPr>
          <p:nvPr/>
        </p:nvSpPr>
        <p:spPr bwMode="auto">
          <a:xfrm>
            <a:off x="6889750" y="1250950"/>
            <a:ext cx="225425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Anacystis (1,000x)</a:t>
            </a:r>
          </a:p>
          <a:p>
            <a:pPr eaLnBrk="1" hangingPunct="1"/>
            <a:r>
              <a:rPr lang="en-US" altLang="en-US" sz="2000"/>
              <a:t>Cymbella (1,500x)</a:t>
            </a:r>
          </a:p>
          <a:p>
            <a:pPr eaLnBrk="1" hangingPunct="1"/>
            <a:endParaRPr lang="en-US" altLang="en-US" sz="2000"/>
          </a:p>
          <a:p>
            <a:pPr eaLnBrk="1" hangingPunct="1"/>
            <a:r>
              <a:rPr lang="en-US" altLang="en-US" sz="2000"/>
              <a:t>Tribonema (500x)</a:t>
            </a:r>
          </a:p>
          <a:p>
            <a:pPr eaLnBrk="1" hangingPunct="1"/>
            <a:r>
              <a:rPr lang="en-US" altLang="en-US" sz="2000"/>
              <a:t>Closterium (250x)</a:t>
            </a:r>
          </a:p>
          <a:p>
            <a:pPr eaLnBrk="1" hangingPunct="1"/>
            <a:endParaRPr lang="en-US" altLang="en-US" sz="2000"/>
          </a:p>
          <a:p>
            <a:pPr eaLnBrk="1" hangingPunct="1"/>
            <a:r>
              <a:rPr lang="en-US" altLang="en-US" sz="2000"/>
              <a:t>Rivularia (250x)</a:t>
            </a:r>
          </a:p>
          <a:p>
            <a:pPr eaLnBrk="1" hangingPunct="1"/>
            <a:r>
              <a:rPr lang="en-US" altLang="en-US" sz="2000"/>
              <a:t>Tabellaria (1,500x)</a:t>
            </a:r>
          </a:p>
          <a:p>
            <a:pPr eaLnBrk="1" hangingPunct="1"/>
            <a:endParaRPr lang="en-US" altLang="en-US" sz="2000"/>
          </a:p>
          <a:p>
            <a:pPr eaLnBrk="1" hangingPunct="1"/>
            <a:r>
              <a:rPr lang="en-US" altLang="en-US" sz="2000"/>
              <a:t>Asterionella (1,000x)</a:t>
            </a:r>
          </a:p>
          <a:p>
            <a:pPr eaLnBrk="1" hangingPunct="1"/>
            <a:r>
              <a:rPr lang="en-US" altLang="en-US" sz="2000"/>
              <a:t>Palmella (1,000x)</a:t>
            </a:r>
          </a:p>
          <a:p>
            <a:pPr eaLnBrk="1" hangingPunct="1"/>
            <a:endParaRPr lang="en-US" altLang="en-US" sz="2000"/>
          </a:p>
          <a:p>
            <a:pPr eaLnBrk="1" hangingPunct="1"/>
            <a:endParaRPr lang="en-US" altLang="en-US" sz="2000"/>
          </a:p>
          <a:p>
            <a:pPr eaLnBrk="1" hangingPunct="1"/>
            <a:endParaRPr lang="en-US" altLang="en-US" sz="2000"/>
          </a:p>
          <a:p>
            <a:pPr eaLnBrk="1" hangingPunct="1"/>
            <a:r>
              <a:rPr lang="en-US" altLang="en-US" sz="2000"/>
              <a:t>Diatoma (1,500x)</a:t>
            </a:r>
          </a:p>
          <a:p>
            <a:pPr eaLnBrk="1" hangingPunct="1"/>
            <a:endParaRPr lang="en-US" altLang="en-US" sz="2400"/>
          </a:p>
        </p:txBody>
      </p:sp>
      <p:cxnSp>
        <p:nvCxnSpPr>
          <p:cNvPr id="11" name="Straight Connector 10">
            <a:extLst>
              <a:ext uri="{FF2B5EF4-FFF2-40B4-BE49-F238E27FC236}">
                <a16:creationId xmlns:a16="http://schemas.microsoft.com/office/drawing/2014/main" id="{FC7EC6A7-FA9F-FCE3-4A39-0D5841630AA7}"/>
              </a:ext>
            </a:extLst>
          </p:cNvPr>
          <p:cNvCxnSpPr/>
          <p:nvPr/>
        </p:nvCxnSpPr>
        <p:spPr>
          <a:xfrm flipV="1">
            <a:off x="2333625" y="1512888"/>
            <a:ext cx="1938338" cy="520700"/>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641A81-2471-14E2-270B-1473C1C45866}"/>
              </a:ext>
            </a:extLst>
          </p:cNvPr>
          <p:cNvCxnSpPr/>
          <p:nvPr/>
        </p:nvCxnSpPr>
        <p:spPr>
          <a:xfrm>
            <a:off x="2327275" y="2297113"/>
            <a:ext cx="1125538" cy="68262"/>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306909-7DD8-174A-6EBD-2DB89BBCAD22}"/>
              </a:ext>
            </a:extLst>
          </p:cNvPr>
          <p:cNvCxnSpPr/>
          <p:nvPr/>
        </p:nvCxnSpPr>
        <p:spPr>
          <a:xfrm flipV="1">
            <a:off x="2301875" y="2711450"/>
            <a:ext cx="1701800" cy="17303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B9DBCA-4B6C-C865-6EF4-713DB02B5756}"/>
              </a:ext>
            </a:extLst>
          </p:cNvPr>
          <p:cNvCxnSpPr/>
          <p:nvPr/>
        </p:nvCxnSpPr>
        <p:spPr>
          <a:xfrm flipV="1">
            <a:off x="2301875" y="3105150"/>
            <a:ext cx="866775" cy="111125"/>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AA9642-6E9B-233A-CEB0-5C6B5C8683DE}"/>
              </a:ext>
            </a:extLst>
          </p:cNvPr>
          <p:cNvCxnSpPr/>
          <p:nvPr/>
        </p:nvCxnSpPr>
        <p:spPr>
          <a:xfrm flipV="1">
            <a:off x="2270125" y="3768725"/>
            <a:ext cx="930275" cy="7778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EF7E78-494F-37E1-E7BF-687A57F5B77F}"/>
              </a:ext>
            </a:extLst>
          </p:cNvPr>
          <p:cNvCxnSpPr/>
          <p:nvPr/>
        </p:nvCxnSpPr>
        <p:spPr>
          <a:xfrm flipV="1">
            <a:off x="2317750" y="4130675"/>
            <a:ext cx="1717675" cy="63500"/>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1DC20D5-B3BE-BE81-45F5-ABA594BAA874}"/>
              </a:ext>
            </a:extLst>
          </p:cNvPr>
          <p:cNvCxnSpPr/>
          <p:nvPr/>
        </p:nvCxnSpPr>
        <p:spPr>
          <a:xfrm flipV="1">
            <a:off x="2301875" y="4729163"/>
            <a:ext cx="914400" cy="31750"/>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30BC6D-0DED-62CD-DB9D-7520206BD613}"/>
              </a:ext>
            </a:extLst>
          </p:cNvPr>
          <p:cNvCxnSpPr/>
          <p:nvPr/>
        </p:nvCxnSpPr>
        <p:spPr>
          <a:xfrm>
            <a:off x="2359025" y="5070475"/>
            <a:ext cx="1455738" cy="22225"/>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10A2AD8-EE6E-A60A-2406-45883DDE1736}"/>
              </a:ext>
            </a:extLst>
          </p:cNvPr>
          <p:cNvCxnSpPr/>
          <p:nvPr/>
        </p:nvCxnSpPr>
        <p:spPr>
          <a:xfrm flipV="1">
            <a:off x="2274888" y="5076825"/>
            <a:ext cx="2690812" cy="619125"/>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7C7277-97AB-B728-591A-995A0745CED2}"/>
              </a:ext>
            </a:extLst>
          </p:cNvPr>
          <p:cNvCxnSpPr/>
          <p:nvPr/>
        </p:nvCxnSpPr>
        <p:spPr>
          <a:xfrm flipV="1">
            <a:off x="2301875" y="5880100"/>
            <a:ext cx="1260475" cy="425450"/>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C623D8-0C51-0B9A-3C6B-A387A24A9530}"/>
              </a:ext>
            </a:extLst>
          </p:cNvPr>
          <p:cNvCxnSpPr/>
          <p:nvPr/>
        </p:nvCxnSpPr>
        <p:spPr>
          <a:xfrm flipV="1">
            <a:off x="2301875" y="6259513"/>
            <a:ext cx="1701800" cy="330200"/>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29249F-2E9B-D531-3FFD-A62E92D1A517}"/>
              </a:ext>
            </a:extLst>
          </p:cNvPr>
          <p:cNvCxnSpPr/>
          <p:nvPr/>
        </p:nvCxnSpPr>
        <p:spPr>
          <a:xfrm rot="10800000" flipV="1">
            <a:off x="5338763" y="1466850"/>
            <a:ext cx="1535112" cy="57150"/>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16D840-BD35-2182-1C69-84BA30A72D84}"/>
              </a:ext>
            </a:extLst>
          </p:cNvPr>
          <p:cNvCxnSpPr/>
          <p:nvPr/>
        </p:nvCxnSpPr>
        <p:spPr>
          <a:xfrm rot="10800000" flipV="1">
            <a:off x="6216650" y="1781175"/>
            <a:ext cx="609600" cy="2063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87BB01-A7D9-3953-231A-17D56B40C035}"/>
              </a:ext>
            </a:extLst>
          </p:cNvPr>
          <p:cNvCxnSpPr/>
          <p:nvPr/>
        </p:nvCxnSpPr>
        <p:spPr>
          <a:xfrm rot="10800000">
            <a:off x="4683125" y="2174875"/>
            <a:ext cx="2174875" cy="190500"/>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694C92-AC5F-F143-5E19-677AAE80FE4F}"/>
              </a:ext>
            </a:extLst>
          </p:cNvPr>
          <p:cNvCxnSpPr/>
          <p:nvPr/>
        </p:nvCxnSpPr>
        <p:spPr>
          <a:xfrm rot="10800000" flipV="1">
            <a:off x="6207125" y="2647950"/>
            <a:ext cx="650875" cy="5873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08EB24-1708-4003-3EDC-D82C2D9B6692}"/>
              </a:ext>
            </a:extLst>
          </p:cNvPr>
          <p:cNvCxnSpPr/>
          <p:nvPr/>
        </p:nvCxnSpPr>
        <p:spPr>
          <a:xfrm rot="10800000">
            <a:off x="4592638" y="2686050"/>
            <a:ext cx="2281237" cy="561975"/>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B94FB7-EBEF-F4EE-4B8B-D10D61AA1DC2}"/>
              </a:ext>
            </a:extLst>
          </p:cNvPr>
          <p:cNvCxnSpPr/>
          <p:nvPr/>
        </p:nvCxnSpPr>
        <p:spPr>
          <a:xfrm rot="10800000">
            <a:off x="5518150" y="3421063"/>
            <a:ext cx="1339850" cy="125412"/>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CC40DE5-60F9-4D92-A2CF-09EE61FD4B44}"/>
              </a:ext>
            </a:extLst>
          </p:cNvPr>
          <p:cNvCxnSpPr/>
          <p:nvPr/>
        </p:nvCxnSpPr>
        <p:spPr>
          <a:xfrm rot="10800000">
            <a:off x="5702300" y="4187825"/>
            <a:ext cx="1155700" cy="22225"/>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E13E77-227D-2C64-637E-C38C7007B71C}"/>
              </a:ext>
            </a:extLst>
          </p:cNvPr>
          <p:cNvCxnSpPr/>
          <p:nvPr/>
        </p:nvCxnSpPr>
        <p:spPr>
          <a:xfrm rot="10800000">
            <a:off x="6280150" y="4624388"/>
            <a:ext cx="609600" cy="152400"/>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2FED3A-6572-F83F-A5DB-438478A2FB81}"/>
              </a:ext>
            </a:extLst>
          </p:cNvPr>
          <p:cNvCxnSpPr/>
          <p:nvPr/>
        </p:nvCxnSpPr>
        <p:spPr>
          <a:xfrm rot="10800000">
            <a:off x="5770563" y="5880100"/>
            <a:ext cx="1150937" cy="142875"/>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488822-548D-E968-583D-109CD8ED86B2}"/>
              </a:ext>
            </a:extLst>
          </p:cNvPr>
          <p:cNvSpPr txBox="1"/>
          <p:nvPr/>
        </p:nvSpPr>
        <p:spPr>
          <a:xfrm>
            <a:off x="249936" y="358140"/>
            <a:ext cx="7663058" cy="267765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Harmful </a:t>
            </a:r>
          </a:p>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Algae Blooms (Cyanobacteria)</a:t>
            </a:r>
          </a:p>
          <a:p>
            <a:pPr marR="9144" eaLnBrk="1" fontAlgn="auto" hangingPunct="1">
              <a:spcAft>
                <a:spcPts val="0"/>
              </a:spcAft>
              <a:defRPr/>
            </a:pPr>
            <a:endParaRPr lang="en-US" sz="2400" b="1" i="1" cap="all" dirty="0">
              <a:solidFill>
                <a:schemeClr val="tx2">
                  <a:satMod val="200000"/>
                </a:schemeClr>
              </a:solidFill>
              <a:effectLst>
                <a:reflection blurRad="12700" stA="34000" endA="740" endPos="53000" dir="5400000" sy="-100000" algn="bl" rotWithShape="0"/>
              </a:effectLst>
              <a:latin typeface="+mj-lt"/>
              <a:ea typeface="+mj-ea"/>
              <a:cs typeface="+mj-cs"/>
            </a:endParaRPr>
          </a:p>
          <a:p>
            <a:pPr marR="9144" eaLnBrk="1" fontAlgn="auto" hangingPunct="1">
              <a:spcAft>
                <a:spcPts val="0"/>
              </a:spcAft>
              <a:defRPr/>
            </a:pPr>
            <a:r>
              <a:rPr lang="en-US" sz="2400" b="1" i="1" cap="all" dirty="0">
                <a:solidFill>
                  <a:schemeClr val="tx2">
                    <a:satMod val="200000"/>
                  </a:schemeClr>
                </a:solidFill>
                <a:effectLst>
                  <a:reflection blurRad="12700" stA="34000" endA="740" endPos="53000" dir="5400000" sy="-100000" algn="bl" rotWithShape="0"/>
                </a:effectLst>
                <a:latin typeface="+mj-lt"/>
                <a:ea typeface="+mj-ea"/>
                <a:cs typeface="+mj-cs"/>
              </a:rPr>
              <a:t>What is this stuff?</a:t>
            </a:r>
          </a:p>
        </p:txBody>
      </p:sp>
      <p:pic>
        <p:nvPicPr>
          <p:cNvPr id="102403" name="Picture 2" descr="http://public.health.oregon.gov/HealthyEnvironments/Recreation/HarmfulAlgaeBlooms/PublishingImages/CullabyLk_approx062911.jpg">
            <a:extLst>
              <a:ext uri="{FF2B5EF4-FFF2-40B4-BE49-F238E27FC236}">
                <a16:creationId xmlns:a16="http://schemas.microsoft.com/office/drawing/2014/main" id="{08C8C69A-98DC-E51B-A121-B71EE6D9540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8050" y="579438"/>
            <a:ext cx="4102100" cy="5467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a:extLst>
              <a:ext uri="{FF2B5EF4-FFF2-40B4-BE49-F238E27FC236}">
                <a16:creationId xmlns:a16="http://schemas.microsoft.com/office/drawing/2014/main" id="{DBB2F589-C88A-1603-0C27-0B5E7A7C30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4925" y="1733550"/>
            <a:ext cx="376713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A500BD-6CFE-66A1-11CA-E1C5A9F1974C}"/>
              </a:ext>
            </a:extLst>
          </p:cNvPr>
          <p:cNvSpPr txBox="1"/>
          <p:nvPr/>
        </p:nvSpPr>
        <p:spPr>
          <a:xfrm>
            <a:off x="249936" y="358140"/>
            <a:ext cx="858926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Cyanobacteria</a:t>
            </a:r>
          </a:p>
        </p:txBody>
      </p:sp>
      <p:sp>
        <p:nvSpPr>
          <p:cNvPr id="104452" name="Rectangle 3">
            <a:extLst>
              <a:ext uri="{FF2B5EF4-FFF2-40B4-BE49-F238E27FC236}">
                <a16:creationId xmlns:a16="http://schemas.microsoft.com/office/drawing/2014/main" id="{3FE649AF-6C6C-3120-1BB7-1D864158633C}"/>
              </a:ext>
            </a:extLst>
          </p:cNvPr>
          <p:cNvSpPr txBox="1">
            <a:spLocks noChangeArrowheads="1"/>
          </p:cNvSpPr>
          <p:nvPr/>
        </p:nvSpPr>
        <p:spPr bwMode="auto">
          <a:xfrm>
            <a:off x="266700" y="1371600"/>
            <a:ext cx="4743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sz="2400">
                <a:solidFill>
                  <a:srgbClr val="FFC000"/>
                </a:solidFill>
              </a:rPr>
              <a:t>Cyanobacteria (blue-green algae)</a:t>
            </a:r>
          </a:p>
          <a:p>
            <a:pPr eaLnBrk="1" hangingPunct="1"/>
            <a:r>
              <a:rPr lang="en-US" altLang="en-US" sz="2400"/>
              <a:t>A phylum of bacteria</a:t>
            </a:r>
          </a:p>
          <a:p>
            <a:pPr eaLnBrk="1" hangingPunct="1"/>
            <a:r>
              <a:rPr lang="en-US" altLang="en-US" sz="2400"/>
              <a:t>Obtain energy through photosynthesis</a:t>
            </a:r>
          </a:p>
          <a:p>
            <a:pPr eaLnBrk="1" hangingPunct="1"/>
            <a:r>
              <a:rPr lang="en-US" altLang="en-US" sz="2400"/>
              <a:t>"cyanobacteria" comes from the color of the bacteria (</a:t>
            </a:r>
            <a:r>
              <a:rPr lang="en-US" altLang="en-US" sz="2400">
                <a:hlinkClick r:id="rId4" action="ppaction://hlinkfile" tooltip="Greek language"/>
              </a:rPr>
              <a:t>Greek</a:t>
            </a:r>
            <a:r>
              <a:rPr lang="en-US" altLang="en-US" sz="2400"/>
              <a:t>: </a:t>
            </a:r>
            <a:r>
              <a:rPr lang="el-GR" altLang="en-US" sz="2400"/>
              <a:t>κυανός (kyanós)</a:t>
            </a:r>
            <a:r>
              <a:rPr lang="en-US" altLang="en-US" sz="2400"/>
              <a:t> = blue). </a:t>
            </a:r>
          </a:p>
          <a:p>
            <a:pPr eaLnBrk="1" hangingPunct="1"/>
            <a:r>
              <a:rPr lang="en-US" altLang="en-US" sz="2400"/>
              <a:t>Produce oxygen as a byproduct of photosynthesis (converting reducing to oxidizing environment)</a:t>
            </a:r>
          </a:p>
        </p:txBody>
      </p:sp>
      <p:pic>
        <p:nvPicPr>
          <p:cNvPr id="104453" name="Picture 2" descr="w:en:Creative Commons">
            <a:extLst>
              <a:ext uri="{FF2B5EF4-FFF2-40B4-BE49-F238E27FC236}">
                <a16:creationId xmlns:a16="http://schemas.microsoft.com/office/drawing/2014/main" id="{3A77DDA5-D43F-993C-8D82-3CFC860F0B7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6675" y="5262563"/>
            <a:ext cx="3016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Rectangle 5">
            <a:extLst>
              <a:ext uri="{FF2B5EF4-FFF2-40B4-BE49-F238E27FC236}">
                <a16:creationId xmlns:a16="http://schemas.microsoft.com/office/drawing/2014/main" id="{E5D70AA0-CFCD-1D74-D66A-4D395C13DFD0}"/>
              </a:ext>
            </a:extLst>
          </p:cNvPr>
          <p:cNvSpPr>
            <a:spLocks noChangeArrowheads="1"/>
          </p:cNvSpPr>
          <p:nvPr/>
        </p:nvSpPr>
        <p:spPr bwMode="auto">
          <a:xfrm>
            <a:off x="5029200" y="5605463"/>
            <a:ext cx="38671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Photomicrograph of cyanobacteria, </a:t>
            </a:r>
          </a:p>
          <a:p>
            <a:pPr algn="ctr" eaLnBrk="1" hangingPunct="1"/>
            <a:r>
              <a:rPr lang="en-US" altLang="en-US"/>
              <a:t>Cylindrospermum. </a:t>
            </a:r>
          </a:p>
          <a:p>
            <a:pPr algn="ctr" eaLnBrk="1" hangingPunct="1"/>
            <a:r>
              <a:rPr lang="en-US" altLang="en-US"/>
              <a:t>Photo taken by Matthew Parker.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0D8148-F370-CA35-AD2C-DA7E1861F185}"/>
              </a:ext>
            </a:extLst>
          </p:cNvPr>
          <p:cNvSpPr txBox="1"/>
          <p:nvPr/>
        </p:nvSpPr>
        <p:spPr>
          <a:xfrm>
            <a:off x="249936" y="247650"/>
            <a:ext cx="889406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Common genera</a:t>
            </a:r>
          </a:p>
        </p:txBody>
      </p:sp>
      <p:pic>
        <p:nvPicPr>
          <p:cNvPr id="106499" name="Picture 2">
            <a:extLst>
              <a:ext uri="{FF2B5EF4-FFF2-40B4-BE49-F238E27FC236}">
                <a16:creationId xmlns:a16="http://schemas.microsoft.com/office/drawing/2014/main" id="{FD8D672D-3AD2-3DAF-9174-81EBB0072E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33713" y="1724025"/>
            <a:ext cx="2624137" cy="2146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6500" name="Picture 3">
            <a:extLst>
              <a:ext uri="{FF2B5EF4-FFF2-40B4-BE49-F238E27FC236}">
                <a16:creationId xmlns:a16="http://schemas.microsoft.com/office/drawing/2014/main" id="{547DC64E-4989-09EC-6486-D0EE2062E9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91250" y="1758950"/>
            <a:ext cx="2566988" cy="20558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6501" name="Picture 4">
            <a:extLst>
              <a:ext uri="{FF2B5EF4-FFF2-40B4-BE49-F238E27FC236}">
                <a16:creationId xmlns:a16="http://schemas.microsoft.com/office/drawing/2014/main" id="{8E116A8A-3695-54B2-E5BE-44CB4B97771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7175" y="4276725"/>
            <a:ext cx="2381250" cy="2228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6502" name="Picture 5">
            <a:extLst>
              <a:ext uri="{FF2B5EF4-FFF2-40B4-BE49-F238E27FC236}">
                <a16:creationId xmlns:a16="http://schemas.microsoft.com/office/drawing/2014/main" id="{D302BABE-80B7-5C19-1B58-C86BE96A282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72200" y="4295775"/>
            <a:ext cx="2705100" cy="2114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6503" name="Picture 6">
            <a:extLst>
              <a:ext uri="{FF2B5EF4-FFF2-40B4-BE49-F238E27FC236}">
                <a16:creationId xmlns:a16="http://schemas.microsoft.com/office/drawing/2014/main" id="{B645AA94-F37D-09E8-CA0A-2E0E1F4D9C0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57525" y="4333875"/>
            <a:ext cx="2686050" cy="2114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6504" name="TextBox 8">
            <a:extLst>
              <a:ext uri="{FF2B5EF4-FFF2-40B4-BE49-F238E27FC236}">
                <a16:creationId xmlns:a16="http://schemas.microsoft.com/office/drawing/2014/main" id="{09EE4BED-9AF8-02FA-2C8E-DDFB6905D84D}"/>
              </a:ext>
            </a:extLst>
          </p:cNvPr>
          <p:cNvSpPr txBox="1">
            <a:spLocks noChangeArrowheads="1"/>
          </p:cNvSpPr>
          <p:nvPr/>
        </p:nvSpPr>
        <p:spPr bwMode="auto">
          <a:xfrm>
            <a:off x="406400" y="1752600"/>
            <a:ext cx="2374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solidFill>
                  <a:srgbClr val="FFC000"/>
                </a:solidFill>
              </a:rPr>
              <a:t>Cyanobacteria</a:t>
            </a:r>
          </a:p>
          <a:p>
            <a:pPr eaLnBrk="1" hangingPunct="1"/>
            <a:r>
              <a:rPr lang="en-US" altLang="en-US" sz="2400">
                <a:solidFill>
                  <a:srgbClr val="FFC000"/>
                </a:solidFill>
              </a:rPr>
              <a:t>Common </a:t>
            </a:r>
          </a:p>
          <a:p>
            <a:pPr eaLnBrk="1" hangingPunct="1"/>
            <a:r>
              <a:rPr lang="en-US" altLang="en-US" sz="2400">
                <a:solidFill>
                  <a:srgbClr val="FFC000"/>
                </a:solidFill>
              </a:rPr>
              <a:t>in Oregon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C6E934-A880-4026-0C59-31A9F97520AF}"/>
              </a:ext>
            </a:extLst>
          </p:cNvPr>
          <p:cNvSpPr txBox="1"/>
          <p:nvPr/>
        </p:nvSpPr>
        <p:spPr>
          <a:xfrm>
            <a:off x="249936" y="358140"/>
            <a:ext cx="7663058" cy="584775"/>
          </a:xfrm>
          <a:prstGeom prst="rect">
            <a:avLst/>
          </a:prstGeom>
          <a:noFill/>
        </p:spPr>
        <p:txBody>
          <a:bodyPr>
            <a:spAutoFit/>
          </a:bodyPr>
          <a:lstStyle/>
          <a:p>
            <a:pPr marR="9144" eaLnBrk="1" fontAlgn="auto" hangingPunct="1">
              <a:spcAft>
                <a:spcPts val="0"/>
              </a:spcAft>
              <a:defRPr/>
            </a:pPr>
            <a:r>
              <a:rPr lang="en-US" sz="3200" b="1" cap="all" dirty="0">
                <a:solidFill>
                  <a:schemeClr val="tx2">
                    <a:satMod val="200000"/>
                  </a:schemeClr>
                </a:solidFill>
                <a:effectLst>
                  <a:reflection blurRad="12700" stA="34000" endA="740" endPos="53000" dir="5400000" sy="-100000" algn="bl" rotWithShape="0"/>
                </a:effectLst>
                <a:latin typeface="+mj-lt"/>
                <a:ea typeface="+mj-ea"/>
                <a:cs typeface="+mj-cs"/>
              </a:rPr>
              <a:t>Cyanotoxins</a:t>
            </a:r>
          </a:p>
        </p:txBody>
      </p:sp>
      <p:sp>
        <p:nvSpPr>
          <p:cNvPr id="118787" name="Rectangle 3">
            <a:extLst>
              <a:ext uri="{FF2B5EF4-FFF2-40B4-BE49-F238E27FC236}">
                <a16:creationId xmlns:a16="http://schemas.microsoft.com/office/drawing/2014/main" id="{54F5CD28-AE2F-1D7B-33D2-231C016EB595}"/>
              </a:ext>
            </a:extLst>
          </p:cNvPr>
          <p:cNvSpPr txBox="1">
            <a:spLocks noChangeArrowheads="1"/>
          </p:cNvSpPr>
          <p:nvPr/>
        </p:nvSpPr>
        <p:spPr bwMode="auto">
          <a:xfrm>
            <a:off x="188913" y="1371600"/>
            <a:ext cx="8097837" cy="4114800"/>
          </a:xfrm>
          <a:prstGeom prst="rect">
            <a:avLst/>
          </a:prstGeom>
          <a:noFill/>
          <a:ln>
            <a:noFill/>
          </a:ln>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defRPr/>
            </a:pPr>
            <a:r>
              <a:rPr lang="en-US" altLang="en-US" sz="2400" dirty="0">
                <a:solidFill>
                  <a:srgbClr val="FFC000"/>
                </a:solidFill>
              </a:rPr>
              <a:t>Cyanobacteria:</a:t>
            </a:r>
          </a:p>
          <a:p>
            <a:pPr eaLnBrk="1" hangingPunct="1">
              <a:defRPr/>
            </a:pPr>
            <a:r>
              <a:rPr lang="en-US" altLang="en-US" sz="2400" dirty="0"/>
              <a:t>May produce toxins that can be harmful</a:t>
            </a:r>
          </a:p>
          <a:p>
            <a:pPr eaLnBrk="1" hangingPunct="1">
              <a:defRPr/>
            </a:pPr>
            <a:r>
              <a:rPr lang="en-US" altLang="en-US" sz="2400" dirty="0"/>
              <a:t>Occur in warm, slow moving water</a:t>
            </a:r>
          </a:p>
          <a:p>
            <a:pPr eaLnBrk="1" hangingPunct="1">
              <a:defRPr/>
            </a:pPr>
            <a:r>
              <a:rPr lang="en-US" altLang="en-US" sz="2400" dirty="0"/>
              <a:t>Increasing in frequency and duration</a:t>
            </a:r>
          </a:p>
          <a:p>
            <a:pPr lvl="1" eaLnBrk="1" hangingPunct="1">
              <a:defRPr/>
            </a:pPr>
            <a:r>
              <a:rPr lang="en-US" altLang="en-US" sz="2400" dirty="0"/>
              <a:t> happening more or better reporting?</a:t>
            </a:r>
          </a:p>
          <a:p>
            <a:pPr lvl="1" eaLnBrk="1" hangingPunct="1">
              <a:defRPr/>
            </a:pPr>
            <a:r>
              <a:rPr lang="en-US" altLang="en-US" sz="2400" dirty="0"/>
              <a:t>more people, more nutrients, warmer water</a:t>
            </a:r>
          </a:p>
          <a:p>
            <a:pPr eaLnBrk="1" hangingPunct="1">
              <a:defRPr/>
            </a:pPr>
            <a:r>
              <a:rPr lang="en-US" altLang="en-US" sz="2400" dirty="0"/>
              <a:t>No known human deaths in United States; known dog deaths in Oregon</a:t>
            </a:r>
          </a:p>
          <a:p>
            <a:pPr eaLnBrk="1" hangingPunct="1">
              <a:defRPr/>
            </a:pPr>
            <a:r>
              <a:rPr lang="en-US" altLang="en-US" sz="2400" dirty="0"/>
              <a:t>Guidance and monitoring requirements are available on our website:</a:t>
            </a:r>
          </a:p>
          <a:p>
            <a:pPr marL="68263" indent="0" algn="r" eaLnBrk="1" hangingPunct="1">
              <a:buFont typeface="Wingdings" panose="05000000000000000000" pitchFamily="2" charset="2"/>
              <a:buNone/>
              <a:defRPr/>
            </a:pPr>
            <a:r>
              <a:rPr lang="en-US" altLang="en-US" sz="2800" u="sng" dirty="0">
                <a:solidFill>
                  <a:srgbClr val="FFC000"/>
                </a:solidFill>
                <a:hlinkClick r:id="rId3"/>
              </a:rPr>
              <a:t>www.healthoregon.org/dwcyanotoxins</a:t>
            </a:r>
            <a:endParaRPr lang="en-US" altLang="en-US" sz="2800" u="sng" dirty="0">
              <a:solidFill>
                <a:srgbClr val="FFC000"/>
              </a:solidFill>
            </a:endParaRPr>
          </a:p>
          <a:p>
            <a:pPr eaLnBrk="1" hangingPunct="1">
              <a:defRPr/>
            </a:pPr>
            <a:endParaRPr lang="en-US" altLang="en-US" sz="2400" dirty="0"/>
          </a:p>
        </p:txBody>
      </p:sp>
      <p:pic>
        <p:nvPicPr>
          <p:cNvPr id="108548" name="Picture 3">
            <a:extLst>
              <a:ext uri="{FF2B5EF4-FFF2-40B4-BE49-F238E27FC236}">
                <a16:creationId xmlns:a16="http://schemas.microsoft.com/office/drawing/2014/main" id="{D941276C-3DD5-4A4A-6941-74FF36582C1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419100"/>
            <a:ext cx="2419350" cy="2932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97153B-0800-8791-5BDF-3715C4A6E774}"/>
              </a:ext>
            </a:extLst>
          </p:cNvPr>
          <p:cNvSpPr txBox="1"/>
          <p:nvPr/>
        </p:nvSpPr>
        <p:spPr>
          <a:xfrm>
            <a:off x="0" y="0"/>
            <a:ext cx="9144000"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 Thames River in 1828</a:t>
            </a:r>
          </a:p>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 London England</a:t>
            </a:r>
          </a:p>
        </p:txBody>
      </p:sp>
      <p:sp>
        <p:nvSpPr>
          <p:cNvPr id="18435" name="TextBox 5">
            <a:extLst>
              <a:ext uri="{FF2B5EF4-FFF2-40B4-BE49-F238E27FC236}">
                <a16:creationId xmlns:a16="http://schemas.microsoft.com/office/drawing/2014/main" id="{23CF4F19-0DE7-5A66-A813-EF8F6088EF79}"/>
              </a:ext>
            </a:extLst>
          </p:cNvPr>
          <p:cNvSpPr txBox="1">
            <a:spLocks noChangeArrowheads="1"/>
          </p:cNvSpPr>
          <p:nvPr/>
        </p:nvSpPr>
        <p:spPr bwMode="auto">
          <a:xfrm>
            <a:off x="323850" y="1300163"/>
            <a:ext cx="7981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“Monster Soup Commonly Called Thames Water”</a:t>
            </a:r>
          </a:p>
        </p:txBody>
      </p:sp>
      <p:pic>
        <p:nvPicPr>
          <p:cNvPr id="18436" name="Picture 2">
            <a:extLst>
              <a:ext uri="{FF2B5EF4-FFF2-40B4-BE49-F238E27FC236}">
                <a16:creationId xmlns:a16="http://schemas.microsoft.com/office/drawing/2014/main" id="{43557FC8-A8F0-5A7C-A75E-3B3D2E26D49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09900" y="2066925"/>
            <a:ext cx="5867400" cy="4352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37" name="Rectangle 8">
            <a:extLst>
              <a:ext uri="{FF2B5EF4-FFF2-40B4-BE49-F238E27FC236}">
                <a16:creationId xmlns:a16="http://schemas.microsoft.com/office/drawing/2014/main" id="{A3DEBF4D-8044-19AD-3CEB-4062F6CDD408}"/>
              </a:ext>
            </a:extLst>
          </p:cNvPr>
          <p:cNvSpPr>
            <a:spLocks noChangeArrowheads="1"/>
          </p:cNvSpPr>
          <p:nvPr/>
        </p:nvSpPr>
        <p:spPr bwMode="auto">
          <a:xfrm>
            <a:off x="228600" y="2295525"/>
            <a:ext cx="2800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in 1828, the artist William Heath published a scathing caricature reflecting the public's distaste for the water being supplied from the River Thames by London companies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000D0A-FDB7-1A87-68EA-2B305A1B40B2}"/>
              </a:ext>
            </a:extLst>
          </p:cNvPr>
          <p:cNvSpPr txBox="1"/>
          <p:nvPr/>
        </p:nvSpPr>
        <p:spPr>
          <a:xfrm>
            <a:off x="323850" y="548640"/>
            <a:ext cx="8458200"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Common Cyanotoxins</a:t>
            </a:r>
          </a:p>
        </p:txBody>
      </p:sp>
      <p:graphicFrame>
        <p:nvGraphicFramePr>
          <p:cNvPr id="8" name="Group 81">
            <a:extLst>
              <a:ext uri="{FF2B5EF4-FFF2-40B4-BE49-F238E27FC236}">
                <a16:creationId xmlns:a16="http://schemas.microsoft.com/office/drawing/2014/main" id="{6940BBFE-0855-8A68-39C3-C578432CBF3A}"/>
              </a:ext>
            </a:extLst>
          </p:cNvPr>
          <p:cNvGraphicFramePr>
            <a:graphicFrameLocks noGrp="1"/>
          </p:cNvGraphicFramePr>
          <p:nvPr/>
        </p:nvGraphicFramePr>
        <p:xfrm>
          <a:off x="568325" y="2066925"/>
          <a:ext cx="8077200" cy="3706813"/>
        </p:xfrm>
        <a:graphic>
          <a:graphicData uri="http://schemas.openxmlformats.org/drawingml/2006/table">
            <a:tbl>
              <a:tblPr firstRow="1" bandRow="1">
                <a:tableStyleId>{7DF18680-E054-41AD-8BC1-D1AEF772440D}</a:tableStyleId>
              </a:tblPr>
              <a:tblGrid>
                <a:gridCol w="2343150">
                  <a:extLst>
                    <a:ext uri="{9D8B030D-6E8A-4147-A177-3AD203B41FA5}">
                      <a16:colId xmlns:a16="http://schemas.microsoft.com/office/drawing/2014/main" val="20000"/>
                    </a:ext>
                  </a:extLst>
                </a:gridCol>
                <a:gridCol w="3068637">
                  <a:extLst>
                    <a:ext uri="{9D8B030D-6E8A-4147-A177-3AD203B41FA5}">
                      <a16:colId xmlns:a16="http://schemas.microsoft.com/office/drawing/2014/main" val="20001"/>
                    </a:ext>
                  </a:extLst>
                </a:gridCol>
                <a:gridCol w="2665413">
                  <a:extLst>
                    <a:ext uri="{9D8B030D-6E8A-4147-A177-3AD203B41FA5}">
                      <a16:colId xmlns:a16="http://schemas.microsoft.com/office/drawing/2014/main" val="20002"/>
                    </a:ext>
                  </a:extLst>
                </a:gridCol>
              </a:tblGrid>
              <a:tr h="471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Type of Algae</a:t>
                      </a:r>
                      <a:endParaRPr kumimoji="0" lang="en-US" sz="2000" b="0" i="0" u="none" strike="noStrike" cap="none" normalizeH="0" baseline="0" dirty="0">
                        <a:ln>
                          <a:noFill/>
                        </a:ln>
                        <a:solidFill>
                          <a:schemeClr val="hlink"/>
                        </a:solidFill>
                        <a:effectLst/>
                        <a:latin typeface="Arial"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Toxin Produced</a:t>
                      </a:r>
                      <a:endParaRPr kumimoji="0" lang="en-US" sz="2000" b="1" i="0" u="none" strike="noStrike" cap="none" normalizeH="0" baseline="0" dirty="0">
                        <a:ln>
                          <a:noFill/>
                        </a:ln>
                        <a:solidFill>
                          <a:schemeClr val="hlink"/>
                        </a:solidFill>
                        <a:effectLst/>
                        <a:latin typeface="Arial" charset="0"/>
                      </a:endParaRPr>
                    </a:p>
                  </a:txBody>
                  <a:tcPr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Type of Toxin</a:t>
                      </a:r>
                      <a:endParaRPr kumimoji="0" lang="en-US" sz="2000" b="1" i="0" u="none" strike="noStrike" cap="none" normalizeH="0" baseline="0" dirty="0">
                        <a:ln>
                          <a:noFill/>
                        </a:ln>
                        <a:solidFill>
                          <a:schemeClr val="hlink"/>
                        </a:solidFill>
                        <a:effectLst/>
                        <a:latin typeface="Arial" charset="0"/>
                      </a:endParaRPr>
                    </a:p>
                  </a:txBody>
                  <a:tcPr marT="45712" marB="45712" horzOverflow="overflow"/>
                </a:tc>
                <a:extLst>
                  <a:ext uri="{0D108BD9-81ED-4DB2-BD59-A6C34878D82A}">
                    <a16:rowId xmlns:a16="http://schemas.microsoft.com/office/drawing/2014/main" val="10000"/>
                  </a:ext>
                </a:extLst>
              </a:tr>
              <a:tr h="431732">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Dolichospermum (formerly Anabaena) </a:t>
                      </a:r>
                      <a:endParaRPr kumimoji="0" lang="en-US" sz="2000" b="0" i="0" u="none" strike="noStrike" cap="none" normalizeH="0" baseline="0" dirty="0">
                        <a:ln>
                          <a:noFill/>
                        </a:ln>
                        <a:solidFill>
                          <a:schemeClr val="tx1"/>
                        </a:solidFill>
                        <a:effectLst/>
                        <a:latin typeface="Arial"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Anatoxin, Saxitoxin</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Neurotoxin</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extLst>
                  <a:ext uri="{0D108BD9-81ED-4DB2-BD59-A6C34878D82A}">
                    <a16:rowId xmlns:a16="http://schemas.microsoft.com/office/drawing/2014/main" val="10001"/>
                  </a:ext>
                </a:extLst>
              </a:tr>
              <a:tr h="701109">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Microcystin, Cylindrospermopsin</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Hepatotoxin</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extLst>
                  <a:ext uri="{0D108BD9-81ED-4DB2-BD59-A6C34878D82A}">
                    <a16:rowId xmlns:a16="http://schemas.microsoft.com/office/drawing/2014/main" val="10002"/>
                  </a:ext>
                </a:extLst>
              </a:tr>
              <a:tr h="396267">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Planktothrix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(Oscillatoria) </a:t>
                      </a:r>
                      <a:endParaRPr kumimoji="0" lang="en-US" sz="2000" b="0" i="0" u="none" strike="noStrike" cap="none" normalizeH="0" baseline="0" dirty="0">
                        <a:ln>
                          <a:noFill/>
                        </a:ln>
                        <a:solidFill>
                          <a:schemeClr val="tx1"/>
                        </a:solidFill>
                        <a:effectLst/>
                        <a:latin typeface="Arial"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Anatoxin </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Neurotoxin </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extLst>
                  <a:ext uri="{0D108BD9-81ED-4DB2-BD59-A6C34878D82A}">
                    <a16:rowId xmlns:a16="http://schemas.microsoft.com/office/drawing/2014/main" val="10003"/>
                  </a:ext>
                </a:extLst>
              </a:tr>
              <a:tr h="45712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Microcystin </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Hepatotoxin</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extLst>
                  <a:ext uri="{0D108BD9-81ED-4DB2-BD59-A6C34878D82A}">
                    <a16:rowId xmlns:a16="http://schemas.microsoft.com/office/drawing/2014/main" val="10004"/>
                  </a:ext>
                </a:extLst>
              </a:tr>
              <a:tr h="3983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Cylindrospermopsis</a:t>
                      </a:r>
                      <a:endParaRPr kumimoji="0" lang="en-US" sz="2000" b="0" i="1" u="none" strike="noStrike" cap="none" normalizeH="0" baseline="0" dirty="0">
                        <a:ln>
                          <a:noFill/>
                        </a:ln>
                        <a:solidFill>
                          <a:schemeClr val="tx1"/>
                        </a:solidFill>
                        <a:effectLst/>
                        <a:latin typeface="Arial" charset="0"/>
                      </a:endParaRPr>
                    </a:p>
                  </a:txBody>
                  <a:tcPr marT="45712" marB="4571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Cylindrospermopsin</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Hepatotoxin</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extLst>
                  <a:ext uri="{0D108BD9-81ED-4DB2-BD59-A6C34878D82A}">
                    <a16:rowId xmlns:a16="http://schemas.microsoft.com/office/drawing/2014/main" val="10005"/>
                  </a:ext>
                </a:extLst>
              </a:tr>
              <a:tr h="4253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Gloeotrichia</a:t>
                      </a:r>
                      <a:endParaRPr kumimoji="0" lang="en-US" sz="2000" b="0" i="1" u="none" strike="noStrike" cap="none" normalizeH="0" baseline="0" dirty="0">
                        <a:ln>
                          <a:noFill/>
                        </a:ln>
                        <a:solidFill>
                          <a:schemeClr val="tx1"/>
                        </a:solidFill>
                        <a:effectLst/>
                        <a:latin typeface="Arial" charset="0"/>
                      </a:endParaRPr>
                    </a:p>
                  </a:txBody>
                  <a:tcPr marT="45712" marB="4571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Microcystin</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Hepatotoxin</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extLst>
                  <a:ext uri="{0D108BD9-81ED-4DB2-BD59-A6C34878D82A}">
                    <a16:rowId xmlns:a16="http://schemas.microsoft.com/office/drawing/2014/main" val="10006"/>
                  </a:ext>
                </a:extLst>
              </a:tr>
              <a:tr h="4253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Microcystis </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Microcystin </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a:ln>
                            <a:noFill/>
                          </a:ln>
                          <a:effectLst/>
                        </a:rPr>
                        <a:t>Hepatotoxin </a:t>
                      </a:r>
                      <a:endParaRPr kumimoji="0" lang="en-US" sz="2000" b="0" i="0" u="none" strike="noStrike" cap="none" normalizeH="0" baseline="0" dirty="0">
                        <a:ln>
                          <a:noFill/>
                        </a:ln>
                        <a:solidFill>
                          <a:schemeClr val="tx1"/>
                        </a:solidFill>
                        <a:effectLst/>
                        <a:latin typeface="Arial" charset="0"/>
                      </a:endParaRPr>
                    </a:p>
                  </a:txBody>
                  <a:tcPr marT="45712" marB="45712" horzOverflow="overflow"/>
                </a:tc>
                <a:extLst>
                  <a:ext uri="{0D108BD9-81ED-4DB2-BD59-A6C34878D82A}">
                    <a16:rowId xmlns:a16="http://schemas.microsoft.com/office/drawing/2014/main" val="10007"/>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C6B9859-899B-67B2-F3A9-C7578DAF5E41}"/>
              </a:ext>
            </a:extLst>
          </p:cNvPr>
          <p:cNvGraphicFramePr>
            <a:graphicFrameLocks noGrp="1"/>
          </p:cNvGraphicFramePr>
          <p:nvPr/>
        </p:nvGraphicFramePr>
        <p:xfrm>
          <a:off x="2" y="10"/>
          <a:ext cx="9144000" cy="6755656"/>
        </p:xfrm>
        <a:graphic>
          <a:graphicData uri="http://schemas.openxmlformats.org/drawingml/2006/table">
            <a:tbl>
              <a:tblPr firstRow="1" bandRow="1">
                <a:tableStyleId>{2A488322-F2BA-4B5B-9748-0D474271808F}</a:tableStyleId>
              </a:tblPr>
              <a:tblGrid>
                <a:gridCol w="2885749">
                  <a:extLst>
                    <a:ext uri="{9D8B030D-6E8A-4147-A177-3AD203B41FA5}">
                      <a16:colId xmlns:a16="http://schemas.microsoft.com/office/drawing/2014/main" val="20000"/>
                    </a:ext>
                  </a:extLst>
                </a:gridCol>
                <a:gridCol w="521521">
                  <a:extLst>
                    <a:ext uri="{9D8B030D-6E8A-4147-A177-3AD203B41FA5}">
                      <a16:colId xmlns:a16="http://schemas.microsoft.com/office/drawing/2014/main" val="20001"/>
                    </a:ext>
                  </a:extLst>
                </a:gridCol>
                <a:gridCol w="521521">
                  <a:extLst>
                    <a:ext uri="{9D8B030D-6E8A-4147-A177-3AD203B41FA5}">
                      <a16:colId xmlns:a16="http://schemas.microsoft.com/office/drawing/2014/main" val="20002"/>
                    </a:ext>
                  </a:extLst>
                </a:gridCol>
                <a:gridCol w="521521">
                  <a:extLst>
                    <a:ext uri="{9D8B030D-6E8A-4147-A177-3AD203B41FA5}">
                      <a16:colId xmlns:a16="http://schemas.microsoft.com/office/drawing/2014/main" val="20003"/>
                    </a:ext>
                  </a:extLst>
                </a:gridCol>
                <a:gridCol w="521521">
                  <a:extLst>
                    <a:ext uri="{9D8B030D-6E8A-4147-A177-3AD203B41FA5}">
                      <a16:colId xmlns:a16="http://schemas.microsoft.com/office/drawing/2014/main" val="20004"/>
                    </a:ext>
                  </a:extLst>
                </a:gridCol>
                <a:gridCol w="521521">
                  <a:extLst>
                    <a:ext uri="{9D8B030D-6E8A-4147-A177-3AD203B41FA5}">
                      <a16:colId xmlns:a16="http://schemas.microsoft.com/office/drawing/2014/main" val="20005"/>
                    </a:ext>
                  </a:extLst>
                </a:gridCol>
                <a:gridCol w="521521">
                  <a:extLst>
                    <a:ext uri="{9D8B030D-6E8A-4147-A177-3AD203B41FA5}">
                      <a16:colId xmlns:a16="http://schemas.microsoft.com/office/drawing/2014/main" val="20006"/>
                    </a:ext>
                  </a:extLst>
                </a:gridCol>
                <a:gridCol w="695361">
                  <a:extLst>
                    <a:ext uri="{9D8B030D-6E8A-4147-A177-3AD203B41FA5}">
                      <a16:colId xmlns:a16="http://schemas.microsoft.com/office/drawing/2014/main" val="20007"/>
                    </a:ext>
                  </a:extLst>
                </a:gridCol>
                <a:gridCol w="695361">
                  <a:extLst>
                    <a:ext uri="{9D8B030D-6E8A-4147-A177-3AD203B41FA5}">
                      <a16:colId xmlns:a16="http://schemas.microsoft.com/office/drawing/2014/main" val="20008"/>
                    </a:ext>
                  </a:extLst>
                </a:gridCol>
                <a:gridCol w="521521">
                  <a:extLst>
                    <a:ext uri="{9D8B030D-6E8A-4147-A177-3AD203B41FA5}">
                      <a16:colId xmlns:a16="http://schemas.microsoft.com/office/drawing/2014/main" val="20009"/>
                    </a:ext>
                  </a:extLst>
                </a:gridCol>
                <a:gridCol w="695361">
                  <a:extLst>
                    <a:ext uri="{9D8B030D-6E8A-4147-A177-3AD203B41FA5}">
                      <a16:colId xmlns:a16="http://schemas.microsoft.com/office/drawing/2014/main" val="20010"/>
                    </a:ext>
                  </a:extLst>
                </a:gridCol>
                <a:gridCol w="521521">
                  <a:extLst>
                    <a:ext uri="{9D8B030D-6E8A-4147-A177-3AD203B41FA5}">
                      <a16:colId xmlns:a16="http://schemas.microsoft.com/office/drawing/2014/main" val="20011"/>
                    </a:ext>
                  </a:extLst>
                </a:gridCol>
              </a:tblGrid>
              <a:tr h="563760">
                <a:tc>
                  <a:txBody>
                    <a:bodyPr/>
                    <a:lstStyle/>
                    <a:p>
                      <a:pPr marL="0" marR="0" algn="ctr">
                        <a:spcBef>
                          <a:spcPts val="0"/>
                        </a:spcBef>
                        <a:spcAft>
                          <a:spcPts val="0"/>
                        </a:spcAft>
                      </a:pPr>
                      <a:r>
                        <a:rPr lang="en-US" sz="2000" dirty="0">
                          <a:solidFill>
                            <a:srgbClr val="FFC000"/>
                          </a:solidFill>
                        </a:rPr>
                        <a:t>Cyanotoxins</a:t>
                      </a:r>
                      <a:endParaRPr lang="en-US" sz="2000" dirty="0">
                        <a:solidFill>
                          <a:srgbClr val="FFC000"/>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3">
                  <a:txBody>
                    <a:bodyPr/>
                    <a:lstStyle/>
                    <a:p>
                      <a:pPr marL="0" marR="0" algn="ctr">
                        <a:spcBef>
                          <a:spcPts val="0"/>
                        </a:spcBef>
                        <a:spcAft>
                          <a:spcPts val="0"/>
                        </a:spcAft>
                      </a:pPr>
                      <a:r>
                        <a:rPr lang="en-US" sz="1400" dirty="0">
                          <a:solidFill>
                            <a:schemeClr val="bg1"/>
                          </a:solidFill>
                        </a:rPr>
                        <a:t>Hepatotoxins</a:t>
                      </a:r>
                    </a:p>
                    <a:p>
                      <a:pPr marL="0" marR="0" algn="ctr">
                        <a:spcBef>
                          <a:spcPts val="0"/>
                        </a:spcBef>
                        <a:spcAft>
                          <a:spcPts val="0"/>
                        </a:spcAft>
                      </a:pPr>
                      <a:r>
                        <a:rPr kumimoji="0" lang="en-US" sz="1400" b="1" kern="1200" dirty="0">
                          <a:solidFill>
                            <a:schemeClr val="bg1"/>
                          </a:solidFill>
                          <a:latin typeface="+mn-lt"/>
                          <a:ea typeface="+mn-ea"/>
                          <a:cs typeface="+mn-cs"/>
                        </a:rPr>
                        <a:t>(Liver Toxins)</a:t>
                      </a: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1400" dirty="0">
                          <a:solidFill>
                            <a:schemeClr val="bg1"/>
                          </a:solidFill>
                        </a:rPr>
                        <a:t>Neurotoxins</a:t>
                      </a:r>
                    </a:p>
                    <a:p>
                      <a:pPr marL="0" marR="0" algn="ctr">
                        <a:spcBef>
                          <a:spcPts val="0"/>
                        </a:spcBef>
                        <a:spcAft>
                          <a:spcPts val="0"/>
                        </a:spcAft>
                      </a:pPr>
                      <a:r>
                        <a:rPr kumimoji="0" lang="en-US" sz="1400" b="1" kern="1200" dirty="0">
                          <a:solidFill>
                            <a:schemeClr val="bg1"/>
                          </a:solidFill>
                          <a:latin typeface="+mn-lt"/>
                          <a:ea typeface="+mn-ea"/>
                          <a:cs typeface="+mn-cs"/>
                        </a:rPr>
                        <a:t>(Nervous System Toxin)</a:t>
                      </a: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400" dirty="0">
                          <a:solidFill>
                            <a:schemeClr val="bg1"/>
                          </a:solidFill>
                        </a:rPr>
                        <a:t>Skin Irritants</a:t>
                      </a:r>
                      <a:endParaRPr lang="en-US" sz="1400" dirty="0">
                        <a:solidFill>
                          <a:schemeClr val="bg1"/>
                        </a:solidFill>
                        <a:latin typeface="Times New Roman"/>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52290">
                <a:tc>
                  <a:txBody>
                    <a:bodyPr/>
                    <a:lstStyle/>
                    <a:p>
                      <a:pPr marL="0" marR="0" algn="l">
                        <a:spcBef>
                          <a:spcPts val="0"/>
                        </a:spcBef>
                        <a:spcAft>
                          <a:spcPts val="0"/>
                        </a:spcAft>
                      </a:pPr>
                      <a:endParaRPr lang="en-US" sz="1400" dirty="0"/>
                    </a:p>
                    <a:p>
                      <a:pPr marL="0" marR="0" algn="ctr">
                        <a:spcBef>
                          <a:spcPts val="0"/>
                        </a:spcBef>
                        <a:spcAft>
                          <a:spcPts val="0"/>
                        </a:spcAft>
                      </a:pPr>
                      <a:endParaRPr lang="en-US" sz="1400" dirty="0"/>
                    </a:p>
                    <a:p>
                      <a:pPr marL="0" marR="0" algn="ctr">
                        <a:spcBef>
                          <a:spcPts val="0"/>
                        </a:spcBef>
                        <a:spcAft>
                          <a:spcPts val="0"/>
                        </a:spcAft>
                      </a:pPr>
                      <a:endParaRPr lang="en-US" sz="1400" dirty="0"/>
                    </a:p>
                    <a:p>
                      <a:pPr marL="0" marR="0" algn="ctr">
                        <a:spcBef>
                          <a:spcPts val="0"/>
                        </a:spcBef>
                        <a:spcAft>
                          <a:spcPts val="0"/>
                        </a:spcAft>
                      </a:pPr>
                      <a:r>
                        <a:rPr lang="en-US" sz="1400" dirty="0"/>
                        <a:t>Cyanobacterial </a:t>
                      </a:r>
                    </a:p>
                    <a:p>
                      <a:pPr marL="0" marR="0" algn="ctr">
                        <a:spcBef>
                          <a:spcPts val="0"/>
                        </a:spcBef>
                        <a:spcAft>
                          <a:spcPts val="0"/>
                        </a:spcAft>
                      </a:pPr>
                      <a:r>
                        <a:rPr lang="en-US" sz="1400" dirty="0"/>
                        <a:t>Genera</a:t>
                      </a:r>
                      <a:endParaRPr lang="en-US" sz="1400" dirty="0">
                        <a:solidFill>
                          <a:schemeClr val="bg1"/>
                        </a:solidFill>
                        <a:latin typeface="Times New Roman"/>
                        <a:ea typeface="Times New Roman"/>
                      </a:endParaRPr>
                    </a:p>
                  </a:txBody>
                  <a:tcPr marL="51832" marR="5183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71755" marR="71755" algn="ctr">
                        <a:spcBef>
                          <a:spcPts val="0"/>
                        </a:spcBef>
                        <a:spcAft>
                          <a:spcPts val="0"/>
                        </a:spcAft>
                      </a:pPr>
                      <a:r>
                        <a:rPr lang="en-US" sz="1400" dirty="0"/>
                        <a:t>Microcystin</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71755" marR="71755" algn="ctr">
                        <a:spcBef>
                          <a:spcPts val="0"/>
                        </a:spcBef>
                        <a:spcAft>
                          <a:spcPts val="0"/>
                        </a:spcAft>
                      </a:pPr>
                      <a:r>
                        <a:rPr lang="en-US" sz="1400" dirty="0"/>
                        <a:t>Nodularin</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71755" marR="71755" algn="ctr">
                        <a:spcBef>
                          <a:spcPts val="0"/>
                        </a:spcBef>
                        <a:spcAft>
                          <a:spcPts val="0"/>
                        </a:spcAft>
                      </a:pPr>
                      <a:r>
                        <a:rPr lang="en-US" sz="1400" dirty="0"/>
                        <a:t>Cylindrospermopsin</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71755" marR="71755" algn="ctr">
                        <a:spcBef>
                          <a:spcPts val="0"/>
                        </a:spcBef>
                        <a:spcAft>
                          <a:spcPts val="0"/>
                        </a:spcAft>
                      </a:pPr>
                      <a:r>
                        <a:rPr lang="en-US" sz="1400" dirty="0"/>
                        <a:t>Anatoxin-a</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71755" marR="71755" algn="ctr">
                        <a:spcBef>
                          <a:spcPts val="0"/>
                        </a:spcBef>
                        <a:spcAft>
                          <a:spcPts val="0"/>
                        </a:spcAft>
                      </a:pPr>
                      <a:r>
                        <a:rPr lang="en-US" sz="1400" dirty="0"/>
                        <a:t>Anatoxin-a(s)</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71755" marR="71755" algn="ctr">
                        <a:spcBef>
                          <a:spcPts val="0"/>
                        </a:spcBef>
                        <a:spcAft>
                          <a:spcPts val="0"/>
                        </a:spcAft>
                      </a:pPr>
                      <a:r>
                        <a:rPr lang="en-US" sz="1400" dirty="0"/>
                        <a:t>Homoanatoxin-a</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71755" marR="71755" algn="ctr">
                        <a:spcBef>
                          <a:spcPts val="0"/>
                        </a:spcBef>
                        <a:spcAft>
                          <a:spcPts val="0"/>
                        </a:spcAft>
                      </a:pPr>
                      <a:r>
                        <a:rPr lang="en-US" sz="1400" dirty="0"/>
                        <a:t>Saxitoxin</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71755" marR="71755" algn="ctr">
                        <a:spcBef>
                          <a:spcPts val="0"/>
                        </a:spcBef>
                        <a:spcAft>
                          <a:spcPts val="0"/>
                        </a:spcAft>
                      </a:pPr>
                      <a:r>
                        <a:rPr lang="en-US" sz="1400" dirty="0"/>
                        <a:t>N-methylamino-L-alanine</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71755" marR="71755" algn="ctr">
                        <a:spcBef>
                          <a:spcPts val="0"/>
                        </a:spcBef>
                        <a:spcAft>
                          <a:spcPts val="0"/>
                        </a:spcAft>
                      </a:pPr>
                      <a:r>
                        <a:rPr lang="en-US" sz="1400" dirty="0"/>
                        <a:t>Aplysiatoxin</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71755" marR="71755" algn="ctr">
                        <a:spcBef>
                          <a:spcPts val="0"/>
                        </a:spcBef>
                        <a:spcAft>
                          <a:spcPts val="0"/>
                        </a:spcAft>
                      </a:pPr>
                      <a:r>
                        <a:rPr lang="en-US" sz="1400" dirty="0"/>
                        <a:t>Lipopolysaccharides</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71755" marR="71755" algn="ctr">
                        <a:spcBef>
                          <a:spcPts val="0"/>
                        </a:spcBef>
                        <a:spcAft>
                          <a:spcPts val="0"/>
                        </a:spcAft>
                      </a:pPr>
                      <a:r>
                        <a:rPr lang="en-US" sz="1400" dirty="0"/>
                        <a:t>Lyngbyatoxin</a:t>
                      </a:r>
                      <a:endParaRPr lang="en-US" sz="1400" dirty="0">
                        <a:solidFill>
                          <a:schemeClr val="bg1"/>
                        </a:solidFill>
                        <a:latin typeface="Times New Roman"/>
                        <a:ea typeface="Times New Roman"/>
                      </a:endParaRPr>
                    </a:p>
                  </a:txBody>
                  <a:tcPr marL="51832" marR="51832"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222434">
                <a:tc>
                  <a:txBody>
                    <a:bodyPr/>
                    <a:lstStyle/>
                    <a:p>
                      <a:pPr marL="0" marR="0" algn="ctr">
                        <a:spcBef>
                          <a:spcPts val="0"/>
                        </a:spcBef>
                        <a:spcAft>
                          <a:spcPts val="0"/>
                        </a:spcAft>
                      </a:pPr>
                      <a:r>
                        <a:rPr lang="en-US" sz="1400" i="1" dirty="0"/>
                        <a:t>Anabaenopsis</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22434">
                <a:tc>
                  <a:txBody>
                    <a:bodyPr/>
                    <a:lstStyle/>
                    <a:p>
                      <a:pPr marL="0" marR="0" algn="ctr">
                        <a:spcBef>
                          <a:spcPts val="0"/>
                        </a:spcBef>
                        <a:spcAft>
                          <a:spcPts val="0"/>
                        </a:spcAft>
                      </a:pPr>
                      <a:r>
                        <a:rPr lang="en-US" sz="1400" i="1" dirty="0"/>
                        <a:t>Aphanizomenon (except A. flos-aquae)</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22434">
                <a:tc>
                  <a:txBody>
                    <a:bodyPr/>
                    <a:lstStyle/>
                    <a:p>
                      <a:pPr marL="0" marR="0" algn="ctr">
                        <a:spcBef>
                          <a:spcPts val="0"/>
                        </a:spcBef>
                        <a:spcAft>
                          <a:spcPts val="0"/>
                        </a:spcAft>
                      </a:pPr>
                      <a:r>
                        <a:rPr lang="en-US" sz="1400" i="1" dirty="0"/>
                        <a:t>Arthrospira</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22434">
                <a:tc>
                  <a:txBody>
                    <a:bodyPr/>
                    <a:lstStyle/>
                    <a:p>
                      <a:pPr marL="0" marR="0" algn="ctr">
                        <a:spcBef>
                          <a:spcPts val="0"/>
                        </a:spcBef>
                        <a:spcAft>
                          <a:spcPts val="0"/>
                        </a:spcAft>
                      </a:pPr>
                      <a:r>
                        <a:rPr lang="en-US" sz="1400" i="1" dirty="0"/>
                        <a:t>Cyanobium</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22434">
                <a:tc>
                  <a:txBody>
                    <a:bodyPr/>
                    <a:lstStyle/>
                    <a:p>
                      <a:pPr marL="0" marR="0" algn="ctr">
                        <a:spcBef>
                          <a:spcPts val="0"/>
                        </a:spcBef>
                        <a:spcAft>
                          <a:spcPts val="0"/>
                        </a:spcAft>
                      </a:pPr>
                      <a:r>
                        <a:rPr lang="en-US" sz="1400" i="1" dirty="0"/>
                        <a:t>Cylindrospermopsis</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111383">
                <a:tc>
                  <a:txBody>
                    <a:bodyPr/>
                    <a:lstStyle/>
                    <a:p>
                      <a:pPr marL="0" marR="0" algn="ctr" rtl="0" eaLnBrk="1" latinLnBrk="0" hangingPunct="1">
                        <a:spcBef>
                          <a:spcPts val="0"/>
                        </a:spcBef>
                        <a:spcAft>
                          <a:spcPts val="0"/>
                        </a:spcAft>
                      </a:pPr>
                      <a:r>
                        <a:rPr kumimoji="0" lang="en-US" sz="1400" i="1" kern="1200" dirty="0">
                          <a:solidFill>
                            <a:schemeClr val="bg1"/>
                          </a:solidFill>
                          <a:latin typeface="Corbel" panose="020B0503020204020204" pitchFamily="34" charset="0"/>
                          <a:ea typeface="Times New Roman"/>
                          <a:cs typeface="+mn-cs"/>
                        </a:rPr>
                        <a:t>Dolichospermum (formerly Anabaena)</a:t>
                      </a:r>
                    </a:p>
                  </a:txBody>
                  <a:tcPr marL="51832" marR="5183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marR="0" algn="ctr" rtl="0" eaLnBrk="1" latinLnBrk="0" hangingPunct="1">
                        <a:spcBef>
                          <a:spcPts val="0"/>
                        </a:spcBef>
                        <a:spcAft>
                          <a:spcPts val="0"/>
                        </a:spcAft>
                      </a:pPr>
                      <a:r>
                        <a:rPr kumimoji="0" lang="en-US" sz="1400" i="1" kern="1200" dirty="0">
                          <a:solidFill>
                            <a:schemeClr val="bg1"/>
                          </a:solidFill>
                          <a:latin typeface="Times New Roman"/>
                          <a:cs typeface="+mn-cs"/>
                        </a:rPr>
                        <a:t>+</a:t>
                      </a: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rtl="0" eaLnBrk="1" latinLnBrk="0" hangingPunct="1">
                        <a:spcBef>
                          <a:spcPts val="0"/>
                        </a:spcBef>
                        <a:spcAft>
                          <a:spcPts val="0"/>
                        </a:spcAft>
                      </a:pP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rtl="0" eaLnBrk="1" latinLnBrk="0" hangingPunct="1">
                        <a:spcBef>
                          <a:spcPts val="0"/>
                        </a:spcBef>
                        <a:spcAft>
                          <a:spcPts val="0"/>
                        </a:spcAft>
                      </a:pPr>
                      <a:r>
                        <a:rPr kumimoji="0" lang="en-US" sz="1400" i="1" kern="1200" dirty="0">
                          <a:solidFill>
                            <a:schemeClr val="bg1"/>
                          </a:solidFill>
                          <a:latin typeface="Times New Roman"/>
                          <a:cs typeface="+mn-cs"/>
                        </a:rPr>
                        <a:t>+</a:t>
                      </a: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rtl="0" eaLnBrk="1" latinLnBrk="0" hangingPunct="1">
                        <a:spcBef>
                          <a:spcPts val="0"/>
                        </a:spcBef>
                        <a:spcAft>
                          <a:spcPts val="0"/>
                        </a:spcAft>
                      </a:pPr>
                      <a:r>
                        <a:rPr kumimoji="0" lang="en-US" sz="1400" i="1" kern="1200" dirty="0">
                          <a:solidFill>
                            <a:schemeClr val="bg1"/>
                          </a:solidFill>
                          <a:latin typeface="Times New Roman"/>
                          <a:cs typeface="+mn-cs"/>
                        </a:rPr>
                        <a:t>+</a:t>
                      </a: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rtl="0" eaLnBrk="1" latinLnBrk="0" hangingPunct="1">
                        <a:spcBef>
                          <a:spcPts val="0"/>
                        </a:spcBef>
                        <a:spcAft>
                          <a:spcPts val="0"/>
                        </a:spcAft>
                      </a:pPr>
                      <a:r>
                        <a:rPr kumimoji="0" lang="en-US" sz="1400" i="1" kern="1200" dirty="0">
                          <a:solidFill>
                            <a:schemeClr val="bg1"/>
                          </a:solidFill>
                          <a:latin typeface="Times New Roman"/>
                          <a:cs typeface="+mn-cs"/>
                        </a:rPr>
                        <a:t>+</a:t>
                      </a: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rtl="0" eaLnBrk="1" latinLnBrk="0" hangingPunct="1">
                        <a:spcBef>
                          <a:spcPts val="0"/>
                        </a:spcBef>
                        <a:spcAft>
                          <a:spcPts val="0"/>
                        </a:spcAft>
                      </a:pP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rtl="0" eaLnBrk="1" latinLnBrk="0" hangingPunct="1">
                        <a:spcBef>
                          <a:spcPts val="0"/>
                        </a:spcBef>
                        <a:spcAft>
                          <a:spcPts val="0"/>
                        </a:spcAft>
                      </a:pPr>
                      <a:r>
                        <a:rPr kumimoji="0" lang="en-US" sz="1400" i="1" kern="1200" dirty="0">
                          <a:solidFill>
                            <a:schemeClr val="bg1"/>
                          </a:solidFill>
                          <a:latin typeface="Times New Roman"/>
                          <a:cs typeface="+mn-cs"/>
                        </a:rPr>
                        <a:t>+</a:t>
                      </a: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rtl="0" eaLnBrk="1" latinLnBrk="0" hangingPunct="1">
                        <a:spcBef>
                          <a:spcPts val="0"/>
                        </a:spcBef>
                        <a:spcAft>
                          <a:spcPts val="0"/>
                        </a:spcAft>
                      </a:pPr>
                      <a:r>
                        <a:rPr kumimoji="0" lang="en-US" sz="1400" i="1" kern="1200" dirty="0">
                          <a:solidFill>
                            <a:schemeClr val="bg1"/>
                          </a:solidFill>
                          <a:latin typeface="Times New Roman"/>
                          <a:cs typeface="+mn-cs"/>
                        </a:rPr>
                        <a:t>+</a:t>
                      </a: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rtl="0" eaLnBrk="1" latinLnBrk="0" hangingPunct="1">
                        <a:spcBef>
                          <a:spcPts val="0"/>
                        </a:spcBef>
                        <a:spcAft>
                          <a:spcPts val="0"/>
                        </a:spcAft>
                      </a:pP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rtl="0" eaLnBrk="1" latinLnBrk="0" hangingPunct="1">
                        <a:spcBef>
                          <a:spcPts val="0"/>
                        </a:spcBef>
                        <a:spcAft>
                          <a:spcPts val="0"/>
                        </a:spcAft>
                      </a:pPr>
                      <a:r>
                        <a:rPr kumimoji="0" lang="en-US" sz="1400" i="1" kern="1200" dirty="0">
                          <a:solidFill>
                            <a:schemeClr val="bg1"/>
                          </a:solidFill>
                          <a:latin typeface="Times New Roman"/>
                          <a:cs typeface="+mn-cs"/>
                        </a:rPr>
                        <a:t>+</a:t>
                      </a: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rtl="0" eaLnBrk="1" latinLnBrk="0" hangingPunct="1">
                        <a:spcBef>
                          <a:spcPts val="0"/>
                        </a:spcBef>
                        <a:spcAft>
                          <a:spcPts val="0"/>
                        </a:spcAft>
                      </a:pPr>
                      <a:endParaRPr kumimoji="0" lang="en-US" sz="1400" i="1" kern="1200" dirty="0">
                        <a:solidFill>
                          <a:schemeClr val="bg1"/>
                        </a:solidFill>
                        <a:latin typeface="Times New Roman"/>
                        <a:ea typeface="Times New Roman"/>
                        <a:cs typeface="+mn-cs"/>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22434">
                <a:tc>
                  <a:txBody>
                    <a:bodyPr/>
                    <a:lstStyle/>
                    <a:p>
                      <a:pPr marL="0" marR="0" algn="ctr">
                        <a:spcBef>
                          <a:spcPts val="0"/>
                        </a:spcBef>
                        <a:spcAft>
                          <a:spcPts val="0"/>
                        </a:spcAft>
                      </a:pPr>
                      <a:r>
                        <a:rPr lang="en-US" sz="1400" i="1" dirty="0"/>
                        <a:t>Gloeotrichia</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22434">
                <a:tc>
                  <a:txBody>
                    <a:bodyPr/>
                    <a:lstStyle/>
                    <a:p>
                      <a:pPr marL="0" marR="0" algn="ctr">
                        <a:spcBef>
                          <a:spcPts val="0"/>
                        </a:spcBef>
                        <a:spcAft>
                          <a:spcPts val="0"/>
                        </a:spcAft>
                      </a:pPr>
                      <a:r>
                        <a:rPr lang="en-US" sz="1400" i="1" dirty="0"/>
                        <a:t>Hapalosiphon</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22434">
                <a:tc>
                  <a:txBody>
                    <a:bodyPr/>
                    <a:lstStyle/>
                    <a:p>
                      <a:pPr marL="0" marR="0" algn="ctr">
                        <a:spcBef>
                          <a:spcPts val="0"/>
                        </a:spcBef>
                        <a:spcAft>
                          <a:spcPts val="0"/>
                        </a:spcAft>
                      </a:pPr>
                      <a:r>
                        <a:rPr lang="en-US" sz="1400" i="1" dirty="0"/>
                        <a:t>Limnothrix</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r h="222434">
                <a:tc>
                  <a:txBody>
                    <a:bodyPr/>
                    <a:lstStyle/>
                    <a:p>
                      <a:pPr marL="0" marR="0" algn="ctr">
                        <a:spcBef>
                          <a:spcPts val="0"/>
                        </a:spcBef>
                        <a:spcAft>
                          <a:spcPts val="0"/>
                        </a:spcAft>
                      </a:pPr>
                      <a:r>
                        <a:rPr lang="en-US" sz="1400" i="1" dirty="0"/>
                        <a:t>Lyngba</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222434">
                <a:tc>
                  <a:txBody>
                    <a:bodyPr/>
                    <a:lstStyle/>
                    <a:p>
                      <a:pPr marL="0" marR="0" algn="ctr">
                        <a:spcBef>
                          <a:spcPts val="0"/>
                        </a:spcBef>
                        <a:spcAft>
                          <a:spcPts val="0"/>
                        </a:spcAft>
                      </a:pPr>
                      <a:r>
                        <a:rPr lang="en-US" sz="1400" i="1" dirty="0"/>
                        <a:t>Microcystis</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222434">
                <a:tc>
                  <a:txBody>
                    <a:bodyPr/>
                    <a:lstStyle/>
                    <a:p>
                      <a:pPr marL="0" marR="0" algn="ctr">
                        <a:spcBef>
                          <a:spcPts val="0"/>
                        </a:spcBef>
                        <a:spcAft>
                          <a:spcPts val="0"/>
                        </a:spcAft>
                      </a:pPr>
                      <a:r>
                        <a:rPr lang="en-US" sz="1400" i="1" dirty="0"/>
                        <a:t>Nodularia</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222434">
                <a:tc>
                  <a:txBody>
                    <a:bodyPr/>
                    <a:lstStyle/>
                    <a:p>
                      <a:pPr marL="0" marR="0" algn="ctr">
                        <a:spcBef>
                          <a:spcPts val="0"/>
                        </a:spcBef>
                        <a:spcAft>
                          <a:spcPts val="0"/>
                        </a:spcAft>
                      </a:pPr>
                      <a:r>
                        <a:rPr lang="en-US" sz="1400" i="1" dirty="0"/>
                        <a:t>Nostoc</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222434">
                <a:tc>
                  <a:txBody>
                    <a:bodyPr/>
                    <a:lstStyle/>
                    <a:p>
                      <a:pPr marL="0" marR="0" algn="ctr">
                        <a:spcBef>
                          <a:spcPts val="0"/>
                        </a:spcBef>
                        <a:spcAft>
                          <a:spcPts val="0"/>
                        </a:spcAft>
                      </a:pPr>
                      <a:r>
                        <a:rPr lang="en-US" sz="1400" i="1" dirty="0"/>
                        <a:t>Oscillatoria</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5"/>
                  </a:ext>
                </a:extLst>
              </a:tr>
              <a:tr h="222434">
                <a:tc>
                  <a:txBody>
                    <a:bodyPr/>
                    <a:lstStyle/>
                    <a:p>
                      <a:pPr marL="0" marR="0" algn="ctr">
                        <a:spcBef>
                          <a:spcPts val="0"/>
                        </a:spcBef>
                        <a:spcAft>
                          <a:spcPts val="0"/>
                        </a:spcAft>
                      </a:pPr>
                      <a:r>
                        <a:rPr lang="en-US" sz="1400" i="1" dirty="0"/>
                        <a:t>Phormidium</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6"/>
                  </a:ext>
                </a:extLst>
              </a:tr>
              <a:tr h="222434">
                <a:tc>
                  <a:txBody>
                    <a:bodyPr/>
                    <a:lstStyle/>
                    <a:p>
                      <a:pPr marL="0" marR="0" algn="ctr">
                        <a:spcBef>
                          <a:spcPts val="0"/>
                        </a:spcBef>
                        <a:spcAft>
                          <a:spcPts val="0"/>
                        </a:spcAft>
                      </a:pPr>
                      <a:r>
                        <a:rPr lang="en-US" sz="1400" i="1" dirty="0"/>
                        <a:t>Planktothrix</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7"/>
                  </a:ext>
                </a:extLst>
              </a:tr>
              <a:tr h="222434">
                <a:tc>
                  <a:txBody>
                    <a:bodyPr/>
                    <a:lstStyle/>
                    <a:p>
                      <a:pPr marL="0" marR="0" algn="ctr">
                        <a:spcBef>
                          <a:spcPts val="0"/>
                        </a:spcBef>
                        <a:spcAft>
                          <a:spcPts val="0"/>
                        </a:spcAft>
                      </a:pPr>
                      <a:r>
                        <a:rPr lang="en-US" sz="1400" i="1" dirty="0"/>
                        <a:t>Raphidiopsis</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8"/>
                  </a:ext>
                </a:extLst>
              </a:tr>
              <a:tr h="222434">
                <a:tc>
                  <a:txBody>
                    <a:bodyPr/>
                    <a:lstStyle/>
                    <a:p>
                      <a:pPr marL="0" marR="0" algn="ctr">
                        <a:spcBef>
                          <a:spcPts val="0"/>
                        </a:spcBef>
                        <a:spcAft>
                          <a:spcPts val="0"/>
                        </a:spcAft>
                      </a:pPr>
                      <a:r>
                        <a:rPr lang="en-US" sz="1400" i="1" dirty="0"/>
                        <a:t>Schizothrix</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9"/>
                  </a:ext>
                </a:extLst>
              </a:tr>
              <a:tr h="222434">
                <a:tc>
                  <a:txBody>
                    <a:bodyPr/>
                    <a:lstStyle/>
                    <a:p>
                      <a:pPr marL="0" marR="0" algn="ctr">
                        <a:spcBef>
                          <a:spcPts val="0"/>
                        </a:spcBef>
                        <a:spcAft>
                          <a:spcPts val="0"/>
                        </a:spcAft>
                      </a:pPr>
                      <a:r>
                        <a:rPr lang="en-US" sz="1400" i="1" dirty="0"/>
                        <a:t>Synechocystis</a:t>
                      </a:r>
                      <a:endParaRPr lang="en-US" sz="1400" i="1" dirty="0">
                        <a:solidFill>
                          <a:schemeClr val="bg1"/>
                        </a:solidFill>
                        <a:latin typeface="Times New Roman"/>
                        <a:ea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0"/>
                  </a:ext>
                </a:extLst>
              </a:tr>
              <a:tr h="222434">
                <a:tc>
                  <a:txBody>
                    <a:bodyPr/>
                    <a:lstStyle/>
                    <a:p>
                      <a:pPr marL="0" marR="0" algn="ctr">
                        <a:spcBef>
                          <a:spcPts val="0"/>
                        </a:spcBef>
                        <a:spcAft>
                          <a:spcPts val="0"/>
                        </a:spcAft>
                      </a:pPr>
                      <a:r>
                        <a:rPr lang="en-US" sz="1400" i="1" dirty="0"/>
                        <a:t>Umezakia</a:t>
                      </a:r>
                      <a:endParaRPr lang="en-US" sz="1400" i="1" dirty="0">
                        <a:solidFill>
                          <a:schemeClr val="bg1"/>
                        </a:solidFill>
                        <a:latin typeface="Times New Roman"/>
                        <a:ea typeface="Times New Roman"/>
                      </a:endParaRPr>
                    </a:p>
                  </a:txBody>
                  <a:tcPr marL="51832" marR="5183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t>+</a:t>
                      </a:r>
                      <a:endParaRPr lang="en-US" sz="1400" dirty="0">
                        <a:solidFill>
                          <a:schemeClr val="bg1"/>
                        </a:solidFill>
                        <a:latin typeface="Times New Roman"/>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endParaRPr lang="en-US" sz="1400" dirty="0">
                        <a:solidFill>
                          <a:schemeClr val="bg1"/>
                        </a:solidFill>
                        <a:latin typeface="Arial"/>
                        <a:ea typeface="Times New Roman"/>
                      </a:endParaRPr>
                    </a:p>
                  </a:txBody>
                  <a:tcPr marL="51832" marR="5183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5E59D4-87F1-2ABD-5806-E5306B33349D}"/>
              </a:ext>
            </a:extLst>
          </p:cNvPr>
          <p:cNvSpPr txBox="1"/>
          <p:nvPr/>
        </p:nvSpPr>
        <p:spPr>
          <a:xfrm>
            <a:off x="268986" y="243840"/>
            <a:ext cx="843686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Cyanobacteria Blooms – Can be Extensive</a:t>
            </a:r>
          </a:p>
        </p:txBody>
      </p:sp>
      <p:sp>
        <p:nvSpPr>
          <p:cNvPr id="114691" name="Rectangle 3">
            <a:extLst>
              <a:ext uri="{FF2B5EF4-FFF2-40B4-BE49-F238E27FC236}">
                <a16:creationId xmlns:a16="http://schemas.microsoft.com/office/drawing/2014/main" id="{AA06959B-F5B3-991C-BE27-5DFDE156CFF2}"/>
              </a:ext>
            </a:extLst>
          </p:cNvPr>
          <p:cNvSpPr txBox="1">
            <a:spLocks noChangeArrowheads="1"/>
          </p:cNvSpPr>
          <p:nvPr/>
        </p:nvSpPr>
        <p:spPr bwMode="auto">
          <a:xfrm>
            <a:off x="266700" y="1371600"/>
            <a:ext cx="8877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sz="2400">
                <a:solidFill>
                  <a:srgbClr val="FFC000"/>
                </a:solidFill>
              </a:rPr>
              <a:t>Lake Erie – 2012 Bloom                       </a:t>
            </a:r>
            <a:endParaRPr lang="en-US" altLang="en-US" sz="2400"/>
          </a:p>
        </p:txBody>
      </p:sp>
      <p:sp>
        <p:nvSpPr>
          <p:cNvPr id="114692" name="Rectangle 5">
            <a:extLst>
              <a:ext uri="{FF2B5EF4-FFF2-40B4-BE49-F238E27FC236}">
                <a16:creationId xmlns:a16="http://schemas.microsoft.com/office/drawing/2014/main" id="{E2C250C0-DD0B-2081-3F8C-967B3AF1642B}"/>
              </a:ext>
            </a:extLst>
          </p:cNvPr>
          <p:cNvSpPr>
            <a:spLocks noChangeArrowheads="1"/>
          </p:cNvSpPr>
          <p:nvPr/>
        </p:nvSpPr>
        <p:spPr bwMode="auto">
          <a:xfrm>
            <a:off x="476250" y="4976813"/>
            <a:ext cx="386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Credit: MERIS/NASA; processed by NOAA/NOS/NCCOS</a:t>
            </a:r>
          </a:p>
        </p:txBody>
      </p:sp>
      <p:pic>
        <p:nvPicPr>
          <p:cNvPr id="114693" name="Picture 5" descr="http://www.noaanews.noaa.gov/stories2013/images/2012%20Bloom%20image_credit%20MODISNASA_processed%20by%20NCCOS.png">
            <a:extLst>
              <a:ext uri="{FF2B5EF4-FFF2-40B4-BE49-F238E27FC236}">
                <a16:creationId xmlns:a16="http://schemas.microsoft.com/office/drawing/2014/main" id="{A0FAA6F4-EB06-79AD-6EF8-2D2DF68672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250" y="2420938"/>
            <a:ext cx="4127500" cy="23955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4694" name="Rectangle 8">
            <a:extLst>
              <a:ext uri="{FF2B5EF4-FFF2-40B4-BE49-F238E27FC236}">
                <a16:creationId xmlns:a16="http://schemas.microsoft.com/office/drawing/2014/main" id="{C88C99C9-A55E-EADD-3C72-5CCBD6FB43DE}"/>
              </a:ext>
            </a:extLst>
          </p:cNvPr>
          <p:cNvSpPr>
            <a:spLocks noChangeArrowheads="1"/>
          </p:cNvSpPr>
          <p:nvPr/>
        </p:nvSpPr>
        <p:spPr bwMode="auto">
          <a:xfrm>
            <a:off x="4848225" y="1209675"/>
            <a:ext cx="3867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2800"/>
              <a:t>Cyanobacteria blooms can be extensive</a:t>
            </a:r>
          </a:p>
        </p:txBody>
      </p:sp>
      <p:sp>
        <p:nvSpPr>
          <p:cNvPr id="114695" name="Rectangle 7">
            <a:extLst>
              <a:ext uri="{FF2B5EF4-FFF2-40B4-BE49-F238E27FC236}">
                <a16:creationId xmlns:a16="http://schemas.microsoft.com/office/drawing/2014/main" id="{8E7FE191-582A-0FCC-E325-35F9D993699A}"/>
              </a:ext>
            </a:extLst>
          </p:cNvPr>
          <p:cNvSpPr>
            <a:spLocks noChangeArrowheads="1"/>
          </p:cNvSpPr>
          <p:nvPr/>
        </p:nvSpPr>
        <p:spPr bwMode="auto">
          <a:xfrm>
            <a:off x="4792663" y="2397125"/>
            <a:ext cx="40671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In addition to meteorological conditions, other factors contribute to Lake Erie blooms. Chief among them is the widespread adoption, since the mid-1990s, of no-till farming and other agricultural </a:t>
            </a:r>
            <a:r>
              <a:rPr lang="en-US" altLang="en-US" sz="2000">
                <a:solidFill>
                  <a:srgbClr val="FFC000"/>
                </a:solidFill>
              </a:rPr>
              <a:t>practices that have increased the availability of a type of phosphorous, known as dissolved reactive phosphorous or DRP, that promotes cyanobacteria growth.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3C728-3E28-1779-0AF8-C466320F4570}"/>
              </a:ext>
            </a:extLst>
          </p:cNvPr>
          <p:cNvSpPr txBox="1"/>
          <p:nvPr/>
        </p:nvSpPr>
        <p:spPr>
          <a:xfrm>
            <a:off x="249936" y="358140"/>
            <a:ext cx="8227314"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Cyanobacteria blooms Can worsen with the production of toxins</a:t>
            </a:r>
          </a:p>
        </p:txBody>
      </p:sp>
      <p:sp>
        <p:nvSpPr>
          <p:cNvPr id="116739" name="Rectangle 3">
            <a:extLst>
              <a:ext uri="{FF2B5EF4-FFF2-40B4-BE49-F238E27FC236}">
                <a16:creationId xmlns:a16="http://schemas.microsoft.com/office/drawing/2014/main" id="{C4210AC4-539C-D750-FE52-B1CA9095FEDA}"/>
              </a:ext>
            </a:extLst>
          </p:cNvPr>
          <p:cNvSpPr txBox="1">
            <a:spLocks noChangeArrowheads="1"/>
          </p:cNvSpPr>
          <p:nvPr/>
        </p:nvSpPr>
        <p:spPr bwMode="auto">
          <a:xfrm>
            <a:off x="266700" y="1371600"/>
            <a:ext cx="8877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sz="2400">
                <a:solidFill>
                  <a:srgbClr val="FFC000"/>
                </a:solidFill>
              </a:rPr>
              <a:t>Lake Erie – 2012 Bloom                       Lake Erie – 2011 Bloom</a:t>
            </a:r>
          </a:p>
          <a:p>
            <a:pPr eaLnBrk="1" hangingPunct="1">
              <a:buFontTx/>
              <a:buNone/>
            </a:pPr>
            <a:r>
              <a:rPr lang="en-US" altLang="en-US" sz="2400">
                <a:solidFill>
                  <a:srgbClr val="FFC000"/>
                </a:solidFill>
              </a:rPr>
              <a:t>(1/6 the size of 2011)	</a:t>
            </a:r>
            <a:endParaRPr lang="en-US" altLang="en-US" sz="2400"/>
          </a:p>
        </p:txBody>
      </p:sp>
      <p:sp>
        <p:nvSpPr>
          <p:cNvPr id="116740" name="Rectangle 5">
            <a:extLst>
              <a:ext uri="{FF2B5EF4-FFF2-40B4-BE49-F238E27FC236}">
                <a16:creationId xmlns:a16="http://schemas.microsoft.com/office/drawing/2014/main" id="{4A3292C1-E4A8-5EC8-8ECF-90D1F99BAB6F}"/>
              </a:ext>
            </a:extLst>
          </p:cNvPr>
          <p:cNvSpPr>
            <a:spLocks noChangeArrowheads="1"/>
          </p:cNvSpPr>
          <p:nvPr/>
        </p:nvSpPr>
        <p:spPr bwMode="auto">
          <a:xfrm>
            <a:off x="223838" y="5953125"/>
            <a:ext cx="3867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Credit: MERIS/NASA; processed by NOAA/NOS/NCCOS</a:t>
            </a:r>
          </a:p>
        </p:txBody>
      </p:sp>
      <p:pic>
        <p:nvPicPr>
          <p:cNvPr id="116741" name="Picture 5" descr="http://www.noaanews.noaa.gov/stories2013/images/2012%20Bloom%20image_credit%20MODISNASA_processed%20by%20NCCOS.png">
            <a:extLst>
              <a:ext uri="{FF2B5EF4-FFF2-40B4-BE49-F238E27FC236}">
                <a16:creationId xmlns:a16="http://schemas.microsoft.com/office/drawing/2014/main" id="{E6F033B4-F0F5-CBBB-C28C-D3A85BFDBA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250" y="2420938"/>
            <a:ext cx="4127500" cy="23955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6742" name="Picture 7" descr="http://www.noaanews.noaa.gov/stories2013/images/2011%20Bloom%20image_credit%20MERISESA_processed%20by%20NCCOS.png">
            <a:extLst>
              <a:ext uri="{FF2B5EF4-FFF2-40B4-BE49-F238E27FC236}">
                <a16:creationId xmlns:a16="http://schemas.microsoft.com/office/drawing/2014/main" id="{7EF56C91-404E-22A9-0503-741C751A2BC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3600" y="2420938"/>
            <a:ext cx="4181475" cy="2436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6743" name="Rectangle 7">
            <a:extLst>
              <a:ext uri="{FF2B5EF4-FFF2-40B4-BE49-F238E27FC236}">
                <a16:creationId xmlns:a16="http://schemas.microsoft.com/office/drawing/2014/main" id="{EB0A471A-AF72-AE30-380F-D8193323B7EB}"/>
              </a:ext>
            </a:extLst>
          </p:cNvPr>
          <p:cNvSpPr>
            <a:spLocks noChangeArrowheads="1"/>
          </p:cNvSpPr>
          <p:nvPr/>
        </p:nvSpPr>
        <p:spPr bwMode="auto">
          <a:xfrm>
            <a:off x="300038" y="4884738"/>
            <a:ext cx="8843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The 2011 Lake Erie bloom was </a:t>
            </a:r>
            <a:r>
              <a:rPr lang="en-US" altLang="en-US">
                <a:solidFill>
                  <a:srgbClr val="FFC000"/>
                </a:solidFill>
              </a:rPr>
              <a:t>composed almost entirely of toxic blue-green Microcystis </a:t>
            </a:r>
            <a:r>
              <a:rPr lang="en-US" altLang="en-US"/>
              <a:t>algae. Concentrations of microcystin, a </a:t>
            </a:r>
            <a:r>
              <a:rPr lang="en-US" altLang="en-US">
                <a:solidFill>
                  <a:srgbClr val="FFC000"/>
                </a:solidFill>
              </a:rPr>
              <a:t>liver toxin produced by the algae, peaked at about 224 times World Health Organization guideline of 1 µg/l.</a:t>
            </a:r>
          </a:p>
        </p:txBody>
      </p:sp>
      <p:sp>
        <p:nvSpPr>
          <p:cNvPr id="116744" name="Rectangle 8">
            <a:extLst>
              <a:ext uri="{FF2B5EF4-FFF2-40B4-BE49-F238E27FC236}">
                <a16:creationId xmlns:a16="http://schemas.microsoft.com/office/drawing/2014/main" id="{C7BAEA03-5ECE-3830-53A4-19BCD8AC5AF6}"/>
              </a:ext>
            </a:extLst>
          </p:cNvPr>
          <p:cNvSpPr>
            <a:spLocks noChangeArrowheads="1"/>
          </p:cNvSpPr>
          <p:nvPr/>
        </p:nvSpPr>
        <p:spPr bwMode="auto">
          <a:xfrm>
            <a:off x="4572000" y="59340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solidFill>
                  <a:srgbClr val="FFC000"/>
                </a:solidFill>
              </a:rPr>
              <a:t>http://www.ns.umich.edu/new/releases/21342-record-breaking-2011-lake-erie-algae-bloom-may-be-sign-of-things-to-come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408DAE-0B64-8658-4B8C-A3C2404B4620}"/>
              </a:ext>
            </a:extLst>
          </p:cNvPr>
          <p:cNvSpPr/>
          <p:nvPr/>
        </p:nvSpPr>
        <p:spPr>
          <a:xfrm>
            <a:off x="0" y="0"/>
            <a:ext cx="9144000" cy="36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6CD4DAF7-B3C1-CF03-ED97-04F6B328DEC5}"/>
              </a:ext>
            </a:extLst>
          </p:cNvPr>
          <p:cNvSpPr txBox="1"/>
          <p:nvPr/>
        </p:nvSpPr>
        <p:spPr>
          <a:xfrm>
            <a:off x="249936" y="35814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Harmful Algae Blooms</a:t>
            </a:r>
          </a:p>
        </p:txBody>
      </p:sp>
      <p:pic>
        <p:nvPicPr>
          <p:cNvPr id="118788" name="Picture 2" descr="http://www.deq.state.or.us/wq/algae/images/AlgaeAdvMapLg.jpg">
            <a:extLst>
              <a:ext uri="{FF2B5EF4-FFF2-40B4-BE49-F238E27FC236}">
                <a16:creationId xmlns:a16="http://schemas.microsoft.com/office/drawing/2014/main" id="{34D79A7F-D63C-E40F-CFD3-BA83C6B7C1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66700"/>
            <a:ext cx="91440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042B50F-D2F1-D004-7721-05B61E06B064}"/>
              </a:ext>
            </a:extLst>
          </p:cNvPr>
          <p:cNvGraphicFramePr>
            <a:graphicFrameLocks noGrp="1"/>
          </p:cNvGraphicFramePr>
          <p:nvPr/>
        </p:nvGraphicFramePr>
        <p:xfrm>
          <a:off x="381000" y="425450"/>
          <a:ext cx="8477250" cy="5870575"/>
        </p:xfrm>
        <a:graphic>
          <a:graphicData uri="http://schemas.openxmlformats.org/drawingml/2006/table">
            <a:tbl>
              <a:tblPr firstRow="1" bandRow="1">
                <a:tableStyleId>{1E171933-4619-4E11-9A3F-F7608DF75F80}</a:tableStyleId>
              </a:tblPr>
              <a:tblGrid>
                <a:gridCol w="1258006">
                  <a:extLst>
                    <a:ext uri="{9D8B030D-6E8A-4147-A177-3AD203B41FA5}">
                      <a16:colId xmlns:a16="http://schemas.microsoft.com/office/drawing/2014/main" val="20000"/>
                    </a:ext>
                  </a:extLst>
                </a:gridCol>
                <a:gridCol w="1258006">
                  <a:extLst>
                    <a:ext uri="{9D8B030D-6E8A-4147-A177-3AD203B41FA5}">
                      <a16:colId xmlns:a16="http://schemas.microsoft.com/office/drawing/2014/main" val="20001"/>
                    </a:ext>
                  </a:extLst>
                </a:gridCol>
                <a:gridCol w="1258006">
                  <a:extLst>
                    <a:ext uri="{9D8B030D-6E8A-4147-A177-3AD203B41FA5}">
                      <a16:colId xmlns:a16="http://schemas.microsoft.com/office/drawing/2014/main" val="20002"/>
                    </a:ext>
                  </a:extLst>
                </a:gridCol>
                <a:gridCol w="1258006">
                  <a:extLst>
                    <a:ext uri="{9D8B030D-6E8A-4147-A177-3AD203B41FA5}">
                      <a16:colId xmlns:a16="http://schemas.microsoft.com/office/drawing/2014/main" val="20003"/>
                    </a:ext>
                  </a:extLst>
                </a:gridCol>
                <a:gridCol w="1258006">
                  <a:extLst>
                    <a:ext uri="{9D8B030D-6E8A-4147-A177-3AD203B41FA5}">
                      <a16:colId xmlns:a16="http://schemas.microsoft.com/office/drawing/2014/main" val="20004"/>
                    </a:ext>
                  </a:extLst>
                </a:gridCol>
                <a:gridCol w="1109243">
                  <a:extLst>
                    <a:ext uri="{9D8B030D-6E8A-4147-A177-3AD203B41FA5}">
                      <a16:colId xmlns:a16="http://schemas.microsoft.com/office/drawing/2014/main" val="20005"/>
                    </a:ext>
                  </a:extLst>
                </a:gridCol>
                <a:gridCol w="1077980">
                  <a:extLst>
                    <a:ext uri="{9D8B030D-6E8A-4147-A177-3AD203B41FA5}">
                      <a16:colId xmlns:a16="http://schemas.microsoft.com/office/drawing/2014/main" val="20006"/>
                    </a:ext>
                  </a:extLst>
                </a:gridCol>
              </a:tblGrid>
              <a:tr h="640081">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00"/>
                          </a:solidFill>
                        </a:rPr>
                        <a:t>2013</a:t>
                      </a:r>
                      <a:r>
                        <a:rPr lang="en-US" sz="2400" dirty="0"/>
                        <a:t> Cyanobacteria Bloom Recreational Advisory Information</a:t>
                      </a:r>
                    </a:p>
                    <a:p>
                      <a:pPr algn="ctr"/>
                      <a:endParaRPr lang="en-US" sz="1800" dirty="0">
                        <a:solidFill>
                          <a:schemeClr val="bg1"/>
                        </a:solidFill>
                      </a:endParaRPr>
                    </a:p>
                  </a:txBody>
                  <a:tcPr marL="0" marR="0" marT="0" marB="0" anchor="ctr"/>
                </a:tc>
                <a:tc hMerge="1">
                  <a:txBody>
                    <a:bodyPr/>
                    <a:lstStyle/>
                    <a:p>
                      <a:endParaRPr lang="en-US" sz="1800" dirty="0">
                        <a:solidFill>
                          <a:schemeClr val="bg1"/>
                        </a:solidFill>
                      </a:endParaRPr>
                    </a:p>
                  </a:txBody>
                  <a:tcPr marL="26737" marR="26737" marT="13368" marB="13368"/>
                </a:tc>
                <a:tc hMerge="1">
                  <a:txBody>
                    <a:bodyPr/>
                    <a:lstStyle/>
                    <a:p>
                      <a:endParaRPr lang="en-US" sz="1800" dirty="0">
                        <a:solidFill>
                          <a:schemeClr val="bg1"/>
                        </a:solidFill>
                      </a:endParaRPr>
                    </a:p>
                  </a:txBody>
                  <a:tcPr marL="26737" marR="26737" marT="13368" marB="13368"/>
                </a:tc>
                <a:tc hMerge="1">
                  <a:txBody>
                    <a:bodyPr/>
                    <a:lstStyle/>
                    <a:p>
                      <a:endParaRPr lang="en-US" sz="1800">
                        <a:solidFill>
                          <a:schemeClr val="bg1"/>
                        </a:solidFill>
                      </a:endParaRPr>
                    </a:p>
                  </a:txBody>
                  <a:tcPr marL="26737" marR="26737" marT="13368" marB="13368"/>
                </a:tc>
                <a:tc hMerge="1">
                  <a:txBody>
                    <a:bodyPr/>
                    <a:lstStyle/>
                    <a:p>
                      <a:endParaRPr lang="en-US" sz="1800">
                        <a:solidFill>
                          <a:schemeClr val="bg1"/>
                        </a:solidFill>
                      </a:endParaRPr>
                    </a:p>
                  </a:txBody>
                  <a:tcPr marL="26737" marR="26737" marT="13368" marB="13368"/>
                </a:tc>
                <a:tc hMerge="1">
                  <a:txBody>
                    <a:bodyPr/>
                    <a:lstStyle/>
                    <a:p>
                      <a:endParaRPr lang="en-US" sz="1800">
                        <a:solidFill>
                          <a:schemeClr val="bg1"/>
                        </a:solidFill>
                      </a:endParaRPr>
                    </a:p>
                  </a:txBody>
                  <a:tcPr marL="26737" marR="26737" marT="13368" marB="13368"/>
                </a:tc>
                <a:tc hMerge="1">
                  <a:txBody>
                    <a:bodyPr/>
                    <a:lstStyle/>
                    <a:p>
                      <a:endParaRPr lang="en-US" sz="1800" dirty="0">
                        <a:solidFill>
                          <a:schemeClr val="bg1"/>
                        </a:solidFill>
                      </a:endParaRPr>
                    </a:p>
                  </a:txBody>
                  <a:tcPr marL="26737" marR="26737" marT="13368" marB="13368"/>
                </a:tc>
                <a:extLst>
                  <a:ext uri="{0D108BD9-81ED-4DB2-BD59-A6C34878D82A}">
                    <a16:rowId xmlns:a16="http://schemas.microsoft.com/office/drawing/2014/main" val="10000"/>
                  </a:ext>
                </a:extLst>
              </a:tr>
              <a:tr h="849698">
                <a:tc>
                  <a:txBody>
                    <a:bodyPr/>
                    <a:lstStyle/>
                    <a:p>
                      <a:pPr algn="ctr"/>
                      <a:r>
                        <a:rPr lang="en-US" sz="1800" dirty="0"/>
                        <a:t>Waterbody​</a:t>
                      </a:r>
                      <a:endParaRPr lang="en-US" sz="1800" dirty="0">
                        <a:solidFill>
                          <a:schemeClr val="bg1"/>
                        </a:solidFill>
                      </a:endParaRPr>
                    </a:p>
                  </a:txBody>
                  <a:tcPr marL="26737" marR="26737" marT="13368" marB="13368" anchor="ctr"/>
                </a:tc>
                <a:tc>
                  <a:txBody>
                    <a:bodyPr/>
                    <a:lstStyle/>
                    <a:p>
                      <a:pPr algn="ctr"/>
                      <a:r>
                        <a:rPr lang="en-US" sz="1800" dirty="0"/>
                        <a:t>County​</a:t>
                      </a:r>
                      <a:endParaRPr lang="en-US" sz="1800" dirty="0">
                        <a:solidFill>
                          <a:schemeClr val="bg1"/>
                        </a:solidFill>
                      </a:endParaRPr>
                    </a:p>
                  </a:txBody>
                  <a:tcPr marL="26737" marR="26737" marT="13368" marB="13368" anchor="ctr"/>
                </a:tc>
                <a:tc>
                  <a:txBody>
                    <a:bodyPr/>
                    <a:lstStyle/>
                    <a:p>
                      <a:pPr algn="ctr"/>
                      <a:r>
                        <a:rPr lang="en-US" sz="1800" dirty="0"/>
                        <a:t>Dominant Species/</a:t>
                      </a:r>
                    </a:p>
                    <a:p>
                      <a:pPr algn="ctr"/>
                      <a:r>
                        <a:rPr lang="en-US" sz="1800" dirty="0"/>
                        <a:t>Toxin​</a:t>
                      </a:r>
                      <a:endParaRPr lang="en-US" sz="1800" dirty="0">
                        <a:solidFill>
                          <a:schemeClr val="bg1"/>
                        </a:solidFill>
                      </a:endParaRPr>
                    </a:p>
                  </a:txBody>
                  <a:tcPr marL="26737" marR="26737" marT="13368" marB="13368" anchor="ctr"/>
                </a:tc>
                <a:tc>
                  <a:txBody>
                    <a:bodyPr/>
                    <a:lstStyle/>
                    <a:p>
                      <a:pPr algn="ctr"/>
                      <a:r>
                        <a:rPr lang="en-US" sz="1800" dirty="0"/>
                        <a:t>Cell Count (cells/ml ) </a:t>
                      </a:r>
                    </a:p>
                    <a:p>
                      <a:pPr algn="ctr"/>
                      <a:r>
                        <a:rPr lang="en-US" sz="1800" dirty="0"/>
                        <a:t>/ Level​ (ppb)</a:t>
                      </a:r>
                      <a:endParaRPr lang="en-US" sz="1800" dirty="0">
                        <a:solidFill>
                          <a:schemeClr val="bg1"/>
                        </a:solidFill>
                      </a:endParaRPr>
                    </a:p>
                  </a:txBody>
                  <a:tcPr marL="26737" marR="26737" marT="13368" marB="13368" anchor="ctr"/>
                </a:tc>
                <a:tc>
                  <a:txBody>
                    <a:bodyPr/>
                    <a:lstStyle/>
                    <a:p>
                      <a:pPr algn="ctr"/>
                      <a:r>
                        <a:rPr lang="en-US" sz="1800" dirty="0"/>
                        <a:t>​Start Date</a:t>
                      </a:r>
                      <a:endParaRPr lang="en-US" sz="1800" dirty="0">
                        <a:solidFill>
                          <a:schemeClr val="bg1"/>
                        </a:solidFill>
                      </a:endParaRPr>
                    </a:p>
                  </a:txBody>
                  <a:tcPr marL="26737" marR="26737" marT="13368" marB="13368" anchor="ctr"/>
                </a:tc>
                <a:tc>
                  <a:txBody>
                    <a:bodyPr/>
                    <a:lstStyle/>
                    <a:p>
                      <a:pPr algn="ctr"/>
                      <a:r>
                        <a:rPr lang="en-US" sz="1800" dirty="0"/>
                        <a:t>​End Date</a:t>
                      </a:r>
                      <a:endParaRPr lang="en-US" sz="1800" dirty="0">
                        <a:solidFill>
                          <a:schemeClr val="bg1"/>
                        </a:solidFill>
                      </a:endParaRPr>
                    </a:p>
                  </a:txBody>
                  <a:tcPr marL="26737" marR="26737" marT="13368" marB="13368" anchor="ctr"/>
                </a:tc>
                <a:tc>
                  <a:txBody>
                    <a:bodyPr/>
                    <a:lstStyle/>
                    <a:p>
                      <a:pPr algn="ctr"/>
                      <a:r>
                        <a:rPr lang="en-US" sz="1800" dirty="0"/>
                        <a:t>​Duration (days)</a:t>
                      </a:r>
                      <a:endParaRPr lang="en-US" sz="1800" dirty="0">
                        <a:solidFill>
                          <a:schemeClr val="bg1"/>
                        </a:solidFill>
                      </a:endParaRPr>
                    </a:p>
                  </a:txBody>
                  <a:tcPr marL="26737" marR="26737" marT="13368" marB="13368" anchor="ctr"/>
                </a:tc>
                <a:extLst>
                  <a:ext uri="{0D108BD9-81ED-4DB2-BD59-A6C34878D82A}">
                    <a16:rowId xmlns:a16="http://schemas.microsoft.com/office/drawing/2014/main" val="10001"/>
                  </a:ext>
                </a:extLst>
              </a:tr>
              <a:tr h="849698">
                <a:tc>
                  <a:txBody>
                    <a:bodyPr/>
                    <a:lstStyle/>
                    <a:p>
                      <a:pPr algn="ctr"/>
                      <a:r>
                        <a:rPr lang="en-US" sz="1800" dirty="0"/>
                        <a:t>Willow Creek Reservoir​</a:t>
                      </a:r>
                      <a:endParaRPr lang="en-US" sz="1800" dirty="0">
                        <a:solidFill>
                          <a:schemeClr val="bg1"/>
                        </a:solidFill>
                      </a:endParaRPr>
                    </a:p>
                  </a:txBody>
                  <a:tcPr marL="26737" marR="26737" marT="13368" marB="13368" anchor="ctr"/>
                </a:tc>
                <a:tc>
                  <a:txBody>
                    <a:bodyPr/>
                    <a:lstStyle/>
                    <a:p>
                      <a:pPr algn="ctr"/>
                      <a:r>
                        <a:rPr lang="en-US" sz="1800" dirty="0"/>
                        <a:t>​Morrow</a:t>
                      </a:r>
                      <a:endParaRPr lang="en-US" sz="1800" dirty="0">
                        <a:solidFill>
                          <a:schemeClr val="bg1"/>
                        </a:solidFill>
                      </a:endParaRPr>
                    </a:p>
                  </a:txBody>
                  <a:tcPr marL="26737" marR="26737" marT="13368" marB="13368" anchor="ctr"/>
                </a:tc>
                <a:tc>
                  <a:txBody>
                    <a:bodyPr/>
                    <a:lstStyle/>
                    <a:p>
                      <a:pPr algn="ctr"/>
                      <a:r>
                        <a:rPr lang="en-US" sz="1800" dirty="0"/>
                        <a:t>​Anabaena flos-aquae</a:t>
                      </a:r>
                      <a:endParaRPr lang="en-US" sz="1800" dirty="0">
                        <a:solidFill>
                          <a:schemeClr val="bg1"/>
                        </a:solidFill>
                      </a:endParaRPr>
                    </a:p>
                  </a:txBody>
                  <a:tcPr marL="26737" marR="26737" marT="13368" marB="13368" anchor="ctr"/>
                </a:tc>
                <a:tc>
                  <a:txBody>
                    <a:bodyPr/>
                    <a:lstStyle/>
                    <a:p>
                      <a:pPr algn="ctr"/>
                      <a:r>
                        <a:rPr lang="en-US" sz="1800" dirty="0"/>
                        <a:t>​3,551,625</a:t>
                      </a:r>
                      <a:endParaRPr lang="en-US" sz="1800" dirty="0">
                        <a:solidFill>
                          <a:schemeClr val="bg1"/>
                        </a:solidFill>
                      </a:endParaRPr>
                    </a:p>
                  </a:txBody>
                  <a:tcPr marL="26737" marR="26737" marT="13368" marB="13368" anchor="ctr"/>
                </a:tc>
                <a:tc>
                  <a:txBody>
                    <a:bodyPr/>
                    <a:lstStyle/>
                    <a:p>
                      <a:pPr algn="ctr"/>
                      <a:r>
                        <a:rPr lang="en-US" sz="1800" dirty="0"/>
                        <a:t>​</a:t>
                      </a:r>
                      <a:r>
                        <a:rPr lang="en-US" sz="1800" dirty="0">
                          <a:hlinkClick r:id="rId3"/>
                        </a:rPr>
                        <a:t>6/18/2013</a:t>
                      </a:r>
                      <a:endParaRPr lang="en-US" sz="1800" dirty="0">
                        <a:solidFill>
                          <a:schemeClr val="bg1"/>
                        </a:solidFill>
                      </a:endParaRPr>
                    </a:p>
                  </a:txBody>
                  <a:tcPr marL="26737" marR="26737" marT="13368" marB="13368" anchor="ctr"/>
                </a:tc>
                <a:tc>
                  <a:txBody>
                    <a:bodyPr/>
                    <a:lstStyle/>
                    <a:p>
                      <a:pPr algn="ctr"/>
                      <a:r>
                        <a:rPr lang="en-US" sz="1800" dirty="0">
                          <a:hlinkClick r:id="rId4"/>
                        </a:rPr>
                        <a:t>8/13/2013​</a:t>
                      </a:r>
                      <a:endParaRPr lang="en-US" sz="1800" dirty="0">
                        <a:solidFill>
                          <a:schemeClr val="bg1"/>
                        </a:solidFill>
                      </a:endParaRPr>
                    </a:p>
                  </a:txBody>
                  <a:tcPr marL="26737" marR="26737" marT="13368" marB="13368" anchor="ctr"/>
                </a:tc>
                <a:tc>
                  <a:txBody>
                    <a:bodyPr/>
                    <a:lstStyle/>
                    <a:p>
                      <a:pPr algn="ctr"/>
                      <a:r>
                        <a:rPr lang="en-US" sz="1800" dirty="0"/>
                        <a:t>56​</a:t>
                      </a:r>
                      <a:endParaRPr lang="en-US" sz="1800" dirty="0">
                        <a:solidFill>
                          <a:schemeClr val="bg1"/>
                        </a:solidFill>
                      </a:endParaRPr>
                    </a:p>
                  </a:txBody>
                  <a:tcPr marL="26737" marR="26737" marT="13368" marB="13368" anchor="ctr"/>
                </a:tc>
                <a:extLst>
                  <a:ext uri="{0D108BD9-81ED-4DB2-BD59-A6C34878D82A}">
                    <a16:rowId xmlns:a16="http://schemas.microsoft.com/office/drawing/2014/main" val="10002"/>
                  </a:ext>
                </a:extLst>
              </a:tr>
              <a:tr h="659487">
                <a:tc>
                  <a:txBody>
                    <a:bodyPr/>
                    <a:lstStyle/>
                    <a:p>
                      <a:pPr algn="ctr"/>
                      <a:r>
                        <a:rPr lang="en-US" sz="1800" dirty="0"/>
                        <a:t>​Lost Creek Lake</a:t>
                      </a:r>
                      <a:endParaRPr lang="en-US" sz="1800" dirty="0">
                        <a:solidFill>
                          <a:schemeClr val="bg1"/>
                        </a:solidFill>
                      </a:endParaRPr>
                    </a:p>
                  </a:txBody>
                  <a:tcPr marL="26737" marR="26737" marT="13368" marB="13368" anchor="ctr"/>
                </a:tc>
                <a:tc>
                  <a:txBody>
                    <a:bodyPr/>
                    <a:lstStyle/>
                    <a:p>
                      <a:pPr algn="ctr"/>
                      <a:r>
                        <a:rPr lang="en-US" sz="1800" dirty="0"/>
                        <a:t>​Jackson</a:t>
                      </a:r>
                      <a:endParaRPr lang="en-US" sz="1800" dirty="0">
                        <a:solidFill>
                          <a:schemeClr val="bg1"/>
                        </a:solidFill>
                      </a:endParaRPr>
                    </a:p>
                  </a:txBody>
                  <a:tcPr marL="26737" marR="26737" marT="13368" marB="13368" anchor="ctr"/>
                </a:tc>
                <a:tc>
                  <a:txBody>
                    <a:bodyPr/>
                    <a:lstStyle/>
                    <a:p>
                      <a:pPr algn="ctr"/>
                      <a:r>
                        <a:rPr lang="en-US" sz="1800" dirty="0"/>
                        <a:t>Anabaena flos-aquae​</a:t>
                      </a:r>
                      <a:endParaRPr lang="en-US" sz="1800" dirty="0">
                        <a:solidFill>
                          <a:schemeClr val="bg1"/>
                        </a:solidFill>
                      </a:endParaRPr>
                    </a:p>
                  </a:txBody>
                  <a:tcPr marL="26737" marR="26737" marT="13368" marB="13368" anchor="ctr"/>
                </a:tc>
                <a:tc>
                  <a:txBody>
                    <a:bodyPr/>
                    <a:lstStyle/>
                    <a:p>
                      <a:pPr algn="ctr"/>
                      <a:r>
                        <a:rPr lang="en-US" sz="1800" dirty="0"/>
                        <a:t>1,175,333</a:t>
                      </a:r>
                      <a:r>
                        <a:rPr lang="en-US" sz="1800" dirty="0">
                          <a:hlinkClick r:id="rId5"/>
                        </a:rPr>
                        <a:t>​</a:t>
                      </a:r>
                      <a:endParaRPr lang="en-US" sz="1800" dirty="0">
                        <a:solidFill>
                          <a:schemeClr val="bg1"/>
                        </a:solidFill>
                      </a:endParaRPr>
                    </a:p>
                  </a:txBody>
                  <a:tcPr marL="26737" marR="26737" marT="13368" marB="13368" anchor="ctr"/>
                </a:tc>
                <a:tc>
                  <a:txBody>
                    <a:bodyPr/>
                    <a:lstStyle/>
                    <a:p>
                      <a:pPr algn="ctr"/>
                      <a:r>
                        <a:rPr lang="en-US" sz="1800" dirty="0">
                          <a:hlinkClick r:id="rId5"/>
                        </a:rPr>
                        <a:t>6/20/2013</a:t>
                      </a:r>
                      <a:endParaRPr lang="en-US" sz="1800" dirty="0">
                        <a:solidFill>
                          <a:schemeClr val="bg1"/>
                        </a:solidFill>
                      </a:endParaRPr>
                    </a:p>
                  </a:txBody>
                  <a:tcPr marL="26737" marR="26737" marT="13368" marB="13368" anchor="ctr"/>
                </a:tc>
                <a:tc>
                  <a:txBody>
                    <a:bodyPr/>
                    <a:lstStyle/>
                    <a:p>
                      <a:pPr algn="ctr"/>
                      <a:r>
                        <a:rPr lang="en-US" sz="1800" dirty="0">
                          <a:hlinkClick r:id="rId6"/>
                        </a:rPr>
                        <a:t>7/05/2013​</a:t>
                      </a:r>
                      <a:endParaRPr lang="en-US" sz="1800" dirty="0">
                        <a:solidFill>
                          <a:schemeClr val="bg1"/>
                        </a:solidFill>
                      </a:endParaRPr>
                    </a:p>
                  </a:txBody>
                  <a:tcPr marL="26737" marR="26737" marT="13368" marB="13368" anchor="ctr"/>
                </a:tc>
                <a:tc>
                  <a:txBody>
                    <a:bodyPr/>
                    <a:lstStyle/>
                    <a:p>
                      <a:pPr algn="ctr"/>
                      <a:r>
                        <a:rPr lang="en-US" sz="1800" dirty="0"/>
                        <a:t>15​</a:t>
                      </a:r>
                      <a:endParaRPr lang="en-US" sz="1800" dirty="0">
                        <a:solidFill>
                          <a:schemeClr val="bg1"/>
                        </a:solidFill>
                      </a:endParaRPr>
                    </a:p>
                  </a:txBody>
                  <a:tcPr marL="26737" marR="26737" marT="13368" marB="13368" anchor="ctr"/>
                </a:tc>
                <a:extLst>
                  <a:ext uri="{0D108BD9-81ED-4DB2-BD59-A6C34878D82A}">
                    <a16:rowId xmlns:a16="http://schemas.microsoft.com/office/drawing/2014/main" val="10003"/>
                  </a:ext>
                </a:extLst>
              </a:tr>
              <a:tr h="659487">
                <a:tc>
                  <a:txBody>
                    <a:bodyPr/>
                    <a:lstStyle/>
                    <a:p>
                      <a:pPr algn="ctr"/>
                      <a:r>
                        <a:rPr lang="en-US" sz="1800" dirty="0"/>
                        <a:t>​Dexter Reservoir</a:t>
                      </a:r>
                      <a:endParaRPr lang="en-US" sz="1800" dirty="0">
                        <a:solidFill>
                          <a:schemeClr val="bg1"/>
                        </a:solidFill>
                      </a:endParaRPr>
                    </a:p>
                  </a:txBody>
                  <a:tcPr marL="26737" marR="26737" marT="13368" marB="13368" anchor="ctr"/>
                </a:tc>
                <a:tc>
                  <a:txBody>
                    <a:bodyPr/>
                    <a:lstStyle/>
                    <a:p>
                      <a:pPr algn="ctr"/>
                      <a:r>
                        <a:rPr lang="en-US" sz="1800" dirty="0"/>
                        <a:t>​Lane</a:t>
                      </a:r>
                      <a:endParaRPr lang="en-US" sz="1800" dirty="0">
                        <a:solidFill>
                          <a:schemeClr val="bg1"/>
                        </a:solidFill>
                      </a:endParaRPr>
                    </a:p>
                  </a:txBody>
                  <a:tcPr marL="26737" marR="26737" marT="13368" marB="13368" anchor="ctr"/>
                </a:tc>
                <a:tc>
                  <a:txBody>
                    <a:bodyPr/>
                    <a:lstStyle/>
                    <a:p>
                      <a:pPr algn="ctr"/>
                      <a:r>
                        <a:rPr lang="en-US" sz="1800" dirty="0"/>
                        <a:t>​Anabaena flos-aquae</a:t>
                      </a:r>
                      <a:endParaRPr lang="en-US" sz="1800" dirty="0">
                        <a:solidFill>
                          <a:schemeClr val="bg1"/>
                        </a:solidFill>
                      </a:endParaRPr>
                    </a:p>
                  </a:txBody>
                  <a:tcPr marL="26737" marR="26737" marT="13368" marB="13368" anchor="ctr"/>
                </a:tc>
                <a:tc>
                  <a:txBody>
                    <a:bodyPr/>
                    <a:lstStyle/>
                    <a:p>
                      <a:pPr algn="ctr"/>
                      <a:r>
                        <a:rPr lang="en-US" sz="1800" dirty="0"/>
                        <a:t>​2,228,000</a:t>
                      </a:r>
                      <a:endParaRPr lang="en-US" sz="1800" dirty="0">
                        <a:solidFill>
                          <a:schemeClr val="bg1"/>
                        </a:solidFill>
                      </a:endParaRPr>
                    </a:p>
                  </a:txBody>
                  <a:tcPr marL="26737" marR="26737" marT="13368" marB="13368" anchor="ctr"/>
                </a:tc>
                <a:tc>
                  <a:txBody>
                    <a:bodyPr/>
                    <a:lstStyle/>
                    <a:p>
                      <a:pPr algn="ctr"/>
                      <a:r>
                        <a:rPr lang="en-US" sz="1800" dirty="0"/>
                        <a:t>​</a:t>
                      </a:r>
                      <a:r>
                        <a:rPr lang="en-US" sz="1800" dirty="0">
                          <a:hlinkClick r:id="rId7"/>
                        </a:rPr>
                        <a:t>7/03/2013</a:t>
                      </a:r>
                      <a:endParaRPr lang="en-US" sz="1800" dirty="0">
                        <a:solidFill>
                          <a:schemeClr val="bg1"/>
                        </a:solidFill>
                      </a:endParaRPr>
                    </a:p>
                  </a:txBody>
                  <a:tcPr marL="26737" marR="26737" marT="13368" marB="13368" anchor="ctr"/>
                </a:tc>
                <a:tc>
                  <a:txBody>
                    <a:bodyPr/>
                    <a:lstStyle/>
                    <a:p>
                      <a:pPr algn="ctr"/>
                      <a:r>
                        <a:rPr lang="en-US" sz="1800" dirty="0"/>
                        <a:t>​</a:t>
                      </a:r>
                      <a:endParaRPr lang="en-US" sz="1800" dirty="0">
                        <a:solidFill>
                          <a:schemeClr val="bg1"/>
                        </a:solidFill>
                      </a:endParaRPr>
                    </a:p>
                  </a:txBody>
                  <a:tcPr marL="26737" marR="26737" marT="13368" marB="13368" anchor="ctr"/>
                </a:tc>
                <a:tc>
                  <a:txBody>
                    <a:bodyPr/>
                    <a:lstStyle/>
                    <a:p>
                      <a:pPr algn="ctr"/>
                      <a:r>
                        <a:rPr lang="en-US" sz="1800" dirty="0"/>
                        <a:t>​</a:t>
                      </a:r>
                      <a:endParaRPr lang="en-US" sz="1800" dirty="0">
                        <a:solidFill>
                          <a:schemeClr val="bg1"/>
                        </a:solidFill>
                      </a:endParaRPr>
                    </a:p>
                  </a:txBody>
                  <a:tcPr marL="26737" marR="26737" marT="13368" marB="13368" anchor="ctr"/>
                </a:tc>
                <a:extLst>
                  <a:ext uri="{0D108BD9-81ED-4DB2-BD59-A6C34878D82A}">
                    <a16:rowId xmlns:a16="http://schemas.microsoft.com/office/drawing/2014/main" val="10004"/>
                  </a:ext>
                </a:extLst>
              </a:tr>
              <a:tr h="659487">
                <a:tc>
                  <a:txBody>
                    <a:bodyPr/>
                    <a:lstStyle/>
                    <a:p>
                      <a:pPr algn="ctr"/>
                      <a:r>
                        <a:rPr lang="en-US" sz="1800" dirty="0"/>
                        <a:t>​Dorena Reservoir</a:t>
                      </a:r>
                      <a:endParaRPr lang="en-US" sz="1800" dirty="0">
                        <a:solidFill>
                          <a:schemeClr val="bg1"/>
                        </a:solidFill>
                      </a:endParaRPr>
                    </a:p>
                  </a:txBody>
                  <a:tcPr marL="26737" marR="26737" marT="13368" marB="13368" anchor="ctr"/>
                </a:tc>
                <a:tc>
                  <a:txBody>
                    <a:bodyPr/>
                    <a:lstStyle/>
                    <a:p>
                      <a:pPr algn="ctr"/>
                      <a:r>
                        <a:rPr lang="en-US" sz="1800" dirty="0"/>
                        <a:t>​Lane</a:t>
                      </a:r>
                      <a:endParaRPr lang="en-US" sz="1800" dirty="0">
                        <a:solidFill>
                          <a:schemeClr val="bg1"/>
                        </a:solidFill>
                      </a:endParaRPr>
                    </a:p>
                  </a:txBody>
                  <a:tcPr marL="26737" marR="26737" marT="13368" marB="13368" anchor="ctr"/>
                </a:tc>
                <a:tc>
                  <a:txBody>
                    <a:bodyPr/>
                    <a:lstStyle/>
                    <a:p>
                      <a:pPr algn="ctr"/>
                      <a:r>
                        <a:rPr lang="en-US" sz="1800" dirty="0"/>
                        <a:t>Anabaena flos-aquae​</a:t>
                      </a:r>
                      <a:endParaRPr lang="en-US" sz="1800" dirty="0">
                        <a:solidFill>
                          <a:schemeClr val="bg1"/>
                        </a:solidFill>
                      </a:endParaRPr>
                    </a:p>
                  </a:txBody>
                  <a:tcPr marL="26737" marR="26737" marT="13368" marB="13368" anchor="ctr"/>
                </a:tc>
                <a:tc>
                  <a:txBody>
                    <a:bodyPr/>
                    <a:lstStyle/>
                    <a:p>
                      <a:pPr algn="ctr"/>
                      <a:r>
                        <a:rPr lang="en-US" sz="1800" dirty="0"/>
                        <a:t>​556,000</a:t>
                      </a:r>
                      <a:endParaRPr lang="en-US" sz="1800" dirty="0">
                        <a:solidFill>
                          <a:schemeClr val="bg1"/>
                        </a:solidFill>
                      </a:endParaRPr>
                    </a:p>
                  </a:txBody>
                  <a:tcPr marL="26737" marR="26737" marT="13368" marB="13368" anchor="ctr"/>
                </a:tc>
                <a:tc>
                  <a:txBody>
                    <a:bodyPr/>
                    <a:lstStyle/>
                    <a:p>
                      <a:pPr algn="ctr"/>
                      <a:r>
                        <a:rPr lang="en-US" sz="1800" dirty="0">
                          <a:hlinkClick r:id="rId8"/>
                        </a:rPr>
                        <a:t>7/25/2013​</a:t>
                      </a:r>
                      <a:endParaRPr lang="en-US" sz="1800" dirty="0">
                        <a:solidFill>
                          <a:schemeClr val="bg1"/>
                        </a:solidFill>
                      </a:endParaRPr>
                    </a:p>
                  </a:txBody>
                  <a:tcPr marL="26737" marR="26737" marT="13368" marB="13368" anchor="ctr"/>
                </a:tc>
                <a:tc>
                  <a:txBody>
                    <a:bodyPr/>
                    <a:lstStyle/>
                    <a:p>
                      <a:pPr algn="ctr"/>
                      <a:r>
                        <a:rPr lang="en-US" sz="1800" dirty="0"/>
                        <a:t>​</a:t>
                      </a:r>
                      <a:endParaRPr lang="en-US" sz="1800" dirty="0">
                        <a:solidFill>
                          <a:schemeClr val="bg1"/>
                        </a:solidFill>
                      </a:endParaRPr>
                    </a:p>
                  </a:txBody>
                  <a:tcPr marL="26737" marR="26737" marT="13368" marB="13368" anchor="ctr"/>
                </a:tc>
                <a:tc>
                  <a:txBody>
                    <a:bodyPr/>
                    <a:lstStyle/>
                    <a:p>
                      <a:pPr algn="ctr"/>
                      <a:r>
                        <a:rPr lang="en-US" sz="1800" dirty="0"/>
                        <a:t>​</a:t>
                      </a:r>
                      <a:endParaRPr lang="en-US" sz="1800" dirty="0">
                        <a:solidFill>
                          <a:schemeClr val="bg1"/>
                        </a:solidFill>
                      </a:endParaRPr>
                    </a:p>
                  </a:txBody>
                  <a:tcPr marL="26737" marR="26737" marT="13368" marB="13368" anchor="ctr"/>
                </a:tc>
                <a:extLst>
                  <a:ext uri="{0D108BD9-81ED-4DB2-BD59-A6C34878D82A}">
                    <a16:rowId xmlns:a16="http://schemas.microsoft.com/office/drawing/2014/main" val="10005"/>
                  </a:ext>
                </a:extLst>
              </a:tr>
              <a:tr h="446575">
                <a:tc>
                  <a:txBody>
                    <a:bodyPr/>
                    <a:lstStyle/>
                    <a:p>
                      <a:pPr algn="ctr"/>
                      <a:r>
                        <a:rPr lang="en-US" sz="1800" dirty="0"/>
                        <a:t>​Devils Lake</a:t>
                      </a:r>
                      <a:endParaRPr lang="en-US" sz="1800" dirty="0">
                        <a:solidFill>
                          <a:schemeClr val="bg1"/>
                        </a:solidFill>
                      </a:endParaRPr>
                    </a:p>
                  </a:txBody>
                  <a:tcPr marL="26737" marR="26737" marT="13368" marB="13368" anchor="ctr"/>
                </a:tc>
                <a:tc>
                  <a:txBody>
                    <a:bodyPr/>
                    <a:lstStyle/>
                    <a:p>
                      <a:pPr algn="ctr"/>
                      <a:r>
                        <a:rPr lang="en-US" sz="1800" dirty="0"/>
                        <a:t>​Lincoln</a:t>
                      </a:r>
                      <a:endParaRPr lang="en-US" sz="1800" dirty="0">
                        <a:solidFill>
                          <a:schemeClr val="bg1"/>
                        </a:solidFill>
                      </a:endParaRPr>
                    </a:p>
                  </a:txBody>
                  <a:tcPr marL="26737" marR="26737" marT="13368" marB="13368" anchor="ctr"/>
                </a:tc>
                <a:tc>
                  <a:txBody>
                    <a:bodyPr/>
                    <a:lstStyle/>
                    <a:p>
                      <a:pPr algn="ctr"/>
                      <a:r>
                        <a:rPr lang="en-US" sz="1800" dirty="0"/>
                        <a:t>Microcystis​</a:t>
                      </a:r>
                      <a:endParaRPr lang="en-US" sz="1800" dirty="0">
                        <a:solidFill>
                          <a:schemeClr val="bg1"/>
                        </a:solidFill>
                      </a:endParaRPr>
                    </a:p>
                  </a:txBody>
                  <a:tcPr marL="26737" marR="26737" marT="13368" marB="13368" anchor="ctr"/>
                </a:tc>
                <a:tc>
                  <a:txBody>
                    <a:bodyPr/>
                    <a:lstStyle/>
                    <a:p>
                      <a:pPr algn="ctr"/>
                      <a:r>
                        <a:rPr lang="en-US" sz="1800" dirty="0"/>
                        <a:t>Unknown​</a:t>
                      </a:r>
                      <a:endParaRPr lang="en-US" sz="1800" dirty="0">
                        <a:solidFill>
                          <a:schemeClr val="bg1"/>
                        </a:solidFill>
                      </a:endParaRPr>
                    </a:p>
                  </a:txBody>
                  <a:tcPr marL="26737" marR="26737" marT="13368" marB="13368" anchor="ctr"/>
                </a:tc>
                <a:tc>
                  <a:txBody>
                    <a:bodyPr/>
                    <a:lstStyle/>
                    <a:p>
                      <a:pPr algn="ctr"/>
                      <a:r>
                        <a:rPr lang="en-US" sz="1800" dirty="0">
                          <a:hlinkClick r:id="rId9"/>
                        </a:rPr>
                        <a:t>8/01/2013​</a:t>
                      </a:r>
                      <a:endParaRPr lang="en-US" sz="1800" dirty="0">
                        <a:solidFill>
                          <a:schemeClr val="bg1"/>
                        </a:solidFill>
                      </a:endParaRPr>
                    </a:p>
                  </a:txBody>
                  <a:tcPr marL="26737" marR="26737" marT="13368" marB="13368" anchor="ctr"/>
                </a:tc>
                <a:tc>
                  <a:txBody>
                    <a:bodyPr/>
                    <a:lstStyle/>
                    <a:p>
                      <a:pPr algn="ctr"/>
                      <a:r>
                        <a:rPr lang="en-US" sz="1800" dirty="0"/>
                        <a:t>​</a:t>
                      </a:r>
                      <a:endParaRPr lang="en-US" sz="1800" dirty="0">
                        <a:solidFill>
                          <a:schemeClr val="bg1"/>
                        </a:solidFill>
                      </a:endParaRPr>
                    </a:p>
                  </a:txBody>
                  <a:tcPr marL="26737" marR="26737" marT="13368" marB="13368" anchor="ctr"/>
                </a:tc>
                <a:tc>
                  <a:txBody>
                    <a:bodyPr/>
                    <a:lstStyle/>
                    <a:p>
                      <a:pPr algn="ctr"/>
                      <a:r>
                        <a:rPr lang="en-US" sz="1800" dirty="0"/>
                        <a:t>​</a:t>
                      </a:r>
                      <a:endParaRPr lang="en-US" sz="1800" dirty="0">
                        <a:solidFill>
                          <a:schemeClr val="bg1"/>
                        </a:solidFill>
                      </a:endParaRPr>
                    </a:p>
                  </a:txBody>
                  <a:tcPr marL="26737" marR="26737" marT="13368" marB="13368" anchor="ctr"/>
                </a:tc>
                <a:extLst>
                  <a:ext uri="{0D108BD9-81ED-4DB2-BD59-A6C34878D82A}">
                    <a16:rowId xmlns:a16="http://schemas.microsoft.com/office/drawing/2014/main" val="10006"/>
                  </a:ext>
                </a:extLst>
              </a:tr>
              <a:tr h="446575">
                <a:tc>
                  <a:txBody>
                    <a:bodyPr/>
                    <a:lstStyle/>
                    <a:p>
                      <a:pPr algn="ctr"/>
                      <a:r>
                        <a:rPr lang="en-US" sz="1800" dirty="0"/>
                        <a:t>​Blue Lake</a:t>
                      </a:r>
                      <a:endParaRPr lang="en-US" sz="1800" dirty="0">
                        <a:solidFill>
                          <a:schemeClr val="bg1"/>
                        </a:solidFill>
                      </a:endParaRPr>
                    </a:p>
                  </a:txBody>
                  <a:tcPr marL="26737" marR="26737" marT="13368" marB="13368" anchor="ctr"/>
                </a:tc>
                <a:tc>
                  <a:txBody>
                    <a:bodyPr/>
                    <a:lstStyle/>
                    <a:p>
                      <a:pPr algn="ctr"/>
                      <a:r>
                        <a:rPr lang="en-US" sz="1800" dirty="0"/>
                        <a:t>​Multnomah</a:t>
                      </a:r>
                      <a:endParaRPr lang="en-US" sz="1800" dirty="0">
                        <a:solidFill>
                          <a:schemeClr val="bg1"/>
                        </a:solidFill>
                      </a:endParaRPr>
                    </a:p>
                  </a:txBody>
                  <a:tcPr marL="26737" marR="26737" marT="13368" marB="13368" anchor="ctr"/>
                </a:tc>
                <a:tc>
                  <a:txBody>
                    <a:bodyPr/>
                    <a:lstStyle/>
                    <a:p>
                      <a:pPr algn="ctr"/>
                      <a:r>
                        <a:rPr lang="en-US" sz="1800" dirty="0"/>
                        <a:t>​Visible Scum</a:t>
                      </a:r>
                      <a:endParaRPr lang="en-US" sz="1800" dirty="0">
                        <a:solidFill>
                          <a:schemeClr val="bg1"/>
                        </a:solidFill>
                      </a:endParaRPr>
                    </a:p>
                  </a:txBody>
                  <a:tcPr marL="26737" marR="26737" marT="13368" marB="13368" anchor="ctr"/>
                </a:tc>
                <a:tc>
                  <a:txBody>
                    <a:bodyPr/>
                    <a:lstStyle/>
                    <a:p>
                      <a:pPr algn="ctr"/>
                      <a:r>
                        <a:rPr lang="en-US" sz="1800" dirty="0"/>
                        <a:t>​Unknown</a:t>
                      </a:r>
                      <a:endParaRPr lang="en-US" sz="1800" dirty="0">
                        <a:solidFill>
                          <a:schemeClr val="bg1"/>
                        </a:solidFill>
                      </a:endParaRPr>
                    </a:p>
                  </a:txBody>
                  <a:tcPr marL="26737" marR="26737" marT="13368" marB="13368" anchor="ctr"/>
                </a:tc>
                <a:tc>
                  <a:txBody>
                    <a:bodyPr/>
                    <a:lstStyle/>
                    <a:p>
                      <a:pPr algn="ctr"/>
                      <a:r>
                        <a:rPr lang="en-US" sz="1800" dirty="0"/>
                        <a:t>​</a:t>
                      </a:r>
                      <a:r>
                        <a:rPr lang="en-US" sz="1800" dirty="0">
                          <a:hlinkClick r:id="rId10"/>
                        </a:rPr>
                        <a:t>8/06/2013</a:t>
                      </a:r>
                      <a:endParaRPr lang="en-US" sz="1800" dirty="0">
                        <a:solidFill>
                          <a:schemeClr val="bg1"/>
                        </a:solidFill>
                      </a:endParaRPr>
                    </a:p>
                  </a:txBody>
                  <a:tcPr marL="26737" marR="26737" marT="13368" marB="13368" anchor="ctr"/>
                </a:tc>
                <a:tc>
                  <a:txBody>
                    <a:bodyPr/>
                    <a:lstStyle/>
                    <a:p>
                      <a:pPr algn="ctr"/>
                      <a:r>
                        <a:rPr lang="en-US" sz="1800" dirty="0">
                          <a:hlinkClick r:id="rId11"/>
                        </a:rPr>
                        <a:t>8/09/2013​</a:t>
                      </a:r>
                      <a:endParaRPr lang="en-US" sz="1800" dirty="0">
                        <a:solidFill>
                          <a:schemeClr val="bg1"/>
                        </a:solidFill>
                      </a:endParaRPr>
                    </a:p>
                  </a:txBody>
                  <a:tcPr marL="26737" marR="26737" marT="13368" marB="13368" anchor="ctr"/>
                </a:tc>
                <a:tc>
                  <a:txBody>
                    <a:bodyPr/>
                    <a:lstStyle/>
                    <a:p>
                      <a:pPr algn="ctr"/>
                      <a:r>
                        <a:rPr lang="en-US" sz="1800" dirty="0"/>
                        <a:t>3​</a:t>
                      </a:r>
                      <a:endParaRPr lang="en-US" sz="1800" dirty="0">
                        <a:solidFill>
                          <a:schemeClr val="bg1"/>
                        </a:solidFill>
                      </a:endParaRPr>
                    </a:p>
                  </a:txBody>
                  <a:tcPr marL="26737" marR="26737" marT="13368" marB="13368" anchor="ctr"/>
                </a:tc>
                <a:extLst>
                  <a:ext uri="{0D108BD9-81ED-4DB2-BD59-A6C34878D82A}">
                    <a16:rowId xmlns:a16="http://schemas.microsoft.com/office/drawing/2014/main" val="10007"/>
                  </a:ext>
                </a:extLst>
              </a:tr>
              <a:tr h="659487">
                <a:tc>
                  <a:txBody>
                    <a:bodyPr/>
                    <a:lstStyle/>
                    <a:p>
                      <a:pPr algn="ctr"/>
                      <a:r>
                        <a:rPr lang="en-US" sz="1800" dirty="0"/>
                        <a:t>​Fern Ridge Reservoir</a:t>
                      </a:r>
                      <a:endParaRPr lang="en-US" sz="1800" dirty="0">
                        <a:solidFill>
                          <a:schemeClr val="bg1"/>
                        </a:solidFill>
                      </a:endParaRPr>
                    </a:p>
                  </a:txBody>
                  <a:tcPr marL="26737" marR="26737" marT="13368" marB="13368" anchor="ctr"/>
                </a:tc>
                <a:tc>
                  <a:txBody>
                    <a:bodyPr/>
                    <a:lstStyle/>
                    <a:p>
                      <a:pPr algn="ctr"/>
                      <a:r>
                        <a:rPr lang="en-US" sz="1800" dirty="0"/>
                        <a:t>​Lane</a:t>
                      </a:r>
                      <a:endParaRPr lang="en-US" sz="1800" dirty="0">
                        <a:solidFill>
                          <a:schemeClr val="bg1"/>
                        </a:solidFill>
                      </a:endParaRPr>
                    </a:p>
                  </a:txBody>
                  <a:tcPr marL="26737" marR="26737" marT="13368" marB="13368" anchor="ctr"/>
                </a:tc>
                <a:tc>
                  <a:txBody>
                    <a:bodyPr/>
                    <a:lstStyle/>
                    <a:p>
                      <a:pPr algn="ctr"/>
                      <a:r>
                        <a:rPr lang="en-US" sz="1800" dirty="0"/>
                        <a:t>​Visible Scum</a:t>
                      </a:r>
                      <a:endParaRPr lang="en-US" sz="1800" dirty="0">
                        <a:solidFill>
                          <a:schemeClr val="bg1"/>
                        </a:solidFill>
                      </a:endParaRPr>
                    </a:p>
                  </a:txBody>
                  <a:tcPr marL="26737" marR="26737" marT="13368" marB="13368" anchor="ctr"/>
                </a:tc>
                <a:tc>
                  <a:txBody>
                    <a:bodyPr/>
                    <a:lstStyle/>
                    <a:p>
                      <a:pPr algn="ctr"/>
                      <a:r>
                        <a:rPr lang="en-US" sz="1800" dirty="0"/>
                        <a:t>​Unknown</a:t>
                      </a:r>
                      <a:endParaRPr lang="en-US" sz="1800" dirty="0">
                        <a:solidFill>
                          <a:schemeClr val="bg1"/>
                        </a:solidFill>
                      </a:endParaRPr>
                    </a:p>
                  </a:txBody>
                  <a:tcPr marL="26737" marR="26737" marT="13368" marB="13368" anchor="ctr"/>
                </a:tc>
                <a:tc>
                  <a:txBody>
                    <a:bodyPr/>
                    <a:lstStyle/>
                    <a:p>
                      <a:pPr algn="ctr"/>
                      <a:r>
                        <a:rPr lang="en-US" sz="1800" dirty="0">
                          <a:hlinkClick r:id="rId12"/>
                        </a:rPr>
                        <a:t>​8/15/2013</a:t>
                      </a:r>
                      <a:endParaRPr lang="en-US" sz="1800" dirty="0">
                        <a:solidFill>
                          <a:schemeClr val="bg1"/>
                        </a:solidFill>
                      </a:endParaRPr>
                    </a:p>
                  </a:txBody>
                  <a:tcPr marL="26737" marR="26737" marT="13368" marB="13368" anchor="ctr"/>
                </a:tc>
                <a:tc>
                  <a:txBody>
                    <a:bodyPr/>
                    <a:lstStyle/>
                    <a:p>
                      <a:pPr algn="ctr"/>
                      <a:r>
                        <a:rPr lang="en-US" sz="1800" dirty="0"/>
                        <a:t>​</a:t>
                      </a:r>
                      <a:endParaRPr lang="en-US" sz="1800" dirty="0">
                        <a:solidFill>
                          <a:schemeClr val="bg1"/>
                        </a:solidFill>
                      </a:endParaRPr>
                    </a:p>
                  </a:txBody>
                  <a:tcPr marL="26737" marR="26737" marT="13368" marB="13368" anchor="ctr"/>
                </a:tc>
                <a:tc>
                  <a:txBody>
                    <a:bodyPr/>
                    <a:lstStyle/>
                    <a:p>
                      <a:pPr algn="ctr"/>
                      <a:r>
                        <a:rPr lang="en-US" sz="1800" dirty="0"/>
                        <a:t>​  </a:t>
                      </a:r>
                      <a:endParaRPr lang="en-US" sz="1800" dirty="0">
                        <a:solidFill>
                          <a:schemeClr val="bg1"/>
                        </a:solidFill>
                      </a:endParaRPr>
                    </a:p>
                  </a:txBody>
                  <a:tcPr marL="26737" marR="26737" marT="13368" marB="13368" anchor="ct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6EE78270-E573-630D-374C-D5A842C40A37}"/>
              </a:ext>
            </a:extLst>
          </p:cNvPr>
          <p:cNvSpPr/>
          <p:nvPr/>
        </p:nvSpPr>
        <p:spPr>
          <a:xfrm>
            <a:off x="441325" y="6289675"/>
            <a:ext cx="4283075" cy="366713"/>
          </a:xfrm>
          <a:prstGeom prst="rect">
            <a:avLst/>
          </a:prstGeom>
        </p:spPr>
        <p:txBody>
          <a:bodyPr>
            <a:spAutoFit/>
          </a:bodyPr>
          <a:lstStyle/>
          <a:p>
            <a:pPr eaLnBrk="1" fontAlgn="auto" hangingPunct="1">
              <a:spcBef>
                <a:spcPts val="0"/>
              </a:spcBef>
              <a:spcAft>
                <a:spcPts val="0"/>
              </a:spcAft>
              <a:defRPr/>
            </a:pPr>
            <a:r>
              <a:rPr lang="en-US" b="1" dirty="0">
                <a:solidFill>
                  <a:schemeClr val="accent1">
                    <a:lumMod val="50000"/>
                  </a:schemeClr>
                </a:solidFill>
                <a:latin typeface="+mn-lt"/>
              </a:rPr>
              <a:t>Source: </a:t>
            </a:r>
            <a:r>
              <a:rPr lang="en-US" b="1" dirty="0">
                <a:latin typeface="+mn-lt"/>
                <a:hlinkClick r:id="rId13" tooltip="HAB recreational website"/>
              </a:rPr>
              <a:t>http://healthoregon.org/hab/</a:t>
            </a:r>
            <a:endParaRPr lang="en-US" dirty="0">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B0C3E-EA3B-C095-130E-1B347C61B3D5}"/>
              </a:ext>
            </a:extLst>
          </p:cNvPr>
          <p:cNvSpPr txBox="1"/>
          <p:nvPr/>
        </p:nvSpPr>
        <p:spPr>
          <a:xfrm>
            <a:off x="266700" y="0"/>
            <a:ext cx="8877300"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Cyanobacteria Blooms - Identification</a:t>
            </a:r>
          </a:p>
        </p:txBody>
      </p:sp>
      <p:sp>
        <p:nvSpPr>
          <p:cNvPr id="5" name="Rectangle 3">
            <a:extLst>
              <a:ext uri="{FF2B5EF4-FFF2-40B4-BE49-F238E27FC236}">
                <a16:creationId xmlns:a16="http://schemas.microsoft.com/office/drawing/2014/main" id="{77660F2B-9883-1962-7742-129451B5706D}"/>
              </a:ext>
            </a:extLst>
          </p:cNvPr>
          <p:cNvSpPr txBox="1">
            <a:spLocks noChangeArrowheads="1"/>
          </p:cNvSpPr>
          <p:nvPr/>
        </p:nvSpPr>
        <p:spPr>
          <a:xfrm>
            <a:off x="228600" y="1390650"/>
            <a:ext cx="8667750" cy="6858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3000" dirty="0">
                <a:solidFill>
                  <a:srgbClr val="FFC000"/>
                </a:solidFill>
                <a:latin typeface="+mn-lt"/>
              </a:rPr>
              <a:t>What does a cyanobacteria bloom look like?</a:t>
            </a:r>
          </a:p>
          <a:p>
            <a:pPr marL="582930" indent="-514350" eaLnBrk="1" fontAlgn="auto" hangingPunct="1">
              <a:spcBef>
                <a:spcPts val="700"/>
              </a:spcBef>
              <a:spcAft>
                <a:spcPts val="0"/>
              </a:spcAft>
              <a:buClr>
                <a:schemeClr val="tx2"/>
              </a:buClr>
              <a:buSzPct val="95000"/>
              <a:defRPr/>
            </a:pPr>
            <a:r>
              <a:rPr lang="en-US" sz="3000" dirty="0">
                <a:latin typeface="+mn-lt"/>
              </a:rPr>
              <a:t>	</a:t>
            </a:r>
          </a:p>
          <a:p>
            <a:pPr marL="411480" indent="-342900" eaLnBrk="1" fontAlgn="auto" hangingPunct="1">
              <a:spcBef>
                <a:spcPts val="700"/>
              </a:spcBef>
              <a:spcAft>
                <a:spcPts val="0"/>
              </a:spcAft>
              <a:buClr>
                <a:schemeClr val="tx2"/>
              </a:buClr>
              <a:buSzPct val="95000"/>
              <a:buFont typeface="Wingdings"/>
              <a:buChar char=""/>
              <a:defRPr/>
            </a:pPr>
            <a:endParaRPr lang="en-US" sz="3000" dirty="0">
              <a:latin typeface="+mn-lt"/>
            </a:endParaRPr>
          </a:p>
        </p:txBody>
      </p:sp>
      <p:pic>
        <p:nvPicPr>
          <p:cNvPr id="122884" name="Picture 2" descr="http://toxics.usgs.gov/photo_gallery/photos/emer_cont/cyanobac/DeadFish_BinderLakeIA_7_l.jpg">
            <a:extLst>
              <a:ext uri="{FF2B5EF4-FFF2-40B4-BE49-F238E27FC236}">
                <a16:creationId xmlns:a16="http://schemas.microsoft.com/office/drawing/2014/main" id="{B9E616FD-5844-C16F-2638-5F2833B18D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500" y="2101850"/>
            <a:ext cx="5727700" cy="4295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2885" name="Rectangle 5">
            <a:extLst>
              <a:ext uri="{FF2B5EF4-FFF2-40B4-BE49-F238E27FC236}">
                <a16:creationId xmlns:a16="http://schemas.microsoft.com/office/drawing/2014/main" id="{18D6B6B7-D8A5-6C15-45B5-E2700525D1A5}"/>
              </a:ext>
            </a:extLst>
          </p:cNvPr>
          <p:cNvSpPr>
            <a:spLocks noChangeArrowheads="1"/>
          </p:cNvSpPr>
          <p:nvPr/>
        </p:nvSpPr>
        <p:spPr bwMode="auto">
          <a:xfrm>
            <a:off x="6305550" y="2095500"/>
            <a:ext cx="28384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Cyanobacterial accumulation at Binder Lake, IA, dominated by </a:t>
            </a:r>
            <a:r>
              <a:rPr lang="en-US" altLang="en-US" i="1"/>
              <a:t>Microcystis sp.</a:t>
            </a:r>
          </a:p>
          <a:p>
            <a:pPr eaLnBrk="1" hangingPunct="1"/>
            <a:endParaRPr lang="en-US" altLang="en-US" i="1"/>
          </a:p>
          <a:p>
            <a:pPr eaLnBrk="1" hangingPunct="1"/>
            <a:r>
              <a:rPr lang="en-US" altLang="en-US"/>
              <a:t>Total microcystin concentrations were 40 µg/L measured by enzyme-linked immunosorbent assay. Date 6-29-06. Credit: U.S. Geological Survey  Department of the Interior/USGS</a:t>
            </a:r>
            <a:br>
              <a:rPr lang="en-US" altLang="en-US"/>
            </a:br>
            <a:r>
              <a:rPr lang="en-US" altLang="en-US"/>
              <a:t>U.S. Geological Survey photographer Dr. Jennifer L Graham.</a:t>
            </a:r>
          </a:p>
        </p:txBody>
      </p:sp>
      <p:sp>
        <p:nvSpPr>
          <p:cNvPr id="122886" name="Rectangle 6">
            <a:extLst>
              <a:ext uri="{FF2B5EF4-FFF2-40B4-BE49-F238E27FC236}">
                <a16:creationId xmlns:a16="http://schemas.microsoft.com/office/drawing/2014/main" id="{E87EA984-D9EF-9C60-2027-1B87CA277E96}"/>
              </a:ext>
            </a:extLst>
          </p:cNvPr>
          <p:cNvSpPr>
            <a:spLocks noChangeArrowheads="1"/>
          </p:cNvSpPr>
          <p:nvPr/>
        </p:nvSpPr>
        <p:spPr bwMode="auto">
          <a:xfrm>
            <a:off x="0" y="6488113"/>
            <a:ext cx="581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Source: http://toxics.usgs.gov/highlights/algal_toxins/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C4DB7-FE9A-C103-6F4B-9FD559AEA367}"/>
              </a:ext>
            </a:extLst>
          </p:cNvPr>
          <p:cNvSpPr txBox="1"/>
          <p:nvPr/>
        </p:nvSpPr>
        <p:spPr>
          <a:xfrm>
            <a:off x="381000" y="0"/>
            <a:ext cx="8763000"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Cyanobacteria blooms – </a:t>
            </a:r>
          </a:p>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Example 1</a:t>
            </a:r>
          </a:p>
        </p:txBody>
      </p:sp>
      <p:sp>
        <p:nvSpPr>
          <p:cNvPr id="124931" name="Rectangle 5">
            <a:extLst>
              <a:ext uri="{FF2B5EF4-FFF2-40B4-BE49-F238E27FC236}">
                <a16:creationId xmlns:a16="http://schemas.microsoft.com/office/drawing/2014/main" id="{D2CEFF58-E552-B3E8-43D6-40FA73189B95}"/>
              </a:ext>
            </a:extLst>
          </p:cNvPr>
          <p:cNvSpPr>
            <a:spLocks noChangeArrowheads="1"/>
          </p:cNvSpPr>
          <p:nvPr/>
        </p:nvSpPr>
        <p:spPr bwMode="auto">
          <a:xfrm>
            <a:off x="6438900" y="1938338"/>
            <a:ext cx="2228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You may notice a green, red or brown film</a:t>
            </a:r>
          </a:p>
        </p:txBody>
      </p:sp>
      <p:sp>
        <p:nvSpPr>
          <p:cNvPr id="124932" name="Rectangle 6">
            <a:extLst>
              <a:ext uri="{FF2B5EF4-FFF2-40B4-BE49-F238E27FC236}">
                <a16:creationId xmlns:a16="http://schemas.microsoft.com/office/drawing/2014/main" id="{5EF5ABF7-EDF2-2B25-B3AE-338C86FA166A}"/>
              </a:ext>
            </a:extLst>
          </p:cNvPr>
          <p:cNvSpPr>
            <a:spLocks noChangeArrowheads="1"/>
          </p:cNvSpPr>
          <p:nvPr/>
        </p:nvSpPr>
        <p:spPr bwMode="auto">
          <a:xfrm>
            <a:off x="0" y="6488113"/>
            <a:ext cx="581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Source: http://gallery.usgs.gov/tags/Cyanobacteria</a:t>
            </a:r>
          </a:p>
        </p:txBody>
      </p:sp>
      <p:pic>
        <p:nvPicPr>
          <p:cNvPr id="124933" name="Picture 2" descr="http://gallery.usgs.gov/images/06_30_2010/hLc5FSq11Y_06_30_2010/medium/Cyanobacteria_21.JPG">
            <a:extLst>
              <a:ext uri="{FF2B5EF4-FFF2-40B4-BE49-F238E27FC236}">
                <a16:creationId xmlns:a16="http://schemas.microsoft.com/office/drawing/2014/main" id="{39B7BCFC-41B4-146B-EF4E-94A2E4E22A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8300" y="1809750"/>
            <a:ext cx="5842000" cy="4381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4934" name="Rectangle 7">
            <a:extLst>
              <a:ext uri="{FF2B5EF4-FFF2-40B4-BE49-F238E27FC236}">
                <a16:creationId xmlns:a16="http://schemas.microsoft.com/office/drawing/2014/main" id="{4E147321-C7FE-AED6-5E6F-FE9F1F1CA663}"/>
              </a:ext>
            </a:extLst>
          </p:cNvPr>
          <p:cNvSpPr>
            <a:spLocks noChangeArrowheads="1"/>
          </p:cNvSpPr>
          <p:nvPr/>
        </p:nvSpPr>
        <p:spPr bwMode="auto">
          <a:xfrm>
            <a:off x="6419850" y="4005263"/>
            <a:ext cx="24955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b="1"/>
              <a:t>Location:</a:t>
            </a:r>
            <a:r>
              <a:rPr lang="en-US" altLang="en-US"/>
              <a:t> Mozingo Lake, MO, USA</a:t>
            </a:r>
          </a:p>
          <a:p>
            <a:pPr eaLnBrk="1" hangingPunct="1"/>
            <a:r>
              <a:rPr lang="en-US" altLang="en-US"/>
              <a:t>Credit: U.S. Geological Survey  Department of the Interior/USGS</a:t>
            </a:r>
            <a:br>
              <a:rPr lang="en-US" altLang="en-US"/>
            </a:br>
            <a:r>
              <a:rPr lang="en-US" altLang="en-US"/>
              <a:t>U.S. Geological Survey/photo by Dr. Jennifer L. Graham , U.S. Geological Survey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693280-9299-8885-A42A-C4D31F847322}"/>
              </a:ext>
            </a:extLst>
          </p:cNvPr>
          <p:cNvSpPr txBox="1"/>
          <p:nvPr/>
        </p:nvSpPr>
        <p:spPr>
          <a:xfrm>
            <a:off x="361950" y="0"/>
            <a:ext cx="8782050"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rPr>
              <a:t>Cyanobacteria blooms </a:t>
            </a: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 </a:t>
            </a:r>
          </a:p>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Example 2</a:t>
            </a:r>
          </a:p>
        </p:txBody>
      </p:sp>
      <p:sp>
        <p:nvSpPr>
          <p:cNvPr id="126979" name="Rectangle 5">
            <a:extLst>
              <a:ext uri="{FF2B5EF4-FFF2-40B4-BE49-F238E27FC236}">
                <a16:creationId xmlns:a16="http://schemas.microsoft.com/office/drawing/2014/main" id="{8905B521-B4F3-CCB1-0D76-4115E29FF928}"/>
              </a:ext>
            </a:extLst>
          </p:cNvPr>
          <p:cNvSpPr>
            <a:spLocks noChangeArrowheads="1"/>
          </p:cNvSpPr>
          <p:nvPr/>
        </p:nvSpPr>
        <p:spPr bwMode="auto">
          <a:xfrm>
            <a:off x="381000" y="139065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b="1"/>
              <a:t>Location:</a:t>
            </a:r>
            <a:r>
              <a:rPr lang="en-US" altLang="en-US" sz="2400"/>
              <a:t> Lake Dora, FL, USA</a:t>
            </a:r>
          </a:p>
          <a:p>
            <a:pPr eaLnBrk="1" hangingPunct="1"/>
            <a:r>
              <a:rPr lang="en-US" altLang="en-US" sz="2400"/>
              <a:t>Credit: U.S. Geological Survey  Department of the Interior/USGS</a:t>
            </a:r>
            <a:br>
              <a:rPr lang="en-US" altLang="en-US" sz="2400"/>
            </a:br>
            <a:r>
              <a:rPr lang="en-US" altLang="en-US" sz="2400"/>
              <a:t>U.S. Geological Survey/photo by Nara Souza , Florida Fish &amp; Wildlife</a:t>
            </a:r>
          </a:p>
        </p:txBody>
      </p:sp>
      <p:sp>
        <p:nvSpPr>
          <p:cNvPr id="126980" name="Rectangle 6">
            <a:extLst>
              <a:ext uri="{FF2B5EF4-FFF2-40B4-BE49-F238E27FC236}">
                <a16:creationId xmlns:a16="http://schemas.microsoft.com/office/drawing/2014/main" id="{7E52453F-BCB7-75E7-5D3C-575265B89FC4}"/>
              </a:ext>
            </a:extLst>
          </p:cNvPr>
          <p:cNvSpPr>
            <a:spLocks noChangeArrowheads="1"/>
          </p:cNvSpPr>
          <p:nvPr/>
        </p:nvSpPr>
        <p:spPr bwMode="auto">
          <a:xfrm>
            <a:off x="0" y="6488113"/>
            <a:ext cx="581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Source: http://gallery.usgs.gov/tags/Cyanobacteria</a:t>
            </a:r>
          </a:p>
        </p:txBody>
      </p:sp>
      <p:pic>
        <p:nvPicPr>
          <p:cNvPr id="126981" name="Picture 3">
            <a:extLst>
              <a:ext uri="{FF2B5EF4-FFF2-40B4-BE49-F238E27FC236}">
                <a16:creationId xmlns:a16="http://schemas.microsoft.com/office/drawing/2014/main" id="{B40559F1-E22B-31EE-4ED1-8854D783A5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 y="3048000"/>
            <a:ext cx="4781550" cy="3255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6982" name="Picture 4">
            <a:extLst>
              <a:ext uri="{FF2B5EF4-FFF2-40B4-BE49-F238E27FC236}">
                <a16:creationId xmlns:a16="http://schemas.microsoft.com/office/drawing/2014/main" id="{7FA307D1-789D-2784-2828-A316EB6E6C2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90675" y="5286375"/>
            <a:ext cx="590550" cy="6572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6983" name="Picture 5">
            <a:extLst>
              <a:ext uri="{FF2B5EF4-FFF2-40B4-BE49-F238E27FC236}">
                <a16:creationId xmlns:a16="http://schemas.microsoft.com/office/drawing/2014/main" id="{016DC39C-9396-743E-42A5-7A375E42275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00675" y="3014663"/>
            <a:ext cx="3608388" cy="357663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696F06FD-32C8-3362-8A3C-972F018816B6}"/>
              </a:ext>
            </a:extLst>
          </p:cNvPr>
          <p:cNvCxnSpPr/>
          <p:nvPr/>
        </p:nvCxnSpPr>
        <p:spPr>
          <a:xfrm flipV="1">
            <a:off x="1600200" y="2990850"/>
            <a:ext cx="3771900" cy="22860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CDAE41-6CD5-1712-2669-DD28DA9A36E4}"/>
              </a:ext>
            </a:extLst>
          </p:cNvPr>
          <p:cNvCxnSpPr/>
          <p:nvPr/>
        </p:nvCxnSpPr>
        <p:spPr>
          <a:xfrm>
            <a:off x="1600200" y="5924550"/>
            <a:ext cx="3771900" cy="66675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8634A3-2D7D-B5FA-8F58-33F4CE8FF813}"/>
              </a:ext>
            </a:extLst>
          </p:cNvPr>
          <p:cNvSpPr txBox="1"/>
          <p:nvPr/>
        </p:nvSpPr>
        <p:spPr>
          <a:xfrm>
            <a:off x="361950" y="0"/>
            <a:ext cx="8782050"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Cyanobacteria – </a:t>
            </a:r>
          </a:p>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Example 3</a:t>
            </a:r>
          </a:p>
        </p:txBody>
      </p:sp>
      <p:sp>
        <p:nvSpPr>
          <p:cNvPr id="129027" name="Rectangle 5">
            <a:extLst>
              <a:ext uri="{FF2B5EF4-FFF2-40B4-BE49-F238E27FC236}">
                <a16:creationId xmlns:a16="http://schemas.microsoft.com/office/drawing/2014/main" id="{8A3A85A0-F4A4-E6FF-D31C-F5954462A7DA}"/>
              </a:ext>
            </a:extLst>
          </p:cNvPr>
          <p:cNvSpPr>
            <a:spLocks noChangeArrowheads="1"/>
          </p:cNvSpPr>
          <p:nvPr/>
        </p:nvSpPr>
        <p:spPr bwMode="auto">
          <a:xfrm>
            <a:off x="330200" y="1143000"/>
            <a:ext cx="5010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b="1"/>
              <a:t>Location:</a:t>
            </a:r>
            <a:r>
              <a:rPr lang="en-US" altLang="en-US" sz="2000"/>
              <a:t> Upper Klamath Lake </a:t>
            </a:r>
          </a:p>
          <a:p>
            <a:pPr eaLnBrk="1" hangingPunct="1"/>
            <a:r>
              <a:rPr lang="en-US" altLang="en-US" sz="2000"/>
              <a:t>Aphanizominon flos-aquae (AFA) bloom in 2008.  Although AFA blooms are not considered harmful, the microcystis that sometimes accompanies AFA later in the summer can produce toxins.</a:t>
            </a:r>
          </a:p>
        </p:txBody>
      </p:sp>
      <p:sp>
        <p:nvSpPr>
          <p:cNvPr id="129028" name="Rectangle 6">
            <a:extLst>
              <a:ext uri="{FF2B5EF4-FFF2-40B4-BE49-F238E27FC236}">
                <a16:creationId xmlns:a16="http://schemas.microsoft.com/office/drawing/2014/main" id="{2A4208C6-A482-57F9-818C-B0D1BF9C2D28}"/>
              </a:ext>
            </a:extLst>
          </p:cNvPr>
          <p:cNvSpPr>
            <a:spLocks noChangeArrowheads="1"/>
          </p:cNvSpPr>
          <p:nvPr/>
        </p:nvSpPr>
        <p:spPr bwMode="auto">
          <a:xfrm>
            <a:off x="0" y="6488113"/>
            <a:ext cx="581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Source: http://pubs.usgs.gov/fs/2009/3111/</a:t>
            </a:r>
          </a:p>
        </p:txBody>
      </p:sp>
      <p:pic>
        <p:nvPicPr>
          <p:cNvPr id="129029" name="Picture 2" descr="http://www.communitypetclinic.net/blog/wp-content/uploads/2012/07/Upper-Klamath-River-Blue-Green-Algae-bloom-2008.jpg">
            <a:hlinkClick r:id="rId3"/>
            <a:extLst>
              <a:ext uri="{FF2B5EF4-FFF2-40B4-BE49-F238E27FC236}">
                <a16:creationId xmlns:a16="http://schemas.microsoft.com/office/drawing/2014/main" id="{788D9FB0-7C13-F66E-6C80-7F80F310F12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5925" y="3095625"/>
            <a:ext cx="4756150" cy="31575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9030" name="Picture 4" descr="Limits urged on toxic algae in Klamath">
            <a:hlinkClick r:id="rId5"/>
            <a:extLst>
              <a:ext uri="{FF2B5EF4-FFF2-40B4-BE49-F238E27FC236}">
                <a16:creationId xmlns:a16="http://schemas.microsoft.com/office/drawing/2014/main" id="{0B4D1F78-D309-91D1-2D7C-FA9913F35A1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86400" y="1368425"/>
            <a:ext cx="3346450" cy="22082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9031" name="Picture 6" descr="Figure - refer to figure caption for alternative text description">
            <a:extLst>
              <a:ext uri="{FF2B5EF4-FFF2-40B4-BE49-F238E27FC236}">
                <a16:creationId xmlns:a16="http://schemas.microsoft.com/office/drawing/2014/main" id="{DC4DD860-F405-C5AB-AEFA-7B268E45DE2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59425" y="3767138"/>
            <a:ext cx="3286125" cy="2457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FF97A-BEB3-D9F7-86EB-179E525E58AB}"/>
              </a:ext>
            </a:extLst>
          </p:cNvPr>
          <p:cNvSpPr txBox="1"/>
          <p:nvPr/>
        </p:nvSpPr>
        <p:spPr>
          <a:xfrm>
            <a:off x="304800" y="491490"/>
            <a:ext cx="8553450"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Thames River Filtered in 1829</a:t>
            </a:r>
          </a:p>
        </p:txBody>
      </p:sp>
      <p:sp>
        <p:nvSpPr>
          <p:cNvPr id="20483" name="TextBox 5">
            <a:extLst>
              <a:ext uri="{FF2B5EF4-FFF2-40B4-BE49-F238E27FC236}">
                <a16:creationId xmlns:a16="http://schemas.microsoft.com/office/drawing/2014/main" id="{D54C4E43-0D79-C2E4-B6D9-F5451A2644E1}"/>
              </a:ext>
            </a:extLst>
          </p:cNvPr>
          <p:cNvSpPr txBox="1">
            <a:spLocks noChangeArrowheads="1"/>
          </p:cNvSpPr>
          <p:nvPr/>
        </p:nvSpPr>
        <p:spPr bwMode="auto">
          <a:xfrm>
            <a:off x="3048000" y="1344613"/>
            <a:ext cx="5600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In 1829, James Simpson  (pictured) designed a slow sand filtration system  for  the Chelsea Water Company in London, England.</a:t>
            </a:r>
          </a:p>
        </p:txBody>
      </p:sp>
      <p:pic>
        <p:nvPicPr>
          <p:cNvPr id="20484" name="Picture 2" descr="http://www.ph.ucla.edu/epi/snow/1859map/simpson_james1799_1869.jpg">
            <a:extLst>
              <a:ext uri="{FF2B5EF4-FFF2-40B4-BE49-F238E27FC236}">
                <a16:creationId xmlns:a16="http://schemas.microsoft.com/office/drawing/2014/main" id="{2BA59F58-7E5A-23DD-B68F-038CA92E1E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8950" y="2949575"/>
            <a:ext cx="1792288" cy="2066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Box 6">
            <a:extLst>
              <a:ext uri="{FF2B5EF4-FFF2-40B4-BE49-F238E27FC236}">
                <a16:creationId xmlns:a16="http://schemas.microsoft.com/office/drawing/2014/main" id="{1AC0FA41-5F5D-46E0-6263-EFE8FA3F7125}"/>
              </a:ext>
            </a:extLst>
          </p:cNvPr>
          <p:cNvSpPr txBox="1">
            <a:spLocks noChangeArrowheads="1"/>
          </p:cNvSpPr>
          <p:nvPr/>
        </p:nvSpPr>
        <p:spPr bwMode="auto">
          <a:xfrm>
            <a:off x="304800" y="5181600"/>
            <a:ext cx="8591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The benefits of the slow sand filtration system  prompted the passage of the Metropolis Water Act in 1852, requiring all water derived from the River Thames within 5 miles of St Paul’s Cathedral to be filtered .</a:t>
            </a:r>
          </a:p>
        </p:txBody>
      </p:sp>
      <p:pic>
        <p:nvPicPr>
          <p:cNvPr id="20486" name="Picture 5" descr="http://www.seethingwellswater.org/James_Simpson_files/diseas1.jpg">
            <a:extLst>
              <a:ext uri="{FF2B5EF4-FFF2-40B4-BE49-F238E27FC236}">
                <a16:creationId xmlns:a16="http://schemas.microsoft.com/office/drawing/2014/main" id="{621FB750-DE87-8DD6-6DAA-EB8BE7975C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1597025"/>
            <a:ext cx="2436813" cy="3489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487" name="TextBox 9">
            <a:extLst>
              <a:ext uri="{FF2B5EF4-FFF2-40B4-BE49-F238E27FC236}">
                <a16:creationId xmlns:a16="http://schemas.microsoft.com/office/drawing/2014/main" id="{B25525B1-C88C-1467-ACB1-B47E4C60830C}"/>
              </a:ext>
            </a:extLst>
          </p:cNvPr>
          <p:cNvSpPr txBox="1">
            <a:spLocks noChangeArrowheads="1"/>
          </p:cNvSpPr>
          <p:nvPr/>
        </p:nvSpPr>
        <p:spPr bwMode="auto">
          <a:xfrm>
            <a:off x="3048000" y="2884488"/>
            <a:ext cx="35814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This was the first use of slow sand filtration  for the express use of producing drinking water and became a model for future designs.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 - refer to figure caption for alternative text description">
            <a:extLst>
              <a:ext uri="{FF2B5EF4-FFF2-40B4-BE49-F238E27FC236}">
                <a16:creationId xmlns:a16="http://schemas.microsoft.com/office/drawing/2014/main" id="{9D23CE67-ECFF-D030-E1F9-08C9A0079C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7650" y="247650"/>
            <a:ext cx="7677150" cy="4851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1075" name="Rectangle 5">
            <a:extLst>
              <a:ext uri="{FF2B5EF4-FFF2-40B4-BE49-F238E27FC236}">
                <a16:creationId xmlns:a16="http://schemas.microsoft.com/office/drawing/2014/main" id="{ED295C7F-DBB1-499E-20EC-DD2DF7682EDA}"/>
              </a:ext>
            </a:extLst>
          </p:cNvPr>
          <p:cNvSpPr>
            <a:spLocks noChangeArrowheads="1"/>
          </p:cNvSpPr>
          <p:nvPr/>
        </p:nvSpPr>
        <p:spPr bwMode="auto">
          <a:xfrm>
            <a:off x="266700" y="5103813"/>
            <a:ext cx="8458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b="1" i="1"/>
              <a:t>Lake water subsample containing colonies of Aphanizomenon flos-aquae (A), Microcystis (B), and Gloeotrichia (C).  Although Aphanizomenon flos-aquae does not produce toxins, Microcystis and Gloeotrichia can both produce the hepatoxin mycrocystin.  Magnification = 3×. Photograph by Sara Eldridge, U.S. Geological Survey.</a:t>
            </a:r>
            <a:r>
              <a:rPr lang="en-US" altLang="en-US"/>
              <a:t>.</a:t>
            </a:r>
          </a:p>
        </p:txBody>
      </p:sp>
      <p:sp>
        <p:nvSpPr>
          <p:cNvPr id="131076" name="Rectangle 6">
            <a:extLst>
              <a:ext uri="{FF2B5EF4-FFF2-40B4-BE49-F238E27FC236}">
                <a16:creationId xmlns:a16="http://schemas.microsoft.com/office/drawing/2014/main" id="{939E3C0E-7B09-F196-1AD4-313F4C7E5312}"/>
              </a:ext>
            </a:extLst>
          </p:cNvPr>
          <p:cNvSpPr>
            <a:spLocks noChangeArrowheads="1"/>
          </p:cNvSpPr>
          <p:nvPr/>
        </p:nvSpPr>
        <p:spPr bwMode="auto">
          <a:xfrm>
            <a:off x="3333750" y="6488113"/>
            <a:ext cx="581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r" eaLnBrk="1" hangingPunct="1"/>
            <a:r>
              <a:rPr lang="en-US" altLang="en-US"/>
              <a:t>Source: http://pubs.usgs.gov/fs/2009/3111/</a:t>
            </a:r>
          </a:p>
        </p:txBody>
      </p:sp>
      <p:sp>
        <p:nvSpPr>
          <p:cNvPr id="131077" name="Rectangle 7">
            <a:extLst>
              <a:ext uri="{FF2B5EF4-FFF2-40B4-BE49-F238E27FC236}">
                <a16:creationId xmlns:a16="http://schemas.microsoft.com/office/drawing/2014/main" id="{59520B44-47B5-906C-0703-B829C3AFEF00}"/>
              </a:ext>
            </a:extLst>
          </p:cNvPr>
          <p:cNvSpPr>
            <a:spLocks noChangeArrowheads="1"/>
          </p:cNvSpPr>
          <p:nvPr/>
        </p:nvSpPr>
        <p:spPr bwMode="auto">
          <a:xfrm>
            <a:off x="1314450" y="931863"/>
            <a:ext cx="72961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b="1" i="1">
                <a:solidFill>
                  <a:schemeClr val="bg1"/>
                </a:solidFill>
              </a:rPr>
              <a:t>Microcystis (B)</a:t>
            </a:r>
          </a:p>
          <a:p>
            <a:pPr eaLnBrk="1" hangingPunct="1"/>
            <a:r>
              <a:rPr lang="en-US" altLang="en-US" sz="2000" b="1" i="1">
                <a:solidFill>
                  <a:schemeClr val="bg1"/>
                </a:solidFill>
              </a:rPr>
              <a:t>			Aphanizomenon flos-aquae (A)</a:t>
            </a:r>
          </a:p>
          <a:p>
            <a:pPr eaLnBrk="1" hangingPunct="1"/>
            <a:endParaRPr lang="en-US" altLang="en-US" sz="2000" b="1" i="1">
              <a:solidFill>
                <a:schemeClr val="bg1"/>
              </a:solidFill>
            </a:endParaRPr>
          </a:p>
          <a:p>
            <a:pPr eaLnBrk="1" hangingPunct="1"/>
            <a:endParaRPr lang="en-US" altLang="en-US" sz="2000" b="1" i="1">
              <a:solidFill>
                <a:schemeClr val="bg1"/>
              </a:solidFill>
            </a:endParaRPr>
          </a:p>
          <a:p>
            <a:pPr eaLnBrk="1" hangingPunct="1"/>
            <a:r>
              <a:rPr lang="en-US" altLang="en-US" sz="2000" b="1" i="1">
                <a:solidFill>
                  <a:schemeClr val="bg1"/>
                </a:solidFill>
              </a:rPr>
              <a:t>			</a:t>
            </a:r>
          </a:p>
          <a:p>
            <a:pPr eaLnBrk="1" hangingPunct="1"/>
            <a:endParaRPr lang="en-US" altLang="en-US" sz="2000" b="1" i="1">
              <a:solidFill>
                <a:schemeClr val="bg1"/>
              </a:solidFill>
            </a:endParaRPr>
          </a:p>
          <a:p>
            <a:pPr eaLnBrk="1" hangingPunct="1"/>
            <a:endParaRPr lang="en-US" altLang="en-US" sz="2000" b="1" i="1">
              <a:solidFill>
                <a:schemeClr val="bg1"/>
              </a:solidFill>
            </a:endParaRPr>
          </a:p>
          <a:p>
            <a:pPr eaLnBrk="1" hangingPunct="1"/>
            <a:endParaRPr lang="en-US" altLang="en-US" sz="2000" b="1" i="1">
              <a:solidFill>
                <a:schemeClr val="bg1"/>
              </a:solidFill>
            </a:endParaRPr>
          </a:p>
          <a:p>
            <a:pPr eaLnBrk="1" hangingPunct="1"/>
            <a:r>
              <a:rPr lang="en-US" altLang="en-US" sz="2000" b="1" i="1">
                <a:solidFill>
                  <a:schemeClr val="bg1"/>
                </a:solidFill>
              </a:rPr>
              <a:t>Gloeotrichia (C)</a:t>
            </a:r>
          </a:p>
          <a:p>
            <a:pPr eaLnBrk="1" hangingPunct="1"/>
            <a:endParaRPr lang="en-US" altLang="en-US" sz="2000" b="1" i="1">
              <a:solidFill>
                <a:schemeClr val="bg1"/>
              </a:solidFill>
            </a:endParaRPr>
          </a:p>
          <a:p>
            <a:pPr eaLnBrk="1" hangingPunct="1"/>
            <a:endParaRPr lang="en-US" altLang="en-US" sz="2000" b="1" i="1">
              <a:solidFill>
                <a:schemeClr val="bg1"/>
              </a:solidFill>
            </a:endParaRPr>
          </a:p>
          <a:p>
            <a:pPr eaLnBrk="1" hangingPunct="1"/>
            <a:endParaRPr lang="en-US" altLang="en-US" sz="2000" b="1" i="1">
              <a:solidFill>
                <a:schemeClr val="bg1"/>
              </a:solidFill>
            </a:endParaRPr>
          </a:p>
          <a:p>
            <a:pPr eaLnBrk="1" hangingPunct="1"/>
            <a:r>
              <a:rPr lang="en-US" altLang="en-US" sz="2000" b="1" i="1">
                <a:solidFill>
                  <a:schemeClr val="bg1"/>
                </a:solidFill>
              </a:rPr>
              <a:t>					3x magnification</a:t>
            </a:r>
            <a:endParaRPr lang="en-US" altLang="en-US" sz="200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a:extLst>
              <a:ext uri="{FF2B5EF4-FFF2-40B4-BE49-F238E27FC236}">
                <a16:creationId xmlns:a16="http://schemas.microsoft.com/office/drawing/2014/main" id="{EFDFABA1-0227-7B81-D394-ED520F11FEB3}"/>
              </a:ext>
            </a:extLst>
          </p:cNvPr>
          <p:cNvSpPr>
            <a:spLocks noChangeArrowheads="1"/>
          </p:cNvSpPr>
          <p:nvPr/>
        </p:nvSpPr>
        <p:spPr bwMode="auto">
          <a:xfrm>
            <a:off x="266700" y="438150"/>
            <a:ext cx="25717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800">
                <a:solidFill>
                  <a:srgbClr val="FFC000"/>
                </a:solidFill>
              </a:rPr>
              <a:t>Total Chlorophyll</a:t>
            </a:r>
          </a:p>
          <a:p>
            <a:pPr eaLnBrk="1" hangingPunct="1"/>
            <a:endParaRPr lang="en-US" altLang="en-US"/>
          </a:p>
          <a:p>
            <a:pPr eaLnBrk="1" hangingPunct="1"/>
            <a:r>
              <a:rPr lang="en-US" altLang="en-US"/>
              <a:t>Total chlorophyll and blue-green algae concentrations from the Oswego Diversion Dam located in the Tualatin River at river mile 3.4.  1/1/2010 – 8/21/13</a:t>
            </a:r>
            <a:br>
              <a:rPr lang="en-US" altLang="en-US"/>
            </a:br>
            <a:endParaRPr lang="en-US" altLang="en-US"/>
          </a:p>
          <a:p>
            <a:pPr eaLnBrk="1" hangingPunct="1"/>
            <a:r>
              <a:rPr lang="en-US" altLang="en-US"/>
              <a:t>The blue-green algae data at the Oswego Dam site is collected with a YSI model 6131 probe.  Chlorophyll is monitored with a YSI model 6025.  More info on YSI probes is on-line at: </a:t>
            </a:r>
            <a:r>
              <a:rPr lang="en-US" altLang="en-US" u="sng">
                <a:hlinkClick r:id="rId3" invalidUrl="http:///"/>
              </a:rPr>
              <a:t>http://www.ysi.com</a:t>
            </a:r>
          </a:p>
        </p:txBody>
      </p:sp>
      <p:sp>
        <p:nvSpPr>
          <p:cNvPr id="133123" name="Rectangle 6">
            <a:extLst>
              <a:ext uri="{FF2B5EF4-FFF2-40B4-BE49-F238E27FC236}">
                <a16:creationId xmlns:a16="http://schemas.microsoft.com/office/drawing/2014/main" id="{A43B0BE7-DBDE-137E-6C00-CA9083D7CC74}"/>
              </a:ext>
            </a:extLst>
          </p:cNvPr>
          <p:cNvSpPr>
            <a:spLocks noChangeArrowheads="1"/>
          </p:cNvSpPr>
          <p:nvPr/>
        </p:nvSpPr>
        <p:spPr bwMode="auto">
          <a:xfrm>
            <a:off x="0" y="6511925"/>
            <a:ext cx="8718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r" eaLnBrk="1" hangingPunct="1"/>
            <a:r>
              <a:rPr lang="en-US" altLang="en-US"/>
              <a:t>Source: http://or.water.usgs.gov/cgi-bin/grapher/graph_setup.pl?basin_id=tualatin</a:t>
            </a:r>
          </a:p>
        </p:txBody>
      </p:sp>
      <p:pic>
        <p:nvPicPr>
          <p:cNvPr id="133124" name="Picture 2" descr="graph of data">
            <a:extLst>
              <a:ext uri="{FF2B5EF4-FFF2-40B4-BE49-F238E27FC236}">
                <a16:creationId xmlns:a16="http://schemas.microsoft.com/office/drawing/2014/main" id="{6556E481-7871-B60F-845B-75A73544A4F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03550" y="688975"/>
            <a:ext cx="5715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1">
            <a:extLst>
              <a:ext uri="{FF2B5EF4-FFF2-40B4-BE49-F238E27FC236}">
                <a16:creationId xmlns:a16="http://schemas.microsoft.com/office/drawing/2014/main" id="{5E6128EB-176D-EB55-2AAE-1D0ACF565CD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19550" y="1371600"/>
            <a:ext cx="2641600" cy="2071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FF074D7-00C2-FC56-FA6F-B3F48CE079EE}"/>
              </a:ext>
            </a:extLst>
          </p:cNvPr>
          <p:cNvSpPr/>
          <p:nvPr/>
        </p:nvSpPr>
        <p:spPr>
          <a:xfrm>
            <a:off x="5486400" y="1381125"/>
            <a:ext cx="1181100" cy="142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DFED9C62-C0E9-AA80-727D-C0E3DE63912E}"/>
              </a:ext>
            </a:extLst>
          </p:cNvPr>
          <p:cNvSpPr/>
          <p:nvPr/>
        </p:nvSpPr>
        <p:spPr>
          <a:xfrm>
            <a:off x="6572250" y="1466850"/>
            <a:ext cx="95250" cy="1924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ight Triangle 10">
            <a:extLst>
              <a:ext uri="{FF2B5EF4-FFF2-40B4-BE49-F238E27FC236}">
                <a16:creationId xmlns:a16="http://schemas.microsoft.com/office/drawing/2014/main" id="{C5C39E76-A2CD-1E82-A893-295E3212A732}"/>
              </a:ext>
            </a:extLst>
          </p:cNvPr>
          <p:cNvSpPr/>
          <p:nvPr/>
        </p:nvSpPr>
        <p:spPr>
          <a:xfrm flipH="1">
            <a:off x="4933950" y="1962150"/>
            <a:ext cx="1657350" cy="131445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74FFB39F-4262-6F32-8A7A-EA22F7B52176}"/>
              </a:ext>
            </a:extLst>
          </p:cNvPr>
          <p:cNvSpPr/>
          <p:nvPr/>
        </p:nvSpPr>
        <p:spPr>
          <a:xfrm>
            <a:off x="5619750" y="3209925"/>
            <a:ext cx="971550" cy="171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3130" name="Rectangle 12">
            <a:extLst>
              <a:ext uri="{FF2B5EF4-FFF2-40B4-BE49-F238E27FC236}">
                <a16:creationId xmlns:a16="http://schemas.microsoft.com/office/drawing/2014/main" id="{90A6CE24-F86F-D272-F79E-E5929CB30448}"/>
              </a:ext>
            </a:extLst>
          </p:cNvPr>
          <p:cNvSpPr>
            <a:spLocks noChangeArrowheads="1"/>
          </p:cNvSpPr>
          <p:nvPr/>
        </p:nvSpPr>
        <p:spPr bwMode="auto">
          <a:xfrm>
            <a:off x="3705225" y="3373438"/>
            <a:ext cx="40195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400">
                <a:solidFill>
                  <a:schemeClr val="bg1"/>
                </a:solidFill>
              </a:rPr>
              <a:t>The on-line measurements are validated with grab samples analyzed in a laboratory.   USGS continuous monitors are operated according to strict protocols (see USGS Techniques &amp; Methods 1-D3 at </a:t>
            </a:r>
            <a:r>
              <a:rPr lang="en-US" altLang="en-US" sz="1400" u="sng">
                <a:solidFill>
                  <a:schemeClr val="bg1"/>
                </a:solidFill>
                <a:hlinkClick r:id="rId6"/>
              </a:rPr>
              <a:t>http://pubs.usgs.gov/tm/2006/tm1D3/</a:t>
            </a:r>
            <a:r>
              <a:rPr lang="en-US" altLang="en-US" sz="1400">
                <a:solidFill>
                  <a:schemeClr val="bg1"/>
                </a:solidFill>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a:extLst>
              <a:ext uri="{FF2B5EF4-FFF2-40B4-BE49-F238E27FC236}">
                <a16:creationId xmlns:a16="http://schemas.microsoft.com/office/drawing/2014/main" id="{0FBC4535-ACD8-E4D2-AF23-E6342B9C99C1}"/>
              </a:ext>
            </a:extLst>
          </p:cNvPr>
          <p:cNvSpPr>
            <a:spLocks noChangeArrowheads="1"/>
          </p:cNvSpPr>
          <p:nvPr/>
        </p:nvSpPr>
        <p:spPr bwMode="auto">
          <a:xfrm>
            <a:off x="266700" y="533400"/>
            <a:ext cx="25717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solidFill>
                  <a:srgbClr val="FFC000"/>
                </a:solidFill>
              </a:rPr>
              <a:t>7-day moving average total chlorophyll &amp; blue-green algae </a:t>
            </a:r>
          </a:p>
          <a:p>
            <a:pPr eaLnBrk="1" hangingPunct="1"/>
            <a:endParaRPr lang="en-US" altLang="en-US">
              <a:solidFill>
                <a:srgbClr val="FFC000"/>
              </a:solidFill>
            </a:endParaRPr>
          </a:p>
          <a:p>
            <a:pPr eaLnBrk="1" hangingPunct="1"/>
            <a:r>
              <a:rPr lang="en-US" altLang="en-US"/>
              <a:t>(concentrations from the Oswego Diversion Dam located in the Tualatin River at river mile 3.4.  5/13/2010 – 9/22/10)</a:t>
            </a:r>
          </a:p>
        </p:txBody>
      </p:sp>
      <p:sp>
        <p:nvSpPr>
          <p:cNvPr id="135171" name="Rectangle 6">
            <a:extLst>
              <a:ext uri="{FF2B5EF4-FFF2-40B4-BE49-F238E27FC236}">
                <a16:creationId xmlns:a16="http://schemas.microsoft.com/office/drawing/2014/main" id="{94A777C7-396F-BD14-E85B-3EEB46B292CA}"/>
              </a:ext>
            </a:extLst>
          </p:cNvPr>
          <p:cNvSpPr>
            <a:spLocks noChangeArrowheads="1"/>
          </p:cNvSpPr>
          <p:nvPr/>
        </p:nvSpPr>
        <p:spPr bwMode="auto">
          <a:xfrm>
            <a:off x="0" y="6488113"/>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Source: http://or.water.usgs.gov/cgi-bin/grapher/graph_setup.pl?basin_id=tualatin</a:t>
            </a:r>
          </a:p>
        </p:txBody>
      </p:sp>
      <p:pic>
        <p:nvPicPr>
          <p:cNvPr id="135172" name="Picture 2" descr="graph of data">
            <a:extLst>
              <a:ext uri="{FF2B5EF4-FFF2-40B4-BE49-F238E27FC236}">
                <a16:creationId xmlns:a16="http://schemas.microsoft.com/office/drawing/2014/main" id="{66B463F8-97D9-EB73-2CB3-76F8B70F42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32125" y="388938"/>
            <a:ext cx="5715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2" descr="graph of data">
            <a:extLst>
              <a:ext uri="{FF2B5EF4-FFF2-40B4-BE49-F238E27FC236}">
                <a16:creationId xmlns:a16="http://schemas.microsoft.com/office/drawing/2014/main" id="{E026B958-9D35-3779-96AD-DC9C04CBE4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938" y="3638550"/>
            <a:ext cx="25844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DA2DC8A5-DA80-F6A0-F132-C3CF7AF100F7}"/>
              </a:ext>
            </a:extLst>
          </p:cNvPr>
          <p:cNvSpPr/>
          <p:nvPr/>
        </p:nvSpPr>
        <p:spPr>
          <a:xfrm>
            <a:off x="438150" y="5200650"/>
            <a:ext cx="742950" cy="838200"/>
          </a:xfrm>
          <a:prstGeom prst="ellipse">
            <a:avLst/>
          </a:prstGeom>
          <a:solidFill>
            <a:schemeClr val="accent1">
              <a:alpha val="3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Bent Arrow 10">
            <a:extLst>
              <a:ext uri="{FF2B5EF4-FFF2-40B4-BE49-F238E27FC236}">
                <a16:creationId xmlns:a16="http://schemas.microsoft.com/office/drawing/2014/main" id="{59E22C66-E238-F3E0-F651-D9AEBB660C99}"/>
              </a:ext>
            </a:extLst>
          </p:cNvPr>
          <p:cNvSpPr/>
          <p:nvPr/>
        </p:nvSpPr>
        <p:spPr>
          <a:xfrm>
            <a:off x="723900" y="4381500"/>
            <a:ext cx="16383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4C3993-4D52-C7A1-14C7-240D3C2FA08E}"/>
              </a:ext>
            </a:extLst>
          </p:cNvPr>
          <p:cNvSpPr txBox="1"/>
          <p:nvPr/>
        </p:nvSpPr>
        <p:spPr>
          <a:xfrm>
            <a:off x="400050" y="304800"/>
            <a:ext cx="8743950" cy="646331"/>
          </a:xfrm>
          <a:prstGeom prst="rect">
            <a:avLst/>
          </a:prstGeom>
          <a:noFill/>
        </p:spPr>
        <p:txBody>
          <a:bodyPr>
            <a:spAutoFit/>
          </a:bodyPr>
          <a:lstStyle/>
          <a:p>
            <a:pPr marR="9144" eaLnBrk="1" fontAlgn="auto" hangingPunct="1">
              <a:spcAft>
                <a:spcPts val="0"/>
              </a:spcAft>
              <a:defRPr/>
            </a:pPr>
            <a:r>
              <a:rPr lang="en-US" sz="3600" b="1" cap="all" dirty="0">
                <a:solidFill>
                  <a:schemeClr val="tx2">
                    <a:satMod val="200000"/>
                  </a:schemeClr>
                </a:solidFill>
                <a:effectLst>
                  <a:reflection blurRad="12700" stA="34000" endA="740" endPos="53000" dir="5400000" sy="-100000" algn="bl" rotWithShape="0"/>
                </a:effectLst>
                <a:latin typeface="+mj-lt"/>
                <a:ea typeface="+mj-ea"/>
                <a:cs typeface="+mj-cs"/>
              </a:rPr>
              <a:t>Minimizing Blooms</a:t>
            </a:r>
          </a:p>
        </p:txBody>
      </p:sp>
      <p:sp>
        <p:nvSpPr>
          <p:cNvPr id="137219" name="Rectangle 3">
            <a:extLst>
              <a:ext uri="{FF2B5EF4-FFF2-40B4-BE49-F238E27FC236}">
                <a16:creationId xmlns:a16="http://schemas.microsoft.com/office/drawing/2014/main" id="{A5D5B874-1959-F0DC-6845-65CFE0870D66}"/>
              </a:ext>
            </a:extLst>
          </p:cNvPr>
          <p:cNvSpPr txBox="1">
            <a:spLocks noChangeArrowheads="1"/>
          </p:cNvSpPr>
          <p:nvPr/>
        </p:nvSpPr>
        <p:spPr bwMode="auto">
          <a:xfrm>
            <a:off x="0" y="97155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96975" indent="-28575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sz="2800">
                <a:solidFill>
                  <a:srgbClr val="FFC000"/>
                </a:solidFill>
              </a:rPr>
              <a:t>How do I minimize cyanobacteria blooms?</a:t>
            </a:r>
          </a:p>
          <a:p>
            <a:pPr eaLnBrk="1" hangingPunct="1">
              <a:buFontTx/>
              <a:buNone/>
            </a:pPr>
            <a:r>
              <a:rPr lang="en-US" altLang="en-US" sz="2800"/>
              <a:t>Source Water Management (long-term &amp; lasting)</a:t>
            </a:r>
          </a:p>
          <a:p>
            <a:pPr eaLnBrk="1" hangingPunct="1">
              <a:buFontTx/>
              <a:buNone/>
            </a:pPr>
            <a:r>
              <a:rPr lang="en-US" altLang="en-US" sz="2800"/>
              <a:t>Control Factors Affecting Growth </a:t>
            </a:r>
          </a:p>
          <a:p>
            <a:pPr lvl="1" eaLnBrk="1" hangingPunct="1"/>
            <a:r>
              <a:rPr lang="en-US" altLang="en-US" sz="2400"/>
              <a:t>Minimize phosphorus (P) through use reductions &amp; source control from erosion.  Target:  &lt;15-40 ppb Total Phosphorus</a:t>
            </a:r>
            <a:endParaRPr lang="en-US" altLang="en-US" sz="2800"/>
          </a:p>
          <a:p>
            <a:pPr lvl="1" eaLnBrk="1" hangingPunct="1"/>
            <a:r>
              <a:rPr lang="en-US" altLang="en-US" sz="2400"/>
              <a:t>Other Nutrients (Nitrogen)</a:t>
            </a:r>
          </a:p>
          <a:p>
            <a:pPr lvl="1" eaLnBrk="1" hangingPunct="1"/>
            <a:r>
              <a:rPr lang="en-US" altLang="en-US" sz="2400"/>
              <a:t>Temperature (shading riparian areas)</a:t>
            </a:r>
          </a:p>
          <a:p>
            <a:pPr lvl="1" eaLnBrk="1" hangingPunct="1"/>
            <a:r>
              <a:rPr lang="en-US" altLang="en-US" sz="2400"/>
              <a:t>Mixing/Stratification (e.g., SolarBee®)</a:t>
            </a:r>
          </a:p>
          <a:p>
            <a:pPr lvl="1" eaLnBrk="1" hangingPunct="1"/>
            <a:r>
              <a:rPr lang="en-US" altLang="en-US" sz="2400"/>
              <a:t>Sunlight (covers or </a:t>
            </a:r>
          </a:p>
          <a:p>
            <a:pPr lvl="2" eaLnBrk="1" hangingPunct="1">
              <a:buSzPct val="90000"/>
              <a:buFontTx/>
              <a:buNone/>
            </a:pPr>
            <a:r>
              <a:rPr lang="en-US" altLang="en-US"/>
              <a:t>floating materials or </a:t>
            </a:r>
          </a:p>
          <a:p>
            <a:pPr lvl="2" eaLnBrk="1" hangingPunct="1">
              <a:buSzPct val="90000"/>
              <a:buFontTx/>
              <a:buNone/>
            </a:pPr>
            <a:r>
              <a:rPr lang="en-US" altLang="en-US"/>
              <a:t>aquatic dyes)</a:t>
            </a:r>
          </a:p>
          <a:p>
            <a:pPr eaLnBrk="1" hangingPunct="1"/>
            <a:endParaRPr lang="en-US" altLang="en-US" sz="2800"/>
          </a:p>
          <a:p>
            <a:pPr eaLnBrk="1" hangingPunct="1"/>
            <a:endParaRPr lang="en-US" altLang="en-US" sz="2400"/>
          </a:p>
        </p:txBody>
      </p:sp>
      <p:sp>
        <p:nvSpPr>
          <p:cNvPr id="137220" name="Rectangle 4">
            <a:extLst>
              <a:ext uri="{FF2B5EF4-FFF2-40B4-BE49-F238E27FC236}">
                <a16:creationId xmlns:a16="http://schemas.microsoft.com/office/drawing/2014/main" id="{1E1A5559-3EF6-232E-A4F8-80C8855CD379}"/>
              </a:ext>
            </a:extLst>
          </p:cNvPr>
          <p:cNvSpPr>
            <a:spLocks noChangeArrowheads="1"/>
          </p:cNvSpPr>
          <p:nvPr/>
        </p:nvSpPr>
        <p:spPr bwMode="auto">
          <a:xfrm>
            <a:off x="0" y="6286500"/>
            <a:ext cx="5565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r" eaLnBrk="1" hangingPunct="1"/>
            <a:r>
              <a:rPr lang="en-US" altLang="en-US" sz="1600"/>
              <a:t>SolarBee® on raw water impoundment for City of Seaside =&gt;</a:t>
            </a:r>
          </a:p>
        </p:txBody>
      </p:sp>
      <p:pic>
        <p:nvPicPr>
          <p:cNvPr id="137221" name="Picture 5" descr="NASA1.jpg">
            <a:extLst>
              <a:ext uri="{FF2B5EF4-FFF2-40B4-BE49-F238E27FC236}">
                <a16:creationId xmlns:a16="http://schemas.microsoft.com/office/drawing/2014/main" id="{EB712759-AD6E-49FC-6161-9C4E31321DE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83238" y="4430713"/>
            <a:ext cx="3355975" cy="2238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9E2364-5785-677D-CC34-66DE3A6360DA}"/>
              </a:ext>
            </a:extLst>
          </p:cNvPr>
          <p:cNvSpPr/>
          <p:nvPr/>
        </p:nvSpPr>
        <p:spPr>
          <a:xfrm>
            <a:off x="3295650" y="1295400"/>
            <a:ext cx="5200650" cy="371475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2">
            <a:extLst>
              <a:ext uri="{FF2B5EF4-FFF2-40B4-BE49-F238E27FC236}">
                <a16:creationId xmlns:a16="http://schemas.microsoft.com/office/drawing/2014/main" id="{B9E8FF85-3543-015D-F086-05FFA2655E7A}"/>
              </a:ext>
            </a:extLst>
          </p:cNvPr>
          <p:cNvSpPr txBox="1"/>
          <p:nvPr/>
        </p:nvSpPr>
        <p:spPr>
          <a:xfrm>
            <a:off x="342900" y="323850"/>
            <a:ext cx="8801100" cy="584775"/>
          </a:xfrm>
          <a:prstGeom prst="rect">
            <a:avLst/>
          </a:prstGeom>
          <a:noFill/>
        </p:spPr>
        <p:txBody>
          <a:bodyPr>
            <a:spAutoFit/>
          </a:bodyPr>
          <a:lstStyle/>
          <a:p>
            <a:pPr marR="9144" eaLnBrk="1" fontAlgn="auto" hangingPunct="1">
              <a:spcAft>
                <a:spcPts val="0"/>
              </a:spcAft>
              <a:defRPr/>
            </a:pPr>
            <a:r>
              <a:rPr lang="en-US" sz="3200" b="1" cap="all" dirty="0">
                <a:solidFill>
                  <a:schemeClr val="tx2">
                    <a:satMod val="200000"/>
                  </a:schemeClr>
                </a:solidFill>
                <a:effectLst>
                  <a:reflection blurRad="12700" stA="34000" endA="740" endPos="53000" dir="5400000" sy="-100000" algn="bl" rotWithShape="0"/>
                </a:effectLst>
                <a:latin typeface="+mj-lt"/>
                <a:ea typeface="+mj-ea"/>
                <a:cs typeface="+mj-cs"/>
              </a:rPr>
              <a:t>Phosphorus Control</a:t>
            </a:r>
          </a:p>
        </p:txBody>
      </p:sp>
      <p:sp>
        <p:nvSpPr>
          <p:cNvPr id="139268" name="Rectangle 3">
            <a:extLst>
              <a:ext uri="{FF2B5EF4-FFF2-40B4-BE49-F238E27FC236}">
                <a16:creationId xmlns:a16="http://schemas.microsoft.com/office/drawing/2014/main" id="{8D14A837-F537-2995-67DB-25AB849B9FCB}"/>
              </a:ext>
            </a:extLst>
          </p:cNvPr>
          <p:cNvSpPr txBox="1">
            <a:spLocks noChangeArrowheads="1"/>
          </p:cNvSpPr>
          <p:nvPr/>
        </p:nvSpPr>
        <p:spPr bwMode="auto">
          <a:xfrm>
            <a:off x="495300" y="1466850"/>
            <a:ext cx="81153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sz="2800">
                <a:solidFill>
                  <a:srgbClr val="FFC000"/>
                </a:solidFill>
              </a:rPr>
              <a:t>Phosphorus</a:t>
            </a:r>
          </a:p>
          <a:p>
            <a:pPr eaLnBrk="1" hangingPunct="1">
              <a:buFontTx/>
              <a:buNone/>
            </a:pPr>
            <a:r>
              <a:rPr lang="en-US" altLang="en-US" sz="2800">
                <a:solidFill>
                  <a:srgbClr val="FFC000"/>
                </a:solidFill>
              </a:rPr>
              <a:t>Control</a:t>
            </a:r>
          </a:p>
          <a:p>
            <a:pPr eaLnBrk="1" hangingPunct="1"/>
            <a:endParaRPr lang="en-US" altLang="en-US" sz="2800"/>
          </a:p>
          <a:p>
            <a:pPr eaLnBrk="1" hangingPunct="1"/>
            <a:endParaRPr lang="en-US" altLang="en-US" sz="2800"/>
          </a:p>
          <a:p>
            <a:pPr eaLnBrk="1" hangingPunct="1"/>
            <a:endParaRPr lang="en-US" altLang="en-US" sz="2400"/>
          </a:p>
        </p:txBody>
      </p:sp>
      <p:pic>
        <p:nvPicPr>
          <p:cNvPr id="139269" name="Picture 6" descr="image020">
            <a:hlinkClick r:id="rId3"/>
            <a:extLst>
              <a:ext uri="{FF2B5EF4-FFF2-40B4-BE49-F238E27FC236}">
                <a16:creationId xmlns:a16="http://schemas.microsoft.com/office/drawing/2014/main" id="{C6298E7D-3EFA-EC63-6939-6F732D14D30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3450" y="1447800"/>
            <a:ext cx="49085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Rectangle 8">
            <a:extLst>
              <a:ext uri="{FF2B5EF4-FFF2-40B4-BE49-F238E27FC236}">
                <a16:creationId xmlns:a16="http://schemas.microsoft.com/office/drawing/2014/main" id="{D5B0FF14-7E5A-0CA7-88BF-075A35C488C7}"/>
              </a:ext>
            </a:extLst>
          </p:cNvPr>
          <p:cNvSpPr>
            <a:spLocks noChangeArrowheads="1"/>
          </p:cNvSpPr>
          <p:nvPr/>
        </p:nvSpPr>
        <p:spPr bwMode="auto">
          <a:xfrm>
            <a:off x="247650" y="4743450"/>
            <a:ext cx="8896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sz="2400"/>
          </a:p>
          <a:p>
            <a:pPr eaLnBrk="1" hangingPunct="1"/>
            <a:r>
              <a:rPr lang="en-US" altLang="en-US" sz="2400"/>
              <a:t>The reduction of phosphorus loading is the most effective means of reducing phytoplankton biomass in eutrophic lakes, even if Nitrogen is initially limiting. (Lewis and Wurtsbaugh, 2008, Schindler et al, 2008). </a:t>
            </a:r>
          </a:p>
        </p:txBody>
      </p:sp>
      <p:sp>
        <p:nvSpPr>
          <p:cNvPr id="139271" name="Rectangle 10">
            <a:extLst>
              <a:ext uri="{FF2B5EF4-FFF2-40B4-BE49-F238E27FC236}">
                <a16:creationId xmlns:a16="http://schemas.microsoft.com/office/drawing/2014/main" id="{D8709379-EF93-402D-4E3D-52B25C10BA92}"/>
              </a:ext>
            </a:extLst>
          </p:cNvPr>
          <p:cNvSpPr>
            <a:spLocks noChangeArrowheads="1"/>
          </p:cNvSpPr>
          <p:nvPr/>
        </p:nvSpPr>
        <p:spPr bwMode="auto">
          <a:xfrm>
            <a:off x="628650" y="2924175"/>
            <a:ext cx="24765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lvl="2" eaLnBrk="1" hangingPunct="1">
              <a:spcBef>
                <a:spcPct val="20000"/>
              </a:spcBef>
              <a:buClr>
                <a:schemeClr val="accent2"/>
              </a:buClr>
            </a:pPr>
            <a:r>
              <a:rPr lang="en-US" altLang="en-US" sz="2400"/>
              <a:t>Target:  </a:t>
            </a:r>
          </a:p>
          <a:p>
            <a:pPr marL="0" lvl="2" eaLnBrk="1" hangingPunct="1">
              <a:spcBef>
                <a:spcPct val="20000"/>
              </a:spcBef>
              <a:buClr>
                <a:schemeClr val="accent2"/>
              </a:buClr>
            </a:pPr>
            <a:r>
              <a:rPr lang="en-US" altLang="en-US" sz="2400"/>
              <a:t>&lt;15-40 ppb TP</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947FB7-51D9-80D0-90A3-58836FC1D953}"/>
              </a:ext>
            </a:extLst>
          </p:cNvPr>
          <p:cNvSpPr txBox="1"/>
          <p:nvPr/>
        </p:nvSpPr>
        <p:spPr>
          <a:xfrm>
            <a:off x="400050" y="304800"/>
            <a:ext cx="8743950" cy="646331"/>
          </a:xfrm>
          <a:prstGeom prst="rect">
            <a:avLst/>
          </a:prstGeom>
          <a:noFill/>
        </p:spPr>
        <p:txBody>
          <a:bodyPr>
            <a:spAutoFit/>
          </a:bodyPr>
          <a:lstStyle/>
          <a:p>
            <a:pPr marR="9144" eaLnBrk="1" fontAlgn="auto" hangingPunct="1">
              <a:spcAft>
                <a:spcPts val="0"/>
              </a:spcAft>
              <a:defRPr/>
            </a:pPr>
            <a:r>
              <a:rPr lang="en-US" sz="3600" b="1" cap="all" dirty="0">
                <a:solidFill>
                  <a:schemeClr val="tx2">
                    <a:satMod val="200000"/>
                  </a:schemeClr>
                </a:solidFill>
                <a:effectLst>
                  <a:reflection blurRad="12700" stA="34000" endA="740" endPos="53000" dir="5400000" sy="-100000" algn="bl" rotWithShape="0"/>
                </a:effectLst>
                <a:latin typeface="+mj-lt"/>
                <a:ea typeface="+mj-ea"/>
                <a:cs typeface="+mj-cs"/>
              </a:rPr>
              <a:t>Minimizing Blooms</a:t>
            </a:r>
          </a:p>
        </p:txBody>
      </p:sp>
      <p:sp>
        <p:nvSpPr>
          <p:cNvPr id="141315" name="Rectangle 3">
            <a:extLst>
              <a:ext uri="{FF2B5EF4-FFF2-40B4-BE49-F238E27FC236}">
                <a16:creationId xmlns:a16="http://schemas.microsoft.com/office/drawing/2014/main" id="{1A7D0E87-3CC9-2AF7-472C-3410F08CC9BE}"/>
              </a:ext>
            </a:extLst>
          </p:cNvPr>
          <p:cNvSpPr txBox="1">
            <a:spLocks noChangeArrowheads="1"/>
          </p:cNvSpPr>
          <p:nvPr/>
        </p:nvSpPr>
        <p:spPr bwMode="auto">
          <a:xfrm>
            <a:off x="304800" y="1181100"/>
            <a:ext cx="85915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911225" indent="-45720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995363"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sz="2800">
                <a:solidFill>
                  <a:srgbClr val="FFC000"/>
                </a:solidFill>
              </a:rPr>
              <a:t>Are there other ways to control blooms?</a:t>
            </a:r>
          </a:p>
          <a:p>
            <a:pPr eaLnBrk="1" hangingPunct="1">
              <a:buFontTx/>
              <a:buNone/>
            </a:pPr>
            <a:r>
              <a:rPr lang="en-US" altLang="en-US" sz="2800"/>
              <a:t>Non-chemical</a:t>
            </a:r>
          </a:p>
          <a:p>
            <a:pPr lvl="1" eaLnBrk="1" hangingPunct="1">
              <a:buFont typeface="Consolas" panose="020B0609020204030204" pitchFamily="49" charset="0"/>
              <a:buAutoNum type="arabicPeriod"/>
            </a:pPr>
            <a:r>
              <a:rPr lang="en-US" altLang="en-US" sz="2400"/>
              <a:t>Non-chemical options:</a:t>
            </a:r>
          </a:p>
          <a:p>
            <a:pPr lvl="2" eaLnBrk="1" hangingPunct="1">
              <a:buFont typeface="Arial" panose="020B0604020202020204" pitchFamily="34" charset="0"/>
              <a:buChar char="•"/>
            </a:pPr>
            <a:r>
              <a:rPr lang="en-US" altLang="en-US"/>
              <a:t>Barley straw (fungi decompose straw releasing chemicals that prevent algae growth)</a:t>
            </a:r>
          </a:p>
          <a:p>
            <a:pPr lvl="2" eaLnBrk="1" hangingPunct="1">
              <a:buFont typeface="Arial" panose="020B0604020202020204" pitchFamily="34" charset="0"/>
              <a:buChar char="•"/>
            </a:pPr>
            <a:r>
              <a:rPr lang="en-US" altLang="en-US"/>
              <a:t>Raking (physical removal of algae mats) </a:t>
            </a:r>
          </a:p>
          <a:p>
            <a:pPr lvl="2" eaLnBrk="1" hangingPunct="1">
              <a:buFont typeface="Arial" panose="020B0604020202020204" pitchFamily="34" charset="0"/>
              <a:buChar char="•"/>
            </a:pPr>
            <a:endParaRPr lang="en-US" altLang="en-US"/>
          </a:p>
          <a:p>
            <a:pPr lvl="2" eaLnBrk="1" hangingPunct="1">
              <a:buFont typeface="Arial" panose="020B0604020202020204" pitchFamily="34" charset="0"/>
              <a:buChar char="•"/>
            </a:pPr>
            <a:endParaRPr lang="en-US" altLang="en-US"/>
          </a:p>
          <a:p>
            <a:pPr lvl="2" eaLnBrk="1" hangingPunct="1">
              <a:buFontTx/>
              <a:buNone/>
            </a:pPr>
            <a:r>
              <a:rPr lang="en-US" altLang="en-US"/>
              <a:t>	</a:t>
            </a:r>
          </a:p>
          <a:p>
            <a:pPr eaLnBrk="1" hangingPunct="1"/>
            <a:endParaRPr lang="en-US" altLang="en-US" sz="2800"/>
          </a:p>
          <a:p>
            <a:pPr eaLnBrk="1" hangingPunct="1"/>
            <a:endParaRPr lang="en-US" altLang="en-US" sz="2800"/>
          </a:p>
          <a:p>
            <a:pPr eaLnBrk="1" hangingPunct="1"/>
            <a:endParaRPr lang="en-US" altLang="en-US" sz="2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5" descr="http://www.aquaticeco.com/images/subcategories/large/GC51-C.jpg">
            <a:extLst>
              <a:ext uri="{FF2B5EF4-FFF2-40B4-BE49-F238E27FC236}">
                <a16:creationId xmlns:a16="http://schemas.microsoft.com/office/drawing/2014/main" id="{BDB31853-E016-DF6A-71BE-E7F4CC9388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77050" y="4724400"/>
            <a:ext cx="2038350" cy="1989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66D31761-14E4-23CB-6F82-3506DEEBC3D2}"/>
              </a:ext>
            </a:extLst>
          </p:cNvPr>
          <p:cNvGrpSpPr/>
          <p:nvPr/>
        </p:nvGrpSpPr>
        <p:grpSpPr>
          <a:xfrm>
            <a:off x="6629400" y="4648200"/>
            <a:ext cx="2514600" cy="2209800"/>
            <a:chOff x="6515100" y="3981450"/>
            <a:chExt cx="2628900" cy="2667000"/>
          </a:xfrm>
          <a:gradFill flip="none" rotWithShape="1">
            <a:gsLst>
              <a:gs pos="0">
                <a:schemeClr val="bg1"/>
              </a:gs>
              <a:gs pos="50000">
                <a:srgbClr val="002060"/>
              </a:gs>
              <a:gs pos="100000">
                <a:schemeClr val="accent5">
                  <a:lumMod val="75000"/>
                </a:schemeClr>
              </a:gs>
            </a:gsLst>
            <a:lin ang="5400000" scaled="1"/>
            <a:tileRect/>
          </a:gradFill>
        </p:grpSpPr>
        <p:sp>
          <p:nvSpPr>
            <p:cNvPr id="7" name="Freeform 6">
              <a:extLst>
                <a:ext uri="{FF2B5EF4-FFF2-40B4-BE49-F238E27FC236}">
                  <a16:creationId xmlns:a16="http://schemas.microsoft.com/office/drawing/2014/main" id="{94CD25A4-E7E6-4B6C-09F7-9044E54DA098}"/>
                </a:ext>
              </a:extLst>
            </p:cNvPr>
            <p:cNvSpPr/>
            <p:nvPr/>
          </p:nvSpPr>
          <p:spPr>
            <a:xfrm>
              <a:off x="6515100" y="3981450"/>
              <a:ext cx="2628900" cy="2647950"/>
            </a:xfrm>
            <a:custGeom>
              <a:avLst/>
              <a:gdLst>
                <a:gd name="connsiteX0" fmla="*/ 0 w 2628900"/>
                <a:gd name="connsiteY0" fmla="*/ 19050 h 2647950"/>
                <a:gd name="connsiteX1" fmla="*/ 2609850 w 2628900"/>
                <a:gd name="connsiteY1" fmla="*/ 0 h 2647950"/>
                <a:gd name="connsiteX2" fmla="*/ 2628900 w 2628900"/>
                <a:gd name="connsiteY2" fmla="*/ 2647950 h 2647950"/>
                <a:gd name="connsiteX3" fmla="*/ 1924050 w 2628900"/>
                <a:gd name="connsiteY3" fmla="*/ 2647950 h 2647950"/>
                <a:gd name="connsiteX4" fmla="*/ 1924050 w 2628900"/>
                <a:gd name="connsiteY4" fmla="*/ 2228850 h 2647950"/>
                <a:gd name="connsiteX5" fmla="*/ 1924050 w 2628900"/>
                <a:gd name="connsiteY5" fmla="*/ 1924050 h 2647950"/>
                <a:gd name="connsiteX6" fmla="*/ 1828800 w 2628900"/>
                <a:gd name="connsiteY6" fmla="*/ 1581150 h 2647950"/>
                <a:gd name="connsiteX7" fmla="*/ 1905000 w 2628900"/>
                <a:gd name="connsiteY7" fmla="*/ 1162050 h 2647950"/>
                <a:gd name="connsiteX8" fmla="*/ 1924050 w 2628900"/>
                <a:gd name="connsiteY8" fmla="*/ 838200 h 2647950"/>
                <a:gd name="connsiteX9" fmla="*/ 1885950 w 2628900"/>
                <a:gd name="connsiteY9" fmla="*/ 361950 h 2647950"/>
                <a:gd name="connsiteX10" fmla="*/ 1562100 w 2628900"/>
                <a:gd name="connsiteY10" fmla="*/ 400050 h 2647950"/>
                <a:gd name="connsiteX11" fmla="*/ 1123950 w 2628900"/>
                <a:gd name="connsiteY11" fmla="*/ 419100 h 2647950"/>
                <a:gd name="connsiteX12" fmla="*/ 723900 w 2628900"/>
                <a:gd name="connsiteY12" fmla="*/ 381000 h 2647950"/>
                <a:gd name="connsiteX13" fmla="*/ 0 w 2628900"/>
                <a:gd name="connsiteY13" fmla="*/ 190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8900" h="2647950">
                  <a:moveTo>
                    <a:pt x="0" y="19050"/>
                  </a:moveTo>
                  <a:lnTo>
                    <a:pt x="2609850" y="0"/>
                  </a:lnTo>
                  <a:lnTo>
                    <a:pt x="2628900" y="2647950"/>
                  </a:lnTo>
                  <a:lnTo>
                    <a:pt x="1924050" y="2647950"/>
                  </a:lnTo>
                  <a:lnTo>
                    <a:pt x="1924050" y="2228850"/>
                  </a:lnTo>
                  <a:lnTo>
                    <a:pt x="1924050" y="1924050"/>
                  </a:lnTo>
                  <a:lnTo>
                    <a:pt x="1828800" y="1581150"/>
                  </a:lnTo>
                  <a:lnTo>
                    <a:pt x="1905000" y="1162050"/>
                  </a:lnTo>
                  <a:lnTo>
                    <a:pt x="1924050" y="838200"/>
                  </a:lnTo>
                  <a:lnTo>
                    <a:pt x="1885950" y="361950"/>
                  </a:lnTo>
                  <a:lnTo>
                    <a:pt x="1562100" y="400050"/>
                  </a:lnTo>
                  <a:lnTo>
                    <a:pt x="1123950" y="419100"/>
                  </a:lnTo>
                  <a:lnTo>
                    <a:pt x="723900" y="381000"/>
                  </a:lnTo>
                  <a:lnTo>
                    <a:pt x="0" y="190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Freeform 8">
              <a:extLst>
                <a:ext uri="{FF2B5EF4-FFF2-40B4-BE49-F238E27FC236}">
                  <a16:creationId xmlns:a16="http://schemas.microsoft.com/office/drawing/2014/main" id="{ACB4C449-B3D5-36E4-DFB0-4CA23C35CED7}"/>
                </a:ext>
              </a:extLst>
            </p:cNvPr>
            <p:cNvSpPr/>
            <p:nvPr/>
          </p:nvSpPr>
          <p:spPr>
            <a:xfrm>
              <a:off x="6572250" y="4019550"/>
              <a:ext cx="1962150" cy="2628900"/>
            </a:xfrm>
            <a:custGeom>
              <a:avLst/>
              <a:gdLst>
                <a:gd name="connsiteX0" fmla="*/ 0 w 1962150"/>
                <a:gd name="connsiteY0" fmla="*/ 0 h 2628900"/>
                <a:gd name="connsiteX1" fmla="*/ 762000 w 1962150"/>
                <a:gd name="connsiteY1" fmla="*/ 381000 h 2628900"/>
                <a:gd name="connsiteX2" fmla="*/ 723900 w 1962150"/>
                <a:gd name="connsiteY2" fmla="*/ 609600 h 2628900"/>
                <a:gd name="connsiteX3" fmla="*/ 742950 w 1962150"/>
                <a:gd name="connsiteY3" fmla="*/ 762000 h 2628900"/>
                <a:gd name="connsiteX4" fmla="*/ 742950 w 1962150"/>
                <a:gd name="connsiteY4" fmla="*/ 952500 h 2628900"/>
                <a:gd name="connsiteX5" fmla="*/ 781050 w 1962150"/>
                <a:gd name="connsiteY5" fmla="*/ 1123950 h 2628900"/>
                <a:gd name="connsiteX6" fmla="*/ 781050 w 1962150"/>
                <a:gd name="connsiteY6" fmla="*/ 1371600 h 2628900"/>
                <a:gd name="connsiteX7" fmla="*/ 762000 w 1962150"/>
                <a:gd name="connsiteY7" fmla="*/ 1524000 h 2628900"/>
                <a:gd name="connsiteX8" fmla="*/ 819150 w 1962150"/>
                <a:gd name="connsiteY8" fmla="*/ 1790700 h 2628900"/>
                <a:gd name="connsiteX9" fmla="*/ 838200 w 1962150"/>
                <a:gd name="connsiteY9" fmla="*/ 1905000 h 2628900"/>
                <a:gd name="connsiteX10" fmla="*/ 800100 w 1962150"/>
                <a:gd name="connsiteY10" fmla="*/ 2114550 h 2628900"/>
                <a:gd name="connsiteX11" fmla="*/ 781050 w 1962150"/>
                <a:gd name="connsiteY11" fmla="*/ 2247900 h 2628900"/>
                <a:gd name="connsiteX12" fmla="*/ 819150 w 1962150"/>
                <a:gd name="connsiteY12" fmla="*/ 2324100 h 2628900"/>
                <a:gd name="connsiteX13" fmla="*/ 1257300 w 1962150"/>
                <a:gd name="connsiteY13" fmla="*/ 2362200 h 2628900"/>
                <a:gd name="connsiteX14" fmla="*/ 1562100 w 1962150"/>
                <a:gd name="connsiteY14" fmla="*/ 2381250 h 2628900"/>
                <a:gd name="connsiteX15" fmla="*/ 1809750 w 1962150"/>
                <a:gd name="connsiteY15" fmla="*/ 2400300 h 2628900"/>
                <a:gd name="connsiteX16" fmla="*/ 1962150 w 1962150"/>
                <a:gd name="connsiteY16" fmla="*/ 2419350 h 2628900"/>
                <a:gd name="connsiteX17" fmla="*/ 1962150 w 1962150"/>
                <a:gd name="connsiteY17" fmla="*/ 2590800 h 2628900"/>
                <a:gd name="connsiteX18" fmla="*/ 1924050 w 1962150"/>
                <a:gd name="connsiteY18" fmla="*/ 2628900 h 2628900"/>
                <a:gd name="connsiteX19" fmla="*/ 19050 w 1962150"/>
                <a:gd name="connsiteY19" fmla="*/ 2628900 h 2628900"/>
                <a:gd name="connsiteX20" fmla="*/ 0 w 1962150"/>
                <a:gd name="connsiteY20" fmla="*/ 5715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150" h="2628900">
                  <a:moveTo>
                    <a:pt x="0" y="0"/>
                  </a:moveTo>
                  <a:lnTo>
                    <a:pt x="762000" y="381000"/>
                  </a:lnTo>
                  <a:lnTo>
                    <a:pt x="723900" y="609600"/>
                  </a:lnTo>
                  <a:lnTo>
                    <a:pt x="742950" y="762000"/>
                  </a:lnTo>
                  <a:lnTo>
                    <a:pt x="742950" y="952500"/>
                  </a:lnTo>
                  <a:lnTo>
                    <a:pt x="781050" y="1123950"/>
                  </a:lnTo>
                  <a:lnTo>
                    <a:pt x="781050" y="1371600"/>
                  </a:lnTo>
                  <a:lnTo>
                    <a:pt x="762000" y="1524000"/>
                  </a:lnTo>
                  <a:lnTo>
                    <a:pt x="819150" y="1790700"/>
                  </a:lnTo>
                  <a:lnTo>
                    <a:pt x="838200" y="1905000"/>
                  </a:lnTo>
                  <a:lnTo>
                    <a:pt x="800100" y="2114550"/>
                  </a:lnTo>
                  <a:lnTo>
                    <a:pt x="781050" y="2247900"/>
                  </a:lnTo>
                  <a:lnTo>
                    <a:pt x="819150" y="2324100"/>
                  </a:lnTo>
                  <a:lnTo>
                    <a:pt x="1257300" y="2362200"/>
                  </a:lnTo>
                  <a:lnTo>
                    <a:pt x="1562100" y="2381250"/>
                  </a:lnTo>
                  <a:lnTo>
                    <a:pt x="1809750" y="2400300"/>
                  </a:lnTo>
                  <a:lnTo>
                    <a:pt x="1962150" y="2419350"/>
                  </a:lnTo>
                  <a:lnTo>
                    <a:pt x="1962150" y="2590800"/>
                  </a:lnTo>
                  <a:lnTo>
                    <a:pt x="1924050" y="2628900"/>
                  </a:lnTo>
                  <a:lnTo>
                    <a:pt x="19050" y="2628900"/>
                  </a:lnTo>
                  <a:lnTo>
                    <a:pt x="0" y="57150"/>
                  </a:ln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grpSp>
      <p:sp>
        <p:nvSpPr>
          <p:cNvPr id="3" name="TextBox 2">
            <a:extLst>
              <a:ext uri="{FF2B5EF4-FFF2-40B4-BE49-F238E27FC236}">
                <a16:creationId xmlns:a16="http://schemas.microsoft.com/office/drawing/2014/main" id="{A4FB8853-CACB-09E0-E472-8000E4063282}"/>
              </a:ext>
            </a:extLst>
          </p:cNvPr>
          <p:cNvSpPr txBox="1"/>
          <p:nvPr/>
        </p:nvSpPr>
        <p:spPr>
          <a:xfrm>
            <a:off x="381000" y="323850"/>
            <a:ext cx="8763000"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Other bloom controls</a:t>
            </a:r>
          </a:p>
        </p:txBody>
      </p:sp>
      <p:sp>
        <p:nvSpPr>
          <p:cNvPr id="143365" name="Rectangle 3">
            <a:extLst>
              <a:ext uri="{FF2B5EF4-FFF2-40B4-BE49-F238E27FC236}">
                <a16:creationId xmlns:a16="http://schemas.microsoft.com/office/drawing/2014/main" id="{F79E84A1-6E30-7B84-28FD-C6103724799C}"/>
              </a:ext>
            </a:extLst>
          </p:cNvPr>
          <p:cNvSpPr txBox="1">
            <a:spLocks noChangeArrowheads="1"/>
          </p:cNvSpPr>
          <p:nvPr/>
        </p:nvSpPr>
        <p:spPr bwMode="auto">
          <a:xfrm>
            <a:off x="381000" y="10668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868363" indent="-34290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sz="2800"/>
              <a:t>Other measures can include</a:t>
            </a:r>
          </a:p>
          <a:p>
            <a:pPr eaLnBrk="1" hangingPunct="1"/>
            <a:r>
              <a:rPr lang="en-US" altLang="en-US" sz="2800"/>
              <a:t>Algaecides (not during a bloom)</a:t>
            </a:r>
          </a:p>
          <a:p>
            <a:pPr lvl="1" eaLnBrk="1" hangingPunct="1">
              <a:spcBef>
                <a:spcPts val="700"/>
              </a:spcBef>
              <a:buClr>
                <a:schemeClr val="tx2"/>
              </a:buClr>
              <a:buSzPct val="95000"/>
              <a:buFont typeface="Wingdings" panose="05000000000000000000" pitchFamily="2" charset="2"/>
              <a:buChar char=""/>
            </a:pPr>
            <a:r>
              <a:rPr lang="en-US" altLang="en-US" sz="2800"/>
              <a:t>Copper-based (cupric)</a:t>
            </a:r>
          </a:p>
          <a:p>
            <a:pPr lvl="1" eaLnBrk="1" hangingPunct="1">
              <a:spcBef>
                <a:spcPts val="700"/>
              </a:spcBef>
              <a:buClr>
                <a:schemeClr val="tx2"/>
              </a:buClr>
              <a:buSzPct val="95000"/>
              <a:buFont typeface="Wingdings" panose="05000000000000000000" pitchFamily="2" charset="2"/>
              <a:buChar char=""/>
            </a:pPr>
            <a:r>
              <a:rPr lang="en-US" altLang="en-US" sz="2800"/>
              <a:t>Peroxides (e.g. GreenClean Pro)</a:t>
            </a:r>
          </a:p>
          <a:p>
            <a:pPr lvl="1" eaLnBrk="1" hangingPunct="1">
              <a:spcBef>
                <a:spcPts val="700"/>
              </a:spcBef>
              <a:buClr>
                <a:schemeClr val="tx2"/>
              </a:buClr>
              <a:buSzPct val="95000"/>
              <a:buFont typeface="Wingdings" panose="05000000000000000000" pitchFamily="2" charset="2"/>
              <a:buChar char=""/>
            </a:pPr>
            <a:r>
              <a:rPr lang="en-US" altLang="en-US" sz="2800"/>
              <a:t>Follow manufacturer’s instructions</a:t>
            </a:r>
          </a:p>
          <a:p>
            <a:pPr eaLnBrk="1" hangingPunct="1"/>
            <a:r>
              <a:rPr lang="en-US" altLang="en-US" sz="2800"/>
              <a:t>Treatment (roughing filters, GAC, PAC, Ozone)</a:t>
            </a:r>
          </a:p>
          <a:p>
            <a:pPr lvl="1" eaLnBrk="1" hangingPunct="1">
              <a:spcBef>
                <a:spcPts val="700"/>
              </a:spcBef>
              <a:buClr>
                <a:schemeClr val="tx2"/>
              </a:buClr>
              <a:buSzPct val="95000"/>
              <a:buFontTx/>
              <a:buNone/>
            </a:pPr>
            <a:r>
              <a:rPr lang="en-US" altLang="en-US" sz="2400">
                <a:solidFill>
                  <a:srgbClr val="FFC000"/>
                </a:solidFill>
              </a:rPr>
              <a:t>(Plan review &amp; approval is needed for treatment)</a:t>
            </a:r>
          </a:p>
          <a:p>
            <a:pPr eaLnBrk="1" hangingPunct="1"/>
            <a:endParaRPr lang="en-US" altLang="en-US" sz="2800"/>
          </a:p>
          <a:p>
            <a:pPr eaLnBrk="1" hangingPunct="1"/>
            <a:endParaRPr lang="en-US" altLang="en-US" sz="2400"/>
          </a:p>
        </p:txBody>
      </p:sp>
      <p:pic>
        <p:nvPicPr>
          <p:cNvPr id="143366" name="Picture 2">
            <a:extLst>
              <a:ext uri="{FF2B5EF4-FFF2-40B4-BE49-F238E27FC236}">
                <a16:creationId xmlns:a16="http://schemas.microsoft.com/office/drawing/2014/main" id="{CD05CD75-6DE4-641E-A30C-9DC0912E1C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50" y="5121275"/>
            <a:ext cx="68389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3">
            <a:extLst>
              <a:ext uri="{FF2B5EF4-FFF2-40B4-BE49-F238E27FC236}">
                <a16:creationId xmlns:a16="http://schemas.microsoft.com/office/drawing/2014/main" id="{91B15C35-EB7E-8393-D896-8247EF9BD4B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00750" y="1181100"/>
            <a:ext cx="28956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BA7F4-99FA-FDB5-8BE6-BE6CAA2B5585}"/>
              </a:ext>
            </a:extLst>
          </p:cNvPr>
          <p:cNvSpPr txBox="1"/>
          <p:nvPr/>
        </p:nvSpPr>
        <p:spPr>
          <a:xfrm>
            <a:off x="630936" y="548640"/>
            <a:ext cx="815111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Effectiveness of Slow Sand</a:t>
            </a:r>
          </a:p>
        </p:txBody>
      </p:sp>
      <p:sp>
        <p:nvSpPr>
          <p:cNvPr id="145411" name="Rectangle 3">
            <a:extLst>
              <a:ext uri="{FF2B5EF4-FFF2-40B4-BE49-F238E27FC236}">
                <a16:creationId xmlns:a16="http://schemas.microsoft.com/office/drawing/2014/main" id="{DA048557-0D28-2DB8-660D-F3D4D179890C}"/>
              </a:ext>
            </a:extLst>
          </p:cNvPr>
          <p:cNvSpPr txBox="1">
            <a:spLocks noChangeArrowheads="1"/>
          </p:cNvSpPr>
          <p:nvPr/>
        </p:nvSpPr>
        <p:spPr bwMode="auto">
          <a:xfrm>
            <a:off x="228600" y="1390650"/>
            <a:ext cx="8667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a:solidFill>
                  <a:srgbClr val="FFC000"/>
                </a:solidFill>
              </a:rPr>
              <a:t>Effectiveness of Slow Sand Filtration:</a:t>
            </a:r>
          </a:p>
        </p:txBody>
      </p:sp>
      <p:graphicFrame>
        <p:nvGraphicFramePr>
          <p:cNvPr id="4" name="Table 3">
            <a:extLst>
              <a:ext uri="{FF2B5EF4-FFF2-40B4-BE49-F238E27FC236}">
                <a16:creationId xmlns:a16="http://schemas.microsoft.com/office/drawing/2014/main" id="{B21273E7-9FA3-4833-0EF2-55F1E242B074}"/>
              </a:ext>
            </a:extLst>
          </p:cNvPr>
          <p:cNvGraphicFramePr>
            <a:graphicFrameLocks noGrp="1"/>
          </p:cNvGraphicFramePr>
          <p:nvPr/>
        </p:nvGraphicFramePr>
        <p:xfrm>
          <a:off x="238125" y="2103438"/>
          <a:ext cx="8639175" cy="4511675"/>
        </p:xfrm>
        <a:graphic>
          <a:graphicData uri="http://schemas.openxmlformats.org/drawingml/2006/table">
            <a:tbl>
              <a:tblPr firstRow="1" bandRow="1">
                <a:tableStyleId>{FABFCF23-3B69-468F-B69F-88F6DE6A72F2}</a:tableStyleId>
              </a:tblPr>
              <a:tblGrid>
                <a:gridCol w="1590558">
                  <a:extLst>
                    <a:ext uri="{9D8B030D-6E8A-4147-A177-3AD203B41FA5}">
                      <a16:colId xmlns:a16="http://schemas.microsoft.com/office/drawing/2014/main" val="20000"/>
                    </a:ext>
                  </a:extLst>
                </a:gridCol>
                <a:gridCol w="3390956">
                  <a:extLst>
                    <a:ext uri="{9D8B030D-6E8A-4147-A177-3AD203B41FA5}">
                      <a16:colId xmlns:a16="http://schemas.microsoft.com/office/drawing/2014/main" val="20001"/>
                    </a:ext>
                  </a:extLst>
                </a:gridCol>
                <a:gridCol w="3657661">
                  <a:extLst>
                    <a:ext uri="{9D8B030D-6E8A-4147-A177-3AD203B41FA5}">
                      <a16:colId xmlns:a16="http://schemas.microsoft.com/office/drawing/2014/main" val="20002"/>
                    </a:ext>
                  </a:extLst>
                </a:gridCol>
              </a:tblGrid>
              <a:tr h="914522">
                <a:tc gridSpan="3">
                  <a:txBody>
                    <a:bodyPr/>
                    <a:lstStyle/>
                    <a:p>
                      <a:pPr marL="0" marR="0" algn="ctr">
                        <a:spcBef>
                          <a:spcPts val="0"/>
                        </a:spcBef>
                        <a:spcAft>
                          <a:spcPts val="0"/>
                        </a:spcAft>
                      </a:pPr>
                      <a:r>
                        <a:rPr lang="en-US" sz="2400" dirty="0">
                          <a:solidFill>
                            <a:schemeClr val="tx1">
                              <a:lumMod val="95000"/>
                            </a:schemeClr>
                          </a:solidFill>
                          <a:latin typeface="+mn-lt"/>
                          <a:ea typeface="Times New Roman"/>
                          <a:cs typeface="Times New Roman"/>
                        </a:rPr>
                        <a:t>Cyanobacteria Cell</a:t>
                      </a:r>
                      <a:r>
                        <a:rPr lang="en-US" sz="2400" baseline="0" dirty="0">
                          <a:solidFill>
                            <a:schemeClr val="tx1">
                              <a:lumMod val="95000"/>
                            </a:schemeClr>
                          </a:solidFill>
                          <a:latin typeface="+mn-lt"/>
                          <a:ea typeface="Times New Roman"/>
                          <a:cs typeface="Times New Roman"/>
                        </a:rPr>
                        <a:t> and Toxin </a:t>
                      </a:r>
                      <a:r>
                        <a:rPr lang="en-US" sz="2400" dirty="0">
                          <a:solidFill>
                            <a:schemeClr val="tx1">
                              <a:lumMod val="95000"/>
                            </a:schemeClr>
                          </a:solidFill>
                          <a:latin typeface="+mn-lt"/>
                          <a:ea typeface="Times New Roman"/>
                          <a:cs typeface="Times New Roman"/>
                        </a:rPr>
                        <a:t>Removal Efficiency</a:t>
                      </a:r>
                      <a:r>
                        <a:rPr lang="en-US" sz="2400" baseline="0" dirty="0">
                          <a:solidFill>
                            <a:schemeClr val="tx1">
                              <a:lumMod val="95000"/>
                            </a:schemeClr>
                          </a:solidFill>
                          <a:latin typeface="+mn-lt"/>
                          <a:ea typeface="Times New Roman"/>
                          <a:cs typeface="Times New Roman"/>
                        </a:rPr>
                        <a:t> </a:t>
                      </a:r>
                    </a:p>
                    <a:p>
                      <a:pPr marL="0" marR="0" algn="ctr">
                        <a:spcBef>
                          <a:spcPts val="0"/>
                        </a:spcBef>
                        <a:spcAft>
                          <a:spcPts val="0"/>
                        </a:spcAft>
                      </a:pPr>
                      <a:r>
                        <a:rPr lang="en-US" sz="2400" baseline="0" dirty="0">
                          <a:solidFill>
                            <a:schemeClr val="tx1">
                              <a:lumMod val="95000"/>
                            </a:schemeClr>
                          </a:solidFill>
                          <a:latin typeface="+mn-lt"/>
                          <a:ea typeface="Times New Roman"/>
                          <a:cs typeface="Times New Roman"/>
                        </a:rPr>
                        <a:t>of Various Filtration Technologies</a:t>
                      </a:r>
                      <a:endParaRPr lang="en-US" sz="2400" baseline="30000" dirty="0">
                        <a:solidFill>
                          <a:schemeClr val="tx1">
                            <a:lumMod val="95000"/>
                          </a:schemeClr>
                        </a:solidFill>
                        <a:latin typeface="+mn-lt"/>
                        <a:ea typeface="Times New Roman"/>
                        <a:cs typeface="Times New Roman"/>
                      </a:endParaRPr>
                    </a:p>
                  </a:txBody>
                  <a:tcPr marL="89211" marR="89211" marT="91437" marB="91437">
                    <a:solidFill>
                      <a:schemeClr val="accent1">
                        <a:lumMod val="75000"/>
                      </a:schemeClr>
                    </a:solidFill>
                  </a:tcPr>
                </a:tc>
                <a:tc hMerge="1">
                  <a:txBody>
                    <a:bodyPr/>
                    <a:lstStyle/>
                    <a:p>
                      <a:endParaRPr lang="en-US"/>
                    </a:p>
                  </a:txBody>
                  <a:tcPr/>
                </a:tc>
                <a:tc hMerge="1">
                  <a:txBody>
                    <a:bodyPr/>
                    <a:lstStyle/>
                    <a:p>
                      <a:pPr marL="0" marR="0" algn="ctr">
                        <a:spcBef>
                          <a:spcPts val="0"/>
                        </a:spcBef>
                        <a:spcAft>
                          <a:spcPts val="0"/>
                        </a:spcAft>
                      </a:pPr>
                      <a:endParaRPr lang="en-US" sz="2400" dirty="0">
                        <a:solidFill>
                          <a:schemeClr val="tx1">
                            <a:lumMod val="95000"/>
                          </a:schemeClr>
                        </a:solidFill>
                        <a:latin typeface="+mn-lt"/>
                        <a:ea typeface="Times New Roman"/>
                        <a:cs typeface="Times New Roman"/>
                      </a:endParaRPr>
                    </a:p>
                  </a:txBody>
                  <a:tcPr marL="89210" marR="89210" marT="91440" marB="91440">
                    <a:solidFill>
                      <a:schemeClr val="accent1">
                        <a:lumMod val="75000"/>
                      </a:schemeClr>
                    </a:solidFill>
                  </a:tcPr>
                </a:tc>
                <a:extLst>
                  <a:ext uri="{0D108BD9-81ED-4DB2-BD59-A6C34878D82A}">
                    <a16:rowId xmlns:a16="http://schemas.microsoft.com/office/drawing/2014/main" val="10000"/>
                  </a:ext>
                </a:extLst>
              </a:tr>
              <a:tr h="1707140">
                <a:tc>
                  <a:txBody>
                    <a:bodyPr/>
                    <a:lstStyle/>
                    <a:p>
                      <a:pPr marL="342900" lvl="0" indent="-342900" algn="ctr">
                        <a:buFont typeface="+mj-lt"/>
                        <a:buNone/>
                      </a:pPr>
                      <a:r>
                        <a:rPr kumimoji="0" lang="en-US" sz="2000" kern="1200" dirty="0">
                          <a:solidFill>
                            <a:schemeClr val="dk1"/>
                          </a:solidFill>
                          <a:latin typeface="+mn-lt"/>
                          <a:ea typeface="+mn-ea"/>
                          <a:cs typeface="+mn-cs"/>
                        </a:rPr>
                        <a:t>Slow Sand</a:t>
                      </a:r>
                    </a:p>
                  </a:txBody>
                  <a:tcPr marL="89211" marR="89211" marT="91437" marB="91437"/>
                </a:tc>
                <a:tc>
                  <a:txBody>
                    <a:bodyPr/>
                    <a:lstStyle/>
                    <a:p>
                      <a:pPr marL="0" lvl="0" indent="0" algn="ctr">
                        <a:buFont typeface="+mj-lt"/>
                        <a:buNone/>
                      </a:pPr>
                      <a:r>
                        <a:rPr kumimoji="0" lang="en-US" sz="2000" kern="1200" dirty="0">
                          <a:solidFill>
                            <a:schemeClr val="dk1"/>
                          </a:solidFill>
                          <a:latin typeface="+mn-lt"/>
                          <a:ea typeface="+mn-ea"/>
                          <a:cs typeface="+mn-cs"/>
                        </a:rPr>
                        <a:t>~ 99% cell removal with low</a:t>
                      </a:r>
                      <a:r>
                        <a:rPr kumimoji="0" lang="en-US" sz="2000" kern="1200" baseline="0" dirty="0">
                          <a:solidFill>
                            <a:schemeClr val="dk1"/>
                          </a:solidFill>
                          <a:latin typeface="+mn-lt"/>
                          <a:ea typeface="+mn-ea"/>
                          <a:cs typeface="+mn-cs"/>
                        </a:rPr>
                        <a:t> lysis of cells (cell breakage), reducing toxin release</a:t>
                      </a:r>
                      <a:endParaRPr kumimoji="0" lang="en-US" sz="2000" kern="1200" dirty="0">
                        <a:solidFill>
                          <a:schemeClr val="dk1"/>
                        </a:solidFill>
                        <a:latin typeface="+mn-lt"/>
                        <a:ea typeface="+mn-ea"/>
                        <a:cs typeface="+mn-cs"/>
                      </a:endParaRPr>
                    </a:p>
                  </a:txBody>
                  <a:tcPr marL="89211" marR="89211" marT="91437" marB="91437"/>
                </a:tc>
                <a:tc>
                  <a:txBody>
                    <a:bodyPr/>
                    <a:lstStyle/>
                    <a:p>
                      <a:pPr marL="0" lvl="0" indent="0" algn="ctr">
                        <a:buFont typeface="+mj-lt"/>
                        <a:buNone/>
                      </a:pPr>
                      <a:r>
                        <a:rPr kumimoji="0" lang="en-US" sz="2000" kern="1200" dirty="0">
                          <a:solidFill>
                            <a:schemeClr val="dk1"/>
                          </a:solidFill>
                          <a:latin typeface="+mn-lt"/>
                          <a:ea typeface="+mn-ea"/>
                          <a:cs typeface="+mn-cs"/>
                        </a:rPr>
                        <a:t>Efficiency of dissolved</a:t>
                      </a:r>
                      <a:r>
                        <a:rPr kumimoji="0" lang="en-US" sz="2000" kern="1200" baseline="0" dirty="0">
                          <a:solidFill>
                            <a:schemeClr val="dk1"/>
                          </a:solidFill>
                          <a:latin typeface="+mn-lt"/>
                          <a:ea typeface="+mn-ea"/>
                          <a:cs typeface="+mn-cs"/>
                        </a:rPr>
                        <a:t> microcystin is likely to depend on biofilm formation and filter run length, but is anticipated to be significant</a:t>
                      </a:r>
                      <a:endParaRPr kumimoji="0" lang="en-US" sz="2000" kern="1200" dirty="0">
                        <a:solidFill>
                          <a:schemeClr val="dk1"/>
                        </a:solidFill>
                        <a:latin typeface="+mn-lt"/>
                        <a:ea typeface="+mn-ea"/>
                        <a:cs typeface="+mn-cs"/>
                      </a:endParaRPr>
                    </a:p>
                  </a:txBody>
                  <a:tcPr marL="89211" marR="89211" marT="91437" marB="91437"/>
                </a:tc>
                <a:extLst>
                  <a:ext uri="{0D108BD9-81ED-4DB2-BD59-A6C34878D82A}">
                    <a16:rowId xmlns:a16="http://schemas.microsoft.com/office/drawing/2014/main" val="10001"/>
                  </a:ext>
                </a:extLst>
              </a:tr>
              <a:tr h="792580">
                <a:tc>
                  <a:txBody>
                    <a:bodyPr/>
                    <a:lstStyle/>
                    <a:p>
                      <a:pPr marL="342900" lvl="0" indent="-342900" algn="ctr">
                        <a:buFont typeface="+mj-lt"/>
                        <a:buNone/>
                      </a:pPr>
                      <a:r>
                        <a:rPr kumimoji="0" lang="en-US" sz="2000" kern="1200" dirty="0">
                          <a:solidFill>
                            <a:schemeClr val="dk1"/>
                          </a:solidFill>
                          <a:latin typeface="+mn-lt"/>
                          <a:ea typeface="+mn-ea"/>
                          <a:cs typeface="+mn-cs"/>
                        </a:rPr>
                        <a:t>Membrane</a:t>
                      </a:r>
                    </a:p>
                  </a:txBody>
                  <a:tcPr marL="89211" marR="89211" marT="91437" marB="91437"/>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2000" kern="1200" dirty="0">
                          <a:solidFill>
                            <a:schemeClr val="dk1"/>
                          </a:solidFill>
                          <a:latin typeface="+mn-lt"/>
                          <a:ea typeface="+mn-ea"/>
                          <a:cs typeface="+mn-cs"/>
                        </a:rPr>
                        <a:t>&gt; 99% cell removal </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2000" kern="1200" dirty="0">
                          <a:solidFill>
                            <a:schemeClr val="dk1"/>
                          </a:solidFill>
                          <a:latin typeface="+mn-lt"/>
                          <a:ea typeface="+mn-ea"/>
                          <a:cs typeface="+mn-cs"/>
                        </a:rPr>
                        <a:t>(low lysis)</a:t>
                      </a:r>
                    </a:p>
                  </a:txBody>
                  <a:tcPr marL="89211" marR="89211" marT="91437" marB="91437"/>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2000" kern="1200" dirty="0">
                          <a:solidFill>
                            <a:schemeClr val="dk1"/>
                          </a:solidFill>
                          <a:latin typeface="+mn-lt"/>
                          <a:ea typeface="+mn-ea"/>
                          <a:cs typeface="+mn-cs"/>
                        </a:rPr>
                        <a:t>Depends upon size of membrane pores and toxin molecule</a:t>
                      </a:r>
                    </a:p>
                  </a:txBody>
                  <a:tcPr marL="89211" marR="89211" marT="91437" marB="91437"/>
                </a:tc>
                <a:extLst>
                  <a:ext uri="{0D108BD9-81ED-4DB2-BD59-A6C34878D82A}">
                    <a16:rowId xmlns:a16="http://schemas.microsoft.com/office/drawing/2014/main" val="10002"/>
                  </a:ext>
                </a:extLst>
              </a:tr>
              <a:tr h="1097433">
                <a:tc>
                  <a:txBody>
                    <a:bodyPr/>
                    <a:lstStyle/>
                    <a:p>
                      <a:pPr marL="0" lvl="0" indent="0" algn="ctr">
                        <a:buFont typeface="+mj-lt"/>
                        <a:buNone/>
                      </a:pPr>
                      <a:r>
                        <a:rPr kumimoji="0" lang="en-US" sz="2000" kern="1200" dirty="0">
                          <a:solidFill>
                            <a:schemeClr val="dk1"/>
                          </a:solidFill>
                          <a:latin typeface="+mn-lt"/>
                          <a:ea typeface="+mn-ea"/>
                          <a:cs typeface="+mn-cs"/>
                        </a:rPr>
                        <a:t>Conventional</a:t>
                      </a:r>
                    </a:p>
                    <a:p>
                      <a:pPr marL="0" lvl="0" indent="0" algn="ctr">
                        <a:buFont typeface="+mj-lt"/>
                        <a:buNone/>
                      </a:pPr>
                      <a:r>
                        <a:rPr kumimoji="0" lang="en-US" sz="2000" kern="1200" dirty="0">
                          <a:solidFill>
                            <a:schemeClr val="dk1"/>
                          </a:solidFill>
                          <a:latin typeface="+mn-lt"/>
                          <a:ea typeface="+mn-ea"/>
                          <a:cs typeface="+mn-cs"/>
                        </a:rPr>
                        <a:t>&amp; Direct Filtration</a:t>
                      </a:r>
                    </a:p>
                  </a:txBody>
                  <a:tcPr marL="89211" marR="89211" marT="91437" marB="91437"/>
                </a:tc>
                <a:tc>
                  <a:txBody>
                    <a:bodyPr/>
                    <a:lstStyle/>
                    <a:p>
                      <a:pPr marL="342900" marR="0" lvl="0" indent="-342900" algn="ctr" defTabSz="914400" rtl="0" eaLnBrk="1" fontAlgn="auto" latinLnBrk="0" hangingPunct="1">
                        <a:lnSpc>
                          <a:spcPct val="100000"/>
                        </a:lnSpc>
                        <a:spcBef>
                          <a:spcPts val="0"/>
                        </a:spcBef>
                        <a:spcAft>
                          <a:spcPts val="0"/>
                        </a:spcAft>
                        <a:buClrTx/>
                        <a:buSzTx/>
                        <a:buFont typeface="+mj-lt"/>
                        <a:buNone/>
                        <a:tabLst/>
                        <a:defRPr/>
                      </a:pPr>
                      <a:r>
                        <a:rPr kumimoji="0" lang="en-US" sz="2000" kern="1200" dirty="0">
                          <a:solidFill>
                            <a:schemeClr val="dk1"/>
                          </a:solidFill>
                          <a:latin typeface="+mn-lt"/>
                          <a:ea typeface="+mn-ea"/>
                          <a:cs typeface="+mn-cs"/>
                        </a:rPr>
                        <a:t>70-100% (CF,</a:t>
                      </a:r>
                      <a:r>
                        <a:rPr kumimoji="0" lang="en-US" sz="2000" kern="1200" baseline="0" dirty="0">
                          <a:solidFill>
                            <a:schemeClr val="dk1"/>
                          </a:solidFill>
                          <a:latin typeface="+mn-lt"/>
                          <a:ea typeface="+mn-ea"/>
                          <a:cs typeface="+mn-cs"/>
                        </a:rPr>
                        <a:t> low lysis)</a:t>
                      </a:r>
                    </a:p>
                    <a:p>
                      <a:pPr marL="342900" marR="0" lvl="0" indent="-342900" algn="ctr" defTabSz="914400" rtl="0" eaLnBrk="1" fontAlgn="auto" latinLnBrk="0" hangingPunct="1">
                        <a:lnSpc>
                          <a:spcPct val="100000"/>
                        </a:lnSpc>
                        <a:spcBef>
                          <a:spcPts val="0"/>
                        </a:spcBef>
                        <a:spcAft>
                          <a:spcPts val="0"/>
                        </a:spcAft>
                        <a:buClrTx/>
                        <a:buSzTx/>
                        <a:buFont typeface="+mj-lt"/>
                        <a:buNone/>
                        <a:tabLst/>
                        <a:defRPr/>
                      </a:pPr>
                      <a:r>
                        <a:rPr kumimoji="0" lang="en-US" sz="2000" kern="1200" baseline="0" dirty="0">
                          <a:solidFill>
                            <a:schemeClr val="dk1"/>
                          </a:solidFill>
                          <a:latin typeface="+mn-lt"/>
                          <a:ea typeface="+mn-ea"/>
                          <a:cs typeface="+mn-cs"/>
                        </a:rPr>
                        <a:t>&gt; 80% (DF, low lysis)</a:t>
                      </a:r>
                    </a:p>
                    <a:p>
                      <a:pPr marL="342900" marR="0" lvl="0" indent="-342900" algn="ctr" defTabSz="914400" rtl="0" eaLnBrk="1" fontAlgn="auto" latinLnBrk="0" hangingPunct="1">
                        <a:lnSpc>
                          <a:spcPct val="100000"/>
                        </a:lnSpc>
                        <a:spcBef>
                          <a:spcPts val="0"/>
                        </a:spcBef>
                        <a:spcAft>
                          <a:spcPts val="0"/>
                        </a:spcAft>
                        <a:buClrTx/>
                        <a:buSzTx/>
                        <a:buFont typeface="+mj-lt"/>
                        <a:buNone/>
                        <a:tabLst/>
                        <a:defRPr/>
                      </a:pPr>
                      <a:endParaRPr kumimoji="0" lang="en-US" sz="2000" kern="1200" dirty="0">
                        <a:solidFill>
                          <a:schemeClr val="dk1"/>
                        </a:solidFill>
                        <a:latin typeface="+mn-lt"/>
                        <a:ea typeface="+mn-ea"/>
                        <a:cs typeface="+mn-cs"/>
                      </a:endParaRPr>
                    </a:p>
                  </a:txBody>
                  <a:tcPr marL="89211" marR="89211" marT="91437" marB="91437"/>
                </a:tc>
                <a:tc>
                  <a:txBody>
                    <a:bodyPr/>
                    <a:lstStyle/>
                    <a:p>
                      <a:pPr marL="342900" marR="0" lvl="0" indent="-342900" algn="ctr" defTabSz="914400" rtl="0" eaLnBrk="1" fontAlgn="auto" latinLnBrk="0" hangingPunct="1">
                        <a:lnSpc>
                          <a:spcPct val="100000"/>
                        </a:lnSpc>
                        <a:spcBef>
                          <a:spcPts val="0"/>
                        </a:spcBef>
                        <a:spcAft>
                          <a:spcPts val="0"/>
                        </a:spcAft>
                        <a:buClrTx/>
                        <a:buSzTx/>
                        <a:buFont typeface="+mj-lt"/>
                        <a:buNone/>
                        <a:tabLst/>
                        <a:defRPr/>
                      </a:pPr>
                      <a:r>
                        <a:rPr kumimoji="0" lang="en-US" sz="2000" kern="1200" dirty="0">
                          <a:solidFill>
                            <a:schemeClr val="dk1"/>
                          </a:solidFill>
                          <a:latin typeface="+mn-lt"/>
                          <a:ea typeface="+mn-ea"/>
                          <a:cs typeface="+mn-cs"/>
                        </a:rPr>
                        <a:t>&lt; 10% of toxins</a:t>
                      </a:r>
                    </a:p>
                  </a:txBody>
                  <a:tcPr marL="89211" marR="89211" marT="91437" marB="91437"/>
                </a:tc>
                <a:extLst>
                  <a:ext uri="{0D108BD9-81ED-4DB2-BD59-A6C34878D82A}">
                    <a16:rowId xmlns:a16="http://schemas.microsoft.com/office/drawing/2014/main" val="10003"/>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8135D1-BA44-54E7-CCB5-0DC4A898B398}"/>
              </a:ext>
            </a:extLst>
          </p:cNvPr>
          <p:cNvSpPr txBox="1"/>
          <p:nvPr/>
        </p:nvSpPr>
        <p:spPr>
          <a:xfrm>
            <a:off x="247650" y="323850"/>
            <a:ext cx="8896350"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In the event of a bloom</a:t>
            </a:r>
          </a:p>
        </p:txBody>
      </p:sp>
      <p:sp>
        <p:nvSpPr>
          <p:cNvPr id="147459" name="Rectangle 3">
            <a:extLst>
              <a:ext uri="{FF2B5EF4-FFF2-40B4-BE49-F238E27FC236}">
                <a16:creationId xmlns:a16="http://schemas.microsoft.com/office/drawing/2014/main" id="{4259EC30-AB1E-5223-1189-048C6E6CA8E9}"/>
              </a:ext>
            </a:extLst>
          </p:cNvPr>
          <p:cNvSpPr txBox="1">
            <a:spLocks noChangeArrowheads="1"/>
          </p:cNvSpPr>
          <p:nvPr/>
        </p:nvSpPr>
        <p:spPr bwMode="auto">
          <a:xfrm>
            <a:off x="571500" y="1162050"/>
            <a:ext cx="7962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868363" indent="-34290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sz="2800">
                <a:solidFill>
                  <a:srgbClr val="FFC000"/>
                </a:solidFill>
              </a:rPr>
              <a:t>In the event of a cyanobacteria bloom…</a:t>
            </a:r>
          </a:p>
          <a:p>
            <a:pPr eaLnBrk="1" hangingPunct="1"/>
            <a:r>
              <a:rPr lang="en-US" altLang="en-US" sz="2800"/>
              <a:t>Consider monitoring toxins</a:t>
            </a:r>
            <a:endParaRPr lang="en-US" altLang="en-US" sz="2400"/>
          </a:p>
          <a:p>
            <a:pPr eaLnBrk="1" hangingPunct="1"/>
            <a:r>
              <a:rPr lang="en-US" altLang="en-US" sz="2800"/>
              <a:t>Do not add algaecide </a:t>
            </a:r>
          </a:p>
          <a:p>
            <a:pPr lvl="1" eaLnBrk="1" hangingPunct="1">
              <a:spcBef>
                <a:spcPts val="700"/>
              </a:spcBef>
              <a:buClr>
                <a:schemeClr val="tx2"/>
              </a:buClr>
              <a:buSzPct val="95000"/>
              <a:buFontTx/>
              <a:buNone/>
            </a:pPr>
            <a:r>
              <a:rPr lang="en-US" altLang="en-US" sz="2800"/>
              <a:t>(lysed cells can release 50-95% of the toxins)</a:t>
            </a:r>
          </a:p>
          <a:p>
            <a:pPr eaLnBrk="1" hangingPunct="1"/>
            <a:r>
              <a:rPr lang="en-US" altLang="en-US" sz="2800"/>
              <a:t>Do not use oxidants like chlorine prior to filtration</a:t>
            </a:r>
          </a:p>
          <a:p>
            <a:pPr lvl="1" eaLnBrk="1" hangingPunct="1">
              <a:spcBef>
                <a:spcPts val="700"/>
              </a:spcBef>
              <a:buClr>
                <a:schemeClr val="tx2"/>
              </a:buClr>
              <a:buSzPct val="95000"/>
              <a:buFontTx/>
              <a:buNone/>
            </a:pPr>
            <a:r>
              <a:rPr lang="en-US" altLang="en-US" sz="2800"/>
              <a:t>(lyses cells)</a:t>
            </a:r>
          </a:p>
          <a:p>
            <a:pPr eaLnBrk="1" hangingPunct="1"/>
            <a:r>
              <a:rPr lang="en-US" altLang="en-US" sz="2800"/>
              <a:t>Use alternate source if possible</a:t>
            </a:r>
          </a:p>
          <a:p>
            <a:pPr eaLnBrk="1" hangingPunct="1"/>
            <a:r>
              <a:rPr lang="en-US" altLang="en-US" sz="2800"/>
              <a:t>Slow filtration rate if possible</a:t>
            </a:r>
          </a:p>
          <a:p>
            <a:pPr eaLnBrk="1" hangingPunct="1"/>
            <a:r>
              <a:rPr lang="en-US" altLang="en-US" sz="2800"/>
              <a:t>Use GAC if available</a:t>
            </a:r>
          </a:p>
        </p:txBody>
      </p:sp>
      <p:pic>
        <p:nvPicPr>
          <p:cNvPr id="147460" name="Picture 4" descr="OSU Algae Workshop P5240008">
            <a:extLst>
              <a:ext uri="{FF2B5EF4-FFF2-40B4-BE49-F238E27FC236}">
                <a16:creationId xmlns:a16="http://schemas.microsoft.com/office/drawing/2014/main" id="{0F8E8C05-A33E-2CA9-3521-BD97E56265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11838" y="4084638"/>
            <a:ext cx="3027362" cy="22701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6E9E04-52FF-FA9A-ABFD-C2302FE12FBD}"/>
              </a:ext>
            </a:extLst>
          </p:cNvPr>
          <p:cNvSpPr txBox="1"/>
          <p:nvPr/>
        </p:nvSpPr>
        <p:spPr>
          <a:xfrm>
            <a:off x="0" y="377190"/>
            <a:ext cx="9144000" cy="707886"/>
          </a:xfrm>
          <a:prstGeom prst="rect">
            <a:avLst/>
          </a:prstGeom>
          <a:noFill/>
        </p:spPr>
        <p:txBody>
          <a:bodyPr>
            <a:spAutoFit/>
          </a:bodyPr>
          <a:lstStyle/>
          <a:p>
            <a:pPr marR="9144" algn="ctr"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Toxin Limits</a:t>
            </a:r>
          </a:p>
        </p:txBody>
      </p:sp>
      <p:sp>
        <p:nvSpPr>
          <p:cNvPr id="5" name="Rectangle 3">
            <a:extLst>
              <a:ext uri="{FF2B5EF4-FFF2-40B4-BE49-F238E27FC236}">
                <a16:creationId xmlns:a16="http://schemas.microsoft.com/office/drawing/2014/main" id="{0E9B12EB-1D73-EC3C-CDFC-43E40E8BA880}"/>
              </a:ext>
            </a:extLst>
          </p:cNvPr>
          <p:cNvSpPr txBox="1">
            <a:spLocks noChangeArrowheads="1"/>
          </p:cNvSpPr>
          <p:nvPr/>
        </p:nvSpPr>
        <p:spPr>
          <a:xfrm>
            <a:off x="228600" y="1390650"/>
            <a:ext cx="8667750" cy="38100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3000" dirty="0">
                <a:solidFill>
                  <a:srgbClr val="FFC000"/>
                </a:solidFill>
                <a:latin typeface="+mn-lt"/>
              </a:rPr>
              <a:t>Toxin Limits in Finished Water:</a:t>
            </a:r>
          </a:p>
          <a:p>
            <a:pPr marL="582930" indent="-514350" eaLnBrk="1" fontAlgn="auto" hangingPunct="1">
              <a:spcBef>
                <a:spcPts val="700"/>
              </a:spcBef>
              <a:spcAft>
                <a:spcPts val="0"/>
              </a:spcAft>
              <a:buClr>
                <a:schemeClr val="tx2"/>
              </a:buClr>
              <a:buSzPct val="95000"/>
              <a:defRPr/>
            </a:pPr>
            <a:r>
              <a:rPr lang="en-US" sz="3000" dirty="0">
                <a:latin typeface="+mn-lt"/>
              </a:rPr>
              <a:t>	Toxins should not exceed those listed in the table below.  If they do, consult with the State.</a:t>
            </a:r>
          </a:p>
          <a:p>
            <a:pPr marL="582930" indent="-514350" eaLnBrk="1" fontAlgn="auto" hangingPunct="1">
              <a:spcBef>
                <a:spcPts val="700"/>
              </a:spcBef>
              <a:spcAft>
                <a:spcPts val="0"/>
              </a:spcAft>
              <a:buClr>
                <a:schemeClr val="tx2"/>
              </a:buClr>
              <a:buSzPct val="95000"/>
              <a:defRPr/>
            </a:pPr>
            <a:endParaRPr lang="en-US" sz="3000" dirty="0">
              <a:latin typeface="+mn-lt"/>
            </a:endParaRPr>
          </a:p>
          <a:p>
            <a:pPr marL="582930" indent="-514350" eaLnBrk="1" fontAlgn="auto" hangingPunct="1">
              <a:spcBef>
                <a:spcPts val="700"/>
              </a:spcBef>
              <a:spcAft>
                <a:spcPts val="0"/>
              </a:spcAft>
              <a:buClr>
                <a:schemeClr val="tx2"/>
              </a:buClr>
              <a:buSzPct val="95000"/>
              <a:defRPr/>
            </a:pPr>
            <a:endParaRPr lang="en-US" sz="3000" dirty="0">
              <a:latin typeface="+mn-lt"/>
            </a:endParaRPr>
          </a:p>
          <a:p>
            <a:pPr marL="582930" indent="-514350" eaLnBrk="1" fontAlgn="auto" hangingPunct="1">
              <a:spcBef>
                <a:spcPts val="700"/>
              </a:spcBef>
              <a:spcAft>
                <a:spcPts val="0"/>
              </a:spcAft>
              <a:buClr>
                <a:schemeClr val="tx2"/>
              </a:buClr>
              <a:buSzPct val="95000"/>
              <a:defRPr/>
            </a:pPr>
            <a:endParaRPr lang="en-US" sz="3000" dirty="0">
              <a:latin typeface="+mn-lt"/>
            </a:endParaRPr>
          </a:p>
          <a:p>
            <a:pPr marL="582930" indent="-514350" eaLnBrk="1" fontAlgn="auto" hangingPunct="1">
              <a:spcBef>
                <a:spcPts val="700"/>
              </a:spcBef>
              <a:spcAft>
                <a:spcPts val="0"/>
              </a:spcAft>
              <a:buClr>
                <a:schemeClr val="tx2"/>
              </a:buClr>
              <a:buSzPct val="95000"/>
              <a:defRPr/>
            </a:pPr>
            <a:endParaRPr lang="en-US" sz="3000" dirty="0">
              <a:latin typeface="+mn-lt"/>
            </a:endParaRPr>
          </a:p>
          <a:p>
            <a:pPr marL="582930" indent="-514350" eaLnBrk="1" fontAlgn="auto" hangingPunct="1">
              <a:spcBef>
                <a:spcPts val="700"/>
              </a:spcBef>
              <a:spcAft>
                <a:spcPts val="0"/>
              </a:spcAft>
              <a:buClr>
                <a:schemeClr val="tx2"/>
              </a:buClr>
              <a:buSzPct val="95000"/>
              <a:defRPr/>
            </a:pPr>
            <a:r>
              <a:rPr lang="en-US" sz="3000" dirty="0">
                <a:latin typeface="+mn-lt"/>
              </a:rPr>
              <a:t>	Utilities are required to communicate the risks to customers should finished water toxins exceed these levels.</a:t>
            </a:r>
          </a:p>
          <a:p>
            <a:pPr marL="411480" indent="-342900" eaLnBrk="1" fontAlgn="auto" hangingPunct="1">
              <a:spcBef>
                <a:spcPts val="700"/>
              </a:spcBef>
              <a:spcAft>
                <a:spcPts val="0"/>
              </a:spcAft>
              <a:buClr>
                <a:schemeClr val="tx2"/>
              </a:buClr>
              <a:buSzPct val="95000"/>
              <a:buFont typeface="Wingdings"/>
              <a:buChar char=""/>
              <a:defRPr/>
            </a:pPr>
            <a:endParaRPr lang="en-US" sz="3000" dirty="0">
              <a:latin typeface="+mn-lt"/>
            </a:endParaRPr>
          </a:p>
        </p:txBody>
      </p:sp>
      <p:pic>
        <p:nvPicPr>
          <p:cNvPr id="149508" name="Picture 5">
            <a:extLst>
              <a:ext uri="{FF2B5EF4-FFF2-40B4-BE49-F238E27FC236}">
                <a16:creationId xmlns:a16="http://schemas.microsoft.com/office/drawing/2014/main" id="{16F5B891-547A-B417-7386-3BCA287961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3116263"/>
            <a:ext cx="84391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6005-A122-1B59-ACD4-588C6B134857}"/>
              </a:ext>
            </a:extLst>
          </p:cNvPr>
          <p:cNvSpPr txBox="1"/>
          <p:nvPr/>
        </p:nvSpPr>
        <p:spPr>
          <a:xfrm>
            <a:off x="933450" y="396240"/>
            <a:ext cx="7696200"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London Cholera Reduction</a:t>
            </a:r>
          </a:p>
        </p:txBody>
      </p:sp>
      <p:sp>
        <p:nvSpPr>
          <p:cNvPr id="22531" name="Rectangle 7">
            <a:extLst>
              <a:ext uri="{FF2B5EF4-FFF2-40B4-BE49-F238E27FC236}">
                <a16:creationId xmlns:a16="http://schemas.microsoft.com/office/drawing/2014/main" id="{A621DFCA-13E7-8332-32D9-C5C3919836DA}"/>
              </a:ext>
            </a:extLst>
          </p:cNvPr>
          <p:cNvSpPr>
            <a:spLocks noChangeArrowheads="1"/>
          </p:cNvSpPr>
          <p:nvPr/>
        </p:nvSpPr>
        <p:spPr bwMode="auto">
          <a:xfrm>
            <a:off x="228600" y="1371600"/>
            <a:ext cx="51625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"The only other water company deriving a supply from the Thames, in a situation where it is much contaminated with the contents of sewers, was </a:t>
            </a:r>
            <a:r>
              <a:rPr lang="en-US" altLang="en-US" sz="2400">
                <a:solidFill>
                  <a:srgbClr val="FFC000"/>
                </a:solidFill>
              </a:rPr>
              <a:t>the Chelsea Company</a:t>
            </a:r>
            <a:r>
              <a:rPr lang="en-US" altLang="en-US" sz="2400"/>
              <a:t>.  But this company, which supplies some of the most fashionable parts of London, </a:t>
            </a:r>
            <a:r>
              <a:rPr lang="en-US" altLang="en-US" sz="2400">
                <a:solidFill>
                  <a:srgbClr val="FFC000"/>
                </a:solidFill>
              </a:rPr>
              <a:t>took great pains to filter the water before its distribution, and in so doing no doubt separated, amongst other matters, the great proportion of that which causes cholera</a:t>
            </a:r>
            <a:r>
              <a:rPr lang="en-US" altLang="en-US" sz="2400"/>
              <a:t>.“</a:t>
            </a:r>
          </a:p>
          <a:p>
            <a:pPr eaLnBrk="1" hangingPunct="1"/>
            <a:r>
              <a:rPr lang="en-US" altLang="en-US" sz="2400"/>
              <a:t>- Snow, John. </a:t>
            </a:r>
            <a:r>
              <a:rPr lang="en-US" altLang="en-US" sz="2400" i="1"/>
              <a:t>Communication of Cholera</a:t>
            </a:r>
            <a:r>
              <a:rPr lang="en-US" altLang="en-US" sz="2400"/>
              <a:t>, 1855, p. 64</a:t>
            </a:r>
          </a:p>
        </p:txBody>
      </p:sp>
      <p:pic>
        <p:nvPicPr>
          <p:cNvPr id="22532" name="Picture 2" descr="File:Cholera.jpg">
            <a:hlinkClick r:id="rId3"/>
            <a:extLst>
              <a:ext uri="{FF2B5EF4-FFF2-40B4-BE49-F238E27FC236}">
                <a16:creationId xmlns:a16="http://schemas.microsoft.com/office/drawing/2014/main" id="{885F7FFA-2F3F-34BE-FDEA-F8713E6DC00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4325" y="1352550"/>
            <a:ext cx="3503613"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0FBEEB-19D2-ED3E-9F2A-D88CD459C785}"/>
              </a:ext>
            </a:extLst>
          </p:cNvPr>
          <p:cNvSpPr txBox="1"/>
          <p:nvPr/>
        </p:nvSpPr>
        <p:spPr>
          <a:xfrm>
            <a:off x="396875" y="193953"/>
            <a:ext cx="815111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Cyanobacteria Resources</a:t>
            </a:r>
          </a:p>
        </p:txBody>
      </p:sp>
      <p:sp>
        <p:nvSpPr>
          <p:cNvPr id="151555" name="Rectangle 5">
            <a:extLst>
              <a:ext uri="{FF2B5EF4-FFF2-40B4-BE49-F238E27FC236}">
                <a16:creationId xmlns:a16="http://schemas.microsoft.com/office/drawing/2014/main" id="{86AAF6FF-4697-38EB-6089-24E4FC154DD1}"/>
              </a:ext>
            </a:extLst>
          </p:cNvPr>
          <p:cNvSpPr>
            <a:spLocks noChangeArrowheads="1"/>
          </p:cNvSpPr>
          <p:nvPr/>
        </p:nvSpPr>
        <p:spPr bwMode="auto">
          <a:xfrm>
            <a:off x="396875" y="1031875"/>
            <a:ext cx="87471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Oregon Health Authority – Drinking Water Services (OHA-DWS)</a:t>
            </a:r>
          </a:p>
          <a:p>
            <a:pPr eaLnBrk="1" hangingPunct="1"/>
            <a:r>
              <a:rPr lang="en-US" altLang="en-US" sz="2000" u="sng">
                <a:solidFill>
                  <a:srgbClr val="FFC000"/>
                </a:solidFill>
                <a:hlinkClick r:id="rId3"/>
              </a:rPr>
              <a:t>www.healthoregon.org/dwcyanotoxins</a:t>
            </a:r>
            <a:endParaRPr lang="en-US" altLang="en-US" sz="2000" u="sng">
              <a:solidFill>
                <a:srgbClr val="FFC000"/>
              </a:solidFill>
            </a:endParaRPr>
          </a:p>
          <a:p>
            <a:pPr eaLnBrk="1" hangingPunct="1"/>
            <a:endParaRPr lang="en-US" altLang="en-US" sz="2000"/>
          </a:p>
          <a:p>
            <a:pPr eaLnBrk="1" hangingPunct="1"/>
            <a:r>
              <a:rPr lang="en-US" altLang="en-US" sz="2000"/>
              <a:t>Oregon Health Authority – Recreational Surveillance Program</a:t>
            </a:r>
          </a:p>
          <a:p>
            <a:pPr eaLnBrk="1" hangingPunct="1"/>
            <a:r>
              <a:rPr lang="en-US" altLang="en-US" sz="2000" u="sng">
                <a:solidFill>
                  <a:srgbClr val="FFC000"/>
                </a:solidFill>
                <a:hlinkClick r:id="rId4"/>
              </a:rPr>
              <a:t>www.healthoregon.org/hab</a:t>
            </a:r>
            <a:endParaRPr lang="en-US" altLang="en-US" sz="2000" u="sng">
              <a:solidFill>
                <a:srgbClr val="FFC000"/>
              </a:solidFill>
            </a:endParaRPr>
          </a:p>
          <a:p>
            <a:pPr eaLnBrk="1" hangingPunct="1"/>
            <a:endParaRPr lang="en-US" altLang="en-US" sz="2000"/>
          </a:p>
          <a:p>
            <a:pPr eaLnBrk="1" hangingPunct="1"/>
            <a:r>
              <a:rPr lang="en-US" altLang="en-US" sz="2000"/>
              <a:t>Oregon Department of Environmental Quality (DEQ)</a:t>
            </a:r>
          </a:p>
          <a:p>
            <a:pPr eaLnBrk="1" hangingPunct="1"/>
            <a:r>
              <a:rPr lang="en-US" altLang="en-US" sz="2000" u="sng">
                <a:solidFill>
                  <a:srgbClr val="FFC000"/>
                </a:solidFill>
              </a:rPr>
              <a:t>https://www.oregon.gov/deq/wq/Pages/Harmful-Algal-Blooms.aspx</a:t>
            </a:r>
            <a:endParaRPr lang="en-US" altLang="en-US" sz="2000"/>
          </a:p>
          <a:p>
            <a:pPr eaLnBrk="1" hangingPunct="1"/>
            <a:endParaRPr lang="en-US" altLang="en-US" sz="2000"/>
          </a:p>
          <a:p>
            <a:pPr eaLnBrk="1" hangingPunct="1"/>
            <a:r>
              <a:rPr lang="en-US" altLang="en-US" sz="2000"/>
              <a:t>Washington Dept of Ecology</a:t>
            </a:r>
            <a:endParaRPr lang="en-US" altLang="en-US" sz="2000" u="sng">
              <a:solidFill>
                <a:srgbClr val="FFC000"/>
              </a:solidFill>
            </a:endParaRPr>
          </a:p>
          <a:p>
            <a:pPr eaLnBrk="1" hangingPunct="1"/>
            <a:r>
              <a:rPr lang="en-US" altLang="en-US" sz="2000" u="sng">
                <a:solidFill>
                  <a:srgbClr val="FFC000"/>
                </a:solidFill>
                <a:hlinkClick r:id="rId5"/>
              </a:rPr>
              <a:t>http://www.ecy.wa.gov/programs/wq/plants/algae/lakes/controloptions.html</a:t>
            </a:r>
            <a:endParaRPr lang="en-US" altLang="en-US" sz="2000" u="sng">
              <a:solidFill>
                <a:srgbClr val="FFC000"/>
              </a:solidFill>
            </a:endParaRPr>
          </a:p>
          <a:p>
            <a:pPr eaLnBrk="1" hangingPunct="1"/>
            <a:endParaRPr lang="en-US" altLang="en-US" sz="2000" u="sng">
              <a:solidFill>
                <a:srgbClr val="FFC000"/>
              </a:solidFill>
            </a:endParaRPr>
          </a:p>
          <a:p>
            <a:pPr eaLnBrk="1" hangingPunct="1"/>
            <a:r>
              <a:rPr lang="en-US" altLang="en-US" sz="2000"/>
              <a:t>USGS</a:t>
            </a:r>
          </a:p>
          <a:p>
            <a:pPr eaLnBrk="1" hangingPunct="1"/>
            <a:r>
              <a:rPr lang="en-US" altLang="en-US" sz="2000" u="sng">
                <a:solidFill>
                  <a:srgbClr val="FFC000"/>
                </a:solidFill>
                <a:hlinkClick r:id="rId6"/>
              </a:rPr>
              <a:t>https://toxics.usgs.gov/highlights/algal_toxins/algal_faq.html</a:t>
            </a:r>
            <a:endParaRPr lang="en-US" altLang="en-US" sz="2000">
              <a:solidFill>
                <a:srgbClr val="FFC000"/>
              </a:solidFill>
            </a:endParaRPr>
          </a:p>
          <a:p>
            <a:pPr eaLnBrk="1" hangingPunct="1"/>
            <a:endParaRPr lang="en-US" altLang="en-US" sz="2000"/>
          </a:p>
          <a:p>
            <a:pPr eaLnBrk="1" hangingPunct="1"/>
            <a:r>
              <a:rPr lang="en-US" altLang="en-US" sz="2000"/>
              <a:t>USEPA</a:t>
            </a:r>
          </a:p>
          <a:p>
            <a:pPr eaLnBrk="1" hangingPunct="1"/>
            <a:r>
              <a:rPr lang="en-US" altLang="en-US" sz="2000">
                <a:solidFill>
                  <a:srgbClr val="FFC000"/>
                </a:solidFill>
                <a:hlinkClick r:id="rId7"/>
              </a:rPr>
              <a:t>https://www.epa.gov/nutrient-policy-data/monitoring-and-responding-cyanobacteria-and-cyanotoxins-recreational-waters</a:t>
            </a:r>
            <a:r>
              <a:rPr lang="en-US" altLang="en-US" sz="2000">
                <a:solidFill>
                  <a:srgbClr val="FFC000"/>
                </a:solidFill>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37B114-BD62-AC6E-B43F-2FD36D343826}"/>
              </a:ext>
            </a:extLst>
          </p:cNvPr>
          <p:cNvSpPr txBox="1"/>
          <p:nvPr/>
        </p:nvSpPr>
        <p:spPr>
          <a:xfrm>
            <a:off x="554736" y="243840"/>
            <a:ext cx="7663058"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Applied Water Characteristics</a:t>
            </a:r>
          </a:p>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Recommended for Slow Sand Filtration</a:t>
            </a:r>
          </a:p>
        </p:txBody>
      </p:sp>
      <p:graphicFrame>
        <p:nvGraphicFramePr>
          <p:cNvPr id="4" name="Table 3">
            <a:extLst>
              <a:ext uri="{FF2B5EF4-FFF2-40B4-BE49-F238E27FC236}">
                <a16:creationId xmlns:a16="http://schemas.microsoft.com/office/drawing/2014/main" id="{F4F997BB-B5C9-A81D-F0BE-01AB428B9B8C}"/>
              </a:ext>
            </a:extLst>
          </p:cNvPr>
          <p:cNvGraphicFramePr>
            <a:graphicFrameLocks noGrp="1"/>
          </p:cNvGraphicFramePr>
          <p:nvPr/>
        </p:nvGraphicFramePr>
        <p:xfrm>
          <a:off x="533400" y="1181100"/>
          <a:ext cx="8326438" cy="5167313"/>
        </p:xfrm>
        <a:graphic>
          <a:graphicData uri="http://schemas.openxmlformats.org/drawingml/2006/table">
            <a:tbl>
              <a:tblPr firstRow="1" bandRow="1">
                <a:tableStyleId>{1E171933-4619-4E11-9A3F-F7608DF75F80}</a:tableStyleId>
              </a:tblPr>
              <a:tblGrid>
                <a:gridCol w="1989087">
                  <a:extLst>
                    <a:ext uri="{9D8B030D-6E8A-4147-A177-3AD203B41FA5}">
                      <a16:colId xmlns:a16="http://schemas.microsoft.com/office/drawing/2014/main" val="20000"/>
                    </a:ext>
                  </a:extLst>
                </a:gridCol>
                <a:gridCol w="2527088">
                  <a:extLst>
                    <a:ext uri="{9D8B030D-6E8A-4147-A177-3AD203B41FA5}">
                      <a16:colId xmlns:a16="http://schemas.microsoft.com/office/drawing/2014/main" val="20001"/>
                    </a:ext>
                  </a:extLst>
                </a:gridCol>
                <a:gridCol w="3810263">
                  <a:extLst>
                    <a:ext uri="{9D8B030D-6E8A-4147-A177-3AD203B41FA5}">
                      <a16:colId xmlns:a16="http://schemas.microsoft.com/office/drawing/2014/main" val="20002"/>
                    </a:ext>
                  </a:extLst>
                </a:gridCol>
              </a:tblGrid>
              <a:tr h="869639">
                <a:tc gridSpan="3">
                  <a:txBody>
                    <a:bodyPr/>
                    <a:lstStyle/>
                    <a:p>
                      <a:pPr algn="ctr"/>
                      <a:r>
                        <a:rPr kumimoji="0" lang="en-US" sz="1800" b="1" kern="1200" dirty="0">
                          <a:solidFill>
                            <a:schemeClr val="lt1"/>
                          </a:solidFill>
                          <a:latin typeface="+mn-lt"/>
                          <a:ea typeface="+mn-ea"/>
                          <a:cs typeface="+mn-cs"/>
                        </a:rPr>
                        <a:t>Recommended  Applied Water Quality</a:t>
                      </a:r>
                    </a:p>
                    <a:p>
                      <a:pPr algn="ctr"/>
                      <a:r>
                        <a:rPr kumimoji="0" lang="en-US" sz="1800" b="1" kern="1200" dirty="0">
                          <a:solidFill>
                            <a:schemeClr val="lt1"/>
                          </a:solidFill>
                          <a:latin typeface="+mn-lt"/>
                          <a:ea typeface="+mn-ea"/>
                          <a:cs typeface="+mn-cs"/>
                        </a:rPr>
                        <a:t>(following any pre-treatment)</a:t>
                      </a:r>
                      <a:endParaRPr lang="en-US" sz="2000" baseline="30000" dirty="0">
                        <a:solidFill>
                          <a:schemeClr val="bg1"/>
                        </a:solidFill>
                        <a:latin typeface="+mn-lt"/>
                        <a:ea typeface="Times New Roman"/>
                        <a:cs typeface="Times New Roman"/>
                      </a:endParaRPr>
                    </a:p>
                  </a:txBody>
                  <a:tcPr marL="89205" marR="89205" marT="91440" marB="9144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97674">
                <a:tc>
                  <a:txBody>
                    <a:bodyPr/>
                    <a:lstStyle/>
                    <a:p>
                      <a:pPr marL="0" indent="0">
                        <a:buFont typeface="+mj-lt"/>
                        <a:buNone/>
                      </a:pPr>
                      <a:r>
                        <a:rPr lang="en-US" sz="1800" dirty="0"/>
                        <a:t>Turbidity</a:t>
                      </a:r>
                    </a:p>
                  </a:txBody>
                  <a:tcPr marL="89205" marR="89205" marT="91440" marB="91440"/>
                </a:tc>
                <a:tc>
                  <a:txBody>
                    <a:bodyPr/>
                    <a:lstStyle/>
                    <a:p>
                      <a:pPr marL="0" indent="0">
                        <a:buFont typeface="+mj-lt"/>
                        <a:buNone/>
                      </a:pPr>
                      <a:r>
                        <a:rPr lang="en-US" sz="1800" dirty="0"/>
                        <a:t>&lt; </a:t>
                      </a:r>
                      <a:r>
                        <a:rPr lang="en-US" sz="1800" baseline="0" dirty="0"/>
                        <a:t>10 NTU </a:t>
                      </a:r>
                    </a:p>
                    <a:p>
                      <a:pPr marL="0" indent="0">
                        <a:buFont typeface="+mj-lt"/>
                        <a:buNone/>
                      </a:pPr>
                      <a:r>
                        <a:rPr lang="en-US" sz="1800" baseline="0" dirty="0"/>
                        <a:t>(colloidal clays are absent)</a:t>
                      </a:r>
                      <a:endParaRPr lang="en-US" sz="1800" dirty="0"/>
                    </a:p>
                  </a:txBody>
                  <a:tcPr marL="89205" marR="89205" marT="91440" marB="91440"/>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kumimoji="0" lang="en-US" sz="1800" kern="1200" dirty="0">
                          <a:solidFill>
                            <a:schemeClr val="dk1"/>
                          </a:solidFill>
                          <a:latin typeface="+mn-lt"/>
                          <a:ea typeface="+mn-ea"/>
                          <a:cs typeface="+mn-cs"/>
                        </a:rPr>
                        <a:t>Operation is more efficient with lower, consistent turbidity in the 5-10 NTU range.  Most slow sand plants successfully treat source water with a turbidity of less than 10 NTU (Slezak and Sims, 1984), which is recommended for an upper limit in designing new facilities.  Colloidal clays may penetrate deeper into the filter bed causing long-term clogging and higher effluent turbidity. Effluent turbidity is typically &lt; 1.0 NTU. </a:t>
                      </a:r>
                      <a:endParaRPr lang="en-US" sz="1800" dirty="0"/>
                    </a:p>
                    <a:p>
                      <a:pPr marL="0" indent="0">
                        <a:buFont typeface="+mj-lt"/>
                        <a:buNone/>
                      </a:pPr>
                      <a:endParaRPr kumimoji="0" lang="en-US" sz="1800" kern="1200" dirty="0">
                        <a:solidFill>
                          <a:schemeClr val="dk1"/>
                        </a:solidFill>
                        <a:latin typeface="+mn-lt"/>
                        <a:ea typeface="+mn-ea"/>
                        <a:cs typeface="+mn-cs"/>
                      </a:endParaRPr>
                    </a:p>
                    <a:p>
                      <a:pPr marL="0" indent="0">
                        <a:buFont typeface="+mj-lt"/>
                        <a:buNone/>
                      </a:pPr>
                      <a:r>
                        <a:rPr kumimoji="0" lang="en-US" sz="1800" kern="1200" dirty="0">
                          <a:solidFill>
                            <a:schemeClr val="dk1"/>
                          </a:solidFill>
                          <a:latin typeface="+mn-lt"/>
                          <a:ea typeface="+mn-ea"/>
                          <a:cs typeface="+mn-cs"/>
                        </a:rPr>
                        <a:t>Roughing filters can provide up to 50-90% of turbidity removal.</a:t>
                      </a:r>
                    </a:p>
                  </a:txBody>
                  <a:tcPr marL="89205" marR="89205" marT="91440" marB="91440"/>
                </a:tc>
                <a:extLst>
                  <a:ext uri="{0D108BD9-81ED-4DB2-BD59-A6C34878D82A}">
                    <a16:rowId xmlns:a16="http://schemas.microsoft.com/office/drawing/2014/main" val="10001"/>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745075-5087-1153-B201-F2289A1C8F44}"/>
              </a:ext>
            </a:extLst>
          </p:cNvPr>
          <p:cNvSpPr txBox="1"/>
          <p:nvPr/>
        </p:nvSpPr>
        <p:spPr>
          <a:xfrm>
            <a:off x="554736" y="243840"/>
            <a:ext cx="7663058"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Applied Water Characteristics</a:t>
            </a:r>
          </a:p>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Recommended for Slow Sand Filtration</a:t>
            </a:r>
          </a:p>
        </p:txBody>
      </p:sp>
      <p:graphicFrame>
        <p:nvGraphicFramePr>
          <p:cNvPr id="4" name="Table 3">
            <a:extLst>
              <a:ext uri="{FF2B5EF4-FFF2-40B4-BE49-F238E27FC236}">
                <a16:creationId xmlns:a16="http://schemas.microsoft.com/office/drawing/2014/main" id="{8E30AF94-013B-A1FA-BA6C-89981D746BC4}"/>
              </a:ext>
            </a:extLst>
          </p:cNvPr>
          <p:cNvGraphicFramePr>
            <a:graphicFrameLocks noGrp="1"/>
          </p:cNvGraphicFramePr>
          <p:nvPr/>
        </p:nvGraphicFramePr>
        <p:xfrm>
          <a:off x="533400" y="1181100"/>
          <a:ext cx="8326438" cy="5349875"/>
        </p:xfrm>
        <a:graphic>
          <a:graphicData uri="http://schemas.openxmlformats.org/drawingml/2006/table">
            <a:tbl>
              <a:tblPr firstRow="1" bandRow="1">
                <a:tableStyleId>{1E171933-4619-4E11-9A3F-F7608DF75F80}</a:tableStyleId>
              </a:tblPr>
              <a:tblGrid>
                <a:gridCol w="1263918">
                  <a:extLst>
                    <a:ext uri="{9D8B030D-6E8A-4147-A177-3AD203B41FA5}">
                      <a16:colId xmlns:a16="http://schemas.microsoft.com/office/drawing/2014/main" val="20000"/>
                    </a:ext>
                  </a:extLst>
                </a:gridCol>
                <a:gridCol w="1844452">
                  <a:extLst>
                    <a:ext uri="{9D8B030D-6E8A-4147-A177-3AD203B41FA5}">
                      <a16:colId xmlns:a16="http://schemas.microsoft.com/office/drawing/2014/main" val="20001"/>
                    </a:ext>
                  </a:extLst>
                </a:gridCol>
                <a:gridCol w="5218068">
                  <a:extLst>
                    <a:ext uri="{9D8B030D-6E8A-4147-A177-3AD203B41FA5}">
                      <a16:colId xmlns:a16="http://schemas.microsoft.com/office/drawing/2014/main" val="20002"/>
                    </a:ext>
                  </a:extLst>
                </a:gridCol>
              </a:tblGrid>
              <a:tr h="869476">
                <a:tc gridSpan="3">
                  <a:txBody>
                    <a:bodyPr/>
                    <a:lstStyle/>
                    <a:p>
                      <a:pPr algn="ctr"/>
                      <a:r>
                        <a:rPr kumimoji="0" lang="en-US" sz="1800" b="1" kern="1200" dirty="0">
                          <a:solidFill>
                            <a:schemeClr val="lt1"/>
                          </a:solidFill>
                          <a:latin typeface="+mn-lt"/>
                          <a:ea typeface="+mn-ea"/>
                          <a:cs typeface="+mn-cs"/>
                        </a:rPr>
                        <a:t>Recommended  Applied Water Quality</a:t>
                      </a:r>
                    </a:p>
                    <a:p>
                      <a:pPr algn="ctr"/>
                      <a:r>
                        <a:rPr kumimoji="0" lang="en-US" sz="1800" b="1" kern="1200" dirty="0">
                          <a:solidFill>
                            <a:schemeClr val="lt1"/>
                          </a:solidFill>
                          <a:latin typeface="+mn-lt"/>
                          <a:ea typeface="+mn-ea"/>
                          <a:cs typeface="+mn-cs"/>
                        </a:rPr>
                        <a:t>(following any pre-treatment)</a:t>
                      </a:r>
                      <a:endParaRPr lang="en-US" sz="2000" baseline="30000" dirty="0">
                        <a:solidFill>
                          <a:schemeClr val="bg1"/>
                        </a:solidFill>
                        <a:latin typeface="+mn-lt"/>
                        <a:ea typeface="Times New Roman"/>
                        <a:cs typeface="Times New Roman"/>
                      </a:endParaRPr>
                    </a:p>
                  </a:txBody>
                  <a:tcPr marL="89205" marR="89205" marT="91422" marB="91422"/>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48927">
                <a:tc>
                  <a:txBody>
                    <a:bodyPr/>
                    <a:lstStyle/>
                    <a:p>
                      <a:pPr marL="0" indent="0">
                        <a:buFont typeface="+mj-lt"/>
                        <a:buNone/>
                      </a:pPr>
                      <a:r>
                        <a:rPr lang="en-US" sz="1800" dirty="0"/>
                        <a:t>True Color</a:t>
                      </a:r>
                    </a:p>
                  </a:txBody>
                  <a:tcPr marL="89205" marR="89205" marT="91422" marB="91422"/>
                </a:tc>
                <a:tc>
                  <a:txBody>
                    <a:bodyPr/>
                    <a:lstStyle/>
                    <a:p>
                      <a:pPr marL="0" indent="0">
                        <a:buFont typeface="+mj-lt"/>
                        <a:buNone/>
                      </a:pPr>
                      <a:r>
                        <a:rPr lang="en-US" sz="1800" dirty="0"/>
                        <a:t>&lt; 5</a:t>
                      </a:r>
                      <a:r>
                        <a:rPr lang="en-US" sz="1800" baseline="0" dirty="0"/>
                        <a:t> platinum color units</a:t>
                      </a:r>
                      <a:endParaRPr lang="en-US" sz="1800" dirty="0"/>
                    </a:p>
                  </a:txBody>
                  <a:tcPr marL="89205" marR="89205" marT="91422" marB="91422"/>
                </a:tc>
                <a:tc>
                  <a:txBody>
                    <a:bodyPr/>
                    <a:lstStyle/>
                    <a:p>
                      <a:pPr marL="0" indent="0">
                        <a:buFont typeface="+mj-lt"/>
                        <a:buNone/>
                      </a:pPr>
                      <a:r>
                        <a:rPr kumimoji="0" lang="en-US" sz="1800" kern="1200" dirty="0">
                          <a:solidFill>
                            <a:schemeClr val="dk1"/>
                          </a:solidFill>
                          <a:latin typeface="+mn-lt"/>
                          <a:ea typeface="+mn-ea"/>
                          <a:cs typeface="+mn-cs"/>
                        </a:rPr>
                        <a:t>The source of color should be determined.  Color from iron or manganese may be more effectively</a:t>
                      </a:r>
                      <a:r>
                        <a:rPr kumimoji="0" lang="en-US" sz="1800" kern="1200" baseline="0" dirty="0">
                          <a:solidFill>
                            <a:schemeClr val="dk1"/>
                          </a:solidFill>
                          <a:latin typeface="+mn-lt"/>
                          <a:ea typeface="+mn-ea"/>
                          <a:cs typeface="+mn-cs"/>
                        </a:rPr>
                        <a:t> removed than color from organics.  </a:t>
                      </a:r>
                      <a:r>
                        <a:rPr kumimoji="0" lang="en-US" sz="1800" kern="1200" dirty="0">
                          <a:solidFill>
                            <a:schemeClr val="dk1"/>
                          </a:solidFill>
                          <a:latin typeface="+mn-lt"/>
                          <a:ea typeface="+mn-ea"/>
                          <a:cs typeface="+mn-cs"/>
                        </a:rPr>
                        <a:t>The point of consumer complaints about water aesthetics is variable over a range from 5 to 30 color units, though most people find color objectionable over 15 color units (USEPA).  The secondary Standard for color is 15 color units, which is also identified</a:t>
                      </a:r>
                      <a:r>
                        <a:rPr kumimoji="0" lang="en-US" sz="1800" kern="1200" baseline="0" dirty="0">
                          <a:solidFill>
                            <a:schemeClr val="dk1"/>
                          </a:solidFill>
                          <a:latin typeface="+mn-lt"/>
                          <a:ea typeface="+mn-ea"/>
                          <a:cs typeface="+mn-cs"/>
                        </a:rPr>
                        <a:t> as a maximum level for slow sand filtration under the Recommended Standards for Water Works, 2012 Edition.</a:t>
                      </a:r>
                      <a:r>
                        <a:rPr kumimoji="0" lang="en-US" sz="1800" kern="1200" dirty="0">
                          <a:solidFill>
                            <a:schemeClr val="dk1"/>
                          </a:solidFill>
                          <a:latin typeface="+mn-lt"/>
                          <a:ea typeface="+mn-ea"/>
                          <a:cs typeface="+mn-cs"/>
                        </a:rPr>
                        <a:t>  True color removals of 25% or less were reported by Cleasby et al. (1984).  Pre-</a:t>
                      </a:r>
                      <a:r>
                        <a:rPr kumimoji="0" lang="en-US" sz="1800" kern="1200" dirty="0" err="1">
                          <a:solidFill>
                            <a:schemeClr val="dk1"/>
                          </a:solidFill>
                          <a:latin typeface="+mn-lt"/>
                          <a:ea typeface="+mn-ea"/>
                          <a:cs typeface="+mn-cs"/>
                        </a:rPr>
                        <a:t>ozonation</a:t>
                      </a:r>
                      <a:r>
                        <a:rPr kumimoji="0" lang="en-US" sz="1800" kern="1200" dirty="0">
                          <a:solidFill>
                            <a:schemeClr val="dk1"/>
                          </a:solidFill>
                          <a:latin typeface="+mn-lt"/>
                          <a:ea typeface="+mn-ea"/>
                          <a:cs typeface="+mn-cs"/>
                        </a:rPr>
                        <a:t> or</a:t>
                      </a:r>
                      <a:r>
                        <a:rPr kumimoji="0" lang="en-US" sz="1800" kern="1200" baseline="0" dirty="0">
                          <a:solidFill>
                            <a:schemeClr val="dk1"/>
                          </a:solidFill>
                          <a:latin typeface="+mn-lt"/>
                          <a:ea typeface="+mn-ea"/>
                          <a:cs typeface="+mn-cs"/>
                        </a:rPr>
                        <a:t> granular activated carbon may be used to reduce color.</a:t>
                      </a:r>
                      <a:endParaRPr lang="en-US" sz="1800" dirty="0"/>
                    </a:p>
                  </a:txBody>
                  <a:tcPr marL="89205" marR="89205" marT="91422" marB="91422"/>
                </a:tc>
                <a:extLst>
                  <a:ext uri="{0D108BD9-81ED-4DB2-BD59-A6C34878D82A}">
                    <a16:rowId xmlns:a16="http://schemas.microsoft.com/office/drawing/2014/main" val="10001"/>
                  </a:ext>
                </a:extLst>
              </a:tr>
              <a:tr h="731472">
                <a:tc>
                  <a:txBody>
                    <a:bodyPr/>
                    <a:lstStyle/>
                    <a:p>
                      <a:pPr marL="0" indent="0">
                        <a:buFont typeface="+mj-lt"/>
                        <a:buNone/>
                      </a:pPr>
                      <a:r>
                        <a:rPr lang="en-US" sz="1800" dirty="0"/>
                        <a:t>Coliform</a:t>
                      </a:r>
                      <a:r>
                        <a:rPr lang="en-US" sz="1800" baseline="0" dirty="0"/>
                        <a:t> Bacteria</a:t>
                      </a:r>
                      <a:endParaRPr lang="en-US" sz="1800" dirty="0"/>
                    </a:p>
                  </a:txBody>
                  <a:tcPr marL="89205" marR="89205" marT="91422" marB="91422"/>
                </a:tc>
                <a:tc>
                  <a:txBody>
                    <a:bodyPr/>
                    <a:lstStyle/>
                    <a:p>
                      <a:pPr marL="0" indent="0">
                        <a:buFont typeface="+mj-lt"/>
                        <a:buNone/>
                      </a:pPr>
                      <a:r>
                        <a:rPr lang="en-US" sz="1800" dirty="0"/>
                        <a:t>&lt; 800 /100 ml</a:t>
                      </a:r>
                    </a:p>
                    <a:p>
                      <a:pPr marL="0" indent="0">
                        <a:buFont typeface="+mj-lt"/>
                        <a:buNone/>
                      </a:pPr>
                      <a:r>
                        <a:rPr lang="en-US" sz="1800" dirty="0"/>
                        <a:t>(CFU or MPN)</a:t>
                      </a:r>
                    </a:p>
                  </a:txBody>
                  <a:tcPr marL="89205" marR="89205" marT="91422" marB="91422"/>
                </a:tc>
                <a:tc>
                  <a:txBody>
                    <a:bodyPr/>
                    <a:lstStyle/>
                    <a:p>
                      <a:pPr marL="0" indent="0">
                        <a:buFont typeface="+mj-lt"/>
                        <a:buNone/>
                      </a:pPr>
                      <a:r>
                        <a:rPr kumimoji="0" lang="en-US" sz="1800" kern="1200" dirty="0">
                          <a:solidFill>
                            <a:schemeClr val="dk1"/>
                          </a:solidFill>
                          <a:latin typeface="+mn-lt"/>
                          <a:ea typeface="+mn-ea"/>
                          <a:cs typeface="+mn-cs"/>
                        </a:rPr>
                        <a:t>Coliform removals range from 1 to 3-log (90 - 99.9%) (Collins, M.R. 1998).</a:t>
                      </a:r>
                      <a:endParaRPr lang="en-US" sz="1800" dirty="0"/>
                    </a:p>
                  </a:txBody>
                  <a:tcPr marL="89205" marR="89205" marT="91422" marB="91422"/>
                </a:tc>
                <a:extLst>
                  <a:ext uri="{0D108BD9-81ED-4DB2-BD59-A6C34878D82A}">
                    <a16:rowId xmlns:a16="http://schemas.microsoft.com/office/drawing/2014/main" val="10002"/>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C406A7-DBBB-B68D-4F14-03C863DDB4CF}"/>
              </a:ext>
            </a:extLst>
          </p:cNvPr>
          <p:cNvSpPr txBox="1"/>
          <p:nvPr/>
        </p:nvSpPr>
        <p:spPr>
          <a:xfrm>
            <a:off x="554736" y="243840"/>
            <a:ext cx="7663058"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Applied Water Characteristics</a:t>
            </a:r>
          </a:p>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Recommended for Slow Sand Filtration</a:t>
            </a:r>
          </a:p>
        </p:txBody>
      </p:sp>
      <p:graphicFrame>
        <p:nvGraphicFramePr>
          <p:cNvPr id="4" name="Table 3">
            <a:extLst>
              <a:ext uri="{FF2B5EF4-FFF2-40B4-BE49-F238E27FC236}">
                <a16:creationId xmlns:a16="http://schemas.microsoft.com/office/drawing/2014/main" id="{43A22817-3EC8-9DBC-2992-D6624D96748B}"/>
              </a:ext>
            </a:extLst>
          </p:cNvPr>
          <p:cNvGraphicFramePr>
            <a:graphicFrameLocks noGrp="1"/>
          </p:cNvGraphicFramePr>
          <p:nvPr/>
        </p:nvGraphicFramePr>
        <p:xfrm>
          <a:off x="533400" y="1181100"/>
          <a:ext cx="8326438" cy="5349875"/>
        </p:xfrm>
        <a:graphic>
          <a:graphicData uri="http://schemas.openxmlformats.org/drawingml/2006/table">
            <a:tbl>
              <a:tblPr firstRow="1" bandRow="1">
                <a:tableStyleId>{1E171933-4619-4E11-9A3F-F7608DF75F80}</a:tableStyleId>
              </a:tblPr>
              <a:tblGrid>
                <a:gridCol w="1547679">
                  <a:extLst>
                    <a:ext uri="{9D8B030D-6E8A-4147-A177-3AD203B41FA5}">
                      <a16:colId xmlns:a16="http://schemas.microsoft.com/office/drawing/2014/main" val="20000"/>
                    </a:ext>
                  </a:extLst>
                </a:gridCol>
                <a:gridCol w="1954804">
                  <a:extLst>
                    <a:ext uri="{9D8B030D-6E8A-4147-A177-3AD203B41FA5}">
                      <a16:colId xmlns:a16="http://schemas.microsoft.com/office/drawing/2014/main" val="20001"/>
                    </a:ext>
                  </a:extLst>
                </a:gridCol>
                <a:gridCol w="4823955">
                  <a:extLst>
                    <a:ext uri="{9D8B030D-6E8A-4147-A177-3AD203B41FA5}">
                      <a16:colId xmlns:a16="http://schemas.microsoft.com/office/drawing/2014/main" val="20002"/>
                    </a:ext>
                  </a:extLst>
                </a:gridCol>
              </a:tblGrid>
              <a:tr h="869476">
                <a:tc gridSpan="3">
                  <a:txBody>
                    <a:bodyPr/>
                    <a:lstStyle/>
                    <a:p>
                      <a:pPr algn="ctr"/>
                      <a:r>
                        <a:rPr kumimoji="0" lang="en-US" sz="1800" b="1" kern="1200" dirty="0">
                          <a:solidFill>
                            <a:schemeClr val="lt1"/>
                          </a:solidFill>
                          <a:latin typeface="+mn-lt"/>
                          <a:ea typeface="+mn-ea"/>
                          <a:cs typeface="+mn-cs"/>
                        </a:rPr>
                        <a:t>Recommended  Applied Water Quality</a:t>
                      </a:r>
                    </a:p>
                    <a:p>
                      <a:pPr algn="ctr"/>
                      <a:r>
                        <a:rPr kumimoji="0" lang="en-US" sz="1800" b="1" kern="1200" dirty="0">
                          <a:solidFill>
                            <a:schemeClr val="lt1"/>
                          </a:solidFill>
                          <a:latin typeface="+mn-lt"/>
                          <a:ea typeface="+mn-ea"/>
                          <a:cs typeface="+mn-cs"/>
                        </a:rPr>
                        <a:t>(following any pre-treatment)</a:t>
                      </a:r>
                      <a:endParaRPr lang="en-US" sz="2000" baseline="30000" dirty="0">
                        <a:solidFill>
                          <a:schemeClr val="bg1"/>
                        </a:solidFill>
                        <a:latin typeface="+mn-lt"/>
                        <a:ea typeface="Times New Roman"/>
                        <a:cs typeface="Times New Roman"/>
                      </a:endParaRPr>
                    </a:p>
                  </a:txBody>
                  <a:tcPr marL="89205" marR="89205" marT="91422" marB="91422"/>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728">
                <a:tc>
                  <a:txBody>
                    <a:bodyPr/>
                    <a:lstStyle/>
                    <a:p>
                      <a:pPr marL="0" indent="0">
                        <a:buFont typeface="+mj-lt"/>
                        <a:buNone/>
                      </a:pPr>
                      <a:r>
                        <a:rPr lang="en-US" sz="1800" dirty="0"/>
                        <a:t>Dissolved Oxygen (DO)</a:t>
                      </a:r>
                    </a:p>
                  </a:txBody>
                  <a:tcPr marL="89205" marR="89205" marT="91422" marB="91422"/>
                </a:tc>
                <a:tc>
                  <a:txBody>
                    <a:bodyPr/>
                    <a:lstStyle/>
                    <a:p>
                      <a:pPr marL="0" indent="0">
                        <a:buFont typeface="+mj-lt"/>
                        <a:buNone/>
                      </a:pPr>
                      <a:r>
                        <a:rPr lang="en-US" sz="1800" dirty="0"/>
                        <a:t>&gt;</a:t>
                      </a:r>
                      <a:r>
                        <a:rPr lang="en-US" sz="1800" baseline="0" dirty="0"/>
                        <a:t> 6 mg/l</a:t>
                      </a:r>
                    </a:p>
                    <a:p>
                      <a:pPr marL="0" indent="0">
                        <a:buFont typeface="+mj-lt"/>
                        <a:buNone/>
                      </a:pPr>
                      <a:r>
                        <a:rPr lang="en-US" sz="1800" dirty="0"/>
                        <a:t>(filtered water DO should be </a:t>
                      </a:r>
                      <a:r>
                        <a:rPr lang="en-US" sz="1800" u="sng" dirty="0"/>
                        <a:t>&gt;</a:t>
                      </a:r>
                      <a:r>
                        <a:rPr lang="en-US" sz="1800" u="none" baseline="0" dirty="0"/>
                        <a:t> </a:t>
                      </a:r>
                      <a:r>
                        <a:rPr lang="en-US" sz="1800" baseline="0" dirty="0"/>
                        <a:t>3 mg/l)</a:t>
                      </a:r>
                      <a:endParaRPr lang="en-US" sz="1800" dirty="0"/>
                    </a:p>
                  </a:txBody>
                  <a:tcPr marL="89205" marR="89205" marT="91422" marB="91422"/>
                </a:tc>
                <a:tc>
                  <a:txBody>
                    <a:bodyPr/>
                    <a:lstStyle/>
                    <a:p>
                      <a:pPr marL="0" indent="0">
                        <a:buFont typeface="+mj-lt"/>
                        <a:buNone/>
                      </a:pPr>
                      <a:r>
                        <a:rPr kumimoji="0" lang="en-US" sz="1800" kern="1200" dirty="0">
                          <a:solidFill>
                            <a:schemeClr val="dk1"/>
                          </a:solidFill>
                          <a:latin typeface="+mn-lt"/>
                          <a:ea typeface="+mn-ea"/>
                          <a:cs typeface="+mn-cs"/>
                        </a:rPr>
                        <a:t>Dissolved oxygen is critical for maintaining a healthy schmutzdecke for proper filtration.  Potential problems resulting from low DO include tastes and odors, dissolution of precipitated metals such as iron and manganese, and increased chlorine demand (Ellis, 1985).</a:t>
                      </a:r>
                      <a:endParaRPr lang="en-US" sz="1800" dirty="0"/>
                    </a:p>
                  </a:txBody>
                  <a:tcPr marL="89205" marR="89205" marT="91422" marB="91422"/>
                </a:tc>
                <a:extLst>
                  <a:ext uri="{0D108BD9-81ED-4DB2-BD59-A6C34878D82A}">
                    <a16:rowId xmlns:a16="http://schemas.microsoft.com/office/drawing/2014/main" val="10001"/>
                  </a:ext>
                </a:extLst>
              </a:tr>
              <a:tr h="2651671">
                <a:tc>
                  <a:txBody>
                    <a:bodyPr/>
                    <a:lstStyle/>
                    <a:p>
                      <a:pPr marL="0" indent="0">
                        <a:buFont typeface="+mj-lt"/>
                        <a:buNone/>
                      </a:pPr>
                      <a:r>
                        <a:rPr lang="en-US" sz="1800" dirty="0"/>
                        <a:t>Total Organic</a:t>
                      </a:r>
                      <a:r>
                        <a:rPr lang="en-US" sz="1800" baseline="0" dirty="0"/>
                        <a:t> Carbon (TOC)</a:t>
                      </a:r>
                      <a:endParaRPr lang="en-US" sz="1800" dirty="0"/>
                    </a:p>
                  </a:txBody>
                  <a:tcPr marL="89205" marR="89205" marT="91422" marB="91422"/>
                </a:tc>
                <a:tc>
                  <a:txBody>
                    <a:bodyPr/>
                    <a:lstStyle/>
                    <a:p>
                      <a:pPr marL="0" indent="0">
                        <a:buFont typeface="+mj-lt"/>
                        <a:buNone/>
                      </a:pPr>
                      <a:r>
                        <a:rPr lang="en-US" sz="1800" u="sng" dirty="0"/>
                        <a:t>&lt;</a:t>
                      </a:r>
                      <a:r>
                        <a:rPr lang="en-US" sz="1800" u="none" dirty="0"/>
                        <a:t> </a:t>
                      </a:r>
                      <a:r>
                        <a:rPr lang="en-US" sz="1800" dirty="0"/>
                        <a:t>3.0</a:t>
                      </a:r>
                      <a:r>
                        <a:rPr lang="en-US" sz="1800" baseline="0" dirty="0"/>
                        <a:t> </a:t>
                      </a:r>
                      <a:r>
                        <a:rPr lang="en-US" sz="1800" dirty="0"/>
                        <a:t>mg/l</a:t>
                      </a:r>
                      <a:r>
                        <a:rPr lang="en-US" sz="1800" baseline="0" dirty="0"/>
                        <a:t> </a:t>
                      </a:r>
                    </a:p>
                    <a:p>
                      <a:pPr marL="0" indent="0">
                        <a:buFont typeface="+mj-lt"/>
                        <a:buNone/>
                      </a:pPr>
                      <a:r>
                        <a:rPr lang="en-US" sz="1800" baseline="0" dirty="0"/>
                        <a:t>(low TOC to  prevent DBP issues)</a:t>
                      </a:r>
                      <a:endParaRPr lang="en-US" sz="1800" dirty="0"/>
                    </a:p>
                  </a:txBody>
                  <a:tcPr marL="89205" marR="89205" marT="91422" marB="91422"/>
                </a:tc>
                <a:tc>
                  <a:txBody>
                    <a:bodyPr/>
                    <a:lstStyle/>
                    <a:p>
                      <a:pPr marL="0" indent="0">
                        <a:buFont typeface="+mj-lt"/>
                        <a:buNone/>
                      </a:pPr>
                      <a:r>
                        <a:rPr kumimoji="0" lang="en-US" sz="1800" kern="1200" dirty="0">
                          <a:solidFill>
                            <a:schemeClr val="dk1"/>
                          </a:solidFill>
                          <a:latin typeface="+mn-lt"/>
                          <a:ea typeface="+mn-ea"/>
                          <a:cs typeface="+mn-cs"/>
                        </a:rPr>
                        <a:t>TOC removal is variable and ranges from 10 – 25% (Collins et. al, 1989; Fox e al, 1994).  About 90% of TOC is Dissolved Organic Carbon</a:t>
                      </a:r>
                      <a:r>
                        <a:rPr kumimoji="0" lang="en-US" sz="1800" kern="1200" baseline="0" dirty="0">
                          <a:solidFill>
                            <a:schemeClr val="dk1"/>
                          </a:solidFill>
                          <a:latin typeface="+mn-lt"/>
                          <a:ea typeface="+mn-ea"/>
                          <a:cs typeface="+mn-cs"/>
                        </a:rPr>
                        <a:t> (</a:t>
                      </a:r>
                      <a:r>
                        <a:rPr kumimoji="0" lang="en-US" sz="1800" kern="1200" dirty="0">
                          <a:solidFill>
                            <a:schemeClr val="dk1"/>
                          </a:solidFill>
                          <a:latin typeface="+mn-lt"/>
                          <a:ea typeface="+mn-ea"/>
                          <a:cs typeface="+mn-cs"/>
                        </a:rPr>
                        <a:t>DOC ).  DOC removal is &lt; 15-25% (Collins, M.R. 1989).  Determining DBP formation potential may provide additional information by simulating DBP formation in the distribution system due to the addition of disinfectants in the presence of organics.</a:t>
                      </a:r>
                      <a:endParaRPr lang="en-US" sz="1800" dirty="0"/>
                    </a:p>
                  </a:txBody>
                  <a:tcPr marL="89205" marR="89205" marT="91422" marB="91422"/>
                </a:tc>
                <a:extLst>
                  <a:ext uri="{0D108BD9-81ED-4DB2-BD59-A6C34878D82A}">
                    <a16:rowId xmlns:a16="http://schemas.microsoft.com/office/drawing/2014/main" val="10002"/>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91E926-4C15-7475-32F1-09C5666B73FC}"/>
              </a:ext>
            </a:extLst>
          </p:cNvPr>
          <p:cNvSpPr txBox="1"/>
          <p:nvPr/>
        </p:nvSpPr>
        <p:spPr>
          <a:xfrm>
            <a:off x="554736" y="243840"/>
            <a:ext cx="7663058"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Applied Water Characteristics</a:t>
            </a:r>
          </a:p>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Recommended for Slow Sand Filtration</a:t>
            </a:r>
          </a:p>
        </p:txBody>
      </p:sp>
      <p:graphicFrame>
        <p:nvGraphicFramePr>
          <p:cNvPr id="4" name="Table 3">
            <a:extLst>
              <a:ext uri="{FF2B5EF4-FFF2-40B4-BE49-F238E27FC236}">
                <a16:creationId xmlns:a16="http://schemas.microsoft.com/office/drawing/2014/main" id="{FE31253A-5D78-2ABE-D715-75BF1AA74A90}"/>
              </a:ext>
            </a:extLst>
          </p:cNvPr>
          <p:cNvGraphicFramePr>
            <a:graphicFrameLocks noGrp="1"/>
          </p:cNvGraphicFramePr>
          <p:nvPr/>
        </p:nvGraphicFramePr>
        <p:xfrm>
          <a:off x="533400" y="1181100"/>
          <a:ext cx="8326438" cy="3795713"/>
        </p:xfrm>
        <a:graphic>
          <a:graphicData uri="http://schemas.openxmlformats.org/drawingml/2006/table">
            <a:tbl>
              <a:tblPr firstRow="1" bandRow="1">
                <a:tableStyleId>{1E171933-4619-4E11-9A3F-F7608DF75F80}</a:tableStyleId>
              </a:tblPr>
              <a:tblGrid>
                <a:gridCol w="1989087">
                  <a:extLst>
                    <a:ext uri="{9D8B030D-6E8A-4147-A177-3AD203B41FA5}">
                      <a16:colId xmlns:a16="http://schemas.microsoft.com/office/drawing/2014/main" val="20000"/>
                    </a:ext>
                  </a:extLst>
                </a:gridCol>
                <a:gridCol w="2527088">
                  <a:extLst>
                    <a:ext uri="{9D8B030D-6E8A-4147-A177-3AD203B41FA5}">
                      <a16:colId xmlns:a16="http://schemas.microsoft.com/office/drawing/2014/main" val="20001"/>
                    </a:ext>
                  </a:extLst>
                </a:gridCol>
                <a:gridCol w="3810263">
                  <a:extLst>
                    <a:ext uri="{9D8B030D-6E8A-4147-A177-3AD203B41FA5}">
                      <a16:colId xmlns:a16="http://schemas.microsoft.com/office/drawing/2014/main" val="20002"/>
                    </a:ext>
                  </a:extLst>
                </a:gridCol>
              </a:tblGrid>
              <a:tr h="869637">
                <a:tc gridSpan="3">
                  <a:txBody>
                    <a:bodyPr/>
                    <a:lstStyle/>
                    <a:p>
                      <a:pPr algn="ctr"/>
                      <a:r>
                        <a:rPr kumimoji="0" lang="en-US" sz="1800" b="1" kern="1200" dirty="0">
                          <a:solidFill>
                            <a:schemeClr val="lt1"/>
                          </a:solidFill>
                          <a:latin typeface="+mn-lt"/>
                          <a:ea typeface="+mn-ea"/>
                          <a:cs typeface="+mn-cs"/>
                        </a:rPr>
                        <a:t>Recommended  Applied Water Quality</a:t>
                      </a:r>
                    </a:p>
                    <a:p>
                      <a:pPr algn="ctr"/>
                      <a:r>
                        <a:rPr kumimoji="0" lang="en-US" sz="1800" b="1" kern="1200" dirty="0">
                          <a:solidFill>
                            <a:schemeClr val="lt1"/>
                          </a:solidFill>
                          <a:latin typeface="+mn-lt"/>
                          <a:ea typeface="+mn-ea"/>
                          <a:cs typeface="+mn-cs"/>
                        </a:rPr>
                        <a:t>(following any pre-treatment)</a:t>
                      </a:r>
                      <a:endParaRPr lang="en-US" sz="2000" baseline="30000" dirty="0">
                        <a:solidFill>
                          <a:schemeClr val="bg1"/>
                        </a:solidFill>
                        <a:latin typeface="+mn-lt"/>
                        <a:ea typeface="Times New Roman"/>
                        <a:cs typeface="Times New Roman"/>
                      </a:endParaRPr>
                    </a:p>
                  </a:txBody>
                  <a:tcPr marL="89205" marR="89205" marT="91440" marB="9144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26076">
                <a:tc>
                  <a:txBody>
                    <a:bodyPr/>
                    <a:lstStyle/>
                    <a:p>
                      <a:pPr marL="0" indent="0">
                        <a:buFont typeface="+mj-lt"/>
                        <a:buNone/>
                      </a:pPr>
                      <a:r>
                        <a:rPr lang="en-US" sz="1800" dirty="0"/>
                        <a:t>Iron &amp; Manganese</a:t>
                      </a:r>
                    </a:p>
                  </a:txBody>
                  <a:tcPr marL="89205" marR="89205" marT="91440" marB="91440"/>
                </a:tc>
                <a:tc>
                  <a:txBody>
                    <a:bodyPr/>
                    <a:lstStyle/>
                    <a:p>
                      <a:pPr marL="0" indent="0">
                        <a:buFont typeface="+mj-lt"/>
                        <a:buNone/>
                      </a:pPr>
                      <a:r>
                        <a:rPr lang="en-US" sz="1800" dirty="0"/>
                        <a:t>Each &lt; 1</a:t>
                      </a:r>
                      <a:r>
                        <a:rPr lang="en-US" sz="1800" baseline="0" dirty="0"/>
                        <a:t> mg/l</a:t>
                      </a:r>
                      <a:endParaRPr lang="en-US" sz="1800" dirty="0"/>
                    </a:p>
                  </a:txBody>
                  <a:tcPr marL="89205" marR="89205" marT="91440" marB="91440"/>
                </a:tc>
                <a:tc>
                  <a:txBody>
                    <a:bodyPr/>
                    <a:lstStyle/>
                    <a:p>
                      <a:pPr marL="0" indent="0">
                        <a:buFont typeface="+mj-lt"/>
                        <a:buNone/>
                      </a:pPr>
                      <a:r>
                        <a:rPr kumimoji="0" lang="en-US" sz="1800" kern="1200" dirty="0">
                          <a:solidFill>
                            <a:schemeClr val="dk1"/>
                          </a:solidFill>
                          <a:latin typeface="+mn-lt"/>
                          <a:ea typeface="+mn-ea"/>
                          <a:cs typeface="+mn-cs"/>
                        </a:rPr>
                        <a:t>Slow sand filters remove iron and manganese by precipitation at the sand surface.  This can enhance organics removal, but too much iron and manganese precipitate can clog the filters.  The Secondary Standard for iron is 0.3 mg/l and the Secondary Standard for manganese is 0.05 mg/l.  Iron and Manganese removal can be &gt; 67% (Collins, M.R. 1998).</a:t>
                      </a:r>
                      <a:endParaRPr lang="en-US" sz="1800" dirty="0"/>
                    </a:p>
                  </a:txBody>
                  <a:tcPr marL="89205" marR="89205" marT="91440" marB="91440"/>
                </a:tc>
                <a:extLst>
                  <a:ext uri="{0D108BD9-81ED-4DB2-BD59-A6C34878D82A}">
                    <a16:rowId xmlns:a16="http://schemas.microsoft.com/office/drawing/2014/main" val="1000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792EC1-4E37-6CCC-D129-F5F6D6E66DC9}"/>
              </a:ext>
            </a:extLst>
          </p:cNvPr>
          <p:cNvSpPr txBox="1"/>
          <p:nvPr/>
        </p:nvSpPr>
        <p:spPr>
          <a:xfrm>
            <a:off x="554736" y="243840"/>
            <a:ext cx="7663058"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Applied Water Characteristics</a:t>
            </a:r>
          </a:p>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Recommended for Slow Sand Filtration</a:t>
            </a:r>
          </a:p>
        </p:txBody>
      </p:sp>
      <p:graphicFrame>
        <p:nvGraphicFramePr>
          <p:cNvPr id="4" name="Table 3">
            <a:extLst>
              <a:ext uri="{FF2B5EF4-FFF2-40B4-BE49-F238E27FC236}">
                <a16:creationId xmlns:a16="http://schemas.microsoft.com/office/drawing/2014/main" id="{E1395E54-4E74-3B43-0C34-8A2397FD428B}"/>
              </a:ext>
            </a:extLst>
          </p:cNvPr>
          <p:cNvGraphicFramePr>
            <a:graphicFrameLocks noGrp="1"/>
          </p:cNvGraphicFramePr>
          <p:nvPr/>
        </p:nvGraphicFramePr>
        <p:xfrm>
          <a:off x="533400" y="1181100"/>
          <a:ext cx="8326438" cy="4892675"/>
        </p:xfrm>
        <a:graphic>
          <a:graphicData uri="http://schemas.openxmlformats.org/drawingml/2006/table">
            <a:tbl>
              <a:tblPr firstRow="1" bandRow="1">
                <a:tableStyleId>{1E171933-4619-4E11-9A3F-F7608DF75F80}</a:tableStyleId>
              </a:tblPr>
              <a:tblGrid>
                <a:gridCol w="1989087">
                  <a:extLst>
                    <a:ext uri="{9D8B030D-6E8A-4147-A177-3AD203B41FA5}">
                      <a16:colId xmlns:a16="http://schemas.microsoft.com/office/drawing/2014/main" val="20000"/>
                    </a:ext>
                  </a:extLst>
                </a:gridCol>
                <a:gridCol w="2527088">
                  <a:extLst>
                    <a:ext uri="{9D8B030D-6E8A-4147-A177-3AD203B41FA5}">
                      <a16:colId xmlns:a16="http://schemas.microsoft.com/office/drawing/2014/main" val="20001"/>
                    </a:ext>
                  </a:extLst>
                </a:gridCol>
                <a:gridCol w="3810263">
                  <a:extLst>
                    <a:ext uri="{9D8B030D-6E8A-4147-A177-3AD203B41FA5}">
                      <a16:colId xmlns:a16="http://schemas.microsoft.com/office/drawing/2014/main" val="20002"/>
                    </a:ext>
                  </a:extLst>
                </a:gridCol>
              </a:tblGrid>
              <a:tr h="869455">
                <a:tc gridSpan="3">
                  <a:txBody>
                    <a:bodyPr/>
                    <a:lstStyle/>
                    <a:p>
                      <a:pPr algn="ctr"/>
                      <a:r>
                        <a:rPr kumimoji="0" lang="en-US" sz="1800" b="1" kern="1200" dirty="0">
                          <a:solidFill>
                            <a:schemeClr val="lt1"/>
                          </a:solidFill>
                          <a:latin typeface="+mn-lt"/>
                          <a:ea typeface="+mn-ea"/>
                          <a:cs typeface="+mn-cs"/>
                        </a:rPr>
                        <a:t>Recommended  Applied Water Quality</a:t>
                      </a:r>
                    </a:p>
                    <a:p>
                      <a:pPr algn="ctr"/>
                      <a:r>
                        <a:rPr kumimoji="0" lang="en-US" sz="1800" b="1" kern="1200" dirty="0">
                          <a:solidFill>
                            <a:schemeClr val="lt1"/>
                          </a:solidFill>
                          <a:latin typeface="+mn-lt"/>
                          <a:ea typeface="+mn-ea"/>
                          <a:cs typeface="+mn-cs"/>
                        </a:rPr>
                        <a:t>(following any pre-treatment)</a:t>
                      </a:r>
                      <a:endParaRPr lang="en-US" sz="2000" baseline="30000" dirty="0">
                        <a:solidFill>
                          <a:schemeClr val="bg1"/>
                        </a:solidFill>
                        <a:latin typeface="+mn-lt"/>
                        <a:ea typeface="Times New Roman"/>
                        <a:cs typeface="Times New Roman"/>
                      </a:endParaRPr>
                    </a:p>
                  </a:txBody>
                  <a:tcPr marL="89205" marR="89205" marT="91420" marB="9142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23220">
                <a:tc>
                  <a:txBody>
                    <a:bodyPr/>
                    <a:lstStyle/>
                    <a:p>
                      <a:pPr marL="0" indent="0">
                        <a:buFont typeface="+mj-lt"/>
                        <a:buNone/>
                      </a:pPr>
                      <a:r>
                        <a:rPr lang="en-US" sz="1800" dirty="0"/>
                        <a:t>Algae</a:t>
                      </a:r>
                    </a:p>
                  </a:txBody>
                  <a:tcPr marL="89205" marR="89205" marT="91420" marB="91420"/>
                </a:tc>
                <a:tc>
                  <a:txBody>
                    <a:bodyPr/>
                    <a:lstStyle/>
                    <a:p>
                      <a:pPr marL="0" indent="0">
                        <a:buFont typeface="+mj-lt"/>
                        <a:buNone/>
                      </a:pPr>
                      <a:r>
                        <a:rPr lang="en-US" sz="1800" dirty="0"/>
                        <a:t>&lt; 200,000 cells/L</a:t>
                      </a:r>
                      <a:r>
                        <a:rPr lang="en-US" sz="1800" baseline="30000" dirty="0"/>
                        <a:t> </a:t>
                      </a:r>
                      <a:r>
                        <a:rPr lang="en-US" sz="1800" baseline="0" dirty="0"/>
                        <a:t>(depends upon type)</a:t>
                      </a:r>
                      <a:endParaRPr lang="en-US" sz="1800" baseline="30000" dirty="0"/>
                    </a:p>
                  </a:txBody>
                  <a:tcPr marL="89205" marR="89205" marT="91420" marB="91420"/>
                </a:tc>
                <a:tc>
                  <a:txBody>
                    <a:bodyPr/>
                    <a:lstStyle/>
                    <a:p>
                      <a:pPr marL="0" indent="0">
                        <a:buFont typeface="+mj-lt"/>
                        <a:buNone/>
                      </a:pPr>
                      <a:r>
                        <a:rPr kumimoji="0" lang="en-US" sz="1800" kern="1200" dirty="0">
                          <a:solidFill>
                            <a:schemeClr val="dk1"/>
                          </a:solidFill>
                          <a:latin typeface="+mn-lt"/>
                          <a:ea typeface="+mn-ea"/>
                          <a:cs typeface="+mn-cs"/>
                        </a:rPr>
                        <a:t>Certain types of filamentous algae are beneficial for filtration by enhancing biological activity by providing greater surface area for particle removal, but in general, the presence of algae reduces filter run length.  Filter clogging species are detrimental to filtration and the presence of floating species may shorten filter run length due to the associated poorer-quality raw water.   Microscopic</a:t>
                      </a:r>
                      <a:r>
                        <a:rPr kumimoji="0" lang="en-US" sz="1800" kern="1200" baseline="0" dirty="0">
                          <a:solidFill>
                            <a:schemeClr val="dk1"/>
                          </a:solidFill>
                          <a:latin typeface="+mn-lt"/>
                          <a:ea typeface="+mn-ea"/>
                          <a:cs typeface="+mn-cs"/>
                        </a:rPr>
                        <a:t> identification and enumeration is recommended to determine algae species and concentration.</a:t>
                      </a:r>
                      <a:endParaRPr lang="en-US" sz="1800" baseline="30000" dirty="0"/>
                    </a:p>
                  </a:txBody>
                  <a:tcPr marL="89205" marR="89205" marT="91420" marB="91420"/>
                </a:tc>
                <a:extLst>
                  <a:ext uri="{0D108BD9-81ED-4DB2-BD59-A6C34878D82A}">
                    <a16:rowId xmlns:a16="http://schemas.microsoft.com/office/drawing/2014/main" val="10001"/>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C703EB-6A5C-D9BA-42FF-531099DCFCE6}"/>
              </a:ext>
            </a:extLst>
          </p:cNvPr>
          <p:cNvSpPr txBox="1"/>
          <p:nvPr/>
        </p:nvSpPr>
        <p:spPr>
          <a:xfrm>
            <a:off x="554736" y="243840"/>
            <a:ext cx="7663058"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Applied Water Characteristics</a:t>
            </a:r>
          </a:p>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Recommended for Slow Sand Filtration</a:t>
            </a:r>
          </a:p>
        </p:txBody>
      </p:sp>
      <p:graphicFrame>
        <p:nvGraphicFramePr>
          <p:cNvPr id="4" name="Table 3">
            <a:extLst>
              <a:ext uri="{FF2B5EF4-FFF2-40B4-BE49-F238E27FC236}">
                <a16:creationId xmlns:a16="http://schemas.microsoft.com/office/drawing/2014/main" id="{8179C204-C62C-DB88-92B5-ECE6DCCC99D1}"/>
              </a:ext>
            </a:extLst>
          </p:cNvPr>
          <p:cNvGraphicFramePr>
            <a:graphicFrameLocks noGrp="1"/>
          </p:cNvGraphicFramePr>
          <p:nvPr/>
        </p:nvGraphicFramePr>
        <p:xfrm>
          <a:off x="533400" y="1181100"/>
          <a:ext cx="8056563" cy="5003800"/>
        </p:xfrm>
        <a:graphic>
          <a:graphicData uri="http://schemas.openxmlformats.org/drawingml/2006/table">
            <a:tbl>
              <a:tblPr firstRow="1" bandRow="1">
                <a:tableStyleId>{1E171933-4619-4E11-9A3F-F7608DF75F80}</a:tableStyleId>
              </a:tblPr>
              <a:tblGrid>
                <a:gridCol w="4028282">
                  <a:extLst>
                    <a:ext uri="{9D8B030D-6E8A-4147-A177-3AD203B41FA5}">
                      <a16:colId xmlns:a16="http://schemas.microsoft.com/office/drawing/2014/main" val="20000"/>
                    </a:ext>
                  </a:extLst>
                </a:gridCol>
                <a:gridCol w="4028282">
                  <a:extLst>
                    <a:ext uri="{9D8B030D-6E8A-4147-A177-3AD203B41FA5}">
                      <a16:colId xmlns:a16="http://schemas.microsoft.com/office/drawing/2014/main" val="20001"/>
                    </a:ext>
                  </a:extLst>
                </a:gridCol>
              </a:tblGrid>
              <a:tr h="1097262">
                <a:tc gridSpan="2">
                  <a:txBody>
                    <a:bodyPr/>
                    <a:lstStyle/>
                    <a:p>
                      <a:pPr algn="ctr"/>
                      <a:r>
                        <a:rPr kumimoji="0" lang="en-US" sz="2000" b="1" kern="1200" dirty="0">
                          <a:solidFill>
                            <a:schemeClr val="accent3">
                              <a:lumMod val="60000"/>
                              <a:lumOff val="40000"/>
                            </a:schemeClr>
                          </a:solidFill>
                          <a:latin typeface="+mn-lt"/>
                          <a:ea typeface="+mn-ea"/>
                          <a:cs typeface="+mn-cs"/>
                        </a:rPr>
                        <a:t>Summary</a:t>
                      </a:r>
                    </a:p>
                    <a:p>
                      <a:pPr algn="ctr"/>
                      <a:r>
                        <a:rPr kumimoji="0" lang="en-US" sz="2000" b="1" kern="1200" dirty="0">
                          <a:solidFill>
                            <a:schemeClr val="lt1"/>
                          </a:solidFill>
                          <a:latin typeface="+mn-lt"/>
                          <a:ea typeface="+mn-ea"/>
                          <a:cs typeface="+mn-cs"/>
                        </a:rPr>
                        <a:t>Recommended  Applied Water Quality</a:t>
                      </a:r>
                    </a:p>
                    <a:p>
                      <a:pPr algn="ctr"/>
                      <a:r>
                        <a:rPr kumimoji="0" lang="en-US" sz="2000" b="1" kern="1200" dirty="0">
                          <a:solidFill>
                            <a:schemeClr val="lt1"/>
                          </a:solidFill>
                          <a:latin typeface="+mn-lt"/>
                          <a:ea typeface="+mn-ea"/>
                          <a:cs typeface="+mn-cs"/>
                        </a:rPr>
                        <a:t>(following any pre-treatment)</a:t>
                      </a:r>
                      <a:endParaRPr lang="en-US" sz="2400" baseline="30000" dirty="0">
                        <a:solidFill>
                          <a:schemeClr val="bg1"/>
                        </a:solidFill>
                        <a:latin typeface="+mn-lt"/>
                        <a:ea typeface="Times New Roman"/>
                        <a:cs typeface="Times New Roman"/>
                      </a:endParaRPr>
                    </a:p>
                  </a:txBody>
                  <a:tcPr marL="89210" marR="89210" marT="91433" marB="91433"/>
                </a:tc>
                <a:tc hMerge="1">
                  <a:txBody>
                    <a:bodyPr/>
                    <a:lstStyle/>
                    <a:p>
                      <a:endParaRPr lang="en-US"/>
                    </a:p>
                  </a:txBody>
                  <a:tcPr/>
                </a:tc>
                <a:extLst>
                  <a:ext uri="{0D108BD9-81ED-4DB2-BD59-A6C34878D82A}">
                    <a16:rowId xmlns:a16="http://schemas.microsoft.com/office/drawing/2014/main" val="10000"/>
                  </a:ext>
                </a:extLst>
              </a:tr>
              <a:tr h="731503">
                <a:tc>
                  <a:txBody>
                    <a:bodyPr/>
                    <a:lstStyle/>
                    <a:p>
                      <a:pPr marL="457200" indent="-457200">
                        <a:buFont typeface="+mj-lt"/>
                        <a:buNone/>
                      </a:pPr>
                      <a:r>
                        <a:rPr lang="en-US" sz="1800" dirty="0"/>
                        <a:t>Turbidity</a:t>
                      </a:r>
                    </a:p>
                  </a:txBody>
                  <a:tcPr marL="89210" marR="89210" marT="91433" marB="91433"/>
                </a:tc>
                <a:tc>
                  <a:txBody>
                    <a:bodyPr/>
                    <a:lstStyle/>
                    <a:p>
                      <a:pPr marL="457200" indent="-457200">
                        <a:buFont typeface="+mj-lt"/>
                        <a:buNone/>
                      </a:pPr>
                      <a:r>
                        <a:rPr lang="en-US" sz="1800" dirty="0"/>
                        <a:t>&lt; </a:t>
                      </a:r>
                      <a:r>
                        <a:rPr lang="en-US" sz="1800" baseline="0" dirty="0"/>
                        <a:t>10 NTU </a:t>
                      </a:r>
                    </a:p>
                    <a:p>
                      <a:pPr marL="457200" indent="-457200">
                        <a:buFont typeface="+mj-lt"/>
                        <a:buNone/>
                      </a:pPr>
                      <a:r>
                        <a:rPr lang="en-US" sz="1800" baseline="0" dirty="0"/>
                        <a:t>(colloidal clays absent)</a:t>
                      </a:r>
                      <a:endParaRPr lang="en-US" sz="1800" dirty="0"/>
                    </a:p>
                  </a:txBody>
                  <a:tcPr marL="89210" marR="89210" marT="91433" marB="91433"/>
                </a:tc>
                <a:extLst>
                  <a:ext uri="{0D108BD9-81ED-4DB2-BD59-A6C34878D82A}">
                    <a16:rowId xmlns:a16="http://schemas.microsoft.com/office/drawing/2014/main" val="10001"/>
                  </a:ext>
                </a:extLst>
              </a:tr>
              <a:tr h="457184">
                <a:tc>
                  <a:txBody>
                    <a:bodyPr/>
                    <a:lstStyle/>
                    <a:p>
                      <a:pPr marL="457200" indent="-457200">
                        <a:buFont typeface="+mj-lt"/>
                        <a:buNone/>
                      </a:pPr>
                      <a:r>
                        <a:rPr lang="en-US" sz="1800" dirty="0"/>
                        <a:t>True Color</a:t>
                      </a:r>
                    </a:p>
                  </a:txBody>
                  <a:tcPr marL="89210" marR="89210" marT="91433" marB="91433"/>
                </a:tc>
                <a:tc>
                  <a:txBody>
                    <a:bodyPr/>
                    <a:lstStyle/>
                    <a:p>
                      <a:pPr marL="457200" indent="-457200">
                        <a:buFont typeface="+mj-lt"/>
                        <a:buNone/>
                      </a:pPr>
                      <a:r>
                        <a:rPr lang="en-US" sz="1800" dirty="0"/>
                        <a:t>&lt; 5</a:t>
                      </a:r>
                      <a:r>
                        <a:rPr lang="en-US" sz="1800" baseline="0" dirty="0"/>
                        <a:t>  platinum color units</a:t>
                      </a:r>
                      <a:endParaRPr lang="en-US" sz="1800" dirty="0"/>
                    </a:p>
                  </a:txBody>
                  <a:tcPr marL="89210" marR="89210" marT="91433" marB="91433"/>
                </a:tc>
                <a:extLst>
                  <a:ext uri="{0D108BD9-81ED-4DB2-BD59-A6C34878D82A}">
                    <a16:rowId xmlns:a16="http://schemas.microsoft.com/office/drawing/2014/main" val="10002"/>
                  </a:ext>
                </a:extLst>
              </a:tr>
              <a:tr h="457184">
                <a:tc>
                  <a:txBody>
                    <a:bodyPr/>
                    <a:lstStyle/>
                    <a:p>
                      <a:pPr marL="457200" indent="-457200">
                        <a:buFont typeface="+mj-lt"/>
                        <a:buNone/>
                      </a:pPr>
                      <a:r>
                        <a:rPr lang="en-US" sz="1800" dirty="0"/>
                        <a:t>Coliform</a:t>
                      </a:r>
                      <a:r>
                        <a:rPr lang="en-US" sz="1800" baseline="0" dirty="0"/>
                        <a:t> Bacteria</a:t>
                      </a:r>
                      <a:endParaRPr lang="en-US" sz="1800" dirty="0"/>
                    </a:p>
                  </a:txBody>
                  <a:tcPr marL="89210" marR="89210" marT="91433" marB="91433"/>
                </a:tc>
                <a:tc>
                  <a:txBody>
                    <a:bodyPr/>
                    <a:lstStyle/>
                    <a:p>
                      <a:pPr marL="457200" indent="-457200">
                        <a:buFont typeface="+mj-lt"/>
                        <a:buNone/>
                      </a:pPr>
                      <a:r>
                        <a:rPr lang="en-US" sz="1800" dirty="0"/>
                        <a:t>&lt; 800 CFU or MPN/100 ml</a:t>
                      </a:r>
                    </a:p>
                  </a:txBody>
                  <a:tcPr marL="89210" marR="89210" marT="91433" marB="91433"/>
                </a:tc>
                <a:extLst>
                  <a:ext uri="{0D108BD9-81ED-4DB2-BD59-A6C34878D82A}">
                    <a16:rowId xmlns:a16="http://schemas.microsoft.com/office/drawing/2014/main" val="10003"/>
                  </a:ext>
                </a:extLst>
              </a:tr>
              <a:tr h="457184">
                <a:tc>
                  <a:txBody>
                    <a:bodyPr/>
                    <a:lstStyle/>
                    <a:p>
                      <a:pPr marL="457200" indent="-457200">
                        <a:buFont typeface="+mj-lt"/>
                        <a:buNone/>
                      </a:pPr>
                      <a:r>
                        <a:rPr lang="en-US" sz="1800" dirty="0"/>
                        <a:t>Dissolved Oxygen (DO)</a:t>
                      </a:r>
                    </a:p>
                  </a:txBody>
                  <a:tcPr marL="89210" marR="89210" marT="91433" marB="91433"/>
                </a:tc>
                <a:tc>
                  <a:txBody>
                    <a:bodyPr/>
                    <a:lstStyle/>
                    <a:p>
                      <a:pPr marL="457200" indent="-457200">
                        <a:buFont typeface="+mj-lt"/>
                        <a:buNone/>
                      </a:pPr>
                      <a:r>
                        <a:rPr lang="en-US" sz="1800" dirty="0"/>
                        <a:t>&gt;</a:t>
                      </a:r>
                      <a:r>
                        <a:rPr lang="en-US" sz="1800" baseline="0" dirty="0"/>
                        <a:t> 6 mg/l     (DO </a:t>
                      </a:r>
                      <a:r>
                        <a:rPr lang="en-US" sz="1800" u="sng" baseline="0" dirty="0"/>
                        <a:t>&gt;</a:t>
                      </a:r>
                      <a:r>
                        <a:rPr lang="en-US" sz="1800" baseline="0" dirty="0"/>
                        <a:t> 3 mg/l in filter effluent)</a:t>
                      </a:r>
                      <a:endParaRPr lang="en-US" sz="1800" dirty="0"/>
                    </a:p>
                  </a:txBody>
                  <a:tcPr marL="89210" marR="89210" marT="91433" marB="91433"/>
                </a:tc>
                <a:extLst>
                  <a:ext uri="{0D108BD9-81ED-4DB2-BD59-A6C34878D82A}">
                    <a16:rowId xmlns:a16="http://schemas.microsoft.com/office/drawing/2014/main" val="10004"/>
                  </a:ext>
                </a:extLst>
              </a:tr>
              <a:tr h="731503">
                <a:tc>
                  <a:txBody>
                    <a:bodyPr/>
                    <a:lstStyle/>
                    <a:p>
                      <a:pPr marL="457200" indent="-457200">
                        <a:buFont typeface="+mj-lt"/>
                        <a:buNone/>
                      </a:pPr>
                      <a:r>
                        <a:rPr lang="en-US" sz="1800" dirty="0"/>
                        <a:t>Total Organic Carbon</a:t>
                      </a:r>
                      <a:r>
                        <a:rPr lang="en-US" sz="1800" baseline="0" dirty="0"/>
                        <a:t> (TOC)</a:t>
                      </a:r>
                      <a:endParaRPr lang="en-US" sz="1800" dirty="0"/>
                    </a:p>
                  </a:txBody>
                  <a:tcPr marL="89210" marR="89210" marT="91433" marB="91433"/>
                </a:tc>
                <a:tc>
                  <a:txBody>
                    <a:bodyPr/>
                    <a:lstStyle/>
                    <a:p>
                      <a:pPr marL="457200" indent="-457200">
                        <a:buFont typeface="+mj-lt"/>
                        <a:buNone/>
                      </a:pPr>
                      <a:r>
                        <a:rPr lang="en-US" sz="1800" u="sng" dirty="0"/>
                        <a:t>&lt;</a:t>
                      </a:r>
                      <a:r>
                        <a:rPr lang="en-US" sz="1800" dirty="0"/>
                        <a:t> 3.0 mg/l        (&lt;2.5 – 3.0 mg/l</a:t>
                      </a:r>
                      <a:r>
                        <a:rPr lang="en-US" sz="1800" baseline="0" dirty="0"/>
                        <a:t>  DOC)</a:t>
                      </a:r>
                    </a:p>
                    <a:p>
                      <a:pPr marL="457200" indent="-457200">
                        <a:buFont typeface="+mj-lt"/>
                        <a:buNone/>
                      </a:pPr>
                      <a:r>
                        <a:rPr lang="en-US" sz="1800" baseline="0" dirty="0"/>
                        <a:t>(low TOC/DOC to  prevent DBP issues)</a:t>
                      </a:r>
                      <a:endParaRPr lang="en-US" sz="1800" dirty="0"/>
                    </a:p>
                  </a:txBody>
                  <a:tcPr marL="89210" marR="89210" marT="91433" marB="91433"/>
                </a:tc>
                <a:extLst>
                  <a:ext uri="{0D108BD9-81ED-4DB2-BD59-A6C34878D82A}">
                    <a16:rowId xmlns:a16="http://schemas.microsoft.com/office/drawing/2014/main" val="10005"/>
                  </a:ext>
                </a:extLst>
              </a:tr>
              <a:tr h="457184">
                <a:tc>
                  <a:txBody>
                    <a:bodyPr/>
                    <a:lstStyle/>
                    <a:p>
                      <a:pPr marL="457200" indent="-457200">
                        <a:buFont typeface="+mj-lt"/>
                        <a:buNone/>
                      </a:pPr>
                      <a:r>
                        <a:rPr lang="en-US" sz="1800" dirty="0"/>
                        <a:t>Iron &amp; Manganese</a:t>
                      </a:r>
                    </a:p>
                  </a:txBody>
                  <a:tcPr marL="89210" marR="89210" marT="91433" marB="91433"/>
                </a:tc>
                <a:tc>
                  <a:txBody>
                    <a:bodyPr/>
                    <a:lstStyle/>
                    <a:p>
                      <a:pPr marL="457200" indent="-457200">
                        <a:buFont typeface="+mj-lt"/>
                        <a:buNone/>
                      </a:pPr>
                      <a:r>
                        <a:rPr lang="en-US" sz="1800" dirty="0"/>
                        <a:t>Each &lt; 1</a:t>
                      </a:r>
                      <a:r>
                        <a:rPr lang="en-US" sz="1800" baseline="0" dirty="0"/>
                        <a:t> mg/l</a:t>
                      </a:r>
                      <a:endParaRPr lang="en-US" sz="1800" dirty="0"/>
                    </a:p>
                  </a:txBody>
                  <a:tcPr marL="89210" marR="89210" marT="91433" marB="91433"/>
                </a:tc>
                <a:extLst>
                  <a:ext uri="{0D108BD9-81ED-4DB2-BD59-A6C34878D82A}">
                    <a16:rowId xmlns:a16="http://schemas.microsoft.com/office/drawing/2014/main" val="10006"/>
                  </a:ext>
                </a:extLst>
              </a:tr>
              <a:tr h="614794">
                <a:tc>
                  <a:txBody>
                    <a:bodyPr/>
                    <a:lstStyle/>
                    <a:p>
                      <a:pPr marL="457200" indent="-457200">
                        <a:buFont typeface="+mj-lt"/>
                        <a:buNone/>
                      </a:pPr>
                      <a:r>
                        <a:rPr lang="en-US" sz="1800" dirty="0"/>
                        <a:t>Algae</a:t>
                      </a:r>
                    </a:p>
                  </a:txBody>
                  <a:tcPr marL="89210" marR="89210" marT="91433" marB="91433"/>
                </a:tc>
                <a:tc>
                  <a:txBody>
                    <a:bodyPr/>
                    <a:lstStyle/>
                    <a:p>
                      <a:pPr marL="457200" indent="-457200">
                        <a:buFont typeface="+mj-lt"/>
                        <a:buNone/>
                      </a:pPr>
                      <a:r>
                        <a:rPr lang="en-US" sz="1800" dirty="0"/>
                        <a:t>&lt; 200,000 cells/L</a:t>
                      </a:r>
                      <a:r>
                        <a:rPr lang="en-US" sz="1800" baseline="30000" dirty="0"/>
                        <a:t> </a:t>
                      </a:r>
                      <a:r>
                        <a:rPr lang="en-US" sz="1800" baseline="0" dirty="0"/>
                        <a:t>(depends upon type)</a:t>
                      </a:r>
                      <a:endParaRPr lang="en-US" sz="1800" baseline="30000" dirty="0"/>
                    </a:p>
                  </a:txBody>
                  <a:tcPr marL="89210" marR="89210" marT="91433" marB="91433"/>
                </a:tc>
                <a:extLst>
                  <a:ext uri="{0D108BD9-81ED-4DB2-BD59-A6C34878D82A}">
                    <a16:rowId xmlns:a16="http://schemas.microsoft.com/office/drawing/2014/main" val="10007"/>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9">
            <a:extLst>
              <a:ext uri="{FF2B5EF4-FFF2-40B4-BE49-F238E27FC236}">
                <a16:creationId xmlns:a16="http://schemas.microsoft.com/office/drawing/2014/main" id="{76531E07-A924-D460-9919-30BECA24E3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9088" y="1295400"/>
            <a:ext cx="3763962" cy="4972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3BC67EF-1FB2-0381-6D4D-EB716E42784C}"/>
              </a:ext>
            </a:extLst>
          </p:cNvPr>
          <p:cNvSpPr txBox="1"/>
          <p:nvPr/>
        </p:nvSpPr>
        <p:spPr>
          <a:xfrm>
            <a:off x="402336" y="529590"/>
            <a:ext cx="287426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n-lt"/>
              </a:rPr>
              <a:t>Questions?</a:t>
            </a:r>
          </a:p>
        </p:txBody>
      </p:sp>
      <p:pic>
        <p:nvPicPr>
          <p:cNvPr id="165892" name="Picture 12" descr="http://greatergreater.com/images/201109/211934-4.jpg">
            <a:hlinkClick r:id="rId4"/>
            <a:extLst>
              <a:ext uri="{FF2B5EF4-FFF2-40B4-BE49-F238E27FC236}">
                <a16:creationId xmlns:a16="http://schemas.microsoft.com/office/drawing/2014/main" id="{6B58EB9D-30F7-5767-6634-C6A493F2E57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05300" y="3667125"/>
            <a:ext cx="4591050" cy="259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5893" name="Picture 15" descr="SS Filt  Pic003.JPG">
            <a:extLst>
              <a:ext uri="{FF2B5EF4-FFF2-40B4-BE49-F238E27FC236}">
                <a16:creationId xmlns:a16="http://schemas.microsoft.com/office/drawing/2014/main" id="{B98C47C6-A884-C849-D6DB-6E707E79AC24}"/>
              </a:ext>
            </a:extLst>
          </p:cNvPr>
          <p:cNvPicPr preferRelativeResize="0">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837113" y="419100"/>
            <a:ext cx="3602037" cy="27035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46DCBAA-CDFD-D9DF-5406-3C66EAD20A07}"/>
              </a:ext>
            </a:extLst>
          </p:cNvPr>
          <p:cNvSpPr txBox="1"/>
          <p:nvPr/>
        </p:nvSpPr>
        <p:spPr>
          <a:xfrm>
            <a:off x="4819650" y="3162300"/>
            <a:ext cx="3657600" cy="415925"/>
          </a:xfrm>
          <a:prstGeom prst="rect">
            <a:avLst/>
          </a:prstGeom>
          <a:noFill/>
        </p:spPr>
        <p:txBody>
          <a:bodyPr>
            <a:spAutoFit/>
          </a:bodyPr>
          <a:lstStyle/>
          <a:p>
            <a:pPr algn="ctr" eaLnBrk="1" fontAlgn="auto" hangingPunct="1">
              <a:spcBef>
                <a:spcPts val="0"/>
              </a:spcBef>
              <a:spcAft>
                <a:spcPts val="0"/>
              </a:spcAft>
              <a:defRPr/>
            </a:pPr>
            <a:r>
              <a:rPr lang="en-US" sz="1050" dirty="0">
                <a:latin typeface="+mn-lt"/>
              </a:rPr>
              <a:t>2009. Jewell School District #8, OR.  “Blue Future” covered filter (left) and raw water control tank (right)</a:t>
            </a:r>
          </a:p>
        </p:txBody>
      </p:sp>
      <p:sp>
        <p:nvSpPr>
          <p:cNvPr id="165895" name="TextBox 17">
            <a:extLst>
              <a:ext uri="{FF2B5EF4-FFF2-40B4-BE49-F238E27FC236}">
                <a16:creationId xmlns:a16="http://schemas.microsoft.com/office/drawing/2014/main" id="{4DD060D0-FFCF-024C-D9EF-DF901E1B30DF}"/>
              </a:ext>
            </a:extLst>
          </p:cNvPr>
          <p:cNvSpPr txBox="1">
            <a:spLocks noChangeArrowheads="1"/>
          </p:cNvSpPr>
          <p:nvPr/>
        </p:nvSpPr>
        <p:spPr bwMode="auto">
          <a:xfrm>
            <a:off x="4210050" y="6286500"/>
            <a:ext cx="493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1200"/>
              <a:t>US Army Corps of Engineers photo of Washington DC McMillan Water Filtration Plant, a 25-acre, 75 MGD slow sand plant in use from 1905 – 1985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6CC4DB-D64D-1BEA-881A-4C813E6CA636}"/>
              </a:ext>
            </a:extLst>
          </p:cNvPr>
          <p:cNvSpPr txBox="1"/>
          <p:nvPr/>
        </p:nvSpPr>
        <p:spPr>
          <a:xfrm>
            <a:off x="573786" y="243840"/>
            <a:ext cx="809396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Today - World-Wide Use</a:t>
            </a:r>
          </a:p>
        </p:txBody>
      </p:sp>
      <p:sp>
        <p:nvSpPr>
          <p:cNvPr id="24579" name="TextBox 5">
            <a:extLst>
              <a:ext uri="{FF2B5EF4-FFF2-40B4-BE49-F238E27FC236}">
                <a16:creationId xmlns:a16="http://schemas.microsoft.com/office/drawing/2014/main" id="{4E9535E5-5DCB-05C0-FA81-30FAE4DBC5B5}"/>
              </a:ext>
            </a:extLst>
          </p:cNvPr>
          <p:cNvSpPr txBox="1">
            <a:spLocks noChangeArrowheads="1"/>
          </p:cNvSpPr>
          <p:nvPr/>
        </p:nvSpPr>
        <p:spPr bwMode="auto">
          <a:xfrm>
            <a:off x="231775" y="1471613"/>
            <a:ext cx="89122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u="sng">
                <a:solidFill>
                  <a:srgbClr val="FFC000"/>
                </a:solidFill>
              </a:rPr>
              <a:t>In use world-wide</a:t>
            </a:r>
            <a:r>
              <a:rPr lang="en-US" altLang="en-US" sz="2400">
                <a:solidFill>
                  <a:srgbClr val="FFC000"/>
                </a:solidFill>
              </a:rPr>
              <a:t>                                                                                </a:t>
            </a:r>
            <a:r>
              <a:rPr lang="en-US" altLang="en-US" sz="1600"/>
              <a:t>WHO, 1974</a:t>
            </a:r>
          </a:p>
          <a:p>
            <a:pPr eaLnBrk="1" hangingPunct="1"/>
            <a:endParaRPr lang="en-US" altLang="en-US" sz="1600"/>
          </a:p>
          <a:p>
            <a:pPr eaLnBrk="1" hangingPunct="1"/>
            <a:r>
              <a:rPr lang="en-US" altLang="en-US" sz="1600"/>
              <a:t>                                                                                                                                                                              IRC, 1987</a:t>
            </a:r>
          </a:p>
          <a:p>
            <a:pPr eaLnBrk="1" hangingPunct="1"/>
            <a:r>
              <a:rPr lang="en-US" altLang="en-US" sz="1600"/>
              <a:t>   </a:t>
            </a:r>
          </a:p>
          <a:p>
            <a:pPr eaLnBrk="1" hangingPunct="1"/>
            <a:r>
              <a:rPr lang="en-US" altLang="en-US" sz="1600"/>
              <a:t> 						                                               UNICEF, 2009</a:t>
            </a:r>
          </a:p>
          <a:p>
            <a:pPr eaLnBrk="1" hangingPunct="1"/>
            <a:r>
              <a:rPr lang="en-US" altLang="en-US" sz="1600"/>
              <a:t>      						</a:t>
            </a:r>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r>
              <a:rPr lang="en-US" altLang="en-US" sz="1600"/>
              <a:t>                 Micronesia                                             Canada</a:t>
            </a:r>
          </a:p>
          <a:p>
            <a:pPr eaLnBrk="1" hangingPunct="1"/>
            <a:r>
              <a:rPr lang="en-US" altLang="en-US" sz="1600"/>
              <a:t>        Design Tech Paper              “New Horizons for SS Filtration”</a:t>
            </a:r>
          </a:p>
          <a:p>
            <a:pPr eaLnBrk="1" hangingPunct="1"/>
            <a:r>
              <a:rPr lang="en-US" altLang="en-US" sz="1600"/>
              <a:t>                       2003		                    2004</a:t>
            </a:r>
          </a:p>
        </p:txBody>
      </p:sp>
      <p:pic>
        <p:nvPicPr>
          <p:cNvPr id="24580" name="Picture 2">
            <a:extLst>
              <a:ext uri="{FF2B5EF4-FFF2-40B4-BE49-F238E27FC236}">
                <a16:creationId xmlns:a16="http://schemas.microsoft.com/office/drawing/2014/main" id="{EB1B6F30-2E27-7627-AF87-B4F1EF5EDD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0538" y="2090738"/>
            <a:ext cx="2316162" cy="29860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3">
            <a:extLst>
              <a:ext uri="{FF2B5EF4-FFF2-40B4-BE49-F238E27FC236}">
                <a16:creationId xmlns:a16="http://schemas.microsoft.com/office/drawing/2014/main" id="{92236C0F-48CA-CE4B-23D0-7FA9B3A8D5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01975" y="2101850"/>
            <a:ext cx="2012950" cy="29337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8">
            <a:extLst>
              <a:ext uri="{FF2B5EF4-FFF2-40B4-BE49-F238E27FC236}">
                <a16:creationId xmlns:a16="http://schemas.microsoft.com/office/drawing/2014/main" id="{2ADBBB40-093B-282B-9089-17F4CB7EF7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8763" y="1484313"/>
            <a:ext cx="1933575" cy="2362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9">
            <a:extLst>
              <a:ext uri="{FF2B5EF4-FFF2-40B4-BE49-F238E27FC236}">
                <a16:creationId xmlns:a16="http://schemas.microsoft.com/office/drawing/2014/main" id="{85119826-9DB6-0434-3D19-560F22030DF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16563" y="2000250"/>
            <a:ext cx="1852612" cy="2654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584" name="Picture 10">
            <a:extLst>
              <a:ext uri="{FF2B5EF4-FFF2-40B4-BE49-F238E27FC236}">
                <a16:creationId xmlns:a16="http://schemas.microsoft.com/office/drawing/2014/main" id="{5D25E5F9-B1BC-208A-4BA7-FA4EFEB457F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27700" y="2535238"/>
            <a:ext cx="1901825" cy="248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5" name="Rectangle 12">
            <a:extLst>
              <a:ext uri="{FF2B5EF4-FFF2-40B4-BE49-F238E27FC236}">
                <a16:creationId xmlns:a16="http://schemas.microsoft.com/office/drawing/2014/main" id="{1FD0B796-C116-FDCE-E8A2-58428F6A06A5}"/>
              </a:ext>
            </a:extLst>
          </p:cNvPr>
          <p:cNvSpPr>
            <a:spLocks noChangeArrowheads="1"/>
          </p:cNvSpPr>
          <p:nvPr/>
        </p:nvSpPr>
        <p:spPr bwMode="auto">
          <a:xfrm>
            <a:off x="4838700" y="5181600"/>
            <a:ext cx="40576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r" eaLnBrk="1" hangingPunct="1"/>
            <a:r>
              <a:rPr lang="en-US" altLang="en-US">
                <a:solidFill>
                  <a:srgbClr val="FFC000"/>
                </a:solidFill>
              </a:rPr>
              <a:t>According to the World Health Organization, "Under suitable circumstances, slow sand filtration may be not only the cheapest and simplest but also the most efficient method of water treatment."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6CFBA2-B06C-03D5-863D-9870241EA5B6}"/>
              </a:ext>
            </a:extLst>
          </p:cNvPr>
          <p:cNvSpPr txBox="1"/>
          <p:nvPr/>
        </p:nvSpPr>
        <p:spPr>
          <a:xfrm>
            <a:off x="400050" y="281940"/>
            <a:ext cx="8439150" cy="1138773"/>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First Used in U.S. in 1872</a:t>
            </a:r>
          </a:p>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Poughkeepsie, NY</a:t>
            </a:r>
          </a:p>
        </p:txBody>
      </p:sp>
      <p:sp>
        <p:nvSpPr>
          <p:cNvPr id="26627" name="Rectangle 8">
            <a:extLst>
              <a:ext uri="{FF2B5EF4-FFF2-40B4-BE49-F238E27FC236}">
                <a16:creationId xmlns:a16="http://schemas.microsoft.com/office/drawing/2014/main" id="{DED69E6A-0A93-196B-F01B-95CC168ED83C}"/>
              </a:ext>
            </a:extLst>
          </p:cNvPr>
          <p:cNvSpPr>
            <a:spLocks noChangeArrowheads="1"/>
          </p:cNvSpPr>
          <p:nvPr/>
        </p:nvSpPr>
        <p:spPr bwMode="auto">
          <a:xfrm>
            <a:off x="323850" y="2095500"/>
            <a:ext cx="32194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u="sng">
                <a:solidFill>
                  <a:srgbClr val="FFC000"/>
                </a:solidFill>
              </a:rPr>
              <a:t>Proven technology</a:t>
            </a:r>
          </a:p>
          <a:p>
            <a:pPr eaLnBrk="1" hangingPunct="1"/>
            <a:r>
              <a:rPr lang="en-US" altLang="en-US" sz="2000"/>
              <a:t>First placed into use in the U.S. in Poughkeepsie, NY.</a:t>
            </a:r>
          </a:p>
          <a:p>
            <a:pPr eaLnBrk="1" hangingPunct="1"/>
            <a:r>
              <a:rPr lang="en-US" altLang="en-US" sz="2000">
                <a:solidFill>
                  <a:srgbClr val="FFC000"/>
                </a:solidFill>
              </a:rPr>
              <a:t>Used from 1872 - 1962 </a:t>
            </a:r>
          </a:p>
          <a:p>
            <a:pPr eaLnBrk="1" hangingPunct="1"/>
            <a:endParaRPr lang="en-US" altLang="en-US" sz="2000"/>
          </a:p>
          <a:p>
            <a:pPr eaLnBrk="1" hangingPunct="1"/>
            <a:r>
              <a:rPr lang="en-US" altLang="en-US" sz="2000">
                <a:solidFill>
                  <a:srgbClr val="FFC000"/>
                </a:solidFill>
              </a:rPr>
              <a:t>Chlorine was added in 1909</a:t>
            </a:r>
          </a:p>
          <a:p>
            <a:pPr eaLnBrk="1" hangingPunct="1"/>
            <a:endParaRPr lang="en-US" altLang="en-US" sz="2000"/>
          </a:p>
          <a:p>
            <a:pPr eaLnBrk="1" hangingPunct="1"/>
            <a:r>
              <a:rPr lang="en-US" altLang="en-US" sz="2000"/>
              <a:t>Poughkeepsie pronounced “puh KIP see”</a:t>
            </a:r>
          </a:p>
        </p:txBody>
      </p:sp>
      <p:pic>
        <p:nvPicPr>
          <p:cNvPr id="26628" name="Picture 2" descr="0324 Disinfecting at Poughkeepsie">
            <a:hlinkClick r:id="rId3"/>
            <a:extLst>
              <a:ext uri="{FF2B5EF4-FFF2-40B4-BE49-F238E27FC236}">
                <a16:creationId xmlns:a16="http://schemas.microsoft.com/office/drawing/2014/main" id="{E32AA640-4402-A059-EF60-8FDA3776888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06813" y="1466850"/>
            <a:ext cx="5091112" cy="4038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629" name="Rectangle 10">
            <a:extLst>
              <a:ext uri="{FF2B5EF4-FFF2-40B4-BE49-F238E27FC236}">
                <a16:creationId xmlns:a16="http://schemas.microsoft.com/office/drawing/2014/main" id="{4CDD9B42-DB7C-E9FF-A4E7-D37661A067EC}"/>
              </a:ext>
            </a:extLst>
          </p:cNvPr>
          <p:cNvSpPr>
            <a:spLocks noChangeArrowheads="1"/>
          </p:cNvSpPr>
          <p:nvPr/>
        </p:nvSpPr>
        <p:spPr bwMode="auto">
          <a:xfrm>
            <a:off x="400050" y="5656263"/>
            <a:ext cx="8477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The first successful slow sand filtration plant in America was placed into service July 8, 1872. The success of this project was heralded as epidemics all but disappeared and Poughkeepsie could no longer be called a “Sickly City”.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579EEF6A49004CA45435790CC987AB" ma:contentTypeVersion="18" ma:contentTypeDescription="Create a new document." ma:contentTypeScope="" ma:versionID="bc1a5df19ac3a0e60ed7368f6f460702">
  <xsd:schema xmlns:xsd="http://www.w3.org/2001/XMLSchema" xmlns:xs="http://www.w3.org/2001/XMLSchema" xmlns:p="http://schemas.microsoft.com/office/2006/metadata/properties" xmlns:ns1="http://schemas.microsoft.com/sharepoint/v3" xmlns:ns2="59da1016-2a1b-4f8a-9768-d7a4932f6f16" xmlns:ns3="abea9615-3794-44b8-8b8e-5d26d68e1695" targetNamespace="http://schemas.microsoft.com/office/2006/metadata/properties" ma:root="true" ma:fieldsID="bd3f0781b6e7c5f7f643ee2133900da6" ns1:_="" ns2:_="" ns3:_="">
    <xsd:import namespace="http://schemas.microsoft.com/sharepoint/v3"/>
    <xsd:import namespace="59da1016-2a1b-4f8a-9768-d7a4932f6f16"/>
    <xsd:import namespace="abea9615-3794-44b8-8b8e-5d26d68e169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ea9615-3794-44b8-8b8e-5d26d68e169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ACategory xmlns="59da1016-2a1b-4f8a-9768-d7a4932f6f16">Public Health</IACategory>
    <DocumentExpirationDate xmlns="59da1016-2a1b-4f8a-9768-d7a4932f6f16">2020-10-10T07:00:00+00:00</DocumentExpirationDate>
    <IATopic xmlns="59da1016-2a1b-4f8a-9768-d7a4932f6f16">Public Health - Environment</IATopic>
    <Meta_x0020_Keywords xmlns="abea9615-3794-44b8-8b8e-5d26d68e1695" xsi:nil="true"/>
    <IASubtopic xmlns="59da1016-2a1b-4f8a-9768-d7a4932f6f16">Clean Water</IASubtopic>
    <URL xmlns="http://schemas.microsoft.com/sharepoint/v3">
      <Url>https://www.oregon.gov/oha/PH/HEALTHYENVIRONMENTS/DRINKINGWATER/OPERATIONS/TREATMENT/Documents/slowsand/ssfppspart1of4.ppt</Url>
      <Description>Slow Sand Class: Part 1 of 4 PowerPoint</Description>
    </URL>
    <Meta_x0020_Description xmlns="abea9615-3794-44b8-8b8e-5d26d68e169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86C272F-3538-410A-B6F2-F3E31CA9D7D3}">
  <ds:schemaRefs>
    <ds:schemaRef ds:uri="http://schemas.microsoft.com/office/2006/metadata/longProperties"/>
  </ds:schemaRefs>
</ds:datastoreItem>
</file>

<file path=customXml/itemProps2.xml><?xml version="1.0" encoding="utf-8"?>
<ds:datastoreItem xmlns:ds="http://schemas.openxmlformats.org/officeDocument/2006/customXml" ds:itemID="{805C39A0-60C7-45A1-829D-6992386809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da1016-2a1b-4f8a-9768-d7a4932f6f16"/>
    <ds:schemaRef ds:uri="abea9615-3794-44b8-8b8e-5d26d68e1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606D47-F822-4A85-ADE9-3AAE89C21F06}">
  <ds:schemaRefs>
    <ds:schemaRef ds:uri="http://schemas.microsoft.com/sharepoint/v3/contenttype/forms"/>
  </ds:schemaRefs>
</ds:datastoreItem>
</file>

<file path=customXml/itemProps4.xml><?xml version="1.0" encoding="utf-8"?>
<ds:datastoreItem xmlns:ds="http://schemas.openxmlformats.org/officeDocument/2006/customXml" ds:itemID="{A0327413-88B9-4447-8FB6-37E700C6927D}">
  <ds:schemaRefs>
    <ds:schemaRef ds:uri="http://schemas.microsoft.com/office/2006/metadata/properties"/>
    <ds:schemaRef ds:uri="http://schemas.microsoft.com/office/infopath/2007/PartnerControls"/>
    <ds:schemaRef ds:uri="59da1016-2a1b-4f8a-9768-d7a4932f6f16"/>
    <ds:schemaRef ds:uri="abea9615-3794-44b8-8b8e-5d26d68e1695"/>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Metro</Template>
  <TotalTime>12913</TotalTime>
  <Words>11316</Words>
  <Application>Microsoft Office PowerPoint</Application>
  <PresentationFormat>On-screen Show (4:3)</PresentationFormat>
  <Paragraphs>1094</Paragraphs>
  <Slides>77</Slides>
  <Notes>77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Calibri</vt:lpstr>
      <vt:lpstr>Consolas</vt:lpstr>
      <vt:lpstr>Corbel</vt:lpstr>
      <vt:lpstr>Times New Roman</vt:lpstr>
      <vt:lpstr>Wingdings</vt:lpstr>
      <vt:lpstr>Wingdings 2</vt:lpstr>
      <vt:lpstr>Wingdings 3</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Slow Sand Class: Part 1 of 4 PowerPoint</dc:title>
  <dc:creator>EHOFELD</dc:creator>
  <cp:lastModifiedBy>Hofeld Evan E</cp:lastModifiedBy>
  <cp:revision>1396</cp:revision>
  <cp:lastPrinted>2019-05-28T23:22:42Z</cp:lastPrinted>
  <dcterms:created xsi:type="dcterms:W3CDTF">2011-04-29T15:55:45Z</dcterms:created>
  <dcterms:modified xsi:type="dcterms:W3CDTF">2024-03-22T23:16:34Z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HOrganization">
    <vt:lpwstr>OHA</vt:lpwstr>
  </property>
  <property fmtid="{D5CDD505-2E9C-101B-9397-08002B2CF9AE}" pid="3" name="PHExpirationDate">
    <vt:lpwstr>2020-10-10T00:00:00Z</vt:lpwstr>
  </property>
  <property fmtid="{D5CDD505-2E9C-101B-9397-08002B2CF9AE}" pid="4" name="PHOffice">
    <vt:lpwstr/>
  </property>
  <property fmtid="{D5CDD505-2E9C-101B-9397-08002B2CF9AE}" pid="5" name="PHShortLinkDesc">
    <vt:lpwstr/>
  </property>
  <property fmtid="{D5CDD505-2E9C-101B-9397-08002B2CF9AE}" pid="6" name="PHProgram">
    <vt:lpwstr/>
  </property>
  <property fmtid="{D5CDD505-2E9C-101B-9397-08002B2CF9AE}" pid="7" name="PHLanguages">
    <vt:lpwstr>;#English;#</vt:lpwstr>
  </property>
  <property fmtid="{D5CDD505-2E9C-101B-9397-08002B2CF9AE}" pid="8" name="PHDivision">
    <vt:lpwstr/>
  </property>
  <property fmtid="{D5CDD505-2E9C-101B-9397-08002B2CF9AE}" pid="9" name="PHSection">
    <vt:lpwstr/>
  </property>
  <property fmtid="{D5CDD505-2E9C-101B-9397-08002B2CF9AE}" pid="10" name="PHSysOrthogonalTopic">
    <vt:lpwstr>;#&lt;none&gt;;#</vt:lpwstr>
  </property>
  <property fmtid="{D5CDD505-2E9C-101B-9397-08002B2CF9AE}" pid="11" name="PHPublicationTypesLvl2">
    <vt:lpwstr>&lt;none&gt;</vt:lpwstr>
  </property>
  <property fmtid="{D5CDD505-2E9C-101B-9397-08002B2CF9AE}" pid="12" name="PHLongLinkTitle">
    <vt:lpwstr/>
  </property>
  <property fmtid="{D5CDD505-2E9C-101B-9397-08002B2CF9AE}" pid="13" name="PHSysAssociatedTopics">
    <vt:lpwstr/>
  </property>
  <property fmtid="{D5CDD505-2E9C-101B-9397-08002B2CF9AE}" pid="14" name="WorkflowChangePath">
    <vt:lpwstr>54418e35-80e0-4c72-927b-897eb70bb29c,2;54418e35-80e0-4c72-927b-897eb70bb29c,6;54418e35-80e0-4c72-927b-897eb70bb29c,8;b6024e09-016d-46b1-b14e-6c4020db7835,10;</vt:lpwstr>
  </property>
  <property fmtid="{D5CDD505-2E9C-101B-9397-08002B2CF9AE}" pid="15" name="Order">
    <vt:lpwstr>11900.0000000000</vt:lpwstr>
  </property>
  <property fmtid="{D5CDD505-2E9C-101B-9397-08002B2CF9AE}" pid="16" name="display_urn:schemas-microsoft-com:office:office#Editor">
    <vt:lpwstr>Molly Keller</vt:lpwstr>
  </property>
  <property fmtid="{D5CDD505-2E9C-101B-9397-08002B2CF9AE}" pid="17" name="display_urn:schemas-microsoft-com:office:office#Author">
    <vt:lpwstr>JOHANNA  SWENSON</vt:lpwstr>
  </property>
  <property fmtid="{D5CDD505-2E9C-101B-9397-08002B2CF9AE}" pid="18" name="MSIP_Label_ebdd6eeb-0dd0-4927-947e-a759f08fcf55_Enabled">
    <vt:lpwstr>true</vt:lpwstr>
  </property>
  <property fmtid="{D5CDD505-2E9C-101B-9397-08002B2CF9AE}" pid="19" name="MSIP_Label_ebdd6eeb-0dd0-4927-947e-a759f08fcf55_SetDate">
    <vt:lpwstr>2024-02-29T00:37:36Z</vt:lpwstr>
  </property>
  <property fmtid="{D5CDD505-2E9C-101B-9397-08002B2CF9AE}" pid="20" name="MSIP_Label_ebdd6eeb-0dd0-4927-947e-a759f08fcf55_Method">
    <vt:lpwstr>Privileged</vt:lpwstr>
  </property>
  <property fmtid="{D5CDD505-2E9C-101B-9397-08002B2CF9AE}" pid="21" name="MSIP_Label_ebdd6eeb-0dd0-4927-947e-a759f08fcf55_Name">
    <vt:lpwstr>Level 1 - Published (Items)</vt:lpwstr>
  </property>
  <property fmtid="{D5CDD505-2E9C-101B-9397-08002B2CF9AE}" pid="22" name="MSIP_Label_ebdd6eeb-0dd0-4927-947e-a759f08fcf55_SiteId">
    <vt:lpwstr>658e63e8-8d39-499c-8f48-13adc9452f4c</vt:lpwstr>
  </property>
  <property fmtid="{D5CDD505-2E9C-101B-9397-08002B2CF9AE}" pid="23" name="MSIP_Label_ebdd6eeb-0dd0-4927-947e-a759f08fcf55_ActionId">
    <vt:lpwstr>65750598-360d-423b-88a5-2d5f4548b7c4</vt:lpwstr>
  </property>
  <property fmtid="{D5CDD505-2E9C-101B-9397-08002B2CF9AE}" pid="24" name="MSIP_Label_ebdd6eeb-0dd0-4927-947e-a759f08fcf55_ContentBits">
    <vt:lpwstr>0</vt:lpwstr>
  </property>
</Properties>
</file>