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05"/>
  </p:notesMasterIdLst>
  <p:handoutMasterIdLst>
    <p:handoutMasterId r:id="rId106"/>
  </p:handoutMasterIdLst>
  <p:sldIdLst>
    <p:sldId id="282" r:id="rId6"/>
    <p:sldId id="522" r:id="rId7"/>
    <p:sldId id="486" r:id="rId8"/>
    <p:sldId id="406" r:id="rId9"/>
    <p:sldId id="407" r:id="rId10"/>
    <p:sldId id="411" r:id="rId11"/>
    <p:sldId id="412" r:id="rId12"/>
    <p:sldId id="410" r:id="rId13"/>
    <p:sldId id="468" r:id="rId14"/>
    <p:sldId id="417" r:id="rId15"/>
    <p:sldId id="419" r:id="rId16"/>
    <p:sldId id="421" r:id="rId17"/>
    <p:sldId id="424" r:id="rId18"/>
    <p:sldId id="408" r:id="rId19"/>
    <p:sldId id="483" r:id="rId20"/>
    <p:sldId id="484" r:id="rId21"/>
    <p:sldId id="485" r:id="rId22"/>
    <p:sldId id="465" r:id="rId23"/>
    <p:sldId id="409" r:id="rId24"/>
    <p:sldId id="526" r:id="rId25"/>
    <p:sldId id="450" r:id="rId26"/>
    <p:sldId id="487" r:id="rId27"/>
    <p:sldId id="488" r:id="rId28"/>
    <p:sldId id="490" r:id="rId29"/>
    <p:sldId id="489" r:id="rId30"/>
    <p:sldId id="493" r:id="rId31"/>
    <p:sldId id="495" r:id="rId32"/>
    <p:sldId id="491" r:id="rId33"/>
    <p:sldId id="497" r:id="rId34"/>
    <p:sldId id="498" r:id="rId35"/>
    <p:sldId id="496" r:id="rId36"/>
    <p:sldId id="456" r:id="rId37"/>
    <p:sldId id="455" r:id="rId38"/>
    <p:sldId id="524" r:id="rId39"/>
    <p:sldId id="454" r:id="rId40"/>
    <p:sldId id="459" r:id="rId41"/>
    <p:sldId id="460" r:id="rId42"/>
    <p:sldId id="381" r:id="rId43"/>
    <p:sldId id="523" r:id="rId44"/>
    <p:sldId id="462" r:id="rId45"/>
    <p:sldId id="492" r:id="rId46"/>
    <p:sldId id="499" r:id="rId47"/>
    <p:sldId id="500" r:id="rId48"/>
    <p:sldId id="452" r:id="rId49"/>
    <p:sldId id="501" r:id="rId50"/>
    <p:sldId id="502" r:id="rId51"/>
    <p:sldId id="451" r:id="rId52"/>
    <p:sldId id="504" r:id="rId53"/>
    <p:sldId id="505" r:id="rId54"/>
    <p:sldId id="506" r:id="rId55"/>
    <p:sldId id="507" r:id="rId56"/>
    <p:sldId id="510" r:id="rId57"/>
    <p:sldId id="508" r:id="rId58"/>
    <p:sldId id="511" r:id="rId59"/>
    <p:sldId id="512" r:id="rId60"/>
    <p:sldId id="514" r:id="rId61"/>
    <p:sldId id="515" r:id="rId62"/>
    <p:sldId id="516" r:id="rId63"/>
    <p:sldId id="517" r:id="rId64"/>
    <p:sldId id="464" r:id="rId65"/>
    <p:sldId id="469" r:id="rId66"/>
    <p:sldId id="470" r:id="rId67"/>
    <p:sldId id="471" r:id="rId68"/>
    <p:sldId id="463" r:id="rId69"/>
    <p:sldId id="466" r:id="rId70"/>
    <p:sldId id="427" r:id="rId71"/>
    <p:sldId id="430" r:id="rId72"/>
    <p:sldId id="429" r:id="rId73"/>
    <p:sldId id="431" r:id="rId74"/>
    <p:sldId id="432" r:id="rId75"/>
    <p:sldId id="433" r:id="rId76"/>
    <p:sldId id="434" r:id="rId77"/>
    <p:sldId id="435" r:id="rId78"/>
    <p:sldId id="437" r:id="rId79"/>
    <p:sldId id="436" r:id="rId80"/>
    <p:sldId id="438" r:id="rId81"/>
    <p:sldId id="439" r:id="rId82"/>
    <p:sldId id="440" r:id="rId83"/>
    <p:sldId id="441" r:id="rId84"/>
    <p:sldId id="445" r:id="rId85"/>
    <p:sldId id="446" r:id="rId86"/>
    <p:sldId id="442" r:id="rId87"/>
    <p:sldId id="443" r:id="rId88"/>
    <p:sldId id="444" r:id="rId89"/>
    <p:sldId id="447" r:id="rId90"/>
    <p:sldId id="448" r:id="rId91"/>
    <p:sldId id="449" r:id="rId92"/>
    <p:sldId id="473" r:id="rId93"/>
    <p:sldId id="474" r:id="rId94"/>
    <p:sldId id="475" r:id="rId95"/>
    <p:sldId id="519" r:id="rId96"/>
    <p:sldId id="525" r:id="rId97"/>
    <p:sldId id="476" r:id="rId98"/>
    <p:sldId id="478" r:id="rId99"/>
    <p:sldId id="479" r:id="rId100"/>
    <p:sldId id="480" r:id="rId101"/>
    <p:sldId id="481" r:id="rId102"/>
    <p:sldId id="482" r:id="rId103"/>
    <p:sldId id="477" r:id="rId10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05" autoAdjust="0"/>
  </p:normalViewPr>
  <p:slideViewPr>
    <p:cSldViewPr snapToGrid="0">
      <p:cViewPr varScale="1">
        <p:scale>
          <a:sx n="51" d="100"/>
          <a:sy n="51" d="100"/>
        </p:scale>
        <p:origin x="996" y="48"/>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notesViewPr>
    <p:cSldViewPr snapToGrid="0">
      <p:cViewPr varScale="1">
        <p:scale>
          <a:sx n="83" d="100"/>
          <a:sy n="83" d="100"/>
        </p:scale>
        <p:origin x="3816"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presProps" Target="presProps.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heme" Target="theme/theme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82CF2D-5FAB-4D4D-9203-99563D636A7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C877361-61EF-499D-A993-16B554FC9E76}">
      <dgm:prSet phldrT="[Text]" custT="1"/>
      <dgm:spPr>
        <a:solidFill>
          <a:srgbClr val="EABBB2">
            <a:alpha val="90000"/>
          </a:srgbClr>
        </a:solidFill>
      </dgm:spPr>
      <dgm:t>
        <a:bodyPr/>
        <a:lstStyle/>
        <a:p>
          <a:r>
            <a:rPr lang="en-US" sz="1200" dirty="0"/>
            <a:t>Chlorine dioxide</a:t>
          </a:r>
        </a:p>
      </dgm:t>
    </dgm:pt>
    <dgm:pt modelId="{9D4A53EA-C3A5-436C-916A-4FA92F6B7AE1}" type="parTrans" cxnId="{E78F9786-A287-4312-AAAE-11B4D163B4A1}">
      <dgm:prSet/>
      <dgm:spPr/>
      <dgm:t>
        <a:bodyPr/>
        <a:lstStyle/>
        <a:p>
          <a:endParaRPr lang="en-US" sz="1200" dirty="0"/>
        </a:p>
      </dgm:t>
    </dgm:pt>
    <dgm:pt modelId="{32FCD756-28A0-4495-B20F-EA8E303A44AC}" type="sibTrans" cxnId="{E78F9786-A287-4312-AAAE-11B4D163B4A1}">
      <dgm:prSet/>
      <dgm:spPr/>
      <dgm:t>
        <a:bodyPr/>
        <a:lstStyle/>
        <a:p>
          <a:endParaRPr lang="en-US" sz="1200"/>
        </a:p>
      </dgm:t>
    </dgm:pt>
    <dgm:pt modelId="{624B8304-B9EE-4F7E-8AB5-73091972E084}">
      <dgm:prSet phldrT="[Text]" custT="1"/>
      <dgm:spPr>
        <a:solidFill>
          <a:srgbClr val="EABBB2">
            <a:alpha val="90000"/>
          </a:srgbClr>
        </a:solidFill>
      </dgm:spPr>
      <dgm:t>
        <a:bodyPr/>
        <a:lstStyle/>
        <a:p>
          <a:r>
            <a:rPr lang="en-US" sz="1200" b="1" dirty="0">
              <a:solidFill>
                <a:schemeClr val="bg1"/>
              </a:solidFill>
            </a:rPr>
            <a:t>Inactivation</a:t>
          </a:r>
        </a:p>
      </dgm:t>
    </dgm:pt>
    <dgm:pt modelId="{943B1098-AA26-4A8F-9336-E4EA340A735B}" type="parTrans" cxnId="{9725530F-4C0D-4BCA-9946-D2DE7458B15F}">
      <dgm:prSet/>
      <dgm:spPr/>
      <dgm:t>
        <a:bodyPr/>
        <a:lstStyle/>
        <a:p>
          <a:endParaRPr lang="en-US" sz="1200"/>
        </a:p>
      </dgm:t>
    </dgm:pt>
    <dgm:pt modelId="{C1AA2EC5-0638-436F-9175-2799DE10E24C}" type="sibTrans" cxnId="{9725530F-4C0D-4BCA-9946-D2DE7458B15F}">
      <dgm:prSet/>
      <dgm:spPr/>
      <dgm:t>
        <a:bodyPr/>
        <a:lstStyle/>
        <a:p>
          <a:endParaRPr lang="en-US" sz="1200"/>
        </a:p>
      </dgm:t>
    </dgm:pt>
    <dgm:pt modelId="{DBB86B32-A287-4B5E-B4E1-7C4E542F006F}">
      <dgm:prSet phldrT="[Text]" custT="1"/>
      <dgm:spPr>
        <a:solidFill>
          <a:srgbClr val="EABBB2">
            <a:alpha val="90000"/>
          </a:srgbClr>
        </a:solidFill>
      </dgm:spPr>
      <dgm:t>
        <a:bodyPr/>
        <a:lstStyle/>
        <a:p>
          <a:r>
            <a:rPr lang="en-US" sz="1200" dirty="0"/>
            <a:t>Ozone</a:t>
          </a:r>
        </a:p>
      </dgm:t>
    </dgm:pt>
    <dgm:pt modelId="{7C03DCC3-330B-4B3F-841A-FF36BCD009A3}" type="parTrans" cxnId="{1151375F-C5D5-46B1-A881-EB3A358EF701}">
      <dgm:prSet/>
      <dgm:spPr/>
      <dgm:t>
        <a:bodyPr/>
        <a:lstStyle/>
        <a:p>
          <a:endParaRPr lang="en-US" sz="1200" dirty="0"/>
        </a:p>
      </dgm:t>
    </dgm:pt>
    <dgm:pt modelId="{A5E4DC83-CB76-4579-81C4-1AE16196DDFC}" type="sibTrans" cxnId="{1151375F-C5D5-46B1-A881-EB3A358EF701}">
      <dgm:prSet/>
      <dgm:spPr/>
      <dgm:t>
        <a:bodyPr/>
        <a:lstStyle/>
        <a:p>
          <a:endParaRPr lang="en-US" sz="1200"/>
        </a:p>
      </dgm:t>
    </dgm:pt>
    <dgm:pt modelId="{11D44144-4E57-414C-BFC1-4A0A4081F29D}">
      <dgm:prSet phldrT="[Text]" custT="1"/>
      <dgm:spPr>
        <a:solidFill>
          <a:srgbClr val="EABBB2">
            <a:alpha val="90000"/>
          </a:srgbClr>
        </a:solidFill>
      </dgm:spPr>
      <dgm:t>
        <a:bodyPr/>
        <a:lstStyle/>
        <a:p>
          <a:r>
            <a:rPr lang="en-US" sz="1200" dirty="0"/>
            <a:t>UV</a:t>
          </a:r>
        </a:p>
      </dgm:t>
    </dgm:pt>
    <dgm:pt modelId="{C973CAEA-20A5-424B-830A-70B680FED34D}" type="parTrans" cxnId="{CBB445EC-F566-4E75-A7A1-7E6ED8C52F9B}">
      <dgm:prSet/>
      <dgm:spPr/>
      <dgm:t>
        <a:bodyPr/>
        <a:lstStyle/>
        <a:p>
          <a:endParaRPr lang="en-US" sz="1200" dirty="0"/>
        </a:p>
      </dgm:t>
    </dgm:pt>
    <dgm:pt modelId="{F2F68095-7D13-4D13-ACDA-47A838E562F9}" type="sibTrans" cxnId="{CBB445EC-F566-4E75-A7A1-7E6ED8C52F9B}">
      <dgm:prSet/>
      <dgm:spPr/>
      <dgm:t>
        <a:bodyPr/>
        <a:lstStyle/>
        <a:p>
          <a:endParaRPr lang="en-US" sz="1200"/>
        </a:p>
      </dgm:t>
    </dgm:pt>
    <dgm:pt modelId="{B50B0ECC-7F17-4A7B-BB20-935C3A7D8CEE}" type="pres">
      <dgm:prSet presAssocID="{1D82CF2D-5FAB-4D4D-9203-99563D636A7B}" presName="hierChild1" presStyleCnt="0">
        <dgm:presLayoutVars>
          <dgm:chPref val="1"/>
          <dgm:dir/>
          <dgm:animOne val="branch"/>
          <dgm:animLvl val="lvl"/>
          <dgm:resizeHandles/>
        </dgm:presLayoutVars>
      </dgm:prSet>
      <dgm:spPr/>
    </dgm:pt>
    <dgm:pt modelId="{82386EE7-C6C4-4B75-BE10-5BF2BDAAB88E}" type="pres">
      <dgm:prSet presAssocID="{624B8304-B9EE-4F7E-8AB5-73091972E084}" presName="hierRoot1" presStyleCnt="0"/>
      <dgm:spPr/>
    </dgm:pt>
    <dgm:pt modelId="{B7117368-674B-44A5-92AE-F79F0AE4A4DB}" type="pres">
      <dgm:prSet presAssocID="{624B8304-B9EE-4F7E-8AB5-73091972E084}" presName="composite" presStyleCnt="0"/>
      <dgm:spPr/>
    </dgm:pt>
    <dgm:pt modelId="{2874E0AD-DA64-49E4-AA0C-0311F78EE926}" type="pres">
      <dgm:prSet presAssocID="{624B8304-B9EE-4F7E-8AB5-73091972E084}" presName="background" presStyleLbl="node0" presStyleIdx="0" presStyleCnt="1"/>
      <dgm:spPr>
        <a:solidFill>
          <a:schemeClr val="tx2">
            <a:lumMod val="50000"/>
          </a:schemeClr>
        </a:solidFill>
      </dgm:spPr>
    </dgm:pt>
    <dgm:pt modelId="{739B33BD-CFE1-4961-8568-438A86AFDD46}" type="pres">
      <dgm:prSet presAssocID="{624B8304-B9EE-4F7E-8AB5-73091972E084}" presName="text" presStyleLbl="fgAcc0" presStyleIdx="0" presStyleCnt="1">
        <dgm:presLayoutVars>
          <dgm:chPref val="3"/>
        </dgm:presLayoutVars>
      </dgm:prSet>
      <dgm:spPr/>
    </dgm:pt>
    <dgm:pt modelId="{9C015A01-409C-401C-9FC7-A0072ADFCAB5}" type="pres">
      <dgm:prSet presAssocID="{624B8304-B9EE-4F7E-8AB5-73091972E084}" presName="hierChild2" presStyleCnt="0"/>
      <dgm:spPr/>
    </dgm:pt>
    <dgm:pt modelId="{CBA25F2D-DC40-408E-B21C-2F22D7B21D51}" type="pres">
      <dgm:prSet presAssocID="{9D4A53EA-C3A5-436C-916A-4FA92F6B7AE1}" presName="Name10" presStyleLbl="parChTrans1D2" presStyleIdx="0" presStyleCnt="3"/>
      <dgm:spPr/>
    </dgm:pt>
    <dgm:pt modelId="{2A02DE36-0F02-40D4-87A1-43A3203641B3}" type="pres">
      <dgm:prSet presAssocID="{AC877361-61EF-499D-A993-16B554FC9E76}" presName="hierRoot2" presStyleCnt="0"/>
      <dgm:spPr/>
    </dgm:pt>
    <dgm:pt modelId="{BEC61222-B10C-4831-867C-5D084FDFCFFD}" type="pres">
      <dgm:prSet presAssocID="{AC877361-61EF-499D-A993-16B554FC9E76}" presName="composite2" presStyleCnt="0"/>
      <dgm:spPr/>
    </dgm:pt>
    <dgm:pt modelId="{653335B0-7D41-47D1-9EAB-18487EE5ABD7}" type="pres">
      <dgm:prSet presAssocID="{AC877361-61EF-499D-A993-16B554FC9E76}" presName="background2" presStyleLbl="node2" presStyleIdx="0" presStyleCnt="3"/>
      <dgm:spPr>
        <a:solidFill>
          <a:schemeClr val="tx2">
            <a:lumMod val="50000"/>
          </a:schemeClr>
        </a:solidFill>
      </dgm:spPr>
    </dgm:pt>
    <dgm:pt modelId="{CB3C0F00-3752-499E-A9CF-5D0750366DFF}" type="pres">
      <dgm:prSet presAssocID="{AC877361-61EF-499D-A993-16B554FC9E76}" presName="text2" presStyleLbl="fgAcc2" presStyleIdx="0" presStyleCnt="3">
        <dgm:presLayoutVars>
          <dgm:chPref val="3"/>
        </dgm:presLayoutVars>
      </dgm:prSet>
      <dgm:spPr/>
    </dgm:pt>
    <dgm:pt modelId="{878558BD-664F-4920-AE5F-6577110183EE}" type="pres">
      <dgm:prSet presAssocID="{AC877361-61EF-499D-A993-16B554FC9E76}" presName="hierChild3" presStyleCnt="0"/>
      <dgm:spPr/>
    </dgm:pt>
    <dgm:pt modelId="{6E3F22E5-0521-4C30-82F0-1CFE6C7FA899}" type="pres">
      <dgm:prSet presAssocID="{7C03DCC3-330B-4B3F-841A-FF36BCD009A3}" presName="Name10" presStyleLbl="parChTrans1D2" presStyleIdx="1" presStyleCnt="3"/>
      <dgm:spPr/>
    </dgm:pt>
    <dgm:pt modelId="{E352980E-FC4C-4926-9773-A857D29D8D3D}" type="pres">
      <dgm:prSet presAssocID="{DBB86B32-A287-4B5E-B4E1-7C4E542F006F}" presName="hierRoot2" presStyleCnt="0"/>
      <dgm:spPr/>
    </dgm:pt>
    <dgm:pt modelId="{27501195-6CEA-434D-96FF-D189BFDAAD68}" type="pres">
      <dgm:prSet presAssocID="{DBB86B32-A287-4B5E-B4E1-7C4E542F006F}" presName="composite2" presStyleCnt="0"/>
      <dgm:spPr/>
    </dgm:pt>
    <dgm:pt modelId="{D31B1825-DFAD-4D93-88D3-EF265C39ACDB}" type="pres">
      <dgm:prSet presAssocID="{DBB86B32-A287-4B5E-B4E1-7C4E542F006F}" presName="background2" presStyleLbl="node2" presStyleIdx="1" presStyleCnt="3"/>
      <dgm:spPr>
        <a:solidFill>
          <a:schemeClr val="tx2">
            <a:lumMod val="50000"/>
          </a:schemeClr>
        </a:solidFill>
      </dgm:spPr>
    </dgm:pt>
    <dgm:pt modelId="{50072947-8530-4A12-A16F-D50F1002BE32}" type="pres">
      <dgm:prSet presAssocID="{DBB86B32-A287-4B5E-B4E1-7C4E542F006F}" presName="text2" presStyleLbl="fgAcc2" presStyleIdx="1" presStyleCnt="3">
        <dgm:presLayoutVars>
          <dgm:chPref val="3"/>
        </dgm:presLayoutVars>
      </dgm:prSet>
      <dgm:spPr/>
    </dgm:pt>
    <dgm:pt modelId="{737BBB11-B6BF-4985-8C40-466324344CF7}" type="pres">
      <dgm:prSet presAssocID="{DBB86B32-A287-4B5E-B4E1-7C4E542F006F}" presName="hierChild3" presStyleCnt="0"/>
      <dgm:spPr/>
    </dgm:pt>
    <dgm:pt modelId="{8C5C4295-03E4-41A0-BEEB-BBA3B68D0C6C}" type="pres">
      <dgm:prSet presAssocID="{C973CAEA-20A5-424B-830A-70B680FED34D}" presName="Name10" presStyleLbl="parChTrans1D2" presStyleIdx="2" presStyleCnt="3"/>
      <dgm:spPr/>
    </dgm:pt>
    <dgm:pt modelId="{D35967A7-1C7E-49DD-85FD-AFE7433D4D49}" type="pres">
      <dgm:prSet presAssocID="{11D44144-4E57-414C-BFC1-4A0A4081F29D}" presName="hierRoot2" presStyleCnt="0"/>
      <dgm:spPr/>
    </dgm:pt>
    <dgm:pt modelId="{31F5A3B6-2B25-480D-81C7-BB75B6150199}" type="pres">
      <dgm:prSet presAssocID="{11D44144-4E57-414C-BFC1-4A0A4081F29D}" presName="composite2" presStyleCnt="0"/>
      <dgm:spPr/>
    </dgm:pt>
    <dgm:pt modelId="{9D7FE7B6-1610-4C6B-A100-7701DCD7A1F8}" type="pres">
      <dgm:prSet presAssocID="{11D44144-4E57-414C-BFC1-4A0A4081F29D}" presName="background2" presStyleLbl="node2" presStyleIdx="2" presStyleCnt="3"/>
      <dgm:spPr>
        <a:solidFill>
          <a:schemeClr val="tx2">
            <a:lumMod val="50000"/>
          </a:schemeClr>
        </a:solidFill>
      </dgm:spPr>
    </dgm:pt>
    <dgm:pt modelId="{92BBB6BA-589C-473B-BA02-3DD300071923}" type="pres">
      <dgm:prSet presAssocID="{11D44144-4E57-414C-BFC1-4A0A4081F29D}" presName="text2" presStyleLbl="fgAcc2" presStyleIdx="2" presStyleCnt="3">
        <dgm:presLayoutVars>
          <dgm:chPref val="3"/>
        </dgm:presLayoutVars>
      </dgm:prSet>
      <dgm:spPr/>
    </dgm:pt>
    <dgm:pt modelId="{08EE9E88-EAD5-472A-81B3-1E6CED4B57BA}" type="pres">
      <dgm:prSet presAssocID="{11D44144-4E57-414C-BFC1-4A0A4081F29D}" presName="hierChild3" presStyleCnt="0"/>
      <dgm:spPr/>
    </dgm:pt>
  </dgm:ptLst>
  <dgm:cxnLst>
    <dgm:cxn modelId="{9725530F-4C0D-4BCA-9946-D2DE7458B15F}" srcId="{1D82CF2D-5FAB-4D4D-9203-99563D636A7B}" destId="{624B8304-B9EE-4F7E-8AB5-73091972E084}" srcOrd="0" destOrd="0" parTransId="{943B1098-AA26-4A8F-9336-E4EA340A735B}" sibTransId="{C1AA2EC5-0638-436F-9175-2799DE10E24C}"/>
    <dgm:cxn modelId="{D695961A-E68A-4BC9-994F-ED32080F91A9}" type="presOf" srcId="{C973CAEA-20A5-424B-830A-70B680FED34D}" destId="{8C5C4295-03E4-41A0-BEEB-BBA3B68D0C6C}" srcOrd="0" destOrd="0" presId="urn:microsoft.com/office/officeart/2005/8/layout/hierarchy1"/>
    <dgm:cxn modelId="{1151375F-C5D5-46B1-A881-EB3A358EF701}" srcId="{624B8304-B9EE-4F7E-8AB5-73091972E084}" destId="{DBB86B32-A287-4B5E-B4E1-7C4E542F006F}" srcOrd="1" destOrd="0" parTransId="{7C03DCC3-330B-4B3F-841A-FF36BCD009A3}" sibTransId="{A5E4DC83-CB76-4579-81C4-1AE16196DDFC}"/>
    <dgm:cxn modelId="{74EAFA70-292C-482F-AD31-F30AC211D2F8}" type="presOf" srcId="{624B8304-B9EE-4F7E-8AB5-73091972E084}" destId="{739B33BD-CFE1-4961-8568-438A86AFDD46}" srcOrd="0" destOrd="0" presId="urn:microsoft.com/office/officeart/2005/8/layout/hierarchy1"/>
    <dgm:cxn modelId="{E78F9786-A287-4312-AAAE-11B4D163B4A1}" srcId="{624B8304-B9EE-4F7E-8AB5-73091972E084}" destId="{AC877361-61EF-499D-A993-16B554FC9E76}" srcOrd="0" destOrd="0" parTransId="{9D4A53EA-C3A5-436C-916A-4FA92F6B7AE1}" sibTransId="{32FCD756-28A0-4495-B20F-EA8E303A44AC}"/>
    <dgm:cxn modelId="{001157AC-92DB-4C80-A0CE-C2E4A228921D}" type="presOf" srcId="{9D4A53EA-C3A5-436C-916A-4FA92F6B7AE1}" destId="{CBA25F2D-DC40-408E-B21C-2F22D7B21D51}" srcOrd="0" destOrd="0" presId="urn:microsoft.com/office/officeart/2005/8/layout/hierarchy1"/>
    <dgm:cxn modelId="{CDA38EBF-E6F3-4297-9CD3-0E34A3BEE4A3}" type="presOf" srcId="{DBB86B32-A287-4B5E-B4E1-7C4E542F006F}" destId="{50072947-8530-4A12-A16F-D50F1002BE32}" srcOrd="0" destOrd="0" presId="urn:microsoft.com/office/officeart/2005/8/layout/hierarchy1"/>
    <dgm:cxn modelId="{EB682CC5-105B-4330-8456-40C78FB2A26F}" type="presOf" srcId="{1D82CF2D-5FAB-4D4D-9203-99563D636A7B}" destId="{B50B0ECC-7F17-4A7B-BB20-935C3A7D8CEE}" srcOrd="0" destOrd="0" presId="urn:microsoft.com/office/officeart/2005/8/layout/hierarchy1"/>
    <dgm:cxn modelId="{94E7C4D9-4E29-430F-A590-C4D44873A967}" type="presOf" srcId="{AC877361-61EF-499D-A993-16B554FC9E76}" destId="{CB3C0F00-3752-499E-A9CF-5D0750366DFF}" srcOrd="0" destOrd="0" presId="urn:microsoft.com/office/officeart/2005/8/layout/hierarchy1"/>
    <dgm:cxn modelId="{7B4876DF-B67C-44BC-B51C-CB854F929DC8}" type="presOf" srcId="{11D44144-4E57-414C-BFC1-4A0A4081F29D}" destId="{92BBB6BA-589C-473B-BA02-3DD300071923}" srcOrd="0" destOrd="0" presId="urn:microsoft.com/office/officeart/2005/8/layout/hierarchy1"/>
    <dgm:cxn modelId="{AC7E54E0-6D42-4CEB-A4B8-F7DBDF4690F8}" type="presOf" srcId="{7C03DCC3-330B-4B3F-841A-FF36BCD009A3}" destId="{6E3F22E5-0521-4C30-82F0-1CFE6C7FA899}" srcOrd="0" destOrd="0" presId="urn:microsoft.com/office/officeart/2005/8/layout/hierarchy1"/>
    <dgm:cxn modelId="{CBB445EC-F566-4E75-A7A1-7E6ED8C52F9B}" srcId="{624B8304-B9EE-4F7E-8AB5-73091972E084}" destId="{11D44144-4E57-414C-BFC1-4A0A4081F29D}" srcOrd="2" destOrd="0" parTransId="{C973CAEA-20A5-424B-830A-70B680FED34D}" sibTransId="{F2F68095-7D13-4D13-ACDA-47A838E562F9}"/>
    <dgm:cxn modelId="{705D620D-01CA-4F8E-A064-D17712D039F7}" type="presParOf" srcId="{B50B0ECC-7F17-4A7B-BB20-935C3A7D8CEE}" destId="{82386EE7-C6C4-4B75-BE10-5BF2BDAAB88E}" srcOrd="0" destOrd="0" presId="urn:microsoft.com/office/officeart/2005/8/layout/hierarchy1"/>
    <dgm:cxn modelId="{919D107D-DD2E-4474-905A-470D42A55AE8}" type="presParOf" srcId="{82386EE7-C6C4-4B75-BE10-5BF2BDAAB88E}" destId="{B7117368-674B-44A5-92AE-F79F0AE4A4DB}" srcOrd="0" destOrd="0" presId="urn:microsoft.com/office/officeart/2005/8/layout/hierarchy1"/>
    <dgm:cxn modelId="{8F36FF2B-827A-4E3B-B472-525F9F6A7EF6}" type="presParOf" srcId="{B7117368-674B-44A5-92AE-F79F0AE4A4DB}" destId="{2874E0AD-DA64-49E4-AA0C-0311F78EE926}" srcOrd="0" destOrd="0" presId="urn:microsoft.com/office/officeart/2005/8/layout/hierarchy1"/>
    <dgm:cxn modelId="{D6CB5D24-7049-4C0F-AA0A-1E074E1811A3}" type="presParOf" srcId="{B7117368-674B-44A5-92AE-F79F0AE4A4DB}" destId="{739B33BD-CFE1-4961-8568-438A86AFDD46}" srcOrd="1" destOrd="0" presId="urn:microsoft.com/office/officeart/2005/8/layout/hierarchy1"/>
    <dgm:cxn modelId="{5B9A44BE-AD64-48D2-980F-E0B4470BCA46}" type="presParOf" srcId="{82386EE7-C6C4-4B75-BE10-5BF2BDAAB88E}" destId="{9C015A01-409C-401C-9FC7-A0072ADFCAB5}" srcOrd="1" destOrd="0" presId="urn:microsoft.com/office/officeart/2005/8/layout/hierarchy1"/>
    <dgm:cxn modelId="{F4B66B66-DC6E-49A3-A37F-0C171E47294E}" type="presParOf" srcId="{9C015A01-409C-401C-9FC7-A0072ADFCAB5}" destId="{CBA25F2D-DC40-408E-B21C-2F22D7B21D51}" srcOrd="0" destOrd="0" presId="urn:microsoft.com/office/officeart/2005/8/layout/hierarchy1"/>
    <dgm:cxn modelId="{AD459C24-25D9-4536-8F74-3E5CD4D2956A}" type="presParOf" srcId="{9C015A01-409C-401C-9FC7-A0072ADFCAB5}" destId="{2A02DE36-0F02-40D4-87A1-43A3203641B3}" srcOrd="1" destOrd="0" presId="urn:microsoft.com/office/officeart/2005/8/layout/hierarchy1"/>
    <dgm:cxn modelId="{6C729260-49A4-4B0E-BD64-24CB16CECBB9}" type="presParOf" srcId="{2A02DE36-0F02-40D4-87A1-43A3203641B3}" destId="{BEC61222-B10C-4831-867C-5D084FDFCFFD}" srcOrd="0" destOrd="0" presId="urn:microsoft.com/office/officeart/2005/8/layout/hierarchy1"/>
    <dgm:cxn modelId="{0D27C5A8-F417-4D35-B681-BE7069EACEDC}" type="presParOf" srcId="{BEC61222-B10C-4831-867C-5D084FDFCFFD}" destId="{653335B0-7D41-47D1-9EAB-18487EE5ABD7}" srcOrd="0" destOrd="0" presId="urn:microsoft.com/office/officeart/2005/8/layout/hierarchy1"/>
    <dgm:cxn modelId="{2CAB2C88-C265-4CEA-BCCF-9057FB9EE567}" type="presParOf" srcId="{BEC61222-B10C-4831-867C-5D084FDFCFFD}" destId="{CB3C0F00-3752-499E-A9CF-5D0750366DFF}" srcOrd="1" destOrd="0" presId="urn:microsoft.com/office/officeart/2005/8/layout/hierarchy1"/>
    <dgm:cxn modelId="{5E881450-CD3F-49D4-8455-CC1628E56C02}" type="presParOf" srcId="{2A02DE36-0F02-40D4-87A1-43A3203641B3}" destId="{878558BD-664F-4920-AE5F-6577110183EE}" srcOrd="1" destOrd="0" presId="urn:microsoft.com/office/officeart/2005/8/layout/hierarchy1"/>
    <dgm:cxn modelId="{9BF4D159-B1BE-4F21-BA79-A197E320BF3A}" type="presParOf" srcId="{9C015A01-409C-401C-9FC7-A0072ADFCAB5}" destId="{6E3F22E5-0521-4C30-82F0-1CFE6C7FA899}" srcOrd="2" destOrd="0" presId="urn:microsoft.com/office/officeart/2005/8/layout/hierarchy1"/>
    <dgm:cxn modelId="{F283CD2C-4F7D-44C8-ABA7-4842DA3B1B5D}" type="presParOf" srcId="{9C015A01-409C-401C-9FC7-A0072ADFCAB5}" destId="{E352980E-FC4C-4926-9773-A857D29D8D3D}" srcOrd="3" destOrd="0" presId="urn:microsoft.com/office/officeart/2005/8/layout/hierarchy1"/>
    <dgm:cxn modelId="{1D936682-83CA-43C4-BE6E-FF079B691C51}" type="presParOf" srcId="{E352980E-FC4C-4926-9773-A857D29D8D3D}" destId="{27501195-6CEA-434D-96FF-D189BFDAAD68}" srcOrd="0" destOrd="0" presId="urn:microsoft.com/office/officeart/2005/8/layout/hierarchy1"/>
    <dgm:cxn modelId="{8EE4B6F3-BD01-43B4-A8BC-EC3C49E09BF0}" type="presParOf" srcId="{27501195-6CEA-434D-96FF-D189BFDAAD68}" destId="{D31B1825-DFAD-4D93-88D3-EF265C39ACDB}" srcOrd="0" destOrd="0" presId="urn:microsoft.com/office/officeart/2005/8/layout/hierarchy1"/>
    <dgm:cxn modelId="{193CE26E-46D6-410C-9ACC-5519449E3F5C}" type="presParOf" srcId="{27501195-6CEA-434D-96FF-D189BFDAAD68}" destId="{50072947-8530-4A12-A16F-D50F1002BE32}" srcOrd="1" destOrd="0" presId="urn:microsoft.com/office/officeart/2005/8/layout/hierarchy1"/>
    <dgm:cxn modelId="{9D5E5B95-AF9F-4FBA-A4C1-FF781931519A}" type="presParOf" srcId="{E352980E-FC4C-4926-9773-A857D29D8D3D}" destId="{737BBB11-B6BF-4985-8C40-466324344CF7}" srcOrd="1" destOrd="0" presId="urn:microsoft.com/office/officeart/2005/8/layout/hierarchy1"/>
    <dgm:cxn modelId="{A669C4E6-CFC0-4632-B389-84FC61D24F16}" type="presParOf" srcId="{9C015A01-409C-401C-9FC7-A0072ADFCAB5}" destId="{8C5C4295-03E4-41A0-BEEB-BBA3B68D0C6C}" srcOrd="4" destOrd="0" presId="urn:microsoft.com/office/officeart/2005/8/layout/hierarchy1"/>
    <dgm:cxn modelId="{812D6F03-C8DB-4118-8823-7A3646E93E64}" type="presParOf" srcId="{9C015A01-409C-401C-9FC7-A0072ADFCAB5}" destId="{D35967A7-1C7E-49DD-85FD-AFE7433D4D49}" srcOrd="5" destOrd="0" presId="urn:microsoft.com/office/officeart/2005/8/layout/hierarchy1"/>
    <dgm:cxn modelId="{AD380DC2-57F9-4205-8897-2CFF84FD78B7}" type="presParOf" srcId="{D35967A7-1C7E-49DD-85FD-AFE7433D4D49}" destId="{31F5A3B6-2B25-480D-81C7-BB75B6150199}" srcOrd="0" destOrd="0" presId="urn:microsoft.com/office/officeart/2005/8/layout/hierarchy1"/>
    <dgm:cxn modelId="{6AB32034-009E-48D9-8AD5-CD62E4B27C15}" type="presParOf" srcId="{31F5A3B6-2B25-480D-81C7-BB75B6150199}" destId="{9D7FE7B6-1610-4C6B-A100-7701DCD7A1F8}" srcOrd="0" destOrd="0" presId="urn:microsoft.com/office/officeart/2005/8/layout/hierarchy1"/>
    <dgm:cxn modelId="{7EF2BA96-795B-4D47-A762-41F6F9259506}" type="presParOf" srcId="{31F5A3B6-2B25-480D-81C7-BB75B6150199}" destId="{92BBB6BA-589C-473B-BA02-3DD300071923}" srcOrd="1" destOrd="0" presId="urn:microsoft.com/office/officeart/2005/8/layout/hierarchy1"/>
    <dgm:cxn modelId="{00771214-8239-4879-9E4A-42394CE81AAC}" type="presParOf" srcId="{D35967A7-1C7E-49DD-85FD-AFE7433D4D49}" destId="{08EE9E88-EAD5-472A-81B3-1E6CED4B57B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82CF2D-5FAB-4D4D-9203-99563D636A7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E5D1304-D230-41EC-8C5D-FB738CEF0DA5}">
      <dgm:prSet phldrT="[Text]" custT="1"/>
      <dgm:spPr>
        <a:solidFill>
          <a:srgbClr val="FFC000">
            <a:alpha val="90000"/>
          </a:srgbClr>
        </a:solidFill>
      </dgm:spPr>
      <dgm:t>
        <a:bodyPr/>
        <a:lstStyle/>
        <a:p>
          <a:r>
            <a:rPr lang="en-US" sz="1200" b="1" dirty="0"/>
            <a:t>Pre-Filtration</a:t>
          </a:r>
        </a:p>
      </dgm:t>
    </dgm:pt>
    <dgm:pt modelId="{50B460ED-1B28-4ADE-9346-26FBDCB54733}" type="parTrans" cxnId="{F12A9878-FA3E-46BD-94EC-8466D2972247}">
      <dgm:prSet/>
      <dgm:spPr/>
      <dgm:t>
        <a:bodyPr/>
        <a:lstStyle/>
        <a:p>
          <a:endParaRPr lang="en-US" sz="1200"/>
        </a:p>
      </dgm:t>
    </dgm:pt>
    <dgm:pt modelId="{D92A5A01-8A89-4F7F-92FC-4847BBEF7A2F}" type="sibTrans" cxnId="{F12A9878-FA3E-46BD-94EC-8466D2972247}">
      <dgm:prSet/>
      <dgm:spPr/>
      <dgm:t>
        <a:bodyPr/>
        <a:lstStyle/>
        <a:p>
          <a:endParaRPr lang="en-US" sz="1200"/>
        </a:p>
      </dgm:t>
    </dgm:pt>
    <dgm:pt modelId="{B5BE0FAE-78D9-4466-8B27-B294BE7A0AE7}">
      <dgm:prSet phldrT="[Text]" custT="1"/>
      <dgm:spPr>
        <a:solidFill>
          <a:srgbClr val="FFC000">
            <a:alpha val="90000"/>
          </a:srgbClr>
        </a:solidFill>
      </dgm:spPr>
      <dgm:t>
        <a:bodyPr/>
        <a:lstStyle/>
        <a:p>
          <a:r>
            <a:rPr lang="en-US" sz="1200" dirty="0"/>
            <a:t>Pre-sedimentation w/coagulation</a:t>
          </a:r>
        </a:p>
      </dgm:t>
    </dgm:pt>
    <dgm:pt modelId="{81F898E1-A808-475C-8F8D-4A11DE62FF1A}" type="parTrans" cxnId="{A9B5FA02-31CB-41A5-8FA0-4FFE89E8263F}">
      <dgm:prSet/>
      <dgm:spPr/>
      <dgm:t>
        <a:bodyPr/>
        <a:lstStyle/>
        <a:p>
          <a:endParaRPr lang="en-US" sz="1200" dirty="0"/>
        </a:p>
      </dgm:t>
    </dgm:pt>
    <dgm:pt modelId="{2FCE0DBC-C968-43BA-A461-8AFE89BE623F}" type="sibTrans" cxnId="{A9B5FA02-31CB-41A5-8FA0-4FFE89E8263F}">
      <dgm:prSet/>
      <dgm:spPr/>
      <dgm:t>
        <a:bodyPr/>
        <a:lstStyle/>
        <a:p>
          <a:endParaRPr lang="en-US" sz="1200"/>
        </a:p>
      </dgm:t>
    </dgm:pt>
    <dgm:pt modelId="{5B92EE60-B1DD-497C-B5BF-FF1A661345CB}">
      <dgm:prSet phldrT="[Text]" custT="1"/>
      <dgm:spPr>
        <a:solidFill>
          <a:srgbClr val="FFC000">
            <a:alpha val="90000"/>
          </a:srgbClr>
        </a:solidFill>
      </dgm:spPr>
      <dgm:t>
        <a:bodyPr/>
        <a:lstStyle/>
        <a:p>
          <a:r>
            <a:rPr lang="en-US" sz="1200" dirty="0"/>
            <a:t>Two-stage lime softening</a:t>
          </a:r>
        </a:p>
      </dgm:t>
    </dgm:pt>
    <dgm:pt modelId="{8A6FD02A-6D23-4E46-9064-0704B5E26045}" type="parTrans" cxnId="{102F4A86-8F98-4FA3-B100-BC65671960F0}">
      <dgm:prSet/>
      <dgm:spPr/>
      <dgm:t>
        <a:bodyPr/>
        <a:lstStyle/>
        <a:p>
          <a:endParaRPr lang="en-US" sz="1200" dirty="0"/>
        </a:p>
      </dgm:t>
    </dgm:pt>
    <dgm:pt modelId="{50B80DC6-F6A6-4AF5-8F42-3248BF5EC1AC}" type="sibTrans" cxnId="{102F4A86-8F98-4FA3-B100-BC65671960F0}">
      <dgm:prSet/>
      <dgm:spPr/>
      <dgm:t>
        <a:bodyPr/>
        <a:lstStyle/>
        <a:p>
          <a:endParaRPr lang="en-US" sz="1200"/>
        </a:p>
      </dgm:t>
    </dgm:pt>
    <dgm:pt modelId="{86449605-F287-4AED-BD58-D7C0E01DAF6D}">
      <dgm:prSet phldrT="[Text]" custT="1"/>
      <dgm:spPr>
        <a:solidFill>
          <a:srgbClr val="FFC000">
            <a:alpha val="90000"/>
          </a:srgbClr>
        </a:solidFill>
      </dgm:spPr>
      <dgm:t>
        <a:bodyPr/>
        <a:lstStyle/>
        <a:p>
          <a:r>
            <a:rPr lang="en-US" sz="1200" dirty="0"/>
            <a:t>Bank filtration</a:t>
          </a:r>
        </a:p>
      </dgm:t>
    </dgm:pt>
    <dgm:pt modelId="{30AFFA93-ADD2-4969-9D80-9571805307B3}" type="parTrans" cxnId="{C248BC4C-9D1A-462B-B6FA-153F8D84C8FB}">
      <dgm:prSet/>
      <dgm:spPr/>
      <dgm:t>
        <a:bodyPr/>
        <a:lstStyle/>
        <a:p>
          <a:endParaRPr lang="en-US" sz="1200" dirty="0"/>
        </a:p>
      </dgm:t>
    </dgm:pt>
    <dgm:pt modelId="{6E0CEA09-F1C0-481F-95C9-0811B454309A}" type="sibTrans" cxnId="{C248BC4C-9D1A-462B-B6FA-153F8D84C8FB}">
      <dgm:prSet/>
      <dgm:spPr/>
      <dgm:t>
        <a:bodyPr/>
        <a:lstStyle/>
        <a:p>
          <a:endParaRPr lang="en-US" sz="1200"/>
        </a:p>
      </dgm:t>
    </dgm:pt>
    <dgm:pt modelId="{B50B0ECC-7F17-4A7B-BB20-935C3A7D8CEE}" type="pres">
      <dgm:prSet presAssocID="{1D82CF2D-5FAB-4D4D-9203-99563D636A7B}" presName="hierChild1" presStyleCnt="0">
        <dgm:presLayoutVars>
          <dgm:chPref val="1"/>
          <dgm:dir/>
          <dgm:animOne val="branch"/>
          <dgm:animLvl val="lvl"/>
          <dgm:resizeHandles/>
        </dgm:presLayoutVars>
      </dgm:prSet>
      <dgm:spPr/>
    </dgm:pt>
    <dgm:pt modelId="{574DF4CB-3387-4CE7-8A45-B445AAF18460}" type="pres">
      <dgm:prSet presAssocID="{3E5D1304-D230-41EC-8C5D-FB738CEF0DA5}" presName="hierRoot1" presStyleCnt="0"/>
      <dgm:spPr/>
    </dgm:pt>
    <dgm:pt modelId="{87442878-FE42-4A30-9BF1-8E6E46747A2D}" type="pres">
      <dgm:prSet presAssocID="{3E5D1304-D230-41EC-8C5D-FB738CEF0DA5}" presName="composite" presStyleCnt="0"/>
      <dgm:spPr/>
    </dgm:pt>
    <dgm:pt modelId="{13FDD3BC-FB35-49E9-86C6-A3DF02164960}" type="pres">
      <dgm:prSet presAssocID="{3E5D1304-D230-41EC-8C5D-FB738CEF0DA5}" presName="background" presStyleLbl="node0" presStyleIdx="0" presStyleCnt="1"/>
      <dgm:spPr>
        <a:solidFill>
          <a:schemeClr val="tx2">
            <a:lumMod val="50000"/>
          </a:schemeClr>
        </a:solidFill>
      </dgm:spPr>
    </dgm:pt>
    <dgm:pt modelId="{16C1DFCE-1A33-4616-A3AB-C8C0BC9A79D8}" type="pres">
      <dgm:prSet presAssocID="{3E5D1304-D230-41EC-8C5D-FB738CEF0DA5}" presName="text" presStyleLbl="fgAcc0" presStyleIdx="0" presStyleCnt="1">
        <dgm:presLayoutVars>
          <dgm:chPref val="3"/>
        </dgm:presLayoutVars>
      </dgm:prSet>
      <dgm:spPr/>
    </dgm:pt>
    <dgm:pt modelId="{C836BA81-18D2-484E-931E-08F45CBF12EC}" type="pres">
      <dgm:prSet presAssocID="{3E5D1304-D230-41EC-8C5D-FB738CEF0DA5}" presName="hierChild2" presStyleCnt="0"/>
      <dgm:spPr/>
    </dgm:pt>
    <dgm:pt modelId="{003F26A8-45F6-4EF3-A87E-C8AAB02FE714}" type="pres">
      <dgm:prSet presAssocID="{81F898E1-A808-475C-8F8D-4A11DE62FF1A}" presName="Name10" presStyleLbl="parChTrans1D2" presStyleIdx="0" presStyleCnt="3"/>
      <dgm:spPr/>
    </dgm:pt>
    <dgm:pt modelId="{FD7F7A83-EBC6-4FEE-B7BC-491ECC277092}" type="pres">
      <dgm:prSet presAssocID="{B5BE0FAE-78D9-4466-8B27-B294BE7A0AE7}" presName="hierRoot2" presStyleCnt="0"/>
      <dgm:spPr/>
    </dgm:pt>
    <dgm:pt modelId="{249CD6FD-EB5B-434C-9786-513084BA4D5F}" type="pres">
      <dgm:prSet presAssocID="{B5BE0FAE-78D9-4466-8B27-B294BE7A0AE7}" presName="composite2" presStyleCnt="0"/>
      <dgm:spPr/>
    </dgm:pt>
    <dgm:pt modelId="{72B88334-F9B8-494B-B3E7-B4EA08C9AF22}" type="pres">
      <dgm:prSet presAssocID="{B5BE0FAE-78D9-4466-8B27-B294BE7A0AE7}" presName="background2" presStyleLbl="node2" presStyleIdx="0" presStyleCnt="3"/>
      <dgm:spPr>
        <a:solidFill>
          <a:schemeClr val="tx2">
            <a:lumMod val="50000"/>
          </a:schemeClr>
        </a:solidFill>
      </dgm:spPr>
    </dgm:pt>
    <dgm:pt modelId="{F4008627-BAD4-4A73-90A9-EDD04ACF41FD}" type="pres">
      <dgm:prSet presAssocID="{B5BE0FAE-78D9-4466-8B27-B294BE7A0AE7}" presName="text2" presStyleLbl="fgAcc2" presStyleIdx="0" presStyleCnt="3">
        <dgm:presLayoutVars>
          <dgm:chPref val="3"/>
        </dgm:presLayoutVars>
      </dgm:prSet>
      <dgm:spPr/>
    </dgm:pt>
    <dgm:pt modelId="{03C42B75-360D-4A7B-8C3D-86C8721D8EEF}" type="pres">
      <dgm:prSet presAssocID="{B5BE0FAE-78D9-4466-8B27-B294BE7A0AE7}" presName="hierChild3" presStyleCnt="0"/>
      <dgm:spPr/>
    </dgm:pt>
    <dgm:pt modelId="{D67EABB9-0487-4A27-BC8B-044F0F56B0D2}" type="pres">
      <dgm:prSet presAssocID="{8A6FD02A-6D23-4E46-9064-0704B5E26045}" presName="Name10" presStyleLbl="parChTrans1D2" presStyleIdx="1" presStyleCnt="3"/>
      <dgm:spPr/>
    </dgm:pt>
    <dgm:pt modelId="{85707971-4EF5-4A25-946B-5AA3D8819F3F}" type="pres">
      <dgm:prSet presAssocID="{5B92EE60-B1DD-497C-B5BF-FF1A661345CB}" presName="hierRoot2" presStyleCnt="0"/>
      <dgm:spPr/>
    </dgm:pt>
    <dgm:pt modelId="{D9A6105B-4794-4F54-9B3F-660E15DA5622}" type="pres">
      <dgm:prSet presAssocID="{5B92EE60-B1DD-497C-B5BF-FF1A661345CB}" presName="composite2" presStyleCnt="0"/>
      <dgm:spPr/>
    </dgm:pt>
    <dgm:pt modelId="{EF5CAF1E-39FB-4AE1-8061-AABC6A73A9FD}" type="pres">
      <dgm:prSet presAssocID="{5B92EE60-B1DD-497C-B5BF-FF1A661345CB}" presName="background2" presStyleLbl="node2" presStyleIdx="1" presStyleCnt="3"/>
      <dgm:spPr>
        <a:solidFill>
          <a:schemeClr val="tx2">
            <a:lumMod val="50000"/>
          </a:schemeClr>
        </a:solidFill>
      </dgm:spPr>
    </dgm:pt>
    <dgm:pt modelId="{6577701A-E811-4836-B531-917112119D23}" type="pres">
      <dgm:prSet presAssocID="{5B92EE60-B1DD-497C-B5BF-FF1A661345CB}" presName="text2" presStyleLbl="fgAcc2" presStyleIdx="1" presStyleCnt="3">
        <dgm:presLayoutVars>
          <dgm:chPref val="3"/>
        </dgm:presLayoutVars>
      </dgm:prSet>
      <dgm:spPr/>
    </dgm:pt>
    <dgm:pt modelId="{9865ED62-47BD-4883-B670-BCB038006202}" type="pres">
      <dgm:prSet presAssocID="{5B92EE60-B1DD-497C-B5BF-FF1A661345CB}" presName="hierChild3" presStyleCnt="0"/>
      <dgm:spPr/>
    </dgm:pt>
    <dgm:pt modelId="{70EF2833-2B97-4510-892A-BFDAB2978D2F}" type="pres">
      <dgm:prSet presAssocID="{30AFFA93-ADD2-4969-9D80-9571805307B3}" presName="Name10" presStyleLbl="parChTrans1D2" presStyleIdx="2" presStyleCnt="3"/>
      <dgm:spPr/>
    </dgm:pt>
    <dgm:pt modelId="{54C7266B-2891-47ED-9FD9-BDBFB47A8239}" type="pres">
      <dgm:prSet presAssocID="{86449605-F287-4AED-BD58-D7C0E01DAF6D}" presName="hierRoot2" presStyleCnt="0"/>
      <dgm:spPr/>
    </dgm:pt>
    <dgm:pt modelId="{2DAFB25E-71D3-4F5E-802E-2B40268442D1}" type="pres">
      <dgm:prSet presAssocID="{86449605-F287-4AED-BD58-D7C0E01DAF6D}" presName="composite2" presStyleCnt="0"/>
      <dgm:spPr/>
    </dgm:pt>
    <dgm:pt modelId="{F29570FF-4B58-4011-84BE-7A95833E0DC2}" type="pres">
      <dgm:prSet presAssocID="{86449605-F287-4AED-BD58-D7C0E01DAF6D}" presName="background2" presStyleLbl="node2" presStyleIdx="2" presStyleCnt="3"/>
      <dgm:spPr>
        <a:solidFill>
          <a:schemeClr val="tx2">
            <a:lumMod val="50000"/>
          </a:schemeClr>
        </a:solidFill>
      </dgm:spPr>
    </dgm:pt>
    <dgm:pt modelId="{2E04B2D6-F05F-4D6E-BE6B-5562912A72F5}" type="pres">
      <dgm:prSet presAssocID="{86449605-F287-4AED-BD58-D7C0E01DAF6D}" presName="text2" presStyleLbl="fgAcc2" presStyleIdx="2" presStyleCnt="3">
        <dgm:presLayoutVars>
          <dgm:chPref val="3"/>
        </dgm:presLayoutVars>
      </dgm:prSet>
      <dgm:spPr/>
    </dgm:pt>
    <dgm:pt modelId="{771CAC3A-6659-4BFE-9A1D-B56BFC43D1A2}" type="pres">
      <dgm:prSet presAssocID="{86449605-F287-4AED-BD58-D7C0E01DAF6D}" presName="hierChild3" presStyleCnt="0"/>
      <dgm:spPr/>
    </dgm:pt>
  </dgm:ptLst>
  <dgm:cxnLst>
    <dgm:cxn modelId="{A9B5FA02-31CB-41A5-8FA0-4FFE89E8263F}" srcId="{3E5D1304-D230-41EC-8C5D-FB738CEF0DA5}" destId="{B5BE0FAE-78D9-4466-8B27-B294BE7A0AE7}" srcOrd="0" destOrd="0" parTransId="{81F898E1-A808-475C-8F8D-4A11DE62FF1A}" sibTransId="{2FCE0DBC-C968-43BA-A461-8AFE89BE623F}"/>
    <dgm:cxn modelId="{65290704-1CA5-4333-A5F2-6D7BEBC2BCEC}" type="presOf" srcId="{1D82CF2D-5FAB-4D4D-9203-99563D636A7B}" destId="{B50B0ECC-7F17-4A7B-BB20-935C3A7D8CEE}" srcOrd="0" destOrd="0" presId="urn:microsoft.com/office/officeart/2005/8/layout/hierarchy1"/>
    <dgm:cxn modelId="{D086F604-F5D6-4A4F-B12A-1EAC2E952CBD}" type="presOf" srcId="{5B92EE60-B1DD-497C-B5BF-FF1A661345CB}" destId="{6577701A-E811-4836-B531-917112119D23}" srcOrd="0" destOrd="0" presId="urn:microsoft.com/office/officeart/2005/8/layout/hierarchy1"/>
    <dgm:cxn modelId="{6A632C18-B1FE-4CA0-9B5E-1CFED4FCF550}" type="presOf" srcId="{81F898E1-A808-475C-8F8D-4A11DE62FF1A}" destId="{003F26A8-45F6-4EF3-A87E-C8AAB02FE714}" srcOrd="0" destOrd="0" presId="urn:microsoft.com/office/officeart/2005/8/layout/hierarchy1"/>
    <dgm:cxn modelId="{371E223D-E823-4F85-ADB4-BD7A5B88E4EF}" type="presOf" srcId="{30AFFA93-ADD2-4969-9D80-9571805307B3}" destId="{70EF2833-2B97-4510-892A-BFDAB2978D2F}" srcOrd="0" destOrd="0" presId="urn:microsoft.com/office/officeart/2005/8/layout/hierarchy1"/>
    <dgm:cxn modelId="{1E036362-EC5D-456A-869A-946FCFE3DF77}" type="presOf" srcId="{8A6FD02A-6D23-4E46-9064-0704B5E26045}" destId="{D67EABB9-0487-4A27-BC8B-044F0F56B0D2}" srcOrd="0" destOrd="0" presId="urn:microsoft.com/office/officeart/2005/8/layout/hierarchy1"/>
    <dgm:cxn modelId="{26584363-2978-4035-A262-D8C805F27317}" type="presOf" srcId="{B5BE0FAE-78D9-4466-8B27-B294BE7A0AE7}" destId="{F4008627-BAD4-4A73-90A9-EDD04ACF41FD}" srcOrd="0" destOrd="0" presId="urn:microsoft.com/office/officeart/2005/8/layout/hierarchy1"/>
    <dgm:cxn modelId="{C248BC4C-9D1A-462B-B6FA-153F8D84C8FB}" srcId="{3E5D1304-D230-41EC-8C5D-FB738CEF0DA5}" destId="{86449605-F287-4AED-BD58-D7C0E01DAF6D}" srcOrd="2" destOrd="0" parTransId="{30AFFA93-ADD2-4969-9D80-9571805307B3}" sibTransId="{6E0CEA09-F1C0-481F-95C9-0811B454309A}"/>
    <dgm:cxn modelId="{E041FB74-9CBC-4BE4-96D5-1492956057C2}" type="presOf" srcId="{86449605-F287-4AED-BD58-D7C0E01DAF6D}" destId="{2E04B2D6-F05F-4D6E-BE6B-5562912A72F5}" srcOrd="0" destOrd="0" presId="urn:microsoft.com/office/officeart/2005/8/layout/hierarchy1"/>
    <dgm:cxn modelId="{F12A9878-FA3E-46BD-94EC-8466D2972247}" srcId="{1D82CF2D-5FAB-4D4D-9203-99563D636A7B}" destId="{3E5D1304-D230-41EC-8C5D-FB738CEF0DA5}" srcOrd="0" destOrd="0" parTransId="{50B460ED-1B28-4ADE-9346-26FBDCB54733}" sibTransId="{D92A5A01-8A89-4F7F-92FC-4847BBEF7A2F}"/>
    <dgm:cxn modelId="{102F4A86-8F98-4FA3-B100-BC65671960F0}" srcId="{3E5D1304-D230-41EC-8C5D-FB738CEF0DA5}" destId="{5B92EE60-B1DD-497C-B5BF-FF1A661345CB}" srcOrd="1" destOrd="0" parTransId="{8A6FD02A-6D23-4E46-9064-0704B5E26045}" sibTransId="{50B80DC6-F6A6-4AF5-8F42-3248BF5EC1AC}"/>
    <dgm:cxn modelId="{533F46EA-38CF-420F-9735-4738B2D4A447}" type="presOf" srcId="{3E5D1304-D230-41EC-8C5D-FB738CEF0DA5}" destId="{16C1DFCE-1A33-4616-A3AB-C8C0BC9A79D8}" srcOrd="0" destOrd="0" presId="urn:microsoft.com/office/officeart/2005/8/layout/hierarchy1"/>
    <dgm:cxn modelId="{C1DAEFEA-FBE7-4D7B-9EBF-58938C825231}" type="presParOf" srcId="{B50B0ECC-7F17-4A7B-BB20-935C3A7D8CEE}" destId="{574DF4CB-3387-4CE7-8A45-B445AAF18460}" srcOrd="0" destOrd="0" presId="urn:microsoft.com/office/officeart/2005/8/layout/hierarchy1"/>
    <dgm:cxn modelId="{5022927E-E538-45EB-BECB-97F9E8AF5FB6}" type="presParOf" srcId="{574DF4CB-3387-4CE7-8A45-B445AAF18460}" destId="{87442878-FE42-4A30-9BF1-8E6E46747A2D}" srcOrd="0" destOrd="0" presId="urn:microsoft.com/office/officeart/2005/8/layout/hierarchy1"/>
    <dgm:cxn modelId="{7CBA3494-D110-4193-838B-95F32EB482E8}" type="presParOf" srcId="{87442878-FE42-4A30-9BF1-8E6E46747A2D}" destId="{13FDD3BC-FB35-49E9-86C6-A3DF02164960}" srcOrd="0" destOrd="0" presId="urn:microsoft.com/office/officeart/2005/8/layout/hierarchy1"/>
    <dgm:cxn modelId="{DC500599-34D2-447C-9513-02F76DFF4ED4}" type="presParOf" srcId="{87442878-FE42-4A30-9BF1-8E6E46747A2D}" destId="{16C1DFCE-1A33-4616-A3AB-C8C0BC9A79D8}" srcOrd="1" destOrd="0" presId="urn:microsoft.com/office/officeart/2005/8/layout/hierarchy1"/>
    <dgm:cxn modelId="{648B93CB-B3F1-4C19-8DA7-B080018BD222}" type="presParOf" srcId="{574DF4CB-3387-4CE7-8A45-B445AAF18460}" destId="{C836BA81-18D2-484E-931E-08F45CBF12EC}" srcOrd="1" destOrd="0" presId="urn:microsoft.com/office/officeart/2005/8/layout/hierarchy1"/>
    <dgm:cxn modelId="{75661078-8838-42E5-B7DC-EC659974CF54}" type="presParOf" srcId="{C836BA81-18D2-484E-931E-08F45CBF12EC}" destId="{003F26A8-45F6-4EF3-A87E-C8AAB02FE714}" srcOrd="0" destOrd="0" presId="urn:microsoft.com/office/officeart/2005/8/layout/hierarchy1"/>
    <dgm:cxn modelId="{FD3FF110-F820-46EA-AFC4-0181E6BD1DFF}" type="presParOf" srcId="{C836BA81-18D2-484E-931E-08F45CBF12EC}" destId="{FD7F7A83-EBC6-4FEE-B7BC-491ECC277092}" srcOrd="1" destOrd="0" presId="urn:microsoft.com/office/officeart/2005/8/layout/hierarchy1"/>
    <dgm:cxn modelId="{93C4F5E8-6E1B-44F5-AF94-6FB41A3C2CC4}" type="presParOf" srcId="{FD7F7A83-EBC6-4FEE-B7BC-491ECC277092}" destId="{249CD6FD-EB5B-434C-9786-513084BA4D5F}" srcOrd="0" destOrd="0" presId="urn:microsoft.com/office/officeart/2005/8/layout/hierarchy1"/>
    <dgm:cxn modelId="{5E6BD9B2-D19B-46EF-A34F-A464C34E3B06}" type="presParOf" srcId="{249CD6FD-EB5B-434C-9786-513084BA4D5F}" destId="{72B88334-F9B8-494B-B3E7-B4EA08C9AF22}" srcOrd="0" destOrd="0" presId="urn:microsoft.com/office/officeart/2005/8/layout/hierarchy1"/>
    <dgm:cxn modelId="{A97B6BF3-9D9D-412F-8656-5FCBA13C1003}" type="presParOf" srcId="{249CD6FD-EB5B-434C-9786-513084BA4D5F}" destId="{F4008627-BAD4-4A73-90A9-EDD04ACF41FD}" srcOrd="1" destOrd="0" presId="urn:microsoft.com/office/officeart/2005/8/layout/hierarchy1"/>
    <dgm:cxn modelId="{87B7B0DA-830F-4AC7-A6A0-57A685BE0390}" type="presParOf" srcId="{FD7F7A83-EBC6-4FEE-B7BC-491ECC277092}" destId="{03C42B75-360D-4A7B-8C3D-86C8721D8EEF}" srcOrd="1" destOrd="0" presId="urn:microsoft.com/office/officeart/2005/8/layout/hierarchy1"/>
    <dgm:cxn modelId="{5473AFA1-5208-40CF-B547-A8D0A85A3A32}" type="presParOf" srcId="{C836BA81-18D2-484E-931E-08F45CBF12EC}" destId="{D67EABB9-0487-4A27-BC8B-044F0F56B0D2}" srcOrd="2" destOrd="0" presId="urn:microsoft.com/office/officeart/2005/8/layout/hierarchy1"/>
    <dgm:cxn modelId="{B2BF4329-368F-434B-A0A3-C141B6CC8D05}" type="presParOf" srcId="{C836BA81-18D2-484E-931E-08F45CBF12EC}" destId="{85707971-4EF5-4A25-946B-5AA3D8819F3F}" srcOrd="3" destOrd="0" presId="urn:microsoft.com/office/officeart/2005/8/layout/hierarchy1"/>
    <dgm:cxn modelId="{DB1BE245-9BD5-4ABD-9952-2D0E138B4F85}" type="presParOf" srcId="{85707971-4EF5-4A25-946B-5AA3D8819F3F}" destId="{D9A6105B-4794-4F54-9B3F-660E15DA5622}" srcOrd="0" destOrd="0" presId="urn:microsoft.com/office/officeart/2005/8/layout/hierarchy1"/>
    <dgm:cxn modelId="{2A2B3897-F9C2-4971-B489-51C8F09A7784}" type="presParOf" srcId="{D9A6105B-4794-4F54-9B3F-660E15DA5622}" destId="{EF5CAF1E-39FB-4AE1-8061-AABC6A73A9FD}" srcOrd="0" destOrd="0" presId="urn:microsoft.com/office/officeart/2005/8/layout/hierarchy1"/>
    <dgm:cxn modelId="{85C9A635-F0C8-400C-B7DF-9A8A6FD80753}" type="presParOf" srcId="{D9A6105B-4794-4F54-9B3F-660E15DA5622}" destId="{6577701A-E811-4836-B531-917112119D23}" srcOrd="1" destOrd="0" presId="urn:microsoft.com/office/officeart/2005/8/layout/hierarchy1"/>
    <dgm:cxn modelId="{5113E5BB-8302-4206-9FA4-3EC60078FB4C}" type="presParOf" srcId="{85707971-4EF5-4A25-946B-5AA3D8819F3F}" destId="{9865ED62-47BD-4883-B670-BCB038006202}" srcOrd="1" destOrd="0" presId="urn:microsoft.com/office/officeart/2005/8/layout/hierarchy1"/>
    <dgm:cxn modelId="{2D9662E6-6F0F-4587-A9A4-C7B0EC953B4F}" type="presParOf" srcId="{C836BA81-18D2-484E-931E-08F45CBF12EC}" destId="{70EF2833-2B97-4510-892A-BFDAB2978D2F}" srcOrd="4" destOrd="0" presId="urn:microsoft.com/office/officeart/2005/8/layout/hierarchy1"/>
    <dgm:cxn modelId="{7B4CEFF9-6452-4D44-83A1-DF30F9A7705E}" type="presParOf" srcId="{C836BA81-18D2-484E-931E-08F45CBF12EC}" destId="{54C7266B-2891-47ED-9FD9-BDBFB47A8239}" srcOrd="5" destOrd="0" presId="urn:microsoft.com/office/officeart/2005/8/layout/hierarchy1"/>
    <dgm:cxn modelId="{089B86A6-0BE5-497B-8F11-41797CB3538B}" type="presParOf" srcId="{54C7266B-2891-47ED-9FD9-BDBFB47A8239}" destId="{2DAFB25E-71D3-4F5E-802E-2B40268442D1}" srcOrd="0" destOrd="0" presId="urn:microsoft.com/office/officeart/2005/8/layout/hierarchy1"/>
    <dgm:cxn modelId="{9CD16F1A-7DA9-4210-B5A5-54ED120F21E5}" type="presParOf" srcId="{2DAFB25E-71D3-4F5E-802E-2B40268442D1}" destId="{F29570FF-4B58-4011-84BE-7A95833E0DC2}" srcOrd="0" destOrd="0" presId="urn:microsoft.com/office/officeart/2005/8/layout/hierarchy1"/>
    <dgm:cxn modelId="{6CF7C2F2-F9FE-4736-8B46-356EFCA49940}" type="presParOf" srcId="{2DAFB25E-71D3-4F5E-802E-2B40268442D1}" destId="{2E04B2D6-F05F-4D6E-BE6B-5562912A72F5}" srcOrd="1" destOrd="0" presId="urn:microsoft.com/office/officeart/2005/8/layout/hierarchy1"/>
    <dgm:cxn modelId="{1409FDBD-9B00-4FE4-A4E6-9A73B3D3E54F}" type="presParOf" srcId="{54C7266B-2891-47ED-9FD9-BDBFB47A8239}" destId="{771CAC3A-6659-4BFE-9A1D-B56BFC43D1A2}" srcOrd="1" destOrd="0" presId="urn:microsoft.com/office/officeart/2005/8/layout/hierarchy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82CF2D-5FAB-4D4D-9203-99563D636A7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6449605-F287-4AED-BD58-D7C0E01DAF6D}">
      <dgm:prSet phldrT="[Text]" custT="1"/>
      <dgm:spPr>
        <a:solidFill>
          <a:schemeClr val="accent1">
            <a:lumMod val="20000"/>
            <a:lumOff val="80000"/>
            <a:alpha val="90000"/>
          </a:schemeClr>
        </a:solidFill>
      </dgm:spPr>
      <dgm:t>
        <a:bodyPr/>
        <a:lstStyle/>
        <a:p>
          <a:r>
            <a:rPr lang="en-US" sz="1200" b="1" dirty="0">
              <a:solidFill>
                <a:schemeClr val="bg1"/>
              </a:solidFill>
            </a:rPr>
            <a:t>Treatment Performance</a:t>
          </a:r>
        </a:p>
      </dgm:t>
    </dgm:pt>
    <dgm:pt modelId="{30AFFA93-ADD2-4969-9D80-9571805307B3}" type="parTrans" cxnId="{C248BC4C-9D1A-462B-B6FA-153F8D84C8FB}">
      <dgm:prSet/>
      <dgm:spPr/>
      <dgm:t>
        <a:bodyPr/>
        <a:lstStyle/>
        <a:p>
          <a:endParaRPr lang="en-US" sz="1200"/>
        </a:p>
      </dgm:t>
    </dgm:pt>
    <dgm:pt modelId="{6E0CEA09-F1C0-481F-95C9-0811B454309A}" type="sibTrans" cxnId="{C248BC4C-9D1A-462B-B6FA-153F8D84C8FB}">
      <dgm:prSet/>
      <dgm:spPr/>
      <dgm:t>
        <a:bodyPr/>
        <a:lstStyle/>
        <a:p>
          <a:endParaRPr lang="en-US" sz="1200"/>
        </a:p>
      </dgm:t>
    </dgm:pt>
    <dgm:pt modelId="{ED88EEDF-B952-4AC4-B671-B21B737113E8}">
      <dgm:prSet phldrT="[Text]" custT="1"/>
      <dgm:spPr>
        <a:solidFill>
          <a:srgbClr val="B7DBFF">
            <a:alpha val="90000"/>
          </a:srgbClr>
        </a:solidFill>
      </dgm:spPr>
      <dgm:t>
        <a:bodyPr/>
        <a:lstStyle/>
        <a:p>
          <a:r>
            <a:rPr lang="en-US" sz="1200" dirty="0"/>
            <a:t>Combined Filter Performance</a:t>
          </a:r>
        </a:p>
      </dgm:t>
    </dgm:pt>
    <dgm:pt modelId="{FF3579DD-F4EB-4035-8301-E5347AAF07DA}" type="parTrans" cxnId="{08D79640-5E4D-48C4-8410-A5DA0277F871}">
      <dgm:prSet/>
      <dgm:spPr/>
      <dgm:t>
        <a:bodyPr/>
        <a:lstStyle/>
        <a:p>
          <a:endParaRPr lang="en-US" sz="1200" dirty="0"/>
        </a:p>
      </dgm:t>
    </dgm:pt>
    <dgm:pt modelId="{5D0FAC31-02F3-4D2F-8FB5-F001AFD045E1}" type="sibTrans" cxnId="{08D79640-5E4D-48C4-8410-A5DA0277F871}">
      <dgm:prSet/>
      <dgm:spPr/>
      <dgm:t>
        <a:bodyPr/>
        <a:lstStyle/>
        <a:p>
          <a:endParaRPr lang="en-US" sz="1200"/>
        </a:p>
      </dgm:t>
    </dgm:pt>
    <dgm:pt modelId="{06306AD9-753E-49B2-BB75-CFB41D86F24F}">
      <dgm:prSet phldrT="[Text]" custT="1"/>
      <dgm:spPr>
        <a:solidFill>
          <a:srgbClr val="B7DBFF">
            <a:alpha val="90000"/>
          </a:srgbClr>
        </a:solidFill>
      </dgm:spPr>
      <dgm:t>
        <a:bodyPr/>
        <a:lstStyle/>
        <a:p>
          <a:r>
            <a:rPr lang="en-US" sz="1200" dirty="0"/>
            <a:t>Individual Filter Performance</a:t>
          </a:r>
        </a:p>
      </dgm:t>
    </dgm:pt>
    <dgm:pt modelId="{D8890006-E594-467F-A156-3CB71866E43F}" type="parTrans" cxnId="{E6EEBCF1-EADF-4333-819F-25D9904B6C0A}">
      <dgm:prSet/>
      <dgm:spPr/>
      <dgm:t>
        <a:bodyPr/>
        <a:lstStyle/>
        <a:p>
          <a:endParaRPr lang="en-US" sz="1200" dirty="0"/>
        </a:p>
      </dgm:t>
    </dgm:pt>
    <dgm:pt modelId="{A291A88E-9C2E-4E00-A370-3DCBA9DCAC2A}" type="sibTrans" cxnId="{E6EEBCF1-EADF-4333-819F-25D9904B6C0A}">
      <dgm:prSet/>
      <dgm:spPr/>
      <dgm:t>
        <a:bodyPr/>
        <a:lstStyle/>
        <a:p>
          <a:endParaRPr lang="en-US" sz="1200"/>
        </a:p>
      </dgm:t>
    </dgm:pt>
    <dgm:pt modelId="{9B7EACFD-1CE6-4316-9F90-C7A17A4910AD}">
      <dgm:prSet phldrT="[Text]" custT="1"/>
      <dgm:spPr>
        <a:solidFill>
          <a:srgbClr val="B7DBFF">
            <a:alpha val="90000"/>
          </a:srgbClr>
        </a:solidFill>
      </dgm:spPr>
      <dgm:t>
        <a:bodyPr/>
        <a:lstStyle/>
        <a:p>
          <a:r>
            <a:rPr lang="en-US" sz="1200" dirty="0"/>
            <a:t>Demonstration of Performance</a:t>
          </a:r>
        </a:p>
      </dgm:t>
    </dgm:pt>
    <dgm:pt modelId="{0262CA12-4A52-48E3-A088-6529EFDF1A64}" type="parTrans" cxnId="{8412960F-1DF6-4B57-BBA4-439E9665DA5A}">
      <dgm:prSet/>
      <dgm:spPr/>
      <dgm:t>
        <a:bodyPr/>
        <a:lstStyle/>
        <a:p>
          <a:endParaRPr lang="en-US" sz="1200" dirty="0"/>
        </a:p>
      </dgm:t>
    </dgm:pt>
    <dgm:pt modelId="{F27AB2FC-9FAD-4389-9B68-2BA7303F420C}" type="sibTrans" cxnId="{8412960F-1DF6-4B57-BBA4-439E9665DA5A}">
      <dgm:prSet/>
      <dgm:spPr/>
      <dgm:t>
        <a:bodyPr/>
        <a:lstStyle/>
        <a:p>
          <a:endParaRPr lang="en-US" sz="1200"/>
        </a:p>
      </dgm:t>
    </dgm:pt>
    <dgm:pt modelId="{B50B0ECC-7F17-4A7B-BB20-935C3A7D8CEE}" type="pres">
      <dgm:prSet presAssocID="{1D82CF2D-5FAB-4D4D-9203-99563D636A7B}" presName="hierChild1" presStyleCnt="0">
        <dgm:presLayoutVars>
          <dgm:chPref val="1"/>
          <dgm:dir/>
          <dgm:animOne val="branch"/>
          <dgm:animLvl val="lvl"/>
          <dgm:resizeHandles/>
        </dgm:presLayoutVars>
      </dgm:prSet>
      <dgm:spPr/>
    </dgm:pt>
    <dgm:pt modelId="{9A80A026-80DE-4D44-ABEC-AA16CE793DF1}" type="pres">
      <dgm:prSet presAssocID="{86449605-F287-4AED-BD58-D7C0E01DAF6D}" presName="hierRoot1" presStyleCnt="0"/>
      <dgm:spPr/>
    </dgm:pt>
    <dgm:pt modelId="{DC4C430A-E2F0-4D2E-A556-42263D3B5A9A}" type="pres">
      <dgm:prSet presAssocID="{86449605-F287-4AED-BD58-D7C0E01DAF6D}" presName="composite" presStyleCnt="0"/>
      <dgm:spPr/>
    </dgm:pt>
    <dgm:pt modelId="{508E4DE9-D218-40F2-94C6-1A7F7C678926}" type="pres">
      <dgm:prSet presAssocID="{86449605-F287-4AED-BD58-D7C0E01DAF6D}" presName="background" presStyleLbl="node0" presStyleIdx="0" presStyleCnt="1"/>
      <dgm:spPr>
        <a:solidFill>
          <a:schemeClr val="tx2">
            <a:lumMod val="50000"/>
          </a:schemeClr>
        </a:solidFill>
      </dgm:spPr>
    </dgm:pt>
    <dgm:pt modelId="{E20238FA-9FD2-4F3F-AF26-91575FC90B7F}" type="pres">
      <dgm:prSet presAssocID="{86449605-F287-4AED-BD58-D7C0E01DAF6D}" presName="text" presStyleLbl="fgAcc0" presStyleIdx="0" presStyleCnt="1">
        <dgm:presLayoutVars>
          <dgm:chPref val="3"/>
        </dgm:presLayoutVars>
      </dgm:prSet>
      <dgm:spPr/>
    </dgm:pt>
    <dgm:pt modelId="{B6CAFCB4-1999-459C-8657-2837222456EC}" type="pres">
      <dgm:prSet presAssocID="{86449605-F287-4AED-BD58-D7C0E01DAF6D}" presName="hierChild2" presStyleCnt="0"/>
      <dgm:spPr/>
    </dgm:pt>
    <dgm:pt modelId="{A0190986-225C-4061-8545-A4BB7A61B1AE}" type="pres">
      <dgm:prSet presAssocID="{FF3579DD-F4EB-4035-8301-E5347AAF07DA}" presName="Name10" presStyleLbl="parChTrans1D2" presStyleIdx="0" presStyleCnt="3"/>
      <dgm:spPr/>
    </dgm:pt>
    <dgm:pt modelId="{523C4D39-6F81-4AA1-B3BB-D262E07957B5}" type="pres">
      <dgm:prSet presAssocID="{ED88EEDF-B952-4AC4-B671-B21B737113E8}" presName="hierRoot2" presStyleCnt="0"/>
      <dgm:spPr/>
    </dgm:pt>
    <dgm:pt modelId="{02117FE2-BFF7-40F9-A1C7-8C3D6BFFE787}" type="pres">
      <dgm:prSet presAssocID="{ED88EEDF-B952-4AC4-B671-B21B737113E8}" presName="composite2" presStyleCnt="0"/>
      <dgm:spPr/>
    </dgm:pt>
    <dgm:pt modelId="{BD3D2489-F20A-4C79-A723-8ADCC81269DC}" type="pres">
      <dgm:prSet presAssocID="{ED88EEDF-B952-4AC4-B671-B21B737113E8}" presName="background2" presStyleLbl="node2" presStyleIdx="0" presStyleCnt="3"/>
      <dgm:spPr>
        <a:solidFill>
          <a:schemeClr val="tx2">
            <a:lumMod val="50000"/>
          </a:schemeClr>
        </a:solidFill>
      </dgm:spPr>
    </dgm:pt>
    <dgm:pt modelId="{53323610-D5EE-4C3B-8B3A-67B0B7058B36}" type="pres">
      <dgm:prSet presAssocID="{ED88EEDF-B952-4AC4-B671-B21B737113E8}" presName="text2" presStyleLbl="fgAcc2" presStyleIdx="0" presStyleCnt="3">
        <dgm:presLayoutVars>
          <dgm:chPref val="3"/>
        </dgm:presLayoutVars>
      </dgm:prSet>
      <dgm:spPr/>
    </dgm:pt>
    <dgm:pt modelId="{53754CEF-43B8-4305-B54F-AFF3A1196C4B}" type="pres">
      <dgm:prSet presAssocID="{ED88EEDF-B952-4AC4-B671-B21B737113E8}" presName="hierChild3" presStyleCnt="0"/>
      <dgm:spPr/>
    </dgm:pt>
    <dgm:pt modelId="{5B2FB230-1924-4F69-88A1-74882EA278B5}" type="pres">
      <dgm:prSet presAssocID="{D8890006-E594-467F-A156-3CB71866E43F}" presName="Name10" presStyleLbl="parChTrans1D2" presStyleIdx="1" presStyleCnt="3"/>
      <dgm:spPr/>
    </dgm:pt>
    <dgm:pt modelId="{B4B83B83-9573-4AE9-824A-D1267C39905A}" type="pres">
      <dgm:prSet presAssocID="{06306AD9-753E-49B2-BB75-CFB41D86F24F}" presName="hierRoot2" presStyleCnt="0"/>
      <dgm:spPr/>
    </dgm:pt>
    <dgm:pt modelId="{6CA2CA5E-9357-4472-BAC3-9BFE07635AD5}" type="pres">
      <dgm:prSet presAssocID="{06306AD9-753E-49B2-BB75-CFB41D86F24F}" presName="composite2" presStyleCnt="0"/>
      <dgm:spPr/>
    </dgm:pt>
    <dgm:pt modelId="{2F2C2365-D65A-4E1E-8021-BBFE30066AF8}" type="pres">
      <dgm:prSet presAssocID="{06306AD9-753E-49B2-BB75-CFB41D86F24F}" presName="background2" presStyleLbl="node2" presStyleIdx="1" presStyleCnt="3"/>
      <dgm:spPr>
        <a:solidFill>
          <a:schemeClr val="tx2">
            <a:lumMod val="50000"/>
          </a:schemeClr>
        </a:solidFill>
      </dgm:spPr>
    </dgm:pt>
    <dgm:pt modelId="{137683D4-9687-4C67-8E5C-BC0D527DE650}" type="pres">
      <dgm:prSet presAssocID="{06306AD9-753E-49B2-BB75-CFB41D86F24F}" presName="text2" presStyleLbl="fgAcc2" presStyleIdx="1" presStyleCnt="3">
        <dgm:presLayoutVars>
          <dgm:chPref val="3"/>
        </dgm:presLayoutVars>
      </dgm:prSet>
      <dgm:spPr/>
    </dgm:pt>
    <dgm:pt modelId="{E1EEC176-54F6-4695-86D8-6C8FF87A47AF}" type="pres">
      <dgm:prSet presAssocID="{06306AD9-753E-49B2-BB75-CFB41D86F24F}" presName="hierChild3" presStyleCnt="0"/>
      <dgm:spPr/>
    </dgm:pt>
    <dgm:pt modelId="{328CEB4C-2D29-4535-B8B7-F56FA1D3A3B0}" type="pres">
      <dgm:prSet presAssocID="{0262CA12-4A52-48E3-A088-6529EFDF1A64}" presName="Name10" presStyleLbl="parChTrans1D2" presStyleIdx="2" presStyleCnt="3"/>
      <dgm:spPr/>
    </dgm:pt>
    <dgm:pt modelId="{75252136-227F-49DA-990B-D0AAB3C273F2}" type="pres">
      <dgm:prSet presAssocID="{9B7EACFD-1CE6-4316-9F90-C7A17A4910AD}" presName="hierRoot2" presStyleCnt="0"/>
      <dgm:spPr/>
    </dgm:pt>
    <dgm:pt modelId="{99CF032E-C28F-4A56-BB17-665088D00157}" type="pres">
      <dgm:prSet presAssocID="{9B7EACFD-1CE6-4316-9F90-C7A17A4910AD}" presName="composite2" presStyleCnt="0"/>
      <dgm:spPr/>
    </dgm:pt>
    <dgm:pt modelId="{E3443B8C-6BF9-439C-AEC4-E3E013943335}" type="pres">
      <dgm:prSet presAssocID="{9B7EACFD-1CE6-4316-9F90-C7A17A4910AD}" presName="background2" presStyleLbl="node2" presStyleIdx="2" presStyleCnt="3"/>
      <dgm:spPr>
        <a:solidFill>
          <a:schemeClr val="tx2">
            <a:lumMod val="50000"/>
          </a:schemeClr>
        </a:solidFill>
      </dgm:spPr>
    </dgm:pt>
    <dgm:pt modelId="{658151FE-ADB8-4FED-A341-814032FE8D5E}" type="pres">
      <dgm:prSet presAssocID="{9B7EACFD-1CE6-4316-9F90-C7A17A4910AD}" presName="text2" presStyleLbl="fgAcc2" presStyleIdx="2" presStyleCnt="3">
        <dgm:presLayoutVars>
          <dgm:chPref val="3"/>
        </dgm:presLayoutVars>
      </dgm:prSet>
      <dgm:spPr/>
    </dgm:pt>
    <dgm:pt modelId="{01A6D0A7-1D57-4929-89E6-6D0983E4BD22}" type="pres">
      <dgm:prSet presAssocID="{9B7EACFD-1CE6-4316-9F90-C7A17A4910AD}" presName="hierChild3" presStyleCnt="0"/>
      <dgm:spPr/>
    </dgm:pt>
  </dgm:ptLst>
  <dgm:cxnLst>
    <dgm:cxn modelId="{8412960F-1DF6-4B57-BBA4-439E9665DA5A}" srcId="{86449605-F287-4AED-BD58-D7C0E01DAF6D}" destId="{9B7EACFD-1CE6-4316-9F90-C7A17A4910AD}" srcOrd="2" destOrd="0" parTransId="{0262CA12-4A52-48E3-A088-6529EFDF1A64}" sibTransId="{F27AB2FC-9FAD-4389-9B68-2BA7303F420C}"/>
    <dgm:cxn modelId="{A4C27025-94ED-4514-85D5-CA314FF097D6}" type="presOf" srcId="{0262CA12-4A52-48E3-A088-6529EFDF1A64}" destId="{328CEB4C-2D29-4535-B8B7-F56FA1D3A3B0}" srcOrd="0" destOrd="0" presId="urn:microsoft.com/office/officeart/2005/8/layout/hierarchy1"/>
    <dgm:cxn modelId="{08D79640-5E4D-48C4-8410-A5DA0277F871}" srcId="{86449605-F287-4AED-BD58-D7C0E01DAF6D}" destId="{ED88EEDF-B952-4AC4-B671-B21B737113E8}" srcOrd="0" destOrd="0" parTransId="{FF3579DD-F4EB-4035-8301-E5347AAF07DA}" sibTransId="{5D0FAC31-02F3-4D2F-8FB5-F001AFD045E1}"/>
    <dgm:cxn modelId="{060C5A47-8C63-4871-9EC5-5AE0C1556FCD}" type="presOf" srcId="{FF3579DD-F4EB-4035-8301-E5347AAF07DA}" destId="{A0190986-225C-4061-8545-A4BB7A61B1AE}" srcOrd="0" destOrd="0" presId="urn:microsoft.com/office/officeart/2005/8/layout/hierarchy1"/>
    <dgm:cxn modelId="{C248BC4C-9D1A-462B-B6FA-153F8D84C8FB}" srcId="{1D82CF2D-5FAB-4D4D-9203-99563D636A7B}" destId="{86449605-F287-4AED-BD58-D7C0E01DAF6D}" srcOrd="0" destOrd="0" parTransId="{30AFFA93-ADD2-4969-9D80-9571805307B3}" sibTransId="{6E0CEA09-F1C0-481F-95C9-0811B454309A}"/>
    <dgm:cxn modelId="{02A32658-10DD-4969-BA50-BA3998E50925}" type="presOf" srcId="{06306AD9-753E-49B2-BB75-CFB41D86F24F}" destId="{137683D4-9687-4C67-8E5C-BC0D527DE650}" srcOrd="0" destOrd="0" presId="urn:microsoft.com/office/officeart/2005/8/layout/hierarchy1"/>
    <dgm:cxn modelId="{EFA4767D-5D7C-4463-9207-E7E7A4BC06E0}" type="presOf" srcId="{1D82CF2D-5FAB-4D4D-9203-99563D636A7B}" destId="{B50B0ECC-7F17-4A7B-BB20-935C3A7D8CEE}" srcOrd="0" destOrd="0" presId="urn:microsoft.com/office/officeart/2005/8/layout/hierarchy1"/>
    <dgm:cxn modelId="{A539067F-B116-4FA8-8026-472FAD5CE7FB}" type="presOf" srcId="{9B7EACFD-1CE6-4316-9F90-C7A17A4910AD}" destId="{658151FE-ADB8-4FED-A341-814032FE8D5E}" srcOrd="0" destOrd="0" presId="urn:microsoft.com/office/officeart/2005/8/layout/hierarchy1"/>
    <dgm:cxn modelId="{6445C588-9F81-485C-AD20-4BD0FB1DB474}" type="presOf" srcId="{86449605-F287-4AED-BD58-D7C0E01DAF6D}" destId="{E20238FA-9FD2-4F3F-AF26-91575FC90B7F}" srcOrd="0" destOrd="0" presId="urn:microsoft.com/office/officeart/2005/8/layout/hierarchy1"/>
    <dgm:cxn modelId="{98C0728B-2D3A-4802-9A4F-582B4A353079}" type="presOf" srcId="{ED88EEDF-B952-4AC4-B671-B21B737113E8}" destId="{53323610-D5EE-4C3B-8B3A-67B0B7058B36}" srcOrd="0" destOrd="0" presId="urn:microsoft.com/office/officeart/2005/8/layout/hierarchy1"/>
    <dgm:cxn modelId="{FC82A8EF-D696-402F-B52B-05C97369C913}" type="presOf" srcId="{D8890006-E594-467F-A156-3CB71866E43F}" destId="{5B2FB230-1924-4F69-88A1-74882EA278B5}" srcOrd="0" destOrd="0" presId="urn:microsoft.com/office/officeart/2005/8/layout/hierarchy1"/>
    <dgm:cxn modelId="{E6EEBCF1-EADF-4333-819F-25D9904B6C0A}" srcId="{86449605-F287-4AED-BD58-D7C0E01DAF6D}" destId="{06306AD9-753E-49B2-BB75-CFB41D86F24F}" srcOrd="1" destOrd="0" parTransId="{D8890006-E594-467F-A156-3CB71866E43F}" sibTransId="{A291A88E-9C2E-4E00-A370-3DCBA9DCAC2A}"/>
    <dgm:cxn modelId="{97770D67-82A9-4258-A912-2D18E6616ED6}" type="presParOf" srcId="{B50B0ECC-7F17-4A7B-BB20-935C3A7D8CEE}" destId="{9A80A026-80DE-4D44-ABEC-AA16CE793DF1}" srcOrd="0" destOrd="0" presId="urn:microsoft.com/office/officeart/2005/8/layout/hierarchy1"/>
    <dgm:cxn modelId="{D9272FFA-3467-413B-82A4-3103DD386606}" type="presParOf" srcId="{9A80A026-80DE-4D44-ABEC-AA16CE793DF1}" destId="{DC4C430A-E2F0-4D2E-A556-42263D3B5A9A}" srcOrd="0" destOrd="0" presId="urn:microsoft.com/office/officeart/2005/8/layout/hierarchy1"/>
    <dgm:cxn modelId="{904F7971-E147-4523-85BE-D8AEECEB28F0}" type="presParOf" srcId="{DC4C430A-E2F0-4D2E-A556-42263D3B5A9A}" destId="{508E4DE9-D218-40F2-94C6-1A7F7C678926}" srcOrd="0" destOrd="0" presId="urn:microsoft.com/office/officeart/2005/8/layout/hierarchy1"/>
    <dgm:cxn modelId="{CC005316-0D6F-455C-AD07-E13E688E2315}" type="presParOf" srcId="{DC4C430A-E2F0-4D2E-A556-42263D3B5A9A}" destId="{E20238FA-9FD2-4F3F-AF26-91575FC90B7F}" srcOrd="1" destOrd="0" presId="urn:microsoft.com/office/officeart/2005/8/layout/hierarchy1"/>
    <dgm:cxn modelId="{82BB7382-6ADC-4858-996A-68EB3ADB1FB7}" type="presParOf" srcId="{9A80A026-80DE-4D44-ABEC-AA16CE793DF1}" destId="{B6CAFCB4-1999-459C-8657-2837222456EC}" srcOrd="1" destOrd="0" presId="urn:microsoft.com/office/officeart/2005/8/layout/hierarchy1"/>
    <dgm:cxn modelId="{17FEA8C4-B08A-4C47-81AB-6DCF1021A921}" type="presParOf" srcId="{B6CAFCB4-1999-459C-8657-2837222456EC}" destId="{A0190986-225C-4061-8545-A4BB7A61B1AE}" srcOrd="0" destOrd="0" presId="urn:microsoft.com/office/officeart/2005/8/layout/hierarchy1"/>
    <dgm:cxn modelId="{ADB45DD3-3096-4682-AF88-15D54D02CEF4}" type="presParOf" srcId="{B6CAFCB4-1999-459C-8657-2837222456EC}" destId="{523C4D39-6F81-4AA1-B3BB-D262E07957B5}" srcOrd="1" destOrd="0" presId="urn:microsoft.com/office/officeart/2005/8/layout/hierarchy1"/>
    <dgm:cxn modelId="{D1BCEA04-F6B6-4EDD-AA9A-055A506BC95B}" type="presParOf" srcId="{523C4D39-6F81-4AA1-B3BB-D262E07957B5}" destId="{02117FE2-BFF7-40F9-A1C7-8C3D6BFFE787}" srcOrd="0" destOrd="0" presId="urn:microsoft.com/office/officeart/2005/8/layout/hierarchy1"/>
    <dgm:cxn modelId="{E41311CF-0BCB-49AD-A646-E6D7583333FA}" type="presParOf" srcId="{02117FE2-BFF7-40F9-A1C7-8C3D6BFFE787}" destId="{BD3D2489-F20A-4C79-A723-8ADCC81269DC}" srcOrd="0" destOrd="0" presId="urn:microsoft.com/office/officeart/2005/8/layout/hierarchy1"/>
    <dgm:cxn modelId="{3C1CBD56-E66D-4BA5-96FE-BD22EAB8FB49}" type="presParOf" srcId="{02117FE2-BFF7-40F9-A1C7-8C3D6BFFE787}" destId="{53323610-D5EE-4C3B-8B3A-67B0B7058B36}" srcOrd="1" destOrd="0" presId="urn:microsoft.com/office/officeart/2005/8/layout/hierarchy1"/>
    <dgm:cxn modelId="{1934F06F-8CC2-4733-ACCE-BB73DFDEF406}" type="presParOf" srcId="{523C4D39-6F81-4AA1-B3BB-D262E07957B5}" destId="{53754CEF-43B8-4305-B54F-AFF3A1196C4B}" srcOrd="1" destOrd="0" presId="urn:microsoft.com/office/officeart/2005/8/layout/hierarchy1"/>
    <dgm:cxn modelId="{8601F687-A79C-49CE-9DA7-38CEDBB0B0BE}" type="presParOf" srcId="{B6CAFCB4-1999-459C-8657-2837222456EC}" destId="{5B2FB230-1924-4F69-88A1-74882EA278B5}" srcOrd="2" destOrd="0" presId="urn:microsoft.com/office/officeart/2005/8/layout/hierarchy1"/>
    <dgm:cxn modelId="{1E29F461-E500-4DCC-8DE5-90D69A590F36}" type="presParOf" srcId="{B6CAFCB4-1999-459C-8657-2837222456EC}" destId="{B4B83B83-9573-4AE9-824A-D1267C39905A}" srcOrd="3" destOrd="0" presId="urn:microsoft.com/office/officeart/2005/8/layout/hierarchy1"/>
    <dgm:cxn modelId="{A2247CA9-196A-42D0-AA39-182366AB7815}" type="presParOf" srcId="{B4B83B83-9573-4AE9-824A-D1267C39905A}" destId="{6CA2CA5E-9357-4472-BAC3-9BFE07635AD5}" srcOrd="0" destOrd="0" presId="urn:microsoft.com/office/officeart/2005/8/layout/hierarchy1"/>
    <dgm:cxn modelId="{A8CB5A81-B83C-4D25-9AE6-CEB303B2317C}" type="presParOf" srcId="{6CA2CA5E-9357-4472-BAC3-9BFE07635AD5}" destId="{2F2C2365-D65A-4E1E-8021-BBFE30066AF8}" srcOrd="0" destOrd="0" presId="urn:microsoft.com/office/officeart/2005/8/layout/hierarchy1"/>
    <dgm:cxn modelId="{A4CEA20D-DBB5-44A6-A87C-3C47EC212897}" type="presParOf" srcId="{6CA2CA5E-9357-4472-BAC3-9BFE07635AD5}" destId="{137683D4-9687-4C67-8E5C-BC0D527DE650}" srcOrd="1" destOrd="0" presId="urn:microsoft.com/office/officeart/2005/8/layout/hierarchy1"/>
    <dgm:cxn modelId="{B4C8051F-4713-4348-9F70-9E62217D67CE}" type="presParOf" srcId="{B4B83B83-9573-4AE9-824A-D1267C39905A}" destId="{E1EEC176-54F6-4695-86D8-6C8FF87A47AF}" srcOrd="1" destOrd="0" presId="urn:microsoft.com/office/officeart/2005/8/layout/hierarchy1"/>
    <dgm:cxn modelId="{F566A9C5-8360-47F1-9A17-12F7488705C8}" type="presParOf" srcId="{B6CAFCB4-1999-459C-8657-2837222456EC}" destId="{328CEB4C-2D29-4535-B8B7-F56FA1D3A3B0}" srcOrd="4" destOrd="0" presId="urn:microsoft.com/office/officeart/2005/8/layout/hierarchy1"/>
    <dgm:cxn modelId="{E0CC6893-9FC5-4A90-8B09-E7DE7B83292D}" type="presParOf" srcId="{B6CAFCB4-1999-459C-8657-2837222456EC}" destId="{75252136-227F-49DA-990B-D0AAB3C273F2}" srcOrd="5" destOrd="0" presId="urn:microsoft.com/office/officeart/2005/8/layout/hierarchy1"/>
    <dgm:cxn modelId="{5FA3A7A3-C1F8-473C-A5D9-1BEA2BE12719}" type="presParOf" srcId="{75252136-227F-49DA-990B-D0AAB3C273F2}" destId="{99CF032E-C28F-4A56-BB17-665088D00157}" srcOrd="0" destOrd="0" presId="urn:microsoft.com/office/officeart/2005/8/layout/hierarchy1"/>
    <dgm:cxn modelId="{B76E3C02-30B0-4552-A2E4-450321FD2549}" type="presParOf" srcId="{99CF032E-C28F-4A56-BB17-665088D00157}" destId="{E3443B8C-6BF9-439C-AEC4-E3E013943335}" srcOrd="0" destOrd="0" presId="urn:microsoft.com/office/officeart/2005/8/layout/hierarchy1"/>
    <dgm:cxn modelId="{0A585738-1F6B-4386-AD41-6090991AE4BC}" type="presParOf" srcId="{99CF032E-C28F-4A56-BB17-665088D00157}" destId="{658151FE-ADB8-4FED-A341-814032FE8D5E}" srcOrd="1" destOrd="0" presId="urn:microsoft.com/office/officeart/2005/8/layout/hierarchy1"/>
    <dgm:cxn modelId="{FFCE01FB-EFCB-4155-8800-15165F83FD64}" type="presParOf" srcId="{75252136-227F-49DA-990B-D0AAB3C273F2}" destId="{01A6D0A7-1D57-4929-89E6-6D0983E4BD22}" srcOrd="1" destOrd="0" presId="urn:microsoft.com/office/officeart/2005/8/layout/hierarchy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82CF2D-5FAB-4D4D-9203-99563D636A7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57AD1AD-94FB-4BDD-82FB-40B681FFDD96}">
      <dgm:prSet phldrT="[Text]" custT="1"/>
      <dgm:spPr>
        <a:solidFill>
          <a:srgbClr val="92D050">
            <a:alpha val="90000"/>
          </a:srgbClr>
        </a:solidFill>
      </dgm:spPr>
      <dgm:t>
        <a:bodyPr/>
        <a:lstStyle/>
        <a:p>
          <a:r>
            <a:rPr lang="en-US" sz="1200" b="1" dirty="0">
              <a:solidFill>
                <a:schemeClr val="bg1"/>
              </a:solidFill>
            </a:rPr>
            <a:t>Source Protection &amp; Management</a:t>
          </a:r>
        </a:p>
      </dgm:t>
    </dgm:pt>
    <dgm:pt modelId="{CBE17671-FE31-48F1-AA18-8382B9909C41}" type="parTrans" cxnId="{2ABB88CE-4465-4BAD-8DFE-A9FEAE79937D}">
      <dgm:prSet/>
      <dgm:spPr/>
      <dgm:t>
        <a:bodyPr/>
        <a:lstStyle/>
        <a:p>
          <a:endParaRPr lang="en-US" sz="1200"/>
        </a:p>
      </dgm:t>
    </dgm:pt>
    <dgm:pt modelId="{7AA05583-262D-4AF3-92B8-914BADE93E41}" type="sibTrans" cxnId="{2ABB88CE-4465-4BAD-8DFE-A9FEAE79937D}">
      <dgm:prSet/>
      <dgm:spPr/>
      <dgm:t>
        <a:bodyPr/>
        <a:lstStyle/>
        <a:p>
          <a:endParaRPr lang="en-US" sz="1200"/>
        </a:p>
      </dgm:t>
    </dgm:pt>
    <dgm:pt modelId="{9EF13B65-ADFD-48EA-9AFB-0625DF443742}">
      <dgm:prSet phldrT="[Text]" custT="1"/>
      <dgm:spPr>
        <a:solidFill>
          <a:srgbClr val="92D050">
            <a:alpha val="90000"/>
          </a:srgbClr>
        </a:solidFill>
      </dgm:spPr>
      <dgm:t>
        <a:bodyPr/>
        <a:lstStyle/>
        <a:p>
          <a:r>
            <a:rPr lang="en-US" sz="1200" dirty="0"/>
            <a:t>Watershed Control Program</a:t>
          </a:r>
        </a:p>
      </dgm:t>
    </dgm:pt>
    <dgm:pt modelId="{9E2FDE01-D316-49C7-892C-AC3D182B5151}" type="parTrans" cxnId="{EC545F4C-FCE1-413F-9955-6853AF935608}">
      <dgm:prSet/>
      <dgm:spPr/>
      <dgm:t>
        <a:bodyPr/>
        <a:lstStyle/>
        <a:p>
          <a:endParaRPr lang="en-US" sz="1200" dirty="0"/>
        </a:p>
      </dgm:t>
    </dgm:pt>
    <dgm:pt modelId="{E53228B1-02D2-4EF8-A9F1-CF08C9201641}" type="sibTrans" cxnId="{EC545F4C-FCE1-413F-9955-6853AF935608}">
      <dgm:prSet/>
      <dgm:spPr/>
      <dgm:t>
        <a:bodyPr/>
        <a:lstStyle/>
        <a:p>
          <a:endParaRPr lang="en-US" sz="1200"/>
        </a:p>
      </dgm:t>
    </dgm:pt>
    <dgm:pt modelId="{6C55FB3B-B9CC-4AEC-9DAA-5F38DCF40BCF}">
      <dgm:prSet phldrT="[Text]" custT="1"/>
      <dgm:spPr>
        <a:solidFill>
          <a:srgbClr val="92D050">
            <a:alpha val="90000"/>
          </a:srgbClr>
        </a:solidFill>
      </dgm:spPr>
      <dgm:t>
        <a:bodyPr/>
        <a:lstStyle/>
        <a:p>
          <a:r>
            <a:rPr lang="en-US" sz="1200" dirty="0"/>
            <a:t>Alternative source/intake management</a:t>
          </a:r>
        </a:p>
      </dgm:t>
    </dgm:pt>
    <dgm:pt modelId="{8EAE8108-D35D-4ED3-BF99-6C19ACB3B74F}" type="parTrans" cxnId="{50456843-2A12-43E5-8B95-759655B21A82}">
      <dgm:prSet/>
      <dgm:spPr/>
      <dgm:t>
        <a:bodyPr/>
        <a:lstStyle/>
        <a:p>
          <a:endParaRPr lang="en-US" sz="1200" dirty="0"/>
        </a:p>
      </dgm:t>
    </dgm:pt>
    <dgm:pt modelId="{A4347732-47CF-4DA1-83F8-3C3357EED211}" type="sibTrans" cxnId="{50456843-2A12-43E5-8B95-759655B21A82}">
      <dgm:prSet/>
      <dgm:spPr/>
      <dgm:t>
        <a:bodyPr/>
        <a:lstStyle/>
        <a:p>
          <a:endParaRPr lang="en-US" sz="1200"/>
        </a:p>
      </dgm:t>
    </dgm:pt>
    <dgm:pt modelId="{B50B0ECC-7F17-4A7B-BB20-935C3A7D8CEE}" type="pres">
      <dgm:prSet presAssocID="{1D82CF2D-5FAB-4D4D-9203-99563D636A7B}" presName="hierChild1" presStyleCnt="0">
        <dgm:presLayoutVars>
          <dgm:chPref val="1"/>
          <dgm:dir/>
          <dgm:animOne val="branch"/>
          <dgm:animLvl val="lvl"/>
          <dgm:resizeHandles/>
        </dgm:presLayoutVars>
      </dgm:prSet>
      <dgm:spPr/>
    </dgm:pt>
    <dgm:pt modelId="{CCAB0DC1-50A1-4598-A0A6-42B199320CB2}" type="pres">
      <dgm:prSet presAssocID="{357AD1AD-94FB-4BDD-82FB-40B681FFDD96}" presName="hierRoot1" presStyleCnt="0"/>
      <dgm:spPr/>
    </dgm:pt>
    <dgm:pt modelId="{F4A6E363-9217-4671-BC82-1CB892752254}" type="pres">
      <dgm:prSet presAssocID="{357AD1AD-94FB-4BDD-82FB-40B681FFDD96}" presName="composite" presStyleCnt="0"/>
      <dgm:spPr/>
    </dgm:pt>
    <dgm:pt modelId="{7E406939-B135-43F5-96BD-CA44697FED20}" type="pres">
      <dgm:prSet presAssocID="{357AD1AD-94FB-4BDD-82FB-40B681FFDD96}" presName="background" presStyleLbl="node0" presStyleIdx="0" presStyleCnt="1"/>
      <dgm:spPr>
        <a:solidFill>
          <a:schemeClr val="tx2">
            <a:lumMod val="50000"/>
          </a:schemeClr>
        </a:solidFill>
      </dgm:spPr>
    </dgm:pt>
    <dgm:pt modelId="{AD5A49A8-D6B3-4924-8408-39DEC432AD60}" type="pres">
      <dgm:prSet presAssocID="{357AD1AD-94FB-4BDD-82FB-40B681FFDD96}" presName="text" presStyleLbl="fgAcc0" presStyleIdx="0" presStyleCnt="1">
        <dgm:presLayoutVars>
          <dgm:chPref val="3"/>
        </dgm:presLayoutVars>
      </dgm:prSet>
      <dgm:spPr/>
    </dgm:pt>
    <dgm:pt modelId="{F8316501-2CF6-4392-823E-2FDAEF0379FB}" type="pres">
      <dgm:prSet presAssocID="{357AD1AD-94FB-4BDD-82FB-40B681FFDD96}" presName="hierChild2" presStyleCnt="0"/>
      <dgm:spPr/>
    </dgm:pt>
    <dgm:pt modelId="{6ADF6D62-3B5C-40D7-A711-7666AAB3BFFE}" type="pres">
      <dgm:prSet presAssocID="{9E2FDE01-D316-49C7-892C-AC3D182B5151}" presName="Name10" presStyleLbl="parChTrans1D2" presStyleIdx="0" presStyleCnt="2"/>
      <dgm:spPr/>
    </dgm:pt>
    <dgm:pt modelId="{EACB3CD9-72E3-47C3-A9EC-F9E26B57FE00}" type="pres">
      <dgm:prSet presAssocID="{9EF13B65-ADFD-48EA-9AFB-0625DF443742}" presName="hierRoot2" presStyleCnt="0"/>
      <dgm:spPr/>
    </dgm:pt>
    <dgm:pt modelId="{B2EF9BF3-B840-46E2-9B67-5A01B8E9D48D}" type="pres">
      <dgm:prSet presAssocID="{9EF13B65-ADFD-48EA-9AFB-0625DF443742}" presName="composite2" presStyleCnt="0"/>
      <dgm:spPr/>
    </dgm:pt>
    <dgm:pt modelId="{EC69B597-37D9-415D-8F56-C6D7390CC5E0}" type="pres">
      <dgm:prSet presAssocID="{9EF13B65-ADFD-48EA-9AFB-0625DF443742}" presName="background2" presStyleLbl="node2" presStyleIdx="0" presStyleCnt="2"/>
      <dgm:spPr>
        <a:solidFill>
          <a:schemeClr val="tx2">
            <a:lumMod val="50000"/>
          </a:schemeClr>
        </a:solidFill>
      </dgm:spPr>
    </dgm:pt>
    <dgm:pt modelId="{4B3D5549-17D6-40E3-83C6-3B6C38702D36}" type="pres">
      <dgm:prSet presAssocID="{9EF13B65-ADFD-48EA-9AFB-0625DF443742}" presName="text2" presStyleLbl="fgAcc2" presStyleIdx="0" presStyleCnt="2">
        <dgm:presLayoutVars>
          <dgm:chPref val="3"/>
        </dgm:presLayoutVars>
      </dgm:prSet>
      <dgm:spPr/>
    </dgm:pt>
    <dgm:pt modelId="{DE8FAC62-DDDD-4956-A298-71A0E8F705E5}" type="pres">
      <dgm:prSet presAssocID="{9EF13B65-ADFD-48EA-9AFB-0625DF443742}" presName="hierChild3" presStyleCnt="0"/>
      <dgm:spPr/>
    </dgm:pt>
    <dgm:pt modelId="{95EB022F-6C47-4F91-91BB-CBA659D5BE04}" type="pres">
      <dgm:prSet presAssocID="{8EAE8108-D35D-4ED3-BF99-6C19ACB3B74F}" presName="Name10" presStyleLbl="parChTrans1D2" presStyleIdx="1" presStyleCnt="2"/>
      <dgm:spPr/>
    </dgm:pt>
    <dgm:pt modelId="{26068896-4896-4394-9759-5477D6D50FB8}" type="pres">
      <dgm:prSet presAssocID="{6C55FB3B-B9CC-4AEC-9DAA-5F38DCF40BCF}" presName="hierRoot2" presStyleCnt="0"/>
      <dgm:spPr/>
    </dgm:pt>
    <dgm:pt modelId="{BBC134B4-B023-4239-9A66-57FF5958136C}" type="pres">
      <dgm:prSet presAssocID="{6C55FB3B-B9CC-4AEC-9DAA-5F38DCF40BCF}" presName="composite2" presStyleCnt="0"/>
      <dgm:spPr/>
    </dgm:pt>
    <dgm:pt modelId="{779EF513-84F2-44CB-8F99-4230D8CF0E68}" type="pres">
      <dgm:prSet presAssocID="{6C55FB3B-B9CC-4AEC-9DAA-5F38DCF40BCF}" presName="background2" presStyleLbl="node2" presStyleIdx="1" presStyleCnt="2"/>
      <dgm:spPr>
        <a:solidFill>
          <a:schemeClr val="tx2">
            <a:lumMod val="50000"/>
          </a:schemeClr>
        </a:solidFill>
      </dgm:spPr>
    </dgm:pt>
    <dgm:pt modelId="{FEEA6249-6D63-4C71-8914-673FF9AF6BD1}" type="pres">
      <dgm:prSet presAssocID="{6C55FB3B-B9CC-4AEC-9DAA-5F38DCF40BCF}" presName="text2" presStyleLbl="fgAcc2" presStyleIdx="1" presStyleCnt="2">
        <dgm:presLayoutVars>
          <dgm:chPref val="3"/>
        </dgm:presLayoutVars>
      </dgm:prSet>
      <dgm:spPr/>
    </dgm:pt>
    <dgm:pt modelId="{8BAFEAC4-DA97-432A-9444-46749F1B487C}" type="pres">
      <dgm:prSet presAssocID="{6C55FB3B-B9CC-4AEC-9DAA-5F38DCF40BCF}" presName="hierChild3" presStyleCnt="0"/>
      <dgm:spPr/>
    </dgm:pt>
  </dgm:ptLst>
  <dgm:cxnLst>
    <dgm:cxn modelId="{F6F0A712-0483-4CDB-BB79-8E0F15092E00}" type="presOf" srcId="{8EAE8108-D35D-4ED3-BF99-6C19ACB3B74F}" destId="{95EB022F-6C47-4F91-91BB-CBA659D5BE04}" srcOrd="0" destOrd="0" presId="urn:microsoft.com/office/officeart/2005/8/layout/hierarchy1"/>
    <dgm:cxn modelId="{50456843-2A12-43E5-8B95-759655B21A82}" srcId="{357AD1AD-94FB-4BDD-82FB-40B681FFDD96}" destId="{6C55FB3B-B9CC-4AEC-9DAA-5F38DCF40BCF}" srcOrd="1" destOrd="0" parTransId="{8EAE8108-D35D-4ED3-BF99-6C19ACB3B74F}" sibTransId="{A4347732-47CF-4DA1-83F8-3C3357EED211}"/>
    <dgm:cxn modelId="{321E9944-BF2E-44BD-958D-F8BFB0252F1C}" type="presOf" srcId="{6C55FB3B-B9CC-4AEC-9DAA-5F38DCF40BCF}" destId="{FEEA6249-6D63-4C71-8914-673FF9AF6BD1}" srcOrd="0" destOrd="0" presId="urn:microsoft.com/office/officeart/2005/8/layout/hierarchy1"/>
    <dgm:cxn modelId="{EC545F4C-FCE1-413F-9955-6853AF935608}" srcId="{357AD1AD-94FB-4BDD-82FB-40B681FFDD96}" destId="{9EF13B65-ADFD-48EA-9AFB-0625DF443742}" srcOrd="0" destOrd="0" parTransId="{9E2FDE01-D316-49C7-892C-AC3D182B5151}" sibTransId="{E53228B1-02D2-4EF8-A9F1-CF08C9201641}"/>
    <dgm:cxn modelId="{22AE866E-BA37-465A-8BA0-80D24C08F467}" type="presOf" srcId="{1D82CF2D-5FAB-4D4D-9203-99563D636A7B}" destId="{B50B0ECC-7F17-4A7B-BB20-935C3A7D8CEE}" srcOrd="0" destOrd="0" presId="urn:microsoft.com/office/officeart/2005/8/layout/hierarchy1"/>
    <dgm:cxn modelId="{BD5EA479-BB77-4493-92B6-9D7509A0E22B}" type="presOf" srcId="{9EF13B65-ADFD-48EA-9AFB-0625DF443742}" destId="{4B3D5549-17D6-40E3-83C6-3B6C38702D36}" srcOrd="0" destOrd="0" presId="urn:microsoft.com/office/officeart/2005/8/layout/hierarchy1"/>
    <dgm:cxn modelId="{6ACA83AD-CAEF-4F2B-A8E5-F479380486EF}" type="presOf" srcId="{9E2FDE01-D316-49C7-892C-AC3D182B5151}" destId="{6ADF6D62-3B5C-40D7-A711-7666AAB3BFFE}" srcOrd="0" destOrd="0" presId="urn:microsoft.com/office/officeart/2005/8/layout/hierarchy1"/>
    <dgm:cxn modelId="{2ABB88CE-4465-4BAD-8DFE-A9FEAE79937D}" srcId="{1D82CF2D-5FAB-4D4D-9203-99563D636A7B}" destId="{357AD1AD-94FB-4BDD-82FB-40B681FFDD96}" srcOrd="0" destOrd="0" parTransId="{CBE17671-FE31-48F1-AA18-8382B9909C41}" sibTransId="{7AA05583-262D-4AF3-92B8-914BADE93E41}"/>
    <dgm:cxn modelId="{82BAD8E4-9D2D-4718-B08D-4C881527A087}" type="presOf" srcId="{357AD1AD-94FB-4BDD-82FB-40B681FFDD96}" destId="{AD5A49A8-D6B3-4924-8408-39DEC432AD60}" srcOrd="0" destOrd="0" presId="urn:microsoft.com/office/officeart/2005/8/layout/hierarchy1"/>
    <dgm:cxn modelId="{1926B364-F1E7-4712-8869-EB75008DCF9C}" type="presParOf" srcId="{B50B0ECC-7F17-4A7B-BB20-935C3A7D8CEE}" destId="{CCAB0DC1-50A1-4598-A0A6-42B199320CB2}" srcOrd="0" destOrd="0" presId="urn:microsoft.com/office/officeart/2005/8/layout/hierarchy1"/>
    <dgm:cxn modelId="{2A47D85B-9B2A-4750-85F3-CF4770C552CC}" type="presParOf" srcId="{CCAB0DC1-50A1-4598-A0A6-42B199320CB2}" destId="{F4A6E363-9217-4671-BC82-1CB892752254}" srcOrd="0" destOrd="0" presId="urn:microsoft.com/office/officeart/2005/8/layout/hierarchy1"/>
    <dgm:cxn modelId="{9026633C-D997-40AC-A9FD-8E5EC698E658}" type="presParOf" srcId="{F4A6E363-9217-4671-BC82-1CB892752254}" destId="{7E406939-B135-43F5-96BD-CA44697FED20}" srcOrd="0" destOrd="0" presId="urn:microsoft.com/office/officeart/2005/8/layout/hierarchy1"/>
    <dgm:cxn modelId="{785037C4-F833-4238-93CE-4EA5C29835ED}" type="presParOf" srcId="{F4A6E363-9217-4671-BC82-1CB892752254}" destId="{AD5A49A8-D6B3-4924-8408-39DEC432AD60}" srcOrd="1" destOrd="0" presId="urn:microsoft.com/office/officeart/2005/8/layout/hierarchy1"/>
    <dgm:cxn modelId="{20E4C9E3-5CED-4C96-9C68-952108B7C912}" type="presParOf" srcId="{CCAB0DC1-50A1-4598-A0A6-42B199320CB2}" destId="{F8316501-2CF6-4392-823E-2FDAEF0379FB}" srcOrd="1" destOrd="0" presId="urn:microsoft.com/office/officeart/2005/8/layout/hierarchy1"/>
    <dgm:cxn modelId="{22275AF5-0213-4F2A-9FE3-F264C26BAB40}" type="presParOf" srcId="{F8316501-2CF6-4392-823E-2FDAEF0379FB}" destId="{6ADF6D62-3B5C-40D7-A711-7666AAB3BFFE}" srcOrd="0" destOrd="0" presId="urn:microsoft.com/office/officeart/2005/8/layout/hierarchy1"/>
    <dgm:cxn modelId="{37736261-1893-43FD-8392-5631CAB2469D}" type="presParOf" srcId="{F8316501-2CF6-4392-823E-2FDAEF0379FB}" destId="{EACB3CD9-72E3-47C3-A9EC-F9E26B57FE00}" srcOrd="1" destOrd="0" presId="urn:microsoft.com/office/officeart/2005/8/layout/hierarchy1"/>
    <dgm:cxn modelId="{275E1AEE-7A6E-4CB3-9B2E-17FD58C7F7B7}" type="presParOf" srcId="{EACB3CD9-72E3-47C3-A9EC-F9E26B57FE00}" destId="{B2EF9BF3-B840-46E2-9B67-5A01B8E9D48D}" srcOrd="0" destOrd="0" presId="urn:microsoft.com/office/officeart/2005/8/layout/hierarchy1"/>
    <dgm:cxn modelId="{0313FC03-5857-4FAB-8615-8ADE79017A27}" type="presParOf" srcId="{B2EF9BF3-B840-46E2-9B67-5A01B8E9D48D}" destId="{EC69B597-37D9-415D-8F56-C6D7390CC5E0}" srcOrd="0" destOrd="0" presId="urn:microsoft.com/office/officeart/2005/8/layout/hierarchy1"/>
    <dgm:cxn modelId="{64FA7B94-A937-4FF1-BB32-8440D5D4D431}" type="presParOf" srcId="{B2EF9BF3-B840-46E2-9B67-5A01B8E9D48D}" destId="{4B3D5549-17D6-40E3-83C6-3B6C38702D36}" srcOrd="1" destOrd="0" presId="urn:microsoft.com/office/officeart/2005/8/layout/hierarchy1"/>
    <dgm:cxn modelId="{5B20F4E2-3E05-4B5F-98B1-6C34B4D8043D}" type="presParOf" srcId="{EACB3CD9-72E3-47C3-A9EC-F9E26B57FE00}" destId="{DE8FAC62-DDDD-4956-A298-71A0E8F705E5}" srcOrd="1" destOrd="0" presId="urn:microsoft.com/office/officeart/2005/8/layout/hierarchy1"/>
    <dgm:cxn modelId="{1ECC2B47-84B9-46E0-BC22-022C7B01696A}" type="presParOf" srcId="{F8316501-2CF6-4392-823E-2FDAEF0379FB}" destId="{95EB022F-6C47-4F91-91BB-CBA659D5BE04}" srcOrd="2" destOrd="0" presId="urn:microsoft.com/office/officeart/2005/8/layout/hierarchy1"/>
    <dgm:cxn modelId="{CB60CA77-01E7-41AB-BBD7-076BA4371B47}" type="presParOf" srcId="{F8316501-2CF6-4392-823E-2FDAEF0379FB}" destId="{26068896-4896-4394-9759-5477D6D50FB8}" srcOrd="3" destOrd="0" presId="urn:microsoft.com/office/officeart/2005/8/layout/hierarchy1"/>
    <dgm:cxn modelId="{8197410D-D1DE-4EC9-B701-4F1A295E529F}" type="presParOf" srcId="{26068896-4896-4394-9759-5477D6D50FB8}" destId="{BBC134B4-B023-4239-9A66-57FF5958136C}" srcOrd="0" destOrd="0" presId="urn:microsoft.com/office/officeart/2005/8/layout/hierarchy1"/>
    <dgm:cxn modelId="{6A19649B-A5A9-485B-83B9-AC26C9293E01}" type="presParOf" srcId="{BBC134B4-B023-4239-9A66-57FF5958136C}" destId="{779EF513-84F2-44CB-8F99-4230D8CF0E68}" srcOrd="0" destOrd="0" presId="urn:microsoft.com/office/officeart/2005/8/layout/hierarchy1"/>
    <dgm:cxn modelId="{DEFD0FC3-2E8A-4BA8-9312-7340B9E0FED4}" type="presParOf" srcId="{BBC134B4-B023-4239-9A66-57FF5958136C}" destId="{FEEA6249-6D63-4C71-8914-673FF9AF6BD1}" srcOrd="1" destOrd="0" presId="urn:microsoft.com/office/officeart/2005/8/layout/hierarchy1"/>
    <dgm:cxn modelId="{62C50F1F-D36F-4125-8694-2CDD1E9201BA}" type="presParOf" srcId="{26068896-4896-4394-9759-5477D6D50FB8}" destId="{8BAFEAC4-DA97-432A-9444-46749F1B487C}" srcOrd="1" destOrd="0" presId="urn:microsoft.com/office/officeart/2005/8/layout/hierarchy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82CF2D-5FAB-4D4D-9203-99563D636A7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3C589A1-8074-450B-9FE2-2E4C7A411A15}">
      <dgm:prSet phldrT="[Text]" custT="1"/>
      <dgm:spPr>
        <a:solidFill>
          <a:schemeClr val="accent6">
            <a:lumMod val="40000"/>
            <a:lumOff val="60000"/>
            <a:alpha val="90000"/>
          </a:schemeClr>
        </a:solidFill>
      </dgm:spPr>
      <dgm:t>
        <a:bodyPr/>
        <a:lstStyle/>
        <a:p>
          <a:r>
            <a:rPr lang="en-US" sz="1200" b="1" dirty="0"/>
            <a:t>Additional Filtration</a:t>
          </a:r>
        </a:p>
      </dgm:t>
    </dgm:pt>
    <dgm:pt modelId="{5CBCE0F5-805C-495C-A1A6-44271EEC2179}" type="parTrans" cxnId="{6EBBC214-F433-4213-BD90-16CE8A3C2C45}">
      <dgm:prSet/>
      <dgm:spPr/>
      <dgm:t>
        <a:bodyPr/>
        <a:lstStyle/>
        <a:p>
          <a:endParaRPr lang="en-US" sz="1200"/>
        </a:p>
      </dgm:t>
    </dgm:pt>
    <dgm:pt modelId="{17F4FDBB-15D3-4CF1-ABC1-32FB13A2FBBB}" type="sibTrans" cxnId="{6EBBC214-F433-4213-BD90-16CE8A3C2C45}">
      <dgm:prSet/>
      <dgm:spPr/>
      <dgm:t>
        <a:bodyPr/>
        <a:lstStyle/>
        <a:p>
          <a:endParaRPr lang="en-US" sz="1200"/>
        </a:p>
      </dgm:t>
    </dgm:pt>
    <dgm:pt modelId="{082C9CCD-73E1-4FBA-88ED-0A9FF818052B}">
      <dgm:prSet phldrT="[Text]" custT="1"/>
      <dgm:spPr>
        <a:solidFill>
          <a:schemeClr val="accent2">
            <a:lumMod val="40000"/>
            <a:lumOff val="60000"/>
            <a:alpha val="90000"/>
          </a:schemeClr>
        </a:solidFill>
      </dgm:spPr>
      <dgm:t>
        <a:bodyPr/>
        <a:lstStyle/>
        <a:p>
          <a:r>
            <a:rPr lang="en-US" sz="1200" dirty="0"/>
            <a:t>Bag and cartridge</a:t>
          </a:r>
        </a:p>
      </dgm:t>
    </dgm:pt>
    <dgm:pt modelId="{8E8EECC2-EB90-4970-BEBD-993F96AD8B85}" type="parTrans" cxnId="{052003E6-E734-46B0-9B18-A05D22C31239}">
      <dgm:prSet/>
      <dgm:spPr/>
      <dgm:t>
        <a:bodyPr/>
        <a:lstStyle/>
        <a:p>
          <a:endParaRPr lang="en-US" sz="1200" dirty="0"/>
        </a:p>
      </dgm:t>
    </dgm:pt>
    <dgm:pt modelId="{1AFA4F11-6CCC-46AB-8410-70DA59119BEC}" type="sibTrans" cxnId="{052003E6-E734-46B0-9B18-A05D22C31239}">
      <dgm:prSet/>
      <dgm:spPr/>
      <dgm:t>
        <a:bodyPr/>
        <a:lstStyle/>
        <a:p>
          <a:endParaRPr lang="en-US" sz="1200"/>
        </a:p>
      </dgm:t>
    </dgm:pt>
    <dgm:pt modelId="{D7EED0F6-1851-4AFD-B3B1-C0F6EA3489E1}">
      <dgm:prSet phldrT="[Text]" custT="1"/>
      <dgm:spPr>
        <a:solidFill>
          <a:schemeClr val="accent2">
            <a:lumMod val="40000"/>
            <a:lumOff val="60000"/>
            <a:alpha val="90000"/>
          </a:schemeClr>
        </a:solidFill>
      </dgm:spPr>
      <dgm:t>
        <a:bodyPr/>
        <a:lstStyle/>
        <a:p>
          <a:r>
            <a:rPr lang="en-US" sz="1200" dirty="0"/>
            <a:t>Membrane</a:t>
          </a:r>
        </a:p>
      </dgm:t>
    </dgm:pt>
    <dgm:pt modelId="{55A73BC0-EAA5-4FF6-83B8-F89FE0715930}" type="parTrans" cxnId="{30F4AA94-7B25-4143-A360-882007C2C3F6}">
      <dgm:prSet/>
      <dgm:spPr/>
      <dgm:t>
        <a:bodyPr/>
        <a:lstStyle/>
        <a:p>
          <a:endParaRPr lang="en-US" sz="1200" dirty="0"/>
        </a:p>
      </dgm:t>
    </dgm:pt>
    <dgm:pt modelId="{034201D5-A7E9-4FC4-92BA-83542FEA33B8}" type="sibTrans" cxnId="{30F4AA94-7B25-4143-A360-882007C2C3F6}">
      <dgm:prSet/>
      <dgm:spPr/>
      <dgm:t>
        <a:bodyPr/>
        <a:lstStyle/>
        <a:p>
          <a:endParaRPr lang="en-US" sz="1200"/>
        </a:p>
      </dgm:t>
    </dgm:pt>
    <dgm:pt modelId="{41332450-B72B-4AC1-B336-10FB9E61D0BB}">
      <dgm:prSet phldrT="[Text]" custT="1"/>
      <dgm:spPr>
        <a:solidFill>
          <a:schemeClr val="accent2">
            <a:lumMod val="40000"/>
            <a:lumOff val="60000"/>
            <a:alpha val="90000"/>
          </a:schemeClr>
        </a:solidFill>
      </dgm:spPr>
      <dgm:t>
        <a:bodyPr/>
        <a:lstStyle/>
        <a:p>
          <a:r>
            <a:rPr lang="en-US" sz="1200" dirty="0"/>
            <a:t>Second stage filtration</a:t>
          </a:r>
        </a:p>
      </dgm:t>
    </dgm:pt>
    <dgm:pt modelId="{4F9BFB25-BE51-42DE-9C01-C0C0B9E9FF65}" type="parTrans" cxnId="{7496545F-E6F1-4BCE-A6F9-DD7734F82B77}">
      <dgm:prSet/>
      <dgm:spPr/>
      <dgm:t>
        <a:bodyPr/>
        <a:lstStyle/>
        <a:p>
          <a:endParaRPr lang="en-US" sz="1200" dirty="0"/>
        </a:p>
      </dgm:t>
    </dgm:pt>
    <dgm:pt modelId="{E9E15490-ADAC-4685-9D4E-7CADB5CBCA38}" type="sibTrans" cxnId="{7496545F-E6F1-4BCE-A6F9-DD7734F82B77}">
      <dgm:prSet/>
      <dgm:spPr/>
      <dgm:t>
        <a:bodyPr/>
        <a:lstStyle/>
        <a:p>
          <a:endParaRPr lang="en-US" sz="1200"/>
        </a:p>
      </dgm:t>
    </dgm:pt>
    <dgm:pt modelId="{624B8304-B9EE-4F7E-8AB5-73091972E084}">
      <dgm:prSet phldrT="[Text]" custT="1"/>
      <dgm:spPr>
        <a:solidFill>
          <a:schemeClr val="accent2">
            <a:lumMod val="40000"/>
            <a:lumOff val="60000"/>
            <a:alpha val="90000"/>
          </a:schemeClr>
        </a:solidFill>
      </dgm:spPr>
      <dgm:t>
        <a:bodyPr/>
        <a:lstStyle/>
        <a:p>
          <a:r>
            <a:rPr lang="en-US" sz="1200" dirty="0"/>
            <a:t>Slow sand filtration</a:t>
          </a:r>
        </a:p>
      </dgm:t>
    </dgm:pt>
    <dgm:pt modelId="{943B1098-AA26-4A8F-9336-E4EA340A735B}" type="parTrans" cxnId="{9725530F-4C0D-4BCA-9946-D2DE7458B15F}">
      <dgm:prSet/>
      <dgm:spPr/>
      <dgm:t>
        <a:bodyPr/>
        <a:lstStyle/>
        <a:p>
          <a:endParaRPr lang="en-US" sz="1200" dirty="0"/>
        </a:p>
      </dgm:t>
    </dgm:pt>
    <dgm:pt modelId="{C1AA2EC5-0638-436F-9175-2799DE10E24C}" type="sibTrans" cxnId="{9725530F-4C0D-4BCA-9946-D2DE7458B15F}">
      <dgm:prSet/>
      <dgm:spPr/>
      <dgm:t>
        <a:bodyPr/>
        <a:lstStyle/>
        <a:p>
          <a:endParaRPr lang="en-US" sz="1200"/>
        </a:p>
      </dgm:t>
    </dgm:pt>
    <dgm:pt modelId="{B50B0ECC-7F17-4A7B-BB20-935C3A7D8CEE}" type="pres">
      <dgm:prSet presAssocID="{1D82CF2D-5FAB-4D4D-9203-99563D636A7B}" presName="hierChild1" presStyleCnt="0">
        <dgm:presLayoutVars>
          <dgm:chPref val="1"/>
          <dgm:dir/>
          <dgm:animOne val="branch"/>
          <dgm:animLvl val="lvl"/>
          <dgm:resizeHandles/>
        </dgm:presLayoutVars>
      </dgm:prSet>
      <dgm:spPr/>
    </dgm:pt>
    <dgm:pt modelId="{2A26FD8A-0F3E-49D1-B6B5-322FA1723F2A}" type="pres">
      <dgm:prSet presAssocID="{A3C589A1-8074-450B-9FE2-2E4C7A411A15}" presName="hierRoot1" presStyleCnt="0"/>
      <dgm:spPr/>
    </dgm:pt>
    <dgm:pt modelId="{7D0B61E4-0ABD-4D90-9A3E-A71759D4F56B}" type="pres">
      <dgm:prSet presAssocID="{A3C589A1-8074-450B-9FE2-2E4C7A411A15}" presName="composite" presStyleCnt="0"/>
      <dgm:spPr/>
    </dgm:pt>
    <dgm:pt modelId="{B93BDEE2-FF59-4C9D-82A3-9EE8B7F3FAD4}" type="pres">
      <dgm:prSet presAssocID="{A3C589A1-8074-450B-9FE2-2E4C7A411A15}" presName="background" presStyleLbl="node0" presStyleIdx="0" presStyleCnt="1"/>
      <dgm:spPr>
        <a:solidFill>
          <a:schemeClr val="tx2">
            <a:lumMod val="50000"/>
          </a:schemeClr>
        </a:solidFill>
      </dgm:spPr>
    </dgm:pt>
    <dgm:pt modelId="{504FAFC0-C5C5-4D13-BC02-F834919B006F}" type="pres">
      <dgm:prSet presAssocID="{A3C589A1-8074-450B-9FE2-2E4C7A411A15}" presName="text" presStyleLbl="fgAcc0" presStyleIdx="0" presStyleCnt="1">
        <dgm:presLayoutVars>
          <dgm:chPref val="3"/>
        </dgm:presLayoutVars>
      </dgm:prSet>
      <dgm:spPr/>
    </dgm:pt>
    <dgm:pt modelId="{43C486F0-16E5-4BA2-A556-A940E0CD18F3}" type="pres">
      <dgm:prSet presAssocID="{A3C589A1-8074-450B-9FE2-2E4C7A411A15}" presName="hierChild2" presStyleCnt="0"/>
      <dgm:spPr/>
    </dgm:pt>
    <dgm:pt modelId="{997C4987-FEF8-460B-8325-7A896ADF1EC7}" type="pres">
      <dgm:prSet presAssocID="{8E8EECC2-EB90-4970-BEBD-993F96AD8B85}" presName="Name10" presStyleLbl="parChTrans1D2" presStyleIdx="0" presStyleCnt="4"/>
      <dgm:spPr/>
    </dgm:pt>
    <dgm:pt modelId="{559F18D1-D6DD-4062-ACC6-1AE90B03E6FA}" type="pres">
      <dgm:prSet presAssocID="{082C9CCD-73E1-4FBA-88ED-0A9FF818052B}" presName="hierRoot2" presStyleCnt="0"/>
      <dgm:spPr/>
    </dgm:pt>
    <dgm:pt modelId="{B3B8EAA1-5C36-4EDE-9D35-AF9A4C786775}" type="pres">
      <dgm:prSet presAssocID="{082C9CCD-73E1-4FBA-88ED-0A9FF818052B}" presName="composite2" presStyleCnt="0"/>
      <dgm:spPr/>
    </dgm:pt>
    <dgm:pt modelId="{E6244ADE-1DF4-486F-857E-0C54B84459BB}" type="pres">
      <dgm:prSet presAssocID="{082C9CCD-73E1-4FBA-88ED-0A9FF818052B}" presName="background2" presStyleLbl="node2" presStyleIdx="0" presStyleCnt="4"/>
      <dgm:spPr>
        <a:solidFill>
          <a:schemeClr val="tx2">
            <a:lumMod val="50000"/>
          </a:schemeClr>
        </a:solidFill>
      </dgm:spPr>
    </dgm:pt>
    <dgm:pt modelId="{1ADF2416-1B1B-4276-9CB5-CC899F8D2EA3}" type="pres">
      <dgm:prSet presAssocID="{082C9CCD-73E1-4FBA-88ED-0A9FF818052B}" presName="text2" presStyleLbl="fgAcc2" presStyleIdx="0" presStyleCnt="4">
        <dgm:presLayoutVars>
          <dgm:chPref val="3"/>
        </dgm:presLayoutVars>
      </dgm:prSet>
      <dgm:spPr/>
    </dgm:pt>
    <dgm:pt modelId="{E3AF5A77-A822-4F96-AD93-EFC1A52A953A}" type="pres">
      <dgm:prSet presAssocID="{082C9CCD-73E1-4FBA-88ED-0A9FF818052B}" presName="hierChild3" presStyleCnt="0"/>
      <dgm:spPr/>
    </dgm:pt>
    <dgm:pt modelId="{31FC6A66-B0E6-4A45-B34F-E2FCFCB8EA00}" type="pres">
      <dgm:prSet presAssocID="{55A73BC0-EAA5-4FF6-83B8-F89FE0715930}" presName="Name10" presStyleLbl="parChTrans1D2" presStyleIdx="1" presStyleCnt="4"/>
      <dgm:spPr/>
    </dgm:pt>
    <dgm:pt modelId="{52886256-581D-4C7B-AF1F-028A85DF0A5B}" type="pres">
      <dgm:prSet presAssocID="{D7EED0F6-1851-4AFD-B3B1-C0F6EA3489E1}" presName="hierRoot2" presStyleCnt="0"/>
      <dgm:spPr/>
    </dgm:pt>
    <dgm:pt modelId="{5AE511CD-0D62-4973-918D-EFBB41338EBD}" type="pres">
      <dgm:prSet presAssocID="{D7EED0F6-1851-4AFD-B3B1-C0F6EA3489E1}" presName="composite2" presStyleCnt="0"/>
      <dgm:spPr/>
    </dgm:pt>
    <dgm:pt modelId="{5E168468-8B63-4CA5-9073-F02BA2293875}" type="pres">
      <dgm:prSet presAssocID="{D7EED0F6-1851-4AFD-B3B1-C0F6EA3489E1}" presName="background2" presStyleLbl="node2" presStyleIdx="1" presStyleCnt="4"/>
      <dgm:spPr>
        <a:solidFill>
          <a:schemeClr val="tx2">
            <a:lumMod val="50000"/>
          </a:schemeClr>
        </a:solidFill>
      </dgm:spPr>
    </dgm:pt>
    <dgm:pt modelId="{4CE0C648-DEF0-4025-ACD7-6FB922051C1B}" type="pres">
      <dgm:prSet presAssocID="{D7EED0F6-1851-4AFD-B3B1-C0F6EA3489E1}" presName="text2" presStyleLbl="fgAcc2" presStyleIdx="1" presStyleCnt="4">
        <dgm:presLayoutVars>
          <dgm:chPref val="3"/>
        </dgm:presLayoutVars>
      </dgm:prSet>
      <dgm:spPr/>
    </dgm:pt>
    <dgm:pt modelId="{ACDE5E55-6C17-4F8C-915A-62EDC1511157}" type="pres">
      <dgm:prSet presAssocID="{D7EED0F6-1851-4AFD-B3B1-C0F6EA3489E1}" presName="hierChild3" presStyleCnt="0"/>
      <dgm:spPr/>
    </dgm:pt>
    <dgm:pt modelId="{62478049-2066-460F-AC99-39824B4068F2}" type="pres">
      <dgm:prSet presAssocID="{4F9BFB25-BE51-42DE-9C01-C0C0B9E9FF65}" presName="Name10" presStyleLbl="parChTrans1D2" presStyleIdx="2" presStyleCnt="4"/>
      <dgm:spPr/>
    </dgm:pt>
    <dgm:pt modelId="{5DF6DC0A-BE3A-4218-909D-C5BCA7ECDED1}" type="pres">
      <dgm:prSet presAssocID="{41332450-B72B-4AC1-B336-10FB9E61D0BB}" presName="hierRoot2" presStyleCnt="0"/>
      <dgm:spPr/>
    </dgm:pt>
    <dgm:pt modelId="{7CE8EA25-AC65-4EB1-8182-28C280C925F3}" type="pres">
      <dgm:prSet presAssocID="{41332450-B72B-4AC1-B336-10FB9E61D0BB}" presName="composite2" presStyleCnt="0"/>
      <dgm:spPr/>
    </dgm:pt>
    <dgm:pt modelId="{5478699F-33F3-4016-8A74-5332B94C6592}" type="pres">
      <dgm:prSet presAssocID="{41332450-B72B-4AC1-B336-10FB9E61D0BB}" presName="background2" presStyleLbl="node2" presStyleIdx="2" presStyleCnt="4"/>
      <dgm:spPr>
        <a:solidFill>
          <a:schemeClr val="tx2">
            <a:lumMod val="50000"/>
          </a:schemeClr>
        </a:solidFill>
      </dgm:spPr>
    </dgm:pt>
    <dgm:pt modelId="{C3BC01E7-6983-42A8-868E-91D6A9AA836D}" type="pres">
      <dgm:prSet presAssocID="{41332450-B72B-4AC1-B336-10FB9E61D0BB}" presName="text2" presStyleLbl="fgAcc2" presStyleIdx="2" presStyleCnt="4">
        <dgm:presLayoutVars>
          <dgm:chPref val="3"/>
        </dgm:presLayoutVars>
      </dgm:prSet>
      <dgm:spPr/>
    </dgm:pt>
    <dgm:pt modelId="{3DF27983-32F6-4218-8B53-29AA2261BC62}" type="pres">
      <dgm:prSet presAssocID="{41332450-B72B-4AC1-B336-10FB9E61D0BB}" presName="hierChild3" presStyleCnt="0"/>
      <dgm:spPr/>
    </dgm:pt>
    <dgm:pt modelId="{81949475-E9C2-4750-9F26-A89A0DAC8912}" type="pres">
      <dgm:prSet presAssocID="{943B1098-AA26-4A8F-9336-E4EA340A735B}" presName="Name10" presStyleLbl="parChTrans1D2" presStyleIdx="3" presStyleCnt="4"/>
      <dgm:spPr/>
    </dgm:pt>
    <dgm:pt modelId="{6F8E13B1-E3A5-4A8C-BA8D-8D7722429BE9}" type="pres">
      <dgm:prSet presAssocID="{624B8304-B9EE-4F7E-8AB5-73091972E084}" presName="hierRoot2" presStyleCnt="0"/>
      <dgm:spPr/>
    </dgm:pt>
    <dgm:pt modelId="{C2F97D95-0CDB-4845-A7A8-51659E71C766}" type="pres">
      <dgm:prSet presAssocID="{624B8304-B9EE-4F7E-8AB5-73091972E084}" presName="composite2" presStyleCnt="0"/>
      <dgm:spPr/>
    </dgm:pt>
    <dgm:pt modelId="{89AD8060-B444-462A-9E97-62EE42E7CD06}" type="pres">
      <dgm:prSet presAssocID="{624B8304-B9EE-4F7E-8AB5-73091972E084}" presName="background2" presStyleLbl="node2" presStyleIdx="3" presStyleCnt="4"/>
      <dgm:spPr>
        <a:solidFill>
          <a:schemeClr val="tx2">
            <a:lumMod val="50000"/>
          </a:schemeClr>
        </a:solidFill>
      </dgm:spPr>
    </dgm:pt>
    <dgm:pt modelId="{7BE26C0F-EB45-4F93-8D93-6394F88B0F96}" type="pres">
      <dgm:prSet presAssocID="{624B8304-B9EE-4F7E-8AB5-73091972E084}" presName="text2" presStyleLbl="fgAcc2" presStyleIdx="3" presStyleCnt="4">
        <dgm:presLayoutVars>
          <dgm:chPref val="3"/>
        </dgm:presLayoutVars>
      </dgm:prSet>
      <dgm:spPr/>
    </dgm:pt>
    <dgm:pt modelId="{2E8306DB-2FFF-4A36-8FBC-D8195F629C21}" type="pres">
      <dgm:prSet presAssocID="{624B8304-B9EE-4F7E-8AB5-73091972E084}" presName="hierChild3" presStyleCnt="0"/>
      <dgm:spPr/>
    </dgm:pt>
  </dgm:ptLst>
  <dgm:cxnLst>
    <dgm:cxn modelId="{9725530F-4C0D-4BCA-9946-D2DE7458B15F}" srcId="{A3C589A1-8074-450B-9FE2-2E4C7A411A15}" destId="{624B8304-B9EE-4F7E-8AB5-73091972E084}" srcOrd="3" destOrd="0" parTransId="{943B1098-AA26-4A8F-9336-E4EA340A735B}" sibTransId="{C1AA2EC5-0638-436F-9175-2799DE10E24C}"/>
    <dgm:cxn modelId="{6EBBC214-F433-4213-BD90-16CE8A3C2C45}" srcId="{1D82CF2D-5FAB-4D4D-9203-99563D636A7B}" destId="{A3C589A1-8074-450B-9FE2-2E4C7A411A15}" srcOrd="0" destOrd="0" parTransId="{5CBCE0F5-805C-495C-A1A6-44271EEC2179}" sibTransId="{17F4FDBB-15D3-4CF1-ABC1-32FB13A2FBBB}"/>
    <dgm:cxn modelId="{BC585932-F41D-4EB0-96E2-D055172D2B4C}" type="presOf" srcId="{8E8EECC2-EB90-4970-BEBD-993F96AD8B85}" destId="{997C4987-FEF8-460B-8325-7A896ADF1EC7}" srcOrd="0" destOrd="0" presId="urn:microsoft.com/office/officeart/2005/8/layout/hierarchy1"/>
    <dgm:cxn modelId="{9006223D-DD81-47EA-85F2-8C46CE7B5D6B}" type="presOf" srcId="{41332450-B72B-4AC1-B336-10FB9E61D0BB}" destId="{C3BC01E7-6983-42A8-868E-91D6A9AA836D}" srcOrd="0" destOrd="0" presId="urn:microsoft.com/office/officeart/2005/8/layout/hierarchy1"/>
    <dgm:cxn modelId="{7496545F-E6F1-4BCE-A6F9-DD7734F82B77}" srcId="{A3C589A1-8074-450B-9FE2-2E4C7A411A15}" destId="{41332450-B72B-4AC1-B336-10FB9E61D0BB}" srcOrd="2" destOrd="0" parTransId="{4F9BFB25-BE51-42DE-9C01-C0C0B9E9FF65}" sibTransId="{E9E15490-ADAC-4685-9D4E-7CADB5CBCA38}"/>
    <dgm:cxn modelId="{ADC98E66-BFFF-41A3-B3E8-A826C0521E94}" type="presOf" srcId="{082C9CCD-73E1-4FBA-88ED-0A9FF818052B}" destId="{1ADF2416-1B1B-4276-9CB5-CC899F8D2EA3}" srcOrd="0" destOrd="0" presId="urn:microsoft.com/office/officeart/2005/8/layout/hierarchy1"/>
    <dgm:cxn modelId="{BFA1276D-E85B-40E3-93A0-FCD0CE60A0CC}" type="presOf" srcId="{624B8304-B9EE-4F7E-8AB5-73091972E084}" destId="{7BE26C0F-EB45-4F93-8D93-6394F88B0F96}" srcOrd="0" destOrd="0" presId="urn:microsoft.com/office/officeart/2005/8/layout/hierarchy1"/>
    <dgm:cxn modelId="{81075C6F-BBDE-418A-BAE9-0CEB554B999F}" type="presOf" srcId="{943B1098-AA26-4A8F-9336-E4EA340A735B}" destId="{81949475-E9C2-4750-9F26-A89A0DAC8912}" srcOrd="0" destOrd="0" presId="urn:microsoft.com/office/officeart/2005/8/layout/hierarchy1"/>
    <dgm:cxn modelId="{B62F0A50-1707-47F9-8617-147948F29473}" type="presOf" srcId="{D7EED0F6-1851-4AFD-B3B1-C0F6EA3489E1}" destId="{4CE0C648-DEF0-4025-ACD7-6FB922051C1B}" srcOrd="0" destOrd="0" presId="urn:microsoft.com/office/officeart/2005/8/layout/hierarchy1"/>
    <dgm:cxn modelId="{30F4AA94-7B25-4143-A360-882007C2C3F6}" srcId="{A3C589A1-8074-450B-9FE2-2E4C7A411A15}" destId="{D7EED0F6-1851-4AFD-B3B1-C0F6EA3489E1}" srcOrd="1" destOrd="0" parTransId="{55A73BC0-EAA5-4FF6-83B8-F89FE0715930}" sibTransId="{034201D5-A7E9-4FC4-92BA-83542FEA33B8}"/>
    <dgm:cxn modelId="{DC8192B6-2180-48D2-B612-BD0D50433E74}" type="presOf" srcId="{4F9BFB25-BE51-42DE-9C01-C0C0B9E9FF65}" destId="{62478049-2066-460F-AC99-39824B4068F2}" srcOrd="0" destOrd="0" presId="urn:microsoft.com/office/officeart/2005/8/layout/hierarchy1"/>
    <dgm:cxn modelId="{9B3C56BC-4CBA-41AA-A45A-32F011AC9CD5}" type="presOf" srcId="{A3C589A1-8074-450B-9FE2-2E4C7A411A15}" destId="{504FAFC0-C5C5-4D13-BC02-F834919B006F}" srcOrd="0" destOrd="0" presId="urn:microsoft.com/office/officeart/2005/8/layout/hierarchy1"/>
    <dgm:cxn modelId="{89F169C7-6FE4-4A6C-A57D-5C2173CB1A28}" type="presOf" srcId="{55A73BC0-EAA5-4FF6-83B8-F89FE0715930}" destId="{31FC6A66-B0E6-4A45-B34F-E2FCFCB8EA00}" srcOrd="0" destOrd="0" presId="urn:microsoft.com/office/officeart/2005/8/layout/hierarchy1"/>
    <dgm:cxn modelId="{A3B6C4D0-C165-41D0-AA00-D420D81BDB81}" type="presOf" srcId="{1D82CF2D-5FAB-4D4D-9203-99563D636A7B}" destId="{B50B0ECC-7F17-4A7B-BB20-935C3A7D8CEE}" srcOrd="0" destOrd="0" presId="urn:microsoft.com/office/officeart/2005/8/layout/hierarchy1"/>
    <dgm:cxn modelId="{052003E6-E734-46B0-9B18-A05D22C31239}" srcId="{A3C589A1-8074-450B-9FE2-2E4C7A411A15}" destId="{082C9CCD-73E1-4FBA-88ED-0A9FF818052B}" srcOrd="0" destOrd="0" parTransId="{8E8EECC2-EB90-4970-BEBD-993F96AD8B85}" sibTransId="{1AFA4F11-6CCC-46AB-8410-70DA59119BEC}"/>
    <dgm:cxn modelId="{A5CB774C-ACF7-4D0A-876C-459D7451DFB4}" type="presParOf" srcId="{B50B0ECC-7F17-4A7B-BB20-935C3A7D8CEE}" destId="{2A26FD8A-0F3E-49D1-B6B5-322FA1723F2A}" srcOrd="0" destOrd="0" presId="urn:microsoft.com/office/officeart/2005/8/layout/hierarchy1"/>
    <dgm:cxn modelId="{7028153B-0BD3-4D68-A89D-F5312C45AD26}" type="presParOf" srcId="{2A26FD8A-0F3E-49D1-B6B5-322FA1723F2A}" destId="{7D0B61E4-0ABD-4D90-9A3E-A71759D4F56B}" srcOrd="0" destOrd="0" presId="urn:microsoft.com/office/officeart/2005/8/layout/hierarchy1"/>
    <dgm:cxn modelId="{1C301AC3-AE9A-4F01-AA65-BCA2C77867D2}" type="presParOf" srcId="{7D0B61E4-0ABD-4D90-9A3E-A71759D4F56B}" destId="{B93BDEE2-FF59-4C9D-82A3-9EE8B7F3FAD4}" srcOrd="0" destOrd="0" presId="urn:microsoft.com/office/officeart/2005/8/layout/hierarchy1"/>
    <dgm:cxn modelId="{59BCE00D-4F93-4CA1-AEB1-86F55F5522CF}" type="presParOf" srcId="{7D0B61E4-0ABD-4D90-9A3E-A71759D4F56B}" destId="{504FAFC0-C5C5-4D13-BC02-F834919B006F}" srcOrd="1" destOrd="0" presId="urn:microsoft.com/office/officeart/2005/8/layout/hierarchy1"/>
    <dgm:cxn modelId="{445BAE3E-0114-4469-AA35-DA423021ACCF}" type="presParOf" srcId="{2A26FD8A-0F3E-49D1-B6B5-322FA1723F2A}" destId="{43C486F0-16E5-4BA2-A556-A940E0CD18F3}" srcOrd="1" destOrd="0" presId="urn:microsoft.com/office/officeart/2005/8/layout/hierarchy1"/>
    <dgm:cxn modelId="{7F398160-838D-4EBB-AF8E-A4C659D25703}" type="presParOf" srcId="{43C486F0-16E5-4BA2-A556-A940E0CD18F3}" destId="{997C4987-FEF8-460B-8325-7A896ADF1EC7}" srcOrd="0" destOrd="0" presId="urn:microsoft.com/office/officeart/2005/8/layout/hierarchy1"/>
    <dgm:cxn modelId="{928FDD4B-F609-447A-B6BE-628030B7394A}" type="presParOf" srcId="{43C486F0-16E5-4BA2-A556-A940E0CD18F3}" destId="{559F18D1-D6DD-4062-ACC6-1AE90B03E6FA}" srcOrd="1" destOrd="0" presId="urn:microsoft.com/office/officeart/2005/8/layout/hierarchy1"/>
    <dgm:cxn modelId="{EB5EDCCC-A220-4615-8613-5B91493F09BD}" type="presParOf" srcId="{559F18D1-D6DD-4062-ACC6-1AE90B03E6FA}" destId="{B3B8EAA1-5C36-4EDE-9D35-AF9A4C786775}" srcOrd="0" destOrd="0" presId="urn:microsoft.com/office/officeart/2005/8/layout/hierarchy1"/>
    <dgm:cxn modelId="{0E770474-1FC0-47FA-BBC5-36A0D92F92B3}" type="presParOf" srcId="{B3B8EAA1-5C36-4EDE-9D35-AF9A4C786775}" destId="{E6244ADE-1DF4-486F-857E-0C54B84459BB}" srcOrd="0" destOrd="0" presId="urn:microsoft.com/office/officeart/2005/8/layout/hierarchy1"/>
    <dgm:cxn modelId="{E120C934-E8AC-49A9-8492-5B57D52B081E}" type="presParOf" srcId="{B3B8EAA1-5C36-4EDE-9D35-AF9A4C786775}" destId="{1ADF2416-1B1B-4276-9CB5-CC899F8D2EA3}" srcOrd="1" destOrd="0" presId="urn:microsoft.com/office/officeart/2005/8/layout/hierarchy1"/>
    <dgm:cxn modelId="{1B6F2BDA-C497-4F5C-97F6-4723908E9962}" type="presParOf" srcId="{559F18D1-D6DD-4062-ACC6-1AE90B03E6FA}" destId="{E3AF5A77-A822-4F96-AD93-EFC1A52A953A}" srcOrd="1" destOrd="0" presId="urn:microsoft.com/office/officeart/2005/8/layout/hierarchy1"/>
    <dgm:cxn modelId="{ED901B11-02DE-4668-89A1-D41F37330B8B}" type="presParOf" srcId="{43C486F0-16E5-4BA2-A556-A940E0CD18F3}" destId="{31FC6A66-B0E6-4A45-B34F-E2FCFCB8EA00}" srcOrd="2" destOrd="0" presId="urn:microsoft.com/office/officeart/2005/8/layout/hierarchy1"/>
    <dgm:cxn modelId="{4D361E57-6369-44C4-94F4-A8B7E1FBDDE3}" type="presParOf" srcId="{43C486F0-16E5-4BA2-A556-A940E0CD18F3}" destId="{52886256-581D-4C7B-AF1F-028A85DF0A5B}" srcOrd="3" destOrd="0" presId="urn:microsoft.com/office/officeart/2005/8/layout/hierarchy1"/>
    <dgm:cxn modelId="{8CDC5167-838F-41DE-85B3-2E3C66BE6B8E}" type="presParOf" srcId="{52886256-581D-4C7B-AF1F-028A85DF0A5B}" destId="{5AE511CD-0D62-4973-918D-EFBB41338EBD}" srcOrd="0" destOrd="0" presId="urn:microsoft.com/office/officeart/2005/8/layout/hierarchy1"/>
    <dgm:cxn modelId="{56CBB586-8272-43B7-972C-D5FBFED0017D}" type="presParOf" srcId="{5AE511CD-0D62-4973-918D-EFBB41338EBD}" destId="{5E168468-8B63-4CA5-9073-F02BA2293875}" srcOrd="0" destOrd="0" presId="urn:microsoft.com/office/officeart/2005/8/layout/hierarchy1"/>
    <dgm:cxn modelId="{03525B40-CEE2-42BB-B2D6-33F254D3709A}" type="presParOf" srcId="{5AE511CD-0D62-4973-918D-EFBB41338EBD}" destId="{4CE0C648-DEF0-4025-ACD7-6FB922051C1B}" srcOrd="1" destOrd="0" presId="urn:microsoft.com/office/officeart/2005/8/layout/hierarchy1"/>
    <dgm:cxn modelId="{F2CB4049-921B-4352-B997-FB0279BD1013}" type="presParOf" srcId="{52886256-581D-4C7B-AF1F-028A85DF0A5B}" destId="{ACDE5E55-6C17-4F8C-915A-62EDC1511157}" srcOrd="1" destOrd="0" presId="urn:microsoft.com/office/officeart/2005/8/layout/hierarchy1"/>
    <dgm:cxn modelId="{BF4C95E7-E9F7-4063-9638-99CAB291E664}" type="presParOf" srcId="{43C486F0-16E5-4BA2-A556-A940E0CD18F3}" destId="{62478049-2066-460F-AC99-39824B4068F2}" srcOrd="4" destOrd="0" presId="urn:microsoft.com/office/officeart/2005/8/layout/hierarchy1"/>
    <dgm:cxn modelId="{56355689-D06E-45EB-8EFD-2DC546CD0DB2}" type="presParOf" srcId="{43C486F0-16E5-4BA2-A556-A940E0CD18F3}" destId="{5DF6DC0A-BE3A-4218-909D-C5BCA7ECDED1}" srcOrd="5" destOrd="0" presId="urn:microsoft.com/office/officeart/2005/8/layout/hierarchy1"/>
    <dgm:cxn modelId="{8C5DD061-CD8D-4AEF-B0CF-69272922FFF8}" type="presParOf" srcId="{5DF6DC0A-BE3A-4218-909D-C5BCA7ECDED1}" destId="{7CE8EA25-AC65-4EB1-8182-28C280C925F3}" srcOrd="0" destOrd="0" presId="urn:microsoft.com/office/officeart/2005/8/layout/hierarchy1"/>
    <dgm:cxn modelId="{E3A84F04-B4DE-415B-8FC5-A930B69C3DFD}" type="presParOf" srcId="{7CE8EA25-AC65-4EB1-8182-28C280C925F3}" destId="{5478699F-33F3-4016-8A74-5332B94C6592}" srcOrd="0" destOrd="0" presId="urn:microsoft.com/office/officeart/2005/8/layout/hierarchy1"/>
    <dgm:cxn modelId="{4C8DDE81-A9EC-4942-88A1-7E0EAD997A04}" type="presParOf" srcId="{7CE8EA25-AC65-4EB1-8182-28C280C925F3}" destId="{C3BC01E7-6983-42A8-868E-91D6A9AA836D}" srcOrd="1" destOrd="0" presId="urn:microsoft.com/office/officeart/2005/8/layout/hierarchy1"/>
    <dgm:cxn modelId="{4083D3C5-9616-4FF3-AAD4-8C92C81A9BE7}" type="presParOf" srcId="{5DF6DC0A-BE3A-4218-909D-C5BCA7ECDED1}" destId="{3DF27983-32F6-4218-8B53-29AA2261BC62}" srcOrd="1" destOrd="0" presId="urn:microsoft.com/office/officeart/2005/8/layout/hierarchy1"/>
    <dgm:cxn modelId="{E5AFD9AD-0E39-46AF-B1AF-65EBBDFB4C49}" type="presParOf" srcId="{43C486F0-16E5-4BA2-A556-A940E0CD18F3}" destId="{81949475-E9C2-4750-9F26-A89A0DAC8912}" srcOrd="6" destOrd="0" presId="urn:microsoft.com/office/officeart/2005/8/layout/hierarchy1"/>
    <dgm:cxn modelId="{5E91D9DE-EF07-4441-9506-E6A40C919E9E}" type="presParOf" srcId="{43C486F0-16E5-4BA2-A556-A940E0CD18F3}" destId="{6F8E13B1-E3A5-4A8C-BA8D-8D7722429BE9}" srcOrd="7" destOrd="0" presId="urn:microsoft.com/office/officeart/2005/8/layout/hierarchy1"/>
    <dgm:cxn modelId="{E11C7597-0D33-43C4-85CC-2D2AB02BC227}" type="presParOf" srcId="{6F8E13B1-E3A5-4A8C-BA8D-8D7722429BE9}" destId="{C2F97D95-0CDB-4845-A7A8-51659E71C766}" srcOrd="0" destOrd="0" presId="urn:microsoft.com/office/officeart/2005/8/layout/hierarchy1"/>
    <dgm:cxn modelId="{114E0391-74B8-4E4D-9E76-226E84396E90}" type="presParOf" srcId="{C2F97D95-0CDB-4845-A7A8-51659E71C766}" destId="{89AD8060-B444-462A-9E97-62EE42E7CD06}" srcOrd="0" destOrd="0" presId="urn:microsoft.com/office/officeart/2005/8/layout/hierarchy1"/>
    <dgm:cxn modelId="{2411915E-A3FA-433B-B10F-E78D6F0D013D}" type="presParOf" srcId="{C2F97D95-0CDB-4845-A7A8-51659E71C766}" destId="{7BE26C0F-EB45-4F93-8D93-6394F88B0F96}" srcOrd="1" destOrd="0" presId="urn:microsoft.com/office/officeart/2005/8/layout/hierarchy1"/>
    <dgm:cxn modelId="{17472811-A488-4512-A09B-A9A2940AB536}" type="presParOf" srcId="{6F8E13B1-E3A5-4A8C-BA8D-8D7722429BE9}" destId="{2E8306DB-2FFF-4A36-8FBC-D8195F629C21}" srcOrd="1" destOrd="0" presId="urn:microsoft.com/office/officeart/2005/8/layout/hierarchy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C4295-03E4-41A0-BEEB-BBA3B68D0C6C}">
      <dsp:nvSpPr>
        <dsp:cNvPr id="0" name=""/>
        <dsp:cNvSpPr/>
      </dsp:nvSpPr>
      <dsp:spPr>
        <a:xfrm>
          <a:off x="1748740" y="778544"/>
          <a:ext cx="1241041" cy="295311"/>
        </a:xfrm>
        <a:custGeom>
          <a:avLst/>
          <a:gdLst/>
          <a:ahLst/>
          <a:cxnLst/>
          <a:rect l="0" t="0" r="0" b="0"/>
          <a:pathLst>
            <a:path>
              <a:moveTo>
                <a:pt x="0" y="0"/>
              </a:moveTo>
              <a:lnTo>
                <a:pt x="0" y="201246"/>
              </a:lnTo>
              <a:lnTo>
                <a:pt x="1241041" y="201246"/>
              </a:lnTo>
              <a:lnTo>
                <a:pt x="1241041" y="29531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3F22E5-0521-4C30-82F0-1CFE6C7FA899}">
      <dsp:nvSpPr>
        <dsp:cNvPr id="0" name=""/>
        <dsp:cNvSpPr/>
      </dsp:nvSpPr>
      <dsp:spPr>
        <a:xfrm>
          <a:off x="1703020" y="778544"/>
          <a:ext cx="91440" cy="295311"/>
        </a:xfrm>
        <a:custGeom>
          <a:avLst/>
          <a:gdLst/>
          <a:ahLst/>
          <a:cxnLst/>
          <a:rect l="0" t="0" r="0" b="0"/>
          <a:pathLst>
            <a:path>
              <a:moveTo>
                <a:pt x="45720" y="0"/>
              </a:moveTo>
              <a:lnTo>
                <a:pt x="45720" y="29531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A25F2D-DC40-408E-B21C-2F22D7B21D51}">
      <dsp:nvSpPr>
        <dsp:cNvPr id="0" name=""/>
        <dsp:cNvSpPr/>
      </dsp:nvSpPr>
      <dsp:spPr>
        <a:xfrm>
          <a:off x="507698" y="778544"/>
          <a:ext cx="1241041" cy="295311"/>
        </a:xfrm>
        <a:custGeom>
          <a:avLst/>
          <a:gdLst/>
          <a:ahLst/>
          <a:cxnLst/>
          <a:rect l="0" t="0" r="0" b="0"/>
          <a:pathLst>
            <a:path>
              <a:moveTo>
                <a:pt x="1241041" y="0"/>
              </a:moveTo>
              <a:lnTo>
                <a:pt x="1241041" y="201246"/>
              </a:lnTo>
              <a:lnTo>
                <a:pt x="0" y="201246"/>
              </a:lnTo>
              <a:lnTo>
                <a:pt x="0" y="29531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74E0AD-DA64-49E4-AA0C-0311F78EE926}">
      <dsp:nvSpPr>
        <dsp:cNvPr id="0" name=""/>
        <dsp:cNvSpPr/>
      </dsp:nvSpPr>
      <dsp:spPr>
        <a:xfrm>
          <a:off x="1241041" y="133767"/>
          <a:ext cx="1015397" cy="644777"/>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9B33BD-CFE1-4961-8568-438A86AFDD46}">
      <dsp:nvSpPr>
        <dsp:cNvPr id="0" name=""/>
        <dsp:cNvSpPr/>
      </dsp:nvSpPr>
      <dsp:spPr>
        <a:xfrm>
          <a:off x="1353863" y="240948"/>
          <a:ext cx="1015397" cy="644777"/>
        </a:xfrm>
        <a:prstGeom prst="roundRect">
          <a:avLst>
            <a:gd name="adj" fmla="val 10000"/>
          </a:avLst>
        </a:prstGeom>
        <a:solidFill>
          <a:srgbClr val="EABBB2">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Inactivation</a:t>
          </a:r>
        </a:p>
      </dsp:txBody>
      <dsp:txXfrm>
        <a:off x="1372748" y="259833"/>
        <a:ext cx="977627" cy="607007"/>
      </dsp:txXfrm>
    </dsp:sp>
    <dsp:sp modelId="{653335B0-7D41-47D1-9EAB-18487EE5ABD7}">
      <dsp:nvSpPr>
        <dsp:cNvPr id="0" name=""/>
        <dsp:cNvSpPr/>
      </dsp:nvSpPr>
      <dsp:spPr>
        <a:xfrm>
          <a:off x="0" y="1073856"/>
          <a:ext cx="1015397" cy="644777"/>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3C0F00-3752-499E-A9CF-5D0750366DFF}">
      <dsp:nvSpPr>
        <dsp:cNvPr id="0" name=""/>
        <dsp:cNvSpPr/>
      </dsp:nvSpPr>
      <dsp:spPr>
        <a:xfrm>
          <a:off x="112821" y="1181037"/>
          <a:ext cx="1015397" cy="644777"/>
        </a:xfrm>
        <a:prstGeom prst="roundRect">
          <a:avLst>
            <a:gd name="adj" fmla="val 10000"/>
          </a:avLst>
        </a:prstGeom>
        <a:solidFill>
          <a:srgbClr val="EABBB2">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Chlorine dioxide</a:t>
          </a:r>
        </a:p>
      </dsp:txBody>
      <dsp:txXfrm>
        <a:off x="131706" y="1199922"/>
        <a:ext cx="977627" cy="607007"/>
      </dsp:txXfrm>
    </dsp:sp>
    <dsp:sp modelId="{D31B1825-DFAD-4D93-88D3-EF265C39ACDB}">
      <dsp:nvSpPr>
        <dsp:cNvPr id="0" name=""/>
        <dsp:cNvSpPr/>
      </dsp:nvSpPr>
      <dsp:spPr>
        <a:xfrm>
          <a:off x="1241041" y="1073856"/>
          <a:ext cx="1015397" cy="644777"/>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072947-8530-4A12-A16F-D50F1002BE32}">
      <dsp:nvSpPr>
        <dsp:cNvPr id="0" name=""/>
        <dsp:cNvSpPr/>
      </dsp:nvSpPr>
      <dsp:spPr>
        <a:xfrm>
          <a:off x="1353863" y="1181037"/>
          <a:ext cx="1015397" cy="644777"/>
        </a:xfrm>
        <a:prstGeom prst="roundRect">
          <a:avLst>
            <a:gd name="adj" fmla="val 10000"/>
          </a:avLst>
        </a:prstGeom>
        <a:solidFill>
          <a:srgbClr val="EABBB2">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Ozone</a:t>
          </a:r>
        </a:p>
      </dsp:txBody>
      <dsp:txXfrm>
        <a:off x="1372748" y="1199922"/>
        <a:ext cx="977627" cy="607007"/>
      </dsp:txXfrm>
    </dsp:sp>
    <dsp:sp modelId="{9D7FE7B6-1610-4C6B-A100-7701DCD7A1F8}">
      <dsp:nvSpPr>
        <dsp:cNvPr id="0" name=""/>
        <dsp:cNvSpPr/>
      </dsp:nvSpPr>
      <dsp:spPr>
        <a:xfrm>
          <a:off x="2482083" y="1073856"/>
          <a:ext cx="1015397" cy="644777"/>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BBB6BA-589C-473B-BA02-3DD300071923}">
      <dsp:nvSpPr>
        <dsp:cNvPr id="0" name=""/>
        <dsp:cNvSpPr/>
      </dsp:nvSpPr>
      <dsp:spPr>
        <a:xfrm>
          <a:off x="2594905" y="1181037"/>
          <a:ext cx="1015397" cy="644777"/>
        </a:xfrm>
        <a:prstGeom prst="roundRect">
          <a:avLst>
            <a:gd name="adj" fmla="val 10000"/>
          </a:avLst>
        </a:prstGeom>
        <a:solidFill>
          <a:srgbClr val="EABBB2">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UV</a:t>
          </a:r>
        </a:p>
      </dsp:txBody>
      <dsp:txXfrm>
        <a:off x="2613790" y="1199922"/>
        <a:ext cx="977627" cy="607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F2833-2B97-4510-892A-BFDAB2978D2F}">
      <dsp:nvSpPr>
        <dsp:cNvPr id="0" name=""/>
        <dsp:cNvSpPr/>
      </dsp:nvSpPr>
      <dsp:spPr>
        <a:xfrm>
          <a:off x="2005415" y="825505"/>
          <a:ext cx="1423197" cy="338656"/>
        </a:xfrm>
        <a:custGeom>
          <a:avLst/>
          <a:gdLst/>
          <a:ahLst/>
          <a:cxnLst/>
          <a:rect l="0" t="0" r="0" b="0"/>
          <a:pathLst>
            <a:path>
              <a:moveTo>
                <a:pt x="0" y="0"/>
              </a:moveTo>
              <a:lnTo>
                <a:pt x="0" y="230784"/>
              </a:lnTo>
              <a:lnTo>
                <a:pt x="1423197" y="230784"/>
              </a:lnTo>
              <a:lnTo>
                <a:pt x="1423197" y="33865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7EABB9-0487-4A27-BC8B-044F0F56B0D2}">
      <dsp:nvSpPr>
        <dsp:cNvPr id="0" name=""/>
        <dsp:cNvSpPr/>
      </dsp:nvSpPr>
      <dsp:spPr>
        <a:xfrm>
          <a:off x="1959695" y="825505"/>
          <a:ext cx="91440" cy="338656"/>
        </a:xfrm>
        <a:custGeom>
          <a:avLst/>
          <a:gdLst/>
          <a:ahLst/>
          <a:cxnLst/>
          <a:rect l="0" t="0" r="0" b="0"/>
          <a:pathLst>
            <a:path>
              <a:moveTo>
                <a:pt x="45720" y="0"/>
              </a:moveTo>
              <a:lnTo>
                <a:pt x="45720" y="33865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3F26A8-45F6-4EF3-A87E-C8AAB02FE714}">
      <dsp:nvSpPr>
        <dsp:cNvPr id="0" name=""/>
        <dsp:cNvSpPr/>
      </dsp:nvSpPr>
      <dsp:spPr>
        <a:xfrm>
          <a:off x="582217" y="825505"/>
          <a:ext cx="1423197" cy="338656"/>
        </a:xfrm>
        <a:custGeom>
          <a:avLst/>
          <a:gdLst/>
          <a:ahLst/>
          <a:cxnLst/>
          <a:rect l="0" t="0" r="0" b="0"/>
          <a:pathLst>
            <a:path>
              <a:moveTo>
                <a:pt x="1423197" y="0"/>
              </a:moveTo>
              <a:lnTo>
                <a:pt x="1423197" y="230784"/>
              </a:lnTo>
              <a:lnTo>
                <a:pt x="0" y="230784"/>
              </a:lnTo>
              <a:lnTo>
                <a:pt x="0" y="33865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FDD3BC-FB35-49E9-86C6-A3DF02164960}">
      <dsp:nvSpPr>
        <dsp:cNvPr id="0" name=""/>
        <dsp:cNvSpPr/>
      </dsp:nvSpPr>
      <dsp:spPr>
        <a:xfrm>
          <a:off x="1423197" y="86089"/>
          <a:ext cx="1164434" cy="739415"/>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C1DFCE-1A33-4616-A3AB-C8C0BC9A79D8}">
      <dsp:nvSpPr>
        <dsp:cNvPr id="0" name=""/>
        <dsp:cNvSpPr/>
      </dsp:nvSpPr>
      <dsp:spPr>
        <a:xfrm>
          <a:off x="1552579" y="209002"/>
          <a:ext cx="1164434" cy="739415"/>
        </a:xfrm>
        <a:prstGeom prst="roundRect">
          <a:avLst>
            <a:gd name="adj" fmla="val 10000"/>
          </a:avLst>
        </a:prstGeom>
        <a:solidFill>
          <a:srgbClr val="FFC00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Pre-Filtration</a:t>
          </a:r>
        </a:p>
      </dsp:txBody>
      <dsp:txXfrm>
        <a:off x="1574236" y="230659"/>
        <a:ext cx="1121120" cy="696101"/>
      </dsp:txXfrm>
    </dsp:sp>
    <dsp:sp modelId="{72B88334-F9B8-494B-B3E7-B4EA08C9AF22}">
      <dsp:nvSpPr>
        <dsp:cNvPr id="0" name=""/>
        <dsp:cNvSpPr/>
      </dsp:nvSpPr>
      <dsp:spPr>
        <a:xfrm>
          <a:off x="0" y="1164161"/>
          <a:ext cx="1164434" cy="739415"/>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008627-BAD4-4A73-90A9-EDD04ACF41FD}">
      <dsp:nvSpPr>
        <dsp:cNvPr id="0" name=""/>
        <dsp:cNvSpPr/>
      </dsp:nvSpPr>
      <dsp:spPr>
        <a:xfrm>
          <a:off x="129381" y="1287074"/>
          <a:ext cx="1164434" cy="739415"/>
        </a:xfrm>
        <a:prstGeom prst="roundRect">
          <a:avLst>
            <a:gd name="adj" fmla="val 10000"/>
          </a:avLst>
        </a:prstGeom>
        <a:solidFill>
          <a:srgbClr val="FFC00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Pre-sedimentation w/coagulation</a:t>
          </a:r>
        </a:p>
      </dsp:txBody>
      <dsp:txXfrm>
        <a:off x="151038" y="1308731"/>
        <a:ext cx="1121120" cy="696101"/>
      </dsp:txXfrm>
    </dsp:sp>
    <dsp:sp modelId="{EF5CAF1E-39FB-4AE1-8061-AABC6A73A9FD}">
      <dsp:nvSpPr>
        <dsp:cNvPr id="0" name=""/>
        <dsp:cNvSpPr/>
      </dsp:nvSpPr>
      <dsp:spPr>
        <a:xfrm>
          <a:off x="1423197" y="1164161"/>
          <a:ext cx="1164434" cy="739415"/>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77701A-E811-4836-B531-917112119D23}">
      <dsp:nvSpPr>
        <dsp:cNvPr id="0" name=""/>
        <dsp:cNvSpPr/>
      </dsp:nvSpPr>
      <dsp:spPr>
        <a:xfrm>
          <a:off x="1552579" y="1287074"/>
          <a:ext cx="1164434" cy="739415"/>
        </a:xfrm>
        <a:prstGeom prst="roundRect">
          <a:avLst>
            <a:gd name="adj" fmla="val 10000"/>
          </a:avLst>
        </a:prstGeom>
        <a:solidFill>
          <a:srgbClr val="FFC00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Two-stage lime softening</a:t>
          </a:r>
        </a:p>
      </dsp:txBody>
      <dsp:txXfrm>
        <a:off x="1574236" y="1308731"/>
        <a:ext cx="1121120" cy="696101"/>
      </dsp:txXfrm>
    </dsp:sp>
    <dsp:sp modelId="{F29570FF-4B58-4011-84BE-7A95833E0DC2}">
      <dsp:nvSpPr>
        <dsp:cNvPr id="0" name=""/>
        <dsp:cNvSpPr/>
      </dsp:nvSpPr>
      <dsp:spPr>
        <a:xfrm>
          <a:off x="2846395" y="1164161"/>
          <a:ext cx="1164434" cy="739415"/>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04B2D6-F05F-4D6E-BE6B-5562912A72F5}">
      <dsp:nvSpPr>
        <dsp:cNvPr id="0" name=""/>
        <dsp:cNvSpPr/>
      </dsp:nvSpPr>
      <dsp:spPr>
        <a:xfrm>
          <a:off x="2975777" y="1287074"/>
          <a:ext cx="1164434" cy="739415"/>
        </a:xfrm>
        <a:prstGeom prst="roundRect">
          <a:avLst>
            <a:gd name="adj" fmla="val 10000"/>
          </a:avLst>
        </a:prstGeom>
        <a:solidFill>
          <a:srgbClr val="FFC00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Bank filtration</a:t>
          </a:r>
        </a:p>
      </dsp:txBody>
      <dsp:txXfrm>
        <a:off x="2997434" y="1308731"/>
        <a:ext cx="1121120" cy="696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CEB4C-2D29-4535-B8B7-F56FA1D3A3B0}">
      <dsp:nvSpPr>
        <dsp:cNvPr id="0" name=""/>
        <dsp:cNvSpPr/>
      </dsp:nvSpPr>
      <dsp:spPr>
        <a:xfrm>
          <a:off x="1943526" y="719264"/>
          <a:ext cx="1379276" cy="328205"/>
        </a:xfrm>
        <a:custGeom>
          <a:avLst/>
          <a:gdLst/>
          <a:ahLst/>
          <a:cxnLst/>
          <a:rect l="0" t="0" r="0" b="0"/>
          <a:pathLst>
            <a:path>
              <a:moveTo>
                <a:pt x="0" y="0"/>
              </a:moveTo>
              <a:lnTo>
                <a:pt x="0" y="223662"/>
              </a:lnTo>
              <a:lnTo>
                <a:pt x="1379276" y="223662"/>
              </a:lnTo>
              <a:lnTo>
                <a:pt x="1379276" y="32820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2FB230-1924-4F69-88A1-74882EA278B5}">
      <dsp:nvSpPr>
        <dsp:cNvPr id="0" name=""/>
        <dsp:cNvSpPr/>
      </dsp:nvSpPr>
      <dsp:spPr>
        <a:xfrm>
          <a:off x="1897806" y="719264"/>
          <a:ext cx="91440" cy="328205"/>
        </a:xfrm>
        <a:custGeom>
          <a:avLst/>
          <a:gdLst/>
          <a:ahLst/>
          <a:cxnLst/>
          <a:rect l="0" t="0" r="0" b="0"/>
          <a:pathLst>
            <a:path>
              <a:moveTo>
                <a:pt x="45720" y="0"/>
              </a:moveTo>
              <a:lnTo>
                <a:pt x="45720" y="32820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190986-225C-4061-8545-A4BB7A61B1AE}">
      <dsp:nvSpPr>
        <dsp:cNvPr id="0" name=""/>
        <dsp:cNvSpPr/>
      </dsp:nvSpPr>
      <dsp:spPr>
        <a:xfrm>
          <a:off x="564249" y="719264"/>
          <a:ext cx="1379276" cy="328205"/>
        </a:xfrm>
        <a:custGeom>
          <a:avLst/>
          <a:gdLst/>
          <a:ahLst/>
          <a:cxnLst/>
          <a:rect l="0" t="0" r="0" b="0"/>
          <a:pathLst>
            <a:path>
              <a:moveTo>
                <a:pt x="1379276" y="0"/>
              </a:moveTo>
              <a:lnTo>
                <a:pt x="1379276" y="223662"/>
              </a:lnTo>
              <a:lnTo>
                <a:pt x="0" y="223662"/>
              </a:lnTo>
              <a:lnTo>
                <a:pt x="0" y="32820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8E4DE9-D218-40F2-94C6-1A7F7C678926}">
      <dsp:nvSpPr>
        <dsp:cNvPr id="0" name=""/>
        <dsp:cNvSpPr/>
      </dsp:nvSpPr>
      <dsp:spPr>
        <a:xfrm>
          <a:off x="1379276" y="2667"/>
          <a:ext cx="1128499" cy="716596"/>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0238FA-9FD2-4F3F-AF26-91575FC90B7F}">
      <dsp:nvSpPr>
        <dsp:cNvPr id="0" name=""/>
        <dsp:cNvSpPr/>
      </dsp:nvSpPr>
      <dsp:spPr>
        <a:xfrm>
          <a:off x="1504665" y="121787"/>
          <a:ext cx="1128499" cy="716596"/>
        </a:xfrm>
        <a:prstGeom prst="roundRect">
          <a:avLst>
            <a:gd name="adj" fmla="val 10000"/>
          </a:avLst>
        </a:prstGeom>
        <a:solidFill>
          <a:schemeClr val="accent1">
            <a:lumMod val="20000"/>
            <a:lumOff val="80000"/>
            <a:alpha val="90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Treatment Performance</a:t>
          </a:r>
        </a:p>
      </dsp:txBody>
      <dsp:txXfrm>
        <a:off x="1525653" y="142775"/>
        <a:ext cx="1086523" cy="674620"/>
      </dsp:txXfrm>
    </dsp:sp>
    <dsp:sp modelId="{BD3D2489-F20A-4C79-A723-8ADCC81269DC}">
      <dsp:nvSpPr>
        <dsp:cNvPr id="0" name=""/>
        <dsp:cNvSpPr/>
      </dsp:nvSpPr>
      <dsp:spPr>
        <a:xfrm>
          <a:off x="0" y="1047469"/>
          <a:ext cx="1128499" cy="716596"/>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323610-D5EE-4C3B-8B3A-67B0B7058B36}">
      <dsp:nvSpPr>
        <dsp:cNvPr id="0" name=""/>
        <dsp:cNvSpPr/>
      </dsp:nvSpPr>
      <dsp:spPr>
        <a:xfrm>
          <a:off x="125388" y="1166589"/>
          <a:ext cx="1128499" cy="716596"/>
        </a:xfrm>
        <a:prstGeom prst="roundRect">
          <a:avLst>
            <a:gd name="adj" fmla="val 10000"/>
          </a:avLst>
        </a:prstGeom>
        <a:solidFill>
          <a:srgbClr val="B7DBFF">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Combined Filter Performance</a:t>
          </a:r>
        </a:p>
      </dsp:txBody>
      <dsp:txXfrm>
        <a:off x="146376" y="1187577"/>
        <a:ext cx="1086523" cy="674620"/>
      </dsp:txXfrm>
    </dsp:sp>
    <dsp:sp modelId="{2F2C2365-D65A-4E1E-8021-BBFE30066AF8}">
      <dsp:nvSpPr>
        <dsp:cNvPr id="0" name=""/>
        <dsp:cNvSpPr/>
      </dsp:nvSpPr>
      <dsp:spPr>
        <a:xfrm>
          <a:off x="1379276" y="1047469"/>
          <a:ext cx="1128499" cy="716596"/>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683D4-9687-4C67-8E5C-BC0D527DE650}">
      <dsp:nvSpPr>
        <dsp:cNvPr id="0" name=""/>
        <dsp:cNvSpPr/>
      </dsp:nvSpPr>
      <dsp:spPr>
        <a:xfrm>
          <a:off x="1504665" y="1166589"/>
          <a:ext cx="1128499" cy="716596"/>
        </a:xfrm>
        <a:prstGeom prst="roundRect">
          <a:avLst>
            <a:gd name="adj" fmla="val 10000"/>
          </a:avLst>
        </a:prstGeom>
        <a:solidFill>
          <a:srgbClr val="B7DBFF">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Individual Filter Performance</a:t>
          </a:r>
        </a:p>
      </dsp:txBody>
      <dsp:txXfrm>
        <a:off x="1525653" y="1187577"/>
        <a:ext cx="1086523" cy="674620"/>
      </dsp:txXfrm>
    </dsp:sp>
    <dsp:sp modelId="{E3443B8C-6BF9-439C-AEC4-E3E013943335}">
      <dsp:nvSpPr>
        <dsp:cNvPr id="0" name=""/>
        <dsp:cNvSpPr/>
      </dsp:nvSpPr>
      <dsp:spPr>
        <a:xfrm>
          <a:off x="2758553" y="1047469"/>
          <a:ext cx="1128499" cy="716596"/>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8151FE-ADB8-4FED-A341-814032FE8D5E}">
      <dsp:nvSpPr>
        <dsp:cNvPr id="0" name=""/>
        <dsp:cNvSpPr/>
      </dsp:nvSpPr>
      <dsp:spPr>
        <a:xfrm>
          <a:off x="2883941" y="1166589"/>
          <a:ext cx="1128499" cy="716596"/>
        </a:xfrm>
        <a:prstGeom prst="roundRect">
          <a:avLst>
            <a:gd name="adj" fmla="val 10000"/>
          </a:avLst>
        </a:prstGeom>
        <a:solidFill>
          <a:srgbClr val="B7DBFF">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Demonstration of Performance</a:t>
          </a:r>
        </a:p>
      </dsp:txBody>
      <dsp:txXfrm>
        <a:off x="2904929" y="1187577"/>
        <a:ext cx="1086523" cy="6746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B022F-6C47-4F91-91BB-CBA659D5BE04}">
      <dsp:nvSpPr>
        <dsp:cNvPr id="0" name=""/>
        <dsp:cNvSpPr/>
      </dsp:nvSpPr>
      <dsp:spPr>
        <a:xfrm>
          <a:off x="1342942" y="1230918"/>
          <a:ext cx="738429" cy="351425"/>
        </a:xfrm>
        <a:custGeom>
          <a:avLst/>
          <a:gdLst/>
          <a:ahLst/>
          <a:cxnLst/>
          <a:rect l="0" t="0" r="0" b="0"/>
          <a:pathLst>
            <a:path>
              <a:moveTo>
                <a:pt x="0" y="0"/>
              </a:moveTo>
              <a:lnTo>
                <a:pt x="0" y="239485"/>
              </a:lnTo>
              <a:lnTo>
                <a:pt x="738429" y="239485"/>
              </a:lnTo>
              <a:lnTo>
                <a:pt x="738429" y="35142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DF6D62-3B5C-40D7-A711-7666AAB3BFFE}">
      <dsp:nvSpPr>
        <dsp:cNvPr id="0" name=""/>
        <dsp:cNvSpPr/>
      </dsp:nvSpPr>
      <dsp:spPr>
        <a:xfrm>
          <a:off x="604513" y="1230918"/>
          <a:ext cx="738429" cy="351425"/>
        </a:xfrm>
        <a:custGeom>
          <a:avLst/>
          <a:gdLst/>
          <a:ahLst/>
          <a:cxnLst/>
          <a:rect l="0" t="0" r="0" b="0"/>
          <a:pathLst>
            <a:path>
              <a:moveTo>
                <a:pt x="738429" y="0"/>
              </a:moveTo>
              <a:lnTo>
                <a:pt x="738429" y="239485"/>
              </a:lnTo>
              <a:lnTo>
                <a:pt x="0" y="239485"/>
              </a:lnTo>
              <a:lnTo>
                <a:pt x="0" y="35142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406939-B135-43F5-96BD-CA44697FED20}">
      <dsp:nvSpPr>
        <dsp:cNvPr id="0" name=""/>
        <dsp:cNvSpPr/>
      </dsp:nvSpPr>
      <dsp:spPr>
        <a:xfrm>
          <a:off x="738773" y="463623"/>
          <a:ext cx="1208338" cy="767294"/>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A49A8-D6B3-4924-8408-39DEC432AD60}">
      <dsp:nvSpPr>
        <dsp:cNvPr id="0" name=""/>
        <dsp:cNvSpPr/>
      </dsp:nvSpPr>
      <dsp:spPr>
        <a:xfrm>
          <a:off x="873033" y="591169"/>
          <a:ext cx="1208338" cy="767294"/>
        </a:xfrm>
        <a:prstGeom prst="roundRect">
          <a:avLst>
            <a:gd name="adj" fmla="val 10000"/>
          </a:avLst>
        </a:prstGeom>
        <a:solidFill>
          <a:srgbClr val="92D05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Source Protection &amp; Management</a:t>
          </a:r>
        </a:p>
      </dsp:txBody>
      <dsp:txXfrm>
        <a:off x="895506" y="613642"/>
        <a:ext cx="1163392" cy="722348"/>
      </dsp:txXfrm>
    </dsp:sp>
    <dsp:sp modelId="{EC69B597-37D9-415D-8F56-C6D7390CC5E0}">
      <dsp:nvSpPr>
        <dsp:cNvPr id="0" name=""/>
        <dsp:cNvSpPr/>
      </dsp:nvSpPr>
      <dsp:spPr>
        <a:xfrm>
          <a:off x="344" y="1582343"/>
          <a:ext cx="1208338" cy="767294"/>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3D5549-17D6-40E3-83C6-3B6C38702D36}">
      <dsp:nvSpPr>
        <dsp:cNvPr id="0" name=""/>
        <dsp:cNvSpPr/>
      </dsp:nvSpPr>
      <dsp:spPr>
        <a:xfrm>
          <a:off x="134604" y="1709889"/>
          <a:ext cx="1208338" cy="767294"/>
        </a:xfrm>
        <a:prstGeom prst="roundRect">
          <a:avLst>
            <a:gd name="adj" fmla="val 10000"/>
          </a:avLst>
        </a:prstGeom>
        <a:solidFill>
          <a:srgbClr val="92D05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Watershed Control Program</a:t>
          </a:r>
        </a:p>
      </dsp:txBody>
      <dsp:txXfrm>
        <a:off x="157077" y="1732362"/>
        <a:ext cx="1163392" cy="722348"/>
      </dsp:txXfrm>
    </dsp:sp>
    <dsp:sp modelId="{779EF513-84F2-44CB-8F99-4230D8CF0E68}">
      <dsp:nvSpPr>
        <dsp:cNvPr id="0" name=""/>
        <dsp:cNvSpPr/>
      </dsp:nvSpPr>
      <dsp:spPr>
        <a:xfrm>
          <a:off x="1477202" y="1582343"/>
          <a:ext cx="1208338" cy="767294"/>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EA6249-6D63-4C71-8914-673FF9AF6BD1}">
      <dsp:nvSpPr>
        <dsp:cNvPr id="0" name=""/>
        <dsp:cNvSpPr/>
      </dsp:nvSpPr>
      <dsp:spPr>
        <a:xfrm>
          <a:off x="1611462" y="1709889"/>
          <a:ext cx="1208338" cy="767294"/>
        </a:xfrm>
        <a:prstGeom prst="roundRect">
          <a:avLst>
            <a:gd name="adj" fmla="val 10000"/>
          </a:avLst>
        </a:prstGeom>
        <a:solidFill>
          <a:srgbClr val="92D05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Alternative source/intake management</a:t>
          </a:r>
        </a:p>
      </dsp:txBody>
      <dsp:txXfrm>
        <a:off x="1633935" y="1732362"/>
        <a:ext cx="1163392" cy="7223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49475-E9C2-4750-9F26-A89A0DAC8912}">
      <dsp:nvSpPr>
        <dsp:cNvPr id="0" name=""/>
        <dsp:cNvSpPr/>
      </dsp:nvSpPr>
      <dsp:spPr>
        <a:xfrm>
          <a:off x="2066236" y="1259260"/>
          <a:ext cx="1622497" cy="257387"/>
        </a:xfrm>
        <a:custGeom>
          <a:avLst/>
          <a:gdLst/>
          <a:ahLst/>
          <a:cxnLst/>
          <a:rect l="0" t="0" r="0" b="0"/>
          <a:pathLst>
            <a:path>
              <a:moveTo>
                <a:pt x="0" y="0"/>
              </a:moveTo>
              <a:lnTo>
                <a:pt x="0" y="175401"/>
              </a:lnTo>
              <a:lnTo>
                <a:pt x="1622497" y="175401"/>
              </a:lnTo>
              <a:lnTo>
                <a:pt x="1622497" y="25738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478049-2066-460F-AC99-39824B4068F2}">
      <dsp:nvSpPr>
        <dsp:cNvPr id="0" name=""/>
        <dsp:cNvSpPr/>
      </dsp:nvSpPr>
      <dsp:spPr>
        <a:xfrm>
          <a:off x="2066236" y="1259260"/>
          <a:ext cx="540832" cy="257387"/>
        </a:xfrm>
        <a:custGeom>
          <a:avLst/>
          <a:gdLst/>
          <a:ahLst/>
          <a:cxnLst/>
          <a:rect l="0" t="0" r="0" b="0"/>
          <a:pathLst>
            <a:path>
              <a:moveTo>
                <a:pt x="0" y="0"/>
              </a:moveTo>
              <a:lnTo>
                <a:pt x="0" y="175401"/>
              </a:lnTo>
              <a:lnTo>
                <a:pt x="540832" y="175401"/>
              </a:lnTo>
              <a:lnTo>
                <a:pt x="540832" y="25738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FC6A66-B0E6-4A45-B34F-E2FCFCB8EA00}">
      <dsp:nvSpPr>
        <dsp:cNvPr id="0" name=""/>
        <dsp:cNvSpPr/>
      </dsp:nvSpPr>
      <dsp:spPr>
        <a:xfrm>
          <a:off x="1525403" y="1259260"/>
          <a:ext cx="540832" cy="257387"/>
        </a:xfrm>
        <a:custGeom>
          <a:avLst/>
          <a:gdLst/>
          <a:ahLst/>
          <a:cxnLst/>
          <a:rect l="0" t="0" r="0" b="0"/>
          <a:pathLst>
            <a:path>
              <a:moveTo>
                <a:pt x="540832" y="0"/>
              </a:moveTo>
              <a:lnTo>
                <a:pt x="540832" y="175401"/>
              </a:lnTo>
              <a:lnTo>
                <a:pt x="0" y="175401"/>
              </a:lnTo>
              <a:lnTo>
                <a:pt x="0" y="25738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7C4987-FEF8-460B-8325-7A896ADF1EC7}">
      <dsp:nvSpPr>
        <dsp:cNvPr id="0" name=""/>
        <dsp:cNvSpPr/>
      </dsp:nvSpPr>
      <dsp:spPr>
        <a:xfrm>
          <a:off x="443738" y="1259260"/>
          <a:ext cx="1622497" cy="257387"/>
        </a:xfrm>
        <a:custGeom>
          <a:avLst/>
          <a:gdLst/>
          <a:ahLst/>
          <a:cxnLst/>
          <a:rect l="0" t="0" r="0" b="0"/>
          <a:pathLst>
            <a:path>
              <a:moveTo>
                <a:pt x="1622497" y="0"/>
              </a:moveTo>
              <a:lnTo>
                <a:pt x="1622497" y="175401"/>
              </a:lnTo>
              <a:lnTo>
                <a:pt x="0" y="175401"/>
              </a:lnTo>
              <a:lnTo>
                <a:pt x="0" y="25738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3BDEE2-FF59-4C9D-82A3-9EE8B7F3FAD4}">
      <dsp:nvSpPr>
        <dsp:cNvPr id="0" name=""/>
        <dsp:cNvSpPr/>
      </dsp:nvSpPr>
      <dsp:spPr>
        <a:xfrm>
          <a:off x="1623737" y="697286"/>
          <a:ext cx="884998" cy="561974"/>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4FAFC0-C5C5-4D13-BC02-F834919B006F}">
      <dsp:nvSpPr>
        <dsp:cNvPr id="0" name=""/>
        <dsp:cNvSpPr/>
      </dsp:nvSpPr>
      <dsp:spPr>
        <a:xfrm>
          <a:off x="1722070" y="790702"/>
          <a:ext cx="884998" cy="561974"/>
        </a:xfrm>
        <a:prstGeom prst="roundRect">
          <a:avLst>
            <a:gd name="adj" fmla="val 10000"/>
          </a:avLst>
        </a:prstGeom>
        <a:solidFill>
          <a:schemeClr val="accent6">
            <a:lumMod val="40000"/>
            <a:lumOff val="60000"/>
            <a:alpha val="90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Additional Filtration</a:t>
          </a:r>
        </a:p>
      </dsp:txBody>
      <dsp:txXfrm>
        <a:off x="1738530" y="807162"/>
        <a:ext cx="852078" cy="529054"/>
      </dsp:txXfrm>
    </dsp:sp>
    <dsp:sp modelId="{E6244ADE-1DF4-486F-857E-0C54B84459BB}">
      <dsp:nvSpPr>
        <dsp:cNvPr id="0" name=""/>
        <dsp:cNvSpPr/>
      </dsp:nvSpPr>
      <dsp:spPr>
        <a:xfrm>
          <a:off x="1239" y="1516647"/>
          <a:ext cx="884998" cy="561974"/>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DF2416-1B1B-4276-9CB5-CC899F8D2EA3}">
      <dsp:nvSpPr>
        <dsp:cNvPr id="0" name=""/>
        <dsp:cNvSpPr/>
      </dsp:nvSpPr>
      <dsp:spPr>
        <a:xfrm>
          <a:off x="99572" y="1610063"/>
          <a:ext cx="884998" cy="561974"/>
        </a:xfrm>
        <a:prstGeom prst="roundRect">
          <a:avLst>
            <a:gd name="adj" fmla="val 10000"/>
          </a:avLst>
        </a:prstGeom>
        <a:solidFill>
          <a:schemeClr val="accent2">
            <a:lumMod val="40000"/>
            <a:lumOff val="60000"/>
            <a:alpha val="90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Bag and cartridge</a:t>
          </a:r>
        </a:p>
      </dsp:txBody>
      <dsp:txXfrm>
        <a:off x="116032" y="1626523"/>
        <a:ext cx="852078" cy="529054"/>
      </dsp:txXfrm>
    </dsp:sp>
    <dsp:sp modelId="{5E168468-8B63-4CA5-9073-F02BA2293875}">
      <dsp:nvSpPr>
        <dsp:cNvPr id="0" name=""/>
        <dsp:cNvSpPr/>
      </dsp:nvSpPr>
      <dsp:spPr>
        <a:xfrm>
          <a:off x="1082904" y="1516647"/>
          <a:ext cx="884998" cy="561974"/>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E0C648-DEF0-4025-ACD7-6FB922051C1B}">
      <dsp:nvSpPr>
        <dsp:cNvPr id="0" name=""/>
        <dsp:cNvSpPr/>
      </dsp:nvSpPr>
      <dsp:spPr>
        <a:xfrm>
          <a:off x="1181237" y="1610063"/>
          <a:ext cx="884998" cy="561974"/>
        </a:xfrm>
        <a:prstGeom prst="roundRect">
          <a:avLst>
            <a:gd name="adj" fmla="val 10000"/>
          </a:avLst>
        </a:prstGeom>
        <a:solidFill>
          <a:schemeClr val="accent2">
            <a:lumMod val="40000"/>
            <a:lumOff val="60000"/>
            <a:alpha val="90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Membrane</a:t>
          </a:r>
        </a:p>
      </dsp:txBody>
      <dsp:txXfrm>
        <a:off x="1197697" y="1626523"/>
        <a:ext cx="852078" cy="529054"/>
      </dsp:txXfrm>
    </dsp:sp>
    <dsp:sp modelId="{5478699F-33F3-4016-8A74-5332B94C6592}">
      <dsp:nvSpPr>
        <dsp:cNvPr id="0" name=""/>
        <dsp:cNvSpPr/>
      </dsp:nvSpPr>
      <dsp:spPr>
        <a:xfrm>
          <a:off x="2164569" y="1516647"/>
          <a:ext cx="884998" cy="561974"/>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BC01E7-6983-42A8-868E-91D6A9AA836D}">
      <dsp:nvSpPr>
        <dsp:cNvPr id="0" name=""/>
        <dsp:cNvSpPr/>
      </dsp:nvSpPr>
      <dsp:spPr>
        <a:xfrm>
          <a:off x="2262902" y="1610063"/>
          <a:ext cx="884998" cy="561974"/>
        </a:xfrm>
        <a:prstGeom prst="roundRect">
          <a:avLst>
            <a:gd name="adj" fmla="val 10000"/>
          </a:avLst>
        </a:prstGeom>
        <a:solidFill>
          <a:schemeClr val="accent2">
            <a:lumMod val="40000"/>
            <a:lumOff val="60000"/>
            <a:alpha val="90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Second stage filtration</a:t>
          </a:r>
        </a:p>
      </dsp:txBody>
      <dsp:txXfrm>
        <a:off x="2279362" y="1626523"/>
        <a:ext cx="852078" cy="529054"/>
      </dsp:txXfrm>
    </dsp:sp>
    <dsp:sp modelId="{89AD8060-B444-462A-9E97-62EE42E7CD06}">
      <dsp:nvSpPr>
        <dsp:cNvPr id="0" name=""/>
        <dsp:cNvSpPr/>
      </dsp:nvSpPr>
      <dsp:spPr>
        <a:xfrm>
          <a:off x="3246234" y="1516647"/>
          <a:ext cx="884998" cy="561974"/>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E26C0F-EB45-4F93-8D93-6394F88B0F96}">
      <dsp:nvSpPr>
        <dsp:cNvPr id="0" name=""/>
        <dsp:cNvSpPr/>
      </dsp:nvSpPr>
      <dsp:spPr>
        <a:xfrm>
          <a:off x="3344567" y="1610063"/>
          <a:ext cx="884998" cy="561974"/>
        </a:xfrm>
        <a:prstGeom prst="roundRect">
          <a:avLst>
            <a:gd name="adj" fmla="val 10000"/>
          </a:avLst>
        </a:prstGeom>
        <a:solidFill>
          <a:schemeClr val="accent2">
            <a:lumMod val="40000"/>
            <a:lumOff val="60000"/>
            <a:alpha val="90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Slow sand filtration</a:t>
          </a:r>
        </a:p>
      </dsp:txBody>
      <dsp:txXfrm>
        <a:off x="3361027" y="1626523"/>
        <a:ext cx="852078" cy="5290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5172D-F953-E134-0FD5-0C68CDC68344}"/>
              </a:ext>
            </a:extLst>
          </p:cNvPr>
          <p:cNvSpPr>
            <a:spLocks noGrp="1"/>
          </p:cNvSpPr>
          <p:nvPr>
            <p:ph type="hdr" sz="quarter"/>
          </p:nvPr>
        </p:nvSpPr>
        <p:spPr>
          <a:xfrm>
            <a:off x="0" y="0"/>
            <a:ext cx="3038475" cy="463550"/>
          </a:xfrm>
          <a:prstGeom prst="rect">
            <a:avLst/>
          </a:prstGeom>
        </p:spPr>
        <p:txBody>
          <a:bodyPr vert="horz" lIns="93172" tIns="46586" rIns="93172" bIns="46586"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a:extLst>
              <a:ext uri="{FF2B5EF4-FFF2-40B4-BE49-F238E27FC236}">
                <a16:creationId xmlns:a16="http://schemas.microsoft.com/office/drawing/2014/main" id="{EE29F11A-C518-3E5B-EA87-8CD1944DD51F}"/>
              </a:ext>
            </a:extLst>
          </p:cNvPr>
          <p:cNvSpPr>
            <a:spLocks noGrp="1"/>
          </p:cNvSpPr>
          <p:nvPr>
            <p:ph type="dt" sz="quarter" idx="1"/>
          </p:nvPr>
        </p:nvSpPr>
        <p:spPr>
          <a:xfrm>
            <a:off x="3970338" y="0"/>
            <a:ext cx="3038475" cy="463550"/>
          </a:xfrm>
          <a:prstGeom prst="rect">
            <a:avLst/>
          </a:prstGeom>
        </p:spPr>
        <p:txBody>
          <a:bodyPr vert="horz" lIns="93172" tIns="46586" rIns="93172" bIns="46586" rtlCol="0"/>
          <a:lstStyle>
            <a:lvl1pPr algn="r" eaLnBrk="1" fontAlgn="auto" hangingPunct="1">
              <a:spcBef>
                <a:spcPts val="0"/>
              </a:spcBef>
              <a:spcAft>
                <a:spcPts val="0"/>
              </a:spcAft>
              <a:defRPr sz="1300">
                <a:latin typeface="+mn-lt"/>
              </a:defRPr>
            </a:lvl1pPr>
          </a:lstStyle>
          <a:p>
            <a:pPr>
              <a:defRPr/>
            </a:pPr>
            <a:fld id="{7DEC93C8-AE40-4DC2-A248-DF5EACA7EA01}" type="datetimeFigureOut">
              <a:rPr lang="en-US"/>
              <a:pPr>
                <a:defRPr/>
              </a:pPr>
              <a:t>2/28/2024</a:t>
            </a:fld>
            <a:endParaRPr lang="en-US" dirty="0"/>
          </a:p>
        </p:txBody>
      </p:sp>
      <p:sp>
        <p:nvSpPr>
          <p:cNvPr id="4" name="Footer Placeholder 3">
            <a:extLst>
              <a:ext uri="{FF2B5EF4-FFF2-40B4-BE49-F238E27FC236}">
                <a16:creationId xmlns:a16="http://schemas.microsoft.com/office/drawing/2014/main" id="{ACCFEB7C-B6D8-D85B-43D4-06AA077EE7C9}"/>
              </a:ext>
            </a:extLst>
          </p:cNvPr>
          <p:cNvSpPr>
            <a:spLocks noGrp="1"/>
          </p:cNvSpPr>
          <p:nvPr>
            <p:ph type="ftr" sz="quarter" idx="2"/>
          </p:nvPr>
        </p:nvSpPr>
        <p:spPr>
          <a:xfrm>
            <a:off x="0" y="8831263"/>
            <a:ext cx="3038475" cy="463550"/>
          </a:xfrm>
          <a:prstGeom prst="rect">
            <a:avLst/>
          </a:prstGeom>
        </p:spPr>
        <p:txBody>
          <a:bodyPr vert="horz" lIns="93172" tIns="46586" rIns="93172" bIns="46586" rtlCol="0" anchor="b"/>
          <a:lstStyle>
            <a:lvl1pPr algn="l" eaLnBrk="1" fontAlgn="auto" hangingPunct="1">
              <a:spcBef>
                <a:spcPts val="0"/>
              </a:spcBef>
              <a:spcAft>
                <a:spcPts val="0"/>
              </a:spcAft>
              <a:defRPr sz="1300">
                <a:latin typeface="+mn-lt"/>
              </a:defRPr>
            </a:lvl1pPr>
          </a:lstStyle>
          <a:p>
            <a:pPr>
              <a:defRPr/>
            </a:pPr>
            <a:endParaRPr lang="en-US"/>
          </a:p>
        </p:txBody>
      </p:sp>
      <p:sp>
        <p:nvSpPr>
          <p:cNvPr id="5" name="Slide Number Placeholder 4">
            <a:extLst>
              <a:ext uri="{FF2B5EF4-FFF2-40B4-BE49-F238E27FC236}">
                <a16:creationId xmlns:a16="http://schemas.microsoft.com/office/drawing/2014/main" id="{D2389EE9-7B58-02F0-4762-8464F2E0AF17}"/>
              </a:ext>
            </a:extLst>
          </p:cNvPr>
          <p:cNvSpPr>
            <a:spLocks noGrp="1"/>
          </p:cNvSpPr>
          <p:nvPr>
            <p:ph type="sldNum" sz="quarter" idx="3"/>
          </p:nvPr>
        </p:nvSpPr>
        <p:spPr>
          <a:xfrm>
            <a:off x="3970338" y="8831263"/>
            <a:ext cx="3038475" cy="463550"/>
          </a:xfrm>
          <a:prstGeom prst="rect">
            <a:avLst/>
          </a:prstGeom>
        </p:spPr>
        <p:txBody>
          <a:bodyPr vert="horz" wrap="square" lIns="93172" tIns="46586" rIns="93172" bIns="46586" numCol="1" anchor="b" anchorCtr="0" compatLnSpc="1">
            <a:prstTxWarp prst="textNoShape">
              <a:avLst/>
            </a:prstTxWarp>
          </a:bodyPr>
          <a:lstStyle>
            <a:lvl1pPr algn="r" eaLnBrk="1" hangingPunct="1">
              <a:defRPr sz="1300" smtClean="0">
                <a:latin typeface="Calibri" panose="020F0502020204030204" pitchFamily="34" charset="0"/>
              </a:defRPr>
            </a:lvl1pPr>
          </a:lstStyle>
          <a:p>
            <a:pPr>
              <a:defRPr/>
            </a:pPr>
            <a:fld id="{3E82802B-4FF9-4E36-99E3-BF4AB6BB7D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266F37-4EEA-CAB5-15CB-CA5C1AC238A4}"/>
              </a:ext>
            </a:extLst>
          </p:cNvPr>
          <p:cNvSpPr>
            <a:spLocks noGrp="1"/>
          </p:cNvSpPr>
          <p:nvPr>
            <p:ph type="hdr" sz="quarter"/>
          </p:nvPr>
        </p:nvSpPr>
        <p:spPr>
          <a:xfrm>
            <a:off x="0" y="0"/>
            <a:ext cx="3038475" cy="463550"/>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70624FC-B33F-E739-914C-7F46E08192CF}"/>
              </a:ext>
            </a:extLst>
          </p:cNvPr>
          <p:cNvSpPr>
            <a:spLocks noGrp="1"/>
          </p:cNvSpPr>
          <p:nvPr>
            <p:ph type="dt" idx="1"/>
          </p:nvPr>
        </p:nvSpPr>
        <p:spPr>
          <a:xfrm>
            <a:off x="3970338" y="0"/>
            <a:ext cx="3038475" cy="463550"/>
          </a:xfrm>
          <a:prstGeom prst="rect">
            <a:avLst/>
          </a:prstGeom>
        </p:spPr>
        <p:txBody>
          <a:bodyPr vert="horz" lIns="88139" tIns="44070" rIns="88139" bIns="44070" rtlCol="0"/>
          <a:lstStyle>
            <a:lvl1pPr algn="r" eaLnBrk="1" fontAlgn="auto" hangingPunct="1">
              <a:spcBef>
                <a:spcPts val="0"/>
              </a:spcBef>
              <a:spcAft>
                <a:spcPts val="0"/>
              </a:spcAft>
              <a:defRPr sz="1200">
                <a:latin typeface="+mn-lt"/>
              </a:defRPr>
            </a:lvl1pPr>
          </a:lstStyle>
          <a:p>
            <a:pPr>
              <a:defRPr/>
            </a:pPr>
            <a:fld id="{BCD62F8D-A952-4552-81FA-B7589FF2ACD5}" type="datetimeFigureOut">
              <a:rPr lang="en-US"/>
              <a:pPr>
                <a:defRPr/>
              </a:pPr>
              <a:t>2/28/2024</a:t>
            </a:fld>
            <a:endParaRPr lang="en-US" dirty="0"/>
          </a:p>
        </p:txBody>
      </p:sp>
      <p:sp>
        <p:nvSpPr>
          <p:cNvPr id="4" name="Slide Image Placeholder 3">
            <a:extLst>
              <a:ext uri="{FF2B5EF4-FFF2-40B4-BE49-F238E27FC236}">
                <a16:creationId xmlns:a16="http://schemas.microsoft.com/office/drawing/2014/main" id="{817846D7-944E-75E4-2760-EA5D1AE7CA3D}"/>
              </a:ext>
            </a:extLst>
          </p:cNvPr>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pPr lvl="0"/>
            <a:endParaRPr lang="en-US" noProof="0" dirty="0"/>
          </a:p>
        </p:txBody>
      </p:sp>
      <p:sp>
        <p:nvSpPr>
          <p:cNvPr id="5" name="Notes Placeholder 4">
            <a:extLst>
              <a:ext uri="{FF2B5EF4-FFF2-40B4-BE49-F238E27FC236}">
                <a16:creationId xmlns:a16="http://schemas.microsoft.com/office/drawing/2014/main" id="{9C86EE37-E8AE-B1C1-391D-F8196E96596C}"/>
              </a:ext>
            </a:extLst>
          </p:cNvPr>
          <p:cNvSpPr>
            <a:spLocks noGrp="1"/>
          </p:cNvSpPr>
          <p:nvPr>
            <p:ph type="body" sz="quarter" idx="3"/>
          </p:nvPr>
        </p:nvSpPr>
        <p:spPr>
          <a:xfrm>
            <a:off x="701675" y="4416425"/>
            <a:ext cx="5607050" cy="4181475"/>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C0345AB-2492-5EF7-70C0-66ECD65670F6}"/>
              </a:ext>
            </a:extLst>
          </p:cNvPr>
          <p:cNvSpPr>
            <a:spLocks noGrp="1"/>
          </p:cNvSpPr>
          <p:nvPr>
            <p:ph type="ftr" sz="quarter" idx="4"/>
          </p:nvPr>
        </p:nvSpPr>
        <p:spPr>
          <a:xfrm>
            <a:off x="0" y="8831263"/>
            <a:ext cx="3038475" cy="463550"/>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C261470-95F5-776D-959A-FB78D2CAEA83}"/>
              </a:ext>
            </a:extLst>
          </p:cNvPr>
          <p:cNvSpPr>
            <a:spLocks noGrp="1"/>
          </p:cNvSpPr>
          <p:nvPr>
            <p:ph type="sldNum" sz="quarter" idx="5"/>
          </p:nvPr>
        </p:nvSpPr>
        <p:spPr>
          <a:xfrm>
            <a:off x="3970338" y="8831263"/>
            <a:ext cx="3038475" cy="463550"/>
          </a:xfrm>
          <a:prstGeom prst="rect">
            <a:avLst/>
          </a:prstGeom>
        </p:spPr>
        <p:txBody>
          <a:bodyPr vert="horz" wrap="square" lIns="88139" tIns="44070" rIns="88139" bIns="4407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9B0244E-2909-43A9-B8F3-214C18B2C3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1EDBE60-16D3-94E0-E969-BB8835A61D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B5964C5A-0AB2-9581-FE30-5A66055DA0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Oregon, most systems with a slow sand plant require a WT1 certified operator (55%).  Transient non-community water systems are required to attend a 1-time training class (0.6 CEU).  A higher classification has been required for some systems that have additional treatment processes and/or treatment plants (e.g., a system that uses slow sand filtration to treat one source and conventional filtration to treat a second source).</a:t>
            </a:r>
          </a:p>
        </p:txBody>
      </p:sp>
      <p:sp>
        <p:nvSpPr>
          <p:cNvPr id="13316" name="Slide Number Placeholder 3">
            <a:extLst>
              <a:ext uri="{FF2B5EF4-FFF2-40B4-BE49-F238E27FC236}">
                <a16:creationId xmlns:a16="http://schemas.microsoft.com/office/drawing/2014/main" id="{CA4073D2-1EAA-D850-5E59-926E0E4611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9637705E-B686-4A91-AFF7-58A5C2573E67}"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4409A3A-48B6-41EF-F036-051ED456E1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6B9FE055-F098-0FFE-717A-A5D8803E2B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Additional treatment is required if higher than Bin 2.</a:t>
            </a:r>
          </a:p>
        </p:txBody>
      </p:sp>
      <p:sp>
        <p:nvSpPr>
          <p:cNvPr id="31748" name="Slide Number Placeholder 3">
            <a:extLst>
              <a:ext uri="{FF2B5EF4-FFF2-40B4-BE49-F238E27FC236}">
                <a16:creationId xmlns:a16="http://schemas.microsoft.com/office/drawing/2014/main" id="{3BEA3C1A-3B67-3A95-CDBB-484ECDCF48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93122577-2890-4BDF-B3A7-DF1F1A6B69E4}" type="slidenum">
              <a:rPr lang="en-US" altLang="en-US">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4A2B7A20-C9AD-F347-C735-77CDDB1C29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8C323287-5F8A-FCC6-23B4-952CA850D0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16 different treatment options are specified in a “microbial toolbox”.  Each option has certain criteria that needs to be met (e.g., turbidity limits).  Log removal credit is achieved on a month-to-month basis depending upon if the criteria was met (i.e., you could be in compliance one month and out of compliance the next month, depending upon the performance of the option chosen).  Slow sand filtration is microbial toolbox option 13.</a:t>
            </a:r>
          </a:p>
        </p:txBody>
      </p:sp>
      <p:sp>
        <p:nvSpPr>
          <p:cNvPr id="33796" name="Slide Number Placeholder 3">
            <a:extLst>
              <a:ext uri="{FF2B5EF4-FFF2-40B4-BE49-F238E27FC236}">
                <a16:creationId xmlns:a16="http://schemas.microsoft.com/office/drawing/2014/main" id="{CEB6D609-0948-50CC-5DB2-8D9568EEF0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7A8A5A9C-EB1F-472A-8A92-09A68DDC5BCB}" type="slidenum">
              <a:rPr lang="en-US" altLang="en-US">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81FFF2F-C6EE-D7D5-3F8E-11128BCBEF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6E585442-CDF0-26D6-9DB4-DBDE03B3FA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SWTR required that a disinfectant residual be maintained at the entry point to the distribution system of at least 0.2 mg/l (after any storage used in CT calculations and prior to the first customer) .  Monitoring to meet this rule must be continuous (15-minute readings) for systems serving more than 3,300 people.  Smaller systems serving less than 3,300 people, may be allowed to sample less frequently (e.g. every 4 hours or once daily) depending upon the system size.  If you are planning on switching disinfectants or disinfection practices, you should contact your state regulator, since there may be additional requirements (e.g. plan review, disinfection profiling and benchmarking, new MRDLs or DBP issues, etc.).</a:t>
            </a:r>
          </a:p>
        </p:txBody>
      </p:sp>
      <p:sp>
        <p:nvSpPr>
          <p:cNvPr id="35844" name="Slide Number Placeholder 3">
            <a:extLst>
              <a:ext uri="{FF2B5EF4-FFF2-40B4-BE49-F238E27FC236}">
                <a16:creationId xmlns:a16="http://schemas.microsoft.com/office/drawing/2014/main" id="{9BA54453-3A79-7EA1-46B9-BB39290E47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72F25312-CF30-40DD-B94C-33A526D8DA3A}" type="slidenum">
              <a:rPr lang="en-US" altLang="en-US">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A8FC99F-80DE-27B6-4F4F-06A36CA455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38A048F-396D-3E08-A683-368C257AB2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SWTR required that systems must also keep chlorine residuals in the distribution system at a detectable level.  The Disinfection By-Products Rules require that the chlorine residual level be less than 4.0 mg/l, which is called the Maximum Residual Disinfectant Level (MRDL) under the Stage 1 Disinfectants/Disinfection Byproducts Rule.</a:t>
            </a:r>
          </a:p>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7EB8D1A0-D10D-C0EC-D49C-5427462351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8F9BBDC1-0D38-4F10-AEFE-79D11BC1B245}" type="slidenum">
              <a:rPr lang="en-US" altLang="en-US">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3D10743-D69E-D93C-B41E-8649E3A63C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ABF56B6-C8A3-A2A6-FA84-80111AAA82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E9D43CF0-E7DB-82AF-C98B-52FA5F62F0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4E1D3B0A-ED14-4D32-9298-E264075FFCBC}" type="slidenum">
              <a:rPr lang="en-US" altLang="en-US">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0F8840B-D186-8DFC-94F1-91908CCB16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F83EC139-1D2F-0125-A0EA-88EE8FC8AE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7BD1D2A9-5976-6DB5-44EE-F26FC4978D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AC97E749-3B2D-4E66-8E4D-9BDA01674087}" type="slidenum">
              <a:rPr lang="en-US" altLang="en-US">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C26E176-6EA7-07A7-1398-ED7EED8BA5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E44D96EC-460E-F1EB-3E14-875E356E96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F6ADB277-0FB4-07A1-1749-599BA52FB3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A5B739A1-5264-4AA8-86E8-A1E1AFB8052D}" type="slidenum">
              <a:rPr lang="en-US" altLang="en-US">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37C139D7-B1A9-E3B4-956F-1640CE6D5D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13540218-0233-2275-9D9F-AFA1945A85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Other requirements of the three rules are shown here.  If changes are made to a disinfectant (or are planned to be made), the State may require a disinfection profile and benchmark, which is a determination of 3-log inactivation of Giardia based upon 12 months of historical entry point disinfectant and CT data.  The State (or representative such as the County) must conduct a sanitary survey, or inspection, of the water system every 3 years.  The SWTR required that all finished water reservoirs and tanks be constructed with a cover, impervious to contaminant sources (e.g., excludes things dropping from overhead and rainfall (curbed, lockable roof hatch covers), and rodents and birds getting in through air vents and overflow piping (insect screens on vents and flap valves on overflow piping).  The SWTR also required that persons operating the plant be qualified, as determined by the state.  Typically this is through the use of operator certification application and examination requirements.</a:t>
            </a:r>
          </a:p>
        </p:txBody>
      </p:sp>
      <p:sp>
        <p:nvSpPr>
          <p:cNvPr id="46084" name="Slide Number Placeholder 3">
            <a:extLst>
              <a:ext uri="{FF2B5EF4-FFF2-40B4-BE49-F238E27FC236}">
                <a16:creationId xmlns:a16="http://schemas.microsoft.com/office/drawing/2014/main" id="{06D09B3F-8826-8E51-B1F7-377B0C35D3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2635842B-EEA4-47B4-A861-1169123DB00C}" type="slidenum">
              <a:rPr lang="en-US" altLang="en-US">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015861B-E0A0-5160-7B14-32628C210A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E73AE6BC-B295-576F-33B1-C26EACDAF2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Under new rules effective January 28, 2019, some systems must monitor cyanotoxins in their source water.</a:t>
            </a:r>
          </a:p>
        </p:txBody>
      </p:sp>
      <p:sp>
        <p:nvSpPr>
          <p:cNvPr id="48132" name="Slide Number Placeholder 3">
            <a:extLst>
              <a:ext uri="{FF2B5EF4-FFF2-40B4-BE49-F238E27FC236}">
                <a16:creationId xmlns:a16="http://schemas.microsoft.com/office/drawing/2014/main" id="{51F381A6-A116-3ECF-D81B-603C5DAFEC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F77392B7-0B5B-4CF0-988B-AE8D4075CCD9}" type="slidenum">
              <a:rPr lang="en-US" altLang="en-US">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92F60EE-EEBA-3F87-C052-5F1B38B4E5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004D0FBA-3EF2-69B0-1141-1368B96A75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31F73CA3-4AEF-816E-DDB5-6E23035BE6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72EE41F8-C583-4B53-B710-0B9EA4DCB458}" type="slidenum">
              <a:rPr lang="en-US" altLang="en-US">
                <a:latin typeface="Calibri" panose="020F0502020204030204" pitchFamily="34" charset="0"/>
              </a:rPr>
              <a:pPr/>
              <a:t>21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4BF8257-5CAE-195F-669B-D8ED401B38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B34F9007-4B9B-3A6B-C184-FCD34AE0F2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1318F574-E067-F2CD-FDFC-AE08B50E38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03CFDDB7-3F6A-43CD-9CCF-8B23C99F831E}" type="slidenum">
              <a:rPr lang="en-US" altLang="en-US">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DFC67371-8B20-A3A9-A75F-6042505BB3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63ADDF41-4F2D-E030-0FB3-C5399E1801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a:extLst>
              <a:ext uri="{FF2B5EF4-FFF2-40B4-BE49-F238E27FC236}">
                <a16:creationId xmlns:a16="http://schemas.microsoft.com/office/drawing/2014/main" id="{420B8062-8699-FEB8-B5D1-25465C8DD3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946C823F-E961-4CB8-8370-C679473BDEEE}" type="slidenum">
              <a:rPr lang="en-US" altLang="en-US">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46BB339-DBBF-DA11-C1E1-61E5CE9776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89EAC667-1DF3-A28D-9D8A-74CB134A0E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4276" name="Slide Number Placeholder 3">
            <a:extLst>
              <a:ext uri="{FF2B5EF4-FFF2-40B4-BE49-F238E27FC236}">
                <a16:creationId xmlns:a16="http://schemas.microsoft.com/office/drawing/2014/main" id="{27822202-959A-199D-38FB-EAE03D930B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320EF751-A4D1-4DC6-81C9-05B568B01D0B}" type="slidenum">
              <a:rPr lang="en-US" altLang="en-US">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F7003F58-871A-C20C-2308-54141F2A17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A84B56AB-FF45-0BAF-481E-C0DEC34917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8C20AE43-01FF-3191-D17F-4D34E5B92A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ECDF4504-9A76-4E1A-AB43-F7FF4587FEA8}" type="slidenum">
              <a:rPr lang="en-US" altLang="en-US">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E7176093-0AFF-84FA-7A0E-0E8E7DA548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B4C0F56F-3DAD-A28B-325D-3BCB5B016B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ADC78A6E-CF34-7C7B-F5DA-842A5705B2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2EC624E3-9080-4D50-9F2E-6FDAB7DACEB1}" type="slidenum">
              <a:rPr lang="en-US" altLang="en-US">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DC43879F-70CA-4F80-3F18-986FD22479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46AE2E8B-8327-F760-E9C7-FEFCECDFEA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3E535EFE-D33E-92D0-40EC-F05B6A69B9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9048F553-C8CE-4B0E-BD02-F9033C8870ED}" type="slidenum">
              <a:rPr lang="en-US" altLang="en-US">
                <a:latin typeface="Calibri" panose="020F0502020204030204" pitchFamily="34" charset="0"/>
              </a:rPr>
              <a:pPr/>
              <a:t>26</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4EB9032A-DE32-FD79-812E-C82D7084AF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B82D3DD7-BE5D-16C1-7EFC-3E198C5B12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A5031EE3-1B6E-89D5-A0CD-49E92B6811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91A8FF60-6D98-461E-A20A-2ACB85F0D8F4}" type="slidenum">
              <a:rPr lang="en-US" altLang="en-US">
                <a:latin typeface="Calibri" panose="020F0502020204030204" pitchFamily="34" charset="0"/>
              </a:rPr>
              <a:pPr/>
              <a:t>27</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F45DFC5-60CC-8B97-ED44-CBE45B0395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1C85F4CA-8FF1-1892-34F1-0FCD7F0A40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43701A37-9254-D826-F8E2-ED55EFE818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D60861A9-4015-48D4-A494-6A9BF6A5138E}" type="slidenum">
              <a:rPr lang="en-US" altLang="en-US">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D2271FB-E0AA-A50A-08A2-5124B74735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82F43D99-4581-DA20-57D1-D363281D54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E60FB296-74F3-6DE0-233D-77ECD4F2AA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3268BAD6-1339-4209-8B48-411BD898A096}" type="slidenum">
              <a:rPr lang="en-US" altLang="en-US">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268D8905-6576-765C-4CB3-E02145D4BE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422B4F5B-5B07-A5AF-72AF-0E55EBEBB9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1BE2BF18-C5BB-D83F-F3FF-00A22C3720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63C7ABB6-45A2-40E2-82A9-0248F8305AED}" type="slidenum">
              <a:rPr lang="en-US" altLang="en-US">
                <a:latin typeface="Calibri" panose="020F0502020204030204" pitchFamily="34" charset="0"/>
              </a:rPr>
              <a:pPr/>
              <a:t>30</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6E65E38E-6C2F-3B0E-F93D-6418EF88AC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397E169B-7F5D-B9DB-4CA6-442E075A8C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0660" name="Slide Number Placeholder 3">
            <a:extLst>
              <a:ext uri="{FF2B5EF4-FFF2-40B4-BE49-F238E27FC236}">
                <a16:creationId xmlns:a16="http://schemas.microsoft.com/office/drawing/2014/main" id="{D39920B9-81B3-3176-F435-A331946980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D7935603-2783-4822-98CD-AD14B13FC956}" type="slidenum">
              <a:rPr lang="en-US" altLang="en-US">
                <a:latin typeface="Calibri" panose="020F0502020204030204" pitchFamily="34" charset="0"/>
              </a:rPr>
              <a:pPr/>
              <a:t>31</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06FE2BE-4364-E4DA-04BF-BE9DBF9D03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B42FC86C-1FCE-B40E-4FD5-3F4C905C85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table shows the pathogen removal and inactivation requirements of the SWTR, IESWTR, and LT1.  Pathogen removal involves a physical removal mechanism like filtration, whereas inactivation refers to a mechanism whereby the pathogen is altered though the use of a chemical or ultraviolet radiation in such a way as to render it either destroyed or unable to reproduce.  The SWTR and LT1 requires systems to achieve 4-log removal/inactivation of viruses, 3.0-log removal/inactivation of Giardia lamblia and 2.0-log removal of Cryptosporidium for systems of all sizes.  The IESWTR only required 2-log crypto treatment for larger systems serving over 10,000 people.  LT1 then extended those same requirements for systems serving less than 10,000 people. Typically systems use chlorine disinfection to meet the 4-log virus treatment requirement.  By meeting 4.0-log virus treatment, this satisfies the 0.5-log disinfection requirement for Giardia, with the remaining 2.5-log removal achieved through filtration.  The 2.o-log Cryptosporidium requirement must be met entirely through filtration.  A properly operated slow sand filtration system is capable of meeting these requirements with just the addition of chlorine with enough contact time to achieve the 4.0-log virus and 0.5-log Giardia inactivation requirements.</a:t>
            </a:r>
          </a:p>
        </p:txBody>
      </p:sp>
      <p:sp>
        <p:nvSpPr>
          <p:cNvPr id="17412" name="Slide Number Placeholder 3">
            <a:extLst>
              <a:ext uri="{FF2B5EF4-FFF2-40B4-BE49-F238E27FC236}">
                <a16:creationId xmlns:a16="http://schemas.microsoft.com/office/drawing/2014/main" id="{59E992B5-E5A1-0AC7-955C-BFD2C5AB63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94409771-2C6B-4191-90FA-ABC787CA9C86}" type="slidenum">
              <a:rPr lang="en-US" altLang="en-US">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059BB6B0-F58D-3E65-5247-8437F00FCC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4B309857-B041-5FC2-8DF7-82965BEE5A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If we were conducting a tracer study to determine the disinfection contact time, the segment including the contact tank and piping between the point of chlorine injection and the sample point used for CT determinations (located at or prior to the first customer) is considered one disinfection segment.</a:t>
            </a:r>
          </a:p>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4C90451F-6A6C-3B65-00AD-E26F575453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8BF9917B-EFDA-4E3A-A90F-73E5625BB7A9}" type="slidenum">
              <a:rPr lang="en-US" altLang="en-US">
                <a:latin typeface="Calibri" panose="020F0502020204030204" pitchFamily="34" charset="0"/>
              </a:rPr>
              <a:pPr/>
              <a:t>32</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7322F110-06A5-8B3C-2F3E-2EFA033570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6E1B2369-1C5F-6143-7132-DD7080DFD5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a:extLst>
              <a:ext uri="{FF2B5EF4-FFF2-40B4-BE49-F238E27FC236}">
                <a16:creationId xmlns:a16="http://schemas.microsoft.com/office/drawing/2014/main" id="{0110152A-DF69-DAB9-565D-89A38B2EDD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EA0D1CBA-12B7-44DC-8521-BCAC389A34C4}" type="slidenum">
              <a:rPr lang="en-US" altLang="en-US">
                <a:latin typeface="Calibri" panose="020F0502020204030204" pitchFamily="34" charset="0"/>
              </a:rPr>
              <a:pPr/>
              <a:t>33</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C10B35A-7FC1-57AB-4CE9-251731ABC9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04DD5091-CB40-2378-557B-53CFD5DD73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a:extLst>
              <a:ext uri="{FF2B5EF4-FFF2-40B4-BE49-F238E27FC236}">
                <a16:creationId xmlns:a16="http://schemas.microsoft.com/office/drawing/2014/main" id="{DABC52B6-BDC3-FAC6-9515-4BE4458AB7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8E89EAB9-21A7-4C9B-AC39-2465A863277A}" type="slidenum">
              <a:rPr lang="en-US" altLang="en-US">
                <a:latin typeface="Calibri" panose="020F0502020204030204" pitchFamily="34" charset="0"/>
              </a:rPr>
              <a:pPr/>
              <a:t>34</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88A8245B-5FD6-5298-945A-DAA1ABFE4C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780E5029-6C67-1AEB-57D3-4BEFFD7218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A27C1840-780F-8126-2FFD-CD4510F428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7A327FDA-FACF-425E-82C9-CBFB172F244E}" type="slidenum">
              <a:rPr lang="en-US" altLang="en-US">
                <a:latin typeface="Calibri" panose="020F0502020204030204" pitchFamily="34" charset="0"/>
              </a:rPr>
              <a:pPr/>
              <a:t>35</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B8D54772-9874-A809-ACF0-667865D0C0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FAB48278-2DB0-6E88-A653-A380F2C498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6BB78C99-BAA8-1DC2-2D5D-52705EAAD0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0B2AA73D-9A5A-4548-8F0F-6039C7603850}" type="slidenum">
              <a:rPr lang="en-US" altLang="en-US">
                <a:latin typeface="Calibri" panose="020F0502020204030204" pitchFamily="34" charset="0"/>
              </a:rPr>
              <a:pPr/>
              <a:t>38</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566D0EDF-BC93-BD5D-6621-36E2793F78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247FE986-6A50-4CC3-55C9-5DCF00CDBB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4996" name="Slide Number Placeholder 3">
            <a:extLst>
              <a:ext uri="{FF2B5EF4-FFF2-40B4-BE49-F238E27FC236}">
                <a16:creationId xmlns:a16="http://schemas.microsoft.com/office/drawing/2014/main" id="{A12C3F69-51BF-743A-ADBF-02C63BD34E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0DFE5C99-9666-4732-8FEE-DAC5A6D86EA9}" type="slidenum">
              <a:rPr lang="en-US" altLang="en-US">
                <a:latin typeface="Calibri" panose="020F0502020204030204" pitchFamily="34" charset="0"/>
              </a:rPr>
              <a:pPr/>
              <a:t>39</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456FF20F-59A7-5EE3-ED6B-FA5D8FC61D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FA752808-435E-2E14-B755-039E4AFEE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7044" name="Slide Number Placeholder 3">
            <a:extLst>
              <a:ext uri="{FF2B5EF4-FFF2-40B4-BE49-F238E27FC236}">
                <a16:creationId xmlns:a16="http://schemas.microsoft.com/office/drawing/2014/main" id="{819783C4-8E17-AD49-B3C6-6E690E036D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C0DCFBD0-C489-4127-BC08-F4F026D9B5EA}" type="slidenum">
              <a:rPr lang="en-US" altLang="en-US">
                <a:latin typeface="Calibri" panose="020F0502020204030204" pitchFamily="34" charset="0"/>
              </a:rPr>
              <a:pPr/>
              <a:t>40</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E8A4EA1B-55E2-4360-63A2-AE59982DDE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3E7BD950-8AFA-F8B7-EDB0-AF5016A38A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9092" name="Slide Number Placeholder 3">
            <a:extLst>
              <a:ext uri="{FF2B5EF4-FFF2-40B4-BE49-F238E27FC236}">
                <a16:creationId xmlns:a16="http://schemas.microsoft.com/office/drawing/2014/main" id="{EBB37636-56F7-01FE-D851-8DA56C5FCA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6B10399C-DBF1-4013-86E9-983959400375}" type="slidenum">
              <a:rPr lang="en-US" altLang="en-US">
                <a:latin typeface="Calibri" panose="020F0502020204030204" pitchFamily="34" charset="0"/>
              </a:rPr>
              <a:pPr/>
              <a:t>41</a:t>
            </a:fld>
            <a:endParaRPr lang="en-US"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A26C8624-4F5B-E63D-36E4-4E481BD27F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DE2FC486-A248-55BB-A207-5BD5E0208E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a:extLst>
              <a:ext uri="{FF2B5EF4-FFF2-40B4-BE49-F238E27FC236}">
                <a16:creationId xmlns:a16="http://schemas.microsoft.com/office/drawing/2014/main" id="{C92EDA27-A0EB-0C65-BD2B-2E5B48BCE4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3A2A4AF9-F043-4DA3-B1FA-9BB8E363FBFB}" type="slidenum">
              <a:rPr lang="en-US" altLang="en-US">
                <a:latin typeface="Calibri" panose="020F0502020204030204" pitchFamily="34" charset="0"/>
              </a:rPr>
              <a:pPr/>
              <a:t>42</a:t>
            </a:fld>
            <a:endParaRPr lang="en-US"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AFF9FDE4-7765-1B94-B99A-39406A1B17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4E489ED3-9881-0EF8-FEDB-BD609BA484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a:extLst>
              <a:ext uri="{FF2B5EF4-FFF2-40B4-BE49-F238E27FC236}">
                <a16:creationId xmlns:a16="http://schemas.microsoft.com/office/drawing/2014/main" id="{A5E43798-EB40-969E-4B9C-DEDF77DA6F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5D413353-ECF1-4B11-8D66-C13FA0CA66F1}" type="slidenum">
              <a:rPr lang="en-US" altLang="en-US">
                <a:latin typeface="Calibri" panose="020F0502020204030204" pitchFamily="34" charset="0"/>
              </a:rPr>
              <a:pPr/>
              <a:t>43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D77C9A8-1BB4-E81F-7104-6E865114FE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D426234A-7D90-27BC-4FC4-A5586B2E3D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Turbidity is measured as Combined Filter Effluent (CFE) for slow sand, diatomaceous earth, and alternative filtration. The CFE 95th % value and CFE maximum value for slow sand and diatomaceous earth were not lowered in the IESWTR and LT1ESWTR since these filtration technologies are assumed to provide 2-log Cryptosporidium removal with the turbidity limits established by SWTR. Alternative filtration technologies (defined as filtration technologies other than conventional, direct, slow sand, or diatomaceous earth) must demonstrate to the state that filtration and/or disinfection achieve 3-log Giardia and 4-log virus removal and/or inactivation. The IESWTR and LT1ESWTR also require alternative filtration technologies </a:t>
            </a:r>
            <a:r>
              <a:rPr lang="pt-BR" altLang="en-US"/>
              <a:t>to demonstrate 2-log Cryptosporidium removal.</a:t>
            </a:r>
            <a:endParaRPr lang="en-US" altLang="en-US"/>
          </a:p>
        </p:txBody>
      </p:sp>
      <p:sp>
        <p:nvSpPr>
          <p:cNvPr id="19460" name="Slide Number Placeholder 3">
            <a:extLst>
              <a:ext uri="{FF2B5EF4-FFF2-40B4-BE49-F238E27FC236}">
                <a16:creationId xmlns:a16="http://schemas.microsoft.com/office/drawing/2014/main" id="{01314845-F6CE-96F2-2BE3-A9B1F10990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6D61F727-EC57-4833-8992-161D374237E9}"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4A89F72F-F9BC-08C9-A1FE-4A750CFBE9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F64FAF91-60CB-EFE4-96BE-480DEEBDF0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id="{C2BD0BDE-03CB-0180-B484-722C837E9B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4855D9F8-8F39-45D6-A9D3-DE545BC18E5A}" type="slidenum">
              <a:rPr lang="en-US" altLang="en-US">
                <a:latin typeface="Calibri" panose="020F0502020204030204" pitchFamily="34" charset="0"/>
              </a:rPr>
              <a:pPr/>
              <a:t>44</a:t>
            </a:fld>
            <a:endParaRPr lang="en-US"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18277859-75DF-2585-FB43-5E501C08A5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B7B21B10-0CB3-1ED1-AB60-4CE287CCEC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7284" name="Slide Number Placeholder 3">
            <a:extLst>
              <a:ext uri="{FF2B5EF4-FFF2-40B4-BE49-F238E27FC236}">
                <a16:creationId xmlns:a16="http://schemas.microsoft.com/office/drawing/2014/main" id="{503DC116-0952-49E6-C184-78CF0E945D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30225C26-CCEF-40BC-85A4-CA1EEAE50B78}" type="slidenum">
              <a:rPr lang="en-US" altLang="en-US">
                <a:latin typeface="Calibri" panose="020F0502020204030204" pitchFamily="34" charset="0"/>
              </a:rPr>
              <a:pPr/>
              <a:t>45</a:t>
            </a:fld>
            <a:endParaRPr lang="en-US" altLang="en-US">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8F150478-1569-D3FD-ACA1-BFA5AF4940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191E8532-B772-7BCD-78DD-3838192F40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9332" name="Slide Number Placeholder 3">
            <a:extLst>
              <a:ext uri="{FF2B5EF4-FFF2-40B4-BE49-F238E27FC236}">
                <a16:creationId xmlns:a16="http://schemas.microsoft.com/office/drawing/2014/main" id="{4B0C3211-BE56-72F1-E0C4-37DFFC762F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621B9972-CF9A-4095-8057-2F11B3F2D353}" type="slidenum">
              <a:rPr lang="en-US" altLang="en-US">
                <a:latin typeface="Calibri" panose="020F0502020204030204" pitchFamily="34" charset="0"/>
              </a:rPr>
              <a:pPr/>
              <a:t>46</a:t>
            </a:fld>
            <a:endParaRPr lang="en-US" altLang="en-US">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2FFE5408-3F84-676A-EC8A-12B1801D09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00A7C1E6-6B0B-DA0D-793C-05184B65CA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1380" name="Slide Number Placeholder 3">
            <a:extLst>
              <a:ext uri="{FF2B5EF4-FFF2-40B4-BE49-F238E27FC236}">
                <a16:creationId xmlns:a16="http://schemas.microsoft.com/office/drawing/2014/main" id="{87CA05E0-C5B7-CF82-383C-E4511A949C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07202561-7DB8-4CC8-9D2B-0C19A1870C04}" type="slidenum">
              <a:rPr lang="en-US" altLang="en-US">
                <a:latin typeface="Calibri" panose="020F0502020204030204" pitchFamily="34" charset="0"/>
              </a:rPr>
              <a:pPr/>
              <a:t>47</a:t>
            </a:fld>
            <a:endParaRPr lang="en-US" altLang="en-US">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E92E9301-C8BB-0F8A-5CCE-25DC516270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A47870C5-73B7-C14F-001A-7A1FD73B68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3428" name="Slide Number Placeholder 3">
            <a:extLst>
              <a:ext uri="{FF2B5EF4-FFF2-40B4-BE49-F238E27FC236}">
                <a16:creationId xmlns:a16="http://schemas.microsoft.com/office/drawing/2014/main" id="{BE03302F-4EDA-F8BB-71D6-DE4DE2FE16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4258FC06-3ECC-4A91-8216-2E471EE9A39C}" type="slidenum">
              <a:rPr lang="en-US" altLang="en-US">
                <a:latin typeface="Calibri" panose="020F0502020204030204" pitchFamily="34" charset="0"/>
              </a:rPr>
              <a:pPr/>
              <a:t>48</a:t>
            </a:fld>
            <a:endParaRPr lang="en-US"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061C3CC0-FC29-F857-DB90-BC89910910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33E12420-FD0E-F437-5C39-76D88E0CA7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5476" name="Slide Number Placeholder 3">
            <a:extLst>
              <a:ext uri="{FF2B5EF4-FFF2-40B4-BE49-F238E27FC236}">
                <a16:creationId xmlns:a16="http://schemas.microsoft.com/office/drawing/2014/main" id="{F2CC00DB-304D-A6BA-F04F-76E7613E2B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61AF7733-49FF-49D5-B6D2-336FEAAC7E59}" type="slidenum">
              <a:rPr lang="en-US" altLang="en-US">
                <a:latin typeface="Calibri" panose="020F0502020204030204" pitchFamily="34" charset="0"/>
              </a:rPr>
              <a:pPr/>
              <a:t>49</a:t>
            </a:fld>
            <a:endParaRPr lang="en-US" altLang="en-US">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2423D75C-DEBD-6F49-E079-821DF9CCCC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5949E54-652C-39F9-6E84-C231B6D8F4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7524" name="Slide Number Placeholder 3">
            <a:extLst>
              <a:ext uri="{FF2B5EF4-FFF2-40B4-BE49-F238E27FC236}">
                <a16:creationId xmlns:a16="http://schemas.microsoft.com/office/drawing/2014/main" id="{7D0C962D-87E8-64DA-E486-ED7CEABF31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B893D9D3-8B0D-462C-9562-AD240F81B605}" type="slidenum">
              <a:rPr lang="en-US" altLang="en-US">
                <a:latin typeface="Calibri" panose="020F0502020204030204" pitchFamily="34" charset="0"/>
              </a:rPr>
              <a:pPr/>
              <a:t>50</a:t>
            </a:fld>
            <a:endParaRPr lang="en-US" altLang="en-US">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565C8B27-AA1B-1CE3-BE2A-1A328CCEB6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43961AD2-B0E9-1314-AD2C-7D1BE4BC9A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9572" name="Slide Number Placeholder 3">
            <a:extLst>
              <a:ext uri="{FF2B5EF4-FFF2-40B4-BE49-F238E27FC236}">
                <a16:creationId xmlns:a16="http://schemas.microsoft.com/office/drawing/2014/main" id="{DE72A4E9-150C-514B-209E-F4B3B9ECCA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3AA96DDC-AC82-432F-B530-DE0F8A9C4C57}" type="slidenum">
              <a:rPr lang="en-US" altLang="en-US">
                <a:latin typeface="Calibri" panose="020F0502020204030204" pitchFamily="34" charset="0"/>
              </a:rPr>
              <a:pPr/>
              <a:t>51</a:t>
            </a:fld>
            <a:endParaRPr lang="en-US" altLang="en-US">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5218E441-86ED-041A-319C-881C174B32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477A56CF-9864-F501-DD2C-C1CE50A1DC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1620" name="Slide Number Placeholder 3">
            <a:extLst>
              <a:ext uri="{FF2B5EF4-FFF2-40B4-BE49-F238E27FC236}">
                <a16:creationId xmlns:a16="http://schemas.microsoft.com/office/drawing/2014/main" id="{55E57A68-C872-C743-8C2E-CE496910A3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DBA97E50-A875-46BC-9AEF-4FABDED2E8A2}" type="slidenum">
              <a:rPr lang="en-US" altLang="en-US">
                <a:latin typeface="Calibri" panose="020F0502020204030204" pitchFamily="34" charset="0"/>
              </a:rPr>
              <a:pPr/>
              <a:t>52</a:t>
            </a:fld>
            <a:endParaRPr lang="en-US" altLang="en-US">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39D3DF2F-7F63-49D6-9FDA-72505C023C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1C8C0C0C-421B-57BA-67DE-1A1B5D2AD8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3668" name="Slide Number Placeholder 3">
            <a:extLst>
              <a:ext uri="{FF2B5EF4-FFF2-40B4-BE49-F238E27FC236}">
                <a16:creationId xmlns:a16="http://schemas.microsoft.com/office/drawing/2014/main" id="{5D7E9C43-4F79-63B8-B15F-E4C2EACD0D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6D47AAF2-734D-4276-B1B3-4BDC142459D5}" type="slidenum">
              <a:rPr lang="en-US" altLang="en-US">
                <a:latin typeface="Calibri" panose="020F0502020204030204" pitchFamily="34" charset="0"/>
              </a:rPr>
              <a:pPr/>
              <a:t>53</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353BE57-8F2D-0E6E-B827-F7B9FAF81C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4B08F363-7C96-2FA4-8C96-4BFC2B34CB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33765982-39CC-136A-804A-CFA20779EE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6B9A0422-2109-48F6-BA95-FF8C35CD3F9F}" type="slidenum">
              <a:rPr lang="en-US" altLang="en-US">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4DA36EC0-D7C3-E60D-BFBF-61B0091A55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6C481CF1-8A61-184E-0960-E6749F371C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5716" name="Slide Number Placeholder 3">
            <a:extLst>
              <a:ext uri="{FF2B5EF4-FFF2-40B4-BE49-F238E27FC236}">
                <a16:creationId xmlns:a16="http://schemas.microsoft.com/office/drawing/2014/main" id="{D2F9D70E-7A4E-97C6-7250-8EC054029A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8767D282-F4C6-4100-A28F-558B87A69344}" type="slidenum">
              <a:rPr lang="en-US" altLang="en-US">
                <a:latin typeface="Calibri" panose="020F0502020204030204" pitchFamily="34" charset="0"/>
              </a:rPr>
              <a:pPr/>
              <a:t>54</a:t>
            </a:fld>
            <a:endParaRPr lang="en-US" altLang="en-US">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DB9214F1-17A0-FACD-38E2-68661CF4EC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D3445FE5-D873-49E9-A626-C03AEF822D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7764" name="Slide Number Placeholder 3">
            <a:extLst>
              <a:ext uri="{FF2B5EF4-FFF2-40B4-BE49-F238E27FC236}">
                <a16:creationId xmlns:a16="http://schemas.microsoft.com/office/drawing/2014/main" id="{98D706AB-180B-5DCE-657E-1D55EFFFCD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87F6C158-FB1C-4F3D-B31C-6D1E352C52E8}" type="slidenum">
              <a:rPr lang="en-US" altLang="en-US">
                <a:latin typeface="Calibri" panose="020F0502020204030204" pitchFamily="34" charset="0"/>
              </a:rPr>
              <a:pPr/>
              <a:t>55</a:t>
            </a:fld>
            <a:endParaRPr lang="en-US" altLang="en-US">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C4290A06-8B22-FA8D-450D-FA29922D55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A7856D6B-F996-7E69-3822-626183AFEC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9812" name="Slide Number Placeholder 3">
            <a:extLst>
              <a:ext uri="{FF2B5EF4-FFF2-40B4-BE49-F238E27FC236}">
                <a16:creationId xmlns:a16="http://schemas.microsoft.com/office/drawing/2014/main" id="{E0FBDE89-0DB3-BA4D-5F06-E530011F5C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64254A05-EFD2-46CF-8AE7-FF7C89E7F8BE}" type="slidenum">
              <a:rPr lang="en-US" altLang="en-US">
                <a:latin typeface="Calibri" panose="020F0502020204030204" pitchFamily="34" charset="0"/>
              </a:rPr>
              <a:pPr/>
              <a:t>56</a:t>
            </a:fld>
            <a:endParaRPr lang="en-US" altLang="en-US">
              <a:latin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93B6FE96-8FCE-F4ED-C789-681AEF4EA4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9989721C-ADFC-39F1-6444-F764CE7D30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1860" name="Slide Number Placeholder 3">
            <a:extLst>
              <a:ext uri="{FF2B5EF4-FFF2-40B4-BE49-F238E27FC236}">
                <a16:creationId xmlns:a16="http://schemas.microsoft.com/office/drawing/2014/main" id="{38579858-DF3C-FF8E-0B00-A08C5A2AFC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27749A03-E3D0-414D-B0BE-14318BB8E0F4}" type="slidenum">
              <a:rPr lang="en-US" altLang="en-US">
                <a:latin typeface="Calibri" panose="020F0502020204030204" pitchFamily="34" charset="0"/>
              </a:rPr>
              <a:pPr/>
              <a:t>57</a:t>
            </a:fld>
            <a:endParaRPr lang="en-US" altLang="en-US">
              <a:latin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5CD0D255-AE5C-7842-A8FA-2691F06ECC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206944D1-74FF-604B-BD8D-3C3CD18348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3908" name="Slide Number Placeholder 3">
            <a:extLst>
              <a:ext uri="{FF2B5EF4-FFF2-40B4-BE49-F238E27FC236}">
                <a16:creationId xmlns:a16="http://schemas.microsoft.com/office/drawing/2014/main" id="{AB6F18E0-343D-3C07-FDB8-7351A36B47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A9E0C83F-B979-43FD-8036-554692BC7D0B}" type="slidenum">
              <a:rPr lang="en-US" altLang="en-US">
                <a:latin typeface="Calibri" panose="020F0502020204030204" pitchFamily="34" charset="0"/>
              </a:rPr>
              <a:pPr/>
              <a:t>58</a:t>
            </a:fld>
            <a:endParaRPr lang="en-US" altLang="en-US">
              <a:latin typeface="Calibri" panose="020F050202020403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770AE7AA-44F9-790B-869D-95C781E043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999935D5-F22B-FF0F-B0AD-F83586F05D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5956" name="Slide Number Placeholder 3">
            <a:extLst>
              <a:ext uri="{FF2B5EF4-FFF2-40B4-BE49-F238E27FC236}">
                <a16:creationId xmlns:a16="http://schemas.microsoft.com/office/drawing/2014/main" id="{723744C2-E9BC-0B69-F468-17BB9BF6D3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C3CB6B56-7989-40F0-BD7F-9BC1817E5EC2}" type="slidenum">
              <a:rPr lang="en-US" altLang="en-US">
                <a:latin typeface="Calibri" panose="020F0502020204030204" pitchFamily="34" charset="0"/>
              </a:rPr>
              <a:pPr/>
              <a:t>59</a:t>
            </a:fld>
            <a:endParaRPr lang="en-US" altLang="en-US">
              <a:latin typeface="Calibri" panose="020F0502020204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4E1A3F47-0490-DA1F-52A9-4FEB925349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D5131D1A-649D-F62A-D9CA-412236FE07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8004" name="Slide Number Placeholder 3">
            <a:extLst>
              <a:ext uri="{FF2B5EF4-FFF2-40B4-BE49-F238E27FC236}">
                <a16:creationId xmlns:a16="http://schemas.microsoft.com/office/drawing/2014/main" id="{F0EA6FEF-624D-E6F9-FE70-09F6C330CF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0C6B1F51-F72B-4EB1-82EA-79BB08F18504}" type="slidenum">
              <a:rPr lang="en-US" altLang="en-US">
                <a:latin typeface="Calibri" panose="020F0502020204030204" pitchFamily="34" charset="0"/>
              </a:rPr>
              <a:pPr/>
              <a:t>60</a:t>
            </a:fld>
            <a:endParaRPr lang="en-US" altLang="en-US">
              <a:latin typeface="Calibri" panose="020F050202020403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1E2CF1C3-DE00-545A-07E5-5EBBB5612E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258D6D96-3C39-48A3-58B0-24B795257A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0052" name="Slide Number Placeholder 3">
            <a:extLst>
              <a:ext uri="{FF2B5EF4-FFF2-40B4-BE49-F238E27FC236}">
                <a16:creationId xmlns:a16="http://schemas.microsoft.com/office/drawing/2014/main" id="{DAAFFBE5-4BC9-5E6D-3C1A-300DE22214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53F7FDBC-A397-43E3-AE3F-1301B146C35F}" type="slidenum">
              <a:rPr lang="en-US" altLang="en-US">
                <a:latin typeface="Calibri" panose="020F0502020204030204" pitchFamily="34" charset="0"/>
              </a:rPr>
              <a:pPr/>
              <a:t>61</a:t>
            </a:fld>
            <a:endParaRPr lang="en-US" altLang="en-US">
              <a:latin typeface="Calibri" panose="020F050202020403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13C07EAA-5F28-B41C-6BCF-BB5CFC5C16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81EC0939-D78D-18E9-8EF4-9938A88332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2100" name="Slide Number Placeholder 3">
            <a:extLst>
              <a:ext uri="{FF2B5EF4-FFF2-40B4-BE49-F238E27FC236}">
                <a16:creationId xmlns:a16="http://schemas.microsoft.com/office/drawing/2014/main" id="{4863AA0C-72BD-1B41-9AD6-20FEE17E07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777C1FE7-4AF9-49B5-8BEC-23A0A16BAA82}" type="slidenum">
              <a:rPr lang="en-US" altLang="en-US">
                <a:latin typeface="Calibri" panose="020F0502020204030204" pitchFamily="34" charset="0"/>
              </a:rPr>
              <a:pPr/>
              <a:t>62</a:t>
            </a:fld>
            <a:endParaRPr lang="en-US" altLang="en-US">
              <a:latin typeface="Calibri" panose="020F0502020204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B1BF3583-E7BC-63C6-BE1C-DF696585FC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8F871F38-7A59-8E87-2544-643FA4D1E7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4148" name="Slide Number Placeholder 3">
            <a:extLst>
              <a:ext uri="{FF2B5EF4-FFF2-40B4-BE49-F238E27FC236}">
                <a16:creationId xmlns:a16="http://schemas.microsoft.com/office/drawing/2014/main" id="{98A902CE-3E91-E59D-7173-D4803F1FA1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C1DD3E71-44D7-441F-A96D-B42D103EE4B7}" type="slidenum">
              <a:rPr lang="en-US" altLang="en-US">
                <a:latin typeface="Calibri" panose="020F0502020204030204" pitchFamily="34" charset="0"/>
              </a:rPr>
              <a:pPr/>
              <a:t>63</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7ABEDCB-D42D-B7D6-2677-47BA9470D8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8ABB1B1-0AF7-791D-43EF-2CCD861211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Oregon, water plants submit the maximum combined filter effluent turbidity measured for each day of operation.  This includes the maximum daily value of all available measurements, not just the 4-hr or daily reading.  The 95</a:t>
            </a:r>
            <a:r>
              <a:rPr lang="en-US" altLang="en-US" baseline="30000"/>
              <a:t>th</a:t>
            </a:r>
            <a:r>
              <a:rPr lang="en-US" altLang="en-US"/>
              <a:t> percentile turbidity was then calculated for each treatment plant for the year spanning July 1, 2011 to June 30, 2012 and averaged by filtration type.  The 95</a:t>
            </a:r>
            <a:r>
              <a:rPr lang="en-US" altLang="en-US" baseline="30000"/>
              <a:t>th</a:t>
            </a:r>
            <a:r>
              <a:rPr lang="en-US" altLang="en-US"/>
              <a:t> percentile means that 95 percent of the available results are equal to or less than the 95</a:t>
            </a:r>
            <a:r>
              <a:rPr lang="en-US" altLang="en-US" baseline="30000"/>
              <a:t>th</a:t>
            </a:r>
            <a:r>
              <a:rPr lang="en-US" altLang="en-US"/>
              <a:t> percentile.  For example, for slow sand filtration, 95% of all the results were less than 0.36 NTU.  These results show that plants using slow sand filtration are more than capable of meeting the 1 NTU standard, especially, since this is required in 95</a:t>
            </a:r>
            <a:r>
              <a:rPr lang="en-US" altLang="en-US" baseline="30000"/>
              <a:t>th</a:t>
            </a:r>
            <a:r>
              <a:rPr lang="en-US" altLang="en-US"/>
              <a:t> of all compliance samples and not of the daily maximum of all available data.  </a:t>
            </a:r>
          </a:p>
        </p:txBody>
      </p:sp>
      <p:sp>
        <p:nvSpPr>
          <p:cNvPr id="23556" name="Slide Number Placeholder 3">
            <a:extLst>
              <a:ext uri="{FF2B5EF4-FFF2-40B4-BE49-F238E27FC236}">
                <a16:creationId xmlns:a16="http://schemas.microsoft.com/office/drawing/2014/main" id="{B154FB57-1FB2-99F8-8148-FEA62ECAD2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4746555E-BA57-4C2C-9C5C-9C0405E43FB5}" type="slidenum">
              <a:rPr lang="en-US" altLang="en-US">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A8279708-8116-A4A9-20DA-D72D36256C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F0F5260B-B649-E78B-799A-AEBCDA93E9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6196" name="Slide Number Placeholder 3">
            <a:extLst>
              <a:ext uri="{FF2B5EF4-FFF2-40B4-BE49-F238E27FC236}">
                <a16:creationId xmlns:a16="http://schemas.microsoft.com/office/drawing/2014/main" id="{EC3416B3-4052-212A-6524-09558D1FA6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3B1FEFED-5B97-47EB-BA85-FDADE68320F0}" type="slidenum">
              <a:rPr lang="en-US" altLang="en-US">
                <a:latin typeface="Calibri" panose="020F0502020204030204" pitchFamily="34" charset="0"/>
              </a:rPr>
              <a:pPr/>
              <a:t>64</a:t>
            </a:fld>
            <a:endParaRPr lang="en-US" altLang="en-US">
              <a:latin typeface="Calibri" panose="020F0502020204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70BDE5F9-57B2-7BB6-3A0C-DEA5479267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821215F9-7C3E-9400-412B-A9FEBCA4C2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8244" name="Slide Number Placeholder 3">
            <a:extLst>
              <a:ext uri="{FF2B5EF4-FFF2-40B4-BE49-F238E27FC236}">
                <a16:creationId xmlns:a16="http://schemas.microsoft.com/office/drawing/2014/main" id="{71A66F1F-6D83-1126-5D24-83A882359C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41B8A3A4-407B-4008-AF21-A27502225960}" type="slidenum">
              <a:rPr lang="en-US" altLang="en-US">
                <a:latin typeface="Calibri" panose="020F0502020204030204" pitchFamily="34" charset="0"/>
              </a:rPr>
              <a:pPr/>
              <a:t>65</a:t>
            </a:fld>
            <a:endParaRPr lang="en-US" altLang="en-US">
              <a:latin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BD0C68EC-8466-BC9B-E26A-A2D5AE5077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F6AA3C47-E9FD-0520-31F1-49BF81D381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this section we’ll spend a little time going over disinfection.</a:t>
            </a:r>
          </a:p>
        </p:txBody>
      </p:sp>
      <p:sp>
        <p:nvSpPr>
          <p:cNvPr id="140292" name="Slide Number Placeholder 3">
            <a:extLst>
              <a:ext uri="{FF2B5EF4-FFF2-40B4-BE49-F238E27FC236}">
                <a16:creationId xmlns:a16="http://schemas.microsoft.com/office/drawing/2014/main" id="{2C1FF2E8-A35E-BC7A-099A-73FD359FFD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957051C7-FD9B-460F-880A-8865669333DC}" type="slidenum">
              <a:rPr lang="en-US" altLang="en-US">
                <a:latin typeface="Calibri" panose="020F0502020204030204" pitchFamily="34" charset="0"/>
              </a:rPr>
              <a:pPr/>
              <a:t>66</a:t>
            </a:fld>
            <a:endParaRPr lang="en-US" altLang="en-US">
              <a:latin typeface="Calibri" panose="020F050202020403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BFAB1F60-CFD2-506B-5C75-61CF85A442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17967702-D38A-B60B-CFF3-F5F71217A3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2340" name="Slide Number Placeholder 3">
            <a:extLst>
              <a:ext uri="{FF2B5EF4-FFF2-40B4-BE49-F238E27FC236}">
                <a16:creationId xmlns:a16="http://schemas.microsoft.com/office/drawing/2014/main" id="{D34E53CF-C776-4191-53C1-3FA9C690AE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A9DDCD84-974B-43BC-BB88-25C2D02139B3}" type="slidenum">
              <a:rPr lang="en-US" altLang="en-US">
                <a:latin typeface="Calibri" panose="020F0502020204030204" pitchFamily="34" charset="0"/>
              </a:rPr>
              <a:pPr/>
              <a:t>67</a:t>
            </a:fld>
            <a:endParaRPr lang="en-US" altLang="en-US">
              <a:latin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B261F5B9-67AA-190D-8DB4-8D4ACDD588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20213561-EDD7-94D6-46E5-79D4D568C8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4388" name="Slide Number Placeholder 3">
            <a:extLst>
              <a:ext uri="{FF2B5EF4-FFF2-40B4-BE49-F238E27FC236}">
                <a16:creationId xmlns:a16="http://schemas.microsoft.com/office/drawing/2014/main" id="{CEF01607-489C-F8F1-EE7E-CAB6137B86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0274B3D5-D5BE-4C8C-AC43-55447FB80215}" type="slidenum">
              <a:rPr lang="en-US" altLang="en-US">
                <a:latin typeface="Calibri" panose="020F0502020204030204" pitchFamily="34" charset="0"/>
              </a:rPr>
              <a:pPr/>
              <a:t>68</a:t>
            </a:fld>
            <a:endParaRPr lang="en-US" altLang="en-US">
              <a:latin typeface="Calibri" panose="020F0502020204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75C4B9C2-B187-4330-C1A3-4FB8FCCFA2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E68E0D77-E2F6-1179-D706-873D3739E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6436" name="Slide Number Placeholder 3">
            <a:extLst>
              <a:ext uri="{FF2B5EF4-FFF2-40B4-BE49-F238E27FC236}">
                <a16:creationId xmlns:a16="http://schemas.microsoft.com/office/drawing/2014/main" id="{DF354E00-FD3F-9381-33A0-A886B33879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33FA616D-8DDB-4E1C-A6B9-DCB8BFD22072}" type="slidenum">
              <a:rPr lang="en-US" altLang="en-US">
                <a:latin typeface="Calibri" panose="020F0502020204030204" pitchFamily="34" charset="0"/>
              </a:rPr>
              <a:pPr/>
              <a:t>69</a:t>
            </a:fld>
            <a:endParaRPr lang="en-US" altLang="en-US">
              <a:latin typeface="Calibri" panose="020F05020202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0EBF11F8-23A8-34FC-A8EC-3C1375FA74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a:extLst>
              <a:ext uri="{FF2B5EF4-FFF2-40B4-BE49-F238E27FC236}">
                <a16:creationId xmlns:a16="http://schemas.microsoft.com/office/drawing/2014/main" id="{E1A1B461-E831-AFEB-0095-621DF54E6E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8484" name="Slide Number Placeholder 3">
            <a:extLst>
              <a:ext uri="{FF2B5EF4-FFF2-40B4-BE49-F238E27FC236}">
                <a16:creationId xmlns:a16="http://schemas.microsoft.com/office/drawing/2014/main" id="{9F2F42C2-6C68-17E4-4BDD-8FDDEC99A0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86F24149-0420-44A8-8E28-063C09E64A13}" type="slidenum">
              <a:rPr lang="en-US" altLang="en-US">
                <a:latin typeface="Calibri" panose="020F0502020204030204" pitchFamily="34" charset="0"/>
              </a:rPr>
              <a:pPr/>
              <a:t>70</a:t>
            </a:fld>
            <a:endParaRPr lang="en-US" altLang="en-US">
              <a:latin typeface="Calibri" panose="020F050202020403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0770A0D9-F014-079C-295B-23EF249E12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0C90C71C-24FB-5498-4B4D-D0CF8BBD2D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0532" name="Slide Number Placeholder 3">
            <a:extLst>
              <a:ext uri="{FF2B5EF4-FFF2-40B4-BE49-F238E27FC236}">
                <a16:creationId xmlns:a16="http://schemas.microsoft.com/office/drawing/2014/main" id="{ED6D2B8A-D899-DF16-A3A5-C7705FC5CD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137B20F2-FEF9-4219-8A89-49838CACA23D}" type="slidenum">
              <a:rPr lang="en-US" altLang="en-US">
                <a:latin typeface="Calibri" panose="020F0502020204030204" pitchFamily="34" charset="0"/>
              </a:rPr>
              <a:pPr/>
              <a:t>71</a:t>
            </a:fld>
            <a:endParaRPr lang="en-US" altLang="en-US">
              <a:latin typeface="Calibri" panose="020F050202020403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D9CF1A57-0914-7BB3-3E0B-C49614163E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56E0669B-3B3D-44FE-0DB0-84369E6593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2580" name="Slide Number Placeholder 3">
            <a:extLst>
              <a:ext uri="{FF2B5EF4-FFF2-40B4-BE49-F238E27FC236}">
                <a16:creationId xmlns:a16="http://schemas.microsoft.com/office/drawing/2014/main" id="{8FCE7E05-B651-4780-5290-914055098A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B64DC568-400B-4F75-9D67-95A4A9189851}" type="slidenum">
              <a:rPr lang="en-US" altLang="en-US">
                <a:latin typeface="Calibri" panose="020F0502020204030204" pitchFamily="34" charset="0"/>
              </a:rPr>
              <a:pPr/>
              <a:t>72</a:t>
            </a:fld>
            <a:endParaRPr lang="en-US" altLang="en-US">
              <a:latin typeface="Calibri" panose="020F050202020403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9E981F67-F08E-8A32-ED16-89F9854652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a:extLst>
              <a:ext uri="{FF2B5EF4-FFF2-40B4-BE49-F238E27FC236}">
                <a16:creationId xmlns:a16="http://schemas.microsoft.com/office/drawing/2014/main" id="{C99C2147-8243-2F77-881E-7EFA9A549E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4628" name="Slide Number Placeholder 3">
            <a:extLst>
              <a:ext uri="{FF2B5EF4-FFF2-40B4-BE49-F238E27FC236}">
                <a16:creationId xmlns:a16="http://schemas.microsoft.com/office/drawing/2014/main" id="{D553425A-DEBE-339E-99D9-D34B940D77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CAC89646-CA8D-48CF-8DFA-E5FC5B314833}" type="slidenum">
              <a:rPr lang="en-US" altLang="en-US">
                <a:latin typeface="Calibri" panose="020F0502020204030204" pitchFamily="34" charset="0"/>
              </a:rPr>
              <a:pPr/>
              <a:t>73</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AD0539B-9601-55D5-A696-5D70EA7D98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604BD57A-2EDC-DF49-65F9-4B10DE789B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7D516E57-97B2-D384-EE04-633B62947D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3D424030-DB71-4E38-A650-39469B7986D1}"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A41E9C04-87CB-E259-CA99-E1D90A4926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8E213029-D218-4192-C068-AE2F5AA70D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6676" name="Slide Number Placeholder 3">
            <a:extLst>
              <a:ext uri="{FF2B5EF4-FFF2-40B4-BE49-F238E27FC236}">
                <a16:creationId xmlns:a16="http://schemas.microsoft.com/office/drawing/2014/main" id="{1D882580-4BC6-004C-D6D4-04B0E83FE5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0E0B01C8-D981-4374-B4D9-54D61410399F}" type="slidenum">
              <a:rPr lang="en-US" altLang="en-US">
                <a:latin typeface="Calibri" panose="020F0502020204030204" pitchFamily="34" charset="0"/>
              </a:rPr>
              <a:pPr/>
              <a:t>74</a:t>
            </a:fld>
            <a:endParaRPr lang="en-US" altLang="en-US">
              <a:latin typeface="Calibri" panose="020F050202020403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A72C74B7-1612-4BAB-F77D-13C0FEF3D7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a:extLst>
              <a:ext uri="{FF2B5EF4-FFF2-40B4-BE49-F238E27FC236}">
                <a16:creationId xmlns:a16="http://schemas.microsoft.com/office/drawing/2014/main" id="{8E128566-BA29-5234-F412-9151B8BFC7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8724" name="Slide Number Placeholder 3">
            <a:extLst>
              <a:ext uri="{FF2B5EF4-FFF2-40B4-BE49-F238E27FC236}">
                <a16:creationId xmlns:a16="http://schemas.microsoft.com/office/drawing/2014/main" id="{5183CCEC-9D25-AD81-6EF5-693A0D804B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893C066B-ACB7-412F-97A9-621E909B84A8}" type="slidenum">
              <a:rPr lang="en-US" altLang="en-US">
                <a:latin typeface="Calibri" panose="020F0502020204030204" pitchFamily="34" charset="0"/>
              </a:rPr>
              <a:pPr/>
              <a:t>75</a:t>
            </a:fld>
            <a:endParaRPr lang="en-US" altLang="en-US">
              <a:latin typeface="Calibri" panose="020F050202020403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6CE06EB3-2C0C-EBCA-2D17-15DB4235CA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2DB992B2-88FD-9139-B814-80EF9496CB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is an erosion chlorinator installed at a booster station for the City of Astoria.</a:t>
            </a:r>
          </a:p>
        </p:txBody>
      </p:sp>
      <p:sp>
        <p:nvSpPr>
          <p:cNvPr id="160772" name="Slide Number Placeholder 3">
            <a:extLst>
              <a:ext uri="{FF2B5EF4-FFF2-40B4-BE49-F238E27FC236}">
                <a16:creationId xmlns:a16="http://schemas.microsoft.com/office/drawing/2014/main" id="{B510D2B1-684E-68A1-24A8-11DCF13960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0D254D64-B270-4217-A9F5-FC36F559D20A}" type="slidenum">
              <a:rPr lang="en-US" altLang="en-US">
                <a:latin typeface="Calibri" panose="020F0502020204030204" pitchFamily="34" charset="0"/>
              </a:rPr>
              <a:pPr/>
              <a:t>76</a:t>
            </a:fld>
            <a:endParaRPr lang="en-US" altLang="en-US">
              <a:latin typeface="Calibri" panose="020F050202020403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DACA677C-FA19-42DD-6FD6-9E9D36BB17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EA965CCE-8806-8D9E-7881-187DD0517F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2820" name="Slide Number Placeholder 3">
            <a:extLst>
              <a:ext uri="{FF2B5EF4-FFF2-40B4-BE49-F238E27FC236}">
                <a16:creationId xmlns:a16="http://schemas.microsoft.com/office/drawing/2014/main" id="{16A06F90-A996-9FD5-0B4F-BFDBC24B60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8EA78259-158E-4F2D-8460-4159252D0166}" type="slidenum">
              <a:rPr lang="en-US" altLang="en-US">
                <a:latin typeface="Calibri" panose="020F0502020204030204" pitchFamily="34" charset="0"/>
              </a:rPr>
              <a:pPr/>
              <a:t>77</a:t>
            </a:fld>
            <a:endParaRPr lang="en-US" altLang="en-US">
              <a:latin typeface="Calibri" panose="020F050202020403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1C818D53-6FFE-24DE-F3D9-BF6E82DC54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5091DEF2-6ADE-55AE-36EA-719EC7C74B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4868" name="Slide Number Placeholder 3">
            <a:extLst>
              <a:ext uri="{FF2B5EF4-FFF2-40B4-BE49-F238E27FC236}">
                <a16:creationId xmlns:a16="http://schemas.microsoft.com/office/drawing/2014/main" id="{8D761F8C-F0D7-481C-89D6-D943E30B88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C2D112A8-EA7E-4328-BF81-890056DFA2AF}" type="slidenum">
              <a:rPr lang="en-US" altLang="en-US">
                <a:latin typeface="Calibri" panose="020F0502020204030204" pitchFamily="34" charset="0"/>
              </a:rPr>
              <a:pPr/>
              <a:t>78</a:t>
            </a:fld>
            <a:endParaRPr lang="en-US" altLang="en-US">
              <a:latin typeface="Calibri" panose="020F050202020403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5AE6759F-960B-C480-85F3-AE2D356B38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5C137257-7DC7-7C54-B98F-14A0BAAB84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6916" name="Slide Number Placeholder 3">
            <a:extLst>
              <a:ext uri="{FF2B5EF4-FFF2-40B4-BE49-F238E27FC236}">
                <a16:creationId xmlns:a16="http://schemas.microsoft.com/office/drawing/2014/main" id="{42E762BD-AE3F-FBC3-A20D-7EB4F26623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F1C8F6D4-4BF5-4146-880D-2A87BE76761B}" type="slidenum">
              <a:rPr lang="en-US" altLang="en-US">
                <a:latin typeface="Calibri" panose="020F0502020204030204" pitchFamily="34" charset="0"/>
              </a:rPr>
              <a:pPr/>
              <a:t>79</a:t>
            </a:fld>
            <a:endParaRPr lang="en-US" altLang="en-US">
              <a:latin typeface="Calibri" panose="020F050202020403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AEE3B3A4-4406-FB98-CAE0-C091786710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a:extLst>
              <a:ext uri="{FF2B5EF4-FFF2-40B4-BE49-F238E27FC236}">
                <a16:creationId xmlns:a16="http://schemas.microsoft.com/office/drawing/2014/main" id="{596F2CAC-E5B7-16B4-A97C-24039EDD17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8964" name="Slide Number Placeholder 3">
            <a:extLst>
              <a:ext uri="{FF2B5EF4-FFF2-40B4-BE49-F238E27FC236}">
                <a16:creationId xmlns:a16="http://schemas.microsoft.com/office/drawing/2014/main" id="{040CA20C-5BA1-8F11-188E-7E707FA5B1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E6C0932C-1E72-4B41-83AB-7AEC1DDB3438}" type="slidenum">
              <a:rPr lang="en-US" altLang="en-US">
                <a:latin typeface="Calibri" panose="020F0502020204030204" pitchFamily="34" charset="0"/>
              </a:rPr>
              <a:pPr/>
              <a:t>80</a:t>
            </a:fld>
            <a:endParaRPr lang="en-US" altLang="en-US">
              <a:latin typeface="Calibri" panose="020F050202020403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5D81633D-1DE5-B35D-426C-B26AC77D74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a:extLst>
              <a:ext uri="{FF2B5EF4-FFF2-40B4-BE49-F238E27FC236}">
                <a16:creationId xmlns:a16="http://schemas.microsoft.com/office/drawing/2014/main" id="{CD4FF5AC-D5EC-15F6-4F55-C8EF03B811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1012" name="Slide Number Placeholder 3">
            <a:extLst>
              <a:ext uri="{FF2B5EF4-FFF2-40B4-BE49-F238E27FC236}">
                <a16:creationId xmlns:a16="http://schemas.microsoft.com/office/drawing/2014/main" id="{3A88FD20-F3F4-2F04-0101-3A9475FE85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B2D3DA59-C8C0-4EF6-BE98-5C5680C1CB28}" type="slidenum">
              <a:rPr lang="en-US" altLang="en-US">
                <a:latin typeface="Calibri" panose="020F0502020204030204" pitchFamily="34" charset="0"/>
              </a:rPr>
              <a:pPr/>
              <a:t>81</a:t>
            </a:fld>
            <a:endParaRPr lang="en-US" altLang="en-US">
              <a:latin typeface="Calibri" panose="020F050202020403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1F10D61A-0DA5-6591-56BD-D9F8857B20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a:extLst>
              <a:ext uri="{FF2B5EF4-FFF2-40B4-BE49-F238E27FC236}">
                <a16:creationId xmlns:a16="http://schemas.microsoft.com/office/drawing/2014/main" id="{117CA82B-666A-4F95-1CAF-B34DA65A4F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3060" name="Slide Number Placeholder 3">
            <a:extLst>
              <a:ext uri="{FF2B5EF4-FFF2-40B4-BE49-F238E27FC236}">
                <a16:creationId xmlns:a16="http://schemas.microsoft.com/office/drawing/2014/main" id="{489D6526-820A-6926-3644-05CA774024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5D0F19B2-E251-4004-9E3F-875B9339E323}" type="slidenum">
              <a:rPr lang="en-US" altLang="en-US">
                <a:latin typeface="Calibri" panose="020F0502020204030204" pitchFamily="34" charset="0"/>
              </a:rPr>
              <a:pPr/>
              <a:t>82</a:t>
            </a:fld>
            <a:endParaRPr lang="en-US" altLang="en-US">
              <a:latin typeface="Calibri" panose="020F050202020403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AF88E0AD-0747-1C94-0DE8-83E2C32304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C8005B15-8954-1B1A-6EA2-998516E715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5108" name="Slide Number Placeholder 3">
            <a:extLst>
              <a:ext uri="{FF2B5EF4-FFF2-40B4-BE49-F238E27FC236}">
                <a16:creationId xmlns:a16="http://schemas.microsoft.com/office/drawing/2014/main" id="{CED022D7-B19C-4ADA-A0D3-CB3F532253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F7E26904-F6E6-48F4-BE77-5F2EC2859EA3}" type="slidenum">
              <a:rPr lang="en-US" altLang="en-US">
                <a:latin typeface="Calibri" panose="020F0502020204030204" pitchFamily="34" charset="0"/>
              </a:rPr>
              <a:pPr/>
              <a:t>83</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84DCD36-054F-F434-D51C-F6CD6E5921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A9D5F651-84A0-E2F1-54AA-C6206243A3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LT2 supplements SWTR, IESWTR, and LT1 by targeting additional </a:t>
            </a:r>
            <a:r>
              <a:rPr lang="en-US" altLang="en-US" i="1"/>
              <a:t>Cryptosporidium</a:t>
            </a:r>
            <a:r>
              <a:rPr lang="en-US" altLang="en-US"/>
              <a:t>  treatment requirements to higher risk systems.  Higher risk is determined by source water sampling showing </a:t>
            </a:r>
            <a:r>
              <a:rPr lang="en-US" altLang="en-US" u="sng"/>
              <a:t>&gt;</a:t>
            </a:r>
            <a:r>
              <a:rPr lang="en-US" altLang="en-US"/>
              <a:t> 0.075 oocysts/L. The rule also contains provisions to reduce risks from uncovered finished water storage facilities by requiring all pre SWTR reservoirs and tanks to be covered (or have treatment) and to ensure that systems maintain microbial protection as they take steps to reduce the formation of disinfection byproducts. </a:t>
            </a:r>
          </a:p>
        </p:txBody>
      </p:sp>
      <p:sp>
        <p:nvSpPr>
          <p:cNvPr id="27652" name="Slide Number Placeholder 3">
            <a:extLst>
              <a:ext uri="{FF2B5EF4-FFF2-40B4-BE49-F238E27FC236}">
                <a16:creationId xmlns:a16="http://schemas.microsoft.com/office/drawing/2014/main" id="{A5A60D4F-961A-880F-E95C-B0273E64C5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4B96F2A7-CC6D-445A-BF30-7AA48524DE24}" type="slidenum">
              <a:rPr lang="en-US" altLang="en-US">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1D781636-C7D7-6BAA-7BFD-A0585AEFFA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a:extLst>
              <a:ext uri="{FF2B5EF4-FFF2-40B4-BE49-F238E27FC236}">
                <a16:creationId xmlns:a16="http://schemas.microsoft.com/office/drawing/2014/main" id="{1EA1D7ED-E7F0-0A82-630D-C219D90E25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7156" name="Slide Number Placeholder 3">
            <a:extLst>
              <a:ext uri="{FF2B5EF4-FFF2-40B4-BE49-F238E27FC236}">
                <a16:creationId xmlns:a16="http://schemas.microsoft.com/office/drawing/2014/main" id="{7F2FC9EA-7434-98CF-B5AF-0802ED90B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4DC9E18F-3172-4202-BC60-8844267A2CA5}" type="slidenum">
              <a:rPr lang="en-US" altLang="en-US">
                <a:latin typeface="Calibri" panose="020F0502020204030204" pitchFamily="34" charset="0"/>
              </a:rPr>
              <a:pPr/>
              <a:t>84</a:t>
            </a:fld>
            <a:endParaRPr lang="en-US" altLang="en-US">
              <a:latin typeface="Calibri" panose="020F050202020403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6D09D6FD-1185-BA59-3BF3-DFB098ECCE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9DFC2817-784A-FE39-46CF-B4141DC13F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9204" name="Slide Number Placeholder 3">
            <a:extLst>
              <a:ext uri="{FF2B5EF4-FFF2-40B4-BE49-F238E27FC236}">
                <a16:creationId xmlns:a16="http://schemas.microsoft.com/office/drawing/2014/main" id="{166D1F2C-7BB8-E513-1785-4E1A3463FF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F0997D7A-C178-4148-ACF1-3F66207C2F2B}" type="slidenum">
              <a:rPr lang="en-US" altLang="en-US">
                <a:latin typeface="Calibri" panose="020F0502020204030204" pitchFamily="34" charset="0"/>
              </a:rPr>
              <a:pPr/>
              <a:t>85</a:t>
            </a:fld>
            <a:endParaRPr lang="en-US" altLang="en-US">
              <a:latin typeface="Calibri" panose="020F050202020403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9B95133D-90BD-5758-6F5C-D323F4912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a:extLst>
              <a:ext uri="{FF2B5EF4-FFF2-40B4-BE49-F238E27FC236}">
                <a16:creationId xmlns:a16="http://schemas.microsoft.com/office/drawing/2014/main" id="{782AE430-6DA6-7F3B-0D1E-F2AE1A80F9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1252" name="Slide Number Placeholder 3">
            <a:extLst>
              <a:ext uri="{FF2B5EF4-FFF2-40B4-BE49-F238E27FC236}">
                <a16:creationId xmlns:a16="http://schemas.microsoft.com/office/drawing/2014/main" id="{D205153D-63C6-1E04-0EC9-4D6DE4B92A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BB2BE354-1858-43E0-B177-56CF0DCAEBE9}" type="slidenum">
              <a:rPr lang="en-US" altLang="en-US">
                <a:latin typeface="Calibri" panose="020F0502020204030204" pitchFamily="34" charset="0"/>
              </a:rPr>
              <a:pPr/>
              <a:t>86</a:t>
            </a:fld>
            <a:endParaRPr lang="en-US" altLang="en-US">
              <a:latin typeface="Calibri" panose="020F050202020403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DC5B39DB-AF26-2CDF-D35C-32AC9E6781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a:extLst>
              <a:ext uri="{FF2B5EF4-FFF2-40B4-BE49-F238E27FC236}">
                <a16:creationId xmlns:a16="http://schemas.microsoft.com/office/drawing/2014/main" id="{B9E7EA5A-6367-CB4F-0046-7A6D2CB632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3300" name="Slide Number Placeholder 3">
            <a:extLst>
              <a:ext uri="{FF2B5EF4-FFF2-40B4-BE49-F238E27FC236}">
                <a16:creationId xmlns:a16="http://schemas.microsoft.com/office/drawing/2014/main" id="{404B61E7-375F-1C79-AEFC-6DD2595325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5D9794DE-EC9C-48C1-BF19-FBC9FD02FE00}" type="slidenum">
              <a:rPr lang="en-US" altLang="en-US">
                <a:latin typeface="Calibri" panose="020F0502020204030204" pitchFamily="34" charset="0"/>
              </a:rPr>
              <a:pPr/>
              <a:t>87</a:t>
            </a:fld>
            <a:endParaRPr lang="en-US" altLang="en-US">
              <a:latin typeface="Calibri" panose="020F050202020403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a:extLst>
              <a:ext uri="{FF2B5EF4-FFF2-40B4-BE49-F238E27FC236}">
                <a16:creationId xmlns:a16="http://schemas.microsoft.com/office/drawing/2014/main" id="{3ECDD522-D2C6-274C-1CE9-EED1AF00BA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a:extLst>
              <a:ext uri="{FF2B5EF4-FFF2-40B4-BE49-F238E27FC236}">
                <a16:creationId xmlns:a16="http://schemas.microsoft.com/office/drawing/2014/main" id="{2CD9A6AB-BAFE-B183-295A-2FCBA97110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5348" name="Slide Number Placeholder 3">
            <a:extLst>
              <a:ext uri="{FF2B5EF4-FFF2-40B4-BE49-F238E27FC236}">
                <a16:creationId xmlns:a16="http://schemas.microsoft.com/office/drawing/2014/main" id="{93A20357-23A6-5418-DAF3-ADE084CDF8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50AA4DE6-5C75-42ED-8862-B7B0590C8BA9}" type="slidenum">
              <a:rPr lang="en-US" altLang="en-US">
                <a:latin typeface="Calibri" panose="020F0502020204030204" pitchFamily="34" charset="0"/>
              </a:rPr>
              <a:pPr/>
              <a:t>88</a:t>
            </a:fld>
            <a:endParaRPr lang="en-US" altLang="en-US">
              <a:latin typeface="Calibri" panose="020F050202020403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49C6DA6B-66FB-4912-F5C1-C2DAB2B3BF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a:extLst>
              <a:ext uri="{FF2B5EF4-FFF2-40B4-BE49-F238E27FC236}">
                <a16:creationId xmlns:a16="http://schemas.microsoft.com/office/drawing/2014/main" id="{2D6C2F85-3ADC-960D-97C1-865FFAF14D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7396" name="Slide Number Placeholder 3">
            <a:extLst>
              <a:ext uri="{FF2B5EF4-FFF2-40B4-BE49-F238E27FC236}">
                <a16:creationId xmlns:a16="http://schemas.microsoft.com/office/drawing/2014/main" id="{6C27925F-7587-C38B-D081-AE805AD566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C7DBC74F-07FC-4631-8342-E5FF834E66E8}" type="slidenum">
              <a:rPr lang="en-US" altLang="en-US">
                <a:latin typeface="Calibri" panose="020F0502020204030204" pitchFamily="34" charset="0"/>
              </a:rPr>
              <a:pPr/>
              <a:t>89</a:t>
            </a:fld>
            <a:endParaRPr lang="en-US" altLang="en-US">
              <a:latin typeface="Calibri" panose="020F050202020403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a:extLst>
              <a:ext uri="{FF2B5EF4-FFF2-40B4-BE49-F238E27FC236}">
                <a16:creationId xmlns:a16="http://schemas.microsoft.com/office/drawing/2014/main" id="{17C1B7CC-413E-7629-BD51-6C85AD5DED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a:extLst>
              <a:ext uri="{FF2B5EF4-FFF2-40B4-BE49-F238E27FC236}">
                <a16:creationId xmlns:a16="http://schemas.microsoft.com/office/drawing/2014/main" id="{F6DE8769-B887-76E8-1456-461F2484BF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9444" name="Slide Number Placeholder 3">
            <a:extLst>
              <a:ext uri="{FF2B5EF4-FFF2-40B4-BE49-F238E27FC236}">
                <a16:creationId xmlns:a16="http://schemas.microsoft.com/office/drawing/2014/main" id="{01F0D39C-00AF-2B4D-D908-C8616F8B40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56B1584A-0805-44B1-A9AC-1B406FFDB27B}" type="slidenum">
              <a:rPr lang="en-US" altLang="en-US">
                <a:latin typeface="Calibri" panose="020F0502020204030204" pitchFamily="34" charset="0"/>
              </a:rPr>
              <a:pPr/>
              <a:t>90</a:t>
            </a:fld>
            <a:endParaRPr lang="en-US" altLang="en-US">
              <a:latin typeface="Calibri" panose="020F050202020403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a:extLst>
              <a:ext uri="{FF2B5EF4-FFF2-40B4-BE49-F238E27FC236}">
                <a16:creationId xmlns:a16="http://schemas.microsoft.com/office/drawing/2014/main" id="{EBC2E9E0-6E05-FA61-432A-F7E9215F38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a:extLst>
              <a:ext uri="{FF2B5EF4-FFF2-40B4-BE49-F238E27FC236}">
                <a16:creationId xmlns:a16="http://schemas.microsoft.com/office/drawing/2014/main" id="{13BEF32C-B6F6-1703-988D-71E7C75BD5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1492" name="Slide Number Placeholder 3">
            <a:extLst>
              <a:ext uri="{FF2B5EF4-FFF2-40B4-BE49-F238E27FC236}">
                <a16:creationId xmlns:a16="http://schemas.microsoft.com/office/drawing/2014/main" id="{A937DF22-3F2B-1A50-0D82-7DBEA6525B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60CF4A7B-0D2C-49CF-B84C-577CDE279C6E}" type="slidenum">
              <a:rPr lang="en-US" altLang="en-US">
                <a:latin typeface="Calibri" panose="020F0502020204030204" pitchFamily="34" charset="0"/>
              </a:rPr>
              <a:pPr/>
              <a:t>91</a:t>
            </a:fld>
            <a:endParaRPr lang="en-US" altLang="en-US">
              <a:latin typeface="Calibri" panose="020F050202020403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a:extLst>
              <a:ext uri="{FF2B5EF4-FFF2-40B4-BE49-F238E27FC236}">
                <a16:creationId xmlns:a16="http://schemas.microsoft.com/office/drawing/2014/main" id="{634CE5C7-4C11-B163-DADA-D8285DE8A7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a:extLst>
              <a:ext uri="{FF2B5EF4-FFF2-40B4-BE49-F238E27FC236}">
                <a16:creationId xmlns:a16="http://schemas.microsoft.com/office/drawing/2014/main" id="{9E5E4D2D-4D90-380A-1FA3-18E26974F1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3540" name="Slide Number Placeholder 3">
            <a:extLst>
              <a:ext uri="{FF2B5EF4-FFF2-40B4-BE49-F238E27FC236}">
                <a16:creationId xmlns:a16="http://schemas.microsoft.com/office/drawing/2014/main" id="{0A79C19F-87F3-5468-5482-C9E5447933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FB097C06-EC5C-4A3D-8E1E-1FA308AABB2B}" type="slidenum">
              <a:rPr lang="en-US" altLang="en-US">
                <a:latin typeface="Calibri" panose="020F0502020204030204" pitchFamily="34" charset="0"/>
              </a:rPr>
              <a:pPr/>
              <a:t>92</a:t>
            </a:fld>
            <a:endParaRPr lang="en-US" altLang="en-US">
              <a:latin typeface="Calibri" panose="020F050202020403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a:extLst>
              <a:ext uri="{FF2B5EF4-FFF2-40B4-BE49-F238E27FC236}">
                <a16:creationId xmlns:a16="http://schemas.microsoft.com/office/drawing/2014/main" id="{E183F5F2-A78C-93A1-E04D-D072444444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a:extLst>
              <a:ext uri="{FF2B5EF4-FFF2-40B4-BE49-F238E27FC236}">
                <a16:creationId xmlns:a16="http://schemas.microsoft.com/office/drawing/2014/main" id="{592D2F60-BF9D-4FCC-8261-A3E2A3796A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5588" name="Slide Number Placeholder 3">
            <a:extLst>
              <a:ext uri="{FF2B5EF4-FFF2-40B4-BE49-F238E27FC236}">
                <a16:creationId xmlns:a16="http://schemas.microsoft.com/office/drawing/2014/main" id="{FB008F50-C014-A3B5-AF93-07F1F11B75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57AE1888-9D82-4813-AD37-E2992F2D68E4}" type="slidenum">
              <a:rPr lang="en-US" altLang="en-US">
                <a:latin typeface="Calibri" panose="020F0502020204030204" pitchFamily="34" charset="0"/>
              </a:rPr>
              <a:pPr/>
              <a:t>93</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8BDCB86-148C-96F5-B149-18604034A8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EE259D9C-04EF-7869-B707-2752CE1DC3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buClr>
                <a:schemeClr val="accent2"/>
              </a:buClr>
              <a:buSzPct val="90000"/>
            </a:pPr>
            <a:r>
              <a:rPr lang="en-US" altLang="en-US"/>
              <a:t>Initial and second round monitoring must begin no later than the month beginning with the date listed in the table.</a:t>
            </a:r>
          </a:p>
        </p:txBody>
      </p:sp>
      <p:sp>
        <p:nvSpPr>
          <p:cNvPr id="29700" name="Slide Number Placeholder 3">
            <a:extLst>
              <a:ext uri="{FF2B5EF4-FFF2-40B4-BE49-F238E27FC236}">
                <a16:creationId xmlns:a16="http://schemas.microsoft.com/office/drawing/2014/main" id="{BD1FED3B-890A-185E-01D5-AB732F6826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C3166189-5EF9-4577-91B3-A9D7100489A8}" type="slidenum">
              <a:rPr lang="en-US" altLang="en-US">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a:extLst>
              <a:ext uri="{FF2B5EF4-FFF2-40B4-BE49-F238E27FC236}">
                <a16:creationId xmlns:a16="http://schemas.microsoft.com/office/drawing/2014/main" id="{174847C9-8E28-D3DF-B393-8219422BF7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a:extLst>
              <a:ext uri="{FF2B5EF4-FFF2-40B4-BE49-F238E27FC236}">
                <a16:creationId xmlns:a16="http://schemas.microsoft.com/office/drawing/2014/main" id="{319B2386-27D9-1538-E5FD-F67D0C713A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7636" name="Slide Number Placeholder 3">
            <a:extLst>
              <a:ext uri="{FF2B5EF4-FFF2-40B4-BE49-F238E27FC236}">
                <a16:creationId xmlns:a16="http://schemas.microsoft.com/office/drawing/2014/main" id="{F915404E-4142-C70B-26F0-25F755F5E0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02D05B71-FB8E-4DBB-937F-86ACAB745788}" type="slidenum">
              <a:rPr lang="en-US" altLang="en-US">
                <a:latin typeface="Calibri" panose="020F0502020204030204" pitchFamily="34" charset="0"/>
              </a:rPr>
              <a:pPr/>
              <a:t>94</a:t>
            </a:fld>
            <a:endParaRPr lang="en-US" altLang="en-US">
              <a:latin typeface="Calibri" panose="020F050202020403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a:extLst>
              <a:ext uri="{FF2B5EF4-FFF2-40B4-BE49-F238E27FC236}">
                <a16:creationId xmlns:a16="http://schemas.microsoft.com/office/drawing/2014/main" id="{484AFC84-BAD6-84A7-05B6-C80F1D55DF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a:extLst>
              <a:ext uri="{FF2B5EF4-FFF2-40B4-BE49-F238E27FC236}">
                <a16:creationId xmlns:a16="http://schemas.microsoft.com/office/drawing/2014/main" id="{44BFAE01-D303-4D5C-5698-96DD97476F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9684" name="Slide Number Placeholder 3">
            <a:extLst>
              <a:ext uri="{FF2B5EF4-FFF2-40B4-BE49-F238E27FC236}">
                <a16:creationId xmlns:a16="http://schemas.microsoft.com/office/drawing/2014/main" id="{6D29FE08-FB63-8703-C975-F380A07A53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3229CD27-B7DD-47B5-9772-30415226979A}" type="slidenum">
              <a:rPr lang="en-US" altLang="en-US">
                <a:latin typeface="Calibri" panose="020F0502020204030204" pitchFamily="34" charset="0"/>
              </a:rPr>
              <a:pPr/>
              <a:t>95</a:t>
            </a:fld>
            <a:endParaRPr lang="en-US" altLang="en-US">
              <a:latin typeface="Calibri" panose="020F050202020403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a:extLst>
              <a:ext uri="{FF2B5EF4-FFF2-40B4-BE49-F238E27FC236}">
                <a16:creationId xmlns:a16="http://schemas.microsoft.com/office/drawing/2014/main" id="{12E728A7-21F7-0A82-9D6E-4A69365146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a:extLst>
              <a:ext uri="{FF2B5EF4-FFF2-40B4-BE49-F238E27FC236}">
                <a16:creationId xmlns:a16="http://schemas.microsoft.com/office/drawing/2014/main" id="{DC934AD9-CBCA-0E1F-BBAC-0985BB3BE6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1732" name="Slide Number Placeholder 3">
            <a:extLst>
              <a:ext uri="{FF2B5EF4-FFF2-40B4-BE49-F238E27FC236}">
                <a16:creationId xmlns:a16="http://schemas.microsoft.com/office/drawing/2014/main" id="{F3925E86-B12C-01CC-78CB-5D673A833C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4B9BD6DE-8843-42BC-8838-0930EDBC9502}" type="slidenum">
              <a:rPr lang="en-US" altLang="en-US">
                <a:latin typeface="Calibri" panose="020F0502020204030204" pitchFamily="34" charset="0"/>
              </a:rPr>
              <a:pPr/>
              <a:t>96</a:t>
            </a:fld>
            <a:endParaRPr lang="en-US" altLang="en-US">
              <a:latin typeface="Calibri" panose="020F050202020403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a:extLst>
              <a:ext uri="{FF2B5EF4-FFF2-40B4-BE49-F238E27FC236}">
                <a16:creationId xmlns:a16="http://schemas.microsoft.com/office/drawing/2014/main" id="{7B61B7C1-45D9-5B46-18A0-6D8DBECEAC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a:extLst>
              <a:ext uri="{FF2B5EF4-FFF2-40B4-BE49-F238E27FC236}">
                <a16:creationId xmlns:a16="http://schemas.microsoft.com/office/drawing/2014/main" id="{6DCB3016-0B3A-CB6C-8FB0-B82A361347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3780" name="Slide Number Placeholder 3">
            <a:extLst>
              <a:ext uri="{FF2B5EF4-FFF2-40B4-BE49-F238E27FC236}">
                <a16:creationId xmlns:a16="http://schemas.microsoft.com/office/drawing/2014/main" id="{389513AD-D274-955F-9A57-9259B8A9DA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7E6C728C-C20C-4505-A46A-B5D1EC54CC4E}" type="slidenum">
              <a:rPr lang="en-US" altLang="en-US">
                <a:latin typeface="Calibri" panose="020F0502020204030204" pitchFamily="34" charset="0"/>
              </a:rPr>
              <a:pPr/>
              <a:t>97</a:t>
            </a:fld>
            <a:endParaRPr lang="en-US" altLang="en-US">
              <a:latin typeface="Calibri" panose="020F050202020403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a:extLst>
              <a:ext uri="{FF2B5EF4-FFF2-40B4-BE49-F238E27FC236}">
                <a16:creationId xmlns:a16="http://schemas.microsoft.com/office/drawing/2014/main" id="{863E410B-5B87-5353-DBDB-6B16E52D38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a:extLst>
              <a:ext uri="{FF2B5EF4-FFF2-40B4-BE49-F238E27FC236}">
                <a16:creationId xmlns:a16="http://schemas.microsoft.com/office/drawing/2014/main" id="{1AD32A65-7035-F212-19FB-018DE4C590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5828" name="Slide Number Placeholder 3">
            <a:extLst>
              <a:ext uri="{FF2B5EF4-FFF2-40B4-BE49-F238E27FC236}">
                <a16:creationId xmlns:a16="http://schemas.microsoft.com/office/drawing/2014/main" id="{FDF762E5-FAF8-C359-E923-DD8F567626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3ABA0369-D8DF-4508-A8EE-C7D4DFBECD0B}" type="slidenum">
              <a:rPr lang="en-US" altLang="en-US">
                <a:latin typeface="Calibri" panose="020F0502020204030204" pitchFamily="34" charset="0"/>
              </a:rPr>
              <a:pPr/>
              <a:t>98</a:t>
            </a:fld>
            <a:endParaRPr lang="en-US" altLang="en-US">
              <a:latin typeface="Calibri" panose="020F050202020403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a:extLst>
              <a:ext uri="{FF2B5EF4-FFF2-40B4-BE49-F238E27FC236}">
                <a16:creationId xmlns:a16="http://schemas.microsoft.com/office/drawing/2014/main" id="{2DF45EE2-AB95-B826-2A80-FFF0BC3E9F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a:extLst>
              <a:ext uri="{FF2B5EF4-FFF2-40B4-BE49-F238E27FC236}">
                <a16:creationId xmlns:a16="http://schemas.microsoft.com/office/drawing/2014/main" id="{B6016C3C-6982-DE82-DC8A-F2C5383E64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7876" name="Slide Number Placeholder 3">
            <a:extLst>
              <a:ext uri="{FF2B5EF4-FFF2-40B4-BE49-F238E27FC236}">
                <a16:creationId xmlns:a16="http://schemas.microsoft.com/office/drawing/2014/main" id="{4653DB86-A58A-8941-3019-7D15B9DAFC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15963" indent="-274638">
              <a:defRPr>
                <a:solidFill>
                  <a:schemeClr val="tx1"/>
                </a:solidFill>
                <a:latin typeface="Corbel" panose="020B0503020204020204" pitchFamily="34" charset="0"/>
              </a:defRPr>
            </a:lvl2pPr>
            <a:lvl3pPr marL="1101725" indent="-219075">
              <a:defRPr>
                <a:solidFill>
                  <a:schemeClr val="tx1"/>
                </a:solidFill>
                <a:latin typeface="Corbel" panose="020B0503020204020204" pitchFamily="34" charset="0"/>
              </a:defRPr>
            </a:lvl3pPr>
            <a:lvl4pPr marL="1541463" indent="-219075">
              <a:defRPr>
                <a:solidFill>
                  <a:schemeClr val="tx1"/>
                </a:solidFill>
                <a:latin typeface="Corbel" panose="020B0503020204020204" pitchFamily="34" charset="0"/>
              </a:defRPr>
            </a:lvl4pPr>
            <a:lvl5pPr marL="1982788" indent="-219075">
              <a:defRPr>
                <a:solidFill>
                  <a:schemeClr val="tx1"/>
                </a:solidFill>
                <a:latin typeface="Corbel" panose="020B0503020204020204" pitchFamily="34" charset="0"/>
              </a:defRPr>
            </a:lvl5pPr>
            <a:lvl6pPr marL="2439988" indent="-219075" eaLnBrk="0" fontAlgn="base" hangingPunct="0">
              <a:spcBef>
                <a:spcPct val="0"/>
              </a:spcBef>
              <a:spcAft>
                <a:spcPct val="0"/>
              </a:spcAft>
              <a:defRPr>
                <a:solidFill>
                  <a:schemeClr val="tx1"/>
                </a:solidFill>
                <a:latin typeface="Corbel" panose="020B0503020204020204" pitchFamily="34" charset="0"/>
              </a:defRPr>
            </a:lvl6pPr>
            <a:lvl7pPr marL="2897188" indent="-219075" eaLnBrk="0" fontAlgn="base" hangingPunct="0">
              <a:spcBef>
                <a:spcPct val="0"/>
              </a:spcBef>
              <a:spcAft>
                <a:spcPct val="0"/>
              </a:spcAft>
              <a:defRPr>
                <a:solidFill>
                  <a:schemeClr val="tx1"/>
                </a:solidFill>
                <a:latin typeface="Corbel" panose="020B0503020204020204" pitchFamily="34" charset="0"/>
              </a:defRPr>
            </a:lvl7pPr>
            <a:lvl8pPr marL="3354388" indent="-219075" eaLnBrk="0" fontAlgn="base" hangingPunct="0">
              <a:spcBef>
                <a:spcPct val="0"/>
              </a:spcBef>
              <a:spcAft>
                <a:spcPct val="0"/>
              </a:spcAft>
              <a:defRPr>
                <a:solidFill>
                  <a:schemeClr val="tx1"/>
                </a:solidFill>
                <a:latin typeface="Corbel" panose="020B0503020204020204" pitchFamily="34" charset="0"/>
              </a:defRPr>
            </a:lvl8pPr>
            <a:lvl9pPr marL="3811588" indent="-219075" eaLnBrk="0" fontAlgn="base" hangingPunct="0">
              <a:spcBef>
                <a:spcPct val="0"/>
              </a:spcBef>
              <a:spcAft>
                <a:spcPct val="0"/>
              </a:spcAft>
              <a:defRPr>
                <a:solidFill>
                  <a:schemeClr val="tx1"/>
                </a:solidFill>
                <a:latin typeface="Corbel" panose="020B0503020204020204" pitchFamily="34" charset="0"/>
              </a:defRPr>
            </a:lvl9pPr>
          </a:lstStyle>
          <a:p>
            <a:fld id="{7ABFE715-9735-444D-AB98-3C51918F80EF}" type="slidenum">
              <a:rPr lang="en-US" altLang="en-US">
                <a:latin typeface="Calibri" panose="020F0502020204030204" pitchFamily="34" charset="0"/>
              </a:rPr>
              <a:pPr/>
              <a:t>99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32C342-C72E-459C-6F8F-1AB83DB4E270}"/>
              </a:ext>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Rectangle 2">
            <a:extLst>
              <a:ext uri="{FF2B5EF4-FFF2-40B4-BE49-F238E27FC236}">
                <a16:creationId xmlns:a16="http://schemas.microsoft.com/office/drawing/2014/main" id="{DF00F27B-B432-F65E-BADA-E0E7D3DD091C}"/>
              </a:ext>
            </a:extLst>
          </p:cNvPr>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Rectangle 3">
            <a:extLst>
              <a:ext uri="{FF2B5EF4-FFF2-40B4-BE49-F238E27FC236}">
                <a16:creationId xmlns:a16="http://schemas.microsoft.com/office/drawing/2014/main" id="{B5E4F56C-C83C-34DA-AEB2-1A472A9796E6}"/>
              </a:ext>
            </a:extLst>
          </p:cNvPr>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78B49BD4-65A7-2EDB-E695-D126AABFD7A6}"/>
              </a:ext>
            </a:extLst>
          </p:cNvPr>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03F75E03-09E1-3668-F56A-ABC71F5377D7}"/>
              </a:ext>
            </a:extLst>
          </p:cNvPr>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8B0E8371-96F8-7157-C51B-7818A8A886E0}"/>
              </a:ext>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A09E7444-4ABA-2E7E-22CA-7BC099A6136A}"/>
              </a:ext>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a:extLst>
              <a:ext uri="{FF2B5EF4-FFF2-40B4-BE49-F238E27FC236}">
                <a16:creationId xmlns:a16="http://schemas.microsoft.com/office/drawing/2014/main" id="{16BF1B52-366A-AE2A-D02B-499F7B8333BA}"/>
              </a:ext>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56A0D1ED-5469-A159-4C5F-9CCF698A9260}"/>
              </a:ext>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a:t>Click to edit Master title style</a:t>
            </a:r>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3" name="Date Placeholder 27">
            <a:extLst>
              <a:ext uri="{FF2B5EF4-FFF2-40B4-BE49-F238E27FC236}">
                <a16:creationId xmlns:a16="http://schemas.microsoft.com/office/drawing/2014/main" id="{24C39A31-0CB8-F1CE-5AA1-624F5743BF72}"/>
              </a:ext>
            </a:extLst>
          </p:cNvPr>
          <p:cNvSpPr>
            <a:spLocks noGrp="1"/>
          </p:cNvSpPr>
          <p:nvPr>
            <p:ph type="dt" sz="half" idx="10"/>
          </p:nvPr>
        </p:nvSpPr>
        <p:spPr/>
        <p:txBody>
          <a:bodyPr/>
          <a:lstStyle>
            <a:lvl1pPr>
              <a:defRPr/>
            </a:lvl1pPr>
          </a:lstStyle>
          <a:p>
            <a:pPr>
              <a:defRPr/>
            </a:pPr>
            <a:fld id="{0AF533AB-2CAA-4C4E-A2D4-46E308BC70AF}" type="datetimeFigureOut">
              <a:rPr lang="en-US"/>
              <a:pPr>
                <a:defRPr/>
              </a:pPr>
              <a:t>2/28/2024</a:t>
            </a:fld>
            <a:endParaRPr lang="en-US" dirty="0"/>
          </a:p>
        </p:txBody>
      </p:sp>
      <p:sp>
        <p:nvSpPr>
          <p:cNvPr id="14" name="Footer Placeholder 16">
            <a:extLst>
              <a:ext uri="{FF2B5EF4-FFF2-40B4-BE49-F238E27FC236}">
                <a16:creationId xmlns:a16="http://schemas.microsoft.com/office/drawing/2014/main" id="{2F1821BA-6D4F-295A-14EC-C56994AF5E94}"/>
              </a:ext>
            </a:extLst>
          </p:cNvPr>
          <p:cNvSpPr>
            <a:spLocks noGrp="1"/>
          </p:cNvSpPr>
          <p:nvPr>
            <p:ph type="ftr" sz="quarter" idx="11"/>
          </p:nvPr>
        </p:nvSpPr>
        <p:spPr/>
        <p:txBody>
          <a:bodyPr/>
          <a:lstStyle>
            <a:lvl1pPr>
              <a:defRPr/>
            </a:lvl1pPr>
          </a:lstStyle>
          <a:p>
            <a:pPr>
              <a:defRPr/>
            </a:pPr>
            <a:endParaRPr lang="en-US"/>
          </a:p>
        </p:txBody>
      </p:sp>
      <p:sp>
        <p:nvSpPr>
          <p:cNvPr id="15" name="Slide Number Placeholder 28">
            <a:extLst>
              <a:ext uri="{FF2B5EF4-FFF2-40B4-BE49-F238E27FC236}">
                <a16:creationId xmlns:a16="http://schemas.microsoft.com/office/drawing/2014/main" id="{2B8FAF54-716F-3320-F274-D812CFD8575C}"/>
              </a:ext>
            </a:extLst>
          </p:cNvPr>
          <p:cNvSpPr>
            <a:spLocks noGrp="1"/>
          </p:cNvSpPr>
          <p:nvPr>
            <p:ph type="sldNum" sz="quarter" idx="12"/>
          </p:nvPr>
        </p:nvSpPr>
        <p:spPr/>
        <p:txBody>
          <a:bodyPr/>
          <a:lstStyle>
            <a:lvl1pPr>
              <a:defRPr smtClean="0"/>
            </a:lvl1pPr>
          </a:lstStyle>
          <a:p>
            <a:pPr>
              <a:defRPr/>
            </a:pPr>
            <a:fld id="{DAAB2036-35A3-4164-90AB-10275C7CDF06}" type="slidenum">
              <a:rPr lang="en-US" altLang="en-US"/>
              <a:pPr>
                <a:defRPr/>
              </a:pPr>
              <a:t>‹#›</a:t>
            </a:fld>
            <a:endParaRPr lang="en-US" altLang="en-US"/>
          </a:p>
        </p:txBody>
      </p:sp>
    </p:spTree>
    <p:extLst>
      <p:ext uri="{BB962C8B-B14F-4D97-AF65-F5344CB8AC3E}">
        <p14:creationId xmlns:p14="http://schemas.microsoft.com/office/powerpoint/2010/main" val="392938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FCD48828-0CC6-B6E0-75E7-192FB9F826DC}"/>
              </a:ext>
            </a:extLst>
          </p:cNvPr>
          <p:cNvSpPr>
            <a:spLocks noGrp="1"/>
          </p:cNvSpPr>
          <p:nvPr>
            <p:ph type="dt" sz="half" idx="10"/>
          </p:nvPr>
        </p:nvSpPr>
        <p:spPr/>
        <p:txBody>
          <a:bodyPr/>
          <a:lstStyle>
            <a:lvl1pPr>
              <a:defRPr/>
            </a:lvl1pPr>
          </a:lstStyle>
          <a:p>
            <a:pPr>
              <a:defRPr/>
            </a:pPr>
            <a:fld id="{89890759-8087-4D00-91CE-9DD4B0E68C31}" type="datetimeFigureOut">
              <a:rPr lang="en-US"/>
              <a:pPr>
                <a:defRPr/>
              </a:pPr>
              <a:t>2/28/2024</a:t>
            </a:fld>
            <a:endParaRPr lang="en-US" dirty="0"/>
          </a:p>
        </p:txBody>
      </p:sp>
      <p:sp>
        <p:nvSpPr>
          <p:cNvPr id="5" name="Footer Placeholder 2">
            <a:extLst>
              <a:ext uri="{FF2B5EF4-FFF2-40B4-BE49-F238E27FC236}">
                <a16:creationId xmlns:a16="http://schemas.microsoft.com/office/drawing/2014/main" id="{61576063-4DCA-0BB3-CB94-998242FAB4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190A8CF5-7BDF-7102-31AE-2376BE9F0C53}"/>
              </a:ext>
            </a:extLst>
          </p:cNvPr>
          <p:cNvSpPr>
            <a:spLocks noGrp="1"/>
          </p:cNvSpPr>
          <p:nvPr>
            <p:ph type="sldNum" sz="quarter" idx="12"/>
          </p:nvPr>
        </p:nvSpPr>
        <p:spPr/>
        <p:txBody>
          <a:bodyPr/>
          <a:lstStyle>
            <a:lvl1pPr>
              <a:defRPr/>
            </a:lvl1pPr>
          </a:lstStyle>
          <a:p>
            <a:pPr>
              <a:defRPr/>
            </a:pPr>
            <a:fld id="{A41D6196-36D5-4AD2-8BE1-68F52888F54B}" type="slidenum">
              <a:rPr lang="en-US" altLang="en-US"/>
              <a:pPr>
                <a:defRPr/>
              </a:pPr>
              <a:t>‹#›</a:t>
            </a:fld>
            <a:endParaRPr lang="en-US" altLang="en-US"/>
          </a:p>
        </p:txBody>
      </p:sp>
    </p:spTree>
    <p:extLst>
      <p:ext uri="{BB962C8B-B14F-4D97-AF65-F5344CB8AC3E}">
        <p14:creationId xmlns:p14="http://schemas.microsoft.com/office/powerpoint/2010/main" val="297031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AB09EF84-FFDD-8CD7-F28E-4ACDCB7B421A}"/>
              </a:ext>
            </a:extLst>
          </p:cNvPr>
          <p:cNvSpPr>
            <a:spLocks noGrp="1"/>
          </p:cNvSpPr>
          <p:nvPr>
            <p:ph type="dt" sz="half" idx="10"/>
          </p:nvPr>
        </p:nvSpPr>
        <p:spPr/>
        <p:txBody>
          <a:bodyPr/>
          <a:lstStyle>
            <a:lvl1pPr>
              <a:defRPr/>
            </a:lvl1pPr>
          </a:lstStyle>
          <a:p>
            <a:pPr>
              <a:defRPr/>
            </a:pPr>
            <a:fld id="{2F3330B9-75D6-4CCC-A1E1-A328804006E9}" type="datetimeFigureOut">
              <a:rPr lang="en-US"/>
              <a:pPr>
                <a:defRPr/>
              </a:pPr>
              <a:t>2/28/2024</a:t>
            </a:fld>
            <a:endParaRPr lang="en-US" dirty="0"/>
          </a:p>
        </p:txBody>
      </p:sp>
      <p:sp>
        <p:nvSpPr>
          <p:cNvPr id="5" name="Footer Placeholder 2">
            <a:extLst>
              <a:ext uri="{FF2B5EF4-FFF2-40B4-BE49-F238E27FC236}">
                <a16:creationId xmlns:a16="http://schemas.microsoft.com/office/drawing/2014/main" id="{0FE74A86-65ED-7D24-7E60-3C245A72771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CE8BD3A8-D49C-DE35-3418-A69730DFE779}"/>
              </a:ext>
            </a:extLst>
          </p:cNvPr>
          <p:cNvSpPr>
            <a:spLocks noGrp="1"/>
          </p:cNvSpPr>
          <p:nvPr>
            <p:ph type="sldNum" sz="quarter" idx="12"/>
          </p:nvPr>
        </p:nvSpPr>
        <p:spPr/>
        <p:txBody>
          <a:bodyPr/>
          <a:lstStyle>
            <a:lvl1pPr>
              <a:defRPr/>
            </a:lvl1pPr>
          </a:lstStyle>
          <a:p>
            <a:pPr>
              <a:defRPr/>
            </a:pPr>
            <a:fld id="{68C2F06C-F1CE-4EE6-B6A5-3C051CFFA1D8}" type="slidenum">
              <a:rPr lang="en-US" altLang="en-US"/>
              <a:pPr>
                <a:defRPr/>
              </a:pPr>
              <a:t>‹#›</a:t>
            </a:fld>
            <a:endParaRPr lang="en-US" altLang="en-US"/>
          </a:p>
        </p:txBody>
      </p:sp>
    </p:spTree>
    <p:extLst>
      <p:ext uri="{BB962C8B-B14F-4D97-AF65-F5344CB8AC3E}">
        <p14:creationId xmlns:p14="http://schemas.microsoft.com/office/powerpoint/2010/main" val="86348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400EB926-8865-89F1-92A4-7555F9428FEF}"/>
              </a:ext>
            </a:extLst>
          </p:cNvPr>
          <p:cNvSpPr>
            <a:spLocks noGrp="1"/>
          </p:cNvSpPr>
          <p:nvPr>
            <p:ph type="dt" sz="half" idx="10"/>
          </p:nvPr>
        </p:nvSpPr>
        <p:spPr/>
        <p:txBody>
          <a:bodyPr/>
          <a:lstStyle>
            <a:lvl1pPr>
              <a:defRPr/>
            </a:lvl1pPr>
          </a:lstStyle>
          <a:p>
            <a:pPr>
              <a:defRPr/>
            </a:pPr>
            <a:fld id="{FA8CCB95-407E-4D4D-85BA-0661D5F00E4F}" type="datetimeFigureOut">
              <a:rPr lang="en-US"/>
              <a:pPr>
                <a:defRPr/>
              </a:pPr>
              <a:t>2/28/2024</a:t>
            </a:fld>
            <a:endParaRPr lang="en-US" dirty="0"/>
          </a:p>
        </p:txBody>
      </p:sp>
      <p:sp>
        <p:nvSpPr>
          <p:cNvPr id="5" name="Footer Placeholder 2">
            <a:extLst>
              <a:ext uri="{FF2B5EF4-FFF2-40B4-BE49-F238E27FC236}">
                <a16:creationId xmlns:a16="http://schemas.microsoft.com/office/drawing/2014/main" id="{F20FFD70-5AFB-8161-90AF-C4EA58D293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0E28D4A9-04A9-81FF-3B97-F8B345FB02BC}"/>
              </a:ext>
            </a:extLst>
          </p:cNvPr>
          <p:cNvSpPr>
            <a:spLocks noGrp="1"/>
          </p:cNvSpPr>
          <p:nvPr>
            <p:ph type="sldNum" sz="quarter" idx="12"/>
          </p:nvPr>
        </p:nvSpPr>
        <p:spPr/>
        <p:txBody>
          <a:bodyPr/>
          <a:lstStyle>
            <a:lvl1pPr>
              <a:defRPr/>
            </a:lvl1pPr>
          </a:lstStyle>
          <a:p>
            <a:pPr>
              <a:defRPr/>
            </a:pPr>
            <a:fld id="{5A84274F-848A-434F-B52F-537AAE58D0FE}" type="slidenum">
              <a:rPr lang="en-US" altLang="en-US"/>
              <a:pPr>
                <a:defRPr/>
              </a:pPr>
              <a:t>‹#›</a:t>
            </a:fld>
            <a:endParaRPr lang="en-US" altLang="en-US"/>
          </a:p>
        </p:txBody>
      </p:sp>
    </p:spTree>
    <p:extLst>
      <p:ext uri="{BB962C8B-B14F-4D97-AF65-F5344CB8AC3E}">
        <p14:creationId xmlns:p14="http://schemas.microsoft.com/office/powerpoint/2010/main" val="223482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a:extLst>
              <a:ext uri="{FF2B5EF4-FFF2-40B4-BE49-F238E27FC236}">
                <a16:creationId xmlns:a16="http://schemas.microsoft.com/office/drawing/2014/main" id="{256AB55A-215E-82F9-AD5C-2A818A8C8462}"/>
              </a:ext>
            </a:extLst>
          </p:cNvPr>
          <p:cNvSpPr>
            <a:spLocks/>
          </p:cNvSpPr>
          <p:nvPr/>
        </p:nvSpPr>
        <p:spPr bwMode="auto">
          <a:xfrm>
            <a:off x="4829175" y="1073150"/>
            <a:ext cx="4321175" cy="5791200"/>
          </a:xfrm>
          <a:custGeom>
            <a:avLst/>
            <a:gdLst>
              <a:gd name="T0" fmla="*/ 0 w 2736"/>
              <a:gd name="T1" fmla="*/ 2147483646 h 3648"/>
              <a:gd name="T2" fmla="*/ 2147483646 w 2736"/>
              <a:gd name="T3" fmla="*/ 2147483646 h 3648"/>
              <a:gd name="T4" fmla="*/ 2147483646 w 2736"/>
              <a:gd name="T5" fmla="*/ 0 h 3648"/>
              <a:gd name="T6" fmla="*/ 2147483646 w 2736"/>
              <a:gd name="T7" fmla="*/ 2147483646 h 3648"/>
              <a:gd name="T8" fmla="*/ 2147483646 w 2736"/>
              <a:gd name="T9" fmla="*/ 2147483646 h 3648"/>
              <a:gd name="T10" fmla="*/ 2147483646 w 2736"/>
              <a:gd name="T11" fmla="*/ 2147483646 h 3648"/>
              <a:gd name="T12" fmla="*/ 0 w 2736"/>
              <a:gd name="T13" fmla="*/ 2147483646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Freeform 18">
            <a:extLst>
              <a:ext uri="{FF2B5EF4-FFF2-40B4-BE49-F238E27FC236}">
                <a16:creationId xmlns:a16="http://schemas.microsoft.com/office/drawing/2014/main" id="{3AF5B000-A430-71CB-F66D-9185B7890A88}"/>
              </a:ext>
            </a:extLst>
          </p:cNvPr>
          <p:cNvSpPr>
            <a:spLocks/>
          </p:cNvSpPr>
          <p:nvPr/>
        </p:nvSpPr>
        <p:spPr bwMode="auto">
          <a:xfrm>
            <a:off x="374650" y="0"/>
            <a:ext cx="5513388" cy="6615113"/>
          </a:xfrm>
          <a:custGeom>
            <a:avLst/>
            <a:gdLst>
              <a:gd name="T0" fmla="*/ 0 w 3504"/>
              <a:gd name="T1" fmla="*/ 2147483646 h 4128"/>
              <a:gd name="T2" fmla="*/ 0 w 3504"/>
              <a:gd name="T3" fmla="*/ 2147483646 h 4128"/>
              <a:gd name="T4" fmla="*/ 2147483646 w 3504"/>
              <a:gd name="T5" fmla="*/ 2147483646 h 4128"/>
              <a:gd name="T6" fmla="*/ 2147483646 w 3504"/>
              <a:gd name="T7" fmla="*/ 0 h 4128"/>
              <a:gd name="T8" fmla="*/ 2147483646 w 3504"/>
              <a:gd name="T9" fmla="*/ 0 h 4128"/>
              <a:gd name="T10" fmla="*/ 2147483646 w 3504"/>
              <a:gd name="T11" fmla="*/ 2147483646 h 4128"/>
              <a:gd name="T12" fmla="*/ 0 w 3504"/>
              <a:gd name="T13" fmla="*/ 2147483646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Freeform 19">
            <a:extLst>
              <a:ext uri="{FF2B5EF4-FFF2-40B4-BE49-F238E27FC236}">
                <a16:creationId xmlns:a16="http://schemas.microsoft.com/office/drawing/2014/main" id="{854D2ABB-901D-B6BD-AF25-1E2059B86CA1}"/>
              </a:ext>
            </a:extLst>
          </p:cNvPr>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7" name="Freeform 20">
            <a:extLst>
              <a:ext uri="{FF2B5EF4-FFF2-40B4-BE49-F238E27FC236}">
                <a16:creationId xmlns:a16="http://schemas.microsoft.com/office/drawing/2014/main" id="{C56B9DFC-22F8-5B4A-82AC-7CCB09071378}"/>
              </a:ext>
            </a:extLst>
          </p:cNvPr>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 name="Freeform 23">
            <a:extLst>
              <a:ext uri="{FF2B5EF4-FFF2-40B4-BE49-F238E27FC236}">
                <a16:creationId xmlns:a16="http://schemas.microsoft.com/office/drawing/2014/main" id="{2E40CB9C-50C8-2EDC-6E33-1642FAD30A24}"/>
              </a:ext>
            </a:extLst>
          </p:cNvPr>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9" name="Freeform 24">
            <a:extLst>
              <a:ext uri="{FF2B5EF4-FFF2-40B4-BE49-F238E27FC236}">
                <a16:creationId xmlns:a16="http://schemas.microsoft.com/office/drawing/2014/main" id="{F76FAE7C-ED00-BFF9-2313-822C810CA72C}"/>
              </a:ext>
            </a:extLst>
          </p:cNvPr>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0" name="Freeform 25">
            <a:extLst>
              <a:ext uri="{FF2B5EF4-FFF2-40B4-BE49-F238E27FC236}">
                <a16:creationId xmlns:a16="http://schemas.microsoft.com/office/drawing/2014/main" id="{14574D08-2531-64D9-8CAD-03E9CD959419}"/>
              </a:ext>
            </a:extLst>
          </p:cNvPr>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1" name="Freeform 26">
            <a:extLst>
              <a:ext uri="{FF2B5EF4-FFF2-40B4-BE49-F238E27FC236}">
                <a16:creationId xmlns:a16="http://schemas.microsoft.com/office/drawing/2014/main" id="{858B9A2A-5C07-DECC-B00A-B0E1BF848658}"/>
              </a:ext>
            </a:extLst>
          </p:cNvPr>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2" name="Freeform 27">
            <a:extLst>
              <a:ext uri="{FF2B5EF4-FFF2-40B4-BE49-F238E27FC236}">
                <a16:creationId xmlns:a16="http://schemas.microsoft.com/office/drawing/2014/main" id="{B327AB03-6EB8-72C5-9F56-ABC0B2530161}"/>
              </a:ext>
            </a:extLst>
          </p:cNvPr>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3" name="Freeform 28">
            <a:extLst>
              <a:ext uri="{FF2B5EF4-FFF2-40B4-BE49-F238E27FC236}">
                <a16:creationId xmlns:a16="http://schemas.microsoft.com/office/drawing/2014/main" id="{D7C711AE-CEEA-082E-7739-5B444F16D8C1}"/>
              </a:ext>
            </a:extLst>
          </p:cNvPr>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4" name="Freeform 29">
            <a:extLst>
              <a:ext uri="{FF2B5EF4-FFF2-40B4-BE49-F238E27FC236}">
                <a16:creationId xmlns:a16="http://schemas.microsoft.com/office/drawing/2014/main" id="{3FB0437E-8F12-ABBF-7F57-A9917BB6E7E1}"/>
              </a:ext>
            </a:extLst>
          </p:cNvPr>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5" name="Freeform 30">
            <a:extLst>
              <a:ext uri="{FF2B5EF4-FFF2-40B4-BE49-F238E27FC236}">
                <a16:creationId xmlns:a16="http://schemas.microsoft.com/office/drawing/2014/main" id="{3E2F9041-3C0E-1369-8002-167688A57F5D}"/>
              </a:ext>
            </a:extLst>
          </p:cNvPr>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6" name="Freeform 31">
            <a:extLst>
              <a:ext uri="{FF2B5EF4-FFF2-40B4-BE49-F238E27FC236}">
                <a16:creationId xmlns:a16="http://schemas.microsoft.com/office/drawing/2014/main" id="{B3B67E0A-B797-B0CD-F5C4-35E58F612940}"/>
              </a:ext>
            </a:extLst>
          </p:cNvPr>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7" name="Freeform 32">
            <a:extLst>
              <a:ext uri="{FF2B5EF4-FFF2-40B4-BE49-F238E27FC236}">
                <a16:creationId xmlns:a16="http://schemas.microsoft.com/office/drawing/2014/main" id="{A9113E48-3FAD-734D-D09D-D7247C08062B}"/>
              </a:ext>
            </a:extLst>
          </p:cNvPr>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8" name="Freeform 33">
            <a:extLst>
              <a:ext uri="{FF2B5EF4-FFF2-40B4-BE49-F238E27FC236}">
                <a16:creationId xmlns:a16="http://schemas.microsoft.com/office/drawing/2014/main" id="{70C92F40-520E-0BCF-CDDF-FE2413DDED6A}"/>
              </a:ext>
            </a:extLst>
          </p:cNvPr>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9" name="Rectangle 18">
            <a:extLst>
              <a:ext uri="{FF2B5EF4-FFF2-40B4-BE49-F238E27FC236}">
                <a16:creationId xmlns:a16="http://schemas.microsoft.com/office/drawing/2014/main" id="{B9AC2ACD-5C93-FFAE-C015-ED788E7A66D0}"/>
              </a:ext>
            </a:extLst>
          </p:cNvPr>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Rectangle 19">
            <a:extLst>
              <a:ext uri="{FF2B5EF4-FFF2-40B4-BE49-F238E27FC236}">
                <a16:creationId xmlns:a16="http://schemas.microsoft.com/office/drawing/2014/main" id="{BE76B2F7-23D5-2F60-6FF5-53A385AD59EB}"/>
              </a:ext>
            </a:extLst>
          </p:cNvPr>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a:extLst>
              <a:ext uri="{FF2B5EF4-FFF2-40B4-BE49-F238E27FC236}">
                <a16:creationId xmlns:a16="http://schemas.microsoft.com/office/drawing/2014/main" id="{087E9D60-0ED2-9A22-BF84-B091C6995168}"/>
              </a:ext>
            </a:extLst>
          </p:cNvPr>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Rectangle 21">
            <a:extLst>
              <a:ext uri="{FF2B5EF4-FFF2-40B4-BE49-F238E27FC236}">
                <a16:creationId xmlns:a16="http://schemas.microsoft.com/office/drawing/2014/main" id="{742651CF-6471-2269-862F-F6354F480EE6}"/>
              </a:ext>
            </a:extLst>
          </p:cNvPr>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Rectangle 22">
            <a:extLst>
              <a:ext uri="{FF2B5EF4-FFF2-40B4-BE49-F238E27FC236}">
                <a16:creationId xmlns:a16="http://schemas.microsoft.com/office/drawing/2014/main" id="{6690FFB1-9F57-DE34-BD6F-BEC1EDB5C8CD}"/>
              </a:ext>
            </a:extLst>
          </p:cNvPr>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 name="Rectangle 23">
            <a:extLst>
              <a:ext uri="{FF2B5EF4-FFF2-40B4-BE49-F238E27FC236}">
                <a16:creationId xmlns:a16="http://schemas.microsoft.com/office/drawing/2014/main" id="{EDA93045-FC81-0B2D-EC50-79009B73BC5C}"/>
              </a:ext>
            </a:extLst>
          </p:cNvPr>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a:t>Click to edit Master title style</a:t>
            </a:r>
          </a:p>
        </p:txBody>
      </p:sp>
      <p:sp>
        <p:nvSpPr>
          <p:cNvPr id="25" name="Date Placeholder 3">
            <a:extLst>
              <a:ext uri="{FF2B5EF4-FFF2-40B4-BE49-F238E27FC236}">
                <a16:creationId xmlns:a16="http://schemas.microsoft.com/office/drawing/2014/main" id="{41678CAD-1243-7151-795C-6867FE45B9B4}"/>
              </a:ext>
            </a:extLst>
          </p:cNvPr>
          <p:cNvSpPr>
            <a:spLocks noGrp="1"/>
          </p:cNvSpPr>
          <p:nvPr>
            <p:ph type="dt" sz="half" idx="10"/>
          </p:nvPr>
        </p:nvSpPr>
        <p:spPr/>
        <p:txBody>
          <a:bodyPr/>
          <a:lstStyle>
            <a:lvl1pPr>
              <a:defRPr/>
            </a:lvl1pPr>
          </a:lstStyle>
          <a:p>
            <a:pPr>
              <a:defRPr/>
            </a:pPr>
            <a:fld id="{016125FD-FC26-47C0-85D6-6C728E732310}" type="datetimeFigureOut">
              <a:rPr lang="en-US"/>
              <a:pPr>
                <a:defRPr/>
              </a:pPr>
              <a:t>2/28/2024</a:t>
            </a:fld>
            <a:endParaRPr lang="en-US" dirty="0"/>
          </a:p>
        </p:txBody>
      </p:sp>
      <p:sp>
        <p:nvSpPr>
          <p:cNvPr id="26" name="Footer Placeholder 4">
            <a:extLst>
              <a:ext uri="{FF2B5EF4-FFF2-40B4-BE49-F238E27FC236}">
                <a16:creationId xmlns:a16="http://schemas.microsoft.com/office/drawing/2014/main" id="{85B971CA-AEAC-90F2-9686-BEBE1A3C622C}"/>
              </a:ext>
            </a:extLst>
          </p:cNvPr>
          <p:cNvSpPr>
            <a:spLocks noGrp="1"/>
          </p:cNvSpPr>
          <p:nvPr>
            <p:ph type="ftr" sz="quarter" idx="11"/>
          </p:nvPr>
        </p:nvSpPr>
        <p:spPr/>
        <p:txBody>
          <a:bodyPr/>
          <a:lstStyle>
            <a:lvl1pPr>
              <a:defRPr/>
            </a:lvl1pPr>
          </a:lstStyle>
          <a:p>
            <a:pPr>
              <a:defRPr/>
            </a:pPr>
            <a:endParaRPr lang="en-US"/>
          </a:p>
        </p:txBody>
      </p:sp>
      <p:sp>
        <p:nvSpPr>
          <p:cNvPr id="27" name="Slide Number Placeholder 5">
            <a:extLst>
              <a:ext uri="{FF2B5EF4-FFF2-40B4-BE49-F238E27FC236}">
                <a16:creationId xmlns:a16="http://schemas.microsoft.com/office/drawing/2014/main" id="{1CB1AEC2-BC13-614F-EC13-6271DFB71222}"/>
              </a:ext>
            </a:extLst>
          </p:cNvPr>
          <p:cNvSpPr>
            <a:spLocks noGrp="1"/>
          </p:cNvSpPr>
          <p:nvPr>
            <p:ph type="sldNum" sz="quarter" idx="12"/>
          </p:nvPr>
        </p:nvSpPr>
        <p:spPr/>
        <p:txBody>
          <a:bodyPr/>
          <a:lstStyle>
            <a:lvl1pPr>
              <a:defRPr smtClean="0"/>
            </a:lvl1pPr>
          </a:lstStyle>
          <a:p>
            <a:pPr>
              <a:defRPr/>
            </a:pPr>
            <a:fld id="{87D72B5B-07C2-4849-9A17-1D46D30511B9}" type="slidenum">
              <a:rPr lang="en-US" altLang="en-US"/>
              <a:pPr>
                <a:defRPr/>
              </a:pPr>
              <a:t>‹#›</a:t>
            </a:fld>
            <a:endParaRPr lang="en-US" altLang="en-US"/>
          </a:p>
        </p:txBody>
      </p:sp>
    </p:spTree>
    <p:extLst>
      <p:ext uri="{BB962C8B-B14F-4D97-AF65-F5344CB8AC3E}">
        <p14:creationId xmlns:p14="http://schemas.microsoft.com/office/powerpoint/2010/main" val="83807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BF9085-B827-0D82-B0A4-5A5767D39ADA}"/>
              </a:ext>
            </a:extLst>
          </p:cNvPr>
          <p:cNvSpPr>
            <a:spLocks noGrp="1"/>
          </p:cNvSpPr>
          <p:nvPr>
            <p:ph type="dt" sz="half" idx="10"/>
          </p:nvPr>
        </p:nvSpPr>
        <p:spPr/>
        <p:txBody>
          <a:bodyPr/>
          <a:lstStyle>
            <a:lvl1pPr>
              <a:defRPr/>
            </a:lvl1pPr>
          </a:lstStyle>
          <a:p>
            <a:pPr>
              <a:defRPr/>
            </a:pPr>
            <a:fld id="{76CFE82A-9CE5-4153-859E-437D8964E7AD}" type="datetimeFigureOut">
              <a:rPr lang="en-US"/>
              <a:pPr>
                <a:defRPr/>
              </a:pPr>
              <a:t>2/28/2024</a:t>
            </a:fld>
            <a:endParaRPr lang="en-US" dirty="0"/>
          </a:p>
        </p:txBody>
      </p:sp>
      <p:sp>
        <p:nvSpPr>
          <p:cNvPr id="6" name="Footer Placeholder 5">
            <a:extLst>
              <a:ext uri="{FF2B5EF4-FFF2-40B4-BE49-F238E27FC236}">
                <a16:creationId xmlns:a16="http://schemas.microsoft.com/office/drawing/2014/main" id="{405C811E-491C-0646-FEFA-C473FF9383A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3623C45-4639-111E-A151-5573D6A7C7FB}"/>
              </a:ext>
            </a:extLst>
          </p:cNvPr>
          <p:cNvSpPr>
            <a:spLocks noGrp="1"/>
          </p:cNvSpPr>
          <p:nvPr>
            <p:ph type="sldNum" sz="quarter" idx="12"/>
          </p:nvPr>
        </p:nvSpPr>
        <p:spPr/>
        <p:txBody>
          <a:bodyPr/>
          <a:lstStyle>
            <a:lvl1pPr>
              <a:defRPr smtClean="0"/>
            </a:lvl1pPr>
          </a:lstStyle>
          <a:p>
            <a:pPr>
              <a:defRPr/>
            </a:pPr>
            <a:fld id="{D094185B-70D1-425A-A96D-FFBCC0704C2A}" type="slidenum">
              <a:rPr lang="en-US" altLang="en-US"/>
              <a:pPr>
                <a:defRPr/>
              </a:pPr>
              <a:t>‹#›</a:t>
            </a:fld>
            <a:endParaRPr lang="en-US" altLang="en-US"/>
          </a:p>
        </p:txBody>
      </p:sp>
    </p:spTree>
    <p:extLst>
      <p:ext uri="{BB962C8B-B14F-4D97-AF65-F5344CB8AC3E}">
        <p14:creationId xmlns:p14="http://schemas.microsoft.com/office/powerpoint/2010/main" val="193159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E3F6D0-FEBC-7633-E631-E2CACDEE42C6}"/>
              </a:ext>
            </a:extLst>
          </p:cNvPr>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8BDE2DE6-4FFB-51F1-2682-E14C97E9B925}"/>
              </a:ext>
            </a:extLst>
          </p:cNvPr>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F70BA7E7-0061-1926-28EB-BE3FCDC83746}"/>
              </a:ext>
            </a:extLst>
          </p:cNvPr>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C80828DD-CD87-143D-6388-F56C609149E3}"/>
              </a:ext>
            </a:extLst>
          </p:cNvPr>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a:extLst>
              <a:ext uri="{FF2B5EF4-FFF2-40B4-BE49-F238E27FC236}">
                <a16:creationId xmlns:a16="http://schemas.microsoft.com/office/drawing/2014/main" id="{6FCAED3E-10BA-91FA-3B6F-94C1E8164FA5}"/>
              </a:ext>
            </a:extLst>
          </p:cNvPr>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C49A8D6F-124D-F45A-B985-23D75B067271}"/>
              </a:ext>
            </a:extLst>
          </p:cNvPr>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1A584733-8A8C-4355-9BCB-549065D6571D}"/>
              </a:ext>
            </a:extLst>
          </p:cNvPr>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656720B3-BFD1-8913-86B3-E919BC24C7A8}"/>
              </a:ext>
            </a:extLst>
          </p:cNvPr>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1CFE451D-81B9-007E-59B4-EB0B301C495A}"/>
              </a:ext>
            </a:extLst>
          </p:cNvPr>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5">
            <a:extLst>
              <a:ext uri="{FF2B5EF4-FFF2-40B4-BE49-F238E27FC236}">
                <a16:creationId xmlns:a16="http://schemas.microsoft.com/office/drawing/2014/main" id="{1CBC9E1A-9D07-3B12-E410-521DD6888ED6}"/>
              </a:ext>
            </a:extLst>
          </p:cNvPr>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6">
            <a:extLst>
              <a:ext uri="{FF2B5EF4-FFF2-40B4-BE49-F238E27FC236}">
                <a16:creationId xmlns:a16="http://schemas.microsoft.com/office/drawing/2014/main" id="{B72E8E03-C120-90E6-E292-BAFA0A1A251A}"/>
              </a:ext>
            </a:extLst>
          </p:cNvPr>
          <p:cNvSpPr>
            <a:spLocks noGrp="1"/>
          </p:cNvSpPr>
          <p:nvPr>
            <p:ph type="dt" sz="half" idx="10"/>
          </p:nvPr>
        </p:nvSpPr>
        <p:spPr/>
        <p:txBody>
          <a:bodyPr/>
          <a:lstStyle>
            <a:lvl1pPr>
              <a:defRPr/>
            </a:lvl1pPr>
          </a:lstStyle>
          <a:p>
            <a:pPr>
              <a:defRPr/>
            </a:pPr>
            <a:fld id="{B3668581-C495-4962-85EC-9A7842D54FE6}" type="datetimeFigureOut">
              <a:rPr lang="en-US"/>
              <a:pPr>
                <a:defRPr/>
              </a:pPr>
              <a:t>2/28/2024</a:t>
            </a:fld>
            <a:endParaRPr lang="en-US" dirty="0"/>
          </a:p>
        </p:txBody>
      </p:sp>
      <p:sp>
        <p:nvSpPr>
          <p:cNvPr id="18" name="Footer Placeholder 7">
            <a:extLst>
              <a:ext uri="{FF2B5EF4-FFF2-40B4-BE49-F238E27FC236}">
                <a16:creationId xmlns:a16="http://schemas.microsoft.com/office/drawing/2014/main" id="{B68D2218-2E91-6212-C060-96B35D77D72D}"/>
              </a:ext>
            </a:extLst>
          </p:cNvPr>
          <p:cNvSpPr>
            <a:spLocks noGrp="1"/>
          </p:cNvSpPr>
          <p:nvPr>
            <p:ph type="ftr" sz="quarter" idx="11"/>
          </p:nvPr>
        </p:nvSpPr>
        <p:spPr/>
        <p:txBody>
          <a:bodyPr/>
          <a:lstStyle>
            <a:lvl1pPr>
              <a:defRPr/>
            </a:lvl1pPr>
          </a:lstStyle>
          <a:p>
            <a:pPr>
              <a:defRPr/>
            </a:pPr>
            <a:endParaRPr lang="en-US"/>
          </a:p>
        </p:txBody>
      </p:sp>
      <p:sp>
        <p:nvSpPr>
          <p:cNvPr id="19" name="Slide Number Placeholder 8">
            <a:extLst>
              <a:ext uri="{FF2B5EF4-FFF2-40B4-BE49-F238E27FC236}">
                <a16:creationId xmlns:a16="http://schemas.microsoft.com/office/drawing/2014/main" id="{E2E62C9D-38A2-F607-A04F-A79820458D86}"/>
              </a:ext>
            </a:extLst>
          </p:cNvPr>
          <p:cNvSpPr>
            <a:spLocks noGrp="1"/>
          </p:cNvSpPr>
          <p:nvPr>
            <p:ph type="sldNum" sz="quarter" idx="12"/>
          </p:nvPr>
        </p:nvSpPr>
        <p:spPr/>
        <p:txBody>
          <a:bodyPr/>
          <a:lstStyle>
            <a:lvl1pPr>
              <a:defRPr smtClean="0"/>
            </a:lvl1pPr>
          </a:lstStyle>
          <a:p>
            <a:pPr>
              <a:defRPr/>
            </a:pPr>
            <a:fld id="{A4E69937-78EE-47AA-98D4-E6E98404B98C}" type="slidenum">
              <a:rPr lang="en-US" altLang="en-US"/>
              <a:pPr>
                <a:defRPr/>
              </a:pPr>
              <a:t>‹#›</a:t>
            </a:fld>
            <a:endParaRPr lang="en-US" altLang="en-US"/>
          </a:p>
        </p:txBody>
      </p:sp>
    </p:spTree>
    <p:extLst>
      <p:ext uri="{BB962C8B-B14F-4D97-AF65-F5344CB8AC3E}">
        <p14:creationId xmlns:p14="http://schemas.microsoft.com/office/powerpoint/2010/main" val="120108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13">
            <a:extLst>
              <a:ext uri="{FF2B5EF4-FFF2-40B4-BE49-F238E27FC236}">
                <a16:creationId xmlns:a16="http://schemas.microsoft.com/office/drawing/2014/main" id="{7D645CD0-AA12-6D7C-FA00-70EF927697BD}"/>
              </a:ext>
            </a:extLst>
          </p:cNvPr>
          <p:cNvSpPr>
            <a:spLocks noGrp="1"/>
          </p:cNvSpPr>
          <p:nvPr>
            <p:ph type="dt" sz="half" idx="10"/>
          </p:nvPr>
        </p:nvSpPr>
        <p:spPr/>
        <p:txBody>
          <a:bodyPr/>
          <a:lstStyle>
            <a:lvl1pPr>
              <a:defRPr/>
            </a:lvl1pPr>
          </a:lstStyle>
          <a:p>
            <a:pPr>
              <a:defRPr/>
            </a:pPr>
            <a:fld id="{E3CD106F-C6E1-4F02-AFEB-56A726C6E943}" type="datetimeFigureOut">
              <a:rPr lang="en-US"/>
              <a:pPr>
                <a:defRPr/>
              </a:pPr>
              <a:t>2/28/2024</a:t>
            </a:fld>
            <a:endParaRPr lang="en-US" dirty="0"/>
          </a:p>
        </p:txBody>
      </p:sp>
      <p:sp>
        <p:nvSpPr>
          <p:cNvPr id="4" name="Footer Placeholder 2">
            <a:extLst>
              <a:ext uri="{FF2B5EF4-FFF2-40B4-BE49-F238E27FC236}">
                <a16:creationId xmlns:a16="http://schemas.microsoft.com/office/drawing/2014/main" id="{D37CF010-D29A-EA82-402D-823BD15D121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F39992FE-20A8-1470-F602-73389F7966B4}"/>
              </a:ext>
            </a:extLst>
          </p:cNvPr>
          <p:cNvSpPr>
            <a:spLocks noGrp="1"/>
          </p:cNvSpPr>
          <p:nvPr>
            <p:ph type="sldNum" sz="quarter" idx="12"/>
          </p:nvPr>
        </p:nvSpPr>
        <p:spPr/>
        <p:txBody>
          <a:bodyPr/>
          <a:lstStyle>
            <a:lvl1pPr>
              <a:defRPr/>
            </a:lvl1pPr>
          </a:lstStyle>
          <a:p>
            <a:pPr>
              <a:defRPr/>
            </a:pPr>
            <a:fld id="{22726637-DB9E-47BC-96E9-CDBB1E38D425}" type="slidenum">
              <a:rPr lang="en-US" altLang="en-US"/>
              <a:pPr>
                <a:defRPr/>
              </a:pPr>
              <a:t>‹#›</a:t>
            </a:fld>
            <a:endParaRPr lang="en-US" altLang="en-US"/>
          </a:p>
        </p:txBody>
      </p:sp>
    </p:spTree>
    <p:extLst>
      <p:ext uri="{BB962C8B-B14F-4D97-AF65-F5344CB8AC3E}">
        <p14:creationId xmlns:p14="http://schemas.microsoft.com/office/powerpoint/2010/main" val="352004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FC9178-12F3-7EF3-26E4-BB3BC0B88BE2}"/>
              </a:ext>
            </a:extLst>
          </p:cNvPr>
          <p:cNvSpPr>
            <a:spLocks noGrp="1"/>
          </p:cNvSpPr>
          <p:nvPr>
            <p:ph type="dt" sz="half" idx="10"/>
          </p:nvPr>
        </p:nvSpPr>
        <p:spPr/>
        <p:txBody>
          <a:bodyPr/>
          <a:lstStyle>
            <a:lvl1pPr>
              <a:defRPr/>
            </a:lvl1pPr>
          </a:lstStyle>
          <a:p>
            <a:pPr>
              <a:defRPr/>
            </a:pPr>
            <a:fld id="{079AC696-02C8-4ECF-8BFC-197856891939}" type="datetimeFigureOut">
              <a:rPr lang="en-US"/>
              <a:pPr>
                <a:defRPr/>
              </a:pPr>
              <a:t>2/28/2024</a:t>
            </a:fld>
            <a:endParaRPr lang="en-US" dirty="0"/>
          </a:p>
        </p:txBody>
      </p:sp>
      <p:sp>
        <p:nvSpPr>
          <p:cNvPr id="3" name="Footer Placeholder 2">
            <a:extLst>
              <a:ext uri="{FF2B5EF4-FFF2-40B4-BE49-F238E27FC236}">
                <a16:creationId xmlns:a16="http://schemas.microsoft.com/office/drawing/2014/main" id="{DBC0D97E-E325-F10C-3818-656D6DE1A78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796BD1BA-7D02-4273-B591-9B074BF2157C}"/>
              </a:ext>
            </a:extLst>
          </p:cNvPr>
          <p:cNvSpPr>
            <a:spLocks noGrp="1"/>
          </p:cNvSpPr>
          <p:nvPr>
            <p:ph type="sldNum" sz="quarter" idx="12"/>
          </p:nvPr>
        </p:nvSpPr>
        <p:spPr/>
        <p:txBody>
          <a:bodyPr/>
          <a:lstStyle>
            <a:lvl1pPr>
              <a:defRPr smtClean="0"/>
            </a:lvl1pPr>
          </a:lstStyle>
          <a:p>
            <a:pPr>
              <a:defRPr/>
            </a:pPr>
            <a:fld id="{6FD58530-1B14-4DBA-8A7E-B524E73FC3AA}" type="slidenum">
              <a:rPr lang="en-US" altLang="en-US"/>
              <a:pPr>
                <a:defRPr/>
              </a:pPr>
              <a:t>‹#›</a:t>
            </a:fld>
            <a:endParaRPr lang="en-US" altLang="en-US"/>
          </a:p>
        </p:txBody>
      </p:sp>
    </p:spTree>
    <p:extLst>
      <p:ext uri="{BB962C8B-B14F-4D97-AF65-F5344CB8AC3E}">
        <p14:creationId xmlns:p14="http://schemas.microsoft.com/office/powerpoint/2010/main" val="251344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9B372EF4-57F8-898A-E302-F0DBC9AEEE04}"/>
              </a:ext>
            </a:extLst>
          </p:cNvPr>
          <p:cNvSpPr>
            <a:spLocks noGrp="1"/>
          </p:cNvSpPr>
          <p:nvPr>
            <p:ph type="dt" sz="half" idx="10"/>
          </p:nvPr>
        </p:nvSpPr>
        <p:spPr/>
        <p:txBody>
          <a:bodyPr/>
          <a:lstStyle>
            <a:lvl1pPr>
              <a:defRPr/>
            </a:lvl1pPr>
          </a:lstStyle>
          <a:p>
            <a:pPr>
              <a:defRPr/>
            </a:pPr>
            <a:fld id="{488D15D8-1FAF-48A8-A067-0997371859A4}" type="datetimeFigureOut">
              <a:rPr lang="en-US"/>
              <a:pPr>
                <a:defRPr/>
              </a:pPr>
              <a:t>2/28/2024</a:t>
            </a:fld>
            <a:endParaRPr lang="en-US" dirty="0"/>
          </a:p>
        </p:txBody>
      </p:sp>
      <p:sp>
        <p:nvSpPr>
          <p:cNvPr id="6" name="Footer Placeholder 2">
            <a:extLst>
              <a:ext uri="{FF2B5EF4-FFF2-40B4-BE49-F238E27FC236}">
                <a16:creationId xmlns:a16="http://schemas.microsoft.com/office/drawing/2014/main" id="{A36F8DBC-0324-49F4-EA68-FE307B880D3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E4277075-A458-9DD2-3B75-9BBFAFADBEDC}"/>
              </a:ext>
            </a:extLst>
          </p:cNvPr>
          <p:cNvSpPr>
            <a:spLocks noGrp="1"/>
          </p:cNvSpPr>
          <p:nvPr>
            <p:ph type="sldNum" sz="quarter" idx="12"/>
          </p:nvPr>
        </p:nvSpPr>
        <p:spPr/>
        <p:txBody>
          <a:bodyPr/>
          <a:lstStyle>
            <a:lvl1pPr>
              <a:defRPr/>
            </a:lvl1pPr>
          </a:lstStyle>
          <a:p>
            <a:pPr>
              <a:defRPr/>
            </a:pPr>
            <a:fld id="{BE06A745-2F7D-4F10-AC89-8AF717220495}" type="slidenum">
              <a:rPr lang="en-US" altLang="en-US"/>
              <a:pPr>
                <a:defRPr/>
              </a:pPr>
              <a:t>‹#›</a:t>
            </a:fld>
            <a:endParaRPr lang="en-US" altLang="en-US"/>
          </a:p>
        </p:txBody>
      </p:sp>
    </p:spTree>
    <p:extLst>
      <p:ext uri="{BB962C8B-B14F-4D97-AF65-F5344CB8AC3E}">
        <p14:creationId xmlns:p14="http://schemas.microsoft.com/office/powerpoint/2010/main" val="644116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64AE0E-1797-C2D4-8B50-71BD2063FD4B}"/>
              </a:ext>
            </a:extLst>
          </p:cNvPr>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EF7BCAB8-9596-A923-A387-7B65889076D4}"/>
              </a:ext>
            </a:extLst>
          </p:cNvPr>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a:extLst>
              <a:ext uri="{FF2B5EF4-FFF2-40B4-BE49-F238E27FC236}">
                <a16:creationId xmlns:a16="http://schemas.microsoft.com/office/drawing/2014/main" id="{24504347-8877-905F-7CB7-0EF06FEC65B5}"/>
              </a:ext>
            </a:extLst>
          </p:cNvPr>
          <p:cNvGrpSpPr>
            <a:grpSpLocks/>
          </p:cNvGrpSpPr>
          <p:nvPr/>
        </p:nvGrpSpPr>
        <p:grpSpPr bwMode="auto">
          <a:xfrm rot="5400000">
            <a:off x="8515351" y="1219200"/>
            <a:ext cx="131762" cy="128587"/>
            <a:chOff x="6668087" y="1297746"/>
            <a:chExt cx="161840" cy="156602"/>
          </a:xfrm>
        </p:grpSpPr>
        <p:cxnSp>
          <p:nvCxnSpPr>
            <p:cNvPr id="8" name="Straight Connector 7">
              <a:extLst>
                <a:ext uri="{FF2B5EF4-FFF2-40B4-BE49-F238E27FC236}">
                  <a16:creationId xmlns:a16="http://schemas.microsoft.com/office/drawing/2014/main" id="{82A50EC8-B080-F542-10DD-EC60987AC469}"/>
                </a:ext>
              </a:extLst>
            </p:cNvPr>
            <p:cNvCxnSpPr/>
            <p:nvPr/>
          </p:nvCxnSpPr>
          <p:spPr>
            <a:xfrm rot="16200000">
              <a:off x="6663593" y="12925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62827B3-41DE-B953-9AD4-1C3103BCBB74}"/>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9CBE66C-4C2F-9B53-ACFF-C508C6AA86B8}"/>
                </a:ext>
              </a:extLst>
            </p:cNvPr>
            <p:cNvCxnSpPr/>
            <p:nvPr/>
          </p:nvCxnSpPr>
          <p:spPr>
            <a:xfrm rot="5400000" flipH="1">
              <a:off x="6744513" y="12915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a:extLst>
              <a:ext uri="{FF2B5EF4-FFF2-40B4-BE49-F238E27FC236}">
                <a16:creationId xmlns:a16="http://schemas.microsoft.com/office/drawing/2014/main" id="{AB6498E6-5755-A694-2988-9B6694FA94FD}"/>
              </a:ext>
            </a:extLst>
          </p:cNvPr>
          <p:cNvGrpSpPr>
            <a:grpSpLocks/>
          </p:cNvGrpSpPr>
          <p:nvPr/>
        </p:nvGrpSpPr>
        <p:grpSpPr bwMode="auto">
          <a:xfrm rot="5400000">
            <a:off x="8667751" y="1371600"/>
            <a:ext cx="131762" cy="128587"/>
            <a:chOff x="6668087" y="1297746"/>
            <a:chExt cx="161840" cy="156602"/>
          </a:xfrm>
        </p:grpSpPr>
        <p:cxnSp>
          <p:nvCxnSpPr>
            <p:cNvPr id="12" name="Straight Connector 11">
              <a:extLst>
                <a:ext uri="{FF2B5EF4-FFF2-40B4-BE49-F238E27FC236}">
                  <a16:creationId xmlns:a16="http://schemas.microsoft.com/office/drawing/2014/main" id="{363BC6CB-4C11-85D8-1AE0-16C8ECD4E708}"/>
                </a:ext>
              </a:extLst>
            </p:cNvPr>
            <p:cNvCxnSpPr/>
            <p:nvPr/>
          </p:nvCxnSpPr>
          <p:spPr>
            <a:xfrm rot="16200000">
              <a:off x="6663593" y="12925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236568C-CCE5-B34D-AD31-0CC02E2E2CF4}"/>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9AB84A4-7974-32AF-EECF-CD422B74F8A9}"/>
                </a:ext>
              </a:extLst>
            </p:cNvPr>
            <p:cNvCxnSpPr/>
            <p:nvPr/>
          </p:nvCxnSpPr>
          <p:spPr>
            <a:xfrm rot="5400000" flipH="1">
              <a:off x="6744513" y="12915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a:extLst>
              <a:ext uri="{FF2B5EF4-FFF2-40B4-BE49-F238E27FC236}">
                <a16:creationId xmlns:a16="http://schemas.microsoft.com/office/drawing/2014/main" id="{CE0CDA29-5AB5-A3B3-06B1-0C1323F45C12}"/>
              </a:ext>
            </a:extLst>
          </p:cNvPr>
          <p:cNvGrpSpPr>
            <a:grpSpLocks/>
          </p:cNvGrpSpPr>
          <p:nvPr/>
        </p:nvGrpSpPr>
        <p:grpSpPr bwMode="auto">
          <a:xfrm rot="5400000">
            <a:off x="8320087" y="1474788"/>
            <a:ext cx="131763" cy="128588"/>
            <a:chOff x="6668087" y="1297746"/>
            <a:chExt cx="161840" cy="156602"/>
          </a:xfrm>
        </p:grpSpPr>
        <p:cxnSp>
          <p:nvCxnSpPr>
            <p:cNvPr id="16" name="Straight Connector 15">
              <a:extLst>
                <a:ext uri="{FF2B5EF4-FFF2-40B4-BE49-F238E27FC236}">
                  <a16:creationId xmlns:a16="http://schemas.microsoft.com/office/drawing/2014/main" id="{ED7F1545-6AD6-C549-8A19-B91F9418948B}"/>
                </a:ext>
              </a:extLst>
            </p:cNvPr>
            <p:cNvCxnSpPr/>
            <p:nvPr/>
          </p:nvCxnSpPr>
          <p:spPr>
            <a:xfrm rot="16200000">
              <a:off x="6663592" y="1292574"/>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1D59077-8F33-3D3B-7C3F-BFD98AA1F6A1}"/>
                </a:ext>
              </a:extLst>
            </p:cNvPr>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DB16607-7679-5568-C221-8AFCA1D68CEF}"/>
                </a:ext>
              </a:extLst>
            </p:cNvPr>
            <p:cNvCxnSpPr/>
            <p:nvPr/>
          </p:nvCxnSpPr>
          <p:spPr>
            <a:xfrm rot="5400000" flipH="1">
              <a:off x="6744512" y="1291599"/>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dirty="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9" name="Date Placeholder 4">
            <a:extLst>
              <a:ext uri="{FF2B5EF4-FFF2-40B4-BE49-F238E27FC236}">
                <a16:creationId xmlns:a16="http://schemas.microsoft.com/office/drawing/2014/main" id="{7D30D0EE-BFDE-5CF0-352E-2647C840C0A6}"/>
              </a:ext>
            </a:extLst>
          </p:cNvPr>
          <p:cNvSpPr>
            <a:spLocks noGrp="1"/>
          </p:cNvSpPr>
          <p:nvPr>
            <p:ph type="dt" sz="half" idx="10"/>
          </p:nvPr>
        </p:nvSpPr>
        <p:spPr>
          <a:xfrm>
            <a:off x="6477000" y="55563"/>
            <a:ext cx="2133600" cy="365125"/>
          </a:xfrm>
        </p:spPr>
        <p:txBody>
          <a:bodyPr/>
          <a:lstStyle>
            <a:lvl1pPr>
              <a:defRPr/>
            </a:lvl1pPr>
          </a:lstStyle>
          <a:p>
            <a:pPr>
              <a:defRPr/>
            </a:pPr>
            <a:fld id="{C963A47D-FE33-4B8B-B0D0-05570F68BC3A}" type="datetimeFigureOut">
              <a:rPr lang="en-US"/>
              <a:pPr>
                <a:defRPr/>
              </a:pPr>
              <a:t>2/28/2024</a:t>
            </a:fld>
            <a:endParaRPr lang="en-US" dirty="0"/>
          </a:p>
        </p:txBody>
      </p:sp>
      <p:sp>
        <p:nvSpPr>
          <p:cNvPr id="20" name="Footer Placeholder 5">
            <a:extLst>
              <a:ext uri="{FF2B5EF4-FFF2-40B4-BE49-F238E27FC236}">
                <a16:creationId xmlns:a16="http://schemas.microsoft.com/office/drawing/2014/main" id="{7C264940-1C0F-8416-FDFB-2649D94BF068}"/>
              </a:ext>
            </a:extLst>
          </p:cNvPr>
          <p:cNvSpPr>
            <a:spLocks noGrp="1"/>
          </p:cNvSpPr>
          <p:nvPr>
            <p:ph type="ftr" sz="quarter" idx="11"/>
          </p:nvPr>
        </p:nvSpPr>
        <p:spPr>
          <a:xfrm>
            <a:off x="914400" y="55563"/>
            <a:ext cx="5562600" cy="365125"/>
          </a:xfrm>
        </p:spPr>
        <p:txBody>
          <a:bodyPr/>
          <a:lstStyle>
            <a:lvl1pPr>
              <a:defRPr/>
            </a:lvl1pPr>
          </a:lstStyle>
          <a:p>
            <a:pPr>
              <a:defRPr/>
            </a:pPr>
            <a:endParaRPr lang="en-US"/>
          </a:p>
        </p:txBody>
      </p:sp>
      <p:sp>
        <p:nvSpPr>
          <p:cNvPr id="21" name="Slide Number Placeholder 6">
            <a:extLst>
              <a:ext uri="{FF2B5EF4-FFF2-40B4-BE49-F238E27FC236}">
                <a16:creationId xmlns:a16="http://schemas.microsoft.com/office/drawing/2014/main" id="{F7041AD3-FE14-B847-D43D-6932F27F5D82}"/>
              </a:ext>
            </a:extLst>
          </p:cNvPr>
          <p:cNvSpPr>
            <a:spLocks noGrp="1"/>
          </p:cNvSpPr>
          <p:nvPr>
            <p:ph type="sldNum" sz="quarter" idx="12"/>
          </p:nvPr>
        </p:nvSpPr>
        <p:spPr>
          <a:xfrm>
            <a:off x="8610600" y="55563"/>
            <a:ext cx="457200" cy="365125"/>
          </a:xfrm>
        </p:spPr>
        <p:txBody>
          <a:bodyPr/>
          <a:lstStyle>
            <a:lvl1pPr>
              <a:defRPr smtClean="0"/>
            </a:lvl1pPr>
          </a:lstStyle>
          <a:p>
            <a:pPr>
              <a:defRPr/>
            </a:pPr>
            <a:fld id="{43B547DA-CBB3-474D-BC07-EDBBDB51301B}" type="slidenum">
              <a:rPr lang="en-US" altLang="en-US"/>
              <a:pPr>
                <a:defRPr/>
              </a:pPr>
              <a:t>‹#›</a:t>
            </a:fld>
            <a:endParaRPr lang="en-US" altLang="en-US"/>
          </a:p>
        </p:txBody>
      </p:sp>
    </p:spTree>
    <p:extLst>
      <p:ext uri="{BB962C8B-B14F-4D97-AF65-F5344CB8AC3E}">
        <p14:creationId xmlns:p14="http://schemas.microsoft.com/office/powerpoint/2010/main" val="1520790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B0ED6B-69A4-017B-9DD8-5AB85C22A39C}"/>
              </a:ext>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676B4760-FFE3-0B6C-C4F0-5EF0B6579CD2}"/>
              </a:ext>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32E47DE2-16D1-0514-FBB8-9080586E538C}"/>
              </a:ext>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B564C266-23B5-B0ED-5451-621EB45C096A}"/>
              </a:ext>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a:extLst>
              <a:ext uri="{FF2B5EF4-FFF2-40B4-BE49-F238E27FC236}">
                <a16:creationId xmlns:a16="http://schemas.microsoft.com/office/drawing/2014/main" id="{053D028B-9AB1-5549-EBA0-232E27268CD5}"/>
              </a:ext>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14A9E0EA-C07F-1D0F-9606-11CE055002CC}"/>
              </a:ext>
            </a:extLst>
          </p:cNvPr>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CD27319E-EBED-F2A0-DF96-72E128904503}"/>
              </a:ext>
            </a:extLst>
          </p:cNvPr>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5">
            <a:extLst>
              <a:ext uri="{FF2B5EF4-FFF2-40B4-BE49-F238E27FC236}">
                <a16:creationId xmlns:a16="http://schemas.microsoft.com/office/drawing/2014/main" id="{7B4A2D49-EA53-D786-7E5B-324F3E09826B}"/>
              </a:ext>
            </a:extLst>
          </p:cNvPr>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6">
            <a:extLst>
              <a:ext uri="{FF2B5EF4-FFF2-40B4-BE49-F238E27FC236}">
                <a16:creationId xmlns:a16="http://schemas.microsoft.com/office/drawing/2014/main" id="{588366EC-CDF6-C994-77F0-D875A1BF9218}"/>
              </a:ext>
            </a:extLst>
          </p:cNvPr>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Title Placeholder 21">
            <a:extLst>
              <a:ext uri="{FF2B5EF4-FFF2-40B4-BE49-F238E27FC236}">
                <a16:creationId xmlns:a16="http://schemas.microsoft.com/office/drawing/2014/main" id="{B180CC62-B48F-BD04-D0A9-A6A9DA9EEE70}"/>
              </a:ext>
            </a:extLst>
          </p:cNvPr>
          <p:cNvSpPr>
            <a:spLocks noGrp="1"/>
          </p:cNvSpPr>
          <p:nvPr>
            <p:ph type="title"/>
          </p:nvPr>
        </p:nvSpPr>
        <p:spPr>
          <a:xfrm>
            <a:off x="914400" y="512763"/>
            <a:ext cx="7772400" cy="914400"/>
          </a:xfrm>
          <a:prstGeom prst="rect">
            <a:avLst/>
          </a:prstGeom>
        </p:spPr>
        <p:txBody>
          <a:bodyPr vert="horz" anchor="t">
            <a:noAutofit/>
          </a:bodyPr>
          <a:lstStyle/>
          <a:p>
            <a:r>
              <a:rPr lang="en-US"/>
              <a:t>Click to edit Master title style</a:t>
            </a:r>
          </a:p>
        </p:txBody>
      </p:sp>
      <p:sp>
        <p:nvSpPr>
          <p:cNvPr id="1036" name="Text Placeholder 12">
            <a:extLst>
              <a:ext uri="{FF2B5EF4-FFF2-40B4-BE49-F238E27FC236}">
                <a16:creationId xmlns:a16="http://schemas.microsoft.com/office/drawing/2014/main" id="{5E085030-1937-B75B-2B5A-9C337AA2E679}"/>
              </a:ext>
            </a:extLst>
          </p:cNvPr>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7F0DA1F2-DFDD-8F67-F19F-9791AE2E261D}"/>
              </a:ext>
            </a:extLst>
          </p:cNvPr>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0FA4B410-4234-4578-B365-11AB0689EE67}" type="datetimeFigureOut">
              <a:rPr lang="en-US"/>
              <a:pPr>
                <a:defRPr/>
              </a:pPr>
              <a:t>2/28/2024</a:t>
            </a:fld>
            <a:endParaRPr lang="en-US" dirty="0"/>
          </a:p>
        </p:txBody>
      </p:sp>
      <p:sp>
        <p:nvSpPr>
          <p:cNvPr id="3" name="Footer Placeholder 2">
            <a:extLst>
              <a:ext uri="{FF2B5EF4-FFF2-40B4-BE49-F238E27FC236}">
                <a16:creationId xmlns:a16="http://schemas.microsoft.com/office/drawing/2014/main" id="{7AE4FFCC-D23A-52DF-2F2B-0FFC2E761BED}"/>
              </a:ext>
            </a:extLst>
          </p:cNvPr>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en-US"/>
          </a:p>
        </p:txBody>
      </p:sp>
      <p:sp>
        <p:nvSpPr>
          <p:cNvPr id="23" name="Slide Number Placeholder 22">
            <a:extLst>
              <a:ext uri="{FF2B5EF4-FFF2-40B4-BE49-F238E27FC236}">
                <a16:creationId xmlns:a16="http://schemas.microsoft.com/office/drawing/2014/main" id="{C1F658EC-525C-9F48-A6E5-BCCE8810B1E3}"/>
              </a:ext>
            </a:extLst>
          </p:cNvPr>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solidFill>
                  <a:schemeClr val="tx2"/>
                </a:solidFill>
              </a:defRPr>
            </a:lvl1pPr>
          </a:lstStyle>
          <a:p>
            <a:pPr>
              <a:defRPr/>
            </a:pPr>
            <a:fld id="{4D7E5521-FE62-4E8A-898B-00171BA12722}"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51" r:id="rId1"/>
    <p:sldLayoutId id="2147483746" r:id="rId2"/>
    <p:sldLayoutId id="2147483752" r:id="rId3"/>
    <p:sldLayoutId id="2147483753" r:id="rId4"/>
    <p:sldLayoutId id="2147483754" r:id="rId5"/>
    <p:sldLayoutId id="2147483747" r:id="rId6"/>
    <p:sldLayoutId id="2147483755" r:id="rId7"/>
    <p:sldLayoutId id="2147483748" r:id="rId8"/>
    <p:sldLayoutId id="2147483756" r:id="rId9"/>
    <p:sldLayoutId id="2147483749" r:id="rId10"/>
    <p:sldLayoutId id="2147483750"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anose="020B0609020204030204" pitchFamily="49" charset="0"/>
        </a:defRPr>
      </a:lvl2pPr>
      <a:lvl3pPr algn="l" rtl="0" eaLnBrk="0" fontAlgn="base" hangingPunct="0">
        <a:spcBef>
          <a:spcPct val="0"/>
        </a:spcBef>
        <a:spcAft>
          <a:spcPct val="0"/>
        </a:spcAft>
        <a:defRPr sz="4000">
          <a:solidFill>
            <a:srgbClr val="C1EEFF"/>
          </a:solidFill>
          <a:latin typeface="Consolas" panose="020B0609020204030204" pitchFamily="49" charset="0"/>
        </a:defRPr>
      </a:lvl3pPr>
      <a:lvl4pPr algn="l" rtl="0" eaLnBrk="0" fontAlgn="base" hangingPunct="0">
        <a:spcBef>
          <a:spcPct val="0"/>
        </a:spcBef>
        <a:spcAft>
          <a:spcPct val="0"/>
        </a:spcAft>
        <a:defRPr sz="4000">
          <a:solidFill>
            <a:srgbClr val="C1EEFF"/>
          </a:solidFill>
          <a:latin typeface="Consolas" panose="020B0609020204030204" pitchFamily="49" charset="0"/>
        </a:defRPr>
      </a:lvl4pPr>
      <a:lvl5pPr algn="l" rtl="0" eaLnBrk="0" fontAlgn="base" hangingPunct="0">
        <a:spcBef>
          <a:spcPct val="0"/>
        </a:spcBef>
        <a:spcAft>
          <a:spcPct val="0"/>
        </a:spcAft>
        <a:defRPr sz="4000">
          <a:solidFill>
            <a:srgbClr val="C1EEFF"/>
          </a:solidFill>
          <a:latin typeface="Consolas" panose="020B0609020204030204" pitchFamily="49" charset="0"/>
        </a:defRPr>
      </a:lvl5pPr>
      <a:lvl6pPr marL="457200" algn="l" rtl="0" fontAlgn="base">
        <a:spcBef>
          <a:spcPct val="0"/>
        </a:spcBef>
        <a:spcAft>
          <a:spcPct val="0"/>
        </a:spcAft>
        <a:defRPr sz="4000">
          <a:solidFill>
            <a:srgbClr val="C1EEFF"/>
          </a:solidFill>
          <a:latin typeface="Consolas" panose="020B0609020204030204" pitchFamily="49" charset="0"/>
        </a:defRPr>
      </a:lvl6pPr>
      <a:lvl7pPr marL="914400" algn="l" rtl="0" fontAlgn="base">
        <a:spcBef>
          <a:spcPct val="0"/>
        </a:spcBef>
        <a:spcAft>
          <a:spcPct val="0"/>
        </a:spcAft>
        <a:defRPr sz="4000">
          <a:solidFill>
            <a:srgbClr val="C1EEFF"/>
          </a:solidFill>
          <a:latin typeface="Consolas" panose="020B0609020204030204" pitchFamily="49" charset="0"/>
        </a:defRPr>
      </a:lvl7pPr>
      <a:lvl8pPr marL="1371600" algn="l" rtl="0" fontAlgn="base">
        <a:spcBef>
          <a:spcPct val="0"/>
        </a:spcBef>
        <a:spcAft>
          <a:spcPct val="0"/>
        </a:spcAft>
        <a:defRPr sz="4000">
          <a:solidFill>
            <a:srgbClr val="C1EEFF"/>
          </a:solidFill>
          <a:latin typeface="Consolas" panose="020B0609020204030204" pitchFamily="49" charset="0"/>
        </a:defRPr>
      </a:lvl8pPr>
      <a:lvl9pPr marL="1828800" algn="l" rtl="0" fontAlgn="base">
        <a:spcBef>
          <a:spcPct val="0"/>
        </a:spcBef>
        <a:spcAft>
          <a:spcPct val="0"/>
        </a:spcAft>
        <a:defRPr sz="4000">
          <a:solidFill>
            <a:srgbClr val="C1EEFF"/>
          </a:solidFill>
          <a:latin typeface="Consolas" panose="020B0609020204030204"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image" Target="../media/image5.wmf"/><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2" Type="http://schemas.openxmlformats.org/officeDocument/2006/relationships/notesSlide" Target="../notesSlides/notesSlide11.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healthoregon.org/dwcyanotoxin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public.health.oregon.gov/HealthyEnvironments/DrinkingWater/Operations/Treatment/Pages/index.aspx"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image" Target="../media/image23.wmf"/></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image" Target="../media/image23.wmf"/></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image" Target="../media/image23.wmf"/></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8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3.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jpeg"/></Relationships>
</file>

<file path=ppt/slides/_rels/slide88.xml.rels><?xml version="1.0" encoding="UTF-8" standalone="yes"?>
<Relationships xmlns="http://schemas.openxmlformats.org/package/2006/relationships"><Relationship Id="rId3" Type="http://schemas.openxmlformats.org/officeDocument/2006/relationships/hyperlink" Target="http://www.healthoregon.gov/dwp" TargetMode="External"/><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hyperlink" Target="http://water.epa.gov/lawsregs/rulesregs/sdwa/currentregulations.cfm" TargetMode="External"/><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hyperlink" Target="http://public.health.oregon.gov/HealthyEnvironments/DrinkingWater/Operations/Pages/circuitrider.aspx" TargetMode="External"/><Relationship Id="rId5" Type="http://schemas.openxmlformats.org/officeDocument/2006/relationships/hyperlink" Target="http://www.oawu.net/" TargetMode="External"/><Relationship Id="rId4" Type="http://schemas.openxmlformats.org/officeDocument/2006/relationships/hyperlink" Target="http://www.pnws-awwa.org/Index.as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hyperlink" Target="http://www.healthoregon.gov/dwp"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hyperlink" Target="http://www.healthoregon.gov/dwp"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9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9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9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0988BC-B9FE-8136-BBA7-D64B2A05B563}"/>
              </a:ext>
            </a:extLst>
          </p:cNvPr>
          <p:cNvSpPr txBox="1"/>
          <p:nvPr/>
        </p:nvSpPr>
        <p:spPr>
          <a:xfrm>
            <a:off x="630936" y="548640"/>
            <a:ext cx="7516368"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Regulatory Requirements</a:t>
            </a:r>
          </a:p>
        </p:txBody>
      </p:sp>
      <p:sp>
        <p:nvSpPr>
          <p:cNvPr id="6" name="TextBox 5">
            <a:extLst>
              <a:ext uri="{FF2B5EF4-FFF2-40B4-BE49-F238E27FC236}">
                <a16:creationId xmlns:a16="http://schemas.microsoft.com/office/drawing/2014/main" id="{B66665AC-3C35-2992-C59F-D5804AFDF185}"/>
              </a:ext>
            </a:extLst>
          </p:cNvPr>
          <p:cNvSpPr txBox="1"/>
          <p:nvPr/>
        </p:nvSpPr>
        <p:spPr>
          <a:xfrm>
            <a:off x="642938" y="1428750"/>
            <a:ext cx="8216900" cy="6230938"/>
          </a:xfrm>
          <a:prstGeom prst="rect">
            <a:avLst/>
          </a:prstGeom>
          <a:noFill/>
        </p:spPr>
        <p:txBody>
          <a:bodyPr>
            <a:spAutoFit/>
          </a:bodyPr>
          <a:lstStyle/>
          <a:p>
            <a:pPr marL="514350" indent="-514350" eaLnBrk="1" fontAlgn="auto" hangingPunct="1">
              <a:spcBef>
                <a:spcPts val="0"/>
              </a:spcBef>
              <a:spcAft>
                <a:spcPts val="0"/>
              </a:spcAft>
              <a:buFont typeface="+mj-lt"/>
              <a:buAutoNum type="arabicPeriod"/>
              <a:defRPr/>
            </a:pPr>
            <a:r>
              <a:rPr lang="en-US" sz="2400" dirty="0">
                <a:latin typeface="+mn-lt"/>
              </a:rPr>
              <a:t>Plan Review</a:t>
            </a:r>
          </a:p>
          <a:p>
            <a:pPr marL="1428750" lvl="2" indent="-514350" eaLnBrk="1" fontAlgn="auto" hangingPunct="1">
              <a:spcBef>
                <a:spcPts val="0"/>
              </a:spcBef>
              <a:spcAft>
                <a:spcPts val="0"/>
              </a:spcAft>
              <a:buFont typeface="Arial" pitchFamily="34" charset="0"/>
              <a:buChar char="•"/>
              <a:defRPr/>
            </a:pPr>
            <a:r>
              <a:rPr lang="en-US" sz="2400" dirty="0">
                <a:latin typeface="+mn-lt"/>
              </a:rPr>
              <a:t>Pilot Study</a:t>
            </a:r>
          </a:p>
          <a:p>
            <a:pPr marL="1428750" lvl="2" indent="-514350" eaLnBrk="1" fontAlgn="auto" hangingPunct="1">
              <a:spcBef>
                <a:spcPts val="0"/>
              </a:spcBef>
              <a:spcAft>
                <a:spcPts val="0"/>
              </a:spcAft>
              <a:buFont typeface="Arial" pitchFamily="34" charset="0"/>
              <a:buChar char="•"/>
              <a:defRPr/>
            </a:pPr>
            <a:r>
              <a:rPr lang="en-US" sz="2400" dirty="0">
                <a:latin typeface="+mn-lt"/>
              </a:rPr>
              <a:t>Approval to Construct</a:t>
            </a:r>
          </a:p>
          <a:p>
            <a:pPr marL="1428750" lvl="2" indent="-514350" eaLnBrk="1" fontAlgn="auto" hangingPunct="1">
              <a:spcBef>
                <a:spcPts val="0"/>
              </a:spcBef>
              <a:spcAft>
                <a:spcPts val="0"/>
              </a:spcAft>
              <a:buFont typeface="Arial" pitchFamily="34" charset="0"/>
              <a:buChar char="•"/>
              <a:defRPr/>
            </a:pPr>
            <a:r>
              <a:rPr lang="en-US" sz="2400" dirty="0">
                <a:latin typeface="+mn-lt"/>
              </a:rPr>
              <a:t>Final Approval</a:t>
            </a:r>
          </a:p>
          <a:p>
            <a:pPr marL="1428750" lvl="2" indent="-514350" eaLnBrk="1" fontAlgn="auto" hangingPunct="1">
              <a:spcBef>
                <a:spcPts val="0"/>
              </a:spcBef>
              <a:spcAft>
                <a:spcPts val="0"/>
              </a:spcAft>
              <a:defRPr/>
            </a:pPr>
            <a:endParaRPr lang="en-US" sz="2400" dirty="0">
              <a:latin typeface="+mn-lt"/>
            </a:endParaRPr>
          </a:p>
          <a:p>
            <a:pPr marL="514350" indent="-514350" eaLnBrk="1" fontAlgn="auto" hangingPunct="1">
              <a:spcBef>
                <a:spcPts val="0"/>
              </a:spcBef>
              <a:spcAft>
                <a:spcPts val="0"/>
              </a:spcAft>
              <a:buFont typeface="+mj-lt"/>
              <a:buAutoNum type="arabicPeriod"/>
              <a:defRPr/>
            </a:pPr>
            <a:r>
              <a:rPr lang="en-US" sz="2400" dirty="0">
                <a:latin typeface="+mn-lt"/>
              </a:rPr>
              <a:t>Operator Certification</a:t>
            </a:r>
          </a:p>
          <a:p>
            <a:pPr marL="1428750" lvl="2" indent="-514350" eaLnBrk="1" fontAlgn="auto" hangingPunct="1">
              <a:spcBef>
                <a:spcPts val="0"/>
              </a:spcBef>
              <a:spcAft>
                <a:spcPts val="0"/>
              </a:spcAft>
              <a:buFont typeface="Arial" pitchFamily="34" charset="0"/>
              <a:buChar char="•"/>
              <a:defRPr/>
            </a:pPr>
            <a:r>
              <a:rPr lang="en-US" sz="2400" dirty="0">
                <a:latin typeface="+mn-lt"/>
              </a:rPr>
              <a:t>Water Treatment 1 (Typical)</a:t>
            </a:r>
          </a:p>
          <a:p>
            <a:pPr marL="1428750" lvl="2" indent="-514350" eaLnBrk="1" fontAlgn="auto" hangingPunct="1">
              <a:spcBef>
                <a:spcPts val="0"/>
              </a:spcBef>
              <a:spcAft>
                <a:spcPts val="0"/>
              </a:spcAft>
              <a:defRPr/>
            </a:pPr>
            <a:endParaRPr lang="en-US" sz="2400" dirty="0">
              <a:latin typeface="+mn-lt"/>
            </a:endParaRPr>
          </a:p>
          <a:p>
            <a:pPr marL="514350" indent="-514350" eaLnBrk="1" fontAlgn="auto" hangingPunct="1">
              <a:spcBef>
                <a:spcPts val="0"/>
              </a:spcBef>
              <a:spcAft>
                <a:spcPts val="0"/>
              </a:spcAft>
              <a:buFont typeface="+mj-lt"/>
              <a:buAutoNum type="arabicPeriod"/>
              <a:defRPr/>
            </a:pPr>
            <a:r>
              <a:rPr lang="en-US" sz="2400" dirty="0">
                <a:latin typeface="+mn-lt"/>
              </a:rPr>
              <a:t>Monitoring</a:t>
            </a:r>
          </a:p>
          <a:p>
            <a:pPr marL="1428750" lvl="2" indent="-514350" eaLnBrk="1" fontAlgn="auto" hangingPunct="1">
              <a:spcBef>
                <a:spcPts val="0"/>
              </a:spcBef>
              <a:spcAft>
                <a:spcPts val="0"/>
              </a:spcAft>
              <a:buFont typeface="Arial" pitchFamily="34" charset="0"/>
              <a:buChar char="•"/>
              <a:defRPr/>
            </a:pPr>
            <a:r>
              <a:rPr lang="en-US" sz="2400" dirty="0">
                <a:latin typeface="+mn-lt"/>
              </a:rPr>
              <a:t>Chlorine/CT</a:t>
            </a:r>
          </a:p>
          <a:p>
            <a:pPr marL="1428750" lvl="2" indent="-514350" eaLnBrk="1" fontAlgn="auto" hangingPunct="1">
              <a:spcBef>
                <a:spcPts val="0"/>
              </a:spcBef>
              <a:spcAft>
                <a:spcPts val="0"/>
              </a:spcAft>
              <a:buFont typeface="Arial" pitchFamily="34" charset="0"/>
              <a:buChar char="•"/>
              <a:defRPr/>
            </a:pPr>
            <a:r>
              <a:rPr lang="en-US" sz="2400" dirty="0">
                <a:latin typeface="+mn-lt"/>
              </a:rPr>
              <a:t>Turbidity</a:t>
            </a:r>
          </a:p>
          <a:p>
            <a:pPr marL="1428750" lvl="2" indent="-514350" eaLnBrk="1" fontAlgn="auto" hangingPunct="1">
              <a:spcBef>
                <a:spcPts val="0"/>
              </a:spcBef>
              <a:spcAft>
                <a:spcPts val="0"/>
              </a:spcAft>
              <a:defRPr/>
            </a:pPr>
            <a:endParaRPr lang="en-US" sz="2400" dirty="0">
              <a:latin typeface="+mn-lt"/>
            </a:endParaRPr>
          </a:p>
          <a:p>
            <a:pPr marL="514350" indent="-514350" eaLnBrk="1" fontAlgn="auto" hangingPunct="1">
              <a:spcBef>
                <a:spcPts val="0"/>
              </a:spcBef>
              <a:spcAft>
                <a:spcPts val="0"/>
              </a:spcAft>
              <a:buFont typeface="+mj-lt"/>
              <a:buAutoNum type="arabicPeriod"/>
              <a:defRPr/>
            </a:pPr>
            <a:r>
              <a:rPr lang="en-US" sz="2400" dirty="0">
                <a:latin typeface="+mn-lt"/>
              </a:rPr>
              <a:t>Reporting/Recordkeeping</a:t>
            </a:r>
          </a:p>
          <a:p>
            <a:pPr marL="1428750" lvl="2" indent="-514350" eaLnBrk="1" fontAlgn="auto" hangingPunct="1">
              <a:spcBef>
                <a:spcPts val="0"/>
              </a:spcBef>
              <a:spcAft>
                <a:spcPts val="0"/>
              </a:spcAft>
              <a:buFont typeface="Arial" pitchFamily="34" charset="0"/>
              <a:buChar char="•"/>
              <a:defRPr/>
            </a:pPr>
            <a:r>
              <a:rPr lang="en-US" sz="2400" dirty="0">
                <a:latin typeface="+mn-lt"/>
              </a:rPr>
              <a:t>Monthly Reporting (NTU, Chlorine, CT, etc.)</a:t>
            </a:r>
          </a:p>
          <a:p>
            <a:pPr eaLnBrk="1" fontAlgn="auto" hangingPunct="1">
              <a:spcBef>
                <a:spcPts val="0"/>
              </a:spcBef>
              <a:spcAft>
                <a:spcPts val="0"/>
              </a:spcAft>
              <a:defRPr/>
            </a:pPr>
            <a:endParaRPr lang="en-US" sz="2400" dirty="0">
              <a:solidFill>
                <a:srgbClr val="FFC000"/>
              </a:solidFill>
              <a:latin typeface="+mn-lt"/>
            </a:endParaRPr>
          </a:p>
          <a:p>
            <a:pPr eaLnBrk="1" fontAlgn="auto" hangingPunct="1">
              <a:spcBef>
                <a:spcPts val="0"/>
              </a:spcBef>
              <a:spcAft>
                <a:spcPts val="0"/>
              </a:spcAft>
              <a:defRPr/>
            </a:pPr>
            <a:endParaRPr lang="en-US" sz="2400" dirty="0">
              <a:solidFill>
                <a:srgbClr val="FFC000"/>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E9179C-1723-510E-0BF1-2833845D3ADC}"/>
              </a:ext>
            </a:extLst>
          </p:cNvPr>
          <p:cNvSpPr txBox="1"/>
          <p:nvPr/>
        </p:nvSpPr>
        <p:spPr>
          <a:xfrm>
            <a:off x="5737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Long-term 2 ESWTR (LT2)</a:t>
            </a:r>
          </a:p>
        </p:txBody>
      </p:sp>
      <p:sp>
        <p:nvSpPr>
          <p:cNvPr id="6" name="Rectangle 3">
            <a:extLst>
              <a:ext uri="{FF2B5EF4-FFF2-40B4-BE49-F238E27FC236}">
                <a16:creationId xmlns:a16="http://schemas.microsoft.com/office/drawing/2014/main" id="{68A1A32A-FF2A-49DF-7893-82CC3E3B5629}"/>
              </a:ext>
            </a:extLst>
          </p:cNvPr>
          <p:cNvSpPr txBox="1">
            <a:spLocks noChangeArrowheads="1"/>
          </p:cNvSpPr>
          <p:nvPr/>
        </p:nvSpPr>
        <p:spPr bwMode="auto">
          <a:xfrm>
            <a:off x="3698875" y="1398588"/>
            <a:ext cx="1609725" cy="1077912"/>
          </a:xfrm>
          <a:prstGeom prst="rect">
            <a:avLst/>
          </a:prstGeom>
          <a:solidFill>
            <a:schemeClr val="tx2">
              <a:lumMod val="50000"/>
            </a:schemeClr>
          </a:solidFill>
          <a:ln w="9525">
            <a:solidFill>
              <a:schemeClr val="tx1"/>
            </a:solidFill>
            <a:miter lim="800000"/>
            <a:headEnd/>
            <a:tailEnd/>
          </a:ln>
        </p:spPr>
        <p:txBody>
          <a:bodyPr>
            <a:spAutoFit/>
          </a:bodyPr>
          <a:lstStyle/>
          <a:p>
            <a:pPr algn="ctr" eaLnBrk="1" fontAlgn="auto" hangingPunct="1">
              <a:spcBef>
                <a:spcPts val="0"/>
              </a:spcBef>
              <a:spcAft>
                <a:spcPts val="0"/>
              </a:spcAft>
              <a:buSzPct val="75000"/>
              <a:defRPr/>
            </a:pPr>
            <a:r>
              <a:rPr lang="en-US" sz="1600" b="1" kern="0" dirty="0">
                <a:latin typeface="+mn-lt"/>
              </a:rPr>
              <a:t>Source Water Monitoring</a:t>
            </a:r>
          </a:p>
          <a:p>
            <a:pPr algn="ctr" eaLnBrk="1" fontAlgn="auto" hangingPunct="1">
              <a:spcBef>
                <a:spcPts val="0"/>
              </a:spcBef>
              <a:spcAft>
                <a:spcPts val="0"/>
              </a:spcAft>
              <a:buSzPct val="75000"/>
              <a:defRPr/>
            </a:pPr>
            <a:r>
              <a:rPr lang="en-US" sz="1600" b="1" kern="0" dirty="0">
                <a:latin typeface="+mn-lt"/>
              </a:rPr>
              <a:t>(Round 1)</a:t>
            </a:r>
          </a:p>
          <a:p>
            <a:pPr algn="ctr" eaLnBrk="1" fontAlgn="auto" hangingPunct="1">
              <a:spcBef>
                <a:spcPts val="0"/>
              </a:spcBef>
              <a:spcAft>
                <a:spcPts val="0"/>
              </a:spcAft>
              <a:buSzPct val="75000"/>
              <a:defRPr/>
            </a:pPr>
            <a:r>
              <a:rPr lang="en-US" sz="1600" b="1" kern="0" dirty="0">
                <a:latin typeface="+mn-lt"/>
              </a:rPr>
              <a:t>2006 - 2010</a:t>
            </a:r>
          </a:p>
        </p:txBody>
      </p:sp>
      <p:sp>
        <p:nvSpPr>
          <p:cNvPr id="7" name="Rectangle 3">
            <a:extLst>
              <a:ext uri="{FF2B5EF4-FFF2-40B4-BE49-F238E27FC236}">
                <a16:creationId xmlns:a16="http://schemas.microsoft.com/office/drawing/2014/main" id="{D7918AF8-4B06-E99A-7F10-270FC27010C8}"/>
              </a:ext>
            </a:extLst>
          </p:cNvPr>
          <p:cNvSpPr txBox="1">
            <a:spLocks noChangeArrowheads="1"/>
          </p:cNvSpPr>
          <p:nvPr/>
        </p:nvSpPr>
        <p:spPr bwMode="auto">
          <a:xfrm>
            <a:off x="1176338" y="1654175"/>
            <a:ext cx="1609725" cy="830263"/>
          </a:xfrm>
          <a:prstGeom prst="rect">
            <a:avLst/>
          </a:prstGeom>
          <a:solidFill>
            <a:schemeClr val="tx2">
              <a:lumMod val="50000"/>
            </a:schemeClr>
          </a:solidFill>
          <a:ln w="9525">
            <a:solidFill>
              <a:schemeClr val="tx1"/>
            </a:solidFill>
            <a:miter lim="800000"/>
            <a:headEnd/>
            <a:tailEnd/>
          </a:ln>
        </p:spPr>
        <p:txBody>
          <a:bodyPr>
            <a:spAutoFit/>
          </a:bodyPr>
          <a:lstStyle/>
          <a:p>
            <a:pPr algn="ctr" eaLnBrk="1" fontAlgn="auto" hangingPunct="1">
              <a:spcBef>
                <a:spcPts val="0"/>
              </a:spcBef>
              <a:spcAft>
                <a:spcPts val="0"/>
              </a:spcAft>
              <a:buSzPct val="75000"/>
              <a:defRPr/>
            </a:pPr>
            <a:r>
              <a:rPr lang="en-US" sz="1600" b="1" kern="0" dirty="0">
                <a:latin typeface="+mn-lt"/>
              </a:rPr>
              <a:t>Disinfection Profiling And Benchmarking</a:t>
            </a:r>
          </a:p>
        </p:txBody>
      </p:sp>
      <p:sp>
        <p:nvSpPr>
          <p:cNvPr id="8" name="Rectangle 3">
            <a:extLst>
              <a:ext uri="{FF2B5EF4-FFF2-40B4-BE49-F238E27FC236}">
                <a16:creationId xmlns:a16="http://schemas.microsoft.com/office/drawing/2014/main" id="{16A770CC-AE53-B17D-32AE-B8BBC946F71E}"/>
              </a:ext>
            </a:extLst>
          </p:cNvPr>
          <p:cNvSpPr txBox="1">
            <a:spLocks noChangeArrowheads="1"/>
          </p:cNvSpPr>
          <p:nvPr/>
        </p:nvSpPr>
        <p:spPr bwMode="auto">
          <a:xfrm>
            <a:off x="6227763" y="1658938"/>
            <a:ext cx="1611312" cy="830262"/>
          </a:xfrm>
          <a:prstGeom prst="rect">
            <a:avLst/>
          </a:prstGeom>
          <a:solidFill>
            <a:schemeClr val="tx2">
              <a:lumMod val="50000"/>
            </a:schemeClr>
          </a:solidFill>
          <a:ln w="9525">
            <a:solidFill>
              <a:schemeClr val="tx1"/>
            </a:solidFill>
            <a:miter lim="800000"/>
            <a:headEnd/>
            <a:tailEnd/>
          </a:ln>
        </p:spPr>
        <p:txBody>
          <a:bodyPr>
            <a:spAutoFit/>
          </a:bodyPr>
          <a:lstStyle/>
          <a:p>
            <a:pPr algn="ctr" eaLnBrk="1" fontAlgn="auto" hangingPunct="1">
              <a:spcBef>
                <a:spcPts val="0"/>
              </a:spcBef>
              <a:spcAft>
                <a:spcPts val="0"/>
              </a:spcAft>
              <a:buSzPct val="75000"/>
              <a:defRPr/>
            </a:pPr>
            <a:r>
              <a:rPr lang="en-US" sz="1600" b="1" kern="0" dirty="0">
                <a:latin typeface="+mn-lt"/>
              </a:rPr>
              <a:t>Uncovered Finished Water Reservoirs</a:t>
            </a:r>
          </a:p>
        </p:txBody>
      </p:sp>
      <p:sp>
        <p:nvSpPr>
          <p:cNvPr id="9" name="Rectangle 3">
            <a:extLst>
              <a:ext uri="{FF2B5EF4-FFF2-40B4-BE49-F238E27FC236}">
                <a16:creationId xmlns:a16="http://schemas.microsoft.com/office/drawing/2014/main" id="{32A33A9E-732D-5D6F-C187-E254E074B4C8}"/>
              </a:ext>
            </a:extLst>
          </p:cNvPr>
          <p:cNvSpPr txBox="1">
            <a:spLocks noChangeArrowheads="1"/>
          </p:cNvSpPr>
          <p:nvPr/>
        </p:nvSpPr>
        <p:spPr bwMode="auto">
          <a:xfrm>
            <a:off x="3700463" y="2925763"/>
            <a:ext cx="1611312" cy="584200"/>
          </a:xfrm>
          <a:prstGeom prst="rect">
            <a:avLst/>
          </a:prstGeom>
          <a:solidFill>
            <a:schemeClr val="tx2">
              <a:lumMod val="50000"/>
            </a:schemeClr>
          </a:solidFill>
          <a:ln w="9525">
            <a:solidFill>
              <a:schemeClr val="tx1"/>
            </a:solidFill>
            <a:miter lim="800000"/>
            <a:headEnd/>
            <a:tailEnd/>
          </a:ln>
        </p:spPr>
        <p:txBody>
          <a:bodyPr>
            <a:spAutoFit/>
          </a:bodyPr>
          <a:lstStyle/>
          <a:p>
            <a:pPr algn="ctr" eaLnBrk="1" fontAlgn="auto" hangingPunct="1">
              <a:spcBef>
                <a:spcPts val="0"/>
              </a:spcBef>
              <a:spcAft>
                <a:spcPts val="0"/>
              </a:spcAft>
              <a:buSzPct val="75000"/>
              <a:defRPr/>
            </a:pPr>
            <a:r>
              <a:rPr lang="en-US" sz="1600" b="1" kern="0" dirty="0">
                <a:latin typeface="+mn-lt"/>
              </a:rPr>
              <a:t>Bin Classification</a:t>
            </a:r>
          </a:p>
        </p:txBody>
      </p:sp>
      <p:sp>
        <p:nvSpPr>
          <p:cNvPr id="10" name="Rectangle 3">
            <a:extLst>
              <a:ext uri="{FF2B5EF4-FFF2-40B4-BE49-F238E27FC236}">
                <a16:creationId xmlns:a16="http://schemas.microsoft.com/office/drawing/2014/main" id="{5D23F552-A538-D9E7-C00F-58EDC3491A46}"/>
              </a:ext>
            </a:extLst>
          </p:cNvPr>
          <p:cNvSpPr txBox="1">
            <a:spLocks noChangeArrowheads="1"/>
          </p:cNvSpPr>
          <p:nvPr/>
        </p:nvSpPr>
        <p:spPr bwMode="auto">
          <a:xfrm>
            <a:off x="3730625" y="3951288"/>
            <a:ext cx="1609725" cy="1323975"/>
          </a:xfrm>
          <a:prstGeom prst="rect">
            <a:avLst/>
          </a:prstGeom>
          <a:solidFill>
            <a:schemeClr val="tx2">
              <a:lumMod val="50000"/>
            </a:schemeClr>
          </a:solidFill>
          <a:ln w="9525">
            <a:solidFill>
              <a:schemeClr val="tx1"/>
            </a:solidFill>
            <a:miter lim="800000"/>
            <a:headEnd/>
            <a:tailEnd/>
          </a:ln>
        </p:spPr>
        <p:txBody>
          <a:bodyPr>
            <a:spAutoFit/>
          </a:bodyPr>
          <a:lstStyle/>
          <a:p>
            <a:pPr algn="ctr" eaLnBrk="1" fontAlgn="auto" hangingPunct="1">
              <a:spcBef>
                <a:spcPts val="0"/>
              </a:spcBef>
              <a:spcAft>
                <a:spcPts val="0"/>
              </a:spcAft>
              <a:buSzPct val="75000"/>
              <a:defRPr/>
            </a:pPr>
            <a:r>
              <a:rPr lang="en-US" sz="1600" b="1" kern="0" dirty="0">
                <a:latin typeface="+mn-lt"/>
              </a:rPr>
              <a:t>Implement Treatment from Microbial Toolbox</a:t>
            </a:r>
          </a:p>
          <a:p>
            <a:pPr algn="ctr" eaLnBrk="1" fontAlgn="auto" hangingPunct="1">
              <a:spcBef>
                <a:spcPts val="0"/>
              </a:spcBef>
              <a:spcAft>
                <a:spcPts val="0"/>
              </a:spcAft>
              <a:buSzPct val="75000"/>
              <a:defRPr/>
            </a:pPr>
            <a:r>
              <a:rPr lang="en-US" sz="1600" b="1" kern="0" dirty="0">
                <a:latin typeface="+mn-lt"/>
              </a:rPr>
              <a:t>(If Required)</a:t>
            </a:r>
          </a:p>
        </p:txBody>
      </p:sp>
      <p:sp>
        <p:nvSpPr>
          <p:cNvPr id="11" name="Rectangle 3">
            <a:extLst>
              <a:ext uri="{FF2B5EF4-FFF2-40B4-BE49-F238E27FC236}">
                <a16:creationId xmlns:a16="http://schemas.microsoft.com/office/drawing/2014/main" id="{AA38CEE4-2AE5-3463-12D5-B424C84D7E21}"/>
              </a:ext>
            </a:extLst>
          </p:cNvPr>
          <p:cNvSpPr txBox="1">
            <a:spLocks noChangeArrowheads="1"/>
          </p:cNvSpPr>
          <p:nvPr/>
        </p:nvSpPr>
        <p:spPr bwMode="auto">
          <a:xfrm>
            <a:off x="3724275" y="5732463"/>
            <a:ext cx="1611313" cy="1077912"/>
          </a:xfrm>
          <a:prstGeom prst="rect">
            <a:avLst/>
          </a:prstGeom>
          <a:solidFill>
            <a:schemeClr val="tx2">
              <a:lumMod val="50000"/>
            </a:schemeClr>
          </a:solidFill>
          <a:ln w="9525">
            <a:solidFill>
              <a:schemeClr val="tx1"/>
            </a:solidFill>
            <a:miter lim="800000"/>
            <a:headEnd/>
            <a:tailEnd/>
          </a:ln>
        </p:spPr>
        <p:txBody>
          <a:bodyPr>
            <a:spAutoFit/>
          </a:bodyPr>
          <a:lstStyle/>
          <a:p>
            <a:pPr algn="ctr" eaLnBrk="1" fontAlgn="auto" hangingPunct="1">
              <a:spcBef>
                <a:spcPts val="0"/>
              </a:spcBef>
              <a:spcAft>
                <a:spcPts val="0"/>
              </a:spcAft>
              <a:buSzPct val="75000"/>
              <a:defRPr/>
            </a:pPr>
            <a:r>
              <a:rPr lang="en-US" sz="1600" b="1" kern="0" dirty="0">
                <a:latin typeface="+mn-lt"/>
              </a:rPr>
              <a:t>Source Water Monitoring</a:t>
            </a:r>
          </a:p>
          <a:p>
            <a:pPr algn="ctr" eaLnBrk="1" fontAlgn="auto" hangingPunct="1">
              <a:spcBef>
                <a:spcPts val="0"/>
              </a:spcBef>
              <a:spcAft>
                <a:spcPts val="0"/>
              </a:spcAft>
              <a:buSzPct val="75000"/>
              <a:defRPr/>
            </a:pPr>
            <a:r>
              <a:rPr lang="en-US" sz="1600" b="1" kern="0" dirty="0">
                <a:latin typeface="+mn-lt"/>
              </a:rPr>
              <a:t>(Round 2)</a:t>
            </a:r>
          </a:p>
          <a:p>
            <a:pPr algn="ctr" eaLnBrk="1" fontAlgn="auto" hangingPunct="1">
              <a:spcBef>
                <a:spcPts val="0"/>
              </a:spcBef>
              <a:spcAft>
                <a:spcPts val="0"/>
              </a:spcAft>
              <a:buSzPct val="75000"/>
              <a:defRPr/>
            </a:pPr>
            <a:r>
              <a:rPr lang="en-US" sz="1600" b="1" kern="0" dirty="0">
                <a:latin typeface="+mn-lt"/>
              </a:rPr>
              <a:t>2015 - 2019</a:t>
            </a:r>
          </a:p>
        </p:txBody>
      </p:sp>
      <p:sp>
        <p:nvSpPr>
          <p:cNvPr id="12" name="Down Arrow 11">
            <a:extLst>
              <a:ext uri="{FF2B5EF4-FFF2-40B4-BE49-F238E27FC236}">
                <a16:creationId xmlns:a16="http://schemas.microsoft.com/office/drawing/2014/main" id="{DAD536FE-7D1F-0739-F51D-91E0DF5786B0}"/>
              </a:ext>
            </a:extLst>
          </p:cNvPr>
          <p:cNvSpPr/>
          <p:nvPr/>
        </p:nvSpPr>
        <p:spPr>
          <a:xfrm>
            <a:off x="4378325" y="2579688"/>
            <a:ext cx="231775" cy="27305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Down Arrow 12">
            <a:extLst>
              <a:ext uri="{FF2B5EF4-FFF2-40B4-BE49-F238E27FC236}">
                <a16:creationId xmlns:a16="http://schemas.microsoft.com/office/drawing/2014/main" id="{B60C2A5B-39FB-B585-D42C-FB1CB8B70B8A}"/>
              </a:ext>
            </a:extLst>
          </p:cNvPr>
          <p:cNvSpPr/>
          <p:nvPr/>
        </p:nvSpPr>
        <p:spPr>
          <a:xfrm>
            <a:off x="4386263" y="3586163"/>
            <a:ext cx="231775" cy="27305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Down Arrow 13">
            <a:extLst>
              <a:ext uri="{FF2B5EF4-FFF2-40B4-BE49-F238E27FC236}">
                <a16:creationId xmlns:a16="http://schemas.microsoft.com/office/drawing/2014/main" id="{2A0D8E74-F036-2D62-7988-AD8D7D156FFB}"/>
              </a:ext>
            </a:extLst>
          </p:cNvPr>
          <p:cNvSpPr/>
          <p:nvPr/>
        </p:nvSpPr>
        <p:spPr>
          <a:xfrm>
            <a:off x="4395788" y="5364163"/>
            <a:ext cx="233362" cy="27305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U-Turn Arrow 14">
            <a:extLst>
              <a:ext uri="{FF2B5EF4-FFF2-40B4-BE49-F238E27FC236}">
                <a16:creationId xmlns:a16="http://schemas.microsoft.com/office/drawing/2014/main" id="{CD6F4CBE-B6E4-75E3-99F1-8C3A47FF342E}"/>
              </a:ext>
            </a:extLst>
          </p:cNvPr>
          <p:cNvSpPr/>
          <p:nvPr/>
        </p:nvSpPr>
        <p:spPr>
          <a:xfrm rot="16200000">
            <a:off x="1333501" y="4011612"/>
            <a:ext cx="3371850" cy="1139825"/>
          </a:xfrm>
          <a:prstGeom prst="uturnArrow">
            <a:avLst>
              <a:gd name="adj1" fmla="val 25000"/>
              <a:gd name="adj2" fmla="val 25000"/>
              <a:gd name="adj3" fmla="val 25000"/>
              <a:gd name="adj4" fmla="val 43750"/>
              <a:gd name="adj5" fmla="val 7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16" name="Rectangle 3">
            <a:extLst>
              <a:ext uri="{FF2B5EF4-FFF2-40B4-BE49-F238E27FC236}">
                <a16:creationId xmlns:a16="http://schemas.microsoft.com/office/drawing/2014/main" id="{2212751E-83BC-4B5A-0CD3-D376BEFA7018}"/>
              </a:ext>
            </a:extLst>
          </p:cNvPr>
          <p:cNvSpPr txBox="1">
            <a:spLocks noChangeArrowheads="1"/>
          </p:cNvSpPr>
          <p:nvPr/>
        </p:nvSpPr>
        <p:spPr bwMode="auto">
          <a:xfrm>
            <a:off x="5867400" y="3030538"/>
            <a:ext cx="2838450" cy="3170237"/>
          </a:xfrm>
          <a:prstGeom prst="rect">
            <a:avLst/>
          </a:prstGeom>
          <a:noFill/>
          <a:ln w="9525">
            <a:solidFill>
              <a:schemeClr val="tx1"/>
            </a:solidFill>
            <a:miter lim="800000"/>
            <a:headEnd/>
            <a:tailEnd/>
          </a:ln>
        </p:spPr>
        <p:txBody>
          <a:bodyPr>
            <a:spAutoFit/>
          </a:bodyPr>
          <a:lstStyle/>
          <a:p>
            <a:pPr eaLnBrk="1" fontAlgn="auto" hangingPunct="1">
              <a:spcBef>
                <a:spcPct val="60000"/>
              </a:spcBef>
              <a:spcAft>
                <a:spcPts val="0"/>
              </a:spcAft>
              <a:buSzPct val="75000"/>
              <a:defRPr/>
            </a:pPr>
            <a:r>
              <a:rPr lang="en-US" sz="2000" i="1" u="sng" kern="0" dirty="0">
                <a:latin typeface="+mn-lt"/>
              </a:rPr>
              <a:t>Treatment Requirement</a:t>
            </a:r>
          </a:p>
          <a:p>
            <a:pPr eaLnBrk="1" fontAlgn="auto" hangingPunct="1">
              <a:spcBef>
                <a:spcPts val="0"/>
              </a:spcBef>
              <a:spcAft>
                <a:spcPts val="0"/>
              </a:spcAft>
              <a:defRPr/>
            </a:pPr>
            <a:r>
              <a:rPr lang="en-US" sz="2000" dirty="0">
                <a:latin typeface="+mn-lt"/>
              </a:rPr>
              <a:t>LT2 requires additional </a:t>
            </a:r>
            <a:r>
              <a:rPr lang="en-US" sz="2000" i="1" dirty="0">
                <a:latin typeface="+mn-lt"/>
              </a:rPr>
              <a:t>Crypto treatment for</a:t>
            </a:r>
          </a:p>
          <a:p>
            <a:pPr eaLnBrk="1" fontAlgn="auto" hangingPunct="1">
              <a:spcBef>
                <a:spcPts val="0"/>
              </a:spcBef>
              <a:spcAft>
                <a:spcPts val="0"/>
              </a:spcAft>
              <a:defRPr/>
            </a:pPr>
            <a:r>
              <a:rPr lang="en-US" sz="2000" dirty="0">
                <a:latin typeface="+mn-lt"/>
              </a:rPr>
              <a:t>systems with ≥ 0.075 oocysts/L in their source water.  So far only one water system is required to meet additional treatment requirements under LT2 in Oregon.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21A323-B369-8190-D075-6091EE5F23B5}"/>
              </a:ext>
            </a:extLst>
          </p:cNvPr>
          <p:cNvSpPr txBox="1"/>
          <p:nvPr/>
        </p:nvSpPr>
        <p:spPr>
          <a:xfrm>
            <a:off x="5737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Long-term 2 ESWTR (LT2)</a:t>
            </a:r>
          </a:p>
        </p:txBody>
      </p:sp>
      <p:sp>
        <p:nvSpPr>
          <p:cNvPr id="17" name="Rectangle 3">
            <a:extLst>
              <a:ext uri="{FF2B5EF4-FFF2-40B4-BE49-F238E27FC236}">
                <a16:creationId xmlns:a16="http://schemas.microsoft.com/office/drawing/2014/main" id="{67594FAC-82D1-F620-99E5-053102660380}"/>
              </a:ext>
            </a:extLst>
          </p:cNvPr>
          <p:cNvSpPr txBox="1">
            <a:spLocks noChangeArrowheads="1"/>
          </p:cNvSpPr>
          <p:nvPr/>
        </p:nvSpPr>
        <p:spPr>
          <a:xfrm>
            <a:off x="239713" y="917575"/>
            <a:ext cx="8450262" cy="1816100"/>
          </a:xfrm>
          <a:prstGeom prst="rect">
            <a:avLst/>
          </a:prstGeom>
        </p:spPr>
        <p:txBody>
          <a:bodyPr/>
          <a:lstStyle/>
          <a:p>
            <a:pPr marL="411480" indent="-342900" eaLnBrk="1" fontAlgn="auto" hangingPunct="1">
              <a:spcBef>
                <a:spcPts val="700"/>
              </a:spcBef>
              <a:spcAft>
                <a:spcPts val="0"/>
              </a:spcAft>
              <a:buClr>
                <a:schemeClr val="tx2"/>
              </a:buClr>
              <a:buSzPct val="95000"/>
              <a:defRPr/>
            </a:pPr>
            <a:r>
              <a:rPr lang="en-US" dirty="0">
                <a:solidFill>
                  <a:srgbClr val="FFC000"/>
                </a:solidFill>
                <a:latin typeface="+mn-lt"/>
              </a:rPr>
              <a:t>40 CFR 141.701(c) Monitoring Schedule</a:t>
            </a:r>
          </a:p>
          <a:p>
            <a:pPr marL="411480" eaLnBrk="1" fontAlgn="auto" hangingPunct="1">
              <a:spcBef>
                <a:spcPts val="0"/>
              </a:spcBef>
              <a:spcAft>
                <a:spcPts val="0"/>
              </a:spcAft>
              <a:buClr>
                <a:schemeClr val="tx2"/>
              </a:buClr>
              <a:buSzPct val="95000"/>
              <a:defRPr/>
            </a:pPr>
            <a:endParaRPr lang="en-US" i="1" dirty="0">
              <a:latin typeface="+mn-lt"/>
            </a:endParaRPr>
          </a:p>
          <a:p>
            <a:pPr marL="0" lvl="1" eaLnBrk="1" fontAlgn="auto" hangingPunct="1">
              <a:spcBef>
                <a:spcPts val="0"/>
              </a:spcBef>
              <a:spcAft>
                <a:spcPts val="0"/>
              </a:spcAft>
              <a:buClr>
                <a:schemeClr val="accent2"/>
              </a:buClr>
              <a:buSzPct val="90000"/>
              <a:defRPr/>
            </a:pPr>
            <a:r>
              <a:rPr lang="en-US" i="1" dirty="0">
                <a:latin typeface="+mn-lt"/>
              </a:rPr>
              <a:t>Initial and second round monitoring must begin no later than the month beginning with the date listed in the table below. </a:t>
            </a:r>
          </a:p>
          <a:p>
            <a:pPr marL="411480" indent="-342900" eaLnBrk="1" fontAlgn="auto" hangingPunct="1">
              <a:spcBef>
                <a:spcPts val="0"/>
              </a:spcBef>
              <a:spcAft>
                <a:spcPts val="0"/>
              </a:spcAft>
              <a:buClr>
                <a:schemeClr val="tx2"/>
              </a:buClr>
              <a:buSzPct val="95000"/>
              <a:defRPr/>
            </a:pPr>
            <a:endParaRPr lang="en-US" sz="2000" dirty="0">
              <a:latin typeface="+mn-lt"/>
            </a:endParaRPr>
          </a:p>
          <a:p>
            <a:pPr marL="400050" lvl="1" eaLnBrk="1" fontAlgn="auto" hangingPunct="1">
              <a:spcBef>
                <a:spcPts val="0"/>
              </a:spcBef>
              <a:spcAft>
                <a:spcPts val="0"/>
              </a:spcAft>
              <a:buClr>
                <a:schemeClr val="accent2"/>
              </a:buClr>
              <a:buSzPct val="90000"/>
              <a:defRPr/>
            </a:pPr>
            <a:endParaRPr lang="en-US" sz="2000" dirty="0">
              <a:latin typeface="+mn-lt"/>
            </a:endParaRPr>
          </a:p>
        </p:txBody>
      </p:sp>
      <p:graphicFrame>
        <p:nvGraphicFramePr>
          <p:cNvPr id="18" name="Table 17">
            <a:extLst>
              <a:ext uri="{FF2B5EF4-FFF2-40B4-BE49-F238E27FC236}">
                <a16:creationId xmlns:a16="http://schemas.microsoft.com/office/drawing/2014/main" id="{18C245B7-12A1-B265-5368-426851D8B2C8}"/>
              </a:ext>
            </a:extLst>
          </p:cNvPr>
          <p:cNvGraphicFramePr>
            <a:graphicFrameLocks noGrp="1"/>
          </p:cNvGraphicFramePr>
          <p:nvPr/>
        </p:nvGraphicFramePr>
        <p:xfrm>
          <a:off x="228600" y="1960563"/>
          <a:ext cx="8507413" cy="4645025"/>
        </p:xfrm>
        <a:graphic>
          <a:graphicData uri="http://schemas.openxmlformats.org/drawingml/2006/table">
            <a:tbl>
              <a:tblPr/>
              <a:tblGrid>
                <a:gridCol w="959575">
                  <a:extLst>
                    <a:ext uri="{9D8B030D-6E8A-4147-A177-3AD203B41FA5}">
                      <a16:colId xmlns:a16="http://schemas.microsoft.com/office/drawing/2014/main" val="20000"/>
                    </a:ext>
                  </a:extLst>
                </a:gridCol>
                <a:gridCol w="3471643">
                  <a:extLst>
                    <a:ext uri="{9D8B030D-6E8A-4147-A177-3AD203B41FA5}">
                      <a16:colId xmlns:a16="http://schemas.microsoft.com/office/drawing/2014/main" val="20001"/>
                    </a:ext>
                  </a:extLst>
                </a:gridCol>
                <a:gridCol w="2145642">
                  <a:extLst>
                    <a:ext uri="{9D8B030D-6E8A-4147-A177-3AD203B41FA5}">
                      <a16:colId xmlns:a16="http://schemas.microsoft.com/office/drawing/2014/main" val="20002"/>
                    </a:ext>
                  </a:extLst>
                </a:gridCol>
                <a:gridCol w="1930552">
                  <a:extLst>
                    <a:ext uri="{9D8B030D-6E8A-4147-A177-3AD203B41FA5}">
                      <a16:colId xmlns:a16="http://schemas.microsoft.com/office/drawing/2014/main" val="20003"/>
                    </a:ext>
                  </a:extLst>
                </a:gridCol>
              </a:tblGrid>
              <a:tr h="450804">
                <a:tc gridSpan="4">
                  <a:txBody>
                    <a:bodyPr/>
                    <a:lstStyle/>
                    <a:p>
                      <a:pPr algn="ctr"/>
                      <a:endParaRPr lang="en-US" sz="1100" dirty="0">
                        <a:solidFill>
                          <a:schemeClr val="tx1"/>
                        </a:solidFill>
                      </a:endParaRPr>
                    </a:p>
                  </a:txBody>
                  <a:tcPr marL="57034" marR="57034" marT="28520" marB="28520" anchor="ctr">
                    <a:lnL>
                      <a:noFill/>
                    </a:lnL>
                    <a:lnR w="12700" cmpd="sng">
                      <a:noFill/>
                      <a:prstDash val="solid"/>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sz="1100" dirty="0"/>
                    </a:p>
                  </a:txBody>
                  <a:tcPr marL="57039" marR="57039" marT="28519" marB="28519">
                    <a:lnL>
                      <a:noFill/>
                    </a:lnL>
                  </a:tcPr>
                </a:tc>
                <a:tc hMerge="1">
                  <a:txBody>
                    <a:bodyPr/>
                    <a:lstStyle/>
                    <a:p>
                      <a:endParaRPr lang="en-US" sz="1100" dirty="0"/>
                    </a:p>
                  </a:txBody>
                  <a:tcPr marL="57039" marR="57039" marT="28519" marB="28519"/>
                </a:tc>
                <a:extLst>
                  <a:ext uri="{0D108BD9-81ED-4DB2-BD59-A6C34878D82A}">
                    <a16:rowId xmlns:a16="http://schemas.microsoft.com/office/drawing/2014/main" val="10000"/>
                  </a:ext>
                </a:extLst>
              </a:tr>
              <a:tr h="729695">
                <a:tc>
                  <a:txBody>
                    <a:bodyPr/>
                    <a:lstStyle/>
                    <a:p>
                      <a:pPr algn="ctr"/>
                      <a:r>
                        <a:rPr lang="en-US" sz="1600" b="1" kern="1200" dirty="0">
                          <a:solidFill>
                            <a:schemeClr val="tx1"/>
                          </a:solidFill>
                          <a:latin typeface="+mn-lt"/>
                          <a:ea typeface="+mn-ea"/>
                          <a:cs typeface="+mn-cs"/>
                        </a:rPr>
                        <a:t>Schedule</a:t>
                      </a: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1600" b="1" dirty="0"/>
                        <a:t>Systems that serve…</a:t>
                      </a: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1600" b="1" dirty="0"/>
                        <a:t>1</a:t>
                      </a:r>
                      <a:r>
                        <a:rPr lang="en-US" sz="1600" b="1" baseline="30000" dirty="0"/>
                        <a:t>st</a:t>
                      </a:r>
                      <a:r>
                        <a:rPr lang="en-US" sz="1600" b="1" dirty="0"/>
                        <a:t> Round</a:t>
                      </a: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1600" b="1" dirty="0"/>
                        <a:t>2</a:t>
                      </a:r>
                      <a:r>
                        <a:rPr lang="en-US" sz="1600" b="1" baseline="30000" dirty="0"/>
                        <a:t>nd</a:t>
                      </a:r>
                      <a:r>
                        <a:rPr lang="en-US" sz="1600" b="1" dirty="0"/>
                        <a:t> Round</a:t>
                      </a: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001"/>
                  </a:ext>
                </a:extLst>
              </a:tr>
              <a:tr h="483265">
                <a:tc>
                  <a:txBody>
                    <a:bodyPr/>
                    <a:lstStyle/>
                    <a:p>
                      <a:pPr algn="ctr"/>
                      <a:r>
                        <a:rPr lang="en-US" sz="1600" kern="1200" dirty="0">
                          <a:solidFill>
                            <a:schemeClr val="bg1"/>
                          </a:solidFill>
                          <a:latin typeface="+mn-lt"/>
                          <a:ea typeface="+mn-ea"/>
                          <a:cs typeface="+mn-cs"/>
                        </a:rPr>
                        <a:t>1</a:t>
                      </a: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600" dirty="0">
                          <a:solidFill>
                            <a:schemeClr val="bg1"/>
                          </a:solidFill>
                        </a:rPr>
                        <a:t>At least 100,000 people*</a:t>
                      </a: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lvl="0" algn="ctr"/>
                      <a:r>
                        <a:rPr lang="en-US" sz="1600" dirty="0">
                          <a:solidFill>
                            <a:schemeClr val="bg1"/>
                          </a:solidFill>
                        </a:rPr>
                        <a:t>October 1, 2006</a:t>
                      </a: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lvl="0" algn="ctr"/>
                      <a:r>
                        <a:rPr lang="en-US" sz="1600" b="0" dirty="0">
                          <a:solidFill>
                            <a:schemeClr val="bg1"/>
                          </a:solidFill>
                        </a:rPr>
                        <a:t>April 1, 2015</a:t>
                      </a: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448487">
                <a:tc>
                  <a:txBody>
                    <a:bodyPr/>
                    <a:lstStyle/>
                    <a:p>
                      <a:pPr algn="ctr"/>
                      <a:r>
                        <a:rPr lang="en-US" sz="1600" kern="1200" dirty="0">
                          <a:solidFill>
                            <a:schemeClr val="bg1"/>
                          </a:solidFill>
                          <a:latin typeface="+mn-lt"/>
                          <a:ea typeface="+mn-ea"/>
                          <a:cs typeface="+mn-cs"/>
                        </a:rPr>
                        <a:t>2</a:t>
                      </a: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a:solidFill>
                            <a:schemeClr val="bg1"/>
                          </a:solidFill>
                        </a:rPr>
                        <a:t>From 50,000 to 99,999 people*</a:t>
                      </a: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lvl="0" algn="ctr"/>
                      <a:r>
                        <a:rPr lang="en-US" sz="1600" dirty="0">
                          <a:solidFill>
                            <a:schemeClr val="bg1"/>
                          </a:solidFill>
                        </a:rPr>
                        <a:t>April 1, 2007</a:t>
                      </a: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lvl="0" algn="ctr"/>
                      <a:r>
                        <a:rPr lang="en-US" sz="1600" b="0" dirty="0">
                          <a:solidFill>
                            <a:schemeClr val="bg1"/>
                          </a:solidFill>
                        </a:rPr>
                        <a:t>October 1, 2015</a:t>
                      </a: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3"/>
                  </a:ext>
                </a:extLst>
              </a:tr>
              <a:tr h="466426">
                <a:tc>
                  <a:txBody>
                    <a:bodyPr/>
                    <a:lstStyle/>
                    <a:p>
                      <a:pPr algn="ctr"/>
                      <a:r>
                        <a:rPr lang="en-US" sz="1600" kern="1200" dirty="0">
                          <a:solidFill>
                            <a:schemeClr val="bg1"/>
                          </a:solidFill>
                          <a:latin typeface="+mn-lt"/>
                          <a:ea typeface="+mn-ea"/>
                          <a:cs typeface="+mn-cs"/>
                        </a:rPr>
                        <a:t>3</a:t>
                      </a: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600" dirty="0">
                          <a:solidFill>
                            <a:schemeClr val="bg1"/>
                          </a:solidFill>
                        </a:rPr>
                        <a:t>From 10,000 to 49,999 people*</a:t>
                      </a: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lvl="0" algn="ctr"/>
                      <a:r>
                        <a:rPr lang="en-US" sz="1600" dirty="0">
                          <a:solidFill>
                            <a:schemeClr val="bg1"/>
                          </a:solidFill>
                        </a:rPr>
                        <a:t>April 1, 2008</a:t>
                      </a: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lvl="0" algn="ctr"/>
                      <a:r>
                        <a:rPr lang="en-US" sz="1600" b="0" dirty="0">
                          <a:solidFill>
                            <a:schemeClr val="bg1"/>
                          </a:solidFill>
                        </a:rPr>
                        <a:t>October 1, 2016</a:t>
                      </a: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568451">
                <a:tc>
                  <a:txBody>
                    <a:bodyPr/>
                    <a:lstStyle/>
                    <a:p>
                      <a:pPr algn="ctr"/>
                      <a:r>
                        <a:rPr lang="en-US" sz="1600" kern="1200" dirty="0">
                          <a:solidFill>
                            <a:schemeClr val="bg1"/>
                          </a:solidFill>
                          <a:latin typeface="+mn-lt"/>
                          <a:ea typeface="+mn-ea"/>
                          <a:cs typeface="+mn-cs"/>
                        </a:rPr>
                        <a:t>4 </a:t>
                      </a:r>
                    </a:p>
                    <a:p>
                      <a:pPr algn="ctr"/>
                      <a:r>
                        <a:rPr lang="en-US" sz="1600" i="1" kern="1200" dirty="0">
                          <a:solidFill>
                            <a:schemeClr val="bg1"/>
                          </a:solidFill>
                          <a:latin typeface="+mn-lt"/>
                          <a:ea typeface="+mn-ea"/>
                          <a:cs typeface="+mn-cs"/>
                        </a:rPr>
                        <a:t>(E. coli)</a:t>
                      </a: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a:solidFill>
                            <a:schemeClr val="bg1"/>
                          </a:solidFill>
                        </a:rPr>
                        <a:t>Fewer than 10,000, not a wholesale system, and monitors for </a:t>
                      </a:r>
                      <a:r>
                        <a:rPr lang="en-US" sz="1600" i="1" dirty="0">
                          <a:solidFill>
                            <a:schemeClr val="bg1"/>
                          </a:solidFill>
                        </a:rPr>
                        <a:t>E. coli</a:t>
                      </a:r>
                      <a:r>
                        <a:rPr lang="en-US" sz="1600" dirty="0">
                          <a:solidFill>
                            <a:schemeClr val="bg1"/>
                          </a:solidFill>
                        </a:rPr>
                        <a:t> </a:t>
                      </a:r>
                      <a:r>
                        <a:rPr lang="en-US" sz="1600" baseline="30000" dirty="0">
                          <a:solidFill>
                            <a:schemeClr val="bg1"/>
                          </a:solidFill>
                        </a:rPr>
                        <a:t>a </a:t>
                      </a:r>
                      <a:endParaRPr lang="en-US" sz="1600" dirty="0">
                        <a:solidFill>
                          <a:schemeClr val="bg1"/>
                        </a:solidFill>
                      </a:endParaRP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lvl="0" algn="ctr"/>
                      <a:r>
                        <a:rPr lang="en-US" sz="1600" dirty="0">
                          <a:solidFill>
                            <a:schemeClr val="bg1"/>
                          </a:solidFill>
                        </a:rPr>
                        <a:t>October 1, 2008</a:t>
                      </a: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lvl="0" algn="ctr"/>
                      <a:r>
                        <a:rPr lang="en-US" sz="1600" b="0" dirty="0">
                          <a:solidFill>
                            <a:schemeClr val="bg1"/>
                          </a:solidFill>
                        </a:rPr>
                        <a:t>October 1, 2017</a:t>
                      </a: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5"/>
                  </a:ext>
                </a:extLst>
              </a:tr>
              <a:tr h="845915">
                <a:tc>
                  <a:txBody>
                    <a:bodyPr/>
                    <a:lstStyle/>
                    <a:p>
                      <a:pPr algn="ctr"/>
                      <a:r>
                        <a:rPr lang="en-US" sz="1600" kern="1200" dirty="0">
                          <a:solidFill>
                            <a:schemeClr val="bg1"/>
                          </a:solidFill>
                          <a:latin typeface="+mn-lt"/>
                          <a:ea typeface="+mn-ea"/>
                          <a:cs typeface="+mn-cs"/>
                        </a:rPr>
                        <a:t>4</a:t>
                      </a:r>
                    </a:p>
                    <a:p>
                      <a:pPr algn="ctr"/>
                      <a:r>
                        <a:rPr lang="en-US" sz="1600" i="1" kern="1200" dirty="0">
                          <a:solidFill>
                            <a:schemeClr val="bg1"/>
                          </a:solidFill>
                          <a:latin typeface="+mn-lt"/>
                          <a:ea typeface="+mn-ea"/>
                          <a:cs typeface="+mn-cs"/>
                        </a:rPr>
                        <a:t>(Crypto)</a:t>
                      </a: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600" dirty="0">
                          <a:solidFill>
                            <a:schemeClr val="bg1"/>
                          </a:solidFill>
                        </a:rPr>
                        <a:t>Fewer than 10,000, not a wholesale system, and monitors for </a:t>
                      </a:r>
                      <a:r>
                        <a:rPr lang="en-US" sz="1600" i="1" dirty="0">
                          <a:solidFill>
                            <a:schemeClr val="bg1"/>
                          </a:solidFill>
                        </a:rPr>
                        <a:t>Cryptosporidium</a:t>
                      </a:r>
                      <a:r>
                        <a:rPr lang="en-US" sz="1600" dirty="0">
                          <a:solidFill>
                            <a:schemeClr val="bg1"/>
                          </a:solidFill>
                        </a:rPr>
                        <a:t> </a:t>
                      </a:r>
                      <a:r>
                        <a:rPr lang="en-US" sz="1600" baseline="30000" dirty="0">
                          <a:solidFill>
                            <a:schemeClr val="bg1"/>
                          </a:solidFill>
                        </a:rPr>
                        <a:t>b</a:t>
                      </a:r>
                      <a:endParaRPr lang="en-US" sz="1600" dirty="0">
                        <a:solidFill>
                          <a:schemeClr val="bg1"/>
                        </a:solidFill>
                      </a:endParaRP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lvl="0" algn="ctr"/>
                      <a:r>
                        <a:rPr lang="en-US" sz="1600" dirty="0">
                          <a:solidFill>
                            <a:schemeClr val="bg1"/>
                          </a:solidFill>
                        </a:rPr>
                        <a:t>April 1, 2010</a:t>
                      </a: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lvl="0" algn="ctr"/>
                      <a:r>
                        <a:rPr lang="en-US" sz="1600" b="0" dirty="0">
                          <a:solidFill>
                            <a:schemeClr val="bg1"/>
                          </a:solidFill>
                        </a:rPr>
                        <a:t>April 1, 2019</a:t>
                      </a:r>
                    </a:p>
                  </a:txBody>
                  <a:tcPr marL="5942" marR="5942" marT="5942" marB="5942"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6"/>
                  </a:ext>
                </a:extLst>
              </a:tr>
              <a:tr h="651981">
                <a:tc gridSpan="4">
                  <a:txBody>
                    <a:bodyPr/>
                    <a:lstStyle/>
                    <a:p>
                      <a:r>
                        <a:rPr lang="en-US" sz="1400" baseline="0" dirty="0"/>
                        <a:t>*Also applies to</a:t>
                      </a:r>
                      <a:r>
                        <a:rPr lang="en-US" sz="1400" dirty="0"/>
                        <a:t> wholesalers</a:t>
                      </a:r>
                      <a:r>
                        <a:rPr lang="en-US" sz="1400" baseline="0" dirty="0"/>
                        <a:t> in a combined distribution system (CDS) that contains a schedule 1, 2, or 3 system</a:t>
                      </a:r>
                    </a:p>
                    <a:p>
                      <a:r>
                        <a:rPr lang="en-US" sz="1400" baseline="30000" dirty="0"/>
                        <a:t>a</a:t>
                      </a:r>
                      <a:r>
                        <a:rPr lang="en-US" sz="1400" dirty="0"/>
                        <a:t> Applies only to filtered systems.</a:t>
                      </a:r>
                    </a:p>
                    <a:p>
                      <a:r>
                        <a:rPr lang="en-US" sz="1400" baseline="30000" dirty="0"/>
                        <a:t>b</a:t>
                      </a:r>
                      <a:r>
                        <a:rPr lang="en-US" sz="1400" dirty="0"/>
                        <a:t> Applies to filtered systems that meet the conditions of paragraph (a)(4) </a:t>
                      </a:r>
                      <a:r>
                        <a:rPr lang="en-US" sz="1400" i="0" dirty="0"/>
                        <a:t>of </a:t>
                      </a:r>
                      <a:r>
                        <a:rPr lang="en-US" sz="1400" i="0" dirty="0">
                          <a:solidFill>
                            <a:schemeClr val="tx1"/>
                          </a:solidFill>
                          <a:latin typeface="+mn-lt"/>
                        </a:rPr>
                        <a:t>§</a:t>
                      </a:r>
                      <a:r>
                        <a:rPr lang="en-US" sz="1400" i="0" dirty="0">
                          <a:ea typeface="+mn-ea"/>
                          <a:cs typeface="+mn-cs"/>
                        </a:rPr>
                        <a:t>14</a:t>
                      </a:r>
                      <a:r>
                        <a:rPr lang="en-US" sz="1400" i="0" dirty="0">
                          <a:solidFill>
                            <a:schemeClr val="tx1"/>
                          </a:solidFill>
                          <a:latin typeface="+mn-lt"/>
                        </a:rPr>
                        <a:t>1.701 </a:t>
                      </a:r>
                      <a:r>
                        <a:rPr lang="en-US" sz="1400" i="0" dirty="0"/>
                        <a:t>and unfiltered </a:t>
                      </a:r>
                      <a:r>
                        <a:rPr lang="en-US" sz="1400" dirty="0"/>
                        <a:t>systems.</a:t>
                      </a:r>
                    </a:p>
                  </a:txBody>
                  <a:tcPr marL="5942" marR="5942" marT="5942" marB="5942" anchor="ctr">
                    <a:lnL>
                      <a:noFill/>
                    </a:lnL>
                    <a:lnR>
                      <a:noFill/>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pPr algn="l"/>
                      <a:endParaRPr lang="en-US" sz="1100" dirty="0"/>
                    </a:p>
                  </a:txBody>
                  <a:tcPr marL="5942" marR="5942" marT="5942" marB="5942" anchor="ctr">
                    <a:lnL>
                      <a:noFill/>
                    </a:lnL>
                    <a:lnR>
                      <a:noFill/>
                    </a:lnR>
                    <a:lnT>
                      <a:noFill/>
                    </a:lnT>
                    <a:lnB>
                      <a:noFill/>
                    </a:lnB>
                  </a:tcPr>
                </a:tc>
                <a:tc hMerge="1">
                  <a:txBody>
                    <a:bodyPr/>
                    <a:lstStyle/>
                    <a:p>
                      <a:endParaRPr lang="en-US" sz="1100" dirty="0"/>
                    </a:p>
                  </a:txBody>
                  <a:tcPr marL="5942" marR="5942" marT="5942" marB="5942" anchor="ctr">
                    <a:lnL>
                      <a:noFill/>
                    </a:lnL>
                    <a:lnR>
                      <a:noFill/>
                    </a:lnR>
                    <a:lnT>
                      <a:noFill/>
                    </a:lnT>
                    <a:lnB>
                      <a:noFill/>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15698F-213D-AB21-3AE5-3F3C63E26269}"/>
              </a:ext>
            </a:extLst>
          </p:cNvPr>
          <p:cNvSpPr txBox="1"/>
          <p:nvPr/>
        </p:nvSpPr>
        <p:spPr>
          <a:xfrm>
            <a:off x="5737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Long-term 2 ESWTR (LT2)</a:t>
            </a:r>
          </a:p>
        </p:txBody>
      </p:sp>
      <p:sp>
        <p:nvSpPr>
          <p:cNvPr id="17" name="Rectangle 3">
            <a:extLst>
              <a:ext uri="{FF2B5EF4-FFF2-40B4-BE49-F238E27FC236}">
                <a16:creationId xmlns:a16="http://schemas.microsoft.com/office/drawing/2014/main" id="{3EE699E4-4C7A-6473-7087-994E66141D3A}"/>
              </a:ext>
            </a:extLst>
          </p:cNvPr>
          <p:cNvSpPr txBox="1">
            <a:spLocks noChangeArrowheads="1"/>
          </p:cNvSpPr>
          <p:nvPr/>
        </p:nvSpPr>
        <p:spPr>
          <a:xfrm>
            <a:off x="277813" y="727075"/>
            <a:ext cx="8450262" cy="968375"/>
          </a:xfrm>
          <a:prstGeom prst="rect">
            <a:avLst/>
          </a:prstGeom>
        </p:spPr>
        <p:txBody>
          <a:bodyPr/>
          <a:lstStyle/>
          <a:p>
            <a:pPr algn="ctr" eaLnBrk="1" fontAlgn="auto" hangingPunct="1">
              <a:spcBef>
                <a:spcPts val="0"/>
              </a:spcBef>
              <a:spcAft>
                <a:spcPts val="0"/>
              </a:spcAft>
              <a:defRPr/>
            </a:pPr>
            <a:r>
              <a:rPr lang="en-US" dirty="0">
                <a:solidFill>
                  <a:srgbClr val="FFC000"/>
                </a:solidFill>
                <a:latin typeface="+mn-lt"/>
              </a:rPr>
              <a:t>Filtered System Additional Cryptosporidium Treatment Requirements</a:t>
            </a:r>
          </a:p>
          <a:p>
            <a:pPr algn="ctr" eaLnBrk="1" fontAlgn="auto" hangingPunct="1">
              <a:spcBef>
                <a:spcPts val="0"/>
              </a:spcBef>
              <a:spcAft>
                <a:spcPts val="0"/>
              </a:spcAft>
              <a:defRPr/>
            </a:pPr>
            <a:r>
              <a:rPr lang="en-US" dirty="0">
                <a:latin typeface="+mn-lt"/>
              </a:rPr>
              <a:t>(based on their bin classification as determined under § 141.710 </a:t>
            </a:r>
          </a:p>
          <a:p>
            <a:pPr algn="ctr" eaLnBrk="1" fontAlgn="auto" hangingPunct="1">
              <a:spcBef>
                <a:spcPts val="0"/>
              </a:spcBef>
              <a:spcAft>
                <a:spcPts val="0"/>
              </a:spcAft>
              <a:defRPr/>
            </a:pPr>
            <a:r>
              <a:rPr lang="en-US" dirty="0">
                <a:latin typeface="+mn-lt"/>
              </a:rPr>
              <a:t>and according to the schedule in § 141.713)</a:t>
            </a:r>
          </a:p>
          <a:p>
            <a:pPr marL="411480" indent="-342900" eaLnBrk="1" fontAlgn="auto" hangingPunct="1">
              <a:spcBef>
                <a:spcPts val="0"/>
              </a:spcBef>
              <a:spcAft>
                <a:spcPts val="0"/>
              </a:spcAft>
              <a:buClr>
                <a:schemeClr val="tx2"/>
              </a:buClr>
              <a:buSzPct val="95000"/>
              <a:defRPr/>
            </a:pPr>
            <a:endParaRPr lang="en-US" sz="2000" dirty="0">
              <a:latin typeface="+mn-lt"/>
            </a:endParaRPr>
          </a:p>
          <a:p>
            <a:pPr marL="400050" lvl="1" eaLnBrk="1" fontAlgn="auto" hangingPunct="1">
              <a:spcBef>
                <a:spcPts val="0"/>
              </a:spcBef>
              <a:spcAft>
                <a:spcPts val="0"/>
              </a:spcAft>
              <a:buClr>
                <a:schemeClr val="accent2"/>
              </a:buClr>
              <a:buSzPct val="90000"/>
              <a:defRPr/>
            </a:pPr>
            <a:endParaRPr lang="en-US" sz="2000" dirty="0">
              <a:latin typeface="+mn-lt"/>
            </a:endParaRPr>
          </a:p>
        </p:txBody>
      </p:sp>
      <p:graphicFrame>
        <p:nvGraphicFramePr>
          <p:cNvPr id="18" name="Table 17">
            <a:extLst>
              <a:ext uri="{FF2B5EF4-FFF2-40B4-BE49-F238E27FC236}">
                <a16:creationId xmlns:a16="http://schemas.microsoft.com/office/drawing/2014/main" id="{2EBA1AA4-F36C-9FA7-22BA-233D52CEAA88}"/>
              </a:ext>
            </a:extLst>
          </p:cNvPr>
          <p:cNvGraphicFramePr>
            <a:graphicFrameLocks noGrp="1"/>
          </p:cNvGraphicFramePr>
          <p:nvPr/>
        </p:nvGraphicFramePr>
        <p:xfrm>
          <a:off x="293688" y="1092200"/>
          <a:ext cx="8507412" cy="5994400"/>
        </p:xfrm>
        <a:graphic>
          <a:graphicData uri="http://schemas.openxmlformats.org/drawingml/2006/table">
            <a:tbl>
              <a:tblPr/>
              <a:tblGrid>
                <a:gridCol w="1276245">
                  <a:extLst>
                    <a:ext uri="{9D8B030D-6E8A-4147-A177-3AD203B41FA5}">
                      <a16:colId xmlns:a16="http://schemas.microsoft.com/office/drawing/2014/main" val="20000"/>
                    </a:ext>
                  </a:extLst>
                </a:gridCol>
                <a:gridCol w="3523956">
                  <a:extLst>
                    <a:ext uri="{9D8B030D-6E8A-4147-A177-3AD203B41FA5}">
                      <a16:colId xmlns:a16="http://schemas.microsoft.com/office/drawing/2014/main" val="20001"/>
                    </a:ext>
                  </a:extLst>
                </a:gridCol>
                <a:gridCol w="1776659">
                  <a:extLst>
                    <a:ext uri="{9D8B030D-6E8A-4147-A177-3AD203B41FA5}">
                      <a16:colId xmlns:a16="http://schemas.microsoft.com/office/drawing/2014/main" val="20002"/>
                    </a:ext>
                  </a:extLst>
                </a:gridCol>
                <a:gridCol w="1930552">
                  <a:extLst>
                    <a:ext uri="{9D8B030D-6E8A-4147-A177-3AD203B41FA5}">
                      <a16:colId xmlns:a16="http://schemas.microsoft.com/office/drawing/2014/main" val="20003"/>
                    </a:ext>
                  </a:extLst>
                </a:gridCol>
              </a:tblGrid>
              <a:tr h="574436">
                <a:tc gridSpan="4">
                  <a:txBody>
                    <a:bodyPr/>
                    <a:lstStyle/>
                    <a:p>
                      <a:pPr algn="ctr"/>
                      <a:endParaRPr lang="en-US" sz="2000" dirty="0">
                        <a:solidFill>
                          <a:schemeClr val="tx1"/>
                        </a:solidFill>
                      </a:endParaRPr>
                    </a:p>
                  </a:txBody>
                  <a:tcPr marL="57034" marR="57034" marT="28521" marB="28521" anchor="ctr">
                    <a:lnL>
                      <a:noFill/>
                    </a:lnL>
                    <a:lnR w="12700" cmpd="sng">
                      <a:noFill/>
                      <a:prstDash val="solid"/>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sz="1100" dirty="0"/>
                    </a:p>
                  </a:txBody>
                  <a:tcPr marL="57039" marR="57039" marT="28519" marB="28519">
                    <a:lnL>
                      <a:noFill/>
                    </a:lnL>
                  </a:tcPr>
                </a:tc>
                <a:tc hMerge="1">
                  <a:txBody>
                    <a:bodyPr/>
                    <a:lstStyle/>
                    <a:p>
                      <a:endParaRPr lang="en-US" sz="1100" dirty="0"/>
                    </a:p>
                  </a:txBody>
                  <a:tcPr marL="57039" marR="57039" marT="28519" marB="28519"/>
                </a:tc>
                <a:extLst>
                  <a:ext uri="{0D108BD9-81ED-4DB2-BD59-A6C34878D82A}">
                    <a16:rowId xmlns:a16="http://schemas.microsoft.com/office/drawing/2014/main" val="10000"/>
                  </a:ext>
                </a:extLst>
              </a:tr>
              <a:tr h="1223578">
                <a:tc>
                  <a:txBody>
                    <a:bodyPr/>
                    <a:lstStyle/>
                    <a:p>
                      <a:pPr algn="ctr"/>
                      <a:r>
                        <a:rPr lang="en-US" sz="2000" dirty="0"/>
                        <a:t>bin </a:t>
                      </a:r>
                    </a:p>
                  </a:txBody>
                  <a:tcPr marL="4908" marR="4908" marT="4908" marB="490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2000" dirty="0"/>
                        <a:t>Conventional Filtration</a:t>
                      </a:r>
                      <a:br>
                        <a:rPr lang="en-US" sz="2000" dirty="0"/>
                      </a:br>
                      <a:r>
                        <a:rPr lang="en-US" sz="2000" dirty="0"/>
                        <a:t>(including softening),</a:t>
                      </a:r>
                    </a:p>
                    <a:p>
                      <a:pPr algn="ctr"/>
                      <a:r>
                        <a:rPr lang="en-US" sz="2000" dirty="0"/>
                        <a:t>Slow Sand, or</a:t>
                      </a:r>
                    </a:p>
                    <a:p>
                      <a:pPr algn="ctr"/>
                      <a:r>
                        <a:rPr lang="en-US" sz="2000" dirty="0"/>
                        <a:t>Diatomaceous</a:t>
                      </a:r>
                      <a:r>
                        <a:rPr lang="en-US" sz="2000" baseline="0" dirty="0"/>
                        <a:t> Earth</a:t>
                      </a:r>
                      <a:endParaRPr lang="en-US" sz="2000" dirty="0"/>
                    </a:p>
                  </a:txBody>
                  <a:tcPr marL="2146" marR="2146" marT="2146" marB="214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2000" dirty="0"/>
                        <a:t>Direct </a:t>
                      </a:r>
                    </a:p>
                    <a:p>
                      <a:pPr algn="ctr"/>
                      <a:r>
                        <a:rPr lang="en-US" sz="2000" dirty="0"/>
                        <a:t>filtration</a:t>
                      </a:r>
                    </a:p>
                  </a:txBody>
                  <a:tcPr marL="2146" marR="2146" marT="2146" marB="214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2000" dirty="0"/>
                        <a:t>Alternative filtration technologies</a:t>
                      </a:r>
                    </a:p>
                  </a:txBody>
                  <a:tcPr marL="2146" marR="2146" marT="2146" marB="214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001"/>
                  </a:ext>
                </a:extLst>
              </a:tr>
              <a:tr h="483286">
                <a:tc>
                  <a:txBody>
                    <a:bodyPr/>
                    <a:lstStyle/>
                    <a:p>
                      <a:pPr algn="ctr"/>
                      <a:r>
                        <a:rPr lang="en-US" sz="2000" dirty="0">
                          <a:solidFill>
                            <a:schemeClr val="bg1"/>
                          </a:solidFill>
                        </a:rPr>
                        <a:t>Bin 1</a:t>
                      </a:r>
                    </a:p>
                  </a:txBody>
                  <a:tcPr marL="4908" marR="4908" marT="4908" marB="490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gridSpan="3">
                  <a:txBody>
                    <a:bodyPr/>
                    <a:lstStyle/>
                    <a:p>
                      <a:pPr algn="ctr"/>
                      <a:r>
                        <a:rPr lang="en-US" sz="2000" dirty="0">
                          <a:solidFill>
                            <a:schemeClr val="bg1"/>
                          </a:solidFill>
                        </a:rPr>
                        <a:t>No Additional Treatment</a:t>
                      </a:r>
                    </a:p>
                  </a:txBody>
                  <a:tcPr marL="4908" marR="4908" marT="4908" marB="490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a:endParaRPr lang="en-US" sz="1600" dirty="0">
                        <a:solidFill>
                          <a:schemeClr val="bg1"/>
                        </a:solidFill>
                      </a:endParaRPr>
                    </a:p>
                  </a:txBody>
                  <a:tcPr marL="4908" marR="4908" marT="4908" marB="490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algn="ctr"/>
                      <a:endParaRPr lang="en-US" sz="1600" dirty="0">
                        <a:solidFill>
                          <a:schemeClr val="bg1"/>
                        </a:solidFill>
                      </a:endParaRPr>
                    </a:p>
                  </a:txBody>
                  <a:tcPr marL="4908" marR="4908" marT="4908" marB="490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18756">
                <a:tc>
                  <a:txBody>
                    <a:bodyPr/>
                    <a:lstStyle/>
                    <a:p>
                      <a:pPr algn="ctr"/>
                      <a:r>
                        <a:rPr lang="en-US" sz="2000" dirty="0">
                          <a:solidFill>
                            <a:schemeClr val="bg1"/>
                          </a:solidFill>
                        </a:rPr>
                        <a:t>Bin 2</a:t>
                      </a:r>
                    </a:p>
                  </a:txBody>
                  <a:tcPr marL="2146" marR="2146" marT="2146" marB="214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dirty="0">
                          <a:solidFill>
                            <a:schemeClr val="bg1"/>
                          </a:solidFill>
                        </a:rPr>
                        <a:t>1-log treatment</a:t>
                      </a:r>
                    </a:p>
                  </a:txBody>
                  <a:tcPr marL="2146" marR="2146" marT="2146" marB="214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dirty="0">
                          <a:solidFill>
                            <a:schemeClr val="bg1"/>
                          </a:solidFill>
                        </a:rPr>
                        <a:t>1.5-log treatment</a:t>
                      </a:r>
                    </a:p>
                  </a:txBody>
                  <a:tcPr marL="2146" marR="2146" marT="2146" marB="214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dirty="0">
                          <a:solidFill>
                            <a:schemeClr val="bg1"/>
                          </a:solidFill>
                        </a:rPr>
                        <a:t>RMVL</a:t>
                      </a:r>
                      <a:r>
                        <a:rPr lang="en-US" sz="2000" baseline="0" dirty="0">
                          <a:solidFill>
                            <a:schemeClr val="bg1"/>
                          </a:solidFill>
                        </a:rPr>
                        <a:t> + Inactivation </a:t>
                      </a:r>
                    </a:p>
                    <a:p>
                      <a:pPr algn="ctr"/>
                      <a:r>
                        <a:rPr lang="en-US" sz="2000" u="sng" baseline="0" dirty="0">
                          <a:solidFill>
                            <a:schemeClr val="bg1"/>
                          </a:solidFill>
                        </a:rPr>
                        <a:t>&gt;</a:t>
                      </a:r>
                      <a:r>
                        <a:rPr lang="en-US" sz="2000" u="none" baseline="0" dirty="0">
                          <a:solidFill>
                            <a:schemeClr val="bg1"/>
                          </a:solidFill>
                        </a:rPr>
                        <a:t> </a:t>
                      </a:r>
                      <a:r>
                        <a:rPr lang="en-US" sz="2000" baseline="0" dirty="0">
                          <a:solidFill>
                            <a:schemeClr val="bg1"/>
                          </a:solidFill>
                        </a:rPr>
                        <a:t>4.0-log</a:t>
                      </a:r>
                      <a:r>
                        <a:rPr lang="en-US" sz="2000" baseline="30000" dirty="0">
                          <a:solidFill>
                            <a:schemeClr val="bg1"/>
                          </a:solidFill>
                        </a:rPr>
                        <a:t>1</a:t>
                      </a:r>
                      <a:endParaRPr lang="en-US" sz="2000" dirty="0">
                        <a:solidFill>
                          <a:schemeClr val="bg1"/>
                        </a:solidFill>
                      </a:endParaRPr>
                    </a:p>
                  </a:txBody>
                  <a:tcPr marL="2146" marR="2146" marT="2146" marB="214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3"/>
                  </a:ext>
                </a:extLst>
              </a:tr>
              <a:tr h="918756">
                <a:tc>
                  <a:txBody>
                    <a:bodyPr/>
                    <a:lstStyle/>
                    <a:p>
                      <a:pPr algn="ctr"/>
                      <a:r>
                        <a:rPr lang="en-US" sz="2000" dirty="0">
                          <a:solidFill>
                            <a:schemeClr val="bg1"/>
                          </a:solidFill>
                        </a:rPr>
                        <a:t>Bin 3</a:t>
                      </a:r>
                    </a:p>
                  </a:txBody>
                  <a:tcPr marL="2146" marR="2146" marT="2146" marB="214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dirty="0">
                          <a:solidFill>
                            <a:schemeClr val="bg1"/>
                          </a:solidFill>
                        </a:rPr>
                        <a:t>2-log treatment</a:t>
                      </a:r>
                    </a:p>
                  </a:txBody>
                  <a:tcPr marL="2146" marR="2146" marT="2146" marB="214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dirty="0">
                          <a:solidFill>
                            <a:schemeClr val="bg1"/>
                          </a:solidFill>
                        </a:rPr>
                        <a:t>2.5-log treatment</a:t>
                      </a:r>
                    </a:p>
                  </a:txBody>
                  <a:tcPr marL="2146" marR="2146" marT="2146" marB="214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dirty="0">
                          <a:solidFill>
                            <a:schemeClr val="bg1"/>
                          </a:solidFill>
                        </a:rPr>
                        <a:t>RMVL</a:t>
                      </a:r>
                      <a:r>
                        <a:rPr lang="en-US" sz="2000" baseline="0" dirty="0">
                          <a:solidFill>
                            <a:schemeClr val="bg1"/>
                          </a:solidFill>
                        </a:rPr>
                        <a:t> + Inactivation</a:t>
                      </a:r>
                    </a:p>
                    <a:p>
                      <a:pPr algn="ctr"/>
                      <a:r>
                        <a:rPr lang="en-US" sz="2000" baseline="0" dirty="0">
                          <a:solidFill>
                            <a:schemeClr val="bg1"/>
                          </a:solidFill>
                        </a:rPr>
                        <a:t> </a:t>
                      </a:r>
                      <a:r>
                        <a:rPr lang="en-US" sz="2000" u="sng" baseline="0" dirty="0">
                          <a:solidFill>
                            <a:schemeClr val="bg1"/>
                          </a:solidFill>
                        </a:rPr>
                        <a:t>&gt;</a:t>
                      </a:r>
                      <a:r>
                        <a:rPr lang="en-US" sz="2000" u="none" baseline="0" dirty="0">
                          <a:solidFill>
                            <a:schemeClr val="bg1"/>
                          </a:solidFill>
                        </a:rPr>
                        <a:t> 5</a:t>
                      </a:r>
                      <a:r>
                        <a:rPr lang="en-US" sz="2000" baseline="0" dirty="0">
                          <a:solidFill>
                            <a:schemeClr val="bg1"/>
                          </a:solidFill>
                        </a:rPr>
                        <a:t>.0-log</a:t>
                      </a:r>
                      <a:r>
                        <a:rPr lang="en-US" sz="2000" baseline="30000" dirty="0">
                          <a:solidFill>
                            <a:schemeClr val="bg1"/>
                          </a:solidFill>
                        </a:rPr>
                        <a:t>2</a:t>
                      </a:r>
                    </a:p>
                  </a:txBody>
                  <a:tcPr marL="2146" marR="2146" marT="2146" marB="214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18756">
                <a:tc>
                  <a:txBody>
                    <a:bodyPr/>
                    <a:lstStyle/>
                    <a:p>
                      <a:pPr algn="ctr"/>
                      <a:r>
                        <a:rPr lang="en-US" sz="2000" dirty="0">
                          <a:solidFill>
                            <a:schemeClr val="bg1"/>
                          </a:solidFill>
                        </a:rPr>
                        <a:t>Bin 4</a:t>
                      </a:r>
                    </a:p>
                  </a:txBody>
                  <a:tcPr marL="2146" marR="2146" marT="2146" marB="214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dirty="0">
                          <a:solidFill>
                            <a:schemeClr val="bg1"/>
                          </a:solidFill>
                        </a:rPr>
                        <a:t>2.5-log treatment</a:t>
                      </a:r>
                    </a:p>
                  </a:txBody>
                  <a:tcPr marL="2146" marR="2146" marT="2146" marB="214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dirty="0">
                          <a:solidFill>
                            <a:schemeClr val="bg1"/>
                          </a:solidFill>
                        </a:rPr>
                        <a:t>3-log treatment</a:t>
                      </a:r>
                    </a:p>
                  </a:txBody>
                  <a:tcPr marL="2146" marR="2146" marT="2146" marB="214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RMVL</a:t>
                      </a:r>
                      <a:r>
                        <a:rPr lang="en-US" sz="2000" baseline="0" dirty="0">
                          <a:solidFill>
                            <a:schemeClr val="bg1"/>
                          </a:solidFill>
                        </a:rPr>
                        <a:t> + Inactivation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a:solidFill>
                            <a:schemeClr val="bg1"/>
                          </a:solidFill>
                        </a:rPr>
                        <a:t> </a:t>
                      </a:r>
                      <a:r>
                        <a:rPr lang="en-US" sz="2000" u="sng" baseline="0" dirty="0">
                          <a:solidFill>
                            <a:schemeClr val="bg1"/>
                          </a:solidFill>
                        </a:rPr>
                        <a:t>&gt;</a:t>
                      </a:r>
                      <a:r>
                        <a:rPr lang="en-US" sz="2000" u="none" baseline="0" dirty="0">
                          <a:solidFill>
                            <a:schemeClr val="bg1"/>
                          </a:solidFill>
                        </a:rPr>
                        <a:t> 5.5</a:t>
                      </a:r>
                      <a:r>
                        <a:rPr lang="en-US" sz="2000" baseline="0" dirty="0">
                          <a:solidFill>
                            <a:schemeClr val="bg1"/>
                          </a:solidFill>
                        </a:rPr>
                        <a:t>-log</a:t>
                      </a:r>
                      <a:r>
                        <a:rPr lang="en-US" sz="2000" baseline="30000" dirty="0">
                          <a:solidFill>
                            <a:schemeClr val="bg1"/>
                          </a:solidFill>
                        </a:rPr>
                        <a:t>3</a:t>
                      </a:r>
                      <a:endParaRPr lang="en-US" sz="2000" dirty="0">
                        <a:solidFill>
                          <a:schemeClr val="bg1"/>
                        </a:solidFill>
                      </a:endParaRPr>
                    </a:p>
                  </a:txBody>
                  <a:tcPr marL="2146" marR="2146" marT="2146" marB="214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5"/>
                  </a:ext>
                </a:extLst>
              </a:tr>
              <a:tr h="956831">
                <a:tc gridSpan="4">
                  <a:txBody>
                    <a:bodyPr/>
                    <a:lstStyle/>
                    <a:p>
                      <a:r>
                        <a:rPr lang="en-US" sz="1400" baseline="30000" dirty="0"/>
                        <a:t>1</a:t>
                      </a:r>
                      <a:r>
                        <a:rPr lang="en-US" sz="1400" dirty="0"/>
                        <a:t>As determined by the State such that the total </a:t>
                      </a:r>
                      <a:r>
                        <a:rPr lang="en-US" sz="1400" i="1" dirty="0"/>
                        <a:t>Cryptosporidium </a:t>
                      </a:r>
                      <a:r>
                        <a:rPr lang="en-US" sz="1400" dirty="0"/>
                        <a:t>removal and inactivation is at least 4.0-log.</a:t>
                      </a:r>
                    </a:p>
                    <a:p>
                      <a:r>
                        <a:rPr lang="en-US" sz="1400" baseline="30000" dirty="0"/>
                        <a:t>2</a:t>
                      </a:r>
                      <a:r>
                        <a:rPr lang="en-US" sz="1400" dirty="0"/>
                        <a:t>As determined by the State such that the total </a:t>
                      </a:r>
                      <a:r>
                        <a:rPr lang="en-US" sz="1400" i="1" dirty="0"/>
                        <a:t>Cryptosporidium </a:t>
                      </a:r>
                      <a:r>
                        <a:rPr lang="en-US" sz="1400" dirty="0"/>
                        <a:t>removal and inactivation is at least 5.0-log.</a:t>
                      </a:r>
                    </a:p>
                    <a:p>
                      <a:r>
                        <a:rPr lang="en-US" sz="1400" baseline="30000" dirty="0"/>
                        <a:t>3</a:t>
                      </a:r>
                      <a:r>
                        <a:rPr lang="en-US" sz="1400" dirty="0"/>
                        <a:t>As determined by the State such that the total </a:t>
                      </a:r>
                      <a:r>
                        <a:rPr lang="en-US" sz="1400" i="1" dirty="0"/>
                        <a:t>Cryptosporidium </a:t>
                      </a:r>
                      <a:r>
                        <a:rPr lang="en-US" sz="1400" dirty="0"/>
                        <a:t>removal and inactivation is at least 5.5-log.</a:t>
                      </a:r>
                    </a:p>
                    <a:p>
                      <a:pPr algn="l"/>
                      <a:endParaRPr lang="en-US" sz="2000" dirty="0"/>
                    </a:p>
                  </a:txBody>
                  <a:tcPr marL="5942" marR="5942" marT="5942" marB="5942" anchor="ctr">
                    <a:lnL>
                      <a:noFill/>
                    </a:lnL>
                    <a:lnR>
                      <a:noFill/>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pPr algn="l"/>
                      <a:endParaRPr lang="en-US" sz="1100" dirty="0"/>
                    </a:p>
                  </a:txBody>
                  <a:tcPr marL="5942" marR="5942" marT="5942" marB="5942" anchor="ctr">
                    <a:lnL>
                      <a:noFill/>
                    </a:lnL>
                    <a:lnR>
                      <a:noFill/>
                    </a:lnR>
                    <a:lnT>
                      <a:noFill/>
                    </a:lnT>
                    <a:lnB>
                      <a:noFill/>
                    </a:lnB>
                  </a:tcPr>
                </a:tc>
                <a:tc hMerge="1">
                  <a:txBody>
                    <a:bodyPr/>
                    <a:lstStyle/>
                    <a:p>
                      <a:endParaRPr lang="en-US" sz="1100" dirty="0"/>
                    </a:p>
                  </a:txBody>
                  <a:tcPr marL="5942" marR="5942" marT="5942" marB="5942" anchor="ctr">
                    <a:lnL>
                      <a:noFill/>
                    </a:lnL>
                    <a:lnR>
                      <a:noFill/>
                    </a:lnR>
                    <a:lnT>
                      <a:noFill/>
                    </a:lnT>
                    <a:lnB>
                      <a:noFill/>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3F80E0-D4FF-83F0-D0FC-09ED5B587BDD}"/>
              </a:ext>
            </a:extLst>
          </p:cNvPr>
          <p:cNvSpPr txBox="1"/>
          <p:nvPr/>
        </p:nvSpPr>
        <p:spPr>
          <a:xfrm>
            <a:off x="5737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Long-term 2 ESWTR (LT2)</a:t>
            </a:r>
          </a:p>
        </p:txBody>
      </p:sp>
      <p:sp>
        <p:nvSpPr>
          <p:cNvPr id="6" name="Rectangle 2">
            <a:extLst>
              <a:ext uri="{FF2B5EF4-FFF2-40B4-BE49-F238E27FC236}">
                <a16:creationId xmlns:a16="http://schemas.microsoft.com/office/drawing/2014/main" id="{F939A996-9796-C979-EB4D-944A2CE3EE97}"/>
              </a:ext>
            </a:extLst>
          </p:cNvPr>
          <p:cNvSpPr txBox="1">
            <a:spLocks noChangeArrowheads="1"/>
          </p:cNvSpPr>
          <p:nvPr/>
        </p:nvSpPr>
        <p:spPr>
          <a:xfrm>
            <a:off x="0" y="679450"/>
            <a:ext cx="9144000" cy="774700"/>
          </a:xfrm>
          <a:prstGeom prst="rect">
            <a:avLst/>
          </a:prstGeom>
        </p:spPr>
        <p:txBody>
          <a:bodyPr/>
          <a:lstStyle/>
          <a:p>
            <a:pPr eaLnBrk="1" fontAlgn="auto" hangingPunct="1">
              <a:spcAft>
                <a:spcPts val="0"/>
              </a:spcAft>
              <a:defRPr/>
            </a:pPr>
            <a:r>
              <a:rPr lang="en-US" sz="4000" spc="-100" dirty="0">
                <a:solidFill>
                  <a:schemeClr val="tx2">
                    <a:satMod val="200000"/>
                  </a:schemeClr>
                </a:solidFill>
                <a:latin typeface="+mj-lt"/>
                <a:ea typeface="+mj-ea"/>
                <a:cs typeface="+mj-cs"/>
              </a:rPr>
              <a:t>  </a:t>
            </a:r>
            <a:r>
              <a:rPr lang="en-US" sz="2400" spc="-100" dirty="0">
                <a:solidFill>
                  <a:srgbClr val="FFC000"/>
                </a:solidFill>
                <a:latin typeface="+mj-lt"/>
                <a:ea typeface="+mj-ea"/>
                <a:cs typeface="+mj-cs"/>
              </a:rPr>
              <a:t>Microbial Toolbox Treatment Options</a:t>
            </a:r>
          </a:p>
        </p:txBody>
      </p:sp>
      <p:pic>
        <p:nvPicPr>
          <p:cNvPr id="32772" name="Picture 3" descr="C:\Documents and Settings\OR0061021\Local Settings\Temporary Internet Files\Content.IE5\ROU46HWP\MC900196214[1].wmf">
            <a:extLst>
              <a:ext uri="{FF2B5EF4-FFF2-40B4-BE49-F238E27FC236}">
                <a16:creationId xmlns:a16="http://schemas.microsoft.com/office/drawing/2014/main" id="{9965C29E-AF94-CB35-5B59-1DEB2D026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27013"/>
            <a:ext cx="12017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a:extLst>
              <a:ext uri="{FF2B5EF4-FFF2-40B4-BE49-F238E27FC236}">
                <a16:creationId xmlns:a16="http://schemas.microsoft.com/office/drawing/2014/main" id="{57EE5BD2-5260-7C7B-FC53-33AA928724BB}"/>
              </a:ext>
            </a:extLst>
          </p:cNvPr>
          <p:cNvGraphicFramePr/>
          <p:nvPr/>
        </p:nvGraphicFramePr>
        <p:xfrm>
          <a:off x="5328745" y="1292772"/>
          <a:ext cx="3610303" cy="19595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a:extLst>
              <a:ext uri="{FF2B5EF4-FFF2-40B4-BE49-F238E27FC236}">
                <a16:creationId xmlns:a16="http://schemas.microsoft.com/office/drawing/2014/main" id="{632B408B-3F7A-4C96-C372-4476378EF3E3}"/>
              </a:ext>
            </a:extLst>
          </p:cNvPr>
          <p:cNvGraphicFramePr/>
          <p:nvPr/>
        </p:nvGraphicFramePr>
        <p:xfrm>
          <a:off x="211070" y="4461641"/>
          <a:ext cx="4140212" cy="21125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 9">
            <a:extLst>
              <a:ext uri="{FF2B5EF4-FFF2-40B4-BE49-F238E27FC236}">
                <a16:creationId xmlns:a16="http://schemas.microsoft.com/office/drawing/2014/main" id="{A30245BF-FC10-69F6-FE01-295385CA483D}"/>
              </a:ext>
            </a:extLst>
          </p:cNvPr>
          <p:cNvGraphicFramePr/>
          <p:nvPr/>
        </p:nvGraphicFramePr>
        <p:xfrm>
          <a:off x="2345062" y="2475186"/>
          <a:ext cx="4012441" cy="188585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32776" name="Rectangle 50">
            <a:extLst>
              <a:ext uri="{FF2B5EF4-FFF2-40B4-BE49-F238E27FC236}">
                <a16:creationId xmlns:a16="http://schemas.microsoft.com/office/drawing/2014/main" id="{A6972D4C-95A0-1C31-45C2-308C15D579AB}"/>
              </a:ext>
            </a:extLst>
          </p:cNvPr>
          <p:cNvSpPr>
            <a:spLocks noChangeArrowheads="1"/>
          </p:cNvSpPr>
          <p:nvPr/>
        </p:nvSpPr>
        <p:spPr bwMode="auto">
          <a:xfrm>
            <a:off x="2454275" y="1322388"/>
            <a:ext cx="42259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Bef>
                <a:spcPct val="20000"/>
              </a:spcBef>
            </a:pPr>
            <a:r>
              <a:rPr lang="en-US" altLang="en-US" sz="1600" b="1" i="1"/>
              <a:t>Options can be used singly or in combination </a:t>
            </a:r>
          </a:p>
          <a:p>
            <a:pPr eaLnBrk="1" hangingPunct="1">
              <a:spcBef>
                <a:spcPct val="20000"/>
              </a:spcBef>
            </a:pPr>
            <a:r>
              <a:rPr lang="en-US" altLang="en-US" sz="1600" b="1" i="1"/>
              <a:t>Systems must meet specific criteria for prescribed treatment credit</a:t>
            </a:r>
          </a:p>
        </p:txBody>
      </p:sp>
      <p:graphicFrame>
        <p:nvGraphicFramePr>
          <p:cNvPr id="12" name="Diagram 11">
            <a:extLst>
              <a:ext uri="{FF2B5EF4-FFF2-40B4-BE49-F238E27FC236}">
                <a16:creationId xmlns:a16="http://schemas.microsoft.com/office/drawing/2014/main" id="{FB729F5A-BDCF-8365-1505-83254BB00DC2}"/>
              </a:ext>
            </a:extLst>
          </p:cNvPr>
          <p:cNvGraphicFramePr/>
          <p:nvPr/>
        </p:nvGraphicFramePr>
        <p:xfrm>
          <a:off x="228600" y="876300"/>
          <a:ext cx="2820145" cy="2940808"/>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3" name="Diagram 12">
            <a:extLst>
              <a:ext uri="{FF2B5EF4-FFF2-40B4-BE49-F238E27FC236}">
                <a16:creationId xmlns:a16="http://schemas.microsoft.com/office/drawing/2014/main" id="{E993B0FC-127C-7FB3-E6E1-06179C718D60}"/>
              </a:ext>
            </a:extLst>
          </p:cNvPr>
          <p:cNvGraphicFramePr/>
          <p:nvPr/>
        </p:nvGraphicFramePr>
        <p:xfrm>
          <a:off x="4708243" y="3988676"/>
          <a:ext cx="4230806" cy="2869324"/>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14" name="Rounded Rectangle 13">
            <a:extLst>
              <a:ext uri="{FF2B5EF4-FFF2-40B4-BE49-F238E27FC236}">
                <a16:creationId xmlns:a16="http://schemas.microsoft.com/office/drawing/2014/main" id="{D4DBA028-C752-DA13-2E52-48FB6902AB71}"/>
              </a:ext>
            </a:extLst>
          </p:cNvPr>
          <p:cNvSpPr/>
          <p:nvPr/>
        </p:nvSpPr>
        <p:spPr>
          <a:xfrm>
            <a:off x="7867650" y="5289550"/>
            <a:ext cx="1276350" cy="1092200"/>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4D2CB6-A608-1C33-6AC4-31914D69A062}"/>
              </a:ext>
            </a:extLst>
          </p:cNvPr>
          <p:cNvSpPr txBox="1"/>
          <p:nvPr/>
        </p:nvSpPr>
        <p:spPr>
          <a:xfrm>
            <a:off x="5737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Regulatory requirements – Disinfection</a:t>
            </a:r>
          </a:p>
        </p:txBody>
      </p:sp>
      <p:graphicFrame>
        <p:nvGraphicFramePr>
          <p:cNvPr id="4" name="Table 3">
            <a:extLst>
              <a:ext uri="{FF2B5EF4-FFF2-40B4-BE49-F238E27FC236}">
                <a16:creationId xmlns:a16="http://schemas.microsoft.com/office/drawing/2014/main" id="{4B5296C5-BF75-BF22-0C15-B71A7CB958F9}"/>
              </a:ext>
            </a:extLst>
          </p:cNvPr>
          <p:cNvGraphicFramePr>
            <a:graphicFrameLocks noGrp="1"/>
          </p:cNvGraphicFramePr>
          <p:nvPr/>
        </p:nvGraphicFramePr>
        <p:xfrm>
          <a:off x="247650" y="1027113"/>
          <a:ext cx="8629650" cy="4267200"/>
        </p:xfrm>
        <a:graphic>
          <a:graphicData uri="http://schemas.openxmlformats.org/drawingml/2006/table">
            <a:tbl>
              <a:tblPr firstRow="1" bandRow="1">
                <a:tableStyleId>{FABFCF23-3B69-468F-B69F-88F6DE6A72F2}</a:tableStyleId>
              </a:tblPr>
              <a:tblGrid>
                <a:gridCol w="3028950">
                  <a:extLst>
                    <a:ext uri="{9D8B030D-6E8A-4147-A177-3AD203B41FA5}">
                      <a16:colId xmlns:a16="http://schemas.microsoft.com/office/drawing/2014/main" val="20000"/>
                    </a:ext>
                  </a:extLst>
                </a:gridCol>
                <a:gridCol w="5600700">
                  <a:extLst>
                    <a:ext uri="{9D8B030D-6E8A-4147-A177-3AD203B41FA5}">
                      <a16:colId xmlns:a16="http://schemas.microsoft.com/office/drawing/2014/main" val="20001"/>
                    </a:ext>
                  </a:extLst>
                </a:gridCol>
              </a:tblGrid>
              <a:tr h="528676">
                <a:tc gridSpan="2">
                  <a:txBody>
                    <a:bodyPr/>
                    <a:lstStyle/>
                    <a:p>
                      <a:pPr marL="0" marR="0" algn="ctr">
                        <a:spcBef>
                          <a:spcPts val="0"/>
                        </a:spcBef>
                        <a:spcAft>
                          <a:spcPts val="0"/>
                        </a:spcAft>
                      </a:pPr>
                      <a:r>
                        <a:rPr kumimoji="0" lang="en-US" sz="2400" b="1" kern="1200" dirty="0">
                          <a:solidFill>
                            <a:schemeClr val="lt1"/>
                          </a:solidFill>
                          <a:latin typeface="+mn-lt"/>
                          <a:ea typeface="+mn-ea"/>
                          <a:cs typeface="+mn-cs"/>
                        </a:rPr>
                        <a:t>Entry</a:t>
                      </a:r>
                      <a:r>
                        <a:rPr kumimoji="0" lang="en-US" sz="2400" b="1" kern="1200" baseline="0" dirty="0">
                          <a:solidFill>
                            <a:schemeClr val="lt1"/>
                          </a:solidFill>
                          <a:latin typeface="+mn-lt"/>
                          <a:ea typeface="+mn-ea"/>
                          <a:cs typeface="+mn-cs"/>
                        </a:rPr>
                        <a:t> Point Chlorine Residual</a:t>
                      </a:r>
                      <a:endParaRPr kumimoji="0" lang="en-US" sz="2400" b="1" kern="1200" dirty="0">
                        <a:solidFill>
                          <a:schemeClr val="lt1"/>
                        </a:solidFill>
                        <a:latin typeface="+mn-lt"/>
                        <a:ea typeface="+mn-ea"/>
                        <a:cs typeface="+mn-cs"/>
                      </a:endParaRPr>
                    </a:p>
                  </a:txBody>
                  <a:tcPr marL="89210" marR="89210"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lumMod val="50000"/>
                      </a:schemeClr>
                    </a:solidFill>
                  </a:tcPr>
                </a:tc>
                <a:tc hMerge="1">
                  <a:txBody>
                    <a:bodyPr/>
                    <a:lstStyle/>
                    <a:p>
                      <a:pPr marL="0" marR="0" algn="ctr">
                        <a:spcBef>
                          <a:spcPts val="0"/>
                        </a:spcBef>
                        <a:spcAft>
                          <a:spcPts val="0"/>
                        </a:spcAft>
                      </a:pPr>
                      <a:endParaRPr kumimoji="0" lang="en-US" sz="2000" b="1" kern="1200" dirty="0">
                        <a:solidFill>
                          <a:schemeClr val="lt1"/>
                        </a:solidFill>
                        <a:latin typeface="+mn-lt"/>
                        <a:ea typeface="+mn-ea"/>
                        <a:cs typeface="+mn-cs"/>
                      </a:endParaRPr>
                    </a:p>
                  </a:txBody>
                  <a:tcPr marL="89210" marR="89210" marT="91440" marB="91440">
                    <a:solidFill>
                      <a:schemeClr val="tx2">
                        <a:lumMod val="50000"/>
                      </a:schemeClr>
                    </a:solidFill>
                  </a:tcPr>
                </a:tc>
                <a:extLst>
                  <a:ext uri="{0D108BD9-81ED-4DB2-BD59-A6C34878D82A}">
                    <a16:rowId xmlns:a16="http://schemas.microsoft.com/office/drawing/2014/main" val="10000"/>
                  </a:ext>
                </a:extLst>
              </a:tr>
              <a:tr h="2819604">
                <a:tc rowSpan="2">
                  <a:txBody>
                    <a:bodyPr/>
                    <a:lstStyle/>
                    <a:p>
                      <a:pPr marL="0" marR="0" algn="ctr">
                        <a:spcBef>
                          <a:spcPts val="0"/>
                        </a:spcBef>
                        <a:spcAft>
                          <a:spcPts val="0"/>
                        </a:spcAft>
                      </a:pPr>
                      <a:r>
                        <a:rPr lang="en-US" sz="2000" b="0" dirty="0">
                          <a:solidFill>
                            <a:schemeClr val="bg1"/>
                          </a:solidFill>
                          <a:latin typeface="Arial" pitchFamily="34" charset="0"/>
                          <a:ea typeface="Times New Roman"/>
                          <a:cs typeface="Arial" pitchFamily="34" charset="0"/>
                        </a:rPr>
                        <a:t>Entry Point Residual Disinfection Concentration</a:t>
                      </a:r>
                    </a:p>
                    <a:p>
                      <a:pPr marL="0" marR="0" algn="ctr">
                        <a:spcBef>
                          <a:spcPts val="0"/>
                        </a:spcBef>
                        <a:spcAft>
                          <a:spcPts val="0"/>
                        </a:spcAft>
                      </a:pPr>
                      <a:endParaRPr lang="en-US" sz="2000" b="0" dirty="0">
                        <a:solidFill>
                          <a:schemeClr val="bg1"/>
                        </a:solidFill>
                        <a:latin typeface="Arial" pitchFamily="34" charset="0"/>
                        <a:ea typeface="Times New Roman"/>
                        <a:cs typeface="Arial" pitchFamily="34" charset="0"/>
                      </a:endParaRPr>
                    </a:p>
                    <a:p>
                      <a:pPr marL="0" marR="0" algn="ctr">
                        <a:spcBef>
                          <a:spcPts val="0"/>
                        </a:spcBef>
                        <a:spcAft>
                          <a:spcPts val="0"/>
                        </a:spcAft>
                      </a:pPr>
                      <a:r>
                        <a:rPr lang="en-US" sz="2000" b="0" dirty="0">
                          <a:solidFill>
                            <a:schemeClr val="bg1"/>
                          </a:solidFill>
                          <a:latin typeface="Arial" pitchFamily="34" charset="0"/>
                          <a:ea typeface="Times New Roman"/>
                          <a:cs typeface="Arial" pitchFamily="34" charset="0"/>
                        </a:rPr>
                        <a:t>(for free</a:t>
                      </a:r>
                      <a:r>
                        <a:rPr lang="en-US" sz="2000" b="0" baseline="0" dirty="0">
                          <a:solidFill>
                            <a:schemeClr val="bg1"/>
                          </a:solidFill>
                          <a:latin typeface="Arial" pitchFamily="34" charset="0"/>
                          <a:ea typeface="Times New Roman"/>
                          <a:cs typeface="Arial" pitchFamily="34" charset="0"/>
                        </a:rPr>
                        <a:t> </a:t>
                      </a:r>
                      <a:r>
                        <a:rPr lang="en-US" sz="2000" b="0" dirty="0">
                          <a:solidFill>
                            <a:schemeClr val="bg1"/>
                          </a:solidFill>
                          <a:latin typeface="Arial" pitchFamily="34" charset="0"/>
                          <a:ea typeface="Times New Roman"/>
                          <a:cs typeface="Arial" pitchFamily="34" charset="0"/>
                        </a:rPr>
                        <a:t>chlorine measured</a:t>
                      </a:r>
                      <a:r>
                        <a:rPr lang="en-US" sz="2000" b="0" baseline="0" dirty="0">
                          <a:solidFill>
                            <a:schemeClr val="bg1"/>
                          </a:solidFill>
                          <a:latin typeface="Arial" pitchFamily="34" charset="0"/>
                          <a:ea typeface="Times New Roman"/>
                          <a:cs typeface="Arial" pitchFamily="34" charset="0"/>
                        </a:rPr>
                        <a:t> prior to or at the first customer each day of operation</a:t>
                      </a:r>
                      <a:r>
                        <a:rPr lang="en-US" sz="2000" b="0" dirty="0">
                          <a:solidFill>
                            <a:schemeClr val="bg1"/>
                          </a:solidFill>
                          <a:latin typeface="Arial" pitchFamily="34" charset="0"/>
                          <a:ea typeface="Times New Roman"/>
                          <a:cs typeface="Arial" pitchFamily="34" charset="0"/>
                        </a:rPr>
                        <a:t>)</a:t>
                      </a:r>
                    </a:p>
                  </a:txBody>
                  <a:tcPr marL="89210" marR="89210"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2000" b="0" kern="1200" dirty="0">
                          <a:solidFill>
                            <a:schemeClr val="bg1"/>
                          </a:solidFill>
                          <a:latin typeface="Arial" pitchFamily="34" charset="0"/>
                          <a:ea typeface="Times New Roman"/>
                          <a:cs typeface="Arial" pitchFamily="34" charset="0"/>
                        </a:rPr>
                        <a:t>Residual disinfectant concentration cannot be &lt; 0.2 mg/l for more than 4 hours based on continuous</a:t>
                      </a:r>
                      <a:r>
                        <a:rPr kumimoji="0" lang="en-US" sz="2000" b="0" kern="1200" baseline="0" dirty="0">
                          <a:solidFill>
                            <a:schemeClr val="bg1"/>
                          </a:solidFill>
                          <a:latin typeface="Arial" pitchFamily="34" charset="0"/>
                          <a:ea typeface="Times New Roman"/>
                          <a:cs typeface="Arial" pitchFamily="34" charset="0"/>
                        </a:rPr>
                        <a:t> monitoring (&gt; 3,300 pop) or less frequent monitoring as allowed by the state.</a:t>
                      </a:r>
                      <a:endParaRPr kumimoji="0" lang="en-US" sz="2000" b="0" kern="1200" dirty="0">
                        <a:solidFill>
                          <a:schemeClr val="bg1"/>
                        </a:solidFill>
                        <a:latin typeface="Arial" pitchFamily="34" charset="0"/>
                        <a:ea typeface="Times New Roman"/>
                        <a:cs typeface="Arial" pitchFamily="34" charset="0"/>
                      </a:endParaRPr>
                    </a:p>
                    <a:p>
                      <a:pPr marL="0" marR="0" algn="ctr">
                        <a:spcBef>
                          <a:spcPts val="0"/>
                        </a:spcBef>
                        <a:spcAft>
                          <a:spcPts val="0"/>
                        </a:spcAft>
                        <a:buFont typeface="Wingdings"/>
                        <a:buNone/>
                      </a:pPr>
                      <a:r>
                        <a:rPr lang="en-US" sz="2000" b="0" u="none" baseline="0" dirty="0">
                          <a:solidFill>
                            <a:schemeClr val="bg1"/>
                          </a:solidFill>
                          <a:latin typeface="Arial" pitchFamily="34" charset="0"/>
                          <a:ea typeface="Times New Roman"/>
                          <a:cs typeface="Arial" pitchFamily="34" charset="0"/>
                        </a:rPr>
                        <a:t>(SWTR)</a:t>
                      </a:r>
                    </a:p>
                    <a:p>
                      <a:pPr marL="0" marR="0" algn="ctr">
                        <a:spcBef>
                          <a:spcPts val="0"/>
                        </a:spcBef>
                        <a:spcAft>
                          <a:spcPts val="0"/>
                        </a:spcAft>
                        <a:buFont typeface="Wingdings"/>
                        <a:buNone/>
                      </a:pPr>
                      <a:endParaRPr lang="en-US" sz="2000" b="0" u="none" baseline="0" dirty="0">
                        <a:solidFill>
                          <a:schemeClr val="bg1"/>
                        </a:solidFill>
                        <a:latin typeface="Arial" pitchFamily="34" charset="0"/>
                        <a:ea typeface="Times New Roman"/>
                        <a:cs typeface="Arial" pitchFamily="34" charset="0"/>
                      </a:endParaRPr>
                    </a:p>
                    <a:p>
                      <a:pPr marL="0" marR="0" indent="0" algn="ctr" defTabSz="914400" rtl="0" eaLnBrk="1" fontAlgn="auto" latinLnBrk="0" hangingPunct="1">
                        <a:lnSpc>
                          <a:spcPct val="100000"/>
                        </a:lnSpc>
                        <a:spcBef>
                          <a:spcPts val="0"/>
                        </a:spcBef>
                        <a:spcAft>
                          <a:spcPts val="0"/>
                        </a:spcAft>
                        <a:buClrTx/>
                        <a:buSzTx/>
                        <a:buFont typeface="Wingdings"/>
                        <a:buNone/>
                        <a:tabLst/>
                        <a:defRPr/>
                      </a:pPr>
                      <a:r>
                        <a:rPr lang="en-US" sz="2000" b="0" dirty="0">
                          <a:solidFill>
                            <a:schemeClr val="bg1"/>
                          </a:solidFill>
                          <a:latin typeface="Arial" pitchFamily="34" charset="0"/>
                          <a:ea typeface="Times New Roman"/>
                          <a:cs typeface="Arial" pitchFamily="34" charset="0"/>
                        </a:rPr>
                        <a:t>(contact your state regulator if</a:t>
                      </a:r>
                      <a:r>
                        <a:rPr lang="en-US" sz="2000" b="0" baseline="0" dirty="0">
                          <a:solidFill>
                            <a:schemeClr val="bg1"/>
                          </a:solidFill>
                          <a:latin typeface="Arial" pitchFamily="34" charset="0"/>
                          <a:ea typeface="Times New Roman"/>
                          <a:cs typeface="Arial" pitchFamily="34" charset="0"/>
                        </a:rPr>
                        <a:t> using a disinfectant other than chlorine or are planning to switch disinfectants)</a:t>
                      </a:r>
                      <a:endParaRPr lang="en-US" sz="2000" b="0" u="none" dirty="0">
                        <a:solidFill>
                          <a:schemeClr val="bg1"/>
                        </a:solidFill>
                        <a:latin typeface="Arial" pitchFamily="34" charset="0"/>
                        <a:ea typeface="Times New Roman"/>
                        <a:cs typeface="Arial" pitchFamily="34" charset="0"/>
                      </a:endParaRPr>
                    </a:p>
                  </a:txBody>
                  <a:tcPr marL="89210" marR="89210"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578055">
                <a:tc vMerge="1">
                  <a:txBody>
                    <a:bodyPr/>
                    <a:lstStyle/>
                    <a:p>
                      <a:endParaRPr lang="en-US"/>
                    </a:p>
                  </a:txBody>
                  <a:tcPr/>
                </a:tc>
                <a:tc>
                  <a:txBody>
                    <a:bodyPr/>
                    <a:lstStyle/>
                    <a:p>
                      <a:pPr marL="0" marR="0" algn="ctr">
                        <a:spcBef>
                          <a:spcPts val="0"/>
                        </a:spcBef>
                        <a:spcAft>
                          <a:spcPts val="0"/>
                        </a:spcAft>
                      </a:pPr>
                      <a:r>
                        <a:rPr lang="en-US" sz="2000" b="0" dirty="0">
                          <a:solidFill>
                            <a:schemeClr val="bg1"/>
                          </a:solidFill>
                          <a:latin typeface="Arial" pitchFamily="34" charset="0"/>
                          <a:ea typeface="Times New Roman"/>
                          <a:cs typeface="Arial" pitchFamily="34" charset="0"/>
                        </a:rPr>
                        <a:t>No two consecutive</a:t>
                      </a:r>
                      <a:r>
                        <a:rPr lang="en-US" sz="2000" b="0" baseline="0" dirty="0">
                          <a:solidFill>
                            <a:schemeClr val="bg1"/>
                          </a:solidFill>
                          <a:latin typeface="Arial" pitchFamily="34" charset="0"/>
                          <a:ea typeface="Times New Roman"/>
                          <a:cs typeface="Arial" pitchFamily="34" charset="0"/>
                        </a:rPr>
                        <a:t> daily samples should exceed 4.0 mg/l (DBPR)</a:t>
                      </a:r>
                      <a:endParaRPr lang="en-US" sz="2000" b="0" u="none" dirty="0">
                        <a:solidFill>
                          <a:schemeClr val="bg1"/>
                        </a:solidFill>
                        <a:latin typeface="Arial" pitchFamily="34" charset="0"/>
                        <a:ea typeface="Times New Roman"/>
                        <a:cs typeface="Arial" pitchFamily="34" charset="0"/>
                      </a:endParaRPr>
                    </a:p>
                  </a:txBody>
                  <a:tcPr marL="89210" marR="89210"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4831" name="Rectangle 6">
            <a:extLst>
              <a:ext uri="{FF2B5EF4-FFF2-40B4-BE49-F238E27FC236}">
                <a16:creationId xmlns:a16="http://schemas.microsoft.com/office/drawing/2014/main" id="{20BA25C8-1C75-809A-FA1B-7B20485CB7C1}"/>
              </a:ext>
            </a:extLst>
          </p:cNvPr>
          <p:cNvSpPr>
            <a:spLocks noChangeArrowheads="1"/>
          </p:cNvSpPr>
          <p:nvPr/>
        </p:nvSpPr>
        <p:spPr bwMode="auto">
          <a:xfrm>
            <a:off x="266700" y="5365750"/>
            <a:ext cx="85534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a:t>Where chlorine is used as the disinfectant, the measurement of residual chlorine shall be by the </a:t>
            </a:r>
            <a:r>
              <a:rPr lang="en-US" altLang="en-US" sz="2000" u="sng">
                <a:solidFill>
                  <a:srgbClr val="FFC000"/>
                </a:solidFill>
              </a:rPr>
              <a:t>DPD or other EPA-approved method </a:t>
            </a:r>
            <a:r>
              <a:rPr lang="en-US" altLang="en-US" sz="2000"/>
              <a:t>in accordance with Standard Methods for the Examination of Water and Waste-water, and shall measure the free chlorine residual or total chlorine residual as applicable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8B48B1-4164-C40A-26D8-0FFF66BCC48A}"/>
              </a:ext>
            </a:extLst>
          </p:cNvPr>
          <p:cNvSpPr txBox="1"/>
          <p:nvPr/>
        </p:nvSpPr>
        <p:spPr>
          <a:xfrm>
            <a:off x="5737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Regulatory requirements – Disinfection</a:t>
            </a:r>
          </a:p>
        </p:txBody>
      </p:sp>
      <p:graphicFrame>
        <p:nvGraphicFramePr>
          <p:cNvPr id="4" name="Table 3">
            <a:extLst>
              <a:ext uri="{FF2B5EF4-FFF2-40B4-BE49-F238E27FC236}">
                <a16:creationId xmlns:a16="http://schemas.microsoft.com/office/drawing/2014/main" id="{3142F97E-9D70-87B3-18C4-182484CF6A58}"/>
              </a:ext>
            </a:extLst>
          </p:cNvPr>
          <p:cNvGraphicFramePr>
            <a:graphicFrameLocks noGrp="1"/>
          </p:cNvGraphicFramePr>
          <p:nvPr/>
        </p:nvGraphicFramePr>
        <p:xfrm>
          <a:off x="247650" y="1027113"/>
          <a:ext cx="8629650" cy="3779837"/>
        </p:xfrm>
        <a:graphic>
          <a:graphicData uri="http://schemas.openxmlformats.org/drawingml/2006/table">
            <a:tbl>
              <a:tblPr firstRow="1" bandRow="1">
                <a:tableStyleId>{FABFCF23-3B69-468F-B69F-88F6DE6A72F2}</a:tableStyleId>
              </a:tblPr>
              <a:tblGrid>
                <a:gridCol w="405765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48719">
                <a:tc gridSpan="2">
                  <a:txBody>
                    <a:bodyPr/>
                    <a:lstStyle/>
                    <a:p>
                      <a:pPr marL="0" marR="0" algn="ctr">
                        <a:spcBef>
                          <a:spcPts val="0"/>
                        </a:spcBef>
                        <a:spcAft>
                          <a:spcPts val="0"/>
                        </a:spcAft>
                      </a:pPr>
                      <a:r>
                        <a:rPr kumimoji="0" lang="en-US" sz="2400" b="1" kern="1200" dirty="0">
                          <a:solidFill>
                            <a:schemeClr val="lt1"/>
                          </a:solidFill>
                          <a:latin typeface="+mn-lt"/>
                          <a:ea typeface="+mn-ea"/>
                          <a:cs typeface="+mn-cs"/>
                        </a:rPr>
                        <a:t>Distribution System Chlorine</a:t>
                      </a:r>
                      <a:r>
                        <a:rPr kumimoji="0" lang="en-US" sz="2400" b="1" kern="1200" baseline="0" dirty="0">
                          <a:solidFill>
                            <a:schemeClr val="lt1"/>
                          </a:solidFill>
                          <a:latin typeface="+mn-lt"/>
                          <a:ea typeface="+mn-ea"/>
                          <a:cs typeface="+mn-cs"/>
                        </a:rPr>
                        <a:t> Residual</a:t>
                      </a:r>
                      <a:endParaRPr kumimoji="0" lang="en-US" sz="2400" b="1" kern="1200" dirty="0">
                        <a:solidFill>
                          <a:schemeClr val="lt1"/>
                        </a:solidFill>
                        <a:latin typeface="+mn-lt"/>
                        <a:ea typeface="+mn-ea"/>
                        <a:cs typeface="+mn-cs"/>
                      </a:endParaRPr>
                    </a:p>
                  </a:txBody>
                  <a:tcPr marL="89210" marR="89210" marT="91453" marB="91453">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lumMod val="50000"/>
                      </a:schemeClr>
                    </a:solidFill>
                  </a:tcPr>
                </a:tc>
                <a:tc hMerge="1">
                  <a:txBody>
                    <a:bodyPr/>
                    <a:lstStyle/>
                    <a:p>
                      <a:pPr marL="0" marR="0" algn="ctr">
                        <a:spcBef>
                          <a:spcPts val="0"/>
                        </a:spcBef>
                        <a:spcAft>
                          <a:spcPts val="0"/>
                        </a:spcAft>
                      </a:pPr>
                      <a:endParaRPr kumimoji="0" lang="en-US" sz="2000" b="1" kern="1200" dirty="0">
                        <a:solidFill>
                          <a:schemeClr val="lt1"/>
                        </a:solidFill>
                        <a:latin typeface="+mn-lt"/>
                        <a:ea typeface="+mn-ea"/>
                        <a:cs typeface="+mn-cs"/>
                      </a:endParaRPr>
                    </a:p>
                  </a:txBody>
                  <a:tcPr marL="89210" marR="89210" marT="91440" marB="91440">
                    <a:solidFill>
                      <a:schemeClr val="tx2">
                        <a:lumMod val="50000"/>
                      </a:schemeClr>
                    </a:solidFill>
                  </a:tcPr>
                </a:tc>
                <a:extLst>
                  <a:ext uri="{0D108BD9-81ED-4DB2-BD59-A6C34878D82A}">
                    <a16:rowId xmlns:a16="http://schemas.microsoft.com/office/drawing/2014/main" val="10000"/>
                  </a:ext>
                </a:extLst>
              </a:tr>
              <a:tr h="2069249">
                <a:tc rowSpan="2">
                  <a:txBody>
                    <a:bodyPr/>
                    <a:lstStyle/>
                    <a:p>
                      <a:pPr marL="0" marR="0" algn="ctr">
                        <a:spcBef>
                          <a:spcPts val="0"/>
                        </a:spcBef>
                        <a:spcAft>
                          <a:spcPts val="0"/>
                        </a:spcAft>
                      </a:pPr>
                      <a:r>
                        <a:rPr lang="en-US" sz="2000" b="0" dirty="0">
                          <a:solidFill>
                            <a:schemeClr val="bg1"/>
                          </a:solidFill>
                          <a:latin typeface="Arial" pitchFamily="34" charset="0"/>
                          <a:ea typeface="Times New Roman"/>
                          <a:cs typeface="Arial" pitchFamily="34" charset="0"/>
                        </a:rPr>
                        <a:t>Distribution System Residual Disinfection Concentration</a:t>
                      </a:r>
                    </a:p>
                    <a:p>
                      <a:pPr marL="0" marR="0" algn="ctr">
                        <a:spcBef>
                          <a:spcPts val="0"/>
                        </a:spcBef>
                        <a:spcAft>
                          <a:spcPts val="0"/>
                        </a:spcAft>
                      </a:pPr>
                      <a:endParaRPr lang="en-US" sz="2000" b="0" dirty="0">
                        <a:solidFill>
                          <a:schemeClr val="bg1"/>
                        </a:solidFill>
                        <a:latin typeface="Arial" pitchFamily="34" charset="0"/>
                        <a:ea typeface="Times New Roman"/>
                        <a:cs typeface="Arial" pitchFamily="34" charset="0"/>
                      </a:endParaRPr>
                    </a:p>
                    <a:p>
                      <a:pPr marL="0" marR="0" algn="ctr">
                        <a:spcBef>
                          <a:spcPts val="0"/>
                        </a:spcBef>
                        <a:spcAft>
                          <a:spcPts val="0"/>
                        </a:spcAft>
                      </a:pPr>
                      <a:r>
                        <a:rPr lang="en-US" sz="2000" b="0" dirty="0">
                          <a:solidFill>
                            <a:schemeClr val="bg1"/>
                          </a:solidFill>
                          <a:latin typeface="Arial" pitchFamily="34" charset="0"/>
                          <a:ea typeface="Times New Roman"/>
                          <a:cs typeface="Arial" pitchFamily="34" charset="0"/>
                        </a:rPr>
                        <a:t>(for free</a:t>
                      </a:r>
                      <a:r>
                        <a:rPr lang="en-US" sz="2000" b="0" baseline="0" dirty="0">
                          <a:solidFill>
                            <a:schemeClr val="bg1"/>
                          </a:solidFill>
                          <a:latin typeface="Arial" pitchFamily="34" charset="0"/>
                          <a:ea typeface="Times New Roman"/>
                          <a:cs typeface="Arial" pitchFamily="34" charset="0"/>
                        </a:rPr>
                        <a:t> </a:t>
                      </a:r>
                      <a:r>
                        <a:rPr lang="en-US" sz="2000" b="0" dirty="0">
                          <a:solidFill>
                            <a:schemeClr val="bg1"/>
                          </a:solidFill>
                          <a:latin typeface="Arial" pitchFamily="34" charset="0"/>
                          <a:ea typeface="Times New Roman"/>
                          <a:cs typeface="Arial" pitchFamily="34" charset="0"/>
                        </a:rPr>
                        <a:t>chlorine</a:t>
                      </a:r>
                    </a:p>
                    <a:p>
                      <a:pPr marL="0" marR="0" algn="ctr">
                        <a:spcBef>
                          <a:spcPts val="0"/>
                        </a:spcBef>
                        <a:spcAft>
                          <a:spcPts val="0"/>
                        </a:spcAft>
                      </a:pPr>
                      <a:r>
                        <a:rPr lang="en-US" sz="2000" b="0" dirty="0">
                          <a:solidFill>
                            <a:schemeClr val="bg1"/>
                          </a:solidFill>
                          <a:latin typeface="Arial" pitchFamily="34" charset="0"/>
                          <a:ea typeface="Times New Roman"/>
                          <a:cs typeface="Arial" pitchFamily="34" charset="0"/>
                        </a:rPr>
                        <a:t>measured with coliform samples)</a:t>
                      </a:r>
                    </a:p>
                    <a:p>
                      <a:pPr marL="0" marR="0" algn="ctr">
                        <a:spcBef>
                          <a:spcPts val="0"/>
                        </a:spcBef>
                        <a:spcAft>
                          <a:spcPts val="0"/>
                        </a:spcAft>
                      </a:pPr>
                      <a:endParaRPr lang="en-US" sz="2000" b="0" dirty="0">
                        <a:solidFill>
                          <a:schemeClr val="bg1"/>
                        </a:solidFill>
                        <a:latin typeface="Arial" pitchFamily="34" charset="0"/>
                        <a:ea typeface="Times New Roman"/>
                        <a:cs typeface="Arial" pitchFamily="34" charset="0"/>
                      </a:endParaRPr>
                    </a:p>
                    <a:p>
                      <a:pPr marL="0" marR="0" algn="ctr">
                        <a:spcBef>
                          <a:spcPts val="0"/>
                        </a:spcBef>
                        <a:spcAft>
                          <a:spcPts val="0"/>
                        </a:spcAft>
                      </a:pPr>
                      <a:r>
                        <a:rPr lang="en-US" sz="2000" b="0" dirty="0">
                          <a:solidFill>
                            <a:schemeClr val="bg1"/>
                          </a:solidFill>
                          <a:latin typeface="Arial" pitchFamily="34" charset="0"/>
                          <a:ea typeface="Times New Roman"/>
                          <a:cs typeface="Arial" pitchFamily="34" charset="0"/>
                        </a:rPr>
                        <a:t>(contact your state regulator if</a:t>
                      </a:r>
                      <a:r>
                        <a:rPr lang="en-US" sz="2000" b="0" baseline="0" dirty="0">
                          <a:solidFill>
                            <a:schemeClr val="bg1"/>
                          </a:solidFill>
                          <a:latin typeface="Arial" pitchFamily="34" charset="0"/>
                          <a:ea typeface="Times New Roman"/>
                          <a:cs typeface="Arial" pitchFamily="34" charset="0"/>
                        </a:rPr>
                        <a:t> using a disinfectant other than chlorine or are planning to switch disinfectants)</a:t>
                      </a:r>
                      <a:endParaRPr lang="en-US" sz="2000" b="0" dirty="0">
                        <a:solidFill>
                          <a:schemeClr val="bg1"/>
                        </a:solidFill>
                        <a:latin typeface="Arial" pitchFamily="34" charset="0"/>
                        <a:ea typeface="Times New Roman"/>
                        <a:cs typeface="Arial" pitchFamily="34" charset="0"/>
                      </a:endParaRPr>
                    </a:p>
                  </a:txBody>
                  <a:tcPr marL="89210" marR="89210" marT="91453" marB="91453">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kern="1200" dirty="0">
                          <a:solidFill>
                            <a:schemeClr val="bg1"/>
                          </a:solidFill>
                          <a:latin typeface="Arial" pitchFamily="34" charset="0"/>
                          <a:ea typeface="Times New Roman"/>
                          <a:cs typeface="Arial" pitchFamily="34" charset="0"/>
                        </a:rPr>
                        <a:t>Residual disinfectant concentration cannot be undetectable in greater than 5% of samples in a month, for any 2 consecutive months.</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kern="1200" dirty="0">
                          <a:solidFill>
                            <a:schemeClr val="bg1"/>
                          </a:solidFill>
                          <a:latin typeface="Arial" pitchFamily="34" charset="0"/>
                          <a:ea typeface="Times New Roman"/>
                          <a:cs typeface="Arial" pitchFamily="34" charset="0"/>
                        </a:rPr>
                        <a:t>(SWTR)</a:t>
                      </a:r>
                    </a:p>
                  </a:txBody>
                  <a:tcPr marL="89210" marR="89210" marT="91453" marB="91453">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1161869">
                <a:tc vMerge="1">
                  <a:txBody>
                    <a:bodyPr/>
                    <a:lstStyle/>
                    <a:p>
                      <a:endParaRPr lang="en-US"/>
                    </a:p>
                  </a:txBody>
                  <a:tcPr/>
                </a:tc>
                <a:tc>
                  <a:txBody>
                    <a:bodyPr/>
                    <a:lstStyle/>
                    <a:p>
                      <a:pPr marL="0" marR="0" algn="ctr">
                        <a:spcBef>
                          <a:spcPts val="0"/>
                        </a:spcBef>
                        <a:spcAft>
                          <a:spcPts val="0"/>
                        </a:spcAft>
                      </a:pPr>
                      <a:r>
                        <a:rPr lang="en-US" sz="2000" b="0" dirty="0">
                          <a:solidFill>
                            <a:schemeClr val="bg1"/>
                          </a:solidFill>
                          <a:latin typeface="Arial" pitchFamily="34" charset="0"/>
                          <a:ea typeface="Times New Roman"/>
                          <a:cs typeface="Arial" pitchFamily="34" charset="0"/>
                        </a:rPr>
                        <a:t>Not</a:t>
                      </a:r>
                      <a:r>
                        <a:rPr lang="en-US" sz="2000" b="0" baseline="0" dirty="0">
                          <a:solidFill>
                            <a:schemeClr val="bg1"/>
                          </a:solidFill>
                          <a:latin typeface="Arial" pitchFamily="34" charset="0"/>
                          <a:ea typeface="Times New Roman"/>
                          <a:cs typeface="Arial" pitchFamily="34" charset="0"/>
                        </a:rPr>
                        <a:t> to exceed 4.0 mg/l MRDL*</a:t>
                      </a:r>
                    </a:p>
                    <a:p>
                      <a:pPr marL="0" marR="0" algn="ctr">
                        <a:spcBef>
                          <a:spcPts val="0"/>
                        </a:spcBef>
                        <a:spcAft>
                          <a:spcPts val="0"/>
                        </a:spcAft>
                      </a:pPr>
                      <a:r>
                        <a:rPr lang="en-US" sz="2000" b="0" baseline="0" dirty="0">
                          <a:solidFill>
                            <a:schemeClr val="bg1"/>
                          </a:solidFill>
                          <a:latin typeface="Arial" pitchFamily="34" charset="0"/>
                          <a:ea typeface="Times New Roman"/>
                          <a:cs typeface="Arial" pitchFamily="34" charset="0"/>
                        </a:rPr>
                        <a:t>(DBPR)</a:t>
                      </a:r>
                      <a:endParaRPr lang="en-US" sz="2000" b="0" dirty="0">
                        <a:solidFill>
                          <a:schemeClr val="bg1"/>
                        </a:solidFill>
                        <a:latin typeface="Arial" pitchFamily="34" charset="0"/>
                        <a:ea typeface="Times New Roman"/>
                        <a:cs typeface="Arial" pitchFamily="34" charset="0"/>
                      </a:endParaRPr>
                    </a:p>
                  </a:txBody>
                  <a:tcPr marL="89210" marR="89210" marT="91453" marB="91453">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6879" name="TextBox 5">
            <a:extLst>
              <a:ext uri="{FF2B5EF4-FFF2-40B4-BE49-F238E27FC236}">
                <a16:creationId xmlns:a16="http://schemas.microsoft.com/office/drawing/2014/main" id="{FC3EEC35-99A6-2933-E711-052CA12A6F8B}"/>
              </a:ext>
            </a:extLst>
          </p:cNvPr>
          <p:cNvSpPr txBox="1">
            <a:spLocks noChangeArrowheads="1"/>
          </p:cNvSpPr>
          <p:nvPr/>
        </p:nvSpPr>
        <p:spPr bwMode="auto">
          <a:xfrm>
            <a:off x="341313" y="5241925"/>
            <a:ext cx="880268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i="1"/>
              <a:t>* The maximum residual disinfectant level (MRDL) is regulated under the Disinfection By-Products Rules (DBPR).  Compliance is based upon chlorine residuals taken at the same location and frequency as that required for total coliform monitoring in the distribution system.  The running annual average of monthly averages of samples, computed quarterly, must be </a:t>
            </a:r>
            <a:r>
              <a:rPr lang="en-US" altLang="en-US" sz="2000" i="1" u="sng"/>
              <a:t>&lt;</a:t>
            </a:r>
            <a:r>
              <a:rPr lang="en-US" altLang="en-US" sz="2000" i="1"/>
              <a:t> 4.0 mg/l.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54F026-6554-A5A9-437D-0F43AB814DDC}"/>
              </a:ext>
            </a:extLst>
          </p:cNvPr>
          <p:cNvSpPr txBox="1"/>
          <p:nvPr/>
        </p:nvSpPr>
        <p:spPr>
          <a:xfrm>
            <a:off x="5737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Regulatory requirements – CL2 Reporting</a:t>
            </a:r>
          </a:p>
        </p:txBody>
      </p:sp>
      <p:graphicFrame>
        <p:nvGraphicFramePr>
          <p:cNvPr id="4" name="Table 3">
            <a:extLst>
              <a:ext uri="{FF2B5EF4-FFF2-40B4-BE49-F238E27FC236}">
                <a16:creationId xmlns:a16="http://schemas.microsoft.com/office/drawing/2014/main" id="{D6E556F2-166C-7E01-2E22-0F6C17B2F023}"/>
              </a:ext>
            </a:extLst>
          </p:cNvPr>
          <p:cNvGraphicFramePr>
            <a:graphicFrameLocks noGrp="1"/>
          </p:cNvGraphicFramePr>
          <p:nvPr/>
        </p:nvGraphicFramePr>
        <p:xfrm>
          <a:off x="381000" y="1027113"/>
          <a:ext cx="8420100" cy="3779837"/>
        </p:xfrm>
        <a:graphic>
          <a:graphicData uri="http://schemas.openxmlformats.org/drawingml/2006/table">
            <a:tbl>
              <a:tblPr firstRow="1" bandRow="1">
                <a:tableStyleId>{FABFCF23-3B69-468F-B69F-88F6DE6A72F2}</a:tableStyleId>
              </a:tblPr>
              <a:tblGrid>
                <a:gridCol w="1905000">
                  <a:extLst>
                    <a:ext uri="{9D8B030D-6E8A-4147-A177-3AD203B41FA5}">
                      <a16:colId xmlns:a16="http://schemas.microsoft.com/office/drawing/2014/main" val="20000"/>
                    </a:ext>
                  </a:extLst>
                </a:gridCol>
                <a:gridCol w="6515100">
                  <a:extLst>
                    <a:ext uri="{9D8B030D-6E8A-4147-A177-3AD203B41FA5}">
                      <a16:colId xmlns:a16="http://schemas.microsoft.com/office/drawing/2014/main" val="20001"/>
                    </a:ext>
                  </a:extLst>
                </a:gridCol>
              </a:tblGrid>
              <a:tr h="548686">
                <a:tc gridSpan="2">
                  <a:txBody>
                    <a:bodyPr/>
                    <a:lstStyle/>
                    <a:p>
                      <a:pPr marL="0" marR="0" algn="ctr">
                        <a:spcBef>
                          <a:spcPts val="0"/>
                        </a:spcBef>
                        <a:spcAft>
                          <a:spcPts val="0"/>
                        </a:spcAft>
                      </a:pPr>
                      <a:r>
                        <a:rPr kumimoji="0" lang="en-US" sz="2400" b="1" kern="1200" dirty="0">
                          <a:solidFill>
                            <a:schemeClr val="lt1"/>
                          </a:solidFill>
                          <a:latin typeface="+mn-lt"/>
                          <a:ea typeface="+mn-ea"/>
                          <a:cs typeface="+mn-cs"/>
                        </a:rPr>
                        <a:t>Additional Distribution Residuals</a:t>
                      </a:r>
                      <a:r>
                        <a:rPr kumimoji="0" lang="en-US" sz="2400" b="1" kern="1200" baseline="0" dirty="0">
                          <a:solidFill>
                            <a:schemeClr val="lt1"/>
                          </a:solidFill>
                          <a:latin typeface="+mn-lt"/>
                          <a:ea typeface="+mn-ea"/>
                          <a:cs typeface="+mn-cs"/>
                        </a:rPr>
                        <a:t> Monitoring 2x per week</a:t>
                      </a:r>
                    </a:p>
                  </a:txBody>
                  <a:tcPr marL="89210" marR="89210" marT="91448" marB="9144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lumMod val="50000"/>
                      </a:schemeClr>
                    </a:solidFill>
                  </a:tcPr>
                </a:tc>
                <a:tc hMerge="1">
                  <a:txBody>
                    <a:bodyPr/>
                    <a:lstStyle/>
                    <a:p>
                      <a:pPr marL="0" marR="0" algn="ctr">
                        <a:spcBef>
                          <a:spcPts val="0"/>
                        </a:spcBef>
                        <a:spcAft>
                          <a:spcPts val="0"/>
                        </a:spcAft>
                      </a:pPr>
                      <a:endParaRPr kumimoji="0" lang="en-US" sz="2000" b="1" kern="1200" dirty="0">
                        <a:solidFill>
                          <a:schemeClr val="lt1"/>
                        </a:solidFill>
                        <a:latin typeface="+mn-lt"/>
                        <a:ea typeface="+mn-ea"/>
                        <a:cs typeface="+mn-cs"/>
                      </a:endParaRPr>
                    </a:p>
                  </a:txBody>
                  <a:tcPr marL="89210" marR="89210"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3231151">
                <a:tc>
                  <a:txBody>
                    <a:bodyPr/>
                    <a:lstStyle/>
                    <a:p>
                      <a:pPr marL="0" marR="0" algn="ctr">
                        <a:spcBef>
                          <a:spcPts val="0"/>
                        </a:spcBef>
                        <a:spcAft>
                          <a:spcPts val="0"/>
                        </a:spcAft>
                      </a:pPr>
                      <a:r>
                        <a:rPr lang="en-US" sz="2000" b="0" dirty="0">
                          <a:solidFill>
                            <a:schemeClr val="bg1"/>
                          </a:solidFill>
                          <a:latin typeface="Arial" pitchFamily="34" charset="0"/>
                          <a:ea typeface="Times New Roman"/>
                          <a:cs typeface="Arial" pitchFamily="34" charset="0"/>
                        </a:rPr>
                        <a:t>Distribution</a:t>
                      </a:r>
                    </a:p>
                    <a:p>
                      <a:pPr marL="0" marR="0" algn="ctr">
                        <a:spcBef>
                          <a:spcPts val="0"/>
                        </a:spcBef>
                        <a:spcAft>
                          <a:spcPts val="0"/>
                        </a:spcAft>
                      </a:pPr>
                      <a:endParaRPr lang="en-US" sz="2000" b="0" dirty="0">
                        <a:solidFill>
                          <a:schemeClr val="bg1"/>
                        </a:solidFill>
                        <a:latin typeface="Arial" pitchFamily="34" charset="0"/>
                        <a:ea typeface="Times New Roman"/>
                        <a:cs typeface="Arial" pitchFamily="34" charset="0"/>
                      </a:endParaRPr>
                    </a:p>
                    <a:p>
                      <a:pPr marL="0" marR="0" algn="ctr">
                        <a:spcBef>
                          <a:spcPts val="0"/>
                        </a:spcBef>
                        <a:spcAft>
                          <a:spcPts val="0"/>
                        </a:spcAft>
                      </a:pPr>
                      <a:r>
                        <a:rPr lang="en-US" sz="2000" b="0" dirty="0">
                          <a:solidFill>
                            <a:schemeClr val="bg1"/>
                          </a:solidFill>
                          <a:latin typeface="Arial" pitchFamily="34" charset="0"/>
                          <a:ea typeface="Times New Roman"/>
                          <a:cs typeface="Arial" pitchFamily="34" charset="0"/>
                        </a:rPr>
                        <a:t>(records to be kept by the water system for  at least 2 years)</a:t>
                      </a:r>
                    </a:p>
                  </a:txBody>
                  <a:tcPr marL="89210" marR="89210" marT="91448" marB="9144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0" lang="en-US" sz="2000" b="0" kern="1200" dirty="0">
                          <a:solidFill>
                            <a:schemeClr val="bg1"/>
                          </a:solidFill>
                          <a:latin typeface="Arial" pitchFamily="34" charset="0"/>
                          <a:ea typeface="Times New Roman"/>
                          <a:cs typeface="Arial" pitchFamily="34" charset="0"/>
                        </a:rPr>
                        <a:t>All public water systems that add a disinfectant to the water supply at any point in the treatment process, or deliver water in which a disinfectant has been added to the water supply, must maintain a detectable disinfectant residual throughout the distribution system and shall measure and record the residual at one or more representative points at a frequency that is sufficient to detect variations in chlorine demand and changes in water flow but in no case less often than twice per week. </a:t>
                      </a:r>
                    </a:p>
                  </a:txBody>
                  <a:tcPr marL="89210" marR="89210" marT="91448" marB="9144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71C5A7-3447-C7F5-47AC-7FF1F7BBEDAC}"/>
              </a:ext>
            </a:extLst>
          </p:cNvPr>
          <p:cNvSpPr txBox="1"/>
          <p:nvPr/>
        </p:nvSpPr>
        <p:spPr>
          <a:xfrm>
            <a:off x="5737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Regulatory requirements – CL2 Reporting</a:t>
            </a:r>
          </a:p>
        </p:txBody>
      </p:sp>
      <p:graphicFrame>
        <p:nvGraphicFramePr>
          <p:cNvPr id="4" name="Table 3">
            <a:extLst>
              <a:ext uri="{FF2B5EF4-FFF2-40B4-BE49-F238E27FC236}">
                <a16:creationId xmlns:a16="http://schemas.microsoft.com/office/drawing/2014/main" id="{DEA698EE-4C13-8E43-D7B9-B7ED02B26EB5}"/>
              </a:ext>
            </a:extLst>
          </p:cNvPr>
          <p:cNvGraphicFramePr>
            <a:graphicFrameLocks noGrp="1"/>
          </p:cNvGraphicFramePr>
          <p:nvPr/>
        </p:nvGraphicFramePr>
        <p:xfrm>
          <a:off x="381000" y="1027113"/>
          <a:ext cx="8420100" cy="4327525"/>
        </p:xfrm>
        <a:graphic>
          <a:graphicData uri="http://schemas.openxmlformats.org/drawingml/2006/table">
            <a:tbl>
              <a:tblPr firstRow="1" bandRow="1">
                <a:tableStyleId>{FABFCF23-3B69-468F-B69F-88F6DE6A72F2}</a:tableStyleId>
              </a:tblPr>
              <a:tblGrid>
                <a:gridCol w="1905000">
                  <a:extLst>
                    <a:ext uri="{9D8B030D-6E8A-4147-A177-3AD203B41FA5}">
                      <a16:colId xmlns:a16="http://schemas.microsoft.com/office/drawing/2014/main" val="20000"/>
                    </a:ext>
                  </a:extLst>
                </a:gridCol>
                <a:gridCol w="6515100">
                  <a:extLst>
                    <a:ext uri="{9D8B030D-6E8A-4147-A177-3AD203B41FA5}">
                      <a16:colId xmlns:a16="http://schemas.microsoft.com/office/drawing/2014/main" val="20001"/>
                    </a:ext>
                  </a:extLst>
                </a:gridCol>
              </a:tblGrid>
              <a:tr h="914234">
                <a:tc gridSpan="2">
                  <a:txBody>
                    <a:bodyPr/>
                    <a:lstStyle/>
                    <a:p>
                      <a:pPr marL="0" marR="0" algn="ctr">
                        <a:spcBef>
                          <a:spcPts val="0"/>
                        </a:spcBef>
                        <a:spcAft>
                          <a:spcPts val="0"/>
                        </a:spcAft>
                      </a:pPr>
                      <a:r>
                        <a:rPr kumimoji="0" lang="en-US" sz="2400" b="1" kern="1200" dirty="0">
                          <a:solidFill>
                            <a:schemeClr val="lt1"/>
                          </a:solidFill>
                          <a:latin typeface="+mn-lt"/>
                          <a:ea typeface="+mn-ea"/>
                          <a:cs typeface="+mn-cs"/>
                        </a:rPr>
                        <a:t>Chlorine Residual Reporting Required</a:t>
                      </a:r>
                    </a:p>
                    <a:p>
                      <a:pPr marL="0" marR="0" algn="ctr">
                        <a:spcBef>
                          <a:spcPts val="0"/>
                        </a:spcBef>
                        <a:spcAft>
                          <a:spcPts val="0"/>
                        </a:spcAft>
                      </a:pPr>
                      <a:r>
                        <a:rPr kumimoji="0" lang="en-US" sz="2400" b="1" kern="1200" dirty="0">
                          <a:solidFill>
                            <a:schemeClr val="lt1"/>
                          </a:solidFill>
                          <a:latin typeface="+mn-lt"/>
                          <a:ea typeface="+mn-ea"/>
                          <a:cs typeface="+mn-cs"/>
                        </a:rPr>
                        <a:t>(within</a:t>
                      </a:r>
                      <a:r>
                        <a:rPr kumimoji="0" lang="en-US" sz="2400" b="1" kern="1200" baseline="0" dirty="0">
                          <a:solidFill>
                            <a:schemeClr val="lt1"/>
                          </a:solidFill>
                          <a:latin typeface="+mn-lt"/>
                          <a:ea typeface="+mn-ea"/>
                          <a:cs typeface="+mn-cs"/>
                        </a:rPr>
                        <a:t> 10 days after the end of the month)</a:t>
                      </a:r>
                      <a:endParaRPr kumimoji="0" lang="en-US" sz="2400" b="1" kern="1200" dirty="0">
                        <a:solidFill>
                          <a:schemeClr val="lt1"/>
                        </a:solidFill>
                        <a:latin typeface="+mn-lt"/>
                        <a:ea typeface="+mn-ea"/>
                        <a:cs typeface="+mn-cs"/>
                      </a:endParaRPr>
                    </a:p>
                  </a:txBody>
                  <a:tcPr marL="89210" marR="89210" marT="91388" marB="9138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lumMod val="50000"/>
                      </a:schemeClr>
                    </a:solidFill>
                  </a:tcPr>
                </a:tc>
                <a:tc hMerge="1">
                  <a:txBody>
                    <a:bodyPr/>
                    <a:lstStyle/>
                    <a:p>
                      <a:pPr marL="0" marR="0" algn="ctr">
                        <a:spcBef>
                          <a:spcPts val="0"/>
                        </a:spcBef>
                        <a:spcAft>
                          <a:spcPts val="0"/>
                        </a:spcAft>
                      </a:pPr>
                      <a:endParaRPr kumimoji="0" lang="en-US" sz="2000" b="1" kern="1200" dirty="0">
                        <a:solidFill>
                          <a:schemeClr val="lt1"/>
                        </a:solidFill>
                        <a:latin typeface="+mn-lt"/>
                        <a:ea typeface="+mn-ea"/>
                        <a:cs typeface="+mn-cs"/>
                      </a:endParaRPr>
                    </a:p>
                  </a:txBody>
                  <a:tcPr marL="89210" marR="89210"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1706646">
                <a:tc>
                  <a:txBody>
                    <a:bodyPr/>
                    <a:lstStyle/>
                    <a:p>
                      <a:pPr marL="0" marR="0" algn="ctr">
                        <a:spcBef>
                          <a:spcPts val="0"/>
                        </a:spcBef>
                        <a:spcAft>
                          <a:spcPts val="0"/>
                        </a:spcAft>
                      </a:pPr>
                      <a:r>
                        <a:rPr lang="en-US" sz="2000" b="0" dirty="0">
                          <a:solidFill>
                            <a:schemeClr val="bg1"/>
                          </a:solidFill>
                          <a:latin typeface="Arial" pitchFamily="34" charset="0"/>
                          <a:ea typeface="Times New Roman"/>
                          <a:cs typeface="Arial" pitchFamily="34" charset="0"/>
                        </a:rPr>
                        <a:t>Entry Point</a:t>
                      </a:r>
                    </a:p>
                    <a:p>
                      <a:pPr marL="0" marR="0" algn="ctr">
                        <a:spcBef>
                          <a:spcPts val="0"/>
                        </a:spcBef>
                        <a:spcAft>
                          <a:spcPts val="0"/>
                        </a:spcAft>
                      </a:pPr>
                      <a:endParaRPr lang="en-US" sz="2000" b="0" dirty="0">
                        <a:solidFill>
                          <a:schemeClr val="bg1"/>
                        </a:solidFill>
                        <a:latin typeface="Arial" pitchFamily="34" charset="0"/>
                        <a:ea typeface="Times New Roman"/>
                        <a:cs typeface="Arial" pitchFamily="34" charset="0"/>
                      </a:endParaRPr>
                    </a:p>
                    <a:p>
                      <a:pPr marL="0" marR="0" algn="ctr">
                        <a:spcBef>
                          <a:spcPts val="0"/>
                        </a:spcBef>
                        <a:spcAft>
                          <a:spcPts val="0"/>
                        </a:spcAft>
                      </a:pPr>
                      <a:r>
                        <a:rPr lang="en-US" sz="2000" b="0" dirty="0">
                          <a:solidFill>
                            <a:schemeClr val="bg1"/>
                          </a:solidFill>
                          <a:latin typeface="Arial" pitchFamily="34" charset="0"/>
                          <a:ea typeface="Times New Roman"/>
                          <a:cs typeface="Arial" pitchFamily="34" charset="0"/>
                        </a:rPr>
                        <a:t>(reported with turbidity)</a:t>
                      </a:r>
                    </a:p>
                    <a:p>
                      <a:pPr marL="0" marR="0" algn="ctr">
                        <a:spcBef>
                          <a:spcPts val="0"/>
                        </a:spcBef>
                        <a:spcAft>
                          <a:spcPts val="0"/>
                        </a:spcAft>
                      </a:pPr>
                      <a:endParaRPr lang="en-US" sz="2000" b="0" baseline="0" dirty="0">
                        <a:solidFill>
                          <a:schemeClr val="bg1"/>
                        </a:solidFill>
                        <a:latin typeface="Arial" pitchFamily="34" charset="0"/>
                        <a:ea typeface="Times New Roman"/>
                        <a:cs typeface="Arial" pitchFamily="34" charset="0"/>
                      </a:endParaRPr>
                    </a:p>
                  </a:txBody>
                  <a:tcPr marL="89210" marR="89210" marT="91388" marB="9138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2000" b="0" kern="1200" dirty="0">
                          <a:solidFill>
                            <a:schemeClr val="bg1"/>
                          </a:solidFill>
                          <a:latin typeface="Arial" pitchFamily="34" charset="0"/>
                          <a:ea typeface="Times New Roman"/>
                          <a:cs typeface="Arial" pitchFamily="34" charset="0"/>
                        </a:rPr>
                        <a:t>Lowest daily value for each day, the date and duration when residual disinfectant was &lt; 0.2 mg/l, and when State was notified of events where residual disinfectant was &lt; 0.2 mg/l.</a:t>
                      </a:r>
                    </a:p>
                  </a:txBody>
                  <a:tcPr marL="89210" marR="89210" marT="91388" marB="9138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1706646">
                <a:tc>
                  <a:txBody>
                    <a:bodyPr/>
                    <a:lstStyle/>
                    <a:p>
                      <a:pPr marL="0" marR="0" algn="ctr">
                        <a:spcBef>
                          <a:spcPts val="0"/>
                        </a:spcBef>
                        <a:spcAft>
                          <a:spcPts val="0"/>
                        </a:spcAft>
                      </a:pPr>
                      <a:r>
                        <a:rPr lang="en-US" sz="2000" b="0" dirty="0">
                          <a:solidFill>
                            <a:schemeClr val="bg1"/>
                          </a:solidFill>
                          <a:latin typeface="Arial" pitchFamily="34" charset="0"/>
                          <a:ea typeface="Times New Roman"/>
                          <a:cs typeface="Arial" pitchFamily="34" charset="0"/>
                        </a:rPr>
                        <a:t>Distribution</a:t>
                      </a:r>
                    </a:p>
                    <a:p>
                      <a:pPr marL="0" marR="0" algn="ctr">
                        <a:spcBef>
                          <a:spcPts val="0"/>
                        </a:spcBef>
                        <a:spcAft>
                          <a:spcPts val="0"/>
                        </a:spcAft>
                      </a:pPr>
                      <a:endParaRPr lang="en-US" sz="2000" b="0" dirty="0">
                        <a:solidFill>
                          <a:schemeClr val="bg1"/>
                        </a:solidFill>
                        <a:latin typeface="Arial" pitchFamily="34" charset="0"/>
                        <a:ea typeface="Times New Roman"/>
                        <a:cs typeface="Arial" pitchFamily="34" charset="0"/>
                      </a:endParaRPr>
                    </a:p>
                    <a:p>
                      <a:pPr marL="0" marR="0" algn="ctr">
                        <a:spcBef>
                          <a:spcPts val="0"/>
                        </a:spcBef>
                        <a:spcAft>
                          <a:spcPts val="0"/>
                        </a:spcAft>
                      </a:pPr>
                      <a:r>
                        <a:rPr lang="en-US" sz="2000" b="0" dirty="0">
                          <a:solidFill>
                            <a:schemeClr val="bg1"/>
                          </a:solidFill>
                          <a:latin typeface="Arial" pitchFamily="34" charset="0"/>
                          <a:ea typeface="Times New Roman"/>
                          <a:cs typeface="Arial" pitchFamily="34" charset="0"/>
                        </a:rPr>
                        <a:t>(reported with coliform sample results)</a:t>
                      </a:r>
                    </a:p>
                  </a:txBody>
                  <a:tcPr marL="89210" marR="89210" marT="91388" marB="9138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2000" b="0" kern="1200" dirty="0">
                          <a:solidFill>
                            <a:schemeClr val="bg1"/>
                          </a:solidFill>
                          <a:latin typeface="Arial" pitchFamily="34" charset="0"/>
                          <a:ea typeface="Times New Roman"/>
                          <a:cs typeface="Arial" pitchFamily="34" charset="0"/>
                        </a:rPr>
                        <a:t>Number of residual disinfectant or HPC measurements taken in the month resulting in no more than 5% of the measurements as being undetectable in any 2 consecutive months.</a:t>
                      </a: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sz="2000" b="0" kern="1200" dirty="0">
                        <a:solidFill>
                          <a:schemeClr val="bg1"/>
                        </a:solidFill>
                        <a:latin typeface="Arial" pitchFamily="34" charset="0"/>
                        <a:ea typeface="Times New Roman"/>
                        <a:cs typeface="Arial" pitchFamily="34" charset="0"/>
                      </a:endParaRPr>
                    </a:p>
                  </a:txBody>
                  <a:tcPr marL="89210" marR="89210" marT="91388" marB="9138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11B7A6-274C-FF96-7E18-4BA009B156F3}"/>
              </a:ext>
            </a:extLst>
          </p:cNvPr>
          <p:cNvSpPr txBox="1"/>
          <p:nvPr/>
        </p:nvSpPr>
        <p:spPr>
          <a:xfrm>
            <a:off x="630936" y="548640"/>
            <a:ext cx="7663058"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Chlorine Analyzers</a:t>
            </a:r>
          </a:p>
        </p:txBody>
      </p:sp>
      <p:sp>
        <p:nvSpPr>
          <p:cNvPr id="43011" name="Content Placeholder 2">
            <a:extLst>
              <a:ext uri="{FF2B5EF4-FFF2-40B4-BE49-F238E27FC236}">
                <a16:creationId xmlns:a16="http://schemas.microsoft.com/office/drawing/2014/main" id="{E03D5A47-34CF-4E0B-70F4-3C47B615897B}"/>
              </a:ext>
            </a:extLst>
          </p:cNvPr>
          <p:cNvSpPr txBox="1">
            <a:spLocks/>
          </p:cNvSpPr>
          <p:nvPr/>
        </p:nvSpPr>
        <p:spPr bwMode="auto">
          <a:xfrm>
            <a:off x="381000" y="1619250"/>
            <a:ext cx="82296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39775"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995363"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r>
              <a:rPr lang="en-US" altLang="en-US"/>
              <a:t>Chlorine analyzers</a:t>
            </a:r>
          </a:p>
          <a:p>
            <a:pPr lvl="1" eaLnBrk="1" hangingPunct="1"/>
            <a:r>
              <a:rPr lang="en-US" altLang="en-US"/>
              <a:t>Handheld (HACH Colorimeter shown)</a:t>
            </a:r>
          </a:p>
          <a:p>
            <a:pPr lvl="2" eaLnBrk="1" hangingPunct="1"/>
            <a:r>
              <a:rPr lang="en-US" altLang="en-US"/>
              <a:t>Follow manufacturer’s instructions</a:t>
            </a:r>
          </a:p>
          <a:p>
            <a:pPr lvl="2" eaLnBrk="1" hangingPunct="1"/>
            <a:endParaRPr lang="en-US" altLang="en-US"/>
          </a:p>
          <a:p>
            <a:pPr lvl="1" eaLnBrk="1" hangingPunct="1"/>
            <a:r>
              <a:rPr lang="en-US" altLang="en-US"/>
              <a:t>Online</a:t>
            </a:r>
          </a:p>
          <a:p>
            <a:pPr lvl="2" eaLnBrk="1" hangingPunct="1"/>
            <a:r>
              <a:rPr lang="en-US" altLang="en-US"/>
              <a:t>Check calibration against a handheld that has been calibrated</a:t>
            </a:r>
          </a:p>
          <a:p>
            <a:pPr lvl="2" eaLnBrk="1" hangingPunct="1"/>
            <a:r>
              <a:rPr lang="en-US" altLang="en-US"/>
              <a:t>At least weekly</a:t>
            </a:r>
          </a:p>
          <a:p>
            <a:pPr lvl="2" eaLnBrk="1" hangingPunct="1"/>
            <a:r>
              <a:rPr lang="en-US" altLang="en-US"/>
              <a:t>Follow manufacturer’s instructions if out of calibration</a:t>
            </a:r>
          </a:p>
        </p:txBody>
      </p:sp>
      <p:pic>
        <p:nvPicPr>
          <p:cNvPr id="43012" name="Content Placeholder 3" descr="IMG_1292.jpg">
            <a:extLst>
              <a:ext uri="{FF2B5EF4-FFF2-40B4-BE49-F238E27FC236}">
                <a16:creationId xmlns:a16="http://schemas.microsoft.com/office/drawing/2014/main" id="{AB25041B-474F-B153-F694-FF414B1E9E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00050"/>
            <a:ext cx="2317750" cy="31845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1D582F-6542-7590-BAA0-BCAA733C7A81}"/>
              </a:ext>
            </a:extLst>
          </p:cNvPr>
          <p:cNvSpPr txBox="1"/>
          <p:nvPr/>
        </p:nvSpPr>
        <p:spPr>
          <a:xfrm>
            <a:off x="5737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Regulatory requirements – Other</a:t>
            </a:r>
          </a:p>
        </p:txBody>
      </p:sp>
      <p:graphicFrame>
        <p:nvGraphicFramePr>
          <p:cNvPr id="4" name="Table 3">
            <a:extLst>
              <a:ext uri="{FF2B5EF4-FFF2-40B4-BE49-F238E27FC236}">
                <a16:creationId xmlns:a16="http://schemas.microsoft.com/office/drawing/2014/main" id="{A796B070-3FCA-9709-7A7E-B6F08247BA14}"/>
              </a:ext>
            </a:extLst>
          </p:cNvPr>
          <p:cNvGraphicFramePr>
            <a:graphicFrameLocks noGrp="1"/>
          </p:cNvGraphicFramePr>
          <p:nvPr/>
        </p:nvGraphicFramePr>
        <p:xfrm>
          <a:off x="361950" y="847725"/>
          <a:ext cx="8343900" cy="5564188"/>
        </p:xfrm>
        <a:graphic>
          <a:graphicData uri="http://schemas.openxmlformats.org/drawingml/2006/table">
            <a:tbl>
              <a:tblPr firstRow="1" bandRow="1">
                <a:tableStyleId>{FABFCF23-3B69-468F-B69F-88F6DE6A72F2}</a:tableStyleId>
              </a:tblPr>
              <a:tblGrid>
                <a:gridCol w="3496821">
                  <a:extLst>
                    <a:ext uri="{9D8B030D-6E8A-4147-A177-3AD203B41FA5}">
                      <a16:colId xmlns:a16="http://schemas.microsoft.com/office/drawing/2014/main" val="20000"/>
                    </a:ext>
                  </a:extLst>
                </a:gridCol>
                <a:gridCol w="4847079">
                  <a:extLst>
                    <a:ext uri="{9D8B030D-6E8A-4147-A177-3AD203B41FA5}">
                      <a16:colId xmlns:a16="http://schemas.microsoft.com/office/drawing/2014/main" val="20001"/>
                    </a:ext>
                  </a:extLst>
                </a:gridCol>
              </a:tblGrid>
              <a:tr h="657478">
                <a:tc gridSpan="2">
                  <a:txBody>
                    <a:bodyPr/>
                    <a:lstStyle/>
                    <a:p>
                      <a:pPr marL="0" marR="0" algn="ctr">
                        <a:spcBef>
                          <a:spcPts val="0"/>
                        </a:spcBef>
                        <a:spcAft>
                          <a:spcPts val="0"/>
                        </a:spcAft>
                      </a:pPr>
                      <a:r>
                        <a:rPr kumimoji="0" lang="en-US" sz="2400" b="1" kern="1200" dirty="0">
                          <a:solidFill>
                            <a:schemeClr val="lt1"/>
                          </a:solidFill>
                          <a:latin typeface="+mn-lt"/>
                          <a:ea typeface="+mn-ea"/>
                          <a:cs typeface="+mn-cs"/>
                        </a:rPr>
                        <a:t>Other  SWTR/IESWTR/LT1 Requirements</a:t>
                      </a:r>
                    </a:p>
                  </a:txBody>
                  <a:tcPr marL="89210" marR="89210" marT="91395" marB="9139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50000"/>
                      </a:schemeClr>
                    </a:solidFill>
                  </a:tcPr>
                </a:tc>
                <a:tc hMerge="1">
                  <a:txBody>
                    <a:bodyPr/>
                    <a:lstStyle/>
                    <a:p>
                      <a:pPr marL="0" marR="0" algn="ctr">
                        <a:spcBef>
                          <a:spcPts val="0"/>
                        </a:spcBef>
                        <a:spcAft>
                          <a:spcPts val="0"/>
                        </a:spcAft>
                      </a:pPr>
                      <a:endParaRPr kumimoji="0" lang="en-US" sz="2000" b="1" kern="1200" dirty="0">
                        <a:solidFill>
                          <a:schemeClr val="lt1"/>
                        </a:solidFill>
                        <a:latin typeface="+mn-lt"/>
                        <a:ea typeface="+mn-ea"/>
                        <a:cs typeface="+mn-cs"/>
                      </a:endParaRPr>
                    </a:p>
                  </a:txBody>
                  <a:tcPr marL="89210" marR="89210" marT="91440" marB="91440">
                    <a:solidFill>
                      <a:schemeClr val="tx2">
                        <a:lumMod val="50000"/>
                      </a:schemeClr>
                    </a:solidFill>
                  </a:tcPr>
                </a:tc>
                <a:extLst>
                  <a:ext uri="{0D108BD9-81ED-4DB2-BD59-A6C34878D82A}">
                    <a16:rowId xmlns:a16="http://schemas.microsoft.com/office/drawing/2014/main" val="10000"/>
                  </a:ext>
                </a:extLst>
              </a:tr>
              <a:tr h="1401928">
                <a:tc>
                  <a:txBody>
                    <a:bodyPr/>
                    <a:lstStyle/>
                    <a:p>
                      <a:pPr marL="0" marR="0" algn="ctr">
                        <a:spcBef>
                          <a:spcPts val="0"/>
                        </a:spcBef>
                        <a:spcAft>
                          <a:spcPts val="0"/>
                        </a:spcAft>
                      </a:pPr>
                      <a:r>
                        <a:rPr lang="en-US" sz="2000" b="0" dirty="0">
                          <a:solidFill>
                            <a:schemeClr val="bg1"/>
                          </a:solidFill>
                          <a:latin typeface="Arial" pitchFamily="34" charset="0"/>
                          <a:ea typeface="Times New Roman"/>
                          <a:cs typeface="Arial" pitchFamily="34" charset="0"/>
                        </a:rPr>
                        <a:t>Disinfection</a:t>
                      </a:r>
                      <a:r>
                        <a:rPr lang="en-US" sz="2000" b="0" baseline="0" dirty="0">
                          <a:solidFill>
                            <a:schemeClr val="bg1"/>
                          </a:solidFill>
                          <a:latin typeface="Arial" pitchFamily="34" charset="0"/>
                          <a:ea typeface="Times New Roman"/>
                          <a:cs typeface="Arial" pitchFamily="34" charset="0"/>
                        </a:rPr>
                        <a:t> Profiling &amp; Benchmarking</a:t>
                      </a:r>
                      <a:endParaRPr lang="en-US" sz="2000" b="0" dirty="0">
                        <a:solidFill>
                          <a:schemeClr val="bg1"/>
                        </a:solidFill>
                        <a:latin typeface="Arial" pitchFamily="34" charset="0"/>
                        <a:ea typeface="Times New Roman"/>
                        <a:cs typeface="Arial" pitchFamily="34" charset="0"/>
                      </a:endParaRPr>
                    </a:p>
                  </a:txBody>
                  <a:tcPr marL="89210" marR="89210" marT="91395" marB="9139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spcBef>
                          <a:spcPts val="0"/>
                        </a:spcBef>
                        <a:spcAft>
                          <a:spcPts val="0"/>
                        </a:spcAft>
                      </a:pPr>
                      <a:r>
                        <a:rPr lang="en-US" sz="2000" b="0" u="none" dirty="0">
                          <a:solidFill>
                            <a:schemeClr val="bg1"/>
                          </a:solidFill>
                          <a:latin typeface="Arial" pitchFamily="34" charset="0"/>
                          <a:ea typeface="Times New Roman"/>
                          <a:cs typeface="Arial" pitchFamily="34" charset="0"/>
                        </a:rPr>
                        <a:t>Systems must profile inactivation levels and generate a</a:t>
                      </a:r>
                      <a:r>
                        <a:rPr lang="en-US" sz="2000" b="0" u="none" baseline="0" dirty="0">
                          <a:solidFill>
                            <a:schemeClr val="bg1"/>
                          </a:solidFill>
                          <a:latin typeface="Arial" pitchFamily="34" charset="0"/>
                          <a:ea typeface="Times New Roman"/>
                          <a:cs typeface="Arial" pitchFamily="34" charset="0"/>
                        </a:rPr>
                        <a:t> benchmark, if required due to disinfection changes</a:t>
                      </a:r>
                    </a:p>
                    <a:p>
                      <a:pPr marL="0" marR="0" algn="ctr">
                        <a:spcBef>
                          <a:spcPts val="0"/>
                        </a:spcBef>
                        <a:spcAft>
                          <a:spcPts val="0"/>
                        </a:spcAft>
                      </a:pPr>
                      <a:r>
                        <a:rPr lang="en-US" sz="2000" b="0" u="none" baseline="0" dirty="0">
                          <a:solidFill>
                            <a:schemeClr val="bg1"/>
                          </a:solidFill>
                          <a:latin typeface="Arial" pitchFamily="34" charset="0"/>
                          <a:ea typeface="Times New Roman"/>
                          <a:cs typeface="Arial" pitchFamily="34" charset="0"/>
                        </a:rPr>
                        <a:t>(IESWTR &amp; LT1)</a:t>
                      </a:r>
                      <a:endParaRPr lang="en-US" sz="2000" b="0" u="none" dirty="0">
                        <a:solidFill>
                          <a:schemeClr val="bg1"/>
                        </a:solidFill>
                        <a:latin typeface="Arial" pitchFamily="34" charset="0"/>
                        <a:ea typeface="Times New Roman"/>
                        <a:cs typeface="Arial" pitchFamily="34" charset="0"/>
                      </a:endParaRPr>
                    </a:p>
                  </a:txBody>
                  <a:tcPr marL="89210" marR="89210" marT="91395" marB="9139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1097144">
                <a:tc>
                  <a:txBody>
                    <a:bodyPr/>
                    <a:lstStyle/>
                    <a:p>
                      <a:pPr marL="0" marR="0" algn="ctr">
                        <a:spcBef>
                          <a:spcPts val="0"/>
                        </a:spcBef>
                        <a:spcAft>
                          <a:spcPts val="0"/>
                        </a:spcAft>
                      </a:pPr>
                      <a:r>
                        <a:rPr lang="en-US" sz="2000" b="0" baseline="0" dirty="0">
                          <a:solidFill>
                            <a:schemeClr val="bg1"/>
                          </a:solidFill>
                          <a:latin typeface="Arial" pitchFamily="34" charset="0"/>
                          <a:ea typeface="Times New Roman"/>
                          <a:cs typeface="Arial" pitchFamily="34" charset="0"/>
                        </a:rPr>
                        <a:t>Water System Surveys </a:t>
                      </a:r>
                    </a:p>
                    <a:p>
                      <a:pPr marL="0" marR="0" algn="ctr">
                        <a:spcBef>
                          <a:spcPts val="0"/>
                        </a:spcBef>
                        <a:spcAft>
                          <a:spcPts val="0"/>
                        </a:spcAft>
                      </a:pPr>
                      <a:r>
                        <a:rPr lang="en-US" sz="2000" b="0" baseline="0" dirty="0">
                          <a:solidFill>
                            <a:schemeClr val="bg1"/>
                          </a:solidFill>
                          <a:latin typeface="Arial" pitchFamily="34" charset="0"/>
                          <a:ea typeface="Times New Roman"/>
                          <a:cs typeface="Arial" pitchFamily="34" charset="0"/>
                        </a:rPr>
                        <a:t>(State Requirement)</a:t>
                      </a:r>
                    </a:p>
                  </a:txBody>
                  <a:tcPr marL="89210" marR="89210" marT="91395" marB="9139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spcBef>
                          <a:spcPts val="0"/>
                        </a:spcBef>
                        <a:spcAft>
                          <a:spcPts val="0"/>
                        </a:spcAft>
                      </a:pPr>
                      <a:r>
                        <a:rPr lang="en-US" sz="2000" b="0" baseline="0" dirty="0">
                          <a:solidFill>
                            <a:schemeClr val="bg1"/>
                          </a:solidFill>
                          <a:latin typeface="Arial" pitchFamily="34" charset="0"/>
                          <a:ea typeface="Times New Roman"/>
                          <a:cs typeface="Arial" pitchFamily="34" charset="0"/>
                        </a:rPr>
                        <a:t>CWS: Every 3 years</a:t>
                      </a:r>
                    </a:p>
                    <a:p>
                      <a:pPr marL="0" marR="0" algn="ctr">
                        <a:spcBef>
                          <a:spcPts val="0"/>
                        </a:spcBef>
                        <a:spcAft>
                          <a:spcPts val="0"/>
                        </a:spcAft>
                      </a:pPr>
                      <a:r>
                        <a:rPr lang="en-US" sz="2000" b="0" baseline="0" dirty="0">
                          <a:solidFill>
                            <a:schemeClr val="bg1"/>
                          </a:solidFill>
                          <a:latin typeface="Arial" pitchFamily="34" charset="0"/>
                          <a:ea typeface="Times New Roman"/>
                          <a:cs typeface="Arial" pitchFamily="34" charset="0"/>
                        </a:rPr>
                        <a:t>NCWS: Every 5 years</a:t>
                      </a:r>
                    </a:p>
                    <a:p>
                      <a:pPr marL="0" marR="0" algn="ctr">
                        <a:spcBef>
                          <a:spcPts val="0"/>
                        </a:spcBef>
                        <a:spcAft>
                          <a:spcPts val="0"/>
                        </a:spcAft>
                      </a:pPr>
                      <a:r>
                        <a:rPr lang="en-US" sz="2000" b="0" baseline="0" dirty="0">
                          <a:solidFill>
                            <a:schemeClr val="bg1"/>
                          </a:solidFill>
                          <a:latin typeface="Arial" pitchFamily="34" charset="0"/>
                          <a:ea typeface="Times New Roman"/>
                          <a:cs typeface="Arial" pitchFamily="34" charset="0"/>
                        </a:rPr>
                        <a:t>(IESWTR &amp; LT1)</a:t>
                      </a:r>
                    </a:p>
                  </a:txBody>
                  <a:tcPr marL="89210" marR="89210" marT="91395" marB="9139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1401928">
                <a:tc>
                  <a:txBody>
                    <a:bodyPr/>
                    <a:lstStyle/>
                    <a:p>
                      <a:pPr marL="0" marR="0" algn="ctr">
                        <a:spcBef>
                          <a:spcPts val="0"/>
                        </a:spcBef>
                        <a:spcAft>
                          <a:spcPts val="0"/>
                        </a:spcAft>
                      </a:pPr>
                      <a:r>
                        <a:rPr lang="en-US" sz="2000" b="0" baseline="0" dirty="0">
                          <a:solidFill>
                            <a:schemeClr val="bg1"/>
                          </a:solidFill>
                          <a:latin typeface="Arial" pitchFamily="34" charset="0"/>
                          <a:ea typeface="Times New Roman"/>
                          <a:cs typeface="Arial" pitchFamily="34" charset="0"/>
                        </a:rPr>
                        <a:t>Finished Water Reservoirs</a:t>
                      </a:r>
                    </a:p>
                  </a:txBody>
                  <a:tcPr marL="89210" marR="89210" marT="91395" marB="9139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spcBef>
                          <a:spcPts val="0"/>
                        </a:spcBef>
                        <a:spcAft>
                          <a:spcPts val="0"/>
                        </a:spcAft>
                      </a:pPr>
                      <a:r>
                        <a:rPr kumimoji="0" lang="en-US" sz="2000" b="0" u="none" kern="1200" dirty="0">
                          <a:solidFill>
                            <a:schemeClr val="bg1"/>
                          </a:solidFill>
                          <a:latin typeface="Arial" pitchFamily="34" charset="0"/>
                          <a:ea typeface="Times New Roman"/>
                          <a:cs typeface="Arial" pitchFamily="34" charset="0"/>
                        </a:rPr>
                        <a:t>New (post-1989) reservoirs must be covered under SWTR.  </a:t>
                      </a:r>
                    </a:p>
                    <a:p>
                      <a:pPr marL="0" marR="0" algn="ctr">
                        <a:spcBef>
                          <a:spcPts val="0"/>
                        </a:spcBef>
                        <a:spcAft>
                          <a:spcPts val="0"/>
                        </a:spcAft>
                      </a:pPr>
                      <a:r>
                        <a:rPr kumimoji="0" lang="en-US" sz="2000" b="0" u="none" kern="1200" dirty="0">
                          <a:solidFill>
                            <a:schemeClr val="bg1"/>
                          </a:solidFill>
                          <a:latin typeface="Arial" pitchFamily="34" charset="0"/>
                          <a:ea typeface="Times New Roman"/>
                          <a:cs typeface="Arial" pitchFamily="34" charset="0"/>
                        </a:rPr>
                        <a:t>Pre-SWTR reservoirs must be covered (or have additional treatment) under LT2</a:t>
                      </a:r>
                    </a:p>
                  </a:txBody>
                  <a:tcPr marL="89210" marR="89210" marT="91395" marB="9139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1005709">
                <a:tc>
                  <a:txBody>
                    <a:bodyPr/>
                    <a:lstStyle/>
                    <a:p>
                      <a:pPr marL="0" marR="0" algn="ctr">
                        <a:spcBef>
                          <a:spcPts val="0"/>
                        </a:spcBef>
                        <a:spcAft>
                          <a:spcPts val="0"/>
                        </a:spcAft>
                      </a:pPr>
                      <a:r>
                        <a:rPr lang="en-US" sz="2000" b="0" baseline="0" dirty="0">
                          <a:solidFill>
                            <a:schemeClr val="bg1"/>
                          </a:solidFill>
                          <a:latin typeface="Arial" pitchFamily="34" charset="0"/>
                          <a:ea typeface="Times New Roman"/>
                          <a:cs typeface="Arial" pitchFamily="34" charset="0"/>
                        </a:rPr>
                        <a:t>Operator Certification</a:t>
                      </a:r>
                    </a:p>
                  </a:txBody>
                  <a:tcPr marL="89210" marR="89210" marT="91395" marB="9139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spcBef>
                          <a:spcPts val="0"/>
                        </a:spcBef>
                        <a:spcAft>
                          <a:spcPts val="0"/>
                        </a:spcAft>
                      </a:pPr>
                      <a:r>
                        <a:rPr lang="en-US" sz="1800" b="0" baseline="0" dirty="0">
                          <a:solidFill>
                            <a:schemeClr val="bg1"/>
                          </a:solidFill>
                          <a:latin typeface="Arial" pitchFamily="34" charset="0"/>
                          <a:ea typeface="Times New Roman"/>
                          <a:cs typeface="Arial" pitchFamily="34" charset="0"/>
                        </a:rPr>
                        <a:t>Operated by Qualified Personnel as Specified by State </a:t>
                      </a:r>
                    </a:p>
                    <a:p>
                      <a:pPr marL="0" marR="0" algn="ctr">
                        <a:spcBef>
                          <a:spcPts val="0"/>
                        </a:spcBef>
                        <a:spcAft>
                          <a:spcPts val="0"/>
                        </a:spcAft>
                      </a:pPr>
                      <a:r>
                        <a:rPr lang="en-US" sz="1800" b="0" baseline="0" dirty="0">
                          <a:solidFill>
                            <a:schemeClr val="bg1"/>
                          </a:solidFill>
                          <a:latin typeface="Arial" pitchFamily="34" charset="0"/>
                          <a:ea typeface="Times New Roman"/>
                          <a:cs typeface="Arial" pitchFamily="34" charset="0"/>
                        </a:rPr>
                        <a:t>(SWTR)</a:t>
                      </a:r>
                      <a:endParaRPr lang="en-US" sz="1800" dirty="0"/>
                    </a:p>
                  </a:txBody>
                  <a:tcPr marL="89210" marR="89210" marT="91395" marB="9139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5078" name="TextBox 5">
            <a:extLst>
              <a:ext uri="{FF2B5EF4-FFF2-40B4-BE49-F238E27FC236}">
                <a16:creationId xmlns:a16="http://schemas.microsoft.com/office/drawing/2014/main" id="{3BC75048-CCAD-2155-4035-41D0EAC243E9}"/>
              </a:ext>
            </a:extLst>
          </p:cNvPr>
          <p:cNvSpPr txBox="1">
            <a:spLocks noChangeArrowheads="1"/>
          </p:cNvSpPr>
          <p:nvPr/>
        </p:nvSpPr>
        <p:spPr bwMode="auto">
          <a:xfrm>
            <a:off x="341313" y="6488113"/>
            <a:ext cx="880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a:t>(CWS) Community Water System    (NCWS) Non-community Water System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0FDF39-C239-7A0B-8D30-30804A3B106D}"/>
              </a:ext>
            </a:extLst>
          </p:cNvPr>
          <p:cNvSpPr txBox="1"/>
          <p:nvPr/>
        </p:nvSpPr>
        <p:spPr>
          <a:xfrm>
            <a:off x="630936" y="548640"/>
            <a:ext cx="7516368"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Regulatory Requirements</a:t>
            </a:r>
          </a:p>
        </p:txBody>
      </p:sp>
      <p:sp>
        <p:nvSpPr>
          <p:cNvPr id="11267" name="TextBox 5">
            <a:extLst>
              <a:ext uri="{FF2B5EF4-FFF2-40B4-BE49-F238E27FC236}">
                <a16:creationId xmlns:a16="http://schemas.microsoft.com/office/drawing/2014/main" id="{52F3C109-D7F3-94EE-D8AE-941B9017C065}"/>
              </a:ext>
            </a:extLst>
          </p:cNvPr>
          <p:cNvSpPr txBox="1">
            <a:spLocks noChangeArrowheads="1"/>
          </p:cNvSpPr>
          <p:nvPr/>
        </p:nvSpPr>
        <p:spPr bwMode="auto">
          <a:xfrm>
            <a:off x="212725" y="1428750"/>
            <a:ext cx="8580438"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428750" indent="-51435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a:t>Plan Review – OAR 333-061-0050(4)(c)(C) &amp; (E)</a:t>
            </a:r>
          </a:p>
          <a:p>
            <a:pPr eaLnBrk="1" hangingPunct="1"/>
            <a:endParaRPr lang="en-US" altLang="en-US" sz="2000"/>
          </a:p>
          <a:p>
            <a:pPr lvl="2" eaLnBrk="1" hangingPunct="1"/>
            <a:r>
              <a:rPr lang="en-US" altLang="en-US" sz="2000">
                <a:solidFill>
                  <a:srgbClr val="FFC000"/>
                </a:solidFill>
              </a:rPr>
              <a:t>(C) Pilot studies shall be conducted </a:t>
            </a:r>
            <a:r>
              <a:rPr lang="en-US" altLang="en-US" sz="2000"/>
              <a:t>by the water supplier to demonstrate the effectiveness of any filtration method other than conventional filtration.  Pilot study </a:t>
            </a:r>
            <a:r>
              <a:rPr lang="en-US" altLang="en-US" sz="2000">
                <a:solidFill>
                  <a:srgbClr val="FFC000"/>
                </a:solidFill>
              </a:rPr>
              <a:t>protocol shall be approved in advance </a:t>
            </a:r>
            <a:r>
              <a:rPr lang="en-US" altLang="en-US" sz="2000"/>
              <a:t>by the Authority.  </a:t>
            </a:r>
            <a:r>
              <a:rPr lang="en-US" altLang="en-US" sz="2000">
                <a:solidFill>
                  <a:srgbClr val="FFC000"/>
                </a:solidFill>
              </a:rPr>
              <a:t>Results </a:t>
            </a:r>
            <a:r>
              <a:rPr lang="en-US" altLang="en-US" sz="2000"/>
              <a:t>of the pilot study </a:t>
            </a:r>
            <a:r>
              <a:rPr lang="en-US" altLang="en-US" sz="2000">
                <a:solidFill>
                  <a:srgbClr val="FFC000"/>
                </a:solidFill>
              </a:rPr>
              <a:t>shall be submitted </a:t>
            </a:r>
            <a:r>
              <a:rPr lang="en-US" altLang="en-US" sz="2000"/>
              <a:t>to the Authority </a:t>
            </a:r>
            <a:r>
              <a:rPr lang="en-US" altLang="en-US" sz="2000">
                <a:solidFill>
                  <a:srgbClr val="FFC000"/>
                </a:solidFill>
              </a:rPr>
              <a:t>for review and approval.</a:t>
            </a:r>
          </a:p>
          <a:p>
            <a:pPr lvl="2" eaLnBrk="1" hangingPunct="1"/>
            <a:endParaRPr lang="en-US" altLang="en-US" sz="2000">
              <a:solidFill>
                <a:srgbClr val="FFC000"/>
              </a:solidFill>
            </a:endParaRPr>
          </a:p>
          <a:p>
            <a:pPr lvl="2" eaLnBrk="1" hangingPunct="1"/>
            <a:r>
              <a:rPr lang="en-US" altLang="en-US" sz="2000"/>
              <a:t>(E) All filtration systems shall be designed and operated so as to meet the requirements in OAR 333-061-0032(4) and (5) – i.e., meet turbidity limits and CT requirements.  Design of the filtration system must be in keeping with accepted standard engineering references acknowledged by the Authority such as the </a:t>
            </a:r>
            <a:r>
              <a:rPr lang="en-US" altLang="en-US" sz="2000">
                <a:solidFill>
                  <a:srgbClr val="FFC000"/>
                </a:solidFill>
              </a:rPr>
              <a:t>Ten States Standards</a:t>
            </a:r>
            <a:r>
              <a:rPr lang="en-US" altLang="en-US" sz="2000"/>
              <a:t>, technical reports by the International Reference Center for Community Water Supply and Sanitation </a:t>
            </a:r>
            <a:r>
              <a:rPr lang="en-US" altLang="en-US" sz="2000">
                <a:solidFill>
                  <a:srgbClr val="FFC000"/>
                </a:solidFill>
              </a:rPr>
              <a:t>(“IRC manual”)</a:t>
            </a:r>
            <a:r>
              <a:rPr lang="en-US" altLang="en-US" sz="2000"/>
              <a:t>, or publications from the World Health Organization </a:t>
            </a:r>
            <a:r>
              <a:rPr lang="en-US" altLang="en-US" sz="2000">
                <a:solidFill>
                  <a:srgbClr val="FFC000"/>
                </a:solidFill>
              </a:rPr>
              <a:t>(“WHO manual”)</a:t>
            </a:r>
            <a:r>
              <a:rPr lang="en-US" altLang="en-US" sz="2000"/>
              <a:t>.</a:t>
            </a:r>
          </a:p>
          <a:p>
            <a:pPr lvl="2" eaLnBrk="1" hangingPunct="1"/>
            <a:endParaRPr lang="en-US" altLang="en-US"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9FDBE3-F1AA-2A11-602F-C7B9F46EFA1B}"/>
              </a:ext>
            </a:extLst>
          </p:cNvPr>
          <p:cNvSpPr txBox="1"/>
          <p:nvPr/>
        </p:nvSpPr>
        <p:spPr>
          <a:xfrm>
            <a:off x="5737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Regulatory requirements – Other</a:t>
            </a:r>
          </a:p>
        </p:txBody>
      </p:sp>
      <p:graphicFrame>
        <p:nvGraphicFramePr>
          <p:cNvPr id="4" name="Table 3">
            <a:extLst>
              <a:ext uri="{FF2B5EF4-FFF2-40B4-BE49-F238E27FC236}">
                <a16:creationId xmlns:a16="http://schemas.microsoft.com/office/drawing/2014/main" id="{85150E67-54B6-B698-14F3-DAFAEAB7829B}"/>
              </a:ext>
            </a:extLst>
          </p:cNvPr>
          <p:cNvGraphicFramePr>
            <a:graphicFrameLocks noGrp="1"/>
          </p:cNvGraphicFramePr>
          <p:nvPr/>
        </p:nvGraphicFramePr>
        <p:xfrm>
          <a:off x="344488" y="49213"/>
          <a:ext cx="8455025" cy="6759575"/>
        </p:xfrm>
        <a:graphic>
          <a:graphicData uri="http://schemas.openxmlformats.org/drawingml/2006/table">
            <a:tbl>
              <a:tblPr firstRow="1" bandRow="1">
                <a:tableStyleId>{FABFCF23-3B69-468F-B69F-88F6DE6A72F2}</a:tableStyleId>
              </a:tblPr>
              <a:tblGrid>
                <a:gridCol w="1268176">
                  <a:extLst>
                    <a:ext uri="{9D8B030D-6E8A-4147-A177-3AD203B41FA5}">
                      <a16:colId xmlns:a16="http://schemas.microsoft.com/office/drawing/2014/main" val="20000"/>
                    </a:ext>
                  </a:extLst>
                </a:gridCol>
                <a:gridCol w="7186849">
                  <a:extLst>
                    <a:ext uri="{9D8B030D-6E8A-4147-A177-3AD203B41FA5}">
                      <a16:colId xmlns:a16="http://schemas.microsoft.com/office/drawing/2014/main" val="20001"/>
                    </a:ext>
                  </a:extLst>
                </a:gridCol>
              </a:tblGrid>
              <a:tr h="670580">
                <a:tc gridSpan="2">
                  <a:txBody>
                    <a:bodyPr/>
                    <a:lstStyle/>
                    <a:p>
                      <a:pPr marL="0" marR="0" algn="ctr">
                        <a:spcBef>
                          <a:spcPts val="0"/>
                        </a:spcBef>
                        <a:spcAft>
                          <a:spcPts val="0"/>
                        </a:spcAft>
                      </a:pPr>
                      <a:r>
                        <a:rPr kumimoji="0" lang="en-US" sz="1600" b="1" kern="1200" dirty="0">
                          <a:solidFill>
                            <a:schemeClr val="lt1"/>
                          </a:solidFill>
                          <a:latin typeface="Calibri" panose="020F0502020204030204" pitchFamily="34" charset="0"/>
                          <a:ea typeface="+mn-ea"/>
                          <a:cs typeface="Calibri" panose="020F0502020204030204" pitchFamily="34" charset="0"/>
                        </a:rPr>
                        <a:t>Cyanotoxin Monitoring (OAR 333-061-0510 to -0580)</a:t>
                      </a:r>
                    </a:p>
                    <a:p>
                      <a:pPr marL="0" marR="0" algn="ctr">
                        <a:spcBef>
                          <a:spcPts val="0"/>
                        </a:spcBef>
                        <a:spcAft>
                          <a:spcPts val="0"/>
                        </a:spcAft>
                      </a:pPr>
                      <a:r>
                        <a:rPr kumimoji="0" lang="en-US" sz="1600" b="1" kern="1200" dirty="0">
                          <a:solidFill>
                            <a:schemeClr val="lt1"/>
                          </a:solidFill>
                          <a:latin typeface="Calibri" panose="020F0502020204030204" pitchFamily="34" charset="0"/>
                          <a:ea typeface="+mn-ea"/>
                          <a:cs typeface="Calibri" panose="020F0502020204030204" pitchFamily="34" charset="0"/>
                        </a:rPr>
                        <a:t>Healthoregon.org/dwcyanotoxins </a:t>
                      </a:r>
                      <a:endParaRPr kumimoji="0" lang="en-US" sz="1400" b="1" kern="1200" dirty="0">
                        <a:solidFill>
                          <a:schemeClr val="lt1"/>
                        </a:solidFill>
                        <a:latin typeface="Calibri" panose="020F0502020204030204" pitchFamily="34" charset="0"/>
                        <a:ea typeface="+mn-ea"/>
                        <a:cs typeface="Calibri" panose="020F0502020204030204" pitchFamily="34" charset="0"/>
                      </a:endParaRPr>
                    </a:p>
                  </a:txBody>
                  <a:tcPr marL="89193" marR="89193" marT="91427" marB="914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50000"/>
                      </a:schemeClr>
                    </a:solidFill>
                  </a:tcPr>
                </a:tc>
                <a:tc hMerge="1">
                  <a:txBody>
                    <a:bodyPr/>
                    <a:lstStyle/>
                    <a:p>
                      <a:pPr marL="0" marR="0" algn="ctr">
                        <a:spcBef>
                          <a:spcPts val="0"/>
                        </a:spcBef>
                        <a:spcAft>
                          <a:spcPts val="0"/>
                        </a:spcAft>
                      </a:pPr>
                      <a:endParaRPr kumimoji="0" lang="en-US" sz="2000" b="1" kern="1200" dirty="0">
                        <a:solidFill>
                          <a:schemeClr val="lt1"/>
                        </a:solidFill>
                        <a:latin typeface="+mn-lt"/>
                        <a:ea typeface="+mn-ea"/>
                        <a:cs typeface="+mn-cs"/>
                      </a:endParaRPr>
                    </a:p>
                  </a:txBody>
                  <a:tcPr marL="89210" marR="89210" marT="91440" marB="91440">
                    <a:solidFill>
                      <a:schemeClr val="tx2">
                        <a:lumMod val="50000"/>
                      </a:schemeClr>
                    </a:solidFill>
                  </a:tcPr>
                </a:tc>
                <a:extLst>
                  <a:ext uri="{0D108BD9-81ED-4DB2-BD59-A6C34878D82A}">
                    <a16:rowId xmlns:a16="http://schemas.microsoft.com/office/drawing/2014/main" val="10000"/>
                  </a:ext>
                </a:extLst>
              </a:tr>
              <a:tr h="609615">
                <a:tc>
                  <a:txBody>
                    <a:bodyPr/>
                    <a:lstStyle/>
                    <a:p>
                      <a:pPr marL="0" marR="0" algn="ctr">
                        <a:spcBef>
                          <a:spcPts val="0"/>
                        </a:spcBef>
                        <a:spcAft>
                          <a:spcPts val="0"/>
                        </a:spcAft>
                      </a:pPr>
                      <a:r>
                        <a:rPr lang="en-US" sz="1400" b="0" dirty="0">
                          <a:solidFill>
                            <a:schemeClr val="bg1"/>
                          </a:solidFill>
                          <a:latin typeface="Calibri" panose="020F0502020204030204" pitchFamily="34" charset="0"/>
                          <a:ea typeface="Times New Roman"/>
                          <a:cs typeface="Calibri" panose="020F0502020204030204" pitchFamily="34" charset="0"/>
                        </a:rPr>
                        <a:t>Who does this apply to?</a:t>
                      </a:r>
                    </a:p>
                  </a:txBody>
                  <a:tcPr marL="89193" marR="89193" marT="91427" marB="914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spcBef>
                          <a:spcPts val="0"/>
                        </a:spcBef>
                        <a:spcAft>
                          <a:spcPts val="0"/>
                        </a:spcAft>
                      </a:pPr>
                      <a:r>
                        <a:rPr lang="en-US" sz="1400" b="0" u="none" dirty="0">
                          <a:solidFill>
                            <a:schemeClr val="bg1"/>
                          </a:solidFill>
                          <a:latin typeface="Calibri" panose="020F0502020204030204" pitchFamily="34" charset="0"/>
                          <a:ea typeface="Times New Roman"/>
                          <a:cs typeface="Calibri" panose="020F0502020204030204" pitchFamily="34" charset="0"/>
                        </a:rPr>
                        <a:t>Affects systems who have sources susceptible to cyanobacteria blooms (not everyone).  See list systems and specific rule requirements on-line at </a:t>
                      </a:r>
                      <a:r>
                        <a:rPr lang="en-US" sz="1400" b="0" u="none" dirty="0">
                          <a:solidFill>
                            <a:schemeClr val="bg1"/>
                          </a:solidFill>
                          <a:latin typeface="Calibri" panose="020F0502020204030204" pitchFamily="34" charset="0"/>
                          <a:ea typeface="Times New Roman"/>
                          <a:cs typeface="Calibri" panose="020F0502020204030204" pitchFamily="34" charset="0"/>
                          <a:hlinkClick r:id="rId3"/>
                        </a:rPr>
                        <a:t>www.healthoregon.org/dwcyanotoxins</a:t>
                      </a:r>
                      <a:r>
                        <a:rPr lang="en-US" sz="1400" b="0" u="none" dirty="0">
                          <a:solidFill>
                            <a:schemeClr val="bg1"/>
                          </a:solidFill>
                          <a:latin typeface="Calibri" panose="020F0502020204030204" pitchFamily="34" charset="0"/>
                          <a:ea typeface="Times New Roman"/>
                          <a:cs typeface="Calibri" panose="020F0502020204030204" pitchFamily="34" charset="0"/>
                        </a:rPr>
                        <a:t> </a:t>
                      </a:r>
                    </a:p>
                  </a:txBody>
                  <a:tcPr marL="89193" marR="89193" marT="91427" marB="914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609615">
                <a:tc>
                  <a:txBody>
                    <a:bodyPr/>
                    <a:lstStyle/>
                    <a:p>
                      <a:pPr marL="0" marR="0" algn="ctr">
                        <a:spcBef>
                          <a:spcPts val="0"/>
                        </a:spcBef>
                        <a:spcAft>
                          <a:spcPts val="0"/>
                        </a:spcAft>
                      </a:pPr>
                      <a:r>
                        <a:rPr lang="en-US" sz="1400" b="0" baseline="0" dirty="0">
                          <a:solidFill>
                            <a:schemeClr val="bg1"/>
                          </a:solidFill>
                          <a:latin typeface="Calibri" panose="020F0502020204030204" pitchFamily="34" charset="0"/>
                          <a:ea typeface="Times New Roman"/>
                          <a:cs typeface="Calibri" panose="020F0502020204030204" pitchFamily="34" charset="0"/>
                        </a:rPr>
                        <a:t>What is required?</a:t>
                      </a:r>
                    </a:p>
                  </a:txBody>
                  <a:tcPr marL="89193" marR="89193" marT="91427" marB="914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spcBef>
                          <a:spcPts val="0"/>
                        </a:spcBef>
                        <a:spcAft>
                          <a:spcPts val="0"/>
                        </a:spcAft>
                      </a:pPr>
                      <a:r>
                        <a:rPr lang="en-US" sz="1400" b="0" baseline="0" dirty="0">
                          <a:solidFill>
                            <a:schemeClr val="bg1"/>
                          </a:solidFill>
                          <a:latin typeface="Calibri" panose="020F0502020204030204" pitchFamily="34" charset="0"/>
                          <a:ea typeface="Times New Roman"/>
                          <a:cs typeface="Calibri" panose="020F0502020204030204" pitchFamily="34" charset="0"/>
                        </a:rPr>
                        <a:t>Raw water (intake) sampling for total microcystin and Cylindrospermopsin toxins every 2 weeks from May 1</a:t>
                      </a:r>
                      <a:r>
                        <a:rPr lang="en-US" sz="1400" b="0" baseline="30000" dirty="0">
                          <a:solidFill>
                            <a:schemeClr val="bg1"/>
                          </a:solidFill>
                          <a:latin typeface="Calibri" panose="020F0502020204030204" pitchFamily="34" charset="0"/>
                          <a:ea typeface="Times New Roman"/>
                          <a:cs typeface="Calibri" panose="020F0502020204030204" pitchFamily="34" charset="0"/>
                        </a:rPr>
                        <a:t>st</a:t>
                      </a:r>
                      <a:r>
                        <a:rPr lang="en-US" sz="1400" b="0" baseline="0" dirty="0">
                          <a:solidFill>
                            <a:schemeClr val="bg1"/>
                          </a:solidFill>
                          <a:latin typeface="Calibri" panose="020F0502020204030204" pitchFamily="34" charset="0"/>
                          <a:ea typeface="Times New Roman"/>
                          <a:cs typeface="Calibri" panose="020F0502020204030204" pitchFamily="34" charset="0"/>
                        </a:rPr>
                        <a:t> – October 31</a:t>
                      </a:r>
                      <a:r>
                        <a:rPr lang="en-US" sz="1400" b="0" baseline="30000" dirty="0">
                          <a:solidFill>
                            <a:schemeClr val="bg1"/>
                          </a:solidFill>
                          <a:latin typeface="Calibri" panose="020F0502020204030204" pitchFamily="34" charset="0"/>
                          <a:ea typeface="Times New Roman"/>
                          <a:cs typeface="Calibri" panose="020F0502020204030204" pitchFamily="34" charset="0"/>
                        </a:rPr>
                        <a:t>st</a:t>
                      </a:r>
                      <a:r>
                        <a:rPr lang="en-US" sz="1400" b="0" baseline="0" dirty="0">
                          <a:solidFill>
                            <a:schemeClr val="bg1"/>
                          </a:solidFill>
                          <a:latin typeface="Calibri" panose="020F0502020204030204" pitchFamily="34" charset="0"/>
                          <a:ea typeface="Times New Roman"/>
                          <a:cs typeface="Calibri" panose="020F0502020204030204" pitchFamily="34" charset="0"/>
                        </a:rPr>
                        <a:t> each year</a:t>
                      </a:r>
                    </a:p>
                  </a:txBody>
                  <a:tcPr marL="89193" marR="89193" marT="91427" marB="914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3596942">
                <a:tc>
                  <a:txBody>
                    <a:bodyPr/>
                    <a:lstStyle/>
                    <a:p>
                      <a:pPr marL="0" marR="0" algn="ctr">
                        <a:spcBef>
                          <a:spcPts val="0"/>
                        </a:spcBef>
                        <a:spcAft>
                          <a:spcPts val="0"/>
                        </a:spcAft>
                      </a:pPr>
                      <a:r>
                        <a:rPr lang="en-US" sz="1400" b="0" baseline="0" dirty="0">
                          <a:solidFill>
                            <a:schemeClr val="bg1"/>
                          </a:solidFill>
                          <a:latin typeface="Calibri" panose="020F0502020204030204" pitchFamily="34" charset="0"/>
                          <a:ea typeface="Times New Roman"/>
                          <a:cs typeface="Calibri" panose="020F0502020204030204" pitchFamily="34" charset="0"/>
                        </a:rPr>
                        <a:t>What happens if detected?</a:t>
                      </a:r>
                    </a:p>
                  </a:txBody>
                  <a:tcPr marL="89193" marR="89193" marT="91427" marB="914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u="none" kern="1200" dirty="0">
                          <a:solidFill>
                            <a:schemeClr val="bg1"/>
                          </a:solidFill>
                          <a:latin typeface="Calibri" panose="020F0502020204030204" pitchFamily="34" charset="0"/>
                          <a:ea typeface="Times New Roman"/>
                          <a:cs typeface="Calibri" panose="020F0502020204030204" pitchFamily="34" charset="0"/>
                        </a:rPr>
                        <a:t>Notify your regulator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u="sng" kern="1200" dirty="0">
                          <a:solidFill>
                            <a:schemeClr val="bg1"/>
                          </a:solidFill>
                          <a:latin typeface="Calibri" panose="020F0502020204030204" pitchFamily="34" charset="0"/>
                          <a:ea typeface="Times New Roman"/>
                          <a:cs typeface="Calibri" panose="020F0502020204030204" pitchFamily="34" charset="0"/>
                        </a:rPr>
                        <a:t>If any toxins are greater than or equal to 0.3 µg/L in raw water or if there is a recreational use health advisory* upstream </a:t>
                      </a:r>
                      <a:r>
                        <a:rPr kumimoji="0" lang="en-US" sz="1400" b="0" u="none" kern="1200" dirty="0">
                          <a:solidFill>
                            <a:schemeClr val="bg1"/>
                          </a:solidFill>
                          <a:latin typeface="Calibri" panose="020F0502020204030204" pitchFamily="34" charset="0"/>
                          <a:ea typeface="Times New Roman"/>
                          <a:cs typeface="Calibri" panose="020F0502020204030204" pitchFamily="34" charset="0"/>
                        </a:rPr>
                        <a:t>of the intake, sample raw and entry point weekly with the first EP sample taken within 1 business day.  Weekly sampling continues until non-detect at EP and less than 0.3 µg/L in raw water in two consecutive samples.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u="sng" kern="1200" dirty="0">
                          <a:solidFill>
                            <a:schemeClr val="bg1"/>
                          </a:solidFill>
                          <a:latin typeface="Calibri" panose="020F0502020204030204" pitchFamily="34" charset="0"/>
                          <a:ea typeface="Times New Roman"/>
                          <a:cs typeface="Calibri" panose="020F0502020204030204" pitchFamily="34" charset="0"/>
                        </a:rPr>
                        <a:t>If detected at EP</a:t>
                      </a:r>
                      <a:r>
                        <a:rPr kumimoji="0" lang="en-US" sz="1400" b="0" u="none" kern="1200" dirty="0">
                          <a:solidFill>
                            <a:schemeClr val="bg1"/>
                          </a:solidFill>
                          <a:latin typeface="Calibri" panose="020F0502020204030204" pitchFamily="34" charset="0"/>
                          <a:ea typeface="Times New Roman"/>
                          <a:cs typeface="Calibri" panose="020F0502020204030204" pitchFamily="34" charset="0"/>
                        </a:rPr>
                        <a:t>, sample EP daily and optimize treatment for toxin removal.</a:t>
                      </a:r>
                    </a:p>
                    <a:p>
                      <a:pPr marL="342900" marR="0" indent="-342900" algn="l">
                        <a:spcBef>
                          <a:spcPts val="0"/>
                        </a:spcBef>
                        <a:spcAft>
                          <a:spcPts val="0"/>
                        </a:spcAft>
                        <a:buFont typeface="+mj-lt"/>
                        <a:buAutoNum type="arabicPeriod"/>
                      </a:pPr>
                      <a:r>
                        <a:rPr kumimoji="0" lang="en-US" sz="1400" b="0" u="sng" kern="1200" dirty="0">
                          <a:solidFill>
                            <a:schemeClr val="bg1"/>
                          </a:solidFill>
                          <a:latin typeface="Calibri" panose="020F0502020204030204" pitchFamily="34" charset="0"/>
                          <a:ea typeface="Times New Roman"/>
                          <a:cs typeface="Calibri" panose="020F0502020204030204" pitchFamily="34" charset="0"/>
                        </a:rPr>
                        <a:t>If above Health Advisory Level (HAL) at EP</a:t>
                      </a:r>
                      <a:r>
                        <a:rPr kumimoji="0" lang="en-US" sz="1400" b="0" u="none" kern="1200" dirty="0">
                          <a:solidFill>
                            <a:schemeClr val="bg1"/>
                          </a:solidFill>
                          <a:latin typeface="Calibri" panose="020F0502020204030204" pitchFamily="34" charset="0"/>
                          <a:ea typeface="Times New Roman"/>
                          <a:cs typeface="Calibri" panose="020F0502020204030204" pitchFamily="34" charset="0"/>
                        </a:rPr>
                        <a:t>, take confirmation sample within 24-hrs &amp; monitor EP daily.  </a:t>
                      </a:r>
                    </a:p>
                    <a:p>
                      <a:pPr marL="342900" marR="0" indent="-342900" algn="l">
                        <a:spcBef>
                          <a:spcPts val="0"/>
                        </a:spcBef>
                        <a:spcAft>
                          <a:spcPts val="0"/>
                        </a:spcAft>
                        <a:buFont typeface="+mj-lt"/>
                        <a:buAutoNum type="arabicPeriod"/>
                      </a:pPr>
                      <a:r>
                        <a:rPr kumimoji="0" lang="en-US" sz="1400" b="0" u="sng" kern="1200" dirty="0">
                          <a:solidFill>
                            <a:schemeClr val="bg1"/>
                          </a:solidFill>
                          <a:latin typeface="Calibri" panose="020F0502020204030204" pitchFamily="34" charset="0"/>
                          <a:ea typeface="Times New Roman"/>
                          <a:cs typeface="Calibri" panose="020F0502020204030204" pitchFamily="34" charset="0"/>
                        </a:rPr>
                        <a:t>If confirmation sample is above the HAL</a:t>
                      </a:r>
                      <a:r>
                        <a:rPr kumimoji="0" lang="en-US" sz="1400" b="0" u="none" kern="1200" dirty="0">
                          <a:solidFill>
                            <a:schemeClr val="bg1"/>
                          </a:solidFill>
                          <a:latin typeface="Calibri" panose="020F0502020204030204" pitchFamily="34" charset="0"/>
                          <a:ea typeface="Times New Roman"/>
                          <a:cs typeface="Calibri" panose="020F0502020204030204" pitchFamily="34" charset="0"/>
                        </a:rPr>
                        <a:t>, issue Do-Not-Drink Advisory</a:t>
                      </a:r>
                    </a:p>
                    <a:p>
                      <a:pPr marL="342900" marR="0" indent="-342900" algn="l">
                        <a:spcBef>
                          <a:spcPts val="0"/>
                        </a:spcBef>
                        <a:spcAft>
                          <a:spcPts val="0"/>
                        </a:spcAft>
                        <a:buFont typeface="+mj-lt"/>
                        <a:buAutoNum type="arabicPeriod"/>
                      </a:pPr>
                      <a:r>
                        <a:rPr kumimoji="0" lang="en-US" sz="1400" b="0" u="none" kern="1200" dirty="0">
                          <a:solidFill>
                            <a:schemeClr val="bg1"/>
                          </a:solidFill>
                          <a:latin typeface="Calibri" panose="020F0502020204030204" pitchFamily="34" charset="0"/>
                          <a:ea typeface="Times New Roman"/>
                          <a:cs typeface="Calibri" panose="020F0502020204030204" pitchFamily="34" charset="0"/>
                        </a:rPr>
                        <a:t>Advisory may only be lifted if 2 consecutive daily EP samples taken a minimum of 24-hrs apart are </a:t>
                      </a:r>
                      <a:r>
                        <a:rPr kumimoji="0" lang="en-US" sz="1400" b="0" u="sng" kern="1200" dirty="0">
                          <a:solidFill>
                            <a:schemeClr val="bg1"/>
                          </a:solidFill>
                          <a:latin typeface="Calibri" panose="020F0502020204030204" pitchFamily="34" charset="0"/>
                          <a:ea typeface="Times New Roman"/>
                          <a:cs typeface="Calibri" panose="020F0502020204030204" pitchFamily="34" charset="0"/>
                        </a:rPr>
                        <a:t>&lt;</a:t>
                      </a:r>
                      <a:r>
                        <a:rPr kumimoji="0" lang="en-US" sz="1400" b="0" u="none" kern="1200" dirty="0">
                          <a:solidFill>
                            <a:schemeClr val="bg1"/>
                          </a:solidFill>
                          <a:latin typeface="Calibri" panose="020F0502020204030204" pitchFamily="34" charset="0"/>
                          <a:ea typeface="Times New Roman"/>
                          <a:cs typeface="Calibri" panose="020F0502020204030204" pitchFamily="34" charset="0"/>
                        </a:rPr>
                        <a:t> HAL and two consecutive daily sets of distribution samples taken a minimum of 24 hours apart are </a:t>
                      </a:r>
                      <a:r>
                        <a:rPr kumimoji="0" lang="en-US" sz="1400" b="0" u="sng" kern="1200" dirty="0">
                          <a:solidFill>
                            <a:schemeClr val="bg1"/>
                          </a:solidFill>
                          <a:latin typeface="Calibri" panose="020F0502020204030204" pitchFamily="34" charset="0"/>
                          <a:ea typeface="Times New Roman"/>
                          <a:cs typeface="Calibri" panose="020F0502020204030204" pitchFamily="34" charset="0"/>
                        </a:rPr>
                        <a:t>&lt;</a:t>
                      </a:r>
                      <a:r>
                        <a:rPr kumimoji="0" lang="en-US" sz="1400" b="0" u="none" kern="1200" dirty="0">
                          <a:solidFill>
                            <a:schemeClr val="bg1"/>
                          </a:solidFill>
                          <a:latin typeface="Calibri" panose="020F0502020204030204" pitchFamily="34" charset="0"/>
                          <a:ea typeface="Times New Roman"/>
                          <a:cs typeface="Calibri" panose="020F0502020204030204" pitchFamily="34" charset="0"/>
                        </a:rPr>
                        <a:t> HAL </a:t>
                      </a:r>
                    </a:p>
                    <a:p>
                      <a:pPr marL="0" marR="0" indent="0" algn="l">
                        <a:spcBef>
                          <a:spcPts val="0"/>
                        </a:spcBef>
                        <a:spcAft>
                          <a:spcPts val="0"/>
                        </a:spcAft>
                        <a:buFont typeface="+mj-lt"/>
                        <a:buNone/>
                      </a:pPr>
                      <a:endParaRPr kumimoji="0" lang="en-US" sz="1400" kern="1200" dirty="0">
                        <a:solidFill>
                          <a:schemeClr val="dk1"/>
                        </a:solidFill>
                        <a:effectLst/>
                        <a:latin typeface="+mn-lt"/>
                        <a:ea typeface="+mn-ea"/>
                        <a:cs typeface="+mn-cs"/>
                      </a:endParaRPr>
                    </a:p>
                    <a:p>
                      <a:pPr marL="0" marR="0" indent="0" algn="l">
                        <a:spcBef>
                          <a:spcPts val="0"/>
                        </a:spcBef>
                        <a:spcAft>
                          <a:spcPts val="0"/>
                        </a:spcAft>
                        <a:buFont typeface="+mj-lt"/>
                        <a:buNone/>
                      </a:pPr>
                      <a:r>
                        <a:rPr kumimoji="0" lang="en-US" sz="1400" kern="1200" dirty="0">
                          <a:solidFill>
                            <a:schemeClr val="dk1"/>
                          </a:solidFill>
                          <a:effectLst/>
                          <a:latin typeface="+mn-lt"/>
                          <a:ea typeface="+mn-ea"/>
                          <a:cs typeface="+mn-cs"/>
                        </a:rPr>
                        <a:t>"Recreational use health advisory" means a health advisory issued by the Oregon Health Authority for a water body when cyanotoxins are determined to be above any recreational use advisory levels.</a:t>
                      </a:r>
                      <a:endParaRPr kumimoji="0" lang="en-US" sz="1400" b="0" u="none" kern="1200" dirty="0">
                        <a:solidFill>
                          <a:schemeClr val="bg1"/>
                        </a:solidFill>
                        <a:latin typeface="Calibri" panose="020F0502020204030204" pitchFamily="34" charset="0"/>
                        <a:ea typeface="Times New Roman"/>
                        <a:cs typeface="Calibri" panose="020F0502020204030204" pitchFamily="34" charset="0"/>
                      </a:endParaRPr>
                    </a:p>
                  </a:txBody>
                  <a:tcPr marL="89193" marR="89193" marT="91427" marB="914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1272823">
                <a:tc>
                  <a:txBody>
                    <a:bodyPr/>
                    <a:lstStyle/>
                    <a:p>
                      <a:pPr marL="0" marR="0" algn="ctr">
                        <a:spcBef>
                          <a:spcPts val="0"/>
                        </a:spcBef>
                        <a:spcAft>
                          <a:spcPts val="0"/>
                        </a:spcAft>
                      </a:pPr>
                      <a:r>
                        <a:rPr lang="en-US" sz="1400" b="0" baseline="0" dirty="0">
                          <a:solidFill>
                            <a:schemeClr val="bg1"/>
                          </a:solidFill>
                          <a:latin typeface="Calibri" panose="020F0502020204030204" pitchFamily="34" charset="0"/>
                          <a:ea typeface="Times New Roman"/>
                          <a:cs typeface="Calibri" panose="020F0502020204030204" pitchFamily="34" charset="0"/>
                        </a:rPr>
                        <a:t>What are the DW Health Advisory Levels (HALs)?</a:t>
                      </a:r>
                    </a:p>
                  </a:txBody>
                  <a:tcPr marL="89193" marR="89193" marT="91427" marB="914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285750" marR="0" indent="-285750" algn="l">
                        <a:spcBef>
                          <a:spcPts val="0"/>
                        </a:spcBef>
                        <a:spcAft>
                          <a:spcPts val="0"/>
                        </a:spcAft>
                        <a:buFont typeface="Arial" panose="020B0604020202020204" pitchFamily="34" charset="0"/>
                        <a:buChar char="•"/>
                      </a:pPr>
                      <a:r>
                        <a:rPr lang="en-US" sz="1600" u="none" dirty="0">
                          <a:latin typeface="Calibri" panose="020F0502020204030204" pitchFamily="34" charset="0"/>
                          <a:cs typeface="Calibri" panose="020F0502020204030204" pitchFamily="34" charset="0"/>
                        </a:rPr>
                        <a:t>Total Microcystins:        0.3 </a:t>
                      </a:r>
                      <a:r>
                        <a:rPr kumimoji="0" lang="en-US" sz="1600" b="0" u="none" kern="1200" dirty="0">
                          <a:solidFill>
                            <a:schemeClr val="bg1"/>
                          </a:solidFill>
                          <a:latin typeface="Calibri" panose="020F0502020204030204" pitchFamily="34" charset="0"/>
                          <a:ea typeface="Times New Roman"/>
                          <a:cs typeface="Calibri" panose="020F0502020204030204" pitchFamily="34" charset="0"/>
                        </a:rPr>
                        <a:t>µg/L </a:t>
                      </a:r>
                      <a:r>
                        <a:rPr lang="en-US" sz="1600" u="none" dirty="0">
                          <a:latin typeface="Calibri" panose="020F0502020204030204" pitchFamily="34" charset="0"/>
                          <a:cs typeface="Calibri" panose="020F0502020204030204" pitchFamily="34" charset="0"/>
                        </a:rPr>
                        <a:t>for vulnerable people;   1.6 </a:t>
                      </a:r>
                      <a:r>
                        <a:rPr kumimoji="0" lang="en-US" sz="1600" b="0" u="none" kern="1200" dirty="0">
                          <a:solidFill>
                            <a:schemeClr val="bg1"/>
                          </a:solidFill>
                          <a:latin typeface="Calibri" panose="020F0502020204030204" pitchFamily="34" charset="0"/>
                          <a:ea typeface="Times New Roman"/>
                          <a:cs typeface="Calibri" panose="020F0502020204030204" pitchFamily="34" charset="0"/>
                        </a:rPr>
                        <a:t>µg/L </a:t>
                      </a:r>
                      <a:r>
                        <a:rPr lang="en-US" sz="1600" u="none" dirty="0">
                          <a:latin typeface="Calibri" panose="020F0502020204030204" pitchFamily="34" charset="0"/>
                          <a:cs typeface="Calibri" panose="020F0502020204030204" pitchFamily="34" charset="0"/>
                        </a:rPr>
                        <a:t>for all persons</a:t>
                      </a:r>
                    </a:p>
                    <a:p>
                      <a:pPr marL="285750" marR="0" indent="-285750" algn="l">
                        <a:spcBef>
                          <a:spcPts val="0"/>
                        </a:spcBef>
                        <a:spcAft>
                          <a:spcPts val="0"/>
                        </a:spcAft>
                        <a:buFont typeface="Arial" panose="020B0604020202020204" pitchFamily="34" charset="0"/>
                        <a:buChar char="•"/>
                      </a:pPr>
                      <a:r>
                        <a:rPr lang="en-US" sz="1600" u="none" dirty="0">
                          <a:latin typeface="Calibri" panose="020F0502020204030204" pitchFamily="34" charset="0"/>
                          <a:cs typeface="Calibri" panose="020F0502020204030204" pitchFamily="34" charset="0"/>
                        </a:rPr>
                        <a:t>Cylindrospermopsin:    0.7 </a:t>
                      </a:r>
                      <a:r>
                        <a:rPr kumimoji="0" lang="en-US" sz="1600" b="0" u="none" kern="1200" dirty="0">
                          <a:solidFill>
                            <a:schemeClr val="bg1"/>
                          </a:solidFill>
                          <a:latin typeface="Calibri" panose="020F0502020204030204" pitchFamily="34" charset="0"/>
                          <a:ea typeface="Times New Roman"/>
                          <a:cs typeface="Calibri" panose="020F0502020204030204" pitchFamily="34" charset="0"/>
                        </a:rPr>
                        <a:t>µg/L </a:t>
                      </a:r>
                      <a:r>
                        <a:rPr lang="en-US" sz="1600" u="none" dirty="0">
                          <a:latin typeface="Calibri" panose="020F0502020204030204" pitchFamily="34" charset="0"/>
                          <a:cs typeface="Calibri" panose="020F0502020204030204" pitchFamily="34" charset="0"/>
                        </a:rPr>
                        <a:t>for vulnerable people;   3 </a:t>
                      </a:r>
                      <a:r>
                        <a:rPr kumimoji="0" lang="en-US" sz="1600" b="0" u="none" kern="1200" dirty="0">
                          <a:solidFill>
                            <a:schemeClr val="bg1"/>
                          </a:solidFill>
                          <a:latin typeface="Calibri" panose="020F0502020204030204" pitchFamily="34" charset="0"/>
                          <a:ea typeface="Times New Roman"/>
                          <a:cs typeface="Calibri" panose="020F0502020204030204" pitchFamily="34" charset="0"/>
                        </a:rPr>
                        <a:t>µg/L </a:t>
                      </a:r>
                      <a:r>
                        <a:rPr lang="en-US" sz="1600" u="none" dirty="0">
                          <a:latin typeface="Calibri" panose="020F0502020204030204" pitchFamily="34" charset="0"/>
                          <a:cs typeface="Calibri" panose="020F0502020204030204" pitchFamily="34" charset="0"/>
                        </a:rPr>
                        <a:t>for all persons</a:t>
                      </a:r>
                    </a:p>
                    <a:p>
                      <a:pPr marL="0" marR="0" indent="0" algn="l">
                        <a:spcBef>
                          <a:spcPts val="600"/>
                        </a:spcBef>
                        <a:spcAft>
                          <a:spcPts val="0"/>
                        </a:spcAft>
                        <a:buFont typeface="Arial" panose="020B0604020202020204" pitchFamily="34" charset="0"/>
                        <a:buNone/>
                      </a:pPr>
                      <a:r>
                        <a:rPr kumimoji="0" lang="en-US" sz="1400" kern="1200" dirty="0">
                          <a:solidFill>
                            <a:schemeClr val="dk1"/>
                          </a:solidFill>
                          <a:effectLst/>
                          <a:latin typeface="+mn-lt"/>
                          <a:ea typeface="+mn-ea"/>
                          <a:cs typeface="+mn-cs"/>
                        </a:rPr>
                        <a:t>"Vulnerable people" means infants, children under the age of six, pregnant women, nursing mothers, those with pre-existing liver conditions, and those receiving dialysis treatment.</a:t>
                      </a:r>
                      <a:endParaRPr lang="en-US" sz="1400" u="none" dirty="0">
                        <a:latin typeface="Calibri" panose="020F0502020204030204" pitchFamily="34" charset="0"/>
                        <a:cs typeface="Calibri" panose="020F0502020204030204" pitchFamily="34" charset="0"/>
                      </a:endParaRPr>
                    </a:p>
                  </a:txBody>
                  <a:tcPr marL="89193" marR="89193" marT="91427" marB="9142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8EEC6C-9B21-8672-F454-42D56D462A42}"/>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review</a:t>
            </a:r>
          </a:p>
        </p:txBody>
      </p:sp>
      <p:sp>
        <p:nvSpPr>
          <p:cNvPr id="49155" name="Rectangle 3">
            <a:extLst>
              <a:ext uri="{FF2B5EF4-FFF2-40B4-BE49-F238E27FC236}">
                <a16:creationId xmlns:a16="http://schemas.microsoft.com/office/drawing/2014/main" id="{36C79FBE-A847-3F06-BFE0-D1DAD0B8D8D5}"/>
              </a:ext>
            </a:extLst>
          </p:cNvPr>
          <p:cNvSpPr txBox="1">
            <a:spLocks noChangeArrowheads="1"/>
          </p:cNvSpPr>
          <p:nvPr/>
        </p:nvSpPr>
        <p:spPr bwMode="auto">
          <a:xfrm>
            <a:off x="247650" y="1028700"/>
            <a:ext cx="86677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r>
              <a:rPr lang="en-US" altLang="en-US"/>
              <a:t>2.0-log Cryptosporidium removal is required (and credited) for slow sand filtration.</a:t>
            </a:r>
          </a:p>
          <a:p>
            <a:pPr eaLnBrk="1" hangingPunct="1"/>
            <a:r>
              <a:rPr lang="en-US" altLang="en-US"/>
              <a:t>Surface Water Treatment Rule (SWTR) requires 3-log reduction of </a:t>
            </a:r>
            <a:r>
              <a:rPr lang="en-US" altLang="en-US" i="1"/>
              <a:t>Giardia</a:t>
            </a:r>
            <a:r>
              <a:rPr lang="en-US" altLang="en-US"/>
              <a:t> using a combination of disinfection and filtration and 4.0-log reduction of viruses.</a:t>
            </a:r>
          </a:p>
          <a:p>
            <a:pPr eaLnBrk="1" hangingPunct="1"/>
            <a:r>
              <a:rPr lang="en-US" altLang="en-US"/>
              <a:t>At least 2.0 -log </a:t>
            </a:r>
            <a:r>
              <a:rPr lang="en-US" altLang="en-US" i="1"/>
              <a:t>Giardia</a:t>
            </a:r>
            <a:r>
              <a:rPr lang="en-US" altLang="en-US"/>
              <a:t> removal is credited for slow sand filtration (per 1991 USEPA SWTR Manual)</a:t>
            </a:r>
          </a:p>
          <a:p>
            <a:pPr eaLnBrk="1" hangingPunct="1"/>
            <a:r>
              <a:rPr lang="en-US" altLang="en-US"/>
              <a:t>1.0-log </a:t>
            </a:r>
            <a:r>
              <a:rPr lang="en-US" altLang="en-US" i="1"/>
              <a:t>Giardia</a:t>
            </a:r>
            <a:r>
              <a:rPr lang="en-US" altLang="en-US"/>
              <a:t> inactivation must be achieved through disinfection (0.5-log must be after filtration).  1.o-log reduction of viruses must also be achieved after filtration.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20813D-F6CA-B7D9-B82D-121529880F77}"/>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Reporting Forms</a:t>
            </a:r>
          </a:p>
        </p:txBody>
      </p:sp>
      <p:sp>
        <p:nvSpPr>
          <p:cNvPr id="51203" name="Rectangle 3">
            <a:extLst>
              <a:ext uri="{FF2B5EF4-FFF2-40B4-BE49-F238E27FC236}">
                <a16:creationId xmlns:a16="http://schemas.microsoft.com/office/drawing/2014/main" id="{F893DC05-F54C-4167-B190-43A8E24CD16D}"/>
              </a:ext>
            </a:extLst>
          </p:cNvPr>
          <p:cNvSpPr txBox="1">
            <a:spLocks noChangeArrowheads="1"/>
          </p:cNvSpPr>
          <p:nvPr/>
        </p:nvSpPr>
        <p:spPr bwMode="auto">
          <a:xfrm>
            <a:off x="933450" y="1028700"/>
            <a:ext cx="7981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3200"/>
              <a:t>There are 4 forms:</a:t>
            </a:r>
          </a:p>
          <a:p>
            <a:pPr eaLnBrk="1" hangingPunct="1"/>
            <a:endParaRPr lang="en-US" altLang="en-US" sz="3200"/>
          </a:p>
          <a:p>
            <a:pPr lvl="1" eaLnBrk="1" hangingPunct="1"/>
            <a:r>
              <a:rPr lang="en-US" altLang="en-US" sz="3200"/>
              <a:t>– Conventional/Direct</a:t>
            </a:r>
          </a:p>
          <a:p>
            <a:pPr lvl="1" eaLnBrk="1" hangingPunct="1"/>
            <a:r>
              <a:rPr lang="en-US" altLang="en-US" sz="3200"/>
              <a:t>– </a:t>
            </a:r>
            <a:r>
              <a:rPr lang="en-US" altLang="en-US" sz="3200">
                <a:solidFill>
                  <a:srgbClr val="FFC000"/>
                </a:solidFill>
              </a:rPr>
              <a:t>Slow Sand / Membrane / DE / Unfiltered</a:t>
            </a:r>
          </a:p>
          <a:p>
            <a:pPr lvl="1" eaLnBrk="1" hangingPunct="1"/>
            <a:r>
              <a:rPr lang="en-US" altLang="en-US" sz="3200"/>
              <a:t>– Cartridge</a:t>
            </a:r>
          </a:p>
          <a:p>
            <a:pPr lvl="1" eaLnBrk="1" hangingPunct="1"/>
            <a:r>
              <a:rPr lang="en-US" altLang="en-US" sz="3200"/>
              <a:t>– UV (if used for </a:t>
            </a:r>
            <a:r>
              <a:rPr lang="en-US" altLang="en-US" sz="3200" i="1"/>
              <a:t>Giardia credit)</a:t>
            </a:r>
          </a:p>
          <a:p>
            <a:pPr eaLnBrk="1" hangingPunct="1"/>
            <a:endParaRPr lang="en-US" altLang="en-US" sz="3200"/>
          </a:p>
          <a:p>
            <a:pPr eaLnBrk="1" hangingPunct="1"/>
            <a:r>
              <a:rPr lang="en-US" altLang="en-US" sz="3200"/>
              <a:t>Must use correct form because each has</a:t>
            </a:r>
          </a:p>
          <a:p>
            <a:pPr eaLnBrk="1" hangingPunct="1"/>
            <a:r>
              <a:rPr lang="en-US" altLang="en-US" sz="3200"/>
              <a:t>questions that must be answered that are</a:t>
            </a:r>
          </a:p>
          <a:p>
            <a:pPr eaLnBrk="1" hangingPunct="1"/>
            <a:r>
              <a:rPr lang="en-US" altLang="en-US" sz="3200"/>
              <a:t>specific to the filtration type</a:t>
            </a:r>
            <a:endParaRPr lang="en-US" altLang="en-US" sz="3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A3A8AE-20A7-FCF1-3F6E-724632E4B8E4}"/>
              </a:ext>
            </a:extLst>
          </p:cNvPr>
          <p:cNvSpPr txBox="1"/>
          <p:nvPr/>
        </p:nvSpPr>
        <p:spPr>
          <a:xfrm>
            <a:off x="402336" y="24384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Reporting Forms – CFE Turbidity</a:t>
            </a:r>
          </a:p>
        </p:txBody>
      </p:sp>
      <p:grpSp>
        <p:nvGrpSpPr>
          <p:cNvPr id="53251" name="Group 10">
            <a:extLst>
              <a:ext uri="{FF2B5EF4-FFF2-40B4-BE49-F238E27FC236}">
                <a16:creationId xmlns:a16="http://schemas.microsoft.com/office/drawing/2014/main" id="{D836647B-2EFD-8377-05E1-BDAF56042DE9}"/>
              </a:ext>
            </a:extLst>
          </p:cNvPr>
          <p:cNvGrpSpPr>
            <a:grpSpLocks/>
          </p:cNvGrpSpPr>
          <p:nvPr/>
        </p:nvGrpSpPr>
        <p:grpSpPr bwMode="auto">
          <a:xfrm>
            <a:off x="371475" y="819150"/>
            <a:ext cx="8401050" cy="4381500"/>
            <a:chOff x="352425" y="1452563"/>
            <a:chExt cx="8401050" cy="3762375"/>
          </a:xfrm>
        </p:grpSpPr>
        <p:pic>
          <p:nvPicPr>
            <p:cNvPr id="53255" name="Picture 4">
              <a:extLst>
                <a:ext uri="{FF2B5EF4-FFF2-40B4-BE49-F238E27FC236}">
                  <a16:creationId xmlns:a16="http://schemas.microsoft.com/office/drawing/2014/main" id="{A60D171D-C973-85CA-F484-641272F90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1452563"/>
              <a:ext cx="8401050" cy="37623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FA2A17F-6A72-FF2B-FA41-6E609222BA21}"/>
                </a:ext>
              </a:extLst>
            </p:cNvPr>
            <p:cNvSpPr/>
            <p:nvPr/>
          </p:nvSpPr>
          <p:spPr>
            <a:xfrm>
              <a:off x="1447800" y="2380889"/>
              <a:ext cx="5295900" cy="278224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19E23C1A-3B81-5D7A-D4BD-22DF45219620}"/>
                </a:ext>
              </a:extLst>
            </p:cNvPr>
            <p:cNvSpPr/>
            <p:nvPr/>
          </p:nvSpPr>
          <p:spPr>
            <a:xfrm>
              <a:off x="6724650" y="2380889"/>
              <a:ext cx="1428750" cy="278224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53252" name="Rectangle 3">
            <a:extLst>
              <a:ext uri="{FF2B5EF4-FFF2-40B4-BE49-F238E27FC236}">
                <a16:creationId xmlns:a16="http://schemas.microsoft.com/office/drawing/2014/main" id="{DA681996-5DE8-3B09-010C-B0A73ACDAAC3}"/>
              </a:ext>
            </a:extLst>
          </p:cNvPr>
          <p:cNvSpPr txBox="1">
            <a:spLocks noChangeArrowheads="1"/>
          </p:cNvSpPr>
          <p:nvPr/>
        </p:nvSpPr>
        <p:spPr bwMode="auto">
          <a:xfrm>
            <a:off x="304800" y="5238750"/>
            <a:ext cx="88392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Font typeface="Arial" panose="020B0604020202020204" pitchFamily="34" charset="0"/>
              <a:buChar char="•"/>
            </a:pPr>
            <a:r>
              <a:rPr lang="en-US" altLang="en-US" sz="2400"/>
              <a:t>Chose time closest to when daily turbidity is measured and enter result(s)</a:t>
            </a:r>
          </a:p>
          <a:p>
            <a:pPr eaLnBrk="1" hangingPunct="1">
              <a:buFont typeface="Arial" panose="020B0604020202020204" pitchFamily="34" charset="0"/>
              <a:buChar char="•"/>
            </a:pPr>
            <a:r>
              <a:rPr lang="en-US" altLang="en-US" sz="2400"/>
              <a:t>Enter highest turbidity of all measurements for the day (e.g., on-line instrument or highest of multiple daily grab samples)</a:t>
            </a:r>
          </a:p>
        </p:txBody>
      </p:sp>
      <p:sp>
        <p:nvSpPr>
          <p:cNvPr id="53253" name="Rectangle 3">
            <a:extLst>
              <a:ext uri="{FF2B5EF4-FFF2-40B4-BE49-F238E27FC236}">
                <a16:creationId xmlns:a16="http://schemas.microsoft.com/office/drawing/2014/main" id="{B7C47A3C-4042-EA2F-21C3-ED706769D5B2}"/>
              </a:ext>
            </a:extLst>
          </p:cNvPr>
          <p:cNvSpPr txBox="1">
            <a:spLocks noChangeArrowheads="1"/>
          </p:cNvSpPr>
          <p:nvPr/>
        </p:nvSpPr>
        <p:spPr bwMode="auto">
          <a:xfrm>
            <a:off x="3257550" y="2403475"/>
            <a:ext cx="50292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b="1">
                <a:solidFill>
                  <a:srgbClr val="FF0000"/>
                </a:solidFill>
              </a:rPr>
              <a:t>0.34                                                                 0.50</a:t>
            </a:r>
          </a:p>
          <a:p>
            <a:pPr eaLnBrk="1" hangingPunct="1"/>
            <a:r>
              <a:rPr lang="en-US" altLang="en-US" sz="2000" b="1">
                <a:solidFill>
                  <a:srgbClr val="FF0000"/>
                </a:solidFill>
              </a:rPr>
              <a:t>0.24                                                                 0.66</a:t>
            </a:r>
          </a:p>
          <a:p>
            <a:pPr eaLnBrk="1" hangingPunct="1"/>
            <a:r>
              <a:rPr lang="en-US" altLang="en-US" sz="2000" b="1">
                <a:solidFill>
                  <a:srgbClr val="FF0000"/>
                </a:solidFill>
              </a:rPr>
              <a:t>0.44                                                                 0.46</a:t>
            </a:r>
          </a:p>
        </p:txBody>
      </p:sp>
      <p:sp>
        <p:nvSpPr>
          <p:cNvPr id="13" name="Line Callout 2 12">
            <a:extLst>
              <a:ext uri="{FF2B5EF4-FFF2-40B4-BE49-F238E27FC236}">
                <a16:creationId xmlns:a16="http://schemas.microsoft.com/office/drawing/2014/main" id="{9C3B30AA-F529-3ACC-F72A-19A2D3F4431E}"/>
              </a:ext>
            </a:extLst>
          </p:cNvPr>
          <p:cNvSpPr/>
          <p:nvPr/>
        </p:nvSpPr>
        <p:spPr>
          <a:xfrm>
            <a:off x="3933825" y="3051175"/>
            <a:ext cx="5083175" cy="2222500"/>
          </a:xfrm>
          <a:prstGeom prst="borderCallout2">
            <a:avLst>
              <a:gd name="adj1" fmla="val 47841"/>
              <a:gd name="adj2" fmla="val -3304"/>
              <a:gd name="adj3" fmla="val 30064"/>
              <a:gd name="adj4" fmla="val -7918"/>
              <a:gd name="adj5" fmla="val 16539"/>
              <a:gd name="adj6" fmla="val -8099"/>
            </a:avLst>
          </a:prstGeom>
          <a:solidFill>
            <a:srgbClr val="FFFF00"/>
          </a:solidFill>
          <a:ln w="3492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rgbClr val="C00000"/>
                </a:solidFill>
              </a:rPr>
              <a:t>Notify the  State if NTU &gt; 1 NTU.  </a:t>
            </a:r>
          </a:p>
          <a:p>
            <a:pPr algn="ctr" eaLnBrk="1" fontAlgn="auto" hangingPunct="1">
              <a:spcBef>
                <a:spcPts val="0"/>
              </a:spcBef>
              <a:spcAft>
                <a:spcPts val="0"/>
              </a:spcAft>
              <a:defRPr/>
            </a:pPr>
            <a:r>
              <a:rPr lang="en-US" dirty="0">
                <a:solidFill>
                  <a:srgbClr val="C00000"/>
                </a:solidFill>
              </a:rPr>
              <a:t>Notify the State within 24-hrs if turbidity &gt; 5 NTU (includes after hours)</a:t>
            </a:r>
          </a:p>
          <a:p>
            <a:pPr algn="ctr" eaLnBrk="1" fontAlgn="auto" hangingPunct="1">
              <a:spcBef>
                <a:spcPts val="0"/>
              </a:spcBef>
              <a:spcAft>
                <a:spcPts val="0"/>
              </a:spcAft>
              <a:defRPr/>
            </a:pPr>
            <a:r>
              <a:rPr lang="en-US" dirty="0">
                <a:solidFill>
                  <a:schemeClr val="tx2">
                    <a:lumMod val="25000"/>
                  </a:schemeClr>
                </a:solidFill>
              </a:rPr>
              <a:t>Public Health After Hours Duty Officer:</a:t>
            </a:r>
          </a:p>
          <a:p>
            <a:pPr algn="ctr" eaLnBrk="1" fontAlgn="auto" hangingPunct="1">
              <a:spcBef>
                <a:spcPts val="0"/>
              </a:spcBef>
              <a:spcAft>
                <a:spcPts val="0"/>
              </a:spcAft>
              <a:defRPr/>
            </a:pPr>
            <a:r>
              <a:rPr lang="en-US" dirty="0">
                <a:solidFill>
                  <a:schemeClr val="tx2">
                    <a:lumMod val="25000"/>
                  </a:schemeClr>
                </a:solidFill>
              </a:rPr>
              <a:t>Cell (971) 246-1789</a:t>
            </a:r>
          </a:p>
          <a:p>
            <a:pPr algn="ctr" eaLnBrk="1" fontAlgn="auto" hangingPunct="1">
              <a:spcBef>
                <a:spcPts val="0"/>
              </a:spcBef>
              <a:spcAft>
                <a:spcPts val="0"/>
              </a:spcAft>
              <a:defRPr/>
            </a:pPr>
            <a:r>
              <a:rPr lang="en-US" dirty="0">
                <a:solidFill>
                  <a:schemeClr val="tx2">
                    <a:lumMod val="25000"/>
                  </a:schemeClr>
                </a:solidFill>
              </a:rPr>
              <a:t>Pager (503) 938-6790</a:t>
            </a:r>
          </a:p>
          <a:p>
            <a:pPr algn="ctr" eaLnBrk="1" fontAlgn="auto" hangingPunct="1">
              <a:spcBef>
                <a:spcPts val="0"/>
              </a:spcBef>
              <a:spcAft>
                <a:spcPts val="0"/>
              </a:spcAft>
              <a:defRPr/>
            </a:pPr>
            <a:r>
              <a:rPr lang="en-US" dirty="0">
                <a:solidFill>
                  <a:schemeClr val="tx2">
                    <a:lumMod val="25000"/>
                  </a:schemeClr>
                </a:solidFill>
              </a:rPr>
              <a:t>Oregon Emergency Response System:</a:t>
            </a:r>
          </a:p>
          <a:p>
            <a:pPr algn="ctr" eaLnBrk="1" fontAlgn="auto" hangingPunct="1">
              <a:spcBef>
                <a:spcPts val="0"/>
              </a:spcBef>
              <a:spcAft>
                <a:spcPts val="0"/>
              </a:spcAft>
              <a:defRPr/>
            </a:pPr>
            <a:r>
              <a:rPr lang="en-US" dirty="0">
                <a:solidFill>
                  <a:schemeClr val="tx2">
                    <a:lumMod val="25000"/>
                  </a:schemeClr>
                </a:solidFill>
              </a:rPr>
              <a:t>1-800-452-0311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a:extLst>
              <a:ext uri="{FF2B5EF4-FFF2-40B4-BE49-F238E27FC236}">
                <a16:creationId xmlns:a16="http://schemas.microsoft.com/office/drawing/2014/main" id="{0EFB2F62-AEEE-1FB6-0DB7-EFE1DEC23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1619250"/>
            <a:ext cx="7516813" cy="15621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875895A-FD78-EA21-F972-2B41E439C180}"/>
              </a:ext>
            </a:extLst>
          </p:cNvPr>
          <p:cNvSpPr txBox="1"/>
          <p:nvPr/>
        </p:nvSpPr>
        <p:spPr>
          <a:xfrm>
            <a:off x="1" y="243840"/>
            <a:ext cx="9144000"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Reporting Forms – Monthly Summary - Turbidity</a:t>
            </a:r>
          </a:p>
        </p:txBody>
      </p:sp>
      <p:sp>
        <p:nvSpPr>
          <p:cNvPr id="7" name="Rectangle 6">
            <a:extLst>
              <a:ext uri="{FF2B5EF4-FFF2-40B4-BE49-F238E27FC236}">
                <a16:creationId xmlns:a16="http://schemas.microsoft.com/office/drawing/2014/main" id="{6FF9ECDC-CA2A-36BF-298C-16CF2E4C745D}"/>
              </a:ext>
            </a:extLst>
          </p:cNvPr>
          <p:cNvSpPr/>
          <p:nvPr/>
        </p:nvSpPr>
        <p:spPr>
          <a:xfrm>
            <a:off x="895350" y="1614488"/>
            <a:ext cx="7467600" cy="150971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5301" name="Rectangle 3">
            <a:extLst>
              <a:ext uri="{FF2B5EF4-FFF2-40B4-BE49-F238E27FC236}">
                <a16:creationId xmlns:a16="http://schemas.microsoft.com/office/drawing/2014/main" id="{12D08252-2189-A0C0-CEF5-A8980BD710DC}"/>
              </a:ext>
            </a:extLst>
          </p:cNvPr>
          <p:cNvSpPr txBox="1">
            <a:spLocks noChangeArrowheads="1"/>
          </p:cNvSpPr>
          <p:nvPr/>
        </p:nvSpPr>
        <p:spPr bwMode="auto">
          <a:xfrm>
            <a:off x="971550" y="3371850"/>
            <a:ext cx="70294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Font typeface="Arial" panose="020B0604020202020204" pitchFamily="34" charset="0"/>
              <a:buChar char="•"/>
            </a:pPr>
            <a:r>
              <a:rPr lang="en-US" altLang="en-US" sz="2400"/>
              <a:t>Based on the results entered for the month, circle “yes” or “no” to the two questions at the bottom of the form.</a:t>
            </a:r>
          </a:p>
        </p:txBody>
      </p:sp>
      <p:sp>
        <p:nvSpPr>
          <p:cNvPr id="6" name="Oval 5">
            <a:extLst>
              <a:ext uri="{FF2B5EF4-FFF2-40B4-BE49-F238E27FC236}">
                <a16:creationId xmlns:a16="http://schemas.microsoft.com/office/drawing/2014/main" id="{B58CE46C-C384-8898-F1DA-BD71CA3D1DF6}"/>
              </a:ext>
            </a:extLst>
          </p:cNvPr>
          <p:cNvSpPr/>
          <p:nvPr/>
        </p:nvSpPr>
        <p:spPr>
          <a:xfrm>
            <a:off x="6400800" y="2305050"/>
            <a:ext cx="74295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Oval 7">
            <a:extLst>
              <a:ext uri="{FF2B5EF4-FFF2-40B4-BE49-F238E27FC236}">
                <a16:creationId xmlns:a16="http://schemas.microsoft.com/office/drawing/2014/main" id="{70CA980F-1B68-6CC2-BEBC-A1D548EEC98E}"/>
              </a:ext>
            </a:extLst>
          </p:cNvPr>
          <p:cNvSpPr/>
          <p:nvPr/>
        </p:nvSpPr>
        <p:spPr>
          <a:xfrm>
            <a:off x="6305550" y="2628900"/>
            <a:ext cx="742950" cy="2857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80820498-A8AA-593D-997F-ECC1F84BA0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728663"/>
            <a:ext cx="8399463" cy="45624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16CA2E-7521-5527-B51F-2C20940914FA}"/>
              </a:ext>
            </a:extLst>
          </p:cNvPr>
          <p:cNvSpPr txBox="1"/>
          <p:nvPr/>
        </p:nvSpPr>
        <p:spPr>
          <a:xfrm>
            <a:off x="228600" y="243840"/>
            <a:ext cx="8915400"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Reporting Forms – Peak Hour Demand Flow</a:t>
            </a:r>
          </a:p>
        </p:txBody>
      </p:sp>
      <p:sp>
        <p:nvSpPr>
          <p:cNvPr id="7" name="Rectangle 6">
            <a:extLst>
              <a:ext uri="{FF2B5EF4-FFF2-40B4-BE49-F238E27FC236}">
                <a16:creationId xmlns:a16="http://schemas.microsoft.com/office/drawing/2014/main" id="{797F3D03-3DEE-FC2D-3E1B-72C5ED46010C}"/>
              </a:ext>
            </a:extLst>
          </p:cNvPr>
          <p:cNvSpPr/>
          <p:nvPr/>
        </p:nvSpPr>
        <p:spPr>
          <a:xfrm>
            <a:off x="762000" y="1466850"/>
            <a:ext cx="781050" cy="379095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53039A4C-60CA-76BC-EC74-4729CEF5BE07}"/>
              </a:ext>
            </a:extLst>
          </p:cNvPr>
          <p:cNvSpPr/>
          <p:nvPr/>
        </p:nvSpPr>
        <p:spPr>
          <a:xfrm>
            <a:off x="7677150" y="1466850"/>
            <a:ext cx="914400" cy="379095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7350" name="Rectangle 3">
            <a:extLst>
              <a:ext uri="{FF2B5EF4-FFF2-40B4-BE49-F238E27FC236}">
                <a16:creationId xmlns:a16="http://schemas.microsoft.com/office/drawing/2014/main" id="{7C855825-B829-699F-1BF7-F99E1259F0BB}"/>
              </a:ext>
            </a:extLst>
          </p:cNvPr>
          <p:cNvSpPr txBox="1">
            <a:spLocks noChangeArrowheads="1"/>
          </p:cNvSpPr>
          <p:nvPr/>
        </p:nvSpPr>
        <p:spPr bwMode="auto">
          <a:xfrm>
            <a:off x="361950" y="5276850"/>
            <a:ext cx="8782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Font typeface="Arial" panose="020B0604020202020204" pitchFamily="34" charset="0"/>
              <a:buChar char="•"/>
            </a:pPr>
            <a:r>
              <a:rPr lang="en-US" altLang="en-US" sz="2400"/>
              <a:t>Enter the peak hourly demand (PHD) flow and the time that the PHD flow occurred.</a:t>
            </a:r>
          </a:p>
          <a:p>
            <a:pPr eaLnBrk="1" hangingPunct="1">
              <a:buFont typeface="Arial" panose="020B0604020202020204" pitchFamily="34" charset="0"/>
              <a:buChar char="•"/>
            </a:pPr>
            <a:r>
              <a:rPr lang="en-US" altLang="en-US" sz="2400"/>
              <a:t>This flow should not exceed 10% above the peak flows replicated at the time of the last tracer study.</a:t>
            </a:r>
          </a:p>
        </p:txBody>
      </p:sp>
      <p:sp>
        <p:nvSpPr>
          <p:cNvPr id="57351" name="Rectangle 3">
            <a:extLst>
              <a:ext uri="{FF2B5EF4-FFF2-40B4-BE49-F238E27FC236}">
                <a16:creationId xmlns:a16="http://schemas.microsoft.com/office/drawing/2014/main" id="{91F47C87-B603-C064-90EE-8D68E049358B}"/>
              </a:ext>
            </a:extLst>
          </p:cNvPr>
          <p:cNvSpPr txBox="1">
            <a:spLocks noChangeArrowheads="1"/>
          </p:cNvSpPr>
          <p:nvPr/>
        </p:nvSpPr>
        <p:spPr bwMode="auto">
          <a:xfrm>
            <a:off x="952500" y="2476500"/>
            <a:ext cx="78676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a:solidFill>
                  <a:srgbClr val="FF0000"/>
                </a:solidFill>
              </a:rPr>
              <a:t>9 AM                                                                                                                           1,000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C21B9B-7A49-9133-BB96-F2217DE01A34}"/>
              </a:ext>
            </a:extLst>
          </p:cNvPr>
          <p:cNvSpPr txBox="1"/>
          <p:nvPr/>
        </p:nvSpPr>
        <p:spPr>
          <a:xfrm>
            <a:off x="228600" y="243840"/>
            <a:ext cx="8915400"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Reporting Forms – Peak Hour Demand Flow</a:t>
            </a:r>
          </a:p>
        </p:txBody>
      </p:sp>
      <p:pic>
        <p:nvPicPr>
          <p:cNvPr id="59395" name="Picture 2">
            <a:extLst>
              <a:ext uri="{FF2B5EF4-FFF2-40B4-BE49-F238E27FC236}">
                <a16:creationId xmlns:a16="http://schemas.microsoft.com/office/drawing/2014/main" id="{C43D521E-182C-C12F-618F-DE7DA346E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809625"/>
            <a:ext cx="4200525" cy="22955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E26820F-9979-DB77-A40F-4672C9CB007B}"/>
              </a:ext>
            </a:extLst>
          </p:cNvPr>
          <p:cNvSpPr/>
          <p:nvPr/>
        </p:nvSpPr>
        <p:spPr>
          <a:xfrm>
            <a:off x="514350" y="3390900"/>
            <a:ext cx="8077200" cy="3046413"/>
          </a:xfrm>
          <a:prstGeom prst="rect">
            <a:avLst/>
          </a:prstGeom>
        </p:spPr>
        <p:txBody>
          <a:bodyPr>
            <a:spAutoFit/>
          </a:bodyPr>
          <a:lstStyle/>
          <a:p>
            <a:pPr eaLnBrk="1" fontAlgn="auto" hangingPunct="1">
              <a:spcBef>
                <a:spcPts val="0"/>
              </a:spcBef>
              <a:spcAft>
                <a:spcPts val="0"/>
              </a:spcAft>
              <a:defRPr/>
            </a:pPr>
            <a:r>
              <a:rPr lang="en-US" sz="2400" dirty="0">
                <a:solidFill>
                  <a:srgbClr val="FFC000"/>
                </a:solidFill>
                <a:latin typeface="+mn-lt"/>
              </a:rPr>
              <a:t>Peak Hour Demand Flow:</a:t>
            </a:r>
          </a:p>
          <a:p>
            <a:pPr marL="457200" indent="-457200" eaLnBrk="1" fontAlgn="auto" hangingPunct="1">
              <a:spcBef>
                <a:spcPts val="0"/>
              </a:spcBef>
              <a:spcAft>
                <a:spcPts val="0"/>
              </a:spcAft>
              <a:buFont typeface="Arial" pitchFamily="34" charset="0"/>
              <a:buChar char="•"/>
              <a:defRPr/>
            </a:pPr>
            <a:r>
              <a:rPr lang="en-US" sz="2400" dirty="0">
                <a:latin typeface="+mn-lt"/>
              </a:rPr>
              <a:t>The greatest volume of water passing through the system during any one hour in a consecutive 24 hr period</a:t>
            </a:r>
          </a:p>
          <a:p>
            <a:pPr marL="457200" indent="-457200" eaLnBrk="1" fontAlgn="auto" hangingPunct="1">
              <a:spcBef>
                <a:spcPts val="0"/>
              </a:spcBef>
              <a:spcAft>
                <a:spcPts val="0"/>
              </a:spcAft>
              <a:buFont typeface="Arial" pitchFamily="34" charset="0"/>
              <a:buChar char="•"/>
              <a:defRPr/>
            </a:pPr>
            <a:endParaRPr lang="en-US" sz="2400" dirty="0">
              <a:latin typeface="+mn-lt"/>
            </a:endParaRPr>
          </a:p>
          <a:p>
            <a:pPr marL="457200" indent="-457200" eaLnBrk="1" fontAlgn="auto" hangingPunct="1">
              <a:spcBef>
                <a:spcPts val="0"/>
              </a:spcBef>
              <a:spcAft>
                <a:spcPts val="0"/>
              </a:spcAft>
              <a:buFont typeface="Arial" pitchFamily="34" charset="0"/>
              <a:buChar char="•"/>
              <a:defRPr/>
            </a:pPr>
            <a:r>
              <a:rPr lang="en-US" sz="2400" dirty="0">
                <a:latin typeface="+mn-lt"/>
              </a:rPr>
              <a:t>Not the same as Peak Instantaneous Flow</a:t>
            </a:r>
          </a:p>
          <a:p>
            <a:pPr marL="457200" indent="-457200" eaLnBrk="1" fontAlgn="auto" hangingPunct="1">
              <a:spcBef>
                <a:spcPts val="0"/>
              </a:spcBef>
              <a:spcAft>
                <a:spcPts val="0"/>
              </a:spcAft>
              <a:buFont typeface="Arial" pitchFamily="34" charset="0"/>
              <a:buChar char="•"/>
              <a:defRPr/>
            </a:pPr>
            <a:endParaRPr lang="en-US" sz="2400" dirty="0">
              <a:latin typeface="+mn-lt"/>
            </a:endParaRPr>
          </a:p>
          <a:p>
            <a:pPr marL="457200" indent="-457200" eaLnBrk="1" fontAlgn="auto" hangingPunct="1">
              <a:spcBef>
                <a:spcPts val="0"/>
              </a:spcBef>
              <a:spcAft>
                <a:spcPts val="0"/>
              </a:spcAft>
              <a:buFont typeface="Arial" pitchFamily="34" charset="0"/>
              <a:buChar char="•"/>
              <a:defRPr/>
            </a:pPr>
            <a:r>
              <a:rPr lang="en-US" sz="2400" dirty="0">
                <a:latin typeface="+mn-lt"/>
              </a:rPr>
              <a:t>Report demand flow: flow leaving the clear well, not plant flow (in most cases)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90E9D5-C2E8-339C-A9E4-DA711B235363}"/>
              </a:ext>
            </a:extLst>
          </p:cNvPr>
          <p:cNvSpPr txBox="1"/>
          <p:nvPr/>
        </p:nvSpPr>
        <p:spPr>
          <a:xfrm>
            <a:off x="228600" y="243840"/>
            <a:ext cx="8915400"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Reporting Forms – Peak Hour Demand Flow</a:t>
            </a:r>
          </a:p>
        </p:txBody>
      </p:sp>
      <p:pic>
        <p:nvPicPr>
          <p:cNvPr id="61443" name="Picture 2">
            <a:extLst>
              <a:ext uri="{FF2B5EF4-FFF2-40B4-BE49-F238E27FC236}">
                <a16:creationId xmlns:a16="http://schemas.microsoft.com/office/drawing/2014/main" id="{193D3D95-2FCF-4B48-51DE-D115548B6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538" y="3848100"/>
            <a:ext cx="2684462"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7EB234F-4C99-43AC-D61E-AA4E91016096}"/>
              </a:ext>
            </a:extLst>
          </p:cNvPr>
          <p:cNvSpPr/>
          <p:nvPr/>
        </p:nvSpPr>
        <p:spPr>
          <a:xfrm>
            <a:off x="323850" y="931863"/>
            <a:ext cx="8477250" cy="2922587"/>
          </a:xfrm>
          <a:prstGeom prst="rect">
            <a:avLst/>
          </a:prstGeom>
        </p:spPr>
        <p:txBody>
          <a:bodyPr>
            <a:spAutoFit/>
          </a:bodyPr>
          <a:lstStyle/>
          <a:p>
            <a:pPr eaLnBrk="1" fontAlgn="auto" hangingPunct="1">
              <a:spcBef>
                <a:spcPts val="0"/>
              </a:spcBef>
              <a:spcAft>
                <a:spcPts val="0"/>
              </a:spcAft>
              <a:defRPr/>
            </a:pPr>
            <a:r>
              <a:rPr lang="en-US" sz="2000" b="1" dirty="0">
                <a:solidFill>
                  <a:srgbClr val="FFC000"/>
                </a:solidFill>
                <a:latin typeface="+mn-lt"/>
              </a:rPr>
              <a:t>Method for determining peak hourly demand flow (flow meter w/rate):</a:t>
            </a:r>
          </a:p>
          <a:p>
            <a:pPr marL="457200" indent="-457200" eaLnBrk="1" fontAlgn="auto" hangingPunct="1">
              <a:spcBef>
                <a:spcPts val="0"/>
              </a:spcBef>
              <a:spcAft>
                <a:spcPts val="0"/>
              </a:spcAft>
              <a:buFont typeface="Arial" pitchFamily="34" charset="0"/>
              <a:buChar char="•"/>
              <a:defRPr/>
            </a:pPr>
            <a:r>
              <a:rPr lang="en-US" sz="2000" dirty="0">
                <a:latin typeface="+mn-lt"/>
              </a:rPr>
              <a:t>On a </a:t>
            </a:r>
            <a:r>
              <a:rPr lang="en-US" sz="2000" u="sng" dirty="0">
                <a:latin typeface="+mn-lt"/>
              </a:rPr>
              <a:t>daily basis</a:t>
            </a:r>
            <a:r>
              <a:rPr lang="en-US" sz="2000" dirty="0">
                <a:latin typeface="+mn-lt"/>
              </a:rPr>
              <a:t>, use the </a:t>
            </a:r>
            <a:r>
              <a:rPr lang="en-US" sz="2000" u="sng" dirty="0">
                <a:latin typeface="+mn-lt"/>
              </a:rPr>
              <a:t>best available operational data </a:t>
            </a:r>
            <a:r>
              <a:rPr lang="en-US" sz="2000" dirty="0">
                <a:latin typeface="+mn-lt"/>
              </a:rPr>
              <a:t>to identify the </a:t>
            </a:r>
            <a:r>
              <a:rPr lang="en-US" sz="2000" u="sng" dirty="0">
                <a:latin typeface="+mn-lt"/>
              </a:rPr>
              <a:t>hour within the 24 hr period that had the highest demand flow.</a:t>
            </a:r>
          </a:p>
          <a:p>
            <a:pPr marL="457200" indent="-457200" eaLnBrk="1" fontAlgn="auto" hangingPunct="1">
              <a:spcBef>
                <a:spcPts val="0"/>
              </a:spcBef>
              <a:spcAft>
                <a:spcPts val="0"/>
              </a:spcAft>
              <a:buFont typeface="Arial" pitchFamily="34" charset="0"/>
              <a:buChar char="•"/>
              <a:defRPr/>
            </a:pPr>
            <a:endParaRPr lang="en-US" sz="2000" dirty="0">
              <a:latin typeface="+mn-lt"/>
            </a:endParaRPr>
          </a:p>
          <a:p>
            <a:pPr marL="457200" indent="-457200" eaLnBrk="1" fontAlgn="auto" hangingPunct="1">
              <a:spcBef>
                <a:spcPts val="0"/>
              </a:spcBef>
              <a:spcAft>
                <a:spcPts val="0"/>
              </a:spcAft>
              <a:buFont typeface="Arial" pitchFamily="34" charset="0"/>
              <a:buChar char="•"/>
              <a:defRPr/>
            </a:pPr>
            <a:r>
              <a:rPr lang="en-US" sz="2000" dirty="0">
                <a:latin typeface="+mn-lt"/>
              </a:rPr>
              <a:t>For the hour of highest demand flow:</a:t>
            </a:r>
          </a:p>
          <a:p>
            <a:pPr marL="914400" lvl="1" indent="-457200" eaLnBrk="1" fontAlgn="auto" hangingPunct="1">
              <a:spcBef>
                <a:spcPts val="0"/>
              </a:spcBef>
              <a:spcAft>
                <a:spcPts val="0"/>
              </a:spcAft>
              <a:buFont typeface="Arial" pitchFamily="34" charset="0"/>
              <a:buChar char="•"/>
              <a:defRPr/>
            </a:pPr>
            <a:r>
              <a:rPr lang="en-US" sz="2000" u="sng" dirty="0">
                <a:latin typeface="+mn-lt"/>
              </a:rPr>
              <a:t>Calculate the average flow rate within the one hour period </a:t>
            </a:r>
          </a:p>
          <a:p>
            <a:pPr marL="1371600" lvl="2" indent="-457200" eaLnBrk="1" fontAlgn="auto" hangingPunct="1">
              <a:spcBef>
                <a:spcPts val="0"/>
              </a:spcBef>
              <a:spcAft>
                <a:spcPts val="0"/>
              </a:spcAft>
              <a:defRPr/>
            </a:pPr>
            <a:r>
              <a:rPr lang="en-US" sz="2000" dirty="0">
                <a:latin typeface="+mn-lt"/>
              </a:rPr>
              <a:t>(i.e., add the flow rates and divide by the number of data points).</a:t>
            </a:r>
          </a:p>
          <a:p>
            <a:pPr marL="914400" lvl="1" indent="-457200" eaLnBrk="1" fontAlgn="auto" hangingPunct="1">
              <a:spcBef>
                <a:spcPts val="0"/>
              </a:spcBef>
              <a:spcAft>
                <a:spcPts val="0"/>
              </a:spcAft>
              <a:buFont typeface="Arial" pitchFamily="34" charset="0"/>
              <a:buChar char="•"/>
              <a:defRPr/>
            </a:pPr>
            <a:r>
              <a:rPr lang="en-US" sz="2000" dirty="0">
                <a:latin typeface="+mn-lt"/>
              </a:rPr>
              <a:t> </a:t>
            </a:r>
            <a:r>
              <a:rPr lang="en-US" sz="2000" u="sng" dirty="0">
                <a:latin typeface="+mn-lt"/>
              </a:rPr>
              <a:t>Use as many data points as possible</a:t>
            </a:r>
            <a:r>
              <a:rPr lang="en-US" sz="2000" dirty="0">
                <a:latin typeface="+mn-lt"/>
              </a:rPr>
              <a:t>, preferably no less than four data points taken at 15 minute intervals</a:t>
            </a:r>
          </a:p>
        </p:txBody>
      </p:sp>
      <p:sp>
        <p:nvSpPr>
          <p:cNvPr id="7" name="Rectangle 6">
            <a:extLst>
              <a:ext uri="{FF2B5EF4-FFF2-40B4-BE49-F238E27FC236}">
                <a16:creationId xmlns:a16="http://schemas.microsoft.com/office/drawing/2014/main" id="{A6957002-03C1-E4E8-B146-1B15D22D4B51}"/>
              </a:ext>
            </a:extLst>
          </p:cNvPr>
          <p:cNvSpPr/>
          <p:nvPr/>
        </p:nvSpPr>
        <p:spPr>
          <a:xfrm>
            <a:off x="342900" y="4152900"/>
            <a:ext cx="8477250" cy="2246313"/>
          </a:xfrm>
          <a:prstGeom prst="rect">
            <a:avLst/>
          </a:prstGeom>
        </p:spPr>
        <p:txBody>
          <a:bodyPr>
            <a:spAutoFit/>
          </a:bodyPr>
          <a:lstStyle/>
          <a:p>
            <a:pPr eaLnBrk="1" fontAlgn="auto" hangingPunct="1">
              <a:spcBef>
                <a:spcPts val="0"/>
              </a:spcBef>
              <a:spcAft>
                <a:spcPts val="0"/>
              </a:spcAft>
              <a:defRPr/>
            </a:pPr>
            <a:r>
              <a:rPr lang="en-US" sz="2000" b="1" dirty="0">
                <a:solidFill>
                  <a:srgbClr val="FFC000"/>
                </a:solidFill>
                <a:latin typeface="+mn-lt"/>
              </a:rPr>
              <a:t>For systems that only have a flow totalizing meter:</a:t>
            </a:r>
          </a:p>
          <a:p>
            <a:pPr marL="457200" indent="-457200" eaLnBrk="1" fontAlgn="auto" hangingPunct="1">
              <a:spcBef>
                <a:spcPts val="0"/>
              </a:spcBef>
              <a:spcAft>
                <a:spcPts val="0"/>
              </a:spcAft>
              <a:buFont typeface="Arial" pitchFamily="34" charset="0"/>
              <a:buChar char="•"/>
              <a:defRPr/>
            </a:pPr>
            <a:r>
              <a:rPr lang="en-US" sz="2000" u="sng" dirty="0">
                <a:latin typeface="+mn-lt"/>
              </a:rPr>
              <a:t>Spot check throughout the day</a:t>
            </a:r>
            <a:r>
              <a:rPr lang="en-US" sz="2000" dirty="0">
                <a:latin typeface="+mn-lt"/>
              </a:rPr>
              <a:t> to determine </a:t>
            </a:r>
          </a:p>
          <a:p>
            <a:pPr marL="914400" lvl="1" indent="-457200" eaLnBrk="1" fontAlgn="auto" hangingPunct="1">
              <a:spcBef>
                <a:spcPts val="0"/>
              </a:spcBef>
              <a:spcAft>
                <a:spcPts val="0"/>
              </a:spcAft>
              <a:defRPr/>
            </a:pPr>
            <a:r>
              <a:rPr lang="en-US" sz="2000" dirty="0">
                <a:latin typeface="+mn-lt"/>
              </a:rPr>
              <a:t>the time of peak demand (e.g. 8 am or 9 pm for </a:t>
            </a:r>
          </a:p>
          <a:p>
            <a:pPr marL="914400" lvl="1" indent="-457200" eaLnBrk="1" fontAlgn="auto" hangingPunct="1">
              <a:spcBef>
                <a:spcPts val="0"/>
              </a:spcBef>
              <a:spcAft>
                <a:spcPts val="0"/>
              </a:spcAft>
              <a:defRPr/>
            </a:pPr>
            <a:r>
              <a:rPr lang="en-US" sz="2000" dirty="0">
                <a:latin typeface="+mn-lt"/>
              </a:rPr>
              <a:t>residential or mid-day for industrial uses)</a:t>
            </a:r>
          </a:p>
          <a:p>
            <a:pPr marL="914400" lvl="1" indent="-457200" eaLnBrk="1" fontAlgn="auto" hangingPunct="1">
              <a:spcBef>
                <a:spcPts val="0"/>
              </a:spcBef>
              <a:spcAft>
                <a:spcPts val="0"/>
              </a:spcAft>
              <a:defRPr/>
            </a:pPr>
            <a:endParaRPr lang="en-US" sz="2000" dirty="0">
              <a:latin typeface="+mn-lt"/>
            </a:endParaRPr>
          </a:p>
          <a:p>
            <a:pPr marL="457200" indent="-457200" eaLnBrk="1" fontAlgn="auto" hangingPunct="1">
              <a:spcBef>
                <a:spcPts val="0"/>
              </a:spcBef>
              <a:spcAft>
                <a:spcPts val="0"/>
              </a:spcAft>
              <a:buFont typeface="Arial" pitchFamily="34" charset="0"/>
              <a:buChar char="•"/>
              <a:defRPr/>
            </a:pPr>
            <a:r>
              <a:rPr lang="en-US" sz="2000" u="sng" dirty="0">
                <a:latin typeface="+mn-lt"/>
              </a:rPr>
              <a:t>Then record how much water is used during that hour</a:t>
            </a:r>
            <a:r>
              <a:rPr lang="en-US" sz="2000" dirty="0">
                <a:latin typeface="+mn-lt"/>
              </a:rPr>
              <a:t> in gallons and divide by 60 minutes to get the peak hour demand in gpm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010DB7-5EDD-AA02-4E69-252D2DEB8404}"/>
              </a:ext>
            </a:extLst>
          </p:cNvPr>
          <p:cNvSpPr txBox="1"/>
          <p:nvPr/>
        </p:nvSpPr>
        <p:spPr>
          <a:xfrm>
            <a:off x="228600" y="0"/>
            <a:ext cx="8915400"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Reporting Forms – Peak Hour Demand Flow</a:t>
            </a:r>
          </a:p>
        </p:txBody>
      </p:sp>
      <p:sp>
        <p:nvSpPr>
          <p:cNvPr id="63491" name="Rectangle 3">
            <a:extLst>
              <a:ext uri="{FF2B5EF4-FFF2-40B4-BE49-F238E27FC236}">
                <a16:creationId xmlns:a16="http://schemas.microsoft.com/office/drawing/2014/main" id="{39310497-BF42-908F-D797-881F6732A980}"/>
              </a:ext>
            </a:extLst>
          </p:cNvPr>
          <p:cNvSpPr txBox="1">
            <a:spLocks noChangeArrowheads="1"/>
          </p:cNvSpPr>
          <p:nvPr/>
        </p:nvSpPr>
        <p:spPr bwMode="auto">
          <a:xfrm>
            <a:off x="285750" y="5429250"/>
            <a:ext cx="88582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a:solidFill>
                  <a:srgbClr val="FFC000"/>
                </a:solidFill>
              </a:rPr>
              <a:t>Here is an example chart</a:t>
            </a:r>
            <a:r>
              <a:rPr lang="en-US" altLang="en-US" sz="2400"/>
              <a:t>, meant to represent continuous readings that shows demand flow out of  a reservoir used for contact time. What would you say the peak hourly demand flow is?</a:t>
            </a:r>
          </a:p>
        </p:txBody>
      </p:sp>
      <p:graphicFrame>
        <p:nvGraphicFramePr>
          <p:cNvPr id="63492" name="Object 4">
            <a:extLst>
              <a:ext uri="{FF2B5EF4-FFF2-40B4-BE49-F238E27FC236}">
                <a16:creationId xmlns:a16="http://schemas.microsoft.com/office/drawing/2014/main" id="{24BC6962-5A0C-589E-EB2A-B2910CDA11F2}"/>
              </a:ext>
            </a:extLst>
          </p:cNvPr>
          <p:cNvGraphicFramePr>
            <a:graphicFrameLocks noChangeAspect="1"/>
          </p:cNvGraphicFramePr>
          <p:nvPr/>
        </p:nvGraphicFramePr>
        <p:xfrm>
          <a:off x="71438" y="571500"/>
          <a:ext cx="9072562" cy="4787900"/>
        </p:xfrm>
        <a:graphic>
          <a:graphicData uri="http://schemas.openxmlformats.org/presentationml/2006/ole">
            <mc:AlternateContent xmlns:mc="http://schemas.openxmlformats.org/markup-compatibility/2006">
              <mc:Choice xmlns:v="urn:schemas-microsoft-com:vml" Requires="v">
                <p:oleObj name="Worksheet" r:id="rId3" imgW="5810402" imgH="3067202" progId="Excel.Sheet.8">
                  <p:embed/>
                </p:oleObj>
              </mc:Choice>
              <mc:Fallback>
                <p:oleObj name="Worksheet" r:id="rId3" imgW="5810402" imgH="3067202"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571500"/>
                        <a:ext cx="9072562" cy="478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625D36-2842-3F0E-9E0F-44A9367013A3}"/>
              </a:ext>
            </a:extLst>
          </p:cNvPr>
          <p:cNvSpPr txBox="1"/>
          <p:nvPr/>
        </p:nvSpPr>
        <p:spPr>
          <a:xfrm>
            <a:off x="228600" y="0"/>
            <a:ext cx="8915400"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Reporting Forms – Peak Hour Demand Flow</a:t>
            </a:r>
          </a:p>
        </p:txBody>
      </p:sp>
      <p:sp>
        <p:nvSpPr>
          <p:cNvPr id="65539" name="Rectangle 3">
            <a:extLst>
              <a:ext uri="{FF2B5EF4-FFF2-40B4-BE49-F238E27FC236}">
                <a16:creationId xmlns:a16="http://schemas.microsoft.com/office/drawing/2014/main" id="{FBB465CE-C1DB-D17C-E78F-C2B4F9CD0CED}"/>
              </a:ext>
            </a:extLst>
          </p:cNvPr>
          <p:cNvSpPr txBox="1">
            <a:spLocks noChangeArrowheads="1"/>
          </p:cNvSpPr>
          <p:nvPr/>
        </p:nvSpPr>
        <p:spPr bwMode="auto">
          <a:xfrm>
            <a:off x="285750" y="5219700"/>
            <a:ext cx="88582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a:t>Again, the peak hourly demand flow is the hour within the 24-hr period of the highest demand flow.  The red line represents the span of 1 hour: </a:t>
            </a:r>
            <a:r>
              <a:rPr lang="en-US" altLang="en-US" sz="2400" b="1"/>
              <a:t>7:30 am to 8:30 am – the peak hour.</a:t>
            </a:r>
            <a:r>
              <a:rPr lang="en-US" altLang="en-US" sz="2400"/>
              <a:t>  The avg. of the 4 data points equals </a:t>
            </a:r>
            <a:r>
              <a:rPr lang="en-US" altLang="en-US" sz="2400" b="1">
                <a:solidFill>
                  <a:srgbClr val="FFC000"/>
                </a:solidFill>
              </a:rPr>
              <a:t>4,125 gpm </a:t>
            </a:r>
            <a:r>
              <a:rPr lang="en-US" altLang="en-US" sz="2400" b="1"/>
              <a:t>- the peak hourly demand flow.  </a:t>
            </a:r>
          </a:p>
        </p:txBody>
      </p:sp>
      <p:graphicFrame>
        <p:nvGraphicFramePr>
          <p:cNvPr id="65540" name="Object 4">
            <a:extLst>
              <a:ext uri="{FF2B5EF4-FFF2-40B4-BE49-F238E27FC236}">
                <a16:creationId xmlns:a16="http://schemas.microsoft.com/office/drawing/2014/main" id="{69A9725C-F884-D02A-FB9A-42407C9D9148}"/>
              </a:ext>
            </a:extLst>
          </p:cNvPr>
          <p:cNvGraphicFramePr>
            <a:graphicFrameLocks noChangeAspect="1"/>
          </p:cNvGraphicFramePr>
          <p:nvPr/>
        </p:nvGraphicFramePr>
        <p:xfrm>
          <a:off x="0" y="647700"/>
          <a:ext cx="9178925" cy="4648200"/>
        </p:xfrm>
        <a:graphic>
          <a:graphicData uri="http://schemas.openxmlformats.org/presentationml/2006/ole">
            <mc:AlternateContent xmlns:mc="http://schemas.openxmlformats.org/markup-compatibility/2006">
              <mc:Choice xmlns:v="urn:schemas-microsoft-com:vml" Requires="v">
                <p:oleObj name="Worksheet" r:id="rId3" imgW="5819851" imgH="2724302" progId="Excel.Sheet.8">
                  <p:embed/>
                </p:oleObj>
              </mc:Choice>
              <mc:Fallback>
                <p:oleObj name="Worksheet" r:id="rId3" imgW="5819851" imgH="2724302"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
                        <a:ext cx="917892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0D9EB0-58CA-7428-BA5D-E226B596D54E}"/>
              </a:ext>
            </a:extLst>
          </p:cNvPr>
          <p:cNvSpPr txBox="1"/>
          <p:nvPr/>
        </p:nvSpPr>
        <p:spPr>
          <a:xfrm>
            <a:off x="5737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Regulatory requirements – Other</a:t>
            </a:r>
          </a:p>
        </p:txBody>
      </p:sp>
      <p:sp>
        <p:nvSpPr>
          <p:cNvPr id="12291" name="TextBox 5">
            <a:extLst>
              <a:ext uri="{FF2B5EF4-FFF2-40B4-BE49-F238E27FC236}">
                <a16:creationId xmlns:a16="http://schemas.microsoft.com/office/drawing/2014/main" id="{9CEF8EF1-EF3B-90BC-32BE-99C7B182A715}"/>
              </a:ext>
            </a:extLst>
          </p:cNvPr>
          <p:cNvSpPr txBox="1">
            <a:spLocks noChangeArrowheads="1"/>
          </p:cNvSpPr>
          <p:nvPr/>
        </p:nvSpPr>
        <p:spPr bwMode="auto">
          <a:xfrm>
            <a:off x="323850" y="6211888"/>
            <a:ext cx="8058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a:t>N/A - TNC = Transient Non-Community water systems that are required to have their operator(s) attend a 1-time only class (0.6 CEU class).</a:t>
            </a:r>
          </a:p>
        </p:txBody>
      </p:sp>
      <p:graphicFrame>
        <p:nvGraphicFramePr>
          <p:cNvPr id="12292" name="Object 6">
            <a:extLst>
              <a:ext uri="{FF2B5EF4-FFF2-40B4-BE49-F238E27FC236}">
                <a16:creationId xmlns:a16="http://schemas.microsoft.com/office/drawing/2014/main" id="{4E5014D4-7E40-0991-0975-D71B4F9DC022}"/>
              </a:ext>
            </a:extLst>
          </p:cNvPr>
          <p:cNvGraphicFramePr>
            <a:graphicFrameLocks noChangeAspect="1"/>
          </p:cNvGraphicFramePr>
          <p:nvPr/>
        </p:nvGraphicFramePr>
        <p:xfrm>
          <a:off x="495300" y="914400"/>
          <a:ext cx="7981950" cy="5276850"/>
        </p:xfrm>
        <a:graphic>
          <a:graphicData uri="http://schemas.openxmlformats.org/presentationml/2006/ole">
            <mc:AlternateContent xmlns:mc="http://schemas.openxmlformats.org/markup-compatibility/2006">
              <mc:Choice xmlns:v="urn:schemas-microsoft-com:vml" Requires="v">
                <p:oleObj name="Chart" r:id="rId3" imgW="6648541" imgH="4400580" progId="Excel.Sheet.8">
                  <p:embed followColorScheme="full"/>
                </p:oleObj>
              </mc:Choice>
              <mc:Fallback>
                <p:oleObj name="Chart" r:id="rId3" imgW="6648541" imgH="4400580" progId="Excel.Sheet.8">
                  <p:embed followColorScheme="full"/>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914400"/>
                        <a:ext cx="798195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227BA8-49DA-EBD7-DD88-557587BD1DDF}"/>
              </a:ext>
            </a:extLst>
          </p:cNvPr>
          <p:cNvSpPr txBox="1"/>
          <p:nvPr/>
        </p:nvSpPr>
        <p:spPr>
          <a:xfrm>
            <a:off x="228600" y="0"/>
            <a:ext cx="8915400"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Reporting Forms – Peak Hour Demand Flow</a:t>
            </a:r>
          </a:p>
        </p:txBody>
      </p:sp>
      <p:graphicFrame>
        <p:nvGraphicFramePr>
          <p:cNvPr id="67587" name="Object 4">
            <a:extLst>
              <a:ext uri="{FF2B5EF4-FFF2-40B4-BE49-F238E27FC236}">
                <a16:creationId xmlns:a16="http://schemas.microsoft.com/office/drawing/2014/main" id="{FC7B26CC-BF6B-0AD8-A2BF-4D52F647AD18}"/>
              </a:ext>
            </a:extLst>
          </p:cNvPr>
          <p:cNvGraphicFramePr>
            <a:graphicFrameLocks noChangeAspect="1"/>
          </p:cNvGraphicFramePr>
          <p:nvPr/>
        </p:nvGraphicFramePr>
        <p:xfrm>
          <a:off x="247650" y="495300"/>
          <a:ext cx="7599363" cy="3848100"/>
        </p:xfrm>
        <a:graphic>
          <a:graphicData uri="http://schemas.openxmlformats.org/presentationml/2006/ole">
            <mc:AlternateContent xmlns:mc="http://schemas.openxmlformats.org/markup-compatibility/2006">
              <mc:Choice xmlns:v="urn:schemas-microsoft-com:vml" Requires="v">
                <p:oleObj name="Worksheet" r:id="rId3" imgW="5819851" imgH="2724302" progId="Excel.Sheet.8">
                  <p:embed/>
                </p:oleObj>
              </mc:Choice>
              <mc:Fallback>
                <p:oleObj name="Worksheet" r:id="rId3" imgW="5819851" imgH="2724302"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495300"/>
                        <a:ext cx="7599363"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Table 5">
            <a:extLst>
              <a:ext uri="{FF2B5EF4-FFF2-40B4-BE49-F238E27FC236}">
                <a16:creationId xmlns:a16="http://schemas.microsoft.com/office/drawing/2014/main" id="{B36983DB-E16E-BE67-C84E-698D0967CADC}"/>
              </a:ext>
            </a:extLst>
          </p:cNvPr>
          <p:cNvGraphicFramePr>
            <a:graphicFrameLocks noGrp="1"/>
          </p:cNvGraphicFramePr>
          <p:nvPr/>
        </p:nvGraphicFramePr>
        <p:xfrm>
          <a:off x="723900" y="2590800"/>
          <a:ext cx="7562850" cy="4267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3295651">
                  <a:extLst>
                    <a:ext uri="{9D8B030D-6E8A-4147-A177-3AD203B41FA5}">
                      <a16:colId xmlns:a16="http://schemas.microsoft.com/office/drawing/2014/main" val="20002"/>
                    </a:ext>
                  </a:extLst>
                </a:gridCol>
              </a:tblGrid>
              <a:tr h="370840">
                <a:tc>
                  <a:txBody>
                    <a:bodyPr/>
                    <a:lstStyle/>
                    <a:p>
                      <a:r>
                        <a:rPr lang="en-US" sz="2000" dirty="0"/>
                        <a:t>Time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r>
                        <a:rPr lang="en-US" sz="2000" dirty="0"/>
                        <a:t>Demand Flow (gpm)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tc>
                  <a:txBody>
                    <a:bodyPr/>
                    <a:lstStyle/>
                    <a:p>
                      <a:r>
                        <a:rPr lang="en-US" sz="2000" dirty="0"/>
                        <a:t>Running Hourly</a:t>
                      </a:r>
                      <a:r>
                        <a:rPr lang="en-US" sz="2000" baseline="0" dirty="0"/>
                        <a:t> Average (gpm)</a:t>
                      </a:r>
                      <a:endParaRPr lang="en-US" sz="2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370840">
                <a:tc>
                  <a:txBody>
                    <a:bodyPr/>
                    <a:lstStyle/>
                    <a:p>
                      <a:r>
                        <a:rPr lang="en-US" sz="2000" dirty="0"/>
                        <a:t>7:00 AM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t>2,000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2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2000" dirty="0"/>
                        <a:t>7:15 AM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t>2,400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2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2000" dirty="0"/>
                        <a:t>7:30 AM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t>3,000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2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2000" dirty="0"/>
                        <a:t>7:45 AM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b="1" dirty="0">
                          <a:solidFill>
                            <a:srgbClr val="C00000"/>
                          </a:solidFill>
                        </a:rPr>
                        <a:t>5,000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2000" dirty="0"/>
                        <a:t>3,100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2000" dirty="0"/>
                        <a:t>8:00 AM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b="1" dirty="0">
                          <a:solidFill>
                            <a:srgbClr val="C00000"/>
                          </a:solidFill>
                        </a:rPr>
                        <a:t>4,000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2000" dirty="0"/>
                        <a:t>3,600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sz="2000" dirty="0"/>
                        <a:t>8:15 AM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b="1" dirty="0">
                          <a:solidFill>
                            <a:srgbClr val="C00000"/>
                          </a:solidFill>
                        </a:rPr>
                        <a:t>3,500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r>
                        <a:rPr lang="en-US" sz="2000" dirty="0"/>
                        <a:t>3,875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sz="2000" dirty="0"/>
                        <a:t>8:30 AM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b="1" dirty="0">
                          <a:solidFill>
                            <a:srgbClr val="C00000"/>
                          </a:solidFill>
                        </a:rPr>
                        <a:t>4,000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2000" b="1" dirty="0">
                          <a:solidFill>
                            <a:srgbClr val="FF0000"/>
                          </a:solidFill>
                        </a:rPr>
                        <a:t>4,125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sz="2000" dirty="0"/>
                        <a:t>8:45 AM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t>3,500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t>3,750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sz="2000" dirty="0"/>
                        <a:t>9:00 AM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t>2,700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t>3,425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7" name="Right Brace 6">
            <a:extLst>
              <a:ext uri="{FF2B5EF4-FFF2-40B4-BE49-F238E27FC236}">
                <a16:creationId xmlns:a16="http://schemas.microsoft.com/office/drawing/2014/main" id="{85B9D69A-ACFB-CAB3-E3C9-BF31F6B8F19A}"/>
              </a:ext>
            </a:extLst>
          </p:cNvPr>
          <p:cNvSpPr/>
          <p:nvPr/>
        </p:nvSpPr>
        <p:spPr>
          <a:xfrm>
            <a:off x="2895600" y="4572000"/>
            <a:ext cx="590550" cy="1428750"/>
          </a:xfrm>
          <a:prstGeom prst="rightBrace">
            <a:avLst>
              <a:gd name="adj1" fmla="val 8333"/>
              <a:gd name="adj2" fmla="val 9054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67635" name="Rectangle 3">
            <a:extLst>
              <a:ext uri="{FF2B5EF4-FFF2-40B4-BE49-F238E27FC236}">
                <a16:creationId xmlns:a16="http://schemas.microsoft.com/office/drawing/2014/main" id="{2F9FA836-4F5C-240C-57CD-DB24B3E9FFD6}"/>
              </a:ext>
            </a:extLst>
          </p:cNvPr>
          <p:cNvSpPr txBox="1">
            <a:spLocks noChangeArrowheads="1"/>
          </p:cNvSpPr>
          <p:nvPr/>
        </p:nvSpPr>
        <p:spPr bwMode="auto">
          <a:xfrm>
            <a:off x="5943600" y="742950"/>
            <a:ext cx="2952750" cy="1809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a:solidFill>
                  <a:srgbClr val="FFC000"/>
                </a:solidFill>
              </a:rPr>
              <a:t>Think of it like a running hourly average of demand flow measurements.</a:t>
            </a:r>
            <a:endParaRPr lang="en-US" altLang="en-US" sz="2400" b="1">
              <a:solidFill>
                <a:srgbClr val="FFC000"/>
              </a:solidFill>
            </a:endParaRPr>
          </a:p>
        </p:txBody>
      </p:sp>
      <p:sp>
        <p:nvSpPr>
          <p:cNvPr id="8" name="Right Brace 7">
            <a:extLst>
              <a:ext uri="{FF2B5EF4-FFF2-40B4-BE49-F238E27FC236}">
                <a16:creationId xmlns:a16="http://schemas.microsoft.com/office/drawing/2014/main" id="{70C1721B-5C17-76B3-C2CB-10450E965C5F}"/>
              </a:ext>
            </a:extLst>
          </p:cNvPr>
          <p:cNvSpPr/>
          <p:nvPr/>
        </p:nvSpPr>
        <p:spPr>
          <a:xfrm>
            <a:off x="4267200" y="3390900"/>
            <a:ext cx="590550" cy="1428750"/>
          </a:xfrm>
          <a:prstGeom prst="rightBrace">
            <a:avLst>
              <a:gd name="adj1" fmla="val 8333"/>
              <a:gd name="adj2" fmla="val 90541"/>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9" name="Right Brace 8">
            <a:extLst>
              <a:ext uri="{FF2B5EF4-FFF2-40B4-BE49-F238E27FC236}">
                <a16:creationId xmlns:a16="http://schemas.microsoft.com/office/drawing/2014/main" id="{9D9C901A-F6BE-CADF-E054-2196C5308FC3}"/>
              </a:ext>
            </a:extLst>
          </p:cNvPr>
          <p:cNvSpPr/>
          <p:nvPr/>
        </p:nvSpPr>
        <p:spPr>
          <a:xfrm>
            <a:off x="3829050" y="3810000"/>
            <a:ext cx="590550" cy="1428750"/>
          </a:xfrm>
          <a:prstGeom prst="rightBrace">
            <a:avLst>
              <a:gd name="adj1" fmla="val 8333"/>
              <a:gd name="adj2" fmla="val 90541"/>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11" name="Right Brace 10">
            <a:extLst>
              <a:ext uri="{FF2B5EF4-FFF2-40B4-BE49-F238E27FC236}">
                <a16:creationId xmlns:a16="http://schemas.microsoft.com/office/drawing/2014/main" id="{1B1C0873-6D55-020D-98CB-2282AC0EEC07}"/>
              </a:ext>
            </a:extLst>
          </p:cNvPr>
          <p:cNvSpPr/>
          <p:nvPr/>
        </p:nvSpPr>
        <p:spPr>
          <a:xfrm>
            <a:off x="3371850" y="4191000"/>
            <a:ext cx="590550" cy="1428750"/>
          </a:xfrm>
          <a:prstGeom prst="rightBrace">
            <a:avLst>
              <a:gd name="adj1" fmla="val 8333"/>
              <a:gd name="adj2" fmla="val 90541"/>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a:extLst>
              <a:ext uri="{FF2B5EF4-FFF2-40B4-BE49-F238E27FC236}">
                <a16:creationId xmlns:a16="http://schemas.microsoft.com/office/drawing/2014/main" id="{F361F74D-6D49-4D17-B8F1-BBCE09339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728663"/>
            <a:ext cx="8399463" cy="45624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5064A5B-ADC7-BC3E-7A0C-248E47812AD6}"/>
              </a:ext>
            </a:extLst>
          </p:cNvPr>
          <p:cNvSpPr txBox="1"/>
          <p:nvPr/>
        </p:nvSpPr>
        <p:spPr>
          <a:xfrm>
            <a:off x="228600" y="243840"/>
            <a:ext cx="8915400"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Reporting Forms – Chlorine &amp; Contact Time</a:t>
            </a:r>
          </a:p>
        </p:txBody>
      </p:sp>
      <p:sp>
        <p:nvSpPr>
          <p:cNvPr id="9" name="Rectangle 8">
            <a:extLst>
              <a:ext uri="{FF2B5EF4-FFF2-40B4-BE49-F238E27FC236}">
                <a16:creationId xmlns:a16="http://schemas.microsoft.com/office/drawing/2014/main" id="{0D624508-0577-F924-9E75-08864F89D57E}"/>
              </a:ext>
            </a:extLst>
          </p:cNvPr>
          <p:cNvSpPr/>
          <p:nvPr/>
        </p:nvSpPr>
        <p:spPr>
          <a:xfrm>
            <a:off x="1543050" y="1466850"/>
            <a:ext cx="2000250" cy="378618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9637" name="Rectangle 3">
            <a:extLst>
              <a:ext uri="{FF2B5EF4-FFF2-40B4-BE49-F238E27FC236}">
                <a16:creationId xmlns:a16="http://schemas.microsoft.com/office/drawing/2014/main" id="{471AC66C-A9E4-AE95-F6E8-A0B64664FA2F}"/>
              </a:ext>
            </a:extLst>
          </p:cNvPr>
          <p:cNvSpPr txBox="1">
            <a:spLocks noChangeArrowheads="1"/>
          </p:cNvSpPr>
          <p:nvPr/>
        </p:nvSpPr>
        <p:spPr bwMode="auto">
          <a:xfrm>
            <a:off x="361950" y="5276850"/>
            <a:ext cx="8782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Font typeface="Arial" panose="020B0604020202020204" pitchFamily="34" charset="0"/>
              <a:buChar char="•"/>
            </a:pPr>
            <a:r>
              <a:rPr lang="en-US" altLang="en-US" sz="2400"/>
              <a:t>The minimum chlorine residual is measured at the end of the disinfection segment.</a:t>
            </a:r>
          </a:p>
          <a:p>
            <a:pPr eaLnBrk="1" hangingPunct="1">
              <a:buFont typeface="Arial" panose="020B0604020202020204" pitchFamily="34" charset="0"/>
              <a:buChar char="•"/>
            </a:pPr>
            <a:r>
              <a:rPr lang="en-US" altLang="en-US" sz="2400"/>
              <a:t>Contact time is the time that the disinfectant is in contact with the water within the disinfection segment.</a:t>
            </a:r>
          </a:p>
        </p:txBody>
      </p:sp>
      <p:sp>
        <p:nvSpPr>
          <p:cNvPr id="69638" name="Rectangle 3">
            <a:extLst>
              <a:ext uri="{FF2B5EF4-FFF2-40B4-BE49-F238E27FC236}">
                <a16:creationId xmlns:a16="http://schemas.microsoft.com/office/drawing/2014/main" id="{2E04418C-AE7A-B644-79DF-31651403E3F4}"/>
              </a:ext>
            </a:extLst>
          </p:cNvPr>
          <p:cNvSpPr txBox="1">
            <a:spLocks noChangeArrowheads="1"/>
          </p:cNvSpPr>
          <p:nvPr/>
        </p:nvSpPr>
        <p:spPr bwMode="auto">
          <a:xfrm>
            <a:off x="952500" y="2476500"/>
            <a:ext cx="78676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a:solidFill>
                  <a:schemeClr val="bg1"/>
                </a:solidFill>
              </a:rPr>
              <a:t>9 AM       </a:t>
            </a:r>
            <a:r>
              <a:rPr lang="en-US" altLang="en-US" sz="2000">
                <a:solidFill>
                  <a:srgbClr val="FF0000"/>
                </a:solidFill>
              </a:rPr>
              <a:t>???             ???                                                                                         </a:t>
            </a:r>
            <a:r>
              <a:rPr lang="en-US" altLang="en-US" sz="2000">
                <a:solidFill>
                  <a:schemeClr val="bg1"/>
                </a:solidFill>
              </a:rPr>
              <a:t>1,000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CA1DECF2-CBC2-850E-E3B4-8DE0A53FDB8D}"/>
              </a:ext>
            </a:extLst>
          </p:cNvPr>
          <p:cNvCxnSpPr/>
          <p:nvPr/>
        </p:nvCxnSpPr>
        <p:spPr>
          <a:xfrm>
            <a:off x="1295400" y="2533650"/>
            <a:ext cx="5962650" cy="1588"/>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9" name="Can 18">
            <a:extLst>
              <a:ext uri="{FF2B5EF4-FFF2-40B4-BE49-F238E27FC236}">
                <a16:creationId xmlns:a16="http://schemas.microsoft.com/office/drawing/2014/main" id="{BFD976EC-8709-4B46-AE32-19B29DE2F854}"/>
              </a:ext>
            </a:extLst>
          </p:cNvPr>
          <p:cNvSpPr/>
          <p:nvPr/>
        </p:nvSpPr>
        <p:spPr>
          <a:xfrm>
            <a:off x="7067550" y="2133600"/>
            <a:ext cx="1600200" cy="587375"/>
          </a:xfrm>
          <a:prstGeom prst="can">
            <a:avLst/>
          </a:prstGeom>
          <a:solidFill>
            <a:schemeClr val="bg1"/>
          </a:solidFill>
          <a:ln w="38100">
            <a:solidFill>
              <a:schemeClr val="tx2">
                <a:lumMod val="50000"/>
              </a:schemeClr>
            </a:solidFill>
          </a:ln>
        </p:spPr>
        <p:txBody>
          <a:bodyPr>
            <a:spAutoFit/>
          </a:bodyPr>
          <a:lstStyle/>
          <a:p>
            <a:pPr eaLnBrk="1" fontAlgn="auto" hangingPunct="1">
              <a:spcBef>
                <a:spcPts val="0"/>
              </a:spcBef>
              <a:spcAft>
                <a:spcPts val="0"/>
              </a:spcAft>
              <a:defRPr/>
            </a:pPr>
            <a:endParaRPr lang="en-US" dirty="0">
              <a:latin typeface="+mn-lt"/>
            </a:endParaRPr>
          </a:p>
        </p:txBody>
      </p:sp>
      <p:sp>
        <p:nvSpPr>
          <p:cNvPr id="18" name="Rectangle 17">
            <a:extLst>
              <a:ext uri="{FF2B5EF4-FFF2-40B4-BE49-F238E27FC236}">
                <a16:creationId xmlns:a16="http://schemas.microsoft.com/office/drawing/2014/main" id="{5ACFF0BA-6EA6-0386-81ED-1F512E24968F}"/>
              </a:ext>
            </a:extLst>
          </p:cNvPr>
          <p:cNvSpPr/>
          <p:nvPr/>
        </p:nvSpPr>
        <p:spPr>
          <a:xfrm>
            <a:off x="4324350" y="2019300"/>
            <a:ext cx="2171700" cy="952500"/>
          </a:xfrm>
          <a:prstGeom prst="rect">
            <a:avLst/>
          </a:prstGeom>
          <a:solidFill>
            <a:schemeClr val="bg1"/>
          </a:solidFill>
          <a:ln w="412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extBox 4">
            <a:extLst>
              <a:ext uri="{FF2B5EF4-FFF2-40B4-BE49-F238E27FC236}">
                <a16:creationId xmlns:a16="http://schemas.microsoft.com/office/drawing/2014/main" id="{1179DF43-2B73-A3C5-E17B-BF510F529E0A}"/>
              </a:ext>
            </a:extLst>
          </p:cNvPr>
          <p:cNvSpPr txBox="1"/>
          <p:nvPr/>
        </p:nvSpPr>
        <p:spPr>
          <a:xfrm>
            <a:off x="307086" y="243840"/>
            <a:ext cx="8341614" cy="954107"/>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How is the Disinfection Segment Determined?</a:t>
            </a:r>
          </a:p>
        </p:txBody>
      </p:sp>
      <p:sp>
        <p:nvSpPr>
          <p:cNvPr id="71686" name="TextBox 5">
            <a:extLst>
              <a:ext uri="{FF2B5EF4-FFF2-40B4-BE49-F238E27FC236}">
                <a16:creationId xmlns:a16="http://schemas.microsoft.com/office/drawing/2014/main" id="{2C483C3C-1A79-C7D9-8387-BC596DD62E9E}"/>
              </a:ext>
            </a:extLst>
          </p:cNvPr>
          <p:cNvSpPr txBox="1">
            <a:spLocks noChangeArrowheads="1"/>
          </p:cNvSpPr>
          <p:nvPr/>
        </p:nvSpPr>
        <p:spPr bwMode="auto">
          <a:xfrm>
            <a:off x="7143750" y="2305050"/>
            <a:ext cx="1485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a:t>Contact Tank</a:t>
            </a:r>
          </a:p>
        </p:txBody>
      </p:sp>
      <p:sp>
        <p:nvSpPr>
          <p:cNvPr id="8" name="TextBox 7">
            <a:extLst>
              <a:ext uri="{FF2B5EF4-FFF2-40B4-BE49-F238E27FC236}">
                <a16:creationId xmlns:a16="http://schemas.microsoft.com/office/drawing/2014/main" id="{B049C6A0-DAB0-E9AE-E87B-109248BC9E8B}"/>
              </a:ext>
            </a:extLst>
          </p:cNvPr>
          <p:cNvSpPr txBox="1"/>
          <p:nvPr/>
        </p:nvSpPr>
        <p:spPr>
          <a:xfrm>
            <a:off x="2362200" y="2190750"/>
            <a:ext cx="1543050" cy="646113"/>
          </a:xfrm>
          <a:prstGeom prst="rect">
            <a:avLst/>
          </a:prstGeom>
          <a:solidFill>
            <a:schemeClr val="bg1"/>
          </a:solidFill>
          <a:ln w="38100">
            <a:solidFill>
              <a:schemeClr val="tx2">
                <a:lumMod val="50000"/>
              </a:schemeClr>
            </a:solidFill>
          </a:ln>
        </p:spPr>
        <p:txBody>
          <a:bodyPr>
            <a:spAutoFit/>
          </a:bodyPr>
          <a:lstStyle/>
          <a:p>
            <a:pPr algn="ctr" eaLnBrk="1" fontAlgn="auto" hangingPunct="1">
              <a:spcBef>
                <a:spcPts val="0"/>
              </a:spcBef>
              <a:spcAft>
                <a:spcPts val="0"/>
              </a:spcAft>
              <a:defRPr/>
            </a:pPr>
            <a:r>
              <a:rPr lang="en-US" dirty="0">
                <a:latin typeface="+mn-lt"/>
              </a:rPr>
              <a:t>Raw Water Pump</a:t>
            </a:r>
          </a:p>
        </p:txBody>
      </p:sp>
      <p:sp>
        <p:nvSpPr>
          <p:cNvPr id="10" name="TextBox 9">
            <a:extLst>
              <a:ext uri="{FF2B5EF4-FFF2-40B4-BE49-F238E27FC236}">
                <a16:creationId xmlns:a16="http://schemas.microsoft.com/office/drawing/2014/main" id="{168D2580-7533-6A82-DFBA-EC5A2AFCB1E7}"/>
              </a:ext>
            </a:extLst>
          </p:cNvPr>
          <p:cNvSpPr txBox="1"/>
          <p:nvPr/>
        </p:nvSpPr>
        <p:spPr>
          <a:xfrm>
            <a:off x="4457700" y="1809750"/>
            <a:ext cx="1905000" cy="369888"/>
          </a:xfrm>
          <a:prstGeom prst="rect">
            <a:avLst/>
          </a:prstGeom>
          <a:solidFill>
            <a:schemeClr val="bg1"/>
          </a:solidFill>
          <a:ln w="38100">
            <a:solidFill>
              <a:schemeClr val="tx2">
                <a:lumMod val="50000"/>
              </a:schemeClr>
            </a:solidFill>
          </a:ln>
        </p:spPr>
        <p:txBody>
          <a:bodyPr>
            <a:spAutoFit/>
          </a:bodyPr>
          <a:lstStyle/>
          <a:p>
            <a:pPr eaLnBrk="1" fontAlgn="auto" hangingPunct="1">
              <a:spcBef>
                <a:spcPts val="0"/>
              </a:spcBef>
              <a:spcAft>
                <a:spcPts val="0"/>
              </a:spcAft>
              <a:defRPr/>
            </a:pPr>
            <a:r>
              <a:rPr lang="en-US" dirty="0">
                <a:latin typeface="+mn-lt"/>
              </a:rPr>
              <a:t>Slow Sand Filter</a:t>
            </a:r>
          </a:p>
        </p:txBody>
      </p:sp>
      <p:sp>
        <p:nvSpPr>
          <p:cNvPr id="11" name="TextBox 10">
            <a:extLst>
              <a:ext uri="{FF2B5EF4-FFF2-40B4-BE49-F238E27FC236}">
                <a16:creationId xmlns:a16="http://schemas.microsoft.com/office/drawing/2014/main" id="{D995263F-8F4C-4E7E-7273-7976E118983B}"/>
              </a:ext>
            </a:extLst>
          </p:cNvPr>
          <p:cNvSpPr txBox="1"/>
          <p:nvPr/>
        </p:nvSpPr>
        <p:spPr>
          <a:xfrm>
            <a:off x="4457700" y="2781300"/>
            <a:ext cx="1905000" cy="369888"/>
          </a:xfrm>
          <a:prstGeom prst="rect">
            <a:avLst/>
          </a:prstGeom>
          <a:solidFill>
            <a:schemeClr val="bg1"/>
          </a:solidFill>
          <a:ln w="38100">
            <a:solidFill>
              <a:schemeClr val="tx2">
                <a:lumMod val="50000"/>
              </a:schemeClr>
            </a:solidFill>
          </a:ln>
        </p:spPr>
        <p:txBody>
          <a:bodyPr>
            <a:spAutoFit/>
          </a:bodyPr>
          <a:lstStyle/>
          <a:p>
            <a:pPr eaLnBrk="1" fontAlgn="auto" hangingPunct="1">
              <a:spcBef>
                <a:spcPts val="0"/>
              </a:spcBef>
              <a:spcAft>
                <a:spcPts val="0"/>
              </a:spcAft>
              <a:defRPr/>
            </a:pPr>
            <a:r>
              <a:rPr lang="en-US" dirty="0">
                <a:latin typeface="+mn-lt"/>
              </a:rPr>
              <a:t>Slow Sand Filter</a:t>
            </a:r>
          </a:p>
        </p:txBody>
      </p:sp>
      <p:cxnSp>
        <p:nvCxnSpPr>
          <p:cNvPr id="14" name="Curved Connector 13">
            <a:extLst>
              <a:ext uri="{FF2B5EF4-FFF2-40B4-BE49-F238E27FC236}">
                <a16:creationId xmlns:a16="http://schemas.microsoft.com/office/drawing/2014/main" id="{864C086F-825B-F58D-0182-C00C3A496E1C}"/>
              </a:ext>
            </a:extLst>
          </p:cNvPr>
          <p:cNvCxnSpPr/>
          <p:nvPr/>
        </p:nvCxnSpPr>
        <p:spPr>
          <a:xfrm flipH="1">
            <a:off x="600075" y="1857375"/>
            <a:ext cx="1143000" cy="933450"/>
          </a:xfrm>
          <a:prstGeom prst="curvedConnector3">
            <a:avLst>
              <a:gd name="adj1" fmla="val 50000"/>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BFF4DB8B-6756-9C42-7194-D186DD86592E}"/>
              </a:ext>
            </a:extLst>
          </p:cNvPr>
          <p:cNvCxnSpPr/>
          <p:nvPr/>
        </p:nvCxnSpPr>
        <p:spPr>
          <a:xfrm flipH="1">
            <a:off x="752475" y="2105025"/>
            <a:ext cx="1143000" cy="933450"/>
          </a:xfrm>
          <a:prstGeom prst="curvedConnector3">
            <a:avLst>
              <a:gd name="adj1" fmla="val 50000"/>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14A695-FA2A-D77D-8177-167494191CBA}"/>
              </a:ext>
            </a:extLst>
          </p:cNvPr>
          <p:cNvCxnSpPr/>
          <p:nvPr/>
        </p:nvCxnSpPr>
        <p:spPr>
          <a:xfrm rot="5400000" flipH="1" flipV="1">
            <a:off x="6734969" y="3744119"/>
            <a:ext cx="2017712" cy="1905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71693" name="Picture 6" descr="C:\Documents and Settings\OR0061021\Local Settings\Temporary Internet Files\Content.IE5\ROU46HWP\MC900439897[1].wmf">
            <a:extLst>
              <a:ext uri="{FF2B5EF4-FFF2-40B4-BE49-F238E27FC236}">
                <a16:creationId xmlns:a16="http://schemas.microsoft.com/office/drawing/2014/main" id="{F7E40C5D-D7F6-F2C4-2AE9-E74299EF5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7525" y="4632325"/>
            <a:ext cx="3279775" cy="19018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cxnSp>
        <p:nvCxnSpPr>
          <p:cNvPr id="25" name="Straight Arrow Connector 24">
            <a:extLst>
              <a:ext uri="{FF2B5EF4-FFF2-40B4-BE49-F238E27FC236}">
                <a16:creationId xmlns:a16="http://schemas.microsoft.com/office/drawing/2014/main" id="{474BB7E8-1256-9CA4-6F6B-C03A0FE8413B}"/>
              </a:ext>
            </a:extLst>
          </p:cNvPr>
          <p:cNvCxnSpPr/>
          <p:nvPr/>
        </p:nvCxnSpPr>
        <p:spPr>
          <a:xfrm rot="5400000">
            <a:off x="6305551" y="2019300"/>
            <a:ext cx="990600" cy="3175"/>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71695" name="TextBox 25">
            <a:extLst>
              <a:ext uri="{FF2B5EF4-FFF2-40B4-BE49-F238E27FC236}">
                <a16:creationId xmlns:a16="http://schemas.microsoft.com/office/drawing/2014/main" id="{55EF4312-46D9-E623-A4C9-7449885395B5}"/>
              </a:ext>
            </a:extLst>
          </p:cNvPr>
          <p:cNvSpPr txBox="1">
            <a:spLocks noChangeArrowheads="1"/>
          </p:cNvSpPr>
          <p:nvPr/>
        </p:nvSpPr>
        <p:spPr bwMode="auto">
          <a:xfrm>
            <a:off x="5905500" y="1143000"/>
            <a:ext cx="1847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a:t>Chlorine Injection</a:t>
            </a:r>
          </a:p>
        </p:txBody>
      </p:sp>
      <p:cxnSp>
        <p:nvCxnSpPr>
          <p:cNvPr id="27" name="Straight Arrow Connector 26">
            <a:extLst>
              <a:ext uri="{FF2B5EF4-FFF2-40B4-BE49-F238E27FC236}">
                <a16:creationId xmlns:a16="http://schemas.microsoft.com/office/drawing/2014/main" id="{91227B82-829A-2311-8C19-12188747BB1F}"/>
              </a:ext>
            </a:extLst>
          </p:cNvPr>
          <p:cNvCxnSpPr/>
          <p:nvPr/>
        </p:nvCxnSpPr>
        <p:spPr>
          <a:xfrm rot="10800000">
            <a:off x="6724650" y="3943350"/>
            <a:ext cx="990600" cy="158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71697" name="TextBox 28">
            <a:extLst>
              <a:ext uri="{FF2B5EF4-FFF2-40B4-BE49-F238E27FC236}">
                <a16:creationId xmlns:a16="http://schemas.microsoft.com/office/drawing/2014/main" id="{A6B76EA7-CA47-74A9-28B1-0B96B5CF01D1}"/>
              </a:ext>
            </a:extLst>
          </p:cNvPr>
          <p:cNvSpPr txBox="1">
            <a:spLocks noChangeArrowheads="1"/>
          </p:cNvSpPr>
          <p:nvPr/>
        </p:nvSpPr>
        <p:spPr bwMode="auto">
          <a:xfrm>
            <a:off x="3905250" y="3619500"/>
            <a:ext cx="3105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a:t>Chlorine residual, pH, and Temperature measured here</a:t>
            </a:r>
          </a:p>
        </p:txBody>
      </p:sp>
      <p:sp>
        <p:nvSpPr>
          <p:cNvPr id="30" name="Rectangle 29">
            <a:extLst>
              <a:ext uri="{FF2B5EF4-FFF2-40B4-BE49-F238E27FC236}">
                <a16:creationId xmlns:a16="http://schemas.microsoft.com/office/drawing/2014/main" id="{F29C6401-4A09-BD23-662A-0A13CA55B94C}"/>
              </a:ext>
            </a:extLst>
          </p:cNvPr>
          <p:cNvSpPr/>
          <p:nvPr/>
        </p:nvSpPr>
        <p:spPr>
          <a:xfrm>
            <a:off x="6953250" y="1828800"/>
            <a:ext cx="1790700" cy="203835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1699" name="TextBox 30">
            <a:extLst>
              <a:ext uri="{FF2B5EF4-FFF2-40B4-BE49-F238E27FC236}">
                <a16:creationId xmlns:a16="http://schemas.microsoft.com/office/drawing/2014/main" id="{93F5FC96-29AD-9DF2-FBC2-8D6E186B6F14}"/>
              </a:ext>
            </a:extLst>
          </p:cNvPr>
          <p:cNvSpPr txBox="1">
            <a:spLocks noChangeArrowheads="1"/>
          </p:cNvSpPr>
          <p:nvPr/>
        </p:nvSpPr>
        <p:spPr bwMode="auto">
          <a:xfrm>
            <a:off x="190500" y="3987800"/>
            <a:ext cx="375443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a:solidFill>
                  <a:srgbClr val="FFC000"/>
                </a:solidFill>
              </a:rPr>
              <a:t>The contact tank and any piping between the point of chlorine injection and the sample point used for CT determinations at or prior to the first user is considered a disinfection segment.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AB506D-7CD1-C0CE-CE65-8B83D6FA1B66}"/>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How is Contact Time Determined?</a:t>
            </a:r>
          </a:p>
        </p:txBody>
      </p:sp>
      <p:sp>
        <p:nvSpPr>
          <p:cNvPr id="73731" name="Rectangle 3">
            <a:extLst>
              <a:ext uri="{FF2B5EF4-FFF2-40B4-BE49-F238E27FC236}">
                <a16:creationId xmlns:a16="http://schemas.microsoft.com/office/drawing/2014/main" id="{E9D2EB41-8C62-9419-FA22-299AE4C49131}"/>
              </a:ext>
            </a:extLst>
          </p:cNvPr>
          <p:cNvSpPr txBox="1">
            <a:spLocks noChangeArrowheads="1"/>
          </p:cNvSpPr>
          <p:nvPr/>
        </p:nvSpPr>
        <p:spPr bwMode="auto">
          <a:xfrm>
            <a:off x="400050" y="1050925"/>
            <a:ext cx="8485188"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995363"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lnSpc>
                <a:spcPct val="90000"/>
              </a:lnSpc>
            </a:pPr>
            <a:r>
              <a:rPr lang="en-US" altLang="en-US" sz="2400"/>
              <a:t>Tracer studies are used to determine contact time (T) which is used in calculating CT achieved, where </a:t>
            </a:r>
          </a:p>
          <a:p>
            <a:pPr algn="ctr" eaLnBrk="1" hangingPunct="1">
              <a:lnSpc>
                <a:spcPct val="90000"/>
              </a:lnSpc>
              <a:buFontTx/>
              <a:buNone/>
            </a:pPr>
            <a:r>
              <a:rPr lang="en-US" altLang="en-US" sz="2400">
                <a:solidFill>
                  <a:srgbClr val="FFC000"/>
                </a:solidFill>
              </a:rPr>
              <a:t>CT</a:t>
            </a:r>
            <a:r>
              <a:rPr lang="en-US" altLang="en-US" sz="2400"/>
              <a:t> = chlorine </a:t>
            </a:r>
            <a:r>
              <a:rPr lang="en-US" altLang="en-US" sz="2400">
                <a:solidFill>
                  <a:srgbClr val="FFC000"/>
                </a:solidFill>
              </a:rPr>
              <a:t>C</a:t>
            </a:r>
            <a:r>
              <a:rPr lang="en-US" altLang="en-US" sz="2400"/>
              <a:t>oncentration x contact </a:t>
            </a:r>
            <a:r>
              <a:rPr lang="en-US" altLang="en-US" sz="2400">
                <a:solidFill>
                  <a:srgbClr val="FFC000"/>
                </a:solidFill>
              </a:rPr>
              <a:t>T</a:t>
            </a:r>
            <a:r>
              <a:rPr lang="en-US" altLang="en-US" sz="2400"/>
              <a:t>ime.</a:t>
            </a:r>
          </a:p>
          <a:p>
            <a:pPr eaLnBrk="1" hangingPunct="1">
              <a:lnSpc>
                <a:spcPct val="90000"/>
              </a:lnSpc>
            </a:pPr>
            <a:endParaRPr lang="en-US" altLang="en-US" sz="2400"/>
          </a:p>
          <a:p>
            <a:pPr eaLnBrk="1" hangingPunct="1">
              <a:lnSpc>
                <a:spcPct val="90000"/>
              </a:lnSpc>
            </a:pPr>
            <a:r>
              <a:rPr lang="en-US" altLang="en-US" sz="2400"/>
              <a:t>Contact time is the time that chlorine is in contact with the water from the point of injection to the point where it is measured (sometimes referred to as the “CT segment”)</a:t>
            </a:r>
          </a:p>
          <a:p>
            <a:pPr lvl="2" eaLnBrk="1" hangingPunct="1">
              <a:lnSpc>
                <a:spcPct val="90000"/>
              </a:lnSpc>
            </a:pPr>
            <a:r>
              <a:rPr lang="en-US" altLang="en-US"/>
              <a:t>May be at or before the 1</a:t>
            </a:r>
            <a:r>
              <a:rPr lang="en-US" altLang="en-US" baseline="30000"/>
              <a:t>st</a:t>
            </a:r>
            <a:r>
              <a:rPr lang="en-US" altLang="en-US"/>
              <a:t> user</a:t>
            </a:r>
          </a:p>
          <a:p>
            <a:pPr lvl="2" eaLnBrk="1" hangingPunct="1">
              <a:lnSpc>
                <a:spcPct val="90000"/>
              </a:lnSpc>
            </a:pPr>
            <a:r>
              <a:rPr lang="en-US" altLang="en-US"/>
              <a:t>May be more than one CT segment</a:t>
            </a:r>
          </a:p>
          <a:p>
            <a:pPr eaLnBrk="1" hangingPunct="1">
              <a:lnSpc>
                <a:spcPct val="90000"/>
              </a:lnSpc>
            </a:pPr>
            <a:endParaRPr lang="en-US" altLang="en-US" sz="2400"/>
          </a:p>
          <a:p>
            <a:pPr eaLnBrk="1" hangingPunct="1">
              <a:lnSpc>
                <a:spcPct val="90000"/>
              </a:lnSpc>
            </a:pPr>
            <a:r>
              <a:rPr lang="en-US" altLang="en-US" sz="2400"/>
              <a:t>Tracer studies are often conducted to simulate a worst-case scenario where peak hour demand flows are high and reservoir levels are low.  This gives a conservative (i.e. lower) contact time than would normally be expected.</a:t>
            </a:r>
          </a:p>
          <a:p>
            <a:pPr eaLnBrk="1" hangingPunct="1">
              <a:lnSpc>
                <a:spcPct val="90000"/>
              </a:lnSpc>
            </a:pPr>
            <a:endParaRPr lang="en-US" altLang="en-US"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CB6D1A-8E50-B85F-0B03-66DA4EB40E85}"/>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How is Contact Time Determined?</a:t>
            </a:r>
          </a:p>
        </p:txBody>
      </p:sp>
      <p:sp>
        <p:nvSpPr>
          <p:cNvPr id="75779" name="Rectangle 3">
            <a:extLst>
              <a:ext uri="{FF2B5EF4-FFF2-40B4-BE49-F238E27FC236}">
                <a16:creationId xmlns:a16="http://schemas.microsoft.com/office/drawing/2014/main" id="{4907DCA0-D608-7F97-E82E-A476AC4A9C53}"/>
              </a:ext>
            </a:extLst>
          </p:cNvPr>
          <p:cNvSpPr txBox="1">
            <a:spLocks noChangeArrowheads="1"/>
          </p:cNvSpPr>
          <p:nvPr/>
        </p:nvSpPr>
        <p:spPr bwMode="auto">
          <a:xfrm>
            <a:off x="400050" y="1050925"/>
            <a:ext cx="4471988"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lnSpc>
                <a:spcPct val="90000"/>
              </a:lnSpc>
            </a:pPr>
            <a:endParaRPr lang="en-US" altLang="en-US" sz="2400"/>
          </a:p>
          <a:p>
            <a:pPr eaLnBrk="1" hangingPunct="1">
              <a:lnSpc>
                <a:spcPct val="90000"/>
              </a:lnSpc>
            </a:pPr>
            <a:r>
              <a:rPr lang="en-US" altLang="en-US" sz="2400"/>
              <a:t>The more efficient the mixing is in a reservoir or tank, the more contact time is available for disinfection.</a:t>
            </a:r>
          </a:p>
          <a:p>
            <a:pPr eaLnBrk="1" hangingPunct="1">
              <a:lnSpc>
                <a:spcPct val="90000"/>
              </a:lnSpc>
            </a:pPr>
            <a:endParaRPr lang="en-US" altLang="en-US" sz="2400"/>
          </a:p>
          <a:p>
            <a:pPr eaLnBrk="1" hangingPunct="1">
              <a:lnSpc>
                <a:spcPct val="90000"/>
              </a:lnSpc>
            </a:pPr>
            <a:r>
              <a:rPr lang="en-US" altLang="en-US" sz="2400"/>
              <a:t>Estimates of contact time based on tank or reservoir design are not allowed for calculating CT’s for surface water!</a:t>
            </a:r>
          </a:p>
        </p:txBody>
      </p:sp>
      <p:pic>
        <p:nvPicPr>
          <p:cNvPr id="75780" name="Picture 3" descr="Peterson_Tank6.JPG">
            <a:extLst>
              <a:ext uri="{FF2B5EF4-FFF2-40B4-BE49-F238E27FC236}">
                <a16:creationId xmlns:a16="http://schemas.microsoft.com/office/drawing/2014/main" id="{0D215D29-64F6-CF28-88B7-5032708309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2075" y="1363663"/>
            <a:ext cx="3603625" cy="4803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51ABAC-3AA3-F15D-E4F0-EDDF0915FAE7}"/>
              </a:ext>
            </a:extLst>
          </p:cNvPr>
          <p:cNvSpPr txBox="1"/>
          <p:nvPr/>
        </p:nvSpPr>
        <p:spPr>
          <a:xfrm>
            <a:off x="323850" y="281940"/>
            <a:ext cx="8820150"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What Affects Mixing Efficiency?</a:t>
            </a:r>
          </a:p>
        </p:txBody>
      </p:sp>
      <p:sp>
        <p:nvSpPr>
          <p:cNvPr id="77827" name="Rectangle 3">
            <a:extLst>
              <a:ext uri="{FF2B5EF4-FFF2-40B4-BE49-F238E27FC236}">
                <a16:creationId xmlns:a16="http://schemas.microsoft.com/office/drawing/2014/main" id="{824CA18B-2914-44C2-146E-BB382B96842D}"/>
              </a:ext>
            </a:extLst>
          </p:cNvPr>
          <p:cNvSpPr txBox="1">
            <a:spLocks noChangeArrowheads="1"/>
          </p:cNvSpPr>
          <p:nvPr/>
        </p:nvSpPr>
        <p:spPr bwMode="auto">
          <a:xfrm>
            <a:off x="228600" y="990600"/>
            <a:ext cx="272415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Bef>
                <a:spcPts val="700"/>
              </a:spcBef>
              <a:buClr>
                <a:schemeClr val="tx2"/>
              </a:buClr>
              <a:buSzPct val="95000"/>
            </a:pPr>
            <a:r>
              <a:rPr lang="en-US" altLang="en-US" sz="2800"/>
              <a:t>Mixing efficiency improves with high flow path length to width ratios, found in pipelines and simulated in tanks with the use of baffles (hence the term baffling efficiency or factor).</a:t>
            </a:r>
            <a:endParaRPr lang="en-US" altLang="en-US" sz="3000"/>
          </a:p>
        </p:txBody>
      </p:sp>
      <p:pic>
        <p:nvPicPr>
          <p:cNvPr id="77828" name="Picture 5">
            <a:extLst>
              <a:ext uri="{FF2B5EF4-FFF2-40B4-BE49-F238E27FC236}">
                <a16:creationId xmlns:a16="http://schemas.microsoft.com/office/drawing/2014/main" id="{0EEA60E3-6E0C-5876-F3E4-E44D38D5D16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104900"/>
            <a:ext cx="6005513" cy="14366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7829" name="Picture 4">
            <a:extLst>
              <a:ext uri="{FF2B5EF4-FFF2-40B4-BE49-F238E27FC236}">
                <a16:creationId xmlns:a16="http://schemas.microsoft.com/office/drawing/2014/main" id="{56FE3D57-FD1B-23C9-1BAA-7AA140215A8D}"/>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650" y="2609850"/>
            <a:ext cx="6000750" cy="1600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7830" name="Picture 5">
            <a:extLst>
              <a:ext uri="{FF2B5EF4-FFF2-40B4-BE49-F238E27FC236}">
                <a16:creationId xmlns:a16="http://schemas.microsoft.com/office/drawing/2014/main" id="{CB0D6A5B-798E-1674-B6C2-7078D3792926}"/>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700" y="4289425"/>
            <a:ext cx="5981700" cy="1825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9874" name="Rectangle 1">
            <a:extLst>
              <a:ext uri="{FF2B5EF4-FFF2-40B4-BE49-F238E27FC236}">
                <a16:creationId xmlns:a16="http://schemas.microsoft.com/office/drawing/2014/main" id="{FEAF235C-9F49-0F6F-21EB-B944C4751CA0}"/>
              </a:ext>
            </a:extLst>
          </p:cNvPr>
          <p:cNvSpPr>
            <a:spLocks noChangeArrowheads="1"/>
          </p:cNvSpPr>
          <p:nvPr/>
        </p:nvSpPr>
        <p:spPr bwMode="auto">
          <a:xfrm>
            <a:off x="228600" y="304800"/>
            <a:ext cx="8915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a:r>
              <a:rPr lang="en-US" altLang="en-US" b="1">
                <a:solidFill>
                  <a:schemeClr val="bg1"/>
                </a:solidFill>
                <a:cs typeface="Times New Roman" panose="02020603050405020304" pitchFamily="18" charset="0"/>
              </a:rPr>
              <a:t>Example: Tracer studies</a:t>
            </a:r>
          </a:p>
          <a:p>
            <a:r>
              <a:rPr lang="en-US" altLang="en-US" sz="1200" b="1">
                <a:solidFill>
                  <a:schemeClr val="bg1"/>
                </a:solidFill>
                <a:cs typeface="Times New Roman" panose="02020603050405020304" pitchFamily="18" charset="0"/>
              </a:rPr>
              <a:t>Directions:  </a:t>
            </a:r>
            <a:r>
              <a:rPr lang="en-US" altLang="en-US" sz="1200">
                <a:solidFill>
                  <a:schemeClr val="bg1"/>
                </a:solidFill>
                <a:cs typeface="Times New Roman" panose="02020603050405020304" pitchFamily="18" charset="0"/>
              </a:rPr>
              <a:t>Look at the diagram and answer the questions.  </a:t>
            </a:r>
            <a:endParaRPr lang="en-US" altLang="en-US" sz="1100">
              <a:solidFill>
                <a:schemeClr val="bg1"/>
              </a:solidFill>
            </a:endParaRPr>
          </a:p>
          <a:p>
            <a:r>
              <a:rPr lang="en-US" altLang="en-US" sz="1200" b="1">
                <a:solidFill>
                  <a:schemeClr val="bg1"/>
                </a:solidFill>
                <a:cs typeface="Times New Roman" panose="02020603050405020304" pitchFamily="18" charset="0"/>
              </a:rPr>
              <a:t>Figure 1: Water Treatment Plant </a:t>
            </a:r>
            <a:endParaRPr lang="en-US" altLang="en-US">
              <a:solidFill>
                <a:schemeClr val="bg1"/>
              </a:solidFill>
            </a:endParaRPr>
          </a:p>
        </p:txBody>
      </p:sp>
      <p:sp>
        <p:nvSpPr>
          <p:cNvPr id="79875" name="Text Box 2">
            <a:extLst>
              <a:ext uri="{FF2B5EF4-FFF2-40B4-BE49-F238E27FC236}">
                <a16:creationId xmlns:a16="http://schemas.microsoft.com/office/drawing/2014/main" id="{49B316A6-69A8-7B52-4031-C2175B5CBDBF}"/>
              </a:ext>
            </a:extLst>
          </p:cNvPr>
          <p:cNvSpPr txBox="1">
            <a:spLocks noChangeArrowheads="1"/>
          </p:cNvSpPr>
          <p:nvPr/>
        </p:nvSpPr>
        <p:spPr bwMode="auto">
          <a:xfrm>
            <a:off x="1604963" y="1068388"/>
            <a:ext cx="914400" cy="6858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spcAft>
                <a:spcPts val="1000"/>
              </a:spcAft>
            </a:pPr>
            <a:r>
              <a:rPr lang="en-US" altLang="en-US" sz="1100">
                <a:solidFill>
                  <a:schemeClr val="bg1"/>
                </a:solidFill>
                <a:latin typeface="Arial" panose="020B0604020202020204" pitchFamily="34" charset="0"/>
              </a:rPr>
              <a:t>Smith Creek</a:t>
            </a:r>
            <a:endParaRPr lang="en-US" altLang="en-US">
              <a:solidFill>
                <a:schemeClr val="bg1"/>
              </a:solidFill>
            </a:endParaRPr>
          </a:p>
        </p:txBody>
      </p:sp>
      <p:sp>
        <p:nvSpPr>
          <p:cNvPr id="79876" name="Text Box 3">
            <a:extLst>
              <a:ext uri="{FF2B5EF4-FFF2-40B4-BE49-F238E27FC236}">
                <a16:creationId xmlns:a16="http://schemas.microsoft.com/office/drawing/2014/main" id="{6C366A47-5F62-841F-E10E-8756A7B90D55}"/>
              </a:ext>
            </a:extLst>
          </p:cNvPr>
          <p:cNvSpPr txBox="1">
            <a:spLocks noChangeArrowheads="1"/>
          </p:cNvSpPr>
          <p:nvPr/>
        </p:nvSpPr>
        <p:spPr bwMode="auto">
          <a:xfrm>
            <a:off x="4581525" y="2097088"/>
            <a:ext cx="914400" cy="688975"/>
          </a:xfrm>
          <a:prstGeom prst="rect">
            <a:avLst/>
          </a:prstGeom>
          <a:solidFill>
            <a:srgbClr val="FFFFFF"/>
          </a:solidFill>
          <a:ln w="9525">
            <a:solidFill>
              <a:srgbClr val="000000"/>
            </a:solidFill>
            <a:miter lim="800000"/>
            <a:headEnd/>
            <a:tailEnd/>
          </a:ln>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spcAft>
                <a:spcPts val="1000"/>
              </a:spcAft>
            </a:pPr>
            <a:r>
              <a:rPr lang="en-US" altLang="en-US" sz="1100">
                <a:solidFill>
                  <a:schemeClr val="bg1"/>
                </a:solidFill>
                <a:latin typeface="Arial" panose="020B0604020202020204" pitchFamily="34" charset="0"/>
              </a:rPr>
              <a:t>Slow sand filter #1</a:t>
            </a:r>
            <a:endParaRPr lang="en-US" altLang="en-US">
              <a:solidFill>
                <a:schemeClr val="bg1"/>
              </a:solidFill>
            </a:endParaRPr>
          </a:p>
        </p:txBody>
      </p:sp>
      <p:sp>
        <p:nvSpPr>
          <p:cNvPr id="79877" name="Text Box 4">
            <a:extLst>
              <a:ext uri="{FF2B5EF4-FFF2-40B4-BE49-F238E27FC236}">
                <a16:creationId xmlns:a16="http://schemas.microsoft.com/office/drawing/2014/main" id="{8CE6BFF4-C7E1-A817-D3BA-C1ED362CF087}"/>
              </a:ext>
            </a:extLst>
          </p:cNvPr>
          <p:cNvSpPr txBox="1">
            <a:spLocks noChangeArrowheads="1"/>
          </p:cNvSpPr>
          <p:nvPr/>
        </p:nvSpPr>
        <p:spPr bwMode="auto">
          <a:xfrm>
            <a:off x="5495925" y="2097088"/>
            <a:ext cx="914400" cy="688975"/>
          </a:xfrm>
          <a:prstGeom prst="rect">
            <a:avLst/>
          </a:prstGeom>
          <a:solidFill>
            <a:srgbClr val="FFFFFF"/>
          </a:solidFill>
          <a:ln w="9525">
            <a:solidFill>
              <a:srgbClr val="000000"/>
            </a:solidFill>
            <a:miter lim="800000"/>
            <a:headEnd/>
            <a:tailEnd/>
          </a:ln>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spcAft>
                <a:spcPts val="1000"/>
              </a:spcAft>
            </a:pPr>
            <a:r>
              <a:rPr lang="en-US" altLang="en-US" sz="1100">
                <a:solidFill>
                  <a:schemeClr val="bg1"/>
                </a:solidFill>
                <a:latin typeface="Arial" panose="020B0604020202020204" pitchFamily="34" charset="0"/>
              </a:rPr>
              <a:t>Slow sand filter #2</a:t>
            </a:r>
            <a:endParaRPr lang="en-US" altLang="en-US">
              <a:solidFill>
                <a:schemeClr val="bg1"/>
              </a:solidFill>
            </a:endParaRPr>
          </a:p>
        </p:txBody>
      </p:sp>
      <p:sp>
        <p:nvSpPr>
          <p:cNvPr id="79878" name="Line 5">
            <a:extLst>
              <a:ext uri="{FF2B5EF4-FFF2-40B4-BE49-F238E27FC236}">
                <a16:creationId xmlns:a16="http://schemas.microsoft.com/office/drawing/2014/main" id="{EE24191B-27AF-6F35-BED6-B0C368D13587}"/>
              </a:ext>
            </a:extLst>
          </p:cNvPr>
          <p:cNvSpPr>
            <a:spLocks noChangeShapeType="1"/>
          </p:cNvSpPr>
          <p:nvPr/>
        </p:nvSpPr>
        <p:spPr bwMode="auto">
          <a:xfrm>
            <a:off x="2062163" y="1754188"/>
            <a:ext cx="0" cy="685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79" name="Line 6">
            <a:extLst>
              <a:ext uri="{FF2B5EF4-FFF2-40B4-BE49-F238E27FC236}">
                <a16:creationId xmlns:a16="http://schemas.microsoft.com/office/drawing/2014/main" id="{31EB6043-E61E-9F69-C80C-F13BDEE89E1D}"/>
              </a:ext>
            </a:extLst>
          </p:cNvPr>
          <p:cNvSpPr>
            <a:spLocks noChangeShapeType="1"/>
          </p:cNvSpPr>
          <p:nvPr/>
        </p:nvSpPr>
        <p:spPr bwMode="auto">
          <a:xfrm flipV="1">
            <a:off x="2057400" y="2439988"/>
            <a:ext cx="1828800"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0" name="AutoShape 7" descr="5%">
            <a:extLst>
              <a:ext uri="{FF2B5EF4-FFF2-40B4-BE49-F238E27FC236}">
                <a16:creationId xmlns:a16="http://schemas.microsoft.com/office/drawing/2014/main" id="{A02BFE29-70FD-5ADC-D881-01AB81FA1ABA}"/>
              </a:ext>
            </a:extLst>
          </p:cNvPr>
          <p:cNvSpPr>
            <a:spLocks noChangeArrowheads="1"/>
          </p:cNvSpPr>
          <p:nvPr/>
        </p:nvSpPr>
        <p:spPr bwMode="auto">
          <a:xfrm>
            <a:off x="4572000" y="3695700"/>
            <a:ext cx="1714500" cy="1143000"/>
          </a:xfrm>
          <a:prstGeom prst="can">
            <a:avLst>
              <a:gd name="adj" fmla="val 25000"/>
            </a:avLst>
          </a:prstGeom>
          <a:blipFill dpi="0" rotWithShape="0">
            <a:blip r:embed="rId2"/>
            <a:srcRect/>
            <a:tile tx="0" ty="0" sx="100000" sy="100000" flip="none" algn="tl"/>
          </a:blipFill>
          <a:ln w="9525">
            <a:solidFill>
              <a:srgbClr val="000000"/>
            </a:solidFill>
            <a:round/>
            <a:headEnd/>
            <a:tailEnd/>
          </a:ln>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en-US" altLang="en-US">
              <a:solidFill>
                <a:schemeClr val="bg1"/>
              </a:solidFill>
            </a:endParaRPr>
          </a:p>
        </p:txBody>
      </p:sp>
      <p:sp>
        <p:nvSpPr>
          <p:cNvPr id="79881" name="AutoShape 8">
            <a:extLst>
              <a:ext uri="{FF2B5EF4-FFF2-40B4-BE49-F238E27FC236}">
                <a16:creationId xmlns:a16="http://schemas.microsoft.com/office/drawing/2014/main" id="{028651E2-AD20-D979-810B-9688693F43BA}"/>
              </a:ext>
            </a:extLst>
          </p:cNvPr>
          <p:cNvSpPr>
            <a:spLocks noChangeArrowheads="1"/>
          </p:cNvSpPr>
          <p:nvPr/>
        </p:nvSpPr>
        <p:spPr bwMode="auto">
          <a:xfrm>
            <a:off x="1376363" y="3925888"/>
            <a:ext cx="1490662" cy="803275"/>
          </a:xfrm>
          <a:prstGeom prst="can">
            <a:avLst>
              <a:gd name="adj" fmla="val 25000"/>
            </a:avLst>
          </a:prstGeom>
          <a:solidFill>
            <a:srgbClr val="FFFFFF"/>
          </a:solidFill>
          <a:ln w="9525">
            <a:solidFill>
              <a:srgbClr val="000000"/>
            </a:solidFill>
            <a:round/>
            <a:headEnd/>
            <a:tailEnd/>
          </a:ln>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en-US" altLang="en-US">
              <a:solidFill>
                <a:schemeClr val="bg1"/>
              </a:solidFill>
            </a:endParaRPr>
          </a:p>
        </p:txBody>
      </p:sp>
      <p:sp>
        <p:nvSpPr>
          <p:cNvPr id="79882" name="Line 9">
            <a:extLst>
              <a:ext uri="{FF2B5EF4-FFF2-40B4-BE49-F238E27FC236}">
                <a16:creationId xmlns:a16="http://schemas.microsoft.com/office/drawing/2014/main" id="{F21F93A6-E59F-B2F3-B3C8-1C66295D1F57}"/>
              </a:ext>
            </a:extLst>
          </p:cNvPr>
          <p:cNvSpPr>
            <a:spLocks noChangeShapeType="1"/>
          </p:cNvSpPr>
          <p:nvPr/>
        </p:nvSpPr>
        <p:spPr bwMode="auto">
          <a:xfrm flipH="1">
            <a:off x="5148263" y="2786063"/>
            <a:ext cx="4762" cy="4540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3" name="Line 10">
            <a:extLst>
              <a:ext uri="{FF2B5EF4-FFF2-40B4-BE49-F238E27FC236}">
                <a16:creationId xmlns:a16="http://schemas.microsoft.com/office/drawing/2014/main" id="{6A5A1B2F-712D-39F3-4861-A72465141EF8}"/>
              </a:ext>
            </a:extLst>
          </p:cNvPr>
          <p:cNvSpPr>
            <a:spLocks noChangeShapeType="1"/>
          </p:cNvSpPr>
          <p:nvPr/>
        </p:nvSpPr>
        <p:spPr bwMode="auto">
          <a:xfrm flipH="1">
            <a:off x="5834063" y="2786063"/>
            <a:ext cx="4762" cy="4540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4" name="Line 11">
            <a:extLst>
              <a:ext uri="{FF2B5EF4-FFF2-40B4-BE49-F238E27FC236}">
                <a16:creationId xmlns:a16="http://schemas.microsoft.com/office/drawing/2014/main" id="{EB0906A1-C7F3-2A00-AB42-44B59662D066}"/>
              </a:ext>
            </a:extLst>
          </p:cNvPr>
          <p:cNvSpPr>
            <a:spLocks noChangeShapeType="1"/>
          </p:cNvSpPr>
          <p:nvPr/>
        </p:nvSpPr>
        <p:spPr bwMode="auto">
          <a:xfrm>
            <a:off x="5143500" y="3238500"/>
            <a:ext cx="685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5" name="Line 12">
            <a:extLst>
              <a:ext uri="{FF2B5EF4-FFF2-40B4-BE49-F238E27FC236}">
                <a16:creationId xmlns:a16="http://schemas.microsoft.com/office/drawing/2014/main" id="{4C5A50F1-AE7F-7B1A-02EB-866CFA30020F}"/>
              </a:ext>
            </a:extLst>
          </p:cNvPr>
          <p:cNvSpPr>
            <a:spLocks noChangeShapeType="1"/>
          </p:cNvSpPr>
          <p:nvPr/>
        </p:nvSpPr>
        <p:spPr bwMode="auto">
          <a:xfrm>
            <a:off x="5491163" y="3240088"/>
            <a:ext cx="4762" cy="4603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86" name="Text Box 13">
            <a:extLst>
              <a:ext uri="{FF2B5EF4-FFF2-40B4-BE49-F238E27FC236}">
                <a16:creationId xmlns:a16="http://schemas.microsoft.com/office/drawing/2014/main" id="{992142D5-4713-2794-74BC-42515BAB8D3F}"/>
              </a:ext>
            </a:extLst>
          </p:cNvPr>
          <p:cNvSpPr txBox="1">
            <a:spLocks noChangeArrowheads="1"/>
          </p:cNvSpPr>
          <p:nvPr/>
        </p:nvSpPr>
        <p:spPr bwMode="auto">
          <a:xfrm>
            <a:off x="1490663" y="4154488"/>
            <a:ext cx="11430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spcAft>
                <a:spcPts val="1000"/>
              </a:spcAft>
            </a:pPr>
            <a:r>
              <a:rPr lang="en-US" altLang="en-US" sz="1100">
                <a:solidFill>
                  <a:schemeClr val="bg1"/>
                </a:solidFill>
                <a:latin typeface="Arial" panose="020B0604020202020204" pitchFamily="34" charset="0"/>
              </a:rPr>
              <a:t>Reservoir</a:t>
            </a:r>
          </a:p>
          <a:p>
            <a:pPr algn="ctr" eaLnBrk="1" hangingPunct="1">
              <a:spcAft>
                <a:spcPts val="1000"/>
              </a:spcAft>
            </a:pPr>
            <a:r>
              <a:rPr lang="en-US" altLang="en-US" sz="1100">
                <a:solidFill>
                  <a:schemeClr val="bg1"/>
                </a:solidFill>
                <a:latin typeface="Arial" panose="020B0604020202020204" pitchFamily="34" charset="0"/>
              </a:rPr>
              <a:t>75,000 gal.</a:t>
            </a:r>
            <a:endParaRPr lang="en-US" altLang="en-US">
              <a:solidFill>
                <a:schemeClr val="bg1"/>
              </a:solidFill>
            </a:endParaRPr>
          </a:p>
        </p:txBody>
      </p:sp>
      <p:sp>
        <p:nvSpPr>
          <p:cNvPr id="79887" name="Text Box 14">
            <a:extLst>
              <a:ext uri="{FF2B5EF4-FFF2-40B4-BE49-F238E27FC236}">
                <a16:creationId xmlns:a16="http://schemas.microsoft.com/office/drawing/2014/main" id="{67E908E1-90C1-301B-C7AD-F910CEE6D0C0}"/>
              </a:ext>
            </a:extLst>
          </p:cNvPr>
          <p:cNvSpPr txBox="1">
            <a:spLocks noChangeArrowheads="1"/>
          </p:cNvSpPr>
          <p:nvPr/>
        </p:nvSpPr>
        <p:spPr bwMode="auto">
          <a:xfrm>
            <a:off x="4581525" y="4154488"/>
            <a:ext cx="1635125" cy="3000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spcAft>
                <a:spcPts val="1000"/>
              </a:spcAft>
            </a:pPr>
            <a:r>
              <a:rPr lang="en-US" altLang="en-US" sz="1100">
                <a:solidFill>
                  <a:schemeClr val="bg1"/>
                </a:solidFill>
                <a:latin typeface="Arial" panose="020B0604020202020204" pitchFamily="34" charset="0"/>
              </a:rPr>
              <a:t>Clearwell 220,000 gal</a:t>
            </a:r>
            <a:endParaRPr lang="en-US" altLang="en-US">
              <a:solidFill>
                <a:schemeClr val="bg1"/>
              </a:solidFill>
            </a:endParaRPr>
          </a:p>
        </p:txBody>
      </p:sp>
      <p:sp>
        <p:nvSpPr>
          <p:cNvPr id="79888" name="Line 15">
            <a:extLst>
              <a:ext uri="{FF2B5EF4-FFF2-40B4-BE49-F238E27FC236}">
                <a16:creationId xmlns:a16="http://schemas.microsoft.com/office/drawing/2014/main" id="{65581D18-A55E-65D8-6CE2-C057C51817A2}"/>
              </a:ext>
            </a:extLst>
          </p:cNvPr>
          <p:cNvSpPr>
            <a:spLocks noChangeShapeType="1"/>
          </p:cNvSpPr>
          <p:nvPr/>
        </p:nvSpPr>
        <p:spPr bwMode="auto">
          <a:xfrm>
            <a:off x="2862263" y="4383088"/>
            <a:ext cx="171450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9889" name="Line 16">
            <a:extLst>
              <a:ext uri="{FF2B5EF4-FFF2-40B4-BE49-F238E27FC236}">
                <a16:creationId xmlns:a16="http://schemas.microsoft.com/office/drawing/2014/main" id="{E5379D78-7B02-B25D-3B75-09E6C1E6C9EC}"/>
              </a:ext>
            </a:extLst>
          </p:cNvPr>
          <p:cNvSpPr>
            <a:spLocks noChangeShapeType="1"/>
          </p:cNvSpPr>
          <p:nvPr/>
        </p:nvSpPr>
        <p:spPr bwMode="auto">
          <a:xfrm flipH="1">
            <a:off x="2176463" y="4725988"/>
            <a:ext cx="0" cy="3778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90" name="Text Box 17">
            <a:extLst>
              <a:ext uri="{FF2B5EF4-FFF2-40B4-BE49-F238E27FC236}">
                <a16:creationId xmlns:a16="http://schemas.microsoft.com/office/drawing/2014/main" id="{53B1884F-7290-7527-8DC5-FFCAE816EF94}"/>
              </a:ext>
            </a:extLst>
          </p:cNvPr>
          <p:cNvSpPr txBox="1">
            <a:spLocks noChangeArrowheads="1"/>
          </p:cNvSpPr>
          <p:nvPr/>
        </p:nvSpPr>
        <p:spPr bwMode="auto">
          <a:xfrm>
            <a:off x="6286500" y="3313113"/>
            <a:ext cx="1558925" cy="32543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n-US" altLang="en-US" sz="1100">
                <a:solidFill>
                  <a:schemeClr val="bg1"/>
                </a:solidFill>
                <a:latin typeface="Arial" panose="020B0604020202020204" pitchFamily="34" charset="0"/>
              </a:rPr>
              <a:t>Chlorine injection</a:t>
            </a:r>
            <a:endParaRPr lang="en-US" altLang="en-US">
              <a:solidFill>
                <a:schemeClr val="bg1"/>
              </a:solidFill>
            </a:endParaRPr>
          </a:p>
        </p:txBody>
      </p:sp>
      <p:sp>
        <p:nvSpPr>
          <p:cNvPr id="79891" name="Text Box 18">
            <a:extLst>
              <a:ext uri="{FF2B5EF4-FFF2-40B4-BE49-F238E27FC236}">
                <a16:creationId xmlns:a16="http://schemas.microsoft.com/office/drawing/2014/main" id="{0D1086EC-A5B9-ABD2-9AEE-A8A875FDFCE8}"/>
              </a:ext>
            </a:extLst>
          </p:cNvPr>
          <p:cNvSpPr txBox="1">
            <a:spLocks noChangeArrowheads="1"/>
          </p:cNvSpPr>
          <p:nvPr/>
        </p:nvSpPr>
        <p:spPr bwMode="auto">
          <a:xfrm>
            <a:off x="1604963" y="5103813"/>
            <a:ext cx="1138237" cy="3429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n-US" altLang="en-US" sz="1100">
                <a:solidFill>
                  <a:schemeClr val="bg1"/>
                </a:solidFill>
                <a:latin typeface="Arial" panose="020B0604020202020204" pitchFamily="34" charset="0"/>
              </a:rPr>
              <a:t>To distribution</a:t>
            </a:r>
            <a:endParaRPr lang="en-US" altLang="en-US">
              <a:solidFill>
                <a:schemeClr val="bg1"/>
              </a:solidFill>
            </a:endParaRPr>
          </a:p>
        </p:txBody>
      </p:sp>
      <p:sp>
        <p:nvSpPr>
          <p:cNvPr id="79892" name="Text Box 19">
            <a:extLst>
              <a:ext uri="{FF2B5EF4-FFF2-40B4-BE49-F238E27FC236}">
                <a16:creationId xmlns:a16="http://schemas.microsoft.com/office/drawing/2014/main" id="{DC65EE80-BBA8-EB6C-D535-5C520B741736}"/>
              </a:ext>
            </a:extLst>
          </p:cNvPr>
          <p:cNvSpPr txBox="1">
            <a:spLocks noChangeArrowheads="1"/>
          </p:cNvSpPr>
          <p:nvPr/>
        </p:nvSpPr>
        <p:spPr bwMode="auto">
          <a:xfrm>
            <a:off x="2386013" y="1998663"/>
            <a:ext cx="927100" cy="261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n-US" altLang="en-US" sz="1100">
                <a:solidFill>
                  <a:schemeClr val="bg1"/>
                </a:solidFill>
                <a:latin typeface="Arial" panose="020B0604020202020204" pitchFamily="34" charset="0"/>
              </a:rPr>
              <a:t>NTU, flow</a:t>
            </a:r>
            <a:endParaRPr lang="en-US" altLang="en-US">
              <a:solidFill>
                <a:schemeClr val="bg1"/>
              </a:solidFill>
            </a:endParaRPr>
          </a:p>
        </p:txBody>
      </p:sp>
      <p:sp>
        <p:nvSpPr>
          <p:cNvPr id="79893" name="Text Box 20">
            <a:extLst>
              <a:ext uri="{FF2B5EF4-FFF2-40B4-BE49-F238E27FC236}">
                <a16:creationId xmlns:a16="http://schemas.microsoft.com/office/drawing/2014/main" id="{B6D51CE8-EBCC-AD83-2ACB-2242B6D6B853}"/>
              </a:ext>
            </a:extLst>
          </p:cNvPr>
          <p:cNvSpPr txBox="1">
            <a:spLocks noChangeArrowheads="1"/>
          </p:cNvSpPr>
          <p:nvPr/>
        </p:nvSpPr>
        <p:spPr bwMode="auto">
          <a:xfrm>
            <a:off x="3886200" y="2895600"/>
            <a:ext cx="571500" cy="261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n-US" altLang="en-US" sz="1100">
                <a:solidFill>
                  <a:schemeClr val="bg1"/>
                </a:solidFill>
                <a:latin typeface="Arial" panose="020B0604020202020204" pitchFamily="34" charset="0"/>
              </a:rPr>
              <a:t>NTU</a:t>
            </a:r>
            <a:endParaRPr lang="en-US" altLang="en-US">
              <a:solidFill>
                <a:schemeClr val="bg1"/>
              </a:solidFill>
            </a:endParaRPr>
          </a:p>
        </p:txBody>
      </p:sp>
      <p:sp>
        <p:nvSpPr>
          <p:cNvPr id="79894" name="Text Box 21">
            <a:extLst>
              <a:ext uri="{FF2B5EF4-FFF2-40B4-BE49-F238E27FC236}">
                <a16:creationId xmlns:a16="http://schemas.microsoft.com/office/drawing/2014/main" id="{9E61133B-51C3-1DAE-287E-3D90B6EEBFC7}"/>
              </a:ext>
            </a:extLst>
          </p:cNvPr>
          <p:cNvSpPr txBox="1">
            <a:spLocks noChangeArrowheads="1"/>
          </p:cNvSpPr>
          <p:nvPr/>
        </p:nvSpPr>
        <p:spPr bwMode="auto">
          <a:xfrm>
            <a:off x="6530975" y="2895600"/>
            <a:ext cx="571500" cy="261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n-US" altLang="en-US" sz="1100">
                <a:solidFill>
                  <a:schemeClr val="bg1"/>
                </a:solidFill>
                <a:latin typeface="Arial" panose="020B0604020202020204" pitchFamily="34" charset="0"/>
              </a:rPr>
              <a:t>NTU</a:t>
            </a:r>
            <a:endParaRPr lang="en-US" altLang="en-US">
              <a:solidFill>
                <a:schemeClr val="bg1"/>
              </a:solidFill>
            </a:endParaRPr>
          </a:p>
        </p:txBody>
      </p:sp>
      <p:sp>
        <p:nvSpPr>
          <p:cNvPr id="79895" name="Line 22">
            <a:extLst>
              <a:ext uri="{FF2B5EF4-FFF2-40B4-BE49-F238E27FC236}">
                <a16:creationId xmlns:a16="http://schemas.microsoft.com/office/drawing/2014/main" id="{C1CD6045-5E8A-6401-55B1-E0686256EA54}"/>
              </a:ext>
            </a:extLst>
          </p:cNvPr>
          <p:cNvSpPr>
            <a:spLocks noChangeShapeType="1"/>
          </p:cNvSpPr>
          <p:nvPr/>
        </p:nvSpPr>
        <p:spPr bwMode="auto">
          <a:xfrm>
            <a:off x="4435475" y="3009900"/>
            <a:ext cx="712788" cy="1588"/>
          </a:xfrm>
          <a:prstGeom prst="line">
            <a:avLst/>
          </a:prstGeom>
          <a:noFill/>
          <a:ln w="9525">
            <a:solidFill>
              <a:srgbClr val="808080"/>
            </a:solidFill>
            <a:prstDash val="lgDash"/>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9896" name="Line 23">
            <a:extLst>
              <a:ext uri="{FF2B5EF4-FFF2-40B4-BE49-F238E27FC236}">
                <a16:creationId xmlns:a16="http://schemas.microsoft.com/office/drawing/2014/main" id="{5302F6EF-7D3A-B47A-58A6-9ED93CC0F0DE}"/>
              </a:ext>
            </a:extLst>
          </p:cNvPr>
          <p:cNvSpPr>
            <a:spLocks noChangeShapeType="1"/>
          </p:cNvSpPr>
          <p:nvPr/>
        </p:nvSpPr>
        <p:spPr bwMode="auto">
          <a:xfrm flipH="1">
            <a:off x="5829300" y="3009900"/>
            <a:ext cx="701675" cy="0"/>
          </a:xfrm>
          <a:prstGeom prst="line">
            <a:avLst/>
          </a:prstGeom>
          <a:noFill/>
          <a:ln w="9525">
            <a:solidFill>
              <a:srgbClr val="808080"/>
            </a:solidFill>
            <a:prstDash val="lgDash"/>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9897" name="Line 24">
            <a:extLst>
              <a:ext uri="{FF2B5EF4-FFF2-40B4-BE49-F238E27FC236}">
                <a16:creationId xmlns:a16="http://schemas.microsoft.com/office/drawing/2014/main" id="{F7357F9E-6582-ED3C-822C-B6F5780A9D7C}"/>
              </a:ext>
            </a:extLst>
          </p:cNvPr>
          <p:cNvSpPr>
            <a:spLocks noChangeShapeType="1"/>
          </p:cNvSpPr>
          <p:nvPr/>
        </p:nvSpPr>
        <p:spPr bwMode="auto">
          <a:xfrm>
            <a:off x="3886200" y="1752600"/>
            <a:ext cx="1600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8" name="Line 25">
            <a:extLst>
              <a:ext uri="{FF2B5EF4-FFF2-40B4-BE49-F238E27FC236}">
                <a16:creationId xmlns:a16="http://schemas.microsoft.com/office/drawing/2014/main" id="{867FB911-1004-CE78-F73B-268EBEDD9DD6}"/>
              </a:ext>
            </a:extLst>
          </p:cNvPr>
          <p:cNvSpPr>
            <a:spLocks noChangeShapeType="1"/>
          </p:cNvSpPr>
          <p:nvPr/>
        </p:nvSpPr>
        <p:spPr bwMode="auto">
          <a:xfrm>
            <a:off x="3886200" y="1752600"/>
            <a:ext cx="0" cy="6873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9" name="Line 26">
            <a:extLst>
              <a:ext uri="{FF2B5EF4-FFF2-40B4-BE49-F238E27FC236}">
                <a16:creationId xmlns:a16="http://schemas.microsoft.com/office/drawing/2014/main" id="{02D5DB60-264A-F168-B8B0-EB3EFD8CD31F}"/>
              </a:ext>
            </a:extLst>
          </p:cNvPr>
          <p:cNvSpPr>
            <a:spLocks noChangeShapeType="1"/>
          </p:cNvSpPr>
          <p:nvPr/>
        </p:nvSpPr>
        <p:spPr bwMode="auto">
          <a:xfrm>
            <a:off x="5491163" y="1758950"/>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900" name="Line 27">
            <a:extLst>
              <a:ext uri="{FF2B5EF4-FFF2-40B4-BE49-F238E27FC236}">
                <a16:creationId xmlns:a16="http://schemas.microsoft.com/office/drawing/2014/main" id="{1B09A8C0-EA43-453E-3C77-D7C45822281E}"/>
              </a:ext>
            </a:extLst>
          </p:cNvPr>
          <p:cNvSpPr>
            <a:spLocks noChangeShapeType="1"/>
          </p:cNvSpPr>
          <p:nvPr/>
        </p:nvSpPr>
        <p:spPr bwMode="auto">
          <a:xfrm flipH="1">
            <a:off x="2171700" y="4838700"/>
            <a:ext cx="571500" cy="0"/>
          </a:xfrm>
          <a:prstGeom prst="line">
            <a:avLst/>
          </a:prstGeom>
          <a:noFill/>
          <a:ln w="9525">
            <a:solidFill>
              <a:srgbClr val="808080"/>
            </a:solidFill>
            <a:prstDash val="lgDash"/>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9901" name="Text Box 28">
            <a:extLst>
              <a:ext uri="{FF2B5EF4-FFF2-40B4-BE49-F238E27FC236}">
                <a16:creationId xmlns:a16="http://schemas.microsoft.com/office/drawing/2014/main" id="{84D84320-5C20-1A6E-0841-DC18DD683AAA}"/>
              </a:ext>
            </a:extLst>
          </p:cNvPr>
          <p:cNvSpPr txBox="1">
            <a:spLocks noChangeArrowheads="1"/>
          </p:cNvSpPr>
          <p:nvPr/>
        </p:nvSpPr>
        <p:spPr bwMode="auto">
          <a:xfrm>
            <a:off x="2743200" y="4724400"/>
            <a:ext cx="914400" cy="293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n-US" altLang="en-US" sz="1100">
                <a:solidFill>
                  <a:schemeClr val="bg1"/>
                </a:solidFill>
                <a:latin typeface="Arial" panose="020B0604020202020204" pitchFamily="34" charset="0"/>
              </a:rPr>
              <a:t>Flow</a:t>
            </a:r>
            <a:endParaRPr lang="en-US" altLang="en-US">
              <a:solidFill>
                <a:schemeClr val="bg1"/>
              </a:solidFill>
            </a:endParaRPr>
          </a:p>
        </p:txBody>
      </p:sp>
      <p:cxnSp>
        <p:nvCxnSpPr>
          <p:cNvPr id="79902" name="AutoShape 29">
            <a:extLst>
              <a:ext uri="{FF2B5EF4-FFF2-40B4-BE49-F238E27FC236}">
                <a16:creationId xmlns:a16="http://schemas.microsoft.com/office/drawing/2014/main" id="{0E2AF754-CF1B-18FC-4C0B-408891C586E3}"/>
              </a:ext>
            </a:extLst>
          </p:cNvPr>
          <p:cNvCxnSpPr>
            <a:cxnSpLocks noChangeShapeType="1"/>
          </p:cNvCxnSpPr>
          <p:nvPr/>
        </p:nvCxnSpPr>
        <p:spPr bwMode="auto">
          <a:xfrm flipH="1">
            <a:off x="5491163" y="3465513"/>
            <a:ext cx="858837"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9903" name="AutoShape 30">
            <a:extLst>
              <a:ext uri="{FF2B5EF4-FFF2-40B4-BE49-F238E27FC236}">
                <a16:creationId xmlns:a16="http://schemas.microsoft.com/office/drawing/2014/main" id="{35D1214C-BA3A-1E96-8072-35DB376F1C23}"/>
              </a:ext>
            </a:extLst>
          </p:cNvPr>
          <p:cNvCxnSpPr>
            <a:cxnSpLocks noChangeShapeType="1"/>
          </p:cNvCxnSpPr>
          <p:nvPr/>
        </p:nvCxnSpPr>
        <p:spPr bwMode="auto">
          <a:xfrm>
            <a:off x="4572000" y="4154488"/>
            <a:ext cx="1714500" cy="0"/>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79904" name="AutoShape 31">
            <a:extLst>
              <a:ext uri="{FF2B5EF4-FFF2-40B4-BE49-F238E27FC236}">
                <a16:creationId xmlns:a16="http://schemas.microsoft.com/office/drawing/2014/main" id="{BADFF01D-966C-939C-C8BD-2C24E9A391ED}"/>
              </a:ext>
            </a:extLst>
          </p:cNvPr>
          <p:cNvCxnSpPr>
            <a:cxnSpLocks noChangeShapeType="1"/>
          </p:cNvCxnSpPr>
          <p:nvPr/>
        </p:nvCxnSpPr>
        <p:spPr bwMode="auto">
          <a:xfrm>
            <a:off x="4576763" y="4475163"/>
            <a:ext cx="1709737" cy="0"/>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sp>
        <p:nvSpPr>
          <p:cNvPr id="79905" name="Text Box 32">
            <a:extLst>
              <a:ext uri="{FF2B5EF4-FFF2-40B4-BE49-F238E27FC236}">
                <a16:creationId xmlns:a16="http://schemas.microsoft.com/office/drawing/2014/main" id="{ECB36641-3786-E613-CAB4-ECC0A36FE7D6}"/>
              </a:ext>
            </a:extLst>
          </p:cNvPr>
          <p:cNvSpPr txBox="1">
            <a:spLocks noChangeArrowheads="1"/>
          </p:cNvSpPr>
          <p:nvPr/>
        </p:nvSpPr>
        <p:spPr bwMode="auto">
          <a:xfrm>
            <a:off x="6286500" y="3995738"/>
            <a:ext cx="1558925" cy="2444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n-US" altLang="en-US" sz="1100">
                <a:solidFill>
                  <a:schemeClr val="bg1"/>
                </a:solidFill>
                <a:latin typeface="Arial" panose="020B0604020202020204" pitchFamily="34" charset="0"/>
              </a:rPr>
              <a:t>16.1’ max volume</a:t>
            </a:r>
            <a:endParaRPr lang="en-US" altLang="en-US">
              <a:solidFill>
                <a:schemeClr val="bg1"/>
              </a:solidFill>
            </a:endParaRPr>
          </a:p>
        </p:txBody>
      </p:sp>
      <p:sp>
        <p:nvSpPr>
          <p:cNvPr id="79906" name="Text Box 33">
            <a:extLst>
              <a:ext uri="{FF2B5EF4-FFF2-40B4-BE49-F238E27FC236}">
                <a16:creationId xmlns:a16="http://schemas.microsoft.com/office/drawing/2014/main" id="{F0DA8D3C-DEE9-22B5-C643-2B8F26C4512B}"/>
              </a:ext>
            </a:extLst>
          </p:cNvPr>
          <p:cNvSpPr txBox="1">
            <a:spLocks noChangeArrowheads="1"/>
          </p:cNvSpPr>
          <p:nvPr/>
        </p:nvSpPr>
        <p:spPr bwMode="auto">
          <a:xfrm>
            <a:off x="6286500" y="4367213"/>
            <a:ext cx="1558925" cy="2444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n-US" altLang="en-US" sz="1100">
                <a:solidFill>
                  <a:schemeClr val="bg1"/>
                </a:solidFill>
                <a:latin typeface="Arial" panose="020B0604020202020204" pitchFamily="34" charset="0"/>
              </a:rPr>
              <a:t>10.5’ min volume</a:t>
            </a:r>
            <a:endParaRPr lang="en-US" altLang="en-US">
              <a:solidFill>
                <a:schemeClr val="bg1"/>
              </a:solidFill>
            </a:endParaRPr>
          </a:p>
        </p:txBody>
      </p:sp>
      <p:sp>
        <p:nvSpPr>
          <p:cNvPr id="79907" name="Text Box 34">
            <a:extLst>
              <a:ext uri="{FF2B5EF4-FFF2-40B4-BE49-F238E27FC236}">
                <a16:creationId xmlns:a16="http://schemas.microsoft.com/office/drawing/2014/main" id="{D8018A6B-5E34-1CD3-D46D-8F88FC2F44E8}"/>
              </a:ext>
            </a:extLst>
          </p:cNvPr>
          <p:cNvSpPr txBox="1">
            <a:spLocks noChangeArrowheads="1"/>
          </p:cNvSpPr>
          <p:nvPr/>
        </p:nvSpPr>
        <p:spPr bwMode="auto">
          <a:xfrm>
            <a:off x="3313113" y="3995738"/>
            <a:ext cx="962025" cy="728662"/>
          </a:xfrm>
          <a:prstGeom prst="rect">
            <a:avLst/>
          </a:prstGeom>
          <a:solidFill>
            <a:srgbClr val="FFFFFF"/>
          </a:solidFill>
          <a:ln w="9525">
            <a:solidFill>
              <a:srgbClr val="000000"/>
            </a:solidFill>
            <a:miter lim="800000"/>
            <a:headEnd/>
            <a:tailEnd/>
          </a:ln>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n-US" altLang="en-US" sz="1100">
                <a:solidFill>
                  <a:schemeClr val="bg1"/>
                </a:solidFill>
                <a:latin typeface="Arial" panose="020B0604020202020204" pitchFamily="34" charset="0"/>
              </a:rPr>
              <a:t>Flow control valve: 270 gpm max</a:t>
            </a:r>
            <a:endParaRPr lang="en-US" altLang="en-US">
              <a:solidFill>
                <a:schemeClr val="bg1"/>
              </a:solidFill>
            </a:endParaRPr>
          </a:p>
        </p:txBody>
      </p:sp>
      <p:cxnSp>
        <p:nvCxnSpPr>
          <p:cNvPr id="79908" name="AutoShape 35">
            <a:extLst>
              <a:ext uri="{FF2B5EF4-FFF2-40B4-BE49-F238E27FC236}">
                <a16:creationId xmlns:a16="http://schemas.microsoft.com/office/drawing/2014/main" id="{91A5C604-F152-CE39-6D38-32F2B78EBCA8}"/>
              </a:ext>
            </a:extLst>
          </p:cNvPr>
          <p:cNvCxnSpPr>
            <a:cxnSpLocks noChangeShapeType="1"/>
          </p:cNvCxnSpPr>
          <p:nvPr/>
        </p:nvCxnSpPr>
        <p:spPr bwMode="auto">
          <a:xfrm>
            <a:off x="2057400" y="2101850"/>
            <a:ext cx="328613" cy="0"/>
          </a:xfrm>
          <a:prstGeom prst="straightConnector1">
            <a:avLst/>
          </a:prstGeom>
          <a:noFill/>
          <a:ln w="9525">
            <a:solidFill>
              <a:srgbClr val="808080"/>
            </a:solidFill>
            <a:prstDash val="lgDash"/>
            <a:round/>
            <a:headEnd/>
            <a:tailEnd type="triangle" w="med" len="med"/>
          </a:ln>
          <a:extLst>
            <a:ext uri="{909E8E84-426E-40DD-AFC4-6F175D3DCCD1}">
              <a14:hiddenFill xmlns:a14="http://schemas.microsoft.com/office/drawing/2010/main">
                <a:noFill/>
              </a14:hiddenFill>
            </a:ext>
          </a:extLst>
        </p:spPr>
      </p:cxnSp>
      <p:cxnSp>
        <p:nvCxnSpPr>
          <p:cNvPr id="79909" name="AutoShape 36">
            <a:extLst>
              <a:ext uri="{FF2B5EF4-FFF2-40B4-BE49-F238E27FC236}">
                <a16:creationId xmlns:a16="http://schemas.microsoft.com/office/drawing/2014/main" id="{B08D1AD1-40FC-C88B-11F1-D0FFECEB7240}"/>
              </a:ext>
            </a:extLst>
          </p:cNvPr>
          <p:cNvCxnSpPr>
            <a:cxnSpLocks noChangeShapeType="1"/>
          </p:cNvCxnSpPr>
          <p:nvPr/>
        </p:nvCxnSpPr>
        <p:spPr bwMode="auto">
          <a:xfrm flipV="1">
            <a:off x="3082925" y="3789363"/>
            <a:ext cx="0" cy="5937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9910" name="Text Box 37">
            <a:extLst>
              <a:ext uri="{FF2B5EF4-FFF2-40B4-BE49-F238E27FC236}">
                <a16:creationId xmlns:a16="http://schemas.microsoft.com/office/drawing/2014/main" id="{7EC97ABE-495F-2183-FDCF-9706D1187772}"/>
              </a:ext>
            </a:extLst>
          </p:cNvPr>
          <p:cNvSpPr txBox="1">
            <a:spLocks noChangeArrowheads="1"/>
          </p:cNvSpPr>
          <p:nvPr/>
        </p:nvSpPr>
        <p:spPr bwMode="auto">
          <a:xfrm>
            <a:off x="2568575" y="3446463"/>
            <a:ext cx="1023938" cy="3429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n-US" altLang="en-US" sz="1100">
                <a:solidFill>
                  <a:schemeClr val="bg1"/>
                </a:solidFill>
                <a:latin typeface="Arial" panose="020B0604020202020204" pitchFamily="34" charset="0"/>
              </a:rPr>
              <a:t>Two houses</a:t>
            </a:r>
            <a:endParaRPr lang="en-US" altLang="en-US">
              <a:solidFill>
                <a:schemeClr val="bg1"/>
              </a:solidFill>
            </a:endParaRPr>
          </a:p>
        </p:txBody>
      </p:sp>
      <p:sp>
        <p:nvSpPr>
          <p:cNvPr id="79911" name="Rectangle 40">
            <a:extLst>
              <a:ext uri="{FF2B5EF4-FFF2-40B4-BE49-F238E27FC236}">
                <a16:creationId xmlns:a16="http://schemas.microsoft.com/office/drawing/2014/main" id="{6C39F25E-7426-B66F-A83B-76C2F4D83174}"/>
              </a:ext>
            </a:extLst>
          </p:cNvPr>
          <p:cNvSpPr>
            <a:spLocks noChangeArrowheads="1"/>
          </p:cNvSpPr>
          <p:nvPr/>
        </p:nvSpPr>
        <p:spPr bwMode="auto">
          <a:xfrm>
            <a:off x="228600" y="5470525"/>
            <a:ext cx="777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r>
              <a:rPr lang="en-US" altLang="en-US" sz="1200" b="1">
                <a:solidFill>
                  <a:schemeClr val="bg1"/>
                </a:solidFill>
                <a:cs typeface="Times New Roman" panose="02020603050405020304" pitchFamily="18" charset="0"/>
              </a:rPr>
              <a:t>Questions:</a:t>
            </a:r>
            <a:endParaRPr lang="en-US" altLang="en-US" sz="1100">
              <a:solidFill>
                <a:schemeClr val="bg1"/>
              </a:solidFill>
            </a:endParaRPr>
          </a:p>
          <a:p>
            <a:pPr>
              <a:buFontTx/>
              <a:buChar char="•"/>
            </a:pPr>
            <a:r>
              <a:rPr lang="en-US" altLang="en-US" sz="1200">
                <a:solidFill>
                  <a:schemeClr val="bg1"/>
                </a:solidFill>
                <a:cs typeface="Times New Roman" panose="02020603050405020304" pitchFamily="18" charset="0"/>
              </a:rPr>
              <a:t>If this was your treatment plant, highlight the part of the plant where you might conduct a tracer study.</a:t>
            </a:r>
            <a:endParaRPr lang="en-US" altLang="en-US" sz="1100">
              <a:solidFill>
                <a:schemeClr val="bg1"/>
              </a:solidFill>
            </a:endParaRPr>
          </a:p>
          <a:p>
            <a:pPr>
              <a:buFontTx/>
              <a:buChar char="•"/>
            </a:pPr>
            <a:r>
              <a:rPr lang="en-US" altLang="en-US" sz="1200">
                <a:solidFill>
                  <a:schemeClr val="bg1"/>
                </a:solidFill>
                <a:cs typeface="Times New Roman" panose="02020603050405020304" pitchFamily="18" charset="0"/>
              </a:rPr>
              <a:t>In a “worst-case scenario” tracer study, what would the flow rate be?	</a:t>
            </a:r>
            <a:r>
              <a:rPr lang="en-US" altLang="en-US" sz="1200" u="sng">
                <a:solidFill>
                  <a:schemeClr val="bg1"/>
                </a:solidFill>
                <a:cs typeface="Times New Roman" panose="02020603050405020304" pitchFamily="18" charset="0"/>
              </a:rPr>
              <a:t>	</a:t>
            </a:r>
            <a:endParaRPr lang="en-US" altLang="en-US" sz="1100">
              <a:solidFill>
                <a:schemeClr val="bg1"/>
              </a:solidFill>
            </a:endParaRPr>
          </a:p>
          <a:p>
            <a:pPr>
              <a:buFontTx/>
              <a:buChar char="•"/>
            </a:pPr>
            <a:r>
              <a:rPr lang="en-US" altLang="en-US" sz="1200">
                <a:solidFill>
                  <a:schemeClr val="bg1"/>
                </a:solidFill>
                <a:cs typeface="Times New Roman" panose="02020603050405020304" pitchFamily="18" charset="0"/>
              </a:rPr>
              <a:t>In a “worst-case scenario” tracer study, what would the clearwell level be?	</a:t>
            </a:r>
            <a:r>
              <a:rPr lang="en-US" altLang="en-US" sz="1200" u="sng">
                <a:solidFill>
                  <a:schemeClr val="bg1"/>
                </a:solidFill>
                <a:cs typeface="Times New Roman" panose="02020603050405020304" pitchFamily="18" charset="0"/>
              </a:rPr>
              <a:t>	</a:t>
            </a:r>
            <a:r>
              <a:rPr lang="en-US" altLang="en-US" sz="1200">
                <a:solidFill>
                  <a:schemeClr val="bg1"/>
                </a:solidFill>
                <a:cs typeface="Times New Roman" panose="02020603050405020304" pitchFamily="18" charset="0"/>
              </a:rPr>
              <a:t>         </a:t>
            </a:r>
            <a:endParaRPr lang="en-US" altLang="en-US">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80898" name="Rectangle 1">
            <a:extLst>
              <a:ext uri="{FF2B5EF4-FFF2-40B4-BE49-F238E27FC236}">
                <a16:creationId xmlns:a16="http://schemas.microsoft.com/office/drawing/2014/main" id="{E8F6FBBE-129B-AE42-A28E-AB13FBF21E0A}"/>
              </a:ext>
            </a:extLst>
          </p:cNvPr>
          <p:cNvSpPr>
            <a:spLocks noChangeArrowheads="1"/>
          </p:cNvSpPr>
          <p:nvPr/>
        </p:nvSpPr>
        <p:spPr bwMode="auto">
          <a:xfrm>
            <a:off x="228600" y="239713"/>
            <a:ext cx="8915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a:r>
              <a:rPr lang="en-US" altLang="en-US" b="1">
                <a:solidFill>
                  <a:schemeClr val="bg1"/>
                </a:solidFill>
                <a:cs typeface="Times New Roman" panose="02020603050405020304" pitchFamily="18" charset="0"/>
              </a:rPr>
              <a:t>Example: Tracer studies  - </a:t>
            </a:r>
            <a:r>
              <a:rPr lang="en-US" altLang="en-US" b="1">
                <a:solidFill>
                  <a:srgbClr val="FF0000"/>
                </a:solidFill>
                <a:cs typeface="Times New Roman" panose="02020603050405020304" pitchFamily="18" charset="0"/>
              </a:rPr>
              <a:t>Answer</a:t>
            </a:r>
          </a:p>
          <a:p>
            <a:r>
              <a:rPr lang="en-US" altLang="en-US" sz="1200" b="1">
                <a:solidFill>
                  <a:schemeClr val="bg1"/>
                </a:solidFill>
                <a:cs typeface="Times New Roman" panose="02020603050405020304" pitchFamily="18" charset="0"/>
              </a:rPr>
              <a:t>Directions:  </a:t>
            </a:r>
            <a:r>
              <a:rPr lang="en-US" altLang="en-US" sz="1200">
                <a:solidFill>
                  <a:schemeClr val="bg1"/>
                </a:solidFill>
                <a:cs typeface="Times New Roman" panose="02020603050405020304" pitchFamily="18" charset="0"/>
              </a:rPr>
              <a:t>Look at the diagram and answer the questions.  </a:t>
            </a:r>
            <a:endParaRPr lang="en-US" altLang="en-US" sz="1100">
              <a:solidFill>
                <a:schemeClr val="bg1"/>
              </a:solidFill>
            </a:endParaRPr>
          </a:p>
          <a:p>
            <a:r>
              <a:rPr lang="en-US" altLang="en-US" sz="1200" b="1">
                <a:solidFill>
                  <a:schemeClr val="bg1"/>
                </a:solidFill>
                <a:cs typeface="Times New Roman" panose="02020603050405020304" pitchFamily="18" charset="0"/>
              </a:rPr>
              <a:t>Figure 1: Water Treatment Plant </a:t>
            </a:r>
            <a:endParaRPr lang="en-US" altLang="en-US">
              <a:solidFill>
                <a:schemeClr val="bg1"/>
              </a:solidFill>
            </a:endParaRPr>
          </a:p>
        </p:txBody>
      </p:sp>
      <p:sp>
        <p:nvSpPr>
          <p:cNvPr id="80899" name="Text Box 2">
            <a:extLst>
              <a:ext uri="{FF2B5EF4-FFF2-40B4-BE49-F238E27FC236}">
                <a16:creationId xmlns:a16="http://schemas.microsoft.com/office/drawing/2014/main" id="{91257D39-0820-0B66-D9C2-F5B5F9C25476}"/>
              </a:ext>
            </a:extLst>
          </p:cNvPr>
          <p:cNvSpPr txBox="1">
            <a:spLocks noChangeArrowheads="1"/>
          </p:cNvSpPr>
          <p:nvPr/>
        </p:nvSpPr>
        <p:spPr bwMode="auto">
          <a:xfrm>
            <a:off x="1604963" y="1068388"/>
            <a:ext cx="914400" cy="6858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spcAft>
                <a:spcPts val="1000"/>
              </a:spcAft>
            </a:pPr>
            <a:r>
              <a:rPr lang="en-US" altLang="en-US" sz="1100">
                <a:solidFill>
                  <a:schemeClr val="bg1"/>
                </a:solidFill>
                <a:latin typeface="Arial" panose="020B0604020202020204" pitchFamily="34" charset="0"/>
              </a:rPr>
              <a:t>Smith Creek</a:t>
            </a:r>
            <a:endParaRPr lang="en-US" altLang="en-US">
              <a:solidFill>
                <a:schemeClr val="bg1"/>
              </a:solidFill>
            </a:endParaRPr>
          </a:p>
        </p:txBody>
      </p:sp>
      <p:sp>
        <p:nvSpPr>
          <p:cNvPr id="80900" name="Text Box 3">
            <a:extLst>
              <a:ext uri="{FF2B5EF4-FFF2-40B4-BE49-F238E27FC236}">
                <a16:creationId xmlns:a16="http://schemas.microsoft.com/office/drawing/2014/main" id="{8036856B-D545-0E03-09D8-EEA1CC87521A}"/>
              </a:ext>
            </a:extLst>
          </p:cNvPr>
          <p:cNvSpPr txBox="1">
            <a:spLocks noChangeArrowheads="1"/>
          </p:cNvSpPr>
          <p:nvPr/>
        </p:nvSpPr>
        <p:spPr bwMode="auto">
          <a:xfrm>
            <a:off x="4581525" y="2097088"/>
            <a:ext cx="914400" cy="688975"/>
          </a:xfrm>
          <a:prstGeom prst="rect">
            <a:avLst/>
          </a:prstGeom>
          <a:solidFill>
            <a:srgbClr val="FFFFFF"/>
          </a:solidFill>
          <a:ln w="9525">
            <a:solidFill>
              <a:srgbClr val="000000"/>
            </a:solidFill>
            <a:miter lim="800000"/>
            <a:headEnd/>
            <a:tailEnd/>
          </a:ln>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spcAft>
                <a:spcPts val="1000"/>
              </a:spcAft>
            </a:pPr>
            <a:r>
              <a:rPr lang="en-US" altLang="en-US" sz="1100">
                <a:solidFill>
                  <a:schemeClr val="bg1"/>
                </a:solidFill>
                <a:latin typeface="Arial" panose="020B0604020202020204" pitchFamily="34" charset="0"/>
              </a:rPr>
              <a:t>Slow sand filter #1</a:t>
            </a:r>
            <a:endParaRPr lang="en-US" altLang="en-US">
              <a:solidFill>
                <a:schemeClr val="bg1"/>
              </a:solidFill>
            </a:endParaRPr>
          </a:p>
        </p:txBody>
      </p:sp>
      <p:sp>
        <p:nvSpPr>
          <p:cNvPr id="80901" name="Text Box 4">
            <a:extLst>
              <a:ext uri="{FF2B5EF4-FFF2-40B4-BE49-F238E27FC236}">
                <a16:creationId xmlns:a16="http://schemas.microsoft.com/office/drawing/2014/main" id="{C1C9626D-194D-4E6C-E0FD-850AEB003CC2}"/>
              </a:ext>
            </a:extLst>
          </p:cNvPr>
          <p:cNvSpPr txBox="1">
            <a:spLocks noChangeArrowheads="1"/>
          </p:cNvSpPr>
          <p:nvPr/>
        </p:nvSpPr>
        <p:spPr bwMode="auto">
          <a:xfrm>
            <a:off x="5495925" y="2097088"/>
            <a:ext cx="914400" cy="688975"/>
          </a:xfrm>
          <a:prstGeom prst="rect">
            <a:avLst/>
          </a:prstGeom>
          <a:solidFill>
            <a:srgbClr val="FFFFFF"/>
          </a:solidFill>
          <a:ln w="9525">
            <a:solidFill>
              <a:srgbClr val="000000"/>
            </a:solidFill>
            <a:miter lim="800000"/>
            <a:headEnd/>
            <a:tailEnd/>
          </a:ln>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spcAft>
                <a:spcPts val="1000"/>
              </a:spcAft>
            </a:pPr>
            <a:r>
              <a:rPr lang="en-US" altLang="en-US" sz="1100">
                <a:solidFill>
                  <a:schemeClr val="bg1"/>
                </a:solidFill>
                <a:latin typeface="Arial" panose="020B0604020202020204" pitchFamily="34" charset="0"/>
              </a:rPr>
              <a:t>Slow sand filter #2</a:t>
            </a:r>
            <a:endParaRPr lang="en-US" altLang="en-US">
              <a:solidFill>
                <a:schemeClr val="bg1"/>
              </a:solidFill>
            </a:endParaRPr>
          </a:p>
        </p:txBody>
      </p:sp>
      <p:sp>
        <p:nvSpPr>
          <p:cNvPr id="80902" name="Line 5">
            <a:extLst>
              <a:ext uri="{FF2B5EF4-FFF2-40B4-BE49-F238E27FC236}">
                <a16:creationId xmlns:a16="http://schemas.microsoft.com/office/drawing/2014/main" id="{854B0702-7F94-729C-8EA8-E0F16F9C23A5}"/>
              </a:ext>
            </a:extLst>
          </p:cNvPr>
          <p:cNvSpPr>
            <a:spLocks noChangeShapeType="1"/>
          </p:cNvSpPr>
          <p:nvPr/>
        </p:nvSpPr>
        <p:spPr bwMode="auto">
          <a:xfrm>
            <a:off x="2062163" y="1754188"/>
            <a:ext cx="0" cy="685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3" name="Line 6">
            <a:extLst>
              <a:ext uri="{FF2B5EF4-FFF2-40B4-BE49-F238E27FC236}">
                <a16:creationId xmlns:a16="http://schemas.microsoft.com/office/drawing/2014/main" id="{748ADE2C-6312-0905-4829-656F4A6C9A3D}"/>
              </a:ext>
            </a:extLst>
          </p:cNvPr>
          <p:cNvSpPr>
            <a:spLocks noChangeShapeType="1"/>
          </p:cNvSpPr>
          <p:nvPr/>
        </p:nvSpPr>
        <p:spPr bwMode="auto">
          <a:xfrm flipV="1">
            <a:off x="2057400" y="2439988"/>
            <a:ext cx="1828800"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4" name="AutoShape 7" descr="5%">
            <a:extLst>
              <a:ext uri="{FF2B5EF4-FFF2-40B4-BE49-F238E27FC236}">
                <a16:creationId xmlns:a16="http://schemas.microsoft.com/office/drawing/2014/main" id="{18BEE0AE-840E-AC3B-460A-890C9E4D7343}"/>
              </a:ext>
            </a:extLst>
          </p:cNvPr>
          <p:cNvSpPr>
            <a:spLocks noChangeArrowheads="1"/>
          </p:cNvSpPr>
          <p:nvPr/>
        </p:nvSpPr>
        <p:spPr bwMode="auto">
          <a:xfrm>
            <a:off x="4572000" y="3695700"/>
            <a:ext cx="1714500" cy="1143000"/>
          </a:xfrm>
          <a:prstGeom prst="can">
            <a:avLst>
              <a:gd name="adj" fmla="val 25000"/>
            </a:avLst>
          </a:prstGeom>
          <a:blipFill dpi="0" rotWithShape="0">
            <a:blip r:embed="rId2"/>
            <a:srcRect/>
            <a:tile tx="0" ty="0" sx="100000" sy="100000" flip="none" algn="tl"/>
          </a:blipFill>
          <a:ln w="9525">
            <a:solidFill>
              <a:srgbClr val="000000"/>
            </a:solidFill>
            <a:round/>
            <a:headEnd/>
            <a:tailEnd/>
          </a:ln>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en-US" altLang="en-US">
              <a:solidFill>
                <a:schemeClr val="bg1"/>
              </a:solidFill>
            </a:endParaRPr>
          </a:p>
        </p:txBody>
      </p:sp>
      <p:sp>
        <p:nvSpPr>
          <p:cNvPr id="80905" name="AutoShape 8">
            <a:extLst>
              <a:ext uri="{FF2B5EF4-FFF2-40B4-BE49-F238E27FC236}">
                <a16:creationId xmlns:a16="http://schemas.microsoft.com/office/drawing/2014/main" id="{D3EBA65D-A11D-BB97-7C94-7C66BB6E98E2}"/>
              </a:ext>
            </a:extLst>
          </p:cNvPr>
          <p:cNvSpPr>
            <a:spLocks noChangeArrowheads="1"/>
          </p:cNvSpPr>
          <p:nvPr/>
        </p:nvSpPr>
        <p:spPr bwMode="auto">
          <a:xfrm>
            <a:off x="1376363" y="3925888"/>
            <a:ext cx="1490662" cy="803275"/>
          </a:xfrm>
          <a:prstGeom prst="can">
            <a:avLst>
              <a:gd name="adj" fmla="val 25000"/>
            </a:avLst>
          </a:prstGeom>
          <a:solidFill>
            <a:srgbClr val="FFFFFF"/>
          </a:solidFill>
          <a:ln w="9525">
            <a:solidFill>
              <a:srgbClr val="000000"/>
            </a:solidFill>
            <a:round/>
            <a:headEnd/>
            <a:tailEnd/>
          </a:ln>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en-US" altLang="en-US">
              <a:solidFill>
                <a:schemeClr val="bg1"/>
              </a:solidFill>
            </a:endParaRPr>
          </a:p>
        </p:txBody>
      </p:sp>
      <p:sp>
        <p:nvSpPr>
          <p:cNvPr id="80906" name="Line 9">
            <a:extLst>
              <a:ext uri="{FF2B5EF4-FFF2-40B4-BE49-F238E27FC236}">
                <a16:creationId xmlns:a16="http://schemas.microsoft.com/office/drawing/2014/main" id="{B2E57363-CD69-4233-ABEB-C5044A7D25E9}"/>
              </a:ext>
            </a:extLst>
          </p:cNvPr>
          <p:cNvSpPr>
            <a:spLocks noChangeShapeType="1"/>
          </p:cNvSpPr>
          <p:nvPr/>
        </p:nvSpPr>
        <p:spPr bwMode="auto">
          <a:xfrm flipH="1">
            <a:off x="5148263" y="2786063"/>
            <a:ext cx="4762" cy="4540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7" name="Line 10">
            <a:extLst>
              <a:ext uri="{FF2B5EF4-FFF2-40B4-BE49-F238E27FC236}">
                <a16:creationId xmlns:a16="http://schemas.microsoft.com/office/drawing/2014/main" id="{E71420B0-B812-C8A8-DE7F-F42C146EFE85}"/>
              </a:ext>
            </a:extLst>
          </p:cNvPr>
          <p:cNvSpPr>
            <a:spLocks noChangeShapeType="1"/>
          </p:cNvSpPr>
          <p:nvPr/>
        </p:nvSpPr>
        <p:spPr bwMode="auto">
          <a:xfrm flipH="1">
            <a:off x="5834063" y="2786063"/>
            <a:ext cx="4762" cy="4540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8" name="Line 11">
            <a:extLst>
              <a:ext uri="{FF2B5EF4-FFF2-40B4-BE49-F238E27FC236}">
                <a16:creationId xmlns:a16="http://schemas.microsoft.com/office/drawing/2014/main" id="{4B4059D2-839E-C8BB-13DB-557FFD5A87C9}"/>
              </a:ext>
            </a:extLst>
          </p:cNvPr>
          <p:cNvSpPr>
            <a:spLocks noChangeShapeType="1"/>
          </p:cNvSpPr>
          <p:nvPr/>
        </p:nvSpPr>
        <p:spPr bwMode="auto">
          <a:xfrm>
            <a:off x="5143500" y="3238500"/>
            <a:ext cx="685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9" name="Line 12">
            <a:extLst>
              <a:ext uri="{FF2B5EF4-FFF2-40B4-BE49-F238E27FC236}">
                <a16:creationId xmlns:a16="http://schemas.microsoft.com/office/drawing/2014/main" id="{9070D641-BE7C-D8FA-D060-51CC9A6DC900}"/>
              </a:ext>
            </a:extLst>
          </p:cNvPr>
          <p:cNvSpPr>
            <a:spLocks noChangeShapeType="1"/>
          </p:cNvSpPr>
          <p:nvPr/>
        </p:nvSpPr>
        <p:spPr bwMode="auto">
          <a:xfrm>
            <a:off x="5491163" y="3240088"/>
            <a:ext cx="4762" cy="4603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10" name="Text Box 13">
            <a:extLst>
              <a:ext uri="{FF2B5EF4-FFF2-40B4-BE49-F238E27FC236}">
                <a16:creationId xmlns:a16="http://schemas.microsoft.com/office/drawing/2014/main" id="{550E4DFC-738E-52C9-CA90-CFD65E6B9CF1}"/>
              </a:ext>
            </a:extLst>
          </p:cNvPr>
          <p:cNvSpPr txBox="1">
            <a:spLocks noChangeArrowheads="1"/>
          </p:cNvSpPr>
          <p:nvPr/>
        </p:nvSpPr>
        <p:spPr bwMode="auto">
          <a:xfrm>
            <a:off x="1490663" y="4154488"/>
            <a:ext cx="11430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spcAft>
                <a:spcPts val="1000"/>
              </a:spcAft>
            </a:pPr>
            <a:r>
              <a:rPr lang="en-US" altLang="en-US" sz="1100">
                <a:solidFill>
                  <a:schemeClr val="bg1"/>
                </a:solidFill>
                <a:latin typeface="Arial" panose="020B0604020202020204" pitchFamily="34" charset="0"/>
              </a:rPr>
              <a:t>Reservoir</a:t>
            </a:r>
          </a:p>
          <a:p>
            <a:pPr algn="ctr" eaLnBrk="1" hangingPunct="1">
              <a:spcAft>
                <a:spcPts val="1000"/>
              </a:spcAft>
            </a:pPr>
            <a:r>
              <a:rPr lang="en-US" altLang="en-US" sz="1100">
                <a:solidFill>
                  <a:schemeClr val="bg1"/>
                </a:solidFill>
                <a:latin typeface="Arial" panose="020B0604020202020204" pitchFamily="34" charset="0"/>
              </a:rPr>
              <a:t>75,000 gal.</a:t>
            </a:r>
            <a:endParaRPr lang="en-US" altLang="en-US">
              <a:solidFill>
                <a:schemeClr val="bg1"/>
              </a:solidFill>
            </a:endParaRPr>
          </a:p>
        </p:txBody>
      </p:sp>
      <p:sp>
        <p:nvSpPr>
          <p:cNvPr id="80911" name="Text Box 14">
            <a:extLst>
              <a:ext uri="{FF2B5EF4-FFF2-40B4-BE49-F238E27FC236}">
                <a16:creationId xmlns:a16="http://schemas.microsoft.com/office/drawing/2014/main" id="{7DDB34F2-6367-4B8B-6D8D-A287EDFA9FC0}"/>
              </a:ext>
            </a:extLst>
          </p:cNvPr>
          <p:cNvSpPr txBox="1">
            <a:spLocks noChangeArrowheads="1"/>
          </p:cNvSpPr>
          <p:nvPr/>
        </p:nvSpPr>
        <p:spPr bwMode="auto">
          <a:xfrm>
            <a:off x="4581525" y="4154488"/>
            <a:ext cx="1635125" cy="3000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spcAft>
                <a:spcPts val="1000"/>
              </a:spcAft>
            </a:pPr>
            <a:r>
              <a:rPr lang="en-US" altLang="en-US" sz="1100">
                <a:solidFill>
                  <a:schemeClr val="bg1"/>
                </a:solidFill>
                <a:latin typeface="Arial" panose="020B0604020202020204" pitchFamily="34" charset="0"/>
              </a:rPr>
              <a:t>Clearwell 220,000 gal</a:t>
            </a:r>
            <a:endParaRPr lang="en-US" altLang="en-US">
              <a:solidFill>
                <a:schemeClr val="bg1"/>
              </a:solidFill>
            </a:endParaRPr>
          </a:p>
        </p:txBody>
      </p:sp>
      <p:sp>
        <p:nvSpPr>
          <p:cNvPr id="80912" name="Line 15">
            <a:extLst>
              <a:ext uri="{FF2B5EF4-FFF2-40B4-BE49-F238E27FC236}">
                <a16:creationId xmlns:a16="http://schemas.microsoft.com/office/drawing/2014/main" id="{F413450A-A9CC-C004-6CC2-6E6A1C7D62F2}"/>
              </a:ext>
            </a:extLst>
          </p:cNvPr>
          <p:cNvSpPr>
            <a:spLocks noChangeShapeType="1"/>
          </p:cNvSpPr>
          <p:nvPr/>
        </p:nvSpPr>
        <p:spPr bwMode="auto">
          <a:xfrm>
            <a:off x="2862263" y="4383088"/>
            <a:ext cx="171450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0913" name="Line 16">
            <a:extLst>
              <a:ext uri="{FF2B5EF4-FFF2-40B4-BE49-F238E27FC236}">
                <a16:creationId xmlns:a16="http://schemas.microsoft.com/office/drawing/2014/main" id="{4845AABA-77C8-3071-6F48-2EF5F8770B3E}"/>
              </a:ext>
            </a:extLst>
          </p:cNvPr>
          <p:cNvSpPr>
            <a:spLocks noChangeShapeType="1"/>
          </p:cNvSpPr>
          <p:nvPr/>
        </p:nvSpPr>
        <p:spPr bwMode="auto">
          <a:xfrm flipH="1">
            <a:off x="2176463" y="4725988"/>
            <a:ext cx="0" cy="3778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14" name="Text Box 17">
            <a:extLst>
              <a:ext uri="{FF2B5EF4-FFF2-40B4-BE49-F238E27FC236}">
                <a16:creationId xmlns:a16="http://schemas.microsoft.com/office/drawing/2014/main" id="{5815A835-AB62-5FEF-F690-2AA072B84AE0}"/>
              </a:ext>
            </a:extLst>
          </p:cNvPr>
          <p:cNvSpPr txBox="1">
            <a:spLocks noChangeArrowheads="1"/>
          </p:cNvSpPr>
          <p:nvPr/>
        </p:nvSpPr>
        <p:spPr bwMode="auto">
          <a:xfrm>
            <a:off x="6286500" y="3313113"/>
            <a:ext cx="1558925" cy="32543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n-US" altLang="en-US" sz="1100">
                <a:solidFill>
                  <a:schemeClr val="bg1"/>
                </a:solidFill>
                <a:latin typeface="Arial" panose="020B0604020202020204" pitchFamily="34" charset="0"/>
              </a:rPr>
              <a:t>Chlorine injection</a:t>
            </a:r>
            <a:endParaRPr lang="en-US" altLang="en-US">
              <a:solidFill>
                <a:schemeClr val="bg1"/>
              </a:solidFill>
            </a:endParaRPr>
          </a:p>
        </p:txBody>
      </p:sp>
      <p:sp>
        <p:nvSpPr>
          <p:cNvPr id="80915" name="Text Box 18">
            <a:extLst>
              <a:ext uri="{FF2B5EF4-FFF2-40B4-BE49-F238E27FC236}">
                <a16:creationId xmlns:a16="http://schemas.microsoft.com/office/drawing/2014/main" id="{EE8E8D18-FD0A-DBAB-2B60-792A883F518A}"/>
              </a:ext>
            </a:extLst>
          </p:cNvPr>
          <p:cNvSpPr txBox="1">
            <a:spLocks noChangeArrowheads="1"/>
          </p:cNvSpPr>
          <p:nvPr/>
        </p:nvSpPr>
        <p:spPr bwMode="auto">
          <a:xfrm>
            <a:off x="1604963" y="5103813"/>
            <a:ext cx="1138237" cy="3429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n-US" altLang="en-US" sz="1100">
                <a:solidFill>
                  <a:schemeClr val="bg1"/>
                </a:solidFill>
                <a:latin typeface="Arial" panose="020B0604020202020204" pitchFamily="34" charset="0"/>
              </a:rPr>
              <a:t>To distribution</a:t>
            </a:r>
            <a:endParaRPr lang="en-US" altLang="en-US">
              <a:solidFill>
                <a:schemeClr val="bg1"/>
              </a:solidFill>
            </a:endParaRPr>
          </a:p>
        </p:txBody>
      </p:sp>
      <p:sp>
        <p:nvSpPr>
          <p:cNvPr id="80916" name="Text Box 19">
            <a:extLst>
              <a:ext uri="{FF2B5EF4-FFF2-40B4-BE49-F238E27FC236}">
                <a16:creationId xmlns:a16="http://schemas.microsoft.com/office/drawing/2014/main" id="{85FFF9E3-B3BE-DEB0-B52E-A60A54F28439}"/>
              </a:ext>
            </a:extLst>
          </p:cNvPr>
          <p:cNvSpPr txBox="1">
            <a:spLocks noChangeArrowheads="1"/>
          </p:cNvSpPr>
          <p:nvPr/>
        </p:nvSpPr>
        <p:spPr bwMode="auto">
          <a:xfrm>
            <a:off x="2386013" y="1998663"/>
            <a:ext cx="927100" cy="261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n-US" altLang="en-US" sz="1100">
                <a:solidFill>
                  <a:schemeClr val="bg1"/>
                </a:solidFill>
                <a:latin typeface="Arial" panose="020B0604020202020204" pitchFamily="34" charset="0"/>
              </a:rPr>
              <a:t>NTU, flow</a:t>
            </a:r>
            <a:endParaRPr lang="en-US" altLang="en-US">
              <a:solidFill>
                <a:schemeClr val="bg1"/>
              </a:solidFill>
            </a:endParaRPr>
          </a:p>
        </p:txBody>
      </p:sp>
      <p:sp>
        <p:nvSpPr>
          <p:cNvPr id="80917" name="Text Box 20">
            <a:extLst>
              <a:ext uri="{FF2B5EF4-FFF2-40B4-BE49-F238E27FC236}">
                <a16:creationId xmlns:a16="http://schemas.microsoft.com/office/drawing/2014/main" id="{E4EA7DBE-B53A-F650-B36C-CBEC2C1AF04C}"/>
              </a:ext>
            </a:extLst>
          </p:cNvPr>
          <p:cNvSpPr txBox="1">
            <a:spLocks noChangeArrowheads="1"/>
          </p:cNvSpPr>
          <p:nvPr/>
        </p:nvSpPr>
        <p:spPr bwMode="auto">
          <a:xfrm>
            <a:off x="3886200" y="2895600"/>
            <a:ext cx="571500" cy="261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n-US" altLang="en-US" sz="1100">
                <a:solidFill>
                  <a:schemeClr val="bg1"/>
                </a:solidFill>
                <a:latin typeface="Arial" panose="020B0604020202020204" pitchFamily="34" charset="0"/>
              </a:rPr>
              <a:t>NTU</a:t>
            </a:r>
            <a:endParaRPr lang="en-US" altLang="en-US">
              <a:solidFill>
                <a:schemeClr val="bg1"/>
              </a:solidFill>
            </a:endParaRPr>
          </a:p>
        </p:txBody>
      </p:sp>
      <p:sp>
        <p:nvSpPr>
          <p:cNvPr id="80918" name="Text Box 21">
            <a:extLst>
              <a:ext uri="{FF2B5EF4-FFF2-40B4-BE49-F238E27FC236}">
                <a16:creationId xmlns:a16="http://schemas.microsoft.com/office/drawing/2014/main" id="{D2A40C4C-3529-C217-A515-70033F2DFDF5}"/>
              </a:ext>
            </a:extLst>
          </p:cNvPr>
          <p:cNvSpPr txBox="1">
            <a:spLocks noChangeArrowheads="1"/>
          </p:cNvSpPr>
          <p:nvPr/>
        </p:nvSpPr>
        <p:spPr bwMode="auto">
          <a:xfrm>
            <a:off x="6530975" y="2895600"/>
            <a:ext cx="571500" cy="261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n-US" altLang="en-US" sz="1100">
                <a:solidFill>
                  <a:schemeClr val="bg1"/>
                </a:solidFill>
                <a:latin typeface="Arial" panose="020B0604020202020204" pitchFamily="34" charset="0"/>
              </a:rPr>
              <a:t>NTU</a:t>
            </a:r>
            <a:endParaRPr lang="en-US" altLang="en-US">
              <a:solidFill>
                <a:schemeClr val="bg1"/>
              </a:solidFill>
            </a:endParaRPr>
          </a:p>
        </p:txBody>
      </p:sp>
      <p:sp>
        <p:nvSpPr>
          <p:cNvPr id="80919" name="Line 22">
            <a:extLst>
              <a:ext uri="{FF2B5EF4-FFF2-40B4-BE49-F238E27FC236}">
                <a16:creationId xmlns:a16="http://schemas.microsoft.com/office/drawing/2014/main" id="{F2A1761F-7215-4AF7-86AB-5E2E08095F41}"/>
              </a:ext>
            </a:extLst>
          </p:cNvPr>
          <p:cNvSpPr>
            <a:spLocks noChangeShapeType="1"/>
          </p:cNvSpPr>
          <p:nvPr/>
        </p:nvSpPr>
        <p:spPr bwMode="auto">
          <a:xfrm>
            <a:off x="4435475" y="3009900"/>
            <a:ext cx="712788" cy="1588"/>
          </a:xfrm>
          <a:prstGeom prst="line">
            <a:avLst/>
          </a:prstGeom>
          <a:noFill/>
          <a:ln w="9525">
            <a:solidFill>
              <a:srgbClr val="808080"/>
            </a:solidFill>
            <a:prstDash val="lgDash"/>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0920" name="Line 23">
            <a:extLst>
              <a:ext uri="{FF2B5EF4-FFF2-40B4-BE49-F238E27FC236}">
                <a16:creationId xmlns:a16="http://schemas.microsoft.com/office/drawing/2014/main" id="{6534462E-756E-EE21-6FAE-1FFA0FF0157E}"/>
              </a:ext>
            </a:extLst>
          </p:cNvPr>
          <p:cNvSpPr>
            <a:spLocks noChangeShapeType="1"/>
          </p:cNvSpPr>
          <p:nvPr/>
        </p:nvSpPr>
        <p:spPr bwMode="auto">
          <a:xfrm flipH="1">
            <a:off x="5829300" y="3009900"/>
            <a:ext cx="701675" cy="0"/>
          </a:xfrm>
          <a:prstGeom prst="line">
            <a:avLst/>
          </a:prstGeom>
          <a:noFill/>
          <a:ln w="9525">
            <a:solidFill>
              <a:srgbClr val="808080"/>
            </a:solidFill>
            <a:prstDash val="lgDash"/>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0921" name="Line 24">
            <a:extLst>
              <a:ext uri="{FF2B5EF4-FFF2-40B4-BE49-F238E27FC236}">
                <a16:creationId xmlns:a16="http://schemas.microsoft.com/office/drawing/2014/main" id="{162C9FAD-3438-5927-5B5B-AB1D49FD3D50}"/>
              </a:ext>
            </a:extLst>
          </p:cNvPr>
          <p:cNvSpPr>
            <a:spLocks noChangeShapeType="1"/>
          </p:cNvSpPr>
          <p:nvPr/>
        </p:nvSpPr>
        <p:spPr bwMode="auto">
          <a:xfrm>
            <a:off x="3886200" y="1752600"/>
            <a:ext cx="1600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2" name="Line 25">
            <a:extLst>
              <a:ext uri="{FF2B5EF4-FFF2-40B4-BE49-F238E27FC236}">
                <a16:creationId xmlns:a16="http://schemas.microsoft.com/office/drawing/2014/main" id="{B04A57F6-93F9-CEBF-05B7-9C5A68D362E9}"/>
              </a:ext>
            </a:extLst>
          </p:cNvPr>
          <p:cNvSpPr>
            <a:spLocks noChangeShapeType="1"/>
          </p:cNvSpPr>
          <p:nvPr/>
        </p:nvSpPr>
        <p:spPr bwMode="auto">
          <a:xfrm>
            <a:off x="3886200" y="1752600"/>
            <a:ext cx="0" cy="6873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3" name="Line 26">
            <a:extLst>
              <a:ext uri="{FF2B5EF4-FFF2-40B4-BE49-F238E27FC236}">
                <a16:creationId xmlns:a16="http://schemas.microsoft.com/office/drawing/2014/main" id="{722434D4-679A-4454-5D04-6CE52496EA60}"/>
              </a:ext>
            </a:extLst>
          </p:cNvPr>
          <p:cNvSpPr>
            <a:spLocks noChangeShapeType="1"/>
          </p:cNvSpPr>
          <p:nvPr/>
        </p:nvSpPr>
        <p:spPr bwMode="auto">
          <a:xfrm>
            <a:off x="5491163" y="1758950"/>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24" name="Line 27">
            <a:extLst>
              <a:ext uri="{FF2B5EF4-FFF2-40B4-BE49-F238E27FC236}">
                <a16:creationId xmlns:a16="http://schemas.microsoft.com/office/drawing/2014/main" id="{D56A7E79-BC23-9EB5-DC5D-CA7F148C2733}"/>
              </a:ext>
            </a:extLst>
          </p:cNvPr>
          <p:cNvSpPr>
            <a:spLocks noChangeShapeType="1"/>
          </p:cNvSpPr>
          <p:nvPr/>
        </p:nvSpPr>
        <p:spPr bwMode="auto">
          <a:xfrm flipH="1">
            <a:off x="2171700" y="4838700"/>
            <a:ext cx="571500" cy="0"/>
          </a:xfrm>
          <a:prstGeom prst="line">
            <a:avLst/>
          </a:prstGeom>
          <a:noFill/>
          <a:ln w="9525">
            <a:solidFill>
              <a:srgbClr val="808080"/>
            </a:solidFill>
            <a:prstDash val="lgDash"/>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0925" name="Text Box 28">
            <a:extLst>
              <a:ext uri="{FF2B5EF4-FFF2-40B4-BE49-F238E27FC236}">
                <a16:creationId xmlns:a16="http://schemas.microsoft.com/office/drawing/2014/main" id="{BEDBC04E-0F2A-98FB-6601-4C6292EFA79C}"/>
              </a:ext>
            </a:extLst>
          </p:cNvPr>
          <p:cNvSpPr txBox="1">
            <a:spLocks noChangeArrowheads="1"/>
          </p:cNvSpPr>
          <p:nvPr/>
        </p:nvSpPr>
        <p:spPr bwMode="auto">
          <a:xfrm>
            <a:off x="2743200" y="4724400"/>
            <a:ext cx="914400" cy="293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n-US" altLang="en-US" sz="1100">
                <a:solidFill>
                  <a:schemeClr val="bg1"/>
                </a:solidFill>
                <a:latin typeface="Arial" panose="020B0604020202020204" pitchFamily="34" charset="0"/>
              </a:rPr>
              <a:t>Flow</a:t>
            </a:r>
            <a:endParaRPr lang="en-US" altLang="en-US">
              <a:solidFill>
                <a:schemeClr val="bg1"/>
              </a:solidFill>
            </a:endParaRPr>
          </a:p>
        </p:txBody>
      </p:sp>
      <p:cxnSp>
        <p:nvCxnSpPr>
          <p:cNvPr id="80926" name="AutoShape 29">
            <a:extLst>
              <a:ext uri="{FF2B5EF4-FFF2-40B4-BE49-F238E27FC236}">
                <a16:creationId xmlns:a16="http://schemas.microsoft.com/office/drawing/2014/main" id="{44C73C10-E0FD-0C40-CA26-6328FEFA217B}"/>
              </a:ext>
            </a:extLst>
          </p:cNvPr>
          <p:cNvCxnSpPr>
            <a:cxnSpLocks noChangeShapeType="1"/>
          </p:cNvCxnSpPr>
          <p:nvPr/>
        </p:nvCxnSpPr>
        <p:spPr bwMode="auto">
          <a:xfrm flipH="1">
            <a:off x="5491163" y="3465513"/>
            <a:ext cx="858837"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0927" name="AutoShape 30">
            <a:extLst>
              <a:ext uri="{FF2B5EF4-FFF2-40B4-BE49-F238E27FC236}">
                <a16:creationId xmlns:a16="http://schemas.microsoft.com/office/drawing/2014/main" id="{CF02382B-0D56-73AA-AA17-41C058DD74B4}"/>
              </a:ext>
            </a:extLst>
          </p:cNvPr>
          <p:cNvCxnSpPr>
            <a:cxnSpLocks noChangeShapeType="1"/>
          </p:cNvCxnSpPr>
          <p:nvPr/>
        </p:nvCxnSpPr>
        <p:spPr bwMode="auto">
          <a:xfrm>
            <a:off x="4572000" y="4154488"/>
            <a:ext cx="1714500" cy="0"/>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80928" name="AutoShape 31">
            <a:extLst>
              <a:ext uri="{FF2B5EF4-FFF2-40B4-BE49-F238E27FC236}">
                <a16:creationId xmlns:a16="http://schemas.microsoft.com/office/drawing/2014/main" id="{A6E68412-FD04-9C56-25A6-B0A1E10E1CFC}"/>
              </a:ext>
            </a:extLst>
          </p:cNvPr>
          <p:cNvCxnSpPr>
            <a:cxnSpLocks noChangeShapeType="1"/>
          </p:cNvCxnSpPr>
          <p:nvPr/>
        </p:nvCxnSpPr>
        <p:spPr bwMode="auto">
          <a:xfrm>
            <a:off x="4576763" y="4475163"/>
            <a:ext cx="1709737" cy="0"/>
          </a:xfrm>
          <a:prstGeom prst="straightConnector1">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sp>
        <p:nvSpPr>
          <p:cNvPr id="80929" name="Text Box 32">
            <a:extLst>
              <a:ext uri="{FF2B5EF4-FFF2-40B4-BE49-F238E27FC236}">
                <a16:creationId xmlns:a16="http://schemas.microsoft.com/office/drawing/2014/main" id="{F2CE436B-B07B-B169-D8A2-2F0FE06245FC}"/>
              </a:ext>
            </a:extLst>
          </p:cNvPr>
          <p:cNvSpPr txBox="1">
            <a:spLocks noChangeArrowheads="1"/>
          </p:cNvSpPr>
          <p:nvPr/>
        </p:nvSpPr>
        <p:spPr bwMode="auto">
          <a:xfrm>
            <a:off x="6286500" y="3995738"/>
            <a:ext cx="1558925" cy="2444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n-US" altLang="en-US" sz="1100">
                <a:solidFill>
                  <a:schemeClr val="bg1"/>
                </a:solidFill>
                <a:latin typeface="Arial" panose="020B0604020202020204" pitchFamily="34" charset="0"/>
              </a:rPr>
              <a:t>16.1’ max volume</a:t>
            </a:r>
            <a:endParaRPr lang="en-US" altLang="en-US">
              <a:solidFill>
                <a:schemeClr val="bg1"/>
              </a:solidFill>
            </a:endParaRPr>
          </a:p>
        </p:txBody>
      </p:sp>
      <p:sp>
        <p:nvSpPr>
          <p:cNvPr id="80930" name="Text Box 33">
            <a:extLst>
              <a:ext uri="{FF2B5EF4-FFF2-40B4-BE49-F238E27FC236}">
                <a16:creationId xmlns:a16="http://schemas.microsoft.com/office/drawing/2014/main" id="{9CA32FB1-D95B-DFBF-818A-1A6D308C5DA5}"/>
              </a:ext>
            </a:extLst>
          </p:cNvPr>
          <p:cNvSpPr txBox="1">
            <a:spLocks noChangeArrowheads="1"/>
          </p:cNvSpPr>
          <p:nvPr/>
        </p:nvSpPr>
        <p:spPr bwMode="auto">
          <a:xfrm>
            <a:off x="6286500" y="4367213"/>
            <a:ext cx="1558925" cy="2444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n-US" altLang="en-US" sz="1100">
                <a:solidFill>
                  <a:schemeClr val="bg1"/>
                </a:solidFill>
                <a:latin typeface="Arial" panose="020B0604020202020204" pitchFamily="34" charset="0"/>
              </a:rPr>
              <a:t>10.5’ min volume</a:t>
            </a:r>
            <a:endParaRPr lang="en-US" altLang="en-US">
              <a:solidFill>
                <a:schemeClr val="bg1"/>
              </a:solidFill>
            </a:endParaRPr>
          </a:p>
        </p:txBody>
      </p:sp>
      <p:sp>
        <p:nvSpPr>
          <p:cNvPr id="80931" name="Text Box 34">
            <a:extLst>
              <a:ext uri="{FF2B5EF4-FFF2-40B4-BE49-F238E27FC236}">
                <a16:creationId xmlns:a16="http://schemas.microsoft.com/office/drawing/2014/main" id="{6AE1D99B-6D81-0707-5DD6-5C0396C0A319}"/>
              </a:ext>
            </a:extLst>
          </p:cNvPr>
          <p:cNvSpPr txBox="1">
            <a:spLocks noChangeArrowheads="1"/>
          </p:cNvSpPr>
          <p:nvPr/>
        </p:nvSpPr>
        <p:spPr bwMode="auto">
          <a:xfrm>
            <a:off x="3313113" y="3995738"/>
            <a:ext cx="962025" cy="728662"/>
          </a:xfrm>
          <a:prstGeom prst="rect">
            <a:avLst/>
          </a:prstGeom>
          <a:solidFill>
            <a:srgbClr val="FFFFFF"/>
          </a:solidFill>
          <a:ln w="9525">
            <a:solidFill>
              <a:srgbClr val="000000"/>
            </a:solidFill>
            <a:miter lim="800000"/>
            <a:headEnd/>
            <a:tailEnd/>
          </a:ln>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n-US" altLang="en-US" sz="1100">
                <a:solidFill>
                  <a:schemeClr val="bg1"/>
                </a:solidFill>
                <a:latin typeface="Arial" panose="020B0604020202020204" pitchFamily="34" charset="0"/>
              </a:rPr>
              <a:t>Flow control valve: 270 gpm max</a:t>
            </a:r>
            <a:endParaRPr lang="en-US" altLang="en-US">
              <a:solidFill>
                <a:schemeClr val="bg1"/>
              </a:solidFill>
            </a:endParaRPr>
          </a:p>
        </p:txBody>
      </p:sp>
      <p:cxnSp>
        <p:nvCxnSpPr>
          <p:cNvPr id="80932" name="AutoShape 35">
            <a:extLst>
              <a:ext uri="{FF2B5EF4-FFF2-40B4-BE49-F238E27FC236}">
                <a16:creationId xmlns:a16="http://schemas.microsoft.com/office/drawing/2014/main" id="{43A29CAC-0482-7768-C2F7-58D3B2512760}"/>
              </a:ext>
            </a:extLst>
          </p:cNvPr>
          <p:cNvCxnSpPr>
            <a:cxnSpLocks noChangeShapeType="1"/>
          </p:cNvCxnSpPr>
          <p:nvPr/>
        </p:nvCxnSpPr>
        <p:spPr bwMode="auto">
          <a:xfrm>
            <a:off x="2057400" y="2101850"/>
            <a:ext cx="328613" cy="0"/>
          </a:xfrm>
          <a:prstGeom prst="straightConnector1">
            <a:avLst/>
          </a:prstGeom>
          <a:noFill/>
          <a:ln w="9525">
            <a:solidFill>
              <a:srgbClr val="808080"/>
            </a:solidFill>
            <a:prstDash val="lgDash"/>
            <a:round/>
            <a:headEnd/>
            <a:tailEnd type="triangle" w="med" len="med"/>
          </a:ln>
          <a:extLst>
            <a:ext uri="{909E8E84-426E-40DD-AFC4-6F175D3DCCD1}">
              <a14:hiddenFill xmlns:a14="http://schemas.microsoft.com/office/drawing/2010/main">
                <a:noFill/>
              </a14:hiddenFill>
            </a:ext>
          </a:extLst>
        </p:spPr>
      </p:cxnSp>
      <p:cxnSp>
        <p:nvCxnSpPr>
          <p:cNvPr id="80933" name="AutoShape 36">
            <a:extLst>
              <a:ext uri="{FF2B5EF4-FFF2-40B4-BE49-F238E27FC236}">
                <a16:creationId xmlns:a16="http://schemas.microsoft.com/office/drawing/2014/main" id="{2E3D7ACA-9512-DD7A-0247-FAFA518859D5}"/>
              </a:ext>
            </a:extLst>
          </p:cNvPr>
          <p:cNvCxnSpPr>
            <a:cxnSpLocks noChangeShapeType="1"/>
          </p:cNvCxnSpPr>
          <p:nvPr/>
        </p:nvCxnSpPr>
        <p:spPr bwMode="auto">
          <a:xfrm flipV="1">
            <a:off x="3082925" y="3789363"/>
            <a:ext cx="0" cy="5937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0934" name="Text Box 37">
            <a:extLst>
              <a:ext uri="{FF2B5EF4-FFF2-40B4-BE49-F238E27FC236}">
                <a16:creationId xmlns:a16="http://schemas.microsoft.com/office/drawing/2014/main" id="{7FD111AD-048F-D9E8-D3D7-2CF85383DA00}"/>
              </a:ext>
            </a:extLst>
          </p:cNvPr>
          <p:cNvSpPr txBox="1">
            <a:spLocks noChangeArrowheads="1"/>
          </p:cNvSpPr>
          <p:nvPr/>
        </p:nvSpPr>
        <p:spPr bwMode="auto">
          <a:xfrm>
            <a:off x="2568575" y="3446463"/>
            <a:ext cx="1023938" cy="3429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spcAft>
                <a:spcPts val="1000"/>
              </a:spcAft>
            </a:pPr>
            <a:r>
              <a:rPr lang="en-US" altLang="en-US" sz="1100">
                <a:solidFill>
                  <a:schemeClr val="bg1"/>
                </a:solidFill>
                <a:latin typeface="Arial" panose="020B0604020202020204" pitchFamily="34" charset="0"/>
              </a:rPr>
              <a:t>Two houses</a:t>
            </a:r>
            <a:endParaRPr lang="en-US" altLang="en-US">
              <a:solidFill>
                <a:schemeClr val="bg1"/>
              </a:solidFill>
            </a:endParaRPr>
          </a:p>
        </p:txBody>
      </p:sp>
      <p:cxnSp>
        <p:nvCxnSpPr>
          <p:cNvPr id="80935" name="AutoShape 38">
            <a:extLst>
              <a:ext uri="{FF2B5EF4-FFF2-40B4-BE49-F238E27FC236}">
                <a16:creationId xmlns:a16="http://schemas.microsoft.com/office/drawing/2014/main" id="{CF8424D8-5F9A-B318-95D9-9691516D665C}"/>
              </a:ext>
            </a:extLst>
          </p:cNvPr>
          <p:cNvCxnSpPr>
            <a:cxnSpLocks noChangeShapeType="1"/>
          </p:cNvCxnSpPr>
          <p:nvPr/>
        </p:nvCxnSpPr>
        <p:spPr bwMode="auto">
          <a:xfrm>
            <a:off x="5495925" y="3465513"/>
            <a:ext cx="0" cy="917575"/>
          </a:xfrm>
          <a:prstGeom prst="straightConnector1">
            <a:avLst/>
          </a:prstGeom>
          <a:noFill/>
          <a:ln w="50800">
            <a:solidFill>
              <a:srgbClr val="FF0000"/>
            </a:solidFill>
            <a:round/>
            <a:headEnd type="oval" w="med" len="med"/>
            <a:tailEnd/>
          </a:ln>
          <a:extLst>
            <a:ext uri="{909E8E84-426E-40DD-AFC4-6F175D3DCCD1}">
              <a14:hiddenFill xmlns:a14="http://schemas.microsoft.com/office/drawing/2010/main">
                <a:noFill/>
              </a14:hiddenFill>
            </a:ext>
          </a:extLst>
        </p:spPr>
      </p:cxnSp>
      <p:cxnSp>
        <p:nvCxnSpPr>
          <p:cNvPr id="80936" name="AutoShape 39">
            <a:extLst>
              <a:ext uri="{FF2B5EF4-FFF2-40B4-BE49-F238E27FC236}">
                <a16:creationId xmlns:a16="http://schemas.microsoft.com/office/drawing/2014/main" id="{3F454FBF-1647-19E4-CE18-831EDFD53566}"/>
              </a:ext>
            </a:extLst>
          </p:cNvPr>
          <p:cNvCxnSpPr>
            <a:cxnSpLocks noChangeShapeType="1"/>
          </p:cNvCxnSpPr>
          <p:nvPr/>
        </p:nvCxnSpPr>
        <p:spPr bwMode="auto">
          <a:xfrm>
            <a:off x="3082925" y="4383088"/>
            <a:ext cx="2413000" cy="0"/>
          </a:xfrm>
          <a:prstGeom prst="straightConnector1">
            <a:avLst/>
          </a:prstGeom>
          <a:noFill/>
          <a:ln w="50800">
            <a:solidFill>
              <a:srgbClr val="FF0000"/>
            </a:solidFill>
            <a:round/>
            <a:headEnd type="oval" w="med" len="med"/>
            <a:tailEnd/>
          </a:ln>
          <a:extLst>
            <a:ext uri="{909E8E84-426E-40DD-AFC4-6F175D3DCCD1}">
              <a14:hiddenFill xmlns:a14="http://schemas.microsoft.com/office/drawing/2010/main">
                <a:noFill/>
              </a14:hiddenFill>
            </a:ext>
          </a:extLst>
        </p:spPr>
      </p:cxnSp>
      <p:sp>
        <p:nvSpPr>
          <p:cNvPr id="80937" name="Rectangle 40">
            <a:extLst>
              <a:ext uri="{FF2B5EF4-FFF2-40B4-BE49-F238E27FC236}">
                <a16:creationId xmlns:a16="http://schemas.microsoft.com/office/drawing/2014/main" id="{A1BCE4CA-5C71-79A7-FA6A-6C8F78E03263}"/>
              </a:ext>
            </a:extLst>
          </p:cNvPr>
          <p:cNvSpPr>
            <a:spLocks noChangeArrowheads="1"/>
          </p:cNvSpPr>
          <p:nvPr/>
        </p:nvSpPr>
        <p:spPr bwMode="auto">
          <a:xfrm>
            <a:off x="152400" y="5334000"/>
            <a:ext cx="899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r>
              <a:rPr lang="en-US" altLang="en-US" sz="1200" b="1">
                <a:solidFill>
                  <a:schemeClr val="bg1"/>
                </a:solidFill>
                <a:cs typeface="Times New Roman" panose="02020603050405020304" pitchFamily="18" charset="0"/>
              </a:rPr>
              <a:t>Questions:</a:t>
            </a:r>
            <a:endParaRPr lang="en-US" altLang="en-US" sz="1100">
              <a:solidFill>
                <a:schemeClr val="bg1"/>
              </a:solidFill>
            </a:endParaRPr>
          </a:p>
          <a:p>
            <a:pPr>
              <a:buFontTx/>
              <a:buChar char="•"/>
            </a:pPr>
            <a:r>
              <a:rPr lang="en-US" altLang="en-US" sz="1200">
                <a:solidFill>
                  <a:schemeClr val="bg1"/>
                </a:solidFill>
                <a:cs typeface="Times New Roman" panose="02020603050405020304" pitchFamily="18" charset="0"/>
              </a:rPr>
              <a:t>If this was your treatment plant, highlight the part of the plant where you might conduct a tracer study.</a:t>
            </a:r>
            <a:endParaRPr lang="en-US" altLang="en-US" sz="1100">
              <a:solidFill>
                <a:schemeClr val="bg1"/>
              </a:solidFill>
            </a:endParaRPr>
          </a:p>
          <a:p>
            <a:pPr>
              <a:buFontTx/>
              <a:buChar char="•"/>
            </a:pPr>
            <a:r>
              <a:rPr lang="en-US" altLang="en-US" sz="1200">
                <a:solidFill>
                  <a:schemeClr val="bg1"/>
                </a:solidFill>
                <a:cs typeface="Times New Roman" panose="02020603050405020304" pitchFamily="18" charset="0"/>
              </a:rPr>
              <a:t>In a “worst-case scenario” tracer study, what would the flow rate be?	</a:t>
            </a:r>
            <a:r>
              <a:rPr lang="en-US" altLang="en-US" b="1" u="sng">
                <a:solidFill>
                  <a:srgbClr val="FF0000"/>
                </a:solidFill>
                <a:cs typeface="Times New Roman" panose="02020603050405020304" pitchFamily="18" charset="0"/>
              </a:rPr>
              <a:t>270 gpm</a:t>
            </a:r>
            <a:endParaRPr lang="en-US" altLang="en-US" sz="1100">
              <a:solidFill>
                <a:srgbClr val="FF0000"/>
              </a:solidFill>
            </a:endParaRPr>
          </a:p>
          <a:p>
            <a:pPr>
              <a:buFontTx/>
              <a:buChar char="•"/>
            </a:pPr>
            <a:r>
              <a:rPr lang="en-US" altLang="en-US" sz="1200">
                <a:solidFill>
                  <a:schemeClr val="bg1"/>
                </a:solidFill>
                <a:cs typeface="Times New Roman" panose="02020603050405020304" pitchFamily="18" charset="0"/>
              </a:rPr>
              <a:t>In a “worst-case scenario” tracer study, what would the clearwell level be?	</a:t>
            </a:r>
            <a:r>
              <a:rPr lang="en-US" altLang="en-US" b="1" u="sng">
                <a:solidFill>
                  <a:srgbClr val="FF0000"/>
                </a:solidFill>
                <a:cs typeface="Times New Roman" panose="02020603050405020304" pitchFamily="18" charset="0"/>
              </a:rPr>
              <a:t>10.5 feet</a:t>
            </a:r>
            <a:endParaRPr lang="en-US" altLang="en-US">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836099-2023-35A9-635E-F747FEF437DC}"/>
              </a:ext>
            </a:extLst>
          </p:cNvPr>
          <p:cNvSpPr txBox="1"/>
          <p:nvPr/>
        </p:nvSpPr>
        <p:spPr>
          <a:xfrm>
            <a:off x="630936" y="548640"/>
            <a:ext cx="7663058"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Do I report Contact Time?</a:t>
            </a:r>
          </a:p>
        </p:txBody>
      </p:sp>
      <p:sp>
        <p:nvSpPr>
          <p:cNvPr id="81923" name="Rectangle 3">
            <a:extLst>
              <a:ext uri="{FF2B5EF4-FFF2-40B4-BE49-F238E27FC236}">
                <a16:creationId xmlns:a16="http://schemas.microsoft.com/office/drawing/2014/main" id="{5B34E396-3C1D-1F1C-DE09-553EE1DE5FA0}"/>
              </a:ext>
            </a:extLst>
          </p:cNvPr>
          <p:cNvSpPr txBox="1">
            <a:spLocks noChangeArrowheads="1"/>
          </p:cNvSpPr>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39775"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r>
              <a:rPr lang="en-US" altLang="en-US"/>
              <a:t>Use the time T from the tracer study on the monthly reporting form in the “Contact time (min)” column</a:t>
            </a:r>
          </a:p>
          <a:p>
            <a:pPr lvl="1" eaLnBrk="1" hangingPunct="1"/>
            <a:r>
              <a:rPr lang="en-US" altLang="en-US"/>
              <a:t>Use the smallest T (highest flow) if the tracer study was done at multiple flow rates</a:t>
            </a:r>
          </a:p>
          <a:p>
            <a:pPr eaLnBrk="1" hangingPunct="1"/>
            <a:r>
              <a:rPr lang="en-US" altLang="en-US"/>
              <a:t>This may not be your exact time, but it represents your worst case (as long as the peak flow is less and clearwell volume is more than they were at the time of the tracer study)</a:t>
            </a:r>
          </a:p>
          <a:p>
            <a:pPr eaLnBrk="1" hangingPunct="1"/>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a:extLst>
              <a:ext uri="{FF2B5EF4-FFF2-40B4-BE49-F238E27FC236}">
                <a16:creationId xmlns:a16="http://schemas.microsoft.com/office/drawing/2014/main" id="{900AAF8B-AA3A-405C-C466-3ADA621AE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728663"/>
            <a:ext cx="8399463" cy="45624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1BA09DD-8379-F386-869A-3F3E449588FD}"/>
              </a:ext>
            </a:extLst>
          </p:cNvPr>
          <p:cNvSpPr txBox="1"/>
          <p:nvPr/>
        </p:nvSpPr>
        <p:spPr>
          <a:xfrm>
            <a:off x="228600" y="243840"/>
            <a:ext cx="8915400"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Reporting Forms – Chlorine &amp; Contact Time</a:t>
            </a:r>
          </a:p>
        </p:txBody>
      </p:sp>
      <p:sp>
        <p:nvSpPr>
          <p:cNvPr id="9" name="Rectangle 8">
            <a:extLst>
              <a:ext uri="{FF2B5EF4-FFF2-40B4-BE49-F238E27FC236}">
                <a16:creationId xmlns:a16="http://schemas.microsoft.com/office/drawing/2014/main" id="{BAB1C604-4915-A72D-D469-AFF75495D32F}"/>
              </a:ext>
            </a:extLst>
          </p:cNvPr>
          <p:cNvSpPr/>
          <p:nvPr/>
        </p:nvSpPr>
        <p:spPr>
          <a:xfrm>
            <a:off x="1543050" y="1466850"/>
            <a:ext cx="2000250" cy="379095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3">
            <a:extLst>
              <a:ext uri="{FF2B5EF4-FFF2-40B4-BE49-F238E27FC236}">
                <a16:creationId xmlns:a16="http://schemas.microsoft.com/office/drawing/2014/main" id="{AAD678EA-C7C0-738F-59C4-75E4104E0773}"/>
              </a:ext>
            </a:extLst>
          </p:cNvPr>
          <p:cNvSpPr txBox="1">
            <a:spLocks noChangeArrowheads="1"/>
          </p:cNvSpPr>
          <p:nvPr/>
        </p:nvSpPr>
        <p:spPr>
          <a:xfrm>
            <a:off x="361950" y="5276850"/>
            <a:ext cx="8782050" cy="1200150"/>
          </a:xfrm>
          <a:prstGeom prst="rect">
            <a:avLst/>
          </a:prstGeom>
        </p:spPr>
        <p:txBody>
          <a:bodyPr/>
          <a:lstStyle/>
          <a:p>
            <a:pPr indent="-457200" eaLnBrk="1" fontAlgn="auto" hangingPunct="1">
              <a:spcBef>
                <a:spcPts val="0"/>
              </a:spcBef>
              <a:spcAft>
                <a:spcPts val="0"/>
              </a:spcAft>
              <a:buFont typeface="Arial" pitchFamily="34" charset="0"/>
              <a:buChar char="•"/>
              <a:defRPr/>
            </a:pPr>
            <a:r>
              <a:rPr lang="en-US" sz="2400" dirty="0">
                <a:latin typeface="+mn-lt"/>
              </a:rPr>
              <a:t>Enter the minimum chlorine residual at or before the first user.</a:t>
            </a:r>
          </a:p>
          <a:p>
            <a:pPr marL="457200" indent="-457200" eaLnBrk="1" fontAlgn="auto" hangingPunct="1">
              <a:spcBef>
                <a:spcPts val="0"/>
              </a:spcBef>
              <a:spcAft>
                <a:spcPts val="0"/>
              </a:spcAft>
              <a:buFont typeface="Arial" pitchFamily="34" charset="0"/>
              <a:buChar char="•"/>
              <a:defRPr/>
            </a:pPr>
            <a:r>
              <a:rPr lang="en-US" sz="2400" dirty="0">
                <a:latin typeface="+mn-lt"/>
              </a:rPr>
              <a:t>Enter the contact time (based either on the tracer study or determined from clearwell volume(s) and the peak hourly demand flow).</a:t>
            </a:r>
          </a:p>
        </p:txBody>
      </p:sp>
      <p:sp>
        <p:nvSpPr>
          <p:cNvPr id="83974" name="Rectangle 3">
            <a:extLst>
              <a:ext uri="{FF2B5EF4-FFF2-40B4-BE49-F238E27FC236}">
                <a16:creationId xmlns:a16="http://schemas.microsoft.com/office/drawing/2014/main" id="{CF21B178-8EE0-3346-97EE-A1210613E5BB}"/>
              </a:ext>
            </a:extLst>
          </p:cNvPr>
          <p:cNvSpPr txBox="1">
            <a:spLocks noChangeArrowheads="1"/>
          </p:cNvSpPr>
          <p:nvPr/>
        </p:nvSpPr>
        <p:spPr bwMode="auto">
          <a:xfrm>
            <a:off x="952500" y="2476500"/>
            <a:ext cx="78676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a:solidFill>
                  <a:schemeClr val="bg1"/>
                </a:solidFill>
              </a:rPr>
              <a:t>9 AM       </a:t>
            </a:r>
            <a:r>
              <a:rPr lang="en-US" altLang="en-US" sz="2000">
                <a:solidFill>
                  <a:srgbClr val="FF0000"/>
                </a:solidFill>
              </a:rPr>
              <a:t>0.6            100                                                                                          </a:t>
            </a:r>
            <a:r>
              <a:rPr lang="en-US" altLang="en-US" sz="2000">
                <a:solidFill>
                  <a:schemeClr val="bg1"/>
                </a:solidFill>
              </a:rPr>
              <a:t>1,000	                                           </a:t>
            </a:r>
          </a:p>
        </p:txBody>
      </p:sp>
      <p:sp>
        <p:nvSpPr>
          <p:cNvPr id="7" name="Line Callout 2 6">
            <a:extLst>
              <a:ext uri="{FF2B5EF4-FFF2-40B4-BE49-F238E27FC236}">
                <a16:creationId xmlns:a16="http://schemas.microsoft.com/office/drawing/2014/main" id="{6695F486-21F9-3582-BB20-B5A889FE8FA5}"/>
              </a:ext>
            </a:extLst>
          </p:cNvPr>
          <p:cNvSpPr/>
          <p:nvPr/>
        </p:nvSpPr>
        <p:spPr>
          <a:xfrm>
            <a:off x="3816350" y="3030538"/>
            <a:ext cx="4402138" cy="2179637"/>
          </a:xfrm>
          <a:prstGeom prst="borderCallout2">
            <a:avLst>
              <a:gd name="adj1" fmla="val 47841"/>
              <a:gd name="adj2" fmla="val -6007"/>
              <a:gd name="adj3" fmla="val 36669"/>
              <a:gd name="adj4" fmla="val -28780"/>
              <a:gd name="adj5" fmla="val -7474"/>
              <a:gd name="adj6" fmla="val -40259"/>
            </a:avLst>
          </a:prstGeom>
          <a:solidFill>
            <a:srgbClr val="FFFF00"/>
          </a:solidFill>
          <a:ln w="3492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rgbClr val="C00000"/>
                </a:solidFill>
              </a:rPr>
              <a:t>Notify the State within 24-hrs if chlorine residual &lt; 0.2 mg/l</a:t>
            </a:r>
          </a:p>
          <a:p>
            <a:pPr algn="ctr" eaLnBrk="1" fontAlgn="auto" hangingPunct="1">
              <a:spcBef>
                <a:spcPts val="0"/>
              </a:spcBef>
              <a:spcAft>
                <a:spcPts val="0"/>
              </a:spcAft>
              <a:defRPr/>
            </a:pPr>
            <a:r>
              <a:rPr lang="en-US" dirty="0">
                <a:solidFill>
                  <a:schemeClr val="tx2">
                    <a:lumMod val="25000"/>
                  </a:schemeClr>
                </a:solidFill>
              </a:rPr>
              <a:t>Public Health After Hours Duty Officer:</a:t>
            </a:r>
          </a:p>
          <a:p>
            <a:pPr algn="ctr" eaLnBrk="1" fontAlgn="auto" hangingPunct="1">
              <a:spcBef>
                <a:spcPts val="0"/>
              </a:spcBef>
              <a:spcAft>
                <a:spcPts val="0"/>
              </a:spcAft>
              <a:defRPr/>
            </a:pPr>
            <a:r>
              <a:rPr lang="en-US" dirty="0">
                <a:solidFill>
                  <a:schemeClr val="tx2">
                    <a:lumMod val="25000"/>
                  </a:schemeClr>
                </a:solidFill>
              </a:rPr>
              <a:t>Cell (971) 246-1789</a:t>
            </a:r>
          </a:p>
          <a:p>
            <a:pPr algn="ctr" eaLnBrk="1" fontAlgn="auto" hangingPunct="1">
              <a:spcBef>
                <a:spcPts val="0"/>
              </a:spcBef>
              <a:spcAft>
                <a:spcPts val="0"/>
              </a:spcAft>
              <a:defRPr/>
            </a:pPr>
            <a:r>
              <a:rPr lang="en-US" dirty="0">
                <a:solidFill>
                  <a:schemeClr val="tx2">
                    <a:lumMod val="25000"/>
                  </a:schemeClr>
                </a:solidFill>
              </a:rPr>
              <a:t>Pager (503) 938-6790</a:t>
            </a:r>
          </a:p>
          <a:p>
            <a:pPr algn="ctr" eaLnBrk="1" fontAlgn="auto" hangingPunct="1">
              <a:spcBef>
                <a:spcPts val="0"/>
              </a:spcBef>
              <a:spcAft>
                <a:spcPts val="0"/>
              </a:spcAft>
              <a:defRPr/>
            </a:pPr>
            <a:r>
              <a:rPr lang="en-US" dirty="0">
                <a:solidFill>
                  <a:schemeClr val="tx2">
                    <a:lumMod val="25000"/>
                  </a:schemeClr>
                </a:solidFill>
              </a:rPr>
              <a:t>Oregon Emergency Response System:</a:t>
            </a:r>
          </a:p>
          <a:p>
            <a:pPr algn="ctr" eaLnBrk="1" fontAlgn="auto" hangingPunct="1">
              <a:spcBef>
                <a:spcPts val="0"/>
              </a:spcBef>
              <a:spcAft>
                <a:spcPts val="0"/>
              </a:spcAft>
              <a:defRPr/>
            </a:pPr>
            <a:r>
              <a:rPr lang="en-US" dirty="0">
                <a:solidFill>
                  <a:schemeClr val="tx2">
                    <a:lumMod val="25000"/>
                  </a:schemeClr>
                </a:solidFill>
              </a:rPr>
              <a:t>1-800-452-0311</a:t>
            </a:r>
            <a:endParaRPr lang="en-US"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1A551C-8087-AE00-79AA-32C3EF7B776E}"/>
              </a:ext>
            </a:extLst>
          </p:cNvPr>
          <p:cNvSpPr txBox="1"/>
          <p:nvPr/>
        </p:nvSpPr>
        <p:spPr>
          <a:xfrm>
            <a:off x="573786" y="320040"/>
            <a:ext cx="7663058"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Regulatory Requirements</a:t>
            </a:r>
          </a:p>
        </p:txBody>
      </p:sp>
      <p:sp>
        <p:nvSpPr>
          <p:cNvPr id="6" name="TextBox 5">
            <a:extLst>
              <a:ext uri="{FF2B5EF4-FFF2-40B4-BE49-F238E27FC236}">
                <a16:creationId xmlns:a16="http://schemas.microsoft.com/office/drawing/2014/main" id="{4FCF55FE-FE0B-9099-7663-B47E85D72D49}"/>
              </a:ext>
            </a:extLst>
          </p:cNvPr>
          <p:cNvSpPr txBox="1"/>
          <p:nvPr/>
        </p:nvSpPr>
        <p:spPr>
          <a:xfrm>
            <a:off x="266700" y="914400"/>
            <a:ext cx="8534400" cy="6149975"/>
          </a:xfrm>
          <a:prstGeom prst="rect">
            <a:avLst/>
          </a:prstGeom>
          <a:noFill/>
        </p:spPr>
        <p:txBody>
          <a:bodyPr>
            <a:spAutoFit/>
          </a:bodyPr>
          <a:lstStyle/>
          <a:p>
            <a:pPr marL="457200" indent="-457200" eaLnBrk="1" fontAlgn="auto" hangingPunct="1">
              <a:spcBef>
                <a:spcPts val="0"/>
              </a:spcBef>
              <a:spcAft>
                <a:spcPts val="0"/>
              </a:spcAft>
              <a:defRPr/>
            </a:pPr>
            <a:r>
              <a:rPr lang="en-US" sz="2000" dirty="0">
                <a:solidFill>
                  <a:srgbClr val="FFC000"/>
                </a:solidFill>
                <a:latin typeface="+mn-lt"/>
              </a:rPr>
              <a:t>Surface Water Treatment Rule (SWTR), 1989</a:t>
            </a:r>
          </a:p>
          <a:p>
            <a:pPr marL="914400" lvl="1" indent="-457200" eaLnBrk="1" fontAlgn="auto" hangingPunct="1">
              <a:spcBef>
                <a:spcPts val="0"/>
              </a:spcBef>
              <a:spcAft>
                <a:spcPts val="0"/>
              </a:spcAft>
              <a:buFont typeface="Arial" pitchFamily="34" charset="0"/>
              <a:buChar char="•"/>
              <a:defRPr/>
            </a:pPr>
            <a:r>
              <a:rPr lang="en-US" sz="2000" dirty="0">
                <a:latin typeface="+mn-lt"/>
              </a:rPr>
              <a:t>40 CFR 141.70 – 141.75 (applies to all SW and GWUDI systems a.k.a “Subpart H” systems)</a:t>
            </a:r>
          </a:p>
          <a:p>
            <a:pPr marL="914400" lvl="1" indent="-457200" eaLnBrk="1" fontAlgn="auto" hangingPunct="1">
              <a:spcBef>
                <a:spcPts val="0"/>
              </a:spcBef>
              <a:spcAft>
                <a:spcPts val="0"/>
              </a:spcAft>
              <a:buFont typeface="Arial" pitchFamily="34" charset="0"/>
              <a:buChar char="•"/>
              <a:defRPr/>
            </a:pPr>
            <a:r>
              <a:rPr lang="en-US" sz="2000" dirty="0">
                <a:latin typeface="+mn-lt"/>
              </a:rPr>
              <a:t>Required 3.o-log (99.9%) Giardia and 4-log (99.99%) virus removal/inactivation (filtration plus disinfection)</a:t>
            </a:r>
          </a:p>
          <a:p>
            <a:pPr marL="914400" lvl="1" indent="-457200" eaLnBrk="1" fontAlgn="auto" hangingPunct="1">
              <a:spcBef>
                <a:spcPts val="0"/>
              </a:spcBef>
              <a:spcAft>
                <a:spcPts val="0"/>
              </a:spcAft>
              <a:buFont typeface="Arial" pitchFamily="34" charset="0"/>
              <a:buChar char="•"/>
              <a:defRPr/>
            </a:pPr>
            <a:r>
              <a:rPr lang="en-US" sz="2000" dirty="0">
                <a:latin typeface="+mn-lt"/>
              </a:rPr>
              <a:t>Established turbidity limits (</a:t>
            </a:r>
            <a:r>
              <a:rPr lang="en-US" sz="2000" u="sng" dirty="0">
                <a:latin typeface="+mn-lt"/>
              </a:rPr>
              <a:t>&lt;</a:t>
            </a:r>
            <a:r>
              <a:rPr lang="en-US" sz="2000" dirty="0">
                <a:latin typeface="+mn-lt"/>
              </a:rPr>
              <a:t> 1 NTU in 95% of readings w/all </a:t>
            </a:r>
            <a:r>
              <a:rPr lang="en-US" sz="2000" u="sng" dirty="0">
                <a:latin typeface="+mn-lt"/>
              </a:rPr>
              <a:t>&lt;</a:t>
            </a:r>
            <a:r>
              <a:rPr lang="en-US" sz="2000" dirty="0">
                <a:latin typeface="+mn-lt"/>
              </a:rPr>
              <a:t> 5 NTU)</a:t>
            </a:r>
          </a:p>
          <a:p>
            <a:pPr marL="914400" lvl="1" indent="-457200" eaLnBrk="1" fontAlgn="auto" hangingPunct="1">
              <a:spcBef>
                <a:spcPts val="0"/>
              </a:spcBef>
              <a:spcAft>
                <a:spcPts val="0"/>
              </a:spcAft>
              <a:buFont typeface="Arial" pitchFamily="34" charset="0"/>
              <a:buChar char="•"/>
              <a:defRPr/>
            </a:pPr>
            <a:r>
              <a:rPr lang="en-US" sz="2000" dirty="0">
                <a:latin typeface="+mn-lt"/>
              </a:rPr>
              <a:t>Established disinfectant residual requirements</a:t>
            </a:r>
          </a:p>
          <a:p>
            <a:pPr marL="457200" indent="-457200" eaLnBrk="1" fontAlgn="auto" hangingPunct="1">
              <a:spcBef>
                <a:spcPts val="0"/>
              </a:spcBef>
              <a:spcAft>
                <a:spcPts val="0"/>
              </a:spcAft>
              <a:defRPr/>
            </a:pPr>
            <a:r>
              <a:rPr lang="en-US" sz="2000" dirty="0">
                <a:solidFill>
                  <a:srgbClr val="FFC000"/>
                </a:solidFill>
                <a:latin typeface="+mn-lt"/>
              </a:rPr>
              <a:t>Interim Enhanced Surface Water Treatment Rule (IESWTR), 1998</a:t>
            </a:r>
          </a:p>
          <a:p>
            <a:pPr marL="914400" lvl="1" indent="-457200" eaLnBrk="1" fontAlgn="auto" hangingPunct="1">
              <a:spcBef>
                <a:spcPts val="0"/>
              </a:spcBef>
              <a:spcAft>
                <a:spcPts val="0"/>
              </a:spcAft>
              <a:buFont typeface="Arial" pitchFamily="34" charset="0"/>
              <a:buChar char="•"/>
              <a:defRPr/>
            </a:pPr>
            <a:r>
              <a:rPr lang="en-US" sz="2000" dirty="0">
                <a:latin typeface="+mn-lt"/>
              </a:rPr>
              <a:t>40 CFR 141.170 – 141.175</a:t>
            </a:r>
          </a:p>
          <a:p>
            <a:pPr marL="914400" lvl="1" indent="-457200" eaLnBrk="1" fontAlgn="auto" hangingPunct="1">
              <a:spcBef>
                <a:spcPts val="0"/>
              </a:spcBef>
              <a:spcAft>
                <a:spcPts val="0"/>
              </a:spcAft>
              <a:buFont typeface="Arial" pitchFamily="34" charset="0"/>
              <a:buChar char="•"/>
              <a:defRPr/>
            </a:pPr>
            <a:r>
              <a:rPr lang="en-US" sz="2000" dirty="0">
                <a:latin typeface="+mn-lt"/>
              </a:rPr>
              <a:t>Added 2.0-log cryptosporidium treatment requirements</a:t>
            </a:r>
          </a:p>
          <a:p>
            <a:pPr marL="457200" indent="-457200" eaLnBrk="1" fontAlgn="auto" hangingPunct="1">
              <a:spcBef>
                <a:spcPts val="0"/>
              </a:spcBef>
              <a:spcAft>
                <a:spcPts val="0"/>
              </a:spcAft>
              <a:defRPr/>
            </a:pPr>
            <a:r>
              <a:rPr lang="en-US" sz="2000" dirty="0">
                <a:solidFill>
                  <a:srgbClr val="FFC000"/>
                </a:solidFill>
                <a:latin typeface="+mn-lt"/>
              </a:rPr>
              <a:t>Long-Term 1 Enhanced Treatment Water Rule (LT1), 2002</a:t>
            </a:r>
          </a:p>
          <a:p>
            <a:pPr marL="914400" lvl="1" indent="-457200" eaLnBrk="1" fontAlgn="auto" hangingPunct="1">
              <a:spcBef>
                <a:spcPts val="0"/>
              </a:spcBef>
              <a:spcAft>
                <a:spcPts val="0"/>
              </a:spcAft>
              <a:buFont typeface="Arial" pitchFamily="34" charset="0"/>
              <a:buChar char="•"/>
              <a:defRPr/>
            </a:pPr>
            <a:r>
              <a:rPr lang="en-US" sz="2000" dirty="0">
                <a:latin typeface="+mn-lt"/>
              </a:rPr>
              <a:t>40 CFR 141.500 – 141.571</a:t>
            </a:r>
          </a:p>
          <a:p>
            <a:pPr marL="914400" lvl="1" indent="-457200" eaLnBrk="1" fontAlgn="auto" hangingPunct="1">
              <a:spcBef>
                <a:spcPts val="0"/>
              </a:spcBef>
              <a:spcAft>
                <a:spcPts val="0"/>
              </a:spcAft>
              <a:buFont typeface="Arial" pitchFamily="34" charset="0"/>
              <a:buChar char="•"/>
              <a:defRPr/>
            </a:pPr>
            <a:r>
              <a:rPr lang="en-US" sz="2000" dirty="0">
                <a:latin typeface="+mn-lt"/>
              </a:rPr>
              <a:t>Extended IESWTR requirements for systems &lt; 10,000 pop</a:t>
            </a:r>
          </a:p>
          <a:p>
            <a:pPr marL="457200" indent="-457200" eaLnBrk="1" fontAlgn="auto" hangingPunct="1">
              <a:spcBef>
                <a:spcPts val="0"/>
              </a:spcBef>
              <a:spcAft>
                <a:spcPts val="0"/>
              </a:spcAft>
              <a:defRPr/>
            </a:pPr>
            <a:r>
              <a:rPr lang="en-US" sz="2000" dirty="0">
                <a:solidFill>
                  <a:srgbClr val="FFC000"/>
                </a:solidFill>
                <a:latin typeface="+mn-lt"/>
              </a:rPr>
              <a:t>Long-Term 2 ESWTR (LT2)</a:t>
            </a:r>
            <a:r>
              <a:rPr lang="en-US" sz="2000" kern="0" dirty="0">
                <a:solidFill>
                  <a:srgbClr val="FFC000"/>
                </a:solidFill>
                <a:latin typeface="+mn-lt"/>
              </a:rPr>
              <a:t>, 2006</a:t>
            </a:r>
            <a:endParaRPr lang="en-US" sz="2000" kern="0" dirty="0">
              <a:latin typeface="+mn-lt"/>
            </a:endParaRPr>
          </a:p>
          <a:p>
            <a:pPr marL="914400" lvl="1" indent="-457200" eaLnBrk="1" fontAlgn="auto" hangingPunct="1">
              <a:spcBef>
                <a:spcPts val="0"/>
              </a:spcBef>
              <a:spcAft>
                <a:spcPts val="0"/>
              </a:spcAft>
              <a:buFont typeface="Arial" pitchFamily="34" charset="0"/>
              <a:buChar char="•"/>
              <a:defRPr/>
            </a:pPr>
            <a:r>
              <a:rPr lang="en-US" sz="2000" kern="0" dirty="0">
                <a:latin typeface="+mn-lt"/>
              </a:rPr>
              <a:t>40 CFR 141.700 – 141.723 &amp; 40 CFR 141.211, Appendix A to Subpart Q </a:t>
            </a:r>
          </a:p>
          <a:p>
            <a:pPr marL="914400" lvl="1" indent="-457200" eaLnBrk="1" fontAlgn="auto" hangingPunct="1">
              <a:spcBef>
                <a:spcPts val="0"/>
              </a:spcBef>
              <a:spcAft>
                <a:spcPts val="0"/>
              </a:spcAft>
              <a:buFont typeface="Arial" pitchFamily="34" charset="0"/>
              <a:buChar char="•"/>
              <a:defRPr/>
            </a:pPr>
            <a:r>
              <a:rPr lang="en-US" sz="2000" kern="0" dirty="0">
                <a:latin typeface="+mn-lt"/>
              </a:rPr>
              <a:t>Additional </a:t>
            </a:r>
            <a:r>
              <a:rPr lang="en-US" sz="2000" i="1" kern="0" dirty="0">
                <a:latin typeface="+mn-lt"/>
              </a:rPr>
              <a:t>Cryptosporidium</a:t>
            </a:r>
            <a:r>
              <a:rPr lang="en-US" sz="2000" kern="0" dirty="0">
                <a:latin typeface="+mn-lt"/>
              </a:rPr>
              <a:t> treatment requirements depending upon source sampling and resultant bin classification (more treatment if higher than bin 2)</a:t>
            </a:r>
          </a:p>
          <a:p>
            <a:pPr marL="914400" lvl="1" indent="-457200" eaLnBrk="1" fontAlgn="auto" hangingPunct="1">
              <a:spcBef>
                <a:spcPts val="0"/>
              </a:spcBef>
              <a:spcAft>
                <a:spcPts val="0"/>
              </a:spcAft>
              <a:buFont typeface="Arial" pitchFamily="34" charset="0"/>
              <a:buChar char="•"/>
              <a:defRPr/>
            </a:pPr>
            <a:r>
              <a:rPr lang="en-US" sz="2000" kern="0" dirty="0">
                <a:latin typeface="+mn-lt"/>
              </a:rPr>
              <a:t>Addressed uncovered finished water reservoirs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D0B594-0907-10D5-7AD5-1B9C44A2A29C}"/>
              </a:ext>
            </a:extLst>
          </p:cNvPr>
          <p:cNvSpPr txBox="1"/>
          <p:nvPr/>
        </p:nvSpPr>
        <p:spPr>
          <a:xfrm>
            <a:off x="630936" y="548640"/>
            <a:ext cx="851306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Can I Use a Baffling Factor?</a:t>
            </a:r>
          </a:p>
        </p:txBody>
      </p:sp>
      <p:sp>
        <p:nvSpPr>
          <p:cNvPr id="86019" name="Rectangle 3">
            <a:extLst>
              <a:ext uri="{FF2B5EF4-FFF2-40B4-BE49-F238E27FC236}">
                <a16:creationId xmlns:a16="http://schemas.microsoft.com/office/drawing/2014/main" id="{AA83FD93-2899-0109-155F-29501EC0561B}"/>
              </a:ext>
            </a:extLst>
          </p:cNvPr>
          <p:cNvSpPr txBox="1">
            <a:spLocks noChangeArrowheads="1"/>
          </p:cNvSpPr>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995363"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lnSpc>
                <a:spcPct val="90000"/>
              </a:lnSpc>
            </a:pPr>
            <a:r>
              <a:rPr lang="en-US" altLang="en-US" sz="2400"/>
              <a:t>As an alternative to using the tracer study contact time, you can use the results of the tracer study to determine the baffling factor of the clearwell</a:t>
            </a:r>
          </a:p>
          <a:p>
            <a:pPr lvl="2" eaLnBrk="1" hangingPunct="1">
              <a:lnSpc>
                <a:spcPct val="90000"/>
              </a:lnSpc>
            </a:pPr>
            <a:r>
              <a:rPr lang="en-US" altLang="en-US" sz="2000">
                <a:solidFill>
                  <a:srgbClr val="FFC000"/>
                </a:solidFill>
              </a:rPr>
              <a:t>Baffling factor (%) = </a:t>
            </a:r>
            <a:r>
              <a:rPr lang="en-US" altLang="en-US" sz="2000" u="sng">
                <a:solidFill>
                  <a:srgbClr val="FFC000"/>
                </a:solidFill>
              </a:rPr>
              <a:t>Time (min) x Flow During Tracer Study (gpm)</a:t>
            </a:r>
          </a:p>
          <a:p>
            <a:pPr eaLnBrk="1" hangingPunct="1">
              <a:lnSpc>
                <a:spcPct val="90000"/>
              </a:lnSpc>
              <a:buFontTx/>
              <a:buNone/>
            </a:pPr>
            <a:r>
              <a:rPr lang="en-US" altLang="en-US" sz="2000">
                <a:solidFill>
                  <a:srgbClr val="FFC000"/>
                </a:solidFill>
              </a:rPr>
              <a:t>                                                              Clearwell Volume During Tracer Study (gal)</a:t>
            </a:r>
          </a:p>
          <a:p>
            <a:pPr eaLnBrk="1" hangingPunct="1">
              <a:lnSpc>
                <a:spcPct val="90000"/>
              </a:lnSpc>
              <a:buFontTx/>
              <a:buNone/>
            </a:pPr>
            <a:endParaRPr lang="en-US" altLang="en-US" sz="1600"/>
          </a:p>
          <a:p>
            <a:pPr eaLnBrk="1" hangingPunct="1">
              <a:lnSpc>
                <a:spcPct val="90000"/>
              </a:lnSpc>
            </a:pPr>
            <a:r>
              <a:rPr lang="en-US" altLang="en-US" sz="2400"/>
              <a:t>T can be adjusted based on flow (at flow &lt; 110% of tracer study flow) with the following equation:</a:t>
            </a:r>
          </a:p>
          <a:p>
            <a:pPr lvl="2" eaLnBrk="1" hangingPunct="1">
              <a:lnSpc>
                <a:spcPct val="90000"/>
              </a:lnSpc>
            </a:pPr>
            <a:r>
              <a:rPr lang="en-US" altLang="en-US" sz="2000">
                <a:solidFill>
                  <a:srgbClr val="FFC000"/>
                </a:solidFill>
              </a:rPr>
              <a:t>T = </a:t>
            </a:r>
            <a:r>
              <a:rPr lang="en-US" altLang="en-US" sz="2000" u="sng">
                <a:solidFill>
                  <a:srgbClr val="FFC000"/>
                </a:solidFill>
              </a:rPr>
              <a:t>Current clearwell Volume (gal) x Baffling Factor (%)</a:t>
            </a:r>
          </a:p>
          <a:p>
            <a:pPr lvl="2" eaLnBrk="1" hangingPunct="1">
              <a:lnSpc>
                <a:spcPct val="90000"/>
              </a:lnSpc>
              <a:buFontTx/>
              <a:buNone/>
            </a:pPr>
            <a:r>
              <a:rPr lang="en-US" altLang="en-US" sz="2000">
                <a:solidFill>
                  <a:srgbClr val="FFC000"/>
                </a:solidFill>
              </a:rPr>
              <a:t>                          Peak Hourly Demand Flow (gpm)</a:t>
            </a:r>
          </a:p>
          <a:p>
            <a:pPr eaLnBrk="1" hangingPunct="1">
              <a:lnSpc>
                <a:spcPct val="90000"/>
              </a:lnSpc>
              <a:buFontTx/>
              <a:buNone/>
            </a:pPr>
            <a:endParaRPr lang="en-US" altLang="en-US" sz="1600"/>
          </a:p>
          <a:p>
            <a:pPr eaLnBrk="1" hangingPunct="1">
              <a:lnSpc>
                <a:spcPct val="90000"/>
              </a:lnSpc>
            </a:pPr>
            <a:r>
              <a:rPr lang="en-US" altLang="en-US" sz="2400"/>
              <a:t>Contact the state for guidance on using baffling factors.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a:extLst>
              <a:ext uri="{FF2B5EF4-FFF2-40B4-BE49-F238E27FC236}">
                <a16:creationId xmlns:a16="http://schemas.microsoft.com/office/drawing/2014/main" id="{A39E8ABB-8A60-CB26-0698-A8F9E8CDB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728663"/>
            <a:ext cx="8399463" cy="45624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D9FFBA-A66B-526F-641E-E33BE455E3E9}"/>
              </a:ext>
            </a:extLst>
          </p:cNvPr>
          <p:cNvSpPr txBox="1"/>
          <p:nvPr/>
        </p:nvSpPr>
        <p:spPr>
          <a:xfrm>
            <a:off x="228600" y="243840"/>
            <a:ext cx="8915400"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Reporting Forms – Actual CT</a:t>
            </a:r>
          </a:p>
        </p:txBody>
      </p:sp>
      <p:sp>
        <p:nvSpPr>
          <p:cNvPr id="9" name="Rectangle 8">
            <a:extLst>
              <a:ext uri="{FF2B5EF4-FFF2-40B4-BE49-F238E27FC236}">
                <a16:creationId xmlns:a16="http://schemas.microsoft.com/office/drawing/2014/main" id="{089A5CC8-0B17-2262-CD68-5F99C59E01D8}"/>
              </a:ext>
            </a:extLst>
          </p:cNvPr>
          <p:cNvSpPr/>
          <p:nvPr/>
        </p:nvSpPr>
        <p:spPr>
          <a:xfrm>
            <a:off x="3524250" y="1466850"/>
            <a:ext cx="876300" cy="379095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8069" name="Rectangle 3">
            <a:extLst>
              <a:ext uri="{FF2B5EF4-FFF2-40B4-BE49-F238E27FC236}">
                <a16:creationId xmlns:a16="http://schemas.microsoft.com/office/drawing/2014/main" id="{2C570F13-6304-CE72-FE71-296CA3A7A8E3}"/>
              </a:ext>
            </a:extLst>
          </p:cNvPr>
          <p:cNvSpPr txBox="1">
            <a:spLocks noChangeArrowheads="1"/>
          </p:cNvSpPr>
          <p:nvPr/>
        </p:nvSpPr>
        <p:spPr bwMode="auto">
          <a:xfrm>
            <a:off x="361950" y="5410200"/>
            <a:ext cx="87820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868363" indent="-34290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buFont typeface="Arial" panose="020B0604020202020204" pitchFamily="34" charset="0"/>
              <a:buChar char="•"/>
            </a:pPr>
            <a:r>
              <a:rPr lang="en-US" altLang="en-US" sz="2400" b="1">
                <a:solidFill>
                  <a:srgbClr val="FFC000"/>
                </a:solidFill>
              </a:rPr>
              <a:t>Enter the actual CT achieved that day:</a:t>
            </a:r>
          </a:p>
          <a:p>
            <a:pPr lvl="1" eaLnBrk="1" hangingPunct="1">
              <a:spcBef>
                <a:spcPts val="700"/>
              </a:spcBef>
              <a:buClr>
                <a:schemeClr val="tx2"/>
              </a:buClr>
              <a:buSzPct val="95000"/>
              <a:buFontTx/>
              <a:buNone/>
            </a:pPr>
            <a:r>
              <a:rPr lang="en-US" altLang="en-US" sz="2400" b="1">
                <a:solidFill>
                  <a:srgbClr val="FFC000"/>
                </a:solidFill>
              </a:rPr>
              <a:t>Actual CT</a:t>
            </a:r>
            <a:r>
              <a:rPr lang="en-US" altLang="en-US" sz="2400"/>
              <a:t> = Chlorine </a:t>
            </a:r>
            <a:r>
              <a:rPr lang="en-US" altLang="en-US" sz="2400" b="1">
                <a:solidFill>
                  <a:srgbClr val="FFC000"/>
                </a:solidFill>
              </a:rPr>
              <a:t>C</a:t>
            </a:r>
            <a:r>
              <a:rPr lang="en-US" altLang="en-US" sz="2400"/>
              <a:t>oncentration (mg/l) x Contact </a:t>
            </a:r>
            <a:r>
              <a:rPr lang="en-US" altLang="en-US" sz="2400" b="1">
                <a:solidFill>
                  <a:srgbClr val="FFC000"/>
                </a:solidFill>
              </a:rPr>
              <a:t>T</a:t>
            </a:r>
            <a:r>
              <a:rPr lang="en-US" altLang="en-US" sz="2400"/>
              <a:t>ime (min)</a:t>
            </a:r>
            <a:endParaRPr lang="en-US" altLang="en-US" sz="2400" b="1"/>
          </a:p>
          <a:p>
            <a:pPr eaLnBrk="1" hangingPunct="1">
              <a:buFont typeface="Arial" panose="020B0604020202020204" pitchFamily="34" charset="0"/>
              <a:buChar char="•"/>
            </a:pPr>
            <a:r>
              <a:rPr lang="en-US" altLang="en-US" sz="2400"/>
              <a:t>Do not confuse “CT” and “Contact Time”</a:t>
            </a:r>
          </a:p>
        </p:txBody>
      </p:sp>
      <p:sp>
        <p:nvSpPr>
          <p:cNvPr id="88070" name="Rectangle 3">
            <a:extLst>
              <a:ext uri="{FF2B5EF4-FFF2-40B4-BE49-F238E27FC236}">
                <a16:creationId xmlns:a16="http://schemas.microsoft.com/office/drawing/2014/main" id="{F7730B6E-6E1F-A102-82A9-400126A410B5}"/>
              </a:ext>
            </a:extLst>
          </p:cNvPr>
          <p:cNvSpPr txBox="1">
            <a:spLocks noChangeArrowheads="1"/>
          </p:cNvSpPr>
          <p:nvPr/>
        </p:nvSpPr>
        <p:spPr bwMode="auto">
          <a:xfrm>
            <a:off x="952500" y="2476500"/>
            <a:ext cx="78676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a:solidFill>
                  <a:schemeClr val="bg1"/>
                </a:solidFill>
              </a:rPr>
              <a:t>9 AM       0.6            100 </a:t>
            </a:r>
            <a:r>
              <a:rPr lang="en-US" altLang="en-US" sz="2000">
                <a:solidFill>
                  <a:srgbClr val="FF0000"/>
                </a:solidFill>
              </a:rPr>
              <a:t>          60                                                                          </a:t>
            </a:r>
            <a:r>
              <a:rPr lang="en-US" altLang="en-US" sz="2000">
                <a:solidFill>
                  <a:schemeClr val="bg1"/>
                </a:solidFill>
              </a:rPr>
              <a:t>1,000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a:extLst>
              <a:ext uri="{FF2B5EF4-FFF2-40B4-BE49-F238E27FC236}">
                <a16:creationId xmlns:a16="http://schemas.microsoft.com/office/drawing/2014/main" id="{C2AEC4F0-96F7-F6EE-5AE4-AA2CAF66C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728663"/>
            <a:ext cx="8399463" cy="45624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54B3F31-C6EB-ECD5-4F4A-ADB10EA5A397}"/>
              </a:ext>
            </a:extLst>
          </p:cNvPr>
          <p:cNvSpPr txBox="1"/>
          <p:nvPr/>
        </p:nvSpPr>
        <p:spPr>
          <a:xfrm>
            <a:off x="228600" y="243840"/>
            <a:ext cx="8915400"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Reporting Forms – Temperature &amp; pH</a:t>
            </a:r>
          </a:p>
        </p:txBody>
      </p:sp>
      <p:sp>
        <p:nvSpPr>
          <p:cNvPr id="9" name="Rectangle 8">
            <a:extLst>
              <a:ext uri="{FF2B5EF4-FFF2-40B4-BE49-F238E27FC236}">
                <a16:creationId xmlns:a16="http://schemas.microsoft.com/office/drawing/2014/main" id="{784BA431-CB5D-82EA-029B-967E91277782}"/>
              </a:ext>
            </a:extLst>
          </p:cNvPr>
          <p:cNvSpPr/>
          <p:nvPr/>
        </p:nvSpPr>
        <p:spPr>
          <a:xfrm>
            <a:off x="4400550" y="1466850"/>
            <a:ext cx="1485900" cy="379095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0117" name="Rectangle 3">
            <a:extLst>
              <a:ext uri="{FF2B5EF4-FFF2-40B4-BE49-F238E27FC236}">
                <a16:creationId xmlns:a16="http://schemas.microsoft.com/office/drawing/2014/main" id="{0873F321-6227-8517-DABC-F8296C38194A}"/>
              </a:ext>
            </a:extLst>
          </p:cNvPr>
          <p:cNvSpPr txBox="1">
            <a:spLocks noChangeArrowheads="1"/>
          </p:cNvSpPr>
          <p:nvPr/>
        </p:nvSpPr>
        <p:spPr bwMode="auto">
          <a:xfrm>
            <a:off x="361950" y="5410200"/>
            <a:ext cx="87820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buFont typeface="Arial" panose="020B0604020202020204" pitchFamily="34" charset="0"/>
              <a:buChar char="•"/>
            </a:pPr>
            <a:r>
              <a:rPr lang="en-US" altLang="en-US" sz="2400" b="1">
                <a:solidFill>
                  <a:srgbClr val="FFC000"/>
                </a:solidFill>
              </a:rPr>
              <a:t>Enter the finished water temperature (°C) and pH </a:t>
            </a:r>
            <a:r>
              <a:rPr lang="en-US" altLang="en-US" sz="2400" b="1"/>
              <a:t>measured at or prior to the first customer and after any storage (tank, reservoir, or pipeline) used for contact time.</a:t>
            </a:r>
            <a:endParaRPr lang="en-US" altLang="en-US" sz="2400"/>
          </a:p>
        </p:txBody>
      </p:sp>
      <p:sp>
        <p:nvSpPr>
          <p:cNvPr id="90118" name="Rectangle 3">
            <a:extLst>
              <a:ext uri="{FF2B5EF4-FFF2-40B4-BE49-F238E27FC236}">
                <a16:creationId xmlns:a16="http://schemas.microsoft.com/office/drawing/2014/main" id="{5A4B5B01-A06D-A2CE-A133-38730EEF5C87}"/>
              </a:ext>
            </a:extLst>
          </p:cNvPr>
          <p:cNvSpPr txBox="1">
            <a:spLocks noChangeArrowheads="1"/>
          </p:cNvSpPr>
          <p:nvPr/>
        </p:nvSpPr>
        <p:spPr bwMode="auto">
          <a:xfrm>
            <a:off x="952500" y="2476500"/>
            <a:ext cx="78676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a:solidFill>
                  <a:schemeClr val="bg1"/>
                </a:solidFill>
              </a:rPr>
              <a:t>9 AM       0.6            100 </a:t>
            </a:r>
            <a:r>
              <a:rPr lang="en-US" altLang="en-US" sz="2000">
                <a:solidFill>
                  <a:srgbClr val="FF0000"/>
                </a:solidFill>
              </a:rPr>
              <a:t>          </a:t>
            </a:r>
            <a:r>
              <a:rPr lang="en-US" altLang="en-US" sz="2000">
                <a:solidFill>
                  <a:schemeClr val="bg1"/>
                </a:solidFill>
              </a:rPr>
              <a:t>60 </a:t>
            </a:r>
            <a:r>
              <a:rPr lang="en-US" altLang="en-US" sz="2000">
                <a:solidFill>
                  <a:srgbClr val="FF0000"/>
                </a:solidFill>
              </a:rPr>
              <a:t>           12         6.8                                          </a:t>
            </a:r>
            <a:r>
              <a:rPr lang="en-US" altLang="en-US" sz="2000">
                <a:solidFill>
                  <a:schemeClr val="bg1"/>
                </a:solidFill>
              </a:rPr>
              <a:t>1,000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a:extLst>
              <a:ext uri="{FF2B5EF4-FFF2-40B4-BE49-F238E27FC236}">
                <a16:creationId xmlns:a16="http://schemas.microsoft.com/office/drawing/2014/main" id="{B93AD48C-03E1-ACA3-4C2D-D7D9477C8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728663"/>
            <a:ext cx="8399463" cy="45624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1BDCA7-BFFE-52D5-BF0B-ACBD142EA9F0}"/>
              </a:ext>
            </a:extLst>
          </p:cNvPr>
          <p:cNvSpPr txBox="1"/>
          <p:nvPr/>
        </p:nvSpPr>
        <p:spPr>
          <a:xfrm>
            <a:off x="228600" y="243840"/>
            <a:ext cx="8915400"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Reporting Forms – Required CT</a:t>
            </a:r>
          </a:p>
        </p:txBody>
      </p:sp>
      <p:sp>
        <p:nvSpPr>
          <p:cNvPr id="9" name="Rectangle 8">
            <a:extLst>
              <a:ext uri="{FF2B5EF4-FFF2-40B4-BE49-F238E27FC236}">
                <a16:creationId xmlns:a16="http://schemas.microsoft.com/office/drawing/2014/main" id="{47D0D707-AD60-A737-AD80-CAC23313F011}"/>
              </a:ext>
            </a:extLst>
          </p:cNvPr>
          <p:cNvSpPr/>
          <p:nvPr/>
        </p:nvSpPr>
        <p:spPr>
          <a:xfrm>
            <a:off x="5924550" y="1466850"/>
            <a:ext cx="819150" cy="379095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2165" name="Rectangle 3">
            <a:extLst>
              <a:ext uri="{FF2B5EF4-FFF2-40B4-BE49-F238E27FC236}">
                <a16:creationId xmlns:a16="http://schemas.microsoft.com/office/drawing/2014/main" id="{9B64C3E8-8B3A-E8BF-95F3-17844DC9E746}"/>
              </a:ext>
            </a:extLst>
          </p:cNvPr>
          <p:cNvSpPr txBox="1">
            <a:spLocks noChangeArrowheads="1"/>
          </p:cNvSpPr>
          <p:nvPr/>
        </p:nvSpPr>
        <p:spPr bwMode="auto">
          <a:xfrm>
            <a:off x="0" y="5410200"/>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982663" indent="-45720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buFontTx/>
              <a:buNone/>
            </a:pPr>
            <a:r>
              <a:rPr lang="en-US" altLang="en-US" sz="2400" b="1">
                <a:solidFill>
                  <a:srgbClr val="FFC000"/>
                </a:solidFill>
              </a:rPr>
              <a:t>Actual CT must be </a:t>
            </a:r>
            <a:r>
              <a:rPr lang="en-US" altLang="en-US" sz="2400" b="1" u="sng">
                <a:solidFill>
                  <a:srgbClr val="FFC000"/>
                </a:solidFill>
              </a:rPr>
              <a:t>&gt;</a:t>
            </a:r>
            <a:r>
              <a:rPr lang="en-US" altLang="en-US" sz="2400" b="1">
                <a:solidFill>
                  <a:srgbClr val="FFC000"/>
                </a:solidFill>
              </a:rPr>
              <a:t> Required CT.  To determine required CT:</a:t>
            </a:r>
          </a:p>
          <a:p>
            <a:pPr lvl="1" eaLnBrk="1" hangingPunct="1">
              <a:spcBef>
                <a:spcPts val="700"/>
              </a:spcBef>
              <a:buClr>
                <a:schemeClr val="tx2"/>
              </a:buClr>
              <a:buSzPct val="95000"/>
              <a:buFont typeface="Consolas" panose="020B0609020204030204" pitchFamily="49" charset="0"/>
              <a:buAutoNum type="arabicPeriod"/>
            </a:pPr>
            <a:r>
              <a:rPr lang="en-US" altLang="en-US" sz="2400" b="1"/>
              <a:t>Use USEPA CT tables or </a:t>
            </a:r>
          </a:p>
          <a:p>
            <a:pPr lvl="1" eaLnBrk="1" hangingPunct="1">
              <a:spcBef>
                <a:spcPts val="700"/>
              </a:spcBef>
              <a:buClr>
                <a:schemeClr val="tx2"/>
              </a:buClr>
              <a:buSzPct val="95000"/>
              <a:buFont typeface="Consolas" panose="020B0609020204030204" pitchFamily="49" charset="0"/>
              <a:buAutoNum type="arabicPeriod"/>
            </a:pPr>
            <a:r>
              <a:rPr lang="en-US" altLang="en-US" sz="2400" b="1"/>
              <a:t>Regression Equations (Use 1 of 2 equations –depends on °C)</a:t>
            </a:r>
            <a:endParaRPr lang="en-US" altLang="en-US" sz="2400"/>
          </a:p>
        </p:txBody>
      </p:sp>
      <p:sp>
        <p:nvSpPr>
          <p:cNvPr id="92166" name="Rectangle 3">
            <a:extLst>
              <a:ext uri="{FF2B5EF4-FFF2-40B4-BE49-F238E27FC236}">
                <a16:creationId xmlns:a16="http://schemas.microsoft.com/office/drawing/2014/main" id="{4CF1C743-9779-8E9F-312D-E2DAEF3A8829}"/>
              </a:ext>
            </a:extLst>
          </p:cNvPr>
          <p:cNvSpPr txBox="1">
            <a:spLocks noChangeArrowheads="1"/>
          </p:cNvSpPr>
          <p:nvPr/>
        </p:nvSpPr>
        <p:spPr bwMode="auto">
          <a:xfrm>
            <a:off x="952500" y="2476500"/>
            <a:ext cx="78676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a:solidFill>
                  <a:schemeClr val="bg1"/>
                </a:solidFill>
              </a:rPr>
              <a:t>9 AM       0.6            100 </a:t>
            </a:r>
            <a:r>
              <a:rPr lang="en-US" altLang="en-US" sz="2000">
                <a:solidFill>
                  <a:srgbClr val="FF0000"/>
                </a:solidFill>
              </a:rPr>
              <a:t>          </a:t>
            </a:r>
            <a:r>
              <a:rPr lang="en-US" altLang="en-US" sz="2000">
                <a:solidFill>
                  <a:schemeClr val="bg1"/>
                </a:solidFill>
              </a:rPr>
              <a:t>60 </a:t>
            </a:r>
            <a:r>
              <a:rPr lang="en-US" altLang="en-US" sz="2000">
                <a:solidFill>
                  <a:srgbClr val="FF0000"/>
                </a:solidFill>
              </a:rPr>
              <a:t>           </a:t>
            </a:r>
            <a:r>
              <a:rPr lang="en-US" altLang="en-US" sz="2000">
                <a:solidFill>
                  <a:schemeClr val="bg1"/>
                </a:solidFill>
              </a:rPr>
              <a:t>12         6.8                                         1,000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E9074B-76F9-EEE9-5FE4-57D44611ECDD}"/>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How is Required CT calculated?</a:t>
            </a:r>
          </a:p>
        </p:txBody>
      </p:sp>
      <p:sp>
        <p:nvSpPr>
          <p:cNvPr id="94211" name="Rectangle 3">
            <a:extLst>
              <a:ext uri="{FF2B5EF4-FFF2-40B4-BE49-F238E27FC236}">
                <a16:creationId xmlns:a16="http://schemas.microsoft.com/office/drawing/2014/main" id="{239A0BB2-0771-D1CC-8F35-204D65156CD8}"/>
              </a:ext>
            </a:extLst>
          </p:cNvPr>
          <p:cNvSpPr txBox="1">
            <a:spLocks noChangeArrowheads="1"/>
          </p:cNvSpPr>
          <p:nvPr/>
        </p:nvSpPr>
        <p:spPr bwMode="auto">
          <a:xfrm>
            <a:off x="247650" y="1314450"/>
            <a:ext cx="88963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39775"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lnSpc>
                <a:spcPct val="90000"/>
              </a:lnSpc>
            </a:pPr>
            <a:r>
              <a:rPr lang="en-US" altLang="en-US"/>
              <a:t>We use the EPA tables (or “regression equations”) to determine the CT required to inactivate </a:t>
            </a:r>
            <a:r>
              <a:rPr lang="en-US" altLang="en-US" i="1"/>
              <a:t>Giardia</a:t>
            </a:r>
            <a:r>
              <a:rPr lang="en-US" altLang="en-US"/>
              <a:t> (CT</a:t>
            </a:r>
            <a:r>
              <a:rPr lang="en-US" altLang="en-US" baseline="-10000"/>
              <a:t>required</a:t>
            </a:r>
            <a:r>
              <a:rPr lang="en-US" altLang="en-US"/>
              <a:t>)</a:t>
            </a:r>
          </a:p>
          <a:p>
            <a:pPr lvl="1" eaLnBrk="1" hangingPunct="1">
              <a:lnSpc>
                <a:spcPct val="90000"/>
              </a:lnSpc>
            </a:pPr>
            <a:r>
              <a:rPr lang="en-US" altLang="en-US"/>
              <a:t>1-log inactivation of </a:t>
            </a:r>
            <a:r>
              <a:rPr lang="en-US" altLang="en-US" i="1"/>
              <a:t>Giardia</a:t>
            </a:r>
            <a:r>
              <a:rPr lang="en-US" altLang="en-US"/>
              <a:t> using chlorine results in at least 4.0-log inactivation of viruses.</a:t>
            </a:r>
          </a:p>
          <a:p>
            <a:pPr lvl="1" eaLnBrk="1" hangingPunct="1">
              <a:lnSpc>
                <a:spcPct val="90000"/>
              </a:lnSpc>
            </a:pPr>
            <a:r>
              <a:rPr lang="en-US" altLang="en-US"/>
              <a:t>To determine CT, we need to know pH, temperature, and free chlorine residual at or before the first user.</a:t>
            </a:r>
          </a:p>
          <a:p>
            <a:pPr eaLnBrk="1" hangingPunct="1">
              <a:lnSpc>
                <a:spcPct val="90000"/>
              </a:lnSpc>
            </a:pPr>
            <a:r>
              <a:rPr lang="en-US" altLang="en-US"/>
              <a:t>Then we compare the CT</a:t>
            </a:r>
            <a:r>
              <a:rPr lang="en-US" altLang="en-US" baseline="-25000"/>
              <a:t>required</a:t>
            </a:r>
            <a:r>
              <a:rPr lang="en-US" altLang="en-US"/>
              <a:t> with the actual CT achieved in the water system (CT</a:t>
            </a:r>
            <a:r>
              <a:rPr lang="en-US" altLang="en-US" baseline="-10000"/>
              <a:t>actual</a:t>
            </a:r>
            <a:r>
              <a:rPr lang="en-US" altLang="en-US"/>
              <a:t>) where: </a:t>
            </a:r>
          </a:p>
          <a:p>
            <a:pPr algn="ctr" eaLnBrk="1" hangingPunct="1">
              <a:lnSpc>
                <a:spcPct val="90000"/>
              </a:lnSpc>
              <a:buFontTx/>
              <a:buNone/>
            </a:pPr>
            <a:r>
              <a:rPr lang="en-US" altLang="en-US" sz="2400"/>
              <a:t>CT</a:t>
            </a:r>
            <a:r>
              <a:rPr lang="en-US" altLang="en-US" sz="2400" baseline="-25000"/>
              <a:t>actual</a:t>
            </a:r>
            <a:r>
              <a:rPr lang="en-US" altLang="en-US" sz="2400"/>
              <a:t> = chlorine concentration (mg/l) x contact time (min)</a:t>
            </a:r>
          </a:p>
          <a:p>
            <a:pPr eaLnBrk="1" hangingPunct="1">
              <a:lnSpc>
                <a:spcPct val="90000"/>
              </a:lnSpc>
            </a:pPr>
            <a:r>
              <a:rPr lang="en-US" altLang="en-US"/>
              <a:t> Must keep CT</a:t>
            </a:r>
            <a:r>
              <a:rPr lang="en-US" altLang="en-US" baseline="-10000"/>
              <a:t>actual</a:t>
            </a:r>
            <a:r>
              <a:rPr lang="en-US" altLang="en-US"/>
              <a:t> </a:t>
            </a:r>
            <a:r>
              <a:rPr lang="en-US" altLang="en-US" u="sng"/>
              <a:t>&gt;</a:t>
            </a:r>
            <a:r>
              <a:rPr lang="en-US" altLang="en-US"/>
              <a:t> CT</a:t>
            </a:r>
            <a:r>
              <a:rPr lang="en-US" altLang="en-US" baseline="-10000"/>
              <a:t>required</a:t>
            </a:r>
            <a:endParaRPr lang="en-US" altLang="en-US"/>
          </a:p>
          <a:p>
            <a:pPr eaLnBrk="1" hangingPunct="1">
              <a:lnSpc>
                <a:spcPct val="90000"/>
              </a:lnSpc>
            </a:pPr>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0AB03A05-F318-F57E-3B06-E8D7C6441555}"/>
              </a:ext>
            </a:extLst>
          </p:cNvPr>
          <p:cNvSpPr txBox="1">
            <a:spLocks noChangeArrowheads="1"/>
          </p:cNvSpPr>
          <p:nvPr/>
        </p:nvSpPr>
        <p:spPr>
          <a:xfrm>
            <a:off x="361950" y="1352550"/>
            <a:ext cx="7829550" cy="2419350"/>
          </a:xfrm>
          <a:prstGeom prst="rect">
            <a:avLst/>
          </a:prstGeom>
        </p:spPr>
        <p:txBody>
          <a:bodyPr/>
          <a:lstStyle/>
          <a:p>
            <a:pPr marL="411480" indent="-342900" eaLnBrk="1" fontAlgn="auto" hangingPunct="1">
              <a:spcBef>
                <a:spcPts val="700"/>
              </a:spcBef>
              <a:spcAft>
                <a:spcPts val="0"/>
              </a:spcAft>
              <a:buClr>
                <a:schemeClr val="tx2"/>
              </a:buClr>
              <a:buSzPct val="95000"/>
              <a:defRPr/>
            </a:pPr>
            <a:r>
              <a:rPr lang="en-US" sz="2400" b="1" dirty="0">
                <a:solidFill>
                  <a:srgbClr val="FFC000"/>
                </a:solidFill>
                <a:latin typeface="+mn-lt"/>
              </a:rPr>
              <a:t>Using Regression Equations to determine required CT:</a:t>
            </a:r>
          </a:p>
          <a:p>
            <a:pPr marL="411480" indent="-342900" eaLnBrk="1" fontAlgn="auto" hangingPunct="1">
              <a:spcBef>
                <a:spcPts val="700"/>
              </a:spcBef>
              <a:spcAft>
                <a:spcPts val="0"/>
              </a:spcAft>
              <a:buClr>
                <a:schemeClr val="tx2"/>
              </a:buClr>
              <a:buSzPct val="95000"/>
              <a:defRPr/>
            </a:pPr>
            <a:endParaRPr lang="en-US" sz="2400" b="1" dirty="0">
              <a:solidFill>
                <a:srgbClr val="FFC000"/>
              </a:solidFill>
              <a:latin typeface="+mn-lt"/>
            </a:endParaRPr>
          </a:p>
          <a:p>
            <a:pPr marL="982980" lvl="1" indent="-457200" eaLnBrk="1" fontAlgn="auto" hangingPunct="1">
              <a:spcBef>
                <a:spcPts val="700"/>
              </a:spcBef>
              <a:spcAft>
                <a:spcPts val="0"/>
              </a:spcAft>
              <a:buClr>
                <a:schemeClr val="tx2"/>
              </a:buClr>
              <a:buSzPct val="95000"/>
              <a:buFont typeface="+mj-lt"/>
              <a:buAutoNum type="arabicPeriod"/>
              <a:defRPr/>
            </a:pPr>
            <a:r>
              <a:rPr lang="en-US" sz="2400" b="1" dirty="0">
                <a:latin typeface="+mn-lt"/>
              </a:rPr>
              <a:t>Built into the MS Excel reporting forms on-line</a:t>
            </a:r>
          </a:p>
          <a:p>
            <a:pPr marL="982980" lvl="1" eaLnBrk="1" fontAlgn="auto" hangingPunct="1">
              <a:spcBef>
                <a:spcPts val="700"/>
              </a:spcBef>
              <a:spcAft>
                <a:spcPts val="0"/>
              </a:spcAft>
              <a:buClr>
                <a:schemeClr val="tx2"/>
              </a:buClr>
              <a:buSzPct val="95000"/>
              <a:defRPr/>
            </a:pPr>
            <a:r>
              <a:rPr lang="en-US" sz="2400" b="1" dirty="0">
                <a:latin typeface="+mn-lt"/>
                <a:hlinkClick r:id="rId3"/>
              </a:rPr>
              <a:t>http://public.health.oregon.gov/HealthyEnvironments/DrinkingWater/Operations/Treatment/Pages/index.aspx</a:t>
            </a:r>
            <a:endParaRPr lang="en-US" sz="2400" b="1" dirty="0">
              <a:latin typeface="+mn-lt"/>
            </a:endParaRPr>
          </a:p>
          <a:p>
            <a:pPr marL="982980" lvl="1" indent="-457200" eaLnBrk="1" fontAlgn="auto" hangingPunct="1">
              <a:spcBef>
                <a:spcPts val="700"/>
              </a:spcBef>
              <a:spcAft>
                <a:spcPts val="0"/>
              </a:spcAft>
              <a:buClr>
                <a:schemeClr val="tx2"/>
              </a:buClr>
              <a:buSzPct val="95000"/>
              <a:buFont typeface="+mj-lt"/>
              <a:buAutoNum type="arabicPeriod"/>
              <a:defRPr/>
            </a:pPr>
            <a:endParaRPr lang="en-US" sz="2400" b="1" dirty="0">
              <a:latin typeface="+mn-lt"/>
            </a:endParaRPr>
          </a:p>
          <a:p>
            <a:pPr marL="982980" lvl="1" indent="-457200" eaLnBrk="1" fontAlgn="auto" hangingPunct="1">
              <a:spcBef>
                <a:spcPts val="700"/>
              </a:spcBef>
              <a:spcAft>
                <a:spcPts val="0"/>
              </a:spcAft>
              <a:buClr>
                <a:schemeClr val="tx2"/>
              </a:buClr>
              <a:buSzPct val="95000"/>
              <a:buFont typeface="+mj-lt"/>
              <a:buAutoNum type="arabicPeriod"/>
              <a:defRPr/>
            </a:pPr>
            <a:endParaRPr lang="en-US" sz="2400" b="1" dirty="0">
              <a:latin typeface="+mn-lt"/>
            </a:endParaRPr>
          </a:p>
          <a:p>
            <a:pPr marL="982980" lvl="1" indent="-457200" eaLnBrk="1" fontAlgn="auto" hangingPunct="1">
              <a:spcBef>
                <a:spcPts val="700"/>
              </a:spcBef>
              <a:spcAft>
                <a:spcPts val="0"/>
              </a:spcAft>
              <a:buClr>
                <a:schemeClr val="tx2"/>
              </a:buClr>
              <a:buSzPct val="95000"/>
              <a:buFont typeface="+mj-lt"/>
              <a:buAutoNum type="arabicPeriod"/>
              <a:defRPr/>
            </a:pPr>
            <a:endParaRPr lang="en-US" sz="2400" b="1" dirty="0">
              <a:latin typeface="+mn-lt"/>
            </a:endParaRPr>
          </a:p>
          <a:p>
            <a:pPr marL="982980" lvl="1" indent="-457200" eaLnBrk="1" fontAlgn="auto" hangingPunct="1">
              <a:spcBef>
                <a:spcPts val="700"/>
              </a:spcBef>
              <a:spcAft>
                <a:spcPts val="0"/>
              </a:spcAft>
              <a:buClr>
                <a:schemeClr val="tx2"/>
              </a:buClr>
              <a:buSzPct val="95000"/>
              <a:buFont typeface="+mj-lt"/>
              <a:buAutoNum type="arabicPeriod"/>
              <a:defRPr/>
            </a:pPr>
            <a:endParaRPr lang="en-US" sz="2400" b="1" dirty="0">
              <a:latin typeface="+mn-lt"/>
            </a:endParaRPr>
          </a:p>
        </p:txBody>
      </p:sp>
      <p:pic>
        <p:nvPicPr>
          <p:cNvPr id="96259" name="Picture 3">
            <a:extLst>
              <a:ext uri="{FF2B5EF4-FFF2-40B4-BE49-F238E27FC236}">
                <a16:creationId xmlns:a16="http://schemas.microsoft.com/office/drawing/2014/main" id="{B0C61ED3-66A3-6D59-CEC3-722D7474B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 y="4095750"/>
            <a:ext cx="8543925" cy="20764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F355BEB-7D13-5B53-571C-23E0D99D6C2D}"/>
              </a:ext>
            </a:extLst>
          </p:cNvPr>
          <p:cNvSpPr txBox="1"/>
          <p:nvPr/>
        </p:nvSpPr>
        <p:spPr>
          <a:xfrm>
            <a:off x="402336" y="339090"/>
            <a:ext cx="8341614" cy="954107"/>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Using Regression Equations to Determine Required CT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a:extLst>
              <a:ext uri="{FF2B5EF4-FFF2-40B4-BE49-F238E27FC236}">
                <a16:creationId xmlns:a16="http://schemas.microsoft.com/office/drawing/2014/main" id="{4FA4A56C-EDCF-D8BD-9F71-4DF628533597}"/>
              </a:ext>
            </a:extLst>
          </p:cNvPr>
          <p:cNvSpPr txBox="1">
            <a:spLocks noChangeArrowheads="1"/>
          </p:cNvSpPr>
          <p:nvPr/>
        </p:nvSpPr>
        <p:spPr bwMode="auto">
          <a:xfrm>
            <a:off x="361950" y="781050"/>
            <a:ext cx="87820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982663" indent="-45720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buFontTx/>
              <a:buNone/>
            </a:pPr>
            <a:r>
              <a:rPr lang="en-US" altLang="en-US" sz="2400" b="1">
                <a:solidFill>
                  <a:srgbClr val="FFC000"/>
                </a:solidFill>
              </a:rPr>
              <a:t>Using Regression Equations to determine required CT:</a:t>
            </a:r>
          </a:p>
          <a:p>
            <a:pPr lvl="1" eaLnBrk="1" hangingPunct="1">
              <a:spcBef>
                <a:spcPts val="700"/>
              </a:spcBef>
              <a:buClr>
                <a:schemeClr val="tx2"/>
              </a:buClr>
              <a:buSzPct val="95000"/>
              <a:buFont typeface="Consolas" panose="020B0609020204030204" pitchFamily="49" charset="0"/>
              <a:buAutoNum type="arabicPeriod" startAt="2"/>
            </a:pPr>
            <a:r>
              <a:rPr lang="en-US" altLang="en-US" sz="2400" b="1"/>
              <a:t>Regression equations can be programmed into plant SCADA or spreadsheets</a:t>
            </a:r>
            <a:endParaRPr lang="en-US" altLang="en-US" sz="2400"/>
          </a:p>
        </p:txBody>
      </p:sp>
      <p:sp>
        <p:nvSpPr>
          <p:cNvPr id="98307" name="Rectangle 1">
            <a:extLst>
              <a:ext uri="{FF2B5EF4-FFF2-40B4-BE49-F238E27FC236}">
                <a16:creationId xmlns:a16="http://schemas.microsoft.com/office/drawing/2014/main" id="{8D5AE0CA-189C-D53F-298C-210ED5230903}"/>
              </a:ext>
            </a:extLst>
          </p:cNvPr>
          <p:cNvSpPr>
            <a:spLocks noChangeArrowheads="1"/>
          </p:cNvSpPr>
          <p:nvPr/>
        </p:nvSpPr>
        <p:spPr bwMode="auto">
          <a:xfrm>
            <a:off x="438150" y="2171700"/>
            <a:ext cx="8153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b="1" u="sng">
                <a:latin typeface="Arial" panose="020B0604020202020204" pitchFamily="34" charset="0"/>
                <a:cs typeface="Times New Roman" panose="02020603050405020304" pitchFamily="18" charset="0"/>
              </a:rPr>
              <a:t>Regression Equation (for Temp &lt; 12.5°C)</a:t>
            </a:r>
            <a:endParaRPr lang="en-US" altLang="en-US" sz="2000">
              <a:latin typeface="Arial" panose="020B0604020202020204" pitchFamily="34" charset="0"/>
            </a:endParaRPr>
          </a:p>
          <a:p>
            <a:r>
              <a:rPr lang="en-US" altLang="en-US" sz="2000">
                <a:latin typeface="Arial" panose="020B0604020202020204" pitchFamily="34" charset="0"/>
                <a:cs typeface="Times New Roman" panose="02020603050405020304" pitchFamily="18" charset="0"/>
              </a:rPr>
              <a:t>CT = (0.353*L)(12.006 + e</a:t>
            </a:r>
            <a:r>
              <a:rPr lang="en-US" altLang="en-US" sz="2000" baseline="30000">
                <a:latin typeface="Arial" panose="020B0604020202020204" pitchFamily="34" charset="0"/>
                <a:cs typeface="Times New Roman" panose="02020603050405020304" pitchFamily="18" charset="0"/>
              </a:rPr>
              <a:t>(2.46-0.073*T+0.125*C+0.389*pH)</a:t>
            </a:r>
            <a:r>
              <a:rPr lang="en-US" altLang="en-US" sz="2000">
                <a:latin typeface="Arial" panose="020B0604020202020204" pitchFamily="34" charset="0"/>
                <a:cs typeface="Times New Roman" panose="02020603050405020304" pitchFamily="18" charset="0"/>
              </a:rPr>
              <a:t>)										</a:t>
            </a:r>
            <a:endParaRPr lang="en-US" altLang="en-US" sz="2000">
              <a:latin typeface="Arial" panose="020B0604020202020204" pitchFamily="34" charset="0"/>
            </a:endParaRPr>
          </a:p>
          <a:p>
            <a:r>
              <a:rPr lang="en-US" altLang="en-US" sz="2000" b="1" u="sng">
                <a:latin typeface="Arial" panose="020B0604020202020204" pitchFamily="34" charset="0"/>
                <a:cs typeface="Times New Roman" panose="02020603050405020304" pitchFamily="18" charset="0"/>
              </a:rPr>
              <a:t>Regression Equation (for Temp &gt; 12.5°C)</a:t>
            </a:r>
            <a:endParaRPr lang="en-US" altLang="en-US" sz="2000">
              <a:latin typeface="Arial" panose="020B0604020202020204" pitchFamily="34" charset="0"/>
            </a:endParaRPr>
          </a:p>
          <a:p>
            <a:r>
              <a:rPr lang="en-US" altLang="en-US" sz="2000">
                <a:latin typeface="Arial" panose="020B0604020202020204" pitchFamily="34" charset="0"/>
                <a:cs typeface="Times New Roman" panose="02020603050405020304" pitchFamily="18" charset="0"/>
              </a:rPr>
              <a:t>CT = (0.361*L)(-2.261 + e</a:t>
            </a:r>
            <a:r>
              <a:rPr lang="en-US" altLang="en-US" sz="2000" baseline="30000">
                <a:latin typeface="Arial" panose="020B0604020202020204" pitchFamily="34" charset="0"/>
                <a:cs typeface="Times New Roman" panose="02020603050405020304" pitchFamily="18" charset="0"/>
              </a:rPr>
              <a:t>(2.69-0.065*T+0.111*C+0.361*pH)</a:t>
            </a:r>
            <a:r>
              <a:rPr lang="en-US" altLang="en-US" sz="2000">
                <a:latin typeface="Arial" panose="020B0604020202020204" pitchFamily="34" charset="0"/>
                <a:cs typeface="Times New Roman" panose="02020603050405020304" pitchFamily="18" charset="0"/>
              </a:rPr>
              <a:t>)										</a:t>
            </a:r>
            <a:endParaRPr lang="en-US" altLang="en-US" sz="2000">
              <a:latin typeface="Arial" panose="020B0604020202020204" pitchFamily="34" charset="0"/>
            </a:endParaRPr>
          </a:p>
          <a:p>
            <a:r>
              <a:rPr lang="en-US" altLang="en-US" sz="2000" b="1" u="sng">
                <a:latin typeface="Arial" panose="020B0604020202020204" pitchFamily="34" charset="0"/>
                <a:cs typeface="Times New Roman" panose="02020603050405020304" pitchFamily="18" charset="0"/>
              </a:rPr>
              <a:t>Variables: </a:t>
            </a:r>
            <a:endParaRPr lang="en-US" altLang="en-US" sz="2000">
              <a:latin typeface="Arial" panose="020B0604020202020204" pitchFamily="34" charset="0"/>
            </a:endParaRPr>
          </a:p>
          <a:p>
            <a:r>
              <a:rPr lang="en-US" altLang="en-US" sz="2000">
                <a:latin typeface="Arial" panose="020B0604020202020204" pitchFamily="34" charset="0"/>
                <a:cs typeface="Times New Roman" panose="02020603050405020304" pitchFamily="18" charset="0"/>
              </a:rPr>
              <a:t>CT = Product of Free Chlorine Residual and Time required</a:t>
            </a:r>
            <a:endParaRPr lang="en-US" altLang="en-US" sz="2000">
              <a:latin typeface="Arial" panose="020B0604020202020204" pitchFamily="34" charset="0"/>
            </a:endParaRPr>
          </a:p>
          <a:p>
            <a:r>
              <a:rPr lang="en-US" altLang="en-US" sz="2000">
                <a:latin typeface="Arial" panose="020B0604020202020204" pitchFamily="34" charset="0"/>
                <a:cs typeface="Times New Roman" panose="02020603050405020304" pitchFamily="18" charset="0"/>
              </a:rPr>
              <a:t>L = number of log inactivation for Giardia (L = 1 for slow sand)</a:t>
            </a:r>
            <a:endParaRPr lang="en-US" altLang="en-US" sz="2000">
              <a:latin typeface="Arial" panose="020B0604020202020204" pitchFamily="34" charset="0"/>
            </a:endParaRPr>
          </a:p>
          <a:p>
            <a:r>
              <a:rPr lang="en-US" altLang="en-US" sz="2000">
                <a:latin typeface="Arial" panose="020B0604020202020204" pitchFamily="34" charset="0"/>
                <a:cs typeface="Times New Roman" panose="02020603050405020304" pitchFamily="18" charset="0"/>
              </a:rPr>
              <a:t>T = temperature, in Celsius</a:t>
            </a:r>
            <a:endParaRPr lang="en-US" altLang="en-US" sz="2000">
              <a:latin typeface="Arial" panose="020B0604020202020204" pitchFamily="34" charset="0"/>
            </a:endParaRPr>
          </a:p>
          <a:p>
            <a:r>
              <a:rPr lang="en-US" altLang="en-US" sz="2000">
                <a:latin typeface="Arial" panose="020B0604020202020204" pitchFamily="34" charset="0"/>
                <a:cs typeface="Times New Roman" panose="02020603050405020304" pitchFamily="18" charset="0"/>
              </a:rPr>
              <a:t>C = chlorine residual in mg/L</a:t>
            </a:r>
            <a:endParaRPr lang="en-US" altLang="en-US" sz="2000">
              <a:latin typeface="Arial" panose="020B0604020202020204" pitchFamily="34" charset="0"/>
            </a:endParaRPr>
          </a:p>
          <a:p>
            <a:r>
              <a:rPr lang="en-US" altLang="en-US" sz="2000">
                <a:latin typeface="Arial" panose="020B0604020202020204" pitchFamily="34" charset="0"/>
                <a:cs typeface="Times New Roman" panose="02020603050405020304" pitchFamily="18" charset="0"/>
              </a:rPr>
              <a:t>pH = pH of water</a:t>
            </a:r>
            <a:endParaRPr lang="en-US" altLang="en-US" sz="2000">
              <a:latin typeface="Arial" panose="020B0604020202020204" pitchFamily="34" charset="0"/>
            </a:endParaRPr>
          </a:p>
          <a:p>
            <a:r>
              <a:rPr lang="en-US" altLang="en-US" sz="2000">
                <a:latin typeface="Arial" panose="020B0604020202020204" pitchFamily="34" charset="0"/>
                <a:cs typeface="Times New Roman" panose="02020603050405020304" pitchFamily="18" charset="0"/>
              </a:rPr>
              <a:t>e = 2.7183, base for natural log</a:t>
            </a:r>
            <a:endParaRPr lang="en-US" altLang="en-US" sz="2000">
              <a:latin typeface="Arial" panose="020B0604020202020204" pitchFamily="34" charset="0"/>
            </a:endParaRPr>
          </a:p>
          <a:p>
            <a:r>
              <a:rPr lang="en-US" altLang="en-US" sz="2000">
                <a:latin typeface="Arial" panose="020B0604020202020204" pitchFamily="34" charset="0"/>
                <a:cs typeface="Times New Roman" panose="02020603050405020304" pitchFamily="18" charset="0"/>
              </a:rPr>
              <a:t>(Smith, Clark, Pierce and Regli, 1995, from EPA's 1999 Guidance Manual for Disinfection Profiling and Benchmarking)</a:t>
            </a:r>
            <a:r>
              <a:rPr lang="en-US" altLang="en-US" sz="2000">
                <a:latin typeface="Arial" panose="020B0604020202020204" pitchFamily="34" charset="0"/>
              </a:rPr>
              <a:t> </a:t>
            </a:r>
          </a:p>
        </p:txBody>
      </p:sp>
      <p:sp>
        <p:nvSpPr>
          <p:cNvPr id="6" name="TextBox 5">
            <a:extLst>
              <a:ext uri="{FF2B5EF4-FFF2-40B4-BE49-F238E27FC236}">
                <a16:creationId xmlns:a16="http://schemas.microsoft.com/office/drawing/2014/main" id="{70ABE823-F388-48EE-A51B-D684CA5899A9}"/>
              </a:ext>
            </a:extLst>
          </p:cNvPr>
          <p:cNvSpPr txBox="1"/>
          <p:nvPr/>
        </p:nvSpPr>
        <p:spPr>
          <a:xfrm>
            <a:off x="440436" y="24765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Using Regression Equations, Cont.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5F2865-0363-F911-7E56-53C3F3F0BB34}"/>
              </a:ext>
            </a:extLst>
          </p:cNvPr>
          <p:cNvSpPr txBox="1"/>
          <p:nvPr/>
        </p:nvSpPr>
        <p:spPr>
          <a:xfrm>
            <a:off x="478536" y="243840"/>
            <a:ext cx="75034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Using EPA CT Tables - Temperature</a:t>
            </a:r>
          </a:p>
        </p:txBody>
      </p:sp>
      <p:sp>
        <p:nvSpPr>
          <p:cNvPr id="100355" name="Rectangle 3">
            <a:extLst>
              <a:ext uri="{FF2B5EF4-FFF2-40B4-BE49-F238E27FC236}">
                <a16:creationId xmlns:a16="http://schemas.microsoft.com/office/drawing/2014/main" id="{85C354C4-1A1B-27A9-AB1D-05DD75443DD4}"/>
              </a:ext>
            </a:extLst>
          </p:cNvPr>
          <p:cNvSpPr txBox="1">
            <a:spLocks noChangeArrowheads="1"/>
          </p:cNvSpPr>
          <p:nvPr/>
        </p:nvSpPr>
        <p:spPr bwMode="auto">
          <a:xfrm>
            <a:off x="228600" y="1295400"/>
            <a:ext cx="8686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995363"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lnSpc>
                <a:spcPct val="90000"/>
              </a:lnSpc>
            </a:pPr>
            <a:r>
              <a:rPr lang="en-US" altLang="en-US" sz="2800"/>
              <a:t>There are </a:t>
            </a:r>
            <a:r>
              <a:rPr lang="en-US" altLang="en-US" sz="2800">
                <a:solidFill>
                  <a:srgbClr val="FFC000"/>
                </a:solidFill>
              </a:rPr>
              <a:t>six EPA CT tables based on temperature</a:t>
            </a:r>
          </a:p>
          <a:p>
            <a:pPr eaLnBrk="1" hangingPunct="1">
              <a:lnSpc>
                <a:spcPct val="90000"/>
              </a:lnSpc>
            </a:pPr>
            <a:r>
              <a:rPr lang="en-US" altLang="en-US" sz="2800">
                <a:solidFill>
                  <a:srgbClr val="FFC000"/>
                </a:solidFill>
              </a:rPr>
              <a:t>Find the correct table based on your water temperature </a:t>
            </a:r>
            <a:r>
              <a:rPr lang="en-US" altLang="en-US" sz="2800"/>
              <a:t>in degrees </a:t>
            </a:r>
            <a:r>
              <a:rPr lang="en-US" altLang="en-US" sz="2800" u="sng"/>
              <a:t>Celsius</a:t>
            </a:r>
            <a:r>
              <a:rPr lang="en-US" altLang="en-US" sz="2800"/>
              <a:t>.</a:t>
            </a:r>
          </a:p>
          <a:p>
            <a:pPr lvl="2" eaLnBrk="1" hangingPunct="1">
              <a:lnSpc>
                <a:spcPct val="90000"/>
              </a:lnSpc>
            </a:pPr>
            <a:r>
              <a:rPr lang="en-US" altLang="en-US" sz="2800">
                <a:cs typeface="Arial" panose="020B0604020202020204" pitchFamily="34" charset="0"/>
              </a:rPr>
              <a:t>°</a:t>
            </a:r>
            <a:r>
              <a:rPr lang="en-US" altLang="en-US" sz="2800"/>
              <a:t>C = 5/9 x (</a:t>
            </a:r>
            <a:r>
              <a:rPr lang="en-US" altLang="en-US" sz="2800">
                <a:cs typeface="Arial" panose="020B0604020202020204" pitchFamily="34" charset="0"/>
              </a:rPr>
              <a:t>°</a:t>
            </a:r>
            <a:r>
              <a:rPr lang="en-US" altLang="en-US" sz="2800"/>
              <a:t>F – 32)</a:t>
            </a:r>
          </a:p>
          <a:p>
            <a:pPr eaLnBrk="1" hangingPunct="1">
              <a:lnSpc>
                <a:spcPct val="90000"/>
              </a:lnSpc>
            </a:pPr>
            <a:r>
              <a:rPr lang="en-US" altLang="en-US" sz="2800">
                <a:solidFill>
                  <a:srgbClr val="FFC000"/>
                </a:solidFill>
              </a:rPr>
              <a:t>If water temp is between values, then round </a:t>
            </a:r>
            <a:r>
              <a:rPr lang="en-US" altLang="en-US" sz="2800" u="sng">
                <a:solidFill>
                  <a:srgbClr val="FFC000"/>
                </a:solidFill>
              </a:rPr>
              <a:t>down</a:t>
            </a:r>
          </a:p>
          <a:p>
            <a:pPr lvl="2" eaLnBrk="1" hangingPunct="1">
              <a:lnSpc>
                <a:spcPct val="90000"/>
              </a:lnSpc>
            </a:pPr>
            <a:r>
              <a:rPr lang="en-US" altLang="en-US" sz="2800"/>
              <a:t>Example: for water temp of 12</a:t>
            </a:r>
            <a:r>
              <a:rPr lang="en-US" altLang="en-US" sz="2800">
                <a:cs typeface="Arial" panose="020B0604020202020204" pitchFamily="34" charset="0"/>
              </a:rPr>
              <a:t>°</a:t>
            </a:r>
            <a:r>
              <a:rPr lang="en-US" altLang="en-US" sz="2800"/>
              <a:t>C, use the 10</a:t>
            </a:r>
            <a:r>
              <a:rPr lang="en-US" altLang="en-US" sz="2800">
                <a:cs typeface="Arial" panose="020B0604020202020204" pitchFamily="34" charset="0"/>
              </a:rPr>
              <a:t>°</a:t>
            </a:r>
            <a:r>
              <a:rPr lang="en-US" altLang="en-US" sz="2800"/>
              <a:t>C table</a:t>
            </a:r>
          </a:p>
          <a:p>
            <a:pPr lvl="2" eaLnBrk="1" hangingPunct="1">
              <a:lnSpc>
                <a:spcPct val="90000"/>
              </a:lnSpc>
            </a:pPr>
            <a:r>
              <a:rPr lang="en-US" altLang="en-US" sz="2800" i="1"/>
              <a:t>Even if the water temp is 14.9</a:t>
            </a:r>
            <a:r>
              <a:rPr lang="en-US" altLang="en-US" sz="2800" i="1">
                <a:cs typeface="Arial" panose="020B0604020202020204" pitchFamily="34" charset="0"/>
              </a:rPr>
              <a:t>°C, round down to 10°C</a:t>
            </a:r>
          </a:p>
          <a:p>
            <a:pPr eaLnBrk="1" hangingPunct="1">
              <a:lnSpc>
                <a:spcPct val="90000"/>
              </a:lnSpc>
            </a:pPr>
            <a:r>
              <a:rPr lang="en-US" altLang="en-US" sz="2800" i="1"/>
              <a:t>Water gets more viscous the colder it gets and chemical reactions take longer, so rounding temp down is more conservative.</a:t>
            </a:r>
          </a:p>
          <a:p>
            <a:pPr eaLnBrk="1" hangingPunct="1">
              <a:lnSpc>
                <a:spcPct val="90000"/>
              </a:lnSpc>
            </a:pPr>
            <a:endParaRPr lang="en-US" altLang="en-US" sz="2800" i="1">
              <a:cs typeface="Arial" panose="020B0604020202020204" pitchFamily="34" charset="0"/>
            </a:endParaRPr>
          </a:p>
          <a:p>
            <a:pPr eaLnBrk="1" hangingPunct="1">
              <a:lnSpc>
                <a:spcPct val="90000"/>
              </a:lnSpc>
            </a:pPr>
            <a:endParaRPr lang="en-US" altLang="en-US" sz="2800"/>
          </a:p>
        </p:txBody>
      </p:sp>
      <p:pic>
        <p:nvPicPr>
          <p:cNvPr id="100356" name="Picture 2" descr="C:\Documents and Settings\OR0061021\Local Settings\Temporary Internet Files\Content.IE5\FMCN7OD4\MC900279004[1].wmf">
            <a:extLst>
              <a:ext uri="{FF2B5EF4-FFF2-40B4-BE49-F238E27FC236}">
                <a16:creationId xmlns:a16="http://schemas.microsoft.com/office/drawing/2014/main" id="{7273336D-4EFC-14C9-C2FB-9F1DF4B77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247650"/>
            <a:ext cx="11287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B6990E-F7E8-7410-F6F2-4AE64A8FE864}"/>
              </a:ext>
            </a:extLst>
          </p:cNvPr>
          <p:cNvSpPr txBox="1"/>
          <p:nvPr/>
        </p:nvSpPr>
        <p:spPr>
          <a:xfrm>
            <a:off x="4594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Using EPA CT Tables - Temp = 12 °C</a:t>
            </a:r>
          </a:p>
        </p:txBody>
      </p:sp>
      <p:pic>
        <p:nvPicPr>
          <p:cNvPr id="102403" name="Picture 4">
            <a:extLst>
              <a:ext uri="{FF2B5EF4-FFF2-40B4-BE49-F238E27FC236}">
                <a16:creationId xmlns:a16="http://schemas.microsoft.com/office/drawing/2014/main" id="{8FC4BFD5-F75F-2B09-6B41-C904D9298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827088"/>
            <a:ext cx="8591550" cy="58721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D2BBD55E-21F6-220A-9124-40E21BF3FE5A}"/>
              </a:ext>
            </a:extLst>
          </p:cNvPr>
          <p:cNvSpPr>
            <a:spLocks noChangeArrowheads="1"/>
          </p:cNvSpPr>
          <p:nvPr/>
        </p:nvSpPr>
        <p:spPr bwMode="auto">
          <a:xfrm>
            <a:off x="6011863" y="1116013"/>
            <a:ext cx="708025" cy="365125"/>
          </a:xfrm>
          <a:prstGeom prst="rect">
            <a:avLst/>
          </a:prstGeom>
          <a:noFill/>
          <a:ln w="38100">
            <a:solidFill>
              <a:schemeClr val="tx2">
                <a:lumMod val="50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pic>
        <p:nvPicPr>
          <p:cNvPr id="102405" name="Picture 2" descr="C:\Documents and Settings\OR0061021\Local Settings\Temporary Internet Files\Content.IE5\FMCN7OD4\MC900279004[1].wmf">
            <a:extLst>
              <a:ext uri="{FF2B5EF4-FFF2-40B4-BE49-F238E27FC236}">
                <a16:creationId xmlns:a16="http://schemas.microsoft.com/office/drawing/2014/main" id="{8506A7C7-8D9E-39DE-A22E-5C184F42C7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0588" y="4692650"/>
            <a:ext cx="13049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0AE41267-173A-F4DB-2715-667E45346A20}"/>
              </a:ext>
            </a:extLst>
          </p:cNvPr>
          <p:cNvSpPr txBox="1">
            <a:spLocks noChangeArrowheads="1"/>
          </p:cNvSpPr>
          <p:nvPr/>
        </p:nvSpPr>
        <p:spPr>
          <a:xfrm>
            <a:off x="6889750" y="887413"/>
            <a:ext cx="1924050" cy="1249362"/>
          </a:xfrm>
          <a:prstGeom prst="rect">
            <a:avLst/>
          </a:prstGeom>
          <a:solidFill>
            <a:srgbClr val="FFFF00"/>
          </a:solidFill>
          <a:ln>
            <a:solidFill>
              <a:schemeClr val="bg1"/>
            </a:solidFill>
          </a:ln>
        </p:spPr>
        <p:txBody>
          <a:bodyPr/>
          <a:lstStyle/>
          <a:p>
            <a:pPr eaLnBrk="1" fontAlgn="auto" hangingPunct="1">
              <a:spcBef>
                <a:spcPts val="700"/>
              </a:spcBef>
              <a:spcAft>
                <a:spcPts val="0"/>
              </a:spcAft>
              <a:buClr>
                <a:schemeClr val="tx2"/>
              </a:buClr>
              <a:buSzPct val="95000"/>
              <a:defRPr/>
            </a:pPr>
            <a:r>
              <a:rPr lang="en-US" dirty="0">
                <a:solidFill>
                  <a:srgbClr val="FF0000"/>
                </a:solidFill>
                <a:latin typeface="+mn-lt"/>
              </a:rPr>
              <a:t>Use 10°C table  for T = 10 – 14.9°C</a:t>
            </a:r>
          </a:p>
          <a:p>
            <a:pPr eaLnBrk="1" fontAlgn="auto" hangingPunct="1">
              <a:spcBef>
                <a:spcPts val="700"/>
              </a:spcBef>
              <a:spcAft>
                <a:spcPts val="0"/>
              </a:spcAft>
              <a:buClr>
                <a:schemeClr val="tx2"/>
              </a:buClr>
              <a:buSzPct val="95000"/>
              <a:defRPr/>
            </a:pPr>
            <a:r>
              <a:rPr lang="en-US" dirty="0">
                <a:solidFill>
                  <a:srgbClr val="FF0000"/>
                </a:solidFill>
                <a:latin typeface="+mn-lt"/>
              </a:rPr>
              <a:t>(round down for temp)</a:t>
            </a:r>
          </a:p>
          <a:p>
            <a:pPr marL="411480" indent="-342900" eaLnBrk="1" fontAlgn="auto" hangingPunct="1">
              <a:spcBef>
                <a:spcPts val="700"/>
              </a:spcBef>
              <a:spcAft>
                <a:spcPts val="0"/>
              </a:spcAft>
              <a:buClr>
                <a:schemeClr val="tx2"/>
              </a:buClr>
              <a:buSzPct val="95000"/>
              <a:defRPr/>
            </a:pPr>
            <a:endParaRPr lang="en-US" dirty="0">
              <a:solidFill>
                <a:srgbClr val="FF0000"/>
              </a:solidFill>
              <a:latin typeface="+mn-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2DB889-4C37-6080-109A-18E047031096}"/>
              </a:ext>
            </a:extLst>
          </p:cNvPr>
          <p:cNvSpPr txBox="1"/>
          <p:nvPr/>
        </p:nvSpPr>
        <p:spPr>
          <a:xfrm>
            <a:off x="4594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Using EPA CT Tables - pH</a:t>
            </a:r>
          </a:p>
        </p:txBody>
      </p:sp>
      <p:sp>
        <p:nvSpPr>
          <p:cNvPr id="104451" name="Rectangle 3">
            <a:extLst>
              <a:ext uri="{FF2B5EF4-FFF2-40B4-BE49-F238E27FC236}">
                <a16:creationId xmlns:a16="http://schemas.microsoft.com/office/drawing/2014/main" id="{FC3755C9-89F5-FCB9-BC94-DFD54CE8034C}"/>
              </a:ext>
            </a:extLst>
          </p:cNvPr>
          <p:cNvSpPr txBox="1">
            <a:spLocks noChangeArrowheads="1"/>
          </p:cNvSpPr>
          <p:nvPr/>
        </p:nvSpPr>
        <p:spPr bwMode="auto">
          <a:xfrm>
            <a:off x="457200" y="1600200"/>
            <a:ext cx="66659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995363"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lnSpc>
                <a:spcPct val="90000"/>
              </a:lnSpc>
            </a:pPr>
            <a:r>
              <a:rPr lang="en-US" altLang="en-US"/>
              <a:t>There are </a:t>
            </a:r>
            <a:r>
              <a:rPr lang="en-US" altLang="en-US">
                <a:solidFill>
                  <a:srgbClr val="FFC000"/>
                </a:solidFill>
              </a:rPr>
              <a:t>7 sections for pH on each table</a:t>
            </a:r>
          </a:p>
          <a:p>
            <a:pPr eaLnBrk="1" hangingPunct="1">
              <a:lnSpc>
                <a:spcPct val="90000"/>
              </a:lnSpc>
              <a:buFontTx/>
              <a:buNone/>
            </a:pPr>
            <a:endParaRPr lang="en-US" altLang="en-US"/>
          </a:p>
          <a:p>
            <a:pPr eaLnBrk="1" hangingPunct="1">
              <a:lnSpc>
                <a:spcPct val="90000"/>
              </a:lnSpc>
            </a:pPr>
            <a:r>
              <a:rPr lang="en-US" altLang="en-US">
                <a:solidFill>
                  <a:srgbClr val="FFC000"/>
                </a:solidFill>
              </a:rPr>
              <a:t>Find the section that corresponds to your water’s pH level</a:t>
            </a:r>
          </a:p>
          <a:p>
            <a:pPr eaLnBrk="1" hangingPunct="1">
              <a:lnSpc>
                <a:spcPct val="90000"/>
              </a:lnSpc>
              <a:buFontTx/>
              <a:buNone/>
            </a:pPr>
            <a:endParaRPr lang="en-US" altLang="en-US"/>
          </a:p>
          <a:p>
            <a:pPr eaLnBrk="1" hangingPunct="1">
              <a:lnSpc>
                <a:spcPct val="90000"/>
              </a:lnSpc>
            </a:pPr>
            <a:r>
              <a:rPr lang="en-US" altLang="en-US"/>
              <a:t>If your pH is between the choices, then </a:t>
            </a:r>
            <a:r>
              <a:rPr lang="en-US" altLang="en-US" u="sng">
                <a:solidFill>
                  <a:srgbClr val="FFC000"/>
                </a:solidFill>
              </a:rPr>
              <a:t>round up</a:t>
            </a:r>
            <a:r>
              <a:rPr lang="en-US" altLang="en-US">
                <a:solidFill>
                  <a:srgbClr val="FFC000"/>
                </a:solidFill>
              </a:rPr>
              <a:t> </a:t>
            </a:r>
            <a:r>
              <a:rPr lang="en-US" altLang="en-US"/>
              <a:t>to the higher pH</a:t>
            </a:r>
          </a:p>
          <a:p>
            <a:pPr lvl="2" eaLnBrk="1" hangingPunct="1">
              <a:lnSpc>
                <a:spcPct val="90000"/>
              </a:lnSpc>
            </a:pPr>
            <a:r>
              <a:rPr lang="en-US" altLang="en-US"/>
              <a:t>Example: if pH of water is 6.8, use the pH 7.0 section</a:t>
            </a:r>
          </a:p>
          <a:p>
            <a:pPr lvl="2" eaLnBrk="1" hangingPunct="1">
              <a:lnSpc>
                <a:spcPct val="90000"/>
              </a:lnSpc>
              <a:buFontTx/>
              <a:buNone/>
            </a:pPr>
            <a:endParaRPr lang="en-US" altLang="en-US"/>
          </a:p>
        </p:txBody>
      </p:sp>
      <p:grpSp>
        <p:nvGrpSpPr>
          <p:cNvPr id="104452" name="Group 25">
            <a:extLst>
              <a:ext uri="{FF2B5EF4-FFF2-40B4-BE49-F238E27FC236}">
                <a16:creationId xmlns:a16="http://schemas.microsoft.com/office/drawing/2014/main" id="{B8B80B15-1EAC-D305-D1BD-C37F2D48C3A2}"/>
              </a:ext>
            </a:extLst>
          </p:cNvPr>
          <p:cNvGrpSpPr>
            <a:grpSpLocks/>
          </p:cNvGrpSpPr>
          <p:nvPr/>
        </p:nvGrpSpPr>
        <p:grpSpPr bwMode="auto">
          <a:xfrm>
            <a:off x="7165975" y="350838"/>
            <a:ext cx="1627188" cy="2478087"/>
            <a:chOff x="7166344" y="350874"/>
            <a:chExt cx="1626780" cy="2477385"/>
          </a:xfrm>
        </p:grpSpPr>
        <p:sp>
          <p:nvSpPr>
            <p:cNvPr id="25" name="Cube 24">
              <a:extLst>
                <a:ext uri="{FF2B5EF4-FFF2-40B4-BE49-F238E27FC236}">
                  <a16:creationId xmlns:a16="http://schemas.microsoft.com/office/drawing/2014/main" id="{767F00EC-B636-1E71-379E-BB89F5AC9468}"/>
                </a:ext>
              </a:extLst>
            </p:cNvPr>
            <p:cNvSpPr/>
            <p:nvPr/>
          </p:nvSpPr>
          <p:spPr>
            <a:xfrm>
              <a:off x="7166344" y="1785567"/>
              <a:ext cx="1307772" cy="564990"/>
            </a:xfrm>
            <a:prstGeom prst="cube">
              <a:avLst>
                <a:gd name="adj" fmla="val 55189"/>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Can 8">
              <a:extLst>
                <a:ext uri="{FF2B5EF4-FFF2-40B4-BE49-F238E27FC236}">
                  <a16:creationId xmlns:a16="http://schemas.microsoft.com/office/drawing/2014/main" id="{6ED79634-C0C5-89B6-C126-08BF34B71339}"/>
                </a:ext>
              </a:extLst>
            </p:cNvPr>
            <p:cNvSpPr/>
            <p:nvPr/>
          </p:nvSpPr>
          <p:spPr>
            <a:xfrm>
              <a:off x="7459958" y="1717324"/>
              <a:ext cx="780854" cy="271386"/>
            </a:xfrm>
            <a:prstGeom prst="can">
              <a:avLst>
                <a:gd name="adj" fmla="val 49390"/>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Can 7">
              <a:extLst>
                <a:ext uri="{FF2B5EF4-FFF2-40B4-BE49-F238E27FC236}">
                  <a16:creationId xmlns:a16="http://schemas.microsoft.com/office/drawing/2014/main" id="{D1B21355-437F-F6BC-851F-92EABBE4D2C0}"/>
                </a:ext>
              </a:extLst>
            </p:cNvPr>
            <p:cNvSpPr/>
            <p:nvPr/>
          </p:nvSpPr>
          <p:spPr>
            <a:xfrm>
              <a:off x="7596449" y="1247557"/>
              <a:ext cx="495176" cy="571338"/>
            </a:xfrm>
            <a:prstGeom prst="can">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B6644986-3261-1090-B0F2-6EAA95F75ECB}"/>
                </a:ext>
              </a:extLst>
            </p:cNvPr>
            <p:cNvSpPr/>
            <p:nvPr/>
          </p:nvSpPr>
          <p:spPr>
            <a:xfrm>
              <a:off x="7750398" y="839685"/>
              <a:ext cx="180930" cy="160292"/>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 name="Donut 23">
              <a:extLst>
                <a:ext uri="{FF2B5EF4-FFF2-40B4-BE49-F238E27FC236}">
                  <a16:creationId xmlns:a16="http://schemas.microsoft.com/office/drawing/2014/main" id="{A55BB3FF-6BDC-FDA3-DF41-D004768352AE}"/>
                </a:ext>
              </a:extLst>
            </p:cNvPr>
            <p:cNvSpPr/>
            <p:nvPr/>
          </p:nvSpPr>
          <p:spPr>
            <a:xfrm>
              <a:off x="7520268" y="2150589"/>
              <a:ext cx="160297" cy="171401"/>
            </a:xfrm>
            <a:prstGeom prst="donut">
              <a:avLst/>
            </a:prstGeom>
            <a:solidFill>
              <a:schemeClr val="bg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14" name="Rounded Rectangle 13">
              <a:extLst>
                <a:ext uri="{FF2B5EF4-FFF2-40B4-BE49-F238E27FC236}">
                  <a16:creationId xmlns:a16="http://schemas.microsoft.com/office/drawing/2014/main" id="{318AC4DC-0898-7E47-DDE6-A8D8362234E5}"/>
                </a:ext>
              </a:extLst>
            </p:cNvPr>
            <p:cNvSpPr/>
            <p:nvPr/>
          </p:nvSpPr>
          <p:spPr>
            <a:xfrm>
              <a:off x="7890062" y="1850636"/>
              <a:ext cx="785616" cy="977623"/>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ounded Rectangle 16">
              <a:extLst>
                <a:ext uri="{FF2B5EF4-FFF2-40B4-BE49-F238E27FC236}">
                  <a16:creationId xmlns:a16="http://schemas.microsoft.com/office/drawing/2014/main" id="{01686944-81F3-87CD-194C-CB48BD2CEC36}"/>
                </a:ext>
              </a:extLst>
            </p:cNvPr>
            <p:cNvSpPr/>
            <p:nvPr/>
          </p:nvSpPr>
          <p:spPr>
            <a:xfrm>
              <a:off x="7924979" y="1906183"/>
              <a:ext cx="709435" cy="645929"/>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ounded Rectangle 14">
              <a:extLst>
                <a:ext uri="{FF2B5EF4-FFF2-40B4-BE49-F238E27FC236}">
                  <a16:creationId xmlns:a16="http://schemas.microsoft.com/office/drawing/2014/main" id="{8B734153-5081-AAF2-B796-450C5BC545AD}"/>
                </a:ext>
              </a:extLst>
            </p:cNvPr>
            <p:cNvSpPr/>
            <p:nvPr/>
          </p:nvSpPr>
          <p:spPr>
            <a:xfrm>
              <a:off x="7963069" y="1934750"/>
              <a:ext cx="617383" cy="341215"/>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4461" name="TextBox 15">
              <a:extLst>
                <a:ext uri="{FF2B5EF4-FFF2-40B4-BE49-F238E27FC236}">
                  <a16:creationId xmlns:a16="http://schemas.microsoft.com/office/drawing/2014/main" id="{02E5A491-1E6C-4642-D90D-A0A8D8507348}"/>
                </a:ext>
              </a:extLst>
            </p:cNvPr>
            <p:cNvSpPr txBox="1">
              <a:spLocks noChangeArrowheads="1"/>
            </p:cNvSpPr>
            <p:nvPr/>
          </p:nvSpPr>
          <p:spPr bwMode="auto">
            <a:xfrm>
              <a:off x="7921256" y="1924493"/>
              <a:ext cx="8718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1200">
                  <a:solidFill>
                    <a:schemeClr val="bg1"/>
                  </a:solidFill>
                </a:rPr>
                <a:t>pH = 7.0</a:t>
              </a:r>
            </a:p>
          </p:txBody>
        </p:sp>
        <p:sp>
          <p:nvSpPr>
            <p:cNvPr id="18" name="Donut 17">
              <a:extLst>
                <a:ext uri="{FF2B5EF4-FFF2-40B4-BE49-F238E27FC236}">
                  <a16:creationId xmlns:a16="http://schemas.microsoft.com/office/drawing/2014/main" id="{91BF4347-B19F-C8C3-3E9B-BD966527E240}"/>
                </a:ext>
              </a:extLst>
            </p:cNvPr>
            <p:cNvSpPr/>
            <p:nvPr/>
          </p:nvSpPr>
          <p:spPr>
            <a:xfrm>
              <a:off x="8048773" y="2317229"/>
              <a:ext cx="160298" cy="171401"/>
            </a:xfrm>
            <a:prstGeom prst="donut">
              <a:avLst/>
            </a:prstGeom>
            <a:solidFill>
              <a:schemeClr val="bg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19" name="Donut 18">
              <a:extLst>
                <a:ext uri="{FF2B5EF4-FFF2-40B4-BE49-F238E27FC236}">
                  <a16:creationId xmlns:a16="http://schemas.microsoft.com/office/drawing/2014/main" id="{3BCFB40B-9820-D039-269C-4DB87779C8B5}"/>
                </a:ext>
              </a:extLst>
            </p:cNvPr>
            <p:cNvSpPr/>
            <p:nvPr/>
          </p:nvSpPr>
          <p:spPr>
            <a:xfrm>
              <a:off x="8255096" y="2321990"/>
              <a:ext cx="158710" cy="169814"/>
            </a:xfrm>
            <a:prstGeom prst="donut">
              <a:avLst/>
            </a:prstGeom>
            <a:solidFill>
              <a:schemeClr val="bg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20" name="Freeform 19">
              <a:extLst>
                <a:ext uri="{FF2B5EF4-FFF2-40B4-BE49-F238E27FC236}">
                  <a16:creationId xmlns:a16="http://schemas.microsoft.com/office/drawing/2014/main" id="{06CFD326-14DF-F1DF-4AC7-E9D54F73710A}"/>
                </a:ext>
              </a:extLst>
            </p:cNvPr>
            <p:cNvSpPr/>
            <p:nvPr/>
          </p:nvSpPr>
          <p:spPr>
            <a:xfrm>
              <a:off x="7705959" y="350874"/>
              <a:ext cx="1025268" cy="1499762"/>
            </a:xfrm>
            <a:custGeom>
              <a:avLst/>
              <a:gdLst>
                <a:gd name="connsiteX0" fmla="*/ 565714 w 1024179"/>
                <a:gd name="connsiteY0" fmla="*/ 1499191 h 1499191"/>
                <a:gd name="connsiteX1" fmla="*/ 586979 w 1024179"/>
                <a:gd name="connsiteY1" fmla="*/ 1435396 h 1499191"/>
                <a:gd name="connsiteX2" fmla="*/ 618877 w 1024179"/>
                <a:gd name="connsiteY2" fmla="*/ 1329070 h 1499191"/>
                <a:gd name="connsiteX3" fmla="*/ 640142 w 1024179"/>
                <a:gd name="connsiteY3" fmla="*/ 1297173 h 1499191"/>
                <a:gd name="connsiteX4" fmla="*/ 661407 w 1024179"/>
                <a:gd name="connsiteY4" fmla="*/ 1222745 h 1499191"/>
                <a:gd name="connsiteX5" fmla="*/ 672040 w 1024179"/>
                <a:gd name="connsiteY5" fmla="*/ 1190847 h 1499191"/>
                <a:gd name="connsiteX6" fmla="*/ 703937 w 1024179"/>
                <a:gd name="connsiteY6" fmla="*/ 1158949 h 1499191"/>
                <a:gd name="connsiteX7" fmla="*/ 820896 w 1024179"/>
                <a:gd name="connsiteY7" fmla="*/ 1105786 h 1499191"/>
                <a:gd name="connsiteX8" fmla="*/ 874058 w 1024179"/>
                <a:gd name="connsiteY8" fmla="*/ 1084521 h 1499191"/>
                <a:gd name="connsiteX9" fmla="*/ 916589 w 1024179"/>
                <a:gd name="connsiteY9" fmla="*/ 988828 h 1499191"/>
                <a:gd name="connsiteX10" fmla="*/ 969751 w 1024179"/>
                <a:gd name="connsiteY10" fmla="*/ 925033 h 1499191"/>
                <a:gd name="connsiteX11" fmla="*/ 980384 w 1024179"/>
                <a:gd name="connsiteY11" fmla="*/ 499731 h 1499191"/>
                <a:gd name="connsiteX12" fmla="*/ 905956 w 1024179"/>
                <a:gd name="connsiteY12" fmla="*/ 404038 h 1499191"/>
                <a:gd name="connsiteX13" fmla="*/ 820896 w 1024179"/>
                <a:gd name="connsiteY13" fmla="*/ 297712 h 1499191"/>
                <a:gd name="connsiteX14" fmla="*/ 799631 w 1024179"/>
                <a:gd name="connsiteY14" fmla="*/ 265814 h 1499191"/>
                <a:gd name="connsiteX15" fmla="*/ 725203 w 1024179"/>
                <a:gd name="connsiteY15" fmla="*/ 191386 h 1499191"/>
                <a:gd name="connsiteX16" fmla="*/ 703937 w 1024179"/>
                <a:gd name="connsiteY16" fmla="*/ 170121 h 1499191"/>
                <a:gd name="connsiteX17" fmla="*/ 672040 w 1024179"/>
                <a:gd name="connsiteY17" fmla="*/ 148856 h 1499191"/>
                <a:gd name="connsiteX18" fmla="*/ 618877 w 1024179"/>
                <a:gd name="connsiteY18" fmla="*/ 95693 h 1499191"/>
                <a:gd name="connsiteX19" fmla="*/ 533817 w 1024179"/>
                <a:gd name="connsiteY19" fmla="*/ 53163 h 1499191"/>
                <a:gd name="connsiteX20" fmla="*/ 512551 w 1024179"/>
                <a:gd name="connsiteY20" fmla="*/ 31898 h 1499191"/>
                <a:gd name="connsiteX21" fmla="*/ 448756 w 1024179"/>
                <a:gd name="connsiteY21" fmla="*/ 10633 h 1499191"/>
                <a:gd name="connsiteX22" fmla="*/ 416858 w 1024179"/>
                <a:gd name="connsiteY22" fmla="*/ 0 h 1499191"/>
                <a:gd name="connsiteX23" fmla="*/ 119147 w 1024179"/>
                <a:gd name="connsiteY23" fmla="*/ 10633 h 1499191"/>
                <a:gd name="connsiteX24" fmla="*/ 55351 w 1024179"/>
                <a:gd name="connsiteY24" fmla="*/ 31898 h 1499191"/>
                <a:gd name="connsiteX25" fmla="*/ 23454 w 1024179"/>
                <a:gd name="connsiteY25" fmla="*/ 53163 h 1499191"/>
                <a:gd name="connsiteX26" fmla="*/ 2189 w 1024179"/>
                <a:gd name="connsiteY26" fmla="*/ 127591 h 1499191"/>
                <a:gd name="connsiteX27" fmla="*/ 12821 w 1024179"/>
                <a:gd name="connsiteY27" fmla="*/ 308345 h 1499191"/>
                <a:gd name="connsiteX28" fmla="*/ 76617 w 1024179"/>
                <a:gd name="connsiteY28" fmla="*/ 393405 h 1499191"/>
                <a:gd name="connsiteX29" fmla="*/ 97882 w 1024179"/>
                <a:gd name="connsiteY29" fmla="*/ 425303 h 1499191"/>
                <a:gd name="connsiteX30" fmla="*/ 108514 w 1024179"/>
                <a:gd name="connsiteY30" fmla="*/ 478466 h 149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24179" h="1499191">
                  <a:moveTo>
                    <a:pt x="565714" y="1499191"/>
                  </a:moveTo>
                  <a:cubicBezTo>
                    <a:pt x="572802" y="1477926"/>
                    <a:pt x="581542" y="1457142"/>
                    <a:pt x="586979" y="1435396"/>
                  </a:cubicBezTo>
                  <a:cubicBezTo>
                    <a:pt x="603049" y="1371120"/>
                    <a:pt x="592991" y="1406729"/>
                    <a:pt x="618877" y="1329070"/>
                  </a:cubicBezTo>
                  <a:cubicBezTo>
                    <a:pt x="622918" y="1316947"/>
                    <a:pt x="634427" y="1308602"/>
                    <a:pt x="640142" y="1297173"/>
                  </a:cubicBezTo>
                  <a:cubicBezTo>
                    <a:pt x="648642" y="1280174"/>
                    <a:pt x="656863" y="1238649"/>
                    <a:pt x="661407" y="1222745"/>
                  </a:cubicBezTo>
                  <a:cubicBezTo>
                    <a:pt x="664486" y="1211968"/>
                    <a:pt x="665823" y="1200173"/>
                    <a:pt x="672040" y="1190847"/>
                  </a:cubicBezTo>
                  <a:cubicBezTo>
                    <a:pt x="680381" y="1178336"/>
                    <a:pt x="691251" y="1167022"/>
                    <a:pt x="703937" y="1158949"/>
                  </a:cubicBezTo>
                  <a:cubicBezTo>
                    <a:pt x="777350" y="1112232"/>
                    <a:pt x="766587" y="1126152"/>
                    <a:pt x="820896" y="1105786"/>
                  </a:cubicBezTo>
                  <a:cubicBezTo>
                    <a:pt x="838767" y="1099084"/>
                    <a:pt x="856337" y="1091609"/>
                    <a:pt x="874058" y="1084521"/>
                  </a:cubicBezTo>
                  <a:cubicBezTo>
                    <a:pt x="907758" y="1033973"/>
                    <a:pt x="891283" y="1064747"/>
                    <a:pt x="916589" y="988828"/>
                  </a:cubicBezTo>
                  <a:cubicBezTo>
                    <a:pt x="923990" y="966626"/>
                    <a:pt x="954948" y="939837"/>
                    <a:pt x="969751" y="925033"/>
                  </a:cubicBezTo>
                  <a:cubicBezTo>
                    <a:pt x="1024179" y="761757"/>
                    <a:pt x="1018365" y="803580"/>
                    <a:pt x="980384" y="499731"/>
                  </a:cubicBezTo>
                  <a:cubicBezTo>
                    <a:pt x="976750" y="470659"/>
                    <a:pt x="928135" y="426216"/>
                    <a:pt x="905956" y="404038"/>
                  </a:cubicBezTo>
                  <a:cubicBezTo>
                    <a:pt x="871242" y="334609"/>
                    <a:pt x="895899" y="372715"/>
                    <a:pt x="820896" y="297712"/>
                  </a:cubicBezTo>
                  <a:cubicBezTo>
                    <a:pt x="811860" y="288676"/>
                    <a:pt x="808180" y="275312"/>
                    <a:pt x="799631" y="265814"/>
                  </a:cubicBezTo>
                  <a:cubicBezTo>
                    <a:pt x="776160" y="239735"/>
                    <a:pt x="750012" y="216195"/>
                    <a:pt x="725203" y="191386"/>
                  </a:cubicBezTo>
                  <a:cubicBezTo>
                    <a:pt x="718114" y="184298"/>
                    <a:pt x="712278" y="175682"/>
                    <a:pt x="703937" y="170121"/>
                  </a:cubicBezTo>
                  <a:cubicBezTo>
                    <a:pt x="693305" y="163033"/>
                    <a:pt x="681657" y="157271"/>
                    <a:pt x="672040" y="148856"/>
                  </a:cubicBezTo>
                  <a:cubicBezTo>
                    <a:pt x="653180" y="132353"/>
                    <a:pt x="642652" y="103618"/>
                    <a:pt x="618877" y="95693"/>
                  </a:cubicBezTo>
                  <a:cubicBezTo>
                    <a:pt x="577585" y="81930"/>
                    <a:pt x="577761" y="84552"/>
                    <a:pt x="533817" y="53163"/>
                  </a:cubicBezTo>
                  <a:cubicBezTo>
                    <a:pt x="525660" y="47336"/>
                    <a:pt x="521517" y="36381"/>
                    <a:pt x="512551" y="31898"/>
                  </a:cubicBezTo>
                  <a:cubicBezTo>
                    <a:pt x="492502" y="21874"/>
                    <a:pt x="470021" y="17721"/>
                    <a:pt x="448756" y="10633"/>
                  </a:cubicBezTo>
                  <a:lnTo>
                    <a:pt x="416858" y="0"/>
                  </a:lnTo>
                  <a:cubicBezTo>
                    <a:pt x="317621" y="3544"/>
                    <a:pt x="218063" y="1905"/>
                    <a:pt x="119147" y="10633"/>
                  </a:cubicBezTo>
                  <a:cubicBezTo>
                    <a:pt x="96818" y="12603"/>
                    <a:pt x="55351" y="31898"/>
                    <a:pt x="55351" y="31898"/>
                  </a:cubicBezTo>
                  <a:cubicBezTo>
                    <a:pt x="44719" y="38986"/>
                    <a:pt x="31437" y="43185"/>
                    <a:pt x="23454" y="53163"/>
                  </a:cubicBezTo>
                  <a:cubicBezTo>
                    <a:pt x="17906" y="60098"/>
                    <a:pt x="2884" y="124809"/>
                    <a:pt x="2189" y="127591"/>
                  </a:cubicBezTo>
                  <a:cubicBezTo>
                    <a:pt x="5733" y="187842"/>
                    <a:pt x="0" y="249367"/>
                    <a:pt x="12821" y="308345"/>
                  </a:cubicBezTo>
                  <a:cubicBezTo>
                    <a:pt x="23895" y="359287"/>
                    <a:pt x="51798" y="362382"/>
                    <a:pt x="76617" y="393405"/>
                  </a:cubicBezTo>
                  <a:cubicBezTo>
                    <a:pt x="84600" y="403384"/>
                    <a:pt x="90794" y="414670"/>
                    <a:pt x="97882" y="425303"/>
                  </a:cubicBezTo>
                  <a:cubicBezTo>
                    <a:pt x="109374" y="471272"/>
                    <a:pt x="108514" y="453220"/>
                    <a:pt x="108514" y="47846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21" name="Can 20">
              <a:extLst>
                <a:ext uri="{FF2B5EF4-FFF2-40B4-BE49-F238E27FC236}">
                  <a16:creationId xmlns:a16="http://schemas.microsoft.com/office/drawing/2014/main" id="{0743D30D-BB05-D598-2E8F-DEB24D43481F}"/>
                </a:ext>
              </a:extLst>
            </p:cNvPr>
            <p:cNvSpPr/>
            <p:nvPr/>
          </p:nvSpPr>
          <p:spPr>
            <a:xfrm>
              <a:off x="7588513" y="1190423"/>
              <a:ext cx="495176" cy="174576"/>
            </a:xfrm>
            <a:prstGeom prst="can">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CB66D449-7677-4022-D435-0141C9D640F8}"/>
                </a:ext>
              </a:extLst>
            </p:cNvPr>
            <p:cNvSpPr/>
            <p:nvPr/>
          </p:nvSpPr>
          <p:spPr>
            <a:xfrm>
              <a:off x="7793250" y="1009499"/>
              <a:ext cx="106335" cy="35073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Rectangle 21">
              <a:extLst>
                <a:ext uri="{FF2B5EF4-FFF2-40B4-BE49-F238E27FC236}">
                  <a16:creationId xmlns:a16="http://schemas.microsoft.com/office/drawing/2014/main" id="{395C34A6-6A91-0175-DF6D-681DDFB986E8}"/>
                </a:ext>
              </a:extLst>
            </p:cNvPr>
            <p:cNvSpPr/>
            <p:nvPr/>
          </p:nvSpPr>
          <p:spPr>
            <a:xfrm>
              <a:off x="7796424" y="1364999"/>
              <a:ext cx="106335" cy="350739"/>
            </a:xfrm>
            <a:prstGeom prst="rect">
              <a:avLst/>
            </a:prstGeom>
            <a:solidFill>
              <a:schemeClr val="tx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Donut 22">
              <a:extLst>
                <a:ext uri="{FF2B5EF4-FFF2-40B4-BE49-F238E27FC236}">
                  <a16:creationId xmlns:a16="http://schemas.microsoft.com/office/drawing/2014/main" id="{B1772ACC-8C80-BC9B-F825-96CB13EEF016}"/>
                </a:ext>
              </a:extLst>
            </p:cNvPr>
            <p:cNvSpPr/>
            <p:nvPr/>
          </p:nvSpPr>
          <p:spPr>
            <a:xfrm>
              <a:off x="7269506" y="2144241"/>
              <a:ext cx="158710" cy="169814"/>
            </a:xfrm>
            <a:prstGeom prst="donut">
              <a:avLst/>
            </a:prstGeom>
            <a:solidFill>
              <a:schemeClr val="bg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5613BA-868E-7C43-07C9-4DB03150B980}"/>
              </a:ext>
            </a:extLst>
          </p:cNvPr>
          <p:cNvSpPr txBox="1"/>
          <p:nvPr/>
        </p:nvSpPr>
        <p:spPr>
          <a:xfrm>
            <a:off x="5737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Regulatory requirements –Pathogen RMVL</a:t>
            </a:r>
          </a:p>
        </p:txBody>
      </p:sp>
      <p:graphicFrame>
        <p:nvGraphicFramePr>
          <p:cNvPr id="4" name="Table 3">
            <a:extLst>
              <a:ext uri="{FF2B5EF4-FFF2-40B4-BE49-F238E27FC236}">
                <a16:creationId xmlns:a16="http://schemas.microsoft.com/office/drawing/2014/main" id="{6EAAE38F-0464-C950-8058-0AB5DA08285A}"/>
              </a:ext>
            </a:extLst>
          </p:cNvPr>
          <p:cNvGraphicFramePr>
            <a:graphicFrameLocks noGrp="1"/>
          </p:cNvGraphicFramePr>
          <p:nvPr/>
        </p:nvGraphicFramePr>
        <p:xfrm>
          <a:off x="368300" y="893763"/>
          <a:ext cx="8128000" cy="3779837"/>
        </p:xfrm>
        <a:graphic>
          <a:graphicData uri="http://schemas.openxmlformats.org/drawingml/2006/table">
            <a:tbl>
              <a:tblPr firstRow="1" bandRow="1">
                <a:tableStyleId>{FABFCF23-3B69-468F-B69F-88F6DE6A72F2}</a:tableStyleId>
              </a:tblPr>
              <a:tblGrid>
                <a:gridCol w="2575153">
                  <a:extLst>
                    <a:ext uri="{9D8B030D-6E8A-4147-A177-3AD203B41FA5}">
                      <a16:colId xmlns:a16="http://schemas.microsoft.com/office/drawing/2014/main" val="20000"/>
                    </a:ext>
                  </a:extLst>
                </a:gridCol>
                <a:gridCol w="5552847">
                  <a:extLst>
                    <a:ext uri="{9D8B030D-6E8A-4147-A177-3AD203B41FA5}">
                      <a16:colId xmlns:a16="http://schemas.microsoft.com/office/drawing/2014/main" val="20001"/>
                    </a:ext>
                  </a:extLst>
                </a:gridCol>
              </a:tblGrid>
              <a:tr h="792546">
                <a:tc gridSpan="2">
                  <a:txBody>
                    <a:bodyPr/>
                    <a:lstStyle/>
                    <a:p>
                      <a:pPr marL="0" marR="0" algn="ctr">
                        <a:spcBef>
                          <a:spcPts val="0"/>
                        </a:spcBef>
                        <a:spcAft>
                          <a:spcPts val="0"/>
                        </a:spcAft>
                      </a:pPr>
                      <a:r>
                        <a:rPr kumimoji="0" lang="en-US" sz="2000" b="1" kern="1200" dirty="0">
                          <a:solidFill>
                            <a:schemeClr val="lt1"/>
                          </a:solidFill>
                          <a:latin typeface="+mn-lt"/>
                          <a:ea typeface="+mn-ea"/>
                          <a:cs typeface="+mn-cs"/>
                        </a:rPr>
                        <a:t>Applicability: PWSs that use SW or GWUDI</a:t>
                      </a:r>
                      <a:r>
                        <a:rPr kumimoji="0" lang="en-US" sz="2000" b="1" kern="1200" baseline="0" dirty="0">
                          <a:solidFill>
                            <a:schemeClr val="lt1"/>
                          </a:solidFill>
                          <a:latin typeface="+mn-lt"/>
                          <a:ea typeface="+mn-ea"/>
                          <a:cs typeface="+mn-cs"/>
                        </a:rPr>
                        <a:t> that practice SSF, DE, or Alternative Filtration</a:t>
                      </a:r>
                      <a:endParaRPr kumimoji="0" lang="en-US" sz="2000" b="1" kern="1200" dirty="0">
                        <a:solidFill>
                          <a:schemeClr val="lt1"/>
                        </a:solidFill>
                        <a:latin typeface="+mn-lt"/>
                        <a:ea typeface="+mn-ea"/>
                        <a:cs typeface="+mn-cs"/>
                      </a:endParaRPr>
                    </a:p>
                  </a:txBody>
                  <a:tcPr marL="89215" marR="89215" marT="91448" marB="9144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lumMod val="75000"/>
                      </a:schemeClr>
                    </a:solidFill>
                  </a:tcPr>
                </a:tc>
                <a:tc hMerge="1">
                  <a:txBody>
                    <a:bodyPr/>
                    <a:lstStyle/>
                    <a:p>
                      <a:pPr marL="0" marR="0" algn="ctr">
                        <a:spcBef>
                          <a:spcPts val="0"/>
                        </a:spcBef>
                        <a:spcAft>
                          <a:spcPts val="0"/>
                        </a:spcAft>
                      </a:pPr>
                      <a:endParaRPr kumimoji="0" lang="en-US" sz="2000" b="1" kern="1200" dirty="0">
                        <a:solidFill>
                          <a:schemeClr val="lt1"/>
                        </a:solidFill>
                        <a:latin typeface="+mn-lt"/>
                        <a:ea typeface="+mn-ea"/>
                        <a:cs typeface="+mn-cs"/>
                      </a:endParaRPr>
                    </a:p>
                  </a:txBody>
                  <a:tcPr marL="89210" marR="89210" marT="91440" marB="91440">
                    <a:solidFill>
                      <a:schemeClr val="tx2">
                        <a:lumMod val="50000"/>
                      </a:schemeClr>
                    </a:solidFill>
                  </a:tcPr>
                </a:tc>
                <a:extLst>
                  <a:ext uri="{0D108BD9-81ED-4DB2-BD59-A6C34878D82A}">
                    <a16:rowId xmlns:a16="http://schemas.microsoft.com/office/drawing/2014/main" val="10000"/>
                  </a:ext>
                </a:extLst>
              </a:tr>
              <a:tr h="792546">
                <a:tc rowSpan="3">
                  <a:txBody>
                    <a:bodyPr/>
                    <a:lstStyle/>
                    <a:p>
                      <a:pPr marL="0" marR="0" algn="ctr">
                        <a:spcBef>
                          <a:spcPts val="0"/>
                        </a:spcBef>
                        <a:spcAft>
                          <a:spcPts val="0"/>
                        </a:spcAft>
                      </a:pPr>
                      <a:r>
                        <a:rPr lang="en-US" sz="2000" b="0" baseline="0" dirty="0">
                          <a:solidFill>
                            <a:schemeClr val="bg1"/>
                          </a:solidFill>
                          <a:latin typeface="Arial" pitchFamily="34" charset="0"/>
                          <a:ea typeface="Times New Roman"/>
                          <a:cs typeface="Arial" pitchFamily="34" charset="0"/>
                        </a:rPr>
                        <a:t>Regulated Pathogen</a:t>
                      </a:r>
                    </a:p>
                  </a:txBody>
                  <a:tcPr marL="89215" marR="89215" marT="91448" marB="9144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spcBef>
                          <a:spcPts val="0"/>
                        </a:spcBef>
                        <a:spcAft>
                          <a:spcPts val="0"/>
                        </a:spcAft>
                      </a:pPr>
                      <a:r>
                        <a:rPr lang="en-US" sz="2000" b="0" baseline="0" dirty="0">
                          <a:solidFill>
                            <a:schemeClr val="bg1"/>
                          </a:solidFill>
                          <a:latin typeface="Arial" pitchFamily="34" charset="0"/>
                          <a:ea typeface="Times New Roman"/>
                          <a:cs typeface="Arial" pitchFamily="34" charset="0"/>
                        </a:rPr>
                        <a:t>99.99% (4-log) removal/inactivation of viruses</a:t>
                      </a:r>
                    </a:p>
                    <a:p>
                      <a:pPr marL="0" marR="0" algn="ctr">
                        <a:spcBef>
                          <a:spcPts val="0"/>
                        </a:spcBef>
                        <a:spcAft>
                          <a:spcPts val="0"/>
                        </a:spcAft>
                      </a:pPr>
                      <a:r>
                        <a:rPr lang="en-US" sz="2000" b="0" baseline="0" dirty="0">
                          <a:solidFill>
                            <a:schemeClr val="bg1"/>
                          </a:solidFill>
                          <a:latin typeface="Arial" pitchFamily="34" charset="0"/>
                          <a:ea typeface="Times New Roman"/>
                          <a:cs typeface="Arial" pitchFamily="34" charset="0"/>
                        </a:rPr>
                        <a:t>(SWTR)</a:t>
                      </a:r>
                    </a:p>
                  </a:txBody>
                  <a:tcPr marL="89215" marR="89215" marT="91448" marB="9144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1097372">
                <a:tc vMerge="1">
                  <a:txBody>
                    <a:bodyPr/>
                    <a:lstStyle/>
                    <a:p>
                      <a:pPr marL="0" marR="0" algn="l">
                        <a:spcBef>
                          <a:spcPts val="0"/>
                        </a:spcBef>
                        <a:spcAft>
                          <a:spcPts val="0"/>
                        </a:spcAft>
                      </a:pPr>
                      <a:endParaRPr lang="en-US" sz="2000" b="0" i="1" baseline="0" dirty="0">
                        <a:solidFill>
                          <a:schemeClr val="bg1"/>
                        </a:solidFill>
                        <a:latin typeface="Arial" pitchFamily="34" charset="0"/>
                        <a:ea typeface="Times New Roman"/>
                        <a:cs typeface="Arial" pitchFamily="34" charset="0"/>
                      </a:endParaRPr>
                    </a:p>
                  </a:txBody>
                  <a:tcPr marL="89210" marR="89210" marT="91440" marB="91440"/>
                </a:tc>
                <a:tc>
                  <a:txBody>
                    <a:bodyPr/>
                    <a:lstStyle/>
                    <a:p>
                      <a:pPr marL="0" marR="0" algn="ctr">
                        <a:spcBef>
                          <a:spcPts val="0"/>
                        </a:spcBef>
                        <a:spcAft>
                          <a:spcPts val="0"/>
                        </a:spcAft>
                      </a:pPr>
                      <a:r>
                        <a:rPr lang="en-US" sz="2000" b="0" baseline="0" dirty="0">
                          <a:solidFill>
                            <a:schemeClr val="bg1"/>
                          </a:solidFill>
                          <a:latin typeface="Arial" pitchFamily="34" charset="0"/>
                          <a:ea typeface="Times New Roman"/>
                          <a:cs typeface="Arial" pitchFamily="34" charset="0"/>
                        </a:rPr>
                        <a:t>99.9% (3-log) removal/inactivation of </a:t>
                      </a:r>
                      <a:r>
                        <a:rPr lang="en-US" sz="2000" b="0" i="1" baseline="0" dirty="0">
                          <a:solidFill>
                            <a:schemeClr val="bg1"/>
                          </a:solidFill>
                          <a:latin typeface="Arial" pitchFamily="34" charset="0"/>
                          <a:ea typeface="Times New Roman"/>
                          <a:cs typeface="Arial" pitchFamily="34" charset="0"/>
                        </a:rPr>
                        <a:t>Giardia lamblia</a:t>
                      </a:r>
                    </a:p>
                    <a:p>
                      <a:pPr marL="0" marR="0" algn="ctr">
                        <a:spcBef>
                          <a:spcPts val="0"/>
                        </a:spcBef>
                        <a:spcAft>
                          <a:spcPts val="0"/>
                        </a:spcAft>
                      </a:pPr>
                      <a:r>
                        <a:rPr lang="en-US" sz="2000" b="0" i="1" baseline="0" dirty="0">
                          <a:solidFill>
                            <a:schemeClr val="bg1"/>
                          </a:solidFill>
                          <a:latin typeface="Arial" pitchFamily="34" charset="0"/>
                          <a:ea typeface="Times New Roman"/>
                          <a:cs typeface="Arial" pitchFamily="34" charset="0"/>
                        </a:rPr>
                        <a:t>(SWTR)</a:t>
                      </a:r>
                    </a:p>
                  </a:txBody>
                  <a:tcPr marL="89215" marR="89215" marT="91448" marB="9144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1097372">
                <a:tc vMerge="1">
                  <a:txBody>
                    <a:bodyPr/>
                    <a:lstStyle/>
                    <a:p>
                      <a:pPr marL="0" marR="0" algn="l">
                        <a:spcBef>
                          <a:spcPts val="0"/>
                        </a:spcBef>
                        <a:spcAft>
                          <a:spcPts val="0"/>
                        </a:spcAft>
                      </a:pPr>
                      <a:endParaRPr lang="en-US" sz="2000" b="0" baseline="0" dirty="0">
                        <a:solidFill>
                          <a:schemeClr val="bg1"/>
                        </a:solidFill>
                        <a:latin typeface="Arial" pitchFamily="34" charset="0"/>
                        <a:ea typeface="Times New Roman"/>
                        <a:cs typeface="Arial" pitchFamily="34" charset="0"/>
                      </a:endParaRPr>
                    </a:p>
                  </a:txBody>
                  <a:tcPr marL="89210" marR="89210" marT="91440" marB="91440"/>
                </a:tc>
                <a:tc>
                  <a:txBody>
                    <a:bodyPr/>
                    <a:lstStyle/>
                    <a:p>
                      <a:pPr marL="0" marR="0" algn="ctr">
                        <a:spcBef>
                          <a:spcPts val="0"/>
                        </a:spcBef>
                        <a:spcAft>
                          <a:spcPts val="0"/>
                        </a:spcAft>
                      </a:pPr>
                      <a:r>
                        <a:rPr lang="en-US" sz="2000" b="0" baseline="0" dirty="0">
                          <a:solidFill>
                            <a:schemeClr val="bg1"/>
                          </a:solidFill>
                          <a:latin typeface="Arial" pitchFamily="34" charset="0"/>
                          <a:ea typeface="Times New Roman"/>
                          <a:cs typeface="Arial" pitchFamily="34" charset="0"/>
                        </a:rPr>
                        <a:t>99% (2-log) removal of Cryptosporidium</a:t>
                      </a:r>
                    </a:p>
                    <a:p>
                      <a:pPr marL="0" marR="0" algn="ctr">
                        <a:spcBef>
                          <a:spcPts val="0"/>
                        </a:spcBef>
                        <a:spcAft>
                          <a:spcPts val="0"/>
                        </a:spcAft>
                      </a:pPr>
                      <a:r>
                        <a:rPr lang="en-US" sz="2000" b="0" baseline="0" dirty="0">
                          <a:solidFill>
                            <a:schemeClr val="bg1"/>
                          </a:solidFill>
                          <a:latin typeface="Arial" pitchFamily="34" charset="0"/>
                          <a:ea typeface="Times New Roman"/>
                          <a:cs typeface="Arial" pitchFamily="34" charset="0"/>
                        </a:rPr>
                        <a:t>(IESWTR/LT1)</a:t>
                      </a:r>
                    </a:p>
                    <a:p>
                      <a:pPr marL="0" marR="0" algn="ctr">
                        <a:spcBef>
                          <a:spcPts val="0"/>
                        </a:spcBef>
                        <a:spcAft>
                          <a:spcPts val="0"/>
                        </a:spcAft>
                      </a:pPr>
                      <a:r>
                        <a:rPr lang="en-US" sz="2000" b="0" baseline="0" dirty="0">
                          <a:solidFill>
                            <a:schemeClr val="bg1"/>
                          </a:solidFill>
                          <a:latin typeface="Arial" pitchFamily="34" charset="0"/>
                          <a:ea typeface="Times New Roman"/>
                          <a:cs typeface="Arial" pitchFamily="34" charset="0"/>
                        </a:rPr>
                        <a:t>(&gt; 2-log if Bin 2 or higher under LT2)</a:t>
                      </a:r>
                    </a:p>
                  </a:txBody>
                  <a:tcPr marL="89215" marR="89215" marT="91448" marB="9144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6401" name="TextBox 6">
            <a:extLst>
              <a:ext uri="{FF2B5EF4-FFF2-40B4-BE49-F238E27FC236}">
                <a16:creationId xmlns:a16="http://schemas.microsoft.com/office/drawing/2014/main" id="{DB91EE4B-22DA-DC7B-6882-5BBCD57F5DF4}"/>
              </a:ext>
            </a:extLst>
          </p:cNvPr>
          <p:cNvSpPr txBox="1">
            <a:spLocks noChangeArrowheads="1"/>
          </p:cNvSpPr>
          <p:nvPr/>
        </p:nvSpPr>
        <p:spPr bwMode="auto">
          <a:xfrm>
            <a:off x="341313" y="4800600"/>
            <a:ext cx="88026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914400" indent="-45720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a:t>Slow sand filtration is credited with removing:</a:t>
            </a:r>
          </a:p>
          <a:p>
            <a:pPr lvl="1" eaLnBrk="1" hangingPunct="1">
              <a:buFont typeface="Arial" panose="020B0604020202020204" pitchFamily="34" charset="0"/>
              <a:buChar char="•"/>
            </a:pPr>
            <a:r>
              <a:rPr lang="en-US" altLang="en-US" sz="2400"/>
              <a:t>2.0-log </a:t>
            </a:r>
            <a:r>
              <a:rPr lang="en-US" altLang="en-US" sz="2400" i="1"/>
              <a:t>Giardia </a:t>
            </a:r>
            <a:r>
              <a:rPr lang="en-US" altLang="en-US" sz="2400"/>
              <a:t>&amp; </a:t>
            </a:r>
          </a:p>
          <a:p>
            <a:pPr lvl="1" eaLnBrk="1" hangingPunct="1">
              <a:buFont typeface="Arial" panose="020B0604020202020204" pitchFamily="34" charset="0"/>
              <a:buChar char="•"/>
            </a:pPr>
            <a:r>
              <a:rPr lang="en-US" altLang="en-US" sz="2400"/>
              <a:t>2-log </a:t>
            </a:r>
            <a:r>
              <a:rPr lang="en-US" altLang="en-US" sz="2400" i="1"/>
              <a:t>Cryptosporidium</a:t>
            </a:r>
          </a:p>
          <a:p>
            <a:pPr eaLnBrk="1" hangingPunct="1"/>
            <a:r>
              <a:rPr lang="en-US" altLang="en-US" sz="2400" i="1"/>
              <a:t>1.o-log Giardia inactivation is needed through disinfection, 0.5-log of which must be obtained after filtration.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1117C9-E05E-36C8-84D8-A711CF4533F4}"/>
              </a:ext>
            </a:extLst>
          </p:cNvPr>
          <p:cNvSpPr txBox="1"/>
          <p:nvPr/>
        </p:nvSpPr>
        <p:spPr>
          <a:xfrm>
            <a:off x="4594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Using EPA CT Tables - pH = 6.8</a:t>
            </a:r>
          </a:p>
        </p:txBody>
      </p:sp>
      <p:pic>
        <p:nvPicPr>
          <p:cNvPr id="106499" name="Picture 4">
            <a:extLst>
              <a:ext uri="{FF2B5EF4-FFF2-40B4-BE49-F238E27FC236}">
                <a16:creationId xmlns:a16="http://schemas.microsoft.com/office/drawing/2014/main" id="{A35D2638-3608-B066-490B-E97D96171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00100"/>
            <a:ext cx="8591550" cy="5870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E0B0B767-CFC7-562D-BDCD-E62576E39DFA}"/>
              </a:ext>
            </a:extLst>
          </p:cNvPr>
          <p:cNvSpPr>
            <a:spLocks noChangeArrowheads="1"/>
          </p:cNvSpPr>
          <p:nvPr/>
        </p:nvSpPr>
        <p:spPr bwMode="auto">
          <a:xfrm>
            <a:off x="5962650" y="1143000"/>
            <a:ext cx="609600" cy="304800"/>
          </a:xfrm>
          <a:prstGeom prst="rect">
            <a:avLst/>
          </a:prstGeom>
          <a:noFill/>
          <a:ln w="38100">
            <a:solidFill>
              <a:schemeClr val="tx2">
                <a:lumMod val="50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grpSp>
        <p:nvGrpSpPr>
          <p:cNvPr id="106501" name="Group 23">
            <a:extLst>
              <a:ext uri="{FF2B5EF4-FFF2-40B4-BE49-F238E27FC236}">
                <a16:creationId xmlns:a16="http://schemas.microsoft.com/office/drawing/2014/main" id="{DABE2535-5FD4-F23E-3116-C6A450BF8AFD}"/>
              </a:ext>
            </a:extLst>
          </p:cNvPr>
          <p:cNvGrpSpPr>
            <a:grpSpLocks/>
          </p:cNvGrpSpPr>
          <p:nvPr/>
        </p:nvGrpSpPr>
        <p:grpSpPr bwMode="auto">
          <a:xfrm>
            <a:off x="7007225" y="3743325"/>
            <a:ext cx="1627188" cy="2476500"/>
            <a:chOff x="7006855" y="3742660"/>
            <a:chExt cx="1626780" cy="2477385"/>
          </a:xfrm>
        </p:grpSpPr>
        <p:sp>
          <p:nvSpPr>
            <p:cNvPr id="8" name="Cube 7">
              <a:extLst>
                <a:ext uri="{FF2B5EF4-FFF2-40B4-BE49-F238E27FC236}">
                  <a16:creationId xmlns:a16="http://schemas.microsoft.com/office/drawing/2014/main" id="{88016953-7164-EB83-CDD5-2D9BCDB1AFBA}"/>
                </a:ext>
              </a:extLst>
            </p:cNvPr>
            <p:cNvSpPr/>
            <p:nvPr/>
          </p:nvSpPr>
          <p:spPr>
            <a:xfrm>
              <a:off x="7006855" y="5178273"/>
              <a:ext cx="1307772" cy="563764"/>
            </a:xfrm>
            <a:prstGeom prst="cube">
              <a:avLst>
                <a:gd name="adj" fmla="val 55189"/>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Can 8">
              <a:extLst>
                <a:ext uri="{FF2B5EF4-FFF2-40B4-BE49-F238E27FC236}">
                  <a16:creationId xmlns:a16="http://schemas.microsoft.com/office/drawing/2014/main" id="{5B5BE5D6-A95C-D090-20B7-F37713B0444C}"/>
                </a:ext>
              </a:extLst>
            </p:cNvPr>
            <p:cNvSpPr/>
            <p:nvPr/>
          </p:nvSpPr>
          <p:spPr>
            <a:xfrm>
              <a:off x="7300469" y="5108398"/>
              <a:ext cx="780854" cy="271560"/>
            </a:xfrm>
            <a:prstGeom prst="can">
              <a:avLst>
                <a:gd name="adj" fmla="val 49390"/>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Can 9">
              <a:extLst>
                <a:ext uri="{FF2B5EF4-FFF2-40B4-BE49-F238E27FC236}">
                  <a16:creationId xmlns:a16="http://schemas.microsoft.com/office/drawing/2014/main" id="{0C333CC5-FBE8-4830-7D1E-1BF43AA1256A}"/>
                </a:ext>
              </a:extLst>
            </p:cNvPr>
            <p:cNvSpPr/>
            <p:nvPr/>
          </p:nvSpPr>
          <p:spPr>
            <a:xfrm>
              <a:off x="7436960" y="4638330"/>
              <a:ext cx="495176" cy="571704"/>
            </a:xfrm>
            <a:prstGeom prst="can">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a:extLst>
                <a:ext uri="{FF2B5EF4-FFF2-40B4-BE49-F238E27FC236}">
                  <a16:creationId xmlns:a16="http://schemas.microsoft.com/office/drawing/2014/main" id="{D0E9E187-ACF1-9BE9-F56D-43A4F3D2C553}"/>
                </a:ext>
              </a:extLst>
            </p:cNvPr>
            <p:cNvSpPr/>
            <p:nvPr/>
          </p:nvSpPr>
          <p:spPr>
            <a:xfrm>
              <a:off x="7590909" y="4231785"/>
              <a:ext cx="180930" cy="158807"/>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Donut 11">
              <a:extLst>
                <a:ext uri="{FF2B5EF4-FFF2-40B4-BE49-F238E27FC236}">
                  <a16:creationId xmlns:a16="http://schemas.microsoft.com/office/drawing/2014/main" id="{DCBD92C4-C9B8-BF39-2A7F-ED1F93D71DA2}"/>
                </a:ext>
              </a:extLst>
            </p:cNvPr>
            <p:cNvSpPr/>
            <p:nvPr/>
          </p:nvSpPr>
          <p:spPr>
            <a:xfrm>
              <a:off x="7360779" y="5543528"/>
              <a:ext cx="160297" cy="169924"/>
            </a:xfrm>
            <a:prstGeom prst="donut">
              <a:avLst/>
            </a:prstGeom>
            <a:solidFill>
              <a:schemeClr val="bg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13" name="Rounded Rectangle 12">
              <a:extLst>
                <a:ext uri="{FF2B5EF4-FFF2-40B4-BE49-F238E27FC236}">
                  <a16:creationId xmlns:a16="http://schemas.microsoft.com/office/drawing/2014/main" id="{935C18D2-6CB7-3FA6-B6E6-6FC6963ED264}"/>
                </a:ext>
              </a:extLst>
            </p:cNvPr>
            <p:cNvSpPr/>
            <p:nvPr/>
          </p:nvSpPr>
          <p:spPr>
            <a:xfrm>
              <a:off x="7730573" y="5241796"/>
              <a:ext cx="785616" cy="978249"/>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ounded Rectangle 13">
              <a:extLst>
                <a:ext uri="{FF2B5EF4-FFF2-40B4-BE49-F238E27FC236}">
                  <a16:creationId xmlns:a16="http://schemas.microsoft.com/office/drawing/2014/main" id="{E7BE1560-E5AE-5617-2A3F-60FF4BE16FA6}"/>
                </a:ext>
              </a:extLst>
            </p:cNvPr>
            <p:cNvSpPr/>
            <p:nvPr/>
          </p:nvSpPr>
          <p:spPr>
            <a:xfrm>
              <a:off x="7765490" y="5298966"/>
              <a:ext cx="709435" cy="644755"/>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ounded Rectangle 14">
              <a:extLst>
                <a:ext uri="{FF2B5EF4-FFF2-40B4-BE49-F238E27FC236}">
                  <a16:creationId xmlns:a16="http://schemas.microsoft.com/office/drawing/2014/main" id="{D3F4B3BB-CD17-81F0-513F-E6E5C08BBC39}"/>
                </a:ext>
              </a:extLst>
            </p:cNvPr>
            <p:cNvSpPr/>
            <p:nvPr/>
          </p:nvSpPr>
          <p:spPr>
            <a:xfrm>
              <a:off x="7803580" y="5327551"/>
              <a:ext cx="617383" cy="339846"/>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6512" name="TextBox 15">
              <a:extLst>
                <a:ext uri="{FF2B5EF4-FFF2-40B4-BE49-F238E27FC236}">
                  <a16:creationId xmlns:a16="http://schemas.microsoft.com/office/drawing/2014/main" id="{3C31A710-806E-73C3-C919-0654CD20712D}"/>
                </a:ext>
              </a:extLst>
            </p:cNvPr>
            <p:cNvSpPr txBox="1">
              <a:spLocks noChangeArrowheads="1"/>
            </p:cNvSpPr>
            <p:nvPr/>
          </p:nvSpPr>
          <p:spPr bwMode="auto">
            <a:xfrm>
              <a:off x="7761767" y="5316279"/>
              <a:ext cx="8718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1200">
                  <a:solidFill>
                    <a:schemeClr val="bg1"/>
                  </a:solidFill>
                </a:rPr>
                <a:t>pH = 7.0</a:t>
              </a:r>
            </a:p>
          </p:txBody>
        </p:sp>
        <p:sp>
          <p:nvSpPr>
            <p:cNvPr id="17" name="Donut 16">
              <a:extLst>
                <a:ext uri="{FF2B5EF4-FFF2-40B4-BE49-F238E27FC236}">
                  <a16:creationId xmlns:a16="http://schemas.microsoft.com/office/drawing/2014/main" id="{E07BCAA3-938A-FF11-C58D-D4BB9F4D8F4B}"/>
                </a:ext>
              </a:extLst>
            </p:cNvPr>
            <p:cNvSpPr/>
            <p:nvPr/>
          </p:nvSpPr>
          <p:spPr>
            <a:xfrm>
              <a:off x="7889284" y="5710276"/>
              <a:ext cx="160298" cy="169923"/>
            </a:xfrm>
            <a:prstGeom prst="donut">
              <a:avLst/>
            </a:prstGeom>
            <a:solidFill>
              <a:schemeClr val="bg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18" name="Donut 17">
              <a:extLst>
                <a:ext uri="{FF2B5EF4-FFF2-40B4-BE49-F238E27FC236}">
                  <a16:creationId xmlns:a16="http://schemas.microsoft.com/office/drawing/2014/main" id="{DC09DAD3-DAA9-3D81-724C-C9885007796F}"/>
                </a:ext>
              </a:extLst>
            </p:cNvPr>
            <p:cNvSpPr/>
            <p:nvPr/>
          </p:nvSpPr>
          <p:spPr>
            <a:xfrm>
              <a:off x="8095607" y="5713452"/>
              <a:ext cx="158710" cy="169923"/>
            </a:xfrm>
            <a:prstGeom prst="donut">
              <a:avLst/>
            </a:prstGeom>
            <a:solidFill>
              <a:schemeClr val="bg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19" name="Freeform 18">
              <a:extLst>
                <a:ext uri="{FF2B5EF4-FFF2-40B4-BE49-F238E27FC236}">
                  <a16:creationId xmlns:a16="http://schemas.microsoft.com/office/drawing/2014/main" id="{AB3E5B8F-F41F-3407-DCE7-54B644181040}"/>
                </a:ext>
              </a:extLst>
            </p:cNvPr>
            <p:cNvSpPr/>
            <p:nvPr/>
          </p:nvSpPr>
          <p:spPr>
            <a:xfrm>
              <a:off x="7546470" y="3742660"/>
              <a:ext cx="1025268" cy="1499136"/>
            </a:xfrm>
            <a:custGeom>
              <a:avLst/>
              <a:gdLst>
                <a:gd name="connsiteX0" fmla="*/ 565714 w 1024179"/>
                <a:gd name="connsiteY0" fmla="*/ 1499191 h 1499191"/>
                <a:gd name="connsiteX1" fmla="*/ 586979 w 1024179"/>
                <a:gd name="connsiteY1" fmla="*/ 1435396 h 1499191"/>
                <a:gd name="connsiteX2" fmla="*/ 618877 w 1024179"/>
                <a:gd name="connsiteY2" fmla="*/ 1329070 h 1499191"/>
                <a:gd name="connsiteX3" fmla="*/ 640142 w 1024179"/>
                <a:gd name="connsiteY3" fmla="*/ 1297173 h 1499191"/>
                <a:gd name="connsiteX4" fmla="*/ 661407 w 1024179"/>
                <a:gd name="connsiteY4" fmla="*/ 1222745 h 1499191"/>
                <a:gd name="connsiteX5" fmla="*/ 672040 w 1024179"/>
                <a:gd name="connsiteY5" fmla="*/ 1190847 h 1499191"/>
                <a:gd name="connsiteX6" fmla="*/ 703937 w 1024179"/>
                <a:gd name="connsiteY6" fmla="*/ 1158949 h 1499191"/>
                <a:gd name="connsiteX7" fmla="*/ 820896 w 1024179"/>
                <a:gd name="connsiteY7" fmla="*/ 1105786 h 1499191"/>
                <a:gd name="connsiteX8" fmla="*/ 874058 w 1024179"/>
                <a:gd name="connsiteY8" fmla="*/ 1084521 h 1499191"/>
                <a:gd name="connsiteX9" fmla="*/ 916589 w 1024179"/>
                <a:gd name="connsiteY9" fmla="*/ 988828 h 1499191"/>
                <a:gd name="connsiteX10" fmla="*/ 969751 w 1024179"/>
                <a:gd name="connsiteY10" fmla="*/ 925033 h 1499191"/>
                <a:gd name="connsiteX11" fmla="*/ 980384 w 1024179"/>
                <a:gd name="connsiteY11" fmla="*/ 499731 h 1499191"/>
                <a:gd name="connsiteX12" fmla="*/ 905956 w 1024179"/>
                <a:gd name="connsiteY12" fmla="*/ 404038 h 1499191"/>
                <a:gd name="connsiteX13" fmla="*/ 820896 w 1024179"/>
                <a:gd name="connsiteY13" fmla="*/ 297712 h 1499191"/>
                <a:gd name="connsiteX14" fmla="*/ 799631 w 1024179"/>
                <a:gd name="connsiteY14" fmla="*/ 265814 h 1499191"/>
                <a:gd name="connsiteX15" fmla="*/ 725203 w 1024179"/>
                <a:gd name="connsiteY15" fmla="*/ 191386 h 1499191"/>
                <a:gd name="connsiteX16" fmla="*/ 703937 w 1024179"/>
                <a:gd name="connsiteY16" fmla="*/ 170121 h 1499191"/>
                <a:gd name="connsiteX17" fmla="*/ 672040 w 1024179"/>
                <a:gd name="connsiteY17" fmla="*/ 148856 h 1499191"/>
                <a:gd name="connsiteX18" fmla="*/ 618877 w 1024179"/>
                <a:gd name="connsiteY18" fmla="*/ 95693 h 1499191"/>
                <a:gd name="connsiteX19" fmla="*/ 533817 w 1024179"/>
                <a:gd name="connsiteY19" fmla="*/ 53163 h 1499191"/>
                <a:gd name="connsiteX20" fmla="*/ 512551 w 1024179"/>
                <a:gd name="connsiteY20" fmla="*/ 31898 h 1499191"/>
                <a:gd name="connsiteX21" fmla="*/ 448756 w 1024179"/>
                <a:gd name="connsiteY21" fmla="*/ 10633 h 1499191"/>
                <a:gd name="connsiteX22" fmla="*/ 416858 w 1024179"/>
                <a:gd name="connsiteY22" fmla="*/ 0 h 1499191"/>
                <a:gd name="connsiteX23" fmla="*/ 119147 w 1024179"/>
                <a:gd name="connsiteY23" fmla="*/ 10633 h 1499191"/>
                <a:gd name="connsiteX24" fmla="*/ 55351 w 1024179"/>
                <a:gd name="connsiteY24" fmla="*/ 31898 h 1499191"/>
                <a:gd name="connsiteX25" fmla="*/ 23454 w 1024179"/>
                <a:gd name="connsiteY25" fmla="*/ 53163 h 1499191"/>
                <a:gd name="connsiteX26" fmla="*/ 2189 w 1024179"/>
                <a:gd name="connsiteY26" fmla="*/ 127591 h 1499191"/>
                <a:gd name="connsiteX27" fmla="*/ 12821 w 1024179"/>
                <a:gd name="connsiteY27" fmla="*/ 308345 h 1499191"/>
                <a:gd name="connsiteX28" fmla="*/ 76617 w 1024179"/>
                <a:gd name="connsiteY28" fmla="*/ 393405 h 1499191"/>
                <a:gd name="connsiteX29" fmla="*/ 97882 w 1024179"/>
                <a:gd name="connsiteY29" fmla="*/ 425303 h 1499191"/>
                <a:gd name="connsiteX30" fmla="*/ 108514 w 1024179"/>
                <a:gd name="connsiteY30" fmla="*/ 478466 h 149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24179" h="1499191">
                  <a:moveTo>
                    <a:pt x="565714" y="1499191"/>
                  </a:moveTo>
                  <a:cubicBezTo>
                    <a:pt x="572802" y="1477926"/>
                    <a:pt x="581542" y="1457142"/>
                    <a:pt x="586979" y="1435396"/>
                  </a:cubicBezTo>
                  <a:cubicBezTo>
                    <a:pt x="603049" y="1371120"/>
                    <a:pt x="592991" y="1406729"/>
                    <a:pt x="618877" y="1329070"/>
                  </a:cubicBezTo>
                  <a:cubicBezTo>
                    <a:pt x="622918" y="1316947"/>
                    <a:pt x="634427" y="1308602"/>
                    <a:pt x="640142" y="1297173"/>
                  </a:cubicBezTo>
                  <a:cubicBezTo>
                    <a:pt x="648642" y="1280174"/>
                    <a:pt x="656863" y="1238649"/>
                    <a:pt x="661407" y="1222745"/>
                  </a:cubicBezTo>
                  <a:cubicBezTo>
                    <a:pt x="664486" y="1211968"/>
                    <a:pt x="665823" y="1200173"/>
                    <a:pt x="672040" y="1190847"/>
                  </a:cubicBezTo>
                  <a:cubicBezTo>
                    <a:pt x="680381" y="1178336"/>
                    <a:pt x="691251" y="1167022"/>
                    <a:pt x="703937" y="1158949"/>
                  </a:cubicBezTo>
                  <a:cubicBezTo>
                    <a:pt x="777350" y="1112232"/>
                    <a:pt x="766587" y="1126152"/>
                    <a:pt x="820896" y="1105786"/>
                  </a:cubicBezTo>
                  <a:cubicBezTo>
                    <a:pt x="838767" y="1099084"/>
                    <a:pt x="856337" y="1091609"/>
                    <a:pt x="874058" y="1084521"/>
                  </a:cubicBezTo>
                  <a:cubicBezTo>
                    <a:pt x="907758" y="1033973"/>
                    <a:pt x="891283" y="1064747"/>
                    <a:pt x="916589" y="988828"/>
                  </a:cubicBezTo>
                  <a:cubicBezTo>
                    <a:pt x="923990" y="966626"/>
                    <a:pt x="954948" y="939837"/>
                    <a:pt x="969751" y="925033"/>
                  </a:cubicBezTo>
                  <a:cubicBezTo>
                    <a:pt x="1024179" y="761757"/>
                    <a:pt x="1018365" y="803580"/>
                    <a:pt x="980384" y="499731"/>
                  </a:cubicBezTo>
                  <a:cubicBezTo>
                    <a:pt x="976750" y="470659"/>
                    <a:pt x="928135" y="426216"/>
                    <a:pt x="905956" y="404038"/>
                  </a:cubicBezTo>
                  <a:cubicBezTo>
                    <a:pt x="871242" y="334609"/>
                    <a:pt x="895899" y="372715"/>
                    <a:pt x="820896" y="297712"/>
                  </a:cubicBezTo>
                  <a:cubicBezTo>
                    <a:pt x="811860" y="288676"/>
                    <a:pt x="808180" y="275312"/>
                    <a:pt x="799631" y="265814"/>
                  </a:cubicBezTo>
                  <a:cubicBezTo>
                    <a:pt x="776160" y="239735"/>
                    <a:pt x="750012" y="216195"/>
                    <a:pt x="725203" y="191386"/>
                  </a:cubicBezTo>
                  <a:cubicBezTo>
                    <a:pt x="718114" y="184298"/>
                    <a:pt x="712278" y="175682"/>
                    <a:pt x="703937" y="170121"/>
                  </a:cubicBezTo>
                  <a:cubicBezTo>
                    <a:pt x="693305" y="163033"/>
                    <a:pt x="681657" y="157271"/>
                    <a:pt x="672040" y="148856"/>
                  </a:cubicBezTo>
                  <a:cubicBezTo>
                    <a:pt x="653180" y="132353"/>
                    <a:pt x="642652" y="103618"/>
                    <a:pt x="618877" y="95693"/>
                  </a:cubicBezTo>
                  <a:cubicBezTo>
                    <a:pt x="577585" y="81930"/>
                    <a:pt x="577761" y="84552"/>
                    <a:pt x="533817" y="53163"/>
                  </a:cubicBezTo>
                  <a:cubicBezTo>
                    <a:pt x="525660" y="47336"/>
                    <a:pt x="521517" y="36381"/>
                    <a:pt x="512551" y="31898"/>
                  </a:cubicBezTo>
                  <a:cubicBezTo>
                    <a:pt x="492502" y="21874"/>
                    <a:pt x="470021" y="17721"/>
                    <a:pt x="448756" y="10633"/>
                  </a:cubicBezTo>
                  <a:lnTo>
                    <a:pt x="416858" y="0"/>
                  </a:lnTo>
                  <a:cubicBezTo>
                    <a:pt x="317621" y="3544"/>
                    <a:pt x="218063" y="1905"/>
                    <a:pt x="119147" y="10633"/>
                  </a:cubicBezTo>
                  <a:cubicBezTo>
                    <a:pt x="96818" y="12603"/>
                    <a:pt x="55351" y="31898"/>
                    <a:pt x="55351" y="31898"/>
                  </a:cubicBezTo>
                  <a:cubicBezTo>
                    <a:pt x="44719" y="38986"/>
                    <a:pt x="31437" y="43185"/>
                    <a:pt x="23454" y="53163"/>
                  </a:cubicBezTo>
                  <a:cubicBezTo>
                    <a:pt x="17906" y="60098"/>
                    <a:pt x="2884" y="124809"/>
                    <a:pt x="2189" y="127591"/>
                  </a:cubicBezTo>
                  <a:cubicBezTo>
                    <a:pt x="5733" y="187842"/>
                    <a:pt x="0" y="249367"/>
                    <a:pt x="12821" y="308345"/>
                  </a:cubicBezTo>
                  <a:cubicBezTo>
                    <a:pt x="23895" y="359287"/>
                    <a:pt x="51798" y="362382"/>
                    <a:pt x="76617" y="393405"/>
                  </a:cubicBezTo>
                  <a:cubicBezTo>
                    <a:pt x="84600" y="403384"/>
                    <a:pt x="90794" y="414670"/>
                    <a:pt x="97882" y="425303"/>
                  </a:cubicBezTo>
                  <a:cubicBezTo>
                    <a:pt x="109374" y="471272"/>
                    <a:pt x="108514" y="453220"/>
                    <a:pt x="108514" y="478466"/>
                  </a:cubicBez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20" name="Can 19">
              <a:extLst>
                <a:ext uri="{FF2B5EF4-FFF2-40B4-BE49-F238E27FC236}">
                  <a16:creationId xmlns:a16="http://schemas.microsoft.com/office/drawing/2014/main" id="{8717FCA1-9BFD-D7B2-FFC8-5B20C871F3C8}"/>
                </a:ext>
              </a:extLst>
            </p:cNvPr>
            <p:cNvSpPr/>
            <p:nvPr/>
          </p:nvSpPr>
          <p:spPr>
            <a:xfrm>
              <a:off x="7429024" y="4582748"/>
              <a:ext cx="495176" cy="174687"/>
            </a:xfrm>
            <a:prstGeom prst="can">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a:extLst>
                <a:ext uri="{FF2B5EF4-FFF2-40B4-BE49-F238E27FC236}">
                  <a16:creationId xmlns:a16="http://schemas.microsoft.com/office/drawing/2014/main" id="{C2EF99D3-9372-C4E0-31DF-831B4943F446}"/>
                </a:ext>
              </a:extLst>
            </p:cNvPr>
            <p:cNvSpPr/>
            <p:nvPr/>
          </p:nvSpPr>
          <p:spPr>
            <a:xfrm>
              <a:off x="7633761" y="4401708"/>
              <a:ext cx="106335" cy="35096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Rectangle 21">
              <a:extLst>
                <a:ext uri="{FF2B5EF4-FFF2-40B4-BE49-F238E27FC236}">
                  <a16:creationId xmlns:a16="http://schemas.microsoft.com/office/drawing/2014/main" id="{50531311-58D7-8E1F-DE74-9E9DB7DFE80A}"/>
                </a:ext>
              </a:extLst>
            </p:cNvPr>
            <p:cNvSpPr/>
            <p:nvPr/>
          </p:nvSpPr>
          <p:spPr>
            <a:xfrm>
              <a:off x="7636935" y="4755847"/>
              <a:ext cx="106335" cy="350963"/>
            </a:xfrm>
            <a:prstGeom prst="rect">
              <a:avLst/>
            </a:prstGeom>
            <a:solidFill>
              <a:schemeClr val="tx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Donut 22">
              <a:extLst>
                <a:ext uri="{FF2B5EF4-FFF2-40B4-BE49-F238E27FC236}">
                  <a16:creationId xmlns:a16="http://schemas.microsoft.com/office/drawing/2014/main" id="{52E730AB-A103-58EA-0D61-6D2DF0EC5DE8}"/>
                </a:ext>
              </a:extLst>
            </p:cNvPr>
            <p:cNvSpPr/>
            <p:nvPr/>
          </p:nvSpPr>
          <p:spPr>
            <a:xfrm>
              <a:off x="7110017" y="5535588"/>
              <a:ext cx="158710" cy="169923"/>
            </a:xfrm>
            <a:prstGeom prst="donut">
              <a:avLst/>
            </a:prstGeom>
            <a:solidFill>
              <a:schemeClr val="bg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grpSp>
      <p:sp>
        <p:nvSpPr>
          <p:cNvPr id="25" name="Rectangle 5">
            <a:extLst>
              <a:ext uri="{FF2B5EF4-FFF2-40B4-BE49-F238E27FC236}">
                <a16:creationId xmlns:a16="http://schemas.microsoft.com/office/drawing/2014/main" id="{E65D5566-E5C8-2294-8CB3-50EA07BBAB86}"/>
              </a:ext>
            </a:extLst>
          </p:cNvPr>
          <p:cNvSpPr>
            <a:spLocks noChangeArrowheads="1"/>
          </p:cNvSpPr>
          <p:nvPr/>
        </p:nvSpPr>
        <p:spPr bwMode="auto">
          <a:xfrm>
            <a:off x="6208713" y="1720850"/>
            <a:ext cx="1181100" cy="427038"/>
          </a:xfrm>
          <a:prstGeom prst="rect">
            <a:avLst/>
          </a:prstGeom>
          <a:noFill/>
          <a:ln w="38100">
            <a:solidFill>
              <a:schemeClr val="tx2">
                <a:lumMod val="50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6" name="Rectangle 3">
            <a:extLst>
              <a:ext uri="{FF2B5EF4-FFF2-40B4-BE49-F238E27FC236}">
                <a16:creationId xmlns:a16="http://schemas.microsoft.com/office/drawing/2014/main" id="{185B7556-62C9-0530-C1D0-C946D2FF220C}"/>
              </a:ext>
            </a:extLst>
          </p:cNvPr>
          <p:cNvSpPr txBox="1">
            <a:spLocks noChangeArrowheads="1"/>
          </p:cNvSpPr>
          <p:nvPr/>
        </p:nvSpPr>
        <p:spPr>
          <a:xfrm>
            <a:off x="6443663" y="2546350"/>
            <a:ext cx="2168525" cy="1025525"/>
          </a:xfrm>
          <a:prstGeom prst="rect">
            <a:avLst/>
          </a:prstGeom>
          <a:solidFill>
            <a:srgbClr val="FFFF00"/>
          </a:solidFill>
          <a:ln>
            <a:solidFill>
              <a:schemeClr val="bg1"/>
            </a:solidFill>
          </a:ln>
        </p:spPr>
        <p:txBody>
          <a:bodyPr/>
          <a:lstStyle/>
          <a:p>
            <a:pPr eaLnBrk="1" fontAlgn="auto" hangingPunct="1">
              <a:spcBef>
                <a:spcPts val="700"/>
              </a:spcBef>
              <a:spcAft>
                <a:spcPts val="0"/>
              </a:spcAft>
              <a:buClr>
                <a:schemeClr val="tx2"/>
              </a:buClr>
              <a:buSzPct val="95000"/>
              <a:defRPr/>
            </a:pPr>
            <a:r>
              <a:rPr lang="en-US" dirty="0">
                <a:solidFill>
                  <a:srgbClr val="FF0000"/>
                </a:solidFill>
                <a:latin typeface="+mn-lt"/>
              </a:rPr>
              <a:t>Use pH = 7.0 column  for pH = 6.6 – 7.0</a:t>
            </a:r>
          </a:p>
          <a:p>
            <a:pPr eaLnBrk="1" fontAlgn="auto" hangingPunct="1">
              <a:spcBef>
                <a:spcPts val="700"/>
              </a:spcBef>
              <a:spcAft>
                <a:spcPts val="0"/>
              </a:spcAft>
              <a:buClr>
                <a:schemeClr val="tx2"/>
              </a:buClr>
              <a:buSzPct val="95000"/>
              <a:defRPr/>
            </a:pPr>
            <a:r>
              <a:rPr lang="en-US" dirty="0">
                <a:solidFill>
                  <a:srgbClr val="FF0000"/>
                </a:solidFill>
                <a:latin typeface="+mn-lt"/>
              </a:rPr>
              <a:t>(round up for pH)</a:t>
            </a:r>
          </a:p>
          <a:p>
            <a:pPr marL="411480" indent="-342900" eaLnBrk="1" fontAlgn="auto" hangingPunct="1">
              <a:spcBef>
                <a:spcPts val="700"/>
              </a:spcBef>
              <a:spcAft>
                <a:spcPts val="0"/>
              </a:spcAft>
              <a:buClr>
                <a:schemeClr val="tx2"/>
              </a:buClr>
              <a:buSzPct val="95000"/>
              <a:defRPr/>
            </a:pPr>
            <a:endParaRPr lang="en-US" dirty="0">
              <a:solidFill>
                <a:srgbClr val="FF0000"/>
              </a:solidFill>
              <a:latin typeface="+mn-l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5F35D0-A099-D61D-CE8C-71ACEEA875C3}"/>
              </a:ext>
            </a:extLst>
          </p:cNvPr>
          <p:cNvSpPr txBox="1"/>
          <p:nvPr/>
        </p:nvSpPr>
        <p:spPr>
          <a:xfrm>
            <a:off x="321263" y="645662"/>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Using EPA CT Tables – 1-Log</a:t>
            </a:r>
          </a:p>
        </p:txBody>
      </p:sp>
      <p:sp>
        <p:nvSpPr>
          <p:cNvPr id="108547" name="Rectangle 3">
            <a:extLst>
              <a:ext uri="{FF2B5EF4-FFF2-40B4-BE49-F238E27FC236}">
                <a16:creationId xmlns:a16="http://schemas.microsoft.com/office/drawing/2014/main" id="{C20BA23E-C405-CBB4-2551-9D776DF733A3}"/>
              </a:ext>
            </a:extLst>
          </p:cNvPr>
          <p:cNvSpPr txBox="1">
            <a:spLocks noChangeArrowheads="1"/>
          </p:cNvSpPr>
          <p:nvPr/>
        </p:nvSpPr>
        <p:spPr bwMode="auto">
          <a:xfrm>
            <a:off x="436563" y="2281238"/>
            <a:ext cx="786765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868363">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r>
              <a:rPr lang="en-US" altLang="en-US">
                <a:solidFill>
                  <a:srgbClr val="FFC000"/>
                </a:solidFill>
              </a:rPr>
              <a:t>Use the 1-log inactivation column </a:t>
            </a:r>
          </a:p>
          <a:p>
            <a:pPr lvl="1" eaLnBrk="1" hangingPunct="1">
              <a:spcBef>
                <a:spcPts val="700"/>
              </a:spcBef>
              <a:buClr>
                <a:schemeClr val="tx2"/>
              </a:buClr>
              <a:buSzPct val="95000"/>
              <a:buFontTx/>
              <a:buNone/>
            </a:pPr>
            <a:endParaRPr lang="en-US" altLang="en-US" sz="3000"/>
          </a:p>
          <a:p>
            <a:pPr lvl="1" eaLnBrk="1" hangingPunct="1">
              <a:spcBef>
                <a:spcPts val="700"/>
              </a:spcBef>
              <a:buClr>
                <a:schemeClr val="tx2"/>
              </a:buClr>
              <a:buSzPct val="95000"/>
              <a:buFontTx/>
              <a:buNone/>
            </a:pPr>
            <a:r>
              <a:rPr lang="en-US" altLang="en-US" sz="3000"/>
              <a:t>(slow sand is granted 2.0-log removal credit for </a:t>
            </a:r>
            <a:r>
              <a:rPr lang="en-US" altLang="en-US" sz="3000" i="1"/>
              <a:t>Giardia</a:t>
            </a:r>
            <a:r>
              <a:rPr lang="en-US" altLang="en-US" sz="3000"/>
              <a:t>, which requires that 1.0-log </a:t>
            </a:r>
            <a:r>
              <a:rPr lang="en-US" altLang="en-US" sz="3000" i="1"/>
              <a:t>Giardia </a:t>
            </a:r>
            <a:r>
              <a:rPr lang="en-US" altLang="en-US" sz="3000"/>
              <a:t>inactivation is needed through disinfection)</a:t>
            </a:r>
          </a:p>
          <a:p>
            <a:pPr eaLnBrk="1" hangingPunct="1">
              <a:buFontTx/>
              <a:buNone/>
            </a:pPr>
            <a:endParaRPr lang="en-US" altLang="en-US"/>
          </a:p>
        </p:txBody>
      </p:sp>
      <p:pic>
        <p:nvPicPr>
          <p:cNvPr id="108548" name="Picture 3" descr="C:\Documents and Settings\OR0061021\Local Settings\Temporary Internet Files\Content.IE5\U60EMXVA\MC900239547[1].wmf">
            <a:extLst>
              <a:ext uri="{FF2B5EF4-FFF2-40B4-BE49-F238E27FC236}">
                <a16:creationId xmlns:a16="http://schemas.microsoft.com/office/drawing/2014/main" id="{9F8A5728-6557-8DAE-06E3-FAA2D8BBA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223838"/>
            <a:ext cx="23368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C65823-3F01-10DA-E527-EE6FBCE30171}"/>
              </a:ext>
            </a:extLst>
          </p:cNvPr>
          <p:cNvSpPr txBox="1"/>
          <p:nvPr/>
        </p:nvSpPr>
        <p:spPr>
          <a:xfrm>
            <a:off x="4594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Using EPA CT Tables – Required Log = 1.0</a:t>
            </a:r>
          </a:p>
        </p:txBody>
      </p:sp>
      <p:pic>
        <p:nvPicPr>
          <p:cNvPr id="110595" name="Picture 4">
            <a:extLst>
              <a:ext uri="{FF2B5EF4-FFF2-40B4-BE49-F238E27FC236}">
                <a16:creationId xmlns:a16="http://schemas.microsoft.com/office/drawing/2014/main" id="{0DF12899-0EC0-33DB-E4C5-F373CE869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00100"/>
            <a:ext cx="8591550" cy="5870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DC415B2A-4EAA-9234-90BC-FE923D53BA6B}"/>
              </a:ext>
            </a:extLst>
          </p:cNvPr>
          <p:cNvSpPr>
            <a:spLocks noChangeArrowheads="1"/>
          </p:cNvSpPr>
          <p:nvPr/>
        </p:nvSpPr>
        <p:spPr bwMode="auto">
          <a:xfrm>
            <a:off x="5962650" y="1143000"/>
            <a:ext cx="609600" cy="304800"/>
          </a:xfrm>
          <a:prstGeom prst="rect">
            <a:avLst/>
          </a:prstGeom>
          <a:noFill/>
          <a:ln w="38100">
            <a:solidFill>
              <a:schemeClr val="tx2">
                <a:lumMod val="50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5" name="Rectangle 5">
            <a:extLst>
              <a:ext uri="{FF2B5EF4-FFF2-40B4-BE49-F238E27FC236}">
                <a16:creationId xmlns:a16="http://schemas.microsoft.com/office/drawing/2014/main" id="{026A8708-03FA-7760-1F07-3EEE4E1D49D7}"/>
              </a:ext>
            </a:extLst>
          </p:cNvPr>
          <p:cNvSpPr>
            <a:spLocks noChangeArrowheads="1"/>
          </p:cNvSpPr>
          <p:nvPr/>
        </p:nvSpPr>
        <p:spPr bwMode="auto">
          <a:xfrm>
            <a:off x="6208713" y="1720850"/>
            <a:ext cx="1181100" cy="427038"/>
          </a:xfrm>
          <a:prstGeom prst="rect">
            <a:avLst/>
          </a:prstGeom>
          <a:noFill/>
          <a:ln w="38100">
            <a:solidFill>
              <a:schemeClr val="tx2">
                <a:lumMod val="50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pic>
        <p:nvPicPr>
          <p:cNvPr id="110598" name="Picture 3" descr="C:\Documents and Settings\OR0061021\Local Settings\Temporary Internet Files\Content.IE5\U60EMXVA\MC900239547[1].wmf">
            <a:extLst>
              <a:ext uri="{FF2B5EF4-FFF2-40B4-BE49-F238E27FC236}">
                <a16:creationId xmlns:a16="http://schemas.microsoft.com/office/drawing/2014/main" id="{848FA2EF-D6E2-B6BC-BC1E-605BF5374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4963" y="4859338"/>
            <a:ext cx="1970087"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5">
            <a:extLst>
              <a:ext uri="{FF2B5EF4-FFF2-40B4-BE49-F238E27FC236}">
                <a16:creationId xmlns:a16="http://schemas.microsoft.com/office/drawing/2014/main" id="{A0E72095-3058-AFE3-5373-F66CB7131412}"/>
              </a:ext>
            </a:extLst>
          </p:cNvPr>
          <p:cNvSpPr>
            <a:spLocks noChangeArrowheads="1"/>
          </p:cNvSpPr>
          <p:nvPr/>
        </p:nvSpPr>
        <p:spPr bwMode="auto">
          <a:xfrm>
            <a:off x="5997575" y="2465388"/>
            <a:ext cx="371475" cy="2659062"/>
          </a:xfrm>
          <a:prstGeom prst="rect">
            <a:avLst/>
          </a:prstGeom>
          <a:noFill/>
          <a:ln w="38100">
            <a:solidFill>
              <a:schemeClr val="tx2">
                <a:lumMod val="50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7" name="Rectangle 3">
            <a:extLst>
              <a:ext uri="{FF2B5EF4-FFF2-40B4-BE49-F238E27FC236}">
                <a16:creationId xmlns:a16="http://schemas.microsoft.com/office/drawing/2014/main" id="{16A0DE56-0373-935A-D8A2-EBAA670F142A}"/>
              </a:ext>
            </a:extLst>
          </p:cNvPr>
          <p:cNvSpPr txBox="1">
            <a:spLocks noChangeArrowheads="1"/>
          </p:cNvSpPr>
          <p:nvPr/>
        </p:nvSpPr>
        <p:spPr>
          <a:xfrm>
            <a:off x="6443663" y="2546350"/>
            <a:ext cx="2168525" cy="739775"/>
          </a:xfrm>
          <a:prstGeom prst="rect">
            <a:avLst/>
          </a:prstGeom>
          <a:solidFill>
            <a:srgbClr val="FFFF00"/>
          </a:solidFill>
          <a:ln>
            <a:solidFill>
              <a:schemeClr val="bg1"/>
            </a:solidFill>
          </a:ln>
        </p:spPr>
        <p:txBody>
          <a:bodyPr/>
          <a:lstStyle/>
          <a:p>
            <a:pPr eaLnBrk="1" fontAlgn="auto" hangingPunct="1">
              <a:spcBef>
                <a:spcPts val="700"/>
              </a:spcBef>
              <a:spcAft>
                <a:spcPts val="0"/>
              </a:spcAft>
              <a:buClr>
                <a:schemeClr val="tx2"/>
              </a:buClr>
              <a:buSzPct val="95000"/>
              <a:defRPr/>
            </a:pPr>
            <a:r>
              <a:rPr lang="en-US" dirty="0">
                <a:solidFill>
                  <a:srgbClr val="FF0000"/>
                </a:solidFill>
                <a:latin typeface="+mn-lt"/>
              </a:rPr>
              <a:t>For slow sand, Use the 1.0-log column</a:t>
            </a:r>
          </a:p>
          <a:p>
            <a:pPr marL="411480" indent="-342900" eaLnBrk="1" fontAlgn="auto" hangingPunct="1">
              <a:spcBef>
                <a:spcPts val="700"/>
              </a:spcBef>
              <a:spcAft>
                <a:spcPts val="0"/>
              </a:spcAft>
              <a:buClr>
                <a:schemeClr val="tx2"/>
              </a:buClr>
              <a:buSzPct val="95000"/>
              <a:defRPr/>
            </a:pPr>
            <a:endParaRPr lang="en-US" dirty="0">
              <a:solidFill>
                <a:srgbClr val="FF0000"/>
              </a:solidFill>
              <a:latin typeface="+mn-l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F1F713-F7C9-7E95-F283-BAB6E3B80739}"/>
              </a:ext>
            </a:extLst>
          </p:cNvPr>
          <p:cNvSpPr txBox="1"/>
          <p:nvPr/>
        </p:nvSpPr>
        <p:spPr>
          <a:xfrm>
            <a:off x="4594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Using EPA CT Tables - Chlorine</a:t>
            </a:r>
          </a:p>
        </p:txBody>
      </p:sp>
      <p:grpSp>
        <p:nvGrpSpPr>
          <p:cNvPr id="112643" name="Group 27">
            <a:extLst>
              <a:ext uri="{FF2B5EF4-FFF2-40B4-BE49-F238E27FC236}">
                <a16:creationId xmlns:a16="http://schemas.microsoft.com/office/drawing/2014/main" id="{E23922DD-55F9-5E9F-E4F7-706447BF79D4}"/>
              </a:ext>
            </a:extLst>
          </p:cNvPr>
          <p:cNvGrpSpPr>
            <a:grpSpLocks/>
          </p:cNvGrpSpPr>
          <p:nvPr/>
        </p:nvGrpSpPr>
        <p:grpSpPr bwMode="auto">
          <a:xfrm>
            <a:off x="7134225" y="255588"/>
            <a:ext cx="1690688" cy="1860550"/>
            <a:chOff x="7166344" y="2339163"/>
            <a:chExt cx="1690577" cy="1860697"/>
          </a:xfrm>
        </p:grpSpPr>
        <p:sp>
          <p:nvSpPr>
            <p:cNvPr id="26" name="Rounded Rectangle 25">
              <a:extLst>
                <a:ext uri="{FF2B5EF4-FFF2-40B4-BE49-F238E27FC236}">
                  <a16:creationId xmlns:a16="http://schemas.microsoft.com/office/drawing/2014/main" id="{7065EC2F-ECF0-709A-DE52-A93BDEBA6295}"/>
                </a:ext>
              </a:extLst>
            </p:cNvPr>
            <p:cNvSpPr/>
            <p:nvPr/>
          </p:nvSpPr>
          <p:spPr>
            <a:xfrm>
              <a:off x="7166344" y="2339163"/>
              <a:ext cx="1690577" cy="1860697"/>
            </a:xfrm>
            <a:prstGeom prst="round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 name="Rectangle 26">
              <a:extLst>
                <a:ext uri="{FF2B5EF4-FFF2-40B4-BE49-F238E27FC236}">
                  <a16:creationId xmlns:a16="http://schemas.microsoft.com/office/drawing/2014/main" id="{13F3713E-F8BC-A668-A2E5-C7E173299084}"/>
                </a:ext>
              </a:extLst>
            </p:cNvPr>
            <p:cNvSpPr/>
            <p:nvPr/>
          </p:nvSpPr>
          <p:spPr>
            <a:xfrm>
              <a:off x="7230139" y="2519916"/>
              <a:ext cx="1552353" cy="1569660"/>
            </a:xfrm>
            <a:prstGeom prst="rect">
              <a:avLst/>
            </a:prstGeom>
            <a:noFill/>
          </p:spPr>
          <p:txBody>
            <a:bodyPr>
              <a:spAutoFit/>
            </a:bodyPr>
            <a:lstStyle/>
            <a:p>
              <a:pPr eaLnBrk="1" fontAlgn="auto" hangingPunct="1">
                <a:spcBef>
                  <a:spcPts val="0"/>
                </a:spcBef>
                <a:spcAft>
                  <a:spcPts val="0"/>
                </a:spcAft>
                <a:defRPr/>
              </a:pPr>
              <a:r>
                <a:rPr lang="en-US" sz="1600" b="1" dirty="0">
                  <a:ln w="12700">
                    <a:solidFill>
                      <a:schemeClr val="bg1"/>
                    </a:solidFill>
                    <a:prstDash val="solid"/>
                  </a:ln>
                  <a:solidFill>
                    <a:schemeClr val="accent1">
                      <a:lumMod val="60000"/>
                      <a:lumOff val="40000"/>
                    </a:schemeClr>
                  </a:solidFill>
                  <a:effectLst>
                    <a:outerShdw blurRad="50800" dist="38100" dir="8100000" algn="tr" rotWithShape="0">
                      <a:prstClr val="black">
                        <a:alpha val="40000"/>
                      </a:prstClr>
                    </a:outerShdw>
                  </a:effectLst>
                  <a:latin typeface="Arial Black" pitchFamily="34" charset="0"/>
                  <a:ea typeface="Arial Unicode MS" pitchFamily="34" charset="-128"/>
                  <a:cs typeface="Arial Unicode MS" pitchFamily="34" charset="-128"/>
                </a:rPr>
                <a:t>17</a:t>
              </a:r>
            </a:p>
            <a:p>
              <a:pPr algn="ctr" eaLnBrk="1" fontAlgn="auto" hangingPunct="1">
                <a:spcBef>
                  <a:spcPts val="0"/>
                </a:spcBef>
                <a:spcAft>
                  <a:spcPts val="0"/>
                </a:spcAft>
                <a:defRPr/>
              </a:pPr>
              <a:r>
                <a:rPr lang="en-US" sz="3200" b="1" dirty="0">
                  <a:ln w="12700">
                    <a:solidFill>
                      <a:schemeClr val="bg1"/>
                    </a:solidFill>
                    <a:prstDash val="solid"/>
                  </a:ln>
                  <a:solidFill>
                    <a:schemeClr val="accent1">
                      <a:lumMod val="60000"/>
                      <a:lumOff val="40000"/>
                    </a:schemeClr>
                  </a:solidFill>
                  <a:effectLst>
                    <a:outerShdw blurRad="50800" dist="38100" dir="8100000" algn="tr" rotWithShape="0">
                      <a:prstClr val="black">
                        <a:alpha val="40000"/>
                      </a:prstClr>
                    </a:outerShdw>
                  </a:effectLst>
                  <a:latin typeface="Arial Black" pitchFamily="34" charset="0"/>
                  <a:ea typeface="Arial Unicode MS" pitchFamily="34" charset="-128"/>
                  <a:cs typeface="Arial Unicode MS" pitchFamily="34" charset="-128"/>
                </a:rPr>
                <a:t>Cl</a:t>
              </a:r>
            </a:p>
            <a:p>
              <a:pPr algn="ctr" eaLnBrk="1" fontAlgn="auto" hangingPunct="1">
                <a:spcBef>
                  <a:spcPts val="0"/>
                </a:spcBef>
                <a:spcAft>
                  <a:spcPts val="0"/>
                </a:spcAft>
                <a:defRPr/>
              </a:pPr>
              <a:endParaRPr lang="en-US" sz="1600" b="1" dirty="0">
                <a:ln w="12700">
                  <a:solidFill>
                    <a:schemeClr val="bg1"/>
                  </a:solidFill>
                  <a:prstDash val="solid"/>
                </a:ln>
                <a:solidFill>
                  <a:schemeClr val="accent1">
                    <a:lumMod val="60000"/>
                    <a:lumOff val="40000"/>
                  </a:schemeClr>
                </a:solidFill>
                <a:effectLst>
                  <a:outerShdw blurRad="50800" dist="38100" dir="8100000" algn="tr" rotWithShape="0">
                    <a:prstClr val="black">
                      <a:alpha val="40000"/>
                    </a:prstClr>
                  </a:outerShdw>
                </a:effectLst>
                <a:latin typeface="Arial Black" pitchFamily="34" charset="0"/>
                <a:ea typeface="Arial Unicode MS" pitchFamily="34" charset="-128"/>
                <a:cs typeface="Arial Unicode MS" pitchFamily="34" charset="-128"/>
              </a:endParaRPr>
            </a:p>
            <a:p>
              <a:pPr algn="ctr" eaLnBrk="1" fontAlgn="auto" hangingPunct="1">
                <a:spcBef>
                  <a:spcPts val="0"/>
                </a:spcBef>
                <a:spcAft>
                  <a:spcPts val="0"/>
                </a:spcAft>
                <a:defRPr/>
              </a:pPr>
              <a:r>
                <a:rPr lang="en-US" sz="1600" b="1" dirty="0">
                  <a:ln w="12700">
                    <a:solidFill>
                      <a:schemeClr val="bg1"/>
                    </a:solidFill>
                    <a:prstDash val="solid"/>
                  </a:ln>
                  <a:solidFill>
                    <a:schemeClr val="accent1">
                      <a:lumMod val="60000"/>
                      <a:lumOff val="40000"/>
                    </a:schemeClr>
                  </a:solidFill>
                  <a:effectLst>
                    <a:outerShdw blurRad="50800" dist="38100" dir="8100000" algn="tr" rotWithShape="0">
                      <a:prstClr val="black">
                        <a:alpha val="40000"/>
                      </a:prstClr>
                    </a:outerShdw>
                  </a:effectLst>
                  <a:latin typeface="Arial Black" pitchFamily="34" charset="0"/>
                  <a:ea typeface="Arial Unicode MS" pitchFamily="34" charset="-128"/>
                  <a:cs typeface="Arial Unicode MS" pitchFamily="34" charset="-128"/>
                </a:rPr>
                <a:t>Chlorine</a:t>
              </a:r>
            </a:p>
            <a:p>
              <a:pPr algn="ctr" eaLnBrk="1" fontAlgn="auto" hangingPunct="1">
                <a:spcBef>
                  <a:spcPts val="0"/>
                </a:spcBef>
                <a:spcAft>
                  <a:spcPts val="0"/>
                </a:spcAft>
                <a:defRPr/>
              </a:pPr>
              <a:r>
                <a:rPr lang="en-US" sz="1600" b="1" dirty="0">
                  <a:ln w="12700">
                    <a:solidFill>
                      <a:schemeClr val="bg1"/>
                    </a:solidFill>
                    <a:prstDash val="solid"/>
                  </a:ln>
                  <a:solidFill>
                    <a:schemeClr val="accent1">
                      <a:lumMod val="60000"/>
                      <a:lumOff val="40000"/>
                    </a:schemeClr>
                  </a:solidFill>
                  <a:effectLst>
                    <a:outerShdw blurRad="50800" dist="38100" dir="8100000" algn="tr" rotWithShape="0">
                      <a:prstClr val="black">
                        <a:alpha val="40000"/>
                      </a:prstClr>
                    </a:outerShdw>
                  </a:effectLst>
                  <a:latin typeface="Arial Black" pitchFamily="34" charset="0"/>
                  <a:ea typeface="Arial Unicode MS" pitchFamily="34" charset="-128"/>
                  <a:cs typeface="Arial Unicode MS" pitchFamily="34" charset="-128"/>
                </a:rPr>
                <a:t>35.45</a:t>
              </a:r>
            </a:p>
          </p:txBody>
        </p:sp>
      </p:grpSp>
      <p:sp>
        <p:nvSpPr>
          <p:cNvPr id="112644" name="Rectangle 3">
            <a:extLst>
              <a:ext uri="{FF2B5EF4-FFF2-40B4-BE49-F238E27FC236}">
                <a16:creationId xmlns:a16="http://schemas.microsoft.com/office/drawing/2014/main" id="{4D0C55E6-07A9-942D-141B-320D0EE76C14}"/>
              </a:ext>
            </a:extLst>
          </p:cNvPr>
          <p:cNvSpPr txBox="1">
            <a:spLocks noChangeArrowheads="1"/>
          </p:cNvSpPr>
          <p:nvPr/>
        </p:nvSpPr>
        <p:spPr bwMode="auto">
          <a:xfrm>
            <a:off x="249238" y="1163638"/>
            <a:ext cx="68214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39775"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995363"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lnSpc>
                <a:spcPct val="90000"/>
              </a:lnSpc>
            </a:pPr>
            <a:r>
              <a:rPr lang="en-US" altLang="en-US">
                <a:solidFill>
                  <a:srgbClr val="FFC000"/>
                </a:solidFill>
              </a:rPr>
              <a:t>Match your free chlorine residual </a:t>
            </a:r>
            <a:r>
              <a:rPr lang="en-US" altLang="en-US"/>
              <a:t>on the far left column</a:t>
            </a:r>
          </a:p>
          <a:p>
            <a:pPr eaLnBrk="1" hangingPunct="1">
              <a:lnSpc>
                <a:spcPct val="90000"/>
              </a:lnSpc>
            </a:pPr>
            <a:endParaRPr lang="en-US" altLang="en-US"/>
          </a:p>
          <a:p>
            <a:pPr eaLnBrk="1" hangingPunct="1">
              <a:lnSpc>
                <a:spcPct val="90000"/>
              </a:lnSpc>
            </a:pPr>
            <a:r>
              <a:rPr lang="en-US" altLang="en-US"/>
              <a:t>If in between column values, </a:t>
            </a:r>
            <a:r>
              <a:rPr lang="en-US" altLang="en-US">
                <a:solidFill>
                  <a:srgbClr val="FFC000"/>
                </a:solidFill>
              </a:rPr>
              <a:t>round </a:t>
            </a:r>
            <a:r>
              <a:rPr lang="en-US" altLang="en-US" u="sng">
                <a:solidFill>
                  <a:srgbClr val="FFC000"/>
                </a:solidFill>
              </a:rPr>
              <a:t>up</a:t>
            </a:r>
          </a:p>
          <a:p>
            <a:pPr lvl="1" eaLnBrk="1" hangingPunct="1">
              <a:lnSpc>
                <a:spcPct val="90000"/>
              </a:lnSpc>
            </a:pPr>
            <a:r>
              <a:rPr lang="en-US" altLang="en-US"/>
              <a:t>Rounding chlorine residual up is more conservative because as chlorine residual increases at a given pH, more CT is required</a:t>
            </a:r>
          </a:p>
          <a:p>
            <a:pPr eaLnBrk="1" hangingPunct="1">
              <a:lnSpc>
                <a:spcPct val="90000"/>
              </a:lnSpc>
            </a:pPr>
            <a:endParaRPr lang="en-US" altLang="en-US" u="sng"/>
          </a:p>
          <a:p>
            <a:pPr eaLnBrk="1" hangingPunct="1">
              <a:lnSpc>
                <a:spcPct val="90000"/>
              </a:lnSpc>
            </a:pPr>
            <a:r>
              <a:rPr lang="en-US" altLang="en-US">
                <a:solidFill>
                  <a:srgbClr val="FFC000"/>
                </a:solidFill>
              </a:rPr>
              <a:t>The point where it intersects with the log inactivation column is the CT</a:t>
            </a:r>
            <a:r>
              <a:rPr lang="en-US" altLang="en-US" baseline="-10000">
                <a:solidFill>
                  <a:srgbClr val="FFC000"/>
                </a:solidFill>
              </a:rPr>
              <a:t>required</a:t>
            </a:r>
          </a:p>
          <a:p>
            <a:pPr lvl="2" eaLnBrk="1" hangingPunct="1">
              <a:lnSpc>
                <a:spcPct val="90000"/>
              </a:lnSpc>
            </a:pPr>
            <a:r>
              <a:rPr lang="en-US" altLang="en-US"/>
              <a:t>Example: free chlorine residual is 0.6 ppm</a:t>
            </a:r>
          </a:p>
          <a:p>
            <a:pPr eaLnBrk="1" hangingPunct="1">
              <a:lnSpc>
                <a:spcPct val="90000"/>
              </a:lnSpc>
            </a:pPr>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19D27F-1EB6-230C-1F12-D85508E99706}"/>
              </a:ext>
            </a:extLst>
          </p:cNvPr>
          <p:cNvSpPr txBox="1"/>
          <p:nvPr/>
        </p:nvSpPr>
        <p:spPr>
          <a:xfrm>
            <a:off x="4594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Using EPA CT Tables - </a:t>
            </a:r>
            <a:r>
              <a:rPr lang="en-US" sz="2800" b="1" cap="all" dirty="0">
                <a:solidFill>
                  <a:schemeClr val="tx2">
                    <a:satMod val="200000"/>
                  </a:schemeClr>
                </a:solidFill>
                <a:effectLst>
                  <a:reflection blurRad="12700" stA="34000" endA="740" endPos="53000" dir="5400000" sy="-100000" algn="bl" rotWithShape="0"/>
                </a:effectLst>
                <a:latin typeface="+mn-lt"/>
              </a:rPr>
              <a:t>Cl</a:t>
            </a:r>
            <a:r>
              <a:rPr lang="en-US" sz="2800" b="1" cap="all" baseline="-25000" dirty="0">
                <a:solidFill>
                  <a:schemeClr val="tx2">
                    <a:satMod val="200000"/>
                  </a:schemeClr>
                </a:solidFill>
                <a:effectLst>
                  <a:reflection blurRad="12700" stA="34000" endA="740" endPos="53000" dir="5400000" sy="-100000" algn="bl" rotWithShape="0"/>
                </a:effectLst>
                <a:latin typeface="+mn-lt"/>
              </a:rPr>
              <a:t>2</a:t>
            </a:r>
            <a:r>
              <a:rPr lang="en-US" sz="2800" b="1" cap="all" dirty="0">
                <a:solidFill>
                  <a:schemeClr val="tx2">
                    <a:satMod val="200000"/>
                  </a:schemeClr>
                </a:solidFill>
                <a:effectLst>
                  <a:reflection blurRad="12700" stA="34000" endA="740" endPos="53000" dir="5400000" sy="-100000" algn="bl" rotWithShape="0"/>
                </a:effectLst>
                <a:latin typeface="+mn-lt"/>
              </a:rPr>
              <a:t> = 0.6 mg/l</a:t>
            </a:r>
            <a:endParaRPr lang="en-US" sz="2800" b="1" cap="all" dirty="0">
              <a:solidFill>
                <a:schemeClr val="tx2">
                  <a:satMod val="200000"/>
                </a:schemeClr>
              </a:solidFill>
              <a:effectLst>
                <a:reflection blurRad="12700" stA="34000" endA="740" endPos="53000" dir="5400000" sy="-100000" algn="bl" rotWithShape="0"/>
              </a:effectLst>
              <a:latin typeface="+mj-lt"/>
              <a:ea typeface="+mj-ea"/>
              <a:cs typeface="+mj-cs"/>
            </a:endParaRPr>
          </a:p>
        </p:txBody>
      </p:sp>
      <p:pic>
        <p:nvPicPr>
          <p:cNvPr id="114691" name="Picture 4">
            <a:extLst>
              <a:ext uri="{FF2B5EF4-FFF2-40B4-BE49-F238E27FC236}">
                <a16:creationId xmlns:a16="http://schemas.microsoft.com/office/drawing/2014/main" id="{9B8AB3A8-F43B-5C11-7A3B-0D7E8FFCB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00100"/>
            <a:ext cx="8591550" cy="5870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522F6F3F-2F10-4305-EA99-B1E21927B352}"/>
              </a:ext>
            </a:extLst>
          </p:cNvPr>
          <p:cNvSpPr>
            <a:spLocks noChangeArrowheads="1"/>
          </p:cNvSpPr>
          <p:nvPr/>
        </p:nvSpPr>
        <p:spPr bwMode="auto">
          <a:xfrm>
            <a:off x="5962650" y="1143000"/>
            <a:ext cx="609600" cy="304800"/>
          </a:xfrm>
          <a:prstGeom prst="rect">
            <a:avLst/>
          </a:prstGeom>
          <a:noFill/>
          <a:ln w="38100">
            <a:solidFill>
              <a:schemeClr val="tx2">
                <a:lumMod val="50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5" name="Rectangle 5">
            <a:extLst>
              <a:ext uri="{FF2B5EF4-FFF2-40B4-BE49-F238E27FC236}">
                <a16:creationId xmlns:a16="http://schemas.microsoft.com/office/drawing/2014/main" id="{6DF1E21C-A375-878F-42F1-93B62ED494E1}"/>
              </a:ext>
            </a:extLst>
          </p:cNvPr>
          <p:cNvSpPr>
            <a:spLocks noChangeArrowheads="1"/>
          </p:cNvSpPr>
          <p:nvPr/>
        </p:nvSpPr>
        <p:spPr bwMode="auto">
          <a:xfrm>
            <a:off x="6208713" y="1720850"/>
            <a:ext cx="1181100" cy="427038"/>
          </a:xfrm>
          <a:prstGeom prst="rect">
            <a:avLst/>
          </a:prstGeom>
          <a:noFill/>
          <a:ln w="38100">
            <a:solidFill>
              <a:schemeClr val="tx2">
                <a:lumMod val="50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6" name="Rectangle 5">
            <a:extLst>
              <a:ext uri="{FF2B5EF4-FFF2-40B4-BE49-F238E27FC236}">
                <a16:creationId xmlns:a16="http://schemas.microsoft.com/office/drawing/2014/main" id="{1B9E052C-246A-C2F8-0224-FDCB7CDEF4BE}"/>
              </a:ext>
            </a:extLst>
          </p:cNvPr>
          <p:cNvSpPr>
            <a:spLocks noChangeArrowheads="1"/>
          </p:cNvSpPr>
          <p:nvPr/>
        </p:nvSpPr>
        <p:spPr bwMode="auto">
          <a:xfrm>
            <a:off x="5997575" y="2465388"/>
            <a:ext cx="371475" cy="2659062"/>
          </a:xfrm>
          <a:prstGeom prst="rect">
            <a:avLst/>
          </a:prstGeom>
          <a:noFill/>
          <a:ln w="38100">
            <a:solidFill>
              <a:schemeClr val="tx2">
                <a:lumMod val="50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grpSp>
        <p:nvGrpSpPr>
          <p:cNvPr id="114695" name="Group 27">
            <a:extLst>
              <a:ext uri="{FF2B5EF4-FFF2-40B4-BE49-F238E27FC236}">
                <a16:creationId xmlns:a16="http://schemas.microsoft.com/office/drawing/2014/main" id="{28C810EA-2C80-8135-9786-7BB90526DD14}"/>
              </a:ext>
            </a:extLst>
          </p:cNvPr>
          <p:cNvGrpSpPr>
            <a:grpSpLocks/>
          </p:cNvGrpSpPr>
          <p:nvPr/>
        </p:nvGrpSpPr>
        <p:grpSpPr bwMode="auto">
          <a:xfrm>
            <a:off x="6910388" y="4583113"/>
            <a:ext cx="1690687" cy="1860550"/>
            <a:chOff x="7166344" y="2339163"/>
            <a:chExt cx="1690577" cy="1860697"/>
          </a:xfrm>
        </p:grpSpPr>
        <p:sp>
          <p:nvSpPr>
            <p:cNvPr id="9" name="Rounded Rectangle 8">
              <a:extLst>
                <a:ext uri="{FF2B5EF4-FFF2-40B4-BE49-F238E27FC236}">
                  <a16:creationId xmlns:a16="http://schemas.microsoft.com/office/drawing/2014/main" id="{D10923C1-AFE3-428B-7754-9B7366E21D89}"/>
                </a:ext>
              </a:extLst>
            </p:cNvPr>
            <p:cNvSpPr/>
            <p:nvPr/>
          </p:nvSpPr>
          <p:spPr>
            <a:xfrm>
              <a:off x="7166344" y="2339163"/>
              <a:ext cx="1690577" cy="1860697"/>
            </a:xfrm>
            <a:prstGeom prst="round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E06B766B-222E-3C19-0A97-E625C885E499}"/>
                </a:ext>
              </a:extLst>
            </p:cNvPr>
            <p:cNvSpPr/>
            <p:nvPr/>
          </p:nvSpPr>
          <p:spPr>
            <a:xfrm>
              <a:off x="7230139" y="2519916"/>
              <a:ext cx="1552353" cy="1569660"/>
            </a:xfrm>
            <a:prstGeom prst="rect">
              <a:avLst/>
            </a:prstGeom>
            <a:noFill/>
          </p:spPr>
          <p:txBody>
            <a:bodyPr>
              <a:spAutoFit/>
            </a:bodyPr>
            <a:lstStyle/>
            <a:p>
              <a:pPr eaLnBrk="1" fontAlgn="auto" hangingPunct="1">
                <a:spcBef>
                  <a:spcPts val="0"/>
                </a:spcBef>
                <a:spcAft>
                  <a:spcPts val="0"/>
                </a:spcAft>
                <a:defRPr/>
              </a:pPr>
              <a:r>
                <a:rPr lang="en-US" sz="1600" b="1" dirty="0">
                  <a:ln w="12700">
                    <a:solidFill>
                      <a:schemeClr val="bg1"/>
                    </a:solidFill>
                    <a:prstDash val="solid"/>
                  </a:ln>
                  <a:solidFill>
                    <a:schemeClr val="accent1">
                      <a:lumMod val="60000"/>
                      <a:lumOff val="40000"/>
                    </a:schemeClr>
                  </a:solidFill>
                  <a:effectLst>
                    <a:outerShdw blurRad="50800" dist="38100" dir="8100000" algn="tr" rotWithShape="0">
                      <a:prstClr val="black">
                        <a:alpha val="40000"/>
                      </a:prstClr>
                    </a:outerShdw>
                  </a:effectLst>
                  <a:latin typeface="Arial Black" pitchFamily="34" charset="0"/>
                  <a:ea typeface="Arial Unicode MS" pitchFamily="34" charset="-128"/>
                  <a:cs typeface="Arial Unicode MS" pitchFamily="34" charset="-128"/>
                </a:rPr>
                <a:t>17</a:t>
              </a:r>
            </a:p>
            <a:p>
              <a:pPr algn="ctr" eaLnBrk="1" fontAlgn="auto" hangingPunct="1">
                <a:spcBef>
                  <a:spcPts val="0"/>
                </a:spcBef>
                <a:spcAft>
                  <a:spcPts val="0"/>
                </a:spcAft>
                <a:defRPr/>
              </a:pPr>
              <a:r>
                <a:rPr lang="en-US" sz="3200" b="1" dirty="0">
                  <a:ln w="12700">
                    <a:solidFill>
                      <a:schemeClr val="bg1"/>
                    </a:solidFill>
                    <a:prstDash val="solid"/>
                  </a:ln>
                  <a:solidFill>
                    <a:schemeClr val="accent1">
                      <a:lumMod val="60000"/>
                      <a:lumOff val="40000"/>
                    </a:schemeClr>
                  </a:solidFill>
                  <a:effectLst>
                    <a:outerShdw blurRad="50800" dist="38100" dir="8100000" algn="tr" rotWithShape="0">
                      <a:prstClr val="black">
                        <a:alpha val="40000"/>
                      </a:prstClr>
                    </a:outerShdw>
                  </a:effectLst>
                  <a:latin typeface="Arial Black" pitchFamily="34" charset="0"/>
                  <a:ea typeface="Arial Unicode MS" pitchFamily="34" charset="-128"/>
                  <a:cs typeface="Arial Unicode MS" pitchFamily="34" charset="-128"/>
                </a:rPr>
                <a:t>Cl</a:t>
              </a:r>
            </a:p>
            <a:p>
              <a:pPr algn="ctr" eaLnBrk="1" fontAlgn="auto" hangingPunct="1">
                <a:spcBef>
                  <a:spcPts val="0"/>
                </a:spcBef>
                <a:spcAft>
                  <a:spcPts val="0"/>
                </a:spcAft>
                <a:defRPr/>
              </a:pPr>
              <a:endParaRPr lang="en-US" sz="1600" b="1" dirty="0">
                <a:ln w="12700">
                  <a:solidFill>
                    <a:schemeClr val="bg1"/>
                  </a:solidFill>
                  <a:prstDash val="solid"/>
                </a:ln>
                <a:solidFill>
                  <a:schemeClr val="accent1">
                    <a:lumMod val="60000"/>
                    <a:lumOff val="40000"/>
                  </a:schemeClr>
                </a:solidFill>
                <a:effectLst>
                  <a:outerShdw blurRad="50800" dist="38100" dir="8100000" algn="tr" rotWithShape="0">
                    <a:prstClr val="black">
                      <a:alpha val="40000"/>
                    </a:prstClr>
                  </a:outerShdw>
                </a:effectLst>
                <a:latin typeface="Arial Black" pitchFamily="34" charset="0"/>
                <a:ea typeface="Arial Unicode MS" pitchFamily="34" charset="-128"/>
                <a:cs typeface="Arial Unicode MS" pitchFamily="34" charset="-128"/>
              </a:endParaRPr>
            </a:p>
            <a:p>
              <a:pPr algn="ctr" eaLnBrk="1" fontAlgn="auto" hangingPunct="1">
                <a:spcBef>
                  <a:spcPts val="0"/>
                </a:spcBef>
                <a:spcAft>
                  <a:spcPts val="0"/>
                </a:spcAft>
                <a:defRPr/>
              </a:pPr>
              <a:r>
                <a:rPr lang="en-US" sz="1600" b="1" dirty="0">
                  <a:ln w="12700">
                    <a:solidFill>
                      <a:schemeClr val="bg1"/>
                    </a:solidFill>
                    <a:prstDash val="solid"/>
                  </a:ln>
                  <a:solidFill>
                    <a:schemeClr val="accent1">
                      <a:lumMod val="60000"/>
                      <a:lumOff val="40000"/>
                    </a:schemeClr>
                  </a:solidFill>
                  <a:effectLst>
                    <a:outerShdw blurRad="50800" dist="38100" dir="8100000" algn="tr" rotWithShape="0">
                      <a:prstClr val="black">
                        <a:alpha val="40000"/>
                      </a:prstClr>
                    </a:outerShdw>
                  </a:effectLst>
                  <a:latin typeface="Arial Black" pitchFamily="34" charset="0"/>
                  <a:ea typeface="Arial Unicode MS" pitchFamily="34" charset="-128"/>
                  <a:cs typeface="Arial Unicode MS" pitchFamily="34" charset="-128"/>
                </a:rPr>
                <a:t>Chlorine</a:t>
              </a:r>
            </a:p>
            <a:p>
              <a:pPr algn="ctr" eaLnBrk="1" fontAlgn="auto" hangingPunct="1">
                <a:spcBef>
                  <a:spcPts val="0"/>
                </a:spcBef>
                <a:spcAft>
                  <a:spcPts val="0"/>
                </a:spcAft>
                <a:defRPr/>
              </a:pPr>
              <a:r>
                <a:rPr lang="en-US" sz="1600" b="1" dirty="0">
                  <a:ln w="12700">
                    <a:solidFill>
                      <a:schemeClr val="bg1"/>
                    </a:solidFill>
                    <a:prstDash val="solid"/>
                  </a:ln>
                  <a:solidFill>
                    <a:schemeClr val="accent1">
                      <a:lumMod val="60000"/>
                      <a:lumOff val="40000"/>
                    </a:schemeClr>
                  </a:solidFill>
                  <a:effectLst>
                    <a:outerShdw blurRad="50800" dist="38100" dir="8100000" algn="tr" rotWithShape="0">
                      <a:prstClr val="black">
                        <a:alpha val="40000"/>
                      </a:prstClr>
                    </a:outerShdw>
                  </a:effectLst>
                  <a:latin typeface="Arial Black" pitchFamily="34" charset="0"/>
                  <a:ea typeface="Arial Unicode MS" pitchFamily="34" charset="-128"/>
                  <a:cs typeface="Arial Unicode MS" pitchFamily="34" charset="-128"/>
                </a:rPr>
                <a:t>35.45</a:t>
              </a:r>
            </a:p>
          </p:txBody>
        </p:sp>
      </p:grpSp>
      <p:sp>
        <p:nvSpPr>
          <p:cNvPr id="11" name="Rectangle 5">
            <a:extLst>
              <a:ext uri="{FF2B5EF4-FFF2-40B4-BE49-F238E27FC236}">
                <a16:creationId xmlns:a16="http://schemas.microsoft.com/office/drawing/2014/main" id="{D3EC6B42-0BDD-46CB-8E29-600734BE3F7D}"/>
              </a:ext>
            </a:extLst>
          </p:cNvPr>
          <p:cNvSpPr>
            <a:spLocks noChangeArrowheads="1"/>
          </p:cNvSpPr>
          <p:nvPr/>
        </p:nvSpPr>
        <p:spPr bwMode="auto">
          <a:xfrm>
            <a:off x="685800" y="2968625"/>
            <a:ext cx="5683250" cy="168275"/>
          </a:xfrm>
          <a:prstGeom prst="rect">
            <a:avLst/>
          </a:prstGeom>
          <a:noFill/>
          <a:ln w="38100">
            <a:solidFill>
              <a:schemeClr val="tx2">
                <a:lumMod val="50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2" name="Rectangle 3">
            <a:extLst>
              <a:ext uri="{FF2B5EF4-FFF2-40B4-BE49-F238E27FC236}">
                <a16:creationId xmlns:a16="http://schemas.microsoft.com/office/drawing/2014/main" id="{B458C575-0F68-CE42-1415-73CA987EC8F2}"/>
              </a:ext>
            </a:extLst>
          </p:cNvPr>
          <p:cNvSpPr txBox="1">
            <a:spLocks noChangeArrowheads="1"/>
          </p:cNvSpPr>
          <p:nvPr/>
        </p:nvSpPr>
        <p:spPr>
          <a:xfrm>
            <a:off x="796925" y="3938588"/>
            <a:ext cx="3094038" cy="1027112"/>
          </a:xfrm>
          <a:prstGeom prst="rect">
            <a:avLst/>
          </a:prstGeom>
          <a:solidFill>
            <a:srgbClr val="FFFF00"/>
          </a:solidFill>
          <a:ln>
            <a:solidFill>
              <a:schemeClr val="bg1"/>
            </a:solidFill>
          </a:ln>
        </p:spPr>
        <p:txBody>
          <a:bodyPr/>
          <a:lstStyle/>
          <a:p>
            <a:pPr eaLnBrk="1" fontAlgn="auto" hangingPunct="1">
              <a:spcBef>
                <a:spcPts val="700"/>
              </a:spcBef>
              <a:spcAft>
                <a:spcPts val="0"/>
              </a:spcAft>
              <a:buClr>
                <a:schemeClr val="tx2"/>
              </a:buClr>
              <a:buSzPct val="95000"/>
              <a:defRPr/>
            </a:pPr>
            <a:r>
              <a:rPr lang="en-US" dirty="0">
                <a:solidFill>
                  <a:srgbClr val="FF0000"/>
                </a:solidFill>
                <a:latin typeface="+mn-lt"/>
              </a:rPr>
              <a:t>Round up if measured CL</a:t>
            </a:r>
            <a:r>
              <a:rPr lang="en-US" baseline="-25000" dirty="0">
                <a:solidFill>
                  <a:srgbClr val="FF0000"/>
                </a:solidFill>
                <a:latin typeface="+mn-lt"/>
              </a:rPr>
              <a:t>2</a:t>
            </a:r>
            <a:r>
              <a:rPr lang="en-US" dirty="0">
                <a:solidFill>
                  <a:srgbClr val="FF0000"/>
                </a:solidFill>
                <a:latin typeface="+mn-lt"/>
              </a:rPr>
              <a:t> is between values in the chlorine concentration column</a:t>
            </a:r>
            <a:endParaRPr lang="en-US" i="1" dirty="0">
              <a:solidFill>
                <a:srgbClr val="FF0000"/>
              </a:solidFill>
              <a:latin typeface="+mn-lt"/>
            </a:endParaRPr>
          </a:p>
          <a:p>
            <a:pPr marL="411480" indent="-342900" eaLnBrk="1" fontAlgn="auto" hangingPunct="1">
              <a:spcBef>
                <a:spcPts val="700"/>
              </a:spcBef>
              <a:spcAft>
                <a:spcPts val="0"/>
              </a:spcAft>
              <a:buClr>
                <a:schemeClr val="tx2"/>
              </a:buClr>
              <a:buSzPct val="95000"/>
              <a:defRPr/>
            </a:pPr>
            <a:endParaRPr lang="en-US" dirty="0">
              <a:latin typeface="+mn-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1FE5BF-AA8A-D889-4483-EA564B447CAE}"/>
              </a:ext>
            </a:extLst>
          </p:cNvPr>
          <p:cNvSpPr txBox="1"/>
          <p:nvPr/>
        </p:nvSpPr>
        <p:spPr>
          <a:xfrm>
            <a:off x="4594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Using EPA CT Tables - </a:t>
            </a:r>
            <a:r>
              <a:rPr lang="en-US" sz="2800" b="1" cap="all" dirty="0">
                <a:solidFill>
                  <a:schemeClr val="tx2">
                    <a:satMod val="200000"/>
                  </a:schemeClr>
                </a:solidFill>
                <a:effectLst>
                  <a:reflection blurRad="12700" stA="34000" endA="740" endPos="53000" dir="5400000" sy="-100000" algn="bl" rotWithShape="0"/>
                </a:effectLst>
                <a:latin typeface="+mn-lt"/>
              </a:rPr>
              <a:t>Cl</a:t>
            </a:r>
            <a:r>
              <a:rPr lang="en-US" sz="2800" b="1" cap="all" baseline="-25000" dirty="0">
                <a:solidFill>
                  <a:schemeClr val="tx2">
                    <a:satMod val="200000"/>
                  </a:schemeClr>
                </a:solidFill>
                <a:effectLst>
                  <a:reflection blurRad="12700" stA="34000" endA="740" endPos="53000" dir="5400000" sy="-100000" algn="bl" rotWithShape="0"/>
                </a:effectLst>
                <a:latin typeface="+mn-lt"/>
              </a:rPr>
              <a:t>2</a:t>
            </a:r>
            <a:r>
              <a:rPr lang="en-US" sz="2800" b="1" cap="all" dirty="0">
                <a:solidFill>
                  <a:schemeClr val="tx2">
                    <a:satMod val="200000"/>
                  </a:schemeClr>
                </a:solidFill>
                <a:effectLst>
                  <a:reflection blurRad="12700" stA="34000" endA="740" endPos="53000" dir="5400000" sy="-100000" algn="bl" rotWithShape="0"/>
                </a:effectLst>
                <a:latin typeface="+mn-lt"/>
              </a:rPr>
              <a:t> = 0.6 mg/l</a:t>
            </a:r>
            <a:endParaRPr lang="en-US" sz="2800" b="1" cap="all" dirty="0">
              <a:solidFill>
                <a:schemeClr val="tx2">
                  <a:satMod val="200000"/>
                </a:schemeClr>
              </a:solidFill>
              <a:effectLst>
                <a:reflection blurRad="12700" stA="34000" endA="740" endPos="53000" dir="5400000" sy="-100000" algn="bl" rotWithShape="0"/>
              </a:effectLst>
              <a:latin typeface="+mj-lt"/>
              <a:ea typeface="+mj-ea"/>
              <a:cs typeface="+mj-cs"/>
            </a:endParaRPr>
          </a:p>
        </p:txBody>
      </p:sp>
      <p:pic>
        <p:nvPicPr>
          <p:cNvPr id="116739" name="Picture 4">
            <a:extLst>
              <a:ext uri="{FF2B5EF4-FFF2-40B4-BE49-F238E27FC236}">
                <a16:creationId xmlns:a16="http://schemas.microsoft.com/office/drawing/2014/main" id="{1E639B1D-68E2-5D0D-CBBA-2476947DE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00100"/>
            <a:ext cx="8591550" cy="5870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A29BEBD2-33E7-8D4C-55BB-4E878396FD6A}"/>
              </a:ext>
            </a:extLst>
          </p:cNvPr>
          <p:cNvSpPr>
            <a:spLocks noChangeArrowheads="1"/>
          </p:cNvSpPr>
          <p:nvPr/>
        </p:nvSpPr>
        <p:spPr bwMode="auto">
          <a:xfrm>
            <a:off x="5962650" y="1143000"/>
            <a:ext cx="609600" cy="304800"/>
          </a:xfrm>
          <a:prstGeom prst="rect">
            <a:avLst/>
          </a:prstGeom>
          <a:noFill/>
          <a:ln w="38100">
            <a:solidFill>
              <a:schemeClr val="tx2">
                <a:lumMod val="50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5" name="Rectangle 5">
            <a:extLst>
              <a:ext uri="{FF2B5EF4-FFF2-40B4-BE49-F238E27FC236}">
                <a16:creationId xmlns:a16="http://schemas.microsoft.com/office/drawing/2014/main" id="{B4A82939-5801-FF36-1655-FD38B110A4BF}"/>
              </a:ext>
            </a:extLst>
          </p:cNvPr>
          <p:cNvSpPr>
            <a:spLocks noChangeArrowheads="1"/>
          </p:cNvSpPr>
          <p:nvPr/>
        </p:nvSpPr>
        <p:spPr bwMode="auto">
          <a:xfrm>
            <a:off x="6208713" y="1720850"/>
            <a:ext cx="1181100" cy="427038"/>
          </a:xfrm>
          <a:prstGeom prst="rect">
            <a:avLst/>
          </a:prstGeom>
          <a:noFill/>
          <a:ln w="38100">
            <a:solidFill>
              <a:schemeClr val="tx2">
                <a:lumMod val="50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6" name="Rectangle 5">
            <a:extLst>
              <a:ext uri="{FF2B5EF4-FFF2-40B4-BE49-F238E27FC236}">
                <a16:creationId xmlns:a16="http://schemas.microsoft.com/office/drawing/2014/main" id="{B4F3C8CA-23D6-C9CB-0094-664FCD6D12ED}"/>
              </a:ext>
            </a:extLst>
          </p:cNvPr>
          <p:cNvSpPr>
            <a:spLocks noChangeArrowheads="1"/>
          </p:cNvSpPr>
          <p:nvPr/>
        </p:nvSpPr>
        <p:spPr bwMode="auto">
          <a:xfrm>
            <a:off x="5997575" y="2465388"/>
            <a:ext cx="371475" cy="2659062"/>
          </a:xfrm>
          <a:prstGeom prst="rect">
            <a:avLst/>
          </a:prstGeom>
          <a:noFill/>
          <a:ln w="38100">
            <a:solidFill>
              <a:schemeClr val="tx2">
                <a:lumMod val="50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1" name="Rectangle 5">
            <a:extLst>
              <a:ext uri="{FF2B5EF4-FFF2-40B4-BE49-F238E27FC236}">
                <a16:creationId xmlns:a16="http://schemas.microsoft.com/office/drawing/2014/main" id="{91D6DE9F-B891-D13D-50F6-F347BAA47D8E}"/>
              </a:ext>
            </a:extLst>
          </p:cNvPr>
          <p:cNvSpPr>
            <a:spLocks noChangeArrowheads="1"/>
          </p:cNvSpPr>
          <p:nvPr/>
        </p:nvSpPr>
        <p:spPr bwMode="auto">
          <a:xfrm>
            <a:off x="685800" y="2968625"/>
            <a:ext cx="5683250" cy="168275"/>
          </a:xfrm>
          <a:prstGeom prst="rect">
            <a:avLst/>
          </a:prstGeom>
          <a:noFill/>
          <a:ln w="38100">
            <a:solidFill>
              <a:schemeClr val="tx2">
                <a:lumMod val="50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2" name="Rectangle 3">
            <a:extLst>
              <a:ext uri="{FF2B5EF4-FFF2-40B4-BE49-F238E27FC236}">
                <a16:creationId xmlns:a16="http://schemas.microsoft.com/office/drawing/2014/main" id="{D58EA8D1-98A7-ED9D-8518-DB76152FCA35}"/>
              </a:ext>
            </a:extLst>
          </p:cNvPr>
          <p:cNvSpPr txBox="1">
            <a:spLocks noChangeArrowheads="1"/>
          </p:cNvSpPr>
          <p:nvPr/>
        </p:nvSpPr>
        <p:spPr>
          <a:xfrm>
            <a:off x="1106488" y="3630613"/>
            <a:ext cx="3094037" cy="2270125"/>
          </a:xfrm>
          <a:prstGeom prst="rect">
            <a:avLst/>
          </a:prstGeom>
          <a:solidFill>
            <a:srgbClr val="FFFF00"/>
          </a:solidFill>
          <a:ln>
            <a:solidFill>
              <a:schemeClr val="bg1"/>
            </a:solidFill>
          </a:ln>
        </p:spPr>
        <p:txBody>
          <a:bodyPr/>
          <a:lstStyle/>
          <a:p>
            <a:pPr eaLnBrk="1" fontAlgn="auto" hangingPunct="1">
              <a:spcBef>
                <a:spcPts val="700"/>
              </a:spcBef>
              <a:spcAft>
                <a:spcPts val="0"/>
              </a:spcAft>
              <a:buClr>
                <a:schemeClr val="tx2"/>
              </a:buClr>
              <a:buSzPct val="95000"/>
              <a:defRPr/>
            </a:pPr>
            <a:r>
              <a:rPr lang="en-US" sz="2000" dirty="0">
                <a:solidFill>
                  <a:srgbClr val="FF0000"/>
                </a:solidFill>
                <a:latin typeface="+mn-lt"/>
              </a:rPr>
              <a:t>If you get confused on which way to round, think about how you want to set the bar (CT</a:t>
            </a:r>
            <a:r>
              <a:rPr lang="en-US" sz="2000" baseline="-25000" dirty="0">
                <a:solidFill>
                  <a:srgbClr val="FF0000"/>
                </a:solidFill>
                <a:latin typeface="+mn-lt"/>
              </a:rPr>
              <a:t>required</a:t>
            </a:r>
            <a:r>
              <a:rPr lang="en-US" sz="2000" dirty="0">
                <a:solidFill>
                  <a:srgbClr val="FF0000"/>
                </a:solidFill>
                <a:latin typeface="+mn-lt"/>
              </a:rPr>
              <a:t>) as high as possible to be the most conservative and most protective of public health.</a:t>
            </a:r>
            <a:endParaRPr lang="en-US" sz="2000" i="1" dirty="0">
              <a:solidFill>
                <a:srgbClr val="FF0000"/>
              </a:solidFill>
              <a:latin typeface="+mn-lt"/>
            </a:endParaRPr>
          </a:p>
          <a:p>
            <a:pPr marL="411480" indent="-342900" eaLnBrk="1" fontAlgn="auto" hangingPunct="1">
              <a:spcBef>
                <a:spcPts val="700"/>
              </a:spcBef>
              <a:spcAft>
                <a:spcPts val="0"/>
              </a:spcAft>
              <a:buClr>
                <a:schemeClr val="tx2"/>
              </a:buClr>
              <a:buSzPct val="95000"/>
              <a:defRPr/>
            </a:pPr>
            <a:endParaRPr lang="en-US" dirty="0">
              <a:latin typeface="+mn-lt"/>
            </a:endParaRPr>
          </a:p>
        </p:txBody>
      </p:sp>
      <p:sp>
        <p:nvSpPr>
          <p:cNvPr id="13" name="Line Callout 2 12">
            <a:extLst>
              <a:ext uri="{FF2B5EF4-FFF2-40B4-BE49-F238E27FC236}">
                <a16:creationId xmlns:a16="http://schemas.microsoft.com/office/drawing/2014/main" id="{239B3870-5679-9C40-6951-B2849E1587C1}"/>
              </a:ext>
            </a:extLst>
          </p:cNvPr>
          <p:cNvSpPr/>
          <p:nvPr/>
        </p:nvSpPr>
        <p:spPr>
          <a:xfrm>
            <a:off x="7113588" y="2584450"/>
            <a:ext cx="1520825" cy="477838"/>
          </a:xfrm>
          <a:prstGeom prst="borderCallout2">
            <a:avLst>
              <a:gd name="adj1" fmla="val 18750"/>
              <a:gd name="adj2" fmla="val -8333"/>
              <a:gd name="adj3" fmla="val 18750"/>
              <a:gd name="adj4" fmla="val -29254"/>
              <a:gd name="adj5" fmla="val 84722"/>
              <a:gd name="adj6" fmla="val -494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CT</a:t>
            </a:r>
            <a:r>
              <a:rPr lang="en-US" baseline="-25000" dirty="0">
                <a:solidFill>
                  <a:schemeClr val="bg1"/>
                </a:solidFill>
              </a:rPr>
              <a:t>required</a:t>
            </a:r>
            <a:r>
              <a:rPr lang="en-US" dirty="0">
                <a:solidFill>
                  <a:schemeClr val="bg1"/>
                </a:solidFill>
              </a:rPr>
              <a:t> = 36</a:t>
            </a:r>
          </a:p>
        </p:txBody>
      </p:sp>
      <p:sp>
        <p:nvSpPr>
          <p:cNvPr id="14" name="Rectangle 5">
            <a:extLst>
              <a:ext uri="{FF2B5EF4-FFF2-40B4-BE49-F238E27FC236}">
                <a16:creationId xmlns:a16="http://schemas.microsoft.com/office/drawing/2014/main" id="{CACA49B8-017A-C4B9-6986-318B255BF3BB}"/>
              </a:ext>
            </a:extLst>
          </p:cNvPr>
          <p:cNvSpPr>
            <a:spLocks noChangeArrowheads="1"/>
          </p:cNvSpPr>
          <p:nvPr/>
        </p:nvSpPr>
        <p:spPr bwMode="auto">
          <a:xfrm>
            <a:off x="6000750" y="2976563"/>
            <a:ext cx="379413" cy="160337"/>
          </a:xfrm>
          <a:prstGeom prst="rect">
            <a:avLst/>
          </a:prstGeom>
          <a:noFill/>
          <a:ln w="38100">
            <a:solidFill>
              <a:schemeClr val="accent1">
                <a:lumMod val="75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pic>
        <p:nvPicPr>
          <p:cNvPr id="116747" name="Picture 4" descr="C:\Documents and Settings\OR0061021\Local Settings\Temporary Internet Files\Content.IE5\U60EMXVA\MC900320824[1].wmf">
            <a:extLst>
              <a:ext uri="{FF2B5EF4-FFF2-40B4-BE49-F238E27FC236}">
                <a16:creationId xmlns:a16="http://schemas.microsoft.com/office/drawing/2014/main" id="{FF6FFC0C-D701-CA1C-E328-60BD8540CE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475" y="4156075"/>
            <a:ext cx="2811463"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8" name="Picture 3" descr="C:\Documents and Settings\OR0061021\Local Settings\Temporary Internet Files\Content.IE5\4DFX3GJR\MC900318744[1].wmf">
            <a:extLst>
              <a:ext uri="{FF2B5EF4-FFF2-40B4-BE49-F238E27FC236}">
                <a16:creationId xmlns:a16="http://schemas.microsoft.com/office/drawing/2014/main" id="{8DAA8E88-AB1B-B7C6-CAC7-0A55904B6E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3638" y="3751263"/>
            <a:ext cx="17938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860187-4EB7-7AE4-1548-AC269EB6BADB}"/>
              </a:ext>
            </a:extLst>
          </p:cNvPr>
          <p:cNvSpPr txBox="1"/>
          <p:nvPr/>
        </p:nvSpPr>
        <p:spPr>
          <a:xfrm>
            <a:off x="4594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Using EPA CT Tables - </a:t>
            </a:r>
            <a:r>
              <a:rPr lang="en-US" sz="2800" b="1" cap="all" dirty="0">
                <a:solidFill>
                  <a:schemeClr val="tx2">
                    <a:satMod val="200000"/>
                  </a:schemeClr>
                </a:solidFill>
                <a:effectLst>
                  <a:reflection blurRad="12700" stA="34000" endA="740" endPos="53000" dir="5400000" sy="-100000" algn="bl" rotWithShape="0"/>
                </a:effectLst>
                <a:latin typeface="+mn-lt"/>
              </a:rPr>
              <a:t>Cl</a:t>
            </a:r>
            <a:r>
              <a:rPr lang="en-US" sz="2800" b="1" cap="all" baseline="-25000" dirty="0">
                <a:solidFill>
                  <a:schemeClr val="tx2">
                    <a:satMod val="200000"/>
                  </a:schemeClr>
                </a:solidFill>
                <a:effectLst>
                  <a:reflection blurRad="12700" stA="34000" endA="740" endPos="53000" dir="5400000" sy="-100000" algn="bl" rotWithShape="0"/>
                </a:effectLst>
                <a:latin typeface="+mn-lt"/>
              </a:rPr>
              <a:t>2</a:t>
            </a:r>
            <a:r>
              <a:rPr lang="en-US" sz="2800" b="1" cap="all" dirty="0">
                <a:solidFill>
                  <a:schemeClr val="tx2">
                    <a:satMod val="200000"/>
                  </a:schemeClr>
                </a:solidFill>
                <a:effectLst>
                  <a:reflection blurRad="12700" stA="34000" endA="740" endPos="53000" dir="5400000" sy="-100000" algn="bl" rotWithShape="0"/>
                </a:effectLst>
                <a:latin typeface="+mn-lt"/>
              </a:rPr>
              <a:t> = 0.6 mg/l</a:t>
            </a:r>
            <a:endParaRPr lang="en-US" sz="2800" b="1" cap="all" dirty="0">
              <a:solidFill>
                <a:schemeClr val="tx2">
                  <a:satMod val="200000"/>
                </a:schemeClr>
              </a:solidFill>
              <a:effectLst>
                <a:reflection blurRad="12700" stA="34000" endA="740" endPos="53000" dir="5400000" sy="-100000" algn="bl" rotWithShape="0"/>
              </a:effectLst>
              <a:latin typeface="+mj-lt"/>
              <a:ea typeface="+mj-ea"/>
              <a:cs typeface="+mj-cs"/>
            </a:endParaRPr>
          </a:p>
        </p:txBody>
      </p:sp>
      <p:pic>
        <p:nvPicPr>
          <p:cNvPr id="118787" name="Picture 4">
            <a:extLst>
              <a:ext uri="{FF2B5EF4-FFF2-40B4-BE49-F238E27FC236}">
                <a16:creationId xmlns:a16="http://schemas.microsoft.com/office/drawing/2014/main" id="{E40A6813-88E0-E8C3-7EDE-2A873CA9B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00100"/>
            <a:ext cx="8591550" cy="5870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50331C45-8F3A-C3E1-2D61-D5CAA0616323}"/>
              </a:ext>
            </a:extLst>
          </p:cNvPr>
          <p:cNvSpPr>
            <a:spLocks noChangeArrowheads="1"/>
          </p:cNvSpPr>
          <p:nvPr/>
        </p:nvSpPr>
        <p:spPr bwMode="auto">
          <a:xfrm>
            <a:off x="5962650" y="1143000"/>
            <a:ext cx="609600" cy="304800"/>
          </a:xfrm>
          <a:prstGeom prst="rect">
            <a:avLst/>
          </a:prstGeom>
          <a:noFill/>
          <a:ln w="38100">
            <a:solidFill>
              <a:schemeClr val="tx2">
                <a:lumMod val="50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5" name="Rectangle 5">
            <a:extLst>
              <a:ext uri="{FF2B5EF4-FFF2-40B4-BE49-F238E27FC236}">
                <a16:creationId xmlns:a16="http://schemas.microsoft.com/office/drawing/2014/main" id="{DAF5EF5B-4306-3BC6-E34B-B6DFDFFE2843}"/>
              </a:ext>
            </a:extLst>
          </p:cNvPr>
          <p:cNvSpPr>
            <a:spLocks noChangeArrowheads="1"/>
          </p:cNvSpPr>
          <p:nvPr/>
        </p:nvSpPr>
        <p:spPr bwMode="auto">
          <a:xfrm>
            <a:off x="6208713" y="1720850"/>
            <a:ext cx="1181100" cy="427038"/>
          </a:xfrm>
          <a:prstGeom prst="rect">
            <a:avLst/>
          </a:prstGeom>
          <a:noFill/>
          <a:ln w="38100">
            <a:solidFill>
              <a:schemeClr val="tx2">
                <a:lumMod val="50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6" name="Rectangle 5">
            <a:extLst>
              <a:ext uri="{FF2B5EF4-FFF2-40B4-BE49-F238E27FC236}">
                <a16:creationId xmlns:a16="http://schemas.microsoft.com/office/drawing/2014/main" id="{FB9B70B3-EEB7-2793-9F68-DE454662B9D5}"/>
              </a:ext>
            </a:extLst>
          </p:cNvPr>
          <p:cNvSpPr>
            <a:spLocks noChangeArrowheads="1"/>
          </p:cNvSpPr>
          <p:nvPr/>
        </p:nvSpPr>
        <p:spPr bwMode="auto">
          <a:xfrm>
            <a:off x="5997575" y="2465388"/>
            <a:ext cx="371475" cy="2659062"/>
          </a:xfrm>
          <a:prstGeom prst="rect">
            <a:avLst/>
          </a:prstGeom>
          <a:noFill/>
          <a:ln w="38100">
            <a:solidFill>
              <a:schemeClr val="tx2">
                <a:lumMod val="50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1" name="Rectangle 5">
            <a:extLst>
              <a:ext uri="{FF2B5EF4-FFF2-40B4-BE49-F238E27FC236}">
                <a16:creationId xmlns:a16="http://schemas.microsoft.com/office/drawing/2014/main" id="{AE630A58-EAB5-3E97-D5B0-328CD57FDA4C}"/>
              </a:ext>
            </a:extLst>
          </p:cNvPr>
          <p:cNvSpPr>
            <a:spLocks noChangeArrowheads="1"/>
          </p:cNvSpPr>
          <p:nvPr/>
        </p:nvSpPr>
        <p:spPr bwMode="auto">
          <a:xfrm>
            <a:off x="685800" y="2968625"/>
            <a:ext cx="5683250" cy="168275"/>
          </a:xfrm>
          <a:prstGeom prst="rect">
            <a:avLst/>
          </a:prstGeom>
          <a:noFill/>
          <a:ln w="38100">
            <a:solidFill>
              <a:schemeClr val="tx2">
                <a:lumMod val="50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2" name="Rectangle 3">
            <a:extLst>
              <a:ext uri="{FF2B5EF4-FFF2-40B4-BE49-F238E27FC236}">
                <a16:creationId xmlns:a16="http://schemas.microsoft.com/office/drawing/2014/main" id="{3D458C4C-C7B6-1E62-034E-7BDB8FE62A6A}"/>
              </a:ext>
            </a:extLst>
          </p:cNvPr>
          <p:cNvSpPr txBox="1">
            <a:spLocks noChangeArrowheads="1"/>
          </p:cNvSpPr>
          <p:nvPr/>
        </p:nvSpPr>
        <p:spPr>
          <a:xfrm>
            <a:off x="1106488" y="3630613"/>
            <a:ext cx="3094037" cy="1876425"/>
          </a:xfrm>
          <a:prstGeom prst="rect">
            <a:avLst/>
          </a:prstGeom>
          <a:solidFill>
            <a:srgbClr val="FFFF00"/>
          </a:solidFill>
          <a:ln>
            <a:solidFill>
              <a:schemeClr val="bg1"/>
            </a:solidFill>
          </a:ln>
        </p:spPr>
        <p:txBody>
          <a:bodyPr/>
          <a:lstStyle/>
          <a:p>
            <a:pPr eaLnBrk="1" fontAlgn="auto" hangingPunct="1">
              <a:spcBef>
                <a:spcPts val="700"/>
              </a:spcBef>
              <a:spcAft>
                <a:spcPts val="0"/>
              </a:spcAft>
              <a:buClr>
                <a:schemeClr val="tx2"/>
              </a:buClr>
              <a:buSzPct val="95000"/>
              <a:defRPr/>
            </a:pPr>
            <a:r>
              <a:rPr lang="en-US" sz="2000" dirty="0">
                <a:solidFill>
                  <a:srgbClr val="FF0000"/>
                </a:solidFill>
                <a:latin typeface="+mn-lt"/>
              </a:rPr>
              <a:t>For example, if you rounded down for pH instead of up, you would get a CT</a:t>
            </a:r>
            <a:r>
              <a:rPr lang="en-US" sz="2000" baseline="-25000" dirty="0">
                <a:solidFill>
                  <a:srgbClr val="FF0000"/>
                </a:solidFill>
                <a:latin typeface="+mn-lt"/>
              </a:rPr>
              <a:t>required </a:t>
            </a:r>
            <a:r>
              <a:rPr lang="en-US" sz="2000" dirty="0">
                <a:solidFill>
                  <a:srgbClr val="FF0000"/>
                </a:solidFill>
                <a:latin typeface="+mn-lt"/>
              </a:rPr>
              <a:t>of only 30 as opposed to 36.</a:t>
            </a:r>
            <a:endParaRPr lang="en-US" sz="2000" i="1" dirty="0">
              <a:solidFill>
                <a:srgbClr val="FF0000"/>
              </a:solidFill>
              <a:latin typeface="+mn-lt"/>
            </a:endParaRPr>
          </a:p>
          <a:p>
            <a:pPr marL="411480" indent="-342900" eaLnBrk="1" fontAlgn="auto" hangingPunct="1">
              <a:spcBef>
                <a:spcPts val="700"/>
              </a:spcBef>
              <a:spcAft>
                <a:spcPts val="0"/>
              </a:spcAft>
              <a:buClr>
                <a:schemeClr val="tx2"/>
              </a:buClr>
              <a:buSzPct val="95000"/>
              <a:defRPr/>
            </a:pPr>
            <a:endParaRPr lang="en-US" dirty="0">
              <a:latin typeface="+mn-lt"/>
            </a:endParaRPr>
          </a:p>
        </p:txBody>
      </p:sp>
      <p:sp>
        <p:nvSpPr>
          <p:cNvPr id="13" name="Line Callout 2 12">
            <a:extLst>
              <a:ext uri="{FF2B5EF4-FFF2-40B4-BE49-F238E27FC236}">
                <a16:creationId xmlns:a16="http://schemas.microsoft.com/office/drawing/2014/main" id="{79A62B72-5667-CB48-55C2-E2CA8A08D4CB}"/>
              </a:ext>
            </a:extLst>
          </p:cNvPr>
          <p:cNvSpPr/>
          <p:nvPr/>
        </p:nvSpPr>
        <p:spPr>
          <a:xfrm>
            <a:off x="7113588" y="2584450"/>
            <a:ext cx="1520825" cy="477838"/>
          </a:xfrm>
          <a:prstGeom prst="borderCallout2">
            <a:avLst>
              <a:gd name="adj1" fmla="val 18750"/>
              <a:gd name="adj2" fmla="val -8333"/>
              <a:gd name="adj3" fmla="val 18750"/>
              <a:gd name="adj4" fmla="val -29254"/>
              <a:gd name="adj5" fmla="val 84722"/>
              <a:gd name="adj6" fmla="val -494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CT</a:t>
            </a:r>
            <a:r>
              <a:rPr lang="en-US" baseline="-25000" dirty="0">
                <a:solidFill>
                  <a:schemeClr val="bg1"/>
                </a:solidFill>
              </a:rPr>
              <a:t>required</a:t>
            </a:r>
            <a:r>
              <a:rPr lang="en-US" dirty="0">
                <a:solidFill>
                  <a:schemeClr val="bg1"/>
                </a:solidFill>
              </a:rPr>
              <a:t> = 36</a:t>
            </a:r>
          </a:p>
        </p:txBody>
      </p:sp>
      <p:sp>
        <p:nvSpPr>
          <p:cNvPr id="14" name="Rectangle 5">
            <a:extLst>
              <a:ext uri="{FF2B5EF4-FFF2-40B4-BE49-F238E27FC236}">
                <a16:creationId xmlns:a16="http://schemas.microsoft.com/office/drawing/2014/main" id="{48CFEE1A-1619-36E2-2479-72405B490277}"/>
              </a:ext>
            </a:extLst>
          </p:cNvPr>
          <p:cNvSpPr>
            <a:spLocks noChangeArrowheads="1"/>
          </p:cNvSpPr>
          <p:nvPr/>
        </p:nvSpPr>
        <p:spPr bwMode="auto">
          <a:xfrm>
            <a:off x="6000750" y="2976563"/>
            <a:ext cx="379413" cy="160337"/>
          </a:xfrm>
          <a:prstGeom prst="rect">
            <a:avLst/>
          </a:prstGeom>
          <a:noFill/>
          <a:ln w="38100">
            <a:solidFill>
              <a:schemeClr val="accent1">
                <a:lumMod val="75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pic>
        <p:nvPicPr>
          <p:cNvPr id="118795" name="Picture 4" descr="C:\Documents and Settings\OR0061021\Local Settings\Temporary Internet Files\Content.IE5\U60EMXVA\MC900320824[1].wmf">
            <a:extLst>
              <a:ext uri="{FF2B5EF4-FFF2-40B4-BE49-F238E27FC236}">
                <a16:creationId xmlns:a16="http://schemas.microsoft.com/office/drawing/2014/main" id="{41FB2FAC-914A-3F7B-30A3-F1B5CE928F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475" y="4156075"/>
            <a:ext cx="2811463"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6" name="Picture 3" descr="C:\Documents and Settings\OR0061021\Local Settings\Temporary Internet Files\Content.IE5\4DFX3GJR\MC900318744[1].wmf">
            <a:extLst>
              <a:ext uri="{FF2B5EF4-FFF2-40B4-BE49-F238E27FC236}">
                <a16:creationId xmlns:a16="http://schemas.microsoft.com/office/drawing/2014/main" id="{03447647-222B-5A27-91C9-6D48C0F28C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3638" y="3751263"/>
            <a:ext cx="17938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7" name="Rectangle 5">
            <a:extLst>
              <a:ext uri="{FF2B5EF4-FFF2-40B4-BE49-F238E27FC236}">
                <a16:creationId xmlns:a16="http://schemas.microsoft.com/office/drawing/2014/main" id="{D074556A-A335-8780-B814-4A3CB8EF2945}"/>
              </a:ext>
            </a:extLst>
          </p:cNvPr>
          <p:cNvSpPr>
            <a:spLocks noChangeArrowheads="1"/>
          </p:cNvSpPr>
          <p:nvPr/>
        </p:nvSpPr>
        <p:spPr bwMode="auto">
          <a:xfrm>
            <a:off x="3748088" y="2955925"/>
            <a:ext cx="369887" cy="1920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a:p>
        </p:txBody>
      </p:sp>
      <p:sp>
        <p:nvSpPr>
          <p:cNvPr id="118798" name="Rectangle 5">
            <a:extLst>
              <a:ext uri="{FF2B5EF4-FFF2-40B4-BE49-F238E27FC236}">
                <a16:creationId xmlns:a16="http://schemas.microsoft.com/office/drawing/2014/main" id="{6A7F04D3-F2F6-4B82-BE57-476E4F9F726F}"/>
              </a:ext>
            </a:extLst>
          </p:cNvPr>
          <p:cNvSpPr>
            <a:spLocks noChangeArrowheads="1"/>
          </p:cNvSpPr>
          <p:nvPr/>
        </p:nvSpPr>
        <p:spPr bwMode="auto">
          <a:xfrm>
            <a:off x="3948113" y="1724025"/>
            <a:ext cx="1181100" cy="4270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a:p>
        </p:txBody>
      </p:sp>
      <p:sp>
        <p:nvSpPr>
          <p:cNvPr id="18" name="Line Callout 2 17">
            <a:extLst>
              <a:ext uri="{FF2B5EF4-FFF2-40B4-BE49-F238E27FC236}">
                <a16:creationId xmlns:a16="http://schemas.microsoft.com/office/drawing/2014/main" id="{AB3A440F-9067-4866-C9E2-964C2912DF6F}"/>
              </a:ext>
            </a:extLst>
          </p:cNvPr>
          <p:cNvSpPr/>
          <p:nvPr/>
        </p:nvSpPr>
        <p:spPr>
          <a:xfrm flipH="1">
            <a:off x="1385888" y="2427288"/>
            <a:ext cx="1520825" cy="479425"/>
          </a:xfrm>
          <a:prstGeom prst="borderCallout2">
            <a:avLst>
              <a:gd name="adj1" fmla="val 18750"/>
              <a:gd name="adj2" fmla="val -8333"/>
              <a:gd name="adj3" fmla="val 18750"/>
              <a:gd name="adj4" fmla="val -29254"/>
              <a:gd name="adj5" fmla="val 93611"/>
              <a:gd name="adj6" fmla="val -50143"/>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CT</a:t>
            </a:r>
            <a:r>
              <a:rPr lang="en-US" baseline="-25000" dirty="0">
                <a:solidFill>
                  <a:schemeClr val="bg1"/>
                </a:solidFill>
              </a:rPr>
              <a:t>required</a:t>
            </a:r>
            <a:r>
              <a:rPr lang="en-US" dirty="0">
                <a:solidFill>
                  <a:schemeClr val="bg1"/>
                </a:solidFill>
              </a:rPr>
              <a:t> = 30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CC63F0-93BC-2BD4-9063-B085DFFFB94C}"/>
              </a:ext>
            </a:extLst>
          </p:cNvPr>
          <p:cNvSpPr txBox="1"/>
          <p:nvPr/>
        </p:nvSpPr>
        <p:spPr>
          <a:xfrm>
            <a:off x="4594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Using EPA CT Tables - </a:t>
            </a:r>
            <a:r>
              <a:rPr lang="en-US" sz="2800" b="1" cap="all" dirty="0">
                <a:solidFill>
                  <a:schemeClr val="tx2">
                    <a:satMod val="200000"/>
                  </a:schemeClr>
                </a:solidFill>
                <a:effectLst>
                  <a:reflection blurRad="12700" stA="34000" endA="740" endPos="53000" dir="5400000" sy="-100000" algn="bl" rotWithShape="0"/>
                </a:effectLst>
                <a:latin typeface="+mn-lt"/>
              </a:rPr>
              <a:t>Cl</a:t>
            </a:r>
            <a:r>
              <a:rPr lang="en-US" sz="2800" b="1" cap="all" baseline="-25000" dirty="0">
                <a:solidFill>
                  <a:schemeClr val="tx2">
                    <a:satMod val="200000"/>
                  </a:schemeClr>
                </a:solidFill>
                <a:effectLst>
                  <a:reflection blurRad="12700" stA="34000" endA="740" endPos="53000" dir="5400000" sy="-100000" algn="bl" rotWithShape="0"/>
                </a:effectLst>
                <a:latin typeface="+mn-lt"/>
              </a:rPr>
              <a:t>2</a:t>
            </a:r>
            <a:r>
              <a:rPr lang="en-US" sz="2800" b="1" cap="all" dirty="0">
                <a:solidFill>
                  <a:schemeClr val="tx2">
                    <a:satMod val="200000"/>
                  </a:schemeClr>
                </a:solidFill>
                <a:effectLst>
                  <a:reflection blurRad="12700" stA="34000" endA="740" endPos="53000" dir="5400000" sy="-100000" algn="bl" rotWithShape="0"/>
                </a:effectLst>
                <a:latin typeface="+mn-lt"/>
              </a:rPr>
              <a:t> = 0.6 mg/l</a:t>
            </a:r>
            <a:endParaRPr lang="en-US" sz="2800" b="1" cap="all" dirty="0">
              <a:solidFill>
                <a:schemeClr val="tx2">
                  <a:satMod val="200000"/>
                </a:schemeClr>
              </a:solidFill>
              <a:effectLst>
                <a:reflection blurRad="12700" stA="34000" endA="740" endPos="53000" dir="5400000" sy="-100000" algn="bl" rotWithShape="0"/>
              </a:effectLst>
              <a:latin typeface="+mj-lt"/>
              <a:ea typeface="+mj-ea"/>
              <a:cs typeface="+mj-cs"/>
            </a:endParaRPr>
          </a:p>
        </p:txBody>
      </p:sp>
      <p:pic>
        <p:nvPicPr>
          <p:cNvPr id="120835" name="Picture 4">
            <a:extLst>
              <a:ext uri="{FF2B5EF4-FFF2-40B4-BE49-F238E27FC236}">
                <a16:creationId xmlns:a16="http://schemas.microsoft.com/office/drawing/2014/main" id="{48C905E1-C3F4-325D-64E0-28632CC9C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00100"/>
            <a:ext cx="8591550" cy="5870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9748BFD6-00D1-26B3-3BD0-5BA691F1EC8C}"/>
              </a:ext>
            </a:extLst>
          </p:cNvPr>
          <p:cNvSpPr>
            <a:spLocks noChangeArrowheads="1"/>
          </p:cNvSpPr>
          <p:nvPr/>
        </p:nvSpPr>
        <p:spPr bwMode="auto">
          <a:xfrm>
            <a:off x="5962650" y="1143000"/>
            <a:ext cx="609600" cy="304800"/>
          </a:xfrm>
          <a:prstGeom prst="rect">
            <a:avLst/>
          </a:prstGeom>
          <a:noFill/>
          <a:ln w="38100">
            <a:solidFill>
              <a:schemeClr val="tx2">
                <a:lumMod val="50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5" name="Rectangle 5">
            <a:extLst>
              <a:ext uri="{FF2B5EF4-FFF2-40B4-BE49-F238E27FC236}">
                <a16:creationId xmlns:a16="http://schemas.microsoft.com/office/drawing/2014/main" id="{AC77B610-9750-5DB2-041B-9783103C74BA}"/>
              </a:ext>
            </a:extLst>
          </p:cNvPr>
          <p:cNvSpPr>
            <a:spLocks noChangeArrowheads="1"/>
          </p:cNvSpPr>
          <p:nvPr/>
        </p:nvSpPr>
        <p:spPr bwMode="auto">
          <a:xfrm>
            <a:off x="6208713" y="1720850"/>
            <a:ext cx="1181100" cy="427038"/>
          </a:xfrm>
          <a:prstGeom prst="rect">
            <a:avLst/>
          </a:prstGeom>
          <a:noFill/>
          <a:ln w="38100">
            <a:solidFill>
              <a:schemeClr val="tx2">
                <a:lumMod val="50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6" name="Rectangle 5">
            <a:extLst>
              <a:ext uri="{FF2B5EF4-FFF2-40B4-BE49-F238E27FC236}">
                <a16:creationId xmlns:a16="http://schemas.microsoft.com/office/drawing/2014/main" id="{0AE19EC2-FD4D-3885-D558-B1689EF40ABC}"/>
              </a:ext>
            </a:extLst>
          </p:cNvPr>
          <p:cNvSpPr>
            <a:spLocks noChangeArrowheads="1"/>
          </p:cNvSpPr>
          <p:nvPr/>
        </p:nvSpPr>
        <p:spPr bwMode="auto">
          <a:xfrm>
            <a:off x="5997575" y="2465388"/>
            <a:ext cx="371475" cy="2659062"/>
          </a:xfrm>
          <a:prstGeom prst="rect">
            <a:avLst/>
          </a:prstGeom>
          <a:noFill/>
          <a:ln w="38100">
            <a:solidFill>
              <a:schemeClr val="tx2">
                <a:lumMod val="50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1" name="Rectangle 5">
            <a:extLst>
              <a:ext uri="{FF2B5EF4-FFF2-40B4-BE49-F238E27FC236}">
                <a16:creationId xmlns:a16="http://schemas.microsoft.com/office/drawing/2014/main" id="{5DFD0513-6F5B-5AE2-62AC-E03CC762FF8A}"/>
              </a:ext>
            </a:extLst>
          </p:cNvPr>
          <p:cNvSpPr>
            <a:spLocks noChangeArrowheads="1"/>
          </p:cNvSpPr>
          <p:nvPr/>
        </p:nvSpPr>
        <p:spPr bwMode="auto">
          <a:xfrm>
            <a:off x="685800" y="2968625"/>
            <a:ext cx="5683250" cy="168275"/>
          </a:xfrm>
          <a:prstGeom prst="rect">
            <a:avLst/>
          </a:prstGeom>
          <a:noFill/>
          <a:ln w="38100">
            <a:solidFill>
              <a:schemeClr val="tx2">
                <a:lumMod val="50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12" name="Rectangle 3">
            <a:extLst>
              <a:ext uri="{FF2B5EF4-FFF2-40B4-BE49-F238E27FC236}">
                <a16:creationId xmlns:a16="http://schemas.microsoft.com/office/drawing/2014/main" id="{DFA390E0-13F3-ECF8-B91D-F48F41833A2F}"/>
              </a:ext>
            </a:extLst>
          </p:cNvPr>
          <p:cNvSpPr txBox="1">
            <a:spLocks noChangeArrowheads="1"/>
          </p:cNvSpPr>
          <p:nvPr/>
        </p:nvSpPr>
        <p:spPr>
          <a:xfrm>
            <a:off x="1106488" y="3630613"/>
            <a:ext cx="3094037" cy="1450975"/>
          </a:xfrm>
          <a:prstGeom prst="rect">
            <a:avLst/>
          </a:prstGeom>
          <a:solidFill>
            <a:srgbClr val="FFFF00"/>
          </a:solidFill>
          <a:ln>
            <a:solidFill>
              <a:schemeClr val="bg1"/>
            </a:solidFill>
          </a:ln>
        </p:spPr>
        <p:txBody>
          <a:bodyPr/>
          <a:lstStyle/>
          <a:p>
            <a:pPr eaLnBrk="1" fontAlgn="auto" hangingPunct="1">
              <a:spcBef>
                <a:spcPts val="700"/>
              </a:spcBef>
              <a:spcAft>
                <a:spcPts val="0"/>
              </a:spcAft>
              <a:buClr>
                <a:schemeClr val="tx2"/>
              </a:buClr>
              <a:buSzPct val="95000"/>
              <a:defRPr/>
            </a:pPr>
            <a:r>
              <a:rPr lang="en-US" sz="2000" dirty="0">
                <a:solidFill>
                  <a:srgbClr val="FF0000"/>
                </a:solidFill>
                <a:latin typeface="+mn-lt"/>
              </a:rPr>
              <a:t>If you rounded down for chlorine residual, you would get a CT</a:t>
            </a:r>
            <a:r>
              <a:rPr lang="en-US" sz="2000" baseline="-25000" dirty="0">
                <a:solidFill>
                  <a:srgbClr val="FF0000"/>
                </a:solidFill>
                <a:latin typeface="+mn-lt"/>
              </a:rPr>
              <a:t>required </a:t>
            </a:r>
            <a:r>
              <a:rPr lang="en-US" sz="2000" dirty="0">
                <a:solidFill>
                  <a:srgbClr val="FF0000"/>
                </a:solidFill>
                <a:latin typeface="+mn-lt"/>
              </a:rPr>
              <a:t>of only 35 as opposed to 36.</a:t>
            </a:r>
            <a:endParaRPr lang="en-US" sz="2000" i="1" dirty="0">
              <a:solidFill>
                <a:srgbClr val="FF0000"/>
              </a:solidFill>
              <a:latin typeface="+mn-lt"/>
            </a:endParaRPr>
          </a:p>
          <a:p>
            <a:pPr marL="411480" indent="-342900" eaLnBrk="1" fontAlgn="auto" hangingPunct="1">
              <a:spcBef>
                <a:spcPts val="700"/>
              </a:spcBef>
              <a:spcAft>
                <a:spcPts val="0"/>
              </a:spcAft>
              <a:buClr>
                <a:schemeClr val="tx2"/>
              </a:buClr>
              <a:buSzPct val="95000"/>
              <a:defRPr/>
            </a:pPr>
            <a:endParaRPr lang="en-US" dirty="0">
              <a:latin typeface="+mn-lt"/>
            </a:endParaRPr>
          </a:p>
        </p:txBody>
      </p:sp>
      <p:sp>
        <p:nvSpPr>
          <p:cNvPr id="13" name="Line Callout 2 12">
            <a:extLst>
              <a:ext uri="{FF2B5EF4-FFF2-40B4-BE49-F238E27FC236}">
                <a16:creationId xmlns:a16="http://schemas.microsoft.com/office/drawing/2014/main" id="{0AA173EF-AF32-9B55-B1A7-34439C5556E0}"/>
              </a:ext>
            </a:extLst>
          </p:cNvPr>
          <p:cNvSpPr/>
          <p:nvPr/>
        </p:nvSpPr>
        <p:spPr>
          <a:xfrm>
            <a:off x="7113588" y="2584450"/>
            <a:ext cx="1520825" cy="477838"/>
          </a:xfrm>
          <a:prstGeom prst="borderCallout2">
            <a:avLst>
              <a:gd name="adj1" fmla="val 18750"/>
              <a:gd name="adj2" fmla="val -8333"/>
              <a:gd name="adj3" fmla="val 18750"/>
              <a:gd name="adj4" fmla="val -29254"/>
              <a:gd name="adj5" fmla="val 84722"/>
              <a:gd name="adj6" fmla="val -494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CT</a:t>
            </a:r>
            <a:r>
              <a:rPr lang="en-US" baseline="-25000" dirty="0">
                <a:solidFill>
                  <a:schemeClr val="bg1"/>
                </a:solidFill>
              </a:rPr>
              <a:t>required</a:t>
            </a:r>
            <a:r>
              <a:rPr lang="en-US" dirty="0">
                <a:solidFill>
                  <a:schemeClr val="bg1"/>
                </a:solidFill>
              </a:rPr>
              <a:t> = 36</a:t>
            </a:r>
          </a:p>
        </p:txBody>
      </p:sp>
      <p:sp>
        <p:nvSpPr>
          <p:cNvPr id="14" name="Rectangle 5">
            <a:extLst>
              <a:ext uri="{FF2B5EF4-FFF2-40B4-BE49-F238E27FC236}">
                <a16:creationId xmlns:a16="http://schemas.microsoft.com/office/drawing/2014/main" id="{C3F5457E-F909-F861-A22B-729D291CEF7F}"/>
              </a:ext>
            </a:extLst>
          </p:cNvPr>
          <p:cNvSpPr>
            <a:spLocks noChangeArrowheads="1"/>
          </p:cNvSpPr>
          <p:nvPr/>
        </p:nvSpPr>
        <p:spPr bwMode="auto">
          <a:xfrm>
            <a:off x="6000750" y="2976563"/>
            <a:ext cx="379413" cy="160337"/>
          </a:xfrm>
          <a:prstGeom prst="rect">
            <a:avLst/>
          </a:prstGeom>
          <a:noFill/>
          <a:ln w="38100">
            <a:solidFill>
              <a:schemeClr val="accent1">
                <a:lumMod val="75000"/>
              </a:schemeClr>
            </a:solidFill>
            <a:miter lim="800000"/>
            <a:headEnd/>
            <a:tailEnd/>
          </a:ln>
        </p:spPr>
        <p:txBody>
          <a:bodyPr wrap="none" anchor="ctr"/>
          <a:lstStyle/>
          <a:p>
            <a:pPr fontAlgn="auto">
              <a:spcBef>
                <a:spcPts val="0"/>
              </a:spcBef>
              <a:spcAft>
                <a:spcPts val="0"/>
              </a:spcAft>
              <a:defRPr/>
            </a:pPr>
            <a:endParaRPr lang="en-US" dirty="0">
              <a:latin typeface="+mn-lt"/>
            </a:endParaRPr>
          </a:p>
        </p:txBody>
      </p:sp>
      <p:pic>
        <p:nvPicPr>
          <p:cNvPr id="120843" name="Picture 4" descr="C:\Documents and Settings\OR0061021\Local Settings\Temporary Internet Files\Content.IE5\U60EMXVA\MC900320824[1].wmf">
            <a:extLst>
              <a:ext uri="{FF2B5EF4-FFF2-40B4-BE49-F238E27FC236}">
                <a16:creationId xmlns:a16="http://schemas.microsoft.com/office/drawing/2014/main" id="{D2802239-90D8-02DA-548D-C970971512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475" y="4156075"/>
            <a:ext cx="2811463"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4" name="Picture 3" descr="C:\Documents and Settings\OR0061021\Local Settings\Temporary Internet Files\Content.IE5\4DFX3GJR\MC900318744[1].wmf">
            <a:extLst>
              <a:ext uri="{FF2B5EF4-FFF2-40B4-BE49-F238E27FC236}">
                <a16:creationId xmlns:a16="http://schemas.microsoft.com/office/drawing/2014/main" id="{7B76FDE9-EC09-A5D0-C85F-1BAAABEF5A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3638" y="3751263"/>
            <a:ext cx="17938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5" name="Rectangle 5">
            <a:extLst>
              <a:ext uri="{FF2B5EF4-FFF2-40B4-BE49-F238E27FC236}">
                <a16:creationId xmlns:a16="http://schemas.microsoft.com/office/drawing/2014/main" id="{CCAC096D-B643-EBCD-175B-ACBF46BC775F}"/>
              </a:ext>
            </a:extLst>
          </p:cNvPr>
          <p:cNvSpPr>
            <a:spLocks noChangeArrowheads="1"/>
          </p:cNvSpPr>
          <p:nvPr/>
        </p:nvSpPr>
        <p:spPr bwMode="auto">
          <a:xfrm>
            <a:off x="6002338" y="2795588"/>
            <a:ext cx="369887" cy="1714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a:p>
        </p:txBody>
      </p:sp>
      <p:sp>
        <p:nvSpPr>
          <p:cNvPr id="120846" name="Rectangle 5">
            <a:extLst>
              <a:ext uri="{FF2B5EF4-FFF2-40B4-BE49-F238E27FC236}">
                <a16:creationId xmlns:a16="http://schemas.microsoft.com/office/drawing/2014/main" id="{5F9AF1D6-373E-6D41-FF64-B9D50E13EF2D}"/>
              </a:ext>
            </a:extLst>
          </p:cNvPr>
          <p:cNvSpPr>
            <a:spLocks noChangeArrowheads="1"/>
          </p:cNvSpPr>
          <p:nvPr/>
        </p:nvSpPr>
        <p:spPr bwMode="auto">
          <a:xfrm>
            <a:off x="684213" y="2786063"/>
            <a:ext cx="5684837" cy="180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a:p>
        </p:txBody>
      </p:sp>
      <p:sp>
        <p:nvSpPr>
          <p:cNvPr id="18" name="Line Callout 2 17">
            <a:extLst>
              <a:ext uri="{FF2B5EF4-FFF2-40B4-BE49-F238E27FC236}">
                <a16:creationId xmlns:a16="http://schemas.microsoft.com/office/drawing/2014/main" id="{CBB76233-4020-9EF4-9C3A-1BF1ED8E4D16}"/>
              </a:ext>
            </a:extLst>
          </p:cNvPr>
          <p:cNvSpPr/>
          <p:nvPr/>
        </p:nvSpPr>
        <p:spPr>
          <a:xfrm flipH="1">
            <a:off x="3597275" y="2193925"/>
            <a:ext cx="1520825" cy="477838"/>
          </a:xfrm>
          <a:prstGeom prst="borderCallout2">
            <a:avLst>
              <a:gd name="adj1" fmla="val 18750"/>
              <a:gd name="adj2" fmla="val -8333"/>
              <a:gd name="adj3" fmla="val 18750"/>
              <a:gd name="adj4" fmla="val -29254"/>
              <a:gd name="adj5" fmla="val 111389"/>
              <a:gd name="adj6" fmla="val -55737"/>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CT</a:t>
            </a:r>
            <a:r>
              <a:rPr lang="en-US" baseline="-25000" dirty="0">
                <a:solidFill>
                  <a:schemeClr val="bg1"/>
                </a:solidFill>
              </a:rPr>
              <a:t>required</a:t>
            </a:r>
            <a:r>
              <a:rPr lang="en-US" dirty="0">
                <a:solidFill>
                  <a:schemeClr val="bg1"/>
                </a:solidFill>
              </a:rPr>
              <a:t> = 35</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a:extLst>
              <a:ext uri="{FF2B5EF4-FFF2-40B4-BE49-F238E27FC236}">
                <a16:creationId xmlns:a16="http://schemas.microsoft.com/office/drawing/2014/main" id="{2433CAD0-F5D3-6293-C709-AF92E6070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728663"/>
            <a:ext cx="8399463" cy="45624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9FAA63-AB76-5E05-1467-4F06A2E849A0}"/>
              </a:ext>
            </a:extLst>
          </p:cNvPr>
          <p:cNvSpPr txBox="1"/>
          <p:nvPr/>
        </p:nvSpPr>
        <p:spPr>
          <a:xfrm>
            <a:off x="228600" y="243840"/>
            <a:ext cx="8915400"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Reporting Forms – Required CT</a:t>
            </a:r>
          </a:p>
        </p:txBody>
      </p:sp>
      <p:sp>
        <p:nvSpPr>
          <p:cNvPr id="9" name="Rectangle 8">
            <a:extLst>
              <a:ext uri="{FF2B5EF4-FFF2-40B4-BE49-F238E27FC236}">
                <a16:creationId xmlns:a16="http://schemas.microsoft.com/office/drawing/2014/main" id="{1A7343ED-3228-F6C1-D863-F1E0AEFBF385}"/>
              </a:ext>
            </a:extLst>
          </p:cNvPr>
          <p:cNvSpPr/>
          <p:nvPr/>
        </p:nvSpPr>
        <p:spPr>
          <a:xfrm>
            <a:off x="5924550" y="1466850"/>
            <a:ext cx="1752600" cy="379095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2885" name="Rectangle 3">
            <a:extLst>
              <a:ext uri="{FF2B5EF4-FFF2-40B4-BE49-F238E27FC236}">
                <a16:creationId xmlns:a16="http://schemas.microsoft.com/office/drawing/2014/main" id="{890811EA-2F4B-7D61-407F-B2B74409E72C}"/>
              </a:ext>
            </a:extLst>
          </p:cNvPr>
          <p:cNvSpPr txBox="1">
            <a:spLocks noChangeArrowheads="1"/>
          </p:cNvSpPr>
          <p:nvPr/>
        </p:nvSpPr>
        <p:spPr bwMode="auto">
          <a:xfrm>
            <a:off x="0" y="5410200"/>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rbel" panose="020B0503020204020204" pitchFamily="34" charset="0"/>
              </a:defRPr>
            </a:lvl1pPr>
            <a:lvl2pPr marL="982663" indent="-45720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lvl="1" eaLnBrk="1" hangingPunct="1">
              <a:spcBef>
                <a:spcPts val="700"/>
              </a:spcBef>
              <a:buClr>
                <a:schemeClr val="tx2"/>
              </a:buClr>
              <a:buSzPct val="95000"/>
              <a:buFont typeface="Consolas" panose="020B0609020204030204" pitchFamily="49" charset="0"/>
              <a:buAutoNum type="arabicPeriod"/>
            </a:pPr>
            <a:r>
              <a:rPr lang="en-US" altLang="en-US" sz="2400" b="1">
                <a:solidFill>
                  <a:srgbClr val="FFC000"/>
                </a:solidFill>
              </a:rPr>
              <a:t>Enter Required CT</a:t>
            </a:r>
            <a:r>
              <a:rPr lang="en-US" altLang="en-US" sz="2400" b="1"/>
              <a:t> (CT tables or Regression Equations)</a:t>
            </a:r>
          </a:p>
          <a:p>
            <a:pPr lvl="1" eaLnBrk="1" hangingPunct="1">
              <a:spcBef>
                <a:spcPts val="700"/>
              </a:spcBef>
              <a:buClr>
                <a:schemeClr val="tx2"/>
              </a:buClr>
              <a:buSzPct val="95000"/>
              <a:buFont typeface="Consolas" panose="020B0609020204030204" pitchFamily="49" charset="0"/>
              <a:buAutoNum type="arabicPeriod"/>
            </a:pPr>
            <a:r>
              <a:rPr lang="en-US" altLang="en-US" sz="2400" b="1">
                <a:solidFill>
                  <a:srgbClr val="FFC000"/>
                </a:solidFill>
              </a:rPr>
              <a:t>Was CT Met?  </a:t>
            </a:r>
            <a:r>
              <a:rPr lang="en-US" altLang="en-US" sz="2400" b="1"/>
              <a:t>Yes if Actual CT </a:t>
            </a:r>
            <a:r>
              <a:rPr lang="en-US" altLang="en-US" sz="2400" b="1" u="sng"/>
              <a:t>&gt;</a:t>
            </a:r>
            <a:r>
              <a:rPr lang="en-US" altLang="en-US" sz="2400" b="1"/>
              <a:t> Required CT</a:t>
            </a:r>
          </a:p>
          <a:p>
            <a:pPr lvl="1" eaLnBrk="1" hangingPunct="1">
              <a:spcBef>
                <a:spcPts val="700"/>
              </a:spcBef>
              <a:buClr>
                <a:schemeClr val="tx2"/>
              </a:buClr>
              <a:buSzPct val="95000"/>
              <a:buFont typeface="Consolas" panose="020B0609020204030204" pitchFamily="49" charset="0"/>
              <a:buAutoNum type="arabicPeriod"/>
            </a:pPr>
            <a:r>
              <a:rPr lang="en-US" altLang="en-US" sz="2400" b="1">
                <a:solidFill>
                  <a:srgbClr val="FFC000"/>
                </a:solidFill>
              </a:rPr>
              <a:t>Actual CT must be </a:t>
            </a:r>
            <a:r>
              <a:rPr lang="en-US" altLang="en-US" sz="2400" b="1" u="sng">
                <a:solidFill>
                  <a:srgbClr val="FFC000"/>
                </a:solidFill>
              </a:rPr>
              <a:t>&gt;</a:t>
            </a:r>
            <a:r>
              <a:rPr lang="en-US" altLang="en-US" sz="2400" b="1">
                <a:solidFill>
                  <a:srgbClr val="FFC000"/>
                </a:solidFill>
              </a:rPr>
              <a:t> Required CT</a:t>
            </a:r>
            <a:endParaRPr lang="en-US" altLang="en-US" sz="2400"/>
          </a:p>
        </p:txBody>
      </p:sp>
      <p:sp>
        <p:nvSpPr>
          <p:cNvPr id="122886" name="Rectangle 3">
            <a:extLst>
              <a:ext uri="{FF2B5EF4-FFF2-40B4-BE49-F238E27FC236}">
                <a16:creationId xmlns:a16="http://schemas.microsoft.com/office/drawing/2014/main" id="{F463C1F3-D5C0-A3FF-31C4-34B394A708DC}"/>
              </a:ext>
            </a:extLst>
          </p:cNvPr>
          <p:cNvSpPr txBox="1">
            <a:spLocks noChangeArrowheads="1"/>
          </p:cNvSpPr>
          <p:nvPr/>
        </p:nvSpPr>
        <p:spPr bwMode="auto">
          <a:xfrm>
            <a:off x="952500" y="2476500"/>
            <a:ext cx="78676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a:solidFill>
                  <a:schemeClr val="bg1"/>
                </a:solidFill>
              </a:rPr>
              <a:t>9 AM       0.6            100 </a:t>
            </a:r>
            <a:r>
              <a:rPr lang="en-US" altLang="en-US" sz="2000">
                <a:solidFill>
                  <a:srgbClr val="FF0000"/>
                </a:solidFill>
              </a:rPr>
              <a:t>          </a:t>
            </a:r>
            <a:r>
              <a:rPr lang="en-US" altLang="en-US" sz="2000">
                <a:solidFill>
                  <a:schemeClr val="bg1"/>
                </a:solidFill>
              </a:rPr>
              <a:t>60 </a:t>
            </a:r>
            <a:r>
              <a:rPr lang="en-US" altLang="en-US" sz="2000">
                <a:solidFill>
                  <a:srgbClr val="FF0000"/>
                </a:solidFill>
              </a:rPr>
              <a:t>           </a:t>
            </a:r>
            <a:r>
              <a:rPr lang="en-US" altLang="en-US" sz="2000">
                <a:solidFill>
                  <a:schemeClr val="bg1"/>
                </a:solidFill>
              </a:rPr>
              <a:t>12          6.8        </a:t>
            </a:r>
            <a:r>
              <a:rPr lang="en-US" altLang="en-US" sz="2000">
                <a:solidFill>
                  <a:srgbClr val="FF0000"/>
                </a:solidFill>
              </a:rPr>
              <a:t>36</a:t>
            </a:r>
            <a:r>
              <a:rPr lang="en-US" altLang="en-US" sz="2000">
                <a:solidFill>
                  <a:schemeClr val="bg1"/>
                </a:solidFill>
              </a:rPr>
              <a:t>            </a:t>
            </a:r>
            <a:r>
              <a:rPr lang="en-US" altLang="en-US" sz="2000">
                <a:solidFill>
                  <a:srgbClr val="FF0000"/>
                </a:solidFill>
              </a:rPr>
              <a:t>Yes</a:t>
            </a:r>
            <a:r>
              <a:rPr lang="en-US" altLang="en-US" sz="2000">
                <a:solidFill>
                  <a:schemeClr val="bg1"/>
                </a:solidFill>
              </a:rPr>
              <a:t>         1,000	                                           </a:t>
            </a:r>
          </a:p>
        </p:txBody>
      </p:sp>
      <p:sp>
        <p:nvSpPr>
          <p:cNvPr id="8" name="Line Callout 2 7">
            <a:extLst>
              <a:ext uri="{FF2B5EF4-FFF2-40B4-BE49-F238E27FC236}">
                <a16:creationId xmlns:a16="http://schemas.microsoft.com/office/drawing/2014/main" id="{1E6C5610-A14B-0691-E969-E2F78E02EBDB}"/>
              </a:ext>
            </a:extLst>
          </p:cNvPr>
          <p:cNvSpPr/>
          <p:nvPr/>
        </p:nvSpPr>
        <p:spPr>
          <a:xfrm flipH="1">
            <a:off x="371475" y="3232150"/>
            <a:ext cx="5072063" cy="2009775"/>
          </a:xfrm>
          <a:prstGeom prst="borderCallout2">
            <a:avLst>
              <a:gd name="adj1" fmla="val 47841"/>
              <a:gd name="adj2" fmla="val -6007"/>
              <a:gd name="adj3" fmla="val 46239"/>
              <a:gd name="adj4" fmla="val -19287"/>
              <a:gd name="adj5" fmla="val -16702"/>
              <a:gd name="adj6" fmla="val -32826"/>
            </a:avLst>
          </a:prstGeom>
          <a:solidFill>
            <a:srgbClr val="FFFF00"/>
          </a:solidFill>
          <a:ln w="3492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rgbClr val="C00000"/>
                </a:solidFill>
              </a:rPr>
              <a:t>Notify the State within 24-hrs if CT was not met.</a:t>
            </a:r>
          </a:p>
          <a:p>
            <a:pPr algn="ctr" eaLnBrk="1" fontAlgn="auto" hangingPunct="1">
              <a:spcBef>
                <a:spcPts val="0"/>
              </a:spcBef>
              <a:spcAft>
                <a:spcPts val="0"/>
              </a:spcAft>
              <a:defRPr/>
            </a:pPr>
            <a:r>
              <a:rPr lang="en-US" dirty="0">
                <a:solidFill>
                  <a:schemeClr val="tx2">
                    <a:lumMod val="25000"/>
                  </a:schemeClr>
                </a:solidFill>
              </a:rPr>
              <a:t>Public Health After Hours Duty Officer:</a:t>
            </a:r>
          </a:p>
          <a:p>
            <a:pPr algn="ctr" eaLnBrk="1" fontAlgn="auto" hangingPunct="1">
              <a:spcBef>
                <a:spcPts val="0"/>
              </a:spcBef>
              <a:spcAft>
                <a:spcPts val="0"/>
              </a:spcAft>
              <a:defRPr/>
            </a:pPr>
            <a:r>
              <a:rPr lang="en-US" dirty="0">
                <a:solidFill>
                  <a:schemeClr val="tx2">
                    <a:lumMod val="25000"/>
                  </a:schemeClr>
                </a:solidFill>
              </a:rPr>
              <a:t>Cell (971) 246-1789</a:t>
            </a:r>
          </a:p>
          <a:p>
            <a:pPr algn="ctr" eaLnBrk="1" fontAlgn="auto" hangingPunct="1">
              <a:spcBef>
                <a:spcPts val="0"/>
              </a:spcBef>
              <a:spcAft>
                <a:spcPts val="0"/>
              </a:spcAft>
              <a:defRPr/>
            </a:pPr>
            <a:r>
              <a:rPr lang="en-US" dirty="0">
                <a:solidFill>
                  <a:schemeClr val="tx2">
                    <a:lumMod val="25000"/>
                  </a:schemeClr>
                </a:solidFill>
              </a:rPr>
              <a:t>Pager (503) 938-6790</a:t>
            </a:r>
          </a:p>
          <a:p>
            <a:pPr algn="ctr" eaLnBrk="1" fontAlgn="auto" hangingPunct="1">
              <a:spcBef>
                <a:spcPts val="0"/>
              </a:spcBef>
              <a:spcAft>
                <a:spcPts val="0"/>
              </a:spcAft>
              <a:defRPr/>
            </a:pPr>
            <a:r>
              <a:rPr lang="en-US" dirty="0">
                <a:solidFill>
                  <a:schemeClr val="tx2">
                    <a:lumMod val="25000"/>
                  </a:schemeClr>
                </a:solidFill>
              </a:rPr>
              <a:t>Oregon Emergency Response System:</a:t>
            </a:r>
          </a:p>
          <a:p>
            <a:pPr algn="ctr" eaLnBrk="1" fontAlgn="auto" hangingPunct="1">
              <a:spcBef>
                <a:spcPts val="0"/>
              </a:spcBef>
              <a:spcAft>
                <a:spcPts val="0"/>
              </a:spcAft>
              <a:defRPr/>
            </a:pPr>
            <a:r>
              <a:rPr lang="en-US" dirty="0">
                <a:solidFill>
                  <a:schemeClr val="tx2">
                    <a:lumMod val="25000"/>
                  </a:schemeClr>
                </a:solidFill>
              </a:rPr>
              <a:t>1-800-452-0311</a:t>
            </a:r>
            <a:endParaRPr lang="en-US" dirty="0">
              <a:solidFill>
                <a:srgbClr val="C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a:extLst>
              <a:ext uri="{FF2B5EF4-FFF2-40B4-BE49-F238E27FC236}">
                <a16:creationId xmlns:a16="http://schemas.microsoft.com/office/drawing/2014/main" id="{E7749CDF-774F-B1E0-FCA1-974D13D6C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13" y="2179638"/>
            <a:ext cx="5927725"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A4A01EF-9CD1-4B0A-94CE-964CD8726A24}"/>
              </a:ext>
            </a:extLst>
          </p:cNvPr>
          <p:cNvSpPr txBox="1"/>
          <p:nvPr/>
        </p:nvSpPr>
        <p:spPr>
          <a:xfrm>
            <a:off x="228600" y="243840"/>
            <a:ext cx="8915400"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Reporting Forms – Monthly Summary – CT &amp; CL</a:t>
            </a:r>
            <a:r>
              <a:rPr lang="en-US" sz="2800" b="1" cap="all" baseline="-25000" dirty="0">
                <a:solidFill>
                  <a:schemeClr val="tx2">
                    <a:satMod val="200000"/>
                  </a:schemeClr>
                </a:solidFill>
                <a:effectLst>
                  <a:reflection blurRad="12700" stA="34000" endA="740" endPos="53000" dir="5400000" sy="-100000" algn="bl" rotWithShape="0"/>
                </a:effectLst>
                <a:latin typeface="+mj-lt"/>
                <a:ea typeface="+mj-ea"/>
                <a:cs typeface="+mj-cs"/>
              </a:rPr>
              <a:t>2</a:t>
            </a:r>
          </a:p>
        </p:txBody>
      </p:sp>
      <p:sp>
        <p:nvSpPr>
          <p:cNvPr id="9" name="Rectangle 8">
            <a:extLst>
              <a:ext uri="{FF2B5EF4-FFF2-40B4-BE49-F238E27FC236}">
                <a16:creationId xmlns:a16="http://schemas.microsoft.com/office/drawing/2014/main" id="{57D7EFCB-C289-3E34-0200-4D65B4D8D62A}"/>
              </a:ext>
            </a:extLst>
          </p:cNvPr>
          <p:cNvSpPr/>
          <p:nvPr/>
        </p:nvSpPr>
        <p:spPr>
          <a:xfrm>
            <a:off x="1597025" y="2179638"/>
            <a:ext cx="5919788" cy="249872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Oval 7">
            <a:extLst>
              <a:ext uri="{FF2B5EF4-FFF2-40B4-BE49-F238E27FC236}">
                <a16:creationId xmlns:a16="http://schemas.microsoft.com/office/drawing/2014/main" id="{006FADE7-0DC6-40FD-2649-D8275331F9C4}"/>
              </a:ext>
            </a:extLst>
          </p:cNvPr>
          <p:cNvSpPr/>
          <p:nvPr/>
        </p:nvSpPr>
        <p:spPr>
          <a:xfrm>
            <a:off x="2179638" y="2879725"/>
            <a:ext cx="487362"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Oval 10">
            <a:extLst>
              <a:ext uri="{FF2B5EF4-FFF2-40B4-BE49-F238E27FC236}">
                <a16:creationId xmlns:a16="http://schemas.microsoft.com/office/drawing/2014/main" id="{A59D615B-C7CF-7CF5-B9EB-7440E402599A}"/>
              </a:ext>
            </a:extLst>
          </p:cNvPr>
          <p:cNvSpPr/>
          <p:nvPr/>
        </p:nvSpPr>
        <p:spPr>
          <a:xfrm>
            <a:off x="5160963" y="2787650"/>
            <a:ext cx="487362"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4935" name="Title 3">
            <a:extLst>
              <a:ext uri="{FF2B5EF4-FFF2-40B4-BE49-F238E27FC236}">
                <a16:creationId xmlns:a16="http://schemas.microsoft.com/office/drawing/2014/main" id="{F9B35952-6A84-3BFB-2A5C-5CE03C2A7071}"/>
              </a:ext>
            </a:extLst>
          </p:cNvPr>
          <p:cNvSpPr txBox="1">
            <a:spLocks/>
          </p:cNvSpPr>
          <p:nvPr/>
        </p:nvSpPr>
        <p:spPr bwMode="auto">
          <a:xfrm>
            <a:off x="361950" y="9128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b="1">
                <a:solidFill>
                  <a:srgbClr val="FFC000"/>
                </a:solidFill>
              </a:rPr>
              <a:t>Everyone needs to fill out the CT section of the Monthly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494D4B-2166-80E6-DC52-B406FB0E117B}"/>
              </a:ext>
            </a:extLst>
          </p:cNvPr>
          <p:cNvSpPr txBox="1"/>
          <p:nvPr/>
        </p:nvSpPr>
        <p:spPr>
          <a:xfrm>
            <a:off x="5737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Regulatory requirements – Turbidity</a:t>
            </a:r>
          </a:p>
        </p:txBody>
      </p:sp>
      <p:graphicFrame>
        <p:nvGraphicFramePr>
          <p:cNvPr id="4" name="Table 3">
            <a:extLst>
              <a:ext uri="{FF2B5EF4-FFF2-40B4-BE49-F238E27FC236}">
                <a16:creationId xmlns:a16="http://schemas.microsoft.com/office/drawing/2014/main" id="{216ADB29-44F7-C72C-B848-8F061DB500C2}"/>
              </a:ext>
            </a:extLst>
          </p:cNvPr>
          <p:cNvGraphicFramePr>
            <a:graphicFrameLocks noGrp="1"/>
          </p:cNvGraphicFramePr>
          <p:nvPr/>
        </p:nvGraphicFramePr>
        <p:xfrm>
          <a:off x="742950" y="1027113"/>
          <a:ext cx="7791450" cy="3429000"/>
        </p:xfrm>
        <a:graphic>
          <a:graphicData uri="http://schemas.openxmlformats.org/drawingml/2006/table">
            <a:tbl>
              <a:tblPr firstRow="1" bandRow="1">
                <a:tableStyleId>{FABFCF23-3B69-468F-B69F-88F6DE6A72F2}</a:tableStyleId>
              </a:tblPr>
              <a:tblGrid>
                <a:gridCol w="2228850">
                  <a:extLst>
                    <a:ext uri="{9D8B030D-6E8A-4147-A177-3AD203B41FA5}">
                      <a16:colId xmlns:a16="http://schemas.microsoft.com/office/drawing/2014/main" val="20000"/>
                    </a:ext>
                  </a:extLst>
                </a:gridCol>
                <a:gridCol w="2991404">
                  <a:extLst>
                    <a:ext uri="{9D8B030D-6E8A-4147-A177-3AD203B41FA5}">
                      <a16:colId xmlns:a16="http://schemas.microsoft.com/office/drawing/2014/main" val="20001"/>
                    </a:ext>
                  </a:extLst>
                </a:gridCol>
                <a:gridCol w="2571197">
                  <a:extLst>
                    <a:ext uri="{9D8B030D-6E8A-4147-A177-3AD203B41FA5}">
                      <a16:colId xmlns:a16="http://schemas.microsoft.com/office/drawing/2014/main" val="20002"/>
                    </a:ext>
                  </a:extLst>
                </a:gridCol>
              </a:tblGrid>
              <a:tr h="807491">
                <a:tc gridSpan="3">
                  <a:txBody>
                    <a:bodyPr/>
                    <a:lstStyle/>
                    <a:p>
                      <a:pPr marL="0" marR="0" algn="ctr">
                        <a:spcBef>
                          <a:spcPts val="0"/>
                        </a:spcBef>
                        <a:spcAft>
                          <a:spcPts val="0"/>
                        </a:spcAft>
                      </a:pPr>
                      <a:r>
                        <a:rPr kumimoji="0" lang="en-US" sz="2400" b="1" kern="1200" dirty="0">
                          <a:solidFill>
                            <a:schemeClr val="lt1"/>
                          </a:solidFill>
                          <a:latin typeface="+mn-lt"/>
                          <a:ea typeface="+mn-ea"/>
                          <a:cs typeface="+mn-cs"/>
                        </a:rPr>
                        <a:t>Turbidity Limits</a:t>
                      </a:r>
                    </a:p>
                  </a:txBody>
                  <a:tcPr marL="89210" marR="89210" marT="91448" marB="9144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50000"/>
                      </a:schemeClr>
                    </a:solidFill>
                  </a:tcPr>
                </a:tc>
                <a:tc hMerge="1">
                  <a:txBody>
                    <a:bodyPr/>
                    <a:lstStyle/>
                    <a:p>
                      <a:pPr marL="0" marR="0" algn="ctr">
                        <a:spcBef>
                          <a:spcPts val="0"/>
                        </a:spcBef>
                        <a:spcAft>
                          <a:spcPts val="0"/>
                        </a:spcAft>
                      </a:pPr>
                      <a:endParaRPr kumimoji="0" lang="en-US" sz="2000" b="1" kern="1200" dirty="0">
                        <a:solidFill>
                          <a:schemeClr val="lt1"/>
                        </a:solidFill>
                        <a:latin typeface="+mn-lt"/>
                        <a:ea typeface="+mn-ea"/>
                        <a:cs typeface="+mn-cs"/>
                      </a:endParaRPr>
                    </a:p>
                  </a:txBody>
                  <a:tcPr marL="89210" marR="89210" marT="91440" marB="91440">
                    <a:solidFill>
                      <a:schemeClr val="tx2">
                        <a:lumMod val="50000"/>
                      </a:schemeClr>
                    </a:solidFill>
                  </a:tcPr>
                </a:tc>
                <a:tc hMerge="1">
                  <a:txBody>
                    <a:bodyPr/>
                    <a:lstStyle/>
                    <a:p>
                      <a:endParaRPr lang="en-US"/>
                    </a:p>
                  </a:txBody>
                  <a:tcPr/>
                </a:tc>
                <a:extLst>
                  <a:ext uri="{0D108BD9-81ED-4DB2-BD59-A6C34878D82A}">
                    <a16:rowId xmlns:a16="http://schemas.microsoft.com/office/drawing/2014/main" val="10000"/>
                  </a:ext>
                </a:extLst>
              </a:tr>
              <a:tr h="2621509">
                <a:tc>
                  <a:txBody>
                    <a:bodyPr/>
                    <a:lstStyle/>
                    <a:p>
                      <a:pPr marL="0" marR="0" algn="ctr">
                        <a:spcBef>
                          <a:spcPts val="0"/>
                        </a:spcBef>
                        <a:spcAft>
                          <a:spcPts val="0"/>
                        </a:spcAft>
                      </a:pPr>
                      <a:r>
                        <a:rPr lang="en-US" sz="2000" b="0" dirty="0">
                          <a:solidFill>
                            <a:schemeClr val="bg1"/>
                          </a:solidFill>
                          <a:latin typeface="Arial" pitchFamily="34" charset="0"/>
                          <a:ea typeface="Times New Roman"/>
                          <a:cs typeface="Arial" pitchFamily="34" charset="0"/>
                        </a:rPr>
                        <a:t>Turbidity</a:t>
                      </a:r>
                    </a:p>
                  </a:txBody>
                  <a:tcPr marL="89210" marR="89210" marT="91448" marB="9144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u="none" dirty="0">
                          <a:solidFill>
                            <a:schemeClr val="bg1"/>
                          </a:solidFill>
                          <a:latin typeface="Arial" pitchFamily="34" charset="0"/>
                          <a:ea typeface="Times New Roman"/>
                          <a:cs typeface="Arial" pitchFamily="34" charset="0"/>
                        </a:rPr>
                        <a:t>Turbidity readings are to be monitored/recorded at the combined filter effluent (CFE) at a frequency</a:t>
                      </a:r>
                      <a:r>
                        <a:rPr lang="en-US" sz="2000" b="0" u="none" baseline="0" dirty="0">
                          <a:solidFill>
                            <a:schemeClr val="bg1"/>
                          </a:solidFill>
                          <a:latin typeface="Arial" pitchFamily="34" charset="0"/>
                          <a:ea typeface="Times New Roman"/>
                          <a:cs typeface="Arial" pitchFamily="34" charset="0"/>
                        </a:rPr>
                        <a:t> of at least once every 4 hours*</a:t>
                      </a:r>
                      <a:endParaRPr lang="en-US" sz="2000" b="0" u="none" dirty="0">
                        <a:solidFill>
                          <a:schemeClr val="bg1"/>
                        </a:solidFill>
                        <a:latin typeface="Arial" pitchFamily="34" charset="0"/>
                        <a:ea typeface="Times New Roman"/>
                        <a:cs typeface="Arial" pitchFamily="34" charset="0"/>
                      </a:endParaRPr>
                    </a:p>
                  </a:txBody>
                  <a:tcPr marL="89210" marR="89210" marT="91448" marB="9144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kumimoji="0" lang="en-US" sz="2000" b="0" kern="1200" dirty="0">
                          <a:solidFill>
                            <a:schemeClr val="bg1"/>
                          </a:solidFill>
                          <a:latin typeface="Arial" pitchFamily="34" charset="0"/>
                          <a:ea typeface="Times New Roman"/>
                          <a:cs typeface="Arial" pitchFamily="34" charset="0"/>
                        </a:rPr>
                        <a:t>95% of CFE turbidity readings ≤ 1 NTU</a:t>
                      </a:r>
                    </a:p>
                    <a:p>
                      <a:pPr algn="ctr"/>
                      <a:r>
                        <a:rPr kumimoji="0" lang="en-US" sz="2000" b="0" kern="1200" dirty="0">
                          <a:solidFill>
                            <a:schemeClr val="bg1"/>
                          </a:solidFill>
                          <a:latin typeface="Arial" pitchFamily="34" charset="0"/>
                          <a:ea typeface="Times New Roman"/>
                          <a:cs typeface="Arial" pitchFamily="34" charset="0"/>
                        </a:rPr>
                        <a:t>(</a:t>
                      </a:r>
                      <a:r>
                        <a:rPr kumimoji="0" lang="en-US" sz="2000" b="0" u="sng" kern="1200" dirty="0">
                          <a:solidFill>
                            <a:schemeClr val="bg1"/>
                          </a:solidFill>
                          <a:latin typeface="Arial" pitchFamily="34" charset="0"/>
                          <a:ea typeface="Times New Roman"/>
                          <a:cs typeface="Arial" pitchFamily="34" charset="0"/>
                        </a:rPr>
                        <a:t>&lt;</a:t>
                      </a:r>
                      <a:r>
                        <a:rPr kumimoji="0" lang="en-US" sz="2000" b="0" kern="1200" dirty="0">
                          <a:solidFill>
                            <a:schemeClr val="bg1"/>
                          </a:solidFill>
                          <a:latin typeface="Arial" pitchFamily="34" charset="0"/>
                          <a:ea typeface="Times New Roman"/>
                          <a:cs typeface="Arial" pitchFamily="34" charset="0"/>
                        </a:rPr>
                        <a:t> 1.49</a:t>
                      </a:r>
                      <a:r>
                        <a:rPr kumimoji="0" lang="en-US" sz="2000" b="0" kern="1200" baseline="0" dirty="0">
                          <a:solidFill>
                            <a:schemeClr val="bg1"/>
                          </a:solidFill>
                          <a:latin typeface="Arial" pitchFamily="34" charset="0"/>
                          <a:ea typeface="Times New Roman"/>
                          <a:cs typeface="Arial" pitchFamily="34" charset="0"/>
                        </a:rPr>
                        <a:t> NTU)</a:t>
                      </a:r>
                      <a:endParaRPr kumimoji="0" lang="en-US" sz="2000" b="0" kern="1200" dirty="0">
                        <a:solidFill>
                          <a:schemeClr val="bg1"/>
                        </a:solidFill>
                        <a:latin typeface="Arial" pitchFamily="34" charset="0"/>
                        <a:ea typeface="Times New Roman"/>
                        <a:cs typeface="Arial" pitchFamily="34" charset="0"/>
                      </a:endParaRPr>
                    </a:p>
                    <a:p>
                      <a:pPr algn="ctr"/>
                      <a:endParaRPr kumimoji="0" lang="en-US" sz="2000" b="0" kern="1200" dirty="0">
                        <a:solidFill>
                          <a:schemeClr val="bg1"/>
                        </a:solidFill>
                        <a:latin typeface="Arial" pitchFamily="34" charset="0"/>
                        <a:ea typeface="Times New Roman"/>
                        <a:cs typeface="Arial" pitchFamily="34" charset="0"/>
                      </a:endParaRPr>
                    </a:p>
                    <a:p>
                      <a:pPr algn="ctr"/>
                      <a:endParaRPr kumimoji="0" lang="en-US" sz="2000" b="0" kern="1200" dirty="0">
                        <a:solidFill>
                          <a:schemeClr val="bg1"/>
                        </a:solidFill>
                        <a:latin typeface="Arial" pitchFamily="34" charset="0"/>
                        <a:ea typeface="Times New Roman"/>
                        <a:cs typeface="Arial" pitchFamily="34" charset="0"/>
                      </a:endParaRPr>
                    </a:p>
                    <a:p>
                      <a:pPr algn="ctr"/>
                      <a:r>
                        <a:rPr kumimoji="0" lang="en-US" sz="2000" b="0" kern="1200" dirty="0">
                          <a:solidFill>
                            <a:schemeClr val="bg1"/>
                          </a:solidFill>
                          <a:latin typeface="Arial" pitchFamily="34" charset="0"/>
                          <a:ea typeface="Times New Roman"/>
                          <a:cs typeface="Arial" pitchFamily="34" charset="0"/>
                        </a:rPr>
                        <a:t>All CFE turbidity readings </a:t>
                      </a:r>
                      <a:r>
                        <a:rPr kumimoji="0" lang="en-US" sz="2000" b="0" u="sng" kern="1200" dirty="0">
                          <a:solidFill>
                            <a:schemeClr val="bg1"/>
                          </a:solidFill>
                          <a:latin typeface="Arial" pitchFamily="34" charset="0"/>
                          <a:ea typeface="Times New Roman"/>
                          <a:cs typeface="Arial" pitchFamily="34" charset="0"/>
                        </a:rPr>
                        <a:t>&lt;</a:t>
                      </a:r>
                      <a:r>
                        <a:rPr kumimoji="0" lang="en-US" sz="2000" b="0" kern="1200" dirty="0">
                          <a:solidFill>
                            <a:schemeClr val="bg1"/>
                          </a:solidFill>
                          <a:latin typeface="Arial" pitchFamily="34" charset="0"/>
                          <a:ea typeface="Times New Roman"/>
                          <a:cs typeface="Arial" pitchFamily="34" charset="0"/>
                        </a:rPr>
                        <a:t> 5 NTU</a:t>
                      </a:r>
                    </a:p>
                    <a:p>
                      <a:pPr algn="ctr"/>
                      <a:r>
                        <a:rPr kumimoji="0" lang="en-US" sz="2000" b="0" u="none" kern="1200" dirty="0">
                          <a:solidFill>
                            <a:schemeClr val="bg1"/>
                          </a:solidFill>
                          <a:latin typeface="Arial" pitchFamily="34" charset="0"/>
                          <a:ea typeface="Times New Roman"/>
                          <a:cs typeface="Arial" pitchFamily="34" charset="0"/>
                        </a:rPr>
                        <a:t>(</a:t>
                      </a:r>
                      <a:r>
                        <a:rPr kumimoji="0" lang="en-US" sz="2000" b="0" u="sng" kern="1200" dirty="0">
                          <a:solidFill>
                            <a:schemeClr val="bg1"/>
                          </a:solidFill>
                          <a:latin typeface="Arial" pitchFamily="34" charset="0"/>
                          <a:ea typeface="Times New Roman"/>
                          <a:cs typeface="Arial" pitchFamily="34" charset="0"/>
                        </a:rPr>
                        <a:t>&lt;</a:t>
                      </a:r>
                      <a:r>
                        <a:rPr kumimoji="0" lang="en-US" sz="2000" b="0" u="none" kern="1200" dirty="0">
                          <a:solidFill>
                            <a:schemeClr val="bg1"/>
                          </a:solidFill>
                          <a:latin typeface="Arial" pitchFamily="34" charset="0"/>
                          <a:ea typeface="Times New Roman"/>
                          <a:cs typeface="Arial" pitchFamily="34" charset="0"/>
                        </a:rPr>
                        <a:t> 5.49 NTU)</a:t>
                      </a:r>
                      <a:endParaRPr lang="en-US" sz="2000" b="0" u="none" dirty="0">
                        <a:solidFill>
                          <a:schemeClr val="bg1"/>
                        </a:solidFill>
                        <a:latin typeface="Arial" pitchFamily="34" charset="0"/>
                        <a:ea typeface="Times New Roman"/>
                        <a:cs typeface="Arial" pitchFamily="34" charset="0"/>
                      </a:endParaRPr>
                    </a:p>
                  </a:txBody>
                  <a:tcPr marL="89210" marR="89210" marT="91448" marB="91448">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8447" name="TextBox 5">
            <a:extLst>
              <a:ext uri="{FF2B5EF4-FFF2-40B4-BE49-F238E27FC236}">
                <a16:creationId xmlns:a16="http://schemas.microsoft.com/office/drawing/2014/main" id="{37696822-85E3-3D6C-532A-F7CB753E2B0B}"/>
              </a:ext>
            </a:extLst>
          </p:cNvPr>
          <p:cNvSpPr txBox="1">
            <a:spLocks noChangeArrowheads="1"/>
          </p:cNvSpPr>
          <p:nvPr/>
        </p:nvSpPr>
        <p:spPr bwMode="auto">
          <a:xfrm>
            <a:off x="341313" y="4811713"/>
            <a:ext cx="8802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a:t>* Frequency may be reduced by the State to once per day.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49AC25-4691-5679-2307-AFD5D792BA86}"/>
              </a:ext>
            </a:extLst>
          </p:cNvPr>
          <p:cNvSpPr txBox="1"/>
          <p:nvPr/>
        </p:nvSpPr>
        <p:spPr>
          <a:xfrm>
            <a:off x="127591" y="339090"/>
            <a:ext cx="2860159" cy="1323439"/>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Monthly Report</a:t>
            </a:r>
          </a:p>
        </p:txBody>
      </p:sp>
      <p:graphicFrame>
        <p:nvGraphicFramePr>
          <p:cNvPr id="10" name="Table 9">
            <a:extLst>
              <a:ext uri="{FF2B5EF4-FFF2-40B4-BE49-F238E27FC236}">
                <a16:creationId xmlns:a16="http://schemas.microsoft.com/office/drawing/2014/main" id="{552077C0-7DE2-4260-2560-64D447D6A479}"/>
              </a:ext>
            </a:extLst>
          </p:cNvPr>
          <p:cNvGraphicFramePr>
            <a:graphicFrameLocks noGrp="1"/>
          </p:cNvGraphicFramePr>
          <p:nvPr/>
        </p:nvGraphicFramePr>
        <p:xfrm>
          <a:off x="138113" y="4681538"/>
          <a:ext cx="8910637" cy="1974850"/>
        </p:xfrm>
        <a:graphic>
          <a:graphicData uri="http://schemas.openxmlformats.org/drawingml/2006/table">
            <a:tbl>
              <a:tblPr/>
              <a:tblGrid>
                <a:gridCol w="1063322">
                  <a:extLst>
                    <a:ext uri="{9D8B030D-6E8A-4147-A177-3AD203B41FA5}">
                      <a16:colId xmlns:a16="http://schemas.microsoft.com/office/drawing/2014/main" val="20000"/>
                    </a:ext>
                  </a:extLst>
                </a:gridCol>
                <a:gridCol w="1288104">
                  <a:extLst>
                    <a:ext uri="{9D8B030D-6E8A-4147-A177-3AD203B41FA5}">
                      <a16:colId xmlns:a16="http://schemas.microsoft.com/office/drawing/2014/main" val="20001"/>
                    </a:ext>
                  </a:extLst>
                </a:gridCol>
                <a:gridCol w="1123016">
                  <a:extLst>
                    <a:ext uri="{9D8B030D-6E8A-4147-A177-3AD203B41FA5}">
                      <a16:colId xmlns:a16="http://schemas.microsoft.com/office/drawing/2014/main" val="20002"/>
                    </a:ext>
                  </a:extLst>
                </a:gridCol>
                <a:gridCol w="852661">
                  <a:extLst>
                    <a:ext uri="{9D8B030D-6E8A-4147-A177-3AD203B41FA5}">
                      <a16:colId xmlns:a16="http://schemas.microsoft.com/office/drawing/2014/main" val="20003"/>
                    </a:ext>
                  </a:extLst>
                </a:gridCol>
                <a:gridCol w="800669">
                  <a:extLst>
                    <a:ext uri="{9D8B030D-6E8A-4147-A177-3AD203B41FA5}">
                      <a16:colId xmlns:a16="http://schemas.microsoft.com/office/drawing/2014/main" val="20004"/>
                    </a:ext>
                  </a:extLst>
                </a:gridCol>
                <a:gridCol w="591468">
                  <a:extLst>
                    <a:ext uri="{9D8B030D-6E8A-4147-A177-3AD203B41FA5}">
                      <a16:colId xmlns:a16="http://schemas.microsoft.com/office/drawing/2014/main" val="20005"/>
                    </a:ext>
                  </a:extLst>
                </a:gridCol>
                <a:gridCol w="1264932">
                  <a:extLst>
                    <a:ext uri="{9D8B030D-6E8A-4147-A177-3AD203B41FA5}">
                      <a16:colId xmlns:a16="http://schemas.microsoft.com/office/drawing/2014/main" val="20006"/>
                    </a:ext>
                  </a:extLst>
                </a:gridCol>
                <a:gridCol w="739106">
                  <a:extLst>
                    <a:ext uri="{9D8B030D-6E8A-4147-A177-3AD203B41FA5}">
                      <a16:colId xmlns:a16="http://schemas.microsoft.com/office/drawing/2014/main" val="20007"/>
                    </a:ext>
                  </a:extLst>
                </a:gridCol>
                <a:gridCol w="1187361">
                  <a:extLst>
                    <a:ext uri="{9D8B030D-6E8A-4147-A177-3AD203B41FA5}">
                      <a16:colId xmlns:a16="http://schemas.microsoft.com/office/drawing/2014/main" val="20008"/>
                    </a:ext>
                  </a:extLst>
                </a:gridCol>
              </a:tblGrid>
              <a:tr h="16720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Date &amp;</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Time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82978" marR="8297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Minimum Cl</a:t>
                      </a:r>
                      <a:r>
                        <a:rPr kumimoji="0" lang="en-US" sz="1800" b="0" i="0" u="none" strike="noStrike" cap="none" normalizeH="0" baseline="-25000" dirty="0">
                          <a:ln>
                            <a:noFill/>
                          </a:ln>
                          <a:solidFill>
                            <a:schemeClr val="tx1"/>
                          </a:solidFill>
                          <a:effectLst/>
                          <a:latin typeface="Arial" charset="0"/>
                          <a:cs typeface="Times New Roman" pitchFamily="18" charset="0"/>
                        </a:rPr>
                        <a:t>2 </a:t>
                      </a:r>
                      <a:r>
                        <a:rPr kumimoji="0" lang="en-US" sz="1800" b="0" i="0" u="none" strike="noStrike" cap="none" normalizeH="0" baseline="0" dirty="0">
                          <a:ln>
                            <a:noFill/>
                          </a:ln>
                          <a:solidFill>
                            <a:schemeClr val="tx1"/>
                          </a:solidFill>
                          <a:effectLst/>
                          <a:latin typeface="Arial" charset="0"/>
                          <a:cs typeface="Times New Roman" pitchFamily="18" charset="0"/>
                        </a:rPr>
                        <a:t>Residual at 1</a:t>
                      </a:r>
                      <a:r>
                        <a:rPr kumimoji="0" lang="en-US" sz="1800" b="0" i="0" u="none" strike="noStrike" cap="none" normalizeH="0" baseline="30000" dirty="0">
                          <a:ln>
                            <a:noFill/>
                          </a:ln>
                          <a:solidFill>
                            <a:schemeClr val="tx1"/>
                          </a:solidFill>
                          <a:effectLst/>
                          <a:latin typeface="Arial" charset="0"/>
                          <a:cs typeface="Times New Roman" pitchFamily="18" charset="0"/>
                        </a:rPr>
                        <a:t>st</a:t>
                      </a:r>
                      <a:r>
                        <a:rPr kumimoji="0" lang="en-US" sz="1800" b="0" i="0" u="none" strike="noStrike" cap="none" normalizeH="0" baseline="0" dirty="0">
                          <a:ln>
                            <a:noFill/>
                          </a:ln>
                          <a:solidFill>
                            <a:schemeClr val="tx1"/>
                          </a:solidFill>
                          <a:effectLst/>
                          <a:latin typeface="Arial" charset="0"/>
                          <a:cs typeface="Times New Roman" pitchFamily="18" charset="0"/>
                        </a:rPr>
                        <a:t> User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 </a:t>
                      </a:r>
                      <a:r>
                        <a:rPr kumimoji="0" lang="en-US" sz="1800" b="1" i="0" u="none" strike="noStrike" cap="none" normalizeH="0" baseline="0" dirty="0">
                          <a:ln>
                            <a:noFill/>
                          </a:ln>
                          <a:solidFill>
                            <a:schemeClr val="tx1"/>
                          </a:solidFill>
                          <a:effectLst/>
                          <a:latin typeface="Arial" charset="0"/>
                          <a:cs typeface="Times New Roman" pitchFamily="18" charset="0"/>
                        </a:rPr>
                        <a:t>C</a:t>
                      </a:r>
                      <a:r>
                        <a:rPr kumimoji="0" lang="en-US" sz="1800" b="0" i="0" u="none" strike="noStrike" cap="none" normalizeH="0" baseline="0" dirty="0">
                          <a:ln>
                            <a:noFill/>
                          </a:ln>
                          <a:solidFill>
                            <a:schemeClr val="tx1"/>
                          </a:solidFill>
                          <a:effectLst/>
                          <a:latin typeface="Arial" charset="0"/>
                          <a:cs typeface="Times New Roman" pitchFamily="18" charset="0"/>
                        </a:rPr>
                        <a:t> )</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[mg/L]</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82978" marR="8297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Contact Time</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 </a:t>
                      </a:r>
                      <a:r>
                        <a:rPr kumimoji="0" lang="en-US" sz="1800" b="1" i="0" u="none" strike="noStrike" cap="none" normalizeH="0" baseline="0" dirty="0">
                          <a:ln>
                            <a:noFill/>
                          </a:ln>
                          <a:solidFill>
                            <a:schemeClr val="tx1"/>
                          </a:solidFill>
                          <a:effectLst/>
                          <a:latin typeface="Arial" charset="0"/>
                          <a:cs typeface="Times New Roman" pitchFamily="18" charset="0"/>
                        </a:rPr>
                        <a:t>T </a:t>
                      </a:r>
                      <a:r>
                        <a:rPr kumimoji="0" lang="en-US" sz="1800" b="0" i="0" u="none" strike="noStrike" cap="none" normalizeH="0" baseline="0" dirty="0">
                          <a:ln>
                            <a:noFill/>
                          </a:ln>
                          <a:solidFill>
                            <a:schemeClr val="tx1"/>
                          </a:solidFill>
                          <a:effectLst/>
                          <a:latin typeface="Arial" charset="0"/>
                          <a:cs typeface="Times New Roman" pitchFamily="18" charset="0"/>
                        </a:rPr>
                        <a:t>)</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85725" algn="ctr"/>
                          <a:tab pos="263525"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85725" algn="ctr"/>
                          <a:tab pos="263525"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Lst>
                      </a:pPr>
                      <a:r>
                        <a:rPr kumimoji="0" lang="en-US" sz="1800" b="0" i="0" u="none" strike="noStrike" cap="none" normalizeH="0" baseline="0" dirty="0">
                          <a:ln>
                            <a:noFill/>
                          </a:ln>
                          <a:solidFill>
                            <a:schemeClr val="tx1"/>
                          </a:solidFill>
                          <a:effectLst/>
                          <a:latin typeface="Arial" charset="0"/>
                          <a:cs typeface="Times New Roman" pitchFamily="18" charset="0"/>
                        </a:rPr>
                        <a:t>[min]</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82978" marR="8297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Actual CT</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314325" algn="ctr"/>
                          <a:tab pos="-192088" algn="l"/>
                          <a:tab pos="263525" algn="l"/>
                          <a:tab pos="461963" algn="ctr"/>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Lst>
                      </a:pPr>
                      <a:endParaRPr kumimoji="0" lang="en-US" sz="18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314325" algn="ctr"/>
                          <a:tab pos="-192088" algn="l"/>
                          <a:tab pos="263525" algn="l"/>
                          <a:tab pos="461963" algn="ctr"/>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Lst>
                      </a:pPr>
                      <a:endParaRPr kumimoji="0" lang="en-US" sz="18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314325" algn="ctr"/>
                          <a:tab pos="-192088" algn="l"/>
                          <a:tab pos="263525" algn="l"/>
                          <a:tab pos="461963" algn="ctr"/>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Lst>
                      </a:pPr>
                      <a:r>
                        <a:rPr kumimoji="0" lang="en-US" sz="1800" b="0" i="0" u="none" strike="noStrike" kern="1200" cap="none" normalizeH="0" baseline="0" dirty="0">
                          <a:ln>
                            <a:noFill/>
                          </a:ln>
                          <a:solidFill>
                            <a:schemeClr val="tx1"/>
                          </a:solidFill>
                          <a:effectLst/>
                          <a:latin typeface="Arial" charset="0"/>
                          <a:ea typeface="+mn-ea"/>
                          <a:cs typeface="Times New Roman" pitchFamily="18" charset="0"/>
                        </a:rPr>
                        <a:t>C x T</a:t>
                      </a:r>
                    </a:p>
                  </a:txBody>
                  <a:tcPr marL="82978" marR="8297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Temp</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371475" algn="ctr"/>
                          <a:tab pos="-192088" algn="l"/>
                          <a:tab pos="263525"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371475" algn="ctr"/>
                          <a:tab pos="-192088" algn="l"/>
                          <a:tab pos="263525"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371475" algn="ctr"/>
                          <a:tab pos="-192088" algn="l"/>
                          <a:tab pos="263525"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371475" algn="ctr"/>
                          <a:tab pos="-192088" algn="l"/>
                          <a:tab pos="263525"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Lst>
                      </a:pPr>
                      <a:r>
                        <a:rPr kumimoji="0" lang="en-US" sz="1800" b="0" i="0" u="none" strike="noStrike" cap="none" normalizeH="0" baseline="0" dirty="0">
                          <a:ln>
                            <a:noFill/>
                          </a:ln>
                          <a:solidFill>
                            <a:schemeClr val="tx1"/>
                          </a:solidFill>
                          <a:effectLst/>
                          <a:latin typeface="Arial" charset="0"/>
                          <a:cs typeface="Times New Roman" pitchFamily="18" charset="0"/>
                        </a:rPr>
                        <a:t>[° C]</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82978" marR="8297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pH</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82978" marR="8297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Required CT</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342900" algn="ctr"/>
                          <a:tab pos="-192088" algn="l"/>
                          <a:tab pos="263525"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342900" algn="ctr"/>
                          <a:tab pos="-192088" algn="l"/>
                          <a:tab pos="263525"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Lst>
                      </a:pPr>
                      <a:r>
                        <a:rPr kumimoji="0" lang="en-US" sz="1800" b="0" i="0" u="none" strike="noStrike" cap="none" normalizeH="0" baseline="0" dirty="0">
                          <a:ln>
                            <a:noFill/>
                          </a:ln>
                          <a:solidFill>
                            <a:schemeClr val="tx1"/>
                          </a:solidFill>
                          <a:effectLst/>
                          <a:latin typeface="Arial" charset="0"/>
                          <a:cs typeface="Times New Roman" pitchFamily="18" charset="0"/>
                        </a:rPr>
                        <a:t>(Use CT tables)</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82978" marR="8297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CT Met?</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(Yes / No)</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82978" marR="8297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Peak Hourly Demand Flow</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(GPM)</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82978" marR="82978"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0"/>
                  </a:ext>
                </a:extLst>
              </a:tr>
              <a:tr h="3027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cs typeface="Times New Roman" pitchFamily="18" charset="0"/>
                        </a:rPr>
                        <a:t>1 /</a:t>
                      </a:r>
                      <a:r>
                        <a:rPr kumimoji="0" lang="en-US" sz="1800" b="1" i="0" u="none" strike="noStrike" cap="none" normalizeH="0" baseline="0" dirty="0">
                          <a:ln>
                            <a:noFill/>
                          </a:ln>
                          <a:solidFill>
                            <a:srgbClr val="C00000"/>
                          </a:solidFill>
                          <a:effectLst/>
                          <a:latin typeface="Arial" charset="0"/>
                          <a:cs typeface="Times New Roman" pitchFamily="18" charset="0"/>
                        </a:rPr>
                        <a:t>9 AM</a:t>
                      </a:r>
                      <a:endParaRPr kumimoji="0" lang="en-US" sz="1800" b="1" i="0" u="none" strike="noStrike" cap="none" normalizeH="0" baseline="0" dirty="0">
                        <a:ln>
                          <a:noFill/>
                        </a:ln>
                        <a:solidFill>
                          <a:srgbClr val="C00000"/>
                        </a:solidFill>
                        <a:effectLst/>
                        <a:latin typeface="Times New Roman" pitchFamily="18" charset="0"/>
                        <a:cs typeface="Times New Roman" pitchFamily="18" charset="0"/>
                      </a:endParaRPr>
                    </a:p>
                  </a:txBody>
                  <a:tcPr marL="82978" marR="829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C00000"/>
                          </a:solidFill>
                          <a:effectLst/>
                          <a:latin typeface="Arial" charset="0"/>
                          <a:cs typeface="Times New Roman" pitchFamily="18" charset="0"/>
                        </a:rPr>
                        <a:t>0.6</a:t>
                      </a:r>
                      <a:endParaRPr kumimoji="0" lang="en-US" sz="1800" b="0" i="0" u="none" strike="noStrike" cap="none" normalizeH="0" baseline="0" dirty="0">
                        <a:ln>
                          <a:noFill/>
                        </a:ln>
                        <a:solidFill>
                          <a:srgbClr val="C00000"/>
                        </a:solidFill>
                        <a:effectLst/>
                        <a:latin typeface="Times New Roman" pitchFamily="18" charset="0"/>
                        <a:cs typeface="Times New Roman" pitchFamily="18" charset="0"/>
                      </a:endParaRPr>
                    </a:p>
                  </a:txBody>
                  <a:tcPr marL="82978" marR="829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C00000"/>
                          </a:solidFill>
                          <a:effectLst/>
                          <a:latin typeface="Arial" charset="0"/>
                          <a:cs typeface="Times New Roman" pitchFamily="18" charset="0"/>
                        </a:rPr>
                        <a:t>100</a:t>
                      </a:r>
                      <a:endParaRPr kumimoji="0" lang="en-US" sz="1800" b="0" i="0" u="none" strike="noStrike" cap="none" normalizeH="0" baseline="0" dirty="0">
                        <a:ln>
                          <a:noFill/>
                        </a:ln>
                        <a:solidFill>
                          <a:srgbClr val="C00000"/>
                        </a:solidFill>
                        <a:effectLst/>
                        <a:latin typeface="Times New Roman" pitchFamily="18" charset="0"/>
                        <a:cs typeface="Times New Roman" pitchFamily="18" charset="0"/>
                      </a:endParaRPr>
                    </a:p>
                  </a:txBody>
                  <a:tcPr marL="82978" marR="829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a:ln>
                            <a:noFill/>
                          </a:ln>
                          <a:solidFill>
                            <a:srgbClr val="C00000"/>
                          </a:solidFill>
                          <a:effectLst/>
                          <a:latin typeface="Arial" charset="0"/>
                          <a:ea typeface="+mn-ea"/>
                          <a:cs typeface="Times New Roman" pitchFamily="18" charset="0"/>
                        </a:rPr>
                        <a:t>60</a:t>
                      </a:r>
                    </a:p>
                  </a:txBody>
                  <a:tcPr marL="82978" marR="829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C00000"/>
                          </a:solidFill>
                          <a:effectLst/>
                          <a:latin typeface="Arial" charset="0"/>
                          <a:cs typeface="Times New Roman" pitchFamily="18" charset="0"/>
                        </a:rPr>
                        <a:t>12</a:t>
                      </a:r>
                      <a:endParaRPr kumimoji="0" lang="en-US" sz="1800" b="0" i="0" u="none" strike="noStrike" cap="none" normalizeH="0" baseline="0" dirty="0">
                        <a:ln>
                          <a:noFill/>
                        </a:ln>
                        <a:solidFill>
                          <a:srgbClr val="C00000"/>
                        </a:solidFill>
                        <a:effectLst/>
                        <a:latin typeface="Times New Roman" pitchFamily="18" charset="0"/>
                        <a:cs typeface="Times New Roman" pitchFamily="18" charset="0"/>
                      </a:endParaRPr>
                    </a:p>
                  </a:txBody>
                  <a:tcPr marL="82978" marR="829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C00000"/>
                          </a:solidFill>
                          <a:effectLst/>
                          <a:latin typeface="Arial" charset="0"/>
                          <a:cs typeface="Times New Roman" pitchFamily="18" charset="0"/>
                        </a:rPr>
                        <a:t>6.8</a:t>
                      </a:r>
                      <a:endParaRPr kumimoji="0" lang="en-US" sz="1800" b="0" i="0" u="none" strike="noStrike" cap="none" normalizeH="0" baseline="0" dirty="0">
                        <a:ln>
                          <a:noFill/>
                        </a:ln>
                        <a:solidFill>
                          <a:srgbClr val="C00000"/>
                        </a:solidFill>
                        <a:effectLst/>
                        <a:latin typeface="Times New Roman" pitchFamily="18" charset="0"/>
                        <a:cs typeface="Times New Roman" pitchFamily="18" charset="0"/>
                      </a:endParaRPr>
                    </a:p>
                  </a:txBody>
                  <a:tcPr marL="82978" marR="829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C00000"/>
                          </a:solidFill>
                          <a:effectLst/>
                          <a:latin typeface="Arial" charset="0"/>
                          <a:cs typeface="Times New Roman" pitchFamily="18" charset="0"/>
                        </a:rPr>
                        <a:t>36</a:t>
                      </a:r>
                      <a:endParaRPr kumimoji="0" lang="en-US" sz="1800" b="0" i="0" u="none" strike="noStrike" cap="none" normalizeH="0" baseline="0" dirty="0">
                        <a:ln>
                          <a:noFill/>
                        </a:ln>
                        <a:solidFill>
                          <a:srgbClr val="C00000"/>
                        </a:solidFill>
                        <a:effectLst/>
                        <a:latin typeface="Times New Roman" pitchFamily="18" charset="0"/>
                        <a:cs typeface="Times New Roman" pitchFamily="18" charset="0"/>
                      </a:endParaRPr>
                    </a:p>
                  </a:txBody>
                  <a:tcPr marL="82978" marR="829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C00000"/>
                          </a:solidFill>
                          <a:effectLst/>
                          <a:latin typeface="Arial" charset="0"/>
                          <a:cs typeface="Times New Roman" pitchFamily="18" charset="0"/>
                        </a:rPr>
                        <a:t>Yes</a:t>
                      </a:r>
                      <a:endParaRPr kumimoji="0" lang="en-US" sz="1800" b="0" i="0" u="none" strike="noStrike" cap="none" normalizeH="0" baseline="0" dirty="0">
                        <a:ln>
                          <a:noFill/>
                        </a:ln>
                        <a:solidFill>
                          <a:srgbClr val="C00000"/>
                        </a:solidFill>
                        <a:effectLst/>
                        <a:latin typeface="Times New Roman" pitchFamily="18" charset="0"/>
                        <a:cs typeface="Times New Roman" pitchFamily="18" charset="0"/>
                      </a:endParaRPr>
                    </a:p>
                  </a:txBody>
                  <a:tcPr marL="82978" marR="8297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C00000"/>
                          </a:solidFill>
                          <a:effectLst/>
                          <a:latin typeface="Arial" charset="0"/>
                          <a:cs typeface="Times New Roman" pitchFamily="18" charset="0"/>
                        </a:rPr>
                        <a:t>1,000</a:t>
                      </a:r>
                      <a:endParaRPr kumimoji="0" lang="en-US" sz="1800" b="0" i="0" u="none" strike="noStrike" cap="none" normalizeH="0" baseline="0" dirty="0">
                        <a:ln>
                          <a:noFill/>
                        </a:ln>
                        <a:solidFill>
                          <a:srgbClr val="C00000"/>
                        </a:solidFill>
                        <a:effectLst/>
                        <a:latin typeface="Times New Roman" pitchFamily="18" charset="0"/>
                        <a:cs typeface="Times New Roman" pitchFamily="18" charset="0"/>
                      </a:endParaRPr>
                    </a:p>
                  </a:txBody>
                  <a:tcPr marL="82978" marR="829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bl>
          </a:graphicData>
        </a:graphic>
      </p:graphicFrame>
      <p:graphicFrame>
        <p:nvGraphicFramePr>
          <p:cNvPr id="11" name="Table 10">
            <a:extLst>
              <a:ext uri="{FF2B5EF4-FFF2-40B4-BE49-F238E27FC236}">
                <a16:creationId xmlns:a16="http://schemas.microsoft.com/office/drawing/2014/main" id="{7E88F2CA-AC03-FF73-1C34-425E19D2544D}"/>
              </a:ext>
            </a:extLst>
          </p:cNvPr>
          <p:cNvGraphicFramePr>
            <a:graphicFrameLocks noGrp="1"/>
          </p:cNvGraphicFramePr>
          <p:nvPr/>
        </p:nvGraphicFramePr>
        <p:xfrm>
          <a:off x="223838" y="3000375"/>
          <a:ext cx="7026275" cy="1501775"/>
        </p:xfrm>
        <a:graphic>
          <a:graphicData uri="http://schemas.openxmlformats.org/drawingml/2006/table">
            <a:tbl>
              <a:tblPr/>
              <a:tblGrid>
                <a:gridCol w="769207">
                  <a:extLst>
                    <a:ext uri="{9D8B030D-6E8A-4147-A177-3AD203B41FA5}">
                      <a16:colId xmlns:a16="http://schemas.microsoft.com/office/drawing/2014/main" val="20000"/>
                    </a:ext>
                  </a:extLst>
                </a:gridCol>
                <a:gridCol w="867290">
                  <a:extLst>
                    <a:ext uri="{9D8B030D-6E8A-4147-A177-3AD203B41FA5}">
                      <a16:colId xmlns:a16="http://schemas.microsoft.com/office/drawing/2014/main" val="20001"/>
                    </a:ext>
                  </a:extLst>
                </a:gridCol>
                <a:gridCol w="816637">
                  <a:extLst>
                    <a:ext uri="{9D8B030D-6E8A-4147-A177-3AD203B41FA5}">
                      <a16:colId xmlns:a16="http://schemas.microsoft.com/office/drawing/2014/main" val="20002"/>
                    </a:ext>
                  </a:extLst>
                </a:gridCol>
                <a:gridCol w="816637">
                  <a:extLst>
                    <a:ext uri="{9D8B030D-6E8A-4147-A177-3AD203B41FA5}">
                      <a16:colId xmlns:a16="http://schemas.microsoft.com/office/drawing/2014/main" val="20003"/>
                    </a:ext>
                  </a:extLst>
                </a:gridCol>
                <a:gridCol w="816637">
                  <a:extLst>
                    <a:ext uri="{9D8B030D-6E8A-4147-A177-3AD203B41FA5}">
                      <a16:colId xmlns:a16="http://schemas.microsoft.com/office/drawing/2014/main" val="20004"/>
                    </a:ext>
                  </a:extLst>
                </a:gridCol>
                <a:gridCol w="816637">
                  <a:extLst>
                    <a:ext uri="{9D8B030D-6E8A-4147-A177-3AD203B41FA5}">
                      <a16:colId xmlns:a16="http://schemas.microsoft.com/office/drawing/2014/main" val="20005"/>
                    </a:ext>
                  </a:extLst>
                </a:gridCol>
                <a:gridCol w="816637">
                  <a:extLst>
                    <a:ext uri="{9D8B030D-6E8A-4147-A177-3AD203B41FA5}">
                      <a16:colId xmlns:a16="http://schemas.microsoft.com/office/drawing/2014/main" val="20006"/>
                    </a:ext>
                  </a:extLst>
                </a:gridCol>
                <a:gridCol w="1306591">
                  <a:extLst>
                    <a:ext uri="{9D8B030D-6E8A-4147-A177-3AD203B41FA5}">
                      <a16:colId xmlns:a16="http://schemas.microsoft.com/office/drawing/2014/main" val="20007"/>
                    </a:ext>
                  </a:extLst>
                </a:gridCol>
              </a:tblGrid>
              <a:tr h="11993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DAY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82967" marR="8296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12 AM</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[NTU]</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82967" marR="8296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4 AM</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[NTU]</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82967" marR="8296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8 AM</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[NTU]</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82967" marR="8296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Noon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[NTU]</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82967" marR="8296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4 PM</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[NTU]</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82967" marR="8296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8 PM</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[NTU]</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82967" marR="8296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Highest Reading of the Day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Times New Roman" pitchFamily="18" charset="0"/>
                        </a:rPr>
                        <a:t>[NTU]</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82967" marR="82967"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0"/>
                  </a:ext>
                </a:extLst>
              </a:tr>
              <a:tr h="3024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charset="0"/>
                          <a:cs typeface="Times New Roman" pitchFamily="18" charset="0"/>
                        </a:rPr>
                        <a:t>1</a:t>
                      </a:r>
                      <a:endParaRPr kumimoji="0" lang="en-US" sz="1000" b="1" i="0" u="none" strike="noStrike" cap="none" normalizeH="0" baseline="0" dirty="0">
                        <a:ln>
                          <a:noFill/>
                        </a:ln>
                        <a:solidFill>
                          <a:schemeClr val="bg1"/>
                        </a:solidFill>
                        <a:effectLst/>
                        <a:latin typeface="Times New Roman" pitchFamily="18" charset="0"/>
                        <a:cs typeface="Times New Roman" pitchFamily="18" charset="0"/>
                      </a:endParaRPr>
                    </a:p>
                  </a:txBody>
                  <a:tcPr marL="82967" marR="8296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Times New Roman" pitchFamily="18" charset="0"/>
                        <a:cs typeface="Times New Roman" pitchFamily="18" charset="0"/>
                      </a:endParaRPr>
                    </a:p>
                  </a:txBody>
                  <a:tcPr marL="82967" marR="8296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Times New Roman" pitchFamily="18" charset="0"/>
                        <a:cs typeface="Times New Roman" pitchFamily="18" charset="0"/>
                      </a:endParaRPr>
                    </a:p>
                  </a:txBody>
                  <a:tcPr marL="82967" marR="8296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a:ln>
                            <a:noFill/>
                          </a:ln>
                          <a:solidFill>
                            <a:srgbClr val="C00000"/>
                          </a:solidFill>
                          <a:effectLst/>
                          <a:latin typeface="Arial" charset="0"/>
                          <a:ea typeface="+mn-ea"/>
                          <a:cs typeface="Times New Roman" pitchFamily="18" charset="0"/>
                        </a:rPr>
                        <a:t>0.34</a:t>
                      </a:r>
                    </a:p>
                  </a:txBody>
                  <a:tcPr marL="82967" marR="8296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kern="1200" cap="none" normalizeH="0" baseline="0" dirty="0">
                        <a:ln>
                          <a:noFill/>
                        </a:ln>
                        <a:solidFill>
                          <a:schemeClr val="bg1"/>
                        </a:solidFill>
                        <a:effectLst/>
                        <a:latin typeface="Arial" charset="0"/>
                        <a:ea typeface="+mn-ea"/>
                        <a:cs typeface="Times New Roman" pitchFamily="18" charset="0"/>
                      </a:endParaRPr>
                    </a:p>
                  </a:txBody>
                  <a:tcPr marL="82967" marR="8296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kern="1200" cap="none" normalizeH="0" baseline="0" dirty="0">
                        <a:ln>
                          <a:noFill/>
                        </a:ln>
                        <a:solidFill>
                          <a:schemeClr val="bg1"/>
                        </a:solidFill>
                        <a:effectLst/>
                        <a:latin typeface="Arial" charset="0"/>
                        <a:ea typeface="+mn-ea"/>
                        <a:cs typeface="Times New Roman" pitchFamily="18" charset="0"/>
                      </a:endParaRPr>
                    </a:p>
                  </a:txBody>
                  <a:tcPr marL="82967" marR="8296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kern="1200" cap="none" normalizeH="0" baseline="0" dirty="0">
                        <a:ln>
                          <a:noFill/>
                        </a:ln>
                        <a:solidFill>
                          <a:schemeClr val="bg1"/>
                        </a:solidFill>
                        <a:effectLst/>
                        <a:latin typeface="Arial" charset="0"/>
                        <a:ea typeface="+mn-ea"/>
                        <a:cs typeface="Times New Roman" pitchFamily="18" charset="0"/>
                      </a:endParaRPr>
                    </a:p>
                  </a:txBody>
                  <a:tcPr marL="82967" marR="82967"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a:ln>
                            <a:noFill/>
                          </a:ln>
                          <a:solidFill>
                            <a:srgbClr val="C00000"/>
                          </a:solidFill>
                          <a:effectLst/>
                          <a:latin typeface="Arial" charset="0"/>
                          <a:ea typeface="+mn-ea"/>
                          <a:cs typeface="Times New Roman" pitchFamily="18" charset="0"/>
                        </a:rPr>
                        <a:t>0.50</a:t>
                      </a:r>
                    </a:p>
                  </a:txBody>
                  <a:tcPr marL="82967" marR="829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91CA6C6C-444E-16A3-C5FD-D8CD9E5A115D}"/>
              </a:ext>
            </a:extLst>
          </p:cNvPr>
          <p:cNvGraphicFramePr>
            <a:graphicFrameLocks noGrp="1"/>
          </p:cNvGraphicFramePr>
          <p:nvPr/>
        </p:nvGraphicFramePr>
        <p:xfrm>
          <a:off x="2349500" y="330200"/>
          <a:ext cx="6599238" cy="2478088"/>
        </p:xfrm>
        <a:graphic>
          <a:graphicData uri="http://schemas.openxmlformats.org/drawingml/2006/table">
            <a:tbl>
              <a:tblPr/>
              <a:tblGrid>
                <a:gridCol w="2417989">
                  <a:extLst>
                    <a:ext uri="{9D8B030D-6E8A-4147-A177-3AD203B41FA5}">
                      <a16:colId xmlns:a16="http://schemas.microsoft.com/office/drawing/2014/main" val="20000"/>
                    </a:ext>
                  </a:extLst>
                </a:gridCol>
                <a:gridCol w="952513">
                  <a:extLst>
                    <a:ext uri="{9D8B030D-6E8A-4147-A177-3AD203B41FA5}">
                      <a16:colId xmlns:a16="http://schemas.microsoft.com/office/drawing/2014/main" val="20001"/>
                    </a:ext>
                  </a:extLst>
                </a:gridCol>
                <a:gridCol w="1176492">
                  <a:extLst>
                    <a:ext uri="{9D8B030D-6E8A-4147-A177-3AD203B41FA5}">
                      <a16:colId xmlns:a16="http://schemas.microsoft.com/office/drawing/2014/main" val="20002"/>
                    </a:ext>
                  </a:extLst>
                </a:gridCol>
                <a:gridCol w="1070147">
                  <a:extLst>
                    <a:ext uri="{9D8B030D-6E8A-4147-A177-3AD203B41FA5}">
                      <a16:colId xmlns:a16="http://schemas.microsoft.com/office/drawing/2014/main" val="20003"/>
                    </a:ext>
                  </a:extLst>
                </a:gridCol>
                <a:gridCol w="982096">
                  <a:extLst>
                    <a:ext uri="{9D8B030D-6E8A-4147-A177-3AD203B41FA5}">
                      <a16:colId xmlns:a16="http://schemas.microsoft.com/office/drawing/2014/main" val="20004"/>
                    </a:ext>
                  </a:extLst>
                </a:gridCol>
              </a:tblGrid>
              <a:tr h="494288">
                <a:tc gridSpan="2">
                  <a:txBody>
                    <a:bodyPr/>
                    <a:lstStyle/>
                    <a:p>
                      <a:pPr algn="ctr" fontAlgn="b"/>
                      <a:r>
                        <a:rPr lang="en-US" sz="1600" b="1" i="0" u="none" strike="noStrike" dirty="0">
                          <a:latin typeface="Arial"/>
                        </a:rPr>
                        <a:t>Slow Sand/Membrane/</a:t>
                      </a:r>
                    </a:p>
                    <a:p>
                      <a:pPr algn="ctr" fontAlgn="b"/>
                      <a:r>
                        <a:rPr lang="en-US" sz="1600" b="1" i="0" u="none" strike="noStrike" dirty="0">
                          <a:latin typeface="Arial"/>
                        </a:rPr>
                        <a:t>DE Filtration/Unfiltered</a:t>
                      </a:r>
                    </a:p>
                  </a:txBody>
                  <a:tcPr marL="6655" marR="6655" marT="66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3">
                  <a:txBody>
                    <a:bodyPr/>
                    <a:lstStyle/>
                    <a:p>
                      <a:pPr algn="ctr" fontAlgn="b"/>
                      <a:r>
                        <a:rPr lang="en-US" sz="1600" b="1" i="0" u="none" strike="noStrike" dirty="0">
                          <a:latin typeface="Arial"/>
                        </a:rPr>
                        <a:t>Monthly Summary </a:t>
                      </a:r>
                    </a:p>
                    <a:p>
                      <a:pPr algn="ctr" fontAlgn="b"/>
                      <a:r>
                        <a:rPr lang="en-US" sz="1600" b="1" i="0" u="none" strike="noStrike" dirty="0">
                          <a:latin typeface="Arial"/>
                        </a:rPr>
                        <a:t>(Answer Yes or No)</a:t>
                      </a:r>
                    </a:p>
                  </a:txBody>
                  <a:tcPr marL="6655" marR="6655" marT="66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8106">
                <a:tc>
                  <a:txBody>
                    <a:bodyPr/>
                    <a:lstStyle/>
                    <a:p>
                      <a:pPr algn="ctr" fontAlgn="ctr"/>
                      <a:r>
                        <a:rPr lang="en-US" sz="1600" b="0" i="0" u="none" strike="noStrike" dirty="0">
                          <a:solidFill>
                            <a:schemeClr val="bg1"/>
                          </a:solidFill>
                          <a:latin typeface="Arial"/>
                        </a:rPr>
                        <a:t>95% of daily turbidity readings ≤ 1 NTU? </a:t>
                      </a:r>
                      <a:r>
                        <a:rPr lang="en-US" sz="1600" b="0" i="0" u="none" strike="noStrike" baseline="30000" dirty="0">
                          <a:solidFill>
                            <a:schemeClr val="bg1"/>
                          </a:solidFill>
                          <a:latin typeface="Arial"/>
                        </a:rPr>
                        <a:t>2</a:t>
                      </a:r>
                      <a:r>
                        <a:rPr lang="en-US" sz="1600" b="0" i="0" u="none" strike="noStrike" dirty="0">
                          <a:solidFill>
                            <a:schemeClr val="bg1"/>
                          </a:solidFill>
                          <a:latin typeface="Arial"/>
                        </a:rPr>
                        <a:t> </a:t>
                      </a:r>
                    </a:p>
                  </a:txBody>
                  <a:tcPr marL="6655" marR="6655" marT="665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600" b="1" i="0" u="none" strike="noStrike" dirty="0">
                          <a:solidFill>
                            <a:schemeClr val="bg1"/>
                          </a:solidFill>
                          <a:latin typeface="Arial"/>
                        </a:rPr>
                        <a:t>Yes / No</a:t>
                      </a:r>
                    </a:p>
                  </a:txBody>
                  <a:tcPr marL="6655" marR="6655" marT="665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600" b="0" i="0" u="none" strike="noStrike" dirty="0">
                          <a:solidFill>
                            <a:schemeClr val="bg1"/>
                          </a:solidFill>
                          <a:latin typeface="Arial"/>
                        </a:rPr>
                        <a:t>CT's met everyday?</a:t>
                      </a:r>
                    </a:p>
                  </a:txBody>
                  <a:tcPr marL="6655" marR="6655" marT="66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US" sz="1600" b="0" i="0" u="none" strike="noStrike" dirty="0">
                          <a:solidFill>
                            <a:schemeClr val="bg1"/>
                          </a:solidFill>
                          <a:latin typeface="Arial"/>
                        </a:rPr>
                        <a:t>All Cl2 residual at entry point </a:t>
                      </a:r>
                      <a:br>
                        <a:rPr lang="en-US" sz="1600" b="0" i="0" u="none" strike="noStrike" dirty="0">
                          <a:solidFill>
                            <a:schemeClr val="bg1"/>
                          </a:solidFill>
                          <a:latin typeface="Arial"/>
                        </a:rPr>
                      </a:br>
                      <a:r>
                        <a:rPr lang="en-US" sz="1600" b="0" i="0" u="none" strike="noStrike" dirty="0">
                          <a:solidFill>
                            <a:schemeClr val="bg1"/>
                          </a:solidFill>
                          <a:latin typeface="Arial"/>
                        </a:rPr>
                        <a:t> ≥ 0.2 mg/l?</a:t>
                      </a:r>
                    </a:p>
                  </a:txBody>
                  <a:tcPr marL="6655" marR="6655" marT="66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extLst>
                  <a:ext uri="{0D108BD9-81ED-4DB2-BD59-A6C34878D82A}">
                    <a16:rowId xmlns:a16="http://schemas.microsoft.com/office/drawing/2014/main" val="10001"/>
                  </a:ext>
                </a:extLst>
              </a:tr>
              <a:tr h="494288">
                <a:tc>
                  <a:txBody>
                    <a:bodyPr/>
                    <a:lstStyle/>
                    <a:p>
                      <a:pPr algn="ctr" fontAlgn="ctr"/>
                      <a:r>
                        <a:rPr lang="en-US" sz="1600" b="0" i="0" u="none" strike="noStrike" dirty="0">
                          <a:solidFill>
                            <a:schemeClr val="bg1"/>
                          </a:solidFill>
                          <a:latin typeface="Arial"/>
                        </a:rPr>
                        <a:t>All daily turbidity readings ≤ 5 NTU?</a:t>
                      </a:r>
                    </a:p>
                  </a:txBody>
                  <a:tcPr marL="6655" marR="6655" marT="665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600" b="1" i="0" u="none" strike="noStrike" dirty="0">
                          <a:solidFill>
                            <a:schemeClr val="bg1"/>
                          </a:solidFill>
                          <a:latin typeface="Arial"/>
                        </a:rPr>
                        <a:t>Yes / No</a:t>
                      </a:r>
                    </a:p>
                  </a:txBody>
                  <a:tcPr marL="6655" marR="6655" marT="665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600" b="1" i="0" u="none" strike="noStrike" dirty="0">
                          <a:solidFill>
                            <a:schemeClr val="bg1"/>
                          </a:solidFill>
                          <a:latin typeface="Arial"/>
                        </a:rPr>
                        <a:t>Yes / No</a:t>
                      </a:r>
                    </a:p>
                  </a:txBody>
                  <a:tcPr marL="6655" marR="6655" marT="66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US" sz="1600" b="1" i="0" u="none" strike="noStrike" dirty="0">
                          <a:solidFill>
                            <a:schemeClr val="bg1"/>
                          </a:solidFill>
                          <a:latin typeface="Arial"/>
                        </a:rPr>
                        <a:t>Yes / No</a:t>
                      </a:r>
                    </a:p>
                  </a:txBody>
                  <a:tcPr marL="6655" marR="6655" marT="66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extLst>
                  <a:ext uri="{0D108BD9-81ED-4DB2-BD59-A6C34878D82A}">
                    <a16:rowId xmlns:a16="http://schemas.microsoft.com/office/drawing/2014/main" val="10002"/>
                  </a:ext>
                </a:extLst>
              </a:tr>
              <a:tr h="250469">
                <a:tc rowSpan="3" gridSpan="2">
                  <a:txBody>
                    <a:bodyPr/>
                    <a:lstStyle/>
                    <a:p>
                      <a:pPr algn="l" fontAlgn="t"/>
                      <a:r>
                        <a:rPr lang="en-US" sz="1600" b="0" i="0" u="none" strike="noStrike" dirty="0">
                          <a:latin typeface="Arial"/>
                        </a:rPr>
                        <a:t>Notes:  </a:t>
                      </a:r>
                    </a:p>
                  </a:txBody>
                  <a:tcPr marL="6655" marR="6655" marT="665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rowSpan="3" hMerge="1">
                  <a:txBody>
                    <a:bodyPr/>
                    <a:lstStyle/>
                    <a:p>
                      <a:endParaRPr lang="en-US"/>
                    </a:p>
                  </a:txBody>
                  <a:tcPr/>
                </a:tc>
                <a:tc gridSpan="3">
                  <a:txBody>
                    <a:bodyPr/>
                    <a:lstStyle/>
                    <a:p>
                      <a:pPr algn="l" fontAlgn="b"/>
                      <a:r>
                        <a:rPr lang="en-US" sz="1600" b="0" i="0" u="none" strike="noStrike" dirty="0">
                          <a:latin typeface="Arial"/>
                        </a:rPr>
                        <a:t>PRINTED NAME:</a:t>
                      </a:r>
                    </a:p>
                  </a:txBody>
                  <a:tcPr marL="6655" marR="6655" marT="66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50469">
                <a:tc gridSpan="2" vMerge="1">
                  <a:txBody>
                    <a:bodyPr/>
                    <a:lstStyle/>
                    <a:p>
                      <a:endParaRPr lang="en-US"/>
                    </a:p>
                  </a:txBody>
                  <a:tcPr/>
                </a:tc>
                <a:tc hMerge="1" vMerge="1">
                  <a:txBody>
                    <a:bodyPr/>
                    <a:lstStyle/>
                    <a:p>
                      <a:endParaRPr lang="en-US"/>
                    </a:p>
                  </a:txBody>
                  <a:tcPr/>
                </a:tc>
                <a:tc gridSpan="2">
                  <a:txBody>
                    <a:bodyPr/>
                    <a:lstStyle/>
                    <a:p>
                      <a:pPr algn="l" fontAlgn="b"/>
                      <a:r>
                        <a:rPr lang="en-US" sz="1600" b="0" i="0" u="none" strike="noStrike" dirty="0">
                          <a:latin typeface="Arial"/>
                        </a:rPr>
                        <a:t>SIGNATURE:</a:t>
                      </a:r>
                    </a:p>
                  </a:txBody>
                  <a:tcPr marL="6655" marR="6655" marT="66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a:txBody>
                    <a:bodyPr/>
                    <a:lstStyle/>
                    <a:p>
                      <a:pPr algn="l" fontAlgn="b"/>
                      <a:r>
                        <a:rPr lang="en-US" sz="1600" b="0" i="0" u="none" strike="noStrike" dirty="0">
                          <a:latin typeface="Arial"/>
                        </a:rPr>
                        <a:t>DATE:</a:t>
                      </a:r>
                    </a:p>
                  </a:txBody>
                  <a:tcPr marL="6655" marR="6655" marT="66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4"/>
                  </a:ext>
                </a:extLst>
              </a:tr>
              <a:tr h="250469">
                <a:tc gridSpan="2" vMerge="1">
                  <a:txBody>
                    <a:bodyPr/>
                    <a:lstStyle/>
                    <a:p>
                      <a:endParaRPr lang="en-US"/>
                    </a:p>
                  </a:txBody>
                  <a:tcPr/>
                </a:tc>
                <a:tc hMerge="1" vMerge="1">
                  <a:txBody>
                    <a:bodyPr/>
                    <a:lstStyle/>
                    <a:p>
                      <a:endParaRPr lang="en-US"/>
                    </a:p>
                  </a:txBody>
                  <a:tcPr/>
                </a:tc>
                <a:tc gridSpan="2">
                  <a:txBody>
                    <a:bodyPr/>
                    <a:lstStyle/>
                    <a:p>
                      <a:pPr algn="l" fontAlgn="b"/>
                      <a:r>
                        <a:rPr lang="en-US" sz="1600" b="0" i="0" u="none" strike="noStrike" dirty="0">
                          <a:latin typeface="Arial"/>
                        </a:rPr>
                        <a:t>PHONE #: (          )</a:t>
                      </a:r>
                    </a:p>
                  </a:txBody>
                  <a:tcPr marL="6655" marR="6655" marT="66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a:txBody>
                    <a:bodyPr/>
                    <a:lstStyle/>
                    <a:p>
                      <a:pPr algn="l" fontAlgn="b"/>
                      <a:r>
                        <a:rPr lang="en-US" sz="1600" b="0" i="0" u="none" strike="noStrike" dirty="0">
                          <a:latin typeface="Arial"/>
                        </a:rPr>
                        <a:t>CERT #:</a:t>
                      </a:r>
                    </a:p>
                  </a:txBody>
                  <a:tcPr marL="6655" marR="6655" marT="665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9750FC-4008-BED9-0159-6B98368266D0}"/>
              </a:ext>
            </a:extLst>
          </p:cNvPr>
          <p:cNvSpPr txBox="1"/>
          <p:nvPr/>
        </p:nvSpPr>
        <p:spPr>
          <a:xfrm>
            <a:off x="478536" y="300990"/>
            <a:ext cx="7663058" cy="1323439"/>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Filling out the Monthly Report – Common Mistakes</a:t>
            </a:r>
          </a:p>
        </p:txBody>
      </p:sp>
      <p:sp>
        <p:nvSpPr>
          <p:cNvPr id="129027" name="Rectangle 3">
            <a:extLst>
              <a:ext uri="{FF2B5EF4-FFF2-40B4-BE49-F238E27FC236}">
                <a16:creationId xmlns:a16="http://schemas.microsoft.com/office/drawing/2014/main" id="{1A8FB77E-F2DC-C045-C63B-B377AA99DB37}"/>
              </a:ext>
            </a:extLst>
          </p:cNvPr>
          <p:cNvSpPr txBox="1">
            <a:spLocks noChangeArrowheads="1"/>
          </p:cNvSpPr>
          <p:nvPr/>
        </p:nvSpPr>
        <p:spPr bwMode="auto">
          <a:xfrm>
            <a:off x="438150" y="20955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39775"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lnSpc>
                <a:spcPct val="80000"/>
              </a:lnSpc>
            </a:pPr>
            <a:r>
              <a:rPr lang="en-US" altLang="en-US" sz="2400"/>
              <a:t>Not calculating CT’s daily</a:t>
            </a:r>
          </a:p>
          <a:p>
            <a:pPr lvl="1" eaLnBrk="1" hangingPunct="1">
              <a:lnSpc>
                <a:spcPct val="80000"/>
              </a:lnSpc>
            </a:pPr>
            <a:r>
              <a:rPr lang="en-US" altLang="en-US" sz="2400"/>
              <a:t>Don’t wait until the end of the month to do the calculations because if you discover you didn’t meet CT’s, it’s too late!</a:t>
            </a:r>
          </a:p>
          <a:p>
            <a:pPr lvl="1" eaLnBrk="1" hangingPunct="1">
              <a:lnSpc>
                <a:spcPct val="80000"/>
              </a:lnSpc>
            </a:pPr>
            <a:endParaRPr lang="en-US" altLang="en-US" sz="2400"/>
          </a:p>
          <a:p>
            <a:pPr eaLnBrk="1" hangingPunct="1">
              <a:lnSpc>
                <a:spcPct val="80000"/>
              </a:lnSpc>
            </a:pPr>
            <a:r>
              <a:rPr lang="en-US" altLang="en-US" sz="2400"/>
              <a:t>If adjusting contact time according to flow rate, use the demand flow, not the plant flow.</a:t>
            </a:r>
          </a:p>
          <a:p>
            <a:pPr eaLnBrk="1" hangingPunct="1">
              <a:lnSpc>
                <a:spcPct val="80000"/>
              </a:lnSpc>
            </a:pPr>
            <a:endParaRPr lang="en-US" altLang="en-US" sz="2400"/>
          </a:p>
          <a:p>
            <a:pPr eaLnBrk="1" hangingPunct="1">
              <a:lnSpc>
                <a:spcPct val="80000"/>
              </a:lnSpc>
            </a:pPr>
            <a:r>
              <a:rPr lang="en-US" altLang="en-US" sz="2400"/>
              <a:t>Failure to answer questions at bottom of form correctly (or at all)</a:t>
            </a:r>
          </a:p>
          <a:p>
            <a:pPr eaLnBrk="1" hangingPunct="1">
              <a:lnSpc>
                <a:spcPct val="80000"/>
              </a:lnSpc>
            </a:pPr>
            <a:endParaRPr lang="en-US" altLang="en-US" sz="2400"/>
          </a:p>
          <a:p>
            <a:pPr eaLnBrk="1" hangingPunct="1">
              <a:lnSpc>
                <a:spcPct val="80000"/>
              </a:lnSpc>
            </a:pPr>
            <a:r>
              <a:rPr lang="en-US" altLang="en-US" sz="2400"/>
              <a:t>Always answering “Yes” to the questions at the bottom of the form without actually looking at the numbers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B00E27-B429-9729-5D84-BF2CA25E3ECE}"/>
              </a:ext>
            </a:extLst>
          </p:cNvPr>
          <p:cNvSpPr txBox="1"/>
          <p:nvPr/>
        </p:nvSpPr>
        <p:spPr>
          <a:xfrm>
            <a:off x="535686" y="262890"/>
            <a:ext cx="7663058" cy="1323439"/>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Filling out the Monthly Report – Common Mistakes</a:t>
            </a:r>
          </a:p>
        </p:txBody>
      </p:sp>
      <p:sp>
        <p:nvSpPr>
          <p:cNvPr id="131075" name="Rectangle 3">
            <a:extLst>
              <a:ext uri="{FF2B5EF4-FFF2-40B4-BE49-F238E27FC236}">
                <a16:creationId xmlns:a16="http://schemas.microsoft.com/office/drawing/2014/main" id="{446FE09E-33E8-86EA-F5C4-B12B062C2AA4}"/>
              </a:ext>
            </a:extLst>
          </p:cNvPr>
          <p:cNvSpPr txBox="1">
            <a:spLocks noChangeArrowheads="1"/>
          </p:cNvSpPr>
          <p:nvPr/>
        </p:nvSpPr>
        <p:spPr bwMode="auto">
          <a:xfrm>
            <a:off x="457200" y="196215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39775"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r>
              <a:rPr lang="en-US" altLang="en-US"/>
              <a:t>Rounding errors when using EPA tables to determine CT</a:t>
            </a:r>
            <a:r>
              <a:rPr lang="en-US" altLang="en-US" baseline="-25000"/>
              <a:t>required</a:t>
            </a:r>
          </a:p>
          <a:p>
            <a:pPr lvl="1" eaLnBrk="1" hangingPunct="1"/>
            <a:r>
              <a:rPr lang="en-US" altLang="en-US"/>
              <a:t>Must round </a:t>
            </a:r>
            <a:r>
              <a:rPr lang="en-US" altLang="en-US" u="sng"/>
              <a:t>down</a:t>
            </a:r>
            <a:r>
              <a:rPr lang="en-US" altLang="en-US"/>
              <a:t> for temperature</a:t>
            </a:r>
          </a:p>
          <a:p>
            <a:pPr lvl="1" eaLnBrk="1" hangingPunct="1"/>
            <a:r>
              <a:rPr lang="en-US" altLang="en-US"/>
              <a:t>Must round </a:t>
            </a:r>
            <a:r>
              <a:rPr lang="en-US" altLang="en-US" u="sng"/>
              <a:t>up</a:t>
            </a:r>
            <a:r>
              <a:rPr lang="en-US" altLang="en-US"/>
              <a:t> for pH</a:t>
            </a:r>
          </a:p>
          <a:p>
            <a:pPr lvl="1" eaLnBrk="1" hangingPunct="1"/>
            <a:r>
              <a:rPr lang="en-US" altLang="en-US"/>
              <a:t>Must round </a:t>
            </a:r>
            <a:r>
              <a:rPr lang="en-US" altLang="en-US" u="sng"/>
              <a:t>up</a:t>
            </a:r>
            <a:r>
              <a:rPr lang="en-US" altLang="en-US"/>
              <a:t> for free chlorine residual</a:t>
            </a:r>
          </a:p>
          <a:p>
            <a:pPr lvl="1" eaLnBrk="1" hangingPunct="1"/>
            <a:endParaRPr lang="en-US" altLang="en-US"/>
          </a:p>
          <a:p>
            <a:pPr eaLnBrk="1" hangingPunct="1"/>
            <a:r>
              <a:rPr lang="en-US" altLang="en-US"/>
              <a:t>Bad CT formulas in excel spreadsheets:</a:t>
            </a:r>
          </a:p>
          <a:p>
            <a:pPr lvl="1" eaLnBrk="1" hangingPunct="1"/>
            <a:r>
              <a:rPr lang="en-US" altLang="en-US"/>
              <a:t>Make sure you understand your formula</a:t>
            </a:r>
          </a:p>
          <a:p>
            <a:pPr lvl="1" eaLnBrk="1" hangingPunct="1"/>
            <a:r>
              <a:rPr lang="en-US" altLang="en-US"/>
              <a:t>Wilkes Equation not allowed, must use Regression Equation</a:t>
            </a:r>
          </a:p>
          <a:p>
            <a:pPr eaLnBrk="1" hangingPunct="1">
              <a:buFontTx/>
              <a:buNone/>
            </a:pPr>
            <a:endParaRPr lang="en-US" altLang="en-US"/>
          </a:p>
          <a:p>
            <a:pPr eaLnBrk="1" hangingPunct="1"/>
            <a:endParaRPr lang="en-US"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7798D7-71BE-3BE5-4C76-1C45A74DCEED}"/>
              </a:ext>
            </a:extLst>
          </p:cNvPr>
          <p:cNvSpPr txBox="1"/>
          <p:nvPr/>
        </p:nvSpPr>
        <p:spPr>
          <a:xfrm>
            <a:off x="535686" y="262890"/>
            <a:ext cx="7663058" cy="1323439"/>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Filling out the Monthly Report – </a:t>
            </a:r>
            <a:r>
              <a:rPr lang="en-US" sz="4000" b="1" u="sng" cap="all" dirty="0">
                <a:solidFill>
                  <a:schemeClr val="tx2">
                    <a:satMod val="200000"/>
                  </a:schemeClr>
                </a:solidFill>
                <a:effectLst>
                  <a:reflection blurRad="12700" stA="34000" endA="740" endPos="53000" dir="5400000" sy="-100000" algn="bl" rotWithShape="0"/>
                </a:effectLst>
                <a:latin typeface="+mj-lt"/>
                <a:ea typeface="+mj-ea"/>
                <a:cs typeface="+mj-cs"/>
              </a:rPr>
              <a:t>Avoiding</a:t>
            </a: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 Mistakes</a:t>
            </a:r>
          </a:p>
        </p:txBody>
      </p:sp>
      <p:sp>
        <p:nvSpPr>
          <p:cNvPr id="133123" name="Rectangle 3">
            <a:extLst>
              <a:ext uri="{FF2B5EF4-FFF2-40B4-BE49-F238E27FC236}">
                <a16:creationId xmlns:a16="http://schemas.microsoft.com/office/drawing/2014/main" id="{C54FFEBE-A438-45CC-95A6-405E9D5CE727}"/>
              </a:ext>
            </a:extLst>
          </p:cNvPr>
          <p:cNvSpPr txBox="1">
            <a:spLocks noChangeArrowheads="1"/>
          </p:cNvSpPr>
          <p:nvPr/>
        </p:nvSpPr>
        <p:spPr bwMode="auto">
          <a:xfrm>
            <a:off x="304800" y="1885950"/>
            <a:ext cx="883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r>
              <a:rPr lang="en-US" altLang="en-US"/>
              <a:t>Check how T is calculated at your plant</a:t>
            </a:r>
          </a:p>
          <a:p>
            <a:pPr eaLnBrk="1" hangingPunct="1"/>
            <a:r>
              <a:rPr lang="en-US" altLang="en-US"/>
              <a:t>Do all treatment plant operators understand it?</a:t>
            </a:r>
          </a:p>
          <a:p>
            <a:pPr eaLnBrk="1" hangingPunct="1"/>
            <a:r>
              <a:rPr lang="en-US" altLang="en-US"/>
              <a:t>Review spreadsheet equation for CTs (if applicable)</a:t>
            </a:r>
          </a:p>
          <a:p>
            <a:pPr eaLnBrk="1" hangingPunct="1"/>
            <a:r>
              <a:rPr lang="en-US" altLang="en-US"/>
              <a:t>Write an SOP for CT determination</a:t>
            </a:r>
          </a:p>
          <a:p>
            <a:pPr eaLnBrk="1" hangingPunct="1"/>
            <a:r>
              <a:rPr lang="en-US" altLang="en-US"/>
              <a:t>Arrange for a tracer study if necessary</a:t>
            </a:r>
          </a:p>
          <a:p>
            <a:pPr eaLnBrk="1" hangingPunct="1"/>
            <a:r>
              <a:rPr lang="en-US" altLang="en-US"/>
              <a:t>Calculate CT and fill out monthly report daily</a:t>
            </a:r>
          </a:p>
          <a:p>
            <a:pPr eaLnBrk="1" hangingPunct="1"/>
            <a:r>
              <a:rPr lang="en-US" altLang="en-US"/>
              <a:t>Know what to do and who to call when things go wrong (contact State regulator &amp; refer to Emergency Response Plan)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AA1605-C851-EB27-3DBB-ED2ECF79BFE0}"/>
              </a:ext>
            </a:extLst>
          </p:cNvPr>
          <p:cNvSpPr txBox="1"/>
          <p:nvPr/>
        </p:nvSpPr>
        <p:spPr>
          <a:xfrm>
            <a:off x="304800" y="548640"/>
            <a:ext cx="8839200"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Strive to Improve Data Quality</a:t>
            </a:r>
          </a:p>
        </p:txBody>
      </p:sp>
      <p:sp>
        <p:nvSpPr>
          <p:cNvPr id="135171" name="Content Placeholder 2">
            <a:extLst>
              <a:ext uri="{FF2B5EF4-FFF2-40B4-BE49-F238E27FC236}">
                <a16:creationId xmlns:a16="http://schemas.microsoft.com/office/drawing/2014/main" id="{011D3549-8CCB-BD72-4079-6E885BE3DE9C}"/>
              </a:ext>
            </a:extLst>
          </p:cNvPr>
          <p:cNvSpPr txBox="1">
            <a:spLocks/>
          </p:cNvSpPr>
          <p:nvPr/>
        </p:nvSpPr>
        <p:spPr bwMode="auto">
          <a:xfrm>
            <a:off x="457200" y="1600200"/>
            <a:ext cx="58689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r>
              <a:rPr lang="en-US" altLang="en-US" sz="2400"/>
              <a:t>Make data reliability a plant goal</a:t>
            </a:r>
          </a:p>
          <a:p>
            <a:pPr eaLnBrk="1" hangingPunct="1"/>
            <a:r>
              <a:rPr lang="en-US" altLang="en-US" sz="2400"/>
              <a:t>Only collect data used for process control or compliance reporting</a:t>
            </a:r>
          </a:p>
          <a:p>
            <a:pPr eaLnBrk="1" hangingPunct="1"/>
            <a:r>
              <a:rPr lang="en-US" altLang="en-US" sz="2400"/>
              <a:t>Establish protocols for collection and recording of data</a:t>
            </a:r>
          </a:p>
          <a:p>
            <a:pPr eaLnBrk="1" hangingPunct="1"/>
            <a:r>
              <a:rPr lang="en-US" altLang="en-US" sz="2400"/>
              <a:t>Establish a data verification process that can be routinely used to confirm data integrity </a:t>
            </a:r>
          </a:p>
          <a:p>
            <a:pPr eaLnBrk="1" hangingPunct="1"/>
            <a:r>
              <a:rPr lang="en-US" altLang="en-US" sz="2400"/>
              <a:t>Turn data into information (e.g., draw the graph).</a:t>
            </a:r>
          </a:p>
        </p:txBody>
      </p:sp>
      <p:pic>
        <p:nvPicPr>
          <p:cNvPr id="135172" name="Picture 1" descr="C:\Documents and Settings\OR0061021\Local Settings\Temporary Internet Files\Content.IE5\4SUNPYBI\MC900441458[1].png">
            <a:extLst>
              <a:ext uri="{FF2B5EF4-FFF2-40B4-BE49-F238E27FC236}">
                <a16:creationId xmlns:a16="http://schemas.microsoft.com/office/drawing/2014/main" id="{E57DC05E-8F35-3DE6-4B6C-92F7D0429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713" y="1344613"/>
            <a:ext cx="306228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3B090D-906F-AB4D-7290-A86375A6927B}"/>
              </a:ext>
            </a:extLst>
          </p:cNvPr>
          <p:cNvSpPr txBox="1"/>
          <p:nvPr/>
        </p:nvSpPr>
        <p:spPr>
          <a:xfrm>
            <a:off x="630936" y="491490"/>
            <a:ext cx="7663058"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O&amp;M Manuals</a:t>
            </a:r>
          </a:p>
        </p:txBody>
      </p:sp>
      <p:sp>
        <p:nvSpPr>
          <p:cNvPr id="137219" name="Content Placeholder 2">
            <a:extLst>
              <a:ext uri="{FF2B5EF4-FFF2-40B4-BE49-F238E27FC236}">
                <a16:creationId xmlns:a16="http://schemas.microsoft.com/office/drawing/2014/main" id="{23C4E044-9FAA-9954-EA5D-D2001F96052E}"/>
              </a:ext>
            </a:extLst>
          </p:cNvPr>
          <p:cNvSpPr txBox="1">
            <a:spLocks/>
          </p:cNvSpPr>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buFontTx/>
              <a:buNone/>
            </a:pPr>
            <a:r>
              <a:rPr lang="en-US" altLang="en-US"/>
              <a:t>Keep written procedures on:</a:t>
            </a:r>
          </a:p>
          <a:p>
            <a:pPr eaLnBrk="1" hangingPunct="1"/>
            <a:r>
              <a:rPr lang="en-US" altLang="en-US"/>
              <a:t>Instrument calibration methods and frequency</a:t>
            </a:r>
          </a:p>
          <a:p>
            <a:pPr eaLnBrk="1" hangingPunct="1"/>
            <a:r>
              <a:rPr lang="en-US" altLang="en-US"/>
              <a:t>Data handling/reporting</a:t>
            </a:r>
          </a:p>
          <a:p>
            <a:pPr eaLnBrk="1" hangingPunct="1"/>
            <a:r>
              <a:rPr lang="en-US" altLang="en-US"/>
              <a:t>Chemical dosage determinations</a:t>
            </a:r>
          </a:p>
          <a:p>
            <a:pPr eaLnBrk="1" hangingPunct="1"/>
            <a:r>
              <a:rPr lang="en-US" altLang="en-US"/>
              <a:t>Filter operation and cleaning</a:t>
            </a:r>
          </a:p>
          <a:p>
            <a:pPr eaLnBrk="1" hangingPunct="1"/>
            <a:r>
              <a:rPr lang="en-US" altLang="en-US"/>
              <a:t>CT determinations</a:t>
            </a:r>
          </a:p>
          <a:p>
            <a:pPr eaLnBrk="1" hangingPunct="1"/>
            <a:r>
              <a:rPr lang="en-US" altLang="en-US"/>
              <a:t>Responding to abnormal conditions (emergency response plan)</a:t>
            </a:r>
          </a:p>
          <a:p>
            <a:pPr eaLnBrk="1" hangingPunct="1"/>
            <a:endParaRPr lang="en-US" altLang="en-US"/>
          </a:p>
        </p:txBody>
      </p:sp>
      <p:pic>
        <p:nvPicPr>
          <p:cNvPr id="137220" name="Picture 1" descr="C:\Documents and Settings\OR0061021\Local Settings\Temporary Internet Files\Content.IE5\6LISSBJ2\MC900371050[1].wmf">
            <a:extLst>
              <a:ext uri="{FF2B5EF4-FFF2-40B4-BE49-F238E27FC236}">
                <a16:creationId xmlns:a16="http://schemas.microsoft.com/office/drawing/2014/main" id="{8CA8BBE0-B649-0BD3-8052-1F3CC65FD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8" y="201613"/>
            <a:ext cx="16573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1740D7-9FAA-7D81-EE45-03EBBBA96507}"/>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Disinfection</a:t>
            </a:r>
          </a:p>
        </p:txBody>
      </p:sp>
      <p:sp>
        <p:nvSpPr>
          <p:cNvPr id="139267" name="Content Placeholder 2">
            <a:extLst>
              <a:ext uri="{FF2B5EF4-FFF2-40B4-BE49-F238E27FC236}">
                <a16:creationId xmlns:a16="http://schemas.microsoft.com/office/drawing/2014/main" id="{FB52C2DE-B053-0718-2481-F6C098F7E675}"/>
              </a:ext>
            </a:extLst>
          </p:cNvPr>
          <p:cNvSpPr txBox="1">
            <a:spLocks/>
          </p:cNvSpPr>
          <p:nvPr/>
        </p:nvSpPr>
        <p:spPr bwMode="auto">
          <a:xfrm>
            <a:off x="350838" y="1595438"/>
            <a:ext cx="8229600"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968375" indent="-5143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r>
              <a:rPr lang="en-US" altLang="en-US" sz="2400"/>
              <a:t>Types of disinfectants</a:t>
            </a:r>
          </a:p>
          <a:p>
            <a:pPr lvl="1" eaLnBrk="1" hangingPunct="1">
              <a:buClr>
                <a:schemeClr val="tx1"/>
              </a:buClr>
              <a:buFont typeface="Consolas" panose="020B0609020204030204" pitchFamily="49" charset="0"/>
              <a:buAutoNum type="arabicPeriod"/>
            </a:pPr>
            <a:r>
              <a:rPr lang="en-US" altLang="en-US" sz="2400"/>
              <a:t>Radiation (UV)</a:t>
            </a:r>
          </a:p>
          <a:p>
            <a:pPr lvl="1" eaLnBrk="1" hangingPunct="1">
              <a:buClr>
                <a:schemeClr val="tx1"/>
              </a:buClr>
              <a:buFont typeface="Consolas" panose="020B0609020204030204" pitchFamily="49" charset="0"/>
              <a:buAutoNum type="arabicPeriod"/>
            </a:pPr>
            <a:r>
              <a:rPr lang="en-US" altLang="en-US" sz="2400"/>
              <a:t>Chemical (chlorine, chloramines, chlorine dioxide, ozone)</a:t>
            </a:r>
          </a:p>
          <a:p>
            <a:pPr eaLnBrk="1" hangingPunct="1"/>
            <a:r>
              <a:rPr lang="en-US" altLang="en-US" sz="2400"/>
              <a:t>Forms of chlorine</a:t>
            </a:r>
          </a:p>
          <a:p>
            <a:pPr eaLnBrk="1" hangingPunct="1"/>
            <a:r>
              <a:rPr lang="en-US" altLang="en-US" sz="2400"/>
              <a:t>NSF/ANSI Standard 60</a:t>
            </a:r>
          </a:p>
        </p:txBody>
      </p:sp>
      <p:pic>
        <p:nvPicPr>
          <p:cNvPr id="139268" name="Picture 5" descr="DSCF2669.JPG">
            <a:extLst>
              <a:ext uri="{FF2B5EF4-FFF2-40B4-BE49-F238E27FC236}">
                <a16:creationId xmlns:a16="http://schemas.microsoft.com/office/drawing/2014/main" id="{2ED1C066-A494-D8F6-19C2-1AFD362607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8238" y="200025"/>
            <a:ext cx="2398712" cy="17986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9269" name="Content Placeholder 3" descr="Chlorine equipment.jpg">
            <a:extLst>
              <a:ext uri="{FF2B5EF4-FFF2-40B4-BE49-F238E27FC236}">
                <a16:creationId xmlns:a16="http://schemas.microsoft.com/office/drawing/2014/main" id="{C18194F0-9F1C-358B-7313-5ED32C4D17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45275" y="3641725"/>
            <a:ext cx="2251075" cy="30019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31DBFD-89A6-AF53-DF46-3290EB332C37}"/>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Types of Disinfectants - UV</a:t>
            </a:r>
          </a:p>
        </p:txBody>
      </p:sp>
      <p:sp>
        <p:nvSpPr>
          <p:cNvPr id="141315" name="Content Placeholder 2">
            <a:extLst>
              <a:ext uri="{FF2B5EF4-FFF2-40B4-BE49-F238E27FC236}">
                <a16:creationId xmlns:a16="http://schemas.microsoft.com/office/drawing/2014/main" id="{826A3353-0672-D756-C175-5D0D54ACDAB1}"/>
              </a:ext>
            </a:extLst>
          </p:cNvPr>
          <p:cNvSpPr txBox="1">
            <a:spLocks/>
          </p:cNvSpPr>
          <p:nvPr/>
        </p:nvSpPr>
        <p:spPr bwMode="auto">
          <a:xfrm>
            <a:off x="0" y="1200150"/>
            <a:ext cx="8763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39775"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r>
              <a:rPr lang="en-US" altLang="en-US"/>
              <a:t>Works by subjecting water to ultraviolet (UV) light rays as water passes through a tube</a:t>
            </a:r>
          </a:p>
          <a:p>
            <a:pPr eaLnBrk="1" hangingPunct="1"/>
            <a:r>
              <a:rPr lang="en-US" altLang="en-US"/>
              <a:t>Drawbacks:</a:t>
            </a:r>
          </a:p>
          <a:p>
            <a:pPr lvl="1" eaLnBrk="1" hangingPunct="1">
              <a:buClr>
                <a:schemeClr val="tx1"/>
              </a:buClr>
              <a:buFont typeface="Arial" panose="020B0604020202020204" pitchFamily="34" charset="0"/>
              <a:buChar char="•"/>
            </a:pPr>
            <a:r>
              <a:rPr lang="en-US" altLang="en-US"/>
              <a:t>Interfering agents such as turbidity can screen pathogens from the UV light</a:t>
            </a:r>
          </a:p>
          <a:p>
            <a:pPr lvl="1" eaLnBrk="1" hangingPunct="1">
              <a:buClr>
                <a:schemeClr val="tx1"/>
              </a:buClr>
              <a:buFont typeface="Arial" panose="020B0604020202020204" pitchFamily="34" charset="0"/>
              <a:buChar char="•"/>
            </a:pPr>
            <a:r>
              <a:rPr lang="en-US" altLang="en-US"/>
              <a:t>Effective against </a:t>
            </a:r>
            <a:r>
              <a:rPr lang="en-US" altLang="en-US" i="1"/>
              <a:t>Giardia</a:t>
            </a:r>
            <a:r>
              <a:rPr lang="en-US" altLang="en-US"/>
              <a:t> and </a:t>
            </a:r>
            <a:r>
              <a:rPr lang="en-US" altLang="en-US" i="1"/>
              <a:t>Cryptosporidium</a:t>
            </a:r>
            <a:endParaRPr lang="en-US" altLang="en-US"/>
          </a:p>
          <a:p>
            <a:pPr lvl="1" eaLnBrk="1" hangingPunct="1"/>
            <a:endParaRPr lang="en-US" altLang="en-US"/>
          </a:p>
        </p:txBody>
      </p:sp>
      <p:pic>
        <p:nvPicPr>
          <p:cNvPr id="141316" name="Picture 7" descr="DSCF2669.JPG">
            <a:extLst>
              <a:ext uri="{FF2B5EF4-FFF2-40B4-BE49-F238E27FC236}">
                <a16:creationId xmlns:a16="http://schemas.microsoft.com/office/drawing/2014/main" id="{48B680F7-8E5A-7D62-0CE1-C9741270F8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229100"/>
            <a:ext cx="3200400" cy="24003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1317" name="Content Placeholder 2">
            <a:extLst>
              <a:ext uri="{FF2B5EF4-FFF2-40B4-BE49-F238E27FC236}">
                <a16:creationId xmlns:a16="http://schemas.microsoft.com/office/drawing/2014/main" id="{AE4A9556-1898-74C7-7CBE-3CB48EF555DC}"/>
              </a:ext>
            </a:extLst>
          </p:cNvPr>
          <p:cNvSpPr txBox="1">
            <a:spLocks/>
          </p:cNvSpPr>
          <p:nvPr/>
        </p:nvSpPr>
        <p:spPr bwMode="auto">
          <a:xfrm>
            <a:off x="0" y="4019550"/>
            <a:ext cx="56388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39775"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lvl="1" eaLnBrk="1" hangingPunct="1">
              <a:buClr>
                <a:schemeClr val="tx1"/>
              </a:buClr>
              <a:buFontTx/>
              <a:buNone/>
            </a:pPr>
            <a:r>
              <a:rPr lang="en-US" altLang="en-US"/>
              <a:t>    but not viruses at normal doses</a:t>
            </a:r>
          </a:p>
          <a:p>
            <a:pPr lvl="1" eaLnBrk="1" hangingPunct="1">
              <a:buClr>
                <a:schemeClr val="tx1"/>
              </a:buClr>
              <a:buFont typeface="Arial" panose="020B0604020202020204" pitchFamily="34" charset="0"/>
              <a:buChar char="•"/>
            </a:pPr>
            <a:r>
              <a:rPr lang="en-US" altLang="en-US"/>
              <a:t>No residual is present throughout the distribution system</a:t>
            </a:r>
          </a:p>
          <a:p>
            <a:pPr lvl="1" eaLnBrk="1" hangingPunct="1">
              <a:buClr>
                <a:schemeClr val="tx1"/>
              </a:buClr>
              <a:buFont typeface="Arial" panose="020B0604020202020204" pitchFamily="34" charset="0"/>
              <a:buChar char="•"/>
            </a:pPr>
            <a:r>
              <a:rPr lang="en-US" altLang="en-US"/>
              <a:t>For this reason, chlorination for residual maintenance is required when UV is used</a:t>
            </a:r>
          </a:p>
          <a:p>
            <a:pPr lvl="1" eaLnBrk="1" hangingPunct="1"/>
            <a:endParaRPr lang="en-US"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775E2C-CD3D-5789-2E48-EE7D252672B2}"/>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Types of Disinfectants - Chemical</a:t>
            </a:r>
          </a:p>
        </p:txBody>
      </p:sp>
      <p:sp>
        <p:nvSpPr>
          <p:cNvPr id="143363" name="Content Placeholder 2">
            <a:extLst>
              <a:ext uri="{FF2B5EF4-FFF2-40B4-BE49-F238E27FC236}">
                <a16:creationId xmlns:a16="http://schemas.microsoft.com/office/drawing/2014/main" id="{07BC1EBB-A71F-FB56-6E97-4292ABFB87C1}"/>
              </a:ext>
            </a:extLst>
          </p:cNvPr>
          <p:cNvSpPr txBox="1">
            <a:spLocks/>
          </p:cNvSpPr>
          <p:nvPr/>
        </p:nvSpPr>
        <p:spPr bwMode="auto">
          <a:xfrm>
            <a:off x="533400" y="120015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buFont typeface="Consolas" panose="020B0609020204030204" pitchFamily="49" charset="0"/>
              <a:buAutoNum type="arabicPeriod"/>
            </a:pPr>
            <a:r>
              <a:rPr lang="en-US" altLang="en-US" sz="3200"/>
              <a:t>Chlorine</a:t>
            </a:r>
          </a:p>
          <a:p>
            <a:pPr eaLnBrk="1" hangingPunct="1">
              <a:buFont typeface="Consolas" panose="020B0609020204030204" pitchFamily="49" charset="0"/>
              <a:buAutoNum type="arabicPeriod"/>
            </a:pPr>
            <a:r>
              <a:rPr lang="en-US" altLang="en-US" sz="3200"/>
              <a:t>Chloramines</a:t>
            </a:r>
          </a:p>
          <a:p>
            <a:pPr eaLnBrk="1" hangingPunct="1">
              <a:buFont typeface="Consolas" panose="020B0609020204030204" pitchFamily="49" charset="0"/>
              <a:buAutoNum type="arabicPeriod"/>
            </a:pPr>
            <a:r>
              <a:rPr lang="en-US" altLang="en-US" sz="3200"/>
              <a:t>Chlorine dioxide</a:t>
            </a:r>
          </a:p>
          <a:p>
            <a:pPr eaLnBrk="1" hangingPunct="1">
              <a:buFont typeface="Consolas" panose="020B0609020204030204" pitchFamily="49" charset="0"/>
              <a:buAutoNum type="arabicPeriod"/>
            </a:pPr>
            <a:r>
              <a:rPr lang="en-US" altLang="en-US" sz="3200"/>
              <a:t>Ozone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668B7E-620C-FAF2-04CE-081C384A5CE4}"/>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Types of Disinfectants - Chlorine</a:t>
            </a:r>
          </a:p>
        </p:txBody>
      </p:sp>
      <p:sp>
        <p:nvSpPr>
          <p:cNvPr id="145411" name="Content Placeholder 2">
            <a:extLst>
              <a:ext uri="{FF2B5EF4-FFF2-40B4-BE49-F238E27FC236}">
                <a16:creationId xmlns:a16="http://schemas.microsoft.com/office/drawing/2014/main" id="{CB24A5D5-A627-696F-CFBA-50C4341AF399}"/>
              </a:ext>
            </a:extLst>
          </p:cNvPr>
          <p:cNvSpPr txBox="1">
            <a:spLocks/>
          </p:cNvSpPr>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r>
              <a:rPr lang="en-US" altLang="en-US"/>
              <a:t>The most widely used form of disinfection</a:t>
            </a:r>
          </a:p>
          <a:p>
            <a:pPr eaLnBrk="1" hangingPunct="1"/>
            <a:r>
              <a:rPr lang="en-US" altLang="en-US"/>
              <a:t>Also used as an oxidizing agent for iron, manganese and hydrogen sulfide and for controlling taste and odors</a:t>
            </a:r>
          </a:p>
          <a:p>
            <a:pPr eaLnBrk="1" hangingPunct="1"/>
            <a:r>
              <a:rPr lang="en-US" altLang="en-US"/>
              <a:t>Effectiveness as a disinfecting agent depends on factors such as pH, temperature, free chlorine residual, contact time and other interfering agents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CF55D7-E1CB-F393-8558-D3E25A067130}"/>
              </a:ext>
            </a:extLst>
          </p:cNvPr>
          <p:cNvSpPr txBox="1"/>
          <p:nvPr/>
        </p:nvSpPr>
        <p:spPr>
          <a:xfrm>
            <a:off x="573786" y="2628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Regulatory requirements – NTU Reporting</a:t>
            </a:r>
          </a:p>
        </p:txBody>
      </p:sp>
      <p:graphicFrame>
        <p:nvGraphicFramePr>
          <p:cNvPr id="4" name="Table 3">
            <a:extLst>
              <a:ext uri="{FF2B5EF4-FFF2-40B4-BE49-F238E27FC236}">
                <a16:creationId xmlns:a16="http://schemas.microsoft.com/office/drawing/2014/main" id="{797B4D77-1A1B-73A7-E35A-A2908C8DD1FE}"/>
              </a:ext>
            </a:extLst>
          </p:cNvPr>
          <p:cNvGraphicFramePr>
            <a:graphicFrameLocks noGrp="1"/>
          </p:cNvGraphicFramePr>
          <p:nvPr/>
        </p:nvGraphicFramePr>
        <p:xfrm>
          <a:off x="381000" y="1027113"/>
          <a:ext cx="8420100" cy="4267200"/>
        </p:xfrm>
        <a:graphic>
          <a:graphicData uri="http://schemas.openxmlformats.org/drawingml/2006/table">
            <a:tbl>
              <a:tblPr firstRow="1" bandRow="1">
                <a:tableStyleId>{FABFCF23-3B69-468F-B69F-88F6DE6A72F2}</a:tableStyleId>
              </a:tblPr>
              <a:tblGrid>
                <a:gridCol w="1905000">
                  <a:extLst>
                    <a:ext uri="{9D8B030D-6E8A-4147-A177-3AD203B41FA5}">
                      <a16:colId xmlns:a16="http://schemas.microsoft.com/office/drawing/2014/main" val="20000"/>
                    </a:ext>
                  </a:extLst>
                </a:gridCol>
                <a:gridCol w="6515100">
                  <a:extLst>
                    <a:ext uri="{9D8B030D-6E8A-4147-A177-3AD203B41FA5}">
                      <a16:colId xmlns:a16="http://schemas.microsoft.com/office/drawing/2014/main" val="20001"/>
                    </a:ext>
                  </a:extLst>
                </a:gridCol>
              </a:tblGrid>
              <a:tr h="535435">
                <a:tc gridSpan="2">
                  <a:txBody>
                    <a:bodyPr/>
                    <a:lstStyle/>
                    <a:p>
                      <a:pPr marL="0" marR="0" algn="ctr">
                        <a:spcBef>
                          <a:spcPts val="0"/>
                        </a:spcBef>
                        <a:spcAft>
                          <a:spcPts val="0"/>
                        </a:spcAft>
                      </a:pPr>
                      <a:r>
                        <a:rPr kumimoji="0" lang="en-US" sz="2400" b="1" kern="1200" dirty="0">
                          <a:solidFill>
                            <a:schemeClr val="lt1"/>
                          </a:solidFill>
                          <a:latin typeface="+mn-lt"/>
                          <a:ea typeface="+mn-ea"/>
                          <a:cs typeface="+mn-cs"/>
                        </a:rPr>
                        <a:t>Turbidity Reporting</a:t>
                      </a:r>
                    </a:p>
                  </a:txBody>
                  <a:tcPr marL="89210" marR="89210"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50000"/>
                      </a:schemeClr>
                    </a:solidFill>
                  </a:tcPr>
                </a:tc>
                <a:tc hMerge="1">
                  <a:txBody>
                    <a:bodyPr/>
                    <a:lstStyle/>
                    <a:p>
                      <a:pPr marL="0" marR="0" algn="ctr">
                        <a:spcBef>
                          <a:spcPts val="0"/>
                        </a:spcBef>
                        <a:spcAft>
                          <a:spcPts val="0"/>
                        </a:spcAft>
                      </a:pPr>
                      <a:endParaRPr kumimoji="0" lang="en-US" sz="2000" b="1" kern="1200" dirty="0">
                        <a:solidFill>
                          <a:schemeClr val="lt1"/>
                        </a:solidFill>
                        <a:latin typeface="+mn-lt"/>
                        <a:ea typeface="+mn-ea"/>
                        <a:cs typeface="+mn-cs"/>
                      </a:endParaRPr>
                    </a:p>
                  </a:txBody>
                  <a:tcPr marL="89210" marR="89210"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524005">
                <a:tc rowSpan="3">
                  <a:txBody>
                    <a:bodyPr/>
                    <a:lstStyle/>
                    <a:p>
                      <a:pPr marL="0" marR="0" algn="l">
                        <a:spcBef>
                          <a:spcPts val="0"/>
                        </a:spcBef>
                        <a:spcAft>
                          <a:spcPts val="0"/>
                        </a:spcAft>
                      </a:pPr>
                      <a:r>
                        <a:rPr lang="en-US" sz="2000" b="0" dirty="0">
                          <a:solidFill>
                            <a:schemeClr val="bg1"/>
                          </a:solidFill>
                          <a:latin typeface="Arial" pitchFamily="34" charset="0"/>
                          <a:ea typeface="Times New Roman"/>
                          <a:cs typeface="Arial" pitchFamily="34" charset="0"/>
                        </a:rPr>
                        <a:t>Turbidity reporting required within 10</a:t>
                      </a:r>
                      <a:r>
                        <a:rPr lang="en-US" sz="2000" b="0" baseline="0" dirty="0">
                          <a:solidFill>
                            <a:schemeClr val="bg1"/>
                          </a:solidFill>
                          <a:latin typeface="Arial" pitchFamily="34" charset="0"/>
                          <a:ea typeface="Times New Roman"/>
                          <a:cs typeface="Arial" pitchFamily="34" charset="0"/>
                        </a:rPr>
                        <a:t> days after the end of the month:</a:t>
                      </a:r>
                    </a:p>
                    <a:p>
                      <a:pPr marL="0" marR="0" algn="l">
                        <a:spcBef>
                          <a:spcPts val="0"/>
                        </a:spcBef>
                        <a:spcAft>
                          <a:spcPts val="0"/>
                        </a:spcAft>
                      </a:pPr>
                      <a:endParaRPr lang="en-US" sz="2000" b="0" baseline="0" dirty="0">
                        <a:solidFill>
                          <a:schemeClr val="bg1"/>
                        </a:solidFill>
                        <a:latin typeface="Arial" pitchFamily="34" charset="0"/>
                        <a:ea typeface="Times New Roman"/>
                        <a:cs typeface="Arial" pitchFamily="34" charset="0"/>
                      </a:endParaRPr>
                    </a:p>
                  </a:txBody>
                  <a:tcPr marL="89210" marR="89210"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spcBef>
                          <a:spcPts val="0"/>
                        </a:spcBef>
                        <a:spcAft>
                          <a:spcPts val="0"/>
                        </a:spcAft>
                        <a:buFont typeface="Wingdings" pitchFamily="2" charset="2"/>
                        <a:buNone/>
                      </a:pPr>
                      <a:r>
                        <a:rPr kumimoji="0" lang="en-US" sz="2000" b="0" u="none" kern="1200" dirty="0">
                          <a:solidFill>
                            <a:schemeClr val="bg1"/>
                          </a:solidFill>
                          <a:latin typeface="Arial" pitchFamily="34" charset="0"/>
                          <a:ea typeface="Times New Roman"/>
                          <a:cs typeface="Arial" pitchFamily="34" charset="0"/>
                          <a:sym typeface="Wingdings"/>
                        </a:rPr>
                        <a:t>Total</a:t>
                      </a:r>
                      <a:r>
                        <a:rPr kumimoji="0" lang="en-US" sz="2000" b="0" u="none" kern="1200" baseline="0" dirty="0">
                          <a:solidFill>
                            <a:schemeClr val="bg1"/>
                          </a:solidFill>
                          <a:latin typeface="Arial" pitchFamily="34" charset="0"/>
                          <a:ea typeface="Times New Roman"/>
                          <a:cs typeface="Arial" pitchFamily="34" charset="0"/>
                          <a:sym typeface="Wingdings"/>
                        </a:rPr>
                        <a:t> # of Monthly Measurements</a:t>
                      </a:r>
                      <a:endParaRPr kumimoji="0" lang="en-US" sz="2000" b="0" u="none" kern="1200" dirty="0">
                        <a:solidFill>
                          <a:schemeClr val="bg1"/>
                        </a:solidFill>
                        <a:latin typeface="Arial" pitchFamily="34" charset="0"/>
                        <a:ea typeface="Times New Roman"/>
                        <a:cs typeface="Arial" pitchFamily="34" charset="0"/>
                      </a:endParaRPr>
                    </a:p>
                  </a:txBody>
                  <a:tcPr marL="89210" marR="89210"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495769">
                <a:tc vMerge="1">
                  <a:txBody>
                    <a:bodyPr/>
                    <a:lstStyle/>
                    <a:p>
                      <a:pPr marL="0" marR="0" algn="l">
                        <a:spcBef>
                          <a:spcPts val="0"/>
                        </a:spcBef>
                        <a:spcAft>
                          <a:spcPts val="0"/>
                        </a:spcAft>
                      </a:pPr>
                      <a:endParaRPr lang="en-US" sz="2000" b="0" dirty="0">
                        <a:solidFill>
                          <a:schemeClr val="bg1"/>
                        </a:solidFill>
                        <a:latin typeface="Arial" pitchFamily="34" charset="0"/>
                        <a:ea typeface="Times New Roman"/>
                        <a:cs typeface="Arial" pitchFamily="34" charset="0"/>
                      </a:endParaRPr>
                    </a:p>
                  </a:txBody>
                  <a:tcPr marL="89210" marR="89210"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2000" b="0" kern="1200" baseline="0" dirty="0">
                          <a:solidFill>
                            <a:schemeClr val="bg1"/>
                          </a:solidFill>
                          <a:latin typeface="Arial" pitchFamily="34" charset="0"/>
                          <a:ea typeface="Times New Roman"/>
                          <a:cs typeface="Arial" pitchFamily="34" charset="0"/>
                        </a:rPr>
                        <a:t>Number and percent less than or equal to 95</a:t>
                      </a:r>
                      <a:r>
                        <a:rPr kumimoji="0" lang="en-US" sz="2000" b="0" kern="1200" baseline="30000" dirty="0">
                          <a:solidFill>
                            <a:schemeClr val="bg1"/>
                          </a:solidFill>
                          <a:latin typeface="Arial" pitchFamily="34" charset="0"/>
                          <a:ea typeface="Times New Roman"/>
                          <a:cs typeface="Arial" pitchFamily="34" charset="0"/>
                        </a:rPr>
                        <a:t>th</a:t>
                      </a:r>
                      <a:r>
                        <a:rPr kumimoji="0" lang="en-US" sz="2000" b="0" kern="1200" baseline="0" dirty="0">
                          <a:solidFill>
                            <a:schemeClr val="bg1"/>
                          </a:solidFill>
                          <a:latin typeface="Arial" pitchFamily="34" charset="0"/>
                          <a:ea typeface="Times New Roman"/>
                          <a:cs typeface="Arial" pitchFamily="34" charset="0"/>
                        </a:rPr>
                        <a:t> percentile turbidity limit</a:t>
                      </a:r>
                      <a:endParaRPr kumimoji="0" lang="en-US" sz="2000" b="0" kern="1200" dirty="0">
                        <a:solidFill>
                          <a:schemeClr val="bg1"/>
                        </a:solidFill>
                        <a:latin typeface="Arial" pitchFamily="34" charset="0"/>
                        <a:ea typeface="Times New Roman"/>
                        <a:cs typeface="Arial" pitchFamily="34" charset="0"/>
                      </a:endParaRPr>
                    </a:p>
                  </a:txBody>
                  <a:tcPr marL="89210" marR="89210"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495769">
                <a:tc vMerge="1">
                  <a:txBody>
                    <a:bodyPr/>
                    <a:lstStyle/>
                    <a:p>
                      <a:pPr marL="0" marR="0" algn="l">
                        <a:spcBef>
                          <a:spcPts val="0"/>
                        </a:spcBef>
                        <a:spcAft>
                          <a:spcPts val="0"/>
                        </a:spcAft>
                      </a:pPr>
                      <a:endParaRPr lang="en-US" sz="2000" b="0" dirty="0">
                        <a:solidFill>
                          <a:schemeClr val="bg1"/>
                        </a:solidFill>
                        <a:latin typeface="Arial" pitchFamily="34" charset="0"/>
                        <a:ea typeface="Times New Roman"/>
                        <a:cs typeface="Arial" pitchFamily="34" charset="0"/>
                      </a:endParaRPr>
                    </a:p>
                  </a:txBody>
                  <a:tcPr marL="89210" marR="89210"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2000" b="0" kern="1200" dirty="0">
                          <a:solidFill>
                            <a:schemeClr val="bg1"/>
                          </a:solidFill>
                          <a:latin typeface="Arial" pitchFamily="34" charset="0"/>
                          <a:ea typeface="Times New Roman"/>
                          <a:cs typeface="Arial" pitchFamily="34" charset="0"/>
                        </a:rPr>
                        <a:t>Date and Value Exceeding</a:t>
                      </a:r>
                      <a:r>
                        <a:rPr kumimoji="0" lang="en-US" sz="2000" b="0" kern="1200" baseline="0" dirty="0">
                          <a:solidFill>
                            <a:schemeClr val="bg1"/>
                          </a:solidFill>
                          <a:latin typeface="Arial" pitchFamily="34" charset="0"/>
                          <a:ea typeface="Times New Roman"/>
                          <a:cs typeface="Arial" pitchFamily="34" charset="0"/>
                        </a:rPr>
                        <a:t> 5 NTU</a:t>
                      </a:r>
                      <a:endParaRPr kumimoji="0" lang="en-US" sz="2000" b="0" kern="1200" dirty="0">
                        <a:solidFill>
                          <a:schemeClr val="bg1"/>
                        </a:solidFill>
                        <a:latin typeface="Arial" pitchFamily="34" charset="0"/>
                        <a:ea typeface="Times New Roman"/>
                        <a:cs typeface="Arial" pitchFamily="34" charset="0"/>
                      </a:endParaRPr>
                    </a:p>
                  </a:txBody>
                  <a:tcPr marL="89210" marR="89210"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495769">
                <a:tc>
                  <a:txBody>
                    <a:bodyPr/>
                    <a:lstStyle/>
                    <a:p>
                      <a:pPr marL="0" marR="0" algn="l">
                        <a:spcBef>
                          <a:spcPts val="0"/>
                        </a:spcBef>
                        <a:spcAft>
                          <a:spcPts val="0"/>
                        </a:spcAft>
                      </a:pPr>
                      <a:r>
                        <a:rPr lang="en-US" sz="2000" b="0" dirty="0">
                          <a:solidFill>
                            <a:schemeClr val="bg1"/>
                          </a:solidFill>
                          <a:latin typeface="Arial" pitchFamily="34" charset="0"/>
                          <a:ea typeface="Times New Roman"/>
                          <a:cs typeface="Arial" pitchFamily="34" charset="0"/>
                        </a:rPr>
                        <a:t>Turbidity reporting required within 24</a:t>
                      </a:r>
                      <a:r>
                        <a:rPr lang="en-US" sz="2000" b="0" baseline="0" dirty="0">
                          <a:solidFill>
                            <a:schemeClr val="bg1"/>
                          </a:solidFill>
                          <a:latin typeface="Arial" pitchFamily="34" charset="0"/>
                          <a:ea typeface="Times New Roman"/>
                          <a:cs typeface="Arial" pitchFamily="34" charset="0"/>
                        </a:rPr>
                        <a:t> hours:</a:t>
                      </a:r>
                      <a:endParaRPr lang="en-US" sz="2000" b="0" dirty="0">
                        <a:solidFill>
                          <a:schemeClr val="bg1"/>
                        </a:solidFill>
                        <a:latin typeface="Arial" pitchFamily="34" charset="0"/>
                        <a:ea typeface="Times New Roman"/>
                        <a:cs typeface="Arial" pitchFamily="34" charset="0"/>
                      </a:endParaRPr>
                    </a:p>
                  </a:txBody>
                  <a:tcPr marL="89210" marR="89210"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sz="2000" b="0" kern="1200" dirty="0">
                          <a:solidFill>
                            <a:schemeClr val="bg1"/>
                          </a:solidFill>
                          <a:latin typeface="Arial" pitchFamily="34" charset="0"/>
                          <a:ea typeface="Times New Roman"/>
                          <a:cs typeface="Arial" pitchFamily="34" charset="0"/>
                        </a:rPr>
                        <a:t>Exceedances of 5 NTU</a:t>
                      </a:r>
                      <a:r>
                        <a:rPr kumimoji="0" lang="en-US" sz="2000" b="0" kern="1200" baseline="0" dirty="0">
                          <a:solidFill>
                            <a:schemeClr val="bg1"/>
                          </a:solidFill>
                          <a:latin typeface="Arial" pitchFamily="34" charset="0"/>
                          <a:ea typeface="Times New Roman"/>
                          <a:cs typeface="Arial" pitchFamily="34" charset="0"/>
                        </a:rPr>
                        <a:t> for CFE</a:t>
                      </a:r>
                      <a:endParaRPr kumimoji="0" lang="en-US" sz="2000" b="0" kern="1200" dirty="0">
                        <a:solidFill>
                          <a:schemeClr val="bg1"/>
                        </a:solidFill>
                        <a:latin typeface="Arial" pitchFamily="34" charset="0"/>
                        <a:ea typeface="Times New Roman"/>
                        <a:cs typeface="Arial" pitchFamily="34" charset="0"/>
                      </a:endParaRPr>
                    </a:p>
                  </a:txBody>
                  <a:tcPr marL="89210" marR="89210"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50204D-B125-3A8D-4A1D-EB4F5592C9D1}"/>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Forms of Chlorine</a:t>
            </a:r>
          </a:p>
        </p:txBody>
      </p:sp>
      <p:sp>
        <p:nvSpPr>
          <p:cNvPr id="147459" name="Content Placeholder 2">
            <a:extLst>
              <a:ext uri="{FF2B5EF4-FFF2-40B4-BE49-F238E27FC236}">
                <a16:creationId xmlns:a16="http://schemas.microsoft.com/office/drawing/2014/main" id="{85099092-9999-DDA8-8B40-1D48FDC88ACA}"/>
              </a:ext>
            </a:extLst>
          </p:cNvPr>
          <p:cNvSpPr txBox="1">
            <a:spLocks/>
          </p:cNvSpPr>
          <p:nvPr/>
        </p:nvSpPr>
        <p:spPr bwMode="auto">
          <a:xfrm>
            <a:off x="647700" y="146685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r>
              <a:rPr lang="en-US" altLang="en-US"/>
              <a:t>Sodium Hypochlorite</a:t>
            </a:r>
          </a:p>
          <a:p>
            <a:pPr eaLnBrk="1" hangingPunct="1"/>
            <a:r>
              <a:rPr lang="en-US" altLang="en-US"/>
              <a:t>Onsite generated sodium hypochlorite</a:t>
            </a:r>
          </a:p>
          <a:p>
            <a:pPr eaLnBrk="1" hangingPunct="1"/>
            <a:r>
              <a:rPr lang="en-US" altLang="en-US"/>
              <a:t>Calcium Hypochlorite</a:t>
            </a:r>
          </a:p>
          <a:p>
            <a:pPr eaLnBrk="1" hangingPunct="1"/>
            <a:r>
              <a:rPr lang="en-US" altLang="en-US"/>
              <a:t>Chlorine Gas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FFA95E-ABEC-36C6-E56E-4C63AC57259B}"/>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Forms of Chlorine – Sodium Hypochlorite</a:t>
            </a:r>
          </a:p>
        </p:txBody>
      </p:sp>
      <p:sp>
        <p:nvSpPr>
          <p:cNvPr id="149507" name="Content Placeholder 2">
            <a:extLst>
              <a:ext uri="{FF2B5EF4-FFF2-40B4-BE49-F238E27FC236}">
                <a16:creationId xmlns:a16="http://schemas.microsoft.com/office/drawing/2014/main" id="{7F12BC23-018C-6CF6-442F-8E26244A4FBE}"/>
              </a:ext>
            </a:extLst>
          </p:cNvPr>
          <p:cNvSpPr txBox="1">
            <a:spLocks/>
          </p:cNvSpPr>
          <p:nvPr/>
        </p:nvSpPr>
        <p:spPr bwMode="auto">
          <a:xfrm>
            <a:off x="228600" y="133350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r>
              <a:rPr lang="en-US" altLang="en-US"/>
              <a:t>The liquid form of chlorine</a:t>
            </a:r>
          </a:p>
          <a:p>
            <a:pPr eaLnBrk="1" hangingPunct="1"/>
            <a:r>
              <a:rPr lang="en-US" altLang="en-US"/>
              <a:t>Clear and has a slight yellow color</a:t>
            </a:r>
          </a:p>
          <a:p>
            <a:pPr eaLnBrk="1" hangingPunct="1"/>
            <a:r>
              <a:rPr lang="en-US" altLang="en-US"/>
              <a:t>Ordinary household bleach (~5% chlorine by solution) is the most common form</a:t>
            </a:r>
          </a:p>
          <a:p>
            <a:pPr eaLnBrk="1" hangingPunct="1"/>
            <a:r>
              <a:rPr lang="en-US" altLang="en-US"/>
              <a:t>Industrial strength: 12% and 15% solutions</a:t>
            </a:r>
          </a:p>
          <a:p>
            <a:pPr eaLnBrk="1" hangingPunct="1"/>
            <a:r>
              <a:rPr lang="en-US" altLang="en-US"/>
              <a:t>Can lose up to 4% of its available chlorine content per month; should not be stored for more than 60 to 90 days</a:t>
            </a:r>
          </a:p>
          <a:p>
            <a:pPr eaLnBrk="1" hangingPunct="1"/>
            <a:r>
              <a:rPr lang="en-US" altLang="en-US"/>
              <a:t>Very corrosive; should be stored and mixed away from equipment that can be damaged by corrosion</a:t>
            </a:r>
          </a:p>
          <a:p>
            <a:pPr eaLnBrk="1" hangingPunct="1"/>
            <a:endParaRPr lang="en-US"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8C2BB3-1D00-D470-CA7B-4E2F33CDB52C}"/>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Forms of Chlorine – Sodium Hypochlorite</a:t>
            </a:r>
          </a:p>
        </p:txBody>
      </p:sp>
      <p:pic>
        <p:nvPicPr>
          <p:cNvPr id="151555" name="Content Placeholder 3" descr="Chlorine equipment.jpg">
            <a:extLst>
              <a:ext uri="{FF2B5EF4-FFF2-40B4-BE49-F238E27FC236}">
                <a16:creationId xmlns:a16="http://schemas.microsoft.com/office/drawing/2014/main" id="{FE4AF321-059E-0C65-2757-FB3A1D547E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3657600" cy="4876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3BD4DDA8-C63E-8126-1CFF-70B439064D23}"/>
              </a:ext>
            </a:extLst>
          </p:cNvPr>
          <p:cNvSpPr txBox="1">
            <a:spLocks/>
          </p:cNvSpPr>
          <p:nvPr/>
        </p:nvSpPr>
        <p:spPr>
          <a:xfrm>
            <a:off x="5010150" y="1333500"/>
            <a:ext cx="3905250" cy="4800600"/>
          </a:xfrm>
          <a:prstGeom prst="rect">
            <a:avLst/>
          </a:prstGeom>
        </p:spPr>
        <p:txBody>
          <a:bodyPr/>
          <a:lstStyle/>
          <a:p>
            <a:pPr marL="411480" eaLnBrk="1" fontAlgn="auto" hangingPunct="1">
              <a:spcBef>
                <a:spcPts val="700"/>
              </a:spcBef>
              <a:spcAft>
                <a:spcPts val="0"/>
              </a:spcAft>
              <a:buClr>
                <a:schemeClr val="tx2"/>
              </a:buClr>
              <a:buSzPct val="95000"/>
              <a:defRPr/>
            </a:pPr>
            <a:r>
              <a:rPr lang="en-US" sz="3000" dirty="0">
                <a:latin typeface="+mn-lt"/>
              </a:rPr>
              <a:t>Diaphragm pump with chlorine solution tank</a:t>
            </a:r>
          </a:p>
          <a:p>
            <a:pPr marL="411480" indent="-342900" eaLnBrk="1" fontAlgn="auto" hangingPunct="1">
              <a:spcBef>
                <a:spcPts val="700"/>
              </a:spcBef>
              <a:spcAft>
                <a:spcPts val="0"/>
              </a:spcAft>
              <a:buClr>
                <a:schemeClr val="tx2"/>
              </a:buClr>
              <a:buSzPct val="95000"/>
              <a:buFont typeface="Wingdings"/>
              <a:buChar char=""/>
              <a:defRPr/>
            </a:pPr>
            <a:endParaRPr lang="en-US" sz="3000" dirty="0">
              <a:latin typeface="+mn-lt"/>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C21320-1DDB-0984-0986-D3180631C0C7}"/>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On-Site Generated Sodium Hypochlorite</a:t>
            </a:r>
          </a:p>
        </p:txBody>
      </p:sp>
      <p:sp>
        <p:nvSpPr>
          <p:cNvPr id="153603" name="Content Placeholder 2">
            <a:extLst>
              <a:ext uri="{FF2B5EF4-FFF2-40B4-BE49-F238E27FC236}">
                <a16:creationId xmlns:a16="http://schemas.microsoft.com/office/drawing/2014/main" id="{E35B997B-39C6-2608-EBC5-F66840F47C62}"/>
              </a:ext>
            </a:extLst>
          </p:cNvPr>
          <p:cNvSpPr txBox="1">
            <a:spLocks/>
          </p:cNvSpPr>
          <p:nvPr/>
        </p:nvSpPr>
        <p:spPr bwMode="auto">
          <a:xfrm>
            <a:off x="381000" y="1162050"/>
            <a:ext cx="845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r>
              <a:rPr lang="en-US" altLang="en-US"/>
              <a:t>0.8% sodium hypochlorite is produced on demand by combining salt, water &amp; electricity</a:t>
            </a:r>
          </a:p>
          <a:p>
            <a:pPr eaLnBrk="1" hangingPunct="1"/>
            <a:r>
              <a:rPr lang="en-US" altLang="en-US"/>
              <a:t>Electrolysis of brine solution produces sodium hydroxide and chlorine gas, which then mix to form sodium hypochlorite</a:t>
            </a:r>
          </a:p>
          <a:p>
            <a:pPr eaLnBrk="1" hangingPunct="1"/>
            <a:r>
              <a:rPr lang="en-US" altLang="en-US"/>
              <a:t>Hydrogen gas byproduct; vented to atmosphere</a:t>
            </a:r>
          </a:p>
          <a:p>
            <a:pPr eaLnBrk="1" hangingPunct="1"/>
            <a:r>
              <a:rPr lang="en-US" altLang="en-US"/>
              <a:t>Alleviates safety concerns associated w/ hauling and storing bulk chlorine</a:t>
            </a:r>
          </a:p>
          <a:p>
            <a:pPr eaLnBrk="1" hangingPunct="1"/>
            <a:r>
              <a:rPr lang="en-US" altLang="en-US"/>
              <a:t>Higher initial cost, high power cost</a:t>
            </a:r>
          </a:p>
          <a:p>
            <a:pPr eaLnBrk="1" hangingPunct="1"/>
            <a:r>
              <a:rPr lang="en-US" altLang="en-US"/>
              <a:t>Mixed oxidants (proprietary)</a:t>
            </a:r>
          </a:p>
          <a:p>
            <a:pPr eaLnBrk="1" hangingPunct="1"/>
            <a:endParaRPr lang="en-US"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699FC9-08E9-74D1-B58C-6CDF08758097}"/>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On-Site Generated Sodium Hypochlorite</a:t>
            </a:r>
          </a:p>
        </p:txBody>
      </p:sp>
      <p:pic>
        <p:nvPicPr>
          <p:cNvPr id="155651" name="Content Placeholder 3" descr="Warrenton on-site cl2.JPG">
            <a:extLst>
              <a:ext uri="{FF2B5EF4-FFF2-40B4-BE49-F238E27FC236}">
                <a16:creationId xmlns:a16="http://schemas.microsoft.com/office/drawing/2014/main" id="{CFAF1133-AF55-1F10-46F1-661CC97286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162050"/>
            <a:ext cx="7213600" cy="5410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5652" name="Content Placeholder 2">
            <a:extLst>
              <a:ext uri="{FF2B5EF4-FFF2-40B4-BE49-F238E27FC236}">
                <a16:creationId xmlns:a16="http://schemas.microsoft.com/office/drawing/2014/main" id="{C8DD400C-DFE2-24B6-8531-64AC316AD070}"/>
              </a:ext>
            </a:extLst>
          </p:cNvPr>
          <p:cNvSpPr txBox="1">
            <a:spLocks/>
          </p:cNvSpPr>
          <p:nvPr/>
        </p:nvSpPr>
        <p:spPr bwMode="auto">
          <a:xfrm>
            <a:off x="5619750" y="3848100"/>
            <a:ext cx="2838450" cy="552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11163">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buFontTx/>
              <a:buNone/>
            </a:pPr>
            <a:r>
              <a:rPr lang="en-US" altLang="en-US"/>
              <a:t>Electrodes</a:t>
            </a:r>
          </a:p>
        </p:txBody>
      </p:sp>
      <p:sp>
        <p:nvSpPr>
          <p:cNvPr id="9" name="Left-Right-Up Arrow 8">
            <a:extLst>
              <a:ext uri="{FF2B5EF4-FFF2-40B4-BE49-F238E27FC236}">
                <a16:creationId xmlns:a16="http://schemas.microsoft.com/office/drawing/2014/main" id="{FF09D897-AC42-DCA4-593D-5CF2D6CB0E19}"/>
              </a:ext>
            </a:extLst>
          </p:cNvPr>
          <p:cNvSpPr/>
          <p:nvPr/>
        </p:nvSpPr>
        <p:spPr>
          <a:xfrm rot="5400000">
            <a:off x="5200650" y="3867150"/>
            <a:ext cx="990600" cy="571500"/>
          </a:xfrm>
          <a:prstGeom prst="leftRightUp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BEB559-84D1-057A-8F8E-6AEFCA33202D}"/>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Forms of Chlorine - Calcium Hypochlorite</a:t>
            </a:r>
          </a:p>
        </p:txBody>
      </p:sp>
      <p:sp>
        <p:nvSpPr>
          <p:cNvPr id="157699" name="Content Placeholder 2">
            <a:extLst>
              <a:ext uri="{FF2B5EF4-FFF2-40B4-BE49-F238E27FC236}">
                <a16:creationId xmlns:a16="http://schemas.microsoft.com/office/drawing/2014/main" id="{B1A519EE-BECA-4174-A885-2817F29AEF81}"/>
              </a:ext>
            </a:extLst>
          </p:cNvPr>
          <p:cNvSpPr txBox="1">
            <a:spLocks/>
          </p:cNvSpPr>
          <p:nvPr/>
        </p:nvSpPr>
        <p:spPr bwMode="auto">
          <a:xfrm>
            <a:off x="228600" y="1123950"/>
            <a:ext cx="847725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r>
              <a:rPr lang="en-US" altLang="en-US"/>
              <a:t>The solid form of chlorine</a:t>
            </a:r>
          </a:p>
          <a:p>
            <a:pPr eaLnBrk="1" hangingPunct="1"/>
            <a:r>
              <a:rPr lang="en-US" altLang="en-US"/>
              <a:t>Usually tablet or powder form (see photo below)</a:t>
            </a:r>
          </a:p>
          <a:p>
            <a:pPr eaLnBrk="1" hangingPunct="1"/>
            <a:r>
              <a:rPr lang="en-US" altLang="en-US"/>
              <a:t>Contains ~65% chlorine by weight</a:t>
            </a:r>
          </a:p>
          <a:p>
            <a:pPr eaLnBrk="1" hangingPunct="1"/>
            <a:r>
              <a:rPr lang="en-US" altLang="en-US"/>
              <a:t>White or yellowish-white granular material and is fairly soluble in water</a:t>
            </a:r>
          </a:p>
        </p:txBody>
      </p:sp>
      <p:pic>
        <p:nvPicPr>
          <p:cNvPr id="157700" name="Picture 1">
            <a:extLst>
              <a:ext uri="{FF2B5EF4-FFF2-40B4-BE49-F238E27FC236}">
                <a16:creationId xmlns:a16="http://schemas.microsoft.com/office/drawing/2014/main" id="{B110D79D-EEAC-D620-D63A-D90764943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038" y="3467100"/>
            <a:ext cx="3819525" cy="28765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7701" name="Content Placeholder 2">
            <a:extLst>
              <a:ext uri="{FF2B5EF4-FFF2-40B4-BE49-F238E27FC236}">
                <a16:creationId xmlns:a16="http://schemas.microsoft.com/office/drawing/2014/main" id="{7B224894-51FD-B144-1FC6-CE13B89B0AE7}"/>
              </a:ext>
            </a:extLst>
          </p:cNvPr>
          <p:cNvSpPr txBox="1">
            <a:spLocks/>
          </p:cNvSpPr>
          <p:nvPr/>
        </p:nvSpPr>
        <p:spPr bwMode="auto">
          <a:xfrm>
            <a:off x="247650" y="3810000"/>
            <a:ext cx="49911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r>
              <a:rPr lang="en-US" altLang="en-US"/>
              <a:t>Important to keep in a dry, cool place</a:t>
            </a:r>
          </a:p>
          <a:p>
            <a:pPr eaLnBrk="1" hangingPunct="1"/>
            <a:r>
              <a:rPr lang="en-US" altLang="en-US"/>
              <a:t>More stable than liquid</a:t>
            </a:r>
          </a:p>
          <a:p>
            <a:pPr eaLnBrk="1" hangingPunct="1"/>
            <a:r>
              <a:rPr lang="en-US" altLang="en-US"/>
              <a:t>Common in small systems w/ low flows or no power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F5A22B-B9FF-957F-4CAB-EAD15199C448}"/>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Forms of Chlorine - Calcium Hypochlorite</a:t>
            </a:r>
          </a:p>
        </p:txBody>
      </p:sp>
      <p:sp>
        <p:nvSpPr>
          <p:cNvPr id="159747" name="Content Placeholder 2">
            <a:extLst>
              <a:ext uri="{FF2B5EF4-FFF2-40B4-BE49-F238E27FC236}">
                <a16:creationId xmlns:a16="http://schemas.microsoft.com/office/drawing/2014/main" id="{14F794F4-AB2E-3777-601B-D91506210CE8}"/>
              </a:ext>
            </a:extLst>
          </p:cNvPr>
          <p:cNvSpPr txBox="1">
            <a:spLocks/>
          </p:cNvSpPr>
          <p:nvPr/>
        </p:nvSpPr>
        <p:spPr bwMode="auto">
          <a:xfrm>
            <a:off x="266700" y="5067300"/>
            <a:ext cx="60007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buFontTx/>
              <a:buNone/>
            </a:pPr>
            <a:r>
              <a:rPr lang="en-US" altLang="en-US"/>
              <a:t>Erosion chlorinator</a:t>
            </a:r>
          </a:p>
          <a:p>
            <a:pPr algn="ctr" eaLnBrk="1" hangingPunct="1">
              <a:spcBef>
                <a:spcPts val="2400"/>
              </a:spcBef>
              <a:buFontTx/>
              <a:buNone/>
            </a:pPr>
            <a:r>
              <a:rPr lang="en-US" altLang="en-US"/>
              <a:t>         Inside Hopper =&gt;</a:t>
            </a:r>
          </a:p>
        </p:txBody>
      </p:sp>
      <p:pic>
        <p:nvPicPr>
          <p:cNvPr id="159748" name="Content Placeholder 3" descr="Astoria Cal hypo feeder.JPG">
            <a:extLst>
              <a:ext uri="{FF2B5EF4-FFF2-40B4-BE49-F238E27FC236}">
                <a16:creationId xmlns:a16="http://schemas.microsoft.com/office/drawing/2014/main" id="{8C96DB16-8E6B-980E-9BD0-CE10545F11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219200"/>
            <a:ext cx="5207000" cy="39052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9749" name="Picture 4" descr="P1010020.JPG">
            <a:extLst>
              <a:ext uri="{FF2B5EF4-FFF2-40B4-BE49-F238E27FC236}">
                <a16:creationId xmlns:a16="http://schemas.microsoft.com/office/drawing/2014/main" id="{EE5AC145-E4DC-F0E3-6887-8007C60B60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3800475"/>
            <a:ext cx="3695700" cy="2771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397F45-AF17-760B-598D-7CF963AF2FF8}"/>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Forms of Chlorine – Chlorine gas</a:t>
            </a:r>
          </a:p>
        </p:txBody>
      </p:sp>
      <p:sp>
        <p:nvSpPr>
          <p:cNvPr id="161795" name="Content Placeholder 2">
            <a:extLst>
              <a:ext uri="{FF2B5EF4-FFF2-40B4-BE49-F238E27FC236}">
                <a16:creationId xmlns:a16="http://schemas.microsoft.com/office/drawing/2014/main" id="{57B37A95-736F-57B8-B08F-2AE6A2DE1A84}"/>
              </a:ext>
            </a:extLst>
          </p:cNvPr>
          <p:cNvSpPr txBox="1">
            <a:spLocks/>
          </p:cNvSpPr>
          <p:nvPr/>
        </p:nvSpPr>
        <p:spPr bwMode="auto">
          <a:xfrm>
            <a:off x="381000" y="116205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r>
              <a:rPr lang="en-US" altLang="en-US"/>
              <a:t>99.5% pure chlorine</a:t>
            </a:r>
          </a:p>
          <a:p>
            <a:pPr eaLnBrk="1" hangingPunct="1"/>
            <a:r>
              <a:rPr lang="en-US" altLang="en-US"/>
              <a:t>yellow-green color 2.5x heavier than air</a:t>
            </a:r>
          </a:p>
          <a:p>
            <a:pPr eaLnBrk="1" hangingPunct="1"/>
            <a:r>
              <a:rPr lang="en-US" altLang="en-US"/>
              <a:t>Liquefied at room temperature at ~107 psi – hence the pressurized cylinders actually contain liquefied chlorine gas.  </a:t>
            </a:r>
          </a:p>
          <a:p>
            <a:pPr eaLnBrk="1" hangingPunct="1"/>
            <a:r>
              <a:rPr lang="en-US" altLang="en-US"/>
              <a:t>Liquefied Cl</a:t>
            </a:r>
            <a:r>
              <a:rPr lang="en-US" altLang="en-US" baseline="-25000"/>
              <a:t>2</a:t>
            </a:r>
            <a:r>
              <a:rPr lang="en-US" altLang="en-US"/>
              <a:t> is released from tanks as chlorine gas, which is then injected into the water stream.</a:t>
            </a:r>
          </a:p>
          <a:p>
            <a:pPr eaLnBrk="1" hangingPunct="1"/>
            <a:r>
              <a:rPr lang="en-US" altLang="en-US"/>
              <a:t>usually used only by large water systems</a:t>
            </a:r>
          </a:p>
          <a:p>
            <a:pPr eaLnBrk="1" hangingPunct="1"/>
            <a:r>
              <a:rPr lang="en-US" altLang="en-US"/>
              <a:t>Smaller systems may find initial cost of operation prohibitive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Content Placeholder 2">
            <a:extLst>
              <a:ext uri="{FF2B5EF4-FFF2-40B4-BE49-F238E27FC236}">
                <a16:creationId xmlns:a16="http://schemas.microsoft.com/office/drawing/2014/main" id="{AD23661C-2ABD-20E0-853C-00C27BA4F06A}"/>
              </a:ext>
            </a:extLst>
          </p:cNvPr>
          <p:cNvSpPr txBox="1">
            <a:spLocks/>
          </p:cNvSpPr>
          <p:nvPr/>
        </p:nvSpPr>
        <p:spPr bwMode="auto">
          <a:xfrm>
            <a:off x="323850" y="1028700"/>
            <a:ext cx="88201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buFontTx/>
              <a:buNone/>
            </a:pPr>
            <a:r>
              <a:rPr lang="en-US" altLang="en-US"/>
              <a:t>					Below: 1 ton cylinders. Note 					scale used to monitor product 				use.</a:t>
            </a:r>
          </a:p>
          <a:p>
            <a:pPr eaLnBrk="1" hangingPunct="1">
              <a:buFontTx/>
              <a:buNone/>
            </a:pPr>
            <a:endParaRPr lang="en-US" altLang="en-US"/>
          </a:p>
          <a:p>
            <a:pPr eaLnBrk="1" hangingPunct="1">
              <a:buFontTx/>
              <a:buNone/>
            </a:pPr>
            <a:endParaRPr lang="en-US" altLang="en-US"/>
          </a:p>
          <a:p>
            <a:pPr eaLnBrk="1" hangingPunct="1">
              <a:buFontTx/>
              <a:buNone/>
            </a:pPr>
            <a:endParaRPr lang="en-US" altLang="en-US"/>
          </a:p>
          <a:p>
            <a:pPr eaLnBrk="1" hangingPunct="1">
              <a:buFontTx/>
              <a:buNone/>
            </a:pPr>
            <a:endParaRPr lang="en-US" altLang="en-US"/>
          </a:p>
          <a:p>
            <a:pPr eaLnBrk="1" hangingPunct="1">
              <a:buFontTx/>
              <a:buNone/>
            </a:pPr>
            <a:endParaRPr lang="en-US" altLang="en-US"/>
          </a:p>
          <a:p>
            <a:pPr eaLnBrk="1" hangingPunct="1">
              <a:buFontTx/>
              <a:buNone/>
            </a:pPr>
            <a:r>
              <a:rPr lang="en-US" altLang="en-US"/>
              <a:t>150-lb cylinders</a:t>
            </a:r>
          </a:p>
          <a:p>
            <a:pPr eaLnBrk="1" hangingPunct="1">
              <a:buFontTx/>
              <a:buNone/>
            </a:pPr>
            <a:r>
              <a:rPr lang="en-US" altLang="en-US"/>
              <a:t>Note security chain </a:t>
            </a:r>
          </a:p>
          <a:p>
            <a:pPr eaLnBrk="1" hangingPunct="1">
              <a:buFontTx/>
              <a:buNone/>
            </a:pPr>
            <a:r>
              <a:rPr lang="en-US" altLang="en-US"/>
              <a:t>spare tank &amp; labeling.</a:t>
            </a:r>
          </a:p>
        </p:txBody>
      </p:sp>
      <p:sp>
        <p:nvSpPr>
          <p:cNvPr id="5" name="TextBox 4">
            <a:extLst>
              <a:ext uri="{FF2B5EF4-FFF2-40B4-BE49-F238E27FC236}">
                <a16:creationId xmlns:a16="http://schemas.microsoft.com/office/drawing/2014/main" id="{D7080150-C4DD-6017-84C6-91EFEED413BC}"/>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Forms of Chlorine – Chlorine gas</a:t>
            </a:r>
          </a:p>
        </p:txBody>
      </p:sp>
      <p:pic>
        <p:nvPicPr>
          <p:cNvPr id="163844" name="Content Placeholder 3" descr="1-ton Chlorine Gas.jpg">
            <a:extLst>
              <a:ext uri="{FF2B5EF4-FFF2-40B4-BE49-F238E27FC236}">
                <a16:creationId xmlns:a16="http://schemas.microsoft.com/office/drawing/2014/main" id="{F0124696-900E-9C61-8AFC-2461CBF5CA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52850" y="2514600"/>
            <a:ext cx="5105400" cy="38290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3845" name="Content Placeholder 3" descr="gas chlorine.JPG">
            <a:extLst>
              <a:ext uri="{FF2B5EF4-FFF2-40B4-BE49-F238E27FC236}">
                <a16:creationId xmlns:a16="http://schemas.microsoft.com/office/drawing/2014/main" id="{C714943B-8326-A0AC-67D1-0680E38697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150" y="1219200"/>
            <a:ext cx="2957513" cy="39433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329281-A9E9-CD74-B539-753E139B5220}"/>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Forms of Chlorine – Chloramines</a:t>
            </a:r>
          </a:p>
        </p:txBody>
      </p:sp>
      <p:sp>
        <p:nvSpPr>
          <p:cNvPr id="165891" name="Content Placeholder 2">
            <a:extLst>
              <a:ext uri="{FF2B5EF4-FFF2-40B4-BE49-F238E27FC236}">
                <a16:creationId xmlns:a16="http://schemas.microsoft.com/office/drawing/2014/main" id="{1100658A-DDB1-1CF8-DFC6-B213C6240AAF}"/>
              </a:ext>
            </a:extLst>
          </p:cNvPr>
          <p:cNvSpPr txBox="1">
            <a:spLocks/>
          </p:cNvSpPr>
          <p:nvPr/>
        </p:nvSpPr>
        <p:spPr bwMode="auto">
          <a:xfrm>
            <a:off x="457200" y="11430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968375" indent="-5143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r>
              <a:rPr lang="en-US" altLang="en-US"/>
              <a:t>Chlorine + ammonia = chloramination</a:t>
            </a:r>
          </a:p>
          <a:p>
            <a:pPr eaLnBrk="1" hangingPunct="1"/>
            <a:r>
              <a:rPr lang="en-US" altLang="en-US"/>
              <a:t>Two advantages to regular chlorination:</a:t>
            </a:r>
          </a:p>
          <a:p>
            <a:pPr lvl="1" eaLnBrk="1" hangingPunct="1">
              <a:buClr>
                <a:schemeClr val="tx1"/>
              </a:buClr>
              <a:buFont typeface="Consolas" panose="020B0609020204030204" pitchFamily="49" charset="0"/>
              <a:buAutoNum type="arabicPeriod"/>
            </a:pPr>
            <a:r>
              <a:rPr lang="en-US" altLang="en-US"/>
              <a:t>produce a longer lasting chlorine residual (helpful to systems with extensive distribution systems)</a:t>
            </a:r>
          </a:p>
          <a:p>
            <a:pPr lvl="1" eaLnBrk="1" hangingPunct="1">
              <a:buClr>
                <a:schemeClr val="tx1"/>
              </a:buClr>
              <a:buFont typeface="Consolas" panose="020B0609020204030204" pitchFamily="49" charset="0"/>
              <a:buAutoNum type="arabicPeriod"/>
            </a:pPr>
            <a:r>
              <a:rPr lang="en-US" altLang="en-US"/>
              <a:t>may produce fewer by-products depending on the application</a:t>
            </a:r>
          </a:p>
          <a:p>
            <a:pPr eaLnBrk="1" hangingPunct="1"/>
            <a:r>
              <a:rPr lang="en-US" altLang="en-US"/>
              <a:t>Disadvantage:</a:t>
            </a:r>
          </a:p>
          <a:p>
            <a:pPr lvl="1" eaLnBrk="1" hangingPunct="1">
              <a:buClr>
                <a:schemeClr val="tx1"/>
              </a:buClr>
              <a:buFont typeface="Consolas" panose="020B0609020204030204" pitchFamily="49" charset="0"/>
              <a:buAutoNum type="arabicPeriod"/>
            </a:pPr>
            <a:r>
              <a:rPr lang="en-US" altLang="en-US"/>
              <a:t>Need a lot of contact time to achieve CTs compared to free chlorine (300 times more) which is why not used for primary disinfection</a:t>
            </a:r>
          </a:p>
          <a:p>
            <a:pPr lvl="1" eaLnBrk="1" hangingPunct="1">
              <a:buClr>
                <a:schemeClr val="tx1"/>
              </a:buClr>
              <a:buFont typeface="Consolas" panose="020B0609020204030204" pitchFamily="49" charset="0"/>
              <a:buAutoNum type="arabicPeriod"/>
            </a:pPr>
            <a:r>
              <a:rPr lang="en-US" altLang="en-US"/>
              <a:t>Requires specific ratio of chlorine to ammonia or else potential water quality problems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F424A9-1F04-87CE-35A3-F94454FE4EE8}"/>
              </a:ext>
            </a:extLst>
          </p:cNvPr>
          <p:cNvSpPr txBox="1"/>
          <p:nvPr/>
        </p:nvSpPr>
        <p:spPr>
          <a:xfrm>
            <a:off x="440436" y="39624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Slow Sand – Able to meet 1 NTU Limit</a:t>
            </a:r>
          </a:p>
        </p:txBody>
      </p:sp>
      <p:graphicFrame>
        <p:nvGraphicFramePr>
          <p:cNvPr id="22531" name="Chart 8">
            <a:extLst>
              <a:ext uri="{FF2B5EF4-FFF2-40B4-BE49-F238E27FC236}">
                <a16:creationId xmlns:a16="http://schemas.microsoft.com/office/drawing/2014/main" id="{4E38F547-D477-88F7-1895-45AA057FC176}"/>
              </a:ext>
            </a:extLst>
          </p:cNvPr>
          <p:cNvGraphicFramePr>
            <a:graphicFrameLocks/>
          </p:cNvGraphicFramePr>
          <p:nvPr/>
        </p:nvGraphicFramePr>
        <p:xfrm>
          <a:off x="-50800" y="1282700"/>
          <a:ext cx="9245600" cy="4902200"/>
        </p:xfrm>
        <a:graphic>
          <a:graphicData uri="http://schemas.openxmlformats.org/presentationml/2006/ole">
            <mc:AlternateContent xmlns:mc="http://schemas.openxmlformats.org/markup-compatibility/2006">
              <mc:Choice xmlns:v="urn:schemas-microsoft-com:vml" Requires="v">
                <p:oleObj r:id="rId3" imgW="9242337" imgH="4907705" progId="Excel.Chart.8">
                  <p:embed/>
                </p:oleObj>
              </mc:Choice>
              <mc:Fallback>
                <p:oleObj r:id="rId3" imgW="9242337" imgH="4907705" progId="Excel.Chart.8">
                  <p:embed/>
                  <p:pic>
                    <p:nvPicPr>
                      <p:cNvPr id="0" name="Chart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1282700"/>
                        <a:ext cx="92456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F609D1-EB69-D50A-F400-C2DFF20982EA}"/>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Chlorine Dioxide - advantages</a:t>
            </a:r>
          </a:p>
        </p:txBody>
      </p:sp>
      <p:sp>
        <p:nvSpPr>
          <p:cNvPr id="6" name="Content Placeholder 2">
            <a:extLst>
              <a:ext uri="{FF2B5EF4-FFF2-40B4-BE49-F238E27FC236}">
                <a16:creationId xmlns:a16="http://schemas.microsoft.com/office/drawing/2014/main" id="{486E95B2-4785-7EE5-7D9D-72840FE2800F}"/>
              </a:ext>
            </a:extLst>
          </p:cNvPr>
          <p:cNvSpPr txBox="1">
            <a:spLocks/>
          </p:cNvSpPr>
          <p:nvPr/>
        </p:nvSpPr>
        <p:spPr>
          <a:xfrm>
            <a:off x="457200" y="1219200"/>
            <a:ext cx="8229600" cy="4495800"/>
          </a:xfrm>
          <a:prstGeom prst="rect">
            <a:avLst/>
          </a:prstGeom>
        </p:spPr>
        <p:txBody>
          <a:bodyPr/>
          <a:lstStyle/>
          <a:p>
            <a:pPr marL="411480" indent="-342900" eaLnBrk="1" fontAlgn="auto" hangingPunct="1">
              <a:spcBef>
                <a:spcPts val="700"/>
              </a:spcBef>
              <a:spcAft>
                <a:spcPts val="0"/>
              </a:spcAft>
              <a:buClr>
                <a:schemeClr val="tx2"/>
              </a:buClr>
              <a:buSzPct val="95000"/>
              <a:defRPr/>
            </a:pPr>
            <a:r>
              <a:rPr lang="en-US" sz="3200" b="1" dirty="0">
                <a:latin typeface="+mn-lt"/>
              </a:rPr>
              <a:t>Advantages:</a:t>
            </a:r>
          </a:p>
          <a:p>
            <a:pPr marL="525780" indent="-457200" eaLnBrk="1" fontAlgn="auto" hangingPunct="1">
              <a:spcBef>
                <a:spcPts val="700"/>
              </a:spcBef>
              <a:spcAft>
                <a:spcPts val="0"/>
              </a:spcAft>
              <a:buClr>
                <a:schemeClr val="tx2"/>
              </a:buClr>
              <a:buSzPct val="95000"/>
              <a:buFont typeface="+mj-lt"/>
              <a:buAutoNum type="arabicPeriod"/>
              <a:defRPr/>
            </a:pPr>
            <a:r>
              <a:rPr lang="en-US" sz="2400" dirty="0">
                <a:latin typeface="+mn-lt"/>
              </a:rPr>
              <a:t>More effective than chlorine and chloramines for inactivation of viruses, </a:t>
            </a:r>
            <a:r>
              <a:rPr lang="en-US" sz="2400" i="1" dirty="0">
                <a:latin typeface="+mn-lt"/>
              </a:rPr>
              <a:t>Cryptosporidium, </a:t>
            </a:r>
            <a:r>
              <a:rPr lang="en-US" sz="2400" dirty="0">
                <a:latin typeface="+mn-lt"/>
              </a:rPr>
              <a:t>and</a:t>
            </a:r>
            <a:r>
              <a:rPr lang="en-US" sz="2400" i="1" dirty="0">
                <a:latin typeface="+mn-lt"/>
              </a:rPr>
              <a:t> Giardia</a:t>
            </a:r>
          </a:p>
          <a:p>
            <a:pPr marL="525780" indent="-457200" eaLnBrk="1" fontAlgn="auto" hangingPunct="1">
              <a:spcBef>
                <a:spcPts val="700"/>
              </a:spcBef>
              <a:spcAft>
                <a:spcPts val="0"/>
              </a:spcAft>
              <a:buClr>
                <a:schemeClr val="tx2"/>
              </a:buClr>
              <a:buSzPct val="95000"/>
              <a:buFont typeface="+mj-lt"/>
              <a:buAutoNum type="arabicPeriod"/>
              <a:defRPr/>
            </a:pPr>
            <a:r>
              <a:rPr lang="en-US" sz="2400" dirty="0">
                <a:latin typeface="+mn-lt"/>
              </a:rPr>
              <a:t>Oxidizes iron, manganese, and sulfides</a:t>
            </a:r>
          </a:p>
          <a:p>
            <a:pPr marL="525780" indent="-457200" eaLnBrk="1" fontAlgn="auto" hangingPunct="1">
              <a:spcBef>
                <a:spcPts val="700"/>
              </a:spcBef>
              <a:spcAft>
                <a:spcPts val="0"/>
              </a:spcAft>
              <a:buClr>
                <a:schemeClr val="tx2"/>
              </a:buClr>
              <a:buSzPct val="95000"/>
              <a:buFont typeface="+mj-lt"/>
              <a:buAutoNum type="arabicPeriod"/>
              <a:defRPr/>
            </a:pPr>
            <a:r>
              <a:rPr lang="en-US" sz="2400" dirty="0">
                <a:latin typeface="+mn-lt"/>
              </a:rPr>
              <a:t>May enhance the clarification process</a:t>
            </a:r>
          </a:p>
          <a:p>
            <a:pPr marL="525780" indent="-457200" eaLnBrk="1" fontAlgn="auto" hangingPunct="1">
              <a:spcBef>
                <a:spcPts val="700"/>
              </a:spcBef>
              <a:spcAft>
                <a:spcPts val="0"/>
              </a:spcAft>
              <a:buClr>
                <a:schemeClr val="tx2"/>
              </a:buClr>
              <a:buSzPct val="95000"/>
              <a:buFont typeface="+mj-lt"/>
              <a:buAutoNum type="arabicPeriod"/>
              <a:defRPr/>
            </a:pPr>
            <a:r>
              <a:rPr lang="en-US" sz="2400" dirty="0">
                <a:latin typeface="+mn-lt"/>
              </a:rPr>
              <a:t>Controls T&amp;O resulting from algae and decaying vegetation, as well as phenolic compounds</a:t>
            </a:r>
          </a:p>
          <a:p>
            <a:pPr marL="525780" indent="-457200" eaLnBrk="1" fontAlgn="auto" hangingPunct="1">
              <a:spcBef>
                <a:spcPts val="700"/>
              </a:spcBef>
              <a:spcAft>
                <a:spcPts val="0"/>
              </a:spcAft>
              <a:buClr>
                <a:schemeClr val="tx2"/>
              </a:buClr>
              <a:buSzPct val="95000"/>
              <a:buFont typeface="+mj-lt"/>
              <a:buAutoNum type="arabicPeriod"/>
              <a:defRPr/>
            </a:pPr>
            <a:r>
              <a:rPr lang="en-US" sz="2400" dirty="0">
                <a:latin typeface="+mn-lt"/>
              </a:rPr>
              <a:t>Under proper generation conditions halogen-substituted DBPs are not formed</a:t>
            </a:r>
          </a:p>
          <a:p>
            <a:pPr marL="525780" indent="-457200" eaLnBrk="1" fontAlgn="auto" hangingPunct="1">
              <a:spcBef>
                <a:spcPts val="700"/>
              </a:spcBef>
              <a:spcAft>
                <a:spcPts val="0"/>
              </a:spcAft>
              <a:buClr>
                <a:schemeClr val="tx2"/>
              </a:buClr>
              <a:buSzPct val="95000"/>
              <a:buFont typeface="+mj-lt"/>
              <a:buAutoNum type="arabicPeriod"/>
              <a:defRPr/>
            </a:pPr>
            <a:r>
              <a:rPr lang="en-US" sz="2400" dirty="0">
                <a:latin typeface="+mn-lt"/>
              </a:rPr>
              <a:t>Easy to generate</a:t>
            </a:r>
          </a:p>
          <a:p>
            <a:pPr marL="525780" indent="-457200" eaLnBrk="1" fontAlgn="auto" hangingPunct="1">
              <a:spcBef>
                <a:spcPts val="700"/>
              </a:spcBef>
              <a:spcAft>
                <a:spcPts val="0"/>
              </a:spcAft>
              <a:buClr>
                <a:schemeClr val="tx2"/>
              </a:buClr>
              <a:buSzPct val="95000"/>
              <a:buFont typeface="+mj-lt"/>
              <a:buAutoNum type="arabicPeriod"/>
              <a:defRPr/>
            </a:pPr>
            <a:r>
              <a:rPr lang="en-US" sz="2400" dirty="0">
                <a:latin typeface="+mn-lt"/>
              </a:rPr>
              <a:t>Provides residual</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05288D-B6C3-F108-A2DE-DA012F722A2A}"/>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Chlorine Dioxide - Disadvantages</a:t>
            </a:r>
          </a:p>
        </p:txBody>
      </p:sp>
      <p:sp>
        <p:nvSpPr>
          <p:cNvPr id="4" name="Content Placeholder 2">
            <a:extLst>
              <a:ext uri="{FF2B5EF4-FFF2-40B4-BE49-F238E27FC236}">
                <a16:creationId xmlns:a16="http://schemas.microsoft.com/office/drawing/2014/main" id="{C5977ECF-A20D-F743-C1D1-AB562FBC5015}"/>
              </a:ext>
            </a:extLst>
          </p:cNvPr>
          <p:cNvSpPr txBox="1">
            <a:spLocks/>
          </p:cNvSpPr>
          <p:nvPr/>
        </p:nvSpPr>
        <p:spPr>
          <a:xfrm>
            <a:off x="514350" y="1314450"/>
            <a:ext cx="8229600" cy="4114800"/>
          </a:xfrm>
          <a:prstGeom prst="rect">
            <a:avLst/>
          </a:prstGeom>
        </p:spPr>
        <p:txBody>
          <a:bodyPr/>
          <a:lstStyle/>
          <a:p>
            <a:pPr marL="411480" indent="-342900" eaLnBrk="1" fontAlgn="auto" hangingPunct="1">
              <a:spcBef>
                <a:spcPts val="700"/>
              </a:spcBef>
              <a:spcAft>
                <a:spcPts val="0"/>
              </a:spcAft>
              <a:buClr>
                <a:schemeClr val="tx2"/>
              </a:buClr>
              <a:buSzPct val="95000"/>
              <a:defRPr/>
            </a:pPr>
            <a:r>
              <a:rPr lang="en-US" sz="3200" b="1" dirty="0">
                <a:latin typeface="+mn-lt"/>
              </a:rPr>
              <a:t>Disadvantages</a:t>
            </a:r>
          </a:p>
          <a:p>
            <a:pPr marL="525780" indent="-457200" eaLnBrk="1" fontAlgn="auto" hangingPunct="1">
              <a:spcBef>
                <a:spcPts val="700"/>
              </a:spcBef>
              <a:spcAft>
                <a:spcPts val="0"/>
              </a:spcAft>
              <a:buClr>
                <a:schemeClr val="tx2"/>
              </a:buClr>
              <a:buSzPct val="95000"/>
              <a:buFont typeface="+mj-lt"/>
              <a:buAutoNum type="arabicPeriod"/>
              <a:defRPr/>
            </a:pPr>
            <a:r>
              <a:rPr lang="en-US" sz="2400" dirty="0">
                <a:latin typeface="+mn-lt"/>
              </a:rPr>
              <a:t>Forms the DBP chlorite</a:t>
            </a:r>
          </a:p>
          <a:p>
            <a:pPr marL="525780" indent="-457200" eaLnBrk="1" fontAlgn="auto" hangingPunct="1">
              <a:spcBef>
                <a:spcPts val="700"/>
              </a:spcBef>
              <a:spcAft>
                <a:spcPts val="0"/>
              </a:spcAft>
              <a:buClr>
                <a:schemeClr val="tx2"/>
              </a:buClr>
              <a:buSzPct val="95000"/>
              <a:buFont typeface="+mj-lt"/>
              <a:buAutoNum type="arabicPeriod"/>
              <a:defRPr/>
            </a:pPr>
            <a:r>
              <a:rPr lang="en-US" sz="2400" dirty="0">
                <a:latin typeface="+mn-lt"/>
              </a:rPr>
              <a:t>Costs associated with training, sampling, and laboratory testing for chlorite and chlorate are high</a:t>
            </a:r>
          </a:p>
          <a:p>
            <a:pPr marL="525780" indent="-457200" eaLnBrk="1" fontAlgn="auto" hangingPunct="1">
              <a:spcBef>
                <a:spcPts val="700"/>
              </a:spcBef>
              <a:spcAft>
                <a:spcPts val="0"/>
              </a:spcAft>
              <a:buClr>
                <a:schemeClr val="tx2"/>
              </a:buClr>
              <a:buSzPct val="95000"/>
              <a:buFont typeface="+mj-lt"/>
              <a:buAutoNum type="arabicPeriod"/>
              <a:defRPr/>
            </a:pPr>
            <a:r>
              <a:rPr lang="en-US" sz="2400" dirty="0">
                <a:latin typeface="+mn-lt"/>
              </a:rPr>
              <a:t>Equipment is typically rented, and the cost of the sodium chlorite is high</a:t>
            </a:r>
          </a:p>
          <a:p>
            <a:pPr marL="525780" indent="-457200" eaLnBrk="1" fontAlgn="auto" hangingPunct="1">
              <a:spcBef>
                <a:spcPts val="700"/>
              </a:spcBef>
              <a:spcAft>
                <a:spcPts val="0"/>
              </a:spcAft>
              <a:buClr>
                <a:schemeClr val="tx2"/>
              </a:buClr>
              <a:buSzPct val="95000"/>
              <a:buFont typeface="+mj-lt"/>
              <a:buAutoNum type="arabicPeriod"/>
              <a:defRPr/>
            </a:pPr>
            <a:r>
              <a:rPr lang="en-US" sz="2400" dirty="0">
                <a:latin typeface="+mn-lt"/>
              </a:rPr>
              <a:t>Explosive, so it must be generated on-site</a:t>
            </a:r>
          </a:p>
          <a:p>
            <a:pPr marL="525780" indent="-457200" eaLnBrk="1" fontAlgn="auto" hangingPunct="1">
              <a:spcBef>
                <a:spcPts val="700"/>
              </a:spcBef>
              <a:spcAft>
                <a:spcPts val="0"/>
              </a:spcAft>
              <a:buClr>
                <a:schemeClr val="tx2"/>
              </a:buClr>
              <a:buSzPct val="95000"/>
              <a:buFont typeface="+mj-lt"/>
              <a:buAutoNum type="arabicPeriod"/>
              <a:defRPr/>
            </a:pPr>
            <a:r>
              <a:rPr lang="en-US" sz="2400" dirty="0">
                <a:latin typeface="+mn-lt"/>
              </a:rPr>
              <a:t>Decomposes in sunlight</a:t>
            </a:r>
          </a:p>
          <a:p>
            <a:pPr marL="525780" indent="-457200" eaLnBrk="1" fontAlgn="auto" hangingPunct="1">
              <a:spcBef>
                <a:spcPts val="700"/>
              </a:spcBef>
              <a:spcAft>
                <a:spcPts val="0"/>
              </a:spcAft>
              <a:buClr>
                <a:schemeClr val="tx2"/>
              </a:buClr>
              <a:buSzPct val="95000"/>
              <a:buFont typeface="+mj-lt"/>
              <a:buAutoNum type="arabicPeriod"/>
              <a:defRPr/>
            </a:pPr>
            <a:r>
              <a:rPr lang="en-US" sz="2400" dirty="0">
                <a:latin typeface="+mn-lt"/>
              </a:rPr>
              <a:t>Can lead to production noxious odors in some systems.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A8CAB3-AE7D-E32C-ACEB-C8BFEB8DC529}"/>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Ozone</a:t>
            </a:r>
          </a:p>
        </p:txBody>
      </p:sp>
      <p:sp>
        <p:nvSpPr>
          <p:cNvPr id="172035" name="Content Placeholder 2">
            <a:extLst>
              <a:ext uri="{FF2B5EF4-FFF2-40B4-BE49-F238E27FC236}">
                <a16:creationId xmlns:a16="http://schemas.microsoft.com/office/drawing/2014/main" id="{C68AB6FF-811D-EEF8-AC70-7D516130CD50}"/>
              </a:ext>
            </a:extLst>
          </p:cNvPr>
          <p:cNvSpPr txBox="1">
            <a:spLocks/>
          </p:cNvSpPr>
          <p:nvPr/>
        </p:nvSpPr>
        <p:spPr bwMode="auto">
          <a:xfrm>
            <a:off x="247650" y="1314450"/>
            <a:ext cx="42862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r>
              <a:rPr lang="en-US" altLang="en-US"/>
              <a:t>Colorless gas (O</a:t>
            </a:r>
            <a:r>
              <a:rPr lang="en-US" altLang="en-US" baseline="-25000"/>
              <a:t>3</a:t>
            </a:r>
            <a:r>
              <a:rPr lang="en-US" altLang="en-US"/>
              <a:t>)</a:t>
            </a:r>
          </a:p>
          <a:p>
            <a:pPr eaLnBrk="1" hangingPunct="1"/>
            <a:r>
              <a:rPr lang="en-US" altLang="en-US"/>
              <a:t>Strongest of the common disinfecting agents</a:t>
            </a:r>
          </a:p>
          <a:p>
            <a:pPr eaLnBrk="1" hangingPunct="1"/>
            <a:r>
              <a:rPr lang="en-US" altLang="en-US"/>
              <a:t>Also used for control of taste and odor</a:t>
            </a:r>
          </a:p>
        </p:txBody>
      </p:sp>
      <p:pic>
        <p:nvPicPr>
          <p:cNvPr id="172036" name="Content Placeholder 3" descr="Reedsport Ozone contactors.jpg">
            <a:extLst>
              <a:ext uri="{FF2B5EF4-FFF2-40B4-BE49-F238E27FC236}">
                <a16:creationId xmlns:a16="http://schemas.microsoft.com/office/drawing/2014/main" id="{87A242BF-BDF5-CCB9-B830-5ECD3F6DE0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1181100"/>
            <a:ext cx="4002088" cy="2895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2037" name="Content Placeholder 2">
            <a:extLst>
              <a:ext uri="{FF2B5EF4-FFF2-40B4-BE49-F238E27FC236}">
                <a16:creationId xmlns:a16="http://schemas.microsoft.com/office/drawing/2014/main" id="{68EA12FA-7C29-6CF1-BDDB-EFB4C58B2B30}"/>
              </a:ext>
            </a:extLst>
          </p:cNvPr>
          <p:cNvSpPr txBox="1">
            <a:spLocks/>
          </p:cNvSpPr>
          <p:nvPr/>
        </p:nvSpPr>
        <p:spPr bwMode="auto">
          <a:xfrm>
            <a:off x="228600" y="4438650"/>
            <a:ext cx="82867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r>
              <a:rPr lang="en-US" altLang="en-US"/>
              <a:t>Extremely Unstable; Must be generated on-site</a:t>
            </a:r>
          </a:p>
          <a:p>
            <a:pPr eaLnBrk="1" hangingPunct="1"/>
            <a:r>
              <a:rPr lang="en-US" altLang="en-US"/>
              <a:t>Manufactured by passing air or oxygen through two electrodes with high, alternating potential difference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3DA9CD-363B-6DDF-23FF-BA5526CD8E76}"/>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Ozone - Advantages</a:t>
            </a:r>
          </a:p>
        </p:txBody>
      </p:sp>
      <p:sp>
        <p:nvSpPr>
          <p:cNvPr id="174083" name="Content Placeholder 2">
            <a:extLst>
              <a:ext uri="{FF2B5EF4-FFF2-40B4-BE49-F238E27FC236}">
                <a16:creationId xmlns:a16="http://schemas.microsoft.com/office/drawing/2014/main" id="{FDC34FE4-2082-80C2-D05E-1D0B142E852E}"/>
              </a:ext>
            </a:extLst>
          </p:cNvPr>
          <p:cNvSpPr txBox="1">
            <a:spLocks/>
          </p:cNvSpPr>
          <p:nvPr/>
        </p:nvSpPr>
        <p:spPr bwMode="auto">
          <a:xfrm>
            <a:off x="457200" y="1371600"/>
            <a:ext cx="79438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1039813" indent="-5143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buFontTx/>
              <a:buNone/>
            </a:pPr>
            <a:r>
              <a:rPr lang="en-US" altLang="en-US"/>
              <a:t>Advantages:</a:t>
            </a:r>
          </a:p>
          <a:p>
            <a:pPr lvl="1" eaLnBrk="1" hangingPunct="1">
              <a:spcBef>
                <a:spcPts val="700"/>
              </a:spcBef>
              <a:buClr>
                <a:schemeClr val="tx2"/>
              </a:buClr>
              <a:buSzPct val="95000"/>
              <a:buFont typeface="Consolas" panose="020B0609020204030204" pitchFamily="49" charset="0"/>
              <a:buAutoNum type="arabicPeriod"/>
            </a:pPr>
            <a:r>
              <a:rPr lang="en-US" altLang="en-US" sz="3000"/>
              <a:t>Short reaction time enables microbes (including viruses) to be killed within a few seconds</a:t>
            </a:r>
          </a:p>
          <a:p>
            <a:pPr lvl="1" eaLnBrk="1" hangingPunct="1">
              <a:spcBef>
                <a:spcPts val="700"/>
              </a:spcBef>
              <a:buClr>
                <a:schemeClr val="tx2"/>
              </a:buClr>
              <a:buSzPct val="95000"/>
              <a:buFont typeface="Consolas" panose="020B0609020204030204" pitchFamily="49" charset="0"/>
              <a:buAutoNum type="arabicPeriod"/>
            </a:pPr>
            <a:r>
              <a:rPr lang="en-US" altLang="en-US" sz="3000"/>
              <a:t>Removes color, taste, and odor causing compounds</a:t>
            </a:r>
          </a:p>
          <a:p>
            <a:pPr lvl="1" eaLnBrk="1" hangingPunct="1">
              <a:spcBef>
                <a:spcPts val="700"/>
              </a:spcBef>
              <a:buClr>
                <a:schemeClr val="tx2"/>
              </a:buClr>
              <a:buSzPct val="95000"/>
              <a:buFont typeface="Consolas" panose="020B0609020204030204" pitchFamily="49" charset="0"/>
              <a:buAutoNum type="arabicPeriod"/>
            </a:pPr>
            <a:r>
              <a:rPr lang="en-US" altLang="en-US" sz="3000"/>
              <a:t>Oxidizes iron and manganese</a:t>
            </a:r>
          </a:p>
          <a:p>
            <a:pPr lvl="1" eaLnBrk="1" hangingPunct="1">
              <a:spcBef>
                <a:spcPts val="700"/>
              </a:spcBef>
              <a:buClr>
                <a:schemeClr val="tx2"/>
              </a:buClr>
              <a:buSzPct val="95000"/>
              <a:buFont typeface="Consolas" panose="020B0609020204030204" pitchFamily="49" charset="0"/>
              <a:buAutoNum type="arabicPeriod"/>
            </a:pPr>
            <a:r>
              <a:rPr lang="en-US" altLang="en-US" sz="3000"/>
              <a:t>Destroys some algal toxins</a:t>
            </a:r>
          </a:p>
          <a:p>
            <a:pPr lvl="1" eaLnBrk="1" hangingPunct="1">
              <a:spcBef>
                <a:spcPts val="700"/>
              </a:spcBef>
              <a:buClr>
                <a:schemeClr val="tx2"/>
              </a:buClr>
              <a:buSzPct val="95000"/>
              <a:buFont typeface="Consolas" panose="020B0609020204030204" pitchFamily="49" charset="0"/>
              <a:buAutoNum type="arabicPeriod"/>
            </a:pPr>
            <a:r>
              <a:rPr lang="en-US" altLang="en-US" sz="3000"/>
              <a:t>Does not produce halogenated DBPs</a:t>
            </a:r>
          </a:p>
          <a:p>
            <a:pPr eaLnBrk="1" hangingPunct="1"/>
            <a:endParaRPr lang="en-US" altLang="en-US"/>
          </a:p>
          <a:p>
            <a:pPr eaLnBrk="1" hangingPunct="1"/>
            <a:endParaRPr lang="en-US"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31EE39-F6B6-59F3-90C3-4FC3EAA088C5}"/>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Ozone - Disadvantages</a:t>
            </a:r>
          </a:p>
        </p:txBody>
      </p:sp>
      <p:sp>
        <p:nvSpPr>
          <p:cNvPr id="4" name="Content Placeholder 2">
            <a:extLst>
              <a:ext uri="{FF2B5EF4-FFF2-40B4-BE49-F238E27FC236}">
                <a16:creationId xmlns:a16="http://schemas.microsoft.com/office/drawing/2014/main" id="{C2186B7B-8B6E-E258-9535-67359D85269F}"/>
              </a:ext>
            </a:extLst>
          </p:cNvPr>
          <p:cNvSpPr txBox="1">
            <a:spLocks/>
          </p:cNvSpPr>
          <p:nvPr/>
        </p:nvSpPr>
        <p:spPr>
          <a:xfrm>
            <a:off x="457200" y="1219200"/>
            <a:ext cx="8686800" cy="4114800"/>
          </a:xfrm>
          <a:prstGeom prst="rect">
            <a:avLst/>
          </a:prstGeom>
        </p:spPr>
        <p:txBody>
          <a:bodyPr/>
          <a:lstStyle/>
          <a:p>
            <a:pPr marL="411480" indent="-342900" eaLnBrk="1" fontAlgn="auto" hangingPunct="1">
              <a:spcBef>
                <a:spcPts val="700"/>
              </a:spcBef>
              <a:spcAft>
                <a:spcPts val="0"/>
              </a:spcAft>
              <a:buClr>
                <a:schemeClr val="tx2"/>
              </a:buClr>
              <a:buSzPct val="95000"/>
              <a:defRPr/>
            </a:pPr>
            <a:r>
              <a:rPr lang="en-US" sz="3000" dirty="0">
                <a:latin typeface="+mn-lt"/>
              </a:rPr>
              <a:t>Disadvantages:</a:t>
            </a:r>
          </a:p>
          <a:p>
            <a:pPr marL="971550" lvl="1" indent="-514350" eaLnBrk="1" fontAlgn="auto" hangingPunct="1">
              <a:spcBef>
                <a:spcPts val="0"/>
              </a:spcBef>
              <a:spcAft>
                <a:spcPts val="0"/>
              </a:spcAft>
              <a:buFont typeface="+mj-lt"/>
              <a:buAutoNum type="arabicPeriod"/>
              <a:defRPr/>
            </a:pPr>
            <a:r>
              <a:rPr lang="en-US" sz="3000" dirty="0">
                <a:latin typeface="+mn-lt"/>
              </a:rPr>
              <a:t>Overfeed or leak can be dangerous</a:t>
            </a:r>
          </a:p>
          <a:p>
            <a:pPr marL="971550" lvl="1" indent="-514350" eaLnBrk="1" fontAlgn="auto" hangingPunct="1">
              <a:spcBef>
                <a:spcPts val="0"/>
              </a:spcBef>
              <a:spcAft>
                <a:spcPts val="0"/>
              </a:spcAft>
              <a:buFont typeface="+mj-lt"/>
              <a:buAutoNum type="arabicPeriod"/>
              <a:defRPr/>
            </a:pPr>
            <a:r>
              <a:rPr lang="en-US" sz="3000" dirty="0">
                <a:latin typeface="+mn-lt"/>
              </a:rPr>
              <a:t>Cost is high compared with chlorination</a:t>
            </a:r>
          </a:p>
          <a:p>
            <a:pPr marL="971550" lvl="1" indent="-514350" eaLnBrk="1" fontAlgn="auto" hangingPunct="1">
              <a:spcBef>
                <a:spcPts val="0"/>
              </a:spcBef>
              <a:spcAft>
                <a:spcPts val="0"/>
              </a:spcAft>
              <a:buFont typeface="+mj-lt"/>
              <a:buAutoNum type="arabicPeriod"/>
              <a:defRPr/>
            </a:pPr>
            <a:r>
              <a:rPr lang="en-US" sz="3000" dirty="0">
                <a:latin typeface="+mn-lt"/>
              </a:rPr>
              <a:t>Installation can be complicated</a:t>
            </a:r>
          </a:p>
          <a:p>
            <a:pPr marL="971550" lvl="1" indent="-514350" eaLnBrk="1" fontAlgn="auto" hangingPunct="1">
              <a:spcBef>
                <a:spcPts val="0"/>
              </a:spcBef>
              <a:spcAft>
                <a:spcPts val="0"/>
              </a:spcAft>
              <a:buFont typeface="+mj-lt"/>
              <a:buAutoNum type="arabicPeriod"/>
              <a:defRPr/>
            </a:pPr>
            <a:r>
              <a:rPr lang="en-US" sz="3000" dirty="0">
                <a:latin typeface="+mn-lt"/>
              </a:rPr>
              <a:t>May produce undesirable brominated byproducts in source waters containing bromide</a:t>
            </a:r>
          </a:p>
          <a:p>
            <a:pPr marL="971550" lvl="1" indent="-514350" eaLnBrk="1" fontAlgn="auto" hangingPunct="1">
              <a:spcBef>
                <a:spcPts val="0"/>
              </a:spcBef>
              <a:spcAft>
                <a:spcPts val="0"/>
              </a:spcAft>
              <a:buFont typeface="+mj-lt"/>
              <a:buAutoNum type="arabicPeriod"/>
              <a:defRPr/>
            </a:pPr>
            <a:r>
              <a:rPr lang="en-US" sz="3000" dirty="0">
                <a:latin typeface="+mn-lt"/>
              </a:rPr>
              <a:t>No residual effect is present in the distribution system, thus post-chlorination is required</a:t>
            </a:r>
          </a:p>
          <a:p>
            <a:pPr marL="971550" lvl="1" indent="-514350" eaLnBrk="1" fontAlgn="auto" hangingPunct="1">
              <a:spcBef>
                <a:spcPts val="0"/>
              </a:spcBef>
              <a:spcAft>
                <a:spcPts val="0"/>
              </a:spcAft>
              <a:buFont typeface="+mj-lt"/>
              <a:buAutoNum type="arabicPeriod"/>
              <a:defRPr/>
            </a:pPr>
            <a:r>
              <a:rPr lang="en-US" sz="3000" dirty="0">
                <a:latin typeface="+mn-lt"/>
              </a:rPr>
              <a:t>Much less soluble in water than chlorine; thus special mixing devices are necessary</a:t>
            </a:r>
          </a:p>
          <a:p>
            <a:pPr marL="1040130" lvl="1" indent="-514350" eaLnBrk="1" fontAlgn="auto" hangingPunct="1">
              <a:spcBef>
                <a:spcPts val="700"/>
              </a:spcBef>
              <a:spcAft>
                <a:spcPts val="0"/>
              </a:spcAft>
              <a:buClr>
                <a:schemeClr val="tx2"/>
              </a:buClr>
              <a:buSzPct val="95000"/>
              <a:buFont typeface="+mj-lt"/>
              <a:buAutoNum type="arabicPeriod"/>
              <a:defRPr/>
            </a:pPr>
            <a:endParaRPr lang="en-US" sz="3000" dirty="0">
              <a:latin typeface="+mn-lt"/>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2E81DA-5A7F-EEE5-4554-51D8EECF6C53}"/>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NSF/ANSI Standard 60 - Chemicals</a:t>
            </a:r>
          </a:p>
        </p:txBody>
      </p:sp>
      <p:sp>
        <p:nvSpPr>
          <p:cNvPr id="178179" name="Content Placeholder 2">
            <a:extLst>
              <a:ext uri="{FF2B5EF4-FFF2-40B4-BE49-F238E27FC236}">
                <a16:creationId xmlns:a16="http://schemas.microsoft.com/office/drawing/2014/main" id="{C977C883-2671-A58A-9A23-1F7133451607}"/>
              </a:ext>
            </a:extLst>
          </p:cNvPr>
          <p:cNvSpPr txBox="1">
            <a:spLocks/>
          </p:cNvSpPr>
          <p:nvPr/>
        </p:nvSpPr>
        <p:spPr bwMode="auto">
          <a:xfrm>
            <a:off x="438150" y="1219200"/>
            <a:ext cx="48196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968375" indent="-5143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r>
              <a:rPr lang="en-US" altLang="en-US"/>
              <a:t>Addresses the health effects implications of treatment chemicals and related impurities.</a:t>
            </a:r>
          </a:p>
          <a:p>
            <a:pPr eaLnBrk="1" hangingPunct="1"/>
            <a:r>
              <a:rPr lang="en-US" altLang="en-US"/>
              <a:t>The two principal questions addressed are:</a:t>
            </a:r>
          </a:p>
          <a:p>
            <a:pPr lvl="1" eaLnBrk="1" hangingPunct="1">
              <a:buClr>
                <a:schemeClr val="tx1"/>
              </a:buClr>
              <a:buFont typeface="Consolas" panose="020B0609020204030204" pitchFamily="49" charset="0"/>
              <a:buAutoNum type="arabicPeriod"/>
            </a:pPr>
            <a:r>
              <a:rPr lang="en-US" altLang="en-US"/>
              <a:t>Is the chemical safe at the maximum dose, and</a:t>
            </a:r>
          </a:p>
          <a:p>
            <a:pPr lvl="1" eaLnBrk="1" hangingPunct="1">
              <a:buClr>
                <a:schemeClr val="tx1"/>
              </a:buClr>
              <a:buFont typeface="Consolas" panose="020B0609020204030204" pitchFamily="49" charset="0"/>
              <a:buAutoNum type="arabicPeriod"/>
            </a:pPr>
            <a:r>
              <a:rPr lang="en-US" altLang="en-US"/>
              <a:t>Are impurities below the maximum acceptable levels?</a:t>
            </a:r>
          </a:p>
          <a:p>
            <a:pPr eaLnBrk="1" hangingPunct="1"/>
            <a:endParaRPr lang="en-US" altLang="en-US"/>
          </a:p>
          <a:p>
            <a:pPr eaLnBrk="1" hangingPunct="1"/>
            <a:endParaRPr lang="en-US" altLang="en-US"/>
          </a:p>
        </p:txBody>
      </p:sp>
      <p:pic>
        <p:nvPicPr>
          <p:cNvPr id="178180" name="Picture 2">
            <a:extLst>
              <a:ext uri="{FF2B5EF4-FFF2-40B4-BE49-F238E27FC236}">
                <a16:creationId xmlns:a16="http://schemas.microsoft.com/office/drawing/2014/main" id="{34E981EC-3D70-97CE-6804-E7E23043A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050" y="1257300"/>
            <a:ext cx="3294063" cy="24145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368500-B7A4-78EC-45ED-F087A140C6FE}"/>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NSF/ANSI Standard 60 - Chemicals</a:t>
            </a:r>
          </a:p>
        </p:txBody>
      </p:sp>
      <p:sp>
        <p:nvSpPr>
          <p:cNvPr id="180227" name="Content Placeholder 2">
            <a:extLst>
              <a:ext uri="{FF2B5EF4-FFF2-40B4-BE49-F238E27FC236}">
                <a16:creationId xmlns:a16="http://schemas.microsoft.com/office/drawing/2014/main" id="{06D6D3AD-2A4E-BCD0-2D70-5903FF81DD22}"/>
              </a:ext>
            </a:extLst>
          </p:cNvPr>
          <p:cNvSpPr txBox="1">
            <a:spLocks/>
          </p:cNvSpPr>
          <p:nvPr/>
        </p:nvSpPr>
        <p:spPr bwMode="auto">
          <a:xfrm>
            <a:off x="438150" y="1219200"/>
            <a:ext cx="78486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buFontTx/>
              <a:buNone/>
            </a:pPr>
            <a:r>
              <a:rPr lang="en-US" altLang="en-US">
                <a:solidFill>
                  <a:srgbClr val="FFC000"/>
                </a:solidFill>
              </a:rPr>
              <a:t>http://info.nsf.org/Certified/PwsChemicals/ </a:t>
            </a:r>
          </a:p>
          <a:p>
            <a:pPr eaLnBrk="1" hangingPunct="1"/>
            <a:endParaRPr lang="en-US" altLang="en-US"/>
          </a:p>
          <a:p>
            <a:pPr eaLnBrk="1" hangingPunct="1"/>
            <a:endParaRPr lang="en-US" altLang="en-US"/>
          </a:p>
        </p:txBody>
      </p:sp>
      <p:pic>
        <p:nvPicPr>
          <p:cNvPr id="180228" name="Picture 3">
            <a:extLst>
              <a:ext uri="{FF2B5EF4-FFF2-40B4-BE49-F238E27FC236}">
                <a16:creationId xmlns:a16="http://schemas.microsoft.com/office/drawing/2014/main" id="{B17C4598-50E2-9DEF-FD45-DAB1AF804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885950"/>
            <a:ext cx="8010525" cy="47593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0229" name="Picture 7" descr="40 lb. bag">
            <a:extLst>
              <a:ext uri="{FF2B5EF4-FFF2-40B4-BE49-F238E27FC236}">
                <a16:creationId xmlns:a16="http://schemas.microsoft.com/office/drawing/2014/main" id="{B8B27699-7F98-589B-8A8A-9B8E00A535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573338"/>
            <a:ext cx="2654300"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179495-7544-C7F5-8BA6-3CDAA748D69D}"/>
              </a:ext>
            </a:extLst>
          </p:cNvPr>
          <p:cNvSpPr txBox="1"/>
          <p:nvPr/>
        </p:nvSpPr>
        <p:spPr>
          <a:xfrm>
            <a:off x="497586" y="491490"/>
            <a:ext cx="8341614" cy="523220"/>
          </a:xfrm>
          <a:prstGeom prst="rect">
            <a:avLst/>
          </a:prstGeom>
          <a:noFill/>
        </p:spPr>
        <p:txBody>
          <a:bodyPr>
            <a:spAutoFit/>
          </a:bodyPr>
          <a:lstStyle/>
          <a:p>
            <a:pPr marR="9144" eaLnBrk="1" fontAlgn="auto" hangingPunct="1">
              <a:spcAft>
                <a:spcPts val="0"/>
              </a:spcAft>
              <a:defRPr/>
            </a:pPr>
            <a:r>
              <a:rPr lang="en-US" sz="2800" b="1" cap="all" dirty="0">
                <a:solidFill>
                  <a:schemeClr val="tx2">
                    <a:satMod val="200000"/>
                  </a:schemeClr>
                </a:solidFill>
                <a:effectLst>
                  <a:reflection blurRad="12700" stA="34000" endA="740" endPos="53000" dir="5400000" sy="-100000" algn="bl" rotWithShape="0"/>
                </a:effectLst>
                <a:latin typeface="+mj-lt"/>
                <a:ea typeface="+mj-ea"/>
                <a:cs typeface="+mj-cs"/>
              </a:rPr>
              <a:t>NSF/ANSI Standard 61 – Components &amp; Media</a:t>
            </a:r>
          </a:p>
        </p:txBody>
      </p:sp>
      <p:sp>
        <p:nvSpPr>
          <p:cNvPr id="182275" name="Content Placeholder 2">
            <a:extLst>
              <a:ext uri="{FF2B5EF4-FFF2-40B4-BE49-F238E27FC236}">
                <a16:creationId xmlns:a16="http://schemas.microsoft.com/office/drawing/2014/main" id="{709F4E28-6370-7784-2166-533A35D87FFA}"/>
              </a:ext>
            </a:extLst>
          </p:cNvPr>
          <p:cNvSpPr txBox="1">
            <a:spLocks/>
          </p:cNvSpPr>
          <p:nvPr/>
        </p:nvSpPr>
        <p:spPr bwMode="auto">
          <a:xfrm>
            <a:off x="438150" y="1219200"/>
            <a:ext cx="52959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buFontTx/>
              <a:buNone/>
            </a:pPr>
            <a:r>
              <a:rPr lang="en-US" altLang="en-US">
                <a:solidFill>
                  <a:srgbClr val="FFC000"/>
                </a:solidFill>
              </a:rPr>
              <a:t>http://info.nsf.org/Certified/PwsComponents/index.asp?standard=061</a:t>
            </a:r>
            <a:endParaRPr lang="en-US" altLang="en-US"/>
          </a:p>
          <a:p>
            <a:pPr eaLnBrk="1" hangingPunct="1"/>
            <a:endParaRPr lang="en-US" altLang="en-US"/>
          </a:p>
        </p:txBody>
      </p:sp>
      <p:pic>
        <p:nvPicPr>
          <p:cNvPr id="182276" name="Picture 2">
            <a:extLst>
              <a:ext uri="{FF2B5EF4-FFF2-40B4-BE49-F238E27FC236}">
                <a16:creationId xmlns:a16="http://schemas.microsoft.com/office/drawing/2014/main" id="{A1AF9BA5-878C-B16B-CFEE-6DED5A3DD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8" y="2705100"/>
            <a:ext cx="7300912" cy="39211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2277" name="Picture 6" descr="final-bag-red-photo.jpg">
            <a:extLst>
              <a:ext uri="{FF2B5EF4-FFF2-40B4-BE49-F238E27FC236}">
                <a16:creationId xmlns:a16="http://schemas.microsoft.com/office/drawing/2014/main" id="{EAD8A774-1516-C988-4D53-BFC134C512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8063" y="1143000"/>
            <a:ext cx="2759075" cy="32575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2278" name="Picture 3">
            <a:extLst>
              <a:ext uri="{FF2B5EF4-FFF2-40B4-BE49-F238E27FC236}">
                <a16:creationId xmlns:a16="http://schemas.microsoft.com/office/drawing/2014/main" id="{8C0178A3-49FC-AC6A-7401-70BC303048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2305050"/>
            <a:ext cx="1741488" cy="16668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534707-4118-1872-A03E-B086E9113B98}"/>
              </a:ext>
            </a:extLst>
          </p:cNvPr>
          <p:cNvSpPr txBox="1"/>
          <p:nvPr/>
        </p:nvSpPr>
        <p:spPr>
          <a:xfrm>
            <a:off x="630936" y="491490"/>
            <a:ext cx="7663058"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Resources for Operators</a:t>
            </a:r>
          </a:p>
        </p:txBody>
      </p:sp>
      <p:sp>
        <p:nvSpPr>
          <p:cNvPr id="184323" name="Rectangle 3">
            <a:extLst>
              <a:ext uri="{FF2B5EF4-FFF2-40B4-BE49-F238E27FC236}">
                <a16:creationId xmlns:a16="http://schemas.microsoft.com/office/drawing/2014/main" id="{DBA5E07C-8404-0F89-F80E-071F9D030579}"/>
              </a:ext>
            </a:extLst>
          </p:cNvPr>
          <p:cNvSpPr txBox="1">
            <a:spLocks noChangeArrowheads="1"/>
          </p:cNvSpPr>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995363"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lnSpc>
                <a:spcPct val="90000"/>
              </a:lnSpc>
            </a:pPr>
            <a:r>
              <a:rPr lang="en-US" altLang="en-US"/>
              <a:t>For surface water systems:</a:t>
            </a:r>
          </a:p>
          <a:p>
            <a:pPr eaLnBrk="1" hangingPunct="1">
              <a:lnSpc>
                <a:spcPct val="90000"/>
              </a:lnSpc>
              <a:buFontTx/>
              <a:buNone/>
            </a:pPr>
            <a:r>
              <a:rPr lang="en-US" altLang="en-US"/>
              <a:t>	</a:t>
            </a:r>
            <a:r>
              <a:rPr lang="en-US" altLang="en-US">
                <a:hlinkClick r:id="rId3"/>
              </a:rPr>
              <a:t>www.healthoregon.gov/dwp</a:t>
            </a:r>
            <a:endParaRPr lang="en-US" altLang="en-US"/>
          </a:p>
          <a:p>
            <a:pPr eaLnBrk="1" hangingPunct="1">
              <a:lnSpc>
                <a:spcPct val="90000"/>
              </a:lnSpc>
              <a:buFontTx/>
              <a:buNone/>
            </a:pPr>
            <a:r>
              <a:rPr lang="en-US" altLang="en-US"/>
              <a:t>Click on “Water System Operations” on left-side menu list, then “Surface Water Treatment”</a:t>
            </a:r>
          </a:p>
          <a:p>
            <a:pPr lvl="2" eaLnBrk="1" hangingPunct="1">
              <a:lnSpc>
                <a:spcPct val="90000"/>
              </a:lnSpc>
            </a:pPr>
            <a:r>
              <a:rPr lang="en-US" altLang="en-US"/>
              <a:t>Monthly Surface Water Quality Report form template</a:t>
            </a:r>
          </a:p>
          <a:p>
            <a:pPr lvl="2" eaLnBrk="1" hangingPunct="1">
              <a:lnSpc>
                <a:spcPct val="90000"/>
              </a:lnSpc>
            </a:pPr>
            <a:r>
              <a:rPr lang="en-US" altLang="en-US"/>
              <a:t>Tracer Study form</a:t>
            </a:r>
          </a:p>
          <a:p>
            <a:pPr eaLnBrk="1" hangingPunct="1">
              <a:lnSpc>
                <a:spcPct val="90000"/>
              </a:lnSpc>
            </a:pPr>
            <a:r>
              <a:rPr lang="en-US" altLang="en-US"/>
              <a:t>Surface Water Treatment Rule guidance manual, Appendix C: Determination of Disinfectant Contact Time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FC7A97-9D19-1BBC-A515-2914E9A57761}"/>
              </a:ext>
            </a:extLst>
          </p:cNvPr>
          <p:cNvSpPr txBox="1"/>
          <p:nvPr/>
        </p:nvSpPr>
        <p:spPr>
          <a:xfrm>
            <a:off x="630936" y="491490"/>
            <a:ext cx="7663058"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Resources for Operators</a:t>
            </a:r>
          </a:p>
        </p:txBody>
      </p:sp>
      <p:sp>
        <p:nvSpPr>
          <p:cNvPr id="186371" name="Content Placeholder 2">
            <a:extLst>
              <a:ext uri="{FF2B5EF4-FFF2-40B4-BE49-F238E27FC236}">
                <a16:creationId xmlns:a16="http://schemas.microsoft.com/office/drawing/2014/main" id="{D04ABFF2-42A8-B5CA-BC67-AA3F4B22A9F0}"/>
              </a:ext>
            </a:extLst>
          </p:cNvPr>
          <p:cNvSpPr txBox="1">
            <a:spLocks/>
          </p:cNvSpPr>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r>
              <a:rPr lang="en-US" altLang="en-US"/>
              <a:t>EPA Rules </a:t>
            </a:r>
            <a:r>
              <a:rPr lang="en-US" altLang="en-US">
                <a:hlinkClick r:id="rId3"/>
              </a:rPr>
              <a:t>http://water.epa.gov/lawsregs/rulesregs/sdwa/currentregulations.cfm</a:t>
            </a:r>
            <a:r>
              <a:rPr lang="en-US" altLang="en-US"/>
              <a:t> </a:t>
            </a:r>
          </a:p>
          <a:p>
            <a:pPr eaLnBrk="1" hangingPunct="1"/>
            <a:r>
              <a:rPr lang="en-US" altLang="en-US"/>
              <a:t>AWWA </a:t>
            </a:r>
            <a:r>
              <a:rPr lang="en-US" altLang="en-US">
                <a:hlinkClick r:id="rId4"/>
              </a:rPr>
              <a:t>http://www.pnws-awwa.org/Index.asp</a:t>
            </a:r>
            <a:r>
              <a:rPr lang="en-US" altLang="en-US"/>
              <a:t> </a:t>
            </a:r>
          </a:p>
          <a:p>
            <a:pPr eaLnBrk="1" hangingPunct="1"/>
            <a:r>
              <a:rPr lang="en-US" altLang="en-US"/>
              <a:t>OAWU </a:t>
            </a:r>
            <a:r>
              <a:rPr lang="en-US" altLang="en-US">
                <a:hlinkClick r:id="rId5"/>
              </a:rPr>
              <a:t>http://www.oawu.net/</a:t>
            </a:r>
            <a:r>
              <a:rPr lang="en-US" altLang="en-US"/>
              <a:t> </a:t>
            </a:r>
          </a:p>
          <a:p>
            <a:pPr eaLnBrk="1" hangingPunct="1"/>
            <a:r>
              <a:rPr lang="en-US" altLang="en-US"/>
              <a:t>Circuit Rider </a:t>
            </a:r>
            <a:r>
              <a:rPr lang="en-US" altLang="en-US">
                <a:hlinkClick r:id="rId6"/>
              </a:rPr>
              <a:t>http://public.health.oregon.gov/HealthyEnvironments/DrinkingWater/Operations/Pages/circuitrider.aspx</a:t>
            </a:r>
            <a:r>
              <a:rPr lang="en-US" altLang="en-US"/>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46D860-1565-536A-6FDB-A634AC57BBFF}"/>
              </a:ext>
            </a:extLst>
          </p:cNvPr>
          <p:cNvSpPr txBox="1"/>
          <p:nvPr/>
        </p:nvSpPr>
        <p:spPr>
          <a:xfrm>
            <a:off x="630936" y="548640"/>
            <a:ext cx="7663058"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Turbidimeters</a:t>
            </a:r>
          </a:p>
        </p:txBody>
      </p:sp>
      <p:sp>
        <p:nvSpPr>
          <p:cNvPr id="24579" name="Content Placeholder 2">
            <a:extLst>
              <a:ext uri="{FF2B5EF4-FFF2-40B4-BE49-F238E27FC236}">
                <a16:creationId xmlns:a16="http://schemas.microsoft.com/office/drawing/2014/main" id="{8CE114E2-AED3-477B-F675-171035F0E81B}"/>
              </a:ext>
            </a:extLst>
          </p:cNvPr>
          <p:cNvSpPr txBox="1">
            <a:spLocks/>
          </p:cNvSpPr>
          <p:nvPr/>
        </p:nvSpPr>
        <p:spPr bwMode="auto">
          <a:xfrm>
            <a:off x="438150" y="150495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39775"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995363"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r>
              <a:rPr lang="en-US" altLang="en-US"/>
              <a:t>Turbidimeters </a:t>
            </a:r>
          </a:p>
          <a:p>
            <a:pPr lvl="1" eaLnBrk="1" hangingPunct="1"/>
            <a:r>
              <a:rPr lang="en-US" altLang="en-US"/>
              <a:t>Online, portable or bench-top</a:t>
            </a:r>
          </a:p>
          <a:p>
            <a:pPr lvl="1" eaLnBrk="1" hangingPunct="1"/>
            <a:r>
              <a:rPr lang="en-US" altLang="en-US"/>
              <a:t>Must be calibrated per manufacturer or at least quarterly with a </a:t>
            </a:r>
            <a:r>
              <a:rPr lang="en-US" altLang="en-US" u="sng"/>
              <a:t>primary</a:t>
            </a:r>
            <a:r>
              <a:rPr lang="en-US" altLang="en-US"/>
              <a:t> standard</a:t>
            </a:r>
          </a:p>
          <a:p>
            <a:pPr lvl="2" eaLnBrk="1" hangingPunct="1"/>
            <a:r>
              <a:rPr lang="en-US" altLang="en-US"/>
              <a:t>Formazin solution</a:t>
            </a:r>
          </a:p>
          <a:p>
            <a:pPr lvl="2" eaLnBrk="1" hangingPunct="1"/>
            <a:r>
              <a:rPr lang="en-US" altLang="en-US"/>
              <a:t>StablCal® (stabilized formazin)</a:t>
            </a:r>
          </a:p>
          <a:p>
            <a:pPr lvl="1" eaLnBrk="1" hangingPunct="1"/>
            <a:r>
              <a:rPr lang="en-US" altLang="en-US"/>
              <a:t>Secondary standards used for day-to-day check</a:t>
            </a:r>
          </a:p>
          <a:p>
            <a:pPr lvl="1" eaLnBrk="1" hangingPunct="1"/>
            <a:r>
              <a:rPr lang="en-US" altLang="en-US"/>
              <a:t>Check is used to determine if calibration with a primary standard is necessary</a:t>
            </a:r>
          </a:p>
          <a:p>
            <a:pPr lvl="2" eaLnBrk="1" hangingPunct="1"/>
            <a:r>
              <a:rPr lang="en-US" altLang="en-US"/>
              <a:t>Gelex</a:t>
            </a:r>
          </a:p>
          <a:p>
            <a:pPr lvl="2" eaLnBrk="1" hangingPunct="1"/>
            <a:r>
              <a:rPr lang="en-US" altLang="en-US"/>
              <a:t>Manufacturer provided (e.g. Hach ICE-PIC)</a:t>
            </a:r>
          </a:p>
          <a:p>
            <a:pPr lvl="1" eaLnBrk="1" hangingPunct="1"/>
            <a:endParaRPr lang="en-US" altLang="en-US"/>
          </a:p>
        </p:txBody>
      </p:sp>
      <p:pic>
        <p:nvPicPr>
          <p:cNvPr id="24580" name="Picture 1">
            <a:extLst>
              <a:ext uri="{FF2B5EF4-FFF2-40B4-BE49-F238E27FC236}">
                <a16:creationId xmlns:a16="http://schemas.microsoft.com/office/drawing/2014/main" id="{408D8715-F7A3-3754-A4AD-740A168CF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247650"/>
            <a:ext cx="2838450" cy="2120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1">
            <a:extLst>
              <a:ext uri="{FF2B5EF4-FFF2-40B4-BE49-F238E27FC236}">
                <a16:creationId xmlns:a16="http://schemas.microsoft.com/office/drawing/2014/main" id="{98A5E970-C28F-55DF-F773-E709A26A9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357313"/>
            <a:ext cx="653415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9E7F291-A0CA-6BD8-61FB-EF00E258F170}"/>
              </a:ext>
            </a:extLst>
          </p:cNvPr>
          <p:cNvSpPr txBox="1"/>
          <p:nvPr/>
        </p:nvSpPr>
        <p:spPr>
          <a:xfrm>
            <a:off x="630936" y="491490"/>
            <a:ext cx="7663058"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Resources for Operators</a:t>
            </a:r>
          </a:p>
        </p:txBody>
      </p:sp>
      <p:sp>
        <p:nvSpPr>
          <p:cNvPr id="188420" name="TextBox 4">
            <a:extLst>
              <a:ext uri="{FF2B5EF4-FFF2-40B4-BE49-F238E27FC236}">
                <a16:creationId xmlns:a16="http://schemas.microsoft.com/office/drawing/2014/main" id="{72729815-4C43-2B37-2DAB-002544EA491A}"/>
              </a:ext>
            </a:extLst>
          </p:cNvPr>
          <p:cNvSpPr txBox="1">
            <a:spLocks noChangeArrowheads="1"/>
          </p:cNvSpPr>
          <p:nvPr/>
        </p:nvSpPr>
        <p:spPr bwMode="auto">
          <a:xfrm>
            <a:off x="3733800" y="1200150"/>
            <a:ext cx="1676400" cy="2032000"/>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a:t>“Drinking Water Data Online” </a:t>
            </a:r>
          </a:p>
          <a:p>
            <a:pPr algn="ctr" eaLnBrk="1" hangingPunct="1"/>
            <a:endParaRPr lang="en-US" altLang="en-US"/>
          </a:p>
          <a:p>
            <a:pPr algn="ctr" eaLnBrk="1" hangingPunct="1"/>
            <a:r>
              <a:rPr lang="en-US" altLang="en-US"/>
              <a:t>(data specific to each water system)</a:t>
            </a:r>
          </a:p>
        </p:txBody>
      </p:sp>
      <p:sp>
        <p:nvSpPr>
          <p:cNvPr id="8" name="Striped Right Arrow 7">
            <a:extLst>
              <a:ext uri="{FF2B5EF4-FFF2-40B4-BE49-F238E27FC236}">
                <a16:creationId xmlns:a16="http://schemas.microsoft.com/office/drawing/2014/main" id="{7ACB41CF-EE6B-BFF4-DCE7-BDD0DAA45D6B}"/>
              </a:ext>
            </a:extLst>
          </p:cNvPr>
          <p:cNvSpPr/>
          <p:nvPr/>
        </p:nvSpPr>
        <p:spPr bwMode="auto">
          <a:xfrm flipH="1">
            <a:off x="2889250" y="2768600"/>
            <a:ext cx="685800" cy="457200"/>
          </a:xfrm>
          <a:prstGeom prst="stripedRightArrow">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a:lstStyle/>
          <a:p>
            <a:pPr fontAlgn="auto">
              <a:spcBef>
                <a:spcPts val="0"/>
              </a:spcBef>
              <a:spcAft>
                <a:spcPts val="0"/>
              </a:spcAft>
              <a:defRPr/>
            </a:pPr>
            <a:endParaRPr lang="en-US" sz="2400" dirty="0">
              <a:latin typeface="Times" pitchFamily="18" charset="0"/>
            </a:endParaRPr>
          </a:p>
        </p:txBody>
      </p:sp>
      <p:sp>
        <p:nvSpPr>
          <p:cNvPr id="188422" name="TextBox 8">
            <a:extLst>
              <a:ext uri="{FF2B5EF4-FFF2-40B4-BE49-F238E27FC236}">
                <a16:creationId xmlns:a16="http://schemas.microsoft.com/office/drawing/2014/main" id="{4D5A7A8D-4600-3AEC-6894-37B88232A905}"/>
              </a:ext>
            </a:extLst>
          </p:cNvPr>
          <p:cNvSpPr txBox="1">
            <a:spLocks noChangeArrowheads="1"/>
          </p:cNvSpPr>
          <p:nvPr/>
        </p:nvSpPr>
        <p:spPr bwMode="auto">
          <a:xfrm>
            <a:off x="514350" y="5673725"/>
            <a:ext cx="1371600" cy="922338"/>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a:t>Water System Operations</a:t>
            </a:r>
          </a:p>
        </p:txBody>
      </p:sp>
      <p:sp>
        <p:nvSpPr>
          <p:cNvPr id="10" name="Striped Right Arrow 9">
            <a:extLst>
              <a:ext uri="{FF2B5EF4-FFF2-40B4-BE49-F238E27FC236}">
                <a16:creationId xmlns:a16="http://schemas.microsoft.com/office/drawing/2014/main" id="{895EAB21-7B76-6B01-A429-108149891129}"/>
              </a:ext>
            </a:extLst>
          </p:cNvPr>
          <p:cNvSpPr/>
          <p:nvPr/>
        </p:nvSpPr>
        <p:spPr bwMode="auto">
          <a:xfrm rot="5400000" flipH="1" flipV="1">
            <a:off x="1009650" y="5127625"/>
            <a:ext cx="381000" cy="457200"/>
          </a:xfrm>
          <a:prstGeom prst="stripedRightArrow">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a:lstStyle/>
          <a:p>
            <a:pPr fontAlgn="auto">
              <a:spcBef>
                <a:spcPts val="0"/>
              </a:spcBef>
              <a:spcAft>
                <a:spcPts val="0"/>
              </a:spcAft>
              <a:defRPr/>
            </a:pPr>
            <a:endParaRPr lang="en-US" sz="2400" dirty="0">
              <a:latin typeface="Times" pitchFamily="18" charset="0"/>
            </a:endParaRPr>
          </a:p>
        </p:txBody>
      </p:sp>
      <p:sp>
        <p:nvSpPr>
          <p:cNvPr id="188424" name="TextBox 12">
            <a:extLst>
              <a:ext uri="{FF2B5EF4-FFF2-40B4-BE49-F238E27FC236}">
                <a16:creationId xmlns:a16="http://schemas.microsoft.com/office/drawing/2014/main" id="{C04D6650-519D-8388-4DD3-6E515132E5F9}"/>
              </a:ext>
            </a:extLst>
          </p:cNvPr>
          <p:cNvSpPr txBox="1">
            <a:spLocks noChangeArrowheads="1"/>
          </p:cNvSpPr>
          <p:nvPr/>
        </p:nvSpPr>
        <p:spPr bwMode="auto">
          <a:xfrm>
            <a:off x="7239000" y="3273425"/>
            <a:ext cx="1676400" cy="646113"/>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a:t>Current News and Events</a:t>
            </a:r>
          </a:p>
        </p:txBody>
      </p:sp>
      <p:sp>
        <p:nvSpPr>
          <p:cNvPr id="188425" name="Rectangle 13">
            <a:extLst>
              <a:ext uri="{FF2B5EF4-FFF2-40B4-BE49-F238E27FC236}">
                <a16:creationId xmlns:a16="http://schemas.microsoft.com/office/drawing/2014/main" id="{4C90DCCC-E378-507E-CEC3-755766A2C0A8}"/>
              </a:ext>
            </a:extLst>
          </p:cNvPr>
          <p:cNvSpPr>
            <a:spLocks noChangeArrowheads="1"/>
          </p:cNvSpPr>
          <p:nvPr/>
        </p:nvSpPr>
        <p:spPr bwMode="auto">
          <a:xfrm>
            <a:off x="569913" y="4922838"/>
            <a:ext cx="1258887" cy="1778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sz="2400">
              <a:latin typeface="Times" panose="02020603050405020304" pitchFamily="18" charset="0"/>
            </a:endParaRPr>
          </a:p>
        </p:txBody>
      </p:sp>
      <p:sp>
        <p:nvSpPr>
          <p:cNvPr id="188426" name="Rectangle 13">
            <a:extLst>
              <a:ext uri="{FF2B5EF4-FFF2-40B4-BE49-F238E27FC236}">
                <a16:creationId xmlns:a16="http://schemas.microsoft.com/office/drawing/2014/main" id="{5976F6B3-E4D3-BB8F-FF83-AC743F9C9893}"/>
              </a:ext>
            </a:extLst>
          </p:cNvPr>
          <p:cNvSpPr>
            <a:spLocks noChangeArrowheads="1"/>
          </p:cNvSpPr>
          <p:nvPr/>
        </p:nvSpPr>
        <p:spPr bwMode="auto">
          <a:xfrm>
            <a:off x="4762500" y="3429000"/>
            <a:ext cx="1577975" cy="287338"/>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sz="2400">
              <a:latin typeface="Times" panose="02020603050405020304" pitchFamily="18" charset="0"/>
            </a:endParaRPr>
          </a:p>
        </p:txBody>
      </p:sp>
      <p:sp>
        <p:nvSpPr>
          <p:cNvPr id="188427" name="Rectangle 13">
            <a:extLst>
              <a:ext uri="{FF2B5EF4-FFF2-40B4-BE49-F238E27FC236}">
                <a16:creationId xmlns:a16="http://schemas.microsoft.com/office/drawing/2014/main" id="{9A853286-0B57-F855-35D8-28845A1E9E8E}"/>
              </a:ext>
            </a:extLst>
          </p:cNvPr>
          <p:cNvSpPr>
            <a:spLocks noChangeArrowheads="1"/>
          </p:cNvSpPr>
          <p:nvPr/>
        </p:nvSpPr>
        <p:spPr bwMode="auto">
          <a:xfrm>
            <a:off x="2590800" y="5029200"/>
            <a:ext cx="1066800" cy="2286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sz="2400">
              <a:latin typeface="Times" panose="02020603050405020304" pitchFamily="18" charset="0"/>
            </a:endParaRPr>
          </a:p>
        </p:txBody>
      </p:sp>
      <p:sp>
        <p:nvSpPr>
          <p:cNvPr id="188428" name="TextBox 12">
            <a:extLst>
              <a:ext uri="{FF2B5EF4-FFF2-40B4-BE49-F238E27FC236}">
                <a16:creationId xmlns:a16="http://schemas.microsoft.com/office/drawing/2014/main" id="{4803F558-50C4-D448-654F-7413F56E4D9B}"/>
              </a:ext>
            </a:extLst>
          </p:cNvPr>
          <p:cNvSpPr txBox="1">
            <a:spLocks noChangeArrowheads="1"/>
          </p:cNvSpPr>
          <p:nvPr/>
        </p:nvSpPr>
        <p:spPr bwMode="auto">
          <a:xfrm>
            <a:off x="4686300" y="4989513"/>
            <a:ext cx="1676400" cy="369887"/>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a:t>Contact Us</a:t>
            </a:r>
          </a:p>
        </p:txBody>
      </p:sp>
      <p:sp>
        <p:nvSpPr>
          <p:cNvPr id="17" name="Striped Right Arrow 16">
            <a:extLst>
              <a:ext uri="{FF2B5EF4-FFF2-40B4-BE49-F238E27FC236}">
                <a16:creationId xmlns:a16="http://schemas.microsoft.com/office/drawing/2014/main" id="{BC07FBD3-D436-742C-17BD-005C131F087D}"/>
              </a:ext>
            </a:extLst>
          </p:cNvPr>
          <p:cNvSpPr/>
          <p:nvPr/>
        </p:nvSpPr>
        <p:spPr bwMode="auto">
          <a:xfrm flipH="1">
            <a:off x="3884613" y="4922838"/>
            <a:ext cx="685800" cy="457200"/>
          </a:xfrm>
          <a:prstGeom prst="stripedRightArrow">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a:lstStyle/>
          <a:p>
            <a:pPr fontAlgn="auto">
              <a:spcBef>
                <a:spcPts val="0"/>
              </a:spcBef>
              <a:spcAft>
                <a:spcPts val="0"/>
              </a:spcAft>
              <a:defRPr/>
            </a:pPr>
            <a:endParaRPr lang="en-US" sz="2400" dirty="0">
              <a:latin typeface="Times" pitchFamily="18" charset="0"/>
            </a:endParaRPr>
          </a:p>
        </p:txBody>
      </p:sp>
      <p:sp>
        <p:nvSpPr>
          <p:cNvPr id="18" name="Striped Right Arrow 17">
            <a:extLst>
              <a:ext uri="{FF2B5EF4-FFF2-40B4-BE49-F238E27FC236}">
                <a16:creationId xmlns:a16="http://schemas.microsoft.com/office/drawing/2014/main" id="{86680AD4-EE58-3E80-BA92-DD27DC638F7E}"/>
              </a:ext>
            </a:extLst>
          </p:cNvPr>
          <p:cNvSpPr/>
          <p:nvPr/>
        </p:nvSpPr>
        <p:spPr bwMode="auto">
          <a:xfrm flipH="1">
            <a:off x="6426200" y="3368675"/>
            <a:ext cx="685800" cy="457200"/>
          </a:xfrm>
          <a:prstGeom prst="stripedRightArrow">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a:lstStyle/>
          <a:p>
            <a:pPr fontAlgn="auto">
              <a:spcBef>
                <a:spcPts val="0"/>
              </a:spcBef>
              <a:spcAft>
                <a:spcPts val="0"/>
              </a:spcAft>
              <a:defRPr/>
            </a:pPr>
            <a:endParaRPr lang="en-US" sz="2400" dirty="0">
              <a:latin typeface="Times" pitchFamily="18" charset="0"/>
            </a:endParaRPr>
          </a:p>
        </p:txBody>
      </p:sp>
      <p:sp>
        <p:nvSpPr>
          <p:cNvPr id="188431" name="Rectangle 2">
            <a:extLst>
              <a:ext uri="{FF2B5EF4-FFF2-40B4-BE49-F238E27FC236}">
                <a16:creationId xmlns:a16="http://schemas.microsoft.com/office/drawing/2014/main" id="{41CD3433-9448-A831-1190-47B376E1303D}"/>
              </a:ext>
            </a:extLst>
          </p:cNvPr>
          <p:cNvSpPr>
            <a:spLocks noChangeArrowheads="1"/>
          </p:cNvSpPr>
          <p:nvPr/>
        </p:nvSpPr>
        <p:spPr bwMode="auto">
          <a:xfrm>
            <a:off x="2889250" y="5849938"/>
            <a:ext cx="4416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r>
              <a:rPr lang="en-US" altLang="en-US" sz="2800">
                <a:hlinkClick r:id="rId4"/>
              </a:rPr>
              <a:t>www.healthoregon.gov/dwp</a:t>
            </a:r>
            <a:endParaRPr lang="en-US" altLang="en-US" sz="28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1">
            <a:extLst>
              <a:ext uri="{FF2B5EF4-FFF2-40B4-BE49-F238E27FC236}">
                <a16:creationId xmlns:a16="http://schemas.microsoft.com/office/drawing/2014/main" id="{3CC654C8-EC21-CBE3-9C22-64481089F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8" y="1470025"/>
            <a:ext cx="8278812"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C2137F7-8EC8-E957-4045-3B122A31C7A2}"/>
              </a:ext>
            </a:extLst>
          </p:cNvPr>
          <p:cNvSpPr txBox="1"/>
          <p:nvPr/>
        </p:nvSpPr>
        <p:spPr>
          <a:xfrm>
            <a:off x="630936" y="491490"/>
            <a:ext cx="7663058"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Resources for Operators</a:t>
            </a:r>
          </a:p>
        </p:txBody>
      </p:sp>
      <p:sp>
        <p:nvSpPr>
          <p:cNvPr id="190468" name="Rectangle 13">
            <a:extLst>
              <a:ext uri="{FF2B5EF4-FFF2-40B4-BE49-F238E27FC236}">
                <a16:creationId xmlns:a16="http://schemas.microsoft.com/office/drawing/2014/main" id="{896DB07F-A641-EBBC-66FE-D27418F20CF3}"/>
              </a:ext>
            </a:extLst>
          </p:cNvPr>
          <p:cNvSpPr>
            <a:spLocks noChangeArrowheads="1"/>
          </p:cNvSpPr>
          <p:nvPr/>
        </p:nvSpPr>
        <p:spPr bwMode="auto">
          <a:xfrm>
            <a:off x="2754313" y="2206625"/>
            <a:ext cx="2144712" cy="271463"/>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sz="2400">
              <a:latin typeface="Times" panose="02020603050405020304" pitchFamily="18" charset="0"/>
            </a:endParaRPr>
          </a:p>
        </p:txBody>
      </p:sp>
      <p:sp>
        <p:nvSpPr>
          <p:cNvPr id="190469" name="Rectangle 13">
            <a:extLst>
              <a:ext uri="{FF2B5EF4-FFF2-40B4-BE49-F238E27FC236}">
                <a16:creationId xmlns:a16="http://schemas.microsoft.com/office/drawing/2014/main" id="{45929985-191A-31DE-CFDD-106F69C97975}"/>
              </a:ext>
            </a:extLst>
          </p:cNvPr>
          <p:cNvSpPr>
            <a:spLocks noChangeArrowheads="1"/>
          </p:cNvSpPr>
          <p:nvPr/>
        </p:nvSpPr>
        <p:spPr bwMode="auto">
          <a:xfrm>
            <a:off x="901700" y="2490788"/>
            <a:ext cx="1379538" cy="28575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sz="2400">
              <a:latin typeface="Times" panose="02020603050405020304"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1">
            <a:extLst>
              <a:ext uri="{FF2B5EF4-FFF2-40B4-BE49-F238E27FC236}">
                <a16:creationId xmlns:a16="http://schemas.microsoft.com/office/drawing/2014/main" id="{04408354-A8C1-AFDF-2ACD-852D1EA42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357313"/>
            <a:ext cx="653415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F71936D-CFD2-0738-2485-57EE52CCD2F3}"/>
              </a:ext>
            </a:extLst>
          </p:cNvPr>
          <p:cNvSpPr txBox="1"/>
          <p:nvPr/>
        </p:nvSpPr>
        <p:spPr>
          <a:xfrm>
            <a:off x="630936" y="491490"/>
            <a:ext cx="7663058"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Resources for Operators</a:t>
            </a:r>
          </a:p>
        </p:txBody>
      </p:sp>
      <p:sp>
        <p:nvSpPr>
          <p:cNvPr id="192516" name="TextBox 4">
            <a:extLst>
              <a:ext uri="{FF2B5EF4-FFF2-40B4-BE49-F238E27FC236}">
                <a16:creationId xmlns:a16="http://schemas.microsoft.com/office/drawing/2014/main" id="{12AF1CF2-B4B5-0044-623A-AF85C8EA2988}"/>
              </a:ext>
            </a:extLst>
          </p:cNvPr>
          <p:cNvSpPr txBox="1">
            <a:spLocks noChangeArrowheads="1"/>
          </p:cNvSpPr>
          <p:nvPr/>
        </p:nvSpPr>
        <p:spPr bwMode="auto">
          <a:xfrm>
            <a:off x="3733800" y="1911350"/>
            <a:ext cx="2443163" cy="1477963"/>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a:t>“Drinking Water Data Online” </a:t>
            </a:r>
          </a:p>
          <a:p>
            <a:pPr algn="ctr" eaLnBrk="1" hangingPunct="1"/>
            <a:endParaRPr lang="en-US" altLang="en-US"/>
          </a:p>
          <a:p>
            <a:pPr algn="ctr" eaLnBrk="1" hangingPunct="1"/>
            <a:r>
              <a:rPr lang="en-US" altLang="en-US"/>
              <a:t>(data specific to each water system)</a:t>
            </a:r>
          </a:p>
        </p:txBody>
      </p:sp>
      <p:sp>
        <p:nvSpPr>
          <p:cNvPr id="8" name="Striped Right Arrow 7">
            <a:extLst>
              <a:ext uri="{FF2B5EF4-FFF2-40B4-BE49-F238E27FC236}">
                <a16:creationId xmlns:a16="http://schemas.microsoft.com/office/drawing/2014/main" id="{39B925EC-DBB8-CCCD-09B4-76C78910FA80}"/>
              </a:ext>
            </a:extLst>
          </p:cNvPr>
          <p:cNvSpPr/>
          <p:nvPr/>
        </p:nvSpPr>
        <p:spPr bwMode="auto">
          <a:xfrm flipH="1">
            <a:off x="2889250" y="2768600"/>
            <a:ext cx="685800" cy="457200"/>
          </a:xfrm>
          <a:prstGeom prst="stripedRightArrow">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a:lstStyle/>
          <a:p>
            <a:pPr fontAlgn="auto">
              <a:spcBef>
                <a:spcPts val="0"/>
              </a:spcBef>
              <a:spcAft>
                <a:spcPts val="0"/>
              </a:spcAft>
              <a:defRPr/>
            </a:pPr>
            <a:endParaRPr lang="en-US" sz="2400" dirty="0">
              <a:latin typeface="Times" pitchFamily="18" charset="0"/>
            </a:endParaRPr>
          </a:p>
        </p:txBody>
      </p:sp>
      <p:sp>
        <p:nvSpPr>
          <p:cNvPr id="192518" name="Rectangle 2">
            <a:extLst>
              <a:ext uri="{FF2B5EF4-FFF2-40B4-BE49-F238E27FC236}">
                <a16:creationId xmlns:a16="http://schemas.microsoft.com/office/drawing/2014/main" id="{0501C7B6-F447-3F97-E2D9-1321E06937F5}"/>
              </a:ext>
            </a:extLst>
          </p:cNvPr>
          <p:cNvSpPr>
            <a:spLocks noChangeArrowheads="1"/>
          </p:cNvSpPr>
          <p:nvPr/>
        </p:nvSpPr>
        <p:spPr bwMode="auto">
          <a:xfrm>
            <a:off x="2889250" y="5849938"/>
            <a:ext cx="4416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r>
              <a:rPr lang="en-US" altLang="en-US" sz="2800">
                <a:hlinkClick r:id="rId4"/>
              </a:rPr>
              <a:t>www.healthoregon.gov/dwp</a:t>
            </a:r>
            <a:endParaRPr lang="en-US" altLang="en-US" sz="280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8ED712-E51A-372E-BC4F-AAC2DEC7F027}"/>
              </a:ext>
            </a:extLst>
          </p:cNvPr>
          <p:cNvPicPr>
            <a:picLocks noChangeAspect="1"/>
          </p:cNvPicPr>
          <p:nvPr/>
        </p:nvPicPr>
        <p:blipFill>
          <a:blip r:embed="rId3"/>
          <a:stretch>
            <a:fillRect/>
          </a:stretch>
        </p:blipFill>
        <p:spPr>
          <a:xfrm>
            <a:off x="418600" y="1199376"/>
            <a:ext cx="7323638" cy="5468502"/>
          </a:xfrm>
          <a:prstGeom prst="rect">
            <a:avLst/>
          </a:prstGeom>
          <a:ln>
            <a:solidFill>
              <a:schemeClr val="bg1"/>
            </a:solidFill>
          </a:ln>
        </p:spPr>
      </p:pic>
      <p:sp>
        <p:nvSpPr>
          <p:cNvPr id="5" name="TextBox 4">
            <a:extLst>
              <a:ext uri="{FF2B5EF4-FFF2-40B4-BE49-F238E27FC236}">
                <a16:creationId xmlns:a16="http://schemas.microsoft.com/office/drawing/2014/main" id="{B7DC52AE-8A70-AEDD-FB56-D4544ACB6595}"/>
              </a:ext>
            </a:extLst>
          </p:cNvPr>
          <p:cNvSpPr txBox="1"/>
          <p:nvPr/>
        </p:nvSpPr>
        <p:spPr>
          <a:xfrm>
            <a:off x="630936" y="491490"/>
            <a:ext cx="826541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Data for Each System On-line</a:t>
            </a:r>
          </a:p>
        </p:txBody>
      </p:sp>
      <p:sp>
        <p:nvSpPr>
          <p:cNvPr id="194565" name="Oval 5">
            <a:extLst>
              <a:ext uri="{FF2B5EF4-FFF2-40B4-BE49-F238E27FC236}">
                <a16:creationId xmlns:a16="http://schemas.microsoft.com/office/drawing/2014/main" id="{2AEA7366-D92F-00C1-06A9-06192DCC0DC5}"/>
              </a:ext>
            </a:extLst>
          </p:cNvPr>
          <p:cNvSpPr>
            <a:spLocks noChangeArrowheads="1"/>
          </p:cNvSpPr>
          <p:nvPr/>
        </p:nvSpPr>
        <p:spPr bwMode="auto">
          <a:xfrm>
            <a:off x="1285875" y="1600898"/>
            <a:ext cx="1219200" cy="4572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sz="2400">
              <a:latin typeface="Times" panose="02020603050405020304" pitchFamily="18" charset="0"/>
            </a:endParaRPr>
          </a:p>
        </p:txBody>
      </p:sp>
      <p:sp>
        <p:nvSpPr>
          <p:cNvPr id="9" name="Striped Right Arrow 8">
            <a:extLst>
              <a:ext uri="{FF2B5EF4-FFF2-40B4-BE49-F238E27FC236}">
                <a16:creationId xmlns:a16="http://schemas.microsoft.com/office/drawing/2014/main" id="{7E348B4F-F229-2B24-D9A9-B8948A96329C}"/>
              </a:ext>
            </a:extLst>
          </p:cNvPr>
          <p:cNvSpPr/>
          <p:nvPr/>
        </p:nvSpPr>
        <p:spPr bwMode="auto">
          <a:xfrm rot="16200000" flipH="1">
            <a:off x="6319838" y="3860800"/>
            <a:ext cx="1219200" cy="457200"/>
          </a:xfrm>
          <a:prstGeom prst="stripedRightArrow">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a:lstStyle/>
          <a:p>
            <a:pPr fontAlgn="auto">
              <a:spcBef>
                <a:spcPts val="0"/>
              </a:spcBef>
              <a:spcAft>
                <a:spcPts val="0"/>
              </a:spcAft>
              <a:defRPr/>
            </a:pPr>
            <a:endParaRPr lang="en-US" sz="2400" dirty="0">
              <a:latin typeface="Times" pitchFamily="18" charset="0"/>
            </a:endParaRPr>
          </a:p>
        </p:txBody>
      </p:sp>
      <p:sp>
        <p:nvSpPr>
          <p:cNvPr id="194567" name="TextBox 10">
            <a:extLst>
              <a:ext uri="{FF2B5EF4-FFF2-40B4-BE49-F238E27FC236}">
                <a16:creationId xmlns:a16="http://schemas.microsoft.com/office/drawing/2014/main" id="{9C31E28A-421C-8853-CA53-3D1962463AF9}"/>
              </a:ext>
            </a:extLst>
          </p:cNvPr>
          <p:cNvSpPr txBox="1">
            <a:spLocks noChangeArrowheads="1"/>
          </p:cNvSpPr>
          <p:nvPr/>
        </p:nvSpPr>
        <p:spPr bwMode="auto">
          <a:xfrm>
            <a:off x="6065838" y="2668588"/>
            <a:ext cx="1676400" cy="646112"/>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a:t>Info by County</a:t>
            </a:r>
          </a:p>
        </p:txBody>
      </p:sp>
      <p:pic>
        <p:nvPicPr>
          <p:cNvPr id="194568" name="Picture 2">
            <a:extLst>
              <a:ext uri="{FF2B5EF4-FFF2-40B4-BE49-F238E27FC236}">
                <a16:creationId xmlns:a16="http://schemas.microsoft.com/office/drawing/2014/main" id="{2C58C791-88A2-0381-97AD-5ADD587E1B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3944" y="1743075"/>
            <a:ext cx="191611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triped Right Arrow 12">
            <a:extLst>
              <a:ext uri="{FF2B5EF4-FFF2-40B4-BE49-F238E27FC236}">
                <a16:creationId xmlns:a16="http://schemas.microsoft.com/office/drawing/2014/main" id="{F4DCD249-555D-834F-80BA-B3444F3BFBBB}"/>
              </a:ext>
            </a:extLst>
          </p:cNvPr>
          <p:cNvSpPr/>
          <p:nvPr/>
        </p:nvSpPr>
        <p:spPr bwMode="auto">
          <a:xfrm flipH="1">
            <a:off x="2624931" y="1600200"/>
            <a:ext cx="914400" cy="457200"/>
          </a:xfrm>
          <a:prstGeom prst="stripedRightArrow">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a:lstStyle/>
          <a:p>
            <a:pPr fontAlgn="auto">
              <a:spcBef>
                <a:spcPts val="0"/>
              </a:spcBef>
              <a:spcAft>
                <a:spcPts val="0"/>
              </a:spcAft>
              <a:defRPr/>
            </a:pPr>
            <a:endParaRPr lang="en-US" sz="2400" dirty="0">
              <a:latin typeface="Times" pitchFamily="18" charset="0"/>
            </a:endParaRPr>
          </a:p>
        </p:txBody>
      </p:sp>
      <p:sp>
        <p:nvSpPr>
          <p:cNvPr id="194570" name="Rectangle 15">
            <a:extLst>
              <a:ext uri="{FF2B5EF4-FFF2-40B4-BE49-F238E27FC236}">
                <a16:creationId xmlns:a16="http://schemas.microsoft.com/office/drawing/2014/main" id="{11DE8CEE-B257-CB82-D991-450D28429CC3}"/>
              </a:ext>
            </a:extLst>
          </p:cNvPr>
          <p:cNvSpPr>
            <a:spLocks noChangeArrowheads="1"/>
          </p:cNvSpPr>
          <p:nvPr/>
        </p:nvSpPr>
        <p:spPr bwMode="auto">
          <a:xfrm>
            <a:off x="418601" y="5173884"/>
            <a:ext cx="7323638" cy="902825"/>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sz="2400">
              <a:latin typeface="Times" panose="02020603050405020304"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5A8EC4-4F4C-5607-5CCD-6131D22543D0}"/>
              </a:ext>
            </a:extLst>
          </p:cNvPr>
          <p:cNvPicPr>
            <a:picLocks noChangeAspect="1"/>
          </p:cNvPicPr>
          <p:nvPr/>
        </p:nvPicPr>
        <p:blipFill>
          <a:blip r:embed="rId3"/>
          <a:stretch>
            <a:fillRect/>
          </a:stretch>
        </p:blipFill>
        <p:spPr>
          <a:xfrm>
            <a:off x="302388" y="2019300"/>
            <a:ext cx="8458200" cy="3530862"/>
          </a:xfrm>
          <a:prstGeom prst="rect">
            <a:avLst/>
          </a:prstGeom>
          <a:ln>
            <a:solidFill>
              <a:schemeClr val="bg1"/>
            </a:solidFill>
          </a:ln>
        </p:spPr>
      </p:pic>
      <p:sp>
        <p:nvSpPr>
          <p:cNvPr id="5" name="TextBox 4">
            <a:extLst>
              <a:ext uri="{FF2B5EF4-FFF2-40B4-BE49-F238E27FC236}">
                <a16:creationId xmlns:a16="http://schemas.microsoft.com/office/drawing/2014/main" id="{F308E9B9-C91B-A24E-B5BA-3FB131917131}"/>
              </a:ext>
            </a:extLst>
          </p:cNvPr>
          <p:cNvSpPr txBox="1"/>
          <p:nvPr/>
        </p:nvSpPr>
        <p:spPr>
          <a:xfrm>
            <a:off x="630936" y="491490"/>
            <a:ext cx="826541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Data for Each System On-line</a:t>
            </a:r>
          </a:p>
        </p:txBody>
      </p:sp>
      <p:sp>
        <p:nvSpPr>
          <p:cNvPr id="196612" name="Rectangle 3">
            <a:extLst>
              <a:ext uri="{FF2B5EF4-FFF2-40B4-BE49-F238E27FC236}">
                <a16:creationId xmlns:a16="http://schemas.microsoft.com/office/drawing/2014/main" id="{147B19C4-3342-3B88-C5C5-0D3428CF49BC}"/>
              </a:ext>
            </a:extLst>
          </p:cNvPr>
          <p:cNvSpPr txBox="1">
            <a:spLocks noChangeArrowheads="1"/>
          </p:cNvSpPr>
          <p:nvPr/>
        </p:nvSpPr>
        <p:spPr bwMode="auto">
          <a:xfrm>
            <a:off x="-81023" y="1257300"/>
            <a:ext cx="922502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39775"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lvl="1" eaLnBrk="1" hangingPunct="1">
              <a:buFontTx/>
              <a:buNone/>
            </a:pPr>
            <a:r>
              <a:rPr lang="en-US" altLang="en-US" u="sng" dirty="0"/>
              <a:t>Water System Search (search using water system name or ID#</a:t>
            </a:r>
          </a:p>
          <a:p>
            <a:pPr eaLnBrk="1" hangingPunct="1">
              <a:buFontTx/>
              <a:buNone/>
            </a:pPr>
            <a:endParaRPr lang="en-US" altLang="en-US" dirty="0"/>
          </a:p>
          <a:p>
            <a:pPr eaLnBrk="1" hangingPunct="1">
              <a:buFontTx/>
              <a:buNone/>
            </a:pPr>
            <a:endParaRPr lang="en-US" altLang="en-US" dirty="0"/>
          </a:p>
          <a:p>
            <a:pPr lvl="1" eaLnBrk="1" hangingPunct="1"/>
            <a:endParaRPr lang="en-US" altLang="en-US" dirty="0"/>
          </a:p>
        </p:txBody>
      </p:sp>
      <p:sp>
        <p:nvSpPr>
          <p:cNvPr id="196613" name="TextBox 4">
            <a:extLst>
              <a:ext uri="{FF2B5EF4-FFF2-40B4-BE49-F238E27FC236}">
                <a16:creationId xmlns:a16="http://schemas.microsoft.com/office/drawing/2014/main" id="{02410ABC-63B6-1002-623B-5D99C7C06EDE}"/>
              </a:ext>
            </a:extLst>
          </p:cNvPr>
          <p:cNvSpPr txBox="1">
            <a:spLocks noChangeArrowheads="1"/>
          </p:cNvSpPr>
          <p:nvPr/>
        </p:nvSpPr>
        <p:spPr bwMode="auto">
          <a:xfrm>
            <a:off x="3694494" y="4572000"/>
            <a:ext cx="5257800" cy="2031325"/>
          </a:xfrm>
          <a:prstGeom prst="rect">
            <a:avLst/>
          </a:prstGeom>
          <a:solidFill>
            <a:schemeClr val="bg1"/>
          </a:solidFill>
          <a:ln w="9525">
            <a:solidFill>
              <a:schemeClr val="tx1"/>
            </a:solidFill>
            <a:miter lim="800000"/>
            <a:headEnd/>
            <a:tailEnd/>
          </a:ln>
        </p:spPr>
        <p:txBody>
          <a:bodyPr>
            <a:spAutoFit/>
          </a:bodyPr>
          <a:lstStyle>
            <a:lvl1pPr marL="342900"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spcBef>
                <a:spcPct val="0"/>
              </a:spcBef>
              <a:buClrTx/>
              <a:buSzTx/>
              <a:buFont typeface="Arial" panose="020B0604020202020204" pitchFamily="34" charset="0"/>
              <a:buAutoNum type="arabicPeriod"/>
            </a:pPr>
            <a:r>
              <a:rPr lang="en-US" altLang="en-US" sz="1800" dirty="0"/>
              <a:t>Select  </a:t>
            </a:r>
            <a:r>
              <a:rPr lang="en-US" altLang="en-US" sz="1800" u="sng" dirty="0"/>
              <a:t>Water System Search</a:t>
            </a:r>
          </a:p>
          <a:p>
            <a:pPr eaLnBrk="1" hangingPunct="1">
              <a:spcBef>
                <a:spcPct val="0"/>
              </a:spcBef>
              <a:buClrTx/>
              <a:buSzTx/>
              <a:buFont typeface="Arial" panose="020B0604020202020204" pitchFamily="34" charset="0"/>
              <a:buAutoNum type="arabicPeriod"/>
            </a:pPr>
            <a:r>
              <a:rPr lang="en-US" altLang="en-US" sz="1800" dirty="0"/>
              <a:t>Enter  water system name (e.g., “Salem”)</a:t>
            </a:r>
          </a:p>
          <a:p>
            <a:pPr eaLnBrk="1" hangingPunct="1">
              <a:spcBef>
                <a:spcPct val="0"/>
              </a:spcBef>
              <a:buClrTx/>
              <a:buSzTx/>
              <a:buFont typeface="Arial" panose="020B0604020202020204" pitchFamily="34" charset="0"/>
              <a:buAutoNum type="arabicPeriod"/>
            </a:pPr>
            <a:r>
              <a:rPr lang="en-US" altLang="en-US" sz="1800" dirty="0"/>
              <a:t>Click </a:t>
            </a:r>
            <a:r>
              <a:rPr lang="en-US" altLang="en-US" sz="1800" u="sng" dirty="0"/>
              <a:t>Search</a:t>
            </a:r>
          </a:p>
          <a:p>
            <a:pPr eaLnBrk="1" hangingPunct="1">
              <a:spcBef>
                <a:spcPct val="0"/>
              </a:spcBef>
              <a:buClrTx/>
              <a:buSzTx/>
              <a:buFont typeface="Arial" panose="020B0604020202020204" pitchFamily="34" charset="0"/>
              <a:buAutoNum type="arabicPeriod"/>
            </a:pPr>
            <a:endParaRPr lang="en-US" altLang="en-US" sz="1800" dirty="0"/>
          </a:p>
          <a:p>
            <a:pPr eaLnBrk="1" hangingPunct="1">
              <a:spcBef>
                <a:spcPct val="0"/>
              </a:spcBef>
              <a:buClrTx/>
              <a:buSzTx/>
              <a:buFontTx/>
              <a:buNone/>
            </a:pPr>
            <a:r>
              <a:rPr lang="en-US" altLang="en-US" sz="1800" b="1" dirty="0"/>
              <a:t>Note:</a:t>
            </a:r>
            <a:r>
              <a:rPr lang="en-US" altLang="en-US" sz="1800" dirty="0"/>
              <a:t> You also could have used </a:t>
            </a:r>
            <a:r>
              <a:rPr lang="en-US" altLang="en-US" sz="1800" u="sng" dirty="0"/>
              <a:t>WS ID #</a:t>
            </a:r>
          </a:p>
          <a:p>
            <a:pPr eaLnBrk="1" hangingPunct="1">
              <a:spcBef>
                <a:spcPct val="0"/>
              </a:spcBef>
              <a:buClrTx/>
              <a:buSzTx/>
              <a:buFontTx/>
              <a:buNone/>
            </a:pPr>
            <a:r>
              <a:rPr lang="en-US" altLang="en-US" sz="1800" dirty="0"/>
              <a:t>          and entered the ID# for Salem (00731) </a:t>
            </a:r>
          </a:p>
          <a:p>
            <a:pPr eaLnBrk="1" hangingPunct="1">
              <a:spcBef>
                <a:spcPct val="0"/>
              </a:spcBef>
              <a:buClrTx/>
              <a:buSzTx/>
              <a:buFontTx/>
              <a:buNone/>
            </a:pPr>
            <a:r>
              <a:rPr lang="en-US" altLang="en-US" sz="1800" dirty="0"/>
              <a:t>         or used  the map to find a water system</a:t>
            </a:r>
          </a:p>
        </p:txBody>
      </p:sp>
      <p:sp>
        <p:nvSpPr>
          <p:cNvPr id="196614" name="Oval 5">
            <a:extLst>
              <a:ext uri="{FF2B5EF4-FFF2-40B4-BE49-F238E27FC236}">
                <a16:creationId xmlns:a16="http://schemas.microsoft.com/office/drawing/2014/main" id="{4772549D-7AEB-2E5F-7A86-8C3F7ADCB067}"/>
              </a:ext>
            </a:extLst>
          </p:cNvPr>
          <p:cNvSpPr>
            <a:spLocks noChangeArrowheads="1"/>
          </p:cNvSpPr>
          <p:nvPr/>
        </p:nvSpPr>
        <p:spPr bwMode="auto">
          <a:xfrm>
            <a:off x="2705099" y="2419350"/>
            <a:ext cx="1542809" cy="6096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sz="2400">
              <a:latin typeface="Times" panose="02020603050405020304" pitchFamily="18" charset="0"/>
            </a:endParaRPr>
          </a:p>
        </p:txBody>
      </p:sp>
      <p:sp>
        <p:nvSpPr>
          <p:cNvPr id="21" name="Striped Right Arrow 20">
            <a:extLst>
              <a:ext uri="{FF2B5EF4-FFF2-40B4-BE49-F238E27FC236}">
                <a16:creationId xmlns:a16="http://schemas.microsoft.com/office/drawing/2014/main" id="{0AD9F55C-A5F7-19DA-BE1E-AD4AEC86E5AA}"/>
              </a:ext>
            </a:extLst>
          </p:cNvPr>
          <p:cNvSpPr/>
          <p:nvPr/>
        </p:nvSpPr>
        <p:spPr bwMode="auto">
          <a:xfrm rot="5400000" flipH="1">
            <a:off x="4109977" y="3790176"/>
            <a:ext cx="533400" cy="457200"/>
          </a:xfrm>
          <a:prstGeom prst="stripedRightArrow">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a:lstStyle/>
          <a:p>
            <a:pPr fontAlgn="auto">
              <a:spcBef>
                <a:spcPts val="0"/>
              </a:spcBef>
              <a:spcAft>
                <a:spcPts val="0"/>
              </a:spcAft>
              <a:defRPr/>
            </a:pPr>
            <a:endParaRPr lang="en-US" sz="2400" dirty="0">
              <a:latin typeface="Times" pitchFamily="18" charset="0"/>
            </a:endParaRPr>
          </a:p>
        </p:txBody>
      </p:sp>
      <p:sp>
        <p:nvSpPr>
          <p:cNvPr id="196616" name="Oval 11">
            <a:extLst>
              <a:ext uri="{FF2B5EF4-FFF2-40B4-BE49-F238E27FC236}">
                <a16:creationId xmlns:a16="http://schemas.microsoft.com/office/drawing/2014/main" id="{36A50428-9EFB-B0AB-7AA3-3E117BFFC3E6}"/>
              </a:ext>
            </a:extLst>
          </p:cNvPr>
          <p:cNvSpPr>
            <a:spLocks noChangeArrowheads="1"/>
          </p:cNvSpPr>
          <p:nvPr/>
        </p:nvSpPr>
        <p:spPr bwMode="auto">
          <a:xfrm>
            <a:off x="3197988" y="3271942"/>
            <a:ext cx="2667000" cy="387219"/>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sz="2400">
              <a:latin typeface="Times" panose="02020603050405020304" pitchFamily="18" charset="0"/>
            </a:endParaRPr>
          </a:p>
        </p:txBody>
      </p:sp>
      <p:pic>
        <p:nvPicPr>
          <p:cNvPr id="8" name="Picture 7">
            <a:extLst>
              <a:ext uri="{FF2B5EF4-FFF2-40B4-BE49-F238E27FC236}">
                <a16:creationId xmlns:a16="http://schemas.microsoft.com/office/drawing/2014/main" id="{6D1FB72B-D2F4-BF4D-3572-EAF3E4DF63D2}"/>
              </a:ext>
            </a:extLst>
          </p:cNvPr>
          <p:cNvPicPr>
            <a:picLocks noChangeAspect="1"/>
          </p:cNvPicPr>
          <p:nvPr/>
        </p:nvPicPr>
        <p:blipFill>
          <a:blip r:embed="rId4"/>
          <a:stretch>
            <a:fillRect/>
          </a:stretch>
        </p:blipFill>
        <p:spPr>
          <a:xfrm>
            <a:off x="467809" y="4324091"/>
            <a:ext cx="3008694" cy="2250005"/>
          </a:xfrm>
          <a:prstGeom prst="rect">
            <a:avLst/>
          </a:prstGeom>
          <a:ln>
            <a:solidFill>
              <a:schemeClr val="bg1"/>
            </a:solid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8B2E7-0D6C-BCBB-BF6B-5DBB656A48FD}"/>
              </a:ext>
            </a:extLst>
          </p:cNvPr>
          <p:cNvPicPr>
            <a:picLocks noChangeAspect="1"/>
          </p:cNvPicPr>
          <p:nvPr/>
        </p:nvPicPr>
        <p:blipFill>
          <a:blip r:embed="rId3"/>
          <a:stretch>
            <a:fillRect/>
          </a:stretch>
        </p:blipFill>
        <p:spPr>
          <a:xfrm>
            <a:off x="361949" y="2801073"/>
            <a:ext cx="8706449" cy="2803437"/>
          </a:xfrm>
          <a:prstGeom prst="rect">
            <a:avLst/>
          </a:prstGeom>
          <a:noFill/>
          <a:ln w="9525">
            <a:solidFill>
              <a:schemeClr val="bg1"/>
            </a:solidFill>
            <a:miter lim="800000"/>
            <a:headEnd/>
            <a:tailEnd/>
          </a:ln>
        </p:spPr>
      </p:pic>
      <p:sp>
        <p:nvSpPr>
          <p:cNvPr id="5" name="TextBox 4">
            <a:extLst>
              <a:ext uri="{FF2B5EF4-FFF2-40B4-BE49-F238E27FC236}">
                <a16:creationId xmlns:a16="http://schemas.microsoft.com/office/drawing/2014/main" id="{4AD030DA-6A9A-3F77-2080-66BE78558AD2}"/>
              </a:ext>
            </a:extLst>
          </p:cNvPr>
          <p:cNvSpPr txBox="1"/>
          <p:nvPr/>
        </p:nvSpPr>
        <p:spPr>
          <a:xfrm>
            <a:off x="630936" y="491490"/>
            <a:ext cx="8265414"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Data for Each System On-line</a:t>
            </a:r>
          </a:p>
        </p:txBody>
      </p:sp>
      <p:sp>
        <p:nvSpPr>
          <p:cNvPr id="198660" name="Rectangle 3">
            <a:extLst>
              <a:ext uri="{FF2B5EF4-FFF2-40B4-BE49-F238E27FC236}">
                <a16:creationId xmlns:a16="http://schemas.microsoft.com/office/drawing/2014/main" id="{BE727FC0-6AFF-3FD8-EE36-5DE81AECB457}"/>
              </a:ext>
            </a:extLst>
          </p:cNvPr>
          <p:cNvSpPr txBox="1">
            <a:spLocks noChangeArrowheads="1"/>
          </p:cNvSpPr>
          <p:nvPr/>
        </p:nvSpPr>
        <p:spPr bwMode="auto">
          <a:xfrm>
            <a:off x="381000" y="1143000"/>
            <a:ext cx="8763000" cy="118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39775"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buFontTx/>
              <a:buNone/>
            </a:pPr>
            <a:r>
              <a:rPr lang="en-US" altLang="en-US" dirty="0"/>
              <a:t>Select the Water System by </a:t>
            </a:r>
          </a:p>
          <a:p>
            <a:pPr eaLnBrk="1" hangingPunct="1">
              <a:buFontTx/>
              <a:buNone/>
            </a:pPr>
            <a:r>
              <a:rPr lang="en-US" altLang="en-US" dirty="0"/>
              <a:t>Clicking on the PWS ID# 00731</a:t>
            </a:r>
          </a:p>
          <a:p>
            <a:pPr eaLnBrk="1" hangingPunct="1">
              <a:buFontTx/>
              <a:buNone/>
            </a:pPr>
            <a:endParaRPr lang="en-US" altLang="en-US" dirty="0"/>
          </a:p>
          <a:p>
            <a:pPr eaLnBrk="1" hangingPunct="1">
              <a:buFontTx/>
              <a:buNone/>
            </a:pPr>
            <a:endParaRPr lang="en-US" altLang="en-US" dirty="0"/>
          </a:p>
          <a:p>
            <a:pPr lvl="1" eaLnBrk="1" hangingPunct="1"/>
            <a:endParaRPr lang="en-US" altLang="en-US" dirty="0"/>
          </a:p>
        </p:txBody>
      </p:sp>
      <p:sp>
        <p:nvSpPr>
          <p:cNvPr id="198661" name="Oval 11">
            <a:extLst>
              <a:ext uri="{FF2B5EF4-FFF2-40B4-BE49-F238E27FC236}">
                <a16:creationId xmlns:a16="http://schemas.microsoft.com/office/drawing/2014/main" id="{E0CB851C-1116-7439-F4A2-3200C7FE40A5}"/>
              </a:ext>
            </a:extLst>
          </p:cNvPr>
          <p:cNvSpPr>
            <a:spLocks noChangeArrowheads="1"/>
          </p:cNvSpPr>
          <p:nvPr/>
        </p:nvSpPr>
        <p:spPr bwMode="auto">
          <a:xfrm>
            <a:off x="75602" y="4724399"/>
            <a:ext cx="4496398" cy="461059"/>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sz="2400">
              <a:latin typeface="Times" panose="02020603050405020304"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F47249-F31C-B36F-3FFB-E893BFA4E37A}"/>
              </a:ext>
            </a:extLst>
          </p:cNvPr>
          <p:cNvPicPr>
            <a:picLocks noChangeAspect="1"/>
          </p:cNvPicPr>
          <p:nvPr/>
        </p:nvPicPr>
        <p:blipFill>
          <a:blip r:embed="rId3"/>
          <a:stretch>
            <a:fillRect/>
          </a:stretch>
        </p:blipFill>
        <p:spPr>
          <a:xfrm>
            <a:off x="76200" y="966358"/>
            <a:ext cx="6781800" cy="5891642"/>
          </a:xfrm>
          <a:prstGeom prst="rect">
            <a:avLst/>
          </a:prstGeom>
          <a:noFill/>
          <a:ln>
            <a:noFill/>
          </a:ln>
        </p:spPr>
      </p:pic>
      <p:sp>
        <p:nvSpPr>
          <p:cNvPr id="200706" name="Rectangle 13">
            <a:extLst>
              <a:ext uri="{FF2B5EF4-FFF2-40B4-BE49-F238E27FC236}">
                <a16:creationId xmlns:a16="http://schemas.microsoft.com/office/drawing/2014/main" id="{A1B85307-6F2F-AB67-3948-F71B492BEB97}"/>
              </a:ext>
            </a:extLst>
          </p:cNvPr>
          <p:cNvSpPr>
            <a:spLocks noChangeArrowheads="1"/>
          </p:cNvSpPr>
          <p:nvPr/>
        </p:nvSpPr>
        <p:spPr bwMode="auto">
          <a:xfrm>
            <a:off x="28937" y="5562600"/>
            <a:ext cx="8686800" cy="1295400"/>
          </a:xfrm>
          <a:prstGeom prst="rect">
            <a:avLst/>
          </a:prstGeom>
          <a:noFill/>
          <a:ln w="25400" algn="ctr">
            <a:solidFill>
              <a:srgbClr val="FF0000"/>
            </a:solidFill>
            <a:round/>
            <a:headEnd/>
            <a:tailEnd/>
          </a:ln>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sz="2400">
              <a:latin typeface="Times" panose="02020603050405020304" pitchFamily="18" charset="0"/>
            </a:endParaRPr>
          </a:p>
        </p:txBody>
      </p:sp>
      <p:sp>
        <p:nvSpPr>
          <p:cNvPr id="200708" name="Rectangle 8">
            <a:extLst>
              <a:ext uri="{FF2B5EF4-FFF2-40B4-BE49-F238E27FC236}">
                <a16:creationId xmlns:a16="http://schemas.microsoft.com/office/drawing/2014/main" id="{015FCBE6-A819-947D-228E-BA29ADDE619B}"/>
              </a:ext>
            </a:extLst>
          </p:cNvPr>
          <p:cNvSpPr>
            <a:spLocks noChangeArrowheads="1"/>
          </p:cNvSpPr>
          <p:nvPr/>
        </p:nvSpPr>
        <p:spPr bwMode="auto">
          <a:xfrm>
            <a:off x="28937" y="914400"/>
            <a:ext cx="8686800" cy="19812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sz="2400">
              <a:latin typeface="Times" panose="02020603050405020304" pitchFamily="18" charset="0"/>
            </a:endParaRPr>
          </a:p>
        </p:txBody>
      </p:sp>
      <p:sp>
        <p:nvSpPr>
          <p:cNvPr id="200709" name="Rectangle 12">
            <a:extLst>
              <a:ext uri="{FF2B5EF4-FFF2-40B4-BE49-F238E27FC236}">
                <a16:creationId xmlns:a16="http://schemas.microsoft.com/office/drawing/2014/main" id="{5B16A0E7-FDE0-9837-C384-88C6A11E7DB9}"/>
              </a:ext>
            </a:extLst>
          </p:cNvPr>
          <p:cNvSpPr>
            <a:spLocks noChangeArrowheads="1"/>
          </p:cNvSpPr>
          <p:nvPr/>
        </p:nvSpPr>
        <p:spPr bwMode="auto">
          <a:xfrm>
            <a:off x="28937" y="2895600"/>
            <a:ext cx="8686800" cy="26670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sz="2400">
              <a:latin typeface="Times" panose="02020603050405020304" pitchFamily="18" charset="0"/>
            </a:endParaRPr>
          </a:p>
        </p:txBody>
      </p:sp>
      <p:sp>
        <p:nvSpPr>
          <p:cNvPr id="200710" name="TextBox 15">
            <a:extLst>
              <a:ext uri="{FF2B5EF4-FFF2-40B4-BE49-F238E27FC236}">
                <a16:creationId xmlns:a16="http://schemas.microsoft.com/office/drawing/2014/main" id="{C29F944B-1C8E-D447-93EE-7E9F17F94C2B}"/>
              </a:ext>
            </a:extLst>
          </p:cNvPr>
          <p:cNvSpPr txBox="1">
            <a:spLocks noChangeArrowheads="1"/>
          </p:cNvSpPr>
          <p:nvPr/>
        </p:nvSpPr>
        <p:spPr bwMode="auto">
          <a:xfrm>
            <a:off x="7010400" y="1600200"/>
            <a:ext cx="1524000" cy="646113"/>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a:t>General Information</a:t>
            </a:r>
          </a:p>
        </p:txBody>
      </p:sp>
      <p:sp>
        <p:nvSpPr>
          <p:cNvPr id="200711" name="TextBox 15">
            <a:extLst>
              <a:ext uri="{FF2B5EF4-FFF2-40B4-BE49-F238E27FC236}">
                <a16:creationId xmlns:a16="http://schemas.microsoft.com/office/drawing/2014/main" id="{5616A82B-70F1-3BE5-E4DC-4E72530952ED}"/>
              </a:ext>
            </a:extLst>
          </p:cNvPr>
          <p:cNvSpPr txBox="1">
            <a:spLocks noChangeArrowheads="1"/>
          </p:cNvSpPr>
          <p:nvPr/>
        </p:nvSpPr>
        <p:spPr bwMode="auto">
          <a:xfrm>
            <a:off x="7010400" y="4038600"/>
            <a:ext cx="1524000" cy="369888"/>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a:t>Sources</a:t>
            </a:r>
          </a:p>
        </p:txBody>
      </p:sp>
      <p:sp>
        <p:nvSpPr>
          <p:cNvPr id="200712" name="TextBox 15">
            <a:extLst>
              <a:ext uri="{FF2B5EF4-FFF2-40B4-BE49-F238E27FC236}">
                <a16:creationId xmlns:a16="http://schemas.microsoft.com/office/drawing/2014/main" id="{BBFDA540-CBCE-F247-4BB8-D2DF8C5EC2B3}"/>
              </a:ext>
            </a:extLst>
          </p:cNvPr>
          <p:cNvSpPr txBox="1">
            <a:spLocks noChangeArrowheads="1"/>
          </p:cNvSpPr>
          <p:nvPr/>
        </p:nvSpPr>
        <p:spPr bwMode="auto">
          <a:xfrm>
            <a:off x="7010400" y="6019800"/>
            <a:ext cx="1524000" cy="369888"/>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a:t>Treatment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D7333B-DCC9-DB66-FD2E-4F97B77453E8}"/>
              </a:ext>
            </a:extLst>
          </p:cNvPr>
          <p:cNvPicPr>
            <a:picLocks noChangeAspect="1"/>
          </p:cNvPicPr>
          <p:nvPr/>
        </p:nvPicPr>
        <p:blipFill>
          <a:blip r:embed="rId3"/>
          <a:stretch>
            <a:fillRect/>
          </a:stretch>
        </p:blipFill>
        <p:spPr>
          <a:xfrm>
            <a:off x="480219" y="1271332"/>
            <a:ext cx="8458200" cy="2867536"/>
          </a:xfrm>
          <a:prstGeom prst="rect">
            <a:avLst/>
          </a:prstGeom>
          <a:noFill/>
          <a:ln>
            <a:noFill/>
          </a:ln>
        </p:spPr>
      </p:pic>
      <p:sp>
        <p:nvSpPr>
          <p:cNvPr id="202755" name="Oval 11">
            <a:extLst>
              <a:ext uri="{FF2B5EF4-FFF2-40B4-BE49-F238E27FC236}">
                <a16:creationId xmlns:a16="http://schemas.microsoft.com/office/drawing/2014/main" id="{ADA95423-B3AC-BFA4-70AE-09C5663B1351}"/>
              </a:ext>
            </a:extLst>
          </p:cNvPr>
          <p:cNvSpPr>
            <a:spLocks noChangeArrowheads="1"/>
          </p:cNvSpPr>
          <p:nvPr/>
        </p:nvSpPr>
        <p:spPr bwMode="auto">
          <a:xfrm>
            <a:off x="304800" y="2895600"/>
            <a:ext cx="1828800" cy="3048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sz="2400">
              <a:latin typeface="Times" panose="02020603050405020304" pitchFamily="18" charset="0"/>
            </a:endParaRPr>
          </a:p>
        </p:txBody>
      </p:sp>
      <p:sp>
        <p:nvSpPr>
          <p:cNvPr id="202756" name="Rectangle 8">
            <a:extLst>
              <a:ext uri="{FF2B5EF4-FFF2-40B4-BE49-F238E27FC236}">
                <a16:creationId xmlns:a16="http://schemas.microsoft.com/office/drawing/2014/main" id="{53532C19-31CA-4908-BB22-BB37A776F3E3}"/>
              </a:ext>
            </a:extLst>
          </p:cNvPr>
          <p:cNvSpPr>
            <a:spLocks noChangeArrowheads="1"/>
          </p:cNvSpPr>
          <p:nvPr/>
        </p:nvSpPr>
        <p:spPr bwMode="auto">
          <a:xfrm>
            <a:off x="381000" y="1219200"/>
            <a:ext cx="8656638" cy="29718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sz="2400">
              <a:latin typeface="Times" panose="02020603050405020304" pitchFamily="18" charset="0"/>
            </a:endParaRPr>
          </a:p>
        </p:txBody>
      </p:sp>
      <p:sp>
        <p:nvSpPr>
          <p:cNvPr id="17" name="Striped Right Arrow 16">
            <a:extLst>
              <a:ext uri="{FF2B5EF4-FFF2-40B4-BE49-F238E27FC236}">
                <a16:creationId xmlns:a16="http://schemas.microsoft.com/office/drawing/2014/main" id="{DB79F367-8A0A-F395-82D8-23078481B913}"/>
              </a:ext>
            </a:extLst>
          </p:cNvPr>
          <p:cNvSpPr/>
          <p:nvPr/>
        </p:nvSpPr>
        <p:spPr bwMode="auto">
          <a:xfrm rot="16200000">
            <a:off x="-152400" y="4114800"/>
            <a:ext cx="2286000" cy="609600"/>
          </a:xfrm>
          <a:prstGeom prst="stripedRightArrow">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a:lstStyle/>
          <a:p>
            <a:pPr fontAlgn="auto">
              <a:spcBef>
                <a:spcPts val="0"/>
              </a:spcBef>
              <a:spcAft>
                <a:spcPts val="0"/>
              </a:spcAft>
              <a:defRPr/>
            </a:pPr>
            <a:endParaRPr lang="en-US" sz="2400" dirty="0">
              <a:latin typeface="Times" pitchFamily="18" charset="0"/>
            </a:endParaRPr>
          </a:p>
        </p:txBody>
      </p:sp>
      <p:sp>
        <p:nvSpPr>
          <p:cNvPr id="202758" name="TextBox 12">
            <a:extLst>
              <a:ext uri="{FF2B5EF4-FFF2-40B4-BE49-F238E27FC236}">
                <a16:creationId xmlns:a16="http://schemas.microsoft.com/office/drawing/2014/main" id="{11BE6B3D-A300-3977-38BF-D41E6C32D850}"/>
              </a:ext>
            </a:extLst>
          </p:cNvPr>
          <p:cNvSpPr txBox="1">
            <a:spLocks noChangeArrowheads="1"/>
          </p:cNvSpPr>
          <p:nvPr/>
        </p:nvSpPr>
        <p:spPr bwMode="auto">
          <a:xfrm>
            <a:off x="533400" y="5715000"/>
            <a:ext cx="3886200" cy="369888"/>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a:t>View a list of Certified Operators</a:t>
            </a:r>
          </a:p>
        </p:txBody>
      </p:sp>
      <p:sp>
        <p:nvSpPr>
          <p:cNvPr id="202759" name="TextBox 13">
            <a:extLst>
              <a:ext uri="{FF2B5EF4-FFF2-40B4-BE49-F238E27FC236}">
                <a16:creationId xmlns:a16="http://schemas.microsoft.com/office/drawing/2014/main" id="{DCA0E973-D8D5-A571-DCA4-CD1A8DCEE1D6}"/>
              </a:ext>
            </a:extLst>
          </p:cNvPr>
          <p:cNvSpPr txBox="1">
            <a:spLocks noChangeArrowheads="1"/>
          </p:cNvSpPr>
          <p:nvPr/>
        </p:nvSpPr>
        <p:spPr bwMode="auto">
          <a:xfrm>
            <a:off x="3581400" y="4495800"/>
            <a:ext cx="5105400" cy="646113"/>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a:t>All written correspondence goes to this person (e.g., violation notices, general mailings, etc.)</a:t>
            </a:r>
          </a:p>
        </p:txBody>
      </p:sp>
      <p:sp>
        <p:nvSpPr>
          <p:cNvPr id="20" name="Bent-Up Arrow 19">
            <a:extLst>
              <a:ext uri="{FF2B5EF4-FFF2-40B4-BE49-F238E27FC236}">
                <a16:creationId xmlns:a16="http://schemas.microsoft.com/office/drawing/2014/main" id="{12A30B70-679E-14F8-CE40-5BCE717E3CD7}"/>
              </a:ext>
            </a:extLst>
          </p:cNvPr>
          <p:cNvSpPr/>
          <p:nvPr/>
        </p:nvSpPr>
        <p:spPr bwMode="auto">
          <a:xfrm rot="16200000">
            <a:off x="2705100" y="2400300"/>
            <a:ext cx="2819400" cy="1219200"/>
          </a:xfrm>
          <a:prstGeom prst="bentUpArrow">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a:lstStyle/>
          <a:p>
            <a:pPr fontAlgn="auto">
              <a:spcBef>
                <a:spcPts val="0"/>
              </a:spcBef>
              <a:spcAft>
                <a:spcPts val="0"/>
              </a:spcAft>
              <a:defRPr/>
            </a:pPr>
            <a:endParaRPr lang="en-US" sz="2400" dirty="0">
              <a:latin typeface="Times" pitchFamily="18" charset="0"/>
            </a:endParaRPr>
          </a:p>
        </p:txBody>
      </p:sp>
      <p:sp>
        <p:nvSpPr>
          <p:cNvPr id="202761" name="TextBox 15">
            <a:extLst>
              <a:ext uri="{FF2B5EF4-FFF2-40B4-BE49-F238E27FC236}">
                <a16:creationId xmlns:a16="http://schemas.microsoft.com/office/drawing/2014/main" id="{1B36D17B-D68C-4F10-879F-613ABFDAC2A3}"/>
              </a:ext>
            </a:extLst>
          </p:cNvPr>
          <p:cNvSpPr txBox="1">
            <a:spLocks noChangeArrowheads="1"/>
          </p:cNvSpPr>
          <p:nvPr/>
        </p:nvSpPr>
        <p:spPr bwMode="auto">
          <a:xfrm>
            <a:off x="7010400" y="228600"/>
            <a:ext cx="1752600" cy="646113"/>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en-US"/>
              <a:t>System Classification</a:t>
            </a:r>
          </a:p>
        </p:txBody>
      </p:sp>
      <p:sp>
        <p:nvSpPr>
          <p:cNvPr id="22" name="Striped Right Arrow 21">
            <a:extLst>
              <a:ext uri="{FF2B5EF4-FFF2-40B4-BE49-F238E27FC236}">
                <a16:creationId xmlns:a16="http://schemas.microsoft.com/office/drawing/2014/main" id="{ED17B6CE-77BF-3A6F-5920-123D69E85EA1}"/>
              </a:ext>
            </a:extLst>
          </p:cNvPr>
          <p:cNvSpPr/>
          <p:nvPr/>
        </p:nvSpPr>
        <p:spPr bwMode="auto">
          <a:xfrm rot="5400000" flipV="1">
            <a:off x="8191500" y="952500"/>
            <a:ext cx="304800" cy="228600"/>
          </a:xfrm>
          <a:prstGeom prst="stripedRightArrow">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a:lstStyle/>
          <a:p>
            <a:pPr fontAlgn="auto">
              <a:spcBef>
                <a:spcPts val="0"/>
              </a:spcBef>
              <a:spcAft>
                <a:spcPts val="0"/>
              </a:spcAft>
              <a:defRPr/>
            </a:pPr>
            <a:endParaRPr lang="en-US" sz="2400" dirty="0">
              <a:latin typeface="Times"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3">
            <a:extLst>
              <a:ext uri="{FF2B5EF4-FFF2-40B4-BE49-F238E27FC236}">
                <a16:creationId xmlns:a16="http://schemas.microsoft.com/office/drawing/2014/main" id="{7C37112C-3BD6-2B73-835B-D2AC503EB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8600"/>
            <a:ext cx="3213100" cy="48053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5B11DF7-3025-F874-070E-9E084B395034}"/>
              </a:ext>
            </a:extLst>
          </p:cNvPr>
          <p:cNvPicPr>
            <a:picLocks noChangeAspect="1"/>
          </p:cNvPicPr>
          <p:nvPr/>
        </p:nvPicPr>
        <p:blipFill>
          <a:blip r:embed="rId4"/>
          <a:stretch>
            <a:fillRect/>
          </a:stretch>
        </p:blipFill>
        <p:spPr>
          <a:xfrm>
            <a:off x="304798" y="1276838"/>
            <a:ext cx="8623301" cy="1660525"/>
          </a:xfrm>
          <a:prstGeom prst="rect">
            <a:avLst/>
          </a:prstGeom>
        </p:spPr>
      </p:pic>
      <p:sp>
        <p:nvSpPr>
          <p:cNvPr id="204804" name="Rectangle 8">
            <a:extLst>
              <a:ext uri="{FF2B5EF4-FFF2-40B4-BE49-F238E27FC236}">
                <a16:creationId xmlns:a16="http://schemas.microsoft.com/office/drawing/2014/main" id="{8F022F2B-31D1-CA7C-44C7-388A2E309DD8}"/>
              </a:ext>
            </a:extLst>
          </p:cNvPr>
          <p:cNvSpPr>
            <a:spLocks noChangeArrowheads="1"/>
          </p:cNvSpPr>
          <p:nvPr/>
        </p:nvSpPr>
        <p:spPr bwMode="auto">
          <a:xfrm>
            <a:off x="304800" y="1295400"/>
            <a:ext cx="8623300" cy="1660525"/>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sz="2400">
              <a:latin typeface="Times" panose="02020603050405020304" pitchFamily="18" charset="0"/>
            </a:endParaRPr>
          </a:p>
        </p:txBody>
      </p:sp>
      <p:sp>
        <p:nvSpPr>
          <p:cNvPr id="23" name="Bent-Up Arrow 22">
            <a:extLst>
              <a:ext uri="{FF2B5EF4-FFF2-40B4-BE49-F238E27FC236}">
                <a16:creationId xmlns:a16="http://schemas.microsoft.com/office/drawing/2014/main" id="{213789EA-5F23-0583-3CF8-053E9C33C1E7}"/>
              </a:ext>
            </a:extLst>
          </p:cNvPr>
          <p:cNvSpPr/>
          <p:nvPr/>
        </p:nvSpPr>
        <p:spPr bwMode="auto">
          <a:xfrm rot="16200000">
            <a:off x="7344359" y="3060117"/>
            <a:ext cx="2359025" cy="359939"/>
          </a:xfrm>
          <a:prstGeom prst="bentUpArrow">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a:lstStyle/>
          <a:p>
            <a:pPr fontAlgn="auto">
              <a:spcBef>
                <a:spcPts val="0"/>
              </a:spcBef>
              <a:spcAft>
                <a:spcPts val="0"/>
              </a:spcAft>
              <a:defRPr/>
            </a:pPr>
            <a:endParaRPr lang="en-US" sz="2400" dirty="0">
              <a:latin typeface="Times" pitchFamily="18" charset="0"/>
            </a:endParaRPr>
          </a:p>
        </p:txBody>
      </p:sp>
      <p:sp>
        <p:nvSpPr>
          <p:cNvPr id="204806" name="Rectangle 8">
            <a:extLst>
              <a:ext uri="{FF2B5EF4-FFF2-40B4-BE49-F238E27FC236}">
                <a16:creationId xmlns:a16="http://schemas.microsoft.com/office/drawing/2014/main" id="{578737F3-1032-C10C-4D4A-5A9FCF6B22FE}"/>
              </a:ext>
            </a:extLst>
          </p:cNvPr>
          <p:cNvSpPr>
            <a:spLocks noChangeArrowheads="1"/>
          </p:cNvSpPr>
          <p:nvPr/>
        </p:nvSpPr>
        <p:spPr bwMode="auto">
          <a:xfrm>
            <a:off x="5715000" y="3733800"/>
            <a:ext cx="2819400" cy="6858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sz="2400">
              <a:latin typeface="Times" panose="02020603050405020304" pitchFamily="18" charset="0"/>
            </a:endParaRPr>
          </a:p>
        </p:txBody>
      </p:sp>
      <p:sp>
        <p:nvSpPr>
          <p:cNvPr id="204807" name="TextBox 12">
            <a:extLst>
              <a:ext uri="{FF2B5EF4-FFF2-40B4-BE49-F238E27FC236}">
                <a16:creationId xmlns:a16="http://schemas.microsoft.com/office/drawing/2014/main" id="{95E03B1E-384C-7395-4951-3445887DF7DA}"/>
              </a:ext>
            </a:extLst>
          </p:cNvPr>
          <p:cNvSpPr txBox="1">
            <a:spLocks noChangeArrowheads="1"/>
          </p:cNvSpPr>
          <p:nvPr/>
        </p:nvSpPr>
        <p:spPr bwMode="auto">
          <a:xfrm>
            <a:off x="215899" y="3829050"/>
            <a:ext cx="532965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spcBef>
                <a:spcPct val="0"/>
              </a:spcBef>
              <a:buClrTx/>
              <a:buSzTx/>
              <a:buFont typeface="Arial" panose="020B0604020202020204" pitchFamily="34" charset="0"/>
              <a:buAutoNum type="arabicPeriod"/>
            </a:pPr>
            <a:r>
              <a:rPr lang="en-US" altLang="en-US" sz="2400" dirty="0"/>
              <a:t>Alerts, Violations, &amp; Compliance</a:t>
            </a:r>
          </a:p>
          <a:p>
            <a:pPr eaLnBrk="1" hangingPunct="1">
              <a:spcBef>
                <a:spcPct val="0"/>
              </a:spcBef>
              <a:buClrTx/>
              <a:buSzTx/>
              <a:buFont typeface="Arial" panose="020B0604020202020204" pitchFamily="34" charset="0"/>
              <a:buAutoNum type="arabicPeriod"/>
            </a:pPr>
            <a:r>
              <a:rPr lang="en-US" altLang="en-US" sz="2400" dirty="0"/>
              <a:t>Contacts, Advisories, &amp; Public Notices</a:t>
            </a:r>
          </a:p>
          <a:p>
            <a:pPr eaLnBrk="1" hangingPunct="1">
              <a:spcBef>
                <a:spcPct val="0"/>
              </a:spcBef>
              <a:buClrTx/>
              <a:buSzTx/>
              <a:buFont typeface="Arial" panose="020B0604020202020204" pitchFamily="34" charset="0"/>
              <a:buAutoNum type="arabicPeriod"/>
            </a:pPr>
            <a:r>
              <a:rPr lang="en-US" altLang="en-US" sz="2400" dirty="0"/>
              <a:t>Site Visits</a:t>
            </a:r>
          </a:p>
          <a:p>
            <a:pPr eaLnBrk="1" hangingPunct="1">
              <a:spcBef>
                <a:spcPct val="0"/>
              </a:spcBef>
              <a:buClrTx/>
              <a:buSzTx/>
              <a:buFont typeface="Arial" panose="020B0604020202020204" pitchFamily="34" charset="0"/>
              <a:buAutoNum type="arabicPeriod"/>
            </a:pPr>
            <a:r>
              <a:rPr lang="en-US" altLang="en-US" sz="2400" dirty="0"/>
              <a:t>Plan Review</a:t>
            </a:r>
          </a:p>
          <a:p>
            <a:pPr eaLnBrk="1" hangingPunct="1">
              <a:spcBef>
                <a:spcPct val="0"/>
              </a:spcBef>
              <a:buClrTx/>
              <a:buSzTx/>
              <a:buFont typeface="Arial" panose="020B0604020202020204" pitchFamily="34" charset="0"/>
              <a:buAutoNum type="arabicPeriod"/>
            </a:pPr>
            <a:r>
              <a:rPr lang="en-US" altLang="en-US" sz="2400" dirty="0"/>
              <a:t>Coliform and Chemical Sampling Schedules</a:t>
            </a:r>
          </a:p>
          <a:p>
            <a:pPr eaLnBrk="1" hangingPunct="1">
              <a:spcBef>
                <a:spcPct val="0"/>
              </a:spcBef>
              <a:buClrTx/>
              <a:buSzTx/>
              <a:buFont typeface="Arial" panose="020B0604020202020204" pitchFamily="34" charset="0"/>
              <a:buAutoNum type="arabicPeriod"/>
            </a:pPr>
            <a:r>
              <a:rPr lang="en-US" altLang="en-US" sz="2400" dirty="0"/>
              <a:t>Sampling Results</a:t>
            </a:r>
          </a:p>
        </p:txBody>
      </p:sp>
      <p:sp>
        <p:nvSpPr>
          <p:cNvPr id="204808" name="Rectangle 11">
            <a:extLst>
              <a:ext uri="{FF2B5EF4-FFF2-40B4-BE49-F238E27FC236}">
                <a16:creationId xmlns:a16="http://schemas.microsoft.com/office/drawing/2014/main" id="{FA8F9C86-5CA6-F77B-78CE-7DCB1F48F42A}"/>
              </a:ext>
            </a:extLst>
          </p:cNvPr>
          <p:cNvSpPr>
            <a:spLocks noChangeArrowheads="1"/>
          </p:cNvSpPr>
          <p:nvPr/>
        </p:nvSpPr>
        <p:spPr bwMode="auto">
          <a:xfrm>
            <a:off x="2438400" y="1663700"/>
            <a:ext cx="6400800" cy="228600"/>
          </a:xfrm>
          <a:prstGeom prst="rect">
            <a:avLst/>
          </a:prstGeom>
          <a:solidFill>
            <a:srgbClr val="FF0000">
              <a:alpha val="14902"/>
            </a:srgbClr>
          </a:solidFill>
          <a:ln w="25400" algn="ctr">
            <a:solidFill>
              <a:srgbClr val="FF0000"/>
            </a:solidFill>
            <a:round/>
            <a:headEnd/>
            <a:tailEnd/>
          </a:ln>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sz="2400">
              <a:latin typeface="Times" panose="02020603050405020304" pitchFamily="18" charset="0"/>
            </a:endParaRPr>
          </a:p>
        </p:txBody>
      </p:sp>
      <p:sp>
        <p:nvSpPr>
          <p:cNvPr id="204809" name="Rectangle 12">
            <a:extLst>
              <a:ext uri="{FF2B5EF4-FFF2-40B4-BE49-F238E27FC236}">
                <a16:creationId xmlns:a16="http://schemas.microsoft.com/office/drawing/2014/main" id="{0656D646-9906-4827-5678-3CEC52A3E376}"/>
              </a:ext>
            </a:extLst>
          </p:cNvPr>
          <p:cNvSpPr>
            <a:spLocks noChangeArrowheads="1"/>
          </p:cNvSpPr>
          <p:nvPr/>
        </p:nvSpPr>
        <p:spPr bwMode="auto">
          <a:xfrm>
            <a:off x="304796" y="1997557"/>
            <a:ext cx="5864509" cy="503057"/>
          </a:xfrm>
          <a:prstGeom prst="rect">
            <a:avLst/>
          </a:prstGeom>
          <a:solidFill>
            <a:srgbClr val="FF0000">
              <a:alpha val="14902"/>
            </a:srgbClr>
          </a:solidFill>
          <a:ln w="25400" algn="ctr">
            <a:solidFill>
              <a:srgbClr val="FF0000"/>
            </a:solidFill>
            <a:round/>
            <a:headEnd/>
            <a:tailEnd/>
          </a:ln>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sz="2400">
              <a:latin typeface="Times" panose="02020603050405020304" pitchFamily="18" charset="0"/>
            </a:endParaRPr>
          </a:p>
        </p:txBody>
      </p:sp>
      <p:sp>
        <p:nvSpPr>
          <p:cNvPr id="204810" name="Rectangle 13">
            <a:extLst>
              <a:ext uri="{FF2B5EF4-FFF2-40B4-BE49-F238E27FC236}">
                <a16:creationId xmlns:a16="http://schemas.microsoft.com/office/drawing/2014/main" id="{087896A1-7BE7-7D6D-1CC7-8E02F68CD2A0}"/>
              </a:ext>
            </a:extLst>
          </p:cNvPr>
          <p:cNvSpPr>
            <a:spLocks noChangeArrowheads="1"/>
          </p:cNvSpPr>
          <p:nvPr/>
        </p:nvSpPr>
        <p:spPr bwMode="auto">
          <a:xfrm>
            <a:off x="6273478" y="1997557"/>
            <a:ext cx="902104" cy="228600"/>
          </a:xfrm>
          <a:prstGeom prst="rect">
            <a:avLst/>
          </a:prstGeom>
          <a:solidFill>
            <a:srgbClr val="FF0000">
              <a:alpha val="14902"/>
            </a:srgbClr>
          </a:solidFill>
          <a:ln w="25400" algn="ctr">
            <a:solidFill>
              <a:srgbClr val="FF0000"/>
            </a:solidFill>
            <a:round/>
            <a:headEnd/>
            <a:tailEnd/>
          </a:ln>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endParaRPr lang="en-US" altLang="en-US" sz="2400">
              <a:latin typeface="Times"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A1A657-9A23-8EBB-4113-4FB632B72EEB}"/>
              </a:ext>
            </a:extLst>
          </p:cNvPr>
          <p:cNvSpPr txBox="1"/>
          <p:nvPr/>
        </p:nvSpPr>
        <p:spPr>
          <a:xfrm>
            <a:off x="611886" y="304800"/>
            <a:ext cx="7663058" cy="707886"/>
          </a:xfrm>
          <a:prstGeom prst="rect">
            <a:avLst/>
          </a:prstGeom>
          <a:noFill/>
        </p:spPr>
        <p:txBody>
          <a:bodyPr>
            <a:spAutoFit/>
          </a:bodyPr>
          <a:lstStyle/>
          <a:p>
            <a:pPr marR="9144" eaLnBrk="1" fontAlgn="auto" hangingPunct="1">
              <a:spcAft>
                <a:spcPts val="0"/>
              </a:spcAft>
              <a:defRPr/>
            </a:pPr>
            <a:r>
              <a:rPr lang="en-US" sz="4000" b="1" cap="all" dirty="0">
                <a:solidFill>
                  <a:schemeClr val="tx2">
                    <a:satMod val="200000"/>
                  </a:schemeClr>
                </a:solidFill>
                <a:effectLst>
                  <a:reflection blurRad="12700" stA="34000" endA="740" endPos="53000" dir="5400000" sy="-100000" algn="bl" rotWithShape="0"/>
                </a:effectLst>
                <a:latin typeface="+mj-lt"/>
                <a:ea typeface="+mj-ea"/>
                <a:cs typeface="+mj-cs"/>
              </a:rPr>
              <a:t>More Questions?</a:t>
            </a:r>
          </a:p>
        </p:txBody>
      </p:sp>
      <p:sp>
        <p:nvSpPr>
          <p:cNvPr id="4" name="Rectangle 3">
            <a:extLst>
              <a:ext uri="{FF2B5EF4-FFF2-40B4-BE49-F238E27FC236}">
                <a16:creationId xmlns:a16="http://schemas.microsoft.com/office/drawing/2014/main" id="{89F36360-4C36-FBC3-BD4F-AE2FBD07C1FD}"/>
              </a:ext>
            </a:extLst>
          </p:cNvPr>
          <p:cNvSpPr txBox="1">
            <a:spLocks noChangeArrowheads="1"/>
          </p:cNvSpPr>
          <p:nvPr/>
        </p:nvSpPr>
        <p:spPr>
          <a:xfrm>
            <a:off x="457200" y="1162050"/>
            <a:ext cx="8229600" cy="4552950"/>
          </a:xfrm>
          <a:prstGeom prst="rect">
            <a:avLst/>
          </a:prstGeom>
        </p:spPr>
        <p:txBody>
          <a:bodyPr/>
          <a:lstStyle/>
          <a:p>
            <a:pPr marL="411480" indent="-342900" eaLnBrk="1" fontAlgn="auto" hangingPunct="1">
              <a:spcBef>
                <a:spcPts val="700"/>
              </a:spcBef>
              <a:spcAft>
                <a:spcPts val="0"/>
              </a:spcAft>
              <a:buClr>
                <a:schemeClr val="tx2"/>
              </a:buClr>
              <a:buSzPct val="95000"/>
              <a:buFont typeface="Wingdings"/>
              <a:buChar char=""/>
              <a:defRPr/>
            </a:pPr>
            <a:r>
              <a:rPr lang="en-US" sz="3000" dirty="0">
                <a:latin typeface="+mn-lt"/>
              </a:rPr>
              <a:t>Call your technical services contact at the State.</a:t>
            </a:r>
          </a:p>
          <a:p>
            <a:pPr marL="868680" lvl="1" indent="-342900" eaLnBrk="1" fontAlgn="auto" hangingPunct="1">
              <a:spcBef>
                <a:spcPts val="700"/>
              </a:spcBef>
              <a:spcAft>
                <a:spcPts val="0"/>
              </a:spcAft>
              <a:buClr>
                <a:schemeClr val="tx2"/>
              </a:buClr>
              <a:buSzPct val="95000"/>
              <a:defRPr/>
            </a:pPr>
            <a:r>
              <a:rPr lang="en-US" sz="3000" dirty="0">
                <a:latin typeface="+mn-lt"/>
              </a:rPr>
              <a:t>State Drinking Water Services</a:t>
            </a:r>
          </a:p>
          <a:p>
            <a:pPr marL="740664" lvl="1" indent="-285750" eaLnBrk="1" fontAlgn="auto" hangingPunct="1">
              <a:spcBef>
                <a:spcPct val="20000"/>
              </a:spcBef>
              <a:spcAft>
                <a:spcPts val="0"/>
              </a:spcAft>
              <a:buClr>
                <a:schemeClr val="accent2"/>
              </a:buClr>
              <a:buSzPct val="90000"/>
              <a:buFont typeface="Wingdings"/>
              <a:buChar char=""/>
              <a:defRPr/>
            </a:pPr>
            <a:r>
              <a:rPr lang="en-US" sz="2600" dirty="0">
                <a:latin typeface="+mn-lt"/>
              </a:rPr>
              <a:t>General Info: (971) 673-0405</a:t>
            </a:r>
          </a:p>
          <a:p>
            <a:pPr marL="411480" indent="-342900" eaLnBrk="1" fontAlgn="auto" hangingPunct="1">
              <a:spcBef>
                <a:spcPts val="700"/>
              </a:spcBef>
              <a:spcAft>
                <a:spcPts val="0"/>
              </a:spcAft>
              <a:buClr>
                <a:schemeClr val="tx2"/>
              </a:buClr>
              <a:buSzPct val="95000"/>
              <a:defRPr/>
            </a:pPr>
            <a:endParaRPr lang="en-US" sz="3000" dirty="0">
              <a:latin typeface="+mn-lt"/>
            </a:endParaRPr>
          </a:p>
          <a:p>
            <a:pPr marL="411480" indent="-342900" eaLnBrk="1" fontAlgn="auto" hangingPunct="1">
              <a:spcBef>
                <a:spcPts val="700"/>
              </a:spcBef>
              <a:spcAft>
                <a:spcPts val="0"/>
              </a:spcAft>
              <a:buClr>
                <a:schemeClr val="tx2"/>
              </a:buClr>
              <a:buSzPct val="95000"/>
              <a:defRPr/>
            </a:pPr>
            <a:endParaRPr lang="en-US" sz="3000" dirty="0">
              <a:latin typeface="+mn-lt"/>
            </a:endParaRPr>
          </a:p>
          <a:p>
            <a:pPr marL="740664" lvl="1" indent="-285750" eaLnBrk="1" fontAlgn="auto" hangingPunct="1">
              <a:spcBef>
                <a:spcPct val="20000"/>
              </a:spcBef>
              <a:spcAft>
                <a:spcPts val="0"/>
              </a:spcAft>
              <a:buClr>
                <a:schemeClr val="accent2"/>
              </a:buClr>
              <a:buSzPct val="90000"/>
              <a:buFont typeface="Wingdings"/>
              <a:buChar char=""/>
              <a:defRPr/>
            </a:pPr>
            <a:endParaRPr lang="en-US" sz="2600" dirty="0">
              <a:latin typeface="+mn-lt"/>
            </a:endParaRPr>
          </a:p>
        </p:txBody>
      </p:sp>
      <p:pic>
        <p:nvPicPr>
          <p:cNvPr id="206852" name="Picture 5" descr="SandFilter23.jpg">
            <a:extLst>
              <a:ext uri="{FF2B5EF4-FFF2-40B4-BE49-F238E27FC236}">
                <a16:creationId xmlns:a16="http://schemas.microsoft.com/office/drawing/2014/main" id="{0A905D71-965E-AA73-17C4-C1477E102C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0" y="3044825"/>
            <a:ext cx="4573588" cy="33924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6853" name="TextBox 6">
            <a:extLst>
              <a:ext uri="{FF2B5EF4-FFF2-40B4-BE49-F238E27FC236}">
                <a16:creationId xmlns:a16="http://schemas.microsoft.com/office/drawing/2014/main" id="{B6DCAD8D-8E51-15FF-6DF0-6A8663F681C3}"/>
              </a:ext>
            </a:extLst>
          </p:cNvPr>
          <p:cNvSpPr txBox="1">
            <a:spLocks noChangeArrowheads="1"/>
          </p:cNvSpPr>
          <p:nvPr/>
        </p:nvSpPr>
        <p:spPr bwMode="auto">
          <a:xfrm>
            <a:off x="4241800" y="6550025"/>
            <a:ext cx="448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1400"/>
              <a:t>Astoria, OR  5 MGD plant (photo taken by Frank Wolf)</a:t>
            </a:r>
          </a:p>
        </p:txBody>
      </p:sp>
      <p:pic>
        <p:nvPicPr>
          <p:cNvPr id="206854" name="Picture 9">
            <a:extLst>
              <a:ext uri="{FF2B5EF4-FFF2-40B4-BE49-F238E27FC236}">
                <a16:creationId xmlns:a16="http://schemas.microsoft.com/office/drawing/2014/main" id="{E56402D0-1CF9-3A09-9231-2FD5BA3A8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863" y="3028950"/>
            <a:ext cx="2700337" cy="35671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D579EEF6A49004CA45435790CC987AB" ma:contentTypeVersion="18" ma:contentTypeDescription="Create a new document." ma:contentTypeScope="" ma:versionID="bc1a5df19ac3a0e60ed7368f6f460702">
  <xsd:schema xmlns:xsd="http://www.w3.org/2001/XMLSchema" xmlns:xs="http://www.w3.org/2001/XMLSchema" xmlns:p="http://schemas.microsoft.com/office/2006/metadata/properties" xmlns:ns1="http://schemas.microsoft.com/sharepoint/v3" xmlns:ns2="59da1016-2a1b-4f8a-9768-d7a4932f6f16" xmlns:ns3="abea9615-3794-44b8-8b8e-5d26d68e1695" targetNamespace="http://schemas.microsoft.com/office/2006/metadata/properties" ma:root="true" ma:fieldsID="bd3f0781b6e7c5f7f643ee2133900da6" ns1:_="" ns2:_="" ns3:_="">
    <xsd:import namespace="http://schemas.microsoft.com/sharepoint/v3"/>
    <xsd:import namespace="59da1016-2a1b-4f8a-9768-d7a4932f6f16"/>
    <xsd:import namespace="abea9615-3794-44b8-8b8e-5d26d68e169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bea9615-3794-44b8-8b8e-5d26d68e169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IACategory xmlns="59da1016-2a1b-4f8a-9768-d7a4932f6f16">Public Health</IACategory>
    <DocumentExpirationDate xmlns="59da1016-2a1b-4f8a-9768-d7a4932f6f16">2020-10-10T07:00:00+00:00</DocumentExpirationDate>
    <IATopic xmlns="59da1016-2a1b-4f8a-9768-d7a4932f6f16">Public Health - Environment</IATopic>
    <Meta_x0020_Keywords xmlns="abea9615-3794-44b8-8b8e-5d26d68e1695" xsi:nil="true"/>
    <IASubtopic xmlns="59da1016-2a1b-4f8a-9768-d7a4932f6f16">Clean Water</IASubtopic>
    <URL xmlns="http://schemas.microsoft.com/sharepoint/v3">
      <Url>https://www.oregon.gov/oha/PH/HEALTHYENVIRONMENTS/DRINKINGWATER/OPERATIONS/TREATMENT/Documents/slowsand/ssfppspart4of4.ppt</Url>
      <Description>Slow Sand Class: Part 4 of 4 PowerPoint</Description>
    </URL>
    <Meta_x0020_Description xmlns="abea9615-3794-44b8-8b8e-5d26d68e1695"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4A0D16D-BD65-4333-BF0C-31B9765E02C3}">
  <ds:schemaRefs>
    <ds:schemaRef ds:uri="http://schemas.microsoft.com/sharepoint/v3/contenttype/forms"/>
  </ds:schemaRefs>
</ds:datastoreItem>
</file>

<file path=customXml/itemProps2.xml><?xml version="1.0" encoding="utf-8"?>
<ds:datastoreItem xmlns:ds="http://schemas.openxmlformats.org/officeDocument/2006/customXml" ds:itemID="{85FF6845-7E02-420A-A6D8-67A06919CA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9da1016-2a1b-4f8a-9768-d7a4932f6f16"/>
    <ds:schemaRef ds:uri="abea9615-3794-44b8-8b8e-5d26d68e16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D6BA89-954C-43B8-B6A5-2A7941A319C8}">
  <ds:schemaRefs>
    <ds:schemaRef ds:uri="http://schemas.microsoft.com/office/2006/metadata/longProperties"/>
  </ds:schemaRefs>
</ds:datastoreItem>
</file>

<file path=customXml/itemProps4.xml><?xml version="1.0" encoding="utf-8"?>
<ds:datastoreItem xmlns:ds="http://schemas.openxmlformats.org/officeDocument/2006/customXml" ds:itemID="{7DC74FD7-200C-4FD7-97A6-B3389A8ECE13}">
  <ds:schemaRefs>
    <ds:schemaRef ds:uri="http://schemas.microsoft.com/office/2006/metadata/properties"/>
    <ds:schemaRef ds:uri="http://schemas.microsoft.com/office/infopath/2007/PartnerControls"/>
    <ds:schemaRef ds:uri="59da1016-2a1b-4f8a-9768-d7a4932f6f16"/>
    <ds:schemaRef ds:uri="abea9615-3794-44b8-8b8e-5d26d68e1695"/>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Metro</Template>
  <TotalTime>8804</TotalTime>
  <Words>8049</Words>
  <Application>Microsoft Office PowerPoint</Application>
  <PresentationFormat>On-screen Show (4:3)</PresentationFormat>
  <Paragraphs>990</Paragraphs>
  <Slides>99</Slides>
  <Notes>95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99</vt:i4>
      </vt:variant>
    </vt:vector>
  </HeadingPairs>
  <TitlesOfParts>
    <vt:vector size="113" baseType="lpstr">
      <vt:lpstr>Corbel</vt:lpstr>
      <vt:lpstr>Arial</vt:lpstr>
      <vt:lpstr>Consolas</vt:lpstr>
      <vt:lpstr>Wingdings</vt:lpstr>
      <vt:lpstr>Wingdings 2</vt:lpstr>
      <vt:lpstr>Wingdings 3</vt:lpstr>
      <vt:lpstr>Calibri</vt:lpstr>
      <vt:lpstr>Times New Roman</vt:lpstr>
      <vt:lpstr>+mj-lt</vt:lpstr>
      <vt:lpstr>Times</vt:lpstr>
      <vt:lpstr>Metro</vt:lpstr>
      <vt:lpstr>Chart</vt:lpstr>
      <vt:lpstr>Microsoft Excel Chart</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Oregon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Slow Sand Class: Part 4 of 4 PowerPoint</dc:title>
  <dc:creator>EHOFELD</dc:creator>
  <cp:lastModifiedBy>Hofeld Evan E</cp:lastModifiedBy>
  <cp:revision>1213</cp:revision>
  <cp:lastPrinted>2019-05-25T00:19:05Z</cp:lastPrinted>
  <dcterms:created xsi:type="dcterms:W3CDTF">2011-04-29T15:55:45Z</dcterms:created>
  <dcterms:modified xsi:type="dcterms:W3CDTF">2024-02-29T00:35:37Z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HOrganization">
    <vt:lpwstr>OHA</vt:lpwstr>
  </property>
  <property fmtid="{D5CDD505-2E9C-101B-9397-08002B2CF9AE}" pid="3" name="PHExpirationDate">
    <vt:lpwstr>2020-10-10T00:00:00Z</vt:lpwstr>
  </property>
  <property fmtid="{D5CDD505-2E9C-101B-9397-08002B2CF9AE}" pid="4" name="PHOffice">
    <vt:lpwstr/>
  </property>
  <property fmtid="{D5CDD505-2E9C-101B-9397-08002B2CF9AE}" pid="5" name="PHShortLinkDesc">
    <vt:lpwstr/>
  </property>
  <property fmtid="{D5CDD505-2E9C-101B-9397-08002B2CF9AE}" pid="6" name="PHProgram">
    <vt:lpwstr/>
  </property>
  <property fmtid="{D5CDD505-2E9C-101B-9397-08002B2CF9AE}" pid="7" name="PHLanguages">
    <vt:lpwstr>;#English;#</vt:lpwstr>
  </property>
  <property fmtid="{D5CDD505-2E9C-101B-9397-08002B2CF9AE}" pid="8" name="PHDivision">
    <vt:lpwstr/>
  </property>
  <property fmtid="{D5CDD505-2E9C-101B-9397-08002B2CF9AE}" pid="9" name="PHSection">
    <vt:lpwstr/>
  </property>
  <property fmtid="{D5CDD505-2E9C-101B-9397-08002B2CF9AE}" pid="10" name="PHSysOrthogonalTopic">
    <vt:lpwstr>;#&lt;none&gt;;#</vt:lpwstr>
  </property>
  <property fmtid="{D5CDD505-2E9C-101B-9397-08002B2CF9AE}" pid="11" name="PHPublicationTypesLvl2">
    <vt:lpwstr>&lt;none&gt;</vt:lpwstr>
  </property>
  <property fmtid="{D5CDD505-2E9C-101B-9397-08002B2CF9AE}" pid="12" name="PHLongLinkTitle">
    <vt:lpwstr/>
  </property>
  <property fmtid="{D5CDD505-2E9C-101B-9397-08002B2CF9AE}" pid="13" name="PHSysAssociatedTopics">
    <vt:lpwstr/>
  </property>
  <property fmtid="{D5CDD505-2E9C-101B-9397-08002B2CF9AE}" pid="14" name="WorkflowChangePath">
    <vt:lpwstr>54418e35-80e0-4c72-927b-897eb70bb29c,2;54418e35-80e0-4c72-927b-897eb70bb29c,6;b6024e09-016d-46b1-b14e-6c4020db7835,8;</vt:lpwstr>
  </property>
  <property fmtid="{D5CDD505-2E9C-101B-9397-08002B2CF9AE}" pid="15" name="Order">
    <vt:lpwstr>11300.0000000000</vt:lpwstr>
  </property>
  <property fmtid="{D5CDD505-2E9C-101B-9397-08002B2CF9AE}" pid="16" name="display_urn:schemas-microsoft-com:office:office#Editor">
    <vt:lpwstr>Molly Keller</vt:lpwstr>
  </property>
  <property fmtid="{D5CDD505-2E9C-101B-9397-08002B2CF9AE}" pid="17" name="display_urn:schemas-microsoft-com:office:office#Author">
    <vt:lpwstr>JOHANNA  SWENSON</vt:lpwstr>
  </property>
  <property fmtid="{D5CDD505-2E9C-101B-9397-08002B2CF9AE}" pid="18" name="MSIP_Label_ebdd6eeb-0dd0-4927-947e-a759f08fcf55_Enabled">
    <vt:lpwstr>true</vt:lpwstr>
  </property>
  <property fmtid="{D5CDD505-2E9C-101B-9397-08002B2CF9AE}" pid="19" name="MSIP_Label_ebdd6eeb-0dd0-4927-947e-a759f08fcf55_SetDate">
    <vt:lpwstr>2024-02-29T00:35:37Z</vt:lpwstr>
  </property>
  <property fmtid="{D5CDD505-2E9C-101B-9397-08002B2CF9AE}" pid="20" name="MSIP_Label_ebdd6eeb-0dd0-4927-947e-a759f08fcf55_Method">
    <vt:lpwstr>Privileged</vt:lpwstr>
  </property>
  <property fmtid="{D5CDD505-2E9C-101B-9397-08002B2CF9AE}" pid="21" name="MSIP_Label_ebdd6eeb-0dd0-4927-947e-a759f08fcf55_Name">
    <vt:lpwstr>Level 1 - Published (Items)</vt:lpwstr>
  </property>
  <property fmtid="{D5CDD505-2E9C-101B-9397-08002B2CF9AE}" pid="22" name="MSIP_Label_ebdd6eeb-0dd0-4927-947e-a759f08fcf55_SiteId">
    <vt:lpwstr>658e63e8-8d39-499c-8f48-13adc9452f4c</vt:lpwstr>
  </property>
  <property fmtid="{D5CDD505-2E9C-101B-9397-08002B2CF9AE}" pid="23" name="MSIP_Label_ebdd6eeb-0dd0-4927-947e-a759f08fcf55_ActionId">
    <vt:lpwstr>34df4581-1251-46e8-ad47-9333a3e2073d</vt:lpwstr>
  </property>
  <property fmtid="{D5CDD505-2E9C-101B-9397-08002B2CF9AE}" pid="24" name="MSIP_Label_ebdd6eeb-0dd0-4927-947e-a759f08fcf55_ContentBits">
    <vt:lpwstr>0</vt:lpwstr>
  </property>
  <property fmtid="{D5CDD505-2E9C-101B-9397-08002B2CF9AE}" pid="25" name="ContentTypeId">
    <vt:lpwstr>0x0101004D579EEF6A49004CA45435790CC987AB</vt:lpwstr>
  </property>
</Properties>
</file>