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xls" ContentType="application/vnd.ms-excel"/>
  <Default Extension="rels" ContentType="application/vnd.openxmlformats-package.relationships+xml"/>
  <Default Extension="xml" ContentType="application/xml"/>
  <Default Extension="gif" ContentType="image/gif"/>
  <Default Extension="vml" ContentType="application/vnd.openxmlformats-officedocument.vmlDrawing"/>
  <Default Extension="doc" ContentType="application/msword"/>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118.xml" ContentType="application/vnd.openxmlformats-officedocument.presentationml.slide+xml"/>
  <Override PartName="/ppt/slides/slide63.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64.xml" ContentType="application/vnd.openxmlformats-officedocument.presentationml.slide+xml"/>
  <Override PartName="/ppt/slides/slide62.xml" ContentType="application/vnd.openxmlformats-officedocument.presentationml.slide+xml"/>
  <Override PartName="/ppt/slides/slide6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06.xml" ContentType="application/vnd.openxmlformats-officedocument.presentationml.slide+xml"/>
  <Override PartName="/ppt/slides/slide105.xml" ContentType="application/vnd.openxmlformats-officedocument.presentationml.slide+xml"/>
  <Override PartName="/ppt/slides/slide104.xml" ContentType="application/vnd.openxmlformats-officedocument.presentationml.slide+xml"/>
  <Override PartName="/ppt/slides/slide99.xml" ContentType="application/vnd.openxmlformats-officedocument.presentationml.slide+xml"/>
  <Override PartName="/ppt/slides/slide65.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23.xml" ContentType="application/vnd.openxmlformats-officedocument.presentationml.slide+xml"/>
  <Override PartName="/ppt/slides/slide122.xml" ContentType="application/vnd.openxmlformats-officedocument.presentationml.slide+xml"/>
  <Override PartName="/ppt/slides/slide121.xml" ContentType="application/vnd.openxmlformats-officedocument.presentationml.slide+xml"/>
  <Override PartName="/ppt/slides/slide120.xml" ContentType="application/vnd.openxmlformats-officedocument.presentationml.slide+xml"/>
  <Override PartName="/ppt/slides/slide119.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27.xml" ContentType="application/vnd.openxmlformats-officedocument.presentationml.slide+xml"/>
  <Override PartName="/ppt/slides/slide98.xml" ContentType="application/vnd.openxmlformats-officedocument.presentationml.slide+xml"/>
  <Override PartName="/ppt/slides/slide100.xml" ContentType="application/vnd.openxmlformats-officedocument.presentationml.slide+xml"/>
  <Override PartName="/ppt/slides/slide96.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97.xml" ContentType="application/vnd.openxmlformats-officedocument.presentationml.slide+xml"/>
  <Override PartName="/ppt/slides/slide79.xml" ContentType="application/vnd.openxmlformats-officedocument.presentationml.slide+xml"/>
  <Override PartName="/ppt/slides/slide74.xml" ContentType="application/vnd.openxmlformats-officedocument.presentationml.slide+xml"/>
  <Override PartName="/ppt/slides/slide73.xml" ContentType="application/vnd.openxmlformats-officedocument.presentationml.slide+xml"/>
  <Override PartName="/ppt/slides/slide72.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78.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81.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0.xml" ContentType="application/vnd.openxmlformats-officedocument.presentationml.slide+xml"/>
  <Override PartName="/ppt/slides/slide92.xml" ContentType="application/vnd.openxmlformats-officedocument.presentationml.slide+xml"/>
  <Override PartName="/ppt/slides/slide88.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9.xml" ContentType="application/vnd.openxmlformats-officedocument.presentationml.slide+xml"/>
  <Override PartName="/ppt/slides/slide86.xml" ContentType="application/vnd.openxmlformats-officedocument.presentationml.slide+xml"/>
  <Override PartName="/ppt/slides/slide85.xml" ContentType="application/vnd.openxmlformats-officedocument.presentationml.slide+xml"/>
  <Override PartName="/ppt/slides/slide87.xml" ContentType="application/vnd.openxmlformats-officedocument.presentationml.slide+xml"/>
  <Override PartName="/ppt/slideMasters/slideMaster1.xml" ContentType="application/vnd.openxmlformats-officedocument.presentationml.slideMaster+xml"/>
  <Override PartName="/ppt/notesSlides/notesSlide38.xml" ContentType="application/vnd.openxmlformats-officedocument.presentationml.notesSlide+xml"/>
  <Override PartName="/ppt/notesSlides/notesSlide20.xml" ContentType="application/vnd.openxmlformats-officedocument.presentationml.notesSlide+xml"/>
  <Override PartName="/ppt/notesSlides/notesSlide71.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72.xml" ContentType="application/vnd.openxmlformats-officedocument.presentationml.notesSlide+xml"/>
  <Override PartName="/ppt/notesSlides/notesSlide70.xml" ContentType="application/vnd.openxmlformats-officedocument.presentationml.notesSlide+xml"/>
  <Override PartName="/ppt/notesSlides/notesSlide69.xml" ContentType="application/vnd.openxmlformats-officedocument.presentationml.notesSlide+xml"/>
  <Override PartName="/ppt/notesSlides/notesSlide68.xml" ContentType="application/vnd.openxmlformats-officedocument.presentationml.notesSlide+xml"/>
  <Override PartName="/ppt/notesSlides/notesSlide62.xml" ContentType="application/vnd.openxmlformats-officedocument.presentationml.notesSlide+xml"/>
  <Override PartName="/ppt/notesSlides/notesSlide21.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15.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37.xml" ContentType="application/vnd.openxmlformats-officedocument.presentationml.notesSlide+xml"/>
  <Override PartName="/ppt/notesSlides/notesSlide82.xml" ContentType="application/vnd.openxmlformats-officedocument.presentationml.notesSlide+xml"/>
  <Override PartName="/ppt/notesSlides/notesSlide10.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0.xml" ContentType="application/vnd.openxmlformats-officedocument.presentationml.notesSlide+xml"/>
  <Override PartName="/ppt/notesSlides/notesSlide79.xml" ContentType="application/vnd.openxmlformats-officedocument.presentationml.notesSlide+xml"/>
  <Override PartName="/ppt/notesSlides/notesSlide78.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75.xml" ContentType="application/vnd.openxmlformats-officedocument.presentationml.notesSlide+xml"/>
  <Override PartName="/ppt/notesSlides/notesSlide11.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43.xml" ContentType="application/vnd.openxmlformats-officedocument.presentationml.notesSlide+xml"/>
  <Override PartName="/ppt/notesSlides/notesSlide30.xml" ContentType="application/vnd.openxmlformats-officedocument.presentationml.notesSlide+xml"/>
  <Override PartName="/ppt/notesSlides/notesSlide44.xml" ContentType="application/vnd.openxmlformats-officedocument.presentationml.notesSlide+xml"/>
  <Override PartName="/ppt/notesSlides/notesSlide29.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28.xml" ContentType="application/vnd.openxmlformats-officedocument.presentationml.notesSlide+xml"/>
  <Override PartName="/ppt/notesSlides/notesSlide31.xml" ContentType="application/vnd.openxmlformats-officedocument.presentationml.notesSlide+xml"/>
  <Override PartName="/ppt/notesSlides/notesSlide42.xml" ContentType="application/vnd.openxmlformats-officedocument.presentationml.notesSlide+xml"/>
  <Override PartName="/ppt/notesSlides/notesSlide32.xml" ContentType="application/vnd.openxmlformats-officedocument.presentationml.notesSlide+xml"/>
  <Override PartName="/ppt/notesSlides/notesSlide36.xml" ContentType="application/vnd.openxmlformats-officedocument.presentationml.notesSlide+xml"/>
  <Override PartName="/ppt/notesSlides/notesSlide39.xml" ContentType="application/vnd.openxmlformats-officedocument.presentationml.notesSlide+xml"/>
  <Override PartName="/ppt/notesSlides/notesSlide35.xml" ContentType="application/vnd.openxmlformats-officedocument.presentationml.notesSlide+xml"/>
  <Override PartName="/ppt/notesSlides/notesSlide40.xml" ContentType="application/vnd.openxmlformats-officedocument.presentationml.notesSlide+xml"/>
  <Override PartName="/ppt/notesSlides/notesSlide34.xml" ContentType="application/vnd.openxmlformats-officedocument.presentationml.notesSlide+xml"/>
  <Override PartName="/ppt/notesSlides/notesSlide41.xml" ContentType="application/vnd.openxmlformats-officedocument.presentationml.notesSlide+xml"/>
  <Override PartName="/ppt/notesSlides/notesSlide33.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24.xml" ContentType="application/vnd.openxmlformats-officedocument.presentationml.notesSlide+xml"/>
  <Override PartName="/ppt/notesSlides/notesSlide61.xml" ContentType="application/vnd.openxmlformats-officedocument.presentationml.notesSlide+xml"/>
  <Override PartName="/ppt/notesSlides/notesSlide55.xml" ContentType="application/vnd.openxmlformats-officedocument.presentationml.notesSlide+xml"/>
  <Override PartName="/ppt/notesSlides/notesSlide25.xml" ContentType="application/vnd.openxmlformats-officedocument.presentationml.notesSlide+xml"/>
  <Override PartName="/ppt/notesSlides/notesSlide54.xml" ContentType="application/vnd.openxmlformats-officedocument.presentationml.notesSlide+xml"/>
  <Override PartName="/ppt/notesSlides/notesSlide50.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9.xml" ContentType="application/vnd.openxmlformats-officedocument.presentationml.notesSlide+xml"/>
  <Override PartName="/ppt/notesSlides/notesSlide81.xml" ContentType="application/vnd.openxmlformats-officedocument.presentationml.notesSlide+xml"/>
  <Override PartName="/ppt/notesSlides/notesSlide87.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0.xml" ContentType="application/vnd.openxmlformats-officedocument.presentationml.notesSlide+xml"/>
  <Override PartName="/ppt/notesSlides/notesSlide109.xml" ContentType="application/vnd.openxmlformats-officedocument.presentationml.notesSlide+xml"/>
  <Override PartName="/ppt/notesSlides/notesSlide108.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slideLayouts/slideLayout9.xml" ContentType="application/vnd.openxmlformats-officedocument.presentationml.slideLayout+xml"/>
  <Override PartName="/ppt/notesSlides/notesSlide117.xml" ContentType="application/vnd.openxmlformats-officedocument.presentationml.notesSlide+xml"/>
  <Override PartName="/ppt/slideLayouts/slideLayout8.xml" ContentType="application/vnd.openxmlformats-officedocument.presentationml.slideLayout+xml"/>
  <Override PartName="/ppt/notesSlides/notesSlide125.xml" ContentType="application/vnd.openxmlformats-officedocument.presentationml.notesSlide+xml"/>
  <Override PartName="/ppt/slideLayouts/slideLayout4.xml" ContentType="application/vnd.openxmlformats-officedocument.presentationml.slideLayout+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slideLayouts/slideLayout3.xml" ContentType="application/vnd.openxmlformats-officedocument.presentationml.slideLayout+xml"/>
  <Override PartName="/ppt/notesSlides/notesSlide128.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24.xml" ContentType="application/vnd.openxmlformats-officedocument.presentationml.notesSlide+xml"/>
  <Override PartName="/ppt/notesSlides/notesSlide123.xml" ContentType="application/vnd.openxmlformats-officedocument.presentationml.notesSlide+xml"/>
  <Override PartName="/ppt/notesSlides/notesSlide122.xml" ContentType="application/vnd.openxmlformats-officedocument.presentationml.notesSlide+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slideLayouts/slideLayout5.xml" ContentType="application/vnd.openxmlformats-officedocument.presentationml.slideLayout+xml"/>
  <Override PartName="/ppt/notesSlides/notesSlide121.xml" ContentType="application/vnd.openxmlformats-officedocument.presentationml.notesSlide+xml"/>
  <Override PartName="/ppt/notesSlides/notesSlide99.xml" ContentType="application/vnd.openxmlformats-officedocument.presentationml.notesSlide+xml"/>
  <Override PartName="/ppt/notesSlides/notesSlide103.xml" ContentType="application/vnd.openxmlformats-officedocument.presentationml.notesSlide+xml"/>
  <Override PartName="/ppt/notesSlides/notesSlide97.xml" ContentType="application/vnd.openxmlformats-officedocument.presentationml.notesSlide+xml"/>
  <Override PartName="/ppt/notesSlides/notesSlide6.xml" ContentType="application/vnd.openxmlformats-officedocument.presentationml.notesSlide+xml"/>
  <Override PartName="/ppt/notesSlides/notesSlide93.xml" ContentType="application/vnd.openxmlformats-officedocument.presentationml.notesSlide+xml"/>
  <Override PartName="/ppt/notesSlides/notesSlide5.xml" ContentType="application/vnd.openxmlformats-officedocument.presentationml.notesSlide+xml"/>
  <Override PartName="/ppt/notesSlides/notesSlide94.xml" ContentType="application/vnd.openxmlformats-officedocument.presentationml.notesSlide+xml"/>
  <Override PartName="/ppt/notesSlides/notesSlide4.xml" ContentType="application/vnd.openxmlformats-officedocument.presentationml.notesSlide+xml"/>
  <Override PartName="/ppt/notesSlides/notesSlide92.xml" ContentType="application/vnd.openxmlformats-officedocument.presentationml.notesSlide+xml"/>
  <Override PartName="/ppt/notesSlides/notesSlide91.xml" ContentType="application/vnd.openxmlformats-officedocument.presentationml.notesSlide+xml"/>
  <Override PartName="/ppt/notesSlides/notesSlide90.xml" ContentType="application/vnd.openxmlformats-officedocument.presentationml.notesSlide+xml"/>
  <Override PartName="/ppt/notesSlides/notesSlide88.xml" ContentType="application/vnd.openxmlformats-officedocument.presentationml.notesSlide+xml"/>
  <Override PartName="/ppt/notesSlides/notesSlide8.xml" ContentType="application/vnd.openxmlformats-officedocument.presentationml.notesSlide+xml"/>
  <Override PartName="/ppt/notesSlides/notesSlide89.xml" ContentType="application/vnd.openxmlformats-officedocument.presentationml.notesSlide+xml"/>
  <Override PartName="/ppt/notesSlides/notesSlide7.xml" ContentType="application/vnd.openxmlformats-officedocument.presentationml.notesSlide+xml"/>
  <Override PartName="/ppt/notesSlides/notesSlide95.xml" ContentType="application/vnd.openxmlformats-officedocument.presentationml.notesSlide+xml"/>
  <Override PartName="/ppt/notesSlides/notesSlide98.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9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handoutMasters/handoutMaster1.xml" ContentType="application/vnd.openxmlformats-officedocument.presentationml.handout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130"/>
  </p:notesMasterIdLst>
  <p:handoutMasterIdLst>
    <p:handoutMasterId r:id="rId131"/>
  </p:handoutMasterIdLst>
  <p:sldIdLst>
    <p:sldId id="256" r:id="rId2"/>
    <p:sldId id="304" r:id="rId3"/>
    <p:sldId id="648" r:id="rId4"/>
    <p:sldId id="649" r:id="rId5"/>
    <p:sldId id="651" r:id="rId6"/>
    <p:sldId id="653" r:id="rId7"/>
    <p:sldId id="664" r:id="rId8"/>
    <p:sldId id="654" r:id="rId9"/>
    <p:sldId id="655" r:id="rId10"/>
    <p:sldId id="426" r:id="rId11"/>
    <p:sldId id="730" r:id="rId12"/>
    <p:sldId id="432" r:id="rId13"/>
    <p:sldId id="431" r:id="rId14"/>
    <p:sldId id="532" r:id="rId15"/>
    <p:sldId id="534" r:id="rId16"/>
    <p:sldId id="539" r:id="rId17"/>
    <p:sldId id="540" r:id="rId18"/>
    <p:sldId id="541" r:id="rId19"/>
    <p:sldId id="533" r:id="rId20"/>
    <p:sldId id="538" r:id="rId21"/>
    <p:sldId id="535" r:id="rId22"/>
    <p:sldId id="536" r:id="rId23"/>
    <p:sldId id="537" r:id="rId24"/>
    <p:sldId id="542" r:id="rId25"/>
    <p:sldId id="459" r:id="rId26"/>
    <p:sldId id="841" r:id="rId27"/>
    <p:sldId id="441" r:id="rId28"/>
    <p:sldId id="856" r:id="rId29"/>
    <p:sldId id="857" r:id="rId30"/>
    <p:sldId id="460" r:id="rId31"/>
    <p:sldId id="462" r:id="rId32"/>
    <p:sldId id="842" r:id="rId33"/>
    <p:sldId id="433" r:id="rId34"/>
    <p:sldId id="435" r:id="rId35"/>
    <p:sldId id="440" r:id="rId36"/>
    <p:sldId id="428" r:id="rId37"/>
    <p:sldId id="481" r:id="rId38"/>
    <p:sldId id="482" r:id="rId39"/>
    <p:sldId id="483" r:id="rId40"/>
    <p:sldId id="443" r:id="rId41"/>
    <p:sldId id="466" r:id="rId42"/>
    <p:sldId id="474" r:id="rId43"/>
    <p:sldId id="477" r:id="rId44"/>
    <p:sldId id="475" r:id="rId45"/>
    <p:sldId id="476" r:id="rId46"/>
    <p:sldId id="478" r:id="rId47"/>
    <p:sldId id="480" r:id="rId48"/>
    <p:sldId id="447" r:id="rId49"/>
    <p:sldId id="450" r:id="rId50"/>
    <p:sldId id="451" r:id="rId51"/>
    <p:sldId id="500" r:id="rId52"/>
    <p:sldId id="427" r:id="rId53"/>
    <p:sldId id="465" r:id="rId54"/>
    <p:sldId id="463" r:id="rId55"/>
    <p:sldId id="855" r:id="rId56"/>
    <p:sldId id="468" r:id="rId57"/>
    <p:sldId id="469" r:id="rId58"/>
    <p:sldId id="852" r:id="rId59"/>
    <p:sldId id="471" r:id="rId60"/>
    <p:sldId id="472" r:id="rId61"/>
    <p:sldId id="473" r:id="rId62"/>
    <p:sldId id="470" r:id="rId63"/>
    <p:sldId id="853" r:id="rId64"/>
    <p:sldId id="854" r:id="rId65"/>
    <p:sldId id="497" r:id="rId66"/>
    <p:sldId id="499" r:id="rId67"/>
    <p:sldId id="496" r:id="rId68"/>
    <p:sldId id="520" r:id="rId69"/>
    <p:sldId id="490" r:id="rId70"/>
    <p:sldId id="519" r:id="rId71"/>
    <p:sldId id="513" r:id="rId72"/>
    <p:sldId id="528" r:id="rId73"/>
    <p:sldId id="544" r:id="rId74"/>
    <p:sldId id="529" r:id="rId75"/>
    <p:sldId id="530" r:id="rId76"/>
    <p:sldId id="545" r:id="rId77"/>
    <p:sldId id="489" r:id="rId78"/>
    <p:sldId id="488" r:id="rId79"/>
    <p:sldId id="487" r:id="rId80"/>
    <p:sldId id="494" r:id="rId81"/>
    <p:sldId id="429" r:id="rId82"/>
    <p:sldId id="523" r:id="rId83"/>
    <p:sldId id="547" r:id="rId84"/>
    <p:sldId id="546" r:id="rId85"/>
    <p:sldId id="549" r:id="rId86"/>
    <p:sldId id="550" r:id="rId87"/>
    <p:sldId id="551" r:id="rId88"/>
    <p:sldId id="552" r:id="rId89"/>
    <p:sldId id="554" r:id="rId90"/>
    <p:sldId id="555" r:id="rId91"/>
    <p:sldId id="556" r:id="rId92"/>
    <p:sldId id="558" r:id="rId93"/>
    <p:sldId id="572" r:id="rId94"/>
    <p:sldId id="573" r:id="rId95"/>
    <p:sldId id="559" r:id="rId96"/>
    <p:sldId id="560" r:id="rId97"/>
    <p:sldId id="563" r:id="rId98"/>
    <p:sldId id="564" r:id="rId99"/>
    <p:sldId id="565" r:id="rId100"/>
    <p:sldId id="567" r:id="rId101"/>
    <p:sldId id="568" r:id="rId102"/>
    <p:sldId id="569" r:id="rId103"/>
    <p:sldId id="574" r:id="rId104"/>
    <p:sldId id="576" r:id="rId105"/>
    <p:sldId id="575" r:id="rId106"/>
    <p:sldId id="571" r:id="rId107"/>
    <p:sldId id="577" r:id="rId108"/>
    <p:sldId id="578" r:id="rId109"/>
    <p:sldId id="579" r:id="rId110"/>
    <p:sldId id="581" r:id="rId111"/>
    <p:sldId id="582" r:id="rId112"/>
    <p:sldId id="580" r:id="rId113"/>
    <p:sldId id="584" r:id="rId114"/>
    <p:sldId id="585" r:id="rId115"/>
    <p:sldId id="586" r:id="rId116"/>
    <p:sldId id="587" r:id="rId117"/>
    <p:sldId id="858" r:id="rId118"/>
    <p:sldId id="588" r:id="rId119"/>
    <p:sldId id="589" r:id="rId120"/>
    <p:sldId id="439" r:id="rId121"/>
    <p:sldId id="859" r:id="rId122"/>
    <p:sldId id="436" r:id="rId123"/>
    <p:sldId id="437" r:id="rId124"/>
    <p:sldId id="438" r:id="rId125"/>
    <p:sldId id="590" r:id="rId126"/>
    <p:sldId id="591" r:id="rId127"/>
    <p:sldId id="592" r:id="rId128"/>
    <p:sldId id="524" r:id="rId129"/>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5pPr>
    <a:lvl6pPr marL="2286000" algn="l" defTabSz="914400" rtl="0" eaLnBrk="1" latinLnBrk="0" hangingPunct="1">
      <a:defRPr sz="2400" kern="1200">
        <a:solidFill>
          <a:schemeClr val="tx1"/>
        </a:solidFill>
        <a:latin typeface="Times" panose="02020603050405020304" pitchFamily="18" charset="0"/>
        <a:ea typeface="+mn-ea"/>
        <a:cs typeface="+mn-cs"/>
      </a:defRPr>
    </a:lvl6pPr>
    <a:lvl7pPr marL="2743200" algn="l" defTabSz="914400" rtl="0" eaLnBrk="1" latinLnBrk="0" hangingPunct="1">
      <a:defRPr sz="2400" kern="1200">
        <a:solidFill>
          <a:schemeClr val="tx1"/>
        </a:solidFill>
        <a:latin typeface="Times" panose="02020603050405020304" pitchFamily="18" charset="0"/>
        <a:ea typeface="+mn-ea"/>
        <a:cs typeface="+mn-cs"/>
      </a:defRPr>
    </a:lvl7pPr>
    <a:lvl8pPr marL="3200400" algn="l" defTabSz="914400" rtl="0" eaLnBrk="1" latinLnBrk="0" hangingPunct="1">
      <a:defRPr sz="2400" kern="1200">
        <a:solidFill>
          <a:schemeClr val="tx1"/>
        </a:solidFill>
        <a:latin typeface="Times" panose="02020603050405020304" pitchFamily="18" charset="0"/>
        <a:ea typeface="+mn-ea"/>
        <a:cs typeface="+mn-cs"/>
      </a:defRPr>
    </a:lvl8pPr>
    <a:lvl9pPr marL="3657600" algn="l" defTabSz="914400" rtl="0" eaLnBrk="1" latinLnBrk="0" hangingPunct="1">
      <a:defRPr sz="2400" kern="1200">
        <a:solidFill>
          <a:schemeClr val="tx1"/>
        </a:solidFill>
        <a:latin typeface="Times"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95"/>
    <a:srgbClr val="FE6F6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53" autoAdjust="0"/>
    <p:restoredTop sz="82529" autoAdjust="0"/>
  </p:normalViewPr>
  <p:slideViewPr>
    <p:cSldViewPr>
      <p:cViewPr varScale="1">
        <p:scale>
          <a:sx n="56" d="100"/>
          <a:sy n="56" d="100"/>
        </p:scale>
        <p:origin x="1723" y="48"/>
      </p:cViewPr>
      <p:guideLst>
        <p:guide orient="horz" pos="2160"/>
        <p:guide pos="2880"/>
      </p:guideLst>
    </p:cSldViewPr>
  </p:slideViewPr>
  <p:outlineViewPr>
    <p:cViewPr>
      <p:scale>
        <a:sx n="33" d="100"/>
        <a:sy n="33" d="100"/>
      </p:scale>
      <p:origin x="0" y="-202459"/>
    </p:cViewPr>
  </p:outlin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customXml" Target="../customXml/item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notesMaster" Target="notesMasters/notesMaster1.xml"/><Relationship Id="rId135"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handoutMaster" Target="handoutMasters/handoutMaster1.xml"/><Relationship Id="rId136" Type="http://schemas.openxmlformats.org/officeDocument/2006/relationships/customXml" Target="../customXml/item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70583" cy="482027"/>
          </a:xfrm>
          <a:prstGeom prst="rect">
            <a:avLst/>
          </a:prstGeom>
        </p:spPr>
        <p:txBody>
          <a:bodyPr vert="horz" lIns="94851" tIns="47425" rIns="94851" bIns="47425" rtlCol="0"/>
          <a:lstStyle>
            <a:lvl1pPr algn="l">
              <a:defRPr sz="1200"/>
            </a:lvl1pPr>
          </a:lstStyle>
          <a:p>
            <a:endParaRPr lang="en-US"/>
          </a:p>
        </p:txBody>
      </p:sp>
      <p:sp>
        <p:nvSpPr>
          <p:cNvPr id="3" name="Date Placeholder 2"/>
          <p:cNvSpPr>
            <a:spLocks noGrp="1"/>
          </p:cNvSpPr>
          <p:nvPr>
            <p:ph type="dt" sz="quarter" idx="1"/>
          </p:nvPr>
        </p:nvSpPr>
        <p:spPr>
          <a:xfrm>
            <a:off x="4142962" y="1"/>
            <a:ext cx="3170583" cy="482027"/>
          </a:xfrm>
          <a:prstGeom prst="rect">
            <a:avLst/>
          </a:prstGeom>
        </p:spPr>
        <p:txBody>
          <a:bodyPr vert="horz" lIns="94851" tIns="47425" rIns="94851" bIns="47425" rtlCol="0"/>
          <a:lstStyle>
            <a:lvl1pPr algn="r">
              <a:defRPr sz="1200"/>
            </a:lvl1pPr>
          </a:lstStyle>
          <a:p>
            <a:fld id="{0E581BD5-F856-4C0F-8BB7-3E04F5D24AA6}" type="datetimeFigureOut">
              <a:rPr lang="en-US" smtClean="0"/>
              <a:t>5/11/2017</a:t>
            </a:fld>
            <a:endParaRPr lang="en-US"/>
          </a:p>
        </p:txBody>
      </p:sp>
      <p:sp>
        <p:nvSpPr>
          <p:cNvPr id="4" name="Footer Placeholder 3"/>
          <p:cNvSpPr>
            <a:spLocks noGrp="1"/>
          </p:cNvSpPr>
          <p:nvPr>
            <p:ph type="ftr" sz="quarter" idx="2"/>
          </p:nvPr>
        </p:nvSpPr>
        <p:spPr>
          <a:xfrm>
            <a:off x="0" y="9119173"/>
            <a:ext cx="3170583" cy="482027"/>
          </a:xfrm>
          <a:prstGeom prst="rect">
            <a:avLst/>
          </a:prstGeom>
        </p:spPr>
        <p:txBody>
          <a:bodyPr vert="horz" lIns="94851" tIns="47425" rIns="94851" bIns="47425" rtlCol="0" anchor="b"/>
          <a:lstStyle>
            <a:lvl1pPr algn="l">
              <a:defRPr sz="1200"/>
            </a:lvl1pPr>
          </a:lstStyle>
          <a:p>
            <a:endParaRPr lang="en-US"/>
          </a:p>
        </p:txBody>
      </p:sp>
      <p:sp>
        <p:nvSpPr>
          <p:cNvPr id="5" name="Slide Number Placeholder 4"/>
          <p:cNvSpPr>
            <a:spLocks noGrp="1"/>
          </p:cNvSpPr>
          <p:nvPr>
            <p:ph type="sldNum" sz="quarter" idx="3"/>
          </p:nvPr>
        </p:nvSpPr>
        <p:spPr>
          <a:xfrm>
            <a:off x="4142962" y="9119173"/>
            <a:ext cx="3170583" cy="482027"/>
          </a:xfrm>
          <a:prstGeom prst="rect">
            <a:avLst/>
          </a:prstGeom>
        </p:spPr>
        <p:txBody>
          <a:bodyPr vert="horz" lIns="94851" tIns="47425" rIns="94851" bIns="47425" rtlCol="0" anchor="b"/>
          <a:lstStyle>
            <a:lvl1pPr algn="r">
              <a:defRPr sz="1200"/>
            </a:lvl1pPr>
          </a:lstStyle>
          <a:p>
            <a:fld id="{B6A41D51-AEF9-43D8-8E7D-74C265F78F8E}" type="slidenum">
              <a:rPr lang="en-US" smtClean="0"/>
              <a:t>‹#›</a:t>
            </a:fld>
            <a:endParaRPr lang="en-US"/>
          </a:p>
        </p:txBody>
      </p:sp>
    </p:spTree>
    <p:extLst>
      <p:ext uri="{BB962C8B-B14F-4D97-AF65-F5344CB8AC3E}">
        <p14:creationId xmlns:p14="http://schemas.microsoft.com/office/powerpoint/2010/main" val="17000116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293" tIns="48146" rIns="96293" bIns="48146" numCol="1" anchor="t" anchorCtr="0" compatLnSpc="1">
            <a:prstTxWarp prst="textNoShape">
              <a:avLst/>
            </a:prstTxWarp>
          </a:bodyPr>
          <a:lstStyle>
            <a:lvl1pPr>
              <a:defRPr sz="1200"/>
            </a:lvl1pPr>
          </a:lstStyle>
          <a:p>
            <a:pPr>
              <a:defRPr/>
            </a:pPr>
            <a:endParaRPr lang="en-US"/>
          </a:p>
        </p:txBody>
      </p:sp>
      <p:sp>
        <p:nvSpPr>
          <p:cNvPr id="10243" name="Rectangle 3"/>
          <p:cNvSpPr>
            <a:spLocks noGrp="1" noChangeArrowheads="1"/>
          </p:cNvSpPr>
          <p:nvPr>
            <p:ph type="dt" idx="1"/>
          </p:nvPr>
        </p:nvSpPr>
        <p:spPr bwMode="auto">
          <a:xfrm>
            <a:off x="4143587" y="0"/>
            <a:ext cx="3169920" cy="480060"/>
          </a:xfrm>
          <a:prstGeom prst="rect">
            <a:avLst/>
          </a:prstGeom>
          <a:noFill/>
          <a:ln w="9525">
            <a:noFill/>
            <a:miter lim="800000"/>
            <a:headEnd/>
            <a:tailEnd/>
          </a:ln>
          <a:effectLst/>
        </p:spPr>
        <p:txBody>
          <a:bodyPr vert="horz" wrap="square" lIns="96293" tIns="48146" rIns="96293" bIns="48146" numCol="1" anchor="t" anchorCtr="0" compatLnSpc="1">
            <a:prstTxWarp prst="textNoShape">
              <a:avLst/>
            </a:prstTxWarp>
          </a:bodyPr>
          <a:lstStyle>
            <a:lvl1pPr algn="r">
              <a:defRPr sz="1200"/>
            </a:lvl1pPr>
          </a:lstStyle>
          <a:p>
            <a:pPr>
              <a:defRPr/>
            </a:pPr>
            <a:endParaRPr lang="en-US"/>
          </a:p>
        </p:txBody>
      </p:sp>
      <p:sp>
        <p:nvSpPr>
          <p:cNvPr id="108548"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5" name="Rectangle 5"/>
          <p:cNvSpPr>
            <a:spLocks noGrp="1" noChangeArrowheads="1"/>
          </p:cNvSpPr>
          <p:nvPr>
            <p:ph type="body" sz="quarter" idx="3"/>
          </p:nvPr>
        </p:nvSpPr>
        <p:spPr bwMode="auto">
          <a:xfrm>
            <a:off x="731520" y="4560571"/>
            <a:ext cx="5852160" cy="4320540"/>
          </a:xfrm>
          <a:prstGeom prst="rect">
            <a:avLst/>
          </a:prstGeom>
          <a:noFill/>
          <a:ln w="9525">
            <a:noFill/>
            <a:miter lim="800000"/>
            <a:headEnd/>
            <a:tailEnd/>
          </a:ln>
          <a:effectLst/>
        </p:spPr>
        <p:txBody>
          <a:bodyPr vert="horz" wrap="square" lIns="96293" tIns="48146" rIns="96293" bIns="4814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0" y="9119473"/>
            <a:ext cx="3169920" cy="480060"/>
          </a:xfrm>
          <a:prstGeom prst="rect">
            <a:avLst/>
          </a:prstGeom>
          <a:noFill/>
          <a:ln w="9525">
            <a:noFill/>
            <a:miter lim="800000"/>
            <a:headEnd/>
            <a:tailEnd/>
          </a:ln>
          <a:effectLst/>
        </p:spPr>
        <p:txBody>
          <a:bodyPr vert="horz" wrap="square" lIns="96293" tIns="48146" rIns="96293" bIns="48146" numCol="1" anchor="b" anchorCtr="0" compatLnSpc="1">
            <a:prstTxWarp prst="textNoShape">
              <a:avLst/>
            </a:prstTxWarp>
          </a:bodyPr>
          <a:lstStyle>
            <a:lvl1pPr>
              <a:defRPr sz="1200"/>
            </a:lvl1pPr>
          </a:lstStyle>
          <a:p>
            <a:pPr>
              <a:defRPr/>
            </a:pPr>
            <a:endParaRPr lang="en-US"/>
          </a:p>
        </p:txBody>
      </p:sp>
      <p:sp>
        <p:nvSpPr>
          <p:cNvPr id="10247" name="Rectangle 7"/>
          <p:cNvSpPr>
            <a:spLocks noGrp="1" noChangeArrowheads="1"/>
          </p:cNvSpPr>
          <p:nvPr>
            <p:ph type="sldNum" sz="quarter" idx="5"/>
          </p:nvPr>
        </p:nvSpPr>
        <p:spPr bwMode="auto">
          <a:xfrm>
            <a:off x="4143587" y="9119473"/>
            <a:ext cx="3169920" cy="480060"/>
          </a:xfrm>
          <a:prstGeom prst="rect">
            <a:avLst/>
          </a:prstGeom>
          <a:noFill/>
          <a:ln w="9525">
            <a:noFill/>
            <a:miter lim="800000"/>
            <a:headEnd/>
            <a:tailEnd/>
          </a:ln>
          <a:effectLst/>
        </p:spPr>
        <p:txBody>
          <a:bodyPr vert="horz" wrap="square" lIns="96293" tIns="48146" rIns="96293" bIns="48146" numCol="1" anchor="b" anchorCtr="0" compatLnSpc="1">
            <a:prstTxWarp prst="textNoShape">
              <a:avLst/>
            </a:prstTxWarp>
          </a:bodyPr>
          <a:lstStyle>
            <a:lvl1pPr algn="r">
              <a:defRPr sz="1200"/>
            </a:lvl1pPr>
          </a:lstStyle>
          <a:p>
            <a:fld id="{B3AC5376-A6C8-418E-9D7A-37205E2B3F05}" type="slidenum">
              <a:rPr lang="en-US"/>
              <a:pPr/>
              <a:t>‹#›</a:t>
            </a:fld>
            <a:endParaRPr lang="en-US"/>
          </a:p>
        </p:txBody>
      </p:sp>
    </p:spTree>
    <p:extLst>
      <p:ext uri="{BB962C8B-B14F-4D97-AF65-F5344CB8AC3E}">
        <p14:creationId xmlns:p14="http://schemas.microsoft.com/office/powerpoint/2010/main" val="22579164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CC6EE8F5-C46A-4EB3-9116-6B7A9576F415}" type="slidenum">
              <a:rPr lang="en-US" sz="1200"/>
              <a:pPr/>
              <a:t>1</a:t>
            </a:fld>
            <a:endParaRPr lang="en-US" sz="1200" dirty="0"/>
          </a:p>
        </p:txBody>
      </p:sp>
    </p:spTree>
    <p:extLst>
      <p:ext uri="{BB962C8B-B14F-4D97-AF65-F5344CB8AC3E}">
        <p14:creationId xmlns:p14="http://schemas.microsoft.com/office/powerpoint/2010/main" val="870971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10</a:t>
            </a:fld>
            <a:endParaRPr lang="en-US" sz="1200" dirty="0"/>
          </a:p>
        </p:txBody>
      </p:sp>
    </p:spTree>
    <p:extLst>
      <p:ext uri="{BB962C8B-B14F-4D97-AF65-F5344CB8AC3E}">
        <p14:creationId xmlns:p14="http://schemas.microsoft.com/office/powerpoint/2010/main" val="403390190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100</a:t>
            </a:fld>
            <a:endParaRPr lang="en-US"/>
          </a:p>
        </p:txBody>
      </p:sp>
    </p:spTree>
    <p:extLst>
      <p:ext uri="{BB962C8B-B14F-4D97-AF65-F5344CB8AC3E}">
        <p14:creationId xmlns:p14="http://schemas.microsoft.com/office/powerpoint/2010/main" val="216810856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101</a:t>
            </a:fld>
            <a:endParaRPr lang="en-US"/>
          </a:p>
        </p:txBody>
      </p:sp>
    </p:spTree>
    <p:extLst>
      <p:ext uri="{BB962C8B-B14F-4D97-AF65-F5344CB8AC3E}">
        <p14:creationId xmlns:p14="http://schemas.microsoft.com/office/powerpoint/2010/main" val="38182298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102</a:t>
            </a:fld>
            <a:endParaRPr lang="en-US"/>
          </a:p>
        </p:txBody>
      </p:sp>
    </p:spTree>
    <p:extLst>
      <p:ext uri="{BB962C8B-B14F-4D97-AF65-F5344CB8AC3E}">
        <p14:creationId xmlns:p14="http://schemas.microsoft.com/office/powerpoint/2010/main" val="265383285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103</a:t>
            </a:fld>
            <a:endParaRPr lang="en-US" sz="1200"/>
          </a:p>
        </p:txBody>
      </p:sp>
    </p:spTree>
    <p:extLst>
      <p:ext uri="{BB962C8B-B14F-4D97-AF65-F5344CB8AC3E}">
        <p14:creationId xmlns:p14="http://schemas.microsoft.com/office/powerpoint/2010/main" val="219581158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104</a:t>
            </a:fld>
            <a:endParaRPr lang="en-US"/>
          </a:p>
        </p:txBody>
      </p:sp>
    </p:spTree>
    <p:extLst>
      <p:ext uri="{BB962C8B-B14F-4D97-AF65-F5344CB8AC3E}">
        <p14:creationId xmlns:p14="http://schemas.microsoft.com/office/powerpoint/2010/main" val="268009946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105</a:t>
            </a:fld>
            <a:endParaRPr lang="en-US" sz="1200"/>
          </a:p>
        </p:txBody>
      </p:sp>
    </p:spTree>
    <p:extLst>
      <p:ext uri="{BB962C8B-B14F-4D97-AF65-F5344CB8AC3E}">
        <p14:creationId xmlns:p14="http://schemas.microsoft.com/office/powerpoint/2010/main" val="100779734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106</a:t>
            </a:fld>
            <a:endParaRPr lang="en-US"/>
          </a:p>
        </p:txBody>
      </p:sp>
    </p:spTree>
    <p:extLst>
      <p:ext uri="{BB962C8B-B14F-4D97-AF65-F5344CB8AC3E}">
        <p14:creationId xmlns:p14="http://schemas.microsoft.com/office/powerpoint/2010/main" val="413820195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107</a:t>
            </a:fld>
            <a:endParaRPr lang="en-US"/>
          </a:p>
        </p:txBody>
      </p:sp>
    </p:spTree>
    <p:extLst>
      <p:ext uri="{BB962C8B-B14F-4D97-AF65-F5344CB8AC3E}">
        <p14:creationId xmlns:p14="http://schemas.microsoft.com/office/powerpoint/2010/main" val="417023374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108</a:t>
            </a:fld>
            <a:endParaRPr lang="en-US"/>
          </a:p>
        </p:txBody>
      </p:sp>
    </p:spTree>
    <p:extLst>
      <p:ext uri="{BB962C8B-B14F-4D97-AF65-F5344CB8AC3E}">
        <p14:creationId xmlns:p14="http://schemas.microsoft.com/office/powerpoint/2010/main" val="152140268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109</a:t>
            </a:fld>
            <a:endParaRPr lang="en-US"/>
          </a:p>
        </p:txBody>
      </p:sp>
    </p:spTree>
    <p:extLst>
      <p:ext uri="{BB962C8B-B14F-4D97-AF65-F5344CB8AC3E}">
        <p14:creationId xmlns:p14="http://schemas.microsoft.com/office/powerpoint/2010/main" val="2218432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11</a:t>
            </a:fld>
            <a:endParaRPr lang="en-US" sz="1200"/>
          </a:p>
        </p:txBody>
      </p:sp>
    </p:spTree>
    <p:extLst>
      <p:ext uri="{BB962C8B-B14F-4D97-AF65-F5344CB8AC3E}">
        <p14:creationId xmlns:p14="http://schemas.microsoft.com/office/powerpoint/2010/main" val="216118966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110</a:t>
            </a:fld>
            <a:endParaRPr lang="en-US"/>
          </a:p>
        </p:txBody>
      </p:sp>
    </p:spTree>
    <p:extLst>
      <p:ext uri="{BB962C8B-B14F-4D97-AF65-F5344CB8AC3E}">
        <p14:creationId xmlns:p14="http://schemas.microsoft.com/office/powerpoint/2010/main" val="191540432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111</a:t>
            </a:fld>
            <a:endParaRPr lang="en-US"/>
          </a:p>
        </p:txBody>
      </p:sp>
    </p:spTree>
    <p:extLst>
      <p:ext uri="{BB962C8B-B14F-4D97-AF65-F5344CB8AC3E}">
        <p14:creationId xmlns:p14="http://schemas.microsoft.com/office/powerpoint/2010/main" val="382695418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112</a:t>
            </a:fld>
            <a:endParaRPr lang="en-US"/>
          </a:p>
        </p:txBody>
      </p:sp>
    </p:spTree>
    <p:extLst>
      <p:ext uri="{BB962C8B-B14F-4D97-AF65-F5344CB8AC3E}">
        <p14:creationId xmlns:p14="http://schemas.microsoft.com/office/powerpoint/2010/main" val="379000812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113</a:t>
            </a:fld>
            <a:endParaRPr lang="en-US"/>
          </a:p>
        </p:txBody>
      </p:sp>
    </p:spTree>
    <p:extLst>
      <p:ext uri="{BB962C8B-B14F-4D97-AF65-F5344CB8AC3E}">
        <p14:creationId xmlns:p14="http://schemas.microsoft.com/office/powerpoint/2010/main" val="243804857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114</a:t>
            </a:fld>
            <a:endParaRPr lang="en-US"/>
          </a:p>
        </p:txBody>
      </p:sp>
    </p:spTree>
    <p:extLst>
      <p:ext uri="{BB962C8B-B14F-4D97-AF65-F5344CB8AC3E}">
        <p14:creationId xmlns:p14="http://schemas.microsoft.com/office/powerpoint/2010/main" val="87342329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115</a:t>
            </a:fld>
            <a:endParaRPr lang="en-US" sz="1200"/>
          </a:p>
        </p:txBody>
      </p:sp>
    </p:spTree>
    <p:extLst>
      <p:ext uri="{BB962C8B-B14F-4D97-AF65-F5344CB8AC3E}">
        <p14:creationId xmlns:p14="http://schemas.microsoft.com/office/powerpoint/2010/main" val="164048847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116</a:t>
            </a:fld>
            <a:endParaRPr lang="en-US" sz="1200"/>
          </a:p>
        </p:txBody>
      </p:sp>
    </p:spTree>
    <p:extLst>
      <p:ext uri="{BB962C8B-B14F-4D97-AF65-F5344CB8AC3E}">
        <p14:creationId xmlns:p14="http://schemas.microsoft.com/office/powerpoint/2010/main" val="208036521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54243" indent="-290093">
              <a:defRPr sz="2400">
                <a:solidFill>
                  <a:schemeClr val="tx1"/>
                </a:solidFill>
                <a:latin typeface="Times" panose="02020603050405020304" pitchFamily="18" charset="0"/>
              </a:defRPr>
            </a:lvl2pPr>
            <a:lvl3pPr marL="1160374" indent="-232075">
              <a:defRPr sz="2400">
                <a:solidFill>
                  <a:schemeClr val="tx1"/>
                </a:solidFill>
                <a:latin typeface="Times" panose="02020603050405020304" pitchFamily="18" charset="0"/>
              </a:defRPr>
            </a:lvl3pPr>
            <a:lvl4pPr marL="1624523" indent="-232075">
              <a:defRPr sz="2400">
                <a:solidFill>
                  <a:schemeClr val="tx1"/>
                </a:solidFill>
                <a:latin typeface="Times" panose="02020603050405020304" pitchFamily="18" charset="0"/>
              </a:defRPr>
            </a:lvl4pPr>
            <a:lvl5pPr marL="2088672" indent="-232075">
              <a:defRPr sz="2400">
                <a:solidFill>
                  <a:schemeClr val="tx1"/>
                </a:solidFill>
                <a:latin typeface="Times" panose="02020603050405020304" pitchFamily="18" charset="0"/>
              </a:defRPr>
            </a:lvl5pPr>
            <a:lvl6pPr marL="2552822" indent="-232075" eaLnBrk="0" fontAlgn="base" hangingPunct="0">
              <a:spcBef>
                <a:spcPct val="0"/>
              </a:spcBef>
              <a:spcAft>
                <a:spcPct val="0"/>
              </a:spcAft>
              <a:defRPr sz="2400">
                <a:solidFill>
                  <a:schemeClr val="tx1"/>
                </a:solidFill>
                <a:latin typeface="Times" panose="02020603050405020304" pitchFamily="18" charset="0"/>
              </a:defRPr>
            </a:lvl6pPr>
            <a:lvl7pPr marL="3016971" indent="-232075" eaLnBrk="0" fontAlgn="base" hangingPunct="0">
              <a:spcBef>
                <a:spcPct val="0"/>
              </a:spcBef>
              <a:spcAft>
                <a:spcPct val="0"/>
              </a:spcAft>
              <a:defRPr sz="2400">
                <a:solidFill>
                  <a:schemeClr val="tx1"/>
                </a:solidFill>
                <a:latin typeface="Times" panose="02020603050405020304" pitchFamily="18" charset="0"/>
              </a:defRPr>
            </a:lvl7pPr>
            <a:lvl8pPr marL="3481121" indent="-232075" eaLnBrk="0" fontAlgn="base" hangingPunct="0">
              <a:spcBef>
                <a:spcPct val="0"/>
              </a:spcBef>
              <a:spcAft>
                <a:spcPct val="0"/>
              </a:spcAft>
              <a:defRPr sz="2400">
                <a:solidFill>
                  <a:schemeClr val="tx1"/>
                </a:solidFill>
                <a:latin typeface="Times" panose="02020603050405020304" pitchFamily="18" charset="0"/>
              </a:defRPr>
            </a:lvl8pPr>
            <a:lvl9pPr marL="3945270" indent="-232075" eaLnBrk="0" fontAlgn="base" hangingPunct="0">
              <a:spcBef>
                <a:spcPct val="0"/>
              </a:spcBef>
              <a:spcAft>
                <a:spcPct val="0"/>
              </a:spcAft>
              <a:defRPr sz="2400">
                <a:solidFill>
                  <a:schemeClr val="tx1"/>
                </a:solidFill>
                <a:latin typeface="Times" panose="02020603050405020304" pitchFamily="18" charset="0"/>
              </a:defRPr>
            </a:lvl9pPr>
          </a:lstStyle>
          <a:p>
            <a:fld id="{AA940985-8099-46E8-BF5B-23E2A3AECA45}" type="slidenum">
              <a:rPr lang="en-US" sz="1200"/>
              <a:pPr/>
              <a:t>117</a:t>
            </a:fld>
            <a:endParaRPr lang="en-US" sz="1200"/>
          </a:p>
        </p:txBody>
      </p:sp>
    </p:spTree>
    <p:extLst>
      <p:ext uri="{BB962C8B-B14F-4D97-AF65-F5344CB8AC3E}">
        <p14:creationId xmlns:p14="http://schemas.microsoft.com/office/powerpoint/2010/main" val="158500947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118</a:t>
            </a:fld>
            <a:endParaRPr lang="en-US" sz="1200"/>
          </a:p>
        </p:txBody>
      </p:sp>
    </p:spTree>
    <p:extLst>
      <p:ext uri="{BB962C8B-B14F-4D97-AF65-F5344CB8AC3E}">
        <p14:creationId xmlns:p14="http://schemas.microsoft.com/office/powerpoint/2010/main" val="352116986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119</a:t>
            </a:fld>
            <a:endParaRPr lang="en-US" sz="1200"/>
          </a:p>
        </p:txBody>
      </p:sp>
    </p:spTree>
    <p:extLst>
      <p:ext uri="{BB962C8B-B14F-4D97-AF65-F5344CB8AC3E}">
        <p14:creationId xmlns:p14="http://schemas.microsoft.com/office/powerpoint/2010/main" val="3196098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12</a:t>
            </a:fld>
            <a:endParaRPr lang="en-US" sz="1200"/>
          </a:p>
        </p:txBody>
      </p:sp>
    </p:spTree>
    <p:extLst>
      <p:ext uri="{BB962C8B-B14F-4D97-AF65-F5344CB8AC3E}">
        <p14:creationId xmlns:p14="http://schemas.microsoft.com/office/powerpoint/2010/main" val="64518194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120</a:t>
            </a:fld>
            <a:endParaRPr lang="en-US" sz="1200"/>
          </a:p>
        </p:txBody>
      </p:sp>
    </p:spTree>
    <p:extLst>
      <p:ext uri="{BB962C8B-B14F-4D97-AF65-F5344CB8AC3E}">
        <p14:creationId xmlns:p14="http://schemas.microsoft.com/office/powerpoint/2010/main" val="262790981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54243" indent="-290093">
              <a:defRPr sz="2400">
                <a:solidFill>
                  <a:schemeClr val="tx1"/>
                </a:solidFill>
                <a:latin typeface="Times" panose="02020603050405020304" pitchFamily="18" charset="0"/>
              </a:defRPr>
            </a:lvl2pPr>
            <a:lvl3pPr marL="1160374" indent="-232075">
              <a:defRPr sz="2400">
                <a:solidFill>
                  <a:schemeClr val="tx1"/>
                </a:solidFill>
                <a:latin typeface="Times" panose="02020603050405020304" pitchFamily="18" charset="0"/>
              </a:defRPr>
            </a:lvl3pPr>
            <a:lvl4pPr marL="1624523" indent="-232075">
              <a:defRPr sz="2400">
                <a:solidFill>
                  <a:schemeClr val="tx1"/>
                </a:solidFill>
                <a:latin typeface="Times" panose="02020603050405020304" pitchFamily="18" charset="0"/>
              </a:defRPr>
            </a:lvl4pPr>
            <a:lvl5pPr marL="2088672" indent="-232075">
              <a:defRPr sz="2400">
                <a:solidFill>
                  <a:schemeClr val="tx1"/>
                </a:solidFill>
                <a:latin typeface="Times" panose="02020603050405020304" pitchFamily="18" charset="0"/>
              </a:defRPr>
            </a:lvl5pPr>
            <a:lvl6pPr marL="2552822" indent="-232075" eaLnBrk="0" fontAlgn="base" hangingPunct="0">
              <a:spcBef>
                <a:spcPct val="0"/>
              </a:spcBef>
              <a:spcAft>
                <a:spcPct val="0"/>
              </a:spcAft>
              <a:defRPr sz="2400">
                <a:solidFill>
                  <a:schemeClr val="tx1"/>
                </a:solidFill>
                <a:latin typeface="Times" panose="02020603050405020304" pitchFamily="18" charset="0"/>
              </a:defRPr>
            </a:lvl6pPr>
            <a:lvl7pPr marL="3016971" indent="-232075" eaLnBrk="0" fontAlgn="base" hangingPunct="0">
              <a:spcBef>
                <a:spcPct val="0"/>
              </a:spcBef>
              <a:spcAft>
                <a:spcPct val="0"/>
              </a:spcAft>
              <a:defRPr sz="2400">
                <a:solidFill>
                  <a:schemeClr val="tx1"/>
                </a:solidFill>
                <a:latin typeface="Times" panose="02020603050405020304" pitchFamily="18" charset="0"/>
              </a:defRPr>
            </a:lvl7pPr>
            <a:lvl8pPr marL="3481121" indent="-232075" eaLnBrk="0" fontAlgn="base" hangingPunct="0">
              <a:spcBef>
                <a:spcPct val="0"/>
              </a:spcBef>
              <a:spcAft>
                <a:spcPct val="0"/>
              </a:spcAft>
              <a:defRPr sz="2400">
                <a:solidFill>
                  <a:schemeClr val="tx1"/>
                </a:solidFill>
                <a:latin typeface="Times" panose="02020603050405020304" pitchFamily="18" charset="0"/>
              </a:defRPr>
            </a:lvl8pPr>
            <a:lvl9pPr marL="3945270" indent="-232075" eaLnBrk="0" fontAlgn="base" hangingPunct="0">
              <a:spcBef>
                <a:spcPct val="0"/>
              </a:spcBef>
              <a:spcAft>
                <a:spcPct val="0"/>
              </a:spcAft>
              <a:defRPr sz="2400">
                <a:solidFill>
                  <a:schemeClr val="tx1"/>
                </a:solidFill>
                <a:latin typeface="Times" panose="02020603050405020304" pitchFamily="18" charset="0"/>
              </a:defRPr>
            </a:lvl9pPr>
          </a:lstStyle>
          <a:p>
            <a:fld id="{AA940985-8099-46E8-BF5B-23E2A3AECA45}" type="slidenum">
              <a:rPr lang="en-US" sz="1200"/>
              <a:pPr/>
              <a:t>121</a:t>
            </a:fld>
            <a:endParaRPr lang="en-US" sz="1200"/>
          </a:p>
        </p:txBody>
      </p:sp>
    </p:spTree>
    <p:extLst>
      <p:ext uri="{BB962C8B-B14F-4D97-AF65-F5344CB8AC3E}">
        <p14:creationId xmlns:p14="http://schemas.microsoft.com/office/powerpoint/2010/main" val="102124414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122</a:t>
            </a:fld>
            <a:endParaRPr lang="en-US" sz="1200"/>
          </a:p>
        </p:txBody>
      </p:sp>
    </p:spTree>
    <p:extLst>
      <p:ext uri="{BB962C8B-B14F-4D97-AF65-F5344CB8AC3E}">
        <p14:creationId xmlns:p14="http://schemas.microsoft.com/office/powerpoint/2010/main" val="119066925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123</a:t>
            </a:fld>
            <a:endParaRPr lang="en-US" sz="1200"/>
          </a:p>
        </p:txBody>
      </p:sp>
    </p:spTree>
    <p:extLst>
      <p:ext uri="{BB962C8B-B14F-4D97-AF65-F5344CB8AC3E}">
        <p14:creationId xmlns:p14="http://schemas.microsoft.com/office/powerpoint/2010/main" val="321763723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124</a:t>
            </a:fld>
            <a:endParaRPr lang="en-US" sz="1200"/>
          </a:p>
        </p:txBody>
      </p:sp>
    </p:spTree>
    <p:extLst>
      <p:ext uri="{BB962C8B-B14F-4D97-AF65-F5344CB8AC3E}">
        <p14:creationId xmlns:p14="http://schemas.microsoft.com/office/powerpoint/2010/main" val="112306609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These</a:t>
            </a:r>
            <a:r>
              <a:rPr lang="en-US" baseline="0" dirty="0" smtClean="0"/>
              <a:t> are examples of some of the activities that have taken place at CPEs.</a:t>
            </a:r>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125</a:t>
            </a:fld>
            <a:endParaRPr lang="en-US" sz="1200"/>
          </a:p>
        </p:txBody>
      </p:sp>
    </p:spTree>
    <p:extLst>
      <p:ext uri="{BB962C8B-B14F-4D97-AF65-F5344CB8AC3E}">
        <p14:creationId xmlns:p14="http://schemas.microsoft.com/office/powerpoint/2010/main" val="237499414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These</a:t>
            </a:r>
            <a:r>
              <a:rPr lang="en-US" baseline="0" dirty="0" smtClean="0"/>
              <a:t> are examples of some of the activities that have taken place at CPEs.</a:t>
            </a:r>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126</a:t>
            </a:fld>
            <a:endParaRPr lang="en-US" sz="1200"/>
          </a:p>
        </p:txBody>
      </p:sp>
    </p:spTree>
    <p:extLst>
      <p:ext uri="{BB962C8B-B14F-4D97-AF65-F5344CB8AC3E}">
        <p14:creationId xmlns:p14="http://schemas.microsoft.com/office/powerpoint/2010/main" val="62074775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These</a:t>
            </a:r>
            <a:r>
              <a:rPr lang="en-US" baseline="0" dirty="0" smtClean="0"/>
              <a:t> are examples of some of the activities that have taken place at CPEs.</a:t>
            </a:r>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127</a:t>
            </a:fld>
            <a:endParaRPr lang="en-US" sz="1200"/>
          </a:p>
        </p:txBody>
      </p:sp>
    </p:spTree>
    <p:extLst>
      <p:ext uri="{BB962C8B-B14F-4D97-AF65-F5344CB8AC3E}">
        <p14:creationId xmlns:p14="http://schemas.microsoft.com/office/powerpoint/2010/main" val="119881521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1EEED565-46D3-4868-904C-892010314F57}" type="slidenum">
              <a:rPr lang="en-US" sz="1200"/>
              <a:pPr/>
              <a:t>128</a:t>
            </a:fld>
            <a:endParaRPr lang="en-US" sz="1200"/>
          </a:p>
        </p:txBody>
      </p:sp>
    </p:spTree>
    <p:extLst>
      <p:ext uri="{BB962C8B-B14F-4D97-AF65-F5344CB8AC3E}">
        <p14:creationId xmlns:p14="http://schemas.microsoft.com/office/powerpoint/2010/main" val="1691596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Multiple Barrier Concept:</a:t>
            </a:r>
          </a:p>
          <a:p>
            <a:r>
              <a:rPr lang="en-US" dirty="0" smtClean="0"/>
              <a:t>Each unit process in a water treatment facility should be optimized such that it has a minimal impact on the downstream processes.  The major barriers in a conventional plant are flocculation and sedimentation, filtration, and disinfection.  Each of these barriers should have optimized performance goals in place to minimize the potential for passage of pathogenic organisms through the plant.</a:t>
            </a:r>
          </a:p>
          <a:p>
            <a:endParaRPr lang="en-US" dirty="0" smtClean="0"/>
          </a:p>
          <a:p>
            <a:r>
              <a:rPr lang="en-US" dirty="0" smtClean="0"/>
              <a:t>Optimized Performance:</a:t>
            </a:r>
          </a:p>
          <a:p>
            <a:r>
              <a:rPr lang="en-US" dirty="0" smtClean="0"/>
              <a:t>Optimized performance is when each barrier consistently (&gt;95% of the time) meets its performance goals despite variations in raw water quality and seasons.</a:t>
            </a:r>
          </a:p>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13</a:t>
            </a:fld>
            <a:endParaRPr lang="en-US" sz="1200"/>
          </a:p>
        </p:txBody>
      </p:sp>
    </p:spTree>
    <p:extLst>
      <p:ext uri="{BB962C8B-B14F-4D97-AF65-F5344CB8AC3E}">
        <p14:creationId xmlns:p14="http://schemas.microsoft.com/office/powerpoint/2010/main" val="2027898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2925">
              <a:defRPr/>
            </a:pPr>
            <a:r>
              <a:rPr lang="en-US" kern="0" dirty="0"/>
              <a:t>The image on the left is a composite of the Giardia </a:t>
            </a:r>
            <a:r>
              <a:rPr lang="en-US" kern="0" dirty="0" err="1"/>
              <a:t>lamblia</a:t>
            </a:r>
            <a:r>
              <a:rPr lang="en-US" kern="0" dirty="0"/>
              <a:t> red outline of the cyst wall selectively imaged through the use of fluorescent-labelled (TRITC) antibody that is cyst wall specific and the cyst imaged in green (both images) through the use of </a:t>
            </a:r>
            <a:r>
              <a:rPr lang="en-US" kern="0" dirty="0" err="1"/>
              <a:t>carboxy</a:t>
            </a:r>
            <a:r>
              <a:rPr lang="en-US" kern="0" dirty="0"/>
              <a:t> fluorescein </a:t>
            </a:r>
            <a:r>
              <a:rPr lang="en-US" kern="0" dirty="0" err="1"/>
              <a:t>diacetate</a:t>
            </a:r>
            <a:r>
              <a:rPr lang="en-US" kern="0" dirty="0"/>
              <a:t>.</a:t>
            </a:r>
          </a:p>
          <a:p>
            <a:pPr defTabSz="962925">
              <a:defRPr/>
            </a:pPr>
            <a:r>
              <a:rPr lang="en-US" kern="0" dirty="0"/>
              <a:t>Photo Credit: H.D.A. Lindquist, U.S. EPA</a:t>
            </a:r>
          </a:p>
          <a:p>
            <a:r>
              <a:rPr lang="en-US" dirty="0" smtClean="0">
                <a:effectLst/>
              </a:rPr>
              <a:t>This image is in the public domain and is thus free of any copyright restrictions. For public domain images, permission is not required for their use but </a:t>
            </a:r>
            <a:r>
              <a:rPr lang="en-US" i="1" dirty="0" smtClean="0">
                <a:effectLst/>
              </a:rPr>
              <a:t>we do ask that you credit the EPA and the contributors (found in the Photo Credit line) whenever an image is used in any publicly distributed media.  Image was used</a:t>
            </a:r>
            <a:r>
              <a:rPr lang="en-US" i="1" baseline="0" dirty="0" smtClean="0">
                <a:effectLst/>
              </a:rPr>
              <a:t> from on-line post at: http://www.epa.gov/microbes/giardia.html</a:t>
            </a:r>
          </a:p>
          <a:p>
            <a:endParaRPr lang="en-US" dirty="0" smtClean="0">
              <a:effectLst/>
            </a:endParaRPr>
          </a:p>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14</a:t>
            </a:fld>
            <a:endParaRPr lang="en-US" sz="1200"/>
          </a:p>
        </p:txBody>
      </p:sp>
    </p:spTree>
    <p:extLst>
      <p:ext uri="{BB962C8B-B14F-4D97-AF65-F5344CB8AC3E}">
        <p14:creationId xmlns:p14="http://schemas.microsoft.com/office/powerpoint/2010/main" val="3082350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15</a:t>
            </a:fld>
            <a:endParaRPr lang="en-US" sz="1200"/>
          </a:p>
        </p:txBody>
      </p:sp>
    </p:spTree>
    <p:extLst>
      <p:ext uri="{BB962C8B-B14F-4D97-AF65-F5344CB8AC3E}">
        <p14:creationId xmlns:p14="http://schemas.microsoft.com/office/powerpoint/2010/main" val="2747445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16</a:t>
            </a:fld>
            <a:endParaRPr lang="en-US" sz="1200"/>
          </a:p>
        </p:txBody>
      </p:sp>
    </p:spTree>
    <p:extLst>
      <p:ext uri="{BB962C8B-B14F-4D97-AF65-F5344CB8AC3E}">
        <p14:creationId xmlns:p14="http://schemas.microsoft.com/office/powerpoint/2010/main" val="1181462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17</a:t>
            </a:fld>
            <a:endParaRPr lang="en-US" sz="1200"/>
          </a:p>
        </p:txBody>
      </p:sp>
    </p:spTree>
    <p:extLst>
      <p:ext uri="{BB962C8B-B14F-4D97-AF65-F5344CB8AC3E}">
        <p14:creationId xmlns:p14="http://schemas.microsoft.com/office/powerpoint/2010/main" val="3475285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18</a:t>
            </a:fld>
            <a:endParaRPr lang="en-US" sz="1200"/>
          </a:p>
        </p:txBody>
      </p:sp>
    </p:spTree>
    <p:extLst>
      <p:ext uri="{BB962C8B-B14F-4D97-AF65-F5344CB8AC3E}">
        <p14:creationId xmlns:p14="http://schemas.microsoft.com/office/powerpoint/2010/main" val="8472608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2925">
              <a:defRPr/>
            </a:pPr>
            <a:r>
              <a:rPr lang="en-US" kern="0" dirty="0"/>
              <a:t>This image is an </a:t>
            </a:r>
            <a:r>
              <a:rPr lang="en-US" dirty="0" smtClean="0">
                <a:effectLst/>
              </a:rPr>
              <a:t>Immunofluorescence image of </a:t>
            </a:r>
            <a:r>
              <a:rPr lang="en-US" i="1" dirty="0" smtClean="0">
                <a:effectLst/>
              </a:rPr>
              <a:t>Cryptosporidium </a:t>
            </a:r>
            <a:r>
              <a:rPr lang="en-US" i="1" dirty="0" err="1" smtClean="0">
                <a:effectLst/>
              </a:rPr>
              <a:t>parvum</a:t>
            </a:r>
            <a:r>
              <a:rPr lang="en-US" dirty="0" smtClean="0">
                <a:effectLst/>
              </a:rPr>
              <a:t> </a:t>
            </a:r>
            <a:r>
              <a:rPr lang="en-US" dirty="0" err="1" smtClean="0">
                <a:effectLst/>
              </a:rPr>
              <a:t>oocysts</a:t>
            </a:r>
            <a:r>
              <a:rPr lang="en-US" dirty="0" smtClean="0">
                <a:effectLst/>
              </a:rPr>
              <a:t>, purified from murine fecal material. (Same field of view) </a:t>
            </a:r>
            <a:r>
              <a:rPr lang="en-US" dirty="0" err="1" smtClean="0">
                <a:effectLst/>
              </a:rPr>
              <a:t>Oocysts</a:t>
            </a:r>
            <a:r>
              <a:rPr lang="en-US" dirty="0" smtClean="0">
                <a:effectLst/>
              </a:rPr>
              <a:t> were stained with commercially available </a:t>
            </a:r>
            <a:r>
              <a:rPr lang="en-US" dirty="0" err="1" smtClean="0">
                <a:effectLst/>
              </a:rPr>
              <a:t>immunofluorescent</a:t>
            </a:r>
            <a:r>
              <a:rPr lang="en-US" dirty="0" smtClean="0">
                <a:effectLst/>
              </a:rPr>
              <a:t> antibodies. </a:t>
            </a:r>
            <a:r>
              <a:rPr lang="en-US" dirty="0" err="1" smtClean="0">
                <a:effectLst/>
              </a:rPr>
              <a:t>Oocysts</a:t>
            </a:r>
            <a:r>
              <a:rPr lang="en-US" dirty="0" smtClean="0">
                <a:effectLst/>
              </a:rPr>
              <a:t> should have an intense apple green fluorescence on the periphery of their </a:t>
            </a:r>
            <a:r>
              <a:rPr lang="en-US" dirty="0" err="1" smtClean="0">
                <a:effectLst/>
              </a:rPr>
              <a:t>oocyst</a:t>
            </a:r>
            <a:r>
              <a:rPr lang="en-US" dirty="0" smtClean="0">
                <a:effectLst/>
              </a:rPr>
              <a:t> wall, and measure 4 to 6 microns in diameter. Scale bar is 10 microns</a:t>
            </a:r>
            <a:r>
              <a:rPr lang="en-US" kern="0" dirty="0"/>
              <a:t> – Photo Credit: H.D.A. Lindquist, U.S. EPA</a:t>
            </a:r>
          </a:p>
          <a:p>
            <a:r>
              <a:rPr lang="en-US" dirty="0" smtClean="0">
                <a:effectLst/>
              </a:rPr>
              <a:t>This image is in the public domain and is thus free of any copyright restrictions. For public domain images, permission is not required for their use but </a:t>
            </a:r>
            <a:r>
              <a:rPr lang="en-US" i="1" dirty="0" smtClean="0">
                <a:effectLst/>
              </a:rPr>
              <a:t>we do ask that you credit the EPA and the contributors (found in the Photo Credit line) whenever an image is used in any publicly distributed media.  Image was used</a:t>
            </a:r>
            <a:r>
              <a:rPr lang="en-US" i="1" baseline="0" dirty="0" smtClean="0">
                <a:effectLst/>
              </a:rPr>
              <a:t> from on-line post at: http://www.epa.gov/microbes/giardia.html</a:t>
            </a:r>
          </a:p>
          <a:p>
            <a:endParaRPr lang="en-US" dirty="0" smtClean="0">
              <a:effectLst/>
            </a:endParaRPr>
          </a:p>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19</a:t>
            </a:fld>
            <a:endParaRPr lang="en-US" sz="1200"/>
          </a:p>
        </p:txBody>
      </p:sp>
    </p:spTree>
    <p:extLst>
      <p:ext uri="{BB962C8B-B14F-4D97-AF65-F5344CB8AC3E}">
        <p14:creationId xmlns:p14="http://schemas.microsoft.com/office/powerpoint/2010/main" val="4001444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1EEED565-46D3-4868-904C-892010314F57}" type="slidenum">
              <a:rPr lang="en-US" sz="1200"/>
              <a:pPr/>
              <a:t>2</a:t>
            </a:fld>
            <a:endParaRPr lang="en-US" sz="1200" dirty="0"/>
          </a:p>
        </p:txBody>
      </p:sp>
    </p:spTree>
    <p:extLst>
      <p:ext uri="{BB962C8B-B14F-4D97-AF65-F5344CB8AC3E}">
        <p14:creationId xmlns:p14="http://schemas.microsoft.com/office/powerpoint/2010/main" val="1219655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20</a:t>
            </a:fld>
            <a:endParaRPr lang="en-US" sz="1200"/>
          </a:p>
        </p:txBody>
      </p:sp>
    </p:spTree>
    <p:extLst>
      <p:ext uri="{BB962C8B-B14F-4D97-AF65-F5344CB8AC3E}">
        <p14:creationId xmlns:p14="http://schemas.microsoft.com/office/powerpoint/2010/main" val="7885415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21</a:t>
            </a:fld>
            <a:endParaRPr lang="en-US" sz="1200"/>
          </a:p>
        </p:txBody>
      </p:sp>
    </p:spTree>
    <p:extLst>
      <p:ext uri="{BB962C8B-B14F-4D97-AF65-F5344CB8AC3E}">
        <p14:creationId xmlns:p14="http://schemas.microsoft.com/office/powerpoint/2010/main" val="3075910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22</a:t>
            </a:fld>
            <a:endParaRPr lang="en-US" sz="1200"/>
          </a:p>
        </p:txBody>
      </p:sp>
    </p:spTree>
    <p:extLst>
      <p:ext uri="{BB962C8B-B14F-4D97-AF65-F5344CB8AC3E}">
        <p14:creationId xmlns:p14="http://schemas.microsoft.com/office/powerpoint/2010/main" val="1714055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23</a:t>
            </a:fld>
            <a:endParaRPr lang="en-US" sz="1200"/>
          </a:p>
        </p:txBody>
      </p:sp>
    </p:spTree>
    <p:extLst>
      <p:ext uri="{BB962C8B-B14F-4D97-AF65-F5344CB8AC3E}">
        <p14:creationId xmlns:p14="http://schemas.microsoft.com/office/powerpoint/2010/main" val="3525022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Source: Surveillance for Waterborne Disease Outbreaks Associated with Drinking Water — United States, 2011–2012</a:t>
            </a:r>
          </a:p>
          <a:p>
            <a:r>
              <a:rPr lang="en-US" b="1" i="1" dirty="0" smtClean="0"/>
              <a:t>Weekly </a:t>
            </a:r>
            <a:r>
              <a:rPr lang="en-US" b="1" dirty="0" smtClean="0"/>
              <a:t>August 14, 2015 / 64(31);842-848</a:t>
            </a:r>
          </a:p>
          <a:p>
            <a:r>
              <a:rPr lang="en-US" dirty="0" smtClean="0"/>
              <a:t>http://www.cdc.gov/mmwr/preview/mmwrhtml/mm6431a2.htm#Fig</a:t>
            </a:r>
          </a:p>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24</a:t>
            </a:fld>
            <a:endParaRPr lang="en-US" sz="1200"/>
          </a:p>
        </p:txBody>
      </p:sp>
    </p:spTree>
    <p:extLst>
      <p:ext uri="{BB962C8B-B14F-4D97-AF65-F5344CB8AC3E}">
        <p14:creationId xmlns:p14="http://schemas.microsoft.com/office/powerpoint/2010/main" val="30816281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25</a:t>
            </a:fld>
            <a:endParaRPr lang="en-US" sz="1200"/>
          </a:p>
        </p:txBody>
      </p:sp>
    </p:spTree>
    <p:extLst>
      <p:ext uri="{BB962C8B-B14F-4D97-AF65-F5344CB8AC3E}">
        <p14:creationId xmlns:p14="http://schemas.microsoft.com/office/powerpoint/2010/main" val="11174150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26</a:t>
            </a:fld>
            <a:endParaRPr lang="en-US" sz="1200"/>
          </a:p>
        </p:txBody>
      </p:sp>
    </p:spTree>
    <p:extLst>
      <p:ext uri="{BB962C8B-B14F-4D97-AF65-F5344CB8AC3E}">
        <p14:creationId xmlns:p14="http://schemas.microsoft.com/office/powerpoint/2010/main" val="1801084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Removal</a:t>
            </a:r>
            <a:r>
              <a:rPr lang="en-US" baseline="0" dirty="0" smtClean="0"/>
              <a:t> of turbidity is strongly correlated with removal of cryptosporidium and giardia.  This research shows that with stable operation at a filter effluent of about 0.04 NTU, you can get as much as 5 to 6-log removal of cryptosporidium.  When turbidity increases towards the end of the filter run to around 0.1 NTU, they measured 2 to 3-log removal.  The filter was continued to allow to operate until turbidity reached 0.3 NTU, at which point they measured only 1.5 to 2-log removal.</a:t>
            </a:r>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27</a:t>
            </a:fld>
            <a:endParaRPr lang="en-US" sz="1200"/>
          </a:p>
        </p:txBody>
      </p:sp>
    </p:spTree>
    <p:extLst>
      <p:ext uri="{BB962C8B-B14F-4D97-AF65-F5344CB8AC3E}">
        <p14:creationId xmlns:p14="http://schemas.microsoft.com/office/powerpoint/2010/main" val="15611890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54243" indent="-290093">
              <a:defRPr sz="2400">
                <a:solidFill>
                  <a:schemeClr val="tx1"/>
                </a:solidFill>
                <a:latin typeface="Times" panose="02020603050405020304" pitchFamily="18" charset="0"/>
              </a:defRPr>
            </a:lvl2pPr>
            <a:lvl3pPr marL="1160374" indent="-232075">
              <a:defRPr sz="2400">
                <a:solidFill>
                  <a:schemeClr val="tx1"/>
                </a:solidFill>
                <a:latin typeface="Times" panose="02020603050405020304" pitchFamily="18" charset="0"/>
              </a:defRPr>
            </a:lvl3pPr>
            <a:lvl4pPr marL="1624523" indent="-232075">
              <a:defRPr sz="2400">
                <a:solidFill>
                  <a:schemeClr val="tx1"/>
                </a:solidFill>
                <a:latin typeface="Times" panose="02020603050405020304" pitchFamily="18" charset="0"/>
              </a:defRPr>
            </a:lvl4pPr>
            <a:lvl5pPr marL="2088672" indent="-232075">
              <a:defRPr sz="2400">
                <a:solidFill>
                  <a:schemeClr val="tx1"/>
                </a:solidFill>
                <a:latin typeface="Times" panose="02020603050405020304" pitchFamily="18" charset="0"/>
              </a:defRPr>
            </a:lvl5pPr>
            <a:lvl6pPr marL="2552822" indent="-232075" eaLnBrk="0" fontAlgn="base" hangingPunct="0">
              <a:spcBef>
                <a:spcPct val="0"/>
              </a:spcBef>
              <a:spcAft>
                <a:spcPct val="0"/>
              </a:spcAft>
              <a:defRPr sz="2400">
                <a:solidFill>
                  <a:schemeClr val="tx1"/>
                </a:solidFill>
                <a:latin typeface="Times" panose="02020603050405020304" pitchFamily="18" charset="0"/>
              </a:defRPr>
            </a:lvl6pPr>
            <a:lvl7pPr marL="3016971" indent="-232075" eaLnBrk="0" fontAlgn="base" hangingPunct="0">
              <a:spcBef>
                <a:spcPct val="0"/>
              </a:spcBef>
              <a:spcAft>
                <a:spcPct val="0"/>
              </a:spcAft>
              <a:defRPr sz="2400">
                <a:solidFill>
                  <a:schemeClr val="tx1"/>
                </a:solidFill>
                <a:latin typeface="Times" panose="02020603050405020304" pitchFamily="18" charset="0"/>
              </a:defRPr>
            </a:lvl7pPr>
            <a:lvl8pPr marL="3481121" indent="-232075" eaLnBrk="0" fontAlgn="base" hangingPunct="0">
              <a:spcBef>
                <a:spcPct val="0"/>
              </a:spcBef>
              <a:spcAft>
                <a:spcPct val="0"/>
              </a:spcAft>
              <a:defRPr sz="2400">
                <a:solidFill>
                  <a:schemeClr val="tx1"/>
                </a:solidFill>
                <a:latin typeface="Times" panose="02020603050405020304" pitchFamily="18" charset="0"/>
              </a:defRPr>
            </a:lvl8pPr>
            <a:lvl9pPr marL="3945270" indent="-232075" eaLnBrk="0" fontAlgn="base" hangingPunct="0">
              <a:spcBef>
                <a:spcPct val="0"/>
              </a:spcBef>
              <a:spcAft>
                <a:spcPct val="0"/>
              </a:spcAft>
              <a:defRPr sz="2400">
                <a:solidFill>
                  <a:schemeClr val="tx1"/>
                </a:solidFill>
                <a:latin typeface="Times" panose="02020603050405020304" pitchFamily="18" charset="0"/>
              </a:defRPr>
            </a:lvl9pPr>
          </a:lstStyle>
          <a:p>
            <a:fld id="{AA940985-8099-46E8-BF5B-23E2A3AECA45}" type="slidenum">
              <a:rPr lang="en-US" sz="1200"/>
              <a:pPr/>
              <a:t>28</a:t>
            </a:fld>
            <a:endParaRPr lang="en-US" sz="1200"/>
          </a:p>
        </p:txBody>
      </p:sp>
    </p:spTree>
    <p:extLst>
      <p:ext uri="{BB962C8B-B14F-4D97-AF65-F5344CB8AC3E}">
        <p14:creationId xmlns:p14="http://schemas.microsoft.com/office/powerpoint/2010/main" val="27737539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54243" indent="-290093">
              <a:defRPr sz="2400">
                <a:solidFill>
                  <a:schemeClr val="tx1"/>
                </a:solidFill>
                <a:latin typeface="Times" panose="02020603050405020304" pitchFamily="18" charset="0"/>
              </a:defRPr>
            </a:lvl2pPr>
            <a:lvl3pPr marL="1160374" indent="-232075">
              <a:defRPr sz="2400">
                <a:solidFill>
                  <a:schemeClr val="tx1"/>
                </a:solidFill>
                <a:latin typeface="Times" panose="02020603050405020304" pitchFamily="18" charset="0"/>
              </a:defRPr>
            </a:lvl3pPr>
            <a:lvl4pPr marL="1624523" indent="-232075">
              <a:defRPr sz="2400">
                <a:solidFill>
                  <a:schemeClr val="tx1"/>
                </a:solidFill>
                <a:latin typeface="Times" panose="02020603050405020304" pitchFamily="18" charset="0"/>
              </a:defRPr>
            </a:lvl4pPr>
            <a:lvl5pPr marL="2088672" indent="-232075">
              <a:defRPr sz="2400">
                <a:solidFill>
                  <a:schemeClr val="tx1"/>
                </a:solidFill>
                <a:latin typeface="Times" panose="02020603050405020304" pitchFamily="18" charset="0"/>
              </a:defRPr>
            </a:lvl5pPr>
            <a:lvl6pPr marL="2552822" indent="-232075" eaLnBrk="0" fontAlgn="base" hangingPunct="0">
              <a:spcBef>
                <a:spcPct val="0"/>
              </a:spcBef>
              <a:spcAft>
                <a:spcPct val="0"/>
              </a:spcAft>
              <a:defRPr sz="2400">
                <a:solidFill>
                  <a:schemeClr val="tx1"/>
                </a:solidFill>
                <a:latin typeface="Times" panose="02020603050405020304" pitchFamily="18" charset="0"/>
              </a:defRPr>
            </a:lvl6pPr>
            <a:lvl7pPr marL="3016971" indent="-232075" eaLnBrk="0" fontAlgn="base" hangingPunct="0">
              <a:spcBef>
                <a:spcPct val="0"/>
              </a:spcBef>
              <a:spcAft>
                <a:spcPct val="0"/>
              </a:spcAft>
              <a:defRPr sz="2400">
                <a:solidFill>
                  <a:schemeClr val="tx1"/>
                </a:solidFill>
                <a:latin typeface="Times" panose="02020603050405020304" pitchFamily="18" charset="0"/>
              </a:defRPr>
            </a:lvl7pPr>
            <a:lvl8pPr marL="3481121" indent="-232075" eaLnBrk="0" fontAlgn="base" hangingPunct="0">
              <a:spcBef>
                <a:spcPct val="0"/>
              </a:spcBef>
              <a:spcAft>
                <a:spcPct val="0"/>
              </a:spcAft>
              <a:defRPr sz="2400">
                <a:solidFill>
                  <a:schemeClr val="tx1"/>
                </a:solidFill>
                <a:latin typeface="Times" panose="02020603050405020304" pitchFamily="18" charset="0"/>
              </a:defRPr>
            </a:lvl8pPr>
            <a:lvl9pPr marL="3945270" indent="-232075" eaLnBrk="0" fontAlgn="base" hangingPunct="0">
              <a:spcBef>
                <a:spcPct val="0"/>
              </a:spcBef>
              <a:spcAft>
                <a:spcPct val="0"/>
              </a:spcAft>
              <a:defRPr sz="2400">
                <a:solidFill>
                  <a:schemeClr val="tx1"/>
                </a:solidFill>
                <a:latin typeface="Times" panose="02020603050405020304" pitchFamily="18" charset="0"/>
              </a:defRPr>
            </a:lvl9pPr>
          </a:lstStyle>
          <a:p>
            <a:fld id="{AA940985-8099-46E8-BF5B-23E2A3AECA45}" type="slidenum">
              <a:rPr lang="en-US" sz="1200"/>
              <a:pPr/>
              <a:t>29</a:t>
            </a:fld>
            <a:endParaRPr lang="en-US" sz="1200"/>
          </a:p>
        </p:txBody>
      </p:sp>
    </p:spTree>
    <p:extLst>
      <p:ext uri="{BB962C8B-B14F-4D97-AF65-F5344CB8AC3E}">
        <p14:creationId xmlns:p14="http://schemas.microsoft.com/office/powerpoint/2010/main" val="1740622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523ACF3B-AEFF-41EB-A0D8-DB3A833AE75B}" type="slidenum">
              <a:rPr lang="en-US" sz="1200"/>
              <a:pPr/>
              <a:t>3</a:t>
            </a:fld>
            <a:endParaRPr lang="en-US" sz="1200" dirty="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4412330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30</a:t>
            </a:fld>
            <a:endParaRPr lang="en-US" sz="1200"/>
          </a:p>
        </p:txBody>
      </p:sp>
    </p:spTree>
    <p:extLst>
      <p:ext uri="{BB962C8B-B14F-4D97-AF65-F5344CB8AC3E}">
        <p14:creationId xmlns:p14="http://schemas.microsoft.com/office/powerpoint/2010/main" val="28036545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31</a:t>
            </a:fld>
            <a:endParaRPr lang="en-US" sz="1200"/>
          </a:p>
        </p:txBody>
      </p:sp>
    </p:spTree>
    <p:extLst>
      <p:ext uri="{BB962C8B-B14F-4D97-AF65-F5344CB8AC3E}">
        <p14:creationId xmlns:p14="http://schemas.microsoft.com/office/powerpoint/2010/main" val="19025215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32</a:t>
            </a:fld>
            <a:endParaRPr lang="en-US" sz="1200"/>
          </a:p>
        </p:txBody>
      </p:sp>
    </p:spTree>
    <p:extLst>
      <p:ext uri="{BB962C8B-B14F-4D97-AF65-F5344CB8AC3E}">
        <p14:creationId xmlns:p14="http://schemas.microsoft.com/office/powerpoint/2010/main" val="38642655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33</a:t>
            </a:fld>
            <a:endParaRPr lang="en-US" sz="1200"/>
          </a:p>
        </p:txBody>
      </p:sp>
    </p:spTree>
    <p:extLst>
      <p:ext uri="{BB962C8B-B14F-4D97-AF65-F5344CB8AC3E}">
        <p14:creationId xmlns:p14="http://schemas.microsoft.com/office/powerpoint/2010/main" val="20334809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34</a:t>
            </a:fld>
            <a:endParaRPr lang="en-US" sz="1200"/>
          </a:p>
        </p:txBody>
      </p:sp>
    </p:spTree>
    <p:extLst>
      <p:ext uri="{BB962C8B-B14F-4D97-AF65-F5344CB8AC3E}">
        <p14:creationId xmlns:p14="http://schemas.microsoft.com/office/powerpoint/2010/main" val="9807921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35</a:t>
            </a:fld>
            <a:endParaRPr lang="en-US" sz="1200"/>
          </a:p>
        </p:txBody>
      </p:sp>
    </p:spTree>
    <p:extLst>
      <p:ext uri="{BB962C8B-B14F-4D97-AF65-F5344CB8AC3E}">
        <p14:creationId xmlns:p14="http://schemas.microsoft.com/office/powerpoint/2010/main" val="19213613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36</a:t>
            </a:fld>
            <a:endParaRPr lang="en-US" sz="1200"/>
          </a:p>
        </p:txBody>
      </p:sp>
    </p:spTree>
    <p:extLst>
      <p:ext uri="{BB962C8B-B14F-4D97-AF65-F5344CB8AC3E}">
        <p14:creationId xmlns:p14="http://schemas.microsoft.com/office/powerpoint/2010/main" val="17223478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37</a:t>
            </a:fld>
            <a:endParaRPr lang="en-US" sz="1200"/>
          </a:p>
        </p:txBody>
      </p:sp>
    </p:spTree>
    <p:extLst>
      <p:ext uri="{BB962C8B-B14F-4D97-AF65-F5344CB8AC3E}">
        <p14:creationId xmlns:p14="http://schemas.microsoft.com/office/powerpoint/2010/main" val="18591378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38</a:t>
            </a:fld>
            <a:endParaRPr lang="en-US" sz="1200"/>
          </a:p>
        </p:txBody>
      </p:sp>
    </p:spTree>
    <p:extLst>
      <p:ext uri="{BB962C8B-B14F-4D97-AF65-F5344CB8AC3E}">
        <p14:creationId xmlns:p14="http://schemas.microsoft.com/office/powerpoint/2010/main" val="16825277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39</a:t>
            </a:fld>
            <a:endParaRPr lang="en-US" sz="1200"/>
          </a:p>
        </p:txBody>
      </p:sp>
    </p:spTree>
    <p:extLst>
      <p:ext uri="{BB962C8B-B14F-4D97-AF65-F5344CB8AC3E}">
        <p14:creationId xmlns:p14="http://schemas.microsoft.com/office/powerpoint/2010/main" val="1029305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D8E81314-CDB4-46E9-9CA4-C2E54CD3904A}" type="slidenum">
              <a:rPr lang="en-US" sz="1200"/>
              <a:pPr/>
              <a:t>4</a:t>
            </a:fld>
            <a:endParaRPr lang="en-US" sz="1200"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The basis for setting priorities in optimization is to always try and utilize operational data to justify changes and enhancements.  A good tool to demonstrate the relative role of activities is the optimization triangle (See the next slide).  The basic concept is that unless you have spent the time to develop the data and demonstrate the need operationally you should not be working on changing</a:t>
            </a:r>
            <a:r>
              <a:rPr lang="en-US" baseline="0" dirty="0" smtClean="0"/>
              <a:t> </a:t>
            </a:r>
            <a:r>
              <a:rPr lang="en-US" dirty="0" smtClean="0"/>
              <a:t>administrative, design, or maintenance</a:t>
            </a:r>
            <a:r>
              <a:rPr lang="en-US" baseline="0" dirty="0" smtClean="0"/>
              <a:t> areas of the plant</a:t>
            </a:r>
            <a:r>
              <a:rPr lang="en-US" dirty="0" smtClean="0"/>
              <a:t>.  Efforts in each of these areas should be based on a need to support a capable plant the allows achievement of optimized performance goals.</a:t>
            </a:r>
          </a:p>
          <a:p>
            <a:endParaRPr lang="en-US" dirty="0" smtClean="0"/>
          </a:p>
        </p:txBody>
      </p:sp>
    </p:spTree>
    <p:extLst>
      <p:ext uri="{BB962C8B-B14F-4D97-AF65-F5344CB8AC3E}">
        <p14:creationId xmlns:p14="http://schemas.microsoft.com/office/powerpoint/2010/main" val="11676077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40</a:t>
            </a:fld>
            <a:endParaRPr lang="en-US" sz="1200"/>
          </a:p>
        </p:txBody>
      </p:sp>
    </p:spTree>
    <p:extLst>
      <p:ext uri="{BB962C8B-B14F-4D97-AF65-F5344CB8AC3E}">
        <p14:creationId xmlns:p14="http://schemas.microsoft.com/office/powerpoint/2010/main" val="38590102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41</a:t>
            </a:fld>
            <a:endParaRPr lang="en-US" sz="1200"/>
          </a:p>
        </p:txBody>
      </p:sp>
    </p:spTree>
    <p:extLst>
      <p:ext uri="{BB962C8B-B14F-4D97-AF65-F5344CB8AC3E}">
        <p14:creationId xmlns:p14="http://schemas.microsoft.com/office/powerpoint/2010/main" val="2373323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42</a:t>
            </a:fld>
            <a:endParaRPr lang="en-US" sz="1200"/>
          </a:p>
        </p:txBody>
      </p:sp>
    </p:spTree>
    <p:extLst>
      <p:ext uri="{BB962C8B-B14F-4D97-AF65-F5344CB8AC3E}">
        <p14:creationId xmlns:p14="http://schemas.microsoft.com/office/powerpoint/2010/main" val="1711539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43</a:t>
            </a:fld>
            <a:endParaRPr lang="en-US" sz="1200"/>
          </a:p>
        </p:txBody>
      </p:sp>
    </p:spTree>
    <p:extLst>
      <p:ext uri="{BB962C8B-B14F-4D97-AF65-F5344CB8AC3E}">
        <p14:creationId xmlns:p14="http://schemas.microsoft.com/office/powerpoint/2010/main" val="21395146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44</a:t>
            </a:fld>
            <a:endParaRPr lang="en-US" sz="1200"/>
          </a:p>
        </p:txBody>
      </p:sp>
    </p:spTree>
    <p:extLst>
      <p:ext uri="{BB962C8B-B14F-4D97-AF65-F5344CB8AC3E}">
        <p14:creationId xmlns:p14="http://schemas.microsoft.com/office/powerpoint/2010/main" val="7415233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45</a:t>
            </a:fld>
            <a:endParaRPr lang="en-US" sz="1200"/>
          </a:p>
        </p:txBody>
      </p:sp>
    </p:spTree>
    <p:extLst>
      <p:ext uri="{BB962C8B-B14F-4D97-AF65-F5344CB8AC3E}">
        <p14:creationId xmlns:p14="http://schemas.microsoft.com/office/powerpoint/2010/main" val="27735530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Sampling from the top of the pipe</a:t>
            </a:r>
            <a:r>
              <a:rPr lang="en-US" baseline="0" dirty="0" smtClean="0"/>
              <a:t> can introduce air into the sample line.  Sampling from the bottom of a pipe can allow sediments to be drawn into the </a:t>
            </a:r>
            <a:r>
              <a:rPr lang="en-US" baseline="0" dirty="0" err="1" smtClean="0"/>
              <a:t>turbidimeter</a:t>
            </a:r>
            <a:r>
              <a:rPr lang="en-US" baseline="0" dirty="0" smtClean="0"/>
              <a:t>.  Ideally you want to sample from the center of the pipe to ensure that the sample tap is under fully flooded conditions, yet not susceptible to sediment.</a:t>
            </a:r>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46</a:t>
            </a:fld>
            <a:endParaRPr lang="en-US" sz="1200"/>
          </a:p>
        </p:txBody>
      </p:sp>
    </p:spTree>
    <p:extLst>
      <p:ext uri="{BB962C8B-B14F-4D97-AF65-F5344CB8AC3E}">
        <p14:creationId xmlns:p14="http://schemas.microsoft.com/office/powerpoint/2010/main" val="3472193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47</a:t>
            </a:fld>
            <a:endParaRPr lang="en-US" sz="1200"/>
          </a:p>
        </p:txBody>
      </p:sp>
    </p:spTree>
    <p:extLst>
      <p:ext uri="{BB962C8B-B14F-4D97-AF65-F5344CB8AC3E}">
        <p14:creationId xmlns:p14="http://schemas.microsoft.com/office/powerpoint/2010/main" val="38413632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48</a:t>
            </a:fld>
            <a:endParaRPr lang="en-US" sz="1200"/>
          </a:p>
        </p:txBody>
      </p:sp>
    </p:spTree>
    <p:extLst>
      <p:ext uri="{BB962C8B-B14F-4D97-AF65-F5344CB8AC3E}">
        <p14:creationId xmlns:p14="http://schemas.microsoft.com/office/powerpoint/2010/main" val="2413717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The turbidimeter head is not fully seated.</a:t>
            </a: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49</a:t>
            </a:fld>
            <a:endParaRPr lang="en-US" sz="1200"/>
          </a:p>
        </p:txBody>
      </p:sp>
    </p:spTree>
    <p:extLst>
      <p:ext uri="{BB962C8B-B14F-4D97-AF65-F5344CB8AC3E}">
        <p14:creationId xmlns:p14="http://schemas.microsoft.com/office/powerpoint/2010/main" val="2219237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C8C0B718-7558-43E1-A88A-E148103EB2E9}" type="slidenum">
              <a:rPr lang="en-US" sz="1200"/>
              <a:pPr/>
              <a:t>5</a:t>
            </a:fld>
            <a:endParaRPr lang="en-US" sz="1200" dirty="0"/>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r>
              <a:rPr lang="en-US" dirty="0" smtClean="0"/>
              <a:t>Operational Guidelines:</a:t>
            </a:r>
          </a:p>
          <a:p>
            <a:r>
              <a:rPr lang="en-US" dirty="0" smtClean="0"/>
              <a:t>A written guideline,</a:t>
            </a:r>
            <a:r>
              <a:rPr lang="en-US" baseline="0" dirty="0" smtClean="0"/>
              <a:t> developed by staff, can be used to improve </a:t>
            </a:r>
            <a:r>
              <a:rPr lang="en-US" dirty="0" smtClean="0"/>
              <a:t>communication so that consistent optimization based activities can be implemented.  The tool also serves as a training aid for new or inexperienced personnel plus it provides a mechanism for continual enhancement of plant procedures.</a:t>
            </a:r>
          </a:p>
          <a:p>
            <a:endParaRPr lang="en-US" dirty="0" smtClean="0"/>
          </a:p>
          <a:p>
            <a:r>
              <a:rPr lang="en-US" dirty="0" smtClean="0"/>
              <a:t>Special Studies:</a:t>
            </a:r>
          </a:p>
          <a:p>
            <a:r>
              <a:rPr lang="en-US" dirty="0" smtClean="0"/>
              <a:t>This tool allows operational, design, administrative and maintenance activities to be performance focused and data based.  It is the application of the scientific method to your utility and lets a common treatment plant become a research facility.  The results can be used to define why things are done the way they are or to serve as an avenue for change based on carefully conducted studies and documented results.</a:t>
            </a:r>
          </a:p>
          <a:p>
            <a:endParaRPr lang="en-US" dirty="0" smtClean="0"/>
          </a:p>
        </p:txBody>
      </p:sp>
    </p:spTree>
    <p:extLst>
      <p:ext uri="{BB962C8B-B14F-4D97-AF65-F5344CB8AC3E}">
        <p14:creationId xmlns:p14="http://schemas.microsoft.com/office/powerpoint/2010/main" val="40241921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The missing air</a:t>
            </a:r>
            <a:r>
              <a:rPr lang="en-US" baseline="0" dirty="0" smtClean="0"/>
              <a:t> filter can allow moths and other insects to enter the chamber.</a:t>
            </a:r>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50</a:t>
            </a:fld>
            <a:endParaRPr lang="en-US" sz="1200"/>
          </a:p>
        </p:txBody>
      </p:sp>
    </p:spTree>
    <p:extLst>
      <p:ext uri="{BB962C8B-B14F-4D97-AF65-F5344CB8AC3E}">
        <p14:creationId xmlns:p14="http://schemas.microsoft.com/office/powerpoint/2010/main" val="42353604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51</a:t>
            </a:fld>
            <a:endParaRPr lang="en-US"/>
          </a:p>
        </p:txBody>
      </p:sp>
    </p:spTree>
    <p:extLst>
      <p:ext uri="{BB962C8B-B14F-4D97-AF65-F5344CB8AC3E}">
        <p14:creationId xmlns:p14="http://schemas.microsoft.com/office/powerpoint/2010/main" val="9409438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52</a:t>
            </a:fld>
            <a:endParaRPr lang="en-US" sz="1200"/>
          </a:p>
        </p:txBody>
      </p:sp>
    </p:spTree>
    <p:extLst>
      <p:ext uri="{BB962C8B-B14F-4D97-AF65-F5344CB8AC3E}">
        <p14:creationId xmlns:p14="http://schemas.microsoft.com/office/powerpoint/2010/main" val="32706731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53</a:t>
            </a:fld>
            <a:endParaRPr lang="en-US" sz="1200"/>
          </a:p>
        </p:txBody>
      </p:sp>
    </p:spTree>
    <p:extLst>
      <p:ext uri="{BB962C8B-B14F-4D97-AF65-F5344CB8AC3E}">
        <p14:creationId xmlns:p14="http://schemas.microsoft.com/office/powerpoint/2010/main" val="7782178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Why do Oregon regulations require quarterly filter turbidity profiles? </a:t>
            </a:r>
          </a:p>
          <a:p>
            <a:r>
              <a:rPr lang="en-US" dirty="0"/>
              <a:t>Filtration is the key unit process removing pathogens to make water safe.  Filtration is a complex dynamic process affected by: coagulation/flocculation, </a:t>
            </a:r>
          </a:p>
          <a:p>
            <a:r>
              <a:rPr lang="en-US" dirty="0"/>
              <a:t>loading rate, surface wash, media health, rate-of-flow controls (e.g., </a:t>
            </a:r>
            <a:r>
              <a:rPr lang="en-US" dirty="0" err="1"/>
              <a:t>valving</a:t>
            </a:r>
            <a:r>
              <a:rPr lang="en-US" dirty="0"/>
              <a:t>), etc. Filter profiles are a tool to assure these related processes perform correctly.  The graph helps the operator to discover times and reasons when turbidity increases pass through the filter and provide the ability to detect (good &amp; bad) trends when monitoring the process over time.  </a:t>
            </a:r>
          </a:p>
          <a:p>
            <a:endParaRPr lang="en-US" dirty="0"/>
          </a:p>
          <a:p>
            <a:r>
              <a:rPr lang="en-US" u="sng" dirty="0"/>
              <a:t>Elements of a good turbidity profile include:</a:t>
            </a:r>
          </a:p>
          <a:p>
            <a:pPr marL="240731" indent="-240731">
              <a:buFont typeface="+mj-lt"/>
              <a:buAutoNum type="arabicPeriod"/>
            </a:pPr>
            <a:r>
              <a:rPr lang="en-US" dirty="0"/>
              <a:t>Clear times and turbidities on axes </a:t>
            </a:r>
          </a:p>
          <a:p>
            <a:pPr marL="240731" indent="-240731">
              <a:buFont typeface="+mj-lt"/>
              <a:buAutoNum type="arabicPeriod"/>
            </a:pPr>
            <a:r>
              <a:rPr lang="en-US" dirty="0"/>
              <a:t>Description of backwash trigger </a:t>
            </a:r>
          </a:p>
          <a:p>
            <a:pPr marL="240731" indent="-240731">
              <a:buFont typeface="+mj-lt"/>
              <a:buAutoNum type="arabicPeriod"/>
            </a:pPr>
            <a:r>
              <a:rPr lang="en-US" dirty="0"/>
              <a:t>Backwash start/finish times </a:t>
            </a:r>
          </a:p>
          <a:p>
            <a:pPr marL="240731" indent="-240731">
              <a:buFont typeface="+mj-lt"/>
              <a:buAutoNum type="arabicPeriod"/>
            </a:pPr>
            <a:r>
              <a:rPr lang="en-US" dirty="0"/>
              <a:t>Filter-to-waste begin/end </a:t>
            </a:r>
          </a:p>
          <a:p>
            <a:pPr marL="240731" indent="-240731">
              <a:buFont typeface="+mj-lt"/>
              <a:buAutoNum type="arabicPeriod"/>
            </a:pPr>
            <a:r>
              <a:rPr lang="en-US" dirty="0"/>
              <a:t>When filter is put back into service </a:t>
            </a:r>
          </a:p>
          <a:p>
            <a:pPr marL="240731" indent="-240731">
              <a:buFont typeface="+mj-lt"/>
              <a:buAutoNum type="arabicPeriod"/>
            </a:pPr>
            <a:r>
              <a:rPr lang="en-US" dirty="0"/>
              <a:t>Filtered water turbidities &amp; duration </a:t>
            </a:r>
          </a:p>
          <a:p>
            <a:pPr marL="240731" indent="-240731">
              <a:buFont typeface="+mj-lt"/>
              <a:buAutoNum type="arabicPeriod"/>
            </a:pPr>
            <a:r>
              <a:rPr lang="en-US" dirty="0"/>
              <a:t>Explanation of any turbidity spikes </a:t>
            </a:r>
          </a:p>
          <a:p>
            <a:pPr marL="240731" indent="-240731">
              <a:buFont typeface="+mj-lt"/>
              <a:buAutoNum type="arabicPeriod"/>
            </a:pPr>
            <a:r>
              <a:rPr lang="en-US" dirty="0"/>
              <a:t>Description of loading rate changes, if any </a:t>
            </a:r>
          </a:p>
          <a:p>
            <a:pPr marL="240731" indent="-240731">
              <a:buFont typeface="+mj-lt"/>
              <a:buAutoNum type="arabicPeriod"/>
            </a:pPr>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54</a:t>
            </a:fld>
            <a:endParaRPr lang="en-US" sz="1200"/>
          </a:p>
        </p:txBody>
      </p:sp>
    </p:spTree>
    <p:extLst>
      <p:ext uri="{BB962C8B-B14F-4D97-AF65-F5344CB8AC3E}">
        <p14:creationId xmlns:p14="http://schemas.microsoft.com/office/powerpoint/2010/main" val="36453511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This is an example from Rainier,</a:t>
            </a:r>
            <a:r>
              <a:rPr lang="en-US" baseline="0" dirty="0" smtClean="0"/>
              <a:t> Oregon</a:t>
            </a:r>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55</a:t>
            </a:fld>
            <a:endParaRPr lang="en-US" sz="1200"/>
          </a:p>
        </p:txBody>
      </p:sp>
    </p:spTree>
    <p:extLst>
      <p:ext uri="{BB962C8B-B14F-4D97-AF65-F5344CB8AC3E}">
        <p14:creationId xmlns:p14="http://schemas.microsoft.com/office/powerpoint/2010/main" val="12971966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56</a:t>
            </a:fld>
            <a:endParaRPr lang="en-US" sz="1200"/>
          </a:p>
        </p:txBody>
      </p:sp>
    </p:spTree>
    <p:extLst>
      <p:ext uri="{BB962C8B-B14F-4D97-AF65-F5344CB8AC3E}">
        <p14:creationId xmlns:p14="http://schemas.microsoft.com/office/powerpoint/2010/main" val="15142423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This table shows the corresponding actions for water systems serving populations of 10,000 or greater (A), and those systems serving fewer than 10,000 people (B) for the four triggers. Corrective actions are explained following the table.</a:t>
            </a:r>
          </a:p>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57</a:t>
            </a:fld>
            <a:endParaRPr lang="en-US" sz="1200"/>
          </a:p>
        </p:txBody>
      </p:sp>
    </p:spTree>
    <p:extLst>
      <p:ext uri="{BB962C8B-B14F-4D97-AF65-F5344CB8AC3E}">
        <p14:creationId xmlns:p14="http://schemas.microsoft.com/office/powerpoint/2010/main" val="38102190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58</a:t>
            </a:fld>
            <a:endParaRPr lang="en-US" sz="1200"/>
          </a:p>
        </p:txBody>
      </p:sp>
    </p:spTree>
    <p:extLst>
      <p:ext uri="{BB962C8B-B14F-4D97-AF65-F5344CB8AC3E}">
        <p14:creationId xmlns:p14="http://schemas.microsoft.com/office/powerpoint/2010/main" val="7981688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Chapter 5 of EPA’s Technical Guidance Manual for the </a:t>
            </a:r>
            <a:r>
              <a:rPr lang="en-US" i="1" dirty="0" smtClean="0"/>
              <a:t>Long</a:t>
            </a:r>
            <a:r>
              <a:rPr lang="en-US" i="1" baseline="0" dirty="0" smtClean="0"/>
              <a:t> Term 1 Enhanced Surface Water Treatment Rule - Turbidity Provisions</a:t>
            </a:r>
            <a:r>
              <a:rPr lang="en-US" baseline="0" dirty="0" smtClean="0"/>
              <a:t> covers Filter Self-Assessments and is available on-line.</a:t>
            </a:r>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59</a:t>
            </a:fld>
            <a:endParaRPr lang="en-US" sz="1200"/>
          </a:p>
        </p:txBody>
      </p:sp>
    </p:spTree>
    <p:extLst>
      <p:ext uri="{BB962C8B-B14F-4D97-AF65-F5344CB8AC3E}">
        <p14:creationId xmlns:p14="http://schemas.microsoft.com/office/powerpoint/2010/main" val="3477044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A7838046-F6E4-4EB5-97A1-98E30C188883}" type="slidenum">
              <a:rPr lang="en-US" sz="1200"/>
              <a:pPr/>
              <a:t>6</a:t>
            </a:fld>
            <a:endParaRPr lang="en-US" sz="1200" dirty="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9355685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EPA’s 1998 Handbook for Optimizing</a:t>
            </a:r>
            <a:r>
              <a:rPr lang="en-US" baseline="0" dirty="0" smtClean="0"/>
              <a:t> Water Treatment Plant Performance Using the Composite Correction Program covers Comprehensive Performance Evaluations and is available on-line.</a:t>
            </a:r>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60</a:t>
            </a:fld>
            <a:endParaRPr lang="en-US" sz="1200"/>
          </a:p>
        </p:txBody>
      </p:sp>
    </p:spTree>
    <p:extLst>
      <p:ext uri="{BB962C8B-B14F-4D97-AF65-F5344CB8AC3E}">
        <p14:creationId xmlns:p14="http://schemas.microsoft.com/office/powerpoint/2010/main" val="8899123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These</a:t>
            </a:r>
            <a:r>
              <a:rPr lang="en-US" baseline="0" dirty="0" smtClean="0"/>
              <a:t> are examples of some of the activities that have taken place at CPEs.</a:t>
            </a:r>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61</a:t>
            </a:fld>
            <a:endParaRPr lang="en-US" sz="1200"/>
          </a:p>
        </p:txBody>
      </p:sp>
    </p:spTree>
    <p:extLst>
      <p:ext uri="{BB962C8B-B14F-4D97-AF65-F5344CB8AC3E}">
        <p14:creationId xmlns:p14="http://schemas.microsoft.com/office/powerpoint/2010/main" val="28231097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62</a:t>
            </a:fld>
            <a:endParaRPr lang="en-US" sz="1200"/>
          </a:p>
        </p:txBody>
      </p:sp>
    </p:spTree>
    <p:extLst>
      <p:ext uri="{BB962C8B-B14F-4D97-AF65-F5344CB8AC3E}">
        <p14:creationId xmlns:p14="http://schemas.microsoft.com/office/powerpoint/2010/main" val="28233340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aseline="0" dirty="0" smtClean="0"/>
              <a:t>The turbidity exceedances occurred due in part to power interruptions resulting in improper SCM-controlled coagulant feed pump, heavy rains, and un-manned operation which resulted in significant delays in responding to high turbidity alarms.</a:t>
            </a:r>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63</a:t>
            </a:fld>
            <a:endParaRPr lang="en-US" sz="1200"/>
          </a:p>
        </p:txBody>
      </p:sp>
    </p:spTree>
    <p:extLst>
      <p:ext uri="{BB962C8B-B14F-4D97-AF65-F5344CB8AC3E}">
        <p14:creationId xmlns:p14="http://schemas.microsoft.com/office/powerpoint/2010/main" val="41438549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64</a:t>
            </a:fld>
            <a:endParaRPr lang="en-US" sz="1200"/>
          </a:p>
        </p:txBody>
      </p:sp>
    </p:spTree>
    <p:extLst>
      <p:ext uri="{BB962C8B-B14F-4D97-AF65-F5344CB8AC3E}">
        <p14:creationId xmlns:p14="http://schemas.microsoft.com/office/powerpoint/2010/main" val="28555532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65</a:t>
            </a:fld>
            <a:endParaRPr lang="en-US"/>
          </a:p>
        </p:txBody>
      </p:sp>
    </p:spTree>
    <p:extLst>
      <p:ext uri="{BB962C8B-B14F-4D97-AF65-F5344CB8AC3E}">
        <p14:creationId xmlns:p14="http://schemas.microsoft.com/office/powerpoint/2010/main" val="11568274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66</a:t>
            </a:fld>
            <a:endParaRPr lang="en-US"/>
          </a:p>
        </p:txBody>
      </p:sp>
    </p:spTree>
    <p:extLst>
      <p:ext uri="{BB962C8B-B14F-4D97-AF65-F5344CB8AC3E}">
        <p14:creationId xmlns:p14="http://schemas.microsoft.com/office/powerpoint/2010/main" val="2292108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67</a:t>
            </a:fld>
            <a:endParaRPr lang="en-US"/>
          </a:p>
        </p:txBody>
      </p:sp>
    </p:spTree>
    <p:extLst>
      <p:ext uri="{BB962C8B-B14F-4D97-AF65-F5344CB8AC3E}">
        <p14:creationId xmlns:p14="http://schemas.microsoft.com/office/powerpoint/2010/main" val="7155775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68</a:t>
            </a:fld>
            <a:endParaRPr lang="en-US" sz="1200"/>
          </a:p>
        </p:txBody>
      </p:sp>
    </p:spTree>
    <p:extLst>
      <p:ext uri="{BB962C8B-B14F-4D97-AF65-F5344CB8AC3E}">
        <p14:creationId xmlns:p14="http://schemas.microsoft.com/office/powerpoint/2010/main" val="11644304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69</a:t>
            </a:fld>
            <a:endParaRPr lang="en-US" sz="1200"/>
          </a:p>
        </p:txBody>
      </p:sp>
    </p:spTree>
    <p:extLst>
      <p:ext uri="{BB962C8B-B14F-4D97-AF65-F5344CB8AC3E}">
        <p14:creationId xmlns:p14="http://schemas.microsoft.com/office/powerpoint/2010/main" val="3747841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C8C0B718-7558-43E1-A88A-E148103EB2E9}" type="slidenum">
              <a:rPr lang="en-US" sz="1200"/>
              <a:pPr/>
              <a:t>7</a:t>
            </a:fld>
            <a:endParaRPr lang="en-US" sz="1200" dirty="0"/>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endParaRPr lang="en-US" dirty="0" smtClean="0"/>
          </a:p>
        </p:txBody>
      </p:sp>
    </p:spTree>
    <p:extLst>
      <p:ext uri="{BB962C8B-B14F-4D97-AF65-F5344CB8AC3E}">
        <p14:creationId xmlns:p14="http://schemas.microsoft.com/office/powerpoint/2010/main" val="21581802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70</a:t>
            </a:fld>
            <a:endParaRPr lang="en-US" sz="1200"/>
          </a:p>
        </p:txBody>
      </p:sp>
    </p:spTree>
    <p:extLst>
      <p:ext uri="{BB962C8B-B14F-4D97-AF65-F5344CB8AC3E}">
        <p14:creationId xmlns:p14="http://schemas.microsoft.com/office/powerpoint/2010/main" val="32589558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71</a:t>
            </a:fld>
            <a:endParaRPr lang="en-US"/>
          </a:p>
        </p:txBody>
      </p:sp>
    </p:spTree>
    <p:extLst>
      <p:ext uri="{BB962C8B-B14F-4D97-AF65-F5344CB8AC3E}">
        <p14:creationId xmlns:p14="http://schemas.microsoft.com/office/powerpoint/2010/main" val="19983209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72</a:t>
            </a:fld>
            <a:endParaRPr lang="en-US"/>
          </a:p>
        </p:txBody>
      </p:sp>
    </p:spTree>
    <p:extLst>
      <p:ext uri="{BB962C8B-B14F-4D97-AF65-F5344CB8AC3E}">
        <p14:creationId xmlns:p14="http://schemas.microsoft.com/office/powerpoint/2010/main" val="40584106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73</a:t>
            </a:fld>
            <a:endParaRPr lang="en-US"/>
          </a:p>
        </p:txBody>
      </p:sp>
    </p:spTree>
    <p:extLst>
      <p:ext uri="{BB962C8B-B14F-4D97-AF65-F5344CB8AC3E}">
        <p14:creationId xmlns:p14="http://schemas.microsoft.com/office/powerpoint/2010/main" val="99946395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74</a:t>
            </a:fld>
            <a:endParaRPr lang="en-US"/>
          </a:p>
        </p:txBody>
      </p:sp>
    </p:spTree>
    <p:extLst>
      <p:ext uri="{BB962C8B-B14F-4D97-AF65-F5344CB8AC3E}">
        <p14:creationId xmlns:p14="http://schemas.microsoft.com/office/powerpoint/2010/main" val="269183341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75</a:t>
            </a:fld>
            <a:endParaRPr lang="en-US"/>
          </a:p>
        </p:txBody>
      </p:sp>
    </p:spTree>
    <p:extLst>
      <p:ext uri="{BB962C8B-B14F-4D97-AF65-F5344CB8AC3E}">
        <p14:creationId xmlns:p14="http://schemas.microsoft.com/office/powerpoint/2010/main" val="2947001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76</a:t>
            </a:fld>
            <a:endParaRPr lang="en-US"/>
          </a:p>
        </p:txBody>
      </p:sp>
    </p:spTree>
    <p:extLst>
      <p:ext uri="{BB962C8B-B14F-4D97-AF65-F5344CB8AC3E}">
        <p14:creationId xmlns:p14="http://schemas.microsoft.com/office/powerpoint/2010/main" val="294745417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77</a:t>
            </a:fld>
            <a:endParaRPr lang="en-US" sz="1200"/>
          </a:p>
        </p:txBody>
      </p:sp>
    </p:spTree>
    <p:extLst>
      <p:ext uri="{BB962C8B-B14F-4D97-AF65-F5344CB8AC3E}">
        <p14:creationId xmlns:p14="http://schemas.microsoft.com/office/powerpoint/2010/main" val="14385738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78</a:t>
            </a:fld>
            <a:endParaRPr lang="en-US" sz="1200"/>
          </a:p>
        </p:txBody>
      </p:sp>
    </p:spTree>
    <p:extLst>
      <p:ext uri="{BB962C8B-B14F-4D97-AF65-F5344CB8AC3E}">
        <p14:creationId xmlns:p14="http://schemas.microsoft.com/office/powerpoint/2010/main" val="319013653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79</a:t>
            </a:fld>
            <a:endParaRPr lang="en-US" sz="1200"/>
          </a:p>
        </p:txBody>
      </p:sp>
    </p:spTree>
    <p:extLst>
      <p:ext uri="{BB962C8B-B14F-4D97-AF65-F5344CB8AC3E}">
        <p14:creationId xmlns:p14="http://schemas.microsoft.com/office/powerpoint/2010/main" val="87135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A7838046-F6E4-4EB5-97A1-98E30C188883}" type="slidenum">
              <a:rPr lang="en-US" sz="1200"/>
              <a:pPr/>
              <a:t>8</a:t>
            </a:fld>
            <a:endParaRPr lang="en-US" sz="1200" dirty="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17156911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80</a:t>
            </a:fld>
            <a:endParaRPr lang="en-US" sz="1200"/>
          </a:p>
        </p:txBody>
      </p:sp>
    </p:spTree>
    <p:extLst>
      <p:ext uri="{BB962C8B-B14F-4D97-AF65-F5344CB8AC3E}">
        <p14:creationId xmlns:p14="http://schemas.microsoft.com/office/powerpoint/2010/main" val="27184748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81</a:t>
            </a:fld>
            <a:endParaRPr lang="en-US" sz="1200"/>
          </a:p>
        </p:txBody>
      </p:sp>
    </p:spTree>
    <p:extLst>
      <p:ext uri="{BB962C8B-B14F-4D97-AF65-F5344CB8AC3E}">
        <p14:creationId xmlns:p14="http://schemas.microsoft.com/office/powerpoint/2010/main" val="401187264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82</a:t>
            </a:fld>
            <a:endParaRPr lang="en-US" sz="1200"/>
          </a:p>
        </p:txBody>
      </p:sp>
    </p:spTree>
    <p:extLst>
      <p:ext uri="{BB962C8B-B14F-4D97-AF65-F5344CB8AC3E}">
        <p14:creationId xmlns:p14="http://schemas.microsoft.com/office/powerpoint/2010/main" val="332919343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83</a:t>
            </a:fld>
            <a:endParaRPr lang="en-US" sz="1200"/>
          </a:p>
        </p:txBody>
      </p:sp>
    </p:spTree>
    <p:extLst>
      <p:ext uri="{BB962C8B-B14F-4D97-AF65-F5344CB8AC3E}">
        <p14:creationId xmlns:p14="http://schemas.microsoft.com/office/powerpoint/2010/main" val="38381133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84</a:t>
            </a:fld>
            <a:endParaRPr lang="en-US" sz="1200"/>
          </a:p>
        </p:txBody>
      </p:sp>
    </p:spTree>
    <p:extLst>
      <p:ext uri="{BB962C8B-B14F-4D97-AF65-F5344CB8AC3E}">
        <p14:creationId xmlns:p14="http://schemas.microsoft.com/office/powerpoint/2010/main" val="40548481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85</a:t>
            </a:fld>
            <a:endParaRPr lang="en-US" sz="1200"/>
          </a:p>
        </p:txBody>
      </p:sp>
    </p:spTree>
    <p:extLst>
      <p:ext uri="{BB962C8B-B14F-4D97-AF65-F5344CB8AC3E}">
        <p14:creationId xmlns:p14="http://schemas.microsoft.com/office/powerpoint/2010/main" val="245405367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86</a:t>
            </a:fld>
            <a:endParaRPr lang="en-US" sz="1200"/>
          </a:p>
        </p:txBody>
      </p:sp>
    </p:spTree>
    <p:extLst>
      <p:ext uri="{BB962C8B-B14F-4D97-AF65-F5344CB8AC3E}">
        <p14:creationId xmlns:p14="http://schemas.microsoft.com/office/powerpoint/2010/main" val="415289131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87</a:t>
            </a:fld>
            <a:endParaRPr lang="en-US" sz="1200"/>
          </a:p>
        </p:txBody>
      </p:sp>
    </p:spTree>
    <p:extLst>
      <p:ext uri="{BB962C8B-B14F-4D97-AF65-F5344CB8AC3E}">
        <p14:creationId xmlns:p14="http://schemas.microsoft.com/office/powerpoint/2010/main" val="362026469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88</a:t>
            </a:fld>
            <a:endParaRPr lang="en-US" sz="1200"/>
          </a:p>
        </p:txBody>
      </p:sp>
    </p:spTree>
    <p:extLst>
      <p:ext uri="{BB962C8B-B14F-4D97-AF65-F5344CB8AC3E}">
        <p14:creationId xmlns:p14="http://schemas.microsoft.com/office/powerpoint/2010/main" val="37651269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89</a:t>
            </a:fld>
            <a:endParaRPr lang="en-US" sz="1200"/>
          </a:p>
        </p:txBody>
      </p:sp>
    </p:spTree>
    <p:extLst>
      <p:ext uri="{BB962C8B-B14F-4D97-AF65-F5344CB8AC3E}">
        <p14:creationId xmlns:p14="http://schemas.microsoft.com/office/powerpoint/2010/main" val="104887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A7838046-F6E4-4EB5-97A1-98E30C188883}" type="slidenum">
              <a:rPr lang="en-US" sz="1200"/>
              <a:pPr/>
              <a:t>9</a:t>
            </a:fld>
            <a:endParaRPr lang="en-US" sz="1200" dirty="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Multiple Barrier Concept:</a:t>
            </a:r>
          </a:p>
          <a:p>
            <a:r>
              <a:rPr lang="en-US" dirty="0" smtClean="0"/>
              <a:t>Each unit process in a water treatment facility should be optimized such that it has a minimal impact on the downstream processes.  The major barriers in a conventional plant are flocculation and sedimentation, filtration, and disinfection.  Each of these barriers should have optimized performance goals in place to minimize the potential for passage of pathogenic organisms through the plant.</a:t>
            </a:r>
          </a:p>
          <a:p>
            <a:endParaRPr lang="en-US" dirty="0" smtClean="0"/>
          </a:p>
          <a:p>
            <a:r>
              <a:rPr lang="en-US" dirty="0" smtClean="0"/>
              <a:t>Optimized Performance:</a:t>
            </a:r>
          </a:p>
          <a:p>
            <a:r>
              <a:rPr lang="en-US" dirty="0" smtClean="0"/>
              <a:t>Optimized performance is when each barrier consistently (&gt;95% of the time) meets its performance goals despite variations in raw water quality and seasons.</a:t>
            </a:r>
          </a:p>
        </p:txBody>
      </p:sp>
    </p:spTree>
    <p:extLst>
      <p:ext uri="{BB962C8B-B14F-4D97-AF65-F5344CB8AC3E}">
        <p14:creationId xmlns:p14="http://schemas.microsoft.com/office/powerpoint/2010/main" val="47257177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90</a:t>
            </a:fld>
            <a:endParaRPr lang="en-US" sz="1200"/>
          </a:p>
        </p:txBody>
      </p:sp>
    </p:spTree>
    <p:extLst>
      <p:ext uri="{BB962C8B-B14F-4D97-AF65-F5344CB8AC3E}">
        <p14:creationId xmlns:p14="http://schemas.microsoft.com/office/powerpoint/2010/main" val="323391981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91</a:t>
            </a:fld>
            <a:endParaRPr lang="en-US" sz="1200"/>
          </a:p>
        </p:txBody>
      </p:sp>
    </p:spTree>
    <p:extLst>
      <p:ext uri="{BB962C8B-B14F-4D97-AF65-F5344CB8AC3E}">
        <p14:creationId xmlns:p14="http://schemas.microsoft.com/office/powerpoint/2010/main" val="361216350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92</a:t>
            </a:fld>
            <a:endParaRPr lang="en-US" sz="1200"/>
          </a:p>
        </p:txBody>
      </p:sp>
    </p:spTree>
    <p:extLst>
      <p:ext uri="{BB962C8B-B14F-4D97-AF65-F5344CB8AC3E}">
        <p14:creationId xmlns:p14="http://schemas.microsoft.com/office/powerpoint/2010/main" val="423221031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93</a:t>
            </a:fld>
            <a:endParaRPr lang="en-US" sz="1200"/>
          </a:p>
        </p:txBody>
      </p:sp>
    </p:spTree>
    <p:extLst>
      <p:ext uri="{BB962C8B-B14F-4D97-AF65-F5344CB8AC3E}">
        <p14:creationId xmlns:p14="http://schemas.microsoft.com/office/powerpoint/2010/main" val="217722629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94</a:t>
            </a:fld>
            <a:endParaRPr lang="en-US" sz="1200"/>
          </a:p>
        </p:txBody>
      </p:sp>
    </p:spTree>
    <p:extLst>
      <p:ext uri="{BB962C8B-B14F-4D97-AF65-F5344CB8AC3E}">
        <p14:creationId xmlns:p14="http://schemas.microsoft.com/office/powerpoint/2010/main" val="209208156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95</a:t>
            </a:fld>
            <a:endParaRPr lang="en-US" sz="1200"/>
          </a:p>
        </p:txBody>
      </p:sp>
    </p:spTree>
    <p:extLst>
      <p:ext uri="{BB962C8B-B14F-4D97-AF65-F5344CB8AC3E}">
        <p14:creationId xmlns:p14="http://schemas.microsoft.com/office/powerpoint/2010/main" val="190162146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96</a:t>
            </a:fld>
            <a:endParaRPr lang="en-US" sz="1200"/>
          </a:p>
        </p:txBody>
      </p:sp>
    </p:spTree>
    <p:extLst>
      <p:ext uri="{BB962C8B-B14F-4D97-AF65-F5344CB8AC3E}">
        <p14:creationId xmlns:p14="http://schemas.microsoft.com/office/powerpoint/2010/main" val="159461884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97</a:t>
            </a:fld>
            <a:endParaRPr lang="en-US"/>
          </a:p>
        </p:txBody>
      </p:sp>
    </p:spTree>
    <p:extLst>
      <p:ext uri="{BB962C8B-B14F-4D97-AF65-F5344CB8AC3E}">
        <p14:creationId xmlns:p14="http://schemas.microsoft.com/office/powerpoint/2010/main" val="115722517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98</a:t>
            </a:fld>
            <a:endParaRPr lang="en-US"/>
          </a:p>
        </p:txBody>
      </p:sp>
    </p:spTree>
    <p:extLst>
      <p:ext uri="{BB962C8B-B14F-4D97-AF65-F5344CB8AC3E}">
        <p14:creationId xmlns:p14="http://schemas.microsoft.com/office/powerpoint/2010/main" val="263236103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99</a:t>
            </a:fld>
            <a:endParaRPr lang="en-US"/>
          </a:p>
        </p:txBody>
      </p:sp>
    </p:spTree>
    <p:extLst>
      <p:ext uri="{BB962C8B-B14F-4D97-AF65-F5344CB8AC3E}">
        <p14:creationId xmlns:p14="http://schemas.microsoft.com/office/powerpoint/2010/main" val="34500817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Rectangle 2"/>
          <p:cNvSpPr>
            <a:spLocks noGrp="1" noChangeArrowheads="1"/>
          </p:cNvSpPr>
          <p:nvPr>
            <p:ph type="ctrTitle"/>
          </p:nvPr>
        </p:nvSpPr>
        <p:spPr>
          <a:xfrm>
            <a:off x="685800" y="682625"/>
            <a:ext cx="7772400" cy="1470025"/>
          </a:xfrm>
        </p:spPr>
        <p:txBody>
          <a:bodyPr/>
          <a:lstStyle>
            <a:lvl1pPr algn="ctr">
              <a:defRPr/>
            </a:lvl1pPr>
          </a:lstStyle>
          <a:p>
            <a:r>
              <a:rPr lang="en-US"/>
              <a:t>Title</a:t>
            </a:r>
          </a:p>
        </p:txBody>
      </p:sp>
      <p:sp>
        <p:nvSpPr>
          <p:cNvPr id="6147" name="Rectangle 3"/>
          <p:cNvSpPr>
            <a:spLocks noGrp="1" noChangeArrowheads="1"/>
          </p:cNvSpPr>
          <p:nvPr>
            <p:ph type="subTitle" idx="1"/>
          </p:nvPr>
        </p:nvSpPr>
        <p:spPr>
          <a:xfrm>
            <a:off x="1371600" y="2438400"/>
            <a:ext cx="6400800" cy="1752600"/>
          </a:xfrm>
        </p:spPr>
        <p:txBody>
          <a:bodyPr/>
          <a:lstStyle>
            <a:lvl1pPr marL="0" indent="0" algn="ctr">
              <a:buFontTx/>
              <a:buNone/>
              <a:defRPr sz="1400"/>
            </a:lvl1pPr>
          </a:lstStyle>
          <a:p>
            <a:r>
              <a:rPr lang="en-US"/>
              <a:t>Click to edit Master subtitle style</a:t>
            </a:r>
          </a:p>
        </p:txBody>
      </p:sp>
      <p:sp>
        <p:nvSpPr>
          <p:cNvPr id="5" name="Rectangle 5"/>
          <p:cNvSpPr>
            <a:spLocks noGrp="1" noChangeArrowheads="1"/>
          </p:cNvSpPr>
          <p:nvPr>
            <p:ph type="ftr" sz="quarter" idx="10"/>
          </p:nvPr>
        </p:nvSpPr>
        <p:spPr>
          <a:xfrm>
            <a:off x="2895600" y="6096000"/>
            <a:ext cx="2895600" cy="476250"/>
          </a:xfrm>
        </p:spPr>
        <p:txBody>
          <a:bodyPr/>
          <a:lstStyle>
            <a:lvl1pPr algn="l" eaLnBrk="0" hangingPunct="0">
              <a:spcBef>
                <a:spcPct val="50000"/>
              </a:spcBef>
              <a:defRPr/>
            </a:lvl1pPr>
          </a:lstStyle>
          <a:p>
            <a:pPr>
              <a:defRPr/>
            </a:pPr>
            <a:r>
              <a:rPr lang="en-US"/>
              <a:t>(Enter) DEPARTMENT (ALL CAPS)</a:t>
            </a:r>
            <a:br>
              <a:rPr lang="en-US"/>
            </a:br>
            <a:r>
              <a:rPr lang="en-US"/>
              <a:t>(Enter) Division or Office (Mixed Case)</a:t>
            </a:r>
          </a:p>
          <a:p>
            <a:pPr>
              <a:defRPr/>
            </a:pPr>
            <a:endParaRPr lang="en-US"/>
          </a:p>
        </p:txBody>
      </p:sp>
    </p:spTree>
    <p:extLst>
      <p:ext uri="{BB962C8B-B14F-4D97-AF65-F5344CB8AC3E}">
        <p14:creationId xmlns:p14="http://schemas.microsoft.com/office/powerpoint/2010/main" val="1358974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sldNum" sz="quarter" idx="11"/>
          </p:nvPr>
        </p:nvSpPr>
        <p:spPr>
          <a:ln/>
        </p:spPr>
        <p:txBody>
          <a:bodyPr/>
          <a:lstStyle>
            <a:lvl1pPr>
              <a:defRPr/>
            </a:lvl1pPr>
          </a:lstStyle>
          <a:p>
            <a:fld id="{44DE99BE-E22B-4B4E-B9E8-34C6D6268E68}" type="slidenum">
              <a:rPr lang="en-US"/>
              <a:pPr/>
              <a:t>‹#›</a:t>
            </a:fld>
            <a:endParaRPr lang="en-US"/>
          </a:p>
        </p:txBody>
      </p:sp>
      <p:sp>
        <p:nvSpPr>
          <p:cNvPr id="6" name="Rectangle 1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31683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440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440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sldNum" sz="quarter" idx="11"/>
          </p:nvPr>
        </p:nvSpPr>
        <p:spPr>
          <a:ln/>
        </p:spPr>
        <p:txBody>
          <a:bodyPr/>
          <a:lstStyle>
            <a:lvl1pPr>
              <a:defRPr/>
            </a:lvl1pPr>
          </a:lstStyle>
          <a:p>
            <a:fld id="{EB02A9CF-102A-4E27-8DFE-823C2B94E0E3}" type="slidenum">
              <a:rPr lang="en-US"/>
              <a:pPr/>
              <a:t>‹#›</a:t>
            </a:fld>
            <a:endParaRPr lang="en-US"/>
          </a:p>
        </p:txBody>
      </p:sp>
      <p:sp>
        <p:nvSpPr>
          <p:cNvPr id="6" name="Rectangle 1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54640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4"/>
          <p:cNvSpPr>
            <a:spLocks noGrp="1"/>
          </p:cNvSpPr>
          <p:nvPr>
            <p:ph type="sldNum" sz="quarter" idx="11"/>
          </p:nvPr>
        </p:nvSpPr>
        <p:spPr/>
        <p:txBody>
          <a:bodyPr/>
          <a:lstStyle>
            <a:lvl1pPr>
              <a:defRPr/>
            </a:lvl1pPr>
          </a:lstStyle>
          <a:p>
            <a:fld id="{FEA73A45-DEBE-46C3-90ED-D5A73A98762E}" type="slidenum">
              <a:rPr lang="en-US"/>
              <a:pPr/>
              <a:t>‹#›</a:t>
            </a:fld>
            <a:endParaRPr lang="en-US"/>
          </a:p>
        </p:txBody>
      </p:sp>
      <p:sp>
        <p:nvSpPr>
          <p:cNvPr id="7" name="Footer Placeholder 5"/>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274955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78185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sldNum" sz="quarter" idx="11"/>
          </p:nvPr>
        </p:nvSpPr>
        <p:spPr>
          <a:ln/>
        </p:spPr>
        <p:txBody>
          <a:bodyPr/>
          <a:lstStyle>
            <a:lvl1pPr>
              <a:defRPr/>
            </a:lvl1pPr>
          </a:lstStyle>
          <a:p>
            <a:fld id="{6202E4F0-7908-478E-93B8-2B1EE84DB418}" type="slidenum">
              <a:rPr lang="en-US"/>
              <a:pPr/>
              <a:t>‹#›</a:t>
            </a:fld>
            <a:endParaRPr lang="en-US"/>
          </a:p>
        </p:txBody>
      </p:sp>
      <p:sp>
        <p:nvSpPr>
          <p:cNvPr id="7" name="Rectangle 1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86029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8"/>
          <p:cNvSpPr>
            <a:spLocks noGrp="1" noChangeArrowheads="1"/>
          </p:cNvSpPr>
          <p:nvPr>
            <p:ph type="sldNum" sz="quarter" idx="11"/>
          </p:nvPr>
        </p:nvSpPr>
        <p:spPr>
          <a:ln/>
        </p:spPr>
        <p:txBody>
          <a:bodyPr/>
          <a:lstStyle>
            <a:lvl1pPr>
              <a:defRPr/>
            </a:lvl1pPr>
          </a:lstStyle>
          <a:p>
            <a:fld id="{E7B96580-BB25-4E73-A5D4-2603A8AAA47C}" type="slidenum">
              <a:rPr lang="en-US"/>
              <a:pPr/>
              <a:t>‹#›</a:t>
            </a:fld>
            <a:endParaRPr lang="en-US"/>
          </a:p>
        </p:txBody>
      </p:sp>
      <p:sp>
        <p:nvSpPr>
          <p:cNvPr id="9" name="Rectangle 1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00045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Rectangle 8"/>
          <p:cNvSpPr>
            <a:spLocks noGrp="1" noChangeArrowheads="1"/>
          </p:cNvSpPr>
          <p:nvPr>
            <p:ph type="sldNum" sz="quarter" idx="11"/>
          </p:nvPr>
        </p:nvSpPr>
        <p:spPr>
          <a:ln/>
        </p:spPr>
        <p:txBody>
          <a:bodyPr/>
          <a:lstStyle>
            <a:lvl1pPr>
              <a:defRPr/>
            </a:lvl1pPr>
          </a:lstStyle>
          <a:p>
            <a:fld id="{43D80576-9188-4A37-9804-1F69119B15CA}" type="slidenum">
              <a:rPr lang="en-US"/>
              <a:pPr/>
              <a:t>‹#›</a:t>
            </a:fld>
            <a:endParaRPr lang="en-US"/>
          </a:p>
        </p:txBody>
      </p:sp>
      <p:sp>
        <p:nvSpPr>
          <p:cNvPr id="5" name="Rectangle 1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3889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02397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85062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Rectangle 8"/>
          <p:cNvSpPr>
            <a:spLocks noGrp="1" noChangeArrowheads="1"/>
          </p:cNvSpPr>
          <p:nvPr>
            <p:ph type="sldNum" sz="quarter" idx="11"/>
          </p:nvPr>
        </p:nvSpPr>
        <p:spPr>
          <a:ln/>
        </p:spPr>
        <p:txBody>
          <a:bodyPr/>
          <a:lstStyle>
            <a:lvl1pPr>
              <a:defRPr/>
            </a:lvl1pPr>
          </a:lstStyle>
          <a:p>
            <a:fld id="{1907E568-B9D4-43C3-9A5A-749D384B4974}" type="slidenum">
              <a:rPr lang="en-US"/>
              <a:pPr/>
              <a:t>‹#›</a:t>
            </a:fld>
            <a:endParaRPr lang="en-US"/>
          </a:p>
        </p:txBody>
      </p:sp>
      <p:sp>
        <p:nvSpPr>
          <p:cNvPr id="7" name="Rectangle 1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41892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2" descr="Power Point Template PG 2 new sm"/>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8" name="Rectangle 8"/>
          <p:cNvSpPr>
            <a:spLocks noGrp="1" noChangeArrowheads="1"/>
          </p:cNvSpPr>
          <p:nvPr>
            <p:ph type="sldNum" sz="quarter" idx="4"/>
          </p:nvPr>
        </p:nvSpPr>
        <p:spPr bwMode="auto">
          <a:xfrm>
            <a:off x="304800" y="6477000"/>
            <a:ext cx="2133600" cy="247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5595"/>
                </a:solidFill>
                <a:latin typeface="Arial" panose="020B0604020202020204" pitchFamily="34" charset="0"/>
              </a:defRPr>
            </a:lvl1pPr>
          </a:lstStyle>
          <a:p>
            <a:fld id="{BBF5B1D0-3FBF-4BEB-A9C8-333BAFE4EA52}" type="slidenum">
              <a:rPr lang="en-US"/>
              <a:pPr/>
              <a:t>‹#›</a:t>
            </a:fld>
            <a:endParaRPr lang="en-US"/>
          </a:p>
        </p:txBody>
      </p:sp>
      <p:sp>
        <p:nvSpPr>
          <p:cNvPr id="5130" name="Rectangle 10"/>
          <p:cNvSpPr>
            <a:spLocks noGrp="1" noChangeArrowheads="1"/>
          </p:cNvSpPr>
          <p:nvPr>
            <p:ph type="ftr" sz="quarter" idx="3"/>
          </p:nvPr>
        </p:nvSpPr>
        <p:spPr bwMode="auto">
          <a:xfrm>
            <a:off x="3124200" y="64770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rgbClr val="005595"/>
                </a:solidFill>
                <a:latin typeface="+mn-lt"/>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789" r:id="rId1"/>
    <p:sldLayoutId id="2147483790"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mc:AlternateContent xmlns:mc="http://schemas.openxmlformats.org/markup-compatibility/2006" xmlns:p14="http://schemas.microsoft.com/office/powerpoint/2010/main">
    <mc:Choice Requires="p14">
      <p:transition p14:dur="0"/>
    </mc:Choice>
    <mc:Fallback xmlns="">
      <p:transition/>
    </mc:Fallback>
  </mc:AlternateContent>
  <p:hf hdr="0" ftr="0"/>
  <p:txStyles>
    <p:titleStyle>
      <a:lvl1pPr algn="l" rtl="0" eaLnBrk="0" fontAlgn="base" hangingPunct="0">
        <a:spcBef>
          <a:spcPct val="0"/>
        </a:spcBef>
        <a:spcAft>
          <a:spcPct val="0"/>
        </a:spcAft>
        <a:defRPr sz="3200" b="1">
          <a:solidFill>
            <a:srgbClr val="005595"/>
          </a:solidFill>
          <a:latin typeface="+mj-lt"/>
          <a:ea typeface="+mj-ea"/>
          <a:cs typeface="+mj-cs"/>
        </a:defRPr>
      </a:lvl1pPr>
      <a:lvl2pPr algn="l" rtl="0" eaLnBrk="0" fontAlgn="base" hangingPunct="0">
        <a:spcBef>
          <a:spcPct val="0"/>
        </a:spcBef>
        <a:spcAft>
          <a:spcPct val="0"/>
        </a:spcAft>
        <a:defRPr sz="3200" b="1">
          <a:solidFill>
            <a:srgbClr val="005595"/>
          </a:solidFill>
          <a:latin typeface="Arial" charset="0"/>
        </a:defRPr>
      </a:lvl2pPr>
      <a:lvl3pPr algn="l" rtl="0" eaLnBrk="0" fontAlgn="base" hangingPunct="0">
        <a:spcBef>
          <a:spcPct val="0"/>
        </a:spcBef>
        <a:spcAft>
          <a:spcPct val="0"/>
        </a:spcAft>
        <a:defRPr sz="3200" b="1">
          <a:solidFill>
            <a:srgbClr val="005595"/>
          </a:solidFill>
          <a:latin typeface="Arial" charset="0"/>
        </a:defRPr>
      </a:lvl3pPr>
      <a:lvl4pPr algn="l" rtl="0" eaLnBrk="0" fontAlgn="base" hangingPunct="0">
        <a:spcBef>
          <a:spcPct val="0"/>
        </a:spcBef>
        <a:spcAft>
          <a:spcPct val="0"/>
        </a:spcAft>
        <a:defRPr sz="3200" b="1">
          <a:solidFill>
            <a:srgbClr val="005595"/>
          </a:solidFill>
          <a:latin typeface="Arial" charset="0"/>
        </a:defRPr>
      </a:lvl4pPr>
      <a:lvl5pPr algn="l" rtl="0" eaLnBrk="0" fontAlgn="base" hangingPunct="0">
        <a:spcBef>
          <a:spcPct val="0"/>
        </a:spcBef>
        <a:spcAft>
          <a:spcPct val="0"/>
        </a:spcAft>
        <a:defRPr sz="3200" b="1">
          <a:solidFill>
            <a:srgbClr val="005595"/>
          </a:solidFill>
          <a:latin typeface="Arial" charset="0"/>
        </a:defRPr>
      </a:lvl5pPr>
      <a:lvl6pPr marL="457200" algn="l" rtl="0" fontAlgn="base">
        <a:spcBef>
          <a:spcPct val="0"/>
        </a:spcBef>
        <a:spcAft>
          <a:spcPct val="0"/>
        </a:spcAft>
        <a:defRPr sz="3200" b="1">
          <a:solidFill>
            <a:srgbClr val="005595"/>
          </a:solidFill>
          <a:latin typeface="Arial" charset="0"/>
        </a:defRPr>
      </a:lvl6pPr>
      <a:lvl7pPr marL="914400" algn="l" rtl="0" fontAlgn="base">
        <a:spcBef>
          <a:spcPct val="0"/>
        </a:spcBef>
        <a:spcAft>
          <a:spcPct val="0"/>
        </a:spcAft>
        <a:defRPr sz="3200" b="1">
          <a:solidFill>
            <a:srgbClr val="005595"/>
          </a:solidFill>
          <a:latin typeface="Arial" charset="0"/>
        </a:defRPr>
      </a:lvl7pPr>
      <a:lvl8pPr marL="1371600" algn="l" rtl="0" fontAlgn="base">
        <a:spcBef>
          <a:spcPct val="0"/>
        </a:spcBef>
        <a:spcAft>
          <a:spcPct val="0"/>
        </a:spcAft>
        <a:defRPr sz="3200" b="1">
          <a:solidFill>
            <a:srgbClr val="005595"/>
          </a:solidFill>
          <a:latin typeface="Arial" charset="0"/>
        </a:defRPr>
      </a:lvl8pPr>
      <a:lvl9pPr marL="1828800" algn="l" rtl="0" fontAlgn="base">
        <a:spcBef>
          <a:spcPct val="0"/>
        </a:spcBef>
        <a:spcAft>
          <a:spcPct val="0"/>
        </a:spcAft>
        <a:defRPr sz="3200" b="1">
          <a:solidFill>
            <a:srgbClr val="005595"/>
          </a:solidFill>
          <a:latin typeface="Arial" charset="0"/>
        </a:defRPr>
      </a:lvl9pPr>
    </p:titleStyle>
    <p:body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www.healthoregon.org/swt" TargetMode="External"/><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11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4.xml"/><Relationship Id="rId1" Type="http://schemas.openxmlformats.org/officeDocument/2006/relationships/slideLayout" Target="../slideLayouts/slideLayout2.xml"/><Relationship Id="rId5" Type="http://schemas.openxmlformats.org/officeDocument/2006/relationships/image" Target="../media/image75.wmf"/><Relationship Id="rId4" Type="http://schemas.openxmlformats.org/officeDocument/2006/relationships/image" Target="../media/image74.wmf"/></Relationships>
</file>

<file path=ppt/slides/_rels/slide1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7.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wm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mailto:tengelhardt@hachhst.com"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www.healthoregon.org/swt"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9.xml.rels><?xml version="1.0" encoding="UTF-8" standalone="yes"?>
<Relationships xmlns="http://schemas.openxmlformats.org/package/2006/relationships"><Relationship Id="rId3" Type="http://schemas.openxmlformats.org/officeDocument/2006/relationships/hyperlink" Target="http://www.healthoregon.org/swt"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hyperlink" Target="http://www.healthoregon.org/swt"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1.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9.jpe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3.emf"/><Relationship Id="rId5" Type="http://schemas.openxmlformats.org/officeDocument/2006/relationships/oleObject" Target="../embeddings/Microsoft_Word_97_-_2003_Document1.doc"/><Relationship Id="rId4" Type="http://schemas.openxmlformats.org/officeDocument/2006/relationships/oleObject" Target="../embeddings/oleObject1.bin"/></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4.emf"/><Relationship Id="rId5" Type="http://schemas.openxmlformats.org/officeDocument/2006/relationships/oleObject" Target="../embeddings/Microsoft_Word_97_-_2003_Document2.doc"/><Relationship Id="rId4" Type="http://schemas.openxmlformats.org/officeDocument/2006/relationships/oleObject" Target="../embeddings/oleObject2.bin"/></Relationships>
</file>

<file path=ppt/slides/_rels/slide7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54.emf"/><Relationship Id="rId5" Type="http://schemas.openxmlformats.org/officeDocument/2006/relationships/oleObject" Target="../embeddings/Microsoft_Word_97_-_2003_Document3.doc"/><Relationship Id="rId4" Type="http://schemas.openxmlformats.org/officeDocument/2006/relationships/oleObject" Target="../embeddings/oleObject3.bin"/></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56.emf"/><Relationship Id="rId5" Type="http://schemas.openxmlformats.org/officeDocument/2006/relationships/oleObject" Target="../embeddings/Microsoft_Word_97_-_2003_Document4.doc"/><Relationship Id="rId4" Type="http://schemas.openxmlformats.org/officeDocument/2006/relationships/oleObject" Target="../embeddings/oleObject4.bin"/></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hyperlink" Target="http://www.healthoregon.org/swt"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www.healthoregon.org/swt" TargetMode="External"/><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8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8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64.emf"/><Relationship Id="rId5" Type="http://schemas.openxmlformats.org/officeDocument/2006/relationships/oleObject" Target="../embeddings/Microsoft_Excel_97-2003_Worksheet5.xls"/><Relationship Id="rId4" Type="http://schemas.openxmlformats.org/officeDocument/2006/relationships/oleObject" Target="../embeddings/oleObject5.bin"/></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64.emf"/><Relationship Id="rId5" Type="http://schemas.openxmlformats.org/officeDocument/2006/relationships/oleObject" Target="../embeddings/Microsoft_Excel_97-2003_Worksheet6.xls"/><Relationship Id="rId4" Type="http://schemas.openxmlformats.org/officeDocument/2006/relationships/oleObject" Target="../embeddings/oleObject6.bin"/></Relationships>
</file>

<file path=ppt/slides/_rels/slide9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65.emf"/><Relationship Id="rId5" Type="http://schemas.openxmlformats.org/officeDocument/2006/relationships/oleObject" Target="../embeddings/Microsoft_Word_97_-_2003_Document7.doc"/><Relationship Id="rId4" Type="http://schemas.openxmlformats.org/officeDocument/2006/relationships/oleObject" Target="../embeddings/oleObject7.bin"/></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65.emf"/><Relationship Id="rId5" Type="http://schemas.openxmlformats.org/officeDocument/2006/relationships/oleObject" Target="../embeddings/Microsoft_Word_97_-_2003_Document8.doc"/><Relationship Id="rId4" Type="http://schemas.openxmlformats.org/officeDocument/2006/relationships/oleObject" Target="../embeddings/oleObject8.bin"/></Relationships>
</file>

<file path=ppt/slides/_rels/slide9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739775"/>
            <a:ext cx="7772400" cy="1470025"/>
          </a:xfrm>
        </p:spPr>
        <p:txBody>
          <a:bodyPr/>
          <a:lstStyle/>
          <a:p>
            <a:pPr eaLnBrk="1" hangingPunct="1"/>
            <a:r>
              <a:rPr lang="en-US" dirty="0" smtClean="0"/>
              <a:t>Conventional and Direct Filtration</a:t>
            </a:r>
            <a:br>
              <a:rPr lang="en-US" dirty="0" smtClean="0"/>
            </a:br>
            <a:r>
              <a:rPr lang="en-US" dirty="0" smtClean="0"/>
              <a:t/>
            </a:r>
            <a:br>
              <a:rPr lang="en-US" dirty="0" smtClean="0"/>
            </a:br>
            <a:r>
              <a:rPr lang="en-US" sz="2400" dirty="0" smtClean="0"/>
              <a:t>Focus on Public Health</a:t>
            </a:r>
            <a:endParaRPr lang="en-US" sz="4400" dirty="0" smtClean="0"/>
          </a:p>
        </p:txBody>
      </p:sp>
      <p:sp>
        <p:nvSpPr>
          <p:cNvPr id="4" name="Rectangle 5"/>
          <p:cNvSpPr>
            <a:spLocks noGrp="1" noChangeArrowheads="1"/>
          </p:cNvSpPr>
          <p:nvPr>
            <p:ph type="ftr" sz="quarter" idx="10"/>
          </p:nvPr>
        </p:nvSpPr>
        <p:spPr>
          <a:xfrm>
            <a:off x="2895600" y="6096000"/>
            <a:ext cx="3581400" cy="476250"/>
          </a:xfrm>
        </p:spPr>
        <p:txBody>
          <a:bodyPr/>
          <a:lstStyle/>
          <a:p>
            <a:pPr algn="ctr">
              <a:defRPr/>
            </a:pPr>
            <a:r>
              <a:rPr lang="en-US" dirty="0"/>
              <a:t>OFFICE OF ENVIRONMENTAL PUBLIC HEALTH</a:t>
            </a:r>
            <a:br>
              <a:rPr lang="en-US" dirty="0"/>
            </a:br>
            <a:r>
              <a:rPr lang="en-US" dirty="0"/>
              <a:t>Drinking Water </a:t>
            </a:r>
            <a:r>
              <a:rPr lang="en-US" dirty="0" smtClean="0"/>
              <a:t>Services</a:t>
            </a:r>
            <a:endParaRPr lang="en-US" dirty="0"/>
          </a:p>
          <a:p>
            <a:pPr algn="ctr">
              <a:defRPr/>
            </a:pP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715962"/>
          </a:xfrm>
        </p:spPr>
        <p:txBody>
          <a:bodyPr/>
          <a:lstStyle/>
          <a:p>
            <a:pPr algn="ctr"/>
            <a:r>
              <a:rPr lang="en-US" dirty="0" smtClean="0"/>
              <a:t>Overview</a:t>
            </a:r>
          </a:p>
        </p:txBody>
      </p:sp>
      <p:sp>
        <p:nvSpPr>
          <p:cNvPr id="3" name="Content Placeholder 2"/>
          <p:cNvSpPr>
            <a:spLocks noGrp="1"/>
          </p:cNvSpPr>
          <p:nvPr>
            <p:ph idx="1"/>
          </p:nvPr>
        </p:nvSpPr>
        <p:spPr>
          <a:xfrm>
            <a:off x="838200" y="1143000"/>
            <a:ext cx="8229600" cy="4219574"/>
          </a:xfrm>
        </p:spPr>
        <p:txBody>
          <a:bodyPr/>
          <a:lstStyle/>
          <a:p>
            <a:pPr marL="0" lvl="1" indent="0">
              <a:lnSpc>
                <a:spcPct val="150000"/>
              </a:lnSpc>
              <a:buNone/>
              <a:defRPr/>
            </a:pPr>
            <a:r>
              <a:rPr lang="en-US" dirty="0" smtClean="0"/>
              <a:t>Conventional Filtration Treatment</a:t>
            </a:r>
          </a:p>
          <a:p>
            <a:pPr marL="400050" lvl="2" indent="0">
              <a:lnSpc>
                <a:spcPct val="150000"/>
              </a:lnSpc>
              <a:buNone/>
              <a:defRPr/>
            </a:pPr>
            <a:r>
              <a:rPr lang="en-US" sz="1800" i="1" dirty="0" smtClean="0"/>
              <a:t>“</a:t>
            </a:r>
            <a:r>
              <a:rPr lang="en-US" sz="1800" i="1" dirty="0"/>
              <a:t>means a series of processes including coagulation (requiring the use of a primary coagulant and rapid mix), flocculation, </a:t>
            </a:r>
            <a:r>
              <a:rPr lang="en-US" sz="1800" i="1" dirty="0">
                <a:solidFill>
                  <a:srgbClr val="C00000"/>
                </a:solidFill>
              </a:rPr>
              <a:t>sedimentation</a:t>
            </a:r>
            <a:r>
              <a:rPr lang="en-US" sz="1800" i="1" dirty="0"/>
              <a:t>, and filtration resulting in substantial particle removal.”</a:t>
            </a:r>
          </a:p>
          <a:p>
            <a:pPr marL="0" indent="0">
              <a:lnSpc>
                <a:spcPct val="150000"/>
              </a:lnSpc>
              <a:buNone/>
              <a:defRPr/>
            </a:pPr>
            <a:endParaRPr lang="en-US" dirty="0" smtClean="0"/>
          </a:p>
          <a:p>
            <a:pPr>
              <a:lnSpc>
                <a:spcPct val="150000"/>
              </a:lnSpc>
              <a:buFont typeface="Arial" pitchFamily="34" charset="0"/>
              <a:buChar char="•"/>
              <a:defRPr/>
            </a:pPr>
            <a:endParaRPr lang="en-US" dirty="0" smtClean="0"/>
          </a:p>
          <a:p>
            <a:pPr marL="0" indent="0">
              <a:buFontTx/>
              <a:buNone/>
              <a:defRPr/>
            </a:pPr>
            <a:endParaRPr lang="en-US"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10</a:t>
            </a:fld>
            <a:endParaRPr lang="en-US" sz="1000" dirty="0">
              <a:solidFill>
                <a:srgbClr val="005595"/>
              </a:solidFill>
              <a:latin typeface="Arial" panose="020B0604020202020204" pitchFamily="34" charset="0"/>
            </a:endParaRPr>
          </a:p>
        </p:txBody>
      </p:sp>
      <p:pic>
        <p:nvPicPr>
          <p:cNvPr id="232450" name="Picture 2" descr="MultBarri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101" y="3004454"/>
            <a:ext cx="7847798" cy="2648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243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FEA73A45-DEBE-46C3-90ED-D5A73A98762E}" type="slidenum">
              <a:rPr lang="en-US" smtClean="0"/>
              <a:pPr/>
              <a:t>100</a:t>
            </a:fld>
            <a:endParaRPr lang="en-US"/>
          </a:p>
        </p:txBody>
      </p:sp>
      <p:sp>
        <p:nvSpPr>
          <p:cNvPr id="6" name="Rectangle 1"/>
          <p:cNvSpPr>
            <a:spLocks noChangeArrowheads="1"/>
          </p:cNvSpPr>
          <p:nvPr/>
        </p:nvSpPr>
        <p:spPr bwMode="auto">
          <a:xfrm>
            <a:off x="224790" y="248920"/>
            <a:ext cx="89154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sz="1400" b="1" dirty="0" smtClean="0">
                <a:cs typeface="Times New Roman" panose="02020603050405020304" pitchFamily="18" charset="0"/>
              </a:rPr>
              <a:t>Example: </a:t>
            </a:r>
            <a:r>
              <a:rPr lang="en-US" sz="1400" b="1" dirty="0">
                <a:cs typeface="Times New Roman" panose="02020603050405020304" pitchFamily="18" charset="0"/>
              </a:rPr>
              <a:t>Tracer studies</a:t>
            </a:r>
          </a:p>
          <a:p>
            <a:r>
              <a:rPr lang="en-US" sz="1200" b="1" dirty="0">
                <a:cs typeface="Times New Roman" panose="02020603050405020304" pitchFamily="18" charset="0"/>
              </a:rPr>
              <a:t>Directions:  </a:t>
            </a:r>
            <a:r>
              <a:rPr lang="en-US" sz="1200" dirty="0">
                <a:cs typeface="Times New Roman" panose="02020603050405020304" pitchFamily="18" charset="0"/>
              </a:rPr>
              <a:t>Look at the diagram and answer the questions.  </a:t>
            </a:r>
            <a:endParaRPr lang="en-US" sz="1100" dirty="0"/>
          </a:p>
          <a:p>
            <a:r>
              <a:rPr lang="en-US" sz="1200" b="1" dirty="0">
                <a:cs typeface="Times New Roman" panose="02020603050405020304" pitchFamily="18" charset="0"/>
              </a:rPr>
              <a:t>Figure 1: Water Treatment Plant </a:t>
            </a:r>
            <a:endParaRPr lang="en-US" dirty="0"/>
          </a:p>
        </p:txBody>
      </p:sp>
      <p:grpSp>
        <p:nvGrpSpPr>
          <p:cNvPr id="10" name="Group 9"/>
          <p:cNvGrpSpPr/>
          <p:nvPr/>
        </p:nvGrpSpPr>
        <p:grpSpPr>
          <a:xfrm>
            <a:off x="2697798" y="830898"/>
            <a:ext cx="6469062" cy="4378325"/>
            <a:chOff x="1376363" y="1068388"/>
            <a:chExt cx="6469062" cy="4378325"/>
          </a:xfrm>
        </p:grpSpPr>
        <p:sp>
          <p:nvSpPr>
            <p:cNvPr id="11" name="Text Box 2"/>
            <p:cNvSpPr txBox="1">
              <a:spLocks noChangeArrowheads="1"/>
            </p:cNvSpPr>
            <p:nvPr/>
          </p:nvSpPr>
          <p:spPr bwMode="auto">
            <a:xfrm>
              <a:off x="1604963" y="1068388"/>
              <a:ext cx="914400" cy="68580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Aft>
                  <a:spcPts val="1000"/>
                </a:spcAft>
              </a:pPr>
              <a:r>
                <a:rPr lang="en-US" sz="1100">
                  <a:latin typeface="Arial" panose="020B0604020202020204" pitchFamily="34" charset="0"/>
                </a:rPr>
                <a:t>Smith Creek</a:t>
              </a:r>
              <a:endParaRPr lang="en-US"/>
            </a:p>
          </p:txBody>
        </p:sp>
        <p:sp>
          <p:nvSpPr>
            <p:cNvPr id="12" name="Text Box 3"/>
            <p:cNvSpPr txBox="1">
              <a:spLocks noChangeArrowheads="1"/>
            </p:cNvSpPr>
            <p:nvPr/>
          </p:nvSpPr>
          <p:spPr bwMode="auto">
            <a:xfrm>
              <a:off x="4581525" y="2097088"/>
              <a:ext cx="914400" cy="688975"/>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Aft>
                  <a:spcPts val="1000"/>
                </a:spcAft>
              </a:pPr>
              <a:r>
                <a:rPr lang="en-US" sz="1100" dirty="0" smtClean="0">
                  <a:latin typeface="Arial" panose="020B0604020202020204" pitchFamily="34" charset="0"/>
                </a:rPr>
                <a:t>filter </a:t>
              </a:r>
              <a:r>
                <a:rPr lang="en-US" sz="1100" dirty="0">
                  <a:latin typeface="Arial" panose="020B0604020202020204" pitchFamily="34" charset="0"/>
                </a:rPr>
                <a:t>#1</a:t>
              </a:r>
              <a:endParaRPr lang="en-US" dirty="0"/>
            </a:p>
          </p:txBody>
        </p:sp>
        <p:sp>
          <p:nvSpPr>
            <p:cNvPr id="13" name="Text Box 4"/>
            <p:cNvSpPr txBox="1">
              <a:spLocks noChangeArrowheads="1"/>
            </p:cNvSpPr>
            <p:nvPr/>
          </p:nvSpPr>
          <p:spPr bwMode="auto">
            <a:xfrm>
              <a:off x="5495925" y="2097088"/>
              <a:ext cx="914400" cy="688975"/>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Aft>
                  <a:spcPts val="1000"/>
                </a:spcAft>
              </a:pPr>
              <a:r>
                <a:rPr lang="en-US" sz="1100" dirty="0" smtClean="0">
                  <a:latin typeface="Arial" panose="020B0604020202020204" pitchFamily="34" charset="0"/>
                </a:rPr>
                <a:t>filter </a:t>
              </a:r>
              <a:r>
                <a:rPr lang="en-US" sz="1100" dirty="0">
                  <a:latin typeface="Arial" panose="020B0604020202020204" pitchFamily="34" charset="0"/>
                </a:rPr>
                <a:t>#2</a:t>
              </a:r>
              <a:endParaRPr lang="en-US" dirty="0"/>
            </a:p>
          </p:txBody>
        </p:sp>
        <p:sp>
          <p:nvSpPr>
            <p:cNvPr id="14" name="Line 5"/>
            <p:cNvSpPr>
              <a:spLocks noChangeShapeType="1"/>
            </p:cNvSpPr>
            <p:nvPr/>
          </p:nvSpPr>
          <p:spPr bwMode="auto">
            <a:xfrm>
              <a:off x="2062163" y="1754188"/>
              <a:ext cx="0" cy="685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6"/>
            <p:cNvSpPr>
              <a:spLocks noChangeShapeType="1"/>
            </p:cNvSpPr>
            <p:nvPr/>
          </p:nvSpPr>
          <p:spPr bwMode="auto">
            <a:xfrm flipV="1">
              <a:off x="2057400" y="2439988"/>
              <a:ext cx="1828800" cy="31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AutoShape 7" descr="5%"/>
            <p:cNvSpPr>
              <a:spLocks noChangeArrowheads="1"/>
            </p:cNvSpPr>
            <p:nvPr/>
          </p:nvSpPr>
          <p:spPr bwMode="auto">
            <a:xfrm>
              <a:off x="4572000" y="3695700"/>
              <a:ext cx="1714500" cy="1143000"/>
            </a:xfrm>
            <a:prstGeom prst="can">
              <a:avLst>
                <a:gd name="adj" fmla="val 25000"/>
              </a:avLst>
            </a:prstGeom>
            <a:pattFill prst="pct5">
              <a:fgClr>
                <a:srgbClr val="FFFFFF"/>
              </a:fgClr>
              <a:bgClr>
                <a:srgbClr val="FFFFFF"/>
              </a:bgClr>
            </a:pattFill>
            <a:ln w="9525">
              <a:solidFill>
                <a:srgbClr val="000000"/>
              </a:solidFill>
              <a:round/>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en-US"/>
            </a:p>
          </p:txBody>
        </p:sp>
        <p:sp>
          <p:nvSpPr>
            <p:cNvPr id="17" name="AutoShape 8"/>
            <p:cNvSpPr>
              <a:spLocks noChangeArrowheads="1"/>
            </p:cNvSpPr>
            <p:nvPr/>
          </p:nvSpPr>
          <p:spPr bwMode="auto">
            <a:xfrm>
              <a:off x="1376363" y="3925888"/>
              <a:ext cx="1490662" cy="803275"/>
            </a:xfrm>
            <a:prstGeom prst="can">
              <a:avLst>
                <a:gd name="adj" fmla="val 25000"/>
              </a:avLst>
            </a:prstGeom>
            <a:solidFill>
              <a:srgbClr val="FFFFFF"/>
            </a:solidFill>
            <a:ln w="9525">
              <a:solidFill>
                <a:srgbClr val="000000"/>
              </a:solidFill>
              <a:round/>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en-US"/>
            </a:p>
          </p:txBody>
        </p:sp>
        <p:sp>
          <p:nvSpPr>
            <p:cNvPr id="18" name="Line 9"/>
            <p:cNvSpPr>
              <a:spLocks noChangeShapeType="1"/>
            </p:cNvSpPr>
            <p:nvPr/>
          </p:nvSpPr>
          <p:spPr bwMode="auto">
            <a:xfrm flipH="1">
              <a:off x="5148263" y="2786063"/>
              <a:ext cx="4762" cy="4540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10"/>
            <p:cNvSpPr>
              <a:spLocks noChangeShapeType="1"/>
            </p:cNvSpPr>
            <p:nvPr/>
          </p:nvSpPr>
          <p:spPr bwMode="auto">
            <a:xfrm flipH="1">
              <a:off x="5834063" y="2786063"/>
              <a:ext cx="4762" cy="4540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 name="Line 11"/>
            <p:cNvSpPr>
              <a:spLocks noChangeShapeType="1"/>
            </p:cNvSpPr>
            <p:nvPr/>
          </p:nvSpPr>
          <p:spPr bwMode="auto">
            <a:xfrm>
              <a:off x="5143500" y="3238500"/>
              <a:ext cx="6858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Line 12"/>
            <p:cNvSpPr>
              <a:spLocks noChangeShapeType="1"/>
            </p:cNvSpPr>
            <p:nvPr/>
          </p:nvSpPr>
          <p:spPr bwMode="auto">
            <a:xfrm>
              <a:off x="5491163" y="3240088"/>
              <a:ext cx="4762" cy="46037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 name="Text Box 13"/>
            <p:cNvSpPr txBox="1">
              <a:spLocks noChangeArrowheads="1"/>
            </p:cNvSpPr>
            <p:nvPr/>
          </p:nvSpPr>
          <p:spPr bwMode="auto">
            <a:xfrm>
              <a:off x="1490663" y="4154488"/>
              <a:ext cx="114300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Aft>
                  <a:spcPts val="1000"/>
                </a:spcAft>
              </a:pPr>
              <a:r>
                <a:rPr lang="en-US" sz="1100">
                  <a:latin typeface="Arial" panose="020B0604020202020204" pitchFamily="34" charset="0"/>
                </a:rPr>
                <a:t>Reservoir</a:t>
              </a:r>
            </a:p>
            <a:p>
              <a:pPr algn="ctr" eaLnBrk="1" hangingPunct="1">
                <a:spcAft>
                  <a:spcPts val="1000"/>
                </a:spcAft>
              </a:pPr>
              <a:r>
                <a:rPr lang="en-US" sz="1100">
                  <a:latin typeface="Arial" panose="020B0604020202020204" pitchFamily="34" charset="0"/>
                </a:rPr>
                <a:t>75,000 gal.</a:t>
              </a:r>
              <a:endParaRPr lang="en-US"/>
            </a:p>
          </p:txBody>
        </p:sp>
        <p:sp>
          <p:nvSpPr>
            <p:cNvPr id="23" name="Text Box 14"/>
            <p:cNvSpPr txBox="1">
              <a:spLocks noChangeArrowheads="1"/>
            </p:cNvSpPr>
            <p:nvPr/>
          </p:nvSpPr>
          <p:spPr bwMode="auto">
            <a:xfrm>
              <a:off x="4581525" y="4154488"/>
              <a:ext cx="1635125" cy="3000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Aft>
                  <a:spcPts val="1000"/>
                </a:spcAft>
              </a:pPr>
              <a:r>
                <a:rPr lang="en-US" sz="1100">
                  <a:latin typeface="Arial" panose="020B0604020202020204" pitchFamily="34" charset="0"/>
                </a:rPr>
                <a:t>Clearwell 220,000 gal</a:t>
              </a:r>
              <a:endParaRPr lang="en-US"/>
            </a:p>
          </p:txBody>
        </p:sp>
        <p:sp>
          <p:nvSpPr>
            <p:cNvPr id="24" name="Line 15"/>
            <p:cNvSpPr>
              <a:spLocks noChangeShapeType="1"/>
            </p:cNvSpPr>
            <p:nvPr/>
          </p:nvSpPr>
          <p:spPr bwMode="auto">
            <a:xfrm>
              <a:off x="2862263" y="4383088"/>
              <a:ext cx="1714500" cy="0"/>
            </a:xfrm>
            <a:prstGeom prst="line">
              <a:avLst/>
            </a:prstGeom>
            <a:noFill/>
            <a:ln w="9525">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5" name="Line 16"/>
            <p:cNvSpPr>
              <a:spLocks noChangeShapeType="1"/>
            </p:cNvSpPr>
            <p:nvPr/>
          </p:nvSpPr>
          <p:spPr bwMode="auto">
            <a:xfrm flipH="1">
              <a:off x="2176463" y="4725988"/>
              <a:ext cx="0" cy="3778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 name="Text Box 17"/>
            <p:cNvSpPr txBox="1">
              <a:spLocks noChangeArrowheads="1"/>
            </p:cNvSpPr>
            <p:nvPr/>
          </p:nvSpPr>
          <p:spPr bwMode="auto">
            <a:xfrm>
              <a:off x="6286500" y="3313113"/>
              <a:ext cx="1558925" cy="325437"/>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Aft>
                  <a:spcPts val="1000"/>
                </a:spcAft>
              </a:pPr>
              <a:r>
                <a:rPr lang="en-US" sz="1100">
                  <a:latin typeface="Arial" panose="020B0604020202020204" pitchFamily="34" charset="0"/>
                </a:rPr>
                <a:t>Chlorine injection</a:t>
              </a:r>
              <a:endParaRPr lang="en-US"/>
            </a:p>
          </p:txBody>
        </p:sp>
        <p:sp>
          <p:nvSpPr>
            <p:cNvPr id="27" name="Text Box 18"/>
            <p:cNvSpPr txBox="1">
              <a:spLocks noChangeArrowheads="1"/>
            </p:cNvSpPr>
            <p:nvPr/>
          </p:nvSpPr>
          <p:spPr bwMode="auto">
            <a:xfrm>
              <a:off x="1604963" y="5103813"/>
              <a:ext cx="1138237" cy="34290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Aft>
                  <a:spcPts val="1000"/>
                </a:spcAft>
              </a:pPr>
              <a:r>
                <a:rPr lang="en-US" sz="1100">
                  <a:latin typeface="Arial" panose="020B0604020202020204" pitchFamily="34" charset="0"/>
                </a:rPr>
                <a:t>To distribution</a:t>
              </a:r>
              <a:endParaRPr lang="en-US"/>
            </a:p>
          </p:txBody>
        </p:sp>
        <p:sp>
          <p:nvSpPr>
            <p:cNvPr id="28" name="Text Box 19"/>
            <p:cNvSpPr txBox="1">
              <a:spLocks noChangeArrowheads="1"/>
            </p:cNvSpPr>
            <p:nvPr/>
          </p:nvSpPr>
          <p:spPr bwMode="auto">
            <a:xfrm>
              <a:off x="2386013" y="1998663"/>
              <a:ext cx="927100" cy="2524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Aft>
                  <a:spcPts val="1000"/>
                </a:spcAft>
              </a:pPr>
              <a:r>
                <a:rPr lang="en-US" sz="1100">
                  <a:latin typeface="Arial" panose="020B0604020202020204" pitchFamily="34" charset="0"/>
                </a:rPr>
                <a:t>NTU, flow</a:t>
              </a:r>
              <a:endParaRPr lang="en-US"/>
            </a:p>
          </p:txBody>
        </p:sp>
        <p:sp>
          <p:nvSpPr>
            <p:cNvPr id="29" name="Text Box 20"/>
            <p:cNvSpPr txBox="1">
              <a:spLocks noChangeArrowheads="1"/>
            </p:cNvSpPr>
            <p:nvPr/>
          </p:nvSpPr>
          <p:spPr bwMode="auto">
            <a:xfrm>
              <a:off x="3886200" y="2895600"/>
              <a:ext cx="571500" cy="2524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Aft>
                  <a:spcPts val="1000"/>
                </a:spcAft>
              </a:pPr>
              <a:r>
                <a:rPr lang="en-US" sz="1100">
                  <a:latin typeface="Arial" panose="020B0604020202020204" pitchFamily="34" charset="0"/>
                </a:rPr>
                <a:t>NTU</a:t>
              </a:r>
              <a:endParaRPr lang="en-US"/>
            </a:p>
          </p:txBody>
        </p:sp>
        <p:sp>
          <p:nvSpPr>
            <p:cNvPr id="30" name="Text Box 21"/>
            <p:cNvSpPr txBox="1">
              <a:spLocks noChangeArrowheads="1"/>
            </p:cNvSpPr>
            <p:nvPr/>
          </p:nvSpPr>
          <p:spPr bwMode="auto">
            <a:xfrm>
              <a:off x="6530975" y="2895600"/>
              <a:ext cx="571500" cy="2524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Aft>
                  <a:spcPts val="1000"/>
                </a:spcAft>
              </a:pPr>
              <a:r>
                <a:rPr lang="en-US" sz="1100">
                  <a:latin typeface="Arial" panose="020B0604020202020204" pitchFamily="34" charset="0"/>
                </a:rPr>
                <a:t>NTU</a:t>
              </a:r>
              <a:endParaRPr lang="en-US"/>
            </a:p>
          </p:txBody>
        </p:sp>
        <p:sp>
          <p:nvSpPr>
            <p:cNvPr id="31" name="Line 22"/>
            <p:cNvSpPr>
              <a:spLocks noChangeShapeType="1"/>
            </p:cNvSpPr>
            <p:nvPr/>
          </p:nvSpPr>
          <p:spPr bwMode="auto">
            <a:xfrm>
              <a:off x="4435475" y="3009900"/>
              <a:ext cx="712788" cy="1588"/>
            </a:xfrm>
            <a:prstGeom prst="line">
              <a:avLst/>
            </a:prstGeom>
            <a:noFill/>
            <a:ln w="9525">
              <a:solidFill>
                <a:srgbClr val="808080"/>
              </a:solidFill>
              <a:prstDash val="lgDash"/>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2" name="Line 23"/>
            <p:cNvSpPr>
              <a:spLocks noChangeShapeType="1"/>
            </p:cNvSpPr>
            <p:nvPr/>
          </p:nvSpPr>
          <p:spPr bwMode="auto">
            <a:xfrm flipH="1">
              <a:off x="5829300" y="3009900"/>
              <a:ext cx="701675" cy="0"/>
            </a:xfrm>
            <a:prstGeom prst="line">
              <a:avLst/>
            </a:prstGeom>
            <a:noFill/>
            <a:ln w="9525">
              <a:solidFill>
                <a:srgbClr val="808080"/>
              </a:solidFill>
              <a:prstDash val="lgDash"/>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3" name="Line 24"/>
            <p:cNvSpPr>
              <a:spLocks noChangeShapeType="1"/>
            </p:cNvSpPr>
            <p:nvPr/>
          </p:nvSpPr>
          <p:spPr bwMode="auto">
            <a:xfrm>
              <a:off x="3886200" y="1752600"/>
              <a:ext cx="16002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 name="Line 25"/>
            <p:cNvSpPr>
              <a:spLocks noChangeShapeType="1"/>
            </p:cNvSpPr>
            <p:nvPr/>
          </p:nvSpPr>
          <p:spPr bwMode="auto">
            <a:xfrm>
              <a:off x="3886200" y="1752600"/>
              <a:ext cx="0" cy="6873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 name="Line 26"/>
            <p:cNvSpPr>
              <a:spLocks noChangeShapeType="1"/>
            </p:cNvSpPr>
            <p:nvPr/>
          </p:nvSpPr>
          <p:spPr bwMode="auto">
            <a:xfrm>
              <a:off x="5491163" y="1758950"/>
              <a:ext cx="0" cy="3429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 name="Line 27"/>
            <p:cNvSpPr>
              <a:spLocks noChangeShapeType="1"/>
            </p:cNvSpPr>
            <p:nvPr/>
          </p:nvSpPr>
          <p:spPr bwMode="auto">
            <a:xfrm flipH="1">
              <a:off x="2171700" y="4838700"/>
              <a:ext cx="571500" cy="0"/>
            </a:xfrm>
            <a:prstGeom prst="line">
              <a:avLst/>
            </a:prstGeom>
            <a:noFill/>
            <a:ln w="9525">
              <a:solidFill>
                <a:srgbClr val="808080"/>
              </a:solidFill>
              <a:prstDash val="lgDash"/>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7" name="Text Box 28"/>
            <p:cNvSpPr txBox="1">
              <a:spLocks noChangeArrowheads="1"/>
            </p:cNvSpPr>
            <p:nvPr/>
          </p:nvSpPr>
          <p:spPr bwMode="auto">
            <a:xfrm>
              <a:off x="2743200" y="4724400"/>
              <a:ext cx="914400" cy="2936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Aft>
                  <a:spcPts val="1000"/>
                </a:spcAft>
              </a:pPr>
              <a:r>
                <a:rPr lang="en-US" sz="1100">
                  <a:latin typeface="Arial" panose="020B0604020202020204" pitchFamily="34" charset="0"/>
                </a:rPr>
                <a:t>Flow</a:t>
              </a:r>
              <a:endParaRPr lang="en-US"/>
            </a:p>
          </p:txBody>
        </p:sp>
        <p:cxnSp>
          <p:nvCxnSpPr>
            <p:cNvPr id="38" name="AutoShape 29"/>
            <p:cNvCxnSpPr>
              <a:cxnSpLocks noChangeShapeType="1"/>
            </p:cNvCxnSpPr>
            <p:nvPr/>
          </p:nvCxnSpPr>
          <p:spPr bwMode="auto">
            <a:xfrm flipH="1">
              <a:off x="5491163" y="3465513"/>
              <a:ext cx="858837"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9" name="AutoShape 30"/>
            <p:cNvCxnSpPr>
              <a:cxnSpLocks noChangeShapeType="1"/>
            </p:cNvCxnSpPr>
            <p:nvPr/>
          </p:nvCxnSpPr>
          <p:spPr bwMode="auto">
            <a:xfrm>
              <a:off x="4572000" y="4154488"/>
              <a:ext cx="1714500" cy="0"/>
            </a:xfrm>
            <a:prstGeom prst="straightConnector1">
              <a:avLst/>
            </a:prstGeom>
            <a:noFill/>
            <a:ln w="9525">
              <a:solidFill>
                <a:srgbClr val="000000"/>
              </a:solidFill>
              <a:prstDash val="lgDash"/>
              <a:round/>
              <a:headEnd/>
              <a:tailEnd/>
            </a:ln>
            <a:extLst>
              <a:ext uri="{909E8E84-426E-40DD-AFC4-6F175D3DCCD1}">
                <a14:hiddenFill xmlns:a14="http://schemas.microsoft.com/office/drawing/2010/main">
                  <a:noFill/>
                </a14:hiddenFill>
              </a:ext>
            </a:extLst>
          </p:spPr>
        </p:cxnSp>
        <p:cxnSp>
          <p:nvCxnSpPr>
            <p:cNvPr id="40" name="AutoShape 31"/>
            <p:cNvCxnSpPr>
              <a:cxnSpLocks noChangeShapeType="1"/>
            </p:cNvCxnSpPr>
            <p:nvPr/>
          </p:nvCxnSpPr>
          <p:spPr bwMode="auto">
            <a:xfrm>
              <a:off x="4576763" y="4475163"/>
              <a:ext cx="1709737" cy="0"/>
            </a:xfrm>
            <a:prstGeom prst="straightConnector1">
              <a:avLst/>
            </a:prstGeom>
            <a:noFill/>
            <a:ln w="9525">
              <a:solidFill>
                <a:srgbClr val="000000"/>
              </a:solidFill>
              <a:prstDash val="lgDash"/>
              <a:round/>
              <a:headEnd/>
              <a:tailEnd/>
            </a:ln>
            <a:extLst>
              <a:ext uri="{909E8E84-426E-40DD-AFC4-6F175D3DCCD1}">
                <a14:hiddenFill xmlns:a14="http://schemas.microsoft.com/office/drawing/2010/main">
                  <a:noFill/>
                </a14:hiddenFill>
              </a:ext>
            </a:extLst>
          </p:spPr>
        </p:cxnSp>
        <p:sp>
          <p:nvSpPr>
            <p:cNvPr id="41" name="Text Box 32"/>
            <p:cNvSpPr txBox="1">
              <a:spLocks noChangeArrowheads="1"/>
            </p:cNvSpPr>
            <p:nvPr/>
          </p:nvSpPr>
          <p:spPr bwMode="auto">
            <a:xfrm>
              <a:off x="6286500" y="3995738"/>
              <a:ext cx="1558925" cy="24447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Aft>
                  <a:spcPts val="1000"/>
                </a:spcAft>
              </a:pPr>
              <a:r>
                <a:rPr lang="en-US" sz="1100">
                  <a:latin typeface="Arial" panose="020B0604020202020204" pitchFamily="34" charset="0"/>
                </a:rPr>
                <a:t>16.1’ max volume</a:t>
              </a:r>
              <a:endParaRPr lang="en-US"/>
            </a:p>
          </p:txBody>
        </p:sp>
        <p:sp>
          <p:nvSpPr>
            <p:cNvPr id="42" name="Text Box 33"/>
            <p:cNvSpPr txBox="1">
              <a:spLocks noChangeArrowheads="1"/>
            </p:cNvSpPr>
            <p:nvPr/>
          </p:nvSpPr>
          <p:spPr bwMode="auto">
            <a:xfrm>
              <a:off x="6286500" y="4367213"/>
              <a:ext cx="1558925" cy="24447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Aft>
                  <a:spcPts val="1000"/>
                </a:spcAft>
              </a:pPr>
              <a:r>
                <a:rPr lang="en-US" sz="1100">
                  <a:latin typeface="Arial" panose="020B0604020202020204" pitchFamily="34" charset="0"/>
                </a:rPr>
                <a:t>10.5’ min volume</a:t>
              </a:r>
              <a:endParaRPr lang="en-US"/>
            </a:p>
          </p:txBody>
        </p:sp>
        <p:sp>
          <p:nvSpPr>
            <p:cNvPr id="43" name="Text Box 34"/>
            <p:cNvSpPr txBox="1">
              <a:spLocks noChangeArrowheads="1"/>
            </p:cNvSpPr>
            <p:nvPr/>
          </p:nvSpPr>
          <p:spPr bwMode="auto">
            <a:xfrm>
              <a:off x="3313113" y="3995738"/>
              <a:ext cx="962025" cy="728662"/>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Aft>
                  <a:spcPts val="1000"/>
                </a:spcAft>
              </a:pPr>
              <a:r>
                <a:rPr lang="en-US" sz="1100">
                  <a:latin typeface="Arial" panose="020B0604020202020204" pitchFamily="34" charset="0"/>
                </a:rPr>
                <a:t>Flow control valve: 270 gpm max</a:t>
              </a:r>
              <a:endParaRPr lang="en-US"/>
            </a:p>
          </p:txBody>
        </p:sp>
        <p:cxnSp>
          <p:nvCxnSpPr>
            <p:cNvPr id="44" name="AutoShape 35"/>
            <p:cNvCxnSpPr>
              <a:cxnSpLocks noChangeShapeType="1"/>
            </p:cNvCxnSpPr>
            <p:nvPr/>
          </p:nvCxnSpPr>
          <p:spPr bwMode="auto">
            <a:xfrm>
              <a:off x="2057400" y="2101850"/>
              <a:ext cx="328613" cy="0"/>
            </a:xfrm>
            <a:prstGeom prst="straightConnector1">
              <a:avLst/>
            </a:prstGeom>
            <a:noFill/>
            <a:ln w="9525">
              <a:solidFill>
                <a:srgbClr val="808080"/>
              </a:solidFill>
              <a:prstDash val="lgDash"/>
              <a:round/>
              <a:headEnd/>
              <a:tailEnd type="triangle" w="med" len="med"/>
            </a:ln>
            <a:extLst>
              <a:ext uri="{909E8E84-426E-40DD-AFC4-6F175D3DCCD1}">
                <a14:hiddenFill xmlns:a14="http://schemas.microsoft.com/office/drawing/2010/main">
                  <a:noFill/>
                </a14:hiddenFill>
              </a:ext>
            </a:extLst>
          </p:spPr>
        </p:cxnSp>
        <p:cxnSp>
          <p:nvCxnSpPr>
            <p:cNvPr id="45" name="AutoShape 36"/>
            <p:cNvCxnSpPr>
              <a:cxnSpLocks noChangeShapeType="1"/>
            </p:cNvCxnSpPr>
            <p:nvPr/>
          </p:nvCxnSpPr>
          <p:spPr bwMode="auto">
            <a:xfrm flipV="1">
              <a:off x="3082925" y="3789363"/>
              <a:ext cx="0" cy="59372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46" name="Text Box 37"/>
            <p:cNvSpPr txBox="1">
              <a:spLocks noChangeArrowheads="1"/>
            </p:cNvSpPr>
            <p:nvPr/>
          </p:nvSpPr>
          <p:spPr bwMode="auto">
            <a:xfrm>
              <a:off x="2568575" y="3446463"/>
              <a:ext cx="1023938" cy="34290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Aft>
                  <a:spcPts val="1000"/>
                </a:spcAft>
              </a:pPr>
              <a:r>
                <a:rPr lang="en-US" sz="1100">
                  <a:latin typeface="Arial" panose="020B0604020202020204" pitchFamily="34" charset="0"/>
                </a:rPr>
                <a:t>Two houses</a:t>
              </a:r>
              <a:endParaRPr lang="en-US"/>
            </a:p>
          </p:txBody>
        </p:sp>
      </p:grpSp>
      <p:cxnSp>
        <p:nvCxnSpPr>
          <p:cNvPr id="47" name="AutoShape 38"/>
          <p:cNvCxnSpPr>
            <a:cxnSpLocks noChangeShapeType="1"/>
          </p:cNvCxnSpPr>
          <p:nvPr/>
        </p:nvCxnSpPr>
        <p:spPr bwMode="auto">
          <a:xfrm>
            <a:off x="6817360" y="3244851"/>
            <a:ext cx="0" cy="917575"/>
          </a:xfrm>
          <a:prstGeom prst="straightConnector1">
            <a:avLst/>
          </a:prstGeom>
          <a:noFill/>
          <a:ln w="50800">
            <a:solidFill>
              <a:srgbClr val="FF0000"/>
            </a:solidFill>
            <a:round/>
            <a:headEnd type="oval" w="med" len="med"/>
            <a:tailEnd/>
          </a:ln>
          <a:extLst>
            <a:ext uri="{909E8E84-426E-40DD-AFC4-6F175D3DCCD1}">
              <a14:hiddenFill xmlns:a14="http://schemas.microsoft.com/office/drawing/2010/main">
                <a:noFill/>
              </a14:hiddenFill>
            </a:ext>
          </a:extLst>
        </p:spPr>
      </p:cxnSp>
      <p:cxnSp>
        <p:nvCxnSpPr>
          <p:cNvPr id="48" name="AutoShape 39"/>
          <p:cNvCxnSpPr>
            <a:cxnSpLocks noChangeShapeType="1"/>
          </p:cNvCxnSpPr>
          <p:nvPr/>
        </p:nvCxnSpPr>
        <p:spPr bwMode="auto">
          <a:xfrm>
            <a:off x="4404360" y="4162426"/>
            <a:ext cx="2413000" cy="0"/>
          </a:xfrm>
          <a:prstGeom prst="straightConnector1">
            <a:avLst/>
          </a:prstGeom>
          <a:noFill/>
          <a:ln w="50800">
            <a:solidFill>
              <a:srgbClr val="FF0000"/>
            </a:solidFill>
            <a:round/>
            <a:headEnd type="oval" w="med" len="med"/>
            <a:tailEnd/>
          </a:ln>
          <a:extLst>
            <a:ext uri="{909E8E84-426E-40DD-AFC4-6F175D3DCCD1}">
              <a14:hiddenFill xmlns:a14="http://schemas.microsoft.com/office/drawing/2010/main">
                <a:noFill/>
              </a14:hiddenFill>
            </a:ext>
          </a:extLst>
        </p:spPr>
      </p:cxnSp>
      <p:sp>
        <p:nvSpPr>
          <p:cNvPr id="49" name="Rectangle 40"/>
          <p:cNvSpPr>
            <a:spLocks noChangeArrowheads="1"/>
          </p:cNvSpPr>
          <p:nvPr/>
        </p:nvSpPr>
        <p:spPr bwMode="auto">
          <a:xfrm>
            <a:off x="198120" y="5294272"/>
            <a:ext cx="869061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sz="1400" b="1" dirty="0">
                <a:cs typeface="Times New Roman" panose="02020603050405020304" pitchFamily="18" charset="0"/>
              </a:rPr>
              <a:t>Questions:</a:t>
            </a:r>
            <a:endParaRPr lang="en-US" sz="1200" dirty="0"/>
          </a:p>
          <a:p>
            <a:pPr marL="342900" indent="-342900">
              <a:buFont typeface="+mj-lt"/>
              <a:buAutoNum type="arabicPeriod"/>
            </a:pPr>
            <a:r>
              <a:rPr lang="en-US" sz="1400" dirty="0">
                <a:cs typeface="Times New Roman" panose="02020603050405020304" pitchFamily="18" charset="0"/>
              </a:rPr>
              <a:t>If this was your treatment plant, highlight the part of the plant where you might conduct a tracer study.</a:t>
            </a:r>
            <a:endParaRPr lang="en-US" sz="1200" dirty="0"/>
          </a:p>
          <a:p>
            <a:pPr marL="342900" indent="-342900">
              <a:buFont typeface="+mj-lt"/>
              <a:buAutoNum type="arabicPeriod"/>
            </a:pPr>
            <a:r>
              <a:rPr lang="en-US" sz="1400" dirty="0">
                <a:cs typeface="Times New Roman" panose="02020603050405020304" pitchFamily="18" charset="0"/>
              </a:rPr>
              <a:t>In a “worst-case scenario” tracer study, what would the flow rate be</a:t>
            </a:r>
            <a:r>
              <a:rPr lang="en-US" sz="1400" dirty="0" smtClean="0">
                <a:cs typeface="Times New Roman" panose="02020603050405020304" pitchFamily="18" charset="0"/>
              </a:rPr>
              <a:t>? </a:t>
            </a:r>
            <a:r>
              <a:rPr lang="en-US" sz="1400" b="1" dirty="0" smtClean="0">
                <a:solidFill>
                  <a:srgbClr val="FF0000"/>
                </a:solidFill>
                <a:cs typeface="Times New Roman" panose="02020603050405020304" pitchFamily="18" charset="0"/>
              </a:rPr>
              <a:t>270 </a:t>
            </a:r>
            <a:r>
              <a:rPr lang="en-US" sz="1400" b="1" dirty="0" err="1" smtClean="0">
                <a:solidFill>
                  <a:srgbClr val="FF0000"/>
                </a:solidFill>
                <a:cs typeface="Times New Roman" panose="02020603050405020304" pitchFamily="18" charset="0"/>
              </a:rPr>
              <a:t>gpm</a:t>
            </a:r>
            <a:r>
              <a:rPr lang="en-US" sz="1400" dirty="0">
                <a:cs typeface="Times New Roman" panose="02020603050405020304" pitchFamily="18" charset="0"/>
              </a:rPr>
              <a:t>	</a:t>
            </a:r>
            <a:endParaRPr lang="en-US" sz="1400" dirty="0" smtClean="0">
              <a:cs typeface="Times New Roman" panose="02020603050405020304" pitchFamily="18" charset="0"/>
            </a:endParaRPr>
          </a:p>
          <a:p>
            <a:pPr marL="342900" indent="-342900">
              <a:buFont typeface="+mj-lt"/>
              <a:buAutoNum type="arabicPeriod"/>
            </a:pPr>
            <a:r>
              <a:rPr lang="en-US" sz="1400" dirty="0" smtClean="0">
                <a:cs typeface="Times New Roman" panose="02020603050405020304" pitchFamily="18" charset="0"/>
              </a:rPr>
              <a:t>In </a:t>
            </a:r>
            <a:r>
              <a:rPr lang="en-US" sz="1400" dirty="0">
                <a:cs typeface="Times New Roman" panose="02020603050405020304" pitchFamily="18" charset="0"/>
              </a:rPr>
              <a:t>a “worst-case scenario” tracer study, what would </a:t>
            </a:r>
            <a:r>
              <a:rPr lang="en-US" sz="1400" dirty="0" smtClean="0">
                <a:cs typeface="Times New Roman" panose="02020603050405020304" pitchFamily="18" charset="0"/>
              </a:rPr>
              <a:t>the </a:t>
            </a:r>
            <a:r>
              <a:rPr lang="en-US" sz="1400" dirty="0" err="1">
                <a:cs typeface="Times New Roman" panose="02020603050405020304" pitchFamily="18" charset="0"/>
              </a:rPr>
              <a:t>clearwell</a:t>
            </a:r>
            <a:r>
              <a:rPr lang="en-US" sz="1400" dirty="0">
                <a:cs typeface="Times New Roman" panose="02020603050405020304" pitchFamily="18" charset="0"/>
              </a:rPr>
              <a:t> </a:t>
            </a:r>
            <a:r>
              <a:rPr lang="en-US" sz="1400" dirty="0" smtClean="0">
                <a:cs typeface="Times New Roman" panose="02020603050405020304" pitchFamily="18" charset="0"/>
              </a:rPr>
              <a:t>level be? </a:t>
            </a:r>
            <a:r>
              <a:rPr lang="en-US" sz="1400" b="1" dirty="0" smtClean="0">
                <a:solidFill>
                  <a:srgbClr val="FF0000"/>
                </a:solidFill>
                <a:cs typeface="Times New Roman" panose="02020603050405020304" pitchFamily="18" charset="0"/>
              </a:rPr>
              <a:t>10.5-ft</a:t>
            </a:r>
            <a:r>
              <a:rPr lang="en-US" sz="1400" dirty="0">
                <a:cs typeface="Times New Roman" panose="02020603050405020304" pitchFamily="18" charset="0"/>
              </a:rPr>
              <a:t>	</a:t>
            </a:r>
            <a:r>
              <a:rPr lang="en-US" sz="1400" dirty="0" smtClean="0">
                <a:cs typeface="Times New Roman" panose="02020603050405020304" pitchFamily="18" charset="0"/>
              </a:rPr>
              <a:t>        </a:t>
            </a:r>
            <a:endParaRPr lang="en-US" sz="2800" dirty="0"/>
          </a:p>
        </p:txBody>
      </p:sp>
    </p:spTree>
    <p:extLst>
      <p:ext uri="{BB962C8B-B14F-4D97-AF65-F5344CB8AC3E}">
        <p14:creationId xmlns:p14="http://schemas.microsoft.com/office/powerpoint/2010/main" val="2487761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 I report contact time?</a:t>
            </a:r>
            <a:endParaRPr lang="en-US" dirty="0"/>
          </a:p>
        </p:txBody>
      </p:sp>
      <p:sp>
        <p:nvSpPr>
          <p:cNvPr id="3" name="Content Placeholder 2"/>
          <p:cNvSpPr>
            <a:spLocks noGrp="1"/>
          </p:cNvSpPr>
          <p:nvPr>
            <p:ph idx="1"/>
          </p:nvPr>
        </p:nvSpPr>
        <p:spPr>
          <a:xfrm>
            <a:off x="457200" y="1417638"/>
            <a:ext cx="8458200" cy="4114800"/>
          </a:xfrm>
        </p:spPr>
        <p:txBody>
          <a:bodyPr/>
          <a:lstStyle/>
          <a:p>
            <a:pPr eaLnBrk="1" hangingPunct="1"/>
            <a:r>
              <a:rPr lang="en-US" sz="1600" dirty="0"/>
              <a:t>Use the time T from the tracer study on the monthly reporting form in the “Contact time (min)” column</a:t>
            </a:r>
          </a:p>
          <a:p>
            <a:pPr eaLnBrk="1" hangingPunct="1"/>
            <a:endParaRPr lang="en-US" sz="1600" dirty="0"/>
          </a:p>
          <a:p>
            <a:pPr lvl="1" eaLnBrk="1" hangingPunct="1"/>
            <a:r>
              <a:rPr lang="en-US" sz="1600" dirty="0"/>
              <a:t>Use the smallest T (highest flow) if the tracer study was done at multiple flow rates</a:t>
            </a:r>
          </a:p>
          <a:p>
            <a:pPr lvl="1" eaLnBrk="1" hangingPunct="1"/>
            <a:endParaRPr lang="en-US" sz="1600" dirty="0"/>
          </a:p>
          <a:p>
            <a:pPr eaLnBrk="1" hangingPunct="1"/>
            <a:endParaRPr lang="en-US" sz="1600" dirty="0" smtClean="0"/>
          </a:p>
          <a:p>
            <a:pPr eaLnBrk="1" hangingPunct="1"/>
            <a:endParaRPr lang="en-US" sz="1600" dirty="0"/>
          </a:p>
          <a:p>
            <a:pPr eaLnBrk="1" hangingPunct="1"/>
            <a:endParaRPr lang="en-US" sz="1600" dirty="0" smtClean="0"/>
          </a:p>
          <a:p>
            <a:pPr eaLnBrk="1" hangingPunct="1"/>
            <a:endParaRPr lang="en-US" sz="1600" dirty="0"/>
          </a:p>
          <a:p>
            <a:pPr eaLnBrk="1" hangingPunct="1"/>
            <a:endParaRPr lang="en-US" sz="1600" dirty="0" smtClean="0"/>
          </a:p>
          <a:p>
            <a:pPr eaLnBrk="1" hangingPunct="1"/>
            <a:endParaRPr lang="en-US" sz="1600" dirty="0" smtClean="0"/>
          </a:p>
          <a:p>
            <a:pPr eaLnBrk="1" hangingPunct="1"/>
            <a:endParaRPr lang="en-US" sz="1600" dirty="0" smtClean="0"/>
          </a:p>
          <a:p>
            <a:pPr eaLnBrk="1" hangingPunct="1"/>
            <a:endParaRPr lang="en-US" sz="1600" dirty="0" smtClean="0"/>
          </a:p>
          <a:p>
            <a:pPr eaLnBrk="1" hangingPunct="1"/>
            <a:r>
              <a:rPr lang="en-US" sz="1600" dirty="0" smtClean="0"/>
              <a:t>This </a:t>
            </a:r>
            <a:r>
              <a:rPr lang="en-US" sz="1600" dirty="0"/>
              <a:t>may not be your exact time, but it represents your worst case (as long as the peak flow is less and </a:t>
            </a:r>
            <a:r>
              <a:rPr lang="en-US" sz="1600" dirty="0" err="1"/>
              <a:t>clearwell</a:t>
            </a:r>
            <a:r>
              <a:rPr lang="en-US" sz="1600" dirty="0"/>
              <a:t> volume is more than they were at the time of the tracer study)</a:t>
            </a:r>
          </a:p>
          <a:p>
            <a:endParaRPr lang="en-US" sz="1600"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101</a:t>
            </a:fld>
            <a:endParaRPr lang="en-US"/>
          </a:p>
        </p:txBody>
      </p:sp>
      <p:pic>
        <p:nvPicPr>
          <p:cNvPr id="6" name="Picture 5"/>
          <p:cNvPicPr>
            <a:picLocks noChangeAspect="1"/>
          </p:cNvPicPr>
          <p:nvPr/>
        </p:nvPicPr>
        <p:blipFill>
          <a:blip r:embed="rId3"/>
          <a:stretch>
            <a:fillRect/>
          </a:stretch>
        </p:blipFill>
        <p:spPr>
          <a:xfrm>
            <a:off x="762000" y="2600325"/>
            <a:ext cx="7984216" cy="2209800"/>
          </a:xfrm>
          <a:prstGeom prst="rect">
            <a:avLst/>
          </a:prstGeom>
        </p:spPr>
      </p:pic>
      <p:sp>
        <p:nvSpPr>
          <p:cNvPr id="7" name="Rectangle 6"/>
          <p:cNvSpPr/>
          <p:nvPr/>
        </p:nvSpPr>
        <p:spPr bwMode="auto">
          <a:xfrm>
            <a:off x="2971800" y="3345726"/>
            <a:ext cx="838200" cy="1378673"/>
          </a:xfrm>
          <a:prstGeom prst="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3983642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I use a baffling factor?</a:t>
            </a:r>
            <a:endParaRPr lang="en-US" dirty="0"/>
          </a:p>
        </p:txBody>
      </p:sp>
      <p:sp>
        <p:nvSpPr>
          <p:cNvPr id="3" name="Content Placeholder 2"/>
          <p:cNvSpPr>
            <a:spLocks noGrp="1"/>
          </p:cNvSpPr>
          <p:nvPr>
            <p:ph idx="1"/>
          </p:nvPr>
        </p:nvSpPr>
        <p:spPr>
          <a:xfrm>
            <a:off x="304800" y="1600200"/>
            <a:ext cx="8610600" cy="4114800"/>
          </a:xfrm>
        </p:spPr>
        <p:txBody>
          <a:bodyPr/>
          <a:lstStyle/>
          <a:p>
            <a:pPr eaLnBrk="1" hangingPunct="1">
              <a:lnSpc>
                <a:spcPct val="90000"/>
              </a:lnSpc>
            </a:pPr>
            <a:r>
              <a:rPr lang="en-US" sz="1800" dirty="0" smtClean="0"/>
              <a:t>Once </a:t>
            </a:r>
            <a:r>
              <a:rPr lang="en-US" sz="1800" dirty="0"/>
              <a:t>you know the time T from the tracer study, you can back-calculate to determine the baffling factor of the </a:t>
            </a:r>
            <a:r>
              <a:rPr lang="en-US" sz="1800" dirty="0" err="1" smtClean="0"/>
              <a:t>clearwell</a:t>
            </a:r>
            <a:endParaRPr lang="en-US" sz="1800" dirty="0" smtClean="0"/>
          </a:p>
          <a:p>
            <a:pPr eaLnBrk="1" hangingPunct="1">
              <a:lnSpc>
                <a:spcPct val="90000"/>
              </a:lnSpc>
            </a:pPr>
            <a:endParaRPr lang="en-US" sz="1800" dirty="0"/>
          </a:p>
          <a:p>
            <a:pPr lvl="2" eaLnBrk="1" hangingPunct="1">
              <a:lnSpc>
                <a:spcPct val="90000"/>
              </a:lnSpc>
            </a:pPr>
            <a:r>
              <a:rPr lang="en-US" sz="1800" dirty="0"/>
              <a:t>Baffling factor (%) = </a:t>
            </a:r>
            <a:r>
              <a:rPr lang="en-US" sz="1800" u="sng" dirty="0"/>
              <a:t>Time (min) x Flow During Tracer Study (</a:t>
            </a:r>
            <a:r>
              <a:rPr lang="en-US" sz="1800" u="sng" dirty="0" err="1"/>
              <a:t>gpm</a:t>
            </a:r>
            <a:r>
              <a:rPr lang="en-US" sz="1800" u="sng" dirty="0"/>
              <a:t>)</a:t>
            </a:r>
          </a:p>
          <a:p>
            <a:pPr eaLnBrk="1" hangingPunct="1">
              <a:lnSpc>
                <a:spcPct val="90000"/>
              </a:lnSpc>
              <a:buFontTx/>
              <a:buNone/>
            </a:pPr>
            <a:r>
              <a:rPr lang="en-US" sz="1800" dirty="0"/>
              <a:t>                                                 </a:t>
            </a:r>
            <a:r>
              <a:rPr lang="en-US" sz="1800" dirty="0" err="1"/>
              <a:t>Clearwell</a:t>
            </a:r>
            <a:r>
              <a:rPr lang="en-US" sz="1800" dirty="0"/>
              <a:t> Volume During Tracer Study (gal)</a:t>
            </a:r>
          </a:p>
          <a:p>
            <a:pPr eaLnBrk="1" hangingPunct="1">
              <a:lnSpc>
                <a:spcPct val="90000"/>
              </a:lnSpc>
              <a:buFontTx/>
              <a:buNone/>
            </a:pPr>
            <a:endParaRPr lang="en-US" sz="1800" dirty="0"/>
          </a:p>
          <a:p>
            <a:pPr eaLnBrk="1" hangingPunct="1">
              <a:lnSpc>
                <a:spcPct val="90000"/>
              </a:lnSpc>
            </a:pPr>
            <a:r>
              <a:rPr lang="en-US" sz="1800" dirty="0"/>
              <a:t>T can be adjusted based on flow (at &lt;110%) with the following equation</a:t>
            </a:r>
            <a:r>
              <a:rPr lang="en-US" sz="1800" dirty="0" smtClean="0"/>
              <a:t>:</a:t>
            </a:r>
          </a:p>
          <a:p>
            <a:pPr eaLnBrk="1" hangingPunct="1">
              <a:lnSpc>
                <a:spcPct val="90000"/>
              </a:lnSpc>
            </a:pPr>
            <a:endParaRPr lang="en-US" sz="1800" dirty="0"/>
          </a:p>
          <a:p>
            <a:pPr lvl="2" eaLnBrk="1" hangingPunct="1">
              <a:lnSpc>
                <a:spcPct val="90000"/>
              </a:lnSpc>
            </a:pPr>
            <a:r>
              <a:rPr lang="en-US" sz="1800" dirty="0"/>
              <a:t>T = </a:t>
            </a:r>
            <a:r>
              <a:rPr lang="en-US" sz="1800" u="sng" dirty="0"/>
              <a:t>Current </a:t>
            </a:r>
            <a:r>
              <a:rPr lang="en-US" sz="1800" u="sng" dirty="0" err="1"/>
              <a:t>clearwell</a:t>
            </a:r>
            <a:r>
              <a:rPr lang="en-US" sz="1800" u="sng" dirty="0"/>
              <a:t> Volume (gal) x Baffling Factor (%)</a:t>
            </a:r>
          </a:p>
          <a:p>
            <a:pPr lvl="2" eaLnBrk="1" hangingPunct="1">
              <a:lnSpc>
                <a:spcPct val="90000"/>
              </a:lnSpc>
              <a:buFontTx/>
              <a:buNone/>
            </a:pPr>
            <a:r>
              <a:rPr lang="en-US" sz="1800" dirty="0"/>
              <a:t>                       Peak Hourly Demand Flow (</a:t>
            </a:r>
            <a:r>
              <a:rPr lang="en-US" sz="1800" dirty="0" err="1"/>
              <a:t>gpm</a:t>
            </a:r>
            <a:r>
              <a:rPr lang="en-US" sz="1800" dirty="0"/>
              <a:t>)</a:t>
            </a:r>
          </a:p>
          <a:p>
            <a:pPr eaLnBrk="1" hangingPunct="1">
              <a:lnSpc>
                <a:spcPct val="90000"/>
              </a:lnSpc>
              <a:buFontTx/>
              <a:buNone/>
            </a:pPr>
            <a:endParaRPr lang="en-US" sz="1800" dirty="0"/>
          </a:p>
          <a:p>
            <a:pPr eaLnBrk="1" hangingPunct="1">
              <a:lnSpc>
                <a:spcPct val="90000"/>
              </a:lnSpc>
            </a:pPr>
            <a:r>
              <a:rPr lang="en-US" sz="1800" dirty="0"/>
              <a:t>If tracer study includes pipeline segments or multiple tanks, contact the state for guidance on using baffling factors</a:t>
            </a:r>
          </a:p>
          <a:p>
            <a:endParaRPr lang="en-US" sz="1800"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102</a:t>
            </a:fld>
            <a:endParaRPr lang="en-US"/>
          </a:p>
        </p:txBody>
      </p:sp>
    </p:spTree>
    <p:extLst>
      <p:ext uri="{BB962C8B-B14F-4D97-AF65-F5344CB8AC3E}">
        <p14:creationId xmlns:p14="http://schemas.microsoft.com/office/powerpoint/2010/main" val="3626727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idx="1"/>
          </p:nvPr>
        </p:nvSpPr>
        <p:spPr>
          <a:xfrm>
            <a:off x="323099" y="949295"/>
            <a:ext cx="7543799" cy="2070891"/>
          </a:xfrm>
        </p:spPr>
        <p:txBody>
          <a:bodyPr/>
          <a:lstStyle/>
          <a:p>
            <a:pPr marL="400050" lvl="1" indent="0">
              <a:buNone/>
              <a:defRPr/>
            </a:pPr>
            <a:r>
              <a:rPr lang="en-US" sz="1600" dirty="0" smtClean="0">
                <a:solidFill>
                  <a:srgbClr val="C00000"/>
                </a:solidFill>
              </a:rPr>
              <a:t>Now we can enter the min chlorine residual, contact time, and </a:t>
            </a:r>
            <a:r>
              <a:rPr lang="en-US" sz="1600" dirty="0" err="1" smtClean="0">
                <a:solidFill>
                  <a:srgbClr val="C00000"/>
                </a:solidFill>
              </a:rPr>
              <a:t>CT</a:t>
            </a:r>
            <a:r>
              <a:rPr lang="en-US" sz="1600" baseline="-25000" dirty="0" err="1" smtClean="0">
                <a:solidFill>
                  <a:srgbClr val="C00000"/>
                </a:solidFill>
              </a:rPr>
              <a:t>actual</a:t>
            </a:r>
            <a:endParaRPr lang="en-US" sz="1600" baseline="-25000" dirty="0" smtClean="0">
              <a:solidFill>
                <a:srgbClr val="C00000"/>
              </a:solidFill>
            </a:endParaRPr>
          </a:p>
          <a:p>
            <a:pPr marL="400050" lvl="1" indent="0">
              <a:buNone/>
              <a:defRPr/>
            </a:pPr>
            <a:endParaRPr lang="en-US" sz="1600" dirty="0"/>
          </a:p>
          <a:p>
            <a:pPr marL="685800" lvl="1">
              <a:defRPr/>
            </a:pPr>
            <a:r>
              <a:rPr lang="en-US" sz="1600" dirty="0" smtClean="0"/>
              <a:t>The </a:t>
            </a:r>
            <a:r>
              <a:rPr lang="en-US" sz="1600" dirty="0" smtClean="0">
                <a:solidFill>
                  <a:srgbClr val="C00000"/>
                </a:solidFill>
              </a:rPr>
              <a:t>minimum chlorine residual </a:t>
            </a:r>
            <a:r>
              <a:rPr lang="en-US" sz="1600" dirty="0" smtClean="0"/>
              <a:t>is measured at the end of the disinfection segment at the entry point prior to or at the first user</a:t>
            </a:r>
          </a:p>
          <a:p>
            <a:pPr marL="685800" lvl="1">
              <a:defRPr/>
            </a:pPr>
            <a:endParaRPr lang="en-US" sz="1600" dirty="0"/>
          </a:p>
          <a:p>
            <a:pPr marL="685800" lvl="1">
              <a:defRPr/>
            </a:pPr>
            <a:r>
              <a:rPr lang="en-US" sz="1600" dirty="0" smtClean="0">
                <a:solidFill>
                  <a:srgbClr val="C00000"/>
                </a:solidFill>
              </a:rPr>
              <a:t>Contact time </a:t>
            </a:r>
            <a:r>
              <a:rPr lang="en-US" sz="1600" dirty="0" smtClean="0"/>
              <a:t>is the time that the disinfectant is in contact with the water within the disinfection segment.</a:t>
            </a:r>
          </a:p>
          <a:p>
            <a:pPr marL="685800" lvl="1">
              <a:defRPr/>
            </a:pPr>
            <a:endParaRPr lang="en-US" sz="1600" dirty="0" smtClean="0"/>
          </a:p>
          <a:p>
            <a:pPr marL="685800" lvl="1">
              <a:defRPr/>
            </a:pPr>
            <a:r>
              <a:rPr lang="en-US" sz="1600" b="1" dirty="0" err="1" smtClean="0">
                <a:solidFill>
                  <a:srgbClr val="C00000"/>
                </a:solidFill>
              </a:rPr>
              <a:t>CT</a:t>
            </a:r>
            <a:r>
              <a:rPr lang="en-US" sz="1600" b="1" baseline="-25000" dirty="0" err="1" smtClean="0">
                <a:solidFill>
                  <a:srgbClr val="C00000"/>
                </a:solidFill>
              </a:rPr>
              <a:t>actual</a:t>
            </a:r>
            <a:r>
              <a:rPr lang="en-US" sz="1600" dirty="0" smtClean="0"/>
              <a:t> = </a:t>
            </a:r>
            <a:r>
              <a:rPr lang="en-US" sz="1600" b="1" dirty="0" smtClean="0">
                <a:solidFill>
                  <a:srgbClr val="C00000"/>
                </a:solidFill>
              </a:rPr>
              <a:t>C</a:t>
            </a:r>
            <a:r>
              <a:rPr lang="en-US" sz="1600" dirty="0" smtClean="0"/>
              <a:t>hlorine residual x contact </a:t>
            </a:r>
            <a:r>
              <a:rPr lang="en-US" sz="1600" b="1" dirty="0" smtClean="0">
                <a:solidFill>
                  <a:srgbClr val="C00000"/>
                </a:solidFill>
              </a:rPr>
              <a:t>T</a:t>
            </a:r>
            <a:r>
              <a:rPr lang="en-US" sz="1600" dirty="0" smtClean="0"/>
              <a:t>ime</a:t>
            </a:r>
          </a:p>
        </p:txBody>
      </p:sp>
      <p:sp>
        <p:nvSpPr>
          <p:cNvPr id="6146" name="Title 1"/>
          <p:cNvSpPr>
            <a:spLocks noGrp="1"/>
          </p:cNvSpPr>
          <p:nvPr>
            <p:ph type="title"/>
          </p:nvPr>
        </p:nvSpPr>
        <p:spPr>
          <a:xfrm>
            <a:off x="457200" y="274638"/>
            <a:ext cx="8229600" cy="639762"/>
          </a:xfrm>
        </p:spPr>
        <p:txBody>
          <a:bodyPr/>
          <a:lstStyle/>
          <a:p>
            <a:pPr algn="ctr"/>
            <a:r>
              <a:rPr lang="en-US" sz="2000" dirty="0" smtClean="0"/>
              <a:t>Overview – NTU and Disinfection Reporting Requirements</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103</a:t>
            </a:fld>
            <a:endParaRPr lang="en-US" sz="1000">
              <a:solidFill>
                <a:srgbClr val="005595"/>
              </a:solidFill>
              <a:latin typeface="Arial" panose="020B0604020202020204" pitchFamily="34" charset="0"/>
            </a:endParaRPr>
          </a:p>
        </p:txBody>
      </p:sp>
      <p:pic>
        <p:nvPicPr>
          <p:cNvPr id="7" name="Picture 6"/>
          <p:cNvPicPr>
            <a:picLocks noChangeAspect="1"/>
          </p:cNvPicPr>
          <p:nvPr/>
        </p:nvPicPr>
        <p:blipFill>
          <a:blip r:embed="rId3"/>
          <a:stretch>
            <a:fillRect/>
          </a:stretch>
        </p:blipFill>
        <p:spPr>
          <a:xfrm>
            <a:off x="457200" y="3507340"/>
            <a:ext cx="7275599" cy="2401365"/>
          </a:xfrm>
          <a:prstGeom prst="rect">
            <a:avLst/>
          </a:prstGeom>
        </p:spPr>
      </p:pic>
      <p:sp>
        <p:nvSpPr>
          <p:cNvPr id="9" name="Rectangle 8"/>
          <p:cNvSpPr/>
          <p:nvPr/>
        </p:nvSpPr>
        <p:spPr>
          <a:xfrm>
            <a:off x="1624864" y="4211480"/>
            <a:ext cx="2337536" cy="151327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3"/>
          <p:cNvSpPr txBox="1">
            <a:spLocks noChangeArrowheads="1"/>
          </p:cNvSpPr>
          <p:nvPr/>
        </p:nvSpPr>
        <p:spPr bwMode="auto">
          <a:xfrm>
            <a:off x="990600" y="4924679"/>
            <a:ext cx="78676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r>
              <a:rPr lang="en-US" sz="1600" dirty="0" smtClean="0">
                <a:solidFill>
                  <a:srgbClr val="FF0000"/>
                </a:solidFill>
              </a:rPr>
              <a:t> </a:t>
            </a:r>
            <a:r>
              <a:rPr lang="en-US" sz="1600" dirty="0" smtClean="0"/>
              <a:t>9 </a:t>
            </a:r>
            <a:r>
              <a:rPr lang="en-US" sz="1600" dirty="0"/>
              <a:t>AM </a:t>
            </a:r>
            <a:r>
              <a:rPr lang="en-US" sz="1600" dirty="0">
                <a:solidFill>
                  <a:srgbClr val="FF0000"/>
                </a:solidFill>
              </a:rPr>
              <a:t>         </a:t>
            </a:r>
            <a:r>
              <a:rPr lang="en-US" sz="1600" dirty="0" smtClean="0">
                <a:solidFill>
                  <a:srgbClr val="FF0000"/>
                </a:solidFill>
              </a:rPr>
              <a:t>0.6             100           60                                                                                  </a:t>
            </a:r>
            <a:r>
              <a:rPr lang="en-US" sz="1600" dirty="0" smtClean="0"/>
              <a:t>1,000 </a:t>
            </a:r>
            <a:r>
              <a:rPr lang="en-US" sz="1600" dirty="0" smtClean="0">
                <a:solidFill>
                  <a:srgbClr val="FF0000"/>
                </a:solidFill>
              </a:rPr>
              <a:t>     </a:t>
            </a:r>
            <a:r>
              <a:rPr lang="en-US" sz="1600" dirty="0">
                <a:solidFill>
                  <a:srgbClr val="FF0000"/>
                </a:solidFill>
              </a:rPr>
              <a:t>	                                           </a:t>
            </a:r>
          </a:p>
        </p:txBody>
      </p:sp>
      <p:sp>
        <p:nvSpPr>
          <p:cNvPr id="11" name="Line Callout 2 10"/>
          <p:cNvSpPr/>
          <p:nvPr/>
        </p:nvSpPr>
        <p:spPr>
          <a:xfrm>
            <a:off x="4109241" y="4800600"/>
            <a:ext cx="4402138" cy="1022369"/>
          </a:xfrm>
          <a:prstGeom prst="borderCallout2">
            <a:avLst>
              <a:gd name="adj1" fmla="val 62051"/>
              <a:gd name="adj2" fmla="val -5813"/>
              <a:gd name="adj3" fmla="val 55894"/>
              <a:gd name="adj4" fmla="val -28780"/>
              <a:gd name="adj5" fmla="val 35992"/>
              <a:gd name="adj6" fmla="val -41618"/>
            </a:avLst>
          </a:prstGeom>
          <a:solidFill>
            <a:srgbClr val="FFFF00"/>
          </a:solidFill>
          <a:ln w="34925">
            <a:solidFill>
              <a:srgbClr val="C0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solidFill>
                  <a:srgbClr val="C00000"/>
                </a:solidFill>
              </a:rPr>
              <a:t>Notify the State within 24-hrs if chlorine residual &lt; 0.2 mg/l</a:t>
            </a:r>
          </a:p>
          <a:p>
            <a:pPr algn="ctr" fontAlgn="auto">
              <a:spcBef>
                <a:spcPts val="0"/>
              </a:spcBef>
              <a:spcAft>
                <a:spcPts val="0"/>
              </a:spcAft>
              <a:defRPr/>
            </a:pPr>
            <a:r>
              <a:rPr lang="en-US" sz="1200" dirty="0">
                <a:solidFill>
                  <a:schemeClr val="tx2">
                    <a:lumMod val="25000"/>
                  </a:schemeClr>
                </a:solidFill>
              </a:rPr>
              <a:t>Public Health After Hours Duty Officer:</a:t>
            </a:r>
          </a:p>
          <a:p>
            <a:pPr algn="ctr" fontAlgn="auto">
              <a:spcBef>
                <a:spcPts val="0"/>
              </a:spcBef>
              <a:spcAft>
                <a:spcPts val="0"/>
              </a:spcAft>
              <a:defRPr/>
            </a:pPr>
            <a:r>
              <a:rPr lang="en-US" sz="1200" dirty="0">
                <a:solidFill>
                  <a:schemeClr val="tx2">
                    <a:lumMod val="25000"/>
                  </a:schemeClr>
                </a:solidFill>
              </a:rPr>
              <a:t>Cell (971) 246-1789</a:t>
            </a:r>
          </a:p>
          <a:p>
            <a:pPr algn="ctr" fontAlgn="auto">
              <a:spcBef>
                <a:spcPts val="0"/>
              </a:spcBef>
              <a:spcAft>
                <a:spcPts val="0"/>
              </a:spcAft>
              <a:defRPr/>
            </a:pPr>
            <a:r>
              <a:rPr lang="en-US" sz="1200" dirty="0" smtClean="0">
                <a:solidFill>
                  <a:schemeClr val="tx2">
                    <a:lumMod val="25000"/>
                  </a:schemeClr>
                </a:solidFill>
              </a:rPr>
              <a:t>Oregon </a:t>
            </a:r>
            <a:r>
              <a:rPr lang="en-US" sz="1200" dirty="0">
                <a:solidFill>
                  <a:schemeClr val="tx2">
                    <a:lumMod val="25000"/>
                  </a:schemeClr>
                </a:solidFill>
              </a:rPr>
              <a:t>Emergency Response System:</a:t>
            </a:r>
          </a:p>
          <a:p>
            <a:pPr algn="ctr" fontAlgn="auto">
              <a:spcBef>
                <a:spcPts val="0"/>
              </a:spcBef>
              <a:spcAft>
                <a:spcPts val="0"/>
              </a:spcAft>
              <a:defRPr/>
            </a:pPr>
            <a:r>
              <a:rPr lang="en-US" sz="1200" dirty="0">
                <a:solidFill>
                  <a:schemeClr val="tx2">
                    <a:lumMod val="25000"/>
                  </a:schemeClr>
                </a:solidFill>
              </a:rPr>
              <a:t>1-800-452-0311</a:t>
            </a:r>
            <a:endParaRPr lang="en-US" sz="1200" dirty="0">
              <a:solidFill>
                <a:srgbClr val="C00000"/>
              </a:solidFill>
            </a:endParaRPr>
          </a:p>
        </p:txBody>
      </p:sp>
    </p:spTree>
    <p:extLst>
      <p:ext uri="{BB962C8B-B14F-4D97-AF65-F5344CB8AC3E}">
        <p14:creationId xmlns:p14="http://schemas.microsoft.com/office/powerpoint/2010/main" val="2297211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74"/>
            <a:ext cx="8229600" cy="1143000"/>
          </a:xfrm>
        </p:spPr>
        <p:txBody>
          <a:bodyPr/>
          <a:lstStyle/>
          <a:p>
            <a:r>
              <a:rPr lang="en-US" dirty="0" smtClean="0"/>
              <a:t>How do I know if </a:t>
            </a:r>
            <a:r>
              <a:rPr lang="en-US" dirty="0" err="1" smtClean="0"/>
              <a:t>CT</a:t>
            </a:r>
            <a:r>
              <a:rPr lang="en-US" baseline="-25000" dirty="0" err="1" smtClean="0"/>
              <a:t>actual</a:t>
            </a:r>
            <a:r>
              <a:rPr lang="en-US" dirty="0" smtClean="0"/>
              <a:t> is adequate?</a:t>
            </a:r>
            <a:endParaRPr lang="en-US" dirty="0"/>
          </a:p>
        </p:txBody>
      </p:sp>
      <p:sp>
        <p:nvSpPr>
          <p:cNvPr id="3" name="Content Placeholder 2"/>
          <p:cNvSpPr>
            <a:spLocks noGrp="1"/>
          </p:cNvSpPr>
          <p:nvPr>
            <p:ph idx="1"/>
          </p:nvPr>
        </p:nvSpPr>
        <p:spPr>
          <a:xfrm>
            <a:off x="381000" y="914400"/>
            <a:ext cx="8382000" cy="4114800"/>
          </a:xfrm>
        </p:spPr>
        <p:txBody>
          <a:bodyPr/>
          <a:lstStyle/>
          <a:p>
            <a:pPr eaLnBrk="1" hangingPunct="1">
              <a:lnSpc>
                <a:spcPct val="90000"/>
              </a:lnSpc>
            </a:pPr>
            <a:r>
              <a:rPr lang="en-US" dirty="0"/>
              <a:t>We use the EPA tables to determine the CTs needed to inactivate </a:t>
            </a:r>
            <a:r>
              <a:rPr lang="en-US" i="1" dirty="0"/>
              <a:t>Giardia</a:t>
            </a:r>
            <a:r>
              <a:rPr lang="en-US" dirty="0"/>
              <a:t> (</a:t>
            </a:r>
            <a:r>
              <a:rPr lang="en-US" dirty="0" err="1"/>
              <a:t>CT</a:t>
            </a:r>
            <a:r>
              <a:rPr lang="en-US" baseline="-10000" dirty="0" err="1"/>
              <a:t>required</a:t>
            </a:r>
            <a:r>
              <a:rPr lang="en-US" dirty="0" smtClean="0"/>
              <a:t>)</a:t>
            </a:r>
          </a:p>
          <a:p>
            <a:pPr eaLnBrk="1" hangingPunct="1">
              <a:lnSpc>
                <a:spcPct val="90000"/>
              </a:lnSpc>
            </a:pPr>
            <a:endParaRPr lang="en-US" dirty="0"/>
          </a:p>
          <a:p>
            <a:pPr marL="457200" lvl="1" indent="0" eaLnBrk="1" hangingPunct="1">
              <a:lnSpc>
                <a:spcPct val="90000"/>
              </a:lnSpc>
              <a:buNone/>
            </a:pPr>
            <a:r>
              <a:rPr lang="en-US" dirty="0" smtClean="0"/>
              <a:t>In order to use the EPA tables, we </a:t>
            </a:r>
            <a:r>
              <a:rPr lang="en-US" dirty="0"/>
              <a:t>need to </a:t>
            </a:r>
            <a:r>
              <a:rPr lang="en-US" dirty="0" smtClean="0"/>
              <a:t>know the log Giardia inactivation required to meet a total removal/inactivation of 3.0-log (generally either 0.5-log or 1-log).  0.5-log Giardia inactivation will also achieve 4.0-log virus inactivation.</a:t>
            </a:r>
          </a:p>
          <a:p>
            <a:pPr marL="457200" lvl="1" indent="0" eaLnBrk="1" hangingPunct="1">
              <a:lnSpc>
                <a:spcPct val="90000"/>
              </a:lnSpc>
              <a:buNone/>
            </a:pPr>
            <a:endParaRPr lang="en-US" dirty="0" smtClean="0"/>
          </a:p>
          <a:p>
            <a:pPr marL="457200" lvl="1" indent="0" eaLnBrk="1" hangingPunct="1">
              <a:lnSpc>
                <a:spcPct val="90000"/>
              </a:lnSpc>
              <a:buNone/>
            </a:pPr>
            <a:r>
              <a:rPr lang="en-US" dirty="0" smtClean="0"/>
              <a:t>We also need to know the following parameters, measured each day at or before the first user or entry point:</a:t>
            </a:r>
          </a:p>
          <a:p>
            <a:pPr lvl="2" eaLnBrk="1" hangingPunct="1">
              <a:lnSpc>
                <a:spcPct val="90000"/>
              </a:lnSpc>
            </a:pPr>
            <a:r>
              <a:rPr lang="en-US" dirty="0" smtClean="0"/>
              <a:t>pH,</a:t>
            </a:r>
          </a:p>
          <a:p>
            <a:pPr lvl="2" eaLnBrk="1" hangingPunct="1">
              <a:lnSpc>
                <a:spcPct val="90000"/>
              </a:lnSpc>
            </a:pPr>
            <a:r>
              <a:rPr lang="en-US" dirty="0" smtClean="0"/>
              <a:t>temperature</a:t>
            </a:r>
            <a:r>
              <a:rPr lang="en-US" dirty="0"/>
              <a:t>, and </a:t>
            </a:r>
            <a:endParaRPr lang="en-US" dirty="0" smtClean="0"/>
          </a:p>
          <a:p>
            <a:pPr lvl="2" eaLnBrk="1" hangingPunct="1">
              <a:lnSpc>
                <a:spcPct val="90000"/>
              </a:lnSpc>
            </a:pPr>
            <a:r>
              <a:rPr lang="en-US" dirty="0" smtClean="0"/>
              <a:t>free </a:t>
            </a:r>
            <a:r>
              <a:rPr lang="en-US" dirty="0"/>
              <a:t>chlorine </a:t>
            </a:r>
            <a:r>
              <a:rPr lang="en-US" dirty="0" smtClean="0"/>
              <a:t>residual</a:t>
            </a:r>
          </a:p>
          <a:p>
            <a:pPr marL="457200" lvl="1" indent="0" eaLnBrk="1" hangingPunct="1">
              <a:lnSpc>
                <a:spcPct val="90000"/>
              </a:lnSpc>
              <a:buNone/>
            </a:pPr>
            <a:endParaRPr lang="en-US" dirty="0"/>
          </a:p>
          <a:p>
            <a:pPr eaLnBrk="1" hangingPunct="1">
              <a:lnSpc>
                <a:spcPct val="90000"/>
              </a:lnSpc>
            </a:pPr>
            <a:r>
              <a:rPr lang="en-US" dirty="0"/>
              <a:t>Then we compare </a:t>
            </a:r>
            <a:r>
              <a:rPr lang="en-US" dirty="0" err="1" smtClean="0"/>
              <a:t>CT</a:t>
            </a:r>
            <a:r>
              <a:rPr lang="en-US" baseline="-25000" dirty="0" err="1" smtClean="0"/>
              <a:t>required</a:t>
            </a:r>
            <a:r>
              <a:rPr lang="en-US" dirty="0" smtClean="0"/>
              <a:t> with </a:t>
            </a:r>
            <a:r>
              <a:rPr lang="en-US" dirty="0" err="1" smtClean="0"/>
              <a:t>Ct</a:t>
            </a:r>
            <a:r>
              <a:rPr lang="en-US" baseline="-25000" dirty="0" err="1" smtClean="0"/>
              <a:t>actual</a:t>
            </a:r>
            <a:endParaRPr lang="en-US" baseline="-25000" dirty="0" smtClean="0"/>
          </a:p>
          <a:p>
            <a:pPr eaLnBrk="1" hangingPunct="1">
              <a:lnSpc>
                <a:spcPct val="90000"/>
              </a:lnSpc>
            </a:pPr>
            <a:endParaRPr lang="en-US" baseline="-25000" dirty="0" smtClean="0"/>
          </a:p>
          <a:p>
            <a:pPr eaLnBrk="1" hangingPunct="1">
              <a:lnSpc>
                <a:spcPct val="90000"/>
              </a:lnSpc>
            </a:pPr>
            <a:r>
              <a:rPr lang="en-US" dirty="0" smtClean="0">
                <a:solidFill>
                  <a:srgbClr val="C00000"/>
                </a:solidFill>
              </a:rPr>
              <a:t>Must keep </a:t>
            </a:r>
            <a:r>
              <a:rPr lang="en-US" dirty="0" err="1" smtClean="0">
                <a:solidFill>
                  <a:srgbClr val="C00000"/>
                </a:solidFill>
              </a:rPr>
              <a:t>CT</a:t>
            </a:r>
            <a:r>
              <a:rPr lang="en-US" baseline="-10000" dirty="0" err="1" smtClean="0">
                <a:solidFill>
                  <a:srgbClr val="C00000"/>
                </a:solidFill>
              </a:rPr>
              <a:t>actual</a:t>
            </a:r>
            <a:r>
              <a:rPr lang="en-US" dirty="0" smtClean="0">
                <a:solidFill>
                  <a:srgbClr val="C00000"/>
                </a:solidFill>
              </a:rPr>
              <a:t> </a:t>
            </a:r>
            <a:r>
              <a:rPr lang="en-US" u="sng" dirty="0" smtClean="0">
                <a:solidFill>
                  <a:srgbClr val="C00000"/>
                </a:solidFill>
              </a:rPr>
              <a:t>&gt;</a:t>
            </a:r>
            <a:r>
              <a:rPr lang="en-US" dirty="0" smtClean="0">
                <a:solidFill>
                  <a:srgbClr val="C00000"/>
                </a:solidFill>
              </a:rPr>
              <a:t> </a:t>
            </a:r>
            <a:r>
              <a:rPr lang="en-US" dirty="0" err="1" smtClean="0">
                <a:solidFill>
                  <a:srgbClr val="C00000"/>
                </a:solidFill>
              </a:rPr>
              <a:t>CT</a:t>
            </a:r>
            <a:r>
              <a:rPr lang="en-US" baseline="-10000" dirty="0" err="1" smtClean="0">
                <a:solidFill>
                  <a:srgbClr val="C00000"/>
                </a:solidFill>
              </a:rPr>
              <a:t>required</a:t>
            </a:r>
            <a:endParaRPr lang="en-US" dirty="0">
              <a:solidFill>
                <a:srgbClr val="C00000"/>
              </a:solidFill>
            </a:endParaRPr>
          </a:p>
          <a:p>
            <a:endParaRPr lang="en-US"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104</a:t>
            </a:fld>
            <a:endParaRPr lang="en-US"/>
          </a:p>
        </p:txBody>
      </p:sp>
    </p:spTree>
    <p:extLst>
      <p:ext uri="{BB962C8B-B14F-4D97-AF65-F5344CB8AC3E}">
        <p14:creationId xmlns:p14="http://schemas.microsoft.com/office/powerpoint/2010/main" val="80127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idx="1"/>
          </p:nvPr>
        </p:nvSpPr>
        <p:spPr>
          <a:xfrm>
            <a:off x="323099" y="949295"/>
            <a:ext cx="7543799" cy="2070891"/>
          </a:xfrm>
        </p:spPr>
        <p:txBody>
          <a:bodyPr/>
          <a:lstStyle/>
          <a:p>
            <a:pPr marL="400050" lvl="1" indent="0">
              <a:buNone/>
              <a:defRPr/>
            </a:pPr>
            <a:r>
              <a:rPr lang="en-US" sz="1600" dirty="0" smtClean="0">
                <a:solidFill>
                  <a:srgbClr val="C00000"/>
                </a:solidFill>
              </a:rPr>
              <a:t>Now enter the pH, temperature, and circle the appropriate log removal required</a:t>
            </a:r>
          </a:p>
          <a:p>
            <a:pPr marL="400050" lvl="1" indent="0">
              <a:buNone/>
              <a:defRPr/>
            </a:pPr>
            <a:endParaRPr lang="en-US" sz="1600" dirty="0">
              <a:solidFill>
                <a:srgbClr val="C00000"/>
              </a:solidFill>
            </a:endParaRPr>
          </a:p>
          <a:p>
            <a:pPr marL="400050" lvl="1" indent="0">
              <a:buNone/>
              <a:defRPr/>
            </a:pPr>
            <a:r>
              <a:rPr lang="en-US" sz="1600" dirty="0" smtClean="0">
                <a:solidFill>
                  <a:srgbClr val="C00000"/>
                </a:solidFill>
              </a:rPr>
              <a:t>Log removal required is for Giardia and is always going to be at least 0.5-log.</a:t>
            </a:r>
          </a:p>
          <a:p>
            <a:pPr marL="400050" lvl="1" indent="0">
              <a:buNone/>
              <a:defRPr/>
            </a:pPr>
            <a:endParaRPr lang="en-US" sz="1600" dirty="0">
              <a:solidFill>
                <a:srgbClr val="C00000"/>
              </a:solidFill>
            </a:endParaRPr>
          </a:p>
          <a:p>
            <a:pPr marL="400050" lvl="1" indent="0">
              <a:buNone/>
              <a:defRPr/>
            </a:pPr>
            <a:r>
              <a:rPr lang="en-US" sz="1600" dirty="0" smtClean="0">
                <a:solidFill>
                  <a:srgbClr val="C00000"/>
                </a:solidFill>
              </a:rPr>
              <a:t>Although the requirement can vary from plant to plant, generally for conventional plants, 0.5-log is needed and for direct plants, 1.0-log is needed (check with your regulator if uncertain)</a:t>
            </a:r>
          </a:p>
          <a:p>
            <a:pPr marL="400050" lvl="1" indent="0">
              <a:buNone/>
              <a:defRPr/>
            </a:pPr>
            <a:endParaRPr lang="en-US" sz="1600" dirty="0"/>
          </a:p>
          <a:p>
            <a:pPr marL="685800" lvl="1">
              <a:defRPr/>
            </a:pPr>
            <a:endParaRPr lang="en-US" sz="1600" dirty="0" smtClean="0"/>
          </a:p>
        </p:txBody>
      </p:sp>
      <p:sp>
        <p:nvSpPr>
          <p:cNvPr id="6146" name="Title 1"/>
          <p:cNvSpPr>
            <a:spLocks noGrp="1"/>
          </p:cNvSpPr>
          <p:nvPr>
            <p:ph type="title"/>
          </p:nvPr>
        </p:nvSpPr>
        <p:spPr>
          <a:xfrm>
            <a:off x="457200" y="274638"/>
            <a:ext cx="8229600" cy="639762"/>
          </a:xfrm>
        </p:spPr>
        <p:txBody>
          <a:bodyPr/>
          <a:lstStyle/>
          <a:p>
            <a:pPr algn="ctr"/>
            <a:r>
              <a:rPr lang="en-US" sz="2000" dirty="0" smtClean="0"/>
              <a:t>Overview – NTU and Disinfection Reporting Requirements</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105</a:t>
            </a:fld>
            <a:endParaRPr lang="en-US" sz="1000">
              <a:solidFill>
                <a:srgbClr val="005595"/>
              </a:solidFill>
              <a:latin typeface="Arial" panose="020B0604020202020204" pitchFamily="34" charset="0"/>
            </a:endParaRPr>
          </a:p>
        </p:txBody>
      </p:sp>
      <p:pic>
        <p:nvPicPr>
          <p:cNvPr id="7" name="Picture 6"/>
          <p:cNvPicPr>
            <a:picLocks noChangeAspect="1"/>
          </p:cNvPicPr>
          <p:nvPr/>
        </p:nvPicPr>
        <p:blipFill>
          <a:blip r:embed="rId3"/>
          <a:stretch>
            <a:fillRect/>
          </a:stretch>
        </p:blipFill>
        <p:spPr>
          <a:xfrm>
            <a:off x="591299" y="3346292"/>
            <a:ext cx="7275599" cy="2401365"/>
          </a:xfrm>
          <a:prstGeom prst="rect">
            <a:avLst/>
          </a:prstGeom>
        </p:spPr>
      </p:pic>
      <p:sp>
        <p:nvSpPr>
          <p:cNvPr id="9" name="Rectangle 8"/>
          <p:cNvSpPr/>
          <p:nvPr/>
        </p:nvSpPr>
        <p:spPr>
          <a:xfrm>
            <a:off x="4094998" y="4076866"/>
            <a:ext cx="1143000" cy="1670791"/>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3"/>
          <p:cNvSpPr txBox="1">
            <a:spLocks noChangeArrowheads="1"/>
          </p:cNvSpPr>
          <p:nvPr/>
        </p:nvSpPr>
        <p:spPr bwMode="auto">
          <a:xfrm>
            <a:off x="1066800" y="4773326"/>
            <a:ext cx="78676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r>
              <a:rPr lang="en-US" sz="1600" dirty="0" smtClean="0">
                <a:solidFill>
                  <a:srgbClr val="FF0000"/>
                </a:solidFill>
              </a:rPr>
              <a:t> 9 </a:t>
            </a:r>
            <a:r>
              <a:rPr lang="en-US" sz="1600" dirty="0">
                <a:solidFill>
                  <a:srgbClr val="FF0000"/>
                </a:solidFill>
              </a:rPr>
              <a:t>AM          </a:t>
            </a:r>
            <a:r>
              <a:rPr lang="en-US" sz="1600" dirty="0" smtClean="0">
                <a:solidFill>
                  <a:srgbClr val="FF0000"/>
                </a:solidFill>
              </a:rPr>
              <a:t>0.6             100             60          12        6.8                                               1,000      </a:t>
            </a:r>
            <a:r>
              <a:rPr lang="en-US" sz="1600" dirty="0">
                <a:solidFill>
                  <a:srgbClr val="FF0000"/>
                </a:solidFill>
              </a:rPr>
              <a:t>	                                           </a:t>
            </a:r>
          </a:p>
        </p:txBody>
      </p:sp>
      <p:sp>
        <p:nvSpPr>
          <p:cNvPr id="2" name="Oval 1"/>
          <p:cNvSpPr/>
          <p:nvPr/>
        </p:nvSpPr>
        <p:spPr bwMode="auto">
          <a:xfrm>
            <a:off x="7162800" y="3779946"/>
            <a:ext cx="228600" cy="228600"/>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4240163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Calculating </a:t>
            </a:r>
            <a:r>
              <a:rPr lang="en-US" dirty="0" err="1" smtClean="0"/>
              <a:t>CT</a:t>
            </a:r>
            <a:r>
              <a:rPr lang="en-US" baseline="-25000" dirty="0" err="1" smtClean="0"/>
              <a:t>required</a:t>
            </a:r>
            <a:endParaRPr lang="en-US" dirty="0"/>
          </a:p>
        </p:txBody>
      </p:sp>
      <p:sp>
        <p:nvSpPr>
          <p:cNvPr id="3" name="Content Placeholder 2"/>
          <p:cNvSpPr>
            <a:spLocks noGrp="1"/>
          </p:cNvSpPr>
          <p:nvPr>
            <p:ph idx="1"/>
          </p:nvPr>
        </p:nvSpPr>
        <p:spPr>
          <a:xfrm>
            <a:off x="457200" y="1600200"/>
            <a:ext cx="8229600" cy="3810000"/>
          </a:xfrm>
        </p:spPr>
        <p:txBody>
          <a:bodyPr/>
          <a:lstStyle/>
          <a:p>
            <a:pPr eaLnBrk="1" hangingPunct="1">
              <a:lnSpc>
                <a:spcPct val="90000"/>
              </a:lnSpc>
            </a:pPr>
            <a:r>
              <a:rPr lang="en-US" sz="1600" dirty="0" smtClean="0"/>
              <a:t>You should know how to </a:t>
            </a:r>
            <a:r>
              <a:rPr lang="en-US" sz="1600" dirty="0"/>
              <a:t>use the EPA tables to determine the CTs needed to inactivate </a:t>
            </a:r>
            <a:r>
              <a:rPr lang="en-US" sz="1600" i="1" dirty="0"/>
              <a:t>Giardia</a:t>
            </a:r>
            <a:r>
              <a:rPr lang="en-US" sz="1600" dirty="0"/>
              <a:t> (</a:t>
            </a:r>
            <a:r>
              <a:rPr lang="en-US" sz="1600" dirty="0" err="1"/>
              <a:t>CT</a:t>
            </a:r>
            <a:r>
              <a:rPr lang="en-US" sz="1600" baseline="-10000" dirty="0" err="1"/>
              <a:t>required</a:t>
            </a:r>
            <a:r>
              <a:rPr lang="en-US" sz="1600" dirty="0" smtClean="0"/>
              <a:t>) – more on that later!</a:t>
            </a:r>
          </a:p>
          <a:p>
            <a:pPr eaLnBrk="1" hangingPunct="1">
              <a:lnSpc>
                <a:spcPct val="90000"/>
              </a:lnSpc>
            </a:pPr>
            <a:endParaRPr lang="en-US" sz="1600" dirty="0" smtClean="0"/>
          </a:p>
          <a:p>
            <a:pPr eaLnBrk="1" hangingPunct="1">
              <a:lnSpc>
                <a:spcPct val="90000"/>
              </a:lnSpc>
            </a:pPr>
            <a:r>
              <a:rPr lang="en-US" sz="1600" dirty="0" smtClean="0"/>
              <a:t>You can also use “regression” equations determined by EPA</a:t>
            </a:r>
          </a:p>
          <a:p>
            <a:pPr eaLnBrk="1" hangingPunct="1">
              <a:lnSpc>
                <a:spcPct val="90000"/>
              </a:lnSpc>
            </a:pPr>
            <a:endParaRPr lang="en-US" sz="1600" dirty="0" smtClean="0"/>
          </a:p>
          <a:p>
            <a:pPr eaLnBrk="1" hangingPunct="1">
              <a:lnSpc>
                <a:spcPct val="90000"/>
              </a:lnSpc>
            </a:pPr>
            <a:r>
              <a:rPr lang="en-US" sz="1600" dirty="0" smtClean="0"/>
              <a:t>Regression equations are built into the Microsoft Excel reporting forms on-line under the “Forms and Tools” section of our surface water treatment page on-line at </a:t>
            </a:r>
            <a:r>
              <a:rPr lang="en-US" sz="1600" dirty="0" smtClean="0">
                <a:hlinkClick r:id="rId3"/>
              </a:rPr>
              <a:t>www.healthoregon.org/swt</a:t>
            </a:r>
            <a:endParaRPr lang="en-US" sz="1600" dirty="0" smtClean="0"/>
          </a:p>
          <a:p>
            <a:pPr eaLnBrk="1" hangingPunct="1">
              <a:lnSpc>
                <a:spcPct val="90000"/>
              </a:lnSpc>
            </a:pPr>
            <a:endParaRPr lang="en-US" sz="1600" dirty="0" smtClean="0"/>
          </a:p>
          <a:p>
            <a:pPr eaLnBrk="1" hangingPunct="1">
              <a:lnSpc>
                <a:spcPct val="90000"/>
              </a:lnSpc>
            </a:pPr>
            <a:endParaRPr lang="en-US" sz="1600" dirty="0"/>
          </a:p>
          <a:p>
            <a:endParaRPr lang="en-US" sz="1600"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106</a:t>
            </a:fld>
            <a:endParaRPr lang="en-US"/>
          </a:p>
        </p:txBody>
      </p:sp>
    </p:spTree>
    <p:extLst>
      <p:ext uri="{BB962C8B-B14F-4D97-AF65-F5344CB8AC3E}">
        <p14:creationId xmlns:p14="http://schemas.microsoft.com/office/powerpoint/2010/main" val="2206988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Calculating </a:t>
            </a:r>
            <a:r>
              <a:rPr lang="en-US" sz="2400" dirty="0" err="1" smtClean="0"/>
              <a:t>CT</a:t>
            </a:r>
            <a:r>
              <a:rPr lang="en-US" sz="2400" baseline="-25000" dirty="0" err="1" smtClean="0"/>
              <a:t>required</a:t>
            </a:r>
            <a:r>
              <a:rPr lang="en-US" sz="2400" baseline="-25000" dirty="0" smtClean="0"/>
              <a:t> </a:t>
            </a:r>
            <a:r>
              <a:rPr lang="en-US" sz="2400" dirty="0"/>
              <a:t>Using</a:t>
            </a:r>
            <a:r>
              <a:rPr lang="en-US" sz="2400" dirty="0" smtClean="0"/>
              <a:t> Regression Equations</a:t>
            </a:r>
            <a:endParaRPr lang="en-US" sz="2400" dirty="0"/>
          </a:p>
        </p:txBody>
      </p:sp>
      <p:sp>
        <p:nvSpPr>
          <p:cNvPr id="3" name="Content Placeholder 2"/>
          <p:cNvSpPr>
            <a:spLocks noGrp="1"/>
          </p:cNvSpPr>
          <p:nvPr>
            <p:ph idx="1"/>
          </p:nvPr>
        </p:nvSpPr>
        <p:spPr>
          <a:xfrm>
            <a:off x="457200" y="1371600"/>
            <a:ext cx="8524430" cy="4114800"/>
          </a:xfrm>
        </p:spPr>
        <p:txBody>
          <a:bodyPr/>
          <a:lstStyle/>
          <a:p>
            <a:pPr marL="0" indent="0" eaLnBrk="1" hangingPunct="1">
              <a:lnSpc>
                <a:spcPct val="90000"/>
              </a:lnSpc>
              <a:buNone/>
            </a:pPr>
            <a:r>
              <a:rPr lang="en-US" sz="1600" dirty="0" smtClean="0">
                <a:solidFill>
                  <a:srgbClr val="C00000"/>
                </a:solidFill>
              </a:rPr>
              <a:t>Regression equations can be programmed into plant SCADA or spreadsheets</a:t>
            </a:r>
          </a:p>
          <a:p>
            <a:pPr eaLnBrk="1" hangingPunct="1">
              <a:lnSpc>
                <a:spcPct val="90000"/>
              </a:lnSpc>
            </a:pPr>
            <a:endParaRPr lang="en-US" sz="1600" dirty="0" smtClean="0"/>
          </a:p>
          <a:p>
            <a:r>
              <a:rPr lang="en-US" sz="1600" b="1" u="sng" dirty="0">
                <a:latin typeface="Arial" panose="020B0604020202020204" pitchFamily="34" charset="0"/>
                <a:cs typeface="Times New Roman" panose="02020603050405020304" pitchFamily="18" charset="0"/>
              </a:rPr>
              <a:t>Regression Equation (for Temp &lt; 12.5°C)</a:t>
            </a:r>
            <a:endParaRPr lang="en-US" sz="1600" dirty="0">
              <a:latin typeface="Arial" panose="020B0604020202020204" pitchFamily="34" charset="0"/>
            </a:endParaRPr>
          </a:p>
          <a:p>
            <a:pPr marL="400050" lvl="1" indent="0">
              <a:buNone/>
            </a:pPr>
            <a:r>
              <a:rPr lang="en-US" sz="1400" dirty="0">
                <a:latin typeface="Arial" panose="020B0604020202020204" pitchFamily="34" charset="0"/>
                <a:cs typeface="Times New Roman" panose="02020603050405020304" pitchFamily="18" charset="0"/>
              </a:rPr>
              <a:t>CT = (0.353*L)(12.006 + e</a:t>
            </a:r>
            <a:r>
              <a:rPr lang="en-US" sz="1400" baseline="30000" dirty="0">
                <a:latin typeface="Arial" panose="020B0604020202020204" pitchFamily="34" charset="0"/>
                <a:cs typeface="Times New Roman" panose="02020603050405020304" pitchFamily="18" charset="0"/>
              </a:rPr>
              <a:t>(2.46-0.073*T+0.125*C+0.389*pH)</a:t>
            </a:r>
            <a:r>
              <a:rPr lang="en-US" sz="1400" dirty="0">
                <a:latin typeface="Arial" panose="020B0604020202020204" pitchFamily="34" charset="0"/>
                <a:cs typeface="Times New Roman" panose="02020603050405020304" pitchFamily="18" charset="0"/>
              </a:rPr>
              <a:t>)										</a:t>
            </a:r>
            <a:endParaRPr lang="en-US" sz="1400" dirty="0">
              <a:latin typeface="Arial" panose="020B0604020202020204" pitchFamily="34" charset="0"/>
            </a:endParaRPr>
          </a:p>
          <a:p>
            <a:r>
              <a:rPr lang="en-US" sz="1600" b="1" u="sng" dirty="0">
                <a:latin typeface="Arial" panose="020B0604020202020204" pitchFamily="34" charset="0"/>
                <a:cs typeface="Times New Roman" panose="02020603050405020304" pitchFamily="18" charset="0"/>
              </a:rPr>
              <a:t>Regression Equation (for Temp &gt; 12.5°C)</a:t>
            </a:r>
            <a:endParaRPr lang="en-US" sz="1600" dirty="0">
              <a:latin typeface="Arial" panose="020B0604020202020204" pitchFamily="34" charset="0"/>
            </a:endParaRPr>
          </a:p>
          <a:p>
            <a:pPr marL="400050" lvl="1" indent="0">
              <a:buNone/>
            </a:pPr>
            <a:r>
              <a:rPr lang="en-US" sz="1400" dirty="0">
                <a:latin typeface="Arial" panose="020B0604020202020204" pitchFamily="34" charset="0"/>
                <a:cs typeface="Times New Roman" panose="02020603050405020304" pitchFamily="18" charset="0"/>
              </a:rPr>
              <a:t>CT = (0.361*L)(-2.261 + e</a:t>
            </a:r>
            <a:r>
              <a:rPr lang="en-US" sz="1400" baseline="30000" dirty="0">
                <a:latin typeface="Arial" panose="020B0604020202020204" pitchFamily="34" charset="0"/>
                <a:cs typeface="Times New Roman" panose="02020603050405020304" pitchFamily="18" charset="0"/>
              </a:rPr>
              <a:t>(2.69-0.065*T+0.111*C+0.361*pH)</a:t>
            </a:r>
            <a:r>
              <a:rPr lang="en-US" sz="1400" dirty="0">
                <a:latin typeface="Arial" panose="020B0604020202020204" pitchFamily="34" charset="0"/>
                <a:cs typeface="Times New Roman" panose="02020603050405020304" pitchFamily="18" charset="0"/>
              </a:rPr>
              <a:t>)										</a:t>
            </a:r>
            <a:endParaRPr lang="en-US" sz="1400" dirty="0">
              <a:latin typeface="Arial" panose="020B0604020202020204" pitchFamily="34" charset="0"/>
            </a:endParaRPr>
          </a:p>
          <a:p>
            <a:r>
              <a:rPr lang="en-US" sz="1600" b="1" u="sng" dirty="0">
                <a:latin typeface="Arial" panose="020B0604020202020204" pitchFamily="34" charset="0"/>
                <a:cs typeface="Times New Roman" panose="02020603050405020304" pitchFamily="18" charset="0"/>
              </a:rPr>
              <a:t>Variables: </a:t>
            </a:r>
            <a:endParaRPr lang="en-US" sz="1600" dirty="0">
              <a:latin typeface="Arial" panose="020B0604020202020204" pitchFamily="34" charset="0"/>
            </a:endParaRPr>
          </a:p>
          <a:p>
            <a:pPr marL="400050" lvl="1" indent="0">
              <a:buNone/>
            </a:pPr>
            <a:r>
              <a:rPr lang="en-US" sz="1400" dirty="0">
                <a:latin typeface="Arial" panose="020B0604020202020204" pitchFamily="34" charset="0"/>
                <a:cs typeface="Times New Roman" panose="02020603050405020304" pitchFamily="18" charset="0"/>
              </a:rPr>
              <a:t>CT = Product of Free Chlorine Residual and Time required</a:t>
            </a:r>
            <a:endParaRPr lang="en-US" sz="1400" dirty="0">
              <a:latin typeface="Arial" panose="020B0604020202020204" pitchFamily="34" charset="0"/>
            </a:endParaRPr>
          </a:p>
          <a:p>
            <a:pPr marL="400050" lvl="1" indent="0">
              <a:buNone/>
            </a:pPr>
            <a:r>
              <a:rPr lang="en-US" sz="1400" dirty="0">
                <a:latin typeface="Arial" panose="020B0604020202020204" pitchFamily="34" charset="0"/>
                <a:cs typeface="Times New Roman" panose="02020603050405020304" pitchFamily="18" charset="0"/>
              </a:rPr>
              <a:t>L = number of log inactivation for Giardia (L = 1 for slow sand)</a:t>
            </a:r>
            <a:endParaRPr lang="en-US" sz="1400" dirty="0">
              <a:latin typeface="Arial" panose="020B0604020202020204" pitchFamily="34" charset="0"/>
            </a:endParaRPr>
          </a:p>
          <a:p>
            <a:pPr marL="400050" lvl="1" indent="0">
              <a:buNone/>
            </a:pPr>
            <a:r>
              <a:rPr lang="en-US" sz="1400" dirty="0">
                <a:latin typeface="Arial" panose="020B0604020202020204" pitchFamily="34" charset="0"/>
                <a:cs typeface="Times New Roman" panose="02020603050405020304" pitchFamily="18" charset="0"/>
              </a:rPr>
              <a:t>T = temperature, in Celsius</a:t>
            </a:r>
            <a:endParaRPr lang="en-US" sz="1400" dirty="0">
              <a:latin typeface="Arial" panose="020B0604020202020204" pitchFamily="34" charset="0"/>
            </a:endParaRPr>
          </a:p>
          <a:p>
            <a:pPr marL="400050" lvl="1" indent="0">
              <a:buNone/>
            </a:pPr>
            <a:r>
              <a:rPr lang="en-US" sz="1400" dirty="0">
                <a:latin typeface="Arial" panose="020B0604020202020204" pitchFamily="34" charset="0"/>
                <a:cs typeface="Times New Roman" panose="02020603050405020304" pitchFamily="18" charset="0"/>
              </a:rPr>
              <a:t>C = chlorine residual in mg/L</a:t>
            </a:r>
            <a:endParaRPr lang="en-US" sz="1400" dirty="0">
              <a:latin typeface="Arial" panose="020B0604020202020204" pitchFamily="34" charset="0"/>
            </a:endParaRPr>
          </a:p>
          <a:p>
            <a:pPr marL="400050" lvl="1" indent="0">
              <a:buNone/>
            </a:pPr>
            <a:r>
              <a:rPr lang="en-US" sz="1400" dirty="0">
                <a:latin typeface="Arial" panose="020B0604020202020204" pitchFamily="34" charset="0"/>
                <a:cs typeface="Times New Roman" panose="02020603050405020304" pitchFamily="18" charset="0"/>
              </a:rPr>
              <a:t>pH = pH of water</a:t>
            </a:r>
            <a:endParaRPr lang="en-US" sz="1400" dirty="0">
              <a:latin typeface="Arial" panose="020B0604020202020204" pitchFamily="34" charset="0"/>
            </a:endParaRPr>
          </a:p>
          <a:p>
            <a:pPr marL="400050" lvl="1" indent="0">
              <a:buNone/>
            </a:pPr>
            <a:r>
              <a:rPr lang="en-US" sz="1400" dirty="0">
                <a:latin typeface="Arial" panose="020B0604020202020204" pitchFamily="34" charset="0"/>
                <a:cs typeface="Times New Roman" panose="02020603050405020304" pitchFamily="18" charset="0"/>
              </a:rPr>
              <a:t>e = 2.7183, base for natural log</a:t>
            </a:r>
            <a:endParaRPr lang="en-US" sz="1400" dirty="0">
              <a:latin typeface="Arial" panose="020B0604020202020204" pitchFamily="34" charset="0"/>
            </a:endParaRPr>
          </a:p>
          <a:p>
            <a:pPr marL="0" indent="0">
              <a:buNone/>
            </a:pPr>
            <a:endParaRPr lang="en-US" sz="1200" dirty="0" smtClean="0">
              <a:latin typeface="Arial" panose="020B0604020202020204" pitchFamily="34" charset="0"/>
              <a:cs typeface="Times New Roman" panose="02020603050405020304" pitchFamily="18" charset="0"/>
            </a:endParaRPr>
          </a:p>
          <a:p>
            <a:pPr marL="0" indent="0">
              <a:buNone/>
            </a:pPr>
            <a:r>
              <a:rPr lang="en-US" sz="1200" dirty="0" smtClean="0">
                <a:latin typeface="Arial" panose="020B0604020202020204" pitchFamily="34" charset="0"/>
                <a:cs typeface="Times New Roman" panose="02020603050405020304" pitchFamily="18" charset="0"/>
              </a:rPr>
              <a:t>(</a:t>
            </a:r>
            <a:r>
              <a:rPr lang="en-US" sz="1200" dirty="0">
                <a:latin typeface="Arial" panose="020B0604020202020204" pitchFamily="34" charset="0"/>
                <a:cs typeface="Times New Roman" panose="02020603050405020304" pitchFamily="18" charset="0"/>
              </a:rPr>
              <a:t>Smith, Clark, Pierce and </a:t>
            </a:r>
            <a:r>
              <a:rPr lang="en-US" sz="1200" dirty="0" err="1">
                <a:latin typeface="Arial" panose="020B0604020202020204" pitchFamily="34" charset="0"/>
                <a:cs typeface="Times New Roman" panose="02020603050405020304" pitchFamily="18" charset="0"/>
              </a:rPr>
              <a:t>Regli</a:t>
            </a:r>
            <a:r>
              <a:rPr lang="en-US" sz="1200" dirty="0">
                <a:latin typeface="Arial" panose="020B0604020202020204" pitchFamily="34" charset="0"/>
                <a:cs typeface="Times New Roman" panose="02020603050405020304" pitchFamily="18" charset="0"/>
              </a:rPr>
              <a:t>, 1995, from EPA's 1999 Guidance Manual for Disinfection Profiling and Benchmarking)</a:t>
            </a:r>
            <a:r>
              <a:rPr lang="en-US" sz="1200" dirty="0">
                <a:latin typeface="Arial" panose="020B0604020202020204" pitchFamily="34" charset="0"/>
              </a:rPr>
              <a:t> </a:t>
            </a:r>
          </a:p>
          <a:p>
            <a:pPr eaLnBrk="1" hangingPunct="1">
              <a:lnSpc>
                <a:spcPct val="90000"/>
              </a:lnSpc>
            </a:pPr>
            <a:endParaRPr lang="en-US" sz="1600" dirty="0" smtClean="0"/>
          </a:p>
          <a:p>
            <a:pPr eaLnBrk="1" hangingPunct="1">
              <a:lnSpc>
                <a:spcPct val="90000"/>
              </a:lnSpc>
            </a:pPr>
            <a:endParaRPr lang="en-US" sz="1600" dirty="0"/>
          </a:p>
          <a:p>
            <a:endParaRPr lang="en-US" sz="1600"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107</a:t>
            </a:fld>
            <a:endParaRPr lang="en-US"/>
          </a:p>
        </p:txBody>
      </p:sp>
    </p:spTree>
    <p:extLst>
      <p:ext uri="{BB962C8B-B14F-4D97-AF65-F5344CB8AC3E}">
        <p14:creationId xmlns:p14="http://schemas.microsoft.com/office/powerpoint/2010/main" val="105631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24430" cy="1143000"/>
          </a:xfrm>
        </p:spPr>
        <p:txBody>
          <a:bodyPr/>
          <a:lstStyle/>
          <a:p>
            <a:r>
              <a:rPr lang="en-US" sz="2400" dirty="0" smtClean="0"/>
              <a:t>Calculating </a:t>
            </a:r>
            <a:r>
              <a:rPr lang="en-US" sz="2400" dirty="0" err="1" smtClean="0"/>
              <a:t>CT</a:t>
            </a:r>
            <a:r>
              <a:rPr lang="en-US" sz="2400" baseline="-25000" dirty="0" err="1" smtClean="0"/>
              <a:t>required</a:t>
            </a:r>
            <a:r>
              <a:rPr lang="en-US" sz="2400" baseline="-25000" dirty="0" smtClean="0"/>
              <a:t> </a:t>
            </a:r>
            <a:r>
              <a:rPr lang="en-US" sz="2400" dirty="0"/>
              <a:t>Using</a:t>
            </a:r>
            <a:r>
              <a:rPr lang="en-US" sz="2400" dirty="0" smtClean="0"/>
              <a:t> EPA CT Tables - Temperature</a:t>
            </a:r>
            <a:endParaRPr lang="en-US" sz="2400" dirty="0"/>
          </a:p>
        </p:txBody>
      </p:sp>
      <p:sp>
        <p:nvSpPr>
          <p:cNvPr id="3" name="Content Placeholder 2"/>
          <p:cNvSpPr>
            <a:spLocks noGrp="1"/>
          </p:cNvSpPr>
          <p:nvPr>
            <p:ph idx="1"/>
          </p:nvPr>
        </p:nvSpPr>
        <p:spPr>
          <a:xfrm>
            <a:off x="457200" y="1371600"/>
            <a:ext cx="8524430" cy="4114800"/>
          </a:xfrm>
        </p:spPr>
        <p:txBody>
          <a:bodyPr/>
          <a:lstStyle/>
          <a:p>
            <a:pPr marL="0" indent="0" eaLnBrk="1" hangingPunct="1">
              <a:lnSpc>
                <a:spcPct val="90000"/>
              </a:lnSpc>
              <a:buNone/>
            </a:pPr>
            <a:r>
              <a:rPr lang="en-US" sz="1600" dirty="0" smtClean="0">
                <a:solidFill>
                  <a:srgbClr val="C00000"/>
                </a:solidFill>
              </a:rPr>
              <a:t>You should all be able to use the CT tables to calculate </a:t>
            </a:r>
            <a:r>
              <a:rPr lang="en-US" sz="1600" dirty="0" err="1" smtClean="0">
                <a:solidFill>
                  <a:srgbClr val="C00000"/>
                </a:solidFill>
              </a:rPr>
              <a:t>CT</a:t>
            </a:r>
            <a:r>
              <a:rPr lang="en-US" sz="1600" baseline="-25000" dirty="0" err="1" smtClean="0">
                <a:solidFill>
                  <a:srgbClr val="C00000"/>
                </a:solidFill>
              </a:rPr>
              <a:t>required</a:t>
            </a:r>
            <a:endParaRPr lang="en-US" sz="1600" baseline="-25000" dirty="0" smtClean="0">
              <a:solidFill>
                <a:srgbClr val="C00000"/>
              </a:solidFill>
            </a:endParaRPr>
          </a:p>
          <a:p>
            <a:pPr eaLnBrk="1" hangingPunct="1">
              <a:lnSpc>
                <a:spcPct val="90000"/>
              </a:lnSpc>
            </a:pPr>
            <a:endParaRPr lang="en-US" sz="1600" dirty="0" smtClean="0"/>
          </a:p>
          <a:p>
            <a:pPr lvl="1">
              <a:lnSpc>
                <a:spcPct val="90000"/>
              </a:lnSpc>
              <a:spcBef>
                <a:spcPts val="700"/>
              </a:spcBef>
              <a:buClr>
                <a:srgbClr val="005595"/>
              </a:buClr>
              <a:buSzPct val="95000"/>
              <a:buFont typeface="Arial" panose="020B0604020202020204" pitchFamily="34" charset="0"/>
              <a:buChar char="•"/>
            </a:pPr>
            <a:r>
              <a:rPr lang="en-US" sz="1600" dirty="0"/>
              <a:t>There are six EPA CT tables based on </a:t>
            </a:r>
            <a:r>
              <a:rPr lang="en-US" sz="1600" dirty="0" smtClean="0"/>
              <a:t>temperature</a:t>
            </a:r>
          </a:p>
          <a:p>
            <a:pPr lvl="1">
              <a:lnSpc>
                <a:spcPct val="90000"/>
              </a:lnSpc>
              <a:spcBef>
                <a:spcPts val="700"/>
              </a:spcBef>
              <a:buClr>
                <a:srgbClr val="005595"/>
              </a:buClr>
              <a:buSzPct val="95000"/>
              <a:buFont typeface="Arial" panose="020B0604020202020204" pitchFamily="34" charset="0"/>
              <a:buChar char="•"/>
            </a:pPr>
            <a:endParaRPr lang="en-US" sz="1600" dirty="0"/>
          </a:p>
          <a:p>
            <a:pPr lvl="1">
              <a:lnSpc>
                <a:spcPct val="90000"/>
              </a:lnSpc>
              <a:spcBef>
                <a:spcPts val="700"/>
              </a:spcBef>
              <a:buClr>
                <a:srgbClr val="005595"/>
              </a:buClr>
              <a:buSzPct val="95000"/>
              <a:buFont typeface="Arial" panose="020B0604020202020204" pitchFamily="34" charset="0"/>
              <a:buChar char="•"/>
            </a:pPr>
            <a:r>
              <a:rPr lang="en-US" sz="1600" dirty="0"/>
              <a:t>Find the correct table based on your water temperature in degrees Celsius.</a:t>
            </a:r>
          </a:p>
          <a:p>
            <a:pPr marL="1371600" lvl="3" indent="0">
              <a:lnSpc>
                <a:spcPct val="90000"/>
              </a:lnSpc>
              <a:buClr>
                <a:srgbClr val="005595"/>
              </a:buClr>
              <a:buNone/>
            </a:pPr>
            <a:r>
              <a:rPr lang="en-US" sz="1600" dirty="0">
                <a:ea typeface="+mn-ea"/>
                <a:cs typeface="+mn-cs"/>
              </a:rPr>
              <a:t>°C = 5/9 x (°F – 32</a:t>
            </a:r>
            <a:r>
              <a:rPr lang="en-US" sz="1600" dirty="0" smtClean="0">
                <a:ea typeface="+mn-ea"/>
                <a:cs typeface="+mn-cs"/>
              </a:rPr>
              <a:t>)</a:t>
            </a:r>
          </a:p>
          <a:p>
            <a:pPr marL="1371600" lvl="3" indent="0">
              <a:lnSpc>
                <a:spcPct val="90000"/>
              </a:lnSpc>
              <a:buClr>
                <a:srgbClr val="005595"/>
              </a:buClr>
              <a:buNone/>
            </a:pPr>
            <a:endParaRPr lang="en-US" sz="1600" dirty="0">
              <a:ea typeface="+mn-ea"/>
              <a:cs typeface="+mn-cs"/>
            </a:endParaRPr>
          </a:p>
          <a:p>
            <a:pPr lvl="1">
              <a:lnSpc>
                <a:spcPct val="90000"/>
              </a:lnSpc>
              <a:spcBef>
                <a:spcPts val="700"/>
              </a:spcBef>
              <a:buClr>
                <a:srgbClr val="005595"/>
              </a:buClr>
              <a:buSzPct val="95000"/>
              <a:buFont typeface="Arial" panose="020B0604020202020204" pitchFamily="34" charset="0"/>
              <a:buChar char="•"/>
            </a:pPr>
            <a:r>
              <a:rPr lang="en-US" sz="1600" dirty="0"/>
              <a:t>If water temp is between values, then round down</a:t>
            </a:r>
          </a:p>
          <a:p>
            <a:pPr marL="1371600" lvl="3" indent="0">
              <a:lnSpc>
                <a:spcPct val="90000"/>
              </a:lnSpc>
              <a:buClr>
                <a:srgbClr val="005595"/>
              </a:buClr>
              <a:buNone/>
            </a:pPr>
            <a:endParaRPr lang="en-US" sz="1600" dirty="0">
              <a:ea typeface="+mn-ea"/>
              <a:cs typeface="+mn-cs"/>
            </a:endParaRPr>
          </a:p>
          <a:p>
            <a:pPr lvl="1">
              <a:lnSpc>
                <a:spcPct val="90000"/>
              </a:lnSpc>
              <a:spcBef>
                <a:spcPts val="700"/>
              </a:spcBef>
              <a:buClr>
                <a:srgbClr val="005595"/>
              </a:buClr>
              <a:buSzPct val="95000"/>
              <a:buFont typeface="Arial" panose="020B0604020202020204" pitchFamily="34" charset="0"/>
              <a:buChar char="•"/>
            </a:pPr>
            <a:r>
              <a:rPr lang="en-US" sz="1600" i="1" dirty="0" smtClean="0"/>
              <a:t>Disinfection is less effective at colder temperatures.</a:t>
            </a:r>
          </a:p>
          <a:p>
            <a:pPr lvl="1">
              <a:lnSpc>
                <a:spcPct val="90000"/>
              </a:lnSpc>
              <a:spcBef>
                <a:spcPts val="700"/>
              </a:spcBef>
              <a:buClr>
                <a:srgbClr val="005595"/>
              </a:buClr>
              <a:buSzPct val="95000"/>
              <a:buFont typeface="Arial" panose="020B0604020202020204" pitchFamily="34" charset="0"/>
              <a:buChar char="•"/>
            </a:pPr>
            <a:endParaRPr lang="en-US" sz="1600" i="1" dirty="0"/>
          </a:p>
          <a:p>
            <a:pPr eaLnBrk="1" hangingPunct="1">
              <a:lnSpc>
                <a:spcPct val="90000"/>
              </a:lnSpc>
            </a:pPr>
            <a:endParaRPr lang="en-US" sz="1600" dirty="0" smtClean="0"/>
          </a:p>
          <a:p>
            <a:pPr eaLnBrk="1" hangingPunct="1">
              <a:lnSpc>
                <a:spcPct val="90000"/>
              </a:lnSpc>
            </a:pPr>
            <a:endParaRPr lang="en-US" sz="1600" dirty="0"/>
          </a:p>
          <a:p>
            <a:endParaRPr lang="en-US" sz="1600"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108</a:t>
            </a:fld>
            <a:endParaRPr lang="en-US"/>
          </a:p>
        </p:txBody>
      </p:sp>
      <p:pic>
        <p:nvPicPr>
          <p:cNvPr id="6" name="Picture 2" descr="C:\Documents and Settings\OR0061021\Local Settings\Temporary Internet Files\Content.IE5\FMCN7OD4\MC90027900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1143000"/>
            <a:ext cx="1066800" cy="1252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8560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579" y="72099"/>
            <a:ext cx="8524430" cy="1143000"/>
          </a:xfrm>
        </p:spPr>
        <p:txBody>
          <a:bodyPr/>
          <a:lstStyle/>
          <a:p>
            <a:r>
              <a:rPr lang="en-US" sz="2400" dirty="0" smtClean="0"/>
              <a:t>Calculating </a:t>
            </a:r>
            <a:r>
              <a:rPr lang="en-US" sz="2400" dirty="0" err="1" smtClean="0"/>
              <a:t>Ct</a:t>
            </a:r>
            <a:r>
              <a:rPr lang="en-US" sz="2400" baseline="-25000" dirty="0" err="1" smtClean="0"/>
              <a:t>required</a:t>
            </a:r>
            <a:r>
              <a:rPr lang="en-US" sz="2400" baseline="-25000" dirty="0" smtClean="0"/>
              <a:t> </a:t>
            </a:r>
            <a:r>
              <a:rPr lang="en-US" sz="2400" dirty="0"/>
              <a:t>Using</a:t>
            </a:r>
            <a:r>
              <a:rPr lang="en-US" sz="2400" dirty="0" smtClean="0"/>
              <a:t> EPA CT Tables - Temperature</a:t>
            </a:r>
            <a:endParaRPr lang="en-US" sz="2400"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109</a:t>
            </a:fld>
            <a:endParaRPr lang="en-US"/>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701" y="1287448"/>
            <a:ext cx="6577797" cy="4495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5"/>
          <p:cNvSpPr>
            <a:spLocks noChangeArrowheads="1"/>
          </p:cNvSpPr>
          <p:nvPr/>
        </p:nvSpPr>
        <p:spPr bwMode="auto">
          <a:xfrm>
            <a:off x="5136735" y="1524381"/>
            <a:ext cx="448911" cy="278854"/>
          </a:xfrm>
          <a:prstGeom prst="rect">
            <a:avLst/>
          </a:prstGeom>
          <a:noFill/>
          <a:ln w="38100">
            <a:solidFill>
              <a:srgbClr val="FF0000"/>
            </a:solidFill>
            <a:miter lim="800000"/>
            <a:headEnd/>
            <a:tailEnd/>
          </a:ln>
        </p:spPr>
        <p:txBody>
          <a:bodyPr wrap="none" anchor="ctr"/>
          <a:lstStyle/>
          <a:p>
            <a:pPr eaLnBrk="0" fontAlgn="auto" hangingPunct="0">
              <a:spcBef>
                <a:spcPts val="0"/>
              </a:spcBef>
              <a:spcAft>
                <a:spcPts val="0"/>
              </a:spcAft>
              <a:defRPr/>
            </a:pPr>
            <a:endParaRPr lang="en-US" dirty="0">
              <a:latin typeface="+mn-lt"/>
            </a:endParaRPr>
          </a:p>
        </p:txBody>
      </p:sp>
      <p:sp>
        <p:nvSpPr>
          <p:cNvPr id="8" name="Rectangle 3"/>
          <p:cNvSpPr txBox="1">
            <a:spLocks noChangeArrowheads="1"/>
          </p:cNvSpPr>
          <p:nvPr/>
        </p:nvSpPr>
        <p:spPr>
          <a:xfrm>
            <a:off x="5192281" y="2645067"/>
            <a:ext cx="3510897" cy="707733"/>
          </a:xfrm>
          <a:prstGeom prst="rect">
            <a:avLst/>
          </a:prstGeom>
          <a:solidFill>
            <a:srgbClr val="FFFF00"/>
          </a:solidFill>
          <a:ln>
            <a:solidFill>
              <a:schemeClr val="tx1"/>
            </a:solidFill>
          </a:ln>
        </p:spPr>
        <p:txBody>
          <a:bodyPr/>
          <a:lstStyle/>
          <a:p>
            <a:pPr fontAlgn="auto">
              <a:spcBef>
                <a:spcPts val="700"/>
              </a:spcBef>
              <a:spcAft>
                <a:spcPts val="0"/>
              </a:spcAft>
              <a:buClr>
                <a:schemeClr val="tx2"/>
              </a:buClr>
              <a:buSzPct val="95000"/>
              <a:defRPr/>
            </a:pPr>
            <a:r>
              <a:rPr lang="en-US" sz="1600" dirty="0">
                <a:solidFill>
                  <a:srgbClr val="FF0000"/>
                </a:solidFill>
                <a:latin typeface="+mn-lt"/>
              </a:rPr>
              <a:t>Use 10°C </a:t>
            </a:r>
            <a:r>
              <a:rPr lang="en-US" sz="1600" dirty="0" smtClean="0">
                <a:solidFill>
                  <a:srgbClr val="FF0000"/>
                </a:solidFill>
                <a:latin typeface="+mn-lt"/>
              </a:rPr>
              <a:t>table </a:t>
            </a:r>
            <a:r>
              <a:rPr lang="en-US" sz="1600" dirty="0">
                <a:solidFill>
                  <a:srgbClr val="FF0000"/>
                </a:solidFill>
                <a:latin typeface="+mn-lt"/>
              </a:rPr>
              <a:t>for T = 10 – 14.9°C</a:t>
            </a:r>
          </a:p>
          <a:p>
            <a:pPr fontAlgn="auto">
              <a:spcBef>
                <a:spcPts val="700"/>
              </a:spcBef>
              <a:spcAft>
                <a:spcPts val="0"/>
              </a:spcAft>
              <a:buClr>
                <a:schemeClr val="tx2"/>
              </a:buClr>
              <a:buSzPct val="95000"/>
              <a:defRPr/>
            </a:pPr>
            <a:r>
              <a:rPr lang="en-US" sz="1600" dirty="0">
                <a:solidFill>
                  <a:srgbClr val="FF0000"/>
                </a:solidFill>
                <a:latin typeface="+mn-lt"/>
              </a:rPr>
              <a:t>(round down for temp)</a:t>
            </a:r>
          </a:p>
          <a:p>
            <a:pPr marL="411480" indent="-342900" fontAlgn="auto">
              <a:spcBef>
                <a:spcPts val="700"/>
              </a:spcBef>
              <a:spcAft>
                <a:spcPts val="0"/>
              </a:spcAft>
              <a:buClr>
                <a:schemeClr val="tx2"/>
              </a:buClr>
              <a:buSzPct val="95000"/>
              <a:defRPr/>
            </a:pPr>
            <a:endParaRPr lang="en-US" sz="1600" dirty="0">
              <a:solidFill>
                <a:srgbClr val="FF0000"/>
              </a:solidFill>
              <a:latin typeface="+mn-lt"/>
            </a:endParaRPr>
          </a:p>
        </p:txBody>
      </p:sp>
      <p:sp>
        <p:nvSpPr>
          <p:cNvPr id="3" name="Content Placeholder 2"/>
          <p:cNvSpPr>
            <a:spLocks noGrp="1"/>
          </p:cNvSpPr>
          <p:nvPr>
            <p:ph idx="1"/>
          </p:nvPr>
        </p:nvSpPr>
        <p:spPr>
          <a:xfrm>
            <a:off x="473579" y="1127096"/>
            <a:ext cx="8524430" cy="3902104"/>
          </a:xfrm>
        </p:spPr>
        <p:txBody>
          <a:bodyPr/>
          <a:lstStyle/>
          <a:p>
            <a:pPr marL="0" indent="0" eaLnBrk="1" hangingPunct="1">
              <a:lnSpc>
                <a:spcPct val="90000"/>
              </a:lnSpc>
              <a:buNone/>
            </a:pPr>
            <a:r>
              <a:rPr lang="en-US" sz="1600" dirty="0" smtClean="0">
                <a:solidFill>
                  <a:srgbClr val="C00000"/>
                </a:solidFill>
              </a:rPr>
              <a:t>If the water temperature = 12°C</a:t>
            </a:r>
            <a:endParaRPr lang="en-US" sz="1600" dirty="0"/>
          </a:p>
        </p:txBody>
      </p:sp>
    </p:spTree>
    <p:extLst>
      <p:ext uri="{BB962C8B-B14F-4D97-AF65-F5344CB8AC3E}">
        <p14:creationId xmlns:p14="http://schemas.microsoft.com/office/powerpoint/2010/main" val="1419038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715962"/>
          </a:xfrm>
        </p:spPr>
        <p:txBody>
          <a:bodyPr/>
          <a:lstStyle/>
          <a:p>
            <a:pPr algn="ctr"/>
            <a:r>
              <a:rPr lang="en-US" dirty="0" smtClean="0"/>
              <a:t>Overview</a:t>
            </a:r>
          </a:p>
        </p:txBody>
      </p:sp>
      <p:sp>
        <p:nvSpPr>
          <p:cNvPr id="3" name="Content Placeholder 2"/>
          <p:cNvSpPr>
            <a:spLocks noGrp="1"/>
          </p:cNvSpPr>
          <p:nvPr>
            <p:ph idx="1"/>
          </p:nvPr>
        </p:nvSpPr>
        <p:spPr>
          <a:xfrm>
            <a:off x="314093" y="990600"/>
            <a:ext cx="8763000" cy="4219574"/>
          </a:xfrm>
        </p:spPr>
        <p:txBody>
          <a:bodyPr/>
          <a:lstStyle/>
          <a:p>
            <a:pPr marL="0" lvl="1" indent="0">
              <a:lnSpc>
                <a:spcPct val="150000"/>
              </a:lnSpc>
              <a:buNone/>
              <a:defRPr/>
            </a:pPr>
            <a:r>
              <a:rPr lang="en-US" dirty="0" smtClean="0"/>
              <a:t>In conventional filtration treatment..</a:t>
            </a:r>
          </a:p>
          <a:p>
            <a:pPr marL="400050" lvl="2" indent="0">
              <a:lnSpc>
                <a:spcPct val="150000"/>
              </a:lnSpc>
              <a:buNone/>
              <a:defRPr/>
            </a:pPr>
            <a:r>
              <a:rPr lang="en-US" sz="1800" i="1" dirty="0" smtClean="0">
                <a:solidFill>
                  <a:srgbClr val="C00000"/>
                </a:solidFill>
              </a:rPr>
              <a:t>A coagulation chemical is added and rapidly mixed to neutralize particle charges</a:t>
            </a:r>
          </a:p>
          <a:p>
            <a:pPr marL="400050" lvl="2" indent="0">
              <a:lnSpc>
                <a:spcPct val="150000"/>
              </a:lnSpc>
              <a:buNone/>
              <a:defRPr/>
            </a:pPr>
            <a:r>
              <a:rPr lang="en-US" sz="1800" i="1" dirty="0" smtClean="0">
                <a:solidFill>
                  <a:srgbClr val="00B050"/>
                </a:solidFill>
              </a:rPr>
              <a:t>Flocculation is a stage of gentle mixing so that a larger </a:t>
            </a:r>
            <a:r>
              <a:rPr lang="en-US" sz="1800" i="1" dirty="0" err="1" smtClean="0">
                <a:solidFill>
                  <a:srgbClr val="00B050"/>
                </a:solidFill>
              </a:rPr>
              <a:t>settleable</a:t>
            </a:r>
            <a:r>
              <a:rPr lang="en-US" sz="1800" i="1" dirty="0" smtClean="0">
                <a:solidFill>
                  <a:srgbClr val="00B050"/>
                </a:solidFill>
              </a:rPr>
              <a:t> </a:t>
            </a:r>
            <a:r>
              <a:rPr lang="en-US" sz="1800" i="1" dirty="0" err="1" smtClean="0">
                <a:solidFill>
                  <a:srgbClr val="00B050"/>
                </a:solidFill>
              </a:rPr>
              <a:t>floc</a:t>
            </a:r>
            <a:r>
              <a:rPr lang="en-US" sz="1800" i="1" dirty="0" smtClean="0">
                <a:solidFill>
                  <a:srgbClr val="00B050"/>
                </a:solidFill>
              </a:rPr>
              <a:t> forms</a:t>
            </a:r>
          </a:p>
          <a:p>
            <a:pPr marL="400050" lvl="2" indent="0">
              <a:lnSpc>
                <a:spcPct val="150000"/>
              </a:lnSpc>
              <a:buNone/>
              <a:defRPr/>
            </a:pPr>
            <a:r>
              <a:rPr lang="en-US" sz="1800" i="1" dirty="0" smtClean="0"/>
              <a:t>Sedimentation is the stage were </a:t>
            </a:r>
            <a:r>
              <a:rPr lang="en-US" sz="1800" i="1" dirty="0" err="1" smtClean="0"/>
              <a:t>floc</a:t>
            </a:r>
            <a:r>
              <a:rPr lang="en-US" sz="1800" i="1" dirty="0" smtClean="0"/>
              <a:t> particles settle out prior to filtration</a:t>
            </a:r>
            <a:endParaRPr lang="en-US" sz="1800" i="1" dirty="0"/>
          </a:p>
          <a:p>
            <a:pPr marL="0" indent="0">
              <a:lnSpc>
                <a:spcPct val="150000"/>
              </a:lnSpc>
              <a:buNone/>
              <a:defRPr/>
            </a:pPr>
            <a:endParaRPr lang="en-US" dirty="0" smtClean="0"/>
          </a:p>
          <a:p>
            <a:pPr>
              <a:lnSpc>
                <a:spcPct val="150000"/>
              </a:lnSpc>
              <a:buFont typeface="Arial" pitchFamily="34" charset="0"/>
              <a:buChar char="•"/>
              <a:defRPr/>
            </a:pPr>
            <a:endParaRPr lang="en-US" dirty="0" smtClean="0"/>
          </a:p>
          <a:p>
            <a:pPr marL="0" indent="0">
              <a:buFontTx/>
              <a:buNone/>
              <a:defRPr/>
            </a:pPr>
            <a:endParaRPr lang="en-US"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11</a:t>
            </a:fld>
            <a:endParaRPr lang="en-US" sz="1000">
              <a:solidFill>
                <a:srgbClr val="005595"/>
              </a:solidFill>
              <a:latin typeface="Arial" panose="020B0604020202020204" pitchFamily="34" charset="0"/>
            </a:endParaRPr>
          </a:p>
        </p:txBody>
      </p:sp>
      <p:pic>
        <p:nvPicPr>
          <p:cNvPr id="232450" name="Picture 2" descr="MultBarri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101" y="3004454"/>
            <a:ext cx="7847798" cy="264863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1676400" y="3004454"/>
            <a:ext cx="1524000" cy="729346"/>
          </a:xfrm>
          <a:prstGeom prst="rect">
            <a:avLst/>
          </a:prstGeom>
          <a:noFill/>
          <a:ln w="349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7" name="Rectangle 6"/>
          <p:cNvSpPr/>
          <p:nvPr/>
        </p:nvSpPr>
        <p:spPr bwMode="auto">
          <a:xfrm>
            <a:off x="2209800" y="4435190"/>
            <a:ext cx="990600" cy="365410"/>
          </a:xfrm>
          <a:prstGeom prst="rect">
            <a:avLst/>
          </a:prstGeom>
          <a:noFill/>
          <a:ln w="444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8" name="Rectangle 7"/>
          <p:cNvSpPr/>
          <p:nvPr/>
        </p:nvSpPr>
        <p:spPr bwMode="auto">
          <a:xfrm>
            <a:off x="3048000" y="3780004"/>
            <a:ext cx="990600" cy="563396"/>
          </a:xfrm>
          <a:prstGeom prst="rect">
            <a:avLst/>
          </a:prstGeom>
          <a:noFill/>
          <a:ln w="444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9" name="Rectangle 8"/>
          <p:cNvSpPr/>
          <p:nvPr/>
        </p:nvSpPr>
        <p:spPr bwMode="auto">
          <a:xfrm>
            <a:off x="2508095" y="3779266"/>
            <a:ext cx="463705" cy="564133"/>
          </a:xfrm>
          <a:prstGeom prst="rect">
            <a:avLst/>
          </a:prstGeom>
          <a:noFill/>
          <a:ln w="444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0" name="Rectangle 9"/>
          <p:cNvSpPr/>
          <p:nvPr/>
        </p:nvSpPr>
        <p:spPr bwMode="auto">
          <a:xfrm>
            <a:off x="1936194" y="3753276"/>
            <a:ext cx="349806" cy="132924"/>
          </a:xfrm>
          <a:prstGeom prst="rect">
            <a:avLst/>
          </a:prstGeom>
          <a:noFill/>
          <a:ln w="349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1" name="Rectangle 10"/>
          <p:cNvSpPr/>
          <p:nvPr/>
        </p:nvSpPr>
        <p:spPr bwMode="auto">
          <a:xfrm>
            <a:off x="2301196" y="3755135"/>
            <a:ext cx="137204" cy="588264"/>
          </a:xfrm>
          <a:prstGeom prst="rect">
            <a:avLst/>
          </a:prstGeom>
          <a:noFill/>
          <a:ln w="349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1453976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Calculating </a:t>
            </a:r>
            <a:r>
              <a:rPr lang="en-US" sz="2400" dirty="0" err="1" smtClean="0"/>
              <a:t>CT</a:t>
            </a:r>
            <a:r>
              <a:rPr lang="en-US" sz="2400" baseline="-25000" dirty="0" err="1" smtClean="0"/>
              <a:t>required</a:t>
            </a:r>
            <a:r>
              <a:rPr lang="en-US" sz="2400" baseline="-25000" dirty="0" smtClean="0"/>
              <a:t> </a:t>
            </a:r>
            <a:r>
              <a:rPr lang="en-US" sz="2400" dirty="0"/>
              <a:t>Using</a:t>
            </a:r>
            <a:r>
              <a:rPr lang="en-US" sz="2400" dirty="0" smtClean="0"/>
              <a:t> EPA CT Tables - pH</a:t>
            </a:r>
            <a:endParaRPr lang="en-US" sz="2400" dirty="0"/>
          </a:p>
        </p:txBody>
      </p:sp>
      <p:sp>
        <p:nvSpPr>
          <p:cNvPr id="3" name="Content Placeholder 2"/>
          <p:cNvSpPr>
            <a:spLocks noGrp="1"/>
          </p:cNvSpPr>
          <p:nvPr>
            <p:ph idx="1"/>
          </p:nvPr>
        </p:nvSpPr>
        <p:spPr>
          <a:xfrm>
            <a:off x="195445" y="1312890"/>
            <a:ext cx="6998371" cy="4114800"/>
          </a:xfrm>
        </p:spPr>
        <p:txBody>
          <a:bodyPr/>
          <a:lstStyle/>
          <a:p>
            <a:pPr eaLnBrk="1" hangingPunct="1">
              <a:lnSpc>
                <a:spcPct val="90000"/>
              </a:lnSpc>
            </a:pPr>
            <a:endParaRPr lang="en-US" sz="1600" dirty="0" smtClean="0"/>
          </a:p>
          <a:p>
            <a:pPr marL="457200" lvl="1" indent="0">
              <a:lnSpc>
                <a:spcPct val="90000"/>
              </a:lnSpc>
              <a:spcBef>
                <a:spcPts val="700"/>
              </a:spcBef>
              <a:buClr>
                <a:srgbClr val="005595"/>
              </a:buClr>
              <a:buSzPct val="95000"/>
              <a:buNone/>
            </a:pPr>
            <a:r>
              <a:rPr lang="en-US" sz="1600" dirty="0">
                <a:solidFill>
                  <a:srgbClr val="C00000"/>
                </a:solidFill>
              </a:rPr>
              <a:t>There are </a:t>
            </a:r>
            <a:r>
              <a:rPr lang="en-US" sz="1600" dirty="0" smtClean="0">
                <a:solidFill>
                  <a:srgbClr val="C00000"/>
                </a:solidFill>
              </a:rPr>
              <a:t>7 sections for pH on each table</a:t>
            </a:r>
          </a:p>
          <a:p>
            <a:pPr lvl="1">
              <a:lnSpc>
                <a:spcPct val="90000"/>
              </a:lnSpc>
              <a:spcBef>
                <a:spcPts val="700"/>
              </a:spcBef>
              <a:buClr>
                <a:srgbClr val="005595"/>
              </a:buClr>
              <a:buSzPct val="95000"/>
              <a:buFont typeface="Arial" panose="020B0604020202020204" pitchFamily="34" charset="0"/>
              <a:buChar char="•"/>
            </a:pPr>
            <a:endParaRPr lang="en-US" sz="1600" dirty="0"/>
          </a:p>
          <a:p>
            <a:pPr lvl="1">
              <a:lnSpc>
                <a:spcPct val="90000"/>
              </a:lnSpc>
              <a:spcBef>
                <a:spcPts val="700"/>
              </a:spcBef>
              <a:buClr>
                <a:srgbClr val="005595"/>
              </a:buClr>
              <a:buSzPct val="95000"/>
              <a:buFont typeface="Arial" panose="020B0604020202020204" pitchFamily="34" charset="0"/>
              <a:buChar char="•"/>
            </a:pPr>
            <a:r>
              <a:rPr lang="en-US" sz="1600" dirty="0"/>
              <a:t>Find the </a:t>
            </a:r>
            <a:r>
              <a:rPr lang="en-US" sz="1600" dirty="0" smtClean="0"/>
              <a:t>section that corresponds to your water’s pH level</a:t>
            </a:r>
            <a:endParaRPr lang="en-US" sz="1600" dirty="0" smtClean="0">
              <a:ea typeface="+mn-ea"/>
              <a:cs typeface="+mn-cs"/>
            </a:endParaRPr>
          </a:p>
          <a:p>
            <a:pPr marL="1371600" lvl="3" indent="0">
              <a:lnSpc>
                <a:spcPct val="90000"/>
              </a:lnSpc>
              <a:buClr>
                <a:srgbClr val="005595"/>
              </a:buClr>
              <a:buNone/>
            </a:pPr>
            <a:endParaRPr lang="en-US" sz="1600" dirty="0">
              <a:ea typeface="+mn-ea"/>
              <a:cs typeface="+mn-cs"/>
            </a:endParaRPr>
          </a:p>
          <a:p>
            <a:pPr lvl="1">
              <a:lnSpc>
                <a:spcPct val="90000"/>
              </a:lnSpc>
              <a:spcBef>
                <a:spcPts val="700"/>
              </a:spcBef>
              <a:buClr>
                <a:srgbClr val="005595"/>
              </a:buClr>
              <a:buSzPct val="95000"/>
              <a:buFont typeface="Arial" panose="020B0604020202020204" pitchFamily="34" charset="0"/>
              <a:buChar char="•"/>
            </a:pPr>
            <a:r>
              <a:rPr lang="en-US" sz="1600" dirty="0"/>
              <a:t>If </a:t>
            </a:r>
            <a:r>
              <a:rPr lang="en-US" sz="1600" dirty="0" smtClean="0"/>
              <a:t>your pH is between the choices, then round up to the higher pH</a:t>
            </a:r>
          </a:p>
          <a:p>
            <a:pPr lvl="1">
              <a:lnSpc>
                <a:spcPct val="90000"/>
              </a:lnSpc>
              <a:spcBef>
                <a:spcPts val="700"/>
              </a:spcBef>
              <a:buClr>
                <a:srgbClr val="005595"/>
              </a:buClr>
              <a:buSzPct val="95000"/>
              <a:buFont typeface="Arial" panose="020B0604020202020204" pitchFamily="34" charset="0"/>
              <a:buChar char="•"/>
            </a:pPr>
            <a:endParaRPr lang="en-US" sz="1600" dirty="0"/>
          </a:p>
          <a:p>
            <a:pPr lvl="1">
              <a:lnSpc>
                <a:spcPct val="90000"/>
              </a:lnSpc>
              <a:spcBef>
                <a:spcPts val="700"/>
              </a:spcBef>
              <a:buClr>
                <a:srgbClr val="005595"/>
              </a:buClr>
              <a:buSzPct val="95000"/>
              <a:buFont typeface="Arial" panose="020B0604020202020204" pitchFamily="34" charset="0"/>
              <a:buChar char="•"/>
            </a:pPr>
            <a:r>
              <a:rPr lang="en-US" sz="1600" i="1" dirty="0" smtClean="0"/>
              <a:t>Disinfection is less effective at higher pH</a:t>
            </a:r>
          </a:p>
          <a:p>
            <a:pPr lvl="1">
              <a:lnSpc>
                <a:spcPct val="90000"/>
              </a:lnSpc>
              <a:spcBef>
                <a:spcPts val="700"/>
              </a:spcBef>
              <a:buClr>
                <a:srgbClr val="005595"/>
              </a:buClr>
              <a:buSzPct val="95000"/>
              <a:buFont typeface="Arial" panose="020B0604020202020204" pitchFamily="34" charset="0"/>
              <a:buChar char="•"/>
            </a:pPr>
            <a:endParaRPr lang="en-US" sz="1600" i="1" dirty="0"/>
          </a:p>
          <a:p>
            <a:pPr lvl="1">
              <a:lnSpc>
                <a:spcPct val="90000"/>
              </a:lnSpc>
              <a:spcBef>
                <a:spcPts val="700"/>
              </a:spcBef>
              <a:buClr>
                <a:srgbClr val="005595"/>
              </a:buClr>
              <a:buSzPct val="95000"/>
              <a:buFont typeface="Arial" panose="020B0604020202020204" pitchFamily="34" charset="0"/>
              <a:buChar char="•"/>
            </a:pPr>
            <a:r>
              <a:rPr lang="en-US" sz="1600" i="1" dirty="0" smtClean="0"/>
              <a:t>Rounding up is more conservative (leads to a higher </a:t>
            </a:r>
            <a:r>
              <a:rPr lang="en-US" sz="1600" i="1" dirty="0" err="1" smtClean="0"/>
              <a:t>CT</a:t>
            </a:r>
            <a:r>
              <a:rPr lang="en-US" sz="1600" i="1" baseline="-25000" dirty="0" err="1" smtClean="0"/>
              <a:t>required</a:t>
            </a:r>
            <a:r>
              <a:rPr lang="en-US" sz="1600" i="1" dirty="0" smtClean="0"/>
              <a:t>)</a:t>
            </a:r>
          </a:p>
          <a:p>
            <a:pPr eaLnBrk="1" hangingPunct="1">
              <a:lnSpc>
                <a:spcPct val="90000"/>
              </a:lnSpc>
            </a:pPr>
            <a:endParaRPr lang="en-US" sz="1600" dirty="0" smtClean="0"/>
          </a:p>
          <a:p>
            <a:pPr eaLnBrk="1" hangingPunct="1">
              <a:lnSpc>
                <a:spcPct val="90000"/>
              </a:lnSpc>
            </a:pPr>
            <a:endParaRPr lang="en-US" sz="1600" dirty="0"/>
          </a:p>
          <a:p>
            <a:endParaRPr lang="en-US" sz="1600"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110</a:t>
            </a:fld>
            <a:endParaRPr lang="en-US"/>
          </a:p>
        </p:txBody>
      </p:sp>
      <p:grpSp>
        <p:nvGrpSpPr>
          <p:cNvPr id="23" name="Group 22"/>
          <p:cNvGrpSpPr/>
          <p:nvPr/>
        </p:nvGrpSpPr>
        <p:grpSpPr>
          <a:xfrm>
            <a:off x="7193816" y="1303365"/>
            <a:ext cx="1606913" cy="2066925"/>
            <a:chOff x="7239000" y="1981200"/>
            <a:chExt cx="1606913" cy="2066925"/>
          </a:xfrm>
        </p:grpSpPr>
        <p:sp>
          <p:nvSpPr>
            <p:cNvPr id="7" name="Cube 6"/>
            <p:cNvSpPr/>
            <p:nvPr/>
          </p:nvSpPr>
          <p:spPr bwMode="auto">
            <a:xfrm>
              <a:off x="7239000" y="3178189"/>
              <a:ext cx="1283852" cy="471381"/>
            </a:xfrm>
            <a:prstGeom prst="cube">
              <a:avLst>
                <a:gd name="adj" fmla="val 55189"/>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Can 7"/>
            <p:cNvSpPr/>
            <p:nvPr/>
          </p:nvSpPr>
          <p:spPr bwMode="auto">
            <a:xfrm>
              <a:off x="7527244" y="3121253"/>
              <a:ext cx="766572" cy="226422"/>
            </a:xfrm>
            <a:prstGeom prst="can">
              <a:avLst>
                <a:gd name="adj" fmla="val 49390"/>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Can 8"/>
            <p:cNvSpPr/>
            <p:nvPr/>
          </p:nvSpPr>
          <p:spPr bwMode="auto">
            <a:xfrm>
              <a:off x="7661238" y="2729318"/>
              <a:ext cx="486119" cy="476677"/>
            </a:xfrm>
            <a:prstGeom prst="can">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bwMode="auto">
            <a:xfrm>
              <a:off x="7812371" y="2389023"/>
              <a:ext cx="177621" cy="133734"/>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Donut 10"/>
            <p:cNvSpPr/>
            <p:nvPr/>
          </p:nvSpPr>
          <p:spPr bwMode="auto">
            <a:xfrm>
              <a:off x="7586450" y="3482733"/>
              <a:ext cx="157365" cy="143003"/>
            </a:xfrm>
            <a:prstGeom prst="donut">
              <a:avLst/>
            </a:prstGeom>
            <a:solidFill>
              <a:schemeClr val="bg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2" name="Rounded Rectangle 11"/>
            <p:cNvSpPr/>
            <p:nvPr/>
          </p:nvSpPr>
          <p:spPr bwMode="auto">
            <a:xfrm>
              <a:off x="7949481" y="3232477"/>
              <a:ext cx="771247" cy="81564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Rounded Rectangle 12"/>
            <p:cNvSpPr/>
            <p:nvPr/>
          </p:nvSpPr>
          <p:spPr bwMode="auto">
            <a:xfrm>
              <a:off x="7983759" y="3278821"/>
              <a:ext cx="696459" cy="53891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Rounded Rectangle 13"/>
            <p:cNvSpPr/>
            <p:nvPr/>
          </p:nvSpPr>
          <p:spPr bwMode="auto">
            <a:xfrm>
              <a:off x="8021152" y="3302655"/>
              <a:ext cx="606091" cy="284682"/>
            </a:xfrm>
            <a:prstGeom prst="roundRect">
              <a:avLst/>
            </a:prstGeom>
            <a:solidFill>
              <a:schemeClr val="bg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 name="TextBox 15"/>
            <p:cNvSpPr txBox="1">
              <a:spLocks noChangeArrowheads="1"/>
            </p:cNvSpPr>
            <p:nvPr/>
          </p:nvSpPr>
          <p:spPr bwMode="auto">
            <a:xfrm>
              <a:off x="7989992" y="3294449"/>
              <a:ext cx="8559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r>
                <a:rPr lang="en-US" sz="1200" dirty="0"/>
                <a:t>pH = 7.0</a:t>
              </a:r>
            </a:p>
          </p:txBody>
        </p:sp>
        <p:sp>
          <p:nvSpPr>
            <p:cNvPr id="16" name="Donut 15"/>
            <p:cNvSpPr/>
            <p:nvPr/>
          </p:nvSpPr>
          <p:spPr bwMode="auto">
            <a:xfrm>
              <a:off x="8105289" y="3621764"/>
              <a:ext cx="157366" cy="143003"/>
            </a:xfrm>
            <a:prstGeom prst="donut">
              <a:avLst/>
            </a:prstGeom>
            <a:solidFill>
              <a:schemeClr val="bg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7" name="Donut 16"/>
            <p:cNvSpPr/>
            <p:nvPr/>
          </p:nvSpPr>
          <p:spPr bwMode="auto">
            <a:xfrm>
              <a:off x="8307838" y="3625736"/>
              <a:ext cx="155807" cy="141679"/>
            </a:xfrm>
            <a:prstGeom prst="donut">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8" name="Freeform 17"/>
            <p:cNvSpPr/>
            <p:nvPr/>
          </p:nvSpPr>
          <p:spPr bwMode="auto">
            <a:xfrm>
              <a:off x="7768745" y="1981200"/>
              <a:ext cx="1006515" cy="1251277"/>
            </a:xfrm>
            <a:custGeom>
              <a:avLst/>
              <a:gdLst>
                <a:gd name="connsiteX0" fmla="*/ 565714 w 1024179"/>
                <a:gd name="connsiteY0" fmla="*/ 1499191 h 1499191"/>
                <a:gd name="connsiteX1" fmla="*/ 586979 w 1024179"/>
                <a:gd name="connsiteY1" fmla="*/ 1435396 h 1499191"/>
                <a:gd name="connsiteX2" fmla="*/ 618877 w 1024179"/>
                <a:gd name="connsiteY2" fmla="*/ 1329070 h 1499191"/>
                <a:gd name="connsiteX3" fmla="*/ 640142 w 1024179"/>
                <a:gd name="connsiteY3" fmla="*/ 1297173 h 1499191"/>
                <a:gd name="connsiteX4" fmla="*/ 661407 w 1024179"/>
                <a:gd name="connsiteY4" fmla="*/ 1222745 h 1499191"/>
                <a:gd name="connsiteX5" fmla="*/ 672040 w 1024179"/>
                <a:gd name="connsiteY5" fmla="*/ 1190847 h 1499191"/>
                <a:gd name="connsiteX6" fmla="*/ 703937 w 1024179"/>
                <a:gd name="connsiteY6" fmla="*/ 1158949 h 1499191"/>
                <a:gd name="connsiteX7" fmla="*/ 820896 w 1024179"/>
                <a:gd name="connsiteY7" fmla="*/ 1105786 h 1499191"/>
                <a:gd name="connsiteX8" fmla="*/ 874058 w 1024179"/>
                <a:gd name="connsiteY8" fmla="*/ 1084521 h 1499191"/>
                <a:gd name="connsiteX9" fmla="*/ 916589 w 1024179"/>
                <a:gd name="connsiteY9" fmla="*/ 988828 h 1499191"/>
                <a:gd name="connsiteX10" fmla="*/ 969751 w 1024179"/>
                <a:gd name="connsiteY10" fmla="*/ 925033 h 1499191"/>
                <a:gd name="connsiteX11" fmla="*/ 980384 w 1024179"/>
                <a:gd name="connsiteY11" fmla="*/ 499731 h 1499191"/>
                <a:gd name="connsiteX12" fmla="*/ 905956 w 1024179"/>
                <a:gd name="connsiteY12" fmla="*/ 404038 h 1499191"/>
                <a:gd name="connsiteX13" fmla="*/ 820896 w 1024179"/>
                <a:gd name="connsiteY13" fmla="*/ 297712 h 1499191"/>
                <a:gd name="connsiteX14" fmla="*/ 799631 w 1024179"/>
                <a:gd name="connsiteY14" fmla="*/ 265814 h 1499191"/>
                <a:gd name="connsiteX15" fmla="*/ 725203 w 1024179"/>
                <a:gd name="connsiteY15" fmla="*/ 191386 h 1499191"/>
                <a:gd name="connsiteX16" fmla="*/ 703937 w 1024179"/>
                <a:gd name="connsiteY16" fmla="*/ 170121 h 1499191"/>
                <a:gd name="connsiteX17" fmla="*/ 672040 w 1024179"/>
                <a:gd name="connsiteY17" fmla="*/ 148856 h 1499191"/>
                <a:gd name="connsiteX18" fmla="*/ 618877 w 1024179"/>
                <a:gd name="connsiteY18" fmla="*/ 95693 h 1499191"/>
                <a:gd name="connsiteX19" fmla="*/ 533817 w 1024179"/>
                <a:gd name="connsiteY19" fmla="*/ 53163 h 1499191"/>
                <a:gd name="connsiteX20" fmla="*/ 512551 w 1024179"/>
                <a:gd name="connsiteY20" fmla="*/ 31898 h 1499191"/>
                <a:gd name="connsiteX21" fmla="*/ 448756 w 1024179"/>
                <a:gd name="connsiteY21" fmla="*/ 10633 h 1499191"/>
                <a:gd name="connsiteX22" fmla="*/ 416858 w 1024179"/>
                <a:gd name="connsiteY22" fmla="*/ 0 h 1499191"/>
                <a:gd name="connsiteX23" fmla="*/ 119147 w 1024179"/>
                <a:gd name="connsiteY23" fmla="*/ 10633 h 1499191"/>
                <a:gd name="connsiteX24" fmla="*/ 55351 w 1024179"/>
                <a:gd name="connsiteY24" fmla="*/ 31898 h 1499191"/>
                <a:gd name="connsiteX25" fmla="*/ 23454 w 1024179"/>
                <a:gd name="connsiteY25" fmla="*/ 53163 h 1499191"/>
                <a:gd name="connsiteX26" fmla="*/ 2189 w 1024179"/>
                <a:gd name="connsiteY26" fmla="*/ 127591 h 1499191"/>
                <a:gd name="connsiteX27" fmla="*/ 12821 w 1024179"/>
                <a:gd name="connsiteY27" fmla="*/ 308345 h 1499191"/>
                <a:gd name="connsiteX28" fmla="*/ 76617 w 1024179"/>
                <a:gd name="connsiteY28" fmla="*/ 393405 h 1499191"/>
                <a:gd name="connsiteX29" fmla="*/ 97882 w 1024179"/>
                <a:gd name="connsiteY29" fmla="*/ 425303 h 1499191"/>
                <a:gd name="connsiteX30" fmla="*/ 108514 w 1024179"/>
                <a:gd name="connsiteY30" fmla="*/ 478466 h 1499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24179" h="1499191">
                  <a:moveTo>
                    <a:pt x="565714" y="1499191"/>
                  </a:moveTo>
                  <a:cubicBezTo>
                    <a:pt x="572802" y="1477926"/>
                    <a:pt x="581542" y="1457142"/>
                    <a:pt x="586979" y="1435396"/>
                  </a:cubicBezTo>
                  <a:cubicBezTo>
                    <a:pt x="603049" y="1371120"/>
                    <a:pt x="592991" y="1406729"/>
                    <a:pt x="618877" y="1329070"/>
                  </a:cubicBezTo>
                  <a:cubicBezTo>
                    <a:pt x="622918" y="1316947"/>
                    <a:pt x="634427" y="1308602"/>
                    <a:pt x="640142" y="1297173"/>
                  </a:cubicBezTo>
                  <a:cubicBezTo>
                    <a:pt x="648642" y="1280174"/>
                    <a:pt x="656863" y="1238649"/>
                    <a:pt x="661407" y="1222745"/>
                  </a:cubicBezTo>
                  <a:cubicBezTo>
                    <a:pt x="664486" y="1211968"/>
                    <a:pt x="665823" y="1200173"/>
                    <a:pt x="672040" y="1190847"/>
                  </a:cubicBezTo>
                  <a:cubicBezTo>
                    <a:pt x="680381" y="1178336"/>
                    <a:pt x="691251" y="1167022"/>
                    <a:pt x="703937" y="1158949"/>
                  </a:cubicBezTo>
                  <a:cubicBezTo>
                    <a:pt x="777350" y="1112232"/>
                    <a:pt x="766587" y="1126152"/>
                    <a:pt x="820896" y="1105786"/>
                  </a:cubicBezTo>
                  <a:cubicBezTo>
                    <a:pt x="838767" y="1099084"/>
                    <a:pt x="856337" y="1091609"/>
                    <a:pt x="874058" y="1084521"/>
                  </a:cubicBezTo>
                  <a:cubicBezTo>
                    <a:pt x="907758" y="1033973"/>
                    <a:pt x="891283" y="1064747"/>
                    <a:pt x="916589" y="988828"/>
                  </a:cubicBezTo>
                  <a:cubicBezTo>
                    <a:pt x="923990" y="966626"/>
                    <a:pt x="954948" y="939837"/>
                    <a:pt x="969751" y="925033"/>
                  </a:cubicBezTo>
                  <a:cubicBezTo>
                    <a:pt x="1024179" y="761757"/>
                    <a:pt x="1018365" y="803580"/>
                    <a:pt x="980384" y="499731"/>
                  </a:cubicBezTo>
                  <a:cubicBezTo>
                    <a:pt x="976750" y="470659"/>
                    <a:pt x="928135" y="426216"/>
                    <a:pt x="905956" y="404038"/>
                  </a:cubicBezTo>
                  <a:cubicBezTo>
                    <a:pt x="871242" y="334609"/>
                    <a:pt x="895899" y="372715"/>
                    <a:pt x="820896" y="297712"/>
                  </a:cubicBezTo>
                  <a:cubicBezTo>
                    <a:pt x="811860" y="288676"/>
                    <a:pt x="808180" y="275312"/>
                    <a:pt x="799631" y="265814"/>
                  </a:cubicBezTo>
                  <a:cubicBezTo>
                    <a:pt x="776160" y="239735"/>
                    <a:pt x="750012" y="216195"/>
                    <a:pt x="725203" y="191386"/>
                  </a:cubicBezTo>
                  <a:cubicBezTo>
                    <a:pt x="718114" y="184298"/>
                    <a:pt x="712278" y="175682"/>
                    <a:pt x="703937" y="170121"/>
                  </a:cubicBezTo>
                  <a:cubicBezTo>
                    <a:pt x="693305" y="163033"/>
                    <a:pt x="681657" y="157271"/>
                    <a:pt x="672040" y="148856"/>
                  </a:cubicBezTo>
                  <a:cubicBezTo>
                    <a:pt x="653180" y="132353"/>
                    <a:pt x="642652" y="103618"/>
                    <a:pt x="618877" y="95693"/>
                  </a:cubicBezTo>
                  <a:cubicBezTo>
                    <a:pt x="577585" y="81930"/>
                    <a:pt x="577761" y="84552"/>
                    <a:pt x="533817" y="53163"/>
                  </a:cubicBezTo>
                  <a:cubicBezTo>
                    <a:pt x="525660" y="47336"/>
                    <a:pt x="521517" y="36381"/>
                    <a:pt x="512551" y="31898"/>
                  </a:cubicBezTo>
                  <a:cubicBezTo>
                    <a:pt x="492502" y="21874"/>
                    <a:pt x="470021" y="17721"/>
                    <a:pt x="448756" y="10633"/>
                  </a:cubicBezTo>
                  <a:lnTo>
                    <a:pt x="416858" y="0"/>
                  </a:lnTo>
                  <a:cubicBezTo>
                    <a:pt x="317621" y="3544"/>
                    <a:pt x="218063" y="1905"/>
                    <a:pt x="119147" y="10633"/>
                  </a:cubicBezTo>
                  <a:cubicBezTo>
                    <a:pt x="96818" y="12603"/>
                    <a:pt x="55351" y="31898"/>
                    <a:pt x="55351" y="31898"/>
                  </a:cubicBezTo>
                  <a:cubicBezTo>
                    <a:pt x="44719" y="38986"/>
                    <a:pt x="31437" y="43185"/>
                    <a:pt x="23454" y="53163"/>
                  </a:cubicBezTo>
                  <a:cubicBezTo>
                    <a:pt x="17906" y="60098"/>
                    <a:pt x="2884" y="124809"/>
                    <a:pt x="2189" y="127591"/>
                  </a:cubicBezTo>
                  <a:cubicBezTo>
                    <a:pt x="5733" y="187842"/>
                    <a:pt x="0" y="249367"/>
                    <a:pt x="12821" y="308345"/>
                  </a:cubicBezTo>
                  <a:cubicBezTo>
                    <a:pt x="23895" y="359287"/>
                    <a:pt x="51798" y="362382"/>
                    <a:pt x="76617" y="393405"/>
                  </a:cubicBezTo>
                  <a:cubicBezTo>
                    <a:pt x="84600" y="403384"/>
                    <a:pt x="90794" y="414670"/>
                    <a:pt x="97882" y="425303"/>
                  </a:cubicBezTo>
                  <a:cubicBezTo>
                    <a:pt x="109374" y="471272"/>
                    <a:pt x="108514" y="453220"/>
                    <a:pt x="108514" y="478466"/>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9" name="Can 18"/>
            <p:cNvSpPr/>
            <p:nvPr/>
          </p:nvSpPr>
          <p:spPr bwMode="auto">
            <a:xfrm>
              <a:off x="7653447" y="2657815"/>
              <a:ext cx="493910" cy="169487"/>
            </a:xfrm>
            <a:prstGeom prst="ca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 name="Rectangle 19"/>
            <p:cNvSpPr/>
            <p:nvPr/>
          </p:nvSpPr>
          <p:spPr bwMode="auto">
            <a:xfrm>
              <a:off x="7854439" y="2530702"/>
              <a:ext cx="104390" cy="2926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 name="Rectangle 20"/>
            <p:cNvSpPr/>
            <p:nvPr/>
          </p:nvSpPr>
          <p:spPr bwMode="auto">
            <a:xfrm>
              <a:off x="7854440" y="2828658"/>
              <a:ext cx="104389" cy="291272"/>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 name="Donut 21"/>
            <p:cNvSpPr/>
            <p:nvPr/>
          </p:nvSpPr>
          <p:spPr bwMode="auto">
            <a:xfrm>
              <a:off x="7340275" y="3477437"/>
              <a:ext cx="155807" cy="141679"/>
            </a:xfrm>
            <a:prstGeom prst="donut">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grpSp>
    </p:spTree>
    <p:extLst>
      <p:ext uri="{BB962C8B-B14F-4D97-AF65-F5344CB8AC3E}">
        <p14:creationId xmlns:p14="http://schemas.microsoft.com/office/powerpoint/2010/main" val="2103237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579" y="72099"/>
            <a:ext cx="8229600" cy="1143000"/>
          </a:xfrm>
        </p:spPr>
        <p:txBody>
          <a:bodyPr/>
          <a:lstStyle/>
          <a:p>
            <a:r>
              <a:rPr lang="en-US" sz="2400" dirty="0" smtClean="0"/>
              <a:t>Calculating </a:t>
            </a:r>
            <a:r>
              <a:rPr lang="en-US" sz="2400" dirty="0" err="1" smtClean="0"/>
              <a:t>CT</a:t>
            </a:r>
            <a:r>
              <a:rPr lang="en-US" sz="2400" baseline="-25000" dirty="0" err="1" smtClean="0"/>
              <a:t>required</a:t>
            </a:r>
            <a:r>
              <a:rPr lang="en-US" sz="2400" baseline="-25000" dirty="0" smtClean="0"/>
              <a:t> </a:t>
            </a:r>
            <a:r>
              <a:rPr lang="en-US" sz="2400" dirty="0"/>
              <a:t>Using</a:t>
            </a:r>
            <a:r>
              <a:rPr lang="en-US" sz="2400" dirty="0" smtClean="0"/>
              <a:t> EPA CT Tables, Continued</a:t>
            </a:r>
            <a:endParaRPr lang="en-US" sz="2400"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111</a:t>
            </a:fld>
            <a:endParaRPr lang="en-US"/>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701" y="1287448"/>
            <a:ext cx="6577797" cy="4495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5"/>
          <p:cNvSpPr>
            <a:spLocks noChangeArrowheads="1"/>
          </p:cNvSpPr>
          <p:nvPr/>
        </p:nvSpPr>
        <p:spPr bwMode="auto">
          <a:xfrm>
            <a:off x="5136735" y="1524381"/>
            <a:ext cx="448911" cy="278854"/>
          </a:xfrm>
          <a:prstGeom prst="rect">
            <a:avLst/>
          </a:prstGeom>
          <a:noFill/>
          <a:ln w="38100">
            <a:solidFill>
              <a:srgbClr val="FF0000"/>
            </a:solidFill>
            <a:miter lim="800000"/>
            <a:headEnd/>
            <a:tailEnd/>
          </a:ln>
        </p:spPr>
        <p:txBody>
          <a:bodyPr wrap="none" anchor="ctr"/>
          <a:lstStyle/>
          <a:p>
            <a:pPr eaLnBrk="0" fontAlgn="auto" hangingPunct="0">
              <a:spcBef>
                <a:spcPts val="0"/>
              </a:spcBef>
              <a:spcAft>
                <a:spcPts val="0"/>
              </a:spcAft>
              <a:defRPr/>
            </a:pPr>
            <a:endParaRPr lang="en-US" dirty="0">
              <a:latin typeface="+mn-lt"/>
            </a:endParaRPr>
          </a:p>
        </p:txBody>
      </p:sp>
      <p:sp>
        <p:nvSpPr>
          <p:cNvPr id="8" name="Rectangle 3"/>
          <p:cNvSpPr txBox="1">
            <a:spLocks noChangeArrowheads="1"/>
          </p:cNvSpPr>
          <p:nvPr/>
        </p:nvSpPr>
        <p:spPr>
          <a:xfrm>
            <a:off x="5192281" y="2645067"/>
            <a:ext cx="2135217" cy="1164933"/>
          </a:xfrm>
          <a:prstGeom prst="rect">
            <a:avLst/>
          </a:prstGeom>
          <a:solidFill>
            <a:srgbClr val="FFFF00"/>
          </a:solidFill>
          <a:ln>
            <a:solidFill>
              <a:schemeClr val="tx1"/>
            </a:solidFill>
          </a:ln>
        </p:spPr>
        <p:txBody>
          <a:bodyPr/>
          <a:lstStyle/>
          <a:p>
            <a:pPr fontAlgn="auto">
              <a:spcBef>
                <a:spcPts val="700"/>
              </a:spcBef>
              <a:spcAft>
                <a:spcPts val="0"/>
              </a:spcAft>
              <a:buClr>
                <a:schemeClr val="tx2"/>
              </a:buClr>
              <a:buSzPct val="95000"/>
              <a:defRPr/>
            </a:pPr>
            <a:r>
              <a:rPr lang="en-US" sz="1600" dirty="0">
                <a:solidFill>
                  <a:srgbClr val="FF0000"/>
                </a:solidFill>
                <a:latin typeface="+mn-lt"/>
              </a:rPr>
              <a:t>Use </a:t>
            </a:r>
            <a:r>
              <a:rPr lang="en-US" sz="1600" dirty="0" smtClean="0">
                <a:solidFill>
                  <a:srgbClr val="FF0000"/>
                </a:solidFill>
                <a:latin typeface="+mn-lt"/>
              </a:rPr>
              <a:t>pH = 7.0 column</a:t>
            </a:r>
          </a:p>
          <a:p>
            <a:pPr fontAlgn="auto">
              <a:spcBef>
                <a:spcPts val="700"/>
              </a:spcBef>
              <a:spcAft>
                <a:spcPts val="0"/>
              </a:spcAft>
              <a:buClr>
                <a:schemeClr val="tx2"/>
              </a:buClr>
              <a:buSzPct val="95000"/>
              <a:defRPr/>
            </a:pPr>
            <a:r>
              <a:rPr lang="en-US" sz="1600" dirty="0" smtClean="0">
                <a:solidFill>
                  <a:srgbClr val="FF0000"/>
                </a:solidFill>
                <a:latin typeface="+mn-lt"/>
              </a:rPr>
              <a:t>For pH = 6.6 – 7.0</a:t>
            </a:r>
          </a:p>
          <a:p>
            <a:pPr fontAlgn="auto">
              <a:spcBef>
                <a:spcPts val="700"/>
              </a:spcBef>
              <a:spcAft>
                <a:spcPts val="0"/>
              </a:spcAft>
              <a:buClr>
                <a:schemeClr val="tx2"/>
              </a:buClr>
              <a:buSzPct val="95000"/>
              <a:defRPr/>
            </a:pPr>
            <a:r>
              <a:rPr lang="en-US" sz="1600" dirty="0" smtClean="0">
                <a:solidFill>
                  <a:srgbClr val="FF0000"/>
                </a:solidFill>
                <a:latin typeface="+mn-lt"/>
              </a:rPr>
              <a:t>(</a:t>
            </a:r>
            <a:r>
              <a:rPr lang="en-US" sz="1600" dirty="0">
                <a:solidFill>
                  <a:srgbClr val="FF0000"/>
                </a:solidFill>
                <a:latin typeface="+mn-lt"/>
              </a:rPr>
              <a:t>round </a:t>
            </a:r>
            <a:r>
              <a:rPr lang="en-US" sz="1600" dirty="0" smtClean="0">
                <a:solidFill>
                  <a:srgbClr val="FF0000"/>
                </a:solidFill>
                <a:latin typeface="+mn-lt"/>
              </a:rPr>
              <a:t>up for pH)</a:t>
            </a:r>
            <a:endParaRPr lang="en-US" sz="1600" dirty="0">
              <a:solidFill>
                <a:srgbClr val="FF0000"/>
              </a:solidFill>
              <a:latin typeface="+mn-lt"/>
            </a:endParaRPr>
          </a:p>
          <a:p>
            <a:pPr marL="411480" indent="-342900" fontAlgn="auto">
              <a:spcBef>
                <a:spcPts val="700"/>
              </a:spcBef>
              <a:spcAft>
                <a:spcPts val="0"/>
              </a:spcAft>
              <a:buClr>
                <a:schemeClr val="tx2"/>
              </a:buClr>
              <a:buSzPct val="95000"/>
              <a:defRPr/>
            </a:pPr>
            <a:endParaRPr lang="en-US" sz="1600" dirty="0">
              <a:solidFill>
                <a:srgbClr val="FF0000"/>
              </a:solidFill>
              <a:latin typeface="+mn-lt"/>
            </a:endParaRPr>
          </a:p>
        </p:txBody>
      </p:sp>
      <p:sp>
        <p:nvSpPr>
          <p:cNvPr id="3" name="Content Placeholder 2"/>
          <p:cNvSpPr>
            <a:spLocks noGrp="1"/>
          </p:cNvSpPr>
          <p:nvPr>
            <p:ph idx="1"/>
          </p:nvPr>
        </p:nvSpPr>
        <p:spPr>
          <a:xfrm>
            <a:off x="473579" y="1127096"/>
            <a:ext cx="8524430" cy="3902104"/>
          </a:xfrm>
        </p:spPr>
        <p:txBody>
          <a:bodyPr/>
          <a:lstStyle/>
          <a:p>
            <a:pPr marL="0" indent="0" eaLnBrk="1" hangingPunct="1">
              <a:lnSpc>
                <a:spcPct val="90000"/>
              </a:lnSpc>
              <a:buNone/>
            </a:pPr>
            <a:r>
              <a:rPr lang="en-US" sz="1600" dirty="0" smtClean="0">
                <a:solidFill>
                  <a:srgbClr val="C00000"/>
                </a:solidFill>
              </a:rPr>
              <a:t>Assume the pH = 6.8°C</a:t>
            </a:r>
            <a:endParaRPr lang="en-US" sz="1600" dirty="0"/>
          </a:p>
        </p:txBody>
      </p:sp>
      <p:sp>
        <p:nvSpPr>
          <p:cNvPr id="9" name="Rectangle 5"/>
          <p:cNvSpPr>
            <a:spLocks noChangeArrowheads="1"/>
          </p:cNvSpPr>
          <p:nvPr/>
        </p:nvSpPr>
        <p:spPr bwMode="auto">
          <a:xfrm>
            <a:off x="5334128" y="1981580"/>
            <a:ext cx="914272" cy="380619"/>
          </a:xfrm>
          <a:prstGeom prst="rect">
            <a:avLst/>
          </a:prstGeom>
          <a:noFill/>
          <a:ln w="38100">
            <a:solidFill>
              <a:srgbClr val="FF0000"/>
            </a:solidFill>
            <a:miter lim="800000"/>
            <a:headEnd/>
            <a:tailEnd/>
          </a:ln>
        </p:spPr>
        <p:txBody>
          <a:bodyPr wrap="none" anchor="ctr"/>
          <a:lstStyle/>
          <a:p>
            <a:pPr eaLnBrk="0" fontAlgn="auto" hangingPunct="0">
              <a:spcBef>
                <a:spcPts val="0"/>
              </a:spcBef>
              <a:spcAft>
                <a:spcPts val="0"/>
              </a:spcAft>
              <a:defRPr/>
            </a:pPr>
            <a:endParaRPr lang="en-US" dirty="0">
              <a:latin typeface="+mn-lt"/>
            </a:endParaRPr>
          </a:p>
        </p:txBody>
      </p:sp>
    </p:spTree>
    <p:extLst>
      <p:ext uri="{BB962C8B-B14F-4D97-AF65-F5344CB8AC3E}">
        <p14:creationId xmlns:p14="http://schemas.microsoft.com/office/powerpoint/2010/main" val="1516959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579" y="72099"/>
            <a:ext cx="8229600" cy="1143000"/>
          </a:xfrm>
        </p:spPr>
        <p:txBody>
          <a:bodyPr/>
          <a:lstStyle/>
          <a:p>
            <a:r>
              <a:rPr lang="en-US" sz="2400" dirty="0" smtClean="0"/>
              <a:t>Calculating </a:t>
            </a:r>
            <a:r>
              <a:rPr lang="en-US" sz="2400" dirty="0" err="1" smtClean="0"/>
              <a:t>CT</a:t>
            </a:r>
            <a:r>
              <a:rPr lang="en-US" sz="2400" baseline="-25000" dirty="0" err="1" smtClean="0"/>
              <a:t>required</a:t>
            </a:r>
            <a:r>
              <a:rPr lang="en-US" sz="2400" baseline="-25000" dirty="0" smtClean="0"/>
              <a:t> </a:t>
            </a:r>
            <a:r>
              <a:rPr lang="en-US" sz="2400" dirty="0"/>
              <a:t>Using</a:t>
            </a:r>
            <a:r>
              <a:rPr lang="en-US" sz="2400" dirty="0" smtClean="0"/>
              <a:t> EPA CT Tables – Log</a:t>
            </a:r>
            <a:endParaRPr lang="en-US" sz="2400"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112</a:t>
            </a:fld>
            <a:endParaRPr lang="en-US"/>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701" y="1287448"/>
            <a:ext cx="6577797" cy="4495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5"/>
          <p:cNvSpPr>
            <a:spLocks noChangeArrowheads="1"/>
          </p:cNvSpPr>
          <p:nvPr/>
        </p:nvSpPr>
        <p:spPr bwMode="auto">
          <a:xfrm>
            <a:off x="5136735" y="1524381"/>
            <a:ext cx="448911" cy="278854"/>
          </a:xfrm>
          <a:prstGeom prst="rect">
            <a:avLst/>
          </a:prstGeom>
          <a:noFill/>
          <a:ln w="38100">
            <a:solidFill>
              <a:srgbClr val="FF0000"/>
            </a:solidFill>
            <a:miter lim="800000"/>
            <a:headEnd/>
            <a:tailEnd/>
          </a:ln>
        </p:spPr>
        <p:txBody>
          <a:bodyPr wrap="none" anchor="ctr"/>
          <a:lstStyle/>
          <a:p>
            <a:pPr eaLnBrk="0" fontAlgn="auto" hangingPunct="0">
              <a:spcBef>
                <a:spcPts val="0"/>
              </a:spcBef>
              <a:spcAft>
                <a:spcPts val="0"/>
              </a:spcAft>
              <a:defRPr/>
            </a:pPr>
            <a:endParaRPr lang="en-US" dirty="0">
              <a:latin typeface="+mn-lt"/>
            </a:endParaRPr>
          </a:p>
        </p:txBody>
      </p:sp>
      <p:sp>
        <p:nvSpPr>
          <p:cNvPr id="8" name="Rectangle 3"/>
          <p:cNvSpPr txBox="1">
            <a:spLocks noChangeArrowheads="1"/>
          </p:cNvSpPr>
          <p:nvPr/>
        </p:nvSpPr>
        <p:spPr>
          <a:xfrm>
            <a:off x="5334128" y="3686263"/>
            <a:ext cx="1581975" cy="655378"/>
          </a:xfrm>
          <a:prstGeom prst="rect">
            <a:avLst/>
          </a:prstGeom>
          <a:solidFill>
            <a:srgbClr val="FFFF00"/>
          </a:solidFill>
          <a:ln>
            <a:solidFill>
              <a:schemeClr val="tx1"/>
            </a:solidFill>
          </a:ln>
        </p:spPr>
        <p:txBody>
          <a:bodyPr/>
          <a:lstStyle/>
          <a:p>
            <a:pPr fontAlgn="auto">
              <a:spcBef>
                <a:spcPts val="700"/>
              </a:spcBef>
              <a:spcAft>
                <a:spcPts val="0"/>
              </a:spcAft>
              <a:buClr>
                <a:schemeClr val="tx2"/>
              </a:buClr>
              <a:buSzPct val="95000"/>
              <a:defRPr/>
            </a:pPr>
            <a:r>
              <a:rPr lang="en-US" sz="1600" dirty="0">
                <a:solidFill>
                  <a:srgbClr val="FF0000"/>
                </a:solidFill>
                <a:latin typeface="+mn-lt"/>
              </a:rPr>
              <a:t>Use </a:t>
            </a:r>
            <a:r>
              <a:rPr lang="en-US" sz="1600" dirty="0" smtClean="0">
                <a:solidFill>
                  <a:srgbClr val="FF0000"/>
                </a:solidFill>
                <a:latin typeface="+mn-lt"/>
              </a:rPr>
              <a:t>the 0.5-log column</a:t>
            </a:r>
            <a:endParaRPr lang="en-US" sz="1600" dirty="0">
              <a:solidFill>
                <a:srgbClr val="FF0000"/>
              </a:solidFill>
              <a:latin typeface="+mn-lt"/>
            </a:endParaRPr>
          </a:p>
          <a:p>
            <a:pPr marL="411480" indent="-342900" fontAlgn="auto">
              <a:spcBef>
                <a:spcPts val="700"/>
              </a:spcBef>
              <a:spcAft>
                <a:spcPts val="0"/>
              </a:spcAft>
              <a:buClr>
                <a:schemeClr val="tx2"/>
              </a:buClr>
              <a:buSzPct val="95000"/>
              <a:defRPr/>
            </a:pPr>
            <a:endParaRPr lang="en-US" sz="1600" dirty="0">
              <a:solidFill>
                <a:srgbClr val="FF0000"/>
              </a:solidFill>
              <a:latin typeface="+mn-lt"/>
            </a:endParaRPr>
          </a:p>
        </p:txBody>
      </p:sp>
      <p:sp>
        <p:nvSpPr>
          <p:cNvPr id="3" name="Content Placeholder 2"/>
          <p:cNvSpPr>
            <a:spLocks noGrp="1"/>
          </p:cNvSpPr>
          <p:nvPr>
            <p:ph idx="1"/>
          </p:nvPr>
        </p:nvSpPr>
        <p:spPr>
          <a:xfrm>
            <a:off x="473579" y="1127096"/>
            <a:ext cx="8524430" cy="3902104"/>
          </a:xfrm>
        </p:spPr>
        <p:txBody>
          <a:bodyPr/>
          <a:lstStyle/>
          <a:p>
            <a:pPr marL="0" indent="0" eaLnBrk="1" hangingPunct="1">
              <a:lnSpc>
                <a:spcPct val="90000"/>
              </a:lnSpc>
              <a:buNone/>
            </a:pPr>
            <a:r>
              <a:rPr lang="en-US" sz="1600" dirty="0" smtClean="0">
                <a:solidFill>
                  <a:srgbClr val="C00000"/>
                </a:solidFill>
              </a:rPr>
              <a:t>Assume the required log inactivation of Giardia for a conventional treatment plant is 0.5-log</a:t>
            </a:r>
            <a:endParaRPr lang="en-US" sz="1600" dirty="0"/>
          </a:p>
        </p:txBody>
      </p:sp>
      <p:sp>
        <p:nvSpPr>
          <p:cNvPr id="9" name="Rectangle 5"/>
          <p:cNvSpPr>
            <a:spLocks noChangeArrowheads="1"/>
          </p:cNvSpPr>
          <p:nvPr/>
        </p:nvSpPr>
        <p:spPr bwMode="auto">
          <a:xfrm>
            <a:off x="5334128" y="1981580"/>
            <a:ext cx="914272" cy="380619"/>
          </a:xfrm>
          <a:prstGeom prst="rect">
            <a:avLst/>
          </a:prstGeom>
          <a:noFill/>
          <a:ln w="38100">
            <a:solidFill>
              <a:srgbClr val="FF0000"/>
            </a:solidFill>
            <a:miter lim="800000"/>
            <a:headEnd/>
            <a:tailEnd/>
          </a:ln>
        </p:spPr>
        <p:txBody>
          <a:bodyPr wrap="none" anchor="ctr"/>
          <a:lstStyle/>
          <a:p>
            <a:pPr eaLnBrk="0" fontAlgn="auto" hangingPunct="0">
              <a:spcBef>
                <a:spcPts val="0"/>
              </a:spcBef>
              <a:spcAft>
                <a:spcPts val="0"/>
              </a:spcAft>
              <a:defRPr/>
            </a:pPr>
            <a:endParaRPr lang="en-US" dirty="0">
              <a:latin typeface="+mn-lt"/>
            </a:endParaRPr>
          </a:p>
        </p:txBody>
      </p:sp>
      <p:sp>
        <p:nvSpPr>
          <p:cNvPr id="10" name="Rectangle 5"/>
          <p:cNvSpPr>
            <a:spLocks noChangeArrowheads="1"/>
          </p:cNvSpPr>
          <p:nvPr/>
        </p:nvSpPr>
        <p:spPr bwMode="auto">
          <a:xfrm>
            <a:off x="4876992" y="2561324"/>
            <a:ext cx="259743" cy="2010676"/>
          </a:xfrm>
          <a:prstGeom prst="rect">
            <a:avLst/>
          </a:prstGeom>
          <a:noFill/>
          <a:ln w="38100">
            <a:solidFill>
              <a:srgbClr val="FF0000"/>
            </a:solidFill>
            <a:miter lim="800000"/>
            <a:headEnd/>
            <a:tailEnd/>
          </a:ln>
        </p:spPr>
        <p:txBody>
          <a:bodyPr wrap="none" anchor="ctr"/>
          <a:lstStyle/>
          <a:p>
            <a:pPr eaLnBrk="0" fontAlgn="auto" hangingPunct="0">
              <a:spcBef>
                <a:spcPts val="0"/>
              </a:spcBef>
              <a:spcAft>
                <a:spcPts val="0"/>
              </a:spcAft>
              <a:defRPr/>
            </a:pPr>
            <a:endParaRPr lang="en-US" dirty="0">
              <a:latin typeface="+mn-lt"/>
            </a:endParaRPr>
          </a:p>
        </p:txBody>
      </p:sp>
      <p:pic>
        <p:nvPicPr>
          <p:cNvPr id="12" name="Picture 2" descr="a giardia trophozoite under a scanning electron microscop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4190" y="1996797"/>
            <a:ext cx="2345714" cy="13078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Rectangle 12"/>
          <p:cNvSpPr/>
          <p:nvPr/>
        </p:nvSpPr>
        <p:spPr>
          <a:xfrm>
            <a:off x="7284941" y="3335904"/>
            <a:ext cx="1847128" cy="553998"/>
          </a:xfrm>
          <a:prstGeom prst="rect">
            <a:avLst/>
          </a:prstGeom>
        </p:spPr>
        <p:txBody>
          <a:bodyPr wrap="square">
            <a:spAutoFit/>
          </a:bodyPr>
          <a:lstStyle/>
          <a:p>
            <a:pPr algn="r"/>
            <a:r>
              <a:rPr lang="en-US" sz="1000" kern="0" dirty="0">
                <a:solidFill>
                  <a:srgbClr val="005595"/>
                </a:solidFill>
                <a:latin typeface="+mn-lt"/>
              </a:rPr>
              <a:t>Image from CDC’s site: </a:t>
            </a:r>
            <a:r>
              <a:rPr lang="en-US" sz="1000" kern="0" dirty="0" smtClean="0">
                <a:solidFill>
                  <a:srgbClr val="005595"/>
                </a:solidFill>
                <a:latin typeface="+mn-lt"/>
              </a:rPr>
              <a:t>http</a:t>
            </a:r>
            <a:r>
              <a:rPr lang="en-US" sz="1000" kern="0" dirty="0">
                <a:solidFill>
                  <a:srgbClr val="005595"/>
                </a:solidFill>
                <a:latin typeface="+mn-lt"/>
              </a:rPr>
              <a:t>://www.cdc.gov/parasites/crypto/index.html</a:t>
            </a:r>
          </a:p>
        </p:txBody>
      </p:sp>
    </p:spTree>
    <p:extLst>
      <p:ext uri="{BB962C8B-B14F-4D97-AF65-F5344CB8AC3E}">
        <p14:creationId xmlns:p14="http://schemas.microsoft.com/office/powerpoint/2010/main" val="143514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579" y="72099"/>
            <a:ext cx="8229600" cy="1143000"/>
          </a:xfrm>
        </p:spPr>
        <p:txBody>
          <a:bodyPr/>
          <a:lstStyle/>
          <a:p>
            <a:r>
              <a:rPr lang="en-US" sz="2400" dirty="0" smtClean="0"/>
              <a:t>Calculating </a:t>
            </a:r>
            <a:r>
              <a:rPr lang="en-US" sz="2400" dirty="0" err="1" smtClean="0"/>
              <a:t>CT</a:t>
            </a:r>
            <a:r>
              <a:rPr lang="en-US" sz="2400" baseline="-25000" dirty="0" err="1" smtClean="0"/>
              <a:t>required</a:t>
            </a:r>
            <a:r>
              <a:rPr lang="en-US" sz="2400" baseline="-25000" dirty="0" smtClean="0"/>
              <a:t> </a:t>
            </a:r>
            <a:r>
              <a:rPr lang="en-US" sz="2400" dirty="0"/>
              <a:t>Using</a:t>
            </a:r>
            <a:r>
              <a:rPr lang="en-US" sz="2400" dirty="0" smtClean="0"/>
              <a:t> EPA CT Tables – Chlorine</a:t>
            </a:r>
            <a:endParaRPr lang="en-US" sz="2400"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113</a:t>
            </a:fld>
            <a:endParaRPr lang="en-US"/>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701" y="1287448"/>
            <a:ext cx="6577797" cy="4495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5"/>
          <p:cNvSpPr>
            <a:spLocks noChangeArrowheads="1"/>
          </p:cNvSpPr>
          <p:nvPr/>
        </p:nvSpPr>
        <p:spPr bwMode="auto">
          <a:xfrm>
            <a:off x="5136735" y="1524381"/>
            <a:ext cx="448911" cy="278854"/>
          </a:xfrm>
          <a:prstGeom prst="rect">
            <a:avLst/>
          </a:prstGeom>
          <a:noFill/>
          <a:ln w="38100">
            <a:solidFill>
              <a:srgbClr val="FF0000"/>
            </a:solidFill>
            <a:miter lim="800000"/>
            <a:headEnd/>
            <a:tailEnd/>
          </a:ln>
        </p:spPr>
        <p:txBody>
          <a:bodyPr wrap="none" anchor="ctr"/>
          <a:lstStyle/>
          <a:p>
            <a:pPr eaLnBrk="0" fontAlgn="auto" hangingPunct="0">
              <a:spcBef>
                <a:spcPts val="0"/>
              </a:spcBef>
              <a:spcAft>
                <a:spcPts val="0"/>
              </a:spcAft>
              <a:defRPr/>
            </a:pPr>
            <a:endParaRPr lang="en-US" dirty="0">
              <a:latin typeface="+mn-lt"/>
            </a:endParaRPr>
          </a:p>
        </p:txBody>
      </p:sp>
      <p:sp>
        <p:nvSpPr>
          <p:cNvPr id="8" name="Rectangle 3"/>
          <p:cNvSpPr txBox="1">
            <a:spLocks noChangeArrowheads="1"/>
          </p:cNvSpPr>
          <p:nvPr/>
        </p:nvSpPr>
        <p:spPr>
          <a:xfrm>
            <a:off x="1452004" y="3405866"/>
            <a:ext cx="1581975" cy="1623333"/>
          </a:xfrm>
          <a:prstGeom prst="rect">
            <a:avLst/>
          </a:prstGeom>
          <a:solidFill>
            <a:srgbClr val="FFFF00"/>
          </a:solidFill>
          <a:ln>
            <a:solidFill>
              <a:schemeClr val="tx1"/>
            </a:solidFill>
          </a:ln>
        </p:spPr>
        <p:txBody>
          <a:bodyPr/>
          <a:lstStyle/>
          <a:p>
            <a:pPr fontAlgn="auto">
              <a:spcBef>
                <a:spcPts val="700"/>
              </a:spcBef>
              <a:spcAft>
                <a:spcPts val="0"/>
              </a:spcAft>
              <a:buClr>
                <a:schemeClr val="tx2"/>
              </a:buClr>
              <a:buSzPct val="95000"/>
              <a:defRPr/>
            </a:pPr>
            <a:r>
              <a:rPr lang="en-US" sz="1600" dirty="0" smtClean="0">
                <a:solidFill>
                  <a:srgbClr val="FF0000"/>
                </a:solidFill>
                <a:latin typeface="+mn-lt"/>
              </a:rPr>
              <a:t>If residual falls between values in the table, round up to yield a higher </a:t>
            </a:r>
            <a:r>
              <a:rPr lang="en-US" sz="1600" dirty="0" err="1" smtClean="0">
                <a:solidFill>
                  <a:srgbClr val="FF0000"/>
                </a:solidFill>
                <a:latin typeface="+mn-lt"/>
              </a:rPr>
              <a:t>CT</a:t>
            </a:r>
            <a:r>
              <a:rPr lang="en-US" sz="1600" baseline="-25000" dirty="0" err="1" smtClean="0">
                <a:solidFill>
                  <a:srgbClr val="FF0000"/>
                </a:solidFill>
                <a:latin typeface="+mn-lt"/>
              </a:rPr>
              <a:t>required</a:t>
            </a:r>
            <a:endParaRPr lang="en-US" sz="1600" baseline="-25000" dirty="0">
              <a:solidFill>
                <a:srgbClr val="FF0000"/>
              </a:solidFill>
              <a:latin typeface="+mn-lt"/>
            </a:endParaRPr>
          </a:p>
          <a:p>
            <a:pPr marL="411480" indent="-342900" fontAlgn="auto">
              <a:spcBef>
                <a:spcPts val="700"/>
              </a:spcBef>
              <a:spcAft>
                <a:spcPts val="0"/>
              </a:spcAft>
              <a:buClr>
                <a:schemeClr val="tx2"/>
              </a:buClr>
              <a:buSzPct val="95000"/>
              <a:defRPr/>
            </a:pPr>
            <a:endParaRPr lang="en-US" sz="1600" dirty="0">
              <a:solidFill>
                <a:srgbClr val="FF0000"/>
              </a:solidFill>
              <a:latin typeface="+mn-lt"/>
            </a:endParaRPr>
          </a:p>
        </p:txBody>
      </p:sp>
      <p:sp>
        <p:nvSpPr>
          <p:cNvPr id="3" name="Content Placeholder 2"/>
          <p:cNvSpPr>
            <a:spLocks noGrp="1"/>
          </p:cNvSpPr>
          <p:nvPr>
            <p:ph idx="1"/>
          </p:nvPr>
        </p:nvSpPr>
        <p:spPr>
          <a:xfrm>
            <a:off x="473579" y="990600"/>
            <a:ext cx="8524430" cy="4038600"/>
          </a:xfrm>
        </p:spPr>
        <p:txBody>
          <a:bodyPr/>
          <a:lstStyle/>
          <a:p>
            <a:pPr marL="0" indent="0" eaLnBrk="1" hangingPunct="1">
              <a:lnSpc>
                <a:spcPct val="90000"/>
              </a:lnSpc>
              <a:buNone/>
            </a:pPr>
            <a:r>
              <a:rPr lang="en-US" sz="1600" dirty="0" smtClean="0">
                <a:solidFill>
                  <a:srgbClr val="C00000"/>
                </a:solidFill>
              </a:rPr>
              <a:t>Match up your chlorine residual with the log inactivation column as shown below.  Where they intersect is the </a:t>
            </a:r>
            <a:r>
              <a:rPr lang="en-US" sz="1600" dirty="0" err="1" smtClean="0">
                <a:solidFill>
                  <a:srgbClr val="C00000"/>
                </a:solidFill>
              </a:rPr>
              <a:t>CT</a:t>
            </a:r>
            <a:r>
              <a:rPr lang="en-US" sz="1600" baseline="-25000" dirty="0" err="1" smtClean="0">
                <a:solidFill>
                  <a:srgbClr val="C00000"/>
                </a:solidFill>
              </a:rPr>
              <a:t>required</a:t>
            </a:r>
            <a:r>
              <a:rPr lang="en-US" sz="1600" dirty="0" smtClean="0">
                <a:solidFill>
                  <a:srgbClr val="C00000"/>
                </a:solidFill>
              </a:rPr>
              <a:t>.</a:t>
            </a:r>
            <a:endParaRPr lang="en-US" sz="1600" dirty="0"/>
          </a:p>
        </p:txBody>
      </p:sp>
      <p:sp>
        <p:nvSpPr>
          <p:cNvPr id="9" name="Rectangle 5"/>
          <p:cNvSpPr>
            <a:spLocks noChangeArrowheads="1"/>
          </p:cNvSpPr>
          <p:nvPr/>
        </p:nvSpPr>
        <p:spPr bwMode="auto">
          <a:xfrm>
            <a:off x="5334128" y="1981580"/>
            <a:ext cx="914272" cy="380619"/>
          </a:xfrm>
          <a:prstGeom prst="rect">
            <a:avLst/>
          </a:prstGeom>
          <a:noFill/>
          <a:ln w="38100">
            <a:solidFill>
              <a:srgbClr val="FF0000"/>
            </a:solidFill>
            <a:miter lim="800000"/>
            <a:headEnd/>
            <a:tailEnd/>
          </a:ln>
        </p:spPr>
        <p:txBody>
          <a:bodyPr wrap="none" anchor="ctr"/>
          <a:lstStyle/>
          <a:p>
            <a:pPr eaLnBrk="0" fontAlgn="auto" hangingPunct="0">
              <a:spcBef>
                <a:spcPts val="0"/>
              </a:spcBef>
              <a:spcAft>
                <a:spcPts val="0"/>
              </a:spcAft>
              <a:defRPr/>
            </a:pPr>
            <a:endParaRPr lang="en-US" dirty="0">
              <a:latin typeface="+mn-lt"/>
            </a:endParaRPr>
          </a:p>
        </p:txBody>
      </p:sp>
      <p:sp>
        <p:nvSpPr>
          <p:cNvPr id="10" name="Rectangle 5"/>
          <p:cNvSpPr>
            <a:spLocks noChangeArrowheads="1"/>
          </p:cNvSpPr>
          <p:nvPr/>
        </p:nvSpPr>
        <p:spPr bwMode="auto">
          <a:xfrm>
            <a:off x="4876992" y="2561324"/>
            <a:ext cx="259743" cy="2010676"/>
          </a:xfrm>
          <a:prstGeom prst="rect">
            <a:avLst/>
          </a:prstGeom>
          <a:noFill/>
          <a:ln w="38100">
            <a:solidFill>
              <a:srgbClr val="FF0000"/>
            </a:solidFill>
            <a:miter lim="800000"/>
            <a:headEnd/>
            <a:tailEnd/>
          </a:ln>
        </p:spPr>
        <p:txBody>
          <a:bodyPr wrap="none" anchor="ctr"/>
          <a:lstStyle/>
          <a:p>
            <a:pPr eaLnBrk="0" fontAlgn="auto" hangingPunct="0">
              <a:spcBef>
                <a:spcPts val="0"/>
              </a:spcBef>
              <a:spcAft>
                <a:spcPts val="0"/>
              </a:spcAft>
              <a:defRPr/>
            </a:pPr>
            <a:endParaRPr lang="en-US" dirty="0">
              <a:latin typeface="+mn-lt"/>
            </a:endParaRPr>
          </a:p>
        </p:txBody>
      </p:sp>
      <p:sp>
        <p:nvSpPr>
          <p:cNvPr id="14" name="Rectangle 5"/>
          <p:cNvSpPr>
            <a:spLocks noChangeArrowheads="1"/>
          </p:cNvSpPr>
          <p:nvPr/>
        </p:nvSpPr>
        <p:spPr bwMode="auto">
          <a:xfrm>
            <a:off x="1143000" y="2895600"/>
            <a:ext cx="4146135" cy="181511"/>
          </a:xfrm>
          <a:prstGeom prst="rect">
            <a:avLst/>
          </a:prstGeom>
          <a:noFill/>
          <a:ln w="38100">
            <a:solidFill>
              <a:srgbClr val="FF0000"/>
            </a:solidFill>
            <a:miter lim="800000"/>
            <a:headEnd/>
            <a:tailEnd/>
          </a:ln>
        </p:spPr>
        <p:txBody>
          <a:bodyPr wrap="none" anchor="ctr"/>
          <a:lstStyle/>
          <a:p>
            <a:pPr eaLnBrk="0" fontAlgn="auto" hangingPunct="0">
              <a:spcBef>
                <a:spcPts val="0"/>
              </a:spcBef>
              <a:spcAft>
                <a:spcPts val="0"/>
              </a:spcAft>
              <a:defRPr/>
            </a:pPr>
            <a:endParaRPr lang="en-US" dirty="0">
              <a:latin typeface="+mn-lt"/>
            </a:endParaRPr>
          </a:p>
        </p:txBody>
      </p:sp>
      <p:sp>
        <p:nvSpPr>
          <p:cNvPr id="16" name="Rectangle 5"/>
          <p:cNvSpPr>
            <a:spLocks noChangeArrowheads="1"/>
          </p:cNvSpPr>
          <p:nvPr/>
        </p:nvSpPr>
        <p:spPr bwMode="auto">
          <a:xfrm>
            <a:off x="4885218" y="2870473"/>
            <a:ext cx="251517" cy="206638"/>
          </a:xfrm>
          <a:prstGeom prst="rect">
            <a:avLst/>
          </a:prstGeom>
          <a:noFill/>
          <a:ln w="38100">
            <a:solidFill>
              <a:srgbClr val="0070C0"/>
            </a:solidFill>
            <a:miter lim="800000"/>
            <a:headEnd/>
            <a:tailEnd/>
          </a:ln>
        </p:spPr>
        <p:txBody>
          <a:bodyPr wrap="none" anchor="ctr"/>
          <a:lstStyle/>
          <a:p>
            <a:pPr eaLnBrk="0" fontAlgn="auto" hangingPunct="0">
              <a:spcBef>
                <a:spcPts val="0"/>
              </a:spcBef>
              <a:spcAft>
                <a:spcPts val="0"/>
              </a:spcAft>
              <a:defRPr/>
            </a:pPr>
            <a:endParaRPr lang="en-US" dirty="0">
              <a:latin typeface="+mn-lt"/>
            </a:endParaRPr>
          </a:p>
        </p:txBody>
      </p:sp>
      <p:pic>
        <p:nvPicPr>
          <p:cNvPr id="11" name="Picture 10"/>
          <p:cNvPicPr>
            <a:picLocks noChangeAspect="1"/>
          </p:cNvPicPr>
          <p:nvPr/>
        </p:nvPicPr>
        <p:blipFill>
          <a:blip r:embed="rId4"/>
          <a:stretch>
            <a:fillRect/>
          </a:stretch>
        </p:blipFill>
        <p:spPr>
          <a:xfrm>
            <a:off x="5970656" y="2625314"/>
            <a:ext cx="2740543" cy="1960541"/>
          </a:xfrm>
          <a:prstGeom prst="rect">
            <a:avLst/>
          </a:prstGeom>
          <a:ln>
            <a:solidFill>
              <a:schemeClr val="tx1"/>
            </a:solidFill>
          </a:ln>
        </p:spPr>
      </p:pic>
    </p:spTree>
    <p:extLst>
      <p:ext uri="{BB962C8B-B14F-4D97-AF65-F5344CB8AC3E}">
        <p14:creationId xmlns:p14="http://schemas.microsoft.com/office/powerpoint/2010/main" val="945851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579" y="72099"/>
            <a:ext cx="8229600" cy="1143000"/>
          </a:xfrm>
        </p:spPr>
        <p:txBody>
          <a:bodyPr/>
          <a:lstStyle/>
          <a:p>
            <a:r>
              <a:rPr lang="en-US" sz="2400" dirty="0" smtClean="0"/>
              <a:t>Calculating </a:t>
            </a:r>
            <a:r>
              <a:rPr lang="en-US" sz="2400" dirty="0" err="1" smtClean="0"/>
              <a:t>CT</a:t>
            </a:r>
            <a:r>
              <a:rPr lang="en-US" sz="2400" baseline="-25000" dirty="0" err="1" smtClean="0"/>
              <a:t>required</a:t>
            </a:r>
            <a:r>
              <a:rPr lang="en-US" sz="2400" baseline="-25000" dirty="0" smtClean="0"/>
              <a:t> </a:t>
            </a:r>
            <a:r>
              <a:rPr lang="en-US" sz="2400" dirty="0"/>
              <a:t>Using</a:t>
            </a:r>
            <a:r>
              <a:rPr lang="en-US" sz="2400" dirty="0" smtClean="0"/>
              <a:t> EPA CT Tables – Chlorine</a:t>
            </a:r>
            <a:endParaRPr lang="en-US" sz="2400"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114</a:t>
            </a:fld>
            <a:endParaRPr lang="en-US"/>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701" y="1287448"/>
            <a:ext cx="6577797" cy="4495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5"/>
          <p:cNvSpPr>
            <a:spLocks noChangeArrowheads="1"/>
          </p:cNvSpPr>
          <p:nvPr/>
        </p:nvSpPr>
        <p:spPr bwMode="auto">
          <a:xfrm>
            <a:off x="5136735" y="1524381"/>
            <a:ext cx="448911" cy="278854"/>
          </a:xfrm>
          <a:prstGeom prst="rect">
            <a:avLst/>
          </a:prstGeom>
          <a:noFill/>
          <a:ln w="38100">
            <a:solidFill>
              <a:srgbClr val="FF0000"/>
            </a:solidFill>
            <a:miter lim="800000"/>
            <a:headEnd/>
            <a:tailEnd/>
          </a:ln>
        </p:spPr>
        <p:txBody>
          <a:bodyPr wrap="none" anchor="ctr"/>
          <a:lstStyle/>
          <a:p>
            <a:pPr eaLnBrk="0" fontAlgn="auto" hangingPunct="0">
              <a:spcBef>
                <a:spcPts val="0"/>
              </a:spcBef>
              <a:spcAft>
                <a:spcPts val="0"/>
              </a:spcAft>
              <a:defRPr/>
            </a:pPr>
            <a:endParaRPr lang="en-US" dirty="0">
              <a:latin typeface="+mn-lt"/>
            </a:endParaRPr>
          </a:p>
        </p:txBody>
      </p:sp>
      <p:sp>
        <p:nvSpPr>
          <p:cNvPr id="8" name="Rectangle 3"/>
          <p:cNvSpPr txBox="1">
            <a:spLocks noChangeArrowheads="1"/>
          </p:cNvSpPr>
          <p:nvPr/>
        </p:nvSpPr>
        <p:spPr>
          <a:xfrm>
            <a:off x="1452004" y="3405866"/>
            <a:ext cx="2970089" cy="1783686"/>
          </a:xfrm>
          <a:prstGeom prst="rect">
            <a:avLst/>
          </a:prstGeom>
          <a:solidFill>
            <a:srgbClr val="FFFF00"/>
          </a:solidFill>
          <a:ln>
            <a:solidFill>
              <a:schemeClr val="tx1"/>
            </a:solidFill>
          </a:ln>
        </p:spPr>
        <p:txBody>
          <a:bodyPr/>
          <a:lstStyle/>
          <a:p>
            <a:pPr fontAlgn="auto">
              <a:spcBef>
                <a:spcPts val="700"/>
              </a:spcBef>
              <a:spcAft>
                <a:spcPts val="0"/>
              </a:spcAft>
              <a:buClr>
                <a:schemeClr val="tx2"/>
              </a:buClr>
              <a:buSzPct val="95000"/>
              <a:defRPr/>
            </a:pPr>
            <a:r>
              <a:rPr lang="en-US" sz="1600" dirty="0">
                <a:solidFill>
                  <a:srgbClr val="FF0000"/>
                </a:solidFill>
                <a:latin typeface="+mj-lt"/>
              </a:rPr>
              <a:t>If you get confused on which way to round, think about how you want to set the bar (</a:t>
            </a:r>
            <a:r>
              <a:rPr lang="en-US" sz="1600" dirty="0" err="1">
                <a:solidFill>
                  <a:srgbClr val="FF0000"/>
                </a:solidFill>
                <a:latin typeface="+mj-lt"/>
              </a:rPr>
              <a:t>CT</a:t>
            </a:r>
            <a:r>
              <a:rPr lang="en-US" sz="1600" baseline="-25000" dirty="0" err="1">
                <a:solidFill>
                  <a:srgbClr val="FF0000"/>
                </a:solidFill>
                <a:latin typeface="+mj-lt"/>
              </a:rPr>
              <a:t>required</a:t>
            </a:r>
            <a:r>
              <a:rPr lang="en-US" sz="1600" dirty="0">
                <a:solidFill>
                  <a:srgbClr val="FF0000"/>
                </a:solidFill>
                <a:latin typeface="+mj-lt"/>
              </a:rPr>
              <a:t>) as high as possible to be the most conservative and most protective of public health.</a:t>
            </a:r>
            <a:endParaRPr lang="en-US" sz="1600" i="1" dirty="0">
              <a:solidFill>
                <a:srgbClr val="FF0000"/>
              </a:solidFill>
              <a:latin typeface="+mj-lt"/>
            </a:endParaRPr>
          </a:p>
        </p:txBody>
      </p:sp>
      <p:sp>
        <p:nvSpPr>
          <p:cNvPr id="3" name="Content Placeholder 2"/>
          <p:cNvSpPr>
            <a:spLocks noGrp="1"/>
          </p:cNvSpPr>
          <p:nvPr>
            <p:ph idx="1"/>
          </p:nvPr>
        </p:nvSpPr>
        <p:spPr>
          <a:xfrm>
            <a:off x="473579" y="990600"/>
            <a:ext cx="8524430" cy="4038600"/>
          </a:xfrm>
        </p:spPr>
        <p:txBody>
          <a:bodyPr/>
          <a:lstStyle/>
          <a:p>
            <a:pPr marL="0" indent="0" eaLnBrk="1" hangingPunct="1">
              <a:lnSpc>
                <a:spcPct val="90000"/>
              </a:lnSpc>
              <a:buNone/>
            </a:pPr>
            <a:r>
              <a:rPr lang="en-US" sz="1600" dirty="0" smtClean="0">
                <a:solidFill>
                  <a:srgbClr val="C00000"/>
                </a:solidFill>
              </a:rPr>
              <a:t>Match up your chlorine residual with the log inactivation column as shown below.  Where they intersect is the </a:t>
            </a:r>
            <a:r>
              <a:rPr lang="en-US" sz="1600" dirty="0" err="1" smtClean="0">
                <a:solidFill>
                  <a:srgbClr val="C00000"/>
                </a:solidFill>
              </a:rPr>
              <a:t>CT</a:t>
            </a:r>
            <a:r>
              <a:rPr lang="en-US" sz="1600" baseline="-25000" dirty="0" err="1" smtClean="0">
                <a:solidFill>
                  <a:srgbClr val="C00000"/>
                </a:solidFill>
              </a:rPr>
              <a:t>required</a:t>
            </a:r>
            <a:r>
              <a:rPr lang="en-US" sz="1600" dirty="0" smtClean="0">
                <a:solidFill>
                  <a:srgbClr val="C00000"/>
                </a:solidFill>
              </a:rPr>
              <a:t>.</a:t>
            </a:r>
            <a:endParaRPr lang="en-US" sz="1600" dirty="0"/>
          </a:p>
        </p:txBody>
      </p:sp>
      <p:sp>
        <p:nvSpPr>
          <p:cNvPr id="9" name="Rectangle 5"/>
          <p:cNvSpPr>
            <a:spLocks noChangeArrowheads="1"/>
          </p:cNvSpPr>
          <p:nvPr/>
        </p:nvSpPr>
        <p:spPr bwMode="auto">
          <a:xfrm>
            <a:off x="5334128" y="1981580"/>
            <a:ext cx="914272" cy="380619"/>
          </a:xfrm>
          <a:prstGeom prst="rect">
            <a:avLst/>
          </a:prstGeom>
          <a:noFill/>
          <a:ln w="38100">
            <a:solidFill>
              <a:srgbClr val="FF0000"/>
            </a:solidFill>
            <a:miter lim="800000"/>
            <a:headEnd/>
            <a:tailEnd/>
          </a:ln>
        </p:spPr>
        <p:txBody>
          <a:bodyPr wrap="none" anchor="ctr"/>
          <a:lstStyle/>
          <a:p>
            <a:pPr eaLnBrk="0" fontAlgn="auto" hangingPunct="0">
              <a:spcBef>
                <a:spcPts val="0"/>
              </a:spcBef>
              <a:spcAft>
                <a:spcPts val="0"/>
              </a:spcAft>
              <a:defRPr/>
            </a:pPr>
            <a:endParaRPr lang="en-US" dirty="0">
              <a:latin typeface="+mn-lt"/>
            </a:endParaRPr>
          </a:p>
        </p:txBody>
      </p:sp>
      <p:sp>
        <p:nvSpPr>
          <p:cNvPr id="10" name="Rectangle 5"/>
          <p:cNvSpPr>
            <a:spLocks noChangeArrowheads="1"/>
          </p:cNvSpPr>
          <p:nvPr/>
        </p:nvSpPr>
        <p:spPr bwMode="auto">
          <a:xfrm>
            <a:off x="4876992" y="2561324"/>
            <a:ext cx="259743" cy="2010676"/>
          </a:xfrm>
          <a:prstGeom prst="rect">
            <a:avLst/>
          </a:prstGeom>
          <a:noFill/>
          <a:ln w="38100">
            <a:solidFill>
              <a:srgbClr val="FF0000"/>
            </a:solidFill>
            <a:miter lim="800000"/>
            <a:headEnd/>
            <a:tailEnd/>
          </a:ln>
        </p:spPr>
        <p:txBody>
          <a:bodyPr wrap="none" anchor="ctr"/>
          <a:lstStyle/>
          <a:p>
            <a:pPr eaLnBrk="0" fontAlgn="auto" hangingPunct="0">
              <a:spcBef>
                <a:spcPts val="0"/>
              </a:spcBef>
              <a:spcAft>
                <a:spcPts val="0"/>
              </a:spcAft>
              <a:defRPr/>
            </a:pPr>
            <a:endParaRPr lang="en-US" dirty="0">
              <a:latin typeface="+mn-lt"/>
            </a:endParaRPr>
          </a:p>
        </p:txBody>
      </p:sp>
      <p:sp>
        <p:nvSpPr>
          <p:cNvPr id="14" name="Rectangle 5"/>
          <p:cNvSpPr>
            <a:spLocks noChangeArrowheads="1"/>
          </p:cNvSpPr>
          <p:nvPr/>
        </p:nvSpPr>
        <p:spPr bwMode="auto">
          <a:xfrm>
            <a:off x="1143000" y="2895600"/>
            <a:ext cx="4146135" cy="181511"/>
          </a:xfrm>
          <a:prstGeom prst="rect">
            <a:avLst/>
          </a:prstGeom>
          <a:noFill/>
          <a:ln w="38100">
            <a:solidFill>
              <a:srgbClr val="FF0000"/>
            </a:solidFill>
            <a:miter lim="800000"/>
            <a:headEnd/>
            <a:tailEnd/>
          </a:ln>
        </p:spPr>
        <p:txBody>
          <a:bodyPr wrap="none" anchor="ctr"/>
          <a:lstStyle/>
          <a:p>
            <a:pPr eaLnBrk="0" fontAlgn="auto" hangingPunct="0">
              <a:spcBef>
                <a:spcPts val="0"/>
              </a:spcBef>
              <a:spcAft>
                <a:spcPts val="0"/>
              </a:spcAft>
              <a:defRPr/>
            </a:pPr>
            <a:endParaRPr lang="en-US" dirty="0">
              <a:latin typeface="+mn-lt"/>
            </a:endParaRPr>
          </a:p>
        </p:txBody>
      </p:sp>
      <p:pic>
        <p:nvPicPr>
          <p:cNvPr id="13" name="Picture 4" descr="C:\Documents and Settings\OR0061021\Local Settings\Temporary Internet Files\Content.IE5\U60EMXVA\MC900320824[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2115" y="3583087"/>
            <a:ext cx="2811463"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C:\Documents and Settings\OR0061021\Local Settings\Temporary Internet Files\Content.IE5\4DFX3GJR\MC900318744[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88522" y="3176667"/>
            <a:ext cx="179387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09350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idx="1"/>
          </p:nvPr>
        </p:nvSpPr>
        <p:spPr>
          <a:xfrm>
            <a:off x="323099" y="949295"/>
            <a:ext cx="7543799" cy="2070891"/>
          </a:xfrm>
        </p:spPr>
        <p:txBody>
          <a:bodyPr/>
          <a:lstStyle/>
          <a:p>
            <a:pPr marL="400050" lvl="1" indent="0">
              <a:buNone/>
              <a:defRPr/>
            </a:pPr>
            <a:r>
              <a:rPr lang="en-US" sz="1600" dirty="0" smtClean="0">
                <a:solidFill>
                  <a:srgbClr val="C00000"/>
                </a:solidFill>
              </a:rPr>
              <a:t>Now enter Required CT and indicate if CT was met </a:t>
            </a:r>
          </a:p>
          <a:p>
            <a:pPr marL="400050" lvl="1" indent="0">
              <a:buNone/>
              <a:defRPr/>
            </a:pPr>
            <a:r>
              <a:rPr lang="en-US" sz="1600" dirty="0" smtClean="0">
                <a:solidFill>
                  <a:srgbClr val="C00000"/>
                </a:solidFill>
              </a:rPr>
              <a:t>(i.e. put “Yes” if </a:t>
            </a:r>
            <a:r>
              <a:rPr lang="en-US" sz="1600" dirty="0" err="1" smtClean="0">
                <a:solidFill>
                  <a:srgbClr val="C00000"/>
                </a:solidFill>
              </a:rPr>
              <a:t>CT</a:t>
            </a:r>
            <a:r>
              <a:rPr lang="en-US" sz="1600" baseline="-25000" dirty="0" err="1" smtClean="0">
                <a:solidFill>
                  <a:srgbClr val="C00000"/>
                </a:solidFill>
              </a:rPr>
              <a:t>actual</a:t>
            </a:r>
            <a:r>
              <a:rPr lang="en-US" sz="1600" dirty="0" smtClean="0">
                <a:solidFill>
                  <a:srgbClr val="C00000"/>
                </a:solidFill>
              </a:rPr>
              <a:t> </a:t>
            </a:r>
            <a:r>
              <a:rPr lang="en-US" sz="1600" u="sng" dirty="0" smtClean="0">
                <a:solidFill>
                  <a:srgbClr val="C00000"/>
                </a:solidFill>
              </a:rPr>
              <a:t>&gt;</a:t>
            </a:r>
            <a:r>
              <a:rPr lang="en-US" sz="1600" dirty="0" smtClean="0">
                <a:solidFill>
                  <a:srgbClr val="C00000"/>
                </a:solidFill>
              </a:rPr>
              <a:t> </a:t>
            </a:r>
            <a:r>
              <a:rPr lang="en-US" sz="1600" dirty="0" err="1" smtClean="0">
                <a:solidFill>
                  <a:srgbClr val="C00000"/>
                </a:solidFill>
              </a:rPr>
              <a:t>Ct</a:t>
            </a:r>
            <a:r>
              <a:rPr lang="en-US" sz="1600" baseline="-25000" dirty="0" err="1" smtClean="0">
                <a:solidFill>
                  <a:srgbClr val="C00000"/>
                </a:solidFill>
              </a:rPr>
              <a:t>required</a:t>
            </a:r>
            <a:r>
              <a:rPr lang="en-US" sz="1600" dirty="0" smtClean="0">
                <a:solidFill>
                  <a:srgbClr val="C00000"/>
                </a:solidFill>
              </a:rPr>
              <a:t>)</a:t>
            </a:r>
          </a:p>
          <a:p>
            <a:pPr marL="400050" lvl="1" indent="0">
              <a:buNone/>
              <a:defRPr/>
            </a:pPr>
            <a:endParaRPr lang="en-US" sz="1600" dirty="0">
              <a:solidFill>
                <a:srgbClr val="C00000"/>
              </a:solidFill>
            </a:endParaRPr>
          </a:p>
          <a:p>
            <a:pPr marL="400050" lvl="1" indent="0">
              <a:buNone/>
              <a:defRPr/>
            </a:pPr>
            <a:endParaRPr lang="en-US" sz="1600" dirty="0"/>
          </a:p>
          <a:p>
            <a:pPr marL="685800" lvl="1">
              <a:defRPr/>
            </a:pPr>
            <a:endParaRPr lang="en-US" sz="1600" dirty="0" smtClean="0"/>
          </a:p>
        </p:txBody>
      </p:sp>
      <p:sp>
        <p:nvSpPr>
          <p:cNvPr id="6146" name="Title 1"/>
          <p:cNvSpPr>
            <a:spLocks noGrp="1"/>
          </p:cNvSpPr>
          <p:nvPr>
            <p:ph type="title"/>
          </p:nvPr>
        </p:nvSpPr>
        <p:spPr>
          <a:xfrm>
            <a:off x="457200" y="274638"/>
            <a:ext cx="8229600" cy="639762"/>
          </a:xfrm>
        </p:spPr>
        <p:txBody>
          <a:bodyPr/>
          <a:lstStyle/>
          <a:p>
            <a:pPr algn="ctr"/>
            <a:r>
              <a:rPr lang="en-US" sz="2000" dirty="0" smtClean="0"/>
              <a:t>Overview – NTU and Disinfection Reporting Requirements</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115</a:t>
            </a:fld>
            <a:endParaRPr lang="en-US" sz="1000">
              <a:solidFill>
                <a:srgbClr val="005595"/>
              </a:solidFill>
              <a:latin typeface="Arial" panose="020B0604020202020204" pitchFamily="34" charset="0"/>
            </a:endParaRPr>
          </a:p>
        </p:txBody>
      </p:sp>
      <p:pic>
        <p:nvPicPr>
          <p:cNvPr id="7" name="Picture 6"/>
          <p:cNvPicPr>
            <a:picLocks noChangeAspect="1"/>
          </p:cNvPicPr>
          <p:nvPr/>
        </p:nvPicPr>
        <p:blipFill>
          <a:blip r:embed="rId3"/>
          <a:stretch>
            <a:fillRect/>
          </a:stretch>
        </p:blipFill>
        <p:spPr>
          <a:xfrm>
            <a:off x="589875" y="1871991"/>
            <a:ext cx="7275599" cy="2401365"/>
          </a:xfrm>
          <a:prstGeom prst="rect">
            <a:avLst/>
          </a:prstGeom>
        </p:spPr>
      </p:pic>
      <p:sp>
        <p:nvSpPr>
          <p:cNvPr id="9" name="Rectangle 8"/>
          <p:cNvSpPr/>
          <p:nvPr/>
        </p:nvSpPr>
        <p:spPr>
          <a:xfrm>
            <a:off x="5256376" y="2619657"/>
            <a:ext cx="1524000" cy="1670791"/>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3"/>
          <p:cNvSpPr txBox="1">
            <a:spLocks noChangeArrowheads="1"/>
          </p:cNvSpPr>
          <p:nvPr/>
        </p:nvSpPr>
        <p:spPr bwMode="auto">
          <a:xfrm>
            <a:off x="1066800" y="3305965"/>
            <a:ext cx="78676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r>
              <a:rPr lang="en-US" sz="1600" dirty="0" smtClean="0">
                <a:solidFill>
                  <a:srgbClr val="FF0000"/>
                </a:solidFill>
              </a:rPr>
              <a:t> 9 </a:t>
            </a:r>
            <a:r>
              <a:rPr lang="en-US" sz="1600" dirty="0">
                <a:solidFill>
                  <a:srgbClr val="FF0000"/>
                </a:solidFill>
              </a:rPr>
              <a:t>AM          </a:t>
            </a:r>
            <a:r>
              <a:rPr lang="en-US" sz="1600" dirty="0" smtClean="0">
                <a:solidFill>
                  <a:srgbClr val="FF0000"/>
                </a:solidFill>
              </a:rPr>
              <a:t>0.6             100             60          12        6.8           18            Yes           1,000      </a:t>
            </a:r>
            <a:r>
              <a:rPr lang="en-US" sz="1600" dirty="0">
                <a:solidFill>
                  <a:srgbClr val="FF0000"/>
                </a:solidFill>
              </a:rPr>
              <a:t>	                                           </a:t>
            </a:r>
          </a:p>
        </p:txBody>
      </p:sp>
      <p:sp>
        <p:nvSpPr>
          <p:cNvPr id="2" name="Oval 1"/>
          <p:cNvSpPr/>
          <p:nvPr/>
        </p:nvSpPr>
        <p:spPr bwMode="auto">
          <a:xfrm>
            <a:off x="7161376" y="2305645"/>
            <a:ext cx="228600" cy="228600"/>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1" name="Line Callout 2 10"/>
          <p:cNvSpPr/>
          <p:nvPr/>
        </p:nvSpPr>
        <p:spPr>
          <a:xfrm flipH="1">
            <a:off x="457199" y="4114800"/>
            <a:ext cx="5072063" cy="1736800"/>
          </a:xfrm>
          <a:prstGeom prst="borderCallout2">
            <a:avLst>
              <a:gd name="adj1" fmla="val 47841"/>
              <a:gd name="adj2" fmla="val -6007"/>
              <a:gd name="adj3" fmla="val 31970"/>
              <a:gd name="adj4" fmla="val -10863"/>
              <a:gd name="adj5" fmla="val -27527"/>
              <a:gd name="adj6" fmla="val -17662"/>
            </a:avLst>
          </a:prstGeom>
          <a:solidFill>
            <a:srgbClr val="FFFF00"/>
          </a:solidFill>
          <a:ln w="34925">
            <a:solidFill>
              <a:srgbClr val="C0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a:solidFill>
                  <a:srgbClr val="C00000"/>
                </a:solidFill>
              </a:rPr>
              <a:t>Notify the State within 24-hrs if CT was not met.</a:t>
            </a:r>
          </a:p>
          <a:p>
            <a:pPr algn="ctr" fontAlgn="auto">
              <a:spcBef>
                <a:spcPts val="0"/>
              </a:spcBef>
              <a:spcAft>
                <a:spcPts val="0"/>
              </a:spcAft>
              <a:defRPr/>
            </a:pPr>
            <a:r>
              <a:rPr lang="en-US" sz="1600" dirty="0">
                <a:solidFill>
                  <a:schemeClr val="tx2">
                    <a:lumMod val="25000"/>
                  </a:schemeClr>
                </a:solidFill>
              </a:rPr>
              <a:t>Public Health After Hours Duty Officer:</a:t>
            </a:r>
          </a:p>
          <a:p>
            <a:pPr algn="ctr" fontAlgn="auto">
              <a:spcBef>
                <a:spcPts val="0"/>
              </a:spcBef>
              <a:spcAft>
                <a:spcPts val="0"/>
              </a:spcAft>
              <a:defRPr/>
            </a:pPr>
            <a:r>
              <a:rPr lang="en-US" sz="1600" dirty="0">
                <a:solidFill>
                  <a:schemeClr val="tx2">
                    <a:lumMod val="25000"/>
                  </a:schemeClr>
                </a:solidFill>
              </a:rPr>
              <a:t>Cell (971) 246-1789</a:t>
            </a:r>
          </a:p>
          <a:p>
            <a:pPr algn="ctr" fontAlgn="auto">
              <a:spcBef>
                <a:spcPts val="0"/>
              </a:spcBef>
              <a:spcAft>
                <a:spcPts val="0"/>
              </a:spcAft>
              <a:defRPr/>
            </a:pPr>
            <a:r>
              <a:rPr lang="en-US" sz="1600" dirty="0">
                <a:solidFill>
                  <a:schemeClr val="tx2">
                    <a:lumMod val="25000"/>
                  </a:schemeClr>
                </a:solidFill>
              </a:rPr>
              <a:t>Pager (503) 938-6790</a:t>
            </a:r>
          </a:p>
          <a:p>
            <a:pPr algn="ctr" fontAlgn="auto">
              <a:spcBef>
                <a:spcPts val="0"/>
              </a:spcBef>
              <a:spcAft>
                <a:spcPts val="0"/>
              </a:spcAft>
              <a:defRPr/>
            </a:pPr>
            <a:r>
              <a:rPr lang="en-US" sz="1600" dirty="0">
                <a:solidFill>
                  <a:schemeClr val="tx2">
                    <a:lumMod val="25000"/>
                  </a:schemeClr>
                </a:solidFill>
              </a:rPr>
              <a:t>Oregon Emergency Response System:</a:t>
            </a:r>
          </a:p>
          <a:p>
            <a:pPr algn="ctr" fontAlgn="auto">
              <a:spcBef>
                <a:spcPts val="0"/>
              </a:spcBef>
              <a:spcAft>
                <a:spcPts val="0"/>
              </a:spcAft>
              <a:defRPr/>
            </a:pPr>
            <a:r>
              <a:rPr lang="en-US" sz="1600" dirty="0">
                <a:solidFill>
                  <a:schemeClr val="tx2">
                    <a:lumMod val="25000"/>
                  </a:schemeClr>
                </a:solidFill>
              </a:rPr>
              <a:t>1-800-452-0311</a:t>
            </a:r>
            <a:endParaRPr lang="en-US" sz="1600" dirty="0">
              <a:solidFill>
                <a:srgbClr val="C00000"/>
              </a:solidFill>
            </a:endParaRPr>
          </a:p>
        </p:txBody>
      </p:sp>
    </p:spTree>
    <p:extLst>
      <p:ext uri="{BB962C8B-B14F-4D97-AF65-F5344CB8AC3E}">
        <p14:creationId xmlns:p14="http://schemas.microsoft.com/office/powerpoint/2010/main" val="237879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idx="1"/>
          </p:nvPr>
        </p:nvSpPr>
        <p:spPr>
          <a:xfrm>
            <a:off x="323099" y="1341237"/>
            <a:ext cx="7543799" cy="1678949"/>
          </a:xfrm>
        </p:spPr>
        <p:txBody>
          <a:bodyPr/>
          <a:lstStyle/>
          <a:p>
            <a:pPr marL="400050" lvl="1" indent="0">
              <a:buNone/>
              <a:defRPr/>
            </a:pPr>
            <a:r>
              <a:rPr lang="en-US" sz="1600" dirty="0" smtClean="0">
                <a:solidFill>
                  <a:srgbClr val="C00000"/>
                </a:solidFill>
              </a:rPr>
              <a:t>Everyone needs to fill out the CT section of the Monthly Summary</a:t>
            </a:r>
          </a:p>
          <a:p>
            <a:pPr marL="400050" lvl="1" indent="0">
              <a:buNone/>
              <a:defRPr/>
            </a:pPr>
            <a:endParaRPr lang="en-US" sz="1600" dirty="0">
              <a:solidFill>
                <a:srgbClr val="C00000"/>
              </a:solidFill>
            </a:endParaRPr>
          </a:p>
          <a:p>
            <a:pPr marL="400050" lvl="1" indent="0">
              <a:buNone/>
              <a:defRPr/>
            </a:pPr>
            <a:endParaRPr lang="en-US" sz="1600" dirty="0"/>
          </a:p>
          <a:p>
            <a:pPr marL="685800" lvl="1">
              <a:defRPr/>
            </a:pPr>
            <a:endParaRPr lang="en-US" sz="1600" dirty="0" smtClean="0"/>
          </a:p>
        </p:txBody>
      </p:sp>
      <p:sp>
        <p:nvSpPr>
          <p:cNvPr id="6146" name="Title 1"/>
          <p:cNvSpPr>
            <a:spLocks noGrp="1"/>
          </p:cNvSpPr>
          <p:nvPr>
            <p:ph type="title"/>
          </p:nvPr>
        </p:nvSpPr>
        <p:spPr>
          <a:xfrm>
            <a:off x="457200" y="274638"/>
            <a:ext cx="8229600" cy="639762"/>
          </a:xfrm>
        </p:spPr>
        <p:txBody>
          <a:bodyPr/>
          <a:lstStyle/>
          <a:p>
            <a:pPr algn="ctr"/>
            <a:r>
              <a:rPr lang="en-US" sz="2000" dirty="0" smtClean="0"/>
              <a:t>Overview – NTU and Disinfection Reporting Requirements</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116</a:t>
            </a:fld>
            <a:endParaRPr lang="en-US" sz="1000">
              <a:solidFill>
                <a:srgbClr val="005595"/>
              </a:solidFill>
              <a:latin typeface="Arial" panose="020B0604020202020204" pitchFamily="34" charset="0"/>
            </a:endParaRPr>
          </a:p>
        </p:txBody>
      </p:sp>
      <p:grpSp>
        <p:nvGrpSpPr>
          <p:cNvPr id="3" name="Group 2"/>
          <p:cNvGrpSpPr/>
          <p:nvPr/>
        </p:nvGrpSpPr>
        <p:grpSpPr>
          <a:xfrm>
            <a:off x="1295400" y="2142925"/>
            <a:ext cx="5927725" cy="2506662"/>
            <a:chOff x="4020796" y="3607515"/>
            <a:chExt cx="5927725" cy="2506662"/>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0796" y="3607515"/>
              <a:ext cx="5927725" cy="2506662"/>
            </a:xfrm>
            <a:prstGeom prst="rect">
              <a:avLst/>
            </a:prstGeom>
            <a:noFill/>
            <a:ln w="349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3" name="Oval 12"/>
            <p:cNvSpPr/>
            <p:nvPr/>
          </p:nvSpPr>
          <p:spPr>
            <a:xfrm>
              <a:off x="4614521" y="4307602"/>
              <a:ext cx="487362" cy="30480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Oval 13"/>
            <p:cNvSpPr/>
            <p:nvPr/>
          </p:nvSpPr>
          <p:spPr>
            <a:xfrm>
              <a:off x="7595846" y="4215527"/>
              <a:ext cx="487362" cy="30480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spTree>
    <p:extLst>
      <p:ext uri="{BB962C8B-B14F-4D97-AF65-F5344CB8AC3E}">
        <p14:creationId xmlns:p14="http://schemas.microsoft.com/office/powerpoint/2010/main" val="925926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219200" y="4243819"/>
            <a:ext cx="7239000" cy="1540442"/>
          </a:xfrm>
          <a:prstGeom prst="rect">
            <a:avLst/>
          </a:prstGeom>
        </p:spPr>
      </p:pic>
      <p:pic>
        <p:nvPicPr>
          <p:cNvPr id="8" name="Picture 7"/>
          <p:cNvPicPr>
            <a:picLocks noChangeAspect="1"/>
          </p:cNvPicPr>
          <p:nvPr/>
        </p:nvPicPr>
        <p:blipFill>
          <a:blip r:embed="rId4"/>
          <a:stretch>
            <a:fillRect/>
          </a:stretch>
        </p:blipFill>
        <p:spPr>
          <a:xfrm>
            <a:off x="614979" y="2787878"/>
            <a:ext cx="6243021" cy="1351788"/>
          </a:xfrm>
          <a:prstGeom prst="rect">
            <a:avLst/>
          </a:prstGeom>
        </p:spPr>
      </p:pic>
      <p:sp>
        <p:nvSpPr>
          <p:cNvPr id="6146" name="Title 1"/>
          <p:cNvSpPr>
            <a:spLocks noGrp="1"/>
          </p:cNvSpPr>
          <p:nvPr>
            <p:ph type="title"/>
          </p:nvPr>
        </p:nvSpPr>
        <p:spPr>
          <a:xfrm>
            <a:off x="457200" y="274638"/>
            <a:ext cx="8229600" cy="639762"/>
          </a:xfrm>
        </p:spPr>
        <p:txBody>
          <a:bodyPr/>
          <a:lstStyle/>
          <a:p>
            <a:pPr algn="ctr"/>
            <a:r>
              <a:rPr lang="en-US" sz="2000" dirty="0" smtClean="0"/>
              <a:t>Overview – NTU and Disinfection Reporting Requirements</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117</a:t>
            </a:fld>
            <a:endParaRPr lang="en-US" sz="1000">
              <a:solidFill>
                <a:srgbClr val="005595"/>
              </a:solidFill>
              <a:latin typeface="Arial" panose="020B0604020202020204" pitchFamily="34" charset="0"/>
            </a:endParaRPr>
          </a:p>
        </p:txBody>
      </p:sp>
      <p:sp>
        <p:nvSpPr>
          <p:cNvPr id="11" name="Rectangle 3"/>
          <p:cNvSpPr txBox="1">
            <a:spLocks noChangeArrowheads="1"/>
          </p:cNvSpPr>
          <p:nvPr/>
        </p:nvSpPr>
        <p:spPr bwMode="auto">
          <a:xfrm>
            <a:off x="1225608" y="5474631"/>
            <a:ext cx="7232591" cy="25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r>
              <a:rPr lang="en-US" sz="1600" dirty="0" smtClean="0">
                <a:solidFill>
                  <a:srgbClr val="FF0000"/>
                </a:solidFill>
              </a:rPr>
              <a:t>           9 </a:t>
            </a:r>
            <a:r>
              <a:rPr lang="en-US" sz="1600" dirty="0">
                <a:solidFill>
                  <a:srgbClr val="FF0000"/>
                </a:solidFill>
              </a:rPr>
              <a:t>AM    </a:t>
            </a:r>
            <a:r>
              <a:rPr lang="en-US" sz="1600" dirty="0" smtClean="0">
                <a:solidFill>
                  <a:srgbClr val="FF0000"/>
                </a:solidFill>
              </a:rPr>
              <a:t>       0.6              100          60            12        6.8           18             Yes           1,000      </a:t>
            </a:r>
            <a:r>
              <a:rPr lang="en-US" sz="1600" dirty="0">
                <a:solidFill>
                  <a:srgbClr val="FF0000"/>
                </a:solidFill>
              </a:rPr>
              <a:t>	                                           </a:t>
            </a:r>
          </a:p>
        </p:txBody>
      </p:sp>
      <p:sp>
        <p:nvSpPr>
          <p:cNvPr id="15" name="Oval 14"/>
          <p:cNvSpPr/>
          <p:nvPr/>
        </p:nvSpPr>
        <p:spPr bwMode="auto">
          <a:xfrm>
            <a:off x="7760408" y="4613585"/>
            <a:ext cx="228600" cy="141003"/>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pic>
        <p:nvPicPr>
          <p:cNvPr id="6" name="Picture 5"/>
          <p:cNvPicPr>
            <a:picLocks noChangeAspect="1"/>
          </p:cNvPicPr>
          <p:nvPr/>
        </p:nvPicPr>
        <p:blipFill>
          <a:blip r:embed="rId5"/>
          <a:stretch>
            <a:fillRect/>
          </a:stretch>
        </p:blipFill>
        <p:spPr>
          <a:xfrm>
            <a:off x="614979" y="1015841"/>
            <a:ext cx="6366608" cy="1628791"/>
          </a:xfrm>
          <a:prstGeom prst="rect">
            <a:avLst/>
          </a:prstGeom>
        </p:spPr>
      </p:pic>
      <p:sp>
        <p:nvSpPr>
          <p:cNvPr id="13" name="Oval 12"/>
          <p:cNvSpPr/>
          <p:nvPr/>
        </p:nvSpPr>
        <p:spPr>
          <a:xfrm>
            <a:off x="5597725" y="3137606"/>
            <a:ext cx="257250" cy="155244"/>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Oval 13"/>
          <p:cNvSpPr/>
          <p:nvPr/>
        </p:nvSpPr>
        <p:spPr>
          <a:xfrm>
            <a:off x="3915425" y="3190250"/>
            <a:ext cx="257250" cy="155244"/>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 name="Oval 19"/>
          <p:cNvSpPr/>
          <p:nvPr/>
        </p:nvSpPr>
        <p:spPr bwMode="auto">
          <a:xfrm>
            <a:off x="2866621" y="2974531"/>
            <a:ext cx="406561" cy="101346"/>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23" name="Rectangle 3"/>
          <p:cNvSpPr txBox="1">
            <a:spLocks noChangeArrowheads="1"/>
          </p:cNvSpPr>
          <p:nvPr/>
        </p:nvSpPr>
        <p:spPr bwMode="auto">
          <a:xfrm>
            <a:off x="1447800" y="2096892"/>
            <a:ext cx="6057253" cy="318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r>
              <a:rPr lang="en-US" sz="1600" dirty="0" smtClean="0">
                <a:solidFill>
                  <a:srgbClr val="FF0000"/>
                </a:solidFill>
              </a:rPr>
              <a:t> 0.08	       0.09        0.07	       0.08	  0.09      0.06        0.12 NTU</a:t>
            </a:r>
            <a:r>
              <a:rPr lang="en-US" sz="1600" dirty="0">
                <a:solidFill>
                  <a:srgbClr val="FF0000"/>
                </a:solidFill>
              </a:rPr>
              <a:t>	                                           </a:t>
            </a:r>
          </a:p>
        </p:txBody>
      </p:sp>
      <p:sp>
        <p:nvSpPr>
          <p:cNvPr id="7" name="Freeform 6"/>
          <p:cNvSpPr/>
          <p:nvPr/>
        </p:nvSpPr>
        <p:spPr bwMode="auto">
          <a:xfrm>
            <a:off x="4285115" y="3611838"/>
            <a:ext cx="1092979" cy="191594"/>
          </a:xfrm>
          <a:custGeom>
            <a:avLst/>
            <a:gdLst>
              <a:gd name="connsiteX0" fmla="*/ 282164 w 1256384"/>
              <a:gd name="connsiteY0" fmla="*/ 53830 h 251745"/>
              <a:gd name="connsiteX1" fmla="*/ 136885 w 1256384"/>
              <a:gd name="connsiteY1" fmla="*/ 62375 h 251745"/>
              <a:gd name="connsiteX2" fmla="*/ 94156 w 1256384"/>
              <a:gd name="connsiteY2" fmla="*/ 122196 h 251745"/>
              <a:gd name="connsiteX3" fmla="*/ 34336 w 1256384"/>
              <a:gd name="connsiteY3" fmla="*/ 139288 h 251745"/>
              <a:gd name="connsiteX4" fmla="*/ 152 w 1256384"/>
              <a:gd name="connsiteY4" fmla="*/ 164925 h 251745"/>
              <a:gd name="connsiteX5" fmla="*/ 25790 w 1256384"/>
              <a:gd name="connsiteY5" fmla="*/ 182017 h 251745"/>
              <a:gd name="connsiteX6" fmla="*/ 102702 w 1256384"/>
              <a:gd name="connsiteY6" fmla="*/ 199108 h 251745"/>
              <a:gd name="connsiteX7" fmla="*/ 145431 w 1256384"/>
              <a:gd name="connsiteY7" fmla="*/ 207654 h 251745"/>
              <a:gd name="connsiteX8" fmla="*/ 230889 w 1256384"/>
              <a:gd name="connsiteY8" fmla="*/ 199108 h 251745"/>
              <a:gd name="connsiteX9" fmla="*/ 265072 w 1256384"/>
              <a:gd name="connsiteY9" fmla="*/ 147833 h 251745"/>
              <a:gd name="connsiteX10" fmla="*/ 273618 w 1256384"/>
              <a:gd name="connsiteY10" fmla="*/ 173471 h 251745"/>
              <a:gd name="connsiteX11" fmla="*/ 282164 w 1256384"/>
              <a:gd name="connsiteY11" fmla="*/ 216200 h 251745"/>
              <a:gd name="connsiteX12" fmla="*/ 333438 w 1256384"/>
              <a:gd name="connsiteY12" fmla="*/ 182017 h 251745"/>
              <a:gd name="connsiteX13" fmla="*/ 384713 w 1256384"/>
              <a:gd name="connsiteY13" fmla="*/ 164925 h 251745"/>
              <a:gd name="connsiteX14" fmla="*/ 410351 w 1256384"/>
              <a:gd name="connsiteY14" fmla="*/ 156379 h 251745"/>
              <a:gd name="connsiteX15" fmla="*/ 478717 w 1256384"/>
              <a:gd name="connsiteY15" fmla="*/ 79467 h 251745"/>
              <a:gd name="connsiteX16" fmla="*/ 487263 w 1256384"/>
              <a:gd name="connsiteY16" fmla="*/ 113650 h 251745"/>
              <a:gd name="connsiteX17" fmla="*/ 495809 w 1256384"/>
              <a:gd name="connsiteY17" fmla="*/ 216200 h 251745"/>
              <a:gd name="connsiteX18" fmla="*/ 512900 w 1256384"/>
              <a:gd name="connsiteY18" fmla="*/ 190562 h 251745"/>
              <a:gd name="connsiteX19" fmla="*/ 572721 w 1256384"/>
              <a:gd name="connsiteY19" fmla="*/ 130742 h 251745"/>
              <a:gd name="connsiteX20" fmla="*/ 666724 w 1256384"/>
              <a:gd name="connsiteY20" fmla="*/ 88013 h 251745"/>
              <a:gd name="connsiteX21" fmla="*/ 666724 w 1256384"/>
              <a:gd name="connsiteY21" fmla="*/ 216200 h 251745"/>
              <a:gd name="connsiteX22" fmla="*/ 658179 w 1256384"/>
              <a:gd name="connsiteY22" fmla="*/ 190562 h 251745"/>
              <a:gd name="connsiteX23" fmla="*/ 820549 w 1256384"/>
              <a:gd name="connsiteY23" fmla="*/ 199108 h 251745"/>
              <a:gd name="connsiteX24" fmla="*/ 794911 w 1256384"/>
              <a:gd name="connsiteY24" fmla="*/ 207654 h 251745"/>
              <a:gd name="connsiteX25" fmla="*/ 820549 w 1256384"/>
              <a:gd name="connsiteY25" fmla="*/ 182017 h 251745"/>
              <a:gd name="connsiteX26" fmla="*/ 871824 w 1256384"/>
              <a:gd name="connsiteY26" fmla="*/ 147833 h 251745"/>
              <a:gd name="connsiteX27" fmla="*/ 940190 w 1256384"/>
              <a:gd name="connsiteY27" fmla="*/ 88013 h 251745"/>
              <a:gd name="connsiteX28" fmla="*/ 974373 w 1256384"/>
              <a:gd name="connsiteY28" fmla="*/ 36738 h 251745"/>
              <a:gd name="connsiteX29" fmla="*/ 940190 w 1256384"/>
              <a:gd name="connsiteY29" fmla="*/ 88013 h 251745"/>
              <a:gd name="connsiteX30" fmla="*/ 914552 w 1256384"/>
              <a:gd name="connsiteY30" fmla="*/ 122196 h 251745"/>
              <a:gd name="connsiteX31" fmla="*/ 871824 w 1256384"/>
              <a:gd name="connsiteY31" fmla="*/ 199108 h 251745"/>
              <a:gd name="connsiteX32" fmla="*/ 863278 w 1256384"/>
              <a:gd name="connsiteY32" fmla="*/ 224746 h 251745"/>
              <a:gd name="connsiteX33" fmla="*/ 846186 w 1256384"/>
              <a:gd name="connsiteY33" fmla="*/ 250383 h 251745"/>
              <a:gd name="connsiteX34" fmla="*/ 897461 w 1256384"/>
              <a:gd name="connsiteY34" fmla="*/ 199108 h 251745"/>
              <a:gd name="connsiteX35" fmla="*/ 931644 w 1256384"/>
              <a:gd name="connsiteY35" fmla="*/ 207654 h 251745"/>
              <a:gd name="connsiteX36" fmla="*/ 957281 w 1256384"/>
              <a:gd name="connsiteY36" fmla="*/ 216200 h 251745"/>
              <a:gd name="connsiteX37" fmla="*/ 1051285 w 1256384"/>
              <a:gd name="connsiteY37" fmla="*/ 139288 h 251745"/>
              <a:gd name="connsiteX38" fmla="*/ 1076923 w 1256384"/>
              <a:gd name="connsiteY38" fmla="*/ 105104 h 251745"/>
              <a:gd name="connsiteX39" fmla="*/ 1102560 w 1256384"/>
              <a:gd name="connsiteY39" fmla="*/ 53830 h 251745"/>
              <a:gd name="connsiteX40" fmla="*/ 1119652 w 1256384"/>
              <a:gd name="connsiteY40" fmla="*/ 2555 h 251745"/>
              <a:gd name="connsiteX41" fmla="*/ 1059831 w 1256384"/>
              <a:gd name="connsiteY41" fmla="*/ 79467 h 251745"/>
              <a:gd name="connsiteX42" fmla="*/ 1025648 w 1256384"/>
              <a:gd name="connsiteY42" fmla="*/ 122196 h 251745"/>
              <a:gd name="connsiteX43" fmla="*/ 991465 w 1256384"/>
              <a:gd name="connsiteY43" fmla="*/ 182017 h 251745"/>
              <a:gd name="connsiteX44" fmla="*/ 982919 w 1256384"/>
              <a:gd name="connsiteY44" fmla="*/ 207654 h 251745"/>
              <a:gd name="connsiteX45" fmla="*/ 1017102 w 1256384"/>
              <a:gd name="connsiteY45" fmla="*/ 199108 h 251745"/>
              <a:gd name="connsiteX46" fmla="*/ 1076923 w 1256384"/>
              <a:gd name="connsiteY46" fmla="*/ 199108 h 251745"/>
              <a:gd name="connsiteX47" fmla="*/ 1102560 w 1256384"/>
              <a:gd name="connsiteY47" fmla="*/ 207654 h 251745"/>
              <a:gd name="connsiteX48" fmla="*/ 1188018 w 1256384"/>
              <a:gd name="connsiteY48" fmla="*/ 156379 h 251745"/>
              <a:gd name="connsiteX49" fmla="*/ 1213655 w 1256384"/>
              <a:gd name="connsiteY49" fmla="*/ 139288 h 251745"/>
              <a:gd name="connsiteX50" fmla="*/ 1230747 w 1256384"/>
              <a:gd name="connsiteY50" fmla="*/ 113650 h 251745"/>
              <a:gd name="connsiteX51" fmla="*/ 1256384 w 1256384"/>
              <a:gd name="connsiteY51" fmla="*/ 88013 h 251745"/>
              <a:gd name="connsiteX52" fmla="*/ 1230747 w 1256384"/>
              <a:gd name="connsiteY52" fmla="*/ 105104 h 251745"/>
              <a:gd name="connsiteX53" fmla="*/ 1196564 w 1256384"/>
              <a:gd name="connsiteY53" fmla="*/ 147833 h 251745"/>
              <a:gd name="connsiteX54" fmla="*/ 1162381 w 1256384"/>
              <a:gd name="connsiteY54" fmla="*/ 233291 h 25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56384" h="251745">
                <a:moveTo>
                  <a:pt x="282164" y="53830"/>
                </a:moveTo>
                <a:cubicBezTo>
                  <a:pt x="233738" y="56678"/>
                  <a:pt x="184453" y="52861"/>
                  <a:pt x="136885" y="62375"/>
                </a:cubicBezTo>
                <a:cubicBezTo>
                  <a:pt x="110210" y="67710"/>
                  <a:pt x="108252" y="108100"/>
                  <a:pt x="94156" y="122196"/>
                </a:cubicBezTo>
                <a:cubicBezTo>
                  <a:pt x="90069" y="126283"/>
                  <a:pt x="34632" y="139214"/>
                  <a:pt x="34336" y="139288"/>
                </a:cubicBezTo>
                <a:cubicBezTo>
                  <a:pt x="22941" y="147834"/>
                  <a:pt x="2945" y="150958"/>
                  <a:pt x="152" y="164925"/>
                </a:cubicBezTo>
                <a:cubicBezTo>
                  <a:pt x="-1862" y="174997"/>
                  <a:pt x="16603" y="177424"/>
                  <a:pt x="25790" y="182017"/>
                </a:cubicBezTo>
                <a:cubicBezTo>
                  <a:pt x="47312" y="192778"/>
                  <a:pt x="82078" y="195358"/>
                  <a:pt x="102702" y="199108"/>
                </a:cubicBezTo>
                <a:cubicBezTo>
                  <a:pt x="116993" y="201706"/>
                  <a:pt x="131188" y="204805"/>
                  <a:pt x="145431" y="207654"/>
                </a:cubicBezTo>
                <a:cubicBezTo>
                  <a:pt x="173917" y="204805"/>
                  <a:pt x="205283" y="211911"/>
                  <a:pt x="230889" y="199108"/>
                </a:cubicBezTo>
                <a:cubicBezTo>
                  <a:pt x="249262" y="189921"/>
                  <a:pt x="265072" y="147833"/>
                  <a:pt x="265072" y="147833"/>
                </a:cubicBezTo>
                <a:cubicBezTo>
                  <a:pt x="267921" y="156379"/>
                  <a:pt x="271433" y="164732"/>
                  <a:pt x="273618" y="173471"/>
                </a:cubicBezTo>
                <a:cubicBezTo>
                  <a:pt x="277141" y="187562"/>
                  <a:pt x="267785" y="214146"/>
                  <a:pt x="282164" y="216200"/>
                </a:cubicBezTo>
                <a:cubicBezTo>
                  <a:pt x="302499" y="219105"/>
                  <a:pt x="313951" y="188513"/>
                  <a:pt x="333438" y="182017"/>
                </a:cubicBezTo>
                <a:lnTo>
                  <a:pt x="384713" y="164925"/>
                </a:lnTo>
                <a:lnTo>
                  <a:pt x="410351" y="156379"/>
                </a:lnTo>
                <a:cubicBezTo>
                  <a:pt x="468887" y="97841"/>
                  <a:pt x="448217" y="125215"/>
                  <a:pt x="478717" y="79467"/>
                </a:cubicBezTo>
                <a:cubicBezTo>
                  <a:pt x="481566" y="90861"/>
                  <a:pt x="485806" y="101996"/>
                  <a:pt x="487263" y="113650"/>
                </a:cubicBezTo>
                <a:cubicBezTo>
                  <a:pt x="491518" y="147687"/>
                  <a:pt x="484962" y="183658"/>
                  <a:pt x="495809" y="216200"/>
                </a:cubicBezTo>
                <a:cubicBezTo>
                  <a:pt x="499057" y="225944"/>
                  <a:pt x="506029" y="198196"/>
                  <a:pt x="512900" y="190562"/>
                </a:cubicBezTo>
                <a:cubicBezTo>
                  <a:pt x="531765" y="169601"/>
                  <a:pt x="549258" y="146384"/>
                  <a:pt x="572721" y="130742"/>
                </a:cubicBezTo>
                <a:cubicBezTo>
                  <a:pt x="636081" y="88502"/>
                  <a:pt x="603853" y="100588"/>
                  <a:pt x="666724" y="88013"/>
                </a:cubicBezTo>
                <a:cubicBezTo>
                  <a:pt x="683677" y="138870"/>
                  <a:pt x="685312" y="132553"/>
                  <a:pt x="666724" y="216200"/>
                </a:cubicBezTo>
                <a:cubicBezTo>
                  <a:pt x="664770" y="224994"/>
                  <a:pt x="649226" y="191557"/>
                  <a:pt x="658179" y="190562"/>
                </a:cubicBezTo>
                <a:cubicBezTo>
                  <a:pt x="712046" y="184577"/>
                  <a:pt x="766426" y="196259"/>
                  <a:pt x="820549" y="199108"/>
                </a:cubicBezTo>
                <a:cubicBezTo>
                  <a:pt x="812003" y="201957"/>
                  <a:pt x="794911" y="216662"/>
                  <a:pt x="794911" y="207654"/>
                </a:cubicBezTo>
                <a:cubicBezTo>
                  <a:pt x="794911" y="195568"/>
                  <a:pt x="811009" y="189437"/>
                  <a:pt x="820549" y="182017"/>
                </a:cubicBezTo>
                <a:cubicBezTo>
                  <a:pt x="836764" y="169406"/>
                  <a:pt x="855391" y="160158"/>
                  <a:pt x="871824" y="147833"/>
                </a:cubicBezTo>
                <a:cubicBezTo>
                  <a:pt x="899341" y="127196"/>
                  <a:pt x="918063" y="115672"/>
                  <a:pt x="940190" y="88013"/>
                </a:cubicBezTo>
                <a:cubicBezTo>
                  <a:pt x="953022" y="71973"/>
                  <a:pt x="974373" y="36738"/>
                  <a:pt x="974373" y="36738"/>
                </a:cubicBezTo>
                <a:cubicBezTo>
                  <a:pt x="974373" y="36738"/>
                  <a:pt x="952515" y="71580"/>
                  <a:pt x="940190" y="88013"/>
                </a:cubicBezTo>
                <a:cubicBezTo>
                  <a:pt x="931644" y="99407"/>
                  <a:pt x="921469" y="109745"/>
                  <a:pt x="914552" y="122196"/>
                </a:cubicBezTo>
                <a:cubicBezTo>
                  <a:pt x="858595" y="222918"/>
                  <a:pt x="937840" y="111086"/>
                  <a:pt x="871824" y="199108"/>
                </a:cubicBezTo>
                <a:cubicBezTo>
                  <a:pt x="868975" y="207654"/>
                  <a:pt x="867307" y="216689"/>
                  <a:pt x="863278" y="224746"/>
                </a:cubicBezTo>
                <a:cubicBezTo>
                  <a:pt x="858685" y="233932"/>
                  <a:pt x="838923" y="257646"/>
                  <a:pt x="846186" y="250383"/>
                </a:cubicBezTo>
                <a:cubicBezTo>
                  <a:pt x="909786" y="186783"/>
                  <a:pt x="837043" y="239389"/>
                  <a:pt x="897461" y="199108"/>
                </a:cubicBezTo>
                <a:cubicBezTo>
                  <a:pt x="908855" y="201957"/>
                  <a:pt x="920351" y="204427"/>
                  <a:pt x="931644" y="207654"/>
                </a:cubicBezTo>
                <a:cubicBezTo>
                  <a:pt x="940305" y="210129"/>
                  <a:pt x="949080" y="219928"/>
                  <a:pt x="957281" y="216200"/>
                </a:cubicBezTo>
                <a:cubicBezTo>
                  <a:pt x="977685" y="206925"/>
                  <a:pt x="1029955" y="164173"/>
                  <a:pt x="1051285" y="139288"/>
                </a:cubicBezTo>
                <a:cubicBezTo>
                  <a:pt x="1060554" y="128474"/>
                  <a:pt x="1068377" y="116499"/>
                  <a:pt x="1076923" y="105104"/>
                </a:cubicBezTo>
                <a:cubicBezTo>
                  <a:pt x="1108081" y="11623"/>
                  <a:pt x="1058391" y="153208"/>
                  <a:pt x="1102560" y="53830"/>
                </a:cubicBezTo>
                <a:cubicBezTo>
                  <a:pt x="1109877" y="37367"/>
                  <a:pt x="1130713" y="-11666"/>
                  <a:pt x="1119652" y="2555"/>
                </a:cubicBezTo>
                <a:lnTo>
                  <a:pt x="1059831" y="79467"/>
                </a:lnTo>
                <a:cubicBezTo>
                  <a:pt x="1048562" y="93809"/>
                  <a:pt x="1025648" y="122196"/>
                  <a:pt x="1025648" y="122196"/>
                </a:cubicBezTo>
                <a:cubicBezTo>
                  <a:pt x="1006053" y="180977"/>
                  <a:pt x="1032854" y="109585"/>
                  <a:pt x="991465" y="182017"/>
                </a:cubicBezTo>
                <a:cubicBezTo>
                  <a:pt x="986996" y="189838"/>
                  <a:pt x="975424" y="202657"/>
                  <a:pt x="982919" y="207654"/>
                </a:cubicBezTo>
                <a:cubicBezTo>
                  <a:pt x="992692" y="214169"/>
                  <a:pt x="1005708" y="201957"/>
                  <a:pt x="1017102" y="199108"/>
                </a:cubicBezTo>
                <a:cubicBezTo>
                  <a:pt x="1112095" y="135780"/>
                  <a:pt x="1043986" y="157936"/>
                  <a:pt x="1076923" y="199108"/>
                </a:cubicBezTo>
                <a:cubicBezTo>
                  <a:pt x="1082550" y="206142"/>
                  <a:pt x="1094014" y="204805"/>
                  <a:pt x="1102560" y="207654"/>
                </a:cubicBezTo>
                <a:cubicBezTo>
                  <a:pt x="1155116" y="181375"/>
                  <a:pt x="1126142" y="197629"/>
                  <a:pt x="1188018" y="156379"/>
                </a:cubicBezTo>
                <a:lnTo>
                  <a:pt x="1213655" y="139288"/>
                </a:lnTo>
                <a:cubicBezTo>
                  <a:pt x="1219352" y="130742"/>
                  <a:pt x="1224172" y="121540"/>
                  <a:pt x="1230747" y="113650"/>
                </a:cubicBezTo>
                <a:cubicBezTo>
                  <a:pt x="1238484" y="104366"/>
                  <a:pt x="1256384" y="100098"/>
                  <a:pt x="1256384" y="88013"/>
                </a:cubicBezTo>
                <a:cubicBezTo>
                  <a:pt x="1256384" y="77742"/>
                  <a:pt x="1238009" y="97842"/>
                  <a:pt x="1230747" y="105104"/>
                </a:cubicBezTo>
                <a:cubicBezTo>
                  <a:pt x="1217849" y="118002"/>
                  <a:pt x="1206946" y="132836"/>
                  <a:pt x="1196564" y="147833"/>
                </a:cubicBezTo>
                <a:cubicBezTo>
                  <a:pt x="1148377" y="217437"/>
                  <a:pt x="1142310" y="193151"/>
                  <a:pt x="1162381" y="233291"/>
                </a:cubicBezTo>
              </a:path>
            </a:pathLst>
          </a:cu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24" name="Rectangle 3"/>
          <p:cNvSpPr txBox="1">
            <a:spLocks noChangeArrowheads="1"/>
          </p:cNvSpPr>
          <p:nvPr/>
        </p:nvSpPr>
        <p:spPr bwMode="auto">
          <a:xfrm>
            <a:off x="4285115" y="3314187"/>
            <a:ext cx="2696471" cy="318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r>
              <a:rPr lang="en-US" sz="1600" dirty="0" smtClean="0">
                <a:solidFill>
                  <a:srgbClr val="FF0000"/>
                </a:solidFill>
              </a:rPr>
              <a:t>Evan Hofeld</a:t>
            </a:r>
          </a:p>
          <a:p>
            <a:r>
              <a:rPr lang="en-US" sz="1600" dirty="0">
                <a:solidFill>
                  <a:srgbClr val="FF0000"/>
                </a:solidFill>
              </a:rPr>
              <a:t> </a:t>
            </a:r>
            <a:r>
              <a:rPr lang="en-US" sz="1600" dirty="0" smtClean="0">
                <a:solidFill>
                  <a:srgbClr val="FF0000"/>
                </a:solidFill>
              </a:rPr>
              <a:t>                                      09/26/15</a:t>
            </a:r>
            <a:r>
              <a:rPr lang="en-US" sz="1600" dirty="0">
                <a:solidFill>
                  <a:srgbClr val="FF0000"/>
                </a:solidFill>
              </a:rPr>
              <a:t>	                                           </a:t>
            </a:r>
          </a:p>
        </p:txBody>
      </p:sp>
      <p:sp>
        <p:nvSpPr>
          <p:cNvPr id="25" name="Rectangle 3"/>
          <p:cNvSpPr txBox="1">
            <a:spLocks noChangeArrowheads="1"/>
          </p:cNvSpPr>
          <p:nvPr/>
        </p:nvSpPr>
        <p:spPr bwMode="auto">
          <a:xfrm>
            <a:off x="4071359" y="3777191"/>
            <a:ext cx="3037275" cy="318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r>
              <a:rPr lang="en-US" sz="1600" dirty="0" smtClean="0">
                <a:solidFill>
                  <a:srgbClr val="FF0000"/>
                </a:solidFill>
              </a:rPr>
              <a:t>971    322-8027                 12345</a:t>
            </a:r>
            <a:r>
              <a:rPr lang="en-US" sz="1600" dirty="0">
                <a:solidFill>
                  <a:srgbClr val="FF0000"/>
                </a:solidFill>
              </a:rPr>
              <a:t>	                                           </a:t>
            </a:r>
          </a:p>
        </p:txBody>
      </p:sp>
      <p:sp>
        <p:nvSpPr>
          <p:cNvPr id="27" name="Oval 26"/>
          <p:cNvSpPr/>
          <p:nvPr/>
        </p:nvSpPr>
        <p:spPr bwMode="auto">
          <a:xfrm>
            <a:off x="2827059" y="3075877"/>
            <a:ext cx="406561" cy="117138"/>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28" name="Oval 27"/>
          <p:cNvSpPr/>
          <p:nvPr/>
        </p:nvSpPr>
        <p:spPr bwMode="auto">
          <a:xfrm>
            <a:off x="2741458" y="3222393"/>
            <a:ext cx="406561" cy="117138"/>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29" name="Rectangle 3"/>
          <p:cNvSpPr txBox="1">
            <a:spLocks noChangeArrowheads="1"/>
          </p:cNvSpPr>
          <p:nvPr/>
        </p:nvSpPr>
        <p:spPr bwMode="auto">
          <a:xfrm>
            <a:off x="1872723" y="4429514"/>
            <a:ext cx="5398553" cy="318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r>
              <a:rPr lang="en-US" sz="1200" dirty="0" smtClean="0">
                <a:solidFill>
                  <a:srgbClr val="FF0000"/>
                </a:solidFill>
              </a:rPr>
              <a:t>XWZ Water System                                                               99999              A                          09/15</a:t>
            </a:r>
            <a:r>
              <a:rPr lang="en-US" sz="1200" dirty="0">
                <a:solidFill>
                  <a:srgbClr val="FF0000"/>
                </a:solidFill>
              </a:rPr>
              <a:t>	                                           </a:t>
            </a:r>
          </a:p>
        </p:txBody>
      </p:sp>
      <p:sp>
        <p:nvSpPr>
          <p:cNvPr id="30" name="Rectangle 3"/>
          <p:cNvSpPr txBox="1">
            <a:spLocks noChangeArrowheads="1"/>
          </p:cNvSpPr>
          <p:nvPr/>
        </p:nvSpPr>
        <p:spPr bwMode="auto">
          <a:xfrm>
            <a:off x="1099006" y="1505544"/>
            <a:ext cx="5882580" cy="318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r>
              <a:rPr lang="en-US" sz="1200" dirty="0" smtClean="0">
                <a:solidFill>
                  <a:srgbClr val="FF0000"/>
                </a:solidFill>
              </a:rPr>
              <a:t>XWZ Water System                                                    99999                          A                                  09/2015</a:t>
            </a:r>
            <a:r>
              <a:rPr lang="en-US" sz="1200" dirty="0">
                <a:solidFill>
                  <a:srgbClr val="FF0000"/>
                </a:solidFill>
              </a:rPr>
              <a:t>	                                           </a:t>
            </a:r>
          </a:p>
        </p:txBody>
      </p:sp>
      <p:sp>
        <p:nvSpPr>
          <p:cNvPr id="31" name="Rectangle 3"/>
          <p:cNvSpPr txBox="1">
            <a:spLocks noChangeArrowheads="1"/>
          </p:cNvSpPr>
          <p:nvPr/>
        </p:nvSpPr>
        <p:spPr bwMode="auto">
          <a:xfrm>
            <a:off x="6037188" y="1145179"/>
            <a:ext cx="1071446" cy="318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r>
              <a:rPr lang="en-US" sz="1600" b="1" dirty="0" smtClean="0">
                <a:solidFill>
                  <a:srgbClr val="FF0000"/>
                </a:solidFill>
              </a:rPr>
              <a:t>Clatsop</a:t>
            </a:r>
            <a:endParaRPr lang="en-US" sz="1600" b="1" dirty="0">
              <a:solidFill>
                <a:srgbClr val="FF0000"/>
              </a:solidFill>
            </a:endParaRPr>
          </a:p>
        </p:txBody>
      </p:sp>
      <p:sp>
        <p:nvSpPr>
          <p:cNvPr id="17" name="Content Placeholder 2"/>
          <p:cNvSpPr>
            <a:spLocks noGrp="1"/>
          </p:cNvSpPr>
          <p:nvPr>
            <p:ph idx="1"/>
          </p:nvPr>
        </p:nvSpPr>
        <p:spPr>
          <a:xfrm>
            <a:off x="-76200" y="752517"/>
            <a:ext cx="9601200" cy="1290547"/>
          </a:xfrm>
        </p:spPr>
        <p:txBody>
          <a:bodyPr/>
          <a:lstStyle/>
          <a:p>
            <a:pPr marL="400050" lvl="1" indent="0">
              <a:buNone/>
              <a:defRPr/>
            </a:pPr>
            <a:r>
              <a:rPr lang="en-US" sz="1600" dirty="0" smtClean="0">
                <a:solidFill>
                  <a:srgbClr val="C00000"/>
                </a:solidFill>
              </a:rPr>
              <a:t>Be sure your reports are complete before sending them in by the 10</a:t>
            </a:r>
            <a:r>
              <a:rPr lang="en-US" sz="1600" baseline="30000" dirty="0" smtClean="0">
                <a:solidFill>
                  <a:srgbClr val="C00000"/>
                </a:solidFill>
              </a:rPr>
              <a:t>th</a:t>
            </a:r>
            <a:r>
              <a:rPr lang="en-US" sz="1600" dirty="0" smtClean="0">
                <a:solidFill>
                  <a:srgbClr val="C00000"/>
                </a:solidFill>
              </a:rPr>
              <a:t> of each month</a:t>
            </a:r>
          </a:p>
          <a:p>
            <a:pPr marL="400050" lvl="1" indent="0">
              <a:buNone/>
              <a:defRPr/>
            </a:pPr>
            <a:endParaRPr lang="en-US" sz="1600" dirty="0">
              <a:solidFill>
                <a:srgbClr val="C00000"/>
              </a:solidFill>
            </a:endParaRPr>
          </a:p>
          <a:p>
            <a:pPr marL="400050" lvl="1" indent="0">
              <a:buNone/>
              <a:defRPr/>
            </a:pPr>
            <a:endParaRPr lang="en-US" sz="1600" dirty="0"/>
          </a:p>
          <a:p>
            <a:pPr marL="685800" lvl="1">
              <a:defRPr/>
            </a:pPr>
            <a:endParaRPr lang="en-US" sz="1600" dirty="0" smtClean="0"/>
          </a:p>
        </p:txBody>
      </p:sp>
    </p:spTree>
    <p:extLst>
      <p:ext uri="{BB962C8B-B14F-4D97-AF65-F5344CB8AC3E}">
        <p14:creationId xmlns:p14="http://schemas.microsoft.com/office/powerpoint/2010/main" val="20532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idx="1"/>
          </p:nvPr>
        </p:nvSpPr>
        <p:spPr>
          <a:xfrm>
            <a:off x="323099" y="1341237"/>
            <a:ext cx="7543799" cy="1678949"/>
          </a:xfrm>
        </p:spPr>
        <p:txBody>
          <a:bodyPr/>
          <a:lstStyle/>
          <a:p>
            <a:pPr>
              <a:lnSpc>
                <a:spcPct val="80000"/>
              </a:lnSpc>
              <a:spcBef>
                <a:spcPts val="700"/>
              </a:spcBef>
              <a:buClr>
                <a:schemeClr val="tx2"/>
              </a:buClr>
              <a:buSzPct val="95000"/>
              <a:buFont typeface="Wingdings" panose="05000000000000000000" pitchFamily="2" charset="2"/>
              <a:buChar char=""/>
            </a:pPr>
            <a:r>
              <a:rPr lang="en-US" sz="1800" dirty="0"/>
              <a:t>Not calculating CT’s daily</a:t>
            </a:r>
          </a:p>
          <a:p>
            <a:pPr lvl="1">
              <a:lnSpc>
                <a:spcPct val="80000"/>
              </a:lnSpc>
              <a:buClr>
                <a:schemeClr val="accent2"/>
              </a:buClr>
              <a:buSzPct val="90000"/>
              <a:buFont typeface="Wingdings" panose="05000000000000000000" pitchFamily="2" charset="2"/>
              <a:buChar char=""/>
            </a:pPr>
            <a:r>
              <a:rPr lang="en-US" dirty="0"/>
              <a:t>Don’t wait until the end of the month to do the calculations because if you discover you didn’t meet CT’s, it’s too late!</a:t>
            </a:r>
          </a:p>
          <a:p>
            <a:pPr lvl="1">
              <a:lnSpc>
                <a:spcPct val="80000"/>
              </a:lnSpc>
              <a:buClr>
                <a:schemeClr val="accent2"/>
              </a:buClr>
              <a:buSzPct val="90000"/>
              <a:buFont typeface="Wingdings" panose="05000000000000000000" pitchFamily="2" charset="2"/>
              <a:buChar char=""/>
            </a:pPr>
            <a:endParaRPr lang="en-US" dirty="0"/>
          </a:p>
          <a:p>
            <a:pPr>
              <a:lnSpc>
                <a:spcPct val="80000"/>
              </a:lnSpc>
              <a:spcBef>
                <a:spcPts val="700"/>
              </a:spcBef>
              <a:buClr>
                <a:schemeClr val="tx2"/>
              </a:buClr>
              <a:buSzPct val="95000"/>
              <a:buFont typeface="Wingdings" panose="05000000000000000000" pitchFamily="2" charset="2"/>
              <a:buChar char=""/>
            </a:pPr>
            <a:r>
              <a:rPr lang="en-US" sz="1800" dirty="0"/>
              <a:t>If adjusting contact time according to flow rate, use the demand flow, not the plant flow.</a:t>
            </a:r>
          </a:p>
          <a:p>
            <a:pPr>
              <a:lnSpc>
                <a:spcPct val="80000"/>
              </a:lnSpc>
              <a:spcBef>
                <a:spcPts val="700"/>
              </a:spcBef>
              <a:buClr>
                <a:schemeClr val="tx2"/>
              </a:buClr>
              <a:buSzPct val="95000"/>
              <a:buFont typeface="Wingdings" panose="05000000000000000000" pitchFamily="2" charset="2"/>
              <a:buChar char=""/>
            </a:pPr>
            <a:endParaRPr lang="en-US" sz="1800" dirty="0"/>
          </a:p>
          <a:p>
            <a:pPr>
              <a:lnSpc>
                <a:spcPct val="80000"/>
              </a:lnSpc>
              <a:spcBef>
                <a:spcPts val="700"/>
              </a:spcBef>
              <a:buClr>
                <a:schemeClr val="tx2"/>
              </a:buClr>
              <a:buSzPct val="95000"/>
              <a:buFont typeface="Wingdings" panose="05000000000000000000" pitchFamily="2" charset="2"/>
              <a:buChar char=""/>
            </a:pPr>
            <a:r>
              <a:rPr lang="en-US" sz="1800" dirty="0"/>
              <a:t>Failure to answer questions at bottom of form correctly (or at all)</a:t>
            </a:r>
          </a:p>
          <a:p>
            <a:pPr>
              <a:lnSpc>
                <a:spcPct val="80000"/>
              </a:lnSpc>
              <a:spcBef>
                <a:spcPts val="700"/>
              </a:spcBef>
              <a:buClr>
                <a:schemeClr val="tx2"/>
              </a:buClr>
              <a:buSzPct val="95000"/>
              <a:buFont typeface="Wingdings" panose="05000000000000000000" pitchFamily="2" charset="2"/>
              <a:buChar char=""/>
            </a:pPr>
            <a:endParaRPr lang="en-US" sz="1800" dirty="0"/>
          </a:p>
          <a:p>
            <a:pPr>
              <a:lnSpc>
                <a:spcPct val="80000"/>
              </a:lnSpc>
              <a:spcBef>
                <a:spcPts val="700"/>
              </a:spcBef>
              <a:buClr>
                <a:schemeClr val="tx2"/>
              </a:buClr>
              <a:buSzPct val="95000"/>
              <a:buFont typeface="Wingdings" panose="05000000000000000000" pitchFamily="2" charset="2"/>
              <a:buChar char=""/>
            </a:pPr>
            <a:r>
              <a:rPr lang="en-US" sz="1800" dirty="0"/>
              <a:t>Always answering “Yes” to the questions at the bottom of the form without actually looking at the numbers</a:t>
            </a:r>
          </a:p>
          <a:p>
            <a:pPr marL="400050" lvl="1" indent="0">
              <a:buNone/>
              <a:defRPr/>
            </a:pPr>
            <a:endParaRPr lang="en-US" dirty="0">
              <a:solidFill>
                <a:srgbClr val="C00000"/>
              </a:solidFill>
            </a:endParaRPr>
          </a:p>
          <a:p>
            <a:pPr marL="400050" lvl="1" indent="0">
              <a:buNone/>
              <a:defRPr/>
            </a:pPr>
            <a:endParaRPr lang="en-US" dirty="0"/>
          </a:p>
          <a:p>
            <a:pPr marL="685800" lvl="1">
              <a:defRPr/>
            </a:pPr>
            <a:endParaRPr lang="en-US" dirty="0" smtClean="0"/>
          </a:p>
        </p:txBody>
      </p:sp>
      <p:sp>
        <p:nvSpPr>
          <p:cNvPr id="6146" name="Title 1"/>
          <p:cNvSpPr>
            <a:spLocks noGrp="1"/>
          </p:cNvSpPr>
          <p:nvPr>
            <p:ph type="title"/>
          </p:nvPr>
        </p:nvSpPr>
        <p:spPr>
          <a:xfrm>
            <a:off x="457200" y="274638"/>
            <a:ext cx="8229600" cy="639762"/>
          </a:xfrm>
        </p:spPr>
        <p:txBody>
          <a:bodyPr/>
          <a:lstStyle/>
          <a:p>
            <a:pPr algn="ctr"/>
            <a:r>
              <a:rPr lang="en-US" sz="2000" dirty="0" smtClean="0"/>
              <a:t>Overview – NTU and Disinfection Reporting Requirements</a:t>
            </a:r>
            <a:br>
              <a:rPr lang="en-US" sz="2000" dirty="0" smtClean="0"/>
            </a:br>
            <a:r>
              <a:rPr lang="en-US" sz="2000" dirty="0" smtClean="0"/>
              <a:t>Common Mistakes</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118</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2903770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idx="1"/>
          </p:nvPr>
        </p:nvSpPr>
        <p:spPr>
          <a:xfrm>
            <a:off x="323099" y="1341237"/>
            <a:ext cx="7543799" cy="1678949"/>
          </a:xfrm>
        </p:spPr>
        <p:txBody>
          <a:bodyPr/>
          <a:lstStyle/>
          <a:p>
            <a:pPr>
              <a:spcBef>
                <a:spcPts val="700"/>
              </a:spcBef>
              <a:buClr>
                <a:schemeClr val="tx2"/>
              </a:buClr>
              <a:buSzPct val="95000"/>
              <a:buFont typeface="Wingdings" panose="05000000000000000000" pitchFamily="2" charset="2"/>
              <a:buChar char=""/>
            </a:pPr>
            <a:r>
              <a:rPr lang="en-US" dirty="0"/>
              <a:t>Rounding errors when using EPA tables to determine </a:t>
            </a:r>
            <a:r>
              <a:rPr lang="en-US" dirty="0" err="1"/>
              <a:t>CT</a:t>
            </a:r>
            <a:r>
              <a:rPr lang="en-US" baseline="-25000" dirty="0" err="1"/>
              <a:t>required</a:t>
            </a:r>
            <a:endParaRPr lang="en-US" baseline="-25000" dirty="0"/>
          </a:p>
          <a:p>
            <a:pPr lvl="1">
              <a:buClr>
                <a:schemeClr val="accent2"/>
              </a:buClr>
              <a:buSzPct val="90000"/>
              <a:buFont typeface="Wingdings" panose="05000000000000000000" pitchFamily="2" charset="2"/>
              <a:buChar char=""/>
            </a:pPr>
            <a:r>
              <a:rPr lang="en-US" sz="2000" dirty="0"/>
              <a:t>Must round </a:t>
            </a:r>
            <a:r>
              <a:rPr lang="en-US" sz="2000" u="sng" dirty="0"/>
              <a:t>down</a:t>
            </a:r>
            <a:r>
              <a:rPr lang="en-US" sz="2000" dirty="0"/>
              <a:t> for temperature</a:t>
            </a:r>
          </a:p>
          <a:p>
            <a:pPr lvl="1">
              <a:buClr>
                <a:schemeClr val="accent2"/>
              </a:buClr>
              <a:buSzPct val="90000"/>
              <a:buFont typeface="Wingdings" panose="05000000000000000000" pitchFamily="2" charset="2"/>
              <a:buChar char=""/>
            </a:pPr>
            <a:r>
              <a:rPr lang="en-US" sz="2000" dirty="0"/>
              <a:t>Must round </a:t>
            </a:r>
            <a:r>
              <a:rPr lang="en-US" sz="2000" u="sng" dirty="0"/>
              <a:t>up</a:t>
            </a:r>
            <a:r>
              <a:rPr lang="en-US" sz="2000" dirty="0"/>
              <a:t> for pH</a:t>
            </a:r>
          </a:p>
          <a:p>
            <a:pPr lvl="1">
              <a:buClr>
                <a:schemeClr val="accent2"/>
              </a:buClr>
              <a:buSzPct val="90000"/>
              <a:buFont typeface="Wingdings" panose="05000000000000000000" pitchFamily="2" charset="2"/>
              <a:buChar char=""/>
            </a:pPr>
            <a:r>
              <a:rPr lang="en-US" sz="2000" dirty="0"/>
              <a:t>Must round </a:t>
            </a:r>
            <a:r>
              <a:rPr lang="en-US" sz="2000" u="sng" dirty="0"/>
              <a:t>up</a:t>
            </a:r>
            <a:r>
              <a:rPr lang="en-US" sz="2000" dirty="0"/>
              <a:t> for free chlorine residual</a:t>
            </a:r>
          </a:p>
          <a:p>
            <a:pPr lvl="1">
              <a:buClr>
                <a:schemeClr val="accent2"/>
              </a:buClr>
              <a:buSzPct val="90000"/>
              <a:buFont typeface="Wingdings" panose="05000000000000000000" pitchFamily="2" charset="2"/>
              <a:buChar char=""/>
            </a:pPr>
            <a:endParaRPr lang="en-US" sz="2000" dirty="0"/>
          </a:p>
          <a:p>
            <a:pPr>
              <a:spcBef>
                <a:spcPts val="700"/>
              </a:spcBef>
              <a:buClr>
                <a:schemeClr val="tx2"/>
              </a:buClr>
              <a:buSzPct val="95000"/>
              <a:buFont typeface="Wingdings" panose="05000000000000000000" pitchFamily="2" charset="2"/>
              <a:buChar char=""/>
            </a:pPr>
            <a:r>
              <a:rPr lang="en-US" dirty="0"/>
              <a:t>Bad CT formulas in excel spreadsheets:</a:t>
            </a:r>
          </a:p>
          <a:p>
            <a:pPr lvl="1">
              <a:buClr>
                <a:schemeClr val="accent2"/>
              </a:buClr>
              <a:buSzPct val="90000"/>
              <a:buFont typeface="Wingdings" panose="05000000000000000000" pitchFamily="2" charset="2"/>
              <a:buChar char=""/>
            </a:pPr>
            <a:r>
              <a:rPr lang="en-US" sz="2000" dirty="0"/>
              <a:t>Make sure you understand your formula</a:t>
            </a:r>
          </a:p>
          <a:p>
            <a:pPr lvl="1">
              <a:buClr>
                <a:schemeClr val="accent2"/>
              </a:buClr>
              <a:buSzPct val="90000"/>
              <a:buFont typeface="Wingdings" panose="05000000000000000000" pitchFamily="2" charset="2"/>
              <a:buChar char=""/>
            </a:pPr>
            <a:r>
              <a:rPr lang="en-US" sz="2000" dirty="0"/>
              <a:t>Wilkes Equation not allowed, must use Regression Equation</a:t>
            </a:r>
          </a:p>
          <a:p>
            <a:pPr marL="685800" lvl="1">
              <a:defRPr/>
            </a:pPr>
            <a:endParaRPr lang="en-US" sz="2000" dirty="0" smtClean="0"/>
          </a:p>
        </p:txBody>
      </p:sp>
      <p:sp>
        <p:nvSpPr>
          <p:cNvPr id="6146" name="Title 1"/>
          <p:cNvSpPr>
            <a:spLocks noGrp="1"/>
          </p:cNvSpPr>
          <p:nvPr>
            <p:ph type="title"/>
          </p:nvPr>
        </p:nvSpPr>
        <p:spPr>
          <a:xfrm>
            <a:off x="457200" y="274638"/>
            <a:ext cx="8229600" cy="639762"/>
          </a:xfrm>
        </p:spPr>
        <p:txBody>
          <a:bodyPr/>
          <a:lstStyle/>
          <a:p>
            <a:pPr algn="ctr"/>
            <a:r>
              <a:rPr lang="en-US" sz="2000" dirty="0" smtClean="0"/>
              <a:t>Overview – NTU and Disinfection Reporting Requirements</a:t>
            </a:r>
            <a:br>
              <a:rPr lang="en-US" sz="2000" dirty="0" smtClean="0"/>
            </a:br>
            <a:r>
              <a:rPr lang="en-US" sz="2000" dirty="0" smtClean="0"/>
              <a:t>Common Mistakes, Continued</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119</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1264559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715962"/>
          </a:xfrm>
        </p:spPr>
        <p:txBody>
          <a:bodyPr/>
          <a:lstStyle/>
          <a:p>
            <a:pPr algn="ctr"/>
            <a:r>
              <a:rPr lang="en-US" dirty="0" smtClean="0"/>
              <a:t>Overview</a:t>
            </a:r>
          </a:p>
        </p:txBody>
      </p:sp>
      <p:sp>
        <p:nvSpPr>
          <p:cNvPr id="3" name="Content Placeholder 2"/>
          <p:cNvSpPr>
            <a:spLocks noGrp="1"/>
          </p:cNvSpPr>
          <p:nvPr>
            <p:ph idx="1"/>
          </p:nvPr>
        </p:nvSpPr>
        <p:spPr>
          <a:xfrm>
            <a:off x="838200" y="1143000"/>
            <a:ext cx="8229600" cy="4219574"/>
          </a:xfrm>
        </p:spPr>
        <p:txBody>
          <a:bodyPr/>
          <a:lstStyle/>
          <a:p>
            <a:pPr marL="0" lvl="1" indent="0">
              <a:lnSpc>
                <a:spcPct val="150000"/>
              </a:lnSpc>
              <a:buNone/>
              <a:defRPr/>
            </a:pPr>
            <a:r>
              <a:rPr lang="en-US" dirty="0" smtClean="0"/>
              <a:t>Direct Filtration Treatment</a:t>
            </a:r>
          </a:p>
          <a:p>
            <a:pPr marL="400050" lvl="1" indent="0">
              <a:lnSpc>
                <a:spcPct val="150000"/>
              </a:lnSpc>
              <a:buNone/>
              <a:defRPr/>
            </a:pPr>
            <a:r>
              <a:rPr lang="en-US" i="1" dirty="0"/>
              <a:t>“means a series of processes including coagulation (requiring the use of a primary coagulant and rapid mix) and filtration but </a:t>
            </a:r>
            <a:r>
              <a:rPr lang="en-US" i="1" dirty="0">
                <a:solidFill>
                  <a:srgbClr val="C00000"/>
                </a:solidFill>
              </a:rPr>
              <a:t>excluding sedimentation </a:t>
            </a:r>
            <a:r>
              <a:rPr lang="en-US" i="1" dirty="0"/>
              <a:t>resulting in substantial particulate removal.”</a:t>
            </a:r>
          </a:p>
          <a:p>
            <a:pPr marL="0" indent="0">
              <a:lnSpc>
                <a:spcPct val="150000"/>
              </a:lnSpc>
              <a:buNone/>
              <a:defRPr/>
            </a:pPr>
            <a:endParaRPr lang="en-US" dirty="0" smtClean="0"/>
          </a:p>
          <a:p>
            <a:pPr>
              <a:lnSpc>
                <a:spcPct val="150000"/>
              </a:lnSpc>
              <a:buFont typeface="Arial" pitchFamily="34" charset="0"/>
              <a:buChar char="•"/>
              <a:defRPr/>
            </a:pPr>
            <a:endParaRPr lang="en-US" dirty="0" smtClean="0"/>
          </a:p>
          <a:p>
            <a:pPr marL="0" indent="0">
              <a:buFontTx/>
              <a:buNone/>
              <a:defRPr/>
            </a:pPr>
            <a:endParaRPr lang="en-US"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12</a:t>
            </a:fld>
            <a:endParaRPr lang="en-US" sz="1000">
              <a:solidFill>
                <a:srgbClr val="005595"/>
              </a:solidFill>
              <a:latin typeface="Arial" panose="020B0604020202020204" pitchFamily="34" charset="0"/>
            </a:endParaRPr>
          </a:p>
        </p:txBody>
      </p:sp>
      <p:pic>
        <p:nvPicPr>
          <p:cNvPr id="232450" name="Picture 2" descr="MultBarri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101" y="3004454"/>
            <a:ext cx="7847798" cy="2648633"/>
          </a:xfrm>
          <a:prstGeom prst="rect">
            <a:avLst/>
          </a:prstGeom>
          <a:noFill/>
          <a:extLst>
            <a:ext uri="{909E8E84-426E-40DD-AFC4-6F175D3DCCD1}">
              <a14:hiddenFill xmlns:a14="http://schemas.microsoft.com/office/drawing/2010/main">
                <a:solidFill>
                  <a:srgbClr val="FFFFFF"/>
                </a:solidFill>
              </a14:hiddenFill>
            </a:ext>
          </a:extLst>
        </p:spPr>
      </p:pic>
      <p:sp>
        <p:nvSpPr>
          <p:cNvPr id="7" name="Multiply 6"/>
          <p:cNvSpPr/>
          <p:nvPr/>
        </p:nvSpPr>
        <p:spPr bwMode="auto">
          <a:xfrm>
            <a:off x="2971800" y="3657600"/>
            <a:ext cx="1066800" cy="838200"/>
          </a:xfrm>
          <a:prstGeom prst="mathMultiply">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644413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1" y="3367887"/>
            <a:ext cx="8229600" cy="236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Title 1"/>
          <p:cNvSpPr>
            <a:spLocks noGrp="1"/>
          </p:cNvSpPr>
          <p:nvPr>
            <p:ph type="title"/>
          </p:nvPr>
        </p:nvSpPr>
        <p:spPr>
          <a:xfrm>
            <a:off x="457200" y="274638"/>
            <a:ext cx="8229600" cy="868362"/>
          </a:xfrm>
        </p:spPr>
        <p:txBody>
          <a:bodyPr/>
          <a:lstStyle/>
          <a:p>
            <a:pPr algn="ctr"/>
            <a:r>
              <a:rPr lang="en-US" dirty="0" smtClean="0"/>
              <a:t>Overview - TOC</a:t>
            </a:r>
          </a:p>
        </p:txBody>
      </p:sp>
      <p:sp>
        <p:nvSpPr>
          <p:cNvPr id="3" name="Content Placeholder 2"/>
          <p:cNvSpPr>
            <a:spLocks noGrp="1"/>
          </p:cNvSpPr>
          <p:nvPr>
            <p:ph idx="1"/>
          </p:nvPr>
        </p:nvSpPr>
        <p:spPr>
          <a:xfrm>
            <a:off x="457200" y="1066800"/>
            <a:ext cx="8458200" cy="4724400"/>
          </a:xfrm>
        </p:spPr>
        <p:txBody>
          <a:bodyPr/>
          <a:lstStyle/>
          <a:p>
            <a:pPr marL="0" indent="0">
              <a:lnSpc>
                <a:spcPct val="150000"/>
              </a:lnSpc>
              <a:buNone/>
              <a:defRPr/>
            </a:pPr>
            <a:r>
              <a:rPr lang="en-US" dirty="0" smtClean="0"/>
              <a:t>OAR 333-061-0036(5) – Total Organic Carbon (TOC)</a:t>
            </a:r>
          </a:p>
          <a:p>
            <a:pPr marL="457200" lvl="1" indent="0">
              <a:lnSpc>
                <a:spcPct val="150000"/>
              </a:lnSpc>
              <a:buNone/>
              <a:defRPr/>
            </a:pPr>
            <a:r>
              <a:rPr lang="en-US" sz="2000" dirty="0">
                <a:ea typeface="+mn-ea"/>
                <a:cs typeface="+mn-cs"/>
              </a:rPr>
              <a:t>Conventional Filtration Treatment Systems must:</a:t>
            </a:r>
          </a:p>
          <a:p>
            <a:pPr lvl="2" indent="-342900">
              <a:lnSpc>
                <a:spcPct val="150000"/>
              </a:lnSpc>
              <a:buFont typeface="+mj-lt"/>
              <a:buAutoNum type="arabicPeriod"/>
              <a:defRPr/>
            </a:pPr>
            <a:r>
              <a:rPr lang="en-US" i="1" dirty="0" smtClean="0">
                <a:solidFill>
                  <a:srgbClr val="C00000"/>
                </a:solidFill>
              </a:rPr>
              <a:t>Monitor source water TOC and alkalinity</a:t>
            </a:r>
            <a:r>
              <a:rPr lang="en-US" i="1" dirty="0" smtClean="0"/>
              <a:t> prior to treatment (this can be from a combined header after blending of more than one source water)</a:t>
            </a:r>
          </a:p>
          <a:p>
            <a:pPr lvl="2" indent="-342900">
              <a:lnSpc>
                <a:spcPct val="150000"/>
              </a:lnSpc>
              <a:buFont typeface="+mj-lt"/>
              <a:buAutoNum type="arabicPeriod"/>
              <a:defRPr/>
            </a:pPr>
            <a:r>
              <a:rPr lang="en-US" i="1" dirty="0" smtClean="0">
                <a:solidFill>
                  <a:srgbClr val="C00000"/>
                </a:solidFill>
              </a:rPr>
              <a:t>Monitor combined filter effluent (CFE) water TOC.</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120</a:t>
            </a:fld>
            <a:endParaRPr lang="en-US" sz="1000">
              <a:solidFill>
                <a:srgbClr val="005595"/>
              </a:solidFill>
              <a:latin typeface="Arial" panose="020B0604020202020204" pitchFamily="34" charset="0"/>
            </a:endParaRPr>
          </a:p>
        </p:txBody>
      </p:sp>
      <p:sp>
        <p:nvSpPr>
          <p:cNvPr id="7" name="Oval 4"/>
          <p:cNvSpPr>
            <a:spLocks noChangeArrowheads="1"/>
          </p:cNvSpPr>
          <p:nvPr/>
        </p:nvSpPr>
        <p:spPr bwMode="auto">
          <a:xfrm>
            <a:off x="1562100" y="4795990"/>
            <a:ext cx="1219200" cy="1074420"/>
          </a:xfrm>
          <a:prstGeom prst="ellipse">
            <a:avLst/>
          </a:prstGeom>
          <a:noFill/>
          <a:ln w="508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sz="2400">
              <a:latin typeface="Times" panose="02020603050405020304" pitchFamily="18" charset="0"/>
            </a:endParaRPr>
          </a:p>
        </p:txBody>
      </p:sp>
      <p:sp>
        <p:nvSpPr>
          <p:cNvPr id="8" name="Oval 7"/>
          <p:cNvSpPr>
            <a:spLocks noChangeArrowheads="1"/>
          </p:cNvSpPr>
          <p:nvPr/>
        </p:nvSpPr>
        <p:spPr bwMode="auto">
          <a:xfrm>
            <a:off x="6972302" y="4960620"/>
            <a:ext cx="1143000" cy="937260"/>
          </a:xfrm>
          <a:prstGeom prst="ellipse">
            <a:avLst/>
          </a:prstGeom>
          <a:noFill/>
          <a:ln w="508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sz="2400">
              <a:latin typeface="Times" panose="02020603050405020304" pitchFamily="18" charset="0"/>
            </a:endParaRPr>
          </a:p>
        </p:txBody>
      </p:sp>
      <p:sp>
        <p:nvSpPr>
          <p:cNvPr id="9" name="TextBox 6"/>
          <p:cNvSpPr txBox="1">
            <a:spLocks noChangeArrowheads="1"/>
          </p:cNvSpPr>
          <p:nvPr/>
        </p:nvSpPr>
        <p:spPr bwMode="auto">
          <a:xfrm>
            <a:off x="2899410" y="3382815"/>
            <a:ext cx="1206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en-US" dirty="0"/>
              <a:t>Coagulant</a:t>
            </a:r>
          </a:p>
        </p:txBody>
      </p:sp>
      <p:sp>
        <p:nvSpPr>
          <p:cNvPr id="10" name="TextBox 7"/>
          <p:cNvSpPr txBox="1">
            <a:spLocks noChangeArrowheads="1"/>
          </p:cNvSpPr>
          <p:nvPr/>
        </p:nvSpPr>
        <p:spPr bwMode="auto">
          <a:xfrm>
            <a:off x="6961585" y="3325239"/>
            <a:ext cx="18395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en-US" dirty="0"/>
              <a:t>Chlorine</a:t>
            </a:r>
          </a:p>
        </p:txBody>
      </p:sp>
      <p:cxnSp>
        <p:nvCxnSpPr>
          <p:cNvPr id="11" name="Straight Arrow Connector 9"/>
          <p:cNvCxnSpPr>
            <a:cxnSpLocks noChangeShapeType="1"/>
          </p:cNvCxnSpPr>
          <p:nvPr/>
        </p:nvCxnSpPr>
        <p:spPr bwMode="auto">
          <a:xfrm flipH="1">
            <a:off x="7620000" y="3810000"/>
            <a:ext cx="0" cy="457200"/>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2" name="Straight Connector 20"/>
          <p:cNvCxnSpPr>
            <a:cxnSpLocks noChangeShapeType="1"/>
          </p:cNvCxnSpPr>
          <p:nvPr/>
        </p:nvCxnSpPr>
        <p:spPr bwMode="auto">
          <a:xfrm rot="5400000" flipH="1" flipV="1">
            <a:off x="2327910" y="3815409"/>
            <a:ext cx="762000" cy="381000"/>
          </a:xfrm>
          <a:prstGeom prst="line">
            <a:avLst/>
          </a:prstGeom>
          <a:noFill/>
          <a:ln w="25400" algn="ctr">
            <a:solidFill>
              <a:schemeClr val="tx1"/>
            </a:solidFill>
            <a:round/>
            <a:headEnd type="triangle" w="med" len="me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868983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868362"/>
          </a:xfrm>
        </p:spPr>
        <p:txBody>
          <a:bodyPr/>
          <a:lstStyle/>
          <a:p>
            <a:pPr algn="ctr"/>
            <a:r>
              <a:rPr lang="en-US" dirty="0" smtClean="0"/>
              <a:t>Overview - TOC</a:t>
            </a:r>
          </a:p>
        </p:txBody>
      </p:sp>
      <p:sp>
        <p:nvSpPr>
          <p:cNvPr id="3" name="Content Placeholder 2"/>
          <p:cNvSpPr>
            <a:spLocks noGrp="1"/>
          </p:cNvSpPr>
          <p:nvPr>
            <p:ph idx="1"/>
          </p:nvPr>
        </p:nvSpPr>
        <p:spPr>
          <a:xfrm>
            <a:off x="457200" y="1066800"/>
            <a:ext cx="8458200" cy="5105400"/>
          </a:xfrm>
        </p:spPr>
        <p:txBody>
          <a:bodyPr/>
          <a:lstStyle/>
          <a:p>
            <a:pPr marL="0" indent="0">
              <a:lnSpc>
                <a:spcPct val="150000"/>
              </a:lnSpc>
              <a:buNone/>
              <a:defRPr/>
            </a:pPr>
            <a:r>
              <a:rPr lang="en-US" dirty="0" smtClean="0"/>
              <a:t>OAR 333-061-0036(5) – Total Organic Carbon (TOC)</a:t>
            </a:r>
          </a:p>
          <a:p>
            <a:pPr marL="457200" lvl="1" indent="0">
              <a:lnSpc>
                <a:spcPct val="150000"/>
              </a:lnSpc>
              <a:buNone/>
              <a:defRPr/>
            </a:pPr>
            <a:r>
              <a:rPr lang="en-US" sz="2000" dirty="0">
                <a:ea typeface="+mn-ea"/>
                <a:cs typeface="+mn-cs"/>
              </a:rPr>
              <a:t>Conventional Filtration Treatment Systems must:</a:t>
            </a:r>
          </a:p>
          <a:p>
            <a:pPr lvl="2" indent="-342900">
              <a:lnSpc>
                <a:spcPct val="150000"/>
              </a:lnSpc>
              <a:buFont typeface="+mj-lt"/>
              <a:buAutoNum type="arabicPeriod"/>
              <a:defRPr/>
            </a:pPr>
            <a:r>
              <a:rPr lang="en-US" i="1" dirty="0" smtClean="0">
                <a:solidFill>
                  <a:srgbClr val="C00000"/>
                </a:solidFill>
              </a:rPr>
              <a:t>Monitor source water TOC and alkalinity</a:t>
            </a:r>
            <a:r>
              <a:rPr lang="en-US" i="1" dirty="0" smtClean="0"/>
              <a:t> prior to treatment (this can be from a combined header after blending of more than one source water)</a:t>
            </a:r>
          </a:p>
          <a:p>
            <a:pPr lvl="2" indent="-342900">
              <a:lnSpc>
                <a:spcPct val="150000"/>
              </a:lnSpc>
              <a:buFont typeface="+mj-lt"/>
              <a:buAutoNum type="arabicPeriod"/>
              <a:defRPr/>
            </a:pPr>
            <a:r>
              <a:rPr lang="en-US" i="1" dirty="0" smtClean="0">
                <a:solidFill>
                  <a:srgbClr val="C00000"/>
                </a:solidFill>
              </a:rPr>
              <a:t>Monitor combined filter effluent (CFE) water TOC.</a:t>
            </a:r>
          </a:p>
          <a:p>
            <a:pPr lvl="2" indent="-342900">
              <a:lnSpc>
                <a:spcPct val="150000"/>
              </a:lnSpc>
              <a:buFont typeface="+mj-lt"/>
              <a:buAutoNum type="arabicPeriod"/>
              <a:defRPr/>
            </a:pPr>
            <a:r>
              <a:rPr lang="en-US" i="1" dirty="0" smtClean="0"/>
              <a:t>Source TOC and alkalinity and CFE TOC must be taken at the same time as a “paired” sample set used to determine TOC removal efficiency.</a:t>
            </a:r>
          </a:p>
          <a:p>
            <a:pPr lvl="2" indent="-342900">
              <a:lnSpc>
                <a:spcPct val="150000"/>
              </a:lnSpc>
              <a:buFont typeface="+mj-lt"/>
              <a:buAutoNum type="arabicPeriod"/>
              <a:defRPr/>
            </a:pPr>
            <a:r>
              <a:rPr lang="en-US" i="1" dirty="0" smtClean="0"/>
              <a:t>Sampling must be done each month</a:t>
            </a:r>
          </a:p>
          <a:p>
            <a:pPr lvl="2" indent="-342900">
              <a:lnSpc>
                <a:spcPct val="150000"/>
              </a:lnSpc>
              <a:buFont typeface="+mj-lt"/>
              <a:buAutoNum type="arabicPeriod"/>
              <a:defRPr/>
            </a:pPr>
            <a:r>
              <a:rPr lang="en-US" i="1" dirty="0" smtClean="0"/>
              <a:t>Reductions to quarterly sampling can occur if average CFE TOC &lt; 2.0 mg/l for 2 consecutive years or &lt; 1 mg/l for one year</a:t>
            </a:r>
          </a:p>
          <a:p>
            <a:pPr lvl="2" indent="-342900">
              <a:lnSpc>
                <a:spcPct val="150000"/>
              </a:lnSpc>
              <a:buFont typeface="+mj-lt"/>
              <a:buAutoNum type="arabicPeriod"/>
              <a:defRPr/>
            </a:pPr>
            <a:r>
              <a:rPr lang="en-US" i="1" dirty="0" smtClean="0"/>
              <a:t>If annual average treated water TOC </a:t>
            </a:r>
            <a:r>
              <a:rPr lang="en-US" i="1" u="sng" dirty="0" smtClean="0"/>
              <a:t>&gt;</a:t>
            </a:r>
            <a:r>
              <a:rPr lang="en-US" i="1" dirty="0" smtClean="0"/>
              <a:t> 2.0 mg/l, the reduction is lost and monthly monitoring must resume at the end of the quarter.</a:t>
            </a:r>
            <a:endParaRPr lang="en-US"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121</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805113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131663"/>
            <a:ext cx="8229600" cy="401737"/>
          </a:xfrm>
        </p:spPr>
        <p:txBody>
          <a:bodyPr/>
          <a:lstStyle/>
          <a:p>
            <a:pPr algn="ctr"/>
            <a:r>
              <a:rPr lang="en-US" dirty="0" smtClean="0"/>
              <a:t>Overview - TOC</a:t>
            </a:r>
          </a:p>
        </p:txBody>
      </p:sp>
      <p:sp>
        <p:nvSpPr>
          <p:cNvPr id="3" name="Content Placeholder 2"/>
          <p:cNvSpPr>
            <a:spLocks noGrp="1"/>
          </p:cNvSpPr>
          <p:nvPr>
            <p:ph idx="1"/>
          </p:nvPr>
        </p:nvSpPr>
        <p:spPr>
          <a:xfrm>
            <a:off x="306404" y="595363"/>
            <a:ext cx="8610600" cy="4724400"/>
          </a:xfrm>
        </p:spPr>
        <p:txBody>
          <a:bodyPr/>
          <a:lstStyle/>
          <a:p>
            <a:pPr marL="0" indent="0">
              <a:lnSpc>
                <a:spcPct val="150000"/>
              </a:lnSpc>
              <a:buNone/>
              <a:defRPr/>
            </a:pPr>
            <a:r>
              <a:rPr lang="en-US" dirty="0" smtClean="0"/>
              <a:t>OAR 333-061-0032(10)(d) – TOC removal requirements</a:t>
            </a:r>
          </a:p>
          <a:p>
            <a:pPr marL="457200" lvl="1" indent="0">
              <a:lnSpc>
                <a:spcPct val="150000"/>
              </a:lnSpc>
              <a:buNone/>
              <a:defRPr/>
            </a:pPr>
            <a:r>
              <a:rPr lang="en-US" sz="1400" dirty="0">
                <a:ea typeface="+mn-ea"/>
                <a:cs typeface="+mn-cs"/>
              </a:rPr>
              <a:t>Community (e.g., year-round residents) and Non-transient Non-community (e.g. schools, businesses, etc.) using conventional filtration must operate with enhanced coagulation or enhanced softening to achieve certain total organic carbon (TOC) percent removal levels specified in -0032(10)(e) unless at least one of the following alternative compliance criteria are met:</a:t>
            </a:r>
          </a:p>
          <a:p>
            <a:pPr marL="457200" lvl="1" indent="0">
              <a:buNone/>
              <a:defRPr/>
            </a:pPr>
            <a:endParaRPr lang="en-US" sz="1600" dirty="0" smtClean="0">
              <a:solidFill>
                <a:srgbClr val="C00000"/>
              </a:solidFill>
            </a:endParaRPr>
          </a:p>
          <a:p>
            <a:pPr lvl="2" indent="-342900">
              <a:lnSpc>
                <a:spcPct val="150000"/>
              </a:lnSpc>
              <a:buFont typeface="+mj-lt"/>
              <a:buAutoNum type="arabicPeriod"/>
              <a:defRPr/>
            </a:pPr>
            <a:r>
              <a:rPr lang="en-US" sz="1400" i="1" dirty="0" smtClean="0">
                <a:solidFill>
                  <a:srgbClr val="C00000"/>
                </a:solidFill>
              </a:rPr>
              <a:t>Source water TOC &lt; 2.0 mg/l (calculated quarterly as a running annual average (RAA)).</a:t>
            </a:r>
          </a:p>
          <a:p>
            <a:pPr lvl="2" indent="-342900">
              <a:lnSpc>
                <a:spcPct val="150000"/>
              </a:lnSpc>
              <a:buFont typeface="+mj-lt"/>
              <a:buAutoNum type="arabicPeriod"/>
              <a:defRPr/>
            </a:pPr>
            <a:r>
              <a:rPr lang="en-US" sz="1400" i="1" dirty="0" smtClean="0">
                <a:solidFill>
                  <a:srgbClr val="C00000"/>
                </a:solidFill>
              </a:rPr>
              <a:t>Treated water RAA TOC &lt; 2.0 mg/l</a:t>
            </a:r>
            <a:endParaRPr lang="en-US" sz="1400" i="1" dirty="0">
              <a:solidFill>
                <a:srgbClr val="C00000"/>
              </a:solidFill>
            </a:endParaRPr>
          </a:p>
          <a:p>
            <a:pPr lvl="2" indent="-342900">
              <a:lnSpc>
                <a:spcPct val="150000"/>
              </a:lnSpc>
              <a:buFont typeface="+mj-lt"/>
              <a:buAutoNum type="arabicPeriod"/>
              <a:defRPr/>
            </a:pPr>
            <a:r>
              <a:rPr lang="en-US" sz="1400" i="1" dirty="0" smtClean="0"/>
              <a:t>Source water RAA TOC &lt; 2.0 mg/l &amp; RAA alkalinity &gt; 60 mg/l &amp; TTHM &amp; HAA5 &lt; ½ the MCL (TTHM MCL = 0.080 mg/l, HAA5 MCL = 0.060 mg/l)</a:t>
            </a:r>
          </a:p>
          <a:p>
            <a:pPr lvl="2" indent="-342900">
              <a:lnSpc>
                <a:spcPct val="150000"/>
              </a:lnSpc>
              <a:buFont typeface="+mj-lt"/>
              <a:buAutoNum type="arabicPeriod"/>
              <a:defRPr/>
            </a:pPr>
            <a:r>
              <a:rPr lang="en-US" sz="1400" i="1" dirty="0"/>
              <a:t>TTHM &amp; HAA5 &lt; ½ the MCL and chlorine is the only disinfectant </a:t>
            </a:r>
            <a:r>
              <a:rPr lang="en-US" sz="1400" i="1" dirty="0" smtClean="0"/>
              <a:t>used</a:t>
            </a:r>
          </a:p>
          <a:p>
            <a:pPr lvl="2" indent="-342900">
              <a:lnSpc>
                <a:spcPct val="150000"/>
              </a:lnSpc>
              <a:buFont typeface="+mj-lt"/>
              <a:buAutoNum type="arabicPeriod"/>
              <a:defRPr/>
            </a:pPr>
            <a:r>
              <a:rPr lang="en-US" sz="1400" i="1" dirty="0" smtClean="0"/>
              <a:t>Source water RAA SUVA </a:t>
            </a:r>
            <a:r>
              <a:rPr lang="en-US" sz="1400" i="1" u="sng" dirty="0" smtClean="0"/>
              <a:t>&lt;</a:t>
            </a:r>
            <a:r>
              <a:rPr lang="en-US" sz="1400" i="1" dirty="0" smtClean="0"/>
              <a:t> 2.0 L/mg-m</a:t>
            </a:r>
          </a:p>
          <a:p>
            <a:pPr lvl="2" indent="-342900">
              <a:lnSpc>
                <a:spcPct val="150000"/>
              </a:lnSpc>
              <a:buFont typeface="+mj-lt"/>
              <a:buAutoNum type="arabicPeriod"/>
              <a:defRPr/>
            </a:pPr>
            <a:r>
              <a:rPr lang="en-US" sz="1400" i="1" dirty="0" smtClean="0"/>
              <a:t>Finished water RAA SUVA </a:t>
            </a:r>
            <a:r>
              <a:rPr lang="en-US" sz="1400" i="1" u="sng" dirty="0" smtClean="0"/>
              <a:t>&lt;</a:t>
            </a:r>
            <a:r>
              <a:rPr lang="en-US" sz="1400" i="1" dirty="0" smtClean="0"/>
              <a:t> 2.0 L/mg-m</a:t>
            </a:r>
          </a:p>
          <a:p>
            <a:pPr marL="400050" lvl="1" indent="0">
              <a:lnSpc>
                <a:spcPct val="150000"/>
              </a:lnSpc>
              <a:buNone/>
              <a:defRPr/>
            </a:pPr>
            <a:r>
              <a:rPr lang="en-US" sz="1600" i="1" dirty="0" smtClean="0"/>
              <a:t>Note: Softening systems have additional criteria – SEE OAR 333-061-0032(10(d)(B)</a:t>
            </a:r>
            <a:endParaRPr lang="en-US" sz="1600" i="1" dirty="0"/>
          </a:p>
          <a:p>
            <a:pPr lvl="2" indent="-342900">
              <a:lnSpc>
                <a:spcPct val="150000"/>
              </a:lnSpc>
              <a:buFont typeface="+mj-lt"/>
              <a:buAutoNum type="arabicPeriod"/>
              <a:defRPr/>
            </a:pPr>
            <a:endParaRPr lang="en-US" sz="1200" i="1" dirty="0" smtClean="0"/>
          </a:p>
          <a:p>
            <a:pPr marL="457200" lvl="1" indent="0">
              <a:lnSpc>
                <a:spcPct val="150000"/>
              </a:lnSpc>
              <a:buNone/>
              <a:defRPr/>
            </a:pPr>
            <a:endParaRPr lang="en-US" dirty="0">
              <a:solidFill>
                <a:srgbClr val="C00000"/>
              </a:solidFill>
            </a:endParaRP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122</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434453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131663"/>
            <a:ext cx="8229600" cy="401737"/>
          </a:xfrm>
        </p:spPr>
        <p:txBody>
          <a:bodyPr/>
          <a:lstStyle/>
          <a:p>
            <a:pPr algn="ctr"/>
            <a:r>
              <a:rPr lang="en-US" dirty="0" smtClean="0"/>
              <a:t>Overview – Recycle Streams</a:t>
            </a:r>
          </a:p>
        </p:txBody>
      </p:sp>
      <p:sp>
        <p:nvSpPr>
          <p:cNvPr id="3" name="Content Placeholder 2"/>
          <p:cNvSpPr>
            <a:spLocks noGrp="1"/>
          </p:cNvSpPr>
          <p:nvPr>
            <p:ph idx="1"/>
          </p:nvPr>
        </p:nvSpPr>
        <p:spPr>
          <a:xfrm>
            <a:off x="306404" y="595363"/>
            <a:ext cx="8610600" cy="4724400"/>
          </a:xfrm>
        </p:spPr>
        <p:txBody>
          <a:bodyPr/>
          <a:lstStyle/>
          <a:p>
            <a:pPr marL="0" indent="0">
              <a:lnSpc>
                <a:spcPct val="150000"/>
              </a:lnSpc>
              <a:buNone/>
              <a:defRPr/>
            </a:pPr>
            <a:endParaRPr lang="en-US" dirty="0" smtClean="0"/>
          </a:p>
          <a:p>
            <a:pPr marL="0" indent="0">
              <a:lnSpc>
                <a:spcPct val="150000"/>
              </a:lnSpc>
              <a:buNone/>
              <a:defRPr/>
            </a:pPr>
            <a:r>
              <a:rPr lang="en-US" dirty="0" smtClean="0"/>
              <a:t>OAR 333-061-0032(11) – Recycled water requirements</a:t>
            </a:r>
          </a:p>
          <a:p>
            <a:pPr marL="0" indent="0">
              <a:lnSpc>
                <a:spcPct val="150000"/>
              </a:lnSpc>
              <a:buNone/>
              <a:defRPr/>
            </a:pPr>
            <a:endParaRPr lang="en-US" dirty="0" smtClean="0"/>
          </a:p>
          <a:p>
            <a:pPr marL="457200" lvl="1" indent="0">
              <a:buNone/>
              <a:defRPr/>
            </a:pPr>
            <a:r>
              <a:rPr lang="en-US" sz="2000" dirty="0">
                <a:ea typeface="+mn-ea"/>
                <a:cs typeface="+mn-cs"/>
              </a:rPr>
              <a:t>Both conventional and direct plants that recycle spent filter backwash water, thickener, supernatant, or liquids from dewatering processes must notify the State and will </a:t>
            </a:r>
            <a:r>
              <a:rPr lang="en-US" sz="2000" dirty="0">
                <a:solidFill>
                  <a:srgbClr val="C00000"/>
                </a:solidFill>
                <a:ea typeface="+mn-ea"/>
                <a:cs typeface="+mn-cs"/>
              </a:rPr>
              <a:t>generally be expected to return these flows to the head of the treatment plant </a:t>
            </a:r>
            <a:r>
              <a:rPr lang="en-US" sz="2000" dirty="0">
                <a:ea typeface="+mn-ea"/>
                <a:cs typeface="+mn-cs"/>
              </a:rPr>
              <a:t>prior to coagulant injection</a:t>
            </a:r>
          </a:p>
          <a:p>
            <a:pPr marL="457200" lvl="1" indent="0">
              <a:buNone/>
              <a:defRPr/>
            </a:pPr>
            <a:endParaRPr lang="en-US" sz="1600" dirty="0" smtClean="0">
              <a:solidFill>
                <a:srgbClr val="C00000"/>
              </a:solidFill>
            </a:endParaRPr>
          </a:p>
          <a:p>
            <a:pPr lvl="2" indent="-342900">
              <a:lnSpc>
                <a:spcPct val="150000"/>
              </a:lnSpc>
              <a:buFont typeface="+mj-lt"/>
              <a:buAutoNum type="arabicPeriod"/>
              <a:defRPr/>
            </a:pPr>
            <a:endParaRPr lang="en-US" sz="1200" i="1" dirty="0" smtClean="0"/>
          </a:p>
          <a:p>
            <a:pPr marL="457200" lvl="1" indent="0">
              <a:lnSpc>
                <a:spcPct val="150000"/>
              </a:lnSpc>
              <a:buNone/>
              <a:defRPr/>
            </a:pPr>
            <a:endParaRPr lang="en-US" dirty="0">
              <a:solidFill>
                <a:srgbClr val="C00000"/>
              </a:solidFill>
            </a:endParaRP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123</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2334672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131663"/>
            <a:ext cx="8229600" cy="401737"/>
          </a:xfrm>
        </p:spPr>
        <p:txBody>
          <a:bodyPr/>
          <a:lstStyle/>
          <a:p>
            <a:pPr algn="ctr"/>
            <a:r>
              <a:rPr lang="en-US" dirty="0" smtClean="0"/>
              <a:t>Overview – Significant Deficiencies</a:t>
            </a:r>
          </a:p>
        </p:txBody>
      </p:sp>
      <p:sp>
        <p:nvSpPr>
          <p:cNvPr id="3" name="Content Placeholder 2"/>
          <p:cNvSpPr>
            <a:spLocks noGrp="1"/>
          </p:cNvSpPr>
          <p:nvPr>
            <p:ph idx="1"/>
          </p:nvPr>
        </p:nvSpPr>
        <p:spPr>
          <a:xfrm>
            <a:off x="306404" y="595363"/>
            <a:ext cx="8610600" cy="4724400"/>
          </a:xfrm>
        </p:spPr>
        <p:txBody>
          <a:bodyPr/>
          <a:lstStyle/>
          <a:p>
            <a:pPr marL="0" indent="0">
              <a:lnSpc>
                <a:spcPct val="150000"/>
              </a:lnSpc>
              <a:spcBef>
                <a:spcPts val="0"/>
              </a:spcBef>
              <a:buNone/>
              <a:defRPr/>
            </a:pPr>
            <a:r>
              <a:rPr lang="en-US" dirty="0" smtClean="0"/>
              <a:t>In addition to other rule violations, significant deficiencies identified during a water system survey would include the following commonly found issues:</a:t>
            </a:r>
          </a:p>
          <a:p>
            <a:pPr marL="1714500" lvl="3" indent="-457200">
              <a:lnSpc>
                <a:spcPct val="150000"/>
              </a:lnSpc>
              <a:spcBef>
                <a:spcPts val="0"/>
              </a:spcBef>
              <a:buFont typeface="+mj-lt"/>
              <a:buAutoNum type="arabicPeriod"/>
              <a:defRPr/>
            </a:pPr>
            <a:r>
              <a:rPr lang="en-US" dirty="0"/>
              <a:t>Monitoring not completed as </a:t>
            </a:r>
            <a:r>
              <a:rPr lang="en-US" dirty="0" smtClean="0"/>
              <a:t>required; </a:t>
            </a:r>
            <a:endParaRPr lang="en-US" dirty="0"/>
          </a:p>
          <a:p>
            <a:pPr marL="1714500" lvl="3" indent="-457200">
              <a:lnSpc>
                <a:spcPct val="150000"/>
              </a:lnSpc>
              <a:spcBef>
                <a:spcPts val="0"/>
              </a:spcBef>
              <a:buFont typeface="+mj-lt"/>
              <a:buAutoNum type="arabicPeriod"/>
              <a:defRPr/>
            </a:pPr>
            <a:r>
              <a:rPr lang="en-US" dirty="0" smtClean="0"/>
              <a:t>Incorrect location for compliance turbidity monitoring;</a:t>
            </a:r>
          </a:p>
          <a:p>
            <a:pPr marL="1714500" lvl="3" indent="-457200">
              <a:lnSpc>
                <a:spcPct val="150000"/>
              </a:lnSpc>
              <a:spcBef>
                <a:spcPts val="0"/>
              </a:spcBef>
              <a:buFont typeface="+mj-lt"/>
              <a:buAutoNum type="arabicPeriod"/>
              <a:defRPr/>
            </a:pPr>
            <a:r>
              <a:rPr lang="en-US" dirty="0" err="1"/>
              <a:t>Turbidimeters</a:t>
            </a:r>
            <a:r>
              <a:rPr lang="en-US" dirty="0"/>
              <a:t> not calibrated </a:t>
            </a:r>
            <a:r>
              <a:rPr lang="en-US" dirty="0" smtClean="0"/>
              <a:t>quarterly;</a:t>
            </a:r>
            <a:endParaRPr lang="en-US" dirty="0"/>
          </a:p>
          <a:p>
            <a:pPr marL="1714500" lvl="3" indent="-457200">
              <a:lnSpc>
                <a:spcPct val="150000"/>
              </a:lnSpc>
              <a:spcBef>
                <a:spcPts val="0"/>
              </a:spcBef>
              <a:buFont typeface="+mj-lt"/>
              <a:buAutoNum type="arabicPeriod"/>
              <a:defRPr/>
            </a:pPr>
            <a:r>
              <a:rPr lang="en-US" dirty="0"/>
              <a:t>Regardless of size, no auto-dial, call-out alarm or auto-plant shutoff for high turbidity when no operator is on-site;</a:t>
            </a:r>
          </a:p>
          <a:p>
            <a:pPr marL="1714500" lvl="3" indent="-457200">
              <a:lnSpc>
                <a:spcPct val="150000"/>
              </a:lnSpc>
              <a:spcBef>
                <a:spcPts val="0"/>
              </a:spcBef>
              <a:buFont typeface="+mj-lt"/>
              <a:buAutoNum type="arabicPeriod"/>
              <a:defRPr/>
            </a:pPr>
            <a:r>
              <a:rPr lang="en-US" dirty="0"/>
              <a:t>Settled water turbidity not measured daily for conventional plants;</a:t>
            </a:r>
          </a:p>
          <a:p>
            <a:pPr marL="1714500" lvl="3" indent="-457200">
              <a:lnSpc>
                <a:spcPct val="150000"/>
              </a:lnSpc>
              <a:spcBef>
                <a:spcPts val="0"/>
              </a:spcBef>
              <a:buFont typeface="+mj-lt"/>
              <a:buAutoNum type="arabicPeriod"/>
              <a:defRPr/>
            </a:pPr>
            <a:r>
              <a:rPr lang="en-US" dirty="0" smtClean="0"/>
              <a:t>For systems serving more than 3,300 people, no auto-dial, call-out alarm or auto-plant shutoff for low chlorine residual;</a:t>
            </a:r>
          </a:p>
          <a:p>
            <a:pPr marL="1714500" lvl="3" indent="-457200">
              <a:lnSpc>
                <a:spcPct val="150000"/>
              </a:lnSpc>
              <a:spcBef>
                <a:spcPts val="0"/>
              </a:spcBef>
              <a:buFont typeface="+mj-lt"/>
              <a:buAutoNum type="arabicPeriod"/>
              <a:defRPr/>
            </a:pPr>
            <a:r>
              <a:rPr lang="en-US" dirty="0" smtClean="0"/>
              <a:t>No means to adequately determine flow rate on </a:t>
            </a:r>
            <a:r>
              <a:rPr lang="en-US" dirty="0" err="1" smtClean="0"/>
              <a:t>clearwell</a:t>
            </a:r>
            <a:r>
              <a:rPr lang="en-US" dirty="0" smtClean="0"/>
              <a:t>;</a:t>
            </a:r>
          </a:p>
          <a:p>
            <a:pPr marL="1714500" lvl="3" indent="-457200">
              <a:lnSpc>
                <a:spcPct val="150000"/>
              </a:lnSpc>
              <a:spcBef>
                <a:spcPts val="0"/>
              </a:spcBef>
              <a:buFont typeface="+mj-lt"/>
              <a:buAutoNum type="arabicPeriod"/>
              <a:defRPr/>
            </a:pPr>
            <a:r>
              <a:rPr lang="en-US" dirty="0" smtClean="0"/>
              <a:t>No means to determine disinfection contact time under peak flow and minimum storage conditions; </a:t>
            </a:r>
          </a:p>
          <a:p>
            <a:pPr marL="1714500" lvl="3" indent="-457200">
              <a:lnSpc>
                <a:spcPct val="150000"/>
              </a:lnSpc>
              <a:spcBef>
                <a:spcPts val="0"/>
              </a:spcBef>
              <a:buFont typeface="+mj-lt"/>
              <a:buAutoNum type="arabicPeriod"/>
              <a:defRPr/>
            </a:pPr>
            <a:r>
              <a:rPr lang="en-US" dirty="0" smtClean="0"/>
              <a:t>Failure </a:t>
            </a:r>
            <a:r>
              <a:rPr lang="en-US" dirty="0"/>
              <a:t>to calculate CT correctly; and</a:t>
            </a:r>
          </a:p>
          <a:p>
            <a:pPr marL="1714500" lvl="3" indent="-457200">
              <a:lnSpc>
                <a:spcPct val="150000"/>
              </a:lnSpc>
              <a:spcBef>
                <a:spcPts val="0"/>
              </a:spcBef>
              <a:buFont typeface="+mj-lt"/>
              <a:buAutoNum type="arabicPeriod"/>
              <a:defRPr/>
            </a:pPr>
            <a:r>
              <a:rPr lang="en-US" dirty="0" smtClean="0"/>
              <a:t>Inadequate written Operations and Maintenance procedures</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124</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1407809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152400"/>
            <a:ext cx="8229600" cy="715962"/>
          </a:xfrm>
        </p:spPr>
        <p:txBody>
          <a:bodyPr/>
          <a:lstStyle/>
          <a:p>
            <a:pPr algn="ctr"/>
            <a:r>
              <a:rPr lang="en-US" dirty="0" smtClean="0"/>
              <a:t>Overview – Homework!</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125</a:t>
            </a:fld>
            <a:endParaRPr lang="en-US" sz="1000">
              <a:solidFill>
                <a:srgbClr val="005595"/>
              </a:solidFill>
              <a:latin typeface="Arial" panose="020B0604020202020204" pitchFamily="34" charset="0"/>
            </a:endParaRPr>
          </a:p>
        </p:txBody>
      </p:sp>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069125"/>
            <a:ext cx="6324600" cy="4265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itle 1"/>
          <p:cNvSpPr txBox="1">
            <a:spLocks/>
          </p:cNvSpPr>
          <p:nvPr/>
        </p:nvSpPr>
        <p:spPr bwMode="auto">
          <a:xfrm>
            <a:off x="304800" y="1752600"/>
            <a:ext cx="23241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005595"/>
                </a:solidFill>
                <a:latin typeface="+mj-lt"/>
                <a:ea typeface="+mj-ea"/>
                <a:cs typeface="+mj-cs"/>
              </a:defRPr>
            </a:lvl1pPr>
            <a:lvl2pPr algn="l" rtl="0" eaLnBrk="0" fontAlgn="base" hangingPunct="0">
              <a:spcBef>
                <a:spcPct val="0"/>
              </a:spcBef>
              <a:spcAft>
                <a:spcPct val="0"/>
              </a:spcAft>
              <a:defRPr sz="3200" b="1">
                <a:solidFill>
                  <a:srgbClr val="005595"/>
                </a:solidFill>
                <a:latin typeface="Arial" charset="0"/>
              </a:defRPr>
            </a:lvl2pPr>
            <a:lvl3pPr algn="l" rtl="0" eaLnBrk="0" fontAlgn="base" hangingPunct="0">
              <a:spcBef>
                <a:spcPct val="0"/>
              </a:spcBef>
              <a:spcAft>
                <a:spcPct val="0"/>
              </a:spcAft>
              <a:defRPr sz="3200" b="1">
                <a:solidFill>
                  <a:srgbClr val="005595"/>
                </a:solidFill>
                <a:latin typeface="Arial" charset="0"/>
              </a:defRPr>
            </a:lvl3pPr>
            <a:lvl4pPr algn="l" rtl="0" eaLnBrk="0" fontAlgn="base" hangingPunct="0">
              <a:spcBef>
                <a:spcPct val="0"/>
              </a:spcBef>
              <a:spcAft>
                <a:spcPct val="0"/>
              </a:spcAft>
              <a:defRPr sz="3200" b="1">
                <a:solidFill>
                  <a:srgbClr val="005595"/>
                </a:solidFill>
                <a:latin typeface="Arial" charset="0"/>
              </a:defRPr>
            </a:lvl4pPr>
            <a:lvl5pPr algn="l" rtl="0" eaLnBrk="0" fontAlgn="base" hangingPunct="0">
              <a:spcBef>
                <a:spcPct val="0"/>
              </a:spcBef>
              <a:spcAft>
                <a:spcPct val="0"/>
              </a:spcAft>
              <a:defRPr sz="3200" b="1">
                <a:solidFill>
                  <a:srgbClr val="005595"/>
                </a:solidFill>
                <a:latin typeface="Arial" charset="0"/>
              </a:defRPr>
            </a:lvl5pPr>
            <a:lvl6pPr marL="457200" algn="l" rtl="0" fontAlgn="base">
              <a:spcBef>
                <a:spcPct val="0"/>
              </a:spcBef>
              <a:spcAft>
                <a:spcPct val="0"/>
              </a:spcAft>
              <a:defRPr sz="3200" b="1">
                <a:solidFill>
                  <a:srgbClr val="005595"/>
                </a:solidFill>
                <a:latin typeface="Arial" charset="0"/>
              </a:defRPr>
            </a:lvl6pPr>
            <a:lvl7pPr marL="914400" algn="l" rtl="0" fontAlgn="base">
              <a:spcBef>
                <a:spcPct val="0"/>
              </a:spcBef>
              <a:spcAft>
                <a:spcPct val="0"/>
              </a:spcAft>
              <a:defRPr sz="3200" b="1">
                <a:solidFill>
                  <a:srgbClr val="005595"/>
                </a:solidFill>
                <a:latin typeface="Arial" charset="0"/>
              </a:defRPr>
            </a:lvl7pPr>
            <a:lvl8pPr marL="1371600" algn="l" rtl="0" fontAlgn="base">
              <a:spcBef>
                <a:spcPct val="0"/>
              </a:spcBef>
              <a:spcAft>
                <a:spcPct val="0"/>
              </a:spcAft>
              <a:defRPr sz="3200" b="1">
                <a:solidFill>
                  <a:srgbClr val="005595"/>
                </a:solidFill>
                <a:latin typeface="Arial" charset="0"/>
              </a:defRPr>
            </a:lvl8pPr>
            <a:lvl9pPr marL="1828800" algn="l" rtl="0" fontAlgn="base">
              <a:spcBef>
                <a:spcPct val="0"/>
              </a:spcBef>
              <a:spcAft>
                <a:spcPct val="0"/>
              </a:spcAft>
              <a:defRPr sz="3200" b="1">
                <a:solidFill>
                  <a:srgbClr val="005595"/>
                </a:solidFill>
                <a:latin typeface="Arial" charset="0"/>
              </a:defRPr>
            </a:lvl9pPr>
          </a:lstStyle>
          <a:p>
            <a:pPr eaLnBrk="1" hangingPunct="1">
              <a:defRPr/>
            </a:pPr>
            <a:r>
              <a:rPr lang="en-US" sz="2800" kern="0" dirty="0" smtClean="0">
                <a:solidFill>
                  <a:schemeClr val="accent3">
                    <a:lumMod val="60000"/>
                    <a:lumOff val="40000"/>
                  </a:schemeClr>
                </a:solidFill>
              </a:rPr>
              <a:t>Homework: </a:t>
            </a:r>
            <a:r>
              <a:rPr lang="en-US" sz="1800" kern="0" dirty="0" smtClean="0">
                <a:solidFill>
                  <a:schemeClr val="accent3">
                    <a:lumMod val="60000"/>
                    <a:lumOff val="40000"/>
                  </a:schemeClr>
                </a:solidFill>
              </a:rPr>
              <a:t/>
            </a:r>
            <a:br>
              <a:rPr lang="en-US" sz="1800" kern="0" dirty="0" smtClean="0">
                <a:solidFill>
                  <a:schemeClr val="accent3">
                    <a:lumMod val="60000"/>
                    <a:lumOff val="40000"/>
                  </a:schemeClr>
                </a:solidFill>
              </a:rPr>
            </a:br>
            <a:r>
              <a:rPr lang="en-US" sz="2000" b="0" kern="0" dirty="0" smtClean="0"/>
              <a:t>Trace data from the sample tap to regulatory reporting forms.  </a:t>
            </a:r>
            <a:br>
              <a:rPr lang="en-US" sz="2000" b="0" kern="0" dirty="0" smtClean="0"/>
            </a:br>
            <a:endParaRPr lang="en-US" sz="2000" b="0" kern="0" dirty="0" smtClean="0"/>
          </a:p>
          <a:p>
            <a:pPr eaLnBrk="1" hangingPunct="1">
              <a:defRPr/>
            </a:pPr>
            <a:endParaRPr lang="en-US" sz="2000" b="0" kern="0" dirty="0"/>
          </a:p>
          <a:p>
            <a:pPr eaLnBrk="1" hangingPunct="1">
              <a:defRPr/>
            </a:pPr>
            <a:r>
              <a:rPr lang="en-US" sz="2000" b="0" kern="0" dirty="0" smtClean="0"/>
              <a:t>What did you find?</a:t>
            </a:r>
            <a:r>
              <a:rPr lang="en-US" sz="2000" kern="0" dirty="0" smtClean="0"/>
              <a:t/>
            </a:r>
            <a:br>
              <a:rPr lang="en-US" sz="2000" kern="0" dirty="0" smtClean="0"/>
            </a:br>
            <a:endParaRPr lang="en-US" sz="2000" kern="0" dirty="0"/>
          </a:p>
        </p:txBody>
      </p:sp>
    </p:spTree>
    <p:extLst>
      <p:ext uri="{BB962C8B-B14F-4D97-AF65-F5344CB8AC3E}">
        <p14:creationId xmlns:p14="http://schemas.microsoft.com/office/powerpoint/2010/main" val="1581652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152400"/>
            <a:ext cx="8229600" cy="715962"/>
          </a:xfrm>
        </p:spPr>
        <p:txBody>
          <a:bodyPr/>
          <a:lstStyle/>
          <a:p>
            <a:pPr algn="ctr"/>
            <a:r>
              <a:rPr lang="en-US" dirty="0" smtClean="0"/>
              <a:t>Overview – Homework!</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126</a:t>
            </a:fld>
            <a:endParaRPr lang="en-US" sz="1000">
              <a:solidFill>
                <a:srgbClr val="005595"/>
              </a:solidFill>
              <a:latin typeface="Arial" panose="020B0604020202020204" pitchFamily="34" charset="0"/>
            </a:endParaRPr>
          </a:p>
        </p:txBody>
      </p:sp>
      <p:sp>
        <p:nvSpPr>
          <p:cNvPr id="2" name="Rectangle 1"/>
          <p:cNvSpPr/>
          <p:nvPr/>
        </p:nvSpPr>
        <p:spPr>
          <a:xfrm>
            <a:off x="764849" y="1295400"/>
            <a:ext cx="7924800" cy="411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indent="-342900">
              <a:spcBef>
                <a:spcPts val="700"/>
              </a:spcBef>
              <a:buClr>
                <a:schemeClr val="tx2"/>
              </a:buClr>
              <a:buSzPct val="95000"/>
              <a:buFont typeface="Wingdings" panose="05000000000000000000" pitchFamily="2" charset="2"/>
              <a:buChar char=""/>
            </a:pPr>
            <a:r>
              <a:rPr lang="en-US" sz="2000" dirty="0">
                <a:solidFill>
                  <a:srgbClr val="005595"/>
                </a:solidFill>
                <a:latin typeface="+mn-lt"/>
              </a:rPr>
              <a:t>Write an SOP for CT determination</a:t>
            </a:r>
          </a:p>
          <a:p>
            <a:pPr marL="800100" lvl="1" indent="-342900">
              <a:spcBef>
                <a:spcPts val="700"/>
              </a:spcBef>
              <a:buClr>
                <a:schemeClr val="tx2"/>
              </a:buClr>
              <a:buSzPct val="95000"/>
              <a:buFont typeface="Wingdings" panose="05000000000000000000" pitchFamily="2" charset="2"/>
              <a:buChar char=""/>
            </a:pPr>
            <a:r>
              <a:rPr lang="en-US" sz="2000" dirty="0" smtClean="0">
                <a:solidFill>
                  <a:srgbClr val="005595"/>
                </a:solidFill>
                <a:latin typeface="+mn-lt"/>
              </a:rPr>
              <a:t>Check </a:t>
            </a:r>
            <a:r>
              <a:rPr lang="en-US" sz="2000" dirty="0">
                <a:solidFill>
                  <a:srgbClr val="005595"/>
                </a:solidFill>
                <a:latin typeface="+mn-lt"/>
              </a:rPr>
              <a:t>how T is calculated at your plant</a:t>
            </a:r>
          </a:p>
          <a:p>
            <a:pPr marL="800100" lvl="1" indent="-342900">
              <a:spcBef>
                <a:spcPts val="700"/>
              </a:spcBef>
              <a:buClr>
                <a:schemeClr val="tx2"/>
              </a:buClr>
              <a:buSzPct val="95000"/>
              <a:buFont typeface="Wingdings" panose="05000000000000000000" pitchFamily="2" charset="2"/>
              <a:buChar char=""/>
            </a:pPr>
            <a:r>
              <a:rPr lang="en-US" sz="2000" dirty="0">
                <a:solidFill>
                  <a:srgbClr val="005595"/>
                </a:solidFill>
                <a:latin typeface="+mn-lt"/>
              </a:rPr>
              <a:t>Do all treatment plant operators understand it?</a:t>
            </a:r>
          </a:p>
          <a:p>
            <a:pPr marL="800100" lvl="1" indent="-342900">
              <a:spcBef>
                <a:spcPts val="700"/>
              </a:spcBef>
              <a:buClr>
                <a:schemeClr val="tx2"/>
              </a:buClr>
              <a:buSzPct val="95000"/>
              <a:buFont typeface="Wingdings" panose="05000000000000000000" pitchFamily="2" charset="2"/>
              <a:buChar char=""/>
            </a:pPr>
            <a:r>
              <a:rPr lang="en-US" sz="2000" dirty="0">
                <a:solidFill>
                  <a:srgbClr val="005595"/>
                </a:solidFill>
                <a:latin typeface="+mn-lt"/>
              </a:rPr>
              <a:t>Review spreadsheet equation for CTs (if applicable)</a:t>
            </a:r>
          </a:p>
          <a:p>
            <a:pPr marL="800100" lvl="1" indent="-342900">
              <a:spcBef>
                <a:spcPts val="700"/>
              </a:spcBef>
              <a:buClr>
                <a:schemeClr val="tx2"/>
              </a:buClr>
              <a:buSzPct val="95000"/>
              <a:buFont typeface="Wingdings" panose="05000000000000000000" pitchFamily="2" charset="2"/>
              <a:buChar char=""/>
            </a:pPr>
            <a:r>
              <a:rPr lang="en-US" sz="2000" dirty="0" smtClean="0">
                <a:solidFill>
                  <a:srgbClr val="005595"/>
                </a:solidFill>
                <a:latin typeface="+mn-lt"/>
              </a:rPr>
              <a:t>Arrange </a:t>
            </a:r>
            <a:r>
              <a:rPr lang="en-US" sz="2000" dirty="0">
                <a:solidFill>
                  <a:srgbClr val="005595"/>
                </a:solidFill>
                <a:latin typeface="+mn-lt"/>
              </a:rPr>
              <a:t>for a tracer study if necessary</a:t>
            </a:r>
          </a:p>
          <a:p>
            <a:pPr marL="800100" lvl="1" indent="-342900">
              <a:spcBef>
                <a:spcPts val="700"/>
              </a:spcBef>
              <a:buClr>
                <a:schemeClr val="tx2"/>
              </a:buClr>
              <a:buSzPct val="95000"/>
              <a:buFont typeface="Wingdings" panose="05000000000000000000" pitchFamily="2" charset="2"/>
              <a:buChar char=""/>
            </a:pPr>
            <a:r>
              <a:rPr lang="en-US" sz="2000" dirty="0">
                <a:solidFill>
                  <a:srgbClr val="005595"/>
                </a:solidFill>
                <a:latin typeface="+mn-lt"/>
              </a:rPr>
              <a:t>Calculate CT and fill out monthly report </a:t>
            </a:r>
            <a:r>
              <a:rPr lang="en-US" sz="2000" dirty="0" smtClean="0">
                <a:solidFill>
                  <a:srgbClr val="005595"/>
                </a:solidFill>
                <a:latin typeface="+mn-lt"/>
              </a:rPr>
              <a:t>daily</a:t>
            </a:r>
          </a:p>
          <a:p>
            <a:pPr marL="800100" lvl="1" indent="-342900">
              <a:spcBef>
                <a:spcPts val="700"/>
              </a:spcBef>
              <a:buClr>
                <a:schemeClr val="tx2"/>
              </a:buClr>
              <a:buSzPct val="95000"/>
              <a:buFont typeface="Wingdings" panose="05000000000000000000" pitchFamily="2" charset="2"/>
              <a:buChar char=""/>
            </a:pPr>
            <a:endParaRPr lang="en-US" sz="2000" dirty="0">
              <a:solidFill>
                <a:srgbClr val="005595"/>
              </a:solidFill>
              <a:latin typeface="+mn-lt"/>
            </a:endParaRPr>
          </a:p>
          <a:p>
            <a:pPr marL="342900" indent="-342900">
              <a:spcBef>
                <a:spcPts val="700"/>
              </a:spcBef>
              <a:buClr>
                <a:schemeClr val="tx2"/>
              </a:buClr>
              <a:buSzPct val="95000"/>
              <a:buFont typeface="Wingdings" panose="05000000000000000000" pitchFamily="2" charset="2"/>
              <a:buChar char=""/>
            </a:pPr>
            <a:r>
              <a:rPr lang="en-US" sz="2000" dirty="0">
                <a:solidFill>
                  <a:srgbClr val="005595"/>
                </a:solidFill>
                <a:latin typeface="+mn-lt"/>
              </a:rPr>
              <a:t>Know what to do and who to call when things go wrong (contact State regulator &amp; refer to Emergency Response Plan)</a:t>
            </a:r>
          </a:p>
        </p:txBody>
      </p:sp>
    </p:spTree>
    <p:extLst>
      <p:ext uri="{BB962C8B-B14F-4D97-AF65-F5344CB8AC3E}">
        <p14:creationId xmlns:p14="http://schemas.microsoft.com/office/powerpoint/2010/main" val="3639785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152400"/>
            <a:ext cx="8229600" cy="715962"/>
          </a:xfrm>
        </p:spPr>
        <p:txBody>
          <a:bodyPr/>
          <a:lstStyle/>
          <a:p>
            <a:pPr algn="ctr"/>
            <a:r>
              <a:rPr lang="en-US" dirty="0" smtClean="0"/>
              <a:t>Overview – Homework!</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127</a:t>
            </a:fld>
            <a:endParaRPr lang="en-US" sz="1000">
              <a:solidFill>
                <a:srgbClr val="005595"/>
              </a:solidFill>
              <a:latin typeface="Arial" panose="020B0604020202020204" pitchFamily="34" charset="0"/>
            </a:endParaRPr>
          </a:p>
        </p:txBody>
      </p:sp>
      <p:sp>
        <p:nvSpPr>
          <p:cNvPr id="2" name="Rectangle 1"/>
          <p:cNvSpPr/>
          <p:nvPr/>
        </p:nvSpPr>
        <p:spPr>
          <a:xfrm>
            <a:off x="457200" y="947588"/>
            <a:ext cx="5316864" cy="411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indent="-342900">
              <a:spcBef>
                <a:spcPts val="700"/>
              </a:spcBef>
              <a:buClr>
                <a:schemeClr val="tx2"/>
              </a:buClr>
              <a:buSzPct val="95000"/>
              <a:buFont typeface="Wingdings" panose="05000000000000000000" pitchFamily="2" charset="2"/>
              <a:buChar char=""/>
            </a:pPr>
            <a:r>
              <a:rPr lang="en-US" sz="2000" dirty="0">
                <a:solidFill>
                  <a:srgbClr val="005595"/>
                </a:solidFill>
                <a:latin typeface="+mn-lt"/>
              </a:rPr>
              <a:t>Make data reliability a plant </a:t>
            </a:r>
            <a:r>
              <a:rPr lang="en-US" sz="2000" dirty="0" smtClean="0">
                <a:solidFill>
                  <a:srgbClr val="005595"/>
                </a:solidFill>
                <a:latin typeface="+mn-lt"/>
              </a:rPr>
              <a:t>goal</a:t>
            </a:r>
          </a:p>
          <a:p>
            <a:pPr marL="342900" indent="-342900">
              <a:spcBef>
                <a:spcPts val="700"/>
              </a:spcBef>
              <a:buClr>
                <a:schemeClr val="tx2"/>
              </a:buClr>
              <a:buSzPct val="95000"/>
              <a:buFont typeface="Wingdings" panose="05000000000000000000" pitchFamily="2" charset="2"/>
              <a:buChar char=""/>
            </a:pPr>
            <a:endParaRPr lang="en-US" sz="2000" dirty="0">
              <a:solidFill>
                <a:srgbClr val="005595"/>
              </a:solidFill>
              <a:latin typeface="+mn-lt"/>
            </a:endParaRPr>
          </a:p>
          <a:p>
            <a:pPr marL="342900" indent="-342900">
              <a:spcBef>
                <a:spcPts val="700"/>
              </a:spcBef>
              <a:buClr>
                <a:schemeClr val="tx2"/>
              </a:buClr>
              <a:buSzPct val="95000"/>
              <a:buFont typeface="Wingdings" panose="05000000000000000000" pitchFamily="2" charset="2"/>
              <a:buChar char=""/>
            </a:pPr>
            <a:r>
              <a:rPr lang="en-US" sz="2000" dirty="0" smtClean="0">
                <a:solidFill>
                  <a:srgbClr val="005595"/>
                </a:solidFill>
                <a:latin typeface="+mn-lt"/>
              </a:rPr>
              <a:t>Establish </a:t>
            </a:r>
            <a:r>
              <a:rPr lang="en-US" sz="2000" dirty="0">
                <a:solidFill>
                  <a:srgbClr val="005595"/>
                </a:solidFill>
                <a:latin typeface="+mn-lt"/>
              </a:rPr>
              <a:t>protocols for collection and recording of </a:t>
            </a:r>
            <a:r>
              <a:rPr lang="en-US" sz="2000" dirty="0" smtClean="0">
                <a:solidFill>
                  <a:srgbClr val="005595"/>
                </a:solidFill>
                <a:latin typeface="+mn-lt"/>
              </a:rPr>
              <a:t>data.  Only </a:t>
            </a:r>
            <a:r>
              <a:rPr lang="en-US" sz="2000" dirty="0">
                <a:solidFill>
                  <a:srgbClr val="005595"/>
                </a:solidFill>
                <a:latin typeface="+mn-lt"/>
              </a:rPr>
              <a:t>collect data used for process control or compliance reporting</a:t>
            </a:r>
          </a:p>
          <a:p>
            <a:pPr marL="342900" indent="-342900">
              <a:spcBef>
                <a:spcPts val="700"/>
              </a:spcBef>
              <a:buClr>
                <a:schemeClr val="tx2"/>
              </a:buClr>
              <a:buSzPct val="95000"/>
              <a:buFont typeface="Wingdings" panose="05000000000000000000" pitchFamily="2" charset="2"/>
              <a:buChar char=""/>
            </a:pPr>
            <a:endParaRPr lang="en-US" sz="2000" dirty="0" smtClean="0">
              <a:solidFill>
                <a:srgbClr val="005595"/>
              </a:solidFill>
              <a:latin typeface="+mn-lt"/>
            </a:endParaRPr>
          </a:p>
          <a:p>
            <a:pPr marL="342900" indent="-342900">
              <a:spcBef>
                <a:spcPts val="700"/>
              </a:spcBef>
              <a:buClr>
                <a:schemeClr val="tx2"/>
              </a:buClr>
              <a:buSzPct val="95000"/>
              <a:buFont typeface="Wingdings" panose="05000000000000000000" pitchFamily="2" charset="2"/>
              <a:buChar char=""/>
            </a:pPr>
            <a:r>
              <a:rPr lang="en-US" sz="2000" dirty="0" smtClean="0">
                <a:solidFill>
                  <a:srgbClr val="005595"/>
                </a:solidFill>
                <a:latin typeface="+mn-lt"/>
              </a:rPr>
              <a:t>Establish </a:t>
            </a:r>
            <a:r>
              <a:rPr lang="en-US" sz="2000" dirty="0">
                <a:solidFill>
                  <a:srgbClr val="005595"/>
                </a:solidFill>
                <a:latin typeface="+mn-lt"/>
              </a:rPr>
              <a:t>a data verification process that can be routinely used to confirm data integrity </a:t>
            </a:r>
            <a:endParaRPr lang="en-US" sz="2000" dirty="0" smtClean="0">
              <a:solidFill>
                <a:srgbClr val="005595"/>
              </a:solidFill>
              <a:latin typeface="+mn-lt"/>
            </a:endParaRPr>
          </a:p>
          <a:p>
            <a:pPr marL="342900" indent="-342900">
              <a:spcBef>
                <a:spcPts val="700"/>
              </a:spcBef>
              <a:buClr>
                <a:schemeClr val="tx2"/>
              </a:buClr>
              <a:buSzPct val="95000"/>
              <a:buFont typeface="Wingdings" panose="05000000000000000000" pitchFamily="2" charset="2"/>
              <a:buChar char=""/>
            </a:pPr>
            <a:endParaRPr lang="en-US" sz="2000" dirty="0">
              <a:solidFill>
                <a:srgbClr val="005595"/>
              </a:solidFill>
              <a:latin typeface="+mn-lt"/>
            </a:endParaRPr>
          </a:p>
          <a:p>
            <a:pPr marL="342900" indent="-342900">
              <a:spcBef>
                <a:spcPts val="700"/>
              </a:spcBef>
              <a:buClr>
                <a:schemeClr val="tx2"/>
              </a:buClr>
              <a:buSzPct val="95000"/>
              <a:buFont typeface="Wingdings" panose="05000000000000000000" pitchFamily="2" charset="2"/>
              <a:buChar char=""/>
            </a:pPr>
            <a:r>
              <a:rPr lang="en-US" sz="2000" dirty="0">
                <a:solidFill>
                  <a:srgbClr val="005595"/>
                </a:solidFill>
                <a:latin typeface="+mn-lt"/>
              </a:rPr>
              <a:t>Turn data into information (e.g., draw the graph).</a:t>
            </a:r>
          </a:p>
        </p:txBody>
      </p:sp>
      <p:pic>
        <p:nvPicPr>
          <p:cNvPr id="6" name="Picture 1" descr="C:\Documents and Settings\OR0061021\Local Settings\Temporary Internet Files\Content.IE5\4SUNPYBI\MC90044145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944" y="774106"/>
            <a:ext cx="3431808" cy="409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1160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04800" y="381000"/>
            <a:ext cx="8534400" cy="5410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5122" name="Title 1"/>
          <p:cNvSpPr>
            <a:spLocks noGrp="1"/>
          </p:cNvSpPr>
          <p:nvPr>
            <p:ph type="title"/>
          </p:nvPr>
        </p:nvSpPr>
        <p:spPr>
          <a:xfrm>
            <a:off x="533400" y="228600"/>
            <a:ext cx="8229600" cy="1143000"/>
          </a:xfrm>
        </p:spPr>
        <p:txBody>
          <a:bodyPr/>
          <a:lstStyle/>
          <a:p>
            <a:pPr algn="ctr"/>
            <a:r>
              <a:rPr lang="en-US" dirty="0" smtClean="0"/>
              <a:t>Class Outline</a:t>
            </a:r>
          </a:p>
        </p:txBody>
      </p:sp>
      <p:sp>
        <p:nvSpPr>
          <p:cNvPr id="5123" name="Content Placeholder 2"/>
          <p:cNvSpPr>
            <a:spLocks noGrp="1"/>
          </p:cNvSpPr>
          <p:nvPr>
            <p:ph idx="1"/>
          </p:nvPr>
        </p:nvSpPr>
        <p:spPr>
          <a:xfrm>
            <a:off x="457200" y="1219200"/>
            <a:ext cx="8229600" cy="4114800"/>
          </a:xfrm>
        </p:spPr>
        <p:txBody>
          <a:bodyPr/>
          <a:lstStyle/>
          <a:p>
            <a:pPr marL="0" indent="0">
              <a:lnSpc>
                <a:spcPct val="150000"/>
              </a:lnSpc>
              <a:spcBef>
                <a:spcPts val="0"/>
              </a:spcBef>
              <a:buNone/>
            </a:pPr>
            <a:r>
              <a:rPr lang="en-US" dirty="0"/>
              <a:t>9 AM		Introduction/Overview</a:t>
            </a:r>
          </a:p>
          <a:p>
            <a:pPr marL="400050" lvl="1" indent="0">
              <a:lnSpc>
                <a:spcPct val="150000"/>
              </a:lnSpc>
              <a:spcBef>
                <a:spcPts val="0"/>
              </a:spcBef>
              <a:buNone/>
            </a:pPr>
            <a:r>
              <a:rPr lang="en-US" i="1" dirty="0" smtClean="0">
                <a:solidFill>
                  <a:srgbClr val="C00000"/>
                </a:solidFill>
              </a:rPr>
              <a:t>10:15 AM – 15 minute break</a:t>
            </a:r>
          </a:p>
          <a:p>
            <a:pPr marL="0" indent="0">
              <a:lnSpc>
                <a:spcPct val="150000"/>
              </a:lnSpc>
              <a:spcBef>
                <a:spcPts val="0"/>
              </a:spcBef>
              <a:buNone/>
            </a:pPr>
            <a:r>
              <a:rPr lang="en-US" dirty="0" smtClean="0"/>
              <a:t>10:30 AM	Coagulation/Flocculation</a:t>
            </a:r>
          </a:p>
          <a:p>
            <a:pPr marL="400050" lvl="1" indent="0">
              <a:lnSpc>
                <a:spcPct val="150000"/>
              </a:lnSpc>
              <a:spcBef>
                <a:spcPts val="0"/>
              </a:spcBef>
              <a:buNone/>
            </a:pPr>
            <a:r>
              <a:rPr lang="en-US" i="1" dirty="0" smtClean="0"/>
              <a:t>12 noon – Lunch (on your own)</a:t>
            </a:r>
          </a:p>
          <a:p>
            <a:pPr marL="0" indent="0">
              <a:lnSpc>
                <a:spcPct val="150000"/>
              </a:lnSpc>
              <a:spcBef>
                <a:spcPts val="0"/>
              </a:spcBef>
              <a:buNone/>
            </a:pPr>
            <a:r>
              <a:rPr lang="en-US" dirty="0" smtClean="0"/>
              <a:t>1 PM		Clarification/Sedimentation</a:t>
            </a:r>
          </a:p>
          <a:p>
            <a:pPr marL="0" indent="0">
              <a:lnSpc>
                <a:spcPct val="150000"/>
              </a:lnSpc>
              <a:spcBef>
                <a:spcPts val="0"/>
              </a:spcBef>
              <a:buNone/>
            </a:pPr>
            <a:r>
              <a:rPr lang="en-US" dirty="0" smtClean="0"/>
              <a:t>2 PM		Filtration</a:t>
            </a:r>
          </a:p>
          <a:p>
            <a:pPr marL="400050" lvl="1" indent="0">
              <a:lnSpc>
                <a:spcPct val="150000"/>
              </a:lnSpc>
              <a:spcBef>
                <a:spcPts val="0"/>
              </a:spcBef>
              <a:buNone/>
            </a:pPr>
            <a:r>
              <a:rPr lang="en-US" i="1" dirty="0" smtClean="0"/>
              <a:t>2:15 PM – 15 minute break</a:t>
            </a:r>
          </a:p>
          <a:p>
            <a:pPr marL="0" indent="0">
              <a:lnSpc>
                <a:spcPct val="150000"/>
              </a:lnSpc>
              <a:spcBef>
                <a:spcPts val="0"/>
              </a:spcBef>
              <a:buNone/>
            </a:pPr>
            <a:r>
              <a:rPr lang="en-US" dirty="0" smtClean="0"/>
              <a:t>2:30 PM	Filtration (continued)</a:t>
            </a:r>
          </a:p>
          <a:p>
            <a:pPr marL="0" indent="0">
              <a:lnSpc>
                <a:spcPct val="150000"/>
              </a:lnSpc>
              <a:spcBef>
                <a:spcPts val="0"/>
              </a:spcBef>
              <a:buNone/>
            </a:pPr>
            <a:r>
              <a:rPr lang="en-US" dirty="0" smtClean="0"/>
              <a:t>3:30 PM	General Operations</a:t>
            </a:r>
          </a:p>
          <a:p>
            <a:pPr marL="400050" lvl="1" indent="0">
              <a:lnSpc>
                <a:spcPct val="150000"/>
              </a:lnSpc>
              <a:spcBef>
                <a:spcPts val="0"/>
              </a:spcBef>
              <a:buNone/>
            </a:pPr>
            <a:r>
              <a:rPr lang="en-US" i="1" dirty="0" smtClean="0"/>
              <a:t>4:30 PM - End</a:t>
            </a:r>
          </a:p>
          <a:p>
            <a:endParaRPr lang="en-US" dirty="0" smtClean="0"/>
          </a:p>
          <a:p>
            <a:endParaRPr lang="en-US" dirty="0" smtClean="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C4FCC9C8-055C-4BFE-BF1F-25B54EE80756}" type="slidenum">
              <a:rPr lang="en-US" sz="1000">
                <a:solidFill>
                  <a:srgbClr val="005595"/>
                </a:solidFill>
                <a:latin typeface="Arial" panose="020B0604020202020204" pitchFamily="34" charset="0"/>
              </a:rPr>
              <a:pPr/>
              <a:t>128</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2533014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15986"/>
          </a:xfrm>
        </p:spPr>
        <p:txBody>
          <a:bodyPr/>
          <a:lstStyle/>
          <a:p>
            <a:pPr algn="ctr"/>
            <a:r>
              <a:rPr lang="en-US" dirty="0" smtClean="0"/>
              <a:t>Overview</a:t>
            </a:r>
          </a:p>
        </p:txBody>
      </p:sp>
      <p:sp>
        <p:nvSpPr>
          <p:cNvPr id="3" name="Content Placeholder 2"/>
          <p:cNvSpPr>
            <a:spLocks noGrp="1"/>
          </p:cNvSpPr>
          <p:nvPr>
            <p:ph idx="1"/>
          </p:nvPr>
        </p:nvSpPr>
        <p:spPr>
          <a:xfrm>
            <a:off x="533400" y="1247774"/>
            <a:ext cx="8534400" cy="4114800"/>
          </a:xfrm>
        </p:spPr>
        <p:txBody>
          <a:bodyPr/>
          <a:lstStyle/>
          <a:p>
            <a:pPr marL="0" indent="0">
              <a:lnSpc>
                <a:spcPct val="150000"/>
              </a:lnSpc>
              <a:buNone/>
              <a:defRPr/>
            </a:pPr>
            <a:r>
              <a:rPr lang="en-US" dirty="0" smtClean="0"/>
              <a:t>Regardless of the filtration type, the multiple barrier approach to public health protection applies – i.e., optimize barriers to Giardia and Crypto.</a:t>
            </a:r>
          </a:p>
          <a:p>
            <a:pPr>
              <a:lnSpc>
                <a:spcPct val="150000"/>
              </a:lnSpc>
              <a:buFont typeface="Arial" pitchFamily="34" charset="0"/>
              <a:buChar char="•"/>
              <a:defRPr/>
            </a:pPr>
            <a:endParaRPr lang="en-US" dirty="0" smtClean="0"/>
          </a:p>
          <a:p>
            <a:pPr marL="0" indent="0">
              <a:buFontTx/>
              <a:buNone/>
              <a:defRPr/>
            </a:pPr>
            <a:endParaRPr lang="en-US"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13</a:t>
            </a:fld>
            <a:endParaRPr lang="en-US" sz="1000">
              <a:solidFill>
                <a:srgbClr val="005595"/>
              </a:solidFill>
              <a:latin typeface="Arial" panose="020B0604020202020204" pitchFamily="34" charset="0"/>
            </a:endParaRPr>
          </a:p>
        </p:txBody>
      </p:sp>
      <p:pic>
        <p:nvPicPr>
          <p:cNvPr id="247810" name="Picture 2" descr="MultBarrierGo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357438"/>
            <a:ext cx="8348804" cy="2543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8790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15986"/>
          </a:xfrm>
        </p:spPr>
        <p:txBody>
          <a:bodyPr/>
          <a:lstStyle/>
          <a:p>
            <a:pPr algn="ctr"/>
            <a:r>
              <a:rPr lang="en-US" dirty="0" smtClean="0"/>
              <a:t>Overview - Giardia</a:t>
            </a:r>
          </a:p>
        </p:txBody>
      </p:sp>
      <p:sp>
        <p:nvSpPr>
          <p:cNvPr id="3" name="Content Placeholder 2"/>
          <p:cNvSpPr>
            <a:spLocks noGrp="1"/>
          </p:cNvSpPr>
          <p:nvPr>
            <p:ph idx="1"/>
          </p:nvPr>
        </p:nvSpPr>
        <p:spPr>
          <a:xfrm>
            <a:off x="533400" y="1247774"/>
            <a:ext cx="8534400" cy="4114800"/>
          </a:xfrm>
        </p:spPr>
        <p:txBody>
          <a:bodyPr/>
          <a:lstStyle/>
          <a:p>
            <a:pPr marL="0" indent="0">
              <a:lnSpc>
                <a:spcPct val="150000"/>
              </a:lnSpc>
              <a:buNone/>
              <a:defRPr/>
            </a:pPr>
            <a:r>
              <a:rPr lang="en-US" dirty="0" smtClean="0"/>
              <a:t>Giardia </a:t>
            </a:r>
            <a:r>
              <a:rPr lang="en-US" dirty="0" err="1" smtClean="0"/>
              <a:t>lamblia</a:t>
            </a:r>
            <a:r>
              <a:rPr lang="en-US" dirty="0" smtClean="0"/>
              <a:t> </a:t>
            </a:r>
            <a:r>
              <a:rPr lang="en-US" dirty="0"/>
              <a:t>is </a:t>
            </a:r>
            <a:r>
              <a:rPr lang="en-US" dirty="0" smtClean="0"/>
              <a:t>a </a:t>
            </a:r>
            <a:r>
              <a:rPr lang="en-US" dirty="0"/>
              <a:t>protozoan which </a:t>
            </a:r>
            <a:r>
              <a:rPr lang="en-US" dirty="0" smtClean="0"/>
              <a:t>occurs </a:t>
            </a:r>
            <a:r>
              <a:rPr lang="en-US" dirty="0"/>
              <a:t>in cyst </a:t>
            </a:r>
            <a:r>
              <a:rPr lang="en-US" dirty="0" smtClean="0"/>
              <a:t>form in the environment.</a:t>
            </a:r>
          </a:p>
          <a:p>
            <a:pPr marL="0" indent="0">
              <a:lnSpc>
                <a:spcPct val="150000"/>
              </a:lnSpc>
              <a:buNone/>
              <a:defRPr/>
            </a:pPr>
            <a:endParaRPr lang="en-US" dirty="0" smtClean="0"/>
          </a:p>
          <a:p>
            <a:pPr>
              <a:lnSpc>
                <a:spcPct val="150000"/>
              </a:lnSpc>
              <a:buFont typeface="Arial" pitchFamily="34" charset="0"/>
              <a:buChar char="•"/>
              <a:defRPr/>
            </a:pPr>
            <a:endParaRPr lang="en-US" dirty="0" smtClean="0"/>
          </a:p>
          <a:p>
            <a:pPr marL="0" indent="0">
              <a:buFontTx/>
              <a:buNone/>
              <a:defRPr/>
            </a:pPr>
            <a:endParaRPr lang="en-US"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14</a:t>
            </a:fld>
            <a:endParaRPr lang="en-US" sz="1000">
              <a:solidFill>
                <a:srgbClr val="005595"/>
              </a:solidFill>
              <a:latin typeface="Arial" panose="020B0604020202020204" pitchFamily="34" charset="0"/>
            </a:endParaRPr>
          </a:p>
        </p:txBody>
      </p:sp>
      <p:pic>
        <p:nvPicPr>
          <p:cNvPr id="6" name="Picture 5"/>
          <p:cNvPicPr>
            <a:picLocks noChangeAspect="1"/>
          </p:cNvPicPr>
          <p:nvPr/>
        </p:nvPicPr>
        <p:blipFill>
          <a:blip r:embed="rId3"/>
          <a:stretch>
            <a:fillRect/>
          </a:stretch>
        </p:blipFill>
        <p:spPr>
          <a:xfrm>
            <a:off x="609600" y="2362200"/>
            <a:ext cx="2971800" cy="3403191"/>
          </a:xfrm>
          <a:prstGeom prst="rect">
            <a:avLst/>
          </a:prstGeom>
          <a:ln>
            <a:solidFill>
              <a:schemeClr val="tx1"/>
            </a:solidFill>
          </a:ln>
        </p:spPr>
      </p:pic>
      <p:sp>
        <p:nvSpPr>
          <p:cNvPr id="11" name="Content Placeholder 2"/>
          <p:cNvSpPr txBox="1">
            <a:spLocks/>
          </p:cNvSpPr>
          <p:nvPr/>
        </p:nvSpPr>
        <p:spPr bwMode="auto">
          <a:xfrm>
            <a:off x="3912168" y="2269331"/>
            <a:ext cx="5145693" cy="149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marL="0" indent="0">
              <a:lnSpc>
                <a:spcPct val="150000"/>
              </a:lnSpc>
              <a:buFontTx/>
              <a:buNone/>
              <a:defRPr/>
            </a:pPr>
            <a:r>
              <a:rPr lang="en-US" sz="1600" kern="0" dirty="0" smtClean="0"/>
              <a:t>This is an image of Giardia </a:t>
            </a:r>
            <a:r>
              <a:rPr lang="en-US" sz="1600" kern="0" dirty="0" err="1" smtClean="0"/>
              <a:t>lamblia</a:t>
            </a:r>
            <a:r>
              <a:rPr lang="en-US" sz="1600" kern="0" dirty="0" smtClean="0"/>
              <a:t> showing the red outline of the cyst wall, which makes the cyst somewhat resistant to disinfection.</a:t>
            </a:r>
          </a:p>
          <a:p>
            <a:pPr marL="0" indent="0">
              <a:lnSpc>
                <a:spcPct val="150000"/>
              </a:lnSpc>
              <a:buFontTx/>
              <a:buNone/>
              <a:defRPr/>
            </a:pPr>
            <a:endParaRPr lang="en-US" sz="1600" kern="0" dirty="0" smtClean="0"/>
          </a:p>
          <a:p>
            <a:pPr marL="0" indent="0">
              <a:lnSpc>
                <a:spcPct val="150000"/>
              </a:lnSpc>
              <a:buFontTx/>
              <a:buNone/>
              <a:defRPr/>
            </a:pPr>
            <a:endParaRPr lang="en-US" sz="1600" kern="0" dirty="0"/>
          </a:p>
          <a:p>
            <a:pPr marL="0" indent="0">
              <a:lnSpc>
                <a:spcPct val="150000"/>
              </a:lnSpc>
              <a:buFontTx/>
              <a:buNone/>
              <a:defRPr/>
            </a:pPr>
            <a:endParaRPr lang="en-US" sz="1600" kern="0" dirty="0" smtClean="0"/>
          </a:p>
          <a:p>
            <a:pPr marL="0" indent="0">
              <a:lnSpc>
                <a:spcPct val="150000"/>
              </a:lnSpc>
              <a:buFontTx/>
              <a:buNone/>
              <a:defRPr/>
            </a:pPr>
            <a:endParaRPr lang="en-US" sz="1600" kern="0" dirty="0"/>
          </a:p>
          <a:p>
            <a:pPr marL="0" indent="0">
              <a:lnSpc>
                <a:spcPct val="150000"/>
              </a:lnSpc>
              <a:buFontTx/>
              <a:buNone/>
              <a:defRPr/>
            </a:pPr>
            <a:endParaRPr lang="en-US" sz="1600" kern="0" dirty="0" smtClean="0"/>
          </a:p>
          <a:p>
            <a:pPr marL="0" indent="0">
              <a:lnSpc>
                <a:spcPct val="150000"/>
              </a:lnSpc>
              <a:buFontTx/>
              <a:buNone/>
              <a:defRPr/>
            </a:pPr>
            <a:r>
              <a:rPr lang="en-US" sz="1600" kern="0" dirty="0" smtClean="0"/>
              <a:t>Photo Credits: H.D.A. Lindquist, U.S. EPA</a:t>
            </a:r>
          </a:p>
          <a:p>
            <a:pPr>
              <a:lnSpc>
                <a:spcPct val="150000"/>
              </a:lnSpc>
              <a:buFont typeface="Arial" pitchFamily="34" charset="0"/>
              <a:buChar char="•"/>
              <a:defRPr/>
            </a:pPr>
            <a:endParaRPr lang="en-US" sz="1600" kern="0" dirty="0" smtClean="0"/>
          </a:p>
          <a:p>
            <a:pPr marL="0" indent="0">
              <a:buFontTx/>
              <a:buNone/>
              <a:defRPr/>
            </a:pPr>
            <a:endParaRPr lang="en-US" sz="1600" kern="0" dirty="0"/>
          </a:p>
        </p:txBody>
      </p:sp>
      <p:pic>
        <p:nvPicPr>
          <p:cNvPr id="7170" name="Picture 2" descr="giardia-lamblia-cys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3535505"/>
            <a:ext cx="3886200" cy="1884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739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15986"/>
          </a:xfrm>
        </p:spPr>
        <p:txBody>
          <a:bodyPr/>
          <a:lstStyle/>
          <a:p>
            <a:pPr algn="ctr"/>
            <a:r>
              <a:rPr lang="en-US" dirty="0" smtClean="0"/>
              <a:t>Overview - Giardia</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15</a:t>
            </a:fld>
            <a:endParaRPr lang="en-US" sz="1000">
              <a:solidFill>
                <a:srgbClr val="005595"/>
              </a:solidFill>
              <a:latin typeface="Arial" panose="020B0604020202020204" pitchFamily="34" charset="0"/>
            </a:endParaRPr>
          </a:p>
        </p:txBody>
      </p:sp>
      <p:sp>
        <p:nvSpPr>
          <p:cNvPr id="13" name="Content Placeholder 2"/>
          <p:cNvSpPr txBox="1">
            <a:spLocks/>
          </p:cNvSpPr>
          <p:nvPr/>
        </p:nvSpPr>
        <p:spPr bwMode="auto">
          <a:xfrm>
            <a:off x="460513" y="1371600"/>
            <a:ext cx="3591339"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r>
              <a:rPr lang="en-US" sz="1600" kern="0" dirty="0" smtClean="0"/>
              <a:t>Giardia are protozoan parasites which occur in a </a:t>
            </a:r>
            <a:r>
              <a:rPr lang="en-US" sz="1600" kern="0" dirty="0" err="1" smtClean="0"/>
              <a:t>trophozoite</a:t>
            </a:r>
            <a:r>
              <a:rPr lang="en-US" sz="1600" kern="0" dirty="0" smtClean="0"/>
              <a:t> and an oval-shaped cyst form. </a:t>
            </a:r>
          </a:p>
          <a:p>
            <a:endParaRPr lang="en-US" sz="1600" kern="0" dirty="0" smtClean="0"/>
          </a:p>
          <a:p>
            <a:r>
              <a:rPr lang="en-US" sz="1600" kern="0" dirty="0"/>
              <a:t>The </a:t>
            </a:r>
            <a:r>
              <a:rPr lang="en-US" sz="1600" kern="0" dirty="0" err="1"/>
              <a:t>trophozoite</a:t>
            </a:r>
            <a:r>
              <a:rPr lang="en-US" sz="1600" kern="0" dirty="0"/>
              <a:t> causes </a:t>
            </a:r>
            <a:r>
              <a:rPr lang="en-US" sz="1600" kern="0" dirty="0" smtClean="0"/>
              <a:t>diarrheal disease of the small intestines called </a:t>
            </a:r>
            <a:r>
              <a:rPr lang="en-US" sz="1600" kern="0" dirty="0"/>
              <a:t>Giardiasis. </a:t>
            </a:r>
          </a:p>
          <a:p>
            <a:endParaRPr lang="en-US" sz="1600" kern="0" dirty="0" smtClean="0"/>
          </a:p>
          <a:p>
            <a:endParaRPr lang="en-US" sz="1600" kern="0" dirty="0" smtClean="0"/>
          </a:p>
          <a:p>
            <a:endParaRPr lang="en-US" sz="1600" kern="0" dirty="0" smtClean="0"/>
          </a:p>
          <a:p>
            <a:endParaRPr lang="en-US" sz="1600" kern="0" dirty="0" smtClean="0"/>
          </a:p>
          <a:p>
            <a:endParaRPr lang="en-US" sz="1600" kern="0" dirty="0" smtClean="0"/>
          </a:p>
          <a:p>
            <a:pPr>
              <a:lnSpc>
                <a:spcPct val="150000"/>
              </a:lnSpc>
              <a:buFont typeface="Arial" pitchFamily="34" charset="0"/>
              <a:buChar char="•"/>
              <a:defRPr/>
            </a:pPr>
            <a:endParaRPr lang="en-US" sz="1600" kern="0" dirty="0" smtClean="0"/>
          </a:p>
          <a:p>
            <a:pPr marL="0" indent="0">
              <a:buFontTx/>
              <a:buNone/>
              <a:defRPr/>
            </a:pPr>
            <a:endParaRPr lang="en-US" sz="1600" kern="0" dirty="0"/>
          </a:p>
        </p:txBody>
      </p:sp>
      <p:sp>
        <p:nvSpPr>
          <p:cNvPr id="7" name="Content Placeholder 6"/>
          <p:cNvSpPr>
            <a:spLocks noGrp="1"/>
          </p:cNvSpPr>
          <p:nvPr>
            <p:ph idx="1"/>
          </p:nvPr>
        </p:nvSpPr>
        <p:spPr>
          <a:xfrm>
            <a:off x="457200" y="3973582"/>
            <a:ext cx="8229600" cy="1970018"/>
          </a:xfrm>
        </p:spPr>
        <p:txBody>
          <a:bodyPr/>
          <a:lstStyle/>
          <a:p>
            <a:r>
              <a:rPr lang="en-US" sz="1600" dirty="0"/>
              <a:t>Cysts excreted in the feces of an infected host move passively through the environment. </a:t>
            </a:r>
            <a:r>
              <a:rPr lang="en-US" sz="1600" dirty="0" smtClean="0"/>
              <a:t>If </a:t>
            </a:r>
            <a:r>
              <a:rPr lang="en-US" sz="1600" dirty="0"/>
              <a:t>cysts are subsequently ingested, infection may be transmitted to another vertebrate host</a:t>
            </a:r>
            <a:r>
              <a:rPr lang="en-US" sz="1600" dirty="0" smtClean="0"/>
              <a:t>.</a:t>
            </a:r>
          </a:p>
          <a:p>
            <a:endParaRPr lang="en-US" sz="1600" dirty="0"/>
          </a:p>
          <a:p>
            <a:r>
              <a:rPr lang="en-US" sz="1600" dirty="0"/>
              <a:t>Cysts can survive for 2 to 3 months in water temperatures of less than 10°C, and almost a month at 21°C.  Cysts are killed in 10 minutes at 54°C and almost immediately at boiling.</a:t>
            </a:r>
          </a:p>
        </p:txBody>
      </p:sp>
      <p:pic>
        <p:nvPicPr>
          <p:cNvPr id="14" name="Picture 2" descr="a giardia trophozoite under a scanning electron microsco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4653" y="1273383"/>
            <a:ext cx="4330490" cy="24143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2971800" y="3687761"/>
            <a:ext cx="5562771" cy="246221"/>
          </a:xfrm>
          <a:prstGeom prst="rect">
            <a:avLst/>
          </a:prstGeom>
        </p:spPr>
        <p:txBody>
          <a:bodyPr wrap="square">
            <a:spAutoFit/>
          </a:bodyPr>
          <a:lstStyle/>
          <a:p>
            <a:pPr algn="r"/>
            <a:r>
              <a:rPr lang="en-US" sz="1000" kern="0" dirty="0">
                <a:solidFill>
                  <a:srgbClr val="005595"/>
                </a:solidFill>
                <a:latin typeface="+mn-lt"/>
              </a:rPr>
              <a:t>Image from CDC’s site: </a:t>
            </a:r>
            <a:r>
              <a:rPr lang="en-US" sz="1000" kern="0" dirty="0" smtClean="0">
                <a:solidFill>
                  <a:srgbClr val="005595"/>
                </a:solidFill>
                <a:latin typeface="+mn-lt"/>
              </a:rPr>
              <a:t>http</a:t>
            </a:r>
            <a:r>
              <a:rPr lang="en-US" sz="1000" kern="0" dirty="0">
                <a:solidFill>
                  <a:srgbClr val="005595"/>
                </a:solidFill>
                <a:latin typeface="+mn-lt"/>
              </a:rPr>
              <a:t>://www.cdc.gov/parasites/crypto/index.html</a:t>
            </a:r>
          </a:p>
        </p:txBody>
      </p:sp>
    </p:spTree>
    <p:extLst>
      <p:ext uri="{BB962C8B-B14F-4D97-AF65-F5344CB8AC3E}">
        <p14:creationId xmlns:p14="http://schemas.microsoft.com/office/powerpoint/2010/main" val="3102242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15986"/>
          </a:xfrm>
        </p:spPr>
        <p:txBody>
          <a:bodyPr/>
          <a:lstStyle/>
          <a:p>
            <a:pPr algn="ctr"/>
            <a:r>
              <a:rPr lang="en-US" dirty="0" smtClean="0"/>
              <a:t>Overview - Giardia</a:t>
            </a:r>
          </a:p>
        </p:txBody>
      </p:sp>
      <p:sp>
        <p:nvSpPr>
          <p:cNvPr id="3" name="Content Placeholder 2"/>
          <p:cNvSpPr>
            <a:spLocks noGrp="1"/>
          </p:cNvSpPr>
          <p:nvPr>
            <p:ph idx="1"/>
          </p:nvPr>
        </p:nvSpPr>
        <p:spPr>
          <a:xfrm>
            <a:off x="533400" y="1247774"/>
            <a:ext cx="7620000" cy="4114800"/>
          </a:xfrm>
        </p:spPr>
        <p:txBody>
          <a:bodyPr/>
          <a:lstStyle/>
          <a:p>
            <a:pPr marL="0" indent="0">
              <a:buNone/>
            </a:pPr>
            <a:r>
              <a:rPr lang="en-US" sz="1800" dirty="0" smtClean="0">
                <a:solidFill>
                  <a:srgbClr val="C00000"/>
                </a:solidFill>
              </a:rPr>
              <a:t>How infective is Giardia and what is the </a:t>
            </a:r>
            <a:r>
              <a:rPr lang="en-US" sz="1800" dirty="0">
                <a:solidFill>
                  <a:srgbClr val="C00000"/>
                </a:solidFill>
              </a:rPr>
              <a:t>incubation </a:t>
            </a:r>
            <a:r>
              <a:rPr lang="en-US" sz="1800" dirty="0" smtClean="0">
                <a:solidFill>
                  <a:srgbClr val="C00000"/>
                </a:solidFill>
              </a:rPr>
              <a:t>time of Giardiasis?</a:t>
            </a:r>
            <a:endParaRPr lang="en-US" sz="1800" dirty="0">
              <a:solidFill>
                <a:srgbClr val="C00000"/>
              </a:solidFill>
            </a:endParaRPr>
          </a:p>
          <a:p>
            <a:endParaRPr lang="en-US" sz="1800" dirty="0" smtClean="0"/>
          </a:p>
          <a:p>
            <a:r>
              <a:rPr lang="en-US" sz="1800" dirty="0" smtClean="0"/>
              <a:t>Giardia cysts </a:t>
            </a:r>
            <a:r>
              <a:rPr lang="en-US" sz="1800" dirty="0"/>
              <a:t>are highly </a:t>
            </a:r>
            <a:r>
              <a:rPr lang="en-US" sz="1800" dirty="0" smtClean="0"/>
              <a:t>infective.</a:t>
            </a:r>
          </a:p>
          <a:p>
            <a:pPr lvl="1"/>
            <a:r>
              <a:rPr lang="en-US" sz="1600" dirty="0" smtClean="0"/>
              <a:t>As few </a:t>
            </a:r>
            <a:r>
              <a:rPr lang="en-US" sz="1600" dirty="0"/>
              <a:t>as ten human-source </a:t>
            </a:r>
            <a:r>
              <a:rPr lang="en-US" sz="1600" dirty="0" smtClean="0"/>
              <a:t>Giardia cysts produced </a:t>
            </a:r>
            <a:r>
              <a:rPr lang="en-US" sz="1600" dirty="0"/>
              <a:t>infection in a clinical study of </a:t>
            </a:r>
            <a:r>
              <a:rPr lang="en-US" sz="1600" dirty="0" smtClean="0"/>
              <a:t>male volunteers. (EPA, </a:t>
            </a:r>
            <a:r>
              <a:rPr lang="en-US" sz="1600" i="1" dirty="0" smtClean="0"/>
              <a:t>Giardia: Drinking Water Fact Sheet</a:t>
            </a:r>
            <a:r>
              <a:rPr lang="en-US" sz="1600" dirty="0" smtClean="0"/>
              <a:t>, September 2000) </a:t>
            </a:r>
          </a:p>
          <a:p>
            <a:pPr lvl="1"/>
            <a:r>
              <a:rPr lang="en-US" sz="1600" dirty="0"/>
              <a:t>E</a:t>
            </a:r>
            <a:r>
              <a:rPr lang="en-US" sz="1600" dirty="0" smtClean="0"/>
              <a:t>ach </a:t>
            </a:r>
            <a:r>
              <a:rPr lang="en-US" sz="1600" dirty="0"/>
              <a:t>year 4,600 persons </a:t>
            </a:r>
            <a:r>
              <a:rPr lang="en-US" sz="1600" dirty="0" smtClean="0"/>
              <a:t>with giardiasis </a:t>
            </a:r>
            <a:r>
              <a:rPr lang="en-US" sz="1600" dirty="0"/>
              <a:t>are estimated to be hospitalized </a:t>
            </a:r>
            <a:r>
              <a:rPr lang="en-US" sz="1600" dirty="0" smtClean="0"/>
              <a:t>in the </a:t>
            </a:r>
            <a:r>
              <a:rPr lang="en-US" sz="1600" dirty="0"/>
              <a:t>United States. Hospitalized cases </a:t>
            </a:r>
            <a:r>
              <a:rPr lang="en-US" sz="1600" dirty="0" smtClean="0"/>
              <a:t>are primarily </a:t>
            </a:r>
            <a:r>
              <a:rPr lang="en-US" sz="1600" dirty="0"/>
              <a:t>children under five years of age, </a:t>
            </a:r>
            <a:r>
              <a:rPr lang="en-US" sz="1600" dirty="0" smtClean="0"/>
              <a:t>and dehydration </a:t>
            </a:r>
            <a:r>
              <a:rPr lang="en-US" sz="1600" dirty="0"/>
              <a:t>is the most frequent </a:t>
            </a:r>
            <a:r>
              <a:rPr lang="en-US" sz="1600" dirty="0" smtClean="0"/>
              <a:t>co-diagnosis (EPA, 2000). </a:t>
            </a:r>
            <a:endParaRPr lang="en-US" sz="1600" dirty="0"/>
          </a:p>
          <a:p>
            <a:endParaRPr lang="en-US" sz="1800" dirty="0" smtClean="0"/>
          </a:p>
          <a:p>
            <a:r>
              <a:rPr lang="en-US" sz="1800" dirty="0" smtClean="0"/>
              <a:t>The </a:t>
            </a:r>
            <a:r>
              <a:rPr lang="en-US" sz="1800" dirty="0"/>
              <a:t>incubation period (</a:t>
            </a:r>
            <a:r>
              <a:rPr lang="en-US" sz="1800" dirty="0" smtClean="0"/>
              <a:t>time interval </a:t>
            </a:r>
            <a:r>
              <a:rPr lang="en-US" sz="1800" dirty="0"/>
              <a:t>between ingestion and the </a:t>
            </a:r>
            <a:r>
              <a:rPr lang="en-US" sz="1800" dirty="0" smtClean="0"/>
              <a:t>first appearance </a:t>
            </a:r>
            <a:r>
              <a:rPr lang="en-US" sz="1800" dirty="0"/>
              <a:t>of symptoms) can range from 3 </a:t>
            </a:r>
            <a:r>
              <a:rPr lang="en-US" sz="1800" dirty="0" smtClean="0"/>
              <a:t>to 25 </a:t>
            </a:r>
            <a:r>
              <a:rPr lang="en-US" sz="1800" dirty="0"/>
              <a:t>days. </a:t>
            </a:r>
          </a:p>
          <a:p>
            <a:endParaRPr lang="en-US" sz="1800" dirty="0"/>
          </a:p>
          <a:p>
            <a:pPr marL="0" indent="0">
              <a:buFontTx/>
              <a:buNone/>
              <a:defRPr/>
            </a:pPr>
            <a:endParaRPr lang="en-US" sz="1800"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16</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2856982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15986"/>
          </a:xfrm>
        </p:spPr>
        <p:txBody>
          <a:bodyPr/>
          <a:lstStyle/>
          <a:p>
            <a:pPr algn="ctr"/>
            <a:r>
              <a:rPr lang="en-US" dirty="0" smtClean="0"/>
              <a:t>Overview - Giardia</a:t>
            </a:r>
          </a:p>
        </p:txBody>
      </p:sp>
      <p:sp>
        <p:nvSpPr>
          <p:cNvPr id="3" name="Content Placeholder 2"/>
          <p:cNvSpPr>
            <a:spLocks noGrp="1"/>
          </p:cNvSpPr>
          <p:nvPr>
            <p:ph idx="1"/>
          </p:nvPr>
        </p:nvSpPr>
        <p:spPr>
          <a:xfrm>
            <a:off x="533400" y="1247774"/>
            <a:ext cx="7086600" cy="4114800"/>
          </a:xfrm>
        </p:spPr>
        <p:txBody>
          <a:bodyPr/>
          <a:lstStyle/>
          <a:p>
            <a:pPr marL="0" indent="0">
              <a:buNone/>
            </a:pPr>
            <a:r>
              <a:rPr lang="en-US" sz="1800" dirty="0" smtClean="0">
                <a:solidFill>
                  <a:srgbClr val="C00000"/>
                </a:solidFill>
              </a:rPr>
              <a:t>What </a:t>
            </a:r>
            <a:r>
              <a:rPr lang="en-US" sz="1800" dirty="0">
                <a:solidFill>
                  <a:srgbClr val="C00000"/>
                </a:solidFill>
              </a:rPr>
              <a:t>are the symptoms </a:t>
            </a:r>
            <a:r>
              <a:rPr lang="en-US" sz="1800" dirty="0" smtClean="0">
                <a:solidFill>
                  <a:srgbClr val="C00000"/>
                </a:solidFill>
              </a:rPr>
              <a:t>of Giardiasis?</a:t>
            </a:r>
          </a:p>
          <a:p>
            <a:pPr marL="0" indent="0">
              <a:buNone/>
            </a:pPr>
            <a:endParaRPr lang="en-US" sz="1800" dirty="0">
              <a:solidFill>
                <a:srgbClr val="C00000"/>
              </a:solidFill>
            </a:endParaRPr>
          </a:p>
          <a:p>
            <a:r>
              <a:rPr lang="en-US" sz="1800" dirty="0" smtClean="0"/>
              <a:t>Giardia infection </a:t>
            </a:r>
            <a:r>
              <a:rPr lang="en-US" sz="1800" dirty="0"/>
              <a:t>may be </a:t>
            </a:r>
            <a:r>
              <a:rPr lang="en-US" sz="1800" dirty="0" smtClean="0"/>
              <a:t>acquired without </a:t>
            </a:r>
            <a:r>
              <a:rPr lang="en-US" sz="1800" dirty="0"/>
              <a:t>producing any symptoms, and this </a:t>
            </a:r>
            <a:r>
              <a:rPr lang="en-US" sz="1800" dirty="0" smtClean="0"/>
              <a:t>is often </a:t>
            </a:r>
            <a:r>
              <a:rPr lang="en-US" sz="1800" dirty="0"/>
              <a:t>the case for children. </a:t>
            </a:r>
            <a:endParaRPr lang="en-US" sz="1800" dirty="0" smtClean="0"/>
          </a:p>
          <a:p>
            <a:endParaRPr lang="en-US" sz="1800" dirty="0" smtClean="0"/>
          </a:p>
          <a:p>
            <a:r>
              <a:rPr lang="en-US" sz="1800" dirty="0" smtClean="0"/>
              <a:t>In symptomatic patients</a:t>
            </a:r>
            <a:r>
              <a:rPr lang="en-US" sz="1800" dirty="0"/>
              <a:t>, acute diarrhea is the </a:t>
            </a:r>
            <a:r>
              <a:rPr lang="en-US" sz="1800" dirty="0" smtClean="0"/>
              <a:t>predominate feature</a:t>
            </a:r>
            <a:r>
              <a:rPr lang="en-US" sz="1800" dirty="0"/>
              <a:t>. </a:t>
            </a:r>
            <a:endParaRPr lang="en-US" sz="1800" dirty="0" smtClean="0"/>
          </a:p>
          <a:p>
            <a:endParaRPr lang="en-US" sz="1800" dirty="0" smtClean="0"/>
          </a:p>
          <a:p>
            <a:r>
              <a:rPr lang="en-US" sz="1800" dirty="0" smtClean="0"/>
              <a:t>In </a:t>
            </a:r>
            <a:r>
              <a:rPr lang="en-US" sz="1800" dirty="0"/>
              <a:t>some instances, diarrhea may </a:t>
            </a:r>
            <a:r>
              <a:rPr lang="en-US" sz="1800" dirty="0" smtClean="0"/>
              <a:t>be transient </a:t>
            </a:r>
            <a:r>
              <a:rPr lang="en-US" sz="1800" dirty="0"/>
              <a:t>and mild, passing without </a:t>
            </a:r>
            <a:r>
              <a:rPr lang="en-US" sz="1800" dirty="0" smtClean="0"/>
              <a:t>notice, while in others </a:t>
            </a:r>
            <a:r>
              <a:rPr lang="en-US" sz="1800" dirty="0"/>
              <a:t>diarrhea can be chronic</a:t>
            </a:r>
            <a:r>
              <a:rPr lang="en-US" dirty="0"/>
              <a:t>. </a:t>
            </a:r>
            <a:endParaRPr lang="en-US" dirty="0" smtClean="0"/>
          </a:p>
          <a:p>
            <a:endParaRPr lang="en-US" dirty="0" smtClean="0"/>
          </a:p>
          <a:p>
            <a:pPr marL="342900" lvl="1" indent="-342900">
              <a:buFontTx/>
              <a:buChar char="•"/>
            </a:pPr>
            <a:r>
              <a:rPr lang="en-US" dirty="0" smtClean="0"/>
              <a:t>Stools </a:t>
            </a:r>
            <a:r>
              <a:rPr lang="en-US" dirty="0"/>
              <a:t>may be pale, greasy, and </a:t>
            </a:r>
            <a:r>
              <a:rPr lang="en-US" dirty="0" smtClean="0"/>
              <a:t>malodorous.</a:t>
            </a:r>
            <a:endParaRPr lang="en-US"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17</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812938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15986"/>
          </a:xfrm>
        </p:spPr>
        <p:txBody>
          <a:bodyPr/>
          <a:lstStyle/>
          <a:p>
            <a:pPr algn="ctr"/>
            <a:r>
              <a:rPr lang="en-US" dirty="0" smtClean="0"/>
              <a:t>Overview - Giardia</a:t>
            </a:r>
          </a:p>
        </p:txBody>
      </p:sp>
      <p:sp>
        <p:nvSpPr>
          <p:cNvPr id="3" name="Content Placeholder 2"/>
          <p:cNvSpPr>
            <a:spLocks noGrp="1"/>
          </p:cNvSpPr>
          <p:nvPr>
            <p:ph idx="1"/>
          </p:nvPr>
        </p:nvSpPr>
        <p:spPr>
          <a:xfrm>
            <a:off x="533400" y="1247774"/>
            <a:ext cx="7391400" cy="4114800"/>
          </a:xfrm>
        </p:spPr>
        <p:txBody>
          <a:bodyPr/>
          <a:lstStyle/>
          <a:p>
            <a:pPr marL="0" indent="0">
              <a:buNone/>
            </a:pPr>
            <a:r>
              <a:rPr lang="en-US" sz="1800" dirty="0" smtClean="0">
                <a:solidFill>
                  <a:srgbClr val="C00000"/>
                </a:solidFill>
              </a:rPr>
              <a:t>What </a:t>
            </a:r>
            <a:r>
              <a:rPr lang="en-US" sz="1800" dirty="0">
                <a:solidFill>
                  <a:srgbClr val="C00000"/>
                </a:solidFill>
              </a:rPr>
              <a:t>are the symptoms </a:t>
            </a:r>
            <a:r>
              <a:rPr lang="en-US" sz="1800" dirty="0" smtClean="0">
                <a:solidFill>
                  <a:srgbClr val="C00000"/>
                </a:solidFill>
              </a:rPr>
              <a:t>of Giardiasis?</a:t>
            </a:r>
          </a:p>
          <a:p>
            <a:pPr marL="0" indent="0">
              <a:buNone/>
            </a:pPr>
            <a:endParaRPr lang="en-US" sz="1800" dirty="0">
              <a:solidFill>
                <a:srgbClr val="C00000"/>
              </a:solidFill>
            </a:endParaRPr>
          </a:p>
          <a:p>
            <a:r>
              <a:rPr lang="en-US" sz="1800" dirty="0" smtClean="0"/>
              <a:t>Other symptoms may include:</a:t>
            </a:r>
          </a:p>
          <a:p>
            <a:pPr lvl="1"/>
            <a:r>
              <a:rPr lang="en-US" sz="1600" dirty="0"/>
              <a:t>A</a:t>
            </a:r>
            <a:r>
              <a:rPr lang="en-US" sz="1600" dirty="0" smtClean="0"/>
              <a:t>bdominal cramps, bloating, and flatulence;</a:t>
            </a:r>
          </a:p>
          <a:p>
            <a:pPr lvl="1"/>
            <a:r>
              <a:rPr lang="en-US" sz="1600" dirty="0" smtClean="0"/>
              <a:t>Weight loss;</a:t>
            </a:r>
          </a:p>
          <a:p>
            <a:pPr lvl="1"/>
            <a:r>
              <a:rPr lang="en-US" sz="1600" dirty="0" smtClean="0"/>
              <a:t>Vomiting;</a:t>
            </a:r>
          </a:p>
          <a:p>
            <a:pPr lvl="1"/>
            <a:r>
              <a:rPr lang="en-US" sz="1600" dirty="0" smtClean="0"/>
              <a:t>Death is rare.</a:t>
            </a:r>
          </a:p>
          <a:p>
            <a:pPr lvl="1"/>
            <a:endParaRPr lang="en-US" sz="1600" dirty="0" smtClean="0"/>
          </a:p>
          <a:p>
            <a:r>
              <a:rPr lang="en-US" sz="1800" dirty="0"/>
              <a:t>A potentially serious consequence </a:t>
            </a:r>
            <a:r>
              <a:rPr lang="en-US" sz="1800" dirty="0" smtClean="0"/>
              <a:t>is nutritional </a:t>
            </a:r>
            <a:r>
              <a:rPr lang="en-US" sz="1800" dirty="0"/>
              <a:t>insufficiency which may result </a:t>
            </a:r>
            <a:r>
              <a:rPr lang="en-US" sz="1800" dirty="0" smtClean="0"/>
              <a:t>in impaired </a:t>
            </a:r>
            <a:r>
              <a:rPr lang="en-US" sz="1800" dirty="0"/>
              <a:t>growth and development of </a:t>
            </a:r>
            <a:r>
              <a:rPr lang="en-US" sz="1800" dirty="0" smtClean="0"/>
              <a:t>infants and </a:t>
            </a:r>
            <a:r>
              <a:rPr lang="en-US" sz="1800" dirty="0"/>
              <a:t>children. </a:t>
            </a:r>
            <a:endParaRPr lang="en-US" sz="1800" dirty="0" smtClean="0"/>
          </a:p>
          <a:p>
            <a:endParaRPr lang="en-US" sz="1800" dirty="0"/>
          </a:p>
          <a:p>
            <a:r>
              <a:rPr lang="en-US" sz="1800" dirty="0" smtClean="0"/>
              <a:t>In otherwise healthy people, symptoms of giardiasis may last 2-6 weeks, however, occasionally they may last for months or years.  Medications can help decrease this time.</a:t>
            </a:r>
            <a:endParaRPr lang="en-US" sz="1800"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18</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3634268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15986"/>
          </a:xfrm>
        </p:spPr>
        <p:txBody>
          <a:bodyPr/>
          <a:lstStyle/>
          <a:p>
            <a:pPr algn="ctr"/>
            <a:r>
              <a:rPr lang="en-US" dirty="0" smtClean="0"/>
              <a:t>Overview - Cryptosporidium</a:t>
            </a:r>
          </a:p>
        </p:txBody>
      </p:sp>
      <p:sp>
        <p:nvSpPr>
          <p:cNvPr id="3" name="Content Placeholder 2"/>
          <p:cNvSpPr>
            <a:spLocks noGrp="1"/>
          </p:cNvSpPr>
          <p:nvPr>
            <p:ph idx="1"/>
          </p:nvPr>
        </p:nvSpPr>
        <p:spPr>
          <a:xfrm>
            <a:off x="533400" y="1247774"/>
            <a:ext cx="8534400" cy="4114800"/>
          </a:xfrm>
        </p:spPr>
        <p:txBody>
          <a:bodyPr/>
          <a:lstStyle/>
          <a:p>
            <a:pPr marL="0" indent="0">
              <a:lnSpc>
                <a:spcPct val="150000"/>
              </a:lnSpc>
              <a:buNone/>
              <a:defRPr/>
            </a:pPr>
            <a:r>
              <a:rPr lang="en-US" dirty="0" smtClean="0"/>
              <a:t>Cryptosporidium is another protozoan which occurs in cyst form. </a:t>
            </a:r>
          </a:p>
          <a:p>
            <a:pPr>
              <a:lnSpc>
                <a:spcPct val="150000"/>
              </a:lnSpc>
              <a:buFont typeface="Arial" pitchFamily="34" charset="0"/>
              <a:buChar char="•"/>
              <a:defRPr/>
            </a:pPr>
            <a:endParaRPr lang="en-US" dirty="0" smtClean="0"/>
          </a:p>
          <a:p>
            <a:pPr marL="0" indent="0">
              <a:buFontTx/>
              <a:buNone/>
              <a:defRPr/>
            </a:pPr>
            <a:endParaRPr lang="en-US"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19</a:t>
            </a:fld>
            <a:endParaRPr lang="en-US" sz="1000">
              <a:solidFill>
                <a:srgbClr val="005595"/>
              </a:solidFill>
              <a:latin typeface="Arial" panose="020B0604020202020204" pitchFamily="34" charset="0"/>
            </a:endParaRPr>
          </a:p>
        </p:txBody>
      </p:sp>
      <p:sp>
        <p:nvSpPr>
          <p:cNvPr id="11" name="Content Placeholder 2"/>
          <p:cNvSpPr txBox="1">
            <a:spLocks/>
          </p:cNvSpPr>
          <p:nvPr/>
        </p:nvSpPr>
        <p:spPr bwMode="auto">
          <a:xfrm>
            <a:off x="4744278" y="1905000"/>
            <a:ext cx="4094922" cy="1947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marL="0" indent="0">
              <a:lnSpc>
                <a:spcPct val="150000"/>
              </a:lnSpc>
              <a:buFontTx/>
              <a:buNone/>
              <a:defRPr/>
            </a:pPr>
            <a:r>
              <a:rPr lang="en-US" sz="1600" kern="0" dirty="0" smtClean="0"/>
              <a:t>This is an image of </a:t>
            </a:r>
            <a:r>
              <a:rPr lang="en-US" sz="1600" kern="0" dirty="0" err="1" smtClean="0">
                <a:solidFill>
                  <a:srgbClr val="C00000"/>
                </a:solidFill>
              </a:rPr>
              <a:t>Cryptosporidum</a:t>
            </a:r>
            <a:r>
              <a:rPr lang="en-US" sz="1600" kern="0" dirty="0" smtClean="0">
                <a:solidFill>
                  <a:srgbClr val="C00000"/>
                </a:solidFill>
              </a:rPr>
              <a:t> </a:t>
            </a:r>
            <a:r>
              <a:rPr lang="en-US" sz="1600" kern="0" dirty="0" err="1" smtClean="0">
                <a:solidFill>
                  <a:srgbClr val="C00000"/>
                </a:solidFill>
              </a:rPr>
              <a:t>parvum</a:t>
            </a:r>
            <a:r>
              <a:rPr lang="en-US" sz="1600" kern="0" dirty="0" smtClean="0">
                <a:solidFill>
                  <a:srgbClr val="C00000"/>
                </a:solidFill>
              </a:rPr>
              <a:t> </a:t>
            </a:r>
            <a:r>
              <a:rPr lang="en-US" sz="1600" kern="0" dirty="0" err="1" smtClean="0">
                <a:solidFill>
                  <a:srgbClr val="C00000"/>
                </a:solidFill>
              </a:rPr>
              <a:t>oocysts</a:t>
            </a:r>
            <a:r>
              <a:rPr lang="en-US" sz="1600" kern="0" dirty="0" smtClean="0">
                <a:solidFill>
                  <a:srgbClr val="C00000"/>
                </a:solidFill>
              </a:rPr>
              <a:t> (C. </a:t>
            </a:r>
            <a:r>
              <a:rPr lang="en-US" sz="1600" kern="0" dirty="0" err="1" smtClean="0">
                <a:solidFill>
                  <a:srgbClr val="C00000"/>
                </a:solidFill>
              </a:rPr>
              <a:t>parvum</a:t>
            </a:r>
            <a:r>
              <a:rPr lang="en-US" sz="1600" kern="0" dirty="0" smtClean="0">
                <a:solidFill>
                  <a:srgbClr val="C00000"/>
                </a:solidFill>
              </a:rPr>
              <a:t>)</a:t>
            </a:r>
            <a:r>
              <a:rPr lang="en-US" sz="1600" kern="0" dirty="0" smtClean="0"/>
              <a:t>, stained to show the intense green outline of the </a:t>
            </a:r>
            <a:r>
              <a:rPr lang="en-US" sz="1600" kern="0" dirty="0" err="1" smtClean="0"/>
              <a:t>oocyst</a:t>
            </a:r>
            <a:r>
              <a:rPr lang="en-US" sz="1600" kern="0" dirty="0" smtClean="0"/>
              <a:t> wall, which makes the </a:t>
            </a:r>
            <a:r>
              <a:rPr lang="en-US" sz="1600" kern="0" dirty="0" err="1" smtClean="0"/>
              <a:t>oocyst</a:t>
            </a:r>
            <a:r>
              <a:rPr lang="en-US" sz="1600" kern="0" dirty="0" smtClean="0"/>
              <a:t> </a:t>
            </a:r>
            <a:r>
              <a:rPr lang="en-US" sz="1600" kern="0" dirty="0" smtClean="0">
                <a:solidFill>
                  <a:srgbClr val="C00000"/>
                </a:solidFill>
              </a:rPr>
              <a:t>very resistant to disinfection </a:t>
            </a:r>
            <a:r>
              <a:rPr lang="en-US" sz="1600" kern="0" dirty="0" smtClean="0"/>
              <a:t>– optimal coagulation/filtration is critical to their removal.</a:t>
            </a:r>
          </a:p>
          <a:p>
            <a:pPr marL="0" indent="0">
              <a:lnSpc>
                <a:spcPct val="150000"/>
              </a:lnSpc>
              <a:buFontTx/>
              <a:buNone/>
              <a:defRPr/>
            </a:pPr>
            <a:endParaRPr lang="en-US" sz="1600" kern="0" dirty="0"/>
          </a:p>
          <a:p>
            <a:pPr marL="0" indent="0">
              <a:lnSpc>
                <a:spcPct val="150000"/>
              </a:lnSpc>
              <a:buFontTx/>
              <a:buNone/>
              <a:defRPr/>
            </a:pPr>
            <a:r>
              <a:rPr lang="en-US" sz="1600" kern="0" dirty="0" smtClean="0"/>
              <a:t>Photo Credit: H.D.A. Lindquist, U.S. EPA</a:t>
            </a:r>
          </a:p>
          <a:p>
            <a:pPr>
              <a:lnSpc>
                <a:spcPct val="150000"/>
              </a:lnSpc>
              <a:buFont typeface="Arial" pitchFamily="34" charset="0"/>
              <a:buChar char="•"/>
              <a:defRPr/>
            </a:pPr>
            <a:endParaRPr lang="en-US" sz="1600" kern="0" dirty="0" smtClean="0"/>
          </a:p>
          <a:p>
            <a:pPr marL="0" indent="0">
              <a:buFontTx/>
              <a:buNone/>
              <a:defRPr/>
            </a:pPr>
            <a:endParaRPr lang="en-US" sz="1600" kern="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961" y="2048457"/>
            <a:ext cx="4210878" cy="3314117"/>
          </a:xfrm>
          <a:prstGeom prst="rect">
            <a:avLst/>
          </a:prstGeom>
        </p:spPr>
      </p:pic>
    </p:spTree>
    <p:extLst>
      <p:ext uri="{BB962C8B-B14F-4D97-AF65-F5344CB8AC3E}">
        <p14:creationId xmlns:p14="http://schemas.microsoft.com/office/powerpoint/2010/main" val="4240595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533400" y="228600"/>
            <a:ext cx="8229600" cy="1143000"/>
          </a:xfrm>
        </p:spPr>
        <p:txBody>
          <a:bodyPr/>
          <a:lstStyle/>
          <a:p>
            <a:pPr algn="ctr"/>
            <a:r>
              <a:rPr lang="en-US" dirty="0" smtClean="0"/>
              <a:t>Class Outline</a:t>
            </a:r>
          </a:p>
        </p:txBody>
      </p:sp>
      <p:sp>
        <p:nvSpPr>
          <p:cNvPr id="5123" name="Content Placeholder 2"/>
          <p:cNvSpPr>
            <a:spLocks noGrp="1"/>
          </p:cNvSpPr>
          <p:nvPr>
            <p:ph idx="1"/>
          </p:nvPr>
        </p:nvSpPr>
        <p:spPr>
          <a:xfrm>
            <a:off x="457200" y="1219200"/>
            <a:ext cx="8229600" cy="4114800"/>
          </a:xfrm>
        </p:spPr>
        <p:txBody>
          <a:bodyPr/>
          <a:lstStyle/>
          <a:p>
            <a:pPr marL="0" indent="0">
              <a:lnSpc>
                <a:spcPct val="150000"/>
              </a:lnSpc>
              <a:spcBef>
                <a:spcPts val="0"/>
              </a:spcBef>
              <a:buNone/>
            </a:pPr>
            <a:r>
              <a:rPr lang="en-US" dirty="0">
                <a:solidFill>
                  <a:srgbClr val="C00000"/>
                </a:solidFill>
              </a:rPr>
              <a:t>9 </a:t>
            </a:r>
            <a:r>
              <a:rPr lang="en-US" dirty="0" smtClean="0">
                <a:solidFill>
                  <a:srgbClr val="C00000"/>
                </a:solidFill>
              </a:rPr>
              <a:t>AM		Introduction/Overview</a:t>
            </a:r>
            <a:endParaRPr lang="en-US" dirty="0">
              <a:solidFill>
                <a:srgbClr val="C00000"/>
              </a:solidFill>
            </a:endParaRPr>
          </a:p>
          <a:p>
            <a:pPr marL="400050" lvl="1" indent="0">
              <a:lnSpc>
                <a:spcPct val="150000"/>
              </a:lnSpc>
              <a:spcBef>
                <a:spcPts val="0"/>
              </a:spcBef>
              <a:buNone/>
            </a:pPr>
            <a:r>
              <a:rPr lang="en-US" i="1" dirty="0" smtClean="0"/>
              <a:t>10:15 AM – 15 minute break</a:t>
            </a:r>
          </a:p>
          <a:p>
            <a:pPr marL="0" indent="0">
              <a:lnSpc>
                <a:spcPct val="150000"/>
              </a:lnSpc>
              <a:spcBef>
                <a:spcPts val="0"/>
              </a:spcBef>
              <a:buNone/>
            </a:pPr>
            <a:r>
              <a:rPr lang="en-US" dirty="0" smtClean="0"/>
              <a:t>10:30 AM	Coagulation/Flocculation</a:t>
            </a:r>
          </a:p>
          <a:p>
            <a:pPr marL="400050" lvl="1" indent="0">
              <a:lnSpc>
                <a:spcPct val="150000"/>
              </a:lnSpc>
              <a:spcBef>
                <a:spcPts val="0"/>
              </a:spcBef>
              <a:buNone/>
            </a:pPr>
            <a:r>
              <a:rPr lang="en-US" i="1" dirty="0" smtClean="0"/>
              <a:t>12 noon – Lunch (on your own)</a:t>
            </a:r>
          </a:p>
          <a:p>
            <a:pPr marL="0" indent="0">
              <a:lnSpc>
                <a:spcPct val="150000"/>
              </a:lnSpc>
              <a:spcBef>
                <a:spcPts val="0"/>
              </a:spcBef>
              <a:buNone/>
            </a:pPr>
            <a:r>
              <a:rPr lang="en-US" dirty="0" smtClean="0"/>
              <a:t>1 PM		Clarification/Sedimentation</a:t>
            </a:r>
          </a:p>
          <a:p>
            <a:pPr marL="0" indent="0">
              <a:lnSpc>
                <a:spcPct val="150000"/>
              </a:lnSpc>
              <a:spcBef>
                <a:spcPts val="0"/>
              </a:spcBef>
              <a:buNone/>
            </a:pPr>
            <a:r>
              <a:rPr lang="en-US" dirty="0" smtClean="0"/>
              <a:t>2 PM		Filtration</a:t>
            </a:r>
          </a:p>
          <a:p>
            <a:pPr marL="400050" lvl="1" indent="0">
              <a:lnSpc>
                <a:spcPct val="150000"/>
              </a:lnSpc>
              <a:spcBef>
                <a:spcPts val="0"/>
              </a:spcBef>
              <a:buNone/>
            </a:pPr>
            <a:r>
              <a:rPr lang="en-US" i="1" dirty="0" smtClean="0"/>
              <a:t>2:15 PM – 15 minute break</a:t>
            </a:r>
          </a:p>
          <a:p>
            <a:pPr marL="0" indent="0">
              <a:lnSpc>
                <a:spcPct val="150000"/>
              </a:lnSpc>
              <a:spcBef>
                <a:spcPts val="0"/>
              </a:spcBef>
              <a:buNone/>
            </a:pPr>
            <a:r>
              <a:rPr lang="en-US" dirty="0" smtClean="0"/>
              <a:t>2:30 PM	Filtration (continued)</a:t>
            </a:r>
          </a:p>
          <a:p>
            <a:pPr marL="0" indent="0">
              <a:lnSpc>
                <a:spcPct val="150000"/>
              </a:lnSpc>
              <a:spcBef>
                <a:spcPts val="0"/>
              </a:spcBef>
              <a:buNone/>
            </a:pPr>
            <a:r>
              <a:rPr lang="en-US" dirty="0" smtClean="0"/>
              <a:t>3:30 PM	General Operations</a:t>
            </a:r>
          </a:p>
          <a:p>
            <a:pPr marL="400050" lvl="1" indent="0">
              <a:lnSpc>
                <a:spcPct val="150000"/>
              </a:lnSpc>
              <a:spcBef>
                <a:spcPts val="0"/>
              </a:spcBef>
              <a:buNone/>
            </a:pPr>
            <a:r>
              <a:rPr lang="en-US" i="1" dirty="0" smtClean="0"/>
              <a:t>4:30 PM - End</a:t>
            </a:r>
          </a:p>
          <a:p>
            <a:endParaRPr lang="en-US" dirty="0" smtClean="0"/>
          </a:p>
          <a:p>
            <a:endParaRPr lang="en-US" dirty="0" smtClean="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C4FCC9C8-055C-4BFE-BF1F-25B54EE80756}" type="slidenum">
              <a:rPr lang="en-US" sz="1000">
                <a:solidFill>
                  <a:srgbClr val="005595"/>
                </a:solidFill>
                <a:latin typeface="Arial" panose="020B0604020202020204" pitchFamily="34" charset="0"/>
              </a:rPr>
              <a:pPr/>
              <a:t>2</a:t>
            </a:fld>
            <a:endParaRPr lang="en-US" sz="1000" dirty="0">
              <a:solidFill>
                <a:srgbClr val="005595"/>
              </a:solidFill>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15986"/>
          </a:xfrm>
        </p:spPr>
        <p:txBody>
          <a:bodyPr/>
          <a:lstStyle/>
          <a:p>
            <a:pPr algn="ctr"/>
            <a:r>
              <a:rPr lang="en-US" dirty="0" smtClean="0"/>
              <a:t>Overview - Cryptosporidium</a:t>
            </a:r>
          </a:p>
        </p:txBody>
      </p:sp>
      <p:sp>
        <p:nvSpPr>
          <p:cNvPr id="3" name="Content Placeholder 2"/>
          <p:cNvSpPr>
            <a:spLocks noGrp="1"/>
          </p:cNvSpPr>
          <p:nvPr>
            <p:ph idx="1"/>
          </p:nvPr>
        </p:nvSpPr>
        <p:spPr>
          <a:xfrm>
            <a:off x="533400" y="1247774"/>
            <a:ext cx="8534400" cy="4114800"/>
          </a:xfrm>
        </p:spPr>
        <p:txBody>
          <a:bodyPr/>
          <a:lstStyle/>
          <a:p>
            <a:r>
              <a:rPr lang="en-US" sz="1800" dirty="0"/>
              <a:t>The infective stage of </a:t>
            </a:r>
            <a:r>
              <a:rPr lang="en-US" sz="1800" dirty="0" smtClean="0"/>
              <a:t>Cryptosporidium is </a:t>
            </a:r>
            <a:r>
              <a:rPr lang="en-US" sz="1800" dirty="0"/>
              <a:t>called an </a:t>
            </a:r>
            <a:r>
              <a:rPr lang="en-US" sz="1800" dirty="0" err="1"/>
              <a:t>oocyst</a:t>
            </a:r>
            <a:r>
              <a:rPr lang="en-US" sz="1800" dirty="0"/>
              <a:t>. The </a:t>
            </a:r>
            <a:r>
              <a:rPr lang="en-US" sz="1800" dirty="0" err="1"/>
              <a:t>oocyst</a:t>
            </a:r>
            <a:r>
              <a:rPr lang="en-US" sz="1800" dirty="0"/>
              <a:t> consists of a very tough “shell” surrounding four </a:t>
            </a:r>
            <a:r>
              <a:rPr lang="en-US" sz="1800" dirty="0" smtClean="0"/>
              <a:t>individual </a:t>
            </a:r>
            <a:r>
              <a:rPr lang="en-US" sz="1800" dirty="0"/>
              <a:t>parasites</a:t>
            </a:r>
            <a:r>
              <a:rPr lang="en-US" sz="1800" dirty="0" smtClean="0"/>
              <a:t>.</a:t>
            </a:r>
          </a:p>
          <a:p>
            <a:r>
              <a:rPr lang="en-US" sz="1800" dirty="0" smtClean="0"/>
              <a:t>After </a:t>
            </a:r>
            <a:r>
              <a:rPr lang="en-US" sz="1800" dirty="0"/>
              <a:t>the </a:t>
            </a:r>
            <a:r>
              <a:rPr lang="en-US" sz="1800" dirty="0" err="1"/>
              <a:t>oocyst</a:t>
            </a:r>
            <a:r>
              <a:rPr lang="en-US" sz="1800" dirty="0"/>
              <a:t> is swallowed, the shell breaks open and the parasites are released. </a:t>
            </a:r>
            <a:endParaRPr lang="en-US" sz="1800" dirty="0" smtClean="0"/>
          </a:p>
          <a:p>
            <a:endParaRPr lang="en-US" sz="1800" dirty="0"/>
          </a:p>
          <a:p>
            <a:pPr>
              <a:lnSpc>
                <a:spcPct val="150000"/>
              </a:lnSpc>
              <a:buFont typeface="Arial" pitchFamily="34" charset="0"/>
              <a:buChar char="•"/>
              <a:defRPr/>
            </a:pPr>
            <a:endParaRPr lang="en-US" sz="1800" dirty="0" smtClean="0"/>
          </a:p>
          <a:p>
            <a:pPr marL="0" indent="0">
              <a:buFontTx/>
              <a:buNone/>
              <a:defRPr/>
            </a:pPr>
            <a:endParaRPr lang="en-US" sz="1800"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20</a:t>
            </a:fld>
            <a:endParaRPr lang="en-US" sz="1000">
              <a:solidFill>
                <a:srgbClr val="005595"/>
              </a:solidFill>
              <a:latin typeface="Arial" panose="020B0604020202020204" pitchFamily="34" charset="0"/>
            </a:endParaRPr>
          </a:p>
        </p:txBody>
      </p:sp>
      <p:pic>
        <p:nvPicPr>
          <p:cNvPr id="8194" name="Picture 2" descr="Cryptosporidium cys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490972"/>
            <a:ext cx="7162800" cy="31621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911087" y="5646808"/>
            <a:ext cx="8153400" cy="276999"/>
          </a:xfrm>
          <a:prstGeom prst="rect">
            <a:avLst/>
          </a:prstGeom>
        </p:spPr>
        <p:txBody>
          <a:bodyPr wrap="square">
            <a:spAutoFit/>
          </a:bodyPr>
          <a:lstStyle/>
          <a:p>
            <a:r>
              <a:rPr lang="en-US" sz="1200" dirty="0">
                <a:solidFill>
                  <a:srgbClr val="005595"/>
                </a:solidFill>
                <a:latin typeface="+mn-lt"/>
              </a:rPr>
              <a:t>Image from CDC’s site: http://www.cdc.gov/parasites/crypto/index.html</a:t>
            </a:r>
          </a:p>
        </p:txBody>
      </p:sp>
    </p:spTree>
    <p:extLst>
      <p:ext uri="{BB962C8B-B14F-4D97-AF65-F5344CB8AC3E}">
        <p14:creationId xmlns:p14="http://schemas.microsoft.com/office/powerpoint/2010/main" val="3983350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15986"/>
          </a:xfrm>
        </p:spPr>
        <p:txBody>
          <a:bodyPr/>
          <a:lstStyle/>
          <a:p>
            <a:pPr algn="ctr"/>
            <a:r>
              <a:rPr lang="en-US" dirty="0" smtClean="0"/>
              <a:t>Overview - Cryptosporidium</a:t>
            </a:r>
          </a:p>
        </p:txBody>
      </p:sp>
      <p:sp>
        <p:nvSpPr>
          <p:cNvPr id="3" name="Content Placeholder 2"/>
          <p:cNvSpPr>
            <a:spLocks noGrp="1"/>
          </p:cNvSpPr>
          <p:nvPr>
            <p:ph idx="1"/>
          </p:nvPr>
        </p:nvSpPr>
        <p:spPr>
          <a:xfrm>
            <a:off x="533400" y="1247774"/>
            <a:ext cx="8534400" cy="4114800"/>
          </a:xfrm>
        </p:spPr>
        <p:txBody>
          <a:bodyPr/>
          <a:lstStyle/>
          <a:p>
            <a:pPr marL="0" indent="0">
              <a:buNone/>
            </a:pPr>
            <a:r>
              <a:rPr lang="en-US" sz="1800" dirty="0" smtClean="0"/>
              <a:t>The </a:t>
            </a:r>
            <a:r>
              <a:rPr lang="en-US" sz="1800" dirty="0"/>
              <a:t>parasites enter the cells that line the lower small intestine and begin to develop. After the parasite cells reproduce, </a:t>
            </a:r>
            <a:r>
              <a:rPr lang="en-US" sz="1800" dirty="0" smtClean="0"/>
              <a:t>two </a:t>
            </a:r>
            <a:r>
              <a:rPr lang="en-US" sz="1800" dirty="0"/>
              <a:t>kinds of </a:t>
            </a:r>
            <a:r>
              <a:rPr lang="en-US" sz="1800" dirty="0" err="1"/>
              <a:t>oocysts</a:t>
            </a:r>
            <a:r>
              <a:rPr lang="en-US" sz="1800" dirty="0"/>
              <a:t> are produced:</a:t>
            </a:r>
          </a:p>
          <a:p>
            <a:pPr marL="1257300" lvl="2" indent="-457200">
              <a:buFont typeface="+mj-lt"/>
              <a:buAutoNum type="arabicPeriod"/>
            </a:pPr>
            <a:r>
              <a:rPr lang="en-US" sz="1800" dirty="0" smtClean="0"/>
              <a:t>Thin-walled </a:t>
            </a:r>
            <a:r>
              <a:rPr lang="en-US" sz="1800" dirty="0" err="1"/>
              <a:t>oocysts</a:t>
            </a:r>
            <a:r>
              <a:rPr lang="en-US" sz="1800" dirty="0"/>
              <a:t> that start another cycle of </a:t>
            </a:r>
            <a:r>
              <a:rPr lang="en-US" sz="1800" dirty="0" smtClean="0"/>
              <a:t>infection</a:t>
            </a:r>
            <a:endParaRPr lang="en-US" sz="1800" dirty="0"/>
          </a:p>
          <a:p>
            <a:pPr marL="1257300" lvl="2" indent="-457200">
              <a:buFont typeface="+mj-lt"/>
              <a:buAutoNum type="arabicPeriod"/>
            </a:pPr>
            <a:r>
              <a:rPr lang="en-US" sz="1800" dirty="0"/>
              <a:t>Thick-walled </a:t>
            </a:r>
            <a:r>
              <a:rPr lang="en-US" sz="1800" dirty="0" err="1"/>
              <a:t>oocysts</a:t>
            </a:r>
            <a:r>
              <a:rPr lang="en-US" sz="1800" dirty="0"/>
              <a:t> that enter the environment in the feces and can then infect other </a:t>
            </a:r>
            <a:r>
              <a:rPr lang="en-US" sz="1800" dirty="0" smtClean="0"/>
              <a:t>animals</a:t>
            </a:r>
          </a:p>
          <a:p>
            <a:pPr marL="0" indent="0">
              <a:buNone/>
            </a:pPr>
            <a:endParaRPr lang="en-US" dirty="0" smtClean="0"/>
          </a:p>
          <a:p>
            <a:pPr marL="0" indent="0">
              <a:buNone/>
            </a:pPr>
            <a:r>
              <a:rPr lang="en-US" sz="1800" dirty="0" smtClean="0"/>
              <a:t>The disease is called cryptosporidiosis</a:t>
            </a:r>
            <a:endParaRPr lang="en-US" sz="1800" dirty="0"/>
          </a:p>
          <a:p>
            <a:endParaRPr lang="en-US" sz="1800" dirty="0"/>
          </a:p>
          <a:p>
            <a:pPr>
              <a:lnSpc>
                <a:spcPct val="150000"/>
              </a:lnSpc>
              <a:buFont typeface="Arial" pitchFamily="34" charset="0"/>
              <a:buChar char="•"/>
              <a:defRPr/>
            </a:pPr>
            <a:endParaRPr lang="en-US" sz="1800" dirty="0" smtClean="0"/>
          </a:p>
          <a:p>
            <a:pPr marL="0" indent="0">
              <a:buFontTx/>
              <a:buNone/>
              <a:defRPr/>
            </a:pPr>
            <a:endParaRPr lang="en-US" sz="1800"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21</a:t>
            </a:fld>
            <a:endParaRPr lang="en-US" sz="1000">
              <a:solidFill>
                <a:srgbClr val="005595"/>
              </a:solidFill>
              <a:latin typeface="Arial" panose="020B0604020202020204" pitchFamily="34" charset="0"/>
            </a:endParaRPr>
          </a:p>
        </p:txBody>
      </p:sp>
      <p:pic>
        <p:nvPicPr>
          <p:cNvPr id="11266" name="Picture 2" descr="http://www.ci.st-helens.or.us/waterfiltrationfacility/files/2012/12/crypt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743200"/>
            <a:ext cx="2971800" cy="297180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642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15986"/>
          </a:xfrm>
        </p:spPr>
        <p:txBody>
          <a:bodyPr/>
          <a:lstStyle/>
          <a:p>
            <a:pPr algn="ctr"/>
            <a:r>
              <a:rPr lang="en-US" dirty="0" smtClean="0"/>
              <a:t>Overview - Cryptosporidium</a:t>
            </a:r>
          </a:p>
        </p:txBody>
      </p:sp>
      <p:sp>
        <p:nvSpPr>
          <p:cNvPr id="3" name="Content Placeholder 2"/>
          <p:cNvSpPr>
            <a:spLocks noGrp="1"/>
          </p:cNvSpPr>
          <p:nvPr>
            <p:ph idx="1"/>
          </p:nvPr>
        </p:nvSpPr>
        <p:spPr>
          <a:xfrm>
            <a:off x="533400" y="1247774"/>
            <a:ext cx="8534400" cy="4114800"/>
          </a:xfrm>
        </p:spPr>
        <p:txBody>
          <a:bodyPr/>
          <a:lstStyle/>
          <a:p>
            <a:pPr marL="0" indent="0">
              <a:buNone/>
            </a:pPr>
            <a:r>
              <a:rPr lang="en-US" sz="1800" dirty="0" smtClean="0">
                <a:solidFill>
                  <a:srgbClr val="C00000"/>
                </a:solidFill>
              </a:rPr>
              <a:t>What </a:t>
            </a:r>
            <a:r>
              <a:rPr lang="en-US" sz="1800" dirty="0">
                <a:solidFill>
                  <a:srgbClr val="C00000"/>
                </a:solidFill>
              </a:rPr>
              <a:t>are the symptoms and the incubation </a:t>
            </a:r>
            <a:r>
              <a:rPr lang="en-US" sz="1800" dirty="0" smtClean="0">
                <a:solidFill>
                  <a:srgbClr val="C00000"/>
                </a:solidFill>
              </a:rPr>
              <a:t>time of </a:t>
            </a:r>
            <a:r>
              <a:rPr lang="en-US" sz="1800" dirty="0" err="1" smtClean="0">
                <a:solidFill>
                  <a:srgbClr val="C00000"/>
                </a:solidFill>
              </a:rPr>
              <a:t>Cryptospordiosis</a:t>
            </a:r>
            <a:r>
              <a:rPr lang="en-US" sz="1800" dirty="0" smtClean="0">
                <a:solidFill>
                  <a:srgbClr val="C00000"/>
                </a:solidFill>
              </a:rPr>
              <a:t>?</a:t>
            </a:r>
            <a:endParaRPr lang="en-US" sz="1800" dirty="0">
              <a:solidFill>
                <a:srgbClr val="C00000"/>
              </a:solidFill>
            </a:endParaRPr>
          </a:p>
          <a:p>
            <a:r>
              <a:rPr lang="en-US" sz="1800" dirty="0"/>
              <a:t>Symptoms may appear anytime from two to ten days after infection, with the average being from four to six days.</a:t>
            </a:r>
          </a:p>
          <a:p>
            <a:r>
              <a:rPr lang="en-US" sz="1800" dirty="0" smtClean="0"/>
              <a:t>The </a:t>
            </a:r>
            <a:r>
              <a:rPr lang="en-US" sz="1800" dirty="0"/>
              <a:t>nature of acute disease (having a rapid onset and following a short but severe course) associated with </a:t>
            </a:r>
            <a:r>
              <a:rPr lang="en-US" sz="1800" dirty="0" smtClean="0"/>
              <a:t>C</a:t>
            </a:r>
            <a:r>
              <a:rPr lang="en-US" sz="1800" dirty="0"/>
              <a:t>. </a:t>
            </a:r>
            <a:r>
              <a:rPr lang="en-US" sz="1800" dirty="0" err="1" smtClean="0"/>
              <a:t>parvum</a:t>
            </a:r>
            <a:r>
              <a:rPr lang="en-US" sz="1800" dirty="0" smtClean="0"/>
              <a:t> is</a:t>
            </a:r>
          </a:p>
          <a:p>
            <a:pPr lvl="1">
              <a:buFont typeface="+mj-lt"/>
              <a:buAutoNum type="arabicPeriod"/>
            </a:pPr>
            <a:r>
              <a:rPr lang="en-US" sz="1600" dirty="0" smtClean="0"/>
              <a:t>Intestinal</a:t>
            </a:r>
            <a:r>
              <a:rPr lang="en-US" sz="1600" dirty="0"/>
              <a:t>, </a:t>
            </a:r>
            <a:endParaRPr lang="en-US" sz="1600" dirty="0" smtClean="0"/>
          </a:p>
          <a:p>
            <a:pPr lvl="1">
              <a:buFont typeface="+mj-lt"/>
              <a:buAutoNum type="arabicPeriod"/>
            </a:pPr>
            <a:r>
              <a:rPr lang="en-US" sz="1600" dirty="0" smtClean="0"/>
              <a:t>Tracheal </a:t>
            </a:r>
            <a:r>
              <a:rPr lang="en-US" sz="1600" dirty="0"/>
              <a:t>(trachea (‘windpipe’) associated) or </a:t>
            </a:r>
            <a:endParaRPr lang="en-US" sz="1600" dirty="0" smtClean="0"/>
          </a:p>
          <a:p>
            <a:pPr lvl="1">
              <a:buFont typeface="+mj-lt"/>
              <a:buAutoNum type="arabicPeriod"/>
            </a:pPr>
            <a:r>
              <a:rPr lang="en-US" sz="1600" dirty="0" smtClean="0"/>
              <a:t>Pulmonary </a:t>
            </a:r>
            <a:r>
              <a:rPr lang="en-US" sz="1600" dirty="0"/>
              <a:t>(lung-associated) cryptosporidiosis. </a:t>
            </a:r>
            <a:endParaRPr lang="en-US" sz="1600" dirty="0" smtClean="0"/>
          </a:p>
          <a:p>
            <a:r>
              <a:rPr lang="en-US" sz="1800" dirty="0" smtClean="0"/>
              <a:t>The </a:t>
            </a:r>
            <a:r>
              <a:rPr lang="en-US" sz="1800" dirty="0"/>
              <a:t>most common </a:t>
            </a:r>
            <a:r>
              <a:rPr lang="en-US" sz="1800" dirty="0" smtClean="0"/>
              <a:t> symptom </a:t>
            </a:r>
            <a:r>
              <a:rPr lang="en-US" sz="1800" dirty="0"/>
              <a:t>of cryptosporidiosis is watery diarrhea. Other symptoms may include stomach cramps, nausea, vomiting, </a:t>
            </a:r>
            <a:r>
              <a:rPr lang="en-US" sz="1800" dirty="0" smtClean="0"/>
              <a:t> dehydration</a:t>
            </a:r>
            <a:r>
              <a:rPr lang="en-US" sz="1800" dirty="0"/>
              <a:t>, low-grade fever (99-102°F), fatigue, weakness and weight loss. </a:t>
            </a:r>
            <a:endParaRPr lang="en-US" sz="1800" dirty="0" smtClean="0"/>
          </a:p>
          <a:p>
            <a:r>
              <a:rPr lang="en-US" sz="1800" dirty="0" smtClean="0"/>
              <a:t>Pulmonary </a:t>
            </a:r>
            <a:r>
              <a:rPr lang="en-US" sz="1800" dirty="0"/>
              <a:t>and tracheal cryptosporidiosis in </a:t>
            </a:r>
            <a:r>
              <a:rPr lang="en-US" sz="1800" dirty="0" smtClean="0"/>
              <a:t> humans </a:t>
            </a:r>
            <a:r>
              <a:rPr lang="en-US" sz="1800" dirty="0"/>
              <a:t>is associated with coughing and low-grade fever. </a:t>
            </a:r>
            <a:endParaRPr lang="en-US" sz="1800" dirty="0" smtClean="0"/>
          </a:p>
          <a:p>
            <a:r>
              <a:rPr lang="en-US" sz="1800" dirty="0" smtClean="0"/>
              <a:t>Some </a:t>
            </a:r>
            <a:r>
              <a:rPr lang="en-US" sz="1800" dirty="0"/>
              <a:t>people will be asymptomatic (will not develop any symptoms). </a:t>
            </a:r>
            <a:r>
              <a:rPr lang="en-US" sz="1800" dirty="0" smtClean="0"/>
              <a:t> </a:t>
            </a:r>
          </a:p>
          <a:p>
            <a:pPr marL="0" indent="0">
              <a:buFontTx/>
              <a:buNone/>
              <a:defRPr/>
            </a:pPr>
            <a:endParaRPr lang="en-US" sz="1800"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22</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3972063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15986"/>
          </a:xfrm>
        </p:spPr>
        <p:txBody>
          <a:bodyPr/>
          <a:lstStyle/>
          <a:p>
            <a:pPr algn="ctr"/>
            <a:r>
              <a:rPr lang="en-US" dirty="0" smtClean="0"/>
              <a:t>Overview - Cryptosporidium</a:t>
            </a:r>
          </a:p>
        </p:txBody>
      </p:sp>
      <p:sp>
        <p:nvSpPr>
          <p:cNvPr id="3" name="Content Placeholder 2"/>
          <p:cNvSpPr>
            <a:spLocks noGrp="1"/>
          </p:cNvSpPr>
          <p:nvPr>
            <p:ph idx="1"/>
          </p:nvPr>
        </p:nvSpPr>
        <p:spPr>
          <a:xfrm>
            <a:off x="533400" y="1247774"/>
            <a:ext cx="8534400" cy="4114800"/>
          </a:xfrm>
        </p:spPr>
        <p:txBody>
          <a:bodyPr/>
          <a:lstStyle/>
          <a:p>
            <a:pPr marL="0" indent="0">
              <a:buNone/>
            </a:pPr>
            <a:r>
              <a:rPr lang="en-US" sz="1800" dirty="0" smtClean="0">
                <a:solidFill>
                  <a:srgbClr val="C00000"/>
                </a:solidFill>
              </a:rPr>
              <a:t>How long do symptoms last?</a:t>
            </a:r>
            <a:endParaRPr lang="en-US" sz="1800" dirty="0">
              <a:solidFill>
                <a:srgbClr val="C00000"/>
              </a:solidFill>
            </a:endParaRPr>
          </a:p>
          <a:p>
            <a:r>
              <a:rPr lang="en-US" sz="1800" dirty="0" smtClean="0"/>
              <a:t>The C</a:t>
            </a:r>
            <a:r>
              <a:rPr lang="en-US" sz="1800" dirty="0"/>
              <a:t>. </a:t>
            </a:r>
            <a:r>
              <a:rPr lang="en-US" sz="1800" dirty="0" err="1" smtClean="0"/>
              <a:t>parvum</a:t>
            </a:r>
            <a:r>
              <a:rPr lang="en-US" sz="1800" dirty="0" smtClean="0"/>
              <a:t> infection </a:t>
            </a:r>
            <a:r>
              <a:rPr lang="en-US" sz="1800" dirty="0"/>
              <a:t>is self-limiting, and people with healthy immune systems are usually ill with cryptosporidiosis for </a:t>
            </a:r>
            <a:r>
              <a:rPr lang="en-US" sz="1800" dirty="0" smtClean="0"/>
              <a:t>one </a:t>
            </a:r>
            <a:r>
              <a:rPr lang="en-US" sz="1800" dirty="0"/>
              <a:t>to two weeks before the infection begins to resolve. </a:t>
            </a:r>
            <a:endParaRPr lang="en-US" sz="1800" dirty="0" smtClean="0"/>
          </a:p>
          <a:p>
            <a:r>
              <a:rPr lang="en-US" sz="1800" dirty="0" smtClean="0"/>
              <a:t>Some </a:t>
            </a:r>
            <a:r>
              <a:rPr lang="en-US" sz="1800" dirty="0"/>
              <a:t>infected individuals may not even get </a:t>
            </a:r>
            <a:r>
              <a:rPr lang="en-US" sz="1800" dirty="0" smtClean="0"/>
              <a:t>sick</a:t>
            </a:r>
          </a:p>
          <a:p>
            <a:r>
              <a:rPr lang="en-US" sz="1800" dirty="0" smtClean="0"/>
              <a:t>In immune-compromised </a:t>
            </a:r>
            <a:r>
              <a:rPr lang="en-US" sz="1800" dirty="0"/>
              <a:t>patients </a:t>
            </a:r>
            <a:r>
              <a:rPr lang="en-US" sz="1800" dirty="0" smtClean="0"/>
              <a:t>(elderly, very young, people with certain illnesses or organ donor recipients taking anti-rejection medications) symptoms </a:t>
            </a:r>
            <a:r>
              <a:rPr lang="en-US" sz="1800" dirty="0"/>
              <a:t>are more severe and may last for several weeks with hospitalization being </a:t>
            </a:r>
            <a:r>
              <a:rPr lang="en-US" sz="1800" dirty="0" smtClean="0"/>
              <a:t>required</a:t>
            </a:r>
            <a:r>
              <a:rPr lang="en-US" sz="1800" dirty="0"/>
              <a:t>. </a:t>
            </a:r>
            <a:endParaRPr lang="en-US" sz="1800" dirty="0" smtClean="0"/>
          </a:p>
          <a:p>
            <a:r>
              <a:rPr lang="en-US" sz="1800" dirty="0" smtClean="0"/>
              <a:t>It </a:t>
            </a:r>
            <a:r>
              <a:rPr lang="en-US" sz="1800" dirty="0"/>
              <a:t>is also possible for the infection to become chronic, and in some cases fatal</a:t>
            </a:r>
            <a:r>
              <a:rPr lang="en-US" sz="1800" dirty="0" smtClean="0"/>
              <a:t>.</a:t>
            </a:r>
          </a:p>
          <a:p>
            <a:r>
              <a:rPr lang="en-US" sz="1800" dirty="0" smtClean="0"/>
              <a:t>Those </a:t>
            </a:r>
            <a:r>
              <a:rPr lang="en-US" sz="1800" dirty="0"/>
              <a:t>who are infected may shed </a:t>
            </a:r>
            <a:r>
              <a:rPr lang="en-US" sz="1800" dirty="0" err="1" smtClean="0"/>
              <a:t>oocysts</a:t>
            </a:r>
            <a:r>
              <a:rPr lang="en-US" sz="1800" dirty="0" smtClean="0"/>
              <a:t> </a:t>
            </a:r>
            <a:r>
              <a:rPr lang="en-US" sz="1800" dirty="0"/>
              <a:t>in their feces for months, even after they no longer appear to be ill.</a:t>
            </a:r>
          </a:p>
          <a:p>
            <a:pPr marL="0" indent="0">
              <a:buFontTx/>
              <a:buNone/>
              <a:defRPr/>
            </a:pPr>
            <a:endParaRPr lang="en-US" sz="1800"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23</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2993789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139317"/>
            <a:ext cx="8229600" cy="608810"/>
          </a:xfrm>
        </p:spPr>
        <p:txBody>
          <a:bodyPr/>
          <a:lstStyle/>
          <a:p>
            <a:pPr algn="ctr"/>
            <a:r>
              <a:rPr lang="en-US" dirty="0" smtClean="0"/>
              <a:t>Overview - Outbreaks</a:t>
            </a:r>
          </a:p>
        </p:txBody>
      </p:sp>
      <p:sp>
        <p:nvSpPr>
          <p:cNvPr id="3" name="Content Placeholder 2"/>
          <p:cNvSpPr>
            <a:spLocks noGrp="1"/>
          </p:cNvSpPr>
          <p:nvPr>
            <p:ph idx="1"/>
          </p:nvPr>
        </p:nvSpPr>
        <p:spPr>
          <a:xfrm>
            <a:off x="609600" y="719552"/>
            <a:ext cx="8077200" cy="4114800"/>
          </a:xfrm>
        </p:spPr>
        <p:txBody>
          <a:bodyPr/>
          <a:lstStyle/>
          <a:p>
            <a:pPr marL="0" indent="0">
              <a:buNone/>
            </a:pPr>
            <a:r>
              <a:rPr lang="en-US" sz="1800" dirty="0" smtClean="0"/>
              <a:t>How many drinking water associated disease outbreaks have there been from 1971-2012? ….</a:t>
            </a:r>
          </a:p>
          <a:p>
            <a:pPr marL="0" indent="0">
              <a:buNone/>
            </a:pPr>
            <a:r>
              <a:rPr lang="en-US" sz="1400" dirty="0" smtClean="0">
                <a:solidFill>
                  <a:srgbClr val="C00000"/>
                </a:solidFill>
              </a:rPr>
              <a:t>885 according to CDC’s Surveillance for Waterborne Outbreaks Associated with Drinking Water – United States 2011-2012</a:t>
            </a:r>
            <a:endParaRPr lang="en-US" sz="1400" dirty="0">
              <a:solidFill>
                <a:srgbClr val="C00000"/>
              </a:solidFill>
            </a:endParaRPr>
          </a:p>
          <a:p>
            <a:pPr marL="0" indent="0">
              <a:buFontTx/>
              <a:buNone/>
              <a:defRPr/>
            </a:pPr>
            <a:endParaRPr lang="en-US" sz="1400"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24</a:t>
            </a:fld>
            <a:endParaRPr lang="en-US" sz="1000">
              <a:solidFill>
                <a:srgbClr val="005595"/>
              </a:solidFill>
              <a:latin typeface="Arial" panose="020B0604020202020204" pitchFamily="34" charset="0"/>
            </a:endParaRPr>
          </a:p>
        </p:txBody>
      </p:sp>
      <p:grpSp>
        <p:nvGrpSpPr>
          <p:cNvPr id="14" name="Group 13"/>
          <p:cNvGrpSpPr/>
          <p:nvPr/>
        </p:nvGrpSpPr>
        <p:grpSpPr>
          <a:xfrm>
            <a:off x="304800" y="1857375"/>
            <a:ext cx="7905750" cy="4095750"/>
            <a:chOff x="304800" y="1847850"/>
            <a:chExt cx="7905750" cy="4095750"/>
          </a:xfrm>
        </p:grpSpPr>
        <p:pic>
          <p:nvPicPr>
            <p:cNvPr id="16386" name="Picture 2" descr="The figure above is a bar chart showing the etiology of 885 drinking water-associated outbreaks, by year, in the United States during 1971-2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47850"/>
              <a:ext cx="7905750" cy="4095750"/>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1"/>
            <p:cNvSpPr/>
            <p:nvPr/>
          </p:nvSpPr>
          <p:spPr bwMode="auto">
            <a:xfrm>
              <a:off x="1143000" y="4810539"/>
              <a:ext cx="516835" cy="357809"/>
            </a:xfrm>
            <a:custGeom>
              <a:avLst/>
              <a:gdLst>
                <a:gd name="connsiteX0" fmla="*/ 0 w 516835"/>
                <a:gd name="connsiteY0" fmla="*/ 119270 h 357809"/>
                <a:gd name="connsiteX1" fmla="*/ 178904 w 516835"/>
                <a:gd name="connsiteY1" fmla="*/ 119270 h 357809"/>
                <a:gd name="connsiteX2" fmla="*/ 178904 w 516835"/>
                <a:gd name="connsiteY2" fmla="*/ 0 h 357809"/>
                <a:gd name="connsiteX3" fmla="*/ 337930 w 516835"/>
                <a:gd name="connsiteY3" fmla="*/ 0 h 357809"/>
                <a:gd name="connsiteX4" fmla="*/ 337930 w 516835"/>
                <a:gd name="connsiteY4" fmla="*/ 119270 h 357809"/>
                <a:gd name="connsiteX5" fmla="*/ 516835 w 516835"/>
                <a:gd name="connsiteY5" fmla="*/ 119270 h 357809"/>
                <a:gd name="connsiteX6" fmla="*/ 506896 w 516835"/>
                <a:gd name="connsiteY6" fmla="*/ 288235 h 357809"/>
                <a:gd name="connsiteX7" fmla="*/ 337930 w 516835"/>
                <a:gd name="connsiteY7" fmla="*/ 288235 h 357809"/>
                <a:gd name="connsiteX8" fmla="*/ 347870 w 516835"/>
                <a:gd name="connsiteY8" fmla="*/ 228600 h 357809"/>
                <a:gd name="connsiteX9" fmla="*/ 178904 w 516835"/>
                <a:gd name="connsiteY9" fmla="*/ 228600 h 357809"/>
                <a:gd name="connsiteX10" fmla="*/ 178904 w 516835"/>
                <a:gd name="connsiteY10" fmla="*/ 357809 h 357809"/>
                <a:gd name="connsiteX11" fmla="*/ 0 w 516835"/>
                <a:gd name="connsiteY11" fmla="*/ 347870 h 357809"/>
                <a:gd name="connsiteX12" fmla="*/ 0 w 516835"/>
                <a:gd name="connsiteY12" fmla="*/ 119270 h 35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6835" h="357809">
                  <a:moveTo>
                    <a:pt x="0" y="119270"/>
                  </a:moveTo>
                  <a:lnTo>
                    <a:pt x="178904" y="119270"/>
                  </a:lnTo>
                  <a:lnTo>
                    <a:pt x="178904" y="0"/>
                  </a:lnTo>
                  <a:lnTo>
                    <a:pt x="337930" y="0"/>
                  </a:lnTo>
                  <a:lnTo>
                    <a:pt x="337930" y="119270"/>
                  </a:lnTo>
                  <a:lnTo>
                    <a:pt x="516835" y="119270"/>
                  </a:lnTo>
                  <a:lnTo>
                    <a:pt x="506896" y="288235"/>
                  </a:lnTo>
                  <a:lnTo>
                    <a:pt x="337930" y="288235"/>
                  </a:lnTo>
                  <a:lnTo>
                    <a:pt x="347870" y="228600"/>
                  </a:lnTo>
                  <a:lnTo>
                    <a:pt x="178904" y="228600"/>
                  </a:lnTo>
                  <a:lnTo>
                    <a:pt x="178904" y="357809"/>
                  </a:lnTo>
                  <a:lnTo>
                    <a:pt x="0" y="347870"/>
                  </a:lnTo>
                  <a:lnTo>
                    <a:pt x="0" y="119270"/>
                  </a:lnTo>
                  <a:close/>
                </a:path>
              </a:pathLst>
            </a:custGeom>
            <a:solidFill>
              <a:srgbClr val="FF0000"/>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6" name="Freeform 5"/>
            <p:cNvSpPr/>
            <p:nvPr/>
          </p:nvSpPr>
          <p:spPr bwMode="auto">
            <a:xfrm>
              <a:off x="1818861" y="4184374"/>
              <a:ext cx="1818861" cy="1083365"/>
            </a:xfrm>
            <a:custGeom>
              <a:avLst/>
              <a:gdLst>
                <a:gd name="connsiteX0" fmla="*/ 0 w 1818861"/>
                <a:gd name="connsiteY0" fmla="*/ 795130 h 1083365"/>
                <a:gd name="connsiteX1" fmla="*/ 337930 w 1818861"/>
                <a:gd name="connsiteY1" fmla="*/ 805069 h 1083365"/>
                <a:gd name="connsiteX2" fmla="*/ 337930 w 1818861"/>
                <a:gd name="connsiteY2" fmla="*/ 636104 h 1083365"/>
                <a:gd name="connsiteX3" fmla="*/ 506896 w 1818861"/>
                <a:gd name="connsiteY3" fmla="*/ 636104 h 1083365"/>
                <a:gd name="connsiteX4" fmla="*/ 496956 w 1818861"/>
                <a:gd name="connsiteY4" fmla="*/ 576469 h 1083365"/>
                <a:gd name="connsiteX5" fmla="*/ 665922 w 1818861"/>
                <a:gd name="connsiteY5" fmla="*/ 566530 h 1083365"/>
                <a:gd name="connsiteX6" fmla="*/ 665922 w 1818861"/>
                <a:gd name="connsiteY6" fmla="*/ 695739 h 1083365"/>
                <a:gd name="connsiteX7" fmla="*/ 834887 w 1818861"/>
                <a:gd name="connsiteY7" fmla="*/ 685800 h 1083365"/>
                <a:gd name="connsiteX8" fmla="*/ 834887 w 1818861"/>
                <a:gd name="connsiteY8" fmla="*/ 506896 h 1083365"/>
                <a:gd name="connsiteX9" fmla="*/ 1003852 w 1818861"/>
                <a:gd name="connsiteY9" fmla="*/ 516835 h 1083365"/>
                <a:gd name="connsiteX10" fmla="*/ 1003852 w 1818861"/>
                <a:gd name="connsiteY10" fmla="*/ 168965 h 1083365"/>
                <a:gd name="connsiteX11" fmla="*/ 1172817 w 1818861"/>
                <a:gd name="connsiteY11" fmla="*/ 178904 h 1083365"/>
                <a:gd name="connsiteX12" fmla="*/ 1172817 w 1818861"/>
                <a:gd name="connsiteY12" fmla="*/ 0 h 1083365"/>
                <a:gd name="connsiteX13" fmla="*/ 1331843 w 1818861"/>
                <a:gd name="connsiteY13" fmla="*/ 19878 h 1083365"/>
                <a:gd name="connsiteX14" fmla="*/ 1331843 w 1818861"/>
                <a:gd name="connsiteY14" fmla="*/ 516835 h 1083365"/>
                <a:gd name="connsiteX15" fmla="*/ 1500809 w 1818861"/>
                <a:gd name="connsiteY15" fmla="*/ 506896 h 1083365"/>
                <a:gd name="connsiteX16" fmla="*/ 1500809 w 1818861"/>
                <a:gd name="connsiteY16" fmla="*/ 685800 h 1083365"/>
                <a:gd name="connsiteX17" fmla="*/ 1679713 w 1818861"/>
                <a:gd name="connsiteY17" fmla="*/ 675861 h 1083365"/>
                <a:gd name="connsiteX18" fmla="*/ 1669774 w 1818861"/>
                <a:gd name="connsiteY18" fmla="*/ 576469 h 1083365"/>
                <a:gd name="connsiteX19" fmla="*/ 1818861 w 1818861"/>
                <a:gd name="connsiteY19" fmla="*/ 576469 h 1083365"/>
                <a:gd name="connsiteX20" fmla="*/ 1808922 w 1818861"/>
                <a:gd name="connsiteY20" fmla="*/ 874643 h 1083365"/>
                <a:gd name="connsiteX21" fmla="*/ 1500809 w 1818861"/>
                <a:gd name="connsiteY21" fmla="*/ 854765 h 1083365"/>
                <a:gd name="connsiteX22" fmla="*/ 1500809 w 1818861"/>
                <a:gd name="connsiteY22" fmla="*/ 914400 h 1083365"/>
                <a:gd name="connsiteX23" fmla="*/ 1321904 w 1818861"/>
                <a:gd name="connsiteY23" fmla="*/ 914400 h 1083365"/>
                <a:gd name="connsiteX24" fmla="*/ 1321904 w 1818861"/>
                <a:gd name="connsiteY24" fmla="*/ 1023730 h 1083365"/>
                <a:gd name="connsiteX25" fmla="*/ 1172817 w 1818861"/>
                <a:gd name="connsiteY25" fmla="*/ 1023730 h 1083365"/>
                <a:gd name="connsiteX26" fmla="*/ 1152939 w 1818861"/>
                <a:gd name="connsiteY26" fmla="*/ 854765 h 1083365"/>
                <a:gd name="connsiteX27" fmla="*/ 1003852 w 1818861"/>
                <a:gd name="connsiteY27" fmla="*/ 854765 h 1083365"/>
                <a:gd name="connsiteX28" fmla="*/ 1003852 w 1818861"/>
                <a:gd name="connsiteY28" fmla="*/ 1033669 h 1083365"/>
                <a:gd name="connsiteX29" fmla="*/ 824948 w 1818861"/>
                <a:gd name="connsiteY29" fmla="*/ 1033669 h 1083365"/>
                <a:gd name="connsiteX30" fmla="*/ 824948 w 1818861"/>
                <a:gd name="connsiteY30" fmla="*/ 1083365 h 1083365"/>
                <a:gd name="connsiteX31" fmla="*/ 685800 w 1818861"/>
                <a:gd name="connsiteY31" fmla="*/ 1083365 h 1083365"/>
                <a:gd name="connsiteX32" fmla="*/ 675861 w 1818861"/>
                <a:gd name="connsiteY32" fmla="*/ 964096 h 1083365"/>
                <a:gd name="connsiteX33" fmla="*/ 506896 w 1818861"/>
                <a:gd name="connsiteY33" fmla="*/ 964096 h 1083365"/>
                <a:gd name="connsiteX34" fmla="*/ 506896 w 1818861"/>
                <a:gd name="connsiteY34" fmla="*/ 785191 h 1083365"/>
                <a:gd name="connsiteX35" fmla="*/ 347869 w 1818861"/>
                <a:gd name="connsiteY35" fmla="*/ 795130 h 1083365"/>
                <a:gd name="connsiteX36" fmla="*/ 337930 w 1818861"/>
                <a:gd name="connsiteY36" fmla="*/ 1033669 h 1083365"/>
                <a:gd name="connsiteX37" fmla="*/ 168965 w 1818861"/>
                <a:gd name="connsiteY37" fmla="*/ 1023730 h 1083365"/>
                <a:gd name="connsiteX38" fmla="*/ 159026 w 1818861"/>
                <a:gd name="connsiteY38" fmla="*/ 964096 h 1083365"/>
                <a:gd name="connsiteX39" fmla="*/ 0 w 1818861"/>
                <a:gd name="connsiteY39" fmla="*/ 964096 h 1083365"/>
                <a:gd name="connsiteX40" fmla="*/ 0 w 1818861"/>
                <a:gd name="connsiteY40" fmla="*/ 795130 h 1083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818861" h="1083365">
                  <a:moveTo>
                    <a:pt x="0" y="795130"/>
                  </a:moveTo>
                  <a:lnTo>
                    <a:pt x="337930" y="805069"/>
                  </a:lnTo>
                  <a:lnTo>
                    <a:pt x="337930" y="636104"/>
                  </a:lnTo>
                  <a:lnTo>
                    <a:pt x="506896" y="636104"/>
                  </a:lnTo>
                  <a:lnTo>
                    <a:pt x="496956" y="576469"/>
                  </a:lnTo>
                  <a:lnTo>
                    <a:pt x="665922" y="566530"/>
                  </a:lnTo>
                  <a:lnTo>
                    <a:pt x="665922" y="695739"/>
                  </a:lnTo>
                  <a:lnTo>
                    <a:pt x="834887" y="685800"/>
                  </a:lnTo>
                  <a:lnTo>
                    <a:pt x="834887" y="506896"/>
                  </a:lnTo>
                  <a:lnTo>
                    <a:pt x="1003852" y="516835"/>
                  </a:lnTo>
                  <a:lnTo>
                    <a:pt x="1003852" y="168965"/>
                  </a:lnTo>
                  <a:lnTo>
                    <a:pt x="1172817" y="178904"/>
                  </a:lnTo>
                  <a:lnTo>
                    <a:pt x="1172817" y="0"/>
                  </a:lnTo>
                  <a:lnTo>
                    <a:pt x="1331843" y="19878"/>
                  </a:lnTo>
                  <a:lnTo>
                    <a:pt x="1331843" y="516835"/>
                  </a:lnTo>
                  <a:lnTo>
                    <a:pt x="1500809" y="506896"/>
                  </a:lnTo>
                  <a:lnTo>
                    <a:pt x="1500809" y="685800"/>
                  </a:lnTo>
                  <a:lnTo>
                    <a:pt x="1679713" y="675861"/>
                  </a:lnTo>
                  <a:lnTo>
                    <a:pt x="1669774" y="576469"/>
                  </a:lnTo>
                  <a:lnTo>
                    <a:pt x="1818861" y="576469"/>
                  </a:lnTo>
                  <a:lnTo>
                    <a:pt x="1808922" y="874643"/>
                  </a:lnTo>
                  <a:lnTo>
                    <a:pt x="1500809" y="854765"/>
                  </a:lnTo>
                  <a:lnTo>
                    <a:pt x="1500809" y="914400"/>
                  </a:lnTo>
                  <a:lnTo>
                    <a:pt x="1321904" y="914400"/>
                  </a:lnTo>
                  <a:lnTo>
                    <a:pt x="1321904" y="1023730"/>
                  </a:lnTo>
                  <a:lnTo>
                    <a:pt x="1172817" y="1023730"/>
                  </a:lnTo>
                  <a:lnTo>
                    <a:pt x="1152939" y="854765"/>
                  </a:lnTo>
                  <a:lnTo>
                    <a:pt x="1003852" y="854765"/>
                  </a:lnTo>
                  <a:lnTo>
                    <a:pt x="1003852" y="1033669"/>
                  </a:lnTo>
                  <a:lnTo>
                    <a:pt x="824948" y="1033669"/>
                  </a:lnTo>
                  <a:lnTo>
                    <a:pt x="824948" y="1083365"/>
                  </a:lnTo>
                  <a:lnTo>
                    <a:pt x="685800" y="1083365"/>
                  </a:lnTo>
                  <a:lnTo>
                    <a:pt x="675861" y="964096"/>
                  </a:lnTo>
                  <a:lnTo>
                    <a:pt x="506896" y="964096"/>
                  </a:lnTo>
                  <a:lnTo>
                    <a:pt x="506896" y="785191"/>
                  </a:lnTo>
                  <a:lnTo>
                    <a:pt x="347869" y="795130"/>
                  </a:lnTo>
                  <a:lnTo>
                    <a:pt x="337930" y="1033669"/>
                  </a:lnTo>
                  <a:lnTo>
                    <a:pt x="168965" y="1023730"/>
                  </a:lnTo>
                  <a:lnTo>
                    <a:pt x="159026" y="964096"/>
                  </a:lnTo>
                  <a:lnTo>
                    <a:pt x="0" y="964096"/>
                  </a:lnTo>
                  <a:lnTo>
                    <a:pt x="0" y="795130"/>
                  </a:lnTo>
                  <a:close/>
                </a:path>
              </a:pathLst>
            </a:custGeom>
            <a:solidFill>
              <a:srgbClr val="FF0000"/>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7" name="Freeform 6"/>
            <p:cNvSpPr/>
            <p:nvPr/>
          </p:nvSpPr>
          <p:spPr bwMode="auto">
            <a:xfrm>
              <a:off x="3637722" y="4820478"/>
              <a:ext cx="1520687" cy="576470"/>
            </a:xfrm>
            <a:custGeom>
              <a:avLst/>
              <a:gdLst>
                <a:gd name="connsiteX0" fmla="*/ 9939 w 1520687"/>
                <a:gd name="connsiteY0" fmla="*/ 109331 h 576470"/>
                <a:gd name="connsiteX1" fmla="*/ 188843 w 1520687"/>
                <a:gd name="connsiteY1" fmla="*/ 109331 h 576470"/>
                <a:gd name="connsiteX2" fmla="*/ 188843 w 1520687"/>
                <a:gd name="connsiteY2" fmla="*/ 337931 h 576470"/>
                <a:gd name="connsiteX3" fmla="*/ 337930 w 1520687"/>
                <a:gd name="connsiteY3" fmla="*/ 337931 h 576470"/>
                <a:gd name="connsiteX4" fmla="*/ 357808 w 1520687"/>
                <a:gd name="connsiteY4" fmla="*/ 59635 h 576470"/>
                <a:gd name="connsiteX5" fmla="*/ 526774 w 1520687"/>
                <a:gd name="connsiteY5" fmla="*/ 49696 h 576470"/>
                <a:gd name="connsiteX6" fmla="*/ 516835 w 1520687"/>
                <a:gd name="connsiteY6" fmla="*/ 357809 h 576470"/>
                <a:gd name="connsiteX7" fmla="*/ 844826 w 1520687"/>
                <a:gd name="connsiteY7" fmla="*/ 337931 h 576470"/>
                <a:gd name="connsiteX8" fmla="*/ 844826 w 1520687"/>
                <a:gd name="connsiteY8" fmla="*/ 168965 h 576470"/>
                <a:gd name="connsiteX9" fmla="*/ 1013791 w 1520687"/>
                <a:gd name="connsiteY9" fmla="*/ 168965 h 576470"/>
                <a:gd name="connsiteX10" fmla="*/ 1023730 w 1520687"/>
                <a:gd name="connsiteY10" fmla="*/ 49696 h 576470"/>
                <a:gd name="connsiteX11" fmla="*/ 1192695 w 1520687"/>
                <a:gd name="connsiteY11" fmla="*/ 49696 h 576470"/>
                <a:gd name="connsiteX12" fmla="*/ 1192695 w 1520687"/>
                <a:gd name="connsiteY12" fmla="*/ 0 h 576470"/>
                <a:gd name="connsiteX13" fmla="*/ 1341782 w 1520687"/>
                <a:gd name="connsiteY13" fmla="*/ 9939 h 576470"/>
                <a:gd name="connsiteX14" fmla="*/ 1341782 w 1520687"/>
                <a:gd name="connsiteY14" fmla="*/ 109331 h 576470"/>
                <a:gd name="connsiteX15" fmla="*/ 1520687 w 1520687"/>
                <a:gd name="connsiteY15" fmla="*/ 109331 h 576470"/>
                <a:gd name="connsiteX16" fmla="*/ 1510748 w 1520687"/>
                <a:gd name="connsiteY16" fmla="*/ 347870 h 576470"/>
                <a:gd name="connsiteX17" fmla="*/ 1361661 w 1520687"/>
                <a:gd name="connsiteY17" fmla="*/ 337931 h 576470"/>
                <a:gd name="connsiteX18" fmla="*/ 1331843 w 1520687"/>
                <a:gd name="connsiteY18" fmla="*/ 218661 h 576470"/>
                <a:gd name="connsiteX19" fmla="*/ 1182756 w 1520687"/>
                <a:gd name="connsiteY19" fmla="*/ 218661 h 576470"/>
                <a:gd name="connsiteX20" fmla="*/ 1182756 w 1520687"/>
                <a:gd name="connsiteY20" fmla="*/ 387626 h 576470"/>
                <a:gd name="connsiteX21" fmla="*/ 1033669 w 1520687"/>
                <a:gd name="connsiteY21" fmla="*/ 377687 h 576470"/>
                <a:gd name="connsiteX22" fmla="*/ 864704 w 1520687"/>
                <a:gd name="connsiteY22" fmla="*/ 387626 h 576470"/>
                <a:gd name="connsiteX23" fmla="*/ 854765 w 1520687"/>
                <a:gd name="connsiteY23" fmla="*/ 516835 h 576470"/>
                <a:gd name="connsiteX24" fmla="*/ 685800 w 1520687"/>
                <a:gd name="connsiteY24" fmla="*/ 516835 h 576470"/>
                <a:gd name="connsiteX25" fmla="*/ 685800 w 1520687"/>
                <a:gd name="connsiteY25" fmla="*/ 576470 h 576470"/>
                <a:gd name="connsiteX26" fmla="*/ 526774 w 1520687"/>
                <a:gd name="connsiteY26" fmla="*/ 566531 h 576470"/>
                <a:gd name="connsiteX27" fmla="*/ 526774 w 1520687"/>
                <a:gd name="connsiteY27" fmla="*/ 288235 h 576470"/>
                <a:gd name="connsiteX28" fmla="*/ 327991 w 1520687"/>
                <a:gd name="connsiteY28" fmla="*/ 288235 h 576470"/>
                <a:gd name="connsiteX29" fmla="*/ 327991 w 1520687"/>
                <a:gd name="connsiteY29" fmla="*/ 447261 h 576470"/>
                <a:gd name="connsiteX30" fmla="*/ 198782 w 1520687"/>
                <a:gd name="connsiteY30" fmla="*/ 447261 h 576470"/>
                <a:gd name="connsiteX31" fmla="*/ 198782 w 1520687"/>
                <a:gd name="connsiteY31" fmla="*/ 278296 h 576470"/>
                <a:gd name="connsiteX32" fmla="*/ 0 w 1520687"/>
                <a:gd name="connsiteY32" fmla="*/ 288235 h 576470"/>
                <a:gd name="connsiteX33" fmla="*/ 9939 w 1520687"/>
                <a:gd name="connsiteY33" fmla="*/ 109331 h 57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20687" h="576470">
                  <a:moveTo>
                    <a:pt x="9939" y="109331"/>
                  </a:moveTo>
                  <a:lnTo>
                    <a:pt x="188843" y="109331"/>
                  </a:lnTo>
                  <a:lnTo>
                    <a:pt x="188843" y="337931"/>
                  </a:lnTo>
                  <a:lnTo>
                    <a:pt x="337930" y="337931"/>
                  </a:lnTo>
                  <a:lnTo>
                    <a:pt x="357808" y="59635"/>
                  </a:lnTo>
                  <a:lnTo>
                    <a:pt x="526774" y="49696"/>
                  </a:lnTo>
                  <a:lnTo>
                    <a:pt x="516835" y="357809"/>
                  </a:lnTo>
                  <a:lnTo>
                    <a:pt x="844826" y="337931"/>
                  </a:lnTo>
                  <a:lnTo>
                    <a:pt x="844826" y="168965"/>
                  </a:lnTo>
                  <a:lnTo>
                    <a:pt x="1013791" y="168965"/>
                  </a:lnTo>
                  <a:lnTo>
                    <a:pt x="1023730" y="49696"/>
                  </a:lnTo>
                  <a:lnTo>
                    <a:pt x="1192695" y="49696"/>
                  </a:lnTo>
                  <a:lnTo>
                    <a:pt x="1192695" y="0"/>
                  </a:lnTo>
                  <a:lnTo>
                    <a:pt x="1341782" y="9939"/>
                  </a:lnTo>
                  <a:lnTo>
                    <a:pt x="1341782" y="109331"/>
                  </a:lnTo>
                  <a:lnTo>
                    <a:pt x="1520687" y="109331"/>
                  </a:lnTo>
                  <a:lnTo>
                    <a:pt x="1510748" y="347870"/>
                  </a:lnTo>
                  <a:lnTo>
                    <a:pt x="1361661" y="337931"/>
                  </a:lnTo>
                  <a:lnTo>
                    <a:pt x="1331843" y="218661"/>
                  </a:lnTo>
                  <a:lnTo>
                    <a:pt x="1182756" y="218661"/>
                  </a:lnTo>
                  <a:lnTo>
                    <a:pt x="1182756" y="387626"/>
                  </a:lnTo>
                  <a:lnTo>
                    <a:pt x="1033669" y="377687"/>
                  </a:lnTo>
                  <a:lnTo>
                    <a:pt x="864704" y="387626"/>
                  </a:lnTo>
                  <a:lnTo>
                    <a:pt x="854765" y="516835"/>
                  </a:lnTo>
                  <a:lnTo>
                    <a:pt x="685800" y="516835"/>
                  </a:lnTo>
                  <a:lnTo>
                    <a:pt x="685800" y="576470"/>
                  </a:lnTo>
                  <a:lnTo>
                    <a:pt x="526774" y="566531"/>
                  </a:lnTo>
                  <a:lnTo>
                    <a:pt x="526774" y="288235"/>
                  </a:lnTo>
                  <a:lnTo>
                    <a:pt x="327991" y="288235"/>
                  </a:lnTo>
                  <a:lnTo>
                    <a:pt x="327991" y="447261"/>
                  </a:lnTo>
                  <a:lnTo>
                    <a:pt x="198782" y="447261"/>
                  </a:lnTo>
                  <a:lnTo>
                    <a:pt x="198782" y="278296"/>
                  </a:lnTo>
                  <a:lnTo>
                    <a:pt x="0" y="288235"/>
                  </a:lnTo>
                  <a:lnTo>
                    <a:pt x="9939" y="109331"/>
                  </a:lnTo>
                  <a:close/>
                </a:path>
              </a:pathLst>
            </a:custGeom>
            <a:solidFill>
              <a:srgbClr val="FF0000"/>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 name="Freeform 7"/>
            <p:cNvSpPr/>
            <p:nvPr/>
          </p:nvSpPr>
          <p:spPr bwMode="auto">
            <a:xfrm>
              <a:off x="5317435" y="4800600"/>
              <a:ext cx="993913" cy="536713"/>
            </a:xfrm>
            <a:custGeom>
              <a:avLst/>
              <a:gdLst>
                <a:gd name="connsiteX0" fmla="*/ 0 w 993913"/>
                <a:gd name="connsiteY0" fmla="*/ 407504 h 536713"/>
                <a:gd name="connsiteX1" fmla="*/ 178904 w 993913"/>
                <a:gd name="connsiteY1" fmla="*/ 407504 h 536713"/>
                <a:gd name="connsiteX2" fmla="*/ 178904 w 993913"/>
                <a:gd name="connsiteY2" fmla="*/ 258417 h 536713"/>
                <a:gd name="connsiteX3" fmla="*/ 318052 w 993913"/>
                <a:gd name="connsiteY3" fmla="*/ 248478 h 536713"/>
                <a:gd name="connsiteX4" fmla="*/ 327991 w 993913"/>
                <a:gd name="connsiteY4" fmla="*/ 377687 h 536713"/>
                <a:gd name="connsiteX5" fmla="*/ 496956 w 993913"/>
                <a:gd name="connsiteY5" fmla="*/ 367748 h 536713"/>
                <a:gd name="connsiteX6" fmla="*/ 506895 w 993913"/>
                <a:gd name="connsiteY6" fmla="*/ 0 h 536713"/>
                <a:gd name="connsiteX7" fmla="*/ 665922 w 993913"/>
                <a:gd name="connsiteY7" fmla="*/ 19878 h 536713"/>
                <a:gd name="connsiteX8" fmla="*/ 665922 w 993913"/>
                <a:gd name="connsiteY8" fmla="*/ 198783 h 536713"/>
                <a:gd name="connsiteX9" fmla="*/ 824948 w 993913"/>
                <a:gd name="connsiteY9" fmla="*/ 198783 h 536713"/>
                <a:gd name="connsiteX10" fmla="*/ 834887 w 993913"/>
                <a:gd name="connsiteY10" fmla="*/ 19878 h 536713"/>
                <a:gd name="connsiteX11" fmla="*/ 993913 w 993913"/>
                <a:gd name="connsiteY11" fmla="*/ 19878 h 536713"/>
                <a:gd name="connsiteX12" fmla="*/ 993913 w 993913"/>
                <a:gd name="connsiteY12" fmla="*/ 188843 h 536713"/>
                <a:gd name="connsiteX13" fmla="*/ 834887 w 993913"/>
                <a:gd name="connsiteY13" fmla="*/ 188843 h 536713"/>
                <a:gd name="connsiteX14" fmla="*/ 824948 w 993913"/>
                <a:gd name="connsiteY14" fmla="*/ 367748 h 536713"/>
                <a:gd name="connsiteX15" fmla="*/ 675861 w 993913"/>
                <a:gd name="connsiteY15" fmla="*/ 357809 h 536713"/>
                <a:gd name="connsiteX16" fmla="*/ 675861 w 993913"/>
                <a:gd name="connsiteY16" fmla="*/ 298174 h 536713"/>
                <a:gd name="connsiteX17" fmla="*/ 487017 w 993913"/>
                <a:gd name="connsiteY17" fmla="*/ 308113 h 536713"/>
                <a:gd name="connsiteX18" fmla="*/ 487017 w 993913"/>
                <a:gd name="connsiteY18" fmla="*/ 417443 h 536713"/>
                <a:gd name="connsiteX19" fmla="*/ 178904 w 993913"/>
                <a:gd name="connsiteY19" fmla="*/ 417443 h 536713"/>
                <a:gd name="connsiteX20" fmla="*/ 188843 w 993913"/>
                <a:gd name="connsiteY20" fmla="*/ 536713 h 536713"/>
                <a:gd name="connsiteX21" fmla="*/ 0 w 993913"/>
                <a:gd name="connsiteY21" fmla="*/ 536713 h 536713"/>
                <a:gd name="connsiteX22" fmla="*/ 0 w 993913"/>
                <a:gd name="connsiteY22" fmla="*/ 407504 h 536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93913" h="536713">
                  <a:moveTo>
                    <a:pt x="0" y="407504"/>
                  </a:moveTo>
                  <a:lnTo>
                    <a:pt x="178904" y="407504"/>
                  </a:lnTo>
                  <a:lnTo>
                    <a:pt x="178904" y="258417"/>
                  </a:lnTo>
                  <a:lnTo>
                    <a:pt x="318052" y="248478"/>
                  </a:lnTo>
                  <a:lnTo>
                    <a:pt x="327991" y="377687"/>
                  </a:lnTo>
                  <a:lnTo>
                    <a:pt x="496956" y="367748"/>
                  </a:lnTo>
                  <a:lnTo>
                    <a:pt x="506895" y="0"/>
                  </a:lnTo>
                  <a:lnTo>
                    <a:pt x="665922" y="19878"/>
                  </a:lnTo>
                  <a:lnTo>
                    <a:pt x="665922" y="198783"/>
                  </a:lnTo>
                  <a:lnTo>
                    <a:pt x="824948" y="198783"/>
                  </a:lnTo>
                  <a:lnTo>
                    <a:pt x="834887" y="19878"/>
                  </a:lnTo>
                  <a:lnTo>
                    <a:pt x="993913" y="19878"/>
                  </a:lnTo>
                  <a:lnTo>
                    <a:pt x="993913" y="188843"/>
                  </a:lnTo>
                  <a:lnTo>
                    <a:pt x="834887" y="188843"/>
                  </a:lnTo>
                  <a:lnTo>
                    <a:pt x="824948" y="367748"/>
                  </a:lnTo>
                  <a:lnTo>
                    <a:pt x="675861" y="357809"/>
                  </a:lnTo>
                  <a:lnTo>
                    <a:pt x="675861" y="298174"/>
                  </a:lnTo>
                  <a:lnTo>
                    <a:pt x="487017" y="308113"/>
                  </a:lnTo>
                  <a:lnTo>
                    <a:pt x="487017" y="417443"/>
                  </a:lnTo>
                  <a:lnTo>
                    <a:pt x="178904" y="417443"/>
                  </a:lnTo>
                  <a:lnTo>
                    <a:pt x="188843" y="536713"/>
                  </a:lnTo>
                  <a:lnTo>
                    <a:pt x="0" y="536713"/>
                  </a:lnTo>
                  <a:lnTo>
                    <a:pt x="0" y="407504"/>
                  </a:lnTo>
                  <a:close/>
                </a:path>
              </a:pathLst>
            </a:custGeom>
            <a:solidFill>
              <a:srgbClr val="FF0000"/>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 name="Freeform 8"/>
            <p:cNvSpPr/>
            <p:nvPr/>
          </p:nvSpPr>
          <p:spPr bwMode="auto">
            <a:xfrm>
              <a:off x="6500191" y="4253948"/>
              <a:ext cx="1162879" cy="854765"/>
            </a:xfrm>
            <a:custGeom>
              <a:avLst/>
              <a:gdLst>
                <a:gd name="connsiteX0" fmla="*/ 0 w 1162879"/>
                <a:gd name="connsiteY0" fmla="*/ 496956 h 854765"/>
                <a:gd name="connsiteX1" fmla="*/ 159026 w 1162879"/>
                <a:gd name="connsiteY1" fmla="*/ 516835 h 854765"/>
                <a:gd name="connsiteX2" fmla="*/ 149087 w 1162879"/>
                <a:gd name="connsiteY2" fmla="*/ 785191 h 854765"/>
                <a:gd name="connsiteX3" fmla="*/ 318052 w 1162879"/>
                <a:gd name="connsiteY3" fmla="*/ 785191 h 854765"/>
                <a:gd name="connsiteX4" fmla="*/ 318052 w 1162879"/>
                <a:gd name="connsiteY4" fmla="*/ 735495 h 854765"/>
                <a:gd name="connsiteX5" fmla="*/ 487018 w 1162879"/>
                <a:gd name="connsiteY5" fmla="*/ 745435 h 854765"/>
                <a:gd name="connsiteX6" fmla="*/ 506896 w 1162879"/>
                <a:gd name="connsiteY6" fmla="*/ 516835 h 854765"/>
                <a:gd name="connsiteX7" fmla="*/ 655983 w 1162879"/>
                <a:gd name="connsiteY7" fmla="*/ 516835 h 854765"/>
                <a:gd name="connsiteX8" fmla="*/ 655983 w 1162879"/>
                <a:gd name="connsiteY8" fmla="*/ 397565 h 854765"/>
                <a:gd name="connsiteX9" fmla="*/ 834887 w 1162879"/>
                <a:gd name="connsiteY9" fmla="*/ 407504 h 854765"/>
                <a:gd name="connsiteX10" fmla="*/ 834887 w 1162879"/>
                <a:gd name="connsiteY10" fmla="*/ 566530 h 854765"/>
                <a:gd name="connsiteX11" fmla="*/ 983974 w 1162879"/>
                <a:gd name="connsiteY11" fmla="*/ 566530 h 854765"/>
                <a:gd name="connsiteX12" fmla="*/ 983974 w 1162879"/>
                <a:gd name="connsiteY12" fmla="*/ 0 h 854765"/>
                <a:gd name="connsiteX13" fmla="*/ 1162879 w 1162879"/>
                <a:gd name="connsiteY13" fmla="*/ 0 h 854765"/>
                <a:gd name="connsiteX14" fmla="*/ 1152939 w 1162879"/>
                <a:gd name="connsiteY14" fmla="*/ 99391 h 854765"/>
                <a:gd name="connsiteX15" fmla="*/ 983974 w 1162879"/>
                <a:gd name="connsiteY15" fmla="*/ 109330 h 854765"/>
                <a:gd name="connsiteX16" fmla="*/ 974035 w 1162879"/>
                <a:gd name="connsiteY16" fmla="*/ 616226 h 854765"/>
                <a:gd name="connsiteX17" fmla="*/ 824948 w 1162879"/>
                <a:gd name="connsiteY17" fmla="*/ 616226 h 854765"/>
                <a:gd name="connsiteX18" fmla="*/ 824948 w 1162879"/>
                <a:gd name="connsiteY18" fmla="*/ 447261 h 854765"/>
                <a:gd name="connsiteX19" fmla="*/ 655983 w 1162879"/>
                <a:gd name="connsiteY19" fmla="*/ 457200 h 854765"/>
                <a:gd name="connsiteX20" fmla="*/ 655983 w 1162879"/>
                <a:gd name="connsiteY20" fmla="*/ 616226 h 854765"/>
                <a:gd name="connsiteX21" fmla="*/ 506896 w 1162879"/>
                <a:gd name="connsiteY21" fmla="*/ 626165 h 854765"/>
                <a:gd name="connsiteX22" fmla="*/ 487018 w 1162879"/>
                <a:gd name="connsiteY22" fmla="*/ 795130 h 854765"/>
                <a:gd name="connsiteX23" fmla="*/ 308113 w 1162879"/>
                <a:gd name="connsiteY23" fmla="*/ 795130 h 854765"/>
                <a:gd name="connsiteX24" fmla="*/ 308113 w 1162879"/>
                <a:gd name="connsiteY24" fmla="*/ 854765 h 854765"/>
                <a:gd name="connsiteX25" fmla="*/ 178905 w 1162879"/>
                <a:gd name="connsiteY25" fmla="*/ 854765 h 854765"/>
                <a:gd name="connsiteX26" fmla="*/ 159026 w 1162879"/>
                <a:gd name="connsiteY26" fmla="*/ 566530 h 854765"/>
                <a:gd name="connsiteX27" fmla="*/ 9939 w 1162879"/>
                <a:gd name="connsiteY27" fmla="*/ 566530 h 854765"/>
                <a:gd name="connsiteX28" fmla="*/ 0 w 1162879"/>
                <a:gd name="connsiteY28" fmla="*/ 496956 h 85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2879" h="854765">
                  <a:moveTo>
                    <a:pt x="0" y="496956"/>
                  </a:moveTo>
                  <a:lnTo>
                    <a:pt x="159026" y="516835"/>
                  </a:lnTo>
                  <a:lnTo>
                    <a:pt x="149087" y="785191"/>
                  </a:lnTo>
                  <a:lnTo>
                    <a:pt x="318052" y="785191"/>
                  </a:lnTo>
                  <a:lnTo>
                    <a:pt x="318052" y="735495"/>
                  </a:lnTo>
                  <a:lnTo>
                    <a:pt x="487018" y="745435"/>
                  </a:lnTo>
                  <a:lnTo>
                    <a:pt x="506896" y="516835"/>
                  </a:lnTo>
                  <a:lnTo>
                    <a:pt x="655983" y="516835"/>
                  </a:lnTo>
                  <a:lnTo>
                    <a:pt x="655983" y="397565"/>
                  </a:lnTo>
                  <a:lnTo>
                    <a:pt x="834887" y="407504"/>
                  </a:lnTo>
                  <a:lnTo>
                    <a:pt x="834887" y="566530"/>
                  </a:lnTo>
                  <a:lnTo>
                    <a:pt x="983974" y="566530"/>
                  </a:lnTo>
                  <a:lnTo>
                    <a:pt x="983974" y="0"/>
                  </a:lnTo>
                  <a:lnTo>
                    <a:pt x="1162879" y="0"/>
                  </a:lnTo>
                  <a:lnTo>
                    <a:pt x="1152939" y="99391"/>
                  </a:lnTo>
                  <a:lnTo>
                    <a:pt x="983974" y="109330"/>
                  </a:lnTo>
                  <a:lnTo>
                    <a:pt x="974035" y="616226"/>
                  </a:lnTo>
                  <a:lnTo>
                    <a:pt x="824948" y="616226"/>
                  </a:lnTo>
                  <a:lnTo>
                    <a:pt x="824948" y="447261"/>
                  </a:lnTo>
                  <a:lnTo>
                    <a:pt x="655983" y="457200"/>
                  </a:lnTo>
                  <a:lnTo>
                    <a:pt x="655983" y="616226"/>
                  </a:lnTo>
                  <a:lnTo>
                    <a:pt x="506896" y="626165"/>
                  </a:lnTo>
                  <a:lnTo>
                    <a:pt x="487018" y="795130"/>
                  </a:lnTo>
                  <a:lnTo>
                    <a:pt x="308113" y="795130"/>
                  </a:lnTo>
                  <a:lnTo>
                    <a:pt x="308113" y="854765"/>
                  </a:lnTo>
                  <a:lnTo>
                    <a:pt x="178905" y="854765"/>
                  </a:lnTo>
                  <a:lnTo>
                    <a:pt x="159026" y="566530"/>
                  </a:lnTo>
                  <a:lnTo>
                    <a:pt x="9939" y="566530"/>
                  </a:lnTo>
                  <a:lnTo>
                    <a:pt x="0" y="496956"/>
                  </a:lnTo>
                  <a:close/>
                </a:path>
              </a:pathLst>
            </a:custGeom>
            <a:solidFill>
              <a:srgbClr val="FF0000"/>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 name="Freeform 9"/>
            <p:cNvSpPr/>
            <p:nvPr/>
          </p:nvSpPr>
          <p:spPr bwMode="auto">
            <a:xfrm>
              <a:off x="7822096" y="4641574"/>
              <a:ext cx="159026" cy="119269"/>
            </a:xfrm>
            <a:custGeom>
              <a:avLst/>
              <a:gdLst>
                <a:gd name="connsiteX0" fmla="*/ 0 w 159026"/>
                <a:gd name="connsiteY0" fmla="*/ 0 h 119269"/>
                <a:gd name="connsiteX1" fmla="*/ 159026 w 159026"/>
                <a:gd name="connsiteY1" fmla="*/ 9939 h 119269"/>
                <a:gd name="connsiteX2" fmla="*/ 149087 w 159026"/>
                <a:gd name="connsiteY2" fmla="*/ 119269 h 119269"/>
                <a:gd name="connsiteX3" fmla="*/ 9939 w 159026"/>
                <a:gd name="connsiteY3" fmla="*/ 119269 h 119269"/>
                <a:gd name="connsiteX4" fmla="*/ 0 w 159026"/>
                <a:gd name="connsiteY4" fmla="*/ 0 h 119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26" h="119269">
                  <a:moveTo>
                    <a:pt x="0" y="0"/>
                  </a:moveTo>
                  <a:lnTo>
                    <a:pt x="159026" y="9939"/>
                  </a:lnTo>
                  <a:lnTo>
                    <a:pt x="149087" y="119269"/>
                  </a:lnTo>
                  <a:lnTo>
                    <a:pt x="9939" y="119269"/>
                  </a:lnTo>
                  <a:lnTo>
                    <a:pt x="0" y="0"/>
                  </a:lnTo>
                  <a:close/>
                </a:path>
              </a:pathLst>
            </a:custGeom>
            <a:solidFill>
              <a:srgbClr val="FF0000"/>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sp>
        <p:nvSpPr>
          <p:cNvPr id="12" name="Rectangle 11"/>
          <p:cNvSpPr/>
          <p:nvPr/>
        </p:nvSpPr>
        <p:spPr>
          <a:xfrm>
            <a:off x="887896" y="1985379"/>
            <a:ext cx="4572000" cy="553998"/>
          </a:xfrm>
          <a:prstGeom prst="rect">
            <a:avLst/>
          </a:prstGeom>
        </p:spPr>
        <p:txBody>
          <a:bodyPr>
            <a:spAutoFit/>
          </a:bodyPr>
          <a:lstStyle/>
          <a:p>
            <a:r>
              <a:rPr lang="en-US" sz="1000" dirty="0">
                <a:solidFill>
                  <a:srgbClr val="005595"/>
                </a:solidFill>
                <a:latin typeface="+mn-lt"/>
              </a:rPr>
              <a:t>* </a:t>
            </a:r>
            <a:r>
              <a:rPr lang="en-US" sz="1000" dirty="0" err="1">
                <a:solidFill>
                  <a:srgbClr val="005595"/>
                </a:solidFill>
                <a:latin typeface="+mn-lt"/>
              </a:rPr>
              <a:t>Legionellosis</a:t>
            </a:r>
            <a:r>
              <a:rPr lang="en-US" sz="1000" dirty="0">
                <a:solidFill>
                  <a:srgbClr val="005595"/>
                </a:solidFill>
                <a:latin typeface="+mn-lt"/>
              </a:rPr>
              <a:t> outbreaks were first reported to CDC Waterborne Disease and Outbreak Surveillance System in 2001; </a:t>
            </a:r>
            <a:r>
              <a:rPr lang="en-US" sz="1000" dirty="0" err="1">
                <a:solidFill>
                  <a:srgbClr val="005595"/>
                </a:solidFill>
                <a:latin typeface="+mn-lt"/>
              </a:rPr>
              <a:t>Legionellosis</a:t>
            </a:r>
            <a:r>
              <a:rPr lang="en-US" sz="1000" dirty="0">
                <a:solidFill>
                  <a:srgbClr val="005595"/>
                </a:solidFill>
                <a:latin typeface="+mn-lt"/>
              </a:rPr>
              <a:t> outbreaks before 2001 were added retrospectively during the 2007–2008 reporting period.</a:t>
            </a:r>
          </a:p>
        </p:txBody>
      </p:sp>
      <p:pic>
        <p:nvPicPr>
          <p:cNvPr id="13" name="Picture 12"/>
          <p:cNvPicPr>
            <a:picLocks noChangeAspect="1"/>
          </p:cNvPicPr>
          <p:nvPr/>
        </p:nvPicPr>
        <p:blipFill>
          <a:blip r:embed="rId4"/>
          <a:stretch>
            <a:fillRect/>
          </a:stretch>
        </p:blipFill>
        <p:spPr>
          <a:xfrm>
            <a:off x="5674161" y="2073685"/>
            <a:ext cx="2342528" cy="1812515"/>
          </a:xfrm>
          <a:prstGeom prst="rect">
            <a:avLst/>
          </a:prstGeom>
        </p:spPr>
      </p:pic>
      <p:sp>
        <p:nvSpPr>
          <p:cNvPr id="11" name="Rectangle 10"/>
          <p:cNvSpPr/>
          <p:nvPr/>
        </p:nvSpPr>
        <p:spPr bwMode="auto">
          <a:xfrm>
            <a:off x="5791200" y="3124200"/>
            <a:ext cx="205409" cy="200026"/>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3493378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15986"/>
          </a:xfrm>
        </p:spPr>
        <p:txBody>
          <a:bodyPr/>
          <a:lstStyle/>
          <a:p>
            <a:pPr algn="ctr"/>
            <a:r>
              <a:rPr lang="en-US" dirty="0" smtClean="0"/>
              <a:t>Overview – Outbreaks</a:t>
            </a:r>
          </a:p>
        </p:txBody>
      </p:sp>
      <p:sp>
        <p:nvSpPr>
          <p:cNvPr id="3" name="Content Placeholder 2"/>
          <p:cNvSpPr>
            <a:spLocks noGrp="1"/>
          </p:cNvSpPr>
          <p:nvPr>
            <p:ph idx="1"/>
          </p:nvPr>
        </p:nvSpPr>
        <p:spPr>
          <a:xfrm>
            <a:off x="428324" y="1283305"/>
            <a:ext cx="8229600" cy="4114800"/>
          </a:xfrm>
        </p:spPr>
        <p:txBody>
          <a:bodyPr/>
          <a:lstStyle/>
          <a:p>
            <a:pPr marL="0" indent="0" eaLnBrk="1" hangingPunct="1">
              <a:lnSpc>
                <a:spcPct val="90000"/>
              </a:lnSpc>
              <a:spcAft>
                <a:spcPct val="40000"/>
              </a:spcAft>
              <a:buNone/>
            </a:pPr>
            <a:r>
              <a:rPr lang="en-US" dirty="0" smtClean="0"/>
              <a:t>So how can you help protect your community from pathogens and avoid outbreaks?</a:t>
            </a:r>
          </a:p>
          <a:p>
            <a:pPr marL="0" indent="0" eaLnBrk="1" hangingPunct="1">
              <a:lnSpc>
                <a:spcPct val="90000"/>
              </a:lnSpc>
              <a:spcAft>
                <a:spcPct val="40000"/>
              </a:spcAft>
              <a:buNone/>
            </a:pPr>
            <a:endParaRPr lang="en-US" dirty="0" smtClean="0"/>
          </a:p>
          <a:p>
            <a:pPr eaLnBrk="1" hangingPunct="1">
              <a:lnSpc>
                <a:spcPct val="90000"/>
              </a:lnSpc>
              <a:spcAft>
                <a:spcPct val="40000"/>
              </a:spcAft>
            </a:pPr>
            <a:endParaRPr lang="en-US" dirty="0" smtClean="0"/>
          </a:p>
          <a:p>
            <a:pPr>
              <a:lnSpc>
                <a:spcPct val="150000"/>
              </a:lnSpc>
              <a:buFont typeface="Arial" pitchFamily="34" charset="0"/>
              <a:buChar char="•"/>
              <a:defRPr/>
            </a:pPr>
            <a:endParaRPr lang="en-US" dirty="0" smtClean="0"/>
          </a:p>
          <a:p>
            <a:pPr marL="0" indent="0">
              <a:buFontTx/>
              <a:buNone/>
              <a:defRPr/>
            </a:pPr>
            <a:endParaRPr lang="en-US"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25</a:t>
            </a:fld>
            <a:endParaRPr lang="en-US" sz="1000">
              <a:solidFill>
                <a:srgbClr val="005595"/>
              </a:solidFill>
              <a:latin typeface="Arial" panose="020B0604020202020204" pitchFamily="34" charset="0"/>
            </a:endParaRPr>
          </a:p>
        </p:txBody>
      </p:sp>
      <p:pic>
        <p:nvPicPr>
          <p:cNvPr id="7" name="Picture 2" descr="Cryptosporidium cys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302395"/>
            <a:ext cx="7162800" cy="31621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103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15986"/>
          </a:xfrm>
        </p:spPr>
        <p:txBody>
          <a:bodyPr/>
          <a:lstStyle/>
          <a:p>
            <a:pPr algn="ctr"/>
            <a:r>
              <a:rPr lang="en-US" dirty="0" smtClean="0"/>
              <a:t>Overview – Outbreaks</a:t>
            </a:r>
          </a:p>
        </p:txBody>
      </p:sp>
      <p:sp>
        <p:nvSpPr>
          <p:cNvPr id="3" name="Content Placeholder 2"/>
          <p:cNvSpPr>
            <a:spLocks noGrp="1"/>
          </p:cNvSpPr>
          <p:nvPr>
            <p:ph idx="1"/>
          </p:nvPr>
        </p:nvSpPr>
        <p:spPr>
          <a:xfrm>
            <a:off x="428324" y="1283305"/>
            <a:ext cx="8229600" cy="4114800"/>
          </a:xfrm>
        </p:spPr>
        <p:txBody>
          <a:bodyPr/>
          <a:lstStyle/>
          <a:p>
            <a:pPr marL="0" indent="0" eaLnBrk="1" hangingPunct="1">
              <a:lnSpc>
                <a:spcPct val="90000"/>
              </a:lnSpc>
              <a:spcAft>
                <a:spcPct val="40000"/>
              </a:spcAft>
              <a:buNone/>
            </a:pPr>
            <a:r>
              <a:rPr lang="en-US" dirty="0" smtClean="0"/>
              <a:t>So how can you help protect your community from pathogens and avoid outbreaks?</a:t>
            </a:r>
          </a:p>
          <a:p>
            <a:pPr marL="0" indent="0" eaLnBrk="1" hangingPunct="1">
              <a:lnSpc>
                <a:spcPct val="90000"/>
              </a:lnSpc>
              <a:spcAft>
                <a:spcPct val="40000"/>
              </a:spcAft>
              <a:buNone/>
            </a:pPr>
            <a:endParaRPr lang="en-US" dirty="0" smtClean="0"/>
          </a:p>
          <a:p>
            <a:pPr marL="0" indent="0" eaLnBrk="1" hangingPunct="1">
              <a:lnSpc>
                <a:spcPct val="90000"/>
              </a:lnSpc>
              <a:spcAft>
                <a:spcPct val="40000"/>
              </a:spcAft>
              <a:buNone/>
            </a:pPr>
            <a:r>
              <a:rPr lang="en-US" sz="2400" dirty="0" smtClean="0">
                <a:solidFill>
                  <a:srgbClr val="C00000"/>
                </a:solidFill>
              </a:rPr>
              <a:t>Optimize treatment for pathogen removal by optimizing particle removal (i.e. turbidity)</a:t>
            </a:r>
            <a:endParaRPr lang="en-US" sz="2400" dirty="0">
              <a:solidFill>
                <a:srgbClr val="C00000"/>
              </a:solidFill>
            </a:endParaRPr>
          </a:p>
          <a:p>
            <a:pPr eaLnBrk="1" hangingPunct="1">
              <a:lnSpc>
                <a:spcPct val="90000"/>
              </a:lnSpc>
              <a:spcAft>
                <a:spcPct val="40000"/>
              </a:spcAft>
            </a:pPr>
            <a:endParaRPr lang="en-US" dirty="0" smtClean="0"/>
          </a:p>
          <a:p>
            <a:pPr>
              <a:lnSpc>
                <a:spcPct val="150000"/>
              </a:lnSpc>
              <a:buFont typeface="Arial" pitchFamily="34" charset="0"/>
              <a:buChar char="•"/>
              <a:defRPr/>
            </a:pPr>
            <a:endParaRPr lang="en-US" dirty="0" smtClean="0"/>
          </a:p>
          <a:p>
            <a:pPr marL="0" indent="0">
              <a:buFontTx/>
              <a:buNone/>
              <a:defRPr/>
            </a:pPr>
            <a:endParaRPr lang="en-US"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26</a:t>
            </a:fld>
            <a:endParaRPr lang="en-US" sz="1000">
              <a:solidFill>
                <a:srgbClr val="005595"/>
              </a:solidFill>
              <a:latin typeface="Arial" panose="020B0604020202020204" pitchFamily="34" charset="0"/>
            </a:endParaRPr>
          </a:p>
        </p:txBody>
      </p:sp>
      <p:pic>
        <p:nvPicPr>
          <p:cNvPr id="6" name="Picture 2" descr="MultBarrierGo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3552794"/>
            <a:ext cx="7848601" cy="2390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645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514032"/>
          </a:xfrm>
        </p:spPr>
        <p:txBody>
          <a:bodyPr/>
          <a:lstStyle/>
          <a:p>
            <a:pPr algn="ctr"/>
            <a:r>
              <a:rPr lang="en-US" dirty="0" smtClean="0"/>
              <a:t>Overview – Optimization Goals</a:t>
            </a:r>
          </a:p>
        </p:txBody>
      </p:sp>
      <p:sp>
        <p:nvSpPr>
          <p:cNvPr id="3" name="Content Placeholder 2"/>
          <p:cNvSpPr>
            <a:spLocks noGrp="1"/>
          </p:cNvSpPr>
          <p:nvPr>
            <p:ph idx="1"/>
          </p:nvPr>
        </p:nvSpPr>
        <p:spPr>
          <a:xfrm>
            <a:off x="464820" y="1009650"/>
            <a:ext cx="3573780" cy="4876800"/>
          </a:xfrm>
        </p:spPr>
        <p:txBody>
          <a:bodyPr/>
          <a:lstStyle/>
          <a:p>
            <a:pPr marL="0" indent="0" eaLnBrk="1" hangingPunct="1">
              <a:spcAft>
                <a:spcPct val="20000"/>
              </a:spcAft>
              <a:buClr>
                <a:schemeClr val="accent2"/>
              </a:buClr>
              <a:buSzPct val="80000"/>
              <a:buNone/>
            </a:pPr>
            <a:r>
              <a:rPr lang="en-US" sz="1600" dirty="0" smtClean="0">
                <a:ea typeface="+mn-ea"/>
                <a:cs typeface="+mn-cs"/>
              </a:rPr>
              <a:t>Why turbidity?</a:t>
            </a:r>
          </a:p>
          <a:p>
            <a:pPr marL="0" indent="0" eaLnBrk="1" hangingPunct="1">
              <a:spcAft>
                <a:spcPct val="20000"/>
              </a:spcAft>
              <a:buClr>
                <a:schemeClr val="accent2"/>
              </a:buClr>
              <a:buSzPct val="80000"/>
              <a:buNone/>
            </a:pPr>
            <a:r>
              <a:rPr lang="en-US" sz="1600" dirty="0" smtClean="0"/>
              <a:t>Turbidity removal is strongly correlated to removal of G</a:t>
            </a:r>
            <a:r>
              <a:rPr lang="en-US" sz="1600" dirty="0" smtClean="0">
                <a:ea typeface="+mn-ea"/>
                <a:cs typeface="+mn-cs"/>
              </a:rPr>
              <a:t>iardia and Cryptosporidium.</a:t>
            </a:r>
            <a:r>
              <a:rPr lang="en-US" sz="1600" dirty="0" smtClean="0">
                <a:latin typeface="Arial" panose="020B0604020202020204" pitchFamily="34" charset="0"/>
              </a:rPr>
              <a:t> </a:t>
            </a:r>
          </a:p>
          <a:p>
            <a:pPr eaLnBrk="1" hangingPunct="1">
              <a:spcAft>
                <a:spcPct val="20000"/>
              </a:spcAft>
              <a:buClr>
                <a:schemeClr val="accent2"/>
              </a:buClr>
              <a:buSzPct val="80000"/>
              <a:buFont typeface="Wingdings" panose="05000000000000000000" pitchFamily="2" charset="2"/>
              <a:buChar char="l"/>
            </a:pPr>
            <a:r>
              <a:rPr lang="en-US" sz="1600" dirty="0" err="1" smtClean="0">
                <a:latin typeface="Arial" panose="020B0604020202020204" pitchFamily="34" charset="0"/>
              </a:rPr>
              <a:t>Emelko</a:t>
            </a:r>
            <a:r>
              <a:rPr lang="en-US" sz="1600" dirty="0" smtClean="0">
                <a:latin typeface="Arial" panose="020B0604020202020204" pitchFamily="34" charset="0"/>
              </a:rPr>
              <a:t> (2000) - Pilot scale work to assess </a:t>
            </a:r>
            <a:r>
              <a:rPr lang="en-US" sz="1600" i="1" dirty="0" smtClean="0">
                <a:latin typeface="Arial" panose="020B0604020202020204" pitchFamily="34" charset="0"/>
              </a:rPr>
              <a:t>Cryptosporidium</a:t>
            </a:r>
            <a:r>
              <a:rPr lang="en-US" sz="1600" dirty="0" smtClean="0">
                <a:latin typeface="Arial" panose="020B0604020202020204" pitchFamily="34" charset="0"/>
              </a:rPr>
              <a:t> removal through filtration </a:t>
            </a:r>
            <a:r>
              <a:rPr lang="en-US" sz="1600" i="1" dirty="0" smtClean="0">
                <a:latin typeface="Arial" panose="020B0604020202020204" pitchFamily="34" charset="0"/>
              </a:rPr>
              <a:t>(University of Waterloo)</a:t>
            </a:r>
          </a:p>
          <a:p>
            <a:pPr lvl="1" eaLnBrk="1" hangingPunct="1">
              <a:lnSpc>
                <a:spcPct val="105000"/>
              </a:lnSpc>
              <a:spcAft>
                <a:spcPct val="40000"/>
              </a:spcAft>
              <a:buClr>
                <a:schemeClr val="tx1"/>
              </a:buClr>
              <a:buSzPct val="90000"/>
            </a:pPr>
            <a:r>
              <a:rPr lang="en-US" sz="1600" dirty="0" smtClean="0">
                <a:latin typeface="Arial" panose="020B0604020202020204" pitchFamily="34" charset="0"/>
              </a:rPr>
              <a:t>Stable operation:  5 to 6 log </a:t>
            </a:r>
            <a:br>
              <a:rPr lang="en-US" sz="1600" dirty="0" smtClean="0">
                <a:latin typeface="Arial" panose="020B0604020202020204" pitchFamily="34" charset="0"/>
              </a:rPr>
            </a:br>
            <a:r>
              <a:rPr lang="en-US" sz="1600" dirty="0" smtClean="0">
                <a:latin typeface="Arial" panose="020B0604020202020204" pitchFamily="34" charset="0"/>
              </a:rPr>
              <a:t>(turbidity ~ 0.04 NTU)</a:t>
            </a:r>
          </a:p>
          <a:p>
            <a:pPr lvl="1" eaLnBrk="1" hangingPunct="1">
              <a:lnSpc>
                <a:spcPct val="105000"/>
              </a:lnSpc>
              <a:spcAft>
                <a:spcPct val="40000"/>
              </a:spcAft>
              <a:buClr>
                <a:schemeClr val="tx1"/>
              </a:buClr>
              <a:buSzPct val="90000"/>
            </a:pPr>
            <a:r>
              <a:rPr lang="en-US" sz="1600" dirty="0" smtClean="0">
                <a:latin typeface="Arial" panose="020B0604020202020204" pitchFamily="34" charset="0"/>
              </a:rPr>
              <a:t>End-of-run:  2 to 3 log</a:t>
            </a:r>
            <a:br>
              <a:rPr lang="en-US" sz="1600" dirty="0" smtClean="0">
                <a:latin typeface="Arial" panose="020B0604020202020204" pitchFamily="34" charset="0"/>
              </a:rPr>
            </a:br>
            <a:r>
              <a:rPr lang="en-US" sz="1600" dirty="0" smtClean="0">
                <a:latin typeface="Arial" panose="020B0604020202020204" pitchFamily="34" charset="0"/>
              </a:rPr>
              <a:t>(turbidity increase to 0.10 NTU)</a:t>
            </a:r>
          </a:p>
          <a:p>
            <a:pPr lvl="1" eaLnBrk="1" hangingPunct="1">
              <a:lnSpc>
                <a:spcPct val="105000"/>
              </a:lnSpc>
              <a:buClr>
                <a:schemeClr val="tx1"/>
              </a:buClr>
              <a:buSzPct val="90000"/>
            </a:pPr>
            <a:r>
              <a:rPr lang="en-US" sz="1600" dirty="0" smtClean="0">
                <a:latin typeface="Arial" panose="020B0604020202020204" pitchFamily="34" charset="0"/>
              </a:rPr>
              <a:t>Breakthrough:  1.5 to 2 log</a:t>
            </a:r>
            <a:br>
              <a:rPr lang="en-US" sz="1600" dirty="0" smtClean="0">
                <a:latin typeface="Arial" panose="020B0604020202020204" pitchFamily="34" charset="0"/>
              </a:rPr>
            </a:br>
            <a:r>
              <a:rPr lang="en-US" sz="1600" dirty="0" smtClean="0">
                <a:latin typeface="Arial" panose="020B0604020202020204" pitchFamily="34" charset="0"/>
              </a:rPr>
              <a:t>(turbidity increase to 0.3 NTU)</a:t>
            </a:r>
          </a:p>
          <a:p>
            <a:pPr marL="457200" lvl="1" indent="0">
              <a:lnSpc>
                <a:spcPct val="150000"/>
              </a:lnSpc>
              <a:buNone/>
              <a:defRPr/>
            </a:pPr>
            <a:endParaRPr lang="en-US" sz="1600" dirty="0">
              <a:ea typeface="+mn-ea"/>
              <a:cs typeface="+mn-cs"/>
            </a:endParaRPr>
          </a:p>
          <a:p>
            <a:pPr marL="457200" lvl="1" indent="0">
              <a:lnSpc>
                <a:spcPct val="150000"/>
              </a:lnSpc>
              <a:buNone/>
              <a:defRPr/>
            </a:pPr>
            <a:endParaRPr lang="en-US" sz="1600" dirty="0" smtClean="0">
              <a:ea typeface="+mn-ea"/>
              <a:cs typeface="+mn-cs"/>
            </a:endParaRP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27</a:t>
            </a:fld>
            <a:endParaRPr lang="en-US" sz="1000">
              <a:solidFill>
                <a:srgbClr val="005595"/>
              </a:solidFill>
              <a:latin typeface="Arial" panose="020B0604020202020204" pitchFamily="34" charset="0"/>
            </a:endParaRPr>
          </a:p>
        </p:txBody>
      </p:sp>
      <p:grpSp>
        <p:nvGrpSpPr>
          <p:cNvPr id="7" name="Group 5"/>
          <p:cNvGrpSpPr>
            <a:grpSpLocks/>
          </p:cNvGrpSpPr>
          <p:nvPr/>
        </p:nvGrpSpPr>
        <p:grpSpPr bwMode="auto">
          <a:xfrm>
            <a:off x="4343400" y="845820"/>
            <a:ext cx="4267200" cy="5063490"/>
            <a:chOff x="198" y="110"/>
            <a:chExt cx="3934" cy="4091"/>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 y="115"/>
              <a:ext cx="3921" cy="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 y="2120"/>
              <a:ext cx="3924" cy="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4"/>
            <p:cNvSpPr>
              <a:spLocks noChangeArrowheads="1"/>
            </p:cNvSpPr>
            <p:nvPr/>
          </p:nvSpPr>
          <p:spPr bwMode="auto">
            <a:xfrm>
              <a:off x="198" y="110"/>
              <a:ext cx="3929" cy="4087"/>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p>
          </p:txBody>
        </p:sp>
      </p:grpSp>
    </p:spTree>
    <p:extLst>
      <p:ext uri="{BB962C8B-B14F-4D97-AF65-F5344CB8AC3E}">
        <p14:creationId xmlns:p14="http://schemas.microsoft.com/office/powerpoint/2010/main" val="38491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15986"/>
          </a:xfrm>
        </p:spPr>
        <p:txBody>
          <a:bodyPr/>
          <a:lstStyle/>
          <a:p>
            <a:pPr algn="ctr"/>
            <a:r>
              <a:rPr lang="en-US" dirty="0" smtClean="0"/>
              <a:t>Overview – Optimization Goals</a:t>
            </a:r>
          </a:p>
        </p:txBody>
      </p:sp>
      <p:sp>
        <p:nvSpPr>
          <p:cNvPr id="3" name="Content Placeholder 2"/>
          <p:cNvSpPr>
            <a:spLocks noGrp="1"/>
          </p:cNvSpPr>
          <p:nvPr>
            <p:ph idx="1"/>
          </p:nvPr>
        </p:nvSpPr>
        <p:spPr>
          <a:xfrm>
            <a:off x="428324" y="1283305"/>
            <a:ext cx="8229600" cy="4114800"/>
          </a:xfrm>
        </p:spPr>
        <p:txBody>
          <a:bodyPr/>
          <a:lstStyle/>
          <a:p>
            <a:pPr marL="0" indent="0" eaLnBrk="1" hangingPunct="1">
              <a:lnSpc>
                <a:spcPct val="90000"/>
              </a:lnSpc>
              <a:spcAft>
                <a:spcPct val="40000"/>
              </a:spcAft>
              <a:buNone/>
            </a:pPr>
            <a:r>
              <a:rPr lang="en-US" u="sng" dirty="0" smtClean="0"/>
              <a:t>Settled water</a:t>
            </a:r>
            <a:r>
              <a:rPr lang="en-US" dirty="0" smtClean="0"/>
              <a:t> turbidity optimization goals: </a:t>
            </a:r>
          </a:p>
          <a:p>
            <a:pPr eaLnBrk="1" hangingPunct="1">
              <a:lnSpc>
                <a:spcPct val="90000"/>
              </a:lnSpc>
              <a:spcAft>
                <a:spcPct val="40000"/>
              </a:spcAft>
            </a:pPr>
            <a:r>
              <a:rPr lang="en-US" dirty="0" smtClean="0"/>
              <a:t>Settled turbidity </a:t>
            </a:r>
            <a:r>
              <a:rPr lang="en-US" dirty="0" smtClean="0">
                <a:sym typeface="Symbol" panose="05050102010706020507" pitchFamily="18" charset="2"/>
              </a:rPr>
              <a:t></a:t>
            </a:r>
            <a:r>
              <a:rPr lang="en-US" dirty="0" smtClean="0"/>
              <a:t> 1 NTU, 95% of the time if average annual raw water turbidity is </a:t>
            </a:r>
            <a:r>
              <a:rPr lang="en-US" u="sng" dirty="0" smtClean="0"/>
              <a:t>&lt;</a:t>
            </a:r>
            <a:r>
              <a:rPr lang="en-US" dirty="0" smtClean="0"/>
              <a:t> 10 NTU</a:t>
            </a:r>
          </a:p>
          <a:p>
            <a:pPr eaLnBrk="1" hangingPunct="1">
              <a:lnSpc>
                <a:spcPct val="90000"/>
              </a:lnSpc>
              <a:spcAft>
                <a:spcPct val="40000"/>
              </a:spcAft>
            </a:pPr>
            <a:r>
              <a:rPr lang="en-US" dirty="0" smtClean="0"/>
              <a:t>Settled turbidity &lt; 2 NTU, 95% of the time if average annual raw water turbidity is &gt; 10 NTU</a:t>
            </a:r>
            <a:endParaRPr lang="en-US" dirty="0"/>
          </a:p>
          <a:p>
            <a:pPr eaLnBrk="1" hangingPunct="1">
              <a:lnSpc>
                <a:spcPct val="90000"/>
              </a:lnSpc>
              <a:spcAft>
                <a:spcPct val="40000"/>
              </a:spcAft>
            </a:pPr>
            <a:endParaRPr lang="en-US" dirty="0" smtClean="0"/>
          </a:p>
          <a:p>
            <a:pPr>
              <a:lnSpc>
                <a:spcPct val="150000"/>
              </a:lnSpc>
              <a:buFont typeface="Arial" pitchFamily="34" charset="0"/>
              <a:buChar char="•"/>
              <a:defRPr/>
            </a:pPr>
            <a:endParaRPr lang="en-US" dirty="0" smtClean="0"/>
          </a:p>
          <a:p>
            <a:pPr marL="0" indent="0">
              <a:buFontTx/>
              <a:buNone/>
              <a:defRPr/>
            </a:pPr>
            <a:endParaRPr lang="en-US"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28</a:t>
            </a:fld>
            <a:endParaRPr lang="en-US" sz="1000">
              <a:solidFill>
                <a:srgbClr val="005595"/>
              </a:solidFill>
              <a:latin typeface="Arial" panose="020B0604020202020204" pitchFamily="34" charset="0"/>
            </a:endParaRPr>
          </a:p>
        </p:txBody>
      </p:sp>
      <p:pic>
        <p:nvPicPr>
          <p:cNvPr id="6" name="Picture 2" descr="MultBarrierGo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832" y="3416906"/>
            <a:ext cx="6503935" cy="19811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352800" y="3416906"/>
            <a:ext cx="1600200" cy="523220"/>
          </a:xfrm>
          <a:prstGeom prst="rect">
            <a:avLst/>
          </a:prstGeom>
          <a:solidFill>
            <a:srgbClr val="92D050"/>
          </a:solidFill>
          <a:ln>
            <a:solidFill>
              <a:schemeClr val="tx1"/>
            </a:solidFill>
          </a:ln>
        </p:spPr>
        <p:txBody>
          <a:bodyPr wrap="square" lIns="45720" rIns="45720" rtlCol="0">
            <a:spAutoFit/>
          </a:bodyPr>
          <a:lstStyle>
            <a:defPPr>
              <a:defRPr lang="en-US"/>
            </a:defPPr>
            <a:lvl1pPr algn="ctr">
              <a:defRPr sz="1400">
                <a:latin typeface="+mj-lt"/>
              </a:defRPr>
            </a:lvl1pPr>
          </a:lstStyle>
          <a:p>
            <a:r>
              <a:rPr lang="en-US" dirty="0" smtClean="0"/>
              <a:t>Settled Water Turbidity Goal</a:t>
            </a:r>
            <a:endParaRPr lang="en-US" dirty="0"/>
          </a:p>
        </p:txBody>
      </p:sp>
      <p:sp>
        <p:nvSpPr>
          <p:cNvPr id="2" name="Rectangle 1"/>
          <p:cNvSpPr/>
          <p:nvPr/>
        </p:nvSpPr>
        <p:spPr>
          <a:xfrm>
            <a:off x="304800" y="5202018"/>
            <a:ext cx="4572000" cy="1200329"/>
          </a:xfrm>
          <a:prstGeom prst="rect">
            <a:avLst/>
          </a:prstGeom>
        </p:spPr>
        <p:txBody>
          <a:bodyPr>
            <a:spAutoFit/>
          </a:bodyPr>
          <a:lstStyle/>
          <a:p>
            <a:pPr marL="0" indent="0" eaLnBrk="1" hangingPunct="1">
              <a:lnSpc>
                <a:spcPct val="90000"/>
              </a:lnSpc>
              <a:spcAft>
                <a:spcPct val="40000"/>
              </a:spcAft>
              <a:buNone/>
            </a:pPr>
            <a:r>
              <a:rPr lang="en-US" sz="2000" dirty="0" smtClean="0">
                <a:solidFill>
                  <a:srgbClr val="005595"/>
                </a:solidFill>
                <a:latin typeface="+mn-lt"/>
              </a:rPr>
              <a:t>For </a:t>
            </a:r>
            <a:r>
              <a:rPr lang="en-US" sz="2000" dirty="0">
                <a:solidFill>
                  <a:srgbClr val="005595"/>
                </a:solidFill>
                <a:latin typeface="+mn-lt"/>
              </a:rPr>
              <a:t>conventional systems </a:t>
            </a:r>
            <a:r>
              <a:rPr lang="en-US" sz="2000" dirty="0" smtClean="0">
                <a:solidFill>
                  <a:srgbClr val="005595"/>
                </a:solidFill>
                <a:latin typeface="+mn-lt"/>
              </a:rPr>
              <a:t>goals are based </a:t>
            </a:r>
            <a:r>
              <a:rPr lang="en-US" sz="2000" dirty="0">
                <a:solidFill>
                  <a:srgbClr val="005595"/>
                </a:solidFill>
                <a:latin typeface="+mn-lt"/>
              </a:rPr>
              <a:t>on maximum daily raw &amp; settled water turbidity taken from grab samples or on-line </a:t>
            </a:r>
            <a:r>
              <a:rPr lang="en-US" sz="2000" dirty="0" smtClean="0">
                <a:solidFill>
                  <a:srgbClr val="005595"/>
                </a:solidFill>
                <a:latin typeface="+mn-lt"/>
              </a:rPr>
              <a:t>instrumentation.</a:t>
            </a:r>
            <a:endParaRPr lang="en-US" sz="2000" dirty="0">
              <a:solidFill>
                <a:srgbClr val="005595"/>
              </a:solidFill>
              <a:latin typeface="+mn-lt"/>
            </a:endParaRPr>
          </a:p>
        </p:txBody>
      </p:sp>
    </p:spTree>
    <p:extLst>
      <p:ext uri="{BB962C8B-B14F-4D97-AF65-F5344CB8AC3E}">
        <p14:creationId xmlns:p14="http://schemas.microsoft.com/office/powerpoint/2010/main" val="1859785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15986"/>
          </a:xfrm>
        </p:spPr>
        <p:txBody>
          <a:bodyPr/>
          <a:lstStyle/>
          <a:p>
            <a:pPr algn="ctr"/>
            <a:r>
              <a:rPr lang="en-US" dirty="0" smtClean="0"/>
              <a:t>Overview – Optimization Goals</a:t>
            </a:r>
          </a:p>
        </p:txBody>
      </p:sp>
      <p:sp>
        <p:nvSpPr>
          <p:cNvPr id="3" name="Content Placeholder 2"/>
          <p:cNvSpPr>
            <a:spLocks noGrp="1"/>
          </p:cNvSpPr>
          <p:nvPr>
            <p:ph idx="1"/>
          </p:nvPr>
        </p:nvSpPr>
        <p:spPr>
          <a:xfrm>
            <a:off x="428324" y="1283305"/>
            <a:ext cx="8229600" cy="4114800"/>
          </a:xfrm>
        </p:spPr>
        <p:txBody>
          <a:bodyPr/>
          <a:lstStyle/>
          <a:p>
            <a:pPr marL="0" indent="0" eaLnBrk="1" hangingPunct="1">
              <a:lnSpc>
                <a:spcPct val="90000"/>
              </a:lnSpc>
              <a:spcAft>
                <a:spcPct val="40000"/>
              </a:spcAft>
              <a:buNone/>
            </a:pPr>
            <a:r>
              <a:rPr lang="en-US" u="sng" dirty="0" smtClean="0"/>
              <a:t>Filter effluent</a:t>
            </a:r>
            <a:r>
              <a:rPr lang="en-US" dirty="0" smtClean="0"/>
              <a:t> turbidity optimization goals:</a:t>
            </a:r>
          </a:p>
          <a:p>
            <a:pPr marL="457200" indent="-457200" eaLnBrk="1" hangingPunct="1">
              <a:lnSpc>
                <a:spcPct val="90000"/>
              </a:lnSpc>
              <a:spcAft>
                <a:spcPct val="40000"/>
              </a:spcAft>
              <a:buFont typeface="+mj-lt"/>
              <a:buAutoNum type="arabicPeriod"/>
            </a:pPr>
            <a:r>
              <a:rPr lang="en-US" dirty="0" smtClean="0"/>
              <a:t>IFE &amp; CFE Turbidity </a:t>
            </a:r>
            <a:r>
              <a:rPr lang="en-US" dirty="0" smtClean="0">
                <a:sym typeface="Symbol" panose="05050102010706020507" pitchFamily="18" charset="2"/>
              </a:rPr>
              <a:t></a:t>
            </a:r>
            <a:r>
              <a:rPr lang="en-US" dirty="0" smtClean="0"/>
              <a:t> 0.10 NTU 95% time</a:t>
            </a:r>
          </a:p>
          <a:p>
            <a:pPr marL="457200" indent="-457200" eaLnBrk="1" hangingPunct="1">
              <a:lnSpc>
                <a:spcPct val="90000"/>
              </a:lnSpc>
              <a:spcAft>
                <a:spcPct val="40000"/>
              </a:spcAft>
              <a:buFont typeface="+mj-lt"/>
              <a:buAutoNum type="arabicPeriod"/>
            </a:pPr>
            <a:r>
              <a:rPr lang="en-US" dirty="0" smtClean="0"/>
              <a:t>Maximum IFE &amp; CFE Turbidity: </a:t>
            </a:r>
            <a:r>
              <a:rPr lang="en-US" u="sng" dirty="0" smtClean="0"/>
              <a:t>&lt;</a:t>
            </a:r>
            <a:r>
              <a:rPr lang="en-US" dirty="0" smtClean="0"/>
              <a:t> 0.30 NTU</a:t>
            </a:r>
          </a:p>
          <a:p>
            <a:pPr eaLnBrk="1" hangingPunct="1">
              <a:lnSpc>
                <a:spcPct val="90000"/>
              </a:lnSpc>
              <a:spcAft>
                <a:spcPct val="40000"/>
              </a:spcAft>
            </a:pPr>
            <a:endParaRPr lang="en-US" dirty="0"/>
          </a:p>
          <a:p>
            <a:pPr eaLnBrk="1" hangingPunct="1">
              <a:lnSpc>
                <a:spcPct val="90000"/>
              </a:lnSpc>
              <a:spcAft>
                <a:spcPct val="40000"/>
              </a:spcAft>
            </a:pPr>
            <a:endParaRPr lang="en-US" dirty="0" smtClean="0"/>
          </a:p>
          <a:p>
            <a:pPr>
              <a:lnSpc>
                <a:spcPct val="150000"/>
              </a:lnSpc>
              <a:buFont typeface="Arial" pitchFamily="34" charset="0"/>
              <a:buChar char="•"/>
              <a:defRPr/>
            </a:pPr>
            <a:endParaRPr lang="en-US" dirty="0" smtClean="0"/>
          </a:p>
          <a:p>
            <a:pPr marL="0" indent="0">
              <a:buFontTx/>
              <a:buNone/>
              <a:defRPr/>
            </a:pPr>
            <a:endParaRPr lang="en-US"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29</a:t>
            </a:fld>
            <a:endParaRPr lang="en-US" sz="1000">
              <a:solidFill>
                <a:srgbClr val="005595"/>
              </a:solidFill>
              <a:latin typeface="Arial" panose="020B0604020202020204" pitchFamily="34" charset="0"/>
            </a:endParaRPr>
          </a:p>
        </p:txBody>
      </p:sp>
      <p:pic>
        <p:nvPicPr>
          <p:cNvPr id="10" name="Picture 2" descr="MultBarrierGo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5280" y="3188759"/>
            <a:ext cx="6841072" cy="208389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155816" y="2863651"/>
            <a:ext cx="1015233" cy="954107"/>
          </a:xfrm>
          <a:prstGeom prst="rect">
            <a:avLst/>
          </a:prstGeom>
          <a:solidFill>
            <a:srgbClr val="92D050"/>
          </a:solidFill>
          <a:ln>
            <a:solidFill>
              <a:schemeClr val="tx1"/>
            </a:solidFill>
          </a:ln>
        </p:spPr>
        <p:txBody>
          <a:bodyPr wrap="square" lIns="45720" rIns="45720" rtlCol="0">
            <a:spAutoFit/>
          </a:bodyPr>
          <a:lstStyle>
            <a:defPPr>
              <a:defRPr lang="en-US"/>
            </a:defPPr>
            <a:lvl1pPr algn="ctr">
              <a:defRPr sz="1400">
                <a:latin typeface="+mj-lt"/>
              </a:defRPr>
            </a:lvl1pPr>
          </a:lstStyle>
          <a:p>
            <a:r>
              <a:rPr lang="en-US" dirty="0" smtClean="0"/>
              <a:t>Filtered Water Turbidity Goal</a:t>
            </a:r>
            <a:endParaRPr lang="en-US" dirty="0"/>
          </a:p>
        </p:txBody>
      </p:sp>
      <p:sp>
        <p:nvSpPr>
          <p:cNvPr id="2" name="Rectangle 1"/>
          <p:cNvSpPr/>
          <p:nvPr/>
        </p:nvSpPr>
        <p:spPr>
          <a:xfrm>
            <a:off x="428324" y="5109890"/>
            <a:ext cx="5181600" cy="1015663"/>
          </a:xfrm>
          <a:prstGeom prst="rect">
            <a:avLst/>
          </a:prstGeom>
        </p:spPr>
        <p:txBody>
          <a:bodyPr wrap="square">
            <a:spAutoFit/>
          </a:bodyPr>
          <a:lstStyle/>
          <a:p>
            <a:r>
              <a:rPr lang="en-US" sz="2000" dirty="0" smtClean="0">
                <a:solidFill>
                  <a:srgbClr val="005595"/>
                </a:solidFill>
                <a:latin typeface="+mn-lt"/>
              </a:rPr>
              <a:t>Goals are based </a:t>
            </a:r>
            <a:r>
              <a:rPr lang="en-US" sz="2000" dirty="0">
                <a:solidFill>
                  <a:srgbClr val="005595"/>
                </a:solidFill>
                <a:latin typeface="+mn-lt"/>
              </a:rPr>
              <a:t>on continuous 1-minute readings of individual filter effluent (IFE) and combined filter effluent (CFE) </a:t>
            </a:r>
            <a:r>
              <a:rPr lang="en-US" sz="2000" dirty="0" smtClean="0">
                <a:solidFill>
                  <a:srgbClr val="005595"/>
                </a:solidFill>
                <a:latin typeface="+mn-lt"/>
              </a:rPr>
              <a:t>readings.</a:t>
            </a:r>
            <a:endParaRPr lang="en-US" sz="2000" dirty="0">
              <a:solidFill>
                <a:srgbClr val="005595"/>
              </a:solidFill>
              <a:latin typeface="+mn-lt"/>
            </a:endParaRPr>
          </a:p>
        </p:txBody>
      </p:sp>
    </p:spTree>
    <p:extLst>
      <p:ext uri="{BB962C8B-B14F-4D97-AF65-F5344CB8AC3E}">
        <p14:creationId xmlns:p14="http://schemas.microsoft.com/office/powerpoint/2010/main" val="29317165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ChangeArrowheads="1"/>
          </p:cNvSpPr>
          <p:nvPr/>
        </p:nvSpPr>
        <p:spPr bwMode="auto">
          <a:xfrm>
            <a:off x="228600" y="1104899"/>
            <a:ext cx="5895870" cy="1143000"/>
          </a:xfrm>
          <a:prstGeom prst="rect">
            <a:avLst/>
          </a:prstGeom>
          <a:noFill/>
          <a:ln w="9525">
            <a:noFill/>
            <a:miter lim="800000"/>
            <a:headEnd/>
            <a:tailEnd/>
          </a:ln>
          <a:effectLst/>
        </p:spPr>
        <p:txBody>
          <a:bodyPr anchor="ctr"/>
          <a:lstStyle/>
          <a:p>
            <a:pPr eaLnBrk="0" hangingPunct="0">
              <a:defRPr/>
            </a:pPr>
            <a:r>
              <a:rPr lang="en-US" sz="2800" b="1" dirty="0" smtClean="0">
                <a:solidFill>
                  <a:srgbClr val="00B050"/>
                </a:solidFill>
                <a:latin typeface="Arial" charset="0"/>
              </a:rPr>
              <a:t>As we go through this training…</a:t>
            </a:r>
          </a:p>
          <a:p>
            <a:pPr eaLnBrk="0" hangingPunct="0">
              <a:defRPr/>
            </a:pPr>
            <a:endParaRPr lang="en-US" sz="2800" b="1" dirty="0">
              <a:solidFill>
                <a:srgbClr val="00B050"/>
              </a:solidFill>
              <a:latin typeface="Arial" charset="0"/>
            </a:endParaRPr>
          </a:p>
          <a:p>
            <a:pPr eaLnBrk="0" hangingPunct="0">
              <a:defRPr/>
            </a:pPr>
            <a:r>
              <a:rPr lang="en-US" sz="2800" b="1" dirty="0" smtClean="0">
                <a:solidFill>
                  <a:srgbClr val="00B050"/>
                </a:solidFill>
                <a:latin typeface="Arial" charset="0"/>
              </a:rPr>
              <a:t>How you would answer the following questions?</a:t>
            </a:r>
          </a:p>
        </p:txBody>
      </p:sp>
      <p:sp>
        <p:nvSpPr>
          <p:cNvPr id="6147" name="Rectangle 3"/>
          <p:cNvSpPr>
            <a:spLocks noChangeArrowheads="1"/>
          </p:cNvSpPr>
          <p:nvPr/>
        </p:nvSpPr>
        <p:spPr bwMode="auto">
          <a:xfrm>
            <a:off x="1128555" y="3124200"/>
            <a:ext cx="6934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spcAft>
                <a:spcPct val="60000"/>
              </a:spcAft>
            </a:pPr>
            <a:r>
              <a:rPr lang="en-US" sz="2700" dirty="0">
                <a:latin typeface="Arial" charset="0"/>
              </a:rPr>
              <a:t>How do you define optimized performance?</a:t>
            </a:r>
          </a:p>
          <a:p>
            <a:pPr>
              <a:spcBef>
                <a:spcPct val="20000"/>
              </a:spcBef>
              <a:spcAft>
                <a:spcPct val="60000"/>
              </a:spcAft>
            </a:pPr>
            <a:r>
              <a:rPr lang="en-US" sz="2700" dirty="0" smtClean="0">
                <a:latin typeface="Arial" charset="0"/>
              </a:rPr>
              <a:t>What does a well managed plant look like?</a:t>
            </a:r>
          </a:p>
        </p:txBody>
      </p:sp>
      <p:pic>
        <p:nvPicPr>
          <p:cNvPr id="6148" name="Picture 4" descr="C:\WINDOWS\Application Data\Microsoft\Media Catalog\Amdoubt.wmf"/>
          <p:cNvPicPr>
            <a:picLocks noChangeAspect="1" noChangeArrowheads="1"/>
          </p:cNvPicPr>
          <p:nvPr/>
        </p:nvPicPr>
        <p:blipFill>
          <a:blip r:embed="rId3">
            <a:lum bright="70000" contrast="-70000"/>
            <a:grayscl/>
            <a:biLevel thresh="50000"/>
            <a:extLst>
              <a:ext uri="{28A0092B-C50C-407E-A947-70E740481C1C}">
                <a14:useLocalDpi xmlns:a14="http://schemas.microsoft.com/office/drawing/2010/main" val="0"/>
              </a:ext>
            </a:extLst>
          </a:blip>
          <a:srcRect/>
          <a:stretch>
            <a:fillRect/>
          </a:stretch>
        </p:blipFill>
        <p:spPr bwMode="auto">
          <a:xfrm>
            <a:off x="8096250" y="4676775"/>
            <a:ext cx="7429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descr="C:\Documents and Settings\Administrator\Application Data\Microsoft\Media Catalog\Downloaded Clips\cl7c\j0312078.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0" y="762793"/>
            <a:ext cx="1795463"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9973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15986"/>
          </a:xfrm>
        </p:spPr>
        <p:txBody>
          <a:bodyPr/>
          <a:lstStyle/>
          <a:p>
            <a:pPr algn="ctr"/>
            <a:r>
              <a:rPr lang="en-US" dirty="0" smtClean="0"/>
              <a:t>Overview – Optimization Goals</a:t>
            </a:r>
          </a:p>
        </p:txBody>
      </p:sp>
      <p:sp>
        <p:nvSpPr>
          <p:cNvPr id="3" name="Content Placeholder 2"/>
          <p:cNvSpPr>
            <a:spLocks noGrp="1"/>
          </p:cNvSpPr>
          <p:nvPr>
            <p:ph idx="1"/>
          </p:nvPr>
        </p:nvSpPr>
        <p:spPr>
          <a:xfrm>
            <a:off x="457200" y="1279858"/>
            <a:ext cx="8229600" cy="4114800"/>
          </a:xfrm>
        </p:spPr>
        <p:txBody>
          <a:bodyPr/>
          <a:lstStyle/>
          <a:p>
            <a:pPr marL="0" indent="0" eaLnBrk="1" hangingPunct="1">
              <a:lnSpc>
                <a:spcPct val="90000"/>
              </a:lnSpc>
              <a:spcAft>
                <a:spcPct val="40000"/>
              </a:spcAft>
              <a:buClr>
                <a:schemeClr val="tx1"/>
              </a:buClr>
              <a:buSzPct val="70000"/>
              <a:buNone/>
              <a:defRPr/>
            </a:pPr>
            <a:r>
              <a:rPr lang="en-US" dirty="0" smtClean="0"/>
              <a:t>Post </a:t>
            </a:r>
            <a:r>
              <a:rPr lang="en-US" dirty="0"/>
              <a:t>backwash </a:t>
            </a:r>
            <a:r>
              <a:rPr lang="en-US" dirty="0" smtClean="0"/>
              <a:t>turbidity optimization goals</a:t>
            </a:r>
            <a:endParaRPr lang="en-US" dirty="0"/>
          </a:p>
          <a:p>
            <a:pPr marL="457200" indent="-457200" eaLnBrk="1" hangingPunct="1">
              <a:lnSpc>
                <a:spcPct val="90000"/>
              </a:lnSpc>
              <a:spcAft>
                <a:spcPct val="40000"/>
              </a:spcAft>
              <a:buFont typeface="+mj-lt"/>
              <a:buAutoNum type="arabicPeriod" startAt="3"/>
            </a:pPr>
            <a:r>
              <a:rPr lang="en-US" sz="2000" dirty="0" smtClean="0">
                <a:ea typeface="+mn-ea"/>
                <a:cs typeface="+mn-cs"/>
              </a:rPr>
              <a:t>Minimize spike during filter-to-waste period (&lt; 0.30 NTU)</a:t>
            </a:r>
          </a:p>
          <a:p>
            <a:pPr marL="457200" indent="-457200" eaLnBrk="1" hangingPunct="1">
              <a:lnSpc>
                <a:spcPct val="90000"/>
              </a:lnSpc>
              <a:spcAft>
                <a:spcPct val="40000"/>
              </a:spcAft>
              <a:buFont typeface="+mj-lt"/>
              <a:buAutoNum type="arabicPeriod" startAt="3"/>
            </a:pPr>
            <a:r>
              <a:rPr lang="en-US" dirty="0"/>
              <a:t>Return to </a:t>
            </a:r>
            <a:r>
              <a:rPr lang="en-US" u="sng" dirty="0"/>
              <a:t>&lt;</a:t>
            </a:r>
            <a:r>
              <a:rPr lang="en-US" dirty="0"/>
              <a:t> 0.10 NTU within 15 minutes</a:t>
            </a:r>
          </a:p>
          <a:p>
            <a:pPr marL="457200" indent="-457200" eaLnBrk="1" hangingPunct="1">
              <a:lnSpc>
                <a:spcPct val="90000"/>
              </a:lnSpc>
              <a:spcAft>
                <a:spcPct val="40000"/>
              </a:spcAft>
              <a:buFont typeface="+mj-lt"/>
              <a:buAutoNum type="arabicPeriod" startAt="3"/>
            </a:pPr>
            <a:r>
              <a:rPr lang="en-US" sz="2000" dirty="0" smtClean="0">
                <a:ea typeface="+mn-ea"/>
                <a:cs typeface="+mn-cs"/>
              </a:rPr>
              <a:t>Return </a:t>
            </a:r>
            <a:r>
              <a:rPr lang="en-US" sz="2000" dirty="0">
                <a:ea typeface="+mn-ea"/>
                <a:cs typeface="+mn-cs"/>
              </a:rPr>
              <a:t>to service at </a:t>
            </a:r>
            <a:r>
              <a:rPr lang="en-US" sz="2000" dirty="0">
                <a:ea typeface="+mn-ea"/>
                <a:cs typeface="+mn-cs"/>
                <a:sym typeface="Symbol" pitchFamily="18" charset="2"/>
              </a:rPr>
              <a:t></a:t>
            </a:r>
            <a:r>
              <a:rPr lang="en-US" sz="2000" dirty="0">
                <a:ea typeface="+mn-ea"/>
                <a:cs typeface="+mn-cs"/>
              </a:rPr>
              <a:t> </a:t>
            </a:r>
            <a:r>
              <a:rPr lang="en-US" sz="2000" dirty="0" smtClean="0">
                <a:ea typeface="+mn-ea"/>
                <a:cs typeface="+mn-cs"/>
              </a:rPr>
              <a:t>0.10</a:t>
            </a:r>
          </a:p>
          <a:p>
            <a:pPr>
              <a:lnSpc>
                <a:spcPct val="150000"/>
              </a:lnSpc>
              <a:buFont typeface="Arial" pitchFamily="34" charset="0"/>
              <a:buChar char="•"/>
              <a:defRPr/>
            </a:pPr>
            <a:endParaRPr lang="en-US" dirty="0" smtClean="0"/>
          </a:p>
          <a:p>
            <a:pPr marL="0" indent="0">
              <a:buFontTx/>
              <a:buNone/>
              <a:defRPr/>
            </a:pPr>
            <a:endParaRPr lang="en-US"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30</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3513436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15986"/>
          </a:xfrm>
        </p:spPr>
        <p:txBody>
          <a:bodyPr/>
          <a:lstStyle/>
          <a:p>
            <a:pPr algn="ctr"/>
            <a:r>
              <a:rPr lang="en-US" dirty="0" smtClean="0"/>
              <a:t>Overview – Goals Summary</a:t>
            </a:r>
          </a:p>
        </p:txBody>
      </p:sp>
      <p:sp>
        <p:nvSpPr>
          <p:cNvPr id="3" name="Content Placeholder 2"/>
          <p:cNvSpPr>
            <a:spLocks noGrp="1"/>
          </p:cNvSpPr>
          <p:nvPr>
            <p:ph idx="1"/>
          </p:nvPr>
        </p:nvSpPr>
        <p:spPr>
          <a:xfrm>
            <a:off x="457200" y="1279858"/>
            <a:ext cx="8229600" cy="4114800"/>
          </a:xfrm>
        </p:spPr>
        <p:txBody>
          <a:bodyPr/>
          <a:lstStyle/>
          <a:p>
            <a:pPr marL="0" indent="0" eaLnBrk="1" hangingPunct="1">
              <a:lnSpc>
                <a:spcPct val="90000"/>
              </a:lnSpc>
              <a:spcAft>
                <a:spcPct val="40000"/>
              </a:spcAft>
              <a:buNone/>
            </a:pPr>
            <a:r>
              <a:rPr lang="en-US" dirty="0" smtClean="0"/>
              <a:t>Filter effluent turbidity optimization goals</a:t>
            </a:r>
          </a:p>
          <a:p>
            <a:pPr marL="457200" indent="-457200" eaLnBrk="1" hangingPunct="1">
              <a:lnSpc>
                <a:spcPct val="90000"/>
              </a:lnSpc>
              <a:spcAft>
                <a:spcPct val="40000"/>
              </a:spcAft>
              <a:buFont typeface="+mj-lt"/>
              <a:buAutoNum type="arabicPeriod"/>
            </a:pPr>
            <a:r>
              <a:rPr lang="en-US" dirty="0" smtClean="0"/>
              <a:t>Turbidity:  </a:t>
            </a:r>
            <a:r>
              <a:rPr lang="en-US" dirty="0" smtClean="0">
                <a:sym typeface="Symbol" panose="05050102010706020507" pitchFamily="18" charset="2"/>
              </a:rPr>
              <a:t></a:t>
            </a:r>
            <a:r>
              <a:rPr lang="en-US" dirty="0" smtClean="0"/>
              <a:t> 0.10 NTU 95% time</a:t>
            </a:r>
          </a:p>
          <a:p>
            <a:pPr marL="457200" indent="-457200" eaLnBrk="1" hangingPunct="1">
              <a:lnSpc>
                <a:spcPct val="90000"/>
              </a:lnSpc>
              <a:spcAft>
                <a:spcPct val="40000"/>
              </a:spcAft>
              <a:buFont typeface="+mj-lt"/>
              <a:buAutoNum type="arabicPeriod"/>
            </a:pPr>
            <a:r>
              <a:rPr lang="en-US" dirty="0" smtClean="0"/>
              <a:t>Maximum turbidity: </a:t>
            </a:r>
            <a:r>
              <a:rPr lang="en-US" u="sng" dirty="0" smtClean="0"/>
              <a:t>&lt;</a:t>
            </a:r>
            <a:r>
              <a:rPr lang="en-US" dirty="0" smtClean="0"/>
              <a:t> 0.30 NTU</a:t>
            </a:r>
          </a:p>
          <a:p>
            <a:pPr eaLnBrk="1" hangingPunct="1">
              <a:lnSpc>
                <a:spcPct val="90000"/>
              </a:lnSpc>
              <a:spcAft>
                <a:spcPct val="40000"/>
              </a:spcAft>
            </a:pPr>
            <a:endParaRPr lang="en-US" dirty="0"/>
          </a:p>
          <a:p>
            <a:pPr marL="0" indent="0" eaLnBrk="1" hangingPunct="1">
              <a:lnSpc>
                <a:spcPct val="90000"/>
              </a:lnSpc>
              <a:spcAft>
                <a:spcPct val="40000"/>
              </a:spcAft>
              <a:buClr>
                <a:schemeClr val="tx1"/>
              </a:buClr>
              <a:buSzPct val="70000"/>
              <a:buNone/>
              <a:defRPr/>
            </a:pPr>
            <a:r>
              <a:rPr lang="en-US" dirty="0"/>
              <a:t>Post backwash </a:t>
            </a:r>
            <a:r>
              <a:rPr lang="en-US" dirty="0" smtClean="0"/>
              <a:t>turbidity optimization goals</a:t>
            </a:r>
            <a:endParaRPr lang="en-US" dirty="0"/>
          </a:p>
          <a:p>
            <a:pPr marL="457200" indent="-457200" eaLnBrk="1" hangingPunct="1">
              <a:lnSpc>
                <a:spcPct val="90000"/>
              </a:lnSpc>
              <a:spcAft>
                <a:spcPct val="40000"/>
              </a:spcAft>
              <a:buFont typeface="+mj-lt"/>
              <a:buAutoNum type="arabicPeriod" startAt="3"/>
            </a:pPr>
            <a:r>
              <a:rPr lang="en-US" dirty="0" smtClean="0"/>
              <a:t>Minimize spike during filter-to-waste period (</a:t>
            </a:r>
            <a:r>
              <a:rPr lang="en-US" u="sng" dirty="0" smtClean="0"/>
              <a:t>&lt;</a:t>
            </a:r>
            <a:r>
              <a:rPr lang="en-US" dirty="0" smtClean="0"/>
              <a:t> 0.30 NTU)</a:t>
            </a:r>
          </a:p>
          <a:p>
            <a:pPr marL="457200" indent="-457200" eaLnBrk="1" hangingPunct="1">
              <a:lnSpc>
                <a:spcPct val="90000"/>
              </a:lnSpc>
              <a:spcAft>
                <a:spcPct val="40000"/>
              </a:spcAft>
              <a:buFont typeface="+mj-lt"/>
              <a:buAutoNum type="arabicPeriod" startAt="3"/>
            </a:pPr>
            <a:r>
              <a:rPr lang="en-US" dirty="0" smtClean="0"/>
              <a:t>Return to </a:t>
            </a:r>
            <a:r>
              <a:rPr lang="en-US" u="sng" dirty="0" smtClean="0"/>
              <a:t>&lt;</a:t>
            </a:r>
            <a:r>
              <a:rPr lang="en-US" dirty="0" smtClean="0"/>
              <a:t> 0.10 NTU within 15 minutes</a:t>
            </a:r>
          </a:p>
          <a:p>
            <a:pPr marL="457200" indent="-457200" eaLnBrk="1" hangingPunct="1">
              <a:lnSpc>
                <a:spcPct val="90000"/>
              </a:lnSpc>
              <a:spcAft>
                <a:spcPct val="40000"/>
              </a:spcAft>
              <a:buFont typeface="+mj-lt"/>
              <a:buAutoNum type="arabicPeriod" startAt="3"/>
            </a:pPr>
            <a:r>
              <a:rPr lang="en-US" dirty="0" smtClean="0"/>
              <a:t>Return to service at </a:t>
            </a:r>
            <a:r>
              <a:rPr lang="en-US" u="sng" dirty="0" smtClean="0"/>
              <a:t>&lt;</a:t>
            </a:r>
            <a:r>
              <a:rPr lang="en-US" dirty="0" smtClean="0"/>
              <a:t> 0.10 NTU</a:t>
            </a:r>
            <a:endParaRPr lang="en-US" sz="2000" dirty="0">
              <a:ea typeface="+mn-ea"/>
              <a:cs typeface="+mn-cs"/>
            </a:endParaRPr>
          </a:p>
          <a:p>
            <a:pPr eaLnBrk="1" hangingPunct="1">
              <a:lnSpc>
                <a:spcPct val="90000"/>
              </a:lnSpc>
              <a:spcAft>
                <a:spcPct val="40000"/>
              </a:spcAft>
            </a:pPr>
            <a:endParaRPr lang="en-US" dirty="0" smtClean="0"/>
          </a:p>
          <a:p>
            <a:pPr>
              <a:lnSpc>
                <a:spcPct val="150000"/>
              </a:lnSpc>
              <a:buFont typeface="Arial" pitchFamily="34" charset="0"/>
              <a:buChar char="•"/>
              <a:defRPr/>
            </a:pPr>
            <a:endParaRPr lang="en-US" dirty="0" smtClean="0"/>
          </a:p>
          <a:p>
            <a:pPr marL="0" indent="0">
              <a:buFontTx/>
              <a:buNone/>
              <a:defRPr/>
            </a:pPr>
            <a:endParaRPr lang="en-US"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31</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3973917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15986"/>
          </a:xfrm>
        </p:spPr>
        <p:txBody>
          <a:bodyPr/>
          <a:lstStyle/>
          <a:p>
            <a:pPr algn="ctr"/>
            <a:r>
              <a:rPr lang="en-US" dirty="0" smtClean="0"/>
              <a:t>Overview – Goals Summary</a:t>
            </a:r>
          </a:p>
        </p:txBody>
      </p:sp>
      <p:sp>
        <p:nvSpPr>
          <p:cNvPr id="3" name="Content Placeholder 2"/>
          <p:cNvSpPr>
            <a:spLocks noGrp="1"/>
          </p:cNvSpPr>
          <p:nvPr>
            <p:ph idx="1"/>
          </p:nvPr>
        </p:nvSpPr>
        <p:spPr>
          <a:xfrm>
            <a:off x="457200" y="1279858"/>
            <a:ext cx="8229600" cy="4114800"/>
          </a:xfrm>
        </p:spPr>
        <p:txBody>
          <a:bodyPr/>
          <a:lstStyle/>
          <a:p>
            <a:pPr marL="0" indent="0" eaLnBrk="1" hangingPunct="1">
              <a:lnSpc>
                <a:spcPct val="90000"/>
              </a:lnSpc>
              <a:spcAft>
                <a:spcPct val="40000"/>
              </a:spcAft>
              <a:buNone/>
            </a:pPr>
            <a:r>
              <a:rPr lang="en-US" sz="2400" dirty="0" smtClean="0"/>
              <a:t>Why not just meet the regulatory turbidity standards?</a:t>
            </a:r>
          </a:p>
          <a:p>
            <a:pPr eaLnBrk="1" hangingPunct="1">
              <a:lnSpc>
                <a:spcPct val="90000"/>
              </a:lnSpc>
              <a:spcAft>
                <a:spcPct val="40000"/>
              </a:spcAft>
            </a:pPr>
            <a:r>
              <a:rPr lang="en-US" sz="2400" dirty="0" smtClean="0"/>
              <a:t>Regulatory standards are there to help protect against major pathogen breakthrough (e.g. up to 90% removal of Cryptosporidium at 0.3 NTU), but they do not reflect optimized pathogen removal (e.g. </a:t>
            </a:r>
            <a:r>
              <a:rPr lang="en-US" sz="2400" u="sng" dirty="0" smtClean="0"/>
              <a:t>&gt;</a:t>
            </a:r>
            <a:r>
              <a:rPr lang="en-US" sz="2400" dirty="0" smtClean="0"/>
              <a:t> 95% removal at 0.1 NTU).</a:t>
            </a:r>
          </a:p>
          <a:p>
            <a:pPr eaLnBrk="1" hangingPunct="1">
              <a:lnSpc>
                <a:spcPct val="90000"/>
              </a:lnSpc>
              <a:spcAft>
                <a:spcPct val="40000"/>
              </a:spcAft>
            </a:pPr>
            <a:r>
              <a:rPr lang="en-US" sz="2400" dirty="0" smtClean="0"/>
              <a:t>Filter performance that exceeds regulatory standards for turbidity requires notification to the State, corrective action, and public notification (either a boil notice, notice within 30 days, or in the Consumer Confidence Report, depending upon the level of turbidity).</a:t>
            </a:r>
          </a:p>
          <a:p>
            <a:pPr eaLnBrk="1" hangingPunct="1">
              <a:lnSpc>
                <a:spcPct val="90000"/>
              </a:lnSpc>
              <a:spcAft>
                <a:spcPct val="40000"/>
              </a:spcAft>
            </a:pPr>
            <a:r>
              <a:rPr lang="en-US" sz="2400" dirty="0" smtClean="0">
                <a:ea typeface="+mn-ea"/>
                <a:cs typeface="+mn-cs"/>
              </a:rPr>
              <a:t>Barely meeting the regulatory standards is generally not good practice.</a:t>
            </a:r>
            <a:endParaRPr lang="en-US" sz="2400" dirty="0">
              <a:ea typeface="+mn-ea"/>
              <a:cs typeface="+mn-cs"/>
            </a:endParaRPr>
          </a:p>
          <a:p>
            <a:pPr eaLnBrk="1" hangingPunct="1">
              <a:lnSpc>
                <a:spcPct val="90000"/>
              </a:lnSpc>
              <a:spcAft>
                <a:spcPct val="40000"/>
              </a:spcAft>
            </a:pPr>
            <a:endParaRPr lang="en-US" dirty="0" smtClean="0"/>
          </a:p>
          <a:p>
            <a:pPr>
              <a:lnSpc>
                <a:spcPct val="150000"/>
              </a:lnSpc>
              <a:buFont typeface="Arial" pitchFamily="34" charset="0"/>
              <a:buChar char="•"/>
              <a:defRPr/>
            </a:pPr>
            <a:endParaRPr lang="en-US" dirty="0" smtClean="0"/>
          </a:p>
          <a:p>
            <a:pPr marL="0" indent="0">
              <a:buFontTx/>
              <a:buNone/>
              <a:defRPr/>
            </a:pPr>
            <a:endParaRPr lang="en-US"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32</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1690731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15986"/>
          </a:xfrm>
        </p:spPr>
        <p:txBody>
          <a:bodyPr/>
          <a:lstStyle/>
          <a:p>
            <a:pPr algn="ctr"/>
            <a:r>
              <a:rPr lang="en-US" dirty="0" smtClean="0"/>
              <a:t>Overview – Regulatory Requirements</a:t>
            </a:r>
          </a:p>
        </p:txBody>
      </p:sp>
      <p:sp>
        <p:nvSpPr>
          <p:cNvPr id="3" name="Content Placeholder 2"/>
          <p:cNvSpPr>
            <a:spLocks noGrp="1"/>
          </p:cNvSpPr>
          <p:nvPr>
            <p:ph idx="1"/>
          </p:nvPr>
        </p:nvSpPr>
        <p:spPr>
          <a:xfrm>
            <a:off x="838200" y="1247774"/>
            <a:ext cx="8229600" cy="4114800"/>
          </a:xfrm>
        </p:spPr>
        <p:txBody>
          <a:bodyPr/>
          <a:lstStyle/>
          <a:p>
            <a:pPr marL="0" indent="0">
              <a:lnSpc>
                <a:spcPct val="150000"/>
              </a:lnSpc>
              <a:buNone/>
              <a:defRPr/>
            </a:pPr>
            <a:r>
              <a:rPr lang="en-US" dirty="0" smtClean="0"/>
              <a:t>Regulatory requirements also employ the multiple barrier approach</a:t>
            </a:r>
          </a:p>
          <a:p>
            <a:pPr>
              <a:lnSpc>
                <a:spcPct val="150000"/>
              </a:lnSpc>
              <a:buFont typeface="Arial" pitchFamily="34" charset="0"/>
              <a:buChar char="•"/>
              <a:defRPr/>
            </a:pPr>
            <a:endParaRPr lang="en-US" dirty="0" smtClean="0"/>
          </a:p>
          <a:p>
            <a:pPr marL="0" indent="0">
              <a:buFontTx/>
              <a:buNone/>
              <a:defRPr/>
            </a:pPr>
            <a:endParaRPr lang="en-US"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33</a:t>
            </a:fld>
            <a:endParaRPr lang="en-US" sz="1000">
              <a:solidFill>
                <a:srgbClr val="005595"/>
              </a:solidFill>
              <a:latin typeface="Arial" panose="020B0604020202020204" pitchFamily="34" charset="0"/>
            </a:endParaRPr>
          </a:p>
        </p:txBody>
      </p:sp>
      <p:grpSp>
        <p:nvGrpSpPr>
          <p:cNvPr id="6" name="Group 5"/>
          <p:cNvGrpSpPr/>
          <p:nvPr/>
        </p:nvGrpSpPr>
        <p:grpSpPr>
          <a:xfrm>
            <a:off x="533400" y="2256873"/>
            <a:ext cx="8348804" cy="2643739"/>
            <a:chOff x="533400" y="2256873"/>
            <a:chExt cx="8348804" cy="2643739"/>
          </a:xfrm>
        </p:grpSpPr>
        <p:pic>
          <p:nvPicPr>
            <p:cNvPr id="247810" name="Picture 2" descr="MultBarrierGo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357438"/>
              <a:ext cx="8348804" cy="25431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64802" y="2256873"/>
              <a:ext cx="1143000" cy="738664"/>
            </a:xfrm>
            <a:prstGeom prst="rect">
              <a:avLst/>
            </a:prstGeom>
            <a:solidFill>
              <a:srgbClr val="FFFF99"/>
            </a:solidFill>
            <a:ln>
              <a:solidFill>
                <a:schemeClr val="tx1"/>
              </a:solidFill>
            </a:ln>
          </p:spPr>
          <p:txBody>
            <a:bodyPr wrap="square" lIns="45720" rIns="45720" rtlCol="0">
              <a:spAutoFit/>
            </a:bodyPr>
            <a:lstStyle/>
            <a:p>
              <a:pPr algn="ctr"/>
              <a:r>
                <a:rPr lang="en-US" sz="1400" dirty="0" smtClean="0">
                  <a:latin typeface="+mj-lt"/>
                </a:rPr>
                <a:t>Measure settled water turbidity</a:t>
              </a:r>
              <a:endParaRPr lang="en-US" sz="1400" dirty="0">
                <a:latin typeface="+mj-lt"/>
              </a:endParaRPr>
            </a:p>
          </p:txBody>
        </p:sp>
        <p:sp>
          <p:nvSpPr>
            <p:cNvPr id="8" name="TextBox 7"/>
            <p:cNvSpPr txBox="1"/>
            <p:nvPr/>
          </p:nvSpPr>
          <p:spPr>
            <a:xfrm>
              <a:off x="4800600" y="2400613"/>
              <a:ext cx="1143000" cy="738664"/>
            </a:xfrm>
            <a:prstGeom prst="rect">
              <a:avLst/>
            </a:prstGeom>
            <a:solidFill>
              <a:srgbClr val="FFFF99"/>
            </a:solidFill>
            <a:ln>
              <a:solidFill>
                <a:schemeClr val="tx1"/>
              </a:solidFill>
            </a:ln>
          </p:spPr>
          <p:txBody>
            <a:bodyPr wrap="square" lIns="45720" rIns="45720" rtlCol="0">
              <a:spAutoFit/>
            </a:bodyPr>
            <a:lstStyle/>
            <a:p>
              <a:pPr algn="ctr"/>
              <a:r>
                <a:rPr lang="en-US" sz="1400" dirty="0" smtClean="0">
                  <a:latin typeface="+mj-lt"/>
                </a:rPr>
                <a:t>Turbidity must be </a:t>
              </a:r>
              <a:r>
                <a:rPr lang="en-US" sz="1400" u="sng" dirty="0" smtClean="0">
                  <a:latin typeface="+mj-lt"/>
                </a:rPr>
                <a:t>&lt;</a:t>
              </a:r>
              <a:r>
                <a:rPr lang="en-US" sz="1400" dirty="0" smtClean="0">
                  <a:latin typeface="+mj-lt"/>
                </a:rPr>
                <a:t> 0.3 NTU</a:t>
              </a:r>
              <a:endParaRPr lang="en-US" sz="1400" dirty="0">
                <a:latin typeface="+mj-lt"/>
              </a:endParaRPr>
            </a:p>
          </p:txBody>
        </p:sp>
        <p:sp>
          <p:nvSpPr>
            <p:cNvPr id="9" name="TextBox 8"/>
            <p:cNvSpPr txBox="1"/>
            <p:nvPr/>
          </p:nvSpPr>
          <p:spPr>
            <a:xfrm>
              <a:off x="6337972" y="2518483"/>
              <a:ext cx="901028" cy="954107"/>
            </a:xfrm>
            <a:prstGeom prst="rect">
              <a:avLst/>
            </a:prstGeom>
            <a:solidFill>
              <a:srgbClr val="FFFF99"/>
            </a:solidFill>
            <a:ln>
              <a:solidFill>
                <a:schemeClr val="tx1"/>
              </a:solidFill>
            </a:ln>
          </p:spPr>
          <p:txBody>
            <a:bodyPr wrap="square" lIns="45720" rIns="45720" rtlCol="0">
              <a:spAutoFit/>
            </a:bodyPr>
            <a:lstStyle/>
            <a:p>
              <a:pPr algn="ctr"/>
              <a:r>
                <a:rPr lang="en-US" sz="1400" dirty="0" smtClean="0">
                  <a:latin typeface="+mj-lt"/>
                </a:rPr>
                <a:t>Chlorine </a:t>
              </a:r>
              <a:r>
                <a:rPr lang="en-US" sz="1400" u="sng" dirty="0" smtClean="0">
                  <a:latin typeface="+mj-lt"/>
                </a:rPr>
                <a:t>&gt;</a:t>
              </a:r>
              <a:r>
                <a:rPr lang="en-US" sz="1400" dirty="0" smtClean="0">
                  <a:latin typeface="+mj-lt"/>
                </a:rPr>
                <a:t> 0.2 mg/l</a:t>
              </a:r>
            </a:p>
            <a:p>
              <a:pPr algn="ctr"/>
              <a:r>
                <a:rPr lang="en-US" sz="1400" dirty="0" smtClean="0">
                  <a:latin typeface="+mj-lt"/>
                </a:rPr>
                <a:t>CT must be met</a:t>
              </a:r>
              <a:endParaRPr lang="en-US" sz="1400" dirty="0">
                <a:latin typeface="+mj-lt"/>
              </a:endParaRPr>
            </a:p>
          </p:txBody>
        </p:sp>
        <p:sp>
          <p:nvSpPr>
            <p:cNvPr id="10" name="TextBox 9"/>
            <p:cNvSpPr txBox="1"/>
            <p:nvPr/>
          </p:nvSpPr>
          <p:spPr>
            <a:xfrm>
              <a:off x="7788998" y="2615828"/>
              <a:ext cx="914400" cy="738664"/>
            </a:xfrm>
            <a:prstGeom prst="rect">
              <a:avLst/>
            </a:prstGeom>
            <a:solidFill>
              <a:srgbClr val="FFFF99"/>
            </a:solidFill>
            <a:ln>
              <a:solidFill>
                <a:schemeClr val="tx1"/>
              </a:solidFill>
            </a:ln>
          </p:spPr>
          <p:txBody>
            <a:bodyPr wrap="square" lIns="45720" rIns="45720" rtlCol="0">
              <a:spAutoFit/>
            </a:bodyPr>
            <a:lstStyle/>
            <a:p>
              <a:pPr algn="ctr"/>
              <a:r>
                <a:rPr lang="en-US" sz="1400" dirty="0" smtClean="0">
                  <a:latin typeface="+mj-lt"/>
                </a:rPr>
                <a:t>Maintain detectable residual</a:t>
              </a:r>
              <a:endParaRPr lang="en-US" sz="1400" dirty="0">
                <a:latin typeface="+mj-lt"/>
              </a:endParaRPr>
            </a:p>
          </p:txBody>
        </p:sp>
      </p:grpSp>
    </p:spTree>
    <p:extLst>
      <p:ext uri="{BB962C8B-B14F-4D97-AF65-F5344CB8AC3E}">
        <p14:creationId xmlns:p14="http://schemas.microsoft.com/office/powerpoint/2010/main" val="2087815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639762"/>
          </a:xfrm>
        </p:spPr>
        <p:txBody>
          <a:bodyPr/>
          <a:lstStyle/>
          <a:p>
            <a:pPr algn="ctr"/>
            <a:r>
              <a:rPr lang="en-US" dirty="0" smtClean="0"/>
              <a:t>Overview – Regulatory Requirements</a:t>
            </a:r>
          </a:p>
        </p:txBody>
      </p:sp>
      <p:sp>
        <p:nvSpPr>
          <p:cNvPr id="3" name="Content Placeholder 2"/>
          <p:cNvSpPr>
            <a:spLocks noGrp="1"/>
          </p:cNvSpPr>
          <p:nvPr>
            <p:ph idx="1"/>
          </p:nvPr>
        </p:nvSpPr>
        <p:spPr>
          <a:xfrm>
            <a:off x="457200" y="914400"/>
            <a:ext cx="8458200" cy="4876800"/>
          </a:xfrm>
        </p:spPr>
        <p:txBody>
          <a:bodyPr/>
          <a:lstStyle/>
          <a:p>
            <a:pPr marL="457200" lvl="1" indent="0">
              <a:lnSpc>
                <a:spcPct val="150000"/>
              </a:lnSpc>
              <a:buNone/>
              <a:defRPr/>
            </a:pPr>
            <a:r>
              <a:rPr lang="en-US" sz="1600" dirty="0" smtClean="0">
                <a:ea typeface="+mn-ea"/>
                <a:cs typeface="+mn-cs"/>
              </a:rPr>
              <a:t>Well operated systems that achieve substantial particle removal (turbidity reduction) should be able to meet the Giardia and Cryptosporidium removal credits shown below.</a:t>
            </a:r>
            <a:endParaRPr lang="en-US" sz="1600" dirty="0">
              <a:ea typeface="+mn-ea"/>
              <a:cs typeface="+mn-cs"/>
            </a:endParaRPr>
          </a:p>
          <a:p>
            <a:pPr marL="457200" lvl="1" indent="0">
              <a:lnSpc>
                <a:spcPct val="150000"/>
              </a:lnSpc>
              <a:buNone/>
              <a:defRPr/>
            </a:pPr>
            <a:endParaRPr lang="en-US" sz="1600" dirty="0" smtClean="0">
              <a:ea typeface="+mn-ea"/>
              <a:cs typeface="+mn-cs"/>
            </a:endParaRP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34</a:t>
            </a:fld>
            <a:endParaRPr lang="en-US" sz="1000">
              <a:solidFill>
                <a:srgbClr val="005595"/>
              </a:solidFill>
              <a:latin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1571403"/>
              </p:ext>
            </p:extLst>
          </p:nvPr>
        </p:nvGraphicFramePr>
        <p:xfrm>
          <a:off x="457200" y="2133600"/>
          <a:ext cx="8273716" cy="3520440"/>
        </p:xfrm>
        <a:graphic>
          <a:graphicData uri="http://schemas.openxmlformats.org/drawingml/2006/table">
            <a:tbl>
              <a:tblPr firstRow="1" bandRow="1">
                <a:tableStyleId>{5C22544A-7EE6-4342-B048-85BDC9FD1C3A}</a:tableStyleId>
              </a:tblPr>
              <a:tblGrid>
                <a:gridCol w="1339516"/>
                <a:gridCol w="1676400"/>
                <a:gridCol w="1905000"/>
                <a:gridCol w="1371600"/>
                <a:gridCol w="1981200"/>
              </a:tblGrid>
              <a:tr h="370840">
                <a:tc>
                  <a:txBody>
                    <a:bodyPr/>
                    <a:lstStyle/>
                    <a:p>
                      <a:pPr algn="ctr"/>
                      <a:r>
                        <a:rPr lang="en-US" sz="1200" dirty="0" smtClean="0">
                          <a:solidFill>
                            <a:sysClr val="windowText" lastClr="000000"/>
                          </a:solidFill>
                        </a:rPr>
                        <a:t>Regulated Pathogen</a:t>
                      </a:r>
                      <a:endParaRPr lang="en-US" sz="12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ysClr val="windowText" lastClr="000000"/>
                          </a:solidFill>
                        </a:rPr>
                        <a:t>Total Treatment Required</a:t>
                      </a:r>
                      <a:endParaRPr lang="en-US" sz="12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ysClr val="windowText" lastClr="000000"/>
                          </a:solidFill>
                        </a:rPr>
                        <a:t>Filtration Type</a:t>
                      </a:r>
                      <a:endParaRPr lang="en-US" sz="12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ysClr val="windowText" lastClr="000000"/>
                          </a:solidFill>
                        </a:rPr>
                        <a:t>Credit for Filtration</a:t>
                      </a:r>
                      <a:endParaRPr lang="en-US" sz="12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ysClr val="windowText" lastClr="000000"/>
                          </a:solidFill>
                        </a:rPr>
                        <a:t>Treatment Needed</a:t>
                      </a:r>
                      <a:r>
                        <a:rPr lang="en-US" sz="1200" baseline="0" dirty="0" smtClean="0">
                          <a:solidFill>
                            <a:sysClr val="windowText" lastClr="000000"/>
                          </a:solidFill>
                        </a:rPr>
                        <a:t> Through Disinfection</a:t>
                      </a:r>
                      <a:endParaRPr lang="en-US" sz="12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1200" dirty="0" smtClean="0"/>
                        <a:t>Viruses</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99.99% (4-log)</a:t>
                      </a:r>
                      <a:r>
                        <a:rPr lang="en-US" sz="1200" baseline="0" dirty="0" smtClean="0"/>
                        <a:t> removal/inactivation</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Conventional and direct</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0</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4-log</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91540">
                <a:tc rowSpan="2">
                  <a:txBody>
                    <a:bodyPr/>
                    <a:lstStyle/>
                    <a:p>
                      <a:pPr algn="ctr"/>
                      <a:r>
                        <a:rPr lang="en-US" sz="1200" dirty="0" smtClean="0"/>
                        <a:t>Giardia</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200" dirty="0" smtClean="0"/>
                        <a:t>99.9% (3-log) removal/inactivation</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Direct</a:t>
                      </a:r>
                      <a:r>
                        <a:rPr lang="en-US" sz="1200" baseline="0" dirty="0" smtClean="0"/>
                        <a:t> &amp; some conventional w/inadequate sedimentation</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99%</a:t>
                      </a:r>
                      <a:r>
                        <a:rPr lang="en-US" sz="1200" baseline="0" dirty="0" smtClean="0"/>
                        <a:t> (2-log)</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1-log (0.5-log</a:t>
                      </a:r>
                      <a:r>
                        <a:rPr lang="en-US" sz="1200" baseline="0" dirty="0" smtClean="0"/>
                        <a:t> must be after disinfection)</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91540">
                <a:tc vMerge="1">
                  <a:txBody>
                    <a:bodyPr/>
                    <a:lstStyle/>
                    <a:p>
                      <a:endParaRPr lang="en-US"/>
                    </a:p>
                  </a:txBody>
                  <a:tcPr/>
                </a:tc>
                <a:tc vMerge="1">
                  <a:txBody>
                    <a:bodyPr/>
                    <a:lstStyle/>
                    <a:p>
                      <a:endParaRPr lang="en-US"/>
                    </a:p>
                  </a:txBody>
                  <a:tcPr/>
                </a:tc>
                <a:tc>
                  <a:txBody>
                    <a:bodyPr/>
                    <a:lstStyle/>
                    <a:p>
                      <a:pPr algn="ctr"/>
                      <a:r>
                        <a:rPr lang="en-US" sz="1200" dirty="0" smtClean="0"/>
                        <a:t>Conventional</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99.5% (2.5-log)</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0.5-log (all after disinfection)</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1200" dirty="0" smtClean="0"/>
                        <a:t>Cryptosporidium</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99%</a:t>
                      </a:r>
                      <a:r>
                        <a:rPr lang="en-US" sz="1200" baseline="0" dirty="0" smtClean="0"/>
                        <a:t> (2-log) removal</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Conventional and direct</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2-log</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None in most cases depending upon levels of cryptosporidium in source water.</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068055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868362"/>
          </a:xfrm>
        </p:spPr>
        <p:txBody>
          <a:bodyPr/>
          <a:lstStyle/>
          <a:p>
            <a:pPr algn="ctr"/>
            <a:r>
              <a:rPr lang="en-US" dirty="0" smtClean="0"/>
              <a:t>Overview – Turbidity Requirements</a:t>
            </a:r>
          </a:p>
        </p:txBody>
      </p:sp>
      <p:sp>
        <p:nvSpPr>
          <p:cNvPr id="3" name="Content Placeholder 2"/>
          <p:cNvSpPr>
            <a:spLocks noGrp="1"/>
          </p:cNvSpPr>
          <p:nvPr>
            <p:ph idx="1"/>
          </p:nvPr>
        </p:nvSpPr>
        <p:spPr>
          <a:xfrm>
            <a:off x="457200" y="1066800"/>
            <a:ext cx="8458200" cy="4724400"/>
          </a:xfrm>
        </p:spPr>
        <p:txBody>
          <a:bodyPr/>
          <a:lstStyle/>
          <a:p>
            <a:pPr marL="0" indent="0">
              <a:lnSpc>
                <a:spcPct val="150000"/>
              </a:lnSpc>
              <a:buNone/>
              <a:defRPr/>
            </a:pPr>
            <a:r>
              <a:rPr lang="en-US" dirty="0" smtClean="0"/>
              <a:t>OAR 333-061-0030(3)(b)(A) – Maximum turbidity limits</a:t>
            </a:r>
          </a:p>
          <a:p>
            <a:pPr marL="457200" lvl="1" indent="0">
              <a:lnSpc>
                <a:spcPct val="150000"/>
              </a:lnSpc>
              <a:buNone/>
              <a:defRPr/>
            </a:pPr>
            <a:r>
              <a:rPr lang="en-US" sz="2000" dirty="0">
                <a:ea typeface="+mn-ea"/>
                <a:cs typeface="+mn-cs"/>
              </a:rPr>
              <a:t>Maximum contaminant levels for turbidity in drinking water measured at a point representing filtered water prior to any storage:</a:t>
            </a:r>
          </a:p>
          <a:p>
            <a:pPr lvl="2" indent="-342900">
              <a:lnSpc>
                <a:spcPct val="150000"/>
              </a:lnSpc>
              <a:buFont typeface="+mj-lt"/>
              <a:buAutoNum type="arabicPeriod"/>
              <a:defRPr/>
            </a:pPr>
            <a:r>
              <a:rPr lang="en-US" i="1" dirty="0" smtClean="0"/>
              <a:t>Turbidity must be </a:t>
            </a:r>
            <a:r>
              <a:rPr lang="en-US" i="1" u="sng" dirty="0" smtClean="0"/>
              <a:t>&lt;</a:t>
            </a:r>
            <a:r>
              <a:rPr lang="en-US" i="1" dirty="0" smtClean="0"/>
              <a:t> 0.3 NTU in at least 95% of the measurements taken each month.</a:t>
            </a:r>
          </a:p>
          <a:p>
            <a:pPr lvl="2" indent="-342900">
              <a:lnSpc>
                <a:spcPct val="150000"/>
              </a:lnSpc>
              <a:buFont typeface="+mj-lt"/>
              <a:buAutoNum type="arabicPeriod"/>
              <a:defRPr/>
            </a:pPr>
            <a:r>
              <a:rPr lang="en-US" i="1" dirty="0" smtClean="0"/>
              <a:t>Turbidity must not exceed 1 NTU at any time.</a:t>
            </a:r>
          </a:p>
          <a:p>
            <a:pPr marL="457200" lvl="1" indent="0">
              <a:lnSpc>
                <a:spcPct val="150000"/>
              </a:lnSpc>
              <a:buNone/>
              <a:defRPr/>
            </a:pPr>
            <a:endParaRPr lang="en-US" dirty="0">
              <a:solidFill>
                <a:srgbClr val="C00000"/>
              </a:solidFill>
            </a:endParaRP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35</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3180254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868362"/>
          </a:xfrm>
        </p:spPr>
        <p:txBody>
          <a:bodyPr/>
          <a:lstStyle/>
          <a:p>
            <a:pPr algn="ctr"/>
            <a:r>
              <a:rPr lang="en-US" dirty="0" smtClean="0"/>
              <a:t>Overview – Turbidity Requirements</a:t>
            </a:r>
          </a:p>
        </p:txBody>
      </p:sp>
      <p:sp>
        <p:nvSpPr>
          <p:cNvPr id="3" name="Content Placeholder 2"/>
          <p:cNvSpPr>
            <a:spLocks noGrp="1"/>
          </p:cNvSpPr>
          <p:nvPr>
            <p:ph idx="1"/>
          </p:nvPr>
        </p:nvSpPr>
        <p:spPr>
          <a:xfrm>
            <a:off x="457200" y="1066800"/>
            <a:ext cx="8458200" cy="4724400"/>
          </a:xfrm>
        </p:spPr>
        <p:txBody>
          <a:bodyPr/>
          <a:lstStyle/>
          <a:p>
            <a:pPr marL="0" indent="0">
              <a:lnSpc>
                <a:spcPct val="150000"/>
              </a:lnSpc>
              <a:buNone/>
              <a:defRPr/>
            </a:pPr>
            <a:r>
              <a:rPr lang="en-US" dirty="0" smtClean="0"/>
              <a:t>OAR 333-061-0040(1)(d) – Turbidity &gt; 5 NTU</a:t>
            </a:r>
          </a:p>
          <a:p>
            <a:pPr marL="457200" lvl="1" indent="0">
              <a:lnSpc>
                <a:spcPct val="150000"/>
              </a:lnSpc>
              <a:buNone/>
              <a:defRPr/>
            </a:pPr>
            <a:r>
              <a:rPr lang="en-US" sz="2000" dirty="0">
                <a:ea typeface="+mn-ea"/>
                <a:cs typeface="+mn-cs"/>
              </a:rPr>
              <a:t>All surface water systems that provide filtration must report within 24 hours after learning that the filtered water turbidity exceeds 5 NTU.</a:t>
            </a:r>
          </a:p>
          <a:p>
            <a:pPr marL="457200" lvl="1" indent="0">
              <a:lnSpc>
                <a:spcPct val="150000"/>
              </a:lnSpc>
              <a:buNone/>
              <a:defRPr/>
            </a:pPr>
            <a:endParaRPr lang="en-US" dirty="0">
              <a:solidFill>
                <a:srgbClr val="C00000"/>
              </a:solidFill>
            </a:endParaRP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36</a:t>
            </a:fld>
            <a:endParaRPr lang="en-US" sz="1000">
              <a:solidFill>
                <a:srgbClr val="005595"/>
              </a:solidFill>
              <a:latin typeface="Arial" panose="020B0604020202020204" pitchFamily="34" charset="0"/>
            </a:endParaRPr>
          </a:p>
        </p:txBody>
      </p:sp>
      <p:sp>
        <p:nvSpPr>
          <p:cNvPr id="2" name="Rectangle 1"/>
          <p:cNvSpPr/>
          <p:nvPr/>
        </p:nvSpPr>
        <p:spPr>
          <a:xfrm>
            <a:off x="1112520" y="2978319"/>
            <a:ext cx="7543800" cy="954107"/>
          </a:xfrm>
          <a:prstGeom prst="rect">
            <a:avLst/>
          </a:prstGeom>
        </p:spPr>
        <p:txBody>
          <a:bodyPr wrap="square">
            <a:spAutoFit/>
          </a:bodyPr>
          <a:lstStyle/>
          <a:p>
            <a:pPr marL="0" indent="0" eaLnBrk="1" hangingPunct="1">
              <a:spcAft>
                <a:spcPct val="20000"/>
              </a:spcAft>
              <a:buClr>
                <a:schemeClr val="accent2"/>
              </a:buClr>
              <a:buSzPct val="80000"/>
              <a:buNone/>
            </a:pPr>
            <a:r>
              <a:rPr lang="en-US" sz="2800" i="1" dirty="0">
                <a:solidFill>
                  <a:srgbClr val="C00000"/>
                </a:solidFill>
                <a:latin typeface="+mn-lt"/>
              </a:rPr>
              <a:t>Make sure your instruments can record data up to 5.49 NTU (e.g. 0-10 NTU)</a:t>
            </a:r>
          </a:p>
        </p:txBody>
      </p:sp>
    </p:spTree>
    <p:extLst>
      <p:ext uri="{BB962C8B-B14F-4D97-AF65-F5344CB8AC3E}">
        <p14:creationId xmlns:p14="http://schemas.microsoft.com/office/powerpoint/2010/main" val="313457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37</a:t>
            </a:fld>
            <a:endParaRPr lang="en-US" sz="1000">
              <a:solidFill>
                <a:srgbClr val="005595"/>
              </a:solidFill>
              <a:latin typeface="Arial" panose="020B0604020202020204" pitchFamily="34" charset="0"/>
            </a:endParaRPr>
          </a:p>
        </p:txBody>
      </p:sp>
      <p:sp>
        <p:nvSpPr>
          <p:cNvPr id="2" name="Rectangle 1"/>
          <p:cNvSpPr/>
          <p:nvPr/>
        </p:nvSpPr>
        <p:spPr>
          <a:xfrm>
            <a:off x="914400" y="2667000"/>
            <a:ext cx="7543800" cy="338554"/>
          </a:xfrm>
          <a:prstGeom prst="rect">
            <a:avLst/>
          </a:prstGeom>
        </p:spPr>
        <p:txBody>
          <a:bodyPr wrap="square">
            <a:spAutoFit/>
          </a:bodyPr>
          <a:lstStyle/>
          <a:p>
            <a:pPr marL="0" indent="0" eaLnBrk="1" hangingPunct="1">
              <a:spcAft>
                <a:spcPct val="20000"/>
              </a:spcAft>
              <a:buClr>
                <a:schemeClr val="accent2"/>
              </a:buClr>
              <a:buSzPct val="80000"/>
              <a:buNone/>
            </a:pPr>
            <a:r>
              <a:rPr lang="en-US" sz="1600" i="1" dirty="0">
                <a:solidFill>
                  <a:srgbClr val="C00000"/>
                </a:solidFill>
                <a:latin typeface="+mn-lt"/>
              </a:rPr>
              <a:t>Make sure your instruments can record data up to 5.49 NTU (e.g. 0-10 NTU)</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300" y="199231"/>
            <a:ext cx="4329112" cy="32718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338" y="2508251"/>
            <a:ext cx="4733925" cy="3435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Line Callout 2 8"/>
          <p:cNvSpPr/>
          <p:nvPr/>
        </p:nvSpPr>
        <p:spPr>
          <a:xfrm>
            <a:off x="5624513" y="3157001"/>
            <a:ext cx="3278187" cy="2659063"/>
          </a:xfrm>
          <a:prstGeom prst="borderCallout2">
            <a:avLst>
              <a:gd name="adj1" fmla="val 18750"/>
              <a:gd name="adj2" fmla="val -8333"/>
              <a:gd name="adj3" fmla="val 18750"/>
              <a:gd name="adj4" fmla="val -16667"/>
              <a:gd name="adj5" fmla="val 53195"/>
              <a:gd name="adj6" fmla="val -38533"/>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rgbClr val="C00000"/>
                </a:solidFill>
              </a:rPr>
              <a:t>Low and high values of the  on-line </a:t>
            </a:r>
            <a:r>
              <a:rPr lang="en-US" sz="2000" dirty="0" err="1">
                <a:solidFill>
                  <a:srgbClr val="C00000"/>
                </a:solidFill>
              </a:rPr>
              <a:t>turbidimeters</a:t>
            </a:r>
            <a:r>
              <a:rPr lang="en-US" sz="2000" dirty="0">
                <a:solidFill>
                  <a:srgbClr val="C00000"/>
                </a:solidFill>
              </a:rPr>
              <a:t> are set to 0 – 1.0 NTU</a:t>
            </a:r>
          </a:p>
          <a:p>
            <a:pPr algn="ctr">
              <a:defRPr/>
            </a:pPr>
            <a:r>
              <a:rPr lang="en-US" sz="2000" dirty="0">
                <a:solidFill>
                  <a:srgbClr val="C00000"/>
                </a:solidFill>
              </a:rPr>
              <a:t>This means that the signal output is “read” by SCADA as</a:t>
            </a:r>
          </a:p>
          <a:p>
            <a:pPr algn="ctr">
              <a:defRPr/>
            </a:pPr>
            <a:r>
              <a:rPr lang="en-US" sz="2000" dirty="0">
                <a:solidFill>
                  <a:srgbClr val="C00000"/>
                </a:solidFill>
              </a:rPr>
              <a:t>4 </a:t>
            </a:r>
            <a:r>
              <a:rPr lang="en-US" sz="2000" dirty="0" err="1">
                <a:solidFill>
                  <a:srgbClr val="C00000"/>
                </a:solidFill>
              </a:rPr>
              <a:t>mA</a:t>
            </a:r>
            <a:r>
              <a:rPr lang="en-US" sz="2000" dirty="0">
                <a:solidFill>
                  <a:srgbClr val="C00000"/>
                </a:solidFill>
              </a:rPr>
              <a:t> = 0 NTU</a:t>
            </a:r>
          </a:p>
          <a:p>
            <a:pPr algn="ctr">
              <a:defRPr/>
            </a:pPr>
            <a:r>
              <a:rPr lang="en-US" sz="2000" dirty="0">
                <a:solidFill>
                  <a:srgbClr val="C00000"/>
                </a:solidFill>
              </a:rPr>
              <a:t>20 </a:t>
            </a:r>
            <a:r>
              <a:rPr lang="en-US" sz="2000" dirty="0" err="1">
                <a:solidFill>
                  <a:srgbClr val="C00000"/>
                </a:solidFill>
              </a:rPr>
              <a:t>mA</a:t>
            </a:r>
            <a:r>
              <a:rPr lang="en-US" sz="2000" dirty="0">
                <a:solidFill>
                  <a:srgbClr val="C00000"/>
                </a:solidFill>
              </a:rPr>
              <a:t> = 1 NTU</a:t>
            </a:r>
          </a:p>
        </p:txBody>
      </p:sp>
      <p:sp>
        <p:nvSpPr>
          <p:cNvPr id="10" name="Rounded Rectangle 9"/>
          <p:cNvSpPr/>
          <p:nvPr/>
        </p:nvSpPr>
        <p:spPr>
          <a:xfrm>
            <a:off x="890588" y="3810000"/>
            <a:ext cx="3455987" cy="1295400"/>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C00000"/>
              </a:solidFill>
            </a:endParaRPr>
          </a:p>
        </p:txBody>
      </p:sp>
      <p:sp>
        <p:nvSpPr>
          <p:cNvPr id="11" name="Line Callout 2 10"/>
          <p:cNvSpPr/>
          <p:nvPr/>
        </p:nvSpPr>
        <p:spPr>
          <a:xfrm>
            <a:off x="152400" y="273686"/>
            <a:ext cx="4335462" cy="1769050"/>
          </a:xfrm>
          <a:prstGeom prst="borderCallout2">
            <a:avLst>
              <a:gd name="adj1" fmla="val 259739"/>
              <a:gd name="adj2" fmla="val 21641"/>
              <a:gd name="adj3" fmla="val 259191"/>
              <a:gd name="adj4" fmla="val -1550"/>
              <a:gd name="adj5" fmla="val 39449"/>
              <a:gd name="adj6" fmla="val -174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rgbClr val="C00000"/>
                </a:solidFill>
              </a:rPr>
              <a:t> Error Mode is set to “Hold”</a:t>
            </a:r>
          </a:p>
          <a:p>
            <a:pPr algn="ctr">
              <a:defRPr/>
            </a:pPr>
            <a:r>
              <a:rPr lang="en-US" sz="2000" dirty="0">
                <a:solidFill>
                  <a:srgbClr val="C00000"/>
                </a:solidFill>
              </a:rPr>
              <a:t>This means that the controller will send the last turbidimeter reading to SCADA should an error in the meter occur</a:t>
            </a:r>
          </a:p>
        </p:txBody>
      </p:sp>
    </p:spTree>
    <p:extLst>
      <p:ext uri="{BB962C8B-B14F-4D97-AF65-F5344CB8AC3E}">
        <p14:creationId xmlns:p14="http://schemas.microsoft.com/office/powerpoint/2010/main" val="1154719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38</a:t>
            </a:fld>
            <a:endParaRPr lang="en-US" sz="1000">
              <a:solidFill>
                <a:srgbClr val="005595"/>
              </a:solidFill>
              <a:latin typeface="Arial" panose="020B0604020202020204" pitchFamily="34" charset="0"/>
            </a:endParaRPr>
          </a:p>
        </p:txBody>
      </p:sp>
      <p:sp>
        <p:nvSpPr>
          <p:cNvPr id="11" name="Line Callout 2 10"/>
          <p:cNvSpPr/>
          <p:nvPr/>
        </p:nvSpPr>
        <p:spPr>
          <a:xfrm>
            <a:off x="152400" y="106680"/>
            <a:ext cx="4335462" cy="761364"/>
          </a:xfrm>
          <a:prstGeom prst="borderCallout2">
            <a:avLst>
              <a:gd name="adj1" fmla="val 259739"/>
              <a:gd name="adj2" fmla="val 21641"/>
              <a:gd name="adj3" fmla="val 259191"/>
              <a:gd name="adj4" fmla="val -1550"/>
              <a:gd name="adj5" fmla="val 39449"/>
              <a:gd name="adj6" fmla="val -174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rgbClr val="C00000"/>
                </a:solidFill>
              </a:rPr>
              <a:t> </a:t>
            </a:r>
            <a:r>
              <a:rPr lang="en-US" sz="2000" dirty="0" smtClean="0">
                <a:solidFill>
                  <a:srgbClr val="C00000"/>
                </a:solidFill>
              </a:rPr>
              <a:t>Scaling limited to 1 NTU may show up as “Data Capping”</a:t>
            </a:r>
            <a:endParaRPr lang="en-US" sz="2000" dirty="0">
              <a:solidFill>
                <a:srgbClr val="C00000"/>
              </a:solidFill>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25194"/>
            <a:ext cx="8216900" cy="50165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907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39</a:t>
            </a:fld>
            <a:endParaRPr lang="en-US" sz="1000">
              <a:solidFill>
                <a:srgbClr val="005595"/>
              </a:solidFill>
              <a:latin typeface="Arial" panose="020B0604020202020204" pitchFamily="34" charset="0"/>
            </a:endParaRPr>
          </a:p>
        </p:txBody>
      </p:sp>
      <p:sp>
        <p:nvSpPr>
          <p:cNvPr id="8" name="Rectangle 3"/>
          <p:cNvSpPr txBox="1">
            <a:spLocks noChangeArrowheads="1"/>
          </p:cNvSpPr>
          <p:nvPr/>
        </p:nvSpPr>
        <p:spPr bwMode="auto">
          <a:xfrm>
            <a:off x="240030" y="1301919"/>
            <a:ext cx="4267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eaLnBrk="1" hangingPunct="1">
              <a:spcAft>
                <a:spcPct val="50000"/>
              </a:spcAft>
            </a:pPr>
            <a:r>
              <a:rPr lang="en-US" kern="0" dirty="0" smtClean="0"/>
              <a:t>The 4-20 mA scale must be set in both the turbidimeter controller and the PLC</a:t>
            </a:r>
          </a:p>
          <a:p>
            <a:pPr eaLnBrk="1" hangingPunct="1">
              <a:spcAft>
                <a:spcPct val="50000"/>
              </a:spcAft>
            </a:pPr>
            <a:r>
              <a:rPr lang="en-US" kern="0" dirty="0" smtClean="0"/>
              <a:t>Example, the scale is changed in the controller to send a 20 mA signal when the turbidity is 10 NTU, but the change was not made in the PLC.</a:t>
            </a:r>
          </a:p>
          <a:p>
            <a:pPr eaLnBrk="1" hangingPunct="1">
              <a:spcAft>
                <a:spcPct val="50000"/>
              </a:spcAft>
            </a:pPr>
            <a:r>
              <a:rPr lang="en-US" kern="0" dirty="0" smtClean="0"/>
              <a:t>A spike to 10 NTU occurs at which point the PLC receives a 20 mA signal.  This spike will be stored in the SCADA system as a 1 NTU spike</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0110" y="1301918"/>
            <a:ext cx="4072890" cy="309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914400" y="550099"/>
            <a:ext cx="7543800" cy="523220"/>
          </a:xfrm>
          <a:prstGeom prst="rect">
            <a:avLst/>
          </a:prstGeom>
        </p:spPr>
        <p:txBody>
          <a:bodyPr wrap="square">
            <a:spAutoFit/>
          </a:bodyPr>
          <a:lstStyle/>
          <a:p>
            <a:pPr marL="0" indent="0" eaLnBrk="1" hangingPunct="1">
              <a:spcAft>
                <a:spcPct val="20000"/>
              </a:spcAft>
              <a:buClr>
                <a:schemeClr val="accent2"/>
              </a:buClr>
              <a:buSzPct val="80000"/>
              <a:buNone/>
            </a:pPr>
            <a:r>
              <a:rPr lang="en-US" sz="2800" i="1" dirty="0" smtClean="0">
                <a:solidFill>
                  <a:srgbClr val="C00000"/>
                </a:solidFill>
                <a:latin typeface="+mn-lt"/>
              </a:rPr>
              <a:t>Caution!</a:t>
            </a:r>
            <a:endParaRPr lang="en-US" sz="2800" i="1" dirty="0">
              <a:solidFill>
                <a:srgbClr val="C00000"/>
              </a:solidFill>
              <a:latin typeface="+mn-lt"/>
            </a:endParaRPr>
          </a:p>
        </p:txBody>
      </p:sp>
    </p:spTree>
    <p:extLst>
      <p:ext uri="{BB962C8B-B14F-4D97-AF65-F5344CB8AC3E}">
        <p14:creationId xmlns:p14="http://schemas.microsoft.com/office/powerpoint/2010/main" val="4179105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a:xfrm>
            <a:off x="703699" y="656879"/>
            <a:ext cx="7772400" cy="1143000"/>
          </a:xfrm>
        </p:spPr>
        <p:txBody>
          <a:bodyPr/>
          <a:lstStyle/>
          <a:p>
            <a:pPr eaLnBrk="1" hangingPunct="1">
              <a:defRPr/>
            </a:pPr>
            <a:r>
              <a:rPr lang="en-US" dirty="0" smtClean="0"/>
              <a:t>How do you set priorities?</a:t>
            </a:r>
          </a:p>
        </p:txBody>
      </p:sp>
      <p:sp>
        <p:nvSpPr>
          <p:cNvPr id="8195" name="Rectangle 3"/>
          <p:cNvSpPr>
            <a:spLocks noGrp="1" noChangeArrowheads="1"/>
          </p:cNvSpPr>
          <p:nvPr>
            <p:ph type="body" idx="1"/>
          </p:nvPr>
        </p:nvSpPr>
        <p:spPr>
          <a:xfrm>
            <a:off x="695325" y="2057400"/>
            <a:ext cx="3495675" cy="4343400"/>
          </a:xfrm>
        </p:spPr>
        <p:txBody>
          <a:bodyPr/>
          <a:lstStyle/>
          <a:p>
            <a:pPr marL="0" indent="0" eaLnBrk="1" hangingPunct="1">
              <a:buNone/>
            </a:pPr>
            <a:r>
              <a:rPr lang="en-US" dirty="0" smtClean="0">
                <a:latin typeface="Arial" charset="0"/>
              </a:rPr>
              <a:t>What is a basis for setting priorities in optimizing your treatment plant?</a:t>
            </a:r>
          </a:p>
          <a:p>
            <a:pPr marL="0" indent="0" eaLnBrk="1" hangingPunct="1">
              <a:buNone/>
            </a:pPr>
            <a:endParaRPr lang="en-US" dirty="0">
              <a:latin typeface="Arial" charset="0"/>
            </a:endParaRPr>
          </a:p>
          <a:p>
            <a:pPr eaLnBrk="1" hangingPunct="1"/>
            <a:r>
              <a:rPr lang="en-US" dirty="0" smtClean="0">
                <a:latin typeface="Arial" charset="0"/>
              </a:rPr>
              <a:t>Finished water quality?</a:t>
            </a:r>
          </a:p>
          <a:p>
            <a:pPr eaLnBrk="1" hangingPunct="1"/>
            <a:r>
              <a:rPr lang="en-US" dirty="0" smtClean="0">
                <a:latin typeface="Arial" charset="0"/>
              </a:rPr>
              <a:t>Production?</a:t>
            </a:r>
          </a:p>
          <a:p>
            <a:pPr eaLnBrk="1" hangingPunct="1"/>
            <a:r>
              <a:rPr lang="en-US" dirty="0" smtClean="0">
                <a:latin typeface="Arial" charset="0"/>
              </a:rPr>
              <a:t>Budgets?</a:t>
            </a:r>
          </a:p>
          <a:p>
            <a:pPr eaLnBrk="1" hangingPunct="1"/>
            <a:r>
              <a:rPr lang="en-US" dirty="0" smtClean="0">
                <a:latin typeface="Arial" charset="0"/>
              </a:rPr>
              <a:t>Time?</a:t>
            </a:r>
          </a:p>
        </p:txBody>
      </p:sp>
      <p:grpSp>
        <p:nvGrpSpPr>
          <p:cNvPr id="9" name="Group 8"/>
          <p:cNvGrpSpPr/>
          <p:nvPr/>
        </p:nvGrpSpPr>
        <p:grpSpPr>
          <a:xfrm>
            <a:off x="4573989" y="1905000"/>
            <a:ext cx="2579688" cy="4246434"/>
            <a:chOff x="5410200" y="1792338"/>
            <a:chExt cx="2579688" cy="4246434"/>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1905000"/>
              <a:ext cx="2168681" cy="4133772"/>
            </a:xfrm>
            <a:prstGeom prst="rect">
              <a:avLst/>
            </a:prstGeom>
          </p:spPr>
        </p:pic>
        <p:grpSp>
          <p:nvGrpSpPr>
            <p:cNvPr id="4" name="Group 3"/>
            <p:cNvGrpSpPr/>
            <p:nvPr/>
          </p:nvGrpSpPr>
          <p:grpSpPr>
            <a:xfrm>
              <a:off x="5410200" y="2770981"/>
              <a:ext cx="685800" cy="554038"/>
              <a:chOff x="3608387" y="3581400"/>
              <a:chExt cx="685800" cy="554038"/>
            </a:xfrm>
          </p:grpSpPr>
          <p:sp>
            <p:nvSpPr>
              <p:cNvPr id="7" name="Freeform 5"/>
              <p:cNvSpPr>
                <a:spLocks/>
              </p:cNvSpPr>
              <p:nvPr/>
            </p:nvSpPr>
            <p:spPr bwMode="auto">
              <a:xfrm>
                <a:off x="3608387" y="3581400"/>
                <a:ext cx="674688" cy="554038"/>
              </a:xfrm>
              <a:custGeom>
                <a:avLst/>
                <a:gdLst>
                  <a:gd name="T0" fmla="*/ 2147483647 w 849"/>
                  <a:gd name="T1" fmla="*/ 0 h 699"/>
                  <a:gd name="T2" fmla="*/ 0 w 849"/>
                  <a:gd name="T3" fmla="*/ 2147483647 h 699"/>
                  <a:gd name="T4" fmla="*/ 2147483647 w 849"/>
                  <a:gd name="T5" fmla="*/ 2147483647 h 699"/>
                  <a:gd name="T6" fmla="*/ 2147483647 w 849"/>
                  <a:gd name="T7" fmla="*/ 2147483647 h 699"/>
                  <a:gd name="T8" fmla="*/ 2147483647 w 849"/>
                  <a:gd name="T9" fmla="*/ 2147483647 h 699"/>
                  <a:gd name="T10" fmla="*/ 2147483647 w 849"/>
                  <a:gd name="T11" fmla="*/ 0 h 699"/>
                  <a:gd name="T12" fmla="*/ 2147483647 w 849"/>
                  <a:gd name="T13" fmla="*/ 0 h 699"/>
                  <a:gd name="T14" fmla="*/ 0 60000 65536"/>
                  <a:gd name="T15" fmla="*/ 0 60000 65536"/>
                  <a:gd name="T16" fmla="*/ 0 60000 65536"/>
                  <a:gd name="T17" fmla="*/ 0 60000 65536"/>
                  <a:gd name="T18" fmla="*/ 0 60000 65536"/>
                  <a:gd name="T19" fmla="*/ 0 60000 65536"/>
                  <a:gd name="T20" fmla="*/ 0 60000 65536"/>
                  <a:gd name="T21" fmla="*/ 0 w 849"/>
                  <a:gd name="T22" fmla="*/ 0 h 699"/>
                  <a:gd name="T23" fmla="*/ 849 w 849"/>
                  <a:gd name="T24" fmla="*/ 699 h 6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9" h="699">
                    <a:moveTo>
                      <a:pt x="213" y="0"/>
                    </a:moveTo>
                    <a:lnTo>
                      <a:pt x="0" y="350"/>
                    </a:lnTo>
                    <a:lnTo>
                      <a:pt x="213" y="699"/>
                    </a:lnTo>
                    <a:lnTo>
                      <a:pt x="638" y="699"/>
                    </a:lnTo>
                    <a:lnTo>
                      <a:pt x="849" y="350"/>
                    </a:lnTo>
                    <a:lnTo>
                      <a:pt x="638" y="0"/>
                    </a:lnTo>
                    <a:lnTo>
                      <a:pt x="213" y="0"/>
                    </a:lnTo>
                  </a:path>
                </a:pathLst>
              </a:custGeom>
              <a:solidFill>
                <a:srgbClr val="FFFF99"/>
              </a:solidFill>
              <a:ln w="11176">
                <a:solidFill>
                  <a:srgbClr val="000000"/>
                </a:solidFill>
                <a:round/>
                <a:headEnd/>
                <a:tailEnd/>
              </a:ln>
            </p:spPr>
            <p:txBody>
              <a:bodyPr/>
              <a:lstStyle/>
              <a:p>
                <a:endParaRPr lang="en-US" dirty="0"/>
              </a:p>
            </p:txBody>
          </p:sp>
          <p:sp>
            <p:nvSpPr>
              <p:cNvPr id="8" name="Text Box 216"/>
              <p:cNvSpPr txBox="1">
                <a:spLocks noChangeArrowheads="1"/>
              </p:cNvSpPr>
              <p:nvPr/>
            </p:nvSpPr>
            <p:spPr bwMode="auto">
              <a:xfrm>
                <a:off x="3608387" y="3721893"/>
                <a:ext cx="685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1600" b="1" dirty="0" smtClean="0">
                    <a:solidFill>
                      <a:srgbClr val="0000CC"/>
                    </a:solidFill>
                    <a:latin typeface="Univers" pitchFamily="34" charset="0"/>
                  </a:rPr>
                  <a:t>NTU</a:t>
                </a:r>
                <a:endParaRPr lang="en-US" sz="1600" b="1" dirty="0">
                  <a:solidFill>
                    <a:srgbClr val="0000CC"/>
                  </a:solidFill>
                  <a:latin typeface="Univers" pitchFamily="34" charset="0"/>
                </a:endParaRPr>
              </a:p>
            </p:txBody>
          </p:sp>
        </p:grpSp>
        <p:grpSp>
          <p:nvGrpSpPr>
            <p:cNvPr id="5" name="Group 4"/>
            <p:cNvGrpSpPr/>
            <p:nvPr/>
          </p:nvGrpSpPr>
          <p:grpSpPr>
            <a:xfrm>
              <a:off x="5741988" y="2069357"/>
              <a:ext cx="685800" cy="554038"/>
              <a:chOff x="5741988" y="2069357"/>
              <a:chExt cx="685800" cy="554038"/>
            </a:xfrm>
          </p:grpSpPr>
          <p:sp>
            <p:nvSpPr>
              <p:cNvPr id="11" name="Freeform 5"/>
              <p:cNvSpPr>
                <a:spLocks/>
              </p:cNvSpPr>
              <p:nvPr/>
            </p:nvSpPr>
            <p:spPr bwMode="auto">
              <a:xfrm>
                <a:off x="5741988" y="2069357"/>
                <a:ext cx="674688" cy="554038"/>
              </a:xfrm>
              <a:custGeom>
                <a:avLst/>
                <a:gdLst>
                  <a:gd name="T0" fmla="*/ 2147483647 w 849"/>
                  <a:gd name="T1" fmla="*/ 0 h 699"/>
                  <a:gd name="T2" fmla="*/ 0 w 849"/>
                  <a:gd name="T3" fmla="*/ 2147483647 h 699"/>
                  <a:gd name="T4" fmla="*/ 2147483647 w 849"/>
                  <a:gd name="T5" fmla="*/ 2147483647 h 699"/>
                  <a:gd name="T6" fmla="*/ 2147483647 w 849"/>
                  <a:gd name="T7" fmla="*/ 2147483647 h 699"/>
                  <a:gd name="T8" fmla="*/ 2147483647 w 849"/>
                  <a:gd name="T9" fmla="*/ 2147483647 h 699"/>
                  <a:gd name="T10" fmla="*/ 2147483647 w 849"/>
                  <a:gd name="T11" fmla="*/ 0 h 699"/>
                  <a:gd name="T12" fmla="*/ 2147483647 w 849"/>
                  <a:gd name="T13" fmla="*/ 0 h 699"/>
                  <a:gd name="T14" fmla="*/ 0 60000 65536"/>
                  <a:gd name="T15" fmla="*/ 0 60000 65536"/>
                  <a:gd name="T16" fmla="*/ 0 60000 65536"/>
                  <a:gd name="T17" fmla="*/ 0 60000 65536"/>
                  <a:gd name="T18" fmla="*/ 0 60000 65536"/>
                  <a:gd name="T19" fmla="*/ 0 60000 65536"/>
                  <a:gd name="T20" fmla="*/ 0 60000 65536"/>
                  <a:gd name="T21" fmla="*/ 0 w 849"/>
                  <a:gd name="T22" fmla="*/ 0 h 699"/>
                  <a:gd name="T23" fmla="*/ 849 w 849"/>
                  <a:gd name="T24" fmla="*/ 699 h 6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9" h="699">
                    <a:moveTo>
                      <a:pt x="213" y="0"/>
                    </a:moveTo>
                    <a:lnTo>
                      <a:pt x="0" y="350"/>
                    </a:lnTo>
                    <a:lnTo>
                      <a:pt x="213" y="699"/>
                    </a:lnTo>
                    <a:lnTo>
                      <a:pt x="638" y="699"/>
                    </a:lnTo>
                    <a:lnTo>
                      <a:pt x="849" y="350"/>
                    </a:lnTo>
                    <a:lnTo>
                      <a:pt x="638" y="0"/>
                    </a:lnTo>
                    <a:lnTo>
                      <a:pt x="213" y="0"/>
                    </a:lnTo>
                  </a:path>
                </a:pathLst>
              </a:custGeom>
              <a:solidFill>
                <a:srgbClr val="FFFF99"/>
              </a:solidFill>
              <a:ln w="11176">
                <a:solidFill>
                  <a:srgbClr val="000000"/>
                </a:solidFill>
                <a:round/>
                <a:headEnd/>
                <a:tailEnd/>
              </a:ln>
            </p:spPr>
            <p:txBody>
              <a:bodyPr/>
              <a:lstStyle/>
              <a:p>
                <a:endParaRPr lang="en-US" dirty="0"/>
              </a:p>
            </p:txBody>
          </p:sp>
          <p:sp>
            <p:nvSpPr>
              <p:cNvPr id="12" name="Text Box 216"/>
              <p:cNvSpPr txBox="1">
                <a:spLocks noChangeArrowheads="1"/>
              </p:cNvSpPr>
              <p:nvPr/>
            </p:nvSpPr>
            <p:spPr bwMode="auto">
              <a:xfrm>
                <a:off x="5741988" y="2170062"/>
                <a:ext cx="685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1600" b="1" dirty="0" smtClean="0">
                    <a:solidFill>
                      <a:srgbClr val="0000CC"/>
                    </a:solidFill>
                    <a:latin typeface="Univers" pitchFamily="34" charset="0"/>
                  </a:rPr>
                  <a:t>CT</a:t>
                </a:r>
                <a:endParaRPr lang="en-US" sz="1600" b="1" dirty="0">
                  <a:solidFill>
                    <a:srgbClr val="0000CC"/>
                  </a:solidFill>
                  <a:latin typeface="Univers" pitchFamily="34" charset="0"/>
                </a:endParaRPr>
              </a:p>
            </p:txBody>
          </p:sp>
        </p:grpSp>
        <p:grpSp>
          <p:nvGrpSpPr>
            <p:cNvPr id="6" name="Group 5"/>
            <p:cNvGrpSpPr/>
            <p:nvPr/>
          </p:nvGrpSpPr>
          <p:grpSpPr>
            <a:xfrm>
              <a:off x="6453110" y="1792338"/>
              <a:ext cx="685800" cy="554038"/>
              <a:chOff x="6453110" y="1792338"/>
              <a:chExt cx="685800" cy="554038"/>
            </a:xfrm>
          </p:grpSpPr>
          <p:sp>
            <p:nvSpPr>
              <p:cNvPr id="14" name="Freeform 5"/>
              <p:cNvSpPr>
                <a:spLocks/>
              </p:cNvSpPr>
              <p:nvPr/>
            </p:nvSpPr>
            <p:spPr bwMode="auto">
              <a:xfrm>
                <a:off x="6453110" y="1792338"/>
                <a:ext cx="674688" cy="554038"/>
              </a:xfrm>
              <a:custGeom>
                <a:avLst/>
                <a:gdLst>
                  <a:gd name="T0" fmla="*/ 2147483647 w 849"/>
                  <a:gd name="T1" fmla="*/ 0 h 699"/>
                  <a:gd name="T2" fmla="*/ 0 w 849"/>
                  <a:gd name="T3" fmla="*/ 2147483647 h 699"/>
                  <a:gd name="T4" fmla="*/ 2147483647 w 849"/>
                  <a:gd name="T5" fmla="*/ 2147483647 h 699"/>
                  <a:gd name="T6" fmla="*/ 2147483647 w 849"/>
                  <a:gd name="T7" fmla="*/ 2147483647 h 699"/>
                  <a:gd name="T8" fmla="*/ 2147483647 w 849"/>
                  <a:gd name="T9" fmla="*/ 2147483647 h 699"/>
                  <a:gd name="T10" fmla="*/ 2147483647 w 849"/>
                  <a:gd name="T11" fmla="*/ 0 h 699"/>
                  <a:gd name="T12" fmla="*/ 2147483647 w 849"/>
                  <a:gd name="T13" fmla="*/ 0 h 699"/>
                  <a:gd name="T14" fmla="*/ 0 60000 65536"/>
                  <a:gd name="T15" fmla="*/ 0 60000 65536"/>
                  <a:gd name="T16" fmla="*/ 0 60000 65536"/>
                  <a:gd name="T17" fmla="*/ 0 60000 65536"/>
                  <a:gd name="T18" fmla="*/ 0 60000 65536"/>
                  <a:gd name="T19" fmla="*/ 0 60000 65536"/>
                  <a:gd name="T20" fmla="*/ 0 60000 65536"/>
                  <a:gd name="T21" fmla="*/ 0 w 849"/>
                  <a:gd name="T22" fmla="*/ 0 h 699"/>
                  <a:gd name="T23" fmla="*/ 849 w 849"/>
                  <a:gd name="T24" fmla="*/ 699 h 6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9" h="699">
                    <a:moveTo>
                      <a:pt x="213" y="0"/>
                    </a:moveTo>
                    <a:lnTo>
                      <a:pt x="0" y="350"/>
                    </a:lnTo>
                    <a:lnTo>
                      <a:pt x="213" y="699"/>
                    </a:lnTo>
                    <a:lnTo>
                      <a:pt x="638" y="699"/>
                    </a:lnTo>
                    <a:lnTo>
                      <a:pt x="849" y="350"/>
                    </a:lnTo>
                    <a:lnTo>
                      <a:pt x="638" y="0"/>
                    </a:lnTo>
                    <a:lnTo>
                      <a:pt x="213" y="0"/>
                    </a:lnTo>
                  </a:path>
                </a:pathLst>
              </a:custGeom>
              <a:solidFill>
                <a:srgbClr val="FFFF99"/>
              </a:solidFill>
              <a:ln w="11176">
                <a:solidFill>
                  <a:srgbClr val="000000"/>
                </a:solidFill>
                <a:round/>
                <a:headEnd/>
                <a:tailEnd/>
              </a:ln>
            </p:spPr>
            <p:txBody>
              <a:bodyPr/>
              <a:lstStyle/>
              <a:p>
                <a:endParaRPr lang="en-US" dirty="0"/>
              </a:p>
            </p:txBody>
          </p:sp>
          <p:sp>
            <p:nvSpPr>
              <p:cNvPr id="15" name="Text Box 216"/>
              <p:cNvSpPr txBox="1">
                <a:spLocks noChangeArrowheads="1"/>
              </p:cNvSpPr>
              <p:nvPr/>
            </p:nvSpPr>
            <p:spPr bwMode="auto">
              <a:xfrm>
                <a:off x="6453110" y="1918329"/>
                <a:ext cx="685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1600" b="1" dirty="0" smtClean="0">
                    <a:solidFill>
                      <a:srgbClr val="0000CC"/>
                    </a:solidFill>
                    <a:latin typeface="Univers" pitchFamily="34" charset="0"/>
                  </a:rPr>
                  <a:t>$$$</a:t>
                </a:r>
                <a:endParaRPr lang="en-US" sz="1600" b="1" dirty="0">
                  <a:solidFill>
                    <a:srgbClr val="0000CC"/>
                  </a:solidFill>
                  <a:latin typeface="Univers" pitchFamily="34" charset="0"/>
                </a:endParaRPr>
              </a:p>
            </p:txBody>
          </p:sp>
        </p:grpSp>
        <p:grpSp>
          <p:nvGrpSpPr>
            <p:cNvPr id="18" name="Group 17"/>
            <p:cNvGrpSpPr/>
            <p:nvPr/>
          </p:nvGrpSpPr>
          <p:grpSpPr>
            <a:xfrm>
              <a:off x="7137604" y="2228073"/>
              <a:ext cx="685800" cy="554038"/>
              <a:chOff x="6453110" y="1792338"/>
              <a:chExt cx="685800" cy="554038"/>
            </a:xfrm>
          </p:grpSpPr>
          <p:sp>
            <p:nvSpPr>
              <p:cNvPr id="19" name="Freeform 5"/>
              <p:cNvSpPr>
                <a:spLocks/>
              </p:cNvSpPr>
              <p:nvPr/>
            </p:nvSpPr>
            <p:spPr bwMode="auto">
              <a:xfrm>
                <a:off x="6453110" y="1792338"/>
                <a:ext cx="674688" cy="554038"/>
              </a:xfrm>
              <a:custGeom>
                <a:avLst/>
                <a:gdLst>
                  <a:gd name="T0" fmla="*/ 2147483647 w 849"/>
                  <a:gd name="T1" fmla="*/ 0 h 699"/>
                  <a:gd name="T2" fmla="*/ 0 w 849"/>
                  <a:gd name="T3" fmla="*/ 2147483647 h 699"/>
                  <a:gd name="T4" fmla="*/ 2147483647 w 849"/>
                  <a:gd name="T5" fmla="*/ 2147483647 h 699"/>
                  <a:gd name="T6" fmla="*/ 2147483647 w 849"/>
                  <a:gd name="T7" fmla="*/ 2147483647 h 699"/>
                  <a:gd name="T8" fmla="*/ 2147483647 w 849"/>
                  <a:gd name="T9" fmla="*/ 2147483647 h 699"/>
                  <a:gd name="T10" fmla="*/ 2147483647 w 849"/>
                  <a:gd name="T11" fmla="*/ 0 h 699"/>
                  <a:gd name="T12" fmla="*/ 2147483647 w 849"/>
                  <a:gd name="T13" fmla="*/ 0 h 699"/>
                  <a:gd name="T14" fmla="*/ 0 60000 65536"/>
                  <a:gd name="T15" fmla="*/ 0 60000 65536"/>
                  <a:gd name="T16" fmla="*/ 0 60000 65536"/>
                  <a:gd name="T17" fmla="*/ 0 60000 65536"/>
                  <a:gd name="T18" fmla="*/ 0 60000 65536"/>
                  <a:gd name="T19" fmla="*/ 0 60000 65536"/>
                  <a:gd name="T20" fmla="*/ 0 60000 65536"/>
                  <a:gd name="T21" fmla="*/ 0 w 849"/>
                  <a:gd name="T22" fmla="*/ 0 h 699"/>
                  <a:gd name="T23" fmla="*/ 849 w 849"/>
                  <a:gd name="T24" fmla="*/ 699 h 6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9" h="699">
                    <a:moveTo>
                      <a:pt x="213" y="0"/>
                    </a:moveTo>
                    <a:lnTo>
                      <a:pt x="0" y="350"/>
                    </a:lnTo>
                    <a:lnTo>
                      <a:pt x="213" y="699"/>
                    </a:lnTo>
                    <a:lnTo>
                      <a:pt x="638" y="699"/>
                    </a:lnTo>
                    <a:lnTo>
                      <a:pt x="849" y="350"/>
                    </a:lnTo>
                    <a:lnTo>
                      <a:pt x="638" y="0"/>
                    </a:lnTo>
                    <a:lnTo>
                      <a:pt x="213" y="0"/>
                    </a:lnTo>
                  </a:path>
                </a:pathLst>
              </a:custGeom>
              <a:solidFill>
                <a:srgbClr val="FFFF99"/>
              </a:solidFill>
              <a:ln w="11176">
                <a:solidFill>
                  <a:srgbClr val="000000"/>
                </a:solidFill>
                <a:round/>
                <a:headEnd/>
                <a:tailEnd/>
              </a:ln>
            </p:spPr>
            <p:txBody>
              <a:bodyPr/>
              <a:lstStyle/>
              <a:p>
                <a:endParaRPr lang="en-US" dirty="0"/>
              </a:p>
            </p:txBody>
          </p:sp>
          <p:sp>
            <p:nvSpPr>
              <p:cNvPr id="20" name="Text Box 216"/>
              <p:cNvSpPr txBox="1">
                <a:spLocks noChangeArrowheads="1"/>
              </p:cNvSpPr>
              <p:nvPr/>
            </p:nvSpPr>
            <p:spPr bwMode="auto">
              <a:xfrm>
                <a:off x="6453110" y="1918329"/>
                <a:ext cx="685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1600" b="1" dirty="0" smtClean="0">
                    <a:solidFill>
                      <a:srgbClr val="0000CC"/>
                    </a:solidFill>
                    <a:latin typeface="Univers" pitchFamily="34" charset="0"/>
                  </a:rPr>
                  <a:t>LCR</a:t>
                </a:r>
                <a:endParaRPr lang="en-US" sz="1600" b="1" dirty="0">
                  <a:solidFill>
                    <a:srgbClr val="0000CC"/>
                  </a:solidFill>
                  <a:latin typeface="Univers" pitchFamily="34" charset="0"/>
                </a:endParaRPr>
              </a:p>
            </p:txBody>
          </p:sp>
        </p:grpSp>
        <p:grpSp>
          <p:nvGrpSpPr>
            <p:cNvPr id="21" name="Group 20"/>
            <p:cNvGrpSpPr/>
            <p:nvPr/>
          </p:nvGrpSpPr>
          <p:grpSpPr>
            <a:xfrm>
              <a:off x="7304088" y="2973009"/>
              <a:ext cx="685800" cy="554038"/>
              <a:chOff x="6453110" y="1792338"/>
              <a:chExt cx="685800" cy="554038"/>
            </a:xfrm>
          </p:grpSpPr>
          <p:sp>
            <p:nvSpPr>
              <p:cNvPr id="22" name="Freeform 5"/>
              <p:cNvSpPr>
                <a:spLocks/>
              </p:cNvSpPr>
              <p:nvPr/>
            </p:nvSpPr>
            <p:spPr bwMode="auto">
              <a:xfrm>
                <a:off x="6453110" y="1792338"/>
                <a:ext cx="674688" cy="554038"/>
              </a:xfrm>
              <a:custGeom>
                <a:avLst/>
                <a:gdLst>
                  <a:gd name="T0" fmla="*/ 2147483647 w 849"/>
                  <a:gd name="T1" fmla="*/ 0 h 699"/>
                  <a:gd name="T2" fmla="*/ 0 w 849"/>
                  <a:gd name="T3" fmla="*/ 2147483647 h 699"/>
                  <a:gd name="T4" fmla="*/ 2147483647 w 849"/>
                  <a:gd name="T5" fmla="*/ 2147483647 h 699"/>
                  <a:gd name="T6" fmla="*/ 2147483647 w 849"/>
                  <a:gd name="T7" fmla="*/ 2147483647 h 699"/>
                  <a:gd name="T8" fmla="*/ 2147483647 w 849"/>
                  <a:gd name="T9" fmla="*/ 2147483647 h 699"/>
                  <a:gd name="T10" fmla="*/ 2147483647 w 849"/>
                  <a:gd name="T11" fmla="*/ 0 h 699"/>
                  <a:gd name="T12" fmla="*/ 2147483647 w 849"/>
                  <a:gd name="T13" fmla="*/ 0 h 699"/>
                  <a:gd name="T14" fmla="*/ 0 60000 65536"/>
                  <a:gd name="T15" fmla="*/ 0 60000 65536"/>
                  <a:gd name="T16" fmla="*/ 0 60000 65536"/>
                  <a:gd name="T17" fmla="*/ 0 60000 65536"/>
                  <a:gd name="T18" fmla="*/ 0 60000 65536"/>
                  <a:gd name="T19" fmla="*/ 0 60000 65536"/>
                  <a:gd name="T20" fmla="*/ 0 60000 65536"/>
                  <a:gd name="T21" fmla="*/ 0 w 849"/>
                  <a:gd name="T22" fmla="*/ 0 h 699"/>
                  <a:gd name="T23" fmla="*/ 849 w 849"/>
                  <a:gd name="T24" fmla="*/ 699 h 6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9" h="699">
                    <a:moveTo>
                      <a:pt x="213" y="0"/>
                    </a:moveTo>
                    <a:lnTo>
                      <a:pt x="0" y="350"/>
                    </a:lnTo>
                    <a:lnTo>
                      <a:pt x="213" y="699"/>
                    </a:lnTo>
                    <a:lnTo>
                      <a:pt x="638" y="699"/>
                    </a:lnTo>
                    <a:lnTo>
                      <a:pt x="849" y="350"/>
                    </a:lnTo>
                    <a:lnTo>
                      <a:pt x="638" y="0"/>
                    </a:lnTo>
                    <a:lnTo>
                      <a:pt x="213" y="0"/>
                    </a:lnTo>
                  </a:path>
                </a:pathLst>
              </a:custGeom>
              <a:solidFill>
                <a:srgbClr val="FFFF99"/>
              </a:solidFill>
              <a:ln w="11176">
                <a:solidFill>
                  <a:srgbClr val="000000"/>
                </a:solidFill>
                <a:round/>
                <a:headEnd/>
                <a:tailEnd/>
              </a:ln>
            </p:spPr>
            <p:txBody>
              <a:bodyPr/>
              <a:lstStyle/>
              <a:p>
                <a:endParaRPr lang="en-US" dirty="0"/>
              </a:p>
            </p:txBody>
          </p:sp>
          <p:sp>
            <p:nvSpPr>
              <p:cNvPr id="23" name="Text Box 216"/>
              <p:cNvSpPr txBox="1">
                <a:spLocks noChangeArrowheads="1"/>
              </p:cNvSpPr>
              <p:nvPr/>
            </p:nvSpPr>
            <p:spPr bwMode="auto">
              <a:xfrm>
                <a:off x="6453110" y="1918329"/>
                <a:ext cx="685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1600" b="1" dirty="0" smtClean="0">
                    <a:solidFill>
                      <a:srgbClr val="0000CC"/>
                    </a:solidFill>
                    <a:latin typeface="Univers" pitchFamily="34" charset="0"/>
                  </a:rPr>
                  <a:t>DBP</a:t>
                </a:r>
                <a:endParaRPr lang="en-US" sz="1600" b="1" dirty="0">
                  <a:solidFill>
                    <a:srgbClr val="0000CC"/>
                  </a:solidFill>
                  <a:latin typeface="Univers" pitchFamily="34" charset="0"/>
                </a:endParaRPr>
              </a:p>
            </p:txBody>
          </p:sp>
        </p:grpSp>
      </p:grpSp>
    </p:spTree>
    <p:extLst>
      <p:ext uri="{BB962C8B-B14F-4D97-AF65-F5344CB8AC3E}">
        <p14:creationId xmlns:p14="http://schemas.microsoft.com/office/powerpoint/2010/main" val="229969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44562"/>
          </a:xfrm>
        </p:spPr>
        <p:txBody>
          <a:bodyPr/>
          <a:lstStyle/>
          <a:p>
            <a:pPr algn="ctr"/>
            <a:r>
              <a:rPr lang="en-US" dirty="0" smtClean="0"/>
              <a:t>Overview – Turbidity Requirements</a:t>
            </a:r>
          </a:p>
        </p:txBody>
      </p:sp>
      <p:sp>
        <p:nvSpPr>
          <p:cNvPr id="3" name="Content Placeholder 2"/>
          <p:cNvSpPr>
            <a:spLocks noGrp="1"/>
          </p:cNvSpPr>
          <p:nvPr>
            <p:ph idx="1"/>
          </p:nvPr>
        </p:nvSpPr>
        <p:spPr>
          <a:xfrm>
            <a:off x="457200" y="1371600"/>
            <a:ext cx="8229600" cy="4419600"/>
          </a:xfrm>
        </p:spPr>
        <p:txBody>
          <a:bodyPr/>
          <a:lstStyle/>
          <a:p>
            <a:pPr marL="0" indent="0">
              <a:lnSpc>
                <a:spcPct val="150000"/>
              </a:lnSpc>
              <a:buNone/>
              <a:defRPr/>
            </a:pPr>
            <a:r>
              <a:rPr lang="en-US" dirty="0" smtClean="0"/>
              <a:t>OAR 333-061-0036(5)(b) – Settled Water Turbidity Monitoring</a:t>
            </a:r>
          </a:p>
          <a:p>
            <a:pPr marL="457200" lvl="1" indent="0">
              <a:lnSpc>
                <a:spcPct val="150000"/>
              </a:lnSpc>
              <a:buNone/>
              <a:defRPr/>
            </a:pPr>
            <a:r>
              <a:rPr lang="en-US" sz="2000" dirty="0">
                <a:ea typeface="+mn-ea"/>
                <a:cs typeface="+mn-cs"/>
              </a:rPr>
              <a:t>Conventional </a:t>
            </a:r>
            <a:r>
              <a:rPr lang="en-US" sz="2000" dirty="0" smtClean="0">
                <a:ea typeface="+mn-ea"/>
                <a:cs typeface="+mn-cs"/>
              </a:rPr>
              <a:t>filtration systems must m</a:t>
            </a:r>
            <a:r>
              <a:rPr lang="en-US" dirty="0" smtClean="0"/>
              <a:t>easure settled water turbidity every day.</a:t>
            </a:r>
            <a:endParaRPr lang="en-US"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40</a:t>
            </a:fld>
            <a:endParaRPr lang="en-US" sz="1000">
              <a:solidFill>
                <a:srgbClr val="005595"/>
              </a:solidFill>
              <a:latin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3640" y="2514599"/>
            <a:ext cx="4937760" cy="2777491"/>
          </a:xfrm>
          <a:prstGeom prst="rect">
            <a:avLst/>
          </a:prstGeom>
          <a:ln>
            <a:solidFill>
              <a:schemeClr val="tx1"/>
            </a:solidFill>
          </a:ln>
        </p:spPr>
      </p:pic>
      <p:sp>
        <p:nvSpPr>
          <p:cNvPr id="11" name="Content Placeholder 2"/>
          <p:cNvSpPr txBox="1">
            <a:spLocks/>
          </p:cNvSpPr>
          <p:nvPr/>
        </p:nvSpPr>
        <p:spPr bwMode="auto">
          <a:xfrm>
            <a:off x="2438400" y="5276850"/>
            <a:ext cx="4953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marL="0" indent="0" algn="ctr">
              <a:buFontTx/>
              <a:buNone/>
              <a:defRPr/>
            </a:pPr>
            <a:r>
              <a:rPr lang="en-US" sz="1200" kern="0" dirty="0" smtClean="0"/>
              <a:t>Individual Settled Water Turbidimeters</a:t>
            </a:r>
          </a:p>
          <a:p>
            <a:pPr marL="0" indent="0" algn="ctr">
              <a:buFontTx/>
              <a:buNone/>
              <a:defRPr/>
            </a:pPr>
            <a:r>
              <a:rPr lang="en-US" sz="1200" kern="0" dirty="0" smtClean="0"/>
              <a:t>Seaside Roberts Pacer II contact adsorption clarifier plant 2015</a:t>
            </a:r>
          </a:p>
        </p:txBody>
      </p:sp>
    </p:spTree>
    <p:extLst>
      <p:ext uri="{BB962C8B-B14F-4D97-AF65-F5344CB8AC3E}">
        <p14:creationId xmlns:p14="http://schemas.microsoft.com/office/powerpoint/2010/main" val="1391475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44562"/>
          </a:xfrm>
        </p:spPr>
        <p:txBody>
          <a:bodyPr/>
          <a:lstStyle/>
          <a:p>
            <a:pPr algn="ctr"/>
            <a:r>
              <a:rPr lang="en-US" dirty="0" smtClean="0"/>
              <a:t>Overview – Turbidity Requirements</a:t>
            </a:r>
          </a:p>
        </p:txBody>
      </p:sp>
      <p:sp>
        <p:nvSpPr>
          <p:cNvPr id="3" name="Content Placeholder 2"/>
          <p:cNvSpPr>
            <a:spLocks noGrp="1"/>
          </p:cNvSpPr>
          <p:nvPr>
            <p:ph idx="1"/>
          </p:nvPr>
        </p:nvSpPr>
        <p:spPr>
          <a:xfrm>
            <a:off x="457200" y="1371600"/>
            <a:ext cx="8229600" cy="4419600"/>
          </a:xfrm>
        </p:spPr>
        <p:txBody>
          <a:bodyPr/>
          <a:lstStyle/>
          <a:p>
            <a:pPr marL="0" indent="0">
              <a:lnSpc>
                <a:spcPct val="150000"/>
              </a:lnSpc>
              <a:buNone/>
              <a:defRPr/>
            </a:pPr>
            <a:r>
              <a:rPr lang="en-US" dirty="0" smtClean="0"/>
              <a:t>OAR 333-061-0036(5)(b) – Combined Filter Effluent (CFE) Monitoring</a:t>
            </a:r>
          </a:p>
          <a:p>
            <a:pPr marL="457200" lvl="1" indent="0">
              <a:lnSpc>
                <a:spcPct val="150000"/>
              </a:lnSpc>
              <a:buNone/>
              <a:defRPr/>
            </a:pPr>
            <a:r>
              <a:rPr lang="en-US" sz="2000" dirty="0">
                <a:ea typeface="+mn-ea"/>
                <a:cs typeface="+mn-cs"/>
              </a:rPr>
              <a:t>Conventional &amp; Direct Filtration Treatment Systems must:</a:t>
            </a:r>
          </a:p>
          <a:p>
            <a:pPr lvl="2" indent="-342900">
              <a:lnSpc>
                <a:spcPct val="150000"/>
              </a:lnSpc>
              <a:buFont typeface="+mj-lt"/>
              <a:buAutoNum type="arabicPeriod"/>
              <a:defRPr/>
            </a:pPr>
            <a:r>
              <a:rPr lang="en-US" i="1" dirty="0" smtClean="0"/>
              <a:t>Measure combined filter effluent (CFE) water turbidity (prior to storage) every four hours (or more frequently).  </a:t>
            </a:r>
          </a:p>
          <a:p>
            <a:pPr lvl="2" indent="-342900">
              <a:lnSpc>
                <a:spcPct val="150000"/>
              </a:lnSpc>
              <a:buFont typeface="+mj-lt"/>
              <a:buAutoNum type="arabicPeriod"/>
              <a:defRPr/>
            </a:pPr>
            <a:r>
              <a:rPr lang="en-US" i="1" dirty="0" smtClean="0"/>
              <a:t>Turbidimeters must be calibrated at least quarterly &amp; per manufacturer.</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41</a:t>
            </a:fld>
            <a:endParaRPr lang="en-US" sz="1000">
              <a:solidFill>
                <a:srgbClr val="005595"/>
              </a:solidFill>
              <a:latin typeface="Arial" panose="020B0604020202020204" pitchFamily="34" charset="0"/>
            </a:endParaRPr>
          </a:p>
        </p:txBody>
      </p:sp>
      <p:pic>
        <p:nvPicPr>
          <p:cNvPr id="8" name="Picture 7"/>
          <p:cNvPicPr>
            <a:picLocks noChangeAspect="1"/>
          </p:cNvPicPr>
          <p:nvPr/>
        </p:nvPicPr>
        <p:blipFill>
          <a:blip r:embed="rId3"/>
          <a:stretch>
            <a:fillRect/>
          </a:stretch>
        </p:blipFill>
        <p:spPr>
          <a:xfrm>
            <a:off x="4061460" y="4252915"/>
            <a:ext cx="2634402" cy="1981200"/>
          </a:xfrm>
          <a:prstGeom prst="rect">
            <a:avLst/>
          </a:prstGeom>
        </p:spPr>
      </p:pic>
      <p:pic>
        <p:nvPicPr>
          <p:cNvPr id="9" name="Picture 8"/>
          <p:cNvPicPr>
            <a:picLocks noChangeAspect="1"/>
          </p:cNvPicPr>
          <p:nvPr/>
        </p:nvPicPr>
        <p:blipFill>
          <a:blip r:embed="rId4"/>
          <a:stretch>
            <a:fillRect/>
          </a:stretch>
        </p:blipFill>
        <p:spPr>
          <a:xfrm>
            <a:off x="6082452" y="3733800"/>
            <a:ext cx="2604348" cy="1937381"/>
          </a:xfrm>
          <a:prstGeom prst="rect">
            <a:avLst/>
          </a:prstGeom>
        </p:spPr>
      </p:pic>
    </p:spTree>
    <p:extLst>
      <p:ext uri="{BB962C8B-B14F-4D97-AF65-F5344CB8AC3E}">
        <p14:creationId xmlns:p14="http://schemas.microsoft.com/office/powerpoint/2010/main" val="1915528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200400" y="1828800"/>
            <a:ext cx="3829547" cy="4255770"/>
          </a:xfrm>
          <a:prstGeom prst="rect">
            <a:avLst/>
          </a:prstGeom>
        </p:spPr>
      </p:pic>
      <p:sp>
        <p:nvSpPr>
          <p:cNvPr id="6146" name="Title 1"/>
          <p:cNvSpPr>
            <a:spLocks noGrp="1"/>
          </p:cNvSpPr>
          <p:nvPr>
            <p:ph type="title"/>
          </p:nvPr>
        </p:nvSpPr>
        <p:spPr>
          <a:xfrm>
            <a:off x="457200" y="274638"/>
            <a:ext cx="8229600" cy="944562"/>
          </a:xfrm>
        </p:spPr>
        <p:txBody>
          <a:bodyPr/>
          <a:lstStyle/>
          <a:p>
            <a:pPr algn="ctr"/>
            <a:r>
              <a:rPr lang="en-US" dirty="0" smtClean="0"/>
              <a:t>Overview – Turbidity Requirements</a:t>
            </a:r>
          </a:p>
        </p:txBody>
      </p:sp>
      <p:sp>
        <p:nvSpPr>
          <p:cNvPr id="3" name="Content Placeholder 2"/>
          <p:cNvSpPr>
            <a:spLocks noGrp="1"/>
          </p:cNvSpPr>
          <p:nvPr>
            <p:ph idx="1"/>
          </p:nvPr>
        </p:nvSpPr>
        <p:spPr>
          <a:xfrm>
            <a:off x="457200" y="1371600"/>
            <a:ext cx="5791200" cy="4419600"/>
          </a:xfrm>
        </p:spPr>
        <p:txBody>
          <a:bodyPr/>
          <a:lstStyle/>
          <a:p>
            <a:pPr marL="0" indent="0">
              <a:lnSpc>
                <a:spcPct val="150000"/>
              </a:lnSpc>
              <a:buNone/>
              <a:defRPr/>
            </a:pPr>
            <a:r>
              <a:rPr lang="en-US" dirty="0" smtClean="0"/>
              <a:t>Accurate turbidity measurement depends on:</a:t>
            </a:r>
          </a:p>
          <a:p>
            <a:pPr marL="0" indent="0">
              <a:lnSpc>
                <a:spcPct val="150000"/>
              </a:lnSpc>
              <a:buNone/>
              <a:defRPr/>
            </a:pPr>
            <a:r>
              <a:rPr lang="en-US" i="1" dirty="0" smtClean="0">
                <a:solidFill>
                  <a:srgbClr val="C00000"/>
                </a:solidFill>
              </a:rPr>
              <a:t>Strength of bulb</a:t>
            </a:r>
          </a:p>
          <a:p>
            <a:pPr marL="0" indent="0">
              <a:lnSpc>
                <a:spcPct val="150000"/>
              </a:lnSpc>
              <a:buNone/>
              <a:defRPr/>
            </a:pPr>
            <a:r>
              <a:rPr lang="en-US" i="1" dirty="0" smtClean="0">
                <a:solidFill>
                  <a:srgbClr val="C00000"/>
                </a:solidFill>
              </a:rPr>
              <a:t>Clean photo detector lens</a:t>
            </a:r>
          </a:p>
          <a:p>
            <a:pPr marL="0" indent="0">
              <a:lnSpc>
                <a:spcPct val="150000"/>
              </a:lnSpc>
              <a:buNone/>
              <a:defRPr/>
            </a:pPr>
            <a:endParaRPr lang="en-US" i="1" dirty="0" smtClean="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42</a:t>
            </a:fld>
            <a:endParaRPr lang="en-US" sz="1000">
              <a:solidFill>
                <a:srgbClr val="005595"/>
              </a:solidFill>
              <a:latin typeface="Arial" panose="020B0604020202020204" pitchFamily="34" charset="0"/>
            </a:endParaRPr>
          </a:p>
        </p:txBody>
      </p:sp>
      <p:sp>
        <p:nvSpPr>
          <p:cNvPr id="7" name="Freeform 6"/>
          <p:cNvSpPr/>
          <p:nvPr/>
        </p:nvSpPr>
        <p:spPr bwMode="auto">
          <a:xfrm>
            <a:off x="4716543" y="1905000"/>
            <a:ext cx="846057" cy="697388"/>
          </a:xfrm>
          <a:custGeom>
            <a:avLst/>
            <a:gdLst>
              <a:gd name="connsiteX0" fmla="*/ 15477 w 895995"/>
              <a:gd name="connsiteY0" fmla="*/ 229321 h 705729"/>
              <a:gd name="connsiteX1" fmla="*/ 198357 w 895995"/>
              <a:gd name="connsiteY1" fmla="*/ 217891 h 705729"/>
              <a:gd name="connsiteX2" fmla="*/ 324087 w 895995"/>
              <a:gd name="connsiteY2" fmla="*/ 23581 h 705729"/>
              <a:gd name="connsiteX3" fmla="*/ 598407 w 895995"/>
              <a:gd name="connsiteY3" fmla="*/ 12151 h 705729"/>
              <a:gd name="connsiteX4" fmla="*/ 827007 w 895995"/>
              <a:gd name="connsiteY4" fmla="*/ 103591 h 705729"/>
              <a:gd name="connsiteX5" fmla="*/ 895587 w 895995"/>
              <a:gd name="connsiteY5" fmla="*/ 423631 h 705729"/>
              <a:gd name="connsiteX6" fmla="*/ 804147 w 895995"/>
              <a:gd name="connsiteY6" fmla="*/ 606511 h 705729"/>
              <a:gd name="connsiteX7" fmla="*/ 552687 w 895995"/>
              <a:gd name="connsiteY7" fmla="*/ 697951 h 705729"/>
              <a:gd name="connsiteX8" fmla="*/ 438387 w 895995"/>
              <a:gd name="connsiteY8" fmla="*/ 686521 h 705729"/>
              <a:gd name="connsiteX9" fmla="*/ 255507 w 895995"/>
              <a:gd name="connsiteY9" fmla="*/ 572221 h 705729"/>
              <a:gd name="connsiteX10" fmla="*/ 175497 w 895995"/>
              <a:gd name="connsiteY10" fmla="*/ 480781 h 705729"/>
              <a:gd name="connsiteX11" fmla="*/ 26907 w 895995"/>
              <a:gd name="connsiteY11" fmla="*/ 480781 h 705729"/>
              <a:gd name="connsiteX12" fmla="*/ 15477 w 895995"/>
              <a:gd name="connsiteY12" fmla="*/ 229321 h 70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5995" h="705729">
                <a:moveTo>
                  <a:pt x="15477" y="229321"/>
                </a:moveTo>
                <a:cubicBezTo>
                  <a:pt x="44052" y="185506"/>
                  <a:pt x="146922" y="252181"/>
                  <a:pt x="198357" y="217891"/>
                </a:cubicBezTo>
                <a:cubicBezTo>
                  <a:pt x="249792" y="183601"/>
                  <a:pt x="257412" y="57871"/>
                  <a:pt x="324087" y="23581"/>
                </a:cubicBezTo>
                <a:cubicBezTo>
                  <a:pt x="390762" y="-10709"/>
                  <a:pt x="514587" y="-1184"/>
                  <a:pt x="598407" y="12151"/>
                </a:cubicBezTo>
                <a:cubicBezTo>
                  <a:pt x="682227" y="25486"/>
                  <a:pt x="777477" y="35011"/>
                  <a:pt x="827007" y="103591"/>
                </a:cubicBezTo>
                <a:cubicBezTo>
                  <a:pt x="876537" y="172171"/>
                  <a:pt x="899397" y="339811"/>
                  <a:pt x="895587" y="423631"/>
                </a:cubicBezTo>
                <a:cubicBezTo>
                  <a:pt x="891777" y="507451"/>
                  <a:pt x="861297" y="560791"/>
                  <a:pt x="804147" y="606511"/>
                </a:cubicBezTo>
                <a:cubicBezTo>
                  <a:pt x="746997" y="652231"/>
                  <a:pt x="613647" y="684616"/>
                  <a:pt x="552687" y="697951"/>
                </a:cubicBezTo>
                <a:cubicBezTo>
                  <a:pt x="491727" y="711286"/>
                  <a:pt x="487917" y="707476"/>
                  <a:pt x="438387" y="686521"/>
                </a:cubicBezTo>
                <a:cubicBezTo>
                  <a:pt x="388857" y="665566"/>
                  <a:pt x="299322" y="606511"/>
                  <a:pt x="255507" y="572221"/>
                </a:cubicBezTo>
                <a:cubicBezTo>
                  <a:pt x="211692" y="537931"/>
                  <a:pt x="213597" y="496021"/>
                  <a:pt x="175497" y="480781"/>
                </a:cubicBezTo>
                <a:cubicBezTo>
                  <a:pt x="137397" y="465541"/>
                  <a:pt x="51672" y="518881"/>
                  <a:pt x="26907" y="480781"/>
                </a:cubicBezTo>
                <a:cubicBezTo>
                  <a:pt x="2142" y="442681"/>
                  <a:pt x="-13098" y="273136"/>
                  <a:pt x="15477" y="229321"/>
                </a:cubicBezTo>
                <a:close/>
              </a:path>
            </a:pathLst>
          </a:custGeom>
          <a:solidFill>
            <a:srgbClr val="FF0000">
              <a:alpha val="53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8" name="Rectangle 7"/>
          <p:cNvSpPr/>
          <p:nvPr/>
        </p:nvSpPr>
        <p:spPr bwMode="auto">
          <a:xfrm>
            <a:off x="6019800" y="5181600"/>
            <a:ext cx="228600" cy="902970"/>
          </a:xfrm>
          <a:prstGeom prst="rect">
            <a:avLst/>
          </a:prstGeom>
          <a:solidFill>
            <a:srgbClr val="FF0000">
              <a:alpha val="3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2640886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44562"/>
          </a:xfrm>
        </p:spPr>
        <p:txBody>
          <a:bodyPr/>
          <a:lstStyle/>
          <a:p>
            <a:pPr algn="ctr"/>
            <a:r>
              <a:rPr lang="en-US" dirty="0" smtClean="0"/>
              <a:t>Overview – Turbidity Requirements</a:t>
            </a:r>
          </a:p>
        </p:txBody>
      </p:sp>
      <p:sp>
        <p:nvSpPr>
          <p:cNvPr id="3" name="Content Placeholder 2"/>
          <p:cNvSpPr>
            <a:spLocks noGrp="1"/>
          </p:cNvSpPr>
          <p:nvPr>
            <p:ph idx="1"/>
          </p:nvPr>
        </p:nvSpPr>
        <p:spPr>
          <a:xfrm>
            <a:off x="457200" y="1371600"/>
            <a:ext cx="5791200" cy="4419600"/>
          </a:xfrm>
        </p:spPr>
        <p:txBody>
          <a:bodyPr/>
          <a:lstStyle/>
          <a:p>
            <a:pPr marL="0" indent="0">
              <a:lnSpc>
                <a:spcPct val="150000"/>
              </a:lnSpc>
              <a:buNone/>
              <a:defRPr/>
            </a:pPr>
            <a:r>
              <a:rPr lang="en-US" dirty="0" smtClean="0"/>
              <a:t>Accurate turbidity measurement depends on:</a:t>
            </a:r>
          </a:p>
          <a:p>
            <a:pPr marL="0" indent="0">
              <a:lnSpc>
                <a:spcPct val="150000"/>
              </a:lnSpc>
              <a:buNone/>
              <a:defRPr/>
            </a:pPr>
            <a:r>
              <a:rPr lang="en-US" dirty="0"/>
              <a:t>Strength of bulb</a:t>
            </a:r>
          </a:p>
          <a:p>
            <a:pPr marL="0" indent="0">
              <a:lnSpc>
                <a:spcPct val="150000"/>
              </a:lnSpc>
              <a:buNone/>
              <a:defRPr/>
            </a:pPr>
            <a:r>
              <a:rPr lang="en-US" i="1" dirty="0" smtClean="0">
                <a:solidFill>
                  <a:srgbClr val="C00000"/>
                </a:solidFill>
              </a:rPr>
              <a:t>Clean photo detector lens</a:t>
            </a:r>
          </a:p>
          <a:p>
            <a:pPr marL="0" indent="0">
              <a:lnSpc>
                <a:spcPct val="150000"/>
              </a:lnSpc>
              <a:buNone/>
              <a:defRPr/>
            </a:pPr>
            <a:endParaRPr lang="en-US" i="1" dirty="0" smtClean="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43</a:t>
            </a:fld>
            <a:endParaRPr lang="en-US" sz="1000">
              <a:solidFill>
                <a:srgbClr val="005595"/>
              </a:solidFill>
              <a:latin typeface="Arial" panose="020B0604020202020204" pitchFamily="34" charset="0"/>
            </a:endParaRPr>
          </a:p>
        </p:txBody>
      </p:sp>
      <p:pic>
        <p:nvPicPr>
          <p:cNvPr id="11" name="Picture 2"/>
          <p:cNvPicPr>
            <a:picLocks noChangeAspect="1" noChangeArrowheads="1"/>
          </p:cNvPicPr>
          <p:nvPr/>
        </p:nvPicPr>
        <p:blipFill>
          <a:blip r:embed="rId3"/>
          <a:srcRect/>
          <a:stretch>
            <a:fillRect/>
          </a:stretch>
        </p:blipFill>
        <p:spPr bwMode="auto">
          <a:xfrm>
            <a:off x="685800" y="3008456"/>
            <a:ext cx="1961653" cy="2616920"/>
          </a:xfrm>
          <a:prstGeom prst="rect">
            <a:avLst/>
          </a:prstGeom>
          <a:noFill/>
          <a:ln w="12700">
            <a:solidFill>
              <a:schemeClr val="bg1"/>
            </a:solidFill>
            <a:miter lim="800000"/>
            <a:headEnd/>
            <a:tailEnd/>
          </a:ln>
          <a:effectLst/>
        </p:spPr>
      </p:pic>
      <p:sp>
        <p:nvSpPr>
          <p:cNvPr id="12" name="Rectangle 1"/>
          <p:cNvSpPr>
            <a:spLocks noChangeArrowheads="1"/>
          </p:cNvSpPr>
          <p:nvPr/>
        </p:nvSpPr>
        <p:spPr bwMode="auto">
          <a:xfrm>
            <a:off x="3733800" y="2732276"/>
            <a:ext cx="5334000" cy="28931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Arial" pitchFamily="34" charset="0"/>
                <a:ea typeface="Calibri" pitchFamily="34" charset="0"/>
              </a:rPr>
              <a:t>“The filling solution establishes a common refractive index so as the light passes through to the photocell it is as though there is no window. </a:t>
            </a:r>
            <a:r>
              <a:rPr kumimoji="0" lang="en-US" sz="1400" b="0" i="0" u="sng" strike="noStrike" cap="none" normalizeH="0" baseline="0" dirty="0" smtClean="0">
                <a:ln>
                  <a:noFill/>
                </a:ln>
                <a:effectLst/>
                <a:latin typeface="Arial" pitchFamily="34" charset="0"/>
                <a:ea typeface="Calibri" pitchFamily="34" charset="0"/>
              </a:rPr>
              <a:t> If only air were in the space of course the light would refract</a:t>
            </a:r>
            <a:r>
              <a:rPr kumimoji="0" lang="en-US" sz="1400" b="0" i="0" u="none" strike="noStrike" cap="none" normalizeH="0" baseline="0" dirty="0" smtClean="0">
                <a:ln>
                  <a:noFill/>
                </a:ln>
                <a:effectLst/>
                <a:latin typeface="Arial" pitchFamily="34" charset="0"/>
                <a:ea typeface="Calibri" pitchFamily="34" charset="0"/>
              </a:rPr>
              <a:t>.  One can typically see a bubble when the photocell is laid face up but not always.  But if the area is void (the solution has leaked out) it is normally pretty obvious.   The 1720D is now obsolete so I don’t know whether or not we can still supply replacement photocells.  If it seems to work okay, I wouldn’t worry about it.”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effectLst/>
              <a:latin typeface="Arial" pitchFamily="34" charset="0"/>
              <a:ea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Arial" pitchFamily="34" charset="0"/>
                <a:ea typeface="Calibri" pitchFamily="34" charset="0"/>
              </a:rPr>
              <a:t>Terry Engelhardt</a:t>
            </a:r>
          </a:p>
          <a:p>
            <a:pPr marL="0" marR="0" lvl="0" indent="0" algn="l" defTabSz="914400" rtl="0" eaLnBrk="1" fontAlgn="base" latinLnBrk="0" hangingPunct="1">
              <a:lnSpc>
                <a:spcPct val="100000"/>
              </a:lnSpc>
              <a:spcBef>
                <a:spcPct val="0"/>
              </a:spcBef>
              <a:spcAft>
                <a:spcPct val="0"/>
              </a:spcAft>
              <a:buClrTx/>
              <a:buSzTx/>
              <a:buFontTx/>
              <a:buNone/>
              <a:tabLst/>
            </a:pPr>
            <a:r>
              <a:rPr lang="en-US" sz="1400" dirty="0" smtClean="0">
                <a:latin typeface="Arial" pitchFamily="34" charset="0"/>
              </a:rPr>
              <a:t>Application Sales Engineer - HACH</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Arial" pitchFamily="34" charset="0"/>
                <a:hlinkClick r:id="rId4"/>
              </a:rPr>
              <a:t>tengelhardt@hachhst.com</a:t>
            </a:r>
            <a:endParaRPr kumimoji="0" lang="en-US" sz="1400" b="0" i="0" u="none" strike="noStrike" cap="none" normalizeH="0" baseline="0" dirty="0" smtClean="0">
              <a:ln>
                <a:noFill/>
              </a:ln>
              <a:effectLst/>
              <a:latin typeface="Arial" pitchFamily="34" charset="0"/>
            </a:endParaRPr>
          </a:p>
        </p:txBody>
      </p:sp>
      <p:sp>
        <p:nvSpPr>
          <p:cNvPr id="6" name="Rectangle 5"/>
          <p:cNvSpPr/>
          <p:nvPr/>
        </p:nvSpPr>
        <p:spPr>
          <a:xfrm>
            <a:off x="3733800" y="1948190"/>
            <a:ext cx="5257800" cy="707886"/>
          </a:xfrm>
          <a:prstGeom prst="rect">
            <a:avLst/>
          </a:prstGeom>
        </p:spPr>
        <p:txBody>
          <a:bodyPr wrap="square">
            <a:spAutoFit/>
          </a:bodyPr>
          <a:lstStyle/>
          <a:p>
            <a:pPr marL="0" indent="0">
              <a:buNone/>
            </a:pPr>
            <a:r>
              <a:rPr lang="en-US" sz="2000" dirty="0">
                <a:latin typeface="+mj-lt"/>
              </a:rPr>
              <a:t>Photocells can leak fluid in 1720D and E, which may cause erratic readings</a:t>
            </a:r>
          </a:p>
        </p:txBody>
      </p:sp>
    </p:spTree>
    <p:extLst>
      <p:ext uri="{BB962C8B-B14F-4D97-AF65-F5344CB8AC3E}">
        <p14:creationId xmlns:p14="http://schemas.microsoft.com/office/powerpoint/2010/main" val="580479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4038600" y="1066800"/>
            <a:ext cx="5112500" cy="4599902"/>
          </a:xfrm>
          <a:prstGeom prst="rect">
            <a:avLst/>
          </a:prstGeom>
        </p:spPr>
      </p:pic>
      <p:sp>
        <p:nvSpPr>
          <p:cNvPr id="6146" name="Title 1"/>
          <p:cNvSpPr>
            <a:spLocks noGrp="1"/>
          </p:cNvSpPr>
          <p:nvPr>
            <p:ph type="title"/>
          </p:nvPr>
        </p:nvSpPr>
        <p:spPr>
          <a:xfrm>
            <a:off x="457200" y="274638"/>
            <a:ext cx="8229600" cy="944562"/>
          </a:xfrm>
        </p:spPr>
        <p:txBody>
          <a:bodyPr/>
          <a:lstStyle/>
          <a:p>
            <a:pPr algn="ctr"/>
            <a:r>
              <a:rPr lang="en-US" dirty="0" smtClean="0"/>
              <a:t>Overview – Turbidity Requirements</a:t>
            </a:r>
          </a:p>
        </p:txBody>
      </p:sp>
      <p:sp>
        <p:nvSpPr>
          <p:cNvPr id="3" name="Content Placeholder 2"/>
          <p:cNvSpPr>
            <a:spLocks noGrp="1"/>
          </p:cNvSpPr>
          <p:nvPr>
            <p:ph idx="1"/>
          </p:nvPr>
        </p:nvSpPr>
        <p:spPr>
          <a:xfrm>
            <a:off x="457200" y="1371600"/>
            <a:ext cx="8229600" cy="4419600"/>
          </a:xfrm>
        </p:spPr>
        <p:txBody>
          <a:bodyPr/>
          <a:lstStyle/>
          <a:p>
            <a:pPr marL="0" indent="0">
              <a:lnSpc>
                <a:spcPct val="150000"/>
              </a:lnSpc>
              <a:buNone/>
              <a:defRPr/>
            </a:pPr>
            <a:r>
              <a:rPr lang="en-US" dirty="0" smtClean="0"/>
              <a:t>Accurate turbidity measurement depends on:</a:t>
            </a:r>
          </a:p>
          <a:p>
            <a:pPr marL="0" indent="0">
              <a:lnSpc>
                <a:spcPct val="150000"/>
              </a:lnSpc>
              <a:buNone/>
              <a:defRPr/>
            </a:pPr>
            <a:r>
              <a:rPr lang="en-US" i="1" dirty="0" smtClean="0"/>
              <a:t>Strength of bulb</a:t>
            </a:r>
          </a:p>
          <a:p>
            <a:pPr marL="0" indent="0">
              <a:lnSpc>
                <a:spcPct val="150000"/>
              </a:lnSpc>
              <a:buNone/>
              <a:defRPr/>
            </a:pPr>
            <a:r>
              <a:rPr lang="en-US" i="1" dirty="0" smtClean="0"/>
              <a:t>Clean photo detector lens</a:t>
            </a:r>
          </a:p>
          <a:p>
            <a:pPr marL="0" indent="0">
              <a:lnSpc>
                <a:spcPct val="150000"/>
              </a:lnSpc>
              <a:buNone/>
              <a:defRPr/>
            </a:pPr>
            <a:r>
              <a:rPr lang="en-US" i="1" dirty="0" smtClean="0">
                <a:solidFill>
                  <a:srgbClr val="C00000"/>
                </a:solidFill>
              </a:rPr>
              <a:t>Sufficient flows </a:t>
            </a:r>
          </a:p>
          <a:p>
            <a:pPr marL="400050" lvl="1" indent="0">
              <a:lnSpc>
                <a:spcPct val="150000"/>
              </a:lnSpc>
              <a:buNone/>
              <a:defRPr/>
            </a:pPr>
            <a:r>
              <a:rPr lang="en-US" i="1" dirty="0" smtClean="0">
                <a:solidFill>
                  <a:srgbClr val="C00000"/>
                </a:solidFill>
              </a:rPr>
              <a:t>(e.g. 250-750 ml/min for HACH 1720D/E)</a:t>
            </a:r>
          </a:p>
          <a:p>
            <a:pPr marL="0" indent="0">
              <a:lnSpc>
                <a:spcPct val="150000"/>
              </a:lnSpc>
              <a:buNone/>
              <a:defRPr/>
            </a:pPr>
            <a:r>
              <a:rPr lang="en-US" i="1" dirty="0" smtClean="0"/>
              <a:t>Good calibration</a:t>
            </a:r>
          </a:p>
          <a:p>
            <a:pPr marL="0" indent="0">
              <a:lnSpc>
                <a:spcPct val="150000"/>
              </a:lnSpc>
              <a:buNone/>
              <a:defRPr/>
            </a:pPr>
            <a:r>
              <a:rPr lang="en-US" i="1" dirty="0" smtClean="0"/>
              <a:t>Good sample point</a:t>
            </a:r>
          </a:p>
          <a:p>
            <a:pPr marL="0" indent="0">
              <a:lnSpc>
                <a:spcPct val="150000"/>
              </a:lnSpc>
              <a:buNone/>
              <a:defRPr/>
            </a:pPr>
            <a:endParaRPr lang="en-US" i="1" dirty="0" smtClean="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44</a:t>
            </a:fld>
            <a:endParaRPr lang="en-US" sz="1000">
              <a:solidFill>
                <a:srgbClr val="005595"/>
              </a:solidFill>
              <a:latin typeface="Arial" panose="020B0604020202020204" pitchFamily="34" charset="0"/>
            </a:endParaRPr>
          </a:p>
        </p:txBody>
      </p:sp>
      <p:sp>
        <p:nvSpPr>
          <p:cNvPr id="2" name="Left Arrow 1"/>
          <p:cNvSpPr/>
          <p:nvPr/>
        </p:nvSpPr>
        <p:spPr bwMode="auto">
          <a:xfrm>
            <a:off x="7315200" y="4267200"/>
            <a:ext cx="609600" cy="301227"/>
          </a:xfrm>
          <a:prstGeom prst="lef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6" name="Right Arrow 5"/>
          <p:cNvSpPr/>
          <p:nvPr/>
        </p:nvSpPr>
        <p:spPr bwMode="auto">
          <a:xfrm>
            <a:off x="7772400" y="5067457"/>
            <a:ext cx="525780" cy="258763"/>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527671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44562"/>
          </a:xfrm>
        </p:spPr>
        <p:txBody>
          <a:bodyPr/>
          <a:lstStyle/>
          <a:p>
            <a:pPr algn="ctr"/>
            <a:r>
              <a:rPr lang="en-US" dirty="0" smtClean="0"/>
              <a:t>Overview – Turbidity Requirements</a:t>
            </a:r>
          </a:p>
        </p:txBody>
      </p:sp>
      <p:sp>
        <p:nvSpPr>
          <p:cNvPr id="3" name="Content Placeholder 2"/>
          <p:cNvSpPr>
            <a:spLocks noGrp="1"/>
          </p:cNvSpPr>
          <p:nvPr>
            <p:ph idx="1"/>
          </p:nvPr>
        </p:nvSpPr>
        <p:spPr>
          <a:xfrm>
            <a:off x="457200" y="1371600"/>
            <a:ext cx="8229600" cy="4419600"/>
          </a:xfrm>
        </p:spPr>
        <p:txBody>
          <a:bodyPr/>
          <a:lstStyle/>
          <a:p>
            <a:pPr marL="0" indent="0">
              <a:lnSpc>
                <a:spcPct val="150000"/>
              </a:lnSpc>
              <a:buNone/>
              <a:defRPr/>
            </a:pPr>
            <a:r>
              <a:rPr lang="en-US" dirty="0" smtClean="0"/>
              <a:t>Accurate turbidity measurement depends on:</a:t>
            </a:r>
          </a:p>
          <a:p>
            <a:pPr marL="0" indent="0">
              <a:lnSpc>
                <a:spcPct val="150000"/>
              </a:lnSpc>
              <a:buNone/>
              <a:defRPr/>
            </a:pPr>
            <a:r>
              <a:rPr lang="en-US" i="1" dirty="0" smtClean="0"/>
              <a:t>Strength of bulb</a:t>
            </a:r>
          </a:p>
          <a:p>
            <a:pPr marL="0" indent="0">
              <a:lnSpc>
                <a:spcPct val="150000"/>
              </a:lnSpc>
              <a:buNone/>
              <a:defRPr/>
            </a:pPr>
            <a:r>
              <a:rPr lang="en-US" i="1" dirty="0" smtClean="0"/>
              <a:t>Clean photo detector lens</a:t>
            </a:r>
          </a:p>
          <a:p>
            <a:pPr marL="0" indent="0">
              <a:lnSpc>
                <a:spcPct val="150000"/>
              </a:lnSpc>
              <a:buNone/>
              <a:defRPr/>
            </a:pPr>
            <a:r>
              <a:rPr lang="en-US" i="1" dirty="0"/>
              <a:t>Sufficient flows</a:t>
            </a:r>
          </a:p>
          <a:p>
            <a:pPr marL="0" indent="0">
              <a:lnSpc>
                <a:spcPct val="150000"/>
              </a:lnSpc>
              <a:buNone/>
              <a:defRPr/>
            </a:pPr>
            <a:r>
              <a:rPr lang="en-US" i="1" dirty="0" smtClean="0">
                <a:solidFill>
                  <a:srgbClr val="C00000"/>
                </a:solidFill>
              </a:rPr>
              <a:t>Good calibration</a:t>
            </a:r>
          </a:p>
          <a:p>
            <a:pPr marL="0" indent="0">
              <a:lnSpc>
                <a:spcPct val="150000"/>
              </a:lnSpc>
              <a:buNone/>
              <a:defRPr/>
            </a:pPr>
            <a:r>
              <a:rPr lang="en-US" i="1" dirty="0" smtClean="0"/>
              <a:t>Good sample point</a:t>
            </a:r>
          </a:p>
          <a:p>
            <a:pPr marL="0" indent="0">
              <a:lnSpc>
                <a:spcPct val="150000"/>
              </a:lnSpc>
              <a:buNone/>
              <a:defRPr/>
            </a:pPr>
            <a:endParaRPr lang="en-US" i="1" dirty="0" smtClean="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45</a:t>
            </a:fld>
            <a:endParaRPr lang="en-US" sz="1000">
              <a:solidFill>
                <a:srgbClr val="005595"/>
              </a:solidFill>
              <a:latin typeface="Arial" panose="020B0604020202020204" pitchFamily="34" charset="0"/>
            </a:endParaRPr>
          </a:p>
        </p:txBody>
      </p:sp>
      <p:pic>
        <p:nvPicPr>
          <p:cNvPr id="8" name="Picture 7"/>
          <p:cNvPicPr>
            <a:picLocks noChangeAspect="1"/>
          </p:cNvPicPr>
          <p:nvPr/>
        </p:nvPicPr>
        <p:blipFill>
          <a:blip r:embed="rId3"/>
          <a:stretch>
            <a:fillRect/>
          </a:stretch>
        </p:blipFill>
        <p:spPr>
          <a:xfrm>
            <a:off x="3505200" y="3276600"/>
            <a:ext cx="2634402" cy="1981200"/>
          </a:xfrm>
          <a:prstGeom prst="rect">
            <a:avLst/>
          </a:prstGeom>
        </p:spPr>
      </p:pic>
      <p:pic>
        <p:nvPicPr>
          <p:cNvPr id="9" name="Picture 8"/>
          <p:cNvPicPr>
            <a:picLocks noChangeAspect="1"/>
          </p:cNvPicPr>
          <p:nvPr/>
        </p:nvPicPr>
        <p:blipFill>
          <a:blip r:embed="rId4"/>
          <a:stretch>
            <a:fillRect/>
          </a:stretch>
        </p:blipFill>
        <p:spPr>
          <a:xfrm>
            <a:off x="5715000" y="2155509"/>
            <a:ext cx="2604348" cy="1937381"/>
          </a:xfrm>
          <a:prstGeom prst="rect">
            <a:avLst/>
          </a:prstGeom>
        </p:spPr>
      </p:pic>
    </p:spTree>
    <p:extLst>
      <p:ext uri="{BB962C8B-B14F-4D97-AF65-F5344CB8AC3E}">
        <p14:creationId xmlns:p14="http://schemas.microsoft.com/office/powerpoint/2010/main" val="3220698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57200" y="2607465"/>
            <a:ext cx="8185801" cy="2947701"/>
          </a:xfrm>
          <a:prstGeom prst="rect">
            <a:avLst/>
          </a:prstGeom>
        </p:spPr>
      </p:pic>
      <p:sp>
        <p:nvSpPr>
          <p:cNvPr id="6146" name="Title 1"/>
          <p:cNvSpPr>
            <a:spLocks noGrp="1"/>
          </p:cNvSpPr>
          <p:nvPr>
            <p:ph type="title"/>
          </p:nvPr>
        </p:nvSpPr>
        <p:spPr>
          <a:xfrm>
            <a:off x="457200" y="274638"/>
            <a:ext cx="8229600" cy="944562"/>
          </a:xfrm>
        </p:spPr>
        <p:txBody>
          <a:bodyPr/>
          <a:lstStyle/>
          <a:p>
            <a:pPr algn="ctr"/>
            <a:r>
              <a:rPr lang="en-US" dirty="0" smtClean="0"/>
              <a:t>Overview – Turbidity Requirements</a:t>
            </a:r>
          </a:p>
        </p:txBody>
      </p:sp>
      <p:sp>
        <p:nvSpPr>
          <p:cNvPr id="3" name="Content Placeholder 2"/>
          <p:cNvSpPr>
            <a:spLocks noGrp="1"/>
          </p:cNvSpPr>
          <p:nvPr>
            <p:ph idx="1"/>
          </p:nvPr>
        </p:nvSpPr>
        <p:spPr>
          <a:xfrm>
            <a:off x="457200" y="1371600"/>
            <a:ext cx="8229600" cy="762000"/>
          </a:xfrm>
        </p:spPr>
        <p:txBody>
          <a:bodyPr/>
          <a:lstStyle/>
          <a:p>
            <a:pPr marL="0" indent="0">
              <a:lnSpc>
                <a:spcPct val="150000"/>
              </a:lnSpc>
              <a:buNone/>
              <a:defRPr/>
            </a:pPr>
            <a:r>
              <a:rPr lang="en-US" dirty="0" smtClean="0"/>
              <a:t>Accurate turbidity measurement depends on:</a:t>
            </a:r>
          </a:p>
          <a:p>
            <a:pPr marL="0" indent="0">
              <a:lnSpc>
                <a:spcPct val="150000"/>
              </a:lnSpc>
              <a:buNone/>
              <a:defRPr/>
            </a:pPr>
            <a:r>
              <a:rPr lang="en-US" i="1" dirty="0" smtClean="0">
                <a:solidFill>
                  <a:srgbClr val="C00000"/>
                </a:solidFill>
              </a:rPr>
              <a:t>Good (or “Best”) sample point</a:t>
            </a:r>
          </a:p>
          <a:p>
            <a:pPr marL="0" indent="0">
              <a:lnSpc>
                <a:spcPct val="150000"/>
              </a:lnSpc>
              <a:buNone/>
              <a:defRPr/>
            </a:pPr>
            <a:endParaRPr lang="en-US" i="1" dirty="0" smtClean="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46</a:t>
            </a:fld>
            <a:endParaRPr lang="en-US" sz="1000">
              <a:solidFill>
                <a:srgbClr val="005595"/>
              </a:solidFill>
              <a:latin typeface="Arial" panose="020B0604020202020204" pitchFamily="34" charset="0"/>
            </a:endParaRPr>
          </a:p>
        </p:txBody>
      </p:sp>
      <p:sp>
        <p:nvSpPr>
          <p:cNvPr id="10" name="Rounded Rectangular Callout 9"/>
          <p:cNvSpPr/>
          <p:nvPr/>
        </p:nvSpPr>
        <p:spPr bwMode="auto">
          <a:xfrm>
            <a:off x="7172093" y="2607465"/>
            <a:ext cx="1524000" cy="2919696"/>
          </a:xfrm>
          <a:prstGeom prst="wedgeRoundRectCallout">
            <a:avLst>
              <a:gd name="adj1" fmla="val -14833"/>
              <a:gd name="adj2" fmla="val 50000"/>
              <a:gd name="adj3" fmla="val 16667"/>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C00000"/>
              </a:solidFill>
              <a:effectLst/>
              <a:latin typeface="+mj-lt"/>
            </a:endParaRPr>
          </a:p>
          <a:p>
            <a:pPr marL="0" marR="0" indent="0" algn="l" defTabSz="914400" rtl="0" eaLnBrk="0" fontAlgn="base" latinLnBrk="0" hangingPunct="0">
              <a:lnSpc>
                <a:spcPct val="100000"/>
              </a:lnSpc>
              <a:spcBef>
                <a:spcPct val="0"/>
              </a:spcBef>
              <a:spcAft>
                <a:spcPct val="0"/>
              </a:spcAft>
              <a:buClrTx/>
              <a:buSzTx/>
              <a:buFontTx/>
              <a:buNone/>
              <a:tabLst/>
            </a:pPr>
            <a:endParaRPr lang="en-US" dirty="0">
              <a:solidFill>
                <a:srgbClr val="C00000"/>
              </a:solidFill>
              <a:latin typeface="+mj-lt"/>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C00000"/>
              </a:solidFill>
              <a:effectLst/>
              <a:latin typeface="+mj-lt"/>
            </a:endParaRPr>
          </a:p>
          <a:p>
            <a:pPr marL="0" marR="0" indent="0" algn="l" defTabSz="914400" rtl="0" eaLnBrk="0" fontAlgn="base" latinLnBrk="0" hangingPunct="0">
              <a:lnSpc>
                <a:spcPct val="100000"/>
              </a:lnSpc>
              <a:spcBef>
                <a:spcPct val="0"/>
              </a:spcBef>
              <a:spcAft>
                <a:spcPct val="0"/>
              </a:spcAft>
              <a:buClrTx/>
              <a:buSzTx/>
              <a:buFontTx/>
              <a:buNone/>
              <a:tabLst/>
            </a:pPr>
            <a:endParaRPr lang="en-US" dirty="0">
              <a:solidFill>
                <a:srgbClr val="C00000"/>
              </a:solidFill>
              <a:latin typeface="+mj-lt"/>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C00000"/>
              </a:solidFill>
              <a:effectLst/>
              <a:latin typeface="+mj-lt"/>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C00000"/>
              </a:solidFill>
              <a:effectLst/>
              <a:latin typeface="+mj-lt"/>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C00000"/>
                </a:solidFill>
                <a:effectLst/>
                <a:latin typeface="+mj-lt"/>
              </a:rPr>
              <a:t>Best</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C00000"/>
              </a:solidFill>
              <a:effectLst/>
              <a:latin typeface="+mj-lt"/>
            </a:endParaRPr>
          </a:p>
        </p:txBody>
      </p:sp>
      <p:sp>
        <p:nvSpPr>
          <p:cNvPr id="12" name="Rounded Rectangular Callout 11"/>
          <p:cNvSpPr/>
          <p:nvPr/>
        </p:nvSpPr>
        <p:spPr bwMode="auto">
          <a:xfrm>
            <a:off x="5010028" y="3434021"/>
            <a:ext cx="1752600" cy="2057400"/>
          </a:xfrm>
          <a:prstGeom prst="wedgeRoundRectCallout">
            <a:avLst>
              <a:gd name="adj1" fmla="val -14833"/>
              <a:gd name="adj2" fmla="val 50000"/>
              <a:gd name="adj3" fmla="val 16667"/>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C00000"/>
              </a:solidFill>
              <a:effectLst/>
              <a:latin typeface="+mj-lt"/>
            </a:endParaRPr>
          </a:p>
          <a:p>
            <a:pPr marL="0" marR="0" indent="0" algn="l" defTabSz="914400" rtl="0" eaLnBrk="0" fontAlgn="base" latinLnBrk="0" hangingPunct="0">
              <a:lnSpc>
                <a:spcPct val="100000"/>
              </a:lnSpc>
              <a:spcBef>
                <a:spcPct val="0"/>
              </a:spcBef>
              <a:spcAft>
                <a:spcPct val="0"/>
              </a:spcAft>
              <a:buClrTx/>
              <a:buSzTx/>
              <a:buFontTx/>
              <a:buNone/>
              <a:tabLst/>
            </a:pPr>
            <a:endParaRPr lang="en-US" dirty="0">
              <a:solidFill>
                <a:srgbClr val="C00000"/>
              </a:solidFill>
              <a:latin typeface="+mj-lt"/>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C00000"/>
              </a:solidFill>
              <a:effectLst/>
              <a:latin typeface="+mj-lt"/>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C00000"/>
              </a:solidFill>
              <a:effectLst/>
              <a:latin typeface="+mj-lt"/>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C00000"/>
                </a:solidFill>
                <a:effectLst/>
                <a:latin typeface="+mj-lt"/>
              </a:rPr>
              <a:t>Good</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C00000"/>
              </a:solidFill>
              <a:effectLst/>
              <a:latin typeface="+mj-lt"/>
            </a:endParaRPr>
          </a:p>
        </p:txBody>
      </p:sp>
      <p:sp>
        <p:nvSpPr>
          <p:cNvPr id="2" name="TextBox 1"/>
          <p:cNvSpPr txBox="1"/>
          <p:nvPr/>
        </p:nvSpPr>
        <p:spPr>
          <a:xfrm>
            <a:off x="1676400" y="2819400"/>
            <a:ext cx="1676400" cy="1631216"/>
          </a:xfrm>
          <a:prstGeom prst="rect">
            <a:avLst/>
          </a:prstGeom>
          <a:noFill/>
        </p:spPr>
        <p:txBody>
          <a:bodyPr wrap="square" rtlCol="0">
            <a:spAutoFit/>
          </a:bodyPr>
          <a:lstStyle/>
          <a:p>
            <a:endParaRPr lang="en-US" sz="2000" dirty="0" smtClean="0">
              <a:latin typeface="+mn-lt"/>
            </a:endParaRPr>
          </a:p>
          <a:p>
            <a:r>
              <a:rPr lang="en-US" sz="2000" dirty="0" smtClean="0">
                <a:latin typeface="+mn-lt"/>
              </a:rPr>
              <a:t>Sample Line</a:t>
            </a:r>
            <a:endParaRPr lang="en-US" sz="2000" dirty="0">
              <a:latin typeface="+mn-lt"/>
            </a:endParaRPr>
          </a:p>
          <a:p>
            <a:endParaRPr lang="en-US" sz="2000" dirty="0" smtClean="0">
              <a:latin typeface="+mn-lt"/>
            </a:endParaRPr>
          </a:p>
          <a:p>
            <a:r>
              <a:rPr lang="en-US" sz="2000" dirty="0" smtClean="0">
                <a:latin typeface="+mn-lt"/>
              </a:rPr>
              <a:t>     </a:t>
            </a:r>
          </a:p>
          <a:p>
            <a:r>
              <a:rPr lang="en-US" sz="2000" dirty="0">
                <a:latin typeface="+mn-lt"/>
              </a:rPr>
              <a:t> </a:t>
            </a:r>
            <a:r>
              <a:rPr lang="en-US" sz="2000" dirty="0" smtClean="0">
                <a:latin typeface="+mn-lt"/>
              </a:rPr>
              <a:t>    Pipe</a:t>
            </a:r>
            <a:endParaRPr lang="en-US" sz="2000" dirty="0">
              <a:latin typeface="+mn-lt"/>
            </a:endParaRPr>
          </a:p>
        </p:txBody>
      </p:sp>
      <p:cxnSp>
        <p:nvCxnSpPr>
          <p:cNvPr id="8" name="Curved Connector 7"/>
          <p:cNvCxnSpPr/>
          <p:nvPr/>
        </p:nvCxnSpPr>
        <p:spPr bwMode="auto">
          <a:xfrm rot="10800000">
            <a:off x="1295400" y="3200400"/>
            <a:ext cx="457200" cy="152400"/>
          </a:xfrm>
          <a:prstGeom prst="curvedConnector3">
            <a:avLst/>
          </a:prstGeom>
          <a:solidFill>
            <a:schemeClr val="accent1"/>
          </a:solidFill>
          <a:ln w="9525" cap="flat" cmpd="sng" algn="ctr">
            <a:solidFill>
              <a:schemeClr val="tx1"/>
            </a:solidFill>
            <a:prstDash val="solid"/>
            <a:round/>
            <a:headEnd type="none" w="med" len="med"/>
            <a:tailEnd type="triangle"/>
          </a:ln>
          <a:effectLst/>
        </p:spPr>
      </p:cxnSp>
      <p:cxnSp>
        <p:nvCxnSpPr>
          <p:cNvPr id="13" name="Curved Connector 12"/>
          <p:cNvCxnSpPr/>
          <p:nvPr/>
        </p:nvCxnSpPr>
        <p:spPr bwMode="auto">
          <a:xfrm rot="10800000">
            <a:off x="1623308" y="4067313"/>
            <a:ext cx="457200" cy="152400"/>
          </a:xfrm>
          <a:prstGeom prst="curvedConnector3">
            <a:avLst/>
          </a:prstGeom>
          <a:solidFill>
            <a:schemeClr val="accent1"/>
          </a:solidFill>
          <a:ln w="9525" cap="flat" cmpd="sng" algn="ctr">
            <a:solidFill>
              <a:schemeClr val="tx1"/>
            </a:solidFill>
            <a:prstDash val="solid"/>
            <a:round/>
            <a:headEnd type="none" w="med" len="med"/>
            <a:tailEnd type="triangle"/>
          </a:ln>
          <a:effectLst/>
        </p:spPr>
      </p:cxnSp>
      <p:sp>
        <p:nvSpPr>
          <p:cNvPr id="14" name="TextBox 13"/>
          <p:cNvSpPr txBox="1"/>
          <p:nvPr/>
        </p:nvSpPr>
        <p:spPr>
          <a:xfrm>
            <a:off x="1295399" y="5316675"/>
            <a:ext cx="2936023" cy="707886"/>
          </a:xfrm>
          <a:prstGeom prst="rect">
            <a:avLst/>
          </a:prstGeom>
          <a:noFill/>
        </p:spPr>
        <p:txBody>
          <a:bodyPr wrap="square" rtlCol="0">
            <a:spAutoFit/>
          </a:bodyPr>
          <a:lstStyle/>
          <a:p>
            <a:endParaRPr lang="en-US" sz="2000" dirty="0" smtClean="0">
              <a:latin typeface="+mn-lt"/>
            </a:endParaRPr>
          </a:p>
          <a:p>
            <a:r>
              <a:rPr lang="en-US" sz="2000" dirty="0" smtClean="0">
                <a:latin typeface="+mn-lt"/>
              </a:rPr>
              <a:t>Poor Sample Taps</a:t>
            </a:r>
            <a:endParaRPr lang="en-US" sz="2000" dirty="0">
              <a:latin typeface="+mn-lt"/>
            </a:endParaRPr>
          </a:p>
        </p:txBody>
      </p:sp>
      <p:sp>
        <p:nvSpPr>
          <p:cNvPr id="15" name="TextBox 14"/>
          <p:cNvSpPr txBox="1"/>
          <p:nvPr/>
        </p:nvSpPr>
        <p:spPr>
          <a:xfrm>
            <a:off x="3886201" y="2678880"/>
            <a:ext cx="1371599" cy="707886"/>
          </a:xfrm>
          <a:prstGeom prst="rect">
            <a:avLst/>
          </a:prstGeom>
          <a:solidFill>
            <a:schemeClr val="bg1"/>
          </a:solidFill>
        </p:spPr>
        <p:txBody>
          <a:bodyPr wrap="square" rtlCol="0">
            <a:spAutoFit/>
          </a:bodyPr>
          <a:lstStyle/>
          <a:p>
            <a:r>
              <a:rPr lang="en-US" sz="2000" dirty="0" smtClean="0">
                <a:latin typeface="+mn-lt"/>
              </a:rPr>
              <a:t>Air</a:t>
            </a:r>
          </a:p>
          <a:p>
            <a:r>
              <a:rPr lang="en-US" sz="2000" dirty="0" smtClean="0">
                <a:latin typeface="+mn-lt"/>
              </a:rPr>
              <a:t>Sediment</a:t>
            </a:r>
            <a:endParaRPr lang="en-US" sz="2000" dirty="0">
              <a:latin typeface="+mn-lt"/>
            </a:endParaRPr>
          </a:p>
        </p:txBody>
      </p:sp>
    </p:spTree>
    <p:extLst>
      <p:ext uri="{BB962C8B-B14F-4D97-AF65-F5344CB8AC3E}">
        <p14:creationId xmlns:p14="http://schemas.microsoft.com/office/powerpoint/2010/main" val="2906648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44562"/>
          </a:xfrm>
        </p:spPr>
        <p:txBody>
          <a:bodyPr/>
          <a:lstStyle/>
          <a:p>
            <a:pPr algn="ctr"/>
            <a:r>
              <a:rPr lang="en-US" dirty="0" smtClean="0"/>
              <a:t>Overview – Turbidity Requirements</a:t>
            </a:r>
          </a:p>
        </p:txBody>
      </p:sp>
      <p:sp>
        <p:nvSpPr>
          <p:cNvPr id="3" name="Content Placeholder 2"/>
          <p:cNvSpPr>
            <a:spLocks noGrp="1"/>
          </p:cNvSpPr>
          <p:nvPr>
            <p:ph idx="1"/>
          </p:nvPr>
        </p:nvSpPr>
        <p:spPr>
          <a:xfrm>
            <a:off x="457200" y="1371600"/>
            <a:ext cx="8229600" cy="4419600"/>
          </a:xfrm>
        </p:spPr>
        <p:txBody>
          <a:bodyPr/>
          <a:lstStyle/>
          <a:p>
            <a:pPr marL="0" indent="0">
              <a:lnSpc>
                <a:spcPct val="150000"/>
              </a:lnSpc>
              <a:buNone/>
              <a:defRPr/>
            </a:pPr>
            <a:r>
              <a:rPr lang="en-US" dirty="0" smtClean="0"/>
              <a:t>Accurate turbidity measurement depends on:</a:t>
            </a:r>
          </a:p>
          <a:p>
            <a:pPr marL="0" indent="0">
              <a:lnSpc>
                <a:spcPct val="150000"/>
              </a:lnSpc>
              <a:buNone/>
              <a:defRPr/>
            </a:pPr>
            <a:r>
              <a:rPr lang="en-US" i="1" dirty="0" smtClean="0"/>
              <a:t>Strength of bulb</a:t>
            </a:r>
          </a:p>
          <a:p>
            <a:pPr marL="0" indent="0">
              <a:lnSpc>
                <a:spcPct val="150000"/>
              </a:lnSpc>
              <a:buNone/>
              <a:defRPr/>
            </a:pPr>
            <a:r>
              <a:rPr lang="en-US" i="1" dirty="0" smtClean="0"/>
              <a:t>Clean photo detector lens</a:t>
            </a:r>
          </a:p>
          <a:p>
            <a:pPr marL="0" indent="0">
              <a:lnSpc>
                <a:spcPct val="150000"/>
              </a:lnSpc>
              <a:buNone/>
              <a:defRPr/>
            </a:pPr>
            <a:r>
              <a:rPr lang="en-US" i="1" dirty="0"/>
              <a:t>Sufficient flows</a:t>
            </a:r>
          </a:p>
          <a:p>
            <a:pPr marL="0" indent="0">
              <a:lnSpc>
                <a:spcPct val="150000"/>
              </a:lnSpc>
              <a:buNone/>
              <a:defRPr/>
            </a:pPr>
            <a:r>
              <a:rPr lang="en-US" i="1" dirty="0"/>
              <a:t>Good calibration</a:t>
            </a:r>
          </a:p>
          <a:p>
            <a:pPr marL="0" indent="0">
              <a:lnSpc>
                <a:spcPct val="150000"/>
              </a:lnSpc>
              <a:buNone/>
              <a:defRPr/>
            </a:pPr>
            <a:r>
              <a:rPr lang="en-US" i="1" dirty="0"/>
              <a:t>Good (or “Best”) sample point</a:t>
            </a:r>
          </a:p>
          <a:p>
            <a:pPr marL="0" indent="0">
              <a:lnSpc>
                <a:spcPct val="150000"/>
              </a:lnSpc>
              <a:buNone/>
              <a:defRPr/>
            </a:pPr>
            <a:r>
              <a:rPr lang="en-US" i="1" dirty="0" smtClean="0">
                <a:solidFill>
                  <a:srgbClr val="C00000"/>
                </a:solidFill>
              </a:rPr>
              <a:t>Attentive Operator</a:t>
            </a:r>
          </a:p>
          <a:p>
            <a:pPr marL="0" indent="0">
              <a:lnSpc>
                <a:spcPct val="150000"/>
              </a:lnSpc>
              <a:buNone/>
              <a:defRPr/>
            </a:pPr>
            <a:endParaRPr lang="en-US" i="1" dirty="0" smtClean="0">
              <a:solidFill>
                <a:srgbClr val="C00000"/>
              </a:solidFill>
            </a:endParaRP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47</a:t>
            </a:fld>
            <a:endParaRPr lang="en-US" sz="1000">
              <a:solidFill>
                <a:srgbClr val="005595"/>
              </a:solidFill>
              <a:latin typeface="Arial" panose="020B0604020202020204" pitchFamily="34" charset="0"/>
            </a:endParaRPr>
          </a:p>
        </p:txBody>
      </p:sp>
      <p:pic>
        <p:nvPicPr>
          <p:cNvPr id="9" name="Picture 8"/>
          <p:cNvPicPr>
            <a:picLocks noChangeAspect="1"/>
          </p:cNvPicPr>
          <p:nvPr/>
        </p:nvPicPr>
        <p:blipFill>
          <a:blip r:embed="rId3"/>
          <a:stretch>
            <a:fillRect/>
          </a:stretch>
        </p:blipFill>
        <p:spPr>
          <a:xfrm>
            <a:off x="5562600" y="2057400"/>
            <a:ext cx="2667000" cy="3372401"/>
          </a:xfrm>
          <a:prstGeom prst="rect">
            <a:avLst/>
          </a:prstGeom>
          <a:ln>
            <a:solidFill>
              <a:schemeClr val="tx1"/>
            </a:solidFill>
          </a:ln>
        </p:spPr>
      </p:pic>
    </p:spTree>
    <p:extLst>
      <p:ext uri="{BB962C8B-B14F-4D97-AF65-F5344CB8AC3E}">
        <p14:creationId xmlns:p14="http://schemas.microsoft.com/office/powerpoint/2010/main" val="2933039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131663"/>
            <a:ext cx="8229600" cy="401737"/>
          </a:xfrm>
        </p:spPr>
        <p:txBody>
          <a:bodyPr/>
          <a:lstStyle/>
          <a:p>
            <a:pPr algn="ctr"/>
            <a:r>
              <a:rPr lang="en-US" dirty="0"/>
              <a:t>Overview – Turbidity Requirements</a:t>
            </a:r>
            <a:endParaRPr lang="en-US" dirty="0" smtClean="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48</a:t>
            </a:fld>
            <a:endParaRPr lang="en-US" sz="1000">
              <a:solidFill>
                <a:srgbClr val="005595"/>
              </a:solidFill>
              <a:latin typeface="Arial" panose="020B0604020202020204" pitchFamily="34" charset="0"/>
            </a:endParaRPr>
          </a:p>
        </p:txBody>
      </p:sp>
      <p:pic>
        <p:nvPicPr>
          <p:cNvPr id="2" name="Picture 1"/>
          <p:cNvPicPr>
            <a:picLocks noChangeAspect="1"/>
          </p:cNvPicPr>
          <p:nvPr/>
        </p:nvPicPr>
        <p:blipFill>
          <a:blip r:embed="rId3"/>
          <a:stretch>
            <a:fillRect/>
          </a:stretch>
        </p:blipFill>
        <p:spPr>
          <a:xfrm>
            <a:off x="324675" y="1166443"/>
            <a:ext cx="3732728" cy="4720007"/>
          </a:xfrm>
          <a:prstGeom prst="rect">
            <a:avLst/>
          </a:prstGeom>
          <a:ln>
            <a:solidFill>
              <a:schemeClr val="tx1"/>
            </a:solidFill>
          </a:ln>
        </p:spPr>
      </p:pic>
      <p:sp>
        <p:nvSpPr>
          <p:cNvPr id="14" name="Content Placeholder 2"/>
          <p:cNvSpPr>
            <a:spLocks noGrp="1"/>
          </p:cNvSpPr>
          <p:nvPr>
            <p:ph idx="1"/>
          </p:nvPr>
        </p:nvSpPr>
        <p:spPr>
          <a:xfrm>
            <a:off x="306404" y="595363"/>
            <a:ext cx="5179996" cy="623837"/>
          </a:xfrm>
        </p:spPr>
        <p:txBody>
          <a:bodyPr/>
          <a:lstStyle/>
          <a:p>
            <a:pPr marL="0" indent="0">
              <a:lnSpc>
                <a:spcPct val="150000"/>
              </a:lnSpc>
              <a:buNone/>
              <a:defRPr/>
            </a:pPr>
            <a:r>
              <a:rPr lang="en-US" dirty="0" smtClean="0"/>
              <a:t>Anything wrong with this picture?</a:t>
            </a:r>
            <a:endParaRPr lang="en-US" dirty="0">
              <a:solidFill>
                <a:srgbClr val="C00000"/>
              </a:solidFill>
            </a:endParaRPr>
          </a:p>
        </p:txBody>
      </p:sp>
    </p:spTree>
    <p:extLst>
      <p:ext uri="{BB962C8B-B14F-4D97-AF65-F5344CB8AC3E}">
        <p14:creationId xmlns:p14="http://schemas.microsoft.com/office/powerpoint/2010/main" val="3965738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131663"/>
            <a:ext cx="8229600" cy="401737"/>
          </a:xfrm>
        </p:spPr>
        <p:txBody>
          <a:bodyPr/>
          <a:lstStyle/>
          <a:p>
            <a:pPr algn="ctr"/>
            <a:r>
              <a:rPr lang="en-US" dirty="0" smtClean="0"/>
              <a:t>Overview – Turbidity Requirements</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49</a:t>
            </a:fld>
            <a:endParaRPr lang="en-US" sz="1000">
              <a:solidFill>
                <a:srgbClr val="005595"/>
              </a:solidFill>
              <a:latin typeface="Arial" panose="020B0604020202020204" pitchFamily="34" charset="0"/>
            </a:endParaRPr>
          </a:p>
        </p:txBody>
      </p:sp>
      <p:pic>
        <p:nvPicPr>
          <p:cNvPr id="2" name="Picture 1"/>
          <p:cNvPicPr>
            <a:picLocks noChangeAspect="1"/>
          </p:cNvPicPr>
          <p:nvPr/>
        </p:nvPicPr>
        <p:blipFill>
          <a:blip r:embed="rId3"/>
          <a:stretch>
            <a:fillRect/>
          </a:stretch>
        </p:blipFill>
        <p:spPr>
          <a:xfrm>
            <a:off x="324675" y="1166443"/>
            <a:ext cx="3732728" cy="4720007"/>
          </a:xfrm>
          <a:prstGeom prst="rect">
            <a:avLst/>
          </a:prstGeom>
          <a:ln>
            <a:solidFill>
              <a:schemeClr val="tx1"/>
            </a:solidFill>
          </a:ln>
        </p:spPr>
      </p:pic>
      <p:sp>
        <p:nvSpPr>
          <p:cNvPr id="14" name="Content Placeholder 2"/>
          <p:cNvSpPr>
            <a:spLocks noGrp="1"/>
          </p:cNvSpPr>
          <p:nvPr>
            <p:ph idx="1"/>
          </p:nvPr>
        </p:nvSpPr>
        <p:spPr>
          <a:xfrm>
            <a:off x="306404" y="595363"/>
            <a:ext cx="8456596" cy="623837"/>
          </a:xfrm>
        </p:spPr>
        <p:txBody>
          <a:bodyPr/>
          <a:lstStyle/>
          <a:p>
            <a:pPr marL="0" indent="0">
              <a:lnSpc>
                <a:spcPct val="150000"/>
              </a:lnSpc>
              <a:buNone/>
              <a:defRPr/>
            </a:pPr>
            <a:r>
              <a:rPr lang="en-US" dirty="0" smtClean="0"/>
              <a:t>Anything wrong with this picture?                          How about now?</a:t>
            </a:r>
            <a:endParaRPr lang="en-US" dirty="0">
              <a:solidFill>
                <a:srgbClr val="C00000"/>
              </a:solidFill>
            </a:endParaRPr>
          </a:p>
        </p:txBody>
      </p:sp>
      <p:pic>
        <p:nvPicPr>
          <p:cNvPr id="7" name="Picture 6"/>
          <p:cNvPicPr>
            <a:picLocks noChangeAspect="1"/>
          </p:cNvPicPr>
          <p:nvPr/>
        </p:nvPicPr>
        <p:blipFill>
          <a:blip r:embed="rId4"/>
          <a:stretch>
            <a:fillRect/>
          </a:stretch>
        </p:blipFill>
        <p:spPr>
          <a:xfrm>
            <a:off x="4362275" y="1166443"/>
            <a:ext cx="4497071" cy="2604828"/>
          </a:xfrm>
          <a:prstGeom prst="rect">
            <a:avLst/>
          </a:prstGeom>
          <a:ln>
            <a:solidFill>
              <a:schemeClr val="tx1"/>
            </a:solidFill>
          </a:ln>
        </p:spPr>
      </p:pic>
      <p:sp>
        <p:nvSpPr>
          <p:cNvPr id="6" name="Notched Right Arrow 5"/>
          <p:cNvSpPr/>
          <p:nvPr/>
        </p:nvSpPr>
        <p:spPr bwMode="auto">
          <a:xfrm>
            <a:off x="3733800" y="2468857"/>
            <a:ext cx="1409700" cy="457200"/>
          </a:xfrm>
          <a:prstGeom prst="notched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80814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228600" y="228600"/>
            <a:ext cx="8763000" cy="838200"/>
          </a:xfrm>
        </p:spPr>
        <p:txBody>
          <a:bodyPr/>
          <a:lstStyle/>
          <a:p>
            <a:pPr eaLnBrk="1" hangingPunct="1">
              <a:defRPr/>
            </a:pPr>
            <a:r>
              <a:rPr lang="en-US" dirty="0" smtClean="0"/>
              <a:t>What Problem-Solving Tools Do You Have?</a:t>
            </a:r>
          </a:p>
        </p:txBody>
      </p:sp>
      <p:sp>
        <p:nvSpPr>
          <p:cNvPr id="10243" name="Rectangle 3"/>
          <p:cNvSpPr>
            <a:spLocks noGrp="1" noChangeArrowheads="1"/>
          </p:cNvSpPr>
          <p:nvPr>
            <p:ph type="body" idx="1"/>
          </p:nvPr>
        </p:nvSpPr>
        <p:spPr>
          <a:xfrm>
            <a:off x="685800" y="1219200"/>
            <a:ext cx="7772400" cy="2667000"/>
          </a:xfrm>
        </p:spPr>
        <p:txBody>
          <a:bodyPr/>
          <a:lstStyle/>
          <a:p>
            <a:pPr eaLnBrk="1" hangingPunct="1">
              <a:spcAft>
                <a:spcPct val="50000"/>
              </a:spcAft>
            </a:pPr>
            <a:r>
              <a:rPr lang="en-US" dirty="0">
                <a:latin typeface="Arial" charset="0"/>
              </a:rPr>
              <a:t>Training</a:t>
            </a:r>
          </a:p>
          <a:p>
            <a:pPr eaLnBrk="1" hangingPunct="1">
              <a:spcAft>
                <a:spcPct val="50000"/>
              </a:spcAft>
            </a:pPr>
            <a:r>
              <a:rPr lang="en-US" dirty="0" smtClean="0">
                <a:latin typeface="Arial" charset="0"/>
              </a:rPr>
              <a:t>Operational Guidelines</a:t>
            </a:r>
          </a:p>
          <a:p>
            <a:pPr eaLnBrk="1" hangingPunct="1">
              <a:spcAft>
                <a:spcPct val="50000"/>
              </a:spcAft>
            </a:pPr>
            <a:r>
              <a:rPr lang="en-US" dirty="0" smtClean="0">
                <a:latin typeface="Arial" charset="0"/>
              </a:rPr>
              <a:t>Water quality goals</a:t>
            </a:r>
          </a:p>
          <a:p>
            <a:pPr eaLnBrk="1" hangingPunct="1"/>
            <a:r>
              <a:rPr lang="en-US" dirty="0" smtClean="0">
                <a:latin typeface="Arial" charset="0"/>
              </a:rPr>
              <a:t>Management support to conduct optimization studies often needed to meet those goals</a:t>
            </a:r>
          </a:p>
        </p:txBody>
      </p:sp>
      <p:pic>
        <p:nvPicPr>
          <p:cNvPr id="102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8711" y="3276600"/>
            <a:ext cx="3264368" cy="2451100"/>
          </a:xfrm>
          <a:prstGeom prst="rect">
            <a:avLst/>
          </a:prstGeom>
          <a:noFill/>
          <a:ln w="3175" cap="sq" cmpd="sng">
            <a:solidFill>
              <a:schemeClr val="tx1"/>
            </a:solidFill>
            <a:prstDash val="solid"/>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00" y="3657600"/>
            <a:ext cx="3657600" cy="2743200"/>
          </a:xfrm>
          <a:prstGeom prst="rect">
            <a:avLst/>
          </a:prstGeom>
          <a:noFill/>
          <a:ln w="3175" cap="sq" cmpd="sng">
            <a:solidFill>
              <a:schemeClr val="tx1"/>
            </a:solidFill>
            <a:prstDash val="solid"/>
            <a:miter lim="800000"/>
            <a:headEnd type="none" w="sm" len="sm"/>
            <a:tailEnd type="none" w="sm" len="sm"/>
          </a:ln>
          <a:effectLst/>
        </p:spPr>
      </p:pic>
    </p:spTree>
    <p:extLst>
      <p:ext uri="{BB962C8B-B14F-4D97-AF65-F5344CB8AC3E}">
        <p14:creationId xmlns:p14="http://schemas.microsoft.com/office/powerpoint/2010/main" val="3969245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131663"/>
            <a:ext cx="8229600" cy="401737"/>
          </a:xfrm>
        </p:spPr>
        <p:txBody>
          <a:bodyPr/>
          <a:lstStyle/>
          <a:p>
            <a:pPr algn="ctr"/>
            <a:r>
              <a:rPr lang="en-US" dirty="0" smtClean="0"/>
              <a:t>Introduction/Overview</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50</a:t>
            </a:fld>
            <a:endParaRPr lang="en-US" sz="1000">
              <a:solidFill>
                <a:srgbClr val="005595"/>
              </a:solidFill>
              <a:latin typeface="Arial" panose="020B0604020202020204" pitchFamily="34" charset="0"/>
            </a:endParaRPr>
          </a:p>
        </p:txBody>
      </p:sp>
      <p:sp>
        <p:nvSpPr>
          <p:cNvPr id="14" name="Content Placeholder 2"/>
          <p:cNvSpPr>
            <a:spLocks noGrp="1"/>
          </p:cNvSpPr>
          <p:nvPr>
            <p:ph idx="1"/>
          </p:nvPr>
        </p:nvSpPr>
        <p:spPr>
          <a:xfrm>
            <a:off x="306404" y="595363"/>
            <a:ext cx="8456596" cy="623837"/>
          </a:xfrm>
        </p:spPr>
        <p:txBody>
          <a:bodyPr/>
          <a:lstStyle/>
          <a:p>
            <a:pPr marL="0" indent="0">
              <a:lnSpc>
                <a:spcPct val="150000"/>
              </a:lnSpc>
              <a:buNone/>
              <a:defRPr/>
            </a:pPr>
            <a:r>
              <a:rPr lang="en-US" dirty="0" smtClean="0"/>
              <a:t>How about this one?                          </a:t>
            </a:r>
            <a:endParaRPr lang="en-US" dirty="0">
              <a:solidFill>
                <a:srgbClr val="C00000"/>
              </a:solidFill>
            </a:endParaRPr>
          </a:p>
        </p:txBody>
      </p:sp>
      <p:pic>
        <p:nvPicPr>
          <p:cNvPr id="9" name="Picture 2" descr="C:\Documents and Settings\OR0061021\Desktop\PICTURES Day 1 Jan 14-2015\1720c Missing Fil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732330"/>
            <a:ext cx="3789786" cy="50530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384" y="1241484"/>
            <a:ext cx="3177216" cy="4679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U-Turn Arrow 10"/>
          <p:cNvSpPr/>
          <p:nvPr/>
        </p:nvSpPr>
        <p:spPr>
          <a:xfrm rot="10800000">
            <a:off x="2210705" y="3086034"/>
            <a:ext cx="5139361" cy="990732"/>
          </a:xfrm>
          <a:prstGeom prst="uturnArrow">
            <a:avLst>
              <a:gd name="adj1" fmla="val 25000"/>
              <a:gd name="adj2" fmla="val 25000"/>
              <a:gd name="adj3" fmla="val 35976"/>
              <a:gd name="adj4" fmla="val 43750"/>
              <a:gd name="adj5"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992309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Turbidity Data Integrity</a:t>
            </a:r>
            <a:endParaRPr lang="en-US" dirty="0"/>
          </a:p>
        </p:txBody>
      </p:sp>
      <p:sp>
        <p:nvSpPr>
          <p:cNvPr id="3" name="Content Placeholder 2"/>
          <p:cNvSpPr>
            <a:spLocks noGrp="1"/>
          </p:cNvSpPr>
          <p:nvPr>
            <p:ph idx="1"/>
          </p:nvPr>
        </p:nvSpPr>
        <p:spPr/>
        <p:txBody>
          <a:bodyPr/>
          <a:lstStyle/>
          <a:p>
            <a:pPr>
              <a:spcAft>
                <a:spcPts val="1200"/>
              </a:spcAft>
              <a:defRPr/>
            </a:pPr>
            <a:r>
              <a:rPr lang="en-US" sz="2400" dirty="0"/>
              <a:t>Data provided by instruments provides the basis for assessing water quality – important to get it right!</a:t>
            </a:r>
          </a:p>
          <a:p>
            <a:pPr>
              <a:defRPr/>
            </a:pPr>
            <a:r>
              <a:rPr lang="en-US" sz="2400" dirty="0"/>
              <a:t>Common problems</a:t>
            </a:r>
          </a:p>
          <a:p>
            <a:pPr lvl="1">
              <a:defRPr/>
            </a:pPr>
            <a:r>
              <a:rPr lang="en-US" dirty="0"/>
              <a:t>Sampling location</a:t>
            </a:r>
          </a:p>
          <a:p>
            <a:pPr lvl="1">
              <a:defRPr/>
            </a:pPr>
            <a:r>
              <a:rPr lang="en-US" dirty="0"/>
              <a:t>Measurement techniques</a:t>
            </a:r>
          </a:p>
          <a:p>
            <a:pPr lvl="1">
              <a:spcAft>
                <a:spcPts val="1200"/>
              </a:spcAft>
              <a:defRPr/>
            </a:pPr>
            <a:r>
              <a:rPr lang="en-US" dirty="0"/>
              <a:t>Calibration frequency and approach</a:t>
            </a:r>
          </a:p>
          <a:p>
            <a:pPr>
              <a:defRPr/>
            </a:pPr>
            <a:r>
              <a:rPr lang="en-US" sz="2400" dirty="0"/>
              <a:t>Possible solutions</a:t>
            </a:r>
          </a:p>
          <a:p>
            <a:pPr lvl="1">
              <a:defRPr/>
            </a:pPr>
            <a:r>
              <a:rPr lang="en-US" dirty="0"/>
              <a:t>May require investigations (special studies)</a:t>
            </a:r>
          </a:p>
          <a:p>
            <a:pPr lvl="1">
              <a:defRPr/>
            </a:pPr>
            <a:r>
              <a:rPr lang="en-US" dirty="0"/>
              <a:t>Modifications to sample lines</a:t>
            </a:r>
          </a:p>
          <a:p>
            <a:pPr lvl="1">
              <a:defRPr/>
            </a:pPr>
            <a:r>
              <a:rPr lang="en-US" dirty="0"/>
              <a:t>Establish guidelines on sample line cleaning</a:t>
            </a:r>
          </a:p>
          <a:p>
            <a:pPr lvl="1">
              <a:defRPr/>
            </a:pPr>
            <a:r>
              <a:rPr lang="en-US" dirty="0"/>
              <a:t>Establish calibration procedure</a:t>
            </a:r>
          </a:p>
          <a:p>
            <a:endParaRPr lang="en-US" sz="1800"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51</a:t>
            </a:fld>
            <a:endParaRPr lang="en-US"/>
          </a:p>
        </p:txBody>
      </p:sp>
    </p:spTree>
    <p:extLst>
      <p:ext uri="{BB962C8B-B14F-4D97-AF65-F5344CB8AC3E}">
        <p14:creationId xmlns:p14="http://schemas.microsoft.com/office/powerpoint/2010/main" val="3677943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868362"/>
          </a:xfrm>
        </p:spPr>
        <p:txBody>
          <a:bodyPr/>
          <a:lstStyle/>
          <a:p>
            <a:pPr algn="ctr"/>
            <a:r>
              <a:rPr lang="en-US" dirty="0" smtClean="0"/>
              <a:t>Overview – Turbidity Requirements</a:t>
            </a:r>
          </a:p>
        </p:txBody>
      </p:sp>
      <p:sp>
        <p:nvSpPr>
          <p:cNvPr id="3" name="Content Placeholder 2"/>
          <p:cNvSpPr>
            <a:spLocks noGrp="1"/>
          </p:cNvSpPr>
          <p:nvPr>
            <p:ph idx="1"/>
          </p:nvPr>
        </p:nvSpPr>
        <p:spPr>
          <a:xfrm>
            <a:off x="457200" y="1066800"/>
            <a:ext cx="8458200" cy="4724400"/>
          </a:xfrm>
        </p:spPr>
        <p:txBody>
          <a:bodyPr/>
          <a:lstStyle/>
          <a:p>
            <a:pPr marL="0" indent="0">
              <a:lnSpc>
                <a:spcPct val="150000"/>
              </a:lnSpc>
              <a:buNone/>
              <a:defRPr/>
            </a:pPr>
            <a:r>
              <a:rPr lang="en-US" dirty="0" smtClean="0"/>
              <a:t>OAR 333-061-0036(5)(d) – Individual Filter Effluent (IFE) Monitoring</a:t>
            </a:r>
          </a:p>
          <a:p>
            <a:pPr marL="457200" lvl="1" indent="0">
              <a:lnSpc>
                <a:spcPct val="150000"/>
              </a:lnSpc>
              <a:buNone/>
              <a:defRPr/>
            </a:pPr>
            <a:r>
              <a:rPr lang="en-US" sz="2000" dirty="0">
                <a:ea typeface="+mn-ea"/>
                <a:cs typeface="+mn-cs"/>
              </a:rPr>
              <a:t>Conventional &amp; Direct Filtration Treatment Systems must also:</a:t>
            </a:r>
          </a:p>
          <a:p>
            <a:pPr lvl="2" indent="-342900">
              <a:lnSpc>
                <a:spcPct val="150000"/>
              </a:lnSpc>
              <a:buFont typeface="+mj-lt"/>
              <a:buAutoNum type="arabicPeriod"/>
              <a:defRPr/>
            </a:pPr>
            <a:r>
              <a:rPr lang="en-US" i="1" dirty="0" smtClean="0"/>
              <a:t>Conduct continuous turbidity monitoring for each individual filter.  IFE results must be recorded every 15 minutes. </a:t>
            </a:r>
            <a:r>
              <a:rPr lang="en-US" i="1" dirty="0" err="1" smtClean="0"/>
              <a:t>Turbidimeters</a:t>
            </a:r>
            <a:r>
              <a:rPr lang="en-US" i="1" dirty="0" smtClean="0"/>
              <a:t> must be calibrated at least quarterly &amp; per manufacturer.</a:t>
            </a:r>
          </a:p>
          <a:p>
            <a:pPr lvl="2" indent="-342900">
              <a:lnSpc>
                <a:spcPct val="150000"/>
              </a:lnSpc>
              <a:buFont typeface="+mj-lt"/>
              <a:buAutoNum type="arabicPeriod"/>
              <a:defRPr/>
            </a:pPr>
            <a:r>
              <a:rPr lang="en-US" i="1" dirty="0" smtClean="0"/>
              <a:t>If there is a failure in continuous monitoring equipment, grab samples must be taken every 4 hours until the equipment is repaired and back on-line.  Systems serving 10,000 people or more have 5 days to repair equipment while systems serving less than 10,000 people have 14 days.</a:t>
            </a:r>
          </a:p>
          <a:p>
            <a:pPr lvl="2" indent="-342900">
              <a:lnSpc>
                <a:spcPct val="150000"/>
              </a:lnSpc>
              <a:buFont typeface="+mj-lt"/>
              <a:buAutoNum type="arabicPeriod"/>
              <a:defRPr/>
            </a:pPr>
            <a:r>
              <a:rPr lang="en-US" i="1" dirty="0" smtClean="0"/>
              <a:t>Systems having only 1 or 2 filters may conduct continuous monitoring of CFE turbidity in lieu of IFE monitoring, although the recording and calibration requirements of -0036(5)(d) still apply</a:t>
            </a:r>
            <a:endParaRPr lang="en-US"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52</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214128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44562"/>
          </a:xfrm>
        </p:spPr>
        <p:txBody>
          <a:bodyPr/>
          <a:lstStyle/>
          <a:p>
            <a:pPr algn="ctr"/>
            <a:r>
              <a:rPr lang="en-US" dirty="0" smtClean="0"/>
              <a:t>Overview – Turbidity Requirements</a:t>
            </a:r>
          </a:p>
        </p:txBody>
      </p:sp>
      <p:sp>
        <p:nvSpPr>
          <p:cNvPr id="3" name="Content Placeholder 2"/>
          <p:cNvSpPr>
            <a:spLocks noGrp="1"/>
          </p:cNvSpPr>
          <p:nvPr>
            <p:ph idx="1"/>
          </p:nvPr>
        </p:nvSpPr>
        <p:spPr>
          <a:xfrm>
            <a:off x="457200" y="1371600"/>
            <a:ext cx="8229600" cy="4419600"/>
          </a:xfrm>
        </p:spPr>
        <p:txBody>
          <a:bodyPr/>
          <a:lstStyle/>
          <a:p>
            <a:pPr marL="0" indent="0">
              <a:lnSpc>
                <a:spcPct val="150000"/>
              </a:lnSpc>
              <a:buNone/>
              <a:defRPr/>
            </a:pPr>
            <a:r>
              <a:rPr lang="en-US" dirty="0" smtClean="0"/>
              <a:t>OAR 333-061-0036(5)(b) – Turbidity Profile</a:t>
            </a:r>
          </a:p>
          <a:p>
            <a:pPr marL="457200" lvl="1" indent="0">
              <a:lnSpc>
                <a:spcPct val="150000"/>
              </a:lnSpc>
              <a:buNone/>
              <a:defRPr/>
            </a:pPr>
            <a:endParaRPr lang="en-US" sz="2000" dirty="0" smtClean="0">
              <a:ea typeface="+mn-ea"/>
              <a:cs typeface="+mn-cs"/>
            </a:endParaRPr>
          </a:p>
          <a:p>
            <a:pPr marL="457200" lvl="1" indent="0">
              <a:lnSpc>
                <a:spcPct val="150000"/>
              </a:lnSpc>
              <a:buNone/>
              <a:defRPr/>
            </a:pPr>
            <a:r>
              <a:rPr lang="en-US" sz="2000" dirty="0" smtClean="0">
                <a:ea typeface="+mn-ea"/>
                <a:cs typeface="+mn-cs"/>
              </a:rPr>
              <a:t>Conventional </a:t>
            </a:r>
            <a:r>
              <a:rPr lang="en-US" sz="2000" dirty="0">
                <a:ea typeface="+mn-ea"/>
                <a:cs typeface="+mn-cs"/>
              </a:rPr>
              <a:t>&amp; </a:t>
            </a:r>
            <a:r>
              <a:rPr lang="en-US" sz="2000" dirty="0" smtClean="0">
                <a:ea typeface="+mn-ea"/>
                <a:cs typeface="+mn-cs"/>
              </a:rPr>
              <a:t>direct filtration systems must d</a:t>
            </a:r>
            <a:r>
              <a:rPr lang="en-US" sz="2000" dirty="0" smtClean="0"/>
              <a:t>evelop turbidity profiles for individual filters every calendar quarter.</a:t>
            </a:r>
          </a:p>
          <a:p>
            <a:pPr marL="457200" lvl="1" indent="0">
              <a:lnSpc>
                <a:spcPct val="150000"/>
              </a:lnSpc>
              <a:buNone/>
              <a:defRPr/>
            </a:pPr>
            <a:endParaRPr lang="en-US" sz="2000" dirty="0" smtClean="0"/>
          </a:p>
          <a:p>
            <a:pPr marL="457200" lvl="1" indent="0">
              <a:lnSpc>
                <a:spcPct val="150000"/>
              </a:lnSpc>
              <a:buNone/>
              <a:defRPr/>
            </a:pPr>
            <a:r>
              <a:rPr lang="en-US" sz="2000" dirty="0" smtClean="0"/>
              <a:t>Profiles consist of a </a:t>
            </a:r>
            <a:r>
              <a:rPr lang="en-US" sz="2000" dirty="0"/>
              <a:t>graph showing turbidity over a complete filter run, including filter start-up, duration of the run, backwash, and filter-to-waste.</a:t>
            </a:r>
            <a:endParaRPr lang="en-US" sz="2000" dirty="0" smtClean="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53</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4015946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54</a:t>
            </a:fld>
            <a:endParaRPr lang="en-US" sz="1000">
              <a:solidFill>
                <a:srgbClr val="005595"/>
              </a:solidFill>
              <a:latin typeface="Arial" panose="020B0604020202020204" pitchFamily="34" charset="0"/>
            </a:endParaRPr>
          </a:p>
        </p:txBody>
      </p:sp>
      <p:pic>
        <p:nvPicPr>
          <p:cNvPr id="6" name="Picture 5"/>
          <p:cNvPicPr>
            <a:picLocks noChangeAspect="1"/>
          </p:cNvPicPr>
          <p:nvPr/>
        </p:nvPicPr>
        <p:blipFill>
          <a:blip r:embed="rId3"/>
          <a:stretch>
            <a:fillRect/>
          </a:stretch>
        </p:blipFill>
        <p:spPr>
          <a:xfrm>
            <a:off x="0" y="126243"/>
            <a:ext cx="9131135" cy="6726809"/>
          </a:xfrm>
          <a:prstGeom prst="rect">
            <a:avLst/>
          </a:prstGeom>
        </p:spPr>
      </p:pic>
    </p:spTree>
    <p:extLst>
      <p:ext uri="{BB962C8B-B14F-4D97-AF65-F5344CB8AC3E}">
        <p14:creationId xmlns:p14="http://schemas.microsoft.com/office/powerpoint/2010/main" val="775718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55</a:t>
            </a:fld>
            <a:endParaRPr lang="en-US" sz="1000">
              <a:solidFill>
                <a:srgbClr val="005595"/>
              </a:solidFill>
              <a:latin typeface="Arial" panose="020B0604020202020204" pitchFamily="34" charset="0"/>
            </a:endParaRPr>
          </a:p>
        </p:txBody>
      </p:sp>
      <p:pic>
        <p:nvPicPr>
          <p:cNvPr id="2" name="Picture 1"/>
          <p:cNvPicPr>
            <a:picLocks noChangeAspect="1"/>
          </p:cNvPicPr>
          <p:nvPr/>
        </p:nvPicPr>
        <p:blipFill>
          <a:blip r:embed="rId3"/>
          <a:stretch>
            <a:fillRect/>
          </a:stretch>
        </p:blipFill>
        <p:spPr>
          <a:xfrm>
            <a:off x="228600" y="228600"/>
            <a:ext cx="5486400" cy="6027431"/>
          </a:xfrm>
          <a:prstGeom prst="rect">
            <a:avLst/>
          </a:prstGeom>
          <a:ln>
            <a:solidFill>
              <a:schemeClr val="tx1"/>
            </a:solidFill>
          </a:ln>
        </p:spPr>
      </p:pic>
      <p:sp>
        <p:nvSpPr>
          <p:cNvPr id="7" name="Content Placeholder 2"/>
          <p:cNvSpPr>
            <a:spLocks noGrp="1"/>
          </p:cNvSpPr>
          <p:nvPr>
            <p:ph idx="1"/>
          </p:nvPr>
        </p:nvSpPr>
        <p:spPr>
          <a:xfrm>
            <a:off x="5867400" y="381000"/>
            <a:ext cx="2971800" cy="2667000"/>
          </a:xfrm>
        </p:spPr>
        <p:txBody>
          <a:bodyPr/>
          <a:lstStyle/>
          <a:p>
            <a:pPr marL="0" indent="0">
              <a:lnSpc>
                <a:spcPct val="150000"/>
              </a:lnSpc>
              <a:buNone/>
              <a:defRPr/>
            </a:pPr>
            <a:r>
              <a:rPr lang="en-US" sz="1600" dirty="0" smtClean="0"/>
              <a:t>This is a good example of a filter profile of the backwash and filter-to-waste process in that:</a:t>
            </a:r>
          </a:p>
          <a:p>
            <a:pPr>
              <a:lnSpc>
                <a:spcPct val="150000"/>
              </a:lnSpc>
              <a:defRPr/>
            </a:pPr>
            <a:r>
              <a:rPr lang="en-US" sz="1600" dirty="0" smtClean="0"/>
              <a:t>The scale is readable, </a:t>
            </a:r>
          </a:p>
          <a:p>
            <a:pPr>
              <a:lnSpc>
                <a:spcPct val="150000"/>
              </a:lnSpc>
              <a:defRPr/>
            </a:pPr>
            <a:r>
              <a:rPr lang="en-US" sz="1600" dirty="0" smtClean="0"/>
              <a:t>The start and end of backwash and filter-to-waste are clearly labeled;</a:t>
            </a:r>
          </a:p>
          <a:p>
            <a:pPr>
              <a:lnSpc>
                <a:spcPct val="150000"/>
              </a:lnSpc>
              <a:defRPr/>
            </a:pPr>
            <a:r>
              <a:rPr lang="en-US" sz="1600" dirty="0" smtClean="0"/>
              <a:t>It shows that a backwash was initiated at 0.2 NTU.</a:t>
            </a:r>
          </a:p>
          <a:p>
            <a:pPr>
              <a:lnSpc>
                <a:spcPct val="150000"/>
              </a:lnSpc>
              <a:defRPr/>
            </a:pPr>
            <a:r>
              <a:rPr lang="en-US" sz="1600" dirty="0" smtClean="0"/>
              <a:t>After the backwash, it was filtered to waste until turbidity dropped to 0.1 NTU.</a:t>
            </a:r>
          </a:p>
        </p:txBody>
      </p:sp>
    </p:spTree>
    <p:extLst>
      <p:ext uri="{BB962C8B-B14F-4D97-AF65-F5344CB8AC3E}">
        <p14:creationId xmlns:p14="http://schemas.microsoft.com/office/powerpoint/2010/main" val="264047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44562"/>
          </a:xfrm>
        </p:spPr>
        <p:txBody>
          <a:bodyPr/>
          <a:lstStyle/>
          <a:p>
            <a:pPr algn="ctr"/>
            <a:r>
              <a:rPr lang="en-US" dirty="0" smtClean="0"/>
              <a:t>Overview – Turbidity Requirements</a:t>
            </a:r>
          </a:p>
        </p:txBody>
      </p:sp>
      <p:sp>
        <p:nvSpPr>
          <p:cNvPr id="3" name="Content Placeholder 2"/>
          <p:cNvSpPr>
            <a:spLocks noGrp="1"/>
          </p:cNvSpPr>
          <p:nvPr>
            <p:ph idx="1"/>
          </p:nvPr>
        </p:nvSpPr>
        <p:spPr>
          <a:xfrm>
            <a:off x="304800" y="1371600"/>
            <a:ext cx="8382000" cy="4419600"/>
          </a:xfrm>
        </p:spPr>
        <p:txBody>
          <a:bodyPr/>
          <a:lstStyle/>
          <a:p>
            <a:pPr marL="0" indent="0">
              <a:lnSpc>
                <a:spcPct val="150000"/>
              </a:lnSpc>
              <a:buNone/>
              <a:defRPr/>
            </a:pPr>
            <a:r>
              <a:rPr lang="en-US" dirty="0" smtClean="0"/>
              <a:t>OAR 333-061-0040(1)(e)(B)(ii) and -0040(1)(e)(C)(</a:t>
            </a:r>
            <a:r>
              <a:rPr lang="en-US" dirty="0" err="1" smtClean="0"/>
              <a:t>i</a:t>
            </a:r>
            <a:r>
              <a:rPr lang="en-US" dirty="0" smtClean="0"/>
              <a:t>) – Turbidity Triggers</a:t>
            </a:r>
          </a:p>
          <a:p>
            <a:pPr marL="914400" lvl="1" indent="-457200">
              <a:lnSpc>
                <a:spcPct val="150000"/>
              </a:lnSpc>
              <a:buFont typeface="+mj-lt"/>
              <a:buAutoNum type="arabicPeriod"/>
              <a:defRPr/>
            </a:pPr>
            <a:r>
              <a:rPr lang="en-US" sz="2000" dirty="0" smtClean="0">
                <a:ea typeface="+mn-ea"/>
                <a:cs typeface="+mn-cs"/>
              </a:rPr>
              <a:t>Certain circumstances or “triggers” require water systems to take corrective actions, based on population served.</a:t>
            </a:r>
          </a:p>
          <a:p>
            <a:pPr marL="914400" lvl="1" indent="-457200">
              <a:lnSpc>
                <a:spcPct val="150000"/>
              </a:lnSpc>
              <a:buFont typeface="+mj-lt"/>
              <a:buAutoNum type="arabicPeriod"/>
              <a:defRPr/>
            </a:pPr>
            <a:r>
              <a:rPr lang="en-US" sz="2000" i="1" dirty="0" smtClean="0">
                <a:ea typeface="+mn-ea"/>
                <a:cs typeface="+mn-cs"/>
              </a:rPr>
              <a:t>If a system only has one or two filters and only measures CFE turbidity, these triggers also apply to the CFE readings.</a:t>
            </a:r>
            <a:r>
              <a:rPr lang="en-US" i="1" dirty="0">
                <a:ea typeface="+mn-ea"/>
                <a:cs typeface="+mn-cs"/>
              </a:rPr>
              <a:t> </a:t>
            </a:r>
            <a:endParaRPr lang="en-US" i="1" dirty="0" smtClean="0">
              <a:ea typeface="+mn-ea"/>
              <a:cs typeface="+mn-cs"/>
            </a:endParaRPr>
          </a:p>
          <a:p>
            <a:pPr marL="914400" lvl="1" indent="-457200">
              <a:lnSpc>
                <a:spcPct val="150000"/>
              </a:lnSpc>
              <a:buFont typeface="+mj-lt"/>
              <a:buAutoNum type="arabicPeriod"/>
              <a:defRPr/>
            </a:pPr>
            <a:r>
              <a:rPr lang="en-US" i="1" dirty="0" smtClean="0">
                <a:ea typeface="+mn-ea"/>
                <a:cs typeface="+mn-cs"/>
              </a:rPr>
              <a:t>There </a:t>
            </a:r>
            <a:r>
              <a:rPr lang="en-US" i="1" dirty="0">
                <a:ea typeface="+mn-ea"/>
                <a:cs typeface="+mn-cs"/>
              </a:rPr>
              <a:t>are 4 turbidity triggers</a:t>
            </a:r>
            <a:r>
              <a:rPr lang="en-US" i="1" dirty="0" smtClean="0">
                <a:ea typeface="+mn-ea"/>
                <a:cs typeface="+mn-cs"/>
              </a:rPr>
              <a:t>.</a:t>
            </a:r>
          </a:p>
          <a:p>
            <a:pPr marL="914400" lvl="1" indent="-457200">
              <a:lnSpc>
                <a:spcPct val="150000"/>
              </a:lnSpc>
              <a:buFont typeface="+mj-lt"/>
              <a:buAutoNum type="arabicPeriod"/>
              <a:defRPr/>
            </a:pPr>
            <a:r>
              <a:rPr lang="en-US" i="1" dirty="0" smtClean="0">
                <a:ea typeface="+mn-ea"/>
                <a:cs typeface="+mn-cs"/>
              </a:rPr>
              <a:t>Corrective actions may include developing or performing a:</a:t>
            </a:r>
          </a:p>
          <a:p>
            <a:pPr marL="1771650" lvl="3" indent="-457200">
              <a:lnSpc>
                <a:spcPct val="150000"/>
              </a:lnSpc>
              <a:buFont typeface="Arial" panose="020B0604020202020204" pitchFamily="34" charset="0"/>
              <a:buChar char="•"/>
              <a:defRPr/>
            </a:pPr>
            <a:r>
              <a:rPr lang="en-US" i="1" dirty="0" smtClean="0">
                <a:ea typeface="+mn-ea"/>
                <a:cs typeface="+mn-cs"/>
              </a:rPr>
              <a:t>Filter Turbidity Profile</a:t>
            </a:r>
          </a:p>
          <a:p>
            <a:pPr marL="1771650" lvl="3" indent="-457200">
              <a:lnSpc>
                <a:spcPct val="150000"/>
              </a:lnSpc>
              <a:buFont typeface="Arial" panose="020B0604020202020204" pitchFamily="34" charset="0"/>
              <a:buChar char="•"/>
              <a:defRPr/>
            </a:pPr>
            <a:r>
              <a:rPr lang="en-US" i="1" dirty="0" smtClean="0">
                <a:ea typeface="+mn-ea"/>
                <a:cs typeface="+mn-cs"/>
              </a:rPr>
              <a:t>Filter Self-Assessment</a:t>
            </a:r>
          </a:p>
          <a:p>
            <a:pPr marL="1771650" lvl="3" indent="-457200">
              <a:lnSpc>
                <a:spcPct val="150000"/>
              </a:lnSpc>
              <a:buFont typeface="Arial" panose="020B0604020202020204" pitchFamily="34" charset="0"/>
              <a:buChar char="•"/>
              <a:defRPr/>
            </a:pPr>
            <a:r>
              <a:rPr lang="en-US" i="1" dirty="0" smtClean="0">
                <a:ea typeface="+mn-ea"/>
                <a:cs typeface="+mn-cs"/>
              </a:rPr>
              <a:t>Comprehensive Performance Evaluation</a:t>
            </a:r>
            <a:endParaRPr lang="en-US" i="1" dirty="0">
              <a:ea typeface="+mn-ea"/>
              <a:cs typeface="+mn-cs"/>
            </a:endParaRPr>
          </a:p>
          <a:p>
            <a:pPr marL="914400" lvl="1" indent="-457200">
              <a:lnSpc>
                <a:spcPct val="150000"/>
              </a:lnSpc>
              <a:buFont typeface="+mj-lt"/>
              <a:buAutoNum type="arabicPeriod"/>
              <a:defRPr/>
            </a:pPr>
            <a:endParaRPr lang="en-US" i="1" dirty="0" smtClean="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56</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2281148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152400"/>
            <a:ext cx="8229600" cy="563562"/>
          </a:xfrm>
        </p:spPr>
        <p:txBody>
          <a:bodyPr/>
          <a:lstStyle/>
          <a:p>
            <a:pPr algn="ctr"/>
            <a:r>
              <a:rPr lang="en-US" dirty="0" smtClean="0"/>
              <a:t>Overview – Turbidity Requirements</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57</a:t>
            </a:fld>
            <a:endParaRPr lang="en-US" sz="1000">
              <a:solidFill>
                <a:srgbClr val="005595"/>
              </a:solidFill>
              <a:latin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831293894"/>
              </p:ext>
            </p:extLst>
          </p:nvPr>
        </p:nvGraphicFramePr>
        <p:xfrm>
          <a:off x="152400" y="152400"/>
          <a:ext cx="8839200" cy="5720080"/>
        </p:xfrm>
        <a:graphic>
          <a:graphicData uri="http://schemas.openxmlformats.org/drawingml/2006/table">
            <a:tbl>
              <a:tblPr firstRow="1" bandRow="1">
                <a:tableStyleId>{0660B408-B3CF-4A94-85FC-2B1E0A45F4A2}</a:tableStyleId>
              </a:tblPr>
              <a:tblGrid>
                <a:gridCol w="2946400"/>
                <a:gridCol w="2946400"/>
                <a:gridCol w="2946400"/>
              </a:tblGrid>
              <a:tr h="370840">
                <a:tc>
                  <a:txBody>
                    <a:bodyPr/>
                    <a:lstStyle/>
                    <a:p>
                      <a:pPr algn="ctr"/>
                      <a:r>
                        <a:rPr lang="en-US" sz="1200" dirty="0" smtClean="0"/>
                        <a:t>IFE Turbidity Triggers</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Required Actions:</a:t>
                      </a:r>
                    </a:p>
                    <a:p>
                      <a:pPr algn="ctr"/>
                      <a:r>
                        <a:rPr lang="en-US" sz="1200" dirty="0" smtClean="0"/>
                        <a:t>Serving 10,000 or more people</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Required Actions:</a:t>
                      </a:r>
                    </a:p>
                    <a:p>
                      <a:pPr algn="ctr"/>
                      <a:r>
                        <a:rPr lang="en-US" sz="1200" dirty="0" smtClean="0"/>
                        <a:t>Serving fewer than 10,000 people</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marL="342900" indent="-342900">
                        <a:buFont typeface="+mj-lt"/>
                        <a:buAutoNum type="arabicPeriod"/>
                      </a:pPr>
                      <a:r>
                        <a:rPr lang="en-US" sz="1100" dirty="0" smtClean="0"/>
                        <a:t>IFE</a:t>
                      </a:r>
                      <a:r>
                        <a:rPr lang="en-US" sz="1100" baseline="0" dirty="0" smtClean="0"/>
                        <a:t> turbidity &gt; 1.0 NTU in 2 consecutive measurements taken 15 minutes apart</a:t>
                      </a:r>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lvl="4"/>
                      <a:r>
                        <a:rPr lang="en-US" sz="1100" dirty="0" smtClean="0"/>
                        <a:t>Report:</a:t>
                      </a:r>
                    </a:p>
                    <a:p>
                      <a:pPr marL="2171700" lvl="4" indent="-342900">
                        <a:buFont typeface="+mj-lt"/>
                        <a:buAutoNum type="arabicPeriod"/>
                      </a:pPr>
                      <a:r>
                        <a:rPr lang="en-US" sz="1100" dirty="0" smtClean="0"/>
                        <a:t>Filter</a:t>
                      </a:r>
                      <a:r>
                        <a:rPr lang="en-US" sz="1100" baseline="0" dirty="0" smtClean="0"/>
                        <a:t> number, name, or identifier</a:t>
                      </a:r>
                    </a:p>
                    <a:p>
                      <a:pPr marL="2171700" lvl="4" indent="-342900">
                        <a:buFont typeface="+mj-lt"/>
                        <a:buAutoNum type="arabicPeriod"/>
                      </a:pPr>
                      <a:r>
                        <a:rPr lang="en-US" sz="1100" baseline="0" dirty="0" smtClean="0"/>
                        <a:t>Turbidity values over 1.0 NTU</a:t>
                      </a:r>
                    </a:p>
                    <a:p>
                      <a:pPr marL="2171700" lvl="4" indent="-342900">
                        <a:buFont typeface="+mj-lt"/>
                        <a:buAutoNum type="arabicPeriod"/>
                      </a:pPr>
                      <a:r>
                        <a:rPr lang="en-US" sz="1100" baseline="0" dirty="0" smtClean="0"/>
                        <a:t>Dates of occurrence</a:t>
                      </a:r>
                    </a:p>
                    <a:p>
                      <a:pPr marL="2171700" lvl="4" indent="-342900">
                        <a:buFont typeface="+mj-lt"/>
                        <a:buAutoNum type="arabicPeriod"/>
                      </a:pPr>
                      <a:r>
                        <a:rPr lang="en-US" sz="1100" baseline="0" dirty="0" smtClean="0"/>
                        <a:t>Cause of occurrences</a:t>
                      </a:r>
                    </a:p>
                    <a:p>
                      <a:pPr marL="2057400" lvl="4" indent="-228600">
                        <a:buFont typeface="+mj-lt"/>
                        <a:buAutoNum type="arabicPeriod"/>
                      </a:pPr>
                      <a:r>
                        <a:rPr lang="en-US" sz="1100" baseline="0" dirty="0" smtClean="0"/>
                        <a:t>   A filter turbidity profile may be needed</a:t>
                      </a:r>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200" dirty="0"/>
                    </a:p>
                  </a:txBody>
                  <a:tcPr/>
                </a:tc>
              </a:tr>
              <a:tr h="370840">
                <a:tc>
                  <a:txBody>
                    <a:bodyPr/>
                    <a:lstStyle/>
                    <a:p>
                      <a:pPr marL="342900" indent="-342900">
                        <a:buFont typeface="+mj-lt"/>
                        <a:buAutoNum type="arabicPeriod" startAt="2"/>
                      </a:pPr>
                      <a:r>
                        <a:rPr lang="en-US" sz="1100" dirty="0" smtClean="0"/>
                        <a:t>IFE</a:t>
                      </a:r>
                      <a:r>
                        <a:rPr lang="en-US" sz="1100" baseline="0" dirty="0" smtClean="0"/>
                        <a:t> turbidity &gt; 1.0 NTU in 2 consecutive measurements taken 15 minutes apart for 3 consecutive months</a:t>
                      </a:r>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 typeface="+mj-lt"/>
                        <a:buAutoNum type="arabicPeriod"/>
                      </a:pPr>
                      <a:r>
                        <a:rPr lang="en-US" sz="1100" dirty="0" smtClean="0"/>
                        <a:t>Report filter number, turbidity level, and date</a:t>
                      </a:r>
                      <a:r>
                        <a:rPr lang="en-US" sz="1100" baseline="0" dirty="0" smtClean="0"/>
                        <a:t> of occurrence.</a:t>
                      </a:r>
                    </a:p>
                    <a:p>
                      <a:pPr marL="342900" indent="-342900">
                        <a:buFont typeface="+mj-lt"/>
                        <a:buAutoNum type="arabicPeriod"/>
                      </a:pPr>
                      <a:r>
                        <a:rPr lang="en-US" sz="1100" baseline="0" dirty="0" smtClean="0"/>
                        <a:t>Conduct a filter self-assessment within 14 days of the third high turbidity level.</a:t>
                      </a:r>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100" baseline="0" dirty="0" smtClean="0"/>
                        <a:t>Conduct a filter self-assessment within 14 days of the third high turbidity level.</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100" baseline="0" dirty="0" smtClean="0"/>
                        <a:t>A Comprehensive Performance Evaluation (CPE) may be conducted in lieu of a filter self-assessment.</a:t>
                      </a:r>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marL="228600" indent="-228600">
                        <a:buFont typeface="+mj-lt"/>
                        <a:buAutoNum type="arabicPeriod" startAt="3"/>
                      </a:pPr>
                      <a:r>
                        <a:rPr lang="en-US" sz="1100" dirty="0" smtClean="0"/>
                        <a:t>IFE</a:t>
                      </a:r>
                      <a:r>
                        <a:rPr lang="en-US" sz="1100" baseline="0" dirty="0" smtClean="0"/>
                        <a:t> turbidity &gt; 2.0 NTU in 2 consecutive readings taken 15 minutes apart for 2 consecutive months.</a:t>
                      </a:r>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 typeface="+mj-lt"/>
                        <a:buAutoNum type="arabicPeriod"/>
                      </a:pPr>
                      <a:r>
                        <a:rPr lang="en-US" sz="1100" dirty="0" smtClean="0"/>
                        <a:t>Report filter number, turbidity level, and date</a:t>
                      </a:r>
                      <a:r>
                        <a:rPr lang="en-US" sz="1100" baseline="0" dirty="0" smtClean="0"/>
                        <a:t> of occurrence.</a:t>
                      </a:r>
                    </a:p>
                    <a:p>
                      <a:pPr marL="342900" indent="-342900">
                        <a:buFont typeface="+mj-lt"/>
                        <a:buAutoNum type="arabicPeriod"/>
                      </a:pPr>
                      <a:r>
                        <a:rPr lang="en-US" sz="1100" baseline="0" dirty="0" smtClean="0"/>
                        <a:t>Arrange to have a CPE conducted within 30 days of the 2</a:t>
                      </a:r>
                      <a:r>
                        <a:rPr lang="en-US" sz="1100" baseline="30000" dirty="0" smtClean="0"/>
                        <a:t>nd</a:t>
                      </a:r>
                      <a:r>
                        <a:rPr lang="en-US" sz="1100" baseline="0" dirty="0" smtClean="0"/>
                        <a:t> month of the high turbidity.</a:t>
                      </a:r>
                    </a:p>
                    <a:p>
                      <a:pPr marL="342900" indent="-342900">
                        <a:buFont typeface="+mj-lt"/>
                        <a:buAutoNum type="arabicPeriod"/>
                      </a:pPr>
                      <a:r>
                        <a:rPr lang="en-US" sz="1100" baseline="0" dirty="0" smtClean="0"/>
                        <a:t>Submit the CPE report within 90 days of the 2</a:t>
                      </a:r>
                      <a:r>
                        <a:rPr lang="en-US" sz="1100" baseline="30000" dirty="0" smtClean="0"/>
                        <a:t>nd</a:t>
                      </a:r>
                      <a:r>
                        <a:rPr lang="en-US" sz="1100" baseline="0" dirty="0" smtClean="0"/>
                        <a:t> month of high turbidity.</a:t>
                      </a:r>
                    </a:p>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smtClean="0"/>
                        <a:t>Report filter number, turbidity level, and date</a:t>
                      </a:r>
                      <a:r>
                        <a:rPr lang="en-US" sz="1100" baseline="0" dirty="0" smtClean="0"/>
                        <a:t> of occurrence.</a:t>
                      </a:r>
                    </a:p>
                    <a:p>
                      <a:pPr marL="342900" indent="-342900">
                        <a:buFont typeface="+mj-lt"/>
                        <a:buAutoNum type="arabicPeriod"/>
                      </a:pPr>
                      <a:r>
                        <a:rPr lang="en-US" sz="1100" baseline="0" dirty="0" smtClean="0"/>
                        <a:t>Arrange to have a CPE conducted within 60 days of the 2</a:t>
                      </a:r>
                      <a:r>
                        <a:rPr lang="en-US" sz="1100" baseline="30000" dirty="0" smtClean="0"/>
                        <a:t>nd</a:t>
                      </a:r>
                      <a:r>
                        <a:rPr lang="en-US" sz="1100" baseline="0" dirty="0" smtClean="0"/>
                        <a:t> month of the high turbidity.  If you wish to have the State conduct the CPE, the request must be made by the 10</a:t>
                      </a:r>
                      <a:r>
                        <a:rPr lang="en-US" sz="1100" baseline="30000" dirty="0" smtClean="0"/>
                        <a:t>th</a:t>
                      </a:r>
                      <a:r>
                        <a:rPr lang="en-US" sz="1100" baseline="0" dirty="0" smtClean="0"/>
                        <a:t> of the third month.</a:t>
                      </a:r>
                    </a:p>
                    <a:p>
                      <a:pPr marL="342900" indent="-342900">
                        <a:buFont typeface="+mj-lt"/>
                        <a:buAutoNum type="arabicPeriod"/>
                      </a:pPr>
                      <a:r>
                        <a:rPr lang="en-US" sz="1100" baseline="0" dirty="0" smtClean="0"/>
                        <a:t>Submit the CPE report within 120 days of the 2</a:t>
                      </a:r>
                      <a:r>
                        <a:rPr lang="en-US" sz="1100" baseline="30000" dirty="0" smtClean="0"/>
                        <a:t>nd</a:t>
                      </a:r>
                      <a:r>
                        <a:rPr lang="en-US" sz="1100" baseline="0" dirty="0" smtClean="0"/>
                        <a:t> month of high turbidity.</a:t>
                      </a:r>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marL="228600" indent="-228600">
                        <a:buFont typeface="+mj-lt"/>
                        <a:buAutoNum type="arabicPeriod" startAt="4"/>
                      </a:pPr>
                      <a:r>
                        <a:rPr lang="en-US" sz="1100" dirty="0" smtClean="0"/>
                        <a:t>IFE</a:t>
                      </a:r>
                      <a:r>
                        <a:rPr lang="en-US" sz="1100" baseline="0" dirty="0" smtClean="0"/>
                        <a:t> turbidity &gt; 0.5 NTU in 2 consecutive readings taken 15 minutes apart within the first 4 hours of continuous operation after the filter has been backwashed or during startup after the filter has been off-line.</a:t>
                      </a:r>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 typeface="+mj-lt"/>
                        <a:buAutoNum type="arabicPeriod"/>
                      </a:pPr>
                      <a:r>
                        <a:rPr lang="en-US" sz="1100" dirty="0" smtClean="0"/>
                        <a:t>Report filter number, turbidity level, and date</a:t>
                      </a:r>
                      <a:r>
                        <a:rPr lang="en-US" sz="1100" baseline="0" dirty="0" smtClean="0"/>
                        <a:t> of occurrence.</a:t>
                      </a:r>
                    </a:p>
                    <a:p>
                      <a:pPr marL="342900" indent="-342900">
                        <a:buFont typeface="+mj-lt"/>
                        <a:buAutoNum type="arabicPeriod"/>
                      </a:pPr>
                      <a:r>
                        <a:rPr lang="en-US" sz="1100" baseline="0" dirty="0" smtClean="0"/>
                        <a:t>Produce a filter turbidity profile within 7 days of the incident.</a:t>
                      </a:r>
                    </a:p>
                    <a:p>
                      <a:pPr marL="342900" indent="-342900">
                        <a:buFont typeface="+mj-lt"/>
                        <a:buAutoNum type="arabicPeriod"/>
                      </a:pPr>
                      <a:r>
                        <a:rPr lang="en-US" sz="1100" baseline="0" dirty="0" smtClean="0"/>
                        <a:t>Report the reason for the abnormal performance if known.</a:t>
                      </a:r>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smtClean="0"/>
                        <a:t>No required action for these systems.</a:t>
                      </a:r>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gridSpan="3">
                  <a:txBody>
                    <a:bodyPr/>
                    <a:lstStyle/>
                    <a:p>
                      <a:pPr algn="r"/>
                      <a:r>
                        <a:rPr lang="en-US" sz="1100" dirty="0" smtClean="0"/>
                        <a:t>Adapted</a:t>
                      </a:r>
                      <a:r>
                        <a:rPr lang="en-US" sz="1100" baseline="0" dirty="0" smtClean="0"/>
                        <a:t> from </a:t>
                      </a:r>
                      <a:r>
                        <a:rPr lang="en-US" sz="1100" i="1" baseline="0" dirty="0" smtClean="0"/>
                        <a:t>Pipeline</a:t>
                      </a:r>
                      <a:r>
                        <a:rPr lang="en-US" sz="1100" baseline="0" dirty="0" smtClean="0"/>
                        <a:t> article – OHA, Summer 2008</a:t>
                      </a:r>
                      <a:endParaRPr lang="en-US" sz="11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200" dirty="0"/>
                    </a:p>
                  </a:txBody>
                  <a:tcPr/>
                </a:tc>
                <a:tc hMerge="1">
                  <a:txBody>
                    <a:bodyPr/>
                    <a:lstStyle/>
                    <a:p>
                      <a:endParaRPr lang="en-US" sz="1200" dirty="0"/>
                    </a:p>
                  </a:txBody>
                  <a:tcPr/>
                </a:tc>
              </a:tr>
            </a:tbl>
          </a:graphicData>
        </a:graphic>
      </p:graphicFrame>
    </p:spTree>
    <p:extLst>
      <p:ext uri="{BB962C8B-B14F-4D97-AF65-F5344CB8AC3E}">
        <p14:creationId xmlns:p14="http://schemas.microsoft.com/office/powerpoint/2010/main" val="3907826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44562"/>
          </a:xfrm>
        </p:spPr>
        <p:txBody>
          <a:bodyPr/>
          <a:lstStyle/>
          <a:p>
            <a:pPr algn="ctr"/>
            <a:r>
              <a:rPr lang="en-US" dirty="0" smtClean="0"/>
              <a:t>Overview – Turbidity Requirements</a:t>
            </a:r>
          </a:p>
        </p:txBody>
      </p:sp>
      <p:sp>
        <p:nvSpPr>
          <p:cNvPr id="3" name="Content Placeholder 2"/>
          <p:cNvSpPr>
            <a:spLocks noGrp="1"/>
          </p:cNvSpPr>
          <p:nvPr>
            <p:ph idx="1"/>
          </p:nvPr>
        </p:nvSpPr>
        <p:spPr>
          <a:xfrm>
            <a:off x="304800" y="1371600"/>
            <a:ext cx="4419600" cy="4419600"/>
          </a:xfrm>
        </p:spPr>
        <p:txBody>
          <a:bodyPr/>
          <a:lstStyle/>
          <a:p>
            <a:pPr marL="0" indent="0">
              <a:lnSpc>
                <a:spcPct val="150000"/>
              </a:lnSpc>
              <a:buNone/>
              <a:defRPr/>
            </a:pPr>
            <a:r>
              <a:rPr lang="en-US" sz="1600" dirty="0" smtClean="0"/>
              <a:t>Explanation of Turbidity Trigger Actions</a:t>
            </a:r>
          </a:p>
          <a:p>
            <a:pPr marL="914400" lvl="1" indent="-457200">
              <a:lnSpc>
                <a:spcPct val="150000"/>
              </a:lnSpc>
              <a:buFont typeface="+mj-lt"/>
              <a:buAutoNum type="arabicPeriod"/>
              <a:defRPr/>
            </a:pPr>
            <a:r>
              <a:rPr lang="en-US" sz="1600" dirty="0" smtClean="0">
                <a:ea typeface="+mn-ea"/>
                <a:cs typeface="+mn-cs"/>
              </a:rPr>
              <a:t>Filter Turbidity Profile – previously described, this includes a graph showing turbidity over a complete filter run, including filter start-up, duration of the run, backwash, and filter-to-waste.</a:t>
            </a:r>
          </a:p>
          <a:p>
            <a:pPr marL="457200" lvl="1" indent="0">
              <a:lnSpc>
                <a:spcPct val="150000"/>
              </a:lnSpc>
              <a:buNone/>
              <a:defRPr/>
            </a:pPr>
            <a:endParaRPr lang="en-US" sz="1600" dirty="0" smtClean="0"/>
          </a:p>
          <a:p>
            <a:pPr marL="457200" lvl="1" indent="0">
              <a:lnSpc>
                <a:spcPct val="150000"/>
              </a:lnSpc>
              <a:buNone/>
              <a:defRPr/>
            </a:pPr>
            <a:r>
              <a:rPr lang="en-US" sz="1600" dirty="0" smtClean="0"/>
              <a:t>See “Preparing a Filter Turbidity Profile” </a:t>
            </a:r>
            <a:r>
              <a:rPr lang="en-US" sz="1600" dirty="0"/>
              <a:t>under </a:t>
            </a:r>
            <a:r>
              <a:rPr lang="en-US" sz="1600" dirty="0" smtClean="0"/>
              <a:t>“Forms &amp; Tools” on-line at </a:t>
            </a:r>
            <a:r>
              <a:rPr lang="en-US" sz="1600" dirty="0">
                <a:hlinkClick r:id="rId3"/>
              </a:rPr>
              <a:t>www.healthoregon.org/swt</a:t>
            </a:r>
            <a:endParaRPr lang="en-US" sz="1600" dirty="0"/>
          </a:p>
          <a:p>
            <a:pPr marL="914400" lvl="1" indent="-457200">
              <a:lnSpc>
                <a:spcPct val="150000"/>
              </a:lnSpc>
              <a:buFont typeface="+mj-lt"/>
              <a:buAutoNum type="arabicPeriod"/>
              <a:defRPr/>
            </a:pPr>
            <a:endParaRPr lang="en-US" sz="1600" dirty="0" smtClean="0">
              <a:ea typeface="+mn-ea"/>
              <a:cs typeface="+mn-cs"/>
            </a:endParaRPr>
          </a:p>
          <a:p>
            <a:pPr marL="914400" lvl="1" indent="-457200">
              <a:lnSpc>
                <a:spcPct val="150000"/>
              </a:lnSpc>
              <a:buFont typeface="+mj-lt"/>
              <a:buAutoNum type="arabicPeriod"/>
              <a:defRPr/>
            </a:pPr>
            <a:endParaRPr lang="en-US" sz="1600" i="1" dirty="0" smtClean="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58</a:t>
            </a:fld>
            <a:endParaRPr lang="en-US" sz="1000">
              <a:solidFill>
                <a:srgbClr val="005595"/>
              </a:solidFill>
              <a:latin typeface="Arial" panose="020B0604020202020204" pitchFamily="34" charset="0"/>
            </a:endParaRPr>
          </a:p>
        </p:txBody>
      </p:sp>
      <p:pic>
        <p:nvPicPr>
          <p:cNvPr id="6" name="Picture 5"/>
          <p:cNvPicPr>
            <a:picLocks noChangeAspect="1"/>
          </p:cNvPicPr>
          <p:nvPr/>
        </p:nvPicPr>
        <p:blipFill>
          <a:blip r:embed="rId4"/>
          <a:stretch>
            <a:fillRect/>
          </a:stretch>
        </p:blipFill>
        <p:spPr>
          <a:xfrm>
            <a:off x="4709160" y="1524000"/>
            <a:ext cx="4137429" cy="3048000"/>
          </a:xfrm>
          <a:prstGeom prst="rect">
            <a:avLst/>
          </a:prstGeom>
        </p:spPr>
      </p:pic>
    </p:spTree>
    <p:extLst>
      <p:ext uri="{BB962C8B-B14F-4D97-AF65-F5344CB8AC3E}">
        <p14:creationId xmlns:p14="http://schemas.microsoft.com/office/powerpoint/2010/main" val="22056427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44562"/>
          </a:xfrm>
        </p:spPr>
        <p:txBody>
          <a:bodyPr/>
          <a:lstStyle/>
          <a:p>
            <a:pPr algn="ctr"/>
            <a:r>
              <a:rPr lang="en-US" dirty="0" smtClean="0"/>
              <a:t>Overview – Turbidity Requirements</a:t>
            </a:r>
          </a:p>
        </p:txBody>
      </p:sp>
      <p:sp>
        <p:nvSpPr>
          <p:cNvPr id="3" name="Content Placeholder 2"/>
          <p:cNvSpPr>
            <a:spLocks noGrp="1"/>
          </p:cNvSpPr>
          <p:nvPr>
            <p:ph idx="1"/>
          </p:nvPr>
        </p:nvSpPr>
        <p:spPr>
          <a:xfrm>
            <a:off x="304800" y="1066800"/>
            <a:ext cx="5410200" cy="4419600"/>
          </a:xfrm>
        </p:spPr>
        <p:txBody>
          <a:bodyPr/>
          <a:lstStyle/>
          <a:p>
            <a:pPr marL="0" indent="0">
              <a:lnSpc>
                <a:spcPct val="150000"/>
              </a:lnSpc>
              <a:buNone/>
              <a:defRPr/>
            </a:pPr>
            <a:r>
              <a:rPr lang="en-US" sz="1600" dirty="0" smtClean="0"/>
              <a:t>Explanation of Turbidity Trigger Actions</a:t>
            </a:r>
          </a:p>
          <a:p>
            <a:pPr marL="914400" lvl="1" indent="-457200">
              <a:lnSpc>
                <a:spcPct val="150000"/>
              </a:lnSpc>
              <a:buFont typeface="+mj-lt"/>
              <a:buAutoNum type="arabicPeriod" startAt="2"/>
              <a:defRPr/>
            </a:pPr>
            <a:r>
              <a:rPr lang="en-US" sz="1600" dirty="0" smtClean="0">
                <a:ea typeface="+mn-ea"/>
                <a:cs typeface="+mn-cs"/>
              </a:rPr>
              <a:t>Filter Self-Assessment</a:t>
            </a:r>
          </a:p>
          <a:p>
            <a:pPr marL="457200" lvl="1" indent="0">
              <a:buNone/>
              <a:defRPr/>
            </a:pPr>
            <a:r>
              <a:rPr lang="en-US" sz="1600" dirty="0" smtClean="0">
                <a:ea typeface="+mn-ea"/>
                <a:cs typeface="+mn-cs"/>
              </a:rPr>
              <a:t>Consists of a written report assessing filter performance, including</a:t>
            </a:r>
          </a:p>
          <a:p>
            <a:pPr lvl="2">
              <a:lnSpc>
                <a:spcPct val="150000"/>
              </a:lnSpc>
              <a:defRPr/>
            </a:pPr>
            <a:r>
              <a:rPr lang="en-US" dirty="0" smtClean="0">
                <a:ea typeface="+mn-ea"/>
                <a:cs typeface="+mn-cs"/>
              </a:rPr>
              <a:t>A filter turbidity profile;</a:t>
            </a:r>
          </a:p>
          <a:p>
            <a:pPr lvl="2">
              <a:lnSpc>
                <a:spcPct val="150000"/>
              </a:lnSpc>
              <a:defRPr/>
            </a:pPr>
            <a:r>
              <a:rPr lang="en-US" dirty="0" smtClean="0">
                <a:ea typeface="+mn-ea"/>
                <a:cs typeface="+mn-cs"/>
              </a:rPr>
              <a:t>Identification and prioritization of factors limiting filter performance; and</a:t>
            </a:r>
          </a:p>
          <a:p>
            <a:pPr lvl="2">
              <a:lnSpc>
                <a:spcPct val="150000"/>
              </a:lnSpc>
              <a:defRPr/>
            </a:pPr>
            <a:r>
              <a:rPr lang="en-US" dirty="0" smtClean="0">
                <a:ea typeface="+mn-ea"/>
                <a:cs typeface="+mn-cs"/>
              </a:rPr>
              <a:t>Assessment of the applicability of corrections.</a:t>
            </a:r>
          </a:p>
          <a:p>
            <a:pPr marL="57150" indent="0">
              <a:buNone/>
              <a:defRPr/>
            </a:pPr>
            <a:endParaRPr lang="en-US" sz="1600" dirty="0" smtClean="0">
              <a:ea typeface="+mn-ea"/>
              <a:cs typeface="+mn-cs"/>
            </a:endParaRPr>
          </a:p>
          <a:p>
            <a:pPr marL="57150" indent="0">
              <a:buNone/>
              <a:defRPr/>
            </a:pPr>
            <a:r>
              <a:rPr lang="en-US" sz="1600" dirty="0" smtClean="0">
                <a:ea typeface="+mn-ea"/>
                <a:cs typeface="+mn-cs"/>
              </a:rPr>
              <a:t>See link under “Filtration” at </a:t>
            </a:r>
            <a:r>
              <a:rPr lang="en-US" sz="1600" dirty="0" smtClean="0">
                <a:ea typeface="+mn-ea"/>
                <a:cs typeface="+mn-cs"/>
                <a:hlinkClick r:id="rId3"/>
              </a:rPr>
              <a:t>www.healthoregon.org/swt</a:t>
            </a:r>
            <a:endParaRPr lang="en-US" sz="1600" dirty="0" smtClean="0">
              <a:ea typeface="+mn-ea"/>
              <a:cs typeface="+mn-cs"/>
            </a:endParaRPr>
          </a:p>
          <a:p>
            <a:pPr marL="457200" lvl="1" indent="0">
              <a:lnSpc>
                <a:spcPct val="150000"/>
              </a:lnSpc>
              <a:buNone/>
              <a:defRPr/>
            </a:pPr>
            <a:endParaRPr lang="en-US" sz="1600" dirty="0" smtClean="0">
              <a:ea typeface="+mn-ea"/>
              <a:cs typeface="+mn-cs"/>
            </a:endParaRPr>
          </a:p>
          <a:p>
            <a:pPr lvl="1">
              <a:lnSpc>
                <a:spcPct val="150000"/>
              </a:lnSpc>
              <a:defRPr/>
            </a:pPr>
            <a:endParaRPr lang="en-US" sz="1600" dirty="0" smtClean="0">
              <a:ea typeface="+mn-ea"/>
              <a:cs typeface="+mn-cs"/>
            </a:endParaRPr>
          </a:p>
          <a:p>
            <a:pPr marL="914400" lvl="1" indent="-457200">
              <a:lnSpc>
                <a:spcPct val="150000"/>
              </a:lnSpc>
              <a:buFont typeface="+mj-lt"/>
              <a:buAutoNum type="arabicPeriod" startAt="2"/>
              <a:defRPr/>
            </a:pPr>
            <a:endParaRPr lang="en-US" sz="1600" i="1" dirty="0" smtClean="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59</a:t>
            </a:fld>
            <a:endParaRPr lang="en-US" sz="1000">
              <a:solidFill>
                <a:srgbClr val="005595"/>
              </a:solidFill>
              <a:latin typeface="Arial" panose="020B0604020202020204" pitchFamily="34" charset="0"/>
            </a:endParaRPr>
          </a:p>
        </p:txBody>
      </p:sp>
      <p:pic>
        <p:nvPicPr>
          <p:cNvPr id="2" name="Picture 1"/>
          <p:cNvPicPr>
            <a:picLocks noChangeAspect="1"/>
          </p:cNvPicPr>
          <p:nvPr/>
        </p:nvPicPr>
        <p:blipFill>
          <a:blip r:embed="rId4"/>
          <a:stretch>
            <a:fillRect/>
          </a:stretch>
        </p:blipFill>
        <p:spPr>
          <a:xfrm>
            <a:off x="5715000" y="1368856"/>
            <a:ext cx="2971799" cy="3737263"/>
          </a:xfrm>
          <a:prstGeom prst="rect">
            <a:avLst/>
          </a:prstGeom>
          <a:ln>
            <a:solidFill>
              <a:schemeClr val="tx1"/>
            </a:solidFill>
          </a:ln>
        </p:spPr>
      </p:pic>
      <p:sp>
        <p:nvSpPr>
          <p:cNvPr id="7" name="Rectangle 6"/>
          <p:cNvSpPr/>
          <p:nvPr/>
        </p:nvSpPr>
        <p:spPr>
          <a:xfrm>
            <a:off x="5715000" y="5128979"/>
            <a:ext cx="3048000" cy="584775"/>
          </a:xfrm>
          <a:prstGeom prst="rect">
            <a:avLst/>
          </a:prstGeom>
        </p:spPr>
        <p:txBody>
          <a:bodyPr wrap="square">
            <a:spAutoFit/>
          </a:bodyPr>
          <a:lstStyle/>
          <a:p>
            <a:r>
              <a:rPr lang="en-US" sz="1600" dirty="0">
                <a:latin typeface="+mj-lt"/>
              </a:rPr>
              <a:t>http://www.epa.gov/safewater/mdbp/pdf/turbidity/chap_05.pdf</a:t>
            </a:r>
          </a:p>
        </p:txBody>
      </p:sp>
    </p:spTree>
    <p:extLst>
      <p:ext uri="{BB962C8B-B14F-4D97-AF65-F5344CB8AC3E}">
        <p14:creationId xmlns:p14="http://schemas.microsoft.com/office/powerpoint/2010/main" val="4109138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685800" y="228600"/>
            <a:ext cx="8229600" cy="1143000"/>
          </a:xfrm>
        </p:spPr>
        <p:txBody>
          <a:bodyPr/>
          <a:lstStyle/>
          <a:p>
            <a:pPr eaLnBrk="1" hangingPunct="1">
              <a:defRPr/>
            </a:pPr>
            <a:r>
              <a:rPr lang="en-US" dirty="0" smtClean="0"/>
              <a:t>How do you interpret the data you have?</a:t>
            </a:r>
          </a:p>
        </p:txBody>
      </p:sp>
      <p:sp>
        <p:nvSpPr>
          <p:cNvPr id="12294" name="Rectangle 3"/>
          <p:cNvSpPr>
            <a:spLocks noGrp="1" noChangeArrowheads="1"/>
          </p:cNvSpPr>
          <p:nvPr>
            <p:ph type="body" idx="1"/>
          </p:nvPr>
        </p:nvSpPr>
        <p:spPr>
          <a:xfrm>
            <a:off x="609600" y="1295400"/>
            <a:ext cx="7772400" cy="1676400"/>
          </a:xfrm>
        </p:spPr>
        <p:txBody>
          <a:bodyPr/>
          <a:lstStyle/>
          <a:p>
            <a:pPr eaLnBrk="1" hangingPunct="1">
              <a:spcAft>
                <a:spcPct val="20000"/>
              </a:spcAft>
            </a:pPr>
            <a:r>
              <a:rPr lang="en-US" dirty="0" smtClean="0">
                <a:latin typeface="Arial" charset="0"/>
              </a:rPr>
              <a:t>Is it valid data?</a:t>
            </a:r>
          </a:p>
          <a:p>
            <a:pPr eaLnBrk="1" hangingPunct="1">
              <a:spcAft>
                <a:spcPct val="20000"/>
              </a:spcAft>
            </a:pPr>
            <a:r>
              <a:rPr lang="en-US" dirty="0" smtClean="0">
                <a:latin typeface="Arial" charset="0"/>
              </a:rPr>
              <a:t>Is it enough (or too much) data?</a:t>
            </a:r>
          </a:p>
          <a:p>
            <a:pPr eaLnBrk="1" hangingPunct="1">
              <a:spcAft>
                <a:spcPct val="20000"/>
              </a:spcAft>
            </a:pPr>
            <a:r>
              <a:rPr lang="en-US" dirty="0" smtClean="0">
                <a:latin typeface="Arial" charset="0"/>
              </a:rPr>
              <a:t>What are you trying to determine?</a:t>
            </a:r>
          </a:p>
          <a:p>
            <a:pPr eaLnBrk="1" hangingPunct="1">
              <a:spcAft>
                <a:spcPct val="20000"/>
              </a:spcAft>
            </a:pPr>
            <a:r>
              <a:rPr lang="en-US" dirty="0" smtClean="0">
                <a:latin typeface="Arial" charset="0"/>
              </a:rPr>
              <a:t>Is there anything to compare it to (optimization goals, level of service, etc.)?</a:t>
            </a:r>
          </a:p>
        </p:txBody>
      </p:sp>
      <p:sp>
        <p:nvSpPr>
          <p:cNvPr id="7" name="Freeform 4"/>
          <p:cNvSpPr>
            <a:spLocks/>
          </p:cNvSpPr>
          <p:nvPr/>
        </p:nvSpPr>
        <p:spPr bwMode="auto">
          <a:xfrm>
            <a:off x="4926012" y="3717925"/>
            <a:ext cx="674688" cy="555625"/>
          </a:xfrm>
          <a:custGeom>
            <a:avLst/>
            <a:gdLst>
              <a:gd name="T0" fmla="*/ 2147483647 w 849"/>
              <a:gd name="T1" fmla="*/ 0 h 700"/>
              <a:gd name="T2" fmla="*/ 0 w 849"/>
              <a:gd name="T3" fmla="*/ 2147483647 h 700"/>
              <a:gd name="T4" fmla="*/ 2147483647 w 849"/>
              <a:gd name="T5" fmla="*/ 2147483647 h 700"/>
              <a:gd name="T6" fmla="*/ 2147483647 w 849"/>
              <a:gd name="T7" fmla="*/ 2147483647 h 700"/>
              <a:gd name="T8" fmla="*/ 2147483647 w 849"/>
              <a:gd name="T9" fmla="*/ 2147483647 h 700"/>
              <a:gd name="T10" fmla="*/ 2147483647 w 849"/>
              <a:gd name="T11" fmla="*/ 0 h 700"/>
              <a:gd name="T12" fmla="*/ 2147483647 w 849"/>
              <a:gd name="T13" fmla="*/ 0 h 700"/>
              <a:gd name="T14" fmla="*/ 0 60000 65536"/>
              <a:gd name="T15" fmla="*/ 0 60000 65536"/>
              <a:gd name="T16" fmla="*/ 0 60000 65536"/>
              <a:gd name="T17" fmla="*/ 0 60000 65536"/>
              <a:gd name="T18" fmla="*/ 0 60000 65536"/>
              <a:gd name="T19" fmla="*/ 0 60000 65536"/>
              <a:gd name="T20" fmla="*/ 0 60000 65536"/>
              <a:gd name="T21" fmla="*/ 0 w 849"/>
              <a:gd name="T22" fmla="*/ 0 h 700"/>
              <a:gd name="T23" fmla="*/ 849 w 849"/>
              <a:gd name="T24" fmla="*/ 700 h 7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9" h="700">
                <a:moveTo>
                  <a:pt x="213" y="0"/>
                </a:moveTo>
                <a:lnTo>
                  <a:pt x="0" y="351"/>
                </a:lnTo>
                <a:lnTo>
                  <a:pt x="213" y="700"/>
                </a:lnTo>
                <a:lnTo>
                  <a:pt x="638" y="700"/>
                </a:lnTo>
                <a:lnTo>
                  <a:pt x="849" y="351"/>
                </a:lnTo>
                <a:lnTo>
                  <a:pt x="638" y="0"/>
                </a:lnTo>
                <a:lnTo>
                  <a:pt x="213" y="0"/>
                </a:lnTo>
              </a:path>
            </a:pathLst>
          </a:custGeom>
          <a:solidFill>
            <a:srgbClr val="FFFF99"/>
          </a:solidFill>
          <a:ln w="11176">
            <a:solidFill>
              <a:srgbClr val="000000"/>
            </a:solidFill>
            <a:round/>
            <a:headEnd/>
            <a:tailEnd/>
          </a:ln>
        </p:spPr>
        <p:txBody>
          <a:bodyPr/>
          <a:lstStyle/>
          <a:p>
            <a:endParaRPr lang="en-US" dirty="0"/>
          </a:p>
        </p:txBody>
      </p:sp>
      <p:sp>
        <p:nvSpPr>
          <p:cNvPr id="8" name="Freeform 5"/>
          <p:cNvSpPr>
            <a:spLocks/>
          </p:cNvSpPr>
          <p:nvPr/>
        </p:nvSpPr>
        <p:spPr bwMode="auto">
          <a:xfrm>
            <a:off x="3608387" y="3581400"/>
            <a:ext cx="674688" cy="554038"/>
          </a:xfrm>
          <a:custGeom>
            <a:avLst/>
            <a:gdLst>
              <a:gd name="T0" fmla="*/ 2147483647 w 849"/>
              <a:gd name="T1" fmla="*/ 0 h 699"/>
              <a:gd name="T2" fmla="*/ 0 w 849"/>
              <a:gd name="T3" fmla="*/ 2147483647 h 699"/>
              <a:gd name="T4" fmla="*/ 2147483647 w 849"/>
              <a:gd name="T5" fmla="*/ 2147483647 h 699"/>
              <a:gd name="T6" fmla="*/ 2147483647 w 849"/>
              <a:gd name="T7" fmla="*/ 2147483647 h 699"/>
              <a:gd name="T8" fmla="*/ 2147483647 w 849"/>
              <a:gd name="T9" fmla="*/ 2147483647 h 699"/>
              <a:gd name="T10" fmla="*/ 2147483647 w 849"/>
              <a:gd name="T11" fmla="*/ 0 h 699"/>
              <a:gd name="T12" fmla="*/ 2147483647 w 849"/>
              <a:gd name="T13" fmla="*/ 0 h 699"/>
              <a:gd name="T14" fmla="*/ 0 60000 65536"/>
              <a:gd name="T15" fmla="*/ 0 60000 65536"/>
              <a:gd name="T16" fmla="*/ 0 60000 65536"/>
              <a:gd name="T17" fmla="*/ 0 60000 65536"/>
              <a:gd name="T18" fmla="*/ 0 60000 65536"/>
              <a:gd name="T19" fmla="*/ 0 60000 65536"/>
              <a:gd name="T20" fmla="*/ 0 60000 65536"/>
              <a:gd name="T21" fmla="*/ 0 w 849"/>
              <a:gd name="T22" fmla="*/ 0 h 699"/>
              <a:gd name="T23" fmla="*/ 849 w 849"/>
              <a:gd name="T24" fmla="*/ 699 h 6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9" h="699">
                <a:moveTo>
                  <a:pt x="213" y="0"/>
                </a:moveTo>
                <a:lnTo>
                  <a:pt x="0" y="350"/>
                </a:lnTo>
                <a:lnTo>
                  <a:pt x="213" y="699"/>
                </a:lnTo>
                <a:lnTo>
                  <a:pt x="638" y="699"/>
                </a:lnTo>
                <a:lnTo>
                  <a:pt x="849" y="350"/>
                </a:lnTo>
                <a:lnTo>
                  <a:pt x="638" y="0"/>
                </a:lnTo>
                <a:lnTo>
                  <a:pt x="213" y="0"/>
                </a:lnTo>
              </a:path>
            </a:pathLst>
          </a:custGeom>
          <a:solidFill>
            <a:srgbClr val="FFFF99"/>
          </a:solidFill>
          <a:ln w="11176">
            <a:solidFill>
              <a:srgbClr val="000000"/>
            </a:solidFill>
            <a:round/>
            <a:headEnd/>
            <a:tailEnd/>
          </a:ln>
        </p:spPr>
        <p:txBody>
          <a:bodyPr/>
          <a:lstStyle/>
          <a:p>
            <a:endParaRPr lang="en-US" dirty="0"/>
          </a:p>
        </p:txBody>
      </p:sp>
      <p:sp>
        <p:nvSpPr>
          <p:cNvPr id="9" name="Freeform 6"/>
          <p:cNvSpPr>
            <a:spLocks/>
          </p:cNvSpPr>
          <p:nvPr/>
        </p:nvSpPr>
        <p:spPr bwMode="auto">
          <a:xfrm>
            <a:off x="6459537" y="3932238"/>
            <a:ext cx="815975" cy="661987"/>
          </a:xfrm>
          <a:custGeom>
            <a:avLst/>
            <a:gdLst>
              <a:gd name="T0" fmla="*/ 2147483647 w 850"/>
              <a:gd name="T1" fmla="*/ 0 h 700"/>
              <a:gd name="T2" fmla="*/ 0 w 850"/>
              <a:gd name="T3" fmla="*/ 2147483647 h 700"/>
              <a:gd name="T4" fmla="*/ 2147483647 w 850"/>
              <a:gd name="T5" fmla="*/ 2147483647 h 700"/>
              <a:gd name="T6" fmla="*/ 2147483647 w 850"/>
              <a:gd name="T7" fmla="*/ 2147483647 h 700"/>
              <a:gd name="T8" fmla="*/ 2147483647 w 850"/>
              <a:gd name="T9" fmla="*/ 2147483647 h 700"/>
              <a:gd name="T10" fmla="*/ 2147483647 w 850"/>
              <a:gd name="T11" fmla="*/ 0 h 700"/>
              <a:gd name="T12" fmla="*/ 2147483647 w 850"/>
              <a:gd name="T13" fmla="*/ 0 h 700"/>
              <a:gd name="T14" fmla="*/ 0 60000 65536"/>
              <a:gd name="T15" fmla="*/ 0 60000 65536"/>
              <a:gd name="T16" fmla="*/ 0 60000 65536"/>
              <a:gd name="T17" fmla="*/ 0 60000 65536"/>
              <a:gd name="T18" fmla="*/ 0 60000 65536"/>
              <a:gd name="T19" fmla="*/ 0 60000 65536"/>
              <a:gd name="T20" fmla="*/ 0 60000 65536"/>
              <a:gd name="T21" fmla="*/ 0 w 850"/>
              <a:gd name="T22" fmla="*/ 0 h 700"/>
              <a:gd name="T23" fmla="*/ 850 w 850"/>
              <a:gd name="T24" fmla="*/ 700 h 7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0" h="700">
                <a:moveTo>
                  <a:pt x="213" y="0"/>
                </a:moveTo>
                <a:lnTo>
                  <a:pt x="0" y="351"/>
                </a:lnTo>
                <a:lnTo>
                  <a:pt x="213" y="700"/>
                </a:lnTo>
                <a:lnTo>
                  <a:pt x="639" y="700"/>
                </a:lnTo>
                <a:lnTo>
                  <a:pt x="850" y="351"/>
                </a:lnTo>
                <a:lnTo>
                  <a:pt x="639" y="0"/>
                </a:lnTo>
                <a:lnTo>
                  <a:pt x="213" y="0"/>
                </a:lnTo>
              </a:path>
            </a:pathLst>
          </a:custGeom>
          <a:solidFill>
            <a:srgbClr val="FFFF99"/>
          </a:solidFill>
          <a:ln w="11176">
            <a:solidFill>
              <a:srgbClr val="000000"/>
            </a:solidFill>
            <a:round/>
            <a:headEnd/>
            <a:tailEnd/>
          </a:ln>
        </p:spPr>
        <p:txBody>
          <a:bodyPr/>
          <a:lstStyle/>
          <a:p>
            <a:endParaRPr lang="en-US" dirty="0"/>
          </a:p>
        </p:txBody>
      </p:sp>
      <p:sp>
        <p:nvSpPr>
          <p:cNvPr id="10" name="Rectangle 7"/>
          <p:cNvSpPr>
            <a:spLocks noChangeArrowheads="1"/>
          </p:cNvSpPr>
          <p:nvPr/>
        </p:nvSpPr>
        <p:spPr bwMode="auto">
          <a:xfrm>
            <a:off x="4086225" y="4341813"/>
            <a:ext cx="1049337" cy="733425"/>
          </a:xfrm>
          <a:prstGeom prst="rect">
            <a:avLst/>
          </a:prstGeom>
          <a:solidFill>
            <a:srgbClr val="DDDDDD"/>
          </a:solidFill>
          <a:ln w="11176">
            <a:solidFill>
              <a:srgbClr val="000000"/>
            </a:solidFill>
            <a:miter lim="800000"/>
            <a:headEnd/>
            <a:tailEnd/>
          </a:ln>
        </p:spPr>
        <p:txBody>
          <a:bodyPr/>
          <a:lstStyle/>
          <a:p>
            <a:endParaRPr lang="en-US" dirty="0"/>
          </a:p>
        </p:txBody>
      </p:sp>
      <p:grpSp>
        <p:nvGrpSpPr>
          <p:cNvPr id="11" name="Group 8"/>
          <p:cNvGrpSpPr>
            <a:grpSpLocks/>
          </p:cNvGrpSpPr>
          <p:nvPr/>
        </p:nvGrpSpPr>
        <p:grpSpPr bwMode="auto">
          <a:xfrm>
            <a:off x="1497012" y="4367213"/>
            <a:ext cx="28575" cy="20637"/>
            <a:chOff x="979" y="1761"/>
            <a:chExt cx="18" cy="13"/>
          </a:xfrm>
        </p:grpSpPr>
        <p:sp>
          <p:nvSpPr>
            <p:cNvPr id="12" name="Freeform 9"/>
            <p:cNvSpPr>
              <a:spLocks/>
            </p:cNvSpPr>
            <p:nvPr/>
          </p:nvSpPr>
          <p:spPr bwMode="auto">
            <a:xfrm>
              <a:off x="979" y="1761"/>
              <a:ext cx="18" cy="13"/>
            </a:xfrm>
            <a:custGeom>
              <a:avLst/>
              <a:gdLst>
                <a:gd name="T0" fmla="*/ 0 w 37"/>
                <a:gd name="T1" fmla="*/ 1 h 27"/>
                <a:gd name="T2" fmla="*/ 1 w 37"/>
                <a:gd name="T3" fmla="*/ 1 h 27"/>
                <a:gd name="T4" fmla="*/ 2 w 37"/>
                <a:gd name="T5" fmla="*/ 0 h 27"/>
                <a:gd name="T6" fmla="*/ 0 w 37"/>
                <a:gd name="T7" fmla="*/ 0 h 27"/>
                <a:gd name="T8" fmla="*/ 0 w 37"/>
                <a:gd name="T9" fmla="*/ 1 h 27"/>
                <a:gd name="T10" fmla="*/ 0 60000 65536"/>
                <a:gd name="T11" fmla="*/ 0 60000 65536"/>
                <a:gd name="T12" fmla="*/ 0 60000 65536"/>
                <a:gd name="T13" fmla="*/ 0 60000 65536"/>
                <a:gd name="T14" fmla="*/ 0 60000 65536"/>
                <a:gd name="T15" fmla="*/ 0 w 37"/>
                <a:gd name="T16" fmla="*/ 0 h 27"/>
                <a:gd name="T17" fmla="*/ 37 w 37"/>
                <a:gd name="T18" fmla="*/ 27 h 27"/>
              </a:gdLst>
              <a:ahLst/>
              <a:cxnLst>
                <a:cxn ang="T10">
                  <a:pos x="T0" y="T1"/>
                </a:cxn>
                <a:cxn ang="T11">
                  <a:pos x="T2" y="T3"/>
                </a:cxn>
                <a:cxn ang="T12">
                  <a:pos x="T4" y="T5"/>
                </a:cxn>
                <a:cxn ang="T13">
                  <a:pos x="T6" y="T7"/>
                </a:cxn>
                <a:cxn ang="T14">
                  <a:pos x="T8" y="T9"/>
                </a:cxn>
              </a:cxnLst>
              <a:rect l="T15" t="T16" r="T17" b="T18"/>
              <a:pathLst>
                <a:path w="37" h="27">
                  <a:moveTo>
                    <a:pt x="0" y="17"/>
                  </a:moveTo>
                  <a:lnTo>
                    <a:pt x="28" y="27"/>
                  </a:lnTo>
                  <a:lnTo>
                    <a:pt x="37" y="0"/>
                  </a:lnTo>
                  <a:lnTo>
                    <a:pt x="10" y="0"/>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3" name="Freeform 10"/>
            <p:cNvSpPr>
              <a:spLocks/>
            </p:cNvSpPr>
            <p:nvPr/>
          </p:nvSpPr>
          <p:spPr bwMode="auto">
            <a:xfrm>
              <a:off x="979" y="1761"/>
              <a:ext cx="18" cy="13"/>
            </a:xfrm>
            <a:custGeom>
              <a:avLst/>
              <a:gdLst>
                <a:gd name="T0" fmla="*/ 0 w 37"/>
                <a:gd name="T1" fmla="*/ 1 h 27"/>
                <a:gd name="T2" fmla="*/ 1 w 37"/>
                <a:gd name="T3" fmla="*/ 1 h 27"/>
                <a:gd name="T4" fmla="*/ 2 w 37"/>
                <a:gd name="T5" fmla="*/ 0 h 27"/>
                <a:gd name="T6" fmla="*/ 0 w 37"/>
                <a:gd name="T7" fmla="*/ 0 h 27"/>
                <a:gd name="T8" fmla="*/ 0 w 37"/>
                <a:gd name="T9" fmla="*/ 1 h 27"/>
                <a:gd name="T10" fmla="*/ 0 60000 65536"/>
                <a:gd name="T11" fmla="*/ 0 60000 65536"/>
                <a:gd name="T12" fmla="*/ 0 60000 65536"/>
                <a:gd name="T13" fmla="*/ 0 60000 65536"/>
                <a:gd name="T14" fmla="*/ 0 60000 65536"/>
                <a:gd name="T15" fmla="*/ 0 w 37"/>
                <a:gd name="T16" fmla="*/ 0 h 27"/>
                <a:gd name="T17" fmla="*/ 37 w 37"/>
                <a:gd name="T18" fmla="*/ 27 h 27"/>
              </a:gdLst>
              <a:ahLst/>
              <a:cxnLst>
                <a:cxn ang="T10">
                  <a:pos x="T0" y="T1"/>
                </a:cxn>
                <a:cxn ang="T11">
                  <a:pos x="T2" y="T3"/>
                </a:cxn>
                <a:cxn ang="T12">
                  <a:pos x="T4" y="T5"/>
                </a:cxn>
                <a:cxn ang="T13">
                  <a:pos x="T6" y="T7"/>
                </a:cxn>
                <a:cxn ang="T14">
                  <a:pos x="T8" y="T9"/>
                </a:cxn>
              </a:cxnLst>
              <a:rect l="T15" t="T16" r="T17" b="T18"/>
              <a:pathLst>
                <a:path w="37" h="27">
                  <a:moveTo>
                    <a:pt x="0" y="17"/>
                  </a:moveTo>
                  <a:lnTo>
                    <a:pt x="28" y="27"/>
                  </a:lnTo>
                  <a:lnTo>
                    <a:pt x="37" y="0"/>
                  </a:lnTo>
                  <a:lnTo>
                    <a:pt x="10" y="0"/>
                  </a:lnTo>
                  <a:lnTo>
                    <a:pt x="0" y="17"/>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4" name="Group 11"/>
          <p:cNvGrpSpPr>
            <a:grpSpLocks/>
          </p:cNvGrpSpPr>
          <p:nvPr/>
        </p:nvGrpSpPr>
        <p:grpSpPr bwMode="auto">
          <a:xfrm>
            <a:off x="1497012" y="4465638"/>
            <a:ext cx="28575" cy="20637"/>
            <a:chOff x="979" y="1823"/>
            <a:chExt cx="18" cy="13"/>
          </a:xfrm>
        </p:grpSpPr>
        <p:sp>
          <p:nvSpPr>
            <p:cNvPr id="15" name="Freeform 12"/>
            <p:cNvSpPr>
              <a:spLocks/>
            </p:cNvSpPr>
            <p:nvPr/>
          </p:nvSpPr>
          <p:spPr bwMode="auto">
            <a:xfrm>
              <a:off x="979" y="1823"/>
              <a:ext cx="18" cy="13"/>
            </a:xfrm>
            <a:custGeom>
              <a:avLst/>
              <a:gdLst>
                <a:gd name="T0" fmla="*/ 0 w 37"/>
                <a:gd name="T1" fmla="*/ 1 h 26"/>
                <a:gd name="T2" fmla="*/ 1 w 37"/>
                <a:gd name="T3" fmla="*/ 2 h 26"/>
                <a:gd name="T4" fmla="*/ 2 w 37"/>
                <a:gd name="T5" fmla="*/ 0 h 26"/>
                <a:gd name="T6" fmla="*/ 0 w 37"/>
                <a:gd name="T7" fmla="*/ 0 h 26"/>
                <a:gd name="T8" fmla="*/ 0 w 37"/>
                <a:gd name="T9" fmla="*/ 1 h 26"/>
                <a:gd name="T10" fmla="*/ 0 60000 65536"/>
                <a:gd name="T11" fmla="*/ 0 60000 65536"/>
                <a:gd name="T12" fmla="*/ 0 60000 65536"/>
                <a:gd name="T13" fmla="*/ 0 60000 65536"/>
                <a:gd name="T14" fmla="*/ 0 60000 65536"/>
                <a:gd name="T15" fmla="*/ 0 w 37"/>
                <a:gd name="T16" fmla="*/ 0 h 26"/>
                <a:gd name="T17" fmla="*/ 37 w 37"/>
                <a:gd name="T18" fmla="*/ 26 h 26"/>
              </a:gdLst>
              <a:ahLst/>
              <a:cxnLst>
                <a:cxn ang="T10">
                  <a:pos x="T0" y="T1"/>
                </a:cxn>
                <a:cxn ang="T11">
                  <a:pos x="T2" y="T3"/>
                </a:cxn>
                <a:cxn ang="T12">
                  <a:pos x="T4" y="T5"/>
                </a:cxn>
                <a:cxn ang="T13">
                  <a:pos x="T6" y="T7"/>
                </a:cxn>
                <a:cxn ang="T14">
                  <a:pos x="T8" y="T9"/>
                </a:cxn>
              </a:cxnLst>
              <a:rect l="T15" t="T16" r="T17" b="T18"/>
              <a:pathLst>
                <a:path w="37" h="26">
                  <a:moveTo>
                    <a:pt x="0" y="16"/>
                  </a:moveTo>
                  <a:lnTo>
                    <a:pt x="28" y="26"/>
                  </a:lnTo>
                  <a:lnTo>
                    <a:pt x="37" y="0"/>
                  </a:lnTo>
                  <a:lnTo>
                    <a:pt x="10" y="0"/>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6" name="Freeform 13"/>
            <p:cNvSpPr>
              <a:spLocks/>
            </p:cNvSpPr>
            <p:nvPr/>
          </p:nvSpPr>
          <p:spPr bwMode="auto">
            <a:xfrm>
              <a:off x="979" y="1823"/>
              <a:ext cx="18" cy="13"/>
            </a:xfrm>
            <a:custGeom>
              <a:avLst/>
              <a:gdLst>
                <a:gd name="T0" fmla="*/ 0 w 37"/>
                <a:gd name="T1" fmla="*/ 1 h 26"/>
                <a:gd name="T2" fmla="*/ 1 w 37"/>
                <a:gd name="T3" fmla="*/ 2 h 26"/>
                <a:gd name="T4" fmla="*/ 2 w 37"/>
                <a:gd name="T5" fmla="*/ 0 h 26"/>
                <a:gd name="T6" fmla="*/ 0 w 37"/>
                <a:gd name="T7" fmla="*/ 0 h 26"/>
                <a:gd name="T8" fmla="*/ 0 w 37"/>
                <a:gd name="T9" fmla="*/ 1 h 26"/>
                <a:gd name="T10" fmla="*/ 0 60000 65536"/>
                <a:gd name="T11" fmla="*/ 0 60000 65536"/>
                <a:gd name="T12" fmla="*/ 0 60000 65536"/>
                <a:gd name="T13" fmla="*/ 0 60000 65536"/>
                <a:gd name="T14" fmla="*/ 0 60000 65536"/>
                <a:gd name="T15" fmla="*/ 0 w 37"/>
                <a:gd name="T16" fmla="*/ 0 h 26"/>
                <a:gd name="T17" fmla="*/ 37 w 37"/>
                <a:gd name="T18" fmla="*/ 26 h 26"/>
              </a:gdLst>
              <a:ahLst/>
              <a:cxnLst>
                <a:cxn ang="T10">
                  <a:pos x="T0" y="T1"/>
                </a:cxn>
                <a:cxn ang="T11">
                  <a:pos x="T2" y="T3"/>
                </a:cxn>
                <a:cxn ang="T12">
                  <a:pos x="T4" y="T5"/>
                </a:cxn>
                <a:cxn ang="T13">
                  <a:pos x="T6" y="T7"/>
                </a:cxn>
                <a:cxn ang="T14">
                  <a:pos x="T8" y="T9"/>
                </a:cxn>
              </a:cxnLst>
              <a:rect l="T15" t="T16" r="T17" b="T18"/>
              <a:pathLst>
                <a:path w="37" h="26">
                  <a:moveTo>
                    <a:pt x="0" y="16"/>
                  </a:moveTo>
                  <a:lnTo>
                    <a:pt x="28" y="26"/>
                  </a:lnTo>
                  <a:lnTo>
                    <a:pt x="37" y="0"/>
                  </a:lnTo>
                  <a:lnTo>
                    <a:pt x="10" y="0"/>
                  </a:lnTo>
                  <a:lnTo>
                    <a:pt x="0" y="1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sp>
        <p:nvSpPr>
          <p:cNvPr id="17" name="Rectangle 14"/>
          <p:cNvSpPr>
            <a:spLocks noChangeArrowheads="1"/>
          </p:cNvSpPr>
          <p:nvPr/>
        </p:nvSpPr>
        <p:spPr bwMode="auto">
          <a:xfrm>
            <a:off x="1439862" y="4341813"/>
            <a:ext cx="382588" cy="169862"/>
          </a:xfrm>
          <a:prstGeom prst="rect">
            <a:avLst/>
          </a:prstGeom>
          <a:solidFill>
            <a:srgbClr val="C0C0C0"/>
          </a:solidFill>
          <a:ln w="11113">
            <a:solidFill>
              <a:srgbClr val="000000"/>
            </a:solidFill>
            <a:miter lim="800000"/>
            <a:headEnd/>
            <a:tailEnd/>
          </a:ln>
        </p:spPr>
        <p:txBody>
          <a:bodyPr/>
          <a:lstStyle/>
          <a:p>
            <a:endParaRPr lang="en-US" dirty="0"/>
          </a:p>
        </p:txBody>
      </p:sp>
      <p:grpSp>
        <p:nvGrpSpPr>
          <p:cNvPr id="18" name="Group 15"/>
          <p:cNvGrpSpPr>
            <a:grpSpLocks/>
          </p:cNvGrpSpPr>
          <p:nvPr/>
        </p:nvGrpSpPr>
        <p:grpSpPr bwMode="auto">
          <a:xfrm>
            <a:off x="1582737" y="4383088"/>
            <a:ext cx="28575" cy="20637"/>
            <a:chOff x="1033" y="1771"/>
            <a:chExt cx="18" cy="13"/>
          </a:xfrm>
        </p:grpSpPr>
        <p:sp>
          <p:nvSpPr>
            <p:cNvPr id="19" name="Freeform 16"/>
            <p:cNvSpPr>
              <a:spLocks/>
            </p:cNvSpPr>
            <p:nvPr/>
          </p:nvSpPr>
          <p:spPr bwMode="auto">
            <a:xfrm>
              <a:off x="1033" y="1771"/>
              <a:ext cx="18" cy="13"/>
            </a:xfrm>
            <a:custGeom>
              <a:avLst/>
              <a:gdLst>
                <a:gd name="T0" fmla="*/ 0 w 37"/>
                <a:gd name="T1" fmla="*/ 1 h 26"/>
                <a:gd name="T2" fmla="*/ 1 w 37"/>
                <a:gd name="T3" fmla="*/ 2 h 26"/>
                <a:gd name="T4" fmla="*/ 2 w 37"/>
                <a:gd name="T5" fmla="*/ 0 h 26"/>
                <a:gd name="T6" fmla="*/ 0 w 37"/>
                <a:gd name="T7" fmla="*/ 0 h 26"/>
                <a:gd name="T8" fmla="*/ 0 w 37"/>
                <a:gd name="T9" fmla="*/ 1 h 26"/>
                <a:gd name="T10" fmla="*/ 0 60000 65536"/>
                <a:gd name="T11" fmla="*/ 0 60000 65536"/>
                <a:gd name="T12" fmla="*/ 0 60000 65536"/>
                <a:gd name="T13" fmla="*/ 0 60000 65536"/>
                <a:gd name="T14" fmla="*/ 0 60000 65536"/>
                <a:gd name="T15" fmla="*/ 0 w 37"/>
                <a:gd name="T16" fmla="*/ 0 h 26"/>
                <a:gd name="T17" fmla="*/ 37 w 37"/>
                <a:gd name="T18" fmla="*/ 26 h 26"/>
              </a:gdLst>
              <a:ahLst/>
              <a:cxnLst>
                <a:cxn ang="T10">
                  <a:pos x="T0" y="T1"/>
                </a:cxn>
                <a:cxn ang="T11">
                  <a:pos x="T2" y="T3"/>
                </a:cxn>
                <a:cxn ang="T12">
                  <a:pos x="T4" y="T5"/>
                </a:cxn>
                <a:cxn ang="T13">
                  <a:pos x="T6" y="T7"/>
                </a:cxn>
                <a:cxn ang="T14">
                  <a:pos x="T8" y="T9"/>
                </a:cxn>
              </a:cxnLst>
              <a:rect l="T15" t="T16" r="T17" b="T18"/>
              <a:pathLst>
                <a:path w="37" h="26">
                  <a:moveTo>
                    <a:pt x="0" y="16"/>
                  </a:moveTo>
                  <a:lnTo>
                    <a:pt x="28" y="26"/>
                  </a:lnTo>
                  <a:lnTo>
                    <a:pt x="37" y="0"/>
                  </a:lnTo>
                  <a:lnTo>
                    <a:pt x="10" y="0"/>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 name="Freeform 17"/>
            <p:cNvSpPr>
              <a:spLocks/>
            </p:cNvSpPr>
            <p:nvPr/>
          </p:nvSpPr>
          <p:spPr bwMode="auto">
            <a:xfrm>
              <a:off x="1033" y="1771"/>
              <a:ext cx="18" cy="13"/>
            </a:xfrm>
            <a:custGeom>
              <a:avLst/>
              <a:gdLst>
                <a:gd name="T0" fmla="*/ 0 w 37"/>
                <a:gd name="T1" fmla="*/ 1 h 26"/>
                <a:gd name="T2" fmla="*/ 1 w 37"/>
                <a:gd name="T3" fmla="*/ 2 h 26"/>
                <a:gd name="T4" fmla="*/ 2 w 37"/>
                <a:gd name="T5" fmla="*/ 0 h 26"/>
                <a:gd name="T6" fmla="*/ 0 w 37"/>
                <a:gd name="T7" fmla="*/ 0 h 26"/>
                <a:gd name="T8" fmla="*/ 0 w 37"/>
                <a:gd name="T9" fmla="*/ 1 h 26"/>
                <a:gd name="T10" fmla="*/ 0 60000 65536"/>
                <a:gd name="T11" fmla="*/ 0 60000 65536"/>
                <a:gd name="T12" fmla="*/ 0 60000 65536"/>
                <a:gd name="T13" fmla="*/ 0 60000 65536"/>
                <a:gd name="T14" fmla="*/ 0 60000 65536"/>
                <a:gd name="T15" fmla="*/ 0 w 37"/>
                <a:gd name="T16" fmla="*/ 0 h 26"/>
                <a:gd name="T17" fmla="*/ 37 w 37"/>
                <a:gd name="T18" fmla="*/ 26 h 26"/>
              </a:gdLst>
              <a:ahLst/>
              <a:cxnLst>
                <a:cxn ang="T10">
                  <a:pos x="T0" y="T1"/>
                </a:cxn>
                <a:cxn ang="T11">
                  <a:pos x="T2" y="T3"/>
                </a:cxn>
                <a:cxn ang="T12">
                  <a:pos x="T4" y="T5"/>
                </a:cxn>
                <a:cxn ang="T13">
                  <a:pos x="T6" y="T7"/>
                </a:cxn>
                <a:cxn ang="T14">
                  <a:pos x="T8" y="T9"/>
                </a:cxn>
              </a:cxnLst>
              <a:rect l="T15" t="T16" r="T17" b="T18"/>
              <a:pathLst>
                <a:path w="37" h="26">
                  <a:moveTo>
                    <a:pt x="0" y="16"/>
                  </a:moveTo>
                  <a:lnTo>
                    <a:pt x="28" y="26"/>
                  </a:lnTo>
                  <a:lnTo>
                    <a:pt x="37" y="0"/>
                  </a:lnTo>
                  <a:lnTo>
                    <a:pt x="10" y="0"/>
                  </a:lnTo>
                  <a:lnTo>
                    <a:pt x="0" y="1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21" name="Group 18"/>
          <p:cNvGrpSpPr>
            <a:grpSpLocks/>
          </p:cNvGrpSpPr>
          <p:nvPr/>
        </p:nvGrpSpPr>
        <p:grpSpPr bwMode="auto">
          <a:xfrm>
            <a:off x="1708150" y="4367213"/>
            <a:ext cx="28575" cy="20637"/>
            <a:chOff x="1112" y="1761"/>
            <a:chExt cx="18" cy="13"/>
          </a:xfrm>
        </p:grpSpPr>
        <p:sp>
          <p:nvSpPr>
            <p:cNvPr id="22" name="Freeform 19"/>
            <p:cNvSpPr>
              <a:spLocks/>
            </p:cNvSpPr>
            <p:nvPr/>
          </p:nvSpPr>
          <p:spPr bwMode="auto">
            <a:xfrm>
              <a:off x="1112" y="1761"/>
              <a:ext cx="18" cy="13"/>
            </a:xfrm>
            <a:custGeom>
              <a:avLst/>
              <a:gdLst>
                <a:gd name="T0" fmla="*/ 0 w 36"/>
                <a:gd name="T1" fmla="*/ 1 h 27"/>
                <a:gd name="T2" fmla="*/ 1 w 36"/>
                <a:gd name="T3" fmla="*/ 1 h 27"/>
                <a:gd name="T4" fmla="*/ 2 w 36"/>
                <a:gd name="T5" fmla="*/ 0 h 27"/>
                <a:gd name="T6" fmla="*/ 1 w 36"/>
                <a:gd name="T7" fmla="*/ 0 h 27"/>
                <a:gd name="T8" fmla="*/ 0 w 36"/>
                <a:gd name="T9" fmla="*/ 1 h 27"/>
                <a:gd name="T10" fmla="*/ 0 60000 65536"/>
                <a:gd name="T11" fmla="*/ 0 60000 65536"/>
                <a:gd name="T12" fmla="*/ 0 60000 65536"/>
                <a:gd name="T13" fmla="*/ 0 60000 65536"/>
                <a:gd name="T14" fmla="*/ 0 60000 65536"/>
                <a:gd name="T15" fmla="*/ 0 w 36"/>
                <a:gd name="T16" fmla="*/ 0 h 27"/>
                <a:gd name="T17" fmla="*/ 36 w 36"/>
                <a:gd name="T18" fmla="*/ 27 h 27"/>
              </a:gdLst>
              <a:ahLst/>
              <a:cxnLst>
                <a:cxn ang="T10">
                  <a:pos x="T0" y="T1"/>
                </a:cxn>
                <a:cxn ang="T11">
                  <a:pos x="T2" y="T3"/>
                </a:cxn>
                <a:cxn ang="T12">
                  <a:pos x="T4" y="T5"/>
                </a:cxn>
                <a:cxn ang="T13">
                  <a:pos x="T6" y="T7"/>
                </a:cxn>
                <a:cxn ang="T14">
                  <a:pos x="T8" y="T9"/>
                </a:cxn>
              </a:cxnLst>
              <a:rect l="T15" t="T16" r="T17" b="T18"/>
              <a:pathLst>
                <a:path w="36" h="27">
                  <a:moveTo>
                    <a:pt x="0" y="17"/>
                  </a:moveTo>
                  <a:lnTo>
                    <a:pt x="28" y="27"/>
                  </a:lnTo>
                  <a:lnTo>
                    <a:pt x="36" y="0"/>
                  </a:lnTo>
                  <a:lnTo>
                    <a:pt x="10" y="0"/>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3" name="Freeform 20"/>
            <p:cNvSpPr>
              <a:spLocks/>
            </p:cNvSpPr>
            <p:nvPr/>
          </p:nvSpPr>
          <p:spPr bwMode="auto">
            <a:xfrm>
              <a:off x="1112" y="1761"/>
              <a:ext cx="18" cy="13"/>
            </a:xfrm>
            <a:custGeom>
              <a:avLst/>
              <a:gdLst>
                <a:gd name="T0" fmla="*/ 0 w 36"/>
                <a:gd name="T1" fmla="*/ 1 h 27"/>
                <a:gd name="T2" fmla="*/ 1 w 36"/>
                <a:gd name="T3" fmla="*/ 1 h 27"/>
                <a:gd name="T4" fmla="*/ 2 w 36"/>
                <a:gd name="T5" fmla="*/ 0 h 27"/>
                <a:gd name="T6" fmla="*/ 1 w 36"/>
                <a:gd name="T7" fmla="*/ 0 h 27"/>
                <a:gd name="T8" fmla="*/ 0 w 36"/>
                <a:gd name="T9" fmla="*/ 1 h 27"/>
                <a:gd name="T10" fmla="*/ 0 60000 65536"/>
                <a:gd name="T11" fmla="*/ 0 60000 65536"/>
                <a:gd name="T12" fmla="*/ 0 60000 65536"/>
                <a:gd name="T13" fmla="*/ 0 60000 65536"/>
                <a:gd name="T14" fmla="*/ 0 60000 65536"/>
                <a:gd name="T15" fmla="*/ 0 w 36"/>
                <a:gd name="T16" fmla="*/ 0 h 27"/>
                <a:gd name="T17" fmla="*/ 36 w 36"/>
                <a:gd name="T18" fmla="*/ 27 h 27"/>
              </a:gdLst>
              <a:ahLst/>
              <a:cxnLst>
                <a:cxn ang="T10">
                  <a:pos x="T0" y="T1"/>
                </a:cxn>
                <a:cxn ang="T11">
                  <a:pos x="T2" y="T3"/>
                </a:cxn>
                <a:cxn ang="T12">
                  <a:pos x="T4" y="T5"/>
                </a:cxn>
                <a:cxn ang="T13">
                  <a:pos x="T6" y="T7"/>
                </a:cxn>
                <a:cxn ang="T14">
                  <a:pos x="T8" y="T9"/>
                </a:cxn>
              </a:cxnLst>
              <a:rect l="T15" t="T16" r="T17" b="T18"/>
              <a:pathLst>
                <a:path w="36" h="27">
                  <a:moveTo>
                    <a:pt x="0" y="17"/>
                  </a:moveTo>
                  <a:lnTo>
                    <a:pt x="28" y="27"/>
                  </a:lnTo>
                  <a:lnTo>
                    <a:pt x="36" y="0"/>
                  </a:lnTo>
                  <a:lnTo>
                    <a:pt x="10" y="0"/>
                  </a:lnTo>
                  <a:lnTo>
                    <a:pt x="0" y="17"/>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24" name="Group 21"/>
          <p:cNvGrpSpPr>
            <a:grpSpLocks/>
          </p:cNvGrpSpPr>
          <p:nvPr/>
        </p:nvGrpSpPr>
        <p:grpSpPr bwMode="auto">
          <a:xfrm>
            <a:off x="1646237" y="4430713"/>
            <a:ext cx="28575" cy="20637"/>
            <a:chOff x="1073" y="1801"/>
            <a:chExt cx="18" cy="13"/>
          </a:xfrm>
        </p:grpSpPr>
        <p:sp>
          <p:nvSpPr>
            <p:cNvPr id="25" name="Freeform 22"/>
            <p:cNvSpPr>
              <a:spLocks/>
            </p:cNvSpPr>
            <p:nvPr/>
          </p:nvSpPr>
          <p:spPr bwMode="auto">
            <a:xfrm>
              <a:off x="1073" y="1801"/>
              <a:ext cx="18" cy="13"/>
            </a:xfrm>
            <a:custGeom>
              <a:avLst/>
              <a:gdLst>
                <a:gd name="T0" fmla="*/ 0 w 37"/>
                <a:gd name="T1" fmla="*/ 1 h 27"/>
                <a:gd name="T2" fmla="*/ 1 w 37"/>
                <a:gd name="T3" fmla="*/ 1 h 27"/>
                <a:gd name="T4" fmla="*/ 2 w 37"/>
                <a:gd name="T5" fmla="*/ 0 h 27"/>
                <a:gd name="T6" fmla="*/ 0 w 37"/>
                <a:gd name="T7" fmla="*/ 0 h 27"/>
                <a:gd name="T8" fmla="*/ 0 w 37"/>
                <a:gd name="T9" fmla="*/ 1 h 27"/>
                <a:gd name="T10" fmla="*/ 0 60000 65536"/>
                <a:gd name="T11" fmla="*/ 0 60000 65536"/>
                <a:gd name="T12" fmla="*/ 0 60000 65536"/>
                <a:gd name="T13" fmla="*/ 0 60000 65536"/>
                <a:gd name="T14" fmla="*/ 0 60000 65536"/>
                <a:gd name="T15" fmla="*/ 0 w 37"/>
                <a:gd name="T16" fmla="*/ 0 h 27"/>
                <a:gd name="T17" fmla="*/ 37 w 37"/>
                <a:gd name="T18" fmla="*/ 27 h 27"/>
              </a:gdLst>
              <a:ahLst/>
              <a:cxnLst>
                <a:cxn ang="T10">
                  <a:pos x="T0" y="T1"/>
                </a:cxn>
                <a:cxn ang="T11">
                  <a:pos x="T2" y="T3"/>
                </a:cxn>
                <a:cxn ang="T12">
                  <a:pos x="T4" y="T5"/>
                </a:cxn>
                <a:cxn ang="T13">
                  <a:pos x="T6" y="T7"/>
                </a:cxn>
                <a:cxn ang="T14">
                  <a:pos x="T8" y="T9"/>
                </a:cxn>
              </a:cxnLst>
              <a:rect l="T15" t="T16" r="T17" b="T18"/>
              <a:pathLst>
                <a:path w="37" h="27">
                  <a:moveTo>
                    <a:pt x="0" y="17"/>
                  </a:moveTo>
                  <a:lnTo>
                    <a:pt x="29" y="27"/>
                  </a:lnTo>
                  <a:lnTo>
                    <a:pt x="37" y="0"/>
                  </a:lnTo>
                  <a:lnTo>
                    <a:pt x="10" y="0"/>
                  </a:lnTo>
                  <a:lnTo>
                    <a:pt x="0" y="17"/>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6" name="Freeform 23"/>
            <p:cNvSpPr>
              <a:spLocks/>
            </p:cNvSpPr>
            <p:nvPr/>
          </p:nvSpPr>
          <p:spPr bwMode="auto">
            <a:xfrm>
              <a:off x="1073" y="1801"/>
              <a:ext cx="18" cy="13"/>
            </a:xfrm>
            <a:custGeom>
              <a:avLst/>
              <a:gdLst>
                <a:gd name="T0" fmla="*/ 0 w 37"/>
                <a:gd name="T1" fmla="*/ 1 h 27"/>
                <a:gd name="T2" fmla="*/ 1 w 37"/>
                <a:gd name="T3" fmla="*/ 1 h 27"/>
                <a:gd name="T4" fmla="*/ 2 w 37"/>
                <a:gd name="T5" fmla="*/ 0 h 27"/>
                <a:gd name="T6" fmla="*/ 0 w 37"/>
                <a:gd name="T7" fmla="*/ 0 h 27"/>
                <a:gd name="T8" fmla="*/ 0 w 37"/>
                <a:gd name="T9" fmla="*/ 1 h 27"/>
                <a:gd name="T10" fmla="*/ 0 60000 65536"/>
                <a:gd name="T11" fmla="*/ 0 60000 65536"/>
                <a:gd name="T12" fmla="*/ 0 60000 65536"/>
                <a:gd name="T13" fmla="*/ 0 60000 65536"/>
                <a:gd name="T14" fmla="*/ 0 60000 65536"/>
                <a:gd name="T15" fmla="*/ 0 w 37"/>
                <a:gd name="T16" fmla="*/ 0 h 27"/>
                <a:gd name="T17" fmla="*/ 37 w 37"/>
                <a:gd name="T18" fmla="*/ 27 h 27"/>
              </a:gdLst>
              <a:ahLst/>
              <a:cxnLst>
                <a:cxn ang="T10">
                  <a:pos x="T0" y="T1"/>
                </a:cxn>
                <a:cxn ang="T11">
                  <a:pos x="T2" y="T3"/>
                </a:cxn>
                <a:cxn ang="T12">
                  <a:pos x="T4" y="T5"/>
                </a:cxn>
                <a:cxn ang="T13">
                  <a:pos x="T6" y="T7"/>
                </a:cxn>
                <a:cxn ang="T14">
                  <a:pos x="T8" y="T9"/>
                </a:cxn>
              </a:cxnLst>
              <a:rect l="T15" t="T16" r="T17" b="T18"/>
              <a:pathLst>
                <a:path w="37" h="27">
                  <a:moveTo>
                    <a:pt x="0" y="17"/>
                  </a:moveTo>
                  <a:lnTo>
                    <a:pt x="29" y="27"/>
                  </a:lnTo>
                  <a:lnTo>
                    <a:pt x="37" y="0"/>
                  </a:lnTo>
                  <a:lnTo>
                    <a:pt x="10" y="0"/>
                  </a:lnTo>
                  <a:lnTo>
                    <a:pt x="0" y="17"/>
                  </a:lnTo>
                </a:path>
              </a:pathLst>
            </a:custGeom>
            <a:solidFill>
              <a:srgbClr val="C0C0C0"/>
            </a:solidFill>
            <a:ln w="11113">
              <a:solidFill>
                <a:srgbClr val="000000"/>
              </a:solidFill>
              <a:round/>
              <a:headEnd/>
              <a:tailEnd/>
            </a:ln>
          </p:spPr>
          <p:txBody>
            <a:bodyPr/>
            <a:lstStyle/>
            <a:p>
              <a:endParaRPr lang="en-US" dirty="0"/>
            </a:p>
          </p:txBody>
        </p:sp>
      </p:grpSp>
      <p:grpSp>
        <p:nvGrpSpPr>
          <p:cNvPr id="27" name="Group 24"/>
          <p:cNvGrpSpPr>
            <a:grpSpLocks/>
          </p:cNvGrpSpPr>
          <p:nvPr/>
        </p:nvGrpSpPr>
        <p:grpSpPr bwMode="auto">
          <a:xfrm>
            <a:off x="1582737" y="4465638"/>
            <a:ext cx="28575" cy="20637"/>
            <a:chOff x="1033" y="1823"/>
            <a:chExt cx="18" cy="13"/>
          </a:xfrm>
        </p:grpSpPr>
        <p:sp>
          <p:nvSpPr>
            <p:cNvPr id="28" name="Freeform 25"/>
            <p:cNvSpPr>
              <a:spLocks/>
            </p:cNvSpPr>
            <p:nvPr/>
          </p:nvSpPr>
          <p:spPr bwMode="auto">
            <a:xfrm>
              <a:off x="1033" y="1823"/>
              <a:ext cx="18" cy="13"/>
            </a:xfrm>
            <a:custGeom>
              <a:avLst/>
              <a:gdLst>
                <a:gd name="T0" fmla="*/ 0 w 37"/>
                <a:gd name="T1" fmla="*/ 1 h 26"/>
                <a:gd name="T2" fmla="*/ 1 w 37"/>
                <a:gd name="T3" fmla="*/ 2 h 26"/>
                <a:gd name="T4" fmla="*/ 2 w 37"/>
                <a:gd name="T5" fmla="*/ 0 h 26"/>
                <a:gd name="T6" fmla="*/ 0 w 37"/>
                <a:gd name="T7" fmla="*/ 0 h 26"/>
                <a:gd name="T8" fmla="*/ 0 w 37"/>
                <a:gd name="T9" fmla="*/ 1 h 26"/>
                <a:gd name="T10" fmla="*/ 0 60000 65536"/>
                <a:gd name="T11" fmla="*/ 0 60000 65536"/>
                <a:gd name="T12" fmla="*/ 0 60000 65536"/>
                <a:gd name="T13" fmla="*/ 0 60000 65536"/>
                <a:gd name="T14" fmla="*/ 0 60000 65536"/>
                <a:gd name="T15" fmla="*/ 0 w 37"/>
                <a:gd name="T16" fmla="*/ 0 h 26"/>
                <a:gd name="T17" fmla="*/ 37 w 37"/>
                <a:gd name="T18" fmla="*/ 26 h 26"/>
              </a:gdLst>
              <a:ahLst/>
              <a:cxnLst>
                <a:cxn ang="T10">
                  <a:pos x="T0" y="T1"/>
                </a:cxn>
                <a:cxn ang="T11">
                  <a:pos x="T2" y="T3"/>
                </a:cxn>
                <a:cxn ang="T12">
                  <a:pos x="T4" y="T5"/>
                </a:cxn>
                <a:cxn ang="T13">
                  <a:pos x="T6" y="T7"/>
                </a:cxn>
                <a:cxn ang="T14">
                  <a:pos x="T8" y="T9"/>
                </a:cxn>
              </a:cxnLst>
              <a:rect l="T15" t="T16" r="T17" b="T18"/>
              <a:pathLst>
                <a:path w="37" h="26">
                  <a:moveTo>
                    <a:pt x="0" y="16"/>
                  </a:moveTo>
                  <a:lnTo>
                    <a:pt x="28" y="26"/>
                  </a:lnTo>
                  <a:lnTo>
                    <a:pt x="37" y="0"/>
                  </a:lnTo>
                  <a:lnTo>
                    <a:pt x="10" y="0"/>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9" name="Freeform 26"/>
            <p:cNvSpPr>
              <a:spLocks/>
            </p:cNvSpPr>
            <p:nvPr/>
          </p:nvSpPr>
          <p:spPr bwMode="auto">
            <a:xfrm>
              <a:off x="1033" y="1823"/>
              <a:ext cx="18" cy="13"/>
            </a:xfrm>
            <a:custGeom>
              <a:avLst/>
              <a:gdLst>
                <a:gd name="T0" fmla="*/ 0 w 37"/>
                <a:gd name="T1" fmla="*/ 1 h 26"/>
                <a:gd name="T2" fmla="*/ 1 w 37"/>
                <a:gd name="T3" fmla="*/ 2 h 26"/>
                <a:gd name="T4" fmla="*/ 2 w 37"/>
                <a:gd name="T5" fmla="*/ 0 h 26"/>
                <a:gd name="T6" fmla="*/ 0 w 37"/>
                <a:gd name="T7" fmla="*/ 0 h 26"/>
                <a:gd name="T8" fmla="*/ 0 w 37"/>
                <a:gd name="T9" fmla="*/ 1 h 26"/>
                <a:gd name="T10" fmla="*/ 0 60000 65536"/>
                <a:gd name="T11" fmla="*/ 0 60000 65536"/>
                <a:gd name="T12" fmla="*/ 0 60000 65536"/>
                <a:gd name="T13" fmla="*/ 0 60000 65536"/>
                <a:gd name="T14" fmla="*/ 0 60000 65536"/>
                <a:gd name="T15" fmla="*/ 0 w 37"/>
                <a:gd name="T16" fmla="*/ 0 h 26"/>
                <a:gd name="T17" fmla="*/ 37 w 37"/>
                <a:gd name="T18" fmla="*/ 26 h 26"/>
              </a:gdLst>
              <a:ahLst/>
              <a:cxnLst>
                <a:cxn ang="T10">
                  <a:pos x="T0" y="T1"/>
                </a:cxn>
                <a:cxn ang="T11">
                  <a:pos x="T2" y="T3"/>
                </a:cxn>
                <a:cxn ang="T12">
                  <a:pos x="T4" y="T5"/>
                </a:cxn>
                <a:cxn ang="T13">
                  <a:pos x="T6" y="T7"/>
                </a:cxn>
                <a:cxn ang="T14">
                  <a:pos x="T8" y="T9"/>
                </a:cxn>
              </a:cxnLst>
              <a:rect l="T15" t="T16" r="T17" b="T18"/>
              <a:pathLst>
                <a:path w="37" h="26">
                  <a:moveTo>
                    <a:pt x="0" y="16"/>
                  </a:moveTo>
                  <a:lnTo>
                    <a:pt x="28" y="26"/>
                  </a:lnTo>
                  <a:lnTo>
                    <a:pt x="37" y="0"/>
                  </a:lnTo>
                  <a:lnTo>
                    <a:pt x="10" y="0"/>
                  </a:lnTo>
                  <a:lnTo>
                    <a:pt x="0" y="1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30" name="Group 27"/>
          <p:cNvGrpSpPr>
            <a:grpSpLocks/>
          </p:cNvGrpSpPr>
          <p:nvPr/>
        </p:nvGrpSpPr>
        <p:grpSpPr bwMode="auto">
          <a:xfrm>
            <a:off x="1731962" y="4452938"/>
            <a:ext cx="28575" cy="22225"/>
            <a:chOff x="1127" y="1815"/>
            <a:chExt cx="18" cy="14"/>
          </a:xfrm>
        </p:grpSpPr>
        <p:sp>
          <p:nvSpPr>
            <p:cNvPr id="31" name="Freeform 28"/>
            <p:cNvSpPr>
              <a:spLocks/>
            </p:cNvSpPr>
            <p:nvPr/>
          </p:nvSpPr>
          <p:spPr bwMode="auto">
            <a:xfrm>
              <a:off x="1127" y="1815"/>
              <a:ext cx="18" cy="14"/>
            </a:xfrm>
            <a:custGeom>
              <a:avLst/>
              <a:gdLst>
                <a:gd name="T0" fmla="*/ 0 w 37"/>
                <a:gd name="T1" fmla="*/ 2 h 26"/>
                <a:gd name="T2" fmla="*/ 1 w 37"/>
                <a:gd name="T3" fmla="*/ 2 h 26"/>
                <a:gd name="T4" fmla="*/ 2 w 37"/>
                <a:gd name="T5" fmla="*/ 0 h 26"/>
                <a:gd name="T6" fmla="*/ 0 w 37"/>
                <a:gd name="T7" fmla="*/ 0 h 26"/>
                <a:gd name="T8" fmla="*/ 0 w 37"/>
                <a:gd name="T9" fmla="*/ 2 h 26"/>
                <a:gd name="T10" fmla="*/ 0 60000 65536"/>
                <a:gd name="T11" fmla="*/ 0 60000 65536"/>
                <a:gd name="T12" fmla="*/ 0 60000 65536"/>
                <a:gd name="T13" fmla="*/ 0 60000 65536"/>
                <a:gd name="T14" fmla="*/ 0 60000 65536"/>
                <a:gd name="T15" fmla="*/ 0 w 37"/>
                <a:gd name="T16" fmla="*/ 0 h 26"/>
                <a:gd name="T17" fmla="*/ 37 w 37"/>
                <a:gd name="T18" fmla="*/ 26 h 26"/>
              </a:gdLst>
              <a:ahLst/>
              <a:cxnLst>
                <a:cxn ang="T10">
                  <a:pos x="T0" y="T1"/>
                </a:cxn>
                <a:cxn ang="T11">
                  <a:pos x="T2" y="T3"/>
                </a:cxn>
                <a:cxn ang="T12">
                  <a:pos x="T4" y="T5"/>
                </a:cxn>
                <a:cxn ang="T13">
                  <a:pos x="T6" y="T7"/>
                </a:cxn>
                <a:cxn ang="T14">
                  <a:pos x="T8" y="T9"/>
                </a:cxn>
              </a:cxnLst>
              <a:rect l="T15" t="T16" r="T17" b="T18"/>
              <a:pathLst>
                <a:path w="37" h="26">
                  <a:moveTo>
                    <a:pt x="0" y="16"/>
                  </a:moveTo>
                  <a:lnTo>
                    <a:pt x="28" y="26"/>
                  </a:lnTo>
                  <a:lnTo>
                    <a:pt x="37" y="0"/>
                  </a:lnTo>
                  <a:lnTo>
                    <a:pt x="10" y="0"/>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2" name="Freeform 29"/>
            <p:cNvSpPr>
              <a:spLocks/>
            </p:cNvSpPr>
            <p:nvPr/>
          </p:nvSpPr>
          <p:spPr bwMode="auto">
            <a:xfrm>
              <a:off x="1127" y="1815"/>
              <a:ext cx="18" cy="14"/>
            </a:xfrm>
            <a:custGeom>
              <a:avLst/>
              <a:gdLst>
                <a:gd name="T0" fmla="*/ 0 w 37"/>
                <a:gd name="T1" fmla="*/ 2 h 26"/>
                <a:gd name="T2" fmla="*/ 1 w 37"/>
                <a:gd name="T3" fmla="*/ 2 h 26"/>
                <a:gd name="T4" fmla="*/ 2 w 37"/>
                <a:gd name="T5" fmla="*/ 0 h 26"/>
                <a:gd name="T6" fmla="*/ 0 w 37"/>
                <a:gd name="T7" fmla="*/ 0 h 26"/>
                <a:gd name="T8" fmla="*/ 0 w 37"/>
                <a:gd name="T9" fmla="*/ 2 h 26"/>
                <a:gd name="T10" fmla="*/ 0 60000 65536"/>
                <a:gd name="T11" fmla="*/ 0 60000 65536"/>
                <a:gd name="T12" fmla="*/ 0 60000 65536"/>
                <a:gd name="T13" fmla="*/ 0 60000 65536"/>
                <a:gd name="T14" fmla="*/ 0 60000 65536"/>
                <a:gd name="T15" fmla="*/ 0 w 37"/>
                <a:gd name="T16" fmla="*/ 0 h 26"/>
                <a:gd name="T17" fmla="*/ 37 w 37"/>
                <a:gd name="T18" fmla="*/ 26 h 26"/>
              </a:gdLst>
              <a:ahLst/>
              <a:cxnLst>
                <a:cxn ang="T10">
                  <a:pos x="T0" y="T1"/>
                </a:cxn>
                <a:cxn ang="T11">
                  <a:pos x="T2" y="T3"/>
                </a:cxn>
                <a:cxn ang="T12">
                  <a:pos x="T4" y="T5"/>
                </a:cxn>
                <a:cxn ang="T13">
                  <a:pos x="T6" y="T7"/>
                </a:cxn>
                <a:cxn ang="T14">
                  <a:pos x="T8" y="T9"/>
                </a:cxn>
              </a:cxnLst>
              <a:rect l="T15" t="T16" r="T17" b="T18"/>
              <a:pathLst>
                <a:path w="37" h="26">
                  <a:moveTo>
                    <a:pt x="0" y="16"/>
                  </a:moveTo>
                  <a:lnTo>
                    <a:pt x="28" y="26"/>
                  </a:lnTo>
                  <a:lnTo>
                    <a:pt x="37" y="0"/>
                  </a:lnTo>
                  <a:lnTo>
                    <a:pt x="10" y="0"/>
                  </a:lnTo>
                  <a:lnTo>
                    <a:pt x="0" y="1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sp>
        <p:nvSpPr>
          <p:cNvPr id="33" name="Rectangle 30"/>
          <p:cNvSpPr>
            <a:spLocks noChangeArrowheads="1"/>
          </p:cNvSpPr>
          <p:nvPr/>
        </p:nvSpPr>
        <p:spPr bwMode="auto">
          <a:xfrm>
            <a:off x="3805237" y="4341813"/>
            <a:ext cx="282575" cy="169862"/>
          </a:xfrm>
          <a:prstGeom prst="rect">
            <a:avLst/>
          </a:prstGeom>
          <a:solidFill>
            <a:srgbClr val="DDDDDD"/>
          </a:solidFill>
          <a:ln w="11176">
            <a:solidFill>
              <a:srgbClr val="000000"/>
            </a:solidFill>
            <a:miter lim="800000"/>
            <a:headEnd/>
            <a:tailEnd/>
          </a:ln>
        </p:spPr>
        <p:txBody>
          <a:bodyPr/>
          <a:lstStyle/>
          <a:p>
            <a:endParaRPr lang="en-US" dirty="0"/>
          </a:p>
        </p:txBody>
      </p:sp>
      <p:sp>
        <p:nvSpPr>
          <p:cNvPr id="34" name="Rectangle 31"/>
          <p:cNvSpPr>
            <a:spLocks noChangeArrowheads="1"/>
          </p:cNvSpPr>
          <p:nvPr/>
        </p:nvSpPr>
        <p:spPr bwMode="auto">
          <a:xfrm>
            <a:off x="2636837" y="4341813"/>
            <a:ext cx="1169988" cy="608012"/>
          </a:xfrm>
          <a:prstGeom prst="rect">
            <a:avLst/>
          </a:prstGeom>
          <a:gradFill rotWithShape="0">
            <a:gsLst>
              <a:gs pos="0">
                <a:srgbClr val="E7E7E7"/>
              </a:gs>
              <a:gs pos="100000">
                <a:srgbClr val="B2B2B2"/>
              </a:gs>
            </a:gsLst>
            <a:lin ang="5400000" scaled="1"/>
          </a:gradFill>
          <a:ln w="11176">
            <a:solidFill>
              <a:srgbClr val="000000"/>
            </a:solidFill>
            <a:miter lim="800000"/>
            <a:headEnd/>
            <a:tailEnd/>
          </a:ln>
        </p:spPr>
        <p:txBody>
          <a:bodyPr/>
          <a:lstStyle/>
          <a:p>
            <a:endParaRPr lang="en-US" dirty="0"/>
          </a:p>
        </p:txBody>
      </p:sp>
      <p:sp>
        <p:nvSpPr>
          <p:cNvPr id="35" name="Rectangle 32"/>
          <p:cNvSpPr>
            <a:spLocks noChangeArrowheads="1"/>
          </p:cNvSpPr>
          <p:nvPr/>
        </p:nvSpPr>
        <p:spPr bwMode="auto">
          <a:xfrm>
            <a:off x="4014787" y="5160963"/>
            <a:ext cx="65722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grpSp>
        <p:nvGrpSpPr>
          <p:cNvPr id="36" name="Group 33"/>
          <p:cNvGrpSpPr>
            <a:grpSpLocks/>
          </p:cNvGrpSpPr>
          <p:nvPr/>
        </p:nvGrpSpPr>
        <p:grpSpPr bwMode="auto">
          <a:xfrm>
            <a:off x="4086225" y="4592638"/>
            <a:ext cx="1049337" cy="141287"/>
            <a:chOff x="2610" y="1903"/>
            <a:chExt cx="661" cy="89"/>
          </a:xfrm>
        </p:grpSpPr>
        <p:sp>
          <p:nvSpPr>
            <p:cNvPr id="37" name="Rectangle 34"/>
            <p:cNvSpPr>
              <a:spLocks noChangeArrowheads="1"/>
            </p:cNvSpPr>
            <p:nvPr/>
          </p:nvSpPr>
          <p:spPr bwMode="auto">
            <a:xfrm>
              <a:off x="2610" y="1903"/>
              <a:ext cx="661" cy="89"/>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38" name="Rectangle 35"/>
            <p:cNvSpPr>
              <a:spLocks noChangeArrowheads="1"/>
            </p:cNvSpPr>
            <p:nvPr/>
          </p:nvSpPr>
          <p:spPr bwMode="auto">
            <a:xfrm>
              <a:off x="2610" y="1903"/>
              <a:ext cx="661" cy="89"/>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39" name="Group 36"/>
          <p:cNvGrpSpPr>
            <a:grpSpLocks/>
          </p:cNvGrpSpPr>
          <p:nvPr/>
        </p:nvGrpSpPr>
        <p:grpSpPr bwMode="auto">
          <a:xfrm>
            <a:off x="4086225" y="4745038"/>
            <a:ext cx="1049337" cy="142875"/>
            <a:chOff x="2610" y="1999"/>
            <a:chExt cx="661" cy="90"/>
          </a:xfrm>
        </p:grpSpPr>
        <p:sp>
          <p:nvSpPr>
            <p:cNvPr id="40" name="Rectangle 37"/>
            <p:cNvSpPr>
              <a:spLocks noChangeArrowheads="1"/>
            </p:cNvSpPr>
            <p:nvPr/>
          </p:nvSpPr>
          <p:spPr bwMode="auto">
            <a:xfrm>
              <a:off x="2610" y="1999"/>
              <a:ext cx="661" cy="89"/>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1" name="Rectangle 38"/>
            <p:cNvSpPr>
              <a:spLocks noChangeArrowheads="1"/>
            </p:cNvSpPr>
            <p:nvPr/>
          </p:nvSpPr>
          <p:spPr bwMode="auto">
            <a:xfrm>
              <a:off x="2610" y="1999"/>
              <a:ext cx="661" cy="90"/>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sp>
        <p:nvSpPr>
          <p:cNvPr id="42" name="Rectangle 39"/>
          <p:cNvSpPr>
            <a:spLocks noChangeArrowheads="1"/>
          </p:cNvSpPr>
          <p:nvPr/>
        </p:nvSpPr>
        <p:spPr bwMode="auto">
          <a:xfrm>
            <a:off x="5672137" y="4905375"/>
            <a:ext cx="981075" cy="628650"/>
          </a:xfrm>
          <a:prstGeom prst="rect">
            <a:avLst/>
          </a:prstGeom>
          <a:solidFill>
            <a:srgbClr val="DDDDDD"/>
          </a:solidFill>
          <a:ln w="11176">
            <a:solidFill>
              <a:srgbClr val="000000"/>
            </a:solidFill>
            <a:miter lim="800000"/>
            <a:headEnd/>
            <a:tailEnd/>
          </a:ln>
        </p:spPr>
        <p:txBody>
          <a:bodyPr/>
          <a:lstStyle/>
          <a:p>
            <a:endParaRPr lang="en-US" dirty="0"/>
          </a:p>
        </p:txBody>
      </p:sp>
      <p:sp>
        <p:nvSpPr>
          <p:cNvPr id="43" name="Rectangle 40"/>
          <p:cNvSpPr>
            <a:spLocks noChangeArrowheads="1"/>
          </p:cNvSpPr>
          <p:nvPr/>
        </p:nvSpPr>
        <p:spPr bwMode="auto">
          <a:xfrm>
            <a:off x="6651625" y="4905375"/>
            <a:ext cx="300037" cy="169863"/>
          </a:xfrm>
          <a:prstGeom prst="rect">
            <a:avLst/>
          </a:prstGeom>
          <a:solidFill>
            <a:srgbClr val="DDDDDD"/>
          </a:solidFill>
          <a:ln w="11176">
            <a:solidFill>
              <a:srgbClr val="000000"/>
            </a:solidFill>
            <a:miter lim="800000"/>
            <a:headEnd/>
            <a:tailEnd/>
          </a:ln>
        </p:spPr>
        <p:txBody>
          <a:bodyPr/>
          <a:lstStyle/>
          <a:p>
            <a:endParaRPr lang="en-US" dirty="0"/>
          </a:p>
        </p:txBody>
      </p:sp>
      <p:grpSp>
        <p:nvGrpSpPr>
          <p:cNvPr id="44" name="Group 41"/>
          <p:cNvGrpSpPr>
            <a:grpSpLocks/>
          </p:cNvGrpSpPr>
          <p:nvPr/>
        </p:nvGrpSpPr>
        <p:grpSpPr bwMode="auto">
          <a:xfrm>
            <a:off x="5194300" y="4937125"/>
            <a:ext cx="28575" cy="20638"/>
            <a:chOff x="3308" y="2120"/>
            <a:chExt cx="18" cy="13"/>
          </a:xfrm>
        </p:grpSpPr>
        <p:sp>
          <p:nvSpPr>
            <p:cNvPr id="45" name="Freeform 42"/>
            <p:cNvSpPr>
              <a:spLocks/>
            </p:cNvSpPr>
            <p:nvPr/>
          </p:nvSpPr>
          <p:spPr bwMode="auto">
            <a:xfrm>
              <a:off x="3308" y="2120"/>
              <a:ext cx="18" cy="13"/>
            </a:xfrm>
            <a:custGeom>
              <a:avLst/>
              <a:gdLst>
                <a:gd name="T0" fmla="*/ 0 w 37"/>
                <a:gd name="T1" fmla="*/ 1 h 26"/>
                <a:gd name="T2" fmla="*/ 1 w 37"/>
                <a:gd name="T3" fmla="*/ 2 h 26"/>
                <a:gd name="T4" fmla="*/ 2 w 37"/>
                <a:gd name="T5" fmla="*/ 0 h 26"/>
                <a:gd name="T6" fmla="*/ 0 w 37"/>
                <a:gd name="T7" fmla="*/ 0 h 26"/>
                <a:gd name="T8" fmla="*/ 0 w 37"/>
                <a:gd name="T9" fmla="*/ 1 h 26"/>
                <a:gd name="T10" fmla="*/ 0 60000 65536"/>
                <a:gd name="T11" fmla="*/ 0 60000 65536"/>
                <a:gd name="T12" fmla="*/ 0 60000 65536"/>
                <a:gd name="T13" fmla="*/ 0 60000 65536"/>
                <a:gd name="T14" fmla="*/ 0 60000 65536"/>
                <a:gd name="T15" fmla="*/ 0 w 37"/>
                <a:gd name="T16" fmla="*/ 0 h 26"/>
                <a:gd name="T17" fmla="*/ 37 w 37"/>
                <a:gd name="T18" fmla="*/ 26 h 26"/>
              </a:gdLst>
              <a:ahLst/>
              <a:cxnLst>
                <a:cxn ang="T10">
                  <a:pos x="T0" y="T1"/>
                </a:cxn>
                <a:cxn ang="T11">
                  <a:pos x="T2" y="T3"/>
                </a:cxn>
                <a:cxn ang="T12">
                  <a:pos x="T4" y="T5"/>
                </a:cxn>
                <a:cxn ang="T13">
                  <a:pos x="T6" y="T7"/>
                </a:cxn>
                <a:cxn ang="T14">
                  <a:pos x="T8" y="T9"/>
                </a:cxn>
              </a:cxnLst>
              <a:rect l="T15" t="T16" r="T17" b="T18"/>
              <a:pathLst>
                <a:path w="37" h="26">
                  <a:moveTo>
                    <a:pt x="0" y="16"/>
                  </a:moveTo>
                  <a:lnTo>
                    <a:pt x="28" y="26"/>
                  </a:lnTo>
                  <a:lnTo>
                    <a:pt x="37" y="0"/>
                  </a:lnTo>
                  <a:lnTo>
                    <a:pt x="10" y="0"/>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6" name="Freeform 43"/>
            <p:cNvSpPr>
              <a:spLocks/>
            </p:cNvSpPr>
            <p:nvPr/>
          </p:nvSpPr>
          <p:spPr bwMode="auto">
            <a:xfrm>
              <a:off x="3308" y="2120"/>
              <a:ext cx="18" cy="13"/>
            </a:xfrm>
            <a:custGeom>
              <a:avLst/>
              <a:gdLst>
                <a:gd name="T0" fmla="*/ 0 w 37"/>
                <a:gd name="T1" fmla="*/ 1 h 26"/>
                <a:gd name="T2" fmla="*/ 1 w 37"/>
                <a:gd name="T3" fmla="*/ 2 h 26"/>
                <a:gd name="T4" fmla="*/ 2 w 37"/>
                <a:gd name="T5" fmla="*/ 0 h 26"/>
                <a:gd name="T6" fmla="*/ 0 w 37"/>
                <a:gd name="T7" fmla="*/ 0 h 26"/>
                <a:gd name="T8" fmla="*/ 0 w 37"/>
                <a:gd name="T9" fmla="*/ 1 h 26"/>
                <a:gd name="T10" fmla="*/ 0 60000 65536"/>
                <a:gd name="T11" fmla="*/ 0 60000 65536"/>
                <a:gd name="T12" fmla="*/ 0 60000 65536"/>
                <a:gd name="T13" fmla="*/ 0 60000 65536"/>
                <a:gd name="T14" fmla="*/ 0 60000 65536"/>
                <a:gd name="T15" fmla="*/ 0 w 37"/>
                <a:gd name="T16" fmla="*/ 0 h 26"/>
                <a:gd name="T17" fmla="*/ 37 w 37"/>
                <a:gd name="T18" fmla="*/ 26 h 26"/>
              </a:gdLst>
              <a:ahLst/>
              <a:cxnLst>
                <a:cxn ang="T10">
                  <a:pos x="T0" y="T1"/>
                </a:cxn>
                <a:cxn ang="T11">
                  <a:pos x="T2" y="T3"/>
                </a:cxn>
                <a:cxn ang="T12">
                  <a:pos x="T4" y="T5"/>
                </a:cxn>
                <a:cxn ang="T13">
                  <a:pos x="T6" y="T7"/>
                </a:cxn>
                <a:cxn ang="T14">
                  <a:pos x="T8" y="T9"/>
                </a:cxn>
              </a:cxnLst>
              <a:rect l="T15" t="T16" r="T17" b="T18"/>
              <a:pathLst>
                <a:path w="37" h="26">
                  <a:moveTo>
                    <a:pt x="0" y="16"/>
                  </a:moveTo>
                  <a:lnTo>
                    <a:pt x="28" y="26"/>
                  </a:lnTo>
                  <a:lnTo>
                    <a:pt x="37" y="0"/>
                  </a:lnTo>
                  <a:lnTo>
                    <a:pt x="10" y="0"/>
                  </a:lnTo>
                  <a:lnTo>
                    <a:pt x="0" y="1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sp>
        <p:nvSpPr>
          <p:cNvPr id="47" name="Line 44"/>
          <p:cNvSpPr>
            <a:spLocks noChangeShapeType="1"/>
          </p:cNvSpPr>
          <p:nvPr/>
        </p:nvSpPr>
        <p:spPr bwMode="auto">
          <a:xfrm flipV="1">
            <a:off x="6173787" y="5021263"/>
            <a:ext cx="1588" cy="51435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8" name="Line 45"/>
          <p:cNvSpPr>
            <a:spLocks noChangeShapeType="1"/>
          </p:cNvSpPr>
          <p:nvPr/>
        </p:nvSpPr>
        <p:spPr bwMode="auto">
          <a:xfrm flipV="1">
            <a:off x="6426200" y="4895850"/>
            <a:ext cx="1587" cy="51435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9" name="Rectangle 46"/>
          <p:cNvSpPr>
            <a:spLocks noChangeArrowheads="1"/>
          </p:cNvSpPr>
          <p:nvPr/>
        </p:nvSpPr>
        <p:spPr bwMode="auto">
          <a:xfrm>
            <a:off x="5434012" y="4341813"/>
            <a:ext cx="736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0" name="Rectangle 47"/>
          <p:cNvSpPr>
            <a:spLocks noChangeArrowheads="1"/>
          </p:cNvSpPr>
          <p:nvPr/>
        </p:nvSpPr>
        <p:spPr bwMode="auto">
          <a:xfrm>
            <a:off x="5434012" y="4467225"/>
            <a:ext cx="558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1" name="Rectangle 48"/>
          <p:cNvSpPr>
            <a:spLocks noChangeArrowheads="1"/>
          </p:cNvSpPr>
          <p:nvPr/>
        </p:nvSpPr>
        <p:spPr bwMode="auto">
          <a:xfrm>
            <a:off x="5135562" y="4905375"/>
            <a:ext cx="538163" cy="169863"/>
          </a:xfrm>
          <a:prstGeom prst="rect">
            <a:avLst/>
          </a:prstGeom>
          <a:solidFill>
            <a:srgbClr val="DDDDDD"/>
          </a:solidFill>
          <a:ln w="11176">
            <a:solidFill>
              <a:srgbClr val="000000"/>
            </a:solidFill>
            <a:miter lim="800000"/>
            <a:headEnd/>
            <a:tailEnd/>
          </a:ln>
        </p:spPr>
        <p:txBody>
          <a:bodyPr/>
          <a:lstStyle/>
          <a:p>
            <a:endParaRPr lang="en-US" dirty="0"/>
          </a:p>
        </p:txBody>
      </p:sp>
      <p:sp>
        <p:nvSpPr>
          <p:cNvPr id="52" name="Rectangle 49"/>
          <p:cNvSpPr>
            <a:spLocks noChangeArrowheads="1"/>
          </p:cNvSpPr>
          <p:nvPr/>
        </p:nvSpPr>
        <p:spPr bwMode="auto">
          <a:xfrm>
            <a:off x="1822450" y="4341813"/>
            <a:ext cx="233362" cy="608012"/>
          </a:xfrm>
          <a:prstGeom prst="rect">
            <a:avLst/>
          </a:prstGeom>
          <a:solidFill>
            <a:srgbClr val="C0C0C0"/>
          </a:solidFill>
          <a:ln w="11176">
            <a:solidFill>
              <a:srgbClr val="000000"/>
            </a:solidFill>
            <a:miter lim="800000"/>
            <a:headEnd/>
            <a:tailEnd/>
          </a:ln>
        </p:spPr>
        <p:txBody>
          <a:bodyPr/>
          <a:lstStyle/>
          <a:p>
            <a:endParaRPr lang="en-US" dirty="0"/>
          </a:p>
        </p:txBody>
      </p:sp>
      <p:sp>
        <p:nvSpPr>
          <p:cNvPr id="53" name="Rectangle 50"/>
          <p:cNvSpPr>
            <a:spLocks noChangeArrowheads="1"/>
          </p:cNvSpPr>
          <p:nvPr/>
        </p:nvSpPr>
        <p:spPr bwMode="auto">
          <a:xfrm>
            <a:off x="2054225" y="4341813"/>
            <a:ext cx="584200" cy="608012"/>
          </a:xfrm>
          <a:prstGeom prst="rect">
            <a:avLst/>
          </a:prstGeom>
          <a:solidFill>
            <a:srgbClr val="C0C0C0"/>
          </a:solidFill>
          <a:ln w="11176">
            <a:solidFill>
              <a:srgbClr val="000000"/>
            </a:solidFill>
            <a:miter lim="800000"/>
            <a:headEnd/>
            <a:tailEnd/>
          </a:ln>
        </p:spPr>
        <p:txBody>
          <a:bodyPr/>
          <a:lstStyle/>
          <a:p>
            <a:endParaRPr lang="en-US" dirty="0"/>
          </a:p>
        </p:txBody>
      </p:sp>
      <p:sp>
        <p:nvSpPr>
          <p:cNvPr id="54" name="Line 51"/>
          <p:cNvSpPr>
            <a:spLocks noChangeShapeType="1"/>
          </p:cNvSpPr>
          <p:nvPr/>
        </p:nvSpPr>
        <p:spPr bwMode="auto">
          <a:xfrm>
            <a:off x="1938337" y="4278313"/>
            <a:ext cx="1588" cy="49371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5" name="Line 52"/>
          <p:cNvSpPr>
            <a:spLocks noChangeShapeType="1"/>
          </p:cNvSpPr>
          <p:nvPr/>
        </p:nvSpPr>
        <p:spPr bwMode="auto">
          <a:xfrm>
            <a:off x="1879600" y="4775200"/>
            <a:ext cx="119062"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6" name="Rectangle 53"/>
          <p:cNvSpPr>
            <a:spLocks noChangeArrowheads="1"/>
          </p:cNvSpPr>
          <p:nvPr/>
        </p:nvSpPr>
        <p:spPr bwMode="auto">
          <a:xfrm>
            <a:off x="1854200" y="4743450"/>
            <a:ext cx="44450" cy="44450"/>
          </a:xfrm>
          <a:prstGeom prst="rect">
            <a:avLst/>
          </a:prstGeom>
          <a:solidFill>
            <a:srgbClr val="618FFD"/>
          </a:solidFill>
          <a:ln w="11113">
            <a:solidFill>
              <a:srgbClr val="000000"/>
            </a:solidFill>
            <a:miter lim="800000"/>
            <a:headEnd/>
            <a:tailEnd/>
          </a:ln>
        </p:spPr>
        <p:txBody>
          <a:bodyPr/>
          <a:lstStyle/>
          <a:p>
            <a:endParaRPr lang="en-US" dirty="0"/>
          </a:p>
        </p:txBody>
      </p:sp>
      <p:sp>
        <p:nvSpPr>
          <p:cNvPr id="57" name="Rectangle 54"/>
          <p:cNvSpPr>
            <a:spLocks noChangeArrowheads="1"/>
          </p:cNvSpPr>
          <p:nvPr/>
        </p:nvSpPr>
        <p:spPr bwMode="auto">
          <a:xfrm>
            <a:off x="1963737" y="4743450"/>
            <a:ext cx="44450" cy="44450"/>
          </a:xfrm>
          <a:prstGeom prst="rect">
            <a:avLst/>
          </a:prstGeom>
          <a:solidFill>
            <a:srgbClr val="618FFD"/>
          </a:solidFill>
          <a:ln w="11113">
            <a:solidFill>
              <a:srgbClr val="000000"/>
            </a:solidFill>
            <a:miter lim="800000"/>
            <a:headEnd/>
            <a:tailEnd/>
          </a:ln>
        </p:spPr>
        <p:txBody>
          <a:bodyPr/>
          <a:lstStyle/>
          <a:p>
            <a:endParaRPr lang="en-US" dirty="0"/>
          </a:p>
        </p:txBody>
      </p:sp>
      <p:sp>
        <p:nvSpPr>
          <p:cNvPr id="58" name="Line 55"/>
          <p:cNvSpPr>
            <a:spLocks noChangeShapeType="1"/>
          </p:cNvSpPr>
          <p:nvPr/>
        </p:nvSpPr>
        <p:spPr bwMode="auto">
          <a:xfrm>
            <a:off x="2201862" y="4645025"/>
            <a:ext cx="306388"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9" name="Line 56"/>
          <p:cNvSpPr>
            <a:spLocks noChangeShapeType="1"/>
          </p:cNvSpPr>
          <p:nvPr/>
        </p:nvSpPr>
        <p:spPr bwMode="auto">
          <a:xfrm flipV="1">
            <a:off x="2354262" y="4483100"/>
            <a:ext cx="1588" cy="32543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0" name="Rectangle 57"/>
          <p:cNvSpPr>
            <a:spLocks noChangeArrowheads="1"/>
          </p:cNvSpPr>
          <p:nvPr/>
        </p:nvSpPr>
        <p:spPr bwMode="auto">
          <a:xfrm>
            <a:off x="2335212" y="4427538"/>
            <a:ext cx="28575" cy="122237"/>
          </a:xfrm>
          <a:prstGeom prst="rect">
            <a:avLst/>
          </a:prstGeom>
          <a:solidFill>
            <a:srgbClr val="618FFD"/>
          </a:solidFill>
          <a:ln w="11113">
            <a:solidFill>
              <a:srgbClr val="000000"/>
            </a:solidFill>
            <a:miter lim="800000"/>
            <a:headEnd/>
            <a:tailEnd/>
          </a:ln>
        </p:spPr>
        <p:txBody>
          <a:bodyPr/>
          <a:lstStyle/>
          <a:p>
            <a:endParaRPr lang="en-US" dirty="0"/>
          </a:p>
        </p:txBody>
      </p:sp>
      <p:sp>
        <p:nvSpPr>
          <p:cNvPr id="61" name="Rectangle 58"/>
          <p:cNvSpPr>
            <a:spLocks noChangeArrowheads="1"/>
          </p:cNvSpPr>
          <p:nvPr/>
        </p:nvSpPr>
        <p:spPr bwMode="auto">
          <a:xfrm>
            <a:off x="2335212" y="4730750"/>
            <a:ext cx="28575" cy="122238"/>
          </a:xfrm>
          <a:prstGeom prst="rect">
            <a:avLst/>
          </a:prstGeom>
          <a:solidFill>
            <a:srgbClr val="618FFD"/>
          </a:solidFill>
          <a:ln w="11113">
            <a:solidFill>
              <a:srgbClr val="000000"/>
            </a:solidFill>
            <a:miter lim="800000"/>
            <a:headEnd/>
            <a:tailEnd/>
          </a:ln>
        </p:spPr>
        <p:txBody>
          <a:bodyPr/>
          <a:lstStyle/>
          <a:p>
            <a:endParaRPr lang="en-US" dirty="0"/>
          </a:p>
        </p:txBody>
      </p:sp>
      <p:sp>
        <p:nvSpPr>
          <p:cNvPr id="62" name="Rectangle 59"/>
          <p:cNvSpPr>
            <a:spLocks noChangeArrowheads="1"/>
          </p:cNvSpPr>
          <p:nvPr/>
        </p:nvSpPr>
        <p:spPr bwMode="auto">
          <a:xfrm>
            <a:off x="2141537" y="4625975"/>
            <a:ext cx="123825" cy="28575"/>
          </a:xfrm>
          <a:prstGeom prst="rect">
            <a:avLst/>
          </a:prstGeom>
          <a:solidFill>
            <a:srgbClr val="618FFD"/>
          </a:solidFill>
          <a:ln w="11113">
            <a:solidFill>
              <a:srgbClr val="000000"/>
            </a:solidFill>
            <a:miter lim="800000"/>
            <a:headEnd/>
            <a:tailEnd/>
          </a:ln>
        </p:spPr>
        <p:txBody>
          <a:bodyPr/>
          <a:lstStyle/>
          <a:p>
            <a:endParaRPr lang="en-US" dirty="0"/>
          </a:p>
        </p:txBody>
      </p:sp>
      <p:sp>
        <p:nvSpPr>
          <p:cNvPr id="63" name="Rectangle 60"/>
          <p:cNvSpPr>
            <a:spLocks noChangeArrowheads="1"/>
          </p:cNvSpPr>
          <p:nvPr/>
        </p:nvSpPr>
        <p:spPr bwMode="auto">
          <a:xfrm>
            <a:off x="2430462" y="4625975"/>
            <a:ext cx="122238" cy="28575"/>
          </a:xfrm>
          <a:prstGeom prst="rect">
            <a:avLst/>
          </a:prstGeom>
          <a:solidFill>
            <a:srgbClr val="618FFD"/>
          </a:solidFill>
          <a:ln w="11113">
            <a:solidFill>
              <a:srgbClr val="000000"/>
            </a:solidFill>
            <a:miter lim="800000"/>
            <a:headEnd/>
            <a:tailEnd/>
          </a:ln>
        </p:spPr>
        <p:txBody>
          <a:bodyPr/>
          <a:lstStyle/>
          <a:p>
            <a:endParaRPr lang="en-US" dirty="0"/>
          </a:p>
        </p:txBody>
      </p:sp>
      <p:grpSp>
        <p:nvGrpSpPr>
          <p:cNvPr id="64" name="Group 61"/>
          <p:cNvGrpSpPr>
            <a:grpSpLocks/>
          </p:cNvGrpSpPr>
          <p:nvPr/>
        </p:nvGrpSpPr>
        <p:grpSpPr bwMode="auto">
          <a:xfrm>
            <a:off x="2019300" y="4383088"/>
            <a:ext cx="20637" cy="28575"/>
            <a:chOff x="1308" y="1771"/>
            <a:chExt cx="13" cy="18"/>
          </a:xfrm>
        </p:grpSpPr>
        <p:sp>
          <p:nvSpPr>
            <p:cNvPr id="65" name="Freeform 62"/>
            <p:cNvSpPr>
              <a:spLocks/>
            </p:cNvSpPr>
            <p:nvPr/>
          </p:nvSpPr>
          <p:spPr bwMode="auto">
            <a:xfrm>
              <a:off x="1308" y="1771"/>
              <a:ext cx="13" cy="18"/>
            </a:xfrm>
            <a:custGeom>
              <a:avLst/>
              <a:gdLst>
                <a:gd name="T0" fmla="*/ 1 w 26"/>
                <a:gd name="T1" fmla="*/ 2 h 36"/>
                <a:gd name="T2" fmla="*/ 2 w 26"/>
                <a:gd name="T3" fmla="*/ 1 h 36"/>
                <a:gd name="T4" fmla="*/ 0 w 26"/>
                <a:gd name="T5" fmla="*/ 0 h 36"/>
                <a:gd name="T6" fmla="*/ 0 w 26"/>
                <a:gd name="T7" fmla="*/ 1 h 36"/>
                <a:gd name="T8" fmla="*/ 1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6" name="Freeform 63"/>
            <p:cNvSpPr>
              <a:spLocks/>
            </p:cNvSpPr>
            <p:nvPr/>
          </p:nvSpPr>
          <p:spPr bwMode="auto">
            <a:xfrm>
              <a:off x="1308" y="1771"/>
              <a:ext cx="13" cy="18"/>
            </a:xfrm>
            <a:custGeom>
              <a:avLst/>
              <a:gdLst>
                <a:gd name="T0" fmla="*/ 1 w 26"/>
                <a:gd name="T1" fmla="*/ 2 h 36"/>
                <a:gd name="T2" fmla="*/ 2 w 26"/>
                <a:gd name="T3" fmla="*/ 1 h 36"/>
                <a:gd name="T4" fmla="*/ 0 w 26"/>
                <a:gd name="T5" fmla="*/ 0 h 36"/>
                <a:gd name="T6" fmla="*/ 0 w 26"/>
                <a:gd name="T7" fmla="*/ 1 h 36"/>
                <a:gd name="T8" fmla="*/ 1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67" name="Group 64"/>
          <p:cNvGrpSpPr>
            <a:grpSpLocks/>
          </p:cNvGrpSpPr>
          <p:nvPr/>
        </p:nvGrpSpPr>
        <p:grpSpPr bwMode="auto">
          <a:xfrm>
            <a:off x="2187575" y="4383088"/>
            <a:ext cx="20637" cy="28575"/>
            <a:chOff x="1414" y="1771"/>
            <a:chExt cx="13" cy="18"/>
          </a:xfrm>
        </p:grpSpPr>
        <p:sp>
          <p:nvSpPr>
            <p:cNvPr id="68" name="Freeform 65"/>
            <p:cNvSpPr>
              <a:spLocks/>
            </p:cNvSpPr>
            <p:nvPr/>
          </p:nvSpPr>
          <p:spPr bwMode="auto">
            <a:xfrm>
              <a:off x="1414" y="1771"/>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9" name="Freeform 66"/>
            <p:cNvSpPr>
              <a:spLocks/>
            </p:cNvSpPr>
            <p:nvPr/>
          </p:nvSpPr>
          <p:spPr bwMode="auto">
            <a:xfrm>
              <a:off x="1414" y="1771"/>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70" name="Group 67"/>
          <p:cNvGrpSpPr>
            <a:grpSpLocks/>
          </p:cNvGrpSpPr>
          <p:nvPr/>
        </p:nvGrpSpPr>
        <p:grpSpPr bwMode="auto">
          <a:xfrm>
            <a:off x="2125662" y="4446588"/>
            <a:ext cx="20638" cy="28575"/>
            <a:chOff x="1375" y="1811"/>
            <a:chExt cx="13" cy="18"/>
          </a:xfrm>
        </p:grpSpPr>
        <p:sp>
          <p:nvSpPr>
            <p:cNvPr id="71" name="Freeform 68"/>
            <p:cNvSpPr>
              <a:spLocks/>
            </p:cNvSpPr>
            <p:nvPr/>
          </p:nvSpPr>
          <p:spPr bwMode="auto">
            <a:xfrm>
              <a:off x="1375" y="1811"/>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2" name="Freeform 69"/>
            <p:cNvSpPr>
              <a:spLocks/>
            </p:cNvSpPr>
            <p:nvPr/>
          </p:nvSpPr>
          <p:spPr bwMode="auto">
            <a:xfrm>
              <a:off x="1375" y="1811"/>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73" name="Group 70"/>
          <p:cNvGrpSpPr>
            <a:grpSpLocks/>
          </p:cNvGrpSpPr>
          <p:nvPr/>
        </p:nvGrpSpPr>
        <p:grpSpPr bwMode="auto">
          <a:xfrm>
            <a:off x="1987550" y="4511675"/>
            <a:ext cx="20637" cy="30163"/>
            <a:chOff x="1288" y="1852"/>
            <a:chExt cx="13" cy="19"/>
          </a:xfrm>
        </p:grpSpPr>
        <p:sp>
          <p:nvSpPr>
            <p:cNvPr id="74" name="Freeform 71"/>
            <p:cNvSpPr>
              <a:spLocks/>
            </p:cNvSpPr>
            <p:nvPr/>
          </p:nvSpPr>
          <p:spPr bwMode="auto">
            <a:xfrm>
              <a:off x="1288" y="1852"/>
              <a:ext cx="13" cy="19"/>
            </a:xfrm>
            <a:custGeom>
              <a:avLst/>
              <a:gdLst>
                <a:gd name="T0" fmla="*/ 1 w 26"/>
                <a:gd name="T1" fmla="*/ 3 h 36"/>
                <a:gd name="T2" fmla="*/ 2 w 26"/>
                <a:gd name="T3" fmla="*/ 1 h 36"/>
                <a:gd name="T4" fmla="*/ 0 w 26"/>
                <a:gd name="T5" fmla="*/ 0 h 36"/>
                <a:gd name="T6" fmla="*/ 0 w 26"/>
                <a:gd name="T7" fmla="*/ 2 h 36"/>
                <a:gd name="T8" fmla="*/ 1 w 26"/>
                <a:gd name="T9" fmla="*/ 3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5" name="Freeform 72"/>
            <p:cNvSpPr>
              <a:spLocks/>
            </p:cNvSpPr>
            <p:nvPr/>
          </p:nvSpPr>
          <p:spPr bwMode="auto">
            <a:xfrm>
              <a:off x="1288" y="1852"/>
              <a:ext cx="13" cy="19"/>
            </a:xfrm>
            <a:custGeom>
              <a:avLst/>
              <a:gdLst>
                <a:gd name="T0" fmla="*/ 1 w 26"/>
                <a:gd name="T1" fmla="*/ 3 h 36"/>
                <a:gd name="T2" fmla="*/ 2 w 26"/>
                <a:gd name="T3" fmla="*/ 1 h 36"/>
                <a:gd name="T4" fmla="*/ 0 w 26"/>
                <a:gd name="T5" fmla="*/ 0 h 36"/>
                <a:gd name="T6" fmla="*/ 0 w 26"/>
                <a:gd name="T7" fmla="*/ 2 h 36"/>
                <a:gd name="T8" fmla="*/ 1 w 26"/>
                <a:gd name="T9" fmla="*/ 3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76" name="Group 73"/>
          <p:cNvGrpSpPr>
            <a:grpSpLocks/>
          </p:cNvGrpSpPr>
          <p:nvPr/>
        </p:nvGrpSpPr>
        <p:grpSpPr bwMode="auto">
          <a:xfrm>
            <a:off x="2203450" y="4473575"/>
            <a:ext cx="20637" cy="28575"/>
            <a:chOff x="1424" y="1828"/>
            <a:chExt cx="13" cy="18"/>
          </a:xfrm>
        </p:grpSpPr>
        <p:sp>
          <p:nvSpPr>
            <p:cNvPr id="77" name="Freeform 74"/>
            <p:cNvSpPr>
              <a:spLocks/>
            </p:cNvSpPr>
            <p:nvPr/>
          </p:nvSpPr>
          <p:spPr bwMode="auto">
            <a:xfrm>
              <a:off x="1424" y="1828"/>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8" name="Freeform 75"/>
            <p:cNvSpPr>
              <a:spLocks/>
            </p:cNvSpPr>
            <p:nvPr/>
          </p:nvSpPr>
          <p:spPr bwMode="auto">
            <a:xfrm>
              <a:off x="1424" y="1828"/>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79" name="Group 76"/>
          <p:cNvGrpSpPr>
            <a:grpSpLocks/>
          </p:cNvGrpSpPr>
          <p:nvPr/>
        </p:nvGrpSpPr>
        <p:grpSpPr bwMode="auto">
          <a:xfrm>
            <a:off x="2274887" y="4386263"/>
            <a:ext cx="20638" cy="30162"/>
            <a:chOff x="1469" y="1773"/>
            <a:chExt cx="13" cy="19"/>
          </a:xfrm>
        </p:grpSpPr>
        <p:sp>
          <p:nvSpPr>
            <p:cNvPr id="80" name="Freeform 77"/>
            <p:cNvSpPr>
              <a:spLocks/>
            </p:cNvSpPr>
            <p:nvPr/>
          </p:nvSpPr>
          <p:spPr bwMode="auto">
            <a:xfrm>
              <a:off x="1469" y="1773"/>
              <a:ext cx="13" cy="19"/>
            </a:xfrm>
            <a:custGeom>
              <a:avLst/>
              <a:gdLst>
                <a:gd name="T0" fmla="*/ 1 w 27"/>
                <a:gd name="T1" fmla="*/ 3 h 36"/>
                <a:gd name="T2" fmla="*/ 1 w 27"/>
                <a:gd name="T3" fmla="*/ 1 h 36"/>
                <a:gd name="T4" fmla="*/ 0 w 27"/>
                <a:gd name="T5" fmla="*/ 0 h 36"/>
                <a:gd name="T6" fmla="*/ 0 w 27"/>
                <a:gd name="T7" fmla="*/ 2 h 36"/>
                <a:gd name="T8" fmla="*/ 1 w 27"/>
                <a:gd name="T9" fmla="*/ 3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1" name="Freeform 78"/>
            <p:cNvSpPr>
              <a:spLocks/>
            </p:cNvSpPr>
            <p:nvPr/>
          </p:nvSpPr>
          <p:spPr bwMode="auto">
            <a:xfrm>
              <a:off x="1469" y="1773"/>
              <a:ext cx="13" cy="19"/>
            </a:xfrm>
            <a:custGeom>
              <a:avLst/>
              <a:gdLst>
                <a:gd name="T0" fmla="*/ 1 w 27"/>
                <a:gd name="T1" fmla="*/ 3 h 36"/>
                <a:gd name="T2" fmla="*/ 1 w 27"/>
                <a:gd name="T3" fmla="*/ 1 h 36"/>
                <a:gd name="T4" fmla="*/ 0 w 27"/>
                <a:gd name="T5" fmla="*/ 0 h 36"/>
                <a:gd name="T6" fmla="*/ 0 w 27"/>
                <a:gd name="T7" fmla="*/ 2 h 36"/>
                <a:gd name="T8" fmla="*/ 1 w 27"/>
                <a:gd name="T9" fmla="*/ 3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82" name="Group 79"/>
          <p:cNvGrpSpPr>
            <a:grpSpLocks/>
          </p:cNvGrpSpPr>
          <p:nvPr/>
        </p:nvGrpSpPr>
        <p:grpSpPr bwMode="auto">
          <a:xfrm>
            <a:off x="2274887" y="4457700"/>
            <a:ext cx="20638" cy="28575"/>
            <a:chOff x="1469" y="1818"/>
            <a:chExt cx="13" cy="18"/>
          </a:xfrm>
        </p:grpSpPr>
        <p:sp>
          <p:nvSpPr>
            <p:cNvPr id="83" name="Freeform 80"/>
            <p:cNvSpPr>
              <a:spLocks/>
            </p:cNvSpPr>
            <p:nvPr/>
          </p:nvSpPr>
          <p:spPr bwMode="auto">
            <a:xfrm>
              <a:off x="1469" y="1818"/>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4" name="Freeform 81"/>
            <p:cNvSpPr>
              <a:spLocks/>
            </p:cNvSpPr>
            <p:nvPr/>
          </p:nvSpPr>
          <p:spPr bwMode="auto">
            <a:xfrm>
              <a:off x="1469" y="1818"/>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85" name="Group 82"/>
          <p:cNvGrpSpPr>
            <a:grpSpLocks/>
          </p:cNvGrpSpPr>
          <p:nvPr/>
        </p:nvGrpSpPr>
        <p:grpSpPr bwMode="auto">
          <a:xfrm>
            <a:off x="1846262" y="4383088"/>
            <a:ext cx="20638" cy="28575"/>
            <a:chOff x="1199" y="1771"/>
            <a:chExt cx="13" cy="18"/>
          </a:xfrm>
        </p:grpSpPr>
        <p:sp>
          <p:nvSpPr>
            <p:cNvPr id="86" name="Freeform 83"/>
            <p:cNvSpPr>
              <a:spLocks/>
            </p:cNvSpPr>
            <p:nvPr/>
          </p:nvSpPr>
          <p:spPr bwMode="auto">
            <a:xfrm>
              <a:off x="1199" y="1771"/>
              <a:ext cx="13" cy="18"/>
            </a:xfrm>
            <a:custGeom>
              <a:avLst/>
              <a:gdLst>
                <a:gd name="T0" fmla="*/ 1 w 26"/>
                <a:gd name="T1" fmla="*/ 2 h 36"/>
                <a:gd name="T2" fmla="*/ 2 w 26"/>
                <a:gd name="T3" fmla="*/ 1 h 36"/>
                <a:gd name="T4" fmla="*/ 0 w 26"/>
                <a:gd name="T5" fmla="*/ 0 h 36"/>
                <a:gd name="T6" fmla="*/ 0 w 26"/>
                <a:gd name="T7" fmla="*/ 1 h 36"/>
                <a:gd name="T8" fmla="*/ 1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7" name="Freeform 84"/>
            <p:cNvSpPr>
              <a:spLocks/>
            </p:cNvSpPr>
            <p:nvPr/>
          </p:nvSpPr>
          <p:spPr bwMode="auto">
            <a:xfrm>
              <a:off x="1199" y="1771"/>
              <a:ext cx="13" cy="18"/>
            </a:xfrm>
            <a:custGeom>
              <a:avLst/>
              <a:gdLst>
                <a:gd name="T0" fmla="*/ 1 w 26"/>
                <a:gd name="T1" fmla="*/ 2 h 36"/>
                <a:gd name="T2" fmla="*/ 2 w 26"/>
                <a:gd name="T3" fmla="*/ 1 h 36"/>
                <a:gd name="T4" fmla="*/ 0 w 26"/>
                <a:gd name="T5" fmla="*/ 0 h 36"/>
                <a:gd name="T6" fmla="*/ 0 w 26"/>
                <a:gd name="T7" fmla="*/ 1 h 36"/>
                <a:gd name="T8" fmla="*/ 1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88" name="Group 85"/>
          <p:cNvGrpSpPr>
            <a:grpSpLocks/>
          </p:cNvGrpSpPr>
          <p:nvPr/>
        </p:nvGrpSpPr>
        <p:grpSpPr bwMode="auto">
          <a:xfrm>
            <a:off x="1960562" y="4375150"/>
            <a:ext cx="20638" cy="28575"/>
            <a:chOff x="1271" y="1766"/>
            <a:chExt cx="13" cy="18"/>
          </a:xfrm>
        </p:grpSpPr>
        <p:sp>
          <p:nvSpPr>
            <p:cNvPr id="89" name="Freeform 86"/>
            <p:cNvSpPr>
              <a:spLocks/>
            </p:cNvSpPr>
            <p:nvPr/>
          </p:nvSpPr>
          <p:spPr bwMode="auto">
            <a:xfrm>
              <a:off x="1271" y="1766"/>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90" name="Freeform 87"/>
            <p:cNvSpPr>
              <a:spLocks/>
            </p:cNvSpPr>
            <p:nvPr/>
          </p:nvSpPr>
          <p:spPr bwMode="auto">
            <a:xfrm>
              <a:off x="1271" y="1766"/>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91" name="Group 88"/>
          <p:cNvGrpSpPr>
            <a:grpSpLocks/>
          </p:cNvGrpSpPr>
          <p:nvPr/>
        </p:nvGrpSpPr>
        <p:grpSpPr bwMode="auto">
          <a:xfrm>
            <a:off x="1873250" y="4465638"/>
            <a:ext cx="20637" cy="28575"/>
            <a:chOff x="1216" y="1823"/>
            <a:chExt cx="13" cy="18"/>
          </a:xfrm>
        </p:grpSpPr>
        <p:sp>
          <p:nvSpPr>
            <p:cNvPr id="92" name="Freeform 89"/>
            <p:cNvSpPr>
              <a:spLocks/>
            </p:cNvSpPr>
            <p:nvPr/>
          </p:nvSpPr>
          <p:spPr bwMode="auto">
            <a:xfrm>
              <a:off x="1216" y="1823"/>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93" name="Freeform 90"/>
            <p:cNvSpPr>
              <a:spLocks/>
            </p:cNvSpPr>
            <p:nvPr/>
          </p:nvSpPr>
          <p:spPr bwMode="auto">
            <a:xfrm>
              <a:off x="1216" y="1823"/>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94" name="Group 91"/>
          <p:cNvGrpSpPr>
            <a:grpSpLocks/>
          </p:cNvGrpSpPr>
          <p:nvPr/>
        </p:nvGrpSpPr>
        <p:grpSpPr bwMode="auto">
          <a:xfrm>
            <a:off x="1960562" y="4446588"/>
            <a:ext cx="20638" cy="28575"/>
            <a:chOff x="1271" y="1811"/>
            <a:chExt cx="13" cy="18"/>
          </a:xfrm>
        </p:grpSpPr>
        <p:sp>
          <p:nvSpPr>
            <p:cNvPr id="95" name="Freeform 92"/>
            <p:cNvSpPr>
              <a:spLocks/>
            </p:cNvSpPr>
            <p:nvPr/>
          </p:nvSpPr>
          <p:spPr bwMode="auto">
            <a:xfrm>
              <a:off x="1271" y="1811"/>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96" name="Freeform 93"/>
            <p:cNvSpPr>
              <a:spLocks/>
            </p:cNvSpPr>
            <p:nvPr/>
          </p:nvSpPr>
          <p:spPr bwMode="auto">
            <a:xfrm>
              <a:off x="1271" y="1811"/>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97" name="Group 94"/>
          <p:cNvGrpSpPr>
            <a:grpSpLocks/>
          </p:cNvGrpSpPr>
          <p:nvPr/>
        </p:nvGrpSpPr>
        <p:grpSpPr bwMode="auto">
          <a:xfrm>
            <a:off x="2019300" y="4591050"/>
            <a:ext cx="20637" cy="28575"/>
            <a:chOff x="1308" y="1902"/>
            <a:chExt cx="13" cy="18"/>
          </a:xfrm>
        </p:grpSpPr>
        <p:sp>
          <p:nvSpPr>
            <p:cNvPr id="98" name="Freeform 95"/>
            <p:cNvSpPr>
              <a:spLocks/>
            </p:cNvSpPr>
            <p:nvPr/>
          </p:nvSpPr>
          <p:spPr bwMode="auto">
            <a:xfrm>
              <a:off x="1308" y="1902"/>
              <a:ext cx="13" cy="18"/>
            </a:xfrm>
            <a:custGeom>
              <a:avLst/>
              <a:gdLst>
                <a:gd name="T0" fmla="*/ 1 w 26"/>
                <a:gd name="T1" fmla="*/ 2 h 36"/>
                <a:gd name="T2" fmla="*/ 2 w 26"/>
                <a:gd name="T3" fmla="*/ 1 h 36"/>
                <a:gd name="T4" fmla="*/ 0 w 26"/>
                <a:gd name="T5" fmla="*/ 0 h 36"/>
                <a:gd name="T6" fmla="*/ 0 w 26"/>
                <a:gd name="T7" fmla="*/ 1 h 36"/>
                <a:gd name="T8" fmla="*/ 1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99" name="Freeform 96"/>
            <p:cNvSpPr>
              <a:spLocks/>
            </p:cNvSpPr>
            <p:nvPr/>
          </p:nvSpPr>
          <p:spPr bwMode="auto">
            <a:xfrm>
              <a:off x="1308" y="1902"/>
              <a:ext cx="13" cy="18"/>
            </a:xfrm>
            <a:custGeom>
              <a:avLst/>
              <a:gdLst>
                <a:gd name="T0" fmla="*/ 1 w 26"/>
                <a:gd name="T1" fmla="*/ 2 h 36"/>
                <a:gd name="T2" fmla="*/ 2 w 26"/>
                <a:gd name="T3" fmla="*/ 1 h 36"/>
                <a:gd name="T4" fmla="*/ 0 w 26"/>
                <a:gd name="T5" fmla="*/ 0 h 36"/>
                <a:gd name="T6" fmla="*/ 0 w 26"/>
                <a:gd name="T7" fmla="*/ 1 h 36"/>
                <a:gd name="T8" fmla="*/ 1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00" name="Group 97"/>
          <p:cNvGrpSpPr>
            <a:grpSpLocks/>
          </p:cNvGrpSpPr>
          <p:nvPr/>
        </p:nvGrpSpPr>
        <p:grpSpPr bwMode="auto">
          <a:xfrm>
            <a:off x="2019300" y="4681538"/>
            <a:ext cx="20637" cy="28575"/>
            <a:chOff x="1308" y="1959"/>
            <a:chExt cx="13" cy="18"/>
          </a:xfrm>
        </p:grpSpPr>
        <p:sp>
          <p:nvSpPr>
            <p:cNvPr id="101" name="Freeform 98"/>
            <p:cNvSpPr>
              <a:spLocks/>
            </p:cNvSpPr>
            <p:nvPr/>
          </p:nvSpPr>
          <p:spPr bwMode="auto">
            <a:xfrm>
              <a:off x="1308" y="1959"/>
              <a:ext cx="13" cy="18"/>
            </a:xfrm>
            <a:custGeom>
              <a:avLst/>
              <a:gdLst>
                <a:gd name="T0" fmla="*/ 1 w 26"/>
                <a:gd name="T1" fmla="*/ 2 h 36"/>
                <a:gd name="T2" fmla="*/ 2 w 26"/>
                <a:gd name="T3" fmla="*/ 1 h 36"/>
                <a:gd name="T4" fmla="*/ 0 w 26"/>
                <a:gd name="T5" fmla="*/ 0 h 36"/>
                <a:gd name="T6" fmla="*/ 0 w 26"/>
                <a:gd name="T7" fmla="*/ 1 h 36"/>
                <a:gd name="T8" fmla="*/ 1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9"/>
                  </a:lnTo>
                  <a:lnTo>
                    <a:pt x="0" y="0"/>
                  </a:lnTo>
                  <a:lnTo>
                    <a:pt x="0" y="27"/>
                  </a:lnTo>
                  <a:lnTo>
                    <a:pt x="16"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2" name="Freeform 99"/>
            <p:cNvSpPr>
              <a:spLocks/>
            </p:cNvSpPr>
            <p:nvPr/>
          </p:nvSpPr>
          <p:spPr bwMode="auto">
            <a:xfrm>
              <a:off x="1308" y="1959"/>
              <a:ext cx="13" cy="18"/>
            </a:xfrm>
            <a:custGeom>
              <a:avLst/>
              <a:gdLst>
                <a:gd name="T0" fmla="*/ 1 w 26"/>
                <a:gd name="T1" fmla="*/ 2 h 36"/>
                <a:gd name="T2" fmla="*/ 2 w 26"/>
                <a:gd name="T3" fmla="*/ 1 h 36"/>
                <a:gd name="T4" fmla="*/ 0 w 26"/>
                <a:gd name="T5" fmla="*/ 0 h 36"/>
                <a:gd name="T6" fmla="*/ 0 w 26"/>
                <a:gd name="T7" fmla="*/ 1 h 36"/>
                <a:gd name="T8" fmla="*/ 1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9"/>
                  </a:lnTo>
                  <a:lnTo>
                    <a:pt x="0" y="0"/>
                  </a:lnTo>
                  <a:lnTo>
                    <a:pt x="0" y="27"/>
                  </a:lnTo>
                  <a:lnTo>
                    <a:pt x="16"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03" name="Group 100"/>
          <p:cNvGrpSpPr>
            <a:grpSpLocks/>
          </p:cNvGrpSpPr>
          <p:nvPr/>
        </p:nvGrpSpPr>
        <p:grpSpPr bwMode="auto">
          <a:xfrm>
            <a:off x="1846262" y="4572000"/>
            <a:ext cx="20638" cy="28575"/>
            <a:chOff x="1199" y="1890"/>
            <a:chExt cx="13" cy="18"/>
          </a:xfrm>
        </p:grpSpPr>
        <p:sp>
          <p:nvSpPr>
            <p:cNvPr id="104" name="Freeform 101"/>
            <p:cNvSpPr>
              <a:spLocks/>
            </p:cNvSpPr>
            <p:nvPr/>
          </p:nvSpPr>
          <p:spPr bwMode="auto">
            <a:xfrm>
              <a:off x="1199" y="1890"/>
              <a:ext cx="13" cy="18"/>
            </a:xfrm>
            <a:custGeom>
              <a:avLst/>
              <a:gdLst>
                <a:gd name="T0" fmla="*/ 1 w 26"/>
                <a:gd name="T1" fmla="*/ 2 h 36"/>
                <a:gd name="T2" fmla="*/ 2 w 26"/>
                <a:gd name="T3" fmla="*/ 1 h 36"/>
                <a:gd name="T4" fmla="*/ 0 w 26"/>
                <a:gd name="T5" fmla="*/ 0 h 36"/>
                <a:gd name="T6" fmla="*/ 0 w 26"/>
                <a:gd name="T7" fmla="*/ 1 h 36"/>
                <a:gd name="T8" fmla="*/ 1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5" name="Freeform 102"/>
            <p:cNvSpPr>
              <a:spLocks/>
            </p:cNvSpPr>
            <p:nvPr/>
          </p:nvSpPr>
          <p:spPr bwMode="auto">
            <a:xfrm>
              <a:off x="1199" y="1890"/>
              <a:ext cx="13" cy="18"/>
            </a:xfrm>
            <a:custGeom>
              <a:avLst/>
              <a:gdLst>
                <a:gd name="T0" fmla="*/ 1 w 26"/>
                <a:gd name="T1" fmla="*/ 2 h 36"/>
                <a:gd name="T2" fmla="*/ 2 w 26"/>
                <a:gd name="T3" fmla="*/ 1 h 36"/>
                <a:gd name="T4" fmla="*/ 0 w 26"/>
                <a:gd name="T5" fmla="*/ 0 h 36"/>
                <a:gd name="T6" fmla="*/ 0 w 26"/>
                <a:gd name="T7" fmla="*/ 1 h 36"/>
                <a:gd name="T8" fmla="*/ 1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06" name="Group 103"/>
          <p:cNvGrpSpPr>
            <a:grpSpLocks/>
          </p:cNvGrpSpPr>
          <p:nvPr/>
        </p:nvGrpSpPr>
        <p:grpSpPr bwMode="auto">
          <a:xfrm>
            <a:off x="1897062" y="4524375"/>
            <a:ext cx="20638" cy="28575"/>
            <a:chOff x="1231" y="1860"/>
            <a:chExt cx="13" cy="18"/>
          </a:xfrm>
        </p:grpSpPr>
        <p:sp>
          <p:nvSpPr>
            <p:cNvPr id="107" name="Freeform 104"/>
            <p:cNvSpPr>
              <a:spLocks/>
            </p:cNvSpPr>
            <p:nvPr/>
          </p:nvSpPr>
          <p:spPr bwMode="auto">
            <a:xfrm>
              <a:off x="1231" y="1860"/>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8" name="Freeform 105"/>
            <p:cNvSpPr>
              <a:spLocks/>
            </p:cNvSpPr>
            <p:nvPr/>
          </p:nvSpPr>
          <p:spPr bwMode="auto">
            <a:xfrm>
              <a:off x="1231" y="1860"/>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09" name="Group 106"/>
          <p:cNvGrpSpPr>
            <a:grpSpLocks/>
          </p:cNvGrpSpPr>
          <p:nvPr/>
        </p:nvGrpSpPr>
        <p:grpSpPr bwMode="auto">
          <a:xfrm>
            <a:off x="1862137" y="4649788"/>
            <a:ext cx="20638" cy="28575"/>
            <a:chOff x="1209" y="1939"/>
            <a:chExt cx="13" cy="18"/>
          </a:xfrm>
        </p:grpSpPr>
        <p:sp>
          <p:nvSpPr>
            <p:cNvPr id="110" name="Freeform 107"/>
            <p:cNvSpPr>
              <a:spLocks/>
            </p:cNvSpPr>
            <p:nvPr/>
          </p:nvSpPr>
          <p:spPr bwMode="auto">
            <a:xfrm>
              <a:off x="1209" y="1939"/>
              <a:ext cx="13" cy="18"/>
            </a:xfrm>
            <a:custGeom>
              <a:avLst/>
              <a:gdLst>
                <a:gd name="T0" fmla="*/ 1 w 26"/>
                <a:gd name="T1" fmla="*/ 2 h 36"/>
                <a:gd name="T2" fmla="*/ 2 w 26"/>
                <a:gd name="T3" fmla="*/ 1 h 36"/>
                <a:gd name="T4" fmla="*/ 0 w 26"/>
                <a:gd name="T5" fmla="*/ 0 h 36"/>
                <a:gd name="T6" fmla="*/ 0 w 26"/>
                <a:gd name="T7" fmla="*/ 1 h 36"/>
                <a:gd name="T8" fmla="*/ 1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11" name="Freeform 108"/>
            <p:cNvSpPr>
              <a:spLocks/>
            </p:cNvSpPr>
            <p:nvPr/>
          </p:nvSpPr>
          <p:spPr bwMode="auto">
            <a:xfrm>
              <a:off x="1209" y="1939"/>
              <a:ext cx="13" cy="18"/>
            </a:xfrm>
            <a:custGeom>
              <a:avLst/>
              <a:gdLst>
                <a:gd name="T0" fmla="*/ 1 w 26"/>
                <a:gd name="T1" fmla="*/ 2 h 36"/>
                <a:gd name="T2" fmla="*/ 2 w 26"/>
                <a:gd name="T3" fmla="*/ 1 h 36"/>
                <a:gd name="T4" fmla="*/ 0 w 26"/>
                <a:gd name="T5" fmla="*/ 0 h 36"/>
                <a:gd name="T6" fmla="*/ 0 w 26"/>
                <a:gd name="T7" fmla="*/ 1 h 36"/>
                <a:gd name="T8" fmla="*/ 1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12" name="Group 109"/>
          <p:cNvGrpSpPr>
            <a:grpSpLocks/>
          </p:cNvGrpSpPr>
          <p:nvPr/>
        </p:nvGrpSpPr>
        <p:grpSpPr bwMode="auto">
          <a:xfrm>
            <a:off x="1963737" y="4645025"/>
            <a:ext cx="20638" cy="30163"/>
            <a:chOff x="1273" y="1936"/>
            <a:chExt cx="13" cy="19"/>
          </a:xfrm>
        </p:grpSpPr>
        <p:sp>
          <p:nvSpPr>
            <p:cNvPr id="113" name="Freeform 110"/>
            <p:cNvSpPr>
              <a:spLocks/>
            </p:cNvSpPr>
            <p:nvPr/>
          </p:nvSpPr>
          <p:spPr bwMode="auto">
            <a:xfrm>
              <a:off x="1273" y="1936"/>
              <a:ext cx="13" cy="19"/>
            </a:xfrm>
            <a:custGeom>
              <a:avLst/>
              <a:gdLst>
                <a:gd name="T0" fmla="*/ 1 w 27"/>
                <a:gd name="T1" fmla="*/ 3 h 36"/>
                <a:gd name="T2" fmla="*/ 1 w 27"/>
                <a:gd name="T3" fmla="*/ 1 h 36"/>
                <a:gd name="T4" fmla="*/ 0 w 27"/>
                <a:gd name="T5" fmla="*/ 0 h 36"/>
                <a:gd name="T6" fmla="*/ 0 w 27"/>
                <a:gd name="T7" fmla="*/ 2 h 36"/>
                <a:gd name="T8" fmla="*/ 1 w 27"/>
                <a:gd name="T9" fmla="*/ 3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14" name="Freeform 111"/>
            <p:cNvSpPr>
              <a:spLocks/>
            </p:cNvSpPr>
            <p:nvPr/>
          </p:nvSpPr>
          <p:spPr bwMode="auto">
            <a:xfrm>
              <a:off x="1273" y="1936"/>
              <a:ext cx="13" cy="19"/>
            </a:xfrm>
            <a:custGeom>
              <a:avLst/>
              <a:gdLst>
                <a:gd name="T0" fmla="*/ 1 w 27"/>
                <a:gd name="T1" fmla="*/ 3 h 36"/>
                <a:gd name="T2" fmla="*/ 1 w 27"/>
                <a:gd name="T3" fmla="*/ 1 h 36"/>
                <a:gd name="T4" fmla="*/ 0 w 27"/>
                <a:gd name="T5" fmla="*/ 0 h 36"/>
                <a:gd name="T6" fmla="*/ 0 w 27"/>
                <a:gd name="T7" fmla="*/ 2 h 36"/>
                <a:gd name="T8" fmla="*/ 1 w 27"/>
                <a:gd name="T9" fmla="*/ 3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15" name="Group 112"/>
          <p:cNvGrpSpPr>
            <a:grpSpLocks/>
          </p:cNvGrpSpPr>
          <p:nvPr/>
        </p:nvGrpSpPr>
        <p:grpSpPr bwMode="auto">
          <a:xfrm>
            <a:off x="1998662" y="4829175"/>
            <a:ext cx="22225" cy="30163"/>
            <a:chOff x="1295" y="2052"/>
            <a:chExt cx="14" cy="19"/>
          </a:xfrm>
        </p:grpSpPr>
        <p:sp>
          <p:nvSpPr>
            <p:cNvPr id="116" name="Freeform 113"/>
            <p:cNvSpPr>
              <a:spLocks/>
            </p:cNvSpPr>
            <p:nvPr/>
          </p:nvSpPr>
          <p:spPr bwMode="auto">
            <a:xfrm>
              <a:off x="1295" y="2052"/>
              <a:ext cx="14" cy="19"/>
            </a:xfrm>
            <a:custGeom>
              <a:avLst/>
              <a:gdLst>
                <a:gd name="T0" fmla="*/ 2 w 26"/>
                <a:gd name="T1" fmla="*/ 3 h 36"/>
                <a:gd name="T2" fmla="*/ 2 w 26"/>
                <a:gd name="T3" fmla="*/ 1 h 36"/>
                <a:gd name="T4" fmla="*/ 0 w 26"/>
                <a:gd name="T5" fmla="*/ 0 h 36"/>
                <a:gd name="T6" fmla="*/ 0 w 26"/>
                <a:gd name="T7" fmla="*/ 2 h 36"/>
                <a:gd name="T8" fmla="*/ 2 w 26"/>
                <a:gd name="T9" fmla="*/ 3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17" name="Freeform 114"/>
            <p:cNvSpPr>
              <a:spLocks/>
            </p:cNvSpPr>
            <p:nvPr/>
          </p:nvSpPr>
          <p:spPr bwMode="auto">
            <a:xfrm>
              <a:off x="1295" y="2052"/>
              <a:ext cx="14" cy="19"/>
            </a:xfrm>
            <a:custGeom>
              <a:avLst/>
              <a:gdLst>
                <a:gd name="T0" fmla="*/ 2 w 26"/>
                <a:gd name="T1" fmla="*/ 3 h 36"/>
                <a:gd name="T2" fmla="*/ 2 w 26"/>
                <a:gd name="T3" fmla="*/ 1 h 36"/>
                <a:gd name="T4" fmla="*/ 0 w 26"/>
                <a:gd name="T5" fmla="*/ 0 h 36"/>
                <a:gd name="T6" fmla="*/ 0 w 26"/>
                <a:gd name="T7" fmla="*/ 2 h 36"/>
                <a:gd name="T8" fmla="*/ 2 w 26"/>
                <a:gd name="T9" fmla="*/ 3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18" name="Group 115"/>
          <p:cNvGrpSpPr>
            <a:grpSpLocks/>
          </p:cNvGrpSpPr>
          <p:nvPr/>
        </p:nvGrpSpPr>
        <p:grpSpPr bwMode="auto">
          <a:xfrm>
            <a:off x="1998662" y="4892675"/>
            <a:ext cx="22225" cy="28575"/>
            <a:chOff x="1295" y="2092"/>
            <a:chExt cx="14" cy="18"/>
          </a:xfrm>
        </p:grpSpPr>
        <p:sp>
          <p:nvSpPr>
            <p:cNvPr id="119" name="Freeform 116"/>
            <p:cNvSpPr>
              <a:spLocks/>
            </p:cNvSpPr>
            <p:nvPr/>
          </p:nvSpPr>
          <p:spPr bwMode="auto">
            <a:xfrm>
              <a:off x="1295" y="2092"/>
              <a:ext cx="14" cy="18"/>
            </a:xfrm>
            <a:custGeom>
              <a:avLst/>
              <a:gdLst>
                <a:gd name="T0" fmla="*/ 2 w 26"/>
                <a:gd name="T1" fmla="*/ 2 h 36"/>
                <a:gd name="T2" fmla="*/ 2 w 26"/>
                <a:gd name="T3" fmla="*/ 1 h 36"/>
                <a:gd name="T4" fmla="*/ 0 w 26"/>
                <a:gd name="T5" fmla="*/ 0 h 36"/>
                <a:gd name="T6" fmla="*/ 0 w 26"/>
                <a:gd name="T7" fmla="*/ 1 h 36"/>
                <a:gd name="T8" fmla="*/ 2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20" name="Freeform 117"/>
            <p:cNvSpPr>
              <a:spLocks/>
            </p:cNvSpPr>
            <p:nvPr/>
          </p:nvSpPr>
          <p:spPr bwMode="auto">
            <a:xfrm>
              <a:off x="1295" y="2092"/>
              <a:ext cx="14" cy="18"/>
            </a:xfrm>
            <a:custGeom>
              <a:avLst/>
              <a:gdLst>
                <a:gd name="T0" fmla="*/ 2 w 26"/>
                <a:gd name="T1" fmla="*/ 2 h 36"/>
                <a:gd name="T2" fmla="*/ 2 w 26"/>
                <a:gd name="T3" fmla="*/ 1 h 36"/>
                <a:gd name="T4" fmla="*/ 0 w 26"/>
                <a:gd name="T5" fmla="*/ 0 h 36"/>
                <a:gd name="T6" fmla="*/ 0 w 26"/>
                <a:gd name="T7" fmla="*/ 1 h 36"/>
                <a:gd name="T8" fmla="*/ 2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21" name="Group 118"/>
          <p:cNvGrpSpPr>
            <a:grpSpLocks/>
          </p:cNvGrpSpPr>
          <p:nvPr/>
        </p:nvGrpSpPr>
        <p:grpSpPr bwMode="auto">
          <a:xfrm>
            <a:off x="1846262" y="4822825"/>
            <a:ext cx="20638" cy="28575"/>
            <a:chOff x="1199" y="2048"/>
            <a:chExt cx="13" cy="18"/>
          </a:xfrm>
        </p:grpSpPr>
        <p:sp>
          <p:nvSpPr>
            <p:cNvPr id="122" name="Freeform 119"/>
            <p:cNvSpPr>
              <a:spLocks/>
            </p:cNvSpPr>
            <p:nvPr/>
          </p:nvSpPr>
          <p:spPr bwMode="auto">
            <a:xfrm>
              <a:off x="1199" y="2048"/>
              <a:ext cx="13" cy="18"/>
            </a:xfrm>
            <a:custGeom>
              <a:avLst/>
              <a:gdLst>
                <a:gd name="T0" fmla="*/ 1 w 26"/>
                <a:gd name="T1" fmla="*/ 2 h 36"/>
                <a:gd name="T2" fmla="*/ 2 w 26"/>
                <a:gd name="T3" fmla="*/ 1 h 36"/>
                <a:gd name="T4" fmla="*/ 0 w 26"/>
                <a:gd name="T5" fmla="*/ 0 h 36"/>
                <a:gd name="T6" fmla="*/ 0 w 26"/>
                <a:gd name="T7" fmla="*/ 1 h 36"/>
                <a:gd name="T8" fmla="*/ 1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23" name="Freeform 120"/>
            <p:cNvSpPr>
              <a:spLocks/>
            </p:cNvSpPr>
            <p:nvPr/>
          </p:nvSpPr>
          <p:spPr bwMode="auto">
            <a:xfrm>
              <a:off x="1199" y="2048"/>
              <a:ext cx="13" cy="18"/>
            </a:xfrm>
            <a:custGeom>
              <a:avLst/>
              <a:gdLst>
                <a:gd name="T0" fmla="*/ 1 w 26"/>
                <a:gd name="T1" fmla="*/ 2 h 36"/>
                <a:gd name="T2" fmla="*/ 2 w 26"/>
                <a:gd name="T3" fmla="*/ 1 h 36"/>
                <a:gd name="T4" fmla="*/ 0 w 26"/>
                <a:gd name="T5" fmla="*/ 0 h 36"/>
                <a:gd name="T6" fmla="*/ 0 w 26"/>
                <a:gd name="T7" fmla="*/ 1 h 36"/>
                <a:gd name="T8" fmla="*/ 1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24" name="Group 121"/>
          <p:cNvGrpSpPr>
            <a:grpSpLocks/>
          </p:cNvGrpSpPr>
          <p:nvPr/>
        </p:nvGrpSpPr>
        <p:grpSpPr bwMode="auto">
          <a:xfrm>
            <a:off x="1928812" y="4822825"/>
            <a:ext cx="20638" cy="28575"/>
            <a:chOff x="1251" y="2048"/>
            <a:chExt cx="13" cy="18"/>
          </a:xfrm>
        </p:grpSpPr>
        <p:sp>
          <p:nvSpPr>
            <p:cNvPr id="125" name="Freeform 122"/>
            <p:cNvSpPr>
              <a:spLocks/>
            </p:cNvSpPr>
            <p:nvPr/>
          </p:nvSpPr>
          <p:spPr bwMode="auto">
            <a:xfrm>
              <a:off x="1251" y="2048"/>
              <a:ext cx="13" cy="18"/>
            </a:xfrm>
            <a:custGeom>
              <a:avLst/>
              <a:gdLst>
                <a:gd name="T0" fmla="*/ 1 w 26"/>
                <a:gd name="T1" fmla="*/ 2 h 36"/>
                <a:gd name="T2" fmla="*/ 2 w 26"/>
                <a:gd name="T3" fmla="*/ 1 h 36"/>
                <a:gd name="T4" fmla="*/ 0 w 26"/>
                <a:gd name="T5" fmla="*/ 0 h 36"/>
                <a:gd name="T6" fmla="*/ 0 w 26"/>
                <a:gd name="T7" fmla="*/ 1 h 36"/>
                <a:gd name="T8" fmla="*/ 1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26" name="Freeform 123"/>
            <p:cNvSpPr>
              <a:spLocks/>
            </p:cNvSpPr>
            <p:nvPr/>
          </p:nvSpPr>
          <p:spPr bwMode="auto">
            <a:xfrm>
              <a:off x="1251" y="2048"/>
              <a:ext cx="13" cy="18"/>
            </a:xfrm>
            <a:custGeom>
              <a:avLst/>
              <a:gdLst>
                <a:gd name="T0" fmla="*/ 1 w 26"/>
                <a:gd name="T1" fmla="*/ 2 h 36"/>
                <a:gd name="T2" fmla="*/ 2 w 26"/>
                <a:gd name="T3" fmla="*/ 1 h 36"/>
                <a:gd name="T4" fmla="*/ 0 w 26"/>
                <a:gd name="T5" fmla="*/ 0 h 36"/>
                <a:gd name="T6" fmla="*/ 0 w 26"/>
                <a:gd name="T7" fmla="*/ 1 h 36"/>
                <a:gd name="T8" fmla="*/ 1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27" name="Group 124"/>
          <p:cNvGrpSpPr>
            <a:grpSpLocks/>
          </p:cNvGrpSpPr>
          <p:nvPr/>
        </p:nvGrpSpPr>
        <p:grpSpPr bwMode="auto">
          <a:xfrm>
            <a:off x="1865312" y="4895850"/>
            <a:ext cx="20638" cy="30163"/>
            <a:chOff x="1211" y="2094"/>
            <a:chExt cx="13" cy="19"/>
          </a:xfrm>
        </p:grpSpPr>
        <p:sp>
          <p:nvSpPr>
            <p:cNvPr id="128" name="Freeform 125"/>
            <p:cNvSpPr>
              <a:spLocks/>
            </p:cNvSpPr>
            <p:nvPr/>
          </p:nvSpPr>
          <p:spPr bwMode="auto">
            <a:xfrm>
              <a:off x="1211" y="2094"/>
              <a:ext cx="13" cy="19"/>
            </a:xfrm>
            <a:custGeom>
              <a:avLst/>
              <a:gdLst>
                <a:gd name="T0" fmla="*/ 1 w 26"/>
                <a:gd name="T1" fmla="*/ 3 h 36"/>
                <a:gd name="T2" fmla="*/ 2 w 26"/>
                <a:gd name="T3" fmla="*/ 1 h 36"/>
                <a:gd name="T4" fmla="*/ 0 w 26"/>
                <a:gd name="T5" fmla="*/ 0 h 36"/>
                <a:gd name="T6" fmla="*/ 0 w 26"/>
                <a:gd name="T7" fmla="*/ 2 h 36"/>
                <a:gd name="T8" fmla="*/ 1 w 26"/>
                <a:gd name="T9" fmla="*/ 3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29" name="Freeform 126"/>
            <p:cNvSpPr>
              <a:spLocks/>
            </p:cNvSpPr>
            <p:nvPr/>
          </p:nvSpPr>
          <p:spPr bwMode="auto">
            <a:xfrm>
              <a:off x="1211" y="2094"/>
              <a:ext cx="13" cy="19"/>
            </a:xfrm>
            <a:custGeom>
              <a:avLst/>
              <a:gdLst>
                <a:gd name="T0" fmla="*/ 1 w 26"/>
                <a:gd name="T1" fmla="*/ 3 h 36"/>
                <a:gd name="T2" fmla="*/ 2 w 26"/>
                <a:gd name="T3" fmla="*/ 1 h 36"/>
                <a:gd name="T4" fmla="*/ 0 w 26"/>
                <a:gd name="T5" fmla="*/ 0 h 36"/>
                <a:gd name="T6" fmla="*/ 0 w 26"/>
                <a:gd name="T7" fmla="*/ 2 h 36"/>
                <a:gd name="T8" fmla="*/ 1 w 26"/>
                <a:gd name="T9" fmla="*/ 3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30" name="Group 127"/>
          <p:cNvGrpSpPr>
            <a:grpSpLocks/>
          </p:cNvGrpSpPr>
          <p:nvPr/>
        </p:nvGrpSpPr>
        <p:grpSpPr bwMode="auto">
          <a:xfrm>
            <a:off x="1936750" y="4903788"/>
            <a:ext cx="20637" cy="28575"/>
            <a:chOff x="1256" y="2099"/>
            <a:chExt cx="13" cy="18"/>
          </a:xfrm>
        </p:grpSpPr>
        <p:sp>
          <p:nvSpPr>
            <p:cNvPr id="131" name="Freeform 128"/>
            <p:cNvSpPr>
              <a:spLocks/>
            </p:cNvSpPr>
            <p:nvPr/>
          </p:nvSpPr>
          <p:spPr bwMode="auto">
            <a:xfrm>
              <a:off x="1256" y="2099"/>
              <a:ext cx="13" cy="18"/>
            </a:xfrm>
            <a:custGeom>
              <a:avLst/>
              <a:gdLst>
                <a:gd name="T0" fmla="*/ 1 w 26"/>
                <a:gd name="T1" fmla="*/ 2 h 36"/>
                <a:gd name="T2" fmla="*/ 2 w 26"/>
                <a:gd name="T3" fmla="*/ 1 h 36"/>
                <a:gd name="T4" fmla="*/ 0 w 26"/>
                <a:gd name="T5" fmla="*/ 0 h 36"/>
                <a:gd name="T6" fmla="*/ 0 w 26"/>
                <a:gd name="T7" fmla="*/ 1 h 36"/>
                <a:gd name="T8" fmla="*/ 1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32" name="Freeform 129"/>
            <p:cNvSpPr>
              <a:spLocks/>
            </p:cNvSpPr>
            <p:nvPr/>
          </p:nvSpPr>
          <p:spPr bwMode="auto">
            <a:xfrm>
              <a:off x="1256" y="2099"/>
              <a:ext cx="13" cy="18"/>
            </a:xfrm>
            <a:custGeom>
              <a:avLst/>
              <a:gdLst>
                <a:gd name="T0" fmla="*/ 1 w 26"/>
                <a:gd name="T1" fmla="*/ 2 h 36"/>
                <a:gd name="T2" fmla="*/ 2 w 26"/>
                <a:gd name="T3" fmla="*/ 1 h 36"/>
                <a:gd name="T4" fmla="*/ 0 w 26"/>
                <a:gd name="T5" fmla="*/ 0 h 36"/>
                <a:gd name="T6" fmla="*/ 0 w 26"/>
                <a:gd name="T7" fmla="*/ 1 h 36"/>
                <a:gd name="T8" fmla="*/ 1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33" name="Group 130"/>
          <p:cNvGrpSpPr>
            <a:grpSpLocks/>
          </p:cNvGrpSpPr>
          <p:nvPr/>
        </p:nvGrpSpPr>
        <p:grpSpPr bwMode="auto">
          <a:xfrm>
            <a:off x="2128837" y="4535488"/>
            <a:ext cx="20638" cy="28575"/>
            <a:chOff x="1377" y="1867"/>
            <a:chExt cx="13" cy="18"/>
          </a:xfrm>
        </p:grpSpPr>
        <p:sp>
          <p:nvSpPr>
            <p:cNvPr id="134" name="Freeform 131"/>
            <p:cNvSpPr>
              <a:spLocks/>
            </p:cNvSpPr>
            <p:nvPr/>
          </p:nvSpPr>
          <p:spPr bwMode="auto">
            <a:xfrm>
              <a:off x="1377" y="1867"/>
              <a:ext cx="13" cy="18"/>
            </a:xfrm>
            <a:custGeom>
              <a:avLst/>
              <a:gdLst>
                <a:gd name="T0" fmla="*/ 2 w 26"/>
                <a:gd name="T1" fmla="*/ 2 h 36"/>
                <a:gd name="T2" fmla="*/ 2 w 26"/>
                <a:gd name="T3" fmla="*/ 1 h 36"/>
                <a:gd name="T4" fmla="*/ 0 w 26"/>
                <a:gd name="T5" fmla="*/ 0 h 36"/>
                <a:gd name="T6" fmla="*/ 0 w 26"/>
                <a:gd name="T7" fmla="*/ 1 h 36"/>
                <a:gd name="T8" fmla="*/ 2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7" y="36"/>
                  </a:moveTo>
                  <a:lnTo>
                    <a:pt x="26"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35" name="Freeform 132"/>
            <p:cNvSpPr>
              <a:spLocks/>
            </p:cNvSpPr>
            <p:nvPr/>
          </p:nvSpPr>
          <p:spPr bwMode="auto">
            <a:xfrm>
              <a:off x="1377" y="1867"/>
              <a:ext cx="13" cy="18"/>
            </a:xfrm>
            <a:custGeom>
              <a:avLst/>
              <a:gdLst>
                <a:gd name="T0" fmla="*/ 2 w 26"/>
                <a:gd name="T1" fmla="*/ 2 h 36"/>
                <a:gd name="T2" fmla="*/ 2 w 26"/>
                <a:gd name="T3" fmla="*/ 1 h 36"/>
                <a:gd name="T4" fmla="*/ 0 w 26"/>
                <a:gd name="T5" fmla="*/ 0 h 36"/>
                <a:gd name="T6" fmla="*/ 0 w 26"/>
                <a:gd name="T7" fmla="*/ 1 h 36"/>
                <a:gd name="T8" fmla="*/ 2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7" y="36"/>
                  </a:moveTo>
                  <a:lnTo>
                    <a:pt x="26"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36" name="Group 133"/>
          <p:cNvGrpSpPr>
            <a:grpSpLocks/>
          </p:cNvGrpSpPr>
          <p:nvPr/>
        </p:nvGrpSpPr>
        <p:grpSpPr bwMode="auto">
          <a:xfrm>
            <a:off x="2227262" y="4564063"/>
            <a:ext cx="20638" cy="28575"/>
            <a:chOff x="1439" y="1885"/>
            <a:chExt cx="13" cy="18"/>
          </a:xfrm>
        </p:grpSpPr>
        <p:sp>
          <p:nvSpPr>
            <p:cNvPr id="137" name="Freeform 134"/>
            <p:cNvSpPr>
              <a:spLocks/>
            </p:cNvSpPr>
            <p:nvPr/>
          </p:nvSpPr>
          <p:spPr bwMode="auto">
            <a:xfrm>
              <a:off x="1439" y="1885"/>
              <a:ext cx="13" cy="18"/>
            </a:xfrm>
            <a:custGeom>
              <a:avLst/>
              <a:gdLst>
                <a:gd name="T0" fmla="*/ 1 w 26"/>
                <a:gd name="T1" fmla="*/ 2 h 36"/>
                <a:gd name="T2" fmla="*/ 2 w 26"/>
                <a:gd name="T3" fmla="*/ 1 h 36"/>
                <a:gd name="T4" fmla="*/ 0 w 26"/>
                <a:gd name="T5" fmla="*/ 0 h 36"/>
                <a:gd name="T6" fmla="*/ 0 w 26"/>
                <a:gd name="T7" fmla="*/ 1 h 36"/>
                <a:gd name="T8" fmla="*/ 1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38" name="Freeform 135"/>
            <p:cNvSpPr>
              <a:spLocks/>
            </p:cNvSpPr>
            <p:nvPr/>
          </p:nvSpPr>
          <p:spPr bwMode="auto">
            <a:xfrm>
              <a:off x="1439" y="1885"/>
              <a:ext cx="13" cy="18"/>
            </a:xfrm>
            <a:custGeom>
              <a:avLst/>
              <a:gdLst>
                <a:gd name="T0" fmla="*/ 1 w 26"/>
                <a:gd name="T1" fmla="*/ 2 h 36"/>
                <a:gd name="T2" fmla="*/ 2 w 26"/>
                <a:gd name="T3" fmla="*/ 1 h 36"/>
                <a:gd name="T4" fmla="*/ 0 w 26"/>
                <a:gd name="T5" fmla="*/ 0 h 36"/>
                <a:gd name="T6" fmla="*/ 0 w 26"/>
                <a:gd name="T7" fmla="*/ 1 h 36"/>
                <a:gd name="T8" fmla="*/ 1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39" name="Group 136"/>
          <p:cNvGrpSpPr>
            <a:grpSpLocks/>
          </p:cNvGrpSpPr>
          <p:nvPr/>
        </p:nvGrpSpPr>
        <p:grpSpPr bwMode="auto">
          <a:xfrm>
            <a:off x="2490787" y="4386263"/>
            <a:ext cx="20638" cy="30162"/>
            <a:chOff x="1605" y="1773"/>
            <a:chExt cx="13" cy="19"/>
          </a:xfrm>
        </p:grpSpPr>
        <p:sp>
          <p:nvSpPr>
            <p:cNvPr id="140" name="Freeform 137"/>
            <p:cNvSpPr>
              <a:spLocks/>
            </p:cNvSpPr>
            <p:nvPr/>
          </p:nvSpPr>
          <p:spPr bwMode="auto">
            <a:xfrm>
              <a:off x="1605" y="1773"/>
              <a:ext cx="13" cy="19"/>
            </a:xfrm>
            <a:custGeom>
              <a:avLst/>
              <a:gdLst>
                <a:gd name="T0" fmla="*/ 1 w 27"/>
                <a:gd name="T1" fmla="*/ 3 h 36"/>
                <a:gd name="T2" fmla="*/ 1 w 27"/>
                <a:gd name="T3" fmla="*/ 1 h 36"/>
                <a:gd name="T4" fmla="*/ 0 w 27"/>
                <a:gd name="T5" fmla="*/ 0 h 36"/>
                <a:gd name="T6" fmla="*/ 0 w 27"/>
                <a:gd name="T7" fmla="*/ 2 h 36"/>
                <a:gd name="T8" fmla="*/ 1 w 27"/>
                <a:gd name="T9" fmla="*/ 3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41" name="Freeform 138"/>
            <p:cNvSpPr>
              <a:spLocks/>
            </p:cNvSpPr>
            <p:nvPr/>
          </p:nvSpPr>
          <p:spPr bwMode="auto">
            <a:xfrm>
              <a:off x="1605" y="1773"/>
              <a:ext cx="13" cy="19"/>
            </a:xfrm>
            <a:custGeom>
              <a:avLst/>
              <a:gdLst>
                <a:gd name="T0" fmla="*/ 1 w 27"/>
                <a:gd name="T1" fmla="*/ 3 h 36"/>
                <a:gd name="T2" fmla="*/ 1 w 27"/>
                <a:gd name="T3" fmla="*/ 1 h 36"/>
                <a:gd name="T4" fmla="*/ 0 w 27"/>
                <a:gd name="T5" fmla="*/ 0 h 36"/>
                <a:gd name="T6" fmla="*/ 0 w 27"/>
                <a:gd name="T7" fmla="*/ 2 h 36"/>
                <a:gd name="T8" fmla="*/ 1 w 27"/>
                <a:gd name="T9" fmla="*/ 3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42" name="Group 139"/>
          <p:cNvGrpSpPr>
            <a:grpSpLocks/>
          </p:cNvGrpSpPr>
          <p:nvPr/>
        </p:nvGrpSpPr>
        <p:grpSpPr bwMode="auto">
          <a:xfrm>
            <a:off x="2427287" y="4449763"/>
            <a:ext cx="20638" cy="28575"/>
            <a:chOff x="1565" y="1813"/>
            <a:chExt cx="13" cy="18"/>
          </a:xfrm>
        </p:grpSpPr>
        <p:sp>
          <p:nvSpPr>
            <p:cNvPr id="143" name="Freeform 140"/>
            <p:cNvSpPr>
              <a:spLocks/>
            </p:cNvSpPr>
            <p:nvPr/>
          </p:nvSpPr>
          <p:spPr bwMode="auto">
            <a:xfrm>
              <a:off x="1565" y="1813"/>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44" name="Freeform 141"/>
            <p:cNvSpPr>
              <a:spLocks/>
            </p:cNvSpPr>
            <p:nvPr/>
          </p:nvSpPr>
          <p:spPr bwMode="auto">
            <a:xfrm>
              <a:off x="1565" y="1813"/>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45" name="Group 142"/>
          <p:cNvGrpSpPr>
            <a:grpSpLocks/>
          </p:cNvGrpSpPr>
          <p:nvPr/>
        </p:nvGrpSpPr>
        <p:grpSpPr bwMode="auto">
          <a:xfrm>
            <a:off x="2506662" y="4476750"/>
            <a:ext cx="20638" cy="28575"/>
            <a:chOff x="1615" y="1830"/>
            <a:chExt cx="13" cy="18"/>
          </a:xfrm>
        </p:grpSpPr>
        <p:sp>
          <p:nvSpPr>
            <p:cNvPr id="146" name="Freeform 143"/>
            <p:cNvSpPr>
              <a:spLocks/>
            </p:cNvSpPr>
            <p:nvPr/>
          </p:nvSpPr>
          <p:spPr bwMode="auto">
            <a:xfrm>
              <a:off x="1615" y="1830"/>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47" name="Freeform 144"/>
            <p:cNvSpPr>
              <a:spLocks/>
            </p:cNvSpPr>
            <p:nvPr/>
          </p:nvSpPr>
          <p:spPr bwMode="auto">
            <a:xfrm>
              <a:off x="1615" y="1830"/>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48" name="Group 145"/>
          <p:cNvGrpSpPr>
            <a:grpSpLocks/>
          </p:cNvGrpSpPr>
          <p:nvPr/>
        </p:nvGrpSpPr>
        <p:grpSpPr bwMode="auto">
          <a:xfrm>
            <a:off x="2576512" y="4391025"/>
            <a:ext cx="20638" cy="28575"/>
            <a:chOff x="1659" y="1776"/>
            <a:chExt cx="13" cy="18"/>
          </a:xfrm>
        </p:grpSpPr>
        <p:sp>
          <p:nvSpPr>
            <p:cNvPr id="149" name="Freeform 146"/>
            <p:cNvSpPr>
              <a:spLocks/>
            </p:cNvSpPr>
            <p:nvPr/>
          </p:nvSpPr>
          <p:spPr bwMode="auto">
            <a:xfrm>
              <a:off x="1659" y="1776"/>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50" name="Freeform 147"/>
            <p:cNvSpPr>
              <a:spLocks/>
            </p:cNvSpPr>
            <p:nvPr/>
          </p:nvSpPr>
          <p:spPr bwMode="auto">
            <a:xfrm>
              <a:off x="1659" y="1776"/>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51" name="Group 148"/>
          <p:cNvGrpSpPr>
            <a:grpSpLocks/>
          </p:cNvGrpSpPr>
          <p:nvPr/>
        </p:nvGrpSpPr>
        <p:grpSpPr bwMode="auto">
          <a:xfrm>
            <a:off x="2576512" y="4460875"/>
            <a:ext cx="20638" cy="28575"/>
            <a:chOff x="1659" y="1820"/>
            <a:chExt cx="13" cy="18"/>
          </a:xfrm>
        </p:grpSpPr>
        <p:sp>
          <p:nvSpPr>
            <p:cNvPr id="152" name="Freeform 149"/>
            <p:cNvSpPr>
              <a:spLocks/>
            </p:cNvSpPr>
            <p:nvPr/>
          </p:nvSpPr>
          <p:spPr bwMode="auto">
            <a:xfrm>
              <a:off x="1659" y="1820"/>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53" name="Freeform 150"/>
            <p:cNvSpPr>
              <a:spLocks/>
            </p:cNvSpPr>
            <p:nvPr/>
          </p:nvSpPr>
          <p:spPr bwMode="auto">
            <a:xfrm>
              <a:off x="1659" y="1820"/>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54" name="Group 151"/>
          <p:cNvGrpSpPr>
            <a:grpSpLocks/>
          </p:cNvGrpSpPr>
          <p:nvPr/>
        </p:nvGrpSpPr>
        <p:grpSpPr bwMode="auto">
          <a:xfrm>
            <a:off x="2432050" y="4540250"/>
            <a:ext cx="20637" cy="28575"/>
            <a:chOff x="1568" y="1870"/>
            <a:chExt cx="13" cy="18"/>
          </a:xfrm>
        </p:grpSpPr>
        <p:sp>
          <p:nvSpPr>
            <p:cNvPr id="155" name="Freeform 152"/>
            <p:cNvSpPr>
              <a:spLocks/>
            </p:cNvSpPr>
            <p:nvPr/>
          </p:nvSpPr>
          <p:spPr bwMode="auto">
            <a:xfrm>
              <a:off x="1568" y="1870"/>
              <a:ext cx="13" cy="18"/>
            </a:xfrm>
            <a:custGeom>
              <a:avLst/>
              <a:gdLst>
                <a:gd name="T0" fmla="*/ 2 w 26"/>
                <a:gd name="T1" fmla="*/ 2 h 36"/>
                <a:gd name="T2" fmla="*/ 2 w 26"/>
                <a:gd name="T3" fmla="*/ 1 h 36"/>
                <a:gd name="T4" fmla="*/ 0 w 26"/>
                <a:gd name="T5" fmla="*/ 0 h 36"/>
                <a:gd name="T6" fmla="*/ 0 w 26"/>
                <a:gd name="T7" fmla="*/ 1 h 36"/>
                <a:gd name="T8" fmla="*/ 2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7" y="36"/>
                  </a:moveTo>
                  <a:lnTo>
                    <a:pt x="26"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56" name="Freeform 153"/>
            <p:cNvSpPr>
              <a:spLocks/>
            </p:cNvSpPr>
            <p:nvPr/>
          </p:nvSpPr>
          <p:spPr bwMode="auto">
            <a:xfrm>
              <a:off x="1568" y="1870"/>
              <a:ext cx="13" cy="18"/>
            </a:xfrm>
            <a:custGeom>
              <a:avLst/>
              <a:gdLst>
                <a:gd name="T0" fmla="*/ 2 w 26"/>
                <a:gd name="T1" fmla="*/ 2 h 36"/>
                <a:gd name="T2" fmla="*/ 2 w 26"/>
                <a:gd name="T3" fmla="*/ 1 h 36"/>
                <a:gd name="T4" fmla="*/ 0 w 26"/>
                <a:gd name="T5" fmla="*/ 0 h 36"/>
                <a:gd name="T6" fmla="*/ 0 w 26"/>
                <a:gd name="T7" fmla="*/ 1 h 36"/>
                <a:gd name="T8" fmla="*/ 2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7" y="36"/>
                  </a:moveTo>
                  <a:lnTo>
                    <a:pt x="26"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57" name="Group 154"/>
          <p:cNvGrpSpPr>
            <a:grpSpLocks/>
          </p:cNvGrpSpPr>
          <p:nvPr/>
        </p:nvGrpSpPr>
        <p:grpSpPr bwMode="auto">
          <a:xfrm>
            <a:off x="2528887" y="4567238"/>
            <a:ext cx="22225" cy="28575"/>
            <a:chOff x="1629" y="1887"/>
            <a:chExt cx="14" cy="18"/>
          </a:xfrm>
        </p:grpSpPr>
        <p:sp>
          <p:nvSpPr>
            <p:cNvPr id="158" name="Freeform 155"/>
            <p:cNvSpPr>
              <a:spLocks/>
            </p:cNvSpPr>
            <p:nvPr/>
          </p:nvSpPr>
          <p:spPr bwMode="auto">
            <a:xfrm>
              <a:off x="1629" y="1887"/>
              <a:ext cx="14" cy="18"/>
            </a:xfrm>
            <a:custGeom>
              <a:avLst/>
              <a:gdLst>
                <a:gd name="T0" fmla="*/ 2 w 26"/>
                <a:gd name="T1" fmla="*/ 2 h 36"/>
                <a:gd name="T2" fmla="*/ 2 w 26"/>
                <a:gd name="T3" fmla="*/ 1 h 36"/>
                <a:gd name="T4" fmla="*/ 0 w 26"/>
                <a:gd name="T5" fmla="*/ 0 h 36"/>
                <a:gd name="T6" fmla="*/ 0 w 26"/>
                <a:gd name="T7" fmla="*/ 1 h 36"/>
                <a:gd name="T8" fmla="*/ 2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59" name="Freeform 156"/>
            <p:cNvSpPr>
              <a:spLocks/>
            </p:cNvSpPr>
            <p:nvPr/>
          </p:nvSpPr>
          <p:spPr bwMode="auto">
            <a:xfrm>
              <a:off x="1629" y="1887"/>
              <a:ext cx="14" cy="18"/>
            </a:xfrm>
            <a:custGeom>
              <a:avLst/>
              <a:gdLst>
                <a:gd name="T0" fmla="*/ 2 w 26"/>
                <a:gd name="T1" fmla="*/ 2 h 36"/>
                <a:gd name="T2" fmla="*/ 2 w 26"/>
                <a:gd name="T3" fmla="*/ 1 h 36"/>
                <a:gd name="T4" fmla="*/ 0 w 26"/>
                <a:gd name="T5" fmla="*/ 0 h 36"/>
                <a:gd name="T6" fmla="*/ 0 w 26"/>
                <a:gd name="T7" fmla="*/ 1 h 36"/>
                <a:gd name="T8" fmla="*/ 2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60" name="Group 157"/>
          <p:cNvGrpSpPr>
            <a:grpSpLocks/>
          </p:cNvGrpSpPr>
          <p:nvPr/>
        </p:nvGrpSpPr>
        <p:grpSpPr bwMode="auto">
          <a:xfrm>
            <a:off x="2490787" y="4700588"/>
            <a:ext cx="20638" cy="28575"/>
            <a:chOff x="1605" y="1971"/>
            <a:chExt cx="13" cy="18"/>
          </a:xfrm>
        </p:grpSpPr>
        <p:sp>
          <p:nvSpPr>
            <p:cNvPr id="161" name="Freeform 158"/>
            <p:cNvSpPr>
              <a:spLocks/>
            </p:cNvSpPr>
            <p:nvPr/>
          </p:nvSpPr>
          <p:spPr bwMode="auto">
            <a:xfrm>
              <a:off x="1605" y="1971"/>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62" name="Freeform 159"/>
            <p:cNvSpPr>
              <a:spLocks/>
            </p:cNvSpPr>
            <p:nvPr/>
          </p:nvSpPr>
          <p:spPr bwMode="auto">
            <a:xfrm>
              <a:off x="1605" y="1971"/>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63" name="Group 160"/>
          <p:cNvGrpSpPr>
            <a:grpSpLocks/>
          </p:cNvGrpSpPr>
          <p:nvPr/>
        </p:nvGrpSpPr>
        <p:grpSpPr bwMode="auto">
          <a:xfrm>
            <a:off x="2427287" y="4762500"/>
            <a:ext cx="20638" cy="30163"/>
            <a:chOff x="1565" y="2010"/>
            <a:chExt cx="13" cy="19"/>
          </a:xfrm>
        </p:grpSpPr>
        <p:sp>
          <p:nvSpPr>
            <p:cNvPr id="164" name="Freeform 161"/>
            <p:cNvSpPr>
              <a:spLocks/>
            </p:cNvSpPr>
            <p:nvPr/>
          </p:nvSpPr>
          <p:spPr bwMode="auto">
            <a:xfrm>
              <a:off x="1565" y="2010"/>
              <a:ext cx="13" cy="19"/>
            </a:xfrm>
            <a:custGeom>
              <a:avLst/>
              <a:gdLst>
                <a:gd name="T0" fmla="*/ 1 w 27"/>
                <a:gd name="T1" fmla="*/ 3 h 36"/>
                <a:gd name="T2" fmla="*/ 1 w 27"/>
                <a:gd name="T3" fmla="*/ 1 h 36"/>
                <a:gd name="T4" fmla="*/ 0 w 27"/>
                <a:gd name="T5" fmla="*/ 0 h 36"/>
                <a:gd name="T6" fmla="*/ 0 w 27"/>
                <a:gd name="T7" fmla="*/ 2 h 36"/>
                <a:gd name="T8" fmla="*/ 1 w 27"/>
                <a:gd name="T9" fmla="*/ 3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65" name="Freeform 162"/>
            <p:cNvSpPr>
              <a:spLocks/>
            </p:cNvSpPr>
            <p:nvPr/>
          </p:nvSpPr>
          <p:spPr bwMode="auto">
            <a:xfrm>
              <a:off x="1565" y="2010"/>
              <a:ext cx="13" cy="19"/>
            </a:xfrm>
            <a:custGeom>
              <a:avLst/>
              <a:gdLst>
                <a:gd name="T0" fmla="*/ 1 w 27"/>
                <a:gd name="T1" fmla="*/ 3 h 36"/>
                <a:gd name="T2" fmla="*/ 1 w 27"/>
                <a:gd name="T3" fmla="*/ 1 h 36"/>
                <a:gd name="T4" fmla="*/ 0 w 27"/>
                <a:gd name="T5" fmla="*/ 0 h 36"/>
                <a:gd name="T6" fmla="*/ 0 w 27"/>
                <a:gd name="T7" fmla="*/ 2 h 36"/>
                <a:gd name="T8" fmla="*/ 1 w 27"/>
                <a:gd name="T9" fmla="*/ 3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66" name="Group 163"/>
          <p:cNvGrpSpPr>
            <a:grpSpLocks/>
          </p:cNvGrpSpPr>
          <p:nvPr/>
        </p:nvGrpSpPr>
        <p:grpSpPr bwMode="auto">
          <a:xfrm>
            <a:off x="2506662" y="4791075"/>
            <a:ext cx="20638" cy="28575"/>
            <a:chOff x="1615" y="2028"/>
            <a:chExt cx="13" cy="18"/>
          </a:xfrm>
        </p:grpSpPr>
        <p:sp>
          <p:nvSpPr>
            <p:cNvPr id="167" name="Freeform 164"/>
            <p:cNvSpPr>
              <a:spLocks/>
            </p:cNvSpPr>
            <p:nvPr/>
          </p:nvSpPr>
          <p:spPr bwMode="auto">
            <a:xfrm>
              <a:off x="1615" y="2028"/>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68" name="Freeform 165"/>
            <p:cNvSpPr>
              <a:spLocks/>
            </p:cNvSpPr>
            <p:nvPr/>
          </p:nvSpPr>
          <p:spPr bwMode="auto">
            <a:xfrm>
              <a:off x="1615" y="2028"/>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69" name="Group 166"/>
          <p:cNvGrpSpPr>
            <a:grpSpLocks/>
          </p:cNvGrpSpPr>
          <p:nvPr/>
        </p:nvGrpSpPr>
        <p:grpSpPr bwMode="auto">
          <a:xfrm>
            <a:off x="2576512" y="4703763"/>
            <a:ext cx="20638" cy="30162"/>
            <a:chOff x="1659" y="1973"/>
            <a:chExt cx="13" cy="19"/>
          </a:xfrm>
        </p:grpSpPr>
        <p:sp>
          <p:nvSpPr>
            <p:cNvPr id="170" name="Freeform 167"/>
            <p:cNvSpPr>
              <a:spLocks/>
            </p:cNvSpPr>
            <p:nvPr/>
          </p:nvSpPr>
          <p:spPr bwMode="auto">
            <a:xfrm>
              <a:off x="1659" y="1973"/>
              <a:ext cx="13" cy="19"/>
            </a:xfrm>
            <a:custGeom>
              <a:avLst/>
              <a:gdLst>
                <a:gd name="T0" fmla="*/ 1 w 27"/>
                <a:gd name="T1" fmla="*/ 3 h 36"/>
                <a:gd name="T2" fmla="*/ 1 w 27"/>
                <a:gd name="T3" fmla="*/ 1 h 36"/>
                <a:gd name="T4" fmla="*/ 0 w 27"/>
                <a:gd name="T5" fmla="*/ 0 h 36"/>
                <a:gd name="T6" fmla="*/ 0 w 27"/>
                <a:gd name="T7" fmla="*/ 2 h 36"/>
                <a:gd name="T8" fmla="*/ 1 w 27"/>
                <a:gd name="T9" fmla="*/ 3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1" name="Freeform 168"/>
            <p:cNvSpPr>
              <a:spLocks/>
            </p:cNvSpPr>
            <p:nvPr/>
          </p:nvSpPr>
          <p:spPr bwMode="auto">
            <a:xfrm>
              <a:off x="1659" y="1973"/>
              <a:ext cx="13" cy="19"/>
            </a:xfrm>
            <a:custGeom>
              <a:avLst/>
              <a:gdLst>
                <a:gd name="T0" fmla="*/ 1 w 27"/>
                <a:gd name="T1" fmla="*/ 3 h 36"/>
                <a:gd name="T2" fmla="*/ 1 w 27"/>
                <a:gd name="T3" fmla="*/ 1 h 36"/>
                <a:gd name="T4" fmla="*/ 0 w 27"/>
                <a:gd name="T5" fmla="*/ 0 h 36"/>
                <a:gd name="T6" fmla="*/ 0 w 27"/>
                <a:gd name="T7" fmla="*/ 2 h 36"/>
                <a:gd name="T8" fmla="*/ 1 w 27"/>
                <a:gd name="T9" fmla="*/ 3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72" name="Group 169"/>
          <p:cNvGrpSpPr>
            <a:grpSpLocks/>
          </p:cNvGrpSpPr>
          <p:nvPr/>
        </p:nvGrpSpPr>
        <p:grpSpPr bwMode="auto">
          <a:xfrm>
            <a:off x="2576512" y="4775200"/>
            <a:ext cx="20638" cy="28575"/>
            <a:chOff x="1659" y="2018"/>
            <a:chExt cx="13" cy="18"/>
          </a:xfrm>
        </p:grpSpPr>
        <p:sp>
          <p:nvSpPr>
            <p:cNvPr id="173" name="Freeform 170"/>
            <p:cNvSpPr>
              <a:spLocks/>
            </p:cNvSpPr>
            <p:nvPr/>
          </p:nvSpPr>
          <p:spPr bwMode="auto">
            <a:xfrm>
              <a:off x="1659" y="2018"/>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4" name="Freeform 171"/>
            <p:cNvSpPr>
              <a:spLocks/>
            </p:cNvSpPr>
            <p:nvPr/>
          </p:nvSpPr>
          <p:spPr bwMode="auto">
            <a:xfrm>
              <a:off x="1659" y="2018"/>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75" name="Group 172"/>
          <p:cNvGrpSpPr>
            <a:grpSpLocks/>
          </p:cNvGrpSpPr>
          <p:nvPr/>
        </p:nvGrpSpPr>
        <p:grpSpPr bwMode="auto">
          <a:xfrm>
            <a:off x="2432050" y="4852988"/>
            <a:ext cx="20637" cy="28575"/>
            <a:chOff x="1568" y="2067"/>
            <a:chExt cx="13" cy="18"/>
          </a:xfrm>
        </p:grpSpPr>
        <p:sp>
          <p:nvSpPr>
            <p:cNvPr id="176" name="Freeform 173"/>
            <p:cNvSpPr>
              <a:spLocks/>
            </p:cNvSpPr>
            <p:nvPr/>
          </p:nvSpPr>
          <p:spPr bwMode="auto">
            <a:xfrm>
              <a:off x="1568" y="2067"/>
              <a:ext cx="13" cy="18"/>
            </a:xfrm>
            <a:custGeom>
              <a:avLst/>
              <a:gdLst>
                <a:gd name="T0" fmla="*/ 2 w 26"/>
                <a:gd name="T1" fmla="*/ 2 h 36"/>
                <a:gd name="T2" fmla="*/ 2 w 26"/>
                <a:gd name="T3" fmla="*/ 1 h 36"/>
                <a:gd name="T4" fmla="*/ 0 w 26"/>
                <a:gd name="T5" fmla="*/ 0 h 36"/>
                <a:gd name="T6" fmla="*/ 0 w 26"/>
                <a:gd name="T7" fmla="*/ 1 h 36"/>
                <a:gd name="T8" fmla="*/ 2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7" y="36"/>
                  </a:moveTo>
                  <a:lnTo>
                    <a:pt x="26"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 name="Freeform 174"/>
            <p:cNvSpPr>
              <a:spLocks/>
            </p:cNvSpPr>
            <p:nvPr/>
          </p:nvSpPr>
          <p:spPr bwMode="auto">
            <a:xfrm>
              <a:off x="1568" y="2067"/>
              <a:ext cx="13" cy="18"/>
            </a:xfrm>
            <a:custGeom>
              <a:avLst/>
              <a:gdLst>
                <a:gd name="T0" fmla="*/ 2 w 26"/>
                <a:gd name="T1" fmla="*/ 2 h 36"/>
                <a:gd name="T2" fmla="*/ 2 w 26"/>
                <a:gd name="T3" fmla="*/ 1 h 36"/>
                <a:gd name="T4" fmla="*/ 0 w 26"/>
                <a:gd name="T5" fmla="*/ 0 h 36"/>
                <a:gd name="T6" fmla="*/ 0 w 26"/>
                <a:gd name="T7" fmla="*/ 1 h 36"/>
                <a:gd name="T8" fmla="*/ 2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7" y="36"/>
                  </a:moveTo>
                  <a:lnTo>
                    <a:pt x="26"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78" name="Group 175"/>
          <p:cNvGrpSpPr>
            <a:grpSpLocks/>
          </p:cNvGrpSpPr>
          <p:nvPr/>
        </p:nvGrpSpPr>
        <p:grpSpPr bwMode="auto">
          <a:xfrm>
            <a:off x="2528887" y="4881563"/>
            <a:ext cx="22225" cy="28575"/>
            <a:chOff x="1629" y="2085"/>
            <a:chExt cx="14" cy="18"/>
          </a:xfrm>
        </p:grpSpPr>
        <p:sp>
          <p:nvSpPr>
            <p:cNvPr id="179" name="Freeform 176"/>
            <p:cNvSpPr>
              <a:spLocks/>
            </p:cNvSpPr>
            <p:nvPr/>
          </p:nvSpPr>
          <p:spPr bwMode="auto">
            <a:xfrm>
              <a:off x="1629" y="2085"/>
              <a:ext cx="14" cy="18"/>
            </a:xfrm>
            <a:custGeom>
              <a:avLst/>
              <a:gdLst>
                <a:gd name="T0" fmla="*/ 2 w 26"/>
                <a:gd name="T1" fmla="*/ 2 h 36"/>
                <a:gd name="T2" fmla="*/ 2 w 26"/>
                <a:gd name="T3" fmla="*/ 1 h 36"/>
                <a:gd name="T4" fmla="*/ 0 w 26"/>
                <a:gd name="T5" fmla="*/ 0 h 36"/>
                <a:gd name="T6" fmla="*/ 0 w 26"/>
                <a:gd name="T7" fmla="*/ 1 h 36"/>
                <a:gd name="T8" fmla="*/ 2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80" name="Freeform 177"/>
            <p:cNvSpPr>
              <a:spLocks/>
            </p:cNvSpPr>
            <p:nvPr/>
          </p:nvSpPr>
          <p:spPr bwMode="auto">
            <a:xfrm>
              <a:off x="1629" y="2085"/>
              <a:ext cx="14" cy="18"/>
            </a:xfrm>
            <a:custGeom>
              <a:avLst/>
              <a:gdLst>
                <a:gd name="T0" fmla="*/ 2 w 26"/>
                <a:gd name="T1" fmla="*/ 2 h 36"/>
                <a:gd name="T2" fmla="*/ 2 w 26"/>
                <a:gd name="T3" fmla="*/ 1 h 36"/>
                <a:gd name="T4" fmla="*/ 0 w 26"/>
                <a:gd name="T5" fmla="*/ 0 h 36"/>
                <a:gd name="T6" fmla="*/ 0 w 26"/>
                <a:gd name="T7" fmla="*/ 1 h 36"/>
                <a:gd name="T8" fmla="*/ 2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81" name="Group 178"/>
          <p:cNvGrpSpPr>
            <a:grpSpLocks/>
          </p:cNvGrpSpPr>
          <p:nvPr/>
        </p:nvGrpSpPr>
        <p:grpSpPr bwMode="auto">
          <a:xfrm>
            <a:off x="2179637" y="4708525"/>
            <a:ext cx="20638" cy="28575"/>
            <a:chOff x="1409" y="1976"/>
            <a:chExt cx="13" cy="18"/>
          </a:xfrm>
        </p:grpSpPr>
        <p:sp>
          <p:nvSpPr>
            <p:cNvPr id="182" name="Freeform 179"/>
            <p:cNvSpPr>
              <a:spLocks/>
            </p:cNvSpPr>
            <p:nvPr/>
          </p:nvSpPr>
          <p:spPr bwMode="auto">
            <a:xfrm>
              <a:off x="1409" y="1976"/>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83" name="Freeform 180"/>
            <p:cNvSpPr>
              <a:spLocks/>
            </p:cNvSpPr>
            <p:nvPr/>
          </p:nvSpPr>
          <p:spPr bwMode="auto">
            <a:xfrm>
              <a:off x="1409" y="1976"/>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84" name="Group 181"/>
          <p:cNvGrpSpPr>
            <a:grpSpLocks/>
          </p:cNvGrpSpPr>
          <p:nvPr/>
        </p:nvGrpSpPr>
        <p:grpSpPr bwMode="auto">
          <a:xfrm>
            <a:off x="2117725" y="4770438"/>
            <a:ext cx="20637" cy="30162"/>
            <a:chOff x="1370" y="2015"/>
            <a:chExt cx="13" cy="19"/>
          </a:xfrm>
        </p:grpSpPr>
        <p:sp>
          <p:nvSpPr>
            <p:cNvPr id="185" name="Freeform 182"/>
            <p:cNvSpPr>
              <a:spLocks/>
            </p:cNvSpPr>
            <p:nvPr/>
          </p:nvSpPr>
          <p:spPr bwMode="auto">
            <a:xfrm>
              <a:off x="1370" y="2015"/>
              <a:ext cx="13" cy="19"/>
            </a:xfrm>
            <a:custGeom>
              <a:avLst/>
              <a:gdLst>
                <a:gd name="T0" fmla="*/ 1 w 27"/>
                <a:gd name="T1" fmla="*/ 3 h 36"/>
                <a:gd name="T2" fmla="*/ 1 w 27"/>
                <a:gd name="T3" fmla="*/ 1 h 36"/>
                <a:gd name="T4" fmla="*/ 0 w 27"/>
                <a:gd name="T5" fmla="*/ 0 h 36"/>
                <a:gd name="T6" fmla="*/ 0 w 27"/>
                <a:gd name="T7" fmla="*/ 2 h 36"/>
                <a:gd name="T8" fmla="*/ 1 w 27"/>
                <a:gd name="T9" fmla="*/ 3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86" name="Freeform 183"/>
            <p:cNvSpPr>
              <a:spLocks/>
            </p:cNvSpPr>
            <p:nvPr/>
          </p:nvSpPr>
          <p:spPr bwMode="auto">
            <a:xfrm>
              <a:off x="1370" y="2015"/>
              <a:ext cx="13" cy="19"/>
            </a:xfrm>
            <a:custGeom>
              <a:avLst/>
              <a:gdLst>
                <a:gd name="T0" fmla="*/ 1 w 27"/>
                <a:gd name="T1" fmla="*/ 3 h 36"/>
                <a:gd name="T2" fmla="*/ 1 w 27"/>
                <a:gd name="T3" fmla="*/ 1 h 36"/>
                <a:gd name="T4" fmla="*/ 0 w 27"/>
                <a:gd name="T5" fmla="*/ 0 h 36"/>
                <a:gd name="T6" fmla="*/ 0 w 27"/>
                <a:gd name="T7" fmla="*/ 2 h 36"/>
                <a:gd name="T8" fmla="*/ 1 w 27"/>
                <a:gd name="T9" fmla="*/ 3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87" name="Group 184"/>
          <p:cNvGrpSpPr>
            <a:grpSpLocks/>
          </p:cNvGrpSpPr>
          <p:nvPr/>
        </p:nvGrpSpPr>
        <p:grpSpPr bwMode="auto">
          <a:xfrm>
            <a:off x="2195512" y="4799013"/>
            <a:ext cx="20638" cy="28575"/>
            <a:chOff x="1419" y="2033"/>
            <a:chExt cx="13" cy="18"/>
          </a:xfrm>
        </p:grpSpPr>
        <p:sp>
          <p:nvSpPr>
            <p:cNvPr id="188" name="Freeform 185"/>
            <p:cNvSpPr>
              <a:spLocks/>
            </p:cNvSpPr>
            <p:nvPr/>
          </p:nvSpPr>
          <p:spPr bwMode="auto">
            <a:xfrm>
              <a:off x="1419" y="2033"/>
              <a:ext cx="13" cy="18"/>
            </a:xfrm>
            <a:custGeom>
              <a:avLst/>
              <a:gdLst>
                <a:gd name="T0" fmla="*/ 1 w 27"/>
                <a:gd name="T1" fmla="*/ 2 h 37"/>
                <a:gd name="T2" fmla="*/ 1 w 27"/>
                <a:gd name="T3" fmla="*/ 0 h 37"/>
                <a:gd name="T4" fmla="*/ 0 w 27"/>
                <a:gd name="T5" fmla="*/ 0 h 37"/>
                <a:gd name="T6" fmla="*/ 0 w 27"/>
                <a:gd name="T7" fmla="*/ 1 h 37"/>
                <a:gd name="T8" fmla="*/ 1 w 27"/>
                <a:gd name="T9" fmla="*/ 2 h 37"/>
                <a:gd name="T10" fmla="*/ 0 60000 65536"/>
                <a:gd name="T11" fmla="*/ 0 60000 65536"/>
                <a:gd name="T12" fmla="*/ 0 60000 65536"/>
                <a:gd name="T13" fmla="*/ 0 60000 65536"/>
                <a:gd name="T14" fmla="*/ 0 60000 65536"/>
                <a:gd name="T15" fmla="*/ 0 w 27"/>
                <a:gd name="T16" fmla="*/ 0 h 37"/>
                <a:gd name="T17" fmla="*/ 27 w 27"/>
                <a:gd name="T18" fmla="*/ 37 h 37"/>
              </a:gdLst>
              <a:ahLst/>
              <a:cxnLst>
                <a:cxn ang="T10">
                  <a:pos x="T0" y="T1"/>
                </a:cxn>
                <a:cxn ang="T11">
                  <a:pos x="T2" y="T3"/>
                </a:cxn>
                <a:cxn ang="T12">
                  <a:pos x="T4" y="T5"/>
                </a:cxn>
                <a:cxn ang="T13">
                  <a:pos x="T6" y="T7"/>
                </a:cxn>
                <a:cxn ang="T14">
                  <a:pos x="T8" y="T9"/>
                </a:cxn>
              </a:cxnLst>
              <a:rect l="T15" t="T16" r="T17" b="T18"/>
              <a:pathLst>
                <a:path w="27" h="37">
                  <a:moveTo>
                    <a:pt x="17" y="37"/>
                  </a:moveTo>
                  <a:lnTo>
                    <a:pt x="27" y="9"/>
                  </a:lnTo>
                  <a:lnTo>
                    <a:pt x="0" y="0"/>
                  </a:lnTo>
                  <a:lnTo>
                    <a:pt x="0" y="27"/>
                  </a:lnTo>
                  <a:lnTo>
                    <a:pt x="17"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89" name="Freeform 186"/>
            <p:cNvSpPr>
              <a:spLocks/>
            </p:cNvSpPr>
            <p:nvPr/>
          </p:nvSpPr>
          <p:spPr bwMode="auto">
            <a:xfrm>
              <a:off x="1419" y="2033"/>
              <a:ext cx="13" cy="18"/>
            </a:xfrm>
            <a:custGeom>
              <a:avLst/>
              <a:gdLst>
                <a:gd name="T0" fmla="*/ 1 w 27"/>
                <a:gd name="T1" fmla="*/ 2 h 37"/>
                <a:gd name="T2" fmla="*/ 1 w 27"/>
                <a:gd name="T3" fmla="*/ 0 h 37"/>
                <a:gd name="T4" fmla="*/ 0 w 27"/>
                <a:gd name="T5" fmla="*/ 0 h 37"/>
                <a:gd name="T6" fmla="*/ 0 w 27"/>
                <a:gd name="T7" fmla="*/ 1 h 37"/>
                <a:gd name="T8" fmla="*/ 1 w 27"/>
                <a:gd name="T9" fmla="*/ 2 h 37"/>
                <a:gd name="T10" fmla="*/ 0 60000 65536"/>
                <a:gd name="T11" fmla="*/ 0 60000 65536"/>
                <a:gd name="T12" fmla="*/ 0 60000 65536"/>
                <a:gd name="T13" fmla="*/ 0 60000 65536"/>
                <a:gd name="T14" fmla="*/ 0 60000 65536"/>
                <a:gd name="T15" fmla="*/ 0 w 27"/>
                <a:gd name="T16" fmla="*/ 0 h 37"/>
                <a:gd name="T17" fmla="*/ 27 w 27"/>
                <a:gd name="T18" fmla="*/ 37 h 37"/>
              </a:gdLst>
              <a:ahLst/>
              <a:cxnLst>
                <a:cxn ang="T10">
                  <a:pos x="T0" y="T1"/>
                </a:cxn>
                <a:cxn ang="T11">
                  <a:pos x="T2" y="T3"/>
                </a:cxn>
                <a:cxn ang="T12">
                  <a:pos x="T4" y="T5"/>
                </a:cxn>
                <a:cxn ang="T13">
                  <a:pos x="T6" y="T7"/>
                </a:cxn>
                <a:cxn ang="T14">
                  <a:pos x="T8" y="T9"/>
                </a:cxn>
              </a:cxnLst>
              <a:rect l="T15" t="T16" r="T17" b="T18"/>
              <a:pathLst>
                <a:path w="27" h="37">
                  <a:moveTo>
                    <a:pt x="17" y="37"/>
                  </a:moveTo>
                  <a:lnTo>
                    <a:pt x="27" y="9"/>
                  </a:lnTo>
                  <a:lnTo>
                    <a:pt x="0" y="0"/>
                  </a:lnTo>
                  <a:lnTo>
                    <a:pt x="0" y="27"/>
                  </a:lnTo>
                  <a:lnTo>
                    <a:pt x="17" y="37"/>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90" name="Group 187"/>
          <p:cNvGrpSpPr>
            <a:grpSpLocks/>
          </p:cNvGrpSpPr>
          <p:nvPr/>
        </p:nvGrpSpPr>
        <p:grpSpPr bwMode="auto">
          <a:xfrm>
            <a:off x="2266950" y="4711700"/>
            <a:ext cx="20637" cy="28575"/>
            <a:chOff x="1464" y="1978"/>
            <a:chExt cx="13" cy="18"/>
          </a:xfrm>
        </p:grpSpPr>
        <p:sp>
          <p:nvSpPr>
            <p:cNvPr id="191" name="Freeform 188"/>
            <p:cNvSpPr>
              <a:spLocks/>
            </p:cNvSpPr>
            <p:nvPr/>
          </p:nvSpPr>
          <p:spPr bwMode="auto">
            <a:xfrm>
              <a:off x="1464" y="1978"/>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92" name="Freeform 189"/>
            <p:cNvSpPr>
              <a:spLocks/>
            </p:cNvSpPr>
            <p:nvPr/>
          </p:nvSpPr>
          <p:spPr bwMode="auto">
            <a:xfrm>
              <a:off x="1464" y="1978"/>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93" name="Group 190"/>
          <p:cNvGrpSpPr>
            <a:grpSpLocks/>
          </p:cNvGrpSpPr>
          <p:nvPr/>
        </p:nvGrpSpPr>
        <p:grpSpPr bwMode="auto">
          <a:xfrm>
            <a:off x="2266950" y="4783138"/>
            <a:ext cx="20637" cy="28575"/>
            <a:chOff x="1464" y="2023"/>
            <a:chExt cx="13" cy="18"/>
          </a:xfrm>
        </p:grpSpPr>
        <p:sp>
          <p:nvSpPr>
            <p:cNvPr id="194" name="Freeform 191"/>
            <p:cNvSpPr>
              <a:spLocks/>
            </p:cNvSpPr>
            <p:nvPr/>
          </p:nvSpPr>
          <p:spPr bwMode="auto">
            <a:xfrm>
              <a:off x="1464" y="2023"/>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95" name="Freeform 192"/>
            <p:cNvSpPr>
              <a:spLocks/>
            </p:cNvSpPr>
            <p:nvPr/>
          </p:nvSpPr>
          <p:spPr bwMode="auto">
            <a:xfrm>
              <a:off x="1464" y="2023"/>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96" name="Group 193"/>
          <p:cNvGrpSpPr>
            <a:grpSpLocks/>
          </p:cNvGrpSpPr>
          <p:nvPr/>
        </p:nvGrpSpPr>
        <p:grpSpPr bwMode="auto">
          <a:xfrm>
            <a:off x="2120900" y="4860925"/>
            <a:ext cx="20637" cy="28575"/>
            <a:chOff x="1372" y="2072"/>
            <a:chExt cx="13" cy="18"/>
          </a:xfrm>
        </p:grpSpPr>
        <p:sp>
          <p:nvSpPr>
            <p:cNvPr id="197" name="Freeform 194"/>
            <p:cNvSpPr>
              <a:spLocks/>
            </p:cNvSpPr>
            <p:nvPr/>
          </p:nvSpPr>
          <p:spPr bwMode="auto">
            <a:xfrm>
              <a:off x="1372" y="2072"/>
              <a:ext cx="13" cy="18"/>
            </a:xfrm>
            <a:custGeom>
              <a:avLst/>
              <a:gdLst>
                <a:gd name="T0" fmla="*/ 1 w 27"/>
                <a:gd name="T1" fmla="*/ 2 h 37"/>
                <a:gd name="T2" fmla="*/ 1 w 27"/>
                <a:gd name="T3" fmla="*/ 0 h 37"/>
                <a:gd name="T4" fmla="*/ 0 w 27"/>
                <a:gd name="T5" fmla="*/ 0 h 37"/>
                <a:gd name="T6" fmla="*/ 0 w 27"/>
                <a:gd name="T7" fmla="*/ 1 h 37"/>
                <a:gd name="T8" fmla="*/ 1 w 27"/>
                <a:gd name="T9" fmla="*/ 2 h 37"/>
                <a:gd name="T10" fmla="*/ 0 60000 65536"/>
                <a:gd name="T11" fmla="*/ 0 60000 65536"/>
                <a:gd name="T12" fmla="*/ 0 60000 65536"/>
                <a:gd name="T13" fmla="*/ 0 60000 65536"/>
                <a:gd name="T14" fmla="*/ 0 60000 65536"/>
                <a:gd name="T15" fmla="*/ 0 w 27"/>
                <a:gd name="T16" fmla="*/ 0 h 37"/>
                <a:gd name="T17" fmla="*/ 27 w 27"/>
                <a:gd name="T18" fmla="*/ 37 h 37"/>
              </a:gdLst>
              <a:ahLst/>
              <a:cxnLst>
                <a:cxn ang="T10">
                  <a:pos x="T0" y="T1"/>
                </a:cxn>
                <a:cxn ang="T11">
                  <a:pos x="T2" y="T3"/>
                </a:cxn>
                <a:cxn ang="T12">
                  <a:pos x="T4" y="T5"/>
                </a:cxn>
                <a:cxn ang="T13">
                  <a:pos x="T6" y="T7"/>
                </a:cxn>
                <a:cxn ang="T14">
                  <a:pos x="T8" y="T9"/>
                </a:cxn>
              </a:cxnLst>
              <a:rect l="T15" t="T16" r="T17" b="T18"/>
              <a:pathLst>
                <a:path w="27" h="37">
                  <a:moveTo>
                    <a:pt x="17" y="37"/>
                  </a:moveTo>
                  <a:lnTo>
                    <a:pt x="27" y="9"/>
                  </a:lnTo>
                  <a:lnTo>
                    <a:pt x="0" y="0"/>
                  </a:lnTo>
                  <a:lnTo>
                    <a:pt x="0" y="27"/>
                  </a:lnTo>
                  <a:lnTo>
                    <a:pt x="17"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98" name="Freeform 195"/>
            <p:cNvSpPr>
              <a:spLocks/>
            </p:cNvSpPr>
            <p:nvPr/>
          </p:nvSpPr>
          <p:spPr bwMode="auto">
            <a:xfrm>
              <a:off x="1372" y="2072"/>
              <a:ext cx="13" cy="18"/>
            </a:xfrm>
            <a:custGeom>
              <a:avLst/>
              <a:gdLst>
                <a:gd name="T0" fmla="*/ 1 w 27"/>
                <a:gd name="T1" fmla="*/ 2 h 37"/>
                <a:gd name="T2" fmla="*/ 1 w 27"/>
                <a:gd name="T3" fmla="*/ 0 h 37"/>
                <a:gd name="T4" fmla="*/ 0 w 27"/>
                <a:gd name="T5" fmla="*/ 0 h 37"/>
                <a:gd name="T6" fmla="*/ 0 w 27"/>
                <a:gd name="T7" fmla="*/ 1 h 37"/>
                <a:gd name="T8" fmla="*/ 1 w 27"/>
                <a:gd name="T9" fmla="*/ 2 h 37"/>
                <a:gd name="T10" fmla="*/ 0 60000 65536"/>
                <a:gd name="T11" fmla="*/ 0 60000 65536"/>
                <a:gd name="T12" fmla="*/ 0 60000 65536"/>
                <a:gd name="T13" fmla="*/ 0 60000 65536"/>
                <a:gd name="T14" fmla="*/ 0 60000 65536"/>
                <a:gd name="T15" fmla="*/ 0 w 27"/>
                <a:gd name="T16" fmla="*/ 0 h 37"/>
                <a:gd name="T17" fmla="*/ 27 w 27"/>
                <a:gd name="T18" fmla="*/ 37 h 37"/>
              </a:gdLst>
              <a:ahLst/>
              <a:cxnLst>
                <a:cxn ang="T10">
                  <a:pos x="T0" y="T1"/>
                </a:cxn>
                <a:cxn ang="T11">
                  <a:pos x="T2" y="T3"/>
                </a:cxn>
                <a:cxn ang="T12">
                  <a:pos x="T4" y="T5"/>
                </a:cxn>
                <a:cxn ang="T13">
                  <a:pos x="T6" y="T7"/>
                </a:cxn>
                <a:cxn ang="T14">
                  <a:pos x="T8" y="T9"/>
                </a:cxn>
              </a:cxnLst>
              <a:rect l="T15" t="T16" r="T17" b="T18"/>
              <a:pathLst>
                <a:path w="27" h="37">
                  <a:moveTo>
                    <a:pt x="17" y="37"/>
                  </a:moveTo>
                  <a:lnTo>
                    <a:pt x="27" y="9"/>
                  </a:lnTo>
                  <a:lnTo>
                    <a:pt x="0" y="0"/>
                  </a:lnTo>
                  <a:lnTo>
                    <a:pt x="0" y="27"/>
                  </a:lnTo>
                  <a:lnTo>
                    <a:pt x="17" y="37"/>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199" name="Group 196"/>
          <p:cNvGrpSpPr>
            <a:grpSpLocks/>
          </p:cNvGrpSpPr>
          <p:nvPr/>
        </p:nvGrpSpPr>
        <p:grpSpPr bwMode="auto">
          <a:xfrm>
            <a:off x="2219325" y="4887913"/>
            <a:ext cx="20637" cy="30162"/>
            <a:chOff x="1434" y="2089"/>
            <a:chExt cx="13" cy="19"/>
          </a:xfrm>
        </p:grpSpPr>
        <p:sp>
          <p:nvSpPr>
            <p:cNvPr id="200" name="Freeform 197"/>
            <p:cNvSpPr>
              <a:spLocks/>
            </p:cNvSpPr>
            <p:nvPr/>
          </p:nvSpPr>
          <p:spPr bwMode="auto">
            <a:xfrm>
              <a:off x="1434" y="2089"/>
              <a:ext cx="13" cy="19"/>
            </a:xfrm>
            <a:custGeom>
              <a:avLst/>
              <a:gdLst>
                <a:gd name="T0" fmla="*/ 1 w 26"/>
                <a:gd name="T1" fmla="*/ 3 h 36"/>
                <a:gd name="T2" fmla="*/ 2 w 26"/>
                <a:gd name="T3" fmla="*/ 1 h 36"/>
                <a:gd name="T4" fmla="*/ 0 w 26"/>
                <a:gd name="T5" fmla="*/ 0 h 36"/>
                <a:gd name="T6" fmla="*/ 0 w 26"/>
                <a:gd name="T7" fmla="*/ 2 h 36"/>
                <a:gd name="T8" fmla="*/ 1 w 26"/>
                <a:gd name="T9" fmla="*/ 3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1" name="Freeform 198"/>
            <p:cNvSpPr>
              <a:spLocks/>
            </p:cNvSpPr>
            <p:nvPr/>
          </p:nvSpPr>
          <p:spPr bwMode="auto">
            <a:xfrm>
              <a:off x="1434" y="2089"/>
              <a:ext cx="13" cy="19"/>
            </a:xfrm>
            <a:custGeom>
              <a:avLst/>
              <a:gdLst>
                <a:gd name="T0" fmla="*/ 1 w 26"/>
                <a:gd name="T1" fmla="*/ 3 h 36"/>
                <a:gd name="T2" fmla="*/ 2 w 26"/>
                <a:gd name="T3" fmla="*/ 1 h 36"/>
                <a:gd name="T4" fmla="*/ 0 w 26"/>
                <a:gd name="T5" fmla="*/ 0 h 36"/>
                <a:gd name="T6" fmla="*/ 0 w 26"/>
                <a:gd name="T7" fmla="*/ 2 h 36"/>
                <a:gd name="T8" fmla="*/ 1 w 26"/>
                <a:gd name="T9" fmla="*/ 3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6"/>
                  </a:lnTo>
                  <a:lnTo>
                    <a:pt x="16"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202" name="Group 199"/>
          <p:cNvGrpSpPr>
            <a:grpSpLocks/>
          </p:cNvGrpSpPr>
          <p:nvPr/>
        </p:nvGrpSpPr>
        <p:grpSpPr bwMode="auto">
          <a:xfrm>
            <a:off x="2349500" y="4892675"/>
            <a:ext cx="20637" cy="28575"/>
            <a:chOff x="1516" y="2092"/>
            <a:chExt cx="13" cy="18"/>
          </a:xfrm>
        </p:grpSpPr>
        <p:sp>
          <p:nvSpPr>
            <p:cNvPr id="203" name="Freeform 200"/>
            <p:cNvSpPr>
              <a:spLocks/>
            </p:cNvSpPr>
            <p:nvPr/>
          </p:nvSpPr>
          <p:spPr bwMode="auto">
            <a:xfrm>
              <a:off x="1516" y="2092"/>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4" name="Freeform 201"/>
            <p:cNvSpPr>
              <a:spLocks/>
            </p:cNvSpPr>
            <p:nvPr/>
          </p:nvSpPr>
          <p:spPr bwMode="auto">
            <a:xfrm>
              <a:off x="1516" y="2092"/>
              <a:ext cx="13" cy="18"/>
            </a:xfrm>
            <a:custGeom>
              <a:avLst/>
              <a:gdLst>
                <a:gd name="T0" fmla="*/ 1 w 27"/>
                <a:gd name="T1" fmla="*/ 2 h 36"/>
                <a:gd name="T2" fmla="*/ 1 w 27"/>
                <a:gd name="T3" fmla="*/ 1 h 36"/>
                <a:gd name="T4" fmla="*/ 0 w 27"/>
                <a:gd name="T5" fmla="*/ 0 h 36"/>
                <a:gd name="T6" fmla="*/ 0 w 27"/>
                <a:gd name="T7" fmla="*/ 1 h 36"/>
                <a:gd name="T8" fmla="*/ 1 w 27"/>
                <a:gd name="T9" fmla="*/ 2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7" y="36"/>
                  </a:moveTo>
                  <a:lnTo>
                    <a:pt x="27" y="8"/>
                  </a:lnTo>
                  <a:lnTo>
                    <a:pt x="0" y="0"/>
                  </a:lnTo>
                  <a:lnTo>
                    <a:pt x="0" y="26"/>
                  </a:lnTo>
                  <a:lnTo>
                    <a:pt x="17"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grpSp>
        <p:nvGrpSpPr>
          <p:cNvPr id="205" name="Group 202"/>
          <p:cNvGrpSpPr>
            <a:grpSpLocks/>
          </p:cNvGrpSpPr>
          <p:nvPr/>
        </p:nvGrpSpPr>
        <p:grpSpPr bwMode="auto">
          <a:xfrm>
            <a:off x="2384425" y="4371975"/>
            <a:ext cx="20637" cy="28575"/>
            <a:chOff x="1538" y="1764"/>
            <a:chExt cx="13" cy="18"/>
          </a:xfrm>
        </p:grpSpPr>
        <p:sp>
          <p:nvSpPr>
            <p:cNvPr id="206" name="Freeform 203"/>
            <p:cNvSpPr>
              <a:spLocks/>
            </p:cNvSpPr>
            <p:nvPr/>
          </p:nvSpPr>
          <p:spPr bwMode="auto">
            <a:xfrm>
              <a:off x="1538" y="1764"/>
              <a:ext cx="13" cy="18"/>
            </a:xfrm>
            <a:custGeom>
              <a:avLst/>
              <a:gdLst>
                <a:gd name="T0" fmla="*/ 1 w 26"/>
                <a:gd name="T1" fmla="*/ 2 h 36"/>
                <a:gd name="T2" fmla="*/ 2 w 26"/>
                <a:gd name="T3" fmla="*/ 1 h 36"/>
                <a:gd name="T4" fmla="*/ 0 w 26"/>
                <a:gd name="T5" fmla="*/ 0 h 36"/>
                <a:gd name="T6" fmla="*/ 0 w 26"/>
                <a:gd name="T7" fmla="*/ 1 h 36"/>
                <a:gd name="T8" fmla="*/ 1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7"/>
                  </a:lnTo>
                  <a:lnTo>
                    <a:pt x="16"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7" name="Freeform 204"/>
            <p:cNvSpPr>
              <a:spLocks/>
            </p:cNvSpPr>
            <p:nvPr/>
          </p:nvSpPr>
          <p:spPr bwMode="auto">
            <a:xfrm>
              <a:off x="1538" y="1764"/>
              <a:ext cx="13" cy="18"/>
            </a:xfrm>
            <a:custGeom>
              <a:avLst/>
              <a:gdLst>
                <a:gd name="T0" fmla="*/ 1 w 26"/>
                <a:gd name="T1" fmla="*/ 2 h 36"/>
                <a:gd name="T2" fmla="*/ 2 w 26"/>
                <a:gd name="T3" fmla="*/ 1 h 36"/>
                <a:gd name="T4" fmla="*/ 0 w 26"/>
                <a:gd name="T5" fmla="*/ 0 h 36"/>
                <a:gd name="T6" fmla="*/ 0 w 26"/>
                <a:gd name="T7" fmla="*/ 1 h 36"/>
                <a:gd name="T8" fmla="*/ 1 w 26"/>
                <a:gd name="T9" fmla="*/ 2 h 36"/>
                <a:gd name="T10" fmla="*/ 0 60000 65536"/>
                <a:gd name="T11" fmla="*/ 0 60000 65536"/>
                <a:gd name="T12" fmla="*/ 0 60000 65536"/>
                <a:gd name="T13" fmla="*/ 0 60000 65536"/>
                <a:gd name="T14" fmla="*/ 0 60000 65536"/>
                <a:gd name="T15" fmla="*/ 0 w 26"/>
                <a:gd name="T16" fmla="*/ 0 h 36"/>
                <a:gd name="T17" fmla="*/ 26 w 26"/>
                <a:gd name="T18" fmla="*/ 36 h 36"/>
              </a:gdLst>
              <a:ahLst/>
              <a:cxnLst>
                <a:cxn ang="T10">
                  <a:pos x="T0" y="T1"/>
                </a:cxn>
                <a:cxn ang="T11">
                  <a:pos x="T2" y="T3"/>
                </a:cxn>
                <a:cxn ang="T12">
                  <a:pos x="T4" y="T5"/>
                </a:cxn>
                <a:cxn ang="T13">
                  <a:pos x="T6" y="T7"/>
                </a:cxn>
                <a:cxn ang="T14">
                  <a:pos x="T8" y="T9"/>
                </a:cxn>
              </a:cxnLst>
              <a:rect l="T15" t="T16" r="T17" b="T18"/>
              <a:pathLst>
                <a:path w="26" h="36">
                  <a:moveTo>
                    <a:pt x="16" y="36"/>
                  </a:moveTo>
                  <a:lnTo>
                    <a:pt x="26" y="8"/>
                  </a:lnTo>
                  <a:lnTo>
                    <a:pt x="0" y="0"/>
                  </a:lnTo>
                  <a:lnTo>
                    <a:pt x="0" y="27"/>
                  </a:lnTo>
                  <a:lnTo>
                    <a:pt x="16" y="36"/>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sp>
        <p:nvSpPr>
          <p:cNvPr id="208" name="Rectangle 205"/>
          <p:cNvSpPr>
            <a:spLocks noChangeArrowheads="1"/>
          </p:cNvSpPr>
          <p:nvPr/>
        </p:nvSpPr>
        <p:spPr bwMode="auto">
          <a:xfrm>
            <a:off x="3678237" y="3662363"/>
            <a:ext cx="534988"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09" name="Rectangle 206"/>
          <p:cNvSpPr>
            <a:spLocks noChangeArrowheads="1"/>
          </p:cNvSpPr>
          <p:nvPr/>
        </p:nvSpPr>
        <p:spPr bwMode="auto">
          <a:xfrm>
            <a:off x="698500" y="4133850"/>
            <a:ext cx="5413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10" name="Line 207"/>
          <p:cNvSpPr>
            <a:spLocks noChangeShapeType="1"/>
          </p:cNvSpPr>
          <p:nvPr/>
        </p:nvSpPr>
        <p:spPr bwMode="auto">
          <a:xfrm>
            <a:off x="5272087" y="4286250"/>
            <a:ext cx="1588" cy="619125"/>
          </a:xfrm>
          <a:prstGeom prst="line">
            <a:avLst/>
          </a:prstGeom>
          <a:noFill/>
          <a:ln w="12700">
            <a:solidFill>
              <a:srgbClr val="FFFF99"/>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1" name="Line 208"/>
          <p:cNvSpPr>
            <a:spLocks noChangeShapeType="1"/>
          </p:cNvSpPr>
          <p:nvPr/>
        </p:nvSpPr>
        <p:spPr bwMode="auto">
          <a:xfrm>
            <a:off x="3948112" y="4152900"/>
            <a:ext cx="1588" cy="180975"/>
          </a:xfrm>
          <a:prstGeom prst="line">
            <a:avLst/>
          </a:prstGeom>
          <a:noFill/>
          <a:ln w="12700">
            <a:solidFill>
              <a:srgbClr val="FFFF99"/>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2" name="Line 209"/>
          <p:cNvSpPr>
            <a:spLocks noChangeShapeType="1"/>
          </p:cNvSpPr>
          <p:nvPr/>
        </p:nvSpPr>
        <p:spPr bwMode="auto">
          <a:xfrm>
            <a:off x="6867525" y="4603750"/>
            <a:ext cx="1587" cy="306388"/>
          </a:xfrm>
          <a:prstGeom prst="line">
            <a:avLst/>
          </a:prstGeom>
          <a:noFill/>
          <a:ln w="12700">
            <a:solidFill>
              <a:srgbClr val="FFFF99"/>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3" name="Text Box 210"/>
          <p:cNvSpPr txBox="1">
            <a:spLocks noChangeArrowheads="1"/>
          </p:cNvSpPr>
          <p:nvPr/>
        </p:nvSpPr>
        <p:spPr bwMode="auto">
          <a:xfrm>
            <a:off x="2614612" y="4999038"/>
            <a:ext cx="1397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200" b="1" dirty="0">
                <a:latin typeface="Univers" pitchFamily="34" charset="0"/>
              </a:rPr>
              <a:t>Sedimentation Barrier</a:t>
            </a:r>
          </a:p>
        </p:txBody>
      </p:sp>
      <p:sp>
        <p:nvSpPr>
          <p:cNvPr id="214" name="Text Box 211"/>
          <p:cNvSpPr txBox="1">
            <a:spLocks noChangeArrowheads="1"/>
          </p:cNvSpPr>
          <p:nvPr/>
        </p:nvSpPr>
        <p:spPr bwMode="auto">
          <a:xfrm>
            <a:off x="4176712" y="5151438"/>
            <a:ext cx="990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200" b="1" dirty="0">
                <a:latin typeface="Univers" pitchFamily="34" charset="0"/>
              </a:rPr>
              <a:t>Filtration Barrier</a:t>
            </a:r>
          </a:p>
        </p:txBody>
      </p:sp>
      <p:sp>
        <p:nvSpPr>
          <p:cNvPr id="216" name="Text Box 213"/>
          <p:cNvSpPr txBox="1">
            <a:spLocks noChangeArrowheads="1"/>
          </p:cNvSpPr>
          <p:nvPr/>
        </p:nvSpPr>
        <p:spPr bwMode="auto">
          <a:xfrm>
            <a:off x="176212" y="3919538"/>
            <a:ext cx="1143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b="1" dirty="0">
                <a:latin typeface="Univers" pitchFamily="34" charset="0"/>
              </a:rPr>
              <a:t>Variable Quality Source Water</a:t>
            </a:r>
          </a:p>
        </p:txBody>
      </p:sp>
      <p:sp>
        <p:nvSpPr>
          <p:cNvPr id="217" name="Line 214"/>
          <p:cNvSpPr>
            <a:spLocks noChangeShapeType="1"/>
          </p:cNvSpPr>
          <p:nvPr/>
        </p:nvSpPr>
        <p:spPr bwMode="auto">
          <a:xfrm>
            <a:off x="1014412" y="4427538"/>
            <a:ext cx="457200" cy="0"/>
          </a:xfrm>
          <a:prstGeom prst="line">
            <a:avLst/>
          </a:prstGeom>
          <a:noFill/>
          <a:ln w="25400" cap="sq">
            <a:solidFill>
              <a:schemeClr val="tx1"/>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dirty="0"/>
          </a:p>
        </p:txBody>
      </p:sp>
      <p:sp>
        <p:nvSpPr>
          <p:cNvPr id="218" name="Line 215"/>
          <p:cNvSpPr>
            <a:spLocks noChangeShapeType="1"/>
          </p:cNvSpPr>
          <p:nvPr/>
        </p:nvSpPr>
        <p:spPr bwMode="auto">
          <a:xfrm>
            <a:off x="6958012" y="4986338"/>
            <a:ext cx="639763" cy="0"/>
          </a:xfrm>
          <a:prstGeom prst="line">
            <a:avLst/>
          </a:prstGeom>
          <a:noFill/>
          <a:ln w="25400" cap="sq">
            <a:solidFill>
              <a:schemeClr val="tx1"/>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dirty="0"/>
          </a:p>
        </p:txBody>
      </p:sp>
      <p:sp>
        <p:nvSpPr>
          <p:cNvPr id="219" name="Text Box 216"/>
          <p:cNvSpPr txBox="1">
            <a:spLocks noChangeArrowheads="1"/>
          </p:cNvSpPr>
          <p:nvPr/>
        </p:nvSpPr>
        <p:spPr bwMode="auto">
          <a:xfrm>
            <a:off x="3609975" y="3727450"/>
            <a:ext cx="685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800" b="1" dirty="0">
                <a:solidFill>
                  <a:srgbClr val="0000CC"/>
                </a:solidFill>
                <a:latin typeface="Univers" pitchFamily="34" charset="0"/>
              </a:rPr>
              <a:t>Turbidity Goal</a:t>
            </a:r>
          </a:p>
        </p:txBody>
      </p:sp>
      <p:sp>
        <p:nvSpPr>
          <p:cNvPr id="220" name="Text Box 217"/>
          <p:cNvSpPr txBox="1">
            <a:spLocks noChangeArrowheads="1"/>
          </p:cNvSpPr>
          <p:nvPr/>
        </p:nvSpPr>
        <p:spPr bwMode="auto">
          <a:xfrm>
            <a:off x="4926012" y="3854450"/>
            <a:ext cx="660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800" b="1" dirty="0">
                <a:solidFill>
                  <a:srgbClr val="0000CC"/>
                </a:solidFill>
                <a:latin typeface="Univers" pitchFamily="34" charset="0"/>
              </a:rPr>
              <a:t>Turbidity Goal</a:t>
            </a:r>
          </a:p>
        </p:txBody>
      </p:sp>
      <p:sp>
        <p:nvSpPr>
          <p:cNvPr id="221" name="Text Box 218"/>
          <p:cNvSpPr txBox="1">
            <a:spLocks noChangeArrowheads="1"/>
          </p:cNvSpPr>
          <p:nvPr/>
        </p:nvSpPr>
        <p:spPr bwMode="auto">
          <a:xfrm>
            <a:off x="6413500" y="4151313"/>
            <a:ext cx="914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800" b="1" dirty="0">
                <a:solidFill>
                  <a:srgbClr val="0000CC"/>
                </a:solidFill>
                <a:latin typeface="Univers" pitchFamily="34" charset="0"/>
              </a:rPr>
              <a:t>Disinfection Goal</a:t>
            </a:r>
          </a:p>
        </p:txBody>
      </p:sp>
      <p:sp>
        <p:nvSpPr>
          <p:cNvPr id="222" name="Text Box 219"/>
          <p:cNvSpPr txBox="1">
            <a:spLocks noChangeArrowheads="1"/>
          </p:cNvSpPr>
          <p:nvPr/>
        </p:nvSpPr>
        <p:spPr bwMode="auto">
          <a:xfrm>
            <a:off x="1128712" y="3627438"/>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1200" b="1" dirty="0">
                <a:latin typeface="Univers" pitchFamily="34" charset="0"/>
              </a:rPr>
              <a:t>Coagulant Addition</a:t>
            </a:r>
          </a:p>
        </p:txBody>
      </p:sp>
      <p:sp>
        <p:nvSpPr>
          <p:cNvPr id="223" name="Line 220"/>
          <p:cNvSpPr>
            <a:spLocks noChangeShapeType="1"/>
          </p:cNvSpPr>
          <p:nvPr/>
        </p:nvSpPr>
        <p:spPr bwMode="auto">
          <a:xfrm>
            <a:off x="1624012" y="4046538"/>
            <a:ext cx="0" cy="30480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
        <p:nvSpPr>
          <p:cNvPr id="224" name="Text Box 221"/>
          <p:cNvSpPr txBox="1">
            <a:spLocks noChangeArrowheads="1"/>
          </p:cNvSpPr>
          <p:nvPr/>
        </p:nvSpPr>
        <p:spPr bwMode="auto">
          <a:xfrm>
            <a:off x="5212504" y="42291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1200" b="1" dirty="0">
                <a:latin typeface="Univers" pitchFamily="34" charset="0"/>
              </a:rPr>
              <a:t>Disinfectant Addition</a:t>
            </a:r>
          </a:p>
        </p:txBody>
      </p:sp>
      <p:sp>
        <p:nvSpPr>
          <p:cNvPr id="225" name="Line 222"/>
          <p:cNvSpPr>
            <a:spLocks noChangeShapeType="1"/>
          </p:cNvSpPr>
          <p:nvPr/>
        </p:nvSpPr>
        <p:spPr bwMode="auto">
          <a:xfrm>
            <a:off x="5586412" y="4706938"/>
            <a:ext cx="0" cy="20955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
        <p:nvSpPr>
          <p:cNvPr id="226" name="Text Box 223"/>
          <p:cNvSpPr txBox="1">
            <a:spLocks noChangeArrowheads="1"/>
          </p:cNvSpPr>
          <p:nvPr/>
        </p:nvSpPr>
        <p:spPr bwMode="auto">
          <a:xfrm>
            <a:off x="1192212" y="4968875"/>
            <a:ext cx="129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200" b="1" dirty="0">
                <a:latin typeface="Univers" pitchFamily="34" charset="0"/>
              </a:rPr>
              <a:t>Coagulation Flocculation Barrier</a:t>
            </a:r>
          </a:p>
        </p:txBody>
      </p:sp>
      <p:sp>
        <p:nvSpPr>
          <p:cNvPr id="227" name="Line 224"/>
          <p:cNvSpPr>
            <a:spLocks noChangeShapeType="1"/>
          </p:cNvSpPr>
          <p:nvPr/>
        </p:nvSpPr>
        <p:spPr bwMode="auto">
          <a:xfrm flipV="1">
            <a:off x="5929312" y="4895850"/>
            <a:ext cx="1588" cy="51435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grpSp>
        <p:nvGrpSpPr>
          <p:cNvPr id="228" name="Group 225"/>
          <p:cNvGrpSpPr>
            <a:grpSpLocks/>
          </p:cNvGrpSpPr>
          <p:nvPr/>
        </p:nvGrpSpPr>
        <p:grpSpPr bwMode="auto">
          <a:xfrm>
            <a:off x="7616825" y="4405313"/>
            <a:ext cx="1004887" cy="1157287"/>
            <a:chOff x="1728" y="3312"/>
            <a:chExt cx="633" cy="729"/>
          </a:xfrm>
        </p:grpSpPr>
        <p:sp>
          <p:nvSpPr>
            <p:cNvPr id="229" name="Line 226"/>
            <p:cNvSpPr>
              <a:spLocks noChangeShapeType="1"/>
            </p:cNvSpPr>
            <p:nvPr/>
          </p:nvSpPr>
          <p:spPr bwMode="auto">
            <a:xfrm>
              <a:off x="1824" y="3600"/>
              <a:ext cx="345" cy="3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30" name="Line 227"/>
            <p:cNvSpPr>
              <a:spLocks noChangeShapeType="1"/>
            </p:cNvSpPr>
            <p:nvPr/>
          </p:nvSpPr>
          <p:spPr bwMode="auto">
            <a:xfrm flipV="1">
              <a:off x="1920" y="3600"/>
              <a:ext cx="345" cy="3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31" name="Line 228"/>
            <p:cNvSpPr>
              <a:spLocks noChangeShapeType="1"/>
            </p:cNvSpPr>
            <p:nvPr/>
          </p:nvSpPr>
          <p:spPr bwMode="auto">
            <a:xfrm>
              <a:off x="1728" y="3696"/>
              <a:ext cx="345" cy="3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32" name="Line 229"/>
            <p:cNvSpPr>
              <a:spLocks noChangeShapeType="1"/>
            </p:cNvSpPr>
            <p:nvPr/>
          </p:nvSpPr>
          <p:spPr bwMode="auto">
            <a:xfrm>
              <a:off x="1920" y="3504"/>
              <a:ext cx="345" cy="3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33" name="Line 230"/>
            <p:cNvSpPr>
              <a:spLocks noChangeShapeType="1"/>
            </p:cNvSpPr>
            <p:nvPr/>
          </p:nvSpPr>
          <p:spPr bwMode="auto">
            <a:xfrm>
              <a:off x="2016" y="3408"/>
              <a:ext cx="345" cy="3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34" name="Line 231"/>
            <p:cNvSpPr>
              <a:spLocks noChangeShapeType="1"/>
            </p:cNvSpPr>
            <p:nvPr/>
          </p:nvSpPr>
          <p:spPr bwMode="auto">
            <a:xfrm flipV="1">
              <a:off x="2016" y="3696"/>
              <a:ext cx="345" cy="3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35" name="Line 232"/>
            <p:cNvSpPr>
              <a:spLocks noChangeShapeType="1"/>
            </p:cNvSpPr>
            <p:nvPr/>
          </p:nvSpPr>
          <p:spPr bwMode="auto">
            <a:xfrm flipV="1">
              <a:off x="1728" y="3408"/>
              <a:ext cx="345" cy="3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36" name="Line 233"/>
            <p:cNvSpPr>
              <a:spLocks noChangeShapeType="1"/>
            </p:cNvSpPr>
            <p:nvPr/>
          </p:nvSpPr>
          <p:spPr bwMode="auto">
            <a:xfrm flipV="1">
              <a:off x="1824" y="3504"/>
              <a:ext cx="345" cy="3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grpSp>
          <p:nvGrpSpPr>
            <p:cNvPr id="237" name="Group 234"/>
            <p:cNvGrpSpPr>
              <a:grpSpLocks/>
            </p:cNvGrpSpPr>
            <p:nvPr/>
          </p:nvGrpSpPr>
          <p:grpSpPr bwMode="auto">
            <a:xfrm>
              <a:off x="1872" y="3312"/>
              <a:ext cx="174" cy="240"/>
              <a:chOff x="3474" y="3456"/>
              <a:chExt cx="202" cy="288"/>
            </a:xfrm>
          </p:grpSpPr>
          <p:sp>
            <p:nvSpPr>
              <p:cNvPr id="238" name="AutoShape 235"/>
              <p:cNvSpPr>
                <a:spLocks noChangeArrowheads="1"/>
              </p:cNvSpPr>
              <p:nvPr/>
            </p:nvSpPr>
            <p:spPr bwMode="auto">
              <a:xfrm>
                <a:off x="3522" y="3600"/>
                <a:ext cx="96" cy="144"/>
              </a:xfrm>
              <a:prstGeom prst="can">
                <a:avLst>
                  <a:gd name="adj" fmla="val 37500"/>
                </a:avLst>
              </a:prstGeom>
              <a:solidFill>
                <a:srgbClr val="C0C0C0"/>
              </a:solidFill>
              <a:ln w="9525">
                <a:solidFill>
                  <a:schemeClr val="tx1"/>
                </a:solidFill>
                <a:round/>
                <a:headEnd/>
                <a:tailEnd/>
              </a:ln>
            </p:spPr>
            <p:txBody>
              <a:bodyPr wrap="none" anchor="ctr"/>
              <a:lstStyle/>
              <a:p>
                <a:endParaRPr lang="en-US" dirty="0"/>
              </a:p>
            </p:txBody>
          </p:sp>
          <p:sp>
            <p:nvSpPr>
              <p:cNvPr id="239" name="Oval 236"/>
              <p:cNvSpPr>
                <a:spLocks noChangeArrowheads="1"/>
              </p:cNvSpPr>
              <p:nvPr/>
            </p:nvSpPr>
            <p:spPr bwMode="auto">
              <a:xfrm>
                <a:off x="3474" y="3456"/>
                <a:ext cx="202" cy="202"/>
              </a:xfrm>
              <a:prstGeom prst="ellipse">
                <a:avLst/>
              </a:prstGeom>
              <a:solidFill>
                <a:srgbClr val="C0C0C0"/>
              </a:solidFill>
              <a:ln w="9525">
                <a:solidFill>
                  <a:schemeClr val="tx1"/>
                </a:solidFill>
                <a:round/>
                <a:headEnd/>
                <a:tailEnd/>
              </a:ln>
            </p:spPr>
            <p:txBody>
              <a:bodyPr wrap="none" anchor="ctr"/>
              <a:lstStyle/>
              <a:p>
                <a:endParaRPr lang="en-US" dirty="0"/>
              </a:p>
            </p:txBody>
          </p:sp>
        </p:grpSp>
      </p:grpSp>
      <p:sp>
        <p:nvSpPr>
          <p:cNvPr id="240" name="Freeform 237"/>
          <p:cNvSpPr>
            <a:spLocks/>
          </p:cNvSpPr>
          <p:nvPr/>
        </p:nvSpPr>
        <p:spPr bwMode="auto">
          <a:xfrm>
            <a:off x="8047037" y="3810000"/>
            <a:ext cx="815975" cy="661988"/>
          </a:xfrm>
          <a:custGeom>
            <a:avLst/>
            <a:gdLst>
              <a:gd name="T0" fmla="*/ 2147483647 w 850"/>
              <a:gd name="T1" fmla="*/ 0 h 700"/>
              <a:gd name="T2" fmla="*/ 0 w 850"/>
              <a:gd name="T3" fmla="*/ 2147483647 h 700"/>
              <a:gd name="T4" fmla="*/ 2147483647 w 850"/>
              <a:gd name="T5" fmla="*/ 2147483647 h 700"/>
              <a:gd name="T6" fmla="*/ 2147483647 w 850"/>
              <a:gd name="T7" fmla="*/ 2147483647 h 700"/>
              <a:gd name="T8" fmla="*/ 2147483647 w 850"/>
              <a:gd name="T9" fmla="*/ 2147483647 h 700"/>
              <a:gd name="T10" fmla="*/ 2147483647 w 850"/>
              <a:gd name="T11" fmla="*/ 0 h 700"/>
              <a:gd name="T12" fmla="*/ 2147483647 w 850"/>
              <a:gd name="T13" fmla="*/ 0 h 700"/>
              <a:gd name="T14" fmla="*/ 0 60000 65536"/>
              <a:gd name="T15" fmla="*/ 0 60000 65536"/>
              <a:gd name="T16" fmla="*/ 0 60000 65536"/>
              <a:gd name="T17" fmla="*/ 0 60000 65536"/>
              <a:gd name="T18" fmla="*/ 0 60000 65536"/>
              <a:gd name="T19" fmla="*/ 0 60000 65536"/>
              <a:gd name="T20" fmla="*/ 0 60000 65536"/>
              <a:gd name="T21" fmla="*/ 0 w 850"/>
              <a:gd name="T22" fmla="*/ 0 h 700"/>
              <a:gd name="T23" fmla="*/ 850 w 850"/>
              <a:gd name="T24" fmla="*/ 700 h 7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0" h="700">
                <a:moveTo>
                  <a:pt x="213" y="0"/>
                </a:moveTo>
                <a:lnTo>
                  <a:pt x="0" y="351"/>
                </a:lnTo>
                <a:lnTo>
                  <a:pt x="213" y="700"/>
                </a:lnTo>
                <a:lnTo>
                  <a:pt x="639" y="700"/>
                </a:lnTo>
                <a:lnTo>
                  <a:pt x="850" y="351"/>
                </a:lnTo>
                <a:lnTo>
                  <a:pt x="639" y="0"/>
                </a:lnTo>
                <a:lnTo>
                  <a:pt x="213" y="0"/>
                </a:lnTo>
              </a:path>
            </a:pathLst>
          </a:custGeom>
          <a:solidFill>
            <a:srgbClr val="FFFF99"/>
          </a:solidFill>
          <a:ln w="11176">
            <a:solidFill>
              <a:srgbClr val="000000"/>
            </a:solidFill>
            <a:round/>
            <a:headEnd/>
            <a:tailEnd/>
          </a:ln>
        </p:spPr>
        <p:txBody>
          <a:bodyPr/>
          <a:lstStyle/>
          <a:p>
            <a:endParaRPr lang="en-US" dirty="0"/>
          </a:p>
        </p:txBody>
      </p:sp>
      <p:sp>
        <p:nvSpPr>
          <p:cNvPr id="241" name="Line 238"/>
          <p:cNvSpPr>
            <a:spLocks noChangeShapeType="1"/>
          </p:cNvSpPr>
          <p:nvPr/>
        </p:nvSpPr>
        <p:spPr bwMode="auto">
          <a:xfrm>
            <a:off x="8455025" y="4481513"/>
            <a:ext cx="1587" cy="401637"/>
          </a:xfrm>
          <a:prstGeom prst="line">
            <a:avLst/>
          </a:prstGeom>
          <a:noFill/>
          <a:ln w="12700">
            <a:solidFill>
              <a:srgbClr val="FFFF99"/>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2" name="Text Box 239"/>
          <p:cNvSpPr txBox="1">
            <a:spLocks noChangeArrowheads="1"/>
          </p:cNvSpPr>
          <p:nvPr/>
        </p:nvSpPr>
        <p:spPr bwMode="auto">
          <a:xfrm>
            <a:off x="8001000" y="4041775"/>
            <a:ext cx="914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800" b="1" dirty="0">
                <a:solidFill>
                  <a:srgbClr val="0000CC"/>
                </a:solidFill>
                <a:latin typeface="Univers" pitchFamily="34" charset="0"/>
              </a:rPr>
              <a:t>Disinfection Goal</a:t>
            </a:r>
          </a:p>
        </p:txBody>
      </p:sp>
      <p:sp>
        <p:nvSpPr>
          <p:cNvPr id="243" name="Text Box 240"/>
          <p:cNvSpPr txBox="1">
            <a:spLocks noChangeArrowheads="1"/>
          </p:cNvSpPr>
          <p:nvPr/>
        </p:nvSpPr>
        <p:spPr bwMode="auto">
          <a:xfrm>
            <a:off x="6653212" y="51816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200" b="1" dirty="0">
                <a:latin typeface="Univers" pitchFamily="34" charset="0"/>
              </a:rPr>
              <a:t>High Quality Finished Water</a:t>
            </a:r>
          </a:p>
        </p:txBody>
      </p:sp>
    </p:spTree>
    <p:extLst>
      <p:ext uri="{BB962C8B-B14F-4D97-AF65-F5344CB8AC3E}">
        <p14:creationId xmlns:p14="http://schemas.microsoft.com/office/powerpoint/2010/main" val="4125023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44562"/>
          </a:xfrm>
        </p:spPr>
        <p:txBody>
          <a:bodyPr/>
          <a:lstStyle/>
          <a:p>
            <a:pPr algn="ctr"/>
            <a:r>
              <a:rPr lang="en-US" dirty="0" smtClean="0"/>
              <a:t>Overview – Turbidity Requirements</a:t>
            </a:r>
          </a:p>
        </p:txBody>
      </p:sp>
      <p:sp>
        <p:nvSpPr>
          <p:cNvPr id="3" name="Content Placeholder 2"/>
          <p:cNvSpPr>
            <a:spLocks noGrp="1"/>
          </p:cNvSpPr>
          <p:nvPr>
            <p:ph idx="1"/>
          </p:nvPr>
        </p:nvSpPr>
        <p:spPr>
          <a:xfrm>
            <a:off x="304800" y="1066800"/>
            <a:ext cx="5410200" cy="4419600"/>
          </a:xfrm>
        </p:spPr>
        <p:txBody>
          <a:bodyPr/>
          <a:lstStyle/>
          <a:p>
            <a:pPr marL="0" indent="0">
              <a:lnSpc>
                <a:spcPct val="150000"/>
              </a:lnSpc>
              <a:buNone/>
              <a:defRPr/>
            </a:pPr>
            <a:r>
              <a:rPr lang="en-US" sz="1600" dirty="0" smtClean="0"/>
              <a:t>Explanation of Turbidity Trigger Actions</a:t>
            </a:r>
          </a:p>
          <a:p>
            <a:pPr marL="914400" lvl="1" indent="-457200">
              <a:lnSpc>
                <a:spcPct val="150000"/>
              </a:lnSpc>
              <a:buFont typeface="+mj-lt"/>
              <a:buAutoNum type="arabicPeriod" startAt="3"/>
              <a:defRPr/>
            </a:pPr>
            <a:r>
              <a:rPr lang="en-US" sz="1600" dirty="0" smtClean="0">
                <a:ea typeface="+mn-ea"/>
                <a:cs typeface="+mn-cs"/>
              </a:rPr>
              <a:t>Comprehensive Performance Evaluation</a:t>
            </a:r>
          </a:p>
          <a:p>
            <a:pPr marL="457200" lvl="1" indent="0">
              <a:buNone/>
              <a:defRPr/>
            </a:pPr>
            <a:endParaRPr lang="en-US" sz="1600" dirty="0" smtClean="0">
              <a:ea typeface="+mn-ea"/>
              <a:cs typeface="+mn-cs"/>
            </a:endParaRPr>
          </a:p>
          <a:p>
            <a:pPr marL="457200" lvl="1" indent="0">
              <a:buNone/>
              <a:defRPr/>
            </a:pPr>
            <a:r>
              <a:rPr lang="en-US" sz="1600" dirty="0" smtClean="0">
                <a:ea typeface="+mn-ea"/>
                <a:cs typeface="+mn-cs"/>
              </a:rPr>
              <a:t>Consists of a written report is a thorough evaluation of an existing treatment plant, including a review of the design as well as operational, and managerial practices that may limit the plant’s performance.  </a:t>
            </a:r>
          </a:p>
          <a:p>
            <a:pPr marL="457200" lvl="1" indent="0">
              <a:buNone/>
              <a:defRPr/>
            </a:pPr>
            <a:endParaRPr lang="en-US" sz="1600" dirty="0">
              <a:ea typeface="+mn-ea"/>
              <a:cs typeface="+mn-cs"/>
            </a:endParaRPr>
          </a:p>
          <a:p>
            <a:pPr marL="457200" lvl="1" indent="0">
              <a:buNone/>
              <a:defRPr/>
            </a:pPr>
            <a:r>
              <a:rPr lang="en-US" sz="1600" dirty="0" smtClean="0">
                <a:ea typeface="+mn-ea"/>
                <a:cs typeface="+mn-cs"/>
              </a:rPr>
              <a:t>The results of the evaluation establish the plant capacity and identify a set of prioritized factors that limit performance.</a:t>
            </a:r>
            <a:endParaRPr lang="en-US" dirty="0" smtClean="0">
              <a:ea typeface="+mn-ea"/>
              <a:cs typeface="+mn-cs"/>
            </a:endParaRPr>
          </a:p>
          <a:p>
            <a:pPr marL="457200" lvl="1" indent="0">
              <a:buNone/>
              <a:defRPr/>
            </a:pPr>
            <a:endParaRPr lang="en-US" sz="1600" dirty="0" smtClean="0">
              <a:ea typeface="+mn-ea"/>
              <a:cs typeface="+mn-cs"/>
            </a:endParaRPr>
          </a:p>
          <a:p>
            <a:pPr marL="57150" indent="0">
              <a:buNone/>
              <a:defRPr/>
            </a:pPr>
            <a:r>
              <a:rPr lang="en-US" sz="1600" dirty="0" smtClean="0">
                <a:ea typeface="+mn-ea"/>
                <a:cs typeface="+mn-cs"/>
              </a:rPr>
              <a:t>See link for EPA’s 1998 Handbook for Optimizing Water Treatment Plant </a:t>
            </a:r>
            <a:r>
              <a:rPr lang="en-US" sz="1600" dirty="0" smtClean="0"/>
              <a:t>Performance Using the Composite Correction Program</a:t>
            </a:r>
            <a:r>
              <a:rPr lang="en-US" sz="1600" dirty="0" smtClean="0">
                <a:ea typeface="+mn-ea"/>
                <a:cs typeface="+mn-cs"/>
              </a:rPr>
              <a:t> under “Filtration” at </a:t>
            </a:r>
            <a:r>
              <a:rPr lang="en-US" sz="1600" dirty="0" smtClean="0">
                <a:ea typeface="+mn-ea"/>
                <a:cs typeface="+mn-cs"/>
                <a:hlinkClick r:id="rId3"/>
              </a:rPr>
              <a:t>www.healthoregon.org/swt</a:t>
            </a:r>
            <a:endParaRPr lang="en-US" sz="1600" dirty="0" smtClean="0">
              <a:ea typeface="+mn-ea"/>
              <a:cs typeface="+mn-cs"/>
            </a:endParaRPr>
          </a:p>
          <a:p>
            <a:pPr marL="457200" lvl="1" indent="0">
              <a:lnSpc>
                <a:spcPct val="150000"/>
              </a:lnSpc>
              <a:buNone/>
              <a:defRPr/>
            </a:pPr>
            <a:endParaRPr lang="en-US" sz="1600" dirty="0" smtClean="0">
              <a:ea typeface="+mn-ea"/>
              <a:cs typeface="+mn-cs"/>
            </a:endParaRPr>
          </a:p>
          <a:p>
            <a:pPr lvl="1">
              <a:lnSpc>
                <a:spcPct val="150000"/>
              </a:lnSpc>
              <a:defRPr/>
            </a:pPr>
            <a:endParaRPr lang="en-US" sz="1600" dirty="0" smtClean="0">
              <a:ea typeface="+mn-ea"/>
              <a:cs typeface="+mn-cs"/>
            </a:endParaRPr>
          </a:p>
          <a:p>
            <a:pPr marL="914400" lvl="1" indent="-457200">
              <a:lnSpc>
                <a:spcPct val="150000"/>
              </a:lnSpc>
              <a:buFont typeface="+mj-lt"/>
              <a:buAutoNum type="arabicPeriod" startAt="2"/>
              <a:defRPr/>
            </a:pPr>
            <a:endParaRPr lang="en-US" sz="1600" i="1" dirty="0" smtClean="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60</a:t>
            </a:fld>
            <a:endParaRPr lang="en-US" sz="1000">
              <a:solidFill>
                <a:srgbClr val="005595"/>
              </a:solidFill>
              <a:latin typeface="Arial" panose="020B0604020202020204" pitchFamily="34" charset="0"/>
            </a:endParaRPr>
          </a:p>
        </p:txBody>
      </p:sp>
      <p:sp>
        <p:nvSpPr>
          <p:cNvPr id="7" name="Rectangle 6"/>
          <p:cNvSpPr/>
          <p:nvPr/>
        </p:nvSpPr>
        <p:spPr>
          <a:xfrm>
            <a:off x="5638800" y="4800600"/>
            <a:ext cx="3048000" cy="1077218"/>
          </a:xfrm>
          <a:prstGeom prst="rect">
            <a:avLst/>
          </a:prstGeom>
        </p:spPr>
        <p:txBody>
          <a:bodyPr wrap="square">
            <a:spAutoFit/>
          </a:bodyPr>
          <a:lstStyle/>
          <a:p>
            <a:r>
              <a:rPr lang="en-US" sz="1600" dirty="0">
                <a:latin typeface="+mj-lt"/>
              </a:rPr>
              <a:t>http://public.health.oregon.gov/HealthyEnvironments/DrinkingWater/Operations/Treatment/Documents/1998CCPManual.pdf</a:t>
            </a:r>
          </a:p>
        </p:txBody>
      </p:sp>
      <p:pic>
        <p:nvPicPr>
          <p:cNvPr id="6" name="Picture 5"/>
          <p:cNvPicPr>
            <a:picLocks noChangeAspect="1"/>
          </p:cNvPicPr>
          <p:nvPr/>
        </p:nvPicPr>
        <p:blipFill>
          <a:blip r:embed="rId4"/>
          <a:stretch>
            <a:fillRect/>
          </a:stretch>
        </p:blipFill>
        <p:spPr>
          <a:xfrm>
            <a:off x="5728478" y="1268137"/>
            <a:ext cx="2778871" cy="3532463"/>
          </a:xfrm>
          <a:prstGeom prst="rect">
            <a:avLst/>
          </a:prstGeom>
          <a:ln>
            <a:solidFill>
              <a:schemeClr val="tx1"/>
            </a:solidFill>
          </a:ln>
        </p:spPr>
      </p:pic>
    </p:spTree>
    <p:extLst>
      <p:ext uri="{BB962C8B-B14F-4D97-AF65-F5344CB8AC3E}">
        <p14:creationId xmlns:p14="http://schemas.microsoft.com/office/powerpoint/2010/main" val="269683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44562"/>
          </a:xfrm>
        </p:spPr>
        <p:txBody>
          <a:bodyPr/>
          <a:lstStyle/>
          <a:p>
            <a:pPr algn="ctr"/>
            <a:r>
              <a:rPr lang="en-US" dirty="0" smtClean="0"/>
              <a:t>Overview – Turbidity Requirements</a:t>
            </a:r>
          </a:p>
        </p:txBody>
      </p:sp>
      <p:sp>
        <p:nvSpPr>
          <p:cNvPr id="3" name="Content Placeholder 2"/>
          <p:cNvSpPr>
            <a:spLocks noGrp="1"/>
          </p:cNvSpPr>
          <p:nvPr>
            <p:ph idx="1"/>
          </p:nvPr>
        </p:nvSpPr>
        <p:spPr>
          <a:xfrm>
            <a:off x="167640" y="3975358"/>
            <a:ext cx="1870089" cy="609600"/>
          </a:xfrm>
        </p:spPr>
        <p:txBody>
          <a:bodyPr/>
          <a:lstStyle/>
          <a:p>
            <a:pPr marL="0" indent="0" algn="ctr">
              <a:buNone/>
              <a:defRPr/>
            </a:pPr>
            <a:r>
              <a:rPr lang="en-US" sz="1600" dirty="0" smtClean="0"/>
              <a:t>Filter Coring</a:t>
            </a:r>
          </a:p>
          <a:p>
            <a:pPr marL="0" indent="0" algn="ctr">
              <a:buNone/>
              <a:defRPr/>
            </a:pPr>
            <a:r>
              <a:rPr lang="en-US" sz="1600" dirty="0" smtClean="0"/>
              <a:t>Corvallis CPE 2007</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61</a:t>
            </a:fld>
            <a:endParaRPr lang="en-US" sz="1000">
              <a:solidFill>
                <a:srgbClr val="005595"/>
              </a:solidFill>
              <a:latin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449" y="1167485"/>
            <a:ext cx="1859280" cy="2791647"/>
          </a:xfrm>
          <a:prstGeom prst="rect">
            <a:avLst/>
          </a:prstGeom>
          <a:ln>
            <a:solidFill>
              <a:schemeClr val="tx1"/>
            </a:solid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4870" y="1191077"/>
            <a:ext cx="2033863" cy="2711816"/>
          </a:xfrm>
          <a:prstGeom prst="rect">
            <a:avLst/>
          </a:prstGeom>
          <a:ln>
            <a:solidFill>
              <a:schemeClr val="tx1"/>
            </a:solidFill>
          </a:ln>
        </p:spPr>
      </p:pic>
      <p:sp>
        <p:nvSpPr>
          <p:cNvPr id="10" name="Content Placeholder 2"/>
          <p:cNvSpPr txBox="1">
            <a:spLocks/>
          </p:cNvSpPr>
          <p:nvPr/>
        </p:nvSpPr>
        <p:spPr bwMode="auto">
          <a:xfrm>
            <a:off x="4284870" y="3914567"/>
            <a:ext cx="2033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marL="0" indent="0" algn="ctr">
              <a:buFontTx/>
              <a:buNone/>
              <a:defRPr/>
            </a:pPr>
            <a:r>
              <a:rPr lang="en-US" sz="1600" kern="0" dirty="0" smtClean="0"/>
              <a:t>Measuring Filter Bed Expansion</a:t>
            </a:r>
          </a:p>
          <a:p>
            <a:pPr marL="0" indent="0" algn="ctr">
              <a:buFontTx/>
              <a:buNone/>
              <a:defRPr/>
            </a:pPr>
            <a:r>
              <a:rPr lang="en-US" sz="1600" kern="0" dirty="0" err="1" smtClean="0"/>
              <a:t>Ilwaco</a:t>
            </a:r>
            <a:r>
              <a:rPr lang="en-US" sz="1600" kern="0" dirty="0" smtClean="0"/>
              <a:t> CPE 2012</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5990" y="1181073"/>
            <a:ext cx="1902999" cy="1427249"/>
          </a:xfrm>
          <a:prstGeom prst="rect">
            <a:avLst/>
          </a:prstGeom>
          <a:ln>
            <a:solidFill>
              <a:schemeClr val="tx1"/>
            </a:solidFill>
          </a:ln>
        </p:spPr>
      </p:pic>
      <p:sp>
        <p:nvSpPr>
          <p:cNvPr id="14" name="Content Placeholder 2"/>
          <p:cNvSpPr txBox="1">
            <a:spLocks/>
          </p:cNvSpPr>
          <p:nvPr/>
        </p:nvSpPr>
        <p:spPr bwMode="auto">
          <a:xfrm>
            <a:off x="2205990" y="2609336"/>
            <a:ext cx="1978591" cy="1945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marL="0" indent="0" algn="ctr">
              <a:buNone/>
              <a:defRPr/>
            </a:pPr>
            <a:r>
              <a:rPr lang="en-US" sz="1600" kern="0" dirty="0" smtClean="0"/>
              <a:t>Evaluating </a:t>
            </a:r>
            <a:r>
              <a:rPr lang="en-US" sz="1600" kern="0" dirty="0"/>
              <a:t>Media Depth</a:t>
            </a:r>
          </a:p>
          <a:p>
            <a:pPr marL="0" indent="0" algn="ctr">
              <a:buFontTx/>
              <a:buNone/>
              <a:defRPr/>
            </a:pPr>
            <a:r>
              <a:rPr lang="en-US" sz="1600" kern="0" dirty="0" smtClean="0"/>
              <a:t>Warm Springs CPE</a:t>
            </a:r>
          </a:p>
          <a:p>
            <a:pPr marL="0" indent="0" algn="ctr">
              <a:buFontTx/>
              <a:buNone/>
              <a:defRPr/>
            </a:pPr>
            <a:r>
              <a:rPr lang="en-US" sz="1600" kern="0" dirty="0" smtClean="0"/>
              <a:t>2008</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1914" y="1203961"/>
            <a:ext cx="2458720" cy="1404361"/>
          </a:xfrm>
          <a:prstGeom prst="rect">
            <a:avLst/>
          </a:prstGeom>
          <a:ln>
            <a:solidFill>
              <a:schemeClr val="tx1"/>
            </a:solidFill>
          </a:ln>
        </p:spPr>
      </p:pic>
      <p:sp>
        <p:nvSpPr>
          <p:cNvPr id="16" name="Content Placeholder 2"/>
          <p:cNvSpPr txBox="1">
            <a:spLocks/>
          </p:cNvSpPr>
          <p:nvPr/>
        </p:nvSpPr>
        <p:spPr bwMode="auto">
          <a:xfrm>
            <a:off x="6419022" y="2608322"/>
            <a:ext cx="2584504" cy="82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marL="0" indent="0" algn="ctr">
              <a:buFontTx/>
              <a:buNone/>
              <a:defRPr/>
            </a:pPr>
            <a:r>
              <a:rPr lang="en-US" sz="1600" kern="0" dirty="0" smtClean="0"/>
              <a:t>Sludge Solids Analysis</a:t>
            </a:r>
          </a:p>
          <a:p>
            <a:pPr marL="0" indent="0" algn="ctr">
              <a:buFontTx/>
              <a:buNone/>
              <a:defRPr/>
            </a:pPr>
            <a:r>
              <a:rPr lang="en-US" sz="1600" kern="0" dirty="0" smtClean="0"/>
              <a:t>Albany CPE 2012</a:t>
            </a: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94614" y="3456156"/>
            <a:ext cx="2446020" cy="1648004"/>
          </a:xfrm>
          <a:prstGeom prst="rect">
            <a:avLst/>
          </a:prstGeom>
          <a:ln>
            <a:solidFill>
              <a:schemeClr val="tx1"/>
            </a:solidFill>
          </a:ln>
        </p:spPr>
      </p:pic>
      <p:sp>
        <p:nvSpPr>
          <p:cNvPr id="18" name="Content Placeholder 2"/>
          <p:cNvSpPr txBox="1">
            <a:spLocks/>
          </p:cNvSpPr>
          <p:nvPr/>
        </p:nvSpPr>
        <p:spPr bwMode="auto">
          <a:xfrm>
            <a:off x="6629400" y="5069870"/>
            <a:ext cx="2311234"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marL="0" indent="0" algn="ctr">
              <a:buFontTx/>
              <a:buNone/>
              <a:defRPr/>
            </a:pPr>
            <a:r>
              <a:rPr lang="en-US" sz="1600" kern="0" dirty="0" smtClean="0"/>
              <a:t>Measuring Backwash Trough Turbidity Midland CPE 2015</a:t>
            </a:r>
          </a:p>
        </p:txBody>
      </p:sp>
      <p:sp>
        <p:nvSpPr>
          <p:cNvPr id="17" name="Content Placeholder 2"/>
          <p:cNvSpPr txBox="1">
            <a:spLocks/>
          </p:cNvSpPr>
          <p:nvPr/>
        </p:nvSpPr>
        <p:spPr bwMode="auto">
          <a:xfrm>
            <a:off x="605097" y="5277309"/>
            <a:ext cx="320490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marL="0" indent="0" algn="ctr">
              <a:buFontTx/>
              <a:buNone/>
              <a:defRPr/>
            </a:pPr>
            <a:r>
              <a:rPr lang="en-US" kern="0" dirty="0" smtClean="0"/>
              <a:t>These are some of the activities performed at CPEs in Oregon</a:t>
            </a:r>
          </a:p>
        </p:txBody>
      </p:sp>
    </p:spTree>
    <p:extLst>
      <p:ext uri="{BB962C8B-B14F-4D97-AF65-F5344CB8AC3E}">
        <p14:creationId xmlns:p14="http://schemas.microsoft.com/office/powerpoint/2010/main" val="3504620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44562"/>
          </a:xfrm>
        </p:spPr>
        <p:txBody>
          <a:bodyPr/>
          <a:lstStyle/>
          <a:p>
            <a:pPr algn="ctr"/>
            <a:r>
              <a:rPr lang="en-US" dirty="0" smtClean="0"/>
              <a:t>Overview – Turbidity Requirements</a:t>
            </a:r>
          </a:p>
        </p:txBody>
      </p:sp>
      <p:sp>
        <p:nvSpPr>
          <p:cNvPr id="3" name="Content Placeholder 2"/>
          <p:cNvSpPr>
            <a:spLocks noGrp="1"/>
          </p:cNvSpPr>
          <p:nvPr>
            <p:ph idx="1"/>
          </p:nvPr>
        </p:nvSpPr>
        <p:spPr>
          <a:xfrm>
            <a:off x="304800" y="1371600"/>
            <a:ext cx="4419600" cy="4419600"/>
          </a:xfrm>
        </p:spPr>
        <p:txBody>
          <a:bodyPr/>
          <a:lstStyle/>
          <a:p>
            <a:pPr marL="0" indent="0">
              <a:buNone/>
              <a:defRPr/>
            </a:pPr>
            <a:r>
              <a:rPr lang="en-US" sz="1800" dirty="0" smtClean="0"/>
              <a:t>This is an example of a circle chart for a system in Oregon in which IFE triggers were exceeded enough to require a CPE (Turbidity on a scale of 0-2 NTU is shown in Blue; red is chlorine residual).</a:t>
            </a:r>
          </a:p>
          <a:p>
            <a:pPr marL="0" indent="0">
              <a:lnSpc>
                <a:spcPct val="150000"/>
              </a:lnSpc>
              <a:buNone/>
              <a:defRPr/>
            </a:pPr>
            <a:endParaRPr lang="en-US" sz="1800" dirty="0"/>
          </a:p>
          <a:p>
            <a:pPr marL="0" indent="0">
              <a:lnSpc>
                <a:spcPct val="150000"/>
              </a:lnSpc>
              <a:buNone/>
              <a:defRPr/>
            </a:pPr>
            <a:endParaRPr lang="en-US" sz="1800" dirty="0" smtClean="0"/>
          </a:p>
          <a:p>
            <a:pPr marL="914400" lvl="1" indent="-457200">
              <a:lnSpc>
                <a:spcPct val="150000"/>
              </a:lnSpc>
              <a:buFont typeface="+mj-lt"/>
              <a:buAutoNum type="arabicPeriod"/>
              <a:defRPr/>
            </a:pPr>
            <a:endParaRPr lang="en-US" dirty="0" smtClean="0">
              <a:ea typeface="+mn-ea"/>
              <a:cs typeface="+mn-cs"/>
            </a:endParaRPr>
          </a:p>
          <a:p>
            <a:pPr marL="914400" lvl="1" indent="-457200">
              <a:lnSpc>
                <a:spcPct val="150000"/>
              </a:lnSpc>
              <a:buFont typeface="+mj-lt"/>
              <a:buAutoNum type="arabicPeriod"/>
              <a:defRPr/>
            </a:pPr>
            <a:endParaRPr lang="en-US" i="1" dirty="0" smtClean="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62</a:t>
            </a:fld>
            <a:endParaRPr lang="en-US" sz="1000">
              <a:solidFill>
                <a:srgbClr val="005595"/>
              </a:solidFill>
              <a:latin typeface="Arial" panose="020B0604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1362371"/>
            <a:ext cx="3956822" cy="4438057"/>
          </a:xfrm>
          <a:prstGeom prst="rect">
            <a:avLst/>
          </a:prstGeom>
          <a:ln>
            <a:solidFill>
              <a:schemeClr val="tx1"/>
            </a:solidFill>
          </a:ln>
        </p:spPr>
      </p:pic>
      <p:sp>
        <p:nvSpPr>
          <p:cNvPr id="2" name="Rectangle 1"/>
          <p:cNvSpPr/>
          <p:nvPr/>
        </p:nvSpPr>
        <p:spPr>
          <a:xfrm>
            <a:off x="304800" y="3040946"/>
            <a:ext cx="4114800" cy="2862322"/>
          </a:xfrm>
          <a:prstGeom prst="rect">
            <a:avLst/>
          </a:prstGeom>
        </p:spPr>
        <p:txBody>
          <a:bodyPr wrap="square">
            <a:spAutoFit/>
          </a:bodyPr>
          <a:lstStyle/>
          <a:p>
            <a:pPr marL="285750" indent="-285750">
              <a:buFont typeface="Arial" panose="020B0604020202020204" pitchFamily="34" charset="0"/>
              <a:buChar char="•"/>
            </a:pPr>
            <a:r>
              <a:rPr lang="en-US" sz="1800" dirty="0">
                <a:solidFill>
                  <a:srgbClr val="005595"/>
                </a:solidFill>
                <a:latin typeface="+mn-lt"/>
              </a:rPr>
              <a:t>Filtered water turbidity exceeded 1.0 NTU in 2 consecutive 15-minute readings for 3 consecutive months (actually exceeded for 4 months</a:t>
            </a:r>
            <a:r>
              <a:rPr lang="en-US" sz="1800" dirty="0" smtClean="0">
                <a:solidFill>
                  <a:srgbClr val="005595"/>
                </a:solidFill>
                <a:latin typeface="+mn-lt"/>
              </a:rPr>
              <a:t>).</a:t>
            </a:r>
          </a:p>
          <a:p>
            <a:pPr marL="285750" indent="-285750">
              <a:buFont typeface="Arial" panose="020B0604020202020204" pitchFamily="34" charset="0"/>
              <a:buChar char="•"/>
            </a:pPr>
            <a:endParaRPr lang="en-US" sz="1800" dirty="0">
              <a:solidFill>
                <a:srgbClr val="005595"/>
              </a:solidFill>
              <a:latin typeface="+mn-lt"/>
            </a:endParaRPr>
          </a:p>
          <a:p>
            <a:pPr marL="285750" indent="-285750">
              <a:buFont typeface="Arial" panose="020B0604020202020204" pitchFamily="34" charset="0"/>
              <a:buChar char="•"/>
            </a:pPr>
            <a:r>
              <a:rPr lang="en-US" sz="1800" dirty="0" smtClean="0">
                <a:solidFill>
                  <a:srgbClr val="005595"/>
                </a:solidFill>
                <a:latin typeface="+mn-lt"/>
              </a:rPr>
              <a:t>Filtered </a:t>
            </a:r>
            <a:r>
              <a:rPr lang="en-US" sz="1800" dirty="0">
                <a:solidFill>
                  <a:srgbClr val="005595"/>
                </a:solidFill>
                <a:latin typeface="+mn-lt"/>
              </a:rPr>
              <a:t>water turbidity exceeded 2.0 </a:t>
            </a:r>
            <a:r>
              <a:rPr lang="en-US" sz="1800" dirty="0" smtClean="0">
                <a:solidFill>
                  <a:srgbClr val="005595"/>
                </a:solidFill>
                <a:latin typeface="+mn-lt"/>
              </a:rPr>
              <a:t>NTU in </a:t>
            </a:r>
            <a:r>
              <a:rPr lang="en-US" sz="1800" dirty="0">
                <a:solidFill>
                  <a:srgbClr val="005595"/>
                </a:solidFill>
                <a:latin typeface="+mn-lt"/>
              </a:rPr>
              <a:t>2 consecutive 15-minute readings for two consecutive months. </a:t>
            </a:r>
          </a:p>
          <a:p>
            <a:pPr marL="285750" indent="-285750">
              <a:buFont typeface="Arial" panose="020B0604020202020204" pitchFamily="34" charset="0"/>
              <a:buChar char="•"/>
            </a:pPr>
            <a:endParaRPr lang="en-US" sz="1800" dirty="0">
              <a:solidFill>
                <a:srgbClr val="005595"/>
              </a:solidFill>
              <a:latin typeface="+mn-lt"/>
            </a:endParaRPr>
          </a:p>
        </p:txBody>
      </p:sp>
      <p:sp>
        <p:nvSpPr>
          <p:cNvPr id="4" name="Line Callout 2 3"/>
          <p:cNvSpPr/>
          <p:nvPr/>
        </p:nvSpPr>
        <p:spPr bwMode="auto">
          <a:xfrm>
            <a:off x="7162800" y="4953000"/>
            <a:ext cx="1524000" cy="457200"/>
          </a:xfrm>
          <a:prstGeom prst="borderCallout2">
            <a:avLst>
              <a:gd name="adj1" fmla="val 18750"/>
              <a:gd name="adj2" fmla="val -8333"/>
              <a:gd name="adj3" fmla="val 18750"/>
              <a:gd name="adj4" fmla="val -16667"/>
              <a:gd name="adj5" fmla="val 40661"/>
              <a:gd name="adj6" fmla="val -99081"/>
            </a:avLst>
          </a:prstGeom>
          <a:solidFill>
            <a:schemeClr val="accent1"/>
          </a:solidFill>
          <a:ln w="22225" cap="flat" cmpd="sng" algn="ctr">
            <a:solidFill>
              <a:srgbClr val="00206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pitchFamily="18" charset="0"/>
              </a:rPr>
              <a:t>2.0 NTU</a:t>
            </a:r>
          </a:p>
        </p:txBody>
      </p:sp>
    </p:spTree>
    <p:extLst>
      <p:ext uri="{BB962C8B-B14F-4D97-AF65-F5344CB8AC3E}">
        <p14:creationId xmlns:p14="http://schemas.microsoft.com/office/powerpoint/2010/main" val="1651659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44562"/>
          </a:xfrm>
        </p:spPr>
        <p:txBody>
          <a:bodyPr/>
          <a:lstStyle/>
          <a:p>
            <a:pPr algn="ctr"/>
            <a:r>
              <a:rPr lang="en-US" dirty="0" smtClean="0"/>
              <a:t>Overview – Turbidity Requirements</a:t>
            </a:r>
          </a:p>
        </p:txBody>
      </p:sp>
      <p:sp>
        <p:nvSpPr>
          <p:cNvPr id="3" name="Content Placeholder 2"/>
          <p:cNvSpPr>
            <a:spLocks noGrp="1"/>
          </p:cNvSpPr>
          <p:nvPr>
            <p:ph idx="1"/>
          </p:nvPr>
        </p:nvSpPr>
        <p:spPr>
          <a:xfrm>
            <a:off x="4648200" y="1219200"/>
            <a:ext cx="4191000" cy="4662651"/>
          </a:xfrm>
        </p:spPr>
        <p:txBody>
          <a:bodyPr/>
          <a:lstStyle/>
          <a:p>
            <a:pPr marL="0" indent="0">
              <a:buNone/>
              <a:defRPr/>
            </a:pPr>
            <a:r>
              <a:rPr lang="en-US" sz="1800" dirty="0"/>
              <a:t>The turbidity exceedances occurred due in part </a:t>
            </a:r>
            <a:r>
              <a:rPr lang="en-US" sz="1800" dirty="0" smtClean="0"/>
              <a:t>to power </a:t>
            </a:r>
            <a:r>
              <a:rPr lang="en-US" sz="1800" dirty="0"/>
              <a:t>interruptions resulting in improper SCM-controlled coagulant feed </a:t>
            </a:r>
            <a:r>
              <a:rPr lang="en-US" sz="1800" dirty="0" smtClean="0"/>
              <a:t>pump, heavy rains, </a:t>
            </a:r>
            <a:r>
              <a:rPr lang="en-US" sz="1800" dirty="0"/>
              <a:t>and un-manned operation which resulted in significant delays in responding to high turbidity alarms.</a:t>
            </a:r>
          </a:p>
          <a:p>
            <a:pPr marL="0" indent="0">
              <a:lnSpc>
                <a:spcPct val="150000"/>
              </a:lnSpc>
              <a:buNone/>
              <a:defRPr/>
            </a:pPr>
            <a:endParaRPr lang="en-US" sz="1800" dirty="0" smtClean="0"/>
          </a:p>
          <a:p>
            <a:pPr marL="914400" lvl="1" indent="-457200">
              <a:lnSpc>
                <a:spcPct val="150000"/>
              </a:lnSpc>
              <a:buFont typeface="+mj-lt"/>
              <a:buAutoNum type="arabicPeriod"/>
              <a:defRPr/>
            </a:pPr>
            <a:endParaRPr lang="en-US" dirty="0" smtClean="0">
              <a:ea typeface="+mn-ea"/>
              <a:cs typeface="+mn-cs"/>
            </a:endParaRPr>
          </a:p>
          <a:p>
            <a:pPr marL="914400" lvl="1" indent="-457200">
              <a:lnSpc>
                <a:spcPct val="150000"/>
              </a:lnSpc>
              <a:buFont typeface="+mj-lt"/>
              <a:buAutoNum type="arabicPeriod"/>
              <a:defRPr/>
            </a:pPr>
            <a:endParaRPr lang="en-US" i="1" dirty="0" smtClean="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63</a:t>
            </a:fld>
            <a:endParaRPr lang="en-US" sz="1000">
              <a:solidFill>
                <a:srgbClr val="005595"/>
              </a:solidFill>
              <a:latin typeface="Arial" panose="020B0604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0" y="3320305"/>
            <a:ext cx="2177226" cy="2442023"/>
          </a:xfrm>
          <a:prstGeom prst="rect">
            <a:avLst/>
          </a:prstGeom>
          <a:ln>
            <a:solidFill>
              <a:schemeClr val="tx1"/>
            </a:solidFill>
          </a:ln>
        </p:spPr>
      </p:pic>
      <p:sp>
        <p:nvSpPr>
          <p:cNvPr id="4" name="Line Callout 2 3"/>
          <p:cNvSpPr/>
          <p:nvPr/>
        </p:nvSpPr>
        <p:spPr bwMode="auto">
          <a:xfrm>
            <a:off x="7021452" y="5250588"/>
            <a:ext cx="914400" cy="381001"/>
          </a:xfrm>
          <a:prstGeom prst="borderCallout2">
            <a:avLst>
              <a:gd name="adj1" fmla="val 18750"/>
              <a:gd name="adj2" fmla="val -8333"/>
              <a:gd name="adj3" fmla="val 18751"/>
              <a:gd name="adj4" fmla="val -30460"/>
              <a:gd name="adj5" fmla="val 54454"/>
              <a:gd name="adj6" fmla="val -65004"/>
            </a:avLst>
          </a:prstGeom>
          <a:solidFill>
            <a:schemeClr val="accent1"/>
          </a:solidFill>
          <a:ln w="22225" cap="flat" cmpd="sng" algn="ctr">
            <a:solidFill>
              <a:srgbClr val="00206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t>2</a:t>
            </a:r>
            <a:r>
              <a:rPr kumimoji="0" lang="en-US" sz="1600" b="0" i="0" u="none" strike="noStrike" cap="none" normalizeH="0" baseline="0" dirty="0" smtClean="0">
                <a:ln>
                  <a:noFill/>
                </a:ln>
                <a:solidFill>
                  <a:schemeClr val="tx1"/>
                </a:solidFill>
                <a:effectLst/>
                <a:latin typeface="Times" pitchFamily="18" charset="0"/>
              </a:rPr>
              <a:t> NTU</a:t>
            </a:r>
          </a:p>
        </p:txBody>
      </p:sp>
      <p:pic>
        <p:nvPicPr>
          <p:cNvPr id="6" name="Picture 5"/>
          <p:cNvPicPr>
            <a:picLocks noChangeAspect="1"/>
          </p:cNvPicPr>
          <p:nvPr/>
        </p:nvPicPr>
        <p:blipFill>
          <a:blip r:embed="rId4"/>
          <a:stretch>
            <a:fillRect/>
          </a:stretch>
        </p:blipFill>
        <p:spPr>
          <a:xfrm>
            <a:off x="457200" y="1219200"/>
            <a:ext cx="3791534" cy="5140729"/>
          </a:xfrm>
          <a:prstGeom prst="rect">
            <a:avLst/>
          </a:prstGeom>
          <a:ln>
            <a:solidFill>
              <a:schemeClr val="tx1"/>
            </a:solidFill>
          </a:ln>
        </p:spPr>
      </p:pic>
    </p:spTree>
    <p:extLst>
      <p:ext uri="{BB962C8B-B14F-4D97-AF65-F5344CB8AC3E}">
        <p14:creationId xmlns:p14="http://schemas.microsoft.com/office/powerpoint/2010/main" val="2876193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31076" y="130892"/>
            <a:ext cx="8229600" cy="944562"/>
          </a:xfrm>
        </p:spPr>
        <p:txBody>
          <a:bodyPr/>
          <a:lstStyle/>
          <a:p>
            <a:pPr algn="ctr"/>
            <a:r>
              <a:rPr lang="en-US" dirty="0" smtClean="0"/>
              <a:t>Overview – Turbidity Requirements</a:t>
            </a:r>
          </a:p>
        </p:txBody>
      </p:sp>
      <p:sp>
        <p:nvSpPr>
          <p:cNvPr id="3" name="Content Placeholder 2"/>
          <p:cNvSpPr>
            <a:spLocks noGrp="1"/>
          </p:cNvSpPr>
          <p:nvPr>
            <p:ph idx="1"/>
          </p:nvPr>
        </p:nvSpPr>
        <p:spPr>
          <a:xfrm>
            <a:off x="3429000" y="914400"/>
            <a:ext cx="5562600" cy="4343400"/>
          </a:xfrm>
        </p:spPr>
        <p:txBody>
          <a:bodyPr/>
          <a:lstStyle/>
          <a:p>
            <a:pPr marL="0" indent="0">
              <a:buNone/>
              <a:defRPr/>
            </a:pPr>
            <a:r>
              <a:rPr lang="en-US" sz="1800" dirty="0" smtClean="0"/>
              <a:t>The resulting CPE identified many issues in addition to inadequate coagulation control including:</a:t>
            </a:r>
          </a:p>
          <a:p>
            <a:pPr>
              <a:defRPr/>
            </a:pPr>
            <a:r>
              <a:rPr lang="en-US" sz="1800" dirty="0" smtClean="0"/>
              <a:t>Inoperable surface wash arm.</a:t>
            </a:r>
          </a:p>
          <a:p>
            <a:pPr>
              <a:defRPr/>
            </a:pPr>
            <a:r>
              <a:rPr lang="en-US" sz="1800" dirty="0" smtClean="0"/>
              <a:t>Improperly installed and calibrated plant effluent flow meter.</a:t>
            </a:r>
          </a:p>
          <a:p>
            <a:pPr>
              <a:defRPr/>
            </a:pPr>
            <a:r>
              <a:rPr lang="en-US" sz="1800" dirty="0" smtClean="0"/>
              <a:t>Non-compliant pH meter.</a:t>
            </a:r>
          </a:p>
          <a:p>
            <a:pPr>
              <a:defRPr/>
            </a:pPr>
            <a:r>
              <a:rPr lang="en-US" sz="1800" dirty="0" smtClean="0"/>
              <a:t>Poor filter bed expansion during backwash (&lt;15%).</a:t>
            </a:r>
          </a:p>
          <a:p>
            <a:pPr>
              <a:defRPr/>
            </a:pPr>
            <a:r>
              <a:rPr lang="en-US" sz="1800" dirty="0" smtClean="0"/>
              <a:t>Excessive backwash times.</a:t>
            </a:r>
          </a:p>
          <a:p>
            <a:pPr>
              <a:defRPr/>
            </a:pPr>
            <a:r>
              <a:rPr lang="en-US" sz="1800" dirty="0"/>
              <a:t>Inadequate disinfection at the plant </a:t>
            </a:r>
            <a:r>
              <a:rPr lang="en-US" sz="1800" dirty="0" smtClean="0"/>
              <a:t>(required “do not drink” </a:t>
            </a:r>
            <a:r>
              <a:rPr lang="en-US" sz="1800" dirty="0"/>
              <a:t>signs </a:t>
            </a:r>
            <a:r>
              <a:rPr lang="en-US" sz="1800" dirty="0" smtClean="0"/>
              <a:t>to be posted at the plant)</a:t>
            </a:r>
            <a:endParaRPr lang="en-US" sz="1800" dirty="0"/>
          </a:p>
          <a:p>
            <a:pPr>
              <a:defRPr/>
            </a:pPr>
            <a:r>
              <a:rPr lang="en-US" sz="1800" dirty="0" smtClean="0"/>
              <a:t>Insufficient </a:t>
            </a:r>
            <a:r>
              <a:rPr lang="en-US" sz="1800" dirty="0"/>
              <a:t>budgeting </a:t>
            </a:r>
            <a:r>
              <a:rPr lang="en-US" sz="1800" dirty="0" smtClean="0"/>
              <a:t>practices and availability of operations staff without automated safeguards.</a:t>
            </a:r>
          </a:p>
          <a:p>
            <a:pPr marL="0" indent="0">
              <a:buNone/>
              <a:defRPr/>
            </a:pPr>
            <a:endParaRPr lang="en-US" sz="1800" dirty="0" smtClean="0"/>
          </a:p>
          <a:p>
            <a:pPr marL="0" indent="0">
              <a:buNone/>
              <a:defRPr/>
            </a:pPr>
            <a:r>
              <a:rPr lang="en-US" sz="1800" dirty="0" smtClean="0"/>
              <a:t>Positive findings included supportive management and willingness of operator to seek help and make improvements as needed.</a:t>
            </a:r>
            <a:endParaRPr lang="en-US" sz="1800" dirty="0"/>
          </a:p>
          <a:p>
            <a:pPr>
              <a:defRPr/>
            </a:pPr>
            <a:endParaRPr lang="en-US" sz="1800" dirty="0" smtClean="0"/>
          </a:p>
          <a:p>
            <a:pPr marL="0" indent="0">
              <a:buNone/>
              <a:defRPr/>
            </a:pPr>
            <a:r>
              <a:rPr lang="en-US" sz="1800" dirty="0" smtClean="0"/>
              <a:t> </a:t>
            </a:r>
            <a:endParaRPr lang="en-US" sz="1800" dirty="0"/>
          </a:p>
          <a:p>
            <a:pPr marL="0" indent="0">
              <a:lnSpc>
                <a:spcPct val="150000"/>
              </a:lnSpc>
              <a:buNone/>
              <a:defRPr/>
            </a:pPr>
            <a:endParaRPr lang="en-US" sz="1800" dirty="0" smtClean="0"/>
          </a:p>
          <a:p>
            <a:pPr marL="914400" lvl="1" indent="-457200">
              <a:lnSpc>
                <a:spcPct val="150000"/>
              </a:lnSpc>
              <a:buFont typeface="+mj-lt"/>
              <a:buAutoNum type="arabicPeriod"/>
              <a:defRPr/>
            </a:pPr>
            <a:endParaRPr lang="en-US" dirty="0" smtClean="0">
              <a:ea typeface="+mn-ea"/>
              <a:cs typeface="+mn-cs"/>
            </a:endParaRPr>
          </a:p>
          <a:p>
            <a:pPr marL="914400" lvl="1" indent="-457200">
              <a:lnSpc>
                <a:spcPct val="150000"/>
              </a:lnSpc>
              <a:buFont typeface="+mj-lt"/>
              <a:buAutoNum type="arabicPeriod"/>
              <a:defRPr/>
            </a:pPr>
            <a:endParaRPr lang="en-US" i="1" dirty="0" smtClean="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64</a:t>
            </a:fld>
            <a:endParaRPr lang="en-US" sz="1000">
              <a:solidFill>
                <a:srgbClr val="005595"/>
              </a:solidFill>
              <a:latin typeface="Arial" panose="020B0604020202020204" pitchFamily="34" charset="0"/>
            </a:endParaRPr>
          </a:p>
        </p:txBody>
      </p:sp>
      <p:pic>
        <p:nvPicPr>
          <p:cNvPr id="6" name="Picture 5"/>
          <p:cNvPicPr>
            <a:picLocks noChangeAspect="1"/>
          </p:cNvPicPr>
          <p:nvPr/>
        </p:nvPicPr>
        <p:blipFill>
          <a:blip r:embed="rId3"/>
          <a:stretch>
            <a:fillRect/>
          </a:stretch>
        </p:blipFill>
        <p:spPr>
          <a:xfrm>
            <a:off x="367862" y="1075454"/>
            <a:ext cx="2864069" cy="3883230"/>
          </a:xfrm>
          <a:prstGeom prst="rect">
            <a:avLst/>
          </a:prstGeom>
          <a:ln>
            <a:solidFill>
              <a:schemeClr val="tx1"/>
            </a:solidFill>
          </a:ln>
        </p:spPr>
      </p:pic>
    </p:spTree>
    <p:extLst>
      <p:ext uri="{BB962C8B-B14F-4D97-AF65-F5344CB8AC3E}">
        <p14:creationId xmlns:p14="http://schemas.microsoft.com/office/powerpoint/2010/main" val="3134748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CFE Turbidity Monitoring (summary)</a:t>
            </a:r>
            <a:endParaRPr lang="en-US" dirty="0"/>
          </a:p>
        </p:txBody>
      </p:sp>
      <p:sp>
        <p:nvSpPr>
          <p:cNvPr id="3" name="Content Placeholder 2"/>
          <p:cNvSpPr>
            <a:spLocks noGrp="1"/>
          </p:cNvSpPr>
          <p:nvPr>
            <p:ph idx="1"/>
          </p:nvPr>
        </p:nvSpPr>
        <p:spPr/>
        <p:txBody>
          <a:bodyPr/>
          <a:lstStyle/>
          <a:p>
            <a:r>
              <a:rPr lang="en-US" dirty="0"/>
              <a:t>Combined filter effluent (CFE) turbidity</a:t>
            </a:r>
          </a:p>
          <a:p>
            <a:pPr lvl="1"/>
            <a:r>
              <a:rPr lang="en-US" dirty="0"/>
              <a:t>Applies to all SW systems</a:t>
            </a:r>
          </a:p>
          <a:p>
            <a:pPr lvl="1"/>
            <a:r>
              <a:rPr lang="en-US" dirty="0"/>
              <a:t>Location: post all filtration prior to chemical addition and any storage</a:t>
            </a:r>
          </a:p>
          <a:p>
            <a:pPr lvl="1"/>
            <a:r>
              <a:rPr lang="en-US" dirty="0"/>
              <a:t>Frequency: </a:t>
            </a:r>
            <a:r>
              <a:rPr lang="en-US" dirty="0" smtClean="0"/>
              <a:t>At least every 4 hours for conventional/direct filtration</a:t>
            </a:r>
          </a:p>
          <a:p>
            <a:pPr lvl="1"/>
            <a:r>
              <a:rPr lang="en-US" dirty="0" smtClean="0"/>
              <a:t>Limits: </a:t>
            </a:r>
          </a:p>
          <a:p>
            <a:pPr lvl="2"/>
            <a:r>
              <a:rPr lang="en-US" dirty="0" smtClean="0"/>
              <a:t>95% of 4-hr readings </a:t>
            </a:r>
            <a:r>
              <a:rPr lang="en-US" u="sng" dirty="0" smtClean="0"/>
              <a:t>&lt;</a:t>
            </a:r>
            <a:r>
              <a:rPr lang="en-US" dirty="0" smtClean="0"/>
              <a:t> 0.3 NTU </a:t>
            </a:r>
            <a:r>
              <a:rPr lang="en-US" dirty="0"/>
              <a:t>(9 or less out of 180 readings in a month</a:t>
            </a:r>
            <a:r>
              <a:rPr lang="en-US" dirty="0" smtClean="0"/>
              <a:t>)</a:t>
            </a:r>
          </a:p>
          <a:p>
            <a:pPr lvl="2"/>
            <a:r>
              <a:rPr lang="en-US" dirty="0" smtClean="0"/>
              <a:t>All readings less than 1 NTU</a:t>
            </a:r>
            <a:endParaRPr lang="en-US"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65</a:t>
            </a:fld>
            <a:endParaRPr lang="en-US"/>
          </a:p>
        </p:txBody>
      </p:sp>
    </p:spTree>
    <p:extLst>
      <p:ext uri="{BB962C8B-B14F-4D97-AF65-F5344CB8AC3E}">
        <p14:creationId xmlns:p14="http://schemas.microsoft.com/office/powerpoint/2010/main" val="677276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400"/>
            <a:ext cx="8229600" cy="1143000"/>
          </a:xfrm>
        </p:spPr>
        <p:txBody>
          <a:bodyPr/>
          <a:lstStyle/>
          <a:p>
            <a:r>
              <a:rPr lang="en-US" dirty="0" smtClean="0"/>
              <a:t>IFE Turbidity Monitoring (Summary)</a:t>
            </a:r>
            <a:endParaRPr lang="en-US" dirty="0"/>
          </a:p>
        </p:txBody>
      </p:sp>
      <p:sp>
        <p:nvSpPr>
          <p:cNvPr id="3" name="Content Placeholder 2"/>
          <p:cNvSpPr>
            <a:spLocks noGrp="1"/>
          </p:cNvSpPr>
          <p:nvPr>
            <p:ph idx="1"/>
          </p:nvPr>
        </p:nvSpPr>
        <p:spPr>
          <a:xfrm>
            <a:off x="4281792" y="1295400"/>
            <a:ext cx="4405007" cy="4114800"/>
          </a:xfrm>
        </p:spPr>
        <p:txBody>
          <a:bodyPr/>
          <a:lstStyle/>
          <a:p>
            <a:pPr marL="0" indent="0">
              <a:buNone/>
            </a:pPr>
            <a:r>
              <a:rPr lang="en-US" dirty="0" smtClean="0"/>
              <a:t>Individual </a:t>
            </a:r>
            <a:r>
              <a:rPr lang="en-US" dirty="0"/>
              <a:t>filter effluent </a:t>
            </a:r>
            <a:r>
              <a:rPr lang="en-US" dirty="0" smtClean="0"/>
              <a:t>(IFE</a:t>
            </a:r>
            <a:r>
              <a:rPr lang="en-US" dirty="0"/>
              <a:t>) </a:t>
            </a:r>
            <a:r>
              <a:rPr lang="en-US" dirty="0" smtClean="0"/>
              <a:t>turbidity</a:t>
            </a:r>
          </a:p>
          <a:p>
            <a:pPr marL="0" indent="0">
              <a:buNone/>
            </a:pPr>
            <a:endParaRPr lang="en-US" dirty="0"/>
          </a:p>
          <a:p>
            <a:pPr lvl="1"/>
            <a:r>
              <a:rPr lang="en-US" dirty="0"/>
              <a:t>Applies to all </a:t>
            </a:r>
            <a:r>
              <a:rPr lang="en-US" dirty="0" smtClean="0"/>
              <a:t>conventional &amp; direct systems (membrane systems also)</a:t>
            </a:r>
          </a:p>
          <a:p>
            <a:pPr lvl="1"/>
            <a:endParaRPr lang="en-US" dirty="0"/>
          </a:p>
          <a:p>
            <a:pPr lvl="1"/>
            <a:r>
              <a:rPr lang="en-US" dirty="0"/>
              <a:t>Location: </a:t>
            </a:r>
            <a:r>
              <a:rPr lang="en-US" dirty="0" smtClean="0"/>
              <a:t>after each individual filter</a:t>
            </a:r>
          </a:p>
          <a:p>
            <a:pPr lvl="1"/>
            <a:endParaRPr lang="en-US" dirty="0" smtClean="0"/>
          </a:p>
          <a:p>
            <a:pPr lvl="1"/>
            <a:r>
              <a:rPr lang="en-US" dirty="0" smtClean="0"/>
              <a:t>Frequency: continuous (every 15 minutes)</a:t>
            </a:r>
          </a:p>
          <a:p>
            <a:pPr lvl="1"/>
            <a:endParaRPr lang="en-US" dirty="0" smtClean="0"/>
          </a:p>
          <a:p>
            <a:pPr lvl="1"/>
            <a:r>
              <a:rPr lang="en-US" dirty="0" smtClean="0"/>
              <a:t>Know what the IFE triggers are!</a:t>
            </a:r>
          </a:p>
          <a:p>
            <a:pPr marL="57150" indent="0">
              <a:buNone/>
            </a:pPr>
            <a:endParaRPr lang="en-US" sz="1400" dirty="0" smtClean="0"/>
          </a:p>
          <a:p>
            <a:pPr marL="57150" indent="0">
              <a:buNone/>
            </a:pPr>
            <a:r>
              <a:rPr lang="en-US" sz="1400" dirty="0" smtClean="0"/>
              <a:t>IFE Sample Tap</a:t>
            </a:r>
          </a:p>
          <a:p>
            <a:pPr marL="57150" indent="0">
              <a:buNone/>
            </a:pPr>
            <a:r>
              <a:rPr lang="en-US" sz="1400" dirty="0" smtClean="0"/>
              <a:t>City of Seaside, 2011</a:t>
            </a:r>
            <a:endParaRPr lang="en-US" sz="1400"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66</a:t>
            </a:fld>
            <a:endParaRPr lang="en-US"/>
          </a:p>
        </p:txBody>
      </p:sp>
      <p:pic>
        <p:nvPicPr>
          <p:cNvPr id="6" name="Picture 5"/>
          <p:cNvPicPr>
            <a:picLocks noChangeAspect="1"/>
          </p:cNvPicPr>
          <p:nvPr/>
        </p:nvPicPr>
        <p:blipFill>
          <a:blip r:embed="rId3"/>
          <a:stretch>
            <a:fillRect/>
          </a:stretch>
        </p:blipFill>
        <p:spPr>
          <a:xfrm>
            <a:off x="423153" y="1219200"/>
            <a:ext cx="3733800" cy="5042374"/>
          </a:xfrm>
          <a:prstGeom prst="rect">
            <a:avLst/>
          </a:prstGeom>
          <a:ln>
            <a:solidFill>
              <a:schemeClr val="tx1"/>
            </a:solidFill>
          </a:ln>
        </p:spPr>
      </p:pic>
    </p:spTree>
    <p:extLst>
      <p:ext uri="{BB962C8B-B14F-4D97-AF65-F5344CB8AC3E}">
        <p14:creationId xmlns:p14="http://schemas.microsoft.com/office/powerpoint/2010/main" val="3771292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FEA73A45-DEBE-46C3-90ED-D5A73A98762E}" type="slidenum">
              <a:rPr lang="en-US" smtClean="0"/>
              <a:pPr/>
              <a:t>67</a:t>
            </a:fld>
            <a:endParaRPr lang="en-US"/>
          </a:p>
        </p:txBody>
      </p:sp>
      <p:sp>
        <p:nvSpPr>
          <p:cNvPr id="6" name="Title 1"/>
          <p:cNvSpPr txBox="1">
            <a:spLocks/>
          </p:cNvSpPr>
          <p:nvPr/>
        </p:nvSpPr>
        <p:spPr bwMode="auto">
          <a:xfrm>
            <a:off x="762000" y="952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005595"/>
                </a:solidFill>
                <a:latin typeface="+mj-lt"/>
                <a:ea typeface="+mj-ea"/>
                <a:cs typeface="+mj-cs"/>
              </a:defRPr>
            </a:lvl1pPr>
            <a:lvl2pPr algn="l" rtl="0" eaLnBrk="0" fontAlgn="base" hangingPunct="0">
              <a:spcBef>
                <a:spcPct val="0"/>
              </a:spcBef>
              <a:spcAft>
                <a:spcPct val="0"/>
              </a:spcAft>
              <a:defRPr sz="3200" b="1">
                <a:solidFill>
                  <a:srgbClr val="005595"/>
                </a:solidFill>
                <a:latin typeface="Arial" charset="0"/>
              </a:defRPr>
            </a:lvl2pPr>
            <a:lvl3pPr algn="l" rtl="0" eaLnBrk="0" fontAlgn="base" hangingPunct="0">
              <a:spcBef>
                <a:spcPct val="0"/>
              </a:spcBef>
              <a:spcAft>
                <a:spcPct val="0"/>
              </a:spcAft>
              <a:defRPr sz="3200" b="1">
                <a:solidFill>
                  <a:srgbClr val="005595"/>
                </a:solidFill>
                <a:latin typeface="Arial" charset="0"/>
              </a:defRPr>
            </a:lvl3pPr>
            <a:lvl4pPr algn="l" rtl="0" eaLnBrk="0" fontAlgn="base" hangingPunct="0">
              <a:spcBef>
                <a:spcPct val="0"/>
              </a:spcBef>
              <a:spcAft>
                <a:spcPct val="0"/>
              </a:spcAft>
              <a:defRPr sz="3200" b="1">
                <a:solidFill>
                  <a:srgbClr val="005595"/>
                </a:solidFill>
                <a:latin typeface="Arial" charset="0"/>
              </a:defRPr>
            </a:lvl4pPr>
            <a:lvl5pPr algn="l" rtl="0" eaLnBrk="0" fontAlgn="base" hangingPunct="0">
              <a:spcBef>
                <a:spcPct val="0"/>
              </a:spcBef>
              <a:spcAft>
                <a:spcPct val="0"/>
              </a:spcAft>
              <a:defRPr sz="3200" b="1">
                <a:solidFill>
                  <a:srgbClr val="005595"/>
                </a:solidFill>
                <a:latin typeface="Arial" charset="0"/>
              </a:defRPr>
            </a:lvl5pPr>
            <a:lvl6pPr marL="457200" algn="l" rtl="0" fontAlgn="base">
              <a:spcBef>
                <a:spcPct val="0"/>
              </a:spcBef>
              <a:spcAft>
                <a:spcPct val="0"/>
              </a:spcAft>
              <a:defRPr sz="3200" b="1">
                <a:solidFill>
                  <a:srgbClr val="005595"/>
                </a:solidFill>
                <a:latin typeface="Arial" charset="0"/>
              </a:defRPr>
            </a:lvl6pPr>
            <a:lvl7pPr marL="914400" algn="l" rtl="0" fontAlgn="base">
              <a:spcBef>
                <a:spcPct val="0"/>
              </a:spcBef>
              <a:spcAft>
                <a:spcPct val="0"/>
              </a:spcAft>
              <a:defRPr sz="3200" b="1">
                <a:solidFill>
                  <a:srgbClr val="005595"/>
                </a:solidFill>
                <a:latin typeface="Arial" charset="0"/>
              </a:defRPr>
            </a:lvl7pPr>
            <a:lvl8pPr marL="1371600" algn="l" rtl="0" fontAlgn="base">
              <a:spcBef>
                <a:spcPct val="0"/>
              </a:spcBef>
              <a:spcAft>
                <a:spcPct val="0"/>
              </a:spcAft>
              <a:defRPr sz="3200" b="1">
                <a:solidFill>
                  <a:srgbClr val="005595"/>
                </a:solidFill>
                <a:latin typeface="Arial" charset="0"/>
              </a:defRPr>
            </a:lvl8pPr>
            <a:lvl9pPr marL="1828800" algn="l" rtl="0" fontAlgn="base">
              <a:spcBef>
                <a:spcPct val="0"/>
              </a:spcBef>
              <a:spcAft>
                <a:spcPct val="0"/>
              </a:spcAft>
              <a:defRPr sz="3200" b="1">
                <a:solidFill>
                  <a:srgbClr val="005595"/>
                </a:solidFill>
                <a:latin typeface="Arial" charset="0"/>
              </a:defRPr>
            </a:lvl9pPr>
          </a:lstStyle>
          <a:p>
            <a:r>
              <a:rPr lang="en-US" kern="0" dirty="0" smtClean="0"/>
              <a:t>IFE Triggers (Summary)</a:t>
            </a:r>
          </a:p>
        </p:txBody>
      </p:sp>
      <p:sp>
        <p:nvSpPr>
          <p:cNvPr id="7" name="Content Placeholder 2"/>
          <p:cNvSpPr txBox="1">
            <a:spLocks/>
          </p:cNvSpPr>
          <p:nvPr/>
        </p:nvSpPr>
        <p:spPr bwMode="auto">
          <a:xfrm>
            <a:off x="19050" y="1253490"/>
            <a:ext cx="8839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lvl="1"/>
            <a:r>
              <a:rPr lang="en-US" sz="1800" kern="0" dirty="0" smtClean="0"/>
              <a:t>Report the following events immediately and conduct a filter profile within 7 days (if no obvious reason exists) if the IFE turbidity is:</a:t>
            </a:r>
          </a:p>
          <a:p>
            <a:pPr lvl="2"/>
            <a:r>
              <a:rPr lang="en-US" kern="0" dirty="0" smtClean="0"/>
              <a:t>&gt; 1.0 NTU in 2 consecutive 15-min readings</a:t>
            </a:r>
          </a:p>
          <a:p>
            <a:pPr lvl="2"/>
            <a:r>
              <a:rPr lang="en-US" kern="0" dirty="0" smtClean="0"/>
              <a:t>&gt; 0.5 NTU in 2 consecutive 15-min readings within 4 hours of being backwashed or taken off-line </a:t>
            </a:r>
          </a:p>
          <a:p>
            <a:pPr lvl="1"/>
            <a:r>
              <a:rPr lang="en-US" sz="1800" kern="0" dirty="0" smtClean="0"/>
              <a:t>Report the following events and conduct a filter self assessment within 14 days if the IFE turbidity is:</a:t>
            </a:r>
          </a:p>
          <a:p>
            <a:pPr lvl="2"/>
            <a:r>
              <a:rPr lang="en-US" kern="0" dirty="0" smtClean="0"/>
              <a:t>&gt; 1.0 NTU in 2 consecutive 15-min readings at any time in each of 2 consecutive months.</a:t>
            </a:r>
          </a:p>
          <a:p>
            <a:pPr lvl="1"/>
            <a:r>
              <a:rPr lang="en-US" sz="1800" kern="0" dirty="0" smtClean="0"/>
              <a:t>A CPE must be done within 30 days if the IFE turbidity is:</a:t>
            </a:r>
          </a:p>
          <a:p>
            <a:pPr lvl="2"/>
            <a:r>
              <a:rPr lang="en-US" kern="0" dirty="0" smtClean="0"/>
              <a:t>&gt; 2.0 NTU in 2 consecutive 15-min readings at any time in each of 2 consecutive months.</a:t>
            </a:r>
          </a:p>
          <a:p>
            <a:pPr lvl="1"/>
            <a:endParaRPr lang="en-US" sz="1800" kern="0" dirty="0" smtClean="0"/>
          </a:p>
          <a:p>
            <a:pPr lvl="1"/>
            <a:endParaRPr lang="en-US" sz="1800" kern="0" dirty="0" smtClean="0"/>
          </a:p>
          <a:p>
            <a:pPr lvl="1"/>
            <a:endParaRPr lang="en-US" sz="1800" kern="0" dirty="0" smtClean="0"/>
          </a:p>
        </p:txBody>
      </p:sp>
    </p:spTree>
    <p:extLst>
      <p:ext uri="{BB962C8B-B14F-4D97-AF65-F5344CB8AC3E}">
        <p14:creationId xmlns:p14="http://schemas.microsoft.com/office/powerpoint/2010/main" val="3629094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44562"/>
          </a:xfrm>
        </p:spPr>
        <p:txBody>
          <a:bodyPr/>
          <a:lstStyle/>
          <a:p>
            <a:pPr algn="ctr"/>
            <a:r>
              <a:rPr lang="en-US" dirty="0" smtClean="0"/>
              <a:t>Overview – Disinfection Requirements</a:t>
            </a:r>
          </a:p>
        </p:txBody>
      </p:sp>
      <p:sp>
        <p:nvSpPr>
          <p:cNvPr id="3" name="Content Placeholder 2"/>
          <p:cNvSpPr>
            <a:spLocks noGrp="1"/>
          </p:cNvSpPr>
          <p:nvPr>
            <p:ph idx="1"/>
          </p:nvPr>
        </p:nvSpPr>
        <p:spPr>
          <a:xfrm>
            <a:off x="381000" y="1219200"/>
            <a:ext cx="8382000" cy="4648200"/>
          </a:xfrm>
        </p:spPr>
        <p:txBody>
          <a:bodyPr/>
          <a:lstStyle/>
          <a:p>
            <a:pPr marL="0" indent="0">
              <a:lnSpc>
                <a:spcPct val="150000"/>
              </a:lnSpc>
              <a:buNone/>
              <a:defRPr/>
            </a:pPr>
            <a:r>
              <a:rPr lang="en-US" sz="1800" dirty="0" smtClean="0"/>
              <a:t>OAR 333-061-0032(5) – Disinfection Requirements</a:t>
            </a:r>
          </a:p>
          <a:p>
            <a:pPr marL="914400" lvl="1" indent="-457200">
              <a:buFont typeface="+mj-lt"/>
              <a:buAutoNum type="alphaLcPeriod"/>
              <a:defRPr/>
            </a:pPr>
            <a:r>
              <a:rPr lang="en-US" sz="1600" dirty="0" smtClean="0">
                <a:solidFill>
                  <a:srgbClr val="C00000"/>
                </a:solidFill>
                <a:ea typeface="+mn-ea"/>
                <a:cs typeface="+mn-cs"/>
              </a:rPr>
              <a:t>Disinfection must be sufficient </a:t>
            </a:r>
            <a:r>
              <a:rPr lang="en-US" sz="1600" dirty="0" smtClean="0">
                <a:ea typeface="+mn-ea"/>
                <a:cs typeface="+mn-cs"/>
              </a:rPr>
              <a:t>to ensure that the total treatment process, including filtration credit, achieves:</a:t>
            </a:r>
          </a:p>
          <a:p>
            <a:pPr lvl="2">
              <a:lnSpc>
                <a:spcPct val="150000"/>
              </a:lnSpc>
              <a:defRPr/>
            </a:pPr>
            <a:r>
              <a:rPr lang="en-US" sz="1400" dirty="0" smtClean="0">
                <a:ea typeface="+mn-ea"/>
                <a:cs typeface="+mn-cs"/>
              </a:rPr>
              <a:t>3-log (99.9%) inactivation and/or removal of Giardia </a:t>
            </a:r>
            <a:r>
              <a:rPr lang="en-US" sz="1400" dirty="0" err="1" smtClean="0">
                <a:ea typeface="+mn-ea"/>
                <a:cs typeface="+mn-cs"/>
              </a:rPr>
              <a:t>lamblia</a:t>
            </a:r>
            <a:r>
              <a:rPr lang="en-US" sz="1400" dirty="0" smtClean="0">
                <a:ea typeface="+mn-ea"/>
                <a:cs typeface="+mn-cs"/>
              </a:rPr>
              <a:t> cysts </a:t>
            </a:r>
            <a:r>
              <a:rPr lang="en-US" sz="1400" dirty="0">
                <a:ea typeface="+mn-ea"/>
                <a:cs typeface="+mn-cs"/>
              </a:rPr>
              <a:t>(2.0 to 2.5-log is achieved through filtration)</a:t>
            </a:r>
          </a:p>
          <a:p>
            <a:pPr lvl="2">
              <a:lnSpc>
                <a:spcPct val="150000"/>
              </a:lnSpc>
              <a:defRPr/>
            </a:pPr>
            <a:r>
              <a:rPr lang="en-US" sz="1400" dirty="0" smtClean="0">
                <a:ea typeface="+mn-ea"/>
                <a:cs typeface="+mn-cs"/>
              </a:rPr>
              <a:t>4-log (99.99%) inactivation and/or removal of viruses</a:t>
            </a:r>
          </a:p>
          <a:p>
            <a:pPr lvl="4"/>
            <a:endParaRPr lang="en-US" dirty="0"/>
          </a:p>
          <a:p>
            <a:pPr marL="857250" lvl="1" indent="-342900">
              <a:lnSpc>
                <a:spcPct val="150000"/>
              </a:lnSpc>
              <a:buFont typeface="+mj-lt"/>
              <a:buAutoNum type="alphaLcPeriod"/>
              <a:defRPr/>
            </a:pPr>
            <a:endParaRPr lang="en-US" sz="1600" dirty="0" smtClean="0">
              <a:ea typeface="+mn-ea"/>
              <a:cs typeface="+mn-cs"/>
            </a:endParaRPr>
          </a:p>
          <a:p>
            <a:pPr marL="457200" lvl="1" indent="0">
              <a:lnSpc>
                <a:spcPct val="150000"/>
              </a:lnSpc>
              <a:buNone/>
              <a:defRPr/>
            </a:pPr>
            <a:endParaRPr lang="en-US" dirty="0">
              <a:ea typeface="+mn-ea"/>
              <a:cs typeface="+mn-cs"/>
            </a:endParaRP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68</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2569815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44562"/>
          </a:xfrm>
        </p:spPr>
        <p:txBody>
          <a:bodyPr/>
          <a:lstStyle/>
          <a:p>
            <a:pPr algn="ctr"/>
            <a:r>
              <a:rPr lang="en-US" dirty="0" smtClean="0"/>
              <a:t>Overview – Disinfection Requirements</a:t>
            </a:r>
          </a:p>
        </p:txBody>
      </p:sp>
      <p:sp>
        <p:nvSpPr>
          <p:cNvPr id="3" name="Content Placeholder 2"/>
          <p:cNvSpPr>
            <a:spLocks noGrp="1"/>
          </p:cNvSpPr>
          <p:nvPr>
            <p:ph idx="1"/>
          </p:nvPr>
        </p:nvSpPr>
        <p:spPr>
          <a:xfrm>
            <a:off x="381000" y="1219200"/>
            <a:ext cx="8382000" cy="4648200"/>
          </a:xfrm>
        </p:spPr>
        <p:txBody>
          <a:bodyPr/>
          <a:lstStyle/>
          <a:p>
            <a:pPr marL="0" indent="0">
              <a:lnSpc>
                <a:spcPct val="150000"/>
              </a:lnSpc>
              <a:buNone/>
              <a:defRPr/>
            </a:pPr>
            <a:r>
              <a:rPr lang="en-US" sz="1800" dirty="0" smtClean="0"/>
              <a:t>OAR 333-061-0032(5) – Disinfection Requirements</a:t>
            </a:r>
          </a:p>
          <a:p>
            <a:pPr marL="914400" lvl="1" indent="-457200">
              <a:buFont typeface="+mj-lt"/>
              <a:buAutoNum type="alphaLcPeriod"/>
              <a:defRPr/>
            </a:pPr>
            <a:r>
              <a:rPr lang="en-US" sz="1600" dirty="0" smtClean="0">
                <a:ea typeface="+mn-ea"/>
                <a:cs typeface="+mn-cs"/>
              </a:rPr>
              <a:t>Disinfection must be sufficient to ensure that the total treatment process, including filtration credit, achieves:</a:t>
            </a:r>
          </a:p>
          <a:p>
            <a:pPr lvl="2">
              <a:lnSpc>
                <a:spcPct val="150000"/>
              </a:lnSpc>
              <a:defRPr/>
            </a:pPr>
            <a:r>
              <a:rPr lang="en-US" sz="1400" dirty="0" smtClean="0">
                <a:ea typeface="+mn-ea"/>
                <a:cs typeface="+mn-cs"/>
              </a:rPr>
              <a:t>3-log (99.9%) inactivation and/or removal of Giardia </a:t>
            </a:r>
            <a:r>
              <a:rPr lang="en-US" sz="1400" dirty="0" err="1" smtClean="0">
                <a:ea typeface="+mn-ea"/>
                <a:cs typeface="+mn-cs"/>
              </a:rPr>
              <a:t>lamblia</a:t>
            </a:r>
            <a:r>
              <a:rPr lang="en-US" sz="1400" dirty="0" smtClean="0">
                <a:ea typeface="+mn-ea"/>
                <a:cs typeface="+mn-cs"/>
              </a:rPr>
              <a:t> cysts </a:t>
            </a:r>
            <a:r>
              <a:rPr lang="en-US" sz="1400" dirty="0">
                <a:ea typeface="+mn-ea"/>
                <a:cs typeface="+mn-cs"/>
              </a:rPr>
              <a:t>(2.0 to 2.5-log is achieved through filtration)</a:t>
            </a:r>
          </a:p>
          <a:p>
            <a:pPr lvl="2">
              <a:lnSpc>
                <a:spcPct val="150000"/>
              </a:lnSpc>
              <a:defRPr/>
            </a:pPr>
            <a:r>
              <a:rPr lang="en-US" sz="1400" dirty="0" smtClean="0">
                <a:ea typeface="+mn-ea"/>
                <a:cs typeface="+mn-cs"/>
              </a:rPr>
              <a:t>4-log (99.99%) inactivation and/or removal of viruses</a:t>
            </a:r>
          </a:p>
          <a:p>
            <a:pPr marL="857250" lvl="1" indent="-342900">
              <a:buFont typeface="+mj-lt"/>
              <a:buAutoNum type="alphaLcPeriod"/>
              <a:defRPr/>
            </a:pPr>
            <a:r>
              <a:rPr lang="en-US" sz="1600" dirty="0" smtClean="0">
                <a:ea typeface="+mn-ea"/>
                <a:cs typeface="+mn-cs"/>
              </a:rPr>
              <a:t>The </a:t>
            </a:r>
            <a:r>
              <a:rPr lang="en-US" sz="1600" dirty="0" smtClean="0">
                <a:solidFill>
                  <a:srgbClr val="C00000"/>
                </a:solidFill>
                <a:ea typeface="+mn-ea"/>
                <a:cs typeface="+mn-cs"/>
              </a:rPr>
              <a:t>residual disinfectant concentration of water entering the distribution system</a:t>
            </a:r>
            <a:r>
              <a:rPr lang="en-US" sz="1600" dirty="0" smtClean="0">
                <a:ea typeface="+mn-ea"/>
                <a:cs typeface="+mn-cs"/>
              </a:rPr>
              <a:t> (entry point or “EP”) cannot be less than 0.2 mg/l for more than 4 hours.</a:t>
            </a:r>
          </a:p>
          <a:p>
            <a:pPr lvl="4"/>
            <a:r>
              <a:rPr lang="en-US" dirty="0" smtClean="0"/>
              <a:t>Continuous (on-line) monitoring if &gt; </a:t>
            </a:r>
            <a:r>
              <a:rPr lang="en-US" dirty="0"/>
              <a:t>3,300 population</a:t>
            </a:r>
          </a:p>
          <a:p>
            <a:pPr lvl="4"/>
            <a:r>
              <a:rPr lang="en-US" dirty="0" smtClean="0"/>
              <a:t>4x/day if serving 2,501 – 3,300 people</a:t>
            </a:r>
          </a:p>
          <a:p>
            <a:pPr lvl="4"/>
            <a:r>
              <a:rPr lang="en-US" dirty="0" smtClean="0"/>
              <a:t>3x/day if serving 1,001 – 2,500 people</a:t>
            </a:r>
          </a:p>
          <a:p>
            <a:pPr lvl="4"/>
            <a:r>
              <a:rPr lang="en-US" dirty="0" smtClean="0"/>
              <a:t>2x/day if serving 501 – 1,000</a:t>
            </a:r>
          </a:p>
          <a:p>
            <a:pPr lvl="4"/>
            <a:r>
              <a:rPr lang="en-US" dirty="0" smtClean="0"/>
              <a:t>1x/day if serving &lt; 500 people</a:t>
            </a:r>
            <a:endParaRPr lang="en-US" dirty="0"/>
          </a:p>
          <a:p>
            <a:pPr marL="857250" lvl="1" indent="-342900">
              <a:lnSpc>
                <a:spcPct val="150000"/>
              </a:lnSpc>
              <a:buFont typeface="+mj-lt"/>
              <a:buAutoNum type="alphaLcPeriod"/>
              <a:defRPr/>
            </a:pPr>
            <a:endParaRPr lang="en-US" sz="1600" dirty="0" smtClean="0">
              <a:ea typeface="+mn-ea"/>
              <a:cs typeface="+mn-cs"/>
            </a:endParaRPr>
          </a:p>
          <a:p>
            <a:pPr marL="457200" lvl="1" indent="0">
              <a:lnSpc>
                <a:spcPct val="150000"/>
              </a:lnSpc>
              <a:buNone/>
              <a:defRPr/>
            </a:pPr>
            <a:endParaRPr lang="en-US" dirty="0">
              <a:ea typeface="+mn-ea"/>
              <a:cs typeface="+mn-cs"/>
            </a:endParaRP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69</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1704486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328641" y="389426"/>
            <a:ext cx="4572000" cy="838200"/>
          </a:xfrm>
        </p:spPr>
        <p:txBody>
          <a:bodyPr/>
          <a:lstStyle/>
          <a:p>
            <a:pPr eaLnBrk="1" hangingPunct="1">
              <a:defRPr/>
            </a:pPr>
            <a:r>
              <a:rPr lang="en-US" dirty="0" smtClean="0"/>
              <a:t>Are you prepared for unusual events?</a:t>
            </a:r>
          </a:p>
        </p:txBody>
      </p:sp>
      <p:sp>
        <p:nvSpPr>
          <p:cNvPr id="2" name="Content Placeholder 1"/>
          <p:cNvSpPr>
            <a:spLocks noGrp="1"/>
          </p:cNvSpPr>
          <p:nvPr>
            <p:ph idx="1"/>
          </p:nvPr>
        </p:nvSpPr>
        <p:spPr>
          <a:xfrm>
            <a:off x="455641" y="1447800"/>
            <a:ext cx="4191000" cy="533400"/>
          </a:xfrm>
        </p:spPr>
        <p:txBody>
          <a:bodyPr/>
          <a:lstStyle/>
          <a:p>
            <a:r>
              <a:rPr lang="en-US" dirty="0" smtClean="0"/>
              <a:t>What happens if your streaming current meter stops working?</a:t>
            </a:r>
          </a:p>
          <a:p>
            <a:r>
              <a:rPr lang="en-US" dirty="0" smtClean="0"/>
              <a:t>Can you operate in fully manual mode?</a:t>
            </a:r>
          </a:p>
          <a:p>
            <a:r>
              <a:rPr lang="en-US" dirty="0" smtClean="0"/>
              <a:t>Can you treat water during a flood?</a:t>
            </a:r>
            <a:endParaRPr lang="en-US" dirty="0"/>
          </a:p>
        </p:txBody>
      </p:sp>
      <p:sp>
        <p:nvSpPr>
          <p:cNvPr id="8" name="Content Placeholder 1"/>
          <p:cNvSpPr txBox="1">
            <a:spLocks/>
          </p:cNvSpPr>
          <p:nvPr/>
        </p:nvSpPr>
        <p:spPr bwMode="auto">
          <a:xfrm>
            <a:off x="823941" y="5943600"/>
            <a:ext cx="4038600" cy="533400"/>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marL="0" indent="0">
              <a:buNone/>
            </a:pPr>
            <a:r>
              <a:rPr lang="en-US" sz="1400" kern="0" dirty="0" smtClean="0"/>
              <a:t>Sample of 760 NTU water taken from the Ship Creek supply Aug 9, 1971 – Fort Richardson, AK</a:t>
            </a:r>
            <a:endParaRPr lang="en-US" sz="1400" kern="0" dirty="0"/>
          </a:p>
        </p:txBody>
      </p:sp>
      <p:pic>
        <p:nvPicPr>
          <p:cNvPr id="3" name="Picture 2"/>
          <p:cNvPicPr>
            <a:picLocks noChangeAspect="1"/>
          </p:cNvPicPr>
          <p:nvPr/>
        </p:nvPicPr>
        <p:blipFill>
          <a:blip r:embed="rId3"/>
          <a:stretch>
            <a:fillRect/>
          </a:stretch>
        </p:blipFill>
        <p:spPr>
          <a:xfrm>
            <a:off x="930457" y="3707848"/>
            <a:ext cx="3932084" cy="2235752"/>
          </a:xfrm>
          <a:prstGeom prst="rect">
            <a:avLst/>
          </a:prstGeom>
          <a:ln>
            <a:solidFill>
              <a:schemeClr val="tx1"/>
            </a:solidFill>
          </a:ln>
        </p:spPr>
      </p:pic>
      <p:pic>
        <p:nvPicPr>
          <p:cNvPr id="4" name="Picture 3"/>
          <p:cNvPicPr>
            <a:picLocks noChangeAspect="1"/>
          </p:cNvPicPr>
          <p:nvPr/>
        </p:nvPicPr>
        <p:blipFill>
          <a:blip r:embed="rId4"/>
          <a:stretch>
            <a:fillRect/>
          </a:stretch>
        </p:blipFill>
        <p:spPr>
          <a:xfrm>
            <a:off x="5867400" y="389426"/>
            <a:ext cx="2720576" cy="5334462"/>
          </a:xfrm>
          <a:prstGeom prst="rect">
            <a:avLst/>
          </a:prstGeom>
          <a:ln>
            <a:solidFill>
              <a:schemeClr val="tx1"/>
            </a:solidFill>
          </a:ln>
        </p:spPr>
      </p:pic>
    </p:spTree>
    <p:extLst>
      <p:ext uri="{BB962C8B-B14F-4D97-AF65-F5344CB8AC3E}">
        <p14:creationId xmlns:p14="http://schemas.microsoft.com/office/powerpoint/2010/main" val="2785908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44562"/>
          </a:xfrm>
        </p:spPr>
        <p:txBody>
          <a:bodyPr/>
          <a:lstStyle/>
          <a:p>
            <a:pPr algn="ctr"/>
            <a:r>
              <a:rPr lang="en-US" dirty="0" smtClean="0"/>
              <a:t>Overview – Disinfection Requirements</a:t>
            </a:r>
          </a:p>
        </p:txBody>
      </p:sp>
      <p:sp>
        <p:nvSpPr>
          <p:cNvPr id="3" name="Content Placeholder 2"/>
          <p:cNvSpPr>
            <a:spLocks noGrp="1"/>
          </p:cNvSpPr>
          <p:nvPr>
            <p:ph idx="1"/>
          </p:nvPr>
        </p:nvSpPr>
        <p:spPr>
          <a:xfrm>
            <a:off x="381000" y="1219200"/>
            <a:ext cx="8382000" cy="4648200"/>
          </a:xfrm>
        </p:spPr>
        <p:txBody>
          <a:bodyPr/>
          <a:lstStyle/>
          <a:p>
            <a:pPr marL="0" indent="0">
              <a:lnSpc>
                <a:spcPct val="150000"/>
              </a:lnSpc>
              <a:buNone/>
              <a:defRPr/>
            </a:pPr>
            <a:r>
              <a:rPr lang="en-US" sz="1800" dirty="0" smtClean="0"/>
              <a:t>OAR 333-061-0032(5) – Disinfection Requirements</a:t>
            </a:r>
          </a:p>
          <a:p>
            <a:pPr marL="914400" lvl="1" indent="-457200">
              <a:buFont typeface="+mj-lt"/>
              <a:buAutoNum type="alphaLcPeriod"/>
              <a:defRPr/>
            </a:pPr>
            <a:r>
              <a:rPr lang="en-US" sz="1600" dirty="0" smtClean="0">
                <a:ea typeface="+mn-ea"/>
                <a:cs typeface="+mn-cs"/>
              </a:rPr>
              <a:t>Disinfection must be sufficient to ensure that the total treatment process, including filtration credit, achieves:</a:t>
            </a:r>
          </a:p>
          <a:p>
            <a:pPr lvl="2">
              <a:lnSpc>
                <a:spcPct val="150000"/>
              </a:lnSpc>
              <a:defRPr/>
            </a:pPr>
            <a:r>
              <a:rPr lang="en-US" sz="1400" dirty="0" smtClean="0">
                <a:ea typeface="+mn-ea"/>
                <a:cs typeface="+mn-cs"/>
              </a:rPr>
              <a:t>3-log (99.9%) inactivation and/or removal of Giardia </a:t>
            </a:r>
            <a:r>
              <a:rPr lang="en-US" sz="1400" dirty="0" err="1" smtClean="0">
                <a:ea typeface="+mn-ea"/>
                <a:cs typeface="+mn-cs"/>
              </a:rPr>
              <a:t>lamblia</a:t>
            </a:r>
            <a:r>
              <a:rPr lang="en-US" sz="1400" dirty="0" smtClean="0">
                <a:ea typeface="+mn-ea"/>
                <a:cs typeface="+mn-cs"/>
              </a:rPr>
              <a:t> cysts </a:t>
            </a:r>
            <a:r>
              <a:rPr lang="en-US" sz="1400" dirty="0">
                <a:ea typeface="+mn-ea"/>
                <a:cs typeface="+mn-cs"/>
              </a:rPr>
              <a:t>(2.0 to 2.5-log is achieved through filtration)</a:t>
            </a:r>
          </a:p>
          <a:p>
            <a:pPr lvl="2">
              <a:lnSpc>
                <a:spcPct val="150000"/>
              </a:lnSpc>
              <a:defRPr/>
            </a:pPr>
            <a:r>
              <a:rPr lang="en-US" sz="1400" dirty="0" smtClean="0">
                <a:ea typeface="+mn-ea"/>
                <a:cs typeface="+mn-cs"/>
              </a:rPr>
              <a:t>4-log (99.99%) inactivation and/or removal of viruses</a:t>
            </a:r>
          </a:p>
          <a:p>
            <a:pPr marL="857250" lvl="1" indent="-342900">
              <a:buFont typeface="+mj-lt"/>
              <a:buAutoNum type="alphaLcPeriod"/>
              <a:defRPr/>
            </a:pPr>
            <a:r>
              <a:rPr lang="en-US" sz="1600" dirty="0" smtClean="0">
                <a:ea typeface="+mn-ea"/>
                <a:cs typeface="+mn-cs"/>
              </a:rPr>
              <a:t>The </a:t>
            </a:r>
            <a:r>
              <a:rPr lang="en-US" sz="1600" dirty="0">
                <a:ea typeface="+mn-ea"/>
                <a:cs typeface="+mn-cs"/>
              </a:rPr>
              <a:t>residual disinfectant concentration of water entering the distribution system </a:t>
            </a:r>
            <a:r>
              <a:rPr lang="en-US" sz="1600" dirty="0" smtClean="0">
                <a:ea typeface="+mn-ea"/>
                <a:cs typeface="+mn-cs"/>
              </a:rPr>
              <a:t>(entry point or “EP”) cannot be less than 0.2 mg/l for more than 4 hours.</a:t>
            </a:r>
          </a:p>
          <a:p>
            <a:pPr lvl="4"/>
            <a:r>
              <a:rPr lang="en-US" dirty="0" smtClean="0"/>
              <a:t>Continuous (on-line) monitoring if &gt; </a:t>
            </a:r>
            <a:r>
              <a:rPr lang="en-US" dirty="0"/>
              <a:t>3,300 population</a:t>
            </a:r>
          </a:p>
          <a:p>
            <a:pPr lvl="4"/>
            <a:r>
              <a:rPr lang="en-US" dirty="0" smtClean="0"/>
              <a:t>4x/day if serving 2,501 – 3,300 people</a:t>
            </a:r>
          </a:p>
          <a:p>
            <a:pPr lvl="4"/>
            <a:r>
              <a:rPr lang="en-US" dirty="0" smtClean="0"/>
              <a:t>3x/day if serving 1,001 – 2,500 people</a:t>
            </a:r>
          </a:p>
          <a:p>
            <a:pPr lvl="4"/>
            <a:r>
              <a:rPr lang="en-US" dirty="0" smtClean="0"/>
              <a:t>2x/day if serving 501 – 1,000</a:t>
            </a:r>
          </a:p>
          <a:p>
            <a:pPr lvl="4"/>
            <a:r>
              <a:rPr lang="en-US" dirty="0" smtClean="0"/>
              <a:t>1x/day if serving &lt; 500 people</a:t>
            </a:r>
          </a:p>
          <a:p>
            <a:pPr marL="800100" lvl="1" indent="-342900">
              <a:buFont typeface="+mj-lt"/>
              <a:buAutoNum type="alphaLcPeriod"/>
            </a:pPr>
            <a:r>
              <a:rPr lang="en-US" sz="1500" dirty="0" smtClean="0"/>
              <a:t>The </a:t>
            </a:r>
            <a:r>
              <a:rPr lang="en-US" sz="1500" dirty="0"/>
              <a:t>residual </a:t>
            </a:r>
            <a:r>
              <a:rPr lang="en-US" sz="1500" dirty="0">
                <a:solidFill>
                  <a:srgbClr val="C00000"/>
                </a:solidFill>
              </a:rPr>
              <a:t>concentration in the distribution system</a:t>
            </a:r>
            <a:r>
              <a:rPr lang="en-US" sz="1500" dirty="0"/>
              <a:t>, cannot be undetectable in more than 5% of samples each month, for any two consecutive months that the system serves water to the public.</a:t>
            </a:r>
          </a:p>
          <a:p>
            <a:pPr lvl="4"/>
            <a:endParaRPr lang="en-US" dirty="0"/>
          </a:p>
          <a:p>
            <a:pPr marL="857250" lvl="1" indent="-342900">
              <a:lnSpc>
                <a:spcPct val="150000"/>
              </a:lnSpc>
              <a:buFont typeface="+mj-lt"/>
              <a:buAutoNum type="alphaLcPeriod"/>
              <a:defRPr/>
            </a:pPr>
            <a:endParaRPr lang="en-US" sz="1600" dirty="0" smtClean="0">
              <a:ea typeface="+mn-ea"/>
              <a:cs typeface="+mn-cs"/>
            </a:endParaRPr>
          </a:p>
          <a:p>
            <a:pPr marL="457200" lvl="1" indent="0">
              <a:lnSpc>
                <a:spcPct val="150000"/>
              </a:lnSpc>
              <a:buNone/>
              <a:defRPr/>
            </a:pPr>
            <a:endParaRPr lang="en-US" dirty="0">
              <a:ea typeface="+mn-ea"/>
              <a:cs typeface="+mn-cs"/>
            </a:endParaRP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70</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3813534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081973" cy="1143000"/>
          </a:xfrm>
        </p:spPr>
        <p:txBody>
          <a:bodyPr/>
          <a:lstStyle/>
          <a:p>
            <a:r>
              <a:rPr lang="en-US" dirty="0" smtClean="0"/>
              <a:t>Entry Point Residual</a:t>
            </a:r>
            <a:endParaRPr lang="en-US" dirty="0"/>
          </a:p>
        </p:txBody>
      </p:sp>
      <p:sp>
        <p:nvSpPr>
          <p:cNvPr id="3" name="Content Placeholder 2"/>
          <p:cNvSpPr>
            <a:spLocks noGrp="1"/>
          </p:cNvSpPr>
          <p:nvPr>
            <p:ph idx="1"/>
          </p:nvPr>
        </p:nvSpPr>
        <p:spPr>
          <a:xfrm>
            <a:off x="457200" y="1905000"/>
            <a:ext cx="2971800" cy="1447800"/>
          </a:xfrm>
        </p:spPr>
        <p:txBody>
          <a:bodyPr/>
          <a:lstStyle/>
          <a:p>
            <a:pPr marL="0" indent="0" eaLnBrk="1" hangingPunct="1">
              <a:buNone/>
            </a:pPr>
            <a:r>
              <a:rPr lang="en-US" dirty="0" smtClean="0">
                <a:solidFill>
                  <a:srgbClr val="C00000"/>
                </a:solidFill>
              </a:rPr>
              <a:t>Where would you measure the chlorine residual entering the distribution system?</a:t>
            </a:r>
          </a:p>
          <a:p>
            <a:pPr marL="0" indent="0" eaLnBrk="1" hangingPunct="1">
              <a:buNone/>
            </a:pPr>
            <a:endParaRPr lang="en-US" dirty="0"/>
          </a:p>
          <a:p>
            <a:endParaRPr lang="en-US" sz="1800"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71</a:t>
            </a:fld>
            <a:endParaRPr lang="en-US"/>
          </a:p>
        </p:txBody>
      </p:sp>
      <p:graphicFrame>
        <p:nvGraphicFramePr>
          <p:cNvPr id="6" name="Object 2"/>
          <p:cNvGraphicFramePr>
            <a:graphicFrameLocks noChangeAspect="1"/>
          </p:cNvGraphicFramePr>
          <p:nvPr>
            <p:extLst>
              <p:ext uri="{D42A27DB-BD31-4B8C-83A1-F6EECF244321}">
                <p14:modId xmlns:p14="http://schemas.microsoft.com/office/powerpoint/2010/main" val="151110861"/>
              </p:ext>
            </p:extLst>
          </p:nvPr>
        </p:nvGraphicFramePr>
        <p:xfrm>
          <a:off x="3886200" y="112712"/>
          <a:ext cx="4515914" cy="6364288"/>
        </p:xfrm>
        <a:graphic>
          <a:graphicData uri="http://schemas.openxmlformats.org/presentationml/2006/ole">
            <mc:AlternateContent xmlns:mc="http://schemas.openxmlformats.org/markup-compatibility/2006">
              <mc:Choice xmlns:v="urn:schemas-microsoft-com:vml" Requires="v">
                <p:oleObj spid="_x0000_s2473" name="Document" r:id="rId5" imgW="5715586" imgH="8043661" progId="Word.Document.8">
                  <p:embed/>
                </p:oleObj>
              </mc:Choice>
              <mc:Fallback>
                <p:oleObj name="Document" r:id="rId5" imgW="5715586" imgH="8043661" progId="Word.Document.8">
                  <p:embed/>
                  <p:pic>
                    <p:nvPicPr>
                      <p:cNvPr id="0" name=""/>
                      <p:cNvPicPr>
                        <a:picLocks noChangeAspect="1" noChangeArrowheads="1"/>
                      </p:cNvPicPr>
                      <p:nvPr/>
                    </p:nvPicPr>
                    <p:blipFill>
                      <a:blip r:embed="rId6"/>
                      <a:srcRect/>
                      <a:stretch>
                        <a:fillRect/>
                      </a:stretch>
                    </p:blipFill>
                    <p:spPr bwMode="auto">
                      <a:xfrm>
                        <a:off x="3886200" y="112712"/>
                        <a:ext cx="4515914" cy="6364288"/>
                      </a:xfrm>
                      <a:prstGeom prst="rect">
                        <a:avLst/>
                      </a:prstGeom>
                      <a:noFill/>
                      <a:extLst/>
                    </p:spPr>
                  </p:pic>
                </p:oleObj>
              </mc:Fallback>
            </mc:AlternateContent>
          </a:graphicData>
        </a:graphic>
      </p:graphicFrame>
    </p:spTree>
    <p:extLst>
      <p:ext uri="{BB962C8B-B14F-4D97-AF65-F5344CB8AC3E}">
        <p14:creationId xmlns:p14="http://schemas.microsoft.com/office/powerpoint/2010/main" val="2345757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081973" cy="1143000"/>
          </a:xfrm>
        </p:spPr>
        <p:txBody>
          <a:bodyPr/>
          <a:lstStyle/>
          <a:p>
            <a:r>
              <a:rPr lang="en-US" dirty="0" smtClean="0"/>
              <a:t>Entry Point</a:t>
            </a:r>
            <a:br>
              <a:rPr lang="en-US" dirty="0" smtClean="0"/>
            </a:br>
            <a:r>
              <a:rPr lang="en-US" dirty="0" smtClean="0"/>
              <a:t>Residual</a:t>
            </a:r>
            <a:endParaRPr lang="en-US" dirty="0"/>
          </a:p>
        </p:txBody>
      </p:sp>
      <p:sp>
        <p:nvSpPr>
          <p:cNvPr id="3" name="Content Placeholder 2"/>
          <p:cNvSpPr>
            <a:spLocks noGrp="1"/>
          </p:cNvSpPr>
          <p:nvPr>
            <p:ph idx="1"/>
          </p:nvPr>
        </p:nvSpPr>
        <p:spPr>
          <a:xfrm>
            <a:off x="457200" y="1905000"/>
            <a:ext cx="2971800" cy="1447800"/>
          </a:xfrm>
        </p:spPr>
        <p:txBody>
          <a:bodyPr/>
          <a:lstStyle/>
          <a:p>
            <a:pPr marL="0" indent="0" eaLnBrk="1" hangingPunct="1">
              <a:buNone/>
            </a:pPr>
            <a:r>
              <a:rPr lang="en-US" dirty="0" smtClean="0">
                <a:solidFill>
                  <a:srgbClr val="C00000"/>
                </a:solidFill>
              </a:rPr>
              <a:t>After the </a:t>
            </a:r>
            <a:r>
              <a:rPr lang="en-US" dirty="0" err="1" smtClean="0">
                <a:solidFill>
                  <a:srgbClr val="C00000"/>
                </a:solidFill>
              </a:rPr>
              <a:t>clearwell</a:t>
            </a:r>
            <a:r>
              <a:rPr lang="en-US" dirty="0" smtClean="0">
                <a:solidFill>
                  <a:srgbClr val="C00000"/>
                </a:solidFill>
              </a:rPr>
              <a:t> and prior to the distribution system.</a:t>
            </a:r>
          </a:p>
          <a:p>
            <a:pPr marL="0" indent="0" eaLnBrk="1" hangingPunct="1">
              <a:buNone/>
            </a:pPr>
            <a:endParaRPr lang="en-US" dirty="0"/>
          </a:p>
          <a:p>
            <a:pPr marL="0" indent="0" eaLnBrk="1" hangingPunct="1">
              <a:buNone/>
            </a:pPr>
            <a:r>
              <a:rPr lang="en-US" dirty="0" smtClean="0"/>
              <a:t>“</a:t>
            </a:r>
            <a:r>
              <a:rPr lang="en-US" dirty="0" err="1" smtClean="0"/>
              <a:t>Clearwell</a:t>
            </a:r>
            <a:r>
              <a:rPr lang="en-US" dirty="0" smtClean="0"/>
              <a:t>” in this case refers to a storage tank or reservoir used to hold chlorinated water for a sufficient amount of time for effective disinfection.</a:t>
            </a:r>
          </a:p>
          <a:p>
            <a:pPr marL="0" indent="0" eaLnBrk="1" hangingPunct="1">
              <a:buNone/>
            </a:pPr>
            <a:endParaRPr lang="en-US" dirty="0"/>
          </a:p>
          <a:p>
            <a:endParaRPr lang="en-US" sz="1800"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72</a:t>
            </a:fld>
            <a:endParaRPr lang="en-US"/>
          </a:p>
        </p:txBody>
      </p:sp>
      <p:graphicFrame>
        <p:nvGraphicFramePr>
          <p:cNvPr id="8" name="Object 2"/>
          <p:cNvGraphicFramePr>
            <a:graphicFrameLocks noChangeAspect="1"/>
          </p:cNvGraphicFramePr>
          <p:nvPr>
            <p:extLst>
              <p:ext uri="{D42A27DB-BD31-4B8C-83A1-F6EECF244321}">
                <p14:modId xmlns:p14="http://schemas.microsoft.com/office/powerpoint/2010/main" val="4054465556"/>
              </p:ext>
            </p:extLst>
          </p:nvPr>
        </p:nvGraphicFramePr>
        <p:xfrm>
          <a:off x="3890963" y="117475"/>
          <a:ext cx="4456112" cy="6283325"/>
        </p:xfrm>
        <a:graphic>
          <a:graphicData uri="http://schemas.openxmlformats.org/presentationml/2006/ole">
            <mc:AlternateContent xmlns:mc="http://schemas.openxmlformats.org/markup-compatibility/2006">
              <mc:Choice xmlns:v="urn:schemas-microsoft-com:vml" Requires="v">
                <p:oleObj spid="_x0000_s3449" name="Document" r:id="rId5" imgW="5715586" imgH="8041861" progId="Word.Document.8">
                  <p:embed/>
                </p:oleObj>
              </mc:Choice>
              <mc:Fallback>
                <p:oleObj name="Document" r:id="rId5" imgW="5715586" imgH="8041861" progId="Word.Document.8">
                  <p:embed/>
                  <p:pic>
                    <p:nvPicPr>
                      <p:cNvPr id="0" name=""/>
                      <p:cNvPicPr>
                        <a:picLocks noChangeAspect="1" noChangeArrowheads="1"/>
                      </p:cNvPicPr>
                      <p:nvPr/>
                    </p:nvPicPr>
                    <p:blipFill>
                      <a:blip r:embed="rId6"/>
                      <a:srcRect/>
                      <a:stretch>
                        <a:fillRect/>
                      </a:stretch>
                    </p:blipFill>
                    <p:spPr bwMode="auto">
                      <a:xfrm>
                        <a:off x="3890963" y="117475"/>
                        <a:ext cx="4456112" cy="6283325"/>
                      </a:xfrm>
                      <a:prstGeom prst="rect">
                        <a:avLst/>
                      </a:prstGeom>
                      <a:noFill/>
                      <a:extLst/>
                    </p:spPr>
                  </p:pic>
                </p:oleObj>
              </mc:Fallback>
            </mc:AlternateContent>
          </a:graphicData>
        </a:graphic>
      </p:graphicFrame>
    </p:spTree>
    <p:extLst>
      <p:ext uri="{BB962C8B-B14F-4D97-AF65-F5344CB8AC3E}">
        <p14:creationId xmlns:p14="http://schemas.microsoft.com/office/powerpoint/2010/main" val="762763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081973" cy="1143000"/>
          </a:xfrm>
        </p:spPr>
        <p:txBody>
          <a:bodyPr/>
          <a:lstStyle/>
          <a:p>
            <a:r>
              <a:rPr lang="en-US" dirty="0" smtClean="0"/>
              <a:t>Entry Point</a:t>
            </a:r>
            <a:br>
              <a:rPr lang="en-US" dirty="0" smtClean="0"/>
            </a:br>
            <a:r>
              <a:rPr lang="en-US" dirty="0" smtClean="0"/>
              <a:t>Residual</a:t>
            </a:r>
            <a:endParaRPr lang="en-US" dirty="0"/>
          </a:p>
        </p:txBody>
      </p:sp>
      <p:sp>
        <p:nvSpPr>
          <p:cNvPr id="3" name="Content Placeholder 2"/>
          <p:cNvSpPr>
            <a:spLocks noGrp="1"/>
          </p:cNvSpPr>
          <p:nvPr>
            <p:ph idx="1"/>
          </p:nvPr>
        </p:nvSpPr>
        <p:spPr>
          <a:xfrm>
            <a:off x="457200" y="1623219"/>
            <a:ext cx="8686800" cy="1447800"/>
          </a:xfrm>
        </p:spPr>
        <p:txBody>
          <a:bodyPr/>
          <a:lstStyle/>
          <a:p>
            <a:pPr marL="0" indent="0" eaLnBrk="1" hangingPunct="1">
              <a:buNone/>
            </a:pPr>
            <a:r>
              <a:rPr lang="en-US" dirty="0" smtClean="0">
                <a:solidFill>
                  <a:srgbClr val="C00000"/>
                </a:solidFill>
              </a:rPr>
              <a:t>What EP residual would you report?</a:t>
            </a:r>
          </a:p>
          <a:p>
            <a:pPr marL="0" indent="0" eaLnBrk="1" hangingPunct="1">
              <a:buNone/>
            </a:pPr>
            <a:endParaRPr lang="en-US" dirty="0"/>
          </a:p>
          <a:p>
            <a:pPr marL="0" indent="0" eaLnBrk="1" hangingPunct="1">
              <a:buNone/>
            </a:pPr>
            <a:r>
              <a:rPr lang="en-US" dirty="0" smtClean="0"/>
              <a:t>Report the lowest daily residual on the “Surface Water Quality Data Form”</a:t>
            </a:r>
            <a:endParaRPr lang="en-US" dirty="0"/>
          </a:p>
          <a:p>
            <a:endParaRPr lang="en-US" sz="1800"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73</a:t>
            </a:fld>
            <a:endParaRPr lang="en-US"/>
          </a:p>
        </p:txBody>
      </p:sp>
      <p:pic>
        <p:nvPicPr>
          <p:cNvPr id="7" name="Picture 6"/>
          <p:cNvPicPr>
            <a:picLocks noChangeAspect="1"/>
          </p:cNvPicPr>
          <p:nvPr/>
        </p:nvPicPr>
        <p:blipFill>
          <a:blip r:embed="rId3"/>
          <a:stretch>
            <a:fillRect/>
          </a:stretch>
        </p:blipFill>
        <p:spPr>
          <a:xfrm>
            <a:off x="609600" y="3071019"/>
            <a:ext cx="7984216" cy="2209800"/>
          </a:xfrm>
          <a:prstGeom prst="rect">
            <a:avLst/>
          </a:prstGeom>
        </p:spPr>
      </p:pic>
      <p:sp>
        <p:nvSpPr>
          <p:cNvPr id="9" name="Rectangle 8"/>
          <p:cNvSpPr/>
          <p:nvPr/>
        </p:nvSpPr>
        <p:spPr bwMode="auto">
          <a:xfrm>
            <a:off x="1752600" y="3822063"/>
            <a:ext cx="1066800" cy="1395308"/>
          </a:xfrm>
          <a:prstGeom prst="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3507113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081973" cy="1143000"/>
          </a:xfrm>
        </p:spPr>
        <p:txBody>
          <a:bodyPr/>
          <a:lstStyle/>
          <a:p>
            <a:r>
              <a:rPr lang="en-US" dirty="0" smtClean="0"/>
              <a:t>Distribution Residual</a:t>
            </a:r>
            <a:endParaRPr lang="en-US" dirty="0"/>
          </a:p>
        </p:txBody>
      </p:sp>
      <p:sp>
        <p:nvSpPr>
          <p:cNvPr id="3" name="Content Placeholder 2"/>
          <p:cNvSpPr>
            <a:spLocks noGrp="1"/>
          </p:cNvSpPr>
          <p:nvPr>
            <p:ph idx="1"/>
          </p:nvPr>
        </p:nvSpPr>
        <p:spPr>
          <a:xfrm>
            <a:off x="304800" y="1508919"/>
            <a:ext cx="3505200" cy="1447800"/>
          </a:xfrm>
        </p:spPr>
        <p:txBody>
          <a:bodyPr/>
          <a:lstStyle/>
          <a:p>
            <a:pPr marL="0" indent="0" eaLnBrk="1" hangingPunct="1">
              <a:buNone/>
            </a:pPr>
            <a:r>
              <a:rPr lang="en-US" sz="1800" dirty="0" smtClean="0">
                <a:solidFill>
                  <a:srgbClr val="C00000"/>
                </a:solidFill>
              </a:rPr>
              <a:t>Where would you sample in the distribution system?</a:t>
            </a:r>
          </a:p>
          <a:p>
            <a:pPr marL="0" indent="0" eaLnBrk="1" hangingPunct="1">
              <a:buNone/>
            </a:pPr>
            <a:endParaRPr lang="en-US" sz="1800" dirty="0"/>
          </a:p>
          <a:p>
            <a:pPr marL="0" indent="0" eaLnBrk="1" hangingPunct="1">
              <a:buNone/>
            </a:pPr>
            <a:endParaRPr lang="en-US" sz="1800" dirty="0"/>
          </a:p>
          <a:p>
            <a:endParaRPr lang="en-US" sz="1800"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74</a:t>
            </a:fld>
            <a:endParaRPr lang="en-US"/>
          </a:p>
        </p:txBody>
      </p:sp>
      <p:graphicFrame>
        <p:nvGraphicFramePr>
          <p:cNvPr id="8" name="Object 2"/>
          <p:cNvGraphicFramePr>
            <a:graphicFrameLocks noChangeAspect="1"/>
          </p:cNvGraphicFramePr>
          <p:nvPr>
            <p:extLst>
              <p:ext uri="{D42A27DB-BD31-4B8C-83A1-F6EECF244321}">
                <p14:modId xmlns:p14="http://schemas.microsoft.com/office/powerpoint/2010/main" val="3920369591"/>
              </p:ext>
            </p:extLst>
          </p:nvPr>
        </p:nvGraphicFramePr>
        <p:xfrm>
          <a:off x="4038600" y="-104913"/>
          <a:ext cx="4456112" cy="6283325"/>
        </p:xfrm>
        <a:graphic>
          <a:graphicData uri="http://schemas.openxmlformats.org/presentationml/2006/ole">
            <mc:AlternateContent xmlns:mc="http://schemas.openxmlformats.org/markup-compatibility/2006">
              <mc:Choice xmlns:v="urn:schemas-microsoft-com:vml" Requires="v">
                <p:oleObj spid="_x0000_s5497" name="Document" r:id="rId5" imgW="5715586" imgH="8041861" progId="Word.Document.8">
                  <p:embed/>
                </p:oleObj>
              </mc:Choice>
              <mc:Fallback>
                <p:oleObj name="Document" r:id="rId5" imgW="5715586" imgH="8041861" progId="Word.Document.8">
                  <p:embed/>
                  <p:pic>
                    <p:nvPicPr>
                      <p:cNvPr id="0" name=""/>
                      <p:cNvPicPr>
                        <a:picLocks noChangeAspect="1" noChangeArrowheads="1"/>
                      </p:cNvPicPr>
                      <p:nvPr/>
                    </p:nvPicPr>
                    <p:blipFill>
                      <a:blip r:embed="rId6"/>
                      <a:srcRect/>
                      <a:stretch>
                        <a:fillRect/>
                      </a:stretch>
                    </p:blipFill>
                    <p:spPr bwMode="auto">
                      <a:xfrm>
                        <a:off x="4038600" y="-104913"/>
                        <a:ext cx="4456112" cy="6283325"/>
                      </a:xfrm>
                      <a:prstGeom prst="rect">
                        <a:avLst/>
                      </a:prstGeom>
                      <a:noFill/>
                      <a:extLst/>
                    </p:spPr>
                  </p:pic>
                </p:oleObj>
              </mc:Fallback>
            </mc:AlternateContent>
          </a:graphicData>
        </a:graphic>
      </p:graphicFrame>
    </p:spTree>
    <p:extLst>
      <p:ext uri="{BB962C8B-B14F-4D97-AF65-F5344CB8AC3E}">
        <p14:creationId xmlns:p14="http://schemas.microsoft.com/office/powerpoint/2010/main" val="3920790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081973" cy="1143000"/>
          </a:xfrm>
        </p:spPr>
        <p:txBody>
          <a:bodyPr/>
          <a:lstStyle/>
          <a:p>
            <a:r>
              <a:rPr lang="en-US" dirty="0" smtClean="0"/>
              <a:t>Distribution Residual</a:t>
            </a:r>
            <a:endParaRPr lang="en-US" dirty="0"/>
          </a:p>
        </p:txBody>
      </p:sp>
      <p:sp>
        <p:nvSpPr>
          <p:cNvPr id="3" name="Content Placeholder 2"/>
          <p:cNvSpPr>
            <a:spLocks noGrp="1"/>
          </p:cNvSpPr>
          <p:nvPr>
            <p:ph idx="1"/>
          </p:nvPr>
        </p:nvSpPr>
        <p:spPr>
          <a:xfrm>
            <a:off x="311426" y="1434203"/>
            <a:ext cx="3879574" cy="1447800"/>
          </a:xfrm>
        </p:spPr>
        <p:txBody>
          <a:bodyPr/>
          <a:lstStyle/>
          <a:p>
            <a:pPr marL="0" indent="0" eaLnBrk="1" hangingPunct="1">
              <a:buNone/>
            </a:pPr>
            <a:r>
              <a:rPr lang="en-US" sz="1800" dirty="0" smtClean="0">
                <a:solidFill>
                  <a:srgbClr val="C00000"/>
                </a:solidFill>
              </a:rPr>
              <a:t>Where would you sample in the distribution system?</a:t>
            </a:r>
          </a:p>
          <a:p>
            <a:pPr marL="0" indent="0" eaLnBrk="1" hangingPunct="1">
              <a:buNone/>
            </a:pPr>
            <a:endParaRPr lang="en-US" sz="1800" dirty="0">
              <a:solidFill>
                <a:srgbClr val="C00000"/>
              </a:solidFill>
            </a:endParaRPr>
          </a:p>
          <a:p>
            <a:pPr marL="457200" indent="-457200" eaLnBrk="1" hangingPunct="1">
              <a:buFont typeface="+mj-lt"/>
              <a:buAutoNum type="alphaUcPeriod"/>
            </a:pPr>
            <a:r>
              <a:rPr lang="en-US" sz="1800" dirty="0" smtClean="0">
                <a:solidFill>
                  <a:srgbClr val="C00000"/>
                </a:solidFill>
              </a:rPr>
              <a:t>“At one or more representative points at a frequency that is sufficient to detect variations </a:t>
            </a:r>
            <a:r>
              <a:rPr lang="en-US" sz="1800" dirty="0" smtClean="0"/>
              <a:t>in chlorine demand and changes in water flow but in no case less often than twice per week” OAR 333-061-0036(9)(a)(A)</a:t>
            </a:r>
          </a:p>
          <a:p>
            <a:pPr marL="457200" indent="-457200" eaLnBrk="1" hangingPunct="1">
              <a:buFont typeface="+mj-lt"/>
              <a:buAutoNum type="alphaUcPeriod"/>
            </a:pPr>
            <a:endParaRPr lang="en-US" sz="1800" dirty="0" smtClean="0"/>
          </a:p>
          <a:p>
            <a:pPr eaLnBrk="1" hangingPunct="1">
              <a:buFont typeface="+mj-lt"/>
              <a:buAutoNum type="alphaUcPeriod"/>
            </a:pPr>
            <a:r>
              <a:rPr lang="en-US" sz="1800" dirty="0" smtClean="0"/>
              <a:t>“At the same points in the distribution system and at the </a:t>
            </a:r>
            <a:r>
              <a:rPr lang="en-US" sz="1800" dirty="0" smtClean="0">
                <a:solidFill>
                  <a:srgbClr val="C00000"/>
                </a:solidFill>
              </a:rPr>
              <a:t>same times as total coliforms </a:t>
            </a:r>
            <a:r>
              <a:rPr lang="en-US" sz="1800" dirty="0" smtClean="0"/>
              <a:t>are sampled” -0036(9)(a)(B)</a:t>
            </a:r>
          </a:p>
          <a:p>
            <a:pPr marL="0" indent="0" eaLnBrk="1" hangingPunct="1">
              <a:buNone/>
            </a:pPr>
            <a:endParaRPr lang="en-US" sz="1800" dirty="0"/>
          </a:p>
          <a:p>
            <a:pPr marL="0" indent="0" eaLnBrk="1" hangingPunct="1">
              <a:buNone/>
            </a:pPr>
            <a:endParaRPr lang="en-US" sz="1800" dirty="0"/>
          </a:p>
          <a:p>
            <a:endParaRPr lang="en-US" sz="1800"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75</a:t>
            </a:fld>
            <a:endParaRPr lang="en-US"/>
          </a:p>
        </p:txBody>
      </p:sp>
      <p:graphicFrame>
        <p:nvGraphicFramePr>
          <p:cNvPr id="8" name="Object 2"/>
          <p:cNvGraphicFramePr>
            <a:graphicFrameLocks noChangeAspect="1"/>
          </p:cNvGraphicFramePr>
          <p:nvPr>
            <p:extLst>
              <p:ext uri="{D42A27DB-BD31-4B8C-83A1-F6EECF244321}">
                <p14:modId xmlns:p14="http://schemas.microsoft.com/office/powerpoint/2010/main" val="910298643"/>
              </p:ext>
            </p:extLst>
          </p:nvPr>
        </p:nvGraphicFramePr>
        <p:xfrm>
          <a:off x="4191000" y="-258762"/>
          <a:ext cx="5147108" cy="6202362"/>
        </p:xfrm>
        <a:graphic>
          <a:graphicData uri="http://schemas.openxmlformats.org/presentationml/2006/ole">
            <mc:AlternateContent xmlns:mc="http://schemas.openxmlformats.org/markup-compatibility/2006">
              <mc:Choice xmlns:v="urn:schemas-microsoft-com:vml" Requires="v">
                <p:oleObj spid="_x0000_s6521" name="Document" r:id="rId5" imgW="6689985" imgH="8040422" progId="Word.Document.8">
                  <p:embed/>
                </p:oleObj>
              </mc:Choice>
              <mc:Fallback>
                <p:oleObj name="Document" r:id="rId5" imgW="6689985" imgH="8040422" progId="Word.Document.8">
                  <p:embed/>
                  <p:pic>
                    <p:nvPicPr>
                      <p:cNvPr id="0" name=""/>
                      <p:cNvPicPr>
                        <a:picLocks noChangeAspect="1" noChangeArrowheads="1"/>
                      </p:cNvPicPr>
                      <p:nvPr/>
                    </p:nvPicPr>
                    <p:blipFill>
                      <a:blip r:embed="rId6"/>
                      <a:srcRect/>
                      <a:stretch>
                        <a:fillRect/>
                      </a:stretch>
                    </p:blipFill>
                    <p:spPr bwMode="auto">
                      <a:xfrm>
                        <a:off x="4191000" y="-258762"/>
                        <a:ext cx="5147108" cy="6202362"/>
                      </a:xfrm>
                      <a:prstGeom prst="rect">
                        <a:avLst/>
                      </a:prstGeom>
                      <a:noFill/>
                      <a:extLst/>
                    </p:spPr>
                  </p:pic>
                </p:oleObj>
              </mc:Fallback>
            </mc:AlternateContent>
          </a:graphicData>
        </a:graphic>
      </p:graphicFrame>
    </p:spTree>
    <p:extLst>
      <p:ext uri="{BB962C8B-B14F-4D97-AF65-F5344CB8AC3E}">
        <p14:creationId xmlns:p14="http://schemas.microsoft.com/office/powerpoint/2010/main" val="586394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38150" y="3128169"/>
            <a:ext cx="8186003" cy="2586831"/>
          </a:xfrm>
          <a:prstGeom prst="rect">
            <a:avLst/>
          </a:prstGeom>
        </p:spPr>
      </p:pic>
      <p:sp>
        <p:nvSpPr>
          <p:cNvPr id="2" name="Title 1"/>
          <p:cNvSpPr>
            <a:spLocks noGrp="1"/>
          </p:cNvSpPr>
          <p:nvPr>
            <p:ph type="title"/>
          </p:nvPr>
        </p:nvSpPr>
        <p:spPr>
          <a:xfrm>
            <a:off x="457200" y="274638"/>
            <a:ext cx="3081973" cy="1143000"/>
          </a:xfrm>
        </p:spPr>
        <p:txBody>
          <a:bodyPr/>
          <a:lstStyle/>
          <a:p>
            <a:r>
              <a:rPr lang="en-US" dirty="0" smtClean="0"/>
              <a:t>Distribution Residual</a:t>
            </a:r>
            <a:endParaRPr lang="en-US" dirty="0"/>
          </a:p>
        </p:txBody>
      </p:sp>
      <p:sp>
        <p:nvSpPr>
          <p:cNvPr id="3" name="Content Placeholder 2"/>
          <p:cNvSpPr>
            <a:spLocks noGrp="1"/>
          </p:cNvSpPr>
          <p:nvPr>
            <p:ph idx="1"/>
          </p:nvPr>
        </p:nvSpPr>
        <p:spPr>
          <a:xfrm>
            <a:off x="457200" y="1623219"/>
            <a:ext cx="8686800" cy="1447800"/>
          </a:xfrm>
        </p:spPr>
        <p:txBody>
          <a:bodyPr/>
          <a:lstStyle/>
          <a:p>
            <a:pPr marL="0" indent="0" eaLnBrk="1" hangingPunct="1">
              <a:buNone/>
            </a:pPr>
            <a:r>
              <a:rPr lang="en-US" dirty="0" smtClean="0">
                <a:solidFill>
                  <a:srgbClr val="C00000"/>
                </a:solidFill>
              </a:rPr>
              <a:t>What distribution residual would you report?</a:t>
            </a:r>
          </a:p>
          <a:p>
            <a:pPr marL="0" indent="0" eaLnBrk="1" hangingPunct="1">
              <a:buNone/>
            </a:pPr>
            <a:endParaRPr lang="en-US" dirty="0"/>
          </a:p>
          <a:p>
            <a:pPr eaLnBrk="1" hangingPunct="1"/>
            <a:r>
              <a:rPr lang="en-US" sz="1600" dirty="0" smtClean="0"/>
              <a:t>Keep semiweekly residuals on-site for two years</a:t>
            </a:r>
          </a:p>
          <a:p>
            <a:pPr eaLnBrk="1" hangingPunct="1"/>
            <a:r>
              <a:rPr lang="en-US" sz="1600" dirty="0" smtClean="0"/>
              <a:t>Use the coliform sample lab form to report residual at the time of coliform sampling.</a:t>
            </a:r>
            <a:endParaRPr lang="en-US" sz="1600" dirty="0"/>
          </a:p>
          <a:p>
            <a:endParaRPr lang="en-US" sz="1800"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76</a:t>
            </a:fld>
            <a:endParaRPr lang="en-US"/>
          </a:p>
        </p:txBody>
      </p:sp>
      <p:sp>
        <p:nvSpPr>
          <p:cNvPr id="9" name="Rectangle 8"/>
          <p:cNvSpPr/>
          <p:nvPr/>
        </p:nvSpPr>
        <p:spPr bwMode="auto">
          <a:xfrm>
            <a:off x="6172199" y="5143769"/>
            <a:ext cx="2362201" cy="611720"/>
          </a:xfrm>
          <a:prstGeom prst="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2589224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44562"/>
          </a:xfrm>
        </p:spPr>
        <p:txBody>
          <a:bodyPr/>
          <a:lstStyle/>
          <a:p>
            <a:pPr algn="ctr"/>
            <a:r>
              <a:rPr lang="en-US" dirty="0" smtClean="0"/>
              <a:t>Overview – Disinfection Requirements</a:t>
            </a:r>
          </a:p>
        </p:txBody>
      </p:sp>
      <p:sp>
        <p:nvSpPr>
          <p:cNvPr id="3" name="Content Placeholder 2"/>
          <p:cNvSpPr>
            <a:spLocks noGrp="1"/>
          </p:cNvSpPr>
          <p:nvPr>
            <p:ph idx="1"/>
          </p:nvPr>
        </p:nvSpPr>
        <p:spPr>
          <a:xfrm>
            <a:off x="457200" y="1066800"/>
            <a:ext cx="8458200" cy="4419600"/>
          </a:xfrm>
        </p:spPr>
        <p:txBody>
          <a:bodyPr/>
          <a:lstStyle/>
          <a:p>
            <a:pPr marL="0" indent="0">
              <a:lnSpc>
                <a:spcPct val="150000"/>
              </a:lnSpc>
              <a:buNone/>
              <a:defRPr/>
            </a:pPr>
            <a:endParaRPr lang="en-US" dirty="0" smtClean="0"/>
          </a:p>
          <a:p>
            <a:pPr marL="0" indent="0">
              <a:lnSpc>
                <a:spcPct val="150000"/>
              </a:lnSpc>
              <a:buNone/>
              <a:defRPr/>
            </a:pPr>
            <a:r>
              <a:rPr lang="en-US" dirty="0" smtClean="0">
                <a:solidFill>
                  <a:srgbClr val="C00000"/>
                </a:solidFill>
              </a:rPr>
              <a:t>Do not exceed these limits…</a:t>
            </a:r>
          </a:p>
          <a:p>
            <a:pPr marL="0" indent="0">
              <a:lnSpc>
                <a:spcPct val="150000"/>
              </a:lnSpc>
              <a:buNone/>
              <a:defRPr/>
            </a:pPr>
            <a:r>
              <a:rPr lang="en-US" dirty="0" smtClean="0"/>
              <a:t>OAR 333-061-0031(1) – Maximum Residual Disinfectant Levels (MRDLs)</a:t>
            </a:r>
          </a:p>
          <a:p>
            <a:pPr marL="457200" lvl="1" indent="0">
              <a:lnSpc>
                <a:spcPct val="150000"/>
              </a:lnSpc>
              <a:buNone/>
              <a:defRPr/>
            </a:pPr>
            <a:endParaRPr lang="en-US" sz="2000" dirty="0">
              <a:ea typeface="+mn-ea"/>
              <a:cs typeface="+mn-cs"/>
            </a:endParaRP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77</a:t>
            </a:fld>
            <a:endParaRPr lang="en-US" sz="1000">
              <a:solidFill>
                <a:srgbClr val="005595"/>
              </a:solidFill>
              <a:latin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740151430"/>
              </p:ext>
            </p:extLst>
          </p:nvPr>
        </p:nvGraphicFramePr>
        <p:xfrm>
          <a:off x="1447800" y="3276600"/>
          <a:ext cx="6096000" cy="1483360"/>
        </p:xfrm>
        <a:graphic>
          <a:graphicData uri="http://schemas.openxmlformats.org/drawingml/2006/table">
            <a:tbl>
              <a:tblPr firstRow="1" bandRow="1">
                <a:tableStyleId>{0660B408-B3CF-4A94-85FC-2B1E0A45F4A2}</a:tableStyleId>
              </a:tblPr>
              <a:tblGrid>
                <a:gridCol w="3048000"/>
                <a:gridCol w="3048000"/>
              </a:tblGrid>
              <a:tr h="370840">
                <a:tc>
                  <a:txBody>
                    <a:bodyPr/>
                    <a:lstStyle/>
                    <a:p>
                      <a:r>
                        <a:rPr lang="en-US" dirty="0" smtClean="0"/>
                        <a:t>Disinfectant Residual</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MRDL in</a:t>
                      </a:r>
                      <a:r>
                        <a:rPr lang="en-US" baseline="0" dirty="0" smtClean="0"/>
                        <a:t> mg/l</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dirty="0" smtClean="0"/>
                        <a:t>Chlorine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4.0 (as Cl</a:t>
                      </a:r>
                      <a:r>
                        <a:rPr lang="en-US" baseline="-25000" dirty="0" smtClean="0"/>
                        <a:t>2</a:t>
                      </a:r>
                      <a:r>
                        <a:rPr lang="en-US" dirty="0" smtClean="0"/>
                        <a: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dirty="0" smtClean="0"/>
                        <a:t>Chloramines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4.0 (as Cl</a:t>
                      </a:r>
                      <a:r>
                        <a:rPr lang="en-US" baseline="-25000" dirty="0" smtClean="0"/>
                        <a:t>2</a:t>
                      </a:r>
                      <a:r>
                        <a:rPr lang="en-US" dirty="0" smtClean="0"/>
                        <a: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dirty="0" smtClean="0"/>
                        <a:t>Chlorine Dioxide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0.8 (as ClO</a:t>
                      </a:r>
                      <a:r>
                        <a:rPr lang="en-US" baseline="-25000" dirty="0" smtClean="0"/>
                        <a:t>2</a:t>
                      </a:r>
                      <a:r>
                        <a:rPr lang="en-US" dirty="0" smtClean="0"/>
                        <a: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152805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944562"/>
          </a:xfrm>
        </p:spPr>
        <p:txBody>
          <a:bodyPr/>
          <a:lstStyle/>
          <a:p>
            <a:pPr algn="ctr"/>
            <a:r>
              <a:rPr lang="en-US" dirty="0" smtClean="0"/>
              <a:t>Overview – Disinfection Requirements</a:t>
            </a:r>
          </a:p>
        </p:txBody>
      </p:sp>
      <p:sp>
        <p:nvSpPr>
          <p:cNvPr id="3" name="Content Placeholder 2"/>
          <p:cNvSpPr>
            <a:spLocks noGrp="1"/>
          </p:cNvSpPr>
          <p:nvPr>
            <p:ph idx="1"/>
          </p:nvPr>
        </p:nvSpPr>
        <p:spPr>
          <a:xfrm>
            <a:off x="457200" y="1371600"/>
            <a:ext cx="8229600" cy="4419600"/>
          </a:xfrm>
        </p:spPr>
        <p:txBody>
          <a:bodyPr/>
          <a:lstStyle/>
          <a:p>
            <a:pPr marL="0" indent="0">
              <a:lnSpc>
                <a:spcPct val="150000"/>
              </a:lnSpc>
              <a:buNone/>
              <a:defRPr/>
            </a:pPr>
            <a:r>
              <a:rPr lang="en-US" dirty="0" smtClean="0"/>
              <a:t>OAR 333-061-0036(5)(b) – Monitoring CT</a:t>
            </a:r>
          </a:p>
          <a:p>
            <a:pPr marL="457200" lvl="1" indent="0">
              <a:lnSpc>
                <a:spcPct val="150000"/>
              </a:lnSpc>
              <a:buNone/>
              <a:defRPr/>
            </a:pPr>
            <a:r>
              <a:rPr lang="en-US" sz="2000" dirty="0">
                <a:ea typeface="+mn-ea"/>
                <a:cs typeface="+mn-cs"/>
              </a:rPr>
              <a:t>Conventional &amp; Direct Filtration Treatment Systems must calculate </a:t>
            </a:r>
            <a:r>
              <a:rPr lang="en-US" sz="2000" b="1" dirty="0">
                <a:solidFill>
                  <a:srgbClr val="C00000"/>
                </a:solidFill>
                <a:ea typeface="+mn-ea"/>
                <a:cs typeface="+mn-cs"/>
              </a:rPr>
              <a:t>CT</a:t>
            </a:r>
            <a:r>
              <a:rPr lang="en-US" sz="2000" dirty="0">
                <a:ea typeface="+mn-ea"/>
                <a:cs typeface="+mn-cs"/>
              </a:rPr>
              <a:t> </a:t>
            </a:r>
            <a:r>
              <a:rPr lang="en-US" sz="2000" dirty="0" smtClean="0">
                <a:ea typeface="+mn-ea"/>
                <a:cs typeface="+mn-cs"/>
              </a:rPr>
              <a:t>each </a:t>
            </a:r>
            <a:r>
              <a:rPr lang="en-US" sz="2000" dirty="0">
                <a:ea typeface="+mn-ea"/>
                <a:cs typeface="+mn-cs"/>
              </a:rPr>
              <a:t>day the plant is in operation</a:t>
            </a:r>
            <a:r>
              <a:rPr lang="en-US" sz="2000" dirty="0" smtClean="0">
                <a:ea typeface="+mn-ea"/>
                <a:cs typeface="+mn-cs"/>
              </a:rPr>
              <a:t>.</a:t>
            </a:r>
          </a:p>
          <a:p>
            <a:pPr marL="457200" lvl="1" indent="0">
              <a:lnSpc>
                <a:spcPct val="150000"/>
              </a:lnSpc>
              <a:buNone/>
              <a:defRPr/>
            </a:pPr>
            <a:endParaRPr lang="en-US" sz="2000" dirty="0">
              <a:ea typeface="+mn-ea"/>
              <a:cs typeface="+mn-cs"/>
            </a:endParaRPr>
          </a:p>
          <a:p>
            <a:pPr marL="457200" lvl="1" indent="0">
              <a:lnSpc>
                <a:spcPct val="150000"/>
              </a:lnSpc>
              <a:buNone/>
              <a:defRPr/>
            </a:pPr>
            <a:r>
              <a:rPr lang="en-US" sz="2000" dirty="0" smtClean="0"/>
              <a:t>CT </a:t>
            </a:r>
            <a:r>
              <a:rPr lang="en-US" sz="2000" dirty="0"/>
              <a:t>is a way to </a:t>
            </a:r>
            <a:r>
              <a:rPr lang="en-US" sz="2000" dirty="0" smtClean="0"/>
              <a:t>measure </a:t>
            </a:r>
            <a:r>
              <a:rPr lang="en-US" sz="2000" dirty="0"/>
              <a:t>if disinfection is adequate</a:t>
            </a:r>
          </a:p>
          <a:p>
            <a:pPr marL="457200" lvl="1" indent="0">
              <a:lnSpc>
                <a:spcPct val="150000"/>
              </a:lnSpc>
              <a:buNone/>
              <a:defRPr/>
            </a:pPr>
            <a:endParaRPr lang="en-US" sz="2000" b="1" dirty="0" smtClean="0"/>
          </a:p>
          <a:p>
            <a:pPr marL="457200" lvl="1" indent="0">
              <a:lnSpc>
                <a:spcPct val="150000"/>
              </a:lnSpc>
              <a:buNone/>
              <a:defRPr/>
            </a:pPr>
            <a:endParaRPr lang="en-US" sz="2000" b="1"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78</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3860345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79</a:t>
            </a:fld>
            <a:endParaRPr lang="en-US" sz="1000">
              <a:solidFill>
                <a:srgbClr val="005595"/>
              </a:solidFill>
              <a:latin typeface="Arial" panose="020B0604020202020204" pitchFamily="34" charset="0"/>
            </a:endParaRPr>
          </a:p>
        </p:txBody>
      </p:sp>
      <p:sp>
        <p:nvSpPr>
          <p:cNvPr id="6" name="Rectangle 2"/>
          <p:cNvSpPr txBox="1">
            <a:spLocks noChangeArrowheads="1"/>
          </p:cNvSpPr>
          <p:nvPr/>
        </p:nvSpPr>
        <p:spPr bwMode="auto">
          <a:xfrm>
            <a:off x="685800" y="228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005595"/>
                </a:solidFill>
                <a:latin typeface="+mj-lt"/>
                <a:ea typeface="+mj-ea"/>
                <a:cs typeface="+mj-cs"/>
              </a:defRPr>
            </a:lvl1pPr>
            <a:lvl2pPr algn="l" rtl="0" eaLnBrk="0" fontAlgn="base" hangingPunct="0">
              <a:spcBef>
                <a:spcPct val="0"/>
              </a:spcBef>
              <a:spcAft>
                <a:spcPct val="0"/>
              </a:spcAft>
              <a:defRPr sz="3200" b="1">
                <a:solidFill>
                  <a:srgbClr val="005595"/>
                </a:solidFill>
                <a:latin typeface="Arial" charset="0"/>
              </a:defRPr>
            </a:lvl2pPr>
            <a:lvl3pPr algn="l" rtl="0" eaLnBrk="0" fontAlgn="base" hangingPunct="0">
              <a:spcBef>
                <a:spcPct val="0"/>
              </a:spcBef>
              <a:spcAft>
                <a:spcPct val="0"/>
              </a:spcAft>
              <a:defRPr sz="3200" b="1">
                <a:solidFill>
                  <a:srgbClr val="005595"/>
                </a:solidFill>
                <a:latin typeface="Arial" charset="0"/>
              </a:defRPr>
            </a:lvl3pPr>
            <a:lvl4pPr algn="l" rtl="0" eaLnBrk="0" fontAlgn="base" hangingPunct="0">
              <a:spcBef>
                <a:spcPct val="0"/>
              </a:spcBef>
              <a:spcAft>
                <a:spcPct val="0"/>
              </a:spcAft>
              <a:defRPr sz="3200" b="1">
                <a:solidFill>
                  <a:srgbClr val="005595"/>
                </a:solidFill>
                <a:latin typeface="Arial" charset="0"/>
              </a:defRPr>
            </a:lvl4pPr>
            <a:lvl5pPr algn="l" rtl="0" eaLnBrk="0" fontAlgn="base" hangingPunct="0">
              <a:spcBef>
                <a:spcPct val="0"/>
              </a:spcBef>
              <a:spcAft>
                <a:spcPct val="0"/>
              </a:spcAft>
              <a:defRPr sz="3200" b="1">
                <a:solidFill>
                  <a:srgbClr val="005595"/>
                </a:solidFill>
                <a:latin typeface="Arial" charset="0"/>
              </a:defRPr>
            </a:lvl5pPr>
            <a:lvl6pPr marL="457200" algn="l" rtl="0" fontAlgn="base">
              <a:spcBef>
                <a:spcPct val="0"/>
              </a:spcBef>
              <a:spcAft>
                <a:spcPct val="0"/>
              </a:spcAft>
              <a:defRPr sz="3200" b="1">
                <a:solidFill>
                  <a:srgbClr val="005595"/>
                </a:solidFill>
                <a:latin typeface="Arial" charset="0"/>
              </a:defRPr>
            </a:lvl6pPr>
            <a:lvl7pPr marL="914400" algn="l" rtl="0" fontAlgn="base">
              <a:spcBef>
                <a:spcPct val="0"/>
              </a:spcBef>
              <a:spcAft>
                <a:spcPct val="0"/>
              </a:spcAft>
              <a:defRPr sz="3200" b="1">
                <a:solidFill>
                  <a:srgbClr val="005595"/>
                </a:solidFill>
                <a:latin typeface="Arial" charset="0"/>
              </a:defRPr>
            </a:lvl7pPr>
            <a:lvl8pPr marL="1371600" algn="l" rtl="0" fontAlgn="base">
              <a:spcBef>
                <a:spcPct val="0"/>
              </a:spcBef>
              <a:spcAft>
                <a:spcPct val="0"/>
              </a:spcAft>
              <a:defRPr sz="3200" b="1">
                <a:solidFill>
                  <a:srgbClr val="005595"/>
                </a:solidFill>
                <a:latin typeface="Arial" charset="0"/>
              </a:defRPr>
            </a:lvl8pPr>
            <a:lvl9pPr marL="1828800" algn="l" rtl="0" fontAlgn="base">
              <a:spcBef>
                <a:spcPct val="0"/>
              </a:spcBef>
              <a:spcAft>
                <a:spcPct val="0"/>
              </a:spcAft>
              <a:defRPr sz="3200" b="1">
                <a:solidFill>
                  <a:srgbClr val="005595"/>
                </a:solidFill>
                <a:latin typeface="Arial" charset="0"/>
              </a:defRPr>
            </a:lvl9pPr>
          </a:lstStyle>
          <a:p>
            <a:pPr eaLnBrk="1" hangingPunct="1"/>
            <a:r>
              <a:rPr lang="en-US" kern="0" dirty="0" smtClean="0"/>
              <a:t>How do we calculate CT?</a:t>
            </a:r>
          </a:p>
        </p:txBody>
      </p:sp>
      <p:sp>
        <p:nvSpPr>
          <p:cNvPr id="7" name="Rectangle 3"/>
          <p:cNvSpPr txBox="1">
            <a:spLocks noChangeArrowheads="1"/>
          </p:cNvSpPr>
          <p:nvPr/>
        </p:nvSpPr>
        <p:spPr bwMode="auto">
          <a:xfrm>
            <a:off x="685800" y="1554162"/>
            <a:ext cx="8229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marL="0" indent="0" eaLnBrk="1" hangingPunct="1">
              <a:buNone/>
            </a:pPr>
            <a:r>
              <a:rPr lang="en-US" kern="0" dirty="0"/>
              <a:t>Do not confuse “CT” and “Contact Time”</a:t>
            </a:r>
          </a:p>
          <a:p>
            <a:pPr eaLnBrk="1" hangingPunct="1">
              <a:buFontTx/>
              <a:buNone/>
            </a:pPr>
            <a:endParaRPr lang="en-US" kern="0" dirty="0" smtClean="0"/>
          </a:p>
          <a:p>
            <a:pPr marL="400050" lvl="1" indent="0" eaLnBrk="1" hangingPunct="1">
              <a:buNone/>
            </a:pPr>
            <a:r>
              <a:rPr lang="en-US" sz="4800" b="1" kern="0" dirty="0" smtClean="0">
                <a:solidFill>
                  <a:srgbClr val="C00000"/>
                </a:solidFill>
              </a:rPr>
              <a:t>CT</a:t>
            </a:r>
            <a:r>
              <a:rPr lang="en-US" kern="0" dirty="0" smtClean="0"/>
              <a:t> = Chlorine </a:t>
            </a:r>
            <a:r>
              <a:rPr lang="en-US" sz="4800" b="1" kern="0" dirty="0" smtClean="0">
                <a:solidFill>
                  <a:srgbClr val="C00000"/>
                </a:solidFill>
              </a:rPr>
              <a:t>C</a:t>
            </a:r>
            <a:r>
              <a:rPr lang="en-US" kern="0" dirty="0" smtClean="0"/>
              <a:t>oncentration </a:t>
            </a:r>
            <a:r>
              <a:rPr lang="en-US" kern="0" dirty="0" smtClean="0">
                <a:solidFill>
                  <a:srgbClr val="C00000"/>
                </a:solidFill>
              </a:rPr>
              <a:t>x</a:t>
            </a:r>
            <a:r>
              <a:rPr lang="en-US" kern="0" dirty="0" smtClean="0"/>
              <a:t> Contact </a:t>
            </a:r>
            <a:r>
              <a:rPr lang="en-US" sz="4800" b="1" kern="0" dirty="0" smtClean="0">
                <a:solidFill>
                  <a:srgbClr val="C00000"/>
                </a:solidFill>
              </a:rPr>
              <a:t>T</a:t>
            </a:r>
            <a:r>
              <a:rPr lang="en-US" kern="0" dirty="0" smtClean="0"/>
              <a:t>ime</a:t>
            </a:r>
            <a:endParaRPr lang="en-US" sz="4800" b="1" kern="0" dirty="0" smtClean="0"/>
          </a:p>
          <a:p>
            <a:pPr eaLnBrk="1" hangingPunct="1">
              <a:buFontTx/>
              <a:buNone/>
            </a:pPr>
            <a:endParaRPr lang="en-US" kern="0" dirty="0" smtClean="0"/>
          </a:p>
          <a:p>
            <a:pPr eaLnBrk="1" hangingPunct="1"/>
            <a:r>
              <a:rPr lang="en-US" kern="0" dirty="0" smtClean="0"/>
              <a:t>The chlorine concentration is from daily measurements taken at or before the entry point to the distribution system or “1</a:t>
            </a:r>
            <a:r>
              <a:rPr lang="en-US" kern="0" baseline="30000" dirty="0" smtClean="0"/>
              <a:t>st</a:t>
            </a:r>
            <a:r>
              <a:rPr lang="en-US" kern="0" dirty="0" smtClean="0"/>
              <a:t> user”.</a:t>
            </a:r>
          </a:p>
          <a:p>
            <a:pPr eaLnBrk="1" hangingPunct="1"/>
            <a:endParaRPr lang="en-US" kern="0" dirty="0"/>
          </a:p>
          <a:p>
            <a:pPr eaLnBrk="1" hangingPunct="1"/>
            <a:r>
              <a:rPr lang="en-US" kern="0" dirty="0" smtClean="0"/>
              <a:t>More on CT </a:t>
            </a:r>
            <a:r>
              <a:rPr lang="en-US" kern="0" smtClean="0"/>
              <a:t>later….</a:t>
            </a:r>
            <a:endParaRPr lang="en-US" kern="0" dirty="0" smtClean="0"/>
          </a:p>
          <a:p>
            <a:pPr marL="0" indent="0" eaLnBrk="1" hangingPunct="1">
              <a:buNone/>
            </a:pPr>
            <a:endParaRPr lang="en-US" kern="0" dirty="0" smtClean="0"/>
          </a:p>
        </p:txBody>
      </p:sp>
    </p:spTree>
    <p:extLst>
      <p:ext uri="{BB962C8B-B14F-4D97-AF65-F5344CB8AC3E}">
        <p14:creationId xmlns:p14="http://schemas.microsoft.com/office/powerpoint/2010/main" val="283609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721807" y="535550"/>
            <a:ext cx="7010400" cy="1143000"/>
          </a:xfrm>
        </p:spPr>
        <p:txBody>
          <a:bodyPr/>
          <a:lstStyle/>
          <a:p>
            <a:pPr eaLnBrk="1" hangingPunct="1">
              <a:defRPr/>
            </a:pPr>
            <a:r>
              <a:rPr lang="en-US" dirty="0" smtClean="0"/>
              <a:t>Hopefully we can help you answer some of those questions today</a:t>
            </a:r>
            <a:br>
              <a:rPr lang="en-US" dirty="0" smtClean="0"/>
            </a:br>
            <a:r>
              <a:rPr lang="en-US" dirty="0"/>
              <a:t/>
            </a:r>
            <a:br>
              <a:rPr lang="en-US" dirty="0"/>
            </a:br>
            <a:endParaRPr lang="en-US" dirty="0" smtClean="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921" y="2438400"/>
            <a:ext cx="4228711" cy="3476625"/>
          </a:xfrm>
          <a:prstGeom prst="rect">
            <a:avLst/>
          </a:prstGeom>
        </p:spPr>
      </p:pic>
    </p:spTree>
    <p:extLst>
      <p:ext uri="{BB962C8B-B14F-4D97-AF65-F5344CB8AC3E}">
        <p14:creationId xmlns:p14="http://schemas.microsoft.com/office/powerpoint/2010/main" val="2546591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868362"/>
          </a:xfrm>
        </p:spPr>
        <p:txBody>
          <a:bodyPr/>
          <a:lstStyle/>
          <a:p>
            <a:pPr algn="ctr"/>
            <a:r>
              <a:rPr lang="en-US" dirty="0" smtClean="0"/>
              <a:t>Overview – NTU and Disinfection Reporting Requirements</a:t>
            </a:r>
          </a:p>
        </p:txBody>
      </p:sp>
      <p:sp>
        <p:nvSpPr>
          <p:cNvPr id="3" name="Content Placeholder 2"/>
          <p:cNvSpPr>
            <a:spLocks noGrp="1"/>
          </p:cNvSpPr>
          <p:nvPr>
            <p:ph idx="1"/>
          </p:nvPr>
        </p:nvSpPr>
        <p:spPr>
          <a:xfrm>
            <a:off x="457200" y="1371600"/>
            <a:ext cx="8458200" cy="4640580"/>
          </a:xfrm>
        </p:spPr>
        <p:txBody>
          <a:bodyPr/>
          <a:lstStyle/>
          <a:p>
            <a:pPr marL="0" indent="0">
              <a:lnSpc>
                <a:spcPct val="150000"/>
              </a:lnSpc>
              <a:buNone/>
              <a:defRPr/>
            </a:pPr>
            <a:r>
              <a:rPr lang="en-US" dirty="0" smtClean="0"/>
              <a:t>OAR 333-061-0040(1)(d) – Reporting requirements</a:t>
            </a:r>
          </a:p>
          <a:p>
            <a:pPr marL="457200" lvl="1" indent="0">
              <a:buNone/>
              <a:defRPr/>
            </a:pPr>
            <a:endParaRPr lang="en-US" sz="2000" dirty="0" smtClean="0">
              <a:ea typeface="+mn-ea"/>
              <a:cs typeface="+mn-cs"/>
            </a:endParaRPr>
          </a:p>
          <a:p>
            <a:pPr marL="457200" lvl="1" indent="0">
              <a:buNone/>
              <a:defRPr/>
            </a:pPr>
            <a:r>
              <a:rPr lang="en-US" sz="2000" dirty="0" smtClean="0">
                <a:ea typeface="+mn-ea"/>
                <a:cs typeface="+mn-cs"/>
              </a:rPr>
              <a:t>All </a:t>
            </a:r>
            <a:r>
              <a:rPr lang="en-US" sz="2000" dirty="0">
                <a:ea typeface="+mn-ea"/>
                <a:cs typeface="+mn-cs"/>
              </a:rPr>
              <a:t>surface water systems that provide filtration must report within 24 hours after learning</a:t>
            </a:r>
            <a:r>
              <a:rPr lang="en-US" sz="2000" dirty="0" smtClean="0">
                <a:ea typeface="+mn-ea"/>
                <a:cs typeface="+mn-cs"/>
              </a:rPr>
              <a:t>:</a:t>
            </a:r>
          </a:p>
          <a:p>
            <a:pPr marL="457200" lvl="1" indent="0">
              <a:buNone/>
              <a:defRPr/>
            </a:pPr>
            <a:endParaRPr lang="en-US" sz="2000" dirty="0">
              <a:ea typeface="+mn-ea"/>
              <a:cs typeface="+mn-cs"/>
            </a:endParaRPr>
          </a:p>
          <a:p>
            <a:pPr lvl="2" indent="-342900">
              <a:lnSpc>
                <a:spcPct val="150000"/>
              </a:lnSpc>
              <a:buFont typeface="+mj-lt"/>
              <a:buAutoNum type="arabicPeriod"/>
              <a:defRPr/>
            </a:pPr>
            <a:r>
              <a:rPr lang="en-US" i="1" dirty="0" smtClean="0"/>
              <a:t>That the filtered water turbidity exceeds 5 NTU.</a:t>
            </a:r>
            <a:endParaRPr lang="en-US" i="1" dirty="0"/>
          </a:p>
          <a:p>
            <a:pPr lvl="2" indent="-342900">
              <a:lnSpc>
                <a:spcPct val="150000"/>
              </a:lnSpc>
              <a:buFont typeface="+mj-lt"/>
              <a:buAutoNum type="arabicPeriod"/>
              <a:defRPr/>
            </a:pPr>
            <a:r>
              <a:rPr lang="en-US" i="1" dirty="0" smtClean="0"/>
              <a:t>Of a waterborne disease outbreak potentially attributable to the water system</a:t>
            </a:r>
          </a:p>
          <a:p>
            <a:pPr lvl="2" indent="-342900">
              <a:lnSpc>
                <a:spcPct val="150000"/>
              </a:lnSpc>
              <a:buFont typeface="+mj-lt"/>
              <a:buAutoNum type="arabicPeriod"/>
              <a:defRPr/>
            </a:pPr>
            <a:r>
              <a:rPr lang="en-US" i="1" dirty="0" smtClean="0"/>
              <a:t>That the disinfectant residual of the water entering the distribution system fell below 0.2 mg/l and whether or not the residual was restored to at least 0.2 mg/l within 4 hours.</a:t>
            </a:r>
            <a:endParaRPr lang="en-US" dirty="0">
              <a:solidFill>
                <a:srgbClr val="C00000"/>
              </a:solidFill>
            </a:endParaRPr>
          </a:p>
          <a:p>
            <a:pPr marL="457200" lvl="1" indent="0">
              <a:lnSpc>
                <a:spcPct val="150000"/>
              </a:lnSpc>
              <a:buNone/>
              <a:defRPr/>
            </a:pPr>
            <a:endParaRPr lang="en-US" dirty="0">
              <a:solidFill>
                <a:srgbClr val="C00000"/>
              </a:solidFill>
            </a:endParaRP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80</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451441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868362"/>
          </a:xfrm>
        </p:spPr>
        <p:txBody>
          <a:bodyPr/>
          <a:lstStyle/>
          <a:p>
            <a:pPr algn="ctr"/>
            <a:r>
              <a:rPr lang="en-US" dirty="0" smtClean="0"/>
              <a:t>Overview – NTU and Disinfection Reporting Requirements</a:t>
            </a:r>
          </a:p>
        </p:txBody>
      </p:sp>
      <p:sp>
        <p:nvSpPr>
          <p:cNvPr id="3" name="Content Placeholder 2"/>
          <p:cNvSpPr>
            <a:spLocks noGrp="1"/>
          </p:cNvSpPr>
          <p:nvPr>
            <p:ph idx="1"/>
          </p:nvPr>
        </p:nvSpPr>
        <p:spPr>
          <a:xfrm>
            <a:off x="457200" y="1371600"/>
            <a:ext cx="8458200" cy="4457700"/>
          </a:xfrm>
        </p:spPr>
        <p:txBody>
          <a:bodyPr/>
          <a:lstStyle/>
          <a:p>
            <a:pPr marL="0" indent="0">
              <a:lnSpc>
                <a:spcPct val="150000"/>
              </a:lnSpc>
              <a:buNone/>
              <a:defRPr/>
            </a:pPr>
            <a:r>
              <a:rPr lang="en-US" dirty="0" smtClean="0"/>
              <a:t>OAR 333-061-0040(1)(d) – Reporting requirements, continued</a:t>
            </a:r>
          </a:p>
          <a:p>
            <a:pPr marL="0" indent="0">
              <a:lnSpc>
                <a:spcPct val="150000"/>
              </a:lnSpc>
              <a:buNone/>
              <a:defRPr/>
            </a:pPr>
            <a:endParaRPr lang="en-US" dirty="0" smtClean="0"/>
          </a:p>
          <a:p>
            <a:pPr marL="457200" lvl="1" indent="0">
              <a:buNone/>
              <a:defRPr/>
            </a:pPr>
            <a:r>
              <a:rPr lang="en-US" sz="2000" dirty="0">
                <a:ea typeface="+mn-ea"/>
                <a:cs typeface="+mn-cs"/>
              </a:rPr>
              <a:t>Conventional &amp; Direct Filtration Treatment Systems must also report within 10 days after the end of each month</a:t>
            </a:r>
            <a:r>
              <a:rPr lang="en-US" sz="2000" dirty="0" smtClean="0">
                <a:ea typeface="+mn-ea"/>
                <a:cs typeface="+mn-cs"/>
              </a:rPr>
              <a:t>:</a:t>
            </a:r>
          </a:p>
          <a:p>
            <a:pPr marL="457200" lvl="1" indent="0">
              <a:buNone/>
              <a:defRPr/>
            </a:pPr>
            <a:endParaRPr lang="en-US" sz="2000" dirty="0">
              <a:ea typeface="+mn-ea"/>
              <a:cs typeface="+mn-cs"/>
            </a:endParaRPr>
          </a:p>
          <a:p>
            <a:pPr lvl="2" indent="-342900">
              <a:lnSpc>
                <a:spcPct val="150000"/>
              </a:lnSpc>
              <a:buFont typeface="+mj-lt"/>
              <a:buAutoNum type="arabicPeriod"/>
              <a:defRPr/>
            </a:pPr>
            <a:r>
              <a:rPr lang="en-US" i="1" dirty="0"/>
              <a:t>The total number of filtered water turbidity taken each month (min of every 4 hours</a:t>
            </a:r>
            <a:r>
              <a:rPr lang="en-US" i="1" dirty="0" smtClean="0"/>
              <a:t>);</a:t>
            </a:r>
          </a:p>
          <a:p>
            <a:pPr lvl="2" indent="-342900">
              <a:lnSpc>
                <a:spcPct val="150000"/>
              </a:lnSpc>
              <a:buFont typeface="+mj-lt"/>
              <a:buAutoNum type="arabicPeriod"/>
              <a:defRPr/>
            </a:pPr>
            <a:r>
              <a:rPr lang="en-US" i="1" dirty="0" smtClean="0"/>
              <a:t>The </a:t>
            </a:r>
            <a:r>
              <a:rPr lang="en-US" i="1" dirty="0"/>
              <a:t>number and percentage of results exceeding 0.3 </a:t>
            </a:r>
            <a:r>
              <a:rPr lang="en-US" i="1" dirty="0" smtClean="0"/>
              <a:t>NTU; </a:t>
            </a:r>
            <a:r>
              <a:rPr lang="en-US" i="1" dirty="0"/>
              <a:t>and </a:t>
            </a:r>
            <a:endParaRPr lang="en-US" i="1" dirty="0" smtClean="0"/>
          </a:p>
          <a:p>
            <a:pPr lvl="2" indent="-342900">
              <a:lnSpc>
                <a:spcPct val="150000"/>
              </a:lnSpc>
              <a:buFont typeface="+mj-lt"/>
              <a:buAutoNum type="arabicPeriod"/>
              <a:defRPr/>
            </a:pPr>
            <a:r>
              <a:rPr lang="en-US" i="1" dirty="0" smtClean="0"/>
              <a:t>The </a:t>
            </a:r>
            <a:r>
              <a:rPr lang="en-US" i="1" dirty="0"/>
              <a:t>date and value of any turbidity that exceeded 1 NTU</a:t>
            </a:r>
            <a:r>
              <a:rPr lang="en-US" i="1" dirty="0" smtClean="0"/>
              <a:t>.</a:t>
            </a:r>
          </a:p>
          <a:p>
            <a:pPr marL="1257300" lvl="3" indent="0">
              <a:lnSpc>
                <a:spcPct val="150000"/>
              </a:lnSpc>
              <a:buNone/>
              <a:defRPr/>
            </a:pPr>
            <a:endParaRPr lang="en-US" sz="1200" i="1" dirty="0" smtClean="0"/>
          </a:p>
          <a:p>
            <a:pPr marL="457200" lvl="1" indent="0">
              <a:lnSpc>
                <a:spcPct val="150000"/>
              </a:lnSpc>
              <a:buNone/>
              <a:defRPr/>
            </a:pPr>
            <a:endParaRPr lang="en-US" dirty="0">
              <a:solidFill>
                <a:srgbClr val="C00000"/>
              </a:solidFill>
            </a:endParaRP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81</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1385118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22081" y="3322320"/>
            <a:ext cx="7499838" cy="2514600"/>
          </a:xfrm>
          <a:prstGeom prst="rect">
            <a:avLst/>
          </a:prstGeom>
        </p:spPr>
      </p:pic>
      <p:sp>
        <p:nvSpPr>
          <p:cNvPr id="6146" name="Title 1"/>
          <p:cNvSpPr>
            <a:spLocks noGrp="1"/>
          </p:cNvSpPr>
          <p:nvPr>
            <p:ph type="title"/>
          </p:nvPr>
        </p:nvSpPr>
        <p:spPr>
          <a:xfrm>
            <a:off x="457200" y="274638"/>
            <a:ext cx="8229600" cy="868362"/>
          </a:xfrm>
        </p:spPr>
        <p:txBody>
          <a:bodyPr/>
          <a:lstStyle/>
          <a:p>
            <a:pPr algn="ctr"/>
            <a:r>
              <a:rPr lang="en-US" dirty="0" smtClean="0"/>
              <a:t>Overview – NTU and Disinfection Reporting Requirements</a:t>
            </a:r>
          </a:p>
        </p:txBody>
      </p:sp>
      <p:sp>
        <p:nvSpPr>
          <p:cNvPr id="3" name="Content Placeholder 2"/>
          <p:cNvSpPr>
            <a:spLocks noGrp="1"/>
          </p:cNvSpPr>
          <p:nvPr>
            <p:ph idx="1"/>
          </p:nvPr>
        </p:nvSpPr>
        <p:spPr>
          <a:xfrm>
            <a:off x="304800" y="1104900"/>
            <a:ext cx="8610600" cy="2247900"/>
          </a:xfrm>
        </p:spPr>
        <p:txBody>
          <a:bodyPr/>
          <a:lstStyle/>
          <a:p>
            <a:pPr marL="1257300" lvl="3" indent="0">
              <a:lnSpc>
                <a:spcPct val="150000"/>
              </a:lnSpc>
              <a:buNone/>
              <a:defRPr/>
            </a:pPr>
            <a:endParaRPr lang="en-US" sz="1100" i="1" dirty="0" smtClean="0"/>
          </a:p>
          <a:p>
            <a:pPr marL="400050" lvl="1" indent="0">
              <a:buNone/>
              <a:defRPr/>
            </a:pPr>
            <a:r>
              <a:rPr lang="en-US" sz="2000" i="1" dirty="0" smtClean="0"/>
              <a:t>Use the State’s Turbidity Monitoring Report form to help fulfill</a:t>
            </a:r>
          </a:p>
          <a:p>
            <a:pPr marL="400050" lvl="1" indent="0">
              <a:buNone/>
              <a:defRPr/>
            </a:pPr>
            <a:r>
              <a:rPr lang="en-US" sz="2000" i="1" dirty="0" smtClean="0"/>
              <a:t>reporting requirements - maintain records for at least three years.</a:t>
            </a:r>
          </a:p>
          <a:p>
            <a:pPr marL="400050" lvl="1" indent="0">
              <a:buNone/>
              <a:defRPr/>
            </a:pPr>
            <a:r>
              <a:rPr lang="en-US" sz="2000" dirty="0" smtClean="0"/>
              <a:t> </a:t>
            </a:r>
          </a:p>
          <a:p>
            <a:pPr marL="400050" lvl="1" indent="0">
              <a:buNone/>
              <a:defRPr/>
            </a:pPr>
            <a:r>
              <a:rPr lang="en-US" dirty="0" smtClean="0"/>
              <a:t>Form is available on-line </a:t>
            </a:r>
            <a:r>
              <a:rPr lang="en-US" dirty="0"/>
              <a:t>under </a:t>
            </a:r>
            <a:r>
              <a:rPr lang="en-US" dirty="0" smtClean="0"/>
              <a:t>“Forms &amp; Tools” link at </a:t>
            </a:r>
            <a:r>
              <a:rPr lang="en-US" dirty="0" smtClean="0">
                <a:hlinkClick r:id="rId4"/>
              </a:rPr>
              <a:t>www.healthoregon.org/swt</a:t>
            </a:r>
            <a:endParaRPr lang="en-US"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82</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1440769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868362"/>
          </a:xfrm>
        </p:spPr>
        <p:txBody>
          <a:bodyPr/>
          <a:lstStyle/>
          <a:p>
            <a:pPr algn="ctr"/>
            <a:r>
              <a:rPr lang="en-US" dirty="0" smtClean="0"/>
              <a:t>Overview – NTU and Disinfection Reporting Requirements</a:t>
            </a:r>
          </a:p>
        </p:txBody>
      </p:sp>
      <p:sp>
        <p:nvSpPr>
          <p:cNvPr id="3" name="Content Placeholder 2"/>
          <p:cNvSpPr>
            <a:spLocks noGrp="1"/>
          </p:cNvSpPr>
          <p:nvPr>
            <p:ph idx="1"/>
          </p:nvPr>
        </p:nvSpPr>
        <p:spPr>
          <a:xfrm>
            <a:off x="304800" y="1104900"/>
            <a:ext cx="8610600" cy="2247900"/>
          </a:xfrm>
        </p:spPr>
        <p:txBody>
          <a:bodyPr/>
          <a:lstStyle/>
          <a:p>
            <a:pPr marL="1257300" lvl="3" indent="0">
              <a:lnSpc>
                <a:spcPct val="150000"/>
              </a:lnSpc>
              <a:buNone/>
              <a:defRPr/>
            </a:pPr>
            <a:endParaRPr lang="en-US" sz="1100" i="1" dirty="0" smtClean="0"/>
          </a:p>
          <a:p>
            <a:pPr marL="400050" lvl="1" indent="0">
              <a:buNone/>
              <a:defRPr/>
            </a:pPr>
            <a:r>
              <a:rPr lang="en-US" dirty="0" smtClean="0"/>
              <a:t>Form is available on-line </a:t>
            </a:r>
            <a:r>
              <a:rPr lang="en-US" dirty="0"/>
              <a:t>under </a:t>
            </a:r>
            <a:r>
              <a:rPr lang="en-US" dirty="0" smtClean="0"/>
              <a:t>“Forms &amp; Tools” link at </a:t>
            </a:r>
            <a:r>
              <a:rPr lang="en-US" dirty="0" smtClean="0">
                <a:hlinkClick r:id="rId3"/>
              </a:rPr>
              <a:t>www.healthoregon.org/swt</a:t>
            </a:r>
            <a:endParaRPr lang="en-US" dirty="0" smtClean="0"/>
          </a:p>
          <a:p>
            <a:pPr marL="400050" lvl="1" indent="0">
              <a:buNone/>
              <a:defRPr/>
            </a:pPr>
            <a:endParaRPr lang="en-US" dirty="0"/>
          </a:p>
          <a:p>
            <a:pPr marL="400050" lvl="1" indent="0">
              <a:buNone/>
              <a:defRPr/>
            </a:pPr>
            <a:r>
              <a:rPr lang="en-US" dirty="0" smtClean="0"/>
              <a:t>There are 4 forms:</a:t>
            </a:r>
          </a:p>
          <a:p>
            <a:pPr marL="685800" lvl="1">
              <a:defRPr/>
            </a:pPr>
            <a:r>
              <a:rPr lang="en-US" dirty="0" smtClean="0">
                <a:solidFill>
                  <a:srgbClr val="C00000"/>
                </a:solidFill>
              </a:rPr>
              <a:t>Conventional/Direct</a:t>
            </a:r>
          </a:p>
          <a:p>
            <a:pPr marL="685800" lvl="1">
              <a:defRPr/>
            </a:pPr>
            <a:r>
              <a:rPr lang="en-US" dirty="0" smtClean="0"/>
              <a:t>Slow Sand / Membrane / DE / Unfiltered</a:t>
            </a:r>
          </a:p>
          <a:p>
            <a:pPr marL="685800" lvl="1">
              <a:defRPr/>
            </a:pPr>
            <a:r>
              <a:rPr lang="en-US" dirty="0" smtClean="0"/>
              <a:t>Cartridge</a:t>
            </a:r>
          </a:p>
          <a:p>
            <a:pPr marL="685800" lvl="1">
              <a:defRPr/>
            </a:pPr>
            <a:r>
              <a:rPr lang="en-US" dirty="0" smtClean="0"/>
              <a:t>UV (if used for Giardia credit)</a:t>
            </a:r>
          </a:p>
          <a:p>
            <a:pPr marL="400050" lvl="1" indent="0">
              <a:buNone/>
              <a:defRPr/>
            </a:pPr>
            <a:endParaRPr lang="en-US" dirty="0" smtClean="0"/>
          </a:p>
          <a:p>
            <a:pPr marL="400050" lvl="1" indent="0">
              <a:buNone/>
              <a:defRPr/>
            </a:pPr>
            <a:r>
              <a:rPr lang="en-US" dirty="0" smtClean="0"/>
              <a:t>Must use the correct form because each has questions that must be answered that are specific to filtration type.</a:t>
            </a:r>
            <a:endParaRPr lang="en-US"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83</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38767393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639762"/>
          </a:xfrm>
        </p:spPr>
        <p:txBody>
          <a:bodyPr/>
          <a:lstStyle/>
          <a:p>
            <a:pPr algn="ctr"/>
            <a:r>
              <a:rPr lang="en-US" sz="2000" dirty="0" smtClean="0"/>
              <a:t>Overview – NTU and Disinfection Reporting Requirements</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84</a:t>
            </a:fld>
            <a:endParaRPr lang="en-US" sz="1000">
              <a:solidFill>
                <a:srgbClr val="005595"/>
              </a:solidFill>
              <a:latin typeface="Arial" panose="020B0604020202020204" pitchFamily="34" charset="0"/>
            </a:endParaRPr>
          </a:p>
        </p:txBody>
      </p:sp>
      <p:grpSp>
        <p:nvGrpSpPr>
          <p:cNvPr id="6" name="Group 5"/>
          <p:cNvGrpSpPr/>
          <p:nvPr/>
        </p:nvGrpSpPr>
        <p:grpSpPr>
          <a:xfrm>
            <a:off x="466725" y="1266827"/>
            <a:ext cx="8385234" cy="3467099"/>
            <a:chOff x="466725" y="1836738"/>
            <a:chExt cx="8385234" cy="3467099"/>
          </a:xfrm>
        </p:grpSpPr>
        <p:pic>
          <p:nvPicPr>
            <p:cNvPr id="7" name="Picture 6"/>
            <p:cNvPicPr>
              <a:picLocks noChangeAspect="1"/>
            </p:cNvPicPr>
            <p:nvPr/>
          </p:nvPicPr>
          <p:blipFill>
            <a:blip r:embed="rId3"/>
            <a:stretch>
              <a:fillRect/>
            </a:stretch>
          </p:blipFill>
          <p:spPr>
            <a:xfrm>
              <a:off x="466725" y="1836738"/>
              <a:ext cx="8385234" cy="2811462"/>
            </a:xfrm>
            <a:prstGeom prst="rect">
              <a:avLst/>
            </a:prstGeom>
          </p:spPr>
        </p:pic>
        <p:sp>
          <p:nvSpPr>
            <p:cNvPr id="8" name="Rectangle 7"/>
            <p:cNvSpPr/>
            <p:nvPr/>
          </p:nvSpPr>
          <p:spPr bwMode="auto">
            <a:xfrm>
              <a:off x="1625630" y="2851942"/>
              <a:ext cx="5194270" cy="164385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dirty="0"/>
            </a:p>
          </p:txBody>
        </p:sp>
        <p:sp>
          <p:nvSpPr>
            <p:cNvPr id="9" name="Rectangle 8"/>
            <p:cNvSpPr/>
            <p:nvPr/>
          </p:nvSpPr>
          <p:spPr bwMode="auto">
            <a:xfrm>
              <a:off x="6819900" y="2842417"/>
              <a:ext cx="1409700" cy="1653381"/>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3"/>
            <p:cNvSpPr txBox="1">
              <a:spLocks noChangeArrowheads="1"/>
            </p:cNvSpPr>
            <p:nvPr/>
          </p:nvSpPr>
          <p:spPr bwMode="auto">
            <a:xfrm>
              <a:off x="3505200" y="3276600"/>
              <a:ext cx="4953000" cy="202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r>
                <a:rPr lang="en-US" sz="1600" b="1" dirty="0">
                  <a:solidFill>
                    <a:srgbClr val="FF0000"/>
                  </a:solidFill>
                </a:rPr>
                <a:t>0.34                                                                 </a:t>
              </a:r>
              <a:r>
                <a:rPr lang="en-US" sz="1600" b="1" dirty="0" smtClean="0">
                  <a:solidFill>
                    <a:srgbClr val="FF0000"/>
                  </a:solidFill>
                </a:rPr>
                <a:t>	0.50</a:t>
              </a:r>
              <a:endParaRPr lang="en-US" sz="1600" b="1" dirty="0">
                <a:solidFill>
                  <a:srgbClr val="FF0000"/>
                </a:solidFill>
              </a:endParaRPr>
            </a:p>
            <a:p>
              <a:r>
                <a:rPr lang="en-US" sz="1600" b="1" dirty="0">
                  <a:solidFill>
                    <a:srgbClr val="FF0000"/>
                  </a:solidFill>
                </a:rPr>
                <a:t>0.24                                                                </a:t>
              </a:r>
              <a:r>
                <a:rPr lang="en-US" sz="1600" b="1" dirty="0" smtClean="0">
                  <a:solidFill>
                    <a:srgbClr val="FF0000"/>
                  </a:solidFill>
                </a:rPr>
                <a:t>	0.66</a:t>
              </a:r>
              <a:endParaRPr lang="en-US" sz="1600" b="1" dirty="0">
                <a:solidFill>
                  <a:srgbClr val="FF0000"/>
                </a:solidFill>
              </a:endParaRPr>
            </a:p>
            <a:p>
              <a:r>
                <a:rPr lang="en-US" sz="1600" b="1" dirty="0">
                  <a:solidFill>
                    <a:srgbClr val="FF0000"/>
                  </a:solidFill>
                </a:rPr>
                <a:t>0.44                                                                 </a:t>
              </a:r>
              <a:r>
                <a:rPr lang="en-US" sz="1600" b="1" dirty="0" smtClean="0">
                  <a:solidFill>
                    <a:srgbClr val="FF0000"/>
                  </a:solidFill>
                </a:rPr>
                <a:t>	0.46</a:t>
              </a:r>
              <a:endParaRPr lang="en-US" sz="1600" b="1" dirty="0">
                <a:solidFill>
                  <a:srgbClr val="FF0000"/>
                </a:solidFill>
              </a:endParaRPr>
            </a:p>
          </p:txBody>
        </p:sp>
      </p:grpSp>
      <p:sp>
        <p:nvSpPr>
          <p:cNvPr id="11" name="Line Callout 2 10"/>
          <p:cNvSpPr/>
          <p:nvPr/>
        </p:nvSpPr>
        <p:spPr>
          <a:xfrm>
            <a:off x="4283060" y="3298423"/>
            <a:ext cx="4416410" cy="1435503"/>
          </a:xfrm>
          <a:prstGeom prst="borderCallout2">
            <a:avLst>
              <a:gd name="adj1" fmla="val 47841"/>
              <a:gd name="adj2" fmla="val -3304"/>
              <a:gd name="adj3" fmla="val 30064"/>
              <a:gd name="adj4" fmla="val -7918"/>
              <a:gd name="adj5" fmla="val 16539"/>
              <a:gd name="adj6" fmla="val -8099"/>
            </a:avLst>
          </a:prstGeom>
          <a:solidFill>
            <a:srgbClr val="FFFF00"/>
          </a:solidFill>
          <a:ln w="34925">
            <a:solidFill>
              <a:srgbClr val="C0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solidFill>
                  <a:srgbClr val="C00000"/>
                </a:solidFill>
              </a:rPr>
              <a:t>Notify the </a:t>
            </a:r>
            <a:r>
              <a:rPr lang="en-US" sz="1200" dirty="0" smtClean="0">
                <a:solidFill>
                  <a:srgbClr val="C00000"/>
                </a:solidFill>
              </a:rPr>
              <a:t>State </a:t>
            </a:r>
            <a:r>
              <a:rPr lang="en-US" sz="1200" dirty="0">
                <a:solidFill>
                  <a:srgbClr val="C00000"/>
                </a:solidFill>
              </a:rPr>
              <a:t>if NTU &gt; 1 NTU.  </a:t>
            </a:r>
          </a:p>
          <a:p>
            <a:pPr algn="ctr" fontAlgn="auto">
              <a:spcBef>
                <a:spcPts val="0"/>
              </a:spcBef>
              <a:spcAft>
                <a:spcPts val="0"/>
              </a:spcAft>
              <a:defRPr/>
            </a:pPr>
            <a:r>
              <a:rPr lang="en-US" sz="1200" dirty="0">
                <a:solidFill>
                  <a:srgbClr val="C00000"/>
                </a:solidFill>
              </a:rPr>
              <a:t>Notify the State within 24-hrs if turbidity &gt; 5 NTU (includes after hours)</a:t>
            </a:r>
          </a:p>
          <a:p>
            <a:pPr algn="ctr" fontAlgn="auto">
              <a:spcBef>
                <a:spcPts val="0"/>
              </a:spcBef>
              <a:spcAft>
                <a:spcPts val="0"/>
              </a:spcAft>
              <a:defRPr/>
            </a:pPr>
            <a:r>
              <a:rPr lang="en-US" sz="1200" dirty="0">
                <a:solidFill>
                  <a:schemeClr val="tx2">
                    <a:lumMod val="25000"/>
                  </a:schemeClr>
                </a:solidFill>
              </a:rPr>
              <a:t>Public Health After Hours Duty Officer:</a:t>
            </a:r>
          </a:p>
          <a:p>
            <a:pPr algn="ctr" fontAlgn="auto">
              <a:spcBef>
                <a:spcPts val="0"/>
              </a:spcBef>
              <a:spcAft>
                <a:spcPts val="0"/>
              </a:spcAft>
              <a:defRPr/>
            </a:pPr>
            <a:r>
              <a:rPr lang="en-US" sz="1200" dirty="0">
                <a:solidFill>
                  <a:schemeClr val="tx2">
                    <a:lumMod val="25000"/>
                  </a:schemeClr>
                </a:solidFill>
              </a:rPr>
              <a:t>Cell (971) 246-1789</a:t>
            </a:r>
          </a:p>
          <a:p>
            <a:pPr algn="ctr" fontAlgn="auto">
              <a:spcBef>
                <a:spcPts val="0"/>
              </a:spcBef>
              <a:spcAft>
                <a:spcPts val="0"/>
              </a:spcAft>
              <a:defRPr/>
            </a:pPr>
            <a:r>
              <a:rPr lang="en-US" sz="1200" dirty="0" smtClean="0">
                <a:solidFill>
                  <a:schemeClr val="tx2">
                    <a:lumMod val="25000"/>
                  </a:schemeClr>
                </a:solidFill>
              </a:rPr>
              <a:t>Oregon </a:t>
            </a:r>
            <a:r>
              <a:rPr lang="en-US" sz="1200" dirty="0">
                <a:solidFill>
                  <a:schemeClr val="tx2">
                    <a:lumMod val="25000"/>
                  </a:schemeClr>
                </a:solidFill>
              </a:rPr>
              <a:t>Emergency Response System:</a:t>
            </a:r>
          </a:p>
          <a:p>
            <a:pPr algn="ctr" fontAlgn="auto">
              <a:spcBef>
                <a:spcPts val="0"/>
              </a:spcBef>
              <a:spcAft>
                <a:spcPts val="0"/>
              </a:spcAft>
              <a:defRPr/>
            </a:pPr>
            <a:r>
              <a:rPr lang="en-US" sz="1200" dirty="0">
                <a:solidFill>
                  <a:schemeClr val="tx2">
                    <a:lumMod val="25000"/>
                  </a:schemeClr>
                </a:solidFill>
              </a:rPr>
              <a:t>1-800-452-0311</a:t>
            </a:r>
          </a:p>
        </p:txBody>
      </p:sp>
      <p:sp>
        <p:nvSpPr>
          <p:cNvPr id="3" name="Content Placeholder 2"/>
          <p:cNvSpPr>
            <a:spLocks noGrp="1"/>
          </p:cNvSpPr>
          <p:nvPr>
            <p:ph idx="1"/>
          </p:nvPr>
        </p:nvSpPr>
        <p:spPr>
          <a:xfrm>
            <a:off x="304800" y="1072356"/>
            <a:ext cx="8547159" cy="2070891"/>
          </a:xfrm>
        </p:spPr>
        <p:txBody>
          <a:bodyPr/>
          <a:lstStyle/>
          <a:p>
            <a:pPr marL="400050" lvl="1" indent="0">
              <a:buNone/>
              <a:defRPr/>
            </a:pPr>
            <a:r>
              <a:rPr lang="en-US" sz="1600" dirty="0" smtClean="0">
                <a:solidFill>
                  <a:srgbClr val="C00000"/>
                </a:solidFill>
              </a:rPr>
              <a:t>CFE Turbidity</a:t>
            </a:r>
          </a:p>
          <a:p>
            <a:pPr marL="400050" lvl="1" indent="0">
              <a:buNone/>
              <a:defRPr/>
            </a:pPr>
            <a:endParaRPr lang="en-US" sz="1600" dirty="0"/>
          </a:p>
          <a:p>
            <a:pPr marL="400050" lvl="1" indent="0">
              <a:buNone/>
              <a:defRPr/>
            </a:pPr>
            <a:endParaRPr lang="en-US" sz="1600" dirty="0" smtClean="0"/>
          </a:p>
          <a:p>
            <a:pPr marL="400050" lvl="1" indent="0">
              <a:buNone/>
              <a:defRPr/>
            </a:pPr>
            <a:endParaRPr lang="en-US" sz="1600" dirty="0"/>
          </a:p>
          <a:p>
            <a:pPr marL="400050" lvl="1" indent="0">
              <a:buNone/>
              <a:defRPr/>
            </a:pPr>
            <a:endParaRPr lang="en-US" sz="1600" dirty="0" smtClean="0"/>
          </a:p>
          <a:p>
            <a:pPr marL="400050" lvl="1" indent="0">
              <a:buNone/>
              <a:defRPr/>
            </a:pPr>
            <a:endParaRPr lang="en-US" sz="1600" dirty="0"/>
          </a:p>
          <a:p>
            <a:pPr marL="400050" lvl="1" indent="0">
              <a:buNone/>
              <a:defRPr/>
            </a:pPr>
            <a:endParaRPr lang="en-US" sz="1600" dirty="0" smtClean="0"/>
          </a:p>
          <a:p>
            <a:pPr marL="400050" lvl="1" indent="0">
              <a:buNone/>
              <a:defRPr/>
            </a:pPr>
            <a:endParaRPr lang="en-US" sz="1600" dirty="0"/>
          </a:p>
          <a:p>
            <a:pPr marL="400050" lvl="1" indent="0">
              <a:buNone/>
              <a:defRPr/>
            </a:pPr>
            <a:endParaRPr lang="en-US" sz="1600" dirty="0" smtClean="0"/>
          </a:p>
          <a:p>
            <a:pPr marL="400050" lvl="1" indent="0">
              <a:buNone/>
              <a:defRPr/>
            </a:pPr>
            <a:endParaRPr lang="en-US" sz="1600" dirty="0" smtClean="0"/>
          </a:p>
          <a:p>
            <a:pPr marL="685800" lvl="1">
              <a:defRPr/>
            </a:pPr>
            <a:endParaRPr lang="en-US" sz="1600" dirty="0" smtClean="0"/>
          </a:p>
          <a:p>
            <a:pPr marL="685800" lvl="1">
              <a:defRPr/>
            </a:pPr>
            <a:endParaRPr lang="en-US" sz="1600" dirty="0" smtClean="0"/>
          </a:p>
          <a:p>
            <a:pPr marL="685800" lvl="1">
              <a:defRPr/>
            </a:pPr>
            <a:endParaRPr lang="en-US" sz="1600" dirty="0"/>
          </a:p>
          <a:p>
            <a:pPr marL="685800" lvl="1">
              <a:defRPr/>
            </a:pPr>
            <a:r>
              <a:rPr lang="en-US" sz="1600" dirty="0" smtClean="0"/>
              <a:t>Chose time closest to when daily turbidity is measured and enter results</a:t>
            </a:r>
          </a:p>
          <a:p>
            <a:pPr marL="685800" lvl="1">
              <a:defRPr/>
            </a:pPr>
            <a:r>
              <a:rPr lang="en-US" sz="1600" dirty="0" smtClean="0"/>
              <a:t>Enter highest turbidity of all measurements for the day (e.g., online instrument or highest of multiple daily grab samples)</a:t>
            </a:r>
            <a:endParaRPr lang="en-US" sz="1600" dirty="0"/>
          </a:p>
        </p:txBody>
      </p:sp>
    </p:spTree>
    <p:extLst>
      <p:ext uri="{BB962C8B-B14F-4D97-AF65-F5344CB8AC3E}">
        <p14:creationId xmlns:p14="http://schemas.microsoft.com/office/powerpoint/2010/main" val="865376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idx="1"/>
          </p:nvPr>
        </p:nvSpPr>
        <p:spPr>
          <a:xfrm>
            <a:off x="304801" y="1072356"/>
            <a:ext cx="4724400" cy="2070891"/>
          </a:xfrm>
        </p:spPr>
        <p:txBody>
          <a:bodyPr/>
          <a:lstStyle/>
          <a:p>
            <a:pPr marL="400050" lvl="1" indent="0">
              <a:buNone/>
              <a:defRPr/>
            </a:pPr>
            <a:r>
              <a:rPr lang="en-US" sz="1600" dirty="0" smtClean="0">
                <a:solidFill>
                  <a:srgbClr val="C00000"/>
                </a:solidFill>
              </a:rPr>
              <a:t>CFE &amp; IFE Turbidity</a:t>
            </a:r>
          </a:p>
          <a:p>
            <a:pPr marL="400050" lvl="1" indent="0">
              <a:buNone/>
              <a:defRPr/>
            </a:pPr>
            <a:endParaRPr lang="en-US" sz="1600" dirty="0"/>
          </a:p>
          <a:p>
            <a:pPr marL="400050" lvl="1" indent="0">
              <a:buNone/>
              <a:defRPr/>
            </a:pPr>
            <a:r>
              <a:rPr lang="en-US" sz="1600" dirty="0" smtClean="0"/>
              <a:t>Based on the results entered for the month, circle “yes” or “no” to the three questions at the bottom of the form.</a:t>
            </a:r>
          </a:p>
        </p:txBody>
      </p:sp>
      <p:sp>
        <p:nvSpPr>
          <p:cNvPr id="6146" name="Title 1"/>
          <p:cNvSpPr>
            <a:spLocks noGrp="1"/>
          </p:cNvSpPr>
          <p:nvPr>
            <p:ph type="title"/>
          </p:nvPr>
        </p:nvSpPr>
        <p:spPr>
          <a:xfrm>
            <a:off x="457200" y="274638"/>
            <a:ext cx="8229600" cy="639762"/>
          </a:xfrm>
        </p:spPr>
        <p:txBody>
          <a:bodyPr/>
          <a:lstStyle/>
          <a:p>
            <a:pPr algn="ctr"/>
            <a:r>
              <a:rPr lang="en-US" sz="2000" dirty="0" smtClean="0"/>
              <a:t>Overview – NTU and Disinfection Reporting Requirements</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85</a:t>
            </a:fld>
            <a:endParaRPr lang="en-US" sz="1000">
              <a:solidFill>
                <a:srgbClr val="005595"/>
              </a:solidFill>
              <a:latin typeface="Arial" panose="020B0604020202020204" pitchFamily="34" charset="0"/>
            </a:endParaRPr>
          </a:p>
        </p:txBody>
      </p:sp>
      <p:pic>
        <p:nvPicPr>
          <p:cNvPr id="18" name="Picture 17"/>
          <p:cNvPicPr>
            <a:picLocks noChangeAspect="1"/>
          </p:cNvPicPr>
          <p:nvPr/>
        </p:nvPicPr>
        <p:blipFill>
          <a:blip r:embed="rId3"/>
          <a:stretch>
            <a:fillRect/>
          </a:stretch>
        </p:blipFill>
        <p:spPr>
          <a:xfrm>
            <a:off x="5562600" y="1876428"/>
            <a:ext cx="2898795" cy="3733800"/>
          </a:xfrm>
          <a:prstGeom prst="rect">
            <a:avLst/>
          </a:prstGeom>
          <a:ln>
            <a:solidFill>
              <a:schemeClr val="tx1"/>
            </a:solidFill>
          </a:ln>
        </p:spPr>
      </p:pic>
      <p:grpSp>
        <p:nvGrpSpPr>
          <p:cNvPr id="14" name="Group 13"/>
          <p:cNvGrpSpPr/>
          <p:nvPr/>
        </p:nvGrpSpPr>
        <p:grpSpPr>
          <a:xfrm>
            <a:off x="788772" y="3028953"/>
            <a:ext cx="6499656" cy="1371600"/>
            <a:chOff x="1219200" y="1371600"/>
            <a:chExt cx="6499656" cy="1371600"/>
          </a:xfrm>
        </p:grpSpPr>
        <p:pic>
          <p:nvPicPr>
            <p:cNvPr id="12" name="Picture 11"/>
            <p:cNvPicPr>
              <a:picLocks noChangeAspect="1"/>
            </p:cNvPicPr>
            <p:nvPr/>
          </p:nvPicPr>
          <p:blipFill>
            <a:blip r:embed="rId4"/>
            <a:stretch>
              <a:fillRect/>
            </a:stretch>
          </p:blipFill>
          <p:spPr>
            <a:xfrm>
              <a:off x="1219200" y="1371600"/>
              <a:ext cx="6499656" cy="1371600"/>
            </a:xfrm>
            <a:prstGeom prst="rect">
              <a:avLst/>
            </a:prstGeom>
          </p:spPr>
        </p:pic>
        <p:sp>
          <p:nvSpPr>
            <p:cNvPr id="13" name="Oval 12"/>
            <p:cNvSpPr/>
            <p:nvPr/>
          </p:nvSpPr>
          <p:spPr bwMode="auto">
            <a:xfrm>
              <a:off x="6400800" y="1781175"/>
              <a:ext cx="609600" cy="3048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5" name="Oval 14"/>
            <p:cNvSpPr/>
            <p:nvPr/>
          </p:nvSpPr>
          <p:spPr bwMode="auto">
            <a:xfrm>
              <a:off x="6381750" y="2085975"/>
              <a:ext cx="609600" cy="3048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6" name="Oval 15"/>
            <p:cNvSpPr/>
            <p:nvPr/>
          </p:nvSpPr>
          <p:spPr bwMode="auto">
            <a:xfrm>
              <a:off x="6288303" y="2428875"/>
              <a:ext cx="609600" cy="3048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grpSp>
    </p:spTree>
    <p:extLst>
      <p:ext uri="{BB962C8B-B14F-4D97-AF65-F5344CB8AC3E}">
        <p14:creationId xmlns:p14="http://schemas.microsoft.com/office/powerpoint/2010/main" val="649521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idx="1"/>
          </p:nvPr>
        </p:nvSpPr>
        <p:spPr>
          <a:xfrm>
            <a:off x="304801" y="1072356"/>
            <a:ext cx="4724400" cy="2070891"/>
          </a:xfrm>
        </p:spPr>
        <p:txBody>
          <a:bodyPr/>
          <a:lstStyle/>
          <a:p>
            <a:pPr marL="400050" lvl="1" indent="0">
              <a:buNone/>
              <a:defRPr/>
            </a:pPr>
            <a:r>
              <a:rPr lang="en-US" sz="1600" dirty="0" smtClean="0">
                <a:solidFill>
                  <a:srgbClr val="C00000"/>
                </a:solidFill>
              </a:rPr>
              <a:t>Peak hourly demand flow (</a:t>
            </a:r>
            <a:r>
              <a:rPr lang="en-US" sz="1600" dirty="0" err="1" smtClean="0">
                <a:solidFill>
                  <a:srgbClr val="C00000"/>
                </a:solidFill>
              </a:rPr>
              <a:t>gpm</a:t>
            </a:r>
            <a:r>
              <a:rPr lang="en-US" sz="1600" dirty="0" smtClean="0">
                <a:solidFill>
                  <a:srgbClr val="C00000"/>
                </a:solidFill>
              </a:rPr>
              <a:t>)</a:t>
            </a:r>
          </a:p>
          <a:p>
            <a:pPr marL="400050" lvl="1" indent="0">
              <a:buNone/>
              <a:defRPr/>
            </a:pPr>
            <a:endParaRPr lang="en-US" sz="1600" dirty="0"/>
          </a:p>
          <a:p>
            <a:pPr marL="400050" lvl="1" indent="0">
              <a:buNone/>
              <a:defRPr/>
            </a:pPr>
            <a:r>
              <a:rPr lang="en-US" sz="1600" dirty="0" smtClean="0"/>
              <a:t>Enter peak hourly demand (PHD) flow and the time that the PHD flow occurred.</a:t>
            </a:r>
          </a:p>
          <a:p>
            <a:pPr marL="400050" lvl="1" indent="0">
              <a:buNone/>
              <a:defRPr/>
            </a:pPr>
            <a:endParaRPr lang="en-US" sz="1600" dirty="0"/>
          </a:p>
          <a:p>
            <a:pPr marL="400050" lvl="1" indent="0">
              <a:buNone/>
              <a:defRPr/>
            </a:pPr>
            <a:r>
              <a:rPr lang="en-US" sz="1600" dirty="0" smtClean="0"/>
              <a:t>This flow should not exceed 10% above the peak flows replicated at the time of the tracer study.</a:t>
            </a:r>
          </a:p>
        </p:txBody>
      </p:sp>
      <p:sp>
        <p:nvSpPr>
          <p:cNvPr id="6146" name="Title 1"/>
          <p:cNvSpPr>
            <a:spLocks noGrp="1"/>
          </p:cNvSpPr>
          <p:nvPr>
            <p:ph type="title"/>
          </p:nvPr>
        </p:nvSpPr>
        <p:spPr>
          <a:xfrm>
            <a:off x="457200" y="274638"/>
            <a:ext cx="8229600" cy="639762"/>
          </a:xfrm>
        </p:spPr>
        <p:txBody>
          <a:bodyPr/>
          <a:lstStyle/>
          <a:p>
            <a:pPr algn="ctr"/>
            <a:r>
              <a:rPr lang="en-US" sz="2000" dirty="0" smtClean="0"/>
              <a:t>Overview – NTU and Disinfection Reporting Requirements</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86</a:t>
            </a:fld>
            <a:endParaRPr lang="en-US" sz="1000">
              <a:solidFill>
                <a:srgbClr val="005595"/>
              </a:solidFill>
              <a:latin typeface="Arial" panose="020B0604020202020204" pitchFamily="34" charset="0"/>
            </a:endParaRPr>
          </a:p>
        </p:txBody>
      </p:sp>
      <p:pic>
        <p:nvPicPr>
          <p:cNvPr id="2" name="Picture 1"/>
          <p:cNvPicPr>
            <a:picLocks noChangeAspect="1"/>
          </p:cNvPicPr>
          <p:nvPr/>
        </p:nvPicPr>
        <p:blipFill>
          <a:blip r:embed="rId3"/>
          <a:stretch>
            <a:fillRect/>
          </a:stretch>
        </p:blipFill>
        <p:spPr>
          <a:xfrm>
            <a:off x="5334000" y="914400"/>
            <a:ext cx="3177941" cy="4015619"/>
          </a:xfrm>
          <a:prstGeom prst="rect">
            <a:avLst/>
          </a:prstGeom>
        </p:spPr>
      </p:pic>
      <p:pic>
        <p:nvPicPr>
          <p:cNvPr id="3" name="Picture 2"/>
          <p:cNvPicPr>
            <a:picLocks noChangeAspect="1"/>
          </p:cNvPicPr>
          <p:nvPr/>
        </p:nvPicPr>
        <p:blipFill>
          <a:blip r:embed="rId4"/>
          <a:stretch>
            <a:fillRect/>
          </a:stretch>
        </p:blipFill>
        <p:spPr>
          <a:xfrm>
            <a:off x="496801" y="3348102"/>
            <a:ext cx="7275599" cy="2401365"/>
          </a:xfrm>
          <a:prstGeom prst="rect">
            <a:avLst/>
          </a:prstGeom>
        </p:spPr>
      </p:pic>
      <p:sp>
        <p:nvSpPr>
          <p:cNvPr id="19" name="Rectangle 18"/>
          <p:cNvSpPr/>
          <p:nvPr/>
        </p:nvSpPr>
        <p:spPr>
          <a:xfrm>
            <a:off x="838200" y="4049322"/>
            <a:ext cx="781050" cy="10668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 name="Rectangle 19"/>
          <p:cNvSpPr/>
          <p:nvPr/>
        </p:nvSpPr>
        <p:spPr>
          <a:xfrm>
            <a:off x="6705600" y="4058847"/>
            <a:ext cx="798396" cy="107602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 name="Rectangle 3"/>
          <p:cNvSpPr txBox="1">
            <a:spLocks noChangeArrowheads="1"/>
          </p:cNvSpPr>
          <p:nvPr/>
        </p:nvSpPr>
        <p:spPr bwMode="auto">
          <a:xfrm>
            <a:off x="990600" y="4758569"/>
            <a:ext cx="78676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r>
              <a:rPr lang="en-US" sz="1600" dirty="0" smtClean="0">
                <a:solidFill>
                  <a:srgbClr val="FF0000"/>
                </a:solidFill>
              </a:rPr>
              <a:t> 9 </a:t>
            </a:r>
            <a:r>
              <a:rPr lang="en-US" sz="1600" dirty="0">
                <a:solidFill>
                  <a:srgbClr val="FF0000"/>
                </a:solidFill>
              </a:rPr>
              <a:t>AM                                                                                                                           </a:t>
            </a:r>
            <a:r>
              <a:rPr lang="en-US" sz="1600" dirty="0" smtClean="0">
                <a:solidFill>
                  <a:srgbClr val="FF0000"/>
                </a:solidFill>
              </a:rPr>
              <a:t>       1,000      </a:t>
            </a:r>
            <a:r>
              <a:rPr lang="en-US" sz="1600" dirty="0">
                <a:solidFill>
                  <a:srgbClr val="FF0000"/>
                </a:solidFill>
              </a:rPr>
              <a:t>	                                           </a:t>
            </a:r>
          </a:p>
        </p:txBody>
      </p:sp>
    </p:spTree>
    <p:extLst>
      <p:ext uri="{BB962C8B-B14F-4D97-AF65-F5344CB8AC3E}">
        <p14:creationId xmlns:p14="http://schemas.microsoft.com/office/powerpoint/2010/main" val="2306325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idx="1"/>
          </p:nvPr>
        </p:nvSpPr>
        <p:spPr>
          <a:xfrm>
            <a:off x="304800" y="1072356"/>
            <a:ext cx="7543799" cy="2070891"/>
          </a:xfrm>
        </p:spPr>
        <p:txBody>
          <a:bodyPr/>
          <a:lstStyle/>
          <a:p>
            <a:pPr marL="400050" lvl="1" indent="0">
              <a:buNone/>
              <a:defRPr/>
            </a:pPr>
            <a:r>
              <a:rPr lang="en-US" sz="1600" dirty="0" smtClean="0">
                <a:solidFill>
                  <a:srgbClr val="C00000"/>
                </a:solidFill>
              </a:rPr>
              <a:t>What is peak hourly demand flow?</a:t>
            </a:r>
          </a:p>
          <a:p>
            <a:pPr marL="400050" lvl="1" indent="0">
              <a:buNone/>
              <a:defRPr/>
            </a:pPr>
            <a:endParaRPr lang="en-US" sz="1600" dirty="0"/>
          </a:p>
          <a:p>
            <a:pPr marL="685800" lvl="1">
              <a:defRPr/>
            </a:pPr>
            <a:r>
              <a:rPr lang="en-US" sz="1600" dirty="0" smtClean="0"/>
              <a:t>The greatest volume of water passing </a:t>
            </a:r>
            <a:r>
              <a:rPr lang="en-US" sz="1600" dirty="0" err="1" smtClean="0"/>
              <a:t>throught</a:t>
            </a:r>
            <a:r>
              <a:rPr lang="en-US" sz="1600" dirty="0" smtClean="0"/>
              <a:t> he system during any one hour in a consecutive 24 </a:t>
            </a:r>
            <a:r>
              <a:rPr lang="en-US" sz="1600" dirty="0" err="1" smtClean="0"/>
              <a:t>hr</a:t>
            </a:r>
            <a:r>
              <a:rPr lang="en-US" sz="1600" dirty="0" smtClean="0"/>
              <a:t> period</a:t>
            </a:r>
          </a:p>
          <a:p>
            <a:pPr marL="685800" lvl="1">
              <a:defRPr/>
            </a:pPr>
            <a:endParaRPr lang="en-US" sz="1600" dirty="0"/>
          </a:p>
          <a:p>
            <a:pPr marL="685800" lvl="1">
              <a:defRPr/>
            </a:pPr>
            <a:r>
              <a:rPr lang="en-US" sz="1600" dirty="0" smtClean="0"/>
              <a:t>Not the same as Peak Instantaneous Flow</a:t>
            </a:r>
          </a:p>
          <a:p>
            <a:pPr marL="685800" lvl="1">
              <a:defRPr/>
            </a:pPr>
            <a:endParaRPr lang="en-US" sz="1600" dirty="0" smtClean="0"/>
          </a:p>
          <a:p>
            <a:pPr marL="685800" lvl="1">
              <a:defRPr/>
            </a:pPr>
            <a:r>
              <a:rPr lang="en-US" sz="1600" dirty="0" smtClean="0"/>
              <a:t>Report demand flow (flow leaving the </a:t>
            </a:r>
            <a:r>
              <a:rPr lang="en-US" sz="1600" dirty="0" err="1" smtClean="0"/>
              <a:t>clearwell</a:t>
            </a:r>
            <a:r>
              <a:rPr lang="en-US" sz="1600" dirty="0" smtClean="0"/>
              <a:t>, not plant flow (in most cases)</a:t>
            </a:r>
          </a:p>
        </p:txBody>
      </p:sp>
      <p:sp>
        <p:nvSpPr>
          <p:cNvPr id="6146" name="Title 1"/>
          <p:cNvSpPr>
            <a:spLocks noGrp="1"/>
          </p:cNvSpPr>
          <p:nvPr>
            <p:ph type="title"/>
          </p:nvPr>
        </p:nvSpPr>
        <p:spPr>
          <a:xfrm>
            <a:off x="457200" y="274638"/>
            <a:ext cx="8229600" cy="639762"/>
          </a:xfrm>
        </p:spPr>
        <p:txBody>
          <a:bodyPr/>
          <a:lstStyle/>
          <a:p>
            <a:pPr algn="ctr"/>
            <a:r>
              <a:rPr lang="en-US" sz="2000" dirty="0" smtClean="0"/>
              <a:t>Overview – NTU and Disinfection Reporting Requirements</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87</a:t>
            </a:fld>
            <a:endParaRPr lang="en-US" sz="1000">
              <a:solidFill>
                <a:srgbClr val="005595"/>
              </a:solidFill>
              <a:latin typeface="Arial" panose="020B0604020202020204" pitchFamily="34" charset="0"/>
            </a:endParaRPr>
          </a:p>
        </p:txBody>
      </p:sp>
      <p:pic>
        <p:nvPicPr>
          <p:cNvPr id="6" name="Picture 5"/>
          <p:cNvPicPr>
            <a:picLocks noChangeAspect="1"/>
          </p:cNvPicPr>
          <p:nvPr/>
        </p:nvPicPr>
        <p:blipFill>
          <a:blip r:embed="rId3"/>
          <a:stretch>
            <a:fillRect/>
          </a:stretch>
        </p:blipFill>
        <p:spPr>
          <a:xfrm>
            <a:off x="1600200" y="3705228"/>
            <a:ext cx="5654530" cy="1897544"/>
          </a:xfrm>
          <a:prstGeom prst="rect">
            <a:avLst/>
          </a:prstGeom>
        </p:spPr>
      </p:pic>
    </p:spTree>
    <p:extLst>
      <p:ext uri="{BB962C8B-B14F-4D97-AF65-F5344CB8AC3E}">
        <p14:creationId xmlns:p14="http://schemas.microsoft.com/office/powerpoint/2010/main" val="2041450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idx="1"/>
          </p:nvPr>
        </p:nvSpPr>
        <p:spPr>
          <a:xfrm>
            <a:off x="304800" y="1072356"/>
            <a:ext cx="7543799" cy="2070891"/>
          </a:xfrm>
        </p:spPr>
        <p:txBody>
          <a:bodyPr/>
          <a:lstStyle/>
          <a:p>
            <a:pPr marL="400050" lvl="1" indent="0">
              <a:buNone/>
              <a:defRPr/>
            </a:pPr>
            <a:r>
              <a:rPr lang="en-US" sz="1600" dirty="0" smtClean="0">
                <a:solidFill>
                  <a:srgbClr val="C00000"/>
                </a:solidFill>
              </a:rPr>
              <a:t>How do you determine peak hourly demand flow?</a:t>
            </a:r>
          </a:p>
          <a:p>
            <a:pPr marL="400050" lvl="1" indent="0">
              <a:buNone/>
              <a:defRPr/>
            </a:pPr>
            <a:endParaRPr lang="en-US" sz="1600" dirty="0"/>
          </a:p>
          <a:p>
            <a:pPr marL="400050" lvl="1" indent="0">
              <a:buNone/>
              <a:defRPr/>
            </a:pPr>
            <a:r>
              <a:rPr lang="en-US" sz="1600" dirty="0" smtClean="0"/>
              <a:t>For systems with a totalizing flow meter only:</a:t>
            </a:r>
          </a:p>
          <a:p>
            <a:pPr marL="685800" lvl="1">
              <a:defRPr/>
            </a:pPr>
            <a:r>
              <a:rPr lang="en-US" sz="1600" dirty="0" smtClean="0"/>
              <a:t>Spot check throughout the day to determine the time of peak demand (e.g. 9 am or 9 pm for residential or mid-day for industrial uses)</a:t>
            </a:r>
          </a:p>
          <a:p>
            <a:pPr marL="685800" lvl="1">
              <a:defRPr/>
            </a:pPr>
            <a:r>
              <a:rPr lang="en-US" sz="1600" dirty="0" smtClean="0"/>
              <a:t>Then record how much water is used during that hour in gallons and divide by 60 minutes to get the peak hour demand in </a:t>
            </a:r>
            <a:r>
              <a:rPr lang="en-US" sz="1600" dirty="0" err="1" smtClean="0"/>
              <a:t>gpm</a:t>
            </a:r>
            <a:r>
              <a:rPr lang="en-US" sz="1600" dirty="0" smtClean="0"/>
              <a:t>.</a:t>
            </a:r>
          </a:p>
          <a:p>
            <a:pPr marL="685800" lvl="1">
              <a:defRPr/>
            </a:pPr>
            <a:endParaRPr lang="en-US" sz="1600" dirty="0" smtClean="0"/>
          </a:p>
          <a:p>
            <a:pPr marL="400050" lvl="1" indent="0">
              <a:buNone/>
              <a:defRPr/>
            </a:pPr>
            <a:r>
              <a:rPr lang="en-US" sz="1600" dirty="0" smtClean="0"/>
              <a:t>For systems that can measure and record flow rate:</a:t>
            </a:r>
          </a:p>
          <a:p>
            <a:pPr marL="685800" lvl="1">
              <a:defRPr/>
            </a:pPr>
            <a:r>
              <a:rPr lang="en-US" sz="1600" dirty="0" smtClean="0"/>
              <a:t>On a daily basis, use the best available operational data to identify the hour within the 24 </a:t>
            </a:r>
            <a:r>
              <a:rPr lang="en-US" sz="1600" dirty="0" err="1" smtClean="0"/>
              <a:t>hr</a:t>
            </a:r>
            <a:r>
              <a:rPr lang="en-US" sz="1600" dirty="0" smtClean="0"/>
              <a:t> period that had the highest demand flow.</a:t>
            </a:r>
          </a:p>
          <a:p>
            <a:pPr marL="685800" lvl="1">
              <a:defRPr/>
            </a:pPr>
            <a:r>
              <a:rPr lang="en-US" sz="1600" dirty="0" smtClean="0"/>
              <a:t>For the hour of highest demand flow:</a:t>
            </a:r>
          </a:p>
          <a:p>
            <a:pPr marL="1085850" lvl="2">
              <a:defRPr/>
            </a:pPr>
            <a:r>
              <a:rPr lang="en-US" sz="1400" dirty="0" smtClean="0"/>
              <a:t>Calculate the average flow rate within the one hour period (i.e., add the flow rates and divide by the number of data points).</a:t>
            </a:r>
          </a:p>
          <a:p>
            <a:pPr marL="1085850" lvl="2">
              <a:defRPr/>
            </a:pPr>
            <a:r>
              <a:rPr lang="en-US" sz="1400" dirty="0" smtClean="0"/>
              <a:t>Use as many data points as possible, preferably no less than four data points taken at 15 minute intervals. </a:t>
            </a:r>
          </a:p>
        </p:txBody>
      </p:sp>
      <p:sp>
        <p:nvSpPr>
          <p:cNvPr id="6146" name="Title 1"/>
          <p:cNvSpPr>
            <a:spLocks noGrp="1"/>
          </p:cNvSpPr>
          <p:nvPr>
            <p:ph type="title"/>
          </p:nvPr>
        </p:nvSpPr>
        <p:spPr>
          <a:xfrm>
            <a:off x="457200" y="274638"/>
            <a:ext cx="8229600" cy="639762"/>
          </a:xfrm>
        </p:spPr>
        <p:txBody>
          <a:bodyPr/>
          <a:lstStyle/>
          <a:p>
            <a:pPr algn="ctr"/>
            <a:r>
              <a:rPr lang="en-US" sz="2000" dirty="0" smtClean="0"/>
              <a:t>Overview – NTU and Disinfection Reporting Requirements</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88</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333621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idx="1"/>
          </p:nvPr>
        </p:nvSpPr>
        <p:spPr>
          <a:xfrm>
            <a:off x="304800" y="1072356"/>
            <a:ext cx="7543799" cy="2070891"/>
          </a:xfrm>
        </p:spPr>
        <p:txBody>
          <a:bodyPr/>
          <a:lstStyle/>
          <a:p>
            <a:pPr marL="400050" lvl="1" indent="0">
              <a:buNone/>
              <a:defRPr/>
            </a:pPr>
            <a:r>
              <a:rPr lang="en-US" sz="1600" dirty="0" smtClean="0">
                <a:solidFill>
                  <a:srgbClr val="C00000"/>
                </a:solidFill>
              </a:rPr>
              <a:t>The red line represents the span of 1 hour with the highest demand</a:t>
            </a:r>
          </a:p>
          <a:p>
            <a:pPr marL="400050" lvl="1" indent="0">
              <a:buNone/>
              <a:defRPr/>
            </a:pPr>
            <a:r>
              <a:rPr lang="en-US" sz="1600" dirty="0" smtClean="0">
                <a:solidFill>
                  <a:srgbClr val="C00000"/>
                </a:solidFill>
              </a:rPr>
              <a:t>(7:30 am – 8:30 am).  The average of the 4 data points is 4,125 </a:t>
            </a:r>
            <a:r>
              <a:rPr lang="en-US" sz="1600" dirty="0" err="1" smtClean="0">
                <a:solidFill>
                  <a:srgbClr val="C00000"/>
                </a:solidFill>
              </a:rPr>
              <a:t>gpm</a:t>
            </a:r>
            <a:r>
              <a:rPr lang="en-US" sz="1600" dirty="0" smtClean="0">
                <a:solidFill>
                  <a:srgbClr val="C00000"/>
                </a:solidFill>
              </a:rPr>
              <a:t>.</a:t>
            </a:r>
          </a:p>
          <a:p>
            <a:pPr marL="400050" lvl="1" indent="0">
              <a:buNone/>
              <a:defRPr/>
            </a:pPr>
            <a:endParaRPr lang="en-US" sz="1600" dirty="0"/>
          </a:p>
        </p:txBody>
      </p:sp>
      <p:sp>
        <p:nvSpPr>
          <p:cNvPr id="6146" name="Title 1"/>
          <p:cNvSpPr>
            <a:spLocks noGrp="1"/>
          </p:cNvSpPr>
          <p:nvPr>
            <p:ph type="title"/>
          </p:nvPr>
        </p:nvSpPr>
        <p:spPr>
          <a:xfrm>
            <a:off x="457200" y="274638"/>
            <a:ext cx="8229600" cy="639762"/>
          </a:xfrm>
        </p:spPr>
        <p:txBody>
          <a:bodyPr/>
          <a:lstStyle/>
          <a:p>
            <a:pPr algn="ctr"/>
            <a:r>
              <a:rPr lang="en-US" sz="2000" dirty="0" smtClean="0"/>
              <a:t>Overview – NTU and Disinfection Reporting Requirements</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89</a:t>
            </a:fld>
            <a:endParaRPr lang="en-US" sz="1000">
              <a:solidFill>
                <a:srgbClr val="005595"/>
              </a:solidFill>
              <a:latin typeface="Arial" panose="020B0604020202020204" pitchFamily="34" charset="0"/>
            </a:endParaRPr>
          </a:p>
        </p:txBody>
      </p:sp>
      <p:graphicFrame>
        <p:nvGraphicFramePr>
          <p:cNvPr id="7" name="Object 4"/>
          <p:cNvGraphicFramePr>
            <a:graphicFrameLocks noChangeAspect="1"/>
          </p:cNvGraphicFramePr>
          <p:nvPr>
            <p:extLst>
              <p:ext uri="{D42A27DB-BD31-4B8C-83A1-F6EECF244321}">
                <p14:modId xmlns:p14="http://schemas.microsoft.com/office/powerpoint/2010/main" val="1935955959"/>
              </p:ext>
            </p:extLst>
          </p:nvPr>
        </p:nvGraphicFramePr>
        <p:xfrm>
          <a:off x="457200" y="1701006"/>
          <a:ext cx="8340345" cy="4223544"/>
        </p:xfrm>
        <a:graphic>
          <a:graphicData uri="http://schemas.openxmlformats.org/presentationml/2006/ole">
            <mc:AlternateContent xmlns:mc="http://schemas.openxmlformats.org/markup-compatibility/2006">
              <mc:Choice xmlns:v="urn:schemas-microsoft-com:vml" Requires="v">
                <p:oleObj spid="_x0000_s18793" name="Worksheet" r:id="rId5" imgW="5819851" imgH="2724302" progId="Excel.Sheet.8">
                  <p:embed/>
                </p:oleObj>
              </mc:Choice>
              <mc:Fallback>
                <p:oleObj name="Worksheet" r:id="rId5" imgW="5819851" imgH="2724302"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701006"/>
                        <a:ext cx="8340345" cy="4223544"/>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906589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721807" y="535550"/>
            <a:ext cx="7010400" cy="1143000"/>
          </a:xfrm>
        </p:spPr>
        <p:txBody>
          <a:bodyPr/>
          <a:lstStyle/>
          <a:p>
            <a:pPr eaLnBrk="1" hangingPunct="1">
              <a:defRPr/>
            </a:pPr>
            <a:r>
              <a:rPr lang="en-US" dirty="0" smtClean="0"/>
              <a:t>Hopefully we can help you answer some of those questions today</a:t>
            </a:r>
            <a:br>
              <a:rPr lang="en-US" dirty="0" smtClean="0"/>
            </a:br>
            <a:r>
              <a:rPr lang="en-US" dirty="0"/>
              <a:t/>
            </a:r>
            <a:br>
              <a:rPr lang="en-US" dirty="0"/>
            </a:br>
            <a:r>
              <a:rPr lang="en-US" dirty="0" smtClean="0"/>
              <a:t>But you have to be engaged!</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921" y="2438400"/>
            <a:ext cx="4228711" cy="347662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7043" y="2620439"/>
            <a:ext cx="3438748" cy="2800123"/>
          </a:xfrm>
          <a:prstGeom prst="rect">
            <a:avLst/>
          </a:prstGeom>
        </p:spPr>
      </p:pic>
      <p:sp>
        <p:nvSpPr>
          <p:cNvPr id="6" name="&quot;No&quot; Symbol 5"/>
          <p:cNvSpPr/>
          <p:nvPr/>
        </p:nvSpPr>
        <p:spPr bwMode="auto">
          <a:xfrm>
            <a:off x="5181600" y="2133600"/>
            <a:ext cx="3829634" cy="3476625"/>
          </a:xfrm>
          <a:prstGeom prst="noSmoking">
            <a:avLst>
              <a:gd name="adj" fmla="val 8972"/>
            </a:avLst>
          </a:prstGeom>
          <a:solidFill>
            <a:srgbClr val="FF0000">
              <a:alpha val="56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396479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idx="1"/>
          </p:nvPr>
        </p:nvSpPr>
        <p:spPr>
          <a:xfrm>
            <a:off x="381000" y="1448595"/>
            <a:ext cx="2133600" cy="2070891"/>
          </a:xfrm>
        </p:spPr>
        <p:txBody>
          <a:bodyPr/>
          <a:lstStyle/>
          <a:p>
            <a:pPr marL="400050" lvl="1" indent="0">
              <a:buNone/>
              <a:defRPr/>
            </a:pPr>
            <a:r>
              <a:rPr lang="en-US" sz="1600" dirty="0" smtClean="0">
                <a:solidFill>
                  <a:srgbClr val="C00000"/>
                </a:solidFill>
              </a:rPr>
              <a:t>Think of it like a running hourly average of demand flow measurements…</a:t>
            </a:r>
          </a:p>
          <a:p>
            <a:pPr marL="400050" lvl="1" indent="0">
              <a:buNone/>
              <a:defRPr/>
            </a:pPr>
            <a:endParaRPr lang="en-US" sz="1600" dirty="0"/>
          </a:p>
        </p:txBody>
      </p:sp>
      <p:sp>
        <p:nvSpPr>
          <p:cNvPr id="6146" name="Title 1"/>
          <p:cNvSpPr>
            <a:spLocks noGrp="1"/>
          </p:cNvSpPr>
          <p:nvPr>
            <p:ph type="title"/>
          </p:nvPr>
        </p:nvSpPr>
        <p:spPr>
          <a:xfrm>
            <a:off x="457200" y="274638"/>
            <a:ext cx="8229600" cy="639762"/>
          </a:xfrm>
        </p:spPr>
        <p:txBody>
          <a:bodyPr/>
          <a:lstStyle/>
          <a:p>
            <a:pPr algn="ctr"/>
            <a:r>
              <a:rPr lang="en-US" sz="2000" dirty="0" smtClean="0"/>
              <a:t>Overview – NTU and Disinfection Reporting Requirements</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90</a:t>
            </a:fld>
            <a:endParaRPr lang="en-US" sz="1000">
              <a:solidFill>
                <a:srgbClr val="005595"/>
              </a:solidFill>
              <a:latin typeface="Arial" panose="020B0604020202020204" pitchFamily="34" charset="0"/>
            </a:endParaRPr>
          </a:p>
        </p:txBody>
      </p:sp>
      <p:graphicFrame>
        <p:nvGraphicFramePr>
          <p:cNvPr id="7" name="Object 4"/>
          <p:cNvGraphicFramePr>
            <a:graphicFrameLocks noChangeAspect="1"/>
          </p:cNvGraphicFramePr>
          <p:nvPr>
            <p:extLst>
              <p:ext uri="{D42A27DB-BD31-4B8C-83A1-F6EECF244321}">
                <p14:modId xmlns:p14="http://schemas.microsoft.com/office/powerpoint/2010/main" val="1103099685"/>
              </p:ext>
            </p:extLst>
          </p:nvPr>
        </p:nvGraphicFramePr>
        <p:xfrm>
          <a:off x="304800" y="3390898"/>
          <a:ext cx="4419600" cy="2362201"/>
        </p:xfrm>
        <a:graphic>
          <a:graphicData uri="http://schemas.openxmlformats.org/presentationml/2006/ole">
            <mc:AlternateContent xmlns:mc="http://schemas.openxmlformats.org/markup-compatibility/2006">
              <mc:Choice xmlns:v="urn:schemas-microsoft-com:vml" Requires="v">
                <p:oleObj spid="_x0000_s19817" name="Worksheet" r:id="rId5" imgW="5819851" imgH="2724302" progId="Excel.Sheet.8">
                  <p:embed/>
                </p:oleObj>
              </mc:Choice>
              <mc:Fallback>
                <p:oleObj name="Worksheet" r:id="rId5" imgW="5819851" imgH="2724302"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3390898"/>
                        <a:ext cx="4419600" cy="2362201"/>
                      </a:xfrm>
                      <a:prstGeom prst="rect">
                        <a:avLst/>
                      </a:prstGeom>
                      <a:noFill/>
                      <a:ln>
                        <a:noFill/>
                      </a:ln>
                      <a:effectLst/>
                    </p:spPr>
                  </p:pic>
                </p:oleObj>
              </mc:Fallback>
            </mc:AlternateContent>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885833995"/>
              </p:ext>
            </p:extLst>
          </p:nvPr>
        </p:nvGraphicFramePr>
        <p:xfrm>
          <a:off x="3048000" y="1430803"/>
          <a:ext cx="5486400" cy="3653489"/>
        </p:xfrm>
        <a:graphic>
          <a:graphicData uri="http://schemas.openxmlformats.org/drawingml/2006/table">
            <a:tbl>
              <a:tblPr firstRow="1" bandRow="1">
                <a:tableStyleId>{21E4AEA4-8DFA-4A89-87EB-49C32662AFE0}</a:tableStyleId>
              </a:tblPr>
              <a:tblGrid>
                <a:gridCol w="1292136"/>
                <a:gridCol w="2213064"/>
                <a:gridCol w="1981200"/>
              </a:tblGrid>
              <a:tr h="635969">
                <a:tc>
                  <a:txBody>
                    <a:bodyPr/>
                    <a:lstStyle/>
                    <a:p>
                      <a:r>
                        <a:rPr lang="en-US" sz="1600" dirty="0" smtClean="0"/>
                        <a:t>Time</a:t>
                      </a:r>
                      <a:endParaRPr lang="en-US" sz="1600" dirty="0"/>
                    </a:p>
                  </a:txBody>
                  <a:tcPr/>
                </a:tc>
                <a:tc>
                  <a:txBody>
                    <a:bodyPr/>
                    <a:lstStyle/>
                    <a:p>
                      <a:r>
                        <a:rPr lang="en-US" sz="1600" dirty="0" smtClean="0"/>
                        <a:t>Demand Flow (gpm)</a:t>
                      </a:r>
                      <a:endParaRPr lang="en-US" sz="1600" dirty="0"/>
                    </a:p>
                  </a:txBody>
                  <a:tcPr/>
                </a:tc>
                <a:tc>
                  <a:txBody>
                    <a:bodyPr/>
                    <a:lstStyle/>
                    <a:p>
                      <a:r>
                        <a:rPr lang="en-US" sz="1600" dirty="0" smtClean="0"/>
                        <a:t>Running Hourly</a:t>
                      </a:r>
                      <a:r>
                        <a:rPr lang="en-US" sz="1600" baseline="0" dirty="0" smtClean="0"/>
                        <a:t> Average (gpm)</a:t>
                      </a:r>
                      <a:endParaRPr lang="en-US" sz="1600" dirty="0"/>
                    </a:p>
                  </a:txBody>
                  <a:tcPr/>
                </a:tc>
              </a:tr>
              <a:tr h="260458">
                <a:tc>
                  <a:txBody>
                    <a:bodyPr/>
                    <a:lstStyle/>
                    <a:p>
                      <a:r>
                        <a:rPr lang="en-US" sz="1600" dirty="0" smtClean="0"/>
                        <a:t>7:00 AM</a:t>
                      </a:r>
                      <a:endParaRPr lang="en-US" sz="1600" dirty="0"/>
                    </a:p>
                  </a:txBody>
                  <a:tcPr/>
                </a:tc>
                <a:tc>
                  <a:txBody>
                    <a:bodyPr/>
                    <a:lstStyle/>
                    <a:p>
                      <a:r>
                        <a:rPr lang="en-US" sz="1600" dirty="0" smtClean="0"/>
                        <a:t>2,000</a:t>
                      </a:r>
                      <a:endParaRPr lang="en-US" sz="1600" dirty="0"/>
                    </a:p>
                  </a:txBody>
                  <a:tcPr/>
                </a:tc>
                <a:tc>
                  <a:txBody>
                    <a:bodyPr/>
                    <a:lstStyle/>
                    <a:p>
                      <a:endParaRPr lang="en-US" sz="1600" dirty="0"/>
                    </a:p>
                  </a:txBody>
                  <a:tcPr/>
                </a:tc>
              </a:tr>
              <a:tr h="260458">
                <a:tc>
                  <a:txBody>
                    <a:bodyPr/>
                    <a:lstStyle/>
                    <a:p>
                      <a:r>
                        <a:rPr lang="en-US" sz="1600" dirty="0" smtClean="0"/>
                        <a:t>7:15 AM</a:t>
                      </a:r>
                      <a:endParaRPr lang="en-US" sz="1600" dirty="0"/>
                    </a:p>
                  </a:txBody>
                  <a:tcPr/>
                </a:tc>
                <a:tc>
                  <a:txBody>
                    <a:bodyPr/>
                    <a:lstStyle/>
                    <a:p>
                      <a:r>
                        <a:rPr lang="en-US" sz="1600" dirty="0" smtClean="0"/>
                        <a:t>2,400</a:t>
                      </a:r>
                      <a:endParaRPr lang="en-US" sz="1600" dirty="0"/>
                    </a:p>
                  </a:txBody>
                  <a:tcPr/>
                </a:tc>
                <a:tc>
                  <a:txBody>
                    <a:bodyPr/>
                    <a:lstStyle/>
                    <a:p>
                      <a:endParaRPr lang="en-US" sz="1600" dirty="0"/>
                    </a:p>
                  </a:txBody>
                  <a:tcPr/>
                </a:tc>
              </a:tr>
              <a:tr h="260458">
                <a:tc>
                  <a:txBody>
                    <a:bodyPr/>
                    <a:lstStyle/>
                    <a:p>
                      <a:r>
                        <a:rPr lang="en-US" sz="1600" dirty="0" smtClean="0"/>
                        <a:t>7:30 AM</a:t>
                      </a:r>
                      <a:endParaRPr lang="en-US" sz="1600" dirty="0"/>
                    </a:p>
                  </a:txBody>
                  <a:tcPr/>
                </a:tc>
                <a:tc>
                  <a:txBody>
                    <a:bodyPr/>
                    <a:lstStyle/>
                    <a:p>
                      <a:r>
                        <a:rPr lang="en-US" sz="1600" dirty="0" smtClean="0"/>
                        <a:t>3,000</a:t>
                      </a:r>
                      <a:endParaRPr lang="en-US" sz="1600" dirty="0"/>
                    </a:p>
                  </a:txBody>
                  <a:tcPr/>
                </a:tc>
                <a:tc>
                  <a:txBody>
                    <a:bodyPr/>
                    <a:lstStyle/>
                    <a:p>
                      <a:endParaRPr lang="en-US" sz="1600" dirty="0"/>
                    </a:p>
                  </a:txBody>
                  <a:tcPr/>
                </a:tc>
              </a:tr>
              <a:tr h="260458">
                <a:tc>
                  <a:txBody>
                    <a:bodyPr/>
                    <a:lstStyle/>
                    <a:p>
                      <a:r>
                        <a:rPr lang="en-US" sz="1600" dirty="0" smtClean="0"/>
                        <a:t>7:45 AM</a:t>
                      </a:r>
                      <a:endParaRPr lang="en-US" sz="1600" dirty="0"/>
                    </a:p>
                  </a:txBody>
                  <a:tcPr/>
                </a:tc>
                <a:tc>
                  <a:txBody>
                    <a:bodyPr/>
                    <a:lstStyle/>
                    <a:p>
                      <a:r>
                        <a:rPr lang="en-US" sz="1600" dirty="0" smtClean="0">
                          <a:solidFill>
                            <a:srgbClr val="C00000"/>
                          </a:solidFill>
                        </a:rPr>
                        <a:t>5,000</a:t>
                      </a:r>
                      <a:endParaRPr lang="en-US" sz="1600" b="1" dirty="0">
                        <a:solidFill>
                          <a:srgbClr val="C00000"/>
                        </a:solidFill>
                      </a:endParaRPr>
                    </a:p>
                  </a:txBody>
                  <a:tcPr/>
                </a:tc>
                <a:tc>
                  <a:txBody>
                    <a:bodyPr/>
                    <a:lstStyle/>
                    <a:p>
                      <a:pPr algn="ctr"/>
                      <a:r>
                        <a:rPr lang="en-US" sz="1600" dirty="0" smtClean="0"/>
                        <a:t>3,100</a:t>
                      </a:r>
                      <a:endParaRPr lang="en-US" sz="1600" dirty="0"/>
                    </a:p>
                  </a:txBody>
                  <a:tcPr/>
                </a:tc>
              </a:tr>
              <a:tr h="260458">
                <a:tc>
                  <a:txBody>
                    <a:bodyPr/>
                    <a:lstStyle/>
                    <a:p>
                      <a:r>
                        <a:rPr lang="en-US" sz="1600" dirty="0" smtClean="0"/>
                        <a:t>8:00 AM</a:t>
                      </a:r>
                      <a:endParaRPr lang="en-US" sz="1600" dirty="0"/>
                    </a:p>
                  </a:txBody>
                  <a:tcPr/>
                </a:tc>
                <a:tc>
                  <a:txBody>
                    <a:bodyPr/>
                    <a:lstStyle/>
                    <a:p>
                      <a:r>
                        <a:rPr lang="en-US" sz="1600" dirty="0" smtClean="0">
                          <a:solidFill>
                            <a:srgbClr val="C00000"/>
                          </a:solidFill>
                        </a:rPr>
                        <a:t>4,000</a:t>
                      </a:r>
                      <a:endParaRPr lang="en-US" sz="1600" b="1" dirty="0">
                        <a:solidFill>
                          <a:srgbClr val="C00000"/>
                        </a:solidFill>
                      </a:endParaRPr>
                    </a:p>
                  </a:txBody>
                  <a:tcPr/>
                </a:tc>
                <a:tc>
                  <a:txBody>
                    <a:bodyPr/>
                    <a:lstStyle/>
                    <a:p>
                      <a:pPr algn="ctr"/>
                      <a:r>
                        <a:rPr lang="en-US" sz="1600" dirty="0" smtClean="0"/>
                        <a:t>3,600</a:t>
                      </a:r>
                      <a:endParaRPr lang="en-US" sz="1600" dirty="0"/>
                    </a:p>
                  </a:txBody>
                  <a:tcPr/>
                </a:tc>
              </a:tr>
              <a:tr h="260458">
                <a:tc>
                  <a:txBody>
                    <a:bodyPr/>
                    <a:lstStyle/>
                    <a:p>
                      <a:r>
                        <a:rPr lang="en-US" sz="1600" dirty="0" smtClean="0"/>
                        <a:t>8:15 AM</a:t>
                      </a:r>
                      <a:endParaRPr lang="en-US" sz="1600" dirty="0"/>
                    </a:p>
                  </a:txBody>
                  <a:tcPr/>
                </a:tc>
                <a:tc>
                  <a:txBody>
                    <a:bodyPr/>
                    <a:lstStyle/>
                    <a:p>
                      <a:r>
                        <a:rPr lang="en-US" sz="1600" dirty="0" smtClean="0">
                          <a:solidFill>
                            <a:srgbClr val="C00000"/>
                          </a:solidFill>
                        </a:rPr>
                        <a:t>3,500</a:t>
                      </a:r>
                      <a:endParaRPr lang="en-US" sz="1600" b="1" dirty="0">
                        <a:solidFill>
                          <a:srgbClr val="C00000"/>
                        </a:solidFill>
                      </a:endParaRPr>
                    </a:p>
                  </a:txBody>
                  <a:tcPr/>
                </a:tc>
                <a:tc>
                  <a:txBody>
                    <a:bodyPr/>
                    <a:lstStyle/>
                    <a:p>
                      <a:pPr algn="ctr"/>
                      <a:r>
                        <a:rPr lang="en-US" sz="1600" dirty="0" smtClean="0"/>
                        <a:t>3,875</a:t>
                      </a:r>
                      <a:endParaRPr lang="en-US" sz="1600" dirty="0"/>
                    </a:p>
                  </a:txBody>
                  <a:tcPr/>
                </a:tc>
              </a:tr>
              <a:tr h="260458">
                <a:tc>
                  <a:txBody>
                    <a:bodyPr/>
                    <a:lstStyle/>
                    <a:p>
                      <a:r>
                        <a:rPr lang="en-US" sz="1600" dirty="0" smtClean="0"/>
                        <a:t>8:30 AM</a:t>
                      </a:r>
                      <a:endParaRPr lang="en-US" sz="1600" dirty="0"/>
                    </a:p>
                  </a:txBody>
                  <a:tcPr/>
                </a:tc>
                <a:tc>
                  <a:txBody>
                    <a:bodyPr/>
                    <a:lstStyle/>
                    <a:p>
                      <a:r>
                        <a:rPr lang="en-US" sz="1600" dirty="0" smtClean="0">
                          <a:solidFill>
                            <a:srgbClr val="C00000"/>
                          </a:solidFill>
                        </a:rPr>
                        <a:t>4,000</a:t>
                      </a:r>
                      <a:endParaRPr lang="en-US" sz="1600" b="1" dirty="0">
                        <a:solidFill>
                          <a:srgbClr val="C00000"/>
                        </a:solidFill>
                      </a:endParaRPr>
                    </a:p>
                  </a:txBody>
                  <a:tcPr/>
                </a:tc>
                <a:tc>
                  <a:txBody>
                    <a:bodyPr/>
                    <a:lstStyle/>
                    <a:p>
                      <a:pPr algn="ctr"/>
                      <a:r>
                        <a:rPr lang="en-US" sz="1600" b="1" dirty="0" smtClean="0">
                          <a:solidFill>
                            <a:srgbClr val="C00000"/>
                          </a:solidFill>
                        </a:rPr>
                        <a:t>4,125</a:t>
                      </a:r>
                      <a:endParaRPr lang="en-US" sz="1600" b="1" dirty="0">
                        <a:solidFill>
                          <a:srgbClr val="C00000"/>
                        </a:solidFill>
                      </a:endParaRPr>
                    </a:p>
                  </a:txBody>
                  <a:tcPr/>
                </a:tc>
              </a:tr>
              <a:tr h="260458">
                <a:tc>
                  <a:txBody>
                    <a:bodyPr/>
                    <a:lstStyle/>
                    <a:p>
                      <a:r>
                        <a:rPr lang="en-US" sz="1600" dirty="0" smtClean="0"/>
                        <a:t>8:45 AM</a:t>
                      </a:r>
                      <a:endParaRPr lang="en-US" sz="1600" dirty="0"/>
                    </a:p>
                  </a:txBody>
                  <a:tcPr/>
                </a:tc>
                <a:tc>
                  <a:txBody>
                    <a:bodyPr/>
                    <a:lstStyle/>
                    <a:p>
                      <a:r>
                        <a:rPr lang="en-US" sz="1600" dirty="0" smtClean="0"/>
                        <a:t>3,500</a:t>
                      </a:r>
                      <a:endParaRPr lang="en-US" sz="1600" dirty="0"/>
                    </a:p>
                  </a:txBody>
                  <a:tcPr/>
                </a:tc>
                <a:tc>
                  <a:txBody>
                    <a:bodyPr/>
                    <a:lstStyle/>
                    <a:p>
                      <a:pPr algn="ctr"/>
                      <a:r>
                        <a:rPr lang="en-US" sz="1600" dirty="0" smtClean="0"/>
                        <a:t>3,750</a:t>
                      </a:r>
                      <a:endParaRPr lang="en-US" sz="1600" dirty="0"/>
                    </a:p>
                  </a:txBody>
                  <a:tcPr/>
                </a:tc>
              </a:tr>
              <a:tr h="260458">
                <a:tc>
                  <a:txBody>
                    <a:bodyPr/>
                    <a:lstStyle/>
                    <a:p>
                      <a:r>
                        <a:rPr lang="en-US" sz="1600" dirty="0" smtClean="0"/>
                        <a:t>9:00 AM</a:t>
                      </a:r>
                      <a:endParaRPr lang="en-US" sz="1600" dirty="0"/>
                    </a:p>
                  </a:txBody>
                  <a:tcPr/>
                </a:tc>
                <a:tc>
                  <a:txBody>
                    <a:bodyPr/>
                    <a:lstStyle/>
                    <a:p>
                      <a:r>
                        <a:rPr lang="en-US" sz="1600" dirty="0" smtClean="0"/>
                        <a:t>2,700</a:t>
                      </a:r>
                      <a:endParaRPr lang="en-US" sz="1600" dirty="0"/>
                    </a:p>
                  </a:txBody>
                  <a:tcPr/>
                </a:tc>
                <a:tc>
                  <a:txBody>
                    <a:bodyPr/>
                    <a:lstStyle/>
                    <a:p>
                      <a:pPr algn="ctr"/>
                      <a:r>
                        <a:rPr lang="en-US" sz="1600" dirty="0" smtClean="0"/>
                        <a:t>3,425</a:t>
                      </a:r>
                      <a:endParaRPr lang="en-US" sz="1600" dirty="0"/>
                    </a:p>
                  </a:txBody>
                  <a:tcPr/>
                </a:tc>
              </a:tr>
            </a:tbl>
          </a:graphicData>
        </a:graphic>
      </p:graphicFrame>
      <p:sp>
        <p:nvSpPr>
          <p:cNvPr id="10" name="Right Brace 9"/>
          <p:cNvSpPr/>
          <p:nvPr/>
        </p:nvSpPr>
        <p:spPr>
          <a:xfrm>
            <a:off x="5010150" y="3274216"/>
            <a:ext cx="628650" cy="1016792"/>
          </a:xfrm>
          <a:prstGeom prst="rightBrace">
            <a:avLst>
              <a:gd name="adj1" fmla="val 8333"/>
              <a:gd name="adj2" fmla="val 90541"/>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1" name="Right Brace 10"/>
          <p:cNvSpPr/>
          <p:nvPr/>
        </p:nvSpPr>
        <p:spPr>
          <a:xfrm>
            <a:off x="6276975" y="2209800"/>
            <a:ext cx="628650" cy="1064416"/>
          </a:xfrm>
          <a:prstGeom prst="rightBrace">
            <a:avLst>
              <a:gd name="adj1" fmla="val 8333"/>
              <a:gd name="adj2" fmla="val 90541"/>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pPr>
            <a:endParaRPr lang="en-US" dirty="0"/>
          </a:p>
        </p:txBody>
      </p:sp>
      <p:sp>
        <p:nvSpPr>
          <p:cNvPr id="12" name="Right Brace 11"/>
          <p:cNvSpPr/>
          <p:nvPr/>
        </p:nvSpPr>
        <p:spPr>
          <a:xfrm>
            <a:off x="5800725" y="2590800"/>
            <a:ext cx="628650" cy="1062032"/>
          </a:xfrm>
          <a:prstGeom prst="rightBrace">
            <a:avLst>
              <a:gd name="adj1" fmla="val 8333"/>
              <a:gd name="adj2" fmla="val 90541"/>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pPr>
            <a:endParaRPr lang="en-US" dirty="0"/>
          </a:p>
        </p:txBody>
      </p:sp>
      <p:sp>
        <p:nvSpPr>
          <p:cNvPr id="13" name="Right Brace 12"/>
          <p:cNvSpPr/>
          <p:nvPr/>
        </p:nvSpPr>
        <p:spPr>
          <a:xfrm>
            <a:off x="5386388" y="2895600"/>
            <a:ext cx="628650" cy="1019169"/>
          </a:xfrm>
          <a:prstGeom prst="rightBrace">
            <a:avLst>
              <a:gd name="adj1" fmla="val 8333"/>
              <a:gd name="adj2" fmla="val 90541"/>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pPr>
            <a:endParaRPr lang="en-US" dirty="0"/>
          </a:p>
        </p:txBody>
      </p:sp>
    </p:spTree>
    <p:extLst>
      <p:ext uri="{BB962C8B-B14F-4D97-AF65-F5344CB8AC3E}">
        <p14:creationId xmlns:p14="http://schemas.microsoft.com/office/powerpoint/2010/main" val="3110020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idx="1"/>
          </p:nvPr>
        </p:nvSpPr>
        <p:spPr>
          <a:xfrm>
            <a:off x="304800" y="1072356"/>
            <a:ext cx="7543799" cy="2070891"/>
          </a:xfrm>
        </p:spPr>
        <p:txBody>
          <a:bodyPr/>
          <a:lstStyle/>
          <a:p>
            <a:pPr marL="400050" lvl="1" indent="0">
              <a:buNone/>
              <a:defRPr/>
            </a:pPr>
            <a:r>
              <a:rPr lang="en-US" sz="1600" dirty="0" smtClean="0">
                <a:solidFill>
                  <a:srgbClr val="C00000"/>
                </a:solidFill>
              </a:rPr>
              <a:t>Minimum chlorine residual and contact time</a:t>
            </a:r>
          </a:p>
          <a:p>
            <a:pPr marL="400050" lvl="1" indent="0">
              <a:buNone/>
              <a:defRPr/>
            </a:pPr>
            <a:endParaRPr lang="en-US" sz="1600" dirty="0"/>
          </a:p>
          <a:p>
            <a:pPr marL="685800" lvl="1">
              <a:defRPr/>
            </a:pPr>
            <a:r>
              <a:rPr lang="en-US" sz="1600" dirty="0" smtClean="0"/>
              <a:t>The minimum chlorine residual is measured at the end of the disinfection segment at the entry point prior to or at the first user</a:t>
            </a:r>
          </a:p>
          <a:p>
            <a:pPr marL="685800" lvl="1">
              <a:defRPr/>
            </a:pPr>
            <a:endParaRPr lang="en-US" sz="1600" dirty="0"/>
          </a:p>
          <a:p>
            <a:pPr marL="685800" lvl="1">
              <a:defRPr/>
            </a:pPr>
            <a:r>
              <a:rPr lang="en-US" sz="1600" dirty="0" smtClean="0"/>
              <a:t>Contact time is the time that the disinfectant is in contact with the water within the disinfection segment.</a:t>
            </a:r>
          </a:p>
        </p:txBody>
      </p:sp>
      <p:sp>
        <p:nvSpPr>
          <p:cNvPr id="6146" name="Title 1"/>
          <p:cNvSpPr>
            <a:spLocks noGrp="1"/>
          </p:cNvSpPr>
          <p:nvPr>
            <p:ph type="title"/>
          </p:nvPr>
        </p:nvSpPr>
        <p:spPr>
          <a:xfrm>
            <a:off x="457200" y="274638"/>
            <a:ext cx="8229600" cy="639762"/>
          </a:xfrm>
        </p:spPr>
        <p:txBody>
          <a:bodyPr/>
          <a:lstStyle/>
          <a:p>
            <a:pPr algn="ctr"/>
            <a:r>
              <a:rPr lang="en-US" sz="2000" dirty="0" smtClean="0"/>
              <a:t>Overview – NTU and Disinfection Reporting Requirements</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91</a:t>
            </a:fld>
            <a:endParaRPr lang="en-US" sz="1000">
              <a:solidFill>
                <a:srgbClr val="005595"/>
              </a:solidFill>
              <a:latin typeface="Arial" panose="020B0604020202020204" pitchFamily="34" charset="0"/>
            </a:endParaRPr>
          </a:p>
        </p:txBody>
      </p:sp>
      <p:pic>
        <p:nvPicPr>
          <p:cNvPr id="7" name="Picture 6"/>
          <p:cNvPicPr>
            <a:picLocks noChangeAspect="1"/>
          </p:cNvPicPr>
          <p:nvPr/>
        </p:nvPicPr>
        <p:blipFill>
          <a:blip r:embed="rId3"/>
          <a:stretch>
            <a:fillRect/>
          </a:stretch>
        </p:blipFill>
        <p:spPr>
          <a:xfrm>
            <a:off x="496801" y="3348102"/>
            <a:ext cx="7275599" cy="2401365"/>
          </a:xfrm>
          <a:prstGeom prst="rect">
            <a:avLst/>
          </a:prstGeom>
        </p:spPr>
      </p:pic>
      <p:sp>
        <p:nvSpPr>
          <p:cNvPr id="9" name="Rectangle 8"/>
          <p:cNvSpPr/>
          <p:nvPr/>
        </p:nvSpPr>
        <p:spPr>
          <a:xfrm>
            <a:off x="1649528" y="4049322"/>
            <a:ext cx="1627071" cy="151327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3"/>
          <p:cNvSpPr txBox="1">
            <a:spLocks noChangeArrowheads="1"/>
          </p:cNvSpPr>
          <p:nvPr/>
        </p:nvSpPr>
        <p:spPr bwMode="auto">
          <a:xfrm>
            <a:off x="990600" y="4758569"/>
            <a:ext cx="78676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r>
              <a:rPr lang="en-US" sz="1600" dirty="0" smtClean="0">
                <a:solidFill>
                  <a:srgbClr val="FF0000"/>
                </a:solidFill>
              </a:rPr>
              <a:t> </a:t>
            </a:r>
            <a:r>
              <a:rPr lang="en-US" sz="1600" dirty="0" smtClean="0"/>
              <a:t>9 </a:t>
            </a:r>
            <a:r>
              <a:rPr lang="en-US" sz="1600" dirty="0"/>
              <a:t>AM </a:t>
            </a:r>
            <a:r>
              <a:rPr lang="en-US" sz="1600" dirty="0">
                <a:solidFill>
                  <a:srgbClr val="FF0000"/>
                </a:solidFill>
              </a:rPr>
              <a:t>         </a:t>
            </a:r>
            <a:r>
              <a:rPr lang="en-US" sz="1600" dirty="0" smtClean="0">
                <a:solidFill>
                  <a:srgbClr val="FF0000"/>
                </a:solidFill>
              </a:rPr>
              <a:t>???             ???                                                                                              </a:t>
            </a:r>
            <a:r>
              <a:rPr lang="en-US" sz="1600" dirty="0" smtClean="0"/>
              <a:t>1,000 </a:t>
            </a:r>
            <a:r>
              <a:rPr lang="en-US" sz="1600" dirty="0" smtClean="0">
                <a:solidFill>
                  <a:srgbClr val="FF0000"/>
                </a:solidFill>
              </a:rPr>
              <a:t>     </a:t>
            </a:r>
            <a:r>
              <a:rPr lang="en-US" sz="1600" dirty="0">
                <a:solidFill>
                  <a:srgbClr val="FF0000"/>
                </a:solidFill>
              </a:rPr>
              <a:t>	                                           </a:t>
            </a:r>
          </a:p>
        </p:txBody>
      </p:sp>
    </p:spTree>
    <p:extLst>
      <p:ext uri="{BB962C8B-B14F-4D97-AF65-F5344CB8AC3E}">
        <p14:creationId xmlns:p14="http://schemas.microsoft.com/office/powerpoint/2010/main" val="4231437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idx="1"/>
          </p:nvPr>
        </p:nvSpPr>
        <p:spPr>
          <a:xfrm>
            <a:off x="304800" y="1072356"/>
            <a:ext cx="7543799" cy="2070891"/>
          </a:xfrm>
        </p:spPr>
        <p:txBody>
          <a:bodyPr/>
          <a:lstStyle/>
          <a:p>
            <a:pPr marL="400050" lvl="1" indent="0">
              <a:buNone/>
              <a:defRPr/>
            </a:pPr>
            <a:r>
              <a:rPr lang="en-US" sz="1600" dirty="0" smtClean="0">
                <a:solidFill>
                  <a:srgbClr val="C00000"/>
                </a:solidFill>
              </a:rPr>
              <a:t>How is contact time determined?</a:t>
            </a:r>
          </a:p>
          <a:p>
            <a:pPr marL="400050" lvl="1" indent="0">
              <a:buNone/>
              <a:defRPr/>
            </a:pPr>
            <a:endParaRPr lang="en-US" sz="1600" dirty="0"/>
          </a:p>
          <a:p>
            <a:pPr>
              <a:lnSpc>
                <a:spcPct val="90000"/>
              </a:lnSpc>
              <a:spcBef>
                <a:spcPts val="700"/>
              </a:spcBef>
              <a:buClr>
                <a:schemeClr val="tx2"/>
              </a:buClr>
              <a:buSzPct val="95000"/>
              <a:buFont typeface="Wingdings" panose="05000000000000000000" pitchFamily="2" charset="2"/>
              <a:buChar char=""/>
            </a:pPr>
            <a:r>
              <a:rPr lang="en-US" sz="1600" dirty="0"/>
              <a:t>Tracer studies are used to determine contact time (T) which is used in calculating CT achieved, where </a:t>
            </a:r>
          </a:p>
          <a:p>
            <a:pPr marL="0" indent="0" algn="ctr">
              <a:lnSpc>
                <a:spcPct val="90000"/>
              </a:lnSpc>
              <a:spcBef>
                <a:spcPts val="700"/>
              </a:spcBef>
              <a:buClr>
                <a:schemeClr val="tx2"/>
              </a:buClr>
              <a:buSzPct val="95000"/>
              <a:buNone/>
            </a:pPr>
            <a:endParaRPr lang="en-US" sz="1600" dirty="0" smtClean="0">
              <a:solidFill>
                <a:srgbClr val="C00000"/>
              </a:solidFill>
            </a:endParaRPr>
          </a:p>
          <a:p>
            <a:pPr marL="0" indent="0" algn="ctr">
              <a:lnSpc>
                <a:spcPct val="90000"/>
              </a:lnSpc>
              <a:spcBef>
                <a:spcPts val="700"/>
              </a:spcBef>
              <a:buClr>
                <a:schemeClr val="tx2"/>
              </a:buClr>
              <a:buSzPct val="95000"/>
              <a:buNone/>
            </a:pPr>
            <a:r>
              <a:rPr lang="en-US" sz="1600" dirty="0" smtClean="0">
                <a:solidFill>
                  <a:srgbClr val="C00000"/>
                </a:solidFill>
              </a:rPr>
              <a:t>CT</a:t>
            </a:r>
            <a:r>
              <a:rPr lang="en-US" sz="1600" dirty="0" smtClean="0"/>
              <a:t> </a:t>
            </a:r>
            <a:r>
              <a:rPr lang="en-US" sz="1600" dirty="0"/>
              <a:t>= chlorine </a:t>
            </a:r>
            <a:r>
              <a:rPr lang="en-US" sz="1600" dirty="0">
                <a:solidFill>
                  <a:srgbClr val="C00000"/>
                </a:solidFill>
              </a:rPr>
              <a:t>C</a:t>
            </a:r>
            <a:r>
              <a:rPr lang="en-US" sz="1600" dirty="0"/>
              <a:t>oncentration x contact </a:t>
            </a:r>
            <a:r>
              <a:rPr lang="en-US" sz="1600" dirty="0">
                <a:solidFill>
                  <a:srgbClr val="C00000"/>
                </a:solidFill>
              </a:rPr>
              <a:t>T</a:t>
            </a:r>
            <a:r>
              <a:rPr lang="en-US" sz="1600" dirty="0"/>
              <a:t>ime.</a:t>
            </a:r>
          </a:p>
          <a:p>
            <a:pPr>
              <a:lnSpc>
                <a:spcPct val="90000"/>
              </a:lnSpc>
              <a:spcBef>
                <a:spcPts val="700"/>
              </a:spcBef>
              <a:buClr>
                <a:schemeClr val="tx2"/>
              </a:buClr>
              <a:buSzPct val="95000"/>
              <a:buFont typeface="Wingdings" panose="05000000000000000000" pitchFamily="2" charset="2"/>
              <a:buChar char=""/>
            </a:pPr>
            <a:endParaRPr lang="en-US" sz="1600" dirty="0"/>
          </a:p>
          <a:p>
            <a:pPr>
              <a:lnSpc>
                <a:spcPct val="90000"/>
              </a:lnSpc>
              <a:spcBef>
                <a:spcPts val="700"/>
              </a:spcBef>
              <a:buClr>
                <a:schemeClr val="tx2"/>
              </a:buClr>
              <a:buSzPct val="95000"/>
              <a:buFont typeface="Wingdings" panose="05000000000000000000" pitchFamily="2" charset="2"/>
              <a:buChar char=""/>
            </a:pPr>
            <a:r>
              <a:rPr lang="en-US" sz="1600" dirty="0"/>
              <a:t>Contact time is the time that chlorine is in contact with the water from the point of injection to the point where it is measured (sometimes referred to as the “CT segment”)</a:t>
            </a:r>
          </a:p>
          <a:p>
            <a:pPr lvl="2">
              <a:lnSpc>
                <a:spcPct val="90000"/>
              </a:lnSpc>
              <a:buClr>
                <a:schemeClr val="accent2"/>
              </a:buClr>
              <a:buFont typeface="Wingdings 2" panose="05020102010507070707" pitchFamily="18" charset="2"/>
              <a:buChar char=""/>
            </a:pPr>
            <a:r>
              <a:rPr lang="en-US" dirty="0"/>
              <a:t>May be at or before the 1</a:t>
            </a:r>
            <a:r>
              <a:rPr lang="en-US" baseline="30000" dirty="0"/>
              <a:t>st</a:t>
            </a:r>
            <a:r>
              <a:rPr lang="en-US" dirty="0"/>
              <a:t> user</a:t>
            </a:r>
          </a:p>
          <a:p>
            <a:pPr lvl="2">
              <a:lnSpc>
                <a:spcPct val="90000"/>
              </a:lnSpc>
              <a:buClr>
                <a:schemeClr val="accent2"/>
              </a:buClr>
              <a:buFont typeface="Wingdings 2" panose="05020102010507070707" pitchFamily="18" charset="2"/>
              <a:buChar char=""/>
            </a:pPr>
            <a:r>
              <a:rPr lang="en-US" dirty="0"/>
              <a:t>May be more than one CT segment</a:t>
            </a:r>
          </a:p>
          <a:p>
            <a:pPr>
              <a:lnSpc>
                <a:spcPct val="90000"/>
              </a:lnSpc>
              <a:spcBef>
                <a:spcPts val="700"/>
              </a:spcBef>
              <a:buClr>
                <a:schemeClr val="tx2"/>
              </a:buClr>
              <a:buSzPct val="95000"/>
              <a:buFont typeface="Wingdings" panose="05000000000000000000" pitchFamily="2" charset="2"/>
              <a:buChar char=""/>
            </a:pPr>
            <a:endParaRPr lang="en-US" sz="1600" dirty="0"/>
          </a:p>
          <a:p>
            <a:pPr>
              <a:lnSpc>
                <a:spcPct val="90000"/>
              </a:lnSpc>
              <a:spcBef>
                <a:spcPts val="700"/>
              </a:spcBef>
              <a:buClr>
                <a:schemeClr val="tx2"/>
              </a:buClr>
              <a:buSzPct val="95000"/>
              <a:buFont typeface="Wingdings" panose="05000000000000000000" pitchFamily="2" charset="2"/>
              <a:buChar char=""/>
            </a:pPr>
            <a:r>
              <a:rPr lang="en-US" sz="1600" dirty="0"/>
              <a:t>Tracer studies are often conducted to simulate a worst-case scenario where peak hour demand flows are high and reservoir levels are low.  This gives a conservative (i.e. lower) contact time than would normally be expected.</a:t>
            </a:r>
          </a:p>
        </p:txBody>
      </p:sp>
      <p:sp>
        <p:nvSpPr>
          <p:cNvPr id="6146" name="Title 1"/>
          <p:cNvSpPr>
            <a:spLocks noGrp="1"/>
          </p:cNvSpPr>
          <p:nvPr>
            <p:ph type="title"/>
          </p:nvPr>
        </p:nvSpPr>
        <p:spPr>
          <a:xfrm>
            <a:off x="457200" y="274638"/>
            <a:ext cx="8229600" cy="639762"/>
          </a:xfrm>
        </p:spPr>
        <p:txBody>
          <a:bodyPr/>
          <a:lstStyle/>
          <a:p>
            <a:pPr algn="ctr"/>
            <a:r>
              <a:rPr lang="en-US" sz="2000" dirty="0" smtClean="0"/>
              <a:t>Overview – NTU and Disinfection Reporting Requirements</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92</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14458109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idx="1"/>
          </p:nvPr>
        </p:nvSpPr>
        <p:spPr>
          <a:xfrm>
            <a:off x="533400" y="1074738"/>
            <a:ext cx="2990850" cy="2278062"/>
          </a:xfrm>
        </p:spPr>
        <p:txBody>
          <a:bodyPr/>
          <a:lstStyle/>
          <a:p>
            <a:pPr marL="0" lvl="1" indent="0" eaLnBrk="1" hangingPunct="1">
              <a:buNone/>
            </a:pPr>
            <a:r>
              <a:rPr lang="en-US" dirty="0">
                <a:solidFill>
                  <a:srgbClr val="C00000"/>
                </a:solidFill>
              </a:rPr>
              <a:t>Remember, the disinfection segment is between the point of chlorine injection and the entry point.</a:t>
            </a:r>
          </a:p>
          <a:p>
            <a:pPr marL="0" indent="0" eaLnBrk="1" hangingPunct="1">
              <a:buNone/>
            </a:pPr>
            <a:endParaRPr lang="en-US" sz="1800" dirty="0" smtClean="0"/>
          </a:p>
          <a:p>
            <a:pPr marL="400050" lvl="1" indent="0">
              <a:buNone/>
              <a:defRPr/>
            </a:pPr>
            <a:endParaRPr lang="en-US" dirty="0">
              <a:solidFill>
                <a:srgbClr val="C00000"/>
              </a:solidFill>
            </a:endParaRPr>
          </a:p>
          <a:p>
            <a:pPr marL="400050" lvl="1" indent="0">
              <a:buNone/>
              <a:defRPr/>
            </a:pPr>
            <a:endParaRPr lang="en-US" dirty="0" smtClean="0">
              <a:solidFill>
                <a:srgbClr val="C00000"/>
              </a:solidFill>
            </a:endParaRPr>
          </a:p>
          <a:p>
            <a:pPr marL="400050" lvl="1" indent="0">
              <a:buNone/>
              <a:defRPr/>
            </a:pPr>
            <a:endParaRPr lang="en-US" dirty="0"/>
          </a:p>
        </p:txBody>
      </p:sp>
      <p:sp>
        <p:nvSpPr>
          <p:cNvPr id="6146" name="Title 1"/>
          <p:cNvSpPr>
            <a:spLocks noGrp="1"/>
          </p:cNvSpPr>
          <p:nvPr>
            <p:ph type="title"/>
          </p:nvPr>
        </p:nvSpPr>
        <p:spPr>
          <a:xfrm>
            <a:off x="457200" y="274638"/>
            <a:ext cx="8229600" cy="639762"/>
          </a:xfrm>
        </p:spPr>
        <p:txBody>
          <a:bodyPr/>
          <a:lstStyle/>
          <a:p>
            <a:pPr algn="ctr"/>
            <a:r>
              <a:rPr lang="en-US" sz="2000" dirty="0" smtClean="0"/>
              <a:t>Overview – NTU and Disinfection Reporting Requirements</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93</a:t>
            </a:fld>
            <a:endParaRPr lang="en-US" sz="1000">
              <a:solidFill>
                <a:srgbClr val="005595"/>
              </a:solidFill>
              <a:latin typeface="Arial" panose="020B0604020202020204" pitchFamily="34" charset="0"/>
            </a:endParaRPr>
          </a:p>
        </p:txBody>
      </p:sp>
      <p:graphicFrame>
        <p:nvGraphicFramePr>
          <p:cNvPr id="11" name="Object 2"/>
          <p:cNvGraphicFramePr>
            <a:graphicFrameLocks noChangeAspect="1"/>
          </p:cNvGraphicFramePr>
          <p:nvPr>
            <p:extLst>
              <p:ext uri="{D42A27DB-BD31-4B8C-83A1-F6EECF244321}">
                <p14:modId xmlns:p14="http://schemas.microsoft.com/office/powerpoint/2010/main" val="3937563943"/>
              </p:ext>
            </p:extLst>
          </p:nvPr>
        </p:nvGraphicFramePr>
        <p:xfrm>
          <a:off x="3895725" y="114300"/>
          <a:ext cx="4419600" cy="6229350"/>
        </p:xfrm>
        <a:graphic>
          <a:graphicData uri="http://schemas.openxmlformats.org/presentationml/2006/ole">
            <mc:AlternateContent xmlns:mc="http://schemas.openxmlformats.org/markup-compatibility/2006">
              <mc:Choice xmlns:v="urn:schemas-microsoft-com:vml" Requires="v">
                <p:oleObj spid="_x0000_s22884" name="Document" r:id="rId5" imgW="5715586" imgH="8040422" progId="Word.Document.8">
                  <p:embed/>
                </p:oleObj>
              </mc:Choice>
              <mc:Fallback>
                <p:oleObj name="Document" r:id="rId5" imgW="5715586" imgH="8040422" progId="Word.Document.8">
                  <p:embed/>
                  <p:pic>
                    <p:nvPicPr>
                      <p:cNvPr id="0" name=""/>
                      <p:cNvPicPr>
                        <a:picLocks noChangeAspect="1" noChangeArrowheads="1"/>
                      </p:cNvPicPr>
                      <p:nvPr/>
                    </p:nvPicPr>
                    <p:blipFill>
                      <a:blip r:embed="rId6"/>
                      <a:srcRect/>
                      <a:stretch>
                        <a:fillRect/>
                      </a:stretch>
                    </p:blipFill>
                    <p:spPr bwMode="auto">
                      <a:xfrm>
                        <a:off x="3895725" y="114300"/>
                        <a:ext cx="4419600" cy="6229350"/>
                      </a:xfrm>
                      <a:prstGeom prst="rect">
                        <a:avLst/>
                      </a:prstGeom>
                      <a:noFill/>
                      <a:extLst/>
                    </p:spPr>
                  </p:pic>
                </p:oleObj>
              </mc:Fallback>
            </mc:AlternateContent>
          </a:graphicData>
        </a:graphic>
      </p:graphicFrame>
    </p:spTree>
    <p:extLst>
      <p:ext uri="{BB962C8B-B14F-4D97-AF65-F5344CB8AC3E}">
        <p14:creationId xmlns:p14="http://schemas.microsoft.com/office/powerpoint/2010/main" val="3503510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idx="1"/>
          </p:nvPr>
        </p:nvSpPr>
        <p:spPr>
          <a:xfrm>
            <a:off x="533400" y="1074738"/>
            <a:ext cx="2990850" cy="2278062"/>
          </a:xfrm>
        </p:spPr>
        <p:txBody>
          <a:bodyPr/>
          <a:lstStyle/>
          <a:p>
            <a:pPr marL="0" lvl="1" indent="0" eaLnBrk="1" hangingPunct="1">
              <a:buNone/>
            </a:pPr>
            <a:r>
              <a:rPr lang="en-US" dirty="0">
                <a:solidFill>
                  <a:srgbClr val="C00000"/>
                </a:solidFill>
              </a:rPr>
              <a:t>Remember, the disinfection segment is between the point of chlorine injection and the entry point.</a:t>
            </a:r>
          </a:p>
          <a:p>
            <a:pPr marL="0" indent="0" eaLnBrk="1" hangingPunct="1">
              <a:buNone/>
            </a:pPr>
            <a:endParaRPr lang="en-US" sz="1800" dirty="0" smtClean="0"/>
          </a:p>
          <a:p>
            <a:pPr marL="0" indent="0" eaLnBrk="1" hangingPunct="1">
              <a:buNone/>
            </a:pPr>
            <a:r>
              <a:rPr lang="en-US" sz="1800" dirty="0" smtClean="0"/>
              <a:t>So </a:t>
            </a:r>
            <a:r>
              <a:rPr lang="en-US" sz="1800" dirty="0"/>
              <a:t>if we were conducting a tracer study, this is the segment </a:t>
            </a:r>
            <a:r>
              <a:rPr lang="en-US" sz="1800" dirty="0" smtClean="0"/>
              <a:t>showing the potential flow path we </a:t>
            </a:r>
            <a:r>
              <a:rPr lang="en-US" sz="1800" dirty="0"/>
              <a:t>would be looking at and determining the contact time T for.</a:t>
            </a:r>
          </a:p>
          <a:p>
            <a:pPr marL="400050" lvl="1" indent="0">
              <a:buNone/>
              <a:defRPr/>
            </a:pPr>
            <a:endParaRPr lang="en-US" dirty="0">
              <a:solidFill>
                <a:srgbClr val="C00000"/>
              </a:solidFill>
            </a:endParaRPr>
          </a:p>
          <a:p>
            <a:pPr marL="400050" lvl="1" indent="0">
              <a:buNone/>
              <a:defRPr/>
            </a:pPr>
            <a:endParaRPr lang="en-US" dirty="0" smtClean="0">
              <a:solidFill>
                <a:srgbClr val="C00000"/>
              </a:solidFill>
            </a:endParaRPr>
          </a:p>
          <a:p>
            <a:pPr marL="400050" lvl="1" indent="0">
              <a:buNone/>
              <a:defRPr/>
            </a:pPr>
            <a:endParaRPr lang="en-US" dirty="0"/>
          </a:p>
        </p:txBody>
      </p:sp>
      <p:sp>
        <p:nvSpPr>
          <p:cNvPr id="6146" name="Title 1"/>
          <p:cNvSpPr>
            <a:spLocks noGrp="1"/>
          </p:cNvSpPr>
          <p:nvPr>
            <p:ph type="title"/>
          </p:nvPr>
        </p:nvSpPr>
        <p:spPr>
          <a:xfrm>
            <a:off x="457200" y="274638"/>
            <a:ext cx="8229600" cy="639762"/>
          </a:xfrm>
        </p:spPr>
        <p:txBody>
          <a:bodyPr/>
          <a:lstStyle/>
          <a:p>
            <a:pPr algn="ctr"/>
            <a:r>
              <a:rPr lang="en-US" sz="2000" dirty="0" smtClean="0"/>
              <a:t>Overview – NTU and Disinfection Reporting Requirements</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94</a:t>
            </a:fld>
            <a:endParaRPr lang="en-US" sz="1000">
              <a:solidFill>
                <a:srgbClr val="005595"/>
              </a:solidFill>
              <a:latin typeface="Arial" panose="020B0604020202020204" pitchFamily="34" charset="0"/>
            </a:endParaRPr>
          </a:p>
        </p:txBody>
      </p:sp>
      <p:graphicFrame>
        <p:nvGraphicFramePr>
          <p:cNvPr id="11" name="Object 2"/>
          <p:cNvGraphicFramePr>
            <a:graphicFrameLocks noChangeAspect="1"/>
          </p:cNvGraphicFramePr>
          <p:nvPr>
            <p:extLst>
              <p:ext uri="{D42A27DB-BD31-4B8C-83A1-F6EECF244321}">
                <p14:modId xmlns:p14="http://schemas.microsoft.com/office/powerpoint/2010/main" val="3937563943"/>
              </p:ext>
            </p:extLst>
          </p:nvPr>
        </p:nvGraphicFramePr>
        <p:xfrm>
          <a:off x="3895725" y="114300"/>
          <a:ext cx="4419600" cy="6229350"/>
        </p:xfrm>
        <a:graphic>
          <a:graphicData uri="http://schemas.openxmlformats.org/presentationml/2006/ole">
            <mc:AlternateContent xmlns:mc="http://schemas.openxmlformats.org/markup-compatibility/2006">
              <mc:Choice xmlns:v="urn:schemas-microsoft-com:vml" Requires="v">
                <p:oleObj spid="_x0000_s23908" name="Document" r:id="rId5" imgW="5715586" imgH="8040422" progId="Word.Document.8">
                  <p:embed/>
                </p:oleObj>
              </mc:Choice>
              <mc:Fallback>
                <p:oleObj name="Document" r:id="rId5" imgW="5715586" imgH="8040422" progId="Word.Document.8">
                  <p:embed/>
                  <p:pic>
                    <p:nvPicPr>
                      <p:cNvPr id="0" name=""/>
                      <p:cNvPicPr>
                        <a:picLocks noChangeAspect="1" noChangeArrowheads="1"/>
                      </p:cNvPicPr>
                      <p:nvPr/>
                    </p:nvPicPr>
                    <p:blipFill>
                      <a:blip r:embed="rId6"/>
                      <a:srcRect/>
                      <a:stretch>
                        <a:fillRect/>
                      </a:stretch>
                    </p:blipFill>
                    <p:spPr bwMode="auto">
                      <a:xfrm>
                        <a:off x="3895725" y="114300"/>
                        <a:ext cx="4419600" cy="6229350"/>
                      </a:xfrm>
                      <a:prstGeom prst="rect">
                        <a:avLst/>
                      </a:prstGeom>
                      <a:noFill/>
                      <a:extLst/>
                    </p:spPr>
                  </p:pic>
                </p:oleObj>
              </mc:Fallback>
            </mc:AlternateContent>
          </a:graphicData>
        </a:graphic>
      </p:graphicFrame>
      <p:sp>
        <p:nvSpPr>
          <p:cNvPr id="2" name="Freeform 1"/>
          <p:cNvSpPr/>
          <p:nvPr/>
        </p:nvSpPr>
        <p:spPr bwMode="auto">
          <a:xfrm>
            <a:off x="5007074" y="3495230"/>
            <a:ext cx="1174544" cy="1196411"/>
          </a:xfrm>
          <a:custGeom>
            <a:avLst/>
            <a:gdLst>
              <a:gd name="connsiteX0" fmla="*/ 299864 w 1174544"/>
              <a:gd name="connsiteY0" fmla="*/ 0 h 1196411"/>
              <a:gd name="connsiteX1" fmla="*/ 291319 w 1174544"/>
              <a:gd name="connsiteY1" fmla="*/ 111095 h 1196411"/>
              <a:gd name="connsiteX2" fmla="*/ 282773 w 1174544"/>
              <a:gd name="connsiteY2" fmla="*/ 136733 h 1196411"/>
              <a:gd name="connsiteX3" fmla="*/ 274227 w 1174544"/>
              <a:gd name="connsiteY3" fmla="*/ 179462 h 1196411"/>
              <a:gd name="connsiteX4" fmla="*/ 240044 w 1174544"/>
              <a:gd name="connsiteY4" fmla="*/ 205099 h 1196411"/>
              <a:gd name="connsiteX5" fmla="*/ 163132 w 1174544"/>
              <a:gd name="connsiteY5" fmla="*/ 222191 h 1196411"/>
              <a:gd name="connsiteX6" fmla="*/ 128948 w 1174544"/>
              <a:gd name="connsiteY6" fmla="*/ 230736 h 1196411"/>
              <a:gd name="connsiteX7" fmla="*/ 86219 w 1174544"/>
              <a:gd name="connsiteY7" fmla="*/ 239282 h 1196411"/>
              <a:gd name="connsiteX8" fmla="*/ 34945 w 1174544"/>
              <a:gd name="connsiteY8" fmla="*/ 256374 h 1196411"/>
              <a:gd name="connsiteX9" fmla="*/ 762 w 1174544"/>
              <a:gd name="connsiteY9" fmla="*/ 307649 h 1196411"/>
              <a:gd name="connsiteX10" fmla="*/ 26399 w 1174544"/>
              <a:gd name="connsiteY10" fmla="*/ 333286 h 1196411"/>
              <a:gd name="connsiteX11" fmla="*/ 77674 w 1174544"/>
              <a:gd name="connsiteY11" fmla="*/ 350377 h 1196411"/>
              <a:gd name="connsiteX12" fmla="*/ 137494 w 1174544"/>
              <a:gd name="connsiteY12" fmla="*/ 367469 h 1196411"/>
              <a:gd name="connsiteX13" fmla="*/ 590421 w 1174544"/>
              <a:gd name="connsiteY13" fmla="*/ 367469 h 1196411"/>
              <a:gd name="connsiteX14" fmla="*/ 710062 w 1174544"/>
              <a:gd name="connsiteY14" fmla="*/ 384561 h 1196411"/>
              <a:gd name="connsiteX15" fmla="*/ 744246 w 1174544"/>
              <a:gd name="connsiteY15" fmla="*/ 393106 h 1196411"/>
              <a:gd name="connsiteX16" fmla="*/ 795520 w 1174544"/>
              <a:gd name="connsiteY16" fmla="*/ 418744 h 1196411"/>
              <a:gd name="connsiteX17" fmla="*/ 821158 w 1174544"/>
              <a:gd name="connsiteY17" fmla="*/ 427290 h 1196411"/>
              <a:gd name="connsiteX18" fmla="*/ 872433 w 1174544"/>
              <a:gd name="connsiteY18" fmla="*/ 470019 h 1196411"/>
              <a:gd name="connsiteX19" fmla="*/ 898070 w 1174544"/>
              <a:gd name="connsiteY19" fmla="*/ 478564 h 1196411"/>
              <a:gd name="connsiteX20" fmla="*/ 949345 w 1174544"/>
              <a:gd name="connsiteY20" fmla="*/ 512748 h 1196411"/>
              <a:gd name="connsiteX21" fmla="*/ 974982 w 1174544"/>
              <a:gd name="connsiteY21" fmla="*/ 529839 h 1196411"/>
              <a:gd name="connsiteX22" fmla="*/ 1009165 w 1174544"/>
              <a:gd name="connsiteY22" fmla="*/ 546931 h 1196411"/>
              <a:gd name="connsiteX23" fmla="*/ 1086077 w 1174544"/>
              <a:gd name="connsiteY23" fmla="*/ 589660 h 1196411"/>
              <a:gd name="connsiteX24" fmla="*/ 1120261 w 1174544"/>
              <a:gd name="connsiteY24" fmla="*/ 640934 h 1196411"/>
              <a:gd name="connsiteX25" fmla="*/ 1137352 w 1174544"/>
              <a:gd name="connsiteY25" fmla="*/ 666572 h 1196411"/>
              <a:gd name="connsiteX26" fmla="*/ 1145898 w 1174544"/>
              <a:gd name="connsiteY26" fmla="*/ 700755 h 1196411"/>
              <a:gd name="connsiteX27" fmla="*/ 1154444 w 1174544"/>
              <a:gd name="connsiteY27" fmla="*/ 811850 h 1196411"/>
              <a:gd name="connsiteX28" fmla="*/ 1128806 w 1174544"/>
              <a:gd name="connsiteY28" fmla="*/ 820396 h 1196411"/>
              <a:gd name="connsiteX29" fmla="*/ 1103169 w 1174544"/>
              <a:gd name="connsiteY29" fmla="*/ 837488 h 1196411"/>
              <a:gd name="connsiteX30" fmla="*/ 1051894 w 1174544"/>
              <a:gd name="connsiteY30" fmla="*/ 854579 h 1196411"/>
              <a:gd name="connsiteX31" fmla="*/ 368231 w 1174544"/>
              <a:gd name="connsiteY31" fmla="*/ 871671 h 1196411"/>
              <a:gd name="connsiteX32" fmla="*/ 342593 w 1174544"/>
              <a:gd name="connsiteY32" fmla="*/ 888763 h 1196411"/>
              <a:gd name="connsiteX33" fmla="*/ 308410 w 1174544"/>
              <a:gd name="connsiteY33" fmla="*/ 940037 h 1196411"/>
              <a:gd name="connsiteX34" fmla="*/ 282773 w 1174544"/>
              <a:gd name="connsiteY34" fmla="*/ 1042587 h 1196411"/>
              <a:gd name="connsiteX35" fmla="*/ 291319 w 1174544"/>
              <a:gd name="connsiteY35" fmla="*/ 1196411 h 1196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74544" h="1196411">
                <a:moveTo>
                  <a:pt x="299864" y="0"/>
                </a:moveTo>
                <a:cubicBezTo>
                  <a:pt x="297016" y="37032"/>
                  <a:pt x="295926" y="74241"/>
                  <a:pt x="291319" y="111095"/>
                </a:cubicBezTo>
                <a:cubicBezTo>
                  <a:pt x="290202" y="120034"/>
                  <a:pt x="284958" y="127994"/>
                  <a:pt x="282773" y="136733"/>
                </a:cubicBezTo>
                <a:cubicBezTo>
                  <a:pt x="279250" y="150824"/>
                  <a:pt x="281925" y="167145"/>
                  <a:pt x="274227" y="179462"/>
                </a:cubicBezTo>
                <a:cubicBezTo>
                  <a:pt x="266678" y="191540"/>
                  <a:pt x="252410" y="198033"/>
                  <a:pt x="240044" y="205099"/>
                </a:cubicBezTo>
                <a:cubicBezTo>
                  <a:pt x="222133" y="215334"/>
                  <a:pt x="176811" y="219455"/>
                  <a:pt x="163132" y="222191"/>
                </a:cubicBezTo>
                <a:cubicBezTo>
                  <a:pt x="151615" y="224494"/>
                  <a:pt x="140414" y="228188"/>
                  <a:pt x="128948" y="230736"/>
                </a:cubicBezTo>
                <a:cubicBezTo>
                  <a:pt x="114769" y="233887"/>
                  <a:pt x="100232" y="235460"/>
                  <a:pt x="86219" y="239282"/>
                </a:cubicBezTo>
                <a:cubicBezTo>
                  <a:pt x="68838" y="244022"/>
                  <a:pt x="34945" y="256374"/>
                  <a:pt x="34945" y="256374"/>
                </a:cubicBezTo>
                <a:cubicBezTo>
                  <a:pt x="27826" y="263493"/>
                  <a:pt x="-5423" y="289096"/>
                  <a:pt x="762" y="307649"/>
                </a:cubicBezTo>
                <a:cubicBezTo>
                  <a:pt x="4584" y="319114"/>
                  <a:pt x="15834" y="327417"/>
                  <a:pt x="26399" y="333286"/>
                </a:cubicBezTo>
                <a:cubicBezTo>
                  <a:pt x="42148" y="342035"/>
                  <a:pt x="60582" y="344680"/>
                  <a:pt x="77674" y="350377"/>
                </a:cubicBezTo>
                <a:cubicBezTo>
                  <a:pt x="114461" y="362639"/>
                  <a:pt x="94562" y="356736"/>
                  <a:pt x="137494" y="367469"/>
                </a:cubicBezTo>
                <a:cubicBezTo>
                  <a:pt x="338530" y="349193"/>
                  <a:pt x="246262" y="353972"/>
                  <a:pt x="590421" y="367469"/>
                </a:cubicBezTo>
                <a:cubicBezTo>
                  <a:pt x="631219" y="369069"/>
                  <a:pt x="670503" y="375771"/>
                  <a:pt x="710062" y="384561"/>
                </a:cubicBezTo>
                <a:cubicBezTo>
                  <a:pt x="721528" y="387109"/>
                  <a:pt x="732953" y="389879"/>
                  <a:pt x="744246" y="393106"/>
                </a:cubicBezTo>
                <a:cubicBezTo>
                  <a:pt x="794362" y="407424"/>
                  <a:pt x="745587" y="393777"/>
                  <a:pt x="795520" y="418744"/>
                </a:cubicBezTo>
                <a:cubicBezTo>
                  <a:pt x="803577" y="422773"/>
                  <a:pt x="812612" y="424441"/>
                  <a:pt x="821158" y="427290"/>
                </a:cubicBezTo>
                <a:cubicBezTo>
                  <a:pt x="840057" y="446189"/>
                  <a:pt x="848638" y="458122"/>
                  <a:pt x="872433" y="470019"/>
                </a:cubicBezTo>
                <a:cubicBezTo>
                  <a:pt x="880490" y="474047"/>
                  <a:pt x="889524" y="475716"/>
                  <a:pt x="898070" y="478564"/>
                </a:cubicBezTo>
                <a:lnTo>
                  <a:pt x="949345" y="512748"/>
                </a:lnTo>
                <a:cubicBezTo>
                  <a:pt x="957891" y="518445"/>
                  <a:pt x="965796" y="525246"/>
                  <a:pt x="974982" y="529839"/>
                </a:cubicBezTo>
                <a:cubicBezTo>
                  <a:pt x="986376" y="535536"/>
                  <a:pt x="998241" y="540377"/>
                  <a:pt x="1009165" y="546931"/>
                </a:cubicBezTo>
                <a:cubicBezTo>
                  <a:pt x="1082626" y="591008"/>
                  <a:pt x="1034510" y="572470"/>
                  <a:pt x="1086077" y="589660"/>
                </a:cubicBezTo>
                <a:lnTo>
                  <a:pt x="1120261" y="640934"/>
                </a:lnTo>
                <a:lnTo>
                  <a:pt x="1137352" y="666572"/>
                </a:lnTo>
                <a:cubicBezTo>
                  <a:pt x="1140201" y="677966"/>
                  <a:pt x="1141271" y="689960"/>
                  <a:pt x="1145898" y="700755"/>
                </a:cubicBezTo>
                <a:cubicBezTo>
                  <a:pt x="1168569" y="753653"/>
                  <a:pt x="1192725" y="706580"/>
                  <a:pt x="1154444" y="811850"/>
                </a:cubicBezTo>
                <a:cubicBezTo>
                  <a:pt x="1151365" y="820316"/>
                  <a:pt x="1137352" y="817547"/>
                  <a:pt x="1128806" y="820396"/>
                </a:cubicBezTo>
                <a:cubicBezTo>
                  <a:pt x="1120260" y="826093"/>
                  <a:pt x="1112555" y="833317"/>
                  <a:pt x="1103169" y="837488"/>
                </a:cubicBezTo>
                <a:cubicBezTo>
                  <a:pt x="1086706" y="844805"/>
                  <a:pt x="1068986" y="848882"/>
                  <a:pt x="1051894" y="854579"/>
                </a:cubicBezTo>
                <a:cubicBezTo>
                  <a:pt x="818142" y="932495"/>
                  <a:pt x="1035572" y="863004"/>
                  <a:pt x="368231" y="871671"/>
                </a:cubicBezTo>
                <a:cubicBezTo>
                  <a:pt x="359685" y="877368"/>
                  <a:pt x="349357" y="881033"/>
                  <a:pt x="342593" y="888763"/>
                </a:cubicBezTo>
                <a:cubicBezTo>
                  <a:pt x="329066" y="904222"/>
                  <a:pt x="308410" y="940037"/>
                  <a:pt x="308410" y="940037"/>
                </a:cubicBezTo>
                <a:cubicBezTo>
                  <a:pt x="285840" y="1007750"/>
                  <a:pt x="294281" y="973541"/>
                  <a:pt x="282773" y="1042587"/>
                </a:cubicBezTo>
                <a:cubicBezTo>
                  <a:pt x="293124" y="1156449"/>
                  <a:pt x="291319" y="1105127"/>
                  <a:pt x="291319" y="1196411"/>
                </a:cubicBezTo>
              </a:path>
            </a:pathLst>
          </a:custGeom>
          <a:noFill/>
          <a:ln w="412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3778229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idx="1"/>
          </p:nvPr>
        </p:nvSpPr>
        <p:spPr>
          <a:xfrm>
            <a:off x="304801" y="1072356"/>
            <a:ext cx="4343400" cy="2070891"/>
          </a:xfrm>
        </p:spPr>
        <p:txBody>
          <a:bodyPr/>
          <a:lstStyle/>
          <a:p>
            <a:pPr marL="400050" lvl="1" indent="0">
              <a:buNone/>
              <a:defRPr/>
            </a:pPr>
            <a:r>
              <a:rPr lang="en-US" sz="1600" dirty="0" smtClean="0">
                <a:solidFill>
                  <a:srgbClr val="C00000"/>
                </a:solidFill>
              </a:rPr>
              <a:t>What impacts contact time?</a:t>
            </a:r>
          </a:p>
          <a:p>
            <a:pPr marL="400050" lvl="1" indent="0">
              <a:buNone/>
              <a:defRPr/>
            </a:pPr>
            <a:endParaRPr lang="en-US" sz="1600" dirty="0"/>
          </a:p>
          <a:p>
            <a:pPr>
              <a:lnSpc>
                <a:spcPct val="90000"/>
              </a:lnSpc>
              <a:spcBef>
                <a:spcPts val="700"/>
              </a:spcBef>
              <a:buClr>
                <a:schemeClr val="tx2"/>
              </a:buClr>
              <a:buSzPct val="95000"/>
              <a:buFont typeface="Wingdings" panose="05000000000000000000" pitchFamily="2" charset="2"/>
              <a:buChar char=""/>
            </a:pPr>
            <a:r>
              <a:rPr lang="en-US" sz="1600" dirty="0"/>
              <a:t>The more efficient the mixing is in a reservoir or tank, the more contact time is available for disinfection.</a:t>
            </a:r>
          </a:p>
          <a:p>
            <a:pPr>
              <a:lnSpc>
                <a:spcPct val="90000"/>
              </a:lnSpc>
              <a:spcBef>
                <a:spcPts val="700"/>
              </a:spcBef>
              <a:buClr>
                <a:schemeClr val="tx2"/>
              </a:buClr>
              <a:buSzPct val="95000"/>
              <a:buFont typeface="Wingdings" panose="05000000000000000000" pitchFamily="2" charset="2"/>
              <a:buChar char=""/>
            </a:pPr>
            <a:endParaRPr lang="en-US" sz="1600" dirty="0"/>
          </a:p>
          <a:p>
            <a:pPr>
              <a:lnSpc>
                <a:spcPct val="90000"/>
              </a:lnSpc>
              <a:spcBef>
                <a:spcPts val="700"/>
              </a:spcBef>
              <a:buClr>
                <a:schemeClr val="tx2"/>
              </a:buClr>
              <a:buSzPct val="95000"/>
              <a:buFont typeface="Wingdings" panose="05000000000000000000" pitchFamily="2" charset="2"/>
              <a:buChar char=""/>
            </a:pPr>
            <a:r>
              <a:rPr lang="en-US" sz="1600" dirty="0"/>
              <a:t>Estimates of contact time based on tank or reservoir design are not allowed for calculating CT’s for surface water!</a:t>
            </a:r>
          </a:p>
        </p:txBody>
      </p:sp>
      <p:sp>
        <p:nvSpPr>
          <p:cNvPr id="6146" name="Title 1"/>
          <p:cNvSpPr>
            <a:spLocks noGrp="1"/>
          </p:cNvSpPr>
          <p:nvPr>
            <p:ph type="title"/>
          </p:nvPr>
        </p:nvSpPr>
        <p:spPr>
          <a:xfrm>
            <a:off x="457200" y="274638"/>
            <a:ext cx="8229600" cy="639762"/>
          </a:xfrm>
        </p:spPr>
        <p:txBody>
          <a:bodyPr/>
          <a:lstStyle/>
          <a:p>
            <a:pPr algn="ctr"/>
            <a:r>
              <a:rPr lang="en-US" sz="2000" dirty="0" smtClean="0"/>
              <a:t>Overview – NTU and Disinfection Reporting Requirements</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95</a:t>
            </a:fld>
            <a:endParaRPr lang="en-US" sz="1000">
              <a:solidFill>
                <a:srgbClr val="005595"/>
              </a:solidFill>
              <a:latin typeface="Arial" panose="020B0604020202020204" pitchFamily="34" charset="0"/>
            </a:endParaRPr>
          </a:p>
        </p:txBody>
      </p:sp>
      <p:pic>
        <p:nvPicPr>
          <p:cNvPr id="6" name="Picture 3" descr="Peterson_Tank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4600" y="990600"/>
            <a:ext cx="3603625" cy="4803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762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idx="1"/>
          </p:nvPr>
        </p:nvSpPr>
        <p:spPr>
          <a:xfrm>
            <a:off x="304801" y="1072356"/>
            <a:ext cx="3809999" cy="2070891"/>
          </a:xfrm>
        </p:spPr>
        <p:txBody>
          <a:bodyPr/>
          <a:lstStyle/>
          <a:p>
            <a:pPr marL="400050" lvl="1" indent="0">
              <a:buNone/>
              <a:defRPr/>
            </a:pPr>
            <a:r>
              <a:rPr lang="en-US" sz="1600" dirty="0" smtClean="0">
                <a:solidFill>
                  <a:srgbClr val="C00000"/>
                </a:solidFill>
              </a:rPr>
              <a:t>What impacts contact time?</a:t>
            </a:r>
          </a:p>
          <a:p>
            <a:pPr marL="400050" lvl="1" indent="0">
              <a:buNone/>
              <a:defRPr/>
            </a:pPr>
            <a:endParaRPr lang="en-US" sz="1600" dirty="0"/>
          </a:p>
          <a:p>
            <a:pPr>
              <a:spcBef>
                <a:spcPts val="700"/>
              </a:spcBef>
              <a:buClr>
                <a:schemeClr val="tx2"/>
              </a:buClr>
              <a:buSzPct val="95000"/>
            </a:pPr>
            <a:r>
              <a:rPr lang="en-US" sz="1600" dirty="0"/>
              <a:t>Mixing efficiency improves with high flow path length to width ratios, found in pipelines and simulated in tanks with the use of baffles (hence the term baffling efficiency or factor).</a:t>
            </a:r>
            <a:endParaRPr lang="en-US" sz="1800" dirty="0"/>
          </a:p>
        </p:txBody>
      </p:sp>
      <p:sp>
        <p:nvSpPr>
          <p:cNvPr id="6146" name="Title 1"/>
          <p:cNvSpPr>
            <a:spLocks noGrp="1"/>
          </p:cNvSpPr>
          <p:nvPr>
            <p:ph type="title"/>
          </p:nvPr>
        </p:nvSpPr>
        <p:spPr>
          <a:xfrm>
            <a:off x="457200" y="274638"/>
            <a:ext cx="8229600" cy="639762"/>
          </a:xfrm>
        </p:spPr>
        <p:txBody>
          <a:bodyPr/>
          <a:lstStyle/>
          <a:p>
            <a:pPr algn="ctr"/>
            <a:r>
              <a:rPr lang="en-US" sz="2000" dirty="0" smtClean="0"/>
              <a:t>Overview – NTU and Disinfection Reporting Requirements</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96</a:t>
            </a:fld>
            <a:endParaRPr lang="en-US" sz="1000">
              <a:solidFill>
                <a:srgbClr val="005595"/>
              </a:solidFill>
              <a:latin typeface="Arial" panose="020B0604020202020204" pitchFamily="34" charset="0"/>
            </a:endParaRPr>
          </a:p>
        </p:txBody>
      </p:sp>
      <p:pic>
        <p:nvPicPr>
          <p:cNvPr id="7" name="Picture 5"/>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3937" y="1062831"/>
            <a:ext cx="4763864" cy="113965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3256" y="2610961"/>
            <a:ext cx="4760089" cy="126935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5"/>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4350066"/>
            <a:ext cx="4744976" cy="14481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837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Tracer </a:t>
            </a:r>
            <a:r>
              <a:rPr lang="en-US" dirty="0" smtClean="0"/>
              <a:t>studies</a:t>
            </a:r>
            <a:endParaRPr lang="en-US" dirty="0"/>
          </a:p>
        </p:txBody>
      </p:sp>
      <p:sp>
        <p:nvSpPr>
          <p:cNvPr id="3" name="Content Placeholder 2"/>
          <p:cNvSpPr>
            <a:spLocks noGrp="1"/>
          </p:cNvSpPr>
          <p:nvPr>
            <p:ph idx="1"/>
          </p:nvPr>
        </p:nvSpPr>
        <p:spPr/>
        <p:txBody>
          <a:bodyPr/>
          <a:lstStyle/>
          <a:p>
            <a:pPr marL="0" indent="0" eaLnBrk="1" hangingPunct="1">
              <a:lnSpc>
                <a:spcPct val="80000"/>
              </a:lnSpc>
              <a:buNone/>
            </a:pPr>
            <a:r>
              <a:rPr lang="en-US" dirty="0"/>
              <a:t>C</a:t>
            </a:r>
            <a:r>
              <a:rPr lang="en-US" dirty="0" smtClean="0"/>
              <a:t>onducting a tracer study:</a:t>
            </a:r>
          </a:p>
          <a:p>
            <a:pPr marL="0" indent="0" eaLnBrk="1" hangingPunct="1">
              <a:lnSpc>
                <a:spcPct val="80000"/>
              </a:lnSpc>
              <a:buNone/>
            </a:pPr>
            <a:endParaRPr lang="en-US" dirty="0"/>
          </a:p>
          <a:p>
            <a:pPr marL="914400" lvl="1" indent="-457200" eaLnBrk="1" hangingPunct="1">
              <a:lnSpc>
                <a:spcPct val="80000"/>
              </a:lnSpc>
              <a:buFontTx/>
              <a:buAutoNum type="arabicPeriod"/>
            </a:pPr>
            <a:r>
              <a:rPr lang="en-US" dirty="0"/>
              <a:t>If water is pumped from the </a:t>
            </a:r>
            <a:r>
              <a:rPr lang="en-US" dirty="0" err="1"/>
              <a:t>clearwell</a:t>
            </a:r>
            <a:r>
              <a:rPr lang="en-US" dirty="0"/>
              <a:t> at different rates depending on time of year, do tracer study at each of those flow </a:t>
            </a:r>
            <a:r>
              <a:rPr lang="en-US" dirty="0" smtClean="0"/>
              <a:t>rates</a:t>
            </a:r>
          </a:p>
          <a:p>
            <a:pPr marL="457200" lvl="1" indent="0" eaLnBrk="1" hangingPunct="1">
              <a:lnSpc>
                <a:spcPct val="80000"/>
              </a:lnSpc>
              <a:buNone/>
            </a:pPr>
            <a:endParaRPr lang="en-US" dirty="0"/>
          </a:p>
          <a:p>
            <a:pPr marL="914400" lvl="1" indent="-457200" eaLnBrk="1" hangingPunct="1">
              <a:lnSpc>
                <a:spcPct val="80000"/>
              </a:lnSpc>
              <a:buFont typeface="+mj-lt"/>
              <a:buAutoNum type="arabicPeriod" startAt="2"/>
            </a:pPr>
            <a:r>
              <a:rPr lang="en-US" dirty="0" smtClean="0"/>
              <a:t>Conduct study at </a:t>
            </a:r>
            <a:r>
              <a:rPr lang="en-US" dirty="0"/>
              <a:t>typical winter/summer peak hour demand </a:t>
            </a:r>
            <a:r>
              <a:rPr lang="en-US" dirty="0" smtClean="0"/>
              <a:t>flows</a:t>
            </a:r>
          </a:p>
          <a:p>
            <a:pPr marL="457200" lvl="1" indent="0" eaLnBrk="1" hangingPunct="1">
              <a:lnSpc>
                <a:spcPct val="80000"/>
              </a:lnSpc>
              <a:buNone/>
            </a:pPr>
            <a:endParaRPr lang="en-US" dirty="0"/>
          </a:p>
          <a:p>
            <a:pPr marL="914400" lvl="1" indent="-457200" eaLnBrk="1" hangingPunct="1">
              <a:lnSpc>
                <a:spcPct val="80000"/>
              </a:lnSpc>
              <a:buFont typeface="+mj-lt"/>
              <a:buAutoNum type="arabicPeriod" startAt="3"/>
            </a:pPr>
            <a:r>
              <a:rPr lang="en-US" dirty="0"/>
              <a:t>Otherwise use “worst-case scenario” parameters:</a:t>
            </a:r>
          </a:p>
          <a:p>
            <a:pPr lvl="2" eaLnBrk="1" hangingPunct="1"/>
            <a:r>
              <a:rPr lang="en-US" sz="1800" dirty="0"/>
              <a:t>Highest flow rate out of </a:t>
            </a:r>
            <a:r>
              <a:rPr lang="en-US" sz="1800" dirty="0" err="1"/>
              <a:t>clearwell</a:t>
            </a:r>
            <a:r>
              <a:rPr lang="en-US" sz="1800" dirty="0"/>
              <a:t> (conduct during peak hour or conditions that simulate e.g. open a hydrant)</a:t>
            </a:r>
          </a:p>
          <a:p>
            <a:pPr lvl="2" eaLnBrk="1" hangingPunct="1"/>
            <a:r>
              <a:rPr lang="en-US" sz="1800" dirty="0"/>
              <a:t>Keep flow rate constant</a:t>
            </a:r>
          </a:p>
          <a:p>
            <a:pPr lvl="2" eaLnBrk="1" hangingPunct="1"/>
            <a:r>
              <a:rPr lang="en-US" sz="1800" dirty="0"/>
              <a:t>Keep </a:t>
            </a:r>
            <a:r>
              <a:rPr lang="en-US" sz="1800" dirty="0" err="1"/>
              <a:t>clearwell</a:t>
            </a:r>
            <a:r>
              <a:rPr lang="en-US" sz="1800" dirty="0"/>
              <a:t> water level close to normal minimum operating level</a:t>
            </a:r>
          </a:p>
          <a:p>
            <a:endParaRPr lang="en-US" sz="1800"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97</a:t>
            </a:fld>
            <a:endParaRPr lang="en-US"/>
          </a:p>
        </p:txBody>
      </p:sp>
    </p:spTree>
    <p:extLst>
      <p:ext uri="{BB962C8B-B14F-4D97-AF65-F5344CB8AC3E}">
        <p14:creationId xmlns:p14="http://schemas.microsoft.com/office/powerpoint/2010/main" val="668944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Tracer studies (continued</a:t>
            </a:r>
            <a:r>
              <a:rPr lang="en-US" dirty="0" smtClean="0"/>
              <a:t>)</a:t>
            </a:r>
            <a:endParaRPr lang="en-US" dirty="0"/>
          </a:p>
        </p:txBody>
      </p:sp>
      <p:sp>
        <p:nvSpPr>
          <p:cNvPr id="3" name="Content Placeholder 2"/>
          <p:cNvSpPr>
            <a:spLocks noGrp="1"/>
          </p:cNvSpPr>
          <p:nvPr>
            <p:ph idx="1"/>
          </p:nvPr>
        </p:nvSpPr>
        <p:spPr/>
        <p:txBody>
          <a:bodyPr/>
          <a:lstStyle/>
          <a:p>
            <a:pPr marL="0" indent="0" eaLnBrk="1" hangingPunct="1">
              <a:lnSpc>
                <a:spcPct val="80000"/>
              </a:lnSpc>
              <a:buNone/>
            </a:pPr>
            <a:r>
              <a:rPr lang="en-US" dirty="0"/>
              <a:t>C</a:t>
            </a:r>
            <a:r>
              <a:rPr lang="en-US" dirty="0" smtClean="0"/>
              <a:t>onducting a tracer study:</a:t>
            </a:r>
          </a:p>
          <a:p>
            <a:pPr marL="0" indent="0" eaLnBrk="1" hangingPunct="1">
              <a:lnSpc>
                <a:spcPct val="80000"/>
              </a:lnSpc>
              <a:buNone/>
            </a:pPr>
            <a:endParaRPr lang="en-US" dirty="0"/>
          </a:p>
          <a:p>
            <a:pPr marL="857250" lvl="1" indent="-457200" eaLnBrk="1" hangingPunct="1">
              <a:lnSpc>
                <a:spcPct val="90000"/>
              </a:lnSpc>
              <a:buFont typeface="+mj-lt"/>
              <a:buAutoNum type="arabicPeriod" startAt="4"/>
            </a:pPr>
            <a:r>
              <a:rPr lang="en-US" dirty="0" smtClean="0"/>
              <a:t>Community </a:t>
            </a:r>
            <a:r>
              <a:rPr lang="en-US" dirty="0"/>
              <a:t>water systems with populations &lt;10,000 and non-profit non-community systems can use the circuit rider to perform a tracer study</a:t>
            </a:r>
          </a:p>
          <a:p>
            <a:pPr marL="857250" lvl="1" indent="-457200" eaLnBrk="1" hangingPunct="1">
              <a:lnSpc>
                <a:spcPct val="90000"/>
              </a:lnSpc>
              <a:buFont typeface="+mj-lt"/>
              <a:buAutoNum type="arabicPeriod" startAt="4"/>
            </a:pPr>
            <a:endParaRPr lang="en-US" dirty="0"/>
          </a:p>
          <a:p>
            <a:pPr marL="857250" lvl="1" indent="-457200" eaLnBrk="1" hangingPunct="1">
              <a:lnSpc>
                <a:spcPct val="90000"/>
              </a:lnSpc>
              <a:buFont typeface="+mj-lt"/>
              <a:buAutoNum type="arabicPeriod" startAt="4"/>
            </a:pPr>
            <a:r>
              <a:rPr lang="en-US" dirty="0"/>
              <a:t>Must submit a proposal to </a:t>
            </a:r>
            <a:r>
              <a:rPr lang="en-US" dirty="0" smtClean="0"/>
              <a:t>the state </a:t>
            </a:r>
            <a:r>
              <a:rPr lang="en-US" dirty="0"/>
              <a:t>for approval prior to conducting the tracer study (even if using the circuit rider</a:t>
            </a:r>
            <a:r>
              <a:rPr lang="en-US" dirty="0" smtClean="0"/>
              <a:t>).</a:t>
            </a:r>
            <a:r>
              <a:rPr lang="en-US" dirty="0"/>
              <a:t> </a:t>
            </a:r>
            <a:endParaRPr lang="en-US" dirty="0" smtClean="0"/>
          </a:p>
          <a:p>
            <a:pPr marL="857250" lvl="1" indent="-457200" eaLnBrk="1" hangingPunct="1">
              <a:lnSpc>
                <a:spcPct val="90000"/>
              </a:lnSpc>
              <a:buFont typeface="+mj-lt"/>
              <a:buAutoNum type="arabicPeriod" startAt="4"/>
            </a:pPr>
            <a:endParaRPr lang="en-US" dirty="0"/>
          </a:p>
          <a:p>
            <a:pPr marL="857250" lvl="1" indent="-457200" eaLnBrk="1" hangingPunct="1">
              <a:lnSpc>
                <a:spcPct val="90000"/>
              </a:lnSpc>
              <a:buFont typeface="+mj-lt"/>
              <a:buAutoNum type="arabicPeriod" startAt="4"/>
            </a:pPr>
            <a:r>
              <a:rPr lang="en-US" dirty="0" smtClean="0"/>
              <a:t>Must redo tracer study if </a:t>
            </a:r>
            <a:r>
              <a:rPr lang="en-US" dirty="0"/>
              <a:t>peak hour demand flow increases more than 10% of the maximum flow used during the tracer study</a:t>
            </a:r>
          </a:p>
          <a:p>
            <a:pPr marL="857250" lvl="1" indent="-457200" eaLnBrk="1" hangingPunct="1">
              <a:lnSpc>
                <a:spcPct val="90000"/>
              </a:lnSpc>
              <a:buFont typeface="+mj-lt"/>
              <a:buAutoNum type="arabicPeriod" startAt="4"/>
            </a:pPr>
            <a:endParaRPr lang="en-US" dirty="0"/>
          </a:p>
          <a:p>
            <a:endParaRPr lang="en-US" sz="1800"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98</a:t>
            </a:fld>
            <a:endParaRPr lang="en-US"/>
          </a:p>
        </p:txBody>
      </p:sp>
    </p:spTree>
    <p:extLst>
      <p:ext uri="{BB962C8B-B14F-4D97-AF65-F5344CB8AC3E}">
        <p14:creationId xmlns:p14="http://schemas.microsoft.com/office/powerpoint/2010/main" val="3380283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lstStyle/>
          <a:p>
            <a:pPr marL="0" indent="0" eaLnBrk="1" hangingPunct="1">
              <a:lnSpc>
                <a:spcPct val="80000"/>
              </a:lnSpc>
              <a:buNone/>
            </a:pPr>
            <a:r>
              <a:rPr lang="en-US" dirty="0"/>
              <a:t>C</a:t>
            </a:r>
            <a:r>
              <a:rPr lang="en-US" dirty="0" smtClean="0"/>
              <a:t>onducting a tracer study</a:t>
            </a:r>
          </a:p>
          <a:p>
            <a:pPr marL="0" indent="0" eaLnBrk="1" hangingPunct="1">
              <a:lnSpc>
                <a:spcPct val="80000"/>
              </a:lnSpc>
              <a:buNone/>
            </a:pPr>
            <a:endParaRPr lang="en-US" dirty="0"/>
          </a:p>
          <a:p>
            <a:endParaRPr lang="en-US" sz="1800"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99</a:t>
            </a:fld>
            <a:endParaRPr lang="en-US"/>
          </a:p>
        </p:txBody>
      </p:sp>
      <p:pic>
        <p:nvPicPr>
          <p:cNvPr id="6" name="Picture 3" descr="Peterson_Tank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685800"/>
            <a:ext cx="3603625" cy="4803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712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D579EEF6A49004CA45435790CC987AB" ma:contentTypeVersion="18" ma:contentTypeDescription="Create a new document." ma:contentTypeScope="" ma:versionID="bc1a5df19ac3a0e60ed7368f6f460702">
  <xsd:schema xmlns:xsd="http://www.w3.org/2001/XMLSchema" xmlns:xs="http://www.w3.org/2001/XMLSchema" xmlns:p="http://schemas.microsoft.com/office/2006/metadata/properties" xmlns:ns1="http://schemas.microsoft.com/sharepoint/v3" xmlns:ns2="59da1016-2a1b-4f8a-9768-d7a4932f6f16" xmlns:ns3="abea9615-3794-44b8-8b8e-5d26d68e1695" targetNamespace="http://schemas.microsoft.com/office/2006/metadata/properties" ma:root="true" ma:fieldsID="bd3f0781b6e7c5f7f643ee2133900da6" ns1:_="" ns2:_="" ns3:_="">
    <xsd:import namespace="http://schemas.microsoft.com/sharepoint/v3"/>
    <xsd:import namespace="59da1016-2a1b-4f8a-9768-d7a4932f6f16"/>
    <xsd:import namespace="abea9615-3794-44b8-8b8e-5d26d68e1695"/>
    <xsd:element name="properties">
      <xsd:complexType>
        <xsd:sequence>
          <xsd:element name="documentManagement">
            <xsd:complexType>
              <xsd:all>
                <xsd:element ref="ns2:IACategory" minOccurs="0"/>
                <xsd:element ref="ns2:IATopic" minOccurs="0"/>
                <xsd:element ref="ns2:IASubtopic" minOccurs="0"/>
                <xsd:element ref="ns2:DocumentExpirationDate" minOccurs="0"/>
                <xsd:element ref="ns3:Meta_x0020_Description" minOccurs="0"/>
                <xsd:element ref="ns3:Meta_x0020_Keywords" minOccurs="0"/>
                <xsd:element ref="ns1:PublishingStartDate" minOccurs="0"/>
                <xsd:element ref="ns1:PublishingExpirationDate" minOccurs="0"/>
                <xsd:element ref="ns1:URL"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element name="URL" ma:index="12" nillable="true" ma:displayName="URL" ma:format="Hyperlink" ma:internalName="URL" ma:readOnly="fals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9da1016-2a1b-4f8a-9768-d7a4932f6f16" elementFormDefault="qualified">
    <xsd:import namespace="http://schemas.microsoft.com/office/2006/documentManagement/types"/>
    <xsd:import namespace="http://schemas.microsoft.com/office/infopath/2007/PartnerControls"/>
    <xsd:element name="IACategory" ma:index="4" nillable="true" ma:displayName="IA Category" ma:format="Dropdown" ma:internalName="IACategory" ma:readOnly="false">
      <xsd:simpleType>
        <xsd:restriction base="dms:Choice">
          <xsd:enumeration value="About OHA"/>
          <xsd:enumeration value="Programs and Services"/>
          <xsd:enumeration value="Oregon Health Plan"/>
          <xsd:enumeration value="Health System Reform"/>
          <xsd:enumeration value="Licenses and Certificates"/>
          <xsd:enumeration value="Public Health"/>
        </xsd:restriction>
      </xsd:simpleType>
    </xsd:element>
    <xsd:element name="IATopic" ma:index="5" nillable="true" ma:displayName="IA Topic" ma:format="Dropdown" ma:internalName="IATopic" ma:readOnly="false">
      <xsd:simpleType>
        <xsd:restriction base="dms:Choice">
          <xsd:enumeration value="About OHA - Agency Communications"/>
          <xsd:enumeration value="About OHA - Budget"/>
          <xsd:enumeration value="About OHA - Contacts"/>
          <xsd:enumeration value="About OHA - Grants &amp; Contracts"/>
          <xsd:enumeration value="About OHA - Jobs &amp; Employment"/>
          <xsd:enumeration value="About OHA - Organization"/>
          <xsd:enumeration value="About OHA - Policies"/>
          <xsd:enumeration value="About OHA - Public Meetings"/>
          <xsd:enumeration value="About OHA - Public Records"/>
          <xsd:enumeration value="About OHA - Questions &amp; Comments"/>
          <xsd:enumeration value="About OHA - Reports &amp; Data"/>
          <xsd:enumeration value="About OHA - Rulemaking"/>
          <xsd:enumeration value="Programs and Services - Behavioral Health"/>
          <xsd:enumeration value="Programs and Services - Contacts"/>
          <xsd:enumeration value="Programs and Services - Coordinated Care"/>
          <xsd:enumeration value="Programs and Services - Disease"/>
          <xsd:enumeration value="Programs and Services - Environment"/>
          <xsd:enumeration value="Programs and Services - Health Resources"/>
          <xsd:enumeration value="Programs and Services - OEBB"/>
          <xsd:enumeration value="Programs and Services - Oregon Health Plan"/>
          <xsd:enumeration value="Programs and Services - Oregon State Hospital"/>
          <xsd:enumeration value="Programs and Services - PEBB"/>
          <xsd:enumeration value="Programs and Services - Pharmacy"/>
          <xsd:enumeration value="Programs and Services - Prevention"/>
          <xsd:enumeration value="Programs and Services - Safety"/>
          <xsd:enumeration value="Oregon Health Plan - Agency Communications"/>
          <xsd:enumeration value="Oregon Health Plan - Benefits"/>
          <xsd:enumeration value="Oregon Health Plan - Contacts"/>
          <xsd:enumeration value="Oregon Health Plan - Coordinated Care"/>
          <xsd:enumeration value="Oregon Health Plan - Grants &amp; Contracts"/>
          <xsd:enumeration value="Oregon Health Plan - Health Resources"/>
          <xsd:enumeration value="Oregon Health Plan - Policies"/>
          <xsd:enumeration value="Oregon Health Plan - Providers and Partners"/>
          <xsd:enumeration value="Oregon Health Plan - Public Meetings"/>
          <xsd:enumeration value="Oregon Health Plan - Questions &amp; Comments"/>
          <xsd:enumeration value="Oregon Health Plan - Rule Making"/>
          <xsd:enumeration value="Health System Reform - Agency Communications"/>
          <xsd:enumeration value="Health System Reform - Coordinated Care"/>
          <xsd:enumeration value="Health System Reform - Public Meetings"/>
          <xsd:enumeration value="Health System Reform - Questions &amp; Comments"/>
          <xsd:enumeration value="Health System Reform - Reports &amp; Data"/>
          <xsd:enumeration value="Licenses and Certificates - Certificates"/>
          <xsd:enumeration value="Licenses and Certificates - Contacts"/>
          <xsd:enumeration value="Licenses and Certificates - Licenses"/>
          <xsd:enumeration value="Licenses and Certificates - Vital Records"/>
          <xsd:enumeration value="Public Health - Agency Communications"/>
          <xsd:enumeration value="Public Health - Contacts"/>
          <xsd:enumeration value="Public Health - Disease"/>
          <xsd:enumeration value="Public Health - Environment"/>
          <xsd:enumeration value="Public Health - Health Resources"/>
          <xsd:enumeration value="Public Health - Questions &amp; Comments"/>
          <xsd:enumeration value="Public Health - Prevention"/>
          <xsd:enumeration value="Public Health - Providers and Partners"/>
          <xsd:enumeration value="Public Health - Reports &amp; Data"/>
          <xsd:enumeration value="Public Health - Safety"/>
          <xsd:enumeration value="Public Health - Vital Records"/>
        </xsd:restriction>
      </xsd:simpleType>
    </xsd:element>
    <xsd:element name="IASubtopic" ma:index="6" nillable="true" ma:displayName="IA Subtopic" ma:format="Dropdown" ma:internalName="IASubtopic" ma:readOnly="false">
      <xsd:simpleType>
        <xsd:restriction base="dms:Choice">
          <xsd:enumeration value="Addiction Services - Alcohol"/>
          <xsd:enumeration value="Addiction Services - Drug"/>
          <xsd:enumeration value="Addiction Services - Gambling"/>
          <xsd:enumeration value="Addiction Services - Tobacco"/>
          <xsd:enumeration value="Applications"/>
          <xsd:enumeration value="Benefits - Health Plans"/>
          <xsd:enumeration value="Benefits - OEBB"/>
          <xsd:enumeration value="Benefits - OHP"/>
          <xsd:enumeration value="Benefits - PEBB"/>
          <xsd:enumeration value="Benefits - Retirement"/>
          <xsd:enumeration value="Budget - Agency Summary"/>
          <xsd:enumeration value="Budget - Agency Request (ARB)"/>
          <xsd:enumeration value="Budget - Governors Budget"/>
          <xsd:enumeration value="Budget - Infrastructure"/>
          <xsd:enumeration value="Budget - Legislatively Adopted (LAB)"/>
          <xsd:enumeration value="Budget - Legislative action"/>
          <xsd:enumeration value="Budget - Overview"/>
          <xsd:enumeration value="Budget - Policy Option Package (POP)"/>
          <xsd:enumeration value="Budget - Priorities"/>
          <xsd:enumeration value="Budget - Program"/>
          <xsd:enumeration value="Budget - Reduction"/>
          <xsd:enumeration value="Budget - Strategic funding proposal"/>
          <xsd:enumeration value="Budget - Special report"/>
          <xsd:enumeration value="Budget - Stakeholder meeting"/>
          <xsd:enumeration value="CCO - Contact"/>
          <xsd:enumeration value="CCO - Audited Financial Statement"/>
          <xsd:enumeration value="CCO - Interim Financial Statement"/>
          <xsd:enumeration value="CCO - Internal Financial Statement"/>
          <xsd:enumeration value="Clean Air"/>
          <xsd:enumeration value="Clean Water"/>
          <xsd:enumeration value="Clinics"/>
          <xsd:enumeration value="Commissions"/>
          <xsd:enumeration value="Committee Members"/>
          <xsd:enumeration value="Committees"/>
          <xsd:enumeration value="Crisis Services"/>
          <xsd:enumeration value="Drug Addiction Services"/>
          <xsd:enumeration value="Electronic Health Care Records (EHR)"/>
          <xsd:enumeration value="Emergency Preparedness"/>
          <xsd:enumeration value="Environmental Pollution"/>
          <xsd:enumeration value="Featured Content"/>
          <xsd:enumeration value="Fees"/>
          <xsd:enumeration value="Health Services - Primary Care Home"/>
          <xsd:enumeration value="Health Services - Prioritized list"/>
          <xsd:enumeration value="ICD-10"/>
          <xsd:enumeration value="Immunizations"/>
          <xsd:enumeration value="Legislation - Bills"/>
          <xsd:enumeration value="Legislation - Contact"/>
          <xsd:enumeration value="Legislation - Highlights"/>
          <xsd:enumeration value="Legislation - Session Summary"/>
          <xsd:enumeration value="Materials - Commission"/>
          <xsd:enumeration value="Materials - Committee"/>
          <xsd:enumeration value="Materials - Coverage Guidance"/>
          <xsd:enumeration value="Materials - Evidence-based Guidelines"/>
          <xsd:enumeration value="Materials - Health care plan details"/>
          <xsd:enumeration value="Materials - Health care plan overview"/>
          <xsd:enumeration value="Materials - Meeting Document"/>
          <xsd:enumeration value="Materials - Meeting Recording"/>
          <xsd:enumeration value="Materials - Meeting Schedule"/>
          <xsd:enumeration value="Materials - Open Enrollment"/>
          <xsd:enumeration value="Materials - Training"/>
          <xsd:enumeration value="Materials - Webinar"/>
          <xsd:enumeration value="Materials - Workgroup"/>
          <xsd:enumeration value="Medical Marijuana (OMMP)"/>
          <xsd:enumeration value="Medical Services"/>
          <xsd:enumeration value="Meeting Document"/>
          <xsd:enumeration value="Meeting Schedule"/>
          <xsd:enumeration value="Mental Health Services"/>
          <xsd:enumeration value="Metrics - Behavioral Health"/>
          <xsd:enumeration value="Metrics - CCO"/>
          <xsd:enumeration value="Metrics - Demographics"/>
          <xsd:enumeration value="Metrics - Hospital Performance"/>
          <xsd:enumeration value="Metrics - Incentive"/>
          <xsd:enumeration value="Metrics - Measures and Outcomes Tracking (MOTS)"/>
          <xsd:enumeration value="Metrics - ONE Eligibility system"/>
          <xsd:enumeration value="Metrics - Prevention"/>
          <xsd:enumeration value="Metrics - Rural health"/>
          <xsd:enumeration value="Metrics - State-Wide"/>
          <xsd:enumeration value="News Letter"/>
          <xsd:enumeration value="News Release"/>
          <xsd:enumeration value="OHP - Medicaid Waiver"/>
          <xsd:enumeration value="OHP - Provider Announcement"/>
          <xsd:enumeration value="OHP - Provider Rates"/>
          <xsd:enumeration value="Preferred Drug List"/>
          <xsd:enumeration value="Prescription Drugs - Monitoring"/>
          <xsd:enumeration value="Prescription Drugs - Preferred List"/>
          <xsd:enumeration value="Prescription Drugs - Subsidy"/>
          <xsd:enumeration value="Prescription Drugs Subsidy"/>
          <xsd:enumeration value="Technical Assistance"/>
          <xsd:enumeration value="Training"/>
          <xsd:enumeration value="Vital Statistics - Birth Certificate"/>
          <xsd:enumeration value="Vital Statistics - Certificate Death"/>
          <xsd:enumeration value="Vital Statistics - Data Use Requests"/>
          <xsd:enumeration value="Vital Statistics - Divorce Data"/>
          <xsd:enumeration value="Vital Statistics - Domestic Partnership Data"/>
          <xsd:enumeration value="Vital Statistics - Fetal Death Data"/>
          <xsd:enumeration value="Vital Statistics - Marriage Data"/>
          <xsd:enumeration value="Vital Statistics - Teen Pregnancy Data"/>
          <xsd:enumeration value="Wellness - Exercise"/>
          <xsd:enumeration value="Wellness - HEM"/>
          <xsd:enumeration value="Wellness - Intervention"/>
          <xsd:enumeration value="Wellness - Pain Management"/>
          <xsd:enumeration value="Wellness - Reproductive Health"/>
          <xsd:enumeration value="Wellness - Stress Relief"/>
        </xsd:restriction>
      </xsd:simpleType>
    </xsd:element>
    <xsd:element name="DocumentExpirationDate" ma:index="7" nillable="true" ma:displayName="Document Expiration Date" ma:format="DateOnly" ma:internalName="DocumentExpirationDate" ma:readOnly="false">
      <xsd:simpleType>
        <xsd:restriction base="dms:DateTime"/>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bea9615-3794-44b8-8b8e-5d26d68e1695" elementFormDefault="qualified">
    <xsd:import namespace="http://schemas.microsoft.com/office/2006/documentManagement/types"/>
    <xsd:import namespace="http://schemas.microsoft.com/office/infopath/2007/PartnerControls"/>
    <xsd:element name="Meta_x0020_Description" ma:index="8" nillable="true" ma:displayName="Meta Description" ma:internalName="Meta_x0020_Description" ma:readOnly="false">
      <xsd:simpleType>
        <xsd:restriction base="dms:Text"/>
      </xsd:simpleType>
    </xsd:element>
    <xsd:element name="Meta_x0020_Keywords" ma:index="9" nillable="true" ma:displayName="Meta Keywords" ma:internalName="Meta_x0020_Keywords"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URL xmlns="http://schemas.microsoft.com/sharepoint/v3">
      <Url>https://www.oregon.gov/oha/PH/HEALTHYENVIRONMENTS/DRINKINGWATER/OPERATIONS/TREATMENT/Documents/swcf/cfdf-part1.pptx</Url>
      <Description>Title Page</Description>
    </URL>
    <PublishingExpirationDate xmlns="http://schemas.microsoft.com/sharepoint/v3" xsi:nil="true"/>
    <PublishingStartDate xmlns="http://schemas.microsoft.com/sharepoint/v3" xsi:nil="true"/>
    <IASubtopic xmlns="59da1016-2a1b-4f8a-9768-d7a4932f6f16" xsi:nil="true"/>
    <DocumentExpirationDate xmlns="59da1016-2a1b-4f8a-9768-d7a4932f6f16">2018-12-31T08:00:00+00:00</DocumentExpirationDate>
    <Meta_x0020_Keywords xmlns="abea9615-3794-44b8-8b8e-5d26d68e1695" xsi:nil="true"/>
    <IACategory xmlns="59da1016-2a1b-4f8a-9768-d7a4932f6f16" xsi:nil="true"/>
    <Meta_x0020_Description xmlns="abea9615-3794-44b8-8b8e-5d26d68e1695" xsi:nil="true"/>
    <IATopic xmlns="59da1016-2a1b-4f8a-9768-d7a4932f6f16" xsi:nil="true"/>
  </documentManagement>
</p:properties>
</file>

<file path=customXml/itemProps1.xml><?xml version="1.0" encoding="utf-8"?>
<ds:datastoreItem xmlns:ds="http://schemas.openxmlformats.org/officeDocument/2006/customXml" ds:itemID="{5E12DAD1-A132-4823-BD2C-D66CF43F7148}"/>
</file>

<file path=customXml/itemProps2.xml><?xml version="1.0" encoding="utf-8"?>
<ds:datastoreItem xmlns:ds="http://schemas.openxmlformats.org/officeDocument/2006/customXml" ds:itemID="{B9B5B9BC-250A-44F5-9FEC-88A505FC2D2C}"/>
</file>

<file path=customXml/itemProps3.xml><?xml version="1.0" encoding="utf-8"?>
<ds:datastoreItem xmlns:ds="http://schemas.openxmlformats.org/officeDocument/2006/customXml" ds:itemID="{9E77A87B-41EC-489B-BD4E-F854101CAE4B}"/>
</file>

<file path=docProps/app.xml><?xml version="1.0" encoding="utf-8"?>
<Properties xmlns="http://schemas.openxmlformats.org/officeDocument/2006/extended-properties" xmlns:vt="http://schemas.openxmlformats.org/officeDocument/2006/docPropsVTypes">
  <Template/>
  <TotalTime>18485</TotalTime>
  <Words>9502</Words>
  <Application>Microsoft Office PowerPoint</Application>
  <PresentationFormat>On-screen Show (4:3)</PresentationFormat>
  <Paragraphs>1341</Paragraphs>
  <Slides>128</Slides>
  <Notes>128</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128</vt:i4>
      </vt:variant>
    </vt:vector>
  </HeadingPairs>
  <TitlesOfParts>
    <vt:vector size="141" baseType="lpstr">
      <vt:lpstr>Arial</vt:lpstr>
      <vt:lpstr>Calibri</vt:lpstr>
      <vt:lpstr>Corbel</vt:lpstr>
      <vt:lpstr>Symbol</vt:lpstr>
      <vt:lpstr>Tahoma</vt:lpstr>
      <vt:lpstr>Times</vt:lpstr>
      <vt:lpstr>Times New Roman</vt:lpstr>
      <vt:lpstr>Univers</vt:lpstr>
      <vt:lpstr>Wingdings</vt:lpstr>
      <vt:lpstr>Wingdings 2</vt:lpstr>
      <vt:lpstr>Custom Design</vt:lpstr>
      <vt:lpstr>Document</vt:lpstr>
      <vt:lpstr>Worksheet</vt:lpstr>
      <vt:lpstr>Conventional and Direct Filtration  Focus on Public Health</vt:lpstr>
      <vt:lpstr>Class Outline</vt:lpstr>
      <vt:lpstr>PowerPoint Presentation</vt:lpstr>
      <vt:lpstr>How do you set priorities?</vt:lpstr>
      <vt:lpstr>What Problem-Solving Tools Do You Have?</vt:lpstr>
      <vt:lpstr>How do you interpret the data you have?</vt:lpstr>
      <vt:lpstr>Are you prepared for unusual events?</vt:lpstr>
      <vt:lpstr>Hopefully we can help you answer some of those questions today  </vt:lpstr>
      <vt:lpstr>Hopefully we can help you answer some of those questions today  But you have to be engaged!</vt:lpstr>
      <vt:lpstr>Overview</vt:lpstr>
      <vt:lpstr>Overview</vt:lpstr>
      <vt:lpstr>Overview</vt:lpstr>
      <vt:lpstr>Overview</vt:lpstr>
      <vt:lpstr>Overview - Giardia</vt:lpstr>
      <vt:lpstr>Overview - Giardia</vt:lpstr>
      <vt:lpstr>Overview - Giardia</vt:lpstr>
      <vt:lpstr>Overview - Giardia</vt:lpstr>
      <vt:lpstr>Overview - Giardia</vt:lpstr>
      <vt:lpstr>Overview - Cryptosporidium</vt:lpstr>
      <vt:lpstr>Overview - Cryptosporidium</vt:lpstr>
      <vt:lpstr>Overview - Cryptosporidium</vt:lpstr>
      <vt:lpstr>Overview - Cryptosporidium</vt:lpstr>
      <vt:lpstr>Overview - Cryptosporidium</vt:lpstr>
      <vt:lpstr>Overview - Outbreaks</vt:lpstr>
      <vt:lpstr>Overview – Outbreaks</vt:lpstr>
      <vt:lpstr>Overview – Outbreaks</vt:lpstr>
      <vt:lpstr>Overview – Optimization Goals</vt:lpstr>
      <vt:lpstr>Overview – Optimization Goals</vt:lpstr>
      <vt:lpstr>Overview – Optimization Goals</vt:lpstr>
      <vt:lpstr>Overview – Optimization Goals</vt:lpstr>
      <vt:lpstr>Overview – Goals Summary</vt:lpstr>
      <vt:lpstr>Overview – Goals Summary</vt:lpstr>
      <vt:lpstr>Overview – Regulatory Requirements</vt:lpstr>
      <vt:lpstr>Overview – Regulatory Requirements</vt:lpstr>
      <vt:lpstr>Overview – Turbidity Requirements</vt:lpstr>
      <vt:lpstr>Overview – Turbidity Requirements</vt:lpstr>
      <vt:lpstr>PowerPoint Presentation</vt:lpstr>
      <vt:lpstr>PowerPoint Presentation</vt:lpstr>
      <vt:lpstr>PowerPoint Presentation</vt:lpstr>
      <vt:lpstr>Overview – Turbidity Requirements</vt:lpstr>
      <vt:lpstr>Overview – Turbidity Requirements</vt:lpstr>
      <vt:lpstr>Overview – Turbidity Requirements</vt:lpstr>
      <vt:lpstr>Overview – Turbidity Requirements</vt:lpstr>
      <vt:lpstr>Overview – Turbidity Requirements</vt:lpstr>
      <vt:lpstr>Overview – Turbidity Requirements</vt:lpstr>
      <vt:lpstr>Overview – Turbidity Requirements</vt:lpstr>
      <vt:lpstr>Overview – Turbidity Requirements</vt:lpstr>
      <vt:lpstr>Overview – Turbidity Requirements</vt:lpstr>
      <vt:lpstr>Overview – Turbidity Requirements</vt:lpstr>
      <vt:lpstr>Introduction/Overview</vt:lpstr>
      <vt:lpstr>Turbidity Data Integrity</vt:lpstr>
      <vt:lpstr>Overview – Turbidity Requirements</vt:lpstr>
      <vt:lpstr>Overview – Turbidity Requirements</vt:lpstr>
      <vt:lpstr>PowerPoint Presentation</vt:lpstr>
      <vt:lpstr>PowerPoint Presentation</vt:lpstr>
      <vt:lpstr>Overview – Turbidity Requirements</vt:lpstr>
      <vt:lpstr>Overview – Turbidity Requirements</vt:lpstr>
      <vt:lpstr>Overview – Turbidity Requirements</vt:lpstr>
      <vt:lpstr>Overview – Turbidity Requirements</vt:lpstr>
      <vt:lpstr>Overview – Turbidity Requirements</vt:lpstr>
      <vt:lpstr>Overview – Turbidity Requirements</vt:lpstr>
      <vt:lpstr>Overview – Turbidity Requirements</vt:lpstr>
      <vt:lpstr>Overview – Turbidity Requirements</vt:lpstr>
      <vt:lpstr>Overview – Turbidity Requirements</vt:lpstr>
      <vt:lpstr>CFE Turbidity Monitoring (summary)</vt:lpstr>
      <vt:lpstr>IFE Turbidity Monitoring (Summary)</vt:lpstr>
      <vt:lpstr>PowerPoint Presentation</vt:lpstr>
      <vt:lpstr>Overview – Disinfection Requirements</vt:lpstr>
      <vt:lpstr>Overview – Disinfection Requirements</vt:lpstr>
      <vt:lpstr>Overview – Disinfection Requirements</vt:lpstr>
      <vt:lpstr>Entry Point Residual</vt:lpstr>
      <vt:lpstr>Entry Point Residual</vt:lpstr>
      <vt:lpstr>Entry Point Residual</vt:lpstr>
      <vt:lpstr>Distribution Residual</vt:lpstr>
      <vt:lpstr>Distribution Residual</vt:lpstr>
      <vt:lpstr>Distribution Residual</vt:lpstr>
      <vt:lpstr>Overview – Disinfection Requirements</vt:lpstr>
      <vt:lpstr>Overview – Disinfection Requirements</vt:lpstr>
      <vt:lpstr>PowerPoint Presentation</vt:lpstr>
      <vt:lpstr>Overview – NTU and Disinfection Reporting Requirements</vt:lpstr>
      <vt:lpstr>Overview – NTU and Disinfection Reporting Requirements</vt:lpstr>
      <vt:lpstr>Overview – NTU and Disinfection Reporting Requirements</vt:lpstr>
      <vt:lpstr>Overview – NTU and Disinfection Reporting Requirements</vt:lpstr>
      <vt:lpstr>Overview – NTU and Disinfection Reporting Requirements</vt:lpstr>
      <vt:lpstr>Overview – NTU and Disinfection Reporting Requirements</vt:lpstr>
      <vt:lpstr>Overview – NTU and Disinfection Reporting Requirements</vt:lpstr>
      <vt:lpstr>Overview – NTU and Disinfection Reporting Requirements</vt:lpstr>
      <vt:lpstr>Overview – NTU and Disinfection Reporting Requirements</vt:lpstr>
      <vt:lpstr>Overview – NTU and Disinfection Reporting Requirements</vt:lpstr>
      <vt:lpstr>Overview – NTU and Disinfection Reporting Requirements</vt:lpstr>
      <vt:lpstr>Overview – NTU and Disinfection Reporting Requirements</vt:lpstr>
      <vt:lpstr>Overview – NTU and Disinfection Reporting Requirements</vt:lpstr>
      <vt:lpstr>Overview – NTU and Disinfection Reporting Requirements</vt:lpstr>
      <vt:lpstr>Overview – NTU and Disinfection Reporting Requirements</vt:lpstr>
      <vt:lpstr>Overview – NTU and Disinfection Reporting Requirements</vt:lpstr>
      <vt:lpstr>Overview – NTU and Disinfection Reporting Requirements</vt:lpstr>
      <vt:lpstr>Tracer studies</vt:lpstr>
      <vt:lpstr>Tracer studies (continued)</vt:lpstr>
      <vt:lpstr>Example</vt:lpstr>
      <vt:lpstr>PowerPoint Presentation</vt:lpstr>
      <vt:lpstr>Where do I report contact time?</vt:lpstr>
      <vt:lpstr>Can I use a baffling factor?</vt:lpstr>
      <vt:lpstr>Overview – NTU and Disinfection Reporting Requirements</vt:lpstr>
      <vt:lpstr>How do I know if CTactual is adequate?</vt:lpstr>
      <vt:lpstr>Overview – NTU and Disinfection Reporting Requirements</vt:lpstr>
      <vt:lpstr>Calculating CTrequired</vt:lpstr>
      <vt:lpstr>Calculating CTrequired Using Regression Equations</vt:lpstr>
      <vt:lpstr>Calculating CTrequired Using EPA CT Tables - Temperature</vt:lpstr>
      <vt:lpstr>Calculating Ctrequired Using EPA CT Tables - Temperature</vt:lpstr>
      <vt:lpstr>Calculating CTrequired Using EPA CT Tables - pH</vt:lpstr>
      <vt:lpstr>Calculating CTrequired Using EPA CT Tables, Continued</vt:lpstr>
      <vt:lpstr>Calculating CTrequired Using EPA CT Tables – Log</vt:lpstr>
      <vt:lpstr>Calculating CTrequired Using EPA CT Tables – Chlorine</vt:lpstr>
      <vt:lpstr>Calculating CTrequired Using EPA CT Tables – Chlorine</vt:lpstr>
      <vt:lpstr>Overview – NTU and Disinfection Reporting Requirements</vt:lpstr>
      <vt:lpstr>Overview – NTU and Disinfection Reporting Requirements</vt:lpstr>
      <vt:lpstr>Overview – NTU and Disinfection Reporting Requirements</vt:lpstr>
      <vt:lpstr>Overview – NTU and Disinfection Reporting Requirements Common Mistakes</vt:lpstr>
      <vt:lpstr>Overview – NTU and Disinfection Reporting Requirements Common Mistakes, Continued</vt:lpstr>
      <vt:lpstr>Overview - TOC</vt:lpstr>
      <vt:lpstr>Overview - TOC</vt:lpstr>
      <vt:lpstr>Overview - TOC</vt:lpstr>
      <vt:lpstr>Overview – Recycle Streams</vt:lpstr>
      <vt:lpstr>Overview – Significant Deficiencies</vt:lpstr>
      <vt:lpstr>Overview – Homework!</vt:lpstr>
      <vt:lpstr>Overview – Homework!</vt:lpstr>
      <vt:lpstr>Overview – Homework!</vt:lpstr>
      <vt:lpstr>Class Outline</vt:lpstr>
    </vt:vector>
  </TitlesOfParts>
  <Company>Joe's World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Joe B</dc:creator>
  <cp:lastModifiedBy>Hofeld Evan E</cp:lastModifiedBy>
  <cp:revision>559</cp:revision>
  <cp:lastPrinted>2016-05-21T00:55:32Z</cp:lastPrinted>
  <dcterms:created xsi:type="dcterms:W3CDTF">2010-08-23T12:44:57Z</dcterms:created>
  <dcterms:modified xsi:type="dcterms:W3CDTF">2017-05-11T21:49:32Z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orkflowChangePath">
    <vt:lpwstr>54418e35-80e0-4c72-927b-897eb70bb29c,6;54418e35-80e0-4c72-927b-897eb70bb29c,8;54418e35-80e0-4c72-927b-897eb70bb29c,10;</vt:lpwstr>
  </property>
  <property fmtid="{D5CDD505-2E9C-101B-9397-08002B2CF9AE}" pid="3" name="ContentTypeId">
    <vt:lpwstr>0x0101004D579EEF6A49004CA45435790CC987AB</vt:lpwstr>
  </property>
  <property fmtid="{D5CDD505-2E9C-101B-9397-08002B2CF9AE}" pid="4" name="Order">
    <vt:r8>2800</vt:r8>
  </property>
</Properties>
</file>