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s/slide2.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97.xml" ContentType="application/vnd.openxmlformats-officedocument.presentationml.slide+xml"/>
  <Override PartName="/ppt/slides/slide96.xml" ContentType="application/vnd.openxmlformats-officedocument.presentationml.slide+xml"/>
  <Override PartName="/ppt/slides/slide95.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2.xml" ContentType="application/vnd.openxmlformats-officedocument.presentationml.slide+xml"/>
  <Override PartName="/ppt/slides/slide111.xml" ContentType="application/vnd.openxmlformats-officedocument.presentationml.slide+xml"/>
  <Override PartName="/ppt/slides/slide110.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xml" ContentType="application/vnd.openxmlformats-officedocument.presentationml.slide+xml"/>
  <Override PartName="/ppt/slides/slide90.xml" ContentType="application/vnd.openxmlformats-officedocument.presentationml.slide+xml"/>
  <Override PartName="/ppt/slides/slide8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89.xml" ContentType="application/vnd.openxmlformats-officedocument.presentationml.slide+xml"/>
  <Override PartName="/ppt/slides/slide74.xml" ContentType="application/vnd.openxmlformats-officedocument.presentationml.slide+xml"/>
  <Override PartName="/ppt/slides/slide76.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77.xml" ContentType="application/vnd.openxmlformats-officedocument.presentationml.slide+xml"/>
  <Override PartName="/ppt/slides/slide75.xml" ContentType="application/vnd.openxmlformats-officedocument.presentationml.slide+xml"/>
  <Override PartName="/ppt/slides/slide78.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Masters/slideMaster1.xml" ContentType="application/vnd.openxmlformats-officedocument.presentationml.slideMaster+xml"/>
  <Override PartName="/ppt/notesSlides/notesSlide55.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28.xml" ContentType="application/vnd.openxmlformats-officedocument.presentationml.notesSlide+xml"/>
  <Override PartName="/ppt/notesSlides/notesSlide81.xml" ContentType="application/vnd.openxmlformats-officedocument.presentationml.notesSlide+xml"/>
  <Override PartName="/ppt/notesSlides/notesSlide27.xml" ContentType="application/vnd.openxmlformats-officedocument.presentationml.notesSlide+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30.xml" ContentType="application/vnd.openxmlformats-officedocument.presentationml.notesSlide+xml"/>
  <Override PartName="/ppt/notesSlides/notesSlide32.xml" ContentType="application/vnd.openxmlformats-officedocument.presentationml.notesSlide+xml"/>
  <Override PartName="/ppt/notesSlides/notesSlide72.xml" ContentType="application/vnd.openxmlformats-officedocument.presentationml.notesSlide+xml"/>
  <Override PartName="/ppt/notesSlides/notesSlide31.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82.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21.xml" ContentType="application/vnd.openxmlformats-officedocument.presentationml.notesSlide+xml"/>
  <Override PartName="/ppt/notesSlides/notesSlide91.xml" ContentType="application/vnd.openxmlformats-officedocument.presentationml.notesSlide+xml"/>
  <Override PartName="/ppt/notesSlides/notesSlide56.xml" ContentType="application/vnd.openxmlformats-officedocument.presentationml.notesSlide+xml"/>
  <Override PartName="/ppt/notesSlides/notesSlide93.xml" ContentType="application/vnd.openxmlformats-officedocument.presentationml.notesSlide+xml"/>
  <Override PartName="/ppt/notesSlides/notesSlide88.xml" ContentType="application/vnd.openxmlformats-officedocument.presentationml.notesSlide+xml"/>
  <Override PartName="/ppt/notesSlides/notesSlide87.xml" ContentType="application/vnd.openxmlformats-officedocument.presentationml.notesSlide+xml"/>
  <Override PartName="/ppt/notesSlides/notesSlide22.xml" ContentType="application/vnd.openxmlformats-officedocument.presentationml.notesSlide+xml"/>
  <Override PartName="/ppt/notesSlides/notesSlide83.xml" ContentType="application/vnd.openxmlformats-officedocument.presentationml.notesSlide+xml"/>
  <Override PartName="/ppt/notesSlides/notesSlide24.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23.xml" ContentType="application/vnd.openxmlformats-officedocument.presentationml.notesSlide+xml"/>
  <Override PartName="/ppt/notesSlides/notesSlide86.xml" ContentType="application/vnd.openxmlformats-officedocument.presentationml.notesSlide+xml"/>
  <Override PartName="/ppt/notesSlides/notesSlide71.xml" ContentType="application/vnd.openxmlformats-officedocument.presentationml.notesSlide+xml"/>
  <Override PartName="/ppt/notesSlides/notesSlide70.xml" ContentType="application/vnd.openxmlformats-officedocument.presentationml.notesSlide+xml"/>
  <Override PartName="/ppt/notesSlides/notesSlide69.xml" ContentType="application/vnd.openxmlformats-officedocument.presentationml.notesSlide+xml"/>
  <Override PartName="/ppt/notesSlides/notesSlide47.xml" ContentType="application/vnd.openxmlformats-officedocument.presentationml.notesSlide+xml"/>
  <Override PartName="/ppt/notesSlides/notesSlide46.xml" ContentType="application/vnd.openxmlformats-officedocument.presentationml.notesSlide+xml"/>
  <Override PartName="/ppt/notesSlides/notesSlide59.xml" ContentType="application/vnd.openxmlformats-officedocument.presentationml.notesSlide+xml"/>
  <Override PartName="/ppt/notesSlides/notesSlide45.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8.xml" ContentType="application/vnd.openxmlformats-officedocument.presentationml.notesSlide+xml"/>
  <Override PartName="/ppt/notesSlides/notesSlide57.xml" ContentType="application/vnd.openxmlformats-officedocument.presentationml.notesSlide+xml"/>
  <Override PartName="/ppt/notesSlides/notesSlide54.xml" ContentType="application/vnd.openxmlformats-officedocument.presentationml.notesSlide+xml"/>
  <Override PartName="/ppt/notesSlides/notesSlide53.xml" ContentType="application/vnd.openxmlformats-officedocument.presentationml.notesSlide+xml"/>
  <Override PartName="/ppt/notesSlides/notesSlide52.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63.xml" ContentType="application/vnd.openxmlformats-officedocument.presentationml.notesSlide+xml"/>
  <Override PartName="/ppt/notesSlides/notesSlide44.xml" ContentType="application/vnd.openxmlformats-officedocument.presentationml.notesSlide+xml"/>
  <Override PartName="/ppt/notesSlides/notesSlide64.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66.xml" ContentType="application/vnd.openxmlformats-officedocument.presentationml.notesSlide+xml"/>
  <Override PartName="/ppt/notesSlides/notesSlide33.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37.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94.xml" ContentType="application/vnd.openxmlformats-officedocument.presentationml.notesSlide+xml"/>
  <Override PartName="/ppt/notesSlides/notesSlide92.xml" ContentType="application/vnd.openxmlformats-officedocument.presentationml.notesSlide+xml"/>
  <Override PartName="/ppt/notesSlides/notesSlide5.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11.xml" ContentType="application/vnd.openxmlformats-officedocument.presentationml.notesSlide+xml"/>
  <Override PartName="/ppt/notesSlides/notesSlide115.xml" ContentType="application/vnd.openxmlformats-officedocument.presentationml.notesSlide+xml"/>
  <Override PartName="/ppt/notesSlides/notesSlide13.xml" ContentType="application/vnd.openxmlformats-officedocument.presentationml.notesSlide+xml"/>
  <Override PartName="/ppt/notesSlides/notesSlide20.xml" ContentType="application/vnd.openxmlformats-officedocument.presentationml.notesSlide+xml"/>
  <Override PartName="/ppt/notesSlides/notesSlide12.xml" ContentType="application/vnd.openxmlformats-officedocument.presentationml.notesSlide+xml"/>
  <Override PartName="/ppt/notesSlides/notesSlide3.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notesSlides/notesSlide114.xml" ContentType="application/vnd.openxmlformats-officedocument.presentationml.notesSlide+xml"/>
  <Override PartName="/ppt/notesSlides/notesSlide4.xml" ContentType="application/vnd.openxmlformats-officedocument.presentationml.notesSlide+xml"/>
  <Override PartName="/ppt/notesSlides/notesSlide14.xml" ContentType="application/vnd.openxmlformats-officedocument.presentationml.notesSlide+xml"/>
  <Override PartName="/ppt/notesSlides/notesSlide101.xml" ContentType="application/vnd.openxmlformats-officedocument.presentationml.notesSlide+xml"/>
  <Override PartName="/ppt/notesSlides/notesSlide17.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0.xml" ContentType="application/vnd.openxmlformats-officedocument.presentationml.notesSlide+xml"/>
  <Override PartName="/ppt/notesSlides/notesSlide99.xml" ContentType="application/vnd.openxmlformats-officedocument.presentationml.notesSlide+xml"/>
  <Override PartName="/ppt/notesSlides/notesSlide98.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19.xml" ContentType="application/vnd.openxmlformats-officedocument.presentationml.notesSlide+xml"/>
  <Override PartName="/ppt/notesSlides/notesSlide97.xml" ContentType="application/vnd.openxmlformats-officedocument.presentationml.notesSlide+xml"/>
  <Override PartName="/ppt/notesSlides/notesSlide18.xml" ContentType="application/vnd.openxmlformats-officedocument.presentationml.notesSlide+xml"/>
  <Override PartName="/ppt/notesSlides/notesSlide105.xml" ContentType="application/vnd.openxmlformats-officedocument.presentationml.notesSlide+xml"/>
  <Override PartName="/ppt/notesSlides/notesSlide113.xml" ContentType="application/vnd.openxmlformats-officedocument.presentationml.notesSlide+xml"/>
  <Override PartName="/ppt/notesSlides/notesSlide107.xml" ContentType="application/vnd.openxmlformats-officedocument.presentationml.notesSlide+xml"/>
  <Override PartName="/ppt/notesSlides/notesSlide112.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11.xml" ContentType="application/vnd.openxmlformats-officedocument.presentationml.notesSlide+xml"/>
  <Override PartName="/ppt/notesSlides/notesSlide109.xml" ContentType="application/vnd.openxmlformats-officedocument.presentationml.notesSlide+xml"/>
  <Override PartName="/ppt/notesSlides/notesSlide106.xml" ContentType="application/vnd.openxmlformats-officedocument.presentationml.notesSlide+xml"/>
  <Override PartName="/ppt/notesSlides/notesSlide110.xml" ContentType="application/vnd.openxmlformats-officedocument.presentationml.notesSlide+xml"/>
  <Override PartName="/ppt/notesSlides/notesSlide10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2.xml" ContentType="application/vnd.openxmlformats-officedocument.drawingml.chart+xml"/>
  <Override PartName="/ppt/charts/chart1.xml" ContentType="application/vnd.openxmlformats-officedocument.drawingml.char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119"/>
  </p:notesMasterIdLst>
  <p:handoutMasterIdLst>
    <p:handoutMasterId r:id="rId120"/>
  </p:handoutMasterIdLst>
  <p:sldIdLst>
    <p:sldId id="662" r:id="rId2"/>
    <p:sldId id="594" r:id="rId3"/>
    <p:sldId id="798" r:id="rId4"/>
    <p:sldId id="857" r:id="rId5"/>
    <p:sldId id="901" r:id="rId6"/>
    <p:sldId id="858" r:id="rId7"/>
    <p:sldId id="800" r:id="rId8"/>
    <p:sldId id="801" r:id="rId9"/>
    <p:sldId id="799" r:id="rId10"/>
    <p:sldId id="732" r:id="rId11"/>
    <p:sldId id="446" r:id="rId12"/>
    <p:sldId id="809" r:id="rId13"/>
    <p:sldId id="776" r:id="rId14"/>
    <p:sldId id="775" r:id="rId15"/>
    <p:sldId id="663" r:id="rId16"/>
    <p:sldId id="807" r:id="rId17"/>
    <p:sldId id="830" r:id="rId18"/>
    <p:sldId id="831" r:id="rId19"/>
    <p:sldId id="832" r:id="rId20"/>
    <p:sldId id="656" r:id="rId21"/>
    <p:sldId id="657" r:id="rId22"/>
    <p:sldId id="658" r:id="rId23"/>
    <p:sldId id="659" r:id="rId24"/>
    <p:sldId id="608" r:id="rId25"/>
    <p:sldId id="896" r:id="rId26"/>
    <p:sldId id="862" r:id="rId27"/>
    <p:sldId id="609" r:id="rId28"/>
    <p:sldId id="895" r:id="rId29"/>
    <p:sldId id="872" r:id="rId30"/>
    <p:sldId id="877" r:id="rId31"/>
    <p:sldId id="873" r:id="rId32"/>
    <p:sldId id="874" r:id="rId33"/>
    <p:sldId id="875" r:id="rId34"/>
    <p:sldId id="878" r:id="rId35"/>
    <p:sldId id="876" r:id="rId36"/>
    <p:sldId id="610" r:id="rId37"/>
    <p:sldId id="611" r:id="rId38"/>
    <p:sldId id="879" r:id="rId39"/>
    <p:sldId id="897" r:id="rId40"/>
    <p:sldId id="880" r:id="rId41"/>
    <p:sldId id="881" r:id="rId42"/>
    <p:sldId id="886" r:id="rId43"/>
    <p:sldId id="887" r:id="rId44"/>
    <p:sldId id="890" r:id="rId45"/>
    <p:sldId id="891" r:id="rId46"/>
    <p:sldId id="893" r:id="rId47"/>
    <p:sldId id="894" r:id="rId48"/>
    <p:sldId id="899" r:id="rId49"/>
    <p:sldId id="898" r:id="rId50"/>
    <p:sldId id="900" r:id="rId51"/>
    <p:sldId id="612" r:id="rId52"/>
    <p:sldId id="734" r:id="rId53"/>
    <p:sldId id="733" r:id="rId54"/>
    <p:sldId id="735" r:id="rId55"/>
    <p:sldId id="736" r:id="rId56"/>
    <p:sldId id="739" r:id="rId57"/>
    <p:sldId id="811" r:id="rId58"/>
    <p:sldId id="738" r:id="rId59"/>
    <p:sldId id="613" r:id="rId60"/>
    <p:sldId id="660" r:id="rId61"/>
    <p:sldId id="668" r:id="rId62"/>
    <p:sldId id="820" r:id="rId63"/>
    <p:sldId id="823" r:id="rId64"/>
    <p:sldId id="597" r:id="rId65"/>
    <p:sldId id="822" r:id="rId66"/>
    <p:sldId id="605" r:id="rId67"/>
    <p:sldId id="598" r:id="rId68"/>
    <p:sldId id="599" r:id="rId69"/>
    <p:sldId id="600" r:id="rId70"/>
    <p:sldId id="601" r:id="rId71"/>
    <p:sldId id="602" r:id="rId72"/>
    <p:sldId id="603" r:id="rId73"/>
    <p:sldId id="604" r:id="rId74"/>
    <p:sldId id="606" r:id="rId75"/>
    <p:sldId id="607" r:id="rId76"/>
    <p:sldId id="824" r:id="rId77"/>
    <p:sldId id="614" r:id="rId78"/>
    <p:sldId id="615" r:id="rId79"/>
    <p:sldId id="616" r:id="rId80"/>
    <p:sldId id="642" r:id="rId81"/>
    <p:sldId id="643" r:id="rId82"/>
    <p:sldId id="644" r:id="rId83"/>
    <p:sldId id="645" r:id="rId84"/>
    <p:sldId id="617" r:id="rId85"/>
    <p:sldId id="631" r:id="rId86"/>
    <p:sldId id="619" r:id="rId87"/>
    <p:sldId id="638" r:id="rId88"/>
    <p:sldId id="620" r:id="rId89"/>
    <p:sldId id="632" r:id="rId90"/>
    <p:sldId id="633" r:id="rId91"/>
    <p:sldId id="639" r:id="rId92"/>
    <p:sldId id="621" r:id="rId93"/>
    <p:sldId id="622" r:id="rId94"/>
    <p:sldId id="623" r:id="rId95"/>
    <p:sldId id="636" r:id="rId96"/>
    <p:sldId id="624" r:id="rId97"/>
    <p:sldId id="640" r:id="rId98"/>
    <p:sldId id="625" r:id="rId99"/>
    <p:sldId id="626" r:id="rId100"/>
    <p:sldId id="627" r:id="rId101"/>
    <p:sldId id="628" r:id="rId102"/>
    <p:sldId id="641" r:id="rId103"/>
    <p:sldId id="629" r:id="rId104"/>
    <p:sldId id="630" r:id="rId105"/>
    <p:sldId id="763" r:id="rId106"/>
    <p:sldId id="765" r:id="rId107"/>
    <p:sldId id="902" r:id="rId108"/>
    <p:sldId id="767" r:id="rId109"/>
    <p:sldId id="768" r:id="rId110"/>
    <p:sldId id="769" r:id="rId111"/>
    <p:sldId id="770" r:id="rId112"/>
    <p:sldId id="771" r:id="rId113"/>
    <p:sldId id="772" r:id="rId114"/>
    <p:sldId id="773" r:id="rId115"/>
    <p:sldId id="903" r:id="rId116"/>
    <p:sldId id="647" r:id="rId117"/>
    <p:sldId id="669" r:id="rId118"/>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n-ea"/>
        <a:cs typeface="+mn-cs"/>
      </a:defRPr>
    </a:lvl5pPr>
    <a:lvl6pPr marL="2286000" algn="l" defTabSz="914400" rtl="0" eaLnBrk="1" latinLnBrk="0" hangingPunct="1">
      <a:defRPr sz="2400" kern="1200">
        <a:solidFill>
          <a:schemeClr val="tx1"/>
        </a:solidFill>
        <a:latin typeface="Times" panose="02020603050405020304" pitchFamily="18" charset="0"/>
        <a:ea typeface="+mn-ea"/>
        <a:cs typeface="+mn-cs"/>
      </a:defRPr>
    </a:lvl6pPr>
    <a:lvl7pPr marL="2743200" algn="l" defTabSz="914400" rtl="0" eaLnBrk="1" latinLnBrk="0" hangingPunct="1">
      <a:defRPr sz="2400" kern="1200">
        <a:solidFill>
          <a:schemeClr val="tx1"/>
        </a:solidFill>
        <a:latin typeface="Times" panose="02020603050405020304" pitchFamily="18" charset="0"/>
        <a:ea typeface="+mn-ea"/>
        <a:cs typeface="+mn-cs"/>
      </a:defRPr>
    </a:lvl7pPr>
    <a:lvl8pPr marL="3200400" algn="l" defTabSz="914400" rtl="0" eaLnBrk="1" latinLnBrk="0" hangingPunct="1">
      <a:defRPr sz="2400" kern="1200">
        <a:solidFill>
          <a:schemeClr val="tx1"/>
        </a:solidFill>
        <a:latin typeface="Times" panose="02020603050405020304" pitchFamily="18" charset="0"/>
        <a:ea typeface="+mn-ea"/>
        <a:cs typeface="+mn-cs"/>
      </a:defRPr>
    </a:lvl8pPr>
    <a:lvl9pPr marL="3657600" algn="l" defTabSz="914400" rtl="0" eaLnBrk="1" latinLnBrk="0" hangingPunct="1">
      <a:defRPr sz="2400" kern="1200">
        <a:solidFill>
          <a:schemeClr val="tx1"/>
        </a:solidFill>
        <a:latin typeface="Times"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95"/>
    <a:srgbClr val="FE6F6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53" autoAdjust="0"/>
    <p:restoredTop sz="82529" autoAdjust="0"/>
  </p:normalViewPr>
  <p:slideViewPr>
    <p:cSldViewPr>
      <p:cViewPr varScale="1">
        <p:scale>
          <a:sx n="29" d="100"/>
          <a:sy n="29" d="100"/>
        </p:scale>
        <p:origin x="2227" y="34"/>
      </p:cViewPr>
      <p:guideLst>
        <p:guide orient="horz" pos="2160"/>
        <p:guide pos="2880"/>
      </p:guideLst>
    </p:cSldViewPr>
  </p:slideViewPr>
  <p:outlineViewPr>
    <p:cViewPr>
      <p:scale>
        <a:sx n="33" d="100"/>
        <a:sy n="33" d="100"/>
      </p:scale>
      <p:origin x="0" y="-202459"/>
    </p:cViewPr>
    <p:sldLst>
      <p:sld r:id="rId1" collapse="1"/>
    </p:sldLst>
  </p:outlin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handoutMaster" Target="handoutMasters/handoutMaster1.xml"/><Relationship Id="rId125" Type="http://schemas.openxmlformats.org/officeDocument/2006/relationships/customXml" Target="../customXml/item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customXml" Target="../customXml/item3.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OR0061021\Desktop\Pre-PBT3-Site%20Visit%20Pics\06-26-13%20Site%20Visit\6-26-13%20Results.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oleObject" Target="file:///C:\Documents%20and%20Settings\OR0061021\Desktop\Pre-PBT3-Site%20Visit%20Pics\06-26-13%20Site%20Visit\6-26-13%20Resul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55371900826447"/>
          <c:y val="9.6618357487922704E-2"/>
          <c:w val="0.76997245179063367"/>
          <c:h val="0.70048309178743928"/>
        </c:manualLayout>
      </c:layout>
      <c:scatterChart>
        <c:scatterStyle val="lineMarker"/>
        <c:varyColors val="0"/>
        <c:ser>
          <c:idx val="0"/>
          <c:order val="0"/>
          <c:tx>
            <c:strRef>
              <c:f>Sheet1!$A$2</c:f>
              <c:strCache>
                <c:ptCount val="1"/>
                <c:pt idx="0">
                  <c:v>Beginning-of-Basin mixed @ 30 rpm</c:v>
                </c:pt>
              </c:strCache>
            </c:strRef>
          </c:tx>
          <c:spPr>
            <a:ln w="41275">
              <a:solidFill>
                <a:srgbClr val="FF0000"/>
              </a:solidFill>
              <a:prstDash val="solid"/>
            </a:ln>
          </c:spPr>
          <c:marker>
            <c:symbol val="diamond"/>
            <c:size val="7"/>
            <c:spPr>
              <a:solidFill>
                <a:srgbClr val="FF0000">
                  <a:alpha val="99000"/>
                </a:srgbClr>
              </a:solidFill>
              <a:ln w="53975">
                <a:solidFill>
                  <a:schemeClr val="tx1"/>
                </a:solidFill>
                <a:prstDash val="solid"/>
              </a:ln>
            </c:spPr>
          </c:marker>
          <c:xVal>
            <c:numRef>
              <c:f>Sheet1!$B$1:$I$1</c:f>
              <c:numCache>
                <c:formatCode>General</c:formatCode>
                <c:ptCount val="8"/>
                <c:pt idx="0">
                  <c:v>0</c:v>
                </c:pt>
                <c:pt idx="1">
                  <c:v>1</c:v>
                </c:pt>
                <c:pt idx="2">
                  <c:v>2</c:v>
                </c:pt>
                <c:pt idx="3">
                  <c:v>4</c:v>
                </c:pt>
                <c:pt idx="4">
                  <c:v>6</c:v>
                </c:pt>
                <c:pt idx="5">
                  <c:v>8</c:v>
                </c:pt>
              </c:numCache>
            </c:numRef>
          </c:xVal>
          <c:yVal>
            <c:numRef>
              <c:f>Sheet1!$B$2:$I$2</c:f>
              <c:numCache>
                <c:formatCode>General</c:formatCode>
                <c:ptCount val="8"/>
                <c:pt idx="0">
                  <c:v>2.02</c:v>
                </c:pt>
                <c:pt idx="1">
                  <c:v>1.1900000000000004</c:v>
                </c:pt>
                <c:pt idx="2">
                  <c:v>1.03</c:v>
                </c:pt>
                <c:pt idx="3">
                  <c:v>0.71900000000000019</c:v>
                </c:pt>
                <c:pt idx="4">
                  <c:v>0.7200000000000002</c:v>
                </c:pt>
                <c:pt idx="5">
                  <c:v>0.7200000000000002</c:v>
                </c:pt>
              </c:numCache>
            </c:numRef>
          </c:yVal>
          <c:smooth val="0"/>
        </c:ser>
        <c:ser>
          <c:idx val="1"/>
          <c:order val="1"/>
          <c:tx>
            <c:strRef>
              <c:f>Sheet1!$A$3</c:f>
              <c:strCache>
                <c:ptCount val="1"/>
                <c:pt idx="0">
                  <c:v>End-of-Basin</c:v>
                </c:pt>
              </c:strCache>
            </c:strRef>
          </c:tx>
          <c:spPr>
            <a:ln w="25450">
              <a:solidFill>
                <a:srgbClr val="0070C0"/>
              </a:solidFill>
              <a:prstDash val="solid"/>
            </a:ln>
          </c:spPr>
          <c:marker>
            <c:symbol val="square"/>
            <c:size val="7"/>
            <c:spPr>
              <a:solidFill>
                <a:srgbClr val="0070C0"/>
              </a:solidFill>
              <a:ln>
                <a:solidFill>
                  <a:schemeClr val="tx1"/>
                </a:solidFill>
                <a:prstDash val="solid"/>
              </a:ln>
            </c:spPr>
          </c:marker>
          <c:xVal>
            <c:numRef>
              <c:f>Sheet1!$B$1:$I$1</c:f>
              <c:numCache>
                <c:formatCode>General</c:formatCode>
                <c:ptCount val="8"/>
                <c:pt idx="0">
                  <c:v>0</c:v>
                </c:pt>
                <c:pt idx="1">
                  <c:v>1</c:v>
                </c:pt>
                <c:pt idx="2">
                  <c:v>2</c:v>
                </c:pt>
                <c:pt idx="3">
                  <c:v>4</c:v>
                </c:pt>
                <c:pt idx="4">
                  <c:v>6</c:v>
                </c:pt>
                <c:pt idx="5">
                  <c:v>8</c:v>
                </c:pt>
              </c:numCache>
            </c:numRef>
          </c:xVal>
          <c:yVal>
            <c:numRef>
              <c:f>Sheet1!$B$3:$I$3</c:f>
              <c:numCache>
                <c:formatCode>General</c:formatCode>
                <c:ptCount val="8"/>
                <c:pt idx="0">
                  <c:v>0.94000000000000017</c:v>
                </c:pt>
                <c:pt idx="1">
                  <c:v>0.82500000000000018</c:v>
                </c:pt>
                <c:pt idx="2">
                  <c:v>0.80500000000000005</c:v>
                </c:pt>
                <c:pt idx="3">
                  <c:v>0.66000000000000025</c:v>
                </c:pt>
                <c:pt idx="4">
                  <c:v>0.65800000000000025</c:v>
                </c:pt>
                <c:pt idx="5">
                  <c:v>0.70000000000000018</c:v>
                </c:pt>
              </c:numCache>
            </c:numRef>
          </c:yVal>
          <c:smooth val="0"/>
        </c:ser>
        <c:dLbls>
          <c:showLegendKey val="0"/>
          <c:showVal val="0"/>
          <c:showCatName val="0"/>
          <c:showSerName val="0"/>
          <c:showPercent val="0"/>
          <c:showBubbleSize val="0"/>
        </c:dLbls>
        <c:axId val="454805488"/>
        <c:axId val="454805096"/>
      </c:scatterChart>
      <c:valAx>
        <c:axId val="454805488"/>
        <c:scaling>
          <c:orientation val="minMax"/>
          <c:max val="10"/>
        </c:scaling>
        <c:delete val="0"/>
        <c:axPos val="b"/>
        <c:majorGridlines>
          <c:spPr>
            <a:ln w="3181">
              <a:solidFill>
                <a:schemeClr val="tx1"/>
              </a:solidFill>
              <a:prstDash val="solid"/>
            </a:ln>
          </c:spPr>
        </c:majorGridlines>
        <c:title>
          <c:tx>
            <c:rich>
              <a:bodyPr/>
              <a:lstStyle/>
              <a:p>
                <a:pPr>
                  <a:defRPr sz="1804" b="0" i="0" u="none" strike="noStrike" baseline="0">
                    <a:solidFill>
                      <a:schemeClr val="tx1"/>
                    </a:solidFill>
                    <a:latin typeface="Arial"/>
                    <a:ea typeface="Arial"/>
                    <a:cs typeface="Arial"/>
                  </a:defRPr>
                </a:pPr>
                <a:r>
                  <a:rPr lang="en-US" dirty="0">
                    <a:solidFill>
                      <a:schemeClr val="tx1"/>
                    </a:solidFill>
                  </a:rPr>
                  <a:t>Settling Time (min)</a:t>
                </a:r>
              </a:p>
            </c:rich>
          </c:tx>
          <c:layout>
            <c:manualLayout>
              <c:xMode val="edge"/>
              <c:yMode val="edge"/>
              <c:x val="0.41184573002754832"/>
              <c:y val="0.8961352657004833"/>
            </c:manualLayout>
          </c:layout>
          <c:overlay val="0"/>
          <c:spPr>
            <a:noFill/>
            <a:ln w="25450">
              <a:noFill/>
            </a:ln>
          </c:spPr>
        </c:title>
        <c:numFmt formatCode="General" sourceLinked="1"/>
        <c:majorTickMark val="out"/>
        <c:minorTickMark val="none"/>
        <c:tickLblPos val="nextTo"/>
        <c:spPr>
          <a:ln w="12725">
            <a:solidFill>
              <a:srgbClr val="FFFFFF"/>
            </a:solidFill>
            <a:prstDash val="solid"/>
          </a:ln>
        </c:spPr>
        <c:txPr>
          <a:bodyPr rot="0" vert="horz"/>
          <a:lstStyle/>
          <a:p>
            <a:pPr>
              <a:defRPr sz="1804" b="0" i="0" u="none" strike="noStrike" baseline="0">
                <a:solidFill>
                  <a:srgbClr val="FFFFFF"/>
                </a:solidFill>
                <a:latin typeface="Arial"/>
                <a:ea typeface="Arial"/>
                <a:cs typeface="Arial"/>
              </a:defRPr>
            </a:pPr>
            <a:endParaRPr lang="en-US"/>
          </a:p>
        </c:txPr>
        <c:crossAx val="454805096"/>
        <c:crosses val="autoZero"/>
        <c:crossBetween val="midCat"/>
        <c:majorUnit val="2"/>
      </c:valAx>
      <c:valAx>
        <c:axId val="454805096"/>
        <c:scaling>
          <c:orientation val="minMax"/>
          <c:max val="2.2000000000000002"/>
        </c:scaling>
        <c:delete val="0"/>
        <c:axPos val="l"/>
        <c:majorGridlines>
          <c:spPr>
            <a:ln w="3181">
              <a:solidFill>
                <a:schemeClr val="tx1"/>
              </a:solidFill>
              <a:prstDash val="solid"/>
            </a:ln>
          </c:spPr>
        </c:majorGridlines>
        <c:title>
          <c:tx>
            <c:rich>
              <a:bodyPr/>
              <a:lstStyle/>
              <a:p>
                <a:pPr>
                  <a:defRPr sz="1804" b="0" i="0" u="none" strike="noStrike" baseline="0">
                    <a:solidFill>
                      <a:schemeClr val="tx1"/>
                    </a:solidFill>
                    <a:latin typeface="Arial"/>
                    <a:ea typeface="Arial"/>
                    <a:cs typeface="Arial"/>
                  </a:defRPr>
                </a:pPr>
                <a:r>
                  <a:rPr lang="en-US" dirty="0">
                    <a:solidFill>
                      <a:schemeClr val="tx1"/>
                    </a:solidFill>
                  </a:rPr>
                  <a:t>Settled Turbidity (NTU)</a:t>
                </a:r>
              </a:p>
            </c:rich>
          </c:tx>
          <c:layout>
            <c:manualLayout>
              <c:xMode val="edge"/>
              <c:yMode val="edge"/>
              <c:x val="3.4435213061602597E-2"/>
              <c:y val="0.13190091484229211"/>
            </c:manualLayout>
          </c:layout>
          <c:overlay val="0"/>
          <c:spPr>
            <a:noFill/>
            <a:ln w="25450">
              <a:noFill/>
            </a:ln>
          </c:spPr>
        </c:title>
        <c:numFmt formatCode="0.0" sourceLinked="0"/>
        <c:majorTickMark val="out"/>
        <c:minorTickMark val="none"/>
        <c:tickLblPos val="nextTo"/>
        <c:spPr>
          <a:ln w="12725">
            <a:solidFill>
              <a:srgbClr val="FFFFFF"/>
            </a:solidFill>
            <a:prstDash val="solid"/>
          </a:ln>
        </c:spPr>
        <c:txPr>
          <a:bodyPr rot="0" vert="horz"/>
          <a:lstStyle/>
          <a:p>
            <a:pPr>
              <a:defRPr sz="1804" b="0" i="0" u="none" strike="noStrike" baseline="0">
                <a:solidFill>
                  <a:schemeClr val="tx1"/>
                </a:solidFill>
                <a:latin typeface="Arial"/>
                <a:ea typeface="Arial"/>
                <a:cs typeface="Arial"/>
              </a:defRPr>
            </a:pPr>
            <a:endParaRPr lang="en-US"/>
          </a:p>
        </c:txPr>
        <c:crossAx val="454805488"/>
        <c:crosses val="autoZero"/>
        <c:crossBetween val="midCat"/>
        <c:majorUnit val="0.2"/>
      </c:valAx>
      <c:spPr>
        <a:noFill/>
        <a:ln w="25450">
          <a:noFill/>
        </a:ln>
      </c:spPr>
    </c:plotArea>
    <c:legend>
      <c:legendPos val="r"/>
      <c:layout>
        <c:manualLayout>
          <c:xMode val="edge"/>
          <c:yMode val="edge"/>
          <c:x val="0.36491243052339045"/>
          <c:y val="0.12469641800555277"/>
          <c:w val="0.56209993052339102"/>
          <c:h val="0.15558076555459471"/>
        </c:manualLayout>
      </c:layout>
      <c:overlay val="0"/>
      <c:spPr>
        <a:solidFill>
          <a:schemeClr val="bg1"/>
        </a:solidFill>
        <a:ln w="3181">
          <a:solidFill>
            <a:schemeClr val="tx1"/>
          </a:solidFill>
          <a:prstDash val="solid"/>
        </a:ln>
      </c:spPr>
      <c:txPr>
        <a:bodyPr/>
        <a:lstStyle/>
        <a:p>
          <a:pPr>
            <a:defRPr sz="1498" b="1" i="0" u="none" strike="noStrike" baseline="0">
              <a:solidFill>
                <a:schemeClr val="tx1"/>
              </a:solidFill>
              <a:latin typeface="Tahoma"/>
              <a:ea typeface="Tahoma"/>
              <a:cs typeface="Tahoma"/>
            </a:defRPr>
          </a:pPr>
          <a:endParaRPr lang="en-US"/>
        </a:p>
      </c:txPr>
    </c:legend>
    <c:plotVisOnly val="1"/>
    <c:dispBlanksAs val="gap"/>
    <c:showDLblsOverMax val="0"/>
  </c:chart>
  <c:spPr>
    <a:noFill/>
    <a:ln>
      <a:noFill/>
    </a:ln>
  </c:spPr>
  <c:txPr>
    <a:bodyPr/>
    <a:lstStyle/>
    <a:p>
      <a:pPr>
        <a:defRPr sz="1804" b="1" i="0" u="none" strike="noStrike" baseline="0">
          <a:solidFill>
            <a:schemeClr val="tx1"/>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55371900826447"/>
          <c:y val="9.6618357487922704E-2"/>
          <c:w val="0.76997245179063367"/>
          <c:h val="0.70048309178743928"/>
        </c:manualLayout>
      </c:layout>
      <c:scatterChart>
        <c:scatterStyle val="lineMarker"/>
        <c:varyColors val="0"/>
        <c:ser>
          <c:idx val="0"/>
          <c:order val="0"/>
          <c:tx>
            <c:strRef>
              <c:f>Sheet1!$A$2</c:f>
              <c:strCache>
                <c:ptCount val="1"/>
                <c:pt idx="0">
                  <c:v>Beginning-of-Basin mixed @ 20 rpm</c:v>
                </c:pt>
              </c:strCache>
            </c:strRef>
          </c:tx>
          <c:spPr>
            <a:ln w="25450">
              <a:solidFill>
                <a:srgbClr val="FF0000"/>
              </a:solidFill>
              <a:prstDash val="solid"/>
            </a:ln>
          </c:spPr>
          <c:marker>
            <c:symbol val="diamond"/>
            <c:size val="7"/>
            <c:spPr>
              <a:solidFill>
                <a:srgbClr val="FF0000"/>
              </a:solidFill>
              <a:ln>
                <a:solidFill>
                  <a:schemeClr val="tx1"/>
                </a:solidFill>
                <a:prstDash val="solid"/>
              </a:ln>
            </c:spPr>
          </c:marker>
          <c:xVal>
            <c:numRef>
              <c:f>Sheet1!$B$1:$I$1</c:f>
              <c:numCache>
                <c:formatCode>General</c:formatCode>
                <c:ptCount val="8"/>
                <c:pt idx="0">
                  <c:v>0</c:v>
                </c:pt>
                <c:pt idx="1">
                  <c:v>1</c:v>
                </c:pt>
                <c:pt idx="2">
                  <c:v>2</c:v>
                </c:pt>
                <c:pt idx="3">
                  <c:v>4</c:v>
                </c:pt>
                <c:pt idx="4">
                  <c:v>6</c:v>
                </c:pt>
                <c:pt idx="5">
                  <c:v>8</c:v>
                </c:pt>
              </c:numCache>
            </c:numRef>
          </c:xVal>
          <c:yVal>
            <c:numRef>
              <c:f>Sheet1!$B$2:$I$2</c:f>
              <c:numCache>
                <c:formatCode>General</c:formatCode>
                <c:ptCount val="8"/>
                <c:pt idx="0">
                  <c:v>1.6500000000000001</c:v>
                </c:pt>
                <c:pt idx="1">
                  <c:v>1.36</c:v>
                </c:pt>
                <c:pt idx="2">
                  <c:v>1.36</c:v>
                </c:pt>
                <c:pt idx="3">
                  <c:v>1.26</c:v>
                </c:pt>
                <c:pt idx="4">
                  <c:v>1.21</c:v>
                </c:pt>
                <c:pt idx="5">
                  <c:v>1.1800000000000004</c:v>
                </c:pt>
              </c:numCache>
            </c:numRef>
          </c:yVal>
          <c:smooth val="0"/>
        </c:ser>
        <c:ser>
          <c:idx val="1"/>
          <c:order val="1"/>
          <c:tx>
            <c:strRef>
              <c:f>Sheet1!$A$3</c:f>
              <c:strCache>
                <c:ptCount val="1"/>
                <c:pt idx="0">
                  <c:v>End-of-basin</c:v>
                </c:pt>
              </c:strCache>
            </c:strRef>
          </c:tx>
          <c:spPr>
            <a:ln w="25450">
              <a:solidFill>
                <a:srgbClr val="0070C0"/>
              </a:solidFill>
              <a:prstDash val="solid"/>
            </a:ln>
          </c:spPr>
          <c:marker>
            <c:symbol val="square"/>
            <c:size val="7"/>
            <c:spPr>
              <a:solidFill>
                <a:srgbClr val="0070C0"/>
              </a:solidFill>
              <a:ln>
                <a:solidFill>
                  <a:schemeClr val="tx1"/>
                </a:solidFill>
                <a:prstDash val="solid"/>
              </a:ln>
            </c:spPr>
          </c:marker>
          <c:xVal>
            <c:numRef>
              <c:f>Sheet1!$B$1:$I$1</c:f>
              <c:numCache>
                <c:formatCode>General</c:formatCode>
                <c:ptCount val="8"/>
                <c:pt idx="0">
                  <c:v>0</c:v>
                </c:pt>
                <c:pt idx="1">
                  <c:v>1</c:v>
                </c:pt>
                <c:pt idx="2">
                  <c:v>2</c:v>
                </c:pt>
                <c:pt idx="3">
                  <c:v>4</c:v>
                </c:pt>
                <c:pt idx="4">
                  <c:v>6</c:v>
                </c:pt>
                <c:pt idx="5">
                  <c:v>8</c:v>
                </c:pt>
              </c:numCache>
            </c:numRef>
          </c:xVal>
          <c:yVal>
            <c:numRef>
              <c:f>Sheet1!$B$3:$I$3</c:f>
              <c:numCache>
                <c:formatCode>General</c:formatCode>
                <c:ptCount val="8"/>
                <c:pt idx="0">
                  <c:v>1.6700000000000004</c:v>
                </c:pt>
                <c:pt idx="1">
                  <c:v>1.36</c:v>
                </c:pt>
                <c:pt idx="2">
                  <c:v>1.3800000000000001</c:v>
                </c:pt>
                <c:pt idx="3">
                  <c:v>1.27</c:v>
                </c:pt>
                <c:pt idx="4">
                  <c:v>1.35</c:v>
                </c:pt>
                <c:pt idx="5">
                  <c:v>1.2</c:v>
                </c:pt>
              </c:numCache>
            </c:numRef>
          </c:yVal>
          <c:smooth val="0"/>
        </c:ser>
        <c:dLbls>
          <c:showLegendKey val="0"/>
          <c:showVal val="0"/>
          <c:showCatName val="0"/>
          <c:showSerName val="0"/>
          <c:showPercent val="0"/>
          <c:showBubbleSize val="0"/>
        </c:dLbls>
        <c:axId val="454804312"/>
        <c:axId val="454803528"/>
      </c:scatterChart>
      <c:valAx>
        <c:axId val="454804312"/>
        <c:scaling>
          <c:orientation val="minMax"/>
          <c:max val="10"/>
        </c:scaling>
        <c:delete val="0"/>
        <c:axPos val="b"/>
        <c:majorGridlines>
          <c:spPr>
            <a:ln w="3181">
              <a:solidFill>
                <a:schemeClr val="tx1"/>
              </a:solidFill>
              <a:prstDash val="solid"/>
            </a:ln>
          </c:spPr>
        </c:majorGridlines>
        <c:title>
          <c:tx>
            <c:rich>
              <a:bodyPr/>
              <a:lstStyle/>
              <a:p>
                <a:pPr>
                  <a:defRPr sz="1804" b="0" i="0" u="none" strike="noStrike" baseline="0">
                    <a:solidFill>
                      <a:srgbClr val="FFFFFF"/>
                    </a:solidFill>
                    <a:latin typeface="Arial"/>
                    <a:ea typeface="Arial"/>
                    <a:cs typeface="Arial"/>
                  </a:defRPr>
                </a:pPr>
                <a:r>
                  <a:rPr lang="en-US" dirty="0"/>
                  <a:t>Settling Time (min)</a:t>
                </a:r>
              </a:p>
            </c:rich>
          </c:tx>
          <c:layout>
            <c:manualLayout>
              <c:xMode val="edge"/>
              <c:yMode val="edge"/>
              <c:x val="0.41184573002754832"/>
              <c:y val="0.89613526570048307"/>
            </c:manualLayout>
          </c:layout>
          <c:overlay val="0"/>
          <c:spPr>
            <a:noFill/>
            <a:ln w="25450">
              <a:noFill/>
            </a:ln>
          </c:spPr>
        </c:title>
        <c:numFmt formatCode="General" sourceLinked="1"/>
        <c:majorTickMark val="out"/>
        <c:minorTickMark val="none"/>
        <c:tickLblPos val="nextTo"/>
        <c:spPr>
          <a:ln w="12725">
            <a:solidFill>
              <a:srgbClr val="FFFFFF"/>
            </a:solidFill>
            <a:prstDash val="solid"/>
          </a:ln>
        </c:spPr>
        <c:txPr>
          <a:bodyPr rot="0" vert="horz"/>
          <a:lstStyle/>
          <a:p>
            <a:pPr>
              <a:defRPr sz="1804" b="0" i="0" u="none" strike="noStrike" baseline="0">
                <a:solidFill>
                  <a:schemeClr val="tx1"/>
                </a:solidFill>
                <a:latin typeface="Arial"/>
                <a:ea typeface="Arial"/>
                <a:cs typeface="Arial"/>
              </a:defRPr>
            </a:pPr>
            <a:endParaRPr lang="en-US"/>
          </a:p>
        </c:txPr>
        <c:crossAx val="454803528"/>
        <c:crosses val="autoZero"/>
        <c:crossBetween val="midCat"/>
        <c:majorUnit val="2"/>
      </c:valAx>
      <c:valAx>
        <c:axId val="454803528"/>
        <c:scaling>
          <c:orientation val="minMax"/>
          <c:max val="2.2000000000000002"/>
        </c:scaling>
        <c:delete val="0"/>
        <c:axPos val="l"/>
        <c:majorGridlines>
          <c:spPr>
            <a:ln w="3181">
              <a:solidFill>
                <a:schemeClr val="tx1"/>
              </a:solidFill>
              <a:prstDash val="solid"/>
            </a:ln>
          </c:spPr>
        </c:majorGridlines>
        <c:title>
          <c:tx>
            <c:rich>
              <a:bodyPr/>
              <a:lstStyle/>
              <a:p>
                <a:pPr>
                  <a:defRPr sz="1804" b="0" i="0" u="none" strike="noStrike" baseline="0">
                    <a:solidFill>
                      <a:schemeClr val="tx1"/>
                    </a:solidFill>
                    <a:latin typeface="Arial"/>
                    <a:ea typeface="Arial"/>
                    <a:cs typeface="Arial"/>
                  </a:defRPr>
                </a:pPr>
                <a:r>
                  <a:rPr lang="en-US" dirty="0">
                    <a:solidFill>
                      <a:schemeClr val="tx1"/>
                    </a:solidFill>
                  </a:rPr>
                  <a:t>Settled Turbidity (NTU)</a:t>
                </a:r>
              </a:p>
            </c:rich>
          </c:tx>
          <c:layout>
            <c:manualLayout>
              <c:xMode val="edge"/>
              <c:yMode val="edge"/>
              <c:x val="3.4435261707988982E-2"/>
              <c:y val="0.13768115942028986"/>
            </c:manualLayout>
          </c:layout>
          <c:overlay val="0"/>
          <c:spPr>
            <a:noFill/>
            <a:ln w="25450">
              <a:noFill/>
            </a:ln>
          </c:spPr>
        </c:title>
        <c:numFmt formatCode="0.0" sourceLinked="0"/>
        <c:majorTickMark val="out"/>
        <c:minorTickMark val="none"/>
        <c:tickLblPos val="nextTo"/>
        <c:spPr>
          <a:ln w="12725">
            <a:solidFill>
              <a:srgbClr val="FFFFFF"/>
            </a:solidFill>
            <a:prstDash val="solid"/>
          </a:ln>
        </c:spPr>
        <c:txPr>
          <a:bodyPr rot="0" vert="horz"/>
          <a:lstStyle/>
          <a:p>
            <a:pPr>
              <a:defRPr sz="1804" b="0" i="0" u="none" strike="noStrike" baseline="0">
                <a:solidFill>
                  <a:schemeClr val="tx1"/>
                </a:solidFill>
                <a:latin typeface="Arial"/>
                <a:ea typeface="Arial"/>
                <a:cs typeface="Arial"/>
              </a:defRPr>
            </a:pPr>
            <a:endParaRPr lang="en-US"/>
          </a:p>
        </c:txPr>
        <c:crossAx val="454804312"/>
        <c:crosses val="autoZero"/>
        <c:crossBetween val="midCat"/>
        <c:majorUnit val="0.2"/>
      </c:valAx>
      <c:spPr>
        <a:noFill/>
        <a:ln w="25450">
          <a:noFill/>
        </a:ln>
      </c:spPr>
    </c:plotArea>
    <c:legend>
      <c:legendPos val="r"/>
      <c:layout>
        <c:manualLayout>
          <c:xMode val="edge"/>
          <c:yMode val="edge"/>
          <c:x val="0.34355763663733208"/>
          <c:y val="0.11090164307496246"/>
          <c:w val="0.58646798286243595"/>
          <c:h val="0.16425120772946866"/>
        </c:manualLayout>
      </c:layout>
      <c:overlay val="0"/>
      <c:spPr>
        <a:solidFill>
          <a:schemeClr val="bg1"/>
        </a:solidFill>
        <a:ln w="3181">
          <a:solidFill>
            <a:schemeClr val="tx1"/>
          </a:solidFill>
          <a:prstDash val="solid"/>
        </a:ln>
      </c:spPr>
      <c:txPr>
        <a:bodyPr/>
        <a:lstStyle/>
        <a:p>
          <a:pPr>
            <a:defRPr sz="1498" b="1" i="0" u="none" strike="noStrike" baseline="0">
              <a:solidFill>
                <a:schemeClr val="tx1"/>
              </a:solidFill>
              <a:latin typeface="Tahoma"/>
              <a:ea typeface="Tahoma"/>
              <a:cs typeface="Tahoma"/>
            </a:defRPr>
          </a:pPr>
          <a:endParaRPr lang="en-US"/>
        </a:p>
      </c:txPr>
    </c:legend>
    <c:plotVisOnly val="1"/>
    <c:dispBlanksAs val="gap"/>
    <c:showDLblsOverMax val="0"/>
  </c:chart>
  <c:spPr>
    <a:noFill/>
    <a:ln>
      <a:noFill/>
    </a:ln>
  </c:spPr>
  <c:txPr>
    <a:bodyPr/>
    <a:lstStyle/>
    <a:p>
      <a:pPr>
        <a:defRPr sz="1804" b="1" i="0" u="none" strike="noStrike" baseline="0">
          <a:solidFill>
            <a:schemeClr val="tx1"/>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776715129135769"/>
          <c:y val="5.297343624492265E-2"/>
          <c:w val="0.52455877240247661"/>
          <c:h val="0.51134440491601751"/>
        </c:manualLayout>
      </c:layout>
      <c:lineChart>
        <c:grouping val="standard"/>
        <c:varyColors val="0"/>
        <c:ser>
          <c:idx val="0"/>
          <c:order val="0"/>
          <c:tx>
            <c:strRef>
              <c:f>Sheet1!$B$1</c:f>
              <c:strCache>
                <c:ptCount val="1"/>
                <c:pt idx="0">
                  <c:v>Coag Water Mixed @ 52 RPM for 40 min</c:v>
                </c:pt>
              </c:strCache>
            </c:strRef>
          </c:tx>
          <c:spPr>
            <a:ln w="50800"/>
          </c:spPr>
          <c:marker>
            <c:symbol val="none"/>
          </c:marker>
          <c:cat>
            <c:numRef>
              <c:f>Sheet1!$A$2:$A$27</c:f>
              <c:numCache>
                <c:formatCode>h:mm</c:formatCode>
                <c:ptCount val="26"/>
                <c:pt idx="0" formatCode="General">
                  <c:v>0</c:v>
                </c:pt>
                <c:pt idx="1">
                  <c:v>5.1388888888888894E-2</c:v>
                </c:pt>
                <c:pt idx="2">
                  <c:v>9.7222222222222238E-2</c:v>
                </c:pt>
                <c:pt idx="3">
                  <c:v>0.1388888888888889</c:v>
                </c:pt>
                <c:pt idx="4">
                  <c:v>0.18958333333333338</c:v>
                </c:pt>
                <c:pt idx="5">
                  <c:v>0.2388888888888889</c:v>
                </c:pt>
                <c:pt idx="6">
                  <c:v>0.28472222222222227</c:v>
                </c:pt>
                <c:pt idx="7">
                  <c:v>0.32638888888888906</c:v>
                </c:pt>
                <c:pt idx="8">
                  <c:v>0.37500000000000006</c:v>
                </c:pt>
                <c:pt idx="9">
                  <c:v>0.4236111111111111</c:v>
                </c:pt>
                <c:pt idx="10">
                  <c:v>0.47777777777777786</c:v>
                </c:pt>
                <c:pt idx="11">
                  <c:v>0.52777777777777779</c:v>
                </c:pt>
                <c:pt idx="12">
                  <c:v>0.56944444444444453</c:v>
                </c:pt>
                <c:pt idx="13">
                  <c:v>0.61458333333333348</c:v>
                </c:pt>
                <c:pt idx="14">
                  <c:v>0.62500000000000011</c:v>
                </c:pt>
                <c:pt idx="15">
                  <c:v>0.67361111111111138</c:v>
                </c:pt>
                <c:pt idx="16">
                  <c:v>0.72569444444444475</c:v>
                </c:pt>
                <c:pt idx="17">
                  <c:v>0.75000000000000011</c:v>
                </c:pt>
                <c:pt idx="18">
                  <c:v>0.78472222222222221</c:v>
                </c:pt>
                <c:pt idx="19">
                  <c:v>0.84027777777777779</c:v>
                </c:pt>
                <c:pt idx="20">
                  <c:v>0.87500000000000011</c:v>
                </c:pt>
                <c:pt idx="21">
                  <c:v>0.92361111111111127</c:v>
                </c:pt>
                <c:pt idx="22">
                  <c:v>0.95833333333333348</c:v>
                </c:pt>
                <c:pt idx="23">
                  <c:v>0.9722222222222221</c:v>
                </c:pt>
                <c:pt idx="24" formatCode="[h]:mm:ss">
                  <c:v>1.0416666666666665</c:v>
                </c:pt>
                <c:pt idx="25" formatCode="[h]:mm:ss">
                  <c:v>1.177777777777778</c:v>
                </c:pt>
              </c:numCache>
            </c:numRef>
          </c:cat>
          <c:val>
            <c:numRef>
              <c:f>Sheet1!$B$2:$B$27</c:f>
              <c:numCache>
                <c:formatCode>General</c:formatCode>
                <c:ptCount val="26"/>
                <c:pt idx="1">
                  <c:v>2.9699999999999998</c:v>
                </c:pt>
                <c:pt idx="2">
                  <c:v>2.75</c:v>
                </c:pt>
                <c:pt idx="3">
                  <c:v>2.65</c:v>
                </c:pt>
                <c:pt idx="4">
                  <c:v>2.7</c:v>
                </c:pt>
                <c:pt idx="5">
                  <c:v>2.59</c:v>
                </c:pt>
                <c:pt idx="6">
                  <c:v>2.57</c:v>
                </c:pt>
                <c:pt idx="7">
                  <c:v>2.29</c:v>
                </c:pt>
                <c:pt idx="8">
                  <c:v>2.4299999999999997</c:v>
                </c:pt>
                <c:pt idx="9">
                  <c:v>2.29</c:v>
                </c:pt>
                <c:pt idx="10">
                  <c:v>2.17</c:v>
                </c:pt>
                <c:pt idx="11">
                  <c:v>2.3099999999999996</c:v>
                </c:pt>
                <c:pt idx="12">
                  <c:v>2.1800000000000002</c:v>
                </c:pt>
                <c:pt idx="13">
                  <c:v>1.7400000000000002</c:v>
                </c:pt>
                <c:pt idx="15">
                  <c:v>2.04</c:v>
                </c:pt>
                <c:pt idx="16">
                  <c:v>1.85</c:v>
                </c:pt>
                <c:pt idx="18">
                  <c:v>1.6600000000000001</c:v>
                </c:pt>
                <c:pt idx="19">
                  <c:v>1.6</c:v>
                </c:pt>
                <c:pt idx="22">
                  <c:v>1.51</c:v>
                </c:pt>
              </c:numCache>
            </c:numRef>
          </c:val>
          <c:smooth val="0"/>
        </c:ser>
        <c:ser>
          <c:idx val="1"/>
          <c:order val="1"/>
          <c:tx>
            <c:strRef>
              <c:f>Sheet1!$C$1</c:f>
              <c:strCache>
                <c:ptCount val="1"/>
                <c:pt idx="0">
                  <c:v>Coag Water Mixed @ 23 RPM for 45 min</c:v>
                </c:pt>
              </c:strCache>
            </c:strRef>
          </c:tx>
          <c:spPr>
            <a:ln w="47625">
              <a:solidFill>
                <a:srgbClr val="FF0000"/>
              </a:solidFill>
            </a:ln>
          </c:spPr>
          <c:marker>
            <c:symbol val="none"/>
          </c:marker>
          <c:cat>
            <c:numRef>
              <c:f>Sheet1!$A$2:$A$27</c:f>
              <c:numCache>
                <c:formatCode>h:mm</c:formatCode>
                <c:ptCount val="26"/>
                <c:pt idx="0" formatCode="General">
                  <c:v>0</c:v>
                </c:pt>
                <c:pt idx="1">
                  <c:v>5.1388888888888894E-2</c:v>
                </c:pt>
                <c:pt idx="2">
                  <c:v>9.7222222222222238E-2</c:v>
                </c:pt>
                <c:pt idx="3">
                  <c:v>0.1388888888888889</c:v>
                </c:pt>
                <c:pt idx="4">
                  <c:v>0.18958333333333338</c:v>
                </c:pt>
                <c:pt idx="5">
                  <c:v>0.2388888888888889</c:v>
                </c:pt>
                <c:pt idx="6">
                  <c:v>0.28472222222222227</c:v>
                </c:pt>
                <c:pt idx="7">
                  <c:v>0.32638888888888906</c:v>
                </c:pt>
                <c:pt idx="8">
                  <c:v>0.37500000000000006</c:v>
                </c:pt>
                <c:pt idx="9">
                  <c:v>0.4236111111111111</c:v>
                </c:pt>
                <c:pt idx="10">
                  <c:v>0.47777777777777786</c:v>
                </c:pt>
                <c:pt idx="11">
                  <c:v>0.52777777777777779</c:v>
                </c:pt>
                <c:pt idx="12">
                  <c:v>0.56944444444444453</c:v>
                </c:pt>
                <c:pt idx="13">
                  <c:v>0.61458333333333348</c:v>
                </c:pt>
                <c:pt idx="14">
                  <c:v>0.62500000000000011</c:v>
                </c:pt>
                <c:pt idx="15">
                  <c:v>0.67361111111111138</c:v>
                </c:pt>
                <c:pt idx="16">
                  <c:v>0.72569444444444475</c:v>
                </c:pt>
                <c:pt idx="17">
                  <c:v>0.75000000000000011</c:v>
                </c:pt>
                <c:pt idx="18">
                  <c:v>0.78472222222222221</c:v>
                </c:pt>
                <c:pt idx="19">
                  <c:v>0.84027777777777779</c:v>
                </c:pt>
                <c:pt idx="20">
                  <c:v>0.87500000000000011</c:v>
                </c:pt>
                <c:pt idx="21">
                  <c:v>0.92361111111111127</c:v>
                </c:pt>
                <c:pt idx="22">
                  <c:v>0.95833333333333348</c:v>
                </c:pt>
                <c:pt idx="23">
                  <c:v>0.9722222222222221</c:v>
                </c:pt>
                <c:pt idx="24" formatCode="[h]:mm:ss">
                  <c:v>1.0416666666666665</c:v>
                </c:pt>
                <c:pt idx="25" formatCode="[h]:mm:ss">
                  <c:v>1.177777777777778</c:v>
                </c:pt>
              </c:numCache>
            </c:numRef>
          </c:cat>
          <c:val>
            <c:numRef>
              <c:f>Sheet1!$C$2:$C$27</c:f>
              <c:numCache>
                <c:formatCode>General</c:formatCode>
                <c:ptCount val="26"/>
                <c:pt idx="8">
                  <c:v>2.21</c:v>
                </c:pt>
                <c:pt idx="14">
                  <c:v>1.92</c:v>
                </c:pt>
                <c:pt idx="17">
                  <c:v>1.55</c:v>
                </c:pt>
                <c:pt idx="20">
                  <c:v>1.07</c:v>
                </c:pt>
                <c:pt idx="21">
                  <c:v>0.89000000000000012</c:v>
                </c:pt>
                <c:pt idx="23">
                  <c:v>0.91</c:v>
                </c:pt>
                <c:pt idx="24">
                  <c:v>0.8</c:v>
                </c:pt>
                <c:pt idx="25">
                  <c:v>0.7400000000000001</c:v>
                </c:pt>
              </c:numCache>
            </c:numRef>
          </c:val>
          <c:smooth val="0"/>
        </c:ser>
        <c:ser>
          <c:idx val="3"/>
          <c:order val="2"/>
          <c:tx>
            <c:strRef>
              <c:f>Sheet1!$E$1</c:f>
              <c:strCache>
                <c:ptCount val="1"/>
                <c:pt idx="0">
                  <c:v>End of Floc Jar</c:v>
                </c:pt>
              </c:strCache>
            </c:strRef>
          </c:tx>
          <c:spPr>
            <a:ln w="53975">
              <a:solidFill>
                <a:srgbClr val="FFC000"/>
              </a:solidFill>
            </a:ln>
          </c:spPr>
          <c:marker>
            <c:symbol val="none"/>
          </c:marker>
          <c:cat>
            <c:numRef>
              <c:f>Sheet1!$A$2:$A$27</c:f>
              <c:numCache>
                <c:formatCode>h:mm</c:formatCode>
                <c:ptCount val="26"/>
                <c:pt idx="0" formatCode="General">
                  <c:v>0</c:v>
                </c:pt>
                <c:pt idx="1">
                  <c:v>5.1388888888888894E-2</c:v>
                </c:pt>
                <c:pt idx="2">
                  <c:v>9.7222222222222238E-2</c:v>
                </c:pt>
                <c:pt idx="3">
                  <c:v>0.1388888888888889</c:v>
                </c:pt>
                <c:pt idx="4">
                  <c:v>0.18958333333333338</c:v>
                </c:pt>
                <c:pt idx="5">
                  <c:v>0.2388888888888889</c:v>
                </c:pt>
                <c:pt idx="6">
                  <c:v>0.28472222222222227</c:v>
                </c:pt>
                <c:pt idx="7">
                  <c:v>0.32638888888888906</c:v>
                </c:pt>
                <c:pt idx="8">
                  <c:v>0.37500000000000006</c:v>
                </c:pt>
                <c:pt idx="9">
                  <c:v>0.4236111111111111</c:v>
                </c:pt>
                <c:pt idx="10">
                  <c:v>0.47777777777777786</c:v>
                </c:pt>
                <c:pt idx="11">
                  <c:v>0.52777777777777779</c:v>
                </c:pt>
                <c:pt idx="12">
                  <c:v>0.56944444444444453</c:v>
                </c:pt>
                <c:pt idx="13">
                  <c:v>0.61458333333333348</c:v>
                </c:pt>
                <c:pt idx="14">
                  <c:v>0.62500000000000011</c:v>
                </c:pt>
                <c:pt idx="15">
                  <c:v>0.67361111111111138</c:v>
                </c:pt>
                <c:pt idx="16">
                  <c:v>0.72569444444444475</c:v>
                </c:pt>
                <c:pt idx="17">
                  <c:v>0.75000000000000011</c:v>
                </c:pt>
                <c:pt idx="18">
                  <c:v>0.78472222222222221</c:v>
                </c:pt>
                <c:pt idx="19">
                  <c:v>0.84027777777777779</c:v>
                </c:pt>
                <c:pt idx="20">
                  <c:v>0.87500000000000011</c:v>
                </c:pt>
                <c:pt idx="21">
                  <c:v>0.92361111111111127</c:v>
                </c:pt>
                <c:pt idx="22">
                  <c:v>0.95833333333333348</c:v>
                </c:pt>
                <c:pt idx="23">
                  <c:v>0.9722222222222221</c:v>
                </c:pt>
                <c:pt idx="24" formatCode="[h]:mm:ss">
                  <c:v>1.0416666666666665</c:v>
                </c:pt>
                <c:pt idx="25" formatCode="[h]:mm:ss">
                  <c:v>1.177777777777778</c:v>
                </c:pt>
              </c:numCache>
            </c:numRef>
          </c:cat>
          <c:val>
            <c:numRef>
              <c:f>Sheet1!$E$2:$E$27</c:f>
              <c:numCache>
                <c:formatCode>General</c:formatCode>
                <c:ptCount val="26"/>
                <c:pt idx="0">
                  <c:v>2.88</c:v>
                </c:pt>
                <c:pt idx="3">
                  <c:v>2.8</c:v>
                </c:pt>
                <c:pt idx="6">
                  <c:v>3.01</c:v>
                </c:pt>
                <c:pt idx="8">
                  <c:v>2.8699999999999997</c:v>
                </c:pt>
                <c:pt idx="14">
                  <c:v>2.9499999999999997</c:v>
                </c:pt>
                <c:pt idx="20">
                  <c:v>2.72</c:v>
                </c:pt>
                <c:pt idx="24">
                  <c:v>2.72</c:v>
                </c:pt>
              </c:numCache>
            </c:numRef>
          </c:val>
          <c:smooth val="0"/>
        </c:ser>
        <c:dLbls>
          <c:showLegendKey val="0"/>
          <c:showVal val="0"/>
          <c:showCatName val="0"/>
          <c:showSerName val="0"/>
          <c:showPercent val="0"/>
          <c:showBubbleSize val="0"/>
        </c:dLbls>
        <c:smooth val="0"/>
        <c:axId val="454820776"/>
        <c:axId val="454815680"/>
      </c:lineChart>
      <c:catAx>
        <c:axId val="454820776"/>
        <c:scaling>
          <c:orientation val="minMax"/>
        </c:scaling>
        <c:delete val="0"/>
        <c:axPos val="b"/>
        <c:title>
          <c:tx>
            <c:rich>
              <a:bodyPr/>
              <a:lstStyle/>
              <a:p>
                <a:pPr>
                  <a:defRPr sz="1800"/>
                </a:pPr>
                <a:r>
                  <a:rPr lang="en-US" sz="1800" dirty="0"/>
                  <a:t>Elapsed Time (</a:t>
                </a:r>
                <a:r>
                  <a:rPr lang="en-US" sz="1800" dirty="0" err="1"/>
                  <a:t>mm:ss</a:t>
                </a:r>
                <a:r>
                  <a:rPr lang="en-US" sz="1800" dirty="0"/>
                  <a:t>)</a:t>
                </a:r>
              </a:p>
            </c:rich>
          </c:tx>
          <c:overlay val="0"/>
        </c:title>
        <c:numFmt formatCode="General" sourceLinked="1"/>
        <c:majorTickMark val="out"/>
        <c:minorTickMark val="none"/>
        <c:tickLblPos val="nextTo"/>
        <c:txPr>
          <a:bodyPr/>
          <a:lstStyle/>
          <a:p>
            <a:pPr>
              <a:defRPr sz="1800"/>
            </a:pPr>
            <a:endParaRPr lang="en-US"/>
          </a:p>
        </c:txPr>
        <c:crossAx val="454815680"/>
        <c:crosses val="autoZero"/>
        <c:auto val="1"/>
        <c:lblAlgn val="ctr"/>
        <c:lblOffset val="100"/>
        <c:noMultiLvlLbl val="0"/>
      </c:catAx>
      <c:valAx>
        <c:axId val="454815680"/>
        <c:scaling>
          <c:orientation val="minMax"/>
        </c:scaling>
        <c:delete val="0"/>
        <c:axPos val="l"/>
        <c:majorGridlines/>
        <c:title>
          <c:tx>
            <c:rich>
              <a:bodyPr rot="-5400000" vert="horz"/>
              <a:lstStyle/>
              <a:p>
                <a:pPr>
                  <a:defRPr sz="1800"/>
                </a:pPr>
                <a:r>
                  <a:rPr lang="en-US" sz="1800"/>
                  <a:t>Turbidity (NTU)</a:t>
                </a:r>
              </a:p>
            </c:rich>
          </c:tx>
          <c:layout>
            <c:manualLayout>
              <c:xMode val="edge"/>
              <c:yMode val="edge"/>
              <c:x val="1.2354871303221257E-2"/>
              <c:y val="7.4596228531553385E-2"/>
            </c:manualLayout>
          </c:layout>
          <c:overlay val="0"/>
        </c:title>
        <c:numFmt formatCode="General" sourceLinked="1"/>
        <c:majorTickMark val="out"/>
        <c:minorTickMark val="none"/>
        <c:tickLblPos val="nextTo"/>
        <c:txPr>
          <a:bodyPr/>
          <a:lstStyle/>
          <a:p>
            <a:pPr>
              <a:defRPr sz="1800"/>
            </a:pPr>
            <a:endParaRPr lang="en-US"/>
          </a:p>
        </c:txPr>
        <c:crossAx val="454820776"/>
        <c:crosses val="autoZero"/>
        <c:crossBetween val="between"/>
      </c:valAx>
    </c:plotArea>
    <c:legend>
      <c:legendPos val="r"/>
      <c:layout>
        <c:manualLayout>
          <c:xMode val="edge"/>
          <c:yMode val="edge"/>
          <c:x val="0.6793138717357633"/>
          <c:y val="8.3367571979961197E-2"/>
          <c:w val="0.31141997478682082"/>
          <c:h val="0.6538108700637929"/>
        </c:manualLayout>
      </c:layout>
      <c:overlay val="0"/>
      <c:txPr>
        <a:bodyPr/>
        <a:lstStyle/>
        <a:p>
          <a:pPr>
            <a:defRPr sz="1800"/>
          </a:pPr>
          <a:endParaRPr lang="en-US"/>
        </a:p>
      </c:txPr>
    </c:legend>
    <c:plotVisOnly val="1"/>
    <c:dispBlanksAs val="span"/>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146005509641878"/>
          <c:y val="9.6618357487922704E-2"/>
          <c:w val="0.75206611570247939"/>
          <c:h val="0.70048309178743928"/>
        </c:manualLayout>
      </c:layout>
      <c:scatterChart>
        <c:scatterStyle val="lineMarker"/>
        <c:varyColors val="0"/>
        <c:ser>
          <c:idx val="0"/>
          <c:order val="0"/>
          <c:tx>
            <c:strRef>
              <c:f>Sheet1!$A$2</c:f>
              <c:strCache>
                <c:ptCount val="1"/>
                <c:pt idx="0">
                  <c:v>Jar Values</c:v>
                </c:pt>
              </c:strCache>
            </c:strRef>
          </c:tx>
          <c:spPr>
            <a:ln w="25450">
              <a:solidFill>
                <a:srgbClr val="FF0000"/>
              </a:solidFill>
              <a:prstDash val="solid"/>
            </a:ln>
          </c:spPr>
          <c:marker>
            <c:symbol val="circle"/>
            <c:size val="8"/>
            <c:spPr>
              <a:solidFill>
                <a:srgbClr val="FF0000"/>
              </a:solidFill>
              <a:ln>
                <a:solidFill>
                  <a:srgbClr val="000000"/>
                </a:solidFill>
                <a:prstDash val="solid"/>
              </a:ln>
            </c:spPr>
          </c:marker>
          <c:xVal>
            <c:numRef>
              <c:f>Sheet1!$B$1:$L$1</c:f>
              <c:numCache>
                <c:formatCode>General</c:formatCode>
                <c:ptCount val="11"/>
                <c:pt idx="0">
                  <c:v>0</c:v>
                </c:pt>
                <c:pt idx="1">
                  <c:v>2</c:v>
                </c:pt>
                <c:pt idx="2">
                  <c:v>4</c:v>
                </c:pt>
                <c:pt idx="3">
                  <c:v>6</c:v>
                </c:pt>
                <c:pt idx="4">
                  <c:v>8</c:v>
                </c:pt>
                <c:pt idx="5">
                  <c:v>10</c:v>
                </c:pt>
                <c:pt idx="6">
                  <c:v>12</c:v>
                </c:pt>
                <c:pt idx="7">
                  <c:v>14</c:v>
                </c:pt>
                <c:pt idx="8">
                  <c:v>16</c:v>
                </c:pt>
                <c:pt idx="9">
                  <c:v>20</c:v>
                </c:pt>
                <c:pt idx="10">
                  <c:v>25</c:v>
                </c:pt>
              </c:numCache>
            </c:numRef>
          </c:xVal>
          <c:yVal>
            <c:numRef>
              <c:f>Sheet1!$B$2:$L$2</c:f>
              <c:numCache>
                <c:formatCode>General</c:formatCode>
                <c:ptCount val="11"/>
                <c:pt idx="0">
                  <c:v>5.1099999999999985</c:v>
                </c:pt>
                <c:pt idx="1">
                  <c:v>5.08</c:v>
                </c:pt>
                <c:pt idx="2">
                  <c:v>4.8</c:v>
                </c:pt>
                <c:pt idx="3">
                  <c:v>4.7</c:v>
                </c:pt>
                <c:pt idx="4">
                  <c:v>3.61</c:v>
                </c:pt>
                <c:pt idx="5">
                  <c:v>3.5</c:v>
                </c:pt>
                <c:pt idx="6">
                  <c:v>2.4499999999999997</c:v>
                </c:pt>
                <c:pt idx="7">
                  <c:v>2.57</c:v>
                </c:pt>
                <c:pt idx="8">
                  <c:v>1.9400000000000004</c:v>
                </c:pt>
                <c:pt idx="9">
                  <c:v>2.1</c:v>
                </c:pt>
                <c:pt idx="10">
                  <c:v>1.41</c:v>
                </c:pt>
              </c:numCache>
            </c:numRef>
          </c:yVal>
          <c:smooth val="0"/>
        </c:ser>
        <c:dLbls>
          <c:showLegendKey val="0"/>
          <c:showVal val="0"/>
          <c:showCatName val="0"/>
          <c:showSerName val="0"/>
          <c:showPercent val="0"/>
          <c:showBubbleSize val="0"/>
        </c:dLbls>
        <c:axId val="454802352"/>
        <c:axId val="454800392"/>
      </c:scatterChart>
      <c:valAx>
        <c:axId val="454802352"/>
        <c:scaling>
          <c:orientation val="minMax"/>
          <c:max val="30"/>
        </c:scaling>
        <c:delete val="0"/>
        <c:axPos val="b"/>
        <c:majorGridlines>
          <c:spPr>
            <a:ln w="3181">
              <a:solidFill>
                <a:schemeClr val="tx1"/>
              </a:solidFill>
              <a:prstDash val="solid"/>
            </a:ln>
          </c:spPr>
        </c:majorGridlines>
        <c:title>
          <c:tx>
            <c:rich>
              <a:bodyPr/>
              <a:lstStyle/>
              <a:p>
                <a:pPr>
                  <a:defRPr sz="1804" b="0" i="0" u="none" strike="noStrike" baseline="0">
                    <a:solidFill>
                      <a:schemeClr val="tx1"/>
                    </a:solidFill>
                    <a:latin typeface="Arial"/>
                    <a:ea typeface="Arial"/>
                    <a:cs typeface="Arial"/>
                  </a:defRPr>
                </a:pPr>
                <a:r>
                  <a:rPr lang="en-US" dirty="0">
                    <a:solidFill>
                      <a:schemeClr val="tx1"/>
                    </a:solidFill>
                  </a:rPr>
                  <a:t>Jar Sampling Time (min)</a:t>
                </a:r>
              </a:p>
            </c:rich>
          </c:tx>
          <c:layout>
            <c:manualLayout>
              <c:xMode val="edge"/>
              <c:yMode val="edge"/>
              <c:x val="0.38016528925619836"/>
              <c:y val="0.89613526570048307"/>
            </c:manualLayout>
          </c:layout>
          <c:overlay val="0"/>
          <c:spPr>
            <a:noFill/>
            <a:ln w="25450">
              <a:noFill/>
            </a:ln>
          </c:spPr>
        </c:title>
        <c:numFmt formatCode="General" sourceLinked="1"/>
        <c:majorTickMark val="out"/>
        <c:minorTickMark val="none"/>
        <c:tickLblPos val="nextTo"/>
        <c:spPr>
          <a:ln w="12725">
            <a:solidFill>
              <a:srgbClr val="FFFFFF"/>
            </a:solidFill>
            <a:prstDash val="solid"/>
          </a:ln>
        </c:spPr>
        <c:txPr>
          <a:bodyPr rot="0" vert="horz"/>
          <a:lstStyle/>
          <a:p>
            <a:pPr>
              <a:defRPr sz="1804" b="0" i="0" u="none" strike="noStrike" baseline="0">
                <a:solidFill>
                  <a:schemeClr val="tx1"/>
                </a:solidFill>
                <a:latin typeface="Arial"/>
                <a:ea typeface="Arial"/>
                <a:cs typeface="Arial"/>
              </a:defRPr>
            </a:pPr>
            <a:endParaRPr lang="en-US"/>
          </a:p>
        </c:txPr>
        <c:crossAx val="454800392"/>
        <c:crosses val="autoZero"/>
        <c:crossBetween val="midCat"/>
        <c:majorUnit val="5"/>
        <c:minorUnit val="1"/>
      </c:valAx>
      <c:valAx>
        <c:axId val="454800392"/>
        <c:scaling>
          <c:orientation val="minMax"/>
          <c:max val="12"/>
          <c:min val="0"/>
        </c:scaling>
        <c:delete val="0"/>
        <c:axPos val="l"/>
        <c:majorGridlines>
          <c:spPr>
            <a:ln w="3181">
              <a:solidFill>
                <a:schemeClr val="tx1"/>
              </a:solidFill>
              <a:prstDash val="solid"/>
            </a:ln>
          </c:spPr>
        </c:majorGridlines>
        <c:title>
          <c:tx>
            <c:rich>
              <a:bodyPr/>
              <a:lstStyle/>
              <a:p>
                <a:pPr>
                  <a:defRPr sz="1804" b="0" i="0" u="none" strike="noStrike" baseline="0">
                    <a:solidFill>
                      <a:schemeClr val="tx1"/>
                    </a:solidFill>
                    <a:latin typeface="Arial"/>
                    <a:ea typeface="Arial"/>
                    <a:cs typeface="Arial"/>
                  </a:defRPr>
                </a:pPr>
                <a:r>
                  <a:rPr lang="en-US" dirty="0">
                    <a:solidFill>
                      <a:schemeClr val="tx1"/>
                    </a:solidFill>
                  </a:rPr>
                  <a:t>Settled Turbidity (NTU)</a:t>
                </a:r>
              </a:p>
            </c:rich>
          </c:tx>
          <c:layout>
            <c:manualLayout>
              <c:xMode val="edge"/>
              <c:yMode val="edge"/>
              <c:x val="3.4435261707988982E-2"/>
              <c:y val="0.13768115942028986"/>
            </c:manualLayout>
          </c:layout>
          <c:overlay val="0"/>
          <c:spPr>
            <a:noFill/>
            <a:ln w="25450">
              <a:noFill/>
            </a:ln>
          </c:spPr>
        </c:title>
        <c:numFmt formatCode="0.0" sourceLinked="0"/>
        <c:majorTickMark val="out"/>
        <c:minorTickMark val="out"/>
        <c:tickLblPos val="nextTo"/>
        <c:spPr>
          <a:ln w="12725">
            <a:solidFill>
              <a:srgbClr val="FFFFFF"/>
            </a:solidFill>
            <a:prstDash val="solid"/>
          </a:ln>
        </c:spPr>
        <c:txPr>
          <a:bodyPr rot="0" vert="horz"/>
          <a:lstStyle/>
          <a:p>
            <a:pPr>
              <a:defRPr sz="1804" b="0" i="0" u="none" strike="noStrike" baseline="0">
                <a:solidFill>
                  <a:schemeClr val="tx1"/>
                </a:solidFill>
                <a:latin typeface="Arial"/>
                <a:ea typeface="Arial"/>
                <a:cs typeface="Arial"/>
              </a:defRPr>
            </a:pPr>
            <a:endParaRPr lang="en-US"/>
          </a:p>
        </c:txPr>
        <c:crossAx val="454802352"/>
        <c:crosses val="autoZero"/>
        <c:crossBetween val="midCat"/>
        <c:majorUnit val="2"/>
        <c:minorUnit val="1"/>
      </c:valAx>
      <c:spPr>
        <a:noFill/>
        <a:ln w="25450">
          <a:noFill/>
        </a:ln>
      </c:spPr>
    </c:plotArea>
    <c:plotVisOnly val="1"/>
    <c:dispBlanksAs val="gap"/>
    <c:showDLblsOverMax val="0"/>
  </c:chart>
  <c:spPr>
    <a:noFill/>
    <a:ln>
      <a:noFill/>
    </a:ln>
  </c:spPr>
  <c:txPr>
    <a:bodyPr/>
    <a:lstStyle/>
    <a:p>
      <a:pPr>
        <a:defRPr sz="1804" b="1" i="0" u="none" strike="noStrike" baseline="0">
          <a:solidFill>
            <a:schemeClr val="tx1"/>
          </a:solidFill>
          <a:latin typeface="Arial"/>
          <a:ea typeface="Arial"/>
          <a:cs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642146083090969"/>
          <c:y val="0.11203412073490812"/>
          <c:w val="0.52462202359840171"/>
          <c:h val="0.60507047730144869"/>
        </c:manualLayout>
      </c:layout>
      <c:lineChart>
        <c:grouping val="standard"/>
        <c:varyColors val="0"/>
        <c:ser>
          <c:idx val="1"/>
          <c:order val="0"/>
          <c:tx>
            <c:strRef>
              <c:f>Sheet2!$C$1</c:f>
              <c:strCache>
                <c:ptCount val="1"/>
                <c:pt idx="0">
                  <c:v>Jar 2 - 15 mg/l (plant dose)</c:v>
                </c:pt>
              </c:strCache>
            </c:strRef>
          </c:tx>
          <c:spPr>
            <a:ln w="50800">
              <a:solidFill>
                <a:srgbClr val="FF0000"/>
              </a:solidFill>
            </a:ln>
          </c:spPr>
          <c:marker>
            <c:symbol val="none"/>
          </c:marker>
          <c:cat>
            <c:numRef>
              <c:f>Sheet2!$A$2:$A$7</c:f>
              <c:numCache>
                <c:formatCode>[h]:mm:ss;@</c:formatCode>
                <c:ptCount val="6"/>
                <c:pt idx="0">
                  <c:v>0</c:v>
                </c:pt>
                <c:pt idx="1">
                  <c:v>3.4722222222222225E-3</c:v>
                </c:pt>
                <c:pt idx="2">
                  <c:v>6.9444444444444458E-3</c:v>
                </c:pt>
                <c:pt idx="3">
                  <c:v>1.3888888888888892E-2</c:v>
                </c:pt>
                <c:pt idx="4">
                  <c:v>1.7361111111111115E-2</c:v>
                </c:pt>
                <c:pt idx="5">
                  <c:v>2.0833333333333336E-2</c:v>
                </c:pt>
              </c:numCache>
            </c:numRef>
          </c:cat>
          <c:val>
            <c:numRef>
              <c:f>Sheet2!$C$2:$C$7</c:f>
              <c:numCache>
                <c:formatCode>General</c:formatCode>
                <c:ptCount val="6"/>
                <c:pt idx="0">
                  <c:v>4</c:v>
                </c:pt>
                <c:pt idx="1">
                  <c:v>4.1499999999999995</c:v>
                </c:pt>
                <c:pt idx="2">
                  <c:v>3.61</c:v>
                </c:pt>
                <c:pt idx="3">
                  <c:v>3.75</c:v>
                </c:pt>
                <c:pt idx="4">
                  <c:v>3.22</c:v>
                </c:pt>
                <c:pt idx="5">
                  <c:v>2.54</c:v>
                </c:pt>
              </c:numCache>
            </c:numRef>
          </c:val>
          <c:smooth val="0"/>
        </c:ser>
        <c:ser>
          <c:idx val="3"/>
          <c:order val="1"/>
          <c:tx>
            <c:strRef>
              <c:f>Sheet2!$E$1</c:f>
              <c:strCache>
                <c:ptCount val="1"/>
                <c:pt idx="0">
                  <c:v>Jar 4 - 25 mg/l</c:v>
                </c:pt>
              </c:strCache>
            </c:strRef>
          </c:tx>
          <c:spPr>
            <a:ln w="66675">
              <a:solidFill>
                <a:srgbClr val="FFC000"/>
              </a:solidFill>
            </a:ln>
          </c:spPr>
          <c:marker>
            <c:symbol val="none"/>
          </c:marker>
          <c:cat>
            <c:numRef>
              <c:f>Sheet2!$A$2:$A$7</c:f>
              <c:numCache>
                <c:formatCode>[h]:mm:ss;@</c:formatCode>
                <c:ptCount val="6"/>
                <c:pt idx="0">
                  <c:v>0</c:v>
                </c:pt>
                <c:pt idx="1">
                  <c:v>3.4722222222222225E-3</c:v>
                </c:pt>
                <c:pt idx="2">
                  <c:v>6.9444444444444458E-3</c:v>
                </c:pt>
                <c:pt idx="3">
                  <c:v>1.3888888888888892E-2</c:v>
                </c:pt>
                <c:pt idx="4">
                  <c:v>1.7361111111111115E-2</c:v>
                </c:pt>
                <c:pt idx="5">
                  <c:v>2.0833333333333336E-2</c:v>
                </c:pt>
              </c:numCache>
            </c:numRef>
          </c:cat>
          <c:val>
            <c:numRef>
              <c:f>Sheet2!$E$2:$E$7</c:f>
              <c:numCache>
                <c:formatCode>General</c:formatCode>
                <c:ptCount val="6"/>
                <c:pt idx="0">
                  <c:v>3.98</c:v>
                </c:pt>
                <c:pt idx="1">
                  <c:v>3.4299999999999997</c:v>
                </c:pt>
                <c:pt idx="2">
                  <c:v>3.55</c:v>
                </c:pt>
                <c:pt idx="3">
                  <c:v>2.56</c:v>
                </c:pt>
                <c:pt idx="4">
                  <c:v>2.17</c:v>
                </c:pt>
                <c:pt idx="5">
                  <c:v>1.72</c:v>
                </c:pt>
              </c:numCache>
            </c:numRef>
          </c:val>
          <c:smooth val="0"/>
        </c:ser>
        <c:ser>
          <c:idx val="5"/>
          <c:order val="2"/>
          <c:tx>
            <c:strRef>
              <c:f>Sheet2!$G$1</c:f>
              <c:strCache>
                <c:ptCount val="1"/>
                <c:pt idx="0">
                  <c:v>Coagulated Water from Plant</c:v>
                </c:pt>
              </c:strCache>
            </c:strRef>
          </c:tx>
          <c:spPr>
            <a:ln w="44450">
              <a:solidFill>
                <a:schemeClr val="accent1">
                  <a:lumMod val="60000"/>
                  <a:lumOff val="40000"/>
                </a:schemeClr>
              </a:solidFill>
            </a:ln>
          </c:spPr>
          <c:marker>
            <c:symbol val="none"/>
          </c:marker>
          <c:cat>
            <c:numRef>
              <c:f>Sheet2!$A$2:$A$7</c:f>
              <c:numCache>
                <c:formatCode>[h]:mm:ss;@</c:formatCode>
                <c:ptCount val="6"/>
                <c:pt idx="0">
                  <c:v>0</c:v>
                </c:pt>
                <c:pt idx="1">
                  <c:v>3.4722222222222225E-3</c:v>
                </c:pt>
                <c:pt idx="2">
                  <c:v>6.9444444444444458E-3</c:v>
                </c:pt>
                <c:pt idx="3">
                  <c:v>1.3888888888888892E-2</c:v>
                </c:pt>
                <c:pt idx="4">
                  <c:v>1.7361111111111115E-2</c:v>
                </c:pt>
                <c:pt idx="5">
                  <c:v>2.0833333333333336E-2</c:v>
                </c:pt>
              </c:numCache>
            </c:numRef>
          </c:cat>
          <c:val>
            <c:numRef>
              <c:f>Sheet2!$G$2:$G$7</c:f>
              <c:numCache>
                <c:formatCode>General</c:formatCode>
                <c:ptCount val="6"/>
                <c:pt idx="0">
                  <c:v>3.67</c:v>
                </c:pt>
                <c:pt idx="1">
                  <c:v>3.7</c:v>
                </c:pt>
                <c:pt idx="2">
                  <c:v>3.7800000000000002</c:v>
                </c:pt>
                <c:pt idx="3">
                  <c:v>3.58</c:v>
                </c:pt>
                <c:pt idx="4">
                  <c:v>3.27</c:v>
                </c:pt>
                <c:pt idx="5">
                  <c:v>2.67</c:v>
                </c:pt>
              </c:numCache>
            </c:numRef>
          </c:val>
          <c:smooth val="0"/>
        </c:ser>
        <c:dLbls>
          <c:showLegendKey val="0"/>
          <c:showVal val="0"/>
          <c:showCatName val="0"/>
          <c:showSerName val="0"/>
          <c:showPercent val="0"/>
          <c:showBubbleSize val="0"/>
        </c:dLbls>
        <c:smooth val="0"/>
        <c:axId val="454816856"/>
        <c:axId val="454811760"/>
      </c:lineChart>
      <c:catAx>
        <c:axId val="454816856"/>
        <c:scaling>
          <c:orientation val="minMax"/>
        </c:scaling>
        <c:delete val="0"/>
        <c:axPos val="b"/>
        <c:title>
          <c:tx>
            <c:rich>
              <a:bodyPr/>
              <a:lstStyle/>
              <a:p>
                <a:pPr>
                  <a:defRPr sz="1800"/>
                </a:pPr>
                <a:r>
                  <a:rPr lang="en-US" sz="1800" dirty="0" smtClean="0"/>
                  <a:t>Time (h:mm)</a:t>
                </a:r>
                <a:endParaRPr lang="en-US" sz="1800" dirty="0"/>
              </a:p>
            </c:rich>
          </c:tx>
          <c:overlay val="0"/>
        </c:title>
        <c:numFmt formatCode="h:mm;@" sourceLinked="0"/>
        <c:majorTickMark val="none"/>
        <c:minorTickMark val="none"/>
        <c:tickLblPos val="nextTo"/>
        <c:txPr>
          <a:bodyPr/>
          <a:lstStyle/>
          <a:p>
            <a:pPr>
              <a:defRPr sz="1800"/>
            </a:pPr>
            <a:endParaRPr lang="en-US"/>
          </a:p>
        </c:txPr>
        <c:crossAx val="454811760"/>
        <c:crosses val="autoZero"/>
        <c:auto val="1"/>
        <c:lblAlgn val="ctr"/>
        <c:lblOffset val="100"/>
        <c:noMultiLvlLbl val="0"/>
      </c:catAx>
      <c:valAx>
        <c:axId val="454811760"/>
        <c:scaling>
          <c:orientation val="minMax"/>
          <c:max val="7"/>
          <c:min val="1"/>
        </c:scaling>
        <c:delete val="0"/>
        <c:axPos val="l"/>
        <c:majorGridlines/>
        <c:title>
          <c:tx>
            <c:rich>
              <a:bodyPr/>
              <a:lstStyle/>
              <a:p>
                <a:pPr>
                  <a:defRPr sz="1800"/>
                </a:pPr>
                <a:r>
                  <a:rPr lang="en-US" sz="1800" dirty="0" smtClean="0"/>
                  <a:t>Settled Turbidity (NTU)</a:t>
                </a:r>
                <a:endParaRPr lang="en-US" sz="1800" dirty="0"/>
              </a:p>
            </c:rich>
          </c:tx>
          <c:layout>
            <c:manualLayout>
              <c:xMode val="edge"/>
              <c:yMode val="edge"/>
              <c:x val="1.6516516516516519E-2"/>
              <c:y val="5.2799125755758014E-2"/>
            </c:manualLayout>
          </c:layout>
          <c:overlay val="0"/>
        </c:title>
        <c:numFmt formatCode="General" sourceLinked="1"/>
        <c:majorTickMark val="out"/>
        <c:minorTickMark val="none"/>
        <c:tickLblPos val="nextTo"/>
        <c:txPr>
          <a:bodyPr/>
          <a:lstStyle/>
          <a:p>
            <a:pPr>
              <a:defRPr sz="1800"/>
            </a:pPr>
            <a:endParaRPr lang="en-US"/>
          </a:p>
        </c:txPr>
        <c:crossAx val="454816856"/>
        <c:crosses val="autoZero"/>
        <c:crossBetween val="between"/>
        <c:majorUnit val="1"/>
      </c:valAx>
    </c:plotArea>
    <c:legend>
      <c:legendPos val="r"/>
      <c:layout>
        <c:manualLayout>
          <c:xMode val="edge"/>
          <c:yMode val="edge"/>
          <c:x val="0.55795039133621815"/>
          <c:y val="6.0956053987826198E-4"/>
          <c:w val="0.44054810716228038"/>
          <c:h val="0.31438538932633431"/>
        </c:manualLayout>
      </c:layout>
      <c:overlay val="0"/>
      <c:spPr>
        <a:solidFill>
          <a:schemeClr val="bg1">
            <a:lumMod val="85000"/>
          </a:schemeClr>
        </a:solidFill>
        <a:ln>
          <a:solidFill>
            <a:schemeClr val="tx1"/>
          </a:solidFill>
        </a:ln>
      </c:spPr>
      <c:txPr>
        <a:bodyPr/>
        <a:lstStyle/>
        <a:p>
          <a:pPr>
            <a:defRPr sz="1800">
              <a:solidFill>
                <a:schemeClr val="tx1"/>
              </a:solidFill>
            </a:defRPr>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4" Type="http://schemas.openxmlformats.org/officeDocument/2006/relationships/image" Target="../media/image3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sz="quarter" idx="1"/>
          </p:nvPr>
        </p:nvSpPr>
        <p:spPr>
          <a:xfrm>
            <a:off x="4142962" y="1"/>
            <a:ext cx="3170583" cy="482027"/>
          </a:xfrm>
          <a:prstGeom prst="rect">
            <a:avLst/>
          </a:prstGeom>
        </p:spPr>
        <p:txBody>
          <a:bodyPr vert="horz" lIns="94851" tIns="47425" rIns="94851" bIns="47425" rtlCol="0"/>
          <a:lstStyle>
            <a:lvl1pPr algn="r">
              <a:defRPr sz="1200"/>
            </a:lvl1pPr>
          </a:lstStyle>
          <a:p>
            <a:fld id="{0E581BD5-F856-4C0F-8BB7-3E04F5D24AA6}" type="datetimeFigureOut">
              <a:rPr lang="en-US" smtClean="0"/>
              <a:t>5/11/2017</a:t>
            </a:fld>
            <a:endParaRPr lang="en-US"/>
          </a:p>
        </p:txBody>
      </p:sp>
      <p:sp>
        <p:nvSpPr>
          <p:cNvPr id="4" name="Footer Placeholder 3"/>
          <p:cNvSpPr>
            <a:spLocks noGrp="1"/>
          </p:cNvSpPr>
          <p:nvPr>
            <p:ph type="ftr" sz="quarter" idx="2"/>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p:cNvSpPr>
            <a:spLocks noGrp="1"/>
          </p:cNvSpPr>
          <p:nvPr>
            <p:ph type="sldNum" sz="quarter" idx="3"/>
          </p:nvPr>
        </p:nvSpPr>
        <p:spPr>
          <a:xfrm>
            <a:off x="4142962" y="9119173"/>
            <a:ext cx="3170583" cy="482027"/>
          </a:xfrm>
          <a:prstGeom prst="rect">
            <a:avLst/>
          </a:prstGeom>
        </p:spPr>
        <p:txBody>
          <a:bodyPr vert="horz" lIns="94851" tIns="47425" rIns="94851" bIns="47425" rtlCol="0" anchor="b"/>
          <a:lstStyle>
            <a:lvl1pPr algn="r">
              <a:defRPr sz="1200"/>
            </a:lvl1pPr>
          </a:lstStyle>
          <a:p>
            <a:fld id="{B6A41D51-AEF9-43D8-8E7D-74C265F78F8E}" type="slidenum">
              <a:rPr lang="en-US" smtClean="0"/>
              <a:t>‹#›</a:t>
            </a:fld>
            <a:endParaRPr lang="en-US"/>
          </a:p>
        </p:txBody>
      </p:sp>
    </p:spTree>
    <p:extLst>
      <p:ext uri="{BB962C8B-B14F-4D97-AF65-F5344CB8AC3E}">
        <p14:creationId xmlns:p14="http://schemas.microsoft.com/office/powerpoint/2010/main" val="17000116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293" tIns="48146" rIns="96293" bIns="48146" numCol="1" anchor="t" anchorCtr="0" compatLnSpc="1">
            <a:prstTxWarp prst="textNoShape">
              <a:avLst/>
            </a:prstTxWarp>
          </a:bodyPr>
          <a:lstStyle>
            <a:lvl1pPr>
              <a:defRPr sz="1200"/>
            </a:lvl1pPr>
          </a:lstStyle>
          <a:p>
            <a:pPr>
              <a:defRPr/>
            </a:pPr>
            <a:endParaRPr lang="en-US"/>
          </a:p>
        </p:txBody>
      </p:sp>
      <p:sp>
        <p:nvSpPr>
          <p:cNvPr id="10243" name="Rectangle 3"/>
          <p:cNvSpPr>
            <a:spLocks noGrp="1" noChangeArrowheads="1"/>
          </p:cNvSpPr>
          <p:nvPr>
            <p:ph type="dt" idx="1"/>
          </p:nvPr>
        </p:nvSpPr>
        <p:spPr bwMode="auto">
          <a:xfrm>
            <a:off x="4143587" y="0"/>
            <a:ext cx="3169920" cy="480060"/>
          </a:xfrm>
          <a:prstGeom prst="rect">
            <a:avLst/>
          </a:prstGeom>
          <a:noFill/>
          <a:ln w="9525">
            <a:noFill/>
            <a:miter lim="800000"/>
            <a:headEnd/>
            <a:tailEnd/>
          </a:ln>
          <a:effectLst/>
        </p:spPr>
        <p:txBody>
          <a:bodyPr vert="horz" wrap="square" lIns="96293" tIns="48146" rIns="96293" bIns="48146" numCol="1" anchor="t" anchorCtr="0" compatLnSpc="1">
            <a:prstTxWarp prst="textNoShape">
              <a:avLst/>
            </a:prstTxWarp>
          </a:bodyPr>
          <a:lstStyle>
            <a:lvl1pPr algn="r">
              <a:defRPr sz="1200"/>
            </a:lvl1pPr>
          </a:lstStyle>
          <a:p>
            <a:pPr>
              <a:defRPr/>
            </a:pPr>
            <a:endParaRPr lang="en-US"/>
          </a:p>
        </p:txBody>
      </p:sp>
      <p:sp>
        <p:nvSpPr>
          <p:cNvPr id="108548"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p:cNvSpPr>
            <a:spLocks noGrp="1" noChangeArrowheads="1"/>
          </p:cNvSpPr>
          <p:nvPr>
            <p:ph type="body" sz="quarter" idx="3"/>
          </p:nvPr>
        </p:nvSpPr>
        <p:spPr bwMode="auto">
          <a:xfrm>
            <a:off x="731520" y="4560571"/>
            <a:ext cx="5852160" cy="4320540"/>
          </a:xfrm>
          <a:prstGeom prst="rect">
            <a:avLst/>
          </a:prstGeom>
          <a:noFill/>
          <a:ln w="9525">
            <a:noFill/>
            <a:miter lim="800000"/>
            <a:headEnd/>
            <a:tailEnd/>
          </a:ln>
          <a:effectLst/>
        </p:spPr>
        <p:txBody>
          <a:bodyPr vert="horz" wrap="square" lIns="96293" tIns="48146" rIns="96293" bIns="4814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9119473"/>
            <a:ext cx="3169920" cy="480060"/>
          </a:xfrm>
          <a:prstGeom prst="rect">
            <a:avLst/>
          </a:prstGeom>
          <a:noFill/>
          <a:ln w="9525">
            <a:noFill/>
            <a:miter lim="800000"/>
            <a:headEnd/>
            <a:tailEnd/>
          </a:ln>
          <a:effectLst/>
        </p:spPr>
        <p:txBody>
          <a:bodyPr vert="horz" wrap="square" lIns="96293" tIns="48146" rIns="96293" bIns="48146" numCol="1" anchor="b" anchorCtr="0" compatLnSpc="1">
            <a:prstTxWarp prst="textNoShape">
              <a:avLst/>
            </a:prstTxWarp>
          </a:bodyPr>
          <a:lstStyle>
            <a:lvl1pPr>
              <a:defRPr sz="1200"/>
            </a:lvl1pPr>
          </a:lstStyle>
          <a:p>
            <a:pPr>
              <a:defRPr/>
            </a:pPr>
            <a:endParaRPr lang="en-US"/>
          </a:p>
        </p:txBody>
      </p:sp>
      <p:sp>
        <p:nvSpPr>
          <p:cNvPr id="10247" name="Rectangle 7"/>
          <p:cNvSpPr>
            <a:spLocks noGrp="1" noChangeArrowheads="1"/>
          </p:cNvSpPr>
          <p:nvPr>
            <p:ph type="sldNum" sz="quarter" idx="5"/>
          </p:nvPr>
        </p:nvSpPr>
        <p:spPr bwMode="auto">
          <a:xfrm>
            <a:off x="4143587" y="9119473"/>
            <a:ext cx="3169920" cy="480060"/>
          </a:xfrm>
          <a:prstGeom prst="rect">
            <a:avLst/>
          </a:prstGeom>
          <a:noFill/>
          <a:ln w="9525">
            <a:noFill/>
            <a:miter lim="800000"/>
            <a:headEnd/>
            <a:tailEnd/>
          </a:ln>
          <a:effectLst/>
        </p:spPr>
        <p:txBody>
          <a:bodyPr vert="horz" wrap="square" lIns="96293" tIns="48146" rIns="96293" bIns="48146" numCol="1" anchor="b" anchorCtr="0" compatLnSpc="1">
            <a:prstTxWarp prst="textNoShape">
              <a:avLst/>
            </a:prstTxWarp>
          </a:bodyPr>
          <a:lstStyle>
            <a:lvl1pPr algn="r">
              <a:defRPr sz="1200"/>
            </a:lvl1pPr>
          </a:lstStyle>
          <a:p>
            <a:fld id="{B3AC5376-A6C8-418E-9D7A-37205E2B3F05}" type="slidenum">
              <a:rPr lang="en-US"/>
              <a:pPr/>
              <a:t>‹#›</a:t>
            </a:fld>
            <a:endParaRPr lang="en-US"/>
          </a:p>
        </p:txBody>
      </p:sp>
    </p:spTree>
    <p:extLst>
      <p:ext uri="{BB962C8B-B14F-4D97-AF65-F5344CB8AC3E}">
        <p14:creationId xmlns:p14="http://schemas.microsoft.com/office/powerpoint/2010/main" val="22579164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1EEED565-46D3-4868-904C-892010314F57}" type="slidenum">
              <a:rPr lang="en-US" sz="1200"/>
              <a:pPr/>
              <a:t>1</a:t>
            </a:fld>
            <a:endParaRPr lang="en-US" sz="1200"/>
          </a:p>
        </p:txBody>
      </p:sp>
    </p:spTree>
    <p:extLst>
      <p:ext uri="{BB962C8B-B14F-4D97-AF65-F5344CB8AC3E}">
        <p14:creationId xmlns:p14="http://schemas.microsoft.com/office/powerpoint/2010/main" val="681054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10</a:t>
            </a:fld>
            <a:endParaRPr lang="en-US"/>
          </a:p>
        </p:txBody>
      </p:sp>
    </p:spTree>
    <p:extLst>
      <p:ext uri="{BB962C8B-B14F-4D97-AF65-F5344CB8AC3E}">
        <p14:creationId xmlns:p14="http://schemas.microsoft.com/office/powerpoint/2010/main" val="245099405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Don’t forget to collect several representative grab samples</a:t>
            </a:r>
            <a:r>
              <a:rPr lang="en-US" baseline="0" dirty="0" smtClean="0"/>
              <a:t> from the end of the sedimentation basin. These results are needed to compare to the settling curve.</a:t>
            </a:r>
            <a:endParaRPr lang="en-US" dirty="0" smtClean="0"/>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0801F068-9842-443E-B63C-B52694623DD4}" type="slidenum">
              <a:rPr lang="en-US" sz="1200"/>
              <a:pPr/>
              <a:t>100</a:t>
            </a:fld>
            <a:endParaRPr lang="en-US" sz="1200" dirty="0"/>
          </a:p>
        </p:txBody>
      </p:sp>
    </p:spTree>
    <p:extLst>
      <p:ext uri="{BB962C8B-B14F-4D97-AF65-F5344CB8AC3E}">
        <p14:creationId xmlns:p14="http://schemas.microsoft.com/office/powerpoint/2010/main" val="26420699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If sed</a:t>
            </a:r>
            <a:r>
              <a:rPr lang="en-US" baseline="0" dirty="0" smtClean="0"/>
              <a:t> basin has tube or plate settlers installed, it may be difficult for the jar to match the sed basin.</a:t>
            </a:r>
          </a:p>
          <a:p>
            <a:r>
              <a:rPr lang="en-US" baseline="0" dirty="0" smtClean="0"/>
              <a:t>Avoid long jar settling times (i.e., &gt; 20 minutes) since the sensitivity of the jar test is greatly diminished under these conditions.</a:t>
            </a:r>
            <a:endParaRPr lang="en-US" dirty="0" smtClean="0"/>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E5D8F426-7198-4CA9-827B-83B6A1895868}" type="slidenum">
              <a:rPr lang="en-US" sz="1200"/>
              <a:pPr/>
              <a:t>101</a:t>
            </a:fld>
            <a:endParaRPr lang="en-US" sz="1200" dirty="0"/>
          </a:p>
        </p:txBody>
      </p:sp>
    </p:spTree>
    <p:extLst>
      <p:ext uri="{BB962C8B-B14F-4D97-AF65-F5344CB8AC3E}">
        <p14:creationId xmlns:p14="http://schemas.microsoft.com/office/powerpoint/2010/main" val="140612888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52AB2-3EC7-4757-97BC-34DDFBF5F49B}" type="slidenum">
              <a:rPr lang="en-US" smtClean="0"/>
              <a:pPr>
                <a:defRPr/>
              </a:pPr>
              <a:t>102</a:t>
            </a:fld>
            <a:endParaRPr lang="en-US" dirty="0"/>
          </a:p>
        </p:txBody>
      </p:sp>
    </p:spTree>
    <p:extLst>
      <p:ext uri="{BB962C8B-B14F-4D97-AF65-F5344CB8AC3E}">
        <p14:creationId xmlns:p14="http://schemas.microsoft.com/office/powerpoint/2010/main" val="209098683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one end result of jar test calibration</a:t>
            </a:r>
            <a:r>
              <a:rPr lang="en-US" baseline="0" dirty="0" smtClean="0"/>
              <a:t> studies – having calibrated jar test settings that can be used to conduct other process optimization studies.</a:t>
            </a:r>
          </a:p>
          <a:p>
            <a:r>
              <a:rPr lang="en-US" baseline="0" dirty="0" smtClean="0"/>
              <a:t>Studies should be repeated under dramatically different operating conditions (e.g., large flow changes, large temperature changes)</a:t>
            </a:r>
            <a:endParaRPr lang="en-US" dirty="0"/>
          </a:p>
        </p:txBody>
      </p:sp>
      <p:sp>
        <p:nvSpPr>
          <p:cNvPr id="4" name="Slide Number Placeholder 3"/>
          <p:cNvSpPr>
            <a:spLocks noGrp="1"/>
          </p:cNvSpPr>
          <p:nvPr>
            <p:ph type="sldNum" sz="quarter" idx="10"/>
          </p:nvPr>
        </p:nvSpPr>
        <p:spPr/>
        <p:txBody>
          <a:bodyPr/>
          <a:lstStyle/>
          <a:p>
            <a:pPr>
              <a:defRPr/>
            </a:pPr>
            <a:fld id="{8761D634-463D-48BA-9104-27725D10A6F5}" type="slidenum">
              <a:rPr lang="en-US" smtClean="0"/>
              <a:pPr>
                <a:defRPr/>
              </a:pPr>
              <a:t>103</a:t>
            </a:fld>
            <a:endParaRPr lang="en-US" dirty="0"/>
          </a:p>
        </p:txBody>
      </p:sp>
    </p:spTree>
    <p:extLst>
      <p:ext uri="{BB962C8B-B14F-4D97-AF65-F5344CB8AC3E}">
        <p14:creationId xmlns:p14="http://schemas.microsoft.com/office/powerpoint/2010/main" val="324872196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51F03353-3F4F-47AE-99B4-D861006C70C0}" type="slidenum">
              <a:rPr lang="en-US" sz="1200"/>
              <a:pPr/>
              <a:t>104</a:t>
            </a:fld>
            <a:endParaRPr lang="en-US" sz="1200" dirty="0"/>
          </a:p>
        </p:txBody>
      </p:sp>
    </p:spTree>
    <p:extLst>
      <p:ext uri="{BB962C8B-B14F-4D97-AF65-F5344CB8AC3E}">
        <p14:creationId xmlns:p14="http://schemas.microsoft.com/office/powerpoint/2010/main" val="228760775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105</a:t>
            </a:fld>
            <a:endParaRPr lang="en-US"/>
          </a:p>
        </p:txBody>
      </p:sp>
    </p:spTree>
    <p:extLst>
      <p:ext uri="{BB962C8B-B14F-4D97-AF65-F5344CB8AC3E}">
        <p14:creationId xmlns:p14="http://schemas.microsoft.com/office/powerpoint/2010/main" val="259386817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106</a:t>
            </a:fld>
            <a:endParaRPr lang="en-US"/>
          </a:p>
        </p:txBody>
      </p:sp>
    </p:spTree>
    <p:extLst>
      <p:ext uri="{BB962C8B-B14F-4D97-AF65-F5344CB8AC3E}">
        <p14:creationId xmlns:p14="http://schemas.microsoft.com/office/powerpoint/2010/main" val="301576060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108</a:t>
            </a:fld>
            <a:endParaRPr lang="en-US"/>
          </a:p>
        </p:txBody>
      </p:sp>
    </p:spTree>
    <p:extLst>
      <p:ext uri="{BB962C8B-B14F-4D97-AF65-F5344CB8AC3E}">
        <p14:creationId xmlns:p14="http://schemas.microsoft.com/office/powerpoint/2010/main" val="193187550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109</a:t>
            </a:fld>
            <a:endParaRPr lang="en-US"/>
          </a:p>
        </p:txBody>
      </p:sp>
    </p:spTree>
    <p:extLst>
      <p:ext uri="{BB962C8B-B14F-4D97-AF65-F5344CB8AC3E}">
        <p14:creationId xmlns:p14="http://schemas.microsoft.com/office/powerpoint/2010/main" val="370346128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110</a:t>
            </a:fld>
            <a:endParaRPr lang="en-US"/>
          </a:p>
        </p:txBody>
      </p:sp>
    </p:spTree>
    <p:extLst>
      <p:ext uri="{BB962C8B-B14F-4D97-AF65-F5344CB8AC3E}">
        <p14:creationId xmlns:p14="http://schemas.microsoft.com/office/powerpoint/2010/main" val="3370636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11</a:t>
            </a:fld>
            <a:endParaRPr lang="en-US" sz="1200" dirty="0"/>
          </a:p>
        </p:txBody>
      </p:sp>
    </p:spTree>
    <p:extLst>
      <p:ext uri="{BB962C8B-B14F-4D97-AF65-F5344CB8AC3E}">
        <p14:creationId xmlns:p14="http://schemas.microsoft.com/office/powerpoint/2010/main" val="269118390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111</a:t>
            </a:fld>
            <a:endParaRPr lang="en-US"/>
          </a:p>
        </p:txBody>
      </p:sp>
    </p:spTree>
    <p:extLst>
      <p:ext uri="{BB962C8B-B14F-4D97-AF65-F5344CB8AC3E}">
        <p14:creationId xmlns:p14="http://schemas.microsoft.com/office/powerpoint/2010/main" val="127983542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112</a:t>
            </a:fld>
            <a:endParaRPr lang="en-US"/>
          </a:p>
        </p:txBody>
      </p:sp>
    </p:spTree>
    <p:extLst>
      <p:ext uri="{BB962C8B-B14F-4D97-AF65-F5344CB8AC3E}">
        <p14:creationId xmlns:p14="http://schemas.microsoft.com/office/powerpoint/2010/main" val="50598478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113</a:t>
            </a:fld>
            <a:endParaRPr lang="en-US"/>
          </a:p>
        </p:txBody>
      </p:sp>
    </p:spTree>
    <p:extLst>
      <p:ext uri="{BB962C8B-B14F-4D97-AF65-F5344CB8AC3E}">
        <p14:creationId xmlns:p14="http://schemas.microsoft.com/office/powerpoint/2010/main" val="241258269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114</a:t>
            </a:fld>
            <a:endParaRPr lang="en-US"/>
          </a:p>
        </p:txBody>
      </p:sp>
    </p:spTree>
    <p:extLst>
      <p:ext uri="{BB962C8B-B14F-4D97-AF65-F5344CB8AC3E}">
        <p14:creationId xmlns:p14="http://schemas.microsoft.com/office/powerpoint/2010/main" val="132072096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52AB2-3EC7-4757-97BC-34DDFBF5F49B}" type="slidenum">
              <a:rPr lang="en-US" smtClean="0"/>
              <a:pPr>
                <a:defRPr/>
              </a:pPr>
              <a:t>116</a:t>
            </a:fld>
            <a:endParaRPr lang="en-US" dirty="0"/>
          </a:p>
        </p:txBody>
      </p:sp>
    </p:spTree>
    <p:extLst>
      <p:ext uri="{BB962C8B-B14F-4D97-AF65-F5344CB8AC3E}">
        <p14:creationId xmlns:p14="http://schemas.microsoft.com/office/powerpoint/2010/main" val="354013642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1EEED565-46D3-4868-904C-892010314F57}" type="slidenum">
              <a:rPr lang="en-US" sz="1200"/>
              <a:pPr/>
              <a:t>117</a:t>
            </a:fld>
            <a:endParaRPr lang="en-US" sz="1200"/>
          </a:p>
        </p:txBody>
      </p:sp>
    </p:spTree>
    <p:extLst>
      <p:ext uri="{BB962C8B-B14F-4D97-AF65-F5344CB8AC3E}">
        <p14:creationId xmlns:p14="http://schemas.microsoft.com/office/powerpoint/2010/main" val="2996494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anose="02020603050405020304" pitchFamily="18" charset="0"/>
              </a:defRPr>
            </a:lvl1pPr>
            <a:lvl2pPr marL="782376" indent="-300913">
              <a:defRPr sz="2500">
                <a:solidFill>
                  <a:schemeClr val="tx1"/>
                </a:solidFill>
                <a:latin typeface="Times" panose="02020603050405020304" pitchFamily="18" charset="0"/>
              </a:defRPr>
            </a:lvl2pPr>
            <a:lvl3pPr marL="1203656" indent="-240731">
              <a:defRPr sz="2500">
                <a:solidFill>
                  <a:schemeClr val="tx1"/>
                </a:solidFill>
                <a:latin typeface="Times" panose="02020603050405020304" pitchFamily="18" charset="0"/>
              </a:defRPr>
            </a:lvl3pPr>
            <a:lvl4pPr marL="1685118" indent="-240731">
              <a:defRPr sz="2500">
                <a:solidFill>
                  <a:schemeClr val="tx1"/>
                </a:solidFill>
                <a:latin typeface="Times" panose="02020603050405020304" pitchFamily="18" charset="0"/>
              </a:defRPr>
            </a:lvl4pPr>
            <a:lvl5pPr marL="2166579" indent="-240731">
              <a:defRPr sz="2500">
                <a:solidFill>
                  <a:schemeClr val="tx1"/>
                </a:solidFill>
                <a:latin typeface="Times" panose="02020603050405020304" pitchFamily="18" charset="0"/>
              </a:defRPr>
            </a:lvl5pPr>
            <a:lvl6pPr marL="2648042" indent="-240731" eaLnBrk="0" fontAlgn="base" hangingPunct="0">
              <a:spcBef>
                <a:spcPct val="0"/>
              </a:spcBef>
              <a:spcAft>
                <a:spcPct val="0"/>
              </a:spcAft>
              <a:defRPr sz="2500">
                <a:solidFill>
                  <a:schemeClr val="tx1"/>
                </a:solidFill>
                <a:latin typeface="Times" panose="02020603050405020304" pitchFamily="18" charset="0"/>
              </a:defRPr>
            </a:lvl6pPr>
            <a:lvl7pPr marL="3129504" indent="-240731" eaLnBrk="0" fontAlgn="base" hangingPunct="0">
              <a:spcBef>
                <a:spcPct val="0"/>
              </a:spcBef>
              <a:spcAft>
                <a:spcPct val="0"/>
              </a:spcAft>
              <a:defRPr sz="2500">
                <a:solidFill>
                  <a:schemeClr val="tx1"/>
                </a:solidFill>
                <a:latin typeface="Times" panose="02020603050405020304" pitchFamily="18" charset="0"/>
              </a:defRPr>
            </a:lvl7pPr>
            <a:lvl8pPr marL="3610967" indent="-240731" eaLnBrk="0" fontAlgn="base" hangingPunct="0">
              <a:spcBef>
                <a:spcPct val="0"/>
              </a:spcBef>
              <a:spcAft>
                <a:spcPct val="0"/>
              </a:spcAft>
              <a:defRPr sz="2500">
                <a:solidFill>
                  <a:schemeClr val="tx1"/>
                </a:solidFill>
                <a:latin typeface="Times" panose="02020603050405020304" pitchFamily="18" charset="0"/>
              </a:defRPr>
            </a:lvl8pPr>
            <a:lvl9pPr marL="4092429" indent="-240731" eaLnBrk="0" fontAlgn="base" hangingPunct="0">
              <a:spcBef>
                <a:spcPct val="0"/>
              </a:spcBef>
              <a:spcAft>
                <a:spcPct val="0"/>
              </a:spcAft>
              <a:defRPr sz="2500">
                <a:solidFill>
                  <a:schemeClr val="tx1"/>
                </a:solidFill>
                <a:latin typeface="Times" panose="02020603050405020304" pitchFamily="18" charset="0"/>
              </a:defRPr>
            </a:lvl9pPr>
          </a:lstStyle>
          <a:p>
            <a:fld id="{AA940985-8099-46E8-BF5B-23E2A3AECA45}" type="slidenum">
              <a:rPr lang="en-US" sz="1200"/>
              <a:pPr/>
              <a:t>12</a:t>
            </a:fld>
            <a:endParaRPr lang="en-US" sz="1200" dirty="0"/>
          </a:p>
        </p:txBody>
      </p:sp>
    </p:spTree>
    <p:extLst>
      <p:ext uri="{BB962C8B-B14F-4D97-AF65-F5344CB8AC3E}">
        <p14:creationId xmlns:p14="http://schemas.microsoft.com/office/powerpoint/2010/main" val="4048281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13</a:t>
            </a:fld>
            <a:endParaRPr lang="en-US"/>
          </a:p>
        </p:txBody>
      </p:sp>
    </p:spTree>
    <p:extLst>
      <p:ext uri="{BB962C8B-B14F-4D97-AF65-F5344CB8AC3E}">
        <p14:creationId xmlns:p14="http://schemas.microsoft.com/office/powerpoint/2010/main" val="897032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14</a:t>
            </a:fld>
            <a:endParaRPr lang="en-US"/>
          </a:p>
        </p:txBody>
      </p:sp>
    </p:spTree>
    <p:extLst>
      <p:ext uri="{BB962C8B-B14F-4D97-AF65-F5344CB8AC3E}">
        <p14:creationId xmlns:p14="http://schemas.microsoft.com/office/powerpoint/2010/main" val="3163079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C5376-A6C8-418E-9D7A-37205E2B3F05}" type="slidenum">
              <a:rPr lang="en-US" smtClean="0"/>
              <a:pPr/>
              <a:t>15</a:t>
            </a:fld>
            <a:endParaRPr lang="en-US" dirty="0"/>
          </a:p>
        </p:txBody>
      </p:sp>
    </p:spTree>
    <p:extLst>
      <p:ext uri="{BB962C8B-B14F-4D97-AF65-F5344CB8AC3E}">
        <p14:creationId xmlns:p14="http://schemas.microsoft.com/office/powerpoint/2010/main" val="710678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C5376-A6C8-418E-9D7A-37205E2B3F05}" type="slidenum">
              <a:rPr lang="en-US" smtClean="0"/>
              <a:pPr/>
              <a:t>16</a:t>
            </a:fld>
            <a:endParaRPr lang="en-US" dirty="0"/>
          </a:p>
        </p:txBody>
      </p:sp>
    </p:spTree>
    <p:extLst>
      <p:ext uri="{BB962C8B-B14F-4D97-AF65-F5344CB8AC3E}">
        <p14:creationId xmlns:p14="http://schemas.microsoft.com/office/powerpoint/2010/main" val="3451686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C5376-A6C8-418E-9D7A-37205E2B3F05}" type="slidenum">
              <a:rPr lang="en-US" smtClean="0"/>
              <a:pPr/>
              <a:t>17</a:t>
            </a:fld>
            <a:endParaRPr lang="en-US" dirty="0"/>
          </a:p>
        </p:txBody>
      </p:sp>
    </p:spTree>
    <p:extLst>
      <p:ext uri="{BB962C8B-B14F-4D97-AF65-F5344CB8AC3E}">
        <p14:creationId xmlns:p14="http://schemas.microsoft.com/office/powerpoint/2010/main" val="111549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C5376-A6C8-418E-9D7A-37205E2B3F05}" type="slidenum">
              <a:rPr lang="en-US" smtClean="0"/>
              <a:pPr/>
              <a:t>18</a:t>
            </a:fld>
            <a:endParaRPr lang="en-US" dirty="0"/>
          </a:p>
        </p:txBody>
      </p:sp>
    </p:spTree>
    <p:extLst>
      <p:ext uri="{BB962C8B-B14F-4D97-AF65-F5344CB8AC3E}">
        <p14:creationId xmlns:p14="http://schemas.microsoft.com/office/powerpoint/2010/main" val="3455864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C5376-A6C8-418E-9D7A-37205E2B3F05}" type="slidenum">
              <a:rPr lang="en-US" smtClean="0"/>
              <a:pPr/>
              <a:t>19</a:t>
            </a:fld>
            <a:endParaRPr lang="en-US" dirty="0"/>
          </a:p>
        </p:txBody>
      </p:sp>
    </p:spTree>
    <p:extLst>
      <p:ext uri="{BB962C8B-B14F-4D97-AF65-F5344CB8AC3E}">
        <p14:creationId xmlns:p14="http://schemas.microsoft.com/office/powerpoint/2010/main" val="4200907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2</a:t>
            </a:fld>
            <a:endParaRPr lang="en-US"/>
          </a:p>
        </p:txBody>
      </p:sp>
    </p:spTree>
    <p:extLst>
      <p:ext uri="{BB962C8B-B14F-4D97-AF65-F5344CB8AC3E}">
        <p14:creationId xmlns:p14="http://schemas.microsoft.com/office/powerpoint/2010/main" val="52909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BC455553-9212-4EBF-8D8E-634FD67B8D2C}" type="slidenum">
              <a:rPr lang="en-US" sz="1200"/>
              <a:pPr/>
              <a:t>20</a:t>
            </a:fld>
            <a:endParaRPr lang="en-US" sz="1200" dirty="0"/>
          </a:p>
        </p:txBody>
      </p:sp>
    </p:spTree>
    <p:extLst>
      <p:ext uri="{BB962C8B-B14F-4D97-AF65-F5344CB8AC3E}">
        <p14:creationId xmlns:p14="http://schemas.microsoft.com/office/powerpoint/2010/main" val="580198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BDE1D906-B5A3-4849-8815-5A53D0D2AFBB}" type="slidenum">
              <a:rPr lang="en-US" sz="1200"/>
              <a:pPr/>
              <a:t>21</a:t>
            </a:fld>
            <a:endParaRPr lang="en-US" sz="1200" dirty="0"/>
          </a:p>
        </p:txBody>
      </p:sp>
    </p:spTree>
    <p:extLst>
      <p:ext uri="{BB962C8B-B14F-4D97-AF65-F5344CB8AC3E}">
        <p14:creationId xmlns:p14="http://schemas.microsoft.com/office/powerpoint/2010/main" val="3588149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A629AF7F-3649-4235-AB48-5090C78881BD}" type="slidenum">
              <a:rPr lang="en-US" sz="1200"/>
              <a:pPr/>
              <a:t>22</a:t>
            </a:fld>
            <a:endParaRPr lang="en-US" sz="1200" dirty="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An interesting special study would be on the effectiveness of ACH (high basicity) in treating water with high algal counts.</a:t>
            </a:r>
          </a:p>
        </p:txBody>
      </p:sp>
    </p:spTree>
    <p:extLst>
      <p:ext uri="{BB962C8B-B14F-4D97-AF65-F5344CB8AC3E}">
        <p14:creationId xmlns:p14="http://schemas.microsoft.com/office/powerpoint/2010/main" val="614013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88E9A64B-3D2E-4EBC-9235-B9039C53788D}" type="slidenum">
              <a:rPr lang="en-US" sz="1200"/>
              <a:pPr/>
              <a:t>23</a:t>
            </a:fld>
            <a:endParaRPr lang="en-US" sz="1200" dirty="0"/>
          </a:p>
        </p:txBody>
      </p:sp>
      <p:sp>
        <p:nvSpPr>
          <p:cNvPr id="35843" name="Rectangle 2050"/>
          <p:cNvSpPr>
            <a:spLocks noGrp="1" noRot="1" noChangeAspect="1" noChangeArrowheads="1" noTextEdit="1"/>
          </p:cNvSpPr>
          <p:nvPr>
            <p:ph type="sldImg"/>
          </p:nvPr>
        </p:nvSpPr>
        <p:spPr>
          <a:ln/>
        </p:spPr>
      </p:sp>
      <p:sp>
        <p:nvSpPr>
          <p:cNvPr id="35844" name="Rectangle 2051"/>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Flocculants may be an effective product for source waters with high algae counts.  Flocculants can be added to increase the size and weight of the relatively light algal floc formed in the coagulation process.</a:t>
            </a:r>
          </a:p>
        </p:txBody>
      </p:sp>
    </p:spTree>
    <p:extLst>
      <p:ext uri="{BB962C8B-B14F-4D97-AF65-F5344CB8AC3E}">
        <p14:creationId xmlns:p14="http://schemas.microsoft.com/office/powerpoint/2010/main" val="2140416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B2FB6BFA-A810-4554-BD6C-E072FCA28613}" type="slidenum">
              <a:rPr lang="en-US" sz="1200"/>
              <a:pPr/>
              <a:t>24</a:t>
            </a:fld>
            <a:endParaRPr lang="en-US" sz="1200" dirty="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How do you determine a chemical feed pump setting based on a desired dose (mg/L)?</a:t>
            </a:r>
          </a:p>
          <a:p>
            <a:r>
              <a:rPr lang="en-US" dirty="0" smtClean="0"/>
              <a:t>The next slides go through the steps to do this.</a:t>
            </a:r>
          </a:p>
          <a:p>
            <a:r>
              <a:rPr lang="en-US" dirty="0" smtClean="0"/>
              <a:t>These steps should be included in an operational guideline on setting chemical feed rates.</a:t>
            </a:r>
          </a:p>
          <a:p>
            <a:endParaRPr lang="en-US" dirty="0" smtClean="0"/>
          </a:p>
        </p:txBody>
      </p:sp>
    </p:spTree>
    <p:extLst>
      <p:ext uri="{BB962C8B-B14F-4D97-AF65-F5344CB8AC3E}">
        <p14:creationId xmlns:p14="http://schemas.microsoft.com/office/powerpoint/2010/main" val="413435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B2FB6BFA-A810-4554-BD6C-E072FCA28613}" type="slidenum">
              <a:rPr lang="en-US" sz="1200"/>
              <a:pPr/>
              <a:t>25</a:t>
            </a:fld>
            <a:endParaRPr lang="en-US" sz="1200" dirty="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How do you determine a chemical feed pump setting based on a desired dose (mg/L)?</a:t>
            </a:r>
          </a:p>
          <a:p>
            <a:r>
              <a:rPr lang="en-US" dirty="0" smtClean="0"/>
              <a:t>The next slides go through the steps to do this.</a:t>
            </a:r>
          </a:p>
          <a:p>
            <a:r>
              <a:rPr lang="en-US" dirty="0" smtClean="0"/>
              <a:t>These steps should be included in an operational guideline on setting chemical feed rates.</a:t>
            </a:r>
          </a:p>
          <a:p>
            <a:endParaRPr lang="en-US" dirty="0" smtClean="0"/>
          </a:p>
        </p:txBody>
      </p:sp>
    </p:spTree>
    <p:extLst>
      <p:ext uri="{BB962C8B-B14F-4D97-AF65-F5344CB8AC3E}">
        <p14:creationId xmlns:p14="http://schemas.microsoft.com/office/powerpoint/2010/main" val="683081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B2FB6BFA-A810-4554-BD6C-E072FCA28613}" type="slidenum">
              <a:rPr lang="en-US" sz="1200"/>
              <a:pPr/>
              <a:t>26</a:t>
            </a:fld>
            <a:endParaRPr lang="en-US" sz="1200" dirty="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29509500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27</a:t>
            </a:fld>
            <a:endParaRPr lang="en-US" sz="1200" dirty="0"/>
          </a:p>
        </p:txBody>
      </p:sp>
    </p:spTree>
    <p:extLst>
      <p:ext uri="{BB962C8B-B14F-4D97-AF65-F5344CB8AC3E}">
        <p14:creationId xmlns:p14="http://schemas.microsoft.com/office/powerpoint/2010/main" val="39937640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28</a:t>
            </a:fld>
            <a:endParaRPr lang="en-US" sz="1200" dirty="0"/>
          </a:p>
        </p:txBody>
      </p:sp>
    </p:spTree>
    <p:extLst>
      <p:ext uri="{BB962C8B-B14F-4D97-AF65-F5344CB8AC3E}">
        <p14:creationId xmlns:p14="http://schemas.microsoft.com/office/powerpoint/2010/main" val="34862111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29</a:t>
            </a:fld>
            <a:endParaRPr lang="en-US" sz="1200" dirty="0"/>
          </a:p>
        </p:txBody>
      </p:sp>
    </p:spTree>
    <p:extLst>
      <p:ext uri="{BB962C8B-B14F-4D97-AF65-F5344CB8AC3E}">
        <p14:creationId xmlns:p14="http://schemas.microsoft.com/office/powerpoint/2010/main" val="4099838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3</a:t>
            </a:fld>
            <a:endParaRPr lang="en-US"/>
          </a:p>
        </p:txBody>
      </p:sp>
    </p:spTree>
    <p:extLst>
      <p:ext uri="{BB962C8B-B14F-4D97-AF65-F5344CB8AC3E}">
        <p14:creationId xmlns:p14="http://schemas.microsoft.com/office/powerpoint/2010/main" val="18173314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30</a:t>
            </a:fld>
            <a:endParaRPr lang="en-US" sz="1200" dirty="0"/>
          </a:p>
        </p:txBody>
      </p:sp>
    </p:spTree>
    <p:extLst>
      <p:ext uri="{BB962C8B-B14F-4D97-AF65-F5344CB8AC3E}">
        <p14:creationId xmlns:p14="http://schemas.microsoft.com/office/powerpoint/2010/main" val="1517132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31</a:t>
            </a:fld>
            <a:endParaRPr lang="en-US" sz="1200" dirty="0"/>
          </a:p>
        </p:txBody>
      </p:sp>
    </p:spTree>
    <p:extLst>
      <p:ext uri="{BB962C8B-B14F-4D97-AF65-F5344CB8AC3E}">
        <p14:creationId xmlns:p14="http://schemas.microsoft.com/office/powerpoint/2010/main" val="26401905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32</a:t>
            </a:fld>
            <a:endParaRPr lang="en-US" sz="1200" dirty="0"/>
          </a:p>
        </p:txBody>
      </p:sp>
    </p:spTree>
    <p:extLst>
      <p:ext uri="{BB962C8B-B14F-4D97-AF65-F5344CB8AC3E}">
        <p14:creationId xmlns:p14="http://schemas.microsoft.com/office/powerpoint/2010/main" val="14935414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33</a:t>
            </a:fld>
            <a:endParaRPr lang="en-US" sz="1200" dirty="0"/>
          </a:p>
        </p:txBody>
      </p:sp>
    </p:spTree>
    <p:extLst>
      <p:ext uri="{BB962C8B-B14F-4D97-AF65-F5344CB8AC3E}">
        <p14:creationId xmlns:p14="http://schemas.microsoft.com/office/powerpoint/2010/main" val="1622330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34</a:t>
            </a:fld>
            <a:endParaRPr lang="en-US" sz="1200" dirty="0"/>
          </a:p>
        </p:txBody>
      </p:sp>
    </p:spTree>
    <p:extLst>
      <p:ext uri="{BB962C8B-B14F-4D97-AF65-F5344CB8AC3E}">
        <p14:creationId xmlns:p14="http://schemas.microsoft.com/office/powerpoint/2010/main" val="7975689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35</a:t>
            </a:fld>
            <a:endParaRPr lang="en-US" sz="1200" dirty="0"/>
          </a:p>
        </p:txBody>
      </p:sp>
    </p:spTree>
    <p:extLst>
      <p:ext uri="{BB962C8B-B14F-4D97-AF65-F5344CB8AC3E}">
        <p14:creationId xmlns:p14="http://schemas.microsoft.com/office/powerpoint/2010/main" val="21723786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9BFE8DEF-94F6-4A83-998A-6565CE76C1ED}" type="slidenum">
              <a:rPr lang="en-US" sz="1200"/>
              <a:pPr/>
              <a:t>36</a:t>
            </a:fld>
            <a:endParaRPr lang="en-US" sz="1200" dirty="0"/>
          </a:p>
        </p:txBody>
      </p:sp>
    </p:spTree>
    <p:extLst>
      <p:ext uri="{BB962C8B-B14F-4D97-AF65-F5344CB8AC3E}">
        <p14:creationId xmlns:p14="http://schemas.microsoft.com/office/powerpoint/2010/main" val="10183367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37F25FE6-4F4F-4F7D-B88C-A38FFFBD56A8}" type="slidenum">
              <a:rPr lang="en-US" sz="1200"/>
              <a:pPr/>
              <a:t>37</a:t>
            </a:fld>
            <a:endParaRPr lang="en-US" sz="1200" dirty="0"/>
          </a:p>
        </p:txBody>
      </p:sp>
    </p:spTree>
    <p:extLst>
      <p:ext uri="{BB962C8B-B14F-4D97-AF65-F5344CB8AC3E}">
        <p14:creationId xmlns:p14="http://schemas.microsoft.com/office/powerpoint/2010/main" val="24639098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37F25FE6-4F4F-4F7D-B88C-A38FFFBD56A8}" type="slidenum">
              <a:rPr lang="en-US" sz="1200"/>
              <a:pPr/>
              <a:t>38</a:t>
            </a:fld>
            <a:endParaRPr lang="en-US" sz="1200" dirty="0"/>
          </a:p>
        </p:txBody>
      </p:sp>
    </p:spTree>
    <p:extLst>
      <p:ext uri="{BB962C8B-B14F-4D97-AF65-F5344CB8AC3E}">
        <p14:creationId xmlns:p14="http://schemas.microsoft.com/office/powerpoint/2010/main" val="15535454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37F25FE6-4F4F-4F7D-B88C-A38FFFBD56A8}" type="slidenum">
              <a:rPr lang="en-US" sz="1200"/>
              <a:pPr/>
              <a:t>39</a:t>
            </a:fld>
            <a:endParaRPr lang="en-US" sz="1200" dirty="0"/>
          </a:p>
        </p:txBody>
      </p:sp>
    </p:spTree>
    <p:extLst>
      <p:ext uri="{BB962C8B-B14F-4D97-AF65-F5344CB8AC3E}">
        <p14:creationId xmlns:p14="http://schemas.microsoft.com/office/powerpoint/2010/main" val="2637104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NSF = National Sanitation Foundation, UL = Underwriters Laboratories, and WQA = Water Quality Alliance.</a:t>
            </a:r>
            <a:endParaRPr lang="en-US" dirty="0"/>
          </a:p>
        </p:txBody>
      </p:sp>
      <p:sp>
        <p:nvSpPr>
          <p:cNvPr id="4" name="Slide Number Placeholder 3"/>
          <p:cNvSpPr>
            <a:spLocks noGrp="1"/>
          </p:cNvSpPr>
          <p:nvPr>
            <p:ph type="sldNum" sz="quarter" idx="10"/>
          </p:nvPr>
        </p:nvSpPr>
        <p:spPr/>
        <p:txBody>
          <a:bodyPr/>
          <a:lstStyle/>
          <a:p>
            <a:fld id="{B3AC5376-A6C8-418E-9D7A-37205E2B3F05}" type="slidenum">
              <a:rPr lang="en-US" smtClean="0"/>
              <a:pPr/>
              <a:t>4</a:t>
            </a:fld>
            <a:endParaRPr lang="en-US"/>
          </a:p>
        </p:txBody>
      </p:sp>
    </p:spTree>
    <p:extLst>
      <p:ext uri="{BB962C8B-B14F-4D97-AF65-F5344CB8AC3E}">
        <p14:creationId xmlns:p14="http://schemas.microsoft.com/office/powerpoint/2010/main" val="8674300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This example</a:t>
            </a:r>
            <a:r>
              <a:rPr lang="en-US" baseline="0" dirty="0" smtClean="0"/>
              <a:t> could also apply to feeding other water treatment chemicals like potassium permanganate.</a:t>
            </a:r>
            <a:endParaRPr lang="en-US" dirty="0" smtClean="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37F25FE6-4F4F-4F7D-B88C-A38FFFBD56A8}" type="slidenum">
              <a:rPr lang="en-US" sz="1200"/>
              <a:pPr/>
              <a:t>40</a:t>
            </a:fld>
            <a:endParaRPr lang="en-US" sz="1200" dirty="0"/>
          </a:p>
        </p:txBody>
      </p:sp>
    </p:spTree>
    <p:extLst>
      <p:ext uri="{BB962C8B-B14F-4D97-AF65-F5344CB8AC3E}">
        <p14:creationId xmlns:p14="http://schemas.microsoft.com/office/powerpoint/2010/main" val="7117710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41</a:t>
            </a:fld>
            <a:endParaRPr lang="en-US" sz="1200" dirty="0"/>
          </a:p>
        </p:txBody>
      </p:sp>
    </p:spTree>
    <p:extLst>
      <p:ext uri="{BB962C8B-B14F-4D97-AF65-F5344CB8AC3E}">
        <p14:creationId xmlns:p14="http://schemas.microsoft.com/office/powerpoint/2010/main" val="32632922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42</a:t>
            </a:fld>
            <a:endParaRPr lang="en-US" sz="1200" dirty="0"/>
          </a:p>
        </p:txBody>
      </p:sp>
    </p:spTree>
    <p:extLst>
      <p:ext uri="{BB962C8B-B14F-4D97-AF65-F5344CB8AC3E}">
        <p14:creationId xmlns:p14="http://schemas.microsoft.com/office/powerpoint/2010/main" val="19860865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43</a:t>
            </a:fld>
            <a:endParaRPr lang="en-US" sz="1200" dirty="0"/>
          </a:p>
        </p:txBody>
      </p:sp>
    </p:spTree>
    <p:extLst>
      <p:ext uri="{BB962C8B-B14F-4D97-AF65-F5344CB8AC3E}">
        <p14:creationId xmlns:p14="http://schemas.microsoft.com/office/powerpoint/2010/main" val="35304681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44</a:t>
            </a:fld>
            <a:endParaRPr lang="en-US" sz="1200" dirty="0"/>
          </a:p>
        </p:txBody>
      </p:sp>
    </p:spTree>
    <p:extLst>
      <p:ext uri="{BB962C8B-B14F-4D97-AF65-F5344CB8AC3E}">
        <p14:creationId xmlns:p14="http://schemas.microsoft.com/office/powerpoint/2010/main" val="16645071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45</a:t>
            </a:fld>
            <a:endParaRPr lang="en-US" sz="1200" dirty="0"/>
          </a:p>
        </p:txBody>
      </p:sp>
    </p:spTree>
    <p:extLst>
      <p:ext uri="{BB962C8B-B14F-4D97-AF65-F5344CB8AC3E}">
        <p14:creationId xmlns:p14="http://schemas.microsoft.com/office/powerpoint/2010/main" val="770321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46</a:t>
            </a:fld>
            <a:endParaRPr lang="en-US" sz="1200" dirty="0"/>
          </a:p>
        </p:txBody>
      </p:sp>
    </p:spTree>
    <p:extLst>
      <p:ext uri="{BB962C8B-B14F-4D97-AF65-F5344CB8AC3E}">
        <p14:creationId xmlns:p14="http://schemas.microsoft.com/office/powerpoint/2010/main" val="8063670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47</a:t>
            </a:fld>
            <a:endParaRPr lang="en-US" sz="1200" dirty="0"/>
          </a:p>
        </p:txBody>
      </p:sp>
    </p:spTree>
    <p:extLst>
      <p:ext uri="{BB962C8B-B14F-4D97-AF65-F5344CB8AC3E}">
        <p14:creationId xmlns:p14="http://schemas.microsoft.com/office/powerpoint/2010/main" val="15177238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48</a:t>
            </a:fld>
            <a:endParaRPr lang="en-US" sz="1200" dirty="0"/>
          </a:p>
        </p:txBody>
      </p:sp>
    </p:spTree>
    <p:extLst>
      <p:ext uri="{BB962C8B-B14F-4D97-AF65-F5344CB8AC3E}">
        <p14:creationId xmlns:p14="http://schemas.microsoft.com/office/powerpoint/2010/main" val="31560348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49</a:t>
            </a:fld>
            <a:endParaRPr lang="en-US" sz="1200" dirty="0"/>
          </a:p>
        </p:txBody>
      </p:sp>
    </p:spTree>
    <p:extLst>
      <p:ext uri="{BB962C8B-B14F-4D97-AF65-F5344CB8AC3E}">
        <p14:creationId xmlns:p14="http://schemas.microsoft.com/office/powerpoint/2010/main" val="1620463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C5376-A6C8-418E-9D7A-37205E2B3F05}" type="slidenum">
              <a:rPr lang="en-US" smtClean="0"/>
              <a:pPr/>
              <a:t>5</a:t>
            </a:fld>
            <a:endParaRPr lang="en-US"/>
          </a:p>
        </p:txBody>
      </p:sp>
    </p:spTree>
    <p:extLst>
      <p:ext uri="{BB962C8B-B14F-4D97-AF65-F5344CB8AC3E}">
        <p14:creationId xmlns:p14="http://schemas.microsoft.com/office/powerpoint/2010/main" val="15452379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50</a:t>
            </a:fld>
            <a:endParaRPr lang="en-US" sz="1200" dirty="0"/>
          </a:p>
        </p:txBody>
      </p:sp>
    </p:spTree>
    <p:extLst>
      <p:ext uri="{BB962C8B-B14F-4D97-AF65-F5344CB8AC3E}">
        <p14:creationId xmlns:p14="http://schemas.microsoft.com/office/powerpoint/2010/main" val="1778215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Dry feeders are commonly used to feed pH adjustment chemicals</a:t>
            </a:r>
            <a:r>
              <a:rPr lang="en-US" baseline="0" dirty="0" smtClean="0"/>
              <a:t> like lime and soda ash.</a:t>
            </a:r>
            <a:endParaRPr lang="en-US" dirty="0" smtClean="0"/>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76E770BE-0CE8-411E-8C11-FB3B6C146F21}" type="slidenum">
              <a:rPr lang="en-US" sz="1200"/>
              <a:pPr/>
              <a:t>51</a:t>
            </a:fld>
            <a:endParaRPr lang="en-US" sz="1200" dirty="0"/>
          </a:p>
        </p:txBody>
      </p:sp>
    </p:spTree>
    <p:extLst>
      <p:ext uri="{BB962C8B-B14F-4D97-AF65-F5344CB8AC3E}">
        <p14:creationId xmlns:p14="http://schemas.microsoft.com/office/powerpoint/2010/main" val="13267101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52</a:t>
            </a:fld>
            <a:endParaRPr lang="en-US" sz="1200" dirty="0"/>
          </a:p>
        </p:txBody>
      </p:sp>
    </p:spTree>
    <p:extLst>
      <p:ext uri="{BB962C8B-B14F-4D97-AF65-F5344CB8AC3E}">
        <p14:creationId xmlns:p14="http://schemas.microsoft.com/office/powerpoint/2010/main" val="36013168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53</a:t>
            </a:fld>
            <a:endParaRPr lang="en-US"/>
          </a:p>
        </p:txBody>
      </p:sp>
    </p:spTree>
    <p:extLst>
      <p:ext uri="{BB962C8B-B14F-4D97-AF65-F5344CB8AC3E}">
        <p14:creationId xmlns:p14="http://schemas.microsoft.com/office/powerpoint/2010/main" val="9857684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54</a:t>
            </a:fld>
            <a:endParaRPr lang="en-US"/>
          </a:p>
        </p:txBody>
      </p:sp>
    </p:spTree>
    <p:extLst>
      <p:ext uri="{BB962C8B-B14F-4D97-AF65-F5344CB8AC3E}">
        <p14:creationId xmlns:p14="http://schemas.microsoft.com/office/powerpoint/2010/main" val="4188245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55</a:t>
            </a:fld>
            <a:endParaRPr lang="en-US"/>
          </a:p>
        </p:txBody>
      </p:sp>
    </p:spTree>
    <p:extLst>
      <p:ext uri="{BB962C8B-B14F-4D97-AF65-F5344CB8AC3E}">
        <p14:creationId xmlns:p14="http://schemas.microsoft.com/office/powerpoint/2010/main" val="42130969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56</a:t>
            </a:fld>
            <a:endParaRPr lang="en-US"/>
          </a:p>
        </p:txBody>
      </p:sp>
    </p:spTree>
    <p:extLst>
      <p:ext uri="{BB962C8B-B14F-4D97-AF65-F5344CB8AC3E}">
        <p14:creationId xmlns:p14="http://schemas.microsoft.com/office/powerpoint/2010/main" val="7025577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57</a:t>
            </a:fld>
            <a:endParaRPr lang="en-US"/>
          </a:p>
        </p:txBody>
      </p:sp>
    </p:spTree>
    <p:extLst>
      <p:ext uri="{BB962C8B-B14F-4D97-AF65-F5344CB8AC3E}">
        <p14:creationId xmlns:p14="http://schemas.microsoft.com/office/powerpoint/2010/main" val="15867635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2A74C34-EE97-47FB-AB96-46F0F8047DCB}" type="slidenum">
              <a:rPr lang="en-US" sz="1200"/>
              <a:pPr/>
              <a:t>58</a:t>
            </a:fld>
            <a:endParaRPr lang="en-US" sz="1200" dirty="0"/>
          </a:p>
        </p:txBody>
      </p:sp>
    </p:spTree>
    <p:extLst>
      <p:ext uri="{BB962C8B-B14F-4D97-AF65-F5344CB8AC3E}">
        <p14:creationId xmlns:p14="http://schemas.microsoft.com/office/powerpoint/2010/main" val="17438390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Provide a copy of the Chemical</a:t>
            </a:r>
            <a:r>
              <a:rPr lang="en-US" baseline="0" dirty="0" smtClean="0"/>
              <a:t> Feed Operational Guideline to the participants.</a:t>
            </a:r>
            <a:endParaRPr lang="en-US" dirty="0" smtClean="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3411417C-B9BE-4608-A5DA-AF320B0111EB}" type="slidenum">
              <a:rPr lang="en-US" sz="1200"/>
              <a:pPr/>
              <a:t>59</a:t>
            </a:fld>
            <a:endParaRPr lang="en-US" sz="1200" dirty="0"/>
          </a:p>
        </p:txBody>
      </p:sp>
    </p:spTree>
    <p:extLst>
      <p:ext uri="{BB962C8B-B14F-4D97-AF65-F5344CB8AC3E}">
        <p14:creationId xmlns:p14="http://schemas.microsoft.com/office/powerpoint/2010/main" val="3802743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6</a:t>
            </a:fld>
            <a:endParaRPr lang="en-US"/>
          </a:p>
        </p:txBody>
      </p:sp>
    </p:spTree>
    <p:extLst>
      <p:ext uri="{BB962C8B-B14F-4D97-AF65-F5344CB8AC3E}">
        <p14:creationId xmlns:p14="http://schemas.microsoft.com/office/powerpoint/2010/main" val="40445984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81E63080-C93D-464C-B33B-1FB84B624842}" type="slidenum">
              <a:rPr lang="en-US" sz="1200"/>
              <a:pPr/>
              <a:t>60</a:t>
            </a:fld>
            <a:endParaRPr lang="en-US" sz="1200" dirty="0"/>
          </a:p>
        </p:txBody>
      </p:sp>
    </p:spTree>
    <p:extLst>
      <p:ext uri="{BB962C8B-B14F-4D97-AF65-F5344CB8AC3E}">
        <p14:creationId xmlns:p14="http://schemas.microsoft.com/office/powerpoint/2010/main" val="36249087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4856E309-76F3-4C2C-BD72-33655181DBEE}" type="slidenum">
              <a:rPr lang="en-US" sz="1200"/>
              <a:pPr/>
              <a:t>61</a:t>
            </a:fld>
            <a:endParaRPr lang="en-US" sz="1200" dirty="0"/>
          </a:p>
        </p:txBody>
      </p:sp>
      <p:sp>
        <p:nvSpPr>
          <p:cNvPr id="38915" name="Rectangle 2050"/>
          <p:cNvSpPr>
            <a:spLocks noGrp="1" noRot="1" noChangeAspect="1" noChangeArrowheads="1" noTextEdit="1"/>
          </p:cNvSpPr>
          <p:nvPr>
            <p:ph type="sldImg"/>
          </p:nvPr>
        </p:nvSpPr>
        <p:spPr>
          <a:ln/>
        </p:spPr>
      </p:sp>
      <p:sp>
        <p:nvSpPr>
          <p:cNvPr id="38916" name="Rectangle 2051"/>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Jar testing can be used to test many of these topic areas.</a:t>
            </a:r>
          </a:p>
          <a:p>
            <a:r>
              <a:rPr lang="en-US" dirty="0" smtClean="0"/>
              <a:t>Operational changes should be assessed first, followed by minor modifications such as baffling</a:t>
            </a:r>
          </a:p>
          <a:p>
            <a:endParaRPr lang="en-US" dirty="0" smtClean="0"/>
          </a:p>
        </p:txBody>
      </p:sp>
    </p:spTree>
    <p:extLst>
      <p:ext uri="{BB962C8B-B14F-4D97-AF65-F5344CB8AC3E}">
        <p14:creationId xmlns:p14="http://schemas.microsoft.com/office/powerpoint/2010/main" val="15499757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00F925F6-EF13-4321-8F03-FB314CCC1538}" type="slidenum">
              <a:rPr lang="en-US" sz="1200"/>
              <a:pPr/>
              <a:t>62</a:t>
            </a:fld>
            <a:endParaRPr lang="en-US" sz="1200" dirty="0"/>
          </a:p>
        </p:txBody>
      </p:sp>
    </p:spTree>
    <p:extLst>
      <p:ext uri="{BB962C8B-B14F-4D97-AF65-F5344CB8AC3E}">
        <p14:creationId xmlns:p14="http://schemas.microsoft.com/office/powerpoint/2010/main" val="1009703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00F925F6-EF13-4321-8F03-FB314CCC1538}" type="slidenum">
              <a:rPr lang="en-US" sz="1200"/>
              <a:pPr/>
              <a:t>63</a:t>
            </a:fld>
            <a:endParaRPr lang="en-US" sz="1200" dirty="0"/>
          </a:p>
        </p:txBody>
      </p:sp>
    </p:spTree>
    <p:extLst>
      <p:ext uri="{BB962C8B-B14F-4D97-AF65-F5344CB8AC3E}">
        <p14:creationId xmlns:p14="http://schemas.microsoft.com/office/powerpoint/2010/main" val="41972618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00F925F6-EF13-4321-8F03-FB314CCC1538}" type="slidenum">
              <a:rPr lang="en-US" sz="1200"/>
              <a:pPr/>
              <a:t>64</a:t>
            </a:fld>
            <a:endParaRPr lang="en-US" sz="1200" dirty="0"/>
          </a:p>
        </p:txBody>
      </p:sp>
    </p:spTree>
    <p:extLst>
      <p:ext uri="{BB962C8B-B14F-4D97-AF65-F5344CB8AC3E}">
        <p14:creationId xmlns:p14="http://schemas.microsoft.com/office/powerpoint/2010/main" val="15960116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00F925F6-EF13-4321-8F03-FB314CCC1538}" type="slidenum">
              <a:rPr lang="en-US" sz="1200"/>
              <a:pPr/>
              <a:t>65</a:t>
            </a:fld>
            <a:endParaRPr lang="en-US" sz="1200" dirty="0"/>
          </a:p>
        </p:txBody>
      </p:sp>
    </p:spTree>
    <p:extLst>
      <p:ext uri="{BB962C8B-B14F-4D97-AF65-F5344CB8AC3E}">
        <p14:creationId xmlns:p14="http://schemas.microsoft.com/office/powerpoint/2010/main" val="29617719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15E822A8-71C5-4ABD-8F01-68DB3975A0A1}" type="slidenum">
              <a:rPr lang="en-US" sz="1200"/>
              <a:pPr/>
              <a:t>66</a:t>
            </a:fld>
            <a:endParaRPr lang="en-US" sz="1200" dirty="0"/>
          </a:p>
        </p:txBody>
      </p:sp>
      <p:sp>
        <p:nvSpPr>
          <p:cNvPr id="38915" name="Rectangle 1026"/>
          <p:cNvSpPr>
            <a:spLocks noGrp="1" noRot="1" noChangeAspect="1" noChangeArrowheads="1" noTextEdit="1"/>
          </p:cNvSpPr>
          <p:nvPr>
            <p:ph type="sldImg"/>
          </p:nvPr>
        </p:nvSpPr>
        <p:spPr>
          <a:ln/>
        </p:spPr>
      </p:sp>
      <p:sp>
        <p:nvSpPr>
          <p:cNvPr id="3891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Jar testing equipment can also be moved outside the lab to an unheated area of the plant to more closely match water temperature.  Water baths can also be used.</a:t>
            </a:r>
          </a:p>
        </p:txBody>
      </p:sp>
    </p:spTree>
    <p:extLst>
      <p:ext uri="{BB962C8B-B14F-4D97-AF65-F5344CB8AC3E}">
        <p14:creationId xmlns:p14="http://schemas.microsoft.com/office/powerpoint/2010/main" val="8582134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522D6057-3DF3-4D35-8EB9-1C21D26325A1}" type="slidenum">
              <a:rPr lang="en-US" sz="1200"/>
              <a:pPr/>
              <a:t>67</a:t>
            </a:fld>
            <a:endParaRPr lang="en-US" sz="1200" dirty="0"/>
          </a:p>
        </p:txBody>
      </p:sp>
    </p:spTree>
    <p:extLst>
      <p:ext uri="{BB962C8B-B14F-4D97-AF65-F5344CB8AC3E}">
        <p14:creationId xmlns:p14="http://schemas.microsoft.com/office/powerpoint/2010/main" val="11639759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20E46E24-3AC1-4AE5-9575-3AA1BB555D75}" type="slidenum">
              <a:rPr lang="en-US" sz="1200"/>
              <a:pPr/>
              <a:t>68</a:t>
            </a:fld>
            <a:endParaRPr lang="en-US" sz="1200" dirty="0"/>
          </a:p>
        </p:txBody>
      </p:sp>
    </p:spTree>
    <p:extLst>
      <p:ext uri="{BB962C8B-B14F-4D97-AF65-F5344CB8AC3E}">
        <p14:creationId xmlns:p14="http://schemas.microsoft.com/office/powerpoint/2010/main" val="14446377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Note:  This table is found in the jar test calibration spreadsheet and can be used to determine the appropriate stock solution concentration to make for a jar test.</a:t>
            </a:r>
          </a:p>
          <a:p>
            <a:endParaRPr lang="en-US" dirty="0" smtClean="0"/>
          </a:p>
          <a:p>
            <a:r>
              <a:rPr lang="en-US" dirty="0" smtClean="0"/>
              <a:t>Start with the column on the left and choose the incremental change in dosage in a 2 liter jar for each mL of stock solution added.  Then, select the corresponding stock solution concentration to the right.  The spreadsheet can be used to calculate the amount of product that needs to be added to a volumetric flask to make a specific stock solution concentration.</a:t>
            </a: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C733B3B4-308E-4D31-B939-83139DA53BFE}" type="slidenum">
              <a:rPr lang="en-US" sz="1200"/>
              <a:pPr/>
              <a:t>69</a:t>
            </a:fld>
            <a:endParaRPr lang="en-US" sz="1200" dirty="0"/>
          </a:p>
        </p:txBody>
      </p:sp>
    </p:spTree>
    <p:extLst>
      <p:ext uri="{BB962C8B-B14F-4D97-AF65-F5344CB8AC3E}">
        <p14:creationId xmlns:p14="http://schemas.microsoft.com/office/powerpoint/2010/main" val="1471727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7</a:t>
            </a:fld>
            <a:endParaRPr lang="en-US"/>
          </a:p>
        </p:txBody>
      </p:sp>
    </p:spTree>
    <p:extLst>
      <p:ext uri="{BB962C8B-B14F-4D97-AF65-F5344CB8AC3E}">
        <p14:creationId xmlns:p14="http://schemas.microsoft.com/office/powerpoint/2010/main" val="12892964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C284E4CF-17C4-4649-8AA8-7DB81EC2F562}" type="slidenum">
              <a:rPr lang="en-US" sz="1200"/>
              <a:pPr/>
              <a:t>70</a:t>
            </a:fld>
            <a:endParaRPr lang="en-US" sz="1200" dirty="0"/>
          </a:p>
        </p:txBody>
      </p:sp>
    </p:spTree>
    <p:extLst>
      <p:ext uri="{BB962C8B-B14F-4D97-AF65-F5344CB8AC3E}">
        <p14:creationId xmlns:p14="http://schemas.microsoft.com/office/powerpoint/2010/main" val="24150396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D2224EE-0D61-4BD5-AC90-5101777A874F}" type="slidenum">
              <a:rPr lang="en-US" smtClean="0"/>
              <a:pPr>
                <a:defRPr/>
              </a:pPr>
              <a:t>71</a:t>
            </a:fld>
            <a:endParaRPr lang="en-US" dirty="0"/>
          </a:p>
        </p:txBody>
      </p:sp>
    </p:spTree>
    <p:extLst>
      <p:ext uri="{BB962C8B-B14F-4D97-AF65-F5344CB8AC3E}">
        <p14:creationId xmlns:p14="http://schemas.microsoft.com/office/powerpoint/2010/main" val="19248945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little practice is needed to get</a:t>
            </a:r>
            <a:r>
              <a:rPr lang="en-US" baseline="0" dirty="0" smtClean="0"/>
              <a:t> good at using a microsyringe.  Accuracy is critical since a small error in delivering the coagulant can result in a large change in jar dosage.</a:t>
            </a:r>
            <a:endParaRPr lang="en-US" dirty="0"/>
          </a:p>
        </p:txBody>
      </p:sp>
      <p:sp>
        <p:nvSpPr>
          <p:cNvPr id="4" name="Slide Number Placeholder 3"/>
          <p:cNvSpPr>
            <a:spLocks noGrp="1"/>
          </p:cNvSpPr>
          <p:nvPr>
            <p:ph type="sldNum" sz="quarter" idx="10"/>
          </p:nvPr>
        </p:nvSpPr>
        <p:spPr/>
        <p:txBody>
          <a:bodyPr/>
          <a:lstStyle/>
          <a:p>
            <a:pPr>
              <a:defRPr/>
            </a:pPr>
            <a:fld id="{3D2224EE-0D61-4BD5-AC90-5101777A874F}" type="slidenum">
              <a:rPr lang="en-US" smtClean="0"/>
              <a:pPr>
                <a:defRPr/>
              </a:pPr>
              <a:t>72</a:t>
            </a:fld>
            <a:endParaRPr lang="en-US" dirty="0"/>
          </a:p>
        </p:txBody>
      </p:sp>
    </p:spTree>
    <p:extLst>
      <p:ext uri="{BB962C8B-B14F-4D97-AF65-F5344CB8AC3E}">
        <p14:creationId xmlns:p14="http://schemas.microsoft.com/office/powerpoint/2010/main" val="40114903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BF7B96A0-A17B-4791-B115-267B81A9792B}" type="slidenum">
              <a:rPr lang="en-US" sz="1200"/>
              <a:pPr/>
              <a:t>73</a:t>
            </a:fld>
            <a:endParaRPr lang="en-US" sz="1200" dirty="0"/>
          </a:p>
        </p:txBody>
      </p:sp>
    </p:spTree>
    <p:extLst>
      <p:ext uri="{BB962C8B-B14F-4D97-AF65-F5344CB8AC3E}">
        <p14:creationId xmlns:p14="http://schemas.microsoft.com/office/powerpoint/2010/main" val="5779996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84A574C1-1A95-4DD6-ADA7-45FBC6BC4F3D}" type="slidenum">
              <a:rPr lang="en-US" sz="1200"/>
              <a:pPr/>
              <a:t>74</a:t>
            </a:fld>
            <a:endParaRPr lang="en-US" sz="1200" dirty="0"/>
          </a:p>
        </p:txBody>
      </p:sp>
    </p:spTree>
    <p:extLst>
      <p:ext uri="{BB962C8B-B14F-4D97-AF65-F5344CB8AC3E}">
        <p14:creationId xmlns:p14="http://schemas.microsoft.com/office/powerpoint/2010/main" val="19070604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3411417C-B9BE-4608-A5DA-AF320B0111EB}" type="slidenum">
              <a:rPr lang="en-US" sz="1200"/>
              <a:pPr/>
              <a:t>75</a:t>
            </a:fld>
            <a:endParaRPr lang="en-US" sz="1200" dirty="0"/>
          </a:p>
        </p:txBody>
      </p:sp>
    </p:spTree>
    <p:extLst>
      <p:ext uri="{BB962C8B-B14F-4D97-AF65-F5344CB8AC3E}">
        <p14:creationId xmlns:p14="http://schemas.microsoft.com/office/powerpoint/2010/main" val="26088892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3411417C-B9BE-4608-A5DA-AF320B0111EB}" type="slidenum">
              <a:rPr lang="en-US" sz="1200"/>
              <a:pPr/>
              <a:t>76</a:t>
            </a:fld>
            <a:endParaRPr lang="en-US" sz="1200" dirty="0"/>
          </a:p>
        </p:txBody>
      </p:sp>
    </p:spTree>
    <p:extLst>
      <p:ext uri="{BB962C8B-B14F-4D97-AF65-F5344CB8AC3E}">
        <p14:creationId xmlns:p14="http://schemas.microsoft.com/office/powerpoint/2010/main" val="5975085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973F2890-DBC2-4269-A7E3-649073247E0C}" type="slidenum">
              <a:rPr lang="en-US" sz="1200"/>
              <a:pPr/>
              <a:t>77</a:t>
            </a:fld>
            <a:endParaRPr lang="en-US" sz="1200" dirty="0"/>
          </a:p>
        </p:txBody>
      </p:sp>
    </p:spTree>
    <p:extLst>
      <p:ext uri="{BB962C8B-B14F-4D97-AF65-F5344CB8AC3E}">
        <p14:creationId xmlns:p14="http://schemas.microsoft.com/office/powerpoint/2010/main" val="4074893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659DD7DC-0387-4B31-9DD1-0783917C9A9E}" type="slidenum">
              <a:rPr lang="en-US" sz="1200"/>
              <a:pPr/>
              <a:t>78</a:t>
            </a:fld>
            <a:endParaRPr lang="en-US" sz="1200" dirty="0"/>
          </a:p>
        </p:txBody>
      </p:sp>
    </p:spTree>
    <p:extLst>
      <p:ext uri="{BB962C8B-B14F-4D97-AF65-F5344CB8AC3E}">
        <p14:creationId xmlns:p14="http://schemas.microsoft.com/office/powerpoint/2010/main" val="9388149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demonstrate</a:t>
            </a:r>
            <a:r>
              <a:rPr lang="en-US" baseline="0" dirty="0" smtClean="0"/>
              <a:t> jar test calibration during the afternoon workshop each group will complete study 1 and one additional study.</a:t>
            </a:r>
          </a:p>
          <a:p>
            <a:r>
              <a:rPr lang="en-US" baseline="0" dirty="0" smtClean="0"/>
              <a:t>All participants will be hear about the approach and results of all the studies.</a:t>
            </a:r>
            <a:endParaRPr lang="en-US" dirty="0"/>
          </a:p>
        </p:txBody>
      </p:sp>
      <p:sp>
        <p:nvSpPr>
          <p:cNvPr id="4" name="Slide Number Placeholder 3"/>
          <p:cNvSpPr>
            <a:spLocks noGrp="1"/>
          </p:cNvSpPr>
          <p:nvPr>
            <p:ph type="sldNum" sz="quarter" idx="10"/>
          </p:nvPr>
        </p:nvSpPr>
        <p:spPr/>
        <p:txBody>
          <a:bodyPr/>
          <a:lstStyle/>
          <a:p>
            <a:pPr>
              <a:defRPr/>
            </a:pPr>
            <a:fld id="{8761D634-463D-48BA-9104-27725D10A6F5}" type="slidenum">
              <a:rPr lang="en-US" smtClean="0"/>
              <a:pPr>
                <a:defRPr/>
              </a:pPr>
              <a:t>79</a:t>
            </a:fld>
            <a:endParaRPr lang="en-US" dirty="0"/>
          </a:p>
        </p:txBody>
      </p:sp>
    </p:spTree>
    <p:extLst>
      <p:ext uri="{BB962C8B-B14F-4D97-AF65-F5344CB8AC3E}">
        <p14:creationId xmlns:p14="http://schemas.microsoft.com/office/powerpoint/2010/main" val="31450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C5376-A6C8-418E-9D7A-37205E2B3F05}" type="slidenum">
              <a:rPr lang="en-US" smtClean="0"/>
              <a:pPr/>
              <a:t>8</a:t>
            </a:fld>
            <a:endParaRPr lang="en-US"/>
          </a:p>
        </p:txBody>
      </p:sp>
    </p:spTree>
    <p:extLst>
      <p:ext uri="{BB962C8B-B14F-4D97-AF65-F5344CB8AC3E}">
        <p14:creationId xmlns:p14="http://schemas.microsoft.com/office/powerpoint/2010/main" val="20151037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52AB2-3EC7-4757-97BC-34DDFBF5F49B}" type="slidenum">
              <a:rPr lang="en-US" smtClean="0"/>
              <a:pPr>
                <a:defRPr/>
              </a:pPr>
              <a:t>80</a:t>
            </a:fld>
            <a:endParaRPr lang="en-US" dirty="0"/>
          </a:p>
        </p:txBody>
      </p:sp>
    </p:spTree>
    <p:extLst>
      <p:ext uri="{BB962C8B-B14F-4D97-AF65-F5344CB8AC3E}">
        <p14:creationId xmlns:p14="http://schemas.microsoft.com/office/powerpoint/2010/main" val="38588683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52AB2-3EC7-4757-97BC-34DDFBF5F49B}" type="slidenum">
              <a:rPr lang="en-US" smtClean="0"/>
              <a:pPr>
                <a:defRPr/>
              </a:pPr>
              <a:t>81</a:t>
            </a:fld>
            <a:endParaRPr lang="en-US" dirty="0"/>
          </a:p>
        </p:txBody>
      </p:sp>
    </p:spTree>
    <p:extLst>
      <p:ext uri="{BB962C8B-B14F-4D97-AF65-F5344CB8AC3E}">
        <p14:creationId xmlns:p14="http://schemas.microsoft.com/office/powerpoint/2010/main" val="288963730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52AB2-3EC7-4757-97BC-34DDFBF5F49B}" type="slidenum">
              <a:rPr lang="en-US" smtClean="0"/>
              <a:pPr>
                <a:defRPr/>
              </a:pPr>
              <a:t>82</a:t>
            </a:fld>
            <a:endParaRPr lang="en-US" dirty="0"/>
          </a:p>
        </p:txBody>
      </p:sp>
    </p:spTree>
    <p:extLst>
      <p:ext uri="{BB962C8B-B14F-4D97-AF65-F5344CB8AC3E}">
        <p14:creationId xmlns:p14="http://schemas.microsoft.com/office/powerpoint/2010/main" val="25370248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52AB2-3EC7-4757-97BC-34DDFBF5F49B}" type="slidenum">
              <a:rPr lang="en-US" smtClean="0"/>
              <a:pPr>
                <a:defRPr/>
              </a:pPr>
              <a:t>83</a:t>
            </a:fld>
            <a:endParaRPr lang="en-US" dirty="0"/>
          </a:p>
        </p:txBody>
      </p:sp>
    </p:spTree>
    <p:extLst>
      <p:ext uri="{BB962C8B-B14F-4D97-AF65-F5344CB8AC3E}">
        <p14:creationId xmlns:p14="http://schemas.microsoft.com/office/powerpoint/2010/main" val="1477770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C6DDCBA5-9104-403B-A60D-7972CED3E2C1}" type="slidenum">
              <a:rPr lang="en-US" sz="1200"/>
              <a:pPr/>
              <a:t>84</a:t>
            </a:fld>
            <a:endParaRPr lang="en-US" sz="1200" dirty="0"/>
          </a:p>
        </p:txBody>
      </p:sp>
    </p:spTree>
    <p:extLst>
      <p:ext uri="{BB962C8B-B14F-4D97-AF65-F5344CB8AC3E}">
        <p14:creationId xmlns:p14="http://schemas.microsoft.com/office/powerpoint/2010/main" val="14888014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52AB2-3EC7-4757-97BC-34DDFBF5F49B}" type="slidenum">
              <a:rPr lang="en-US" smtClean="0"/>
              <a:pPr>
                <a:defRPr/>
              </a:pPr>
              <a:t>85</a:t>
            </a:fld>
            <a:endParaRPr lang="en-US" dirty="0"/>
          </a:p>
        </p:txBody>
      </p:sp>
    </p:spTree>
    <p:extLst>
      <p:ext uri="{BB962C8B-B14F-4D97-AF65-F5344CB8AC3E}">
        <p14:creationId xmlns:p14="http://schemas.microsoft.com/office/powerpoint/2010/main" val="8356413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 spreadsheet</a:t>
            </a:r>
            <a:r>
              <a:rPr lang="en-US" baseline="0" dirty="0" smtClean="0"/>
              <a:t> has two approaches for determining if the settled curves are similar. One is the plotting of upper and lower bounds. The other is a ratio calculation based on the difference between two measurements.</a:t>
            </a:r>
            <a:endParaRPr lang="en-US" dirty="0" smtClean="0"/>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A2AE9F96-833D-4BFA-B9B0-B56CD51AFD8E}" type="slidenum">
              <a:rPr lang="en-US" sz="1200"/>
              <a:pPr/>
              <a:t>86</a:t>
            </a:fld>
            <a:endParaRPr lang="en-US" sz="1200" dirty="0"/>
          </a:p>
        </p:txBody>
      </p:sp>
    </p:spTree>
    <p:extLst>
      <p:ext uri="{BB962C8B-B14F-4D97-AF65-F5344CB8AC3E}">
        <p14:creationId xmlns:p14="http://schemas.microsoft.com/office/powerpoint/2010/main" val="1352798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52AB2-3EC7-4757-97BC-34DDFBF5F49B}" type="slidenum">
              <a:rPr lang="en-US" smtClean="0"/>
              <a:pPr>
                <a:defRPr/>
              </a:pPr>
              <a:t>87</a:t>
            </a:fld>
            <a:endParaRPr lang="en-US" dirty="0"/>
          </a:p>
        </p:txBody>
      </p:sp>
    </p:spTree>
    <p:extLst>
      <p:ext uri="{BB962C8B-B14F-4D97-AF65-F5344CB8AC3E}">
        <p14:creationId xmlns:p14="http://schemas.microsoft.com/office/powerpoint/2010/main" val="285706687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defTabSz="962925">
              <a:defRPr/>
            </a:pPr>
            <a:r>
              <a:rPr lang="en-US" sz="2100" dirty="0"/>
              <a:t>If available, streaming current or zeta potential could be used as a performance indicator. These instruments could be used to measure the particle charge in the jar as well as in the plant.</a:t>
            </a:r>
          </a:p>
          <a:p>
            <a:endParaRPr lang="en-US" dirty="0" smtClean="0"/>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491DB82F-A730-4D85-948B-E2CDAB0E8533}" type="slidenum">
              <a:rPr lang="en-US" sz="1200"/>
              <a:pPr/>
              <a:t>88</a:t>
            </a:fld>
            <a:endParaRPr lang="en-US" sz="1200" dirty="0"/>
          </a:p>
        </p:txBody>
      </p:sp>
    </p:spTree>
    <p:extLst>
      <p:ext uri="{BB962C8B-B14F-4D97-AF65-F5344CB8AC3E}">
        <p14:creationId xmlns:p14="http://schemas.microsoft.com/office/powerpoint/2010/main" val="20074422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52AB2-3EC7-4757-97BC-34DDFBF5F49B}" type="slidenum">
              <a:rPr lang="en-US" smtClean="0"/>
              <a:pPr>
                <a:defRPr/>
              </a:pPr>
              <a:t>89</a:t>
            </a:fld>
            <a:endParaRPr lang="en-US" dirty="0"/>
          </a:p>
        </p:txBody>
      </p:sp>
    </p:spTree>
    <p:extLst>
      <p:ext uri="{BB962C8B-B14F-4D97-AF65-F5344CB8AC3E}">
        <p14:creationId xmlns:p14="http://schemas.microsoft.com/office/powerpoint/2010/main" val="2167260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B8BBB618-603C-4BFB-B1C9-2A863486A55C}" type="slidenum">
              <a:rPr lang="en-US" sz="1200"/>
              <a:pPr/>
              <a:t>9</a:t>
            </a:fld>
            <a:endParaRPr lang="en-US" sz="1200" dirty="0"/>
          </a:p>
        </p:txBody>
      </p:sp>
    </p:spTree>
    <p:extLst>
      <p:ext uri="{BB962C8B-B14F-4D97-AF65-F5344CB8AC3E}">
        <p14:creationId xmlns:p14="http://schemas.microsoft.com/office/powerpoint/2010/main" val="22802894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 spreadsheet</a:t>
            </a:r>
            <a:r>
              <a:rPr lang="en-US" baseline="0" dirty="0" smtClean="0"/>
              <a:t> has two approaches for determining if the settled curves are similar. One is the plotting of upper and lower bounds. The other is a ratio calculation based on the difference between two measurements.</a:t>
            </a:r>
            <a:endParaRPr lang="en-US" dirty="0" smtClean="0"/>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A2AE9F96-833D-4BFA-B9B0-B56CD51AFD8E}" type="slidenum">
              <a:rPr lang="en-US" sz="1200"/>
              <a:pPr/>
              <a:t>90</a:t>
            </a:fld>
            <a:endParaRPr lang="en-US" sz="1200" dirty="0"/>
          </a:p>
        </p:txBody>
      </p:sp>
    </p:spTree>
    <p:extLst>
      <p:ext uri="{BB962C8B-B14F-4D97-AF65-F5344CB8AC3E}">
        <p14:creationId xmlns:p14="http://schemas.microsoft.com/office/powerpoint/2010/main" val="473504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52AB2-3EC7-4757-97BC-34DDFBF5F49B}" type="slidenum">
              <a:rPr lang="en-US" smtClean="0"/>
              <a:pPr>
                <a:defRPr/>
              </a:pPr>
              <a:t>91</a:t>
            </a:fld>
            <a:endParaRPr lang="en-US" dirty="0"/>
          </a:p>
        </p:txBody>
      </p:sp>
    </p:spTree>
    <p:extLst>
      <p:ext uri="{BB962C8B-B14F-4D97-AF65-F5344CB8AC3E}">
        <p14:creationId xmlns:p14="http://schemas.microsoft.com/office/powerpoint/2010/main" val="31118136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4CB642FF-B1E6-4005-A0ED-F09DA18F1AAD}" type="slidenum">
              <a:rPr lang="en-US" sz="1200"/>
              <a:pPr/>
              <a:t>92</a:t>
            </a:fld>
            <a:endParaRPr lang="en-US" sz="1200" dirty="0"/>
          </a:p>
        </p:txBody>
      </p:sp>
    </p:spTree>
    <p:extLst>
      <p:ext uri="{BB962C8B-B14F-4D97-AF65-F5344CB8AC3E}">
        <p14:creationId xmlns:p14="http://schemas.microsoft.com/office/powerpoint/2010/main" val="154839751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4CB642FF-B1E6-4005-A0ED-F09DA18F1AAD}" type="slidenum">
              <a:rPr lang="en-US" sz="1200"/>
              <a:pPr/>
              <a:t>93</a:t>
            </a:fld>
            <a:endParaRPr lang="en-US" sz="1200" dirty="0"/>
          </a:p>
        </p:txBody>
      </p:sp>
    </p:spTree>
    <p:extLst>
      <p:ext uri="{BB962C8B-B14F-4D97-AF65-F5344CB8AC3E}">
        <p14:creationId xmlns:p14="http://schemas.microsoft.com/office/powerpoint/2010/main" val="38198290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These settling</a:t>
            </a:r>
            <a:r>
              <a:rPr lang="en-US" baseline="0" dirty="0" smtClean="0"/>
              <a:t> curves do not match well. The Time 0 thru 2 minute turbidities were higher for the Beginning-of-Basin test than for the End-of-Basin test.</a:t>
            </a:r>
            <a:endParaRPr lang="en-US" dirty="0" smtClean="0"/>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92B9A06E-8850-4D51-AFD3-B6B72A96424D}" type="slidenum">
              <a:rPr lang="en-US" sz="1200"/>
              <a:pPr/>
              <a:t>94</a:t>
            </a:fld>
            <a:endParaRPr lang="en-US" sz="1200" dirty="0"/>
          </a:p>
        </p:txBody>
      </p:sp>
    </p:spTree>
    <p:extLst>
      <p:ext uri="{BB962C8B-B14F-4D97-AF65-F5344CB8AC3E}">
        <p14:creationId xmlns:p14="http://schemas.microsoft.com/office/powerpoint/2010/main" val="117347990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52AB2-3EC7-4757-97BC-34DDFBF5F49B}" type="slidenum">
              <a:rPr lang="en-US" smtClean="0"/>
              <a:pPr>
                <a:defRPr/>
              </a:pPr>
              <a:t>95</a:t>
            </a:fld>
            <a:endParaRPr lang="en-US" dirty="0"/>
          </a:p>
        </p:txBody>
      </p:sp>
    </p:spTree>
    <p:extLst>
      <p:ext uri="{BB962C8B-B14F-4D97-AF65-F5344CB8AC3E}">
        <p14:creationId xmlns:p14="http://schemas.microsoft.com/office/powerpoint/2010/main" val="178425778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CC87916E-A90B-4628-9E6F-E9B8B31327B0}" type="slidenum">
              <a:rPr lang="en-US" sz="1200"/>
              <a:pPr/>
              <a:t>96</a:t>
            </a:fld>
            <a:endParaRPr lang="en-US" sz="1200" dirty="0"/>
          </a:p>
        </p:txBody>
      </p:sp>
    </p:spTree>
    <p:extLst>
      <p:ext uri="{BB962C8B-B14F-4D97-AF65-F5344CB8AC3E}">
        <p14:creationId xmlns:p14="http://schemas.microsoft.com/office/powerpoint/2010/main" val="43237125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452AB2-3EC7-4757-97BC-34DDFBF5F49B}" type="slidenum">
              <a:rPr lang="en-US" smtClean="0"/>
              <a:pPr>
                <a:defRPr/>
              </a:pPr>
              <a:t>97</a:t>
            </a:fld>
            <a:endParaRPr lang="en-US" dirty="0"/>
          </a:p>
        </p:txBody>
      </p:sp>
    </p:spTree>
    <p:extLst>
      <p:ext uri="{BB962C8B-B14F-4D97-AF65-F5344CB8AC3E}">
        <p14:creationId xmlns:p14="http://schemas.microsoft.com/office/powerpoint/2010/main" val="236895321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C04DD62A-7074-4E4C-909B-183E1F42B6D4}" type="slidenum">
              <a:rPr lang="en-US" sz="1200"/>
              <a:pPr/>
              <a:t>98</a:t>
            </a:fld>
            <a:endParaRPr lang="en-US" sz="1200" dirty="0"/>
          </a:p>
        </p:txBody>
      </p:sp>
    </p:spTree>
    <p:extLst>
      <p:ext uri="{BB962C8B-B14F-4D97-AF65-F5344CB8AC3E}">
        <p14:creationId xmlns:p14="http://schemas.microsoft.com/office/powerpoint/2010/main" val="137412831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Note: this</a:t>
            </a:r>
            <a:r>
              <a:rPr lang="en-US" baseline="0" dirty="0" smtClean="0"/>
              <a:t> is a recent change to the sedimentation calibration study. An advantage of this approach is that the jars can be taken into the lab and run on the jar tester to simulate sedimentation. In the previous approach the test was conducted at the end of the flocculation basin, and the 2 jars had to be set up to have equal settling conditions (a difficult task to do even with practice).</a:t>
            </a: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2376" indent="-300913" eaLnBrk="0" hangingPunct="0">
              <a:defRPr sz="2500">
                <a:solidFill>
                  <a:schemeClr val="tx1"/>
                </a:solidFill>
                <a:latin typeface="Times New Roman" pitchFamily="18" charset="0"/>
              </a:defRPr>
            </a:lvl2pPr>
            <a:lvl3pPr marL="1203656" indent="-240731" eaLnBrk="0" hangingPunct="0">
              <a:defRPr sz="2500">
                <a:solidFill>
                  <a:schemeClr val="tx1"/>
                </a:solidFill>
                <a:latin typeface="Times New Roman" pitchFamily="18" charset="0"/>
              </a:defRPr>
            </a:lvl3pPr>
            <a:lvl4pPr marL="1685118" indent="-240731" eaLnBrk="0" hangingPunct="0">
              <a:defRPr sz="2500">
                <a:solidFill>
                  <a:schemeClr val="tx1"/>
                </a:solidFill>
                <a:latin typeface="Times New Roman" pitchFamily="18" charset="0"/>
              </a:defRPr>
            </a:lvl4pPr>
            <a:lvl5pPr marL="2166579" indent="-240731" eaLnBrk="0" hangingPunct="0">
              <a:defRPr sz="2500">
                <a:solidFill>
                  <a:schemeClr val="tx1"/>
                </a:solidFill>
                <a:latin typeface="Times New Roman" pitchFamily="18" charset="0"/>
              </a:defRPr>
            </a:lvl5pPr>
            <a:lvl6pPr marL="2648042" indent="-240731" eaLnBrk="0" fontAlgn="base" hangingPunct="0">
              <a:spcBef>
                <a:spcPct val="0"/>
              </a:spcBef>
              <a:spcAft>
                <a:spcPct val="0"/>
              </a:spcAft>
              <a:defRPr sz="2500">
                <a:solidFill>
                  <a:schemeClr val="tx1"/>
                </a:solidFill>
                <a:latin typeface="Times New Roman" pitchFamily="18" charset="0"/>
              </a:defRPr>
            </a:lvl6pPr>
            <a:lvl7pPr marL="3129504" indent="-240731" eaLnBrk="0" fontAlgn="base" hangingPunct="0">
              <a:spcBef>
                <a:spcPct val="0"/>
              </a:spcBef>
              <a:spcAft>
                <a:spcPct val="0"/>
              </a:spcAft>
              <a:defRPr sz="2500">
                <a:solidFill>
                  <a:schemeClr val="tx1"/>
                </a:solidFill>
                <a:latin typeface="Times New Roman" pitchFamily="18" charset="0"/>
              </a:defRPr>
            </a:lvl7pPr>
            <a:lvl8pPr marL="3610967" indent="-240731" eaLnBrk="0" fontAlgn="base" hangingPunct="0">
              <a:spcBef>
                <a:spcPct val="0"/>
              </a:spcBef>
              <a:spcAft>
                <a:spcPct val="0"/>
              </a:spcAft>
              <a:defRPr sz="2500">
                <a:solidFill>
                  <a:schemeClr val="tx1"/>
                </a:solidFill>
                <a:latin typeface="Times New Roman" pitchFamily="18" charset="0"/>
              </a:defRPr>
            </a:lvl8pPr>
            <a:lvl9pPr marL="4092429" indent="-240731" eaLnBrk="0" fontAlgn="base" hangingPunct="0">
              <a:spcBef>
                <a:spcPct val="0"/>
              </a:spcBef>
              <a:spcAft>
                <a:spcPct val="0"/>
              </a:spcAft>
              <a:defRPr sz="2500">
                <a:solidFill>
                  <a:schemeClr val="tx1"/>
                </a:solidFill>
                <a:latin typeface="Times New Roman" pitchFamily="18" charset="0"/>
              </a:defRPr>
            </a:lvl9pPr>
          </a:lstStyle>
          <a:p>
            <a:fld id="{33ED0D05-A675-42FD-8BC6-74A20D3F644F}" type="slidenum">
              <a:rPr lang="en-US" sz="1200"/>
              <a:pPr/>
              <a:t>99</a:t>
            </a:fld>
            <a:endParaRPr lang="en-US" sz="1200" dirty="0"/>
          </a:p>
        </p:txBody>
      </p:sp>
    </p:spTree>
    <p:extLst>
      <p:ext uri="{BB962C8B-B14F-4D97-AF65-F5344CB8AC3E}">
        <p14:creationId xmlns:p14="http://schemas.microsoft.com/office/powerpoint/2010/main" val="17263752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2"/>
          <p:cNvSpPr>
            <a:spLocks noGrp="1" noChangeArrowheads="1"/>
          </p:cNvSpPr>
          <p:nvPr>
            <p:ph type="ctrTitle"/>
          </p:nvPr>
        </p:nvSpPr>
        <p:spPr>
          <a:xfrm>
            <a:off x="685800" y="682625"/>
            <a:ext cx="7772400" cy="1470025"/>
          </a:xfrm>
        </p:spPr>
        <p:txBody>
          <a:bodyPr/>
          <a:lstStyle>
            <a:lvl1pPr algn="ctr">
              <a:defRPr/>
            </a:lvl1pPr>
          </a:lstStyle>
          <a:p>
            <a:r>
              <a:rPr lang="en-US"/>
              <a:t>Title</a:t>
            </a:r>
          </a:p>
        </p:txBody>
      </p:sp>
      <p:sp>
        <p:nvSpPr>
          <p:cNvPr id="6147" name="Rectangle 3"/>
          <p:cNvSpPr>
            <a:spLocks noGrp="1" noChangeArrowheads="1"/>
          </p:cNvSpPr>
          <p:nvPr>
            <p:ph type="subTitle" idx="1"/>
          </p:nvPr>
        </p:nvSpPr>
        <p:spPr>
          <a:xfrm>
            <a:off x="1371600" y="2438400"/>
            <a:ext cx="6400800" cy="1752600"/>
          </a:xfrm>
        </p:spPr>
        <p:txBody>
          <a:bodyPr/>
          <a:lstStyle>
            <a:lvl1pPr marL="0" indent="0" algn="ctr">
              <a:buFontTx/>
              <a:buNone/>
              <a:defRPr sz="1400"/>
            </a:lvl1pPr>
          </a:lstStyle>
          <a:p>
            <a:r>
              <a:rPr lang="en-US"/>
              <a:t>Click to edit Master subtitle style</a:t>
            </a:r>
          </a:p>
        </p:txBody>
      </p:sp>
      <p:sp>
        <p:nvSpPr>
          <p:cNvPr id="5" name="Rectangle 5"/>
          <p:cNvSpPr>
            <a:spLocks noGrp="1" noChangeArrowheads="1"/>
          </p:cNvSpPr>
          <p:nvPr>
            <p:ph type="ftr" sz="quarter" idx="10"/>
          </p:nvPr>
        </p:nvSpPr>
        <p:spPr>
          <a:xfrm>
            <a:off x="2895600" y="6096000"/>
            <a:ext cx="2895600" cy="476250"/>
          </a:xfrm>
        </p:spPr>
        <p:txBody>
          <a:bodyPr/>
          <a:lstStyle>
            <a:lvl1pPr algn="l" eaLnBrk="0" hangingPunct="0">
              <a:spcBef>
                <a:spcPct val="50000"/>
              </a:spcBef>
              <a:defRPr/>
            </a:lvl1pPr>
          </a:lstStyle>
          <a:p>
            <a:pPr>
              <a:defRPr/>
            </a:pPr>
            <a:r>
              <a:rPr lang="en-US"/>
              <a:t>(Enter) DEPARTMENT (ALL CAPS)</a:t>
            </a:r>
            <a:br>
              <a:rPr lang="en-US"/>
            </a:br>
            <a:r>
              <a:rPr lang="en-US"/>
              <a:t>(Enter) Division or Office (Mixed Case)</a:t>
            </a:r>
          </a:p>
          <a:p>
            <a:pPr>
              <a:defRPr/>
            </a:pPr>
            <a:endParaRPr lang="en-US"/>
          </a:p>
        </p:txBody>
      </p:sp>
    </p:spTree>
    <p:extLst>
      <p:ext uri="{BB962C8B-B14F-4D97-AF65-F5344CB8AC3E}">
        <p14:creationId xmlns:p14="http://schemas.microsoft.com/office/powerpoint/2010/main" val="1358974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sldNum" sz="quarter" idx="11"/>
          </p:nvPr>
        </p:nvSpPr>
        <p:spPr>
          <a:ln/>
        </p:spPr>
        <p:txBody>
          <a:bodyPr/>
          <a:lstStyle>
            <a:lvl1pPr>
              <a:defRPr/>
            </a:lvl1pPr>
          </a:lstStyle>
          <a:p>
            <a:fld id="{44DE99BE-E22B-4B4E-B9E8-34C6D6268E68}" type="slidenum">
              <a:rPr lang="en-US"/>
              <a:pPr/>
              <a:t>‹#›</a:t>
            </a:fld>
            <a:endParaRPr lang="en-US"/>
          </a:p>
        </p:txBody>
      </p:sp>
      <p:sp>
        <p:nvSpPr>
          <p:cNvPr id="6" name="Rectangle 1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31683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440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440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sldNum" sz="quarter" idx="11"/>
          </p:nvPr>
        </p:nvSpPr>
        <p:spPr>
          <a:ln/>
        </p:spPr>
        <p:txBody>
          <a:bodyPr/>
          <a:lstStyle>
            <a:lvl1pPr>
              <a:defRPr/>
            </a:lvl1pPr>
          </a:lstStyle>
          <a:p>
            <a:fld id="{EB02A9CF-102A-4E27-8DFE-823C2B94E0E3}" type="slidenum">
              <a:rPr lang="en-US"/>
              <a:pPr/>
              <a:t>‹#›</a:t>
            </a:fld>
            <a:endParaRPr lang="en-US"/>
          </a:p>
        </p:txBody>
      </p:sp>
      <p:sp>
        <p:nvSpPr>
          <p:cNvPr id="6" name="Rectangle 1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54640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dirty="0" smtClean="0"/>
          </a:p>
        </p:txBody>
      </p:sp>
      <p:sp>
        <p:nvSpPr>
          <p:cNvPr id="5" name="Rectangle 6"/>
          <p:cNvSpPr>
            <a:spLocks noGrp="1" noChangeArrowheads="1"/>
          </p:cNvSpPr>
          <p:nvPr>
            <p:ph type="dt" sz="half" idx="10"/>
          </p:nvPr>
        </p:nvSpPr>
        <p:spPr>
          <a:xfrm>
            <a:off x="304800" y="5943600"/>
            <a:ext cx="3505200" cy="476250"/>
          </a:xfrm>
          <a:prstGeom prst="rect">
            <a:avLst/>
          </a:prstGeom>
          <a:ln/>
        </p:spPr>
        <p:txBody>
          <a:bodyPr/>
          <a:lstStyle>
            <a:lvl1pPr>
              <a:defRPr/>
            </a:lvl1pPr>
          </a:lstStyle>
          <a:p>
            <a:pPr>
              <a:defRPr/>
            </a:pPr>
            <a:endParaRPr lang="en-US" dirty="0"/>
          </a:p>
        </p:txBody>
      </p:sp>
      <p:sp>
        <p:nvSpPr>
          <p:cNvPr id="6" name="Rectangle 7"/>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8"/>
          <p:cNvSpPr>
            <a:spLocks noGrp="1" noChangeArrowheads="1"/>
          </p:cNvSpPr>
          <p:nvPr>
            <p:ph type="sldNum" sz="quarter" idx="12"/>
          </p:nvPr>
        </p:nvSpPr>
        <p:spPr>
          <a:ln/>
        </p:spPr>
        <p:txBody>
          <a:bodyPr/>
          <a:lstStyle>
            <a:lvl1pPr>
              <a:defRPr/>
            </a:lvl1pPr>
          </a:lstStyle>
          <a:p>
            <a:pPr>
              <a:defRPr/>
            </a:pPr>
            <a:fld id="{7A2FE04B-50A2-47CC-A679-45AC53AC028C}" type="slidenum">
              <a:rPr lang="en-US"/>
              <a:pPr>
                <a:defRPr/>
              </a:pPr>
              <a:t>‹#›</a:t>
            </a:fld>
            <a:endParaRPr lang="en-US" dirty="0"/>
          </a:p>
        </p:txBody>
      </p:sp>
    </p:spTree>
    <p:extLst>
      <p:ext uri="{BB962C8B-B14F-4D97-AF65-F5344CB8AC3E}">
        <p14:creationId xmlns:p14="http://schemas.microsoft.com/office/powerpoint/2010/main" val="3244777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dirty="0" smtClean="0"/>
          </a:p>
        </p:txBody>
      </p:sp>
      <p:sp>
        <p:nvSpPr>
          <p:cNvPr id="4" name="Rectangle 6"/>
          <p:cNvSpPr>
            <a:spLocks noGrp="1" noChangeArrowheads="1"/>
          </p:cNvSpPr>
          <p:nvPr>
            <p:ph type="dt" sz="half" idx="10"/>
          </p:nvPr>
        </p:nvSpPr>
        <p:spPr>
          <a:xfrm>
            <a:off x="304800" y="5943600"/>
            <a:ext cx="3505200" cy="476250"/>
          </a:xfrm>
          <a:prstGeom prst="rect">
            <a:avLst/>
          </a:prstGeom>
          <a:ln/>
        </p:spPr>
        <p:txBody>
          <a:bodyPr/>
          <a:lstStyle>
            <a:lvl1pPr>
              <a:defRPr/>
            </a:lvl1pPr>
          </a:lstStyle>
          <a:p>
            <a:pPr>
              <a:defRPr/>
            </a:pPr>
            <a:endParaRPr lang="en-US" dirty="0"/>
          </a:p>
        </p:txBody>
      </p:sp>
      <p:sp>
        <p:nvSpPr>
          <p:cNvPr id="5" name="Rectangle 7"/>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8"/>
          <p:cNvSpPr>
            <a:spLocks noGrp="1" noChangeArrowheads="1"/>
          </p:cNvSpPr>
          <p:nvPr>
            <p:ph type="sldNum" sz="quarter" idx="12"/>
          </p:nvPr>
        </p:nvSpPr>
        <p:spPr>
          <a:ln/>
        </p:spPr>
        <p:txBody>
          <a:bodyPr/>
          <a:lstStyle>
            <a:lvl1pPr>
              <a:defRPr/>
            </a:lvl1pPr>
          </a:lstStyle>
          <a:p>
            <a:pPr>
              <a:defRPr/>
            </a:pPr>
            <a:fld id="{4D38870D-9ACE-4D28-BAE8-DB9FFBC1C297}" type="slidenum">
              <a:rPr lang="en-US"/>
              <a:pPr>
                <a:defRPr/>
              </a:pPr>
              <a:t>‹#›</a:t>
            </a:fld>
            <a:endParaRPr lang="en-US" dirty="0"/>
          </a:p>
        </p:txBody>
      </p:sp>
    </p:spTree>
    <p:extLst>
      <p:ext uri="{BB962C8B-B14F-4D97-AF65-F5344CB8AC3E}">
        <p14:creationId xmlns:p14="http://schemas.microsoft.com/office/powerpoint/2010/main" val="1785304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dirty="0" smtClean="0"/>
          </a:p>
        </p:txBody>
      </p:sp>
      <p:sp>
        <p:nvSpPr>
          <p:cNvPr id="4" name="Rectangle 6"/>
          <p:cNvSpPr>
            <a:spLocks noGrp="1" noChangeArrowheads="1"/>
          </p:cNvSpPr>
          <p:nvPr>
            <p:ph type="dt" sz="half" idx="10"/>
          </p:nvPr>
        </p:nvSpPr>
        <p:spPr>
          <a:xfrm>
            <a:off x="304800" y="5943600"/>
            <a:ext cx="3505200" cy="476250"/>
          </a:xfrm>
          <a:prstGeom prst="rect">
            <a:avLst/>
          </a:prstGeom>
          <a:ln/>
        </p:spPr>
        <p:txBody>
          <a:bodyPr/>
          <a:lstStyle>
            <a:lvl1pPr>
              <a:defRPr/>
            </a:lvl1pPr>
          </a:lstStyle>
          <a:p>
            <a:pPr>
              <a:defRPr/>
            </a:pPr>
            <a:endParaRPr lang="en-US" dirty="0"/>
          </a:p>
        </p:txBody>
      </p:sp>
      <p:sp>
        <p:nvSpPr>
          <p:cNvPr id="5" name="Rectangle 7"/>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8"/>
          <p:cNvSpPr>
            <a:spLocks noGrp="1" noChangeArrowheads="1"/>
          </p:cNvSpPr>
          <p:nvPr>
            <p:ph type="sldNum" sz="quarter" idx="12"/>
          </p:nvPr>
        </p:nvSpPr>
        <p:spPr>
          <a:ln/>
        </p:spPr>
        <p:txBody>
          <a:bodyPr/>
          <a:lstStyle>
            <a:lvl1pPr>
              <a:defRPr/>
            </a:lvl1pPr>
          </a:lstStyle>
          <a:p>
            <a:pPr>
              <a:defRPr/>
            </a:pPr>
            <a:fld id="{141EB05A-18F4-4742-87CC-F9BA2A10878B}" type="slidenum">
              <a:rPr lang="en-US"/>
              <a:pPr>
                <a:defRPr/>
              </a:pPr>
              <a:t>‹#›</a:t>
            </a:fld>
            <a:endParaRPr lang="en-US" dirty="0"/>
          </a:p>
        </p:txBody>
      </p:sp>
    </p:spTree>
    <p:extLst>
      <p:ext uri="{BB962C8B-B14F-4D97-AF65-F5344CB8AC3E}">
        <p14:creationId xmlns:p14="http://schemas.microsoft.com/office/powerpoint/2010/main" val="2520594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4" name="Text Placeholder 3"/>
          <p:cNvSpPr>
            <a:spLocks noGrp="1"/>
          </p:cNvSpPr>
          <p:nvPr>
            <p:ph type="body" sz="half" idx="2"/>
          </p:nvPr>
        </p:nvSpPr>
        <p:spPr>
          <a:xfrm>
            <a:off x="685800" y="1981200"/>
            <a:ext cx="7772400" cy="411480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0559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clipArtAndTx">
  <p:cSld name="1_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dirty="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054"/>
          <p:cNvSpPr>
            <a:spLocks noGrp="1" noChangeArrowheads="1"/>
          </p:cNvSpPr>
          <p:nvPr>
            <p:ph type="dt" sz="half" idx="10"/>
          </p:nvPr>
        </p:nvSpPr>
        <p:spPr>
          <a:xfrm>
            <a:off x="304800" y="5943600"/>
            <a:ext cx="3505200" cy="476250"/>
          </a:xfrm>
          <a:prstGeom prst="rect">
            <a:avLst/>
          </a:prstGeom>
          <a:ln/>
        </p:spPr>
        <p:txBody>
          <a:bodyPr/>
          <a:lstStyle>
            <a:lvl1pPr>
              <a:defRPr/>
            </a:lvl1pPr>
          </a:lstStyle>
          <a:p>
            <a:pPr>
              <a:defRPr/>
            </a:pPr>
            <a:endParaRPr lang="en-US" dirty="0"/>
          </a:p>
        </p:txBody>
      </p:sp>
      <p:sp>
        <p:nvSpPr>
          <p:cNvPr id="6" name="Rectangle 205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056"/>
          <p:cNvSpPr>
            <a:spLocks noGrp="1" noChangeArrowheads="1"/>
          </p:cNvSpPr>
          <p:nvPr>
            <p:ph type="sldNum" sz="quarter" idx="12"/>
          </p:nvPr>
        </p:nvSpPr>
        <p:spPr>
          <a:ln/>
        </p:spPr>
        <p:txBody>
          <a:bodyPr/>
          <a:lstStyle>
            <a:lvl1pPr>
              <a:defRPr/>
            </a:lvl1pPr>
          </a:lstStyle>
          <a:p>
            <a:pPr>
              <a:defRPr/>
            </a:pPr>
            <a:fld id="{23125F7C-20F4-4C30-9447-7C008B2F159F}" type="slidenum">
              <a:rPr lang="en-US"/>
              <a:pPr>
                <a:defRPr/>
              </a:pPr>
              <a:t>‹#›</a:t>
            </a:fld>
            <a:endParaRPr lang="en-US" dirty="0"/>
          </a:p>
        </p:txBody>
      </p:sp>
    </p:spTree>
    <p:extLst>
      <p:ext uri="{BB962C8B-B14F-4D97-AF65-F5344CB8AC3E}">
        <p14:creationId xmlns:p14="http://schemas.microsoft.com/office/powerpoint/2010/main" val="3031959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4"/>
          <p:cNvSpPr>
            <a:spLocks noGrp="1"/>
          </p:cNvSpPr>
          <p:nvPr>
            <p:ph type="sldNum" sz="quarter" idx="11"/>
          </p:nvPr>
        </p:nvSpPr>
        <p:spPr/>
        <p:txBody>
          <a:bodyPr/>
          <a:lstStyle>
            <a:lvl1pPr>
              <a:defRPr/>
            </a:lvl1pPr>
          </a:lstStyle>
          <a:p>
            <a:fld id="{FEA73A45-DEBE-46C3-90ED-D5A73A98762E}" type="slidenum">
              <a:rPr lang="en-US"/>
              <a:pPr/>
              <a:t>‹#›</a:t>
            </a:fld>
            <a:endParaRPr lang="en-US"/>
          </a:p>
        </p:txBody>
      </p:sp>
      <p:sp>
        <p:nvSpPr>
          <p:cNvPr id="7" name="Footer Placeholder 5"/>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274955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78185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sldNum" sz="quarter" idx="11"/>
          </p:nvPr>
        </p:nvSpPr>
        <p:spPr>
          <a:ln/>
        </p:spPr>
        <p:txBody>
          <a:bodyPr/>
          <a:lstStyle>
            <a:lvl1pPr>
              <a:defRPr/>
            </a:lvl1pPr>
          </a:lstStyle>
          <a:p>
            <a:fld id="{6202E4F0-7908-478E-93B8-2B1EE84DB418}" type="slidenum">
              <a:rPr lang="en-US"/>
              <a:pPr/>
              <a:t>‹#›</a:t>
            </a:fld>
            <a:endParaRPr lang="en-US"/>
          </a:p>
        </p:txBody>
      </p:sp>
      <p:sp>
        <p:nvSpPr>
          <p:cNvPr id="7" name="Rectangle 1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86029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8"/>
          <p:cNvSpPr>
            <a:spLocks noGrp="1" noChangeArrowheads="1"/>
          </p:cNvSpPr>
          <p:nvPr>
            <p:ph type="sldNum" sz="quarter" idx="11"/>
          </p:nvPr>
        </p:nvSpPr>
        <p:spPr>
          <a:ln/>
        </p:spPr>
        <p:txBody>
          <a:bodyPr/>
          <a:lstStyle>
            <a:lvl1pPr>
              <a:defRPr/>
            </a:lvl1pPr>
          </a:lstStyle>
          <a:p>
            <a:fld id="{E7B96580-BB25-4E73-A5D4-2603A8AAA47C}" type="slidenum">
              <a:rPr lang="en-US"/>
              <a:pPr/>
              <a:t>‹#›</a:t>
            </a:fld>
            <a:endParaRPr lang="en-US"/>
          </a:p>
        </p:txBody>
      </p:sp>
      <p:sp>
        <p:nvSpPr>
          <p:cNvPr id="9" name="Rectangle 1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00045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Rectangle 8"/>
          <p:cNvSpPr>
            <a:spLocks noGrp="1" noChangeArrowheads="1"/>
          </p:cNvSpPr>
          <p:nvPr>
            <p:ph type="sldNum" sz="quarter" idx="11"/>
          </p:nvPr>
        </p:nvSpPr>
        <p:spPr>
          <a:ln/>
        </p:spPr>
        <p:txBody>
          <a:bodyPr/>
          <a:lstStyle>
            <a:lvl1pPr>
              <a:defRPr/>
            </a:lvl1pPr>
          </a:lstStyle>
          <a:p>
            <a:fld id="{43D80576-9188-4A37-9804-1F69119B15CA}" type="slidenum">
              <a:rPr lang="en-US"/>
              <a:pPr/>
              <a:t>‹#›</a:t>
            </a:fld>
            <a:endParaRPr lang="en-US"/>
          </a:p>
        </p:txBody>
      </p:sp>
      <p:sp>
        <p:nvSpPr>
          <p:cNvPr id="5" name="Rectangle 1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3889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02397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85062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8"/>
          <p:cNvSpPr>
            <a:spLocks noGrp="1" noChangeArrowheads="1"/>
          </p:cNvSpPr>
          <p:nvPr>
            <p:ph type="sldNum" sz="quarter" idx="11"/>
          </p:nvPr>
        </p:nvSpPr>
        <p:spPr>
          <a:ln/>
        </p:spPr>
        <p:txBody>
          <a:bodyPr/>
          <a:lstStyle>
            <a:lvl1pPr>
              <a:defRPr/>
            </a:lvl1pPr>
          </a:lstStyle>
          <a:p>
            <a:fld id="{1907E568-B9D4-43C3-9A5A-749D384B4974}" type="slidenum">
              <a:rPr lang="en-US"/>
              <a:pPr/>
              <a:t>‹#›</a:t>
            </a:fld>
            <a:endParaRPr lang="en-US"/>
          </a:p>
        </p:txBody>
      </p:sp>
      <p:sp>
        <p:nvSpPr>
          <p:cNvPr id="7" name="Rectangle 1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41892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2" descr="Power Point Template PG 2 new sm"/>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28" name="Rectangle 8"/>
          <p:cNvSpPr>
            <a:spLocks noGrp="1" noChangeArrowheads="1"/>
          </p:cNvSpPr>
          <p:nvPr>
            <p:ph type="sldNum" sz="quarter" idx="4"/>
          </p:nvPr>
        </p:nvSpPr>
        <p:spPr bwMode="auto">
          <a:xfrm>
            <a:off x="304800" y="6477000"/>
            <a:ext cx="2133600" cy="247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5595"/>
                </a:solidFill>
                <a:latin typeface="Arial" panose="020B0604020202020204" pitchFamily="34" charset="0"/>
              </a:defRPr>
            </a:lvl1pPr>
          </a:lstStyle>
          <a:p>
            <a:fld id="{BBF5B1D0-3FBF-4BEB-A9C8-333BAFE4EA52}" type="slidenum">
              <a:rPr lang="en-US"/>
              <a:pPr/>
              <a:t>‹#›</a:t>
            </a:fld>
            <a:endParaRPr lang="en-US"/>
          </a:p>
        </p:txBody>
      </p:sp>
      <p:sp>
        <p:nvSpPr>
          <p:cNvPr id="5130" name="Rectangle 10"/>
          <p:cNvSpPr>
            <a:spLocks noGrp="1" noChangeArrowheads="1"/>
          </p:cNvSpPr>
          <p:nvPr>
            <p:ph type="ftr" sz="quarter" idx="3"/>
          </p:nvPr>
        </p:nvSpPr>
        <p:spPr bwMode="auto">
          <a:xfrm>
            <a:off x="3124200" y="6477000"/>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005595"/>
                </a:solidFill>
                <a:latin typeface="+mn-lt"/>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91" r:id="rId12"/>
    <p:sldLayoutId id="2147483792" r:id="rId13"/>
    <p:sldLayoutId id="2147483794" r:id="rId14"/>
    <p:sldLayoutId id="2147483795" r:id="rId15"/>
    <p:sldLayoutId id="2147483796" r:id="rId16"/>
  </p:sldLayoutIdLst>
  <mc:AlternateContent xmlns:mc="http://schemas.openxmlformats.org/markup-compatibility/2006" xmlns:p14="http://schemas.microsoft.com/office/powerpoint/2010/main">
    <mc:Choice Requires="p14">
      <p:transition p14:dur="0"/>
    </mc:Choice>
    <mc:Fallback xmlns="">
      <p:transition/>
    </mc:Fallback>
  </mc:AlternateContent>
  <p:hf hdr="0" ftr="0"/>
  <p:txStyles>
    <p:titleStyle>
      <a:lvl1pPr algn="l" rtl="0" eaLnBrk="0" fontAlgn="base" hangingPunct="0">
        <a:spcBef>
          <a:spcPct val="0"/>
        </a:spcBef>
        <a:spcAft>
          <a:spcPct val="0"/>
        </a:spcAft>
        <a:defRPr sz="3200" b="1">
          <a:solidFill>
            <a:srgbClr val="005595"/>
          </a:solidFill>
          <a:latin typeface="+mj-lt"/>
          <a:ea typeface="+mj-ea"/>
          <a:cs typeface="+mj-cs"/>
        </a:defRPr>
      </a:lvl1pPr>
      <a:lvl2pPr algn="l" rtl="0" eaLnBrk="0" fontAlgn="base" hangingPunct="0">
        <a:spcBef>
          <a:spcPct val="0"/>
        </a:spcBef>
        <a:spcAft>
          <a:spcPct val="0"/>
        </a:spcAft>
        <a:defRPr sz="3200" b="1">
          <a:solidFill>
            <a:srgbClr val="005595"/>
          </a:solidFill>
          <a:latin typeface="Arial" charset="0"/>
        </a:defRPr>
      </a:lvl2pPr>
      <a:lvl3pPr algn="l" rtl="0" eaLnBrk="0" fontAlgn="base" hangingPunct="0">
        <a:spcBef>
          <a:spcPct val="0"/>
        </a:spcBef>
        <a:spcAft>
          <a:spcPct val="0"/>
        </a:spcAft>
        <a:defRPr sz="3200" b="1">
          <a:solidFill>
            <a:srgbClr val="005595"/>
          </a:solidFill>
          <a:latin typeface="Arial" charset="0"/>
        </a:defRPr>
      </a:lvl3pPr>
      <a:lvl4pPr algn="l" rtl="0" eaLnBrk="0" fontAlgn="base" hangingPunct="0">
        <a:spcBef>
          <a:spcPct val="0"/>
        </a:spcBef>
        <a:spcAft>
          <a:spcPct val="0"/>
        </a:spcAft>
        <a:defRPr sz="3200" b="1">
          <a:solidFill>
            <a:srgbClr val="005595"/>
          </a:solidFill>
          <a:latin typeface="Arial" charset="0"/>
        </a:defRPr>
      </a:lvl4pPr>
      <a:lvl5pPr algn="l" rtl="0" eaLnBrk="0" fontAlgn="base" hangingPunct="0">
        <a:spcBef>
          <a:spcPct val="0"/>
        </a:spcBef>
        <a:spcAft>
          <a:spcPct val="0"/>
        </a:spcAft>
        <a:defRPr sz="3200" b="1">
          <a:solidFill>
            <a:srgbClr val="005595"/>
          </a:solidFill>
          <a:latin typeface="Arial" charset="0"/>
        </a:defRPr>
      </a:lvl5pPr>
      <a:lvl6pPr marL="457200" algn="l" rtl="0" fontAlgn="base">
        <a:spcBef>
          <a:spcPct val="0"/>
        </a:spcBef>
        <a:spcAft>
          <a:spcPct val="0"/>
        </a:spcAft>
        <a:defRPr sz="3200" b="1">
          <a:solidFill>
            <a:srgbClr val="005595"/>
          </a:solidFill>
          <a:latin typeface="Arial" charset="0"/>
        </a:defRPr>
      </a:lvl6pPr>
      <a:lvl7pPr marL="914400" algn="l" rtl="0" fontAlgn="base">
        <a:spcBef>
          <a:spcPct val="0"/>
        </a:spcBef>
        <a:spcAft>
          <a:spcPct val="0"/>
        </a:spcAft>
        <a:defRPr sz="3200" b="1">
          <a:solidFill>
            <a:srgbClr val="005595"/>
          </a:solidFill>
          <a:latin typeface="Arial" charset="0"/>
        </a:defRPr>
      </a:lvl7pPr>
      <a:lvl8pPr marL="1371600" algn="l" rtl="0" fontAlgn="base">
        <a:spcBef>
          <a:spcPct val="0"/>
        </a:spcBef>
        <a:spcAft>
          <a:spcPct val="0"/>
        </a:spcAft>
        <a:defRPr sz="3200" b="1">
          <a:solidFill>
            <a:srgbClr val="005595"/>
          </a:solidFill>
          <a:latin typeface="Arial" charset="0"/>
        </a:defRPr>
      </a:lvl8pPr>
      <a:lvl9pPr marL="1828800" algn="l" rtl="0" fontAlgn="base">
        <a:spcBef>
          <a:spcPct val="0"/>
        </a:spcBef>
        <a:spcAft>
          <a:spcPct val="0"/>
        </a:spcAft>
        <a:defRPr sz="3200" b="1">
          <a:solidFill>
            <a:srgbClr val="005595"/>
          </a:solidFill>
          <a:latin typeface="Arial" charset="0"/>
        </a:defRPr>
      </a:lvl9pPr>
    </p:titleStyle>
    <p:body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0.xml"/><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1.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20.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3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08.png"/></Relationships>
</file>

<file path=ppt/slides/_rels/slide3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119.png"/><Relationship Id="rId4" Type="http://schemas.openxmlformats.org/officeDocument/2006/relationships/image" Target="../media/image118.png"/></Relationships>
</file>

<file path=ppt/slides/_rels/slide3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121.png"/></Relationships>
</file>

<file path=ppt/slides/_rels/slide3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12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220.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123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4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4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png"/></Relationships>
</file>

<file path=ppt/slides/_rels/slide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58.xml"/><Relationship Id="rId7" Type="http://schemas.openxmlformats.org/officeDocument/2006/relationships/image" Target="../media/image3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35.wmf"/><Relationship Id="rId5" Type="http://schemas.openxmlformats.org/officeDocument/2006/relationships/image" Target="../media/image32.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34.wmf"/></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info.nsf.org/Certified/PwsChemical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5.xml"/><Relationship Id="rId1" Type="http://schemas.openxmlformats.org/officeDocument/2006/relationships/slideLayout" Target="../slideLayouts/slideLayout12.xml"/><Relationship Id="rId5" Type="http://schemas.openxmlformats.org/officeDocument/2006/relationships/image" Target="../media/image45.jpeg"/><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7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2.xml"/><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8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04800" y="381000"/>
            <a:ext cx="8534400" cy="5410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5122" name="Title 1"/>
          <p:cNvSpPr>
            <a:spLocks noGrp="1"/>
          </p:cNvSpPr>
          <p:nvPr>
            <p:ph type="title"/>
          </p:nvPr>
        </p:nvSpPr>
        <p:spPr>
          <a:xfrm>
            <a:off x="533400" y="228600"/>
            <a:ext cx="8229600" cy="1143000"/>
          </a:xfrm>
        </p:spPr>
        <p:txBody>
          <a:bodyPr/>
          <a:lstStyle/>
          <a:p>
            <a:pPr algn="ctr"/>
            <a:r>
              <a:rPr lang="en-US" dirty="0" smtClean="0"/>
              <a:t>Class Outline</a:t>
            </a:r>
          </a:p>
        </p:txBody>
      </p:sp>
      <p:sp>
        <p:nvSpPr>
          <p:cNvPr id="5123" name="Content Placeholder 2"/>
          <p:cNvSpPr>
            <a:spLocks noGrp="1"/>
          </p:cNvSpPr>
          <p:nvPr>
            <p:ph idx="1"/>
          </p:nvPr>
        </p:nvSpPr>
        <p:spPr>
          <a:xfrm>
            <a:off x="457200" y="1219200"/>
            <a:ext cx="8229600" cy="4114800"/>
          </a:xfrm>
        </p:spPr>
        <p:txBody>
          <a:bodyPr/>
          <a:lstStyle/>
          <a:p>
            <a:pPr marL="0" indent="0">
              <a:lnSpc>
                <a:spcPct val="150000"/>
              </a:lnSpc>
              <a:spcBef>
                <a:spcPts val="0"/>
              </a:spcBef>
              <a:buNone/>
            </a:pPr>
            <a:r>
              <a:rPr lang="en-US" dirty="0"/>
              <a:t>9 AM		Introduction/Overview</a:t>
            </a:r>
          </a:p>
          <a:p>
            <a:pPr marL="400050" lvl="1" indent="0">
              <a:lnSpc>
                <a:spcPct val="150000"/>
              </a:lnSpc>
              <a:spcBef>
                <a:spcPts val="0"/>
              </a:spcBef>
              <a:buNone/>
            </a:pPr>
            <a:r>
              <a:rPr lang="en-US" i="1" dirty="0" smtClean="0"/>
              <a:t>10:15 AM – 15 minute break</a:t>
            </a:r>
          </a:p>
          <a:p>
            <a:pPr marL="0" indent="0">
              <a:lnSpc>
                <a:spcPct val="150000"/>
              </a:lnSpc>
              <a:spcBef>
                <a:spcPts val="0"/>
              </a:spcBef>
              <a:buNone/>
            </a:pPr>
            <a:r>
              <a:rPr lang="en-US" dirty="0" smtClean="0">
                <a:solidFill>
                  <a:srgbClr val="C00000"/>
                </a:solidFill>
              </a:rPr>
              <a:t>10:30 AM	Coagulation/Flocculation</a:t>
            </a:r>
          </a:p>
          <a:p>
            <a:pPr marL="400050" lvl="1" indent="0">
              <a:lnSpc>
                <a:spcPct val="150000"/>
              </a:lnSpc>
              <a:spcBef>
                <a:spcPts val="0"/>
              </a:spcBef>
              <a:buNone/>
            </a:pPr>
            <a:r>
              <a:rPr lang="en-US" i="1" dirty="0" smtClean="0"/>
              <a:t>12 noon – Lunch (on your own)</a:t>
            </a:r>
          </a:p>
          <a:p>
            <a:pPr marL="0" indent="0">
              <a:lnSpc>
                <a:spcPct val="150000"/>
              </a:lnSpc>
              <a:spcBef>
                <a:spcPts val="0"/>
              </a:spcBef>
              <a:buNone/>
            </a:pPr>
            <a:r>
              <a:rPr lang="en-US" dirty="0" smtClean="0"/>
              <a:t>1 PM		Clarification/Sedimentation</a:t>
            </a:r>
          </a:p>
          <a:p>
            <a:pPr marL="0" indent="0">
              <a:lnSpc>
                <a:spcPct val="150000"/>
              </a:lnSpc>
              <a:spcBef>
                <a:spcPts val="0"/>
              </a:spcBef>
              <a:buNone/>
            </a:pPr>
            <a:r>
              <a:rPr lang="en-US" dirty="0" smtClean="0"/>
              <a:t>2 PM		Filtration</a:t>
            </a:r>
          </a:p>
          <a:p>
            <a:pPr marL="400050" lvl="1" indent="0">
              <a:lnSpc>
                <a:spcPct val="150000"/>
              </a:lnSpc>
              <a:spcBef>
                <a:spcPts val="0"/>
              </a:spcBef>
              <a:buNone/>
            </a:pPr>
            <a:r>
              <a:rPr lang="en-US" i="1" dirty="0" smtClean="0"/>
              <a:t>2:15 PM – 15 minute break</a:t>
            </a:r>
          </a:p>
          <a:p>
            <a:pPr marL="0" indent="0">
              <a:lnSpc>
                <a:spcPct val="150000"/>
              </a:lnSpc>
              <a:spcBef>
                <a:spcPts val="0"/>
              </a:spcBef>
              <a:buNone/>
            </a:pPr>
            <a:r>
              <a:rPr lang="en-US" dirty="0" smtClean="0"/>
              <a:t>2:30 PM	Filtration (continued)</a:t>
            </a:r>
          </a:p>
          <a:p>
            <a:pPr marL="0" indent="0">
              <a:lnSpc>
                <a:spcPct val="150000"/>
              </a:lnSpc>
              <a:spcBef>
                <a:spcPts val="0"/>
              </a:spcBef>
              <a:buNone/>
            </a:pPr>
            <a:r>
              <a:rPr lang="en-US" dirty="0" smtClean="0"/>
              <a:t>3:30 PM	General Operations</a:t>
            </a:r>
          </a:p>
          <a:p>
            <a:pPr marL="400050" lvl="1" indent="0">
              <a:lnSpc>
                <a:spcPct val="150000"/>
              </a:lnSpc>
              <a:spcBef>
                <a:spcPts val="0"/>
              </a:spcBef>
              <a:buNone/>
            </a:pPr>
            <a:r>
              <a:rPr lang="en-US" i="1" dirty="0" smtClean="0"/>
              <a:t>4:30 PM - End</a:t>
            </a:r>
          </a:p>
          <a:p>
            <a:endParaRPr lang="en-US" dirty="0" smtClean="0"/>
          </a:p>
          <a:p>
            <a:endParaRPr lang="en-US" dirty="0" smtClean="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C4FCC9C8-055C-4BFE-BF1F-25B54EE80756}" type="slidenum">
              <a:rPr lang="en-US" sz="1000">
                <a:solidFill>
                  <a:srgbClr val="005595"/>
                </a:solidFill>
                <a:latin typeface="Arial" panose="020B0604020202020204" pitchFamily="34" charset="0"/>
              </a:rPr>
              <a:pPr/>
              <a:t>1</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3655486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Coagulation</a:t>
            </a:r>
            <a:endParaRPr lang="en-US" dirty="0"/>
          </a:p>
        </p:txBody>
      </p:sp>
      <p:sp>
        <p:nvSpPr>
          <p:cNvPr id="3" name="Content Placeholder 2"/>
          <p:cNvSpPr>
            <a:spLocks noGrp="1"/>
          </p:cNvSpPr>
          <p:nvPr>
            <p:ph idx="1"/>
          </p:nvPr>
        </p:nvSpPr>
        <p:spPr>
          <a:xfrm>
            <a:off x="609600" y="1410840"/>
            <a:ext cx="4572000" cy="4114800"/>
          </a:xfrm>
        </p:spPr>
        <p:txBody>
          <a:bodyPr/>
          <a:lstStyle/>
          <a:p>
            <a:r>
              <a:rPr lang="en-US" dirty="0" smtClean="0"/>
              <a:t>Objectives depend on raw water quality</a:t>
            </a:r>
          </a:p>
          <a:p>
            <a:endParaRPr lang="en-US" dirty="0" smtClean="0"/>
          </a:p>
          <a:p>
            <a:pPr eaLnBrk="1" hangingPunct="1">
              <a:spcBef>
                <a:spcPts val="600"/>
              </a:spcBef>
              <a:spcAft>
                <a:spcPts val="600"/>
              </a:spcAft>
            </a:pPr>
            <a:r>
              <a:rPr lang="en-US" dirty="0"/>
              <a:t>Most particles found in source waters are negatively charged (e.g., clay, organics, algae cells)</a:t>
            </a:r>
          </a:p>
          <a:p>
            <a:pPr lvl="1" eaLnBrk="1" hangingPunct="1">
              <a:spcBef>
                <a:spcPts val="600"/>
              </a:spcBef>
              <a:spcAft>
                <a:spcPts val="1200"/>
              </a:spcAft>
            </a:pPr>
            <a:r>
              <a:rPr lang="en-US" dirty="0"/>
              <a:t>Particles repel each other</a:t>
            </a:r>
          </a:p>
          <a:p>
            <a:pPr eaLnBrk="1" hangingPunct="1">
              <a:spcBef>
                <a:spcPts val="600"/>
              </a:spcBef>
              <a:spcAft>
                <a:spcPts val="600"/>
              </a:spcAft>
            </a:pPr>
            <a:r>
              <a:rPr lang="en-US" dirty="0"/>
              <a:t>Coagulant(s) added to destabilize particles (neutralize negative charge)</a:t>
            </a:r>
          </a:p>
          <a:p>
            <a:pPr lvl="1" eaLnBrk="1" hangingPunct="1">
              <a:spcBef>
                <a:spcPts val="600"/>
              </a:spcBef>
              <a:spcAft>
                <a:spcPts val="600"/>
              </a:spcAft>
            </a:pPr>
            <a:r>
              <a:rPr lang="en-US" dirty="0"/>
              <a:t>Neutralized particles collide and build floc</a:t>
            </a:r>
          </a:p>
          <a:p>
            <a:endParaRPr lang="en-US"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10</a:t>
            </a:fld>
            <a:endParaRPr lang="en-US" dirty="0"/>
          </a:p>
        </p:txBody>
      </p:sp>
      <p:pic>
        <p:nvPicPr>
          <p:cNvPr id="7" name="Picture 1030" descr="C:\Documents and Settings\Larry DeMers\My Documents\Photos\6-12-01tso_cpe\AlumPu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334000" y="1752600"/>
            <a:ext cx="3535202" cy="2651402"/>
          </a:xfrm>
          <a:prstGeom prst="rect">
            <a:avLst/>
          </a:prstGeom>
          <a:noFill/>
          <a:ln w="3175">
            <a:solidFill>
              <a:schemeClr val="tx1"/>
            </a:solidFill>
            <a:miter lim="800000"/>
            <a:headEnd/>
            <a:tailEnd/>
          </a:ln>
        </p:spPr>
      </p:pic>
    </p:spTree>
    <p:extLst>
      <p:ext uri="{BB962C8B-B14F-4D97-AF65-F5344CB8AC3E}">
        <p14:creationId xmlns:p14="http://schemas.microsoft.com/office/powerpoint/2010/main" val="2018462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7724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lnSpc>
                <a:spcPct val="90000"/>
              </a:lnSpc>
            </a:pPr>
            <a:r>
              <a:rPr lang="en-US" sz="3600" dirty="0"/>
              <a:t>Study 4 – Sedimentation Process Calibration</a:t>
            </a:r>
          </a:p>
        </p:txBody>
      </p:sp>
      <p:sp>
        <p:nvSpPr>
          <p:cNvPr id="26627" name="Text Placeholder 2"/>
          <p:cNvSpPr>
            <a:spLocks noGrp="1"/>
          </p:cNvSpPr>
          <p:nvPr>
            <p:ph type="body" sz="half" idx="2"/>
          </p:nvPr>
        </p:nvSpPr>
        <p:spPr>
          <a:xfrm>
            <a:off x="228600" y="1752600"/>
            <a:ext cx="5105400" cy="4876800"/>
          </a:xfrm>
        </p:spPr>
        <p:txBody>
          <a:bodyPr/>
          <a:lstStyle/>
          <a:p>
            <a:pPr marL="400050" lvl="1" indent="-338138" eaLnBrk="1" hangingPunct="1">
              <a:spcBef>
                <a:spcPts val="600"/>
              </a:spcBef>
              <a:spcAft>
                <a:spcPts val="1800"/>
              </a:spcAft>
            </a:pPr>
            <a:r>
              <a:rPr lang="en-US" sz="1800" dirty="0" smtClean="0">
                <a:latin typeface="Arial" charset="0"/>
                <a:cs typeface="Arial" charset="0"/>
              </a:rPr>
              <a:t>Fill 2 jars from end of flocculation process</a:t>
            </a:r>
            <a:r>
              <a:rPr lang="en-US" sz="1800" dirty="0">
                <a:latin typeface="Arial" charset="0"/>
                <a:cs typeface="Arial" charset="0"/>
              </a:rPr>
              <a:t>. Two jars are used </a:t>
            </a:r>
            <a:r>
              <a:rPr lang="en-US" sz="1800" dirty="0" smtClean="0">
                <a:latin typeface="Arial" charset="0"/>
                <a:cs typeface="Arial" charset="0"/>
              </a:rPr>
              <a:t>to </a:t>
            </a:r>
            <a:r>
              <a:rPr lang="en-US" sz="1800" dirty="0">
                <a:latin typeface="Arial" charset="0"/>
                <a:cs typeface="Arial" charset="0"/>
              </a:rPr>
              <a:t>minimize drawdown in the </a:t>
            </a:r>
            <a:r>
              <a:rPr lang="en-US" sz="1800" dirty="0" smtClean="0">
                <a:latin typeface="Arial" charset="0"/>
                <a:cs typeface="Arial" charset="0"/>
              </a:rPr>
              <a:t>jars during sampling.</a:t>
            </a:r>
          </a:p>
          <a:p>
            <a:pPr marL="400050" lvl="1" indent="-338138" eaLnBrk="1" hangingPunct="1">
              <a:spcBef>
                <a:spcPts val="600"/>
              </a:spcBef>
              <a:spcAft>
                <a:spcPts val="1800"/>
              </a:spcAft>
            </a:pPr>
            <a:r>
              <a:rPr lang="en-US" sz="1800" dirty="0" smtClean="0">
                <a:latin typeface="Arial" charset="0"/>
                <a:cs typeface="Arial" charset="0"/>
              </a:rPr>
              <a:t>Start the test with the slow mix step (e.g., </a:t>
            </a:r>
            <a:br>
              <a:rPr lang="en-US" sz="1800" dirty="0" smtClean="0">
                <a:latin typeface="Arial" charset="0"/>
                <a:cs typeface="Arial" charset="0"/>
              </a:rPr>
            </a:br>
            <a:r>
              <a:rPr lang="en-US" sz="1800" dirty="0" smtClean="0">
                <a:latin typeface="Arial" charset="0"/>
                <a:cs typeface="Arial" charset="0"/>
              </a:rPr>
              <a:t>5 min. @ 10 rpm to keep floc suspended).</a:t>
            </a:r>
          </a:p>
          <a:p>
            <a:pPr marL="400050" lvl="1" indent="-338138" eaLnBrk="1" hangingPunct="1">
              <a:spcBef>
                <a:spcPts val="600"/>
              </a:spcBef>
              <a:spcAft>
                <a:spcPts val="1800"/>
              </a:spcAft>
            </a:pPr>
            <a:r>
              <a:rPr lang="en-US" sz="1800" dirty="0" smtClean="0">
                <a:latin typeface="Arial" charset="0"/>
                <a:cs typeface="Arial" charset="0"/>
              </a:rPr>
              <a:t>Next, sample jars alternately from Time 0 to ~ 30 minutes.</a:t>
            </a:r>
          </a:p>
          <a:p>
            <a:pPr marL="400050" lvl="1" indent="-338138" eaLnBrk="1" hangingPunct="1">
              <a:spcBef>
                <a:spcPts val="600"/>
              </a:spcBef>
              <a:spcAft>
                <a:spcPts val="1800"/>
              </a:spcAft>
            </a:pPr>
            <a:r>
              <a:rPr lang="en-US" sz="1800" dirty="0" smtClean="0">
                <a:latin typeface="Arial" charset="0"/>
                <a:cs typeface="Arial" charset="0"/>
              </a:rPr>
              <a:t>While conducting the settling test, also </a:t>
            </a:r>
            <a:r>
              <a:rPr lang="en-US" sz="1800" u="sng" dirty="0" smtClean="0">
                <a:latin typeface="Arial" charset="0"/>
                <a:cs typeface="Arial" charset="0"/>
              </a:rPr>
              <a:t>collect samples of the sedimentation basin effluent and measure turbidity</a:t>
            </a:r>
            <a:r>
              <a:rPr lang="en-US" sz="1800" dirty="0" smtClean="0">
                <a:latin typeface="Arial" charset="0"/>
                <a:cs typeface="Arial" charset="0"/>
              </a:rPr>
              <a:t>.</a:t>
            </a:r>
            <a:endParaRPr lang="en-US" sz="1800" u="sng" dirty="0" smtClean="0">
              <a:latin typeface="Arial" charset="0"/>
              <a:cs typeface="Arial" charset="0"/>
            </a:endParaRPr>
          </a:p>
          <a:p>
            <a:pPr marL="400050" lvl="1" indent="-338138" eaLnBrk="1" hangingPunct="1">
              <a:spcBef>
                <a:spcPts val="600"/>
              </a:spcBef>
            </a:pPr>
            <a:r>
              <a:rPr lang="en-US" sz="1800" dirty="0" smtClean="0">
                <a:latin typeface="Arial" charset="0"/>
                <a:cs typeface="Arial" charset="0"/>
              </a:rPr>
              <a:t>Compare jar settling curves with actual sedimentation basin performance.</a:t>
            </a:r>
          </a:p>
          <a:p>
            <a:pPr marL="400050" indent="-338138"/>
            <a:endParaRPr lang="en-US" sz="1800" dirty="0" smtClean="0">
              <a:latin typeface="Arial" charset="0"/>
              <a:cs typeface="Arial"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4267200"/>
            <a:ext cx="3200400" cy="2400300"/>
          </a:xfrm>
          <a:prstGeom prst="rect">
            <a:avLst/>
          </a:prstGeom>
          <a:ln w="3175">
            <a:solidFill>
              <a:schemeClr val="bg1"/>
            </a:solidFill>
          </a:ln>
          <a:effectLst>
            <a:softEdge rad="31750"/>
          </a:effectLst>
        </p:spPr>
      </p:pic>
      <p:graphicFrame>
        <p:nvGraphicFramePr>
          <p:cNvPr id="3" name="Table 2"/>
          <p:cNvGraphicFramePr>
            <a:graphicFrameLocks noGrp="1"/>
          </p:cNvGraphicFramePr>
          <p:nvPr>
            <p:extLst/>
          </p:nvPr>
        </p:nvGraphicFramePr>
        <p:xfrm>
          <a:off x="5667828" y="1600200"/>
          <a:ext cx="3323772" cy="2595880"/>
        </p:xfrm>
        <a:graphic>
          <a:graphicData uri="http://schemas.openxmlformats.org/drawingml/2006/table">
            <a:tbl>
              <a:tblPr firstRow="1" bandRow="1">
                <a:tableStyleId>{D27102A9-8310-4765-A935-A1911B00CA55}</a:tableStyleId>
              </a:tblPr>
              <a:tblGrid>
                <a:gridCol w="1107924"/>
                <a:gridCol w="1107924"/>
                <a:gridCol w="1107924"/>
              </a:tblGrid>
              <a:tr h="370840">
                <a:tc>
                  <a:txBody>
                    <a:bodyPr/>
                    <a:lstStyle/>
                    <a:p>
                      <a:pPr algn="ctr"/>
                      <a:r>
                        <a:rPr lang="en-US" sz="1600" dirty="0" smtClean="0"/>
                        <a:t>Time</a:t>
                      </a:r>
                      <a:endParaRPr lang="en-US" sz="1600" dirty="0"/>
                    </a:p>
                  </a:txBody>
                  <a:tcPr/>
                </a:tc>
                <a:tc>
                  <a:txBody>
                    <a:bodyPr/>
                    <a:lstStyle/>
                    <a:p>
                      <a:pPr algn="ctr"/>
                      <a:r>
                        <a:rPr lang="en-US" sz="1600" dirty="0" smtClean="0"/>
                        <a:t>Jar 1</a:t>
                      </a:r>
                      <a:endParaRPr lang="en-US" sz="1600" dirty="0"/>
                    </a:p>
                  </a:txBody>
                  <a:tcPr/>
                </a:tc>
                <a:tc>
                  <a:txBody>
                    <a:bodyPr/>
                    <a:lstStyle/>
                    <a:p>
                      <a:pPr algn="ctr"/>
                      <a:r>
                        <a:rPr lang="en-US" sz="1600" dirty="0" smtClean="0"/>
                        <a:t>Jar</a:t>
                      </a:r>
                      <a:r>
                        <a:rPr lang="en-US" sz="1600" baseline="0" dirty="0" smtClean="0"/>
                        <a:t> 2</a:t>
                      </a:r>
                    </a:p>
                  </a:txBody>
                  <a:tcPr/>
                </a:tc>
              </a:tr>
              <a:tr h="370840">
                <a:tc>
                  <a:txBody>
                    <a:bodyPr/>
                    <a:lstStyle/>
                    <a:p>
                      <a:pPr algn="ctr"/>
                      <a:r>
                        <a:rPr lang="en-US" sz="1600" dirty="0" smtClean="0"/>
                        <a:t>0</a:t>
                      </a:r>
                      <a:endParaRPr lang="en-US" sz="1600" dirty="0"/>
                    </a:p>
                  </a:txBody>
                  <a:tcPr/>
                </a:tc>
                <a:tc>
                  <a:txBody>
                    <a:bodyPr/>
                    <a:lstStyle/>
                    <a:p>
                      <a:r>
                        <a:rPr lang="en-US" sz="1600" dirty="0" smtClean="0"/>
                        <a:t>Sample</a:t>
                      </a:r>
                      <a:endParaRPr lang="en-US" sz="1600" dirty="0"/>
                    </a:p>
                  </a:txBody>
                  <a:tcPr/>
                </a:tc>
                <a:tc>
                  <a:txBody>
                    <a:bodyPr/>
                    <a:lstStyle/>
                    <a:p>
                      <a:endParaRPr lang="en-US" sz="1600" dirty="0"/>
                    </a:p>
                  </a:txBody>
                  <a:tcPr/>
                </a:tc>
              </a:tr>
              <a:tr h="370840">
                <a:tc>
                  <a:txBody>
                    <a:bodyPr/>
                    <a:lstStyle/>
                    <a:p>
                      <a:pPr algn="ctr"/>
                      <a:r>
                        <a:rPr lang="en-US" sz="1600" dirty="0" smtClean="0"/>
                        <a:t>2</a:t>
                      </a:r>
                      <a:endParaRPr lang="en-US" sz="1600" dirty="0"/>
                    </a:p>
                  </a:txBody>
                  <a:tcPr/>
                </a:tc>
                <a:tc>
                  <a:txBody>
                    <a:bodyPr/>
                    <a:lstStyle/>
                    <a:p>
                      <a:endParaRPr lang="en-US" sz="1600" dirty="0"/>
                    </a:p>
                  </a:txBody>
                  <a:tcPr/>
                </a:tc>
                <a:tc>
                  <a:txBody>
                    <a:bodyPr/>
                    <a:lstStyle/>
                    <a:p>
                      <a:r>
                        <a:rPr lang="en-US" sz="1600" dirty="0" smtClean="0"/>
                        <a:t>Sample</a:t>
                      </a:r>
                      <a:endParaRPr lang="en-US" sz="1600" dirty="0"/>
                    </a:p>
                  </a:txBody>
                  <a:tcPr/>
                </a:tc>
              </a:tr>
              <a:tr h="370840">
                <a:tc>
                  <a:txBody>
                    <a:bodyPr/>
                    <a:lstStyle/>
                    <a:p>
                      <a:pPr algn="ctr"/>
                      <a:r>
                        <a:rPr lang="en-US" sz="1600" dirty="0" smtClean="0"/>
                        <a:t>4</a:t>
                      </a:r>
                      <a:endParaRPr lang="en-US" sz="1600" dirty="0"/>
                    </a:p>
                  </a:txBody>
                  <a:tcPr/>
                </a:tc>
                <a:tc>
                  <a:txBody>
                    <a:bodyPr/>
                    <a:lstStyle/>
                    <a:p>
                      <a:r>
                        <a:rPr lang="en-US" sz="1600" dirty="0" smtClean="0"/>
                        <a:t>Sample</a:t>
                      </a:r>
                      <a:endParaRPr lang="en-US" sz="1600" dirty="0"/>
                    </a:p>
                  </a:txBody>
                  <a:tcPr/>
                </a:tc>
                <a:tc>
                  <a:txBody>
                    <a:bodyPr/>
                    <a:lstStyle/>
                    <a:p>
                      <a:endParaRPr lang="en-US" sz="1600" dirty="0"/>
                    </a:p>
                  </a:txBody>
                  <a:tcPr/>
                </a:tc>
              </a:tr>
              <a:tr h="370840">
                <a:tc>
                  <a:txBody>
                    <a:bodyPr/>
                    <a:lstStyle/>
                    <a:p>
                      <a:pPr algn="ctr"/>
                      <a:r>
                        <a:rPr lang="en-US" sz="1600" dirty="0" smtClean="0"/>
                        <a:t>6</a:t>
                      </a:r>
                      <a:endParaRPr lang="en-US" sz="1600" dirty="0"/>
                    </a:p>
                  </a:txBody>
                  <a:tcPr/>
                </a:tc>
                <a:tc>
                  <a:txBody>
                    <a:bodyPr/>
                    <a:lstStyle/>
                    <a:p>
                      <a:endParaRPr lang="en-US" sz="1600" dirty="0"/>
                    </a:p>
                  </a:txBody>
                  <a:tcPr/>
                </a:tc>
                <a:tc>
                  <a:txBody>
                    <a:bodyPr/>
                    <a:lstStyle/>
                    <a:p>
                      <a:r>
                        <a:rPr lang="en-US" sz="1600" dirty="0" smtClean="0"/>
                        <a:t>Sample</a:t>
                      </a:r>
                      <a:endParaRPr lang="en-US" sz="1600" dirty="0"/>
                    </a:p>
                  </a:txBody>
                  <a:tcPr/>
                </a:tc>
              </a:tr>
              <a:tr h="370840">
                <a:tc>
                  <a:txBody>
                    <a:bodyPr/>
                    <a:lstStyle/>
                    <a:p>
                      <a:pPr algn="ctr"/>
                      <a:r>
                        <a:rPr lang="en-US" sz="1600" dirty="0" smtClean="0"/>
                        <a:t>8</a:t>
                      </a:r>
                      <a:endParaRPr lang="en-US" sz="1600" dirty="0"/>
                    </a:p>
                  </a:txBody>
                  <a:tcPr/>
                </a:tc>
                <a:tc>
                  <a:txBody>
                    <a:bodyPr/>
                    <a:lstStyle/>
                    <a:p>
                      <a:r>
                        <a:rPr lang="en-US" sz="1600" dirty="0" smtClean="0"/>
                        <a:t>Sample</a:t>
                      </a:r>
                      <a:endParaRPr lang="en-US" sz="1600" dirty="0"/>
                    </a:p>
                  </a:txBody>
                  <a:tcPr/>
                </a:tc>
                <a:tc>
                  <a:txBody>
                    <a:bodyPr/>
                    <a:lstStyle/>
                    <a:p>
                      <a:endParaRPr lang="en-US" sz="1600" dirty="0"/>
                    </a:p>
                  </a:txBody>
                  <a:tcPr/>
                </a:tc>
              </a:tr>
              <a:tr h="370840">
                <a:tc gridSpan="3">
                  <a:txBody>
                    <a:bodyPr/>
                    <a:lstStyle/>
                    <a:p>
                      <a:pPr algn="ctr"/>
                      <a:r>
                        <a:rPr lang="en-US" sz="1600" dirty="0" smtClean="0"/>
                        <a:t>Continue alternating to ~ 30 min.</a:t>
                      </a:r>
                      <a:endParaRPr lang="en-US" sz="1600" dirty="0"/>
                    </a:p>
                  </a:txBody>
                  <a:tcPr/>
                </a:tc>
                <a:tc hMerge="1">
                  <a:txBody>
                    <a:bodyPr/>
                    <a:lstStyle/>
                    <a:p>
                      <a:endParaRPr lang="en-US" dirty="0"/>
                    </a:p>
                  </a:txBody>
                  <a:tcPr/>
                </a:tc>
                <a:tc hMerge="1">
                  <a:txBody>
                    <a:bodyPr/>
                    <a:lstStyle/>
                    <a:p>
                      <a:endParaRPr lang="en-US" dirty="0"/>
                    </a:p>
                  </a:txBody>
                  <a:tcPr/>
                </a:tc>
              </a:tr>
            </a:tbl>
          </a:graphicData>
        </a:graphic>
      </p:graphicFrame>
    </p:spTree>
    <p:extLst>
      <p:ext uri="{BB962C8B-B14F-4D97-AF65-F5344CB8AC3E}">
        <p14:creationId xmlns:p14="http://schemas.microsoft.com/office/powerpoint/2010/main" val="2323455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4098"/>
          <p:cNvSpPr>
            <a:spLocks noGrp="1" noChangeArrowheads="1"/>
          </p:cNvSpPr>
          <p:nvPr>
            <p:ph type="title"/>
          </p:nvPr>
        </p:nvSpPr>
        <p:spPr>
          <a:xfrm>
            <a:off x="457200" y="609600"/>
            <a:ext cx="8534400" cy="1143000"/>
          </a:xfrm>
        </p:spPr>
        <p:txBody>
          <a:bodyPr/>
          <a:lstStyle/>
          <a:p>
            <a:pPr eaLnBrk="1" hangingPunct="1">
              <a:lnSpc>
                <a:spcPct val="90000"/>
              </a:lnSpc>
              <a:defRPr/>
            </a:pPr>
            <a:r>
              <a:rPr lang="en-US" sz="3200" dirty="0" smtClean="0"/>
              <a:t>Study 4 – Example Settling Curve to Assess Sedimentation Sampling Time</a:t>
            </a:r>
          </a:p>
        </p:txBody>
      </p:sp>
      <p:graphicFrame>
        <p:nvGraphicFramePr>
          <p:cNvPr id="2" name="Object 4099"/>
          <p:cNvGraphicFramePr>
            <a:graphicFrameLocks noGrp="1" noChangeAspect="1"/>
          </p:cNvGraphicFramePr>
          <p:nvPr>
            <p:ph type="chart" idx="1"/>
            <p:extLst>
              <p:ext uri="{D42A27DB-BD31-4B8C-83A1-F6EECF244321}">
                <p14:modId xmlns:p14="http://schemas.microsoft.com/office/powerpoint/2010/main" val="3596781454"/>
              </p:ext>
            </p:extLst>
          </p:nvPr>
        </p:nvGraphicFramePr>
        <p:xfrm>
          <a:off x="1117600" y="1879600"/>
          <a:ext cx="6908800" cy="4394200"/>
        </p:xfrm>
        <a:graphic>
          <a:graphicData uri="http://schemas.openxmlformats.org/drawingml/2006/chart">
            <c:chart xmlns:c="http://schemas.openxmlformats.org/drawingml/2006/chart" xmlns:r="http://schemas.openxmlformats.org/officeDocument/2006/relationships" r:id="rId3"/>
          </a:graphicData>
        </a:graphic>
      </p:graphicFrame>
      <p:sp>
        <p:nvSpPr>
          <p:cNvPr id="401412" name="Text Box 4100"/>
          <p:cNvSpPr txBox="1">
            <a:spLocks noChangeArrowheads="1"/>
          </p:cNvSpPr>
          <p:nvPr/>
        </p:nvSpPr>
        <p:spPr bwMode="auto">
          <a:xfrm>
            <a:off x="3352800" y="3084493"/>
            <a:ext cx="1524000" cy="738664"/>
          </a:xfrm>
          <a:prstGeom prst="rect">
            <a:avLst/>
          </a:prstGeom>
          <a:solidFill>
            <a:schemeClr val="bg1"/>
          </a:solidFill>
          <a:ln w="12700" cap="sq">
            <a:noFill/>
            <a:miter lim="800000"/>
            <a:headEnd type="none" w="sm" len="sm"/>
            <a:tailEnd type="none" w="sm" len="sm"/>
          </a:ln>
          <a:effectLst>
            <a:prstShdw prst="shdw17" dist="17961" dir="2700000">
              <a:schemeClr val="bg2">
                <a:gamma/>
                <a:shade val="60000"/>
                <a:invGamma/>
              </a:schemeClr>
            </a:prstShdw>
          </a:effectLst>
        </p:spPr>
        <p:txBody>
          <a:bodyPr wrap="square">
            <a:spAutoFit/>
          </a:bodyPr>
          <a:lstStyle>
            <a:defPPr>
              <a:defRPr lang="en-US"/>
            </a:defPPr>
            <a:lvl1pPr eaLnBrk="0" hangingPunct="0">
              <a:spcBef>
                <a:spcPct val="50000"/>
              </a:spcBef>
              <a:defRPr sz="1400" b="1">
                <a:solidFill>
                  <a:srgbClr val="FFFF00"/>
                </a:solidFill>
                <a:latin typeface="Univers" pitchFamily="34" charset="0"/>
              </a:defRPr>
            </a:lvl1pPr>
          </a:lstStyle>
          <a:p>
            <a:r>
              <a:rPr lang="en-US" dirty="0">
                <a:solidFill>
                  <a:schemeClr val="tx1"/>
                </a:solidFill>
              </a:rPr>
              <a:t>Predicted sample time from jar </a:t>
            </a:r>
            <a:r>
              <a:rPr lang="en-US" dirty="0" smtClean="0">
                <a:solidFill>
                  <a:schemeClr val="tx1"/>
                </a:solidFill>
              </a:rPr>
              <a:t>test</a:t>
            </a:r>
            <a:endParaRPr lang="en-US" dirty="0">
              <a:solidFill>
                <a:schemeClr val="tx1"/>
              </a:solidFill>
            </a:endParaRPr>
          </a:p>
        </p:txBody>
      </p:sp>
      <p:sp>
        <p:nvSpPr>
          <p:cNvPr id="401415" name="Text Box 4103"/>
          <p:cNvSpPr txBox="1">
            <a:spLocks noChangeArrowheads="1"/>
          </p:cNvSpPr>
          <p:nvPr/>
        </p:nvSpPr>
        <p:spPr bwMode="auto">
          <a:xfrm>
            <a:off x="2514600" y="4904601"/>
            <a:ext cx="2514600" cy="276999"/>
          </a:xfrm>
          <a:prstGeom prst="rect">
            <a:avLst/>
          </a:prstGeom>
          <a:noFill/>
          <a:ln w="12700" cap="sq">
            <a:noFill/>
            <a:miter lim="800000"/>
            <a:headEnd type="none" w="sm" len="sm"/>
            <a:tailEnd type="none" w="sm" len="sm"/>
          </a:ln>
          <a:effectLst>
            <a:prstShdw prst="shdw17" dist="17961" dir="2700000">
              <a:schemeClr val="bg2">
                <a:gamma/>
                <a:shade val="60000"/>
                <a:invGamma/>
              </a:schemeClr>
            </a:prstShdw>
          </a:effectLst>
        </p:spPr>
        <p:txBody>
          <a:bodyPr>
            <a:spAutoFit/>
          </a:bodyPr>
          <a:lstStyle>
            <a:defPPr>
              <a:defRPr lang="en-US"/>
            </a:defPPr>
            <a:lvl1pPr algn="ctr" eaLnBrk="0" hangingPunct="0">
              <a:spcBef>
                <a:spcPct val="50000"/>
              </a:spcBef>
              <a:defRPr sz="1400" b="1">
                <a:solidFill>
                  <a:schemeClr val="bg2"/>
                </a:solidFill>
                <a:latin typeface="Univers" pitchFamily="34" charset="0"/>
              </a:defRPr>
            </a:lvl1pPr>
          </a:lstStyle>
          <a:p>
            <a:r>
              <a:rPr lang="en-US" sz="1200" dirty="0">
                <a:solidFill>
                  <a:schemeClr val="tx1"/>
                </a:solidFill>
              </a:rPr>
              <a:t>Measured Sed basin turbidity</a:t>
            </a:r>
          </a:p>
        </p:txBody>
      </p:sp>
      <p:sp>
        <p:nvSpPr>
          <p:cNvPr id="4103" name="Line 4107"/>
          <p:cNvSpPr>
            <a:spLocks noChangeShapeType="1"/>
          </p:cNvSpPr>
          <p:nvPr/>
        </p:nvSpPr>
        <p:spPr bwMode="auto">
          <a:xfrm>
            <a:off x="2514600" y="5181600"/>
            <a:ext cx="5029200" cy="0"/>
          </a:xfrm>
          <a:prstGeom prst="line">
            <a:avLst/>
          </a:prstGeom>
          <a:noFill/>
          <a:ln w="25400">
            <a:solidFill>
              <a:schemeClr val="tx1"/>
            </a:solidFill>
            <a:prstDash val="sysDot"/>
            <a:round/>
            <a:headEnd type="none" w="sm" len="sm"/>
            <a:tailEnd type="none" w="med" len="lg"/>
          </a:ln>
          <a:extLst>
            <a:ext uri="{909E8E84-426E-40DD-AFC4-6F175D3DCCD1}">
              <a14:hiddenFill xmlns:a14="http://schemas.microsoft.com/office/drawing/2010/main">
                <a:noFill/>
              </a14:hiddenFill>
            </a:ext>
          </a:extLst>
        </p:spPr>
        <p:txBody>
          <a:bodyPr/>
          <a:lstStyle/>
          <a:p>
            <a:endParaRPr lang="en-US" dirty="0"/>
          </a:p>
        </p:txBody>
      </p:sp>
      <p:sp>
        <p:nvSpPr>
          <p:cNvPr id="4104" name="Line 4108"/>
          <p:cNvSpPr>
            <a:spLocks noChangeShapeType="1"/>
          </p:cNvSpPr>
          <p:nvPr/>
        </p:nvSpPr>
        <p:spPr bwMode="auto">
          <a:xfrm>
            <a:off x="4724400" y="3657600"/>
            <a:ext cx="0" cy="1066800"/>
          </a:xfrm>
          <a:prstGeom prst="line">
            <a:avLst/>
          </a:prstGeom>
          <a:noFill/>
          <a:ln w="50800" cap="sq">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lstStyle/>
          <a:p>
            <a:endParaRPr lang="en-US" dirty="0"/>
          </a:p>
        </p:txBody>
      </p:sp>
      <p:sp>
        <p:nvSpPr>
          <p:cNvPr id="401422" name="Text Box 4110"/>
          <p:cNvSpPr txBox="1">
            <a:spLocks noChangeArrowheads="1"/>
          </p:cNvSpPr>
          <p:nvPr/>
        </p:nvSpPr>
        <p:spPr bwMode="auto">
          <a:xfrm>
            <a:off x="5486400" y="3352800"/>
            <a:ext cx="2057400" cy="1169551"/>
          </a:xfrm>
          <a:prstGeom prst="rect">
            <a:avLst/>
          </a:prstGeom>
          <a:solidFill>
            <a:schemeClr val="bg1"/>
          </a:solidFill>
          <a:ln w="12700" cap="sq">
            <a:noFill/>
            <a:miter lim="800000"/>
            <a:headEnd type="none" w="sm" len="sm"/>
            <a:tailEnd type="none" w="sm" len="sm"/>
          </a:ln>
          <a:effectLst>
            <a:prstShdw prst="shdw17" dist="17961" dir="2700000">
              <a:schemeClr val="bg2">
                <a:gamma/>
                <a:shade val="60000"/>
                <a:invGamma/>
              </a:schemeClr>
            </a:prstShdw>
          </a:effectLst>
        </p:spPr>
        <p:txBody>
          <a:bodyPr wrap="square">
            <a:spAutoFit/>
          </a:bodyPr>
          <a:lstStyle>
            <a:defPPr>
              <a:defRPr lang="en-US"/>
            </a:defPPr>
            <a:lvl1pPr algn="ctr" eaLnBrk="0" hangingPunct="0">
              <a:spcBef>
                <a:spcPct val="50000"/>
              </a:spcBef>
              <a:defRPr sz="1400" b="1">
                <a:solidFill>
                  <a:schemeClr val="bg2"/>
                </a:solidFill>
                <a:latin typeface="Univers" pitchFamily="34" charset="0"/>
              </a:defRPr>
            </a:lvl1pPr>
          </a:lstStyle>
          <a:p>
            <a:pPr algn="l"/>
            <a:r>
              <a:rPr lang="en-US" dirty="0" smtClean="0">
                <a:solidFill>
                  <a:schemeClr val="tx1"/>
                </a:solidFill>
              </a:rPr>
              <a:t>Predicted sample time did </a:t>
            </a:r>
            <a:r>
              <a:rPr lang="en-US" dirty="0">
                <a:solidFill>
                  <a:schemeClr val="tx1"/>
                </a:solidFill>
              </a:rPr>
              <a:t>not match </a:t>
            </a:r>
            <a:r>
              <a:rPr lang="en-US" dirty="0" smtClean="0">
                <a:solidFill>
                  <a:schemeClr val="tx1"/>
                </a:solidFill>
              </a:rPr>
              <a:t>sed basin; modify slow </a:t>
            </a:r>
            <a:r>
              <a:rPr lang="en-US" dirty="0">
                <a:solidFill>
                  <a:schemeClr val="tx1"/>
                </a:solidFill>
              </a:rPr>
              <a:t>flocculation </a:t>
            </a:r>
            <a:r>
              <a:rPr lang="en-US" dirty="0" smtClean="0">
                <a:solidFill>
                  <a:schemeClr val="tx1"/>
                </a:solidFill>
              </a:rPr>
              <a:t>step and repeat study</a:t>
            </a:r>
            <a:endParaRPr lang="en-US" dirty="0">
              <a:solidFill>
                <a:schemeClr val="tx1"/>
              </a:solidFill>
            </a:endParaRPr>
          </a:p>
        </p:txBody>
      </p:sp>
    </p:spTree>
    <p:extLst>
      <p:ext uri="{BB962C8B-B14F-4D97-AF65-F5344CB8AC3E}">
        <p14:creationId xmlns:p14="http://schemas.microsoft.com/office/powerpoint/2010/main" val="116178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1371600" y="3048000"/>
            <a:ext cx="1905000" cy="2514600"/>
          </a:xfrm>
          <a:prstGeom prst="rect">
            <a:avLst/>
          </a:prstGeom>
          <a:solidFill>
            <a:schemeClr val="bg2">
              <a:lumMod val="40000"/>
              <a:lumOff val="60000"/>
            </a:schemeClr>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4386" name="Rectangle 1026"/>
          <p:cNvSpPr>
            <a:spLocks noGrp="1" noChangeArrowheads="1"/>
          </p:cNvSpPr>
          <p:nvPr>
            <p:ph type="title"/>
          </p:nvPr>
        </p:nvSpPr>
        <p:spPr>
          <a:xfrm>
            <a:off x="152400" y="152400"/>
            <a:ext cx="8763000" cy="1143000"/>
          </a:xfrm>
        </p:spPr>
        <p:txBody>
          <a:bodyPr/>
          <a:lstStyle/>
          <a:p>
            <a:pPr eaLnBrk="1" hangingPunct="1">
              <a:defRPr/>
            </a:pPr>
            <a:r>
              <a:rPr lang="en-US" dirty="0" smtClean="0"/>
              <a:t>How is sedimentation study useful?</a:t>
            </a:r>
          </a:p>
        </p:txBody>
      </p:sp>
      <p:sp>
        <p:nvSpPr>
          <p:cNvPr id="6147" name="Rectangle 1027"/>
          <p:cNvSpPr>
            <a:spLocks noGrp="1" noChangeArrowheads="1"/>
          </p:cNvSpPr>
          <p:nvPr>
            <p:ph type="body" idx="1"/>
          </p:nvPr>
        </p:nvSpPr>
        <p:spPr>
          <a:xfrm>
            <a:off x="228600" y="1447800"/>
            <a:ext cx="8610600" cy="4572000"/>
          </a:xfrm>
        </p:spPr>
        <p:txBody>
          <a:bodyPr/>
          <a:lstStyle/>
          <a:p>
            <a:pPr eaLnBrk="1" hangingPunct="1">
              <a:spcAft>
                <a:spcPts val="1800"/>
              </a:spcAft>
              <a:buSzTx/>
            </a:pPr>
            <a:r>
              <a:rPr lang="en-US" sz="2000" dirty="0" smtClean="0">
                <a:latin typeface="Arial" charset="0"/>
                <a:cs typeface="Arial" charset="0"/>
              </a:rPr>
              <a:t>Study 4 –  Sedimentation Process Calibration</a:t>
            </a:r>
          </a:p>
          <a:p>
            <a:pPr indent="0" eaLnBrk="1" hangingPunct="1">
              <a:spcAft>
                <a:spcPts val="1800"/>
              </a:spcAft>
              <a:buSzTx/>
              <a:buNone/>
            </a:pPr>
            <a:r>
              <a:rPr lang="en-US" sz="2000" dirty="0" smtClean="0">
                <a:latin typeface="Arial" charset="0"/>
                <a:cs typeface="Arial" charset="0"/>
              </a:rPr>
              <a:t>This may influence a decision to switch coagulants or dosages.</a:t>
            </a:r>
          </a:p>
        </p:txBody>
      </p:sp>
      <p:graphicFrame>
        <p:nvGraphicFramePr>
          <p:cNvPr id="6" name="Chart 5"/>
          <p:cNvGraphicFramePr>
            <a:graphicFrameLocks noGrp="1"/>
          </p:cNvGraphicFramePr>
          <p:nvPr>
            <p:extLst>
              <p:ext uri="{D42A27DB-BD31-4B8C-83A1-F6EECF244321}">
                <p14:modId xmlns:p14="http://schemas.microsoft.com/office/powerpoint/2010/main" val="2239115817"/>
              </p:ext>
            </p:extLst>
          </p:nvPr>
        </p:nvGraphicFramePr>
        <p:xfrm>
          <a:off x="304800" y="2590800"/>
          <a:ext cx="84582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1447800" y="3200400"/>
            <a:ext cx="1676400" cy="830997"/>
          </a:xfrm>
          <a:prstGeom prst="rect">
            <a:avLst/>
          </a:prstGeom>
          <a:solidFill>
            <a:schemeClr val="bg2">
              <a:lumMod val="40000"/>
              <a:lumOff val="60000"/>
            </a:schemeClr>
          </a:solidFill>
        </p:spPr>
        <p:txBody>
          <a:bodyPr wrap="square" rtlCol="0">
            <a:spAutoFit/>
          </a:bodyPr>
          <a:lstStyle/>
          <a:p>
            <a:pPr algn="ctr"/>
            <a:r>
              <a:rPr lang="en-US" sz="1600" dirty="0" smtClean="0">
                <a:solidFill>
                  <a:srgbClr val="C00000"/>
                </a:solidFill>
                <a:latin typeface="Arial" pitchFamily="34" charset="0"/>
                <a:cs typeface="Arial" pitchFamily="34" charset="0"/>
              </a:rPr>
              <a:t>10 min of available settling time</a:t>
            </a:r>
            <a:endParaRPr lang="en-US" sz="1600" dirty="0">
              <a:solidFill>
                <a:srgbClr val="C00000"/>
              </a:solidFill>
              <a:latin typeface="Arial" pitchFamily="34" charset="0"/>
              <a:cs typeface="Arial" pitchFamily="34" charset="0"/>
            </a:endParaRPr>
          </a:p>
        </p:txBody>
      </p:sp>
      <p:sp>
        <p:nvSpPr>
          <p:cNvPr id="10" name="TextBox 9"/>
          <p:cNvSpPr txBox="1"/>
          <p:nvPr/>
        </p:nvSpPr>
        <p:spPr>
          <a:xfrm>
            <a:off x="5562600" y="4648200"/>
            <a:ext cx="3352800" cy="338554"/>
          </a:xfrm>
          <a:prstGeom prst="rect">
            <a:avLst/>
          </a:prstGeom>
          <a:solidFill>
            <a:schemeClr val="bg2">
              <a:lumMod val="40000"/>
              <a:lumOff val="60000"/>
            </a:schemeClr>
          </a:solidFill>
        </p:spPr>
        <p:txBody>
          <a:bodyPr wrap="square" rtlCol="0">
            <a:spAutoFit/>
          </a:bodyPr>
          <a:lstStyle/>
          <a:p>
            <a:r>
              <a:rPr lang="en-US" sz="1600" dirty="0" smtClean="0">
                <a:solidFill>
                  <a:srgbClr val="C00000"/>
                </a:solidFill>
                <a:latin typeface="Arial" pitchFamily="34" charset="0"/>
                <a:cs typeface="Arial" pitchFamily="34" charset="0"/>
              </a:rPr>
              <a:t>&lt;= Jar 2 closely matches plant</a:t>
            </a:r>
            <a:endParaRPr lang="en-US" sz="1600" dirty="0">
              <a:solidFill>
                <a:srgbClr val="C00000"/>
              </a:solidFill>
              <a:latin typeface="Arial" pitchFamily="34" charset="0"/>
              <a:cs typeface="Arial" pitchFamily="34" charset="0"/>
            </a:endParaRPr>
          </a:p>
        </p:txBody>
      </p:sp>
      <p:sp>
        <p:nvSpPr>
          <p:cNvPr id="11" name="TextBox 10"/>
          <p:cNvSpPr txBox="1"/>
          <p:nvPr/>
        </p:nvSpPr>
        <p:spPr>
          <a:xfrm>
            <a:off x="5562600" y="5105400"/>
            <a:ext cx="3352800" cy="830997"/>
          </a:xfrm>
          <a:prstGeom prst="rect">
            <a:avLst/>
          </a:prstGeom>
          <a:solidFill>
            <a:schemeClr val="bg2">
              <a:lumMod val="40000"/>
              <a:lumOff val="60000"/>
            </a:schemeClr>
          </a:solidFill>
        </p:spPr>
        <p:txBody>
          <a:bodyPr wrap="square" rtlCol="0">
            <a:spAutoFit/>
          </a:bodyPr>
          <a:lstStyle/>
          <a:p>
            <a:r>
              <a:rPr lang="en-US" sz="1600" dirty="0" smtClean="0">
                <a:solidFill>
                  <a:srgbClr val="C00000"/>
                </a:solidFill>
                <a:latin typeface="Arial" pitchFamily="34" charset="0"/>
                <a:cs typeface="Arial" pitchFamily="34" charset="0"/>
              </a:rPr>
              <a:t>&lt;= Jar 4 results in lower settled water turbidity, but not fast enough for the available detention time.</a:t>
            </a:r>
            <a:endParaRPr lang="en-US" sz="1600"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4022071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375" y="152400"/>
            <a:ext cx="8458200" cy="1143000"/>
          </a:xfrm>
        </p:spPr>
        <p:txBody>
          <a:bodyPr/>
          <a:lstStyle/>
          <a:p>
            <a:r>
              <a:rPr lang="en-US" sz="3400" dirty="0" smtClean="0"/>
              <a:t>Example Calibrated Jar Test Settings</a:t>
            </a:r>
            <a:endParaRPr lang="en-US" sz="3400" dirty="0"/>
          </a:p>
        </p:txBody>
      </p:sp>
      <p:sp>
        <p:nvSpPr>
          <p:cNvPr id="3" name="Content Placeholder 2"/>
          <p:cNvSpPr>
            <a:spLocks noGrp="1"/>
          </p:cNvSpPr>
          <p:nvPr>
            <p:ph idx="1"/>
          </p:nvPr>
        </p:nvSpPr>
        <p:spPr>
          <a:xfrm>
            <a:off x="685800" y="1447800"/>
            <a:ext cx="8305800" cy="5181600"/>
          </a:xfrm>
        </p:spPr>
        <p:txBody>
          <a:bodyPr/>
          <a:lstStyle/>
          <a:p>
            <a:pPr>
              <a:spcBef>
                <a:spcPts val="600"/>
              </a:spcBef>
              <a:spcAft>
                <a:spcPts val="0"/>
              </a:spcAft>
            </a:pPr>
            <a:r>
              <a:rPr lang="en-US" sz="2400" dirty="0" smtClean="0"/>
              <a:t>Rapid Mix:</a:t>
            </a:r>
          </a:p>
          <a:p>
            <a:pPr lvl="1">
              <a:spcBef>
                <a:spcPts val="600"/>
              </a:spcBef>
              <a:spcAft>
                <a:spcPts val="600"/>
              </a:spcAft>
            </a:pPr>
            <a:r>
              <a:rPr lang="en-US" sz="1800" dirty="0" smtClean="0"/>
              <a:t>Set jar mixer to 300 rpm (static mixer).</a:t>
            </a:r>
          </a:p>
          <a:p>
            <a:pPr lvl="1">
              <a:spcBef>
                <a:spcPts val="600"/>
              </a:spcBef>
              <a:spcAft>
                <a:spcPts val="600"/>
              </a:spcAft>
            </a:pPr>
            <a:r>
              <a:rPr lang="en-US" sz="1800" dirty="0" smtClean="0"/>
              <a:t>Add Alum coagulant and mix @ 300 rpm for 5 seconds.</a:t>
            </a:r>
          </a:p>
          <a:p>
            <a:pPr lvl="1">
              <a:spcBef>
                <a:spcPts val="600"/>
              </a:spcBef>
              <a:spcAft>
                <a:spcPts val="1200"/>
              </a:spcAft>
            </a:pPr>
            <a:r>
              <a:rPr lang="en-US" sz="1800" dirty="0" smtClean="0"/>
              <a:t>Turn down mixer to 77 rpm for 2 minutes (pipeline mixing).</a:t>
            </a:r>
          </a:p>
          <a:p>
            <a:pPr>
              <a:spcBef>
                <a:spcPts val="600"/>
              </a:spcBef>
              <a:spcAft>
                <a:spcPts val="0"/>
              </a:spcAft>
            </a:pPr>
            <a:r>
              <a:rPr lang="en-US" sz="2400" dirty="0"/>
              <a:t>Flocculation:</a:t>
            </a:r>
          </a:p>
          <a:p>
            <a:pPr lvl="1">
              <a:spcBef>
                <a:spcPts val="600"/>
              </a:spcBef>
              <a:spcAft>
                <a:spcPts val="600"/>
              </a:spcAft>
            </a:pPr>
            <a:r>
              <a:rPr lang="en-US" sz="1800" dirty="0"/>
              <a:t>Turn down mixer to </a:t>
            </a:r>
            <a:r>
              <a:rPr lang="en-US" sz="1800" dirty="0" smtClean="0"/>
              <a:t>40 </a:t>
            </a:r>
            <a:r>
              <a:rPr lang="en-US" sz="1800" dirty="0"/>
              <a:t>rpm for </a:t>
            </a:r>
            <a:r>
              <a:rPr lang="en-US" sz="1800" dirty="0" smtClean="0"/>
              <a:t>15 </a:t>
            </a:r>
            <a:r>
              <a:rPr lang="en-US" sz="1800" dirty="0"/>
              <a:t>minutes (1st stage floc</a:t>
            </a:r>
            <a:r>
              <a:rPr lang="en-US" sz="1800" dirty="0" smtClean="0"/>
              <a:t>).</a:t>
            </a:r>
            <a:endParaRPr lang="en-US" sz="1800" dirty="0"/>
          </a:p>
          <a:p>
            <a:pPr lvl="1">
              <a:spcBef>
                <a:spcPts val="600"/>
              </a:spcBef>
              <a:spcAft>
                <a:spcPts val="600"/>
              </a:spcAft>
            </a:pPr>
            <a:r>
              <a:rPr lang="en-US" sz="1800" dirty="0"/>
              <a:t>Turn down mixer to 25 rpm for 15 minutes (2nd stage floc</a:t>
            </a:r>
            <a:r>
              <a:rPr lang="en-US" sz="1800" dirty="0" smtClean="0"/>
              <a:t>).</a:t>
            </a:r>
            <a:endParaRPr lang="en-US" sz="1800" dirty="0"/>
          </a:p>
          <a:p>
            <a:pPr lvl="1">
              <a:spcBef>
                <a:spcPts val="600"/>
              </a:spcBef>
              <a:spcAft>
                <a:spcPts val="1200"/>
              </a:spcAft>
            </a:pPr>
            <a:r>
              <a:rPr lang="en-US" sz="1800" dirty="0"/>
              <a:t>Turn down mixer to 7 rpm for 10 minutes (floc/sed transition mixing</a:t>
            </a:r>
            <a:r>
              <a:rPr lang="en-US" sz="1800" dirty="0" smtClean="0"/>
              <a:t>).</a:t>
            </a:r>
            <a:endParaRPr lang="en-US" sz="1800" dirty="0"/>
          </a:p>
          <a:p>
            <a:pPr>
              <a:spcBef>
                <a:spcPts val="600"/>
              </a:spcBef>
              <a:spcAft>
                <a:spcPts val="0"/>
              </a:spcAft>
            </a:pPr>
            <a:r>
              <a:rPr lang="en-US" sz="2400" dirty="0"/>
              <a:t>Sedimentation:</a:t>
            </a:r>
          </a:p>
          <a:p>
            <a:pPr lvl="1">
              <a:spcBef>
                <a:spcPts val="600"/>
              </a:spcBef>
              <a:spcAft>
                <a:spcPts val="600"/>
              </a:spcAft>
            </a:pPr>
            <a:r>
              <a:rPr lang="en-US" sz="1800" dirty="0"/>
              <a:t>Stop </a:t>
            </a:r>
            <a:r>
              <a:rPr lang="en-US" sz="1800" dirty="0" smtClean="0"/>
              <a:t>mixer.</a:t>
            </a:r>
            <a:endParaRPr lang="en-US" sz="1800" dirty="0"/>
          </a:p>
          <a:p>
            <a:pPr lvl="1">
              <a:spcBef>
                <a:spcPts val="600"/>
              </a:spcBef>
              <a:spcAft>
                <a:spcPts val="600"/>
              </a:spcAft>
            </a:pPr>
            <a:r>
              <a:rPr lang="en-US" sz="1800" dirty="0"/>
              <a:t>Sample jars for turbidity after </a:t>
            </a:r>
            <a:r>
              <a:rPr lang="en-US" sz="1800" dirty="0" smtClean="0"/>
              <a:t>10 minutes.</a:t>
            </a:r>
            <a:endParaRPr lang="en-US" sz="1800" dirty="0"/>
          </a:p>
        </p:txBody>
      </p:sp>
    </p:spTree>
    <p:extLst>
      <p:ext uri="{BB962C8B-B14F-4D97-AF65-F5344CB8AC3E}">
        <p14:creationId xmlns:p14="http://schemas.microsoft.com/office/powerpoint/2010/main" val="2276098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a:xfrm>
            <a:off x="104775" y="304800"/>
            <a:ext cx="8915400" cy="1143000"/>
          </a:xfrm>
        </p:spPr>
        <p:txBody>
          <a:bodyPr/>
          <a:lstStyle/>
          <a:p>
            <a:pPr eaLnBrk="1" hangingPunct="1">
              <a:defRPr/>
            </a:pPr>
            <a:r>
              <a:rPr lang="en-US" sz="3200" dirty="0" smtClean="0"/>
              <a:t>During the Jar Test Calibration Process…</a:t>
            </a:r>
          </a:p>
        </p:txBody>
      </p:sp>
      <p:sp>
        <p:nvSpPr>
          <p:cNvPr id="19459" name="Rectangle 3"/>
          <p:cNvSpPr>
            <a:spLocks noGrp="1" noChangeArrowheads="1"/>
          </p:cNvSpPr>
          <p:nvPr>
            <p:ph type="body" idx="1"/>
          </p:nvPr>
        </p:nvSpPr>
        <p:spPr>
          <a:xfrm>
            <a:off x="333375" y="1295400"/>
            <a:ext cx="8458200" cy="4800600"/>
          </a:xfrm>
        </p:spPr>
        <p:txBody>
          <a:bodyPr/>
          <a:lstStyle/>
          <a:p>
            <a:pPr eaLnBrk="1" hangingPunct="1">
              <a:spcBef>
                <a:spcPts val="600"/>
              </a:spcBef>
              <a:spcAft>
                <a:spcPts val="1200"/>
              </a:spcAft>
            </a:pPr>
            <a:r>
              <a:rPr lang="en-US" sz="2400" dirty="0" smtClean="0"/>
              <a:t>You may discover things about your plant that you did not know before.</a:t>
            </a:r>
          </a:p>
          <a:p>
            <a:pPr eaLnBrk="1" hangingPunct="1">
              <a:spcBef>
                <a:spcPts val="600"/>
              </a:spcBef>
            </a:pPr>
            <a:r>
              <a:rPr lang="en-US" sz="2400" dirty="0" smtClean="0"/>
              <a:t>Initial special studies may point to </a:t>
            </a:r>
            <a:r>
              <a:rPr lang="en-US" sz="2400" u="sng" dirty="0" smtClean="0"/>
              <a:t>plant</a:t>
            </a:r>
            <a:r>
              <a:rPr lang="en-US" sz="2400" dirty="0" smtClean="0"/>
              <a:t> limitations:</a:t>
            </a:r>
          </a:p>
          <a:p>
            <a:pPr lvl="1" eaLnBrk="1" hangingPunct="1">
              <a:spcBef>
                <a:spcPts val="600"/>
              </a:spcBef>
            </a:pPr>
            <a:r>
              <a:rPr lang="en-US" sz="2000" dirty="0" smtClean="0"/>
              <a:t>Flow splitting</a:t>
            </a:r>
          </a:p>
          <a:p>
            <a:pPr lvl="1" eaLnBrk="1" hangingPunct="1">
              <a:spcBef>
                <a:spcPts val="600"/>
              </a:spcBef>
            </a:pPr>
            <a:r>
              <a:rPr lang="en-US" sz="2000" dirty="0" smtClean="0"/>
              <a:t>Chemical feeding</a:t>
            </a:r>
          </a:p>
          <a:p>
            <a:pPr lvl="1" eaLnBrk="1" hangingPunct="1">
              <a:spcBef>
                <a:spcPts val="600"/>
              </a:spcBef>
            </a:pPr>
            <a:r>
              <a:rPr lang="en-US" sz="2000" dirty="0" smtClean="0"/>
              <a:t>Limited range in mixing energy (i.e., rapid mix, flocculation)</a:t>
            </a:r>
          </a:p>
          <a:p>
            <a:pPr lvl="1" eaLnBrk="1" hangingPunct="1">
              <a:spcBef>
                <a:spcPts val="600"/>
              </a:spcBef>
              <a:spcAft>
                <a:spcPts val="1200"/>
              </a:spcAft>
            </a:pPr>
            <a:r>
              <a:rPr lang="en-US" sz="2000" dirty="0" smtClean="0"/>
              <a:t>Others</a:t>
            </a:r>
          </a:p>
          <a:p>
            <a:pPr eaLnBrk="1" hangingPunct="1">
              <a:spcBef>
                <a:spcPts val="600"/>
              </a:spcBef>
              <a:spcAft>
                <a:spcPts val="1200"/>
              </a:spcAft>
            </a:pPr>
            <a:r>
              <a:rPr lang="en-US" sz="2400" u="sng" dirty="0" smtClean="0"/>
              <a:t>Identifying and correcting plant limitations is part of jar test calibration and future special studies.</a:t>
            </a:r>
          </a:p>
          <a:p>
            <a:pPr eaLnBrk="1" hangingPunct="1">
              <a:spcBef>
                <a:spcPts val="600"/>
              </a:spcBef>
            </a:pPr>
            <a:r>
              <a:rPr lang="en-US" sz="2400" dirty="0"/>
              <a:t>Remember “special studies breed more special </a:t>
            </a:r>
            <a:r>
              <a:rPr lang="en-US" sz="2400" dirty="0" smtClean="0"/>
              <a:t>studies.”</a:t>
            </a:r>
            <a:endParaRPr lang="en-US" sz="2400" dirty="0"/>
          </a:p>
        </p:txBody>
      </p:sp>
    </p:spTree>
    <p:extLst>
      <p:ext uri="{BB962C8B-B14F-4D97-AF65-F5344CB8AC3E}">
        <p14:creationId xmlns:p14="http://schemas.microsoft.com/office/powerpoint/2010/main" val="3176286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814" y="0"/>
            <a:ext cx="8686800" cy="914400"/>
          </a:xfrm>
        </p:spPr>
        <p:txBody>
          <a:bodyPr/>
          <a:lstStyle/>
          <a:p>
            <a:r>
              <a:rPr lang="en-US" dirty="0" smtClean="0"/>
              <a:t>Streaming Current</a:t>
            </a:r>
            <a:endParaRPr lang="en-US" dirty="0"/>
          </a:p>
        </p:txBody>
      </p:sp>
      <p:sp>
        <p:nvSpPr>
          <p:cNvPr id="5" name="Content Placeholder 2"/>
          <p:cNvSpPr txBox="1">
            <a:spLocks/>
          </p:cNvSpPr>
          <p:nvPr/>
        </p:nvSpPr>
        <p:spPr bwMode="auto">
          <a:xfrm>
            <a:off x="-7434" y="765054"/>
            <a:ext cx="5332021" cy="58129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282575" indent="-285750">
              <a:spcBef>
                <a:spcPct val="20000"/>
              </a:spcBef>
              <a:buClr>
                <a:schemeClr val="accent2"/>
              </a:buClr>
              <a:buSzPct val="90000"/>
            </a:pPr>
            <a:r>
              <a:rPr kumimoji="0" lang="en-US" sz="1600" b="0" i="0" strike="noStrike" kern="1200" cap="none" spc="0" normalizeH="0" baseline="0" noProof="0" dirty="0" smtClean="0">
                <a:ln>
                  <a:noFill/>
                </a:ln>
                <a:solidFill>
                  <a:srgbClr val="005595"/>
                </a:solidFill>
                <a:effectLst/>
                <a:uLnTx/>
                <a:uFillTx/>
                <a:latin typeface="+mn-lt"/>
                <a:ea typeface="+mn-ea"/>
                <a:cs typeface="+mn-cs"/>
              </a:rPr>
              <a:t>	</a:t>
            </a:r>
            <a:r>
              <a:rPr kumimoji="0" lang="en-US" sz="1600" b="0" i="0" u="sng" strike="noStrike" kern="1200" cap="none" spc="0" normalizeH="0" baseline="0" noProof="0" dirty="0" smtClean="0">
                <a:ln>
                  <a:noFill/>
                </a:ln>
                <a:solidFill>
                  <a:srgbClr val="005595"/>
                </a:solidFill>
                <a:effectLst/>
                <a:uLnTx/>
                <a:uFillTx/>
                <a:latin typeface="+mn-lt"/>
                <a:ea typeface="+mn-ea"/>
                <a:cs typeface="+mn-cs"/>
              </a:rPr>
              <a:t>Streaming current</a:t>
            </a:r>
          </a:p>
          <a:p>
            <a:pPr marL="766763" lvl="1" indent="-457200">
              <a:spcBef>
                <a:spcPct val="20000"/>
              </a:spcBef>
              <a:buClr>
                <a:schemeClr val="tx1"/>
              </a:buClr>
              <a:buFont typeface="+mj-lt"/>
              <a:buAutoNum type="arabicPeriod"/>
            </a:pPr>
            <a:r>
              <a:rPr kumimoji="0" lang="en-US" sz="1600" b="0" i="0" u="none" strike="noStrike" kern="1200" cap="none" spc="0" normalizeH="0" baseline="0" noProof="0" dirty="0" smtClean="0">
                <a:ln>
                  <a:noFill/>
                </a:ln>
                <a:solidFill>
                  <a:srgbClr val="005595"/>
                </a:solidFill>
                <a:effectLst/>
                <a:uLnTx/>
                <a:uFillTx/>
                <a:latin typeface="+mn-lt"/>
                <a:ea typeface="+mn-ea"/>
                <a:cs typeface="+mn-cs"/>
              </a:rPr>
              <a:t>A device consisting of a </a:t>
            </a:r>
            <a:r>
              <a:rPr kumimoji="0" lang="en-US" sz="1600" b="0" i="0" u="none" strike="noStrike" kern="1200" cap="none" spc="0" normalizeH="0" baseline="0" noProof="0" dirty="0" smtClean="0">
                <a:ln>
                  <a:noFill/>
                </a:ln>
                <a:solidFill>
                  <a:srgbClr val="C00000"/>
                </a:solidFill>
                <a:effectLst/>
                <a:uLnTx/>
                <a:uFillTx/>
                <a:latin typeface="+mn-lt"/>
                <a:ea typeface="+mn-ea"/>
                <a:cs typeface="+mn-cs"/>
              </a:rPr>
              <a:t>piston within a cylinder that is used to draw the water sample in</a:t>
            </a:r>
            <a:r>
              <a:rPr kumimoji="0" lang="en-US" sz="1600" b="0" i="0" u="none" strike="noStrike" kern="1200" cap="none" spc="0" normalizeH="0" baseline="0" noProof="0" dirty="0" smtClean="0">
                <a:ln>
                  <a:noFill/>
                </a:ln>
                <a:solidFill>
                  <a:srgbClr val="005595"/>
                </a:solidFill>
                <a:effectLst/>
                <a:uLnTx/>
                <a:uFillTx/>
                <a:latin typeface="+mn-lt"/>
                <a:ea typeface="+mn-ea"/>
                <a:cs typeface="+mn-cs"/>
              </a:rPr>
              <a:t>, induce a current through fluid motion, and measures the streaming current as a constant signal output.</a:t>
            </a:r>
          </a:p>
          <a:p>
            <a:pPr marL="766763" lvl="1" indent="-457200">
              <a:spcBef>
                <a:spcPct val="20000"/>
              </a:spcBef>
              <a:buClr>
                <a:schemeClr val="tx1"/>
              </a:buClr>
              <a:buFont typeface="+mj-lt"/>
              <a:buAutoNum type="arabicPeriod"/>
            </a:pPr>
            <a:r>
              <a:rPr kumimoji="0" lang="en-US" sz="1600" b="0" i="0" u="none" strike="noStrike" kern="1200" cap="none" spc="0" normalizeH="0" baseline="0" noProof="0" dirty="0" smtClean="0">
                <a:ln>
                  <a:noFill/>
                </a:ln>
                <a:solidFill>
                  <a:srgbClr val="005595"/>
                </a:solidFill>
                <a:effectLst/>
                <a:uLnTx/>
                <a:uFillTx/>
                <a:latin typeface="+mn-lt"/>
                <a:ea typeface="+mn-ea"/>
                <a:cs typeface="+mn-cs"/>
              </a:rPr>
              <a:t>A stationary liquid boundary layer lies at the surface of both a piston and a cylinder, which contains negatively charged particles.  Since the stationary layers contain negative particles, the fluid between the cylinder wall and the piston becomes positively charged.  These </a:t>
            </a:r>
            <a:r>
              <a:rPr kumimoji="0" lang="en-US" sz="1600" b="0" i="0" u="none" strike="noStrike" kern="1200" cap="none" spc="0" normalizeH="0" baseline="0" noProof="0" dirty="0" smtClean="0">
                <a:ln>
                  <a:noFill/>
                </a:ln>
                <a:solidFill>
                  <a:srgbClr val="C00000"/>
                </a:solidFill>
                <a:effectLst/>
                <a:uLnTx/>
                <a:uFillTx/>
                <a:latin typeface="+mn-lt"/>
                <a:ea typeface="+mn-ea"/>
                <a:cs typeface="+mn-cs"/>
              </a:rPr>
              <a:t>two oppositely charged layers glide past each other as the piston moves up and down in the cylinder.  This movement of two charged layers, induces a current</a:t>
            </a:r>
            <a:r>
              <a:rPr kumimoji="0" lang="en-US" sz="1600" b="0" i="0" u="none" strike="noStrike" kern="1200" cap="none" spc="0" normalizeH="0" baseline="0" noProof="0" dirty="0" smtClean="0">
                <a:ln>
                  <a:noFill/>
                </a:ln>
                <a:solidFill>
                  <a:srgbClr val="005595"/>
                </a:solidFill>
                <a:effectLst/>
                <a:uLnTx/>
                <a:uFillTx/>
                <a:latin typeface="+mn-lt"/>
                <a:ea typeface="+mn-ea"/>
                <a:cs typeface="+mn-cs"/>
              </a:rPr>
              <a:t>, which is then measured by an electrode in microamperes.</a:t>
            </a:r>
          </a:p>
          <a:p>
            <a:pPr marL="766763" lvl="1" indent="-457200">
              <a:spcBef>
                <a:spcPct val="20000"/>
              </a:spcBef>
              <a:buClr>
                <a:schemeClr val="tx1"/>
              </a:buClr>
              <a:buFont typeface="+mj-lt"/>
              <a:buAutoNum type="arabicPeriod"/>
            </a:pPr>
            <a:r>
              <a:rPr kumimoji="0" lang="en-US" sz="1600" b="0" i="0" u="none" strike="noStrike" kern="1200" cap="none" spc="0" normalizeH="0" baseline="0" noProof="0" dirty="0" smtClean="0">
                <a:ln>
                  <a:noFill/>
                </a:ln>
                <a:solidFill>
                  <a:srgbClr val="C00000"/>
                </a:solidFill>
                <a:effectLst/>
                <a:uLnTx/>
                <a:uFillTx/>
                <a:latin typeface="+mn-lt"/>
                <a:ea typeface="+mn-ea"/>
                <a:cs typeface="+mn-cs"/>
              </a:rPr>
              <a:t>The current is an alternating current (AC) due to the back and forth motion of the piston</a:t>
            </a:r>
            <a:r>
              <a:rPr kumimoji="0" lang="en-US" sz="1600" b="0" i="0" u="none" strike="noStrike" kern="1200" cap="none" spc="0" normalizeH="0" baseline="0" noProof="0" dirty="0" smtClean="0">
                <a:ln>
                  <a:noFill/>
                </a:ln>
                <a:solidFill>
                  <a:srgbClr val="005595"/>
                </a:solidFill>
                <a:effectLst/>
                <a:uLnTx/>
                <a:uFillTx/>
                <a:latin typeface="+mn-lt"/>
                <a:ea typeface="+mn-ea"/>
                <a:cs typeface="+mn-cs"/>
              </a:rPr>
              <a:t>.  This alternating current is then rectified and time-smoothed to provide a “streaming current” or constant signal output (numerical reading).</a:t>
            </a:r>
          </a:p>
          <a:p>
            <a:pPr marL="995363" marR="0" lvl="2" indent="-228600" algn="l" defTabSz="914400" rtl="0" eaLnBrk="1" fontAlgn="base" latinLnBrk="0" hangingPunct="1">
              <a:lnSpc>
                <a:spcPct val="100000"/>
              </a:lnSpc>
              <a:spcBef>
                <a:spcPct val="20000"/>
              </a:spcBef>
              <a:spcAft>
                <a:spcPct val="0"/>
              </a:spcAft>
              <a:buClr>
                <a:schemeClr val="accent2"/>
              </a:buClr>
              <a:buSzTx/>
              <a:buFont typeface="Wingdings 2" pitchFamily="18" charset="2"/>
              <a:buChar char=""/>
              <a:tabLst/>
              <a:defRPr/>
            </a:pPr>
            <a:endParaRPr kumimoji="0" lang="en-US" sz="1600" b="0" i="0" u="none" strike="noStrike" kern="1200" cap="none" spc="0" normalizeH="0" baseline="0" noProof="0" dirty="0" smtClean="0">
              <a:ln>
                <a:noFill/>
              </a:ln>
              <a:solidFill>
                <a:srgbClr val="005595"/>
              </a:solidFill>
              <a:effectLst/>
              <a:uLnTx/>
              <a:uFillTx/>
              <a:latin typeface="+mn-lt"/>
              <a:ea typeface="+mn-ea"/>
              <a:cs typeface="+mn-cs"/>
            </a:endParaRPr>
          </a:p>
        </p:txBody>
      </p:sp>
      <p:pic>
        <p:nvPicPr>
          <p:cNvPr id="7" name="Picture 1"/>
          <p:cNvPicPr>
            <a:picLocks noChangeAspect="1" noChangeArrowheads="1"/>
          </p:cNvPicPr>
          <p:nvPr/>
        </p:nvPicPr>
        <p:blipFill>
          <a:blip r:embed="rId3"/>
          <a:srcRect/>
          <a:stretch>
            <a:fillRect/>
          </a:stretch>
        </p:blipFill>
        <p:spPr bwMode="auto">
          <a:xfrm>
            <a:off x="5338312" y="1424358"/>
            <a:ext cx="3591932" cy="4501428"/>
          </a:xfrm>
          <a:prstGeom prst="rect">
            <a:avLst/>
          </a:prstGeom>
          <a:noFill/>
          <a:ln w="9525">
            <a:noFill/>
            <a:miter lim="800000"/>
            <a:headEnd/>
            <a:tailEnd/>
          </a:ln>
          <a:effectLst/>
        </p:spPr>
      </p:pic>
      <p:sp>
        <p:nvSpPr>
          <p:cNvPr id="6" name="Slide Number Placeholder 5"/>
          <p:cNvSpPr>
            <a:spLocks noGrp="1"/>
          </p:cNvSpPr>
          <p:nvPr>
            <p:ph type="sldNum" sz="quarter" idx="12"/>
          </p:nvPr>
        </p:nvSpPr>
        <p:spPr/>
        <p:txBody>
          <a:bodyPr/>
          <a:lstStyle/>
          <a:p>
            <a:pPr>
              <a:defRPr/>
            </a:pPr>
            <a:fld id="{E596C9E5-7A0C-4CE0-9216-F843CB389B96}" type="slidenum">
              <a:rPr lang="en-US" smtClean="0"/>
              <a:pPr>
                <a:defRPr/>
              </a:pPr>
              <a:t>105</a:t>
            </a:fld>
            <a:endParaRPr lang="en-US"/>
          </a:p>
        </p:txBody>
      </p:sp>
    </p:spTree>
    <p:extLst>
      <p:ext uri="{BB962C8B-B14F-4D97-AF65-F5344CB8AC3E}">
        <p14:creationId xmlns:p14="http://schemas.microsoft.com/office/powerpoint/2010/main" val="2063485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144628"/>
            <a:ext cx="7772400" cy="914400"/>
          </a:xfrm>
        </p:spPr>
        <p:txBody>
          <a:bodyPr/>
          <a:lstStyle/>
          <a:p>
            <a:r>
              <a:rPr lang="en-US" dirty="0" smtClean="0"/>
              <a:t>Streaming Current</a:t>
            </a:r>
            <a:endParaRPr lang="en-US" dirty="0"/>
          </a:p>
        </p:txBody>
      </p:sp>
      <p:sp>
        <p:nvSpPr>
          <p:cNvPr id="4" name="Freeform 3"/>
          <p:cNvSpPr/>
          <p:nvPr/>
        </p:nvSpPr>
        <p:spPr>
          <a:xfrm>
            <a:off x="4543562" y="1773070"/>
            <a:ext cx="3296653" cy="417095"/>
          </a:xfrm>
          <a:custGeom>
            <a:avLst/>
            <a:gdLst>
              <a:gd name="connsiteX0" fmla="*/ 0 w 3296653"/>
              <a:gd name="connsiteY0" fmla="*/ 401052 h 417095"/>
              <a:gd name="connsiteX1" fmla="*/ 288758 w 3296653"/>
              <a:gd name="connsiteY1" fmla="*/ 28073 h 417095"/>
              <a:gd name="connsiteX2" fmla="*/ 661737 w 3296653"/>
              <a:gd name="connsiteY2" fmla="*/ 413084 h 417095"/>
              <a:gd name="connsiteX3" fmla="*/ 1034716 w 3296653"/>
              <a:gd name="connsiteY3" fmla="*/ 52137 h 417095"/>
              <a:gd name="connsiteX4" fmla="*/ 1407695 w 3296653"/>
              <a:gd name="connsiteY4" fmla="*/ 401052 h 417095"/>
              <a:gd name="connsiteX5" fmla="*/ 1732548 w 3296653"/>
              <a:gd name="connsiteY5" fmla="*/ 28073 h 417095"/>
              <a:gd name="connsiteX6" fmla="*/ 2057400 w 3296653"/>
              <a:gd name="connsiteY6" fmla="*/ 389021 h 417095"/>
              <a:gd name="connsiteX7" fmla="*/ 2358190 w 3296653"/>
              <a:gd name="connsiteY7" fmla="*/ 28073 h 417095"/>
              <a:gd name="connsiteX8" fmla="*/ 2671011 w 3296653"/>
              <a:gd name="connsiteY8" fmla="*/ 389021 h 417095"/>
              <a:gd name="connsiteX9" fmla="*/ 2971800 w 3296653"/>
              <a:gd name="connsiteY9" fmla="*/ 4010 h 417095"/>
              <a:gd name="connsiteX10" fmla="*/ 3296653 w 3296653"/>
              <a:gd name="connsiteY10" fmla="*/ 364958 h 417095"/>
              <a:gd name="connsiteX11" fmla="*/ 3296653 w 3296653"/>
              <a:gd name="connsiteY11" fmla="*/ 364958 h 41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6653" h="417095">
                <a:moveTo>
                  <a:pt x="0" y="401052"/>
                </a:moveTo>
                <a:cubicBezTo>
                  <a:pt x="89234" y="213560"/>
                  <a:pt x="178469" y="26068"/>
                  <a:pt x="288758" y="28073"/>
                </a:cubicBezTo>
                <a:cubicBezTo>
                  <a:pt x="399047" y="30078"/>
                  <a:pt x="537411" y="409073"/>
                  <a:pt x="661737" y="413084"/>
                </a:cubicBezTo>
                <a:cubicBezTo>
                  <a:pt x="786063" y="417095"/>
                  <a:pt x="910390" y="54142"/>
                  <a:pt x="1034716" y="52137"/>
                </a:cubicBezTo>
                <a:cubicBezTo>
                  <a:pt x="1159042" y="50132"/>
                  <a:pt x="1291390" y="405063"/>
                  <a:pt x="1407695" y="401052"/>
                </a:cubicBezTo>
                <a:cubicBezTo>
                  <a:pt x="1524000" y="397041"/>
                  <a:pt x="1624264" y="30078"/>
                  <a:pt x="1732548" y="28073"/>
                </a:cubicBezTo>
                <a:cubicBezTo>
                  <a:pt x="1840832" y="26068"/>
                  <a:pt x="1953126" y="389021"/>
                  <a:pt x="2057400" y="389021"/>
                </a:cubicBezTo>
                <a:cubicBezTo>
                  <a:pt x="2161674" y="389021"/>
                  <a:pt x="2255922" y="28073"/>
                  <a:pt x="2358190" y="28073"/>
                </a:cubicBezTo>
                <a:cubicBezTo>
                  <a:pt x="2460458" y="28073"/>
                  <a:pt x="2568743" y="393031"/>
                  <a:pt x="2671011" y="389021"/>
                </a:cubicBezTo>
                <a:cubicBezTo>
                  <a:pt x="2773279" y="385011"/>
                  <a:pt x="2867526" y="8020"/>
                  <a:pt x="2971800" y="4010"/>
                </a:cubicBezTo>
                <a:cubicBezTo>
                  <a:pt x="3076074" y="0"/>
                  <a:pt x="3296653" y="364958"/>
                  <a:pt x="3296653" y="364958"/>
                </a:cubicBezTo>
                <a:lnTo>
                  <a:pt x="3296653" y="364958"/>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4551582" y="2984249"/>
            <a:ext cx="3296653" cy="417095"/>
          </a:xfrm>
          <a:custGeom>
            <a:avLst/>
            <a:gdLst>
              <a:gd name="connsiteX0" fmla="*/ 0 w 3296653"/>
              <a:gd name="connsiteY0" fmla="*/ 401052 h 417095"/>
              <a:gd name="connsiteX1" fmla="*/ 288758 w 3296653"/>
              <a:gd name="connsiteY1" fmla="*/ 28073 h 417095"/>
              <a:gd name="connsiteX2" fmla="*/ 661737 w 3296653"/>
              <a:gd name="connsiteY2" fmla="*/ 413084 h 417095"/>
              <a:gd name="connsiteX3" fmla="*/ 1034716 w 3296653"/>
              <a:gd name="connsiteY3" fmla="*/ 52137 h 417095"/>
              <a:gd name="connsiteX4" fmla="*/ 1407695 w 3296653"/>
              <a:gd name="connsiteY4" fmla="*/ 401052 h 417095"/>
              <a:gd name="connsiteX5" fmla="*/ 1732548 w 3296653"/>
              <a:gd name="connsiteY5" fmla="*/ 28073 h 417095"/>
              <a:gd name="connsiteX6" fmla="*/ 2057400 w 3296653"/>
              <a:gd name="connsiteY6" fmla="*/ 389021 h 417095"/>
              <a:gd name="connsiteX7" fmla="*/ 2358190 w 3296653"/>
              <a:gd name="connsiteY7" fmla="*/ 28073 h 417095"/>
              <a:gd name="connsiteX8" fmla="*/ 2671011 w 3296653"/>
              <a:gd name="connsiteY8" fmla="*/ 389021 h 417095"/>
              <a:gd name="connsiteX9" fmla="*/ 2971800 w 3296653"/>
              <a:gd name="connsiteY9" fmla="*/ 4010 h 417095"/>
              <a:gd name="connsiteX10" fmla="*/ 3296653 w 3296653"/>
              <a:gd name="connsiteY10" fmla="*/ 364958 h 417095"/>
              <a:gd name="connsiteX11" fmla="*/ 3296653 w 3296653"/>
              <a:gd name="connsiteY11" fmla="*/ 364958 h 41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6653" h="417095">
                <a:moveTo>
                  <a:pt x="0" y="401052"/>
                </a:moveTo>
                <a:cubicBezTo>
                  <a:pt x="89234" y="213560"/>
                  <a:pt x="178469" y="26068"/>
                  <a:pt x="288758" y="28073"/>
                </a:cubicBezTo>
                <a:cubicBezTo>
                  <a:pt x="399047" y="30078"/>
                  <a:pt x="537411" y="409073"/>
                  <a:pt x="661737" y="413084"/>
                </a:cubicBezTo>
                <a:cubicBezTo>
                  <a:pt x="786063" y="417095"/>
                  <a:pt x="910390" y="54142"/>
                  <a:pt x="1034716" y="52137"/>
                </a:cubicBezTo>
                <a:cubicBezTo>
                  <a:pt x="1159042" y="50132"/>
                  <a:pt x="1291390" y="405063"/>
                  <a:pt x="1407695" y="401052"/>
                </a:cubicBezTo>
                <a:cubicBezTo>
                  <a:pt x="1524000" y="397041"/>
                  <a:pt x="1624264" y="30078"/>
                  <a:pt x="1732548" y="28073"/>
                </a:cubicBezTo>
                <a:cubicBezTo>
                  <a:pt x="1840832" y="26068"/>
                  <a:pt x="1953126" y="389021"/>
                  <a:pt x="2057400" y="389021"/>
                </a:cubicBezTo>
                <a:cubicBezTo>
                  <a:pt x="2161674" y="389021"/>
                  <a:pt x="2255922" y="28073"/>
                  <a:pt x="2358190" y="28073"/>
                </a:cubicBezTo>
                <a:cubicBezTo>
                  <a:pt x="2460458" y="28073"/>
                  <a:pt x="2568743" y="393031"/>
                  <a:pt x="2671011" y="389021"/>
                </a:cubicBezTo>
                <a:cubicBezTo>
                  <a:pt x="2773279" y="385011"/>
                  <a:pt x="2867526" y="8020"/>
                  <a:pt x="2971800" y="4010"/>
                </a:cubicBezTo>
                <a:cubicBezTo>
                  <a:pt x="3076074" y="0"/>
                  <a:pt x="3296653" y="364958"/>
                  <a:pt x="3296653" y="364958"/>
                </a:cubicBezTo>
                <a:lnTo>
                  <a:pt x="3296653" y="364958"/>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4547572" y="4075111"/>
            <a:ext cx="3296653" cy="417095"/>
          </a:xfrm>
          <a:custGeom>
            <a:avLst/>
            <a:gdLst>
              <a:gd name="connsiteX0" fmla="*/ 0 w 3296653"/>
              <a:gd name="connsiteY0" fmla="*/ 401052 h 417095"/>
              <a:gd name="connsiteX1" fmla="*/ 288758 w 3296653"/>
              <a:gd name="connsiteY1" fmla="*/ 28073 h 417095"/>
              <a:gd name="connsiteX2" fmla="*/ 661737 w 3296653"/>
              <a:gd name="connsiteY2" fmla="*/ 413084 h 417095"/>
              <a:gd name="connsiteX3" fmla="*/ 1034716 w 3296653"/>
              <a:gd name="connsiteY3" fmla="*/ 52137 h 417095"/>
              <a:gd name="connsiteX4" fmla="*/ 1407695 w 3296653"/>
              <a:gd name="connsiteY4" fmla="*/ 401052 h 417095"/>
              <a:gd name="connsiteX5" fmla="*/ 1732548 w 3296653"/>
              <a:gd name="connsiteY5" fmla="*/ 28073 h 417095"/>
              <a:gd name="connsiteX6" fmla="*/ 2057400 w 3296653"/>
              <a:gd name="connsiteY6" fmla="*/ 389021 h 417095"/>
              <a:gd name="connsiteX7" fmla="*/ 2358190 w 3296653"/>
              <a:gd name="connsiteY7" fmla="*/ 28073 h 417095"/>
              <a:gd name="connsiteX8" fmla="*/ 2671011 w 3296653"/>
              <a:gd name="connsiteY8" fmla="*/ 389021 h 417095"/>
              <a:gd name="connsiteX9" fmla="*/ 2971800 w 3296653"/>
              <a:gd name="connsiteY9" fmla="*/ 4010 h 417095"/>
              <a:gd name="connsiteX10" fmla="*/ 3296653 w 3296653"/>
              <a:gd name="connsiteY10" fmla="*/ 364958 h 417095"/>
              <a:gd name="connsiteX11" fmla="*/ 3296653 w 3296653"/>
              <a:gd name="connsiteY11" fmla="*/ 364958 h 41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6653" h="417095">
                <a:moveTo>
                  <a:pt x="0" y="401052"/>
                </a:moveTo>
                <a:cubicBezTo>
                  <a:pt x="89234" y="213560"/>
                  <a:pt x="178469" y="26068"/>
                  <a:pt x="288758" y="28073"/>
                </a:cubicBezTo>
                <a:cubicBezTo>
                  <a:pt x="399047" y="30078"/>
                  <a:pt x="537411" y="409073"/>
                  <a:pt x="661737" y="413084"/>
                </a:cubicBezTo>
                <a:cubicBezTo>
                  <a:pt x="786063" y="417095"/>
                  <a:pt x="910390" y="54142"/>
                  <a:pt x="1034716" y="52137"/>
                </a:cubicBezTo>
                <a:cubicBezTo>
                  <a:pt x="1159042" y="50132"/>
                  <a:pt x="1291390" y="405063"/>
                  <a:pt x="1407695" y="401052"/>
                </a:cubicBezTo>
                <a:cubicBezTo>
                  <a:pt x="1524000" y="397041"/>
                  <a:pt x="1624264" y="30078"/>
                  <a:pt x="1732548" y="28073"/>
                </a:cubicBezTo>
                <a:cubicBezTo>
                  <a:pt x="1840832" y="26068"/>
                  <a:pt x="1953126" y="389021"/>
                  <a:pt x="2057400" y="389021"/>
                </a:cubicBezTo>
                <a:cubicBezTo>
                  <a:pt x="2161674" y="389021"/>
                  <a:pt x="2255922" y="28073"/>
                  <a:pt x="2358190" y="28073"/>
                </a:cubicBezTo>
                <a:cubicBezTo>
                  <a:pt x="2460458" y="28073"/>
                  <a:pt x="2568743" y="393031"/>
                  <a:pt x="2671011" y="389021"/>
                </a:cubicBezTo>
                <a:cubicBezTo>
                  <a:pt x="2773279" y="385011"/>
                  <a:pt x="2867526" y="8020"/>
                  <a:pt x="2971800" y="4010"/>
                </a:cubicBezTo>
                <a:cubicBezTo>
                  <a:pt x="3076074" y="0"/>
                  <a:pt x="3296653" y="364958"/>
                  <a:pt x="3296653" y="364958"/>
                </a:cubicBezTo>
                <a:lnTo>
                  <a:pt x="3296653" y="364958"/>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4920552" y="4087143"/>
            <a:ext cx="3296653" cy="417095"/>
          </a:xfrm>
          <a:custGeom>
            <a:avLst/>
            <a:gdLst>
              <a:gd name="connsiteX0" fmla="*/ 0 w 3296653"/>
              <a:gd name="connsiteY0" fmla="*/ 401052 h 417095"/>
              <a:gd name="connsiteX1" fmla="*/ 288758 w 3296653"/>
              <a:gd name="connsiteY1" fmla="*/ 28073 h 417095"/>
              <a:gd name="connsiteX2" fmla="*/ 661737 w 3296653"/>
              <a:gd name="connsiteY2" fmla="*/ 413084 h 417095"/>
              <a:gd name="connsiteX3" fmla="*/ 1034716 w 3296653"/>
              <a:gd name="connsiteY3" fmla="*/ 52137 h 417095"/>
              <a:gd name="connsiteX4" fmla="*/ 1407695 w 3296653"/>
              <a:gd name="connsiteY4" fmla="*/ 401052 h 417095"/>
              <a:gd name="connsiteX5" fmla="*/ 1732548 w 3296653"/>
              <a:gd name="connsiteY5" fmla="*/ 28073 h 417095"/>
              <a:gd name="connsiteX6" fmla="*/ 2057400 w 3296653"/>
              <a:gd name="connsiteY6" fmla="*/ 389021 h 417095"/>
              <a:gd name="connsiteX7" fmla="*/ 2358190 w 3296653"/>
              <a:gd name="connsiteY7" fmla="*/ 28073 h 417095"/>
              <a:gd name="connsiteX8" fmla="*/ 2671011 w 3296653"/>
              <a:gd name="connsiteY8" fmla="*/ 389021 h 417095"/>
              <a:gd name="connsiteX9" fmla="*/ 2971800 w 3296653"/>
              <a:gd name="connsiteY9" fmla="*/ 4010 h 417095"/>
              <a:gd name="connsiteX10" fmla="*/ 3296653 w 3296653"/>
              <a:gd name="connsiteY10" fmla="*/ 364958 h 417095"/>
              <a:gd name="connsiteX11" fmla="*/ 3296653 w 3296653"/>
              <a:gd name="connsiteY11" fmla="*/ 364958 h 41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6653" h="417095">
                <a:moveTo>
                  <a:pt x="0" y="401052"/>
                </a:moveTo>
                <a:cubicBezTo>
                  <a:pt x="89234" y="213560"/>
                  <a:pt x="178469" y="26068"/>
                  <a:pt x="288758" y="28073"/>
                </a:cubicBezTo>
                <a:cubicBezTo>
                  <a:pt x="399047" y="30078"/>
                  <a:pt x="537411" y="409073"/>
                  <a:pt x="661737" y="413084"/>
                </a:cubicBezTo>
                <a:cubicBezTo>
                  <a:pt x="786063" y="417095"/>
                  <a:pt x="910390" y="54142"/>
                  <a:pt x="1034716" y="52137"/>
                </a:cubicBezTo>
                <a:cubicBezTo>
                  <a:pt x="1159042" y="50132"/>
                  <a:pt x="1291390" y="405063"/>
                  <a:pt x="1407695" y="401052"/>
                </a:cubicBezTo>
                <a:cubicBezTo>
                  <a:pt x="1524000" y="397041"/>
                  <a:pt x="1624264" y="30078"/>
                  <a:pt x="1732548" y="28073"/>
                </a:cubicBezTo>
                <a:cubicBezTo>
                  <a:pt x="1840832" y="26068"/>
                  <a:pt x="1953126" y="389021"/>
                  <a:pt x="2057400" y="389021"/>
                </a:cubicBezTo>
                <a:cubicBezTo>
                  <a:pt x="2161674" y="389021"/>
                  <a:pt x="2255922" y="28073"/>
                  <a:pt x="2358190" y="28073"/>
                </a:cubicBezTo>
                <a:cubicBezTo>
                  <a:pt x="2460458" y="28073"/>
                  <a:pt x="2568743" y="393031"/>
                  <a:pt x="2671011" y="389021"/>
                </a:cubicBezTo>
                <a:cubicBezTo>
                  <a:pt x="2773279" y="385011"/>
                  <a:pt x="2867526" y="8020"/>
                  <a:pt x="2971800" y="4010"/>
                </a:cubicBezTo>
                <a:cubicBezTo>
                  <a:pt x="3076074" y="0"/>
                  <a:pt x="3296653" y="364958"/>
                  <a:pt x="3296653" y="364958"/>
                </a:cubicBezTo>
                <a:lnTo>
                  <a:pt x="3296653" y="364958"/>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a:off x="6059540" y="1632700"/>
            <a:ext cx="3084459" cy="3996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035995" y="2737940"/>
            <a:ext cx="2707575" cy="9498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defPPr>
              <a:defRPr lang="en-US"/>
            </a:defPPr>
            <a:lvl1pPr marL="282575" indent="-285750">
              <a:spcBef>
                <a:spcPct val="20000"/>
              </a:spcBef>
              <a:buClr>
                <a:schemeClr val="accent2"/>
              </a:buClr>
              <a:buSzPct val="90000"/>
              <a:defRPr kumimoji="0" sz="1600" b="0" i="0" strike="noStrike" cap="none" spc="0" normalizeH="0" baseline="0">
                <a:ln>
                  <a:noFill/>
                </a:ln>
                <a:solidFill>
                  <a:srgbClr val="005595"/>
                </a:solidFill>
                <a:effectLst/>
                <a:uLnTx/>
                <a:uFillTx/>
                <a:latin typeface="+mn-lt"/>
              </a:defRPr>
            </a:lvl1pPr>
            <a:lvl2pPr marL="766763" lvl="1" indent="-457200">
              <a:spcBef>
                <a:spcPct val="20000"/>
              </a:spcBef>
              <a:buClr>
                <a:schemeClr val="tx1"/>
              </a:buClr>
              <a:buFont typeface="+mj-lt"/>
              <a:buAutoNum type="arabicPeriod"/>
              <a:defRPr kumimoji="0" sz="1600" b="0" i="0" u="none" strike="noStrike" cap="none" spc="0" normalizeH="0" baseline="0">
                <a:ln>
                  <a:noFill/>
                </a:ln>
                <a:solidFill>
                  <a:srgbClr val="005595"/>
                </a:solidFill>
                <a:effectLst/>
                <a:uLnTx/>
                <a:uFillTx/>
                <a:latin typeface="+mn-lt"/>
              </a:defRPr>
            </a:lvl2pPr>
            <a:lvl3pPr marL="995363" marR="0" lvl="2" indent="-228600" defTabSz="914400" eaLnBrk="1" latinLnBrk="0" hangingPunct="1">
              <a:lnSpc>
                <a:spcPct val="100000"/>
              </a:lnSpc>
              <a:spcBef>
                <a:spcPct val="20000"/>
              </a:spcBef>
              <a:buClr>
                <a:schemeClr val="accent2"/>
              </a:buClr>
              <a:buSzTx/>
              <a:buFont typeface="Wingdings 2" pitchFamily="18" charset="2"/>
              <a:buChar char=""/>
              <a:tabLst/>
              <a:defRPr kumimoji="0" sz="1600" b="0" i="0" u="none" strike="noStrike" cap="none" spc="0" normalizeH="0" baseline="0">
                <a:ln>
                  <a:noFill/>
                </a:ln>
                <a:solidFill>
                  <a:srgbClr val="005595"/>
                </a:solidFill>
                <a:effectLst/>
                <a:uLnTx/>
                <a:uFillTx/>
                <a:latin typeface="+mn-lt"/>
              </a:defRPr>
            </a:lvl3pPr>
          </a:lstStyle>
          <a:p>
            <a:r>
              <a:rPr lang="en-US" dirty="0"/>
              <a:t>         +1          +0.8</a:t>
            </a:r>
          </a:p>
          <a:p>
            <a:r>
              <a:rPr lang="en-US" dirty="0"/>
              <a:t>0</a:t>
            </a:r>
          </a:p>
          <a:p>
            <a:r>
              <a:rPr lang="en-US" dirty="0"/>
              <a:t>                 -1.1         -0.7</a:t>
            </a:r>
          </a:p>
        </p:txBody>
      </p:sp>
      <p:sp>
        <p:nvSpPr>
          <p:cNvPr id="11" name="TextBox 10"/>
          <p:cNvSpPr txBox="1"/>
          <p:nvPr/>
        </p:nvSpPr>
        <p:spPr>
          <a:xfrm>
            <a:off x="4025735" y="3752603"/>
            <a:ext cx="2707573" cy="6463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defPPr>
              <a:defRPr lang="en-US"/>
            </a:defPPr>
            <a:lvl1pPr marL="282575" indent="-285750">
              <a:spcBef>
                <a:spcPct val="20000"/>
              </a:spcBef>
              <a:buClr>
                <a:schemeClr val="accent2"/>
              </a:buClr>
              <a:buSzPct val="90000"/>
              <a:defRPr kumimoji="0" sz="1600" b="0" i="0" strike="noStrike" cap="none" spc="0" normalizeH="0" baseline="0">
                <a:ln>
                  <a:noFill/>
                </a:ln>
                <a:solidFill>
                  <a:srgbClr val="005595"/>
                </a:solidFill>
                <a:effectLst/>
                <a:uLnTx/>
                <a:uFillTx/>
                <a:latin typeface="+mn-lt"/>
              </a:defRPr>
            </a:lvl1pPr>
            <a:lvl2pPr marL="766763" lvl="1" indent="-457200">
              <a:spcBef>
                <a:spcPct val="20000"/>
              </a:spcBef>
              <a:buClr>
                <a:schemeClr val="tx1"/>
              </a:buClr>
              <a:buFont typeface="+mj-lt"/>
              <a:buAutoNum type="arabicPeriod"/>
              <a:defRPr kumimoji="0" sz="1600" b="0" i="0" u="none" strike="noStrike" cap="none" spc="0" normalizeH="0" baseline="0">
                <a:ln>
                  <a:noFill/>
                </a:ln>
                <a:solidFill>
                  <a:srgbClr val="005595"/>
                </a:solidFill>
                <a:effectLst/>
                <a:uLnTx/>
                <a:uFillTx/>
                <a:latin typeface="+mn-lt"/>
              </a:defRPr>
            </a:lvl2pPr>
            <a:lvl3pPr marL="995363" marR="0" lvl="2" indent="-228600" defTabSz="914400" eaLnBrk="1" latinLnBrk="0" hangingPunct="1">
              <a:lnSpc>
                <a:spcPct val="100000"/>
              </a:lnSpc>
              <a:spcBef>
                <a:spcPct val="20000"/>
              </a:spcBef>
              <a:buClr>
                <a:schemeClr val="accent2"/>
              </a:buClr>
              <a:buSzTx/>
              <a:buFont typeface="Wingdings 2" pitchFamily="18" charset="2"/>
              <a:buChar char=""/>
              <a:tabLst/>
              <a:defRPr kumimoji="0" sz="1600" b="0" i="0" u="none" strike="noStrike" cap="none" spc="0" normalizeH="0" baseline="0">
                <a:ln>
                  <a:noFill/>
                </a:ln>
                <a:solidFill>
                  <a:srgbClr val="005595"/>
                </a:solidFill>
                <a:effectLst/>
                <a:uLnTx/>
                <a:uFillTx/>
                <a:latin typeface="+mn-lt"/>
              </a:defRPr>
            </a:lvl3pPr>
          </a:lstStyle>
          <a:p>
            <a:r>
              <a:rPr lang="en-US" dirty="0"/>
              <a:t>         +1 +1.1 +0.8  +0.7</a:t>
            </a:r>
          </a:p>
          <a:p>
            <a:r>
              <a:rPr lang="en-US" dirty="0"/>
              <a:t> 0</a:t>
            </a:r>
          </a:p>
        </p:txBody>
      </p:sp>
      <p:sp>
        <p:nvSpPr>
          <p:cNvPr id="12" name="TextBox 11"/>
          <p:cNvSpPr txBox="1"/>
          <p:nvPr/>
        </p:nvSpPr>
        <p:spPr>
          <a:xfrm>
            <a:off x="4515488" y="1412123"/>
            <a:ext cx="2129590" cy="12249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defPPr>
              <a:defRPr lang="en-US"/>
            </a:defPPr>
            <a:lvl1pPr marL="282575" indent="-285750">
              <a:spcBef>
                <a:spcPct val="20000"/>
              </a:spcBef>
              <a:buClr>
                <a:schemeClr val="accent2"/>
              </a:buClr>
              <a:buSzPct val="90000"/>
              <a:defRPr kumimoji="0" sz="1600" b="0" i="0" strike="noStrike" cap="none" spc="0" normalizeH="0" baseline="0">
                <a:ln>
                  <a:noFill/>
                </a:ln>
                <a:solidFill>
                  <a:srgbClr val="005595"/>
                </a:solidFill>
                <a:effectLst/>
                <a:uLnTx/>
                <a:uFillTx/>
                <a:latin typeface="+mn-lt"/>
              </a:defRPr>
            </a:lvl1pPr>
            <a:lvl2pPr marL="766763" lvl="1" indent="-457200">
              <a:spcBef>
                <a:spcPct val="20000"/>
              </a:spcBef>
              <a:buClr>
                <a:schemeClr val="tx1"/>
              </a:buClr>
              <a:buFont typeface="+mj-lt"/>
              <a:buAutoNum type="arabicPeriod"/>
              <a:defRPr kumimoji="0" sz="1600" b="0" i="0" u="none" strike="noStrike" cap="none" spc="0" normalizeH="0" baseline="0">
                <a:ln>
                  <a:noFill/>
                </a:ln>
                <a:solidFill>
                  <a:srgbClr val="005595"/>
                </a:solidFill>
                <a:effectLst/>
                <a:uLnTx/>
                <a:uFillTx/>
                <a:latin typeface="+mn-lt"/>
              </a:defRPr>
            </a:lvl2pPr>
            <a:lvl3pPr marL="995363" marR="0" lvl="2" indent="-228600" defTabSz="914400" eaLnBrk="1" latinLnBrk="0" hangingPunct="1">
              <a:lnSpc>
                <a:spcPct val="100000"/>
              </a:lnSpc>
              <a:spcBef>
                <a:spcPct val="20000"/>
              </a:spcBef>
              <a:buClr>
                <a:schemeClr val="accent2"/>
              </a:buClr>
              <a:buSzTx/>
              <a:buFont typeface="Wingdings 2" pitchFamily="18" charset="2"/>
              <a:buChar char=""/>
              <a:tabLst/>
              <a:defRPr kumimoji="0" sz="1600" b="0" i="0" u="none" strike="noStrike" cap="none" spc="0" normalizeH="0" baseline="0">
                <a:ln>
                  <a:noFill/>
                </a:ln>
                <a:solidFill>
                  <a:srgbClr val="005595"/>
                </a:solidFill>
                <a:effectLst/>
                <a:uLnTx/>
                <a:uFillTx/>
                <a:latin typeface="+mn-lt"/>
              </a:defRPr>
            </a:lvl3pPr>
          </a:lstStyle>
          <a:p>
            <a:r>
              <a:rPr lang="en-US" dirty="0"/>
              <a:t>    Up stroke</a:t>
            </a:r>
          </a:p>
          <a:p>
            <a:endParaRPr lang="en-US" dirty="0"/>
          </a:p>
          <a:p>
            <a:endParaRPr lang="en-US" dirty="0"/>
          </a:p>
          <a:p>
            <a:r>
              <a:rPr lang="en-US" dirty="0"/>
              <a:t>Down stroke</a:t>
            </a:r>
          </a:p>
        </p:txBody>
      </p:sp>
      <p:cxnSp>
        <p:nvCxnSpPr>
          <p:cNvPr id="14" name="Straight Connector 13"/>
          <p:cNvCxnSpPr/>
          <p:nvPr/>
        </p:nvCxnSpPr>
        <p:spPr>
          <a:xfrm>
            <a:off x="4326994" y="2005679"/>
            <a:ext cx="1780673" cy="0"/>
          </a:xfrm>
          <a:prstGeom prst="line">
            <a:avLst/>
          </a:prstGeom>
          <a:ln w="254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19236" y="3204827"/>
            <a:ext cx="1780673" cy="0"/>
          </a:xfrm>
          <a:prstGeom prst="line">
            <a:avLst/>
          </a:prstGeom>
          <a:ln w="254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499447" y="4319752"/>
            <a:ext cx="1780673" cy="0"/>
          </a:xfrm>
          <a:prstGeom prst="line">
            <a:avLst/>
          </a:prstGeom>
          <a:ln w="254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39538" y="1235034"/>
            <a:ext cx="3753852" cy="46720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defPPr>
              <a:defRPr lang="en-US"/>
            </a:defPPr>
            <a:lvl1pPr marL="282575" indent="-285750">
              <a:spcBef>
                <a:spcPct val="20000"/>
              </a:spcBef>
              <a:buClr>
                <a:schemeClr val="accent2"/>
              </a:buClr>
              <a:buSzPct val="90000"/>
              <a:defRPr kumimoji="0" sz="1600" b="0" i="0" strike="noStrike" cap="none" spc="0" normalizeH="0" baseline="0">
                <a:ln>
                  <a:noFill/>
                </a:ln>
                <a:solidFill>
                  <a:srgbClr val="005595"/>
                </a:solidFill>
                <a:effectLst/>
                <a:uLnTx/>
                <a:uFillTx/>
                <a:latin typeface="+mn-lt"/>
              </a:defRPr>
            </a:lvl1pPr>
            <a:lvl2pPr marL="766763" lvl="1" indent="-457200">
              <a:spcBef>
                <a:spcPct val="20000"/>
              </a:spcBef>
              <a:buClr>
                <a:schemeClr val="tx1"/>
              </a:buClr>
              <a:buFont typeface="+mj-lt"/>
              <a:buAutoNum type="arabicPeriod"/>
              <a:defRPr kumimoji="0" sz="1600" b="0" i="0" u="none" strike="noStrike" cap="none" spc="0" normalizeH="0" baseline="0">
                <a:ln>
                  <a:noFill/>
                </a:ln>
                <a:solidFill>
                  <a:srgbClr val="005595"/>
                </a:solidFill>
                <a:effectLst/>
                <a:uLnTx/>
                <a:uFillTx/>
                <a:latin typeface="+mn-lt"/>
              </a:defRPr>
            </a:lvl2pPr>
            <a:lvl3pPr marL="995363" marR="0" lvl="2" indent="-228600" defTabSz="914400" eaLnBrk="1" latinLnBrk="0" hangingPunct="1">
              <a:lnSpc>
                <a:spcPct val="100000"/>
              </a:lnSpc>
              <a:spcBef>
                <a:spcPct val="20000"/>
              </a:spcBef>
              <a:buClr>
                <a:schemeClr val="accent2"/>
              </a:buClr>
              <a:buSzTx/>
              <a:buFont typeface="Wingdings 2" pitchFamily="18" charset="2"/>
              <a:buChar char=""/>
              <a:tabLst/>
              <a:defRPr kumimoji="0" sz="1600" b="0" i="0" u="none" strike="noStrike" cap="none" spc="0" normalizeH="0" baseline="0">
                <a:ln>
                  <a:noFill/>
                </a:ln>
                <a:solidFill>
                  <a:srgbClr val="005595"/>
                </a:solidFill>
                <a:effectLst/>
                <a:uLnTx/>
                <a:uFillTx/>
                <a:latin typeface="+mn-lt"/>
              </a:defRPr>
            </a:lvl3pPr>
          </a:lstStyle>
          <a:p>
            <a:r>
              <a:rPr lang="en-US" dirty="0"/>
              <a:t>Output (“zero offset out”) is in relative units (does not provide actual current or charge density due to sensitivity in small differences between the cylinder wall).</a:t>
            </a:r>
          </a:p>
          <a:p>
            <a:endParaRPr lang="en-US" dirty="0"/>
          </a:p>
          <a:p>
            <a:r>
              <a:rPr lang="en-US" dirty="0"/>
              <a:t>Measured current is impacted by irregularities in the cylinder wall as well as the motor speed.</a:t>
            </a:r>
          </a:p>
          <a:p>
            <a:endParaRPr lang="en-US" dirty="0"/>
          </a:p>
          <a:p>
            <a:r>
              <a:rPr lang="en-US" dirty="0"/>
              <a:t>Span/gain adjustment:</a:t>
            </a:r>
          </a:p>
          <a:p>
            <a:r>
              <a:rPr lang="en-US" dirty="0"/>
              <a:t>Used to vary output by a factor of up to 30 or 50.  10% dose change = +10</a:t>
            </a:r>
          </a:p>
          <a:p>
            <a:endParaRPr lang="en-US" dirty="0"/>
          </a:p>
          <a:p>
            <a:r>
              <a:rPr lang="en-US" dirty="0"/>
              <a:t>Zero adjust/”Zero offset in”:</a:t>
            </a:r>
          </a:p>
          <a:p>
            <a:r>
              <a:rPr lang="en-US" dirty="0"/>
              <a:t>Used to move the reading up or down in value by a selected amount.</a:t>
            </a:r>
          </a:p>
        </p:txBody>
      </p:sp>
      <p:sp>
        <p:nvSpPr>
          <p:cNvPr id="8" name="Rectangle 7"/>
          <p:cNvSpPr/>
          <p:nvPr/>
        </p:nvSpPr>
        <p:spPr>
          <a:xfrm>
            <a:off x="3918857" y="4327774"/>
            <a:ext cx="2405378" cy="130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833698" y="4764923"/>
            <a:ext cx="2751221" cy="6463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defPPr>
              <a:defRPr lang="en-US"/>
            </a:defPPr>
            <a:lvl1pPr marL="282575" indent="-285750">
              <a:spcBef>
                <a:spcPct val="20000"/>
              </a:spcBef>
              <a:buClr>
                <a:schemeClr val="accent2"/>
              </a:buClr>
              <a:buSzPct val="90000"/>
              <a:defRPr kumimoji="0" sz="1600" b="0" i="0" strike="noStrike" cap="none" spc="0" normalizeH="0" baseline="0">
                <a:ln>
                  <a:noFill/>
                </a:ln>
                <a:solidFill>
                  <a:srgbClr val="005595"/>
                </a:solidFill>
                <a:effectLst/>
                <a:uLnTx/>
                <a:uFillTx/>
                <a:latin typeface="+mn-lt"/>
              </a:defRPr>
            </a:lvl1pPr>
            <a:lvl2pPr marL="766763" lvl="1" indent="-457200">
              <a:spcBef>
                <a:spcPct val="20000"/>
              </a:spcBef>
              <a:buClr>
                <a:schemeClr val="tx1"/>
              </a:buClr>
              <a:buFont typeface="+mj-lt"/>
              <a:buAutoNum type="arabicPeriod"/>
              <a:defRPr kumimoji="0" sz="1600" b="0" i="0" u="none" strike="noStrike" cap="none" spc="0" normalizeH="0" baseline="0">
                <a:ln>
                  <a:noFill/>
                </a:ln>
                <a:solidFill>
                  <a:srgbClr val="005595"/>
                </a:solidFill>
                <a:effectLst/>
                <a:uLnTx/>
                <a:uFillTx/>
                <a:latin typeface="+mn-lt"/>
              </a:defRPr>
            </a:lvl2pPr>
            <a:lvl3pPr marL="995363" marR="0" lvl="2" indent="-228600" defTabSz="914400" eaLnBrk="1" latinLnBrk="0" hangingPunct="1">
              <a:lnSpc>
                <a:spcPct val="100000"/>
              </a:lnSpc>
              <a:spcBef>
                <a:spcPct val="20000"/>
              </a:spcBef>
              <a:buClr>
                <a:schemeClr val="accent2"/>
              </a:buClr>
              <a:buSzTx/>
              <a:buFont typeface="Wingdings 2" pitchFamily="18" charset="2"/>
              <a:buChar char=""/>
              <a:tabLst/>
              <a:defRPr kumimoji="0" sz="1600" b="0" i="0" u="none" strike="noStrike" cap="none" spc="0" normalizeH="0" baseline="0">
                <a:ln>
                  <a:noFill/>
                </a:ln>
                <a:solidFill>
                  <a:srgbClr val="005595"/>
                </a:solidFill>
                <a:effectLst/>
                <a:uLnTx/>
                <a:uFillTx/>
                <a:latin typeface="+mn-lt"/>
              </a:defRPr>
            </a:lvl3pPr>
          </a:lstStyle>
          <a:p>
            <a:r>
              <a:rPr lang="en-US" dirty="0"/>
              <a:t>+0.9</a:t>
            </a:r>
          </a:p>
          <a:p>
            <a:r>
              <a:rPr lang="en-US" dirty="0"/>
              <a:t>      0</a:t>
            </a:r>
          </a:p>
        </p:txBody>
      </p:sp>
      <p:cxnSp>
        <p:nvCxnSpPr>
          <p:cNvPr id="18" name="Straight Connector 17"/>
          <p:cNvCxnSpPr/>
          <p:nvPr/>
        </p:nvCxnSpPr>
        <p:spPr>
          <a:xfrm>
            <a:off x="4495437" y="4989511"/>
            <a:ext cx="1824790" cy="0"/>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07467" y="5230141"/>
            <a:ext cx="1780673" cy="0"/>
          </a:xfrm>
          <a:prstGeom prst="line">
            <a:avLst/>
          </a:prstGeom>
          <a:ln w="254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476634" y="1773070"/>
            <a:ext cx="2612571" cy="40811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defPPr>
              <a:defRPr lang="en-US"/>
            </a:defPPr>
            <a:lvl1pPr marL="282575" indent="-285750">
              <a:spcBef>
                <a:spcPct val="20000"/>
              </a:spcBef>
              <a:buClr>
                <a:schemeClr val="accent2"/>
              </a:buClr>
              <a:buSzPct val="90000"/>
              <a:defRPr kumimoji="0" sz="1600" b="0" i="0" strike="noStrike" cap="none" spc="0" normalizeH="0" baseline="0">
                <a:ln>
                  <a:noFill/>
                </a:ln>
                <a:solidFill>
                  <a:srgbClr val="005595"/>
                </a:solidFill>
                <a:effectLst/>
                <a:uLnTx/>
                <a:uFillTx/>
                <a:latin typeface="+mn-lt"/>
              </a:defRPr>
            </a:lvl1pPr>
            <a:lvl2pPr marL="766763" lvl="1" indent="-457200">
              <a:spcBef>
                <a:spcPct val="20000"/>
              </a:spcBef>
              <a:buClr>
                <a:schemeClr val="tx1"/>
              </a:buClr>
              <a:buFont typeface="+mj-lt"/>
              <a:buAutoNum type="arabicPeriod"/>
              <a:defRPr kumimoji="0" sz="1600" b="0" i="0" u="none" strike="noStrike" cap="none" spc="0" normalizeH="0" baseline="0">
                <a:ln>
                  <a:noFill/>
                </a:ln>
                <a:solidFill>
                  <a:srgbClr val="005595"/>
                </a:solidFill>
                <a:effectLst/>
                <a:uLnTx/>
                <a:uFillTx/>
                <a:latin typeface="+mn-lt"/>
              </a:defRPr>
            </a:lvl2pPr>
            <a:lvl3pPr marL="995363" marR="0" lvl="2" indent="-228600" defTabSz="914400" eaLnBrk="1" latinLnBrk="0" hangingPunct="1">
              <a:lnSpc>
                <a:spcPct val="100000"/>
              </a:lnSpc>
              <a:spcBef>
                <a:spcPct val="20000"/>
              </a:spcBef>
              <a:buClr>
                <a:schemeClr val="accent2"/>
              </a:buClr>
              <a:buSzTx/>
              <a:buFont typeface="Wingdings 2" pitchFamily="18" charset="2"/>
              <a:buChar char=""/>
              <a:tabLst/>
              <a:defRPr kumimoji="0" sz="1600" b="0" i="0" u="none" strike="noStrike" cap="none" spc="0" normalizeH="0" baseline="0">
                <a:ln>
                  <a:noFill/>
                </a:ln>
                <a:solidFill>
                  <a:srgbClr val="005595"/>
                </a:solidFill>
                <a:effectLst/>
                <a:uLnTx/>
                <a:uFillTx/>
                <a:latin typeface="+mn-lt"/>
              </a:defRPr>
            </a:lvl3pPr>
          </a:lstStyle>
          <a:p>
            <a:r>
              <a:rPr lang="en-US" dirty="0"/>
              <a:t>Piston Velocity</a:t>
            </a:r>
          </a:p>
          <a:p>
            <a:endParaRPr lang="en-US" dirty="0"/>
          </a:p>
          <a:p>
            <a:endParaRPr lang="en-US" dirty="0"/>
          </a:p>
          <a:p>
            <a:endParaRPr lang="en-US" dirty="0"/>
          </a:p>
          <a:p>
            <a:r>
              <a:rPr lang="en-US" dirty="0"/>
              <a:t>Measured alternating current (AC)</a:t>
            </a:r>
          </a:p>
          <a:p>
            <a:endParaRPr lang="en-US" dirty="0"/>
          </a:p>
          <a:p>
            <a:endParaRPr lang="en-US" dirty="0"/>
          </a:p>
          <a:p>
            <a:r>
              <a:rPr lang="en-US" dirty="0"/>
              <a:t>Rectified (&amp; amplified)</a:t>
            </a:r>
          </a:p>
          <a:p>
            <a:endParaRPr lang="en-US" dirty="0"/>
          </a:p>
          <a:p>
            <a:endParaRPr lang="en-US" dirty="0"/>
          </a:p>
          <a:p>
            <a:r>
              <a:rPr lang="en-US" dirty="0"/>
              <a:t>Time-smoothed output (streaming current)</a:t>
            </a:r>
          </a:p>
          <a:p>
            <a:endParaRPr lang="en-US" dirty="0"/>
          </a:p>
        </p:txBody>
      </p:sp>
      <p:sp>
        <p:nvSpPr>
          <p:cNvPr id="20" name="Slide Number Placeholder 19"/>
          <p:cNvSpPr>
            <a:spLocks noGrp="1"/>
          </p:cNvSpPr>
          <p:nvPr>
            <p:ph type="sldNum" sz="quarter" idx="12"/>
          </p:nvPr>
        </p:nvSpPr>
        <p:spPr/>
        <p:txBody>
          <a:bodyPr/>
          <a:lstStyle/>
          <a:p>
            <a:pPr>
              <a:defRPr/>
            </a:pPr>
            <a:fld id="{E596C9E5-7A0C-4CE0-9216-F843CB389B96}" type="slidenum">
              <a:rPr lang="en-US" smtClean="0"/>
              <a:pPr>
                <a:defRPr/>
              </a:pPr>
              <a:t>106</a:t>
            </a:fld>
            <a:endParaRPr lang="en-US"/>
          </a:p>
        </p:txBody>
      </p:sp>
    </p:spTree>
    <p:extLst>
      <p:ext uri="{BB962C8B-B14F-4D97-AF65-F5344CB8AC3E}">
        <p14:creationId xmlns:p14="http://schemas.microsoft.com/office/powerpoint/2010/main" val="4104338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812800" y="5298909"/>
            <a:ext cx="5798021" cy="960686"/>
          </a:xfrm>
          <a:prstGeom prst="rect">
            <a:avLst/>
          </a:prstGeom>
          <a:solidFill>
            <a:srgbClr val="F6CFB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2" name="Title 1"/>
          <p:cNvSpPr>
            <a:spLocks noGrp="1"/>
          </p:cNvSpPr>
          <p:nvPr>
            <p:ph type="title"/>
          </p:nvPr>
        </p:nvSpPr>
        <p:spPr>
          <a:xfrm>
            <a:off x="439387" y="228600"/>
            <a:ext cx="8247413" cy="914400"/>
          </a:xfrm>
        </p:spPr>
        <p:txBody>
          <a:bodyPr>
            <a:noAutofit/>
          </a:bodyPr>
          <a:lstStyle/>
          <a:p>
            <a:r>
              <a:rPr lang="en-US" sz="3200" dirty="0" smtClean="0"/>
              <a:t>Streaming Current - Particle Charge</a:t>
            </a:r>
            <a:br>
              <a:rPr lang="en-US" sz="3200" dirty="0" smtClean="0"/>
            </a:br>
            <a:r>
              <a:rPr lang="en-US" sz="3200" dirty="0" smtClean="0"/>
              <a:t>Relationship to Turbidity &amp; TOC</a:t>
            </a:r>
            <a:endParaRPr lang="en-US" sz="3200" dirty="0"/>
          </a:p>
        </p:txBody>
      </p:sp>
      <p:sp>
        <p:nvSpPr>
          <p:cNvPr id="3" name="Content Placeholder 2"/>
          <p:cNvSpPr>
            <a:spLocks noGrp="1"/>
          </p:cNvSpPr>
          <p:nvPr>
            <p:ph idx="1"/>
          </p:nvPr>
        </p:nvSpPr>
        <p:spPr>
          <a:xfrm>
            <a:off x="510952" y="1181100"/>
            <a:ext cx="7856620" cy="854241"/>
          </a:xfrm>
        </p:spPr>
        <p:txBody>
          <a:bodyPr>
            <a:normAutofit/>
          </a:bodyPr>
          <a:lstStyle/>
          <a:p>
            <a:pPr marL="0" indent="0">
              <a:buNone/>
            </a:pPr>
            <a:r>
              <a:rPr lang="en-US" dirty="0" smtClean="0"/>
              <a:t>An example of how particle charge can be related to settled water turbidity and TOC removal.</a:t>
            </a:r>
            <a:endParaRPr lang="en-US" dirty="0"/>
          </a:p>
        </p:txBody>
      </p:sp>
      <p:sp>
        <p:nvSpPr>
          <p:cNvPr id="5" name="Slide Number Placeholder 4"/>
          <p:cNvSpPr>
            <a:spLocks noGrp="1"/>
          </p:cNvSpPr>
          <p:nvPr>
            <p:ph type="sldNum" sz="quarter" idx="12"/>
          </p:nvPr>
        </p:nvSpPr>
        <p:spPr/>
        <p:txBody>
          <a:bodyPr/>
          <a:lstStyle/>
          <a:p>
            <a:pPr>
              <a:defRPr/>
            </a:pPr>
            <a:fld id="{E596C9E5-7A0C-4CE0-9216-F843CB389B96}" type="slidenum">
              <a:rPr lang="en-US" smtClean="0"/>
              <a:pPr>
                <a:defRPr/>
              </a:pPr>
              <a:t>107</a:t>
            </a:fld>
            <a:endParaRPr lang="en-US"/>
          </a:p>
        </p:txBody>
      </p:sp>
      <p:sp>
        <p:nvSpPr>
          <p:cNvPr id="6" name="Content Placeholder 2"/>
          <p:cNvSpPr txBox="1">
            <a:spLocks/>
          </p:cNvSpPr>
          <p:nvPr/>
        </p:nvSpPr>
        <p:spPr bwMode="auto">
          <a:xfrm>
            <a:off x="812800" y="5622759"/>
            <a:ext cx="5257800" cy="85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a:buFontTx/>
              <a:buNone/>
            </a:pPr>
            <a:r>
              <a:rPr lang="en-US" sz="1600" kern="0" dirty="0" smtClean="0">
                <a:latin typeface="Calibri" panose="020F0502020204030204" pitchFamily="34" charset="0"/>
                <a:cs typeface="Calibri" panose="020F0502020204030204" pitchFamily="34" charset="0"/>
              </a:rPr>
              <a:t>Set Point B = Better Settled Water Turbidity (blue line)</a:t>
            </a:r>
          </a:p>
          <a:p>
            <a:pPr marL="0" indent="0">
              <a:buFontTx/>
              <a:buNone/>
            </a:pPr>
            <a:r>
              <a:rPr lang="en-US" sz="1600" kern="0" dirty="0" smtClean="0">
                <a:solidFill>
                  <a:srgbClr val="006600"/>
                </a:solidFill>
                <a:latin typeface="Calibri" panose="020F0502020204030204" pitchFamily="34" charset="0"/>
                <a:cs typeface="Calibri" panose="020F0502020204030204" pitchFamily="34" charset="0"/>
              </a:rPr>
              <a:t>Set Point A = Better TOC Removal (green line)</a:t>
            </a:r>
            <a:endParaRPr lang="en-US" sz="1600" kern="0" dirty="0">
              <a:solidFill>
                <a:srgbClr val="006600"/>
              </a:solidFill>
              <a:latin typeface="Calibri" panose="020F0502020204030204" pitchFamily="34" charset="0"/>
              <a:cs typeface="Calibri" panose="020F0502020204030204" pitchFamily="34" charset="0"/>
            </a:endParaRPr>
          </a:p>
        </p:txBody>
      </p:sp>
      <p:sp>
        <p:nvSpPr>
          <p:cNvPr id="7" name="Freeform 6"/>
          <p:cNvSpPr>
            <a:spLocks noChangeAspect="1"/>
          </p:cNvSpPr>
          <p:nvPr/>
        </p:nvSpPr>
        <p:spPr bwMode="auto">
          <a:xfrm>
            <a:off x="5471263" y="5618521"/>
            <a:ext cx="487474" cy="327664"/>
          </a:xfrm>
          <a:custGeom>
            <a:avLst/>
            <a:gdLst>
              <a:gd name="connsiteX0" fmla="*/ 0 w 1549400"/>
              <a:gd name="connsiteY0" fmla="*/ 406400 h 1041455"/>
              <a:gd name="connsiteX1" fmla="*/ 139700 w 1549400"/>
              <a:gd name="connsiteY1" fmla="*/ 406400 h 1041455"/>
              <a:gd name="connsiteX2" fmla="*/ 266700 w 1549400"/>
              <a:gd name="connsiteY2" fmla="*/ 508000 h 1041455"/>
              <a:gd name="connsiteX3" fmla="*/ 393700 w 1549400"/>
              <a:gd name="connsiteY3" fmla="*/ 927100 h 1041455"/>
              <a:gd name="connsiteX4" fmla="*/ 609600 w 1549400"/>
              <a:gd name="connsiteY4" fmla="*/ 1041400 h 1041455"/>
              <a:gd name="connsiteX5" fmla="*/ 850900 w 1549400"/>
              <a:gd name="connsiteY5" fmla="*/ 939800 h 1041455"/>
              <a:gd name="connsiteX6" fmla="*/ 977900 w 1549400"/>
              <a:gd name="connsiteY6" fmla="*/ 774700 h 1041455"/>
              <a:gd name="connsiteX7" fmla="*/ 1041400 w 1549400"/>
              <a:gd name="connsiteY7" fmla="*/ 457200 h 1041455"/>
              <a:gd name="connsiteX8" fmla="*/ 1168400 w 1549400"/>
              <a:gd name="connsiteY8" fmla="*/ 177800 h 1041455"/>
              <a:gd name="connsiteX9" fmla="*/ 1257300 w 1549400"/>
              <a:gd name="connsiteY9" fmla="*/ 76200 h 1041455"/>
              <a:gd name="connsiteX10" fmla="*/ 1549400 w 1549400"/>
              <a:gd name="connsiteY10" fmla="*/ 0 h 104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9400" h="1041455">
                <a:moveTo>
                  <a:pt x="0" y="406400"/>
                </a:moveTo>
                <a:cubicBezTo>
                  <a:pt x="47625" y="397933"/>
                  <a:pt x="95250" y="389467"/>
                  <a:pt x="139700" y="406400"/>
                </a:cubicBezTo>
                <a:cubicBezTo>
                  <a:pt x="184150" y="423333"/>
                  <a:pt x="224367" y="421217"/>
                  <a:pt x="266700" y="508000"/>
                </a:cubicBezTo>
                <a:cubicBezTo>
                  <a:pt x="309033" y="594783"/>
                  <a:pt x="336550" y="838200"/>
                  <a:pt x="393700" y="927100"/>
                </a:cubicBezTo>
                <a:cubicBezTo>
                  <a:pt x="450850" y="1016000"/>
                  <a:pt x="533400" y="1039283"/>
                  <a:pt x="609600" y="1041400"/>
                </a:cubicBezTo>
                <a:cubicBezTo>
                  <a:pt x="685800" y="1043517"/>
                  <a:pt x="789517" y="984250"/>
                  <a:pt x="850900" y="939800"/>
                </a:cubicBezTo>
                <a:cubicBezTo>
                  <a:pt x="912283" y="895350"/>
                  <a:pt x="946150" y="855133"/>
                  <a:pt x="977900" y="774700"/>
                </a:cubicBezTo>
                <a:cubicBezTo>
                  <a:pt x="1009650" y="694267"/>
                  <a:pt x="1009650" y="556683"/>
                  <a:pt x="1041400" y="457200"/>
                </a:cubicBezTo>
                <a:cubicBezTo>
                  <a:pt x="1073150" y="357717"/>
                  <a:pt x="1132417" y="241300"/>
                  <a:pt x="1168400" y="177800"/>
                </a:cubicBezTo>
                <a:cubicBezTo>
                  <a:pt x="1204383" y="114300"/>
                  <a:pt x="1193800" y="105833"/>
                  <a:pt x="1257300" y="76200"/>
                </a:cubicBezTo>
                <a:cubicBezTo>
                  <a:pt x="1320800" y="46567"/>
                  <a:pt x="1435100" y="23283"/>
                  <a:pt x="1549400" y="0"/>
                </a:cubicBezTo>
              </a:path>
            </a:pathLst>
          </a:cu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8" name="Freeform 7"/>
          <p:cNvSpPr>
            <a:spLocks noChangeAspect="1"/>
          </p:cNvSpPr>
          <p:nvPr/>
        </p:nvSpPr>
        <p:spPr bwMode="auto">
          <a:xfrm>
            <a:off x="5257800" y="5946185"/>
            <a:ext cx="457200" cy="207390"/>
          </a:xfrm>
          <a:custGeom>
            <a:avLst/>
            <a:gdLst>
              <a:gd name="connsiteX0" fmla="*/ 0 w 1231900"/>
              <a:gd name="connsiteY0" fmla="*/ 0 h 558800"/>
              <a:gd name="connsiteX1" fmla="*/ 368300 w 1231900"/>
              <a:gd name="connsiteY1" fmla="*/ 241300 h 558800"/>
              <a:gd name="connsiteX2" fmla="*/ 635000 w 1231900"/>
              <a:gd name="connsiteY2" fmla="*/ 419100 h 558800"/>
              <a:gd name="connsiteX3" fmla="*/ 1003300 w 1231900"/>
              <a:gd name="connsiteY3" fmla="*/ 533400 h 558800"/>
              <a:gd name="connsiteX4" fmla="*/ 1231900 w 1231900"/>
              <a:gd name="connsiteY4" fmla="*/ 558800 h 5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900" h="558800">
                <a:moveTo>
                  <a:pt x="0" y="0"/>
                </a:moveTo>
                <a:lnTo>
                  <a:pt x="368300" y="241300"/>
                </a:lnTo>
                <a:cubicBezTo>
                  <a:pt x="474133" y="311150"/>
                  <a:pt x="529167" y="370417"/>
                  <a:pt x="635000" y="419100"/>
                </a:cubicBezTo>
                <a:cubicBezTo>
                  <a:pt x="740833" y="467783"/>
                  <a:pt x="903817" y="510117"/>
                  <a:pt x="1003300" y="533400"/>
                </a:cubicBezTo>
                <a:cubicBezTo>
                  <a:pt x="1102783" y="556683"/>
                  <a:pt x="1167341" y="557741"/>
                  <a:pt x="1231900" y="558800"/>
                </a:cubicBezTo>
              </a:path>
            </a:pathLst>
          </a:custGeom>
          <a:noFill/>
          <a:ln w="317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pic>
        <p:nvPicPr>
          <p:cNvPr id="10" name="Picture 9"/>
          <p:cNvPicPr>
            <a:picLocks noChangeAspect="1"/>
          </p:cNvPicPr>
          <p:nvPr/>
        </p:nvPicPr>
        <p:blipFill>
          <a:blip r:embed="rId2"/>
          <a:stretch>
            <a:fillRect/>
          </a:stretch>
        </p:blipFill>
        <p:spPr>
          <a:xfrm>
            <a:off x="812800" y="1971710"/>
            <a:ext cx="7264400" cy="3479342"/>
          </a:xfrm>
          <a:prstGeom prst="rect">
            <a:avLst/>
          </a:prstGeom>
        </p:spPr>
      </p:pic>
    </p:spTree>
    <p:extLst>
      <p:ext uri="{BB962C8B-B14F-4D97-AF65-F5344CB8AC3E}">
        <p14:creationId xmlns:p14="http://schemas.microsoft.com/office/powerpoint/2010/main" val="3868478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Streaming Current Response</a:t>
            </a:r>
            <a:endParaRPr lang="en-US" dirty="0"/>
          </a:p>
        </p:txBody>
      </p:sp>
      <p:sp>
        <p:nvSpPr>
          <p:cNvPr id="3" name="Content Placeholder 2"/>
          <p:cNvSpPr>
            <a:spLocks noGrp="1"/>
          </p:cNvSpPr>
          <p:nvPr>
            <p:ph idx="1"/>
          </p:nvPr>
        </p:nvSpPr>
        <p:spPr>
          <a:xfrm>
            <a:off x="264695" y="1295400"/>
            <a:ext cx="8422105" cy="4953000"/>
          </a:xfrm>
        </p:spPr>
        <p:txBody>
          <a:bodyPr>
            <a:normAutofit/>
          </a:bodyPr>
          <a:lstStyle/>
          <a:p>
            <a:r>
              <a:rPr lang="en-US" sz="2400" dirty="0" smtClean="0">
                <a:solidFill>
                  <a:srgbClr val="C00000"/>
                </a:solidFill>
              </a:rPr>
              <a:t>Streaming current goes more positive caused by:</a:t>
            </a:r>
          </a:p>
          <a:p>
            <a:pPr lvl="1"/>
            <a:r>
              <a:rPr lang="en-US" sz="2400" dirty="0" smtClean="0"/>
              <a:t>Decrease in: pH, flow, color, turbidity, lime, caustic, and anionic polymers</a:t>
            </a:r>
          </a:p>
          <a:p>
            <a:pPr lvl="1"/>
            <a:r>
              <a:rPr lang="en-US" sz="2400" dirty="0" smtClean="0"/>
              <a:t>Increase in: Alum, Ferric sulfate, ferrous sulfate, PAC, cationic polymers, and chlorine.</a:t>
            </a:r>
          </a:p>
          <a:p>
            <a:pPr lvl="1"/>
            <a:endParaRPr lang="en-US" sz="2400" dirty="0" smtClean="0"/>
          </a:p>
          <a:p>
            <a:r>
              <a:rPr lang="en-US" sz="2400" dirty="0" smtClean="0"/>
              <a:t>Potassium permanganate has no appreciable effect (1-2 ppm dose)</a:t>
            </a:r>
          </a:p>
          <a:p>
            <a:endParaRPr lang="en-US" sz="2400" dirty="0" smtClean="0"/>
          </a:p>
          <a:p>
            <a:r>
              <a:rPr lang="en-US" sz="2400" dirty="0" smtClean="0"/>
              <a:t>“Set point” determined by optimizing coagulation and turbidity/TOC removal (jar testing) and noting SC reading</a:t>
            </a:r>
          </a:p>
          <a:p>
            <a:endParaRPr lang="en-US" sz="2400" dirty="0" smtClean="0"/>
          </a:p>
        </p:txBody>
      </p:sp>
      <p:sp>
        <p:nvSpPr>
          <p:cNvPr id="4" name="Slide Number Placeholder 3"/>
          <p:cNvSpPr>
            <a:spLocks noGrp="1"/>
          </p:cNvSpPr>
          <p:nvPr>
            <p:ph type="sldNum" sz="quarter" idx="12"/>
          </p:nvPr>
        </p:nvSpPr>
        <p:spPr/>
        <p:txBody>
          <a:bodyPr/>
          <a:lstStyle/>
          <a:p>
            <a:pPr>
              <a:defRPr/>
            </a:pPr>
            <a:fld id="{E596C9E5-7A0C-4CE0-9216-F843CB389B96}" type="slidenum">
              <a:rPr lang="en-US" smtClean="0"/>
              <a:pPr>
                <a:defRPr/>
              </a:pPr>
              <a:t>108</a:t>
            </a:fld>
            <a:endParaRPr lang="en-US"/>
          </a:p>
        </p:txBody>
      </p:sp>
    </p:spTree>
    <p:extLst>
      <p:ext uri="{BB962C8B-B14F-4D97-AF65-F5344CB8AC3E}">
        <p14:creationId xmlns:p14="http://schemas.microsoft.com/office/powerpoint/2010/main" val="1906705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387" y="304800"/>
            <a:ext cx="8247413" cy="914400"/>
          </a:xfrm>
        </p:spPr>
        <p:txBody>
          <a:bodyPr>
            <a:noAutofit/>
          </a:bodyPr>
          <a:lstStyle/>
          <a:p>
            <a:r>
              <a:rPr lang="en-US" sz="3200" dirty="0" smtClean="0"/>
              <a:t>Streaming Current - Particle Charge</a:t>
            </a:r>
            <a:br>
              <a:rPr lang="en-US" sz="3200" dirty="0" smtClean="0"/>
            </a:br>
            <a:r>
              <a:rPr lang="en-US" sz="3200" dirty="0" smtClean="0"/>
              <a:t>Relationship to pH</a:t>
            </a:r>
            <a:endParaRPr lang="en-US" sz="3200" dirty="0"/>
          </a:p>
        </p:txBody>
      </p:sp>
      <p:sp>
        <p:nvSpPr>
          <p:cNvPr id="3" name="Content Placeholder 2"/>
          <p:cNvSpPr>
            <a:spLocks noGrp="1"/>
          </p:cNvSpPr>
          <p:nvPr>
            <p:ph idx="1"/>
          </p:nvPr>
        </p:nvSpPr>
        <p:spPr>
          <a:xfrm>
            <a:off x="558140" y="1648327"/>
            <a:ext cx="8236943" cy="854241"/>
          </a:xfrm>
        </p:spPr>
        <p:txBody>
          <a:bodyPr>
            <a:normAutofit/>
          </a:bodyPr>
          <a:lstStyle/>
          <a:p>
            <a:pPr marL="0" indent="0">
              <a:buNone/>
            </a:pPr>
            <a:r>
              <a:rPr lang="en-US" dirty="0" smtClean="0"/>
              <a:t>An example of how particle charge can be related to a buffered </a:t>
            </a:r>
            <a:r>
              <a:rPr lang="en-US" dirty="0" err="1" smtClean="0"/>
              <a:t>kaolinite</a:t>
            </a:r>
            <a:r>
              <a:rPr lang="en-US" dirty="0" smtClean="0"/>
              <a:t> suspension of varying </a:t>
            </a:r>
            <a:r>
              <a:rPr lang="en-US" dirty="0" err="1" smtClean="0"/>
              <a:t>pH.</a:t>
            </a:r>
            <a:endParaRPr lang="en-US" dirty="0"/>
          </a:p>
        </p:txBody>
      </p:sp>
      <p:pic>
        <p:nvPicPr>
          <p:cNvPr id="209921" name="Picture 1"/>
          <p:cNvPicPr>
            <a:picLocks noChangeAspect="1" noChangeArrowheads="1"/>
          </p:cNvPicPr>
          <p:nvPr/>
        </p:nvPicPr>
        <p:blipFill>
          <a:blip r:embed="rId3"/>
          <a:srcRect/>
          <a:stretch>
            <a:fillRect/>
          </a:stretch>
        </p:blipFill>
        <p:spPr bwMode="auto">
          <a:xfrm>
            <a:off x="431325" y="2848221"/>
            <a:ext cx="8285163" cy="2800350"/>
          </a:xfrm>
          <a:prstGeom prst="rect">
            <a:avLst/>
          </a:prstGeom>
          <a:noFill/>
          <a:ln w="9525">
            <a:solidFill>
              <a:schemeClr val="bg1"/>
            </a:solidFill>
            <a:miter lim="800000"/>
            <a:headEnd/>
            <a:tailEnd/>
          </a:ln>
          <a:effectLst/>
        </p:spPr>
      </p:pic>
      <p:sp>
        <p:nvSpPr>
          <p:cNvPr id="5" name="Slide Number Placeholder 4"/>
          <p:cNvSpPr>
            <a:spLocks noGrp="1"/>
          </p:cNvSpPr>
          <p:nvPr>
            <p:ph type="sldNum" sz="quarter" idx="12"/>
          </p:nvPr>
        </p:nvSpPr>
        <p:spPr/>
        <p:txBody>
          <a:bodyPr/>
          <a:lstStyle/>
          <a:p>
            <a:pPr>
              <a:defRPr/>
            </a:pPr>
            <a:fld id="{E596C9E5-7A0C-4CE0-9216-F843CB389B96}" type="slidenum">
              <a:rPr lang="en-US" smtClean="0"/>
              <a:pPr>
                <a:defRPr/>
              </a:pPr>
              <a:t>109</a:t>
            </a:fld>
            <a:endParaRPr lang="en-US"/>
          </a:p>
        </p:txBody>
      </p:sp>
    </p:spTree>
    <p:extLst>
      <p:ext uri="{BB962C8B-B14F-4D97-AF65-F5344CB8AC3E}">
        <p14:creationId xmlns:p14="http://schemas.microsoft.com/office/powerpoint/2010/main" val="607184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31663"/>
            <a:ext cx="8229600" cy="401737"/>
          </a:xfrm>
        </p:spPr>
        <p:txBody>
          <a:bodyPr/>
          <a:lstStyle/>
          <a:p>
            <a:pPr algn="ctr"/>
            <a:r>
              <a:rPr lang="en-US" dirty="0" smtClean="0"/>
              <a:t>Coagulation Depends on Mixing</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11</a:t>
            </a:fld>
            <a:endParaRPr lang="en-US" sz="1000" dirty="0">
              <a:solidFill>
                <a:srgbClr val="005595"/>
              </a:solidFill>
              <a:latin typeface="Arial" panose="020B0604020202020204" pitchFamily="34" charset="0"/>
            </a:endParaRPr>
          </a:p>
        </p:txBody>
      </p:sp>
      <p:sp>
        <p:nvSpPr>
          <p:cNvPr id="26" name="Can 25"/>
          <p:cNvSpPr/>
          <p:nvPr/>
        </p:nvSpPr>
        <p:spPr bwMode="auto">
          <a:xfrm rot="5400000">
            <a:off x="3696690" y="665299"/>
            <a:ext cx="762000" cy="6629400"/>
          </a:xfrm>
          <a:prstGeom prst="ca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27" name="Rectangle 26"/>
          <p:cNvSpPr/>
          <p:nvPr/>
        </p:nvSpPr>
        <p:spPr bwMode="auto">
          <a:xfrm>
            <a:off x="5754323" y="3440659"/>
            <a:ext cx="122010" cy="441891"/>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cxnSp>
        <p:nvCxnSpPr>
          <p:cNvPr id="28" name="Elbow Connector 27"/>
          <p:cNvCxnSpPr/>
          <p:nvPr/>
        </p:nvCxnSpPr>
        <p:spPr bwMode="auto">
          <a:xfrm rot="10800000" flipV="1">
            <a:off x="5463729" y="3377573"/>
            <a:ext cx="732367" cy="568066"/>
          </a:xfrm>
          <a:prstGeom prst="bentConnector3">
            <a:avLst/>
          </a:prstGeom>
          <a:solidFill>
            <a:schemeClr val="accent1"/>
          </a:solidFill>
          <a:ln w="25400" cap="flat" cmpd="sng" algn="ctr">
            <a:solidFill>
              <a:srgbClr val="FF0000"/>
            </a:solidFill>
            <a:prstDash val="solid"/>
            <a:round/>
            <a:headEnd type="none" w="med" len="med"/>
            <a:tailEnd type="triangle" w="lg" len="lg"/>
          </a:ln>
          <a:effectLst/>
        </p:spPr>
      </p:cxnSp>
      <p:sp>
        <p:nvSpPr>
          <p:cNvPr id="29" name="Cloud Callout 28"/>
          <p:cNvSpPr/>
          <p:nvPr/>
        </p:nvSpPr>
        <p:spPr bwMode="auto">
          <a:xfrm rot="5657965" flipV="1">
            <a:off x="3952601" y="3231295"/>
            <a:ext cx="759856" cy="1552876"/>
          </a:xfrm>
          <a:prstGeom prst="cloudCallout">
            <a:avLst/>
          </a:prstGeom>
          <a:pattFill prst="pct5">
            <a:fgClr>
              <a:srgbClr val="FF0000"/>
            </a:fgClr>
            <a:bgClr>
              <a:schemeClr val="bg1"/>
            </a:bgClr>
          </a:patt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cxnSp>
        <p:nvCxnSpPr>
          <p:cNvPr id="30" name="Straight Arrow Connector 29"/>
          <p:cNvCxnSpPr/>
          <p:nvPr/>
        </p:nvCxnSpPr>
        <p:spPr bwMode="auto">
          <a:xfrm flipH="1">
            <a:off x="6487328" y="3709341"/>
            <a:ext cx="65541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1" name="Straight Arrow Connector 30"/>
          <p:cNvCxnSpPr/>
          <p:nvPr/>
        </p:nvCxnSpPr>
        <p:spPr bwMode="auto">
          <a:xfrm flipH="1">
            <a:off x="6325590" y="3888489"/>
            <a:ext cx="65541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2" name="Straight Arrow Connector 31"/>
          <p:cNvCxnSpPr/>
          <p:nvPr/>
        </p:nvCxnSpPr>
        <p:spPr bwMode="auto">
          <a:xfrm flipH="1">
            <a:off x="6325590" y="4056199"/>
            <a:ext cx="65541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3" name="Straight Arrow Connector 32"/>
          <p:cNvCxnSpPr/>
          <p:nvPr/>
        </p:nvCxnSpPr>
        <p:spPr bwMode="auto">
          <a:xfrm flipH="1">
            <a:off x="6491447" y="4220537"/>
            <a:ext cx="65541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5" name="Rectangle 34"/>
          <p:cNvSpPr/>
          <p:nvPr/>
        </p:nvSpPr>
        <p:spPr bwMode="auto">
          <a:xfrm>
            <a:off x="5622856" y="3448701"/>
            <a:ext cx="381000" cy="1524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grpSp>
        <p:nvGrpSpPr>
          <p:cNvPr id="19" name="Group 18"/>
          <p:cNvGrpSpPr/>
          <p:nvPr/>
        </p:nvGrpSpPr>
        <p:grpSpPr>
          <a:xfrm>
            <a:off x="762000" y="1748642"/>
            <a:ext cx="6629400" cy="994558"/>
            <a:chOff x="762000" y="1748642"/>
            <a:chExt cx="6629400" cy="994558"/>
          </a:xfrm>
        </p:grpSpPr>
        <p:sp>
          <p:nvSpPr>
            <p:cNvPr id="7" name="Can 6"/>
            <p:cNvSpPr/>
            <p:nvPr/>
          </p:nvSpPr>
          <p:spPr bwMode="auto">
            <a:xfrm rot="5400000">
              <a:off x="3695700" y="-952500"/>
              <a:ext cx="762000" cy="6629400"/>
            </a:xfrm>
            <a:prstGeom prst="ca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8" name="Rectangle 7"/>
            <p:cNvSpPr/>
            <p:nvPr/>
          </p:nvSpPr>
          <p:spPr bwMode="auto">
            <a:xfrm>
              <a:off x="5791200" y="1828800"/>
              <a:ext cx="381000" cy="1524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cxnSp>
          <p:nvCxnSpPr>
            <p:cNvPr id="10" name="Elbow Connector 9"/>
            <p:cNvCxnSpPr/>
            <p:nvPr/>
          </p:nvCxnSpPr>
          <p:spPr bwMode="auto">
            <a:xfrm rot="10800000" flipV="1">
              <a:off x="5638800" y="1748642"/>
              <a:ext cx="685800" cy="342900"/>
            </a:xfrm>
            <a:prstGeom prst="bentConnector3">
              <a:avLst/>
            </a:prstGeom>
            <a:solidFill>
              <a:schemeClr val="accent1"/>
            </a:solidFill>
            <a:ln w="25400" cap="flat" cmpd="sng" algn="ctr">
              <a:solidFill>
                <a:srgbClr val="FF0000"/>
              </a:solidFill>
              <a:prstDash val="solid"/>
              <a:round/>
              <a:headEnd type="none" w="med" len="med"/>
              <a:tailEnd type="triangle" w="lg" len="lg"/>
            </a:ln>
            <a:effectLst/>
          </p:spPr>
        </p:cxnSp>
        <p:sp>
          <p:nvSpPr>
            <p:cNvPr id="12" name="Cloud Callout 11"/>
            <p:cNvSpPr/>
            <p:nvPr/>
          </p:nvSpPr>
          <p:spPr bwMode="auto">
            <a:xfrm rot="5162183" flipV="1">
              <a:off x="2803525" y="158889"/>
              <a:ext cx="340791" cy="4280477"/>
            </a:xfrm>
            <a:prstGeom prst="cloudCallout">
              <a:avLst/>
            </a:prstGeom>
            <a:pattFill prst="pct5">
              <a:fgClr>
                <a:srgbClr val="FF0000"/>
              </a:fgClr>
              <a:bgClr>
                <a:schemeClr val="bg1"/>
              </a:bgClr>
            </a:patt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cxnSp>
          <p:nvCxnSpPr>
            <p:cNvPr id="16" name="Straight Arrow Connector 15"/>
            <p:cNvCxnSpPr/>
            <p:nvPr/>
          </p:nvCxnSpPr>
          <p:spPr bwMode="auto">
            <a:xfrm flipH="1">
              <a:off x="6486338" y="2091542"/>
              <a:ext cx="65541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Straight Arrow Connector 19"/>
            <p:cNvCxnSpPr/>
            <p:nvPr/>
          </p:nvCxnSpPr>
          <p:spPr bwMode="auto">
            <a:xfrm flipH="1">
              <a:off x="6324600" y="2270690"/>
              <a:ext cx="65541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1" name="Straight Arrow Connector 20"/>
            <p:cNvCxnSpPr/>
            <p:nvPr/>
          </p:nvCxnSpPr>
          <p:spPr bwMode="auto">
            <a:xfrm flipH="1">
              <a:off x="6324600" y="2438400"/>
              <a:ext cx="65541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2" name="Straight Arrow Connector 21"/>
            <p:cNvCxnSpPr/>
            <p:nvPr/>
          </p:nvCxnSpPr>
          <p:spPr bwMode="auto">
            <a:xfrm flipH="1">
              <a:off x="6490457" y="2602738"/>
              <a:ext cx="65541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3" name="Content Placeholder 2"/>
          <p:cNvSpPr>
            <a:spLocks noGrp="1"/>
          </p:cNvSpPr>
          <p:nvPr>
            <p:ph idx="1"/>
          </p:nvPr>
        </p:nvSpPr>
        <p:spPr>
          <a:xfrm>
            <a:off x="533400" y="914400"/>
            <a:ext cx="8610600" cy="4400550"/>
          </a:xfrm>
        </p:spPr>
        <p:txBody>
          <a:bodyPr/>
          <a:lstStyle/>
          <a:p>
            <a:pPr marL="0" indent="0">
              <a:lnSpc>
                <a:spcPct val="150000"/>
              </a:lnSpc>
              <a:spcBef>
                <a:spcPts val="0"/>
              </a:spcBef>
              <a:buNone/>
              <a:defRPr/>
            </a:pPr>
            <a:r>
              <a:rPr lang="en-US" dirty="0" smtClean="0"/>
              <a:t>Injection quills can help evenly disburse chemical and improve mixing</a:t>
            </a:r>
          </a:p>
          <a:p>
            <a:pPr marL="0" indent="0">
              <a:lnSpc>
                <a:spcPct val="150000"/>
              </a:lnSpc>
              <a:spcBef>
                <a:spcPts val="0"/>
              </a:spcBef>
              <a:buNone/>
              <a:defRPr/>
            </a:pPr>
            <a:endParaRPr lang="en-US" dirty="0"/>
          </a:p>
          <a:p>
            <a:pPr marL="0" indent="0">
              <a:lnSpc>
                <a:spcPct val="150000"/>
              </a:lnSpc>
              <a:spcBef>
                <a:spcPts val="0"/>
              </a:spcBef>
              <a:buNone/>
              <a:defRPr/>
            </a:pPr>
            <a:endParaRPr lang="en-US" dirty="0" smtClean="0"/>
          </a:p>
          <a:p>
            <a:pPr marL="0" indent="0">
              <a:lnSpc>
                <a:spcPct val="150000"/>
              </a:lnSpc>
              <a:spcBef>
                <a:spcPts val="0"/>
              </a:spcBef>
              <a:buNone/>
              <a:defRPr/>
            </a:pPr>
            <a:r>
              <a:rPr lang="en-US" dirty="0"/>
              <a:t>	</a:t>
            </a:r>
            <a:r>
              <a:rPr lang="en-US" dirty="0" smtClean="0"/>
              <a:t>		chemical stays near top </a:t>
            </a:r>
          </a:p>
          <a:p>
            <a:pPr marL="0" indent="0">
              <a:lnSpc>
                <a:spcPct val="150000"/>
              </a:lnSpc>
              <a:spcBef>
                <a:spcPts val="0"/>
              </a:spcBef>
              <a:buNone/>
              <a:defRPr/>
            </a:pPr>
            <a:endParaRPr lang="en-US" dirty="0"/>
          </a:p>
          <a:p>
            <a:pPr marL="0" indent="0">
              <a:lnSpc>
                <a:spcPct val="150000"/>
              </a:lnSpc>
              <a:spcBef>
                <a:spcPts val="0"/>
              </a:spcBef>
              <a:buNone/>
              <a:defRPr/>
            </a:pPr>
            <a:endParaRPr lang="en-US" dirty="0" smtClean="0"/>
          </a:p>
          <a:p>
            <a:pPr marL="0" indent="0">
              <a:spcBef>
                <a:spcPts val="0"/>
              </a:spcBef>
              <a:buNone/>
              <a:defRPr/>
            </a:pPr>
            <a:r>
              <a:rPr lang="en-US" dirty="0" smtClean="0"/>
              <a:t>    chemical spreads out</a:t>
            </a:r>
          </a:p>
          <a:p>
            <a:pPr marL="0" indent="0">
              <a:spcBef>
                <a:spcPts val="0"/>
              </a:spcBef>
              <a:buNone/>
              <a:defRPr/>
            </a:pPr>
            <a:r>
              <a:rPr lang="en-US" dirty="0"/>
              <a:t> </a:t>
            </a:r>
            <a:r>
              <a:rPr lang="en-US" dirty="0" smtClean="0"/>
              <a:t>           more evenly</a:t>
            </a:r>
          </a:p>
        </p:txBody>
      </p:sp>
    </p:spTree>
    <p:extLst>
      <p:ext uri="{BB962C8B-B14F-4D97-AF65-F5344CB8AC3E}">
        <p14:creationId xmlns:p14="http://schemas.microsoft.com/office/powerpoint/2010/main" val="3396432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390" y="346508"/>
            <a:ext cx="7772400" cy="914400"/>
          </a:xfrm>
        </p:spPr>
        <p:txBody>
          <a:bodyPr>
            <a:normAutofit/>
          </a:bodyPr>
          <a:lstStyle/>
          <a:p>
            <a:r>
              <a:rPr lang="en-US" dirty="0" smtClean="0"/>
              <a:t>Streaming Current - Rapid Fluctuations</a:t>
            </a:r>
            <a:endParaRPr lang="en-US" dirty="0"/>
          </a:p>
        </p:txBody>
      </p:sp>
      <p:sp>
        <p:nvSpPr>
          <p:cNvPr id="3" name="Content Placeholder 2"/>
          <p:cNvSpPr>
            <a:spLocks noGrp="1"/>
          </p:cNvSpPr>
          <p:nvPr>
            <p:ph idx="1"/>
          </p:nvPr>
        </p:nvSpPr>
        <p:spPr>
          <a:xfrm>
            <a:off x="353291" y="1447800"/>
            <a:ext cx="8437418" cy="4572000"/>
          </a:xfrm>
        </p:spPr>
        <p:txBody>
          <a:bodyPr>
            <a:normAutofit/>
          </a:bodyPr>
          <a:lstStyle/>
          <a:p>
            <a:pPr marL="0" indent="0">
              <a:buNone/>
            </a:pPr>
            <a:r>
              <a:rPr lang="en-US" sz="2400" dirty="0" smtClean="0"/>
              <a:t>Rapid fluctuations in SCD readings can be caused by:</a:t>
            </a:r>
          </a:p>
          <a:p>
            <a:endParaRPr lang="en-US" sz="2400" dirty="0" smtClean="0">
              <a:solidFill>
                <a:srgbClr val="C00000"/>
              </a:solidFill>
            </a:endParaRPr>
          </a:p>
          <a:p>
            <a:pPr lvl="1"/>
            <a:r>
              <a:rPr lang="en-US" sz="2000" u="sng" dirty="0" smtClean="0">
                <a:solidFill>
                  <a:srgbClr val="C00000"/>
                </a:solidFill>
              </a:rPr>
              <a:t>Improperly mixed coagulant </a:t>
            </a:r>
            <a:r>
              <a:rPr lang="en-US" sz="2000" dirty="0" smtClean="0"/>
              <a:t>in the sample line causing the detector to measure alternating doses of coagulated and under-coagulated water</a:t>
            </a:r>
          </a:p>
          <a:p>
            <a:pPr lvl="1"/>
            <a:endParaRPr lang="en-US" sz="2000" dirty="0" smtClean="0"/>
          </a:p>
          <a:p>
            <a:pPr lvl="1"/>
            <a:r>
              <a:rPr lang="en-US" sz="2000" u="sng" dirty="0" smtClean="0">
                <a:solidFill>
                  <a:srgbClr val="C00000"/>
                </a:solidFill>
              </a:rPr>
              <a:t>Extended off and on periods of the coagulant feed system</a:t>
            </a:r>
            <a:r>
              <a:rPr lang="en-US" sz="2000" dirty="0" smtClean="0"/>
              <a:t>, that provides periods of under dosing and over dosing, even though the dose may be correct when averaged over time.</a:t>
            </a:r>
          </a:p>
          <a:p>
            <a:pPr lvl="1"/>
            <a:endParaRPr lang="en-US" sz="2000" dirty="0" smtClean="0"/>
          </a:p>
          <a:p>
            <a:pPr lvl="1"/>
            <a:r>
              <a:rPr lang="en-US" sz="2000" u="sng" dirty="0" smtClean="0">
                <a:solidFill>
                  <a:srgbClr val="C00000"/>
                </a:solidFill>
              </a:rPr>
              <a:t>SCD sensor in need of cleaning</a:t>
            </a:r>
            <a:r>
              <a:rPr lang="en-US" sz="2000" dirty="0" smtClean="0"/>
              <a:t>.  Be sure to check sample lines as clogging is a commonly reported problem – clear sample lines help identify problems.</a:t>
            </a:r>
          </a:p>
          <a:p>
            <a:pPr lvl="1"/>
            <a:endParaRPr lang="en-US" sz="2000" dirty="0"/>
          </a:p>
        </p:txBody>
      </p:sp>
      <p:sp>
        <p:nvSpPr>
          <p:cNvPr id="4" name="Slide Number Placeholder 3"/>
          <p:cNvSpPr>
            <a:spLocks noGrp="1"/>
          </p:cNvSpPr>
          <p:nvPr>
            <p:ph type="sldNum" sz="quarter" idx="12"/>
          </p:nvPr>
        </p:nvSpPr>
        <p:spPr/>
        <p:txBody>
          <a:bodyPr/>
          <a:lstStyle/>
          <a:p>
            <a:pPr>
              <a:defRPr/>
            </a:pPr>
            <a:fld id="{E596C9E5-7A0C-4CE0-9216-F843CB389B96}" type="slidenum">
              <a:rPr lang="en-US" smtClean="0"/>
              <a:pPr>
                <a:defRPr/>
              </a:pPr>
              <a:t>110</a:t>
            </a:fld>
            <a:endParaRPr lang="en-US"/>
          </a:p>
        </p:txBody>
      </p:sp>
    </p:spTree>
    <p:extLst>
      <p:ext uri="{BB962C8B-B14F-4D97-AF65-F5344CB8AC3E}">
        <p14:creationId xmlns:p14="http://schemas.microsoft.com/office/powerpoint/2010/main" val="2289657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1197864"/>
          </a:xfrm>
        </p:spPr>
        <p:txBody>
          <a:bodyPr>
            <a:normAutofit/>
          </a:bodyPr>
          <a:lstStyle/>
          <a:p>
            <a:r>
              <a:rPr lang="en-US" sz="3200" dirty="0" smtClean="0"/>
              <a:t>Streaming Current – Good Applications</a:t>
            </a:r>
            <a:endParaRPr lang="en-US" sz="3200" dirty="0"/>
          </a:p>
        </p:txBody>
      </p:sp>
      <p:sp>
        <p:nvSpPr>
          <p:cNvPr id="3" name="Content Placeholder 2"/>
          <p:cNvSpPr>
            <a:spLocks noGrp="1"/>
          </p:cNvSpPr>
          <p:nvPr>
            <p:ph idx="1"/>
          </p:nvPr>
        </p:nvSpPr>
        <p:spPr>
          <a:xfrm>
            <a:off x="381000" y="1219200"/>
            <a:ext cx="8610600" cy="5334000"/>
          </a:xfrm>
        </p:spPr>
        <p:txBody>
          <a:bodyPr>
            <a:normAutofit/>
          </a:bodyPr>
          <a:lstStyle/>
          <a:p>
            <a:r>
              <a:rPr lang="en-US" sz="1800" dirty="0" smtClean="0"/>
              <a:t>Streaming current detectors set up to control coagulant dose are good for:</a:t>
            </a:r>
          </a:p>
          <a:p>
            <a:endParaRPr lang="en-US" sz="1800" dirty="0" smtClean="0"/>
          </a:p>
          <a:p>
            <a:pPr lvl="1"/>
            <a:r>
              <a:rPr lang="en-US" dirty="0" smtClean="0"/>
              <a:t>When charge neutralization is the main objective</a:t>
            </a:r>
          </a:p>
          <a:p>
            <a:pPr lvl="1"/>
            <a:r>
              <a:rPr lang="en-US" dirty="0" smtClean="0"/>
              <a:t>Responding to rapid changes in raw water quality (e.g. storm events)</a:t>
            </a:r>
          </a:p>
          <a:p>
            <a:pPr lvl="1"/>
            <a:r>
              <a:rPr lang="en-US" dirty="0" smtClean="0"/>
              <a:t>Compensating for variations in strengths of similar products or different batches of same product</a:t>
            </a:r>
          </a:p>
          <a:p>
            <a:pPr lvl="1"/>
            <a:r>
              <a:rPr lang="en-US" dirty="0" smtClean="0"/>
              <a:t>Responding to changes in plant influent flow rates</a:t>
            </a:r>
          </a:p>
          <a:p>
            <a:pPr lvl="1"/>
            <a:endParaRPr lang="en-US" dirty="0" smtClean="0"/>
          </a:p>
          <a:p>
            <a:r>
              <a:rPr lang="en-US" sz="1800" dirty="0" smtClean="0"/>
              <a:t>Periodic jar testing to verify the optimal set point is strongly recommended.</a:t>
            </a:r>
          </a:p>
          <a:p>
            <a:pPr lvl="1"/>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E596C9E5-7A0C-4CE0-9216-F843CB389B96}" type="slidenum">
              <a:rPr lang="en-US" smtClean="0"/>
              <a:pPr>
                <a:defRPr/>
              </a:pPr>
              <a:t>111</a:t>
            </a:fld>
            <a:endParaRPr lang="en-US"/>
          </a:p>
        </p:txBody>
      </p:sp>
    </p:spTree>
    <p:extLst>
      <p:ext uri="{BB962C8B-B14F-4D97-AF65-F5344CB8AC3E}">
        <p14:creationId xmlns:p14="http://schemas.microsoft.com/office/powerpoint/2010/main" val="1473822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5448"/>
            <a:ext cx="8763000" cy="1252728"/>
          </a:xfrm>
        </p:spPr>
        <p:txBody>
          <a:bodyPr>
            <a:normAutofit/>
          </a:bodyPr>
          <a:lstStyle/>
          <a:p>
            <a:r>
              <a:rPr lang="en-US" dirty="0" smtClean="0"/>
              <a:t>Streaming Current – Considerations</a:t>
            </a:r>
            <a:endParaRPr lang="en-US" dirty="0"/>
          </a:p>
        </p:txBody>
      </p:sp>
      <p:sp>
        <p:nvSpPr>
          <p:cNvPr id="3" name="Content Placeholder 2"/>
          <p:cNvSpPr>
            <a:spLocks noGrp="1"/>
          </p:cNvSpPr>
          <p:nvPr>
            <p:ph idx="1"/>
          </p:nvPr>
        </p:nvSpPr>
        <p:spPr>
          <a:xfrm>
            <a:off x="178129" y="1219200"/>
            <a:ext cx="8811491" cy="5638800"/>
          </a:xfrm>
        </p:spPr>
        <p:txBody>
          <a:bodyPr>
            <a:normAutofit/>
          </a:bodyPr>
          <a:lstStyle/>
          <a:p>
            <a:r>
              <a:rPr lang="en-US" sz="1800" dirty="0" smtClean="0">
                <a:solidFill>
                  <a:srgbClr val="C00000"/>
                </a:solidFill>
              </a:rPr>
              <a:t>Control </a:t>
            </a:r>
            <a:r>
              <a:rPr lang="en-US" sz="1800" dirty="0" smtClean="0"/>
              <a:t>- Where the coagulant is controlled by the SCD controller, but not the lime addition for </a:t>
            </a:r>
            <a:r>
              <a:rPr lang="en-US" sz="1800" dirty="0" err="1" smtClean="0"/>
              <a:t>pH.</a:t>
            </a:r>
            <a:r>
              <a:rPr lang="en-US" sz="1800" dirty="0" smtClean="0"/>
              <a:t>  The solution is to control both the pH and coagulant feed rates at a constant proportion with the ability to manually fine-tune the proportion.</a:t>
            </a:r>
          </a:p>
          <a:p>
            <a:endParaRPr lang="en-US" sz="1800" dirty="0" smtClean="0"/>
          </a:p>
          <a:p>
            <a:r>
              <a:rPr lang="en-US" sz="1800" dirty="0" smtClean="0">
                <a:solidFill>
                  <a:srgbClr val="C00000"/>
                </a:solidFill>
              </a:rPr>
              <a:t>PAC</a:t>
            </a:r>
            <a:r>
              <a:rPr lang="en-US" sz="1800" dirty="0" smtClean="0"/>
              <a:t> - The periodic addition of PAC may require that set points be closely monitored.  The PAC may add a coagulant demand due to its negative surface charge, but may also lower the coagulant demand, depending upon the level of organics adsorbed by the PAC</a:t>
            </a:r>
          </a:p>
          <a:p>
            <a:endParaRPr lang="en-US" sz="1800" dirty="0" smtClean="0"/>
          </a:p>
          <a:p>
            <a:r>
              <a:rPr lang="en-US" sz="1800" dirty="0" smtClean="0">
                <a:solidFill>
                  <a:srgbClr val="C00000"/>
                </a:solidFill>
              </a:rPr>
              <a:t>Maintenance</a:t>
            </a:r>
            <a:r>
              <a:rPr lang="en-US" sz="1800" dirty="0" smtClean="0">
                <a:solidFill>
                  <a:schemeClr val="accent1">
                    <a:lumMod val="60000"/>
                    <a:lumOff val="40000"/>
                  </a:schemeClr>
                </a:solidFill>
              </a:rPr>
              <a:t> </a:t>
            </a:r>
            <a:r>
              <a:rPr lang="en-US" sz="1800" dirty="0" smtClean="0"/>
              <a:t>- Fe, </a:t>
            </a:r>
            <a:r>
              <a:rPr lang="en-US" sz="1800" dirty="0" err="1" smtClean="0"/>
              <a:t>Mn</a:t>
            </a:r>
            <a:r>
              <a:rPr lang="en-US" sz="1800" dirty="0" smtClean="0"/>
              <a:t> and lime can deposit and foul sensor (Clean per Mfr. Recommendations)</a:t>
            </a:r>
          </a:p>
          <a:p>
            <a:endParaRPr lang="en-US" sz="1800" dirty="0" smtClean="0"/>
          </a:p>
          <a:p>
            <a:r>
              <a:rPr lang="en-US" sz="1800" dirty="0" smtClean="0">
                <a:solidFill>
                  <a:srgbClr val="C00000"/>
                </a:solidFill>
              </a:rPr>
              <a:t>Temperature</a:t>
            </a:r>
            <a:r>
              <a:rPr lang="en-US" sz="1800" dirty="0" smtClean="0">
                <a:solidFill>
                  <a:srgbClr val="FFC000"/>
                </a:solidFill>
              </a:rPr>
              <a:t> </a:t>
            </a:r>
            <a:r>
              <a:rPr lang="en-US" sz="1800" dirty="0" smtClean="0"/>
              <a:t>- Where temperature fluctuations greatly impact coagulation rates.  The solution is to determine optimum set points monthly or at least quarterly.</a:t>
            </a:r>
          </a:p>
          <a:p>
            <a:endParaRPr lang="en-US" sz="1800" dirty="0" smtClean="0"/>
          </a:p>
          <a:p>
            <a:pPr lvl="1"/>
            <a:endParaRPr lang="en-US" dirty="0"/>
          </a:p>
        </p:txBody>
      </p:sp>
      <p:sp>
        <p:nvSpPr>
          <p:cNvPr id="4" name="Slide Number Placeholder 3"/>
          <p:cNvSpPr>
            <a:spLocks noGrp="1"/>
          </p:cNvSpPr>
          <p:nvPr>
            <p:ph type="sldNum" sz="quarter" idx="12"/>
          </p:nvPr>
        </p:nvSpPr>
        <p:spPr/>
        <p:txBody>
          <a:bodyPr/>
          <a:lstStyle/>
          <a:p>
            <a:pPr>
              <a:defRPr/>
            </a:pPr>
            <a:fld id="{E596C9E5-7A0C-4CE0-9216-F843CB389B96}" type="slidenum">
              <a:rPr lang="en-US" smtClean="0"/>
              <a:pPr>
                <a:defRPr/>
              </a:pPr>
              <a:t>112</a:t>
            </a:fld>
            <a:endParaRPr lang="en-US"/>
          </a:p>
        </p:txBody>
      </p:sp>
    </p:spTree>
    <p:extLst>
      <p:ext uri="{BB962C8B-B14F-4D97-AF65-F5344CB8AC3E}">
        <p14:creationId xmlns:p14="http://schemas.microsoft.com/office/powerpoint/2010/main" val="1170777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761" y="192130"/>
            <a:ext cx="7772400" cy="914400"/>
          </a:xfrm>
        </p:spPr>
        <p:txBody>
          <a:bodyPr>
            <a:normAutofit fontScale="90000"/>
          </a:bodyPr>
          <a:lstStyle/>
          <a:p>
            <a:r>
              <a:rPr lang="en-US" dirty="0" smtClean="0"/>
              <a:t>Streaming Current</a:t>
            </a:r>
            <a:br>
              <a:rPr lang="en-US" dirty="0" smtClean="0"/>
            </a:br>
            <a:r>
              <a:rPr lang="en-US" dirty="0" smtClean="0"/>
              <a:t>Device Placement</a:t>
            </a:r>
            <a:endParaRPr lang="en-US" dirty="0"/>
          </a:p>
        </p:txBody>
      </p:sp>
      <p:sp>
        <p:nvSpPr>
          <p:cNvPr id="3" name="Content Placeholder 2"/>
          <p:cNvSpPr>
            <a:spLocks noGrp="1"/>
          </p:cNvSpPr>
          <p:nvPr>
            <p:ph idx="1"/>
          </p:nvPr>
        </p:nvSpPr>
        <p:spPr>
          <a:xfrm>
            <a:off x="0" y="1460664"/>
            <a:ext cx="8999621" cy="1888177"/>
          </a:xfrm>
        </p:spPr>
        <p:txBody>
          <a:bodyPr>
            <a:normAutofit fontScale="85000" lnSpcReduction="10000"/>
          </a:bodyPr>
          <a:lstStyle/>
          <a:p>
            <a:r>
              <a:rPr lang="en-US" dirty="0" smtClean="0">
                <a:solidFill>
                  <a:srgbClr val="C00000"/>
                </a:solidFill>
              </a:rPr>
              <a:t>Placement should be after coagulant addition and rapid mixing.</a:t>
            </a:r>
          </a:p>
          <a:p>
            <a:r>
              <a:rPr lang="en-US" dirty="0" smtClean="0"/>
              <a:t>Depending on the efficiency of the rapid mix, a delay time of 2-5 minutes should be incorporated (e.g. through a longer sample line) to ensure the coagulant has fully equilibrated.  If the coagulant is given enough time to adsorb or precipitate onto particles, less of it will remain in solution to deposit onto surfaces of the SCD’s sensor.  </a:t>
            </a:r>
          </a:p>
          <a:p>
            <a:r>
              <a:rPr lang="en-US" dirty="0" smtClean="0"/>
              <a:t>On the other hand, an excessive lag time will cause an excessively delayed coagulant feed control response causing the coagulant feed control to “chase” the SCD set point.</a:t>
            </a:r>
            <a:endParaRPr lang="en-US" dirty="0"/>
          </a:p>
        </p:txBody>
      </p:sp>
      <p:pic>
        <p:nvPicPr>
          <p:cNvPr id="196609" name="Picture 1"/>
          <p:cNvPicPr>
            <a:picLocks noChangeAspect="1" noChangeArrowheads="1"/>
          </p:cNvPicPr>
          <p:nvPr/>
        </p:nvPicPr>
        <p:blipFill>
          <a:blip r:embed="rId3"/>
          <a:srcRect/>
          <a:stretch>
            <a:fillRect/>
          </a:stretch>
        </p:blipFill>
        <p:spPr bwMode="auto">
          <a:xfrm>
            <a:off x="273132" y="3431969"/>
            <a:ext cx="8568915" cy="3217286"/>
          </a:xfrm>
          <a:prstGeom prst="rect">
            <a:avLst/>
          </a:prstGeom>
          <a:noFill/>
          <a:ln w="9525">
            <a:solidFill>
              <a:schemeClr val="bg1"/>
            </a:solidFill>
            <a:miter lim="800000"/>
            <a:headEnd/>
            <a:tailEnd/>
          </a:ln>
          <a:effectLst/>
        </p:spPr>
      </p:pic>
      <p:sp>
        <p:nvSpPr>
          <p:cNvPr id="5" name="Slide Number Placeholder 4"/>
          <p:cNvSpPr>
            <a:spLocks noGrp="1"/>
          </p:cNvSpPr>
          <p:nvPr>
            <p:ph type="sldNum" sz="quarter" idx="12"/>
          </p:nvPr>
        </p:nvSpPr>
        <p:spPr/>
        <p:txBody>
          <a:bodyPr/>
          <a:lstStyle/>
          <a:p>
            <a:pPr>
              <a:defRPr/>
            </a:pPr>
            <a:fld id="{E596C9E5-7A0C-4CE0-9216-F843CB389B96}" type="slidenum">
              <a:rPr lang="en-US" smtClean="0"/>
              <a:pPr>
                <a:defRPr/>
              </a:pPr>
              <a:t>113</a:t>
            </a:fld>
            <a:endParaRPr lang="en-US"/>
          </a:p>
        </p:txBody>
      </p:sp>
    </p:spTree>
    <p:extLst>
      <p:ext uri="{BB962C8B-B14F-4D97-AF65-F5344CB8AC3E}">
        <p14:creationId xmlns:p14="http://schemas.microsoft.com/office/powerpoint/2010/main" val="3233460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1197864"/>
          </a:xfrm>
        </p:spPr>
        <p:txBody>
          <a:bodyPr>
            <a:normAutofit/>
          </a:bodyPr>
          <a:lstStyle/>
          <a:p>
            <a:r>
              <a:rPr lang="en-US" sz="3200" dirty="0" smtClean="0"/>
              <a:t>Streaming Current – Jar Testing</a:t>
            </a:r>
            <a:endParaRPr lang="en-US" sz="3200" dirty="0"/>
          </a:p>
        </p:txBody>
      </p:sp>
      <p:sp>
        <p:nvSpPr>
          <p:cNvPr id="3" name="Content Placeholder 2"/>
          <p:cNvSpPr>
            <a:spLocks noGrp="1"/>
          </p:cNvSpPr>
          <p:nvPr>
            <p:ph idx="1"/>
          </p:nvPr>
        </p:nvSpPr>
        <p:spPr>
          <a:xfrm>
            <a:off x="381000" y="1524000"/>
            <a:ext cx="8610600" cy="5029200"/>
          </a:xfrm>
        </p:spPr>
        <p:txBody>
          <a:bodyPr>
            <a:normAutofit/>
          </a:bodyPr>
          <a:lstStyle/>
          <a:p>
            <a:pPr marL="0" indent="0">
              <a:buNone/>
            </a:pPr>
            <a:r>
              <a:rPr lang="en-US" sz="2800" dirty="0" smtClean="0"/>
              <a:t>Jar testing can help identify:</a:t>
            </a:r>
          </a:p>
          <a:p>
            <a:pPr marL="0" indent="0">
              <a:buNone/>
            </a:pPr>
            <a:endParaRPr lang="en-US" sz="2800" dirty="0" smtClean="0"/>
          </a:p>
          <a:p>
            <a:pPr lvl="1"/>
            <a:r>
              <a:rPr lang="en-US" sz="2000" dirty="0" smtClean="0"/>
              <a:t>Sensor malfunction or need for cleaning</a:t>
            </a:r>
          </a:p>
          <a:p>
            <a:pPr lvl="1"/>
            <a:r>
              <a:rPr lang="en-US" sz="2000" dirty="0" smtClean="0"/>
              <a:t>When “sweep </a:t>
            </a:r>
            <a:r>
              <a:rPr lang="en-US" sz="2000" dirty="0" err="1" smtClean="0"/>
              <a:t>floc</a:t>
            </a:r>
            <a:r>
              <a:rPr lang="en-US" sz="2000" dirty="0" smtClean="0"/>
              <a:t>” coagulation may be needed</a:t>
            </a:r>
          </a:p>
          <a:p>
            <a:pPr lvl="1"/>
            <a:r>
              <a:rPr lang="en-US" sz="2000" dirty="0" smtClean="0"/>
              <a:t>Temperature effects</a:t>
            </a:r>
          </a:p>
          <a:p>
            <a:pPr lvl="1"/>
            <a:r>
              <a:rPr lang="en-US" sz="2000" dirty="0" smtClean="0"/>
              <a:t>Signal delay effects</a:t>
            </a:r>
          </a:p>
          <a:p>
            <a:pPr lvl="1"/>
            <a:r>
              <a:rPr lang="en-US" sz="2000" dirty="0" smtClean="0"/>
              <a:t>Optimum dose for removal of NOM, as indicated by TOC or UV254</a:t>
            </a:r>
          </a:p>
          <a:p>
            <a:pPr lvl="1"/>
            <a:endParaRPr lang="en-US" sz="2000" dirty="0" smtClean="0"/>
          </a:p>
          <a:p>
            <a:endParaRPr lang="en-US" sz="2400" dirty="0" smtClean="0"/>
          </a:p>
          <a:p>
            <a:endParaRPr lang="en-US" sz="2400" dirty="0" smtClean="0"/>
          </a:p>
          <a:p>
            <a:endParaRPr lang="en-US" sz="2400" dirty="0"/>
          </a:p>
        </p:txBody>
      </p:sp>
      <p:sp>
        <p:nvSpPr>
          <p:cNvPr id="4" name="Slide Number Placeholder 3"/>
          <p:cNvSpPr>
            <a:spLocks noGrp="1"/>
          </p:cNvSpPr>
          <p:nvPr>
            <p:ph type="sldNum" sz="quarter" idx="12"/>
          </p:nvPr>
        </p:nvSpPr>
        <p:spPr/>
        <p:txBody>
          <a:bodyPr/>
          <a:lstStyle/>
          <a:p>
            <a:pPr>
              <a:defRPr/>
            </a:pPr>
            <a:fld id="{E596C9E5-7A0C-4CE0-9216-F843CB389B96}" type="slidenum">
              <a:rPr lang="en-US" smtClean="0"/>
              <a:pPr>
                <a:defRPr/>
              </a:pPr>
              <a:t>114</a:t>
            </a:fld>
            <a:endParaRPr lang="en-US"/>
          </a:p>
        </p:txBody>
      </p:sp>
    </p:spTree>
    <p:extLst>
      <p:ext uri="{BB962C8B-B14F-4D97-AF65-F5344CB8AC3E}">
        <p14:creationId xmlns:p14="http://schemas.microsoft.com/office/powerpoint/2010/main" val="1953177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85027"/>
            <a:ext cx="8686800" cy="1197864"/>
          </a:xfrm>
        </p:spPr>
        <p:txBody>
          <a:bodyPr>
            <a:normAutofit/>
          </a:bodyPr>
          <a:lstStyle/>
          <a:p>
            <a:r>
              <a:rPr lang="en-US" sz="3200" dirty="0" smtClean="0"/>
              <a:t>Impact of Coagulation Choices</a:t>
            </a:r>
            <a:endParaRPr lang="en-US" sz="3200" dirty="0"/>
          </a:p>
        </p:txBody>
      </p:sp>
      <p:sp>
        <p:nvSpPr>
          <p:cNvPr id="3" name="Content Placeholder 2"/>
          <p:cNvSpPr>
            <a:spLocks noGrp="1"/>
          </p:cNvSpPr>
          <p:nvPr>
            <p:ph idx="1"/>
          </p:nvPr>
        </p:nvSpPr>
        <p:spPr>
          <a:xfrm>
            <a:off x="302302" y="754098"/>
            <a:ext cx="8610600" cy="1143000"/>
          </a:xfrm>
        </p:spPr>
        <p:txBody>
          <a:bodyPr>
            <a:normAutofit/>
          </a:bodyPr>
          <a:lstStyle/>
          <a:p>
            <a:pPr marL="0" indent="0">
              <a:buNone/>
            </a:pPr>
            <a:r>
              <a:rPr lang="en-US" dirty="0" smtClean="0"/>
              <a:t>What you do in the treatment plant can affect corrosion in the distribution system…</a:t>
            </a:r>
          </a:p>
          <a:p>
            <a:pPr marL="0" indent="0">
              <a:buNone/>
            </a:pPr>
            <a:endParaRPr lang="en-US" dirty="0" smtClean="0"/>
          </a:p>
          <a:p>
            <a:pPr lvl="1"/>
            <a:endParaRPr lang="en-US" sz="1600" dirty="0" smtClean="0"/>
          </a:p>
          <a:p>
            <a:endParaRPr lang="en-US" sz="1800" dirty="0" smtClean="0"/>
          </a:p>
          <a:p>
            <a:endParaRPr lang="en-US" sz="1800" dirty="0" smtClean="0"/>
          </a:p>
          <a:p>
            <a:endParaRPr lang="en-US" sz="1800" dirty="0"/>
          </a:p>
        </p:txBody>
      </p:sp>
      <p:sp>
        <p:nvSpPr>
          <p:cNvPr id="4" name="Slide Number Placeholder 3"/>
          <p:cNvSpPr>
            <a:spLocks noGrp="1"/>
          </p:cNvSpPr>
          <p:nvPr>
            <p:ph type="sldNum" sz="quarter" idx="12"/>
          </p:nvPr>
        </p:nvSpPr>
        <p:spPr/>
        <p:txBody>
          <a:bodyPr/>
          <a:lstStyle/>
          <a:p>
            <a:pPr>
              <a:defRPr/>
            </a:pPr>
            <a:fld id="{E596C9E5-7A0C-4CE0-9216-F843CB389B96}" type="slidenum">
              <a:rPr lang="en-US" smtClean="0"/>
              <a:pPr>
                <a:defRPr/>
              </a:pPr>
              <a:t>115</a:t>
            </a:fld>
            <a:endParaRPr lang="en-US"/>
          </a:p>
        </p:txBody>
      </p:sp>
      <p:graphicFrame>
        <p:nvGraphicFramePr>
          <p:cNvPr id="5" name="Table 4"/>
          <p:cNvGraphicFramePr>
            <a:graphicFrameLocks noGrp="1"/>
          </p:cNvGraphicFramePr>
          <p:nvPr>
            <p:extLst/>
          </p:nvPr>
        </p:nvGraphicFramePr>
        <p:xfrm>
          <a:off x="302302" y="1531229"/>
          <a:ext cx="8343902" cy="4358640"/>
        </p:xfrm>
        <a:graphic>
          <a:graphicData uri="http://schemas.openxmlformats.org/drawingml/2006/table">
            <a:tbl>
              <a:tblPr firstRow="1" bandRow="1">
                <a:tableStyleId>{72833802-FEF1-4C79-8D5D-14CF1EAF98D9}</a:tableStyleId>
              </a:tblPr>
              <a:tblGrid>
                <a:gridCol w="1371602"/>
                <a:gridCol w="1788824"/>
                <a:gridCol w="914400"/>
                <a:gridCol w="990600"/>
                <a:gridCol w="656107"/>
                <a:gridCol w="1191986"/>
                <a:gridCol w="1430383"/>
              </a:tblGrid>
              <a:tr h="370840">
                <a:tc>
                  <a:txBody>
                    <a:bodyPr/>
                    <a:lstStyle/>
                    <a:p>
                      <a:pPr algn="ctr"/>
                      <a:r>
                        <a:rPr lang="en-US" dirty="0" smtClean="0"/>
                        <a:t>Parameter</a:t>
                      </a:r>
                      <a:endParaRPr lang="en-US" dirty="0"/>
                    </a:p>
                  </a:txBody>
                  <a:tcPr anchor="ctr"/>
                </a:tc>
                <a:tc>
                  <a:txBody>
                    <a:bodyPr/>
                    <a:lstStyle/>
                    <a:p>
                      <a:pPr algn="ctr"/>
                      <a:r>
                        <a:rPr lang="en-US" dirty="0" smtClean="0"/>
                        <a:t>Effect of Enhanced Coagulation</a:t>
                      </a:r>
                      <a:endParaRPr lang="en-US" dirty="0"/>
                    </a:p>
                  </a:txBody>
                  <a:tcPr anchor="ctr"/>
                </a:tc>
                <a:tc>
                  <a:txBody>
                    <a:bodyPr/>
                    <a:lstStyle/>
                    <a:p>
                      <a:pPr algn="ctr"/>
                      <a:r>
                        <a:rPr lang="en-US" dirty="0" smtClean="0"/>
                        <a:t>Lead</a:t>
                      </a:r>
                      <a:endParaRPr lang="en-US" dirty="0"/>
                    </a:p>
                  </a:txBody>
                  <a:tcPr anchor="ctr"/>
                </a:tc>
                <a:tc>
                  <a:txBody>
                    <a:bodyPr/>
                    <a:lstStyle/>
                    <a:p>
                      <a:pPr algn="ctr"/>
                      <a:r>
                        <a:rPr lang="en-US" dirty="0" smtClean="0"/>
                        <a:t>Copper</a:t>
                      </a:r>
                      <a:endParaRPr lang="en-US" dirty="0"/>
                    </a:p>
                  </a:txBody>
                  <a:tcPr anchor="ctr"/>
                </a:tc>
                <a:tc>
                  <a:txBody>
                    <a:bodyPr/>
                    <a:lstStyle/>
                    <a:p>
                      <a:pPr algn="ctr"/>
                      <a:r>
                        <a:rPr lang="en-US" dirty="0" smtClean="0"/>
                        <a:t>Iron</a:t>
                      </a:r>
                      <a:endParaRPr lang="en-US" dirty="0"/>
                    </a:p>
                  </a:txBody>
                  <a:tcPr anchor="ctr"/>
                </a:tc>
                <a:tc>
                  <a:txBody>
                    <a:bodyPr/>
                    <a:lstStyle/>
                    <a:p>
                      <a:pPr algn="ctr"/>
                      <a:r>
                        <a:rPr lang="en-US" dirty="0" smtClean="0"/>
                        <a:t>Lead from Brass</a:t>
                      </a:r>
                      <a:endParaRPr lang="en-US" dirty="0"/>
                    </a:p>
                  </a:txBody>
                  <a:tcPr anchor="ctr"/>
                </a:tc>
                <a:tc>
                  <a:txBody>
                    <a:bodyPr/>
                    <a:lstStyle/>
                    <a:p>
                      <a:pPr algn="ctr"/>
                      <a:r>
                        <a:rPr lang="en-US" dirty="0" smtClean="0"/>
                        <a:t>Concrete</a:t>
                      </a:r>
                      <a:endParaRPr lang="en-US" dirty="0"/>
                    </a:p>
                  </a:txBody>
                  <a:tcPr anchor="ctr"/>
                </a:tc>
              </a:tr>
              <a:tr h="370840">
                <a:tc>
                  <a:txBody>
                    <a:bodyPr/>
                    <a:lstStyle/>
                    <a:p>
                      <a:r>
                        <a:rPr lang="en-US" dirty="0" smtClean="0"/>
                        <a:t>TOC</a:t>
                      </a:r>
                      <a:endParaRPr lang="en-US" dirty="0"/>
                    </a:p>
                  </a:txBody>
                  <a:tcPr/>
                </a:tc>
                <a:tc>
                  <a:txBody>
                    <a:bodyPr/>
                    <a:lstStyle/>
                    <a:p>
                      <a:pPr algn="ctr"/>
                      <a:r>
                        <a:rPr lang="en-US" sz="2800" b="1" dirty="0" smtClean="0"/>
                        <a:t>↓</a:t>
                      </a:r>
                      <a:endParaRPr lang="en-US" sz="28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t>--</a:t>
                      </a: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FF0000"/>
                          </a:solidFill>
                        </a:rPr>
                        <a:t>▲</a:t>
                      </a: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t>↓</a:t>
                      </a: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t>↓</a:t>
                      </a: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FF0000"/>
                          </a:solidFill>
                        </a:rPr>
                        <a:t>▲</a:t>
                      </a:r>
                    </a:p>
                  </a:txBody>
                  <a:tcPr anchor="ctr"/>
                </a:tc>
              </a:tr>
              <a:tr h="370840">
                <a:tc>
                  <a:txBody>
                    <a:bodyPr/>
                    <a:lstStyle/>
                    <a:p>
                      <a:r>
                        <a:rPr lang="en-US" dirty="0" smtClean="0"/>
                        <a:t>Alkalinity</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FF0000"/>
                          </a:solidFill>
                        </a:rPr>
                        <a:t>▲</a:t>
                      </a:r>
                      <a:endParaRPr lang="en-US" sz="2000" b="1" dirty="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t>↓</a:t>
                      </a:r>
                      <a:endParaRPr lang="en-US" sz="28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FF0000"/>
                          </a:solidFill>
                        </a:rPr>
                        <a:t>▲</a:t>
                      </a:r>
                    </a:p>
                  </a:txBody>
                  <a:tcPr anchor="ctr"/>
                </a:tc>
              </a:tr>
              <a:tr h="370840">
                <a:tc>
                  <a:txBody>
                    <a:bodyPr/>
                    <a:lstStyle/>
                    <a:p>
                      <a:r>
                        <a:rPr lang="en-US" dirty="0" smtClean="0"/>
                        <a:t>Aluminum</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FF0000"/>
                          </a:solidFill>
                        </a:rPr>
                        <a:t>▲</a:t>
                      </a:r>
                    </a:p>
                  </a:txBody>
                  <a:tcPr anchor="ctr"/>
                </a:tc>
              </a:tr>
              <a:tr h="370840">
                <a:tc>
                  <a:txBody>
                    <a:bodyPr/>
                    <a:lstStyle/>
                    <a:p>
                      <a:r>
                        <a:rPr lang="en-US" dirty="0" smtClean="0"/>
                        <a:t>pH</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FF0000"/>
                          </a:solidFill>
                        </a:rPr>
                        <a:t>▲</a:t>
                      </a:r>
                    </a:p>
                  </a:txBody>
                  <a:tcPr anchor="ctr"/>
                </a:tc>
              </a:tr>
              <a:tr h="370840">
                <a:tc>
                  <a:txBody>
                    <a:bodyPr/>
                    <a:lstStyle/>
                    <a:p>
                      <a:r>
                        <a:rPr lang="en-US" dirty="0" smtClean="0"/>
                        <a:t>Sulfate</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t>↓</a:t>
                      </a:r>
                    </a:p>
                  </a:txBody>
                  <a:tcPr anchor="ctr"/>
                </a:tc>
                <a:tc>
                  <a:txBody>
                    <a:bodyPr/>
                    <a:lstStyle/>
                    <a:p>
                      <a:pPr algn="ctr"/>
                      <a:r>
                        <a:rPr lang="en-US" sz="2000" b="1" dirty="0" smtClean="0"/>
                        <a:t>--</a:t>
                      </a:r>
                      <a:endParaRPr lang="en-US" sz="2000" b="1" dirty="0"/>
                    </a:p>
                  </a:txBody>
                  <a:tcPr anchor="ctr"/>
                </a:tc>
              </a:tr>
              <a:tr h="370840">
                <a:tc>
                  <a:txBody>
                    <a:bodyPr/>
                    <a:lstStyle/>
                    <a:p>
                      <a:r>
                        <a:rPr lang="en-US" dirty="0" smtClean="0"/>
                        <a:t>Chlorite</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FF0000"/>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rgbClr val="FF0000"/>
                          </a:solidFill>
                        </a:rPr>
                        <a:t>▲</a:t>
                      </a:r>
                    </a:p>
                  </a:txBody>
                  <a:tcPr anchor="ctr"/>
                </a:tc>
                <a:tc>
                  <a:txBody>
                    <a:bodyPr/>
                    <a:lstStyle/>
                    <a:p>
                      <a:pPr algn="ctr"/>
                      <a:r>
                        <a:rPr lang="en-US" sz="2000" b="1" dirty="0" smtClean="0"/>
                        <a:t>--</a:t>
                      </a:r>
                      <a:endParaRPr lang="en-US" sz="2000" b="1" dirty="0"/>
                    </a:p>
                  </a:txBody>
                  <a:tcPr anchor="ctr"/>
                </a:tc>
              </a:tr>
              <a:tr h="370840">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t>
                      </a:r>
                      <a:r>
                        <a:rPr lang="en-US" dirty="0" smtClean="0"/>
                        <a:t> Increase (bad) </a:t>
                      </a:r>
                      <a:r>
                        <a:rPr lang="en-US" sz="2400" b="1" dirty="0" smtClean="0"/>
                        <a:t>↓ </a:t>
                      </a:r>
                      <a:r>
                        <a:rPr lang="en-US" dirty="0" smtClean="0"/>
                        <a:t>Decrease</a:t>
                      </a:r>
                      <a:r>
                        <a:rPr lang="en-US" baseline="0" dirty="0" smtClean="0"/>
                        <a:t> (good)   </a:t>
                      </a:r>
                      <a:r>
                        <a:rPr lang="en-US" b="1" baseline="0" dirty="0" smtClean="0"/>
                        <a:t>--</a:t>
                      </a:r>
                      <a:r>
                        <a:rPr lang="en-US" baseline="0" dirty="0" smtClean="0"/>
                        <a:t> Same (no change)  </a:t>
                      </a:r>
                      <a:r>
                        <a:rPr lang="en-US" b="1" baseline="0" dirty="0" smtClean="0"/>
                        <a:t>?</a:t>
                      </a:r>
                      <a:r>
                        <a:rPr lang="en-US" baseline="0" dirty="0" smtClean="0"/>
                        <a:t> Impact Unknown</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bl>
          </a:graphicData>
        </a:graphic>
      </p:graphicFrame>
      <p:sp>
        <p:nvSpPr>
          <p:cNvPr id="6" name="Content Placeholder 2"/>
          <p:cNvSpPr txBox="1">
            <a:spLocks/>
          </p:cNvSpPr>
          <p:nvPr/>
        </p:nvSpPr>
        <p:spPr bwMode="auto">
          <a:xfrm>
            <a:off x="266700" y="5923927"/>
            <a:ext cx="6591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a:buFontTx/>
              <a:buNone/>
            </a:pPr>
            <a:r>
              <a:rPr lang="en-US" sz="1600" kern="0" dirty="0" smtClean="0"/>
              <a:t>Adapted from table on </a:t>
            </a:r>
            <a:r>
              <a:rPr lang="en-US" sz="1600" kern="0" dirty="0" err="1" smtClean="0"/>
              <a:t>pg</a:t>
            </a:r>
            <a:r>
              <a:rPr lang="en-US" sz="1600" kern="0" dirty="0" smtClean="0"/>
              <a:t> 6-13 of the </a:t>
            </a:r>
            <a:r>
              <a:rPr lang="en-US" sz="1600" i="1" kern="0" dirty="0" smtClean="0"/>
              <a:t>Enhanced Coagulation &amp; Enhanced Precipitative Softening Guidance Manual</a:t>
            </a:r>
            <a:r>
              <a:rPr lang="en-US" sz="1600" kern="0" dirty="0" smtClean="0"/>
              <a:t>.  USEPA. 1999.</a:t>
            </a:r>
          </a:p>
          <a:p>
            <a:pPr marL="0" indent="0">
              <a:buFontTx/>
              <a:buNone/>
            </a:pPr>
            <a:endParaRPr lang="en-US" sz="1600" kern="0" dirty="0" smtClean="0"/>
          </a:p>
          <a:p>
            <a:pPr lvl="1"/>
            <a:endParaRPr lang="en-US" sz="1200" kern="0" dirty="0" smtClean="0"/>
          </a:p>
          <a:p>
            <a:endParaRPr lang="en-US" sz="1400" kern="0" dirty="0" smtClean="0"/>
          </a:p>
          <a:p>
            <a:endParaRPr lang="en-US" sz="1400" kern="0" dirty="0" smtClean="0"/>
          </a:p>
          <a:p>
            <a:endParaRPr lang="en-US" sz="1400" kern="0" dirty="0"/>
          </a:p>
        </p:txBody>
      </p:sp>
    </p:spTree>
    <p:extLst>
      <p:ext uri="{BB962C8B-B14F-4D97-AF65-F5344CB8AC3E}">
        <p14:creationId xmlns:p14="http://schemas.microsoft.com/office/powerpoint/2010/main" val="703889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772400" cy="838200"/>
          </a:xfrm>
        </p:spPr>
        <p:txBody>
          <a:bodyPr/>
          <a:lstStyle/>
          <a:p>
            <a:pPr>
              <a:defRPr/>
            </a:pPr>
            <a:r>
              <a:rPr lang="en-US" dirty="0" smtClean="0"/>
              <a:t>Exercise</a:t>
            </a:r>
            <a:endParaRPr lang="en-US" dirty="0"/>
          </a:p>
        </p:txBody>
      </p:sp>
      <p:sp>
        <p:nvSpPr>
          <p:cNvPr id="8195" name="Content Placeholder 2"/>
          <p:cNvSpPr>
            <a:spLocks noGrp="1"/>
          </p:cNvSpPr>
          <p:nvPr>
            <p:ph idx="1"/>
          </p:nvPr>
        </p:nvSpPr>
        <p:spPr>
          <a:xfrm>
            <a:off x="533400" y="838200"/>
            <a:ext cx="7848600" cy="4495800"/>
          </a:xfrm>
        </p:spPr>
        <p:txBody>
          <a:bodyPr/>
          <a:lstStyle/>
          <a:p>
            <a:pPr>
              <a:spcAft>
                <a:spcPts val="1800"/>
              </a:spcAft>
            </a:pPr>
            <a:r>
              <a:rPr lang="en-US" sz="1800" dirty="0" smtClean="0">
                <a:latin typeface="Arial" charset="0"/>
                <a:cs typeface="Arial" charset="0"/>
              </a:rPr>
              <a:t>Form groups of 4 or 5 and…</a:t>
            </a:r>
          </a:p>
          <a:p>
            <a:pPr marL="914400" lvl="1" indent="-514350">
              <a:spcAft>
                <a:spcPts val="1800"/>
              </a:spcAft>
              <a:buFont typeface="+mj-lt"/>
              <a:buAutoNum type="arabicPeriod"/>
            </a:pPr>
            <a:r>
              <a:rPr lang="en-US" dirty="0" smtClean="0">
                <a:latin typeface="Arial" charset="0"/>
                <a:cs typeface="Arial" charset="0"/>
              </a:rPr>
              <a:t>Share </a:t>
            </a:r>
            <a:r>
              <a:rPr lang="en-US" u="sng" dirty="0" smtClean="0">
                <a:latin typeface="Arial" charset="0"/>
                <a:cs typeface="Arial" charset="0"/>
              </a:rPr>
              <a:t>your</a:t>
            </a:r>
            <a:r>
              <a:rPr lang="en-US" dirty="0" smtClean="0">
                <a:latin typeface="Arial" charset="0"/>
                <a:cs typeface="Arial" charset="0"/>
              </a:rPr>
              <a:t> process for coagulation control with your group.</a:t>
            </a:r>
          </a:p>
          <a:p>
            <a:pPr marL="914400" lvl="1" indent="-514350">
              <a:spcAft>
                <a:spcPts val="1800"/>
              </a:spcAft>
              <a:buFont typeface="+mj-lt"/>
              <a:buAutoNum type="arabicPeriod"/>
            </a:pPr>
            <a:r>
              <a:rPr lang="en-US" dirty="0" smtClean="0">
                <a:latin typeface="Arial" charset="0"/>
                <a:cs typeface="Arial" charset="0"/>
              </a:rPr>
              <a:t>Share at least 1 experience that helped you better improve your process.</a:t>
            </a:r>
          </a:p>
          <a:p>
            <a:pPr marL="914400" lvl="1" indent="-514350">
              <a:spcAft>
                <a:spcPts val="1800"/>
              </a:spcAft>
              <a:buFont typeface="+mj-lt"/>
              <a:buAutoNum type="arabicPeriod"/>
            </a:pPr>
            <a:r>
              <a:rPr lang="en-US" dirty="0" smtClean="0">
                <a:latin typeface="Arial" charset="0"/>
                <a:cs typeface="Arial" charset="0"/>
              </a:rPr>
              <a:t>Identify any opportunities to improve your process.</a:t>
            </a:r>
          </a:p>
          <a:p>
            <a:pPr>
              <a:spcAft>
                <a:spcPts val="1800"/>
              </a:spcAft>
            </a:pPr>
            <a:r>
              <a:rPr lang="en-US" sz="1800" dirty="0" smtClean="0">
                <a:latin typeface="Arial" charset="0"/>
                <a:cs typeface="Arial" charset="0"/>
              </a:rPr>
              <a:t>Identify </a:t>
            </a:r>
            <a:r>
              <a:rPr lang="en-US" sz="1800" dirty="0">
                <a:latin typeface="Arial" charset="0"/>
                <a:cs typeface="Arial" charset="0"/>
              </a:rPr>
              <a:t>one person to report to the class:</a:t>
            </a:r>
          </a:p>
          <a:p>
            <a:pPr lvl="1">
              <a:spcAft>
                <a:spcPts val="1800"/>
              </a:spcAft>
              <a:buFont typeface="+mj-lt"/>
              <a:buAutoNum type="arabicPeriod"/>
            </a:pPr>
            <a:r>
              <a:rPr lang="en-US" dirty="0">
                <a:latin typeface="Arial" charset="0"/>
                <a:cs typeface="Arial" charset="0"/>
              </a:rPr>
              <a:t>What was the most common coagulation control </a:t>
            </a:r>
            <a:r>
              <a:rPr lang="en-US" dirty="0" smtClean="0">
                <a:latin typeface="Arial" charset="0"/>
                <a:cs typeface="Arial" charset="0"/>
              </a:rPr>
              <a:t>tool or method used?</a:t>
            </a:r>
            <a:endParaRPr lang="en-US" dirty="0">
              <a:latin typeface="Arial" charset="0"/>
              <a:cs typeface="Arial" charset="0"/>
            </a:endParaRPr>
          </a:p>
          <a:p>
            <a:pPr lvl="1">
              <a:spcAft>
                <a:spcPts val="1800"/>
              </a:spcAft>
              <a:buFont typeface="+mj-lt"/>
              <a:buAutoNum type="arabicPeriod"/>
            </a:pPr>
            <a:r>
              <a:rPr lang="en-US" dirty="0">
                <a:latin typeface="Arial" charset="0"/>
                <a:cs typeface="Arial" charset="0"/>
              </a:rPr>
              <a:t>Report on at least 1 experience that the class may be able to benefit </a:t>
            </a:r>
            <a:r>
              <a:rPr lang="en-US" dirty="0" smtClean="0">
                <a:latin typeface="Arial" charset="0"/>
                <a:cs typeface="Arial" charset="0"/>
              </a:rPr>
              <a:t>from.</a:t>
            </a:r>
            <a:endParaRPr lang="en-US" dirty="0">
              <a:latin typeface="Arial" charset="0"/>
              <a:cs typeface="Arial" charset="0"/>
            </a:endParaRPr>
          </a:p>
          <a:p>
            <a:pPr lvl="1">
              <a:spcAft>
                <a:spcPts val="1800"/>
              </a:spcAft>
              <a:buFont typeface="+mj-lt"/>
              <a:buAutoNum type="arabicPeriod"/>
            </a:pPr>
            <a:r>
              <a:rPr lang="en-US" dirty="0" smtClean="0">
                <a:latin typeface="Arial" charset="0"/>
                <a:cs typeface="Arial" charset="0"/>
              </a:rPr>
              <a:t>Provide an example of at least </a:t>
            </a:r>
            <a:r>
              <a:rPr lang="en-US" dirty="0">
                <a:latin typeface="Arial" charset="0"/>
                <a:cs typeface="Arial" charset="0"/>
              </a:rPr>
              <a:t>1 opportunity for improvement identified among your group.</a:t>
            </a:r>
          </a:p>
          <a:p>
            <a:pPr marL="1314450" lvl="2" indent="-514350">
              <a:spcAft>
                <a:spcPts val="1800"/>
              </a:spcAft>
              <a:buFont typeface="+mj-lt"/>
              <a:buAutoNum type="arabicPeriod"/>
            </a:pPr>
            <a:endParaRPr lang="en-US" sz="1800" dirty="0" smtClean="0">
              <a:latin typeface="Arial" charset="0"/>
              <a:cs typeface="Arial" charset="0"/>
            </a:endParaRPr>
          </a:p>
        </p:txBody>
      </p:sp>
    </p:spTree>
    <p:extLst>
      <p:ext uri="{BB962C8B-B14F-4D97-AF65-F5344CB8AC3E}">
        <p14:creationId xmlns:p14="http://schemas.microsoft.com/office/powerpoint/2010/main" val="3120962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04800" y="381000"/>
            <a:ext cx="8534400" cy="5410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5122" name="Title 1"/>
          <p:cNvSpPr>
            <a:spLocks noGrp="1"/>
          </p:cNvSpPr>
          <p:nvPr>
            <p:ph type="title"/>
          </p:nvPr>
        </p:nvSpPr>
        <p:spPr>
          <a:xfrm>
            <a:off x="533400" y="228600"/>
            <a:ext cx="8229600" cy="1143000"/>
          </a:xfrm>
        </p:spPr>
        <p:txBody>
          <a:bodyPr/>
          <a:lstStyle/>
          <a:p>
            <a:pPr algn="ctr"/>
            <a:r>
              <a:rPr lang="en-US" dirty="0" smtClean="0"/>
              <a:t>Class Outline</a:t>
            </a:r>
          </a:p>
        </p:txBody>
      </p:sp>
      <p:sp>
        <p:nvSpPr>
          <p:cNvPr id="5123" name="Content Placeholder 2"/>
          <p:cNvSpPr>
            <a:spLocks noGrp="1"/>
          </p:cNvSpPr>
          <p:nvPr>
            <p:ph idx="1"/>
          </p:nvPr>
        </p:nvSpPr>
        <p:spPr>
          <a:xfrm>
            <a:off x="457200" y="1219200"/>
            <a:ext cx="8229600" cy="4114800"/>
          </a:xfrm>
        </p:spPr>
        <p:txBody>
          <a:bodyPr/>
          <a:lstStyle/>
          <a:p>
            <a:pPr marL="0" indent="0">
              <a:lnSpc>
                <a:spcPct val="150000"/>
              </a:lnSpc>
              <a:spcBef>
                <a:spcPts val="0"/>
              </a:spcBef>
              <a:buNone/>
            </a:pPr>
            <a:r>
              <a:rPr lang="en-US" dirty="0"/>
              <a:t>9 AM		Introduction/Overview</a:t>
            </a:r>
          </a:p>
          <a:p>
            <a:pPr marL="400050" lvl="1" indent="0">
              <a:lnSpc>
                <a:spcPct val="150000"/>
              </a:lnSpc>
              <a:spcBef>
                <a:spcPts val="0"/>
              </a:spcBef>
              <a:buNone/>
            </a:pPr>
            <a:r>
              <a:rPr lang="en-US" i="1" dirty="0" smtClean="0"/>
              <a:t>10:15 AM – 15 minute break</a:t>
            </a:r>
          </a:p>
          <a:p>
            <a:pPr marL="0" indent="0">
              <a:lnSpc>
                <a:spcPct val="150000"/>
              </a:lnSpc>
              <a:spcBef>
                <a:spcPts val="0"/>
              </a:spcBef>
              <a:buNone/>
            </a:pPr>
            <a:r>
              <a:rPr lang="en-US" dirty="0" smtClean="0"/>
              <a:t>10:30 AM	Coagulation/Flocculation</a:t>
            </a:r>
          </a:p>
          <a:p>
            <a:pPr marL="400050" lvl="1" indent="0">
              <a:lnSpc>
                <a:spcPct val="150000"/>
              </a:lnSpc>
              <a:spcBef>
                <a:spcPts val="0"/>
              </a:spcBef>
              <a:buNone/>
            </a:pPr>
            <a:r>
              <a:rPr lang="en-US" i="1" dirty="0" smtClean="0">
                <a:solidFill>
                  <a:srgbClr val="C00000"/>
                </a:solidFill>
              </a:rPr>
              <a:t>12 noon – Lunch (on your own)</a:t>
            </a:r>
          </a:p>
          <a:p>
            <a:pPr marL="0" indent="0">
              <a:lnSpc>
                <a:spcPct val="150000"/>
              </a:lnSpc>
              <a:spcBef>
                <a:spcPts val="0"/>
              </a:spcBef>
              <a:buNone/>
            </a:pPr>
            <a:r>
              <a:rPr lang="en-US" dirty="0" smtClean="0"/>
              <a:t>1 PM		Clarification/Sedimentation</a:t>
            </a:r>
          </a:p>
          <a:p>
            <a:pPr marL="0" indent="0">
              <a:lnSpc>
                <a:spcPct val="150000"/>
              </a:lnSpc>
              <a:spcBef>
                <a:spcPts val="0"/>
              </a:spcBef>
              <a:buNone/>
            </a:pPr>
            <a:r>
              <a:rPr lang="en-US" dirty="0" smtClean="0"/>
              <a:t>2 PM		Filtration</a:t>
            </a:r>
          </a:p>
          <a:p>
            <a:pPr marL="400050" lvl="1" indent="0">
              <a:lnSpc>
                <a:spcPct val="150000"/>
              </a:lnSpc>
              <a:spcBef>
                <a:spcPts val="0"/>
              </a:spcBef>
              <a:buNone/>
            </a:pPr>
            <a:r>
              <a:rPr lang="en-US" i="1" dirty="0" smtClean="0"/>
              <a:t>2:15 PM – 15 minute break</a:t>
            </a:r>
          </a:p>
          <a:p>
            <a:pPr marL="0" indent="0">
              <a:lnSpc>
                <a:spcPct val="150000"/>
              </a:lnSpc>
              <a:spcBef>
                <a:spcPts val="0"/>
              </a:spcBef>
              <a:buNone/>
            </a:pPr>
            <a:r>
              <a:rPr lang="en-US" dirty="0" smtClean="0"/>
              <a:t>2:30 PM	Filtration (continued)</a:t>
            </a:r>
          </a:p>
          <a:p>
            <a:pPr marL="0" indent="0">
              <a:lnSpc>
                <a:spcPct val="150000"/>
              </a:lnSpc>
              <a:spcBef>
                <a:spcPts val="0"/>
              </a:spcBef>
              <a:buNone/>
            </a:pPr>
            <a:r>
              <a:rPr lang="en-US" dirty="0" smtClean="0"/>
              <a:t>3:30 PM	General Operations</a:t>
            </a:r>
          </a:p>
          <a:p>
            <a:pPr marL="400050" lvl="1" indent="0">
              <a:lnSpc>
                <a:spcPct val="150000"/>
              </a:lnSpc>
              <a:spcBef>
                <a:spcPts val="0"/>
              </a:spcBef>
              <a:buNone/>
            </a:pPr>
            <a:r>
              <a:rPr lang="en-US" i="1" dirty="0" smtClean="0"/>
              <a:t>4:30 PM - End</a:t>
            </a:r>
          </a:p>
          <a:p>
            <a:endParaRPr lang="en-US" dirty="0" smtClean="0"/>
          </a:p>
          <a:p>
            <a:endParaRPr lang="en-US" dirty="0" smtClean="0"/>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C4FCC9C8-055C-4BFE-BF1F-25B54EE80756}" type="slidenum">
              <a:rPr lang="en-US" sz="1000">
                <a:solidFill>
                  <a:srgbClr val="005595"/>
                </a:solidFill>
                <a:latin typeface="Arial" panose="020B0604020202020204" pitchFamily="34" charset="0"/>
              </a:rPr>
              <a:pPr/>
              <a:t>117</a:t>
            </a:fld>
            <a:endParaRPr lang="en-US" sz="1000">
              <a:solidFill>
                <a:srgbClr val="005595"/>
              </a:solidFill>
              <a:latin typeface="Arial" panose="020B0604020202020204" pitchFamily="34" charset="0"/>
            </a:endParaRPr>
          </a:p>
        </p:txBody>
      </p:sp>
    </p:spTree>
    <p:extLst>
      <p:ext uri="{BB962C8B-B14F-4D97-AF65-F5344CB8AC3E}">
        <p14:creationId xmlns:p14="http://schemas.microsoft.com/office/powerpoint/2010/main" val="188495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31663"/>
            <a:ext cx="8229600" cy="401737"/>
          </a:xfrm>
        </p:spPr>
        <p:txBody>
          <a:bodyPr/>
          <a:lstStyle/>
          <a:p>
            <a:pPr algn="ctr"/>
            <a:r>
              <a:rPr lang="en-US" dirty="0" smtClean="0"/>
              <a:t>Coagulation Depends on Mixing</a:t>
            </a:r>
          </a:p>
        </p:txBody>
      </p:sp>
      <p:sp>
        <p:nvSpPr>
          <p:cNvPr id="5" name="Slide Number Placeholder 4"/>
          <p:cNvSpPr>
            <a:spLocks noGrp="1"/>
          </p:cNvSpPr>
          <p:nvPr>
            <p:ph type="sldNum" sz="quarter" idx="11"/>
          </p:nvPr>
        </p:nvSpPr>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1CAF62CD-A226-4059-99AE-E52D221B0809}" type="slidenum">
              <a:rPr lang="en-US" sz="1000">
                <a:solidFill>
                  <a:srgbClr val="005595"/>
                </a:solidFill>
                <a:latin typeface="Arial" panose="020B0604020202020204" pitchFamily="34" charset="0"/>
              </a:rPr>
              <a:pPr/>
              <a:t>12</a:t>
            </a:fld>
            <a:endParaRPr lang="en-US" sz="1000" dirty="0">
              <a:solidFill>
                <a:srgbClr val="005595"/>
              </a:solidFill>
              <a:latin typeface="Arial" panose="020B0604020202020204" pitchFamily="34" charset="0"/>
            </a:endParaRPr>
          </a:p>
        </p:txBody>
      </p:sp>
      <p:sp>
        <p:nvSpPr>
          <p:cNvPr id="3" name="Content Placeholder 2"/>
          <p:cNvSpPr>
            <a:spLocks noGrp="1"/>
          </p:cNvSpPr>
          <p:nvPr>
            <p:ph idx="1"/>
          </p:nvPr>
        </p:nvSpPr>
        <p:spPr>
          <a:xfrm>
            <a:off x="533400" y="914400"/>
            <a:ext cx="8610600" cy="632951"/>
          </a:xfrm>
        </p:spPr>
        <p:txBody>
          <a:bodyPr/>
          <a:lstStyle/>
          <a:p>
            <a:pPr>
              <a:lnSpc>
                <a:spcPct val="150000"/>
              </a:lnSpc>
              <a:spcBef>
                <a:spcPts val="0"/>
              </a:spcBef>
              <a:defRPr/>
            </a:pPr>
            <a:r>
              <a:rPr lang="en-US" dirty="0" smtClean="0"/>
              <a:t>Static mixers have veins or “elements” that promote mixing.  </a:t>
            </a:r>
          </a:p>
          <a:p>
            <a:pPr>
              <a:lnSpc>
                <a:spcPct val="150000"/>
              </a:lnSpc>
              <a:spcBef>
                <a:spcPts val="0"/>
              </a:spcBef>
              <a:defRPr/>
            </a:pPr>
            <a:r>
              <a:rPr lang="en-US" dirty="0" smtClean="0"/>
              <a:t>The more water is pushed through a static mixer, the higher the head loss and better mixing you have.</a:t>
            </a: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966" y="2438400"/>
            <a:ext cx="8676957" cy="33707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89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smtClean="0"/>
              <a:t>Factors Affecting Coagulation</a:t>
            </a:r>
          </a:p>
        </p:txBody>
      </p:sp>
      <p:sp>
        <p:nvSpPr>
          <p:cNvPr id="30723" name="Rectangle 3"/>
          <p:cNvSpPr>
            <a:spLocks noGrp="1" noChangeArrowheads="1"/>
          </p:cNvSpPr>
          <p:nvPr>
            <p:ph type="body" idx="1"/>
          </p:nvPr>
        </p:nvSpPr>
        <p:spPr/>
        <p:txBody>
          <a:bodyPr/>
          <a:lstStyle/>
          <a:p>
            <a:pPr>
              <a:lnSpc>
                <a:spcPct val="90000"/>
              </a:lnSpc>
            </a:pPr>
            <a:r>
              <a:rPr lang="en-US" sz="2000" dirty="0" smtClean="0"/>
              <a:t>Dosage:  determined by jar test for optimum qualities of floc:  (size, settling rate).</a:t>
            </a:r>
          </a:p>
          <a:p>
            <a:pPr>
              <a:lnSpc>
                <a:spcPct val="90000"/>
              </a:lnSpc>
            </a:pPr>
            <a:endParaRPr lang="en-US" sz="2000" dirty="0" smtClean="0"/>
          </a:p>
          <a:p>
            <a:pPr>
              <a:lnSpc>
                <a:spcPct val="90000"/>
              </a:lnSpc>
            </a:pPr>
            <a:r>
              <a:rPr lang="en-US" sz="2000" dirty="0" smtClean="0"/>
              <a:t>Mixing:  Mechanical or static.  Need to rapidly mix chemicals.</a:t>
            </a:r>
          </a:p>
          <a:p>
            <a:pPr>
              <a:lnSpc>
                <a:spcPct val="90000"/>
              </a:lnSpc>
            </a:pPr>
            <a:endParaRPr lang="en-US" sz="2000" dirty="0" smtClean="0"/>
          </a:p>
          <a:p>
            <a:pPr>
              <a:lnSpc>
                <a:spcPct val="90000"/>
              </a:lnSpc>
            </a:pPr>
            <a:r>
              <a:rPr lang="en-US" sz="2000" dirty="0" smtClean="0"/>
              <a:t>Alkalinity:  50 mg/l or less can shift pH downward.</a:t>
            </a:r>
          </a:p>
          <a:p>
            <a:pPr>
              <a:lnSpc>
                <a:spcPct val="90000"/>
              </a:lnSpc>
              <a:buFontTx/>
              <a:buNone/>
            </a:pPr>
            <a:endParaRPr lang="en-US" sz="2000" dirty="0" smtClean="0"/>
          </a:p>
          <a:p>
            <a:pPr>
              <a:lnSpc>
                <a:spcPct val="90000"/>
              </a:lnSpc>
            </a:pPr>
            <a:r>
              <a:rPr lang="en-US" sz="2000" dirty="0" smtClean="0"/>
              <a:t>Temperature:  Colder water slows coagulation.</a:t>
            </a:r>
          </a:p>
          <a:p>
            <a:pPr>
              <a:lnSpc>
                <a:spcPct val="90000"/>
              </a:lnSpc>
            </a:pPr>
            <a:endParaRPr lang="en-US" sz="2000" dirty="0" smtClean="0"/>
          </a:p>
          <a:p>
            <a:pPr>
              <a:lnSpc>
                <a:spcPct val="90000"/>
              </a:lnSpc>
            </a:pPr>
            <a:r>
              <a:rPr lang="en-US" sz="2000" dirty="0" smtClean="0"/>
              <a:t>Color:  Pre-oxidation may be required.</a:t>
            </a:r>
          </a:p>
          <a:p>
            <a:pPr>
              <a:lnSpc>
                <a:spcPct val="90000"/>
              </a:lnSpc>
            </a:pPr>
            <a:endParaRPr lang="en-US" sz="2000" dirty="0" smtClean="0"/>
          </a:p>
          <a:p>
            <a:pPr>
              <a:lnSpc>
                <a:spcPct val="90000"/>
              </a:lnSpc>
            </a:pPr>
            <a:r>
              <a:rPr lang="en-US" sz="2000" dirty="0" smtClean="0"/>
              <a:t>Turbidity:  Changing conditions require more frequent jar tests.</a:t>
            </a:r>
          </a:p>
        </p:txBody>
      </p:sp>
    </p:spTree>
    <p:extLst>
      <p:ext uri="{BB962C8B-B14F-4D97-AF65-F5344CB8AC3E}">
        <p14:creationId xmlns:p14="http://schemas.microsoft.com/office/powerpoint/2010/main" val="1841878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4638"/>
            <a:ext cx="8229600" cy="715962"/>
          </a:xfrm>
        </p:spPr>
        <p:txBody>
          <a:bodyPr/>
          <a:lstStyle/>
          <a:p>
            <a:r>
              <a:rPr lang="en-US" dirty="0" smtClean="0"/>
              <a:t>Coagulants</a:t>
            </a:r>
          </a:p>
        </p:txBody>
      </p:sp>
      <p:sp>
        <p:nvSpPr>
          <p:cNvPr id="29699" name="Rectangle 3"/>
          <p:cNvSpPr>
            <a:spLocks noGrp="1" noChangeArrowheads="1"/>
          </p:cNvSpPr>
          <p:nvPr>
            <p:ph type="body" idx="1"/>
          </p:nvPr>
        </p:nvSpPr>
        <p:spPr>
          <a:xfrm>
            <a:off x="457200" y="990600"/>
            <a:ext cx="8229600" cy="4114800"/>
          </a:xfrm>
        </p:spPr>
        <p:txBody>
          <a:bodyPr/>
          <a:lstStyle/>
          <a:p>
            <a:pPr>
              <a:lnSpc>
                <a:spcPct val="90000"/>
              </a:lnSpc>
            </a:pPr>
            <a:r>
              <a:rPr lang="en-US" sz="2400" dirty="0" smtClean="0"/>
              <a:t>Aluminum sulfate (alum):  very common, only effective in narrow pH range (typically pH = 6.0 – 7.4).  Consumes about 0.5 mg/l alkalinity for every 1 mg/l of alum dosed.</a:t>
            </a:r>
          </a:p>
          <a:p>
            <a:pPr>
              <a:lnSpc>
                <a:spcPct val="90000"/>
              </a:lnSpc>
            </a:pPr>
            <a:endParaRPr lang="en-US" sz="2400" dirty="0" smtClean="0"/>
          </a:p>
          <a:p>
            <a:pPr>
              <a:lnSpc>
                <a:spcPct val="90000"/>
              </a:lnSpc>
            </a:pPr>
            <a:r>
              <a:rPr lang="en-US" sz="2400" dirty="0" smtClean="0"/>
              <a:t>Ferric chloride:  More expensive, but works in wider pH range (pH = 4.0 – 11.0).  Consumers about 1 mg/l alkalinity for every 1 mg/l ferric chloride dosed.</a:t>
            </a:r>
          </a:p>
          <a:p>
            <a:pPr>
              <a:lnSpc>
                <a:spcPct val="90000"/>
              </a:lnSpc>
            </a:pPr>
            <a:endParaRPr lang="en-US" sz="2400" dirty="0" smtClean="0"/>
          </a:p>
          <a:p>
            <a:pPr>
              <a:lnSpc>
                <a:spcPct val="90000"/>
              </a:lnSpc>
            </a:pPr>
            <a:r>
              <a:rPr lang="en-US" sz="2400" dirty="0" smtClean="0"/>
              <a:t>Poly aluminum chloride (PACL):  not affected by pH, doesn’t change pH, works well with low alkalinity, leaves less sludge because dosage is low.</a:t>
            </a:r>
          </a:p>
          <a:p>
            <a:pPr>
              <a:lnSpc>
                <a:spcPct val="90000"/>
              </a:lnSpc>
            </a:pPr>
            <a:endParaRPr lang="en-US" sz="2400" dirty="0" smtClean="0"/>
          </a:p>
          <a:p>
            <a:pPr>
              <a:lnSpc>
                <a:spcPct val="90000"/>
              </a:lnSpc>
            </a:pPr>
            <a:r>
              <a:rPr lang="en-US" sz="2400" dirty="0" smtClean="0"/>
              <a:t>Aluminum Chlorohydrate (ACH):  similar to PACL.</a:t>
            </a:r>
          </a:p>
        </p:txBody>
      </p:sp>
    </p:spTree>
    <p:extLst>
      <p:ext uri="{BB962C8B-B14F-4D97-AF65-F5344CB8AC3E}">
        <p14:creationId xmlns:p14="http://schemas.microsoft.com/office/powerpoint/2010/main" val="657338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Flocculation</a:t>
            </a:r>
            <a:endParaRPr lang="en-US" dirty="0"/>
          </a:p>
        </p:txBody>
      </p:sp>
      <p:sp>
        <p:nvSpPr>
          <p:cNvPr id="3" name="Content Placeholder 2"/>
          <p:cNvSpPr>
            <a:spLocks noGrp="1"/>
          </p:cNvSpPr>
          <p:nvPr>
            <p:ph idx="1"/>
          </p:nvPr>
        </p:nvSpPr>
        <p:spPr>
          <a:xfrm>
            <a:off x="609600" y="1410840"/>
            <a:ext cx="7086600" cy="4114800"/>
          </a:xfrm>
        </p:spPr>
        <p:txBody>
          <a:bodyPr/>
          <a:lstStyle/>
          <a:p>
            <a:r>
              <a:rPr lang="en-US" dirty="0" smtClean="0"/>
              <a:t>Objectives depend upon subsequent processes (sedimentation, type of filtration, etc.)</a:t>
            </a:r>
          </a:p>
          <a:p>
            <a:endParaRPr lang="en-US" dirty="0" smtClean="0"/>
          </a:p>
          <a:p>
            <a:pPr eaLnBrk="1" hangingPunct="1">
              <a:spcBef>
                <a:spcPts val="600"/>
              </a:spcBef>
              <a:spcAft>
                <a:spcPts val="600"/>
              </a:spcAft>
            </a:pPr>
            <a:r>
              <a:rPr lang="en-US" dirty="0" smtClean="0"/>
              <a:t>Generally the objective is to:</a:t>
            </a:r>
          </a:p>
          <a:p>
            <a:pPr lvl="1" eaLnBrk="1" hangingPunct="1">
              <a:spcBef>
                <a:spcPts val="600"/>
              </a:spcBef>
              <a:spcAft>
                <a:spcPts val="600"/>
              </a:spcAft>
            </a:pPr>
            <a:r>
              <a:rPr lang="en-US" dirty="0" smtClean="0"/>
              <a:t>Develop settleable or filterable floc particle.</a:t>
            </a:r>
          </a:p>
          <a:p>
            <a:pPr lvl="1" eaLnBrk="1" hangingPunct="1">
              <a:spcBef>
                <a:spcPts val="600"/>
              </a:spcBef>
              <a:spcAft>
                <a:spcPts val="600"/>
              </a:spcAft>
            </a:pPr>
            <a:r>
              <a:rPr lang="en-US" dirty="0" smtClean="0"/>
              <a:t>Optimize flocculation detention time and energy</a:t>
            </a:r>
            <a:endParaRPr lang="en-US" dirty="0"/>
          </a:p>
          <a:p>
            <a:endParaRPr lang="en-US"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15</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348243876"/>
              </p:ext>
            </p:extLst>
          </p:nvPr>
        </p:nvGraphicFramePr>
        <p:xfrm>
          <a:off x="914400" y="4038600"/>
          <a:ext cx="5715000" cy="2209800"/>
        </p:xfrm>
        <a:graphic>
          <a:graphicData uri="http://schemas.openxmlformats.org/drawingml/2006/table">
            <a:tbl>
              <a:tblPr>
                <a:tableStyleId>{5C22544A-7EE6-4342-B048-85BDC9FD1C3A}</a:tableStyleId>
              </a:tblPr>
              <a:tblGrid>
                <a:gridCol w="1905000"/>
                <a:gridCol w="1905000"/>
                <a:gridCol w="1905000"/>
              </a:tblGrid>
              <a:tr h="304800">
                <a:tc gridSpan="2">
                  <a:txBody>
                    <a:bodyPr/>
                    <a:lstStyle/>
                    <a:p>
                      <a:pPr algn="l" fontAlgn="b"/>
                      <a:r>
                        <a:rPr lang="en-US" sz="1800" u="none" strike="noStrike" dirty="0">
                          <a:solidFill>
                            <a:srgbClr val="005595"/>
                          </a:solidFill>
                          <a:effectLst/>
                        </a:rPr>
                        <a:t> </a:t>
                      </a:r>
                      <a:r>
                        <a:rPr lang="en-US" sz="1800" u="none" strike="noStrike" dirty="0" smtClean="0">
                          <a:solidFill>
                            <a:srgbClr val="005595"/>
                          </a:solidFill>
                          <a:effectLst/>
                        </a:rPr>
                        <a:t>Typical Hydraulic Detention Times</a:t>
                      </a:r>
                      <a:endParaRPr lang="en-US" sz="1800" b="0" i="0" u="none" strike="noStrike" dirty="0">
                        <a:solidFill>
                          <a:srgbClr val="005595"/>
                        </a:solidFill>
                        <a:effectLst/>
                        <a:latin typeface="Arial" panose="020B0604020202020204" pitchFamily="34" charset="0"/>
                      </a:endParaRPr>
                    </a:p>
                    <a:p>
                      <a:pPr algn="ctr" fontAlgn="b"/>
                      <a:r>
                        <a:rPr lang="en-US" sz="1800" u="none" strike="noStrike" dirty="0">
                          <a:solidFill>
                            <a:srgbClr val="005595"/>
                          </a:solidFill>
                          <a:effectLst/>
                        </a:rPr>
                        <a:t> </a:t>
                      </a:r>
                      <a:endParaRPr lang="en-US" sz="1800" b="0" i="0" u="none" strike="noStrike" dirty="0">
                        <a:solidFill>
                          <a:srgbClr val="005595"/>
                        </a:solidFill>
                        <a:effectLst/>
                        <a:latin typeface="Arial" panose="020B0604020202020204" pitchFamily="34" charset="0"/>
                      </a:endParaRPr>
                    </a:p>
                  </a:txBody>
                  <a:tcPr marL="7620" marR="7620" marT="762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fontAlgn="b"/>
                      <a:endParaRPr lang="en-US" sz="1800" b="0" i="0" u="none" strike="noStrike" dirty="0">
                        <a:effectLst/>
                        <a:latin typeface="Arial" panose="020B0604020202020204" pitchFamily="34" charset="0"/>
                      </a:endParaRPr>
                    </a:p>
                  </a:txBody>
                  <a:tcPr marL="7620" marR="7620" marT="7620" marB="0" anchor="b"/>
                </a:tc>
                <a:tc>
                  <a:txBody>
                    <a:bodyPr/>
                    <a:lstStyle/>
                    <a:p>
                      <a:pPr algn="ctr" fontAlgn="b"/>
                      <a:r>
                        <a:rPr lang="en-US" sz="1800" u="none" strike="noStrike" dirty="0">
                          <a:solidFill>
                            <a:srgbClr val="005595"/>
                          </a:solidFill>
                          <a:effectLst/>
                        </a:rPr>
                        <a:t>Hydraulic</a:t>
                      </a:r>
                      <a:endParaRPr lang="en-US" sz="1800" b="1" i="0" u="none" strike="noStrike" dirty="0">
                        <a:solidFill>
                          <a:srgbClr val="005595"/>
                        </a:solidFill>
                        <a:effectLst/>
                        <a:latin typeface="Arial" panose="020B0604020202020204" pitchFamily="34" charset="0"/>
                      </a:endParaRPr>
                    </a:p>
                  </a:txBody>
                  <a:tcPr marL="7620" marR="7620" marT="762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04800">
                <a:tc>
                  <a:txBody>
                    <a:bodyPr/>
                    <a:lstStyle/>
                    <a:p>
                      <a:pPr algn="l" fontAlgn="b"/>
                      <a:endParaRPr lang="en-US" sz="1800" b="1" i="0" u="none" strike="noStrike" dirty="0">
                        <a:solidFill>
                          <a:srgbClr val="005595"/>
                        </a:solidFill>
                        <a:effectLst/>
                        <a:latin typeface="Arial" panose="020B0604020202020204" pitchFamily="34" charset="0"/>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ctr" fontAlgn="b"/>
                      <a:r>
                        <a:rPr lang="en-US" sz="1800" u="none" strike="noStrike" dirty="0">
                          <a:solidFill>
                            <a:srgbClr val="005595"/>
                          </a:solidFill>
                          <a:effectLst/>
                        </a:rPr>
                        <a:t> </a:t>
                      </a:r>
                      <a:endParaRPr lang="en-US" sz="1800" b="0" i="0" u="none" strike="noStrike" dirty="0">
                        <a:solidFill>
                          <a:srgbClr val="005595"/>
                        </a:solidFill>
                        <a:effectLst/>
                        <a:latin typeface="Arial" panose="020B0604020202020204" pitchFamily="34" charset="0"/>
                      </a:endParaRPr>
                    </a:p>
                  </a:txBody>
                  <a:tcPr marL="7620" marR="7620" marT="7620" marB="0" anchor="b"/>
                </a:tc>
                <a:tc>
                  <a:txBody>
                    <a:bodyPr/>
                    <a:lstStyle/>
                    <a:p>
                      <a:pPr algn="ctr" fontAlgn="b"/>
                      <a:r>
                        <a:rPr lang="en-US" sz="1800" u="none" strike="noStrike" dirty="0">
                          <a:solidFill>
                            <a:srgbClr val="005595"/>
                          </a:solidFill>
                          <a:effectLst/>
                        </a:rPr>
                        <a:t>Detention Time</a:t>
                      </a:r>
                      <a:endParaRPr lang="en-US" sz="1800" b="1" i="0" u="none" strike="noStrike" dirty="0">
                        <a:solidFill>
                          <a:srgbClr val="005595"/>
                        </a:solidFill>
                        <a:effectLst/>
                        <a:latin typeface="Arial" panose="020B0604020202020204" pitchFamily="34" charset="0"/>
                      </a:endParaRPr>
                    </a:p>
                  </a:txBody>
                  <a:tcPr marL="7620" marR="7620" marT="7620" marB="0" anchor="b">
                    <a:lnR w="12700" cap="flat" cmpd="sng" algn="ctr">
                      <a:solidFill>
                        <a:schemeClr val="tx1"/>
                      </a:solidFill>
                      <a:prstDash val="solid"/>
                      <a:round/>
                      <a:headEnd type="none" w="med" len="med"/>
                      <a:tailEnd type="none" w="med" len="med"/>
                    </a:lnR>
                  </a:tcPr>
                </a:tc>
              </a:tr>
              <a:tr h="304800">
                <a:tc>
                  <a:txBody>
                    <a:bodyPr/>
                    <a:lstStyle/>
                    <a:p>
                      <a:pPr algn="l" fontAlgn="b"/>
                      <a:r>
                        <a:rPr lang="en-US" sz="1800" u="none" strike="noStrike" dirty="0">
                          <a:solidFill>
                            <a:srgbClr val="005595"/>
                          </a:solidFill>
                          <a:effectLst/>
                        </a:rPr>
                        <a:t>Single-Stage</a:t>
                      </a:r>
                      <a:endParaRPr lang="en-US" sz="1800" b="0" i="0" u="none" strike="noStrike" dirty="0">
                        <a:solidFill>
                          <a:srgbClr val="005595"/>
                        </a:solidFill>
                        <a:effectLst/>
                        <a:latin typeface="Arial" panose="020B0604020202020204" pitchFamily="34" charset="0"/>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l" fontAlgn="b"/>
                      <a:r>
                        <a:rPr lang="en-US" sz="1800" u="none" strike="noStrike" dirty="0">
                          <a:solidFill>
                            <a:srgbClr val="005595"/>
                          </a:solidFill>
                          <a:effectLst/>
                        </a:rPr>
                        <a:t>Temp &lt;= 5</a:t>
                      </a:r>
                      <a:r>
                        <a:rPr lang="en-US" sz="1800" u="none" strike="noStrike" baseline="30000" dirty="0">
                          <a:solidFill>
                            <a:srgbClr val="005595"/>
                          </a:solidFill>
                          <a:effectLst/>
                        </a:rPr>
                        <a:t>o</a:t>
                      </a:r>
                      <a:r>
                        <a:rPr lang="en-US" sz="1800" u="none" strike="noStrike" dirty="0">
                          <a:solidFill>
                            <a:srgbClr val="005595"/>
                          </a:solidFill>
                          <a:effectLst/>
                        </a:rPr>
                        <a:t>C</a:t>
                      </a:r>
                      <a:endParaRPr lang="en-US" sz="1800" b="0" i="0" u="none" strike="noStrike" dirty="0">
                        <a:solidFill>
                          <a:srgbClr val="005595"/>
                        </a:solidFill>
                        <a:effectLst/>
                        <a:latin typeface="Arial" panose="020B0604020202020204" pitchFamily="34" charset="0"/>
                      </a:endParaRPr>
                    </a:p>
                  </a:txBody>
                  <a:tcPr marL="7620" marR="7620" marT="7620" marB="0" anchor="b"/>
                </a:tc>
                <a:tc>
                  <a:txBody>
                    <a:bodyPr/>
                    <a:lstStyle/>
                    <a:p>
                      <a:pPr algn="ctr" fontAlgn="b"/>
                      <a:r>
                        <a:rPr lang="en-US" sz="1800" u="none" strike="noStrike" dirty="0">
                          <a:solidFill>
                            <a:srgbClr val="005595"/>
                          </a:solidFill>
                          <a:effectLst/>
                        </a:rPr>
                        <a:t>30 minutes</a:t>
                      </a:r>
                      <a:endParaRPr lang="en-US" sz="1800" b="0" i="0" u="none" strike="noStrike" dirty="0">
                        <a:solidFill>
                          <a:srgbClr val="005595"/>
                        </a:solidFill>
                        <a:effectLst/>
                        <a:latin typeface="Arial" panose="020B0604020202020204" pitchFamily="34" charset="0"/>
                      </a:endParaRPr>
                    </a:p>
                  </a:txBody>
                  <a:tcPr marL="7620" marR="7620" marT="7620" marB="0" anchor="b">
                    <a:lnR w="12700" cap="flat" cmpd="sng" algn="ctr">
                      <a:solidFill>
                        <a:schemeClr val="tx1"/>
                      </a:solidFill>
                      <a:prstDash val="solid"/>
                      <a:round/>
                      <a:headEnd type="none" w="med" len="med"/>
                      <a:tailEnd type="none" w="med" len="med"/>
                    </a:lnR>
                  </a:tcPr>
                </a:tc>
              </a:tr>
              <a:tr h="304800">
                <a:tc>
                  <a:txBody>
                    <a:bodyPr/>
                    <a:lstStyle/>
                    <a:p>
                      <a:pPr algn="l" fontAlgn="b"/>
                      <a:r>
                        <a:rPr lang="en-US" sz="1800" u="none" strike="noStrike" dirty="0">
                          <a:solidFill>
                            <a:srgbClr val="005595"/>
                          </a:solidFill>
                          <a:effectLst/>
                        </a:rPr>
                        <a:t> </a:t>
                      </a:r>
                      <a:endParaRPr lang="en-US" sz="1800" b="0" i="0" u="none" strike="noStrike" dirty="0">
                        <a:solidFill>
                          <a:srgbClr val="005595"/>
                        </a:solidFill>
                        <a:effectLst/>
                        <a:latin typeface="Arial" panose="020B0604020202020204" pitchFamily="34" charset="0"/>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l" fontAlgn="b"/>
                      <a:r>
                        <a:rPr lang="en-US" sz="1800" u="none" strike="noStrike" dirty="0">
                          <a:solidFill>
                            <a:srgbClr val="005595"/>
                          </a:solidFill>
                          <a:effectLst/>
                        </a:rPr>
                        <a:t>Temp &gt; 5</a:t>
                      </a:r>
                      <a:r>
                        <a:rPr lang="en-US" sz="1800" u="none" strike="noStrike" baseline="30000" dirty="0">
                          <a:solidFill>
                            <a:srgbClr val="005595"/>
                          </a:solidFill>
                          <a:effectLst/>
                        </a:rPr>
                        <a:t>o</a:t>
                      </a:r>
                      <a:r>
                        <a:rPr lang="en-US" sz="1800" u="none" strike="noStrike" dirty="0">
                          <a:solidFill>
                            <a:srgbClr val="005595"/>
                          </a:solidFill>
                          <a:effectLst/>
                        </a:rPr>
                        <a:t>C</a:t>
                      </a:r>
                      <a:endParaRPr lang="en-US" sz="1800" b="0" i="0" u="none" strike="noStrike" dirty="0">
                        <a:solidFill>
                          <a:srgbClr val="005595"/>
                        </a:solidFill>
                        <a:effectLst/>
                        <a:latin typeface="Arial" panose="020B0604020202020204" pitchFamily="34" charset="0"/>
                      </a:endParaRPr>
                    </a:p>
                  </a:txBody>
                  <a:tcPr marL="7620" marR="7620" marT="7620" marB="0" anchor="b"/>
                </a:tc>
                <a:tc>
                  <a:txBody>
                    <a:bodyPr/>
                    <a:lstStyle/>
                    <a:p>
                      <a:pPr algn="ctr" fontAlgn="b"/>
                      <a:r>
                        <a:rPr lang="en-US" sz="1800" u="none" strike="noStrike" dirty="0">
                          <a:solidFill>
                            <a:srgbClr val="005595"/>
                          </a:solidFill>
                          <a:effectLst/>
                        </a:rPr>
                        <a:t>25 minutes</a:t>
                      </a:r>
                      <a:endParaRPr lang="en-US" sz="1800" b="0" i="0" u="none" strike="noStrike" dirty="0">
                        <a:solidFill>
                          <a:srgbClr val="005595"/>
                        </a:solidFill>
                        <a:effectLst/>
                        <a:latin typeface="Arial" panose="020B0604020202020204" pitchFamily="34" charset="0"/>
                      </a:endParaRPr>
                    </a:p>
                  </a:txBody>
                  <a:tcPr marL="7620" marR="7620" marT="7620" marB="0" anchor="b">
                    <a:lnR w="12700" cap="flat" cmpd="sng" algn="ctr">
                      <a:solidFill>
                        <a:schemeClr val="tx1"/>
                      </a:solidFill>
                      <a:prstDash val="solid"/>
                      <a:round/>
                      <a:headEnd type="none" w="med" len="med"/>
                      <a:tailEnd type="none" w="med" len="med"/>
                    </a:lnR>
                  </a:tcPr>
                </a:tc>
              </a:tr>
              <a:tr h="434340">
                <a:tc>
                  <a:txBody>
                    <a:bodyPr/>
                    <a:lstStyle/>
                    <a:p>
                      <a:pPr algn="l" fontAlgn="b"/>
                      <a:r>
                        <a:rPr lang="en-US" sz="1800" u="none" strike="noStrike" dirty="0">
                          <a:solidFill>
                            <a:srgbClr val="005595"/>
                          </a:solidFill>
                          <a:effectLst/>
                        </a:rPr>
                        <a:t>Multiple Stages</a:t>
                      </a:r>
                      <a:endParaRPr lang="en-US" sz="1800" b="0" i="0" u="none" strike="noStrike" dirty="0">
                        <a:solidFill>
                          <a:srgbClr val="005595"/>
                        </a:solidFill>
                        <a:effectLst/>
                        <a:latin typeface="Arial" panose="020B0604020202020204" pitchFamily="34" charset="0"/>
                      </a:endParaRPr>
                    </a:p>
                  </a:txBody>
                  <a:tcPr marL="7620" marR="7620" marT="7620" marB="0" anchor="b">
                    <a:lnL w="12700" cap="flat" cmpd="sng" algn="ctr">
                      <a:solidFill>
                        <a:schemeClr val="tx1"/>
                      </a:solidFill>
                      <a:prstDash val="solid"/>
                      <a:round/>
                      <a:headEnd type="none" w="med" len="med"/>
                      <a:tailEnd type="none" w="med" len="med"/>
                    </a:lnL>
                  </a:tcPr>
                </a:tc>
                <a:tc>
                  <a:txBody>
                    <a:bodyPr/>
                    <a:lstStyle/>
                    <a:p>
                      <a:pPr algn="l" fontAlgn="b"/>
                      <a:r>
                        <a:rPr lang="en-US" sz="1800" u="none" strike="noStrike" dirty="0">
                          <a:solidFill>
                            <a:srgbClr val="005595"/>
                          </a:solidFill>
                          <a:effectLst/>
                        </a:rPr>
                        <a:t>Temp &lt;= 5</a:t>
                      </a:r>
                      <a:r>
                        <a:rPr lang="en-US" sz="1800" u="none" strike="noStrike" baseline="30000" dirty="0">
                          <a:solidFill>
                            <a:srgbClr val="005595"/>
                          </a:solidFill>
                          <a:effectLst/>
                        </a:rPr>
                        <a:t>o</a:t>
                      </a:r>
                      <a:r>
                        <a:rPr lang="en-US" sz="1800" u="none" strike="noStrike" dirty="0">
                          <a:solidFill>
                            <a:srgbClr val="005595"/>
                          </a:solidFill>
                          <a:effectLst/>
                        </a:rPr>
                        <a:t>C</a:t>
                      </a:r>
                      <a:endParaRPr lang="en-US" sz="1800" b="0" i="0" u="none" strike="noStrike" dirty="0">
                        <a:solidFill>
                          <a:srgbClr val="005595"/>
                        </a:solidFill>
                        <a:effectLst/>
                        <a:latin typeface="Arial" panose="020B0604020202020204" pitchFamily="34" charset="0"/>
                      </a:endParaRPr>
                    </a:p>
                  </a:txBody>
                  <a:tcPr marL="7620" marR="7620" marT="7620" marB="0" anchor="b"/>
                </a:tc>
                <a:tc>
                  <a:txBody>
                    <a:bodyPr/>
                    <a:lstStyle/>
                    <a:p>
                      <a:pPr algn="ctr" fontAlgn="b"/>
                      <a:r>
                        <a:rPr lang="en-US" sz="1800" u="none" strike="noStrike" dirty="0">
                          <a:solidFill>
                            <a:srgbClr val="005595"/>
                          </a:solidFill>
                          <a:effectLst/>
                        </a:rPr>
                        <a:t>20 minutes</a:t>
                      </a:r>
                      <a:endParaRPr lang="en-US" sz="1800" b="0" i="0" u="none" strike="noStrike" dirty="0">
                        <a:solidFill>
                          <a:srgbClr val="005595"/>
                        </a:solidFill>
                        <a:effectLst/>
                        <a:latin typeface="Arial" panose="020B0604020202020204" pitchFamily="34" charset="0"/>
                      </a:endParaRPr>
                    </a:p>
                  </a:txBody>
                  <a:tcPr marL="7620" marR="7620" marT="7620" marB="0" anchor="b">
                    <a:lnR w="12700" cap="flat" cmpd="sng" algn="ctr">
                      <a:solidFill>
                        <a:schemeClr val="tx1"/>
                      </a:solidFill>
                      <a:prstDash val="solid"/>
                      <a:round/>
                      <a:headEnd type="none" w="med" len="med"/>
                      <a:tailEnd type="none" w="med" len="med"/>
                    </a:lnR>
                  </a:tcPr>
                </a:tc>
              </a:tr>
              <a:tr h="304800">
                <a:tc>
                  <a:txBody>
                    <a:bodyPr/>
                    <a:lstStyle/>
                    <a:p>
                      <a:pPr algn="l" fontAlgn="b"/>
                      <a:r>
                        <a:rPr lang="en-US" sz="1800" u="none" strike="noStrike" dirty="0">
                          <a:solidFill>
                            <a:srgbClr val="005595"/>
                          </a:solidFill>
                          <a:effectLst/>
                        </a:rPr>
                        <a:t> </a:t>
                      </a:r>
                      <a:endParaRPr lang="en-US" sz="1800" b="0" i="0" u="none" strike="noStrike" dirty="0">
                        <a:solidFill>
                          <a:srgbClr val="005595"/>
                        </a:solidFill>
                        <a:effectLst/>
                        <a:latin typeface="Arial" panose="020B0604020202020204" pitchFamily="34" charset="0"/>
                      </a:endParaRPr>
                    </a:p>
                  </a:txBody>
                  <a:tcPr marL="7620" marR="7620" marT="762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en-US" sz="1800" u="none" strike="noStrike" dirty="0">
                          <a:solidFill>
                            <a:srgbClr val="005595"/>
                          </a:solidFill>
                          <a:effectLst/>
                        </a:rPr>
                        <a:t>Temp &gt; 5</a:t>
                      </a:r>
                      <a:r>
                        <a:rPr lang="en-US" sz="1800" u="none" strike="noStrike" baseline="30000" dirty="0">
                          <a:solidFill>
                            <a:srgbClr val="005595"/>
                          </a:solidFill>
                          <a:effectLst/>
                        </a:rPr>
                        <a:t>o</a:t>
                      </a:r>
                      <a:r>
                        <a:rPr lang="en-US" sz="1800" u="none" strike="noStrike" dirty="0">
                          <a:solidFill>
                            <a:srgbClr val="005595"/>
                          </a:solidFill>
                          <a:effectLst/>
                        </a:rPr>
                        <a:t>C</a:t>
                      </a:r>
                      <a:endParaRPr lang="en-US" sz="1800" b="0" i="0" u="none" strike="noStrike" dirty="0">
                        <a:solidFill>
                          <a:srgbClr val="005595"/>
                        </a:solidFill>
                        <a:effectLst/>
                        <a:latin typeface="Arial" panose="020B0604020202020204" pitchFamily="34" charset="0"/>
                      </a:endParaRPr>
                    </a:p>
                  </a:txBody>
                  <a:tcPr marL="7620" marR="7620" marT="7620" marB="0" anchor="b">
                    <a:lnB w="12700" cap="flat" cmpd="sng" algn="ctr">
                      <a:solidFill>
                        <a:schemeClr val="tx1"/>
                      </a:solidFill>
                      <a:prstDash val="solid"/>
                      <a:round/>
                      <a:headEnd type="none" w="med" len="med"/>
                      <a:tailEnd type="none" w="med" len="med"/>
                    </a:lnB>
                  </a:tcPr>
                </a:tc>
                <a:tc>
                  <a:txBody>
                    <a:bodyPr/>
                    <a:lstStyle/>
                    <a:p>
                      <a:pPr algn="ctr" fontAlgn="b"/>
                      <a:r>
                        <a:rPr lang="en-US" sz="1800" u="none" strike="noStrike" dirty="0">
                          <a:solidFill>
                            <a:srgbClr val="005595"/>
                          </a:solidFill>
                          <a:effectLst/>
                        </a:rPr>
                        <a:t>15 minutes</a:t>
                      </a:r>
                      <a:endParaRPr lang="en-US" sz="1800" b="0" i="0" u="none" strike="noStrike" dirty="0">
                        <a:solidFill>
                          <a:srgbClr val="005595"/>
                        </a:solidFill>
                        <a:effectLst/>
                        <a:latin typeface="Arial" panose="020B0604020202020204" pitchFamily="34" charset="0"/>
                      </a:endParaRPr>
                    </a:p>
                  </a:txBody>
                  <a:tcPr marL="7620" marR="7620" marT="762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81186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Flocculation</a:t>
            </a:r>
            <a:endParaRPr lang="en-US" dirty="0"/>
          </a:p>
        </p:txBody>
      </p:sp>
      <p:sp>
        <p:nvSpPr>
          <p:cNvPr id="3" name="Content Placeholder 2"/>
          <p:cNvSpPr>
            <a:spLocks noGrp="1"/>
          </p:cNvSpPr>
          <p:nvPr>
            <p:ph idx="1"/>
          </p:nvPr>
        </p:nvSpPr>
        <p:spPr>
          <a:xfrm>
            <a:off x="609600" y="1410840"/>
            <a:ext cx="7848600" cy="4114800"/>
          </a:xfrm>
        </p:spPr>
        <p:txBody>
          <a:bodyPr/>
          <a:lstStyle/>
          <a:p>
            <a:pPr marL="0" indent="0">
              <a:buNone/>
            </a:pPr>
            <a:r>
              <a:rPr lang="en-US" dirty="0" smtClean="0"/>
              <a:t>Flocculation mixing can be accomplished using paddle-wheel flocculators, mounted horizontally or vertically.</a:t>
            </a:r>
            <a:endParaRPr lang="en-US"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16</a:t>
            </a:fld>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1519" y="2446736"/>
            <a:ext cx="4267200" cy="3200400"/>
          </a:xfrm>
          <a:prstGeom prst="rect">
            <a:avLst/>
          </a:prstGeom>
          <a:ln>
            <a:solidFill>
              <a:schemeClr val="tx1"/>
            </a:solidFill>
          </a:ln>
        </p:spPr>
      </p:pic>
      <p:sp>
        <p:nvSpPr>
          <p:cNvPr id="11" name="Content Placeholder 2"/>
          <p:cNvSpPr txBox="1">
            <a:spLocks/>
          </p:cNvSpPr>
          <p:nvPr/>
        </p:nvSpPr>
        <p:spPr bwMode="auto">
          <a:xfrm>
            <a:off x="4191000" y="5647136"/>
            <a:ext cx="3035300" cy="42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a:buNone/>
            </a:pPr>
            <a:r>
              <a:rPr lang="en-US" sz="1400" kern="0" dirty="0" smtClean="0"/>
              <a:t>Flocculation paddles - photo from 2007 CPE at Sweethome, OR</a:t>
            </a:r>
            <a:endParaRPr lang="en-US" sz="1400" kern="0" dirty="0"/>
          </a:p>
        </p:txBody>
      </p:sp>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239" y="2446736"/>
            <a:ext cx="3389275" cy="3624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168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Flocculation</a:t>
            </a:r>
            <a:endParaRPr lang="en-US" dirty="0"/>
          </a:p>
        </p:txBody>
      </p:sp>
      <p:sp>
        <p:nvSpPr>
          <p:cNvPr id="3" name="Content Placeholder 2"/>
          <p:cNvSpPr>
            <a:spLocks noGrp="1"/>
          </p:cNvSpPr>
          <p:nvPr>
            <p:ph idx="1"/>
          </p:nvPr>
        </p:nvSpPr>
        <p:spPr>
          <a:xfrm>
            <a:off x="609600" y="1410840"/>
            <a:ext cx="7848600" cy="4114800"/>
          </a:xfrm>
        </p:spPr>
        <p:txBody>
          <a:bodyPr/>
          <a:lstStyle/>
          <a:p>
            <a:pPr marL="0" indent="0">
              <a:buNone/>
            </a:pPr>
            <a:r>
              <a:rPr lang="en-US" dirty="0" smtClean="0"/>
              <a:t>Flocculation usually involves multiple stages of progressively lower mixing intensity.</a:t>
            </a:r>
          </a:p>
          <a:p>
            <a:pPr marL="0" indent="0">
              <a:buNone/>
            </a:pPr>
            <a:endParaRPr lang="en-US" dirty="0"/>
          </a:p>
          <a:p>
            <a:pPr marL="0" indent="0">
              <a:buNone/>
            </a:pPr>
            <a:r>
              <a:rPr lang="en-US" dirty="0" smtClean="0"/>
              <a:t>This can be accomplished by having fewer paddle boards in the next stage as shown below.</a:t>
            </a:r>
            <a:endParaRPr lang="en-US"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17</a:t>
            </a:fld>
            <a:endParaRPr lang="en-US" dirty="0"/>
          </a:p>
        </p:txBody>
      </p:sp>
      <p:pic>
        <p:nvPicPr>
          <p:cNvPr id="6" name="Picture 5"/>
          <p:cNvPicPr>
            <a:picLocks noChangeAspect="1"/>
          </p:cNvPicPr>
          <p:nvPr/>
        </p:nvPicPr>
        <p:blipFill>
          <a:blip r:embed="rId3"/>
          <a:stretch>
            <a:fillRect/>
          </a:stretch>
        </p:blipFill>
        <p:spPr>
          <a:xfrm>
            <a:off x="457200" y="3124200"/>
            <a:ext cx="7848600" cy="2712799"/>
          </a:xfrm>
          <a:prstGeom prst="rect">
            <a:avLst/>
          </a:prstGeom>
        </p:spPr>
      </p:pic>
    </p:spTree>
    <p:extLst>
      <p:ext uri="{BB962C8B-B14F-4D97-AF65-F5344CB8AC3E}">
        <p14:creationId xmlns:p14="http://schemas.microsoft.com/office/powerpoint/2010/main" val="628042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Flocculation</a:t>
            </a:r>
            <a:endParaRPr lang="en-US" dirty="0"/>
          </a:p>
        </p:txBody>
      </p:sp>
      <p:sp>
        <p:nvSpPr>
          <p:cNvPr id="3" name="Content Placeholder 2"/>
          <p:cNvSpPr>
            <a:spLocks noGrp="1"/>
          </p:cNvSpPr>
          <p:nvPr>
            <p:ph idx="1"/>
          </p:nvPr>
        </p:nvSpPr>
        <p:spPr>
          <a:xfrm>
            <a:off x="609600" y="1381991"/>
            <a:ext cx="8229600" cy="4143649"/>
          </a:xfrm>
        </p:spPr>
        <p:txBody>
          <a:bodyPr/>
          <a:lstStyle/>
          <a:p>
            <a:pPr marL="0" indent="0">
              <a:buNone/>
            </a:pPr>
            <a:r>
              <a:rPr lang="en-US" dirty="0" smtClean="0"/>
              <a:t>Mixing can also be accomplished using a variety of turbines and hydrofoils.</a:t>
            </a:r>
            <a:endParaRPr lang="en-US"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18</a:t>
            </a:fld>
            <a:endParaRPr lang="en-US" dirty="0"/>
          </a:p>
        </p:txBody>
      </p:sp>
      <p:pic>
        <p:nvPicPr>
          <p:cNvPr id="4" name="Picture 3"/>
          <p:cNvPicPr>
            <a:picLocks noChangeAspect="1"/>
          </p:cNvPicPr>
          <p:nvPr/>
        </p:nvPicPr>
        <p:blipFill>
          <a:blip r:embed="rId3"/>
          <a:stretch>
            <a:fillRect/>
          </a:stretch>
        </p:blipFill>
        <p:spPr>
          <a:xfrm>
            <a:off x="457200" y="2403634"/>
            <a:ext cx="8382000" cy="2255362"/>
          </a:xfrm>
          <a:prstGeom prst="rect">
            <a:avLst/>
          </a:prstGeom>
        </p:spPr>
      </p:pic>
    </p:spTree>
    <p:extLst>
      <p:ext uri="{BB962C8B-B14F-4D97-AF65-F5344CB8AC3E}">
        <p14:creationId xmlns:p14="http://schemas.microsoft.com/office/powerpoint/2010/main" val="4215836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Flocculation</a:t>
            </a:r>
            <a:endParaRPr lang="en-US" dirty="0"/>
          </a:p>
        </p:txBody>
      </p:sp>
      <p:sp>
        <p:nvSpPr>
          <p:cNvPr id="3" name="Content Placeholder 2"/>
          <p:cNvSpPr>
            <a:spLocks noGrp="1"/>
          </p:cNvSpPr>
          <p:nvPr>
            <p:ph idx="1"/>
          </p:nvPr>
        </p:nvSpPr>
        <p:spPr>
          <a:xfrm>
            <a:off x="609600" y="1381991"/>
            <a:ext cx="3886200" cy="4143649"/>
          </a:xfrm>
        </p:spPr>
        <p:txBody>
          <a:bodyPr/>
          <a:lstStyle/>
          <a:p>
            <a:pPr marL="0" indent="0">
              <a:buNone/>
            </a:pPr>
            <a:r>
              <a:rPr lang="en-US" dirty="0" smtClean="0"/>
              <a:t>Mixing can also be accomplished hydraulically, using baffle walls</a:t>
            </a:r>
            <a:endParaRPr lang="en-US"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19</a:t>
            </a:fld>
            <a:endParaRPr lang="en-US" dirty="0"/>
          </a:p>
        </p:txBody>
      </p:sp>
      <p:pic>
        <p:nvPicPr>
          <p:cNvPr id="6" name="Content Placeholder 3" descr="Settling basins with baffl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533400"/>
            <a:ext cx="3962400" cy="5283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734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6" descr="O:\Presentations\Phil Beverly\Seminar Figures, JPG, etc\Chem Feed\Chem 5.jpg"/>
          <p:cNvPicPr>
            <a:picLocks noChangeAspect="1" noChangeArrowheads="1"/>
          </p:cNvPicPr>
          <p:nvPr/>
        </p:nvPicPr>
        <p:blipFill>
          <a:blip r:embed="rId3">
            <a:extLst>
              <a:ext uri="{28A0092B-C50C-407E-A947-70E740481C1C}">
                <a14:useLocalDpi xmlns:a14="http://schemas.microsoft.com/office/drawing/2010/main" val="0"/>
              </a:ext>
            </a:extLst>
          </a:blip>
          <a:srcRect l="4144" t="6029" r="4144" b="20915"/>
          <a:stretch>
            <a:fillRect/>
          </a:stretch>
        </p:blipFill>
        <p:spPr bwMode="auto">
          <a:xfrm>
            <a:off x="152400" y="287152"/>
            <a:ext cx="8991600" cy="553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87152"/>
            <a:ext cx="8679366" cy="1236848"/>
          </a:xfrm>
          <a:solidFill>
            <a:schemeClr val="bg1"/>
          </a:solidFill>
          <a:ln>
            <a:noFill/>
          </a:ln>
        </p:spPr>
        <p:txBody>
          <a:bodyPr/>
          <a:lstStyle/>
          <a:p>
            <a:r>
              <a:rPr lang="en-US" dirty="0" smtClean="0"/>
              <a:t>Coagulation</a:t>
            </a:r>
            <a:br>
              <a:rPr lang="en-US" dirty="0" smtClean="0"/>
            </a:br>
            <a:r>
              <a:rPr lang="en-US" sz="1800" dirty="0" smtClean="0"/>
              <a:t>Typical coagulant feed system</a:t>
            </a:r>
            <a:r>
              <a:rPr lang="en-US" dirty="0" smtClean="0"/>
              <a:t/>
            </a:r>
            <a:br>
              <a:rPr lang="en-US" dirty="0" smtClean="0"/>
            </a:br>
            <a:endParaRPr lang="en-US"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2</a:t>
            </a:fld>
            <a:endParaRPr lang="en-US"/>
          </a:p>
        </p:txBody>
      </p:sp>
      <p:sp>
        <p:nvSpPr>
          <p:cNvPr id="6" name="Freeform 5"/>
          <p:cNvSpPr/>
          <p:nvPr/>
        </p:nvSpPr>
        <p:spPr bwMode="auto">
          <a:xfrm>
            <a:off x="2040673" y="2520176"/>
            <a:ext cx="4226312" cy="2955073"/>
          </a:xfrm>
          <a:custGeom>
            <a:avLst/>
            <a:gdLst>
              <a:gd name="connsiteX0" fmla="*/ 2497873 w 4226312"/>
              <a:gd name="connsiteY0" fmla="*/ 1996068 h 2955073"/>
              <a:gd name="connsiteX1" fmla="*/ 4159405 w 4226312"/>
              <a:gd name="connsiteY1" fmla="*/ 2955073 h 2955073"/>
              <a:gd name="connsiteX2" fmla="*/ 4226312 w 4226312"/>
              <a:gd name="connsiteY2" fmla="*/ 2754351 h 2955073"/>
              <a:gd name="connsiteX3" fmla="*/ 4204010 w 4226312"/>
              <a:gd name="connsiteY3" fmla="*/ 2364058 h 2955073"/>
              <a:gd name="connsiteX4" fmla="*/ 4181707 w 4226312"/>
              <a:gd name="connsiteY4" fmla="*/ 2207941 h 2955073"/>
              <a:gd name="connsiteX5" fmla="*/ 4181707 w 4226312"/>
              <a:gd name="connsiteY5" fmla="*/ 1037063 h 2955073"/>
              <a:gd name="connsiteX6" fmla="*/ 2375210 w 4226312"/>
              <a:gd name="connsiteY6" fmla="*/ 0 h 2955073"/>
              <a:gd name="connsiteX7" fmla="*/ 345688 w 4226312"/>
              <a:gd name="connsiteY7" fmla="*/ 1148575 h 2955073"/>
              <a:gd name="connsiteX8" fmla="*/ 379142 w 4226312"/>
              <a:gd name="connsiteY8" fmla="*/ 2375209 h 2955073"/>
              <a:gd name="connsiteX9" fmla="*/ 0 w 4226312"/>
              <a:gd name="connsiteY9" fmla="*/ 2587083 h 295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6312" h="2955073">
                <a:moveTo>
                  <a:pt x="2497873" y="1996068"/>
                </a:moveTo>
                <a:lnTo>
                  <a:pt x="4159405" y="2955073"/>
                </a:lnTo>
                <a:lnTo>
                  <a:pt x="4226312" y="2754351"/>
                </a:lnTo>
                <a:lnTo>
                  <a:pt x="4204010" y="2364058"/>
                </a:lnTo>
                <a:lnTo>
                  <a:pt x="4181707" y="2207941"/>
                </a:lnTo>
                <a:lnTo>
                  <a:pt x="4181707" y="1037063"/>
                </a:lnTo>
                <a:lnTo>
                  <a:pt x="2375210" y="0"/>
                </a:lnTo>
                <a:lnTo>
                  <a:pt x="345688" y="1148575"/>
                </a:lnTo>
                <a:lnTo>
                  <a:pt x="379142" y="2375209"/>
                </a:lnTo>
                <a:lnTo>
                  <a:pt x="0" y="2587083"/>
                </a:lnTo>
              </a:path>
            </a:pathLst>
          </a:custGeom>
          <a:noFill/>
          <a:ln w="3492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4163799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a:xfrm>
            <a:off x="685800" y="457200"/>
            <a:ext cx="7772400" cy="1143000"/>
          </a:xfrm>
        </p:spPr>
        <p:txBody>
          <a:bodyPr/>
          <a:lstStyle/>
          <a:p>
            <a:pPr eaLnBrk="1" hangingPunct="1">
              <a:defRPr/>
            </a:pPr>
            <a:r>
              <a:rPr lang="en-US" sz="3600" dirty="0" smtClean="0"/>
              <a:t>Common Coagulants and Flocculants</a:t>
            </a:r>
          </a:p>
        </p:txBody>
      </p:sp>
      <p:sp>
        <p:nvSpPr>
          <p:cNvPr id="11267" name="Rectangle 1027"/>
          <p:cNvSpPr>
            <a:spLocks noGrp="1" noChangeArrowheads="1"/>
          </p:cNvSpPr>
          <p:nvPr>
            <p:ph type="body" idx="1"/>
          </p:nvPr>
        </p:nvSpPr>
        <p:spPr>
          <a:xfrm>
            <a:off x="685800" y="1752600"/>
            <a:ext cx="7848600" cy="4419600"/>
          </a:xfrm>
        </p:spPr>
        <p:txBody>
          <a:bodyPr/>
          <a:lstStyle/>
          <a:p>
            <a:pPr eaLnBrk="1" hangingPunct="1">
              <a:spcBef>
                <a:spcPts val="600"/>
              </a:spcBef>
              <a:spcAft>
                <a:spcPts val="600"/>
              </a:spcAft>
            </a:pPr>
            <a:r>
              <a:rPr lang="en-US" sz="2800" dirty="0" smtClean="0"/>
              <a:t>Several types of coagulants available</a:t>
            </a:r>
            <a:br>
              <a:rPr lang="en-US" sz="2800" dirty="0" smtClean="0"/>
            </a:br>
            <a:r>
              <a:rPr lang="en-US" sz="2800" dirty="0" smtClean="0"/>
              <a:t>(often source of confusion):</a:t>
            </a:r>
          </a:p>
          <a:p>
            <a:pPr lvl="1" eaLnBrk="1" hangingPunct="1">
              <a:spcBef>
                <a:spcPts val="600"/>
              </a:spcBef>
              <a:spcAft>
                <a:spcPts val="1200"/>
              </a:spcAft>
            </a:pPr>
            <a:r>
              <a:rPr lang="en-US" sz="2400" dirty="0" smtClean="0"/>
              <a:t>Metal salts (alum and ferric)</a:t>
            </a:r>
          </a:p>
          <a:p>
            <a:pPr lvl="1" eaLnBrk="1" hangingPunct="1">
              <a:spcBef>
                <a:spcPts val="600"/>
              </a:spcBef>
              <a:spcAft>
                <a:spcPts val="1200"/>
              </a:spcAft>
            </a:pPr>
            <a:r>
              <a:rPr lang="en-US" sz="2400" dirty="0" smtClean="0"/>
              <a:t>Blended Products:  Polyaluminum Chloride (PACl), Aluminum Chlorohydrate (ACH)</a:t>
            </a:r>
          </a:p>
          <a:p>
            <a:pPr lvl="1" eaLnBrk="1" hangingPunct="1">
              <a:spcBef>
                <a:spcPts val="600"/>
              </a:spcBef>
              <a:spcAft>
                <a:spcPts val="600"/>
              </a:spcAft>
            </a:pPr>
            <a:r>
              <a:rPr lang="en-US" sz="2400" dirty="0" smtClean="0"/>
              <a:t>Polymers:</a:t>
            </a:r>
          </a:p>
          <a:p>
            <a:pPr lvl="2" eaLnBrk="1" hangingPunct="1">
              <a:spcBef>
                <a:spcPts val="600"/>
              </a:spcBef>
              <a:spcAft>
                <a:spcPts val="600"/>
              </a:spcAft>
            </a:pPr>
            <a:r>
              <a:rPr lang="en-US" sz="2000" dirty="0" smtClean="0"/>
              <a:t>Cationic</a:t>
            </a:r>
          </a:p>
          <a:p>
            <a:pPr lvl="2" eaLnBrk="1" hangingPunct="1">
              <a:spcBef>
                <a:spcPts val="600"/>
              </a:spcBef>
              <a:spcAft>
                <a:spcPts val="600"/>
              </a:spcAft>
            </a:pPr>
            <a:r>
              <a:rPr lang="en-US" sz="2000" dirty="0" smtClean="0"/>
              <a:t>Anionic</a:t>
            </a:r>
          </a:p>
          <a:p>
            <a:pPr lvl="2" eaLnBrk="1" hangingPunct="1">
              <a:spcBef>
                <a:spcPts val="600"/>
              </a:spcBef>
              <a:spcAft>
                <a:spcPts val="600"/>
              </a:spcAft>
            </a:pPr>
            <a:r>
              <a:rPr lang="en-US" sz="2000" dirty="0" smtClean="0"/>
              <a:t>Non-ionic</a:t>
            </a:r>
          </a:p>
        </p:txBody>
      </p:sp>
    </p:spTree>
    <p:extLst>
      <p:ext uri="{BB962C8B-B14F-4D97-AF65-F5344CB8AC3E}">
        <p14:creationId xmlns:p14="http://schemas.microsoft.com/office/powerpoint/2010/main" val="198428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1026"/>
          <p:cNvSpPr>
            <a:spLocks noGrp="1" noChangeArrowheads="1"/>
          </p:cNvSpPr>
          <p:nvPr>
            <p:ph type="title"/>
          </p:nvPr>
        </p:nvSpPr>
        <p:spPr>
          <a:xfrm>
            <a:off x="685800" y="304800"/>
            <a:ext cx="7772400" cy="1143000"/>
          </a:xfrm>
        </p:spPr>
        <p:txBody>
          <a:bodyPr/>
          <a:lstStyle/>
          <a:p>
            <a:pPr eaLnBrk="1" hangingPunct="1">
              <a:defRPr/>
            </a:pPr>
            <a:r>
              <a:rPr lang="en-US" sz="3600" dirty="0" smtClean="0"/>
              <a:t>Alum and Ferric Considerations</a:t>
            </a:r>
          </a:p>
        </p:txBody>
      </p:sp>
      <p:sp>
        <p:nvSpPr>
          <p:cNvPr id="12291" name="Rectangle 1027"/>
          <p:cNvSpPr>
            <a:spLocks noGrp="1" noChangeArrowheads="1"/>
          </p:cNvSpPr>
          <p:nvPr>
            <p:ph type="body" idx="1"/>
          </p:nvPr>
        </p:nvSpPr>
        <p:spPr>
          <a:xfrm>
            <a:off x="685800" y="1447800"/>
            <a:ext cx="7924800" cy="4724400"/>
          </a:xfrm>
        </p:spPr>
        <p:txBody>
          <a:bodyPr/>
          <a:lstStyle/>
          <a:p>
            <a:pPr eaLnBrk="1" hangingPunct="1">
              <a:spcAft>
                <a:spcPct val="20000"/>
              </a:spcAft>
            </a:pPr>
            <a:r>
              <a:rPr lang="en-US" sz="2800" dirty="0" smtClean="0"/>
              <a:t>Know the product strength:</a:t>
            </a:r>
          </a:p>
          <a:p>
            <a:pPr lvl="1" eaLnBrk="1" hangingPunct="1">
              <a:spcAft>
                <a:spcPct val="20000"/>
              </a:spcAft>
            </a:pPr>
            <a:r>
              <a:rPr lang="en-US" sz="2400" dirty="0" smtClean="0"/>
              <a:t>Alum:  48 %wt ~5.4 lb per gal</a:t>
            </a:r>
          </a:p>
          <a:p>
            <a:pPr lvl="1" eaLnBrk="1" hangingPunct="1">
              <a:spcAft>
                <a:spcPct val="55000"/>
              </a:spcAft>
            </a:pPr>
            <a:r>
              <a:rPr lang="en-US" sz="2400" dirty="0" smtClean="0"/>
              <a:t>Ferric chloride:  30 %wt ~3.4 lb per gal</a:t>
            </a:r>
          </a:p>
          <a:p>
            <a:pPr eaLnBrk="1" hangingPunct="1">
              <a:spcAft>
                <a:spcPct val="20000"/>
              </a:spcAft>
            </a:pPr>
            <a:r>
              <a:rPr lang="en-US" sz="2800" dirty="0" smtClean="0"/>
              <a:t>Don’t forget alkalinity:</a:t>
            </a:r>
          </a:p>
          <a:p>
            <a:pPr lvl="1" eaLnBrk="1" hangingPunct="1">
              <a:spcBef>
                <a:spcPts val="600"/>
              </a:spcBef>
              <a:spcAft>
                <a:spcPts val="600"/>
              </a:spcAft>
            </a:pPr>
            <a:r>
              <a:rPr lang="en-US" sz="2400" dirty="0" smtClean="0"/>
              <a:t>Every 1 mg/L alum consumes ~0.5 mg/L alkalinity</a:t>
            </a:r>
          </a:p>
          <a:p>
            <a:pPr lvl="1" eaLnBrk="1" hangingPunct="1">
              <a:spcBef>
                <a:spcPts val="600"/>
              </a:spcBef>
              <a:spcAft>
                <a:spcPts val="600"/>
              </a:spcAft>
            </a:pPr>
            <a:r>
              <a:rPr lang="en-US" sz="2400" dirty="0" smtClean="0"/>
              <a:t>Every 1 mg/L ferric chloride consumes</a:t>
            </a:r>
            <a:br>
              <a:rPr lang="en-US" sz="2400" dirty="0" smtClean="0"/>
            </a:br>
            <a:r>
              <a:rPr lang="en-US" sz="2400" dirty="0" smtClean="0"/>
              <a:t>~0.75 mg/L alkalinity</a:t>
            </a:r>
          </a:p>
          <a:p>
            <a:pPr lvl="1" eaLnBrk="1" hangingPunct="1">
              <a:spcBef>
                <a:spcPts val="600"/>
              </a:spcBef>
              <a:spcAft>
                <a:spcPts val="600"/>
              </a:spcAft>
            </a:pPr>
            <a:r>
              <a:rPr lang="en-US" sz="2400" dirty="0" smtClean="0"/>
              <a:t>Maintain 5 to 10 mg/L alkalinity or add alkalinity (e.g., lime, soda ash)</a:t>
            </a:r>
          </a:p>
        </p:txBody>
      </p:sp>
    </p:spTree>
    <p:extLst>
      <p:ext uri="{BB962C8B-B14F-4D97-AF65-F5344CB8AC3E}">
        <p14:creationId xmlns:p14="http://schemas.microsoft.com/office/powerpoint/2010/main" val="2180127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342900" y="76200"/>
            <a:ext cx="8458200" cy="1143000"/>
          </a:xfrm>
        </p:spPr>
        <p:txBody>
          <a:bodyPr/>
          <a:lstStyle/>
          <a:p>
            <a:pPr eaLnBrk="1" hangingPunct="1">
              <a:defRPr/>
            </a:pPr>
            <a:r>
              <a:rPr lang="en-US" sz="3000" dirty="0" smtClean="0"/>
              <a:t>Blended Product Considerations (e.g., PACl)</a:t>
            </a:r>
          </a:p>
        </p:txBody>
      </p:sp>
      <p:sp>
        <p:nvSpPr>
          <p:cNvPr id="13315" name="Rectangle 3"/>
          <p:cNvSpPr>
            <a:spLocks noGrp="1" noChangeArrowheads="1"/>
          </p:cNvSpPr>
          <p:nvPr>
            <p:ph type="body" idx="1"/>
          </p:nvPr>
        </p:nvSpPr>
        <p:spPr>
          <a:xfrm>
            <a:off x="495300" y="1143000"/>
            <a:ext cx="8420100" cy="5410200"/>
          </a:xfrm>
        </p:spPr>
        <p:txBody>
          <a:bodyPr/>
          <a:lstStyle/>
          <a:p>
            <a:pPr eaLnBrk="1" hangingPunct="1">
              <a:spcBef>
                <a:spcPts val="600"/>
              </a:spcBef>
              <a:spcAft>
                <a:spcPts val="1200"/>
              </a:spcAft>
            </a:pPr>
            <a:r>
              <a:rPr lang="en-US" sz="2400" dirty="0" smtClean="0"/>
              <a:t>Contains either aluminum or iron.</a:t>
            </a:r>
          </a:p>
          <a:p>
            <a:pPr eaLnBrk="1" hangingPunct="1">
              <a:spcBef>
                <a:spcPts val="600"/>
              </a:spcBef>
              <a:spcAft>
                <a:spcPts val="600"/>
              </a:spcAft>
            </a:pPr>
            <a:r>
              <a:rPr lang="en-US" sz="2400" dirty="0" smtClean="0"/>
              <a:t>Product strength typically same as product weight.</a:t>
            </a:r>
          </a:p>
          <a:p>
            <a:pPr lvl="1" eaLnBrk="1" hangingPunct="1">
              <a:spcBef>
                <a:spcPts val="600"/>
              </a:spcBef>
              <a:spcAft>
                <a:spcPts val="1200"/>
              </a:spcAft>
            </a:pPr>
            <a:r>
              <a:rPr lang="en-US" sz="2000" dirty="0" smtClean="0"/>
              <a:t>Equivalent dosages determined by % metal concentration (Al</a:t>
            </a:r>
            <a:r>
              <a:rPr lang="en-US" sz="2000" baseline="-25000" dirty="0" smtClean="0"/>
              <a:t>2</a:t>
            </a:r>
            <a:r>
              <a:rPr lang="en-US" sz="2000" dirty="0" smtClean="0"/>
              <a:t>O</a:t>
            </a:r>
            <a:r>
              <a:rPr lang="en-US" sz="2000" baseline="-25000" dirty="0" smtClean="0"/>
              <a:t>3</a:t>
            </a:r>
            <a:r>
              <a:rPr lang="en-US" sz="2000" dirty="0" smtClean="0"/>
              <a:t>, Fe) if known.</a:t>
            </a:r>
          </a:p>
          <a:p>
            <a:pPr eaLnBrk="1" hangingPunct="1">
              <a:spcBef>
                <a:spcPts val="600"/>
              </a:spcBef>
              <a:spcAft>
                <a:spcPts val="600"/>
              </a:spcAft>
            </a:pPr>
            <a:r>
              <a:rPr lang="en-US" sz="2400" dirty="0" smtClean="0"/>
              <a:t>Basicity is term used to describe product’s relative charge.</a:t>
            </a:r>
          </a:p>
          <a:p>
            <a:pPr lvl="1" eaLnBrk="1" hangingPunct="1">
              <a:spcBef>
                <a:spcPts val="600"/>
              </a:spcBef>
              <a:spcAft>
                <a:spcPts val="1200"/>
              </a:spcAft>
            </a:pPr>
            <a:r>
              <a:rPr lang="en-US" sz="2000" dirty="0" smtClean="0"/>
              <a:t>Higher basicity products have higher positive charge.</a:t>
            </a:r>
          </a:p>
          <a:p>
            <a:pPr eaLnBrk="1" hangingPunct="1">
              <a:spcBef>
                <a:spcPts val="600"/>
              </a:spcBef>
              <a:spcAft>
                <a:spcPts val="600"/>
              </a:spcAft>
            </a:pPr>
            <a:r>
              <a:rPr lang="en-US" sz="2400" dirty="0" smtClean="0"/>
              <a:t>These products typically consume less alkalinity </a:t>
            </a:r>
            <a:br>
              <a:rPr lang="en-US" sz="2400" dirty="0" smtClean="0"/>
            </a:br>
            <a:r>
              <a:rPr lang="en-US" sz="2400" dirty="0" smtClean="0"/>
              <a:t>(i.e., less impact on pH).</a:t>
            </a:r>
          </a:p>
          <a:p>
            <a:pPr lvl="1" eaLnBrk="1" hangingPunct="1">
              <a:spcBef>
                <a:spcPts val="600"/>
              </a:spcBef>
              <a:spcAft>
                <a:spcPts val="600"/>
              </a:spcAft>
            </a:pPr>
            <a:r>
              <a:rPr lang="en-US" sz="2000" dirty="0" smtClean="0"/>
              <a:t>Higher basicity products consume less alkalinity </a:t>
            </a:r>
            <a:br>
              <a:rPr lang="en-US" sz="2000" dirty="0" smtClean="0"/>
            </a:br>
            <a:r>
              <a:rPr lang="en-US" sz="2000" dirty="0" smtClean="0"/>
              <a:t>(i.e., 50% basicity product would consume half the alkalinity of equivalent alum dose).</a:t>
            </a:r>
            <a:endParaRPr lang="en-US" sz="2400" dirty="0" smtClean="0"/>
          </a:p>
          <a:p>
            <a:pPr eaLnBrk="1" hangingPunct="1"/>
            <a:endParaRPr lang="en-US" sz="2800" dirty="0" smtClean="0"/>
          </a:p>
        </p:txBody>
      </p:sp>
    </p:spTree>
    <p:extLst>
      <p:ext uri="{BB962C8B-B14F-4D97-AF65-F5344CB8AC3E}">
        <p14:creationId xmlns:p14="http://schemas.microsoft.com/office/powerpoint/2010/main" val="1095994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1026"/>
          <p:cNvSpPr>
            <a:spLocks noGrp="1" noChangeArrowheads="1"/>
          </p:cNvSpPr>
          <p:nvPr>
            <p:ph type="title"/>
          </p:nvPr>
        </p:nvSpPr>
        <p:spPr>
          <a:xfrm>
            <a:off x="685800" y="152400"/>
            <a:ext cx="7772400" cy="762000"/>
          </a:xfrm>
        </p:spPr>
        <p:txBody>
          <a:bodyPr/>
          <a:lstStyle/>
          <a:p>
            <a:pPr eaLnBrk="1" hangingPunct="1">
              <a:defRPr/>
            </a:pPr>
            <a:r>
              <a:rPr lang="en-US" sz="3600" dirty="0" smtClean="0"/>
              <a:t>Polymer Considerations</a:t>
            </a:r>
          </a:p>
        </p:txBody>
      </p:sp>
      <p:sp>
        <p:nvSpPr>
          <p:cNvPr id="14339" name="Rectangle 1027"/>
          <p:cNvSpPr>
            <a:spLocks noGrp="1" noChangeArrowheads="1"/>
          </p:cNvSpPr>
          <p:nvPr>
            <p:ph type="body" idx="1"/>
          </p:nvPr>
        </p:nvSpPr>
        <p:spPr>
          <a:xfrm>
            <a:off x="457200" y="1066800"/>
            <a:ext cx="8534400" cy="5410200"/>
          </a:xfrm>
        </p:spPr>
        <p:txBody>
          <a:bodyPr/>
          <a:lstStyle/>
          <a:p>
            <a:pPr eaLnBrk="1" hangingPunct="1"/>
            <a:r>
              <a:rPr lang="en-US" sz="2800" dirty="0" smtClean="0"/>
              <a:t>Consist of long chain organic molecules.</a:t>
            </a:r>
          </a:p>
          <a:p>
            <a:pPr lvl="1" eaLnBrk="1" hangingPunct="1">
              <a:spcAft>
                <a:spcPct val="30000"/>
              </a:spcAft>
            </a:pPr>
            <a:r>
              <a:rPr lang="en-US" sz="2400" dirty="0" smtClean="0"/>
              <a:t>Described by their molecular weight and charge density.</a:t>
            </a:r>
          </a:p>
          <a:p>
            <a:pPr eaLnBrk="1" hangingPunct="1">
              <a:spcAft>
                <a:spcPct val="30000"/>
              </a:spcAft>
            </a:pPr>
            <a:r>
              <a:rPr lang="en-US" sz="2800" dirty="0" smtClean="0"/>
              <a:t>Minimal effect on alkalinity.</a:t>
            </a:r>
          </a:p>
          <a:p>
            <a:pPr eaLnBrk="1" hangingPunct="1">
              <a:spcAft>
                <a:spcPct val="30000"/>
              </a:spcAft>
            </a:pPr>
            <a:r>
              <a:rPr lang="en-US" sz="2800" dirty="0" smtClean="0"/>
              <a:t>Product strength typically same as product weight (e.g. assume 100% strength).</a:t>
            </a:r>
          </a:p>
          <a:p>
            <a:pPr eaLnBrk="1" hangingPunct="1"/>
            <a:r>
              <a:rPr lang="en-US" sz="2800" dirty="0" smtClean="0"/>
              <a:t>Provide multiple functions:</a:t>
            </a:r>
          </a:p>
          <a:p>
            <a:pPr lvl="1" eaLnBrk="1" hangingPunct="1"/>
            <a:r>
              <a:rPr lang="en-US" sz="2200" dirty="0" smtClean="0"/>
              <a:t>Coagulant (cationic)</a:t>
            </a:r>
          </a:p>
          <a:p>
            <a:pPr lvl="1" eaLnBrk="1" hangingPunct="1"/>
            <a:r>
              <a:rPr lang="en-US" sz="2200" dirty="0" smtClean="0"/>
              <a:t>Flocculant (anionic)</a:t>
            </a:r>
          </a:p>
          <a:p>
            <a:pPr lvl="1" eaLnBrk="1" hangingPunct="1"/>
            <a:r>
              <a:rPr lang="en-US" sz="2200" dirty="0" smtClean="0"/>
              <a:t>Filter aid (cationic, anionic, or non-ionic </a:t>
            </a:r>
            <a:r>
              <a:rPr lang="en-US" sz="2200" dirty="0" smtClean="0">
                <a:sym typeface="Symbol" pitchFamily="18" charset="2"/>
              </a:rPr>
              <a:t></a:t>
            </a:r>
            <a:r>
              <a:rPr lang="en-US" sz="2200" dirty="0" smtClean="0"/>
              <a:t> all at </a:t>
            </a:r>
            <a:r>
              <a:rPr lang="en-US" sz="2200" u="sng" dirty="0" smtClean="0"/>
              <a:t>very low </a:t>
            </a:r>
            <a:r>
              <a:rPr lang="en-US" sz="2200" dirty="0" smtClean="0"/>
              <a:t>dosages: &lt; 0.1 mg/L)</a:t>
            </a:r>
          </a:p>
        </p:txBody>
      </p:sp>
    </p:spTree>
    <p:extLst>
      <p:ext uri="{BB962C8B-B14F-4D97-AF65-F5344CB8AC3E}">
        <p14:creationId xmlns:p14="http://schemas.microsoft.com/office/powerpoint/2010/main" val="861288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a:xfrm>
            <a:off x="4876800" y="914400"/>
            <a:ext cx="3810000" cy="1143000"/>
          </a:xfrm>
        </p:spPr>
        <p:txBody>
          <a:bodyPr/>
          <a:lstStyle/>
          <a:p>
            <a:pPr eaLnBrk="1" hangingPunct="1">
              <a:lnSpc>
                <a:spcPct val="120000"/>
              </a:lnSpc>
              <a:defRPr/>
            </a:pPr>
            <a:r>
              <a:rPr lang="en-US" dirty="0" smtClean="0"/>
              <a:t>Dose and Chemical Feeder Settings</a:t>
            </a:r>
          </a:p>
        </p:txBody>
      </p:sp>
      <p:pic>
        <p:nvPicPr>
          <p:cNvPr id="4" name="Picture 3"/>
          <p:cNvPicPr>
            <a:picLocks noChangeAspect="1"/>
          </p:cNvPicPr>
          <p:nvPr/>
        </p:nvPicPr>
        <p:blipFill>
          <a:blip r:embed="rId3"/>
          <a:stretch>
            <a:fillRect/>
          </a:stretch>
        </p:blipFill>
        <p:spPr>
          <a:xfrm>
            <a:off x="228600" y="533400"/>
            <a:ext cx="4531479" cy="5257800"/>
          </a:xfrm>
          <a:prstGeom prst="rect">
            <a:avLst/>
          </a:prstGeom>
          <a:ln>
            <a:solidFill>
              <a:schemeClr val="tx1"/>
            </a:solidFill>
          </a:ln>
        </p:spPr>
      </p:pic>
    </p:spTree>
    <p:extLst>
      <p:ext uri="{BB962C8B-B14F-4D97-AF65-F5344CB8AC3E}">
        <p14:creationId xmlns:p14="http://schemas.microsoft.com/office/powerpoint/2010/main" val="3965759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a:xfrm>
            <a:off x="4876800" y="2209800"/>
            <a:ext cx="3810000" cy="1981200"/>
          </a:xfrm>
        </p:spPr>
        <p:txBody>
          <a:bodyPr/>
          <a:lstStyle/>
          <a:p>
            <a:pPr eaLnBrk="1" hangingPunct="1">
              <a:lnSpc>
                <a:spcPct val="120000"/>
              </a:lnSpc>
              <a:defRPr/>
            </a:pPr>
            <a:r>
              <a:rPr lang="en-US" sz="2000" dirty="0" smtClean="0"/>
              <a:t>Would you be able to answer the following questions?</a:t>
            </a:r>
            <a:br>
              <a:rPr lang="en-US" sz="2000" dirty="0" smtClean="0"/>
            </a:br>
            <a:r>
              <a:rPr lang="en-US" sz="2000" dirty="0"/>
              <a:t/>
            </a:r>
            <a:br>
              <a:rPr lang="en-US" sz="2000" dirty="0"/>
            </a:br>
            <a:r>
              <a:rPr lang="en-US" sz="2000" b="0" i="1" dirty="0" smtClean="0"/>
              <a:t>What was the coagulant dose when we exceeded 1 NTU?</a:t>
            </a:r>
            <a:br>
              <a:rPr lang="en-US" sz="2000" b="0" i="1" dirty="0" smtClean="0"/>
            </a:br>
            <a:r>
              <a:rPr lang="en-US" sz="2000" b="0" i="1" dirty="0" smtClean="0"/>
              <a:t/>
            </a:r>
            <a:br>
              <a:rPr lang="en-US" sz="2000" b="0" i="1" dirty="0" smtClean="0"/>
            </a:br>
            <a:r>
              <a:rPr lang="en-US" sz="2000" b="0" i="1" dirty="0" smtClean="0"/>
              <a:t>Did we exceed the maximum recommended dose (NSF-60)?</a:t>
            </a:r>
            <a:br>
              <a:rPr lang="en-US" sz="2000" b="0" i="1" dirty="0" smtClean="0"/>
            </a:br>
            <a:r>
              <a:rPr lang="en-US" sz="2000" b="0" i="1" dirty="0"/>
              <a:t/>
            </a:r>
            <a:br>
              <a:rPr lang="en-US" sz="2000" b="0" i="1" dirty="0"/>
            </a:br>
            <a:r>
              <a:rPr lang="en-US" sz="2000" b="0" i="1" dirty="0" smtClean="0"/>
              <a:t>Which coagulant costs less given the differences in aluminum content?</a:t>
            </a:r>
            <a:br>
              <a:rPr lang="en-US" sz="2000" b="0" i="1" dirty="0" smtClean="0"/>
            </a:br>
            <a:r>
              <a:rPr lang="en-US" sz="2000" b="0" i="1" dirty="0"/>
              <a:t/>
            </a:r>
            <a:br>
              <a:rPr lang="en-US" sz="2000" b="0" i="1" dirty="0"/>
            </a:br>
            <a:r>
              <a:rPr lang="en-US" sz="2000" b="0" i="1" dirty="0" smtClean="0"/>
              <a:t>Will we need new feed pumps if we increase plant capacity?</a:t>
            </a:r>
          </a:p>
        </p:txBody>
      </p:sp>
      <p:pic>
        <p:nvPicPr>
          <p:cNvPr id="4" name="Picture 3"/>
          <p:cNvPicPr>
            <a:picLocks noChangeAspect="1"/>
          </p:cNvPicPr>
          <p:nvPr/>
        </p:nvPicPr>
        <p:blipFill>
          <a:blip r:embed="rId3"/>
          <a:stretch>
            <a:fillRect/>
          </a:stretch>
        </p:blipFill>
        <p:spPr>
          <a:xfrm>
            <a:off x="228600" y="533400"/>
            <a:ext cx="4531479" cy="5257800"/>
          </a:xfrm>
          <a:prstGeom prst="rect">
            <a:avLst/>
          </a:prstGeom>
          <a:ln>
            <a:solidFill>
              <a:schemeClr val="tx1"/>
            </a:solidFill>
          </a:ln>
        </p:spPr>
      </p:pic>
    </p:spTree>
    <p:extLst>
      <p:ext uri="{BB962C8B-B14F-4D97-AF65-F5344CB8AC3E}">
        <p14:creationId xmlns:p14="http://schemas.microsoft.com/office/powerpoint/2010/main" val="1071888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a:xfrm>
            <a:off x="4876800" y="914400"/>
            <a:ext cx="3810000" cy="1143000"/>
          </a:xfrm>
        </p:spPr>
        <p:txBody>
          <a:bodyPr/>
          <a:lstStyle/>
          <a:p>
            <a:pPr eaLnBrk="1" hangingPunct="1">
              <a:lnSpc>
                <a:spcPct val="120000"/>
              </a:lnSpc>
              <a:defRPr/>
            </a:pPr>
            <a:r>
              <a:rPr lang="en-US" dirty="0" smtClean="0"/>
              <a:t>Dose and Chemical Feeder Settings</a:t>
            </a:r>
          </a:p>
        </p:txBody>
      </p:sp>
      <p:pic>
        <p:nvPicPr>
          <p:cNvPr id="4" name="Picture 3"/>
          <p:cNvPicPr>
            <a:picLocks noChangeAspect="1"/>
          </p:cNvPicPr>
          <p:nvPr/>
        </p:nvPicPr>
        <p:blipFill>
          <a:blip r:embed="rId3"/>
          <a:stretch>
            <a:fillRect/>
          </a:stretch>
        </p:blipFill>
        <p:spPr>
          <a:xfrm>
            <a:off x="228600" y="533400"/>
            <a:ext cx="4531479" cy="5257800"/>
          </a:xfrm>
          <a:prstGeom prst="rect">
            <a:avLst/>
          </a:prstGeom>
          <a:ln>
            <a:solidFill>
              <a:schemeClr val="tx1"/>
            </a:solidFill>
          </a:ln>
        </p:spPr>
      </p:pic>
      <p:sp>
        <p:nvSpPr>
          <p:cNvPr id="5" name="Rectangle 2"/>
          <p:cNvSpPr txBox="1">
            <a:spLocks noChangeArrowheads="1"/>
          </p:cNvSpPr>
          <p:nvPr/>
        </p:nvSpPr>
        <p:spPr bwMode="auto">
          <a:xfrm>
            <a:off x="4876800" y="3352800"/>
            <a:ext cx="3810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005595"/>
                </a:solidFill>
                <a:latin typeface="+mj-lt"/>
                <a:ea typeface="+mj-ea"/>
                <a:cs typeface="+mj-cs"/>
              </a:defRPr>
            </a:lvl1pPr>
            <a:lvl2pPr algn="l" rtl="0" eaLnBrk="0" fontAlgn="base" hangingPunct="0">
              <a:spcBef>
                <a:spcPct val="0"/>
              </a:spcBef>
              <a:spcAft>
                <a:spcPct val="0"/>
              </a:spcAft>
              <a:defRPr sz="3200" b="1">
                <a:solidFill>
                  <a:srgbClr val="005595"/>
                </a:solidFill>
                <a:latin typeface="Arial" charset="0"/>
              </a:defRPr>
            </a:lvl2pPr>
            <a:lvl3pPr algn="l" rtl="0" eaLnBrk="0" fontAlgn="base" hangingPunct="0">
              <a:spcBef>
                <a:spcPct val="0"/>
              </a:spcBef>
              <a:spcAft>
                <a:spcPct val="0"/>
              </a:spcAft>
              <a:defRPr sz="3200" b="1">
                <a:solidFill>
                  <a:srgbClr val="005595"/>
                </a:solidFill>
                <a:latin typeface="Arial" charset="0"/>
              </a:defRPr>
            </a:lvl3pPr>
            <a:lvl4pPr algn="l" rtl="0" eaLnBrk="0" fontAlgn="base" hangingPunct="0">
              <a:spcBef>
                <a:spcPct val="0"/>
              </a:spcBef>
              <a:spcAft>
                <a:spcPct val="0"/>
              </a:spcAft>
              <a:defRPr sz="3200" b="1">
                <a:solidFill>
                  <a:srgbClr val="005595"/>
                </a:solidFill>
                <a:latin typeface="Arial" charset="0"/>
              </a:defRPr>
            </a:lvl4pPr>
            <a:lvl5pPr algn="l" rtl="0" eaLnBrk="0" fontAlgn="base" hangingPunct="0">
              <a:spcBef>
                <a:spcPct val="0"/>
              </a:spcBef>
              <a:spcAft>
                <a:spcPct val="0"/>
              </a:spcAft>
              <a:defRPr sz="3200" b="1">
                <a:solidFill>
                  <a:srgbClr val="005595"/>
                </a:solidFill>
                <a:latin typeface="Arial" charset="0"/>
              </a:defRPr>
            </a:lvl5pPr>
            <a:lvl6pPr marL="457200" algn="l" rtl="0" fontAlgn="base">
              <a:spcBef>
                <a:spcPct val="0"/>
              </a:spcBef>
              <a:spcAft>
                <a:spcPct val="0"/>
              </a:spcAft>
              <a:defRPr sz="3200" b="1">
                <a:solidFill>
                  <a:srgbClr val="005595"/>
                </a:solidFill>
                <a:latin typeface="Arial" charset="0"/>
              </a:defRPr>
            </a:lvl6pPr>
            <a:lvl7pPr marL="914400" algn="l" rtl="0" fontAlgn="base">
              <a:spcBef>
                <a:spcPct val="0"/>
              </a:spcBef>
              <a:spcAft>
                <a:spcPct val="0"/>
              </a:spcAft>
              <a:defRPr sz="3200" b="1">
                <a:solidFill>
                  <a:srgbClr val="005595"/>
                </a:solidFill>
                <a:latin typeface="Arial" charset="0"/>
              </a:defRPr>
            </a:lvl7pPr>
            <a:lvl8pPr marL="1371600" algn="l" rtl="0" fontAlgn="base">
              <a:spcBef>
                <a:spcPct val="0"/>
              </a:spcBef>
              <a:spcAft>
                <a:spcPct val="0"/>
              </a:spcAft>
              <a:defRPr sz="3200" b="1">
                <a:solidFill>
                  <a:srgbClr val="005595"/>
                </a:solidFill>
                <a:latin typeface="Arial" charset="0"/>
              </a:defRPr>
            </a:lvl8pPr>
            <a:lvl9pPr marL="1828800" algn="l" rtl="0" fontAlgn="base">
              <a:spcBef>
                <a:spcPct val="0"/>
              </a:spcBef>
              <a:spcAft>
                <a:spcPct val="0"/>
              </a:spcAft>
              <a:defRPr sz="3200" b="1">
                <a:solidFill>
                  <a:srgbClr val="005595"/>
                </a:solidFill>
                <a:latin typeface="Arial" charset="0"/>
              </a:defRPr>
            </a:lvl9pPr>
          </a:lstStyle>
          <a:p>
            <a:pPr eaLnBrk="1" hangingPunct="1">
              <a:lnSpc>
                <a:spcPct val="120000"/>
              </a:lnSpc>
              <a:defRPr/>
            </a:pPr>
            <a:r>
              <a:rPr lang="en-US" sz="2000" b="0" kern="0" dirty="0" smtClean="0"/>
              <a:t>You will need…</a:t>
            </a:r>
          </a:p>
          <a:p>
            <a:pPr marL="457200" indent="-457200" eaLnBrk="1" hangingPunct="1">
              <a:lnSpc>
                <a:spcPct val="120000"/>
              </a:lnSpc>
              <a:buFontTx/>
              <a:buAutoNum type="arabicParenR"/>
              <a:defRPr/>
            </a:pPr>
            <a:r>
              <a:rPr lang="en-US" sz="2000" b="0" kern="0" dirty="0"/>
              <a:t>Dosage required for good water quality (jar test, target pH, target chlorine residual, etc.)</a:t>
            </a:r>
          </a:p>
          <a:p>
            <a:pPr marL="457200" indent="-457200" eaLnBrk="1" hangingPunct="1">
              <a:lnSpc>
                <a:spcPct val="120000"/>
              </a:lnSpc>
              <a:buAutoNum type="arabicParenR"/>
              <a:defRPr/>
            </a:pPr>
            <a:r>
              <a:rPr lang="en-US" sz="2000" b="0" kern="0" dirty="0" smtClean="0"/>
              <a:t>Chemical pump feed rate required for desired dose.</a:t>
            </a:r>
          </a:p>
          <a:p>
            <a:pPr marL="457200" indent="-457200" eaLnBrk="1" hangingPunct="1">
              <a:lnSpc>
                <a:spcPct val="120000"/>
              </a:lnSpc>
              <a:buAutoNum type="arabicParenR"/>
              <a:defRPr/>
            </a:pPr>
            <a:r>
              <a:rPr lang="en-US" sz="2000" b="0" kern="0" dirty="0" smtClean="0"/>
              <a:t>Product strength (density x % concentration).</a:t>
            </a:r>
          </a:p>
          <a:p>
            <a:pPr marL="457200" indent="-457200" eaLnBrk="1" hangingPunct="1">
              <a:lnSpc>
                <a:spcPct val="120000"/>
              </a:lnSpc>
              <a:buAutoNum type="arabicParenR"/>
              <a:defRPr/>
            </a:pPr>
            <a:endParaRPr lang="en-US" sz="2000" kern="0" dirty="0" smtClean="0"/>
          </a:p>
        </p:txBody>
      </p:sp>
    </p:spTree>
    <p:extLst>
      <p:ext uri="{BB962C8B-B14F-4D97-AF65-F5344CB8AC3E}">
        <p14:creationId xmlns:p14="http://schemas.microsoft.com/office/powerpoint/2010/main" val="3581183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85800" y="457200"/>
            <a:ext cx="7772400" cy="1143000"/>
          </a:xfrm>
        </p:spPr>
        <p:txBody>
          <a:bodyPr/>
          <a:lstStyle/>
          <a:p>
            <a:pPr eaLnBrk="1" hangingPunct="1">
              <a:defRPr/>
            </a:pPr>
            <a:r>
              <a:rPr lang="en-US" dirty="0" smtClean="0"/>
              <a:t>Approach</a:t>
            </a:r>
          </a:p>
        </p:txBody>
      </p:sp>
      <p:sp>
        <p:nvSpPr>
          <p:cNvPr id="22531" name="Rectangle 3"/>
          <p:cNvSpPr>
            <a:spLocks noGrp="1" noChangeArrowheads="1"/>
          </p:cNvSpPr>
          <p:nvPr>
            <p:ph type="body" idx="1"/>
          </p:nvPr>
        </p:nvSpPr>
        <p:spPr>
          <a:xfrm>
            <a:off x="457200" y="2209800"/>
            <a:ext cx="8382000" cy="3276600"/>
          </a:xfrm>
        </p:spPr>
        <p:txBody>
          <a:bodyPr/>
          <a:lstStyle/>
          <a:p>
            <a:pPr marL="457200" indent="-457200" eaLnBrk="1" hangingPunct="1">
              <a:spcAft>
                <a:spcPts val="1800"/>
              </a:spcAft>
              <a:buFont typeface="+mj-lt"/>
              <a:buAutoNum type="arabicPeriod"/>
            </a:pPr>
            <a:r>
              <a:rPr lang="en-US" sz="2500" dirty="0" smtClean="0">
                <a:solidFill>
                  <a:srgbClr val="C00000"/>
                </a:solidFill>
              </a:rPr>
              <a:t>Establish a desired chemical dose (jar testing results are of little value if they can’t be applied in plant!).</a:t>
            </a:r>
          </a:p>
          <a:p>
            <a:pPr marL="457200" indent="-457200" eaLnBrk="1" hangingPunct="1">
              <a:spcAft>
                <a:spcPts val="1800"/>
              </a:spcAft>
              <a:buFont typeface="+mj-lt"/>
              <a:buAutoNum type="arabicPeriod"/>
            </a:pPr>
            <a:r>
              <a:rPr lang="en-US" sz="2500" dirty="0" smtClean="0">
                <a:solidFill>
                  <a:srgbClr val="C00000"/>
                </a:solidFill>
              </a:rPr>
              <a:t>Calculate the coagulant feed pump setting to achieve the desired dose.</a:t>
            </a:r>
          </a:p>
          <a:p>
            <a:pPr marL="457200" indent="-457200" eaLnBrk="1" hangingPunct="1">
              <a:spcAft>
                <a:spcPts val="1800"/>
              </a:spcAft>
              <a:buFont typeface="+mj-lt"/>
              <a:buAutoNum type="arabicPeriod"/>
            </a:pPr>
            <a:r>
              <a:rPr lang="en-US" sz="2500" dirty="0" smtClean="0"/>
              <a:t>Adjust the coagulant feed pump based on a calibration curve or pump flow rate test with graduated cylinder.</a:t>
            </a:r>
          </a:p>
        </p:txBody>
      </p:sp>
    </p:spTree>
    <p:extLst>
      <p:ext uri="{BB962C8B-B14F-4D97-AF65-F5344CB8AC3E}">
        <p14:creationId xmlns:p14="http://schemas.microsoft.com/office/powerpoint/2010/main" val="947081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85800" y="457200"/>
            <a:ext cx="7772400" cy="1143000"/>
          </a:xfrm>
        </p:spPr>
        <p:txBody>
          <a:bodyPr/>
          <a:lstStyle/>
          <a:p>
            <a:pPr eaLnBrk="1" hangingPunct="1">
              <a:defRPr/>
            </a:pPr>
            <a:r>
              <a:rPr lang="en-US" dirty="0" smtClean="0"/>
              <a:t>Conversion Factors</a:t>
            </a:r>
          </a:p>
        </p:txBody>
      </p:sp>
      <p:sp>
        <p:nvSpPr>
          <p:cNvPr id="22531" name="Rectangle 3"/>
          <p:cNvSpPr>
            <a:spLocks noGrp="1" noChangeArrowheads="1"/>
          </p:cNvSpPr>
          <p:nvPr>
            <p:ph type="body" idx="1"/>
          </p:nvPr>
        </p:nvSpPr>
        <p:spPr>
          <a:xfrm>
            <a:off x="662152" y="1676400"/>
            <a:ext cx="8382000" cy="3276600"/>
          </a:xfrm>
        </p:spPr>
        <p:txBody>
          <a:bodyPr/>
          <a:lstStyle/>
          <a:p>
            <a:pPr marL="0" indent="0" eaLnBrk="1" hangingPunct="1">
              <a:spcAft>
                <a:spcPts val="1200"/>
              </a:spcAft>
              <a:buNone/>
            </a:pPr>
            <a:r>
              <a:rPr lang="en-US" sz="2500" dirty="0" smtClean="0"/>
              <a:t>Good conversion factors to know:</a:t>
            </a:r>
          </a:p>
          <a:p>
            <a:pPr marL="400050" lvl="1" indent="0" eaLnBrk="1" hangingPunct="1">
              <a:spcBef>
                <a:spcPts val="600"/>
              </a:spcBef>
              <a:spcAft>
                <a:spcPts val="0"/>
              </a:spcAft>
              <a:buNone/>
            </a:pPr>
            <a:r>
              <a:rPr lang="en-US" sz="2300" dirty="0"/>
              <a:t>1 </a:t>
            </a:r>
            <a:r>
              <a:rPr lang="en-US" sz="2300" dirty="0" err="1"/>
              <a:t>lb</a:t>
            </a:r>
            <a:r>
              <a:rPr lang="en-US" sz="2300" dirty="0"/>
              <a:t> = 454 grams (2.2 kg)</a:t>
            </a:r>
          </a:p>
          <a:p>
            <a:pPr marL="400050" lvl="1" indent="0" eaLnBrk="1" hangingPunct="1">
              <a:spcBef>
                <a:spcPts val="600"/>
              </a:spcBef>
              <a:spcAft>
                <a:spcPts val="1200"/>
              </a:spcAft>
              <a:buNone/>
            </a:pPr>
            <a:r>
              <a:rPr lang="en-US" sz="2300" dirty="0" smtClean="0"/>
              <a:t>1% = 10,000 mg/l (Assumes specific gravity = 1)</a:t>
            </a:r>
            <a:endParaRPr lang="en-US" sz="2300" dirty="0"/>
          </a:p>
          <a:p>
            <a:pPr marL="0" indent="0" eaLnBrk="1" hangingPunct="1">
              <a:spcBef>
                <a:spcPts val="600"/>
              </a:spcBef>
              <a:spcAft>
                <a:spcPts val="1200"/>
              </a:spcAft>
              <a:buNone/>
            </a:pPr>
            <a:r>
              <a:rPr lang="en-US" sz="2500" dirty="0" smtClean="0"/>
              <a:t>About water:</a:t>
            </a:r>
          </a:p>
          <a:p>
            <a:pPr marL="400050" lvl="1" indent="0" eaLnBrk="1" hangingPunct="1">
              <a:spcAft>
                <a:spcPts val="0"/>
              </a:spcAft>
              <a:buNone/>
            </a:pPr>
            <a:r>
              <a:rPr lang="en-US" sz="2300" dirty="0"/>
              <a:t>Specific gravity of water = 1.0 (varies with temp)</a:t>
            </a:r>
          </a:p>
          <a:p>
            <a:pPr marL="400050" lvl="1" indent="0" eaLnBrk="1" hangingPunct="1">
              <a:spcAft>
                <a:spcPts val="0"/>
              </a:spcAft>
              <a:buNone/>
            </a:pPr>
            <a:r>
              <a:rPr lang="en-US" sz="2300" dirty="0" smtClean="0"/>
              <a:t>1 gallon of water weighs 8.34 lbs (8.344 lbs at its densest)</a:t>
            </a:r>
          </a:p>
          <a:p>
            <a:pPr marL="400050" lvl="1" indent="0" eaLnBrk="1" hangingPunct="1">
              <a:spcAft>
                <a:spcPts val="0"/>
              </a:spcAft>
              <a:buNone/>
            </a:pPr>
            <a:r>
              <a:rPr lang="en-US" sz="2300" dirty="0"/>
              <a:t>1 ml of water weighs 1 </a:t>
            </a:r>
            <a:r>
              <a:rPr lang="en-US" sz="2300" dirty="0" smtClean="0"/>
              <a:t>gram</a:t>
            </a:r>
          </a:p>
          <a:p>
            <a:pPr marL="400050" lvl="1" indent="0" eaLnBrk="1" hangingPunct="1">
              <a:spcAft>
                <a:spcPts val="0"/>
              </a:spcAft>
              <a:buNone/>
            </a:pPr>
            <a:r>
              <a:rPr lang="en-US" sz="2300" dirty="0" smtClean="0"/>
              <a:t>1 US gallon = 231 cubic inches = 7.785 liters (3.78541)</a:t>
            </a:r>
          </a:p>
          <a:p>
            <a:pPr marL="457200" indent="-457200" eaLnBrk="1" hangingPunct="1">
              <a:spcAft>
                <a:spcPts val="1800"/>
              </a:spcAft>
              <a:buFont typeface="+mj-lt"/>
              <a:buAutoNum type="arabicPeriod"/>
            </a:pPr>
            <a:endParaRPr lang="en-US" sz="2500" dirty="0" smtClean="0"/>
          </a:p>
          <a:p>
            <a:pPr marL="457200" indent="-457200" eaLnBrk="1" hangingPunct="1">
              <a:spcAft>
                <a:spcPts val="1800"/>
              </a:spcAft>
              <a:buFont typeface="+mj-lt"/>
              <a:buAutoNum type="arabicPeriod"/>
            </a:pPr>
            <a:endParaRPr lang="en-US" sz="2500" dirty="0" smtClean="0"/>
          </a:p>
        </p:txBody>
      </p:sp>
    </p:spTree>
    <p:extLst>
      <p:ext uri="{BB962C8B-B14F-4D97-AF65-F5344CB8AC3E}">
        <p14:creationId xmlns:p14="http://schemas.microsoft.com/office/powerpoint/2010/main" val="3428010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85800" y="457200"/>
            <a:ext cx="7772400" cy="1143000"/>
          </a:xfrm>
        </p:spPr>
        <p:txBody>
          <a:bodyPr/>
          <a:lstStyle/>
          <a:p>
            <a:pPr eaLnBrk="1" hangingPunct="1">
              <a:defRPr/>
            </a:pPr>
            <a:r>
              <a:rPr lang="en-US" dirty="0" smtClean="0"/>
              <a:t>About the “pounds formula”</a:t>
            </a:r>
          </a:p>
        </p:txBody>
      </p:sp>
      <p:sp>
        <p:nvSpPr>
          <p:cNvPr id="22531" name="Rectangle 3"/>
          <p:cNvSpPr>
            <a:spLocks noGrp="1" noChangeArrowheads="1"/>
          </p:cNvSpPr>
          <p:nvPr>
            <p:ph type="body" idx="1"/>
          </p:nvPr>
        </p:nvSpPr>
        <p:spPr>
          <a:xfrm>
            <a:off x="533400" y="2514600"/>
            <a:ext cx="8382000" cy="3276600"/>
          </a:xfrm>
        </p:spPr>
        <p:txBody>
          <a:bodyPr/>
          <a:lstStyle/>
          <a:p>
            <a:pPr marL="457200" indent="-457200" eaLnBrk="1" hangingPunct="1">
              <a:spcAft>
                <a:spcPts val="1800"/>
              </a:spcAft>
              <a:buFont typeface="+mj-lt"/>
              <a:buAutoNum type="arabicPeriod"/>
            </a:pPr>
            <a:r>
              <a:rPr lang="en-US" dirty="0" smtClean="0">
                <a:solidFill>
                  <a:srgbClr val="C00000"/>
                </a:solidFill>
              </a:rPr>
              <a:t>Can be used for liquid products (can be used as is if product has a specific gravity of 1 and is 100% pure – e.g. water.  </a:t>
            </a:r>
            <a:r>
              <a:rPr lang="en-US" dirty="0" smtClean="0">
                <a:solidFill>
                  <a:srgbClr val="C00000"/>
                </a:solidFill>
              </a:rPr>
              <a:t>Chlorine </a:t>
            </a:r>
            <a:r>
              <a:rPr lang="en-US" dirty="0" smtClean="0">
                <a:solidFill>
                  <a:srgbClr val="C00000"/>
                </a:solidFill>
              </a:rPr>
              <a:t>is generally considered to have a SG of 1.  Polymers are generally treated as 100% “pure”.)</a:t>
            </a:r>
          </a:p>
          <a:p>
            <a:pPr marL="457200" indent="-457200" eaLnBrk="1" hangingPunct="1">
              <a:spcAft>
                <a:spcPts val="1800"/>
              </a:spcAft>
              <a:buFont typeface="+mj-lt"/>
              <a:buAutoNum type="arabicPeriod"/>
            </a:pPr>
            <a:r>
              <a:rPr lang="en-US" dirty="0" smtClean="0">
                <a:solidFill>
                  <a:srgbClr val="C00000"/>
                </a:solidFill>
              </a:rPr>
              <a:t>Can be used for dry products (assumes 100% active ingredient).</a:t>
            </a:r>
          </a:p>
        </p:txBody>
      </p:sp>
      <mc:AlternateContent xmlns:mc="http://schemas.openxmlformats.org/markup-compatibility/2006" xmlns:a14="http://schemas.microsoft.com/office/drawing/2010/main">
        <mc:Choice Requires="a14">
          <p:sp>
            <p:nvSpPr>
              <p:cNvPr id="2" name="TextBox 1"/>
              <p:cNvSpPr txBox="1"/>
              <p:nvPr/>
            </p:nvSpPr>
            <p:spPr>
              <a:xfrm>
                <a:off x="685800" y="1453293"/>
                <a:ext cx="7248651" cy="8298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𝐹𝑒𝑒𝑑</m:t>
                      </m:r>
                      <m:r>
                        <a:rPr lang="en-US" b="0" i="1" smtClean="0">
                          <a:latin typeface="Cambria Math" panose="02040503050406030204" pitchFamily="18" charset="0"/>
                        </a:rPr>
                        <m:t> </m:t>
                      </m:r>
                      <m:r>
                        <a:rPr lang="en-US" b="0" i="1" smtClean="0">
                          <a:latin typeface="Cambria Math" panose="02040503050406030204" pitchFamily="18" charset="0"/>
                        </a:rPr>
                        <m:t>𝑟𝑎𝑡𝑒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𝑙𝑏𝑠</m:t>
                              </m:r>
                            </m:num>
                            <m:den>
                              <m:r>
                                <a:rPr lang="en-US" b="0" i="1" smtClean="0">
                                  <a:latin typeface="Cambria Math" panose="02040503050406030204" pitchFamily="18" charset="0"/>
                                </a:rPr>
                                <m:t>𝑑𝑎𝑦</m:t>
                              </m:r>
                            </m:den>
                          </m:f>
                        </m:e>
                      </m:d>
                      <m:r>
                        <a:rPr lang="en-US" b="0" i="1" smtClean="0">
                          <a:latin typeface="Cambria Math" panose="02040503050406030204" pitchFamily="18" charset="0"/>
                        </a:rPr>
                        <m:t>=8.34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𝑑𝑜𝑠𝑒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𝑚𝑔</m:t>
                              </m:r>
                            </m:num>
                            <m:den>
                              <m:r>
                                <a:rPr lang="en-US" b="0" i="1" smtClean="0">
                                  <a:latin typeface="Cambria Math" panose="02040503050406030204" pitchFamily="18" charset="0"/>
                                </a:rPr>
                                <m:t>𝑙𝑖𝑡𝑒𝑟</m:t>
                              </m:r>
                            </m:den>
                          </m:f>
                        </m:e>
                      </m:d>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𝑓𝑙𝑜𝑤</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𝑀𝐺</m:t>
                          </m:r>
                        </m:num>
                        <m:den>
                          <m:r>
                            <a:rPr lang="en-US" b="0" i="1" smtClean="0">
                              <a:latin typeface="Cambria Math" panose="02040503050406030204" pitchFamily="18" charset="0"/>
                            </a:rPr>
                            <m:t>𝑑𝑎𝑦</m:t>
                          </m:r>
                        </m:den>
                      </m:f>
                      <m:r>
                        <a:rPr lang="en-US" b="0" i="1" smtClean="0">
                          <a:latin typeface="Cambria Math" panose="02040503050406030204" pitchFamily="18" charset="0"/>
                        </a:rPr>
                        <m:t>)</m:t>
                      </m:r>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685800" y="1453293"/>
                <a:ext cx="7248651" cy="829843"/>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74042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Chemicals must meet ANSI/NSF 60</a:t>
            </a:r>
            <a:endParaRPr lang="en-US" dirty="0"/>
          </a:p>
        </p:txBody>
      </p:sp>
      <p:sp>
        <p:nvSpPr>
          <p:cNvPr id="3" name="Content Placeholder 2"/>
          <p:cNvSpPr>
            <a:spLocks noGrp="1"/>
          </p:cNvSpPr>
          <p:nvPr>
            <p:ph idx="1"/>
          </p:nvPr>
        </p:nvSpPr>
        <p:spPr>
          <a:xfrm>
            <a:off x="685800" y="1295400"/>
            <a:ext cx="7772400" cy="4114800"/>
          </a:xfrm>
        </p:spPr>
        <p:txBody>
          <a:bodyPr/>
          <a:lstStyle/>
          <a:p>
            <a:pPr marL="0" indent="0">
              <a:buNone/>
            </a:pPr>
            <a:r>
              <a:rPr lang="en-US" dirty="0" smtClean="0"/>
              <a:t>Make sure product meets ANSI/NSF Standard 60 and you are not exceeding maximum use.</a:t>
            </a:r>
          </a:p>
          <a:p>
            <a:endParaRPr lang="en-US" dirty="0" smtClean="0"/>
          </a:p>
          <a:p>
            <a:endParaRPr lang="en-US"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3</a:t>
            </a:fld>
            <a:endParaRPr lang="en-US"/>
          </a:p>
        </p:txBody>
      </p:sp>
      <p:pic>
        <p:nvPicPr>
          <p:cNvPr id="4" name="Picture 3"/>
          <p:cNvPicPr>
            <a:picLocks noChangeAspect="1"/>
          </p:cNvPicPr>
          <p:nvPr/>
        </p:nvPicPr>
        <p:blipFill>
          <a:blip r:embed="rId3"/>
          <a:stretch>
            <a:fillRect/>
          </a:stretch>
        </p:blipFill>
        <p:spPr>
          <a:xfrm>
            <a:off x="685800" y="2133600"/>
            <a:ext cx="7376277" cy="3596481"/>
          </a:xfrm>
          <a:prstGeom prst="rect">
            <a:avLst/>
          </a:prstGeom>
        </p:spPr>
      </p:pic>
      <p:sp>
        <p:nvSpPr>
          <p:cNvPr id="8" name="Content Placeholder 2"/>
          <p:cNvSpPr txBox="1">
            <a:spLocks/>
          </p:cNvSpPr>
          <p:nvPr/>
        </p:nvSpPr>
        <p:spPr bwMode="auto">
          <a:xfrm>
            <a:off x="685800" y="5420536"/>
            <a:ext cx="6705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endParaRPr lang="en-US" sz="1800" kern="0" dirty="0" smtClean="0"/>
          </a:p>
          <a:p>
            <a:pPr marL="0" indent="0">
              <a:buFontTx/>
              <a:buNone/>
            </a:pPr>
            <a:r>
              <a:rPr lang="en-US" sz="1800" kern="0" dirty="0" smtClean="0"/>
              <a:t>Solvay Dense Soda Ash (Sodium Carbonate, Anhydrous)</a:t>
            </a:r>
            <a:endParaRPr lang="en-US" sz="1800" kern="0" dirty="0"/>
          </a:p>
        </p:txBody>
      </p:sp>
    </p:spTree>
    <p:extLst>
      <p:ext uri="{BB962C8B-B14F-4D97-AF65-F5344CB8AC3E}">
        <p14:creationId xmlns:p14="http://schemas.microsoft.com/office/powerpoint/2010/main" val="4109196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85800" y="457200"/>
            <a:ext cx="7772400" cy="1143000"/>
          </a:xfrm>
        </p:spPr>
        <p:txBody>
          <a:bodyPr/>
          <a:lstStyle/>
          <a:p>
            <a:pPr eaLnBrk="1" hangingPunct="1">
              <a:defRPr/>
            </a:pPr>
            <a:r>
              <a:rPr lang="en-US" dirty="0" smtClean="0"/>
              <a:t>More about the “pounds formula”</a:t>
            </a:r>
          </a:p>
        </p:txBody>
      </p:sp>
      <p:sp>
        <p:nvSpPr>
          <p:cNvPr id="22531" name="Rectangle 3"/>
          <p:cNvSpPr>
            <a:spLocks noGrp="1" noChangeArrowheads="1"/>
          </p:cNvSpPr>
          <p:nvPr>
            <p:ph type="body" idx="1"/>
          </p:nvPr>
        </p:nvSpPr>
        <p:spPr>
          <a:xfrm>
            <a:off x="533400" y="2514600"/>
            <a:ext cx="8382000" cy="3276600"/>
          </a:xfrm>
        </p:spPr>
        <p:txBody>
          <a:bodyPr/>
          <a:lstStyle/>
          <a:p>
            <a:pPr marL="457200" indent="-457200" eaLnBrk="1" hangingPunct="1">
              <a:spcAft>
                <a:spcPts val="1800"/>
              </a:spcAft>
              <a:buFont typeface="+mj-lt"/>
              <a:buAutoNum type="arabicPeriod"/>
            </a:pPr>
            <a:r>
              <a:rPr lang="en-US" dirty="0" smtClean="0">
                <a:solidFill>
                  <a:srgbClr val="C00000"/>
                </a:solidFill>
              </a:rPr>
              <a:t>Can be used for liquid products (can be used as is if product has a specific gravity of 1 and is 100% pure) </a:t>
            </a:r>
          </a:p>
          <a:p>
            <a:pPr marL="457200" indent="-457200" eaLnBrk="1" hangingPunct="1">
              <a:spcAft>
                <a:spcPts val="1800"/>
              </a:spcAft>
              <a:buFont typeface="+mj-lt"/>
              <a:buAutoNum type="arabicPeriod"/>
            </a:pPr>
            <a:r>
              <a:rPr lang="en-US" dirty="0" smtClean="0">
                <a:solidFill>
                  <a:srgbClr val="C00000"/>
                </a:solidFill>
              </a:rPr>
              <a:t>Can be used for dry products (assumes 100% active ingredient).</a:t>
            </a:r>
          </a:p>
          <a:p>
            <a:pPr marL="457200" indent="-457200" eaLnBrk="1" hangingPunct="1">
              <a:spcAft>
                <a:spcPts val="1800"/>
              </a:spcAft>
              <a:buFont typeface="+mj-lt"/>
              <a:buAutoNum type="arabicPeriod"/>
            </a:pPr>
            <a:r>
              <a:rPr lang="en-US" dirty="0" smtClean="0"/>
              <a:t>8.34 is factor resulting from a “simple” conversion of units:</a:t>
            </a:r>
          </a:p>
        </p:txBody>
      </p:sp>
      <mc:AlternateContent xmlns:mc="http://schemas.openxmlformats.org/markup-compatibility/2006" xmlns:a14="http://schemas.microsoft.com/office/drawing/2010/main">
        <mc:Choice Requires="a14">
          <p:sp>
            <p:nvSpPr>
              <p:cNvPr id="2" name="TextBox 1"/>
              <p:cNvSpPr txBox="1"/>
              <p:nvPr/>
            </p:nvSpPr>
            <p:spPr>
              <a:xfrm>
                <a:off x="685800" y="1453293"/>
                <a:ext cx="7248651" cy="8298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𝐹𝑒𝑒𝑑</m:t>
                      </m:r>
                      <m:r>
                        <a:rPr lang="en-US" b="0" i="1" smtClean="0">
                          <a:latin typeface="Cambria Math" panose="02040503050406030204" pitchFamily="18" charset="0"/>
                        </a:rPr>
                        <m:t> </m:t>
                      </m:r>
                      <m:r>
                        <a:rPr lang="en-US" b="0" i="1" smtClean="0">
                          <a:latin typeface="Cambria Math" panose="02040503050406030204" pitchFamily="18" charset="0"/>
                        </a:rPr>
                        <m:t>𝑟𝑎𝑡𝑒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𝑙𝑏𝑠</m:t>
                              </m:r>
                            </m:num>
                            <m:den>
                              <m:r>
                                <a:rPr lang="en-US" b="0" i="1" smtClean="0">
                                  <a:latin typeface="Cambria Math" panose="02040503050406030204" pitchFamily="18" charset="0"/>
                                </a:rPr>
                                <m:t>𝑑𝑎𝑦</m:t>
                              </m:r>
                            </m:den>
                          </m:f>
                        </m:e>
                      </m:d>
                      <m:r>
                        <a:rPr lang="en-US" b="0" i="1" smtClean="0">
                          <a:latin typeface="Cambria Math" panose="02040503050406030204" pitchFamily="18" charset="0"/>
                        </a:rPr>
                        <m:t>=8.34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𝑑𝑜𝑠𝑒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𝑚𝑔</m:t>
                              </m:r>
                            </m:num>
                            <m:den>
                              <m:r>
                                <a:rPr lang="en-US" b="0" i="1" smtClean="0">
                                  <a:latin typeface="Cambria Math" panose="02040503050406030204" pitchFamily="18" charset="0"/>
                                </a:rPr>
                                <m:t>𝑙𝑖𝑡𝑒𝑟</m:t>
                              </m:r>
                            </m:den>
                          </m:f>
                        </m:e>
                      </m:d>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𝑓𝑙𝑜𝑤</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𝑀𝐺</m:t>
                          </m:r>
                        </m:num>
                        <m:den>
                          <m:r>
                            <a:rPr lang="en-US" b="0" i="1" smtClean="0">
                              <a:latin typeface="Cambria Math" panose="02040503050406030204" pitchFamily="18" charset="0"/>
                            </a:rPr>
                            <m:t>𝑑𝑎𝑦</m:t>
                          </m:r>
                        </m:den>
                      </m:f>
                      <m:r>
                        <a:rPr lang="en-US" b="0" i="1" smtClean="0">
                          <a:latin typeface="Cambria Math" panose="02040503050406030204" pitchFamily="18" charset="0"/>
                        </a:rPr>
                        <m:t>)</m:t>
                      </m:r>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685800" y="1453293"/>
                <a:ext cx="7248651" cy="829843"/>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716465" y="4572000"/>
                <a:ext cx="7413120" cy="584327"/>
              </a:xfrm>
              <a:prstGeom prst="rect">
                <a:avLst/>
              </a:prstGeom>
              <a:noFill/>
            </p:spPr>
            <p:txBody>
              <a:bodyPr wrap="none" lIns="0" tIns="0" rIns="0" bIns="0" rtlCol="0">
                <a:spAutoFit/>
              </a:bodyPr>
              <a:lstStyle/>
              <a:p>
                <a:r>
                  <a:rPr lang="en-US" dirty="0" smtClean="0"/>
                  <a:t>[</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1 </m:t>
                        </m:r>
                        <m:r>
                          <a:rPr lang="en-US" b="0" i="1" smtClean="0">
                            <a:latin typeface="Cambria Math" panose="02040503050406030204" pitchFamily="18" charset="0"/>
                          </a:rPr>
                          <m:t>𝑙𝑏</m:t>
                        </m:r>
                      </m:num>
                      <m:den>
                        <m:r>
                          <a:rPr lang="en-US" b="0" i="1" smtClean="0">
                            <a:latin typeface="Cambria Math" panose="02040503050406030204" pitchFamily="18" charset="0"/>
                          </a:rPr>
                          <m:t>454 </m:t>
                        </m:r>
                        <m:r>
                          <a:rPr lang="en-US" b="0" i="1" strike="sngStrike" smtClean="0">
                            <a:latin typeface="Cambria Math" panose="02040503050406030204" pitchFamily="18" charset="0"/>
                          </a:rPr>
                          <m:t>𝑔𝑟𝑎𝑚𝑠</m:t>
                        </m:r>
                      </m:den>
                    </m:f>
                  </m:oMath>
                </a14:m>
                <a:r>
                  <a:rPr lang="en-US" b="0" dirty="0" smtClean="0"/>
                  <a:t>]  x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1 </m:t>
                        </m:r>
                        <m:r>
                          <a:rPr lang="en-US" b="0" i="1" strike="sngStrike" smtClean="0">
                            <a:latin typeface="Cambria Math" panose="02040503050406030204" pitchFamily="18" charset="0"/>
                          </a:rPr>
                          <m:t>𝑔𝑟𝑎𝑚</m:t>
                        </m:r>
                      </m:num>
                      <m:den>
                        <m:r>
                          <a:rPr lang="en-US" b="0" i="1" smtClean="0">
                            <a:latin typeface="Cambria Math" panose="02040503050406030204" pitchFamily="18" charset="0"/>
                          </a:rPr>
                          <m:t>1,000 </m:t>
                        </m:r>
                        <m:r>
                          <a:rPr lang="en-US" b="0" i="1" smtClean="0">
                            <a:latin typeface="Cambria Math" panose="02040503050406030204" pitchFamily="18" charset="0"/>
                          </a:rPr>
                          <m:t>𝑚𝑔</m:t>
                        </m:r>
                      </m:den>
                    </m:f>
                  </m:oMath>
                </a14:m>
                <a:r>
                  <a:rPr lang="en-US" b="0" dirty="0" smtClean="0"/>
                  <a:t>] x </a:t>
                </a:r>
                <a14:m>
                  <m:oMath xmlns:m="http://schemas.openxmlformats.org/officeDocument/2006/math">
                    <m:d>
                      <m:dPr>
                        <m:begChr m:val="["/>
                        <m:endChr m:val="]"/>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3.7854 </m:t>
                            </m:r>
                            <m:r>
                              <a:rPr lang="en-US" b="0" i="1" smtClean="0">
                                <a:latin typeface="Cambria Math" panose="02040503050406030204" pitchFamily="18" charset="0"/>
                              </a:rPr>
                              <m:t>𝑙𝑖𝑡𝑒𝑟𝑠</m:t>
                            </m:r>
                          </m:num>
                          <m:den>
                            <m:r>
                              <a:rPr lang="en-US" b="0" i="1" strike="sngStrike" smtClean="0">
                                <a:latin typeface="Cambria Math" panose="02040503050406030204" pitchFamily="18" charset="0"/>
                              </a:rPr>
                              <m:t>𝑔𝑎𝑙𝑙𝑜𝑛</m:t>
                            </m:r>
                          </m:den>
                        </m:f>
                      </m:e>
                    </m:d>
                    <m:r>
                      <a:rPr lang="en-US" b="0" i="1" smtClean="0">
                        <a:latin typeface="Cambria Math" panose="02040503050406030204" pitchFamily="18" charset="0"/>
                      </a:rPr>
                      <m:t> </m:t>
                    </m:r>
                    <m:r>
                      <m:rPr>
                        <m:sty m:val="p"/>
                      </m:rPr>
                      <a:rPr lang="en-US" b="0" i="0" smtClean="0">
                        <a:latin typeface="Cambria Math" panose="02040503050406030204" pitchFamily="18" charset="0"/>
                      </a:rPr>
                      <m:t>x</m:t>
                    </m:r>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1,000,000 </m:t>
                            </m:r>
                            <m:r>
                              <a:rPr lang="en-US" b="0" i="1" strike="sngStrike" smtClean="0">
                                <a:latin typeface="Cambria Math" panose="02040503050406030204" pitchFamily="18" charset="0"/>
                              </a:rPr>
                              <m:t>𝑔𝑎𝑙𝑙𝑜𝑛𝑠</m:t>
                            </m:r>
                          </m:num>
                          <m:den>
                            <m:r>
                              <a:rPr lang="en-US" b="0" i="1" smtClean="0">
                                <a:latin typeface="Cambria Math" panose="02040503050406030204" pitchFamily="18" charset="0"/>
                              </a:rPr>
                              <m:t>𝑀𝐺𝐷</m:t>
                            </m:r>
                          </m:den>
                        </m:f>
                      </m:e>
                    </m:d>
                  </m:oMath>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716465" y="4572000"/>
                <a:ext cx="7413120" cy="584327"/>
              </a:xfrm>
              <a:prstGeom prst="rect">
                <a:avLst/>
              </a:prstGeom>
              <a:blipFill rotWithShape="0">
                <a:blip r:embed="rId4"/>
                <a:stretch>
                  <a:fillRect l="-2549"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524000" y="5443380"/>
                <a:ext cx="3105594" cy="1027717"/>
              </a:xfrm>
              <a:prstGeom prst="rect">
                <a:avLst/>
              </a:prstGeom>
              <a:noFill/>
            </p:spPr>
            <p:txBody>
              <a:bodyPr wrap="none" lIns="0" tIns="0" rIns="0" bIns="0" rtlCol="0">
                <a:spAutoFit/>
              </a:bodyPr>
              <a:lstStyle/>
              <a:p>
                <a:r>
                  <a:rPr lang="en-US" b="0" dirty="0" smtClean="0"/>
                  <a:t>= 8.34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𝑙𝑏</m:t>
                        </m:r>
                        <m:r>
                          <a:rPr lang="en-US" b="0" i="1" smtClean="0">
                            <a:latin typeface="Cambria Math" panose="02040503050406030204" pitchFamily="18" charset="0"/>
                          </a:rPr>
                          <m:t>−</m:t>
                        </m:r>
                        <m:r>
                          <a:rPr lang="en-US" b="0" i="1" smtClean="0">
                            <a:latin typeface="Cambria Math" panose="02040503050406030204" pitchFamily="18" charset="0"/>
                          </a:rPr>
                          <m:t>𝑙𝑖𝑡𝑒𝑟</m:t>
                        </m:r>
                      </m:num>
                      <m:den>
                        <m:r>
                          <a:rPr lang="en-US" b="0" i="1" smtClean="0">
                            <a:latin typeface="Cambria Math" panose="02040503050406030204" pitchFamily="18" charset="0"/>
                          </a:rPr>
                          <m:t>𝑚𝑔</m:t>
                        </m:r>
                        <m:r>
                          <a:rPr lang="en-US" b="0" i="1" smtClean="0">
                            <a:latin typeface="Cambria Math" panose="02040503050406030204" pitchFamily="18" charset="0"/>
                          </a:rPr>
                          <m:t>−</m:t>
                        </m:r>
                        <m:r>
                          <a:rPr lang="en-US" b="0" i="1" smtClean="0">
                            <a:latin typeface="Cambria Math" panose="02040503050406030204" pitchFamily="18" charset="0"/>
                          </a:rPr>
                          <m:t>𝑀𝐺</m:t>
                        </m:r>
                      </m:den>
                    </m:f>
                  </m:oMath>
                </a14:m>
                <a:r>
                  <a:rPr lang="en-US" dirty="0" smtClean="0"/>
                  <a:t> = </a:t>
                </a:r>
                <a14:m>
                  <m:oMath xmlns:m="http://schemas.openxmlformats.org/officeDocument/2006/math">
                    <m:f>
                      <m:fPr>
                        <m:ctrlPr>
                          <a:rPr lang="en-US" i="1" smtClean="0">
                            <a:solidFill>
                              <a:srgbClr val="C00000"/>
                            </a:solidFill>
                            <a:latin typeface="Cambria Math" panose="02040503050406030204" pitchFamily="18" charset="0"/>
                          </a:rPr>
                        </m:ctrlPr>
                      </m:fPr>
                      <m:num>
                        <m:r>
                          <a:rPr lang="en-US" i="1">
                            <a:solidFill>
                              <a:srgbClr val="C00000"/>
                            </a:solidFill>
                            <a:latin typeface="Cambria Math" panose="02040503050406030204" pitchFamily="18" charset="0"/>
                          </a:rPr>
                          <m:t>8.34 </m:t>
                        </m:r>
                        <m:r>
                          <a:rPr lang="en-US" i="1">
                            <a:solidFill>
                              <a:srgbClr val="C00000"/>
                            </a:solidFill>
                            <a:latin typeface="Cambria Math" panose="02040503050406030204" pitchFamily="18" charset="0"/>
                          </a:rPr>
                          <m:t>𝑙𝑏𝑠</m:t>
                        </m:r>
                      </m:num>
                      <m:den>
                        <m:r>
                          <a:rPr lang="en-US" i="1">
                            <a:solidFill>
                              <a:srgbClr val="C00000"/>
                            </a:solidFill>
                            <a:latin typeface="Cambria Math" panose="02040503050406030204" pitchFamily="18" charset="0"/>
                          </a:rPr>
                          <m:t> </m:t>
                        </m:r>
                        <m:r>
                          <a:rPr lang="en-US" i="1">
                            <a:solidFill>
                              <a:srgbClr val="C00000"/>
                            </a:solidFill>
                            <a:latin typeface="Cambria Math" panose="02040503050406030204" pitchFamily="18" charset="0"/>
                          </a:rPr>
                          <m:t>𝑀𝐺</m:t>
                        </m:r>
                        <m:r>
                          <a:rPr lang="en-US" i="1">
                            <a:solidFill>
                              <a:srgbClr val="C00000"/>
                            </a:solidFill>
                            <a:latin typeface="Cambria Math" panose="02040503050406030204" pitchFamily="18" charset="0"/>
                          </a:rPr>
                          <m:t>(</m:t>
                        </m:r>
                        <m:f>
                          <m:fPr>
                            <m:ctrlPr>
                              <a:rPr lang="en-US" i="1">
                                <a:solidFill>
                                  <a:srgbClr val="C00000"/>
                                </a:solidFill>
                                <a:latin typeface="Cambria Math" panose="02040503050406030204" pitchFamily="18" charset="0"/>
                              </a:rPr>
                            </m:ctrlPr>
                          </m:fPr>
                          <m:num>
                            <m:r>
                              <a:rPr lang="en-US" i="1">
                                <a:solidFill>
                                  <a:srgbClr val="C00000"/>
                                </a:solidFill>
                                <a:latin typeface="Cambria Math" panose="02040503050406030204" pitchFamily="18" charset="0"/>
                              </a:rPr>
                              <m:t>𝑚𝑔</m:t>
                            </m:r>
                          </m:num>
                          <m:den>
                            <m:r>
                              <a:rPr lang="en-US" i="1">
                                <a:solidFill>
                                  <a:srgbClr val="C00000"/>
                                </a:solidFill>
                                <a:latin typeface="Cambria Math" panose="02040503050406030204" pitchFamily="18" charset="0"/>
                              </a:rPr>
                              <m:t>𝑙</m:t>
                            </m:r>
                            <m:r>
                              <a:rPr lang="en-US" b="0" i="1" smtClean="0">
                                <a:solidFill>
                                  <a:srgbClr val="C00000"/>
                                </a:solidFill>
                                <a:latin typeface="Cambria Math" panose="02040503050406030204" pitchFamily="18" charset="0"/>
                              </a:rPr>
                              <m:t>𝑖𝑡𝑒𝑟</m:t>
                            </m:r>
                          </m:den>
                        </m:f>
                        <m:r>
                          <a:rPr lang="en-US" i="1">
                            <a:solidFill>
                              <a:srgbClr val="C00000"/>
                            </a:solidFill>
                            <a:latin typeface="Cambria Math" panose="02040503050406030204" pitchFamily="18" charset="0"/>
                          </a:rPr>
                          <m:t>)</m:t>
                        </m:r>
                      </m:den>
                    </m:f>
                  </m:oMath>
                </a14:m>
                <a:endParaRPr lang="en-US" dirty="0"/>
              </a:p>
              <a:p>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1524000" y="5443380"/>
                <a:ext cx="3105594" cy="1027717"/>
              </a:xfrm>
              <a:prstGeom prst="rect">
                <a:avLst/>
              </a:prstGeom>
              <a:blipFill rotWithShape="0">
                <a:blip r:embed="rId5"/>
                <a:stretch>
                  <a:fillRect l="-5894" t="-1775"/>
                </a:stretch>
              </a:blipFill>
            </p:spPr>
            <p:txBody>
              <a:bodyPr/>
              <a:lstStyle/>
              <a:p>
                <a:r>
                  <a:rPr lang="en-US">
                    <a:noFill/>
                  </a:rPr>
                  <a:t> </a:t>
                </a:r>
              </a:p>
            </p:txBody>
          </p:sp>
        </mc:Fallback>
      </mc:AlternateContent>
    </p:spTree>
    <p:extLst>
      <p:ext uri="{BB962C8B-B14F-4D97-AF65-F5344CB8AC3E}">
        <p14:creationId xmlns:p14="http://schemas.microsoft.com/office/powerpoint/2010/main" val="2883815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3529044"/>
            <a:ext cx="5867401" cy="1862048"/>
          </a:xfrm>
          <a:prstGeom prst="rect">
            <a:avLst/>
          </a:prstGeom>
        </p:spPr>
        <p:txBody>
          <a:bodyPr wrap="square">
            <a:spAutoFit/>
          </a:bodyPr>
          <a:lstStyle/>
          <a:p>
            <a:pPr marL="857250" lvl="1" indent="-457200" eaLnBrk="1" hangingPunct="1">
              <a:spcAft>
                <a:spcPts val="1800"/>
              </a:spcAft>
              <a:buFont typeface="+mj-lt"/>
              <a:buAutoNum type="arabicPeriod"/>
            </a:pPr>
            <a:r>
              <a:rPr lang="en-US" sz="2000" dirty="0">
                <a:solidFill>
                  <a:srgbClr val="005595"/>
                </a:solidFill>
                <a:latin typeface="+mn-lt"/>
              </a:rPr>
              <a:t>A volume (e.g. gallon or ml) of product may be literally weighed to determine this.</a:t>
            </a:r>
          </a:p>
          <a:p>
            <a:pPr marL="857250" lvl="1" indent="-457200" eaLnBrk="1" hangingPunct="1">
              <a:spcAft>
                <a:spcPts val="1800"/>
              </a:spcAft>
              <a:buFont typeface="+mj-lt"/>
              <a:buAutoNum type="arabicPeriod"/>
            </a:pPr>
            <a:r>
              <a:rPr lang="en-US" sz="2000" dirty="0" smtClean="0">
                <a:solidFill>
                  <a:srgbClr val="005595"/>
                </a:solidFill>
                <a:latin typeface="+mn-lt"/>
              </a:rPr>
              <a:t>Or </a:t>
            </a:r>
            <a:r>
              <a:rPr lang="en-US" sz="2000" dirty="0">
                <a:solidFill>
                  <a:srgbClr val="005595"/>
                </a:solidFill>
                <a:latin typeface="+mn-lt"/>
              </a:rPr>
              <a:t>you could use the specific gravity of the product, which is typically available from the product specification sheet.</a:t>
            </a:r>
          </a:p>
        </p:txBody>
      </p:sp>
      <p:sp>
        <p:nvSpPr>
          <p:cNvPr id="352258" name="Rectangle 2"/>
          <p:cNvSpPr>
            <a:spLocks noGrp="1" noChangeArrowheads="1"/>
          </p:cNvSpPr>
          <p:nvPr>
            <p:ph type="title"/>
          </p:nvPr>
        </p:nvSpPr>
        <p:spPr>
          <a:xfrm>
            <a:off x="685800" y="457200"/>
            <a:ext cx="7772400" cy="1143000"/>
          </a:xfrm>
        </p:spPr>
        <p:txBody>
          <a:bodyPr/>
          <a:lstStyle/>
          <a:p>
            <a:pPr eaLnBrk="1" hangingPunct="1">
              <a:defRPr/>
            </a:pPr>
            <a:r>
              <a:rPr lang="en-US" dirty="0" smtClean="0"/>
              <a:t>Feed rate in gallons/day (GPD)</a:t>
            </a:r>
          </a:p>
        </p:txBody>
      </p:sp>
      <p:sp>
        <p:nvSpPr>
          <p:cNvPr id="22531" name="Rectangle 3"/>
          <p:cNvSpPr>
            <a:spLocks noGrp="1" noChangeArrowheads="1"/>
          </p:cNvSpPr>
          <p:nvPr>
            <p:ph type="body" idx="1"/>
          </p:nvPr>
        </p:nvSpPr>
        <p:spPr>
          <a:xfrm>
            <a:off x="609600" y="2123285"/>
            <a:ext cx="8382000" cy="1305715"/>
          </a:xfrm>
        </p:spPr>
        <p:txBody>
          <a:bodyPr/>
          <a:lstStyle/>
          <a:p>
            <a:pPr marL="0" indent="0" eaLnBrk="1" hangingPunct="1">
              <a:spcAft>
                <a:spcPts val="1800"/>
              </a:spcAft>
              <a:buNone/>
            </a:pPr>
            <a:r>
              <a:rPr lang="en-US" u="sng" dirty="0" smtClean="0">
                <a:solidFill>
                  <a:srgbClr val="C00000"/>
                </a:solidFill>
              </a:rPr>
              <a:t>Convert to </a:t>
            </a:r>
            <a:r>
              <a:rPr lang="en-US" u="sng" dirty="0" err="1" smtClean="0">
                <a:solidFill>
                  <a:srgbClr val="C00000"/>
                </a:solidFill>
              </a:rPr>
              <a:t>gpd</a:t>
            </a:r>
            <a:r>
              <a:rPr lang="en-US" u="sng" dirty="0" smtClean="0">
                <a:solidFill>
                  <a:srgbClr val="C00000"/>
                </a:solidFill>
              </a:rPr>
              <a:t> – density</a:t>
            </a:r>
          </a:p>
          <a:p>
            <a:pPr marL="0" indent="0" eaLnBrk="1" hangingPunct="1">
              <a:spcAft>
                <a:spcPts val="1800"/>
              </a:spcAft>
              <a:buNone/>
            </a:pPr>
            <a:r>
              <a:rPr lang="en-US" dirty="0" smtClean="0">
                <a:solidFill>
                  <a:srgbClr val="C00000"/>
                </a:solidFill>
              </a:rPr>
              <a:t>If the feed rate needs to be in volume (e.g. gallons/day), you need to factor in the density of the product (weight/volume).</a:t>
            </a:r>
          </a:p>
        </p:txBody>
      </p:sp>
      <mc:AlternateContent xmlns:mc="http://schemas.openxmlformats.org/markup-compatibility/2006" xmlns:a14="http://schemas.microsoft.com/office/drawing/2010/main">
        <mc:Choice Requires="a14">
          <p:sp>
            <p:nvSpPr>
              <p:cNvPr id="2" name="TextBox 1"/>
              <p:cNvSpPr txBox="1"/>
              <p:nvPr/>
            </p:nvSpPr>
            <p:spPr>
              <a:xfrm>
                <a:off x="685800" y="1453293"/>
                <a:ext cx="7499232" cy="669992"/>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𝐹𝑒𝑒𝑑</m:t>
                    </m:r>
                    <m:r>
                      <a:rPr lang="en-US" b="0" i="1" smtClean="0">
                        <a:latin typeface="Cambria Math" panose="02040503050406030204" pitchFamily="18" charset="0"/>
                      </a:rPr>
                      <m:t> </m:t>
                    </m:r>
                    <m:r>
                      <a:rPr lang="en-US" b="0" i="1" smtClean="0">
                        <a:latin typeface="Cambria Math" panose="02040503050406030204" pitchFamily="18" charset="0"/>
                      </a:rPr>
                      <m:t>𝑟𝑎𝑡𝑒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𝑙𝑏𝑠</m:t>
                            </m:r>
                          </m:num>
                          <m:den>
                            <m:r>
                              <a:rPr lang="en-US" b="0" i="1" smtClean="0">
                                <a:latin typeface="Cambria Math" panose="02040503050406030204" pitchFamily="18" charset="0"/>
                              </a:rPr>
                              <m:t>𝑑𝑎𝑦</m:t>
                            </m:r>
                          </m:den>
                        </m:f>
                      </m:e>
                    </m:d>
                    <m:r>
                      <a:rPr lang="en-US" b="0" i="1" smtClean="0">
                        <a:latin typeface="Cambria Math" panose="02040503050406030204" pitchFamily="18" charset="0"/>
                      </a:rPr>
                      <m:t>=</m:t>
                    </m:r>
                    <m:f>
                      <m:fPr>
                        <m:ctrlPr>
                          <a:rPr lang="en-US" i="1" smtClean="0">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8.34 </m:t>
                        </m:r>
                        <m:r>
                          <a:rPr lang="en-US" i="1">
                            <a:solidFill>
                              <a:schemeClr val="tx1"/>
                            </a:solidFill>
                            <a:latin typeface="Cambria Math" panose="02040503050406030204" pitchFamily="18" charset="0"/>
                          </a:rPr>
                          <m:t>𝑙𝑏𝑠</m:t>
                        </m:r>
                      </m:num>
                      <m:den>
                        <m:r>
                          <a:rPr lang="en-US" i="1">
                            <a:solidFill>
                              <a:schemeClr val="tx1"/>
                            </a:solidFill>
                            <a:latin typeface="Cambria Math" panose="02040503050406030204" pitchFamily="18" charset="0"/>
                          </a:rPr>
                          <m:t> </m:t>
                        </m:r>
                        <m:r>
                          <a:rPr lang="en-US" i="1" strike="sngStrike" smtClean="0">
                            <a:solidFill>
                              <a:srgbClr val="C00000"/>
                            </a:solidFill>
                            <a:latin typeface="Cambria Math" panose="02040503050406030204" pitchFamily="18" charset="0"/>
                          </a:rPr>
                          <m:t>𝑀𝐺</m:t>
                        </m:r>
                        <m:r>
                          <a:rPr lang="en-US" i="1">
                            <a:solidFill>
                              <a:schemeClr val="tx1"/>
                            </a:solidFill>
                            <a:latin typeface="Cambria Math" panose="02040503050406030204" pitchFamily="18" charset="0"/>
                          </a:rPr>
                          <m:t>(</m:t>
                        </m:r>
                        <m:f>
                          <m:fPr>
                            <m:ctrlPr>
                              <a:rPr lang="en-US" i="1">
                                <a:solidFill>
                                  <a:schemeClr val="tx1"/>
                                </a:solidFill>
                                <a:latin typeface="Cambria Math" panose="02040503050406030204" pitchFamily="18" charset="0"/>
                              </a:rPr>
                            </m:ctrlPr>
                          </m:fPr>
                          <m:num>
                            <m:r>
                              <a:rPr lang="en-US" i="1" strike="sngStrike" smtClean="0">
                                <a:solidFill>
                                  <a:srgbClr val="C00000"/>
                                </a:solidFill>
                                <a:latin typeface="Cambria Math" panose="02040503050406030204" pitchFamily="18" charset="0"/>
                              </a:rPr>
                              <m:t>𝑚𝑔</m:t>
                            </m:r>
                          </m:num>
                          <m:den>
                            <m:r>
                              <a:rPr lang="en-US" i="1" strike="sngStrike" smtClean="0">
                                <a:solidFill>
                                  <a:srgbClr val="C00000"/>
                                </a:solidFill>
                                <a:latin typeface="Cambria Math" panose="02040503050406030204" pitchFamily="18" charset="0"/>
                              </a:rPr>
                              <m:t>𝑙</m:t>
                            </m:r>
                            <m:r>
                              <a:rPr lang="en-US" i="1" strike="sngStrike">
                                <a:solidFill>
                                  <a:srgbClr val="C00000"/>
                                </a:solidFill>
                                <a:latin typeface="Cambria Math" panose="02040503050406030204" pitchFamily="18" charset="0"/>
                              </a:rPr>
                              <m:t>𝑖𝑡𝑒𝑟</m:t>
                            </m:r>
                          </m:den>
                        </m:f>
                        <m:r>
                          <a:rPr lang="en-US" i="1">
                            <a:solidFill>
                              <a:schemeClr val="tx1"/>
                            </a:solidFill>
                            <a:latin typeface="Cambria Math" panose="02040503050406030204" pitchFamily="18" charset="0"/>
                          </a:rPr>
                          <m:t>)</m:t>
                        </m:r>
                      </m:den>
                    </m:f>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𝑑𝑜𝑠𝑒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trike="sngStrike" smtClean="0">
                                <a:solidFill>
                                  <a:srgbClr val="C00000"/>
                                </a:solidFill>
                                <a:latin typeface="Cambria Math" panose="02040503050406030204" pitchFamily="18" charset="0"/>
                              </a:rPr>
                              <m:t>𝑚𝑔</m:t>
                            </m:r>
                          </m:num>
                          <m:den>
                            <m:r>
                              <a:rPr lang="en-US" b="0" i="1" strike="sngStrike" smtClean="0">
                                <a:solidFill>
                                  <a:srgbClr val="C00000"/>
                                </a:solidFill>
                                <a:latin typeface="Cambria Math" panose="02040503050406030204" pitchFamily="18" charset="0"/>
                              </a:rPr>
                              <m:t>𝑙𝑖𝑡𝑒𝑟</m:t>
                            </m:r>
                          </m:den>
                        </m:f>
                      </m:e>
                    </m:d>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𝑓𝑙𝑜𝑤</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trike="sngStrike" smtClean="0">
                            <a:solidFill>
                              <a:srgbClr val="C00000"/>
                            </a:solidFill>
                            <a:latin typeface="Cambria Math" panose="02040503050406030204" pitchFamily="18" charset="0"/>
                          </a:rPr>
                          <m:t>𝑀𝐺</m:t>
                        </m:r>
                      </m:num>
                      <m:den>
                        <m:r>
                          <a:rPr lang="en-US" b="0" i="1" smtClean="0">
                            <a:latin typeface="Cambria Math" panose="02040503050406030204" pitchFamily="18" charset="0"/>
                          </a:rPr>
                          <m:t>𝑑𝑎𝑦</m:t>
                        </m:r>
                      </m:den>
                    </m:f>
                    <m:r>
                      <a:rPr lang="en-US" b="0" i="1" smtClean="0">
                        <a:latin typeface="Cambria Math" panose="02040503050406030204" pitchFamily="18" charset="0"/>
                      </a:rPr>
                      <m:t>) </m:t>
                    </m:r>
                  </m:oMath>
                </a14:m>
                <a:r>
                  <a:rPr lang="en-US" dirty="0" smtClean="0"/>
                  <a:t> </a:t>
                </a:r>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685800" y="1453293"/>
                <a:ext cx="7499232" cy="669992"/>
              </a:xfrm>
              <a:prstGeom prst="rect">
                <a:avLst/>
              </a:prstGeom>
              <a:blipFill rotWithShape="0">
                <a:blip r:embed="rId3"/>
                <a:stretch>
                  <a:fillRect/>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6705600" y="3200400"/>
            <a:ext cx="1973263" cy="2563266"/>
          </a:xfrm>
          <a:prstGeom prst="rect">
            <a:avLst/>
          </a:prstGeom>
          <a:ln>
            <a:solidFill>
              <a:schemeClr val="tx1"/>
            </a:solidFill>
          </a:ln>
        </p:spPr>
      </p:pic>
      <p:pic>
        <p:nvPicPr>
          <p:cNvPr id="8" name="Picture 7"/>
          <p:cNvPicPr>
            <a:picLocks noChangeAspect="1"/>
          </p:cNvPicPr>
          <p:nvPr/>
        </p:nvPicPr>
        <p:blipFill>
          <a:blip r:embed="rId5"/>
          <a:stretch>
            <a:fillRect/>
          </a:stretch>
        </p:blipFill>
        <p:spPr>
          <a:xfrm>
            <a:off x="5029200" y="5143282"/>
            <a:ext cx="914400" cy="1084313"/>
          </a:xfrm>
          <a:prstGeom prst="rect">
            <a:avLst/>
          </a:prstGeom>
        </p:spPr>
      </p:pic>
    </p:spTree>
    <p:extLst>
      <p:ext uri="{BB962C8B-B14F-4D97-AF65-F5344CB8AC3E}">
        <p14:creationId xmlns:p14="http://schemas.microsoft.com/office/powerpoint/2010/main" val="3730894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85800" y="457200"/>
            <a:ext cx="7772400" cy="1143000"/>
          </a:xfrm>
        </p:spPr>
        <p:txBody>
          <a:bodyPr/>
          <a:lstStyle/>
          <a:p>
            <a:pPr eaLnBrk="1" hangingPunct="1">
              <a:defRPr/>
            </a:pPr>
            <a:r>
              <a:rPr lang="en-US" dirty="0" smtClean="0"/>
              <a:t>Density</a:t>
            </a:r>
          </a:p>
        </p:txBody>
      </p:sp>
      <p:sp>
        <p:nvSpPr>
          <p:cNvPr id="22531" name="Rectangle 3"/>
          <p:cNvSpPr>
            <a:spLocks noGrp="1" noChangeArrowheads="1"/>
          </p:cNvSpPr>
          <p:nvPr>
            <p:ph type="body" idx="1"/>
          </p:nvPr>
        </p:nvSpPr>
        <p:spPr>
          <a:xfrm>
            <a:off x="533400" y="2123285"/>
            <a:ext cx="8458200" cy="3515515"/>
          </a:xfrm>
        </p:spPr>
        <p:txBody>
          <a:bodyPr/>
          <a:lstStyle/>
          <a:p>
            <a:pPr marL="0" indent="0" eaLnBrk="1" hangingPunct="1">
              <a:spcAft>
                <a:spcPts val="1800"/>
              </a:spcAft>
              <a:buNone/>
            </a:pPr>
            <a:r>
              <a:rPr lang="en-US" u="sng" dirty="0" smtClean="0">
                <a:solidFill>
                  <a:srgbClr val="C00000"/>
                </a:solidFill>
              </a:rPr>
              <a:t>Density</a:t>
            </a:r>
          </a:p>
          <a:p>
            <a:pPr marL="457200" indent="-457200" eaLnBrk="1" hangingPunct="1">
              <a:spcAft>
                <a:spcPts val="1800"/>
              </a:spcAft>
              <a:buFont typeface="+mj-lt"/>
              <a:buAutoNum type="arabicPeriod"/>
            </a:pPr>
            <a:r>
              <a:rPr lang="en-US" dirty="0" smtClean="0"/>
              <a:t>The density of a substance is the weight for a given unit volume.  For example water has a density of 8.34 lbs/gallon (1 g/ml).</a:t>
            </a:r>
          </a:p>
          <a:p>
            <a:pPr marL="457200" indent="-457200" eaLnBrk="1" hangingPunct="1">
              <a:spcAft>
                <a:spcPts val="1800"/>
              </a:spcAft>
              <a:buFont typeface="+mj-lt"/>
              <a:buAutoNum type="arabicPeriod"/>
            </a:pPr>
            <a:r>
              <a:rPr lang="en-US" dirty="0" smtClean="0"/>
              <a:t>Specific gravity (Sp. Gravity or SG) is the density of a liquid substance relative to the density of water.  Water has a SG = 1.0. </a:t>
            </a:r>
          </a:p>
        </p:txBody>
      </p:sp>
      <mc:AlternateContent xmlns:mc="http://schemas.openxmlformats.org/markup-compatibility/2006" xmlns:a14="http://schemas.microsoft.com/office/drawing/2010/main">
        <mc:Choice Requires="a14">
          <p:sp>
            <p:nvSpPr>
              <p:cNvPr id="2" name="TextBox 1"/>
              <p:cNvSpPr txBox="1"/>
              <p:nvPr/>
            </p:nvSpPr>
            <p:spPr>
              <a:xfrm>
                <a:off x="685800" y="1453293"/>
                <a:ext cx="7499232" cy="669992"/>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𝐹𝑒𝑒𝑑</m:t>
                    </m:r>
                    <m:r>
                      <a:rPr lang="en-US" b="0" i="1" smtClean="0">
                        <a:latin typeface="Cambria Math" panose="02040503050406030204" pitchFamily="18" charset="0"/>
                      </a:rPr>
                      <m:t> </m:t>
                    </m:r>
                    <m:r>
                      <a:rPr lang="en-US" b="0" i="1" smtClean="0">
                        <a:latin typeface="Cambria Math" panose="02040503050406030204" pitchFamily="18" charset="0"/>
                      </a:rPr>
                      <m:t>𝑟𝑎𝑡𝑒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𝑙𝑏𝑠</m:t>
                            </m:r>
                          </m:num>
                          <m:den>
                            <m:r>
                              <a:rPr lang="en-US" b="0" i="1" smtClean="0">
                                <a:latin typeface="Cambria Math" panose="02040503050406030204" pitchFamily="18" charset="0"/>
                              </a:rPr>
                              <m:t>𝑑𝑎𝑦</m:t>
                            </m:r>
                          </m:den>
                        </m:f>
                      </m:e>
                    </m:d>
                    <m:r>
                      <a:rPr lang="en-US" b="0" i="1" smtClean="0">
                        <a:latin typeface="Cambria Math" panose="02040503050406030204" pitchFamily="18" charset="0"/>
                      </a:rPr>
                      <m:t>=</m:t>
                    </m:r>
                    <m:f>
                      <m:fPr>
                        <m:ctrlPr>
                          <a:rPr lang="en-US" i="1" smtClean="0">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8.34 </m:t>
                        </m:r>
                        <m:r>
                          <a:rPr lang="en-US" i="1">
                            <a:solidFill>
                              <a:schemeClr val="tx1"/>
                            </a:solidFill>
                            <a:latin typeface="Cambria Math" panose="02040503050406030204" pitchFamily="18" charset="0"/>
                          </a:rPr>
                          <m:t>𝑙𝑏𝑠</m:t>
                        </m:r>
                      </m:num>
                      <m:den>
                        <m:r>
                          <a:rPr lang="en-US" i="1">
                            <a:solidFill>
                              <a:schemeClr val="tx1"/>
                            </a:solidFill>
                            <a:latin typeface="Cambria Math" panose="02040503050406030204" pitchFamily="18" charset="0"/>
                          </a:rPr>
                          <m:t> </m:t>
                        </m:r>
                        <m:r>
                          <a:rPr lang="en-US" i="1" strike="sngStrike" smtClean="0">
                            <a:solidFill>
                              <a:srgbClr val="C00000"/>
                            </a:solidFill>
                            <a:latin typeface="Cambria Math" panose="02040503050406030204" pitchFamily="18" charset="0"/>
                          </a:rPr>
                          <m:t>𝑀𝐺</m:t>
                        </m:r>
                        <m:r>
                          <a:rPr lang="en-US" i="1">
                            <a:solidFill>
                              <a:schemeClr val="tx1"/>
                            </a:solidFill>
                            <a:latin typeface="Cambria Math" panose="02040503050406030204" pitchFamily="18" charset="0"/>
                          </a:rPr>
                          <m:t>(</m:t>
                        </m:r>
                        <m:f>
                          <m:fPr>
                            <m:ctrlPr>
                              <a:rPr lang="en-US" i="1">
                                <a:solidFill>
                                  <a:schemeClr val="tx1"/>
                                </a:solidFill>
                                <a:latin typeface="Cambria Math" panose="02040503050406030204" pitchFamily="18" charset="0"/>
                              </a:rPr>
                            </m:ctrlPr>
                          </m:fPr>
                          <m:num>
                            <m:r>
                              <a:rPr lang="en-US" i="1" strike="sngStrike" smtClean="0">
                                <a:solidFill>
                                  <a:srgbClr val="C00000"/>
                                </a:solidFill>
                                <a:latin typeface="Cambria Math" panose="02040503050406030204" pitchFamily="18" charset="0"/>
                              </a:rPr>
                              <m:t>𝑚𝑔</m:t>
                            </m:r>
                          </m:num>
                          <m:den>
                            <m:r>
                              <a:rPr lang="en-US" i="1" strike="sngStrike" smtClean="0">
                                <a:solidFill>
                                  <a:srgbClr val="C00000"/>
                                </a:solidFill>
                                <a:latin typeface="Cambria Math" panose="02040503050406030204" pitchFamily="18" charset="0"/>
                              </a:rPr>
                              <m:t>𝑙</m:t>
                            </m:r>
                            <m:r>
                              <a:rPr lang="en-US" i="1" strike="sngStrike">
                                <a:solidFill>
                                  <a:srgbClr val="C00000"/>
                                </a:solidFill>
                                <a:latin typeface="Cambria Math" panose="02040503050406030204" pitchFamily="18" charset="0"/>
                              </a:rPr>
                              <m:t>𝑖𝑡𝑒𝑟</m:t>
                            </m:r>
                          </m:den>
                        </m:f>
                        <m:r>
                          <a:rPr lang="en-US" i="1">
                            <a:solidFill>
                              <a:schemeClr val="tx1"/>
                            </a:solidFill>
                            <a:latin typeface="Cambria Math" panose="02040503050406030204" pitchFamily="18" charset="0"/>
                          </a:rPr>
                          <m:t>)</m:t>
                        </m:r>
                      </m:den>
                    </m:f>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𝑑𝑜𝑠𝑒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trike="sngStrike" smtClean="0">
                                <a:solidFill>
                                  <a:srgbClr val="C00000"/>
                                </a:solidFill>
                                <a:latin typeface="Cambria Math" panose="02040503050406030204" pitchFamily="18" charset="0"/>
                              </a:rPr>
                              <m:t>𝑚𝑔</m:t>
                            </m:r>
                          </m:num>
                          <m:den>
                            <m:r>
                              <a:rPr lang="en-US" b="0" i="1" strike="sngStrike" smtClean="0">
                                <a:solidFill>
                                  <a:srgbClr val="C00000"/>
                                </a:solidFill>
                                <a:latin typeface="Cambria Math" panose="02040503050406030204" pitchFamily="18" charset="0"/>
                              </a:rPr>
                              <m:t>𝑙𝑖𝑡𝑒𝑟</m:t>
                            </m:r>
                          </m:den>
                        </m:f>
                      </m:e>
                    </m:d>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𝑓𝑙𝑜𝑤</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trike="sngStrike" smtClean="0">
                            <a:solidFill>
                              <a:srgbClr val="C00000"/>
                            </a:solidFill>
                            <a:latin typeface="Cambria Math" panose="02040503050406030204" pitchFamily="18" charset="0"/>
                          </a:rPr>
                          <m:t>𝑀𝐺</m:t>
                        </m:r>
                      </m:num>
                      <m:den>
                        <m:r>
                          <a:rPr lang="en-US" b="0" i="1" smtClean="0">
                            <a:latin typeface="Cambria Math" panose="02040503050406030204" pitchFamily="18" charset="0"/>
                          </a:rPr>
                          <m:t>𝑑𝑎𝑦</m:t>
                        </m:r>
                      </m:den>
                    </m:f>
                    <m:r>
                      <a:rPr lang="en-US" b="0" i="1" smtClean="0">
                        <a:latin typeface="Cambria Math" panose="02040503050406030204" pitchFamily="18" charset="0"/>
                      </a:rPr>
                      <m:t>) </m:t>
                    </m:r>
                  </m:oMath>
                </a14:m>
                <a:r>
                  <a:rPr lang="en-US" dirty="0" smtClean="0"/>
                  <a:t> </a:t>
                </a:r>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685800" y="1453293"/>
                <a:ext cx="7499232" cy="66999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533400" y="5791200"/>
                <a:ext cx="634353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𝐷𝑒𝑛𝑠𝑖𝑡𝑦</m:t>
                      </m:r>
                      <m:r>
                        <a:rPr lang="en-US" sz="2000" b="0" i="1" smtClean="0">
                          <a:latin typeface="Cambria Math" panose="02040503050406030204" pitchFamily="18" charset="0"/>
                        </a:rPr>
                        <m:t> </m:t>
                      </m:r>
                      <m:r>
                        <a:rPr lang="en-US" sz="2000" b="0" i="1" smtClean="0">
                          <a:latin typeface="Cambria Math" panose="02040503050406030204" pitchFamily="18" charset="0"/>
                        </a:rPr>
                        <m:t>𝑜𝑓</m:t>
                      </m:r>
                      <m:r>
                        <a:rPr lang="en-US" sz="2000" b="0" i="1" smtClean="0">
                          <a:latin typeface="Cambria Math" panose="02040503050406030204" pitchFamily="18" charset="0"/>
                        </a:rPr>
                        <m:t> 12.5% </m:t>
                      </m:r>
                      <m:r>
                        <a:rPr lang="en-US" sz="2000" b="0" i="1" smtClean="0">
                          <a:latin typeface="Cambria Math" panose="02040503050406030204" pitchFamily="18" charset="0"/>
                        </a:rPr>
                        <m:t>𝑁𝑎𝑂𝐶𝐿</m:t>
                      </m:r>
                      <m:r>
                        <a:rPr lang="en-US" sz="2000" b="0" i="1" smtClean="0">
                          <a:latin typeface="Cambria Math" panose="02040503050406030204" pitchFamily="18" charset="0"/>
                        </a:rPr>
                        <m:t>=1.2 </m:t>
                      </m:r>
                      <m:r>
                        <a:rPr lang="en-US" sz="2000" b="0" i="1" smtClean="0">
                          <a:latin typeface="Cambria Math" panose="02040503050406030204" pitchFamily="18" charset="0"/>
                        </a:rPr>
                        <m:t>𝑥</m:t>
                      </m:r>
                      <m:r>
                        <a:rPr lang="en-US" sz="2000" b="0" i="1" smtClean="0">
                          <a:latin typeface="Cambria Math" panose="02040503050406030204" pitchFamily="18" charset="0"/>
                        </a:rPr>
                        <m:t> 8.34= 10 </m:t>
                      </m:r>
                      <m:r>
                        <a:rPr lang="en-US" sz="2000" b="0" i="1" smtClean="0">
                          <a:latin typeface="Cambria Math" panose="02040503050406030204" pitchFamily="18" charset="0"/>
                        </a:rPr>
                        <m:t>𝑙𝑏𝑠</m:t>
                      </m:r>
                      <m:r>
                        <a:rPr lang="en-US" sz="2000" b="0" i="1" smtClean="0">
                          <a:latin typeface="Cambria Math" panose="02040503050406030204" pitchFamily="18" charset="0"/>
                        </a:rPr>
                        <m:t>/</m:t>
                      </m:r>
                      <m:r>
                        <a:rPr lang="en-US" sz="2000" b="0" i="1" smtClean="0">
                          <a:latin typeface="Cambria Math" panose="02040503050406030204" pitchFamily="18" charset="0"/>
                        </a:rPr>
                        <m:t>𝑔𝑎𝑙𝑙𝑜𝑛</m:t>
                      </m:r>
                    </m:oMath>
                  </m:oMathPara>
                </a14:m>
                <a:endParaRPr lang="en-US" sz="2000" dirty="0"/>
              </a:p>
            </p:txBody>
          </p:sp>
        </mc:Choice>
        <mc:Fallback xmlns="">
          <p:sp>
            <p:nvSpPr>
              <p:cNvPr id="3" name="TextBox 2"/>
              <p:cNvSpPr txBox="1">
                <a:spLocks noRot="1" noChangeAspect="1" noMove="1" noResize="1" noEditPoints="1" noAdjustHandles="1" noChangeArrowheads="1" noChangeShapeType="1" noTextEdit="1"/>
              </p:cNvSpPr>
              <p:nvPr/>
            </p:nvSpPr>
            <p:spPr>
              <a:xfrm>
                <a:off x="533400" y="5791200"/>
                <a:ext cx="6343531" cy="307777"/>
              </a:xfrm>
              <a:prstGeom prst="rect">
                <a:avLst/>
              </a:prstGeom>
              <a:blipFill rotWithShape="0">
                <a:blip r:embed="rId4"/>
                <a:stretch>
                  <a:fillRect l="-385" r="-385" b="-36000"/>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6737937" y="4267200"/>
            <a:ext cx="2084916" cy="1371600"/>
          </a:xfrm>
          <a:prstGeom prst="rect">
            <a:avLst/>
          </a:prstGeom>
        </p:spPr>
      </p:pic>
      <p:sp>
        <p:nvSpPr>
          <p:cNvPr id="6" name="Rectangle 5"/>
          <p:cNvSpPr/>
          <p:nvPr/>
        </p:nvSpPr>
        <p:spPr>
          <a:xfrm>
            <a:off x="583220" y="4555763"/>
            <a:ext cx="6096000" cy="1015663"/>
          </a:xfrm>
          <a:prstGeom prst="rect">
            <a:avLst/>
          </a:prstGeom>
        </p:spPr>
        <p:txBody>
          <a:bodyPr wrap="square">
            <a:spAutoFit/>
          </a:bodyPr>
          <a:lstStyle/>
          <a:p>
            <a:pPr eaLnBrk="1" hangingPunct="1">
              <a:spcAft>
                <a:spcPts val="1800"/>
              </a:spcAft>
            </a:pPr>
            <a:r>
              <a:rPr lang="en-US" sz="2000" dirty="0">
                <a:solidFill>
                  <a:srgbClr val="005595"/>
                </a:solidFill>
                <a:latin typeface="+mn-lt"/>
              </a:rPr>
              <a:t>Example: 12.5% sodium hypochlorite (</a:t>
            </a:r>
            <a:r>
              <a:rPr lang="en-US" sz="2000" dirty="0" err="1">
                <a:solidFill>
                  <a:srgbClr val="005595"/>
                </a:solidFill>
                <a:latin typeface="+mn-lt"/>
              </a:rPr>
              <a:t>NaOCL</a:t>
            </a:r>
            <a:r>
              <a:rPr lang="en-US" sz="2000" dirty="0">
                <a:solidFill>
                  <a:srgbClr val="005595"/>
                </a:solidFill>
                <a:latin typeface="+mn-lt"/>
              </a:rPr>
              <a:t>) has a SG of around 1.2, therefore, the density of the chlorine = SG of chlorine x density of water.</a:t>
            </a:r>
          </a:p>
        </p:txBody>
      </p:sp>
      <p:sp>
        <p:nvSpPr>
          <p:cNvPr id="8" name="Rectangle 7"/>
          <p:cNvSpPr/>
          <p:nvPr/>
        </p:nvSpPr>
        <p:spPr>
          <a:xfrm>
            <a:off x="6765453" y="5036375"/>
            <a:ext cx="762000" cy="400110"/>
          </a:xfrm>
          <a:prstGeom prst="rect">
            <a:avLst/>
          </a:prstGeom>
          <a:noFill/>
          <a:ln>
            <a:noFill/>
          </a:ln>
        </p:spPr>
        <p:txBody>
          <a:bodyPr wrap="square" lIns="91440" tIns="45720" rIns="91440" bIns="45720">
            <a:spAutoFit/>
          </a:bodyPr>
          <a:lstStyle/>
          <a:p>
            <a:pPr algn="ctr"/>
            <a:r>
              <a:rPr lang="en-US" sz="2000" b="1" dirty="0" smtClean="0">
                <a:ln w="22225">
                  <a:noFill/>
                  <a:prstDash val="solid"/>
                </a:ln>
                <a:solidFill>
                  <a:srgbClr val="0070C0"/>
                </a:solidFill>
              </a:rPr>
              <a:t>H</a:t>
            </a:r>
            <a:r>
              <a:rPr lang="en-US" sz="2000" b="1" baseline="-25000" dirty="0" smtClean="0">
                <a:ln w="22225">
                  <a:noFill/>
                  <a:prstDash val="solid"/>
                </a:ln>
                <a:solidFill>
                  <a:srgbClr val="0070C0"/>
                </a:solidFill>
              </a:rPr>
              <a:t>2</a:t>
            </a:r>
            <a:r>
              <a:rPr lang="en-US" sz="2000" b="1" dirty="0" smtClean="0">
                <a:ln w="22225">
                  <a:noFill/>
                  <a:prstDash val="solid"/>
                </a:ln>
                <a:solidFill>
                  <a:srgbClr val="0070C0"/>
                </a:solidFill>
              </a:rPr>
              <a:t>O</a:t>
            </a:r>
            <a:endParaRPr lang="en-US" sz="2000" b="1" dirty="0">
              <a:ln w="22225">
                <a:noFill/>
                <a:prstDash val="solid"/>
              </a:ln>
              <a:solidFill>
                <a:srgbClr val="0070C0"/>
              </a:solidFill>
            </a:endParaRPr>
          </a:p>
        </p:txBody>
      </p:sp>
      <p:sp>
        <p:nvSpPr>
          <p:cNvPr id="12" name="Rectangle 11"/>
          <p:cNvSpPr/>
          <p:nvPr/>
        </p:nvSpPr>
        <p:spPr>
          <a:xfrm>
            <a:off x="7772400" y="5171316"/>
            <a:ext cx="1371600" cy="400110"/>
          </a:xfrm>
          <a:prstGeom prst="rect">
            <a:avLst/>
          </a:prstGeom>
          <a:noFill/>
          <a:ln>
            <a:noFill/>
          </a:ln>
        </p:spPr>
        <p:txBody>
          <a:bodyPr wrap="square" lIns="91440" tIns="45720" rIns="91440" bIns="45720">
            <a:spAutoFit/>
          </a:bodyPr>
          <a:lstStyle/>
          <a:p>
            <a:pPr algn="ctr"/>
            <a:r>
              <a:rPr lang="en-US" sz="2000" b="1" dirty="0" err="1" smtClean="0">
                <a:ln w="22225">
                  <a:noFill/>
                  <a:prstDash val="solid"/>
                </a:ln>
                <a:solidFill>
                  <a:srgbClr val="7030A0"/>
                </a:solidFill>
              </a:rPr>
              <a:t>NaOCL</a:t>
            </a:r>
            <a:endParaRPr lang="en-US" sz="2000" b="1" dirty="0">
              <a:ln w="22225">
                <a:noFill/>
                <a:prstDash val="solid"/>
              </a:ln>
              <a:solidFill>
                <a:srgbClr val="7030A0"/>
              </a:solidFill>
            </a:endParaRPr>
          </a:p>
        </p:txBody>
      </p:sp>
    </p:spTree>
    <p:extLst>
      <p:ext uri="{BB962C8B-B14F-4D97-AF65-F5344CB8AC3E}">
        <p14:creationId xmlns:p14="http://schemas.microsoft.com/office/powerpoint/2010/main" val="1258147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85800" y="457200"/>
            <a:ext cx="7772400" cy="1143000"/>
          </a:xfrm>
        </p:spPr>
        <p:txBody>
          <a:bodyPr/>
          <a:lstStyle/>
          <a:p>
            <a:pPr eaLnBrk="1" hangingPunct="1">
              <a:defRPr/>
            </a:pPr>
            <a:r>
              <a:rPr lang="en-US" dirty="0" smtClean="0"/>
              <a:t>Density and GPD</a:t>
            </a:r>
          </a:p>
        </p:txBody>
      </p:sp>
      <p:sp>
        <p:nvSpPr>
          <p:cNvPr id="22531" name="Rectangle 3"/>
          <p:cNvSpPr>
            <a:spLocks noGrp="1" noChangeArrowheads="1"/>
          </p:cNvSpPr>
          <p:nvPr>
            <p:ph type="body" idx="1"/>
          </p:nvPr>
        </p:nvSpPr>
        <p:spPr>
          <a:xfrm>
            <a:off x="533400" y="2533129"/>
            <a:ext cx="8382000" cy="1305715"/>
          </a:xfrm>
        </p:spPr>
        <p:txBody>
          <a:bodyPr/>
          <a:lstStyle/>
          <a:p>
            <a:pPr marL="0" indent="0" eaLnBrk="1" hangingPunct="1">
              <a:spcAft>
                <a:spcPts val="1800"/>
              </a:spcAft>
              <a:buNone/>
            </a:pPr>
            <a:r>
              <a:rPr lang="en-US" sz="1800" u="sng" dirty="0" smtClean="0">
                <a:solidFill>
                  <a:srgbClr val="C00000"/>
                </a:solidFill>
              </a:rPr>
              <a:t>Convert to </a:t>
            </a:r>
            <a:r>
              <a:rPr lang="en-US" sz="1800" u="sng" dirty="0" err="1" smtClean="0">
                <a:solidFill>
                  <a:srgbClr val="C00000"/>
                </a:solidFill>
              </a:rPr>
              <a:t>gpd</a:t>
            </a:r>
            <a:endParaRPr lang="en-US" sz="1800" u="sng" dirty="0" smtClean="0">
              <a:solidFill>
                <a:srgbClr val="C00000"/>
              </a:solidFill>
            </a:endParaRPr>
          </a:p>
          <a:p>
            <a:pPr marL="0" indent="0" eaLnBrk="1" hangingPunct="1">
              <a:spcAft>
                <a:spcPts val="1800"/>
              </a:spcAft>
              <a:buNone/>
            </a:pPr>
            <a:endParaRPr lang="en-US" sz="1800" dirty="0">
              <a:solidFill>
                <a:srgbClr val="C00000"/>
              </a:solidFill>
            </a:endParaRPr>
          </a:p>
          <a:p>
            <a:pPr marL="0" indent="0" eaLnBrk="1" hangingPunct="1">
              <a:spcAft>
                <a:spcPts val="1800"/>
              </a:spcAft>
              <a:buNone/>
            </a:pPr>
            <a:endParaRPr lang="en-US" sz="1800" dirty="0" smtClean="0">
              <a:solidFill>
                <a:srgbClr val="C00000"/>
              </a:solidFill>
            </a:endParaRPr>
          </a:p>
          <a:p>
            <a:pPr marL="0" indent="0" eaLnBrk="1" hangingPunct="1">
              <a:spcAft>
                <a:spcPts val="1800"/>
              </a:spcAft>
              <a:buNone/>
            </a:pPr>
            <a:r>
              <a:rPr lang="en-US" sz="1800" dirty="0" smtClean="0">
                <a:solidFill>
                  <a:srgbClr val="C00000"/>
                </a:solidFill>
              </a:rPr>
              <a:t>Or combined…</a:t>
            </a:r>
          </a:p>
        </p:txBody>
      </p:sp>
      <mc:AlternateContent xmlns:mc="http://schemas.openxmlformats.org/markup-compatibility/2006" xmlns:a14="http://schemas.microsoft.com/office/drawing/2010/main">
        <mc:Choice Requires="a14">
          <p:sp>
            <p:nvSpPr>
              <p:cNvPr id="2" name="TextBox 1"/>
              <p:cNvSpPr txBox="1"/>
              <p:nvPr/>
            </p:nvSpPr>
            <p:spPr>
              <a:xfrm>
                <a:off x="660699" y="1664077"/>
                <a:ext cx="7499232" cy="669992"/>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𝐹𝑒𝑒𝑑</m:t>
                    </m:r>
                    <m:r>
                      <a:rPr lang="en-US" b="0" i="1" smtClean="0">
                        <a:latin typeface="Cambria Math" panose="02040503050406030204" pitchFamily="18" charset="0"/>
                      </a:rPr>
                      <m:t> </m:t>
                    </m:r>
                    <m:r>
                      <a:rPr lang="en-US" b="0" i="1" smtClean="0">
                        <a:latin typeface="Cambria Math" panose="02040503050406030204" pitchFamily="18" charset="0"/>
                      </a:rPr>
                      <m:t>𝑟𝑎𝑡𝑒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𝑙𝑏𝑠</m:t>
                            </m:r>
                          </m:num>
                          <m:den>
                            <m:r>
                              <a:rPr lang="en-US" b="0" i="1" smtClean="0">
                                <a:latin typeface="Cambria Math" panose="02040503050406030204" pitchFamily="18" charset="0"/>
                              </a:rPr>
                              <m:t>𝑑𝑎𝑦</m:t>
                            </m:r>
                          </m:den>
                        </m:f>
                      </m:e>
                    </m:d>
                    <m:r>
                      <a:rPr lang="en-US" b="0" i="1" smtClean="0">
                        <a:latin typeface="Cambria Math" panose="02040503050406030204" pitchFamily="18" charset="0"/>
                      </a:rPr>
                      <m:t>=</m:t>
                    </m:r>
                    <m:f>
                      <m:fPr>
                        <m:ctrlPr>
                          <a:rPr lang="en-US" i="1" smtClean="0">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8.34 </m:t>
                        </m:r>
                        <m:r>
                          <a:rPr lang="en-US" i="1">
                            <a:solidFill>
                              <a:schemeClr val="tx1"/>
                            </a:solidFill>
                            <a:latin typeface="Cambria Math" panose="02040503050406030204" pitchFamily="18" charset="0"/>
                          </a:rPr>
                          <m:t>𝑙𝑏𝑠</m:t>
                        </m:r>
                      </m:num>
                      <m:den>
                        <m:r>
                          <a:rPr lang="en-US" i="1">
                            <a:solidFill>
                              <a:schemeClr val="tx1"/>
                            </a:solidFill>
                            <a:latin typeface="Cambria Math" panose="02040503050406030204" pitchFamily="18" charset="0"/>
                          </a:rPr>
                          <m:t> </m:t>
                        </m:r>
                        <m:r>
                          <a:rPr lang="en-US" i="1" strike="sngStrike" smtClean="0">
                            <a:solidFill>
                              <a:srgbClr val="C00000"/>
                            </a:solidFill>
                            <a:latin typeface="Cambria Math" panose="02040503050406030204" pitchFamily="18" charset="0"/>
                          </a:rPr>
                          <m:t>𝑀𝐺</m:t>
                        </m:r>
                        <m:r>
                          <a:rPr lang="en-US" i="1">
                            <a:solidFill>
                              <a:schemeClr val="tx1"/>
                            </a:solidFill>
                            <a:latin typeface="Cambria Math" panose="02040503050406030204" pitchFamily="18" charset="0"/>
                          </a:rPr>
                          <m:t>(</m:t>
                        </m:r>
                        <m:f>
                          <m:fPr>
                            <m:ctrlPr>
                              <a:rPr lang="en-US" i="1">
                                <a:solidFill>
                                  <a:schemeClr val="tx1"/>
                                </a:solidFill>
                                <a:latin typeface="Cambria Math" panose="02040503050406030204" pitchFamily="18" charset="0"/>
                              </a:rPr>
                            </m:ctrlPr>
                          </m:fPr>
                          <m:num>
                            <m:r>
                              <a:rPr lang="en-US" i="1" strike="sngStrike" smtClean="0">
                                <a:solidFill>
                                  <a:srgbClr val="C00000"/>
                                </a:solidFill>
                                <a:latin typeface="Cambria Math" panose="02040503050406030204" pitchFamily="18" charset="0"/>
                              </a:rPr>
                              <m:t>𝑚𝑔</m:t>
                            </m:r>
                          </m:num>
                          <m:den>
                            <m:r>
                              <a:rPr lang="en-US" i="1" strike="sngStrike" smtClean="0">
                                <a:solidFill>
                                  <a:srgbClr val="C00000"/>
                                </a:solidFill>
                                <a:latin typeface="Cambria Math" panose="02040503050406030204" pitchFamily="18" charset="0"/>
                              </a:rPr>
                              <m:t>𝑙</m:t>
                            </m:r>
                            <m:r>
                              <a:rPr lang="en-US" i="1" strike="sngStrike">
                                <a:solidFill>
                                  <a:srgbClr val="C00000"/>
                                </a:solidFill>
                                <a:latin typeface="Cambria Math" panose="02040503050406030204" pitchFamily="18" charset="0"/>
                              </a:rPr>
                              <m:t>𝑖𝑡𝑒𝑟</m:t>
                            </m:r>
                          </m:den>
                        </m:f>
                        <m:r>
                          <a:rPr lang="en-US" i="1">
                            <a:solidFill>
                              <a:schemeClr val="tx1"/>
                            </a:solidFill>
                            <a:latin typeface="Cambria Math" panose="02040503050406030204" pitchFamily="18" charset="0"/>
                          </a:rPr>
                          <m:t>)</m:t>
                        </m:r>
                      </m:den>
                    </m:f>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𝑑𝑜𝑠𝑒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trike="sngStrike" smtClean="0">
                                <a:solidFill>
                                  <a:srgbClr val="C00000"/>
                                </a:solidFill>
                                <a:latin typeface="Cambria Math" panose="02040503050406030204" pitchFamily="18" charset="0"/>
                              </a:rPr>
                              <m:t>𝑚𝑔</m:t>
                            </m:r>
                          </m:num>
                          <m:den>
                            <m:r>
                              <a:rPr lang="en-US" b="0" i="1" strike="sngStrike" smtClean="0">
                                <a:solidFill>
                                  <a:srgbClr val="C00000"/>
                                </a:solidFill>
                                <a:latin typeface="Cambria Math" panose="02040503050406030204" pitchFamily="18" charset="0"/>
                              </a:rPr>
                              <m:t>𝑙𝑖𝑡𝑒𝑟</m:t>
                            </m:r>
                          </m:den>
                        </m:f>
                      </m:e>
                    </m:d>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𝑓𝑙𝑜𝑤</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trike="sngStrike" smtClean="0">
                            <a:solidFill>
                              <a:srgbClr val="C00000"/>
                            </a:solidFill>
                            <a:latin typeface="Cambria Math" panose="02040503050406030204" pitchFamily="18" charset="0"/>
                          </a:rPr>
                          <m:t>𝑀𝐺</m:t>
                        </m:r>
                      </m:num>
                      <m:den>
                        <m:r>
                          <a:rPr lang="en-US" b="0" i="1" smtClean="0">
                            <a:latin typeface="Cambria Math" panose="02040503050406030204" pitchFamily="18" charset="0"/>
                          </a:rPr>
                          <m:t>𝑑𝑎𝑦</m:t>
                        </m:r>
                      </m:den>
                    </m:f>
                    <m:r>
                      <a:rPr lang="en-US" b="0" i="1" smtClean="0">
                        <a:latin typeface="Cambria Math" panose="02040503050406030204" pitchFamily="18" charset="0"/>
                      </a:rPr>
                      <m:t>) </m:t>
                    </m:r>
                  </m:oMath>
                </a14:m>
                <a:r>
                  <a:rPr lang="en-US" dirty="0" smtClean="0"/>
                  <a:t> </a:t>
                </a:r>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660699" y="1664077"/>
                <a:ext cx="7499232" cy="66999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2846287" y="2610796"/>
                <a:ext cx="4355038" cy="11503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𝐹𝑒𝑒𝑑</m:t>
                      </m:r>
                      <m:r>
                        <a:rPr lang="en-US" sz="2000" b="0" i="1" smtClean="0">
                          <a:latin typeface="Cambria Math" panose="02040503050406030204" pitchFamily="18" charset="0"/>
                        </a:rPr>
                        <m:t> </m:t>
                      </m:r>
                      <m:r>
                        <a:rPr lang="en-US" sz="2000" b="0" i="1" smtClean="0">
                          <a:latin typeface="Cambria Math" panose="02040503050406030204" pitchFamily="18" charset="0"/>
                        </a:rPr>
                        <m:t>𝑟𝑎𝑡𝑒</m:t>
                      </m:r>
                      <m:r>
                        <a:rPr lang="en-US" sz="2000" b="0" i="1" smtClean="0">
                          <a:latin typeface="Cambria Math" panose="02040503050406030204" pitchFamily="18" charset="0"/>
                        </a:rPr>
                        <m:t> </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𝑔𝑝𝑑</m:t>
                          </m:r>
                        </m:e>
                      </m:d>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𝐹𝑒𝑒𝑑</m:t>
                              </m:r>
                              <m:r>
                                <a:rPr lang="en-US" sz="2000" b="0" i="1" smtClean="0">
                                  <a:latin typeface="Cambria Math" panose="02040503050406030204" pitchFamily="18" charset="0"/>
                                </a:rPr>
                                <m:t> </m:t>
                              </m:r>
                              <m:r>
                                <a:rPr lang="en-US" sz="2000" b="0" i="1" smtClean="0">
                                  <a:latin typeface="Cambria Math" panose="02040503050406030204" pitchFamily="18" charset="0"/>
                                </a:rPr>
                                <m:t>𝑟𝑎𝑡𝑒</m:t>
                              </m:r>
                              <m:r>
                                <a:rPr lang="en-US" sz="2000" b="0" i="1" smtClean="0">
                                  <a:latin typeface="Cambria Math" panose="02040503050406030204" pitchFamily="18" charset="0"/>
                                </a:rPr>
                                <m:t> </m:t>
                              </m:r>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𝑙𝑏</m:t>
                                      </m:r>
                                    </m:num>
                                    <m:den>
                                      <m:r>
                                        <a:rPr lang="en-US" sz="2000" b="0" i="1" smtClean="0">
                                          <a:latin typeface="Cambria Math" panose="02040503050406030204" pitchFamily="18" charset="0"/>
                                        </a:rPr>
                                        <m:t>𝑑𝑎𝑦</m:t>
                                      </m:r>
                                    </m:den>
                                  </m:f>
                                </m:e>
                              </m:d>
                            </m:e>
                          </m:d>
                        </m:num>
                        <m:den>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𝑆𝐺</m:t>
                              </m:r>
                              <m:r>
                                <a:rPr lang="en-US" sz="2000" b="0" i="1" smtClean="0">
                                  <a:latin typeface="Cambria Math" panose="02040503050406030204" pitchFamily="18" charset="0"/>
                                </a:rPr>
                                <m:t> </m:t>
                              </m:r>
                              <m:r>
                                <a:rPr lang="en-US" sz="2000" b="0" i="1" smtClean="0">
                                  <a:latin typeface="Cambria Math" panose="02040503050406030204" pitchFamily="18" charset="0"/>
                                </a:rPr>
                                <m:t>𝑥</m:t>
                              </m:r>
                              <m:r>
                                <a:rPr lang="en-US" sz="2000" b="0" i="1" smtClean="0">
                                  <a:latin typeface="Cambria Math" panose="02040503050406030204" pitchFamily="18" charset="0"/>
                                </a:rPr>
                                <m:t> 8.34</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𝑙𝑏</m:t>
                                  </m:r>
                                </m:num>
                                <m:den>
                                  <m:r>
                                    <a:rPr lang="en-US" sz="2000" b="0" i="1" smtClean="0">
                                      <a:latin typeface="Cambria Math" panose="02040503050406030204" pitchFamily="18" charset="0"/>
                                    </a:rPr>
                                    <m:t>𝑔𝑎𝑙</m:t>
                                  </m:r>
                                </m:den>
                              </m:f>
                            </m:e>
                          </m:d>
                        </m:den>
                      </m:f>
                    </m:oMath>
                  </m:oMathPara>
                </a14:m>
                <a:endParaRPr lang="en-US" sz="2000" dirty="0"/>
              </a:p>
            </p:txBody>
          </p:sp>
        </mc:Choice>
        <mc:Fallback xmlns="">
          <p:sp>
            <p:nvSpPr>
              <p:cNvPr id="3" name="TextBox 2"/>
              <p:cNvSpPr txBox="1">
                <a:spLocks noRot="1" noChangeAspect="1" noMove="1" noResize="1" noEditPoints="1" noAdjustHandles="1" noChangeArrowheads="1" noChangeShapeType="1" noTextEdit="1"/>
              </p:cNvSpPr>
              <p:nvPr/>
            </p:nvSpPr>
            <p:spPr>
              <a:xfrm>
                <a:off x="2846287" y="2610796"/>
                <a:ext cx="4355038" cy="115038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658071" y="4648200"/>
                <a:ext cx="6686318" cy="1086388"/>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𝐹𝑒𝑒𝑑</m:t>
                    </m:r>
                    <m:r>
                      <a:rPr lang="en-US" b="0" i="1" smtClean="0">
                        <a:latin typeface="Cambria Math" panose="02040503050406030204" pitchFamily="18" charset="0"/>
                      </a:rPr>
                      <m:t> </m:t>
                    </m:r>
                    <m:r>
                      <a:rPr lang="en-US" b="0" i="1" smtClean="0">
                        <a:latin typeface="Cambria Math" panose="02040503050406030204" pitchFamily="18" charset="0"/>
                      </a:rPr>
                      <m:t>𝑟𝑎𝑡𝑒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𝑔𝑝𝑑</m:t>
                        </m:r>
                      </m:e>
                    </m:d>
                    <m:r>
                      <a:rPr lang="en-US" b="0" i="1" smtClean="0">
                        <a:latin typeface="Cambria Math" panose="02040503050406030204" pitchFamily="18" charset="0"/>
                      </a:rPr>
                      <m:t>=</m:t>
                    </m:r>
                    <m:f>
                      <m:fPr>
                        <m:ctrlPr>
                          <a:rPr lang="en-US" b="0" i="1" smtClean="0">
                            <a:solidFill>
                              <a:schemeClr val="tx1"/>
                            </a:solidFill>
                            <a:latin typeface="Cambria Math" panose="02040503050406030204" pitchFamily="18" charset="0"/>
                          </a:rPr>
                        </m:ctrlPr>
                      </m:fPr>
                      <m:num>
                        <m:d>
                          <m:dPr>
                            <m:begChr m:val="["/>
                            <m:endChr m:val="]"/>
                            <m:ctrlPr>
                              <a:rPr lang="en-US" b="0" i="1" smtClean="0">
                                <a:solidFill>
                                  <a:schemeClr val="tx1"/>
                                </a:solidFill>
                                <a:latin typeface="Cambria Math" panose="02040503050406030204" pitchFamily="18" charset="0"/>
                              </a:rPr>
                            </m:ctrlPr>
                          </m:dPr>
                          <m:e>
                            <m:f>
                              <m:fPr>
                                <m:ctrlPr>
                                  <a:rPr lang="en-US" i="1" smtClean="0">
                                    <a:solidFill>
                                      <a:schemeClr val="tx1"/>
                                    </a:solidFill>
                                    <a:latin typeface="Cambria Math" panose="02040503050406030204" pitchFamily="18" charset="0"/>
                                  </a:rPr>
                                </m:ctrlPr>
                              </m:fPr>
                              <m:num>
                                <m:r>
                                  <a:rPr lang="en-US" i="1" strike="sngStrike" smtClean="0">
                                    <a:solidFill>
                                      <a:srgbClr val="C00000"/>
                                    </a:solidFill>
                                    <a:latin typeface="Cambria Math" panose="02040503050406030204" pitchFamily="18" charset="0"/>
                                  </a:rPr>
                                  <m:t>8.34 </m:t>
                                </m:r>
                                <m:r>
                                  <a:rPr lang="en-US" i="1" strike="sngStrike" smtClean="0">
                                    <a:solidFill>
                                      <a:srgbClr val="C00000"/>
                                    </a:solidFill>
                                    <a:latin typeface="Cambria Math" panose="02040503050406030204" pitchFamily="18" charset="0"/>
                                  </a:rPr>
                                  <m:t>𝑙𝑏𝑠</m:t>
                                </m:r>
                              </m:num>
                              <m:den>
                                <m:r>
                                  <a:rPr lang="en-US" i="1">
                                    <a:solidFill>
                                      <a:schemeClr val="tx1"/>
                                    </a:solidFill>
                                    <a:latin typeface="Cambria Math" panose="02040503050406030204" pitchFamily="18" charset="0"/>
                                  </a:rPr>
                                  <m:t> </m:t>
                                </m:r>
                                <m:r>
                                  <a:rPr lang="en-US" i="1" strike="sngStrike" smtClean="0">
                                    <a:solidFill>
                                      <a:srgbClr val="C00000"/>
                                    </a:solidFill>
                                    <a:latin typeface="Cambria Math" panose="02040503050406030204" pitchFamily="18" charset="0"/>
                                  </a:rPr>
                                  <m:t>𝑀𝐺</m:t>
                                </m:r>
                                <m:d>
                                  <m:dPr>
                                    <m:ctrlPr>
                                      <a:rPr lang="en-US" i="1" strike="sngStrike">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r>
                                          <a:rPr lang="en-US" i="1" strike="sngStrike" smtClean="0">
                                            <a:solidFill>
                                              <a:srgbClr val="C00000"/>
                                            </a:solidFill>
                                            <a:latin typeface="Cambria Math" panose="02040503050406030204" pitchFamily="18" charset="0"/>
                                          </a:rPr>
                                          <m:t>𝑚𝑔</m:t>
                                        </m:r>
                                      </m:num>
                                      <m:den>
                                        <m:r>
                                          <a:rPr lang="en-US" i="1" strike="sngStrike" smtClean="0">
                                            <a:solidFill>
                                              <a:srgbClr val="C00000"/>
                                            </a:solidFill>
                                            <a:latin typeface="Cambria Math" panose="02040503050406030204" pitchFamily="18" charset="0"/>
                                          </a:rPr>
                                          <m:t>𝑙</m:t>
                                        </m:r>
                                        <m:r>
                                          <a:rPr lang="en-US" i="1" strike="sngStrike">
                                            <a:solidFill>
                                              <a:srgbClr val="C00000"/>
                                            </a:solidFill>
                                            <a:latin typeface="Cambria Math" panose="02040503050406030204" pitchFamily="18" charset="0"/>
                                          </a:rPr>
                                          <m:t>𝑖𝑡𝑒𝑟</m:t>
                                        </m:r>
                                      </m:den>
                                    </m:f>
                                  </m:e>
                                </m:d>
                              </m:den>
                            </m:f>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𝑑𝑜𝑠𝑒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trike="sngStrike" smtClean="0">
                                        <a:solidFill>
                                          <a:srgbClr val="C00000"/>
                                        </a:solidFill>
                                        <a:latin typeface="Cambria Math" panose="02040503050406030204" pitchFamily="18" charset="0"/>
                                      </a:rPr>
                                      <m:t>𝑚𝑔</m:t>
                                    </m:r>
                                  </m:num>
                                  <m:den>
                                    <m:r>
                                      <a:rPr lang="en-US" b="0" i="1" strike="sngStrike" smtClean="0">
                                        <a:solidFill>
                                          <a:srgbClr val="C00000"/>
                                        </a:solidFill>
                                        <a:latin typeface="Cambria Math" panose="02040503050406030204" pitchFamily="18" charset="0"/>
                                      </a:rPr>
                                      <m:t>𝑙𝑖𝑡𝑒𝑟</m:t>
                                    </m:r>
                                  </m:den>
                                </m:f>
                              </m:e>
                            </m:d>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𝑓𝑙𝑜𝑤</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trike="sngStrike" smtClean="0">
                                        <a:solidFill>
                                          <a:srgbClr val="C00000"/>
                                        </a:solidFill>
                                        <a:latin typeface="Cambria Math" panose="02040503050406030204" pitchFamily="18" charset="0"/>
                                      </a:rPr>
                                      <m:t>𝑀𝐺</m:t>
                                    </m:r>
                                  </m:num>
                                  <m:den>
                                    <m:r>
                                      <a:rPr lang="en-US" b="0" i="1" smtClean="0">
                                        <a:latin typeface="Cambria Math" panose="02040503050406030204" pitchFamily="18" charset="0"/>
                                      </a:rPr>
                                      <m:t>𝑑𝑎𝑦</m:t>
                                    </m:r>
                                  </m:den>
                                </m:f>
                              </m:e>
                            </m:d>
                          </m:e>
                        </m:d>
                      </m:num>
                      <m:den>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𝑆𝐺</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8.34</m:t>
                            </m:r>
                            <m:f>
                              <m:fPr>
                                <m:ctrlPr>
                                  <a:rPr lang="en-US" b="0" i="1" smtClean="0">
                                    <a:latin typeface="Cambria Math" panose="02040503050406030204" pitchFamily="18" charset="0"/>
                                  </a:rPr>
                                </m:ctrlPr>
                              </m:fPr>
                              <m:num>
                                <m:r>
                                  <a:rPr lang="en-US" b="0" i="1" strike="sngStrike" smtClean="0">
                                    <a:solidFill>
                                      <a:srgbClr val="C00000"/>
                                    </a:solidFill>
                                    <a:latin typeface="Cambria Math" panose="02040503050406030204" pitchFamily="18" charset="0"/>
                                  </a:rPr>
                                  <m:t>𝑙𝑏</m:t>
                                </m:r>
                              </m:num>
                              <m:den>
                                <m:r>
                                  <a:rPr lang="en-US" b="0" i="1" smtClean="0">
                                    <a:latin typeface="Cambria Math" panose="02040503050406030204" pitchFamily="18" charset="0"/>
                                  </a:rPr>
                                  <m:t>𝑔𝑎𝑙</m:t>
                                </m:r>
                              </m:den>
                            </m:f>
                          </m:e>
                        </m:d>
                      </m:den>
                    </m:f>
                    <m:r>
                      <a:rPr lang="en-US" b="0" i="1" smtClean="0">
                        <a:latin typeface="Cambria Math" panose="02040503050406030204" pitchFamily="18" charset="0"/>
                      </a:rPr>
                      <m:t> </m:t>
                    </m:r>
                  </m:oMath>
                </a14:m>
                <a:r>
                  <a:rPr lang="en-US" dirty="0" smtClean="0"/>
                  <a:t> </a:t>
                </a:r>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658071" y="4648200"/>
                <a:ext cx="6686318" cy="1086388"/>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9895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85800" y="457200"/>
            <a:ext cx="7772400" cy="1143000"/>
          </a:xfrm>
        </p:spPr>
        <p:txBody>
          <a:bodyPr/>
          <a:lstStyle/>
          <a:p>
            <a:pPr eaLnBrk="1" hangingPunct="1">
              <a:defRPr/>
            </a:pPr>
            <a:r>
              <a:rPr lang="en-US" dirty="0" smtClean="0"/>
              <a:t>% Concentration</a:t>
            </a:r>
          </a:p>
        </p:txBody>
      </p:sp>
      <p:sp>
        <p:nvSpPr>
          <p:cNvPr id="22531" name="Rectangle 3"/>
          <p:cNvSpPr>
            <a:spLocks noGrp="1" noChangeArrowheads="1"/>
          </p:cNvSpPr>
          <p:nvPr>
            <p:ph type="body" idx="1"/>
          </p:nvPr>
        </p:nvSpPr>
        <p:spPr>
          <a:xfrm>
            <a:off x="533400" y="2533129"/>
            <a:ext cx="8382000" cy="1305715"/>
          </a:xfrm>
        </p:spPr>
        <p:txBody>
          <a:bodyPr/>
          <a:lstStyle/>
          <a:p>
            <a:pPr marL="0" indent="0" eaLnBrk="1" hangingPunct="1">
              <a:spcAft>
                <a:spcPts val="1800"/>
              </a:spcAft>
              <a:buNone/>
            </a:pPr>
            <a:r>
              <a:rPr lang="en-US" sz="1800" u="sng" dirty="0" smtClean="0">
                <a:solidFill>
                  <a:srgbClr val="C00000"/>
                </a:solidFill>
              </a:rPr>
              <a:t>How does % concentration factor in?</a:t>
            </a:r>
          </a:p>
          <a:p>
            <a:pPr marL="0" indent="0" eaLnBrk="1" hangingPunct="1">
              <a:spcAft>
                <a:spcPts val="1800"/>
              </a:spcAft>
              <a:buNone/>
            </a:pPr>
            <a:r>
              <a:rPr lang="en-US" sz="1800" dirty="0" smtClean="0"/>
              <a:t>If the product is diluted in any way, this also needs to be factored in.  Generally this is expressed as a % concentration (e.g. 12.5% sodium hypochlorite, 50% caustic, or 48.5% alum).</a:t>
            </a:r>
          </a:p>
          <a:p>
            <a:pPr marL="0" indent="0" eaLnBrk="1" hangingPunct="1">
              <a:spcAft>
                <a:spcPts val="1800"/>
              </a:spcAft>
              <a:buNone/>
            </a:pPr>
            <a:r>
              <a:rPr lang="en-US" sz="1800" dirty="0" smtClean="0"/>
              <a:t>Divide the feed rate by the product % concentration (converted to a decimal by dividing by 100%) as shown below:</a:t>
            </a:r>
          </a:p>
          <a:p>
            <a:pPr marL="0" indent="0" eaLnBrk="1" hangingPunct="1">
              <a:spcAft>
                <a:spcPts val="1800"/>
              </a:spcAft>
              <a:buNone/>
            </a:pPr>
            <a:endParaRPr lang="en-US" sz="1800" dirty="0" smtClean="0">
              <a:solidFill>
                <a:srgbClr val="C00000"/>
              </a:solidFill>
            </a:endParaRPr>
          </a:p>
        </p:txBody>
      </p:sp>
      <mc:AlternateContent xmlns:mc="http://schemas.openxmlformats.org/markup-compatibility/2006" xmlns:a14="http://schemas.microsoft.com/office/drawing/2010/main">
        <mc:Choice Requires="a14">
          <p:sp>
            <p:nvSpPr>
              <p:cNvPr id="2" name="TextBox 1"/>
              <p:cNvSpPr txBox="1"/>
              <p:nvPr/>
            </p:nvSpPr>
            <p:spPr>
              <a:xfrm>
                <a:off x="660699" y="1664077"/>
                <a:ext cx="7499232" cy="669992"/>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𝐹𝑒𝑒𝑑</m:t>
                    </m:r>
                    <m:r>
                      <a:rPr lang="en-US" b="0" i="1" smtClean="0">
                        <a:latin typeface="Cambria Math" panose="02040503050406030204" pitchFamily="18" charset="0"/>
                      </a:rPr>
                      <m:t> </m:t>
                    </m:r>
                    <m:r>
                      <a:rPr lang="en-US" b="0" i="1" smtClean="0">
                        <a:latin typeface="Cambria Math" panose="02040503050406030204" pitchFamily="18" charset="0"/>
                      </a:rPr>
                      <m:t>𝑟𝑎𝑡𝑒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𝑙𝑏𝑠</m:t>
                            </m:r>
                          </m:num>
                          <m:den>
                            <m:r>
                              <a:rPr lang="en-US" b="0" i="1" smtClean="0">
                                <a:latin typeface="Cambria Math" panose="02040503050406030204" pitchFamily="18" charset="0"/>
                              </a:rPr>
                              <m:t>𝑑𝑎𝑦</m:t>
                            </m:r>
                          </m:den>
                        </m:f>
                      </m:e>
                    </m:d>
                    <m:r>
                      <a:rPr lang="en-US" b="0" i="1" smtClean="0">
                        <a:latin typeface="Cambria Math" panose="02040503050406030204" pitchFamily="18" charset="0"/>
                      </a:rPr>
                      <m:t>=</m:t>
                    </m:r>
                    <m:f>
                      <m:fPr>
                        <m:ctrlPr>
                          <a:rPr lang="en-US" i="1" smtClean="0">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8.34 </m:t>
                        </m:r>
                        <m:r>
                          <a:rPr lang="en-US" i="1">
                            <a:solidFill>
                              <a:schemeClr val="tx1"/>
                            </a:solidFill>
                            <a:latin typeface="Cambria Math" panose="02040503050406030204" pitchFamily="18" charset="0"/>
                          </a:rPr>
                          <m:t>𝑙𝑏𝑠</m:t>
                        </m:r>
                      </m:num>
                      <m:den>
                        <m:r>
                          <a:rPr lang="en-US" i="1">
                            <a:solidFill>
                              <a:schemeClr val="tx1"/>
                            </a:solidFill>
                            <a:latin typeface="Cambria Math" panose="02040503050406030204" pitchFamily="18" charset="0"/>
                          </a:rPr>
                          <m:t> </m:t>
                        </m:r>
                        <m:r>
                          <a:rPr lang="en-US" i="1" strike="sngStrike" smtClean="0">
                            <a:solidFill>
                              <a:srgbClr val="C00000"/>
                            </a:solidFill>
                            <a:latin typeface="Cambria Math" panose="02040503050406030204" pitchFamily="18" charset="0"/>
                          </a:rPr>
                          <m:t>𝑀𝐺</m:t>
                        </m:r>
                        <m:r>
                          <a:rPr lang="en-US" i="1">
                            <a:solidFill>
                              <a:schemeClr val="tx1"/>
                            </a:solidFill>
                            <a:latin typeface="Cambria Math" panose="02040503050406030204" pitchFamily="18" charset="0"/>
                          </a:rPr>
                          <m:t>(</m:t>
                        </m:r>
                        <m:f>
                          <m:fPr>
                            <m:ctrlPr>
                              <a:rPr lang="en-US" i="1">
                                <a:solidFill>
                                  <a:schemeClr val="tx1"/>
                                </a:solidFill>
                                <a:latin typeface="Cambria Math" panose="02040503050406030204" pitchFamily="18" charset="0"/>
                              </a:rPr>
                            </m:ctrlPr>
                          </m:fPr>
                          <m:num>
                            <m:r>
                              <a:rPr lang="en-US" i="1" strike="sngStrike" smtClean="0">
                                <a:solidFill>
                                  <a:srgbClr val="C00000"/>
                                </a:solidFill>
                                <a:latin typeface="Cambria Math" panose="02040503050406030204" pitchFamily="18" charset="0"/>
                              </a:rPr>
                              <m:t>𝑚𝑔</m:t>
                            </m:r>
                          </m:num>
                          <m:den>
                            <m:r>
                              <a:rPr lang="en-US" i="1" strike="sngStrike" smtClean="0">
                                <a:solidFill>
                                  <a:srgbClr val="C00000"/>
                                </a:solidFill>
                                <a:latin typeface="Cambria Math" panose="02040503050406030204" pitchFamily="18" charset="0"/>
                              </a:rPr>
                              <m:t>𝑙</m:t>
                            </m:r>
                            <m:r>
                              <a:rPr lang="en-US" i="1" strike="sngStrike">
                                <a:solidFill>
                                  <a:srgbClr val="C00000"/>
                                </a:solidFill>
                                <a:latin typeface="Cambria Math" panose="02040503050406030204" pitchFamily="18" charset="0"/>
                              </a:rPr>
                              <m:t>𝑖𝑡𝑒𝑟</m:t>
                            </m:r>
                          </m:den>
                        </m:f>
                        <m:r>
                          <a:rPr lang="en-US" i="1">
                            <a:solidFill>
                              <a:schemeClr val="tx1"/>
                            </a:solidFill>
                            <a:latin typeface="Cambria Math" panose="02040503050406030204" pitchFamily="18" charset="0"/>
                          </a:rPr>
                          <m:t>)</m:t>
                        </m:r>
                      </m:den>
                    </m:f>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𝑑𝑜𝑠𝑒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trike="sngStrike" smtClean="0">
                                <a:solidFill>
                                  <a:srgbClr val="C00000"/>
                                </a:solidFill>
                                <a:latin typeface="Cambria Math" panose="02040503050406030204" pitchFamily="18" charset="0"/>
                              </a:rPr>
                              <m:t>𝑚𝑔</m:t>
                            </m:r>
                          </m:num>
                          <m:den>
                            <m:r>
                              <a:rPr lang="en-US" b="0" i="1" strike="sngStrike" smtClean="0">
                                <a:solidFill>
                                  <a:srgbClr val="C00000"/>
                                </a:solidFill>
                                <a:latin typeface="Cambria Math" panose="02040503050406030204" pitchFamily="18" charset="0"/>
                              </a:rPr>
                              <m:t>𝑙𝑖𝑡𝑒𝑟</m:t>
                            </m:r>
                          </m:den>
                        </m:f>
                      </m:e>
                    </m:d>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𝑓𝑙𝑜𝑤</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trike="sngStrike" smtClean="0">
                            <a:solidFill>
                              <a:srgbClr val="C00000"/>
                            </a:solidFill>
                            <a:latin typeface="Cambria Math" panose="02040503050406030204" pitchFamily="18" charset="0"/>
                          </a:rPr>
                          <m:t>𝑀𝐺</m:t>
                        </m:r>
                      </m:num>
                      <m:den>
                        <m:r>
                          <a:rPr lang="en-US" b="0" i="1" smtClean="0">
                            <a:latin typeface="Cambria Math" panose="02040503050406030204" pitchFamily="18" charset="0"/>
                          </a:rPr>
                          <m:t>𝑑𝑎𝑦</m:t>
                        </m:r>
                      </m:den>
                    </m:f>
                    <m:r>
                      <a:rPr lang="en-US" b="0" i="1" smtClean="0">
                        <a:latin typeface="Cambria Math" panose="02040503050406030204" pitchFamily="18" charset="0"/>
                      </a:rPr>
                      <m:t>) </m:t>
                    </m:r>
                  </m:oMath>
                </a14:m>
                <a:r>
                  <a:rPr lang="en-US" dirty="0" smtClean="0"/>
                  <a:t> </a:t>
                </a:r>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660699" y="1664077"/>
                <a:ext cx="7499232" cy="66999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551793" y="5105400"/>
                <a:ext cx="6686318" cy="1086388"/>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𝐹𝑒𝑒𝑑</m:t>
                    </m:r>
                    <m:r>
                      <a:rPr lang="en-US" b="0" i="1" smtClean="0">
                        <a:latin typeface="Cambria Math" panose="02040503050406030204" pitchFamily="18" charset="0"/>
                      </a:rPr>
                      <m:t> </m:t>
                    </m:r>
                    <m:r>
                      <a:rPr lang="en-US" b="0" i="1" smtClean="0">
                        <a:latin typeface="Cambria Math" panose="02040503050406030204" pitchFamily="18" charset="0"/>
                      </a:rPr>
                      <m:t>𝑟𝑎𝑡𝑒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𝑔𝑝𝑑</m:t>
                        </m:r>
                      </m:e>
                    </m:d>
                    <m:r>
                      <a:rPr lang="en-US" b="0" i="1" smtClean="0">
                        <a:latin typeface="Cambria Math" panose="02040503050406030204" pitchFamily="18" charset="0"/>
                      </a:rPr>
                      <m:t>=</m:t>
                    </m:r>
                    <m:f>
                      <m:fPr>
                        <m:ctrlPr>
                          <a:rPr lang="en-US" b="0" i="1" smtClean="0">
                            <a:solidFill>
                              <a:schemeClr val="tx1"/>
                            </a:solidFill>
                            <a:latin typeface="Cambria Math" panose="02040503050406030204" pitchFamily="18" charset="0"/>
                          </a:rPr>
                        </m:ctrlPr>
                      </m:fPr>
                      <m:num>
                        <m:d>
                          <m:dPr>
                            <m:begChr m:val="["/>
                            <m:endChr m:val="]"/>
                            <m:ctrlPr>
                              <a:rPr lang="en-US" b="0" i="1" smtClean="0">
                                <a:solidFill>
                                  <a:schemeClr val="tx1"/>
                                </a:solidFill>
                                <a:latin typeface="Cambria Math" panose="02040503050406030204" pitchFamily="18" charset="0"/>
                              </a:rPr>
                            </m:ctrlPr>
                          </m:dPr>
                          <m:e>
                            <m:f>
                              <m:fPr>
                                <m:ctrlPr>
                                  <a:rPr lang="en-US" i="1" smtClean="0">
                                    <a:solidFill>
                                      <a:schemeClr val="tx1"/>
                                    </a:solidFill>
                                    <a:latin typeface="Cambria Math" panose="02040503050406030204" pitchFamily="18" charset="0"/>
                                  </a:rPr>
                                </m:ctrlPr>
                              </m:fPr>
                              <m:num>
                                <m:r>
                                  <a:rPr lang="en-US" i="1" strike="sngStrike" smtClean="0">
                                    <a:solidFill>
                                      <a:srgbClr val="C00000"/>
                                    </a:solidFill>
                                    <a:latin typeface="Cambria Math" panose="02040503050406030204" pitchFamily="18" charset="0"/>
                                  </a:rPr>
                                  <m:t>8.34 </m:t>
                                </m:r>
                                <m:r>
                                  <a:rPr lang="en-US" i="1" strike="sngStrike" smtClean="0">
                                    <a:solidFill>
                                      <a:srgbClr val="C00000"/>
                                    </a:solidFill>
                                    <a:latin typeface="Cambria Math" panose="02040503050406030204" pitchFamily="18" charset="0"/>
                                  </a:rPr>
                                  <m:t>𝑙𝑏𝑠</m:t>
                                </m:r>
                              </m:num>
                              <m:den>
                                <m:r>
                                  <a:rPr lang="en-US" i="1">
                                    <a:solidFill>
                                      <a:schemeClr val="tx1"/>
                                    </a:solidFill>
                                    <a:latin typeface="Cambria Math" panose="02040503050406030204" pitchFamily="18" charset="0"/>
                                  </a:rPr>
                                  <m:t> </m:t>
                                </m:r>
                                <m:r>
                                  <a:rPr lang="en-US" i="1" strike="sngStrike" smtClean="0">
                                    <a:solidFill>
                                      <a:srgbClr val="C00000"/>
                                    </a:solidFill>
                                    <a:latin typeface="Cambria Math" panose="02040503050406030204" pitchFamily="18" charset="0"/>
                                  </a:rPr>
                                  <m:t>𝑀𝐺</m:t>
                                </m:r>
                                <m:d>
                                  <m:dPr>
                                    <m:ctrlPr>
                                      <a:rPr lang="en-US" i="1" strike="sngStrike">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r>
                                          <a:rPr lang="en-US" i="1" strike="sngStrike" smtClean="0">
                                            <a:solidFill>
                                              <a:srgbClr val="C00000"/>
                                            </a:solidFill>
                                            <a:latin typeface="Cambria Math" panose="02040503050406030204" pitchFamily="18" charset="0"/>
                                          </a:rPr>
                                          <m:t>𝑚𝑔</m:t>
                                        </m:r>
                                      </m:num>
                                      <m:den>
                                        <m:r>
                                          <a:rPr lang="en-US" i="1" strike="sngStrike" smtClean="0">
                                            <a:solidFill>
                                              <a:srgbClr val="C00000"/>
                                            </a:solidFill>
                                            <a:latin typeface="Cambria Math" panose="02040503050406030204" pitchFamily="18" charset="0"/>
                                          </a:rPr>
                                          <m:t>𝑙</m:t>
                                        </m:r>
                                        <m:r>
                                          <a:rPr lang="en-US" i="1" strike="sngStrike">
                                            <a:solidFill>
                                              <a:srgbClr val="C00000"/>
                                            </a:solidFill>
                                            <a:latin typeface="Cambria Math" panose="02040503050406030204" pitchFamily="18" charset="0"/>
                                          </a:rPr>
                                          <m:t>𝑖𝑡𝑒𝑟</m:t>
                                        </m:r>
                                      </m:den>
                                    </m:f>
                                  </m:e>
                                </m:d>
                              </m:den>
                            </m:f>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𝑑𝑜𝑠𝑒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trike="sngStrike" smtClean="0">
                                        <a:solidFill>
                                          <a:srgbClr val="C00000"/>
                                        </a:solidFill>
                                        <a:latin typeface="Cambria Math" panose="02040503050406030204" pitchFamily="18" charset="0"/>
                                      </a:rPr>
                                      <m:t>𝑚𝑔</m:t>
                                    </m:r>
                                  </m:num>
                                  <m:den>
                                    <m:r>
                                      <a:rPr lang="en-US" b="0" i="1" strike="sngStrike" smtClean="0">
                                        <a:solidFill>
                                          <a:srgbClr val="C00000"/>
                                        </a:solidFill>
                                        <a:latin typeface="Cambria Math" panose="02040503050406030204" pitchFamily="18" charset="0"/>
                                      </a:rPr>
                                      <m:t>𝑙𝑖𝑡𝑒𝑟</m:t>
                                    </m:r>
                                  </m:den>
                                </m:f>
                              </m:e>
                            </m:d>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𝑓𝑙𝑜𝑤</m:t>
                            </m:r>
                            <m:r>
                              <a:rPr lang="en-US" b="0" i="1" smtClean="0">
                                <a:latin typeface="Cambria Math" panose="02040503050406030204" pitchFamily="18" charset="0"/>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trike="sngStrike" smtClean="0">
                                        <a:solidFill>
                                          <a:srgbClr val="C00000"/>
                                        </a:solidFill>
                                        <a:latin typeface="Cambria Math" panose="02040503050406030204" pitchFamily="18" charset="0"/>
                                      </a:rPr>
                                      <m:t>𝑀𝐺</m:t>
                                    </m:r>
                                  </m:num>
                                  <m:den>
                                    <m:r>
                                      <a:rPr lang="en-US" b="0" i="1" smtClean="0">
                                        <a:latin typeface="Cambria Math" panose="02040503050406030204" pitchFamily="18" charset="0"/>
                                      </a:rPr>
                                      <m:t>𝑑𝑎𝑦</m:t>
                                    </m:r>
                                  </m:den>
                                </m:f>
                              </m:e>
                            </m:d>
                          </m:e>
                        </m:d>
                      </m:num>
                      <m:den>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𝑆𝐺</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8.34</m:t>
                            </m:r>
                            <m:f>
                              <m:fPr>
                                <m:ctrlPr>
                                  <a:rPr lang="en-US" b="0" i="1" smtClean="0">
                                    <a:latin typeface="Cambria Math" panose="02040503050406030204" pitchFamily="18" charset="0"/>
                                  </a:rPr>
                                </m:ctrlPr>
                              </m:fPr>
                              <m:num>
                                <m:r>
                                  <a:rPr lang="en-US" b="0" i="1" strike="sngStrike" smtClean="0">
                                    <a:solidFill>
                                      <a:srgbClr val="C00000"/>
                                    </a:solidFill>
                                    <a:latin typeface="Cambria Math" panose="02040503050406030204" pitchFamily="18" charset="0"/>
                                  </a:rPr>
                                  <m:t>𝑙𝑏</m:t>
                                </m:r>
                              </m:num>
                              <m:den>
                                <m:r>
                                  <a:rPr lang="en-US" b="0" i="1" smtClean="0">
                                    <a:latin typeface="Cambria Math" panose="02040503050406030204" pitchFamily="18" charset="0"/>
                                  </a:rPr>
                                  <m:t>𝑔𝑎𝑙</m:t>
                                </m:r>
                              </m:den>
                            </m:f>
                          </m:e>
                        </m:d>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d>
                          <m:dPr>
                            <m:begChr m:val="["/>
                            <m:endChr m:val="]"/>
                            <m:ctrlPr>
                              <a:rPr lang="en-US" b="1" i="1" smtClean="0">
                                <a:solidFill>
                                  <a:srgbClr val="005595"/>
                                </a:solidFill>
                                <a:latin typeface="Cambria Math" panose="02040503050406030204" pitchFamily="18" charset="0"/>
                              </a:rPr>
                            </m:ctrlPr>
                          </m:dPr>
                          <m:e>
                            <m:f>
                              <m:fPr>
                                <m:ctrlPr>
                                  <a:rPr lang="en-US" b="1" i="1" smtClean="0">
                                    <a:solidFill>
                                      <a:srgbClr val="005595"/>
                                    </a:solidFill>
                                    <a:latin typeface="Cambria Math" panose="02040503050406030204" pitchFamily="18" charset="0"/>
                                  </a:rPr>
                                </m:ctrlPr>
                              </m:fPr>
                              <m:num>
                                <m:r>
                                  <a:rPr lang="en-US" b="1" i="1" strike="sngStrike" smtClean="0">
                                    <a:solidFill>
                                      <a:srgbClr val="FF0000"/>
                                    </a:solidFill>
                                    <a:latin typeface="Cambria Math" panose="02040503050406030204" pitchFamily="18" charset="0"/>
                                  </a:rPr>
                                  <m:t>%</m:t>
                                </m:r>
                                <m:r>
                                  <a:rPr lang="en-US" b="1" i="1" smtClean="0">
                                    <a:solidFill>
                                      <a:srgbClr val="005595"/>
                                    </a:solidFill>
                                    <a:latin typeface="Cambria Math" panose="02040503050406030204" pitchFamily="18" charset="0"/>
                                  </a:rPr>
                                  <m:t> </m:t>
                                </m:r>
                                <m:r>
                                  <a:rPr lang="en-US" b="1" i="1" smtClean="0">
                                    <a:solidFill>
                                      <a:srgbClr val="005595"/>
                                    </a:solidFill>
                                    <a:latin typeface="Cambria Math" panose="02040503050406030204" pitchFamily="18" charset="0"/>
                                  </a:rPr>
                                  <m:t>𝒔𝒕𝒓𝒆𝒏𝒈𝒕𝒉</m:t>
                                </m:r>
                              </m:num>
                              <m:den>
                                <m:r>
                                  <a:rPr lang="en-US" b="1" i="1" smtClean="0">
                                    <a:solidFill>
                                      <a:srgbClr val="005595"/>
                                    </a:solidFill>
                                    <a:latin typeface="Cambria Math" panose="02040503050406030204" pitchFamily="18" charset="0"/>
                                  </a:rPr>
                                  <m:t>𝟏𝟎𝟎</m:t>
                                </m:r>
                                <m:r>
                                  <a:rPr lang="en-US" b="1" i="1" strike="sngStrike" smtClean="0">
                                    <a:solidFill>
                                      <a:srgbClr val="FF0000"/>
                                    </a:solidFill>
                                    <a:latin typeface="Cambria Math" panose="02040503050406030204" pitchFamily="18" charset="0"/>
                                  </a:rPr>
                                  <m:t>%</m:t>
                                </m:r>
                              </m:den>
                            </m:f>
                          </m:e>
                        </m:d>
                      </m:den>
                    </m:f>
                    <m:r>
                      <a:rPr lang="en-US" b="0" i="1" smtClean="0">
                        <a:latin typeface="Cambria Math" panose="02040503050406030204" pitchFamily="18" charset="0"/>
                      </a:rPr>
                      <m:t> </m:t>
                    </m:r>
                  </m:oMath>
                </a14:m>
                <a:r>
                  <a:rPr lang="en-US" dirty="0" smtClean="0"/>
                  <a:t> </a:t>
                </a:r>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551793" y="5105400"/>
                <a:ext cx="6686318" cy="1086388"/>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80544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85800" y="457200"/>
            <a:ext cx="7772400" cy="1143000"/>
          </a:xfrm>
        </p:spPr>
        <p:txBody>
          <a:bodyPr/>
          <a:lstStyle/>
          <a:p>
            <a:pPr eaLnBrk="1" hangingPunct="1">
              <a:defRPr/>
            </a:pPr>
            <a:r>
              <a:rPr lang="en-US" dirty="0" smtClean="0"/>
              <a:t>Example – “pounds formula”</a:t>
            </a:r>
          </a:p>
        </p:txBody>
      </p:sp>
      <mc:AlternateContent xmlns:mc="http://schemas.openxmlformats.org/markup-compatibility/2006" xmlns:a14="http://schemas.microsoft.com/office/drawing/2010/main">
        <mc:Choice Requires="a14">
          <p:sp>
            <p:nvSpPr>
              <p:cNvPr id="2" name="TextBox 1"/>
              <p:cNvSpPr txBox="1"/>
              <p:nvPr/>
            </p:nvSpPr>
            <p:spPr>
              <a:xfrm>
                <a:off x="675290" y="2522130"/>
                <a:ext cx="7056612" cy="558679"/>
              </a:xfrm>
              <a:prstGeom prst="rect">
                <a:avLst/>
              </a:prstGeom>
              <a:noFill/>
            </p:spPr>
            <p:txBody>
              <a:bodyPr wrap="none" lIns="0" tIns="0" rIns="0" bIns="0" rtlCol="0">
                <a:spAutoFit/>
              </a:bodyPr>
              <a:lstStyle/>
              <a:p>
                <a14:m>
                  <m:oMath xmlns:m="http://schemas.openxmlformats.org/officeDocument/2006/math">
                    <m:r>
                      <a:rPr lang="en-US" sz="2000" b="0" i="1" smtClean="0">
                        <a:latin typeface="Cambria Math" panose="02040503050406030204" pitchFamily="18" charset="0"/>
                      </a:rPr>
                      <m:t>1) </m:t>
                    </m:r>
                    <m:r>
                      <a:rPr lang="en-US" sz="2000" b="0" i="1" smtClean="0">
                        <a:latin typeface="Cambria Math" panose="02040503050406030204" pitchFamily="18" charset="0"/>
                      </a:rPr>
                      <m:t>𝐹𝑒𝑒𝑑</m:t>
                    </m:r>
                    <m:r>
                      <a:rPr lang="en-US" sz="2000" b="0" i="1" smtClean="0">
                        <a:latin typeface="Cambria Math" panose="02040503050406030204" pitchFamily="18" charset="0"/>
                      </a:rPr>
                      <m:t> </m:t>
                    </m:r>
                    <m:r>
                      <a:rPr lang="en-US" sz="2000" b="0" i="1" smtClean="0">
                        <a:latin typeface="Cambria Math" panose="02040503050406030204" pitchFamily="18" charset="0"/>
                      </a:rPr>
                      <m:t>𝑟𝑎𝑡𝑒</m:t>
                    </m:r>
                    <m:r>
                      <a:rPr lang="en-US" sz="2000" b="0" i="1" smtClean="0">
                        <a:latin typeface="Cambria Math" panose="02040503050406030204" pitchFamily="18" charset="0"/>
                      </a:rPr>
                      <m:t> </m:t>
                    </m:r>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𝑙𝑏𝑠</m:t>
                            </m:r>
                          </m:num>
                          <m:den>
                            <m:r>
                              <a:rPr lang="en-US" sz="2000" b="0" i="1" smtClean="0">
                                <a:latin typeface="Cambria Math" panose="02040503050406030204" pitchFamily="18" charset="0"/>
                              </a:rPr>
                              <m:t>𝑑𝑎𝑦</m:t>
                            </m:r>
                          </m:den>
                        </m:f>
                      </m:e>
                    </m:d>
                    <m:r>
                      <a:rPr lang="en-US" sz="2000" b="0" i="1" smtClean="0">
                        <a:latin typeface="Cambria Math" panose="02040503050406030204" pitchFamily="18" charset="0"/>
                      </a:rPr>
                      <m:t>=</m:t>
                    </m:r>
                    <m:f>
                      <m:fPr>
                        <m:ctrlPr>
                          <a:rPr lang="en-US" sz="2000" i="1" smtClean="0">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8.34 </m:t>
                        </m:r>
                        <m:r>
                          <a:rPr lang="en-US" sz="2000" i="1">
                            <a:solidFill>
                              <a:schemeClr val="tx1"/>
                            </a:solidFill>
                            <a:latin typeface="Cambria Math" panose="02040503050406030204" pitchFamily="18" charset="0"/>
                          </a:rPr>
                          <m:t>𝑙𝑏𝑠</m:t>
                        </m:r>
                      </m:num>
                      <m:den>
                        <m:r>
                          <a:rPr lang="en-US" sz="2000" i="1">
                            <a:solidFill>
                              <a:schemeClr val="tx1"/>
                            </a:solidFill>
                            <a:latin typeface="Cambria Math" panose="02040503050406030204" pitchFamily="18" charset="0"/>
                          </a:rPr>
                          <m:t> </m:t>
                        </m:r>
                        <m:r>
                          <a:rPr lang="en-US" sz="2000" i="1" strike="sngStrike" smtClean="0">
                            <a:solidFill>
                              <a:srgbClr val="C00000"/>
                            </a:solidFill>
                            <a:latin typeface="Cambria Math" panose="02040503050406030204" pitchFamily="18" charset="0"/>
                          </a:rPr>
                          <m:t>𝑀𝐺</m:t>
                        </m:r>
                        <m:r>
                          <a:rPr lang="en-US" sz="2000" i="1">
                            <a:solidFill>
                              <a:schemeClr val="tx1"/>
                            </a:solidFill>
                            <a:latin typeface="Cambria Math" panose="02040503050406030204" pitchFamily="18" charset="0"/>
                          </a:rPr>
                          <m:t>(</m:t>
                        </m:r>
                        <m:f>
                          <m:fPr>
                            <m:ctrlPr>
                              <a:rPr lang="en-US" sz="2000" i="1">
                                <a:solidFill>
                                  <a:schemeClr val="tx1"/>
                                </a:solidFill>
                                <a:latin typeface="Cambria Math" panose="02040503050406030204" pitchFamily="18" charset="0"/>
                              </a:rPr>
                            </m:ctrlPr>
                          </m:fPr>
                          <m:num>
                            <m:r>
                              <a:rPr lang="en-US" sz="2000" i="1" strike="sngStrike" smtClean="0">
                                <a:solidFill>
                                  <a:srgbClr val="C00000"/>
                                </a:solidFill>
                                <a:latin typeface="Cambria Math" panose="02040503050406030204" pitchFamily="18" charset="0"/>
                              </a:rPr>
                              <m:t>𝑚𝑔</m:t>
                            </m:r>
                          </m:num>
                          <m:den>
                            <m:r>
                              <a:rPr lang="en-US" sz="2000" i="1" strike="sngStrike" smtClean="0">
                                <a:solidFill>
                                  <a:srgbClr val="C00000"/>
                                </a:solidFill>
                                <a:latin typeface="Cambria Math" panose="02040503050406030204" pitchFamily="18" charset="0"/>
                              </a:rPr>
                              <m:t>𝑙</m:t>
                            </m:r>
                            <m:r>
                              <a:rPr lang="en-US" sz="2000" i="1" strike="sngStrike">
                                <a:solidFill>
                                  <a:srgbClr val="C00000"/>
                                </a:solidFill>
                                <a:latin typeface="Cambria Math" panose="02040503050406030204" pitchFamily="18" charset="0"/>
                              </a:rPr>
                              <m:t>𝑖𝑡𝑒𝑟</m:t>
                            </m:r>
                          </m:den>
                        </m:f>
                        <m:r>
                          <a:rPr lang="en-US" sz="2000" i="1">
                            <a:solidFill>
                              <a:schemeClr val="tx1"/>
                            </a:solidFill>
                            <a:latin typeface="Cambria Math" panose="02040503050406030204" pitchFamily="18" charset="0"/>
                          </a:rPr>
                          <m:t>)</m:t>
                        </m:r>
                      </m:den>
                    </m:f>
                    <m:r>
                      <a:rPr lang="en-US" sz="2000" b="0" i="1" smtClean="0">
                        <a:latin typeface="Cambria Math" panose="02040503050406030204" pitchFamily="18" charset="0"/>
                      </a:rPr>
                      <m:t>𝑥</m:t>
                    </m:r>
                    <m:r>
                      <a:rPr lang="en-US" sz="2000" b="0" i="1" smtClean="0">
                        <a:latin typeface="Cambria Math" panose="02040503050406030204" pitchFamily="18" charset="0"/>
                      </a:rPr>
                      <m:t> 0.5 </m:t>
                    </m:r>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trike="sngStrike" smtClean="0">
                                <a:solidFill>
                                  <a:srgbClr val="C00000"/>
                                </a:solidFill>
                                <a:latin typeface="Cambria Math" panose="02040503050406030204" pitchFamily="18" charset="0"/>
                              </a:rPr>
                              <m:t>𝑚𝑔</m:t>
                            </m:r>
                          </m:num>
                          <m:den>
                            <m:r>
                              <a:rPr lang="en-US" sz="2000" b="0" i="1" strike="sngStrike" smtClean="0">
                                <a:solidFill>
                                  <a:srgbClr val="C00000"/>
                                </a:solidFill>
                                <a:latin typeface="Cambria Math" panose="02040503050406030204" pitchFamily="18" charset="0"/>
                              </a:rPr>
                              <m:t>𝑙𝑖𝑡𝑒𝑟</m:t>
                            </m:r>
                          </m:den>
                        </m:f>
                      </m:e>
                    </m:d>
                    <m:r>
                      <a:rPr lang="en-US" sz="2000" b="0" i="1" smtClean="0">
                        <a:latin typeface="Cambria Math" panose="02040503050406030204" pitchFamily="18" charset="0"/>
                      </a:rPr>
                      <m:t>𝑥</m:t>
                    </m:r>
                    <m:r>
                      <a:rPr lang="en-US" sz="2000" b="0" i="1" smtClean="0">
                        <a:latin typeface="Cambria Math" panose="02040503050406030204" pitchFamily="18" charset="0"/>
                      </a:rPr>
                      <m:t> 1 </m:t>
                    </m:r>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trike="sngStrike" smtClean="0">
                                <a:solidFill>
                                  <a:srgbClr val="C00000"/>
                                </a:solidFill>
                                <a:latin typeface="Cambria Math" panose="02040503050406030204" pitchFamily="18" charset="0"/>
                              </a:rPr>
                              <m:t>𝑀𝐺</m:t>
                            </m:r>
                          </m:num>
                          <m:den>
                            <m:r>
                              <a:rPr lang="en-US" sz="2000" b="0" i="1" smtClean="0">
                                <a:latin typeface="Cambria Math" panose="02040503050406030204" pitchFamily="18" charset="0"/>
                              </a:rPr>
                              <m:t>𝑑𝑎𝑦</m:t>
                            </m:r>
                          </m:den>
                        </m:f>
                      </m:e>
                    </m:d>
                    <m:r>
                      <a:rPr lang="en-US" sz="2000" b="0" i="1" smtClean="0">
                        <a:latin typeface="Cambria Math" panose="02040503050406030204" pitchFamily="18" charset="0"/>
                      </a:rPr>
                      <m:t>=4.17</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𝑙𝑏𝑠</m:t>
                        </m:r>
                      </m:num>
                      <m:den>
                        <m:r>
                          <a:rPr lang="en-US" sz="2000" b="0" i="1" smtClean="0">
                            <a:latin typeface="Cambria Math" panose="02040503050406030204" pitchFamily="18" charset="0"/>
                          </a:rPr>
                          <m:t>𝑑𝑎𝑦</m:t>
                        </m:r>
                      </m:den>
                    </m:f>
                  </m:oMath>
                </a14:m>
                <a:r>
                  <a:rPr lang="en-US" sz="2000" dirty="0" smtClean="0"/>
                  <a:t> </a:t>
                </a:r>
                <a:endParaRPr lang="en-US" sz="2000" dirty="0"/>
              </a:p>
            </p:txBody>
          </p:sp>
        </mc:Choice>
        <mc:Fallback xmlns="">
          <p:sp>
            <p:nvSpPr>
              <p:cNvPr id="2" name="TextBox 1"/>
              <p:cNvSpPr txBox="1">
                <a:spLocks noRot="1" noChangeAspect="1" noMove="1" noResize="1" noEditPoints="1" noAdjustHandles="1" noChangeArrowheads="1" noChangeShapeType="1" noTextEdit="1"/>
              </p:cNvSpPr>
              <p:nvPr/>
            </p:nvSpPr>
            <p:spPr>
              <a:xfrm>
                <a:off x="675290" y="2522130"/>
                <a:ext cx="7056612" cy="558679"/>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532967" y="3697521"/>
                <a:ext cx="5677645" cy="777777"/>
              </a:xfrm>
              <a:prstGeom prst="rect">
                <a:avLst/>
              </a:prstGeom>
              <a:noFill/>
            </p:spPr>
            <p:txBody>
              <a:bodyPr wrap="none" lIns="0" tIns="0" rIns="0" bIns="0" rtlCol="0">
                <a:spAutoFit/>
              </a:bodyPr>
              <a:lstStyle/>
              <a:p>
                <a14:m>
                  <m:oMath xmlns:m="http://schemas.openxmlformats.org/officeDocument/2006/math">
                    <m:r>
                      <a:rPr lang="en-US" sz="2000" b="0" i="1" smtClean="0">
                        <a:latin typeface="Cambria Math" panose="02040503050406030204" pitchFamily="18" charset="0"/>
                      </a:rPr>
                      <m:t>2) </m:t>
                    </m:r>
                    <m:r>
                      <a:rPr lang="en-US" sz="2000" b="0" i="1" smtClean="0">
                        <a:latin typeface="Cambria Math" panose="02040503050406030204" pitchFamily="18" charset="0"/>
                      </a:rPr>
                      <m:t>𝐹𝑒𝑒𝑑</m:t>
                    </m:r>
                    <m:r>
                      <a:rPr lang="en-US" sz="2000" b="0" i="1" smtClean="0">
                        <a:latin typeface="Cambria Math" panose="02040503050406030204" pitchFamily="18" charset="0"/>
                      </a:rPr>
                      <m:t> </m:t>
                    </m:r>
                    <m:r>
                      <a:rPr lang="en-US" sz="2000" b="0" i="1" smtClean="0">
                        <a:latin typeface="Cambria Math" panose="02040503050406030204" pitchFamily="18" charset="0"/>
                      </a:rPr>
                      <m:t>𝑟𝑎𝑡𝑒</m:t>
                    </m:r>
                    <m:r>
                      <a:rPr lang="en-US" sz="2000" b="0" i="1" smtClean="0">
                        <a:latin typeface="Cambria Math" panose="02040503050406030204" pitchFamily="18" charset="0"/>
                      </a:rPr>
                      <m:t> </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𝑔𝑝𝑑</m:t>
                        </m:r>
                      </m:e>
                    </m:d>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4.17</m:t>
                            </m:r>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𝑙𝑏𝑠</m:t>
                                    </m:r>
                                  </m:num>
                                  <m:den>
                                    <m:r>
                                      <a:rPr lang="en-US" sz="2000" b="0" i="1" smtClean="0">
                                        <a:latin typeface="Cambria Math" panose="02040503050406030204" pitchFamily="18" charset="0"/>
                                      </a:rPr>
                                      <m:t>𝑑𝑎𝑦</m:t>
                                    </m:r>
                                  </m:den>
                                </m:f>
                              </m:e>
                            </m:d>
                          </m:e>
                        </m:d>
                      </m:num>
                      <m:den>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12.5% </m:t>
                            </m:r>
                            <m:r>
                              <a:rPr lang="en-US" sz="2000" b="0" i="1" smtClean="0">
                                <a:latin typeface="Cambria Math" panose="02040503050406030204" pitchFamily="18" charset="0"/>
                              </a:rPr>
                              <m:t>𝑥</m:t>
                            </m:r>
                            <m:r>
                              <a:rPr lang="en-US" sz="2000" b="0" i="1" smtClean="0">
                                <a:latin typeface="Cambria Math" panose="02040503050406030204" pitchFamily="18" charset="0"/>
                              </a:rPr>
                              <m:t> 1.2 </m:t>
                            </m:r>
                            <m:r>
                              <a:rPr lang="en-US" sz="2000" b="0" i="1" smtClean="0">
                                <a:latin typeface="Cambria Math" panose="02040503050406030204" pitchFamily="18" charset="0"/>
                              </a:rPr>
                              <m:t>𝑥</m:t>
                            </m:r>
                            <m:r>
                              <a:rPr lang="en-US" sz="2000" b="0" i="1" smtClean="0">
                                <a:latin typeface="Cambria Math" panose="02040503050406030204" pitchFamily="18" charset="0"/>
                              </a:rPr>
                              <m:t> 8.34</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𝑙𝑏𝑠</m:t>
                                </m:r>
                              </m:num>
                              <m:den>
                                <m:r>
                                  <a:rPr lang="en-US" sz="2000" b="0" i="1" smtClean="0">
                                    <a:latin typeface="Cambria Math" panose="02040503050406030204" pitchFamily="18" charset="0"/>
                                  </a:rPr>
                                  <m:t>𝑔𝑎𝑙</m:t>
                                </m:r>
                              </m:den>
                            </m:f>
                          </m:e>
                        </m:d>
                      </m:den>
                    </m:f>
                  </m:oMath>
                </a14:m>
                <a:r>
                  <a:rPr lang="en-US" sz="2000" dirty="0" smtClean="0"/>
                  <a:t> = 3.33 </a:t>
                </a:r>
                <a:r>
                  <a:rPr lang="en-US" sz="2000" dirty="0" err="1" smtClean="0"/>
                  <a:t>gpd</a:t>
                </a:r>
                <a:r>
                  <a:rPr lang="en-US" sz="2000" dirty="0" smtClean="0"/>
                  <a:t> </a:t>
                </a:r>
                <a:endParaRPr lang="en-US" sz="2000" dirty="0"/>
              </a:p>
            </p:txBody>
          </p:sp>
        </mc:Choice>
        <mc:Fallback xmlns="">
          <p:sp>
            <p:nvSpPr>
              <p:cNvPr id="3" name="TextBox 2"/>
              <p:cNvSpPr txBox="1">
                <a:spLocks noRot="1" noChangeAspect="1" noMove="1" noResize="1" noEditPoints="1" noAdjustHandles="1" noChangeArrowheads="1" noChangeShapeType="1" noTextEdit="1"/>
              </p:cNvSpPr>
              <p:nvPr/>
            </p:nvSpPr>
            <p:spPr>
              <a:xfrm>
                <a:off x="532967" y="3697521"/>
                <a:ext cx="5677645" cy="777777"/>
              </a:xfrm>
              <a:prstGeom prst="rect">
                <a:avLst/>
              </a:prstGeom>
              <a:blipFill rotWithShape="0">
                <a:blip r:embed="rId4"/>
                <a:stretch>
                  <a:fillRect r="-751"/>
                </a:stretch>
              </a:blipFill>
            </p:spPr>
            <p:txBody>
              <a:bodyPr/>
              <a:lstStyle/>
              <a:p>
                <a:r>
                  <a:rPr lang="en-US">
                    <a:noFill/>
                  </a:rPr>
                  <a:t> </a:t>
                </a:r>
              </a:p>
            </p:txBody>
          </p:sp>
        </mc:Fallback>
      </mc:AlternateContent>
      <p:sp>
        <p:nvSpPr>
          <p:cNvPr id="9" name="Rectangle 8"/>
          <p:cNvSpPr/>
          <p:nvPr/>
        </p:nvSpPr>
        <p:spPr>
          <a:xfrm>
            <a:off x="551793" y="1522416"/>
            <a:ext cx="8285181" cy="707886"/>
          </a:xfrm>
          <a:prstGeom prst="rect">
            <a:avLst/>
          </a:prstGeom>
        </p:spPr>
        <p:txBody>
          <a:bodyPr wrap="square">
            <a:spAutoFit/>
          </a:bodyPr>
          <a:lstStyle/>
          <a:p>
            <a:pPr eaLnBrk="1" hangingPunct="1">
              <a:spcAft>
                <a:spcPts val="1800"/>
              </a:spcAft>
            </a:pPr>
            <a:r>
              <a:rPr lang="en-US" sz="2000" dirty="0">
                <a:solidFill>
                  <a:srgbClr val="005595"/>
                </a:solidFill>
                <a:latin typeface="+mn-lt"/>
              </a:rPr>
              <a:t>Example: </a:t>
            </a:r>
            <a:r>
              <a:rPr lang="en-US" sz="2000" dirty="0" smtClean="0">
                <a:solidFill>
                  <a:srgbClr val="005595"/>
                </a:solidFill>
                <a:latin typeface="+mn-lt"/>
              </a:rPr>
              <a:t>What feed rate in (lbs/day, </a:t>
            </a:r>
            <a:r>
              <a:rPr lang="en-US" sz="2000" dirty="0" err="1" smtClean="0">
                <a:solidFill>
                  <a:srgbClr val="005595"/>
                </a:solidFill>
                <a:latin typeface="+mn-lt"/>
              </a:rPr>
              <a:t>gpd</a:t>
            </a:r>
            <a:r>
              <a:rPr lang="en-US" sz="2000" dirty="0" smtClean="0">
                <a:solidFill>
                  <a:srgbClr val="005595"/>
                </a:solidFill>
                <a:latin typeface="+mn-lt"/>
              </a:rPr>
              <a:t>, and ml/min) is needed for 0.5 mg/l dose of 12.5</a:t>
            </a:r>
            <a:r>
              <a:rPr lang="en-US" sz="2000" dirty="0">
                <a:solidFill>
                  <a:srgbClr val="005595"/>
                </a:solidFill>
                <a:latin typeface="+mn-lt"/>
              </a:rPr>
              <a:t>% </a:t>
            </a:r>
            <a:r>
              <a:rPr lang="en-US" sz="2000" dirty="0" err="1" smtClean="0">
                <a:solidFill>
                  <a:srgbClr val="005595"/>
                </a:solidFill>
                <a:latin typeface="+mn-lt"/>
              </a:rPr>
              <a:t>NaOCL</a:t>
            </a:r>
            <a:r>
              <a:rPr lang="en-US" sz="2000" dirty="0" smtClean="0">
                <a:solidFill>
                  <a:srgbClr val="005595"/>
                </a:solidFill>
                <a:latin typeface="+mn-lt"/>
              </a:rPr>
              <a:t> (SG = 1.2) at a flow rate of 1 MGD?</a:t>
            </a:r>
            <a:endParaRPr lang="en-US" sz="2000" dirty="0">
              <a:solidFill>
                <a:srgbClr val="005595"/>
              </a:solidFill>
              <a:latin typeface="+mn-lt"/>
            </a:endParaRPr>
          </a:p>
        </p:txBody>
      </p:sp>
      <mc:AlternateContent xmlns:mc="http://schemas.openxmlformats.org/markup-compatibility/2006" xmlns:a14="http://schemas.microsoft.com/office/drawing/2010/main">
        <mc:Choice Requires="a14">
          <p:sp>
            <p:nvSpPr>
              <p:cNvPr id="10" name="TextBox 9"/>
              <p:cNvSpPr txBox="1"/>
              <p:nvPr/>
            </p:nvSpPr>
            <p:spPr>
              <a:xfrm>
                <a:off x="54397" y="4953000"/>
                <a:ext cx="9012660"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3) </m:t>
                      </m:r>
                      <m:r>
                        <a:rPr lang="en-US" sz="1800" b="0" i="1" smtClean="0">
                          <a:latin typeface="Cambria Math" panose="02040503050406030204" pitchFamily="18" charset="0"/>
                        </a:rPr>
                        <m:t>𝐹𝑒𝑒𝑑</m:t>
                      </m:r>
                      <m:r>
                        <a:rPr lang="en-US" sz="1800" b="0" i="1" smtClean="0">
                          <a:latin typeface="Cambria Math" panose="02040503050406030204" pitchFamily="18" charset="0"/>
                        </a:rPr>
                        <m:t> </m:t>
                      </m:r>
                      <m:r>
                        <a:rPr lang="en-US" sz="1800" b="0" i="1" smtClean="0">
                          <a:latin typeface="Cambria Math" panose="02040503050406030204" pitchFamily="18" charset="0"/>
                        </a:rPr>
                        <m:t>𝑟𝑎𝑡𝑒</m:t>
                      </m:r>
                      <m:r>
                        <a:rPr lang="en-US" sz="1800" b="0" i="1" smtClean="0">
                          <a:latin typeface="Cambria Math" panose="02040503050406030204" pitchFamily="18" charset="0"/>
                        </a:rPr>
                        <m:t> </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𝑚𝑙</m:t>
                              </m:r>
                            </m:num>
                            <m:den>
                              <m:r>
                                <a:rPr lang="en-US" sz="1800" b="0" i="1" smtClean="0">
                                  <a:latin typeface="Cambria Math" panose="02040503050406030204" pitchFamily="18" charset="0"/>
                                </a:rPr>
                                <m:t>𝑚𝑖𝑛</m:t>
                              </m:r>
                            </m:den>
                          </m:f>
                        </m:e>
                      </m:d>
                      <m:r>
                        <a:rPr lang="en-US" sz="1800" b="0" i="1" smtClean="0">
                          <a:latin typeface="Cambria Math" panose="02040503050406030204" pitchFamily="18" charset="0"/>
                        </a:rPr>
                        <m:t>=</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r>
                                <a:rPr lang="en-US" sz="1800" b="0" i="1" smtClean="0">
                                  <a:latin typeface="Cambria Math" panose="02040503050406030204" pitchFamily="18" charset="0"/>
                                </a:rPr>
                                <m:t>1 </m:t>
                              </m:r>
                              <m:r>
                                <a:rPr lang="en-US" sz="1800" b="0" i="1" strike="sngStrike" smtClean="0">
                                  <a:solidFill>
                                    <a:srgbClr val="C00000"/>
                                  </a:solidFill>
                                  <a:latin typeface="Cambria Math" panose="02040503050406030204" pitchFamily="18" charset="0"/>
                                </a:rPr>
                                <m:t>𝑑𝑎𝑦</m:t>
                              </m:r>
                            </m:num>
                            <m:den>
                              <m:r>
                                <a:rPr lang="en-US" sz="1800" b="0" i="1" smtClean="0">
                                  <a:latin typeface="Cambria Math" panose="02040503050406030204" pitchFamily="18" charset="0"/>
                                </a:rPr>
                                <m:t>1,440 </m:t>
                              </m:r>
                              <m:r>
                                <a:rPr lang="en-US" sz="1800" b="0" i="1" smtClean="0">
                                  <a:latin typeface="Cambria Math" panose="02040503050406030204" pitchFamily="18" charset="0"/>
                                </a:rPr>
                                <m:t>𝑚𝑖𝑛</m:t>
                              </m:r>
                            </m:den>
                          </m:f>
                        </m:e>
                      </m:d>
                      <m:r>
                        <a:rPr lang="en-US" sz="1800" b="0" i="1" smtClean="0">
                          <a:latin typeface="Cambria Math" panose="02040503050406030204" pitchFamily="18" charset="0"/>
                        </a:rPr>
                        <m:t>𝑥</m:t>
                      </m:r>
                      <m:r>
                        <a:rPr lang="en-US" sz="1800" b="0" i="1" smtClean="0">
                          <a:latin typeface="Cambria Math" panose="02040503050406030204" pitchFamily="18" charset="0"/>
                        </a:rPr>
                        <m:t> 3.33 </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trike="sngStrike" smtClean="0">
                                  <a:solidFill>
                                    <a:srgbClr val="C00000"/>
                                  </a:solidFill>
                                  <a:latin typeface="Cambria Math" panose="02040503050406030204" pitchFamily="18" charset="0"/>
                                </a:rPr>
                                <m:t>𝑔𝑎𝑙𝑙𝑜𝑛𝑠</m:t>
                              </m:r>
                            </m:num>
                            <m:den>
                              <m:r>
                                <a:rPr lang="en-US" sz="1800" b="0" i="1" strike="sngStrike" smtClean="0">
                                  <a:solidFill>
                                    <a:srgbClr val="C00000"/>
                                  </a:solidFill>
                                  <a:latin typeface="Cambria Math" panose="02040503050406030204" pitchFamily="18" charset="0"/>
                                </a:rPr>
                                <m:t>𝑑𝑎𝑦</m:t>
                              </m:r>
                            </m:den>
                          </m:f>
                        </m:e>
                      </m:d>
                      <m:r>
                        <a:rPr lang="en-US" sz="1800" b="0" i="1" smtClean="0">
                          <a:latin typeface="Cambria Math" panose="02040503050406030204" pitchFamily="18" charset="0"/>
                        </a:rPr>
                        <m:t>𝑥</m:t>
                      </m:r>
                      <m:r>
                        <a:rPr lang="en-US" sz="1800" b="0" i="1" smtClean="0">
                          <a:latin typeface="Cambria Math" panose="02040503050406030204" pitchFamily="18" charset="0"/>
                        </a:rPr>
                        <m:t> 3.7854 </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trike="sngStrike" smtClean="0">
                                  <a:solidFill>
                                    <a:srgbClr val="C00000"/>
                                  </a:solidFill>
                                  <a:latin typeface="Cambria Math" panose="02040503050406030204" pitchFamily="18" charset="0"/>
                                </a:rPr>
                                <m:t>𝑙𝑖𝑡𝑒𝑟𝑠</m:t>
                              </m:r>
                            </m:num>
                            <m:den>
                              <m:r>
                                <a:rPr lang="en-US" sz="1800" b="0" i="1" strike="sngStrike" smtClean="0">
                                  <a:solidFill>
                                    <a:srgbClr val="C00000"/>
                                  </a:solidFill>
                                  <a:latin typeface="Cambria Math" panose="02040503050406030204" pitchFamily="18" charset="0"/>
                                </a:rPr>
                                <m:t>𝑔𝑎𝑙𝑙𝑜𝑛</m:t>
                              </m:r>
                            </m:den>
                          </m:f>
                        </m:e>
                      </m:d>
                      <m:r>
                        <a:rPr lang="en-US" sz="1800" b="0" i="1" smtClean="0">
                          <a:latin typeface="Cambria Math" panose="02040503050406030204" pitchFamily="18" charset="0"/>
                        </a:rPr>
                        <m:t>𝑥</m:t>
                      </m:r>
                      <m:r>
                        <a:rPr lang="en-US" sz="1800" b="0" i="1" smtClean="0">
                          <a:latin typeface="Cambria Math" panose="02040503050406030204" pitchFamily="18" charset="0"/>
                        </a:rPr>
                        <m:t> 1,000 </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r>
                                <a:rPr lang="en-US" sz="1800" i="1">
                                  <a:latin typeface="Cambria Math" panose="02040503050406030204" pitchFamily="18" charset="0"/>
                                </a:rPr>
                                <m:t>𝑚</m:t>
                              </m:r>
                              <m:r>
                                <a:rPr lang="en-US" sz="1800" b="0" i="1" smtClean="0">
                                  <a:latin typeface="Cambria Math" panose="02040503050406030204" pitchFamily="18" charset="0"/>
                                </a:rPr>
                                <m:t>𝑙</m:t>
                              </m:r>
                            </m:num>
                            <m:den>
                              <m:r>
                                <a:rPr lang="en-US" sz="1800" b="0" i="1" strike="sngStrike" smtClean="0">
                                  <a:solidFill>
                                    <a:srgbClr val="C00000"/>
                                  </a:solidFill>
                                  <a:latin typeface="Cambria Math" panose="02040503050406030204" pitchFamily="18" charset="0"/>
                                </a:rPr>
                                <m:t>𝑙𝑖𝑡𝑒𝑟</m:t>
                              </m:r>
                            </m:den>
                          </m:f>
                        </m:e>
                      </m:d>
                    </m:oMath>
                  </m:oMathPara>
                </a14:m>
                <a:endParaRPr lang="en-US" sz="1800" dirty="0"/>
              </a:p>
            </p:txBody>
          </p:sp>
        </mc:Choice>
        <mc:Fallback xmlns="">
          <p:sp>
            <p:nvSpPr>
              <p:cNvPr id="10" name="TextBox 9"/>
              <p:cNvSpPr txBox="1">
                <a:spLocks noRot="1" noChangeAspect="1" noMove="1" noResize="1" noEditPoints="1" noAdjustHandles="1" noChangeArrowheads="1" noChangeShapeType="1" noTextEdit="1"/>
              </p:cNvSpPr>
              <p:nvPr/>
            </p:nvSpPr>
            <p:spPr>
              <a:xfrm>
                <a:off x="54397" y="4953000"/>
                <a:ext cx="9012660" cy="622350"/>
              </a:xfrm>
              <a:prstGeom prst="rect">
                <a:avLst/>
              </a:prstGeom>
              <a:blipFill rotWithShape="0">
                <a:blip r:embed="rId5"/>
                <a:stretch>
                  <a:fillRect/>
                </a:stretch>
              </a:blipFill>
            </p:spPr>
            <p:txBody>
              <a:bodyPr/>
              <a:lstStyle/>
              <a:p>
                <a:r>
                  <a:rPr lang="en-US">
                    <a:noFill/>
                  </a:rPr>
                  <a:t> </a:t>
                </a:r>
              </a:p>
            </p:txBody>
          </p:sp>
        </mc:Fallback>
      </mc:AlternateContent>
      <p:sp>
        <p:nvSpPr>
          <p:cNvPr id="7" name="Rectangle 6"/>
          <p:cNvSpPr/>
          <p:nvPr/>
        </p:nvSpPr>
        <p:spPr>
          <a:xfrm>
            <a:off x="1981200" y="5904397"/>
            <a:ext cx="3810000" cy="461665"/>
          </a:xfrm>
          <a:prstGeom prst="rect">
            <a:avLst/>
          </a:prstGeom>
        </p:spPr>
        <p:txBody>
          <a:bodyPr wrap="square">
            <a:spAutoFit/>
          </a:bodyPr>
          <a:lstStyle/>
          <a:p>
            <a:r>
              <a:rPr lang="en-US" dirty="0"/>
              <a:t>= </a:t>
            </a:r>
            <a:r>
              <a:rPr lang="en-US" dirty="0" smtClean="0"/>
              <a:t>8.75 ml/min</a:t>
            </a:r>
            <a:endParaRPr lang="en-US" dirty="0"/>
          </a:p>
        </p:txBody>
      </p:sp>
      <p:sp>
        <p:nvSpPr>
          <p:cNvPr id="4" name="Rectangle 3"/>
          <p:cNvSpPr/>
          <p:nvPr/>
        </p:nvSpPr>
        <p:spPr bwMode="auto">
          <a:xfrm>
            <a:off x="5181600" y="3855576"/>
            <a:ext cx="1029012" cy="461665"/>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1" name="Rectangle 10"/>
          <p:cNvSpPr/>
          <p:nvPr/>
        </p:nvSpPr>
        <p:spPr bwMode="auto">
          <a:xfrm>
            <a:off x="2286000" y="5874407"/>
            <a:ext cx="1600200" cy="461665"/>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2" name="Rectangle 11"/>
          <p:cNvSpPr/>
          <p:nvPr/>
        </p:nvSpPr>
        <p:spPr bwMode="auto">
          <a:xfrm>
            <a:off x="6712399" y="2473900"/>
            <a:ext cx="1029012" cy="606909"/>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1337274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a:xfrm>
            <a:off x="423863" y="228600"/>
            <a:ext cx="8448675" cy="1295400"/>
          </a:xfrm>
        </p:spPr>
        <p:txBody>
          <a:bodyPr/>
          <a:lstStyle/>
          <a:p>
            <a:pPr eaLnBrk="1" hangingPunct="1">
              <a:lnSpc>
                <a:spcPct val="90000"/>
              </a:lnSpc>
              <a:defRPr/>
            </a:pPr>
            <a:r>
              <a:rPr lang="en-US" sz="3300" dirty="0" smtClean="0"/>
              <a:t>Coagulant Feed Rate - Summary</a:t>
            </a:r>
            <a:br>
              <a:rPr lang="en-US" sz="3300" dirty="0" smtClean="0"/>
            </a:br>
            <a:r>
              <a:rPr lang="en-US" sz="3300" dirty="0" smtClean="0"/>
              <a:t>Liquid Products</a:t>
            </a:r>
          </a:p>
        </p:txBody>
      </p:sp>
      <p:sp>
        <p:nvSpPr>
          <p:cNvPr id="23555" name="Rectangle 3"/>
          <p:cNvSpPr>
            <a:spLocks noGrp="1" noChangeArrowheads="1"/>
          </p:cNvSpPr>
          <p:nvPr>
            <p:ph type="body" idx="1"/>
          </p:nvPr>
        </p:nvSpPr>
        <p:spPr>
          <a:xfrm>
            <a:off x="228600" y="1560576"/>
            <a:ext cx="8625650" cy="4572000"/>
          </a:xfrm>
        </p:spPr>
        <p:txBody>
          <a:bodyPr/>
          <a:lstStyle/>
          <a:p>
            <a:pPr eaLnBrk="1" hangingPunct="1">
              <a:spcBef>
                <a:spcPts val="600"/>
              </a:spcBef>
              <a:spcAft>
                <a:spcPts val="600"/>
              </a:spcAft>
            </a:pPr>
            <a:r>
              <a:rPr lang="en-US" sz="2800" dirty="0" smtClean="0"/>
              <a:t>Convert desired dose to required feed rate:</a:t>
            </a:r>
          </a:p>
          <a:p>
            <a:pPr lvl="1" eaLnBrk="1" hangingPunct="1">
              <a:spcBef>
                <a:spcPts val="600"/>
              </a:spcBef>
              <a:spcAft>
                <a:spcPts val="1200"/>
              </a:spcAft>
            </a:pPr>
            <a:r>
              <a:rPr lang="en-US" sz="2400" dirty="0" smtClean="0"/>
              <a:t>Dose (ppm) x 8.34 lb/gal x flow (MGD) </a:t>
            </a:r>
            <a:br>
              <a:rPr lang="en-US" sz="2400" dirty="0" smtClean="0"/>
            </a:br>
            <a:r>
              <a:rPr lang="en-US" sz="2400" dirty="0" smtClean="0"/>
              <a:t>= feed rate (lb/day)</a:t>
            </a:r>
          </a:p>
          <a:p>
            <a:pPr lvl="1" eaLnBrk="1" hangingPunct="1">
              <a:spcBef>
                <a:spcPts val="600"/>
              </a:spcBef>
              <a:spcAft>
                <a:spcPct val="30000"/>
              </a:spcAft>
            </a:pPr>
            <a:r>
              <a:rPr lang="en-US" sz="2400" dirty="0" smtClean="0"/>
              <a:t>Feed rate (lb/day) ÷ </a:t>
            </a:r>
            <a:r>
              <a:rPr lang="en-US" sz="2400" dirty="0" smtClean="0">
                <a:solidFill>
                  <a:srgbClr val="C00000"/>
                </a:solidFill>
              </a:rPr>
              <a:t>product density (lb/gal) </a:t>
            </a:r>
            <a:r>
              <a:rPr lang="en-US" sz="2400" dirty="0"/>
              <a:t>÷ </a:t>
            </a:r>
            <a:r>
              <a:rPr lang="en-US" sz="2400" dirty="0">
                <a:solidFill>
                  <a:srgbClr val="C00000"/>
                </a:solidFill>
              </a:rPr>
              <a:t>% </a:t>
            </a:r>
            <a:r>
              <a:rPr lang="en-US" sz="2400" dirty="0" smtClean="0">
                <a:solidFill>
                  <a:srgbClr val="C00000"/>
                </a:solidFill>
              </a:rPr>
              <a:t>strength</a:t>
            </a:r>
            <a:br>
              <a:rPr lang="en-US" sz="2400" dirty="0" smtClean="0">
                <a:solidFill>
                  <a:srgbClr val="C00000"/>
                </a:solidFill>
              </a:rPr>
            </a:br>
            <a:r>
              <a:rPr lang="en-US" sz="2400" dirty="0" smtClean="0"/>
              <a:t>= feed rate (gal/day)</a:t>
            </a:r>
          </a:p>
          <a:p>
            <a:pPr lvl="2" eaLnBrk="1" hangingPunct="1">
              <a:spcBef>
                <a:spcPts val="600"/>
              </a:spcBef>
              <a:spcAft>
                <a:spcPts val="1800"/>
              </a:spcAft>
              <a:buFont typeface="Symbol" pitchFamily="18" charset="2"/>
              <a:buChar char="-"/>
            </a:pPr>
            <a:r>
              <a:rPr lang="en-US" sz="2000" dirty="0" smtClean="0"/>
              <a:t>Product density = product weight per unit volume </a:t>
            </a:r>
            <a:br>
              <a:rPr lang="en-US" sz="2000" dirty="0" smtClean="0"/>
            </a:br>
            <a:r>
              <a:rPr lang="en-US" sz="2000" dirty="0" smtClean="0"/>
              <a:t>(liquid alum ~ 11.1 lb/gal)</a:t>
            </a:r>
          </a:p>
          <a:p>
            <a:pPr lvl="2" eaLnBrk="1" hangingPunct="1">
              <a:spcBef>
                <a:spcPts val="600"/>
              </a:spcBef>
              <a:spcAft>
                <a:spcPts val="1800"/>
              </a:spcAft>
              <a:buFont typeface="Symbol" pitchFamily="18" charset="2"/>
              <a:buChar char="-"/>
            </a:pPr>
            <a:r>
              <a:rPr lang="en-US" sz="2000" dirty="0" smtClean="0">
                <a:solidFill>
                  <a:srgbClr val="C00000"/>
                </a:solidFill>
              </a:rPr>
              <a:t>Sometimes the term “product strength” is used to combine the terms of </a:t>
            </a:r>
            <a:r>
              <a:rPr lang="en-US" sz="2000" dirty="0">
                <a:solidFill>
                  <a:srgbClr val="C00000"/>
                </a:solidFill>
              </a:rPr>
              <a:t>product density </a:t>
            </a:r>
            <a:r>
              <a:rPr lang="en-US" sz="2000" dirty="0" smtClean="0">
                <a:solidFill>
                  <a:srgbClr val="C00000"/>
                </a:solidFill>
              </a:rPr>
              <a:t>times </a:t>
            </a:r>
            <a:r>
              <a:rPr lang="en-US" sz="2000" dirty="0">
                <a:solidFill>
                  <a:srgbClr val="C00000"/>
                </a:solidFill>
              </a:rPr>
              <a:t>% strength </a:t>
            </a:r>
            <a:r>
              <a:rPr lang="en-US" sz="2000" dirty="0" smtClean="0">
                <a:solidFill>
                  <a:srgbClr val="FF0000"/>
                </a:solidFill>
              </a:rPr>
              <a:t/>
            </a:r>
            <a:br>
              <a:rPr lang="en-US" sz="2000" dirty="0" smtClean="0">
                <a:solidFill>
                  <a:srgbClr val="FF0000"/>
                </a:solidFill>
              </a:rPr>
            </a:br>
            <a:r>
              <a:rPr lang="en-US" sz="2000" dirty="0" smtClean="0"/>
              <a:t>(liquid alum ~ 11.1 lb/gal x 48% alum = 5.3 lb/gal)</a:t>
            </a:r>
          </a:p>
        </p:txBody>
      </p:sp>
    </p:spTree>
    <p:extLst>
      <p:ext uri="{BB962C8B-B14F-4D97-AF65-F5344CB8AC3E}">
        <p14:creationId xmlns:p14="http://schemas.microsoft.com/office/powerpoint/2010/main" val="88658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533400" y="638175"/>
            <a:ext cx="8229600" cy="1143000"/>
          </a:xfrm>
        </p:spPr>
        <p:txBody>
          <a:bodyPr/>
          <a:lstStyle/>
          <a:p>
            <a:pPr eaLnBrk="1" hangingPunct="1">
              <a:defRPr/>
            </a:pPr>
            <a:r>
              <a:rPr lang="en-US" sz="3600" dirty="0" smtClean="0"/>
              <a:t>Example Product Strength Calculation for a Diluted Polymer</a:t>
            </a:r>
            <a:endParaRPr lang="en-US" dirty="0" smtClean="0"/>
          </a:p>
        </p:txBody>
      </p:sp>
      <p:sp>
        <p:nvSpPr>
          <p:cNvPr id="24579" name="AutoShape 3"/>
          <p:cNvSpPr>
            <a:spLocks noChangeArrowheads="1"/>
          </p:cNvSpPr>
          <p:nvPr/>
        </p:nvSpPr>
        <p:spPr bwMode="auto">
          <a:xfrm>
            <a:off x="2286000" y="3657600"/>
            <a:ext cx="1828800" cy="2667000"/>
          </a:xfrm>
          <a:prstGeom prst="can">
            <a:avLst>
              <a:gd name="adj" fmla="val 30599"/>
            </a:avLst>
          </a:prstGeom>
          <a:solidFill>
            <a:srgbClr val="FFFFFF"/>
          </a:solidFill>
          <a:ln w="9525">
            <a:solidFill>
              <a:schemeClr val="bg2"/>
            </a:solidFill>
            <a:round/>
            <a:headEnd/>
            <a:tailEnd/>
          </a:ln>
        </p:spPr>
        <p:txBody>
          <a:bodyPr wrap="none" anchor="ctr"/>
          <a:lstStyle/>
          <a:p>
            <a:endParaRPr lang="en-US" dirty="0"/>
          </a:p>
        </p:txBody>
      </p:sp>
      <p:sp>
        <p:nvSpPr>
          <p:cNvPr id="24580" name="Text Box 4"/>
          <p:cNvSpPr txBox="1">
            <a:spLocks noChangeArrowheads="1"/>
          </p:cNvSpPr>
          <p:nvPr/>
        </p:nvSpPr>
        <p:spPr bwMode="auto">
          <a:xfrm>
            <a:off x="2493962" y="4779519"/>
            <a:ext cx="1493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latin typeface="Arial" charset="0"/>
              </a:rPr>
              <a:t>Batch Tank</a:t>
            </a:r>
          </a:p>
        </p:txBody>
      </p:sp>
      <p:sp>
        <p:nvSpPr>
          <p:cNvPr id="24581" name="Text Box 6"/>
          <p:cNvSpPr txBox="1">
            <a:spLocks noChangeArrowheads="1"/>
          </p:cNvSpPr>
          <p:nvPr/>
        </p:nvSpPr>
        <p:spPr bwMode="auto">
          <a:xfrm>
            <a:off x="3368491" y="1995382"/>
            <a:ext cx="45164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Fill batch tank with water to 200 gallon mark (199 </a:t>
            </a:r>
            <a:r>
              <a:rPr lang="en-US" sz="1800" dirty="0" smtClean="0">
                <a:latin typeface="Arial" charset="0"/>
              </a:rPr>
              <a:t>gal of water at 8.34 </a:t>
            </a:r>
            <a:r>
              <a:rPr lang="en-US" sz="1800" dirty="0" err="1" smtClean="0">
                <a:latin typeface="Arial" charset="0"/>
              </a:rPr>
              <a:t>lb</a:t>
            </a:r>
            <a:r>
              <a:rPr lang="en-US" sz="1800" dirty="0" smtClean="0">
                <a:latin typeface="Arial" charset="0"/>
              </a:rPr>
              <a:t>/gal)</a:t>
            </a:r>
            <a:endParaRPr lang="en-US" sz="1800" dirty="0">
              <a:latin typeface="Arial" charset="0"/>
            </a:endParaRPr>
          </a:p>
        </p:txBody>
      </p:sp>
      <p:sp>
        <p:nvSpPr>
          <p:cNvPr id="24582" name="AutoShape 7"/>
          <p:cNvSpPr>
            <a:spLocks noChangeArrowheads="1"/>
          </p:cNvSpPr>
          <p:nvPr/>
        </p:nvSpPr>
        <p:spPr bwMode="auto">
          <a:xfrm>
            <a:off x="3675062" y="2641713"/>
            <a:ext cx="172244" cy="1177812"/>
          </a:xfrm>
          <a:prstGeom prst="downArrow">
            <a:avLst>
              <a:gd name="adj1" fmla="val 50000"/>
              <a:gd name="adj2" fmla="val 105556"/>
            </a:avLst>
          </a:prstGeom>
          <a:solidFill>
            <a:srgbClr val="FF6600"/>
          </a:solidFill>
          <a:ln w="9525">
            <a:solidFill>
              <a:schemeClr val="bg2"/>
            </a:solidFill>
            <a:miter lim="800000"/>
            <a:headEnd/>
            <a:tailEnd/>
          </a:ln>
        </p:spPr>
        <p:txBody>
          <a:bodyPr wrap="none" anchor="ctr"/>
          <a:lstStyle/>
          <a:p>
            <a:endParaRPr lang="en-US" dirty="0"/>
          </a:p>
        </p:txBody>
      </p:sp>
      <p:sp>
        <p:nvSpPr>
          <p:cNvPr id="24583" name="Text Box 9"/>
          <p:cNvSpPr txBox="1">
            <a:spLocks noChangeArrowheads="1"/>
          </p:cNvSpPr>
          <p:nvPr/>
        </p:nvSpPr>
        <p:spPr bwMode="auto">
          <a:xfrm>
            <a:off x="252082" y="1992223"/>
            <a:ext cx="22494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Add 1 gallon of polymer weighing 9 </a:t>
            </a:r>
            <a:r>
              <a:rPr lang="en-US" sz="1800" dirty="0" err="1" smtClean="0">
                <a:latin typeface="Arial" charset="0"/>
              </a:rPr>
              <a:t>lb</a:t>
            </a:r>
            <a:r>
              <a:rPr lang="en-US" sz="1800" dirty="0" smtClean="0">
                <a:latin typeface="Arial" charset="0"/>
              </a:rPr>
              <a:t>/gal (density of 100% pure product)</a:t>
            </a:r>
            <a:endParaRPr lang="en-US" sz="1800" dirty="0">
              <a:latin typeface="Arial" charset="0"/>
            </a:endParaRPr>
          </a:p>
        </p:txBody>
      </p:sp>
      <p:sp>
        <p:nvSpPr>
          <p:cNvPr id="24584" name="AutoShape 10"/>
          <p:cNvSpPr>
            <a:spLocks noChangeArrowheads="1"/>
          </p:cNvSpPr>
          <p:nvPr/>
        </p:nvSpPr>
        <p:spPr bwMode="auto">
          <a:xfrm>
            <a:off x="2493962" y="3095625"/>
            <a:ext cx="171450" cy="723900"/>
          </a:xfrm>
          <a:prstGeom prst="downArrow">
            <a:avLst>
              <a:gd name="adj1" fmla="val 50000"/>
              <a:gd name="adj2" fmla="val 105556"/>
            </a:avLst>
          </a:prstGeom>
          <a:solidFill>
            <a:srgbClr val="FF6600"/>
          </a:solidFill>
          <a:ln w="9525">
            <a:solidFill>
              <a:schemeClr val="bg2"/>
            </a:solidFill>
            <a:miter lim="800000"/>
            <a:headEnd/>
            <a:tailEnd/>
          </a:ln>
        </p:spPr>
        <p:txBody>
          <a:bodyPr wrap="none" anchor="ctr"/>
          <a:lstStyle/>
          <a:p>
            <a:endParaRPr lang="en-US" dirty="0"/>
          </a:p>
        </p:txBody>
      </p:sp>
      <p:sp>
        <p:nvSpPr>
          <p:cNvPr id="24585" name="AutoShape 11"/>
          <p:cNvSpPr>
            <a:spLocks noChangeArrowheads="1"/>
          </p:cNvSpPr>
          <p:nvPr/>
        </p:nvSpPr>
        <p:spPr bwMode="auto">
          <a:xfrm>
            <a:off x="2452687" y="2595563"/>
            <a:ext cx="217488" cy="390525"/>
          </a:xfrm>
          <a:prstGeom prst="can">
            <a:avLst>
              <a:gd name="adj" fmla="val 44890"/>
            </a:avLst>
          </a:prstGeom>
          <a:solidFill>
            <a:srgbClr val="FFFFFF"/>
          </a:solidFill>
          <a:ln w="9525">
            <a:solidFill>
              <a:schemeClr val="bg2"/>
            </a:solidFill>
            <a:round/>
            <a:headEnd/>
            <a:tailEnd/>
          </a:ln>
        </p:spPr>
        <p:txBody>
          <a:bodyPr wrap="none" anchor="ctr"/>
          <a:lstStyle/>
          <a:p>
            <a:endParaRPr lang="en-US" dirty="0"/>
          </a:p>
        </p:txBody>
      </p:sp>
      <p:sp>
        <p:nvSpPr>
          <p:cNvPr id="24586" name="Text Box 13"/>
          <p:cNvSpPr txBox="1">
            <a:spLocks noChangeArrowheads="1"/>
          </p:cNvSpPr>
          <p:nvPr/>
        </p:nvSpPr>
        <p:spPr bwMode="auto">
          <a:xfrm>
            <a:off x="4242876" y="5035120"/>
            <a:ext cx="41282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smtClean="0">
                <a:solidFill>
                  <a:srgbClr val="C00000"/>
                </a:solidFill>
                <a:latin typeface="Arial" charset="0"/>
              </a:rPr>
              <a:t>Batch Tank Concentration (</a:t>
            </a:r>
            <a:r>
              <a:rPr lang="en-US" sz="1800" b="1" dirty="0" err="1" smtClean="0">
                <a:solidFill>
                  <a:srgbClr val="C00000"/>
                </a:solidFill>
                <a:latin typeface="Arial" charset="0"/>
              </a:rPr>
              <a:t>lb</a:t>
            </a:r>
            <a:r>
              <a:rPr lang="en-US" sz="1800" b="1" dirty="0" smtClean="0">
                <a:solidFill>
                  <a:srgbClr val="C00000"/>
                </a:solidFill>
                <a:latin typeface="Arial" charset="0"/>
              </a:rPr>
              <a:t>/gal) =</a:t>
            </a:r>
            <a:endParaRPr lang="en-US" sz="1800" b="1" dirty="0">
              <a:solidFill>
                <a:srgbClr val="C00000"/>
              </a:solidFill>
              <a:latin typeface="Arial" charset="0"/>
            </a:endParaRPr>
          </a:p>
        </p:txBody>
      </p:sp>
      <p:sp>
        <p:nvSpPr>
          <p:cNvPr id="24591" name="AutoShape 18"/>
          <p:cNvSpPr>
            <a:spLocks noChangeArrowheads="1"/>
          </p:cNvSpPr>
          <p:nvPr/>
        </p:nvSpPr>
        <p:spPr bwMode="auto">
          <a:xfrm>
            <a:off x="3847306" y="6032005"/>
            <a:ext cx="1601788" cy="215900"/>
          </a:xfrm>
          <a:prstGeom prst="rightArrow">
            <a:avLst>
              <a:gd name="adj1" fmla="val 50000"/>
              <a:gd name="adj2" fmla="val 185478"/>
            </a:avLst>
          </a:prstGeom>
          <a:solidFill>
            <a:srgbClr val="FF6600"/>
          </a:solidFill>
          <a:ln w="9525">
            <a:solidFill>
              <a:schemeClr val="bg2"/>
            </a:solidFill>
            <a:miter lim="800000"/>
            <a:headEnd/>
            <a:tailEnd/>
          </a:ln>
        </p:spPr>
        <p:txBody>
          <a:bodyPr wrap="none" anchor="ctr"/>
          <a:lstStyle/>
          <a:p>
            <a:endParaRPr lang="en-US" dirty="0"/>
          </a:p>
        </p:txBody>
      </p:sp>
      <p:sp>
        <p:nvSpPr>
          <p:cNvPr id="24592" name="Oval 19"/>
          <p:cNvSpPr>
            <a:spLocks noChangeArrowheads="1"/>
          </p:cNvSpPr>
          <p:nvPr/>
        </p:nvSpPr>
        <p:spPr bwMode="auto">
          <a:xfrm>
            <a:off x="2297112" y="3970338"/>
            <a:ext cx="1828800" cy="547687"/>
          </a:xfrm>
          <a:prstGeom prst="ellipse">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17" name="Text Box 13"/>
          <p:cNvSpPr txBox="1">
            <a:spLocks noChangeArrowheads="1"/>
          </p:cNvSpPr>
          <p:nvPr/>
        </p:nvSpPr>
        <p:spPr bwMode="auto">
          <a:xfrm>
            <a:off x="4159522" y="2845115"/>
            <a:ext cx="42116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smtClean="0">
                <a:solidFill>
                  <a:srgbClr val="C00000"/>
                </a:solidFill>
                <a:latin typeface="Arial" charset="0"/>
              </a:rPr>
              <a:t>Batch Tank Density =</a:t>
            </a:r>
            <a:endParaRPr lang="en-US" sz="1800" b="1" dirty="0">
              <a:solidFill>
                <a:srgbClr val="C00000"/>
              </a:solidFill>
              <a:latin typeface="Arial" charset="0"/>
            </a:endParaRPr>
          </a:p>
        </p:txBody>
      </p:sp>
      <mc:AlternateContent xmlns:mc="http://schemas.openxmlformats.org/markup-compatibility/2006" xmlns:a14="http://schemas.microsoft.com/office/drawing/2010/main">
        <mc:Choice Requires="a14">
          <p:sp>
            <p:nvSpPr>
              <p:cNvPr id="2" name="TextBox 1"/>
              <p:cNvSpPr txBox="1"/>
              <p:nvPr/>
            </p:nvSpPr>
            <p:spPr>
              <a:xfrm>
                <a:off x="4295774" y="3335482"/>
                <a:ext cx="3622274" cy="4840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0" smtClean="0">
                          <a:latin typeface="Cambria Math" panose="02040503050406030204" pitchFamily="18" charset="0"/>
                        </a:rPr>
                        <m:t>9</m:t>
                      </m:r>
                      <m:f>
                        <m:fPr>
                          <m:ctrlPr>
                            <a:rPr lang="en-US" sz="1400" b="0" i="1" smtClean="0">
                              <a:latin typeface="Cambria Math" panose="02040503050406030204" pitchFamily="18" charset="0"/>
                            </a:rPr>
                          </m:ctrlPr>
                        </m:fPr>
                        <m:num>
                          <m:r>
                            <m:rPr>
                              <m:sty m:val="p"/>
                            </m:rPr>
                            <a:rPr lang="en-US" sz="1400" b="0" i="0" smtClean="0">
                              <a:latin typeface="Cambria Math" panose="02040503050406030204" pitchFamily="18" charset="0"/>
                            </a:rPr>
                            <m:t>lb</m:t>
                          </m:r>
                        </m:num>
                        <m:den>
                          <m:r>
                            <m:rPr>
                              <m:sty m:val="p"/>
                            </m:rPr>
                            <a:rPr lang="en-US" sz="1400" b="0" i="0" smtClean="0">
                              <a:latin typeface="Cambria Math" panose="02040503050406030204" pitchFamily="18" charset="0"/>
                            </a:rPr>
                            <m:t>gal</m:t>
                          </m:r>
                        </m:den>
                      </m:f>
                      <m:r>
                        <a:rPr lang="en-US" sz="1400" b="0" i="0" smtClean="0">
                          <a:latin typeface="Cambria Math" panose="02040503050406030204" pitchFamily="18" charset="0"/>
                        </a:rPr>
                        <m:t> </m:t>
                      </m:r>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r>
                                <a:rPr lang="en-US" sz="1400" b="0" i="0" smtClean="0">
                                  <a:latin typeface="Cambria Math" panose="02040503050406030204" pitchFamily="18" charset="0"/>
                                </a:rPr>
                                <m:t>1</m:t>
                              </m:r>
                            </m:num>
                            <m:den>
                              <m:r>
                                <a:rPr lang="en-US" sz="1400" b="0" i="0" smtClean="0">
                                  <a:latin typeface="Cambria Math" panose="02040503050406030204" pitchFamily="18" charset="0"/>
                                </a:rPr>
                                <m:t>200</m:t>
                              </m:r>
                            </m:den>
                          </m:f>
                        </m:e>
                      </m:d>
                      <m:r>
                        <a:rPr lang="en-US" sz="1400" b="0" i="0" smtClean="0">
                          <a:latin typeface="Cambria Math" panose="02040503050406030204" pitchFamily="18" charset="0"/>
                        </a:rPr>
                        <m:t>+8.34</m:t>
                      </m:r>
                      <m:f>
                        <m:fPr>
                          <m:ctrlPr>
                            <a:rPr lang="en-US" sz="1400" b="0" i="1" smtClean="0">
                              <a:latin typeface="Cambria Math" panose="02040503050406030204" pitchFamily="18" charset="0"/>
                            </a:rPr>
                          </m:ctrlPr>
                        </m:fPr>
                        <m:num>
                          <m:r>
                            <m:rPr>
                              <m:sty m:val="p"/>
                            </m:rPr>
                            <a:rPr lang="en-US" sz="1400" b="0" i="0" smtClean="0">
                              <a:latin typeface="Cambria Math" panose="02040503050406030204" pitchFamily="18" charset="0"/>
                            </a:rPr>
                            <m:t>lb</m:t>
                          </m:r>
                        </m:num>
                        <m:den>
                          <m:r>
                            <m:rPr>
                              <m:sty m:val="p"/>
                            </m:rPr>
                            <a:rPr lang="en-US" sz="1400" b="0" i="0" smtClean="0">
                              <a:latin typeface="Cambria Math" panose="02040503050406030204" pitchFamily="18" charset="0"/>
                            </a:rPr>
                            <m:t>gal</m:t>
                          </m:r>
                        </m:den>
                      </m:f>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r>
                                <a:rPr lang="en-US" sz="1400" b="0" i="0" smtClean="0">
                                  <a:latin typeface="Cambria Math" panose="02040503050406030204" pitchFamily="18" charset="0"/>
                                </a:rPr>
                                <m:t>199</m:t>
                              </m:r>
                            </m:num>
                            <m:den>
                              <m:r>
                                <a:rPr lang="en-US" sz="1400" b="0" i="0" smtClean="0">
                                  <a:latin typeface="Cambria Math" panose="02040503050406030204" pitchFamily="18" charset="0"/>
                                </a:rPr>
                                <m:t>200</m:t>
                              </m:r>
                            </m:den>
                          </m:f>
                        </m:e>
                      </m:d>
                      <m:r>
                        <a:rPr lang="en-US" sz="1400" b="0" i="0" smtClean="0">
                          <a:latin typeface="Cambria Math" panose="02040503050406030204" pitchFamily="18" charset="0"/>
                        </a:rPr>
                        <m:t>=8.3433 </m:t>
                      </m:r>
                      <m:r>
                        <m:rPr>
                          <m:sty m:val="p"/>
                        </m:rPr>
                        <a:rPr lang="en-US" sz="1400" b="0" i="0" smtClean="0">
                          <a:latin typeface="Cambria Math" panose="02040503050406030204" pitchFamily="18" charset="0"/>
                        </a:rPr>
                        <m:t>lb</m:t>
                      </m:r>
                      <m:r>
                        <a:rPr lang="en-US" sz="1400" b="0" i="0" smtClean="0">
                          <a:latin typeface="Cambria Math" panose="02040503050406030204" pitchFamily="18" charset="0"/>
                        </a:rPr>
                        <m:t>/</m:t>
                      </m:r>
                      <m:r>
                        <m:rPr>
                          <m:sty m:val="p"/>
                        </m:rPr>
                        <a:rPr lang="en-US" sz="1400" b="0" i="0" smtClean="0">
                          <a:latin typeface="Cambria Math" panose="02040503050406030204" pitchFamily="18" charset="0"/>
                        </a:rPr>
                        <m:t>gal</m:t>
                      </m:r>
                      <m:r>
                        <a:rPr lang="en-US" sz="1400" b="0" i="0" smtClean="0">
                          <a:latin typeface="Cambria Math" panose="02040503050406030204" pitchFamily="18" charset="0"/>
                        </a:rPr>
                        <m:t> </m:t>
                      </m:r>
                    </m:oMath>
                  </m:oMathPara>
                </a14:m>
                <a:endParaRPr lang="en-US" sz="1400" dirty="0">
                  <a:latin typeface="+mj-lt"/>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295774" y="3335482"/>
                <a:ext cx="3622274" cy="484043"/>
              </a:xfrm>
              <a:prstGeom prst="rect">
                <a:avLst/>
              </a:prstGeom>
              <a:blipFill rotWithShape="0">
                <a:blip r:embed="rId3"/>
                <a:stretch>
                  <a:fillRect l="-505" b="-11250"/>
                </a:stretch>
              </a:blipFill>
            </p:spPr>
            <p:txBody>
              <a:bodyPr/>
              <a:lstStyle/>
              <a:p>
                <a:r>
                  <a:rPr lang="en-US">
                    <a:noFill/>
                  </a:rPr>
                  <a:t> </a:t>
                </a:r>
              </a:p>
            </p:txBody>
          </p:sp>
        </mc:Fallback>
      </mc:AlternateContent>
      <p:sp>
        <p:nvSpPr>
          <p:cNvPr id="19" name="Text Box 13"/>
          <p:cNvSpPr txBox="1">
            <a:spLocks noChangeArrowheads="1"/>
          </p:cNvSpPr>
          <p:nvPr/>
        </p:nvSpPr>
        <p:spPr bwMode="auto">
          <a:xfrm>
            <a:off x="4175288" y="3985262"/>
            <a:ext cx="42116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smtClean="0">
                <a:solidFill>
                  <a:srgbClr val="C00000"/>
                </a:solidFill>
                <a:latin typeface="Arial" charset="0"/>
              </a:rPr>
              <a:t>Batch Tank Concentration (%</a:t>
            </a:r>
            <a:r>
              <a:rPr lang="en-US" sz="1800" b="1" dirty="0" err="1" smtClean="0">
                <a:solidFill>
                  <a:srgbClr val="C00000"/>
                </a:solidFill>
                <a:latin typeface="Arial" charset="0"/>
              </a:rPr>
              <a:t>wt</a:t>
            </a:r>
            <a:r>
              <a:rPr lang="en-US" sz="1800" b="1" dirty="0" smtClean="0">
                <a:solidFill>
                  <a:srgbClr val="C00000"/>
                </a:solidFill>
                <a:latin typeface="Arial" charset="0"/>
              </a:rPr>
              <a:t>/</a:t>
            </a:r>
            <a:r>
              <a:rPr lang="en-US" sz="1800" b="1" dirty="0" err="1" smtClean="0">
                <a:solidFill>
                  <a:srgbClr val="C00000"/>
                </a:solidFill>
                <a:latin typeface="Arial" charset="0"/>
              </a:rPr>
              <a:t>wt</a:t>
            </a:r>
            <a:r>
              <a:rPr lang="en-US" sz="1800" b="1" dirty="0" smtClean="0">
                <a:solidFill>
                  <a:srgbClr val="C00000"/>
                </a:solidFill>
                <a:latin typeface="Arial" charset="0"/>
              </a:rPr>
              <a:t>) =</a:t>
            </a:r>
            <a:endParaRPr lang="en-US" sz="1800" b="1" dirty="0">
              <a:solidFill>
                <a:srgbClr val="C00000"/>
              </a:solidFill>
              <a:latin typeface="Arial" charset="0"/>
            </a:endParaRPr>
          </a:p>
        </p:txBody>
      </p:sp>
      <mc:AlternateContent xmlns:mc="http://schemas.openxmlformats.org/markup-compatibility/2006" xmlns:a14="http://schemas.microsoft.com/office/drawing/2010/main">
        <mc:Choice Requires="a14">
          <p:sp>
            <p:nvSpPr>
              <p:cNvPr id="20" name="TextBox 19"/>
              <p:cNvSpPr txBox="1"/>
              <p:nvPr/>
            </p:nvSpPr>
            <p:spPr>
              <a:xfrm>
                <a:off x="4245504" y="4467235"/>
                <a:ext cx="3722814" cy="4840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smtClean="0">
                          <a:latin typeface="Cambria Math" panose="02040503050406030204" pitchFamily="18" charset="0"/>
                        </a:rPr>
                        <m:t>1</m:t>
                      </m:r>
                      <m:r>
                        <a:rPr lang="en-US" sz="1400" b="0" i="0" smtClean="0">
                          <a:latin typeface="Cambria Math" panose="02040503050406030204" pitchFamily="18" charset="0"/>
                        </a:rPr>
                        <m:t>00% </m:t>
                      </m:r>
                      <m:r>
                        <m:rPr>
                          <m:sty m:val="p"/>
                        </m:rPr>
                        <a:rPr lang="en-US" sz="1400" b="0" i="0" smtClean="0">
                          <a:latin typeface="Cambria Math" panose="02040503050406030204" pitchFamily="18" charset="0"/>
                        </a:rPr>
                        <m:t>x</m:t>
                      </m:r>
                      <m:r>
                        <a:rPr lang="en-US" sz="1400" b="0" i="0" smtClean="0">
                          <a:latin typeface="Cambria Math" panose="02040503050406030204" pitchFamily="18" charset="0"/>
                        </a:rPr>
                        <m:t> </m:t>
                      </m:r>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r>
                                <a:rPr lang="en-US" sz="1400" b="0" i="0" smtClean="0">
                                  <a:latin typeface="Cambria Math" panose="02040503050406030204" pitchFamily="18" charset="0"/>
                                </a:rPr>
                                <m:t>1 </m:t>
                              </m:r>
                              <m:r>
                                <m:rPr>
                                  <m:sty m:val="p"/>
                                </m:rPr>
                                <a:rPr lang="en-US" sz="1400" b="0" i="0" smtClean="0">
                                  <a:latin typeface="Cambria Math" panose="02040503050406030204" pitchFamily="18" charset="0"/>
                                </a:rPr>
                                <m:t>gallon</m:t>
                              </m:r>
                              <m:r>
                                <a:rPr lang="en-US" sz="1400" b="0" i="0" smtClean="0">
                                  <a:latin typeface="Cambria Math" panose="02040503050406030204" pitchFamily="18" charset="0"/>
                                </a:rPr>
                                <m:t> </m:t>
                              </m:r>
                              <m:r>
                                <m:rPr>
                                  <m:sty m:val="p"/>
                                </m:rPr>
                                <a:rPr lang="en-US" sz="1400" b="0" i="0" smtClean="0">
                                  <a:latin typeface="Cambria Math" panose="02040503050406030204" pitchFamily="18" charset="0"/>
                                </a:rPr>
                                <m:t>x</m:t>
                              </m:r>
                              <m:r>
                                <a:rPr lang="en-US" sz="1400" b="0" i="0" smtClean="0">
                                  <a:latin typeface="Cambria Math" panose="02040503050406030204" pitchFamily="18" charset="0"/>
                                </a:rPr>
                                <m:t> 9 </m:t>
                              </m:r>
                              <m:r>
                                <m:rPr>
                                  <m:sty m:val="p"/>
                                </m:rPr>
                                <a:rPr lang="en-US" sz="1400" b="0" i="0" smtClean="0">
                                  <a:latin typeface="Cambria Math" panose="02040503050406030204" pitchFamily="18" charset="0"/>
                                </a:rPr>
                                <m:t>lb</m:t>
                              </m:r>
                              <m:r>
                                <a:rPr lang="en-US" sz="1400" b="0" i="0" smtClean="0">
                                  <a:latin typeface="Cambria Math" panose="02040503050406030204" pitchFamily="18" charset="0"/>
                                </a:rPr>
                                <m:t>/</m:t>
                              </m:r>
                              <m:r>
                                <m:rPr>
                                  <m:sty m:val="p"/>
                                </m:rPr>
                                <a:rPr lang="en-US" sz="1400" b="0" i="0" smtClean="0">
                                  <a:latin typeface="Cambria Math" panose="02040503050406030204" pitchFamily="18" charset="0"/>
                                </a:rPr>
                                <m:t>gal</m:t>
                              </m:r>
                            </m:num>
                            <m:den>
                              <m:r>
                                <a:rPr lang="en-US" sz="1400" b="0" i="0" smtClean="0">
                                  <a:latin typeface="Cambria Math" panose="02040503050406030204" pitchFamily="18" charset="0"/>
                                </a:rPr>
                                <m:t>199 </m:t>
                              </m:r>
                              <m:r>
                                <m:rPr>
                                  <m:sty m:val="p"/>
                                </m:rPr>
                                <a:rPr lang="en-US" sz="1400" b="0" i="0" smtClean="0">
                                  <a:latin typeface="Cambria Math" panose="02040503050406030204" pitchFamily="18" charset="0"/>
                                </a:rPr>
                                <m:t>gallons</m:t>
                              </m:r>
                              <m:r>
                                <a:rPr lang="en-US" sz="1400" b="0" i="0" smtClean="0">
                                  <a:latin typeface="Cambria Math" panose="02040503050406030204" pitchFamily="18" charset="0"/>
                                </a:rPr>
                                <m:t> </m:t>
                              </m:r>
                              <m:r>
                                <m:rPr>
                                  <m:sty m:val="p"/>
                                </m:rPr>
                                <a:rPr lang="en-US" sz="1400" b="0" i="0" smtClean="0">
                                  <a:latin typeface="Cambria Math" panose="02040503050406030204" pitchFamily="18" charset="0"/>
                                </a:rPr>
                                <m:t>x</m:t>
                              </m:r>
                              <m:r>
                                <a:rPr lang="en-US" sz="1400" b="0" i="0" smtClean="0">
                                  <a:latin typeface="Cambria Math" panose="02040503050406030204" pitchFamily="18" charset="0"/>
                                </a:rPr>
                                <m:t> 8.34 </m:t>
                              </m:r>
                              <m:r>
                                <m:rPr>
                                  <m:sty m:val="p"/>
                                </m:rPr>
                                <a:rPr lang="en-US" sz="1400" b="0" i="0" smtClean="0">
                                  <a:latin typeface="Cambria Math" panose="02040503050406030204" pitchFamily="18" charset="0"/>
                                </a:rPr>
                                <m:t>lb</m:t>
                              </m:r>
                              <m:r>
                                <a:rPr lang="en-US" sz="1400" b="0" i="0" smtClean="0">
                                  <a:latin typeface="Cambria Math" panose="02040503050406030204" pitchFamily="18" charset="0"/>
                                </a:rPr>
                                <m:t>/</m:t>
                              </m:r>
                              <m:r>
                                <m:rPr>
                                  <m:sty m:val="p"/>
                                </m:rPr>
                                <a:rPr lang="en-US" sz="1400" b="0" i="0" smtClean="0">
                                  <a:latin typeface="Cambria Math" panose="02040503050406030204" pitchFamily="18" charset="0"/>
                                </a:rPr>
                                <m:t>gal</m:t>
                              </m:r>
                            </m:den>
                          </m:f>
                        </m:e>
                      </m:d>
                      <m:r>
                        <a:rPr lang="en-US" sz="1400" b="0" i="0" smtClean="0">
                          <a:latin typeface="Cambria Math" panose="02040503050406030204" pitchFamily="18" charset="0"/>
                        </a:rPr>
                        <m:t>=0.5423%</m:t>
                      </m:r>
                    </m:oMath>
                  </m:oMathPara>
                </a14:m>
                <a:endParaRPr lang="en-US" sz="1400" dirty="0">
                  <a:latin typeface="+mj-lt"/>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245504" y="4467235"/>
                <a:ext cx="3722814" cy="484043"/>
              </a:xfrm>
              <a:prstGeom prst="rect">
                <a:avLst/>
              </a:prstGeom>
              <a:blipFill rotWithShape="0">
                <a:blip r:embed="rId4"/>
                <a:stretch>
                  <a:fillRect l="-491" r="-491" b="-113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4294186" y="5540277"/>
                <a:ext cx="4299575" cy="4468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8.3433</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𝑙𝑏</m:t>
                          </m:r>
                        </m:num>
                        <m:den>
                          <m:r>
                            <a:rPr lang="en-US" sz="1400" b="0" i="1" smtClean="0">
                              <a:latin typeface="Cambria Math" panose="02040503050406030204" pitchFamily="18" charset="0"/>
                            </a:rPr>
                            <m:t>𝑔𝑎𝑙</m:t>
                          </m:r>
                        </m:den>
                      </m:f>
                      <m:r>
                        <a:rPr lang="en-US" sz="1400" b="0" i="1" smtClean="0">
                          <a:latin typeface="Cambria Math" panose="02040503050406030204" pitchFamily="18" charset="0"/>
                        </a:rPr>
                        <m:t>𝑥</m:t>
                      </m:r>
                      <m:r>
                        <a:rPr lang="en-US" sz="1400" b="0" i="1" smtClean="0">
                          <a:latin typeface="Cambria Math" panose="02040503050406030204" pitchFamily="18" charset="0"/>
                        </a:rPr>
                        <m:t> </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0.5423%</m:t>
                          </m:r>
                        </m:num>
                        <m:den>
                          <m:r>
                            <a:rPr lang="en-US" sz="1400" b="0" i="1" smtClean="0">
                              <a:latin typeface="Cambria Math" panose="02040503050406030204" pitchFamily="18" charset="0"/>
                            </a:rPr>
                            <m:t>100%</m:t>
                          </m:r>
                        </m:den>
                      </m:f>
                      <m:r>
                        <a:rPr lang="en-US" sz="1400" b="0" i="1" smtClean="0">
                          <a:latin typeface="Cambria Math" panose="02040503050406030204" pitchFamily="18" charset="0"/>
                        </a:rPr>
                        <m:t>=0.045 </m:t>
                      </m:r>
                      <m:r>
                        <a:rPr lang="en-US" sz="1400" b="0" i="1" smtClean="0">
                          <a:latin typeface="Cambria Math" panose="02040503050406030204" pitchFamily="18" charset="0"/>
                        </a:rPr>
                        <m:t>𝑙𝑏𝑠</m:t>
                      </m:r>
                      <m:r>
                        <a:rPr lang="en-US" sz="1400" b="0" i="1" smtClean="0">
                          <a:latin typeface="Cambria Math" panose="02040503050406030204" pitchFamily="18" charset="0"/>
                        </a:rPr>
                        <m:t> </m:t>
                      </m:r>
                      <m:r>
                        <a:rPr lang="en-US" sz="1400" b="0" i="1" smtClean="0">
                          <a:latin typeface="Cambria Math" panose="02040503050406030204" pitchFamily="18" charset="0"/>
                        </a:rPr>
                        <m:t>𝑜𝑓</m:t>
                      </m:r>
                      <m:r>
                        <a:rPr lang="en-US" sz="1400" b="0" i="1" smtClean="0">
                          <a:latin typeface="Cambria Math" panose="02040503050406030204" pitchFamily="18" charset="0"/>
                        </a:rPr>
                        <m:t> </m:t>
                      </m:r>
                      <m:r>
                        <a:rPr lang="en-US" sz="1400" b="0" i="1" smtClean="0">
                          <a:latin typeface="Cambria Math" panose="02040503050406030204" pitchFamily="18" charset="0"/>
                        </a:rPr>
                        <m:t>𝑝𝑜𝑙𝑦𝑚𝑒𝑟</m:t>
                      </m:r>
                      <m:r>
                        <a:rPr lang="en-US" sz="1400" b="0" i="1" smtClean="0">
                          <a:latin typeface="Cambria Math" panose="02040503050406030204" pitchFamily="18" charset="0"/>
                        </a:rPr>
                        <m:t>/</m:t>
                      </m:r>
                      <m:r>
                        <a:rPr lang="en-US" sz="1400" b="0" i="1" smtClean="0">
                          <a:latin typeface="Cambria Math" panose="02040503050406030204" pitchFamily="18" charset="0"/>
                        </a:rPr>
                        <m:t>𝑔𝑎𝑙𝑙𝑜𝑛</m:t>
                      </m:r>
                    </m:oMath>
                  </m:oMathPara>
                </a14:m>
                <a:endParaRPr lang="en-US" sz="1400" dirty="0"/>
              </a:p>
            </p:txBody>
          </p:sp>
        </mc:Choice>
        <mc:Fallback xmlns="">
          <p:sp>
            <p:nvSpPr>
              <p:cNvPr id="3" name="TextBox 2"/>
              <p:cNvSpPr txBox="1">
                <a:spLocks noRot="1" noChangeAspect="1" noMove="1" noResize="1" noEditPoints="1" noAdjustHandles="1" noChangeArrowheads="1" noChangeShapeType="1" noTextEdit="1"/>
              </p:cNvSpPr>
              <p:nvPr/>
            </p:nvSpPr>
            <p:spPr>
              <a:xfrm>
                <a:off x="4294186" y="5540277"/>
                <a:ext cx="4299575" cy="446854"/>
              </a:xfrm>
              <a:prstGeom prst="rect">
                <a:avLst/>
              </a:prstGeom>
              <a:blipFill rotWithShape="0">
                <a:blip r:embed="rId5"/>
                <a:stretch>
                  <a:fillRect l="-425" t="-1370" b="-16438"/>
                </a:stretch>
              </a:blipFill>
            </p:spPr>
            <p:txBody>
              <a:bodyPr/>
              <a:lstStyle/>
              <a:p>
                <a:r>
                  <a:rPr lang="en-US">
                    <a:noFill/>
                  </a:rPr>
                  <a:t> </a:t>
                </a:r>
              </a:p>
            </p:txBody>
          </p:sp>
        </mc:Fallback>
      </mc:AlternateContent>
    </p:spTree>
    <p:extLst>
      <p:ext uri="{BB962C8B-B14F-4D97-AF65-F5344CB8AC3E}">
        <p14:creationId xmlns:p14="http://schemas.microsoft.com/office/powerpoint/2010/main" val="325787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533400" y="450440"/>
            <a:ext cx="8305800" cy="921160"/>
          </a:xfrm>
        </p:spPr>
        <p:txBody>
          <a:bodyPr/>
          <a:lstStyle/>
          <a:p>
            <a:pPr eaLnBrk="1" hangingPunct="1">
              <a:defRPr/>
            </a:pPr>
            <a:r>
              <a:rPr lang="en-US" sz="2400" dirty="0" smtClean="0"/>
              <a:t>Another way to calculate density in this example:</a:t>
            </a:r>
            <a:r>
              <a:rPr lang="en-US" dirty="0" smtClean="0"/>
              <a:t/>
            </a:r>
            <a:br>
              <a:rPr lang="en-US" dirty="0" smtClean="0"/>
            </a:br>
            <a:r>
              <a:rPr lang="en-US" sz="2000" dirty="0" smtClean="0"/>
              <a:t/>
            </a:r>
            <a:br>
              <a:rPr lang="en-US" sz="2000" dirty="0" smtClean="0"/>
            </a:br>
            <a:r>
              <a:rPr lang="en-US" sz="2000" dirty="0" smtClean="0"/>
              <a:t>D1·V1 + D2·V2 = D3·V3   ====&gt;  D3 = (D1·V1 </a:t>
            </a:r>
            <a:r>
              <a:rPr lang="en-US" sz="2000" dirty="0"/>
              <a:t>+ </a:t>
            </a:r>
            <a:r>
              <a:rPr lang="en-US" sz="2000" dirty="0" smtClean="0"/>
              <a:t>D2·V2 ) / V3</a:t>
            </a:r>
          </a:p>
        </p:txBody>
      </p:sp>
      <p:sp>
        <p:nvSpPr>
          <p:cNvPr id="24579" name="AutoShape 3"/>
          <p:cNvSpPr>
            <a:spLocks noChangeArrowheads="1"/>
          </p:cNvSpPr>
          <p:nvPr/>
        </p:nvSpPr>
        <p:spPr bwMode="auto">
          <a:xfrm>
            <a:off x="2286000" y="3657600"/>
            <a:ext cx="1828800" cy="2667000"/>
          </a:xfrm>
          <a:prstGeom prst="can">
            <a:avLst>
              <a:gd name="adj" fmla="val 30599"/>
            </a:avLst>
          </a:prstGeom>
          <a:solidFill>
            <a:srgbClr val="FFFFFF"/>
          </a:solidFill>
          <a:ln w="9525">
            <a:solidFill>
              <a:schemeClr val="bg2"/>
            </a:solidFill>
            <a:round/>
            <a:headEnd/>
            <a:tailEnd/>
          </a:ln>
        </p:spPr>
        <p:txBody>
          <a:bodyPr wrap="none" anchor="ctr"/>
          <a:lstStyle/>
          <a:p>
            <a:endParaRPr lang="en-US" dirty="0"/>
          </a:p>
        </p:txBody>
      </p:sp>
      <p:sp>
        <p:nvSpPr>
          <p:cNvPr id="24580" name="Text Box 4"/>
          <p:cNvSpPr txBox="1">
            <a:spLocks noChangeArrowheads="1"/>
          </p:cNvSpPr>
          <p:nvPr/>
        </p:nvSpPr>
        <p:spPr bwMode="auto">
          <a:xfrm>
            <a:off x="2493962" y="4779519"/>
            <a:ext cx="1493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latin typeface="Arial" charset="0"/>
              </a:rPr>
              <a:t>Batch Tank</a:t>
            </a:r>
          </a:p>
        </p:txBody>
      </p:sp>
      <p:sp>
        <p:nvSpPr>
          <p:cNvPr id="24581" name="Text Box 6"/>
          <p:cNvSpPr txBox="1">
            <a:spLocks noChangeArrowheads="1"/>
          </p:cNvSpPr>
          <p:nvPr/>
        </p:nvSpPr>
        <p:spPr bwMode="auto">
          <a:xfrm>
            <a:off x="3451880" y="1817974"/>
            <a:ext cx="451643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smtClean="0">
                <a:latin typeface="Arial" charset="0"/>
              </a:rPr>
              <a:t>D2 = 8.34 </a:t>
            </a:r>
            <a:r>
              <a:rPr lang="en-US" sz="1800" dirty="0" err="1" smtClean="0">
                <a:latin typeface="Arial" charset="0"/>
              </a:rPr>
              <a:t>lb</a:t>
            </a:r>
            <a:r>
              <a:rPr lang="en-US" sz="1800" dirty="0" smtClean="0">
                <a:latin typeface="Arial" charset="0"/>
              </a:rPr>
              <a:t>/gal</a:t>
            </a:r>
          </a:p>
          <a:p>
            <a:pPr>
              <a:spcBef>
                <a:spcPct val="50000"/>
              </a:spcBef>
            </a:pPr>
            <a:r>
              <a:rPr lang="en-US" sz="1800" dirty="0" smtClean="0">
                <a:latin typeface="Arial" charset="0"/>
              </a:rPr>
              <a:t>V2 = 199 gallons</a:t>
            </a:r>
            <a:endParaRPr lang="en-US" sz="1800" dirty="0">
              <a:latin typeface="Arial" charset="0"/>
            </a:endParaRPr>
          </a:p>
        </p:txBody>
      </p:sp>
      <p:sp>
        <p:nvSpPr>
          <p:cNvPr id="24582" name="AutoShape 7"/>
          <p:cNvSpPr>
            <a:spLocks noChangeArrowheads="1"/>
          </p:cNvSpPr>
          <p:nvPr/>
        </p:nvSpPr>
        <p:spPr bwMode="auto">
          <a:xfrm>
            <a:off x="3675062" y="2641713"/>
            <a:ext cx="172244" cy="1177812"/>
          </a:xfrm>
          <a:prstGeom prst="downArrow">
            <a:avLst>
              <a:gd name="adj1" fmla="val 50000"/>
              <a:gd name="adj2" fmla="val 105556"/>
            </a:avLst>
          </a:prstGeom>
          <a:solidFill>
            <a:srgbClr val="FF6600"/>
          </a:solidFill>
          <a:ln w="9525">
            <a:solidFill>
              <a:schemeClr val="bg2"/>
            </a:solidFill>
            <a:miter lim="800000"/>
            <a:headEnd/>
            <a:tailEnd/>
          </a:ln>
        </p:spPr>
        <p:txBody>
          <a:bodyPr wrap="none" anchor="ctr"/>
          <a:lstStyle/>
          <a:p>
            <a:endParaRPr lang="en-US" dirty="0"/>
          </a:p>
        </p:txBody>
      </p:sp>
      <p:sp>
        <p:nvSpPr>
          <p:cNvPr id="24583" name="Text Box 9"/>
          <p:cNvSpPr txBox="1">
            <a:spLocks noChangeArrowheads="1"/>
          </p:cNvSpPr>
          <p:nvPr/>
        </p:nvSpPr>
        <p:spPr bwMode="auto">
          <a:xfrm>
            <a:off x="252082" y="1992223"/>
            <a:ext cx="22494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smtClean="0">
                <a:latin typeface="Arial" charset="0"/>
              </a:rPr>
              <a:t>D1 = 9 </a:t>
            </a:r>
            <a:r>
              <a:rPr lang="en-US" sz="1800" dirty="0" err="1" smtClean="0">
                <a:latin typeface="Arial" charset="0"/>
              </a:rPr>
              <a:t>lb</a:t>
            </a:r>
            <a:r>
              <a:rPr lang="en-US" sz="1800" dirty="0" smtClean="0">
                <a:latin typeface="Arial" charset="0"/>
              </a:rPr>
              <a:t>/gal</a:t>
            </a:r>
          </a:p>
          <a:p>
            <a:pPr>
              <a:spcBef>
                <a:spcPct val="50000"/>
              </a:spcBef>
            </a:pPr>
            <a:r>
              <a:rPr lang="en-US" sz="1800" dirty="0" smtClean="0">
                <a:latin typeface="Arial" charset="0"/>
              </a:rPr>
              <a:t>V1 = 1 gallon</a:t>
            </a:r>
            <a:endParaRPr lang="en-US" sz="1800" dirty="0">
              <a:latin typeface="Arial" charset="0"/>
            </a:endParaRPr>
          </a:p>
        </p:txBody>
      </p:sp>
      <p:sp>
        <p:nvSpPr>
          <p:cNvPr id="24584" name="AutoShape 10"/>
          <p:cNvSpPr>
            <a:spLocks noChangeArrowheads="1"/>
          </p:cNvSpPr>
          <p:nvPr/>
        </p:nvSpPr>
        <p:spPr bwMode="auto">
          <a:xfrm>
            <a:off x="2493962" y="3095625"/>
            <a:ext cx="171450" cy="723900"/>
          </a:xfrm>
          <a:prstGeom prst="downArrow">
            <a:avLst>
              <a:gd name="adj1" fmla="val 50000"/>
              <a:gd name="adj2" fmla="val 105556"/>
            </a:avLst>
          </a:prstGeom>
          <a:solidFill>
            <a:srgbClr val="FF6600"/>
          </a:solidFill>
          <a:ln w="9525">
            <a:solidFill>
              <a:schemeClr val="bg2"/>
            </a:solidFill>
            <a:miter lim="800000"/>
            <a:headEnd/>
            <a:tailEnd/>
          </a:ln>
        </p:spPr>
        <p:txBody>
          <a:bodyPr wrap="none" anchor="ctr"/>
          <a:lstStyle/>
          <a:p>
            <a:endParaRPr lang="en-US" dirty="0"/>
          </a:p>
        </p:txBody>
      </p:sp>
      <p:sp>
        <p:nvSpPr>
          <p:cNvPr id="24585" name="AutoShape 11"/>
          <p:cNvSpPr>
            <a:spLocks noChangeArrowheads="1"/>
          </p:cNvSpPr>
          <p:nvPr/>
        </p:nvSpPr>
        <p:spPr bwMode="auto">
          <a:xfrm>
            <a:off x="2452687" y="2595563"/>
            <a:ext cx="217488" cy="390525"/>
          </a:xfrm>
          <a:prstGeom prst="can">
            <a:avLst>
              <a:gd name="adj" fmla="val 44890"/>
            </a:avLst>
          </a:prstGeom>
          <a:solidFill>
            <a:srgbClr val="FFFFFF"/>
          </a:solidFill>
          <a:ln w="9525">
            <a:solidFill>
              <a:schemeClr val="bg2"/>
            </a:solidFill>
            <a:round/>
            <a:headEnd/>
            <a:tailEnd/>
          </a:ln>
        </p:spPr>
        <p:txBody>
          <a:bodyPr wrap="none" anchor="ctr"/>
          <a:lstStyle/>
          <a:p>
            <a:endParaRPr lang="en-US" dirty="0"/>
          </a:p>
        </p:txBody>
      </p:sp>
      <p:sp>
        <p:nvSpPr>
          <p:cNvPr id="24591" name="AutoShape 18"/>
          <p:cNvSpPr>
            <a:spLocks noChangeArrowheads="1"/>
          </p:cNvSpPr>
          <p:nvPr/>
        </p:nvSpPr>
        <p:spPr bwMode="auto">
          <a:xfrm>
            <a:off x="3847306" y="6032005"/>
            <a:ext cx="1601788" cy="215900"/>
          </a:xfrm>
          <a:prstGeom prst="rightArrow">
            <a:avLst>
              <a:gd name="adj1" fmla="val 50000"/>
              <a:gd name="adj2" fmla="val 185478"/>
            </a:avLst>
          </a:prstGeom>
          <a:solidFill>
            <a:srgbClr val="FF6600"/>
          </a:solidFill>
          <a:ln w="9525">
            <a:solidFill>
              <a:schemeClr val="bg2"/>
            </a:solidFill>
            <a:miter lim="800000"/>
            <a:headEnd/>
            <a:tailEnd/>
          </a:ln>
        </p:spPr>
        <p:txBody>
          <a:bodyPr wrap="none" anchor="ctr"/>
          <a:lstStyle/>
          <a:p>
            <a:endParaRPr lang="en-US" dirty="0"/>
          </a:p>
        </p:txBody>
      </p:sp>
      <p:sp>
        <p:nvSpPr>
          <p:cNvPr id="24592" name="Oval 19"/>
          <p:cNvSpPr>
            <a:spLocks noChangeArrowheads="1"/>
          </p:cNvSpPr>
          <p:nvPr/>
        </p:nvSpPr>
        <p:spPr bwMode="auto">
          <a:xfrm>
            <a:off x="2297112" y="3970338"/>
            <a:ext cx="1828800" cy="547687"/>
          </a:xfrm>
          <a:prstGeom prst="ellipse">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19" name="Text Box 13"/>
          <p:cNvSpPr txBox="1">
            <a:spLocks noChangeArrowheads="1"/>
          </p:cNvSpPr>
          <p:nvPr/>
        </p:nvSpPr>
        <p:spPr bwMode="auto">
          <a:xfrm>
            <a:off x="4242876" y="2886241"/>
            <a:ext cx="42116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smtClean="0">
                <a:solidFill>
                  <a:srgbClr val="C00000"/>
                </a:solidFill>
                <a:latin typeface="Arial" charset="0"/>
              </a:rPr>
              <a:t>Batch Tank Density =</a:t>
            </a:r>
            <a:endParaRPr lang="en-US" sz="1800" b="1" dirty="0">
              <a:solidFill>
                <a:srgbClr val="C00000"/>
              </a:solidFill>
              <a:latin typeface="Arial" charset="0"/>
            </a:endParaRPr>
          </a:p>
        </p:txBody>
      </p:sp>
      <mc:AlternateContent xmlns:mc="http://schemas.openxmlformats.org/markup-compatibility/2006" xmlns:a14="http://schemas.microsoft.com/office/drawing/2010/main">
        <mc:Choice Requires="a14">
          <p:sp>
            <p:nvSpPr>
              <p:cNvPr id="20" name="TextBox 19"/>
              <p:cNvSpPr txBox="1"/>
              <p:nvPr/>
            </p:nvSpPr>
            <p:spPr>
              <a:xfrm>
                <a:off x="4648693" y="3500395"/>
                <a:ext cx="2243371" cy="4840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r>
                                <a:rPr lang="en-US" sz="1400" b="0" i="0" smtClean="0">
                                  <a:latin typeface="Cambria Math" panose="02040503050406030204" pitchFamily="18" charset="0"/>
                                </a:rPr>
                                <m:t>(</m:t>
                              </m:r>
                              <m:r>
                                <m:rPr>
                                  <m:sty m:val="p"/>
                                </m:rPr>
                                <a:rPr lang="en-US" sz="1400" b="0" i="0" smtClean="0">
                                  <a:latin typeface="Cambria Math" panose="02040503050406030204" pitchFamily="18" charset="0"/>
                                </a:rPr>
                                <m:t>D</m:t>
                              </m:r>
                              <m:r>
                                <a:rPr lang="en-US" sz="1400" b="0" i="0" smtClean="0">
                                  <a:latin typeface="Cambria Math" panose="02040503050406030204" pitchFamily="18" charset="0"/>
                                </a:rPr>
                                <m:t>1</m:t>
                              </m:r>
                              <m:r>
                                <m:rPr>
                                  <m:sty m:val="p"/>
                                </m:rPr>
                                <a:rPr lang="en-US" sz="1400" b="0" i="0" smtClean="0">
                                  <a:latin typeface="Cambria Math" panose="02040503050406030204" pitchFamily="18" charset="0"/>
                                </a:rPr>
                                <m:t>xV</m:t>
                              </m:r>
                              <m:r>
                                <a:rPr lang="en-US" sz="1400" b="0" i="0" smtClean="0">
                                  <a:latin typeface="Cambria Math" panose="02040503050406030204" pitchFamily="18" charset="0"/>
                                </a:rPr>
                                <m:t>1)+(</m:t>
                              </m:r>
                              <m:r>
                                <m:rPr>
                                  <m:sty m:val="p"/>
                                </m:rPr>
                                <a:rPr lang="en-US" sz="1400" b="0" i="0" smtClean="0">
                                  <a:latin typeface="Cambria Math" panose="02040503050406030204" pitchFamily="18" charset="0"/>
                                </a:rPr>
                                <m:t>D</m:t>
                              </m:r>
                              <m:r>
                                <a:rPr lang="en-US" sz="1400" b="0" i="0" smtClean="0">
                                  <a:latin typeface="Cambria Math" panose="02040503050406030204" pitchFamily="18" charset="0"/>
                                </a:rPr>
                                <m:t>2</m:t>
                              </m:r>
                              <m:r>
                                <m:rPr>
                                  <m:sty m:val="p"/>
                                </m:rPr>
                                <a:rPr lang="en-US" sz="1400" b="0" i="0" smtClean="0">
                                  <a:latin typeface="Cambria Math" panose="02040503050406030204" pitchFamily="18" charset="0"/>
                                </a:rPr>
                                <m:t>xV</m:t>
                              </m:r>
                              <m:r>
                                <a:rPr lang="en-US" sz="1400" b="0" i="0" smtClean="0">
                                  <a:latin typeface="Cambria Math" panose="02040503050406030204" pitchFamily="18" charset="0"/>
                                </a:rPr>
                                <m:t>2)</m:t>
                              </m:r>
                            </m:num>
                            <m:den>
                              <m:r>
                                <m:rPr>
                                  <m:sty m:val="p"/>
                                </m:rPr>
                                <a:rPr lang="en-US" sz="1400" b="0" i="0" smtClean="0">
                                  <a:latin typeface="Cambria Math" panose="02040503050406030204" pitchFamily="18" charset="0"/>
                                </a:rPr>
                                <m:t>V</m:t>
                              </m:r>
                              <m:r>
                                <a:rPr lang="en-US" sz="1400" b="0" i="0" smtClean="0">
                                  <a:latin typeface="Cambria Math" panose="02040503050406030204" pitchFamily="18" charset="0"/>
                                </a:rPr>
                                <m:t>3</m:t>
                              </m:r>
                            </m:den>
                          </m:f>
                        </m:e>
                      </m:d>
                      <m:r>
                        <a:rPr lang="en-US" sz="1400" b="0" i="0" smtClean="0">
                          <a:latin typeface="Cambria Math" panose="02040503050406030204" pitchFamily="18" charset="0"/>
                        </a:rPr>
                        <m:t>=</m:t>
                      </m:r>
                      <m:r>
                        <m:rPr>
                          <m:sty m:val="p"/>
                        </m:rPr>
                        <a:rPr lang="en-US" sz="1400" b="0" i="0" smtClean="0">
                          <a:latin typeface="Cambria Math" panose="02040503050406030204" pitchFamily="18" charset="0"/>
                        </a:rPr>
                        <m:t>D</m:t>
                      </m:r>
                      <m:r>
                        <a:rPr lang="en-US" sz="1400" b="0" i="0" smtClean="0">
                          <a:latin typeface="Cambria Math" panose="02040503050406030204" pitchFamily="18" charset="0"/>
                        </a:rPr>
                        <m:t>3</m:t>
                      </m:r>
                    </m:oMath>
                  </m:oMathPara>
                </a14:m>
                <a:endParaRPr lang="en-US" sz="1400" dirty="0">
                  <a:latin typeface="+mj-lt"/>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648693" y="3500395"/>
                <a:ext cx="2243371" cy="484043"/>
              </a:xfrm>
              <a:prstGeom prst="rect">
                <a:avLst/>
              </a:prstGeom>
              <a:blipFill rotWithShape="0">
                <a:blip r:embed="rId3"/>
                <a:stretch>
                  <a:fillRect r="-1087"/>
                </a:stretch>
              </a:blipFill>
            </p:spPr>
            <p:txBody>
              <a:bodyPr/>
              <a:lstStyle/>
              <a:p>
                <a:r>
                  <a:rPr lang="en-US">
                    <a:noFill/>
                  </a:rPr>
                  <a:t> </a:t>
                </a:r>
              </a:p>
            </p:txBody>
          </p:sp>
        </mc:Fallback>
      </mc:AlternateContent>
      <p:sp>
        <p:nvSpPr>
          <p:cNvPr id="18" name="Text Box 9"/>
          <p:cNvSpPr txBox="1">
            <a:spLocks noChangeArrowheads="1"/>
          </p:cNvSpPr>
          <p:nvPr/>
        </p:nvSpPr>
        <p:spPr bwMode="auto">
          <a:xfrm>
            <a:off x="2297113" y="5189276"/>
            <a:ext cx="243134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smtClean="0">
                <a:latin typeface="Arial" charset="0"/>
              </a:rPr>
              <a:t>D3 = ___ </a:t>
            </a:r>
            <a:r>
              <a:rPr lang="en-US" sz="1800" dirty="0" err="1" smtClean="0">
                <a:latin typeface="Arial" charset="0"/>
              </a:rPr>
              <a:t>lb</a:t>
            </a:r>
            <a:r>
              <a:rPr lang="en-US" sz="1800" dirty="0" smtClean="0">
                <a:latin typeface="Arial" charset="0"/>
              </a:rPr>
              <a:t>/gal</a:t>
            </a:r>
          </a:p>
          <a:p>
            <a:pPr>
              <a:spcBef>
                <a:spcPct val="50000"/>
              </a:spcBef>
            </a:pPr>
            <a:r>
              <a:rPr lang="en-US" sz="1800" dirty="0" smtClean="0">
                <a:latin typeface="Arial" charset="0"/>
              </a:rPr>
              <a:t>V3 = 200 gallons</a:t>
            </a:r>
            <a:endParaRPr lang="en-US" sz="1800" dirty="0">
              <a:latin typeface="Arial" charset="0"/>
            </a:endParaRPr>
          </a:p>
        </p:txBody>
      </p:sp>
      <mc:AlternateContent xmlns:mc="http://schemas.openxmlformats.org/markup-compatibility/2006" xmlns:a14="http://schemas.microsoft.com/office/drawing/2010/main">
        <mc:Choice Requires="a14">
          <p:sp>
            <p:nvSpPr>
              <p:cNvPr id="21" name="TextBox 20"/>
              <p:cNvSpPr txBox="1"/>
              <p:nvPr/>
            </p:nvSpPr>
            <p:spPr>
              <a:xfrm>
                <a:off x="4629807" y="4241143"/>
                <a:ext cx="3517758" cy="4840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r>
                                <a:rPr lang="en-US" sz="1400" b="0" i="0" smtClean="0">
                                  <a:latin typeface="Cambria Math" panose="02040503050406030204" pitchFamily="18" charset="0"/>
                                </a:rPr>
                                <m:t>(9 </m:t>
                              </m:r>
                              <m:r>
                                <m:rPr>
                                  <m:sty m:val="p"/>
                                </m:rPr>
                                <a:rPr lang="en-US" sz="1400" b="0" i="0" smtClean="0">
                                  <a:latin typeface="Cambria Math" panose="02040503050406030204" pitchFamily="18" charset="0"/>
                                </a:rPr>
                                <m:t>x</m:t>
                              </m:r>
                              <m:r>
                                <a:rPr lang="en-US" sz="1400" b="0" i="0" smtClean="0">
                                  <a:latin typeface="Cambria Math" panose="02040503050406030204" pitchFamily="18" charset="0"/>
                                </a:rPr>
                                <m:t> 1)+(8.34 </m:t>
                              </m:r>
                              <m:r>
                                <m:rPr>
                                  <m:sty m:val="p"/>
                                </m:rPr>
                                <a:rPr lang="en-US" sz="1400" b="0" i="0" smtClean="0">
                                  <a:latin typeface="Cambria Math" panose="02040503050406030204" pitchFamily="18" charset="0"/>
                                </a:rPr>
                                <m:t>x</m:t>
                              </m:r>
                              <m:r>
                                <a:rPr lang="en-US" sz="1400" b="0" i="0" smtClean="0">
                                  <a:latin typeface="Cambria Math" panose="02040503050406030204" pitchFamily="18" charset="0"/>
                                </a:rPr>
                                <m:t> 199)</m:t>
                              </m:r>
                            </m:num>
                            <m:den>
                              <m:r>
                                <a:rPr lang="en-US" sz="1400" b="0" i="0" smtClean="0">
                                  <a:latin typeface="Cambria Math" panose="02040503050406030204" pitchFamily="18" charset="0"/>
                                </a:rPr>
                                <m:t>200</m:t>
                              </m:r>
                            </m:den>
                          </m:f>
                        </m:e>
                      </m:d>
                      <m:r>
                        <a:rPr lang="en-US" sz="1400" b="0" i="0" smtClean="0">
                          <a:latin typeface="Cambria Math" panose="02040503050406030204" pitchFamily="18" charset="0"/>
                        </a:rPr>
                        <m:t>=8.3433 </m:t>
                      </m:r>
                      <m:r>
                        <m:rPr>
                          <m:sty m:val="p"/>
                        </m:rPr>
                        <a:rPr lang="en-US" sz="1400" b="0" i="0" smtClean="0">
                          <a:latin typeface="Cambria Math" panose="02040503050406030204" pitchFamily="18" charset="0"/>
                        </a:rPr>
                        <m:t>lbs</m:t>
                      </m:r>
                      <m:r>
                        <a:rPr lang="en-US" sz="1400" b="0" i="0" smtClean="0">
                          <a:latin typeface="Cambria Math" panose="02040503050406030204" pitchFamily="18" charset="0"/>
                        </a:rPr>
                        <m:t>/</m:t>
                      </m:r>
                      <m:r>
                        <m:rPr>
                          <m:sty m:val="p"/>
                        </m:rPr>
                        <a:rPr lang="en-US" sz="1400" b="0" i="0" smtClean="0">
                          <a:latin typeface="Cambria Math" panose="02040503050406030204" pitchFamily="18" charset="0"/>
                        </a:rPr>
                        <m:t>gallon</m:t>
                      </m:r>
                    </m:oMath>
                  </m:oMathPara>
                </a14:m>
                <a:endParaRPr lang="en-US" sz="1400" dirty="0">
                  <a:latin typeface="+mj-lt"/>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4629807" y="4241143"/>
                <a:ext cx="3517758" cy="484043"/>
              </a:xfrm>
              <a:prstGeom prst="rect">
                <a:avLst/>
              </a:prstGeom>
              <a:blipFill rotWithShape="0">
                <a:blip r:embed="rId5"/>
                <a:stretch>
                  <a:fillRect r="-865"/>
                </a:stretch>
              </a:blipFill>
            </p:spPr>
            <p:txBody>
              <a:bodyPr/>
              <a:lstStyle/>
              <a:p>
                <a:r>
                  <a:rPr lang="en-US">
                    <a:noFill/>
                  </a:rPr>
                  <a:t> </a:t>
                </a:r>
              </a:p>
            </p:txBody>
          </p:sp>
        </mc:Fallback>
      </mc:AlternateContent>
    </p:spTree>
    <p:extLst>
      <p:ext uri="{BB962C8B-B14F-4D97-AF65-F5344CB8AC3E}">
        <p14:creationId xmlns:p14="http://schemas.microsoft.com/office/powerpoint/2010/main" val="872128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533400" y="450440"/>
            <a:ext cx="8305800" cy="921160"/>
          </a:xfrm>
        </p:spPr>
        <p:txBody>
          <a:bodyPr/>
          <a:lstStyle/>
          <a:p>
            <a:pPr eaLnBrk="1" hangingPunct="1">
              <a:defRPr/>
            </a:pPr>
            <a:r>
              <a:rPr lang="en-US" sz="2400" dirty="0" smtClean="0"/>
              <a:t>Can you calculate concentration the same way? Yes!</a:t>
            </a:r>
            <a:r>
              <a:rPr lang="en-US" dirty="0" smtClean="0"/>
              <a:t/>
            </a:r>
            <a:br>
              <a:rPr lang="en-US" dirty="0" smtClean="0"/>
            </a:br>
            <a:r>
              <a:rPr lang="en-US" sz="2000" dirty="0" smtClean="0"/>
              <a:t/>
            </a:r>
            <a:br>
              <a:rPr lang="en-US" sz="2000" dirty="0" smtClean="0"/>
            </a:br>
            <a:r>
              <a:rPr lang="en-US" sz="2000" dirty="0" smtClean="0"/>
              <a:t>C1·V1 + C2·V2 = C3·V3   ====&gt;  C3 = (C1·V1 </a:t>
            </a:r>
            <a:r>
              <a:rPr lang="en-US" sz="2000" dirty="0"/>
              <a:t>+ C</a:t>
            </a:r>
            <a:r>
              <a:rPr lang="en-US" sz="2000" dirty="0" smtClean="0"/>
              <a:t>2·V2 ) / V3</a:t>
            </a:r>
          </a:p>
        </p:txBody>
      </p:sp>
      <p:sp>
        <p:nvSpPr>
          <p:cNvPr id="24579" name="AutoShape 3"/>
          <p:cNvSpPr>
            <a:spLocks noChangeArrowheads="1"/>
          </p:cNvSpPr>
          <p:nvPr/>
        </p:nvSpPr>
        <p:spPr bwMode="auto">
          <a:xfrm>
            <a:off x="2286000" y="3657600"/>
            <a:ext cx="1828800" cy="2667000"/>
          </a:xfrm>
          <a:prstGeom prst="can">
            <a:avLst>
              <a:gd name="adj" fmla="val 30599"/>
            </a:avLst>
          </a:prstGeom>
          <a:solidFill>
            <a:srgbClr val="FFFFFF"/>
          </a:solidFill>
          <a:ln w="9525">
            <a:solidFill>
              <a:schemeClr val="bg2"/>
            </a:solidFill>
            <a:round/>
            <a:headEnd/>
            <a:tailEnd/>
          </a:ln>
        </p:spPr>
        <p:txBody>
          <a:bodyPr wrap="none" anchor="ctr"/>
          <a:lstStyle/>
          <a:p>
            <a:endParaRPr lang="en-US" dirty="0"/>
          </a:p>
        </p:txBody>
      </p:sp>
      <p:sp>
        <p:nvSpPr>
          <p:cNvPr id="24580" name="Text Box 4"/>
          <p:cNvSpPr txBox="1">
            <a:spLocks noChangeArrowheads="1"/>
          </p:cNvSpPr>
          <p:nvPr/>
        </p:nvSpPr>
        <p:spPr bwMode="auto">
          <a:xfrm>
            <a:off x="2493962" y="4779519"/>
            <a:ext cx="1493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a:latin typeface="Arial" charset="0"/>
              </a:rPr>
              <a:t>Batch Tank</a:t>
            </a:r>
          </a:p>
        </p:txBody>
      </p:sp>
      <p:sp>
        <p:nvSpPr>
          <p:cNvPr id="24581" name="Text Box 6"/>
          <p:cNvSpPr txBox="1">
            <a:spLocks noChangeArrowheads="1"/>
          </p:cNvSpPr>
          <p:nvPr/>
        </p:nvSpPr>
        <p:spPr bwMode="auto">
          <a:xfrm>
            <a:off x="3451880" y="1817974"/>
            <a:ext cx="451643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C</a:t>
            </a:r>
            <a:r>
              <a:rPr lang="en-US" sz="1800" dirty="0" smtClean="0">
                <a:latin typeface="Arial" charset="0"/>
              </a:rPr>
              <a:t>2 = 0 </a:t>
            </a:r>
            <a:r>
              <a:rPr lang="en-US" sz="1800" dirty="0" err="1" smtClean="0">
                <a:latin typeface="Arial" charset="0"/>
              </a:rPr>
              <a:t>lb</a:t>
            </a:r>
            <a:r>
              <a:rPr lang="en-US" sz="1800" dirty="0" smtClean="0">
                <a:latin typeface="Arial" charset="0"/>
              </a:rPr>
              <a:t>/gal</a:t>
            </a:r>
          </a:p>
          <a:p>
            <a:pPr>
              <a:spcBef>
                <a:spcPct val="50000"/>
              </a:spcBef>
            </a:pPr>
            <a:r>
              <a:rPr lang="en-US" sz="1800" dirty="0" smtClean="0">
                <a:latin typeface="Arial" charset="0"/>
              </a:rPr>
              <a:t>V2 = 199 gallons</a:t>
            </a:r>
            <a:endParaRPr lang="en-US" sz="1800" dirty="0">
              <a:latin typeface="Arial" charset="0"/>
            </a:endParaRPr>
          </a:p>
        </p:txBody>
      </p:sp>
      <p:sp>
        <p:nvSpPr>
          <p:cNvPr id="24582" name="AutoShape 7"/>
          <p:cNvSpPr>
            <a:spLocks noChangeArrowheads="1"/>
          </p:cNvSpPr>
          <p:nvPr/>
        </p:nvSpPr>
        <p:spPr bwMode="auto">
          <a:xfrm>
            <a:off x="3675062" y="2641713"/>
            <a:ext cx="172244" cy="1177812"/>
          </a:xfrm>
          <a:prstGeom prst="downArrow">
            <a:avLst>
              <a:gd name="adj1" fmla="val 50000"/>
              <a:gd name="adj2" fmla="val 105556"/>
            </a:avLst>
          </a:prstGeom>
          <a:solidFill>
            <a:srgbClr val="FF6600"/>
          </a:solidFill>
          <a:ln w="9525">
            <a:solidFill>
              <a:schemeClr val="bg2"/>
            </a:solidFill>
            <a:miter lim="800000"/>
            <a:headEnd/>
            <a:tailEnd/>
          </a:ln>
        </p:spPr>
        <p:txBody>
          <a:bodyPr wrap="none" anchor="ctr"/>
          <a:lstStyle/>
          <a:p>
            <a:endParaRPr lang="en-US" dirty="0"/>
          </a:p>
        </p:txBody>
      </p:sp>
      <p:sp>
        <p:nvSpPr>
          <p:cNvPr id="24583" name="Text Box 9"/>
          <p:cNvSpPr txBox="1">
            <a:spLocks noChangeArrowheads="1"/>
          </p:cNvSpPr>
          <p:nvPr/>
        </p:nvSpPr>
        <p:spPr bwMode="auto">
          <a:xfrm>
            <a:off x="252082" y="1992223"/>
            <a:ext cx="22494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C</a:t>
            </a:r>
            <a:r>
              <a:rPr lang="en-US" sz="1800" dirty="0" smtClean="0">
                <a:latin typeface="Arial" charset="0"/>
              </a:rPr>
              <a:t>1 = 9 </a:t>
            </a:r>
            <a:r>
              <a:rPr lang="en-US" sz="1800" dirty="0" err="1" smtClean="0">
                <a:latin typeface="Arial" charset="0"/>
              </a:rPr>
              <a:t>lb</a:t>
            </a:r>
            <a:r>
              <a:rPr lang="en-US" sz="1800" dirty="0" smtClean="0">
                <a:latin typeface="Arial" charset="0"/>
              </a:rPr>
              <a:t>/gal</a:t>
            </a:r>
          </a:p>
          <a:p>
            <a:pPr>
              <a:spcBef>
                <a:spcPct val="50000"/>
              </a:spcBef>
            </a:pPr>
            <a:r>
              <a:rPr lang="en-US" sz="1800" dirty="0" smtClean="0">
                <a:latin typeface="Arial" charset="0"/>
              </a:rPr>
              <a:t>V1 = 1 gallon</a:t>
            </a:r>
            <a:endParaRPr lang="en-US" sz="1800" dirty="0">
              <a:latin typeface="Arial" charset="0"/>
            </a:endParaRPr>
          </a:p>
        </p:txBody>
      </p:sp>
      <p:sp>
        <p:nvSpPr>
          <p:cNvPr id="24584" name="AutoShape 10"/>
          <p:cNvSpPr>
            <a:spLocks noChangeArrowheads="1"/>
          </p:cNvSpPr>
          <p:nvPr/>
        </p:nvSpPr>
        <p:spPr bwMode="auto">
          <a:xfrm>
            <a:off x="2493962" y="3095625"/>
            <a:ext cx="171450" cy="723900"/>
          </a:xfrm>
          <a:prstGeom prst="downArrow">
            <a:avLst>
              <a:gd name="adj1" fmla="val 50000"/>
              <a:gd name="adj2" fmla="val 105556"/>
            </a:avLst>
          </a:prstGeom>
          <a:solidFill>
            <a:srgbClr val="FF6600"/>
          </a:solidFill>
          <a:ln w="9525">
            <a:solidFill>
              <a:schemeClr val="bg2"/>
            </a:solidFill>
            <a:miter lim="800000"/>
            <a:headEnd/>
            <a:tailEnd/>
          </a:ln>
        </p:spPr>
        <p:txBody>
          <a:bodyPr wrap="none" anchor="ctr"/>
          <a:lstStyle/>
          <a:p>
            <a:endParaRPr lang="en-US" dirty="0"/>
          </a:p>
        </p:txBody>
      </p:sp>
      <p:sp>
        <p:nvSpPr>
          <p:cNvPr id="24585" name="AutoShape 11"/>
          <p:cNvSpPr>
            <a:spLocks noChangeArrowheads="1"/>
          </p:cNvSpPr>
          <p:nvPr/>
        </p:nvSpPr>
        <p:spPr bwMode="auto">
          <a:xfrm>
            <a:off x="2452687" y="2595563"/>
            <a:ext cx="217488" cy="390525"/>
          </a:xfrm>
          <a:prstGeom prst="can">
            <a:avLst>
              <a:gd name="adj" fmla="val 44890"/>
            </a:avLst>
          </a:prstGeom>
          <a:solidFill>
            <a:srgbClr val="FFFFFF"/>
          </a:solidFill>
          <a:ln w="9525">
            <a:solidFill>
              <a:schemeClr val="bg2"/>
            </a:solidFill>
            <a:round/>
            <a:headEnd/>
            <a:tailEnd/>
          </a:ln>
        </p:spPr>
        <p:txBody>
          <a:bodyPr wrap="none" anchor="ctr"/>
          <a:lstStyle/>
          <a:p>
            <a:endParaRPr lang="en-US" dirty="0"/>
          </a:p>
        </p:txBody>
      </p:sp>
      <p:sp>
        <p:nvSpPr>
          <p:cNvPr id="24591" name="AutoShape 18"/>
          <p:cNvSpPr>
            <a:spLocks noChangeArrowheads="1"/>
          </p:cNvSpPr>
          <p:nvPr/>
        </p:nvSpPr>
        <p:spPr bwMode="auto">
          <a:xfrm>
            <a:off x="3847306" y="6032005"/>
            <a:ext cx="1601788" cy="215900"/>
          </a:xfrm>
          <a:prstGeom prst="rightArrow">
            <a:avLst>
              <a:gd name="adj1" fmla="val 50000"/>
              <a:gd name="adj2" fmla="val 185478"/>
            </a:avLst>
          </a:prstGeom>
          <a:solidFill>
            <a:srgbClr val="FF6600"/>
          </a:solidFill>
          <a:ln w="9525">
            <a:solidFill>
              <a:schemeClr val="bg2"/>
            </a:solidFill>
            <a:miter lim="800000"/>
            <a:headEnd/>
            <a:tailEnd/>
          </a:ln>
        </p:spPr>
        <p:txBody>
          <a:bodyPr wrap="none" anchor="ctr"/>
          <a:lstStyle/>
          <a:p>
            <a:endParaRPr lang="en-US" dirty="0"/>
          </a:p>
        </p:txBody>
      </p:sp>
      <p:sp>
        <p:nvSpPr>
          <p:cNvPr id="24592" name="Oval 19"/>
          <p:cNvSpPr>
            <a:spLocks noChangeArrowheads="1"/>
          </p:cNvSpPr>
          <p:nvPr/>
        </p:nvSpPr>
        <p:spPr bwMode="auto">
          <a:xfrm>
            <a:off x="2297112" y="3970338"/>
            <a:ext cx="1828800" cy="547687"/>
          </a:xfrm>
          <a:prstGeom prst="ellipse">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19" name="Text Box 13"/>
          <p:cNvSpPr txBox="1">
            <a:spLocks noChangeArrowheads="1"/>
          </p:cNvSpPr>
          <p:nvPr/>
        </p:nvSpPr>
        <p:spPr bwMode="auto">
          <a:xfrm>
            <a:off x="4242876" y="2886241"/>
            <a:ext cx="42116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smtClean="0">
                <a:solidFill>
                  <a:srgbClr val="C00000"/>
                </a:solidFill>
                <a:latin typeface="Arial" charset="0"/>
              </a:rPr>
              <a:t>Batch Tank Concentration =</a:t>
            </a:r>
            <a:endParaRPr lang="en-US" sz="1800" b="1" dirty="0">
              <a:solidFill>
                <a:srgbClr val="C00000"/>
              </a:solidFill>
              <a:latin typeface="Arial" charset="0"/>
            </a:endParaRPr>
          </a:p>
        </p:txBody>
      </p:sp>
      <mc:AlternateContent xmlns:mc="http://schemas.openxmlformats.org/markup-compatibility/2006" xmlns:a14="http://schemas.microsoft.com/office/drawing/2010/main">
        <mc:Choice Requires="a14">
          <p:sp>
            <p:nvSpPr>
              <p:cNvPr id="20" name="TextBox 19"/>
              <p:cNvSpPr txBox="1"/>
              <p:nvPr/>
            </p:nvSpPr>
            <p:spPr>
              <a:xfrm>
                <a:off x="4648693" y="3500395"/>
                <a:ext cx="2190471" cy="4840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r>
                                <a:rPr lang="en-US" sz="1400" b="0" i="0" smtClean="0">
                                  <a:latin typeface="Cambria Math" panose="02040503050406030204" pitchFamily="18" charset="0"/>
                                </a:rPr>
                                <m:t>(</m:t>
                              </m:r>
                              <m:r>
                                <m:rPr>
                                  <m:sty m:val="p"/>
                                </m:rPr>
                                <a:rPr lang="en-US" sz="1400" b="0" i="0" smtClean="0">
                                  <a:latin typeface="Cambria Math" panose="02040503050406030204" pitchFamily="18" charset="0"/>
                                </a:rPr>
                                <m:t>C</m:t>
                              </m:r>
                              <m:r>
                                <a:rPr lang="en-US" sz="1400" b="0" i="0" smtClean="0">
                                  <a:latin typeface="Cambria Math" panose="02040503050406030204" pitchFamily="18" charset="0"/>
                                </a:rPr>
                                <m:t>1</m:t>
                              </m:r>
                              <m:r>
                                <m:rPr>
                                  <m:sty m:val="p"/>
                                </m:rPr>
                                <a:rPr lang="en-US" sz="1400" b="0" i="0" smtClean="0">
                                  <a:latin typeface="Cambria Math" panose="02040503050406030204" pitchFamily="18" charset="0"/>
                                </a:rPr>
                                <m:t>xV</m:t>
                              </m:r>
                              <m:r>
                                <a:rPr lang="en-US" sz="1400" b="0" i="0" smtClean="0">
                                  <a:latin typeface="Cambria Math" panose="02040503050406030204" pitchFamily="18" charset="0"/>
                                </a:rPr>
                                <m:t>1)+(</m:t>
                              </m:r>
                              <m:r>
                                <m:rPr>
                                  <m:sty m:val="p"/>
                                </m:rPr>
                                <a:rPr lang="en-US" sz="1400" b="0" i="0" smtClean="0">
                                  <a:latin typeface="Cambria Math" panose="02040503050406030204" pitchFamily="18" charset="0"/>
                                </a:rPr>
                                <m:t>C</m:t>
                              </m:r>
                              <m:r>
                                <a:rPr lang="en-US" sz="1400" b="0" i="0" smtClean="0">
                                  <a:latin typeface="Cambria Math" panose="02040503050406030204" pitchFamily="18" charset="0"/>
                                </a:rPr>
                                <m:t>2</m:t>
                              </m:r>
                              <m:r>
                                <m:rPr>
                                  <m:sty m:val="p"/>
                                </m:rPr>
                                <a:rPr lang="en-US" sz="1400" b="0" i="0" smtClean="0">
                                  <a:latin typeface="Cambria Math" panose="02040503050406030204" pitchFamily="18" charset="0"/>
                                </a:rPr>
                                <m:t>xV</m:t>
                              </m:r>
                              <m:r>
                                <a:rPr lang="en-US" sz="1400" b="0" i="0" smtClean="0">
                                  <a:latin typeface="Cambria Math" panose="02040503050406030204" pitchFamily="18" charset="0"/>
                                </a:rPr>
                                <m:t>2)</m:t>
                              </m:r>
                            </m:num>
                            <m:den>
                              <m:r>
                                <m:rPr>
                                  <m:sty m:val="p"/>
                                </m:rPr>
                                <a:rPr lang="en-US" sz="1400" b="0" i="0" smtClean="0">
                                  <a:latin typeface="Cambria Math" panose="02040503050406030204" pitchFamily="18" charset="0"/>
                                </a:rPr>
                                <m:t>V</m:t>
                              </m:r>
                              <m:r>
                                <a:rPr lang="en-US" sz="1400" b="0" i="0" smtClean="0">
                                  <a:latin typeface="Cambria Math" panose="02040503050406030204" pitchFamily="18" charset="0"/>
                                </a:rPr>
                                <m:t>3</m:t>
                              </m:r>
                            </m:den>
                          </m:f>
                        </m:e>
                      </m:d>
                      <m:r>
                        <a:rPr lang="en-US" sz="1400" b="0" i="0" smtClean="0">
                          <a:latin typeface="Cambria Math" panose="02040503050406030204" pitchFamily="18" charset="0"/>
                        </a:rPr>
                        <m:t>=</m:t>
                      </m:r>
                      <m:r>
                        <m:rPr>
                          <m:sty m:val="p"/>
                        </m:rPr>
                        <a:rPr lang="en-US" sz="1400" b="0" i="0" smtClean="0">
                          <a:latin typeface="Cambria Math" panose="02040503050406030204" pitchFamily="18" charset="0"/>
                        </a:rPr>
                        <m:t>C</m:t>
                      </m:r>
                      <m:r>
                        <a:rPr lang="en-US" sz="1400" b="0" i="0" smtClean="0">
                          <a:latin typeface="Cambria Math" panose="02040503050406030204" pitchFamily="18" charset="0"/>
                        </a:rPr>
                        <m:t>3</m:t>
                      </m:r>
                    </m:oMath>
                  </m:oMathPara>
                </a14:m>
                <a:endParaRPr lang="en-US" sz="1400" dirty="0">
                  <a:latin typeface="+mj-lt"/>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648693" y="3500395"/>
                <a:ext cx="2190471" cy="484043"/>
              </a:xfrm>
              <a:prstGeom prst="rect">
                <a:avLst/>
              </a:prstGeom>
              <a:blipFill rotWithShape="0">
                <a:blip r:embed="rId3"/>
                <a:stretch>
                  <a:fillRect r="-1114"/>
                </a:stretch>
              </a:blipFill>
            </p:spPr>
            <p:txBody>
              <a:bodyPr/>
              <a:lstStyle/>
              <a:p>
                <a:r>
                  <a:rPr lang="en-US">
                    <a:noFill/>
                  </a:rPr>
                  <a:t> </a:t>
                </a:r>
              </a:p>
            </p:txBody>
          </p:sp>
        </mc:Fallback>
      </mc:AlternateContent>
      <p:sp>
        <p:nvSpPr>
          <p:cNvPr id="18" name="Text Box 9"/>
          <p:cNvSpPr txBox="1">
            <a:spLocks noChangeArrowheads="1"/>
          </p:cNvSpPr>
          <p:nvPr/>
        </p:nvSpPr>
        <p:spPr bwMode="auto">
          <a:xfrm>
            <a:off x="2297113" y="5189276"/>
            <a:ext cx="243134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latin typeface="Arial" charset="0"/>
              </a:rPr>
              <a:t>C</a:t>
            </a:r>
            <a:r>
              <a:rPr lang="en-US" sz="1800" dirty="0" smtClean="0">
                <a:latin typeface="Arial" charset="0"/>
              </a:rPr>
              <a:t>3 = ___ </a:t>
            </a:r>
            <a:r>
              <a:rPr lang="en-US" sz="1800" dirty="0" err="1" smtClean="0">
                <a:latin typeface="Arial" charset="0"/>
              </a:rPr>
              <a:t>lb</a:t>
            </a:r>
            <a:r>
              <a:rPr lang="en-US" sz="1800" dirty="0" smtClean="0">
                <a:latin typeface="Arial" charset="0"/>
              </a:rPr>
              <a:t>/gal</a:t>
            </a:r>
          </a:p>
          <a:p>
            <a:pPr>
              <a:spcBef>
                <a:spcPct val="50000"/>
              </a:spcBef>
            </a:pPr>
            <a:r>
              <a:rPr lang="en-US" sz="1800" dirty="0" smtClean="0">
                <a:latin typeface="Arial" charset="0"/>
              </a:rPr>
              <a:t>V3 = 200 gallons</a:t>
            </a:r>
            <a:endParaRPr lang="en-US" sz="1800" dirty="0">
              <a:latin typeface="Arial" charset="0"/>
            </a:endParaRPr>
          </a:p>
        </p:txBody>
      </p:sp>
      <mc:AlternateContent xmlns:mc="http://schemas.openxmlformats.org/markup-compatibility/2006" xmlns:a14="http://schemas.microsoft.com/office/drawing/2010/main">
        <mc:Choice Requires="a14">
          <p:sp>
            <p:nvSpPr>
              <p:cNvPr id="21" name="TextBox 20"/>
              <p:cNvSpPr txBox="1"/>
              <p:nvPr/>
            </p:nvSpPr>
            <p:spPr>
              <a:xfrm>
                <a:off x="4629807" y="4241143"/>
                <a:ext cx="4084708" cy="4840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r>
                                <a:rPr lang="en-US" sz="1400" b="0" i="0" smtClean="0">
                                  <a:latin typeface="Cambria Math" panose="02040503050406030204" pitchFamily="18" charset="0"/>
                                </a:rPr>
                                <m:t>(9 </m:t>
                              </m:r>
                              <m:r>
                                <m:rPr>
                                  <m:sty m:val="p"/>
                                </m:rPr>
                                <a:rPr lang="en-US" sz="1400" b="0" i="0" smtClean="0">
                                  <a:latin typeface="Cambria Math" panose="02040503050406030204" pitchFamily="18" charset="0"/>
                                </a:rPr>
                                <m:t>x</m:t>
                              </m:r>
                              <m:r>
                                <a:rPr lang="en-US" sz="1400" b="0" i="0" smtClean="0">
                                  <a:latin typeface="Cambria Math" panose="02040503050406030204" pitchFamily="18" charset="0"/>
                                </a:rPr>
                                <m:t> 1)+(0 </m:t>
                              </m:r>
                              <m:r>
                                <m:rPr>
                                  <m:sty m:val="p"/>
                                </m:rPr>
                                <a:rPr lang="en-US" sz="1400" b="0" i="0" smtClean="0">
                                  <a:latin typeface="Cambria Math" panose="02040503050406030204" pitchFamily="18" charset="0"/>
                                </a:rPr>
                                <m:t>x</m:t>
                              </m:r>
                              <m:r>
                                <a:rPr lang="en-US" sz="1400" b="0" i="0" smtClean="0">
                                  <a:latin typeface="Cambria Math" panose="02040503050406030204" pitchFamily="18" charset="0"/>
                                </a:rPr>
                                <m:t> 199)</m:t>
                              </m:r>
                            </m:num>
                            <m:den>
                              <m:r>
                                <a:rPr lang="en-US" sz="1400" b="0" i="0" smtClean="0">
                                  <a:latin typeface="Cambria Math" panose="02040503050406030204" pitchFamily="18" charset="0"/>
                                </a:rPr>
                                <m:t>200</m:t>
                              </m:r>
                            </m:den>
                          </m:f>
                        </m:e>
                      </m:d>
                      <m:r>
                        <a:rPr lang="en-US" sz="1400" b="0" i="0" smtClean="0">
                          <a:latin typeface="Cambria Math" panose="02040503050406030204" pitchFamily="18" charset="0"/>
                        </a:rPr>
                        <m:t>=0. 045 </m:t>
                      </m:r>
                      <m:r>
                        <m:rPr>
                          <m:sty m:val="p"/>
                        </m:rPr>
                        <a:rPr lang="en-US" sz="1400" b="0" i="0" smtClean="0">
                          <a:latin typeface="Cambria Math" panose="02040503050406030204" pitchFamily="18" charset="0"/>
                        </a:rPr>
                        <m:t>lbs</m:t>
                      </m:r>
                      <m:r>
                        <a:rPr lang="en-US" sz="1400" b="0" i="0" smtClean="0">
                          <a:latin typeface="Cambria Math" panose="02040503050406030204" pitchFamily="18" charset="0"/>
                        </a:rPr>
                        <m:t> </m:t>
                      </m:r>
                      <m:r>
                        <m:rPr>
                          <m:sty m:val="p"/>
                        </m:rPr>
                        <a:rPr lang="en-US" sz="1400" b="0" i="0" smtClean="0">
                          <a:latin typeface="Cambria Math" panose="02040503050406030204" pitchFamily="18" charset="0"/>
                        </a:rPr>
                        <m:t>of</m:t>
                      </m:r>
                      <m:r>
                        <a:rPr lang="en-US" sz="1400" b="0" i="0" smtClean="0">
                          <a:latin typeface="Cambria Math" panose="02040503050406030204" pitchFamily="18" charset="0"/>
                        </a:rPr>
                        <m:t> </m:t>
                      </m:r>
                      <m:r>
                        <m:rPr>
                          <m:sty m:val="p"/>
                        </m:rPr>
                        <a:rPr lang="en-US" sz="1400" b="0" i="0" smtClean="0">
                          <a:latin typeface="Cambria Math" panose="02040503050406030204" pitchFamily="18" charset="0"/>
                        </a:rPr>
                        <m:t>polymer</m:t>
                      </m:r>
                      <m:r>
                        <a:rPr lang="en-US" sz="1400" b="0" i="0" smtClean="0">
                          <a:latin typeface="Cambria Math" panose="02040503050406030204" pitchFamily="18" charset="0"/>
                        </a:rPr>
                        <m:t>/</m:t>
                      </m:r>
                      <m:r>
                        <m:rPr>
                          <m:sty m:val="p"/>
                        </m:rPr>
                        <a:rPr lang="en-US" sz="1400" b="0" i="0" smtClean="0">
                          <a:latin typeface="Cambria Math" panose="02040503050406030204" pitchFamily="18" charset="0"/>
                        </a:rPr>
                        <m:t>gallon</m:t>
                      </m:r>
                    </m:oMath>
                  </m:oMathPara>
                </a14:m>
                <a:endParaRPr lang="en-US" sz="1400" dirty="0">
                  <a:latin typeface="+mj-lt"/>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4629807" y="4241143"/>
                <a:ext cx="4084708" cy="484043"/>
              </a:xfrm>
              <a:prstGeom prst="rect">
                <a:avLst/>
              </a:prstGeom>
              <a:blipFill rotWithShape="0">
                <a:blip r:embed="rId4"/>
                <a:stretch>
                  <a:fillRect r="-745"/>
                </a:stretch>
              </a:blipFill>
            </p:spPr>
            <p:txBody>
              <a:bodyPr/>
              <a:lstStyle/>
              <a:p>
                <a:r>
                  <a:rPr lang="en-US">
                    <a:noFill/>
                  </a:rPr>
                  <a:t> </a:t>
                </a:r>
              </a:p>
            </p:txBody>
          </p:sp>
        </mc:Fallback>
      </mc:AlternateContent>
    </p:spTree>
    <p:extLst>
      <p:ext uri="{BB962C8B-B14F-4D97-AF65-F5344CB8AC3E}">
        <p14:creationId xmlns:p14="http://schemas.microsoft.com/office/powerpoint/2010/main" val="2890794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4800" y="4038600"/>
            <a:ext cx="8153400" cy="2338392"/>
          </a:xfrm>
          <a:prstGeom prst="rect">
            <a:avLst/>
          </a:prstGeom>
        </p:spPr>
      </p:pic>
      <p:sp>
        <p:nvSpPr>
          <p:cNvPr id="2" name="Title 1"/>
          <p:cNvSpPr>
            <a:spLocks noGrp="1"/>
          </p:cNvSpPr>
          <p:nvPr>
            <p:ph type="title"/>
          </p:nvPr>
        </p:nvSpPr>
        <p:spPr>
          <a:xfrm>
            <a:off x="3985061" y="41194"/>
            <a:ext cx="4701739" cy="1143000"/>
          </a:xfrm>
        </p:spPr>
        <p:txBody>
          <a:bodyPr/>
          <a:lstStyle/>
          <a:p>
            <a:r>
              <a:rPr lang="en-US" sz="2400" dirty="0" err="1" smtClean="0"/>
              <a:t>Epichlorohydrin</a:t>
            </a:r>
            <a:r>
              <a:rPr lang="en-US" sz="2400" dirty="0" smtClean="0"/>
              <a:t> &amp; Acrylamide (ANSI/NSF 60)</a:t>
            </a:r>
            <a:endParaRPr lang="en-US" sz="2400" dirty="0"/>
          </a:p>
        </p:txBody>
      </p:sp>
      <p:sp>
        <p:nvSpPr>
          <p:cNvPr id="3" name="Content Placeholder 2"/>
          <p:cNvSpPr>
            <a:spLocks noGrp="1"/>
          </p:cNvSpPr>
          <p:nvPr>
            <p:ph idx="1"/>
          </p:nvPr>
        </p:nvSpPr>
        <p:spPr>
          <a:xfrm>
            <a:off x="3810000" y="1066800"/>
            <a:ext cx="5257799" cy="2803506"/>
          </a:xfrm>
        </p:spPr>
        <p:txBody>
          <a:bodyPr/>
          <a:lstStyle/>
          <a:p>
            <a:pPr marL="457200" indent="-457200">
              <a:buFont typeface="+mj-lt"/>
              <a:buAutoNum type="arabicPeriod"/>
            </a:pPr>
            <a:r>
              <a:rPr lang="en-US" dirty="0" smtClean="0"/>
              <a:t>Do not exceed maximum use identified by ANSI/NSF 60.</a:t>
            </a:r>
          </a:p>
          <a:p>
            <a:pPr marL="457200" indent="-457200">
              <a:buFont typeface="+mj-lt"/>
              <a:buAutoNum type="arabicPeriod" startAt="2"/>
            </a:pPr>
            <a:r>
              <a:rPr lang="en-US" dirty="0" smtClean="0"/>
              <a:t>NSF, UL, and WQA all specify a maximum use that ensures compliance.</a:t>
            </a:r>
          </a:p>
          <a:p>
            <a:pPr marL="457200" indent="-457200">
              <a:buFont typeface="+mj-lt"/>
              <a:buAutoNum type="arabicPeriod" startAt="2"/>
            </a:pPr>
            <a:r>
              <a:rPr lang="en-US" dirty="0"/>
              <a:t>A form will be mailed out each year to help you meet the reporting requirements of OAR 333-061-0030(7</a:t>
            </a:r>
            <a:r>
              <a:rPr lang="en-US" dirty="0" smtClean="0"/>
              <a:t>)</a:t>
            </a:r>
            <a:endParaRPr lang="en-US"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4</a:t>
            </a:fld>
            <a:endParaRPr lang="en-US"/>
          </a:p>
        </p:txBody>
      </p:sp>
      <p:pic>
        <p:nvPicPr>
          <p:cNvPr id="6" name="Picture 5"/>
          <p:cNvPicPr>
            <a:picLocks noChangeAspect="1"/>
          </p:cNvPicPr>
          <p:nvPr/>
        </p:nvPicPr>
        <p:blipFill>
          <a:blip r:embed="rId4"/>
          <a:stretch>
            <a:fillRect/>
          </a:stretch>
        </p:blipFill>
        <p:spPr>
          <a:xfrm>
            <a:off x="381000" y="228599"/>
            <a:ext cx="3276600" cy="3641707"/>
          </a:xfrm>
          <a:prstGeom prst="rect">
            <a:avLst/>
          </a:prstGeom>
          <a:ln>
            <a:solidFill>
              <a:schemeClr val="tx1"/>
            </a:solidFill>
          </a:ln>
        </p:spPr>
      </p:pic>
      <p:pic>
        <p:nvPicPr>
          <p:cNvPr id="8" name="Picture 7"/>
          <p:cNvPicPr>
            <a:picLocks noChangeAspect="1"/>
          </p:cNvPicPr>
          <p:nvPr/>
        </p:nvPicPr>
        <p:blipFill>
          <a:blip r:embed="rId5"/>
          <a:stretch>
            <a:fillRect/>
          </a:stretch>
        </p:blipFill>
        <p:spPr>
          <a:xfrm>
            <a:off x="7101716" y="5875692"/>
            <a:ext cx="1813684" cy="848958"/>
          </a:xfrm>
          <a:prstGeom prst="rect">
            <a:avLst/>
          </a:prstGeom>
        </p:spPr>
      </p:pic>
    </p:spTree>
    <p:extLst>
      <p:ext uri="{BB962C8B-B14F-4D97-AF65-F5344CB8AC3E}">
        <p14:creationId xmlns:p14="http://schemas.microsoft.com/office/powerpoint/2010/main" val="2333914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533400" y="450440"/>
            <a:ext cx="8305800" cy="970764"/>
          </a:xfrm>
        </p:spPr>
        <p:txBody>
          <a:bodyPr/>
          <a:lstStyle/>
          <a:p>
            <a:pPr eaLnBrk="1" hangingPunct="1">
              <a:defRPr/>
            </a:pPr>
            <a:r>
              <a:rPr lang="en-US" sz="2000" dirty="0" smtClean="0"/>
              <a:t>Another example with chlorine:</a:t>
            </a:r>
            <a:br>
              <a:rPr lang="en-US" sz="2000" dirty="0" smtClean="0"/>
            </a:br>
            <a:r>
              <a:rPr lang="en-US" sz="2000" dirty="0" smtClean="0"/>
              <a:t/>
            </a:r>
            <a:br>
              <a:rPr lang="en-US" sz="2000" dirty="0" smtClean="0"/>
            </a:br>
            <a:r>
              <a:rPr lang="en-US" sz="1800" dirty="0"/>
              <a:t>C</a:t>
            </a:r>
            <a:r>
              <a:rPr lang="en-US" sz="1800" dirty="0" smtClean="0"/>
              <a:t>1·V1 + C2·V2 = C3·V3   ====&gt;  C3 = (C1·V1 </a:t>
            </a:r>
            <a:r>
              <a:rPr lang="en-US" sz="1800" dirty="0"/>
              <a:t>+ </a:t>
            </a:r>
            <a:r>
              <a:rPr lang="en-US" sz="1800" dirty="0" smtClean="0"/>
              <a:t>C2·V2 ) / V3</a:t>
            </a:r>
            <a:br>
              <a:rPr lang="en-US" sz="1800" dirty="0" smtClean="0"/>
            </a:br>
            <a:r>
              <a:rPr lang="en-US" sz="1800" dirty="0"/>
              <a:t/>
            </a:r>
            <a:br>
              <a:rPr lang="en-US" sz="1800" dirty="0"/>
            </a:br>
            <a:endParaRPr lang="en-US" sz="1800" dirty="0" smtClean="0"/>
          </a:p>
        </p:txBody>
      </p:sp>
      <p:sp>
        <p:nvSpPr>
          <p:cNvPr id="24579" name="AutoShape 3"/>
          <p:cNvSpPr>
            <a:spLocks noChangeArrowheads="1"/>
          </p:cNvSpPr>
          <p:nvPr/>
        </p:nvSpPr>
        <p:spPr bwMode="auto">
          <a:xfrm>
            <a:off x="2286000" y="3657600"/>
            <a:ext cx="1828800" cy="2667000"/>
          </a:xfrm>
          <a:prstGeom prst="can">
            <a:avLst>
              <a:gd name="adj" fmla="val 30599"/>
            </a:avLst>
          </a:prstGeom>
          <a:solidFill>
            <a:srgbClr val="FFFFFF"/>
          </a:solidFill>
          <a:ln w="9525">
            <a:solidFill>
              <a:schemeClr val="bg2"/>
            </a:solidFill>
            <a:round/>
            <a:headEnd/>
            <a:tailEnd/>
          </a:ln>
        </p:spPr>
        <p:txBody>
          <a:bodyPr wrap="none" anchor="ctr"/>
          <a:lstStyle/>
          <a:p>
            <a:endParaRPr lang="en-US" dirty="0"/>
          </a:p>
        </p:txBody>
      </p:sp>
      <p:sp>
        <p:nvSpPr>
          <p:cNvPr id="24580" name="Text Box 4"/>
          <p:cNvSpPr txBox="1">
            <a:spLocks noChangeArrowheads="1"/>
          </p:cNvSpPr>
          <p:nvPr/>
        </p:nvSpPr>
        <p:spPr bwMode="auto">
          <a:xfrm>
            <a:off x="2447333" y="4668838"/>
            <a:ext cx="14938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800" b="1" dirty="0" smtClean="0">
                <a:latin typeface="Arial" charset="0"/>
              </a:rPr>
              <a:t>Tank</a:t>
            </a:r>
            <a:endParaRPr lang="en-US" sz="1800" b="1" dirty="0">
              <a:latin typeface="Arial" charset="0"/>
            </a:endParaRPr>
          </a:p>
        </p:txBody>
      </p:sp>
      <p:sp>
        <p:nvSpPr>
          <p:cNvPr id="24581" name="Text Box 6"/>
          <p:cNvSpPr txBox="1">
            <a:spLocks noChangeArrowheads="1"/>
          </p:cNvSpPr>
          <p:nvPr/>
        </p:nvSpPr>
        <p:spPr bwMode="auto">
          <a:xfrm>
            <a:off x="3941170" y="1918562"/>
            <a:ext cx="4516438"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smtClean="0">
                <a:latin typeface="Arial" charset="0"/>
              </a:rPr>
              <a:t>C2 = 0 mg/l chlorine</a:t>
            </a:r>
          </a:p>
          <a:p>
            <a:pPr>
              <a:spcBef>
                <a:spcPct val="50000"/>
              </a:spcBef>
            </a:pPr>
            <a:r>
              <a:rPr lang="en-US" sz="1800" dirty="0" smtClean="0">
                <a:latin typeface="Arial" charset="0"/>
              </a:rPr>
              <a:t>V2 = 9 gallons </a:t>
            </a:r>
            <a:endParaRPr lang="en-US" sz="1800" dirty="0">
              <a:latin typeface="Arial" charset="0"/>
            </a:endParaRPr>
          </a:p>
        </p:txBody>
      </p:sp>
      <p:sp>
        <p:nvSpPr>
          <p:cNvPr id="24582" name="AutoShape 7"/>
          <p:cNvSpPr>
            <a:spLocks noChangeArrowheads="1"/>
          </p:cNvSpPr>
          <p:nvPr/>
        </p:nvSpPr>
        <p:spPr bwMode="auto">
          <a:xfrm>
            <a:off x="3675062" y="2641713"/>
            <a:ext cx="172244" cy="1177812"/>
          </a:xfrm>
          <a:prstGeom prst="downArrow">
            <a:avLst>
              <a:gd name="adj1" fmla="val 50000"/>
              <a:gd name="adj2" fmla="val 105556"/>
            </a:avLst>
          </a:prstGeom>
          <a:solidFill>
            <a:srgbClr val="FF6600"/>
          </a:solidFill>
          <a:ln w="9525">
            <a:solidFill>
              <a:schemeClr val="bg2"/>
            </a:solidFill>
            <a:miter lim="800000"/>
            <a:headEnd/>
            <a:tailEnd/>
          </a:ln>
        </p:spPr>
        <p:txBody>
          <a:bodyPr wrap="none" anchor="ctr"/>
          <a:lstStyle/>
          <a:p>
            <a:endParaRPr lang="en-US" dirty="0"/>
          </a:p>
        </p:txBody>
      </p:sp>
      <p:sp>
        <p:nvSpPr>
          <p:cNvPr id="24583" name="Text Box 9"/>
          <p:cNvSpPr txBox="1">
            <a:spLocks noChangeArrowheads="1"/>
          </p:cNvSpPr>
          <p:nvPr/>
        </p:nvSpPr>
        <p:spPr bwMode="auto">
          <a:xfrm>
            <a:off x="152400" y="1992223"/>
            <a:ext cx="369490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smtClean="0">
                <a:latin typeface="Arial" charset="0"/>
              </a:rPr>
              <a:t>C1 = 12,500 mg/l chlorine (12.5%)</a:t>
            </a:r>
          </a:p>
          <a:p>
            <a:pPr>
              <a:spcBef>
                <a:spcPct val="50000"/>
              </a:spcBef>
            </a:pPr>
            <a:r>
              <a:rPr lang="en-US" sz="1800" dirty="0" smtClean="0">
                <a:latin typeface="Arial" charset="0"/>
              </a:rPr>
              <a:t>V1 = 1 gallon</a:t>
            </a:r>
            <a:endParaRPr lang="en-US" sz="1800" dirty="0">
              <a:latin typeface="Arial" charset="0"/>
            </a:endParaRPr>
          </a:p>
        </p:txBody>
      </p:sp>
      <p:sp>
        <p:nvSpPr>
          <p:cNvPr id="24584" name="AutoShape 10"/>
          <p:cNvSpPr>
            <a:spLocks noChangeArrowheads="1"/>
          </p:cNvSpPr>
          <p:nvPr/>
        </p:nvSpPr>
        <p:spPr bwMode="auto">
          <a:xfrm>
            <a:off x="2493962" y="3095625"/>
            <a:ext cx="171450" cy="723900"/>
          </a:xfrm>
          <a:prstGeom prst="downArrow">
            <a:avLst>
              <a:gd name="adj1" fmla="val 50000"/>
              <a:gd name="adj2" fmla="val 105556"/>
            </a:avLst>
          </a:prstGeom>
          <a:solidFill>
            <a:srgbClr val="FF6600"/>
          </a:solidFill>
          <a:ln w="9525">
            <a:solidFill>
              <a:schemeClr val="bg2"/>
            </a:solidFill>
            <a:miter lim="800000"/>
            <a:headEnd/>
            <a:tailEnd/>
          </a:ln>
        </p:spPr>
        <p:txBody>
          <a:bodyPr wrap="none" anchor="ctr"/>
          <a:lstStyle/>
          <a:p>
            <a:endParaRPr lang="en-US" dirty="0"/>
          </a:p>
        </p:txBody>
      </p:sp>
      <p:sp>
        <p:nvSpPr>
          <p:cNvPr id="24585" name="AutoShape 11"/>
          <p:cNvSpPr>
            <a:spLocks noChangeArrowheads="1"/>
          </p:cNvSpPr>
          <p:nvPr/>
        </p:nvSpPr>
        <p:spPr bwMode="auto">
          <a:xfrm>
            <a:off x="2452687" y="2595563"/>
            <a:ext cx="217488" cy="390525"/>
          </a:xfrm>
          <a:prstGeom prst="can">
            <a:avLst>
              <a:gd name="adj" fmla="val 44890"/>
            </a:avLst>
          </a:prstGeom>
          <a:solidFill>
            <a:srgbClr val="FFFFFF"/>
          </a:solidFill>
          <a:ln w="9525">
            <a:solidFill>
              <a:schemeClr val="bg2"/>
            </a:solidFill>
            <a:round/>
            <a:headEnd/>
            <a:tailEnd/>
          </a:ln>
        </p:spPr>
        <p:txBody>
          <a:bodyPr wrap="none" anchor="ctr"/>
          <a:lstStyle/>
          <a:p>
            <a:endParaRPr lang="en-US" dirty="0"/>
          </a:p>
        </p:txBody>
      </p:sp>
      <p:sp>
        <p:nvSpPr>
          <p:cNvPr id="24591" name="AutoShape 18"/>
          <p:cNvSpPr>
            <a:spLocks noChangeArrowheads="1"/>
          </p:cNvSpPr>
          <p:nvPr/>
        </p:nvSpPr>
        <p:spPr bwMode="auto">
          <a:xfrm>
            <a:off x="4114800" y="5758206"/>
            <a:ext cx="1601788" cy="215900"/>
          </a:xfrm>
          <a:prstGeom prst="rightArrow">
            <a:avLst>
              <a:gd name="adj1" fmla="val 50000"/>
              <a:gd name="adj2" fmla="val 185478"/>
            </a:avLst>
          </a:prstGeom>
          <a:solidFill>
            <a:srgbClr val="FF6600"/>
          </a:solidFill>
          <a:ln w="9525">
            <a:solidFill>
              <a:schemeClr val="bg2"/>
            </a:solidFill>
            <a:miter lim="800000"/>
            <a:headEnd/>
            <a:tailEnd/>
          </a:ln>
        </p:spPr>
        <p:txBody>
          <a:bodyPr wrap="none" anchor="ctr"/>
          <a:lstStyle/>
          <a:p>
            <a:endParaRPr lang="en-US" dirty="0"/>
          </a:p>
        </p:txBody>
      </p:sp>
      <p:sp>
        <p:nvSpPr>
          <p:cNvPr id="24592" name="Oval 19"/>
          <p:cNvSpPr>
            <a:spLocks noChangeArrowheads="1"/>
          </p:cNvSpPr>
          <p:nvPr/>
        </p:nvSpPr>
        <p:spPr bwMode="auto">
          <a:xfrm>
            <a:off x="2297112" y="3970338"/>
            <a:ext cx="1828800" cy="547687"/>
          </a:xfrm>
          <a:prstGeom prst="ellipse">
            <a:avLst/>
          </a:pr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19" name="Text Box 13"/>
          <p:cNvSpPr txBox="1">
            <a:spLocks noChangeArrowheads="1"/>
          </p:cNvSpPr>
          <p:nvPr/>
        </p:nvSpPr>
        <p:spPr bwMode="auto">
          <a:xfrm>
            <a:off x="4242876" y="2886241"/>
            <a:ext cx="42116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b="1" dirty="0" smtClean="0">
                <a:solidFill>
                  <a:srgbClr val="C00000"/>
                </a:solidFill>
                <a:latin typeface="Arial" charset="0"/>
              </a:rPr>
              <a:t>Tank Concentration =</a:t>
            </a:r>
            <a:endParaRPr lang="en-US" sz="1800" b="1" dirty="0">
              <a:solidFill>
                <a:srgbClr val="C00000"/>
              </a:solidFill>
              <a:latin typeface="Arial" charset="0"/>
            </a:endParaRPr>
          </a:p>
        </p:txBody>
      </p:sp>
      <mc:AlternateContent xmlns:mc="http://schemas.openxmlformats.org/markup-compatibility/2006" xmlns:a14="http://schemas.microsoft.com/office/drawing/2010/main">
        <mc:Choice Requires="a14">
          <p:sp>
            <p:nvSpPr>
              <p:cNvPr id="20" name="TextBox 19"/>
              <p:cNvSpPr txBox="1"/>
              <p:nvPr/>
            </p:nvSpPr>
            <p:spPr>
              <a:xfrm>
                <a:off x="4648693" y="3500395"/>
                <a:ext cx="2190471" cy="4840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r>
                                <a:rPr lang="en-US" sz="1400" b="0" i="0" smtClean="0">
                                  <a:latin typeface="Cambria Math" panose="02040503050406030204" pitchFamily="18" charset="0"/>
                                </a:rPr>
                                <m:t>(</m:t>
                              </m:r>
                              <m:r>
                                <m:rPr>
                                  <m:sty m:val="p"/>
                                </m:rPr>
                                <a:rPr lang="en-US" sz="1400" b="0" i="0" smtClean="0">
                                  <a:latin typeface="Cambria Math" panose="02040503050406030204" pitchFamily="18" charset="0"/>
                                </a:rPr>
                                <m:t>C</m:t>
                              </m:r>
                              <m:r>
                                <a:rPr lang="en-US" sz="1400" b="0" i="0" smtClean="0">
                                  <a:latin typeface="Cambria Math" panose="02040503050406030204" pitchFamily="18" charset="0"/>
                                </a:rPr>
                                <m:t>1</m:t>
                              </m:r>
                              <m:r>
                                <m:rPr>
                                  <m:sty m:val="p"/>
                                </m:rPr>
                                <a:rPr lang="en-US" sz="1400" b="0" i="0" smtClean="0">
                                  <a:latin typeface="Cambria Math" panose="02040503050406030204" pitchFamily="18" charset="0"/>
                                </a:rPr>
                                <m:t>xV</m:t>
                              </m:r>
                              <m:r>
                                <a:rPr lang="en-US" sz="1400" b="0" i="0" smtClean="0">
                                  <a:latin typeface="Cambria Math" panose="02040503050406030204" pitchFamily="18" charset="0"/>
                                </a:rPr>
                                <m:t>1)+(</m:t>
                              </m:r>
                              <m:r>
                                <m:rPr>
                                  <m:sty m:val="p"/>
                                </m:rPr>
                                <a:rPr lang="en-US" sz="1400" b="0" i="0" smtClean="0">
                                  <a:latin typeface="Cambria Math" panose="02040503050406030204" pitchFamily="18" charset="0"/>
                                </a:rPr>
                                <m:t>C</m:t>
                              </m:r>
                              <m:r>
                                <a:rPr lang="en-US" sz="1400" b="0" i="0" smtClean="0">
                                  <a:latin typeface="Cambria Math" panose="02040503050406030204" pitchFamily="18" charset="0"/>
                                </a:rPr>
                                <m:t>2</m:t>
                              </m:r>
                              <m:r>
                                <m:rPr>
                                  <m:sty m:val="p"/>
                                </m:rPr>
                                <a:rPr lang="en-US" sz="1400" b="0" i="0" smtClean="0">
                                  <a:latin typeface="Cambria Math" panose="02040503050406030204" pitchFamily="18" charset="0"/>
                                </a:rPr>
                                <m:t>xV</m:t>
                              </m:r>
                              <m:r>
                                <a:rPr lang="en-US" sz="1400" b="0" i="0" smtClean="0">
                                  <a:latin typeface="Cambria Math" panose="02040503050406030204" pitchFamily="18" charset="0"/>
                                </a:rPr>
                                <m:t>2)</m:t>
                              </m:r>
                            </m:num>
                            <m:den>
                              <m:r>
                                <m:rPr>
                                  <m:sty m:val="p"/>
                                </m:rPr>
                                <a:rPr lang="en-US" sz="1400" b="0" i="0" smtClean="0">
                                  <a:latin typeface="Cambria Math" panose="02040503050406030204" pitchFamily="18" charset="0"/>
                                </a:rPr>
                                <m:t>V</m:t>
                              </m:r>
                              <m:r>
                                <a:rPr lang="en-US" sz="1400" b="0" i="0" smtClean="0">
                                  <a:latin typeface="Cambria Math" panose="02040503050406030204" pitchFamily="18" charset="0"/>
                                </a:rPr>
                                <m:t>3</m:t>
                              </m:r>
                            </m:den>
                          </m:f>
                        </m:e>
                      </m:d>
                      <m:r>
                        <a:rPr lang="en-US" sz="1400" b="0" i="0" smtClean="0">
                          <a:latin typeface="Cambria Math" panose="02040503050406030204" pitchFamily="18" charset="0"/>
                        </a:rPr>
                        <m:t>=</m:t>
                      </m:r>
                      <m:r>
                        <m:rPr>
                          <m:sty m:val="p"/>
                        </m:rPr>
                        <a:rPr lang="en-US" sz="1400" b="0" i="0" smtClean="0">
                          <a:latin typeface="Cambria Math" panose="02040503050406030204" pitchFamily="18" charset="0"/>
                        </a:rPr>
                        <m:t>C</m:t>
                      </m:r>
                      <m:r>
                        <a:rPr lang="en-US" sz="1400" b="0" i="0" smtClean="0">
                          <a:latin typeface="Cambria Math" panose="02040503050406030204" pitchFamily="18" charset="0"/>
                        </a:rPr>
                        <m:t>3</m:t>
                      </m:r>
                    </m:oMath>
                  </m:oMathPara>
                </a14:m>
                <a:endParaRPr lang="en-US" sz="1400" dirty="0">
                  <a:latin typeface="+mj-lt"/>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648693" y="3500395"/>
                <a:ext cx="2190471" cy="484043"/>
              </a:xfrm>
              <a:prstGeom prst="rect">
                <a:avLst/>
              </a:prstGeom>
              <a:blipFill rotWithShape="0">
                <a:blip r:embed="rId3"/>
                <a:stretch>
                  <a:fillRect r="-1114"/>
                </a:stretch>
              </a:blipFill>
            </p:spPr>
            <p:txBody>
              <a:bodyPr/>
              <a:lstStyle/>
              <a:p>
                <a:r>
                  <a:rPr lang="en-US">
                    <a:noFill/>
                  </a:rPr>
                  <a:t> </a:t>
                </a:r>
              </a:p>
            </p:txBody>
          </p:sp>
        </mc:Fallback>
      </mc:AlternateContent>
      <p:sp>
        <p:nvSpPr>
          <p:cNvPr id="18" name="Text Box 9"/>
          <p:cNvSpPr txBox="1">
            <a:spLocks noChangeArrowheads="1"/>
          </p:cNvSpPr>
          <p:nvPr/>
        </p:nvSpPr>
        <p:spPr bwMode="auto">
          <a:xfrm>
            <a:off x="2297113" y="5189276"/>
            <a:ext cx="243134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smtClean="0">
                <a:latin typeface="Arial" charset="0"/>
              </a:rPr>
              <a:t>C3 = ___ mg/l</a:t>
            </a:r>
          </a:p>
          <a:p>
            <a:pPr>
              <a:spcBef>
                <a:spcPct val="50000"/>
              </a:spcBef>
            </a:pPr>
            <a:r>
              <a:rPr lang="en-US" sz="1800" dirty="0" smtClean="0">
                <a:latin typeface="Arial" charset="0"/>
              </a:rPr>
              <a:t>V3 = 10 gallons</a:t>
            </a:r>
            <a:endParaRPr lang="en-US" sz="1800" dirty="0">
              <a:latin typeface="Arial" charset="0"/>
            </a:endParaRPr>
          </a:p>
        </p:txBody>
      </p:sp>
      <mc:AlternateContent xmlns:mc="http://schemas.openxmlformats.org/markup-compatibility/2006" xmlns:a14="http://schemas.microsoft.com/office/drawing/2010/main">
        <mc:Choice Requires="a14">
          <p:sp>
            <p:nvSpPr>
              <p:cNvPr id="21" name="TextBox 20"/>
              <p:cNvSpPr txBox="1"/>
              <p:nvPr/>
            </p:nvSpPr>
            <p:spPr>
              <a:xfrm>
                <a:off x="4629807" y="4241143"/>
                <a:ext cx="3012812" cy="4840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r>
                                <a:rPr lang="en-US" sz="1400" b="0" i="0" smtClean="0">
                                  <a:latin typeface="Cambria Math" panose="02040503050406030204" pitchFamily="18" charset="0"/>
                                </a:rPr>
                                <m:t>(12,500 </m:t>
                              </m:r>
                              <m:r>
                                <m:rPr>
                                  <m:sty m:val="p"/>
                                </m:rPr>
                                <a:rPr lang="en-US" sz="1400" b="0" i="0" smtClean="0">
                                  <a:latin typeface="Cambria Math" panose="02040503050406030204" pitchFamily="18" charset="0"/>
                                </a:rPr>
                                <m:t>x</m:t>
                              </m:r>
                              <m:r>
                                <a:rPr lang="en-US" sz="1400" b="0" i="0" smtClean="0">
                                  <a:latin typeface="Cambria Math" panose="02040503050406030204" pitchFamily="18" charset="0"/>
                                </a:rPr>
                                <m:t> 1)+(0 </m:t>
                              </m:r>
                              <m:r>
                                <m:rPr>
                                  <m:sty m:val="p"/>
                                </m:rPr>
                                <a:rPr lang="en-US" sz="1400" b="0" i="0" smtClean="0">
                                  <a:latin typeface="Cambria Math" panose="02040503050406030204" pitchFamily="18" charset="0"/>
                                </a:rPr>
                                <m:t>x</m:t>
                              </m:r>
                              <m:r>
                                <a:rPr lang="en-US" sz="1400" b="0" i="0" smtClean="0">
                                  <a:latin typeface="Cambria Math" panose="02040503050406030204" pitchFamily="18" charset="0"/>
                                </a:rPr>
                                <m:t> 9)</m:t>
                              </m:r>
                            </m:num>
                            <m:den>
                              <m:r>
                                <a:rPr lang="en-US" sz="1400" b="0" i="0" smtClean="0">
                                  <a:latin typeface="Cambria Math" panose="02040503050406030204" pitchFamily="18" charset="0"/>
                                </a:rPr>
                                <m:t>10</m:t>
                              </m:r>
                            </m:den>
                          </m:f>
                        </m:e>
                      </m:d>
                      <m:r>
                        <a:rPr lang="en-US" sz="1400" b="0" i="0" smtClean="0">
                          <a:latin typeface="Cambria Math" panose="02040503050406030204" pitchFamily="18" charset="0"/>
                        </a:rPr>
                        <m:t>=1,250 </m:t>
                      </m:r>
                      <m:r>
                        <m:rPr>
                          <m:sty m:val="p"/>
                        </m:rPr>
                        <a:rPr lang="en-US" sz="1400" b="0" i="0" smtClean="0">
                          <a:latin typeface="Cambria Math" panose="02040503050406030204" pitchFamily="18" charset="0"/>
                        </a:rPr>
                        <m:t>mg</m:t>
                      </m:r>
                      <m:r>
                        <a:rPr lang="en-US" sz="1400" b="0" i="0" smtClean="0">
                          <a:latin typeface="Cambria Math" panose="02040503050406030204" pitchFamily="18" charset="0"/>
                        </a:rPr>
                        <m:t>/</m:t>
                      </m:r>
                      <m:r>
                        <m:rPr>
                          <m:sty m:val="p"/>
                        </m:rPr>
                        <a:rPr lang="en-US" sz="1400" b="0" i="0" smtClean="0">
                          <a:latin typeface="Cambria Math" panose="02040503050406030204" pitchFamily="18" charset="0"/>
                        </a:rPr>
                        <m:t>l</m:t>
                      </m:r>
                    </m:oMath>
                  </m:oMathPara>
                </a14:m>
                <a:endParaRPr lang="en-US" sz="1400" dirty="0">
                  <a:latin typeface="+mj-lt"/>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4629807" y="4241143"/>
                <a:ext cx="3012812" cy="484043"/>
              </a:xfrm>
              <a:prstGeom prst="rect">
                <a:avLst/>
              </a:prstGeom>
              <a:blipFill rotWithShape="0">
                <a:blip r:embed="rId4"/>
                <a:stretch>
                  <a:fillRect r="-808"/>
                </a:stretch>
              </a:blipFill>
            </p:spPr>
            <p:txBody>
              <a:bodyPr/>
              <a:lstStyle/>
              <a:p>
                <a:r>
                  <a:rPr lang="en-US">
                    <a:noFill/>
                  </a:rPr>
                  <a:t> </a:t>
                </a:r>
              </a:p>
            </p:txBody>
          </p:sp>
        </mc:Fallback>
      </mc:AlternateContent>
    </p:spTree>
    <p:extLst>
      <p:ext uri="{BB962C8B-B14F-4D97-AF65-F5344CB8AC3E}">
        <p14:creationId xmlns:p14="http://schemas.microsoft.com/office/powerpoint/2010/main" val="784098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n 4"/>
          <p:cNvSpPr/>
          <p:nvPr/>
        </p:nvSpPr>
        <p:spPr bwMode="auto">
          <a:xfrm rot="16200000">
            <a:off x="2228276" y="3076851"/>
            <a:ext cx="391260" cy="3780949"/>
          </a:xfrm>
          <a:prstGeom prst="ca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352258" name="Rectangle 2"/>
          <p:cNvSpPr>
            <a:spLocks noGrp="1" noChangeArrowheads="1"/>
          </p:cNvSpPr>
          <p:nvPr>
            <p:ph type="title"/>
          </p:nvPr>
        </p:nvSpPr>
        <p:spPr>
          <a:xfrm>
            <a:off x="675290" y="113026"/>
            <a:ext cx="7772400" cy="421339"/>
          </a:xfrm>
        </p:spPr>
        <p:txBody>
          <a:bodyPr/>
          <a:lstStyle/>
          <a:p>
            <a:pPr eaLnBrk="1" hangingPunct="1">
              <a:defRPr/>
            </a:pPr>
            <a:r>
              <a:rPr lang="en-US" sz="2400" dirty="0" smtClean="0"/>
              <a:t>One more example – Alum (it just got real!)</a:t>
            </a:r>
          </a:p>
        </p:txBody>
      </p:sp>
      <p:sp>
        <p:nvSpPr>
          <p:cNvPr id="9" name="Rectangle 8"/>
          <p:cNvSpPr/>
          <p:nvPr/>
        </p:nvSpPr>
        <p:spPr>
          <a:xfrm>
            <a:off x="228601" y="634173"/>
            <a:ext cx="8589548" cy="3262432"/>
          </a:xfrm>
          <a:prstGeom prst="rect">
            <a:avLst/>
          </a:prstGeom>
        </p:spPr>
        <p:txBody>
          <a:bodyPr wrap="square">
            <a:spAutoFit/>
          </a:bodyPr>
          <a:lstStyle/>
          <a:p>
            <a:pPr eaLnBrk="1" hangingPunct="1">
              <a:spcAft>
                <a:spcPts val="1800"/>
              </a:spcAft>
            </a:pPr>
            <a:r>
              <a:rPr lang="en-US" sz="1600" dirty="0" smtClean="0">
                <a:solidFill>
                  <a:srgbClr val="005595"/>
                </a:solidFill>
                <a:latin typeface="+mn-lt"/>
              </a:rPr>
              <a:t>Jar testing shows that the most </a:t>
            </a:r>
            <a:r>
              <a:rPr lang="en-US" sz="1600" dirty="0" err="1" smtClean="0">
                <a:solidFill>
                  <a:srgbClr val="005595"/>
                </a:solidFill>
                <a:latin typeface="+mn-lt"/>
              </a:rPr>
              <a:t>settleable</a:t>
            </a:r>
            <a:r>
              <a:rPr lang="en-US" sz="1600" dirty="0" smtClean="0">
                <a:solidFill>
                  <a:srgbClr val="005595"/>
                </a:solidFill>
                <a:latin typeface="+mn-lt"/>
              </a:rPr>
              <a:t> </a:t>
            </a:r>
            <a:r>
              <a:rPr lang="en-US" sz="1600" dirty="0" err="1" smtClean="0">
                <a:solidFill>
                  <a:srgbClr val="005595"/>
                </a:solidFill>
                <a:latin typeface="+mn-lt"/>
              </a:rPr>
              <a:t>floc</a:t>
            </a:r>
            <a:r>
              <a:rPr lang="en-US" sz="1600" dirty="0" smtClean="0">
                <a:solidFill>
                  <a:srgbClr val="005595"/>
                </a:solidFill>
                <a:latin typeface="+mn-lt"/>
              </a:rPr>
              <a:t> is formed at an alum dose of 20 mg/l.  The flow rate on the plant effluent meter reads 1,388 gpm and will stay at that rate for the next 24 hours.  The coagulant used is 48.5% liquid alum with a weight (density) of 10.9 lbs/gal.</a:t>
            </a:r>
          </a:p>
          <a:p>
            <a:pPr eaLnBrk="1" hangingPunct="1">
              <a:spcAft>
                <a:spcPts val="1800"/>
              </a:spcAft>
            </a:pPr>
            <a:r>
              <a:rPr lang="en-US" sz="1600" dirty="0" smtClean="0">
                <a:solidFill>
                  <a:srgbClr val="005595"/>
                </a:solidFill>
                <a:latin typeface="+mn-lt"/>
              </a:rPr>
              <a:t>Solve for: </a:t>
            </a:r>
          </a:p>
          <a:p>
            <a:pPr marL="342900" indent="-342900" eaLnBrk="1" hangingPunct="1">
              <a:spcAft>
                <a:spcPts val="0"/>
              </a:spcAft>
              <a:buAutoNum type="arabicParenR"/>
            </a:pPr>
            <a:r>
              <a:rPr lang="en-US" sz="1600" dirty="0" smtClean="0">
                <a:solidFill>
                  <a:srgbClr val="005595"/>
                </a:solidFill>
                <a:latin typeface="+mn-lt"/>
              </a:rPr>
              <a:t>Plant flow in MGD; </a:t>
            </a:r>
          </a:p>
          <a:p>
            <a:pPr marL="342900" indent="-342900" eaLnBrk="1" hangingPunct="1">
              <a:spcAft>
                <a:spcPts val="0"/>
              </a:spcAft>
              <a:buAutoNum type="arabicParenR"/>
            </a:pPr>
            <a:r>
              <a:rPr lang="en-US" sz="1600" dirty="0" smtClean="0">
                <a:solidFill>
                  <a:srgbClr val="005595"/>
                </a:solidFill>
                <a:latin typeface="+mn-lt"/>
              </a:rPr>
              <a:t>Alum specific gravity (SG); </a:t>
            </a:r>
          </a:p>
          <a:p>
            <a:pPr marL="342900" indent="-342900" eaLnBrk="1" hangingPunct="1">
              <a:spcAft>
                <a:spcPts val="0"/>
              </a:spcAft>
              <a:buAutoNum type="arabicParenR"/>
            </a:pPr>
            <a:r>
              <a:rPr lang="en-US" sz="1600" dirty="0" smtClean="0">
                <a:solidFill>
                  <a:srgbClr val="005595"/>
                </a:solidFill>
                <a:latin typeface="+mn-lt"/>
              </a:rPr>
              <a:t>Available alum concentration in mg/l; </a:t>
            </a:r>
          </a:p>
          <a:p>
            <a:pPr marL="342900" indent="-342900" eaLnBrk="1" hangingPunct="1">
              <a:spcAft>
                <a:spcPts val="0"/>
              </a:spcAft>
              <a:buAutoNum type="arabicParenR"/>
            </a:pPr>
            <a:r>
              <a:rPr lang="en-US" sz="1600" dirty="0" smtClean="0">
                <a:solidFill>
                  <a:srgbClr val="005595"/>
                </a:solidFill>
                <a:latin typeface="+mn-lt"/>
              </a:rPr>
              <a:t>Alum feed rate in lbs/day; </a:t>
            </a:r>
          </a:p>
          <a:p>
            <a:pPr marL="342900" indent="-342900" eaLnBrk="1" hangingPunct="1">
              <a:spcAft>
                <a:spcPts val="0"/>
              </a:spcAft>
              <a:buAutoNum type="arabicParenR"/>
            </a:pPr>
            <a:r>
              <a:rPr lang="en-US" sz="1600" dirty="0" smtClean="0">
                <a:solidFill>
                  <a:srgbClr val="005595"/>
                </a:solidFill>
                <a:latin typeface="+mn-lt"/>
              </a:rPr>
              <a:t>Alum feed rate in gallons per day (</a:t>
            </a:r>
            <a:r>
              <a:rPr lang="en-US" sz="1600" dirty="0" err="1" smtClean="0">
                <a:solidFill>
                  <a:srgbClr val="005595"/>
                </a:solidFill>
                <a:latin typeface="+mn-lt"/>
              </a:rPr>
              <a:t>gpd</a:t>
            </a:r>
            <a:r>
              <a:rPr lang="en-US" sz="1600" dirty="0" smtClean="0">
                <a:solidFill>
                  <a:srgbClr val="005595"/>
                </a:solidFill>
                <a:latin typeface="+mn-lt"/>
              </a:rPr>
              <a:t>); </a:t>
            </a:r>
          </a:p>
          <a:p>
            <a:pPr marL="342900" indent="-342900" eaLnBrk="1" hangingPunct="1">
              <a:spcAft>
                <a:spcPts val="0"/>
              </a:spcAft>
              <a:buAutoNum type="arabicParenR"/>
            </a:pPr>
            <a:r>
              <a:rPr lang="en-US" sz="1600" dirty="0" smtClean="0">
                <a:solidFill>
                  <a:srgbClr val="005595"/>
                </a:solidFill>
                <a:latin typeface="+mn-lt"/>
              </a:rPr>
              <a:t>Alum feed rate in ml/min; and </a:t>
            </a:r>
          </a:p>
          <a:p>
            <a:pPr marL="342900" indent="-342900" eaLnBrk="1" hangingPunct="1">
              <a:spcAft>
                <a:spcPts val="0"/>
              </a:spcAft>
              <a:buAutoNum type="arabicParenR"/>
            </a:pPr>
            <a:r>
              <a:rPr lang="en-US" sz="1600" dirty="0" smtClean="0">
                <a:solidFill>
                  <a:srgbClr val="005595"/>
                </a:solidFill>
                <a:latin typeface="+mn-lt"/>
              </a:rPr>
              <a:t>Use calculated feed rate to verify alum dose in mg/l.</a:t>
            </a:r>
          </a:p>
        </p:txBody>
      </p:sp>
      <p:sp>
        <p:nvSpPr>
          <p:cNvPr id="14" name="Line Callout 2 13"/>
          <p:cNvSpPr/>
          <p:nvPr/>
        </p:nvSpPr>
        <p:spPr bwMode="auto">
          <a:xfrm>
            <a:off x="3079531" y="4073290"/>
            <a:ext cx="2377965" cy="422510"/>
          </a:xfrm>
          <a:prstGeom prst="borderCallout2">
            <a:avLst>
              <a:gd name="adj1" fmla="val 25260"/>
              <a:gd name="adj2" fmla="val -5782"/>
              <a:gd name="adj3" fmla="val 27431"/>
              <a:gd name="adj4" fmla="val -16667"/>
              <a:gd name="adj5" fmla="val 152054"/>
              <a:gd name="adj6" fmla="val -21091"/>
            </a:avLst>
          </a:prstGeom>
          <a:solidFill>
            <a:schemeClr val="accent1"/>
          </a:solidFill>
          <a:ln w="2540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C00000"/>
                </a:solidFill>
                <a:effectLst/>
                <a:latin typeface="+mj-lt"/>
              </a:rPr>
              <a:t>Target Dose = 20 mg/l</a:t>
            </a:r>
          </a:p>
        </p:txBody>
      </p:sp>
      <p:sp>
        <p:nvSpPr>
          <p:cNvPr id="15" name="Line Callout 2 14"/>
          <p:cNvSpPr/>
          <p:nvPr/>
        </p:nvSpPr>
        <p:spPr bwMode="auto">
          <a:xfrm>
            <a:off x="675290" y="4779828"/>
            <a:ext cx="2692734" cy="391260"/>
          </a:xfrm>
          <a:prstGeom prst="borderCallout2">
            <a:avLst>
              <a:gd name="adj1" fmla="val 48299"/>
              <a:gd name="adj2" fmla="val -2342"/>
              <a:gd name="adj3" fmla="val 48299"/>
              <a:gd name="adj4" fmla="val -9641"/>
              <a:gd name="adj5" fmla="val 46567"/>
              <a:gd name="adj6" fmla="val -14846"/>
            </a:avLst>
          </a:prstGeom>
          <a:no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C00000"/>
                </a:solidFill>
                <a:effectLst/>
                <a:latin typeface="+mj-lt"/>
                <a:sym typeface="Wingdings" panose="05000000000000000000" pitchFamily="2" charset="2"/>
              </a:rPr>
              <a:t>  </a:t>
            </a:r>
            <a:r>
              <a:rPr kumimoji="0" lang="en-US" sz="1800" b="0" i="0" u="none" strike="noStrike" cap="none" normalizeH="0" baseline="0" dirty="0" smtClean="0">
                <a:ln>
                  <a:noFill/>
                </a:ln>
                <a:solidFill>
                  <a:srgbClr val="C00000"/>
                </a:solidFill>
                <a:effectLst/>
                <a:latin typeface="+mj-lt"/>
              </a:rPr>
              <a:t>Flow = 1,388</a:t>
            </a:r>
            <a:r>
              <a:rPr kumimoji="0" lang="en-US" sz="1800" b="0" i="0" u="none" strike="noStrike" cap="none" normalizeH="0" dirty="0" smtClean="0">
                <a:ln>
                  <a:noFill/>
                </a:ln>
                <a:solidFill>
                  <a:srgbClr val="C00000"/>
                </a:solidFill>
                <a:effectLst/>
                <a:latin typeface="+mj-lt"/>
              </a:rPr>
              <a:t> gpm</a:t>
            </a:r>
            <a:endParaRPr kumimoji="0" lang="en-US" sz="1800" b="0" i="0" u="none" strike="noStrike" cap="none" normalizeH="0" baseline="0" dirty="0" smtClean="0">
              <a:ln>
                <a:noFill/>
              </a:ln>
              <a:solidFill>
                <a:srgbClr val="C00000"/>
              </a:solidFill>
              <a:effectLst/>
              <a:latin typeface="+mj-lt"/>
            </a:endParaRPr>
          </a:p>
        </p:txBody>
      </p:sp>
      <p:sp>
        <p:nvSpPr>
          <p:cNvPr id="16" name="Can 15"/>
          <p:cNvSpPr/>
          <p:nvPr/>
        </p:nvSpPr>
        <p:spPr bwMode="auto">
          <a:xfrm>
            <a:off x="6039775" y="2950049"/>
            <a:ext cx="1433578" cy="1030366"/>
          </a:xfrm>
          <a:prstGeom prst="can">
            <a:avLst>
              <a:gd name="adj" fmla="val 10882"/>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nvGrpSpPr>
          <p:cNvPr id="17" name="Group 16"/>
          <p:cNvGrpSpPr/>
          <p:nvPr/>
        </p:nvGrpSpPr>
        <p:grpSpPr>
          <a:xfrm>
            <a:off x="6266986" y="4876800"/>
            <a:ext cx="857714" cy="598449"/>
            <a:chOff x="6266986" y="4876800"/>
            <a:chExt cx="857714" cy="598449"/>
          </a:xfrm>
        </p:grpSpPr>
        <p:sp>
          <p:nvSpPr>
            <p:cNvPr id="18" name="Trapezoid 17"/>
            <p:cNvSpPr/>
            <p:nvPr/>
          </p:nvSpPr>
          <p:spPr bwMode="auto">
            <a:xfrm rot="16200000">
              <a:off x="6200543" y="4943243"/>
              <a:ext cx="381000" cy="248114"/>
            </a:xfrm>
            <a:prstGeom prst="trapezoi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9" name="Rectangle 18"/>
            <p:cNvSpPr/>
            <p:nvPr/>
          </p:nvSpPr>
          <p:spPr bwMode="auto">
            <a:xfrm>
              <a:off x="6629400" y="48768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20" name="Block Arc 19"/>
            <p:cNvSpPr/>
            <p:nvPr/>
          </p:nvSpPr>
          <p:spPr bwMode="auto">
            <a:xfrm>
              <a:off x="6515100" y="5257800"/>
              <a:ext cx="609600" cy="217449"/>
            </a:xfrm>
            <a:prstGeom prst="blockArc">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21" name="Rectangle 20"/>
            <p:cNvSpPr/>
            <p:nvPr/>
          </p:nvSpPr>
          <p:spPr bwMode="auto">
            <a:xfrm>
              <a:off x="6515099" y="4876800"/>
              <a:ext cx="114301"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sp>
        <p:nvSpPr>
          <p:cNvPr id="22" name="Line Callout 2 21"/>
          <p:cNvSpPr/>
          <p:nvPr/>
        </p:nvSpPr>
        <p:spPr bwMode="auto">
          <a:xfrm flipH="1">
            <a:off x="7248962" y="4495800"/>
            <a:ext cx="1437835" cy="979449"/>
          </a:xfrm>
          <a:prstGeom prst="borderCallout2">
            <a:avLst>
              <a:gd name="adj1" fmla="val 22005"/>
              <a:gd name="adj2" fmla="val -4081"/>
              <a:gd name="adj3" fmla="val 27431"/>
              <a:gd name="adj4" fmla="val -16667"/>
              <a:gd name="adj5" fmla="val 29786"/>
              <a:gd name="adj6" fmla="val -11863"/>
            </a:avLst>
          </a:prstGeom>
          <a:solidFill>
            <a:schemeClr val="accent1"/>
          </a:solid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C00000"/>
                </a:solidFill>
                <a:effectLst/>
                <a:latin typeface="+mj-lt"/>
              </a:rPr>
              <a:t>Pump Feed Rate = </a:t>
            </a:r>
            <a:r>
              <a:rPr lang="en-US" sz="2000" dirty="0" smtClean="0">
                <a:solidFill>
                  <a:srgbClr val="C00000"/>
                </a:solidFill>
                <a:latin typeface="+mj-lt"/>
              </a:rPr>
              <a:t>???</a:t>
            </a:r>
            <a:endParaRPr kumimoji="0" lang="en-US" sz="2000" b="0" i="0" u="none" strike="noStrike" cap="none" normalizeH="0" baseline="0" dirty="0" smtClean="0">
              <a:ln>
                <a:noFill/>
              </a:ln>
              <a:solidFill>
                <a:srgbClr val="C00000"/>
              </a:solidFill>
              <a:effectLst/>
              <a:latin typeface="+mj-lt"/>
            </a:endParaRPr>
          </a:p>
        </p:txBody>
      </p:sp>
      <p:sp>
        <p:nvSpPr>
          <p:cNvPr id="23" name="Line Callout 2 22"/>
          <p:cNvSpPr/>
          <p:nvPr/>
        </p:nvSpPr>
        <p:spPr bwMode="auto">
          <a:xfrm flipH="1">
            <a:off x="6079189" y="3165809"/>
            <a:ext cx="1417813" cy="720051"/>
          </a:xfrm>
          <a:prstGeom prst="borderCallout2">
            <a:avLst>
              <a:gd name="adj1" fmla="val 22005"/>
              <a:gd name="adj2" fmla="val -4081"/>
              <a:gd name="adj3" fmla="val 27431"/>
              <a:gd name="adj4" fmla="val -16667"/>
              <a:gd name="adj5" fmla="val 29786"/>
              <a:gd name="adj6" fmla="val -11863"/>
            </a:avLst>
          </a:prstGeom>
          <a:no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C00000"/>
                </a:solidFill>
                <a:effectLst/>
                <a:latin typeface="+mj-lt"/>
              </a:rPr>
              <a:t>48.5% Alum</a:t>
            </a:r>
          </a:p>
          <a:p>
            <a:pPr marL="0" marR="0" indent="0" algn="ctr" defTabSz="914400" rtl="0" eaLnBrk="0" fontAlgn="base" latinLnBrk="0" hangingPunct="0">
              <a:lnSpc>
                <a:spcPct val="100000"/>
              </a:lnSpc>
              <a:spcBef>
                <a:spcPct val="0"/>
              </a:spcBef>
              <a:spcAft>
                <a:spcPct val="0"/>
              </a:spcAft>
              <a:buClrTx/>
              <a:buSzTx/>
              <a:buFontTx/>
              <a:buNone/>
              <a:tabLst/>
            </a:pPr>
            <a:r>
              <a:rPr lang="en-US" sz="1600" dirty="0" smtClean="0">
                <a:solidFill>
                  <a:srgbClr val="C00000"/>
                </a:solidFill>
                <a:latin typeface="+mj-lt"/>
              </a:rPr>
              <a:t>SG = ???</a:t>
            </a:r>
            <a:endParaRPr kumimoji="0" lang="en-US" sz="1600" b="0" i="0" u="none" strike="noStrike" cap="none" normalizeH="0" baseline="0" dirty="0" smtClean="0">
              <a:ln>
                <a:noFill/>
              </a:ln>
              <a:solidFill>
                <a:srgbClr val="C00000"/>
              </a:solidFill>
              <a:effectLst/>
              <a:latin typeface="+mj-lt"/>
            </a:endParaRPr>
          </a:p>
        </p:txBody>
      </p:sp>
      <p:sp>
        <p:nvSpPr>
          <p:cNvPr id="6" name="Freeform 5"/>
          <p:cNvSpPr/>
          <p:nvPr/>
        </p:nvSpPr>
        <p:spPr bwMode="auto">
          <a:xfrm>
            <a:off x="3079531" y="3846786"/>
            <a:ext cx="3247697" cy="1765738"/>
          </a:xfrm>
          <a:custGeom>
            <a:avLst/>
            <a:gdLst>
              <a:gd name="connsiteX0" fmla="*/ 3247697 w 3247697"/>
              <a:gd name="connsiteY0" fmla="*/ 0 h 1765738"/>
              <a:gd name="connsiteX1" fmla="*/ 3247697 w 3247697"/>
              <a:gd name="connsiteY1" fmla="*/ 1765738 h 1765738"/>
              <a:gd name="connsiteX2" fmla="*/ 0 w 3247697"/>
              <a:gd name="connsiteY2" fmla="*/ 1765738 h 1765738"/>
              <a:gd name="connsiteX3" fmla="*/ 0 w 3247697"/>
              <a:gd name="connsiteY3" fmla="*/ 1219200 h 1765738"/>
            </a:gdLst>
            <a:ahLst/>
            <a:cxnLst>
              <a:cxn ang="0">
                <a:pos x="connsiteX0" y="connsiteY0"/>
              </a:cxn>
              <a:cxn ang="0">
                <a:pos x="connsiteX1" y="connsiteY1"/>
              </a:cxn>
              <a:cxn ang="0">
                <a:pos x="connsiteX2" y="connsiteY2"/>
              </a:cxn>
              <a:cxn ang="0">
                <a:pos x="connsiteX3" y="connsiteY3"/>
              </a:cxn>
            </a:cxnLst>
            <a:rect l="l" t="t" r="r" b="b"/>
            <a:pathLst>
              <a:path w="3247697" h="1765738">
                <a:moveTo>
                  <a:pt x="3247697" y="0"/>
                </a:moveTo>
                <a:lnTo>
                  <a:pt x="3247697" y="1765738"/>
                </a:lnTo>
                <a:lnTo>
                  <a:pt x="0" y="1765738"/>
                </a:lnTo>
                <a:lnTo>
                  <a:pt x="0" y="1219200"/>
                </a:lnTo>
              </a:path>
            </a:pathLst>
          </a:custGeom>
          <a:noFill/>
          <a:ln w="34925" cap="flat" cmpd="sng" algn="ctr">
            <a:solidFill>
              <a:srgbClr val="FF0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3136314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n 4"/>
          <p:cNvSpPr/>
          <p:nvPr/>
        </p:nvSpPr>
        <p:spPr bwMode="auto">
          <a:xfrm rot="16200000">
            <a:off x="2228276" y="3076851"/>
            <a:ext cx="391260" cy="3780949"/>
          </a:xfrm>
          <a:prstGeom prst="ca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352258" name="Rectangle 2"/>
          <p:cNvSpPr>
            <a:spLocks noGrp="1" noChangeArrowheads="1"/>
          </p:cNvSpPr>
          <p:nvPr>
            <p:ph type="title"/>
          </p:nvPr>
        </p:nvSpPr>
        <p:spPr>
          <a:xfrm>
            <a:off x="675290" y="113026"/>
            <a:ext cx="7772400" cy="421339"/>
          </a:xfrm>
        </p:spPr>
        <p:txBody>
          <a:bodyPr/>
          <a:lstStyle/>
          <a:p>
            <a:pPr eaLnBrk="1" hangingPunct="1">
              <a:defRPr/>
            </a:pPr>
            <a:r>
              <a:rPr lang="en-US" dirty="0" smtClean="0"/>
              <a:t>One more example - Alum</a:t>
            </a:r>
          </a:p>
        </p:txBody>
      </p:sp>
      <p:sp>
        <p:nvSpPr>
          <p:cNvPr id="9" name="Rectangle 8"/>
          <p:cNvSpPr/>
          <p:nvPr/>
        </p:nvSpPr>
        <p:spPr>
          <a:xfrm>
            <a:off x="228601" y="634173"/>
            <a:ext cx="8589548" cy="2031325"/>
          </a:xfrm>
          <a:prstGeom prst="rect">
            <a:avLst/>
          </a:prstGeom>
        </p:spPr>
        <p:txBody>
          <a:bodyPr wrap="square">
            <a:spAutoFit/>
          </a:bodyPr>
          <a:lstStyle/>
          <a:p>
            <a:pPr eaLnBrk="1" hangingPunct="1">
              <a:spcAft>
                <a:spcPts val="1800"/>
              </a:spcAft>
            </a:pPr>
            <a:r>
              <a:rPr lang="en-US" sz="1600" dirty="0" smtClean="0">
                <a:solidFill>
                  <a:srgbClr val="005595"/>
                </a:solidFill>
                <a:latin typeface="+mn-lt"/>
              </a:rPr>
              <a:t>Jar testing shows that the most </a:t>
            </a:r>
            <a:r>
              <a:rPr lang="en-US" sz="1600" dirty="0" err="1" smtClean="0">
                <a:solidFill>
                  <a:srgbClr val="005595"/>
                </a:solidFill>
                <a:latin typeface="+mn-lt"/>
              </a:rPr>
              <a:t>settleable</a:t>
            </a:r>
            <a:r>
              <a:rPr lang="en-US" sz="1600" dirty="0" smtClean="0">
                <a:solidFill>
                  <a:srgbClr val="005595"/>
                </a:solidFill>
                <a:latin typeface="+mn-lt"/>
              </a:rPr>
              <a:t> </a:t>
            </a:r>
            <a:r>
              <a:rPr lang="en-US" sz="1600" dirty="0" err="1" smtClean="0">
                <a:solidFill>
                  <a:srgbClr val="005595"/>
                </a:solidFill>
                <a:latin typeface="+mn-lt"/>
              </a:rPr>
              <a:t>floc</a:t>
            </a:r>
            <a:r>
              <a:rPr lang="en-US" sz="1600" dirty="0" smtClean="0">
                <a:solidFill>
                  <a:srgbClr val="005595"/>
                </a:solidFill>
                <a:latin typeface="+mn-lt"/>
              </a:rPr>
              <a:t> is formed at an alum dose of 20 mg/l.  The flow rate on the plant effluent meter reads 1,388 gpm and will stay at that rate for the next 24 hours.  The coagulant used is 48.5% liquid alum with a weight of 10.9 </a:t>
            </a:r>
            <a:r>
              <a:rPr lang="en-US" sz="1600" dirty="0" err="1" smtClean="0">
                <a:solidFill>
                  <a:srgbClr val="005595"/>
                </a:solidFill>
                <a:latin typeface="+mn-lt"/>
              </a:rPr>
              <a:t>lb</a:t>
            </a:r>
            <a:r>
              <a:rPr lang="en-US" sz="1600" dirty="0" smtClean="0">
                <a:solidFill>
                  <a:srgbClr val="005595"/>
                </a:solidFill>
                <a:latin typeface="+mn-lt"/>
              </a:rPr>
              <a:t>/gal.</a:t>
            </a:r>
          </a:p>
          <a:p>
            <a:pPr eaLnBrk="1" hangingPunct="1">
              <a:spcAft>
                <a:spcPts val="1800"/>
              </a:spcAft>
            </a:pPr>
            <a:r>
              <a:rPr lang="en-US" sz="1600" dirty="0" smtClean="0">
                <a:solidFill>
                  <a:srgbClr val="005595"/>
                </a:solidFill>
                <a:latin typeface="+mn-lt"/>
              </a:rPr>
              <a:t>Solve for: </a:t>
            </a:r>
          </a:p>
          <a:p>
            <a:pPr marL="342900" indent="-342900" eaLnBrk="1" hangingPunct="1">
              <a:spcAft>
                <a:spcPts val="0"/>
              </a:spcAft>
              <a:buAutoNum type="arabicParenR"/>
            </a:pPr>
            <a:r>
              <a:rPr lang="en-US" sz="1600" dirty="0" smtClean="0">
                <a:solidFill>
                  <a:srgbClr val="C00000"/>
                </a:solidFill>
                <a:latin typeface="+mn-lt"/>
              </a:rPr>
              <a:t>Plant flow in MGD; </a:t>
            </a:r>
          </a:p>
          <a:p>
            <a:pPr marL="342900" indent="-342900" eaLnBrk="1" hangingPunct="1">
              <a:spcAft>
                <a:spcPts val="0"/>
              </a:spcAft>
              <a:buAutoNum type="arabicParenR"/>
            </a:pPr>
            <a:r>
              <a:rPr lang="en-US" sz="1600" dirty="0" smtClean="0">
                <a:solidFill>
                  <a:srgbClr val="C00000"/>
                </a:solidFill>
                <a:latin typeface="+mn-lt"/>
              </a:rPr>
              <a:t>Alum specific gravity (SG); </a:t>
            </a:r>
          </a:p>
        </p:txBody>
      </p:sp>
      <p:sp>
        <p:nvSpPr>
          <p:cNvPr id="15" name="Line Callout 2 14"/>
          <p:cNvSpPr/>
          <p:nvPr/>
        </p:nvSpPr>
        <p:spPr bwMode="auto">
          <a:xfrm>
            <a:off x="675290" y="4779828"/>
            <a:ext cx="3363310" cy="391260"/>
          </a:xfrm>
          <a:prstGeom prst="borderCallout2">
            <a:avLst>
              <a:gd name="adj1" fmla="val 48299"/>
              <a:gd name="adj2" fmla="val -2342"/>
              <a:gd name="adj3" fmla="val 48299"/>
              <a:gd name="adj4" fmla="val -9641"/>
              <a:gd name="adj5" fmla="val 46567"/>
              <a:gd name="adj6" fmla="val -14846"/>
            </a:avLst>
          </a:prstGeom>
          <a:no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C00000"/>
                </a:solidFill>
                <a:effectLst/>
                <a:latin typeface="+mj-lt"/>
                <a:sym typeface="Wingdings" panose="05000000000000000000" pitchFamily="2" charset="2"/>
              </a:rPr>
              <a:t>  </a:t>
            </a:r>
            <a:r>
              <a:rPr kumimoji="0" lang="en-US" sz="1800" b="0" i="0" u="none" strike="noStrike" cap="none" normalizeH="0" baseline="0" dirty="0" smtClean="0">
                <a:ln>
                  <a:noFill/>
                </a:ln>
                <a:solidFill>
                  <a:srgbClr val="C00000"/>
                </a:solidFill>
                <a:effectLst/>
                <a:latin typeface="+mj-lt"/>
              </a:rPr>
              <a:t>Flow = 1,388</a:t>
            </a:r>
            <a:r>
              <a:rPr kumimoji="0" lang="en-US" sz="1800" b="0" i="0" u="none" strike="noStrike" cap="none" normalizeH="0" dirty="0" smtClean="0">
                <a:ln>
                  <a:noFill/>
                </a:ln>
                <a:solidFill>
                  <a:srgbClr val="C00000"/>
                </a:solidFill>
                <a:effectLst/>
                <a:latin typeface="+mj-lt"/>
              </a:rPr>
              <a:t> gpm = 2 MGD</a:t>
            </a:r>
            <a:endParaRPr kumimoji="0" lang="en-US" sz="1800" b="0" i="0" u="none" strike="noStrike" cap="none" normalizeH="0" baseline="0" dirty="0" smtClean="0">
              <a:ln>
                <a:noFill/>
              </a:ln>
              <a:solidFill>
                <a:srgbClr val="C00000"/>
              </a:solidFill>
              <a:effectLst/>
              <a:latin typeface="+mj-lt"/>
            </a:endParaRPr>
          </a:p>
        </p:txBody>
      </p:sp>
      <mc:AlternateContent xmlns:mc="http://schemas.openxmlformats.org/markup-compatibility/2006" xmlns:a14="http://schemas.microsoft.com/office/drawing/2010/main">
        <mc:Choice Requires="a14">
          <p:sp>
            <p:nvSpPr>
              <p:cNvPr id="24" name="TextBox 23"/>
              <p:cNvSpPr txBox="1"/>
              <p:nvPr/>
            </p:nvSpPr>
            <p:spPr>
              <a:xfrm>
                <a:off x="246994" y="2819400"/>
                <a:ext cx="5268173"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1) </m:t>
                      </m:r>
                      <m:r>
                        <a:rPr lang="en-US" sz="1800" b="0" i="1" smtClean="0">
                          <a:latin typeface="Cambria Math" panose="02040503050406030204" pitchFamily="18" charset="0"/>
                        </a:rPr>
                        <m:t>𝑃𝑙𝑎𝑛𝑡</m:t>
                      </m:r>
                      <m:r>
                        <a:rPr lang="en-US" sz="1800" b="0" i="1" smtClean="0">
                          <a:latin typeface="Cambria Math" panose="02040503050406030204" pitchFamily="18" charset="0"/>
                        </a:rPr>
                        <m:t> </m:t>
                      </m:r>
                      <m:r>
                        <a:rPr lang="en-US" sz="1800" b="0" i="1" smtClean="0">
                          <a:latin typeface="Cambria Math" panose="02040503050406030204" pitchFamily="18" charset="0"/>
                        </a:rPr>
                        <m:t>𝑓𝑙𝑜𝑤</m:t>
                      </m:r>
                      <m:r>
                        <a:rPr lang="en-US" sz="1800" b="0" i="1" smtClean="0">
                          <a:latin typeface="Cambria Math" panose="02040503050406030204" pitchFamily="18" charset="0"/>
                        </a:rPr>
                        <m:t>=1,388 </m:t>
                      </m:r>
                      <m:r>
                        <a:rPr lang="en-US" sz="1800" b="0" i="1" strike="sngStrike" smtClean="0">
                          <a:solidFill>
                            <a:srgbClr val="C00000"/>
                          </a:solidFill>
                          <a:latin typeface="Cambria Math" panose="02040503050406030204" pitchFamily="18" charset="0"/>
                        </a:rPr>
                        <m:t>𝑔𝑝𝑚</m:t>
                      </m:r>
                      <m:r>
                        <a:rPr lang="en-US" sz="1800" b="0" i="1" smtClean="0">
                          <a:latin typeface="Cambria Math" panose="02040503050406030204" pitchFamily="18" charset="0"/>
                        </a:rPr>
                        <m:t> </m:t>
                      </m:r>
                      <m:r>
                        <a:rPr lang="en-US" sz="1800" b="0" i="1" smtClean="0">
                          <a:latin typeface="Cambria Math" panose="02040503050406030204" pitchFamily="18" charset="0"/>
                        </a:rPr>
                        <m:t>𝑥</m:t>
                      </m:r>
                      <m:r>
                        <a:rPr lang="en-US" sz="1800" b="0" i="1" smtClean="0">
                          <a:latin typeface="Cambria Math" panose="02040503050406030204" pitchFamily="18" charset="0"/>
                        </a:rPr>
                        <m:t> </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1 </m:t>
                              </m:r>
                              <m:r>
                                <a:rPr lang="en-US" sz="1800" b="0" i="1" smtClean="0">
                                  <a:latin typeface="Cambria Math" panose="02040503050406030204" pitchFamily="18" charset="0"/>
                                </a:rPr>
                                <m:t>𝑀𝐺𝐷</m:t>
                              </m:r>
                            </m:num>
                            <m:den>
                              <m:r>
                                <a:rPr lang="en-US" sz="1800" b="0" i="1" smtClean="0">
                                  <a:latin typeface="Cambria Math" panose="02040503050406030204" pitchFamily="18" charset="0"/>
                                </a:rPr>
                                <m:t>694 </m:t>
                              </m:r>
                              <m:r>
                                <a:rPr lang="en-US" sz="1800" b="0" i="1" strike="sngStrike" smtClean="0">
                                  <a:solidFill>
                                    <a:srgbClr val="C00000"/>
                                  </a:solidFill>
                                  <a:latin typeface="Cambria Math" panose="02040503050406030204" pitchFamily="18" charset="0"/>
                                </a:rPr>
                                <m:t>𝑔𝑝𝑚</m:t>
                              </m:r>
                            </m:den>
                          </m:f>
                        </m:e>
                      </m:d>
                      <m:r>
                        <a:rPr lang="en-US" sz="1800" b="0" i="1" smtClean="0">
                          <a:latin typeface="Cambria Math" panose="02040503050406030204" pitchFamily="18" charset="0"/>
                        </a:rPr>
                        <m:t>=2 </m:t>
                      </m:r>
                      <m:r>
                        <a:rPr lang="en-US" sz="1800" b="0" i="1" smtClean="0">
                          <a:latin typeface="Cambria Math" panose="02040503050406030204" pitchFamily="18" charset="0"/>
                        </a:rPr>
                        <m:t>𝑀𝐺𝐷</m:t>
                      </m:r>
                    </m:oMath>
                  </m:oMathPara>
                </a14:m>
                <a:endParaRPr lang="en-US" sz="1800" dirty="0"/>
              </a:p>
            </p:txBody>
          </p:sp>
        </mc:Choice>
        <mc:Fallback xmlns="">
          <p:sp>
            <p:nvSpPr>
              <p:cNvPr id="24" name="TextBox 23"/>
              <p:cNvSpPr txBox="1">
                <a:spLocks noRot="1" noChangeAspect="1" noMove="1" noResize="1" noEditPoints="1" noAdjustHandles="1" noChangeArrowheads="1" noChangeShapeType="1" noTextEdit="1"/>
              </p:cNvSpPr>
              <p:nvPr/>
            </p:nvSpPr>
            <p:spPr>
              <a:xfrm>
                <a:off x="246994" y="2819400"/>
                <a:ext cx="5268173" cy="62235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246994" y="3684268"/>
                <a:ext cx="5690789" cy="439287"/>
              </a:xfrm>
              <a:prstGeom prst="rect">
                <a:avLst/>
              </a:prstGeom>
              <a:noFill/>
            </p:spPr>
            <p:txBody>
              <a:bodyPr wrap="none" lIns="0" tIns="0" rIns="0" bIns="0" rtlCol="0">
                <a:spAutoFit/>
              </a:bodyPr>
              <a:lstStyle/>
              <a:p>
                <a14:m>
                  <m:oMath xmlns:m="http://schemas.openxmlformats.org/officeDocument/2006/math">
                    <m:r>
                      <a:rPr lang="en-US" sz="1800" i="1" smtClean="0">
                        <a:latin typeface="Cambria Math" panose="02040503050406030204" pitchFamily="18" charset="0"/>
                      </a:rPr>
                      <m:t>2</m:t>
                    </m:r>
                    <m:r>
                      <a:rPr lang="en-US" sz="1800" b="0" i="1" smtClean="0">
                        <a:latin typeface="Cambria Math" panose="02040503050406030204" pitchFamily="18" charset="0"/>
                      </a:rPr>
                      <m:t>) </m:t>
                    </m:r>
                    <m:r>
                      <a:rPr lang="en-US" sz="1800" b="0" i="1" smtClean="0">
                        <a:latin typeface="Cambria Math" panose="02040503050406030204" pitchFamily="18" charset="0"/>
                      </a:rPr>
                      <m:t>𝐴𝑙𝑢𝑚</m:t>
                    </m:r>
                    <m:r>
                      <a:rPr lang="en-US" sz="1800" b="0" i="1" smtClean="0">
                        <a:latin typeface="Cambria Math" panose="02040503050406030204" pitchFamily="18" charset="0"/>
                      </a:rPr>
                      <m:t> </m:t>
                    </m:r>
                    <m:r>
                      <a:rPr lang="en-US" sz="1800" b="0" i="1" smtClean="0">
                        <a:latin typeface="Cambria Math" panose="02040503050406030204" pitchFamily="18" charset="0"/>
                      </a:rPr>
                      <m:t>𝑆𝐺</m:t>
                    </m:r>
                    <m:r>
                      <a:rPr lang="en-US" sz="1800" b="0" i="1" smtClean="0">
                        <a:latin typeface="Cambria Math" panose="02040503050406030204" pitchFamily="18" charset="0"/>
                      </a:rPr>
                      <m:t>=10.9 </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trike="sngStrike" smtClean="0">
                                <a:solidFill>
                                  <a:srgbClr val="C00000"/>
                                </a:solidFill>
                                <a:latin typeface="Cambria Math" panose="02040503050406030204" pitchFamily="18" charset="0"/>
                              </a:rPr>
                              <m:t>𝑙𝑏</m:t>
                            </m:r>
                          </m:num>
                          <m:den>
                            <m:r>
                              <a:rPr lang="en-US" sz="1800" b="0" i="1" strike="sngStrike" smtClean="0">
                                <a:solidFill>
                                  <a:srgbClr val="C00000"/>
                                </a:solidFill>
                                <a:latin typeface="Cambria Math" panose="02040503050406030204" pitchFamily="18" charset="0"/>
                              </a:rPr>
                              <m:t>𝑔𝑎𝑙</m:t>
                            </m:r>
                          </m:den>
                        </m:f>
                      </m:e>
                    </m:d>
                    <m:r>
                      <a:rPr lang="en-US" sz="1800" b="0" i="1" smtClean="0">
                        <a:latin typeface="Cambria Math" panose="02040503050406030204" pitchFamily="18" charset="0"/>
                      </a:rPr>
                      <m:t> </m:t>
                    </m:r>
                    <m:r>
                      <a:rPr lang="en-US" sz="1800" b="0" i="1" smtClean="0">
                        <a:latin typeface="Cambria Math" panose="02040503050406030204" pitchFamily="18" charset="0"/>
                      </a:rPr>
                      <m:t>𝑥</m:t>
                    </m:r>
                    <m:r>
                      <a:rPr lang="en-US" sz="1800" b="0" i="1" smtClean="0">
                        <a:latin typeface="Cambria Math" panose="02040503050406030204" pitchFamily="18" charset="0"/>
                      </a:rPr>
                      <m:t> </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1 </m:t>
                            </m:r>
                            <m:r>
                              <a:rPr lang="en-US" sz="1800" b="0" i="1" strike="sngStrike" smtClean="0">
                                <a:solidFill>
                                  <a:srgbClr val="C00000"/>
                                </a:solidFill>
                                <a:latin typeface="Cambria Math" panose="02040503050406030204" pitchFamily="18" charset="0"/>
                              </a:rPr>
                              <m:t>𝑔𝑎𝑙</m:t>
                            </m:r>
                            <m:r>
                              <a:rPr lang="en-US" sz="1800" b="0" i="1" smtClean="0">
                                <a:latin typeface="Cambria Math" panose="02040503050406030204" pitchFamily="18" charset="0"/>
                              </a:rPr>
                              <m:t> </m:t>
                            </m:r>
                            <m:r>
                              <a:rPr lang="en-US" sz="1800" b="0" i="1" smtClean="0">
                                <a:latin typeface="Cambria Math" panose="02040503050406030204" pitchFamily="18" charset="0"/>
                              </a:rPr>
                              <m:t>𝑤𝑎𝑡𝑒𝑟</m:t>
                            </m:r>
                          </m:num>
                          <m:den>
                            <m:r>
                              <a:rPr lang="en-US" sz="1800" b="0" i="1" smtClean="0">
                                <a:latin typeface="Cambria Math" panose="02040503050406030204" pitchFamily="18" charset="0"/>
                              </a:rPr>
                              <m:t>8.34 </m:t>
                            </m:r>
                            <m:r>
                              <a:rPr lang="en-US" sz="1800" b="0" i="1" strike="sngStrike" smtClean="0">
                                <a:solidFill>
                                  <a:srgbClr val="C00000"/>
                                </a:solidFill>
                                <a:latin typeface="Cambria Math" panose="02040503050406030204" pitchFamily="18" charset="0"/>
                              </a:rPr>
                              <m:t>𝑙𝑏𝑠</m:t>
                            </m:r>
                          </m:den>
                        </m:f>
                      </m:e>
                    </m:d>
                    <m:r>
                      <a:rPr lang="en-US" sz="1800" b="0" i="1" smtClean="0">
                        <a:latin typeface="Cambria Math" panose="02040503050406030204" pitchFamily="18" charset="0"/>
                      </a:rPr>
                      <m:t>=1.3</m:t>
                    </m:r>
                  </m:oMath>
                </a14:m>
                <a:r>
                  <a:rPr lang="en-US" sz="1800" dirty="0" smtClean="0"/>
                  <a:t>0695 </a:t>
                </a:r>
                <a:r>
                  <a:rPr lang="en-US" sz="1800" u="sng" dirty="0" smtClean="0"/>
                  <a:t>~</a:t>
                </a:r>
                <a:r>
                  <a:rPr lang="en-US" sz="1800" dirty="0" smtClean="0"/>
                  <a:t> 1.31</a:t>
                </a:r>
                <a:endParaRPr lang="en-US" sz="1800" dirty="0"/>
              </a:p>
            </p:txBody>
          </p:sp>
        </mc:Choice>
        <mc:Fallback xmlns="">
          <p:sp>
            <p:nvSpPr>
              <p:cNvPr id="26" name="TextBox 25"/>
              <p:cNvSpPr txBox="1">
                <a:spLocks noRot="1" noChangeAspect="1" noMove="1" noResize="1" noEditPoints="1" noAdjustHandles="1" noChangeArrowheads="1" noChangeShapeType="1" noTextEdit="1"/>
              </p:cNvSpPr>
              <p:nvPr/>
            </p:nvSpPr>
            <p:spPr>
              <a:xfrm>
                <a:off x="246994" y="3684268"/>
                <a:ext cx="5690789" cy="439287"/>
              </a:xfrm>
              <a:prstGeom prst="rect">
                <a:avLst/>
              </a:prstGeom>
              <a:blipFill rotWithShape="0">
                <a:blip r:embed="rId4"/>
                <a:stretch>
                  <a:fillRect l="-1501" t="-2778" r="-1715" b="-18056"/>
                </a:stretch>
              </a:blipFill>
            </p:spPr>
            <p:txBody>
              <a:bodyPr/>
              <a:lstStyle/>
              <a:p>
                <a:r>
                  <a:rPr lang="en-US">
                    <a:noFill/>
                  </a:rPr>
                  <a:t> </a:t>
                </a:r>
              </a:p>
            </p:txBody>
          </p:sp>
        </mc:Fallback>
      </mc:AlternateContent>
      <p:sp>
        <p:nvSpPr>
          <p:cNvPr id="29" name="Can 28"/>
          <p:cNvSpPr/>
          <p:nvPr/>
        </p:nvSpPr>
        <p:spPr bwMode="auto">
          <a:xfrm>
            <a:off x="6039775" y="2950049"/>
            <a:ext cx="1433578" cy="1030366"/>
          </a:xfrm>
          <a:prstGeom prst="can">
            <a:avLst>
              <a:gd name="adj" fmla="val 10882"/>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30" name="Line Callout 2 29"/>
          <p:cNvSpPr/>
          <p:nvPr/>
        </p:nvSpPr>
        <p:spPr bwMode="auto">
          <a:xfrm flipH="1">
            <a:off x="6079189" y="3165809"/>
            <a:ext cx="1417813" cy="720051"/>
          </a:xfrm>
          <a:prstGeom prst="borderCallout2">
            <a:avLst>
              <a:gd name="adj1" fmla="val 22005"/>
              <a:gd name="adj2" fmla="val -4081"/>
              <a:gd name="adj3" fmla="val 27431"/>
              <a:gd name="adj4" fmla="val -16667"/>
              <a:gd name="adj5" fmla="val 29786"/>
              <a:gd name="adj6" fmla="val -11863"/>
            </a:avLst>
          </a:prstGeom>
          <a:no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C00000"/>
                </a:solidFill>
                <a:effectLst/>
                <a:latin typeface="+mj-lt"/>
              </a:rPr>
              <a:t>48.5% Alum</a:t>
            </a:r>
          </a:p>
          <a:p>
            <a:pPr marL="0" marR="0" indent="0" algn="ctr" defTabSz="914400" rtl="0" eaLnBrk="0" fontAlgn="base" latinLnBrk="0" hangingPunct="0">
              <a:lnSpc>
                <a:spcPct val="100000"/>
              </a:lnSpc>
              <a:spcBef>
                <a:spcPct val="0"/>
              </a:spcBef>
              <a:spcAft>
                <a:spcPct val="0"/>
              </a:spcAft>
              <a:buClrTx/>
              <a:buSzTx/>
              <a:buFontTx/>
              <a:buNone/>
              <a:tabLst/>
            </a:pPr>
            <a:r>
              <a:rPr lang="en-US" sz="1600" dirty="0" smtClean="0">
                <a:solidFill>
                  <a:srgbClr val="C00000"/>
                </a:solidFill>
                <a:latin typeface="+mj-lt"/>
              </a:rPr>
              <a:t>SG = 1.31</a:t>
            </a:r>
            <a:endParaRPr kumimoji="0" lang="en-US" sz="1600" b="0" i="0" u="none" strike="noStrike" cap="none" normalizeH="0" baseline="0" dirty="0" smtClean="0">
              <a:ln>
                <a:noFill/>
              </a:ln>
              <a:solidFill>
                <a:srgbClr val="C00000"/>
              </a:solidFill>
              <a:effectLst/>
              <a:latin typeface="+mj-lt"/>
            </a:endParaRPr>
          </a:p>
        </p:txBody>
      </p:sp>
      <mc:AlternateContent xmlns:mc="http://schemas.openxmlformats.org/markup-compatibility/2006" xmlns:a14="http://schemas.microsoft.com/office/drawing/2010/main">
        <mc:Choice Requires="a14">
          <p:sp>
            <p:nvSpPr>
              <p:cNvPr id="31" name="TextBox 30"/>
              <p:cNvSpPr txBox="1"/>
              <p:nvPr/>
            </p:nvSpPr>
            <p:spPr>
              <a:xfrm>
                <a:off x="283968" y="5534482"/>
                <a:ext cx="8466549" cy="4840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1</m:t>
                      </m:r>
                      <m:r>
                        <a:rPr lang="en-US" sz="1400" b="0" i="1" smtClean="0">
                          <a:latin typeface="Cambria Math" panose="02040503050406030204" pitchFamily="18" charset="0"/>
                        </a:rPr>
                        <m:t>00% </m:t>
                      </m:r>
                      <m:r>
                        <a:rPr lang="en-US" sz="1400" b="0" i="1" smtClean="0">
                          <a:latin typeface="Cambria Math" panose="02040503050406030204" pitchFamily="18" charset="0"/>
                        </a:rPr>
                        <m:t>𝑤𝑎𝑡𝑒𝑟</m:t>
                      </m:r>
                      <m:r>
                        <a:rPr lang="en-US" sz="1400" b="0" i="1" smtClean="0">
                          <a:latin typeface="Cambria Math" panose="02040503050406030204" pitchFamily="18" charset="0"/>
                        </a:rPr>
                        <m:t> </m:t>
                      </m:r>
                      <m:r>
                        <a:rPr lang="en-US" sz="1400" b="0" i="1" smtClean="0">
                          <a:latin typeface="Cambria Math" panose="02040503050406030204" pitchFamily="18" charset="0"/>
                        </a:rPr>
                        <m:t>𝑤𝑒𝑖𝑔h𝑠</m:t>
                      </m:r>
                      <m:d>
                        <m:dPr>
                          <m:ctrlPr>
                            <a:rPr lang="en-US" sz="1400" i="1">
                              <a:latin typeface="Cambria Math" panose="02040503050406030204" pitchFamily="18" charset="0"/>
                            </a:rPr>
                          </m:ctrlPr>
                        </m:dPr>
                        <m:e>
                          <m:f>
                            <m:fPr>
                              <m:ctrlPr>
                                <a:rPr lang="en-US" sz="1400" i="1">
                                  <a:latin typeface="Cambria Math" panose="02040503050406030204" pitchFamily="18" charset="0"/>
                                </a:rPr>
                              </m:ctrlPr>
                            </m:fPr>
                            <m:num>
                              <m:r>
                                <a:rPr lang="en-US" sz="1400" i="1">
                                  <a:latin typeface="Cambria Math" panose="02040503050406030204" pitchFamily="18" charset="0"/>
                                </a:rPr>
                                <m:t>1 </m:t>
                              </m:r>
                              <m:r>
                                <a:rPr lang="en-US" sz="1400" i="1">
                                  <a:latin typeface="Cambria Math" panose="02040503050406030204" pitchFamily="18" charset="0"/>
                                </a:rPr>
                                <m:t>𝑔𝑟𝑎𝑚</m:t>
                              </m:r>
                            </m:num>
                            <m:den>
                              <m:r>
                                <a:rPr lang="en-US" sz="1400" i="1">
                                  <a:latin typeface="Cambria Math" panose="02040503050406030204" pitchFamily="18" charset="0"/>
                                </a:rPr>
                                <m:t>1 </m:t>
                              </m:r>
                              <m:r>
                                <a:rPr lang="en-US" sz="1400" i="1">
                                  <a:latin typeface="Cambria Math" panose="02040503050406030204" pitchFamily="18" charset="0"/>
                                </a:rPr>
                                <m:t>𝑚𝑙</m:t>
                              </m:r>
                            </m:den>
                          </m:f>
                        </m:e>
                      </m:d>
                      <m:r>
                        <a:rPr lang="en-US" sz="1400" b="0" i="1" smtClean="0">
                          <a:latin typeface="Cambria Math" panose="02040503050406030204" pitchFamily="18" charset="0"/>
                        </a:rPr>
                        <m:t>⇒ </m:t>
                      </m:r>
                      <m:d>
                        <m:dPr>
                          <m:ctrlPr>
                            <a:rPr lang="en-US" sz="1400" b="0" i="1" smtClean="0">
                              <a:latin typeface="Cambria Math" panose="02040503050406030204" pitchFamily="18" charset="0"/>
                            </a:rPr>
                          </m:ctrlPr>
                        </m:dPr>
                        <m:e>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1 </m:t>
                              </m:r>
                              <m:r>
                                <a:rPr lang="en-US" sz="1400" b="0" i="1" strike="sngStrike" smtClean="0">
                                  <a:solidFill>
                                    <a:srgbClr val="C00000"/>
                                  </a:solidFill>
                                  <a:latin typeface="Cambria Math" panose="02040503050406030204" pitchFamily="18" charset="0"/>
                                </a:rPr>
                                <m:t>𝑔𝑟𝑎𝑚</m:t>
                              </m:r>
                            </m:num>
                            <m:den>
                              <m:r>
                                <a:rPr lang="en-US" sz="1400" b="0" i="1" smtClean="0">
                                  <a:latin typeface="Cambria Math" panose="02040503050406030204" pitchFamily="18" charset="0"/>
                                </a:rPr>
                                <m:t>1 </m:t>
                              </m:r>
                              <m:r>
                                <a:rPr lang="en-US" sz="1400" b="0" i="1" strike="sngStrike" smtClean="0">
                                  <a:solidFill>
                                    <a:srgbClr val="C00000"/>
                                  </a:solidFill>
                                  <a:latin typeface="Cambria Math" panose="02040503050406030204" pitchFamily="18" charset="0"/>
                                </a:rPr>
                                <m:t>𝑚𝑙</m:t>
                              </m:r>
                            </m:den>
                          </m:f>
                        </m:e>
                      </m:d>
                      <m:r>
                        <a:rPr lang="en-US" sz="1400" i="1">
                          <a:latin typeface="Cambria Math" panose="02040503050406030204" pitchFamily="18" charset="0"/>
                        </a:rPr>
                        <m:t>𝑥</m:t>
                      </m:r>
                      <m:d>
                        <m:dPr>
                          <m:ctrlPr>
                            <a:rPr lang="en-US" sz="1400" i="1">
                              <a:latin typeface="Cambria Math" panose="02040503050406030204" pitchFamily="18" charset="0"/>
                            </a:rPr>
                          </m:ctrlPr>
                        </m:dPr>
                        <m:e>
                          <m:f>
                            <m:fPr>
                              <m:ctrlPr>
                                <a:rPr lang="en-US" sz="1400" i="1">
                                  <a:latin typeface="Cambria Math" panose="02040503050406030204" pitchFamily="18" charset="0"/>
                                </a:rPr>
                              </m:ctrlPr>
                            </m:fPr>
                            <m:num>
                              <m:r>
                                <a:rPr lang="en-US" sz="1400" b="0" i="1" smtClean="0">
                                  <a:latin typeface="Cambria Math" panose="02040503050406030204" pitchFamily="18" charset="0"/>
                                </a:rPr>
                                <m:t> 1 </m:t>
                              </m:r>
                              <m:r>
                                <a:rPr lang="en-US" sz="1400" b="0" i="1" smtClean="0">
                                  <a:latin typeface="Cambria Math" panose="02040503050406030204" pitchFamily="18" charset="0"/>
                                </a:rPr>
                                <m:t>𝑙𝑏</m:t>
                              </m:r>
                            </m:num>
                            <m:den>
                              <m:r>
                                <a:rPr lang="en-US" sz="1400" b="0" i="1" smtClean="0">
                                  <a:latin typeface="Cambria Math" panose="02040503050406030204" pitchFamily="18" charset="0"/>
                                </a:rPr>
                                <m:t>454</m:t>
                              </m:r>
                              <m:r>
                                <a:rPr lang="en-US" sz="1400" i="1">
                                  <a:latin typeface="Cambria Math" panose="02040503050406030204" pitchFamily="18" charset="0"/>
                                </a:rPr>
                                <m:t> </m:t>
                              </m:r>
                              <m:r>
                                <a:rPr lang="en-US" sz="1400" i="1" strike="sngStrike">
                                  <a:solidFill>
                                    <a:srgbClr val="C00000"/>
                                  </a:solidFill>
                                  <a:latin typeface="Cambria Math" panose="02040503050406030204" pitchFamily="18" charset="0"/>
                                </a:rPr>
                                <m:t>𝑔𝑟𝑎𝑚</m:t>
                              </m:r>
                            </m:den>
                          </m:f>
                        </m:e>
                      </m:d>
                      <m:r>
                        <a:rPr lang="en-US" sz="1400" b="0" i="1" smtClean="0">
                          <a:latin typeface="Cambria Math" panose="02040503050406030204" pitchFamily="18" charset="0"/>
                        </a:rPr>
                        <m:t>𝑥</m:t>
                      </m:r>
                      <m:d>
                        <m:dPr>
                          <m:ctrlPr>
                            <a:rPr lang="en-US" sz="1400" i="1">
                              <a:latin typeface="Cambria Math" panose="02040503050406030204" pitchFamily="18" charset="0"/>
                            </a:rPr>
                          </m:ctrlPr>
                        </m:dPr>
                        <m:e>
                          <m:f>
                            <m:fPr>
                              <m:ctrlPr>
                                <a:rPr lang="en-US" sz="1400" i="1">
                                  <a:latin typeface="Cambria Math" panose="02040503050406030204" pitchFamily="18" charset="0"/>
                                </a:rPr>
                              </m:ctrlPr>
                            </m:fPr>
                            <m:num>
                              <m:r>
                                <a:rPr lang="en-US" sz="1400" b="0" i="1" smtClean="0">
                                  <a:latin typeface="Cambria Math" panose="02040503050406030204" pitchFamily="18" charset="0"/>
                                </a:rPr>
                                <m:t>3.78541 </m:t>
                              </m:r>
                              <m:r>
                                <a:rPr lang="en-US" sz="1400" b="0" i="1" strike="sngStrike" smtClean="0">
                                  <a:solidFill>
                                    <a:srgbClr val="C00000"/>
                                  </a:solidFill>
                                  <a:latin typeface="Cambria Math" panose="02040503050406030204" pitchFamily="18" charset="0"/>
                                </a:rPr>
                                <m:t>𝑙</m:t>
                              </m:r>
                              <m:r>
                                <a:rPr lang="en-US" sz="1400" i="1">
                                  <a:latin typeface="Cambria Math" panose="02040503050406030204" pitchFamily="18" charset="0"/>
                                </a:rPr>
                                <m:t> </m:t>
                              </m:r>
                            </m:num>
                            <m:den>
                              <m:r>
                                <a:rPr lang="en-US" sz="1400" b="0" i="1" smtClean="0">
                                  <a:latin typeface="Cambria Math" panose="02040503050406030204" pitchFamily="18" charset="0"/>
                                </a:rPr>
                                <m:t>1 </m:t>
                              </m:r>
                              <m:r>
                                <a:rPr lang="en-US" sz="1400" i="1" smtClean="0">
                                  <a:solidFill>
                                    <a:schemeClr val="tx1"/>
                                  </a:solidFill>
                                  <a:latin typeface="Cambria Math" panose="02040503050406030204" pitchFamily="18" charset="0"/>
                                </a:rPr>
                                <m:t>𝑔𝑎𝑙𝑙𝑜𝑛</m:t>
                              </m:r>
                            </m:den>
                          </m:f>
                        </m:e>
                      </m:d>
                      <m:r>
                        <a:rPr lang="en-US" sz="1400" b="0" i="1" smtClean="0">
                          <a:latin typeface="Cambria Math" panose="02040503050406030204" pitchFamily="18" charset="0"/>
                        </a:rPr>
                        <m:t>𝑥</m:t>
                      </m:r>
                      <m:d>
                        <m:dPr>
                          <m:ctrlPr>
                            <a:rPr lang="en-US" sz="1400" i="1">
                              <a:latin typeface="Cambria Math" panose="02040503050406030204" pitchFamily="18" charset="0"/>
                            </a:rPr>
                          </m:ctrlPr>
                        </m:dPr>
                        <m:e>
                          <m:f>
                            <m:fPr>
                              <m:ctrlPr>
                                <a:rPr lang="en-US" sz="1400" i="1">
                                  <a:latin typeface="Cambria Math" panose="02040503050406030204" pitchFamily="18" charset="0"/>
                                </a:rPr>
                              </m:ctrlPr>
                            </m:fPr>
                            <m:num>
                              <m:r>
                                <a:rPr lang="en-US" sz="1400" i="1">
                                  <a:latin typeface="Cambria Math" panose="02040503050406030204" pitchFamily="18" charset="0"/>
                                </a:rPr>
                                <m:t>1,000 </m:t>
                              </m:r>
                              <m:r>
                                <a:rPr lang="en-US" sz="1400" i="1" strike="sngStrike" smtClean="0">
                                  <a:solidFill>
                                    <a:srgbClr val="C00000"/>
                                  </a:solidFill>
                                  <a:latin typeface="Cambria Math" panose="02040503050406030204" pitchFamily="18" charset="0"/>
                                </a:rPr>
                                <m:t>𝑚𝑙</m:t>
                              </m:r>
                            </m:num>
                            <m:den>
                              <m:r>
                                <a:rPr lang="en-US" sz="1400" i="1" strike="sngStrike" smtClean="0">
                                  <a:solidFill>
                                    <a:srgbClr val="C00000"/>
                                  </a:solidFill>
                                  <a:latin typeface="Cambria Math" panose="02040503050406030204" pitchFamily="18" charset="0"/>
                                </a:rPr>
                                <m:t>𝑙</m:t>
                              </m:r>
                            </m:den>
                          </m:f>
                        </m:e>
                      </m:d>
                      <m:r>
                        <a:rPr lang="en-US" sz="1400" b="0" i="1" smtClean="0">
                          <a:latin typeface="Cambria Math" panose="02040503050406030204" pitchFamily="18" charset="0"/>
                        </a:rPr>
                        <m:t>=8.338 </m:t>
                      </m:r>
                      <m:r>
                        <a:rPr lang="en-US" sz="1400" b="0" i="1" smtClean="0">
                          <a:latin typeface="Cambria Math" panose="02040503050406030204" pitchFamily="18" charset="0"/>
                        </a:rPr>
                        <m:t>𝑙𝑏𝑠</m:t>
                      </m:r>
                      <m:r>
                        <a:rPr lang="en-US" sz="1400" b="0" i="1" smtClean="0">
                          <a:latin typeface="Cambria Math" panose="02040503050406030204" pitchFamily="18" charset="0"/>
                        </a:rPr>
                        <m:t>/</m:t>
                      </m:r>
                      <m:r>
                        <a:rPr lang="en-US" sz="1400" b="0" i="1" smtClean="0">
                          <a:latin typeface="Cambria Math" panose="02040503050406030204" pitchFamily="18" charset="0"/>
                        </a:rPr>
                        <m:t>𝑔𝑎𝑙𝑙𝑜𝑛</m:t>
                      </m:r>
                    </m:oMath>
                  </m:oMathPara>
                </a14:m>
                <a:endParaRPr lang="en-US" sz="1400" dirty="0"/>
              </a:p>
            </p:txBody>
          </p:sp>
        </mc:Choice>
        <mc:Fallback xmlns="">
          <p:sp>
            <p:nvSpPr>
              <p:cNvPr id="31" name="TextBox 30"/>
              <p:cNvSpPr txBox="1">
                <a:spLocks noRot="1" noChangeAspect="1" noMove="1" noResize="1" noEditPoints="1" noAdjustHandles="1" noChangeArrowheads="1" noChangeShapeType="1" noTextEdit="1"/>
              </p:cNvSpPr>
              <p:nvPr/>
            </p:nvSpPr>
            <p:spPr>
              <a:xfrm>
                <a:off x="283968" y="5534482"/>
                <a:ext cx="8466549" cy="484043"/>
              </a:xfrm>
              <a:prstGeom prst="rect">
                <a:avLst/>
              </a:prstGeom>
              <a:blipFill rotWithShape="0">
                <a:blip r:embed="rId5"/>
                <a:stretch>
                  <a:fillRect r="-144" b="-11392"/>
                </a:stretch>
              </a:blipFill>
            </p:spPr>
            <p:txBody>
              <a:bodyPr/>
              <a:lstStyle/>
              <a:p>
                <a:r>
                  <a:rPr lang="en-US">
                    <a:noFill/>
                  </a:rPr>
                  <a:t> </a:t>
                </a:r>
              </a:p>
            </p:txBody>
          </p:sp>
        </mc:Fallback>
      </mc:AlternateContent>
    </p:spTree>
    <p:extLst>
      <p:ext uri="{BB962C8B-B14F-4D97-AF65-F5344CB8AC3E}">
        <p14:creationId xmlns:p14="http://schemas.microsoft.com/office/powerpoint/2010/main" val="2359729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75290" y="113026"/>
            <a:ext cx="7772400" cy="421339"/>
          </a:xfrm>
        </p:spPr>
        <p:txBody>
          <a:bodyPr/>
          <a:lstStyle/>
          <a:p>
            <a:pPr eaLnBrk="1" hangingPunct="1">
              <a:defRPr/>
            </a:pPr>
            <a:r>
              <a:rPr lang="en-US" dirty="0" smtClean="0"/>
              <a:t>One more example - Alum</a:t>
            </a:r>
          </a:p>
        </p:txBody>
      </p:sp>
      <p:sp>
        <p:nvSpPr>
          <p:cNvPr id="9" name="Rectangle 8"/>
          <p:cNvSpPr/>
          <p:nvPr/>
        </p:nvSpPr>
        <p:spPr>
          <a:xfrm>
            <a:off x="228600" y="562174"/>
            <a:ext cx="8589548" cy="2277547"/>
          </a:xfrm>
          <a:prstGeom prst="rect">
            <a:avLst/>
          </a:prstGeom>
        </p:spPr>
        <p:txBody>
          <a:bodyPr wrap="square">
            <a:spAutoFit/>
          </a:bodyPr>
          <a:lstStyle/>
          <a:p>
            <a:pPr eaLnBrk="1" hangingPunct="1">
              <a:spcAft>
                <a:spcPts val="1800"/>
              </a:spcAft>
            </a:pPr>
            <a:r>
              <a:rPr lang="en-US" sz="1600" dirty="0" smtClean="0">
                <a:solidFill>
                  <a:srgbClr val="005595"/>
                </a:solidFill>
                <a:latin typeface="+mn-lt"/>
              </a:rPr>
              <a:t>Jar testing shows that the most </a:t>
            </a:r>
            <a:r>
              <a:rPr lang="en-US" sz="1600" dirty="0" err="1" smtClean="0">
                <a:solidFill>
                  <a:srgbClr val="005595"/>
                </a:solidFill>
                <a:latin typeface="+mn-lt"/>
              </a:rPr>
              <a:t>settleable</a:t>
            </a:r>
            <a:r>
              <a:rPr lang="en-US" sz="1600" dirty="0" smtClean="0">
                <a:solidFill>
                  <a:srgbClr val="005595"/>
                </a:solidFill>
                <a:latin typeface="+mn-lt"/>
              </a:rPr>
              <a:t> </a:t>
            </a:r>
            <a:r>
              <a:rPr lang="en-US" sz="1600" dirty="0" err="1" smtClean="0">
                <a:solidFill>
                  <a:srgbClr val="005595"/>
                </a:solidFill>
                <a:latin typeface="+mn-lt"/>
              </a:rPr>
              <a:t>floc</a:t>
            </a:r>
            <a:r>
              <a:rPr lang="en-US" sz="1600" dirty="0" smtClean="0">
                <a:solidFill>
                  <a:srgbClr val="005595"/>
                </a:solidFill>
                <a:latin typeface="+mn-lt"/>
              </a:rPr>
              <a:t> is formed at an alum dose of 20 mg/l.  The flow rate on the plant effluent meter reads 1,388 gpm and will stay at that rate for the next 24 hours.  The coagulant used is 48.5% liquid alum with a weight of 10.9 </a:t>
            </a:r>
            <a:r>
              <a:rPr lang="en-US" sz="1600" dirty="0" err="1" smtClean="0">
                <a:solidFill>
                  <a:srgbClr val="005595"/>
                </a:solidFill>
                <a:latin typeface="+mn-lt"/>
              </a:rPr>
              <a:t>lb</a:t>
            </a:r>
            <a:r>
              <a:rPr lang="en-US" sz="1600" dirty="0" smtClean="0">
                <a:solidFill>
                  <a:srgbClr val="005595"/>
                </a:solidFill>
                <a:latin typeface="+mn-lt"/>
              </a:rPr>
              <a:t>/gal.</a:t>
            </a:r>
          </a:p>
          <a:p>
            <a:pPr eaLnBrk="1" hangingPunct="1">
              <a:spcAft>
                <a:spcPts val="1800"/>
              </a:spcAft>
            </a:pPr>
            <a:r>
              <a:rPr lang="en-US" sz="1600" dirty="0" smtClean="0">
                <a:solidFill>
                  <a:srgbClr val="005595"/>
                </a:solidFill>
                <a:latin typeface="+mn-lt"/>
              </a:rPr>
              <a:t>Solve for: </a:t>
            </a:r>
          </a:p>
          <a:p>
            <a:pPr marL="342900" indent="-342900" eaLnBrk="1" hangingPunct="1">
              <a:spcAft>
                <a:spcPts val="0"/>
              </a:spcAft>
              <a:buAutoNum type="arabicParenR"/>
            </a:pPr>
            <a:r>
              <a:rPr lang="en-US" sz="1600" dirty="0" smtClean="0">
                <a:solidFill>
                  <a:srgbClr val="005595"/>
                </a:solidFill>
                <a:latin typeface="+mn-lt"/>
              </a:rPr>
              <a:t>Plant flow = 2 MGD</a:t>
            </a:r>
          </a:p>
          <a:p>
            <a:pPr marL="342900" indent="-342900" eaLnBrk="1" hangingPunct="1">
              <a:spcAft>
                <a:spcPts val="0"/>
              </a:spcAft>
              <a:buAutoNum type="arabicParenR"/>
            </a:pPr>
            <a:r>
              <a:rPr lang="en-US" sz="1600" dirty="0" smtClean="0">
                <a:solidFill>
                  <a:srgbClr val="005595"/>
                </a:solidFill>
                <a:latin typeface="+mn-lt"/>
              </a:rPr>
              <a:t>Alum SG = 1.31 </a:t>
            </a:r>
          </a:p>
          <a:p>
            <a:pPr marL="342900" indent="-342900" eaLnBrk="1" hangingPunct="1">
              <a:spcAft>
                <a:spcPts val="0"/>
              </a:spcAft>
              <a:buAutoNum type="arabicParenR"/>
            </a:pPr>
            <a:r>
              <a:rPr lang="en-US" sz="1600" dirty="0" smtClean="0">
                <a:solidFill>
                  <a:srgbClr val="C00000"/>
                </a:solidFill>
                <a:latin typeface="+mn-lt"/>
              </a:rPr>
              <a:t>Available alum concentration in mg/l – there are 2 ways to solve for this; </a:t>
            </a:r>
          </a:p>
        </p:txBody>
      </p:sp>
      <p:sp>
        <p:nvSpPr>
          <p:cNvPr id="24" name="TextBox 23"/>
          <p:cNvSpPr txBox="1"/>
          <p:nvPr/>
        </p:nvSpPr>
        <p:spPr>
          <a:xfrm>
            <a:off x="235437" y="3084753"/>
            <a:ext cx="5486399" cy="738664"/>
          </a:xfrm>
          <a:prstGeom prst="rect">
            <a:avLst/>
          </a:prstGeom>
          <a:noFill/>
        </p:spPr>
        <p:txBody>
          <a:bodyPr wrap="square" lIns="0" tIns="0" rIns="0" bIns="0" rtlCol="0">
            <a:spAutoFit/>
          </a:bodyPr>
          <a:lstStyle/>
          <a:p>
            <a:r>
              <a:rPr lang="en-US" sz="1600" dirty="0" smtClean="0"/>
              <a:t>The 1</a:t>
            </a:r>
            <a:r>
              <a:rPr lang="en-US" sz="1600" baseline="30000" dirty="0" smtClean="0"/>
              <a:t>st</a:t>
            </a:r>
            <a:r>
              <a:rPr lang="en-US" sz="1600" dirty="0" smtClean="0"/>
              <a:t> way uses the relationship of 1% = 10,000 mg/l, which is based on the weight of water (SG=1) where 1 ml weighs 1 gram.  This calculation is shown below:</a:t>
            </a:r>
          </a:p>
        </p:txBody>
      </p:sp>
      <mc:AlternateContent xmlns:mc="http://schemas.openxmlformats.org/markup-compatibility/2006" xmlns:a14="http://schemas.microsoft.com/office/drawing/2010/main">
        <mc:Choice Requires="a14">
          <p:sp>
            <p:nvSpPr>
              <p:cNvPr id="28" name="TextBox 27"/>
              <p:cNvSpPr txBox="1"/>
              <p:nvPr/>
            </p:nvSpPr>
            <p:spPr>
              <a:xfrm>
                <a:off x="381000" y="4419600"/>
                <a:ext cx="8187370" cy="5532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rPr>
                        <m:t>1</m:t>
                      </m:r>
                      <m:r>
                        <a:rPr lang="en-US" sz="1600" b="0" i="1" smtClean="0">
                          <a:latin typeface="Cambria Math" panose="02040503050406030204" pitchFamily="18" charset="0"/>
                        </a:rPr>
                        <m:t>00% </m:t>
                      </m:r>
                      <m:r>
                        <a:rPr lang="en-US" sz="1600" b="0" i="1" smtClean="0">
                          <a:latin typeface="Cambria Math" panose="02040503050406030204" pitchFamily="18" charset="0"/>
                        </a:rPr>
                        <m:t>𝑤𝑎𝑡𝑒𝑟</m:t>
                      </m:r>
                      <m:r>
                        <a:rPr lang="en-US" sz="1600" b="0" i="1" smtClean="0">
                          <a:latin typeface="Cambria Math" panose="02040503050406030204" pitchFamily="18" charset="0"/>
                        </a:rPr>
                        <m:t> </m:t>
                      </m:r>
                      <m:r>
                        <a:rPr lang="en-US" sz="1600" b="0" i="1" smtClean="0">
                          <a:latin typeface="Cambria Math" panose="02040503050406030204" pitchFamily="18" charset="0"/>
                        </a:rPr>
                        <m:t>𝑤𝑒𝑖𝑔h𝑠</m:t>
                      </m:r>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r>
                                <a:rPr lang="en-US" sz="1600" i="1">
                                  <a:latin typeface="Cambria Math" panose="02040503050406030204" pitchFamily="18" charset="0"/>
                                </a:rPr>
                                <m:t>1 </m:t>
                              </m:r>
                              <m:r>
                                <a:rPr lang="en-US" sz="1600" i="1">
                                  <a:latin typeface="Cambria Math" panose="02040503050406030204" pitchFamily="18" charset="0"/>
                                </a:rPr>
                                <m:t>𝑔𝑟𝑎𝑚</m:t>
                              </m:r>
                            </m:num>
                            <m:den>
                              <m:r>
                                <a:rPr lang="en-US" sz="1600" i="1">
                                  <a:latin typeface="Cambria Math" panose="02040503050406030204" pitchFamily="18" charset="0"/>
                                </a:rPr>
                                <m:t>1 </m:t>
                              </m:r>
                              <m:r>
                                <a:rPr lang="en-US" sz="1600" i="1">
                                  <a:latin typeface="Cambria Math" panose="02040503050406030204" pitchFamily="18" charset="0"/>
                                </a:rPr>
                                <m:t>𝑚𝑙</m:t>
                              </m:r>
                            </m:den>
                          </m:f>
                        </m:e>
                      </m:d>
                      <m:r>
                        <a:rPr lang="en-US" sz="1600" b="0" i="1" smtClean="0">
                          <a:latin typeface="Cambria Math" panose="02040503050406030204" pitchFamily="18" charset="0"/>
                        </a:rPr>
                        <m:t>⇒ </m:t>
                      </m:r>
                      <m:d>
                        <m:dPr>
                          <m:ctrlPr>
                            <a:rPr lang="en-US" sz="1600" b="0" i="1" smtClean="0">
                              <a:latin typeface="Cambria Math" panose="02040503050406030204" pitchFamily="18" charset="0"/>
                            </a:rPr>
                          </m:ctrlPr>
                        </m:dPr>
                        <m:e>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1 </m:t>
                              </m:r>
                              <m:r>
                                <a:rPr lang="en-US" sz="1600" b="0" i="1" strike="sngStrike" smtClean="0">
                                  <a:solidFill>
                                    <a:srgbClr val="C00000"/>
                                  </a:solidFill>
                                  <a:latin typeface="Cambria Math" panose="02040503050406030204" pitchFamily="18" charset="0"/>
                                </a:rPr>
                                <m:t>𝑔𝑟𝑎𝑚</m:t>
                              </m:r>
                            </m:num>
                            <m:den>
                              <m:r>
                                <a:rPr lang="en-US" sz="1600" b="0" i="1" smtClean="0">
                                  <a:latin typeface="Cambria Math" panose="02040503050406030204" pitchFamily="18" charset="0"/>
                                </a:rPr>
                                <m:t>1 </m:t>
                              </m:r>
                              <m:r>
                                <a:rPr lang="en-US" sz="1600" b="0" i="1" strike="sngStrike" smtClean="0">
                                  <a:solidFill>
                                    <a:srgbClr val="C00000"/>
                                  </a:solidFill>
                                  <a:latin typeface="Cambria Math" panose="02040503050406030204" pitchFamily="18" charset="0"/>
                                </a:rPr>
                                <m:t>𝑚𝑙</m:t>
                              </m:r>
                            </m:den>
                          </m:f>
                        </m:e>
                      </m:d>
                      <m:r>
                        <a:rPr lang="en-US" sz="1600" i="1">
                          <a:latin typeface="Cambria Math" panose="02040503050406030204" pitchFamily="18" charset="0"/>
                        </a:rPr>
                        <m:t>𝑥</m:t>
                      </m:r>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r>
                                <a:rPr lang="en-US" sz="1600" i="1">
                                  <a:latin typeface="Cambria Math" panose="02040503050406030204" pitchFamily="18" charset="0"/>
                                </a:rPr>
                                <m:t>1,000 </m:t>
                              </m:r>
                              <m:r>
                                <a:rPr lang="en-US" sz="1600" i="1">
                                  <a:latin typeface="Cambria Math" panose="02040503050406030204" pitchFamily="18" charset="0"/>
                                </a:rPr>
                                <m:t>𝑚𝑔</m:t>
                              </m:r>
                            </m:num>
                            <m:den>
                              <m:r>
                                <a:rPr lang="en-US" sz="1600" i="1">
                                  <a:latin typeface="Cambria Math" panose="02040503050406030204" pitchFamily="18" charset="0"/>
                                </a:rPr>
                                <m:t>1 </m:t>
                              </m:r>
                              <m:r>
                                <a:rPr lang="en-US" sz="1600" i="1" strike="sngStrike">
                                  <a:solidFill>
                                    <a:srgbClr val="C00000"/>
                                  </a:solidFill>
                                  <a:latin typeface="Cambria Math" panose="02040503050406030204" pitchFamily="18" charset="0"/>
                                </a:rPr>
                                <m:t>𝑔𝑟𝑎𝑚</m:t>
                              </m:r>
                            </m:den>
                          </m:f>
                        </m:e>
                      </m:d>
                      <m:r>
                        <a:rPr lang="en-US" sz="1600" b="0" i="1" smtClean="0">
                          <a:latin typeface="Cambria Math" panose="02040503050406030204" pitchFamily="18" charset="0"/>
                        </a:rPr>
                        <m:t>𝑥</m:t>
                      </m:r>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r>
                                <a:rPr lang="en-US" sz="1600" i="1">
                                  <a:latin typeface="Cambria Math" panose="02040503050406030204" pitchFamily="18" charset="0"/>
                                </a:rPr>
                                <m:t>1,000 </m:t>
                              </m:r>
                              <m:r>
                                <a:rPr lang="en-US" sz="1600" i="1" strike="sngStrike" smtClean="0">
                                  <a:solidFill>
                                    <a:srgbClr val="C00000"/>
                                  </a:solidFill>
                                  <a:latin typeface="Cambria Math" panose="02040503050406030204" pitchFamily="18" charset="0"/>
                                </a:rPr>
                                <m:t>𝑚𝑙</m:t>
                              </m:r>
                            </m:num>
                            <m:den>
                              <m:r>
                                <a:rPr lang="en-US" sz="1600" i="1">
                                  <a:latin typeface="Cambria Math" panose="02040503050406030204" pitchFamily="18" charset="0"/>
                                </a:rPr>
                                <m:t>𝑙</m:t>
                              </m:r>
                            </m:den>
                          </m:f>
                        </m:e>
                      </m:d>
                      <m:r>
                        <a:rPr lang="en-US" sz="1600" b="0" i="1" smtClean="0">
                          <a:latin typeface="Cambria Math" panose="02040503050406030204" pitchFamily="18" charset="0"/>
                        </a:rPr>
                        <m:t>=1,000,000 </m:t>
                      </m:r>
                      <m:r>
                        <a:rPr lang="en-US" sz="1600" b="0" i="1" smtClean="0">
                          <a:latin typeface="Cambria Math" panose="02040503050406030204" pitchFamily="18" charset="0"/>
                        </a:rPr>
                        <m:t>𝑚𝑔</m:t>
                      </m:r>
                      <m:r>
                        <a:rPr lang="en-US" sz="1600" b="0" i="1" smtClean="0">
                          <a:latin typeface="Cambria Math" panose="02040503050406030204" pitchFamily="18" charset="0"/>
                        </a:rPr>
                        <m:t>/</m:t>
                      </m:r>
                      <m:r>
                        <a:rPr lang="en-US" sz="1600" b="0" i="1" smtClean="0">
                          <a:latin typeface="Cambria Math" panose="02040503050406030204" pitchFamily="18" charset="0"/>
                        </a:rPr>
                        <m:t>𝑙</m:t>
                      </m:r>
                    </m:oMath>
                  </m:oMathPara>
                </a14:m>
                <a:endParaRPr lang="en-US" sz="1600" dirty="0"/>
              </a:p>
            </p:txBody>
          </p:sp>
        </mc:Choice>
        <mc:Fallback xmlns="">
          <p:sp>
            <p:nvSpPr>
              <p:cNvPr id="28" name="TextBox 27"/>
              <p:cNvSpPr txBox="1">
                <a:spLocks noRot="1" noChangeAspect="1" noMove="1" noResize="1" noEditPoints="1" noAdjustHandles="1" noChangeArrowheads="1" noChangeShapeType="1" noTextEdit="1"/>
              </p:cNvSpPr>
              <p:nvPr/>
            </p:nvSpPr>
            <p:spPr>
              <a:xfrm>
                <a:off x="381000" y="4419600"/>
                <a:ext cx="8187370" cy="553228"/>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381000" y="5181600"/>
                <a:ext cx="6187656" cy="5532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 </m:t>
                      </m:r>
                      <m:r>
                        <a:rPr lang="en-US" sz="1600" b="0" i="1" smtClean="0">
                          <a:latin typeface="Cambria Math" panose="02040503050406030204" pitchFamily="18" charset="0"/>
                        </a:rPr>
                        <m:t>𝑜𝑓</m:t>
                      </m:r>
                      <m:r>
                        <a:rPr lang="en-US" sz="1600" b="0" i="1" smtClean="0">
                          <a:latin typeface="Cambria Math" panose="02040503050406030204" pitchFamily="18" charset="0"/>
                        </a:rPr>
                        <m:t> </m:t>
                      </m:r>
                      <m:r>
                        <a:rPr lang="en-US" sz="1600" b="0" i="1" smtClean="0">
                          <a:latin typeface="Cambria Math" panose="02040503050406030204" pitchFamily="18" charset="0"/>
                        </a:rPr>
                        <m:t>𝑡h𝑒</m:t>
                      </m:r>
                      <m:r>
                        <a:rPr lang="en-US" sz="1600" b="0" i="1" smtClean="0">
                          <a:latin typeface="Cambria Math" panose="02040503050406030204" pitchFamily="18" charset="0"/>
                        </a:rPr>
                        <m:t> </m:t>
                      </m:r>
                      <m:r>
                        <a:rPr lang="en-US" sz="1600" b="0" i="1" smtClean="0">
                          <a:latin typeface="Cambria Math" panose="02040503050406030204" pitchFamily="18" charset="0"/>
                        </a:rPr>
                        <m:t>𝑤𝑒𝑖𝑔h𝑡</m:t>
                      </m:r>
                      <m:r>
                        <a:rPr lang="en-US" sz="1600" b="0" i="1" smtClean="0">
                          <a:latin typeface="Cambria Math" panose="02040503050406030204" pitchFamily="18" charset="0"/>
                        </a:rPr>
                        <m:t> </m:t>
                      </m:r>
                      <m:r>
                        <a:rPr lang="en-US" sz="1600" b="0" i="1" smtClean="0">
                          <a:latin typeface="Cambria Math" panose="02040503050406030204" pitchFamily="18" charset="0"/>
                        </a:rPr>
                        <m:t>𝑜𝑓</m:t>
                      </m:r>
                      <m:r>
                        <a:rPr lang="en-US" sz="1600" b="0" i="1" smtClean="0">
                          <a:latin typeface="Cambria Math" panose="02040503050406030204" pitchFamily="18" charset="0"/>
                        </a:rPr>
                        <m:t> </m:t>
                      </m:r>
                      <m:r>
                        <a:rPr lang="en-US" sz="1600" b="0" i="1" smtClean="0">
                          <a:latin typeface="Cambria Math" panose="02040503050406030204" pitchFamily="18" charset="0"/>
                        </a:rPr>
                        <m:t>𝑤𝑎𝑡𝑒𝑟</m:t>
                      </m:r>
                      <m:r>
                        <a:rPr lang="en-US" sz="1600" b="0" i="1" smtClean="0">
                          <a:latin typeface="Cambria Math" panose="02040503050406030204" pitchFamily="18" charset="0"/>
                        </a:rPr>
                        <m:t>= 1% </m:t>
                      </m:r>
                      <m:r>
                        <a:rPr lang="en-US" sz="1600" i="1">
                          <a:latin typeface="Cambria Math" panose="02040503050406030204" pitchFamily="18" charset="0"/>
                        </a:rPr>
                        <m:t>𝑥</m:t>
                      </m:r>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r>
                                <a:rPr lang="en-US" sz="1600" i="1">
                                  <a:latin typeface="Cambria Math" panose="02040503050406030204" pitchFamily="18" charset="0"/>
                                </a:rPr>
                                <m:t>1,000</m:t>
                              </m:r>
                              <m:r>
                                <a:rPr lang="en-US" sz="1600" b="0" i="1" smtClean="0">
                                  <a:latin typeface="Cambria Math" panose="02040503050406030204" pitchFamily="18" charset="0"/>
                                </a:rPr>
                                <m:t>,000</m:t>
                              </m:r>
                              <m:r>
                                <a:rPr lang="en-US" sz="1600" i="1">
                                  <a:latin typeface="Cambria Math" panose="02040503050406030204" pitchFamily="18" charset="0"/>
                                </a:rPr>
                                <m:t> </m:t>
                              </m:r>
                              <m:r>
                                <a:rPr lang="en-US" sz="1600" i="1">
                                  <a:latin typeface="Cambria Math" panose="02040503050406030204" pitchFamily="18" charset="0"/>
                                </a:rPr>
                                <m:t>𝑚𝑔</m:t>
                              </m:r>
                            </m:num>
                            <m:den>
                              <m:r>
                                <a:rPr lang="en-US" sz="1600" i="1">
                                  <a:latin typeface="Cambria Math" panose="02040503050406030204" pitchFamily="18" charset="0"/>
                                </a:rPr>
                                <m:t>1</m:t>
                              </m:r>
                              <m:r>
                                <a:rPr lang="en-US" sz="1600" b="0" i="1" smtClean="0">
                                  <a:latin typeface="Cambria Math" panose="02040503050406030204" pitchFamily="18" charset="0"/>
                                </a:rPr>
                                <m:t>00</m:t>
                              </m:r>
                              <m:r>
                                <a:rPr lang="en-US" sz="1600" i="1">
                                  <a:latin typeface="Cambria Math" panose="02040503050406030204" pitchFamily="18" charset="0"/>
                                </a:rPr>
                                <m:t> </m:t>
                              </m:r>
                              <m:r>
                                <a:rPr lang="en-US" sz="1600" b="0" i="1" strike="sngStrike" smtClean="0">
                                  <a:solidFill>
                                    <a:srgbClr val="C00000"/>
                                  </a:solidFill>
                                  <a:latin typeface="Cambria Math" panose="02040503050406030204" pitchFamily="18" charset="0"/>
                                </a:rPr>
                                <m:t>%</m:t>
                              </m:r>
                            </m:den>
                          </m:f>
                        </m:e>
                      </m:d>
                      <m:r>
                        <a:rPr lang="en-US" sz="1600" b="0" i="1" smtClean="0">
                          <a:latin typeface="Cambria Math" panose="02040503050406030204" pitchFamily="18" charset="0"/>
                        </a:rPr>
                        <m:t>=10,000 </m:t>
                      </m:r>
                      <m:r>
                        <a:rPr lang="en-US" sz="1600" b="0" i="1" smtClean="0">
                          <a:latin typeface="Cambria Math" panose="02040503050406030204" pitchFamily="18" charset="0"/>
                        </a:rPr>
                        <m:t>𝑚𝑔</m:t>
                      </m:r>
                      <m:r>
                        <a:rPr lang="en-US" sz="1600" b="0" i="1" smtClean="0">
                          <a:latin typeface="Cambria Math" panose="02040503050406030204" pitchFamily="18" charset="0"/>
                        </a:rPr>
                        <m:t>/</m:t>
                      </m:r>
                      <m:r>
                        <a:rPr lang="en-US" sz="1600" b="0" i="1" smtClean="0">
                          <a:latin typeface="Cambria Math" panose="02040503050406030204" pitchFamily="18" charset="0"/>
                        </a:rPr>
                        <m:t>𝑙</m:t>
                      </m:r>
                    </m:oMath>
                  </m:oMathPara>
                </a14:m>
                <a:endParaRPr lang="en-US" sz="1600" dirty="0"/>
              </a:p>
            </p:txBody>
          </p:sp>
        </mc:Choice>
        <mc:Fallback xmlns="">
          <p:sp>
            <p:nvSpPr>
              <p:cNvPr id="29" name="TextBox 28"/>
              <p:cNvSpPr txBox="1">
                <a:spLocks noRot="1" noChangeAspect="1" noMove="1" noResize="1" noEditPoints="1" noAdjustHandles="1" noChangeArrowheads="1" noChangeShapeType="1" noTextEdit="1"/>
              </p:cNvSpPr>
              <p:nvPr/>
            </p:nvSpPr>
            <p:spPr>
              <a:xfrm>
                <a:off x="381000" y="5181600"/>
                <a:ext cx="6187656" cy="553228"/>
              </a:xfrm>
              <a:prstGeom prst="rect">
                <a:avLst/>
              </a:prstGeom>
              <a:blipFill rotWithShape="0">
                <a:blip r:embed="rId4"/>
                <a:stretch>
                  <a:fillRect/>
                </a:stretch>
              </a:blipFill>
            </p:spPr>
            <p:txBody>
              <a:bodyPr/>
              <a:lstStyle/>
              <a:p>
                <a:r>
                  <a:rPr lang="en-US">
                    <a:noFill/>
                  </a:rPr>
                  <a:t> </a:t>
                </a:r>
              </a:p>
            </p:txBody>
          </p:sp>
        </mc:Fallback>
      </mc:AlternateContent>
      <p:sp>
        <p:nvSpPr>
          <p:cNvPr id="30" name="Can 29"/>
          <p:cNvSpPr/>
          <p:nvPr/>
        </p:nvSpPr>
        <p:spPr bwMode="auto">
          <a:xfrm>
            <a:off x="6039775" y="2950049"/>
            <a:ext cx="1433578" cy="1030366"/>
          </a:xfrm>
          <a:prstGeom prst="can">
            <a:avLst>
              <a:gd name="adj" fmla="val 10882"/>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31" name="Line Callout 2 30"/>
          <p:cNvSpPr/>
          <p:nvPr/>
        </p:nvSpPr>
        <p:spPr bwMode="auto">
          <a:xfrm flipH="1">
            <a:off x="6079189" y="3165809"/>
            <a:ext cx="1417813" cy="720051"/>
          </a:xfrm>
          <a:prstGeom prst="borderCallout2">
            <a:avLst>
              <a:gd name="adj1" fmla="val 22005"/>
              <a:gd name="adj2" fmla="val -4081"/>
              <a:gd name="adj3" fmla="val 27431"/>
              <a:gd name="adj4" fmla="val -16667"/>
              <a:gd name="adj5" fmla="val 29786"/>
              <a:gd name="adj6" fmla="val -11863"/>
            </a:avLst>
          </a:prstGeom>
          <a:no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C00000"/>
                </a:solidFill>
                <a:effectLst/>
                <a:latin typeface="+mj-lt"/>
              </a:rPr>
              <a:t>48.5% Alum</a:t>
            </a:r>
          </a:p>
          <a:p>
            <a:pPr marL="0" marR="0" indent="0" algn="ctr" defTabSz="914400" rtl="0" eaLnBrk="0" fontAlgn="base" latinLnBrk="0" hangingPunct="0">
              <a:lnSpc>
                <a:spcPct val="100000"/>
              </a:lnSpc>
              <a:spcBef>
                <a:spcPct val="0"/>
              </a:spcBef>
              <a:spcAft>
                <a:spcPct val="0"/>
              </a:spcAft>
              <a:buClrTx/>
              <a:buSzTx/>
              <a:buFontTx/>
              <a:buNone/>
              <a:tabLst/>
            </a:pPr>
            <a:r>
              <a:rPr lang="en-US" sz="1600" dirty="0" smtClean="0">
                <a:solidFill>
                  <a:srgbClr val="C00000"/>
                </a:solidFill>
                <a:latin typeface="+mj-lt"/>
              </a:rPr>
              <a:t>SG = 1.31</a:t>
            </a:r>
            <a:endParaRPr kumimoji="0" lang="en-US" sz="1600" b="0" i="0" u="none" strike="noStrike" cap="none" normalizeH="0" baseline="0" dirty="0" smtClean="0">
              <a:ln>
                <a:noFill/>
              </a:ln>
              <a:solidFill>
                <a:srgbClr val="C00000"/>
              </a:solidFill>
              <a:effectLst/>
              <a:latin typeface="+mj-lt"/>
            </a:endParaRPr>
          </a:p>
        </p:txBody>
      </p:sp>
    </p:spTree>
    <p:extLst>
      <p:ext uri="{BB962C8B-B14F-4D97-AF65-F5344CB8AC3E}">
        <p14:creationId xmlns:p14="http://schemas.microsoft.com/office/powerpoint/2010/main" val="2911182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75290" y="113026"/>
            <a:ext cx="7772400" cy="421339"/>
          </a:xfrm>
        </p:spPr>
        <p:txBody>
          <a:bodyPr/>
          <a:lstStyle/>
          <a:p>
            <a:pPr eaLnBrk="1" hangingPunct="1">
              <a:defRPr/>
            </a:pPr>
            <a:r>
              <a:rPr lang="en-US" dirty="0" smtClean="0"/>
              <a:t>One more example - Alum</a:t>
            </a:r>
          </a:p>
        </p:txBody>
      </p:sp>
      <p:sp>
        <p:nvSpPr>
          <p:cNvPr id="9" name="Rectangle 8"/>
          <p:cNvSpPr/>
          <p:nvPr/>
        </p:nvSpPr>
        <p:spPr>
          <a:xfrm>
            <a:off x="228600" y="562174"/>
            <a:ext cx="8589548" cy="2277547"/>
          </a:xfrm>
          <a:prstGeom prst="rect">
            <a:avLst/>
          </a:prstGeom>
        </p:spPr>
        <p:txBody>
          <a:bodyPr wrap="square">
            <a:spAutoFit/>
          </a:bodyPr>
          <a:lstStyle/>
          <a:p>
            <a:pPr eaLnBrk="1" hangingPunct="1">
              <a:spcAft>
                <a:spcPts val="1800"/>
              </a:spcAft>
            </a:pPr>
            <a:r>
              <a:rPr lang="en-US" sz="1600" dirty="0" smtClean="0">
                <a:solidFill>
                  <a:srgbClr val="005595"/>
                </a:solidFill>
                <a:latin typeface="+mn-lt"/>
              </a:rPr>
              <a:t>Jar testing shows that the most </a:t>
            </a:r>
            <a:r>
              <a:rPr lang="en-US" sz="1600" dirty="0" err="1" smtClean="0">
                <a:solidFill>
                  <a:srgbClr val="005595"/>
                </a:solidFill>
                <a:latin typeface="+mn-lt"/>
              </a:rPr>
              <a:t>settleable</a:t>
            </a:r>
            <a:r>
              <a:rPr lang="en-US" sz="1600" dirty="0" smtClean="0">
                <a:solidFill>
                  <a:srgbClr val="005595"/>
                </a:solidFill>
                <a:latin typeface="+mn-lt"/>
              </a:rPr>
              <a:t> </a:t>
            </a:r>
            <a:r>
              <a:rPr lang="en-US" sz="1600" dirty="0" err="1" smtClean="0">
                <a:solidFill>
                  <a:srgbClr val="005595"/>
                </a:solidFill>
                <a:latin typeface="+mn-lt"/>
              </a:rPr>
              <a:t>floc</a:t>
            </a:r>
            <a:r>
              <a:rPr lang="en-US" sz="1600" dirty="0" smtClean="0">
                <a:solidFill>
                  <a:srgbClr val="005595"/>
                </a:solidFill>
                <a:latin typeface="+mn-lt"/>
              </a:rPr>
              <a:t> is formed at an alum dose of 20 mg/l.  The flow rate on the plant effluent meter reads 1,388 gpm and will stay at that rate for the next 24 hours.  The coagulant used is 48.5% liquid alum with a weight of 10.9 </a:t>
            </a:r>
            <a:r>
              <a:rPr lang="en-US" sz="1600" dirty="0" err="1" smtClean="0">
                <a:solidFill>
                  <a:srgbClr val="005595"/>
                </a:solidFill>
                <a:latin typeface="+mn-lt"/>
              </a:rPr>
              <a:t>lb</a:t>
            </a:r>
            <a:r>
              <a:rPr lang="en-US" sz="1600" dirty="0" smtClean="0">
                <a:solidFill>
                  <a:srgbClr val="005595"/>
                </a:solidFill>
                <a:latin typeface="+mn-lt"/>
              </a:rPr>
              <a:t>/gal.</a:t>
            </a:r>
          </a:p>
          <a:p>
            <a:pPr eaLnBrk="1" hangingPunct="1">
              <a:spcAft>
                <a:spcPts val="1800"/>
              </a:spcAft>
            </a:pPr>
            <a:r>
              <a:rPr lang="en-US" sz="1600" dirty="0" smtClean="0">
                <a:solidFill>
                  <a:srgbClr val="005595"/>
                </a:solidFill>
                <a:latin typeface="+mn-lt"/>
              </a:rPr>
              <a:t>Solve for: </a:t>
            </a:r>
          </a:p>
          <a:p>
            <a:pPr marL="342900" indent="-342900" eaLnBrk="1" hangingPunct="1">
              <a:spcAft>
                <a:spcPts val="0"/>
              </a:spcAft>
              <a:buAutoNum type="arabicParenR"/>
            </a:pPr>
            <a:r>
              <a:rPr lang="en-US" sz="1600" dirty="0" smtClean="0">
                <a:solidFill>
                  <a:srgbClr val="005595"/>
                </a:solidFill>
                <a:latin typeface="+mn-lt"/>
              </a:rPr>
              <a:t>Plant flow = 2 MGD</a:t>
            </a:r>
          </a:p>
          <a:p>
            <a:pPr marL="342900" indent="-342900" eaLnBrk="1" hangingPunct="1">
              <a:spcAft>
                <a:spcPts val="0"/>
              </a:spcAft>
              <a:buAutoNum type="arabicParenR"/>
            </a:pPr>
            <a:r>
              <a:rPr lang="en-US" sz="1600" dirty="0" smtClean="0">
                <a:solidFill>
                  <a:srgbClr val="005595"/>
                </a:solidFill>
                <a:latin typeface="+mn-lt"/>
              </a:rPr>
              <a:t>Alum SG = 1.31 </a:t>
            </a:r>
          </a:p>
          <a:p>
            <a:pPr marL="342900" indent="-342900" eaLnBrk="1" hangingPunct="1">
              <a:spcAft>
                <a:spcPts val="0"/>
              </a:spcAft>
              <a:buAutoNum type="arabicParenR"/>
            </a:pPr>
            <a:r>
              <a:rPr lang="en-US" sz="1600" dirty="0" smtClean="0">
                <a:solidFill>
                  <a:srgbClr val="C00000"/>
                </a:solidFill>
                <a:latin typeface="+mn-lt"/>
              </a:rPr>
              <a:t>Available alum concentration in mg/l – there are 2 ways to solve for this; </a:t>
            </a:r>
          </a:p>
        </p:txBody>
      </p:sp>
      <p:sp>
        <p:nvSpPr>
          <p:cNvPr id="24" name="TextBox 23"/>
          <p:cNvSpPr txBox="1"/>
          <p:nvPr/>
        </p:nvSpPr>
        <p:spPr>
          <a:xfrm>
            <a:off x="235437" y="3084753"/>
            <a:ext cx="5486399" cy="738664"/>
          </a:xfrm>
          <a:prstGeom prst="rect">
            <a:avLst/>
          </a:prstGeom>
          <a:noFill/>
        </p:spPr>
        <p:txBody>
          <a:bodyPr wrap="square" lIns="0" tIns="0" rIns="0" bIns="0" rtlCol="0">
            <a:spAutoFit/>
          </a:bodyPr>
          <a:lstStyle/>
          <a:p>
            <a:r>
              <a:rPr lang="en-US" sz="1600" dirty="0" smtClean="0"/>
              <a:t>The 1</a:t>
            </a:r>
            <a:r>
              <a:rPr lang="en-US" sz="1600" baseline="30000" dirty="0" smtClean="0"/>
              <a:t>st</a:t>
            </a:r>
            <a:r>
              <a:rPr lang="en-US" sz="1600" dirty="0" smtClean="0"/>
              <a:t> way uses the relationship of 1% = 10,000 mg/l, which is based on the weight of water (SG=1) where 1 ml weighs 1 gram.  This calculation is shown below:</a:t>
            </a:r>
          </a:p>
        </p:txBody>
      </p:sp>
      <p:sp>
        <p:nvSpPr>
          <p:cNvPr id="30" name="Can 29"/>
          <p:cNvSpPr/>
          <p:nvPr/>
        </p:nvSpPr>
        <p:spPr bwMode="auto">
          <a:xfrm>
            <a:off x="6039775" y="2950049"/>
            <a:ext cx="1433578" cy="1030366"/>
          </a:xfrm>
          <a:prstGeom prst="can">
            <a:avLst>
              <a:gd name="adj" fmla="val 10882"/>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31" name="Line Callout 2 30"/>
          <p:cNvSpPr/>
          <p:nvPr/>
        </p:nvSpPr>
        <p:spPr bwMode="auto">
          <a:xfrm flipH="1">
            <a:off x="6079189" y="3165809"/>
            <a:ext cx="1417813" cy="720051"/>
          </a:xfrm>
          <a:prstGeom prst="borderCallout2">
            <a:avLst>
              <a:gd name="adj1" fmla="val 22005"/>
              <a:gd name="adj2" fmla="val -4081"/>
              <a:gd name="adj3" fmla="val 27431"/>
              <a:gd name="adj4" fmla="val -16667"/>
              <a:gd name="adj5" fmla="val 29786"/>
              <a:gd name="adj6" fmla="val -11863"/>
            </a:avLst>
          </a:prstGeom>
          <a:no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C00000"/>
                </a:solidFill>
                <a:effectLst/>
                <a:latin typeface="+mj-lt"/>
              </a:rPr>
              <a:t>48.5% Alum</a:t>
            </a:r>
          </a:p>
          <a:p>
            <a:pPr marL="0" marR="0" indent="0" algn="ctr" defTabSz="914400" rtl="0" eaLnBrk="0" fontAlgn="base" latinLnBrk="0" hangingPunct="0">
              <a:lnSpc>
                <a:spcPct val="100000"/>
              </a:lnSpc>
              <a:spcBef>
                <a:spcPct val="0"/>
              </a:spcBef>
              <a:spcAft>
                <a:spcPct val="0"/>
              </a:spcAft>
              <a:buClrTx/>
              <a:buSzTx/>
              <a:buFontTx/>
              <a:buNone/>
              <a:tabLst/>
            </a:pPr>
            <a:r>
              <a:rPr lang="en-US" sz="1600" dirty="0" smtClean="0">
                <a:solidFill>
                  <a:srgbClr val="C00000"/>
                </a:solidFill>
                <a:latin typeface="+mj-lt"/>
              </a:rPr>
              <a:t>SG = 1.31</a:t>
            </a:r>
            <a:endParaRPr kumimoji="0" lang="en-US" sz="1600" b="0" i="0" u="none" strike="noStrike" cap="none" normalizeH="0" baseline="0" dirty="0" smtClean="0">
              <a:ln>
                <a:noFill/>
              </a:ln>
              <a:solidFill>
                <a:srgbClr val="C00000"/>
              </a:solidFill>
              <a:effectLst/>
              <a:latin typeface="+mj-lt"/>
            </a:endParaRPr>
          </a:p>
        </p:txBody>
      </p:sp>
      <mc:AlternateContent xmlns:mc="http://schemas.openxmlformats.org/markup-compatibility/2006" xmlns:a14="http://schemas.microsoft.com/office/drawing/2010/main">
        <mc:Choice Requires="a14">
          <p:sp>
            <p:nvSpPr>
              <p:cNvPr id="10" name="TextBox 9"/>
              <p:cNvSpPr txBox="1"/>
              <p:nvPr/>
            </p:nvSpPr>
            <p:spPr>
              <a:xfrm>
                <a:off x="235437" y="4363660"/>
                <a:ext cx="8114465" cy="461665"/>
              </a:xfrm>
              <a:prstGeom prst="rect">
                <a:avLst/>
              </a:prstGeom>
              <a:noFill/>
            </p:spPr>
            <p:txBody>
              <a:bodyPr wrap="none" lIns="0" tIns="0" rIns="0" bIns="0" rtlCol="0">
                <a:spAutoFit/>
              </a:bodyPr>
              <a:lstStyle/>
              <a:p>
                <a:r>
                  <a:rPr lang="en-US" sz="2000" b="0" i="1" dirty="0" smtClean="0"/>
                  <a:t>Available alum concentration in </a:t>
                </a:r>
                <a14:m>
                  <m:oMath xmlns:m="http://schemas.openxmlformats.org/officeDocument/2006/math">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𝑚𝑔</m:t>
                        </m:r>
                      </m:num>
                      <m:den>
                        <m:r>
                          <a:rPr lang="en-US" sz="2000" b="0" i="1" smtClean="0">
                            <a:latin typeface="Cambria Math" panose="02040503050406030204" pitchFamily="18" charset="0"/>
                          </a:rPr>
                          <m:t>𝑙</m:t>
                        </m:r>
                      </m:den>
                    </m:f>
                    <m:r>
                      <a:rPr lang="en-US" sz="2000" b="0" i="1" smtClean="0">
                        <a:latin typeface="Cambria Math" panose="02040503050406030204" pitchFamily="18" charset="0"/>
                      </a:rPr>
                      <m:t>=</m:t>
                    </m:r>
                    <m:r>
                      <a:rPr lang="en-US" sz="2000" b="0" i="1" smtClean="0">
                        <a:latin typeface="Cambria Math" panose="02040503050406030204" pitchFamily="18" charset="0"/>
                      </a:rPr>
                      <m:t>𝑆𝐺</m:t>
                    </m:r>
                    <m:r>
                      <a:rPr lang="en-US" sz="2000" b="0" i="1" smtClean="0">
                        <a:latin typeface="Cambria Math" panose="02040503050406030204" pitchFamily="18" charset="0"/>
                      </a:rPr>
                      <m:t> </m:t>
                    </m:r>
                    <m:r>
                      <a:rPr lang="en-US" sz="2000" b="0" i="1" smtClean="0">
                        <a:latin typeface="Cambria Math" panose="02040503050406030204" pitchFamily="18" charset="0"/>
                      </a:rPr>
                      <m:t>𝑥</m:t>
                    </m:r>
                    <m:r>
                      <a:rPr lang="en-US" sz="2000" b="0" i="1" smtClean="0">
                        <a:latin typeface="Cambria Math" panose="02040503050406030204" pitchFamily="18" charset="0"/>
                      </a:rPr>
                      <m:t> % </m:t>
                    </m:r>
                    <m:r>
                      <a:rPr lang="en-US" sz="2000" b="0" i="1" smtClean="0">
                        <a:latin typeface="Cambria Math" panose="02040503050406030204" pitchFamily="18" charset="0"/>
                      </a:rPr>
                      <m:t>𝑐𝑜𝑛𝑐𝑒𝑛𝑡𝑟𝑎𝑡𝑖𝑜𝑛</m:t>
                    </m:r>
                    <m:r>
                      <a:rPr lang="en-US" sz="2000" b="0" i="1" smtClean="0">
                        <a:latin typeface="Cambria Math" panose="02040503050406030204" pitchFamily="18" charset="0"/>
                      </a:rPr>
                      <m:t> </m:t>
                    </m:r>
                    <m:r>
                      <a:rPr lang="en-US" sz="2000" b="0" i="1" smtClean="0">
                        <a:latin typeface="Cambria Math" panose="02040503050406030204" pitchFamily="18" charset="0"/>
                      </a:rPr>
                      <m:t>𝑥</m:t>
                    </m:r>
                    <m:r>
                      <a:rPr lang="en-US" sz="2000" b="0" i="1" smtClean="0">
                        <a:latin typeface="Cambria Math" panose="02040503050406030204" pitchFamily="18" charset="0"/>
                      </a:rPr>
                      <m:t> </m:t>
                    </m:r>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10,000 </m:t>
                            </m:r>
                            <m:r>
                              <a:rPr lang="en-US" sz="2000" b="0" i="1" smtClean="0">
                                <a:latin typeface="Cambria Math" panose="02040503050406030204" pitchFamily="18" charset="0"/>
                              </a:rPr>
                              <m:t>𝑚𝑔</m:t>
                            </m:r>
                            <m:r>
                              <a:rPr lang="en-US" sz="2000" b="0" i="1" smtClean="0">
                                <a:latin typeface="Cambria Math" panose="02040503050406030204" pitchFamily="18" charset="0"/>
                              </a:rPr>
                              <m:t>/</m:t>
                            </m:r>
                            <m:r>
                              <a:rPr lang="en-US" sz="2000" b="0" i="1" smtClean="0">
                                <a:latin typeface="Cambria Math" panose="02040503050406030204" pitchFamily="18" charset="0"/>
                              </a:rPr>
                              <m:t>𝑙</m:t>
                            </m:r>
                          </m:num>
                          <m:den>
                            <m:r>
                              <a:rPr lang="en-US" sz="2000" b="0" i="1" smtClean="0">
                                <a:latin typeface="Cambria Math" panose="02040503050406030204" pitchFamily="18" charset="0"/>
                              </a:rPr>
                              <m:t>1 %</m:t>
                            </m:r>
                          </m:den>
                        </m:f>
                      </m:e>
                    </m:d>
                  </m:oMath>
                </a14:m>
                <a:endParaRPr lang="en-US" sz="2000" dirty="0"/>
              </a:p>
            </p:txBody>
          </p:sp>
        </mc:Choice>
        <mc:Fallback xmlns="">
          <p:sp>
            <p:nvSpPr>
              <p:cNvPr id="10" name="TextBox 9"/>
              <p:cNvSpPr txBox="1">
                <a:spLocks noRot="1" noChangeAspect="1" noMove="1" noResize="1" noEditPoints="1" noAdjustHandles="1" noChangeArrowheads="1" noChangeShapeType="1" noTextEdit="1"/>
              </p:cNvSpPr>
              <p:nvPr/>
            </p:nvSpPr>
            <p:spPr>
              <a:xfrm>
                <a:off x="235437" y="4363660"/>
                <a:ext cx="8114465" cy="461665"/>
              </a:xfrm>
              <a:prstGeom prst="rect">
                <a:avLst/>
              </a:prstGeom>
              <a:blipFill rotWithShape="0">
                <a:blip r:embed="rId3"/>
                <a:stretch>
                  <a:fillRect l="-1953" t="-1316" b="-1447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p:cNvSpPr txBox="1"/>
              <p:nvPr/>
            </p:nvSpPr>
            <p:spPr>
              <a:xfrm>
                <a:off x="76200" y="5152933"/>
                <a:ext cx="8266878"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𝐴𝑣𝑎𝑖𝑙𝑎𝑏𝑙𝑒</m:t>
                      </m:r>
                      <m:r>
                        <a:rPr lang="en-US" sz="1800" b="0" i="1" smtClean="0">
                          <a:latin typeface="Cambria Math" panose="02040503050406030204" pitchFamily="18" charset="0"/>
                        </a:rPr>
                        <m:t> </m:t>
                      </m:r>
                      <m:r>
                        <a:rPr lang="en-US" sz="1800" b="0" i="1" smtClean="0">
                          <a:latin typeface="Cambria Math" panose="02040503050406030204" pitchFamily="18" charset="0"/>
                        </a:rPr>
                        <m:t>𝑎𝑙𝑢𝑚</m:t>
                      </m:r>
                      <m:r>
                        <a:rPr lang="en-US" sz="1800" b="0" i="1" smtClean="0">
                          <a:latin typeface="Cambria Math" panose="02040503050406030204" pitchFamily="18" charset="0"/>
                        </a:rPr>
                        <m:t> </m:t>
                      </m:r>
                      <m:r>
                        <a:rPr lang="en-US" sz="1800" b="0" i="1" smtClean="0">
                          <a:latin typeface="Cambria Math" panose="02040503050406030204" pitchFamily="18" charset="0"/>
                        </a:rPr>
                        <m:t>𝑐𝑜𝑛𝑐𝑒𝑛𝑡𝑟𝑎𝑡𝑖𝑜𝑛</m:t>
                      </m:r>
                      <m:r>
                        <a:rPr lang="en-US" sz="1800" b="0" i="1" smtClean="0">
                          <a:latin typeface="Cambria Math" panose="02040503050406030204" pitchFamily="18" charset="0"/>
                        </a:rPr>
                        <m:t>=1.31 </m:t>
                      </m:r>
                      <m:r>
                        <a:rPr lang="en-US" sz="1800" b="0" i="1" smtClean="0">
                          <a:latin typeface="Cambria Math" panose="02040503050406030204" pitchFamily="18" charset="0"/>
                        </a:rPr>
                        <m:t>𝑥</m:t>
                      </m:r>
                      <m:r>
                        <a:rPr lang="en-US" sz="1800" b="0" i="1" smtClean="0">
                          <a:latin typeface="Cambria Math" panose="02040503050406030204" pitchFamily="18" charset="0"/>
                        </a:rPr>
                        <m:t> 48.5% </m:t>
                      </m:r>
                      <m:r>
                        <a:rPr lang="en-US" sz="1800" b="0" i="1" smtClean="0">
                          <a:latin typeface="Cambria Math" panose="02040503050406030204" pitchFamily="18" charset="0"/>
                        </a:rPr>
                        <m:t>𝑥</m:t>
                      </m:r>
                      <m:r>
                        <a:rPr lang="en-US" sz="1800" b="0" i="1" smtClean="0">
                          <a:latin typeface="Cambria Math" panose="02040503050406030204" pitchFamily="18" charset="0"/>
                        </a:rPr>
                        <m:t> </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10,000 </m:t>
                              </m:r>
                              <m:r>
                                <a:rPr lang="en-US" sz="1800" b="0" i="1" smtClean="0">
                                  <a:latin typeface="Cambria Math" panose="02040503050406030204" pitchFamily="18" charset="0"/>
                                </a:rPr>
                                <m:t>𝑚𝑔</m:t>
                              </m:r>
                              <m:r>
                                <a:rPr lang="en-US" sz="1800" b="0" i="1" smtClean="0">
                                  <a:latin typeface="Cambria Math" panose="02040503050406030204" pitchFamily="18" charset="0"/>
                                </a:rPr>
                                <m:t>/</m:t>
                              </m:r>
                              <m:r>
                                <a:rPr lang="en-US" sz="1800" b="0" i="1" smtClean="0">
                                  <a:latin typeface="Cambria Math" panose="02040503050406030204" pitchFamily="18" charset="0"/>
                                </a:rPr>
                                <m:t>𝑙</m:t>
                              </m:r>
                            </m:num>
                            <m:den>
                              <m:r>
                                <a:rPr lang="en-US" sz="1800" b="0" i="1" smtClean="0">
                                  <a:latin typeface="Cambria Math" panose="02040503050406030204" pitchFamily="18" charset="0"/>
                                </a:rPr>
                                <m:t>1 </m:t>
                              </m:r>
                              <m:r>
                                <a:rPr lang="en-US" sz="1800" b="0" i="1" strike="sngStrike" smtClean="0">
                                  <a:solidFill>
                                    <a:srgbClr val="C00000"/>
                                  </a:solidFill>
                                  <a:latin typeface="Cambria Math" panose="02040503050406030204" pitchFamily="18" charset="0"/>
                                </a:rPr>
                                <m:t>%</m:t>
                              </m:r>
                            </m:den>
                          </m:f>
                        </m:e>
                      </m:d>
                      <m:r>
                        <a:rPr lang="en-US" sz="1800" b="0" i="1" smtClean="0">
                          <a:latin typeface="Cambria Math" panose="02040503050406030204" pitchFamily="18" charset="0"/>
                        </a:rPr>
                        <m:t>=635,350 </m:t>
                      </m:r>
                      <m:r>
                        <a:rPr lang="en-US" sz="1800" b="0" i="1" smtClean="0">
                          <a:latin typeface="Cambria Math" panose="02040503050406030204" pitchFamily="18" charset="0"/>
                        </a:rPr>
                        <m:t>𝑚𝑔</m:t>
                      </m:r>
                      <m:r>
                        <a:rPr lang="en-US" sz="1800" b="0" i="1" smtClean="0">
                          <a:latin typeface="Cambria Math" panose="02040503050406030204" pitchFamily="18" charset="0"/>
                        </a:rPr>
                        <m:t>/</m:t>
                      </m:r>
                      <m:r>
                        <a:rPr lang="en-US" sz="1800" b="0" i="1" smtClean="0">
                          <a:latin typeface="Cambria Math" panose="02040503050406030204" pitchFamily="18" charset="0"/>
                        </a:rPr>
                        <m:t>𝑙</m:t>
                      </m:r>
                    </m:oMath>
                  </m:oMathPara>
                </a14:m>
                <a:endParaRPr lang="en-US" sz="1800" dirty="0"/>
              </a:p>
            </p:txBody>
          </p:sp>
        </mc:Choice>
        <mc:Fallback>
          <p:sp>
            <p:nvSpPr>
              <p:cNvPr id="11" name="TextBox 10"/>
              <p:cNvSpPr txBox="1">
                <a:spLocks noRot="1" noChangeAspect="1" noMove="1" noResize="1" noEditPoints="1" noAdjustHandles="1" noChangeArrowheads="1" noChangeShapeType="1" noTextEdit="1"/>
              </p:cNvSpPr>
              <p:nvPr/>
            </p:nvSpPr>
            <p:spPr>
              <a:xfrm>
                <a:off x="76200" y="5152933"/>
                <a:ext cx="8266878" cy="622350"/>
              </a:xfrm>
              <a:prstGeom prst="rect">
                <a:avLst/>
              </a:prstGeom>
              <a:blipFill rotWithShape="0">
                <a:blip r:embed="rId4"/>
                <a:stretch>
                  <a:fillRect/>
                </a:stretch>
              </a:blipFill>
            </p:spPr>
            <p:txBody>
              <a:bodyPr/>
              <a:lstStyle/>
              <a:p>
                <a:r>
                  <a:rPr lang="en-US">
                    <a:noFill/>
                  </a:rPr>
                  <a:t> </a:t>
                </a:r>
              </a:p>
            </p:txBody>
          </p:sp>
        </mc:Fallback>
      </mc:AlternateContent>
      <p:sp>
        <p:nvSpPr>
          <p:cNvPr id="2" name="Rectangle 1"/>
          <p:cNvSpPr/>
          <p:nvPr/>
        </p:nvSpPr>
        <p:spPr bwMode="auto">
          <a:xfrm>
            <a:off x="6824317" y="5273608"/>
            <a:ext cx="1496682" cy="381000"/>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3" name="TextBox 2"/>
          <p:cNvSpPr txBox="1"/>
          <p:nvPr/>
        </p:nvSpPr>
        <p:spPr>
          <a:xfrm>
            <a:off x="153686" y="5779725"/>
            <a:ext cx="6629400" cy="646331"/>
          </a:xfrm>
          <a:prstGeom prst="rect">
            <a:avLst/>
          </a:prstGeom>
          <a:noFill/>
        </p:spPr>
        <p:txBody>
          <a:bodyPr wrap="square" rtlCol="0">
            <a:spAutoFit/>
          </a:bodyPr>
          <a:lstStyle/>
          <a:p>
            <a:r>
              <a:rPr lang="en-US" sz="1800" dirty="0" smtClean="0"/>
              <a:t>Remember, we have to account for liquid alum (which is a dilution containing 48.5% alum in water)</a:t>
            </a:r>
            <a:endParaRPr lang="en-US" sz="1800" dirty="0"/>
          </a:p>
        </p:txBody>
      </p:sp>
    </p:spTree>
    <p:extLst>
      <p:ext uri="{BB962C8B-B14F-4D97-AF65-F5344CB8AC3E}">
        <p14:creationId xmlns:p14="http://schemas.microsoft.com/office/powerpoint/2010/main" val="434116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75290" y="113026"/>
            <a:ext cx="7772400" cy="421339"/>
          </a:xfrm>
        </p:spPr>
        <p:txBody>
          <a:bodyPr/>
          <a:lstStyle/>
          <a:p>
            <a:pPr eaLnBrk="1" hangingPunct="1">
              <a:defRPr/>
            </a:pPr>
            <a:r>
              <a:rPr lang="en-US" dirty="0" smtClean="0"/>
              <a:t>One more example - Alum</a:t>
            </a:r>
          </a:p>
        </p:txBody>
      </p:sp>
      <p:sp>
        <p:nvSpPr>
          <p:cNvPr id="9" name="Rectangle 8"/>
          <p:cNvSpPr/>
          <p:nvPr/>
        </p:nvSpPr>
        <p:spPr>
          <a:xfrm>
            <a:off x="228600" y="562174"/>
            <a:ext cx="8589548" cy="2277547"/>
          </a:xfrm>
          <a:prstGeom prst="rect">
            <a:avLst/>
          </a:prstGeom>
        </p:spPr>
        <p:txBody>
          <a:bodyPr wrap="square">
            <a:spAutoFit/>
          </a:bodyPr>
          <a:lstStyle/>
          <a:p>
            <a:pPr eaLnBrk="1" hangingPunct="1">
              <a:spcAft>
                <a:spcPts val="1800"/>
              </a:spcAft>
            </a:pPr>
            <a:r>
              <a:rPr lang="en-US" sz="1600" dirty="0" smtClean="0">
                <a:solidFill>
                  <a:srgbClr val="005595"/>
                </a:solidFill>
                <a:latin typeface="+mn-lt"/>
              </a:rPr>
              <a:t>Jar testing shows that the most </a:t>
            </a:r>
            <a:r>
              <a:rPr lang="en-US" sz="1600" dirty="0" err="1" smtClean="0">
                <a:solidFill>
                  <a:srgbClr val="005595"/>
                </a:solidFill>
                <a:latin typeface="+mn-lt"/>
              </a:rPr>
              <a:t>settleable</a:t>
            </a:r>
            <a:r>
              <a:rPr lang="en-US" sz="1600" dirty="0" smtClean="0">
                <a:solidFill>
                  <a:srgbClr val="005595"/>
                </a:solidFill>
                <a:latin typeface="+mn-lt"/>
              </a:rPr>
              <a:t> </a:t>
            </a:r>
            <a:r>
              <a:rPr lang="en-US" sz="1600" dirty="0" err="1" smtClean="0">
                <a:solidFill>
                  <a:srgbClr val="005595"/>
                </a:solidFill>
                <a:latin typeface="+mn-lt"/>
              </a:rPr>
              <a:t>floc</a:t>
            </a:r>
            <a:r>
              <a:rPr lang="en-US" sz="1600" dirty="0" smtClean="0">
                <a:solidFill>
                  <a:srgbClr val="005595"/>
                </a:solidFill>
                <a:latin typeface="+mn-lt"/>
              </a:rPr>
              <a:t> is formed at an alum dose of 20 mg/l.  The flow rate on the plant effluent meter reads 1,388 gpm and will stay at that rate for the next 24 hours.  The coagulant used is 48.5% liquid alum with a weight of 10.9 </a:t>
            </a:r>
            <a:r>
              <a:rPr lang="en-US" sz="1600" dirty="0" err="1" smtClean="0">
                <a:solidFill>
                  <a:srgbClr val="005595"/>
                </a:solidFill>
                <a:latin typeface="+mn-lt"/>
              </a:rPr>
              <a:t>lb</a:t>
            </a:r>
            <a:r>
              <a:rPr lang="en-US" sz="1600" dirty="0" smtClean="0">
                <a:solidFill>
                  <a:srgbClr val="005595"/>
                </a:solidFill>
                <a:latin typeface="+mn-lt"/>
              </a:rPr>
              <a:t>/gal.</a:t>
            </a:r>
          </a:p>
          <a:p>
            <a:pPr eaLnBrk="1" hangingPunct="1">
              <a:spcAft>
                <a:spcPts val="1800"/>
              </a:spcAft>
            </a:pPr>
            <a:r>
              <a:rPr lang="en-US" sz="1600" dirty="0" smtClean="0">
                <a:solidFill>
                  <a:srgbClr val="005595"/>
                </a:solidFill>
                <a:latin typeface="+mn-lt"/>
              </a:rPr>
              <a:t>Solve for: </a:t>
            </a:r>
          </a:p>
          <a:p>
            <a:pPr marL="342900" indent="-342900" eaLnBrk="1" hangingPunct="1">
              <a:spcAft>
                <a:spcPts val="0"/>
              </a:spcAft>
              <a:buAutoNum type="arabicParenR"/>
            </a:pPr>
            <a:r>
              <a:rPr lang="en-US" sz="1600" dirty="0" smtClean="0">
                <a:solidFill>
                  <a:srgbClr val="005595"/>
                </a:solidFill>
                <a:latin typeface="+mn-lt"/>
              </a:rPr>
              <a:t>Plant flow = 2 MGD</a:t>
            </a:r>
          </a:p>
          <a:p>
            <a:pPr marL="342900" indent="-342900" eaLnBrk="1" hangingPunct="1">
              <a:spcAft>
                <a:spcPts val="0"/>
              </a:spcAft>
              <a:buAutoNum type="arabicParenR"/>
            </a:pPr>
            <a:r>
              <a:rPr lang="en-US" sz="1600" dirty="0" smtClean="0">
                <a:solidFill>
                  <a:srgbClr val="005595"/>
                </a:solidFill>
                <a:latin typeface="+mn-lt"/>
              </a:rPr>
              <a:t>Alum SG = 1.31 </a:t>
            </a:r>
          </a:p>
          <a:p>
            <a:pPr marL="342900" indent="-342900" eaLnBrk="1" hangingPunct="1">
              <a:spcAft>
                <a:spcPts val="0"/>
              </a:spcAft>
              <a:buAutoNum type="arabicParenR"/>
            </a:pPr>
            <a:r>
              <a:rPr lang="en-US" sz="1600" dirty="0" smtClean="0">
                <a:solidFill>
                  <a:srgbClr val="C00000"/>
                </a:solidFill>
                <a:latin typeface="+mn-lt"/>
              </a:rPr>
              <a:t>Available alum concentration in mg/l – there are 2 ways to solve for this; </a:t>
            </a:r>
          </a:p>
        </p:txBody>
      </p:sp>
      <p:sp>
        <p:nvSpPr>
          <p:cNvPr id="24" name="TextBox 23"/>
          <p:cNvSpPr txBox="1"/>
          <p:nvPr/>
        </p:nvSpPr>
        <p:spPr>
          <a:xfrm>
            <a:off x="235437" y="3084753"/>
            <a:ext cx="5486399" cy="492443"/>
          </a:xfrm>
          <a:prstGeom prst="rect">
            <a:avLst/>
          </a:prstGeom>
          <a:noFill/>
        </p:spPr>
        <p:txBody>
          <a:bodyPr wrap="square" lIns="0" tIns="0" rIns="0" bIns="0" rtlCol="0">
            <a:spAutoFit/>
          </a:bodyPr>
          <a:lstStyle/>
          <a:p>
            <a:r>
              <a:rPr lang="en-US" sz="1600" dirty="0" smtClean="0"/>
              <a:t>The 2</a:t>
            </a:r>
            <a:r>
              <a:rPr lang="en-US" sz="1600" baseline="30000" dirty="0" smtClean="0"/>
              <a:t>nd</a:t>
            </a:r>
            <a:r>
              <a:rPr lang="en-US" sz="1600" dirty="0" smtClean="0"/>
              <a:t> way uses the % concentration, density of the 48.5% alum,  and a series of  unit conversions…</a:t>
            </a:r>
          </a:p>
        </p:txBody>
      </p:sp>
      <p:sp>
        <p:nvSpPr>
          <p:cNvPr id="30" name="Can 29"/>
          <p:cNvSpPr/>
          <p:nvPr/>
        </p:nvSpPr>
        <p:spPr bwMode="auto">
          <a:xfrm>
            <a:off x="6039775" y="2950049"/>
            <a:ext cx="1433578" cy="1030366"/>
          </a:xfrm>
          <a:prstGeom prst="can">
            <a:avLst>
              <a:gd name="adj" fmla="val 10882"/>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31" name="Line Callout 2 30"/>
          <p:cNvSpPr/>
          <p:nvPr/>
        </p:nvSpPr>
        <p:spPr bwMode="auto">
          <a:xfrm flipH="1">
            <a:off x="6079189" y="3165809"/>
            <a:ext cx="1417813" cy="720051"/>
          </a:xfrm>
          <a:prstGeom prst="borderCallout2">
            <a:avLst>
              <a:gd name="adj1" fmla="val 22005"/>
              <a:gd name="adj2" fmla="val -4081"/>
              <a:gd name="adj3" fmla="val 27431"/>
              <a:gd name="adj4" fmla="val -16667"/>
              <a:gd name="adj5" fmla="val 29786"/>
              <a:gd name="adj6" fmla="val -11863"/>
            </a:avLst>
          </a:prstGeom>
          <a:no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C00000"/>
                </a:solidFill>
                <a:effectLst/>
                <a:latin typeface="+mj-lt"/>
              </a:rPr>
              <a:t>48.5% Alum</a:t>
            </a:r>
          </a:p>
          <a:p>
            <a:pPr marL="0" marR="0" indent="0" algn="ctr" defTabSz="914400" rtl="0" eaLnBrk="0" fontAlgn="base" latinLnBrk="0" hangingPunct="0">
              <a:lnSpc>
                <a:spcPct val="100000"/>
              </a:lnSpc>
              <a:spcBef>
                <a:spcPct val="0"/>
              </a:spcBef>
              <a:spcAft>
                <a:spcPct val="0"/>
              </a:spcAft>
              <a:buClrTx/>
              <a:buSzTx/>
              <a:buFontTx/>
              <a:buNone/>
              <a:tabLst/>
            </a:pPr>
            <a:r>
              <a:rPr lang="en-US" sz="1600" dirty="0" smtClean="0">
                <a:solidFill>
                  <a:srgbClr val="C00000"/>
                </a:solidFill>
                <a:latin typeface="+mj-lt"/>
              </a:rPr>
              <a:t>SG = 1.31</a:t>
            </a:r>
            <a:endParaRPr kumimoji="0" lang="en-US" sz="1600" b="0" i="0" u="none" strike="noStrike" cap="none" normalizeH="0" baseline="0" dirty="0" smtClean="0">
              <a:ln>
                <a:noFill/>
              </a:ln>
              <a:solidFill>
                <a:srgbClr val="C00000"/>
              </a:solidFill>
              <a:effectLst/>
              <a:latin typeface="+mj-lt"/>
            </a:endParaRPr>
          </a:p>
        </p:txBody>
      </p:sp>
      <mc:AlternateContent xmlns:mc="http://schemas.openxmlformats.org/markup-compatibility/2006" xmlns:a14="http://schemas.microsoft.com/office/drawing/2010/main">
        <mc:Choice Requires="a14">
          <p:sp>
            <p:nvSpPr>
              <p:cNvPr id="10" name="TextBox 9"/>
              <p:cNvSpPr txBox="1"/>
              <p:nvPr/>
            </p:nvSpPr>
            <p:spPr>
              <a:xfrm>
                <a:off x="381000" y="4346494"/>
                <a:ext cx="8090163" cy="622350"/>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48.5</m:t>
                              </m:r>
                              <m:r>
                                <a:rPr lang="en-US" sz="1800" b="0" i="1" strike="sngStrike" smtClean="0">
                                  <a:solidFill>
                                    <a:srgbClr val="C00000"/>
                                  </a:solidFill>
                                  <a:latin typeface="Cambria Math" panose="02040503050406030204" pitchFamily="18" charset="0"/>
                                </a:rPr>
                                <m:t>%</m:t>
                              </m:r>
                            </m:num>
                            <m:den>
                              <m:r>
                                <a:rPr lang="en-US" sz="1800" b="0" i="1" smtClean="0">
                                  <a:latin typeface="Cambria Math" panose="02040503050406030204" pitchFamily="18" charset="0"/>
                                </a:rPr>
                                <m:t>100</m:t>
                              </m:r>
                              <m:r>
                                <a:rPr lang="en-US" sz="1800" b="0" i="1" strike="sngStrike" smtClean="0">
                                  <a:solidFill>
                                    <a:srgbClr val="C00000"/>
                                  </a:solidFill>
                                  <a:latin typeface="Cambria Math" panose="02040503050406030204" pitchFamily="18" charset="0"/>
                                </a:rPr>
                                <m:t>%</m:t>
                              </m:r>
                            </m:den>
                          </m:f>
                        </m:e>
                      </m:d>
                      <m:r>
                        <a:rPr lang="en-US" sz="1800" b="0" i="1" smtClean="0">
                          <a:latin typeface="Cambria Math" panose="02040503050406030204" pitchFamily="18" charset="0"/>
                        </a:rPr>
                        <m:t>𝑥</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10.9 </m:t>
                              </m:r>
                              <m:r>
                                <a:rPr lang="en-US" sz="1800" b="0" i="1" strike="sngStrike" smtClean="0">
                                  <a:solidFill>
                                    <a:srgbClr val="C00000"/>
                                  </a:solidFill>
                                  <a:latin typeface="Cambria Math" panose="02040503050406030204" pitchFamily="18" charset="0"/>
                                </a:rPr>
                                <m:t>𝑙𝑏𝑠</m:t>
                              </m:r>
                            </m:num>
                            <m:den>
                              <m:r>
                                <a:rPr lang="en-US" sz="1800" b="0" i="1" strike="sngStrike" smtClean="0">
                                  <a:solidFill>
                                    <a:srgbClr val="C00000"/>
                                  </a:solidFill>
                                  <a:latin typeface="Cambria Math" panose="02040503050406030204" pitchFamily="18" charset="0"/>
                                </a:rPr>
                                <m:t>𝑔𝑎𝑙𝑙𝑜𝑛</m:t>
                              </m:r>
                            </m:den>
                          </m:f>
                        </m:e>
                      </m:d>
                      <m:r>
                        <a:rPr lang="en-US" sz="1800" b="0" i="1" smtClean="0">
                          <a:latin typeface="Cambria Math" panose="02040503050406030204" pitchFamily="18" charset="0"/>
                        </a:rPr>
                        <m:t>𝑥</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r>
                                <a:rPr lang="en-US" sz="1800" b="0" i="1" smtClean="0">
                                  <a:latin typeface="Cambria Math" panose="02040503050406030204" pitchFamily="18" charset="0"/>
                                </a:rPr>
                                <m:t>454 </m:t>
                              </m:r>
                              <m:r>
                                <a:rPr lang="en-US" sz="1800" b="0" i="1" strike="sngStrike" smtClean="0">
                                  <a:solidFill>
                                    <a:srgbClr val="C00000"/>
                                  </a:solidFill>
                                  <a:latin typeface="Cambria Math" panose="02040503050406030204" pitchFamily="18" charset="0"/>
                                </a:rPr>
                                <m:t>𝑔</m:t>
                              </m:r>
                            </m:num>
                            <m:den>
                              <m:r>
                                <a:rPr lang="en-US" sz="1800" b="0" i="1" smtClean="0">
                                  <a:latin typeface="Cambria Math" panose="02040503050406030204" pitchFamily="18" charset="0"/>
                                </a:rPr>
                                <m:t>1 </m:t>
                              </m:r>
                              <m:r>
                                <a:rPr lang="en-US" sz="1800" b="0" i="1" strike="sngStrike" smtClean="0">
                                  <a:solidFill>
                                    <a:srgbClr val="C00000"/>
                                  </a:solidFill>
                                  <a:latin typeface="Cambria Math" panose="02040503050406030204" pitchFamily="18" charset="0"/>
                                </a:rPr>
                                <m:t>𝑙𝑏</m:t>
                              </m:r>
                            </m:den>
                          </m:f>
                        </m:e>
                      </m:d>
                      <m:r>
                        <a:rPr lang="en-US" sz="1800" b="0" i="1" smtClean="0">
                          <a:latin typeface="Cambria Math" panose="02040503050406030204" pitchFamily="18" charset="0"/>
                        </a:rPr>
                        <m:t>𝑥</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r>
                                <a:rPr lang="en-US" sz="1800" i="1">
                                  <a:latin typeface="Cambria Math" panose="02040503050406030204" pitchFamily="18" charset="0"/>
                                </a:rPr>
                                <m:t>1,000 </m:t>
                              </m:r>
                              <m:r>
                                <a:rPr lang="en-US" sz="1800" b="0" i="1" smtClean="0">
                                  <a:latin typeface="Cambria Math" panose="02040503050406030204" pitchFamily="18" charset="0"/>
                                </a:rPr>
                                <m:t>𝑚</m:t>
                              </m:r>
                              <m:r>
                                <a:rPr lang="en-US" sz="1800" i="1">
                                  <a:latin typeface="Cambria Math" panose="02040503050406030204" pitchFamily="18" charset="0"/>
                                </a:rPr>
                                <m:t>𝑔</m:t>
                              </m:r>
                            </m:num>
                            <m:den>
                              <m:r>
                                <a:rPr lang="en-US" sz="1800" i="1">
                                  <a:latin typeface="Cambria Math" panose="02040503050406030204" pitchFamily="18" charset="0"/>
                                </a:rPr>
                                <m:t>1 </m:t>
                              </m:r>
                              <m:r>
                                <a:rPr lang="en-US" sz="1800" i="1" strike="sngStrike" smtClean="0">
                                  <a:solidFill>
                                    <a:srgbClr val="C00000"/>
                                  </a:solidFill>
                                  <a:latin typeface="Cambria Math" panose="02040503050406030204" pitchFamily="18" charset="0"/>
                                </a:rPr>
                                <m:t>𝑔</m:t>
                              </m:r>
                            </m:den>
                          </m:f>
                        </m:e>
                      </m:d>
                      <m:r>
                        <a:rPr lang="en-US" sz="1800" b="0" i="1" smtClean="0">
                          <a:latin typeface="Cambria Math" panose="02040503050406030204" pitchFamily="18" charset="0"/>
                        </a:rPr>
                        <m:t>𝑥</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r>
                                <a:rPr lang="en-US" sz="1800" b="0" i="1" smtClean="0">
                                  <a:latin typeface="Cambria Math" panose="02040503050406030204" pitchFamily="18" charset="0"/>
                                </a:rPr>
                                <m:t>1 </m:t>
                              </m:r>
                              <m:r>
                                <a:rPr lang="en-US" sz="1800" b="0" i="1" strike="sngStrike" smtClean="0">
                                  <a:solidFill>
                                    <a:srgbClr val="C00000"/>
                                  </a:solidFill>
                                  <a:latin typeface="Cambria Math" panose="02040503050406030204" pitchFamily="18" charset="0"/>
                                </a:rPr>
                                <m:t>𝑔𝑎𝑙𝑙𝑜𝑛</m:t>
                              </m:r>
                            </m:num>
                            <m:den>
                              <m:r>
                                <a:rPr lang="en-US" sz="1800" b="0" i="1" smtClean="0">
                                  <a:latin typeface="Cambria Math" panose="02040503050406030204" pitchFamily="18" charset="0"/>
                                </a:rPr>
                                <m:t>3.7854 </m:t>
                              </m:r>
                              <m:r>
                                <a:rPr lang="en-US" sz="1800" b="0" i="1" smtClean="0">
                                  <a:latin typeface="Cambria Math" panose="02040503050406030204" pitchFamily="18" charset="0"/>
                                </a:rPr>
                                <m:t>𝑙</m:t>
                              </m:r>
                            </m:den>
                          </m:f>
                        </m:e>
                      </m:d>
                      <m:r>
                        <a:rPr lang="en-US" sz="1800" b="0" i="1" smtClean="0">
                          <a:latin typeface="Cambria Math" panose="02040503050406030204" pitchFamily="18" charset="0"/>
                        </a:rPr>
                        <m:t>=  634,032 </m:t>
                      </m:r>
                      <m:r>
                        <a:rPr lang="en-US" sz="1800" b="0" i="1" smtClean="0">
                          <a:latin typeface="Cambria Math" panose="02040503050406030204" pitchFamily="18" charset="0"/>
                        </a:rPr>
                        <m:t>𝑚𝑔</m:t>
                      </m:r>
                      <m:r>
                        <a:rPr lang="en-US" sz="1800" b="0" i="1" smtClean="0">
                          <a:latin typeface="Cambria Math" panose="02040503050406030204" pitchFamily="18" charset="0"/>
                        </a:rPr>
                        <m:t>/</m:t>
                      </m:r>
                      <m:r>
                        <a:rPr lang="en-US" sz="1800" b="0" i="1" smtClean="0">
                          <a:latin typeface="Cambria Math" panose="02040503050406030204" pitchFamily="18" charset="0"/>
                        </a:rPr>
                        <m:t>𝑙</m:t>
                      </m:r>
                    </m:oMath>
                  </m:oMathPara>
                </a14:m>
                <a:endParaRPr lang="en-US" sz="1800" dirty="0"/>
              </a:p>
            </p:txBody>
          </p:sp>
        </mc:Choice>
        <mc:Fallback xmlns="">
          <p:sp>
            <p:nvSpPr>
              <p:cNvPr id="10" name="TextBox 9"/>
              <p:cNvSpPr txBox="1">
                <a:spLocks noRot="1" noChangeAspect="1" noMove="1" noResize="1" noEditPoints="1" noAdjustHandles="1" noChangeArrowheads="1" noChangeShapeType="1" noTextEdit="1"/>
              </p:cNvSpPr>
              <p:nvPr/>
            </p:nvSpPr>
            <p:spPr>
              <a:xfrm>
                <a:off x="381000" y="4346494"/>
                <a:ext cx="8090163" cy="622350"/>
              </a:xfrm>
              <a:prstGeom prst="rect">
                <a:avLst/>
              </a:prstGeom>
              <a:blipFill rotWithShape="0">
                <a:blip r:embed="rId3"/>
                <a:stretch>
                  <a:fillRect/>
                </a:stretch>
              </a:blipFill>
            </p:spPr>
            <p:txBody>
              <a:bodyPr/>
              <a:lstStyle/>
              <a:p>
                <a:r>
                  <a:rPr lang="en-US">
                    <a:noFill/>
                  </a:rPr>
                  <a:t> </a:t>
                </a:r>
              </a:p>
            </p:txBody>
          </p:sp>
        </mc:Fallback>
      </mc:AlternateContent>
      <p:sp>
        <p:nvSpPr>
          <p:cNvPr id="11" name="Rectangle 10"/>
          <p:cNvSpPr/>
          <p:nvPr/>
        </p:nvSpPr>
        <p:spPr bwMode="auto">
          <a:xfrm>
            <a:off x="6629400" y="4489389"/>
            <a:ext cx="1585283" cy="381000"/>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mc:AlternateContent xmlns:mc="http://schemas.openxmlformats.org/markup-compatibility/2006" xmlns:a14="http://schemas.microsoft.com/office/drawing/2010/main">
        <mc:Choice Requires="a14">
          <p:sp>
            <p:nvSpPr>
              <p:cNvPr id="12" name="TextBox 11"/>
              <p:cNvSpPr txBox="1"/>
              <p:nvPr/>
            </p:nvSpPr>
            <p:spPr>
              <a:xfrm>
                <a:off x="3124200" y="5176013"/>
                <a:ext cx="4873129"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1.31 </m:t>
                      </m:r>
                      <m:r>
                        <a:rPr lang="en-US" sz="1800" b="0" i="1" smtClean="0">
                          <a:latin typeface="Cambria Math" panose="02040503050406030204" pitchFamily="18" charset="0"/>
                        </a:rPr>
                        <m:t>𝑥</m:t>
                      </m:r>
                      <m:r>
                        <a:rPr lang="en-US" sz="1800" b="0" i="1" smtClean="0">
                          <a:latin typeface="Cambria Math" panose="02040503050406030204" pitchFamily="18" charset="0"/>
                        </a:rPr>
                        <m:t> 48.5% </m:t>
                      </m:r>
                      <m:r>
                        <a:rPr lang="en-US" sz="1800" b="0" i="1" smtClean="0">
                          <a:latin typeface="Cambria Math" panose="02040503050406030204" pitchFamily="18" charset="0"/>
                        </a:rPr>
                        <m:t>𝑥</m:t>
                      </m:r>
                      <m:r>
                        <a:rPr lang="en-US" sz="1800" b="0" i="1" smtClean="0">
                          <a:latin typeface="Cambria Math" panose="02040503050406030204" pitchFamily="18" charset="0"/>
                        </a:rPr>
                        <m:t> </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10,000 </m:t>
                              </m:r>
                              <m:r>
                                <a:rPr lang="en-US" sz="1800" b="0" i="1" smtClean="0">
                                  <a:latin typeface="Cambria Math" panose="02040503050406030204" pitchFamily="18" charset="0"/>
                                </a:rPr>
                                <m:t>𝑚𝑔</m:t>
                              </m:r>
                              <m:r>
                                <a:rPr lang="en-US" sz="1800" b="0" i="1" smtClean="0">
                                  <a:latin typeface="Cambria Math" panose="02040503050406030204" pitchFamily="18" charset="0"/>
                                </a:rPr>
                                <m:t>/</m:t>
                              </m:r>
                              <m:r>
                                <a:rPr lang="en-US" sz="1800" b="0" i="1" smtClean="0">
                                  <a:latin typeface="Cambria Math" panose="02040503050406030204" pitchFamily="18" charset="0"/>
                                </a:rPr>
                                <m:t>𝑙</m:t>
                              </m:r>
                            </m:num>
                            <m:den>
                              <m:r>
                                <a:rPr lang="en-US" sz="1800" b="0" i="1" smtClean="0">
                                  <a:latin typeface="Cambria Math" panose="02040503050406030204" pitchFamily="18" charset="0"/>
                                </a:rPr>
                                <m:t>1 </m:t>
                              </m:r>
                              <m:r>
                                <a:rPr lang="en-US" sz="1800" b="0" i="1" strike="sngStrike" smtClean="0">
                                  <a:solidFill>
                                    <a:srgbClr val="C00000"/>
                                  </a:solidFill>
                                  <a:latin typeface="Cambria Math" panose="02040503050406030204" pitchFamily="18" charset="0"/>
                                </a:rPr>
                                <m:t>%</m:t>
                              </m:r>
                            </m:den>
                          </m:f>
                        </m:e>
                      </m:d>
                      <m:r>
                        <a:rPr lang="en-US" sz="1800" b="0" i="1" smtClean="0">
                          <a:latin typeface="Cambria Math" panose="02040503050406030204" pitchFamily="18" charset="0"/>
                        </a:rPr>
                        <m:t>=635,350 </m:t>
                      </m:r>
                      <m:r>
                        <a:rPr lang="en-US" sz="1800" b="0" i="1" smtClean="0">
                          <a:latin typeface="Cambria Math" panose="02040503050406030204" pitchFamily="18" charset="0"/>
                        </a:rPr>
                        <m:t>𝑚𝑔</m:t>
                      </m:r>
                      <m:r>
                        <a:rPr lang="en-US" sz="1800" b="0" i="1" smtClean="0">
                          <a:latin typeface="Cambria Math" panose="02040503050406030204" pitchFamily="18" charset="0"/>
                        </a:rPr>
                        <m:t>/</m:t>
                      </m:r>
                      <m:r>
                        <a:rPr lang="en-US" sz="1800" b="0" i="1" smtClean="0">
                          <a:latin typeface="Cambria Math" panose="02040503050406030204" pitchFamily="18" charset="0"/>
                        </a:rPr>
                        <m:t>𝑙</m:t>
                      </m:r>
                    </m:oMath>
                  </m:oMathPara>
                </a14:m>
                <a:endParaRPr lang="en-US" sz="1800" dirty="0"/>
              </a:p>
            </p:txBody>
          </p:sp>
        </mc:Choice>
        <mc:Fallback xmlns="">
          <p:sp>
            <p:nvSpPr>
              <p:cNvPr id="12" name="TextBox 11"/>
              <p:cNvSpPr txBox="1">
                <a:spLocks noRot="1" noChangeAspect="1" noMove="1" noResize="1" noEditPoints="1" noAdjustHandles="1" noChangeArrowheads="1" noChangeShapeType="1" noTextEdit="1"/>
              </p:cNvSpPr>
              <p:nvPr/>
            </p:nvSpPr>
            <p:spPr>
              <a:xfrm>
                <a:off x="3124200" y="5176013"/>
                <a:ext cx="4873129" cy="622350"/>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11693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Box 12"/>
              <p:cNvSpPr txBox="1"/>
              <p:nvPr/>
            </p:nvSpPr>
            <p:spPr>
              <a:xfrm>
                <a:off x="381000" y="4346494"/>
                <a:ext cx="8090163" cy="622350"/>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48.5</m:t>
                              </m:r>
                              <m:r>
                                <a:rPr lang="en-US" sz="1800" b="0" i="1" strike="sngStrike" smtClean="0">
                                  <a:solidFill>
                                    <a:srgbClr val="C00000"/>
                                  </a:solidFill>
                                  <a:latin typeface="Cambria Math" panose="02040503050406030204" pitchFamily="18" charset="0"/>
                                </a:rPr>
                                <m:t>%</m:t>
                              </m:r>
                            </m:num>
                            <m:den>
                              <m:r>
                                <a:rPr lang="en-US" sz="1800" b="0" i="1" smtClean="0">
                                  <a:latin typeface="Cambria Math" panose="02040503050406030204" pitchFamily="18" charset="0"/>
                                </a:rPr>
                                <m:t>100</m:t>
                              </m:r>
                              <m:r>
                                <a:rPr lang="en-US" sz="1800" b="0" i="1" strike="sngStrike" smtClean="0">
                                  <a:solidFill>
                                    <a:srgbClr val="C00000"/>
                                  </a:solidFill>
                                  <a:latin typeface="Cambria Math" panose="02040503050406030204" pitchFamily="18" charset="0"/>
                                </a:rPr>
                                <m:t>%</m:t>
                              </m:r>
                            </m:den>
                          </m:f>
                        </m:e>
                      </m:d>
                      <m:r>
                        <a:rPr lang="en-US" sz="1800" b="0" i="1" smtClean="0">
                          <a:latin typeface="Cambria Math" panose="02040503050406030204" pitchFamily="18" charset="0"/>
                        </a:rPr>
                        <m:t>𝑥</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10.9 </m:t>
                              </m:r>
                              <m:r>
                                <a:rPr lang="en-US" sz="1800" b="0" i="1" strike="sngStrike" smtClean="0">
                                  <a:solidFill>
                                    <a:srgbClr val="C00000"/>
                                  </a:solidFill>
                                  <a:latin typeface="Cambria Math" panose="02040503050406030204" pitchFamily="18" charset="0"/>
                                </a:rPr>
                                <m:t>𝑙𝑏𝑠</m:t>
                              </m:r>
                            </m:num>
                            <m:den>
                              <m:r>
                                <a:rPr lang="en-US" sz="1800" b="0" i="1" strike="sngStrike" smtClean="0">
                                  <a:solidFill>
                                    <a:srgbClr val="C00000"/>
                                  </a:solidFill>
                                  <a:latin typeface="Cambria Math" panose="02040503050406030204" pitchFamily="18" charset="0"/>
                                </a:rPr>
                                <m:t>𝑔𝑎𝑙𝑙𝑜𝑛</m:t>
                              </m:r>
                            </m:den>
                          </m:f>
                        </m:e>
                      </m:d>
                      <m:r>
                        <a:rPr lang="en-US" sz="1800" b="0" i="1" smtClean="0">
                          <a:latin typeface="Cambria Math" panose="02040503050406030204" pitchFamily="18" charset="0"/>
                        </a:rPr>
                        <m:t>𝑥</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r>
                                <a:rPr lang="en-US" sz="1800" b="0" i="1" smtClean="0">
                                  <a:latin typeface="Cambria Math" panose="02040503050406030204" pitchFamily="18" charset="0"/>
                                </a:rPr>
                                <m:t>454 </m:t>
                              </m:r>
                              <m:r>
                                <a:rPr lang="en-US" sz="1800" b="0" i="1" strike="sngStrike" smtClean="0">
                                  <a:solidFill>
                                    <a:srgbClr val="C00000"/>
                                  </a:solidFill>
                                  <a:latin typeface="Cambria Math" panose="02040503050406030204" pitchFamily="18" charset="0"/>
                                </a:rPr>
                                <m:t>𝑔</m:t>
                              </m:r>
                            </m:num>
                            <m:den>
                              <m:r>
                                <a:rPr lang="en-US" sz="1800" b="0" i="1" smtClean="0">
                                  <a:latin typeface="Cambria Math" panose="02040503050406030204" pitchFamily="18" charset="0"/>
                                </a:rPr>
                                <m:t>1 </m:t>
                              </m:r>
                              <m:r>
                                <a:rPr lang="en-US" sz="1800" b="0" i="1" strike="sngStrike" smtClean="0">
                                  <a:solidFill>
                                    <a:srgbClr val="C00000"/>
                                  </a:solidFill>
                                  <a:latin typeface="Cambria Math" panose="02040503050406030204" pitchFamily="18" charset="0"/>
                                </a:rPr>
                                <m:t>𝑙𝑏</m:t>
                              </m:r>
                            </m:den>
                          </m:f>
                        </m:e>
                      </m:d>
                      <m:r>
                        <a:rPr lang="en-US" sz="1800" b="0" i="1" smtClean="0">
                          <a:latin typeface="Cambria Math" panose="02040503050406030204" pitchFamily="18" charset="0"/>
                        </a:rPr>
                        <m:t>𝑥</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r>
                                <a:rPr lang="en-US" sz="1800" i="1">
                                  <a:latin typeface="Cambria Math" panose="02040503050406030204" pitchFamily="18" charset="0"/>
                                </a:rPr>
                                <m:t>1,000 </m:t>
                              </m:r>
                              <m:r>
                                <a:rPr lang="en-US" sz="1800" b="0" i="1" smtClean="0">
                                  <a:latin typeface="Cambria Math" panose="02040503050406030204" pitchFamily="18" charset="0"/>
                                </a:rPr>
                                <m:t>𝑚</m:t>
                              </m:r>
                              <m:r>
                                <a:rPr lang="en-US" sz="1800" i="1">
                                  <a:latin typeface="Cambria Math" panose="02040503050406030204" pitchFamily="18" charset="0"/>
                                </a:rPr>
                                <m:t>𝑔</m:t>
                              </m:r>
                            </m:num>
                            <m:den>
                              <m:r>
                                <a:rPr lang="en-US" sz="1800" i="1">
                                  <a:latin typeface="Cambria Math" panose="02040503050406030204" pitchFamily="18" charset="0"/>
                                </a:rPr>
                                <m:t>1 </m:t>
                              </m:r>
                              <m:r>
                                <a:rPr lang="en-US" sz="1800" i="1" strike="sngStrike" smtClean="0">
                                  <a:solidFill>
                                    <a:srgbClr val="C00000"/>
                                  </a:solidFill>
                                  <a:latin typeface="Cambria Math" panose="02040503050406030204" pitchFamily="18" charset="0"/>
                                </a:rPr>
                                <m:t>𝑔</m:t>
                              </m:r>
                            </m:den>
                          </m:f>
                        </m:e>
                      </m:d>
                      <m:r>
                        <a:rPr lang="en-US" sz="1800" b="0" i="1" smtClean="0">
                          <a:latin typeface="Cambria Math" panose="02040503050406030204" pitchFamily="18" charset="0"/>
                        </a:rPr>
                        <m:t>𝑥</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r>
                                <a:rPr lang="en-US" sz="1800" b="0" i="1" smtClean="0">
                                  <a:latin typeface="Cambria Math" panose="02040503050406030204" pitchFamily="18" charset="0"/>
                                </a:rPr>
                                <m:t>1 </m:t>
                              </m:r>
                              <m:r>
                                <a:rPr lang="en-US" sz="1800" b="0" i="1" strike="sngStrike" smtClean="0">
                                  <a:solidFill>
                                    <a:srgbClr val="C00000"/>
                                  </a:solidFill>
                                  <a:latin typeface="Cambria Math" panose="02040503050406030204" pitchFamily="18" charset="0"/>
                                </a:rPr>
                                <m:t>𝑔𝑎𝑙𝑙𝑜𝑛</m:t>
                              </m:r>
                            </m:num>
                            <m:den>
                              <m:r>
                                <a:rPr lang="en-US" sz="1800" b="0" i="1" smtClean="0">
                                  <a:latin typeface="Cambria Math" panose="02040503050406030204" pitchFamily="18" charset="0"/>
                                </a:rPr>
                                <m:t>3.7854 </m:t>
                              </m:r>
                              <m:r>
                                <a:rPr lang="en-US" sz="1800" b="0" i="1" smtClean="0">
                                  <a:latin typeface="Cambria Math" panose="02040503050406030204" pitchFamily="18" charset="0"/>
                                </a:rPr>
                                <m:t>𝑙</m:t>
                              </m:r>
                            </m:den>
                          </m:f>
                        </m:e>
                      </m:d>
                      <m:r>
                        <a:rPr lang="en-US" sz="1800" b="0" i="1" smtClean="0">
                          <a:latin typeface="Cambria Math" panose="02040503050406030204" pitchFamily="18" charset="0"/>
                        </a:rPr>
                        <m:t>=  634,032 </m:t>
                      </m:r>
                      <m:r>
                        <a:rPr lang="en-US" sz="1800" b="0" i="1" smtClean="0">
                          <a:latin typeface="Cambria Math" panose="02040503050406030204" pitchFamily="18" charset="0"/>
                        </a:rPr>
                        <m:t>𝑚𝑔</m:t>
                      </m:r>
                      <m:r>
                        <a:rPr lang="en-US" sz="1800" b="0" i="1" smtClean="0">
                          <a:latin typeface="Cambria Math" panose="02040503050406030204" pitchFamily="18" charset="0"/>
                        </a:rPr>
                        <m:t>/</m:t>
                      </m:r>
                      <m:r>
                        <a:rPr lang="en-US" sz="1800" b="0" i="1" smtClean="0">
                          <a:latin typeface="Cambria Math" panose="02040503050406030204" pitchFamily="18" charset="0"/>
                        </a:rPr>
                        <m:t>𝑙</m:t>
                      </m:r>
                    </m:oMath>
                  </m:oMathPara>
                </a14:m>
                <a:endParaRPr lang="en-US" sz="1800" dirty="0"/>
              </a:p>
            </p:txBody>
          </p:sp>
        </mc:Choice>
        <mc:Fallback xmlns="">
          <p:sp>
            <p:nvSpPr>
              <p:cNvPr id="13" name="TextBox 12"/>
              <p:cNvSpPr txBox="1">
                <a:spLocks noRot="1" noChangeAspect="1" noMove="1" noResize="1" noEditPoints="1" noAdjustHandles="1" noChangeArrowheads="1" noChangeShapeType="1" noTextEdit="1"/>
              </p:cNvSpPr>
              <p:nvPr/>
            </p:nvSpPr>
            <p:spPr>
              <a:xfrm>
                <a:off x="381000" y="4346494"/>
                <a:ext cx="8090163" cy="622350"/>
              </a:xfrm>
              <a:prstGeom prst="rect">
                <a:avLst/>
              </a:prstGeom>
              <a:blipFill rotWithShape="0">
                <a:blip r:embed="rId3"/>
                <a:stretch>
                  <a:fillRect/>
                </a:stretch>
              </a:blipFill>
            </p:spPr>
            <p:txBody>
              <a:bodyPr/>
              <a:lstStyle/>
              <a:p>
                <a:r>
                  <a:rPr lang="en-US">
                    <a:noFill/>
                  </a:rPr>
                  <a:t> </a:t>
                </a:r>
              </a:p>
            </p:txBody>
          </p:sp>
        </mc:Fallback>
      </mc:AlternateContent>
      <p:sp>
        <p:nvSpPr>
          <p:cNvPr id="352258" name="Rectangle 2"/>
          <p:cNvSpPr>
            <a:spLocks noGrp="1" noChangeArrowheads="1"/>
          </p:cNvSpPr>
          <p:nvPr>
            <p:ph type="title"/>
          </p:nvPr>
        </p:nvSpPr>
        <p:spPr>
          <a:xfrm>
            <a:off x="675290" y="113026"/>
            <a:ext cx="7772400" cy="421339"/>
          </a:xfrm>
        </p:spPr>
        <p:txBody>
          <a:bodyPr/>
          <a:lstStyle/>
          <a:p>
            <a:pPr eaLnBrk="1" hangingPunct="1">
              <a:defRPr/>
            </a:pPr>
            <a:r>
              <a:rPr lang="en-US" dirty="0" smtClean="0"/>
              <a:t>One more example - Alum</a:t>
            </a:r>
          </a:p>
        </p:txBody>
      </p:sp>
      <p:sp>
        <p:nvSpPr>
          <p:cNvPr id="9" name="Rectangle 8"/>
          <p:cNvSpPr/>
          <p:nvPr/>
        </p:nvSpPr>
        <p:spPr>
          <a:xfrm>
            <a:off x="228600" y="562174"/>
            <a:ext cx="8589548" cy="2277547"/>
          </a:xfrm>
          <a:prstGeom prst="rect">
            <a:avLst/>
          </a:prstGeom>
        </p:spPr>
        <p:txBody>
          <a:bodyPr wrap="square">
            <a:spAutoFit/>
          </a:bodyPr>
          <a:lstStyle/>
          <a:p>
            <a:pPr eaLnBrk="1" hangingPunct="1">
              <a:spcAft>
                <a:spcPts val="1800"/>
              </a:spcAft>
            </a:pPr>
            <a:r>
              <a:rPr lang="en-US" sz="1600" dirty="0" smtClean="0">
                <a:solidFill>
                  <a:srgbClr val="005595"/>
                </a:solidFill>
                <a:latin typeface="+mn-lt"/>
              </a:rPr>
              <a:t>Jar testing shows that the most </a:t>
            </a:r>
            <a:r>
              <a:rPr lang="en-US" sz="1600" dirty="0" err="1" smtClean="0">
                <a:solidFill>
                  <a:srgbClr val="005595"/>
                </a:solidFill>
                <a:latin typeface="+mn-lt"/>
              </a:rPr>
              <a:t>settleable</a:t>
            </a:r>
            <a:r>
              <a:rPr lang="en-US" sz="1600" dirty="0" smtClean="0">
                <a:solidFill>
                  <a:srgbClr val="005595"/>
                </a:solidFill>
                <a:latin typeface="+mn-lt"/>
              </a:rPr>
              <a:t> </a:t>
            </a:r>
            <a:r>
              <a:rPr lang="en-US" sz="1600" dirty="0" err="1" smtClean="0">
                <a:solidFill>
                  <a:srgbClr val="005595"/>
                </a:solidFill>
                <a:latin typeface="+mn-lt"/>
              </a:rPr>
              <a:t>floc</a:t>
            </a:r>
            <a:r>
              <a:rPr lang="en-US" sz="1600" dirty="0" smtClean="0">
                <a:solidFill>
                  <a:srgbClr val="005595"/>
                </a:solidFill>
                <a:latin typeface="+mn-lt"/>
              </a:rPr>
              <a:t> is formed at an alum dose of 20 mg/l.  The flow rate on the plant effluent meter reads 1,388 gpm and will stay at that rate for the next 24 hours.  The coagulant used is 48.5% liquid alum with a weight of 10.9 </a:t>
            </a:r>
            <a:r>
              <a:rPr lang="en-US" sz="1600" dirty="0" err="1" smtClean="0">
                <a:solidFill>
                  <a:srgbClr val="005595"/>
                </a:solidFill>
                <a:latin typeface="+mn-lt"/>
              </a:rPr>
              <a:t>lb</a:t>
            </a:r>
            <a:r>
              <a:rPr lang="en-US" sz="1600" dirty="0" smtClean="0">
                <a:solidFill>
                  <a:srgbClr val="005595"/>
                </a:solidFill>
                <a:latin typeface="+mn-lt"/>
              </a:rPr>
              <a:t>/gal.</a:t>
            </a:r>
          </a:p>
          <a:p>
            <a:pPr eaLnBrk="1" hangingPunct="1">
              <a:spcAft>
                <a:spcPts val="1800"/>
              </a:spcAft>
            </a:pPr>
            <a:r>
              <a:rPr lang="en-US" sz="1600" dirty="0" smtClean="0">
                <a:solidFill>
                  <a:srgbClr val="005595"/>
                </a:solidFill>
                <a:latin typeface="+mn-lt"/>
              </a:rPr>
              <a:t>Solve for: </a:t>
            </a:r>
          </a:p>
          <a:p>
            <a:pPr marL="342900" indent="-342900" eaLnBrk="1" hangingPunct="1">
              <a:spcAft>
                <a:spcPts val="0"/>
              </a:spcAft>
              <a:buAutoNum type="arabicParenR"/>
            </a:pPr>
            <a:r>
              <a:rPr lang="en-US" sz="1600" dirty="0" smtClean="0">
                <a:solidFill>
                  <a:srgbClr val="005595"/>
                </a:solidFill>
                <a:latin typeface="+mn-lt"/>
              </a:rPr>
              <a:t>Plant flow = 2 MGD</a:t>
            </a:r>
          </a:p>
          <a:p>
            <a:pPr marL="342900" indent="-342900" eaLnBrk="1" hangingPunct="1">
              <a:spcAft>
                <a:spcPts val="0"/>
              </a:spcAft>
              <a:buAutoNum type="arabicParenR"/>
            </a:pPr>
            <a:r>
              <a:rPr lang="en-US" sz="1600" dirty="0" smtClean="0">
                <a:solidFill>
                  <a:srgbClr val="005595"/>
                </a:solidFill>
                <a:latin typeface="+mn-lt"/>
              </a:rPr>
              <a:t>Alum SG = 1.31 </a:t>
            </a:r>
          </a:p>
          <a:p>
            <a:pPr marL="342900" indent="-342900" eaLnBrk="1" hangingPunct="1">
              <a:spcAft>
                <a:spcPts val="0"/>
              </a:spcAft>
              <a:buAutoNum type="arabicParenR"/>
            </a:pPr>
            <a:r>
              <a:rPr lang="en-US" sz="1600" dirty="0" smtClean="0">
                <a:solidFill>
                  <a:srgbClr val="C00000"/>
                </a:solidFill>
                <a:latin typeface="+mn-lt"/>
              </a:rPr>
              <a:t>Available alum concentration in mg/l – there are 2 ways to solve for this; </a:t>
            </a:r>
          </a:p>
        </p:txBody>
      </p:sp>
      <p:sp>
        <p:nvSpPr>
          <p:cNvPr id="24" name="TextBox 23"/>
          <p:cNvSpPr txBox="1"/>
          <p:nvPr/>
        </p:nvSpPr>
        <p:spPr>
          <a:xfrm>
            <a:off x="235437" y="3084753"/>
            <a:ext cx="5486399" cy="492443"/>
          </a:xfrm>
          <a:prstGeom prst="rect">
            <a:avLst/>
          </a:prstGeom>
          <a:noFill/>
        </p:spPr>
        <p:txBody>
          <a:bodyPr wrap="square" lIns="0" tIns="0" rIns="0" bIns="0" rtlCol="0">
            <a:spAutoFit/>
          </a:bodyPr>
          <a:lstStyle/>
          <a:p>
            <a:r>
              <a:rPr lang="en-US" sz="1600" dirty="0" smtClean="0"/>
              <a:t>The 2</a:t>
            </a:r>
            <a:r>
              <a:rPr lang="en-US" sz="1600" baseline="30000" dirty="0" smtClean="0"/>
              <a:t>nd</a:t>
            </a:r>
            <a:r>
              <a:rPr lang="en-US" sz="1600" dirty="0" smtClean="0"/>
              <a:t> way uses the % concentration, density of the 48.5% alum,  and a series of  unit conversions…</a:t>
            </a:r>
          </a:p>
        </p:txBody>
      </p:sp>
      <p:sp>
        <p:nvSpPr>
          <p:cNvPr id="30" name="Can 29"/>
          <p:cNvSpPr/>
          <p:nvPr/>
        </p:nvSpPr>
        <p:spPr bwMode="auto">
          <a:xfrm>
            <a:off x="6039775" y="2950049"/>
            <a:ext cx="1433578" cy="1030366"/>
          </a:xfrm>
          <a:prstGeom prst="can">
            <a:avLst>
              <a:gd name="adj" fmla="val 10882"/>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31" name="Line Callout 2 30"/>
          <p:cNvSpPr/>
          <p:nvPr/>
        </p:nvSpPr>
        <p:spPr bwMode="auto">
          <a:xfrm flipH="1">
            <a:off x="6079189" y="3165809"/>
            <a:ext cx="1417813" cy="720051"/>
          </a:xfrm>
          <a:prstGeom prst="borderCallout2">
            <a:avLst>
              <a:gd name="adj1" fmla="val 22005"/>
              <a:gd name="adj2" fmla="val -4081"/>
              <a:gd name="adj3" fmla="val 27431"/>
              <a:gd name="adj4" fmla="val -16667"/>
              <a:gd name="adj5" fmla="val 29786"/>
              <a:gd name="adj6" fmla="val -11863"/>
            </a:avLst>
          </a:prstGeom>
          <a:no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C00000"/>
                </a:solidFill>
                <a:effectLst/>
                <a:latin typeface="+mj-lt"/>
              </a:rPr>
              <a:t>48.5% Alum</a:t>
            </a:r>
          </a:p>
          <a:p>
            <a:pPr marL="0" marR="0" indent="0" algn="ctr" defTabSz="914400" rtl="0" eaLnBrk="0" fontAlgn="base" latinLnBrk="0" hangingPunct="0">
              <a:lnSpc>
                <a:spcPct val="100000"/>
              </a:lnSpc>
              <a:spcBef>
                <a:spcPct val="0"/>
              </a:spcBef>
              <a:spcAft>
                <a:spcPct val="0"/>
              </a:spcAft>
              <a:buClrTx/>
              <a:buSzTx/>
              <a:buFontTx/>
              <a:buNone/>
              <a:tabLst/>
            </a:pPr>
            <a:r>
              <a:rPr lang="en-US" sz="1600" dirty="0" smtClean="0">
                <a:solidFill>
                  <a:srgbClr val="C00000"/>
                </a:solidFill>
                <a:latin typeface="+mj-lt"/>
              </a:rPr>
              <a:t>SG = 1.31</a:t>
            </a:r>
            <a:endParaRPr kumimoji="0" lang="en-US" sz="1600" b="0" i="0" u="none" strike="noStrike" cap="none" normalizeH="0" baseline="0" dirty="0" smtClean="0">
              <a:ln>
                <a:noFill/>
              </a:ln>
              <a:solidFill>
                <a:srgbClr val="C00000"/>
              </a:solidFill>
              <a:effectLst/>
              <a:latin typeface="+mj-lt"/>
            </a:endParaRPr>
          </a:p>
        </p:txBody>
      </p:sp>
      <p:sp>
        <p:nvSpPr>
          <p:cNvPr id="11" name="Rectangle 10"/>
          <p:cNvSpPr/>
          <p:nvPr/>
        </p:nvSpPr>
        <p:spPr bwMode="auto">
          <a:xfrm>
            <a:off x="6629400" y="4489389"/>
            <a:ext cx="1585283" cy="381000"/>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mc:AlternateContent xmlns:mc="http://schemas.openxmlformats.org/markup-compatibility/2006" xmlns:a14="http://schemas.microsoft.com/office/drawing/2010/main">
        <mc:Choice Requires="a14">
          <p:sp>
            <p:nvSpPr>
              <p:cNvPr id="12" name="TextBox 11"/>
              <p:cNvSpPr txBox="1"/>
              <p:nvPr/>
            </p:nvSpPr>
            <p:spPr>
              <a:xfrm>
                <a:off x="3124200" y="5176013"/>
                <a:ext cx="4873129"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1.31 </m:t>
                      </m:r>
                      <m:r>
                        <a:rPr lang="en-US" sz="1800" b="0" i="1" smtClean="0">
                          <a:latin typeface="Cambria Math" panose="02040503050406030204" pitchFamily="18" charset="0"/>
                        </a:rPr>
                        <m:t>𝑥</m:t>
                      </m:r>
                      <m:r>
                        <a:rPr lang="en-US" sz="1800" b="0" i="1" smtClean="0">
                          <a:latin typeface="Cambria Math" panose="02040503050406030204" pitchFamily="18" charset="0"/>
                        </a:rPr>
                        <m:t> 48.5% </m:t>
                      </m:r>
                      <m:r>
                        <a:rPr lang="en-US" sz="1800" b="0" i="1" smtClean="0">
                          <a:latin typeface="Cambria Math" panose="02040503050406030204" pitchFamily="18" charset="0"/>
                        </a:rPr>
                        <m:t>𝑥</m:t>
                      </m:r>
                      <m:r>
                        <a:rPr lang="en-US" sz="1800" b="0" i="1" smtClean="0">
                          <a:latin typeface="Cambria Math" panose="02040503050406030204" pitchFamily="18" charset="0"/>
                        </a:rPr>
                        <m:t> </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10,000 </m:t>
                              </m:r>
                              <m:r>
                                <a:rPr lang="en-US" sz="1800" b="0" i="1" smtClean="0">
                                  <a:latin typeface="Cambria Math" panose="02040503050406030204" pitchFamily="18" charset="0"/>
                                </a:rPr>
                                <m:t>𝑚𝑔</m:t>
                              </m:r>
                              <m:r>
                                <a:rPr lang="en-US" sz="1800" b="0" i="1" smtClean="0">
                                  <a:latin typeface="Cambria Math" panose="02040503050406030204" pitchFamily="18" charset="0"/>
                                </a:rPr>
                                <m:t>/</m:t>
                              </m:r>
                              <m:r>
                                <a:rPr lang="en-US" sz="1800" b="0" i="1" smtClean="0">
                                  <a:latin typeface="Cambria Math" panose="02040503050406030204" pitchFamily="18" charset="0"/>
                                </a:rPr>
                                <m:t>𝑙</m:t>
                              </m:r>
                            </m:num>
                            <m:den>
                              <m:r>
                                <a:rPr lang="en-US" sz="1800" b="0" i="1" smtClean="0">
                                  <a:latin typeface="Cambria Math" panose="02040503050406030204" pitchFamily="18" charset="0"/>
                                </a:rPr>
                                <m:t>1 </m:t>
                              </m:r>
                              <m:r>
                                <a:rPr lang="en-US" sz="1800" b="0" i="1" strike="sngStrike" smtClean="0">
                                  <a:solidFill>
                                    <a:srgbClr val="C00000"/>
                                  </a:solidFill>
                                  <a:latin typeface="Cambria Math" panose="02040503050406030204" pitchFamily="18" charset="0"/>
                                </a:rPr>
                                <m:t>%</m:t>
                              </m:r>
                            </m:den>
                          </m:f>
                        </m:e>
                      </m:d>
                      <m:r>
                        <a:rPr lang="en-US" sz="1800" b="0" i="1" smtClean="0">
                          <a:latin typeface="Cambria Math" panose="02040503050406030204" pitchFamily="18" charset="0"/>
                        </a:rPr>
                        <m:t>=635,350 </m:t>
                      </m:r>
                      <m:r>
                        <a:rPr lang="en-US" sz="1800" b="0" i="1" smtClean="0">
                          <a:latin typeface="Cambria Math" panose="02040503050406030204" pitchFamily="18" charset="0"/>
                        </a:rPr>
                        <m:t>𝑚𝑔</m:t>
                      </m:r>
                      <m:r>
                        <a:rPr lang="en-US" sz="1800" b="0" i="1" smtClean="0">
                          <a:latin typeface="Cambria Math" panose="02040503050406030204" pitchFamily="18" charset="0"/>
                        </a:rPr>
                        <m:t>/</m:t>
                      </m:r>
                      <m:r>
                        <a:rPr lang="en-US" sz="1800" b="0" i="1" smtClean="0">
                          <a:latin typeface="Cambria Math" panose="02040503050406030204" pitchFamily="18" charset="0"/>
                        </a:rPr>
                        <m:t>𝑙</m:t>
                      </m:r>
                    </m:oMath>
                  </m:oMathPara>
                </a14:m>
                <a:endParaRPr lang="en-US" sz="1800" dirty="0"/>
              </a:p>
            </p:txBody>
          </p:sp>
        </mc:Choice>
        <mc:Fallback xmlns="">
          <p:sp>
            <p:nvSpPr>
              <p:cNvPr id="12" name="TextBox 11"/>
              <p:cNvSpPr txBox="1">
                <a:spLocks noRot="1" noChangeAspect="1" noMove="1" noResize="1" noEditPoints="1" noAdjustHandles="1" noChangeArrowheads="1" noChangeShapeType="1" noTextEdit="1"/>
              </p:cNvSpPr>
              <p:nvPr/>
            </p:nvSpPr>
            <p:spPr>
              <a:xfrm>
                <a:off x="3124200" y="5176013"/>
                <a:ext cx="4873129" cy="622350"/>
              </a:xfrm>
              <a:prstGeom prst="rect">
                <a:avLst/>
              </a:prstGeom>
              <a:blipFill rotWithShape="0">
                <a:blip r:embed="rId4"/>
                <a:stretch>
                  <a:fillRect/>
                </a:stretch>
              </a:blipFill>
            </p:spPr>
            <p:txBody>
              <a:bodyPr/>
              <a:lstStyle/>
              <a:p>
                <a:r>
                  <a:rPr lang="en-US">
                    <a:noFill/>
                  </a:rPr>
                  <a:t> </a:t>
                </a:r>
              </a:p>
            </p:txBody>
          </p:sp>
        </mc:Fallback>
      </mc:AlternateContent>
      <p:sp>
        <p:nvSpPr>
          <p:cNvPr id="2" name="TextBox 1"/>
          <p:cNvSpPr txBox="1"/>
          <p:nvPr/>
        </p:nvSpPr>
        <p:spPr>
          <a:xfrm>
            <a:off x="346318" y="5943600"/>
            <a:ext cx="7045082" cy="400110"/>
          </a:xfrm>
          <a:prstGeom prst="rect">
            <a:avLst/>
          </a:prstGeom>
          <a:noFill/>
        </p:spPr>
        <p:txBody>
          <a:bodyPr wrap="square" rtlCol="0">
            <a:spAutoFit/>
          </a:bodyPr>
          <a:lstStyle/>
          <a:p>
            <a:r>
              <a:rPr lang="en-US" sz="2000" dirty="0" smtClean="0">
                <a:solidFill>
                  <a:srgbClr val="C00000"/>
                </a:solidFill>
                <a:latin typeface="+mn-lt"/>
              </a:rPr>
              <a:t>Why the difference? Rounding errors </a:t>
            </a:r>
            <a:r>
              <a:rPr lang="en-US" sz="2000" dirty="0" smtClean="0">
                <a:solidFill>
                  <a:srgbClr val="C00000"/>
                </a:solidFill>
                <a:latin typeface="+mn-lt"/>
                <a:sym typeface="Wingdings" panose="05000000000000000000" pitchFamily="2" charset="2"/>
              </a:rPr>
              <a:t></a:t>
            </a:r>
            <a:endParaRPr lang="en-US" sz="2000" dirty="0">
              <a:solidFill>
                <a:srgbClr val="C00000"/>
              </a:solidFill>
              <a:latin typeface="+mn-lt"/>
            </a:endParaRPr>
          </a:p>
        </p:txBody>
      </p:sp>
    </p:spTree>
    <p:extLst>
      <p:ext uri="{BB962C8B-B14F-4D97-AF65-F5344CB8AC3E}">
        <p14:creationId xmlns:p14="http://schemas.microsoft.com/office/powerpoint/2010/main" val="2121880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75290" y="113026"/>
            <a:ext cx="7772400" cy="421339"/>
          </a:xfrm>
        </p:spPr>
        <p:txBody>
          <a:bodyPr/>
          <a:lstStyle/>
          <a:p>
            <a:pPr eaLnBrk="1" hangingPunct="1">
              <a:defRPr/>
            </a:pPr>
            <a:r>
              <a:rPr lang="en-US" dirty="0" smtClean="0"/>
              <a:t>One more example - Alum</a:t>
            </a:r>
          </a:p>
        </p:txBody>
      </p:sp>
      <p:sp>
        <p:nvSpPr>
          <p:cNvPr id="9" name="Rectangle 8"/>
          <p:cNvSpPr/>
          <p:nvPr/>
        </p:nvSpPr>
        <p:spPr>
          <a:xfrm>
            <a:off x="228601" y="634173"/>
            <a:ext cx="8589548" cy="2523768"/>
          </a:xfrm>
          <a:prstGeom prst="rect">
            <a:avLst/>
          </a:prstGeom>
        </p:spPr>
        <p:txBody>
          <a:bodyPr wrap="square">
            <a:spAutoFit/>
          </a:bodyPr>
          <a:lstStyle/>
          <a:p>
            <a:pPr eaLnBrk="1" hangingPunct="1">
              <a:spcAft>
                <a:spcPts val="1800"/>
              </a:spcAft>
            </a:pPr>
            <a:r>
              <a:rPr lang="en-US" sz="1600" dirty="0" smtClean="0">
                <a:solidFill>
                  <a:srgbClr val="005595"/>
                </a:solidFill>
                <a:latin typeface="+mn-lt"/>
              </a:rPr>
              <a:t>Jar testing shows that the most </a:t>
            </a:r>
            <a:r>
              <a:rPr lang="en-US" sz="1600" dirty="0" err="1" smtClean="0">
                <a:solidFill>
                  <a:srgbClr val="005595"/>
                </a:solidFill>
                <a:latin typeface="+mn-lt"/>
              </a:rPr>
              <a:t>settleable</a:t>
            </a:r>
            <a:r>
              <a:rPr lang="en-US" sz="1600" dirty="0" smtClean="0">
                <a:solidFill>
                  <a:srgbClr val="005595"/>
                </a:solidFill>
                <a:latin typeface="+mn-lt"/>
              </a:rPr>
              <a:t> </a:t>
            </a:r>
            <a:r>
              <a:rPr lang="en-US" sz="1600" dirty="0" err="1" smtClean="0">
                <a:solidFill>
                  <a:srgbClr val="005595"/>
                </a:solidFill>
                <a:latin typeface="+mn-lt"/>
              </a:rPr>
              <a:t>floc</a:t>
            </a:r>
            <a:r>
              <a:rPr lang="en-US" sz="1600" dirty="0" smtClean="0">
                <a:solidFill>
                  <a:srgbClr val="005595"/>
                </a:solidFill>
                <a:latin typeface="+mn-lt"/>
              </a:rPr>
              <a:t> is formed at an alum dose of 20 mg/l.  The flow rate on the plant effluent meter reads 1,388 gpm and will stay at that rate for the next 24 hours.  The coagulant used is 48.5% liquid alum with a weight of 10.9 </a:t>
            </a:r>
            <a:r>
              <a:rPr lang="en-US" sz="1600" dirty="0" err="1" smtClean="0">
                <a:solidFill>
                  <a:srgbClr val="005595"/>
                </a:solidFill>
                <a:latin typeface="+mn-lt"/>
              </a:rPr>
              <a:t>lb</a:t>
            </a:r>
            <a:r>
              <a:rPr lang="en-US" sz="1600" dirty="0" smtClean="0">
                <a:solidFill>
                  <a:srgbClr val="005595"/>
                </a:solidFill>
                <a:latin typeface="+mn-lt"/>
              </a:rPr>
              <a:t>/gal.</a:t>
            </a:r>
          </a:p>
          <a:p>
            <a:pPr eaLnBrk="1" hangingPunct="1">
              <a:spcAft>
                <a:spcPts val="1800"/>
              </a:spcAft>
            </a:pPr>
            <a:r>
              <a:rPr lang="en-US" sz="1600" dirty="0" smtClean="0">
                <a:solidFill>
                  <a:srgbClr val="005595"/>
                </a:solidFill>
                <a:latin typeface="+mn-lt"/>
              </a:rPr>
              <a:t>Solve for: </a:t>
            </a:r>
          </a:p>
          <a:p>
            <a:pPr marL="342900" indent="-342900" eaLnBrk="1" hangingPunct="1">
              <a:spcAft>
                <a:spcPts val="0"/>
              </a:spcAft>
              <a:buAutoNum type="arabicParenR"/>
            </a:pPr>
            <a:r>
              <a:rPr lang="en-US" sz="1600" dirty="0" smtClean="0">
                <a:solidFill>
                  <a:srgbClr val="005595"/>
                </a:solidFill>
                <a:latin typeface="+mn-lt"/>
              </a:rPr>
              <a:t>Plant flow = 2 MGD; </a:t>
            </a:r>
          </a:p>
          <a:p>
            <a:pPr marL="342900" indent="-342900" eaLnBrk="1" hangingPunct="1">
              <a:spcAft>
                <a:spcPts val="0"/>
              </a:spcAft>
              <a:buAutoNum type="arabicParenR"/>
            </a:pPr>
            <a:r>
              <a:rPr lang="en-US" sz="1600" dirty="0" smtClean="0">
                <a:solidFill>
                  <a:srgbClr val="005595"/>
                </a:solidFill>
                <a:latin typeface="+mn-lt"/>
              </a:rPr>
              <a:t>Alum SG = 1.31; </a:t>
            </a:r>
          </a:p>
          <a:p>
            <a:pPr marL="342900" indent="-342900" eaLnBrk="1" hangingPunct="1">
              <a:spcAft>
                <a:spcPts val="0"/>
              </a:spcAft>
              <a:buAutoNum type="arabicParenR"/>
            </a:pPr>
            <a:r>
              <a:rPr lang="en-US" sz="1600" dirty="0" smtClean="0">
                <a:solidFill>
                  <a:srgbClr val="005595"/>
                </a:solidFill>
                <a:latin typeface="+mn-lt"/>
              </a:rPr>
              <a:t>Available alum concentration =  634,032 mg/l; </a:t>
            </a:r>
            <a:endParaRPr lang="en-US" sz="1600" dirty="0" smtClean="0">
              <a:solidFill>
                <a:srgbClr val="C00000"/>
              </a:solidFill>
              <a:latin typeface="+mn-lt"/>
            </a:endParaRPr>
          </a:p>
          <a:p>
            <a:pPr marL="342900" indent="-342900" eaLnBrk="1" hangingPunct="1">
              <a:spcAft>
                <a:spcPts val="0"/>
              </a:spcAft>
              <a:buAutoNum type="arabicParenR"/>
            </a:pPr>
            <a:r>
              <a:rPr lang="en-US" sz="1600" dirty="0" smtClean="0">
                <a:solidFill>
                  <a:srgbClr val="C00000"/>
                </a:solidFill>
                <a:latin typeface="+mn-lt"/>
              </a:rPr>
              <a:t>Alum feed rate in lbs/day; </a:t>
            </a:r>
          </a:p>
        </p:txBody>
      </p:sp>
      <p:grpSp>
        <p:nvGrpSpPr>
          <p:cNvPr id="17" name="Group 16"/>
          <p:cNvGrpSpPr/>
          <p:nvPr/>
        </p:nvGrpSpPr>
        <p:grpSpPr>
          <a:xfrm>
            <a:off x="6266986" y="4876800"/>
            <a:ext cx="857714" cy="598449"/>
            <a:chOff x="6266986" y="4876800"/>
            <a:chExt cx="857714" cy="598449"/>
          </a:xfrm>
        </p:grpSpPr>
        <p:sp>
          <p:nvSpPr>
            <p:cNvPr id="18" name="Trapezoid 17"/>
            <p:cNvSpPr/>
            <p:nvPr/>
          </p:nvSpPr>
          <p:spPr bwMode="auto">
            <a:xfrm rot="16200000">
              <a:off x="6200543" y="4943243"/>
              <a:ext cx="381000" cy="248114"/>
            </a:xfrm>
            <a:prstGeom prst="trapezoi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9" name="Rectangle 18"/>
            <p:cNvSpPr/>
            <p:nvPr/>
          </p:nvSpPr>
          <p:spPr bwMode="auto">
            <a:xfrm>
              <a:off x="6629400" y="48768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20" name="Block Arc 19"/>
            <p:cNvSpPr/>
            <p:nvPr/>
          </p:nvSpPr>
          <p:spPr bwMode="auto">
            <a:xfrm>
              <a:off x="6515100" y="5257800"/>
              <a:ext cx="609600" cy="217449"/>
            </a:xfrm>
            <a:prstGeom prst="blockArc">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21" name="Rectangle 20"/>
            <p:cNvSpPr/>
            <p:nvPr/>
          </p:nvSpPr>
          <p:spPr bwMode="auto">
            <a:xfrm>
              <a:off x="6515099" y="4876800"/>
              <a:ext cx="114301"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sp>
        <p:nvSpPr>
          <p:cNvPr id="22" name="Line Callout 2 21"/>
          <p:cNvSpPr/>
          <p:nvPr/>
        </p:nvSpPr>
        <p:spPr bwMode="auto">
          <a:xfrm flipH="1">
            <a:off x="7248961" y="4495800"/>
            <a:ext cx="1742638" cy="979449"/>
          </a:xfrm>
          <a:prstGeom prst="borderCallout2">
            <a:avLst>
              <a:gd name="adj1" fmla="val 22005"/>
              <a:gd name="adj2" fmla="val -4081"/>
              <a:gd name="adj3" fmla="val 27431"/>
              <a:gd name="adj4" fmla="val -16667"/>
              <a:gd name="adj5" fmla="val 29786"/>
              <a:gd name="adj6" fmla="val -11863"/>
            </a:avLst>
          </a:prstGeom>
          <a:solidFill>
            <a:schemeClr val="accent1"/>
          </a:solid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C00000"/>
                </a:solidFill>
                <a:effectLst/>
                <a:latin typeface="+mj-lt"/>
              </a:rPr>
              <a:t>Pump Feed Rate = 3</a:t>
            </a:r>
            <a:r>
              <a:rPr lang="en-US" sz="2000" dirty="0" smtClean="0">
                <a:solidFill>
                  <a:srgbClr val="C00000"/>
                </a:solidFill>
                <a:latin typeface="+mj-lt"/>
              </a:rPr>
              <a:t>33.6 lbs/day</a:t>
            </a:r>
            <a:endParaRPr kumimoji="0" lang="en-US" sz="2000" b="0" i="0" u="none" strike="noStrike" cap="none" normalizeH="0" baseline="0" dirty="0" smtClean="0">
              <a:ln>
                <a:noFill/>
              </a:ln>
              <a:solidFill>
                <a:srgbClr val="C00000"/>
              </a:solidFill>
              <a:effectLst/>
              <a:latin typeface="+mj-lt"/>
            </a:endParaRPr>
          </a:p>
        </p:txBody>
      </p:sp>
      <mc:AlternateContent xmlns:mc="http://schemas.openxmlformats.org/markup-compatibility/2006" xmlns:a14="http://schemas.microsoft.com/office/drawing/2010/main">
        <mc:Choice Requires="a14">
          <p:sp>
            <p:nvSpPr>
              <p:cNvPr id="24" name="TextBox 23"/>
              <p:cNvSpPr txBox="1"/>
              <p:nvPr/>
            </p:nvSpPr>
            <p:spPr>
              <a:xfrm>
                <a:off x="914400" y="3475165"/>
                <a:ext cx="6841809" cy="558679"/>
              </a:xfrm>
              <a:prstGeom prst="rect">
                <a:avLst/>
              </a:prstGeom>
              <a:noFill/>
            </p:spPr>
            <p:txBody>
              <a:bodyPr wrap="none" lIns="0" tIns="0" rIns="0" bIns="0" rtlCol="0">
                <a:spAutoFit/>
              </a:bodyPr>
              <a:lstStyle/>
              <a:p>
                <a14:m>
                  <m:oMath xmlns:m="http://schemas.openxmlformats.org/officeDocument/2006/math">
                    <m:r>
                      <a:rPr lang="en-US" sz="2000" b="0" i="1" smtClean="0">
                        <a:latin typeface="Cambria Math" panose="02040503050406030204" pitchFamily="18" charset="0"/>
                      </a:rPr>
                      <m:t>𝐹𝑒𝑒𝑑</m:t>
                    </m:r>
                    <m:r>
                      <a:rPr lang="en-US" sz="2000" b="0" i="1" smtClean="0">
                        <a:latin typeface="Cambria Math" panose="02040503050406030204" pitchFamily="18" charset="0"/>
                      </a:rPr>
                      <m:t> </m:t>
                    </m:r>
                    <m:r>
                      <a:rPr lang="en-US" sz="2000" b="0" i="1" smtClean="0">
                        <a:latin typeface="Cambria Math" panose="02040503050406030204" pitchFamily="18" charset="0"/>
                      </a:rPr>
                      <m:t>𝑟𝑎𝑡𝑒</m:t>
                    </m:r>
                    <m:r>
                      <a:rPr lang="en-US" sz="2000" b="0" i="1" smtClean="0">
                        <a:latin typeface="Cambria Math" panose="02040503050406030204" pitchFamily="18" charset="0"/>
                      </a:rPr>
                      <m:t> </m:t>
                    </m:r>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𝑙𝑏𝑠</m:t>
                            </m:r>
                          </m:num>
                          <m:den>
                            <m:r>
                              <a:rPr lang="en-US" sz="2000" b="0" i="1" smtClean="0">
                                <a:latin typeface="Cambria Math" panose="02040503050406030204" pitchFamily="18" charset="0"/>
                              </a:rPr>
                              <m:t>𝑑𝑎𝑦</m:t>
                            </m:r>
                          </m:den>
                        </m:f>
                      </m:e>
                    </m:d>
                    <m:r>
                      <a:rPr lang="en-US" sz="2000" b="0" i="1" smtClean="0">
                        <a:latin typeface="Cambria Math" panose="02040503050406030204" pitchFamily="18" charset="0"/>
                      </a:rPr>
                      <m:t>=</m:t>
                    </m:r>
                    <m:f>
                      <m:fPr>
                        <m:ctrlPr>
                          <a:rPr lang="en-US" sz="2000" i="1" smtClean="0">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8.34 </m:t>
                        </m:r>
                        <m:r>
                          <a:rPr lang="en-US" sz="2000" i="1">
                            <a:solidFill>
                              <a:schemeClr val="tx1"/>
                            </a:solidFill>
                            <a:latin typeface="Cambria Math" panose="02040503050406030204" pitchFamily="18" charset="0"/>
                          </a:rPr>
                          <m:t>𝑙𝑏𝑠</m:t>
                        </m:r>
                      </m:num>
                      <m:den>
                        <m:r>
                          <a:rPr lang="en-US" sz="2000" i="1">
                            <a:solidFill>
                              <a:schemeClr val="tx1"/>
                            </a:solidFill>
                            <a:latin typeface="Cambria Math" panose="02040503050406030204" pitchFamily="18" charset="0"/>
                          </a:rPr>
                          <m:t> </m:t>
                        </m:r>
                        <m:r>
                          <a:rPr lang="en-US" sz="2000" i="1" strike="sngStrike" smtClean="0">
                            <a:solidFill>
                              <a:srgbClr val="C00000"/>
                            </a:solidFill>
                            <a:latin typeface="Cambria Math" panose="02040503050406030204" pitchFamily="18" charset="0"/>
                          </a:rPr>
                          <m:t>𝑀𝐺</m:t>
                        </m:r>
                        <m:r>
                          <a:rPr lang="en-US" sz="2000" i="1">
                            <a:solidFill>
                              <a:schemeClr val="tx1"/>
                            </a:solidFill>
                            <a:latin typeface="Cambria Math" panose="02040503050406030204" pitchFamily="18" charset="0"/>
                          </a:rPr>
                          <m:t>(</m:t>
                        </m:r>
                        <m:f>
                          <m:fPr>
                            <m:ctrlPr>
                              <a:rPr lang="en-US" sz="2000" i="1">
                                <a:solidFill>
                                  <a:schemeClr val="tx1"/>
                                </a:solidFill>
                                <a:latin typeface="Cambria Math" panose="02040503050406030204" pitchFamily="18" charset="0"/>
                              </a:rPr>
                            </m:ctrlPr>
                          </m:fPr>
                          <m:num>
                            <m:r>
                              <a:rPr lang="en-US" sz="2000" i="1" strike="sngStrike" smtClean="0">
                                <a:solidFill>
                                  <a:srgbClr val="C00000"/>
                                </a:solidFill>
                                <a:latin typeface="Cambria Math" panose="02040503050406030204" pitchFamily="18" charset="0"/>
                              </a:rPr>
                              <m:t>𝑚𝑔</m:t>
                            </m:r>
                          </m:num>
                          <m:den>
                            <m:r>
                              <a:rPr lang="en-US" sz="2000" i="1" strike="sngStrike" smtClean="0">
                                <a:solidFill>
                                  <a:srgbClr val="C00000"/>
                                </a:solidFill>
                                <a:latin typeface="Cambria Math" panose="02040503050406030204" pitchFamily="18" charset="0"/>
                              </a:rPr>
                              <m:t>𝑙</m:t>
                            </m:r>
                            <m:r>
                              <a:rPr lang="en-US" sz="2000" i="1" strike="sngStrike">
                                <a:solidFill>
                                  <a:srgbClr val="C00000"/>
                                </a:solidFill>
                                <a:latin typeface="Cambria Math" panose="02040503050406030204" pitchFamily="18" charset="0"/>
                              </a:rPr>
                              <m:t>𝑖𝑡𝑒𝑟</m:t>
                            </m:r>
                          </m:den>
                        </m:f>
                        <m:r>
                          <a:rPr lang="en-US" sz="2000" i="1">
                            <a:solidFill>
                              <a:schemeClr val="tx1"/>
                            </a:solidFill>
                            <a:latin typeface="Cambria Math" panose="02040503050406030204" pitchFamily="18" charset="0"/>
                          </a:rPr>
                          <m:t>)</m:t>
                        </m:r>
                      </m:den>
                    </m:f>
                    <m:r>
                      <a:rPr lang="en-US" sz="2000" b="0" i="1" smtClean="0">
                        <a:latin typeface="Cambria Math" panose="02040503050406030204" pitchFamily="18" charset="0"/>
                      </a:rPr>
                      <m:t>𝑥</m:t>
                    </m:r>
                    <m:r>
                      <a:rPr lang="en-US" sz="2000" b="0" i="1" smtClean="0">
                        <a:latin typeface="Cambria Math" panose="02040503050406030204" pitchFamily="18" charset="0"/>
                      </a:rPr>
                      <m:t> 20 </m:t>
                    </m:r>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trike="sngStrike" smtClean="0">
                                <a:solidFill>
                                  <a:srgbClr val="C00000"/>
                                </a:solidFill>
                                <a:latin typeface="Cambria Math" panose="02040503050406030204" pitchFamily="18" charset="0"/>
                              </a:rPr>
                              <m:t>𝑚𝑔</m:t>
                            </m:r>
                          </m:num>
                          <m:den>
                            <m:r>
                              <a:rPr lang="en-US" sz="2000" b="0" i="1" strike="sngStrike" smtClean="0">
                                <a:solidFill>
                                  <a:srgbClr val="C00000"/>
                                </a:solidFill>
                                <a:latin typeface="Cambria Math" panose="02040503050406030204" pitchFamily="18" charset="0"/>
                              </a:rPr>
                              <m:t>𝑙𝑖𝑡𝑒𝑟</m:t>
                            </m:r>
                          </m:den>
                        </m:f>
                      </m:e>
                    </m:d>
                    <m:r>
                      <a:rPr lang="en-US" sz="2000" b="0" i="1" smtClean="0">
                        <a:latin typeface="Cambria Math" panose="02040503050406030204" pitchFamily="18" charset="0"/>
                      </a:rPr>
                      <m:t>𝑥</m:t>
                    </m:r>
                    <m:r>
                      <a:rPr lang="en-US" sz="2000" b="0" i="1" smtClean="0">
                        <a:latin typeface="Cambria Math" panose="02040503050406030204" pitchFamily="18" charset="0"/>
                      </a:rPr>
                      <m:t> 2 </m:t>
                    </m:r>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trike="sngStrike" smtClean="0">
                                <a:solidFill>
                                  <a:srgbClr val="C00000"/>
                                </a:solidFill>
                                <a:latin typeface="Cambria Math" panose="02040503050406030204" pitchFamily="18" charset="0"/>
                              </a:rPr>
                              <m:t>𝑀𝐺</m:t>
                            </m:r>
                          </m:num>
                          <m:den>
                            <m:r>
                              <a:rPr lang="en-US" sz="2000" b="0" i="1" smtClean="0">
                                <a:latin typeface="Cambria Math" panose="02040503050406030204" pitchFamily="18" charset="0"/>
                              </a:rPr>
                              <m:t>𝑑𝑎𝑦</m:t>
                            </m:r>
                          </m:den>
                        </m:f>
                      </m:e>
                    </m:d>
                    <m:r>
                      <a:rPr lang="en-US" sz="2000" b="0" i="1" smtClean="0">
                        <a:latin typeface="Cambria Math" panose="02040503050406030204" pitchFamily="18" charset="0"/>
                      </a:rPr>
                      <m:t>=333.6</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𝑙𝑏𝑠</m:t>
                        </m:r>
                      </m:num>
                      <m:den>
                        <m:r>
                          <a:rPr lang="en-US" sz="2000" b="0" i="1" smtClean="0">
                            <a:latin typeface="Cambria Math" panose="02040503050406030204" pitchFamily="18" charset="0"/>
                          </a:rPr>
                          <m:t>𝑑𝑎𝑦</m:t>
                        </m:r>
                      </m:den>
                    </m:f>
                  </m:oMath>
                </a14:m>
                <a:r>
                  <a:rPr lang="en-US" sz="2000" dirty="0" smtClean="0"/>
                  <a:t> </a:t>
                </a:r>
                <a:endParaRPr lang="en-US" sz="2000" dirty="0"/>
              </a:p>
            </p:txBody>
          </p:sp>
        </mc:Choice>
        <mc:Fallback xmlns="">
          <p:sp>
            <p:nvSpPr>
              <p:cNvPr id="24" name="TextBox 23"/>
              <p:cNvSpPr txBox="1">
                <a:spLocks noRot="1" noChangeAspect="1" noMove="1" noResize="1" noEditPoints="1" noAdjustHandles="1" noChangeArrowheads="1" noChangeShapeType="1" noTextEdit="1"/>
              </p:cNvSpPr>
              <p:nvPr/>
            </p:nvSpPr>
            <p:spPr>
              <a:xfrm>
                <a:off x="914400" y="3475165"/>
                <a:ext cx="6841809" cy="558679"/>
              </a:xfrm>
              <a:prstGeom prst="rect">
                <a:avLst/>
              </a:prstGeom>
              <a:blipFill rotWithShape="0">
                <a:blip r:embed="rId3"/>
                <a:stretch>
                  <a:fillRect/>
                </a:stretch>
              </a:blipFill>
            </p:spPr>
            <p:txBody>
              <a:bodyPr/>
              <a:lstStyle/>
              <a:p>
                <a:r>
                  <a:rPr lang="en-US">
                    <a:noFill/>
                  </a:rPr>
                  <a:t> </a:t>
                </a:r>
              </a:p>
            </p:txBody>
          </p:sp>
        </mc:Fallback>
      </mc:AlternateContent>
      <p:sp>
        <p:nvSpPr>
          <p:cNvPr id="25" name="Rectangle 24"/>
          <p:cNvSpPr/>
          <p:nvPr/>
        </p:nvSpPr>
        <p:spPr bwMode="auto">
          <a:xfrm>
            <a:off x="6572250" y="3407311"/>
            <a:ext cx="1183960" cy="593586"/>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3559087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75290" y="113026"/>
            <a:ext cx="7772400" cy="421339"/>
          </a:xfrm>
        </p:spPr>
        <p:txBody>
          <a:bodyPr/>
          <a:lstStyle/>
          <a:p>
            <a:pPr eaLnBrk="1" hangingPunct="1">
              <a:defRPr/>
            </a:pPr>
            <a:r>
              <a:rPr lang="en-US" dirty="0" smtClean="0"/>
              <a:t>One more example - Alum</a:t>
            </a:r>
          </a:p>
        </p:txBody>
      </p:sp>
      <p:sp>
        <p:nvSpPr>
          <p:cNvPr id="9" name="Rectangle 8"/>
          <p:cNvSpPr/>
          <p:nvPr/>
        </p:nvSpPr>
        <p:spPr>
          <a:xfrm>
            <a:off x="228601" y="634173"/>
            <a:ext cx="8589548" cy="2769989"/>
          </a:xfrm>
          <a:prstGeom prst="rect">
            <a:avLst/>
          </a:prstGeom>
        </p:spPr>
        <p:txBody>
          <a:bodyPr wrap="square">
            <a:spAutoFit/>
          </a:bodyPr>
          <a:lstStyle/>
          <a:p>
            <a:pPr eaLnBrk="1" hangingPunct="1">
              <a:spcAft>
                <a:spcPts val="1800"/>
              </a:spcAft>
            </a:pPr>
            <a:r>
              <a:rPr lang="en-US" sz="1600" dirty="0" smtClean="0">
                <a:solidFill>
                  <a:srgbClr val="005595"/>
                </a:solidFill>
                <a:latin typeface="+mn-lt"/>
              </a:rPr>
              <a:t>Jar testing shows that the most </a:t>
            </a:r>
            <a:r>
              <a:rPr lang="en-US" sz="1600" dirty="0" err="1" smtClean="0">
                <a:solidFill>
                  <a:srgbClr val="005595"/>
                </a:solidFill>
                <a:latin typeface="+mn-lt"/>
              </a:rPr>
              <a:t>settleable</a:t>
            </a:r>
            <a:r>
              <a:rPr lang="en-US" sz="1600" dirty="0" smtClean="0">
                <a:solidFill>
                  <a:srgbClr val="005595"/>
                </a:solidFill>
                <a:latin typeface="+mn-lt"/>
              </a:rPr>
              <a:t> </a:t>
            </a:r>
            <a:r>
              <a:rPr lang="en-US" sz="1600" dirty="0" err="1" smtClean="0">
                <a:solidFill>
                  <a:srgbClr val="005595"/>
                </a:solidFill>
                <a:latin typeface="+mn-lt"/>
              </a:rPr>
              <a:t>floc</a:t>
            </a:r>
            <a:r>
              <a:rPr lang="en-US" sz="1600" dirty="0" smtClean="0">
                <a:solidFill>
                  <a:srgbClr val="005595"/>
                </a:solidFill>
                <a:latin typeface="+mn-lt"/>
              </a:rPr>
              <a:t> is formed at an alum dose of 20 mg/l.  The flow rate on the plant effluent meter reads 1,388 gpm and will stay at that rate for the next 24 hours.  The coagulant used is 48.5% liquid alum with a weight of 10.9 </a:t>
            </a:r>
            <a:r>
              <a:rPr lang="en-US" sz="1600" dirty="0" err="1" smtClean="0">
                <a:solidFill>
                  <a:srgbClr val="005595"/>
                </a:solidFill>
                <a:latin typeface="+mn-lt"/>
              </a:rPr>
              <a:t>lb</a:t>
            </a:r>
            <a:r>
              <a:rPr lang="en-US" sz="1600" dirty="0" smtClean="0">
                <a:solidFill>
                  <a:srgbClr val="005595"/>
                </a:solidFill>
                <a:latin typeface="+mn-lt"/>
              </a:rPr>
              <a:t>/gal.</a:t>
            </a:r>
          </a:p>
          <a:p>
            <a:pPr eaLnBrk="1" hangingPunct="1">
              <a:spcAft>
                <a:spcPts val="1800"/>
              </a:spcAft>
            </a:pPr>
            <a:r>
              <a:rPr lang="en-US" sz="1600" dirty="0" smtClean="0">
                <a:solidFill>
                  <a:srgbClr val="005595"/>
                </a:solidFill>
                <a:latin typeface="+mn-lt"/>
              </a:rPr>
              <a:t>Solve for: </a:t>
            </a:r>
          </a:p>
          <a:p>
            <a:pPr marL="342900" indent="-342900" eaLnBrk="1" hangingPunct="1">
              <a:spcAft>
                <a:spcPts val="0"/>
              </a:spcAft>
              <a:buAutoNum type="arabicParenR"/>
            </a:pPr>
            <a:r>
              <a:rPr lang="en-US" sz="1600" dirty="0" smtClean="0">
                <a:solidFill>
                  <a:srgbClr val="005595"/>
                </a:solidFill>
                <a:latin typeface="+mn-lt"/>
              </a:rPr>
              <a:t>Plant flow = 2 MGD; </a:t>
            </a:r>
          </a:p>
          <a:p>
            <a:pPr marL="342900" indent="-342900" eaLnBrk="1" hangingPunct="1">
              <a:spcAft>
                <a:spcPts val="0"/>
              </a:spcAft>
              <a:buAutoNum type="arabicParenR"/>
            </a:pPr>
            <a:r>
              <a:rPr lang="en-US" sz="1600" dirty="0" smtClean="0">
                <a:solidFill>
                  <a:srgbClr val="005595"/>
                </a:solidFill>
                <a:latin typeface="+mn-lt"/>
              </a:rPr>
              <a:t>Alum SG = 1.31; </a:t>
            </a:r>
          </a:p>
          <a:p>
            <a:pPr marL="342900" indent="-342900" eaLnBrk="1" hangingPunct="1">
              <a:spcAft>
                <a:spcPts val="0"/>
              </a:spcAft>
              <a:buAutoNum type="arabicParenR"/>
            </a:pPr>
            <a:r>
              <a:rPr lang="en-US" sz="1600" dirty="0" smtClean="0">
                <a:solidFill>
                  <a:srgbClr val="005595"/>
                </a:solidFill>
                <a:latin typeface="+mn-lt"/>
              </a:rPr>
              <a:t>Available alum concentration =  634,032 mg/l; </a:t>
            </a:r>
          </a:p>
          <a:p>
            <a:pPr marL="342900" indent="-342900" eaLnBrk="1" hangingPunct="1">
              <a:spcAft>
                <a:spcPts val="0"/>
              </a:spcAft>
              <a:buAutoNum type="arabicParenR"/>
            </a:pPr>
            <a:r>
              <a:rPr lang="en-US" sz="1600" dirty="0">
                <a:solidFill>
                  <a:srgbClr val="005595"/>
                </a:solidFill>
                <a:latin typeface="+mn-lt"/>
              </a:rPr>
              <a:t>Alum feed rate = 333.6 lbs/day;</a:t>
            </a:r>
            <a:endParaRPr lang="en-US" sz="1600" dirty="0">
              <a:solidFill>
                <a:srgbClr val="C00000"/>
              </a:solidFill>
              <a:latin typeface="+mn-lt"/>
            </a:endParaRPr>
          </a:p>
          <a:p>
            <a:pPr marL="342900" indent="-342900" eaLnBrk="1" hangingPunct="1">
              <a:spcAft>
                <a:spcPts val="0"/>
              </a:spcAft>
              <a:buAutoNum type="arabicParenR"/>
            </a:pPr>
            <a:r>
              <a:rPr lang="en-US" sz="1600" dirty="0" smtClean="0">
                <a:solidFill>
                  <a:srgbClr val="C00000"/>
                </a:solidFill>
                <a:latin typeface="+mn-lt"/>
              </a:rPr>
              <a:t>Alum feed rate = 63 </a:t>
            </a:r>
            <a:r>
              <a:rPr lang="en-US" sz="1600" dirty="0" err="1" smtClean="0">
                <a:solidFill>
                  <a:srgbClr val="C00000"/>
                </a:solidFill>
                <a:latin typeface="+mn-lt"/>
              </a:rPr>
              <a:t>gpd</a:t>
            </a:r>
            <a:r>
              <a:rPr lang="en-US" sz="1600" dirty="0" smtClean="0">
                <a:solidFill>
                  <a:srgbClr val="C00000"/>
                </a:solidFill>
                <a:latin typeface="+mn-lt"/>
              </a:rPr>
              <a:t>; </a:t>
            </a:r>
          </a:p>
        </p:txBody>
      </p:sp>
      <p:grpSp>
        <p:nvGrpSpPr>
          <p:cNvPr id="17" name="Group 16"/>
          <p:cNvGrpSpPr/>
          <p:nvPr/>
        </p:nvGrpSpPr>
        <p:grpSpPr>
          <a:xfrm>
            <a:off x="6266986" y="4876800"/>
            <a:ext cx="857714" cy="598449"/>
            <a:chOff x="6266986" y="4876800"/>
            <a:chExt cx="857714" cy="598449"/>
          </a:xfrm>
        </p:grpSpPr>
        <p:sp>
          <p:nvSpPr>
            <p:cNvPr id="18" name="Trapezoid 17"/>
            <p:cNvSpPr/>
            <p:nvPr/>
          </p:nvSpPr>
          <p:spPr bwMode="auto">
            <a:xfrm rot="16200000">
              <a:off x="6200543" y="4943243"/>
              <a:ext cx="381000" cy="248114"/>
            </a:xfrm>
            <a:prstGeom prst="trapezoi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9" name="Rectangle 18"/>
            <p:cNvSpPr/>
            <p:nvPr/>
          </p:nvSpPr>
          <p:spPr bwMode="auto">
            <a:xfrm>
              <a:off x="6629400" y="48768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20" name="Block Arc 19"/>
            <p:cNvSpPr/>
            <p:nvPr/>
          </p:nvSpPr>
          <p:spPr bwMode="auto">
            <a:xfrm>
              <a:off x="6515100" y="5257800"/>
              <a:ext cx="609600" cy="217449"/>
            </a:xfrm>
            <a:prstGeom prst="blockArc">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21" name="Rectangle 20"/>
            <p:cNvSpPr/>
            <p:nvPr/>
          </p:nvSpPr>
          <p:spPr bwMode="auto">
            <a:xfrm>
              <a:off x="6515099" y="4876800"/>
              <a:ext cx="114301"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sp>
        <p:nvSpPr>
          <p:cNvPr id="22" name="Line Callout 2 21"/>
          <p:cNvSpPr/>
          <p:nvPr/>
        </p:nvSpPr>
        <p:spPr bwMode="auto">
          <a:xfrm flipH="1">
            <a:off x="7248962" y="4495800"/>
            <a:ext cx="1437835" cy="979449"/>
          </a:xfrm>
          <a:prstGeom prst="borderCallout2">
            <a:avLst>
              <a:gd name="adj1" fmla="val 22005"/>
              <a:gd name="adj2" fmla="val -4081"/>
              <a:gd name="adj3" fmla="val 27431"/>
              <a:gd name="adj4" fmla="val -16667"/>
              <a:gd name="adj5" fmla="val 29786"/>
              <a:gd name="adj6" fmla="val -11863"/>
            </a:avLst>
          </a:prstGeom>
          <a:solidFill>
            <a:schemeClr val="accent1"/>
          </a:solid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C00000"/>
                </a:solidFill>
                <a:effectLst/>
                <a:latin typeface="+mj-lt"/>
              </a:rPr>
              <a:t>Pump Feed Rate = </a:t>
            </a:r>
            <a:r>
              <a:rPr lang="en-US" sz="2000" dirty="0" smtClean="0">
                <a:solidFill>
                  <a:srgbClr val="C00000"/>
                </a:solidFill>
                <a:latin typeface="+mj-lt"/>
              </a:rPr>
              <a:t>63 </a:t>
            </a:r>
            <a:r>
              <a:rPr lang="en-US" sz="2000" dirty="0" err="1" smtClean="0">
                <a:solidFill>
                  <a:srgbClr val="C00000"/>
                </a:solidFill>
                <a:latin typeface="+mj-lt"/>
              </a:rPr>
              <a:t>gpd</a:t>
            </a:r>
            <a:endParaRPr kumimoji="0" lang="en-US" sz="2000" b="0" i="0" u="none" strike="noStrike" cap="none" normalizeH="0" baseline="0" dirty="0" smtClean="0">
              <a:ln>
                <a:noFill/>
              </a:ln>
              <a:solidFill>
                <a:srgbClr val="C00000"/>
              </a:solidFill>
              <a:effectLst/>
              <a:latin typeface="+mj-lt"/>
            </a:endParaRPr>
          </a:p>
        </p:txBody>
      </p:sp>
      <mc:AlternateContent xmlns:mc="http://schemas.openxmlformats.org/markup-compatibility/2006" xmlns:a14="http://schemas.microsoft.com/office/drawing/2010/main">
        <mc:Choice Requires="a14">
          <p:sp>
            <p:nvSpPr>
              <p:cNvPr id="11" name="TextBox 10"/>
              <p:cNvSpPr txBox="1"/>
              <p:nvPr/>
            </p:nvSpPr>
            <p:spPr>
              <a:xfrm>
                <a:off x="443283" y="3477665"/>
                <a:ext cx="8430769" cy="932756"/>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𝐹𝑒𝑒𝑑</m:t>
                    </m:r>
                    <m:r>
                      <a:rPr lang="en-US" b="0" i="1" smtClean="0">
                        <a:latin typeface="Cambria Math" panose="02040503050406030204" pitchFamily="18" charset="0"/>
                      </a:rPr>
                      <m:t> </m:t>
                    </m:r>
                    <m:r>
                      <a:rPr lang="en-US" b="0" i="1" smtClean="0">
                        <a:latin typeface="Cambria Math" panose="02040503050406030204" pitchFamily="18" charset="0"/>
                      </a:rPr>
                      <m:t>𝑟𝑎𝑡𝑒</m:t>
                    </m:r>
                    <m:r>
                      <a:rPr lang="en-US" b="0" i="1" smtClean="0">
                        <a:latin typeface="Cambria Math" panose="02040503050406030204" pitchFamily="18" charset="0"/>
                      </a:rPr>
                      <m:t> </m:t>
                    </m:r>
                    <m:d>
                      <m:dPr>
                        <m:ctrlPr>
                          <a:rPr lang="en-US" b="0" i="1" smtClean="0">
                            <a:latin typeface="Cambria Math" panose="02040503050406030204" pitchFamily="18" charset="0"/>
                          </a:rPr>
                        </m:ctrlPr>
                      </m:dPr>
                      <m:e>
                        <m:r>
                          <a:rPr lang="en-US" b="0" i="1" smtClean="0">
                            <a:latin typeface="Cambria Math" panose="02040503050406030204" pitchFamily="18" charset="0"/>
                          </a:rPr>
                          <m:t>𝑔𝑝𝑑</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333.6 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𝑙𝑏𝑠</m:t>
                                    </m:r>
                                  </m:num>
                                  <m:den>
                                    <m:r>
                                      <a:rPr lang="en-US" b="0" i="1" smtClean="0">
                                        <a:latin typeface="Cambria Math" panose="02040503050406030204" pitchFamily="18" charset="0"/>
                                      </a:rPr>
                                      <m:t>𝑑𝑎𝑦</m:t>
                                    </m:r>
                                  </m:den>
                                </m:f>
                              </m:e>
                            </m:d>
                          </m:e>
                        </m:d>
                      </m:num>
                      <m:den>
                        <m:d>
                          <m:dPr>
                            <m:begChr m:val="["/>
                            <m:endChr m:val="]"/>
                            <m:ctrlPr>
                              <a:rPr lang="en-US" b="0" i="1" smtClean="0">
                                <a:latin typeface="Cambria Math" panose="02040503050406030204" pitchFamily="18" charset="0"/>
                              </a:rPr>
                            </m:ctrlPr>
                          </m:d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48.5</m:t>
                                    </m:r>
                                    <m:r>
                                      <a:rPr lang="en-US" b="0" i="1" strike="sngStrike" smtClean="0">
                                        <a:solidFill>
                                          <a:srgbClr val="C00000"/>
                                        </a:solidFill>
                                        <a:latin typeface="Cambria Math" panose="02040503050406030204" pitchFamily="18" charset="0"/>
                                      </a:rPr>
                                      <m:t>%</m:t>
                                    </m:r>
                                  </m:num>
                                  <m:den>
                                    <m:r>
                                      <a:rPr lang="en-US" b="0" i="1" smtClean="0">
                                        <a:latin typeface="Cambria Math" panose="02040503050406030204" pitchFamily="18" charset="0"/>
                                      </a:rPr>
                                      <m:t>100</m:t>
                                    </m:r>
                                    <m:r>
                                      <a:rPr lang="en-US" b="0" i="1" strike="sngStrike" smtClean="0">
                                        <a:solidFill>
                                          <a:srgbClr val="C00000"/>
                                        </a:solidFill>
                                        <a:latin typeface="Cambria Math" panose="02040503050406030204" pitchFamily="18" charset="0"/>
                                      </a:rPr>
                                      <m:t>%</m:t>
                                    </m:r>
                                  </m:den>
                                </m:f>
                              </m:e>
                            </m:d>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1.31 </m:t>
                            </m:r>
                            <m:r>
                              <a:rPr lang="en-US" b="0" i="1" smtClean="0">
                                <a:latin typeface="Cambria Math" panose="02040503050406030204" pitchFamily="18" charset="0"/>
                              </a:rPr>
                              <m:t>𝑥</m:t>
                            </m:r>
                            <m:r>
                              <a:rPr lang="en-US" b="0" i="1" smtClean="0">
                                <a:latin typeface="Cambria Math" panose="02040503050406030204" pitchFamily="18" charset="0"/>
                              </a:rPr>
                              <m:t> 8.34</m:t>
                            </m:r>
                            <m:f>
                              <m:fPr>
                                <m:ctrlPr>
                                  <a:rPr lang="en-US" b="0" i="1" smtClean="0">
                                    <a:latin typeface="Cambria Math" panose="02040503050406030204" pitchFamily="18" charset="0"/>
                                  </a:rPr>
                                </m:ctrlPr>
                              </m:fPr>
                              <m:num>
                                <m:r>
                                  <a:rPr lang="en-US" b="0" i="1" smtClean="0">
                                    <a:latin typeface="Cambria Math" panose="02040503050406030204" pitchFamily="18" charset="0"/>
                                  </a:rPr>
                                  <m:t>𝑙𝑏𝑠</m:t>
                                </m:r>
                              </m:num>
                              <m:den>
                                <m:r>
                                  <a:rPr lang="en-US" b="0" i="1" smtClean="0">
                                    <a:latin typeface="Cambria Math" panose="02040503050406030204" pitchFamily="18" charset="0"/>
                                  </a:rPr>
                                  <m:t>𝑔𝑎𝑙</m:t>
                                </m:r>
                              </m:den>
                            </m:f>
                          </m:e>
                        </m:d>
                      </m:den>
                    </m:f>
                  </m:oMath>
                </a14:m>
                <a:r>
                  <a:rPr lang="en-US" dirty="0" smtClean="0"/>
                  <a:t> =  </a:t>
                </a:r>
                <a14:m>
                  <m:oMath xmlns:m="http://schemas.openxmlformats.org/officeDocument/2006/math">
                    <m:f>
                      <m:fPr>
                        <m:ctrlPr>
                          <a:rPr lang="en-US" i="1">
                            <a:latin typeface="Cambria Math" panose="02040503050406030204" pitchFamily="18" charset="0"/>
                          </a:rPr>
                        </m:ctrlPr>
                      </m:fPr>
                      <m:num>
                        <m:d>
                          <m:dPr>
                            <m:begChr m:val="["/>
                            <m:endChr m:val="]"/>
                            <m:ctrlPr>
                              <a:rPr lang="en-US" i="1">
                                <a:latin typeface="Cambria Math" panose="02040503050406030204" pitchFamily="18" charset="0"/>
                              </a:rPr>
                            </m:ctrlPr>
                          </m:dPr>
                          <m:e>
                            <m:r>
                              <a:rPr lang="en-US" i="1">
                                <a:latin typeface="Cambria Math" panose="02040503050406030204" pitchFamily="18" charset="0"/>
                              </a:rPr>
                              <m:t>333.6</m:t>
                            </m:r>
                            <m:r>
                              <a:rPr lang="en-US" i="1" smtClean="0">
                                <a:latin typeface="Cambria Math" panose="02040503050406030204" pitchFamily="18" charset="0"/>
                              </a:rPr>
                              <m:t> </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strike="sngStrike" smtClean="0">
                                        <a:solidFill>
                                          <a:srgbClr val="C00000"/>
                                        </a:solidFill>
                                        <a:latin typeface="Cambria Math" panose="02040503050406030204" pitchFamily="18" charset="0"/>
                                      </a:rPr>
                                      <m:t>𝑙𝑏𝑠</m:t>
                                    </m:r>
                                  </m:num>
                                  <m:den>
                                    <m:r>
                                      <a:rPr lang="en-US" i="1">
                                        <a:latin typeface="Cambria Math" panose="02040503050406030204" pitchFamily="18" charset="0"/>
                                      </a:rPr>
                                      <m:t>𝑑𝑎𝑦</m:t>
                                    </m:r>
                                  </m:den>
                                </m:f>
                              </m:e>
                            </m:d>
                          </m:e>
                        </m:d>
                      </m:num>
                      <m:den>
                        <m:d>
                          <m:dPr>
                            <m:begChr m:val="["/>
                            <m:endChr m:val="]"/>
                            <m:ctrlPr>
                              <a:rPr lang="en-US" i="1">
                                <a:latin typeface="Cambria Math" panose="02040503050406030204" pitchFamily="18" charset="0"/>
                              </a:rPr>
                            </m:ctrlPr>
                          </m:dPr>
                          <m:e>
                            <m:r>
                              <a:rPr lang="en-US" b="0" i="1" smtClean="0">
                                <a:latin typeface="Cambria Math" panose="02040503050406030204" pitchFamily="18" charset="0"/>
                              </a:rPr>
                              <m:t>5.2988</m:t>
                            </m:r>
                            <m:f>
                              <m:fPr>
                                <m:ctrlPr>
                                  <a:rPr lang="en-US" i="1">
                                    <a:latin typeface="Cambria Math" panose="02040503050406030204" pitchFamily="18" charset="0"/>
                                  </a:rPr>
                                </m:ctrlPr>
                              </m:fPr>
                              <m:num>
                                <m:r>
                                  <a:rPr lang="en-US" i="1" strike="sngStrike" smtClean="0">
                                    <a:solidFill>
                                      <a:srgbClr val="C00000"/>
                                    </a:solidFill>
                                    <a:latin typeface="Cambria Math" panose="02040503050406030204" pitchFamily="18" charset="0"/>
                                  </a:rPr>
                                  <m:t>𝑙𝑏𝑠</m:t>
                                </m:r>
                              </m:num>
                              <m:den>
                                <m:r>
                                  <a:rPr lang="en-US" i="1">
                                    <a:latin typeface="Cambria Math" panose="02040503050406030204" pitchFamily="18" charset="0"/>
                                  </a:rPr>
                                  <m:t>𝑔𝑎𝑙</m:t>
                                </m:r>
                              </m:den>
                            </m:f>
                          </m:e>
                        </m:d>
                      </m:den>
                    </m:f>
                  </m:oMath>
                </a14:m>
                <a:r>
                  <a:rPr lang="en-US" dirty="0" smtClean="0"/>
                  <a:t> = 63 </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𝑔𝑎𝑙</m:t>
                        </m:r>
                      </m:num>
                      <m:den>
                        <m:r>
                          <a:rPr lang="en-US" b="0" i="1" smtClean="0">
                            <a:latin typeface="Cambria Math" panose="02040503050406030204" pitchFamily="18" charset="0"/>
                          </a:rPr>
                          <m:t>𝑑𝑎𝑦</m:t>
                        </m:r>
                      </m:den>
                    </m:f>
                  </m:oMath>
                </a14:m>
                <a:r>
                  <a:rPr lang="en-US" dirty="0" smtClean="0"/>
                  <a:t> </a:t>
                </a:r>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443283" y="3477665"/>
                <a:ext cx="8430769" cy="932756"/>
              </a:xfrm>
              <a:prstGeom prst="rect">
                <a:avLst/>
              </a:prstGeom>
              <a:blipFill rotWithShape="0">
                <a:blip r:embed="rId3"/>
                <a:stretch>
                  <a:fillRect/>
                </a:stretch>
              </a:blipFill>
            </p:spPr>
            <p:txBody>
              <a:bodyPr/>
              <a:lstStyle/>
              <a:p>
                <a:r>
                  <a:rPr lang="en-US">
                    <a:noFill/>
                  </a:rPr>
                  <a:t> </a:t>
                </a:r>
              </a:p>
            </p:txBody>
          </p:sp>
        </mc:Fallback>
      </mc:AlternateContent>
      <p:sp>
        <p:nvSpPr>
          <p:cNvPr id="12" name="Rectangle 11"/>
          <p:cNvSpPr/>
          <p:nvPr/>
        </p:nvSpPr>
        <p:spPr bwMode="auto">
          <a:xfrm>
            <a:off x="7634189" y="3647250"/>
            <a:ext cx="1183960" cy="619950"/>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2838418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75290" y="113026"/>
            <a:ext cx="7772400" cy="421339"/>
          </a:xfrm>
        </p:spPr>
        <p:txBody>
          <a:bodyPr/>
          <a:lstStyle/>
          <a:p>
            <a:pPr eaLnBrk="1" hangingPunct="1">
              <a:defRPr/>
            </a:pPr>
            <a:r>
              <a:rPr lang="en-US" dirty="0" smtClean="0"/>
              <a:t>One more example - Alum</a:t>
            </a:r>
          </a:p>
        </p:txBody>
      </p:sp>
      <p:sp>
        <p:nvSpPr>
          <p:cNvPr id="9" name="Rectangle 8"/>
          <p:cNvSpPr/>
          <p:nvPr/>
        </p:nvSpPr>
        <p:spPr>
          <a:xfrm>
            <a:off x="228601" y="634173"/>
            <a:ext cx="8589548" cy="3016210"/>
          </a:xfrm>
          <a:prstGeom prst="rect">
            <a:avLst/>
          </a:prstGeom>
        </p:spPr>
        <p:txBody>
          <a:bodyPr wrap="square">
            <a:spAutoFit/>
          </a:bodyPr>
          <a:lstStyle/>
          <a:p>
            <a:pPr eaLnBrk="1" hangingPunct="1">
              <a:spcAft>
                <a:spcPts val="1800"/>
              </a:spcAft>
            </a:pPr>
            <a:r>
              <a:rPr lang="en-US" sz="1600" dirty="0" smtClean="0">
                <a:solidFill>
                  <a:srgbClr val="005595"/>
                </a:solidFill>
                <a:latin typeface="+mn-lt"/>
              </a:rPr>
              <a:t>Jar testing shows that the most </a:t>
            </a:r>
            <a:r>
              <a:rPr lang="en-US" sz="1600" dirty="0" err="1" smtClean="0">
                <a:solidFill>
                  <a:srgbClr val="005595"/>
                </a:solidFill>
                <a:latin typeface="+mn-lt"/>
              </a:rPr>
              <a:t>settleable</a:t>
            </a:r>
            <a:r>
              <a:rPr lang="en-US" sz="1600" dirty="0" smtClean="0">
                <a:solidFill>
                  <a:srgbClr val="005595"/>
                </a:solidFill>
                <a:latin typeface="+mn-lt"/>
              </a:rPr>
              <a:t> </a:t>
            </a:r>
            <a:r>
              <a:rPr lang="en-US" sz="1600" dirty="0" err="1" smtClean="0">
                <a:solidFill>
                  <a:srgbClr val="005595"/>
                </a:solidFill>
                <a:latin typeface="+mn-lt"/>
              </a:rPr>
              <a:t>floc</a:t>
            </a:r>
            <a:r>
              <a:rPr lang="en-US" sz="1600" dirty="0" smtClean="0">
                <a:solidFill>
                  <a:srgbClr val="005595"/>
                </a:solidFill>
                <a:latin typeface="+mn-lt"/>
              </a:rPr>
              <a:t> is formed at an alum dose of 20 mg/l.  The flow rate on the plant effluent meter reads 1,388 gpm and will stay at that rate for the next 24 hours.  The coagulant used is 48.5% liquid alum with a weight of 10.9 </a:t>
            </a:r>
            <a:r>
              <a:rPr lang="en-US" sz="1600" dirty="0" err="1" smtClean="0">
                <a:solidFill>
                  <a:srgbClr val="005595"/>
                </a:solidFill>
                <a:latin typeface="+mn-lt"/>
              </a:rPr>
              <a:t>lb</a:t>
            </a:r>
            <a:r>
              <a:rPr lang="en-US" sz="1600" dirty="0" smtClean="0">
                <a:solidFill>
                  <a:srgbClr val="005595"/>
                </a:solidFill>
                <a:latin typeface="+mn-lt"/>
              </a:rPr>
              <a:t>/gal.</a:t>
            </a:r>
          </a:p>
          <a:p>
            <a:pPr eaLnBrk="1" hangingPunct="1">
              <a:spcAft>
                <a:spcPts val="1800"/>
              </a:spcAft>
            </a:pPr>
            <a:r>
              <a:rPr lang="en-US" sz="1600" dirty="0" smtClean="0">
                <a:solidFill>
                  <a:srgbClr val="005595"/>
                </a:solidFill>
                <a:latin typeface="+mn-lt"/>
              </a:rPr>
              <a:t>Solve for: </a:t>
            </a:r>
          </a:p>
          <a:p>
            <a:pPr marL="342900" indent="-342900" eaLnBrk="1" hangingPunct="1">
              <a:spcAft>
                <a:spcPts val="0"/>
              </a:spcAft>
              <a:buAutoNum type="arabicParenR"/>
            </a:pPr>
            <a:r>
              <a:rPr lang="en-US" sz="1600" dirty="0" smtClean="0">
                <a:solidFill>
                  <a:srgbClr val="005595"/>
                </a:solidFill>
                <a:latin typeface="+mn-lt"/>
              </a:rPr>
              <a:t>Plant flow = 2 MGD; </a:t>
            </a:r>
          </a:p>
          <a:p>
            <a:pPr marL="342900" indent="-342900" eaLnBrk="1" hangingPunct="1">
              <a:spcAft>
                <a:spcPts val="0"/>
              </a:spcAft>
              <a:buAutoNum type="arabicParenR"/>
            </a:pPr>
            <a:r>
              <a:rPr lang="en-US" sz="1600" dirty="0" smtClean="0">
                <a:solidFill>
                  <a:srgbClr val="005595"/>
                </a:solidFill>
                <a:latin typeface="+mn-lt"/>
              </a:rPr>
              <a:t>Alum SG = 1.31; </a:t>
            </a:r>
          </a:p>
          <a:p>
            <a:pPr marL="342900" indent="-342900" eaLnBrk="1" hangingPunct="1">
              <a:spcAft>
                <a:spcPts val="0"/>
              </a:spcAft>
              <a:buAutoNum type="arabicParenR"/>
            </a:pPr>
            <a:r>
              <a:rPr lang="en-US" sz="1600" dirty="0" smtClean="0">
                <a:solidFill>
                  <a:srgbClr val="005595"/>
                </a:solidFill>
                <a:latin typeface="+mn-lt"/>
              </a:rPr>
              <a:t>Available alum concentration =  634,032 mg/l; </a:t>
            </a:r>
          </a:p>
          <a:p>
            <a:pPr marL="342900" indent="-342900" eaLnBrk="1" hangingPunct="1">
              <a:spcAft>
                <a:spcPts val="0"/>
              </a:spcAft>
              <a:buAutoNum type="arabicParenR"/>
            </a:pPr>
            <a:r>
              <a:rPr lang="en-US" sz="1600" dirty="0">
                <a:solidFill>
                  <a:srgbClr val="005595"/>
                </a:solidFill>
                <a:latin typeface="+mn-lt"/>
              </a:rPr>
              <a:t>Alum feed rate = 333.6 lbs/day;</a:t>
            </a:r>
          </a:p>
          <a:p>
            <a:pPr marL="342900" indent="-342900" eaLnBrk="1" hangingPunct="1">
              <a:spcAft>
                <a:spcPts val="0"/>
              </a:spcAft>
              <a:buAutoNum type="arabicParenR"/>
            </a:pPr>
            <a:r>
              <a:rPr lang="en-US" sz="1600" dirty="0">
                <a:solidFill>
                  <a:srgbClr val="005595"/>
                </a:solidFill>
                <a:latin typeface="+mn-lt"/>
              </a:rPr>
              <a:t>Alum feed rate = 63 </a:t>
            </a:r>
            <a:r>
              <a:rPr lang="en-US" sz="1600" dirty="0" err="1">
                <a:solidFill>
                  <a:srgbClr val="005595"/>
                </a:solidFill>
                <a:latin typeface="+mn-lt"/>
              </a:rPr>
              <a:t>gpd</a:t>
            </a:r>
            <a:r>
              <a:rPr lang="en-US" sz="1600" dirty="0">
                <a:solidFill>
                  <a:srgbClr val="005595"/>
                </a:solidFill>
                <a:latin typeface="+mn-lt"/>
              </a:rPr>
              <a:t>; </a:t>
            </a:r>
          </a:p>
          <a:p>
            <a:pPr marL="342900" indent="-342900" eaLnBrk="1" hangingPunct="1">
              <a:spcAft>
                <a:spcPts val="0"/>
              </a:spcAft>
              <a:buAutoNum type="arabicParenR"/>
            </a:pPr>
            <a:r>
              <a:rPr lang="en-US" sz="1600" dirty="0">
                <a:solidFill>
                  <a:srgbClr val="C00000"/>
                </a:solidFill>
                <a:latin typeface="+mn-lt"/>
              </a:rPr>
              <a:t>Alum feed rate in ml/min</a:t>
            </a:r>
            <a:r>
              <a:rPr lang="en-US" sz="1600" dirty="0" smtClean="0">
                <a:solidFill>
                  <a:srgbClr val="C00000"/>
                </a:solidFill>
                <a:latin typeface="+mn-lt"/>
              </a:rPr>
              <a:t>;</a:t>
            </a:r>
            <a:endParaRPr lang="en-US" sz="1600" dirty="0" smtClean="0">
              <a:solidFill>
                <a:srgbClr val="FF0000"/>
              </a:solidFill>
              <a:latin typeface="+mn-lt"/>
            </a:endParaRPr>
          </a:p>
        </p:txBody>
      </p:sp>
      <p:grpSp>
        <p:nvGrpSpPr>
          <p:cNvPr id="17" name="Group 16"/>
          <p:cNvGrpSpPr/>
          <p:nvPr/>
        </p:nvGrpSpPr>
        <p:grpSpPr>
          <a:xfrm>
            <a:off x="6266986" y="4876800"/>
            <a:ext cx="857714" cy="598449"/>
            <a:chOff x="6266986" y="4876800"/>
            <a:chExt cx="857714" cy="598449"/>
          </a:xfrm>
        </p:grpSpPr>
        <p:sp>
          <p:nvSpPr>
            <p:cNvPr id="18" name="Trapezoid 17"/>
            <p:cNvSpPr/>
            <p:nvPr/>
          </p:nvSpPr>
          <p:spPr bwMode="auto">
            <a:xfrm rot="16200000">
              <a:off x="6200543" y="4943243"/>
              <a:ext cx="381000" cy="248114"/>
            </a:xfrm>
            <a:prstGeom prst="trapezoi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9" name="Rectangle 18"/>
            <p:cNvSpPr/>
            <p:nvPr/>
          </p:nvSpPr>
          <p:spPr bwMode="auto">
            <a:xfrm>
              <a:off x="6629400" y="48768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20" name="Block Arc 19"/>
            <p:cNvSpPr/>
            <p:nvPr/>
          </p:nvSpPr>
          <p:spPr bwMode="auto">
            <a:xfrm>
              <a:off x="6515100" y="5257800"/>
              <a:ext cx="609600" cy="217449"/>
            </a:xfrm>
            <a:prstGeom prst="blockArc">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21" name="Rectangle 20"/>
            <p:cNvSpPr/>
            <p:nvPr/>
          </p:nvSpPr>
          <p:spPr bwMode="auto">
            <a:xfrm>
              <a:off x="6515099" y="4876800"/>
              <a:ext cx="114301"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sp>
        <p:nvSpPr>
          <p:cNvPr id="22" name="Line Callout 2 21"/>
          <p:cNvSpPr/>
          <p:nvPr/>
        </p:nvSpPr>
        <p:spPr bwMode="auto">
          <a:xfrm flipH="1">
            <a:off x="7248960" y="4495800"/>
            <a:ext cx="1742639" cy="979449"/>
          </a:xfrm>
          <a:prstGeom prst="borderCallout2">
            <a:avLst>
              <a:gd name="adj1" fmla="val 22005"/>
              <a:gd name="adj2" fmla="val -4081"/>
              <a:gd name="adj3" fmla="val 27431"/>
              <a:gd name="adj4" fmla="val -16667"/>
              <a:gd name="adj5" fmla="val 29786"/>
              <a:gd name="adj6" fmla="val -11863"/>
            </a:avLst>
          </a:prstGeom>
          <a:solidFill>
            <a:schemeClr val="accent1"/>
          </a:solid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C00000"/>
                </a:solidFill>
                <a:effectLst/>
                <a:latin typeface="+mj-lt"/>
              </a:rPr>
              <a:t>Pump Feed Rate = </a:t>
            </a:r>
            <a:r>
              <a:rPr lang="en-US" sz="2000" dirty="0" smtClean="0">
                <a:solidFill>
                  <a:srgbClr val="C00000"/>
                </a:solidFill>
                <a:latin typeface="+mj-lt"/>
              </a:rPr>
              <a:t>165 ml/min</a:t>
            </a:r>
            <a:endParaRPr kumimoji="0" lang="en-US" sz="2000" b="0" i="0" u="none" strike="noStrike" cap="none" normalizeH="0" baseline="0" dirty="0" smtClean="0">
              <a:ln>
                <a:noFill/>
              </a:ln>
              <a:solidFill>
                <a:srgbClr val="C00000"/>
              </a:solidFill>
              <a:effectLst/>
              <a:latin typeface="+mj-lt"/>
            </a:endParaRPr>
          </a:p>
        </p:txBody>
      </p:sp>
      <mc:AlternateContent xmlns:mc="http://schemas.openxmlformats.org/markup-compatibility/2006" xmlns:a14="http://schemas.microsoft.com/office/drawing/2010/main">
        <mc:Choice Requires="a14">
          <p:sp>
            <p:nvSpPr>
              <p:cNvPr id="12" name="TextBox 11"/>
              <p:cNvSpPr txBox="1"/>
              <p:nvPr/>
            </p:nvSpPr>
            <p:spPr>
              <a:xfrm>
                <a:off x="157716" y="3720208"/>
                <a:ext cx="8560612"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𝐹𝑒𝑒𝑑</m:t>
                      </m:r>
                      <m:r>
                        <a:rPr lang="en-US" sz="1800" b="0" i="1" smtClean="0">
                          <a:latin typeface="Cambria Math" panose="02040503050406030204" pitchFamily="18" charset="0"/>
                        </a:rPr>
                        <m:t> </m:t>
                      </m:r>
                      <m:r>
                        <a:rPr lang="en-US" sz="1800" b="0" i="1" smtClean="0">
                          <a:latin typeface="Cambria Math" panose="02040503050406030204" pitchFamily="18" charset="0"/>
                        </a:rPr>
                        <m:t>𝑟𝑎𝑡𝑒</m:t>
                      </m:r>
                      <m:r>
                        <a:rPr lang="en-US" sz="1800" b="0" i="1" smtClean="0">
                          <a:latin typeface="Cambria Math" panose="02040503050406030204" pitchFamily="18" charset="0"/>
                        </a:rPr>
                        <m:t> </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𝑚𝑙</m:t>
                              </m:r>
                            </m:num>
                            <m:den>
                              <m:r>
                                <a:rPr lang="en-US" sz="1800" b="0" i="1" smtClean="0">
                                  <a:latin typeface="Cambria Math" panose="02040503050406030204" pitchFamily="18" charset="0"/>
                                </a:rPr>
                                <m:t>𝑚𝑖𝑛</m:t>
                              </m:r>
                            </m:den>
                          </m:f>
                        </m:e>
                      </m:d>
                      <m:r>
                        <a:rPr lang="en-US" sz="1800" b="0" i="1" smtClean="0">
                          <a:latin typeface="Cambria Math" panose="02040503050406030204" pitchFamily="18" charset="0"/>
                        </a:rPr>
                        <m:t>=</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r>
                                <a:rPr lang="en-US" sz="1800" b="0" i="1" smtClean="0">
                                  <a:latin typeface="Cambria Math" panose="02040503050406030204" pitchFamily="18" charset="0"/>
                                </a:rPr>
                                <m:t>1 </m:t>
                              </m:r>
                              <m:r>
                                <a:rPr lang="en-US" sz="1800" b="0" i="1" strike="sngStrike" smtClean="0">
                                  <a:solidFill>
                                    <a:srgbClr val="C00000"/>
                                  </a:solidFill>
                                  <a:latin typeface="Cambria Math" panose="02040503050406030204" pitchFamily="18" charset="0"/>
                                </a:rPr>
                                <m:t>𝑑𝑎𝑦</m:t>
                              </m:r>
                            </m:num>
                            <m:den>
                              <m:r>
                                <a:rPr lang="en-US" sz="1800" b="0" i="1" smtClean="0">
                                  <a:latin typeface="Cambria Math" panose="02040503050406030204" pitchFamily="18" charset="0"/>
                                </a:rPr>
                                <m:t>1,440 </m:t>
                              </m:r>
                              <m:r>
                                <a:rPr lang="en-US" sz="1800" b="0" i="1" smtClean="0">
                                  <a:latin typeface="Cambria Math" panose="02040503050406030204" pitchFamily="18" charset="0"/>
                                </a:rPr>
                                <m:t>𝑚𝑖𝑛</m:t>
                              </m:r>
                            </m:den>
                          </m:f>
                        </m:e>
                      </m:d>
                      <m:r>
                        <a:rPr lang="en-US" sz="1800" b="0" i="1" smtClean="0">
                          <a:latin typeface="Cambria Math" panose="02040503050406030204" pitchFamily="18" charset="0"/>
                        </a:rPr>
                        <m:t>𝑥</m:t>
                      </m:r>
                      <m:r>
                        <a:rPr lang="en-US" sz="1800" b="0" i="1" smtClean="0">
                          <a:latin typeface="Cambria Math" panose="02040503050406030204" pitchFamily="18" charset="0"/>
                        </a:rPr>
                        <m:t> 63 </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trike="sngStrike" smtClean="0">
                                  <a:solidFill>
                                    <a:srgbClr val="C00000"/>
                                  </a:solidFill>
                                  <a:latin typeface="Cambria Math" panose="02040503050406030204" pitchFamily="18" charset="0"/>
                                </a:rPr>
                                <m:t>𝑔𝑎𝑙𝑙𝑜𝑛𝑠</m:t>
                              </m:r>
                            </m:num>
                            <m:den>
                              <m:r>
                                <a:rPr lang="en-US" sz="1800" b="0" i="1" strike="sngStrike" smtClean="0">
                                  <a:solidFill>
                                    <a:srgbClr val="C00000"/>
                                  </a:solidFill>
                                  <a:latin typeface="Cambria Math" panose="02040503050406030204" pitchFamily="18" charset="0"/>
                                </a:rPr>
                                <m:t>𝑑𝑎𝑦</m:t>
                              </m:r>
                            </m:den>
                          </m:f>
                        </m:e>
                      </m:d>
                      <m:r>
                        <a:rPr lang="en-US" sz="1800" b="0" i="1" smtClean="0">
                          <a:latin typeface="Cambria Math" panose="02040503050406030204" pitchFamily="18" charset="0"/>
                        </a:rPr>
                        <m:t>𝑥</m:t>
                      </m:r>
                      <m:r>
                        <a:rPr lang="en-US" sz="1800" b="0" i="1" smtClean="0">
                          <a:latin typeface="Cambria Math" panose="02040503050406030204" pitchFamily="18" charset="0"/>
                        </a:rPr>
                        <m:t> 3.7854 </m:t>
                      </m:r>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a:rPr lang="en-US" sz="1800" b="0" i="1" strike="sngStrike" smtClean="0">
                                  <a:solidFill>
                                    <a:srgbClr val="C00000"/>
                                  </a:solidFill>
                                  <a:latin typeface="Cambria Math" panose="02040503050406030204" pitchFamily="18" charset="0"/>
                                </a:rPr>
                                <m:t>𝑙𝑖𝑡𝑒𝑟𝑠</m:t>
                              </m:r>
                            </m:num>
                            <m:den>
                              <m:r>
                                <a:rPr lang="en-US" sz="1800" b="0" i="1" strike="sngStrike" smtClean="0">
                                  <a:solidFill>
                                    <a:srgbClr val="C00000"/>
                                  </a:solidFill>
                                  <a:latin typeface="Cambria Math" panose="02040503050406030204" pitchFamily="18" charset="0"/>
                                </a:rPr>
                                <m:t>𝑔𝑎𝑙𝑙𝑜𝑛</m:t>
                              </m:r>
                            </m:den>
                          </m:f>
                        </m:e>
                      </m:d>
                      <m:r>
                        <a:rPr lang="en-US" sz="1800" b="0" i="1" smtClean="0">
                          <a:latin typeface="Cambria Math" panose="02040503050406030204" pitchFamily="18" charset="0"/>
                        </a:rPr>
                        <m:t>𝑥</m:t>
                      </m:r>
                      <m:r>
                        <a:rPr lang="en-US" sz="1800" b="0" i="1" smtClean="0">
                          <a:latin typeface="Cambria Math" panose="02040503050406030204" pitchFamily="18" charset="0"/>
                        </a:rPr>
                        <m:t> 1,000 </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r>
                                <a:rPr lang="en-US" sz="1800" i="1">
                                  <a:latin typeface="Cambria Math" panose="02040503050406030204" pitchFamily="18" charset="0"/>
                                </a:rPr>
                                <m:t>𝑚</m:t>
                              </m:r>
                              <m:r>
                                <a:rPr lang="en-US" sz="1800" b="0" i="1" smtClean="0">
                                  <a:latin typeface="Cambria Math" panose="02040503050406030204" pitchFamily="18" charset="0"/>
                                </a:rPr>
                                <m:t>𝑙</m:t>
                              </m:r>
                            </m:num>
                            <m:den>
                              <m:r>
                                <a:rPr lang="en-US" sz="1800" b="0" i="1" strike="sngStrike" smtClean="0">
                                  <a:solidFill>
                                    <a:srgbClr val="C00000"/>
                                  </a:solidFill>
                                  <a:latin typeface="Cambria Math" panose="02040503050406030204" pitchFamily="18" charset="0"/>
                                </a:rPr>
                                <m:t>𝑙𝑖𝑡𝑒𝑟</m:t>
                              </m:r>
                            </m:den>
                          </m:f>
                        </m:e>
                      </m:d>
                    </m:oMath>
                  </m:oMathPara>
                </a14:m>
                <a:endParaRPr lang="en-US" sz="1800" dirty="0"/>
              </a:p>
            </p:txBody>
          </p:sp>
        </mc:Choice>
        <mc:Fallback xmlns="">
          <p:sp>
            <p:nvSpPr>
              <p:cNvPr id="12" name="TextBox 11"/>
              <p:cNvSpPr txBox="1">
                <a:spLocks noRot="1" noChangeAspect="1" noMove="1" noResize="1" noEditPoints="1" noAdjustHandles="1" noChangeArrowheads="1" noChangeShapeType="1" noTextEdit="1"/>
              </p:cNvSpPr>
              <p:nvPr/>
            </p:nvSpPr>
            <p:spPr>
              <a:xfrm>
                <a:off x="157716" y="3720208"/>
                <a:ext cx="8560612" cy="62235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228601" y="5027934"/>
                <a:ext cx="288264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𝐹𝑒𝑒𝑑</m:t>
                      </m:r>
                      <m:r>
                        <a:rPr lang="en-US" sz="2000" b="0" i="1" smtClean="0">
                          <a:latin typeface="Cambria Math" panose="02040503050406030204" pitchFamily="18" charset="0"/>
                        </a:rPr>
                        <m:t> </m:t>
                      </m:r>
                      <m:r>
                        <a:rPr lang="en-US" sz="2000" b="0" i="1" smtClean="0">
                          <a:latin typeface="Cambria Math" panose="02040503050406030204" pitchFamily="18" charset="0"/>
                        </a:rPr>
                        <m:t>𝑟𝑎𝑡𝑒</m:t>
                      </m:r>
                      <m:r>
                        <a:rPr lang="en-US" sz="2000" b="0" i="1" smtClean="0">
                          <a:latin typeface="Cambria Math" panose="02040503050406030204" pitchFamily="18" charset="0"/>
                        </a:rPr>
                        <m:t>=165 </m:t>
                      </m:r>
                      <m:r>
                        <a:rPr lang="en-US" sz="2000" b="0" i="1" smtClean="0">
                          <a:latin typeface="Cambria Math" panose="02040503050406030204" pitchFamily="18" charset="0"/>
                        </a:rPr>
                        <m:t>𝑚𝑙</m:t>
                      </m:r>
                      <m:r>
                        <a:rPr lang="en-US" sz="2000" b="0" i="1" smtClean="0">
                          <a:latin typeface="Cambria Math" panose="02040503050406030204" pitchFamily="18" charset="0"/>
                        </a:rPr>
                        <m:t>/</m:t>
                      </m:r>
                      <m:r>
                        <a:rPr lang="en-US" sz="2000" b="0" i="1" smtClean="0">
                          <a:latin typeface="Cambria Math" panose="02040503050406030204" pitchFamily="18" charset="0"/>
                        </a:rPr>
                        <m:t>𝑚𝑖𝑛</m:t>
                      </m:r>
                    </m:oMath>
                  </m:oMathPara>
                </a14:m>
                <a:endParaRPr lang="en-US" sz="2000" dirty="0"/>
              </a:p>
            </p:txBody>
          </p:sp>
        </mc:Choice>
        <mc:Fallback xmlns="">
          <p:sp>
            <p:nvSpPr>
              <p:cNvPr id="13" name="TextBox 12"/>
              <p:cNvSpPr txBox="1">
                <a:spLocks noRot="1" noChangeAspect="1" noMove="1" noResize="1" noEditPoints="1" noAdjustHandles="1" noChangeArrowheads="1" noChangeShapeType="1" noTextEdit="1"/>
              </p:cNvSpPr>
              <p:nvPr/>
            </p:nvSpPr>
            <p:spPr>
              <a:xfrm>
                <a:off x="228601" y="5027934"/>
                <a:ext cx="2882649" cy="307777"/>
              </a:xfrm>
              <a:prstGeom prst="rect">
                <a:avLst/>
              </a:prstGeom>
              <a:blipFill rotWithShape="0">
                <a:blip r:embed="rId4"/>
                <a:stretch>
                  <a:fillRect l="-1695" r="-1483" b="-36000"/>
                </a:stretch>
              </a:blipFill>
            </p:spPr>
            <p:txBody>
              <a:bodyPr/>
              <a:lstStyle/>
              <a:p>
                <a:r>
                  <a:rPr lang="en-US">
                    <a:noFill/>
                  </a:rPr>
                  <a:t> </a:t>
                </a:r>
              </a:p>
            </p:txBody>
          </p:sp>
        </mc:Fallback>
      </mc:AlternateContent>
      <p:sp>
        <p:nvSpPr>
          <p:cNvPr id="14" name="Rectangle 13"/>
          <p:cNvSpPr/>
          <p:nvPr/>
        </p:nvSpPr>
        <p:spPr bwMode="auto">
          <a:xfrm>
            <a:off x="1669924" y="4876799"/>
            <a:ext cx="1565585" cy="619950"/>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2839617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41194"/>
            <a:ext cx="8305800" cy="1143000"/>
          </a:xfrm>
        </p:spPr>
        <p:txBody>
          <a:bodyPr/>
          <a:lstStyle/>
          <a:p>
            <a:r>
              <a:rPr lang="en-US" sz="2400" dirty="0" err="1" smtClean="0"/>
              <a:t>Epichlorohydrin</a:t>
            </a:r>
            <a:r>
              <a:rPr lang="en-US" sz="2400" dirty="0" smtClean="0"/>
              <a:t> &amp; Acrylamide (ANSI/NSF 60)</a:t>
            </a:r>
            <a:endParaRPr lang="en-US" sz="2400" dirty="0"/>
          </a:p>
        </p:txBody>
      </p:sp>
      <p:sp>
        <p:nvSpPr>
          <p:cNvPr id="3" name="Content Placeholder 2"/>
          <p:cNvSpPr>
            <a:spLocks noGrp="1"/>
          </p:cNvSpPr>
          <p:nvPr>
            <p:ph idx="1"/>
          </p:nvPr>
        </p:nvSpPr>
        <p:spPr>
          <a:xfrm>
            <a:off x="457200" y="5663902"/>
            <a:ext cx="6454016" cy="704216"/>
          </a:xfrm>
        </p:spPr>
        <p:txBody>
          <a:bodyPr/>
          <a:lstStyle/>
          <a:p>
            <a:pPr marL="0" indent="0">
              <a:buNone/>
            </a:pPr>
            <a:r>
              <a:rPr lang="en-US" dirty="0" smtClean="0"/>
              <a:t>A </a:t>
            </a:r>
            <a:r>
              <a:rPr lang="en-US" dirty="0"/>
              <a:t>form will be mailed out each year to help you meet the reporting requirements of OAR 333-061-0030(7</a:t>
            </a:r>
            <a:r>
              <a:rPr lang="en-US" dirty="0" smtClean="0"/>
              <a:t>)</a:t>
            </a:r>
            <a:endParaRPr lang="en-US"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5</a:t>
            </a:fld>
            <a:endParaRPr lang="en-US"/>
          </a:p>
        </p:txBody>
      </p:sp>
      <p:pic>
        <p:nvPicPr>
          <p:cNvPr id="8" name="Picture 7"/>
          <p:cNvPicPr>
            <a:picLocks noChangeAspect="1"/>
          </p:cNvPicPr>
          <p:nvPr/>
        </p:nvPicPr>
        <p:blipFill>
          <a:blip r:embed="rId3"/>
          <a:stretch>
            <a:fillRect/>
          </a:stretch>
        </p:blipFill>
        <p:spPr>
          <a:xfrm>
            <a:off x="7101716" y="5875692"/>
            <a:ext cx="1813684" cy="848958"/>
          </a:xfrm>
          <a:prstGeom prst="rect">
            <a:avLst/>
          </a:prstGeom>
        </p:spPr>
      </p:pic>
      <p:pic>
        <p:nvPicPr>
          <p:cNvPr id="7" name="Picture 6"/>
          <p:cNvPicPr>
            <a:picLocks noChangeAspect="1"/>
          </p:cNvPicPr>
          <p:nvPr/>
        </p:nvPicPr>
        <p:blipFill>
          <a:blip r:embed="rId4"/>
          <a:stretch>
            <a:fillRect/>
          </a:stretch>
        </p:blipFill>
        <p:spPr>
          <a:xfrm>
            <a:off x="457200" y="871895"/>
            <a:ext cx="7239000" cy="4737566"/>
          </a:xfrm>
          <a:prstGeom prst="rect">
            <a:avLst/>
          </a:prstGeom>
          <a:ln>
            <a:solidFill>
              <a:schemeClr val="tx1"/>
            </a:solidFill>
          </a:ln>
        </p:spPr>
      </p:pic>
    </p:spTree>
    <p:extLst>
      <p:ext uri="{BB962C8B-B14F-4D97-AF65-F5344CB8AC3E}">
        <p14:creationId xmlns:p14="http://schemas.microsoft.com/office/powerpoint/2010/main" val="2540728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75290" y="113026"/>
            <a:ext cx="7772400" cy="421339"/>
          </a:xfrm>
        </p:spPr>
        <p:txBody>
          <a:bodyPr/>
          <a:lstStyle/>
          <a:p>
            <a:pPr eaLnBrk="1" hangingPunct="1">
              <a:defRPr/>
            </a:pPr>
            <a:r>
              <a:rPr lang="en-US" dirty="0" smtClean="0"/>
              <a:t>One more example - Alum</a:t>
            </a:r>
          </a:p>
        </p:txBody>
      </p:sp>
      <p:sp>
        <p:nvSpPr>
          <p:cNvPr id="9" name="Rectangle 8"/>
          <p:cNvSpPr/>
          <p:nvPr/>
        </p:nvSpPr>
        <p:spPr>
          <a:xfrm>
            <a:off x="228601" y="634173"/>
            <a:ext cx="8589548" cy="3508653"/>
          </a:xfrm>
          <a:prstGeom prst="rect">
            <a:avLst/>
          </a:prstGeom>
        </p:spPr>
        <p:txBody>
          <a:bodyPr wrap="square">
            <a:spAutoFit/>
          </a:bodyPr>
          <a:lstStyle/>
          <a:p>
            <a:pPr eaLnBrk="1" hangingPunct="1">
              <a:spcAft>
                <a:spcPts val="1800"/>
              </a:spcAft>
            </a:pPr>
            <a:r>
              <a:rPr lang="en-US" sz="1600" dirty="0" smtClean="0">
                <a:solidFill>
                  <a:srgbClr val="005595"/>
                </a:solidFill>
                <a:latin typeface="+mn-lt"/>
              </a:rPr>
              <a:t>Jar testing shows that the most </a:t>
            </a:r>
            <a:r>
              <a:rPr lang="en-US" sz="1600" dirty="0" err="1" smtClean="0">
                <a:solidFill>
                  <a:srgbClr val="005595"/>
                </a:solidFill>
                <a:latin typeface="+mn-lt"/>
              </a:rPr>
              <a:t>settleable</a:t>
            </a:r>
            <a:r>
              <a:rPr lang="en-US" sz="1600" dirty="0" smtClean="0">
                <a:solidFill>
                  <a:srgbClr val="005595"/>
                </a:solidFill>
                <a:latin typeface="+mn-lt"/>
              </a:rPr>
              <a:t> </a:t>
            </a:r>
            <a:r>
              <a:rPr lang="en-US" sz="1600" dirty="0" err="1" smtClean="0">
                <a:solidFill>
                  <a:srgbClr val="005595"/>
                </a:solidFill>
                <a:latin typeface="+mn-lt"/>
              </a:rPr>
              <a:t>floc</a:t>
            </a:r>
            <a:r>
              <a:rPr lang="en-US" sz="1600" dirty="0" smtClean="0">
                <a:solidFill>
                  <a:srgbClr val="005595"/>
                </a:solidFill>
                <a:latin typeface="+mn-lt"/>
              </a:rPr>
              <a:t> is formed at an alum dose of 20 mg/l.  The flow rate on the plant effluent meter reads 1,388 gpm and will stay at that rate for the next 24 hours.  The coagulant used is 48.5% liquid alum with a weight of 10.9 </a:t>
            </a:r>
            <a:r>
              <a:rPr lang="en-US" sz="1600" dirty="0" err="1" smtClean="0">
                <a:solidFill>
                  <a:srgbClr val="005595"/>
                </a:solidFill>
                <a:latin typeface="+mn-lt"/>
              </a:rPr>
              <a:t>lb</a:t>
            </a:r>
            <a:r>
              <a:rPr lang="en-US" sz="1600" dirty="0" smtClean="0">
                <a:solidFill>
                  <a:srgbClr val="005595"/>
                </a:solidFill>
                <a:latin typeface="+mn-lt"/>
              </a:rPr>
              <a:t>/gal.</a:t>
            </a:r>
          </a:p>
          <a:p>
            <a:pPr eaLnBrk="1" hangingPunct="1">
              <a:spcAft>
                <a:spcPts val="1800"/>
              </a:spcAft>
            </a:pPr>
            <a:r>
              <a:rPr lang="en-US" sz="1600" dirty="0" smtClean="0">
                <a:solidFill>
                  <a:srgbClr val="005595"/>
                </a:solidFill>
                <a:latin typeface="+mn-lt"/>
              </a:rPr>
              <a:t>Solve for: </a:t>
            </a:r>
          </a:p>
          <a:p>
            <a:pPr marL="342900" indent="-342900" eaLnBrk="1" hangingPunct="1">
              <a:spcAft>
                <a:spcPts val="0"/>
              </a:spcAft>
              <a:buAutoNum type="arabicParenR"/>
            </a:pPr>
            <a:r>
              <a:rPr lang="en-US" sz="1600" dirty="0" smtClean="0">
                <a:solidFill>
                  <a:srgbClr val="005595"/>
                </a:solidFill>
                <a:latin typeface="+mn-lt"/>
              </a:rPr>
              <a:t>Plant flow = 2 MGD; </a:t>
            </a:r>
          </a:p>
          <a:p>
            <a:pPr marL="342900" indent="-342900" eaLnBrk="1" hangingPunct="1">
              <a:spcAft>
                <a:spcPts val="0"/>
              </a:spcAft>
              <a:buAutoNum type="arabicParenR"/>
            </a:pPr>
            <a:r>
              <a:rPr lang="en-US" sz="1600" dirty="0" smtClean="0">
                <a:solidFill>
                  <a:srgbClr val="005595"/>
                </a:solidFill>
                <a:latin typeface="+mn-lt"/>
              </a:rPr>
              <a:t>Alum SG = 1.31; </a:t>
            </a:r>
          </a:p>
          <a:p>
            <a:pPr marL="342900" indent="-342900" eaLnBrk="1" hangingPunct="1">
              <a:spcAft>
                <a:spcPts val="0"/>
              </a:spcAft>
              <a:buAutoNum type="arabicParenR"/>
            </a:pPr>
            <a:r>
              <a:rPr lang="en-US" sz="1600" dirty="0" smtClean="0">
                <a:solidFill>
                  <a:srgbClr val="005595"/>
                </a:solidFill>
                <a:latin typeface="+mn-lt"/>
              </a:rPr>
              <a:t>Available alum concentration =  634,032 mg/l; </a:t>
            </a:r>
          </a:p>
          <a:p>
            <a:pPr marL="342900" indent="-342900" eaLnBrk="1" hangingPunct="1">
              <a:spcAft>
                <a:spcPts val="0"/>
              </a:spcAft>
              <a:buAutoNum type="arabicParenR"/>
            </a:pPr>
            <a:r>
              <a:rPr lang="en-US" sz="1600" dirty="0">
                <a:solidFill>
                  <a:srgbClr val="005595"/>
                </a:solidFill>
                <a:latin typeface="+mn-lt"/>
              </a:rPr>
              <a:t>Alum feed rate = 333.6 lbs/day;</a:t>
            </a:r>
          </a:p>
          <a:p>
            <a:pPr marL="342900" indent="-342900" eaLnBrk="1" hangingPunct="1">
              <a:spcAft>
                <a:spcPts val="0"/>
              </a:spcAft>
              <a:buAutoNum type="arabicParenR"/>
            </a:pPr>
            <a:r>
              <a:rPr lang="en-US" sz="1600" dirty="0">
                <a:solidFill>
                  <a:srgbClr val="005595"/>
                </a:solidFill>
                <a:latin typeface="+mn-lt"/>
              </a:rPr>
              <a:t>Alum feed rate = 63 </a:t>
            </a:r>
            <a:r>
              <a:rPr lang="en-US" sz="1600" dirty="0" err="1">
                <a:solidFill>
                  <a:srgbClr val="005595"/>
                </a:solidFill>
                <a:latin typeface="+mn-lt"/>
              </a:rPr>
              <a:t>gpd</a:t>
            </a:r>
            <a:r>
              <a:rPr lang="en-US" sz="1600" dirty="0">
                <a:solidFill>
                  <a:srgbClr val="005595"/>
                </a:solidFill>
                <a:latin typeface="+mn-lt"/>
              </a:rPr>
              <a:t>; </a:t>
            </a:r>
          </a:p>
          <a:p>
            <a:pPr marL="342900" indent="-342900" eaLnBrk="1" hangingPunct="1">
              <a:spcAft>
                <a:spcPts val="0"/>
              </a:spcAft>
              <a:buAutoNum type="arabicParenR"/>
            </a:pPr>
            <a:r>
              <a:rPr lang="en-US" sz="1600" dirty="0">
                <a:solidFill>
                  <a:srgbClr val="005595"/>
                </a:solidFill>
                <a:latin typeface="+mn-lt"/>
              </a:rPr>
              <a:t>Alum feed rate = 165 ml/min;</a:t>
            </a:r>
            <a:endParaRPr lang="en-US" sz="1600" dirty="0">
              <a:solidFill>
                <a:srgbClr val="C00000"/>
              </a:solidFill>
              <a:latin typeface="+mn-lt"/>
            </a:endParaRPr>
          </a:p>
          <a:p>
            <a:pPr marL="342900" indent="-342900" eaLnBrk="1" hangingPunct="1">
              <a:spcAft>
                <a:spcPts val="0"/>
              </a:spcAft>
              <a:buAutoNum type="arabicParenR"/>
            </a:pPr>
            <a:r>
              <a:rPr lang="en-US" sz="1600" dirty="0">
                <a:solidFill>
                  <a:srgbClr val="C00000"/>
                </a:solidFill>
                <a:latin typeface="+mn-lt"/>
              </a:rPr>
              <a:t>Use calculated feed rate to verify alum dose in mg/l.</a:t>
            </a:r>
          </a:p>
          <a:p>
            <a:pPr marL="342900" indent="-342900" eaLnBrk="1" hangingPunct="1">
              <a:spcAft>
                <a:spcPts val="0"/>
              </a:spcAft>
              <a:buAutoNum type="arabicParenR"/>
            </a:pPr>
            <a:endParaRPr lang="en-US" sz="1600" dirty="0" smtClean="0">
              <a:solidFill>
                <a:srgbClr val="FF0000"/>
              </a:solidFill>
              <a:latin typeface="+mn-lt"/>
            </a:endParaRPr>
          </a:p>
        </p:txBody>
      </p:sp>
      <p:grpSp>
        <p:nvGrpSpPr>
          <p:cNvPr id="17" name="Group 16"/>
          <p:cNvGrpSpPr/>
          <p:nvPr/>
        </p:nvGrpSpPr>
        <p:grpSpPr>
          <a:xfrm>
            <a:off x="6266986" y="4876800"/>
            <a:ext cx="857714" cy="598449"/>
            <a:chOff x="6266986" y="4876800"/>
            <a:chExt cx="857714" cy="598449"/>
          </a:xfrm>
        </p:grpSpPr>
        <p:sp>
          <p:nvSpPr>
            <p:cNvPr id="18" name="Trapezoid 17"/>
            <p:cNvSpPr/>
            <p:nvPr/>
          </p:nvSpPr>
          <p:spPr bwMode="auto">
            <a:xfrm rot="16200000">
              <a:off x="6200543" y="4943243"/>
              <a:ext cx="381000" cy="248114"/>
            </a:xfrm>
            <a:prstGeom prst="trapezoi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9" name="Rectangle 18"/>
            <p:cNvSpPr/>
            <p:nvPr/>
          </p:nvSpPr>
          <p:spPr bwMode="auto">
            <a:xfrm>
              <a:off x="6629400" y="48768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20" name="Block Arc 19"/>
            <p:cNvSpPr/>
            <p:nvPr/>
          </p:nvSpPr>
          <p:spPr bwMode="auto">
            <a:xfrm>
              <a:off x="6515100" y="5257800"/>
              <a:ext cx="609600" cy="217449"/>
            </a:xfrm>
            <a:prstGeom prst="blockArc">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21" name="Rectangle 20"/>
            <p:cNvSpPr/>
            <p:nvPr/>
          </p:nvSpPr>
          <p:spPr bwMode="auto">
            <a:xfrm>
              <a:off x="6515099" y="4876800"/>
              <a:ext cx="114301"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sp>
        <p:nvSpPr>
          <p:cNvPr id="22" name="Line Callout 2 21"/>
          <p:cNvSpPr/>
          <p:nvPr/>
        </p:nvSpPr>
        <p:spPr bwMode="auto">
          <a:xfrm flipH="1">
            <a:off x="7248962" y="4495800"/>
            <a:ext cx="1437835" cy="979449"/>
          </a:xfrm>
          <a:prstGeom prst="borderCallout2">
            <a:avLst>
              <a:gd name="adj1" fmla="val 22005"/>
              <a:gd name="adj2" fmla="val -4081"/>
              <a:gd name="adj3" fmla="val 27431"/>
              <a:gd name="adj4" fmla="val -16667"/>
              <a:gd name="adj5" fmla="val 29786"/>
              <a:gd name="adj6" fmla="val -11863"/>
            </a:avLst>
          </a:prstGeom>
          <a:solidFill>
            <a:schemeClr val="accent1"/>
          </a:solid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C00000"/>
                </a:solidFill>
                <a:effectLst/>
                <a:latin typeface="+mj-lt"/>
              </a:rPr>
              <a:t>Pump Feed Rate = </a:t>
            </a:r>
            <a:r>
              <a:rPr lang="en-US" sz="2000" dirty="0" smtClean="0">
                <a:solidFill>
                  <a:srgbClr val="C00000"/>
                </a:solidFill>
                <a:latin typeface="+mj-lt"/>
              </a:rPr>
              <a:t>165</a:t>
            </a:r>
            <a:endParaRPr kumimoji="0" lang="en-US" sz="2000" b="0" i="0" u="none" strike="noStrike" cap="none" normalizeH="0" baseline="0" dirty="0" smtClean="0">
              <a:ln>
                <a:noFill/>
              </a:ln>
              <a:solidFill>
                <a:srgbClr val="C00000"/>
              </a:solidFill>
              <a:effectLst/>
              <a:latin typeface="+mj-lt"/>
            </a:endParaRPr>
          </a:p>
        </p:txBody>
      </p:sp>
      <p:sp>
        <p:nvSpPr>
          <p:cNvPr id="10" name="Can 9"/>
          <p:cNvSpPr/>
          <p:nvPr/>
        </p:nvSpPr>
        <p:spPr bwMode="auto">
          <a:xfrm rot="16200000">
            <a:off x="2657102" y="2276101"/>
            <a:ext cx="553200" cy="5410202"/>
          </a:xfrm>
          <a:prstGeom prst="ca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1" name="Line Callout 2 10"/>
          <p:cNvSpPr/>
          <p:nvPr/>
        </p:nvSpPr>
        <p:spPr bwMode="auto">
          <a:xfrm>
            <a:off x="1066800" y="4043718"/>
            <a:ext cx="2377965" cy="422510"/>
          </a:xfrm>
          <a:prstGeom prst="borderCallout2">
            <a:avLst>
              <a:gd name="adj1" fmla="val 25260"/>
              <a:gd name="adj2" fmla="val -5782"/>
              <a:gd name="adj3" fmla="val 27431"/>
              <a:gd name="adj4" fmla="val -16667"/>
              <a:gd name="adj5" fmla="val 152054"/>
              <a:gd name="adj6" fmla="val -21091"/>
            </a:avLst>
          </a:prstGeom>
          <a:solidFill>
            <a:schemeClr val="accent1"/>
          </a:solidFill>
          <a:ln w="2540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C00000"/>
                </a:solidFill>
                <a:effectLst/>
                <a:latin typeface="+mj-lt"/>
              </a:rPr>
              <a:t>Target Dose = 20 mg/l</a:t>
            </a:r>
          </a:p>
        </p:txBody>
      </p:sp>
      <p:sp>
        <p:nvSpPr>
          <p:cNvPr id="12" name="Line Callout 2 11"/>
          <p:cNvSpPr/>
          <p:nvPr/>
        </p:nvSpPr>
        <p:spPr bwMode="auto">
          <a:xfrm>
            <a:off x="2522914" y="4713333"/>
            <a:ext cx="2692734" cy="391260"/>
          </a:xfrm>
          <a:prstGeom prst="borderCallout2">
            <a:avLst>
              <a:gd name="adj1" fmla="val 48299"/>
              <a:gd name="adj2" fmla="val -2342"/>
              <a:gd name="adj3" fmla="val 48299"/>
              <a:gd name="adj4" fmla="val -9641"/>
              <a:gd name="adj5" fmla="val 46567"/>
              <a:gd name="adj6" fmla="val -14846"/>
            </a:avLst>
          </a:prstGeom>
          <a:no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C00000"/>
                </a:solidFill>
                <a:effectLst/>
                <a:latin typeface="+mj-lt"/>
                <a:sym typeface="Wingdings" panose="05000000000000000000" pitchFamily="2" charset="2"/>
              </a:rPr>
              <a:t>  </a:t>
            </a:r>
            <a:r>
              <a:rPr kumimoji="0" lang="en-US" sz="1800" b="0" i="0" u="none" strike="noStrike" cap="none" normalizeH="0" baseline="0" dirty="0" smtClean="0">
                <a:ln>
                  <a:noFill/>
                </a:ln>
                <a:solidFill>
                  <a:srgbClr val="C00000"/>
                </a:solidFill>
                <a:effectLst/>
                <a:latin typeface="+mj-lt"/>
              </a:rPr>
              <a:t>Flow</a:t>
            </a:r>
          </a:p>
        </p:txBody>
      </p:sp>
      <p:sp>
        <p:nvSpPr>
          <p:cNvPr id="13" name="Can 12"/>
          <p:cNvSpPr/>
          <p:nvPr/>
        </p:nvSpPr>
        <p:spPr bwMode="auto">
          <a:xfrm>
            <a:off x="6039775" y="2950049"/>
            <a:ext cx="1433578" cy="1030366"/>
          </a:xfrm>
          <a:prstGeom prst="can">
            <a:avLst>
              <a:gd name="adj" fmla="val 10882"/>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nvGrpSpPr>
          <p:cNvPr id="14" name="Group 13"/>
          <p:cNvGrpSpPr/>
          <p:nvPr/>
        </p:nvGrpSpPr>
        <p:grpSpPr>
          <a:xfrm>
            <a:off x="6266986" y="4876800"/>
            <a:ext cx="857714" cy="598449"/>
            <a:chOff x="6266986" y="4876800"/>
            <a:chExt cx="857714" cy="598449"/>
          </a:xfrm>
        </p:grpSpPr>
        <p:sp>
          <p:nvSpPr>
            <p:cNvPr id="15" name="Trapezoid 14"/>
            <p:cNvSpPr/>
            <p:nvPr/>
          </p:nvSpPr>
          <p:spPr bwMode="auto">
            <a:xfrm rot="16200000">
              <a:off x="6200543" y="4943243"/>
              <a:ext cx="381000" cy="248114"/>
            </a:xfrm>
            <a:prstGeom prst="trapezoid">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6" name="Rectangle 15"/>
            <p:cNvSpPr/>
            <p:nvPr/>
          </p:nvSpPr>
          <p:spPr bwMode="auto">
            <a:xfrm>
              <a:off x="6629400" y="4876800"/>
              <a:ext cx="3810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23" name="Block Arc 22"/>
            <p:cNvSpPr/>
            <p:nvPr/>
          </p:nvSpPr>
          <p:spPr bwMode="auto">
            <a:xfrm>
              <a:off x="6515100" y="5257800"/>
              <a:ext cx="609600" cy="217449"/>
            </a:xfrm>
            <a:prstGeom prst="blockArc">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24" name="Rectangle 23"/>
            <p:cNvSpPr/>
            <p:nvPr/>
          </p:nvSpPr>
          <p:spPr bwMode="auto">
            <a:xfrm>
              <a:off x="6515099" y="4876800"/>
              <a:ext cx="114301"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sp>
        <p:nvSpPr>
          <p:cNvPr id="25" name="Line Callout 2 24"/>
          <p:cNvSpPr/>
          <p:nvPr/>
        </p:nvSpPr>
        <p:spPr bwMode="auto">
          <a:xfrm flipH="1">
            <a:off x="7248960" y="4495800"/>
            <a:ext cx="1818839" cy="979449"/>
          </a:xfrm>
          <a:prstGeom prst="borderCallout2">
            <a:avLst>
              <a:gd name="adj1" fmla="val 22005"/>
              <a:gd name="adj2" fmla="val -4081"/>
              <a:gd name="adj3" fmla="val 27431"/>
              <a:gd name="adj4" fmla="val -16667"/>
              <a:gd name="adj5" fmla="val 29786"/>
              <a:gd name="adj6" fmla="val -11863"/>
            </a:avLst>
          </a:prstGeom>
          <a:solidFill>
            <a:schemeClr val="accent1"/>
          </a:solid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C00000"/>
                </a:solidFill>
                <a:effectLst/>
                <a:latin typeface="+mj-lt"/>
              </a:rPr>
              <a:t>Pump Feed Rate = </a:t>
            </a:r>
            <a:r>
              <a:rPr lang="en-US" sz="2000" dirty="0" smtClean="0">
                <a:solidFill>
                  <a:srgbClr val="C00000"/>
                </a:solidFill>
                <a:latin typeface="+mj-lt"/>
              </a:rPr>
              <a:t>63 </a:t>
            </a:r>
            <a:r>
              <a:rPr lang="en-US" sz="2000" dirty="0" err="1" smtClean="0">
                <a:solidFill>
                  <a:srgbClr val="C00000"/>
                </a:solidFill>
                <a:latin typeface="+mj-lt"/>
              </a:rPr>
              <a:t>gpd</a:t>
            </a:r>
            <a:endParaRPr kumimoji="0" lang="en-US" sz="2000" b="0" i="0" u="none" strike="noStrike" cap="none" normalizeH="0" baseline="0" dirty="0" smtClean="0">
              <a:ln>
                <a:noFill/>
              </a:ln>
              <a:solidFill>
                <a:srgbClr val="C00000"/>
              </a:solidFill>
              <a:effectLst/>
              <a:latin typeface="+mj-lt"/>
            </a:endParaRPr>
          </a:p>
        </p:txBody>
      </p:sp>
      <p:sp>
        <p:nvSpPr>
          <p:cNvPr id="26" name="Line Callout 2 25"/>
          <p:cNvSpPr/>
          <p:nvPr/>
        </p:nvSpPr>
        <p:spPr bwMode="auto">
          <a:xfrm flipH="1">
            <a:off x="6079189" y="3165809"/>
            <a:ext cx="1417813" cy="720051"/>
          </a:xfrm>
          <a:prstGeom prst="borderCallout2">
            <a:avLst>
              <a:gd name="adj1" fmla="val 22005"/>
              <a:gd name="adj2" fmla="val -4081"/>
              <a:gd name="adj3" fmla="val 27431"/>
              <a:gd name="adj4" fmla="val -16667"/>
              <a:gd name="adj5" fmla="val 29786"/>
              <a:gd name="adj6" fmla="val -11863"/>
            </a:avLst>
          </a:prstGeom>
          <a:no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C00000"/>
                </a:solidFill>
                <a:effectLst/>
                <a:latin typeface="+mj-lt"/>
              </a:rPr>
              <a:t>48.5% Alum</a:t>
            </a:r>
          </a:p>
          <a:p>
            <a:pPr marL="0" marR="0" indent="0" algn="ctr" defTabSz="914400" rtl="0" eaLnBrk="0" fontAlgn="base" latinLnBrk="0" hangingPunct="0">
              <a:lnSpc>
                <a:spcPct val="100000"/>
              </a:lnSpc>
              <a:spcBef>
                <a:spcPct val="0"/>
              </a:spcBef>
              <a:spcAft>
                <a:spcPct val="0"/>
              </a:spcAft>
              <a:buClrTx/>
              <a:buSzTx/>
              <a:buFontTx/>
              <a:buNone/>
              <a:tabLst/>
            </a:pPr>
            <a:r>
              <a:rPr lang="en-US" sz="1600" dirty="0" smtClean="0">
                <a:solidFill>
                  <a:srgbClr val="C00000"/>
                </a:solidFill>
                <a:latin typeface="+mj-lt"/>
              </a:rPr>
              <a:t>SG = 1.31</a:t>
            </a:r>
            <a:endParaRPr kumimoji="0" lang="en-US" sz="1600" b="0" i="0" u="none" strike="noStrike" cap="none" normalizeH="0" baseline="0" dirty="0" smtClean="0">
              <a:ln>
                <a:noFill/>
              </a:ln>
              <a:solidFill>
                <a:srgbClr val="C00000"/>
              </a:solidFill>
              <a:effectLst/>
              <a:latin typeface="+mj-lt"/>
            </a:endParaRPr>
          </a:p>
        </p:txBody>
      </p:sp>
      <p:sp>
        <p:nvSpPr>
          <p:cNvPr id="27" name="Freeform 26"/>
          <p:cNvSpPr/>
          <p:nvPr/>
        </p:nvSpPr>
        <p:spPr bwMode="auto">
          <a:xfrm>
            <a:off x="3028842" y="3846708"/>
            <a:ext cx="3247697" cy="1765738"/>
          </a:xfrm>
          <a:custGeom>
            <a:avLst/>
            <a:gdLst>
              <a:gd name="connsiteX0" fmla="*/ 3247697 w 3247697"/>
              <a:gd name="connsiteY0" fmla="*/ 0 h 1765738"/>
              <a:gd name="connsiteX1" fmla="*/ 3247697 w 3247697"/>
              <a:gd name="connsiteY1" fmla="*/ 1765738 h 1765738"/>
              <a:gd name="connsiteX2" fmla="*/ 0 w 3247697"/>
              <a:gd name="connsiteY2" fmla="*/ 1765738 h 1765738"/>
              <a:gd name="connsiteX3" fmla="*/ 0 w 3247697"/>
              <a:gd name="connsiteY3" fmla="*/ 1219200 h 1765738"/>
            </a:gdLst>
            <a:ahLst/>
            <a:cxnLst>
              <a:cxn ang="0">
                <a:pos x="connsiteX0" y="connsiteY0"/>
              </a:cxn>
              <a:cxn ang="0">
                <a:pos x="connsiteX1" y="connsiteY1"/>
              </a:cxn>
              <a:cxn ang="0">
                <a:pos x="connsiteX2" y="connsiteY2"/>
              </a:cxn>
              <a:cxn ang="0">
                <a:pos x="connsiteX3" y="connsiteY3"/>
              </a:cxn>
            </a:cxnLst>
            <a:rect l="l" t="t" r="r" b="b"/>
            <a:pathLst>
              <a:path w="3247697" h="1765738">
                <a:moveTo>
                  <a:pt x="3247697" y="0"/>
                </a:moveTo>
                <a:lnTo>
                  <a:pt x="3247697" y="1765738"/>
                </a:lnTo>
                <a:lnTo>
                  <a:pt x="0" y="1765738"/>
                </a:lnTo>
                <a:lnTo>
                  <a:pt x="0" y="1219200"/>
                </a:lnTo>
              </a:path>
            </a:pathLst>
          </a:custGeom>
          <a:noFill/>
          <a:ln w="34925" cap="flat" cmpd="sng" algn="ctr">
            <a:solidFill>
              <a:srgbClr val="FF0000"/>
            </a:solidFill>
            <a:prstDash val="solid"/>
            <a:round/>
            <a:headEnd type="none" w="med" len="med"/>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mc:AlternateContent xmlns:mc="http://schemas.openxmlformats.org/markup-compatibility/2006" xmlns:a14="http://schemas.microsoft.com/office/drawing/2010/main">
        <mc:Choice Requires="a14">
          <p:sp>
            <p:nvSpPr>
              <p:cNvPr id="28" name="TextBox 27"/>
              <p:cNvSpPr txBox="1"/>
              <p:nvPr/>
            </p:nvSpPr>
            <p:spPr>
              <a:xfrm>
                <a:off x="6005643" y="2130448"/>
                <a:ext cx="2238113"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r>
                                <m:rPr>
                                  <m:sty m:val="p"/>
                                </m:rPr>
                                <a:rPr lang="en-US" sz="1800" b="0" i="0" smtClean="0">
                                  <a:latin typeface="Cambria Math" panose="02040503050406030204" pitchFamily="18" charset="0"/>
                                </a:rPr>
                                <m:t>C</m:t>
                              </m:r>
                              <m:r>
                                <a:rPr lang="en-US" sz="1800" b="0" i="0" smtClean="0">
                                  <a:latin typeface="Cambria Math" panose="02040503050406030204" pitchFamily="18" charset="0"/>
                                </a:rPr>
                                <m:t>1</m:t>
                              </m:r>
                              <m:r>
                                <m:rPr>
                                  <m:sty m:val="p"/>
                                </m:rPr>
                                <a:rPr lang="en-US" sz="1800" b="0" i="0" smtClean="0">
                                  <a:latin typeface="Cambria Math" panose="02040503050406030204" pitchFamily="18" charset="0"/>
                                </a:rPr>
                                <m:t>Q</m:t>
                              </m:r>
                              <m:r>
                                <a:rPr lang="en-US" sz="1800" b="0" i="0" smtClean="0">
                                  <a:latin typeface="Cambria Math" panose="02040503050406030204" pitchFamily="18" charset="0"/>
                                </a:rPr>
                                <m:t>1+</m:t>
                              </m:r>
                              <m:r>
                                <m:rPr>
                                  <m:sty m:val="p"/>
                                </m:rPr>
                                <a:rPr lang="en-US" sz="1800" b="0" i="0" smtClean="0">
                                  <a:latin typeface="Cambria Math" panose="02040503050406030204" pitchFamily="18" charset="0"/>
                                </a:rPr>
                                <m:t>C</m:t>
                              </m:r>
                              <m:r>
                                <a:rPr lang="en-US" sz="1800" b="0" i="0" smtClean="0">
                                  <a:latin typeface="Cambria Math" panose="02040503050406030204" pitchFamily="18" charset="0"/>
                                </a:rPr>
                                <m:t>2</m:t>
                              </m:r>
                              <m:r>
                                <m:rPr>
                                  <m:sty m:val="p"/>
                                </m:rPr>
                                <a:rPr lang="en-US" sz="1800" b="0" i="0" smtClean="0">
                                  <a:latin typeface="Cambria Math" panose="02040503050406030204" pitchFamily="18" charset="0"/>
                                </a:rPr>
                                <m:t>Q</m:t>
                              </m:r>
                              <m:r>
                                <a:rPr lang="en-US" sz="1800" b="0" i="0" smtClean="0">
                                  <a:latin typeface="Cambria Math" panose="02040503050406030204" pitchFamily="18" charset="0"/>
                                </a:rPr>
                                <m:t>2</m:t>
                              </m:r>
                            </m:num>
                            <m:den>
                              <m:r>
                                <m:rPr>
                                  <m:sty m:val="p"/>
                                </m:rPr>
                                <a:rPr lang="en-US" sz="1800" b="0" i="0" smtClean="0">
                                  <a:latin typeface="Cambria Math" panose="02040503050406030204" pitchFamily="18" charset="0"/>
                                </a:rPr>
                                <m:t>Q</m:t>
                              </m:r>
                              <m:r>
                                <a:rPr lang="en-US" sz="1800" b="0" i="0" smtClean="0">
                                  <a:latin typeface="Cambria Math" panose="02040503050406030204" pitchFamily="18" charset="0"/>
                                </a:rPr>
                                <m:t>3</m:t>
                              </m:r>
                            </m:den>
                          </m:f>
                        </m:e>
                      </m:d>
                      <m:r>
                        <a:rPr lang="en-US" sz="1800" b="0" i="0" smtClean="0">
                          <a:latin typeface="Cambria Math" panose="02040503050406030204" pitchFamily="18" charset="0"/>
                        </a:rPr>
                        <m:t>=</m:t>
                      </m:r>
                      <m:r>
                        <m:rPr>
                          <m:sty m:val="p"/>
                        </m:rPr>
                        <a:rPr lang="en-US" sz="1800" b="0" i="0" smtClean="0">
                          <a:latin typeface="Cambria Math" panose="02040503050406030204" pitchFamily="18" charset="0"/>
                        </a:rPr>
                        <m:t>C</m:t>
                      </m:r>
                      <m:r>
                        <a:rPr lang="en-US" sz="1800" b="0" i="0" smtClean="0">
                          <a:latin typeface="Cambria Math" panose="02040503050406030204" pitchFamily="18" charset="0"/>
                        </a:rPr>
                        <m:t>3</m:t>
                      </m:r>
                    </m:oMath>
                  </m:oMathPara>
                </a14:m>
                <a:endParaRPr lang="en-US" sz="1800" dirty="0">
                  <a:latin typeface="+mj-lt"/>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6005643" y="2130448"/>
                <a:ext cx="2238113" cy="62235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242783" y="5779811"/>
                <a:ext cx="4441729" cy="5532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600" b="0" i="1" smtClean="0">
                              <a:latin typeface="Cambria Math" panose="02040503050406030204" pitchFamily="18" charset="0"/>
                            </a:rPr>
                          </m:ctrlPr>
                        </m:dPr>
                        <m:e>
                          <m:f>
                            <m:fPr>
                              <m:ctrlPr>
                                <a:rPr lang="en-US" sz="1600" b="0" i="1" smtClean="0">
                                  <a:latin typeface="Cambria Math" panose="02040503050406030204" pitchFamily="18" charset="0"/>
                                </a:rPr>
                              </m:ctrlPr>
                            </m:fPr>
                            <m:num>
                              <m:r>
                                <a:rPr lang="en-US" sz="1600" b="0" i="0" smtClean="0">
                                  <a:latin typeface="Cambria Math" panose="02040503050406030204" pitchFamily="18" charset="0"/>
                                </a:rPr>
                                <m:t>(634,032 </m:t>
                              </m:r>
                              <m:r>
                                <m:rPr>
                                  <m:sty m:val="p"/>
                                </m:rPr>
                                <a:rPr lang="en-US" sz="1600" b="0" i="0" smtClean="0">
                                  <a:latin typeface="Cambria Math" panose="02040503050406030204" pitchFamily="18" charset="0"/>
                                </a:rPr>
                                <m:t>x</m:t>
                              </m:r>
                              <m:r>
                                <a:rPr lang="en-US" sz="1600" b="0" i="0" smtClean="0">
                                  <a:latin typeface="Cambria Math" panose="02040503050406030204" pitchFamily="18" charset="0"/>
                                </a:rPr>
                                <m:t> 63)+(0 </m:t>
                              </m:r>
                              <m:r>
                                <m:rPr>
                                  <m:sty m:val="p"/>
                                </m:rPr>
                                <a:rPr lang="en-US" sz="1600" b="0" i="0" smtClean="0">
                                  <a:latin typeface="Cambria Math" panose="02040503050406030204" pitchFamily="18" charset="0"/>
                                </a:rPr>
                                <m:t>x</m:t>
                              </m:r>
                              <m:r>
                                <a:rPr lang="en-US" sz="1600" b="0" i="0" smtClean="0">
                                  <a:latin typeface="Cambria Math" panose="02040503050406030204" pitchFamily="18" charset="0"/>
                                </a:rPr>
                                <m:t> 2,000,000)</m:t>
                              </m:r>
                            </m:num>
                            <m:den>
                              <m:r>
                                <a:rPr lang="en-US" sz="1600" b="0" i="0" smtClean="0">
                                  <a:latin typeface="Cambria Math" panose="02040503050406030204" pitchFamily="18" charset="0"/>
                                </a:rPr>
                                <m:t>2,000,063</m:t>
                              </m:r>
                            </m:den>
                          </m:f>
                        </m:e>
                      </m:d>
                      <m:r>
                        <a:rPr lang="en-US" sz="1600" b="0" i="0" smtClean="0">
                          <a:latin typeface="Cambria Math" panose="02040503050406030204" pitchFamily="18" charset="0"/>
                        </a:rPr>
                        <m:t>=19.97 </m:t>
                      </m:r>
                      <m:r>
                        <m:rPr>
                          <m:sty m:val="p"/>
                        </m:rPr>
                        <a:rPr lang="en-US" sz="1600" b="0" i="0" smtClean="0">
                          <a:latin typeface="Cambria Math" panose="02040503050406030204" pitchFamily="18" charset="0"/>
                        </a:rPr>
                        <m:t>mg</m:t>
                      </m:r>
                      <m:r>
                        <a:rPr lang="en-US" sz="1600" b="0" i="0" smtClean="0">
                          <a:latin typeface="Cambria Math" panose="02040503050406030204" pitchFamily="18" charset="0"/>
                        </a:rPr>
                        <m:t>/</m:t>
                      </m:r>
                      <m:r>
                        <m:rPr>
                          <m:sty m:val="p"/>
                        </m:rPr>
                        <a:rPr lang="en-US" sz="1600" b="0" i="0" smtClean="0">
                          <a:latin typeface="Cambria Math" panose="02040503050406030204" pitchFamily="18" charset="0"/>
                        </a:rPr>
                        <m:t>l</m:t>
                      </m:r>
                    </m:oMath>
                  </m:oMathPara>
                </a14:m>
                <a:endParaRPr lang="en-US" sz="1600" dirty="0">
                  <a:latin typeface="+mj-lt"/>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242783" y="5779811"/>
                <a:ext cx="4441729" cy="553228"/>
              </a:xfrm>
              <a:prstGeom prst="rect">
                <a:avLst/>
              </a:prstGeom>
              <a:blipFill rotWithShape="0">
                <a:blip r:embed="rId4"/>
                <a:stretch>
                  <a:fillRect/>
                </a:stretch>
              </a:blipFill>
            </p:spPr>
            <p:txBody>
              <a:bodyPr/>
              <a:lstStyle/>
              <a:p>
                <a:r>
                  <a:rPr lang="en-US">
                    <a:noFill/>
                  </a:rPr>
                  <a:t> </a:t>
                </a:r>
              </a:p>
            </p:txBody>
          </p:sp>
        </mc:Fallback>
      </mc:AlternateContent>
      <p:sp>
        <p:nvSpPr>
          <p:cNvPr id="30" name="Line Callout 2 29"/>
          <p:cNvSpPr/>
          <p:nvPr/>
        </p:nvSpPr>
        <p:spPr bwMode="auto">
          <a:xfrm flipH="1">
            <a:off x="4728873" y="5690547"/>
            <a:ext cx="2700631" cy="720051"/>
          </a:xfrm>
          <a:prstGeom prst="borderCallout2">
            <a:avLst>
              <a:gd name="adj1" fmla="val 22005"/>
              <a:gd name="adj2" fmla="val -4081"/>
              <a:gd name="adj3" fmla="val 27431"/>
              <a:gd name="adj4" fmla="val -16667"/>
              <a:gd name="adj5" fmla="val 29786"/>
              <a:gd name="adj6" fmla="val -11863"/>
            </a:avLst>
          </a:prstGeom>
          <a:no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C00000"/>
                </a:solidFill>
                <a:effectLst/>
                <a:latin typeface="+mj-lt"/>
              </a:rPr>
              <a:t>C1 = 634,032 mg/l</a:t>
            </a:r>
          </a:p>
          <a:p>
            <a:pPr marL="0" marR="0" indent="0" algn="ctr" defTabSz="914400" rtl="0" eaLnBrk="0" fontAlgn="base" latinLnBrk="0" hangingPunct="0">
              <a:lnSpc>
                <a:spcPct val="100000"/>
              </a:lnSpc>
              <a:spcBef>
                <a:spcPct val="0"/>
              </a:spcBef>
              <a:spcAft>
                <a:spcPct val="0"/>
              </a:spcAft>
              <a:buClrTx/>
              <a:buSzTx/>
              <a:buFontTx/>
              <a:buNone/>
              <a:tabLst/>
            </a:pPr>
            <a:r>
              <a:rPr lang="en-US" sz="1600" dirty="0" smtClean="0">
                <a:solidFill>
                  <a:srgbClr val="C00000"/>
                </a:solidFill>
                <a:latin typeface="+mj-lt"/>
              </a:rPr>
              <a:t>Q1 = 63 </a:t>
            </a:r>
            <a:r>
              <a:rPr lang="en-US" sz="1600" dirty="0" err="1" smtClean="0">
                <a:solidFill>
                  <a:srgbClr val="C00000"/>
                </a:solidFill>
                <a:latin typeface="+mj-lt"/>
              </a:rPr>
              <a:t>gpd</a:t>
            </a:r>
            <a:endParaRPr kumimoji="0" lang="en-US" sz="1600" b="0" i="0" u="none" strike="noStrike" cap="none" normalizeH="0" baseline="0" dirty="0" smtClean="0">
              <a:ln>
                <a:noFill/>
              </a:ln>
              <a:solidFill>
                <a:srgbClr val="C00000"/>
              </a:solidFill>
              <a:effectLst/>
              <a:latin typeface="+mj-lt"/>
            </a:endParaRPr>
          </a:p>
        </p:txBody>
      </p:sp>
      <p:sp>
        <p:nvSpPr>
          <p:cNvPr id="31" name="Line Callout 2 30"/>
          <p:cNvSpPr/>
          <p:nvPr/>
        </p:nvSpPr>
        <p:spPr bwMode="auto">
          <a:xfrm flipH="1">
            <a:off x="74019" y="4722304"/>
            <a:ext cx="3079531" cy="720051"/>
          </a:xfrm>
          <a:prstGeom prst="borderCallout2">
            <a:avLst>
              <a:gd name="adj1" fmla="val 22005"/>
              <a:gd name="adj2" fmla="val -4081"/>
              <a:gd name="adj3" fmla="val 27431"/>
              <a:gd name="adj4" fmla="val -16667"/>
              <a:gd name="adj5" fmla="val 29786"/>
              <a:gd name="adj6" fmla="val -11863"/>
            </a:avLst>
          </a:prstGeom>
          <a:no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C00000"/>
                </a:solidFill>
                <a:effectLst/>
                <a:latin typeface="+mj-lt"/>
              </a:rPr>
              <a:t>C3 = ____ mg/l</a:t>
            </a:r>
          </a:p>
          <a:p>
            <a:pPr marL="0" marR="0" indent="0" algn="ctr" defTabSz="914400" rtl="0" eaLnBrk="0" fontAlgn="base" latinLnBrk="0" hangingPunct="0">
              <a:lnSpc>
                <a:spcPct val="100000"/>
              </a:lnSpc>
              <a:spcBef>
                <a:spcPct val="0"/>
              </a:spcBef>
              <a:spcAft>
                <a:spcPct val="0"/>
              </a:spcAft>
              <a:buClrTx/>
              <a:buSzTx/>
              <a:buFontTx/>
              <a:buNone/>
              <a:tabLst/>
            </a:pPr>
            <a:r>
              <a:rPr lang="en-US" sz="1600" dirty="0" smtClean="0">
                <a:solidFill>
                  <a:srgbClr val="C00000"/>
                </a:solidFill>
                <a:latin typeface="+mj-lt"/>
              </a:rPr>
              <a:t>Q3 = 2,000,063 </a:t>
            </a:r>
            <a:r>
              <a:rPr lang="en-US" sz="1600" dirty="0" err="1" smtClean="0">
                <a:solidFill>
                  <a:srgbClr val="C00000"/>
                </a:solidFill>
                <a:latin typeface="+mj-lt"/>
              </a:rPr>
              <a:t>gpd</a:t>
            </a:r>
            <a:endParaRPr kumimoji="0" lang="en-US" sz="1600" b="0" i="0" u="none" strike="noStrike" cap="none" normalizeH="0" baseline="0" dirty="0" smtClean="0">
              <a:ln>
                <a:noFill/>
              </a:ln>
              <a:solidFill>
                <a:srgbClr val="C00000"/>
              </a:solidFill>
              <a:effectLst/>
              <a:latin typeface="+mj-lt"/>
            </a:endParaRPr>
          </a:p>
        </p:txBody>
      </p:sp>
      <p:sp>
        <p:nvSpPr>
          <p:cNvPr id="32" name="Line Callout 2 31"/>
          <p:cNvSpPr/>
          <p:nvPr/>
        </p:nvSpPr>
        <p:spPr bwMode="auto">
          <a:xfrm flipH="1">
            <a:off x="2935235" y="4704600"/>
            <a:ext cx="3079531" cy="720051"/>
          </a:xfrm>
          <a:prstGeom prst="borderCallout2">
            <a:avLst>
              <a:gd name="adj1" fmla="val 22005"/>
              <a:gd name="adj2" fmla="val -4081"/>
              <a:gd name="adj3" fmla="val 27431"/>
              <a:gd name="adj4" fmla="val -16667"/>
              <a:gd name="adj5" fmla="val 29786"/>
              <a:gd name="adj6" fmla="val -11863"/>
            </a:avLst>
          </a:prstGeom>
          <a:noFill/>
          <a:ln w="254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C00000"/>
                </a:solidFill>
                <a:effectLst/>
                <a:latin typeface="+mj-lt"/>
              </a:rPr>
              <a:t>C2 = 0 mg/l</a:t>
            </a:r>
          </a:p>
          <a:p>
            <a:pPr marL="0" marR="0" indent="0" algn="ctr" defTabSz="914400" rtl="0" eaLnBrk="0" fontAlgn="base" latinLnBrk="0" hangingPunct="0">
              <a:lnSpc>
                <a:spcPct val="100000"/>
              </a:lnSpc>
              <a:spcBef>
                <a:spcPct val="0"/>
              </a:spcBef>
              <a:spcAft>
                <a:spcPct val="0"/>
              </a:spcAft>
              <a:buClrTx/>
              <a:buSzTx/>
              <a:buFontTx/>
              <a:buNone/>
              <a:tabLst/>
            </a:pPr>
            <a:r>
              <a:rPr lang="en-US" sz="1600" dirty="0" smtClean="0">
                <a:solidFill>
                  <a:srgbClr val="C00000"/>
                </a:solidFill>
                <a:latin typeface="+mj-lt"/>
              </a:rPr>
              <a:t>Q2 = 2,000,000 </a:t>
            </a:r>
            <a:r>
              <a:rPr lang="en-US" sz="1600" dirty="0" err="1" smtClean="0">
                <a:solidFill>
                  <a:srgbClr val="C00000"/>
                </a:solidFill>
                <a:latin typeface="+mj-lt"/>
              </a:rPr>
              <a:t>gpd</a:t>
            </a:r>
            <a:endParaRPr kumimoji="0" lang="en-US" sz="1600" b="0" i="0" u="none" strike="noStrike" cap="none" normalizeH="0" baseline="0" dirty="0" smtClean="0">
              <a:ln>
                <a:noFill/>
              </a:ln>
              <a:solidFill>
                <a:srgbClr val="C00000"/>
              </a:solidFill>
              <a:effectLst/>
              <a:latin typeface="+mj-lt"/>
            </a:endParaRPr>
          </a:p>
        </p:txBody>
      </p:sp>
      <mc:AlternateContent xmlns:mc="http://schemas.openxmlformats.org/markup-compatibility/2006" xmlns:a14="http://schemas.microsoft.com/office/drawing/2010/main">
        <mc:Choice Requires="a14">
          <p:sp>
            <p:nvSpPr>
              <p:cNvPr id="2" name="TextBox 1"/>
              <p:cNvSpPr txBox="1"/>
              <p:nvPr/>
            </p:nvSpPr>
            <p:spPr>
              <a:xfrm>
                <a:off x="6207050" y="1671549"/>
                <a:ext cx="228428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1800" b="0" i="0" smtClean="0">
                          <a:latin typeface="Cambria Math" panose="02040503050406030204" pitchFamily="18" charset="0"/>
                        </a:rPr>
                        <m:t>C</m:t>
                      </m:r>
                      <m:r>
                        <a:rPr lang="en-US" sz="1800" b="0" i="0" smtClean="0">
                          <a:latin typeface="Cambria Math" panose="02040503050406030204" pitchFamily="18" charset="0"/>
                        </a:rPr>
                        <m:t>1</m:t>
                      </m:r>
                      <m:r>
                        <m:rPr>
                          <m:sty m:val="p"/>
                        </m:rPr>
                        <a:rPr lang="en-US" sz="1800" b="0" i="0" smtClean="0">
                          <a:latin typeface="Cambria Math" panose="02040503050406030204" pitchFamily="18" charset="0"/>
                        </a:rPr>
                        <m:t>Q</m:t>
                      </m:r>
                      <m:r>
                        <a:rPr lang="en-US" sz="1800" b="0" i="0" smtClean="0">
                          <a:latin typeface="Cambria Math" panose="02040503050406030204" pitchFamily="18" charset="0"/>
                        </a:rPr>
                        <m:t>1+</m:t>
                      </m:r>
                      <m:r>
                        <m:rPr>
                          <m:sty m:val="p"/>
                        </m:rPr>
                        <a:rPr lang="en-US" sz="1800" b="0" i="0" smtClean="0">
                          <a:latin typeface="Cambria Math" panose="02040503050406030204" pitchFamily="18" charset="0"/>
                        </a:rPr>
                        <m:t>C</m:t>
                      </m:r>
                      <m:r>
                        <a:rPr lang="en-US" sz="1800" b="0" i="0" smtClean="0">
                          <a:latin typeface="Cambria Math" panose="02040503050406030204" pitchFamily="18" charset="0"/>
                        </a:rPr>
                        <m:t>2</m:t>
                      </m:r>
                      <m:r>
                        <m:rPr>
                          <m:sty m:val="p"/>
                        </m:rPr>
                        <a:rPr lang="en-US" sz="1800" b="0" i="0" smtClean="0">
                          <a:latin typeface="Cambria Math" panose="02040503050406030204" pitchFamily="18" charset="0"/>
                        </a:rPr>
                        <m:t>Q</m:t>
                      </m:r>
                      <m:r>
                        <a:rPr lang="en-US" sz="1800" b="0" i="0" smtClean="0">
                          <a:latin typeface="Cambria Math" panose="02040503050406030204" pitchFamily="18" charset="0"/>
                        </a:rPr>
                        <m:t>2=</m:t>
                      </m:r>
                      <m:r>
                        <m:rPr>
                          <m:sty m:val="p"/>
                        </m:rPr>
                        <a:rPr lang="en-US" sz="1800" b="0" i="0" smtClean="0">
                          <a:latin typeface="Cambria Math" panose="02040503050406030204" pitchFamily="18" charset="0"/>
                        </a:rPr>
                        <m:t>C</m:t>
                      </m:r>
                      <m:r>
                        <a:rPr lang="en-US" sz="1800" b="0" i="0" smtClean="0">
                          <a:latin typeface="Cambria Math" panose="02040503050406030204" pitchFamily="18" charset="0"/>
                        </a:rPr>
                        <m:t>3</m:t>
                      </m:r>
                      <m:r>
                        <m:rPr>
                          <m:sty m:val="p"/>
                        </m:rPr>
                        <a:rPr lang="en-US" sz="1800" b="0" i="0" smtClean="0">
                          <a:latin typeface="Cambria Math" panose="02040503050406030204" pitchFamily="18" charset="0"/>
                        </a:rPr>
                        <m:t>Q</m:t>
                      </m:r>
                      <m:r>
                        <a:rPr lang="en-US" sz="1800" b="0" i="0" smtClean="0">
                          <a:latin typeface="Cambria Math" panose="02040503050406030204" pitchFamily="18" charset="0"/>
                        </a:rPr>
                        <m:t>3</m:t>
                      </m:r>
                    </m:oMath>
                  </m:oMathPara>
                </a14:m>
                <a:endParaRPr lang="en-US" sz="1800" dirty="0"/>
              </a:p>
            </p:txBody>
          </p:sp>
        </mc:Choice>
        <mc:Fallback xmlns="">
          <p:sp>
            <p:nvSpPr>
              <p:cNvPr id="2" name="TextBox 1"/>
              <p:cNvSpPr txBox="1">
                <a:spLocks noRot="1" noChangeAspect="1" noMove="1" noResize="1" noEditPoints="1" noAdjustHandles="1" noChangeArrowheads="1" noChangeShapeType="1" noTextEdit="1"/>
              </p:cNvSpPr>
              <p:nvPr/>
            </p:nvSpPr>
            <p:spPr>
              <a:xfrm>
                <a:off x="6207050" y="1671549"/>
                <a:ext cx="2284280" cy="276999"/>
              </a:xfrm>
              <a:prstGeom prst="rect">
                <a:avLst/>
              </a:prstGeom>
              <a:blipFill rotWithShape="0">
                <a:blip r:embed="rId5"/>
                <a:stretch>
                  <a:fillRect l="-1867" r="-2133" b="-30435"/>
                </a:stretch>
              </a:blipFill>
            </p:spPr>
            <p:txBody>
              <a:bodyPr/>
              <a:lstStyle/>
              <a:p>
                <a:r>
                  <a:rPr lang="en-US">
                    <a:noFill/>
                  </a:rPr>
                  <a:t> </a:t>
                </a:r>
              </a:p>
            </p:txBody>
          </p:sp>
        </mc:Fallback>
      </mc:AlternateContent>
      <p:sp>
        <p:nvSpPr>
          <p:cNvPr id="33" name="Rectangle 32"/>
          <p:cNvSpPr/>
          <p:nvPr/>
        </p:nvSpPr>
        <p:spPr bwMode="auto">
          <a:xfrm>
            <a:off x="3657601" y="5868510"/>
            <a:ext cx="1049092" cy="364124"/>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845923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Documents and Settings\Administrator\My Documents\Photos\Coquille CPE\alum fee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600200"/>
            <a:ext cx="3030538" cy="403860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55331" name="Rectangle 3"/>
          <p:cNvSpPr>
            <a:spLocks noGrp="1" noChangeArrowheads="1"/>
          </p:cNvSpPr>
          <p:nvPr>
            <p:ph type="title"/>
          </p:nvPr>
        </p:nvSpPr>
        <p:spPr>
          <a:xfrm>
            <a:off x="400050" y="304800"/>
            <a:ext cx="8305800" cy="1143000"/>
          </a:xfrm>
        </p:spPr>
        <p:txBody>
          <a:bodyPr/>
          <a:lstStyle/>
          <a:p>
            <a:pPr eaLnBrk="1" hangingPunct="1">
              <a:defRPr/>
            </a:pPr>
            <a:r>
              <a:rPr lang="en-US" sz="3200" dirty="0" smtClean="0"/>
              <a:t>Determination of Coagulant Feed Rate</a:t>
            </a:r>
            <a:br>
              <a:rPr lang="en-US" sz="3200" dirty="0" smtClean="0"/>
            </a:br>
            <a:r>
              <a:rPr lang="en-US" sz="3000" dirty="0" smtClean="0"/>
              <a:t>Dry Products</a:t>
            </a:r>
          </a:p>
        </p:txBody>
      </p:sp>
      <p:sp>
        <p:nvSpPr>
          <p:cNvPr id="25604" name="Rectangle 4"/>
          <p:cNvSpPr>
            <a:spLocks noGrp="1" noChangeArrowheads="1"/>
          </p:cNvSpPr>
          <p:nvPr>
            <p:ph type="body" sz="half" idx="1"/>
          </p:nvPr>
        </p:nvSpPr>
        <p:spPr>
          <a:xfrm>
            <a:off x="228600" y="1752600"/>
            <a:ext cx="5410200" cy="4876800"/>
          </a:xfrm>
        </p:spPr>
        <p:txBody>
          <a:bodyPr/>
          <a:lstStyle/>
          <a:p>
            <a:pPr eaLnBrk="1" hangingPunct="1">
              <a:spcBef>
                <a:spcPts val="600"/>
              </a:spcBef>
            </a:pPr>
            <a:r>
              <a:rPr lang="en-US" sz="2400" dirty="0" smtClean="0"/>
              <a:t>Convert dose to feed rate:</a:t>
            </a:r>
          </a:p>
          <a:p>
            <a:pPr lvl="1" eaLnBrk="1" hangingPunct="1">
              <a:spcBef>
                <a:spcPts val="600"/>
              </a:spcBef>
              <a:spcAft>
                <a:spcPct val="40000"/>
              </a:spcAft>
            </a:pPr>
            <a:r>
              <a:rPr lang="en-US" sz="2000" dirty="0" smtClean="0"/>
              <a:t>Dose (mg/l) x 8.34 lb/gal x flow (MGD) </a:t>
            </a:r>
            <a:br>
              <a:rPr lang="en-US" sz="2000" dirty="0" smtClean="0"/>
            </a:br>
            <a:r>
              <a:rPr lang="en-US" sz="2000" dirty="0" smtClean="0"/>
              <a:t>= feed rate (lb/day)</a:t>
            </a:r>
          </a:p>
          <a:p>
            <a:pPr eaLnBrk="1" hangingPunct="1">
              <a:spcBef>
                <a:spcPts val="600"/>
              </a:spcBef>
            </a:pPr>
            <a:r>
              <a:rPr lang="en-US" sz="2400" dirty="0" smtClean="0"/>
              <a:t>Dry feeders:</a:t>
            </a:r>
          </a:p>
          <a:p>
            <a:pPr lvl="1" eaLnBrk="1" hangingPunct="1">
              <a:spcBef>
                <a:spcPts val="600"/>
              </a:spcBef>
            </a:pPr>
            <a:r>
              <a:rPr lang="en-US" sz="2000" dirty="0" smtClean="0"/>
              <a:t>Calibrate from grab sample(s) over timed period.</a:t>
            </a:r>
          </a:p>
          <a:p>
            <a:pPr lvl="2" eaLnBrk="1" hangingPunct="1">
              <a:spcBef>
                <a:spcPts val="600"/>
              </a:spcBef>
              <a:spcAft>
                <a:spcPts val="1200"/>
              </a:spcAft>
            </a:pPr>
            <a:r>
              <a:rPr lang="en-US" sz="1800" dirty="0" smtClean="0"/>
              <a:t>Weigh sample(s) and express as weight per unit time.</a:t>
            </a:r>
          </a:p>
          <a:p>
            <a:pPr lvl="2" eaLnBrk="1" hangingPunct="1">
              <a:spcBef>
                <a:spcPts val="600"/>
              </a:spcBef>
            </a:pPr>
            <a:r>
              <a:rPr lang="en-US" sz="1800" dirty="0" smtClean="0"/>
              <a:t>Develop calibration curve based on multiple grab samples at different feeder settings.</a:t>
            </a:r>
          </a:p>
        </p:txBody>
      </p:sp>
    </p:spTree>
    <p:extLst>
      <p:ext uri="{BB962C8B-B14F-4D97-AF65-F5344CB8AC3E}">
        <p14:creationId xmlns:p14="http://schemas.microsoft.com/office/powerpoint/2010/main" val="2376253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685800" y="457200"/>
            <a:ext cx="7772400" cy="1143000"/>
          </a:xfrm>
        </p:spPr>
        <p:txBody>
          <a:bodyPr/>
          <a:lstStyle/>
          <a:p>
            <a:pPr eaLnBrk="1" hangingPunct="1">
              <a:defRPr/>
            </a:pPr>
            <a:r>
              <a:rPr lang="en-US" dirty="0" smtClean="0"/>
              <a:t>Approach</a:t>
            </a:r>
          </a:p>
        </p:txBody>
      </p:sp>
      <p:sp>
        <p:nvSpPr>
          <p:cNvPr id="22531" name="Rectangle 3"/>
          <p:cNvSpPr>
            <a:spLocks noGrp="1" noChangeArrowheads="1"/>
          </p:cNvSpPr>
          <p:nvPr>
            <p:ph type="body" idx="1"/>
          </p:nvPr>
        </p:nvSpPr>
        <p:spPr>
          <a:xfrm>
            <a:off x="457200" y="2209800"/>
            <a:ext cx="8382000" cy="3276600"/>
          </a:xfrm>
        </p:spPr>
        <p:txBody>
          <a:bodyPr/>
          <a:lstStyle/>
          <a:p>
            <a:pPr marL="457200" indent="-457200" eaLnBrk="1" hangingPunct="1">
              <a:spcAft>
                <a:spcPts val="1800"/>
              </a:spcAft>
              <a:buFont typeface="+mj-lt"/>
              <a:buAutoNum type="arabicPeriod"/>
            </a:pPr>
            <a:r>
              <a:rPr lang="en-US" sz="2500" dirty="0"/>
              <a:t>Establish a desired chemical dose (jar testing results are of little value if they can’t be applied in plant!).</a:t>
            </a:r>
          </a:p>
          <a:p>
            <a:pPr marL="457200" indent="-457200" eaLnBrk="1" hangingPunct="1">
              <a:spcAft>
                <a:spcPts val="1800"/>
              </a:spcAft>
              <a:buFont typeface="+mj-lt"/>
              <a:buAutoNum type="arabicPeriod"/>
            </a:pPr>
            <a:r>
              <a:rPr lang="en-US" sz="2500" dirty="0"/>
              <a:t>Calculate the coagulant feed pump setting to achieve the desired dose.</a:t>
            </a:r>
          </a:p>
          <a:p>
            <a:pPr marL="457200" indent="-457200" eaLnBrk="1" hangingPunct="1">
              <a:spcAft>
                <a:spcPts val="1800"/>
              </a:spcAft>
              <a:buFont typeface="+mj-lt"/>
              <a:buAutoNum type="arabicPeriod"/>
            </a:pPr>
            <a:r>
              <a:rPr lang="en-US" sz="2500" dirty="0" smtClean="0">
                <a:solidFill>
                  <a:srgbClr val="C00000"/>
                </a:solidFill>
              </a:rPr>
              <a:t>Adjust the coagulant feed pump based on a calibration curve or pump flow rate (“drawdown”) test with graduated cylinder.</a:t>
            </a:r>
          </a:p>
        </p:txBody>
      </p:sp>
    </p:spTree>
    <p:extLst>
      <p:ext uri="{BB962C8B-B14F-4D97-AF65-F5344CB8AC3E}">
        <p14:creationId xmlns:p14="http://schemas.microsoft.com/office/powerpoint/2010/main" val="3508616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6" descr="O:\Presentations\Phil Beverly\Seminar Figures, JPG, etc\Chem Feed\Chem 5.jpg"/>
          <p:cNvPicPr>
            <a:picLocks noChangeAspect="1" noChangeArrowheads="1"/>
          </p:cNvPicPr>
          <p:nvPr/>
        </p:nvPicPr>
        <p:blipFill>
          <a:blip r:embed="rId3">
            <a:extLst>
              <a:ext uri="{28A0092B-C50C-407E-A947-70E740481C1C}">
                <a14:useLocalDpi xmlns:a14="http://schemas.microsoft.com/office/drawing/2010/main" val="0"/>
              </a:ext>
            </a:extLst>
          </a:blip>
          <a:srcRect l="4144" t="6029" r="4144" b="20915"/>
          <a:stretch>
            <a:fillRect/>
          </a:stretch>
        </p:blipFill>
        <p:spPr bwMode="auto">
          <a:xfrm>
            <a:off x="152400" y="287152"/>
            <a:ext cx="8991600" cy="553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87152"/>
            <a:ext cx="8679366" cy="1236848"/>
          </a:xfrm>
          <a:solidFill>
            <a:schemeClr val="bg1"/>
          </a:solidFill>
          <a:ln>
            <a:noFill/>
          </a:ln>
        </p:spPr>
        <p:txBody>
          <a:bodyPr/>
          <a:lstStyle/>
          <a:p>
            <a:r>
              <a:rPr lang="en-US" dirty="0" smtClean="0"/>
              <a:t>Pump Flow </a:t>
            </a:r>
            <a:br>
              <a:rPr lang="en-US" dirty="0" smtClean="0"/>
            </a:br>
            <a:r>
              <a:rPr lang="en-US" sz="1800" dirty="0"/>
              <a:t>N</a:t>
            </a:r>
            <a:r>
              <a:rPr lang="en-US" sz="1800" dirty="0" smtClean="0"/>
              <a:t>ormal coagulant flow path</a:t>
            </a:r>
            <a:r>
              <a:rPr lang="en-US" dirty="0" smtClean="0"/>
              <a:t/>
            </a:r>
            <a:br>
              <a:rPr lang="en-US" dirty="0" smtClean="0"/>
            </a:br>
            <a:endParaRPr lang="en-US"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53</a:t>
            </a:fld>
            <a:endParaRPr lang="en-US" dirty="0"/>
          </a:p>
        </p:txBody>
      </p:sp>
      <p:sp>
        <p:nvSpPr>
          <p:cNvPr id="6" name="Freeform 5"/>
          <p:cNvSpPr/>
          <p:nvPr/>
        </p:nvSpPr>
        <p:spPr bwMode="auto">
          <a:xfrm>
            <a:off x="2040673" y="2520176"/>
            <a:ext cx="4226312" cy="2955073"/>
          </a:xfrm>
          <a:custGeom>
            <a:avLst/>
            <a:gdLst>
              <a:gd name="connsiteX0" fmla="*/ 2497873 w 4226312"/>
              <a:gd name="connsiteY0" fmla="*/ 1996068 h 2955073"/>
              <a:gd name="connsiteX1" fmla="*/ 4159405 w 4226312"/>
              <a:gd name="connsiteY1" fmla="*/ 2955073 h 2955073"/>
              <a:gd name="connsiteX2" fmla="*/ 4226312 w 4226312"/>
              <a:gd name="connsiteY2" fmla="*/ 2754351 h 2955073"/>
              <a:gd name="connsiteX3" fmla="*/ 4204010 w 4226312"/>
              <a:gd name="connsiteY3" fmla="*/ 2364058 h 2955073"/>
              <a:gd name="connsiteX4" fmla="*/ 4181707 w 4226312"/>
              <a:gd name="connsiteY4" fmla="*/ 2207941 h 2955073"/>
              <a:gd name="connsiteX5" fmla="*/ 4181707 w 4226312"/>
              <a:gd name="connsiteY5" fmla="*/ 1037063 h 2955073"/>
              <a:gd name="connsiteX6" fmla="*/ 2375210 w 4226312"/>
              <a:gd name="connsiteY6" fmla="*/ 0 h 2955073"/>
              <a:gd name="connsiteX7" fmla="*/ 345688 w 4226312"/>
              <a:gd name="connsiteY7" fmla="*/ 1148575 h 2955073"/>
              <a:gd name="connsiteX8" fmla="*/ 379142 w 4226312"/>
              <a:gd name="connsiteY8" fmla="*/ 2375209 h 2955073"/>
              <a:gd name="connsiteX9" fmla="*/ 0 w 4226312"/>
              <a:gd name="connsiteY9" fmla="*/ 2587083 h 295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6312" h="2955073">
                <a:moveTo>
                  <a:pt x="2497873" y="1996068"/>
                </a:moveTo>
                <a:lnTo>
                  <a:pt x="4159405" y="2955073"/>
                </a:lnTo>
                <a:lnTo>
                  <a:pt x="4226312" y="2754351"/>
                </a:lnTo>
                <a:lnTo>
                  <a:pt x="4204010" y="2364058"/>
                </a:lnTo>
                <a:lnTo>
                  <a:pt x="4181707" y="2207941"/>
                </a:lnTo>
                <a:lnTo>
                  <a:pt x="4181707" y="1037063"/>
                </a:lnTo>
                <a:lnTo>
                  <a:pt x="2375210" y="0"/>
                </a:lnTo>
                <a:lnTo>
                  <a:pt x="345688" y="1148575"/>
                </a:lnTo>
                <a:lnTo>
                  <a:pt x="379142" y="2375209"/>
                </a:lnTo>
                <a:lnTo>
                  <a:pt x="0" y="2587083"/>
                </a:lnTo>
              </a:path>
            </a:pathLst>
          </a:custGeom>
          <a:noFill/>
          <a:ln w="3492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7" name="Can 6"/>
          <p:cNvSpPr/>
          <p:nvPr/>
        </p:nvSpPr>
        <p:spPr bwMode="auto">
          <a:xfrm>
            <a:off x="3505200" y="3886200"/>
            <a:ext cx="1143000" cy="864831"/>
          </a:xfrm>
          <a:prstGeom prst="can">
            <a:avLst>
              <a:gd name="adj" fmla="val 50000"/>
            </a:avLst>
          </a:prstGeom>
          <a:solidFill>
            <a:srgbClr val="FF0000">
              <a:alpha val="5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3495348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6" descr="O:\Presentations\Phil Beverly\Seminar Figures, JPG, etc\Chem Feed\Chem 5.jpg"/>
          <p:cNvPicPr>
            <a:picLocks noChangeAspect="1" noChangeArrowheads="1"/>
          </p:cNvPicPr>
          <p:nvPr/>
        </p:nvPicPr>
        <p:blipFill>
          <a:blip r:embed="rId3">
            <a:extLst>
              <a:ext uri="{28A0092B-C50C-407E-A947-70E740481C1C}">
                <a14:useLocalDpi xmlns:a14="http://schemas.microsoft.com/office/drawing/2010/main" val="0"/>
              </a:ext>
            </a:extLst>
          </a:blip>
          <a:srcRect l="4144" t="6029" r="4144" b="20915"/>
          <a:stretch>
            <a:fillRect/>
          </a:stretch>
        </p:blipFill>
        <p:spPr bwMode="auto">
          <a:xfrm>
            <a:off x="152400" y="287152"/>
            <a:ext cx="8991600" cy="553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87152"/>
            <a:ext cx="8679366" cy="1236848"/>
          </a:xfrm>
          <a:solidFill>
            <a:schemeClr val="bg1"/>
          </a:solidFill>
          <a:ln>
            <a:noFill/>
          </a:ln>
        </p:spPr>
        <p:txBody>
          <a:bodyPr/>
          <a:lstStyle/>
          <a:p>
            <a:r>
              <a:rPr lang="en-US" dirty="0" smtClean="0"/>
              <a:t>Pump Flow Rate (“Drawdown”) Test</a:t>
            </a:r>
            <a:br>
              <a:rPr lang="en-US" dirty="0" smtClean="0"/>
            </a:br>
            <a:r>
              <a:rPr lang="en-US" sz="1800" dirty="0" smtClean="0"/>
              <a:t>Coagulant flow during pump drawdown test</a:t>
            </a:r>
            <a:r>
              <a:rPr lang="en-US" dirty="0" smtClean="0"/>
              <a:t/>
            </a:r>
            <a:br>
              <a:rPr lang="en-US" dirty="0" smtClean="0"/>
            </a:br>
            <a:endParaRPr lang="en-US"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54</a:t>
            </a:fld>
            <a:endParaRPr lang="en-US" dirty="0"/>
          </a:p>
        </p:txBody>
      </p:sp>
      <p:sp>
        <p:nvSpPr>
          <p:cNvPr id="6" name="Freeform 5"/>
          <p:cNvSpPr/>
          <p:nvPr/>
        </p:nvSpPr>
        <p:spPr bwMode="auto">
          <a:xfrm>
            <a:off x="2040673" y="2520176"/>
            <a:ext cx="4226312" cy="2955073"/>
          </a:xfrm>
          <a:custGeom>
            <a:avLst/>
            <a:gdLst>
              <a:gd name="connsiteX0" fmla="*/ 2497873 w 4226312"/>
              <a:gd name="connsiteY0" fmla="*/ 1996068 h 2955073"/>
              <a:gd name="connsiteX1" fmla="*/ 4159405 w 4226312"/>
              <a:gd name="connsiteY1" fmla="*/ 2955073 h 2955073"/>
              <a:gd name="connsiteX2" fmla="*/ 4226312 w 4226312"/>
              <a:gd name="connsiteY2" fmla="*/ 2754351 h 2955073"/>
              <a:gd name="connsiteX3" fmla="*/ 4204010 w 4226312"/>
              <a:gd name="connsiteY3" fmla="*/ 2364058 h 2955073"/>
              <a:gd name="connsiteX4" fmla="*/ 4181707 w 4226312"/>
              <a:gd name="connsiteY4" fmla="*/ 2207941 h 2955073"/>
              <a:gd name="connsiteX5" fmla="*/ 4181707 w 4226312"/>
              <a:gd name="connsiteY5" fmla="*/ 1037063 h 2955073"/>
              <a:gd name="connsiteX6" fmla="*/ 2375210 w 4226312"/>
              <a:gd name="connsiteY6" fmla="*/ 0 h 2955073"/>
              <a:gd name="connsiteX7" fmla="*/ 345688 w 4226312"/>
              <a:gd name="connsiteY7" fmla="*/ 1148575 h 2955073"/>
              <a:gd name="connsiteX8" fmla="*/ 379142 w 4226312"/>
              <a:gd name="connsiteY8" fmla="*/ 2375209 h 2955073"/>
              <a:gd name="connsiteX9" fmla="*/ 0 w 4226312"/>
              <a:gd name="connsiteY9" fmla="*/ 2587083 h 295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6312" h="2955073">
                <a:moveTo>
                  <a:pt x="2497873" y="1996068"/>
                </a:moveTo>
                <a:lnTo>
                  <a:pt x="4159405" y="2955073"/>
                </a:lnTo>
                <a:lnTo>
                  <a:pt x="4226312" y="2754351"/>
                </a:lnTo>
                <a:lnTo>
                  <a:pt x="4204010" y="2364058"/>
                </a:lnTo>
                <a:lnTo>
                  <a:pt x="4181707" y="2207941"/>
                </a:lnTo>
                <a:lnTo>
                  <a:pt x="4181707" y="1037063"/>
                </a:lnTo>
                <a:lnTo>
                  <a:pt x="2375210" y="0"/>
                </a:lnTo>
                <a:lnTo>
                  <a:pt x="345688" y="1148575"/>
                </a:lnTo>
                <a:lnTo>
                  <a:pt x="379142" y="2375209"/>
                </a:lnTo>
                <a:lnTo>
                  <a:pt x="0" y="2587083"/>
                </a:lnTo>
              </a:path>
            </a:pathLst>
          </a:custGeom>
          <a:noFill/>
          <a:ln w="3492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cxnSp>
        <p:nvCxnSpPr>
          <p:cNvPr id="4" name="Straight Connector 3"/>
          <p:cNvCxnSpPr/>
          <p:nvPr/>
        </p:nvCxnSpPr>
        <p:spPr bwMode="auto">
          <a:xfrm>
            <a:off x="4495800" y="4495800"/>
            <a:ext cx="1066800" cy="609600"/>
          </a:xfrm>
          <a:prstGeom prst="line">
            <a:avLst/>
          </a:prstGeom>
          <a:solidFill>
            <a:schemeClr val="accent1"/>
          </a:solidFill>
          <a:ln w="44450" cap="flat" cmpd="sng" algn="ctr">
            <a:solidFill>
              <a:schemeClr val="tx1"/>
            </a:solidFill>
            <a:prstDash val="solid"/>
            <a:round/>
            <a:headEnd type="none" w="med" len="med"/>
            <a:tailEnd type="none" w="med" len="med"/>
          </a:ln>
          <a:effectLst/>
        </p:spPr>
      </p:cxnSp>
      <p:sp>
        <p:nvSpPr>
          <p:cNvPr id="16" name="Freeform 15"/>
          <p:cNvSpPr/>
          <p:nvPr/>
        </p:nvSpPr>
        <p:spPr bwMode="auto">
          <a:xfrm>
            <a:off x="5509549" y="4791919"/>
            <a:ext cx="196770" cy="405114"/>
          </a:xfrm>
          <a:custGeom>
            <a:avLst/>
            <a:gdLst>
              <a:gd name="connsiteX0" fmla="*/ 0 w 196770"/>
              <a:gd name="connsiteY0" fmla="*/ 0 h 405114"/>
              <a:gd name="connsiteX1" fmla="*/ 0 w 196770"/>
              <a:gd name="connsiteY1" fmla="*/ 254643 h 405114"/>
              <a:gd name="connsiteX2" fmla="*/ 196770 w 196770"/>
              <a:gd name="connsiteY2" fmla="*/ 405114 h 405114"/>
            </a:gdLst>
            <a:ahLst/>
            <a:cxnLst>
              <a:cxn ang="0">
                <a:pos x="connsiteX0" y="connsiteY0"/>
              </a:cxn>
              <a:cxn ang="0">
                <a:pos x="connsiteX1" y="connsiteY1"/>
              </a:cxn>
              <a:cxn ang="0">
                <a:pos x="connsiteX2" y="connsiteY2"/>
              </a:cxn>
            </a:cxnLst>
            <a:rect l="l" t="t" r="r" b="b"/>
            <a:pathLst>
              <a:path w="196770" h="405114">
                <a:moveTo>
                  <a:pt x="0" y="0"/>
                </a:moveTo>
                <a:lnTo>
                  <a:pt x="0" y="254643"/>
                </a:lnTo>
                <a:lnTo>
                  <a:pt x="196770" y="405114"/>
                </a:lnTo>
              </a:path>
            </a:pathLst>
          </a:custGeom>
          <a:noFill/>
          <a:ln w="28575"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7" name="Can 16"/>
          <p:cNvSpPr/>
          <p:nvPr/>
        </p:nvSpPr>
        <p:spPr bwMode="auto">
          <a:xfrm>
            <a:off x="5437015" y="4339542"/>
            <a:ext cx="145068" cy="448519"/>
          </a:xfrm>
          <a:prstGeom prst="can">
            <a:avLst/>
          </a:prstGeom>
          <a:solidFill>
            <a:srgbClr val="FF0000">
              <a:alpha val="5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1702959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7152"/>
            <a:ext cx="8679366" cy="1236848"/>
          </a:xfrm>
          <a:solidFill>
            <a:schemeClr val="bg1"/>
          </a:solidFill>
          <a:ln>
            <a:noFill/>
          </a:ln>
        </p:spPr>
        <p:txBody>
          <a:bodyPr/>
          <a:lstStyle/>
          <a:p>
            <a:r>
              <a:rPr lang="en-US" dirty="0" smtClean="0"/>
              <a:t>Pump Flow Rate (“Drawdown”) Test</a:t>
            </a:r>
            <a:br>
              <a:rPr lang="en-US" dirty="0" smtClean="0"/>
            </a:br>
            <a:r>
              <a:rPr lang="en-US" sz="1800" dirty="0" smtClean="0"/>
              <a:t>Coagulant flow during pump drawdown test</a:t>
            </a:r>
            <a:r>
              <a:rPr lang="en-US" dirty="0" smtClean="0"/>
              <a:t/>
            </a:r>
            <a:br>
              <a:rPr lang="en-US" dirty="0" smtClean="0"/>
            </a:br>
            <a:endParaRPr lang="en-US"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55</a:t>
            </a:fld>
            <a:endParaRPr lang="en-US" dirty="0"/>
          </a:p>
        </p:txBody>
      </p:sp>
      <p:sp>
        <p:nvSpPr>
          <p:cNvPr id="11" name="Rectangle 3"/>
          <p:cNvSpPr txBox="1">
            <a:spLocks noChangeArrowheads="1"/>
          </p:cNvSpPr>
          <p:nvPr/>
        </p:nvSpPr>
        <p:spPr bwMode="auto">
          <a:xfrm>
            <a:off x="449766" y="1377481"/>
            <a:ext cx="2855958" cy="87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eaLnBrk="1" hangingPunct="1">
              <a:spcBef>
                <a:spcPts val="600"/>
              </a:spcBef>
              <a:spcAft>
                <a:spcPts val="600"/>
              </a:spcAft>
              <a:buNone/>
            </a:pPr>
            <a:r>
              <a:rPr lang="en-US" kern="0" dirty="0" smtClean="0">
                <a:solidFill>
                  <a:srgbClr val="C00000"/>
                </a:solidFill>
              </a:rPr>
              <a:t>Either:</a:t>
            </a:r>
          </a:p>
          <a:p>
            <a:pPr marL="457200" indent="-457200" eaLnBrk="1" hangingPunct="1">
              <a:spcBef>
                <a:spcPts val="600"/>
              </a:spcBef>
              <a:spcAft>
                <a:spcPts val="600"/>
              </a:spcAft>
              <a:buFont typeface="+mj-lt"/>
              <a:buAutoNum type="arabicPeriod"/>
            </a:pPr>
            <a:r>
              <a:rPr lang="en-US" kern="0" dirty="0" smtClean="0"/>
              <a:t>Fill the calibration column and allow pumping coagulant out of column.</a:t>
            </a:r>
          </a:p>
          <a:p>
            <a:pPr marL="457200" indent="-457200" eaLnBrk="1" hangingPunct="1">
              <a:spcBef>
                <a:spcPts val="600"/>
              </a:spcBef>
              <a:spcAft>
                <a:spcPts val="600"/>
              </a:spcAft>
              <a:buFont typeface="+mj-lt"/>
              <a:buAutoNum type="arabicPeriod"/>
            </a:pPr>
            <a:r>
              <a:rPr lang="en-US" kern="0" dirty="0" smtClean="0"/>
              <a:t>Measure what volume of coagulant is pumped during 1 minute.</a:t>
            </a:r>
          </a:p>
        </p:txBody>
      </p:sp>
      <p:grpSp>
        <p:nvGrpSpPr>
          <p:cNvPr id="29" name="Group 28"/>
          <p:cNvGrpSpPr/>
          <p:nvPr/>
        </p:nvGrpSpPr>
        <p:grpSpPr>
          <a:xfrm>
            <a:off x="3305724" y="3169240"/>
            <a:ext cx="2249997" cy="3052020"/>
            <a:chOff x="2204794" y="3305500"/>
            <a:chExt cx="2249997" cy="3052020"/>
          </a:xfrm>
        </p:grpSpPr>
        <p:grpSp>
          <p:nvGrpSpPr>
            <p:cNvPr id="9" name="Group 8"/>
            <p:cNvGrpSpPr/>
            <p:nvPr/>
          </p:nvGrpSpPr>
          <p:grpSpPr>
            <a:xfrm>
              <a:off x="2204794" y="3305500"/>
              <a:ext cx="1039985" cy="2707597"/>
              <a:chOff x="7535424" y="2855003"/>
              <a:chExt cx="1039985" cy="2707597"/>
            </a:xfrm>
          </p:grpSpPr>
          <p:sp>
            <p:nvSpPr>
              <p:cNvPr id="16" name="Freeform 15"/>
              <p:cNvSpPr/>
              <p:nvPr/>
            </p:nvSpPr>
            <p:spPr bwMode="auto">
              <a:xfrm>
                <a:off x="7815532" y="4350620"/>
                <a:ext cx="759877" cy="1211980"/>
              </a:xfrm>
              <a:custGeom>
                <a:avLst/>
                <a:gdLst>
                  <a:gd name="connsiteX0" fmla="*/ 0 w 196770"/>
                  <a:gd name="connsiteY0" fmla="*/ 0 h 405114"/>
                  <a:gd name="connsiteX1" fmla="*/ 0 w 196770"/>
                  <a:gd name="connsiteY1" fmla="*/ 254643 h 405114"/>
                  <a:gd name="connsiteX2" fmla="*/ 196770 w 196770"/>
                  <a:gd name="connsiteY2" fmla="*/ 405114 h 405114"/>
                </a:gdLst>
                <a:ahLst/>
                <a:cxnLst>
                  <a:cxn ang="0">
                    <a:pos x="connsiteX0" y="connsiteY0"/>
                  </a:cxn>
                  <a:cxn ang="0">
                    <a:pos x="connsiteX1" y="connsiteY1"/>
                  </a:cxn>
                  <a:cxn ang="0">
                    <a:pos x="connsiteX2" y="connsiteY2"/>
                  </a:cxn>
                </a:cxnLst>
                <a:rect l="l" t="t" r="r" b="b"/>
                <a:pathLst>
                  <a:path w="196770" h="405114">
                    <a:moveTo>
                      <a:pt x="0" y="0"/>
                    </a:moveTo>
                    <a:lnTo>
                      <a:pt x="0" y="254643"/>
                    </a:lnTo>
                    <a:lnTo>
                      <a:pt x="196770" y="405114"/>
                    </a:lnTo>
                  </a:path>
                </a:pathLst>
              </a:custGeom>
              <a:noFill/>
              <a:ln w="28575"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7" name="Can 16"/>
              <p:cNvSpPr/>
              <p:nvPr/>
            </p:nvSpPr>
            <p:spPr bwMode="auto">
              <a:xfrm>
                <a:off x="7535424" y="3310899"/>
                <a:ext cx="560216" cy="1642216"/>
              </a:xfrm>
              <a:prstGeom prst="can">
                <a:avLst>
                  <a:gd name="adj" fmla="val 9076"/>
                </a:avLst>
              </a:prstGeom>
              <a:solidFill>
                <a:srgbClr val="FF0000">
                  <a:alpha val="5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3" name="Can 12"/>
              <p:cNvSpPr/>
              <p:nvPr/>
            </p:nvSpPr>
            <p:spPr bwMode="auto">
              <a:xfrm>
                <a:off x="7535424" y="2855003"/>
                <a:ext cx="560216" cy="2088819"/>
              </a:xfrm>
              <a:prstGeom prst="can">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4" name="Can 13"/>
              <p:cNvSpPr/>
              <p:nvPr/>
            </p:nvSpPr>
            <p:spPr bwMode="auto">
              <a:xfrm>
                <a:off x="7548434" y="3310899"/>
                <a:ext cx="147766" cy="1565901"/>
              </a:xfrm>
              <a:prstGeom prst="can">
                <a:avLst/>
              </a:prstGeom>
              <a:pattFill prst="ltHorz">
                <a:fgClr>
                  <a:schemeClr val="tx1"/>
                </a:fgClr>
                <a:bgClr>
                  <a:srgbClr val="FE6F6F"/>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5" name="Can 14"/>
              <p:cNvSpPr/>
              <p:nvPr/>
            </p:nvSpPr>
            <p:spPr bwMode="auto">
              <a:xfrm>
                <a:off x="7548434" y="3048000"/>
                <a:ext cx="147766" cy="262899"/>
              </a:xfrm>
              <a:prstGeom prst="can">
                <a:avLst/>
              </a:prstGeom>
              <a:pattFill prst="ltHorz">
                <a:fgClr>
                  <a:schemeClr val="tx1"/>
                </a:fgClr>
                <a:bgClr>
                  <a:schemeClr val="bg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grpSp>
        <p:pic>
          <p:nvPicPr>
            <p:cNvPr id="24" name="Picture 23"/>
            <p:cNvPicPr>
              <a:picLocks noChangeAspect="1"/>
            </p:cNvPicPr>
            <p:nvPr/>
          </p:nvPicPr>
          <p:blipFill>
            <a:blip r:embed="rId3"/>
            <a:stretch>
              <a:fillRect/>
            </a:stretch>
          </p:blipFill>
          <p:spPr>
            <a:xfrm>
              <a:off x="3258160" y="5276692"/>
              <a:ext cx="1196631" cy="1080828"/>
            </a:xfrm>
            <a:prstGeom prst="rect">
              <a:avLst/>
            </a:prstGeom>
          </p:spPr>
        </p:pic>
      </p:grpSp>
      <p:grpSp>
        <p:nvGrpSpPr>
          <p:cNvPr id="28" name="Group 27"/>
          <p:cNvGrpSpPr/>
          <p:nvPr/>
        </p:nvGrpSpPr>
        <p:grpSpPr>
          <a:xfrm>
            <a:off x="6172200" y="3857868"/>
            <a:ext cx="2529540" cy="1370783"/>
            <a:chOff x="6668091" y="3469597"/>
            <a:chExt cx="2529540" cy="1370783"/>
          </a:xfrm>
        </p:grpSpPr>
        <p:grpSp>
          <p:nvGrpSpPr>
            <p:cNvPr id="26" name="Group 25"/>
            <p:cNvGrpSpPr/>
            <p:nvPr/>
          </p:nvGrpSpPr>
          <p:grpSpPr>
            <a:xfrm>
              <a:off x="6668091" y="3469597"/>
              <a:ext cx="1460495" cy="1370783"/>
              <a:chOff x="7813408" y="4103974"/>
              <a:chExt cx="1460495" cy="1370783"/>
            </a:xfrm>
          </p:grpSpPr>
          <p:sp>
            <p:nvSpPr>
              <p:cNvPr id="19" name="Freeform 18"/>
              <p:cNvSpPr/>
              <p:nvPr/>
            </p:nvSpPr>
            <p:spPr bwMode="auto">
              <a:xfrm rot="16200000" flipH="1" flipV="1">
                <a:off x="8287974" y="3877923"/>
                <a:ext cx="759877" cy="1211980"/>
              </a:xfrm>
              <a:custGeom>
                <a:avLst/>
                <a:gdLst>
                  <a:gd name="connsiteX0" fmla="*/ 0 w 196770"/>
                  <a:gd name="connsiteY0" fmla="*/ 0 h 405114"/>
                  <a:gd name="connsiteX1" fmla="*/ 0 w 196770"/>
                  <a:gd name="connsiteY1" fmla="*/ 254643 h 405114"/>
                  <a:gd name="connsiteX2" fmla="*/ 196770 w 196770"/>
                  <a:gd name="connsiteY2" fmla="*/ 405114 h 405114"/>
                </a:gdLst>
                <a:ahLst/>
                <a:cxnLst>
                  <a:cxn ang="0">
                    <a:pos x="connsiteX0" y="connsiteY0"/>
                  </a:cxn>
                  <a:cxn ang="0">
                    <a:pos x="connsiteX1" y="connsiteY1"/>
                  </a:cxn>
                  <a:cxn ang="0">
                    <a:pos x="connsiteX2" y="connsiteY2"/>
                  </a:cxn>
                </a:cxnLst>
                <a:rect l="l" t="t" r="r" b="b"/>
                <a:pathLst>
                  <a:path w="196770" h="405114">
                    <a:moveTo>
                      <a:pt x="0" y="0"/>
                    </a:moveTo>
                    <a:lnTo>
                      <a:pt x="0" y="254643"/>
                    </a:lnTo>
                    <a:lnTo>
                      <a:pt x="196770" y="405114"/>
                    </a:lnTo>
                  </a:path>
                </a:pathLst>
              </a:custGeom>
              <a:noFill/>
              <a:ln w="28575"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20" name="Can 19"/>
              <p:cNvSpPr/>
              <p:nvPr/>
            </p:nvSpPr>
            <p:spPr bwMode="auto">
              <a:xfrm>
                <a:off x="7813408" y="4863852"/>
                <a:ext cx="560216" cy="610904"/>
              </a:xfrm>
              <a:prstGeom prst="can">
                <a:avLst>
                  <a:gd name="adj" fmla="val 9076"/>
                </a:avLst>
              </a:prstGeom>
              <a:solidFill>
                <a:srgbClr val="FF0000">
                  <a:alpha val="5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21" name="Can 20"/>
              <p:cNvSpPr/>
              <p:nvPr/>
            </p:nvSpPr>
            <p:spPr bwMode="auto">
              <a:xfrm>
                <a:off x="7813408" y="4407957"/>
                <a:ext cx="560216" cy="1066799"/>
              </a:xfrm>
              <a:prstGeom prst="can">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22" name="Can 21"/>
              <p:cNvSpPr/>
              <p:nvPr/>
            </p:nvSpPr>
            <p:spPr bwMode="auto">
              <a:xfrm>
                <a:off x="7826418" y="4863853"/>
                <a:ext cx="147766" cy="610904"/>
              </a:xfrm>
              <a:prstGeom prst="can">
                <a:avLst/>
              </a:prstGeom>
              <a:pattFill prst="ltHorz">
                <a:fgClr>
                  <a:schemeClr val="tx1"/>
                </a:fgClr>
                <a:bgClr>
                  <a:srgbClr val="FE6F6F"/>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23" name="Can 22"/>
              <p:cNvSpPr/>
              <p:nvPr/>
            </p:nvSpPr>
            <p:spPr bwMode="auto">
              <a:xfrm>
                <a:off x="7826418" y="4600953"/>
                <a:ext cx="147766" cy="262899"/>
              </a:xfrm>
              <a:prstGeom prst="can">
                <a:avLst/>
              </a:prstGeom>
              <a:pattFill prst="ltHorz">
                <a:fgClr>
                  <a:schemeClr val="tx1"/>
                </a:fgClr>
                <a:bgClr>
                  <a:schemeClr val="bg1"/>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grpSp>
        <p:pic>
          <p:nvPicPr>
            <p:cNvPr id="25" name="Picture 24"/>
            <p:cNvPicPr>
              <a:picLocks noChangeAspect="1"/>
            </p:cNvPicPr>
            <p:nvPr/>
          </p:nvPicPr>
          <p:blipFill>
            <a:blip r:embed="rId3"/>
            <a:stretch>
              <a:fillRect/>
            </a:stretch>
          </p:blipFill>
          <p:spPr>
            <a:xfrm>
              <a:off x="8001000" y="3475705"/>
              <a:ext cx="1196631" cy="1080828"/>
            </a:xfrm>
            <a:prstGeom prst="rect">
              <a:avLst/>
            </a:prstGeom>
          </p:spPr>
        </p:pic>
      </p:grpSp>
      <p:sp>
        <p:nvSpPr>
          <p:cNvPr id="30" name="Rectangle 3"/>
          <p:cNvSpPr txBox="1">
            <a:spLocks noChangeArrowheads="1"/>
          </p:cNvSpPr>
          <p:nvPr/>
        </p:nvSpPr>
        <p:spPr bwMode="auto">
          <a:xfrm>
            <a:off x="4186129" y="1308629"/>
            <a:ext cx="2855958" cy="87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eaLnBrk="1" hangingPunct="1">
              <a:spcBef>
                <a:spcPts val="600"/>
              </a:spcBef>
              <a:spcAft>
                <a:spcPts val="600"/>
              </a:spcAft>
              <a:buNone/>
            </a:pPr>
            <a:r>
              <a:rPr lang="en-US" kern="0" dirty="0" smtClean="0">
                <a:solidFill>
                  <a:srgbClr val="C00000"/>
                </a:solidFill>
              </a:rPr>
              <a:t>or:</a:t>
            </a:r>
          </a:p>
          <a:p>
            <a:pPr marL="457200" indent="-457200" eaLnBrk="1" hangingPunct="1">
              <a:spcBef>
                <a:spcPts val="600"/>
              </a:spcBef>
              <a:spcAft>
                <a:spcPts val="600"/>
              </a:spcAft>
              <a:buFont typeface="+mj-lt"/>
              <a:buAutoNum type="arabicPeriod"/>
            </a:pPr>
            <a:r>
              <a:rPr lang="en-US" kern="0" dirty="0" smtClean="0"/>
              <a:t>Pump into a graduated cylinder.</a:t>
            </a:r>
          </a:p>
          <a:p>
            <a:pPr marL="457200" indent="-457200" eaLnBrk="1" hangingPunct="1">
              <a:spcBef>
                <a:spcPts val="600"/>
              </a:spcBef>
              <a:spcAft>
                <a:spcPts val="600"/>
              </a:spcAft>
              <a:buFont typeface="+mj-lt"/>
              <a:buAutoNum type="arabicPeriod"/>
            </a:pPr>
            <a:r>
              <a:rPr lang="en-US" kern="0" dirty="0" smtClean="0"/>
              <a:t>Measure what volume of coagulant is pumped during 1 minute.</a:t>
            </a:r>
          </a:p>
        </p:txBody>
      </p:sp>
    </p:spTree>
    <p:extLst>
      <p:ext uri="{BB962C8B-B14F-4D97-AF65-F5344CB8AC3E}">
        <p14:creationId xmlns:p14="http://schemas.microsoft.com/office/powerpoint/2010/main" val="396251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7152"/>
            <a:ext cx="8679366" cy="1236848"/>
          </a:xfrm>
          <a:solidFill>
            <a:schemeClr val="bg1"/>
          </a:solidFill>
          <a:ln>
            <a:noFill/>
          </a:ln>
        </p:spPr>
        <p:txBody>
          <a:bodyPr/>
          <a:lstStyle/>
          <a:p>
            <a:r>
              <a:rPr lang="en-US" dirty="0" smtClean="0"/>
              <a:t>Pump Flow Rate (“Drawdown”) Test</a:t>
            </a:r>
            <a:br>
              <a:rPr lang="en-US" dirty="0" smtClean="0"/>
            </a:br>
            <a:r>
              <a:rPr lang="en-US" sz="1800" dirty="0" smtClean="0"/>
              <a:t>Coagulant flow during pump drawdown test</a:t>
            </a:r>
            <a:r>
              <a:rPr lang="en-US" dirty="0" smtClean="0"/>
              <a:t/>
            </a:r>
            <a:br>
              <a:rPr lang="en-US" dirty="0" smtClean="0"/>
            </a:br>
            <a:endParaRPr lang="en-US"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56</a:t>
            </a:fld>
            <a:endParaRPr lang="en-US" dirty="0"/>
          </a:p>
        </p:txBody>
      </p:sp>
      <p:sp>
        <p:nvSpPr>
          <p:cNvPr id="11" name="Rectangle 3"/>
          <p:cNvSpPr txBox="1">
            <a:spLocks noChangeArrowheads="1"/>
          </p:cNvSpPr>
          <p:nvPr/>
        </p:nvSpPr>
        <p:spPr bwMode="auto">
          <a:xfrm>
            <a:off x="449766" y="1377481"/>
            <a:ext cx="4274634" cy="87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eaLnBrk="1" hangingPunct="1">
              <a:spcBef>
                <a:spcPts val="600"/>
              </a:spcBef>
              <a:spcAft>
                <a:spcPts val="600"/>
              </a:spcAft>
              <a:buNone/>
            </a:pPr>
            <a:r>
              <a:rPr lang="en-US" kern="0" dirty="0" smtClean="0">
                <a:solidFill>
                  <a:srgbClr val="C00000"/>
                </a:solidFill>
              </a:rPr>
              <a:t>Tabulate and/or plot results</a:t>
            </a:r>
          </a:p>
        </p:txBody>
      </p:sp>
      <p:graphicFrame>
        <p:nvGraphicFramePr>
          <p:cNvPr id="3" name="Table 2"/>
          <p:cNvGraphicFramePr>
            <a:graphicFrameLocks noGrp="1"/>
          </p:cNvGraphicFramePr>
          <p:nvPr>
            <p:extLst>
              <p:ext uri="{D42A27DB-BD31-4B8C-83A1-F6EECF244321}">
                <p14:modId xmlns:p14="http://schemas.microsoft.com/office/powerpoint/2010/main" val="3529472752"/>
              </p:ext>
            </p:extLst>
          </p:nvPr>
        </p:nvGraphicFramePr>
        <p:xfrm>
          <a:off x="509862" y="2022108"/>
          <a:ext cx="3657600" cy="1213485"/>
        </p:xfrm>
        <a:graphic>
          <a:graphicData uri="http://schemas.openxmlformats.org/drawingml/2006/table">
            <a:tbl>
              <a:tblPr>
                <a:tableStyleId>{5C22544A-7EE6-4342-B048-85BDC9FD1C3A}</a:tableStyleId>
              </a:tblPr>
              <a:tblGrid>
                <a:gridCol w="990600"/>
                <a:gridCol w="990600"/>
                <a:gridCol w="927100"/>
                <a:gridCol w="749300"/>
              </a:tblGrid>
              <a:tr h="847725">
                <a:tc>
                  <a:txBody>
                    <a:bodyPr/>
                    <a:lstStyle/>
                    <a:p>
                      <a:pPr algn="ctr" fontAlgn="ctr"/>
                      <a:r>
                        <a:rPr lang="en-US" sz="1100" u="none" strike="noStrike" dirty="0">
                          <a:effectLst/>
                        </a:rPr>
                        <a:t>P1 ID</a:t>
                      </a:r>
                      <a:endParaRPr lang="en-U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P1 Stroke (%)</a:t>
                      </a:r>
                      <a:endParaRPr lang="en-U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P1 Speed (%)</a:t>
                      </a:r>
                      <a:endParaRPr lang="en-US" sz="11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P1 Pump Output (ml/min)</a:t>
                      </a:r>
                      <a:endParaRPr lang="en-US" sz="1100" b="1" i="0" u="none" strike="noStrike" dirty="0">
                        <a:solidFill>
                          <a:srgbClr val="000000"/>
                        </a:solidFill>
                        <a:effectLst/>
                        <a:latin typeface="Calibri" panose="020F0502020204030204" pitchFamily="34" charset="0"/>
                      </a:endParaRPr>
                    </a:p>
                  </a:txBody>
                  <a:tcPr marL="7620" marR="7620" marT="7620" marB="0" anchor="ctr"/>
                </a:tc>
              </a:tr>
              <a:tr h="182880">
                <a:tc>
                  <a:txBody>
                    <a:bodyPr/>
                    <a:lstStyle/>
                    <a:p>
                      <a:pPr algn="ctr" fontAlgn="b"/>
                      <a:r>
                        <a:rPr lang="en-US" sz="1100" u="none" strike="noStrike" dirty="0">
                          <a:effectLst/>
                        </a:rPr>
                        <a:t>PASS C-X</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100.0%</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18.0%</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1.79</a:t>
                      </a:r>
                      <a:endParaRPr lang="en-US" sz="1100" b="0" i="0" u="none" strike="noStrike" dirty="0">
                        <a:solidFill>
                          <a:srgbClr val="000000"/>
                        </a:solidFill>
                        <a:effectLst/>
                        <a:latin typeface="Calibri" panose="020F0502020204030204" pitchFamily="34" charset="0"/>
                      </a:endParaRPr>
                    </a:p>
                  </a:txBody>
                  <a:tcPr marL="7620" marR="7620" marT="7620" marB="0" anchor="b"/>
                </a:tc>
              </a:tr>
              <a:tr h="182880">
                <a:tc>
                  <a:txBody>
                    <a:bodyPr/>
                    <a:lstStyle/>
                    <a:p>
                      <a:pPr algn="ctr" fontAlgn="b"/>
                      <a:r>
                        <a:rPr lang="en-US" sz="1100" u="none" strike="noStrike" dirty="0">
                          <a:effectLst/>
                        </a:rPr>
                        <a:t>PASS C-X</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100.0%</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30.0%</a:t>
                      </a:r>
                      <a:endParaRPr lang="en-US"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100" u="none" strike="noStrike" dirty="0">
                          <a:effectLst/>
                        </a:rPr>
                        <a:t>4.50</a:t>
                      </a:r>
                      <a:endParaRPr lang="en-US" sz="1100" b="0" i="0" u="none" strike="noStrike" dirty="0">
                        <a:solidFill>
                          <a:srgbClr val="000000"/>
                        </a:solidFill>
                        <a:effectLst/>
                        <a:latin typeface="Calibri" panose="020F0502020204030204" pitchFamily="34" charset="0"/>
                      </a:endParaRPr>
                    </a:p>
                  </a:txBody>
                  <a:tcPr marL="7620" marR="7620" marT="7620" marB="0" anchor="b"/>
                </a:tc>
              </a:tr>
            </a:tbl>
          </a:graphicData>
        </a:graphic>
      </p:graphicFrame>
      <p:pic>
        <p:nvPicPr>
          <p:cNvPr id="4" name="Picture 3"/>
          <p:cNvPicPr>
            <a:picLocks noChangeAspect="1"/>
          </p:cNvPicPr>
          <p:nvPr/>
        </p:nvPicPr>
        <p:blipFill>
          <a:blip r:embed="rId3"/>
          <a:stretch>
            <a:fillRect/>
          </a:stretch>
        </p:blipFill>
        <p:spPr>
          <a:xfrm>
            <a:off x="449766" y="1836412"/>
            <a:ext cx="7790189" cy="4454183"/>
          </a:xfrm>
          <a:prstGeom prst="rect">
            <a:avLst/>
          </a:prstGeom>
        </p:spPr>
      </p:pic>
    </p:spTree>
    <p:extLst>
      <p:ext uri="{BB962C8B-B14F-4D97-AF65-F5344CB8AC3E}">
        <p14:creationId xmlns:p14="http://schemas.microsoft.com/office/powerpoint/2010/main" val="849930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7152"/>
            <a:ext cx="8679366" cy="932048"/>
          </a:xfrm>
          <a:solidFill>
            <a:schemeClr val="bg1"/>
          </a:solidFill>
          <a:ln>
            <a:noFill/>
          </a:ln>
        </p:spPr>
        <p:txBody>
          <a:bodyPr/>
          <a:lstStyle/>
          <a:p>
            <a:r>
              <a:rPr lang="en-US" dirty="0" smtClean="0"/>
              <a:t>Pump Flow Rate (“Drawdown”) Test</a:t>
            </a:r>
            <a:br>
              <a:rPr lang="en-US" dirty="0" smtClean="0"/>
            </a:br>
            <a:r>
              <a:rPr lang="en-US" sz="1800" dirty="0" smtClean="0"/>
              <a:t>Coagulant flow during pump drawdown test</a:t>
            </a:r>
            <a:r>
              <a:rPr lang="en-US" dirty="0" smtClean="0"/>
              <a:t/>
            </a:r>
            <a:br>
              <a:rPr lang="en-US" dirty="0" smtClean="0"/>
            </a:br>
            <a:endParaRPr lang="en-US"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57</a:t>
            </a:fld>
            <a:endParaRPr lang="en-US" dirty="0"/>
          </a:p>
        </p:txBody>
      </p:sp>
      <p:sp>
        <p:nvSpPr>
          <p:cNvPr id="11" name="Rectangle 3"/>
          <p:cNvSpPr txBox="1">
            <a:spLocks noChangeArrowheads="1"/>
          </p:cNvSpPr>
          <p:nvPr/>
        </p:nvSpPr>
        <p:spPr bwMode="auto">
          <a:xfrm>
            <a:off x="4724400" y="1377480"/>
            <a:ext cx="3581400" cy="205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0" indent="0" eaLnBrk="1" hangingPunct="1">
              <a:spcBef>
                <a:spcPts val="600"/>
              </a:spcBef>
              <a:spcAft>
                <a:spcPts val="600"/>
              </a:spcAft>
              <a:buNone/>
            </a:pPr>
            <a:r>
              <a:rPr lang="en-US" sz="1800" dirty="0">
                <a:latin typeface="+mj-lt"/>
                <a:ea typeface="+mj-ea"/>
                <a:cs typeface="+mj-cs"/>
              </a:rPr>
              <a:t>You can have a calibration column for each pump or use the same calibration column for two </a:t>
            </a:r>
            <a:r>
              <a:rPr lang="en-US" sz="1800" dirty="0" smtClean="0">
                <a:latin typeface="+mj-lt"/>
                <a:ea typeface="+mj-ea"/>
                <a:cs typeface="+mj-cs"/>
              </a:rPr>
              <a:t>pumps (a primary pump and a backup for example), provided they pump the same chemical.</a:t>
            </a:r>
          </a:p>
          <a:p>
            <a:pPr marL="0" indent="0" eaLnBrk="1" hangingPunct="1">
              <a:spcBef>
                <a:spcPts val="600"/>
              </a:spcBef>
              <a:spcAft>
                <a:spcPts val="600"/>
              </a:spcAft>
              <a:buNone/>
            </a:pPr>
            <a:endParaRPr lang="en-US" sz="1800" dirty="0">
              <a:latin typeface="+mj-lt"/>
              <a:ea typeface="+mj-ea"/>
              <a:cs typeface="+mj-cs"/>
            </a:endParaRPr>
          </a:p>
          <a:p>
            <a:pPr marL="0" indent="0" eaLnBrk="1" hangingPunct="1">
              <a:spcBef>
                <a:spcPts val="600"/>
              </a:spcBef>
              <a:spcAft>
                <a:spcPts val="600"/>
              </a:spcAft>
              <a:buNone/>
            </a:pPr>
            <a:endParaRPr lang="en-US" sz="1800" dirty="0" smtClean="0">
              <a:latin typeface="+mj-lt"/>
              <a:ea typeface="+mj-ea"/>
              <a:cs typeface="+mj-cs"/>
            </a:endParaRPr>
          </a:p>
          <a:p>
            <a:pPr marL="0" indent="0" eaLnBrk="1" hangingPunct="1">
              <a:spcBef>
                <a:spcPts val="600"/>
              </a:spcBef>
              <a:spcAft>
                <a:spcPts val="600"/>
              </a:spcAft>
              <a:buNone/>
            </a:pPr>
            <a:endParaRPr lang="en-US" sz="1800" dirty="0">
              <a:latin typeface="+mj-lt"/>
              <a:ea typeface="+mj-ea"/>
              <a:cs typeface="+mj-cs"/>
            </a:endParaRPr>
          </a:p>
          <a:p>
            <a:pPr marL="0" indent="0" eaLnBrk="1" hangingPunct="1">
              <a:spcBef>
                <a:spcPts val="600"/>
              </a:spcBef>
              <a:spcAft>
                <a:spcPts val="600"/>
              </a:spcAft>
              <a:buNone/>
            </a:pPr>
            <a:endParaRPr lang="en-US" sz="1800" dirty="0" smtClean="0">
              <a:latin typeface="+mj-lt"/>
              <a:ea typeface="+mj-ea"/>
              <a:cs typeface="+mj-cs"/>
            </a:endParaRPr>
          </a:p>
          <a:p>
            <a:pPr marL="0" indent="0" eaLnBrk="1" hangingPunct="1">
              <a:spcBef>
                <a:spcPts val="600"/>
              </a:spcBef>
              <a:spcAft>
                <a:spcPts val="600"/>
              </a:spcAft>
              <a:buNone/>
            </a:pPr>
            <a:endParaRPr lang="en-US" sz="1800" dirty="0">
              <a:latin typeface="+mj-lt"/>
              <a:ea typeface="+mj-ea"/>
              <a:cs typeface="+mj-cs"/>
            </a:endParaRPr>
          </a:p>
          <a:p>
            <a:pPr marL="0" indent="0" eaLnBrk="1" hangingPunct="1">
              <a:spcBef>
                <a:spcPts val="600"/>
              </a:spcBef>
              <a:spcAft>
                <a:spcPts val="600"/>
              </a:spcAft>
              <a:buNone/>
            </a:pPr>
            <a:r>
              <a:rPr lang="en-US" sz="1800" dirty="0" smtClean="0">
                <a:latin typeface="+mj-lt"/>
                <a:ea typeface="+mj-ea"/>
                <a:cs typeface="+mj-cs"/>
              </a:rPr>
              <a:t>City of Corvallis, 2009</a:t>
            </a:r>
            <a:endParaRPr lang="en-US" sz="1800" dirty="0">
              <a:latin typeface="+mj-lt"/>
              <a:ea typeface="+mj-ea"/>
              <a:cs typeface="+mj-cs"/>
            </a:endParaRPr>
          </a:p>
        </p:txBody>
      </p:sp>
      <p:pic>
        <p:nvPicPr>
          <p:cNvPr id="6" name="Picture 5"/>
          <p:cNvPicPr>
            <a:picLocks noChangeAspect="1"/>
          </p:cNvPicPr>
          <p:nvPr/>
        </p:nvPicPr>
        <p:blipFill>
          <a:blip r:embed="rId3"/>
          <a:stretch>
            <a:fillRect/>
          </a:stretch>
        </p:blipFill>
        <p:spPr>
          <a:xfrm>
            <a:off x="710723" y="1377481"/>
            <a:ext cx="3665439" cy="4889098"/>
          </a:xfrm>
          <a:prstGeom prst="rect">
            <a:avLst/>
          </a:prstGeom>
        </p:spPr>
      </p:pic>
    </p:spTree>
    <p:extLst>
      <p:ext uri="{BB962C8B-B14F-4D97-AF65-F5344CB8AC3E}">
        <p14:creationId xmlns:p14="http://schemas.microsoft.com/office/powerpoint/2010/main" val="3211231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228600" y="-29214"/>
            <a:ext cx="8001000" cy="791214"/>
          </a:xfrm>
        </p:spPr>
        <p:txBody>
          <a:bodyPr/>
          <a:lstStyle/>
          <a:p>
            <a:pPr eaLnBrk="1" hangingPunct="1">
              <a:defRPr/>
            </a:pPr>
            <a:r>
              <a:rPr lang="en-US" sz="2400" dirty="0" smtClean="0"/>
              <a:t>Example – Does current dose match what you think you are dosing?</a:t>
            </a:r>
          </a:p>
        </p:txBody>
      </p:sp>
      <p:graphicFrame>
        <p:nvGraphicFramePr>
          <p:cNvPr id="2" name="Table 1"/>
          <p:cNvGraphicFramePr>
            <a:graphicFrameLocks noGrp="1"/>
          </p:cNvGraphicFramePr>
          <p:nvPr>
            <p:extLst>
              <p:ext uri="{D42A27DB-BD31-4B8C-83A1-F6EECF244321}">
                <p14:modId xmlns:p14="http://schemas.microsoft.com/office/powerpoint/2010/main" val="2174036302"/>
              </p:ext>
            </p:extLst>
          </p:nvPr>
        </p:nvGraphicFramePr>
        <p:xfrm>
          <a:off x="457201" y="2438400"/>
          <a:ext cx="8322528" cy="3315970"/>
        </p:xfrm>
        <a:graphic>
          <a:graphicData uri="http://schemas.openxmlformats.org/drawingml/2006/table">
            <a:tbl>
              <a:tblPr>
                <a:tableStyleId>{5C22544A-7EE6-4342-B048-85BDC9FD1C3A}</a:tableStyleId>
              </a:tblPr>
              <a:tblGrid>
                <a:gridCol w="2765220"/>
                <a:gridCol w="1653249"/>
                <a:gridCol w="1035771"/>
                <a:gridCol w="2868288"/>
              </a:tblGrid>
              <a:tr h="273050">
                <a:tc>
                  <a:txBody>
                    <a:bodyPr/>
                    <a:lstStyle/>
                    <a:p>
                      <a:pPr algn="l" fontAlgn="b"/>
                      <a:r>
                        <a:rPr lang="en-US" sz="2000" u="none" strike="noStrike" dirty="0">
                          <a:effectLst/>
                        </a:rPr>
                        <a:t>Pump 1 Dosage Check</a:t>
                      </a:r>
                      <a:endParaRPr lang="en-US" sz="20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7620" marR="7620" marT="7620" marB="0" anchor="b"/>
                </a:tc>
              </a:tr>
              <a:tr h="273050">
                <a:tc>
                  <a:txBody>
                    <a:bodyPr/>
                    <a:lstStyle/>
                    <a:p>
                      <a:pPr algn="l" fontAlgn="ctr"/>
                      <a:r>
                        <a:rPr lang="en-US" sz="1600" u="none" strike="noStrike" dirty="0">
                          <a:effectLst/>
                        </a:rPr>
                        <a:t>Variable</a:t>
                      </a:r>
                      <a:endParaRPr lang="en-US" sz="1600" b="1" i="0" u="none" strike="noStrike" dirty="0">
                        <a:solidFill>
                          <a:srgbClr val="000000"/>
                        </a:solidFill>
                        <a:effectLst/>
                        <a:latin typeface="CG Times (W1)"/>
                      </a:endParaRPr>
                    </a:p>
                  </a:txBody>
                  <a:tcPr marL="7620" marR="7620" marT="7620" marB="0" anchor="ctr">
                    <a:solidFill>
                      <a:schemeClr val="accent3">
                        <a:lumMod val="75000"/>
                      </a:schemeClr>
                    </a:solidFill>
                  </a:tcPr>
                </a:tc>
                <a:tc>
                  <a:txBody>
                    <a:bodyPr/>
                    <a:lstStyle/>
                    <a:p>
                      <a:pPr algn="ctr" fontAlgn="ctr"/>
                      <a:r>
                        <a:rPr lang="en-US" sz="1600" u="none" strike="noStrike" dirty="0">
                          <a:effectLst/>
                        </a:rPr>
                        <a:t>Result</a:t>
                      </a:r>
                      <a:endParaRPr lang="en-US" sz="1600" b="1" i="0" u="none" strike="noStrike" dirty="0">
                        <a:solidFill>
                          <a:srgbClr val="000000"/>
                        </a:solidFill>
                        <a:effectLst/>
                        <a:latin typeface="CG Times (W1)"/>
                      </a:endParaRPr>
                    </a:p>
                  </a:txBody>
                  <a:tcPr marL="7620" marR="7620" marT="7620" marB="0" anchor="ctr">
                    <a:solidFill>
                      <a:schemeClr val="accent3">
                        <a:lumMod val="75000"/>
                      </a:schemeClr>
                    </a:solidFill>
                  </a:tcPr>
                </a:tc>
                <a:tc>
                  <a:txBody>
                    <a:bodyPr/>
                    <a:lstStyle/>
                    <a:p>
                      <a:pPr algn="ctr" fontAlgn="ctr"/>
                      <a:r>
                        <a:rPr lang="en-US" sz="1600" u="none" strike="noStrike" dirty="0">
                          <a:effectLst/>
                        </a:rPr>
                        <a:t>Units</a:t>
                      </a:r>
                      <a:endParaRPr lang="en-US" sz="1600" b="1" i="0" u="none" strike="noStrike" dirty="0">
                        <a:solidFill>
                          <a:srgbClr val="000000"/>
                        </a:solidFill>
                        <a:effectLst/>
                        <a:latin typeface="CG Times (W1)"/>
                      </a:endParaRPr>
                    </a:p>
                  </a:txBody>
                  <a:tcPr marL="7620" marR="7620" marT="7620" marB="0" anchor="ctr">
                    <a:solidFill>
                      <a:schemeClr val="accent3">
                        <a:lumMod val="75000"/>
                      </a:schemeClr>
                    </a:solidFill>
                  </a:tcPr>
                </a:tc>
                <a:tc>
                  <a:txBody>
                    <a:bodyPr/>
                    <a:lstStyle/>
                    <a:p>
                      <a:pPr algn="ctr" fontAlgn="ctr"/>
                      <a:r>
                        <a:rPr lang="en-US" sz="1600" u="none" strike="noStrike" dirty="0">
                          <a:effectLst/>
                        </a:rPr>
                        <a:t>Comments</a:t>
                      </a:r>
                      <a:endParaRPr lang="en-US" sz="1600" b="1" i="0" u="none" strike="noStrike" dirty="0">
                        <a:solidFill>
                          <a:srgbClr val="000000"/>
                        </a:solidFill>
                        <a:effectLst/>
                        <a:latin typeface="CG Times (W1)"/>
                      </a:endParaRPr>
                    </a:p>
                  </a:txBody>
                  <a:tcPr marL="7620" marR="7620" marT="7620" marB="0" anchor="ctr">
                    <a:solidFill>
                      <a:schemeClr val="accent3">
                        <a:lumMod val="75000"/>
                      </a:schemeClr>
                    </a:solidFill>
                  </a:tcPr>
                </a:tc>
              </a:tr>
              <a:tr h="273050">
                <a:tc>
                  <a:txBody>
                    <a:bodyPr/>
                    <a:lstStyle/>
                    <a:p>
                      <a:pPr algn="l" fontAlgn="ctr"/>
                      <a:r>
                        <a:rPr lang="en-US" sz="1600" u="none" strike="noStrike" dirty="0">
                          <a:effectLst/>
                        </a:rPr>
                        <a:t>Reported plant flow</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a:effectLst/>
                        </a:rPr>
                        <a:t>57</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a:effectLst/>
                        </a:rPr>
                        <a:t>gpm</a:t>
                      </a:r>
                      <a:endParaRPr lang="en-US" sz="1600" b="0" i="0" u="none" strike="noStrike" dirty="0">
                        <a:solidFill>
                          <a:srgbClr val="000000"/>
                        </a:solidFill>
                        <a:effectLst/>
                        <a:latin typeface="CG Times (W1)"/>
                      </a:endParaRPr>
                    </a:p>
                  </a:txBody>
                  <a:tcPr marL="7620" marR="7620" marT="7620" marB="0" anchor="ctr"/>
                </a:tc>
                <a:tc>
                  <a:txBody>
                    <a:bodyPr/>
                    <a:lstStyle/>
                    <a:p>
                      <a:pPr algn="l" fontAlgn="ctr"/>
                      <a:r>
                        <a:rPr lang="en-US" sz="1600" u="none" strike="noStrike" dirty="0">
                          <a:effectLst/>
                        </a:rPr>
                        <a:t> </a:t>
                      </a:r>
                      <a:endParaRPr lang="en-US" sz="1600" b="0" i="0" u="none" strike="noStrike" dirty="0">
                        <a:solidFill>
                          <a:srgbClr val="000000"/>
                        </a:solidFill>
                        <a:effectLst/>
                        <a:latin typeface="CG Times (W1)"/>
                      </a:endParaRPr>
                    </a:p>
                  </a:txBody>
                  <a:tcPr marL="7620" marR="7620" marT="7620" marB="0" anchor="ctr"/>
                </a:tc>
              </a:tr>
              <a:tr h="273050">
                <a:tc>
                  <a:txBody>
                    <a:bodyPr/>
                    <a:lstStyle/>
                    <a:p>
                      <a:pPr algn="l" fontAlgn="ctr"/>
                      <a:r>
                        <a:rPr lang="en-US" sz="1600" u="none" strike="noStrike" dirty="0">
                          <a:effectLst/>
                        </a:rPr>
                        <a:t>Reported plant flow</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smtClean="0">
                          <a:effectLst/>
                        </a:rPr>
                        <a:t>0.082</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a:effectLst/>
                        </a:rPr>
                        <a:t>MGD</a:t>
                      </a:r>
                      <a:endParaRPr lang="en-US" sz="1600" b="0" i="0" u="none" strike="noStrike" dirty="0">
                        <a:solidFill>
                          <a:srgbClr val="000000"/>
                        </a:solidFill>
                        <a:effectLst/>
                        <a:latin typeface="CG Times (W1)"/>
                      </a:endParaRPr>
                    </a:p>
                  </a:txBody>
                  <a:tcPr marL="7620" marR="7620" marT="7620" marB="0" anchor="ctr"/>
                </a:tc>
                <a:tc>
                  <a:txBody>
                    <a:bodyPr/>
                    <a:lstStyle/>
                    <a:p>
                      <a:pPr algn="l" fontAlgn="ctr"/>
                      <a:r>
                        <a:rPr lang="en-US" sz="1600" u="none" strike="noStrike" dirty="0">
                          <a:effectLst/>
                        </a:rPr>
                        <a:t>(57 gpm)</a:t>
                      </a:r>
                      <a:endParaRPr lang="en-US" sz="1600" b="0" i="0" u="none" strike="noStrike" dirty="0">
                        <a:solidFill>
                          <a:srgbClr val="000000"/>
                        </a:solidFill>
                        <a:effectLst/>
                        <a:latin typeface="CG Times (W1)"/>
                      </a:endParaRPr>
                    </a:p>
                  </a:txBody>
                  <a:tcPr marL="7620" marR="7620" marT="7620" marB="0" anchor="ctr"/>
                </a:tc>
              </a:tr>
              <a:tr h="273050">
                <a:tc>
                  <a:txBody>
                    <a:bodyPr/>
                    <a:lstStyle/>
                    <a:p>
                      <a:pPr algn="l" fontAlgn="ctr"/>
                      <a:r>
                        <a:rPr lang="en-US" sz="1600" u="none" strike="noStrike" dirty="0">
                          <a:effectLst/>
                        </a:rPr>
                        <a:t>Feed Rate</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a:effectLst/>
                        </a:rPr>
                        <a:t>4.5</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a:effectLst/>
                        </a:rPr>
                        <a:t>ml/min</a:t>
                      </a:r>
                      <a:endParaRPr lang="en-US" sz="1600" b="0" i="0" u="none" strike="noStrike" dirty="0">
                        <a:solidFill>
                          <a:srgbClr val="000000"/>
                        </a:solidFill>
                        <a:effectLst/>
                        <a:latin typeface="CG Times (W1)"/>
                      </a:endParaRPr>
                    </a:p>
                  </a:txBody>
                  <a:tcPr marL="7620" marR="7620" marT="7620" marB="0" anchor="ctr"/>
                </a:tc>
                <a:tc>
                  <a:txBody>
                    <a:bodyPr/>
                    <a:lstStyle/>
                    <a:p>
                      <a:pPr algn="l" fontAlgn="ctr"/>
                      <a:r>
                        <a:rPr lang="en-US" sz="1600" u="none" strike="noStrike" dirty="0" smtClean="0">
                          <a:solidFill>
                            <a:srgbClr val="C00000"/>
                          </a:solidFill>
                          <a:effectLst/>
                        </a:rPr>
                        <a:t>Drawdown Test </a:t>
                      </a:r>
                      <a:r>
                        <a:rPr lang="en-US" sz="1600" u="none" strike="noStrike" dirty="0" smtClean="0">
                          <a:effectLst/>
                        </a:rPr>
                        <a:t>(Equation 1)</a:t>
                      </a:r>
                      <a:endParaRPr lang="en-US" sz="1600" b="0" i="0" u="none" strike="noStrike" dirty="0">
                        <a:solidFill>
                          <a:srgbClr val="000000"/>
                        </a:solidFill>
                        <a:effectLst/>
                        <a:latin typeface="CG Times (W1)"/>
                      </a:endParaRPr>
                    </a:p>
                  </a:txBody>
                  <a:tcPr marL="7620" marR="7620" marT="7620" marB="0" anchor="ctr"/>
                </a:tc>
              </a:tr>
              <a:tr h="273050">
                <a:tc>
                  <a:txBody>
                    <a:bodyPr/>
                    <a:lstStyle/>
                    <a:p>
                      <a:pPr algn="l" fontAlgn="ctr"/>
                      <a:r>
                        <a:rPr lang="en-US" sz="1600" u="none" strike="noStrike" dirty="0">
                          <a:effectLst/>
                        </a:rPr>
                        <a:t>Feed Rate</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a:effectLst/>
                        </a:rPr>
                        <a:t>1.71</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a:effectLst/>
                        </a:rPr>
                        <a:t>gal/day</a:t>
                      </a:r>
                      <a:endParaRPr lang="en-US" sz="1600" b="0" i="0" u="none" strike="noStrike" dirty="0">
                        <a:solidFill>
                          <a:srgbClr val="000000"/>
                        </a:solidFill>
                        <a:effectLst/>
                        <a:latin typeface="CG Times (W1)"/>
                      </a:endParaRPr>
                    </a:p>
                  </a:txBody>
                  <a:tcPr marL="7620" marR="7620" marT="7620" marB="0" anchor="ctr"/>
                </a:tc>
                <a:tc>
                  <a:txBody>
                    <a:bodyPr/>
                    <a:lstStyle/>
                    <a:p>
                      <a:pPr algn="l" fontAlgn="ctr"/>
                      <a:r>
                        <a:rPr lang="en-US" sz="1600" u="none" strike="noStrike" dirty="0" smtClean="0">
                          <a:effectLst/>
                        </a:rPr>
                        <a:t>(Equation 2)</a:t>
                      </a:r>
                      <a:endParaRPr lang="en-US" sz="1600" b="1" i="0" u="none" strike="noStrike" dirty="0">
                        <a:solidFill>
                          <a:srgbClr val="000000"/>
                        </a:solidFill>
                        <a:effectLst/>
                        <a:latin typeface="CG Times (W1)"/>
                      </a:endParaRPr>
                    </a:p>
                  </a:txBody>
                  <a:tcPr marL="7620" marR="7620" marT="7620" marB="0" anchor="ctr"/>
                </a:tc>
              </a:tr>
              <a:tr h="273050">
                <a:tc>
                  <a:txBody>
                    <a:bodyPr/>
                    <a:lstStyle/>
                    <a:p>
                      <a:pPr algn="l" fontAlgn="ctr"/>
                      <a:r>
                        <a:rPr lang="en-US" sz="1600" u="none" strike="noStrike" dirty="0">
                          <a:effectLst/>
                        </a:rPr>
                        <a:t>Product Strength</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smtClean="0">
                          <a:effectLst/>
                        </a:rPr>
                        <a:t>100</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a:effectLst/>
                        </a:rPr>
                        <a:t>%</a:t>
                      </a:r>
                      <a:endParaRPr lang="en-US" sz="1600" b="0" i="0" u="none" strike="noStrike" dirty="0">
                        <a:solidFill>
                          <a:srgbClr val="000000"/>
                        </a:solidFill>
                        <a:effectLst/>
                        <a:latin typeface="CG Times (W1)"/>
                      </a:endParaRPr>
                    </a:p>
                  </a:txBody>
                  <a:tcPr marL="7620" marR="7620" marT="7620" marB="0" anchor="ctr"/>
                </a:tc>
                <a:tc>
                  <a:txBody>
                    <a:bodyPr/>
                    <a:lstStyle/>
                    <a:p>
                      <a:pPr algn="l" fontAlgn="ctr"/>
                      <a:r>
                        <a:rPr lang="en-US" sz="1600" u="none" strike="noStrike" dirty="0">
                          <a:effectLst/>
                        </a:rPr>
                        <a:t> </a:t>
                      </a:r>
                      <a:endParaRPr lang="en-US" sz="1600" b="1" i="0" u="none" strike="noStrike" dirty="0">
                        <a:solidFill>
                          <a:srgbClr val="000000"/>
                        </a:solidFill>
                        <a:effectLst/>
                        <a:latin typeface="CG Times (W1)"/>
                      </a:endParaRPr>
                    </a:p>
                  </a:txBody>
                  <a:tcPr marL="7620" marR="7620" marT="7620" marB="0" anchor="ctr"/>
                </a:tc>
              </a:tr>
              <a:tr h="273050">
                <a:tc>
                  <a:txBody>
                    <a:bodyPr/>
                    <a:lstStyle/>
                    <a:p>
                      <a:pPr algn="l" fontAlgn="ctr"/>
                      <a:r>
                        <a:rPr lang="en-US" sz="1600" u="none" strike="noStrike" dirty="0">
                          <a:effectLst/>
                        </a:rPr>
                        <a:t>Product Specific Gravity</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a:effectLst/>
                        </a:rPr>
                        <a:t>1.24</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a:effectLst/>
                        </a:rPr>
                        <a:t>SpGr</a:t>
                      </a:r>
                      <a:endParaRPr lang="en-US" sz="1600" b="0" i="0" u="none" strike="noStrike" dirty="0">
                        <a:solidFill>
                          <a:srgbClr val="000000"/>
                        </a:solidFill>
                        <a:effectLst/>
                        <a:latin typeface="CG Times (W1)"/>
                      </a:endParaRPr>
                    </a:p>
                  </a:txBody>
                  <a:tcPr marL="7620" marR="7620" marT="7620" marB="0" anchor="ctr"/>
                </a:tc>
                <a:tc>
                  <a:txBody>
                    <a:bodyPr/>
                    <a:lstStyle/>
                    <a:p>
                      <a:pPr algn="l" fontAlgn="ctr"/>
                      <a:r>
                        <a:rPr lang="en-US" sz="1600" u="none" strike="noStrike" dirty="0">
                          <a:effectLst/>
                        </a:rPr>
                        <a:t> </a:t>
                      </a:r>
                      <a:endParaRPr lang="en-US" sz="1600" b="1" i="0" u="none" strike="noStrike" dirty="0">
                        <a:solidFill>
                          <a:srgbClr val="000000"/>
                        </a:solidFill>
                        <a:effectLst/>
                        <a:latin typeface="CG Times (W1)"/>
                      </a:endParaRPr>
                    </a:p>
                  </a:txBody>
                  <a:tcPr marL="7620" marR="7620" marT="7620" marB="0" anchor="ctr"/>
                </a:tc>
              </a:tr>
              <a:tr h="273050">
                <a:tc>
                  <a:txBody>
                    <a:bodyPr/>
                    <a:lstStyle/>
                    <a:p>
                      <a:pPr algn="l" fontAlgn="ctr"/>
                      <a:r>
                        <a:rPr lang="en-US" sz="1600" u="none" strike="noStrike" dirty="0">
                          <a:effectLst/>
                        </a:rPr>
                        <a:t>Product Density</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smtClean="0">
                          <a:effectLst/>
                        </a:rPr>
                        <a:t>10.34</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a:effectLst/>
                        </a:rPr>
                        <a:t>lbs/gal</a:t>
                      </a:r>
                      <a:endParaRPr lang="en-US" sz="1600" b="0" i="0" u="none" strike="noStrike" dirty="0">
                        <a:solidFill>
                          <a:srgbClr val="000000"/>
                        </a:solidFill>
                        <a:effectLst/>
                        <a:latin typeface="CG Times (W1)"/>
                      </a:endParaRPr>
                    </a:p>
                  </a:txBody>
                  <a:tcPr marL="7620" marR="7620" marT="7620" marB="0" anchor="ctr"/>
                </a:tc>
                <a:tc>
                  <a:txBody>
                    <a:bodyPr/>
                    <a:lstStyle/>
                    <a:p>
                      <a:pPr algn="l" fontAlgn="ctr"/>
                      <a:r>
                        <a:rPr lang="en-US" sz="1600" u="none" strike="noStrike" dirty="0">
                          <a:effectLst/>
                        </a:rPr>
                        <a:t>100% PASS C-X, SpGr=1.24</a:t>
                      </a:r>
                      <a:endParaRPr lang="en-US" sz="1600" b="0" i="0" u="none" strike="noStrike" dirty="0">
                        <a:solidFill>
                          <a:srgbClr val="000000"/>
                        </a:solidFill>
                        <a:effectLst/>
                        <a:latin typeface="CG Times (W1)"/>
                      </a:endParaRPr>
                    </a:p>
                  </a:txBody>
                  <a:tcPr marL="7620" marR="7620" marT="7620" marB="0" anchor="ctr"/>
                </a:tc>
              </a:tr>
              <a:tr h="273050">
                <a:tc>
                  <a:txBody>
                    <a:bodyPr/>
                    <a:lstStyle/>
                    <a:p>
                      <a:pPr algn="l" fontAlgn="ctr"/>
                      <a:r>
                        <a:rPr lang="en-US" sz="1600" u="none" strike="noStrike" dirty="0">
                          <a:effectLst/>
                        </a:rPr>
                        <a:t>Feed Rate</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a:effectLst/>
                        </a:rPr>
                        <a:t>17.71</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a:effectLst/>
                        </a:rPr>
                        <a:t>lbs/day</a:t>
                      </a:r>
                      <a:endParaRPr lang="en-US" sz="1600" b="0" i="0" u="none" strike="noStrike" dirty="0">
                        <a:solidFill>
                          <a:srgbClr val="000000"/>
                        </a:solidFill>
                        <a:effectLst/>
                        <a:latin typeface="CG Times (W1)"/>
                      </a:endParaRPr>
                    </a:p>
                  </a:txBody>
                  <a:tcPr marL="7620" marR="7620" marT="7620" marB="0" anchor="ctr"/>
                </a:tc>
                <a:tc>
                  <a:txBody>
                    <a:bodyPr/>
                    <a:lstStyle/>
                    <a:p>
                      <a:pPr algn="l" fontAlgn="ctr"/>
                      <a:r>
                        <a:rPr lang="en-US" sz="1600" u="none" strike="noStrike" dirty="0" smtClean="0">
                          <a:effectLst/>
                        </a:rPr>
                        <a:t>(Equation 3)</a:t>
                      </a:r>
                      <a:endParaRPr lang="en-US" sz="1600" b="1" i="0" u="none" strike="noStrike" dirty="0">
                        <a:solidFill>
                          <a:srgbClr val="000000"/>
                        </a:solidFill>
                        <a:effectLst/>
                        <a:latin typeface="CG Times (W1)"/>
                      </a:endParaRPr>
                    </a:p>
                  </a:txBody>
                  <a:tcPr marL="7620" marR="7620" marT="7620" marB="0" anchor="ctr"/>
                </a:tc>
              </a:tr>
              <a:tr h="273050">
                <a:tc>
                  <a:txBody>
                    <a:bodyPr/>
                    <a:lstStyle/>
                    <a:p>
                      <a:pPr algn="l" fontAlgn="ctr"/>
                      <a:r>
                        <a:rPr lang="en-US" sz="1600" u="none" strike="noStrike" dirty="0">
                          <a:effectLst/>
                        </a:rPr>
                        <a:t>Calculated plant dosage</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a:effectLst/>
                        </a:rPr>
                        <a:t>25.86</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a:effectLst/>
                        </a:rPr>
                        <a:t>mg/L</a:t>
                      </a:r>
                      <a:endParaRPr lang="en-US" sz="1600" b="0" i="0" u="none" strike="noStrike" dirty="0">
                        <a:solidFill>
                          <a:srgbClr val="000000"/>
                        </a:solidFill>
                        <a:effectLst/>
                        <a:latin typeface="CG Times (W1)"/>
                      </a:endParaRPr>
                    </a:p>
                  </a:txBody>
                  <a:tcPr marL="7620" marR="7620" marT="7620" marB="0" anchor="ctr"/>
                </a:tc>
                <a:tc>
                  <a:txBody>
                    <a:bodyPr/>
                    <a:lstStyle/>
                    <a:p>
                      <a:pPr algn="l" fontAlgn="ctr"/>
                      <a:r>
                        <a:rPr lang="en-US" sz="1600" u="none" strike="noStrike" dirty="0" smtClean="0">
                          <a:effectLst/>
                        </a:rPr>
                        <a:t>(Equation 4)</a:t>
                      </a:r>
                      <a:endParaRPr lang="en-US" sz="1600" b="1" i="0" u="none" strike="noStrike" dirty="0">
                        <a:solidFill>
                          <a:srgbClr val="000000"/>
                        </a:solidFill>
                        <a:effectLst/>
                        <a:latin typeface="CG Times (W1)"/>
                      </a:endParaRPr>
                    </a:p>
                  </a:txBody>
                  <a:tcPr marL="7620" marR="7620" marT="7620" marB="0" anchor="ctr"/>
                </a:tc>
              </a:tr>
              <a:tr h="273050">
                <a:tc>
                  <a:txBody>
                    <a:bodyPr/>
                    <a:lstStyle/>
                    <a:p>
                      <a:pPr algn="l" fontAlgn="ctr"/>
                      <a:r>
                        <a:rPr lang="en-US" sz="1600" u="none" strike="noStrike" dirty="0">
                          <a:effectLst/>
                        </a:rPr>
                        <a:t>Reported plant dosage</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smtClean="0">
                          <a:effectLst/>
                        </a:rPr>
                        <a:t>26</a:t>
                      </a:r>
                      <a:endParaRPr lang="en-US" sz="1600" b="0" i="0" u="none" strike="noStrike" dirty="0">
                        <a:solidFill>
                          <a:srgbClr val="000000"/>
                        </a:solidFill>
                        <a:effectLst/>
                        <a:latin typeface="CG Times (W1)"/>
                      </a:endParaRPr>
                    </a:p>
                  </a:txBody>
                  <a:tcPr marL="7620" marR="7620" marT="7620" marB="0" anchor="ctr"/>
                </a:tc>
                <a:tc>
                  <a:txBody>
                    <a:bodyPr/>
                    <a:lstStyle/>
                    <a:p>
                      <a:pPr algn="ctr" fontAlgn="ctr"/>
                      <a:r>
                        <a:rPr lang="en-US" sz="1600" u="none" strike="noStrike" dirty="0">
                          <a:effectLst/>
                        </a:rPr>
                        <a:t>mg/L</a:t>
                      </a:r>
                      <a:endParaRPr lang="en-US" sz="1600" b="0" i="0" u="none" strike="noStrike" dirty="0">
                        <a:solidFill>
                          <a:srgbClr val="000000"/>
                        </a:solidFill>
                        <a:effectLst/>
                        <a:latin typeface="CG Times (W1)"/>
                      </a:endParaRPr>
                    </a:p>
                  </a:txBody>
                  <a:tcPr marL="7620" marR="7620" marT="7620" marB="0" anchor="ctr"/>
                </a:tc>
                <a:tc>
                  <a:txBody>
                    <a:bodyPr/>
                    <a:lstStyle/>
                    <a:p>
                      <a:pPr algn="l" fontAlgn="ctr"/>
                      <a:r>
                        <a:rPr lang="en-US" sz="1600" u="none" strike="noStrike" dirty="0">
                          <a:effectLst/>
                        </a:rPr>
                        <a:t> </a:t>
                      </a:r>
                      <a:endParaRPr lang="en-US" sz="1600" b="0" i="0" u="none" strike="noStrike" dirty="0">
                        <a:solidFill>
                          <a:srgbClr val="000000"/>
                        </a:solidFill>
                        <a:effectLst/>
                        <a:latin typeface="CG Times (W1)"/>
                      </a:endParaRPr>
                    </a:p>
                  </a:txBody>
                  <a:tcPr marL="7620" marR="7620" marT="7620" marB="0" anchor="ctr"/>
                </a:tc>
              </a:tr>
            </a:tbl>
          </a:graphicData>
        </a:graphic>
      </p:graphicFrame>
      <p:grpSp>
        <p:nvGrpSpPr>
          <p:cNvPr id="9" name="Group 8"/>
          <p:cNvGrpSpPr/>
          <p:nvPr/>
        </p:nvGrpSpPr>
        <p:grpSpPr>
          <a:xfrm>
            <a:off x="228600" y="732873"/>
            <a:ext cx="2689225" cy="802075"/>
            <a:chOff x="304800" y="1385500"/>
            <a:chExt cx="2689225" cy="802075"/>
          </a:xfrm>
        </p:grpSpPr>
        <p:sp>
          <p:nvSpPr>
            <p:cNvPr id="4" name="Rectangle 2"/>
            <p:cNvSpPr>
              <a:spLocks noChangeArrowheads="1"/>
            </p:cNvSpPr>
            <p:nvPr/>
          </p:nvSpPr>
          <p:spPr bwMode="auto">
            <a:xfrm>
              <a:off x="304800" y="1385500"/>
              <a:ext cx="26892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dirty="0" smtClean="0">
                  <a:ln>
                    <a:noFill/>
                  </a:ln>
                  <a:solidFill>
                    <a:schemeClr val="tx1"/>
                  </a:solidFill>
                  <a:effectLst/>
                  <a:latin typeface="CG Times (W1)"/>
                  <a:ea typeface="Times New Roman" panose="02020603050405020304" pitchFamily="18" charset="0"/>
                  <a:cs typeface="Times New Roman" panose="02020603050405020304" pitchFamily="18" charset="0"/>
                </a:rPr>
                <a:t>Equation 1: </a:t>
              </a: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016824718"/>
                </p:ext>
              </p:extLst>
            </p:nvPr>
          </p:nvGraphicFramePr>
          <p:xfrm>
            <a:off x="304800" y="1752600"/>
            <a:ext cx="2689225" cy="434975"/>
          </p:xfrm>
          <a:graphic>
            <a:graphicData uri="http://schemas.openxmlformats.org/presentationml/2006/ole">
              <mc:AlternateContent xmlns:mc="http://schemas.openxmlformats.org/markup-compatibility/2006">
                <mc:Choice xmlns:v="urn:schemas-microsoft-com:vml" Requires="v">
                  <p:oleObj spid="_x0000_s30733" name="Equation" r:id="rId4" imgW="2692400" imgH="431800" progId="Equation.3">
                    <p:embed/>
                  </p:oleObj>
                </mc:Choice>
                <mc:Fallback>
                  <p:oleObj name="Equation" r:id="rId4" imgW="2692400" imgH="4318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752600"/>
                          <a:ext cx="2689225" cy="434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8" name="Group 7"/>
          <p:cNvGrpSpPr/>
          <p:nvPr/>
        </p:nvGrpSpPr>
        <p:grpSpPr>
          <a:xfrm>
            <a:off x="228600" y="1499926"/>
            <a:ext cx="3618609" cy="802075"/>
            <a:chOff x="334537" y="90100"/>
            <a:chExt cx="3618609" cy="802075"/>
          </a:xfrm>
        </p:grpSpPr>
        <p:sp>
          <p:nvSpPr>
            <p:cNvPr id="6" name="Rectangle 4"/>
            <p:cNvSpPr>
              <a:spLocks noChangeArrowheads="1"/>
            </p:cNvSpPr>
            <p:nvPr/>
          </p:nvSpPr>
          <p:spPr bwMode="auto">
            <a:xfrm>
              <a:off x="334537" y="90100"/>
              <a:ext cx="361860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dirty="0" smtClean="0">
                  <a:ln>
                    <a:noFill/>
                  </a:ln>
                  <a:solidFill>
                    <a:schemeClr val="tx1"/>
                  </a:solidFill>
                  <a:effectLst/>
                  <a:latin typeface="CG Times (W1)" charset="0"/>
                  <a:ea typeface="Times New Roman" panose="02020603050405020304" pitchFamily="18" charset="0"/>
                  <a:cs typeface="Times New Roman" panose="02020603050405020304" pitchFamily="18" charset="0"/>
                </a:rPr>
                <a:t>Equation 2:</a:t>
              </a: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399855831"/>
                </p:ext>
              </p:extLst>
            </p:nvPr>
          </p:nvGraphicFramePr>
          <p:xfrm>
            <a:off x="334537" y="457200"/>
            <a:ext cx="3618609" cy="434975"/>
          </p:xfrm>
          <a:graphic>
            <a:graphicData uri="http://schemas.openxmlformats.org/presentationml/2006/ole">
              <mc:AlternateContent xmlns:mc="http://schemas.openxmlformats.org/markup-compatibility/2006">
                <mc:Choice xmlns:v="urn:schemas-microsoft-com:vml" Requires="v">
                  <p:oleObj spid="_x0000_s30734" name="Equation" r:id="rId6" imgW="3759200" imgH="431800" progId="Equation.3">
                    <p:embed/>
                  </p:oleObj>
                </mc:Choice>
                <mc:Fallback>
                  <p:oleObj name="Equation" r:id="rId6" imgW="3759200" imgH="4318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537" y="457200"/>
                          <a:ext cx="3618609" cy="434975"/>
                        </a:xfrm>
                        <a:prstGeom prst="rect">
                          <a:avLst/>
                        </a:prstGeom>
                        <a:noFill/>
                      </p:spPr>
                    </p:pic>
                  </p:oleObj>
                </mc:Fallback>
              </mc:AlternateContent>
            </a:graphicData>
          </a:graphic>
        </p:graphicFrame>
      </p:grpSp>
      <p:grpSp>
        <p:nvGrpSpPr>
          <p:cNvPr id="12" name="Group 11"/>
          <p:cNvGrpSpPr/>
          <p:nvPr/>
        </p:nvGrpSpPr>
        <p:grpSpPr>
          <a:xfrm>
            <a:off x="4953000" y="474899"/>
            <a:ext cx="3603625" cy="924699"/>
            <a:chOff x="0" y="-48399"/>
            <a:chExt cx="3603625" cy="924699"/>
          </a:xfrm>
        </p:grpSpPr>
        <p:sp>
          <p:nvSpPr>
            <p:cNvPr id="10" name="Rectangle 6"/>
            <p:cNvSpPr>
              <a:spLocks noChangeArrowheads="1"/>
            </p:cNvSpPr>
            <p:nvPr/>
          </p:nvSpPr>
          <p:spPr bwMode="auto">
            <a:xfrm>
              <a:off x="0" y="-48399"/>
              <a:ext cx="35052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dirty="0" smtClean="0">
                  <a:ln>
                    <a:noFill/>
                  </a:ln>
                  <a:solidFill>
                    <a:schemeClr val="tx1"/>
                  </a:solidFill>
                  <a:effectLst/>
                  <a:latin typeface="CG Times (W1)" charset="0"/>
                  <a:ea typeface="Times New Roman" panose="02020603050405020304" pitchFamily="18" charset="0"/>
                  <a:cs typeface="Times New Roman" panose="02020603050405020304" pitchFamily="18" charset="0"/>
                </a:rPr>
                <a:t>Equation 3:</a:t>
              </a:r>
              <a:endParaRPr kumimoji="0" 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3808839379"/>
                </p:ext>
              </p:extLst>
            </p:nvPr>
          </p:nvGraphicFramePr>
          <p:xfrm>
            <a:off x="0" y="457200"/>
            <a:ext cx="3603625" cy="419100"/>
          </p:xfrm>
          <a:graphic>
            <a:graphicData uri="http://schemas.openxmlformats.org/presentationml/2006/ole">
              <mc:AlternateContent xmlns:mc="http://schemas.openxmlformats.org/markup-compatibility/2006">
                <mc:Choice xmlns:v="urn:schemas-microsoft-com:vml" Requires="v">
                  <p:oleObj spid="_x0000_s30735" name="Equation" r:id="rId8" imgW="3606800" imgH="419100" progId="Equation.3">
                    <p:embed/>
                  </p:oleObj>
                </mc:Choice>
                <mc:Fallback>
                  <p:oleObj name="Equation" r:id="rId8" imgW="3606800" imgH="419100" progId="Equation.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57200"/>
                          <a:ext cx="3603625"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5" name="Group 14"/>
          <p:cNvGrpSpPr/>
          <p:nvPr/>
        </p:nvGrpSpPr>
        <p:grpSpPr>
          <a:xfrm>
            <a:off x="4951141" y="1499926"/>
            <a:ext cx="3184525" cy="786200"/>
            <a:chOff x="0" y="90100"/>
            <a:chExt cx="3184525" cy="786200"/>
          </a:xfrm>
        </p:grpSpPr>
        <p:sp>
          <p:nvSpPr>
            <p:cNvPr id="13" name="Rectangle 8"/>
            <p:cNvSpPr>
              <a:spLocks noChangeArrowheads="1"/>
            </p:cNvSpPr>
            <p:nvPr/>
          </p:nvSpPr>
          <p:spPr bwMode="auto">
            <a:xfrm>
              <a:off x="0" y="90100"/>
              <a:ext cx="31845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sng" strike="noStrike" cap="none" normalizeH="0" baseline="0" dirty="0" smtClean="0">
                  <a:ln>
                    <a:noFill/>
                  </a:ln>
                  <a:solidFill>
                    <a:schemeClr val="tx1"/>
                  </a:solidFill>
                  <a:effectLst/>
                  <a:latin typeface="CG Times (W1)" charset="0"/>
                  <a:ea typeface="Times New Roman" panose="02020603050405020304" pitchFamily="18" charset="0"/>
                  <a:cs typeface="Times New Roman" panose="02020603050405020304" pitchFamily="18" charset="0"/>
                </a:rPr>
                <a:t>Equation 4:</a:t>
              </a: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72116448"/>
                </p:ext>
              </p:extLst>
            </p:nvPr>
          </p:nvGraphicFramePr>
          <p:xfrm>
            <a:off x="0" y="457200"/>
            <a:ext cx="3184525" cy="419100"/>
          </p:xfrm>
          <a:graphic>
            <a:graphicData uri="http://schemas.openxmlformats.org/presentationml/2006/ole">
              <mc:AlternateContent xmlns:mc="http://schemas.openxmlformats.org/markup-compatibility/2006">
                <mc:Choice xmlns:v="urn:schemas-microsoft-com:vml" Requires="v">
                  <p:oleObj spid="_x0000_s30736" name="Equation" r:id="rId10" imgW="3187700" imgH="419100" progId="Equation.3">
                    <p:embed/>
                  </p:oleObj>
                </mc:Choice>
                <mc:Fallback>
                  <p:oleObj name="Equation" r:id="rId10" imgW="3187700" imgH="419100" progId="Equation.3">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457200"/>
                          <a:ext cx="3184525"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154504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9" name="Rectangle 3"/>
          <p:cNvSpPr>
            <a:spLocks noGrp="1" noChangeArrowheads="1"/>
          </p:cNvSpPr>
          <p:nvPr>
            <p:ph type="title"/>
          </p:nvPr>
        </p:nvSpPr>
        <p:spPr>
          <a:xfrm>
            <a:off x="633845" y="323850"/>
            <a:ext cx="7772400" cy="1143000"/>
          </a:xfrm>
        </p:spPr>
        <p:txBody>
          <a:bodyPr/>
          <a:lstStyle/>
          <a:p>
            <a:pPr eaLnBrk="1" hangingPunct="1">
              <a:defRPr/>
            </a:pPr>
            <a:r>
              <a:rPr lang="en-US" dirty="0" smtClean="0"/>
              <a:t>Homework Assignment</a:t>
            </a:r>
          </a:p>
        </p:txBody>
      </p:sp>
      <p:sp>
        <p:nvSpPr>
          <p:cNvPr id="20483" name="Rectangle 4"/>
          <p:cNvSpPr>
            <a:spLocks noGrp="1" noChangeArrowheads="1"/>
          </p:cNvSpPr>
          <p:nvPr>
            <p:ph type="body" idx="1"/>
          </p:nvPr>
        </p:nvSpPr>
        <p:spPr>
          <a:xfrm>
            <a:off x="481445" y="1491095"/>
            <a:ext cx="7924800" cy="3886200"/>
          </a:xfrm>
        </p:spPr>
        <p:txBody>
          <a:bodyPr/>
          <a:lstStyle/>
          <a:p>
            <a:pPr eaLnBrk="1" hangingPunct="1">
              <a:spcBef>
                <a:spcPts val="600"/>
              </a:spcBef>
              <a:spcAft>
                <a:spcPts val="1200"/>
              </a:spcAft>
            </a:pPr>
            <a:r>
              <a:rPr lang="en-US" sz="2400" dirty="0" smtClean="0"/>
              <a:t>Develop operational guidelines </a:t>
            </a:r>
            <a:r>
              <a:rPr lang="en-US" sz="2400" dirty="0"/>
              <a:t>for plant-specific </a:t>
            </a:r>
            <a:r>
              <a:rPr lang="en-US" sz="2400" dirty="0" smtClean="0"/>
              <a:t>approach to setting coagulant feed.</a:t>
            </a:r>
            <a:endParaRPr lang="en-US" sz="2400" dirty="0"/>
          </a:p>
        </p:txBody>
      </p:sp>
      <p:pic>
        <p:nvPicPr>
          <p:cNvPr id="4" name="Picture 3"/>
          <p:cNvPicPr>
            <a:picLocks noChangeAspect="1"/>
          </p:cNvPicPr>
          <p:nvPr/>
        </p:nvPicPr>
        <p:blipFill>
          <a:blip r:embed="rId3"/>
          <a:stretch>
            <a:fillRect/>
          </a:stretch>
        </p:blipFill>
        <p:spPr>
          <a:xfrm>
            <a:off x="481445" y="2514600"/>
            <a:ext cx="7062355" cy="3225281"/>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4227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5061" y="41194"/>
            <a:ext cx="4701739" cy="1143000"/>
          </a:xfrm>
        </p:spPr>
        <p:txBody>
          <a:bodyPr/>
          <a:lstStyle/>
          <a:p>
            <a:r>
              <a:rPr lang="en-US" sz="2400" dirty="0" err="1" smtClean="0"/>
              <a:t>Epichlorohydrin</a:t>
            </a:r>
            <a:r>
              <a:rPr lang="en-US" sz="2400" dirty="0" smtClean="0"/>
              <a:t> &amp; Acrylamide (ANSI/NSF 60)</a:t>
            </a:r>
            <a:endParaRPr lang="en-US" sz="2400" dirty="0"/>
          </a:p>
        </p:txBody>
      </p:sp>
      <p:sp>
        <p:nvSpPr>
          <p:cNvPr id="3" name="Content Placeholder 2"/>
          <p:cNvSpPr>
            <a:spLocks noGrp="1"/>
          </p:cNvSpPr>
          <p:nvPr>
            <p:ph idx="1"/>
          </p:nvPr>
        </p:nvSpPr>
        <p:spPr>
          <a:xfrm>
            <a:off x="3810000" y="1066800"/>
            <a:ext cx="5257799" cy="2803506"/>
          </a:xfrm>
        </p:spPr>
        <p:txBody>
          <a:bodyPr/>
          <a:lstStyle/>
          <a:p>
            <a:pPr marL="457200" indent="-457200">
              <a:buFont typeface="+mj-lt"/>
              <a:buAutoNum type="arabicPeriod"/>
            </a:pPr>
            <a:r>
              <a:rPr lang="en-US" dirty="0" smtClean="0"/>
              <a:t>Do not exceed maximum use identified by ANSI/NSF 60.</a:t>
            </a:r>
          </a:p>
          <a:p>
            <a:pPr marL="0" indent="0">
              <a:buNone/>
            </a:pPr>
            <a:r>
              <a:rPr lang="en-US" dirty="0" smtClean="0">
                <a:hlinkClick r:id="rId3"/>
              </a:rPr>
              <a:t>http://info.nsf.org/Certified/PwsChemicals/</a:t>
            </a:r>
            <a:endParaRPr lang="en-US" dirty="0" smtClean="0"/>
          </a:p>
          <a:p>
            <a:pPr marL="457200" indent="-457200">
              <a:buFont typeface="+mj-lt"/>
              <a:buAutoNum type="arabicPeriod" startAt="2"/>
            </a:pPr>
            <a:r>
              <a:rPr lang="en-US" dirty="0" smtClean="0"/>
              <a:t>Beware </a:t>
            </a:r>
            <a:r>
              <a:rPr lang="en-US" dirty="0"/>
              <a:t>of product name changes and loss of </a:t>
            </a:r>
            <a:r>
              <a:rPr lang="en-US" dirty="0" smtClean="0"/>
              <a:t>NSF-60 certification</a:t>
            </a:r>
            <a:r>
              <a:rPr lang="en-US" dirty="0"/>
              <a:t>.</a:t>
            </a:r>
          </a:p>
        </p:txBody>
      </p:sp>
      <p:sp>
        <p:nvSpPr>
          <p:cNvPr id="5" name="Slide Number Placeholder 4"/>
          <p:cNvSpPr>
            <a:spLocks noGrp="1"/>
          </p:cNvSpPr>
          <p:nvPr>
            <p:ph type="sldNum" sz="quarter" idx="11"/>
          </p:nvPr>
        </p:nvSpPr>
        <p:spPr/>
        <p:txBody>
          <a:bodyPr/>
          <a:lstStyle/>
          <a:p>
            <a:fld id="{FEA73A45-DEBE-46C3-90ED-D5A73A98762E}" type="slidenum">
              <a:rPr lang="en-US" smtClean="0"/>
              <a:pPr/>
              <a:t>6</a:t>
            </a:fld>
            <a:endParaRPr lang="en-US"/>
          </a:p>
        </p:txBody>
      </p:sp>
      <p:pic>
        <p:nvPicPr>
          <p:cNvPr id="6" name="Picture 5"/>
          <p:cNvPicPr>
            <a:picLocks noChangeAspect="1"/>
          </p:cNvPicPr>
          <p:nvPr/>
        </p:nvPicPr>
        <p:blipFill>
          <a:blip r:embed="rId4"/>
          <a:stretch>
            <a:fillRect/>
          </a:stretch>
        </p:blipFill>
        <p:spPr>
          <a:xfrm>
            <a:off x="381000" y="228599"/>
            <a:ext cx="3276600" cy="3641707"/>
          </a:xfrm>
          <a:prstGeom prst="rect">
            <a:avLst/>
          </a:prstGeom>
          <a:ln>
            <a:solidFill>
              <a:schemeClr val="tx1"/>
            </a:solidFill>
          </a:ln>
        </p:spPr>
      </p:pic>
      <p:pic>
        <p:nvPicPr>
          <p:cNvPr id="8" name="Picture 7"/>
          <p:cNvPicPr>
            <a:picLocks noChangeAspect="1"/>
          </p:cNvPicPr>
          <p:nvPr/>
        </p:nvPicPr>
        <p:blipFill>
          <a:blip r:embed="rId5"/>
          <a:stretch>
            <a:fillRect/>
          </a:stretch>
        </p:blipFill>
        <p:spPr>
          <a:xfrm>
            <a:off x="7101716" y="5875692"/>
            <a:ext cx="1813684" cy="848958"/>
          </a:xfrm>
          <a:prstGeom prst="rect">
            <a:avLst/>
          </a:prstGeom>
        </p:spPr>
      </p:pic>
      <p:pic>
        <p:nvPicPr>
          <p:cNvPr id="9" name="Picture 8"/>
          <p:cNvPicPr>
            <a:picLocks noChangeAspect="1"/>
          </p:cNvPicPr>
          <p:nvPr/>
        </p:nvPicPr>
        <p:blipFill>
          <a:blip r:embed="rId6"/>
          <a:stretch>
            <a:fillRect/>
          </a:stretch>
        </p:blipFill>
        <p:spPr>
          <a:xfrm>
            <a:off x="304800" y="2743200"/>
            <a:ext cx="8458200" cy="3062351"/>
          </a:xfrm>
          <a:prstGeom prst="rect">
            <a:avLst/>
          </a:prstGeom>
          <a:ln>
            <a:solidFill>
              <a:schemeClr val="tx1"/>
            </a:solidFill>
          </a:ln>
        </p:spPr>
      </p:pic>
      <p:sp>
        <p:nvSpPr>
          <p:cNvPr id="7" name="Rectangle 6"/>
          <p:cNvSpPr/>
          <p:nvPr/>
        </p:nvSpPr>
        <p:spPr bwMode="auto">
          <a:xfrm>
            <a:off x="7848600" y="2819400"/>
            <a:ext cx="838200" cy="2438400"/>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0" name="Rectangle 9"/>
          <p:cNvSpPr/>
          <p:nvPr/>
        </p:nvSpPr>
        <p:spPr bwMode="auto">
          <a:xfrm>
            <a:off x="349468" y="5257799"/>
            <a:ext cx="6584731" cy="503155"/>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1" name="TextBox 10"/>
          <p:cNvSpPr txBox="1"/>
          <p:nvPr/>
        </p:nvSpPr>
        <p:spPr>
          <a:xfrm>
            <a:off x="294290" y="5805551"/>
            <a:ext cx="6584731" cy="707886"/>
          </a:xfrm>
          <a:prstGeom prst="rect">
            <a:avLst/>
          </a:prstGeom>
          <a:noFill/>
        </p:spPr>
        <p:txBody>
          <a:bodyPr wrap="square" rtlCol="0">
            <a:spAutoFit/>
          </a:bodyPr>
          <a:lstStyle/>
          <a:p>
            <a:r>
              <a:rPr lang="en-US" sz="2000" dirty="0" smtClean="0">
                <a:solidFill>
                  <a:srgbClr val="C00000"/>
                </a:solidFill>
                <a:latin typeface="+mn-lt"/>
              </a:rPr>
              <a:t>40 CFR 141.111 is the federal rule citation for acrylamide and epichlorohydrin addressed under -0030(7) in OAR.</a:t>
            </a:r>
            <a:endParaRPr lang="en-US" sz="2000" dirty="0">
              <a:solidFill>
                <a:srgbClr val="C00000"/>
              </a:solidFill>
              <a:latin typeface="+mn-lt"/>
            </a:endParaRPr>
          </a:p>
        </p:txBody>
      </p:sp>
    </p:spTree>
    <p:extLst>
      <p:ext uri="{BB962C8B-B14F-4D97-AF65-F5344CB8AC3E}">
        <p14:creationId xmlns:p14="http://schemas.microsoft.com/office/powerpoint/2010/main" val="4092763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685800" y="457200"/>
            <a:ext cx="7772400" cy="1143000"/>
          </a:xfrm>
        </p:spPr>
        <p:txBody>
          <a:bodyPr/>
          <a:lstStyle/>
          <a:p>
            <a:pPr eaLnBrk="1" hangingPunct="1">
              <a:defRPr/>
            </a:pPr>
            <a:r>
              <a:rPr lang="en-US" sz="3600" dirty="0" smtClean="0"/>
              <a:t>Coagulation Optimization</a:t>
            </a:r>
            <a:br>
              <a:rPr lang="en-US" sz="3600" dirty="0" smtClean="0"/>
            </a:br>
            <a:r>
              <a:rPr lang="en-US" sz="2800" dirty="0" smtClean="0"/>
              <a:t>Potential Special Studies</a:t>
            </a:r>
          </a:p>
        </p:txBody>
      </p:sp>
      <p:sp>
        <p:nvSpPr>
          <p:cNvPr id="15363" name="Rectangle 3"/>
          <p:cNvSpPr>
            <a:spLocks noGrp="1" noChangeArrowheads="1"/>
          </p:cNvSpPr>
          <p:nvPr>
            <p:ph type="body" idx="1"/>
          </p:nvPr>
        </p:nvSpPr>
        <p:spPr>
          <a:xfrm>
            <a:off x="1066800" y="1676400"/>
            <a:ext cx="7162800" cy="4627563"/>
          </a:xfrm>
        </p:spPr>
        <p:txBody>
          <a:bodyPr/>
          <a:lstStyle/>
          <a:p>
            <a:pPr eaLnBrk="1" hangingPunct="1">
              <a:spcAft>
                <a:spcPct val="50000"/>
              </a:spcAft>
            </a:pPr>
            <a:r>
              <a:rPr lang="en-US" sz="2300" dirty="0" smtClean="0"/>
              <a:t>Coagulant type and dose for given water quality </a:t>
            </a:r>
            <a:br>
              <a:rPr lang="en-US" sz="2300" dirty="0" smtClean="0"/>
            </a:br>
            <a:r>
              <a:rPr lang="en-US" sz="2300" dirty="0" smtClean="0"/>
              <a:t>(i.e., turbidity, alkalinity, temp., TOC, algae).</a:t>
            </a:r>
          </a:p>
          <a:p>
            <a:pPr eaLnBrk="1" hangingPunct="1">
              <a:spcAft>
                <a:spcPct val="50000"/>
              </a:spcAft>
            </a:pPr>
            <a:r>
              <a:rPr lang="en-US" sz="2300" dirty="0" smtClean="0"/>
              <a:t>Rapid mix (ideal:  high energy &amp; short time).</a:t>
            </a:r>
          </a:p>
          <a:p>
            <a:pPr eaLnBrk="1" hangingPunct="1">
              <a:spcAft>
                <a:spcPct val="50000"/>
              </a:spcAft>
            </a:pPr>
            <a:r>
              <a:rPr lang="en-US" sz="2300" dirty="0" smtClean="0"/>
              <a:t>Coagulation pH (TOC removal).</a:t>
            </a:r>
          </a:p>
          <a:p>
            <a:pPr eaLnBrk="1" hangingPunct="1">
              <a:spcAft>
                <a:spcPct val="50000"/>
              </a:spcAft>
            </a:pPr>
            <a:r>
              <a:rPr lang="en-US" sz="2300" dirty="0" smtClean="0"/>
              <a:t>Effect of coagulant aids.</a:t>
            </a:r>
          </a:p>
          <a:p>
            <a:pPr eaLnBrk="1" hangingPunct="1">
              <a:spcAft>
                <a:spcPct val="50000"/>
              </a:spcAft>
            </a:pPr>
            <a:r>
              <a:rPr lang="en-US" sz="2300" dirty="0" smtClean="0"/>
              <a:t>Addition of alkalinity (e.g., lime, soda ash).</a:t>
            </a:r>
          </a:p>
          <a:p>
            <a:pPr eaLnBrk="1" hangingPunct="1">
              <a:spcAft>
                <a:spcPct val="50000"/>
              </a:spcAft>
            </a:pPr>
            <a:r>
              <a:rPr lang="en-US" sz="2300" dirty="0" smtClean="0"/>
              <a:t>Effect of pre-oxidants (i.e., chlorine, KMnO</a:t>
            </a:r>
            <a:r>
              <a:rPr lang="en-US" sz="2300" baseline="-25000" dirty="0" smtClean="0"/>
              <a:t>4</a:t>
            </a:r>
            <a:r>
              <a:rPr lang="en-US" sz="2300" dirty="0" smtClean="0"/>
              <a:t>).</a:t>
            </a:r>
          </a:p>
          <a:p>
            <a:pPr eaLnBrk="1" hangingPunct="1">
              <a:spcAft>
                <a:spcPct val="50000"/>
              </a:spcAft>
            </a:pPr>
            <a:r>
              <a:rPr lang="en-US" sz="2300" dirty="0" smtClean="0"/>
              <a:t>Others?</a:t>
            </a:r>
          </a:p>
        </p:txBody>
      </p:sp>
    </p:spTree>
    <p:extLst>
      <p:ext uri="{BB962C8B-B14F-4D97-AF65-F5344CB8AC3E}">
        <p14:creationId xmlns:p14="http://schemas.microsoft.com/office/powerpoint/2010/main" val="2105752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1026"/>
          <p:cNvSpPr>
            <a:spLocks noGrp="1" noChangeArrowheads="1"/>
          </p:cNvSpPr>
          <p:nvPr>
            <p:ph type="title"/>
          </p:nvPr>
        </p:nvSpPr>
        <p:spPr>
          <a:xfrm>
            <a:off x="609600" y="762000"/>
            <a:ext cx="7915275" cy="762000"/>
          </a:xfrm>
        </p:spPr>
        <p:txBody>
          <a:bodyPr/>
          <a:lstStyle/>
          <a:p>
            <a:pPr eaLnBrk="1" hangingPunct="1">
              <a:defRPr/>
            </a:pPr>
            <a:r>
              <a:rPr lang="en-US" sz="3600" dirty="0" smtClean="0"/>
              <a:t>Flocculation Optimization</a:t>
            </a:r>
            <a:r>
              <a:rPr lang="en-US" sz="3200" dirty="0" smtClean="0"/>
              <a:t/>
            </a:r>
            <a:br>
              <a:rPr lang="en-US" sz="3200" dirty="0" smtClean="0"/>
            </a:br>
            <a:r>
              <a:rPr lang="en-US" sz="2800" dirty="0" smtClean="0"/>
              <a:t>Possible Special Studies</a:t>
            </a:r>
          </a:p>
        </p:txBody>
      </p:sp>
      <p:sp>
        <p:nvSpPr>
          <p:cNvPr id="17411" name="Rectangle 1028"/>
          <p:cNvSpPr>
            <a:spLocks noGrp="1" noChangeArrowheads="1"/>
          </p:cNvSpPr>
          <p:nvPr>
            <p:ph type="body" idx="1"/>
          </p:nvPr>
        </p:nvSpPr>
        <p:spPr>
          <a:xfrm>
            <a:off x="457200" y="1828800"/>
            <a:ext cx="8458200" cy="4191000"/>
          </a:xfrm>
        </p:spPr>
        <p:txBody>
          <a:bodyPr/>
          <a:lstStyle/>
          <a:p>
            <a:pPr eaLnBrk="1" hangingPunct="1">
              <a:spcBef>
                <a:spcPts val="600"/>
              </a:spcBef>
              <a:spcAft>
                <a:spcPts val="1800"/>
              </a:spcAft>
            </a:pPr>
            <a:r>
              <a:rPr lang="en-US" sz="2800" dirty="0" smtClean="0"/>
              <a:t>Mixing energy (use jar test calibration studies to assess changes in mixing speed).</a:t>
            </a:r>
          </a:p>
          <a:p>
            <a:pPr eaLnBrk="1" hangingPunct="1">
              <a:spcBef>
                <a:spcPts val="600"/>
              </a:spcBef>
              <a:spcAft>
                <a:spcPts val="1800"/>
              </a:spcAft>
            </a:pPr>
            <a:r>
              <a:rPr lang="en-US" sz="2800" dirty="0"/>
              <a:t>Basin short-circuiting (baffle addition</a:t>
            </a:r>
            <a:r>
              <a:rPr lang="en-US" sz="2800" dirty="0" smtClean="0"/>
              <a:t>?).</a:t>
            </a:r>
          </a:p>
          <a:p>
            <a:pPr eaLnBrk="1" hangingPunct="1">
              <a:spcBef>
                <a:spcPts val="600"/>
              </a:spcBef>
              <a:spcAft>
                <a:spcPts val="1800"/>
              </a:spcAft>
            </a:pPr>
            <a:r>
              <a:rPr lang="en-US" sz="2800" dirty="0" smtClean="0"/>
              <a:t>Floc breakup at transition zones.</a:t>
            </a:r>
          </a:p>
          <a:p>
            <a:pPr eaLnBrk="1" hangingPunct="1">
              <a:spcBef>
                <a:spcPts val="600"/>
              </a:spcBef>
              <a:spcAft>
                <a:spcPts val="1800"/>
              </a:spcAft>
            </a:pPr>
            <a:r>
              <a:rPr lang="en-US" sz="2800" dirty="0"/>
              <a:t>Use of flocculant </a:t>
            </a:r>
            <a:r>
              <a:rPr lang="en-US" sz="2800" dirty="0" smtClean="0"/>
              <a:t>aids.</a:t>
            </a:r>
          </a:p>
          <a:p>
            <a:pPr eaLnBrk="1" hangingPunct="1">
              <a:spcBef>
                <a:spcPts val="600"/>
              </a:spcBef>
              <a:spcAft>
                <a:spcPts val="1800"/>
              </a:spcAft>
            </a:pPr>
            <a:r>
              <a:rPr lang="en-US" sz="2800" dirty="0" smtClean="0"/>
              <a:t>Others?</a:t>
            </a:r>
          </a:p>
        </p:txBody>
      </p:sp>
    </p:spTree>
    <p:extLst>
      <p:ext uri="{BB962C8B-B14F-4D97-AF65-F5344CB8AC3E}">
        <p14:creationId xmlns:p14="http://schemas.microsoft.com/office/powerpoint/2010/main" val="2185078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C:\Documents and Settings\Larry DeMers\My Documents\Photos\Jar Testing\jar test coagulant addi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1600200"/>
            <a:ext cx="3962400" cy="2971800"/>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97987" name="Rectangle 3"/>
          <p:cNvSpPr>
            <a:spLocks noGrp="1" noChangeArrowheads="1"/>
          </p:cNvSpPr>
          <p:nvPr>
            <p:ph type="title"/>
          </p:nvPr>
        </p:nvSpPr>
        <p:spPr>
          <a:xfrm>
            <a:off x="609600" y="76200"/>
            <a:ext cx="7772400" cy="1143000"/>
          </a:xfrm>
        </p:spPr>
        <p:txBody>
          <a:bodyPr/>
          <a:lstStyle/>
          <a:p>
            <a:pPr eaLnBrk="1" hangingPunct="1">
              <a:defRPr/>
            </a:pPr>
            <a:r>
              <a:rPr lang="en-US" dirty="0" smtClean="0"/>
              <a:t>Jar Testing</a:t>
            </a:r>
          </a:p>
        </p:txBody>
      </p:sp>
      <p:sp>
        <p:nvSpPr>
          <p:cNvPr id="10244" name="Rectangle 4"/>
          <p:cNvSpPr>
            <a:spLocks noGrp="1" noChangeArrowheads="1"/>
          </p:cNvSpPr>
          <p:nvPr>
            <p:ph type="body" sz="half" idx="1"/>
          </p:nvPr>
        </p:nvSpPr>
        <p:spPr>
          <a:xfrm>
            <a:off x="228600" y="990600"/>
            <a:ext cx="4114800" cy="4495800"/>
          </a:xfrm>
        </p:spPr>
        <p:txBody>
          <a:bodyPr/>
          <a:lstStyle/>
          <a:p>
            <a:pPr eaLnBrk="1" hangingPunct="1">
              <a:buSzTx/>
            </a:pPr>
            <a:r>
              <a:rPr lang="en-US" sz="2400" dirty="0" smtClean="0"/>
              <a:t>Advantages:</a:t>
            </a:r>
          </a:p>
          <a:p>
            <a:pPr lvl="1" eaLnBrk="1" hangingPunct="1">
              <a:spcAft>
                <a:spcPct val="20000"/>
              </a:spcAft>
              <a:buSzTx/>
            </a:pPr>
            <a:r>
              <a:rPr lang="en-US" sz="2000" dirty="0" smtClean="0"/>
              <a:t>Can be used to optimize both coagulation and flocculation</a:t>
            </a:r>
          </a:p>
          <a:p>
            <a:pPr lvl="1" eaLnBrk="1" hangingPunct="1">
              <a:spcAft>
                <a:spcPct val="20000"/>
              </a:spcAft>
              <a:buSzTx/>
            </a:pPr>
            <a:r>
              <a:rPr lang="en-US" sz="2000" dirty="0" smtClean="0"/>
              <a:t>Available in most plants</a:t>
            </a:r>
          </a:p>
          <a:p>
            <a:pPr lvl="1" eaLnBrk="1" hangingPunct="1">
              <a:spcAft>
                <a:spcPct val="20000"/>
              </a:spcAft>
              <a:buSzTx/>
            </a:pPr>
            <a:r>
              <a:rPr lang="en-US" sz="2000" dirty="0" smtClean="0"/>
              <a:t>Proven process control tool</a:t>
            </a:r>
          </a:p>
          <a:p>
            <a:pPr lvl="1" eaLnBrk="1" hangingPunct="1">
              <a:spcAft>
                <a:spcPct val="50000"/>
              </a:spcAft>
              <a:buSzTx/>
            </a:pPr>
            <a:r>
              <a:rPr lang="en-US" sz="2000" dirty="0" smtClean="0"/>
              <a:t>Effective training tool (special studies)</a:t>
            </a:r>
          </a:p>
          <a:p>
            <a:pPr eaLnBrk="1" hangingPunct="1">
              <a:buSzTx/>
            </a:pPr>
            <a:r>
              <a:rPr lang="en-US" sz="2400" dirty="0" smtClean="0"/>
              <a:t>Disadvantages:</a:t>
            </a:r>
          </a:p>
          <a:p>
            <a:pPr lvl="1" eaLnBrk="1" hangingPunct="1">
              <a:spcAft>
                <a:spcPct val="20000"/>
              </a:spcAft>
              <a:buSzTx/>
            </a:pPr>
            <a:r>
              <a:rPr lang="en-US" sz="2000" dirty="0" smtClean="0"/>
              <a:t>Matching jar test performance to plant</a:t>
            </a:r>
          </a:p>
          <a:p>
            <a:pPr lvl="1" eaLnBrk="1" hangingPunct="1">
              <a:buSzTx/>
            </a:pPr>
            <a:r>
              <a:rPr lang="en-US" sz="2000" dirty="0" smtClean="0"/>
              <a:t>Jar test procedure intimidating for some plant staff</a:t>
            </a:r>
          </a:p>
        </p:txBody>
      </p:sp>
    </p:spTree>
    <p:extLst>
      <p:ext uri="{BB962C8B-B14F-4D97-AF65-F5344CB8AC3E}">
        <p14:creationId xmlns:p14="http://schemas.microsoft.com/office/powerpoint/2010/main" val="849743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7" name="Rectangle 3"/>
          <p:cNvSpPr>
            <a:spLocks noGrp="1" noChangeArrowheads="1"/>
          </p:cNvSpPr>
          <p:nvPr>
            <p:ph type="title"/>
          </p:nvPr>
        </p:nvSpPr>
        <p:spPr>
          <a:xfrm>
            <a:off x="609600" y="76200"/>
            <a:ext cx="7772400" cy="1143000"/>
          </a:xfrm>
        </p:spPr>
        <p:txBody>
          <a:bodyPr/>
          <a:lstStyle/>
          <a:p>
            <a:pPr eaLnBrk="1" hangingPunct="1">
              <a:defRPr/>
            </a:pPr>
            <a:r>
              <a:rPr lang="en-US" dirty="0" smtClean="0"/>
              <a:t>Jar Testing</a:t>
            </a:r>
          </a:p>
        </p:txBody>
      </p:sp>
      <p:sp>
        <p:nvSpPr>
          <p:cNvPr id="10244" name="Rectangle 4"/>
          <p:cNvSpPr>
            <a:spLocks noGrp="1" noChangeArrowheads="1"/>
          </p:cNvSpPr>
          <p:nvPr>
            <p:ph type="body" sz="half" idx="1"/>
          </p:nvPr>
        </p:nvSpPr>
        <p:spPr>
          <a:xfrm>
            <a:off x="228600" y="990600"/>
            <a:ext cx="7239000" cy="609600"/>
          </a:xfrm>
        </p:spPr>
        <p:txBody>
          <a:bodyPr/>
          <a:lstStyle/>
          <a:p>
            <a:pPr marL="400050" lvl="1" indent="0" eaLnBrk="1" hangingPunct="1">
              <a:buNone/>
            </a:pPr>
            <a:r>
              <a:rPr lang="en-US" sz="2200" dirty="0" smtClean="0"/>
              <a:t>Equipment needed</a:t>
            </a:r>
          </a:p>
        </p:txBody>
      </p:sp>
      <p:pic>
        <p:nvPicPr>
          <p:cNvPr id="2" name="Picture 1"/>
          <p:cNvPicPr>
            <a:picLocks noChangeAspect="1"/>
          </p:cNvPicPr>
          <p:nvPr/>
        </p:nvPicPr>
        <p:blipFill>
          <a:blip r:embed="rId3"/>
          <a:stretch>
            <a:fillRect/>
          </a:stretch>
        </p:blipFill>
        <p:spPr>
          <a:xfrm>
            <a:off x="409157" y="1600200"/>
            <a:ext cx="5228220" cy="3938081"/>
          </a:xfrm>
          <a:prstGeom prst="rect">
            <a:avLst/>
          </a:prstGeom>
          <a:ln>
            <a:solidFill>
              <a:srgbClr val="000000"/>
            </a:solidFill>
          </a:ln>
        </p:spPr>
      </p:pic>
      <p:sp>
        <p:nvSpPr>
          <p:cNvPr id="8" name="Rectangle 4"/>
          <p:cNvSpPr txBox="1">
            <a:spLocks noChangeArrowheads="1"/>
          </p:cNvSpPr>
          <p:nvPr/>
        </p:nvSpPr>
        <p:spPr bwMode="auto">
          <a:xfrm>
            <a:off x="5334000" y="1499681"/>
            <a:ext cx="3733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lvl="1" indent="-342900" eaLnBrk="1" hangingPunct="1">
              <a:buFont typeface="+mj-lt"/>
              <a:buAutoNum type="arabicPeriod"/>
            </a:pPr>
            <a:r>
              <a:rPr lang="en-US" sz="1800" kern="0" dirty="0" smtClean="0"/>
              <a:t>300-RPM jar tester</a:t>
            </a:r>
          </a:p>
          <a:p>
            <a:pPr lvl="1" indent="-342900" eaLnBrk="1" hangingPunct="1">
              <a:buFont typeface="+mj-lt"/>
              <a:buAutoNum type="arabicPeriod"/>
            </a:pPr>
            <a:r>
              <a:rPr lang="en-US" sz="1800" kern="0" dirty="0" smtClean="0"/>
              <a:t>2-L square jars (x6)</a:t>
            </a:r>
          </a:p>
          <a:p>
            <a:pPr lvl="1" indent="-342900" eaLnBrk="1" hangingPunct="1">
              <a:buFont typeface="+mj-lt"/>
              <a:buAutoNum type="arabicPeriod"/>
            </a:pPr>
            <a:r>
              <a:rPr lang="en-US" sz="1800" kern="0" dirty="0" smtClean="0"/>
              <a:t>10-ml pipette</a:t>
            </a:r>
          </a:p>
          <a:p>
            <a:pPr lvl="1" indent="-342900" eaLnBrk="1" hangingPunct="1">
              <a:buFont typeface="+mj-lt"/>
              <a:buAutoNum type="arabicPeriod"/>
            </a:pPr>
            <a:r>
              <a:rPr lang="en-US" sz="1800" kern="0" dirty="0" smtClean="0"/>
              <a:t>1.0, 3.0, 12.0 ml syringes (x6)</a:t>
            </a:r>
          </a:p>
          <a:p>
            <a:pPr lvl="1" indent="-342900" eaLnBrk="1" hangingPunct="1">
              <a:buFont typeface="+mj-lt"/>
              <a:buAutoNum type="arabicPeriod"/>
            </a:pPr>
            <a:r>
              <a:rPr lang="en-US" sz="1800" kern="0" dirty="0" smtClean="0"/>
              <a:t>Plastic cups (x6)</a:t>
            </a:r>
          </a:p>
          <a:p>
            <a:pPr lvl="1" indent="-342900" eaLnBrk="1" hangingPunct="1">
              <a:buFont typeface="+mj-lt"/>
              <a:buAutoNum type="arabicPeriod"/>
            </a:pPr>
            <a:r>
              <a:rPr lang="en-US" sz="1800" kern="0" dirty="0" smtClean="0"/>
              <a:t>100-ml Volumetric flask</a:t>
            </a:r>
          </a:p>
          <a:p>
            <a:pPr lvl="1" indent="-342900" eaLnBrk="1" hangingPunct="1">
              <a:buFont typeface="+mj-lt"/>
              <a:buAutoNum type="arabicPeriod"/>
            </a:pPr>
            <a:r>
              <a:rPr lang="en-US" sz="1800" kern="0" dirty="0" smtClean="0"/>
              <a:t>Turbidimeter w/6 sample vials</a:t>
            </a:r>
          </a:p>
          <a:p>
            <a:pPr lvl="1" indent="-342900" eaLnBrk="1" hangingPunct="1">
              <a:buFont typeface="+mj-lt"/>
              <a:buAutoNum type="arabicPeriod"/>
            </a:pPr>
            <a:r>
              <a:rPr lang="en-US" sz="1800" kern="0" dirty="0" smtClean="0"/>
              <a:t>Coagulant</a:t>
            </a:r>
          </a:p>
        </p:txBody>
      </p:sp>
      <p:sp>
        <p:nvSpPr>
          <p:cNvPr id="6" name="Rectangle 4"/>
          <p:cNvSpPr txBox="1">
            <a:spLocks noChangeArrowheads="1"/>
          </p:cNvSpPr>
          <p:nvPr/>
        </p:nvSpPr>
        <p:spPr bwMode="auto">
          <a:xfrm>
            <a:off x="5080" y="5614481"/>
            <a:ext cx="7239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400050" lvl="1" indent="0" eaLnBrk="1" hangingPunct="1">
              <a:buFontTx/>
              <a:buNone/>
            </a:pPr>
            <a:r>
              <a:rPr lang="en-US" sz="1600" kern="0" dirty="0" smtClean="0"/>
              <a:t>City of Corvallis, Oregon – Taylor Water Treatment Plant</a:t>
            </a:r>
          </a:p>
        </p:txBody>
      </p:sp>
    </p:spTree>
    <p:extLst>
      <p:ext uri="{BB962C8B-B14F-4D97-AF65-F5344CB8AC3E}">
        <p14:creationId xmlns:p14="http://schemas.microsoft.com/office/powerpoint/2010/main" val="2204986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7" name="Rectangle 3"/>
          <p:cNvSpPr>
            <a:spLocks noGrp="1" noChangeArrowheads="1"/>
          </p:cNvSpPr>
          <p:nvPr>
            <p:ph type="title"/>
          </p:nvPr>
        </p:nvSpPr>
        <p:spPr>
          <a:xfrm>
            <a:off x="609600" y="76200"/>
            <a:ext cx="7772400" cy="1143000"/>
          </a:xfrm>
        </p:spPr>
        <p:txBody>
          <a:bodyPr/>
          <a:lstStyle/>
          <a:p>
            <a:pPr eaLnBrk="1" hangingPunct="1">
              <a:defRPr/>
            </a:pPr>
            <a:r>
              <a:rPr lang="en-US" dirty="0" smtClean="0"/>
              <a:t>Jar Testing</a:t>
            </a:r>
          </a:p>
        </p:txBody>
      </p:sp>
      <p:sp>
        <p:nvSpPr>
          <p:cNvPr id="10244" name="Rectangle 4"/>
          <p:cNvSpPr>
            <a:spLocks noGrp="1" noChangeArrowheads="1"/>
          </p:cNvSpPr>
          <p:nvPr>
            <p:ph type="body" sz="half" idx="1"/>
          </p:nvPr>
        </p:nvSpPr>
        <p:spPr>
          <a:xfrm>
            <a:off x="228600" y="990600"/>
            <a:ext cx="7239000" cy="609600"/>
          </a:xfrm>
        </p:spPr>
        <p:txBody>
          <a:bodyPr/>
          <a:lstStyle/>
          <a:p>
            <a:pPr marL="400050" lvl="1" indent="0" eaLnBrk="1" hangingPunct="1">
              <a:buNone/>
            </a:pPr>
            <a:r>
              <a:rPr lang="en-US" sz="2200" dirty="0" smtClean="0"/>
              <a:t>Jar testers come in a variety of forms</a:t>
            </a:r>
          </a:p>
        </p:txBody>
      </p:sp>
      <p:pic>
        <p:nvPicPr>
          <p:cNvPr id="3" name="Picture 2"/>
          <p:cNvPicPr>
            <a:picLocks noChangeAspect="1"/>
          </p:cNvPicPr>
          <p:nvPr/>
        </p:nvPicPr>
        <p:blipFill>
          <a:blip r:embed="rId3"/>
          <a:stretch>
            <a:fillRect/>
          </a:stretch>
        </p:blipFill>
        <p:spPr>
          <a:xfrm>
            <a:off x="5281625" y="1375538"/>
            <a:ext cx="3633775" cy="2558911"/>
          </a:xfrm>
          <a:prstGeom prst="rect">
            <a:avLst/>
          </a:prstGeom>
          <a:ln>
            <a:solidFill>
              <a:srgbClr val="000000"/>
            </a:solidFill>
          </a:ln>
        </p:spPr>
      </p:pic>
      <p:pic>
        <p:nvPicPr>
          <p:cNvPr id="4" name="Picture 3"/>
          <p:cNvPicPr>
            <a:picLocks noChangeAspect="1"/>
          </p:cNvPicPr>
          <p:nvPr/>
        </p:nvPicPr>
        <p:blipFill>
          <a:blip r:embed="rId4"/>
          <a:stretch>
            <a:fillRect/>
          </a:stretch>
        </p:blipFill>
        <p:spPr>
          <a:xfrm>
            <a:off x="195512" y="4038600"/>
            <a:ext cx="3489649" cy="2286000"/>
          </a:xfrm>
          <a:prstGeom prst="rect">
            <a:avLst/>
          </a:prstGeom>
          <a:ln>
            <a:solidFill>
              <a:srgbClr val="000000"/>
            </a:solidFill>
          </a:ln>
        </p:spPr>
      </p:pic>
      <p:pic>
        <p:nvPicPr>
          <p:cNvPr id="5" name="Picture 4"/>
          <p:cNvPicPr>
            <a:picLocks noChangeAspect="1"/>
          </p:cNvPicPr>
          <p:nvPr/>
        </p:nvPicPr>
        <p:blipFill>
          <a:blip r:embed="rId5"/>
          <a:stretch>
            <a:fillRect/>
          </a:stretch>
        </p:blipFill>
        <p:spPr>
          <a:xfrm>
            <a:off x="4926519" y="4114800"/>
            <a:ext cx="3988881" cy="1828800"/>
          </a:xfrm>
          <a:prstGeom prst="rect">
            <a:avLst/>
          </a:prstGeom>
          <a:ln>
            <a:solidFill>
              <a:srgbClr val="000000"/>
            </a:solidFill>
          </a:ln>
        </p:spPr>
      </p:pic>
      <p:sp>
        <p:nvSpPr>
          <p:cNvPr id="9" name="Rectangle 4"/>
          <p:cNvSpPr txBox="1">
            <a:spLocks noChangeArrowheads="1"/>
          </p:cNvSpPr>
          <p:nvPr/>
        </p:nvSpPr>
        <p:spPr bwMode="auto">
          <a:xfrm>
            <a:off x="3124200" y="1542140"/>
            <a:ext cx="2895600" cy="165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rgbClr val="005595"/>
                </a:solidFill>
                <a:latin typeface="+mn-lt"/>
                <a:ea typeface="+mn-ea"/>
                <a:cs typeface="+mn-cs"/>
              </a:defRPr>
            </a:lvl1pPr>
            <a:lvl2pPr marL="742950" indent="-285750" algn="l" rtl="0" eaLnBrk="0" fontAlgn="base" hangingPunct="0">
              <a:spcBef>
                <a:spcPct val="20000"/>
              </a:spcBef>
              <a:spcAft>
                <a:spcPct val="0"/>
              </a:spcAft>
              <a:buChar char="–"/>
              <a:defRPr>
                <a:solidFill>
                  <a:srgbClr val="005595"/>
                </a:solidFill>
                <a:latin typeface="+mn-lt"/>
              </a:defRPr>
            </a:lvl2pPr>
            <a:lvl3pPr marL="1143000" indent="-228600" algn="l" rtl="0" eaLnBrk="0" fontAlgn="base" hangingPunct="0">
              <a:spcBef>
                <a:spcPct val="20000"/>
              </a:spcBef>
              <a:spcAft>
                <a:spcPct val="0"/>
              </a:spcAft>
              <a:buChar char="•"/>
              <a:defRPr sz="1600">
                <a:solidFill>
                  <a:srgbClr val="005595"/>
                </a:solidFill>
                <a:latin typeface="+mn-lt"/>
              </a:defRPr>
            </a:lvl3pPr>
            <a:lvl4pPr marL="1600200" indent="-228600" algn="l" rtl="0" eaLnBrk="0" fontAlgn="base" hangingPunct="0">
              <a:spcBef>
                <a:spcPct val="20000"/>
              </a:spcBef>
              <a:spcAft>
                <a:spcPct val="0"/>
              </a:spcAft>
              <a:buChar char="–"/>
              <a:defRPr sz="1400">
                <a:solidFill>
                  <a:srgbClr val="005595"/>
                </a:solidFill>
                <a:latin typeface="+mn-lt"/>
              </a:defRPr>
            </a:lvl4pPr>
            <a:lvl5pPr marL="2057400" indent="-228600" algn="l" rtl="0" eaLnBrk="0" fontAlgn="base" hangingPunct="0">
              <a:spcBef>
                <a:spcPct val="20000"/>
              </a:spcBef>
              <a:spcAft>
                <a:spcPct val="0"/>
              </a:spcAft>
              <a:buChar char="»"/>
              <a:defRPr sz="1400">
                <a:solidFill>
                  <a:srgbClr val="005595"/>
                </a:solidFill>
                <a:latin typeface="+mn-lt"/>
              </a:defRPr>
            </a:lvl5pPr>
            <a:lvl6pPr marL="2514600" indent="-228600" algn="l" rtl="0" fontAlgn="base">
              <a:spcBef>
                <a:spcPct val="20000"/>
              </a:spcBef>
              <a:spcAft>
                <a:spcPct val="0"/>
              </a:spcAft>
              <a:buChar char="»"/>
              <a:defRPr sz="1400">
                <a:solidFill>
                  <a:srgbClr val="005595"/>
                </a:solidFill>
                <a:latin typeface="+mn-lt"/>
              </a:defRPr>
            </a:lvl6pPr>
            <a:lvl7pPr marL="2971800" indent="-228600" algn="l" rtl="0" fontAlgn="base">
              <a:spcBef>
                <a:spcPct val="20000"/>
              </a:spcBef>
              <a:spcAft>
                <a:spcPct val="0"/>
              </a:spcAft>
              <a:buChar char="»"/>
              <a:defRPr sz="1400">
                <a:solidFill>
                  <a:srgbClr val="005595"/>
                </a:solidFill>
                <a:latin typeface="+mn-lt"/>
              </a:defRPr>
            </a:lvl7pPr>
            <a:lvl8pPr marL="3429000" indent="-228600" algn="l" rtl="0" fontAlgn="base">
              <a:spcBef>
                <a:spcPct val="20000"/>
              </a:spcBef>
              <a:spcAft>
                <a:spcPct val="0"/>
              </a:spcAft>
              <a:buChar char="»"/>
              <a:defRPr sz="1400">
                <a:solidFill>
                  <a:srgbClr val="005595"/>
                </a:solidFill>
                <a:latin typeface="+mn-lt"/>
              </a:defRPr>
            </a:lvl8pPr>
            <a:lvl9pPr marL="3886200" indent="-228600" algn="l" rtl="0" fontAlgn="base">
              <a:spcBef>
                <a:spcPct val="20000"/>
              </a:spcBef>
              <a:spcAft>
                <a:spcPct val="0"/>
              </a:spcAft>
              <a:buChar char="»"/>
              <a:defRPr sz="1400">
                <a:solidFill>
                  <a:srgbClr val="005595"/>
                </a:solidFill>
                <a:latin typeface="+mn-lt"/>
              </a:defRPr>
            </a:lvl9pPr>
          </a:lstStyle>
          <a:p>
            <a:pPr marL="400050" lvl="1" indent="0" eaLnBrk="1" hangingPunct="1">
              <a:buFontTx/>
              <a:buNone/>
            </a:pPr>
            <a:r>
              <a:rPr lang="en-US" sz="1600" kern="0" dirty="0" smtClean="0"/>
              <a:t>&lt;= 4-jar </a:t>
            </a:r>
          </a:p>
          <a:p>
            <a:pPr marL="400050" lvl="1" indent="0" eaLnBrk="1" hangingPunct="1">
              <a:buFontTx/>
              <a:buNone/>
            </a:pPr>
            <a:r>
              <a:rPr lang="en-US" sz="1600" kern="0" dirty="0" smtClean="0"/>
              <a:t>(portable)</a:t>
            </a:r>
          </a:p>
          <a:p>
            <a:pPr marL="400050" lvl="1" indent="0" eaLnBrk="1" hangingPunct="1">
              <a:buFontTx/>
              <a:buNone/>
            </a:pPr>
            <a:endParaRPr lang="en-US" sz="1600" kern="0" dirty="0"/>
          </a:p>
          <a:p>
            <a:pPr marL="400050" lvl="1" indent="0" eaLnBrk="1" hangingPunct="1">
              <a:buFontTx/>
              <a:buNone/>
            </a:pPr>
            <a:endParaRPr lang="en-US" sz="1600" kern="0" dirty="0" smtClean="0"/>
          </a:p>
          <a:p>
            <a:pPr marL="400050" lvl="1" indent="0" eaLnBrk="1" hangingPunct="1">
              <a:buFontTx/>
              <a:buNone/>
            </a:pPr>
            <a:r>
              <a:rPr lang="en-US" sz="1600" kern="0" dirty="0" smtClean="0"/>
              <a:t>Programmable =&gt;</a:t>
            </a:r>
          </a:p>
          <a:p>
            <a:pPr marL="400050" lvl="1" indent="0" eaLnBrk="1" hangingPunct="1">
              <a:buFontTx/>
              <a:buNone/>
            </a:pPr>
            <a:endParaRPr lang="en-US" sz="1600" kern="0" dirty="0"/>
          </a:p>
          <a:p>
            <a:pPr marL="400050" lvl="1" indent="0" eaLnBrk="1" hangingPunct="1">
              <a:buFontTx/>
              <a:buNone/>
            </a:pPr>
            <a:endParaRPr lang="en-US" sz="1600" kern="0" dirty="0" smtClean="0"/>
          </a:p>
          <a:p>
            <a:pPr marL="400050" lvl="1" indent="0" eaLnBrk="1" hangingPunct="1">
              <a:buFontTx/>
              <a:buNone/>
            </a:pPr>
            <a:endParaRPr lang="en-US" sz="1600" kern="0" dirty="0" smtClean="0"/>
          </a:p>
          <a:p>
            <a:pPr marL="400050" lvl="1" indent="0" eaLnBrk="1" hangingPunct="1">
              <a:buFontTx/>
              <a:buNone/>
            </a:pPr>
            <a:endParaRPr lang="en-US" sz="1600" kern="0" dirty="0"/>
          </a:p>
          <a:p>
            <a:pPr marL="400050" lvl="1" indent="0" eaLnBrk="1" hangingPunct="1">
              <a:buFontTx/>
              <a:buNone/>
            </a:pPr>
            <a:endParaRPr lang="en-US" sz="1600" kern="0" dirty="0" smtClean="0"/>
          </a:p>
          <a:p>
            <a:pPr marL="400050" lvl="1" indent="0" eaLnBrk="1" hangingPunct="1">
              <a:buFontTx/>
              <a:buNone/>
            </a:pPr>
            <a:endParaRPr lang="en-US" sz="1600" kern="0" dirty="0"/>
          </a:p>
          <a:p>
            <a:pPr marL="400050" lvl="1" indent="0" eaLnBrk="1" hangingPunct="1">
              <a:buFontTx/>
              <a:buNone/>
            </a:pPr>
            <a:r>
              <a:rPr lang="en-US" sz="1600" kern="0" dirty="0" smtClean="0"/>
              <a:t>   &lt;= 6-jar =&gt;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1493693"/>
            <a:ext cx="3200400" cy="2400300"/>
          </a:xfrm>
          <a:prstGeom prst="rect">
            <a:avLst/>
          </a:prstGeom>
          <a:ln>
            <a:solidFill>
              <a:srgbClr val="000000"/>
            </a:solidFill>
          </a:ln>
        </p:spPr>
      </p:pic>
    </p:spTree>
    <p:extLst>
      <p:ext uri="{BB962C8B-B14F-4D97-AF65-F5344CB8AC3E}">
        <p14:creationId xmlns:p14="http://schemas.microsoft.com/office/powerpoint/2010/main" val="812293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7" name="Rectangle 3"/>
          <p:cNvSpPr>
            <a:spLocks noGrp="1" noChangeArrowheads="1"/>
          </p:cNvSpPr>
          <p:nvPr>
            <p:ph type="title"/>
          </p:nvPr>
        </p:nvSpPr>
        <p:spPr>
          <a:xfrm>
            <a:off x="609600" y="76200"/>
            <a:ext cx="7772400" cy="1143000"/>
          </a:xfrm>
        </p:spPr>
        <p:txBody>
          <a:bodyPr/>
          <a:lstStyle/>
          <a:p>
            <a:pPr eaLnBrk="1" hangingPunct="1">
              <a:defRPr/>
            </a:pPr>
            <a:r>
              <a:rPr lang="en-US" dirty="0" smtClean="0"/>
              <a:t>Jar Testing</a:t>
            </a:r>
          </a:p>
        </p:txBody>
      </p:sp>
      <p:sp>
        <p:nvSpPr>
          <p:cNvPr id="10244" name="Rectangle 4"/>
          <p:cNvSpPr>
            <a:spLocks noGrp="1" noChangeArrowheads="1"/>
          </p:cNvSpPr>
          <p:nvPr>
            <p:ph type="body" sz="half" idx="1"/>
          </p:nvPr>
        </p:nvSpPr>
        <p:spPr>
          <a:xfrm>
            <a:off x="228600" y="990600"/>
            <a:ext cx="8685602" cy="609600"/>
          </a:xfrm>
        </p:spPr>
        <p:txBody>
          <a:bodyPr/>
          <a:lstStyle/>
          <a:p>
            <a:pPr marL="400050" lvl="1" indent="0" eaLnBrk="1" hangingPunct="1">
              <a:buNone/>
            </a:pPr>
            <a:r>
              <a:rPr lang="en-US" sz="2200" dirty="0" smtClean="0"/>
              <a:t>Jars can be 2-L square or 1-L round</a:t>
            </a:r>
          </a:p>
          <a:p>
            <a:pPr marL="400050" lvl="1" indent="0" eaLnBrk="1" hangingPunct="1">
              <a:buNone/>
            </a:pPr>
            <a:endParaRPr lang="en-US" sz="2200" dirty="0"/>
          </a:p>
          <a:p>
            <a:pPr marL="400050" lvl="1" indent="0" eaLnBrk="1" hangingPunct="1">
              <a:buNone/>
            </a:pPr>
            <a:endParaRPr lang="en-US" sz="2200" dirty="0" smtClean="0"/>
          </a:p>
          <a:p>
            <a:pPr marL="400050" lvl="1" indent="0" eaLnBrk="1" hangingPunct="1">
              <a:buNone/>
            </a:pPr>
            <a:endParaRPr lang="en-US" sz="2200" dirty="0"/>
          </a:p>
          <a:p>
            <a:pPr marL="400050" lvl="1" indent="0" eaLnBrk="1" hangingPunct="1">
              <a:buNone/>
            </a:pPr>
            <a:endParaRPr lang="en-US" sz="2200" dirty="0" smtClean="0"/>
          </a:p>
          <a:p>
            <a:pPr marL="400050" lvl="1" indent="0" eaLnBrk="1" hangingPunct="1">
              <a:buNone/>
            </a:pPr>
            <a:endParaRPr lang="en-US" sz="2200" dirty="0"/>
          </a:p>
          <a:p>
            <a:pPr marL="400050" lvl="1" indent="0" eaLnBrk="1" hangingPunct="1">
              <a:buNone/>
            </a:pPr>
            <a:endParaRPr lang="en-US" sz="2200" dirty="0" smtClean="0"/>
          </a:p>
          <a:p>
            <a:pPr marL="400050" lvl="1" indent="0" eaLnBrk="1" hangingPunct="1">
              <a:buNone/>
            </a:pPr>
            <a:endParaRPr lang="en-US" sz="2200" dirty="0"/>
          </a:p>
          <a:p>
            <a:pPr marL="400050" lvl="1" indent="0" eaLnBrk="1" hangingPunct="1">
              <a:buNone/>
            </a:pPr>
            <a:r>
              <a:rPr lang="en-US" sz="2200" dirty="0" smtClean="0"/>
              <a:t>							  no good way</a:t>
            </a:r>
          </a:p>
          <a:p>
            <a:pPr marL="400050" lvl="1" indent="0" eaLnBrk="1" hangingPunct="1">
              <a:buNone/>
            </a:pPr>
            <a:r>
              <a:rPr lang="en-US" sz="2200" dirty="0" smtClean="0"/>
              <a:t>							    to sample</a:t>
            </a:r>
            <a:endParaRPr lang="en-US" sz="2200" dirty="0"/>
          </a:p>
          <a:p>
            <a:pPr marL="400050" lvl="1" indent="0" eaLnBrk="1" hangingPunct="1">
              <a:buNone/>
            </a:pPr>
            <a:endParaRPr lang="en-US" sz="2200" dirty="0" smtClean="0"/>
          </a:p>
          <a:p>
            <a:pPr marL="400050" lvl="1" indent="0" eaLnBrk="1" hangingPunct="1">
              <a:buNone/>
            </a:pPr>
            <a:endParaRPr lang="en-US" sz="2200" dirty="0"/>
          </a:p>
          <a:p>
            <a:pPr marL="400050" lvl="1" indent="0" eaLnBrk="1" hangingPunct="1">
              <a:buNone/>
            </a:pPr>
            <a:r>
              <a:rPr lang="en-US" sz="2200" dirty="0" smtClean="0"/>
              <a:t>  bulkhead fitting    	  cork” stopper</a:t>
            </a:r>
            <a:endParaRPr lang="en-US" sz="1600" dirty="0" smtClean="0"/>
          </a:p>
          <a:p>
            <a:pPr marL="400050" lvl="1" indent="0" eaLnBrk="1" hangingPunct="1">
              <a:buNone/>
            </a:pPr>
            <a:r>
              <a:rPr lang="en-US" sz="1600" dirty="0" smtClean="0"/>
              <a:t>       (works better)                               (tends to dislodge)</a:t>
            </a:r>
          </a:p>
        </p:txBody>
      </p:sp>
      <p:pic>
        <p:nvPicPr>
          <p:cNvPr id="6" name="Picture 5"/>
          <p:cNvPicPr>
            <a:picLocks noChangeAspect="1"/>
          </p:cNvPicPr>
          <p:nvPr/>
        </p:nvPicPr>
        <p:blipFill>
          <a:blip r:embed="rId3"/>
          <a:stretch>
            <a:fillRect/>
          </a:stretch>
        </p:blipFill>
        <p:spPr>
          <a:xfrm>
            <a:off x="381000" y="1752600"/>
            <a:ext cx="2855197" cy="4038600"/>
          </a:xfrm>
          <a:prstGeom prst="rect">
            <a:avLst/>
          </a:prstGeom>
          <a:ln>
            <a:solidFill>
              <a:srgbClr val="000000"/>
            </a:solidFill>
          </a:ln>
        </p:spPr>
      </p:pic>
      <p:pic>
        <p:nvPicPr>
          <p:cNvPr id="7" name="Picture 6"/>
          <p:cNvPicPr>
            <a:picLocks noChangeAspect="1"/>
          </p:cNvPicPr>
          <p:nvPr/>
        </p:nvPicPr>
        <p:blipFill>
          <a:blip r:embed="rId4"/>
          <a:stretch>
            <a:fillRect/>
          </a:stretch>
        </p:blipFill>
        <p:spPr>
          <a:xfrm>
            <a:off x="3429000" y="1750979"/>
            <a:ext cx="2926958" cy="4040221"/>
          </a:xfrm>
          <a:prstGeom prst="rect">
            <a:avLst/>
          </a:prstGeom>
          <a:ln>
            <a:solidFill>
              <a:srgbClr val="000000"/>
            </a:solidFill>
          </a:ln>
        </p:spPr>
      </p:pic>
      <p:pic>
        <p:nvPicPr>
          <p:cNvPr id="34818" name="Picture 2" descr="http://www.apothecaryproducts.com/media/catalog/product/cache/1/image/9df78eab33525d08d6e5fb8d27136e95/2/1/21110b_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2548" y="1742873"/>
            <a:ext cx="2381654" cy="2381655"/>
          </a:xfrm>
          <a:prstGeom prst="rect">
            <a:avLst/>
          </a:prstGeom>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068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5122"/>
          <p:cNvSpPr>
            <a:spLocks noGrp="1" noChangeArrowheads="1"/>
          </p:cNvSpPr>
          <p:nvPr>
            <p:ph type="title"/>
          </p:nvPr>
        </p:nvSpPr>
        <p:spPr>
          <a:xfrm>
            <a:off x="423863" y="228600"/>
            <a:ext cx="8229600" cy="1143000"/>
          </a:xfrm>
        </p:spPr>
        <p:txBody>
          <a:bodyPr/>
          <a:lstStyle/>
          <a:p>
            <a:pPr eaLnBrk="1" hangingPunct="1">
              <a:lnSpc>
                <a:spcPct val="90000"/>
              </a:lnSpc>
              <a:defRPr/>
            </a:pPr>
            <a:r>
              <a:rPr lang="en-US" sz="3700" dirty="0" smtClean="0"/>
              <a:t>Advantages of the 2-Liter </a:t>
            </a:r>
            <a:br>
              <a:rPr lang="en-US" sz="3700" dirty="0" smtClean="0"/>
            </a:br>
            <a:r>
              <a:rPr lang="en-US" sz="3700" dirty="0" smtClean="0"/>
              <a:t>Square Jars</a:t>
            </a:r>
          </a:p>
        </p:txBody>
      </p:sp>
      <p:sp>
        <p:nvSpPr>
          <p:cNvPr id="16387" name="Rectangle 5123"/>
          <p:cNvSpPr>
            <a:spLocks noGrp="1" noChangeArrowheads="1"/>
          </p:cNvSpPr>
          <p:nvPr>
            <p:ph type="body" sz="half" idx="1"/>
          </p:nvPr>
        </p:nvSpPr>
        <p:spPr>
          <a:xfrm>
            <a:off x="228600" y="1752600"/>
            <a:ext cx="3810000" cy="4724400"/>
          </a:xfrm>
        </p:spPr>
        <p:txBody>
          <a:bodyPr/>
          <a:lstStyle/>
          <a:p>
            <a:pPr eaLnBrk="1" hangingPunct="1">
              <a:spcAft>
                <a:spcPts val="1800"/>
              </a:spcAft>
            </a:pPr>
            <a:r>
              <a:rPr lang="en-US" sz="2200" dirty="0" smtClean="0"/>
              <a:t>Better mixing</a:t>
            </a:r>
          </a:p>
          <a:p>
            <a:pPr eaLnBrk="1" hangingPunct="1">
              <a:spcAft>
                <a:spcPts val="1800"/>
              </a:spcAft>
            </a:pPr>
            <a:r>
              <a:rPr lang="en-US" sz="2200" dirty="0" smtClean="0"/>
              <a:t>Mixing curve available</a:t>
            </a:r>
          </a:p>
          <a:p>
            <a:pPr eaLnBrk="1" hangingPunct="1">
              <a:spcAft>
                <a:spcPts val="1800"/>
              </a:spcAft>
            </a:pPr>
            <a:r>
              <a:rPr lang="en-US" sz="2200" dirty="0" smtClean="0"/>
              <a:t>Better insulating properties (reduces water temperature changes)</a:t>
            </a:r>
          </a:p>
          <a:p>
            <a:pPr eaLnBrk="1" hangingPunct="1">
              <a:spcAft>
                <a:spcPts val="1800"/>
              </a:spcAft>
            </a:pPr>
            <a:r>
              <a:rPr lang="en-US" sz="2200" dirty="0" smtClean="0"/>
              <a:t>More water for testing (versus 1 L)</a:t>
            </a:r>
          </a:p>
          <a:p>
            <a:pPr eaLnBrk="1" hangingPunct="1">
              <a:spcAft>
                <a:spcPts val="1800"/>
              </a:spcAft>
            </a:pPr>
            <a:r>
              <a:rPr lang="en-US" sz="2200" dirty="0" smtClean="0"/>
              <a:t>Standard sampling location used to determine settling velocity</a:t>
            </a:r>
          </a:p>
        </p:txBody>
      </p:sp>
      <p:pic>
        <p:nvPicPr>
          <p:cNvPr id="16388" name="Picture 51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9425" y="2232025"/>
            <a:ext cx="4092575" cy="3863975"/>
          </a:xfrm>
          <a:prstGeom prst="rect">
            <a:avLst/>
          </a:prstGeom>
          <a:noFill/>
          <a:ln w="3175" cap="sq">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bwMode="auto">
          <a:xfrm>
            <a:off x="6477000" y="2971800"/>
            <a:ext cx="0" cy="1905000"/>
          </a:xfrm>
          <a:prstGeom prst="straightConnector1">
            <a:avLst/>
          </a:prstGeom>
          <a:solidFill>
            <a:schemeClr val="accent1"/>
          </a:solidFill>
          <a:ln w="25400" cap="sq" cmpd="sng" algn="ctr">
            <a:solidFill>
              <a:srgbClr val="00B050"/>
            </a:solidFill>
            <a:prstDash val="solid"/>
            <a:round/>
            <a:headEnd type="arrow"/>
            <a:tailEnd type="arrow"/>
          </a:ln>
          <a:effectLst/>
        </p:spPr>
      </p:cxnSp>
      <p:sp>
        <p:nvSpPr>
          <p:cNvPr id="4" name="TextBox 3"/>
          <p:cNvSpPr txBox="1"/>
          <p:nvPr/>
        </p:nvSpPr>
        <p:spPr>
          <a:xfrm>
            <a:off x="6400800" y="3810000"/>
            <a:ext cx="1143000" cy="461665"/>
          </a:xfrm>
          <a:prstGeom prst="rect">
            <a:avLst/>
          </a:prstGeom>
          <a:noFill/>
        </p:spPr>
        <p:txBody>
          <a:bodyPr wrap="square" rtlCol="0">
            <a:spAutoFit/>
          </a:bodyPr>
          <a:lstStyle/>
          <a:p>
            <a:r>
              <a:rPr lang="en-US" b="1" dirty="0" smtClean="0"/>
              <a:t>10 cm</a:t>
            </a:r>
            <a:endParaRPr lang="en-US" b="1" dirty="0"/>
          </a:p>
        </p:txBody>
      </p:sp>
    </p:spTree>
    <p:extLst>
      <p:ext uri="{BB962C8B-B14F-4D97-AF65-F5344CB8AC3E}">
        <p14:creationId xmlns:p14="http://schemas.microsoft.com/office/powerpoint/2010/main" val="1739320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685800" y="304800"/>
            <a:ext cx="7772400" cy="1143000"/>
          </a:xfrm>
        </p:spPr>
        <p:txBody>
          <a:bodyPr/>
          <a:lstStyle/>
          <a:p>
            <a:pPr eaLnBrk="1" hangingPunct="1">
              <a:defRPr/>
            </a:pPr>
            <a:r>
              <a:rPr lang="en-US" sz="3600" dirty="0" smtClean="0"/>
              <a:t>Standard Jar Test Procedure</a:t>
            </a:r>
            <a:endParaRPr lang="en-US" dirty="0" smtClean="0"/>
          </a:p>
        </p:txBody>
      </p:sp>
      <p:sp>
        <p:nvSpPr>
          <p:cNvPr id="11267" name="Rectangle 3"/>
          <p:cNvSpPr>
            <a:spLocks noGrp="1" noChangeArrowheads="1"/>
          </p:cNvSpPr>
          <p:nvPr>
            <p:ph type="body" idx="1"/>
          </p:nvPr>
        </p:nvSpPr>
        <p:spPr>
          <a:xfrm>
            <a:off x="838200" y="1752600"/>
            <a:ext cx="7772400" cy="4419600"/>
          </a:xfrm>
        </p:spPr>
        <p:txBody>
          <a:bodyPr/>
          <a:lstStyle/>
          <a:p>
            <a:pPr marL="457200" indent="-457200" eaLnBrk="1" hangingPunct="1">
              <a:spcAft>
                <a:spcPct val="30000"/>
              </a:spcAft>
              <a:buFont typeface="+mj-lt"/>
              <a:buAutoNum type="arabicPeriod"/>
            </a:pPr>
            <a:r>
              <a:rPr lang="en-US" sz="2400" dirty="0" smtClean="0"/>
              <a:t>Prepare chemical stock solutions or microsyringes.</a:t>
            </a:r>
          </a:p>
          <a:p>
            <a:pPr marL="457200" indent="-457200" eaLnBrk="1" hangingPunct="1">
              <a:spcAft>
                <a:spcPct val="30000"/>
              </a:spcAft>
              <a:buFont typeface="+mj-lt"/>
              <a:buAutoNum type="arabicPeriod"/>
            </a:pPr>
            <a:r>
              <a:rPr lang="en-US" sz="2400" dirty="0" smtClean="0"/>
              <a:t>Decide on jar chemical doses and volumes.</a:t>
            </a:r>
          </a:p>
          <a:p>
            <a:pPr marL="457200" indent="-457200" eaLnBrk="1" hangingPunct="1">
              <a:spcAft>
                <a:spcPct val="30000"/>
              </a:spcAft>
              <a:buFont typeface="+mj-lt"/>
              <a:buAutoNum type="arabicPeriod"/>
            </a:pPr>
            <a:r>
              <a:rPr lang="en-US" sz="2400" dirty="0" smtClean="0"/>
              <a:t>Collect water sample and fill jars.</a:t>
            </a:r>
          </a:p>
          <a:p>
            <a:pPr marL="457200" indent="-457200" eaLnBrk="1" hangingPunct="1">
              <a:spcAft>
                <a:spcPct val="30000"/>
              </a:spcAft>
              <a:buFont typeface="+mj-lt"/>
              <a:buAutoNum type="arabicPeriod"/>
            </a:pPr>
            <a:r>
              <a:rPr lang="en-US" sz="2400" dirty="0" smtClean="0"/>
              <a:t>Start mixer and adjust for rapid mix.</a:t>
            </a:r>
          </a:p>
          <a:p>
            <a:pPr marL="457200" indent="-457200" eaLnBrk="1" hangingPunct="1">
              <a:spcAft>
                <a:spcPct val="30000"/>
              </a:spcAft>
              <a:buFont typeface="+mj-lt"/>
              <a:buAutoNum type="arabicPeriod"/>
            </a:pPr>
            <a:r>
              <a:rPr lang="en-US" sz="2400" dirty="0" smtClean="0"/>
              <a:t>Add chemicals in same sequence as plant.</a:t>
            </a:r>
          </a:p>
          <a:p>
            <a:pPr marL="457200" indent="-457200" eaLnBrk="1" hangingPunct="1">
              <a:spcAft>
                <a:spcPct val="30000"/>
              </a:spcAft>
              <a:buFont typeface="+mj-lt"/>
              <a:buAutoNum type="arabicPeriod"/>
            </a:pPr>
            <a:r>
              <a:rPr lang="en-US" sz="2400" dirty="0" smtClean="0"/>
              <a:t>Adjust mixer speed to simulate flocculation.</a:t>
            </a:r>
          </a:p>
          <a:p>
            <a:pPr marL="457200" indent="-457200" eaLnBrk="1" hangingPunct="1">
              <a:spcAft>
                <a:spcPct val="30000"/>
              </a:spcAft>
              <a:buFont typeface="+mj-lt"/>
              <a:buAutoNum type="arabicPeriod"/>
            </a:pPr>
            <a:r>
              <a:rPr lang="en-US" sz="2400" dirty="0" smtClean="0"/>
              <a:t>Stop mixer after floc time and settle.</a:t>
            </a:r>
          </a:p>
          <a:p>
            <a:pPr marL="457200" indent="-457200" eaLnBrk="1" hangingPunct="1">
              <a:buFont typeface="+mj-lt"/>
              <a:buAutoNum type="arabicPeriod"/>
            </a:pPr>
            <a:r>
              <a:rPr lang="en-US" sz="2400" dirty="0" smtClean="0"/>
              <a:t>Sample jars and test.</a:t>
            </a:r>
            <a:endParaRPr lang="en-US" dirty="0" smtClean="0"/>
          </a:p>
        </p:txBody>
      </p:sp>
    </p:spTree>
    <p:extLst>
      <p:ext uri="{BB962C8B-B14F-4D97-AF65-F5344CB8AC3E}">
        <p14:creationId xmlns:p14="http://schemas.microsoft.com/office/powerpoint/2010/main" val="3414785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685800" y="381000"/>
            <a:ext cx="7772400" cy="1143000"/>
          </a:xfrm>
        </p:spPr>
        <p:txBody>
          <a:bodyPr/>
          <a:lstStyle/>
          <a:p>
            <a:pPr eaLnBrk="1" hangingPunct="1">
              <a:defRPr/>
            </a:pPr>
            <a:r>
              <a:rPr lang="en-US" sz="3600" dirty="0" smtClean="0"/>
              <a:t>Jar Test Basics</a:t>
            </a:r>
            <a:br>
              <a:rPr lang="en-US" sz="3600" dirty="0" smtClean="0"/>
            </a:br>
            <a:r>
              <a:rPr lang="en-US" sz="2800" dirty="0" smtClean="0"/>
              <a:t>Preparing Stock Solutions</a:t>
            </a:r>
          </a:p>
        </p:txBody>
      </p:sp>
      <p:sp>
        <p:nvSpPr>
          <p:cNvPr id="12291" name="Rectangle 3"/>
          <p:cNvSpPr>
            <a:spLocks noGrp="1" noChangeArrowheads="1"/>
          </p:cNvSpPr>
          <p:nvPr>
            <p:ph type="body" idx="1"/>
          </p:nvPr>
        </p:nvSpPr>
        <p:spPr>
          <a:xfrm>
            <a:off x="679704" y="1542288"/>
            <a:ext cx="8229600" cy="4648200"/>
          </a:xfrm>
        </p:spPr>
        <p:txBody>
          <a:bodyPr/>
          <a:lstStyle/>
          <a:p>
            <a:pPr eaLnBrk="1" hangingPunct="1"/>
            <a:r>
              <a:rPr lang="en-US" sz="2400" dirty="0" smtClean="0"/>
              <a:t>Determine the dose range to be tested:</a:t>
            </a:r>
          </a:p>
          <a:p>
            <a:pPr lvl="1" eaLnBrk="1" hangingPunct="1">
              <a:spcBef>
                <a:spcPts val="600"/>
              </a:spcBef>
              <a:spcAft>
                <a:spcPct val="50000"/>
              </a:spcAft>
            </a:pPr>
            <a:r>
              <a:rPr lang="en-US" sz="2000" dirty="0" smtClean="0"/>
              <a:t>Use historical data, vendor recommendations, raw water quality.</a:t>
            </a:r>
          </a:p>
          <a:p>
            <a:pPr eaLnBrk="1" hangingPunct="1">
              <a:spcBef>
                <a:spcPts val="600"/>
              </a:spcBef>
              <a:spcAft>
                <a:spcPts val="1200"/>
              </a:spcAft>
            </a:pPr>
            <a:r>
              <a:rPr lang="en-US" sz="2400" dirty="0" smtClean="0"/>
              <a:t>Select the stock solution concentration.</a:t>
            </a:r>
          </a:p>
          <a:p>
            <a:pPr eaLnBrk="1" hangingPunct="1">
              <a:spcBef>
                <a:spcPts val="600"/>
              </a:spcBef>
              <a:spcAft>
                <a:spcPts val="1200"/>
              </a:spcAft>
            </a:pPr>
            <a:r>
              <a:rPr lang="en-US" sz="2400" dirty="0" smtClean="0"/>
              <a:t>Make stock solution using a volumetric flask and distilled water.</a:t>
            </a:r>
          </a:p>
          <a:p>
            <a:pPr eaLnBrk="1" hangingPunct="1">
              <a:spcBef>
                <a:spcPts val="600"/>
              </a:spcBef>
              <a:spcAft>
                <a:spcPts val="1200"/>
              </a:spcAft>
            </a:pPr>
            <a:r>
              <a:rPr lang="en-US" sz="2400" dirty="0" smtClean="0"/>
              <a:t>Make dilute stock solutions (&lt; 0.1 %) on a daily basis </a:t>
            </a:r>
            <a:br>
              <a:rPr lang="en-US" sz="2400" dirty="0" smtClean="0"/>
            </a:br>
            <a:r>
              <a:rPr lang="en-US" sz="2400" dirty="0" smtClean="0"/>
              <a:t>(&gt; 0.1% hold for a week).</a:t>
            </a:r>
          </a:p>
          <a:p>
            <a:pPr eaLnBrk="1" hangingPunct="1">
              <a:spcBef>
                <a:spcPts val="600"/>
              </a:spcBef>
              <a:spcAft>
                <a:spcPts val="1200"/>
              </a:spcAft>
            </a:pPr>
            <a:r>
              <a:rPr lang="en-US" sz="2400" dirty="0" smtClean="0"/>
              <a:t>Remember – stock solutions can be made to test polymers, pre-oxidants, and pH adjustment chemicals.</a:t>
            </a:r>
          </a:p>
          <a:p>
            <a:pPr eaLnBrk="1" hangingPunct="1"/>
            <a:endParaRPr lang="en-US" dirty="0" smtClean="0"/>
          </a:p>
        </p:txBody>
      </p:sp>
    </p:spTree>
    <p:extLst>
      <p:ext uri="{BB962C8B-B14F-4D97-AF65-F5344CB8AC3E}">
        <p14:creationId xmlns:p14="http://schemas.microsoft.com/office/powerpoint/2010/main" val="1418558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p:txBody>
          <a:bodyPr/>
          <a:lstStyle/>
          <a:p>
            <a:pPr eaLnBrk="1" hangingPunct="1">
              <a:defRPr/>
            </a:pPr>
            <a:r>
              <a:rPr lang="en-US" dirty="0" smtClean="0"/>
              <a:t>Stock Solution Selection</a:t>
            </a:r>
            <a:br>
              <a:rPr lang="en-US" dirty="0" smtClean="0"/>
            </a:br>
            <a:endParaRPr lang="en-US" sz="1600" dirty="0" smtClean="0"/>
          </a:p>
        </p:txBody>
      </p:sp>
      <p:graphicFrame>
        <p:nvGraphicFramePr>
          <p:cNvPr id="276697" name="Group 217"/>
          <p:cNvGraphicFramePr>
            <a:graphicFrameLocks noGrp="1"/>
          </p:cNvGraphicFramePr>
          <p:nvPr>
            <p:ph type="tbl" idx="1"/>
            <p:extLst>
              <p:ext uri="{D42A27DB-BD31-4B8C-83A1-F6EECF244321}">
                <p14:modId xmlns:p14="http://schemas.microsoft.com/office/powerpoint/2010/main" val="3615124809"/>
              </p:ext>
            </p:extLst>
          </p:nvPr>
        </p:nvGraphicFramePr>
        <p:xfrm>
          <a:off x="762000" y="1447037"/>
          <a:ext cx="7400925" cy="4325939"/>
        </p:xfrm>
        <a:graphic>
          <a:graphicData uri="http://schemas.openxmlformats.org/drawingml/2006/table">
            <a:tbl>
              <a:tblPr>
                <a:tableStyleId>{8A107856-5554-42FB-B03E-39F5DBC370BA}</a:tableStyleId>
              </a:tblPr>
              <a:tblGrid>
                <a:gridCol w="4343400"/>
                <a:gridCol w="1524000"/>
                <a:gridCol w="1533525"/>
              </a:tblGrid>
              <a:tr h="899221">
                <a:tc rowSpan="2">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400" u="none" strike="noStrike" cap="none" normalizeH="0" baseline="0" dirty="0" smtClean="0">
                          <a:ln>
                            <a:noFill/>
                          </a:ln>
                          <a:effectLst/>
                        </a:rPr>
                        <a:t>Dose (mg/L) for each mL of Stock Solution Added to </a:t>
                      </a:r>
                      <a:br>
                        <a:rPr kumimoji="0" lang="en-US" sz="2400" u="none" strike="noStrike" cap="none" normalizeH="0" baseline="0" dirty="0" smtClean="0">
                          <a:ln>
                            <a:noFill/>
                          </a:ln>
                          <a:effectLst/>
                        </a:rPr>
                      </a:br>
                      <a:r>
                        <a:rPr kumimoji="0" lang="en-US" sz="2400" u="none" strike="noStrike" cap="none" normalizeH="0" baseline="0" dirty="0" smtClean="0">
                          <a:ln>
                            <a:noFill/>
                          </a:ln>
                          <a:effectLst/>
                        </a:rPr>
                        <a:t>2-Liter Jar</a:t>
                      </a:r>
                      <a:endParaRPr kumimoji="0" lang="en-US" sz="2400" b="0" i="0" u="none" strike="noStrike" cap="none" normalizeH="0" baseline="0" dirty="0" smtClean="0">
                        <a:ln>
                          <a:noFill/>
                        </a:ln>
                        <a:solidFill>
                          <a:srgbClr val="FF3300"/>
                        </a:solidFill>
                        <a:effectLst/>
                        <a:latin typeface="Arial" charset="0"/>
                      </a:endParaRPr>
                    </a:p>
                  </a:txBody>
                  <a:tcPr marT="45723" marB="45723" anchor="ctr" anchorCtr="1" horzOverflow="overflow"/>
                </a:tc>
                <a:tc gridSpan="2">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400" u="none" strike="noStrike" cap="none" normalizeH="0" baseline="0" dirty="0" smtClean="0">
                          <a:ln>
                            <a:noFill/>
                          </a:ln>
                          <a:effectLst/>
                        </a:rPr>
                        <a:t>Stock Solution Concentration</a:t>
                      </a:r>
                      <a:endParaRPr kumimoji="0" lang="en-US" sz="2400" b="0" i="0" u="none" strike="noStrike" cap="none" normalizeH="0" baseline="0" dirty="0" smtClean="0">
                        <a:ln>
                          <a:noFill/>
                        </a:ln>
                        <a:solidFill>
                          <a:srgbClr val="FF3300"/>
                        </a:solidFill>
                        <a:effectLst/>
                        <a:latin typeface="Arial" charset="0"/>
                      </a:endParaRPr>
                    </a:p>
                  </a:txBody>
                  <a:tcPr marT="45723" marB="45723" horzOverflow="overflow"/>
                </a:tc>
                <a:tc hMerge="1">
                  <a:txBody>
                    <a:bodyPr/>
                    <a:lstStyle/>
                    <a:p>
                      <a:endParaRPr lang="en-US"/>
                    </a:p>
                  </a:txBody>
                  <a:tcPr/>
                </a:tc>
              </a:tr>
              <a:tr h="514388">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400" u="none" strike="noStrike" cap="none" normalizeH="0" baseline="0" dirty="0" smtClean="0">
                          <a:ln>
                            <a:noFill/>
                          </a:ln>
                          <a:effectLst/>
                        </a:rPr>
                        <a:t>% wt</a:t>
                      </a:r>
                      <a:endParaRPr kumimoji="0" lang="en-US" sz="2400" b="0" i="0" u="none" strike="noStrike" cap="none" normalizeH="0" baseline="0" dirty="0" smtClean="0">
                        <a:ln>
                          <a:noFill/>
                        </a:ln>
                        <a:solidFill>
                          <a:srgbClr val="FF3300"/>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400" u="none" strike="noStrike" cap="none" normalizeH="0" baseline="0" dirty="0" smtClean="0">
                          <a:ln>
                            <a:noFill/>
                          </a:ln>
                          <a:effectLst/>
                        </a:rPr>
                        <a:t>Mg/L</a:t>
                      </a:r>
                      <a:endParaRPr kumimoji="0" lang="en-US" sz="2400" b="0" i="0" u="none" strike="noStrike" cap="none" normalizeH="0" baseline="0" dirty="0" smtClean="0">
                        <a:ln>
                          <a:noFill/>
                        </a:ln>
                        <a:solidFill>
                          <a:srgbClr val="FF3300"/>
                        </a:solidFill>
                        <a:effectLst/>
                        <a:latin typeface="Arial" charset="0"/>
                      </a:endParaRPr>
                    </a:p>
                  </a:txBody>
                  <a:tcPr marT="45723" marB="45723" horzOverflow="overflow"/>
                </a:tc>
              </a:tr>
              <a:tr h="455647">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smtClean="0">
                          <a:ln>
                            <a:noFill/>
                          </a:ln>
                          <a:effectLst/>
                        </a:rPr>
                        <a:t>0.10</a:t>
                      </a:r>
                      <a:endParaRPr kumimoji="0" lang="en-US" sz="2000" b="0" i="0" u="none" strike="noStrike" cap="none" normalizeH="0" baseline="0" dirty="0" smtClean="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smtClean="0">
                          <a:ln>
                            <a:noFill/>
                          </a:ln>
                          <a:effectLst/>
                        </a:rPr>
                        <a:t>0.01</a:t>
                      </a:r>
                      <a:endParaRPr kumimoji="0" lang="en-US" sz="2000" b="0" i="0" u="none" strike="noStrike" cap="none" normalizeH="0" baseline="0" dirty="0" smtClean="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smtClean="0">
                          <a:ln>
                            <a:noFill/>
                          </a:ln>
                          <a:effectLst/>
                        </a:rPr>
                        <a:t>100</a:t>
                      </a:r>
                      <a:endParaRPr kumimoji="0" lang="en-US" sz="2000" b="0" i="0" u="none" strike="noStrike" cap="none" normalizeH="0" baseline="0" dirty="0" smtClean="0">
                        <a:ln>
                          <a:noFill/>
                        </a:ln>
                        <a:solidFill>
                          <a:schemeClr val="bg1"/>
                        </a:solidFill>
                        <a:effectLst/>
                        <a:latin typeface="Arial" charset="0"/>
                      </a:endParaRPr>
                    </a:p>
                  </a:txBody>
                  <a:tcPr marT="45723" marB="45723" horzOverflow="overflow"/>
                </a:tc>
              </a:tr>
              <a:tr h="457234">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smtClean="0">
                          <a:ln>
                            <a:noFill/>
                          </a:ln>
                          <a:effectLst/>
                        </a:rPr>
                        <a:t>0.25</a:t>
                      </a:r>
                      <a:endParaRPr kumimoji="0" lang="en-US" sz="2000" b="0" i="0" u="none" strike="noStrike" cap="none" normalizeH="0" baseline="0" dirty="0" smtClean="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smtClean="0">
                          <a:ln>
                            <a:noFill/>
                          </a:ln>
                          <a:effectLst/>
                        </a:rPr>
                        <a:t>0.05</a:t>
                      </a:r>
                      <a:endParaRPr kumimoji="0" lang="en-US" sz="2000" b="0" i="0" u="none" strike="noStrike" cap="none" normalizeH="0" baseline="0" dirty="0" smtClean="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smtClean="0">
                          <a:ln>
                            <a:noFill/>
                          </a:ln>
                          <a:effectLst/>
                        </a:rPr>
                        <a:t>500</a:t>
                      </a:r>
                      <a:endParaRPr kumimoji="0" lang="en-US" sz="2000" b="0" i="0" u="none" strike="noStrike" cap="none" normalizeH="0" baseline="0" dirty="0" smtClean="0">
                        <a:ln>
                          <a:noFill/>
                        </a:ln>
                        <a:solidFill>
                          <a:schemeClr val="bg1"/>
                        </a:solidFill>
                        <a:effectLst/>
                        <a:latin typeface="Arial" charset="0"/>
                      </a:endParaRPr>
                    </a:p>
                  </a:txBody>
                  <a:tcPr marT="45723" marB="45723" horzOverflow="overflow"/>
                </a:tc>
              </a:tr>
              <a:tr h="396270">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smtClean="0">
                          <a:ln>
                            <a:noFill/>
                          </a:ln>
                          <a:effectLst/>
                        </a:rPr>
                        <a:t>0.50</a:t>
                      </a:r>
                      <a:endParaRPr kumimoji="0" lang="en-US" sz="2000" b="0" i="0" u="none" strike="noStrike" cap="none" normalizeH="0" baseline="0" dirty="0" smtClean="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smtClean="0">
                          <a:ln>
                            <a:noFill/>
                          </a:ln>
                          <a:effectLst/>
                        </a:rPr>
                        <a:t>0.10</a:t>
                      </a:r>
                      <a:endParaRPr kumimoji="0" lang="en-US" sz="2000" b="0" i="0" u="none" strike="noStrike" cap="none" normalizeH="0" baseline="0" dirty="0" smtClean="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smtClean="0">
                          <a:ln>
                            <a:noFill/>
                          </a:ln>
                          <a:effectLst/>
                        </a:rPr>
                        <a:t>1,000</a:t>
                      </a:r>
                      <a:endParaRPr kumimoji="0" lang="en-US" sz="2000" b="0" i="0" u="none" strike="noStrike" cap="none" normalizeH="0" baseline="0" dirty="0" smtClean="0">
                        <a:ln>
                          <a:noFill/>
                        </a:ln>
                        <a:solidFill>
                          <a:schemeClr val="bg1"/>
                        </a:solidFill>
                        <a:effectLst/>
                        <a:latin typeface="Arial" charset="0"/>
                      </a:endParaRPr>
                    </a:p>
                  </a:txBody>
                  <a:tcPr marT="45723" marB="45723" horzOverflow="overflow"/>
                </a:tc>
              </a:tr>
              <a:tr h="396270">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smtClean="0">
                          <a:ln>
                            <a:noFill/>
                          </a:ln>
                          <a:effectLst/>
                        </a:rPr>
                        <a:t>1.0</a:t>
                      </a:r>
                      <a:endParaRPr kumimoji="0" lang="en-US" sz="2000" b="0" i="0" u="none" strike="noStrike" cap="none" normalizeH="0" baseline="0" dirty="0" smtClean="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smtClean="0">
                          <a:ln>
                            <a:noFill/>
                          </a:ln>
                          <a:effectLst/>
                        </a:rPr>
                        <a:t>0.20</a:t>
                      </a:r>
                      <a:endParaRPr kumimoji="0" lang="en-US" sz="2000" b="0" i="0" u="none" strike="noStrike" cap="none" normalizeH="0" baseline="0" dirty="0" smtClean="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smtClean="0">
                          <a:ln>
                            <a:noFill/>
                          </a:ln>
                          <a:effectLst/>
                        </a:rPr>
                        <a:t>2,000</a:t>
                      </a:r>
                      <a:endParaRPr kumimoji="0" lang="en-US" sz="2000" b="0" i="0" u="none" strike="noStrike" cap="none" normalizeH="0" baseline="0" dirty="0" smtClean="0">
                        <a:ln>
                          <a:noFill/>
                        </a:ln>
                        <a:solidFill>
                          <a:schemeClr val="bg1"/>
                        </a:solidFill>
                        <a:effectLst/>
                        <a:latin typeface="Arial" charset="0"/>
                      </a:endParaRPr>
                    </a:p>
                  </a:txBody>
                  <a:tcPr marT="45723" marB="45723" horzOverflow="overflow"/>
                </a:tc>
              </a:tr>
              <a:tr h="396270">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smtClean="0">
                          <a:ln>
                            <a:noFill/>
                          </a:ln>
                          <a:effectLst/>
                        </a:rPr>
                        <a:t>2.5</a:t>
                      </a:r>
                      <a:endParaRPr kumimoji="0" lang="en-US" sz="2000" b="0" i="0" u="none" strike="noStrike" cap="none" normalizeH="0" baseline="0" dirty="0" smtClean="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smtClean="0">
                          <a:ln>
                            <a:noFill/>
                          </a:ln>
                          <a:effectLst/>
                        </a:rPr>
                        <a:t>0.50</a:t>
                      </a:r>
                      <a:endParaRPr kumimoji="0" lang="en-US" sz="2000" b="0" i="0" u="none" strike="noStrike" cap="none" normalizeH="0" baseline="0" dirty="0" smtClean="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smtClean="0">
                          <a:ln>
                            <a:noFill/>
                          </a:ln>
                          <a:effectLst/>
                        </a:rPr>
                        <a:t>5,000</a:t>
                      </a:r>
                      <a:endParaRPr kumimoji="0" lang="en-US" sz="2000" b="0" i="0" u="none" strike="noStrike" cap="none" normalizeH="0" baseline="0" dirty="0" smtClean="0">
                        <a:ln>
                          <a:noFill/>
                        </a:ln>
                        <a:solidFill>
                          <a:schemeClr val="bg1"/>
                        </a:solidFill>
                        <a:effectLst/>
                        <a:latin typeface="Arial" charset="0"/>
                      </a:endParaRPr>
                    </a:p>
                  </a:txBody>
                  <a:tcPr marT="45723" marB="45723" horzOverflow="overflow"/>
                </a:tc>
              </a:tr>
              <a:tr h="414369">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smtClean="0">
                          <a:ln>
                            <a:noFill/>
                          </a:ln>
                          <a:effectLst/>
                        </a:rPr>
                        <a:t>5.0</a:t>
                      </a:r>
                      <a:endParaRPr kumimoji="0" lang="en-US" sz="2000" b="0" i="0" u="none" strike="noStrike" cap="none" normalizeH="0" baseline="0" dirty="0" smtClean="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smtClean="0">
                          <a:ln>
                            <a:noFill/>
                          </a:ln>
                          <a:effectLst/>
                        </a:rPr>
                        <a:t>1.0</a:t>
                      </a:r>
                      <a:endParaRPr kumimoji="0" lang="en-US" sz="2000" b="0" i="0" u="none" strike="noStrike" cap="none" normalizeH="0" baseline="0" dirty="0" smtClean="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smtClean="0">
                          <a:ln>
                            <a:noFill/>
                          </a:ln>
                          <a:effectLst/>
                        </a:rPr>
                        <a:t>10,000</a:t>
                      </a:r>
                      <a:endParaRPr kumimoji="0" lang="en-US" sz="2000" b="0" i="0" u="none" strike="noStrike" cap="none" normalizeH="0" baseline="0" dirty="0" smtClean="0">
                        <a:ln>
                          <a:noFill/>
                        </a:ln>
                        <a:solidFill>
                          <a:schemeClr val="bg1"/>
                        </a:solidFill>
                        <a:effectLst/>
                        <a:latin typeface="Arial" charset="0"/>
                      </a:endParaRPr>
                    </a:p>
                  </a:txBody>
                  <a:tcPr marT="45723" marB="45723" horzOverflow="overflow"/>
                </a:tc>
              </a:tr>
              <a:tr h="396270">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smtClean="0">
                          <a:ln>
                            <a:noFill/>
                          </a:ln>
                          <a:effectLst/>
                        </a:rPr>
                        <a:t>10.0</a:t>
                      </a:r>
                      <a:endParaRPr kumimoji="0" lang="en-US" sz="2000" b="0" i="0" u="none" strike="noStrike" cap="none" normalizeH="0" baseline="0" dirty="0" smtClean="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smtClean="0">
                          <a:ln>
                            <a:noFill/>
                          </a:ln>
                          <a:effectLst/>
                        </a:rPr>
                        <a:t>2.0</a:t>
                      </a:r>
                      <a:endParaRPr kumimoji="0" lang="en-US" sz="2000" b="0" i="0" u="none" strike="noStrike" cap="none" normalizeH="0" baseline="0" dirty="0" smtClean="0">
                        <a:ln>
                          <a:noFill/>
                        </a:ln>
                        <a:solidFill>
                          <a:schemeClr val="bg1"/>
                        </a:solidFill>
                        <a:effectLst/>
                        <a:latin typeface="Arial" charset="0"/>
                      </a:endParaRPr>
                    </a:p>
                  </a:txBody>
                  <a:tcPr marT="45723" marB="45723"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80000"/>
                        <a:buFontTx/>
                        <a:buNone/>
                        <a:tabLst/>
                      </a:pPr>
                      <a:r>
                        <a:rPr kumimoji="0" lang="en-US" sz="2000" u="none" strike="noStrike" cap="none" normalizeH="0" baseline="0" dirty="0" smtClean="0">
                          <a:ln>
                            <a:noFill/>
                          </a:ln>
                          <a:effectLst/>
                        </a:rPr>
                        <a:t>20,000</a:t>
                      </a:r>
                      <a:endParaRPr kumimoji="0" lang="en-US" sz="2000" b="0" i="0" u="none" strike="noStrike" cap="none" normalizeH="0" baseline="0" dirty="0" smtClean="0">
                        <a:ln>
                          <a:noFill/>
                        </a:ln>
                        <a:solidFill>
                          <a:schemeClr val="bg1"/>
                        </a:solidFill>
                        <a:effectLst/>
                        <a:latin typeface="Arial" charset="0"/>
                      </a:endParaRPr>
                    </a:p>
                  </a:txBody>
                  <a:tcPr marT="45723" marB="45723" horzOverflow="overflow"/>
                </a:tc>
              </a:tr>
            </a:tbl>
          </a:graphicData>
        </a:graphic>
      </p:graphicFrame>
      <p:sp>
        <p:nvSpPr>
          <p:cNvPr id="13355" name="Text Box 45"/>
          <p:cNvSpPr txBox="1">
            <a:spLocks noChangeArrowheads="1"/>
          </p:cNvSpPr>
          <p:nvPr/>
        </p:nvSpPr>
        <p:spPr bwMode="auto">
          <a:xfrm>
            <a:off x="-1235075" y="529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dirty="0">
              <a:latin typeface="Univers" pitchFamily="34" charset="0"/>
            </a:endParaRPr>
          </a:p>
        </p:txBody>
      </p:sp>
    </p:spTree>
    <p:extLst>
      <p:ext uri="{BB962C8B-B14F-4D97-AF65-F5344CB8AC3E}">
        <p14:creationId xmlns:p14="http://schemas.microsoft.com/office/powerpoint/2010/main" val="120038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Maintain current MSDS &amp; Product Specs</a:t>
            </a:r>
            <a:endParaRPr lang="en-US" dirty="0"/>
          </a:p>
        </p:txBody>
      </p:sp>
      <p:sp>
        <p:nvSpPr>
          <p:cNvPr id="3" name="Content Placeholder 2"/>
          <p:cNvSpPr>
            <a:spLocks noGrp="1"/>
          </p:cNvSpPr>
          <p:nvPr>
            <p:ph idx="1"/>
          </p:nvPr>
        </p:nvSpPr>
        <p:spPr>
          <a:xfrm>
            <a:off x="306421" y="1295400"/>
            <a:ext cx="7999379" cy="4114800"/>
          </a:xfrm>
        </p:spPr>
        <p:txBody>
          <a:bodyPr/>
          <a:lstStyle/>
          <a:p>
            <a:pPr marL="0" indent="0">
              <a:buNone/>
            </a:pPr>
            <a:r>
              <a:rPr lang="en-US" dirty="0" smtClean="0"/>
              <a:t>Maintain current MSDS and product specification sheets</a:t>
            </a:r>
            <a:endParaRPr lang="en-US" dirty="0"/>
          </a:p>
          <a:p>
            <a:endParaRPr lang="en-US"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7</a:t>
            </a:fld>
            <a:endParaRPr lang="en-US" dirty="0"/>
          </a:p>
        </p:txBody>
      </p:sp>
      <p:pic>
        <p:nvPicPr>
          <p:cNvPr id="6" name="Picture 5"/>
          <p:cNvPicPr>
            <a:picLocks noChangeAspect="1"/>
          </p:cNvPicPr>
          <p:nvPr/>
        </p:nvPicPr>
        <p:blipFill>
          <a:blip r:embed="rId3"/>
          <a:stretch>
            <a:fillRect/>
          </a:stretch>
        </p:blipFill>
        <p:spPr>
          <a:xfrm>
            <a:off x="4038392" y="1886546"/>
            <a:ext cx="4951335" cy="3611562"/>
          </a:xfrm>
          <a:prstGeom prst="rect">
            <a:avLst/>
          </a:prstGeom>
          <a:ln>
            <a:solidFill>
              <a:srgbClr val="000000"/>
            </a:solidFill>
          </a:ln>
        </p:spPr>
      </p:pic>
      <p:pic>
        <p:nvPicPr>
          <p:cNvPr id="7" name="Picture 6"/>
          <p:cNvPicPr>
            <a:picLocks noChangeAspect="1"/>
          </p:cNvPicPr>
          <p:nvPr/>
        </p:nvPicPr>
        <p:blipFill>
          <a:blip r:embed="rId4"/>
          <a:stretch>
            <a:fillRect/>
          </a:stretch>
        </p:blipFill>
        <p:spPr>
          <a:xfrm>
            <a:off x="228600" y="1889789"/>
            <a:ext cx="3731971" cy="4865666"/>
          </a:xfrm>
          <a:prstGeom prst="rect">
            <a:avLst/>
          </a:prstGeom>
          <a:ln>
            <a:solidFill>
              <a:srgbClr val="000000"/>
            </a:solidFill>
          </a:ln>
        </p:spPr>
      </p:pic>
    </p:spTree>
    <p:extLst>
      <p:ext uri="{BB962C8B-B14F-4D97-AF65-F5344CB8AC3E}">
        <p14:creationId xmlns:p14="http://schemas.microsoft.com/office/powerpoint/2010/main" val="3946840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eaLnBrk="1" hangingPunct="1">
              <a:defRPr/>
            </a:pPr>
            <a:r>
              <a:rPr lang="en-US" dirty="0" smtClean="0"/>
              <a:t>Example Jar Test Setup</a:t>
            </a:r>
          </a:p>
        </p:txBody>
      </p:sp>
      <p:sp>
        <p:nvSpPr>
          <p:cNvPr id="14339" name="Line 3"/>
          <p:cNvSpPr>
            <a:spLocks noChangeShapeType="1"/>
          </p:cNvSpPr>
          <p:nvPr/>
        </p:nvSpPr>
        <p:spPr bwMode="auto">
          <a:xfrm flipV="1">
            <a:off x="4133850" y="2743200"/>
            <a:ext cx="19050" cy="25336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dirty="0"/>
          </a:p>
        </p:txBody>
      </p:sp>
      <p:sp>
        <p:nvSpPr>
          <p:cNvPr id="14340" name="Rectangle 4"/>
          <p:cNvSpPr>
            <a:spLocks noChangeArrowheads="1"/>
          </p:cNvSpPr>
          <p:nvPr/>
        </p:nvSpPr>
        <p:spPr bwMode="auto">
          <a:xfrm>
            <a:off x="1181100" y="3028950"/>
            <a:ext cx="838200" cy="1047750"/>
          </a:xfrm>
          <a:prstGeom prst="rect">
            <a:avLst/>
          </a:prstGeom>
          <a:gradFill rotWithShape="0">
            <a:gsLst>
              <a:gs pos="0">
                <a:srgbClr val="FFFFFF"/>
              </a:gs>
              <a:gs pos="100000">
                <a:srgbClr val="767676"/>
              </a:gs>
            </a:gsLst>
            <a:lin ang="5400000" scaled="1"/>
          </a:gradFill>
          <a:ln w="9525">
            <a:solidFill>
              <a:srgbClr val="000000"/>
            </a:solidFill>
            <a:miter lim="800000"/>
            <a:headEnd/>
            <a:tailEnd/>
          </a:ln>
        </p:spPr>
        <p:txBody>
          <a:bodyPr wrap="none" anchor="ctr"/>
          <a:lstStyle/>
          <a:p>
            <a:endParaRPr lang="en-US" dirty="0"/>
          </a:p>
        </p:txBody>
      </p:sp>
      <p:sp>
        <p:nvSpPr>
          <p:cNvPr id="177157" name="Text Box 5"/>
          <p:cNvSpPr txBox="1">
            <a:spLocks noChangeArrowheads="1"/>
          </p:cNvSpPr>
          <p:nvPr/>
        </p:nvSpPr>
        <p:spPr bwMode="auto">
          <a:xfrm>
            <a:off x="914400" y="4495800"/>
            <a:ext cx="1295400" cy="461665"/>
          </a:xfrm>
          <a:prstGeom prst="rect">
            <a:avLst/>
          </a:prstGeom>
          <a:noFill/>
          <a:ln w="9525">
            <a:noFill/>
            <a:miter lim="800000"/>
            <a:headEnd/>
            <a:tailEnd/>
          </a:ln>
          <a:effectLst/>
        </p:spPr>
        <p:txBody>
          <a:bodyPr>
            <a:spAutoFit/>
          </a:bodyPr>
          <a:lstStyle>
            <a:defPPr>
              <a:defRPr lang="en-US"/>
            </a:defPPr>
            <a:lvl1pPr algn="ctr">
              <a:spcBef>
                <a:spcPct val="50000"/>
              </a:spcBef>
              <a:defRPr>
                <a:solidFill>
                  <a:srgbClr val="002060"/>
                </a:solidFill>
                <a:effectLst>
                  <a:outerShdw blurRad="38100" dist="38100" dir="2700000" algn="tl">
                    <a:srgbClr val="000000"/>
                  </a:outerShdw>
                </a:effectLst>
                <a:latin typeface="Arial" charset="0"/>
              </a:defRPr>
            </a:lvl1pPr>
          </a:lstStyle>
          <a:p>
            <a:r>
              <a:rPr lang="en-US" dirty="0">
                <a:effectLst/>
              </a:rPr>
              <a:t>5 mg/L</a:t>
            </a:r>
          </a:p>
        </p:txBody>
      </p:sp>
      <p:sp>
        <p:nvSpPr>
          <p:cNvPr id="177158" name="Text Box 6"/>
          <p:cNvSpPr txBox="1">
            <a:spLocks noChangeArrowheads="1"/>
          </p:cNvSpPr>
          <p:nvPr/>
        </p:nvSpPr>
        <p:spPr bwMode="auto">
          <a:xfrm>
            <a:off x="4152900" y="4972050"/>
            <a:ext cx="1295400" cy="457200"/>
          </a:xfrm>
          <a:prstGeom prst="rect">
            <a:avLst/>
          </a:prstGeom>
          <a:noFill/>
          <a:ln w="9525">
            <a:noFill/>
            <a:miter lim="800000"/>
            <a:headEnd/>
            <a:tailEnd/>
          </a:ln>
          <a:effectLst/>
        </p:spPr>
        <p:txBody>
          <a:bodyPr>
            <a:spAutoFit/>
          </a:bodyPr>
          <a:lstStyle>
            <a:defPPr>
              <a:defRPr lang="en-US"/>
            </a:defPPr>
            <a:lvl1pPr algn="ctr">
              <a:spcBef>
                <a:spcPct val="50000"/>
              </a:spcBef>
              <a:defRPr>
                <a:solidFill>
                  <a:srgbClr val="002060"/>
                </a:solidFill>
                <a:effectLst>
                  <a:outerShdw blurRad="38100" dist="38100" dir="2700000" algn="tl">
                    <a:srgbClr val="000000"/>
                  </a:outerShdw>
                </a:effectLst>
                <a:latin typeface="Arial" charset="0"/>
              </a:defRPr>
            </a:lvl1pPr>
          </a:lstStyle>
          <a:p>
            <a:r>
              <a:rPr lang="en-US" dirty="0">
                <a:effectLst/>
              </a:rPr>
              <a:t>Dose</a:t>
            </a:r>
          </a:p>
        </p:txBody>
      </p:sp>
      <p:sp>
        <p:nvSpPr>
          <p:cNvPr id="177159" name="Text Box 7"/>
          <p:cNvSpPr txBox="1">
            <a:spLocks noChangeArrowheads="1"/>
          </p:cNvSpPr>
          <p:nvPr/>
        </p:nvSpPr>
        <p:spPr bwMode="auto">
          <a:xfrm>
            <a:off x="3390900" y="1771650"/>
            <a:ext cx="2686050" cy="457200"/>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spAutoFit/>
          </a:bodyPr>
          <a:lstStyle/>
          <a:p>
            <a:pPr eaLnBrk="0" hangingPunct="0">
              <a:spcBef>
                <a:spcPct val="50000"/>
              </a:spcBef>
              <a:defRPr/>
            </a:pPr>
            <a:r>
              <a:rPr lang="en-US" dirty="0">
                <a:solidFill>
                  <a:srgbClr val="FFFFFF"/>
                </a:solidFill>
                <a:latin typeface="Arial" charset="0"/>
              </a:rPr>
              <a:t>Stock Solution *</a:t>
            </a:r>
          </a:p>
        </p:txBody>
      </p:sp>
      <p:sp>
        <p:nvSpPr>
          <p:cNvPr id="177160" name="Text Box 8"/>
          <p:cNvSpPr txBox="1">
            <a:spLocks noChangeArrowheads="1"/>
          </p:cNvSpPr>
          <p:nvPr/>
        </p:nvSpPr>
        <p:spPr bwMode="auto">
          <a:xfrm>
            <a:off x="1144524" y="2247900"/>
            <a:ext cx="1295400" cy="457200"/>
          </a:xfrm>
          <a:prstGeom prst="rect">
            <a:avLst/>
          </a:prstGeom>
          <a:noFill/>
          <a:ln w="9525">
            <a:noFill/>
            <a:miter lim="800000"/>
            <a:headEnd/>
            <a:tailEnd/>
          </a:ln>
          <a:effectLst/>
        </p:spPr>
        <p:txBody>
          <a:bodyPr>
            <a:spAutoFit/>
          </a:bodyPr>
          <a:lstStyle/>
          <a:p>
            <a:pPr algn="ctr" eaLnBrk="0" hangingPunct="0">
              <a:spcBef>
                <a:spcPct val="50000"/>
              </a:spcBef>
              <a:defRPr/>
            </a:pPr>
            <a:r>
              <a:rPr lang="en-US" dirty="0">
                <a:solidFill>
                  <a:srgbClr val="002060"/>
                </a:solidFill>
                <a:latin typeface="Arial" charset="0"/>
              </a:rPr>
              <a:t>1 mL</a:t>
            </a:r>
          </a:p>
        </p:txBody>
      </p:sp>
      <p:sp>
        <p:nvSpPr>
          <p:cNvPr id="14345" name="Rectangle 9"/>
          <p:cNvSpPr>
            <a:spLocks noChangeArrowheads="1"/>
          </p:cNvSpPr>
          <p:nvPr/>
        </p:nvSpPr>
        <p:spPr bwMode="auto">
          <a:xfrm>
            <a:off x="933450" y="4076700"/>
            <a:ext cx="7334250" cy="285750"/>
          </a:xfrm>
          <a:prstGeom prst="rect">
            <a:avLst/>
          </a:prstGeom>
          <a:solidFill>
            <a:srgbClr val="FFFFFF"/>
          </a:solidFill>
          <a:ln w="9525">
            <a:solidFill>
              <a:srgbClr val="000000"/>
            </a:solidFill>
            <a:miter lim="800000"/>
            <a:headEnd/>
            <a:tailEnd/>
          </a:ln>
        </p:spPr>
        <p:txBody>
          <a:bodyPr wrap="none" anchor="ctr"/>
          <a:lstStyle/>
          <a:p>
            <a:endParaRPr lang="en-US" dirty="0"/>
          </a:p>
        </p:txBody>
      </p:sp>
      <p:sp>
        <p:nvSpPr>
          <p:cNvPr id="14346" name="Rectangle 10"/>
          <p:cNvSpPr>
            <a:spLocks noChangeArrowheads="1"/>
          </p:cNvSpPr>
          <p:nvPr/>
        </p:nvSpPr>
        <p:spPr bwMode="auto">
          <a:xfrm>
            <a:off x="2381250" y="3028950"/>
            <a:ext cx="838200" cy="1047750"/>
          </a:xfrm>
          <a:prstGeom prst="rect">
            <a:avLst/>
          </a:prstGeom>
          <a:gradFill rotWithShape="0">
            <a:gsLst>
              <a:gs pos="0">
                <a:srgbClr val="FFFFFF"/>
              </a:gs>
              <a:gs pos="100000">
                <a:srgbClr val="767676"/>
              </a:gs>
            </a:gsLst>
            <a:lin ang="5400000" scaled="1"/>
          </a:gradFill>
          <a:ln w="9525">
            <a:solidFill>
              <a:srgbClr val="000000"/>
            </a:solidFill>
            <a:miter lim="800000"/>
            <a:headEnd/>
            <a:tailEnd/>
          </a:ln>
        </p:spPr>
        <p:txBody>
          <a:bodyPr wrap="none" anchor="ctr"/>
          <a:lstStyle/>
          <a:p>
            <a:endParaRPr lang="en-US" dirty="0"/>
          </a:p>
        </p:txBody>
      </p:sp>
      <p:sp>
        <p:nvSpPr>
          <p:cNvPr id="177163" name="Text Box 11"/>
          <p:cNvSpPr txBox="1">
            <a:spLocks noChangeArrowheads="1"/>
          </p:cNvSpPr>
          <p:nvPr/>
        </p:nvSpPr>
        <p:spPr bwMode="auto">
          <a:xfrm>
            <a:off x="2133600" y="4495800"/>
            <a:ext cx="1295400" cy="461665"/>
          </a:xfrm>
          <a:prstGeom prst="rect">
            <a:avLst/>
          </a:prstGeom>
          <a:noFill/>
          <a:ln w="9525">
            <a:noFill/>
            <a:miter lim="800000"/>
            <a:headEnd/>
            <a:tailEnd/>
          </a:ln>
          <a:effectLst/>
        </p:spPr>
        <p:txBody>
          <a:bodyPr>
            <a:spAutoFit/>
          </a:bodyPr>
          <a:lstStyle>
            <a:defPPr>
              <a:defRPr lang="en-US"/>
            </a:defPPr>
            <a:lvl1pPr algn="ctr">
              <a:spcBef>
                <a:spcPct val="50000"/>
              </a:spcBef>
              <a:defRPr>
                <a:solidFill>
                  <a:srgbClr val="002060"/>
                </a:solidFill>
                <a:effectLst>
                  <a:outerShdw blurRad="38100" dist="38100" dir="2700000" algn="tl">
                    <a:srgbClr val="000000"/>
                  </a:outerShdw>
                </a:effectLst>
                <a:latin typeface="Arial" charset="0"/>
              </a:defRPr>
            </a:lvl1pPr>
          </a:lstStyle>
          <a:p>
            <a:r>
              <a:rPr lang="en-US" dirty="0">
                <a:effectLst/>
              </a:rPr>
              <a:t>10 mg/L</a:t>
            </a:r>
          </a:p>
        </p:txBody>
      </p:sp>
      <p:sp>
        <p:nvSpPr>
          <p:cNvPr id="177164" name="Text Box 12"/>
          <p:cNvSpPr txBox="1">
            <a:spLocks noChangeArrowheads="1"/>
          </p:cNvSpPr>
          <p:nvPr/>
        </p:nvSpPr>
        <p:spPr bwMode="auto">
          <a:xfrm>
            <a:off x="2344674" y="2247900"/>
            <a:ext cx="1295400" cy="457200"/>
          </a:xfrm>
          <a:prstGeom prst="rect">
            <a:avLst/>
          </a:prstGeom>
          <a:noFill/>
          <a:ln w="9525">
            <a:noFill/>
            <a:miter lim="800000"/>
            <a:headEnd/>
            <a:tailEnd/>
          </a:ln>
          <a:effectLst/>
        </p:spPr>
        <p:txBody>
          <a:bodyPr>
            <a:spAutoFit/>
          </a:bodyPr>
          <a:lstStyle/>
          <a:p>
            <a:pPr algn="ctr" eaLnBrk="0" hangingPunct="0">
              <a:spcBef>
                <a:spcPct val="50000"/>
              </a:spcBef>
              <a:defRPr/>
            </a:pPr>
            <a:r>
              <a:rPr lang="en-US" dirty="0">
                <a:solidFill>
                  <a:srgbClr val="002060"/>
                </a:solidFill>
                <a:latin typeface="Arial" charset="0"/>
              </a:rPr>
              <a:t>2 mL</a:t>
            </a:r>
          </a:p>
        </p:txBody>
      </p:sp>
      <p:sp>
        <p:nvSpPr>
          <p:cNvPr id="14349" name="Rectangle 13"/>
          <p:cNvSpPr>
            <a:spLocks noChangeArrowheads="1"/>
          </p:cNvSpPr>
          <p:nvPr/>
        </p:nvSpPr>
        <p:spPr bwMode="auto">
          <a:xfrm>
            <a:off x="3581400" y="3028950"/>
            <a:ext cx="838200" cy="1047750"/>
          </a:xfrm>
          <a:prstGeom prst="rect">
            <a:avLst/>
          </a:prstGeom>
          <a:gradFill rotWithShape="0">
            <a:gsLst>
              <a:gs pos="0">
                <a:srgbClr val="FFFFFF"/>
              </a:gs>
              <a:gs pos="100000">
                <a:srgbClr val="767676"/>
              </a:gs>
            </a:gsLst>
            <a:lin ang="5400000" scaled="1"/>
          </a:gradFill>
          <a:ln w="9525">
            <a:solidFill>
              <a:srgbClr val="000000"/>
            </a:solidFill>
            <a:miter lim="800000"/>
            <a:headEnd/>
            <a:tailEnd/>
          </a:ln>
        </p:spPr>
        <p:txBody>
          <a:bodyPr wrap="none" anchor="ctr"/>
          <a:lstStyle/>
          <a:p>
            <a:endParaRPr lang="en-US" dirty="0"/>
          </a:p>
        </p:txBody>
      </p:sp>
      <p:sp>
        <p:nvSpPr>
          <p:cNvPr id="177166" name="Text Box 14"/>
          <p:cNvSpPr txBox="1">
            <a:spLocks noChangeArrowheads="1"/>
          </p:cNvSpPr>
          <p:nvPr/>
        </p:nvSpPr>
        <p:spPr bwMode="auto">
          <a:xfrm>
            <a:off x="3352800" y="4495800"/>
            <a:ext cx="1295400" cy="461665"/>
          </a:xfrm>
          <a:prstGeom prst="rect">
            <a:avLst/>
          </a:prstGeom>
          <a:noFill/>
          <a:ln w="9525">
            <a:noFill/>
            <a:miter lim="800000"/>
            <a:headEnd/>
            <a:tailEnd/>
          </a:ln>
          <a:effectLst/>
        </p:spPr>
        <p:txBody>
          <a:bodyPr>
            <a:spAutoFit/>
          </a:bodyPr>
          <a:lstStyle>
            <a:defPPr>
              <a:defRPr lang="en-US"/>
            </a:defPPr>
            <a:lvl1pPr algn="ctr">
              <a:spcBef>
                <a:spcPct val="50000"/>
              </a:spcBef>
              <a:defRPr>
                <a:solidFill>
                  <a:srgbClr val="002060"/>
                </a:solidFill>
                <a:effectLst>
                  <a:outerShdw blurRad="38100" dist="38100" dir="2700000" algn="tl">
                    <a:srgbClr val="000000"/>
                  </a:outerShdw>
                </a:effectLst>
                <a:latin typeface="Arial" charset="0"/>
              </a:defRPr>
            </a:lvl1pPr>
          </a:lstStyle>
          <a:p>
            <a:r>
              <a:rPr lang="en-US" dirty="0">
                <a:effectLst/>
              </a:rPr>
              <a:t>15 mg/L</a:t>
            </a:r>
          </a:p>
        </p:txBody>
      </p:sp>
      <p:sp>
        <p:nvSpPr>
          <p:cNvPr id="177167" name="Text Box 15"/>
          <p:cNvSpPr txBox="1">
            <a:spLocks noChangeArrowheads="1"/>
          </p:cNvSpPr>
          <p:nvPr/>
        </p:nvSpPr>
        <p:spPr bwMode="auto">
          <a:xfrm>
            <a:off x="3544824" y="2247900"/>
            <a:ext cx="1295400" cy="457200"/>
          </a:xfrm>
          <a:prstGeom prst="rect">
            <a:avLst/>
          </a:prstGeom>
          <a:noFill/>
          <a:ln w="9525">
            <a:noFill/>
            <a:miter lim="800000"/>
            <a:headEnd/>
            <a:tailEnd/>
          </a:ln>
          <a:effectLst/>
        </p:spPr>
        <p:txBody>
          <a:bodyPr>
            <a:spAutoFit/>
          </a:bodyPr>
          <a:lstStyle/>
          <a:p>
            <a:pPr algn="ctr" eaLnBrk="0" hangingPunct="0">
              <a:spcBef>
                <a:spcPct val="50000"/>
              </a:spcBef>
              <a:defRPr/>
            </a:pPr>
            <a:r>
              <a:rPr lang="en-US" dirty="0">
                <a:solidFill>
                  <a:srgbClr val="002060"/>
                </a:solidFill>
                <a:latin typeface="Arial" charset="0"/>
              </a:rPr>
              <a:t>3 mL</a:t>
            </a:r>
          </a:p>
        </p:txBody>
      </p:sp>
      <p:sp>
        <p:nvSpPr>
          <p:cNvPr id="14352" name="Rectangle 16"/>
          <p:cNvSpPr>
            <a:spLocks noChangeArrowheads="1"/>
          </p:cNvSpPr>
          <p:nvPr/>
        </p:nvSpPr>
        <p:spPr bwMode="auto">
          <a:xfrm>
            <a:off x="4781550" y="3028950"/>
            <a:ext cx="838200" cy="1047750"/>
          </a:xfrm>
          <a:prstGeom prst="rect">
            <a:avLst/>
          </a:prstGeom>
          <a:gradFill rotWithShape="0">
            <a:gsLst>
              <a:gs pos="0">
                <a:srgbClr val="FFFFFF"/>
              </a:gs>
              <a:gs pos="100000">
                <a:srgbClr val="767676"/>
              </a:gs>
            </a:gsLst>
            <a:lin ang="5400000" scaled="1"/>
          </a:gradFill>
          <a:ln w="9525">
            <a:solidFill>
              <a:srgbClr val="000000"/>
            </a:solidFill>
            <a:miter lim="800000"/>
            <a:headEnd/>
            <a:tailEnd/>
          </a:ln>
        </p:spPr>
        <p:txBody>
          <a:bodyPr wrap="none" anchor="ctr"/>
          <a:lstStyle/>
          <a:p>
            <a:endParaRPr lang="en-US" dirty="0"/>
          </a:p>
        </p:txBody>
      </p:sp>
      <p:sp>
        <p:nvSpPr>
          <p:cNvPr id="177169" name="Text Box 17"/>
          <p:cNvSpPr txBox="1">
            <a:spLocks noChangeArrowheads="1"/>
          </p:cNvSpPr>
          <p:nvPr/>
        </p:nvSpPr>
        <p:spPr bwMode="auto">
          <a:xfrm>
            <a:off x="4591050" y="4495800"/>
            <a:ext cx="1295400" cy="461665"/>
          </a:xfrm>
          <a:prstGeom prst="rect">
            <a:avLst/>
          </a:prstGeom>
          <a:noFill/>
          <a:ln w="9525">
            <a:noFill/>
            <a:miter lim="800000"/>
            <a:headEnd/>
            <a:tailEnd/>
          </a:ln>
          <a:effectLst/>
        </p:spPr>
        <p:txBody>
          <a:bodyPr>
            <a:spAutoFit/>
          </a:bodyPr>
          <a:lstStyle>
            <a:defPPr>
              <a:defRPr lang="en-US"/>
            </a:defPPr>
            <a:lvl1pPr algn="ctr">
              <a:spcBef>
                <a:spcPct val="50000"/>
              </a:spcBef>
              <a:defRPr>
                <a:solidFill>
                  <a:srgbClr val="002060"/>
                </a:solidFill>
                <a:effectLst>
                  <a:outerShdw blurRad="38100" dist="38100" dir="2700000" algn="tl">
                    <a:srgbClr val="000000"/>
                  </a:outerShdw>
                </a:effectLst>
                <a:latin typeface="Arial" charset="0"/>
              </a:defRPr>
            </a:lvl1pPr>
          </a:lstStyle>
          <a:p>
            <a:r>
              <a:rPr lang="en-US" dirty="0">
                <a:effectLst/>
              </a:rPr>
              <a:t>20 mg/L</a:t>
            </a:r>
          </a:p>
        </p:txBody>
      </p:sp>
      <p:sp>
        <p:nvSpPr>
          <p:cNvPr id="177170" name="Text Box 18"/>
          <p:cNvSpPr txBox="1">
            <a:spLocks noChangeArrowheads="1"/>
          </p:cNvSpPr>
          <p:nvPr/>
        </p:nvSpPr>
        <p:spPr bwMode="auto">
          <a:xfrm>
            <a:off x="4744974" y="2247900"/>
            <a:ext cx="1295400" cy="457200"/>
          </a:xfrm>
          <a:prstGeom prst="rect">
            <a:avLst/>
          </a:prstGeom>
          <a:noFill/>
          <a:ln w="9525">
            <a:noFill/>
            <a:miter lim="800000"/>
            <a:headEnd/>
            <a:tailEnd/>
          </a:ln>
          <a:effectLst/>
        </p:spPr>
        <p:txBody>
          <a:bodyPr>
            <a:spAutoFit/>
          </a:bodyPr>
          <a:lstStyle/>
          <a:p>
            <a:pPr algn="ctr" eaLnBrk="0" hangingPunct="0">
              <a:spcBef>
                <a:spcPct val="50000"/>
              </a:spcBef>
              <a:defRPr/>
            </a:pPr>
            <a:r>
              <a:rPr lang="en-US" dirty="0">
                <a:solidFill>
                  <a:srgbClr val="002060"/>
                </a:solidFill>
                <a:latin typeface="Arial" charset="0"/>
              </a:rPr>
              <a:t>4 mL</a:t>
            </a:r>
          </a:p>
        </p:txBody>
      </p:sp>
      <p:sp>
        <p:nvSpPr>
          <p:cNvPr id="14355" name="Rectangle 19"/>
          <p:cNvSpPr>
            <a:spLocks noChangeArrowheads="1"/>
          </p:cNvSpPr>
          <p:nvPr/>
        </p:nvSpPr>
        <p:spPr bwMode="auto">
          <a:xfrm>
            <a:off x="6000750" y="3028950"/>
            <a:ext cx="838200" cy="1047750"/>
          </a:xfrm>
          <a:prstGeom prst="rect">
            <a:avLst/>
          </a:prstGeom>
          <a:gradFill rotWithShape="0">
            <a:gsLst>
              <a:gs pos="0">
                <a:srgbClr val="FFFFFF"/>
              </a:gs>
              <a:gs pos="100000">
                <a:srgbClr val="767676"/>
              </a:gs>
            </a:gsLst>
            <a:lin ang="5400000" scaled="1"/>
          </a:gradFill>
          <a:ln w="9525">
            <a:solidFill>
              <a:srgbClr val="000000"/>
            </a:solidFill>
            <a:miter lim="800000"/>
            <a:headEnd/>
            <a:tailEnd/>
          </a:ln>
        </p:spPr>
        <p:txBody>
          <a:bodyPr wrap="none" anchor="ctr"/>
          <a:lstStyle/>
          <a:p>
            <a:endParaRPr lang="en-US" dirty="0"/>
          </a:p>
        </p:txBody>
      </p:sp>
      <p:sp>
        <p:nvSpPr>
          <p:cNvPr id="177172" name="Text Box 20"/>
          <p:cNvSpPr txBox="1">
            <a:spLocks noChangeArrowheads="1"/>
          </p:cNvSpPr>
          <p:nvPr/>
        </p:nvSpPr>
        <p:spPr bwMode="auto">
          <a:xfrm>
            <a:off x="5810250" y="4495800"/>
            <a:ext cx="1295400" cy="461665"/>
          </a:xfrm>
          <a:prstGeom prst="rect">
            <a:avLst/>
          </a:prstGeom>
          <a:noFill/>
          <a:ln w="9525">
            <a:noFill/>
            <a:miter lim="800000"/>
            <a:headEnd/>
            <a:tailEnd/>
          </a:ln>
          <a:effectLst/>
        </p:spPr>
        <p:txBody>
          <a:bodyPr>
            <a:spAutoFit/>
          </a:bodyPr>
          <a:lstStyle>
            <a:defPPr>
              <a:defRPr lang="en-US"/>
            </a:defPPr>
            <a:lvl1pPr algn="ctr">
              <a:spcBef>
                <a:spcPct val="50000"/>
              </a:spcBef>
              <a:defRPr>
                <a:solidFill>
                  <a:srgbClr val="002060"/>
                </a:solidFill>
                <a:effectLst>
                  <a:outerShdw blurRad="38100" dist="38100" dir="2700000" algn="tl">
                    <a:srgbClr val="000000"/>
                  </a:outerShdw>
                </a:effectLst>
                <a:latin typeface="Arial" charset="0"/>
              </a:defRPr>
            </a:lvl1pPr>
          </a:lstStyle>
          <a:p>
            <a:r>
              <a:rPr lang="en-US" dirty="0">
                <a:effectLst/>
              </a:rPr>
              <a:t>25 mg/L</a:t>
            </a:r>
          </a:p>
        </p:txBody>
      </p:sp>
      <p:sp>
        <p:nvSpPr>
          <p:cNvPr id="177173" name="Text Box 21"/>
          <p:cNvSpPr txBox="1">
            <a:spLocks noChangeArrowheads="1"/>
          </p:cNvSpPr>
          <p:nvPr/>
        </p:nvSpPr>
        <p:spPr bwMode="auto">
          <a:xfrm>
            <a:off x="5772150" y="2247900"/>
            <a:ext cx="1295400" cy="457200"/>
          </a:xfrm>
          <a:prstGeom prst="rect">
            <a:avLst/>
          </a:prstGeom>
          <a:noFill/>
          <a:ln w="9525">
            <a:noFill/>
            <a:miter lim="800000"/>
            <a:headEnd/>
            <a:tailEnd/>
          </a:ln>
          <a:effectLst/>
        </p:spPr>
        <p:txBody>
          <a:bodyPr>
            <a:spAutoFit/>
          </a:bodyPr>
          <a:lstStyle/>
          <a:p>
            <a:pPr algn="ctr" eaLnBrk="0" hangingPunct="0">
              <a:spcBef>
                <a:spcPct val="50000"/>
              </a:spcBef>
              <a:defRPr/>
            </a:pPr>
            <a:r>
              <a:rPr lang="en-US" dirty="0">
                <a:solidFill>
                  <a:srgbClr val="002060"/>
                </a:solidFill>
                <a:latin typeface="Arial" charset="0"/>
              </a:rPr>
              <a:t>5 mL</a:t>
            </a:r>
          </a:p>
        </p:txBody>
      </p:sp>
      <p:sp>
        <p:nvSpPr>
          <p:cNvPr id="14358" name="Rectangle 22"/>
          <p:cNvSpPr>
            <a:spLocks noChangeArrowheads="1"/>
          </p:cNvSpPr>
          <p:nvPr/>
        </p:nvSpPr>
        <p:spPr bwMode="auto">
          <a:xfrm>
            <a:off x="7200900" y="3028950"/>
            <a:ext cx="838200" cy="1047750"/>
          </a:xfrm>
          <a:prstGeom prst="rect">
            <a:avLst/>
          </a:prstGeom>
          <a:gradFill rotWithShape="0">
            <a:gsLst>
              <a:gs pos="0">
                <a:srgbClr val="FFFFFF"/>
              </a:gs>
              <a:gs pos="100000">
                <a:srgbClr val="767676"/>
              </a:gs>
            </a:gsLst>
            <a:lin ang="5400000" scaled="1"/>
          </a:gradFill>
          <a:ln w="9525">
            <a:solidFill>
              <a:srgbClr val="000000"/>
            </a:solidFill>
            <a:miter lim="800000"/>
            <a:headEnd/>
            <a:tailEnd/>
          </a:ln>
        </p:spPr>
        <p:txBody>
          <a:bodyPr wrap="none" anchor="ctr"/>
          <a:lstStyle/>
          <a:p>
            <a:endParaRPr lang="en-US" dirty="0"/>
          </a:p>
        </p:txBody>
      </p:sp>
      <p:sp>
        <p:nvSpPr>
          <p:cNvPr id="177175" name="Text Box 23"/>
          <p:cNvSpPr txBox="1">
            <a:spLocks noChangeArrowheads="1"/>
          </p:cNvSpPr>
          <p:nvPr/>
        </p:nvSpPr>
        <p:spPr bwMode="auto">
          <a:xfrm>
            <a:off x="7010400" y="4495800"/>
            <a:ext cx="1295400" cy="461665"/>
          </a:xfrm>
          <a:prstGeom prst="rect">
            <a:avLst/>
          </a:prstGeom>
          <a:noFill/>
          <a:ln w="9525">
            <a:noFill/>
            <a:miter lim="800000"/>
            <a:headEnd/>
            <a:tailEnd/>
          </a:ln>
          <a:effectLst/>
        </p:spPr>
        <p:txBody>
          <a:bodyPr>
            <a:spAutoFit/>
          </a:bodyPr>
          <a:lstStyle>
            <a:defPPr>
              <a:defRPr lang="en-US"/>
            </a:defPPr>
            <a:lvl1pPr algn="ctr">
              <a:spcBef>
                <a:spcPct val="50000"/>
              </a:spcBef>
              <a:defRPr>
                <a:solidFill>
                  <a:srgbClr val="002060"/>
                </a:solidFill>
                <a:effectLst>
                  <a:outerShdw blurRad="38100" dist="38100" dir="2700000" algn="tl">
                    <a:srgbClr val="000000"/>
                  </a:outerShdw>
                </a:effectLst>
                <a:latin typeface="Arial" charset="0"/>
              </a:defRPr>
            </a:lvl1pPr>
          </a:lstStyle>
          <a:p>
            <a:r>
              <a:rPr lang="en-US" dirty="0">
                <a:effectLst/>
              </a:rPr>
              <a:t>30 mg/L</a:t>
            </a:r>
          </a:p>
        </p:txBody>
      </p:sp>
      <p:sp>
        <p:nvSpPr>
          <p:cNvPr id="177176" name="Text Box 24"/>
          <p:cNvSpPr txBox="1">
            <a:spLocks noChangeArrowheads="1"/>
          </p:cNvSpPr>
          <p:nvPr/>
        </p:nvSpPr>
        <p:spPr bwMode="auto">
          <a:xfrm>
            <a:off x="6972300" y="2247900"/>
            <a:ext cx="1295400" cy="457200"/>
          </a:xfrm>
          <a:prstGeom prst="rect">
            <a:avLst/>
          </a:prstGeom>
          <a:noFill/>
          <a:ln w="9525">
            <a:noFill/>
            <a:miter lim="800000"/>
            <a:headEnd/>
            <a:tailEnd/>
          </a:ln>
          <a:effectLst/>
        </p:spPr>
        <p:txBody>
          <a:bodyPr>
            <a:spAutoFit/>
          </a:bodyPr>
          <a:lstStyle/>
          <a:p>
            <a:pPr algn="ctr" eaLnBrk="0" hangingPunct="0">
              <a:spcBef>
                <a:spcPct val="50000"/>
              </a:spcBef>
              <a:defRPr/>
            </a:pPr>
            <a:r>
              <a:rPr lang="en-US" dirty="0">
                <a:solidFill>
                  <a:srgbClr val="002060"/>
                </a:solidFill>
                <a:latin typeface="Arial" charset="0"/>
              </a:rPr>
              <a:t>6 mL</a:t>
            </a:r>
          </a:p>
        </p:txBody>
      </p:sp>
      <p:sp>
        <p:nvSpPr>
          <p:cNvPr id="14361" name="Line 25"/>
          <p:cNvSpPr>
            <a:spLocks noChangeShapeType="1"/>
          </p:cNvSpPr>
          <p:nvPr/>
        </p:nvSpPr>
        <p:spPr bwMode="auto">
          <a:xfrm>
            <a:off x="1562100" y="2686050"/>
            <a:ext cx="0" cy="342900"/>
          </a:xfrm>
          <a:prstGeom prst="line">
            <a:avLst/>
          </a:prstGeom>
          <a:noFill/>
          <a:ln w="254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4362" name="Line 26"/>
          <p:cNvSpPr>
            <a:spLocks noChangeShapeType="1"/>
          </p:cNvSpPr>
          <p:nvPr/>
        </p:nvSpPr>
        <p:spPr bwMode="auto">
          <a:xfrm>
            <a:off x="2800350" y="2686050"/>
            <a:ext cx="0" cy="342900"/>
          </a:xfrm>
          <a:prstGeom prst="line">
            <a:avLst/>
          </a:prstGeom>
          <a:noFill/>
          <a:ln w="254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4363" name="Line 27"/>
          <p:cNvSpPr>
            <a:spLocks noChangeShapeType="1"/>
          </p:cNvSpPr>
          <p:nvPr/>
        </p:nvSpPr>
        <p:spPr bwMode="auto">
          <a:xfrm>
            <a:off x="4019550" y="2686050"/>
            <a:ext cx="0" cy="342900"/>
          </a:xfrm>
          <a:prstGeom prst="line">
            <a:avLst/>
          </a:prstGeom>
          <a:noFill/>
          <a:ln w="254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4364" name="Line 28"/>
          <p:cNvSpPr>
            <a:spLocks noChangeShapeType="1"/>
          </p:cNvSpPr>
          <p:nvPr/>
        </p:nvSpPr>
        <p:spPr bwMode="auto">
          <a:xfrm>
            <a:off x="5200650" y="2686050"/>
            <a:ext cx="0" cy="342900"/>
          </a:xfrm>
          <a:prstGeom prst="line">
            <a:avLst/>
          </a:prstGeom>
          <a:noFill/>
          <a:ln w="254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4365" name="Line 29"/>
          <p:cNvSpPr>
            <a:spLocks noChangeShapeType="1"/>
          </p:cNvSpPr>
          <p:nvPr/>
        </p:nvSpPr>
        <p:spPr bwMode="auto">
          <a:xfrm>
            <a:off x="6400800" y="2686050"/>
            <a:ext cx="0" cy="342900"/>
          </a:xfrm>
          <a:prstGeom prst="line">
            <a:avLst/>
          </a:prstGeom>
          <a:noFill/>
          <a:ln w="254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4366" name="Line 30"/>
          <p:cNvSpPr>
            <a:spLocks noChangeShapeType="1"/>
          </p:cNvSpPr>
          <p:nvPr/>
        </p:nvSpPr>
        <p:spPr bwMode="auto">
          <a:xfrm>
            <a:off x="7620000" y="2686050"/>
            <a:ext cx="0" cy="342900"/>
          </a:xfrm>
          <a:prstGeom prst="line">
            <a:avLst/>
          </a:prstGeom>
          <a:noFill/>
          <a:ln w="254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77183" name="Text Box 31"/>
          <p:cNvSpPr txBox="1">
            <a:spLocks noChangeArrowheads="1"/>
          </p:cNvSpPr>
          <p:nvPr/>
        </p:nvSpPr>
        <p:spPr bwMode="auto">
          <a:xfrm>
            <a:off x="142874" y="5452455"/>
            <a:ext cx="9001125" cy="400110"/>
          </a:xfrm>
          <a:prstGeom prst="rect">
            <a:avLst/>
          </a:prstGeom>
          <a:noFill/>
          <a:ln w="9525">
            <a:noFill/>
            <a:miter lim="800000"/>
            <a:headEnd/>
            <a:tailEnd/>
          </a:ln>
          <a:effectLst/>
        </p:spPr>
        <p:txBody>
          <a:bodyPr wrap="square">
            <a:spAutoFit/>
          </a:bodyPr>
          <a:lstStyle>
            <a:defPPr>
              <a:defRPr lang="en-US"/>
            </a:defPPr>
            <a:lvl1pPr algn="ctr">
              <a:spcBef>
                <a:spcPct val="50000"/>
              </a:spcBef>
              <a:defRPr>
                <a:solidFill>
                  <a:srgbClr val="002060"/>
                </a:solidFill>
                <a:effectLst>
                  <a:outerShdw blurRad="38100" dist="38100" dir="2700000" algn="tl">
                    <a:srgbClr val="000000"/>
                  </a:outerShdw>
                </a:effectLst>
                <a:latin typeface="Arial" charset="0"/>
              </a:defRPr>
            </a:lvl1pPr>
          </a:lstStyle>
          <a:p>
            <a:r>
              <a:rPr lang="en-US" sz="2000" dirty="0">
                <a:effectLst/>
              </a:rPr>
              <a:t>* 1% stock solution provides 5 mg/L dose in 2 L jar per 1 mL added</a:t>
            </a:r>
          </a:p>
        </p:txBody>
      </p:sp>
    </p:spTree>
    <p:extLst>
      <p:ext uri="{BB962C8B-B14F-4D97-AF65-F5344CB8AC3E}">
        <p14:creationId xmlns:p14="http://schemas.microsoft.com/office/powerpoint/2010/main" val="4282311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6089"/>
            <a:ext cx="9144000" cy="728311"/>
          </a:xfrm>
        </p:spPr>
        <p:txBody>
          <a:bodyPr/>
          <a:lstStyle/>
          <a:p>
            <a:pPr>
              <a:defRPr/>
            </a:pPr>
            <a:r>
              <a:rPr lang="en-US" sz="2400" dirty="0" smtClean="0"/>
              <a:t>Adding Coagulant Directly to Jars Using Micro-syringe</a:t>
            </a:r>
            <a:endParaRPr lang="en-US" sz="2400" dirty="0"/>
          </a:p>
        </p:txBody>
      </p:sp>
      <p:sp>
        <p:nvSpPr>
          <p:cNvPr id="4" name="Content Placeholder 3"/>
          <p:cNvSpPr>
            <a:spLocks noGrp="1"/>
          </p:cNvSpPr>
          <p:nvPr>
            <p:ph idx="1"/>
          </p:nvPr>
        </p:nvSpPr>
        <p:spPr>
          <a:xfrm>
            <a:off x="152400" y="914400"/>
            <a:ext cx="4343400" cy="2514600"/>
          </a:xfrm>
        </p:spPr>
        <p:txBody>
          <a:bodyPr/>
          <a:lstStyle/>
          <a:p>
            <a:r>
              <a:rPr lang="en-US" sz="2000" dirty="0" smtClean="0"/>
              <a:t>Some vendors (e.g. DelPac) recommend dosing their coagulant using micro-syringes (versus making a stock solution).</a:t>
            </a:r>
          </a:p>
          <a:p>
            <a:r>
              <a:rPr lang="en-US" sz="2000" dirty="0" smtClean="0"/>
              <a:t>Coagulant is placed on septum or slide cover and dropped into the jars.</a:t>
            </a:r>
          </a:p>
        </p:txBody>
      </p:sp>
      <p:sp>
        <p:nvSpPr>
          <p:cNvPr id="6" name="Content Placeholder 3"/>
          <p:cNvSpPr txBox="1">
            <a:spLocks/>
          </p:cNvSpPr>
          <p:nvPr/>
        </p:nvSpPr>
        <p:spPr bwMode="auto">
          <a:xfrm>
            <a:off x="1828800" y="3505200"/>
            <a:ext cx="4953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tx1"/>
              </a:buClr>
              <a:buSzPct val="80000"/>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For example: </a:t>
            </a:r>
          </a:p>
          <a:p>
            <a:pPr marL="342900" marR="0" lvl="0" indent="-342900" algn="l" defTabSz="914400" rtl="0" eaLnBrk="0" fontAlgn="base" latinLnBrk="0" hangingPunct="0">
              <a:lnSpc>
                <a:spcPct val="100000"/>
              </a:lnSpc>
              <a:spcBef>
                <a:spcPct val="20000"/>
              </a:spcBef>
              <a:spcAft>
                <a:spcPct val="0"/>
              </a:spcAft>
              <a:buClr>
                <a:schemeClr val="tx1"/>
              </a:buClr>
              <a:buSzPct val="80000"/>
              <a:buFontTx/>
              <a:buChar char="•"/>
              <a:tabLst/>
              <a:defRPr/>
            </a:pPr>
            <a:r>
              <a:rPr kumimoji="0" lang="en-US" sz="2000" b="0" i="0" u="none" strike="noStrike" kern="0" cap="none" spc="0" normalizeH="0" baseline="0" noProof="0" dirty="0" err="1" smtClean="0">
                <a:ln>
                  <a:noFill/>
                </a:ln>
                <a:solidFill>
                  <a:schemeClr val="tx1"/>
                </a:solidFill>
                <a:effectLst/>
                <a:uLnTx/>
                <a:uFillTx/>
                <a:latin typeface="+mn-lt"/>
                <a:ea typeface="+mn-ea"/>
                <a:cs typeface="+mn-cs"/>
              </a:rPr>
              <a:t>DelPac</a:t>
            </a:r>
            <a:r>
              <a:rPr kumimoji="0" lang="en-US" sz="2000" b="0" i="0" u="none" strike="noStrike" kern="0" cap="none" spc="0" normalizeH="0" baseline="0" noProof="0" dirty="0" smtClean="0">
                <a:ln>
                  <a:noFill/>
                </a:ln>
                <a:solidFill>
                  <a:schemeClr val="tx1"/>
                </a:solidFill>
                <a:effectLst/>
                <a:uLnTx/>
                <a:uFillTx/>
                <a:latin typeface="+mn-lt"/>
                <a:ea typeface="+mn-ea"/>
                <a:cs typeface="+mn-cs"/>
              </a:rPr>
              <a:t> product with specific gravity of 1.206 and 20 mg/L dose to 2 L jar.</a:t>
            </a:r>
          </a:p>
          <a:p>
            <a:pPr marL="342900" marR="0" lvl="0" indent="-342900" algn="l" defTabSz="914400" rtl="0" eaLnBrk="0" fontAlgn="base" latinLnBrk="0" hangingPunct="0">
              <a:lnSpc>
                <a:spcPct val="100000"/>
              </a:lnSpc>
              <a:spcBef>
                <a:spcPct val="20000"/>
              </a:spcBef>
              <a:spcAft>
                <a:spcPct val="0"/>
              </a:spcAft>
              <a:buClr>
                <a:schemeClr val="tx1"/>
              </a:buClr>
              <a:buSzPct val="80000"/>
              <a:buFontTx/>
              <a:buChar char="•"/>
              <a:tabLst/>
              <a:defRPr/>
            </a:pP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tx1"/>
              </a:buClr>
              <a:buSzPct val="80000"/>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Required volume: </a:t>
            </a:r>
          </a:p>
          <a:p>
            <a:pPr marL="342900" marR="0" lvl="0" indent="-342900" algn="ctr" defTabSz="914400" rtl="0" eaLnBrk="0" fontAlgn="base" latinLnBrk="0" hangingPunct="0">
              <a:lnSpc>
                <a:spcPct val="100000"/>
              </a:lnSpc>
              <a:spcBef>
                <a:spcPct val="20000"/>
              </a:spcBef>
              <a:spcAft>
                <a:spcPct val="0"/>
              </a:spcAft>
              <a:buClr>
                <a:schemeClr val="tx1"/>
              </a:buClr>
              <a:buSzPct val="80000"/>
              <a:buFontTx/>
              <a:buNone/>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20 mg/L x (1 </a:t>
            </a:r>
            <a:r>
              <a:rPr kumimoji="0" lang="en-US" sz="2000" b="0" i="0" u="none" strike="noStrike" kern="0" cap="none" spc="0" normalizeH="0" baseline="0" noProof="0" dirty="0" smtClean="0">
                <a:ln>
                  <a:noFill/>
                </a:ln>
                <a:solidFill>
                  <a:schemeClr val="tx1"/>
                </a:solidFill>
                <a:effectLst/>
                <a:uLnTx/>
                <a:uFillTx/>
                <a:latin typeface="Calibri"/>
                <a:ea typeface="+mn-ea"/>
                <a:cs typeface="Calibri"/>
              </a:rPr>
              <a:t>µ</a:t>
            </a:r>
            <a:r>
              <a:rPr kumimoji="0" lang="en-US" sz="2000" b="0" i="0" u="none" strike="noStrike" kern="0" cap="none" spc="0" normalizeH="0" baseline="0" noProof="0" dirty="0" smtClean="0">
                <a:ln>
                  <a:noFill/>
                </a:ln>
                <a:solidFill>
                  <a:schemeClr val="tx1"/>
                </a:solidFill>
                <a:effectLst/>
                <a:uLnTx/>
                <a:uFillTx/>
                <a:latin typeface="+mn-lt"/>
                <a:ea typeface="+mn-ea"/>
                <a:cs typeface="+mn-cs"/>
              </a:rPr>
              <a:t>l/1.206 mg) x 2 L = 33.2 </a:t>
            </a:r>
            <a:r>
              <a:rPr kumimoji="0" lang="en-US" sz="2000" b="0" i="0" u="none" strike="noStrike" kern="0" cap="none" spc="0" normalizeH="0" baseline="0" noProof="0" dirty="0" smtClean="0">
                <a:ln>
                  <a:noFill/>
                </a:ln>
                <a:solidFill>
                  <a:schemeClr val="tx1"/>
                </a:solidFill>
                <a:effectLst/>
                <a:uLnTx/>
                <a:uFillTx/>
                <a:latin typeface="Calibri"/>
                <a:ea typeface="+mn-ea"/>
                <a:cs typeface="Calibri"/>
              </a:rPr>
              <a:t>µ</a:t>
            </a:r>
            <a:r>
              <a:rPr kumimoji="0" lang="en-US" sz="2000" b="0" i="0" u="none" strike="noStrike" kern="0" cap="none" spc="0" normalizeH="0" baseline="0" noProof="0" dirty="0" smtClean="0">
                <a:ln>
                  <a:noFill/>
                </a:ln>
                <a:solidFill>
                  <a:schemeClr val="tx1"/>
                </a:solidFill>
                <a:effectLst/>
                <a:uLnTx/>
                <a:uFillTx/>
                <a:latin typeface="+mn-lt"/>
                <a:ea typeface="+mn-ea"/>
                <a:cs typeface="+mn-cs"/>
              </a:rPr>
              <a:t>L</a:t>
            </a:r>
            <a:endParaRPr kumimoji="0" lang="en-US" sz="2000" b="0" i="0" u="none" strike="noStrike" kern="0" cap="none" spc="0" normalizeH="0" baseline="0" noProof="0" dirty="0">
              <a:ln>
                <a:noFill/>
              </a:ln>
              <a:solidFill>
                <a:schemeClr val="tx1"/>
              </a:solidFill>
              <a:effectLst/>
              <a:uLnTx/>
              <a:uFillTx/>
              <a:latin typeface="+mn-lt"/>
              <a:ea typeface="+mn-ea"/>
              <a:cs typeface="+mn-cs"/>
            </a:endParaRPr>
          </a:p>
        </p:txBody>
      </p:sp>
      <p:pic>
        <p:nvPicPr>
          <p:cNvPr id="7" name="Picture 6" descr="P1010007.JPG"/>
          <p:cNvPicPr>
            <a:picLocks noChangeAspect="1"/>
          </p:cNvPicPr>
          <p:nvPr/>
        </p:nvPicPr>
        <p:blipFill>
          <a:blip r:embed="rId3" cstate="print"/>
          <a:stretch>
            <a:fillRect/>
          </a:stretch>
        </p:blipFill>
        <p:spPr>
          <a:xfrm>
            <a:off x="4648200" y="838200"/>
            <a:ext cx="2946400" cy="2209800"/>
          </a:xfrm>
          <a:prstGeom prst="rect">
            <a:avLst/>
          </a:prstGeom>
          <a:ln>
            <a:solidFill>
              <a:schemeClr val="bg1"/>
            </a:solidFill>
          </a:ln>
        </p:spPr>
      </p:pic>
      <p:pic>
        <p:nvPicPr>
          <p:cNvPr id="1029" name="Picture 5"/>
          <p:cNvPicPr>
            <a:picLocks noChangeAspect="1" noChangeArrowheads="1"/>
          </p:cNvPicPr>
          <p:nvPr/>
        </p:nvPicPr>
        <p:blipFill>
          <a:blip r:embed="rId4"/>
          <a:srcRect/>
          <a:stretch>
            <a:fillRect/>
          </a:stretch>
        </p:blipFill>
        <p:spPr bwMode="auto">
          <a:xfrm>
            <a:off x="381000" y="3581400"/>
            <a:ext cx="1371600" cy="2252311"/>
          </a:xfrm>
          <a:prstGeom prst="rect">
            <a:avLst/>
          </a:prstGeom>
          <a:ln>
            <a:solidFill>
              <a:schemeClr val="bg1"/>
            </a:solidFill>
          </a:ln>
        </p:spPr>
      </p:pic>
      <p:sp>
        <p:nvSpPr>
          <p:cNvPr id="14" name="Line Callout 2 13"/>
          <p:cNvSpPr/>
          <p:nvPr/>
        </p:nvSpPr>
        <p:spPr bwMode="auto">
          <a:xfrm>
            <a:off x="1676400" y="2971800"/>
            <a:ext cx="1371600" cy="457200"/>
          </a:xfrm>
          <a:prstGeom prst="borderCallout2">
            <a:avLst>
              <a:gd name="adj1" fmla="val 18750"/>
              <a:gd name="adj2" fmla="val -8333"/>
              <a:gd name="adj3" fmla="val 18750"/>
              <a:gd name="adj4" fmla="val -16667"/>
              <a:gd name="adj5" fmla="val 169216"/>
              <a:gd name="adj6" fmla="val -78010"/>
            </a:avLst>
          </a:prstGeom>
          <a:ln>
            <a:headEnd type="none" w="sm" len="sm"/>
            <a:tailEnd type="triangle" w="lg" len="med"/>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eaLnBrk="1" hangingPunct="1"/>
            <a:r>
              <a:rPr lang="en-US" dirty="0">
                <a:solidFill>
                  <a:schemeClr val="bg1"/>
                </a:solidFill>
                <a:latin typeface="Arial" pitchFamily="34" charset="0"/>
                <a:cs typeface="Arial" pitchFamily="34" charset="0"/>
              </a:rPr>
              <a:t>Septum</a:t>
            </a:r>
          </a:p>
        </p:txBody>
      </p:sp>
      <p:cxnSp>
        <p:nvCxnSpPr>
          <p:cNvPr id="16" name="Straight Arrow Connector 15"/>
          <p:cNvCxnSpPr/>
          <p:nvPr/>
        </p:nvCxnSpPr>
        <p:spPr bwMode="auto">
          <a:xfrm rot="5400000">
            <a:off x="-76200" y="4114800"/>
            <a:ext cx="2667000" cy="533400"/>
          </a:xfrm>
          <a:prstGeom prst="straightConnector1">
            <a:avLst/>
          </a:prstGeom>
          <a:solidFill>
            <a:schemeClr val="accent1"/>
          </a:solidFill>
          <a:ln w="25400" cap="sq" cmpd="sng" algn="ctr">
            <a:solidFill>
              <a:schemeClr val="bg1"/>
            </a:solidFill>
            <a:prstDash val="solid"/>
            <a:round/>
            <a:headEnd type="none" w="sm" len="sm"/>
            <a:tailEnd type="triangle" w="lg" len="med"/>
          </a:ln>
          <a:effectLst/>
        </p:spPr>
      </p:cxnSp>
      <p:sp>
        <p:nvSpPr>
          <p:cNvPr id="18" name="Line Callout 2 17"/>
          <p:cNvSpPr/>
          <p:nvPr/>
        </p:nvSpPr>
        <p:spPr bwMode="auto">
          <a:xfrm>
            <a:off x="6705600" y="1676400"/>
            <a:ext cx="2133600" cy="457200"/>
          </a:xfrm>
          <a:prstGeom prst="borderCallout2">
            <a:avLst>
              <a:gd name="adj1" fmla="val 18750"/>
              <a:gd name="adj2" fmla="val -8333"/>
              <a:gd name="adj3" fmla="val 18750"/>
              <a:gd name="adj4" fmla="val -16667"/>
              <a:gd name="adj5" fmla="val 169216"/>
              <a:gd name="adj6" fmla="val -25771"/>
            </a:avLst>
          </a:prstGeom>
          <a:ln>
            <a:headEnd type="none" w="sm" len="sm"/>
            <a:tailEnd type="triangle" w="lg" len="med"/>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pitchFamily="34" charset="0"/>
                <a:cs typeface="Arial" pitchFamily="34" charset="0"/>
              </a:rPr>
              <a:t>Micro-syringe</a:t>
            </a:r>
          </a:p>
        </p:txBody>
      </p:sp>
      <p:pic>
        <p:nvPicPr>
          <p:cNvPr id="1030" name="Picture 6"/>
          <p:cNvPicPr>
            <a:picLocks noChangeAspect="1" noChangeArrowheads="1"/>
          </p:cNvPicPr>
          <p:nvPr/>
        </p:nvPicPr>
        <p:blipFill>
          <a:blip r:embed="rId5"/>
          <a:srcRect/>
          <a:stretch>
            <a:fillRect/>
          </a:stretch>
        </p:blipFill>
        <p:spPr bwMode="auto">
          <a:xfrm>
            <a:off x="7086600" y="3962400"/>
            <a:ext cx="1864835" cy="1843088"/>
          </a:xfrm>
          <a:prstGeom prst="rect">
            <a:avLst/>
          </a:prstGeom>
          <a:ln>
            <a:solidFill>
              <a:schemeClr val="bg1"/>
            </a:solidFill>
          </a:ln>
        </p:spPr>
      </p:pic>
      <p:sp>
        <p:nvSpPr>
          <p:cNvPr id="21" name="Line Callout 2 20"/>
          <p:cNvSpPr/>
          <p:nvPr/>
        </p:nvSpPr>
        <p:spPr bwMode="auto">
          <a:xfrm flipH="1">
            <a:off x="5334000" y="3276600"/>
            <a:ext cx="2057400" cy="457200"/>
          </a:xfrm>
          <a:prstGeom prst="borderCallout2">
            <a:avLst>
              <a:gd name="adj1" fmla="val 18750"/>
              <a:gd name="adj2" fmla="val -8333"/>
              <a:gd name="adj3" fmla="val 18750"/>
              <a:gd name="adj4" fmla="val -16667"/>
              <a:gd name="adj5" fmla="val 327425"/>
              <a:gd name="adj6" fmla="val -22040"/>
            </a:avLst>
          </a:prstGeom>
          <a:ln>
            <a:headEnd type="none" w="sm" len="sm"/>
            <a:tailEnd type="triangle" w="lg" len="med"/>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eaLnBrk="1" hangingPunct="1"/>
            <a:r>
              <a:rPr lang="en-US" dirty="0">
                <a:solidFill>
                  <a:schemeClr val="bg1"/>
                </a:solidFill>
                <a:latin typeface="Arial" pitchFamily="34" charset="0"/>
                <a:cs typeface="Arial" pitchFamily="34" charset="0"/>
              </a:rPr>
              <a:t>Slide Covers</a:t>
            </a:r>
          </a:p>
        </p:txBody>
      </p:sp>
    </p:spTree>
    <p:extLst>
      <p:ext uri="{BB962C8B-B14F-4D97-AF65-F5344CB8AC3E}">
        <p14:creationId xmlns:p14="http://schemas.microsoft.com/office/powerpoint/2010/main" val="3989079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70" y="205917"/>
            <a:ext cx="8839200" cy="457200"/>
          </a:xfrm>
        </p:spPr>
        <p:txBody>
          <a:bodyPr/>
          <a:lstStyle/>
          <a:p>
            <a:pPr>
              <a:defRPr/>
            </a:pPr>
            <a:r>
              <a:rPr lang="en-US" sz="2400" dirty="0" smtClean="0"/>
              <a:t>Adding Coagulant Directly to Jars Using Micro-syringe</a:t>
            </a:r>
            <a:endParaRPr lang="en-US" sz="2400" dirty="0"/>
          </a:p>
        </p:txBody>
      </p:sp>
      <p:sp>
        <p:nvSpPr>
          <p:cNvPr id="16387" name="Text Placeholder 2"/>
          <p:cNvSpPr>
            <a:spLocks noGrp="1"/>
          </p:cNvSpPr>
          <p:nvPr>
            <p:ph type="body" sz="half" idx="1"/>
          </p:nvPr>
        </p:nvSpPr>
        <p:spPr>
          <a:xfrm>
            <a:off x="270570" y="990600"/>
            <a:ext cx="4191000" cy="4800600"/>
          </a:xfrm>
        </p:spPr>
        <p:txBody>
          <a:bodyPr/>
          <a:lstStyle/>
          <a:p>
            <a:pPr>
              <a:spcAft>
                <a:spcPts val="1800"/>
              </a:spcAft>
            </a:pPr>
            <a:r>
              <a:rPr lang="en-US" sz="2800" dirty="0" smtClean="0"/>
              <a:t>Deliver coagulant to septa or slide cover using micro-syringe.</a:t>
            </a:r>
          </a:p>
          <a:p>
            <a:pPr>
              <a:spcAft>
                <a:spcPts val="1800"/>
              </a:spcAft>
            </a:pPr>
            <a:r>
              <a:rPr lang="en-US" sz="2800" dirty="0" smtClean="0"/>
              <a:t>Drop the septa into the jar at the time when coagulant is to be added.</a:t>
            </a:r>
          </a:p>
          <a:p>
            <a:pPr>
              <a:spcAft>
                <a:spcPts val="1800"/>
              </a:spcAft>
            </a:pPr>
            <a:r>
              <a:rPr lang="en-US" sz="2800" dirty="0" smtClean="0"/>
              <a:t>Septa stays in jar.</a:t>
            </a:r>
          </a:p>
        </p:txBody>
      </p:sp>
      <p:pic>
        <p:nvPicPr>
          <p:cNvPr id="16388" name="ClipArt Placeholder 4" descr="Micro syringing coag on septa.JPG"/>
          <p:cNvPicPr>
            <a:picLocks noGrp="1" noChangeAspect="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039166" y="838200"/>
            <a:ext cx="3516570" cy="2743200"/>
          </a:xfrm>
          <a:ln w="3175">
            <a:solidFill>
              <a:schemeClr val="bg1"/>
            </a:solidFill>
            <a:miter lim="800000"/>
            <a:headEnd/>
            <a:tailEnd/>
          </a:ln>
        </p:spPr>
      </p:pic>
      <p:pic>
        <p:nvPicPr>
          <p:cNvPr id="16389" name="Picture 5" descr="Quality Control Jar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59936" y="3200400"/>
            <a:ext cx="3657600" cy="2743200"/>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16390" name="Straight Arrow Connector 6"/>
          <p:cNvCxnSpPr>
            <a:cxnSpLocks noChangeShapeType="1"/>
          </p:cNvCxnSpPr>
          <p:nvPr/>
        </p:nvCxnSpPr>
        <p:spPr bwMode="auto">
          <a:xfrm>
            <a:off x="3602736" y="4800600"/>
            <a:ext cx="1600200" cy="355269"/>
          </a:xfrm>
          <a:prstGeom prst="straightConnector1">
            <a:avLst/>
          </a:prstGeom>
          <a:noFill/>
          <a:ln w="44450" cap="sq" algn="ctr">
            <a:solidFill>
              <a:srgbClr val="00B050"/>
            </a:solidFill>
            <a:round/>
            <a:headEnd type="none" w="sm" len="sm"/>
            <a:tailEnd type="arrow" w="med" len="med"/>
          </a:ln>
          <a:extLst>
            <a:ext uri="{909E8E84-426E-40DD-AFC4-6F175D3DCCD1}">
              <a14:hiddenFill xmlns:a14="http://schemas.microsoft.com/office/drawing/2010/main">
                <a:noFill/>
              </a14:hiddenFill>
            </a:ext>
          </a:extLst>
        </p:spPr>
      </p:cxnSp>
      <p:cxnSp>
        <p:nvCxnSpPr>
          <p:cNvPr id="16391" name="Straight Arrow Connector 10"/>
          <p:cNvCxnSpPr>
            <a:cxnSpLocks noChangeShapeType="1"/>
          </p:cNvCxnSpPr>
          <p:nvPr/>
        </p:nvCxnSpPr>
        <p:spPr bwMode="auto">
          <a:xfrm flipV="1">
            <a:off x="4288536" y="1219200"/>
            <a:ext cx="2057400" cy="304800"/>
          </a:xfrm>
          <a:prstGeom prst="straightConnector1">
            <a:avLst/>
          </a:prstGeom>
          <a:noFill/>
          <a:ln w="38100" cap="sq" algn="ctr">
            <a:solidFill>
              <a:srgbClr val="00B050"/>
            </a:solidFill>
            <a:round/>
            <a:headEnd type="none" w="sm" len="sm"/>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038117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762000" y="0"/>
            <a:ext cx="7772400" cy="1143000"/>
          </a:xfrm>
        </p:spPr>
        <p:txBody>
          <a:bodyPr/>
          <a:lstStyle/>
          <a:p>
            <a:pPr eaLnBrk="1" hangingPunct="1">
              <a:defRPr/>
            </a:pPr>
            <a:r>
              <a:rPr lang="en-US" sz="2800" dirty="0" smtClean="0"/>
              <a:t>Equipment and Techniques Considerations</a:t>
            </a:r>
          </a:p>
        </p:txBody>
      </p:sp>
      <p:sp>
        <p:nvSpPr>
          <p:cNvPr id="15363" name="Rectangle 3"/>
          <p:cNvSpPr>
            <a:spLocks noGrp="1" noChangeArrowheads="1"/>
          </p:cNvSpPr>
          <p:nvPr>
            <p:ph type="body" idx="1"/>
          </p:nvPr>
        </p:nvSpPr>
        <p:spPr>
          <a:xfrm>
            <a:off x="419100" y="1295400"/>
            <a:ext cx="8458200" cy="5410200"/>
          </a:xfrm>
        </p:spPr>
        <p:txBody>
          <a:bodyPr/>
          <a:lstStyle/>
          <a:p>
            <a:pPr eaLnBrk="1" hangingPunct="1">
              <a:spcAft>
                <a:spcPts val="1800"/>
              </a:spcAft>
            </a:pPr>
            <a:r>
              <a:rPr lang="en-US" dirty="0" smtClean="0"/>
              <a:t>Thoroughly clean jars and mixers to remove chemical residue.</a:t>
            </a:r>
          </a:p>
          <a:p>
            <a:pPr eaLnBrk="1" hangingPunct="1"/>
            <a:r>
              <a:rPr lang="en-US" dirty="0" smtClean="0"/>
              <a:t>2-liter square jars preferred with sample tap at 10 cm:</a:t>
            </a:r>
          </a:p>
          <a:p>
            <a:pPr lvl="1" eaLnBrk="1" hangingPunct="1">
              <a:spcAft>
                <a:spcPts val="1800"/>
              </a:spcAft>
            </a:pPr>
            <a:r>
              <a:rPr lang="en-US" dirty="0" smtClean="0"/>
              <a:t>2-liter beakers acceptable (with baffles)</a:t>
            </a:r>
          </a:p>
          <a:p>
            <a:pPr eaLnBrk="1" hangingPunct="1"/>
            <a:r>
              <a:rPr lang="en-US" dirty="0" smtClean="0"/>
              <a:t>Transferring dose:</a:t>
            </a:r>
          </a:p>
          <a:p>
            <a:pPr lvl="1" eaLnBrk="1" hangingPunct="1">
              <a:spcAft>
                <a:spcPts val="1200"/>
              </a:spcAft>
            </a:pPr>
            <a:r>
              <a:rPr lang="en-US" dirty="0" smtClean="0"/>
              <a:t>Multiple syringes (1cc = 1mL)</a:t>
            </a:r>
          </a:p>
          <a:p>
            <a:pPr lvl="1" eaLnBrk="1" hangingPunct="1">
              <a:spcAft>
                <a:spcPts val="1200"/>
              </a:spcAft>
            </a:pPr>
            <a:r>
              <a:rPr lang="en-US" dirty="0" smtClean="0"/>
              <a:t>Containers with pre-measured volumes (rinse container with distilled water after transfer)</a:t>
            </a:r>
          </a:p>
          <a:p>
            <a:pPr lvl="1" eaLnBrk="1" hangingPunct="1">
              <a:spcAft>
                <a:spcPts val="1800"/>
              </a:spcAft>
            </a:pPr>
            <a:r>
              <a:rPr lang="en-US" dirty="0" smtClean="0"/>
              <a:t>Use microsyringe and septa if dosing neat.</a:t>
            </a:r>
          </a:p>
          <a:p>
            <a:pPr eaLnBrk="1" hangingPunct="1"/>
            <a:r>
              <a:rPr lang="en-US" dirty="0" smtClean="0"/>
              <a:t>Sampling:</a:t>
            </a:r>
          </a:p>
          <a:p>
            <a:pPr lvl="1" eaLnBrk="1" hangingPunct="1"/>
            <a:r>
              <a:rPr lang="en-US" dirty="0" smtClean="0"/>
              <a:t>Flush sample taps slowly before sampling (displace tube volume).</a:t>
            </a:r>
          </a:p>
          <a:p>
            <a:pPr eaLnBrk="1" hangingPunct="1"/>
            <a:endParaRPr lang="en-US" dirty="0" smtClean="0"/>
          </a:p>
        </p:txBody>
      </p:sp>
    </p:spTree>
    <p:extLst>
      <p:ext uri="{BB962C8B-B14F-4D97-AF65-F5344CB8AC3E}">
        <p14:creationId xmlns:p14="http://schemas.microsoft.com/office/powerpoint/2010/main" val="2106543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1026"/>
          <p:cNvSpPr>
            <a:spLocks noGrp="1" noChangeArrowheads="1"/>
          </p:cNvSpPr>
          <p:nvPr>
            <p:ph type="title"/>
          </p:nvPr>
        </p:nvSpPr>
        <p:spPr/>
        <p:txBody>
          <a:bodyPr/>
          <a:lstStyle/>
          <a:p>
            <a:pPr eaLnBrk="1" hangingPunct="1">
              <a:defRPr/>
            </a:pPr>
            <a:r>
              <a:rPr lang="en-US" dirty="0" smtClean="0"/>
              <a:t>Initial Jar Test Settings</a:t>
            </a:r>
          </a:p>
        </p:txBody>
      </p:sp>
      <p:sp>
        <p:nvSpPr>
          <p:cNvPr id="17411" name="Rectangle 1027"/>
          <p:cNvSpPr>
            <a:spLocks noGrp="1" noChangeArrowheads="1"/>
          </p:cNvSpPr>
          <p:nvPr>
            <p:ph type="body" idx="1"/>
          </p:nvPr>
        </p:nvSpPr>
        <p:spPr>
          <a:xfrm>
            <a:off x="533400" y="1752600"/>
            <a:ext cx="7772400" cy="4572000"/>
          </a:xfrm>
        </p:spPr>
        <p:txBody>
          <a:bodyPr/>
          <a:lstStyle/>
          <a:p>
            <a:pPr eaLnBrk="1" hangingPunct="1">
              <a:lnSpc>
                <a:spcPct val="95000"/>
              </a:lnSpc>
              <a:spcAft>
                <a:spcPct val="40000"/>
              </a:spcAft>
            </a:pPr>
            <a:r>
              <a:rPr lang="en-US" sz="2800" dirty="0" smtClean="0"/>
              <a:t>Based on existing unit process sizes and equipment mixing energy</a:t>
            </a:r>
          </a:p>
          <a:p>
            <a:pPr eaLnBrk="1" hangingPunct="1">
              <a:lnSpc>
                <a:spcPct val="95000"/>
              </a:lnSpc>
              <a:spcAft>
                <a:spcPct val="40000"/>
              </a:spcAft>
            </a:pPr>
            <a:r>
              <a:rPr lang="en-US" sz="2800" dirty="0" smtClean="0"/>
              <a:t>Based on current plant flows and basin loadings</a:t>
            </a:r>
          </a:p>
          <a:p>
            <a:pPr eaLnBrk="1" hangingPunct="1">
              <a:lnSpc>
                <a:spcPct val="95000"/>
              </a:lnSpc>
              <a:spcAft>
                <a:spcPct val="40000"/>
              </a:spcAft>
            </a:pPr>
            <a:r>
              <a:rPr lang="en-US" sz="2800" dirty="0" smtClean="0"/>
              <a:t>Use as a </a:t>
            </a:r>
            <a:r>
              <a:rPr lang="en-US" sz="2800" u="sng" dirty="0" smtClean="0"/>
              <a:t>starting point</a:t>
            </a:r>
            <a:r>
              <a:rPr lang="en-US" sz="2800" dirty="0" smtClean="0"/>
              <a:t> for making a jar test work at your plant</a:t>
            </a:r>
          </a:p>
          <a:p>
            <a:pPr eaLnBrk="1" hangingPunct="1">
              <a:lnSpc>
                <a:spcPct val="95000"/>
              </a:lnSpc>
              <a:spcAft>
                <a:spcPct val="40000"/>
              </a:spcAft>
            </a:pPr>
            <a:r>
              <a:rPr lang="en-US" sz="2800" dirty="0" smtClean="0"/>
              <a:t>Initial settings should be calibrated</a:t>
            </a:r>
          </a:p>
        </p:txBody>
      </p:sp>
    </p:spTree>
    <p:extLst>
      <p:ext uri="{BB962C8B-B14F-4D97-AF65-F5344CB8AC3E}">
        <p14:creationId xmlns:p14="http://schemas.microsoft.com/office/powerpoint/2010/main" val="1776434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9" name="Rectangle 3"/>
          <p:cNvSpPr>
            <a:spLocks noGrp="1" noChangeArrowheads="1"/>
          </p:cNvSpPr>
          <p:nvPr>
            <p:ph type="title"/>
          </p:nvPr>
        </p:nvSpPr>
        <p:spPr>
          <a:xfrm>
            <a:off x="643647" y="190500"/>
            <a:ext cx="7772400" cy="1143000"/>
          </a:xfrm>
        </p:spPr>
        <p:txBody>
          <a:bodyPr/>
          <a:lstStyle/>
          <a:p>
            <a:pPr eaLnBrk="1" hangingPunct="1">
              <a:defRPr/>
            </a:pPr>
            <a:r>
              <a:rPr lang="en-US" dirty="0" smtClean="0"/>
              <a:t>Summary</a:t>
            </a:r>
          </a:p>
        </p:txBody>
      </p:sp>
      <p:sp>
        <p:nvSpPr>
          <p:cNvPr id="20483" name="Rectangle 4"/>
          <p:cNvSpPr>
            <a:spLocks noGrp="1" noChangeArrowheads="1"/>
          </p:cNvSpPr>
          <p:nvPr>
            <p:ph type="body" idx="1"/>
          </p:nvPr>
        </p:nvSpPr>
        <p:spPr>
          <a:xfrm>
            <a:off x="533400" y="1524000"/>
            <a:ext cx="3352800" cy="2438400"/>
          </a:xfrm>
        </p:spPr>
        <p:txBody>
          <a:bodyPr/>
          <a:lstStyle/>
          <a:p>
            <a:pPr eaLnBrk="1" hangingPunct="1">
              <a:spcBef>
                <a:spcPts val="600"/>
              </a:spcBef>
              <a:spcAft>
                <a:spcPts val="1800"/>
              </a:spcAft>
            </a:pPr>
            <a:r>
              <a:rPr lang="en-US" sz="2400" dirty="0" smtClean="0"/>
              <a:t>Gain experience and confidence with jar testing  – it can be a powerful tool.</a:t>
            </a:r>
          </a:p>
          <a:p>
            <a:pPr eaLnBrk="1" hangingPunct="1">
              <a:spcBef>
                <a:spcPts val="600"/>
              </a:spcBef>
              <a:spcAft>
                <a:spcPts val="1800"/>
              </a:spcAft>
            </a:pPr>
            <a:r>
              <a:rPr lang="en-US" sz="2400" dirty="0" smtClean="0"/>
              <a:t>Paying attention to details makes the difference between a good jar test and a bad one.</a:t>
            </a:r>
          </a:p>
        </p:txBody>
      </p:sp>
      <p:pic>
        <p:nvPicPr>
          <p:cNvPr id="4" name="Picture 3" descr="P1010012.JPG"/>
          <p:cNvPicPr>
            <a:picLocks noChangeAspect="1"/>
          </p:cNvPicPr>
          <p:nvPr/>
        </p:nvPicPr>
        <p:blipFill>
          <a:blip r:embed="rId3" cstate="print"/>
          <a:stretch>
            <a:fillRect/>
          </a:stretch>
        </p:blipFill>
        <p:spPr>
          <a:xfrm>
            <a:off x="4513634" y="1720174"/>
            <a:ext cx="4267200" cy="3200400"/>
          </a:xfrm>
          <a:prstGeom prst="rect">
            <a:avLst/>
          </a:prstGeom>
          <a:ln>
            <a:solidFill>
              <a:schemeClr val="tx1"/>
            </a:solidFill>
          </a:ln>
        </p:spPr>
      </p:pic>
    </p:spTree>
    <p:extLst>
      <p:ext uri="{BB962C8B-B14F-4D97-AF65-F5344CB8AC3E}">
        <p14:creationId xmlns:p14="http://schemas.microsoft.com/office/powerpoint/2010/main" val="429101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9" name="Rectangle 3"/>
          <p:cNvSpPr>
            <a:spLocks noGrp="1" noChangeArrowheads="1"/>
          </p:cNvSpPr>
          <p:nvPr>
            <p:ph type="title"/>
          </p:nvPr>
        </p:nvSpPr>
        <p:spPr>
          <a:xfrm>
            <a:off x="643647" y="190500"/>
            <a:ext cx="7772400" cy="1143000"/>
          </a:xfrm>
        </p:spPr>
        <p:txBody>
          <a:bodyPr/>
          <a:lstStyle/>
          <a:p>
            <a:pPr eaLnBrk="1" hangingPunct="1">
              <a:defRPr/>
            </a:pPr>
            <a:r>
              <a:rPr lang="en-US" dirty="0" smtClean="0"/>
              <a:t>Exercise – Jar Test Demonstration</a:t>
            </a:r>
          </a:p>
        </p:txBody>
      </p:sp>
      <p:sp>
        <p:nvSpPr>
          <p:cNvPr id="20483" name="Rectangle 4"/>
          <p:cNvSpPr>
            <a:spLocks noGrp="1" noChangeArrowheads="1"/>
          </p:cNvSpPr>
          <p:nvPr>
            <p:ph type="body" idx="1"/>
          </p:nvPr>
        </p:nvSpPr>
        <p:spPr>
          <a:xfrm>
            <a:off x="533400" y="1524000"/>
            <a:ext cx="3352800" cy="2438400"/>
          </a:xfrm>
        </p:spPr>
        <p:txBody>
          <a:bodyPr/>
          <a:lstStyle/>
          <a:p>
            <a:pPr eaLnBrk="1" hangingPunct="1">
              <a:spcBef>
                <a:spcPts val="600"/>
              </a:spcBef>
              <a:spcAft>
                <a:spcPts val="1800"/>
              </a:spcAft>
            </a:pPr>
            <a:r>
              <a:rPr lang="en-US" sz="2400" dirty="0" smtClean="0"/>
              <a:t>Use 4-jar mixer</a:t>
            </a:r>
          </a:p>
          <a:p>
            <a:pPr eaLnBrk="1" hangingPunct="1">
              <a:spcBef>
                <a:spcPts val="600"/>
              </a:spcBef>
              <a:spcAft>
                <a:spcPts val="1800"/>
              </a:spcAft>
            </a:pPr>
            <a:r>
              <a:rPr lang="en-US" sz="2400" dirty="0" smtClean="0"/>
              <a:t>Use one 2-L square jar and three 1-L round jars</a:t>
            </a:r>
          </a:p>
          <a:p>
            <a:pPr eaLnBrk="1" hangingPunct="1">
              <a:spcBef>
                <a:spcPts val="600"/>
              </a:spcBef>
              <a:spcAft>
                <a:spcPts val="1800"/>
              </a:spcAft>
            </a:pPr>
            <a:r>
              <a:rPr lang="en-US" sz="2400" dirty="0" smtClean="0"/>
              <a:t>Make 1% Alum Stock Solution</a:t>
            </a:r>
          </a:p>
          <a:p>
            <a:pPr eaLnBrk="1" hangingPunct="1">
              <a:spcBef>
                <a:spcPts val="600"/>
              </a:spcBef>
              <a:spcAft>
                <a:spcPts val="1800"/>
              </a:spcAft>
            </a:pPr>
            <a:r>
              <a:rPr lang="en-US" sz="2400" dirty="0" smtClean="0"/>
              <a:t>Dose Jars</a:t>
            </a:r>
          </a:p>
        </p:txBody>
      </p:sp>
      <p:pic>
        <p:nvPicPr>
          <p:cNvPr id="5" name="Picture 4"/>
          <p:cNvPicPr>
            <a:picLocks noChangeAspect="1"/>
          </p:cNvPicPr>
          <p:nvPr/>
        </p:nvPicPr>
        <p:blipFill>
          <a:blip r:embed="rId3"/>
          <a:stretch>
            <a:fillRect/>
          </a:stretch>
        </p:blipFill>
        <p:spPr>
          <a:xfrm>
            <a:off x="5257800" y="3810000"/>
            <a:ext cx="1197065" cy="1652367"/>
          </a:xfrm>
          <a:prstGeom prst="rect">
            <a:avLst/>
          </a:prstGeom>
          <a:ln>
            <a:solidFill>
              <a:srgbClr val="000000"/>
            </a:solidFill>
          </a:ln>
        </p:spPr>
      </p:pic>
      <p:pic>
        <p:nvPicPr>
          <p:cNvPr id="6" name="Picture 5"/>
          <p:cNvPicPr>
            <a:picLocks noChangeAspect="1"/>
          </p:cNvPicPr>
          <p:nvPr/>
        </p:nvPicPr>
        <p:blipFill>
          <a:blip r:embed="rId4"/>
          <a:stretch>
            <a:fillRect/>
          </a:stretch>
        </p:blipFill>
        <p:spPr>
          <a:xfrm>
            <a:off x="5257800" y="1081824"/>
            <a:ext cx="3185809" cy="2503136"/>
          </a:xfrm>
          <a:prstGeom prst="rect">
            <a:avLst/>
          </a:prstGeom>
          <a:ln>
            <a:solidFill>
              <a:srgbClr val="000000"/>
            </a:solidFill>
          </a:ln>
        </p:spPr>
      </p:pic>
    </p:spTree>
    <p:extLst>
      <p:ext uri="{BB962C8B-B14F-4D97-AF65-F5344CB8AC3E}">
        <p14:creationId xmlns:p14="http://schemas.microsoft.com/office/powerpoint/2010/main" val="3728450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a:xfrm>
            <a:off x="685800" y="0"/>
            <a:ext cx="7772400" cy="1143000"/>
          </a:xfrm>
        </p:spPr>
        <p:txBody>
          <a:bodyPr/>
          <a:lstStyle/>
          <a:p>
            <a:pPr eaLnBrk="1" hangingPunct="1">
              <a:defRPr/>
            </a:pPr>
            <a:r>
              <a:rPr lang="en-US" dirty="0" smtClean="0"/>
              <a:t>Calibration of Jar Test Settings</a:t>
            </a:r>
          </a:p>
        </p:txBody>
      </p:sp>
      <p:sp>
        <p:nvSpPr>
          <p:cNvPr id="10243" name="Rectangle 3"/>
          <p:cNvSpPr>
            <a:spLocks noGrp="1" noChangeArrowheads="1"/>
          </p:cNvSpPr>
          <p:nvPr>
            <p:ph type="body" idx="1"/>
          </p:nvPr>
        </p:nvSpPr>
        <p:spPr>
          <a:xfrm>
            <a:off x="457200" y="914400"/>
            <a:ext cx="8610600" cy="5410200"/>
          </a:xfrm>
        </p:spPr>
        <p:txBody>
          <a:bodyPr/>
          <a:lstStyle/>
          <a:p>
            <a:pPr eaLnBrk="1" hangingPunct="1">
              <a:lnSpc>
                <a:spcPct val="90000"/>
              </a:lnSpc>
              <a:spcAft>
                <a:spcPct val="50000"/>
              </a:spcAft>
            </a:pPr>
            <a:r>
              <a:rPr lang="en-US" sz="1800" dirty="0" smtClean="0">
                <a:cs typeface="Arial" charset="0"/>
              </a:rPr>
              <a:t>Main criticism of jar testing:  </a:t>
            </a:r>
          </a:p>
          <a:p>
            <a:pPr marL="800100" lvl="2" indent="0" eaLnBrk="1" hangingPunct="1">
              <a:lnSpc>
                <a:spcPct val="90000"/>
              </a:lnSpc>
              <a:spcAft>
                <a:spcPct val="50000"/>
              </a:spcAft>
              <a:buNone/>
            </a:pPr>
            <a:r>
              <a:rPr lang="en-US" sz="1800" i="1" dirty="0" smtClean="0">
                <a:cs typeface="Arial" charset="0"/>
              </a:rPr>
              <a:t>Jar test results do not predict my plant’s performance.</a:t>
            </a:r>
          </a:p>
          <a:p>
            <a:pPr eaLnBrk="1" hangingPunct="1">
              <a:lnSpc>
                <a:spcPct val="90000"/>
              </a:lnSpc>
              <a:spcAft>
                <a:spcPct val="20000"/>
              </a:spcAft>
            </a:pPr>
            <a:r>
              <a:rPr lang="en-US" sz="1800" dirty="0" smtClean="0">
                <a:cs typeface="Arial" charset="0"/>
              </a:rPr>
              <a:t>Possible reasons:</a:t>
            </a:r>
          </a:p>
          <a:p>
            <a:pPr lvl="1" indent="-336550" eaLnBrk="1" hangingPunct="1">
              <a:spcBef>
                <a:spcPts val="600"/>
              </a:spcBef>
              <a:spcAft>
                <a:spcPct val="30000"/>
              </a:spcAft>
            </a:pPr>
            <a:r>
              <a:rPr lang="en-US" dirty="0" smtClean="0">
                <a:cs typeface="Arial" charset="0"/>
              </a:rPr>
              <a:t>Inaccurate dosing of jars</a:t>
            </a:r>
          </a:p>
          <a:p>
            <a:pPr lvl="1" indent="-336550" eaLnBrk="1" hangingPunct="1">
              <a:spcBef>
                <a:spcPts val="600"/>
              </a:spcBef>
              <a:spcAft>
                <a:spcPct val="30000"/>
              </a:spcAft>
            </a:pPr>
            <a:r>
              <a:rPr lang="en-US" dirty="0" smtClean="0">
                <a:cs typeface="Arial" charset="0"/>
              </a:rPr>
              <a:t>Stock solutions are not accurate</a:t>
            </a:r>
          </a:p>
          <a:p>
            <a:pPr lvl="1" indent="-336550" eaLnBrk="1" hangingPunct="1">
              <a:spcBef>
                <a:spcPts val="600"/>
              </a:spcBef>
              <a:spcAft>
                <a:spcPct val="30000"/>
              </a:spcAft>
            </a:pPr>
            <a:r>
              <a:rPr lang="en-US" dirty="0" smtClean="0">
                <a:cs typeface="Arial" charset="0"/>
              </a:rPr>
              <a:t>Water temperature effects</a:t>
            </a:r>
          </a:p>
          <a:p>
            <a:pPr lvl="1" indent="-336550" eaLnBrk="1" hangingPunct="1">
              <a:spcBef>
                <a:spcPts val="600"/>
              </a:spcBef>
              <a:spcAft>
                <a:spcPct val="30000"/>
              </a:spcAft>
            </a:pPr>
            <a:r>
              <a:rPr lang="en-US" dirty="0" smtClean="0">
                <a:cs typeface="Arial" charset="0"/>
              </a:rPr>
              <a:t>Jar testing equipment is not clean (residual chemicals)</a:t>
            </a:r>
          </a:p>
          <a:p>
            <a:pPr lvl="1" indent="-336550" eaLnBrk="1" hangingPunct="1">
              <a:spcBef>
                <a:spcPts val="600"/>
              </a:spcBef>
              <a:spcAft>
                <a:spcPct val="35000"/>
              </a:spcAft>
            </a:pPr>
            <a:r>
              <a:rPr lang="en-US" dirty="0" smtClean="0">
                <a:cs typeface="Arial" charset="0"/>
              </a:rPr>
              <a:t>Out-of-date or damaged jar testing equipment</a:t>
            </a:r>
          </a:p>
          <a:p>
            <a:pPr lvl="1" indent="-336550" eaLnBrk="1" hangingPunct="1">
              <a:spcBef>
                <a:spcPts val="600"/>
              </a:spcBef>
              <a:spcAft>
                <a:spcPct val="20000"/>
              </a:spcAft>
            </a:pPr>
            <a:r>
              <a:rPr lang="en-US" dirty="0" smtClean="0">
                <a:cs typeface="Arial" charset="0"/>
              </a:rPr>
              <a:t>Jar conditions do not match plant conditions </a:t>
            </a:r>
            <a:br>
              <a:rPr lang="en-US" dirty="0" smtClean="0">
                <a:cs typeface="Arial" charset="0"/>
              </a:rPr>
            </a:br>
            <a:r>
              <a:rPr lang="en-US" dirty="0" smtClean="0">
                <a:cs typeface="Arial" charset="0"/>
              </a:rPr>
              <a:t>(i.e., mixing energy, detention time, sludge addition)</a:t>
            </a:r>
          </a:p>
          <a:p>
            <a:pPr lvl="1" indent="-336550" eaLnBrk="1" hangingPunct="1">
              <a:spcBef>
                <a:spcPts val="600"/>
              </a:spcBef>
              <a:spcAft>
                <a:spcPct val="20000"/>
              </a:spcAft>
            </a:pPr>
            <a:r>
              <a:rPr lang="en-US" dirty="0" smtClean="0">
                <a:cs typeface="Arial" charset="0"/>
              </a:rPr>
              <a:t>Plant conditions are not what  they are assumed to be (e.g., inaccurate dosing, plugged chemical feed lines, short-circuiting, mixing energy too low or too high)</a:t>
            </a:r>
          </a:p>
        </p:txBody>
      </p:sp>
    </p:spTree>
    <p:extLst>
      <p:ext uri="{BB962C8B-B14F-4D97-AF65-F5344CB8AC3E}">
        <p14:creationId xmlns:p14="http://schemas.microsoft.com/office/powerpoint/2010/main" val="1405444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4098"/>
          <p:cNvSpPr>
            <a:spLocks noGrp="1" noChangeArrowheads="1"/>
          </p:cNvSpPr>
          <p:nvPr>
            <p:ph type="title"/>
          </p:nvPr>
        </p:nvSpPr>
        <p:spPr>
          <a:xfrm>
            <a:off x="609600" y="685800"/>
            <a:ext cx="7772400" cy="1468438"/>
          </a:xfrm>
        </p:spPr>
        <p:txBody>
          <a:bodyPr/>
          <a:lstStyle/>
          <a:p>
            <a:pPr eaLnBrk="1" hangingPunct="1">
              <a:defRPr/>
            </a:pPr>
            <a:r>
              <a:rPr lang="en-US" dirty="0" smtClean="0"/>
              <a:t>What is Jar Test Calibration?</a:t>
            </a:r>
          </a:p>
        </p:txBody>
      </p:sp>
      <p:sp>
        <p:nvSpPr>
          <p:cNvPr id="13315" name="Rectangle 4099"/>
          <p:cNvSpPr>
            <a:spLocks noGrp="1" noChangeArrowheads="1"/>
          </p:cNvSpPr>
          <p:nvPr>
            <p:ph type="body" idx="1"/>
          </p:nvPr>
        </p:nvSpPr>
        <p:spPr>
          <a:xfrm>
            <a:off x="685800" y="2286000"/>
            <a:ext cx="7772400" cy="3733800"/>
          </a:xfrm>
        </p:spPr>
        <p:txBody>
          <a:bodyPr/>
          <a:lstStyle/>
          <a:p>
            <a:pPr eaLnBrk="1" hangingPunct="1">
              <a:spcAft>
                <a:spcPct val="60000"/>
              </a:spcAft>
            </a:pPr>
            <a:r>
              <a:rPr lang="en-US" sz="2800" dirty="0" smtClean="0"/>
              <a:t>Jar test calibration is the systematic use of special studies to match plant and jar test conditions so that jar testing can be used as a useful tool to support plant optimization!</a:t>
            </a:r>
          </a:p>
          <a:p>
            <a:pPr eaLnBrk="1" hangingPunct="1">
              <a:spcAft>
                <a:spcPct val="60000"/>
              </a:spcAft>
            </a:pPr>
            <a:r>
              <a:rPr lang="en-US" sz="2800" dirty="0" smtClean="0"/>
              <a:t>Requires a commitment at the staff level to “make the jar test work”</a:t>
            </a:r>
          </a:p>
        </p:txBody>
      </p:sp>
    </p:spTree>
    <p:extLst>
      <p:ext uri="{BB962C8B-B14F-4D97-AF65-F5344CB8AC3E}">
        <p14:creationId xmlns:p14="http://schemas.microsoft.com/office/powerpoint/2010/main" val="2159998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dirty="0" smtClean="0"/>
              <a:t>Jar Test Calibration is Conducted in Four Studies</a:t>
            </a:r>
            <a:endParaRPr lang="en-US" dirty="0"/>
          </a:p>
        </p:txBody>
      </p:sp>
      <p:sp>
        <p:nvSpPr>
          <p:cNvPr id="3" name="Content Placeholder 2"/>
          <p:cNvSpPr>
            <a:spLocks noGrp="1"/>
          </p:cNvSpPr>
          <p:nvPr>
            <p:ph idx="1"/>
          </p:nvPr>
        </p:nvSpPr>
        <p:spPr>
          <a:xfrm>
            <a:off x="762000" y="2362200"/>
            <a:ext cx="7772400" cy="4191000"/>
          </a:xfrm>
        </p:spPr>
        <p:txBody>
          <a:bodyPr/>
          <a:lstStyle/>
          <a:p>
            <a:r>
              <a:rPr lang="en-US" dirty="0" smtClean="0"/>
              <a:t>Study 1 – Quality Control</a:t>
            </a:r>
          </a:p>
          <a:p>
            <a:r>
              <a:rPr lang="en-US" dirty="0" smtClean="0"/>
              <a:t>Study 2 – Rapid Mix</a:t>
            </a:r>
          </a:p>
          <a:p>
            <a:r>
              <a:rPr lang="en-US" dirty="0" smtClean="0"/>
              <a:t>Study 3 – Flocculation</a:t>
            </a:r>
          </a:p>
          <a:p>
            <a:r>
              <a:rPr lang="en-US" dirty="0" smtClean="0"/>
              <a:t>Study 4 – Sedimentation</a:t>
            </a:r>
          </a:p>
          <a:p>
            <a:pPr marL="0" indent="0">
              <a:buNone/>
            </a:pPr>
            <a:endParaRPr lang="en-US" sz="1000" dirty="0" smtClean="0"/>
          </a:p>
          <a:p>
            <a:pPr marL="0" indent="0">
              <a:buNone/>
            </a:pPr>
            <a:r>
              <a:rPr lang="en-US" dirty="0" smtClean="0"/>
              <a:t>Studies will likely need to be repeated to complete the jar test calibration for your plant!!</a:t>
            </a:r>
          </a:p>
          <a:p>
            <a:endParaRPr lang="en-US" dirty="0"/>
          </a:p>
        </p:txBody>
      </p:sp>
    </p:spTree>
    <p:extLst>
      <p:ext uri="{BB962C8B-B14F-4D97-AF65-F5344CB8AC3E}">
        <p14:creationId xmlns:p14="http://schemas.microsoft.com/office/powerpoint/2010/main" val="1637244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Store and Handle Per Manufacturer</a:t>
            </a:r>
            <a:endParaRPr lang="en-US" dirty="0"/>
          </a:p>
        </p:txBody>
      </p:sp>
      <p:sp>
        <p:nvSpPr>
          <p:cNvPr id="5" name="Slide Number Placeholder 4"/>
          <p:cNvSpPr>
            <a:spLocks noGrp="1"/>
          </p:cNvSpPr>
          <p:nvPr>
            <p:ph type="sldNum" sz="quarter" idx="11"/>
          </p:nvPr>
        </p:nvSpPr>
        <p:spPr/>
        <p:txBody>
          <a:bodyPr/>
          <a:lstStyle/>
          <a:p>
            <a:fld id="{FEA73A45-DEBE-46C3-90ED-D5A73A98762E}" type="slidenum">
              <a:rPr lang="en-US" smtClean="0"/>
              <a:pPr/>
              <a:t>8</a:t>
            </a:fld>
            <a:endParaRPr lang="en-US" dirty="0"/>
          </a:p>
        </p:txBody>
      </p:sp>
      <p:pic>
        <p:nvPicPr>
          <p:cNvPr id="7" name="Picture 6"/>
          <p:cNvPicPr>
            <a:picLocks noChangeAspect="1"/>
          </p:cNvPicPr>
          <p:nvPr/>
        </p:nvPicPr>
        <p:blipFill>
          <a:blip r:embed="rId3"/>
          <a:stretch>
            <a:fillRect/>
          </a:stretch>
        </p:blipFill>
        <p:spPr>
          <a:xfrm>
            <a:off x="304800" y="1219200"/>
            <a:ext cx="3733800" cy="5159100"/>
          </a:xfrm>
          <a:prstGeom prst="rect">
            <a:avLst/>
          </a:prstGeom>
          <a:ln>
            <a:solidFill>
              <a:srgbClr val="000000"/>
            </a:solidFill>
          </a:ln>
        </p:spPr>
      </p:pic>
      <p:pic>
        <p:nvPicPr>
          <p:cNvPr id="8" name="Picture 7"/>
          <p:cNvPicPr>
            <a:picLocks noChangeAspect="1"/>
          </p:cNvPicPr>
          <p:nvPr/>
        </p:nvPicPr>
        <p:blipFill>
          <a:blip r:embed="rId4"/>
          <a:stretch>
            <a:fillRect/>
          </a:stretch>
        </p:blipFill>
        <p:spPr>
          <a:xfrm>
            <a:off x="3581400" y="2133600"/>
            <a:ext cx="5330573" cy="3605841"/>
          </a:xfrm>
          <a:prstGeom prst="rect">
            <a:avLst/>
          </a:prstGeom>
          <a:ln>
            <a:solidFill>
              <a:srgbClr val="000000"/>
            </a:solidFill>
          </a:ln>
        </p:spPr>
      </p:pic>
    </p:spTree>
    <p:extLst>
      <p:ext uri="{BB962C8B-B14F-4D97-AF65-F5344CB8AC3E}">
        <p14:creationId xmlns:p14="http://schemas.microsoft.com/office/powerpoint/2010/main" val="2248880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2"/>
          <p:cNvSpPr>
            <a:spLocks noGrp="1"/>
          </p:cNvSpPr>
          <p:nvPr>
            <p:ph idx="1"/>
          </p:nvPr>
        </p:nvSpPr>
        <p:spPr>
          <a:xfrm>
            <a:off x="533400" y="838200"/>
            <a:ext cx="7924800" cy="2819400"/>
          </a:xfrm>
        </p:spPr>
        <p:txBody>
          <a:bodyPr/>
          <a:lstStyle/>
          <a:p>
            <a:pPr>
              <a:spcBef>
                <a:spcPts val="0"/>
              </a:spcBef>
              <a:spcAft>
                <a:spcPts val="600"/>
              </a:spcAft>
            </a:pPr>
            <a:r>
              <a:rPr lang="en-US" sz="2800" dirty="0" smtClean="0">
                <a:latin typeface="Arial" charset="0"/>
                <a:cs typeface="Arial" charset="0"/>
              </a:rPr>
              <a:t>Jar Tester (6 jars, 300-rpm)</a:t>
            </a:r>
          </a:p>
          <a:p>
            <a:pPr>
              <a:spcBef>
                <a:spcPts val="0"/>
              </a:spcBef>
              <a:spcAft>
                <a:spcPts val="600"/>
              </a:spcAft>
            </a:pPr>
            <a:r>
              <a:rPr lang="en-US" sz="2800" dirty="0" smtClean="0">
                <a:latin typeface="Arial" charset="0"/>
                <a:cs typeface="Arial" charset="0"/>
              </a:rPr>
              <a:t>Six 2-L Square Jars </a:t>
            </a:r>
          </a:p>
          <a:p>
            <a:pPr>
              <a:spcBef>
                <a:spcPts val="0"/>
              </a:spcBef>
              <a:spcAft>
                <a:spcPts val="600"/>
              </a:spcAft>
            </a:pPr>
            <a:r>
              <a:rPr lang="en-US" sz="2800" dirty="0" smtClean="0">
                <a:latin typeface="Arial" charset="0"/>
                <a:cs typeface="Arial" charset="0"/>
              </a:rPr>
              <a:t>Portable or benchtop turbidimeter</a:t>
            </a:r>
          </a:p>
          <a:p>
            <a:pPr>
              <a:spcBef>
                <a:spcPts val="0"/>
              </a:spcBef>
              <a:spcAft>
                <a:spcPts val="600"/>
              </a:spcAft>
            </a:pPr>
            <a:r>
              <a:rPr lang="en-US" sz="2800" dirty="0" smtClean="0">
                <a:latin typeface="Arial" charset="0"/>
                <a:cs typeface="Arial" charset="0"/>
              </a:rPr>
              <a:t>pH analyzer</a:t>
            </a:r>
          </a:p>
          <a:p>
            <a:pPr>
              <a:spcBef>
                <a:spcPts val="0"/>
              </a:spcBef>
              <a:spcAft>
                <a:spcPts val="600"/>
              </a:spcAft>
            </a:pPr>
            <a:r>
              <a:rPr lang="en-US" sz="2800" dirty="0" smtClean="0">
                <a:latin typeface="Arial" charset="0"/>
                <a:cs typeface="Arial" charset="0"/>
              </a:rPr>
              <a:t>Misc. lab ware for making stock solution</a:t>
            </a:r>
          </a:p>
          <a:p>
            <a:pPr>
              <a:spcBef>
                <a:spcPts val="0"/>
              </a:spcBef>
              <a:spcAft>
                <a:spcPts val="600"/>
              </a:spcAft>
            </a:pPr>
            <a:endParaRPr lang="en-US" sz="2800" dirty="0" smtClean="0">
              <a:latin typeface="Arial" charset="0"/>
              <a:cs typeface="Arial" charset="0"/>
            </a:endParaRPr>
          </a:p>
          <a:p>
            <a:pPr>
              <a:spcBef>
                <a:spcPts val="0"/>
              </a:spcBef>
              <a:spcAft>
                <a:spcPts val="600"/>
              </a:spcAft>
              <a:buNone/>
            </a:pPr>
            <a:endParaRPr lang="en-US" sz="2800" dirty="0" smtClean="0">
              <a:latin typeface="Arial" charset="0"/>
              <a:cs typeface="Arial" charset="0"/>
            </a:endParaRPr>
          </a:p>
          <a:p>
            <a:pPr>
              <a:spcBef>
                <a:spcPts val="0"/>
              </a:spcBef>
              <a:spcAft>
                <a:spcPts val="600"/>
              </a:spcAft>
              <a:buNone/>
            </a:pPr>
            <a:endParaRPr lang="en-US" sz="2800" dirty="0" smtClean="0">
              <a:latin typeface="Arial" charset="0"/>
              <a:cs typeface="Arial" charset="0"/>
            </a:endParaRPr>
          </a:p>
          <a:p>
            <a:pPr>
              <a:spcBef>
                <a:spcPts val="0"/>
              </a:spcBef>
              <a:spcAft>
                <a:spcPts val="600"/>
              </a:spcAft>
              <a:buNone/>
            </a:pPr>
            <a:endParaRPr lang="en-US" sz="2800" dirty="0" smtClean="0">
              <a:latin typeface="Arial" charset="0"/>
              <a:cs typeface="Arial" charset="0"/>
            </a:endParaRPr>
          </a:p>
          <a:p>
            <a:pPr>
              <a:spcBef>
                <a:spcPts val="0"/>
              </a:spcBef>
              <a:spcAft>
                <a:spcPts val="600"/>
              </a:spcAft>
              <a:buNone/>
            </a:pPr>
            <a:endParaRPr lang="en-US" sz="2800" dirty="0" smtClean="0">
              <a:latin typeface="Arial" charset="0"/>
              <a:cs typeface="Arial" charset="0"/>
            </a:endParaRPr>
          </a:p>
          <a:p>
            <a:pPr>
              <a:spcBef>
                <a:spcPts val="0"/>
              </a:spcBef>
              <a:spcAft>
                <a:spcPts val="600"/>
              </a:spcAft>
              <a:buNone/>
            </a:pPr>
            <a:endParaRPr lang="en-US" sz="2800" dirty="0" smtClean="0">
              <a:latin typeface="Arial" charset="0"/>
              <a:cs typeface="Arial" charset="0"/>
            </a:endParaRPr>
          </a:p>
          <a:p>
            <a:pPr>
              <a:spcBef>
                <a:spcPts val="0"/>
              </a:spcBef>
              <a:spcAft>
                <a:spcPts val="600"/>
              </a:spcAft>
              <a:buNone/>
            </a:pPr>
            <a:r>
              <a:rPr lang="en-US" sz="2800" dirty="0" smtClean="0">
                <a:latin typeface="Arial" charset="0"/>
                <a:cs typeface="Arial" charset="0"/>
              </a:rPr>
              <a:t>					</a:t>
            </a:r>
            <a:endParaRPr lang="en-US" sz="2000" dirty="0" smtClean="0">
              <a:latin typeface="Arial" charset="0"/>
              <a:cs typeface="Arial" charset="0"/>
            </a:endParaRPr>
          </a:p>
        </p:txBody>
      </p:sp>
      <p:sp>
        <p:nvSpPr>
          <p:cNvPr id="2" name="Title 1"/>
          <p:cNvSpPr>
            <a:spLocks noGrp="1"/>
          </p:cNvSpPr>
          <p:nvPr>
            <p:ph type="title"/>
          </p:nvPr>
        </p:nvSpPr>
        <p:spPr>
          <a:xfrm>
            <a:off x="685800" y="0"/>
            <a:ext cx="7772400" cy="914400"/>
          </a:xfrm>
        </p:spPr>
        <p:txBody>
          <a:bodyPr/>
          <a:lstStyle/>
          <a:p>
            <a:pPr>
              <a:defRPr/>
            </a:pPr>
            <a:r>
              <a:rPr lang="en-US" dirty="0" smtClean="0"/>
              <a:t>Equipment Needed</a:t>
            </a:r>
            <a:endParaRPr lang="en-US" dirty="0"/>
          </a:p>
        </p:txBody>
      </p:sp>
      <p:pic>
        <p:nvPicPr>
          <p:cNvPr id="3" name="Picture 2"/>
          <p:cNvPicPr>
            <a:picLocks noChangeAspect="1"/>
          </p:cNvPicPr>
          <p:nvPr/>
        </p:nvPicPr>
        <p:blipFill>
          <a:blip r:embed="rId3"/>
          <a:stretch>
            <a:fillRect/>
          </a:stretch>
        </p:blipFill>
        <p:spPr>
          <a:xfrm>
            <a:off x="518160" y="3352800"/>
            <a:ext cx="5822185" cy="3017782"/>
          </a:xfrm>
          <a:prstGeom prst="rect">
            <a:avLst/>
          </a:prstGeom>
          <a:ln>
            <a:solidFill>
              <a:schemeClr val="tx1"/>
            </a:solidFill>
          </a:ln>
        </p:spPr>
      </p:pic>
    </p:spTree>
    <p:extLst>
      <p:ext uri="{BB962C8B-B14F-4D97-AF65-F5344CB8AC3E}">
        <p14:creationId xmlns:p14="http://schemas.microsoft.com/office/powerpoint/2010/main" val="3565287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pPr>
              <a:defRPr/>
            </a:pPr>
            <a:r>
              <a:rPr lang="en-US" dirty="0" smtClean="0"/>
              <a:t>Sampling Sites - Lab</a:t>
            </a:r>
            <a:endParaRPr lang="en-US" dirty="0"/>
          </a:p>
        </p:txBody>
      </p:sp>
      <p:sp>
        <p:nvSpPr>
          <p:cNvPr id="8195" name="Content Placeholder 2"/>
          <p:cNvSpPr>
            <a:spLocks noGrp="1"/>
          </p:cNvSpPr>
          <p:nvPr>
            <p:ph idx="1"/>
          </p:nvPr>
        </p:nvSpPr>
        <p:spPr>
          <a:xfrm>
            <a:off x="533400" y="1371600"/>
            <a:ext cx="8534400" cy="5029200"/>
          </a:xfrm>
        </p:spPr>
        <p:txBody>
          <a:bodyPr/>
          <a:lstStyle/>
          <a:p>
            <a:pPr>
              <a:spcAft>
                <a:spcPts val="1800"/>
              </a:spcAft>
              <a:buNone/>
            </a:pPr>
            <a:r>
              <a:rPr lang="en-US" sz="2800" dirty="0" smtClean="0">
                <a:latin typeface="Arial" charset="0"/>
                <a:cs typeface="Arial" charset="0"/>
              </a:rPr>
              <a:t>Raw water sample line – clearly labeled taps help! </a:t>
            </a:r>
          </a:p>
        </p:txBody>
      </p:sp>
      <p:pic>
        <p:nvPicPr>
          <p:cNvPr id="6" name="Picture 5" descr="P1010019.JPG"/>
          <p:cNvPicPr>
            <a:picLocks noChangeAspect="1"/>
          </p:cNvPicPr>
          <p:nvPr/>
        </p:nvPicPr>
        <p:blipFill>
          <a:blip r:embed="rId3" cstate="print"/>
          <a:stretch>
            <a:fillRect/>
          </a:stretch>
        </p:blipFill>
        <p:spPr>
          <a:xfrm>
            <a:off x="1905000" y="2133600"/>
            <a:ext cx="5334000" cy="4000500"/>
          </a:xfrm>
          <a:prstGeom prst="rect">
            <a:avLst/>
          </a:prstGeom>
          <a:ln>
            <a:solidFill>
              <a:schemeClr val="bg1"/>
            </a:solidFill>
          </a:ln>
        </p:spPr>
      </p:pic>
      <p:sp>
        <p:nvSpPr>
          <p:cNvPr id="5" name="Oval 4"/>
          <p:cNvSpPr/>
          <p:nvPr/>
        </p:nvSpPr>
        <p:spPr bwMode="auto">
          <a:xfrm>
            <a:off x="1905000" y="2362200"/>
            <a:ext cx="1600200" cy="2895600"/>
          </a:xfrm>
          <a:prstGeom prst="ellipse">
            <a:avLst/>
          </a:prstGeom>
          <a:noFill/>
          <a:ln w="50800" cap="sq"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018997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bwMode="auto">
          <a:xfrm>
            <a:off x="838200" y="1304925"/>
            <a:ext cx="8229600" cy="4562475"/>
          </a:xfrm>
          <a:custGeom>
            <a:avLst/>
            <a:gdLst>
              <a:gd name="connsiteX0" fmla="*/ 45720 w 2103120"/>
              <a:gd name="connsiteY0" fmla="*/ 0 h 3032760"/>
              <a:gd name="connsiteX1" fmla="*/ 2103120 w 2103120"/>
              <a:gd name="connsiteY1" fmla="*/ 30480 h 3032760"/>
              <a:gd name="connsiteX2" fmla="*/ 2087880 w 2103120"/>
              <a:gd name="connsiteY2" fmla="*/ 3032760 h 3032760"/>
              <a:gd name="connsiteX3" fmla="*/ 1569720 w 2103120"/>
              <a:gd name="connsiteY3" fmla="*/ 3032760 h 3032760"/>
              <a:gd name="connsiteX4" fmla="*/ 990600 w 2103120"/>
              <a:gd name="connsiteY4" fmla="*/ 1127760 h 3032760"/>
              <a:gd name="connsiteX5" fmla="*/ 624840 w 2103120"/>
              <a:gd name="connsiteY5" fmla="*/ 1112520 h 3032760"/>
              <a:gd name="connsiteX6" fmla="*/ 45720 w 2103120"/>
              <a:gd name="connsiteY6" fmla="*/ 0 h 303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3120" h="3032760">
                <a:moveTo>
                  <a:pt x="45720" y="0"/>
                </a:moveTo>
                <a:lnTo>
                  <a:pt x="2103120" y="30480"/>
                </a:lnTo>
                <a:lnTo>
                  <a:pt x="2087880" y="3032760"/>
                </a:lnTo>
                <a:lnTo>
                  <a:pt x="1569720" y="3032760"/>
                </a:lnTo>
                <a:lnTo>
                  <a:pt x="990600" y="1127760"/>
                </a:lnTo>
                <a:lnTo>
                  <a:pt x="624840" y="1112520"/>
                </a:lnTo>
                <a:cubicBezTo>
                  <a:pt x="414388" y="737812"/>
                  <a:pt x="0" y="414523"/>
                  <a:pt x="45720" y="0"/>
                </a:cubicBezTo>
                <a:close/>
              </a:path>
            </a:pathLst>
          </a:custGeom>
          <a:solidFill>
            <a:schemeClr val="tx1">
              <a:alpha val="61000"/>
            </a:schemeClr>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pic>
        <p:nvPicPr>
          <p:cNvPr id="14" name="Picture 13" descr="P1010001.JPG"/>
          <p:cNvPicPr>
            <a:picLocks noChangeAspect="1"/>
          </p:cNvPicPr>
          <p:nvPr/>
        </p:nvPicPr>
        <p:blipFill>
          <a:blip r:embed="rId3" cstate="print"/>
          <a:stretch>
            <a:fillRect/>
          </a:stretch>
        </p:blipFill>
        <p:spPr>
          <a:xfrm>
            <a:off x="152400" y="1304925"/>
            <a:ext cx="6934200" cy="5314950"/>
          </a:xfrm>
          <a:prstGeom prst="rect">
            <a:avLst/>
          </a:prstGeom>
          <a:ln>
            <a:solidFill>
              <a:schemeClr val="tx1"/>
            </a:solidFill>
          </a:ln>
        </p:spPr>
      </p:pic>
      <p:sp>
        <p:nvSpPr>
          <p:cNvPr id="2" name="Title 1"/>
          <p:cNvSpPr>
            <a:spLocks noGrp="1"/>
          </p:cNvSpPr>
          <p:nvPr>
            <p:ph type="title"/>
          </p:nvPr>
        </p:nvSpPr>
        <p:spPr>
          <a:xfrm>
            <a:off x="685800" y="228600"/>
            <a:ext cx="7772400" cy="1143000"/>
          </a:xfrm>
        </p:spPr>
        <p:txBody>
          <a:bodyPr/>
          <a:lstStyle/>
          <a:p>
            <a:pPr>
              <a:defRPr/>
            </a:pPr>
            <a:r>
              <a:rPr lang="en-US" dirty="0" smtClean="0"/>
              <a:t>Sampling Sites - Plant</a:t>
            </a:r>
            <a:endParaRPr lang="en-US" dirty="0"/>
          </a:p>
        </p:txBody>
      </p:sp>
      <p:sp>
        <p:nvSpPr>
          <p:cNvPr id="12" name="Bent Arrow 11"/>
          <p:cNvSpPr/>
          <p:nvPr/>
        </p:nvSpPr>
        <p:spPr bwMode="auto">
          <a:xfrm rot="10800000" flipH="1" flipV="1">
            <a:off x="4572000" y="1600200"/>
            <a:ext cx="838200" cy="914400"/>
          </a:xfrm>
          <a:prstGeom prst="bentArrow">
            <a:avLst/>
          </a:prstGeom>
          <a:solidFill>
            <a:srgbClr val="FFC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3" name="Bent Arrow 12"/>
          <p:cNvSpPr/>
          <p:nvPr/>
        </p:nvSpPr>
        <p:spPr bwMode="auto">
          <a:xfrm rot="10800000" flipH="1" flipV="1">
            <a:off x="4876800" y="1981200"/>
            <a:ext cx="838200" cy="838199"/>
          </a:xfrm>
          <a:prstGeom prst="bentArrow">
            <a:avLst/>
          </a:prstGeom>
          <a:solidFill>
            <a:srgbClr val="FFC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eaLnBrk="1" hangingPunct="1"/>
            <a:endParaRPr lang="en-US" dirty="0">
              <a:latin typeface="Times New Roman" pitchFamily="18" charset="0"/>
            </a:endParaRPr>
          </a:p>
        </p:txBody>
      </p:sp>
      <p:sp>
        <p:nvSpPr>
          <p:cNvPr id="15" name="Bent Arrow 14"/>
          <p:cNvSpPr/>
          <p:nvPr/>
        </p:nvSpPr>
        <p:spPr bwMode="auto">
          <a:xfrm rot="10800000" flipH="1" flipV="1">
            <a:off x="5181600" y="2438400"/>
            <a:ext cx="838200" cy="685800"/>
          </a:xfrm>
          <a:prstGeom prst="bentArrow">
            <a:avLst/>
          </a:prstGeom>
          <a:solidFill>
            <a:srgbClr val="FFC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eaLnBrk="1" hangingPunct="1"/>
            <a:endParaRPr lang="en-US" dirty="0">
              <a:latin typeface="Times New Roman" pitchFamily="18" charset="0"/>
            </a:endParaRPr>
          </a:p>
        </p:txBody>
      </p:sp>
      <p:sp>
        <p:nvSpPr>
          <p:cNvPr id="16" name="Bent Arrow 15"/>
          <p:cNvSpPr/>
          <p:nvPr/>
        </p:nvSpPr>
        <p:spPr bwMode="auto">
          <a:xfrm rot="10800000" flipH="1" flipV="1">
            <a:off x="5638800" y="2819400"/>
            <a:ext cx="838200" cy="838200"/>
          </a:xfrm>
          <a:prstGeom prst="bentArrow">
            <a:avLst/>
          </a:prstGeom>
          <a:solidFill>
            <a:srgbClr val="FFC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eaLnBrk="1" hangingPunct="1"/>
            <a:endParaRPr lang="en-US" dirty="0">
              <a:latin typeface="Times New Roman" pitchFamily="18" charset="0"/>
            </a:endParaRPr>
          </a:p>
        </p:txBody>
      </p:sp>
      <p:sp>
        <p:nvSpPr>
          <p:cNvPr id="17" name="Bent Arrow 16"/>
          <p:cNvSpPr/>
          <p:nvPr/>
        </p:nvSpPr>
        <p:spPr bwMode="auto">
          <a:xfrm rot="10800000" flipH="1" flipV="1">
            <a:off x="6019800" y="4114800"/>
            <a:ext cx="838200" cy="1219200"/>
          </a:xfrm>
          <a:prstGeom prst="bentArrow">
            <a:avLst>
              <a:gd name="adj1" fmla="val 25000"/>
              <a:gd name="adj2" fmla="val 25000"/>
              <a:gd name="adj3" fmla="val 25000"/>
              <a:gd name="adj4" fmla="val 43750"/>
            </a:avLst>
          </a:prstGeom>
          <a:solidFill>
            <a:srgbClr val="FFC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eaLnBrk="1" hangingPunct="1"/>
            <a:endParaRPr lang="en-US" dirty="0">
              <a:latin typeface="Times New Roman" pitchFamily="18" charset="0"/>
            </a:endParaRPr>
          </a:p>
        </p:txBody>
      </p:sp>
      <p:pic>
        <p:nvPicPr>
          <p:cNvPr id="2050" name="Picture 2"/>
          <p:cNvPicPr>
            <a:picLocks noChangeAspect="1" noChangeArrowheads="1"/>
          </p:cNvPicPr>
          <p:nvPr/>
        </p:nvPicPr>
        <p:blipFill>
          <a:blip r:embed="rId4"/>
          <a:srcRect/>
          <a:stretch>
            <a:fillRect/>
          </a:stretch>
        </p:blipFill>
        <p:spPr bwMode="auto">
          <a:xfrm>
            <a:off x="248816" y="4114800"/>
            <a:ext cx="4446620" cy="2381250"/>
          </a:xfrm>
          <a:prstGeom prst="rect">
            <a:avLst/>
          </a:prstGeom>
          <a:ln>
            <a:solidFill>
              <a:schemeClr val="tx1"/>
            </a:solidFill>
          </a:ln>
        </p:spPr>
      </p:pic>
      <p:sp>
        <p:nvSpPr>
          <p:cNvPr id="8195" name="Content Placeholder 2"/>
          <p:cNvSpPr>
            <a:spLocks noGrp="1"/>
          </p:cNvSpPr>
          <p:nvPr>
            <p:ph idx="1"/>
          </p:nvPr>
        </p:nvSpPr>
        <p:spPr>
          <a:xfrm>
            <a:off x="5521037" y="1447800"/>
            <a:ext cx="3428999" cy="4876800"/>
          </a:xfrm>
        </p:spPr>
        <p:txBody>
          <a:bodyPr/>
          <a:lstStyle/>
          <a:p>
            <a:pPr>
              <a:spcBef>
                <a:spcPts val="0"/>
              </a:spcBef>
              <a:spcAft>
                <a:spcPts val="0"/>
              </a:spcAft>
              <a:buNone/>
            </a:pPr>
            <a:r>
              <a:rPr lang="en-US" sz="2800" b="1" dirty="0" smtClean="0">
                <a:solidFill>
                  <a:srgbClr val="FFC000"/>
                </a:solidFill>
                <a:effectLst>
                  <a:outerShdw blurRad="38100" dist="38100" dir="2700000" algn="tl">
                    <a:srgbClr val="000000">
                      <a:alpha val="43137"/>
                    </a:srgbClr>
                  </a:outerShdw>
                </a:effectLst>
                <a:latin typeface="Arial" charset="0"/>
                <a:cs typeface="Arial" charset="0"/>
              </a:rPr>
              <a:t>Raw</a:t>
            </a:r>
          </a:p>
          <a:p>
            <a:pPr>
              <a:spcBef>
                <a:spcPts val="0"/>
              </a:spcBef>
              <a:spcAft>
                <a:spcPts val="0"/>
              </a:spcAft>
              <a:buNone/>
            </a:pPr>
            <a:r>
              <a:rPr lang="en-US" sz="2800" b="1" dirty="0" smtClean="0">
                <a:solidFill>
                  <a:srgbClr val="FFC000"/>
                </a:solidFill>
                <a:effectLst>
                  <a:outerShdw blurRad="38100" dist="38100" dir="2700000" algn="tl">
                    <a:srgbClr val="000000">
                      <a:alpha val="43137"/>
                    </a:srgbClr>
                  </a:outerShdw>
                </a:effectLst>
                <a:latin typeface="Arial" charset="0"/>
                <a:cs typeface="Arial" charset="0"/>
              </a:rPr>
              <a:t>  Coagulated</a:t>
            </a:r>
          </a:p>
          <a:p>
            <a:pPr>
              <a:spcBef>
                <a:spcPts val="0"/>
              </a:spcBef>
              <a:spcAft>
                <a:spcPts val="0"/>
              </a:spcAft>
              <a:buNone/>
            </a:pPr>
            <a:r>
              <a:rPr lang="en-US" sz="2800" b="1" dirty="0" smtClean="0">
                <a:solidFill>
                  <a:srgbClr val="FFC000"/>
                </a:solidFill>
                <a:effectLst>
                  <a:outerShdw blurRad="38100" dist="38100" dir="2700000" algn="tl">
                    <a:srgbClr val="000000">
                      <a:alpha val="43137"/>
                    </a:srgbClr>
                  </a:outerShdw>
                </a:effectLst>
                <a:latin typeface="Arial" charset="0"/>
                <a:cs typeface="Arial" charset="0"/>
              </a:rPr>
              <a:t>     Flocculated</a:t>
            </a:r>
          </a:p>
          <a:p>
            <a:pPr>
              <a:spcBef>
                <a:spcPts val="0"/>
              </a:spcBef>
              <a:spcAft>
                <a:spcPts val="0"/>
              </a:spcAft>
              <a:buNone/>
            </a:pPr>
            <a:r>
              <a:rPr lang="en-US" sz="2800" b="1" dirty="0" smtClean="0">
                <a:solidFill>
                  <a:srgbClr val="FFC000"/>
                </a:solidFill>
                <a:effectLst>
                  <a:outerShdw blurRad="38100" dist="38100" dir="2700000" algn="tl">
                    <a:srgbClr val="000000">
                      <a:alpha val="43137"/>
                    </a:srgbClr>
                  </a:outerShdw>
                </a:effectLst>
                <a:latin typeface="Arial" charset="0"/>
                <a:cs typeface="Arial" charset="0"/>
              </a:rPr>
              <a:t>          Settled</a:t>
            </a:r>
          </a:p>
          <a:p>
            <a:pPr>
              <a:spcBef>
                <a:spcPts val="0"/>
              </a:spcBef>
              <a:spcAft>
                <a:spcPts val="0"/>
              </a:spcAft>
              <a:buNone/>
            </a:pPr>
            <a:endParaRPr lang="en-US" sz="2800" b="1" dirty="0" smtClean="0">
              <a:solidFill>
                <a:srgbClr val="FFC000"/>
              </a:solidFill>
              <a:effectLst>
                <a:outerShdw blurRad="38100" dist="38100" dir="2700000" algn="tl">
                  <a:srgbClr val="000000">
                    <a:alpha val="43137"/>
                  </a:srgbClr>
                </a:outerShdw>
              </a:effectLst>
              <a:latin typeface="Arial" charset="0"/>
              <a:cs typeface="Arial" charset="0"/>
            </a:endParaRPr>
          </a:p>
          <a:p>
            <a:pPr>
              <a:spcBef>
                <a:spcPts val="0"/>
              </a:spcBef>
              <a:spcAft>
                <a:spcPts val="0"/>
              </a:spcAft>
              <a:buNone/>
            </a:pPr>
            <a:endParaRPr lang="en-US" sz="2800" b="1" dirty="0" smtClean="0">
              <a:solidFill>
                <a:srgbClr val="FFC000"/>
              </a:solidFill>
              <a:effectLst>
                <a:outerShdw blurRad="38100" dist="38100" dir="2700000" algn="tl">
                  <a:srgbClr val="000000">
                    <a:alpha val="43137"/>
                  </a:srgbClr>
                </a:outerShdw>
              </a:effectLst>
              <a:latin typeface="Arial" charset="0"/>
              <a:cs typeface="Arial" charset="0"/>
            </a:endParaRPr>
          </a:p>
          <a:p>
            <a:pPr>
              <a:spcBef>
                <a:spcPts val="0"/>
              </a:spcBef>
              <a:spcAft>
                <a:spcPts val="0"/>
              </a:spcAft>
              <a:buNone/>
            </a:pPr>
            <a:r>
              <a:rPr lang="en-US" sz="2800" b="1" dirty="0" smtClean="0">
                <a:solidFill>
                  <a:srgbClr val="FFC000"/>
                </a:solidFill>
                <a:effectLst>
                  <a:outerShdw blurRad="38100" dist="38100" dir="2700000" algn="tl">
                    <a:srgbClr val="000000">
                      <a:alpha val="43137"/>
                    </a:srgbClr>
                  </a:outerShdw>
                </a:effectLst>
                <a:latin typeface="Arial" charset="0"/>
                <a:cs typeface="Arial" charset="0"/>
              </a:rPr>
              <a:t>              Filtered</a:t>
            </a:r>
          </a:p>
          <a:p>
            <a:pPr>
              <a:spcAft>
                <a:spcPts val="1800"/>
              </a:spcAft>
              <a:buNone/>
            </a:pPr>
            <a:r>
              <a:rPr lang="en-US" sz="2800" b="1" dirty="0" smtClean="0">
                <a:solidFill>
                  <a:srgbClr val="FFC000"/>
                </a:solidFill>
                <a:latin typeface="Arial" charset="0"/>
                <a:cs typeface="Arial" charset="0"/>
              </a:rPr>
              <a:t> </a:t>
            </a:r>
          </a:p>
        </p:txBody>
      </p:sp>
    </p:spTree>
    <p:extLst>
      <p:ext uri="{BB962C8B-B14F-4D97-AF65-F5344CB8AC3E}">
        <p14:creationId xmlns:p14="http://schemas.microsoft.com/office/powerpoint/2010/main" val="3166520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pPr>
              <a:defRPr/>
            </a:pPr>
            <a:r>
              <a:rPr lang="en-US" dirty="0" smtClean="0"/>
              <a:t>Sampling Sites - Plant</a:t>
            </a:r>
            <a:endParaRPr lang="en-US" dirty="0"/>
          </a:p>
        </p:txBody>
      </p:sp>
      <p:sp>
        <p:nvSpPr>
          <p:cNvPr id="8195" name="Content Placeholder 2"/>
          <p:cNvSpPr>
            <a:spLocks noGrp="1"/>
          </p:cNvSpPr>
          <p:nvPr>
            <p:ph idx="1"/>
          </p:nvPr>
        </p:nvSpPr>
        <p:spPr>
          <a:xfrm>
            <a:off x="762000" y="1371600"/>
            <a:ext cx="7696200" cy="5029200"/>
          </a:xfrm>
        </p:spPr>
        <p:txBody>
          <a:bodyPr/>
          <a:lstStyle/>
          <a:p>
            <a:pPr>
              <a:spcBef>
                <a:spcPts val="0"/>
              </a:spcBef>
              <a:spcAft>
                <a:spcPts val="0"/>
              </a:spcAft>
              <a:buNone/>
            </a:pPr>
            <a:r>
              <a:rPr lang="en-US" sz="2800" dirty="0" smtClean="0">
                <a:latin typeface="Arial" charset="0"/>
                <a:cs typeface="Arial" charset="0"/>
              </a:rPr>
              <a:t>Raw 					Coagulated </a:t>
            </a:r>
          </a:p>
          <a:p>
            <a:pPr>
              <a:spcBef>
                <a:spcPts val="0"/>
              </a:spcBef>
              <a:spcAft>
                <a:spcPts val="0"/>
              </a:spcAft>
              <a:buNone/>
            </a:pPr>
            <a:r>
              <a:rPr lang="en-US" sz="2800" dirty="0" smtClean="0">
                <a:latin typeface="Arial" charset="0"/>
                <a:cs typeface="Arial" charset="0"/>
              </a:rPr>
              <a:t>(pre alum addition)		(post rapid mix)</a:t>
            </a:r>
          </a:p>
          <a:p>
            <a:pPr>
              <a:spcAft>
                <a:spcPts val="1800"/>
              </a:spcAft>
              <a:buNone/>
            </a:pPr>
            <a:endParaRPr lang="en-US" sz="2800" dirty="0" smtClean="0">
              <a:latin typeface="Arial" charset="0"/>
              <a:cs typeface="Arial" charset="0"/>
            </a:endParaRPr>
          </a:p>
          <a:p>
            <a:pPr>
              <a:spcAft>
                <a:spcPts val="1800"/>
              </a:spcAft>
              <a:buNone/>
            </a:pPr>
            <a:endParaRPr lang="en-US" sz="2800" dirty="0" smtClean="0">
              <a:latin typeface="Arial" charset="0"/>
              <a:cs typeface="Arial" charset="0"/>
            </a:endParaRPr>
          </a:p>
          <a:p>
            <a:pPr>
              <a:spcAft>
                <a:spcPts val="1800"/>
              </a:spcAft>
              <a:buNone/>
            </a:pPr>
            <a:endParaRPr lang="en-US" sz="2800" dirty="0" smtClean="0">
              <a:latin typeface="Arial" charset="0"/>
              <a:cs typeface="Arial" charset="0"/>
            </a:endParaRPr>
          </a:p>
          <a:p>
            <a:pPr>
              <a:spcAft>
                <a:spcPts val="1800"/>
              </a:spcAft>
              <a:buNone/>
            </a:pPr>
            <a:r>
              <a:rPr lang="en-US" sz="2800" dirty="0" smtClean="0">
                <a:latin typeface="Arial" charset="0"/>
                <a:cs typeface="Arial" charset="0"/>
              </a:rPr>
              <a:t> </a:t>
            </a:r>
          </a:p>
        </p:txBody>
      </p:sp>
      <p:pic>
        <p:nvPicPr>
          <p:cNvPr id="7" name="Picture 6" descr="P1010003.JPG"/>
          <p:cNvPicPr>
            <a:picLocks noChangeAspect="1"/>
          </p:cNvPicPr>
          <p:nvPr/>
        </p:nvPicPr>
        <p:blipFill>
          <a:blip r:embed="rId3" cstate="print"/>
          <a:stretch>
            <a:fillRect/>
          </a:stretch>
        </p:blipFill>
        <p:spPr>
          <a:xfrm>
            <a:off x="762000" y="2514600"/>
            <a:ext cx="3505200" cy="2628900"/>
          </a:xfrm>
          <a:prstGeom prst="rect">
            <a:avLst/>
          </a:prstGeom>
          <a:ln>
            <a:solidFill>
              <a:schemeClr val="tx1"/>
            </a:solidFill>
          </a:ln>
        </p:spPr>
      </p:pic>
      <p:pic>
        <p:nvPicPr>
          <p:cNvPr id="10" name="Picture 9" descr="P1010005.JPG"/>
          <p:cNvPicPr>
            <a:picLocks noChangeAspect="1"/>
          </p:cNvPicPr>
          <p:nvPr/>
        </p:nvPicPr>
        <p:blipFill>
          <a:blip r:embed="rId4" cstate="print"/>
          <a:stretch>
            <a:fillRect/>
          </a:stretch>
        </p:blipFill>
        <p:spPr>
          <a:xfrm>
            <a:off x="5105400" y="2514600"/>
            <a:ext cx="3505200" cy="2628900"/>
          </a:xfrm>
          <a:prstGeom prst="rect">
            <a:avLst/>
          </a:prstGeom>
          <a:ln>
            <a:solidFill>
              <a:schemeClr val="tx1"/>
            </a:solidFill>
          </a:ln>
        </p:spPr>
      </p:pic>
      <p:sp>
        <p:nvSpPr>
          <p:cNvPr id="13" name="Bent Arrow 12"/>
          <p:cNvSpPr/>
          <p:nvPr/>
        </p:nvSpPr>
        <p:spPr bwMode="auto">
          <a:xfrm rot="10800000" flipH="1" flipV="1">
            <a:off x="2133600" y="2514600"/>
            <a:ext cx="838200" cy="914400"/>
          </a:xfrm>
          <a:prstGeom prst="bentArrow">
            <a:avLst/>
          </a:prstGeom>
          <a:solidFill>
            <a:srgbClr val="FFC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8" name="Freeform 7"/>
          <p:cNvSpPr/>
          <p:nvPr/>
        </p:nvSpPr>
        <p:spPr bwMode="auto">
          <a:xfrm>
            <a:off x="6705600" y="3554504"/>
            <a:ext cx="739588" cy="197223"/>
          </a:xfrm>
          <a:custGeom>
            <a:avLst/>
            <a:gdLst>
              <a:gd name="connsiteX0" fmla="*/ 0 w 2084294"/>
              <a:gd name="connsiteY0" fmla="*/ 206188 h 206188"/>
              <a:gd name="connsiteX1" fmla="*/ 295835 w 2084294"/>
              <a:gd name="connsiteY1" fmla="*/ 44823 h 206188"/>
              <a:gd name="connsiteX2" fmla="*/ 927847 w 2084294"/>
              <a:gd name="connsiteY2" fmla="*/ 152399 h 206188"/>
              <a:gd name="connsiteX3" fmla="*/ 1479177 w 2084294"/>
              <a:gd name="connsiteY3" fmla="*/ 4482 h 206188"/>
              <a:gd name="connsiteX4" fmla="*/ 2084294 w 2084294"/>
              <a:gd name="connsiteY4" fmla="*/ 179294 h 206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4294" h="206188">
                <a:moveTo>
                  <a:pt x="0" y="206188"/>
                </a:moveTo>
                <a:cubicBezTo>
                  <a:pt x="70597" y="129988"/>
                  <a:pt x="141194" y="53788"/>
                  <a:pt x="295835" y="44823"/>
                </a:cubicBezTo>
                <a:cubicBezTo>
                  <a:pt x="450476" y="35858"/>
                  <a:pt x="730623" y="159122"/>
                  <a:pt x="927847" y="152399"/>
                </a:cubicBezTo>
                <a:cubicBezTo>
                  <a:pt x="1125071" y="145676"/>
                  <a:pt x="1286436" y="0"/>
                  <a:pt x="1479177" y="4482"/>
                </a:cubicBezTo>
                <a:cubicBezTo>
                  <a:pt x="1671918" y="8964"/>
                  <a:pt x="1878106" y="94129"/>
                  <a:pt x="2084294" y="179294"/>
                </a:cubicBezTo>
              </a:path>
            </a:pathLst>
          </a:custGeom>
          <a:noFill/>
          <a:ln w="28575" cap="sq" cmpd="sng" algn="ctr">
            <a:solidFill>
              <a:schemeClr val="accent1">
                <a:lumMod val="75000"/>
              </a:schemeClr>
            </a:solidFill>
            <a:prstDash val="solid"/>
            <a:round/>
            <a:headEnd type="none" w="sm" len="sm"/>
            <a:tailEnd type="triangle" w="lg"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4" name="Bent Arrow 13"/>
          <p:cNvSpPr/>
          <p:nvPr/>
        </p:nvSpPr>
        <p:spPr bwMode="auto">
          <a:xfrm rot="10800000" flipH="1" flipV="1">
            <a:off x="7393057" y="2590800"/>
            <a:ext cx="838200" cy="768234"/>
          </a:xfrm>
          <a:prstGeom prst="bentArrow">
            <a:avLst/>
          </a:prstGeom>
          <a:solidFill>
            <a:srgbClr val="FFC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48487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1026"/>
          <p:cNvSpPr>
            <a:spLocks noGrp="1" noChangeArrowheads="1"/>
          </p:cNvSpPr>
          <p:nvPr>
            <p:ph type="title"/>
          </p:nvPr>
        </p:nvSpPr>
        <p:spPr>
          <a:xfrm>
            <a:off x="685800" y="381000"/>
            <a:ext cx="7772400" cy="1143000"/>
          </a:xfrm>
        </p:spPr>
        <p:txBody>
          <a:bodyPr/>
          <a:lstStyle/>
          <a:p>
            <a:pPr eaLnBrk="1" hangingPunct="1">
              <a:defRPr/>
            </a:pPr>
            <a:r>
              <a:rPr lang="en-US" dirty="0" smtClean="0"/>
              <a:t>Study 1 - Quality Control</a:t>
            </a:r>
          </a:p>
        </p:txBody>
      </p:sp>
      <p:sp>
        <p:nvSpPr>
          <p:cNvPr id="15363" name="Rectangle 1027"/>
          <p:cNvSpPr>
            <a:spLocks noGrp="1" noChangeArrowheads="1"/>
          </p:cNvSpPr>
          <p:nvPr>
            <p:ph type="body" idx="1"/>
          </p:nvPr>
        </p:nvSpPr>
        <p:spPr>
          <a:xfrm>
            <a:off x="685800" y="1752600"/>
            <a:ext cx="7772400" cy="4419600"/>
          </a:xfrm>
        </p:spPr>
        <p:txBody>
          <a:bodyPr/>
          <a:lstStyle/>
          <a:p>
            <a:pPr eaLnBrk="1" hangingPunct="1">
              <a:spcBef>
                <a:spcPts val="600"/>
              </a:spcBef>
              <a:spcAft>
                <a:spcPts val="1800"/>
              </a:spcAft>
            </a:pPr>
            <a:r>
              <a:rPr lang="en-US" sz="2400" u="sng" dirty="0" smtClean="0">
                <a:cs typeface="Arial" charset="0"/>
              </a:rPr>
              <a:t>This special study must be successfully accomplished before proceeding with jar test calibration at your facility.</a:t>
            </a:r>
          </a:p>
          <a:p>
            <a:pPr eaLnBrk="1" hangingPunct="1">
              <a:spcBef>
                <a:spcPts val="600"/>
              </a:spcBef>
              <a:spcAft>
                <a:spcPts val="1800"/>
              </a:spcAft>
            </a:pPr>
            <a:r>
              <a:rPr lang="en-US" sz="2400" dirty="0" smtClean="0">
                <a:cs typeface="Arial" charset="0"/>
              </a:rPr>
              <a:t>Settling curves are used as a primary indicator during jar test calibration to show that </a:t>
            </a:r>
            <a:r>
              <a:rPr lang="en-US" sz="2400" u="sng" dirty="0" smtClean="0">
                <a:cs typeface="Arial" charset="0"/>
              </a:rPr>
              <a:t>similar floc is being formed in the jar as well as in the plant</a:t>
            </a:r>
            <a:r>
              <a:rPr lang="en-US" sz="2400" dirty="0">
                <a:cs typeface="Arial" charset="0"/>
              </a:rPr>
              <a:t>. </a:t>
            </a:r>
            <a:endParaRPr lang="en-US" sz="2400" dirty="0" smtClean="0">
              <a:cs typeface="Arial" charset="0"/>
            </a:endParaRPr>
          </a:p>
          <a:p>
            <a:pPr eaLnBrk="1" hangingPunct="1">
              <a:spcBef>
                <a:spcPts val="600"/>
              </a:spcBef>
              <a:spcAft>
                <a:spcPts val="1800"/>
              </a:spcAft>
            </a:pPr>
            <a:r>
              <a:rPr lang="en-US" sz="2400" dirty="0" smtClean="0">
                <a:cs typeface="Arial" charset="0"/>
              </a:rPr>
              <a:t>Approach</a:t>
            </a:r>
            <a:r>
              <a:rPr lang="en-US" sz="2400" dirty="0">
                <a:cs typeface="Arial" charset="0"/>
              </a:rPr>
              <a:t>:   Treat two jars in an identical manner.  Develop settling curves for both jars.  </a:t>
            </a:r>
          </a:p>
          <a:p>
            <a:pPr eaLnBrk="1" hangingPunct="1">
              <a:spcBef>
                <a:spcPts val="600"/>
              </a:spcBef>
              <a:spcAft>
                <a:spcPts val="1800"/>
              </a:spcAft>
            </a:pPr>
            <a:endParaRPr lang="en-US" sz="2400" u="sng" dirty="0" smtClean="0">
              <a:cs typeface="Arial" charset="0"/>
            </a:endParaRPr>
          </a:p>
        </p:txBody>
      </p:sp>
    </p:spTree>
    <p:extLst>
      <p:ext uri="{BB962C8B-B14F-4D97-AF65-F5344CB8AC3E}">
        <p14:creationId xmlns:p14="http://schemas.microsoft.com/office/powerpoint/2010/main" val="2415366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026"/>
          <p:cNvSpPr>
            <a:spLocks noGrp="1" noChangeArrowheads="1"/>
          </p:cNvSpPr>
          <p:nvPr>
            <p:ph type="title"/>
          </p:nvPr>
        </p:nvSpPr>
        <p:spPr>
          <a:xfrm>
            <a:off x="0" y="0"/>
            <a:ext cx="9144000" cy="762000"/>
          </a:xfrm>
        </p:spPr>
        <p:txBody>
          <a:bodyPr/>
          <a:lstStyle/>
          <a:p>
            <a:pPr eaLnBrk="1" hangingPunct="1">
              <a:defRPr/>
            </a:pPr>
            <a:r>
              <a:rPr lang="en-US" sz="2400" dirty="0" smtClean="0"/>
              <a:t>Study 1 – Quality Control (checking sampling technique)</a:t>
            </a:r>
          </a:p>
        </p:txBody>
      </p:sp>
      <p:sp>
        <p:nvSpPr>
          <p:cNvPr id="6147" name="Rectangle 1027"/>
          <p:cNvSpPr>
            <a:spLocks noGrp="1" noChangeArrowheads="1"/>
          </p:cNvSpPr>
          <p:nvPr>
            <p:ph type="body" idx="1"/>
          </p:nvPr>
        </p:nvSpPr>
        <p:spPr>
          <a:xfrm>
            <a:off x="228600" y="1219200"/>
            <a:ext cx="8915400" cy="2895600"/>
          </a:xfrm>
        </p:spPr>
        <p:txBody>
          <a:bodyPr/>
          <a:lstStyle/>
          <a:p>
            <a:pPr eaLnBrk="1" hangingPunct="1">
              <a:spcAft>
                <a:spcPts val="1800"/>
              </a:spcAft>
              <a:buSzTx/>
            </a:pPr>
            <a:r>
              <a:rPr lang="en-US" sz="2000" dirty="0" smtClean="0">
                <a:latin typeface="Arial" charset="0"/>
                <a:cs typeface="Arial" charset="0"/>
              </a:rPr>
              <a:t>Use 2 jars filled with raw water</a:t>
            </a:r>
          </a:p>
          <a:p>
            <a:pPr eaLnBrk="1" hangingPunct="1">
              <a:spcAft>
                <a:spcPts val="1800"/>
              </a:spcAft>
              <a:buSzTx/>
            </a:pPr>
            <a:r>
              <a:rPr lang="en-US" sz="2000" dirty="0" smtClean="0">
                <a:latin typeface="Arial" charset="0"/>
                <a:cs typeface="Arial" charset="0"/>
              </a:rPr>
              <a:t>Dose both jars equally with the current plant dose</a:t>
            </a:r>
          </a:p>
          <a:p>
            <a:pPr eaLnBrk="1" hangingPunct="1">
              <a:spcAft>
                <a:spcPts val="1800"/>
              </a:spcAft>
              <a:buSzTx/>
            </a:pPr>
            <a:r>
              <a:rPr lang="en-US" sz="2000" dirty="0" smtClean="0">
                <a:latin typeface="Arial" charset="0"/>
                <a:cs typeface="Arial" charset="0"/>
              </a:rPr>
              <a:t>Place in jar tester and complete jar test sequence for your plant</a:t>
            </a:r>
          </a:p>
          <a:p>
            <a:pPr eaLnBrk="1" hangingPunct="1">
              <a:spcAft>
                <a:spcPts val="1800"/>
              </a:spcAft>
              <a:buSzTx/>
            </a:pPr>
            <a:endParaRPr lang="en-US" sz="2000" dirty="0" smtClean="0">
              <a:latin typeface="Arial" charset="0"/>
              <a:cs typeface="Arial" charset="0"/>
            </a:endParaRPr>
          </a:p>
          <a:p>
            <a:pPr eaLnBrk="1" hangingPunct="1">
              <a:spcAft>
                <a:spcPts val="1800"/>
              </a:spcAft>
              <a:buSzTx/>
            </a:pPr>
            <a:endParaRPr lang="en-US" sz="2000" dirty="0" smtClean="0">
              <a:latin typeface="Arial" charset="0"/>
              <a:cs typeface="Arial" charset="0"/>
            </a:endParaRPr>
          </a:p>
          <a:p>
            <a:pPr eaLnBrk="1" hangingPunct="1">
              <a:spcAft>
                <a:spcPts val="1800"/>
              </a:spcAft>
              <a:buSzTx/>
            </a:pPr>
            <a:endParaRPr lang="en-US" sz="2000" dirty="0" smtClean="0">
              <a:latin typeface="Arial" charset="0"/>
              <a:cs typeface="Arial" charset="0"/>
            </a:endParaRPr>
          </a:p>
          <a:p>
            <a:pPr eaLnBrk="1" hangingPunct="1">
              <a:spcAft>
                <a:spcPts val="1800"/>
              </a:spcAft>
              <a:buSzTx/>
            </a:pPr>
            <a:endParaRPr lang="en-US" sz="2000" dirty="0" smtClean="0">
              <a:latin typeface="Arial" charset="0"/>
              <a:cs typeface="Arial" charset="0"/>
            </a:endParaRPr>
          </a:p>
          <a:p>
            <a:pPr lvl="5">
              <a:spcBef>
                <a:spcPts val="1800"/>
              </a:spcBef>
              <a:spcAft>
                <a:spcPts val="0"/>
              </a:spcAft>
              <a:buNone/>
            </a:pPr>
            <a:r>
              <a:rPr lang="en-US" sz="1600" dirty="0" smtClean="0">
                <a:latin typeface="Arial" charset="0"/>
                <a:cs typeface="Arial" charset="0"/>
              </a:rPr>
              <a:t>Data will be tabulated and graphed (1 curve for each jar)</a:t>
            </a:r>
          </a:p>
          <a:p>
            <a:pPr lvl="5">
              <a:spcBef>
                <a:spcPts val="0"/>
              </a:spcBef>
              <a:spcAft>
                <a:spcPts val="0"/>
              </a:spcAft>
              <a:buNone/>
            </a:pPr>
            <a:r>
              <a:rPr lang="en-US" sz="1600" dirty="0" smtClean="0">
                <a:solidFill>
                  <a:srgbClr val="C00000"/>
                </a:solidFill>
                <a:latin typeface="Arial" charset="0"/>
                <a:cs typeface="Arial" charset="0"/>
              </a:rPr>
              <a:t>If curves match – quality control is good</a:t>
            </a:r>
          </a:p>
        </p:txBody>
      </p:sp>
      <p:graphicFrame>
        <p:nvGraphicFramePr>
          <p:cNvPr id="5" name="Table 4"/>
          <p:cNvGraphicFramePr>
            <a:graphicFrameLocks noGrp="1"/>
          </p:cNvGraphicFramePr>
          <p:nvPr>
            <p:extLst>
              <p:ext uri="{D42A27DB-BD31-4B8C-83A1-F6EECF244321}">
                <p14:modId xmlns:p14="http://schemas.microsoft.com/office/powerpoint/2010/main" val="681975142"/>
              </p:ext>
            </p:extLst>
          </p:nvPr>
        </p:nvGraphicFramePr>
        <p:xfrm>
          <a:off x="2590801" y="2819400"/>
          <a:ext cx="6324600" cy="2717800"/>
        </p:xfrm>
        <a:graphic>
          <a:graphicData uri="http://schemas.openxmlformats.org/drawingml/2006/table">
            <a:tbl>
              <a:tblPr firstRow="1" bandRow="1">
                <a:tableStyleId>{93296810-A885-4BE3-A3E7-6D5BEEA58F35}</a:tableStyleId>
              </a:tblPr>
              <a:tblGrid>
                <a:gridCol w="3238500"/>
                <a:gridCol w="3086100"/>
              </a:tblGrid>
              <a:tr h="447040">
                <a:tc>
                  <a:txBody>
                    <a:bodyPr/>
                    <a:lstStyle/>
                    <a:p>
                      <a:r>
                        <a:rPr lang="en-US" sz="1600" dirty="0" smtClean="0"/>
                        <a:t>Example Jar Speed</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Example Mix Time</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600" dirty="0" smtClean="0"/>
                        <a:t>300 RPM</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5 seconds</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600" dirty="0" smtClean="0"/>
                        <a:t>77 RPM</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30 seconds</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600" dirty="0" smtClean="0"/>
                        <a:t>52 RPM</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20 minutes</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gridSpan="2">
                  <a:txBody>
                    <a:bodyPr/>
                    <a:lstStyle/>
                    <a:p>
                      <a:r>
                        <a:rPr lang="en-US" sz="1600" dirty="0" smtClean="0"/>
                        <a:t>Turn</a:t>
                      </a:r>
                      <a:r>
                        <a:rPr lang="en-US" sz="1600" baseline="0" dirty="0" smtClean="0"/>
                        <a:t> mixer off and wait 1 minute for jars to stop spinning </a:t>
                      </a:r>
                      <a:r>
                        <a:rPr lang="en-US" sz="1600" dirty="0" smtClean="0">
                          <a:latin typeface="Arial" charset="0"/>
                          <a:cs typeface="Arial" charset="0"/>
                        </a:rPr>
                        <a:t>(the end of this wait period will be considered T = 0 minutes for sampling)</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r>
              <a:tr h="370840">
                <a:tc gridSpan="2">
                  <a:txBody>
                    <a:bodyPr/>
                    <a:lstStyle/>
                    <a:p>
                      <a:r>
                        <a:rPr lang="en-US" sz="1600" dirty="0" smtClean="0"/>
                        <a:t>Settle for 10</a:t>
                      </a:r>
                      <a:r>
                        <a:rPr lang="en-US" sz="1600" baseline="0" dirty="0" smtClean="0"/>
                        <a:t> minutes, sampling turbidity from each jar at </a:t>
                      </a:r>
                    </a:p>
                    <a:p>
                      <a:r>
                        <a:rPr lang="en-US" sz="1600" baseline="0" dirty="0" smtClean="0"/>
                        <a:t>T = 0, 1, 2, 4, 6, 8, and 10 minutes.</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620159359"/>
              </p:ext>
            </p:extLst>
          </p:nvPr>
        </p:nvGraphicFramePr>
        <p:xfrm>
          <a:off x="228600" y="2819400"/>
          <a:ext cx="2196148" cy="3175000"/>
        </p:xfrm>
        <a:graphic>
          <a:graphicData uri="http://schemas.openxmlformats.org/drawingml/2006/table">
            <a:tbl>
              <a:tblPr firstRow="1" bandRow="1">
                <a:tableStyleId>{21E4AEA4-8DFA-4A89-87EB-49C32662AFE0}</a:tableStyleId>
              </a:tblPr>
              <a:tblGrid>
                <a:gridCol w="738505"/>
                <a:gridCol w="714693"/>
                <a:gridCol w="742950"/>
              </a:tblGrid>
              <a:tr h="370840">
                <a:tc>
                  <a:txBody>
                    <a:bodyPr/>
                    <a:lstStyle/>
                    <a:p>
                      <a:pPr algn="ctr"/>
                      <a:r>
                        <a:rPr lang="en-US" sz="1600" dirty="0" smtClean="0"/>
                        <a:t>Time</a:t>
                      </a:r>
                    </a:p>
                    <a:p>
                      <a:pPr algn="ctr"/>
                      <a:r>
                        <a:rPr lang="en-US" sz="1600" dirty="0" smtClean="0"/>
                        <a:t>min</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Jar 1</a:t>
                      </a:r>
                    </a:p>
                    <a:p>
                      <a:pPr algn="ctr"/>
                      <a:r>
                        <a:rPr lang="en-US" sz="1600" dirty="0" smtClean="0"/>
                        <a:t>NTU</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Jar 2</a:t>
                      </a:r>
                    </a:p>
                    <a:p>
                      <a:pPr algn="ctr"/>
                      <a:r>
                        <a:rPr lang="en-US" sz="1600" dirty="0" smtClean="0"/>
                        <a:t>NTU</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600" dirty="0" smtClean="0"/>
                        <a:t>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5.14</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5.75</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600" dirty="0" smtClean="0"/>
                        <a:t>1</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5.55</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5.99</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600" dirty="0" smtClean="0"/>
                        <a:t>2</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5.33</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5.3</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600" dirty="0" smtClean="0"/>
                        <a:t>4</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5.03</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4.48</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600" dirty="0" smtClean="0"/>
                        <a:t>6</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4.44</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5.06</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600" dirty="0" smtClean="0"/>
                        <a:t>8</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4.42</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4.35</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600" dirty="0" smtClean="0"/>
                        <a:t>10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3.67</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3.87</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pSp>
        <p:nvGrpSpPr>
          <p:cNvPr id="3" name="Group 2"/>
          <p:cNvGrpSpPr/>
          <p:nvPr/>
        </p:nvGrpSpPr>
        <p:grpSpPr>
          <a:xfrm>
            <a:off x="4495800" y="1066800"/>
            <a:ext cx="838200" cy="609600"/>
            <a:chOff x="4495800" y="1066800"/>
            <a:chExt cx="838200" cy="609600"/>
          </a:xfrm>
        </p:grpSpPr>
        <p:grpSp>
          <p:nvGrpSpPr>
            <p:cNvPr id="9" name="Group 15"/>
            <p:cNvGrpSpPr/>
            <p:nvPr/>
          </p:nvGrpSpPr>
          <p:grpSpPr>
            <a:xfrm>
              <a:off x="4495800" y="1066800"/>
              <a:ext cx="349250" cy="609600"/>
              <a:chOff x="3429000" y="762000"/>
              <a:chExt cx="381000" cy="762000"/>
            </a:xfrm>
          </p:grpSpPr>
          <p:sp>
            <p:nvSpPr>
              <p:cNvPr id="13" name="Cube 12"/>
              <p:cNvSpPr/>
              <p:nvPr/>
            </p:nvSpPr>
            <p:spPr bwMode="auto">
              <a:xfrm>
                <a:off x="3429000" y="990600"/>
                <a:ext cx="381000" cy="533400"/>
              </a:xfrm>
              <a:prstGeom prst="cube">
                <a:avLst/>
              </a:prstGeom>
              <a:solidFill>
                <a:srgbClr val="00B0F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smtClean="0">
                  <a:ln>
                    <a:noFill/>
                  </a:ln>
                  <a:solidFill>
                    <a:schemeClr val="tx1"/>
                  </a:solidFill>
                  <a:effectLst/>
                  <a:latin typeface="Times New Roman" pitchFamily="18" charset="0"/>
                </a:endParaRPr>
              </a:p>
            </p:txBody>
          </p:sp>
          <p:sp>
            <p:nvSpPr>
              <p:cNvPr id="14" name="Cube 13"/>
              <p:cNvSpPr/>
              <p:nvPr/>
            </p:nvSpPr>
            <p:spPr bwMode="auto">
              <a:xfrm>
                <a:off x="3429000" y="762000"/>
                <a:ext cx="381000" cy="381000"/>
              </a:xfrm>
              <a:prstGeom prst="cube">
                <a:avLst/>
              </a:prstGeom>
              <a:solidFill>
                <a:schemeClr val="accent3">
                  <a:lumMod val="9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smtClean="0">
                  <a:ln>
                    <a:noFill/>
                  </a:ln>
                  <a:solidFill>
                    <a:schemeClr val="tx1"/>
                  </a:solidFill>
                  <a:effectLst/>
                  <a:latin typeface="Times New Roman" pitchFamily="18" charset="0"/>
                </a:endParaRPr>
              </a:p>
            </p:txBody>
          </p:sp>
        </p:grpSp>
        <p:grpSp>
          <p:nvGrpSpPr>
            <p:cNvPr id="10" name="Group 16"/>
            <p:cNvGrpSpPr/>
            <p:nvPr/>
          </p:nvGrpSpPr>
          <p:grpSpPr>
            <a:xfrm>
              <a:off x="4984750" y="1066800"/>
              <a:ext cx="349250" cy="609600"/>
              <a:chOff x="3429000" y="762000"/>
              <a:chExt cx="381000" cy="762000"/>
            </a:xfrm>
          </p:grpSpPr>
          <p:sp>
            <p:nvSpPr>
              <p:cNvPr id="11" name="Cube 10"/>
              <p:cNvSpPr/>
              <p:nvPr/>
            </p:nvSpPr>
            <p:spPr bwMode="auto">
              <a:xfrm>
                <a:off x="3429000" y="990600"/>
                <a:ext cx="381000" cy="533400"/>
              </a:xfrm>
              <a:prstGeom prst="cube">
                <a:avLst/>
              </a:prstGeom>
              <a:solidFill>
                <a:srgbClr val="00B0F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smtClean="0">
                  <a:ln>
                    <a:noFill/>
                  </a:ln>
                  <a:solidFill>
                    <a:schemeClr val="tx1"/>
                  </a:solidFill>
                  <a:effectLst/>
                  <a:latin typeface="Times New Roman" pitchFamily="18" charset="0"/>
                </a:endParaRPr>
              </a:p>
            </p:txBody>
          </p:sp>
          <p:sp>
            <p:nvSpPr>
              <p:cNvPr id="12" name="Cube 11"/>
              <p:cNvSpPr/>
              <p:nvPr/>
            </p:nvSpPr>
            <p:spPr bwMode="auto">
              <a:xfrm>
                <a:off x="3429000" y="762000"/>
                <a:ext cx="381000" cy="381000"/>
              </a:xfrm>
              <a:prstGeom prst="cube">
                <a:avLst/>
              </a:prstGeom>
              <a:solidFill>
                <a:schemeClr val="accent3">
                  <a:lumMod val="9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smtClean="0">
                  <a:ln>
                    <a:noFill/>
                  </a:ln>
                  <a:solidFill>
                    <a:schemeClr val="tx1"/>
                  </a:solidFill>
                  <a:effectLst/>
                  <a:latin typeface="Times New Roman" pitchFamily="18" charset="0"/>
                </a:endParaRPr>
              </a:p>
            </p:txBody>
          </p:sp>
        </p:grpSp>
      </p:gr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5420" y="634364"/>
            <a:ext cx="2303780" cy="1727835"/>
          </a:xfrm>
          <a:prstGeom prst="rect">
            <a:avLst/>
          </a:prstGeom>
          <a:ln w="3175">
            <a:solidFill>
              <a:schemeClr val="tx1"/>
            </a:solidFill>
          </a:ln>
          <a:effectLst>
            <a:softEdge rad="31750"/>
          </a:effectLst>
        </p:spPr>
      </p:pic>
    </p:spTree>
    <p:extLst>
      <p:ext uri="{BB962C8B-B14F-4D97-AF65-F5344CB8AC3E}">
        <p14:creationId xmlns:p14="http://schemas.microsoft.com/office/powerpoint/2010/main" val="1415665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533400" y="76200"/>
            <a:ext cx="8153400" cy="1066800"/>
          </a:xfrm>
        </p:spPr>
        <p:txBody>
          <a:bodyPr/>
          <a:lstStyle/>
          <a:p>
            <a:pPr eaLnBrk="1" hangingPunct="1">
              <a:defRPr/>
            </a:pPr>
            <a:r>
              <a:rPr lang="en-US" sz="2400" dirty="0" smtClean="0"/>
              <a:t>Study 1 – Compare the Two Settling Curves</a:t>
            </a:r>
          </a:p>
        </p:txBody>
      </p:sp>
      <p:sp>
        <p:nvSpPr>
          <p:cNvPr id="16" name="TextBox 15"/>
          <p:cNvSpPr txBox="1"/>
          <p:nvPr/>
        </p:nvSpPr>
        <p:spPr>
          <a:xfrm>
            <a:off x="239978" y="4876800"/>
            <a:ext cx="4365935" cy="954107"/>
          </a:xfrm>
          <a:prstGeom prst="rect">
            <a:avLst/>
          </a:prstGeom>
          <a:solidFill>
            <a:schemeClr val="accent1">
              <a:lumMod val="90000"/>
            </a:schemeClr>
          </a:solidFill>
          <a:ln>
            <a:solidFill>
              <a:schemeClr val="tx1"/>
            </a:solidFill>
          </a:ln>
        </p:spPr>
        <p:txBody>
          <a:bodyPr wrap="square" rtlCol="0">
            <a:spAutoFit/>
          </a:bodyPr>
          <a:lstStyle/>
          <a:p>
            <a:r>
              <a:rPr lang="en-US" sz="1400" b="1" u="sng" dirty="0" smtClean="0">
                <a:latin typeface="+mj-lt"/>
              </a:rPr>
              <a:t>Ratio interpretation:</a:t>
            </a:r>
          </a:p>
          <a:p>
            <a:r>
              <a:rPr lang="en-US" sz="1400" dirty="0" smtClean="0">
                <a:latin typeface="+mj-lt"/>
              </a:rPr>
              <a:t>Ratio </a:t>
            </a:r>
            <a:r>
              <a:rPr lang="en-US" sz="1400" u="sng" dirty="0" smtClean="0">
                <a:latin typeface="+mj-lt"/>
              </a:rPr>
              <a:t>&lt;</a:t>
            </a:r>
            <a:r>
              <a:rPr lang="en-US" sz="1400" dirty="0" smtClean="0">
                <a:latin typeface="+mj-lt"/>
              </a:rPr>
              <a:t> 1.0 indicates lines considered to be similar</a:t>
            </a:r>
          </a:p>
          <a:p>
            <a:r>
              <a:rPr lang="en-US" sz="1400" dirty="0" smtClean="0">
                <a:latin typeface="+mj-lt"/>
              </a:rPr>
              <a:t>2.0 </a:t>
            </a:r>
            <a:r>
              <a:rPr lang="en-US" sz="1400" u="sng" dirty="0" smtClean="0">
                <a:latin typeface="+mj-lt"/>
              </a:rPr>
              <a:t>&gt;</a:t>
            </a:r>
            <a:r>
              <a:rPr lang="en-US" sz="1400" dirty="0" smtClean="0">
                <a:latin typeface="+mj-lt"/>
              </a:rPr>
              <a:t> Ratio &gt; 1.0 indicates room for improvement</a:t>
            </a:r>
          </a:p>
          <a:p>
            <a:r>
              <a:rPr lang="en-US" sz="1400" dirty="0" smtClean="0">
                <a:latin typeface="+mj-lt"/>
              </a:rPr>
              <a:t>Ratio &gt; 2.0 indicates dissimilar lines</a:t>
            </a:r>
            <a:endParaRPr lang="en-US" sz="1400" dirty="0">
              <a:latin typeface="+mj-lt"/>
            </a:endParaRPr>
          </a:p>
        </p:txBody>
      </p:sp>
      <p:graphicFrame>
        <p:nvGraphicFramePr>
          <p:cNvPr id="24" name="Table 23"/>
          <p:cNvGraphicFramePr>
            <a:graphicFrameLocks noGrp="1"/>
          </p:cNvGraphicFramePr>
          <p:nvPr>
            <p:extLst>
              <p:ext uri="{D42A27DB-BD31-4B8C-83A1-F6EECF244321}">
                <p14:modId xmlns:p14="http://schemas.microsoft.com/office/powerpoint/2010/main" val="3582574170"/>
              </p:ext>
            </p:extLst>
          </p:nvPr>
        </p:nvGraphicFramePr>
        <p:xfrm>
          <a:off x="228600" y="1371600"/>
          <a:ext cx="4377312" cy="3749040"/>
        </p:xfrm>
        <a:graphic>
          <a:graphicData uri="http://schemas.openxmlformats.org/drawingml/2006/table">
            <a:tbl>
              <a:tblPr firstRow="1" bandRow="1">
                <a:tableStyleId>{21E4AEA4-8DFA-4A89-87EB-49C32662AFE0}</a:tableStyleId>
              </a:tblPr>
              <a:tblGrid>
                <a:gridCol w="792444"/>
                <a:gridCol w="792444"/>
                <a:gridCol w="754709"/>
                <a:gridCol w="2037715"/>
              </a:tblGrid>
              <a:tr h="408298">
                <a:tc>
                  <a:txBody>
                    <a:bodyPr/>
                    <a:lstStyle/>
                    <a:p>
                      <a:pPr algn="ctr"/>
                      <a:r>
                        <a:rPr lang="en-US" sz="1200" b="1" dirty="0" smtClean="0"/>
                        <a:t>Time</a:t>
                      </a:r>
                    </a:p>
                    <a:p>
                      <a:pPr algn="ctr"/>
                      <a:r>
                        <a:rPr lang="en-US" sz="1200" b="1" dirty="0" smtClean="0"/>
                        <a:t>min</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Jar 1</a:t>
                      </a:r>
                    </a:p>
                    <a:p>
                      <a:pPr algn="ctr"/>
                      <a:r>
                        <a:rPr lang="en-US" sz="1200" b="1" dirty="0" smtClean="0"/>
                        <a:t>NTU</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Jar 2</a:t>
                      </a:r>
                    </a:p>
                    <a:p>
                      <a:pPr algn="ctr"/>
                      <a:r>
                        <a:rPr lang="en-US" sz="1200" b="1" dirty="0" smtClean="0"/>
                        <a:t>NTU</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Absolute Difference (Diff between Jar 1 and Jar 2) NTU</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4320">
                <a:tc>
                  <a:txBody>
                    <a:bodyPr/>
                    <a:lstStyle/>
                    <a:p>
                      <a:pPr algn="ctr"/>
                      <a:r>
                        <a:rPr lang="en-US" sz="1200" b="1" dirty="0" smtClean="0"/>
                        <a:t>0</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5.14</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5.75</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0.61</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4320">
                <a:tc>
                  <a:txBody>
                    <a:bodyPr/>
                    <a:lstStyle/>
                    <a:p>
                      <a:pPr algn="ctr"/>
                      <a:r>
                        <a:rPr lang="en-US" sz="1200" b="1" dirty="0" smtClean="0"/>
                        <a:t>1</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5.55</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5.99</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0.44</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4320">
                <a:tc>
                  <a:txBody>
                    <a:bodyPr/>
                    <a:lstStyle/>
                    <a:p>
                      <a:pPr algn="ctr"/>
                      <a:r>
                        <a:rPr lang="en-US" sz="1200" b="1" dirty="0" smtClean="0"/>
                        <a:t>2</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5.33</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5.3</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0.03</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4320">
                <a:tc>
                  <a:txBody>
                    <a:bodyPr/>
                    <a:lstStyle/>
                    <a:p>
                      <a:pPr algn="ctr"/>
                      <a:r>
                        <a:rPr lang="en-US" sz="1200" b="1" dirty="0" smtClean="0"/>
                        <a:t>4</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5.03</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4.48</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0.55</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4320">
                <a:tc>
                  <a:txBody>
                    <a:bodyPr/>
                    <a:lstStyle/>
                    <a:p>
                      <a:pPr algn="ctr"/>
                      <a:r>
                        <a:rPr lang="en-US" sz="1200" b="1" dirty="0" smtClean="0"/>
                        <a:t>6</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4.44</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5.06</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0.62</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4320">
                <a:tc>
                  <a:txBody>
                    <a:bodyPr/>
                    <a:lstStyle/>
                    <a:p>
                      <a:pPr algn="ctr"/>
                      <a:r>
                        <a:rPr lang="en-US" sz="1200" b="1" dirty="0" smtClean="0"/>
                        <a:t>8</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4.42</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4.35</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0.07</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4320">
                <a:tc>
                  <a:txBody>
                    <a:bodyPr/>
                    <a:lstStyle/>
                    <a:p>
                      <a:pPr algn="ctr"/>
                      <a:r>
                        <a:rPr lang="en-US" sz="1200" b="1" dirty="0" smtClean="0"/>
                        <a:t>10</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3.67</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3.87</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0.2</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2880">
                <a:tc gridSpan="3">
                  <a:txBody>
                    <a:bodyPr/>
                    <a:lstStyle/>
                    <a:p>
                      <a:pPr algn="r"/>
                      <a:r>
                        <a:rPr lang="en-US" sz="1200" b="1" dirty="0" smtClean="0"/>
                        <a:t>Total ABS difference:</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2.52 NTU</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2880">
                <a:tc gridSpan="3">
                  <a:txBody>
                    <a:bodyPr/>
                    <a:lstStyle/>
                    <a:p>
                      <a:pPr algn="r"/>
                      <a:r>
                        <a:rPr lang="en-US" sz="1200" b="1" dirty="0" smtClean="0"/>
                        <a:t>Average of all readings</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4.88 NTU</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2880">
                <a:tc gridSpan="3">
                  <a:txBody>
                    <a:bodyPr/>
                    <a:lstStyle/>
                    <a:p>
                      <a:pPr algn="l"/>
                      <a:r>
                        <a:rPr lang="en-US" sz="1200" b="1" i="1" dirty="0" smtClean="0"/>
                        <a:t>Ratio:</a:t>
                      </a:r>
                    </a:p>
                    <a:p>
                      <a:pPr algn="r"/>
                      <a:r>
                        <a:rPr lang="en-US" sz="1200" b="1" dirty="0" smtClean="0"/>
                        <a:t>Total ABS diff</a:t>
                      </a:r>
                      <a:r>
                        <a:rPr lang="en-US" sz="1200" b="1" baseline="0" dirty="0" smtClean="0"/>
                        <a:t> ÷ Avg of all readings:</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0.52</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Rectangle 1"/>
          <p:cNvSpPr/>
          <p:nvPr/>
        </p:nvSpPr>
        <p:spPr>
          <a:xfrm>
            <a:off x="5029200" y="1143000"/>
            <a:ext cx="3803796" cy="1015663"/>
          </a:xfrm>
          <a:prstGeom prst="rect">
            <a:avLst/>
          </a:prstGeom>
        </p:spPr>
        <p:txBody>
          <a:bodyPr wrap="square">
            <a:spAutoFit/>
          </a:bodyPr>
          <a:lstStyle/>
          <a:p>
            <a:r>
              <a:rPr lang="en-US" sz="2000" dirty="0">
                <a:solidFill>
                  <a:srgbClr val="005595"/>
                </a:solidFill>
                <a:latin typeface="+mn-lt"/>
                <a:cs typeface="Arial" charset="0"/>
              </a:rPr>
              <a:t>If reproducible results are not achieved, technique must be addressed… repeat the study!</a:t>
            </a:r>
            <a:endParaRPr lang="en-US" sz="2000" dirty="0">
              <a:solidFill>
                <a:srgbClr val="005595"/>
              </a:solidFill>
              <a:latin typeface="+mn-lt"/>
            </a:endParaRPr>
          </a:p>
        </p:txBody>
      </p:sp>
      <p:pic>
        <p:nvPicPr>
          <p:cNvPr id="19" name="Picture 4"/>
          <p:cNvPicPr>
            <a:picLocks noChangeAspect="1" noChangeArrowheads="1"/>
          </p:cNvPicPr>
          <p:nvPr/>
        </p:nvPicPr>
        <p:blipFill>
          <a:blip r:embed="rId3"/>
          <a:srcRect/>
          <a:stretch>
            <a:fillRect/>
          </a:stretch>
        </p:blipFill>
        <p:spPr bwMode="auto">
          <a:xfrm>
            <a:off x="4752109" y="2325707"/>
            <a:ext cx="4343400" cy="350520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605500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1027"/>
          <p:cNvSpPr>
            <a:spLocks noGrp="1" noChangeArrowheads="1"/>
          </p:cNvSpPr>
          <p:nvPr>
            <p:ph type="body" idx="1"/>
          </p:nvPr>
        </p:nvSpPr>
        <p:spPr>
          <a:xfrm>
            <a:off x="266700" y="1447800"/>
            <a:ext cx="8610600" cy="4572000"/>
          </a:xfrm>
        </p:spPr>
        <p:txBody>
          <a:bodyPr/>
          <a:lstStyle/>
          <a:p>
            <a:pPr marL="0" indent="0" eaLnBrk="1" hangingPunct="1">
              <a:spcAft>
                <a:spcPts val="1800"/>
              </a:spcAft>
              <a:buSzTx/>
              <a:buNone/>
            </a:pPr>
            <a:r>
              <a:rPr lang="en-US" sz="2800" dirty="0" smtClean="0">
                <a:latin typeface="Arial" charset="0"/>
                <a:cs typeface="Arial" charset="0"/>
              </a:rPr>
              <a:t>Study 1 –  Quality Control Special Study</a:t>
            </a:r>
          </a:p>
          <a:p>
            <a:pPr lvl="1" eaLnBrk="1" hangingPunct="1">
              <a:spcBef>
                <a:spcPts val="0"/>
              </a:spcBef>
              <a:spcAft>
                <a:spcPts val="0"/>
              </a:spcAft>
            </a:pPr>
            <a:r>
              <a:rPr lang="en-US" sz="2400" dirty="0" smtClean="0">
                <a:solidFill>
                  <a:srgbClr val="C00000"/>
                </a:solidFill>
                <a:latin typeface="Arial" charset="0"/>
                <a:cs typeface="Arial" charset="0"/>
              </a:rPr>
              <a:t>Helps refine sampling technique</a:t>
            </a:r>
          </a:p>
          <a:p>
            <a:pPr lvl="1" eaLnBrk="1" hangingPunct="1">
              <a:spcBef>
                <a:spcPts val="0"/>
              </a:spcBef>
              <a:spcAft>
                <a:spcPts val="0"/>
              </a:spcAft>
            </a:pPr>
            <a:endParaRPr lang="en-US" sz="2400" dirty="0" smtClean="0">
              <a:solidFill>
                <a:srgbClr val="C00000"/>
              </a:solidFill>
              <a:latin typeface="Arial" charset="0"/>
              <a:cs typeface="Arial" charset="0"/>
            </a:endParaRPr>
          </a:p>
          <a:p>
            <a:pPr lvl="1" eaLnBrk="1" hangingPunct="1">
              <a:spcBef>
                <a:spcPts val="0"/>
              </a:spcBef>
              <a:spcAft>
                <a:spcPts val="0"/>
              </a:spcAft>
            </a:pPr>
            <a:r>
              <a:rPr lang="en-US" sz="2400" dirty="0" smtClean="0">
                <a:solidFill>
                  <a:srgbClr val="C00000"/>
                </a:solidFill>
                <a:latin typeface="Arial" charset="0"/>
                <a:cs typeface="Arial" charset="0"/>
              </a:rPr>
              <a:t>Not flushing sampling line leads to erroneous results</a:t>
            </a:r>
          </a:p>
          <a:p>
            <a:pPr eaLnBrk="1" hangingPunct="1">
              <a:spcAft>
                <a:spcPts val="1800"/>
              </a:spcAft>
              <a:buSzTx/>
            </a:pPr>
            <a:endParaRPr lang="en-US" sz="2800" dirty="0" smtClean="0">
              <a:latin typeface="Arial" charset="0"/>
              <a:cs typeface="Arial" charset="0"/>
            </a:endParaRPr>
          </a:p>
          <a:p>
            <a:pPr eaLnBrk="1" hangingPunct="1">
              <a:spcAft>
                <a:spcPts val="1800"/>
              </a:spcAft>
              <a:buSzTx/>
            </a:pPr>
            <a:endParaRPr lang="en-US" sz="2800" dirty="0" smtClean="0">
              <a:latin typeface="Arial" charset="0"/>
              <a:cs typeface="Arial" charset="0"/>
            </a:endParaRPr>
          </a:p>
        </p:txBody>
      </p:sp>
      <p:sp>
        <p:nvSpPr>
          <p:cNvPr id="144386" name="Rectangle 1026"/>
          <p:cNvSpPr>
            <a:spLocks noGrp="1" noChangeArrowheads="1"/>
          </p:cNvSpPr>
          <p:nvPr>
            <p:ph type="title"/>
          </p:nvPr>
        </p:nvSpPr>
        <p:spPr>
          <a:xfrm>
            <a:off x="152400" y="152400"/>
            <a:ext cx="8839200" cy="1143000"/>
          </a:xfrm>
        </p:spPr>
        <p:txBody>
          <a:bodyPr/>
          <a:lstStyle/>
          <a:p>
            <a:pPr eaLnBrk="1" hangingPunct="1">
              <a:defRPr/>
            </a:pPr>
            <a:r>
              <a:rPr lang="en-US" dirty="0" smtClean="0"/>
              <a:t>How is quality control study useful?</a:t>
            </a:r>
          </a:p>
        </p:txBody>
      </p:sp>
      <p:grpSp>
        <p:nvGrpSpPr>
          <p:cNvPr id="36" name="Group 35"/>
          <p:cNvGrpSpPr/>
          <p:nvPr/>
        </p:nvGrpSpPr>
        <p:grpSpPr>
          <a:xfrm>
            <a:off x="3733800" y="3505200"/>
            <a:ext cx="2667000" cy="2514600"/>
            <a:chOff x="5410200" y="2971800"/>
            <a:chExt cx="2667000" cy="2514600"/>
          </a:xfrm>
        </p:grpSpPr>
        <p:sp>
          <p:nvSpPr>
            <p:cNvPr id="17" name="Can 16"/>
            <p:cNvSpPr/>
            <p:nvPr/>
          </p:nvSpPr>
          <p:spPr bwMode="auto">
            <a:xfrm>
              <a:off x="5410200" y="3352800"/>
              <a:ext cx="228600" cy="457200"/>
            </a:xfrm>
            <a:prstGeom prst="can">
              <a:avLst/>
            </a:prstGeom>
            <a:solidFill>
              <a:schemeClr val="tx1">
                <a:lumMod val="50000"/>
                <a:lumOff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defTabSz="914400" eaLnBrk="1" latinLnBrk="0" hangingPunct="1">
                <a:lnSpc>
                  <a:spcPct val="100000"/>
                </a:lnSpc>
                <a:buClrTx/>
                <a:buSzTx/>
                <a:buFontTx/>
                <a:buNone/>
                <a:tabLst/>
              </a:pPr>
              <a:endParaRPr lang="en-US" baseline="30000" dirty="0" smtClean="0"/>
            </a:p>
          </p:txBody>
        </p:sp>
        <p:grpSp>
          <p:nvGrpSpPr>
            <p:cNvPr id="31" name="Group 30"/>
            <p:cNvGrpSpPr/>
            <p:nvPr/>
          </p:nvGrpSpPr>
          <p:grpSpPr>
            <a:xfrm>
              <a:off x="5715000" y="2971800"/>
              <a:ext cx="2362200" cy="762000"/>
              <a:chOff x="5943600" y="1905000"/>
              <a:chExt cx="2362200" cy="762000"/>
            </a:xfrm>
          </p:grpSpPr>
          <p:sp>
            <p:nvSpPr>
              <p:cNvPr id="16" name="Rectangle 15"/>
              <p:cNvSpPr/>
              <p:nvPr/>
            </p:nvSpPr>
            <p:spPr bwMode="auto">
              <a:xfrm>
                <a:off x="5943600" y="2133600"/>
                <a:ext cx="1600200" cy="152400"/>
              </a:xfrm>
              <a:prstGeom prst="rect">
                <a:avLst/>
              </a:prstGeom>
              <a:gradFill flip="none" rotWithShape="1">
                <a:gsLst>
                  <a:gs pos="46000">
                    <a:schemeClr val="tx1">
                      <a:lumMod val="50000"/>
                      <a:lumOff val="50000"/>
                    </a:schemeClr>
                  </a:gs>
                  <a:gs pos="99000">
                    <a:schemeClr val="tx1">
                      <a:lumMod val="50000"/>
                      <a:lumOff val="50000"/>
                    </a:schemeClr>
                  </a:gs>
                </a:gsLst>
                <a:lin ang="10800000" scaled="1"/>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defTabSz="914400" eaLnBrk="1" latinLnBrk="0" hangingPunct="1">
                  <a:lnSpc>
                    <a:spcPct val="100000"/>
                  </a:lnSpc>
                  <a:buClrTx/>
                  <a:buSzTx/>
                  <a:buFontTx/>
                  <a:buNone/>
                  <a:tabLst/>
                </a:pPr>
                <a:endParaRPr lang="en-US" baseline="30000" dirty="0" smtClean="0"/>
              </a:p>
            </p:txBody>
          </p:sp>
          <p:sp>
            <p:nvSpPr>
              <p:cNvPr id="24" name="Rectangle 23"/>
              <p:cNvSpPr/>
              <p:nvPr/>
            </p:nvSpPr>
            <p:spPr bwMode="auto">
              <a:xfrm>
                <a:off x="7543800" y="1905000"/>
                <a:ext cx="762000" cy="762000"/>
              </a:xfrm>
              <a:prstGeom prst="rect">
                <a:avLst/>
              </a:prstGeom>
              <a:gradFill flip="none" rotWithShape="1">
                <a:gsLst>
                  <a:gs pos="0">
                    <a:schemeClr val="tx1"/>
                  </a:gs>
                  <a:gs pos="76000">
                    <a:schemeClr val="tx1">
                      <a:lumMod val="50000"/>
                      <a:lumOff val="50000"/>
                    </a:schemeClr>
                  </a:gs>
                </a:gsLst>
                <a:lin ang="16200000" scaled="1"/>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baseline="30000" dirty="0" smtClean="0"/>
              </a:p>
            </p:txBody>
          </p:sp>
        </p:grpSp>
        <p:grpSp>
          <p:nvGrpSpPr>
            <p:cNvPr id="29" name="Group 28"/>
            <p:cNvGrpSpPr/>
            <p:nvPr/>
          </p:nvGrpSpPr>
          <p:grpSpPr>
            <a:xfrm>
              <a:off x="5715000" y="3810000"/>
              <a:ext cx="2362200" cy="762000"/>
              <a:chOff x="3276600" y="2971800"/>
              <a:chExt cx="2362200" cy="762000"/>
            </a:xfrm>
          </p:grpSpPr>
          <p:sp>
            <p:nvSpPr>
              <p:cNvPr id="23" name="Rectangle 22"/>
              <p:cNvSpPr/>
              <p:nvPr/>
            </p:nvSpPr>
            <p:spPr bwMode="auto">
              <a:xfrm>
                <a:off x="4876800" y="2971800"/>
                <a:ext cx="762000" cy="762000"/>
              </a:xfrm>
              <a:prstGeom prst="rect">
                <a:avLst/>
              </a:prstGeom>
              <a:gradFill flip="none" rotWithShape="1">
                <a:gsLst>
                  <a:gs pos="0">
                    <a:schemeClr val="tx1"/>
                  </a:gs>
                  <a:gs pos="88000">
                    <a:schemeClr val="accent1">
                      <a:tint val="44500"/>
                      <a:satMod val="160000"/>
                    </a:schemeClr>
                  </a:gs>
                </a:gsLst>
                <a:lin ang="16200000" scaled="1"/>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baseline="30000" dirty="0" smtClean="0"/>
              </a:p>
            </p:txBody>
          </p:sp>
          <p:sp>
            <p:nvSpPr>
              <p:cNvPr id="26" name="Rectangle 25"/>
              <p:cNvSpPr/>
              <p:nvPr/>
            </p:nvSpPr>
            <p:spPr bwMode="auto">
              <a:xfrm>
                <a:off x="3276600" y="3200400"/>
                <a:ext cx="1600200" cy="152400"/>
              </a:xfrm>
              <a:prstGeom prst="rect">
                <a:avLst/>
              </a:prstGeom>
              <a:gradFill flip="none" rotWithShape="1">
                <a:gsLst>
                  <a:gs pos="54000">
                    <a:schemeClr val="tx1">
                      <a:lumMod val="50000"/>
                      <a:lumOff val="50000"/>
                    </a:schemeClr>
                  </a:gs>
                  <a:gs pos="88000">
                    <a:schemeClr val="accent1">
                      <a:tint val="44500"/>
                      <a:satMod val="160000"/>
                    </a:schemeClr>
                  </a:gs>
                </a:gsLst>
                <a:lin ang="0" scaled="1"/>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defTabSz="914400" eaLnBrk="1" latinLnBrk="0" hangingPunct="1">
                  <a:lnSpc>
                    <a:spcPct val="100000"/>
                  </a:lnSpc>
                  <a:buClrTx/>
                  <a:buSzTx/>
                  <a:buFontTx/>
                  <a:buNone/>
                  <a:tabLst/>
                </a:pPr>
                <a:endParaRPr lang="en-US" baseline="30000" dirty="0" smtClean="0"/>
              </a:p>
            </p:txBody>
          </p:sp>
        </p:grpSp>
        <p:grpSp>
          <p:nvGrpSpPr>
            <p:cNvPr id="32" name="Group 31"/>
            <p:cNvGrpSpPr/>
            <p:nvPr/>
          </p:nvGrpSpPr>
          <p:grpSpPr>
            <a:xfrm>
              <a:off x="5715000" y="4724400"/>
              <a:ext cx="2362200" cy="762000"/>
              <a:chOff x="5943600" y="3657600"/>
              <a:chExt cx="2362200" cy="762000"/>
            </a:xfrm>
          </p:grpSpPr>
          <p:sp>
            <p:nvSpPr>
              <p:cNvPr id="21" name="Rectangle 20"/>
              <p:cNvSpPr/>
              <p:nvPr/>
            </p:nvSpPr>
            <p:spPr bwMode="auto">
              <a:xfrm>
                <a:off x="7543800" y="3657600"/>
                <a:ext cx="762000" cy="762000"/>
              </a:xfrm>
              <a:prstGeom prst="rect">
                <a:avLst/>
              </a:prstGeom>
              <a:gradFill flip="none" rotWithShape="1">
                <a:gsLst>
                  <a:gs pos="10000">
                    <a:schemeClr val="tx1"/>
                  </a:gs>
                  <a:gs pos="50000">
                    <a:schemeClr val="accent1">
                      <a:tint val="44500"/>
                      <a:satMod val="160000"/>
                    </a:schemeClr>
                  </a:gs>
                </a:gsLst>
                <a:lin ang="16200000" scaled="1"/>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baseline="30000" dirty="0" smtClean="0"/>
              </a:p>
            </p:txBody>
          </p:sp>
          <p:sp>
            <p:nvSpPr>
              <p:cNvPr id="27" name="Rectangle 26"/>
              <p:cNvSpPr/>
              <p:nvPr/>
            </p:nvSpPr>
            <p:spPr bwMode="auto">
              <a:xfrm>
                <a:off x="5943600" y="3886200"/>
                <a:ext cx="1600200" cy="152400"/>
              </a:xfrm>
              <a:prstGeom prst="rect">
                <a:avLst/>
              </a:prstGeom>
              <a:gradFill flip="none" rotWithShape="1">
                <a:gsLst>
                  <a:gs pos="0">
                    <a:schemeClr val="tx1">
                      <a:lumMod val="50000"/>
                      <a:lumOff val="50000"/>
                    </a:schemeClr>
                  </a:gs>
                  <a:gs pos="27000">
                    <a:schemeClr val="accent1">
                      <a:tint val="44500"/>
                      <a:satMod val="160000"/>
                    </a:schemeClr>
                  </a:gs>
                </a:gsLst>
                <a:lin ang="0" scaled="1"/>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defTabSz="914400" eaLnBrk="1" latinLnBrk="0" hangingPunct="1">
                  <a:lnSpc>
                    <a:spcPct val="100000"/>
                  </a:lnSpc>
                  <a:buClrTx/>
                  <a:buSzTx/>
                  <a:buFontTx/>
                  <a:buNone/>
                  <a:tabLst/>
                </a:pPr>
                <a:endParaRPr lang="en-US" baseline="30000" dirty="0" smtClean="0"/>
              </a:p>
            </p:txBody>
          </p:sp>
        </p:grpSp>
        <p:sp>
          <p:nvSpPr>
            <p:cNvPr id="33" name="Can 32"/>
            <p:cNvSpPr/>
            <p:nvPr/>
          </p:nvSpPr>
          <p:spPr bwMode="auto">
            <a:xfrm>
              <a:off x="5410200" y="4191000"/>
              <a:ext cx="228600" cy="457200"/>
            </a:xfrm>
            <a:prstGeom prst="can">
              <a:avLst/>
            </a:prstGeom>
            <a:solidFill>
              <a:schemeClr val="tx1">
                <a:lumMod val="50000"/>
                <a:lumOff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defTabSz="914400" eaLnBrk="1" latinLnBrk="0" hangingPunct="1">
                <a:lnSpc>
                  <a:spcPct val="100000"/>
                </a:lnSpc>
                <a:buClrTx/>
                <a:buSzTx/>
                <a:buFontTx/>
                <a:buNone/>
                <a:tabLst/>
              </a:pPr>
              <a:endParaRPr lang="en-US" baseline="30000" dirty="0" smtClean="0"/>
            </a:p>
          </p:txBody>
        </p:sp>
        <p:sp>
          <p:nvSpPr>
            <p:cNvPr id="34" name="Can 33"/>
            <p:cNvSpPr/>
            <p:nvPr/>
          </p:nvSpPr>
          <p:spPr bwMode="auto">
            <a:xfrm>
              <a:off x="5410200" y="5029200"/>
              <a:ext cx="228600" cy="457200"/>
            </a:xfrm>
            <a:prstGeom prst="can">
              <a:avLst/>
            </a:prstGeom>
            <a:solidFill>
              <a:schemeClr val="tx1">
                <a:lumMod val="50000"/>
                <a:lumOff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defTabSz="914400" eaLnBrk="1" latinLnBrk="0" hangingPunct="1">
                <a:lnSpc>
                  <a:spcPct val="100000"/>
                </a:lnSpc>
                <a:buClrTx/>
                <a:buSzTx/>
                <a:buFontTx/>
                <a:buNone/>
                <a:tabLst/>
              </a:pPr>
              <a:endParaRPr lang="en-US" baseline="30000" dirty="0" smtClean="0"/>
            </a:p>
          </p:txBody>
        </p:sp>
      </p:grpSp>
      <p:sp>
        <p:nvSpPr>
          <p:cNvPr id="35" name="TextBox 34"/>
          <p:cNvSpPr txBox="1"/>
          <p:nvPr/>
        </p:nvSpPr>
        <p:spPr>
          <a:xfrm>
            <a:off x="381000" y="3701216"/>
            <a:ext cx="7772400" cy="2631490"/>
          </a:xfrm>
          <a:prstGeom prst="rect">
            <a:avLst/>
          </a:prstGeom>
          <a:noFill/>
        </p:spPr>
        <p:txBody>
          <a:bodyPr wrap="square" rtlCol="0">
            <a:spAutoFit/>
          </a:bodyPr>
          <a:lstStyle/>
          <a:p>
            <a:r>
              <a:rPr lang="en-US" dirty="0" smtClean="0">
                <a:latin typeface="Arial" pitchFamily="34" charset="0"/>
                <a:cs typeface="Arial" pitchFamily="34" charset="0"/>
              </a:rPr>
              <a:t>T = 0 min:	2 NTU					2 NTU</a:t>
            </a:r>
          </a:p>
          <a:p>
            <a:endParaRPr lang="en-US" sz="900"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T = 5 min: 	2 NTU					1 NTU</a:t>
            </a:r>
          </a:p>
          <a:p>
            <a:endParaRPr lang="en-US" sz="900"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T = 10 min:	2 NTU					0.5 NTU	</a:t>
            </a:r>
            <a:endParaRPr lang="en-US" dirty="0">
              <a:latin typeface="Arial" pitchFamily="34" charset="0"/>
              <a:cs typeface="Arial" pitchFamily="34" charset="0"/>
            </a:endParaRPr>
          </a:p>
        </p:txBody>
      </p:sp>
    </p:spTree>
    <p:extLst>
      <p:ext uri="{BB962C8B-B14F-4D97-AF65-F5344CB8AC3E}">
        <p14:creationId xmlns:p14="http://schemas.microsoft.com/office/powerpoint/2010/main" val="767494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610600" cy="1143000"/>
          </a:xfrm>
        </p:spPr>
        <p:txBody>
          <a:bodyPr/>
          <a:lstStyle/>
          <a:p>
            <a:pPr>
              <a:defRPr/>
            </a:pPr>
            <a:r>
              <a:rPr lang="en-US" sz="2400" dirty="0" smtClean="0"/>
              <a:t>Study 2 – Rapid Mix Process Calibration</a:t>
            </a:r>
            <a:endParaRPr lang="en-US" sz="2400" dirty="0"/>
          </a:p>
        </p:txBody>
      </p:sp>
      <p:sp>
        <p:nvSpPr>
          <p:cNvPr id="3" name="Content Placeholder 2"/>
          <p:cNvSpPr>
            <a:spLocks noGrp="1"/>
          </p:cNvSpPr>
          <p:nvPr>
            <p:ph idx="1"/>
          </p:nvPr>
        </p:nvSpPr>
        <p:spPr>
          <a:xfrm>
            <a:off x="304800" y="1295400"/>
            <a:ext cx="8610600" cy="4800600"/>
          </a:xfrm>
        </p:spPr>
        <p:txBody>
          <a:bodyPr/>
          <a:lstStyle/>
          <a:p>
            <a:pPr eaLnBrk="1" hangingPunct="1">
              <a:spcBef>
                <a:spcPts val="600"/>
              </a:spcBef>
              <a:defRPr/>
            </a:pPr>
            <a:r>
              <a:rPr lang="en-US" sz="2400" dirty="0" smtClean="0"/>
              <a:t>Calibration factors (variables):</a:t>
            </a:r>
          </a:p>
          <a:p>
            <a:pPr lvl="1" eaLnBrk="1" hangingPunct="1">
              <a:spcBef>
                <a:spcPts val="600"/>
              </a:spcBef>
              <a:spcAft>
                <a:spcPts val="1200"/>
              </a:spcAft>
              <a:defRPr/>
            </a:pPr>
            <a:r>
              <a:rPr lang="en-US" sz="2000" dirty="0" smtClean="0">
                <a:ea typeface="+mn-ea"/>
                <a:cs typeface="+mn-cs"/>
              </a:rPr>
              <a:t>Detention time &amp; mixing energy – Start with theoretical for your plant </a:t>
            </a:r>
          </a:p>
          <a:p>
            <a:pPr lvl="1" eaLnBrk="1" hangingPunct="1">
              <a:spcBef>
                <a:spcPts val="600"/>
              </a:spcBef>
              <a:spcAft>
                <a:spcPts val="1200"/>
              </a:spcAft>
              <a:defRPr/>
            </a:pPr>
            <a:r>
              <a:rPr lang="en-US" sz="2000" dirty="0" smtClean="0">
                <a:ea typeface="+mn-ea"/>
                <a:cs typeface="+mn-cs"/>
              </a:rPr>
              <a:t>Definition of rapid mix is often expanded to include multiple mixing zones.</a:t>
            </a:r>
          </a:p>
          <a:p>
            <a:pPr lvl="1" eaLnBrk="1" hangingPunct="1">
              <a:spcBef>
                <a:spcPts val="600"/>
              </a:spcBef>
              <a:spcAft>
                <a:spcPts val="1200"/>
              </a:spcAft>
              <a:defRPr/>
            </a:pPr>
            <a:r>
              <a:rPr lang="en-US" sz="2000" dirty="0" smtClean="0">
                <a:ea typeface="+mn-ea"/>
                <a:cs typeface="+mn-cs"/>
              </a:rPr>
              <a:t>Chemical addition –  Match chemical addition in plant.  Use sample with most chemicals added (dynamic testing).</a:t>
            </a:r>
          </a:p>
          <a:p>
            <a:pPr eaLnBrk="1" hangingPunct="1">
              <a:spcBef>
                <a:spcPts val="600"/>
              </a:spcBef>
              <a:defRPr/>
            </a:pPr>
            <a:r>
              <a:rPr lang="en-US" sz="2400" dirty="0" smtClean="0"/>
              <a:t>Performance indicators:</a:t>
            </a:r>
          </a:p>
          <a:p>
            <a:pPr lvl="1" eaLnBrk="1" hangingPunct="1">
              <a:spcBef>
                <a:spcPts val="600"/>
              </a:spcBef>
              <a:spcAft>
                <a:spcPts val="1200"/>
              </a:spcAft>
              <a:defRPr/>
            </a:pPr>
            <a:r>
              <a:rPr lang="en-US" sz="2000" dirty="0" smtClean="0">
                <a:ea typeface="+mn-ea"/>
                <a:cs typeface="+mn-cs"/>
              </a:rPr>
              <a:t>Measure pH following rapid mix in jars and compare to pH following plant rapid mix (works best with alum and ferric).</a:t>
            </a:r>
          </a:p>
          <a:p>
            <a:pPr lvl="1" eaLnBrk="1" hangingPunct="1">
              <a:spcBef>
                <a:spcPts val="600"/>
              </a:spcBef>
              <a:spcAft>
                <a:spcPts val="1200"/>
              </a:spcAft>
              <a:defRPr/>
            </a:pPr>
            <a:r>
              <a:rPr lang="en-US" sz="2000" dirty="0" smtClean="0">
                <a:ea typeface="+mn-ea"/>
                <a:cs typeface="+mn-cs"/>
              </a:rPr>
              <a:t>Matched pH indicates accurate stock solutions and jar test dosing.</a:t>
            </a:r>
          </a:p>
        </p:txBody>
      </p:sp>
    </p:spTree>
    <p:extLst>
      <p:ext uri="{BB962C8B-B14F-4D97-AF65-F5344CB8AC3E}">
        <p14:creationId xmlns:p14="http://schemas.microsoft.com/office/powerpoint/2010/main" val="1934513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026"/>
          <p:cNvSpPr>
            <a:spLocks noGrp="1" noChangeArrowheads="1"/>
          </p:cNvSpPr>
          <p:nvPr>
            <p:ph type="title"/>
          </p:nvPr>
        </p:nvSpPr>
        <p:spPr>
          <a:xfrm>
            <a:off x="0" y="0"/>
            <a:ext cx="9144000" cy="762000"/>
          </a:xfrm>
        </p:spPr>
        <p:txBody>
          <a:bodyPr/>
          <a:lstStyle/>
          <a:p>
            <a:pPr eaLnBrk="1" hangingPunct="1">
              <a:defRPr/>
            </a:pPr>
            <a:r>
              <a:rPr lang="en-US" sz="2400" dirty="0" smtClean="0"/>
              <a:t>Study 2 – Rapid Mix </a:t>
            </a:r>
            <a:br>
              <a:rPr lang="en-US" sz="2400" dirty="0" smtClean="0"/>
            </a:br>
            <a:r>
              <a:rPr lang="en-US" sz="2400" dirty="0" smtClean="0"/>
              <a:t>(For alum, match pH to verify dose &amp; stock solution)</a:t>
            </a:r>
          </a:p>
        </p:txBody>
      </p:sp>
      <p:sp>
        <p:nvSpPr>
          <p:cNvPr id="6147" name="Rectangle 1027"/>
          <p:cNvSpPr>
            <a:spLocks noGrp="1" noChangeArrowheads="1"/>
          </p:cNvSpPr>
          <p:nvPr>
            <p:ph type="body" idx="1"/>
          </p:nvPr>
        </p:nvSpPr>
        <p:spPr>
          <a:xfrm>
            <a:off x="228600" y="990600"/>
            <a:ext cx="8915400" cy="3124200"/>
          </a:xfrm>
        </p:spPr>
        <p:txBody>
          <a:bodyPr/>
          <a:lstStyle/>
          <a:p>
            <a:pPr eaLnBrk="1" hangingPunct="1">
              <a:spcAft>
                <a:spcPts val="1800"/>
              </a:spcAft>
              <a:buSzTx/>
            </a:pPr>
            <a:r>
              <a:rPr lang="en-US" sz="2000" dirty="0" smtClean="0">
                <a:latin typeface="Arial" charset="0"/>
                <a:cs typeface="Arial" charset="0"/>
              </a:rPr>
              <a:t>Use 6 jars filled with raw water</a:t>
            </a:r>
          </a:p>
          <a:p>
            <a:pPr eaLnBrk="1" hangingPunct="1">
              <a:spcAft>
                <a:spcPts val="1800"/>
              </a:spcAft>
              <a:buSzTx/>
            </a:pPr>
            <a:r>
              <a:rPr lang="en-US" sz="2000" dirty="0" smtClean="0">
                <a:latin typeface="Arial" charset="0"/>
                <a:cs typeface="Arial" charset="0"/>
              </a:rPr>
              <a:t>Dose jars to bracket current plant dose                                                     (jar 1 to have no coagulant, jar 4 to have plant dose)</a:t>
            </a:r>
          </a:p>
          <a:p>
            <a:pPr eaLnBrk="1" hangingPunct="1">
              <a:spcAft>
                <a:spcPts val="1800"/>
              </a:spcAft>
              <a:buSzTx/>
            </a:pPr>
            <a:r>
              <a:rPr lang="en-US" sz="2000" dirty="0" smtClean="0">
                <a:latin typeface="Arial" charset="0"/>
                <a:cs typeface="Arial" charset="0"/>
              </a:rPr>
              <a:t>Place in jar tester and complete the following mixing/sampling sequence:</a:t>
            </a:r>
          </a:p>
          <a:p>
            <a:pPr eaLnBrk="1" hangingPunct="1">
              <a:spcAft>
                <a:spcPts val="1800"/>
              </a:spcAft>
              <a:buSzTx/>
            </a:pPr>
            <a:endParaRPr lang="en-US" sz="2000" dirty="0" smtClean="0">
              <a:latin typeface="Arial" charset="0"/>
              <a:cs typeface="Arial" charset="0"/>
            </a:endParaRPr>
          </a:p>
          <a:p>
            <a:pPr eaLnBrk="1" hangingPunct="1">
              <a:spcAft>
                <a:spcPts val="1800"/>
              </a:spcAft>
              <a:buSzTx/>
            </a:pPr>
            <a:endParaRPr lang="en-US" sz="2000" dirty="0" smtClean="0">
              <a:latin typeface="Arial" charset="0"/>
              <a:cs typeface="Arial" charset="0"/>
            </a:endParaRPr>
          </a:p>
          <a:p>
            <a:pPr eaLnBrk="1" hangingPunct="1">
              <a:spcAft>
                <a:spcPts val="1800"/>
              </a:spcAft>
              <a:buSzTx/>
            </a:pPr>
            <a:endParaRPr lang="en-US" sz="2000" dirty="0" smtClean="0">
              <a:latin typeface="Arial" charset="0"/>
              <a:cs typeface="Arial" charset="0"/>
            </a:endParaRPr>
          </a:p>
          <a:p>
            <a:pPr eaLnBrk="1" hangingPunct="1">
              <a:spcAft>
                <a:spcPts val="1800"/>
              </a:spcAft>
              <a:buSzTx/>
            </a:pPr>
            <a:endParaRPr lang="en-US" sz="2000" dirty="0" smtClean="0">
              <a:latin typeface="Arial" charset="0"/>
              <a:cs typeface="Arial" charset="0"/>
            </a:endParaRPr>
          </a:p>
          <a:p>
            <a:pPr lvl="2">
              <a:spcAft>
                <a:spcPts val="1800"/>
              </a:spcAft>
              <a:buNone/>
            </a:pPr>
            <a:r>
              <a:rPr lang="en-US" dirty="0" smtClean="0">
                <a:latin typeface="Arial" charset="0"/>
                <a:cs typeface="Arial" charset="0"/>
              </a:rPr>
              <a:t>				Data will be tabulated and graphed (1 curve for each jar).</a:t>
            </a:r>
          </a:p>
        </p:txBody>
      </p:sp>
      <p:graphicFrame>
        <p:nvGraphicFramePr>
          <p:cNvPr id="5" name="Table 4"/>
          <p:cNvGraphicFramePr>
            <a:graphicFrameLocks noGrp="1"/>
          </p:cNvGraphicFramePr>
          <p:nvPr>
            <p:extLst>
              <p:ext uri="{D42A27DB-BD31-4B8C-83A1-F6EECF244321}">
                <p14:modId xmlns:p14="http://schemas.microsoft.com/office/powerpoint/2010/main" val="1498823609"/>
              </p:ext>
            </p:extLst>
          </p:nvPr>
        </p:nvGraphicFramePr>
        <p:xfrm>
          <a:off x="3810000" y="2895600"/>
          <a:ext cx="5105400" cy="2570480"/>
        </p:xfrm>
        <a:graphic>
          <a:graphicData uri="http://schemas.openxmlformats.org/drawingml/2006/table">
            <a:tbl>
              <a:tblPr firstRow="1" bandRow="1">
                <a:tableStyleId>{93296810-A885-4BE3-A3E7-6D5BEEA58F35}</a:tableStyleId>
              </a:tblPr>
              <a:tblGrid>
                <a:gridCol w="2552700"/>
                <a:gridCol w="2552700"/>
              </a:tblGrid>
              <a:tr h="447040">
                <a:tc>
                  <a:txBody>
                    <a:bodyPr/>
                    <a:lstStyle/>
                    <a:p>
                      <a:r>
                        <a:rPr lang="en-US" dirty="0" smtClean="0"/>
                        <a:t>Example Jar Speed</a:t>
                      </a:r>
                      <a:endParaRPr lang="en-US" dirty="0"/>
                    </a:p>
                  </a:txBody>
                  <a:tcPr/>
                </a:tc>
                <a:tc>
                  <a:txBody>
                    <a:bodyPr/>
                    <a:lstStyle/>
                    <a:p>
                      <a:r>
                        <a:rPr lang="en-US" dirty="0" smtClean="0"/>
                        <a:t>Example Mix Time</a:t>
                      </a:r>
                      <a:endParaRPr lang="en-US" dirty="0"/>
                    </a:p>
                  </a:txBody>
                  <a:tcPr/>
                </a:tc>
              </a:tr>
              <a:tr h="370840">
                <a:tc>
                  <a:txBody>
                    <a:bodyPr/>
                    <a:lstStyle/>
                    <a:p>
                      <a:r>
                        <a:rPr lang="en-US" dirty="0" smtClean="0"/>
                        <a:t>300 RPM</a:t>
                      </a:r>
                      <a:endParaRPr lang="en-US" dirty="0"/>
                    </a:p>
                  </a:txBody>
                  <a:tcPr/>
                </a:tc>
                <a:tc>
                  <a:txBody>
                    <a:bodyPr/>
                    <a:lstStyle/>
                    <a:p>
                      <a:r>
                        <a:rPr lang="en-US" dirty="0" smtClean="0"/>
                        <a:t>5 seconds</a:t>
                      </a:r>
                      <a:endParaRPr lang="en-US" dirty="0"/>
                    </a:p>
                  </a:txBody>
                  <a:tcPr/>
                </a:tc>
              </a:tr>
              <a:tr h="370840">
                <a:tc>
                  <a:txBody>
                    <a:bodyPr/>
                    <a:lstStyle/>
                    <a:p>
                      <a:r>
                        <a:rPr lang="en-US" dirty="0" smtClean="0"/>
                        <a:t>77 RPM</a:t>
                      </a:r>
                      <a:endParaRPr lang="en-US" dirty="0"/>
                    </a:p>
                  </a:txBody>
                  <a:tcPr/>
                </a:tc>
                <a:tc>
                  <a:txBody>
                    <a:bodyPr/>
                    <a:lstStyle/>
                    <a:p>
                      <a:r>
                        <a:rPr lang="en-US" dirty="0" smtClean="0"/>
                        <a:t>30 seconds</a:t>
                      </a:r>
                      <a:endParaRPr lang="en-US" dirty="0"/>
                    </a:p>
                  </a:txBody>
                  <a:tcPr/>
                </a:tc>
              </a:tr>
              <a:tr h="370840">
                <a:tc>
                  <a:txBody>
                    <a:bodyPr/>
                    <a:lstStyle/>
                    <a:p>
                      <a:r>
                        <a:rPr lang="en-US" dirty="0" smtClean="0"/>
                        <a:t>10 RPM</a:t>
                      </a:r>
                      <a:endParaRPr lang="en-US" dirty="0"/>
                    </a:p>
                  </a:txBody>
                  <a:tcPr/>
                </a:tc>
                <a:tc>
                  <a:txBody>
                    <a:bodyPr/>
                    <a:lstStyle/>
                    <a:p>
                      <a:r>
                        <a:rPr lang="en-US" dirty="0" smtClean="0"/>
                        <a:t>While sampling</a:t>
                      </a:r>
                      <a:endParaRPr lang="en-US" dirty="0"/>
                    </a:p>
                  </a:txBody>
                  <a:tcPr/>
                </a:tc>
              </a:tr>
              <a:tr h="370840">
                <a:tc gridSpan="2">
                  <a:txBody>
                    <a:bodyPr/>
                    <a:lstStyle/>
                    <a:p>
                      <a:r>
                        <a:rPr lang="en-US" dirty="0" smtClean="0"/>
                        <a:t>Sample pH from each jar</a:t>
                      </a:r>
                      <a:endParaRPr lang="en-US" dirty="0"/>
                    </a:p>
                  </a:txBody>
                  <a:tcPr/>
                </a:tc>
                <a:tc hMerge="1">
                  <a:txBody>
                    <a:bodyPr/>
                    <a:lstStyle/>
                    <a:p>
                      <a:endParaRPr lang="en-US" dirty="0"/>
                    </a:p>
                  </a:txBody>
                  <a:tcPr/>
                </a:tc>
              </a:tr>
              <a:tr h="370840">
                <a:tc gridSpan="2">
                  <a:txBody>
                    <a:bodyPr/>
                    <a:lstStyle/>
                    <a:p>
                      <a:r>
                        <a:rPr lang="en-US" dirty="0" smtClean="0"/>
                        <a:t>Sample pH of coagulated water from the plant (grab sample just prior to flocculation)</a:t>
                      </a:r>
                      <a:endParaRPr lang="en-US" dirty="0"/>
                    </a:p>
                  </a:txBody>
                  <a:tcPr/>
                </a:tc>
                <a:tc hMerge="1">
                  <a:txBody>
                    <a:bodyPr/>
                    <a:lstStyle/>
                    <a:p>
                      <a:endParaRPr lang="en-US"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157256562"/>
              </p:ext>
            </p:extLst>
          </p:nvPr>
        </p:nvGraphicFramePr>
        <p:xfrm>
          <a:off x="228600" y="2895600"/>
          <a:ext cx="3429000" cy="3464560"/>
        </p:xfrm>
        <a:graphic>
          <a:graphicData uri="http://schemas.openxmlformats.org/drawingml/2006/table">
            <a:tbl>
              <a:tblPr firstRow="1" bandRow="1">
                <a:tableStyleId>{21E4AEA4-8DFA-4A89-87EB-49C32662AFE0}</a:tableStyleId>
              </a:tblPr>
              <a:tblGrid>
                <a:gridCol w="627929"/>
                <a:gridCol w="847484"/>
                <a:gridCol w="636253"/>
                <a:gridCol w="1317334"/>
              </a:tblGrid>
              <a:tr h="370840">
                <a:tc>
                  <a:txBody>
                    <a:bodyPr/>
                    <a:lstStyle/>
                    <a:p>
                      <a:pPr algn="ctr"/>
                      <a:r>
                        <a:rPr lang="en-US" sz="1600" dirty="0" smtClean="0"/>
                        <a:t>Jar</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Dose</a:t>
                      </a:r>
                    </a:p>
                    <a:p>
                      <a:pPr algn="ctr"/>
                      <a:r>
                        <a:rPr lang="en-US" sz="1600" dirty="0" smtClean="0"/>
                        <a:t>Mg/l</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Jar pH</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Plant Grab Sample  pH</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1600" dirty="0" smtClean="0"/>
                        <a:t>1</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0 (blank)</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7.1</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r>
                        <a:rPr lang="en-US" sz="1600" dirty="0" smtClean="0"/>
                        <a:t>2</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10</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6.7</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r>
                        <a:rPr lang="en-US" sz="1600" dirty="0" smtClean="0"/>
                        <a:t>3</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12</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6.6</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r>
                        <a:rPr lang="en-US" sz="1600" dirty="0" smtClean="0"/>
                        <a:t>4</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16 (plant dose)</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6.4</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6.3</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1600" dirty="0" smtClean="0"/>
                        <a:t>5</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20</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6.1</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r>
                        <a:rPr lang="en-US" sz="1600" dirty="0" smtClean="0"/>
                        <a:t>6</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20</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t>6.1</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pSp>
        <p:nvGrpSpPr>
          <p:cNvPr id="2" name="Group 1"/>
          <p:cNvGrpSpPr/>
          <p:nvPr/>
        </p:nvGrpSpPr>
        <p:grpSpPr>
          <a:xfrm>
            <a:off x="4451350" y="846071"/>
            <a:ext cx="2857674" cy="614959"/>
            <a:chOff x="4451350" y="846071"/>
            <a:chExt cx="2857674" cy="614959"/>
          </a:xfrm>
        </p:grpSpPr>
        <p:grpSp>
          <p:nvGrpSpPr>
            <p:cNvPr id="31" name="Group 30"/>
            <p:cNvGrpSpPr/>
            <p:nvPr/>
          </p:nvGrpSpPr>
          <p:grpSpPr>
            <a:xfrm>
              <a:off x="4451350" y="846071"/>
              <a:ext cx="838200" cy="609600"/>
              <a:chOff x="4495800" y="1066800"/>
              <a:chExt cx="838200" cy="609600"/>
            </a:xfrm>
          </p:grpSpPr>
          <p:grpSp>
            <p:nvGrpSpPr>
              <p:cNvPr id="32" name="Group 15"/>
              <p:cNvGrpSpPr/>
              <p:nvPr/>
            </p:nvGrpSpPr>
            <p:grpSpPr>
              <a:xfrm>
                <a:off x="4495800" y="1066800"/>
                <a:ext cx="349250" cy="609600"/>
                <a:chOff x="3429000" y="762000"/>
                <a:chExt cx="381000" cy="762000"/>
              </a:xfrm>
            </p:grpSpPr>
            <p:sp>
              <p:nvSpPr>
                <p:cNvPr id="36" name="Cube 35"/>
                <p:cNvSpPr/>
                <p:nvPr/>
              </p:nvSpPr>
              <p:spPr bwMode="auto">
                <a:xfrm>
                  <a:off x="3429000" y="990600"/>
                  <a:ext cx="381000" cy="533400"/>
                </a:xfrm>
                <a:prstGeom prst="cube">
                  <a:avLst/>
                </a:prstGeom>
                <a:solidFill>
                  <a:srgbClr val="00B0F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smtClean="0">
                    <a:ln>
                      <a:noFill/>
                    </a:ln>
                    <a:solidFill>
                      <a:schemeClr val="tx1"/>
                    </a:solidFill>
                    <a:effectLst/>
                    <a:latin typeface="Times New Roman" pitchFamily="18" charset="0"/>
                  </a:endParaRPr>
                </a:p>
              </p:txBody>
            </p:sp>
            <p:sp>
              <p:nvSpPr>
                <p:cNvPr id="37" name="Cube 36"/>
                <p:cNvSpPr/>
                <p:nvPr/>
              </p:nvSpPr>
              <p:spPr bwMode="auto">
                <a:xfrm>
                  <a:off x="3429000" y="762000"/>
                  <a:ext cx="381000" cy="381000"/>
                </a:xfrm>
                <a:prstGeom prst="cube">
                  <a:avLst/>
                </a:prstGeom>
                <a:solidFill>
                  <a:schemeClr val="accent3">
                    <a:lumMod val="9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smtClean="0">
                    <a:ln>
                      <a:noFill/>
                    </a:ln>
                    <a:solidFill>
                      <a:schemeClr val="tx1"/>
                    </a:solidFill>
                    <a:effectLst/>
                    <a:latin typeface="Times New Roman" pitchFamily="18" charset="0"/>
                  </a:endParaRPr>
                </a:p>
              </p:txBody>
            </p:sp>
          </p:grpSp>
          <p:grpSp>
            <p:nvGrpSpPr>
              <p:cNvPr id="33" name="Group 16"/>
              <p:cNvGrpSpPr/>
              <p:nvPr/>
            </p:nvGrpSpPr>
            <p:grpSpPr>
              <a:xfrm>
                <a:off x="4984750" y="1066800"/>
                <a:ext cx="349250" cy="609600"/>
                <a:chOff x="3429000" y="762000"/>
                <a:chExt cx="381000" cy="762000"/>
              </a:xfrm>
            </p:grpSpPr>
            <p:sp>
              <p:nvSpPr>
                <p:cNvPr id="34" name="Cube 33"/>
                <p:cNvSpPr/>
                <p:nvPr/>
              </p:nvSpPr>
              <p:spPr bwMode="auto">
                <a:xfrm>
                  <a:off x="3429000" y="990600"/>
                  <a:ext cx="381000" cy="533400"/>
                </a:xfrm>
                <a:prstGeom prst="cube">
                  <a:avLst/>
                </a:prstGeom>
                <a:solidFill>
                  <a:srgbClr val="00B0F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smtClean="0">
                    <a:ln>
                      <a:noFill/>
                    </a:ln>
                    <a:solidFill>
                      <a:schemeClr val="tx1"/>
                    </a:solidFill>
                    <a:effectLst/>
                    <a:latin typeface="Times New Roman" pitchFamily="18" charset="0"/>
                  </a:endParaRPr>
                </a:p>
              </p:txBody>
            </p:sp>
            <p:sp>
              <p:nvSpPr>
                <p:cNvPr id="35" name="Cube 34"/>
                <p:cNvSpPr/>
                <p:nvPr/>
              </p:nvSpPr>
              <p:spPr bwMode="auto">
                <a:xfrm>
                  <a:off x="3429000" y="762000"/>
                  <a:ext cx="381000" cy="381000"/>
                </a:xfrm>
                <a:prstGeom prst="cube">
                  <a:avLst/>
                </a:prstGeom>
                <a:solidFill>
                  <a:schemeClr val="accent3">
                    <a:lumMod val="9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smtClean="0">
                    <a:ln>
                      <a:noFill/>
                    </a:ln>
                    <a:solidFill>
                      <a:schemeClr val="tx1"/>
                    </a:solidFill>
                    <a:effectLst/>
                    <a:latin typeface="Times New Roman" pitchFamily="18" charset="0"/>
                  </a:endParaRPr>
                </a:p>
              </p:txBody>
            </p:sp>
          </p:grpSp>
        </p:grpSp>
        <p:grpSp>
          <p:nvGrpSpPr>
            <p:cNvPr id="38" name="Group 37"/>
            <p:cNvGrpSpPr/>
            <p:nvPr/>
          </p:nvGrpSpPr>
          <p:grpSpPr>
            <a:xfrm>
              <a:off x="5474049" y="851430"/>
              <a:ext cx="838200" cy="609600"/>
              <a:chOff x="4495800" y="1066800"/>
              <a:chExt cx="838200" cy="609600"/>
            </a:xfrm>
          </p:grpSpPr>
          <p:grpSp>
            <p:nvGrpSpPr>
              <p:cNvPr id="39" name="Group 15"/>
              <p:cNvGrpSpPr/>
              <p:nvPr/>
            </p:nvGrpSpPr>
            <p:grpSpPr>
              <a:xfrm>
                <a:off x="4495800" y="1066800"/>
                <a:ext cx="349250" cy="609600"/>
                <a:chOff x="3429000" y="762000"/>
                <a:chExt cx="381000" cy="762000"/>
              </a:xfrm>
            </p:grpSpPr>
            <p:sp>
              <p:nvSpPr>
                <p:cNvPr id="43" name="Cube 42"/>
                <p:cNvSpPr/>
                <p:nvPr/>
              </p:nvSpPr>
              <p:spPr bwMode="auto">
                <a:xfrm>
                  <a:off x="3429000" y="990600"/>
                  <a:ext cx="381000" cy="533400"/>
                </a:xfrm>
                <a:prstGeom prst="cube">
                  <a:avLst/>
                </a:prstGeom>
                <a:solidFill>
                  <a:srgbClr val="00B0F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smtClean="0">
                    <a:ln>
                      <a:noFill/>
                    </a:ln>
                    <a:solidFill>
                      <a:schemeClr val="tx1"/>
                    </a:solidFill>
                    <a:effectLst/>
                    <a:latin typeface="Times New Roman" pitchFamily="18" charset="0"/>
                  </a:endParaRPr>
                </a:p>
              </p:txBody>
            </p:sp>
            <p:sp>
              <p:nvSpPr>
                <p:cNvPr id="44" name="Cube 43"/>
                <p:cNvSpPr/>
                <p:nvPr/>
              </p:nvSpPr>
              <p:spPr bwMode="auto">
                <a:xfrm>
                  <a:off x="3429000" y="762000"/>
                  <a:ext cx="381000" cy="381000"/>
                </a:xfrm>
                <a:prstGeom prst="cube">
                  <a:avLst/>
                </a:prstGeom>
                <a:solidFill>
                  <a:schemeClr val="accent3">
                    <a:lumMod val="9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smtClean="0">
                    <a:ln>
                      <a:noFill/>
                    </a:ln>
                    <a:solidFill>
                      <a:schemeClr val="tx1"/>
                    </a:solidFill>
                    <a:effectLst/>
                    <a:latin typeface="Times New Roman" pitchFamily="18" charset="0"/>
                  </a:endParaRPr>
                </a:p>
              </p:txBody>
            </p:sp>
          </p:grpSp>
          <p:grpSp>
            <p:nvGrpSpPr>
              <p:cNvPr id="40" name="Group 16"/>
              <p:cNvGrpSpPr/>
              <p:nvPr/>
            </p:nvGrpSpPr>
            <p:grpSpPr>
              <a:xfrm>
                <a:off x="4984750" y="1066800"/>
                <a:ext cx="349250" cy="609600"/>
                <a:chOff x="3429000" y="762000"/>
                <a:chExt cx="381000" cy="762000"/>
              </a:xfrm>
            </p:grpSpPr>
            <p:sp>
              <p:nvSpPr>
                <p:cNvPr id="41" name="Cube 40"/>
                <p:cNvSpPr/>
                <p:nvPr/>
              </p:nvSpPr>
              <p:spPr bwMode="auto">
                <a:xfrm>
                  <a:off x="3429000" y="990600"/>
                  <a:ext cx="381000" cy="533400"/>
                </a:xfrm>
                <a:prstGeom prst="cube">
                  <a:avLst/>
                </a:prstGeom>
                <a:solidFill>
                  <a:srgbClr val="00B0F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smtClean="0">
                    <a:ln>
                      <a:noFill/>
                    </a:ln>
                    <a:solidFill>
                      <a:schemeClr val="tx1"/>
                    </a:solidFill>
                    <a:effectLst/>
                    <a:latin typeface="Times New Roman" pitchFamily="18" charset="0"/>
                  </a:endParaRPr>
                </a:p>
              </p:txBody>
            </p:sp>
            <p:sp>
              <p:nvSpPr>
                <p:cNvPr id="42" name="Cube 41"/>
                <p:cNvSpPr/>
                <p:nvPr/>
              </p:nvSpPr>
              <p:spPr bwMode="auto">
                <a:xfrm>
                  <a:off x="3429000" y="762000"/>
                  <a:ext cx="381000" cy="381000"/>
                </a:xfrm>
                <a:prstGeom prst="cube">
                  <a:avLst/>
                </a:prstGeom>
                <a:solidFill>
                  <a:schemeClr val="accent3">
                    <a:lumMod val="9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smtClean="0">
                    <a:ln>
                      <a:noFill/>
                    </a:ln>
                    <a:solidFill>
                      <a:schemeClr val="tx1"/>
                    </a:solidFill>
                    <a:effectLst/>
                    <a:latin typeface="Times New Roman" pitchFamily="18" charset="0"/>
                  </a:endParaRPr>
                </a:p>
              </p:txBody>
            </p:sp>
          </p:grpSp>
        </p:grpSp>
        <p:grpSp>
          <p:nvGrpSpPr>
            <p:cNvPr id="45" name="Group 44"/>
            <p:cNvGrpSpPr/>
            <p:nvPr/>
          </p:nvGrpSpPr>
          <p:grpSpPr>
            <a:xfrm>
              <a:off x="6470824" y="846071"/>
              <a:ext cx="838200" cy="609600"/>
              <a:chOff x="4495800" y="1066800"/>
              <a:chExt cx="838200" cy="609600"/>
            </a:xfrm>
          </p:grpSpPr>
          <p:grpSp>
            <p:nvGrpSpPr>
              <p:cNvPr id="46" name="Group 15"/>
              <p:cNvGrpSpPr/>
              <p:nvPr/>
            </p:nvGrpSpPr>
            <p:grpSpPr>
              <a:xfrm>
                <a:off x="4495800" y="1066800"/>
                <a:ext cx="349250" cy="609600"/>
                <a:chOff x="3429000" y="762000"/>
                <a:chExt cx="381000" cy="762000"/>
              </a:xfrm>
            </p:grpSpPr>
            <p:sp>
              <p:nvSpPr>
                <p:cNvPr id="50" name="Cube 49"/>
                <p:cNvSpPr/>
                <p:nvPr/>
              </p:nvSpPr>
              <p:spPr bwMode="auto">
                <a:xfrm>
                  <a:off x="3429000" y="990600"/>
                  <a:ext cx="381000" cy="533400"/>
                </a:xfrm>
                <a:prstGeom prst="cube">
                  <a:avLst/>
                </a:prstGeom>
                <a:solidFill>
                  <a:srgbClr val="00B0F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smtClean="0">
                    <a:ln>
                      <a:noFill/>
                    </a:ln>
                    <a:solidFill>
                      <a:schemeClr val="tx1"/>
                    </a:solidFill>
                    <a:effectLst/>
                    <a:latin typeface="Times New Roman" pitchFamily="18" charset="0"/>
                  </a:endParaRPr>
                </a:p>
              </p:txBody>
            </p:sp>
            <p:sp>
              <p:nvSpPr>
                <p:cNvPr id="51" name="Cube 50"/>
                <p:cNvSpPr/>
                <p:nvPr/>
              </p:nvSpPr>
              <p:spPr bwMode="auto">
                <a:xfrm>
                  <a:off x="3429000" y="762000"/>
                  <a:ext cx="381000" cy="381000"/>
                </a:xfrm>
                <a:prstGeom prst="cube">
                  <a:avLst/>
                </a:prstGeom>
                <a:solidFill>
                  <a:schemeClr val="accent3">
                    <a:lumMod val="9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smtClean="0">
                    <a:ln>
                      <a:noFill/>
                    </a:ln>
                    <a:solidFill>
                      <a:schemeClr val="tx1"/>
                    </a:solidFill>
                    <a:effectLst/>
                    <a:latin typeface="Times New Roman" pitchFamily="18" charset="0"/>
                  </a:endParaRPr>
                </a:p>
              </p:txBody>
            </p:sp>
          </p:grpSp>
          <p:grpSp>
            <p:nvGrpSpPr>
              <p:cNvPr id="47" name="Group 16"/>
              <p:cNvGrpSpPr/>
              <p:nvPr/>
            </p:nvGrpSpPr>
            <p:grpSpPr>
              <a:xfrm>
                <a:off x="4984750" y="1066800"/>
                <a:ext cx="349250" cy="609600"/>
                <a:chOff x="3429000" y="762000"/>
                <a:chExt cx="381000" cy="762000"/>
              </a:xfrm>
            </p:grpSpPr>
            <p:sp>
              <p:nvSpPr>
                <p:cNvPr id="48" name="Cube 47"/>
                <p:cNvSpPr/>
                <p:nvPr/>
              </p:nvSpPr>
              <p:spPr bwMode="auto">
                <a:xfrm>
                  <a:off x="3429000" y="990600"/>
                  <a:ext cx="381000" cy="533400"/>
                </a:xfrm>
                <a:prstGeom prst="cube">
                  <a:avLst/>
                </a:prstGeom>
                <a:solidFill>
                  <a:srgbClr val="00B0F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smtClean="0">
                    <a:ln>
                      <a:noFill/>
                    </a:ln>
                    <a:solidFill>
                      <a:schemeClr val="tx1"/>
                    </a:solidFill>
                    <a:effectLst/>
                    <a:latin typeface="Times New Roman" pitchFamily="18" charset="0"/>
                  </a:endParaRPr>
                </a:p>
              </p:txBody>
            </p:sp>
            <p:sp>
              <p:nvSpPr>
                <p:cNvPr id="49" name="Cube 48"/>
                <p:cNvSpPr/>
                <p:nvPr/>
              </p:nvSpPr>
              <p:spPr bwMode="auto">
                <a:xfrm>
                  <a:off x="3429000" y="762000"/>
                  <a:ext cx="381000" cy="381000"/>
                </a:xfrm>
                <a:prstGeom prst="cube">
                  <a:avLst/>
                </a:prstGeom>
                <a:solidFill>
                  <a:schemeClr val="accent3">
                    <a:lumMod val="9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smtClean="0">
                    <a:ln>
                      <a:noFill/>
                    </a:ln>
                    <a:solidFill>
                      <a:schemeClr val="tx1"/>
                    </a:solidFill>
                    <a:effectLst/>
                    <a:latin typeface="Times New Roman" pitchFamily="18" charset="0"/>
                  </a:endParaRPr>
                </a:p>
              </p:txBody>
            </p:sp>
          </p:grpSp>
        </p:grpSp>
      </p:grpSp>
    </p:spTree>
    <p:extLst>
      <p:ext uri="{BB962C8B-B14F-4D97-AF65-F5344CB8AC3E}">
        <p14:creationId xmlns:p14="http://schemas.microsoft.com/office/powerpoint/2010/main" val="1340005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381000" y="76200"/>
            <a:ext cx="8262937" cy="1143000"/>
          </a:xfrm>
        </p:spPr>
        <p:txBody>
          <a:bodyPr/>
          <a:lstStyle/>
          <a:p>
            <a:pPr eaLnBrk="1" hangingPunct="1">
              <a:defRPr/>
            </a:pPr>
            <a:r>
              <a:rPr lang="en-US" sz="2800" dirty="0" smtClean="0"/>
              <a:t>Clearly Label Tanks</a:t>
            </a:r>
          </a:p>
        </p:txBody>
      </p:sp>
      <p:sp>
        <p:nvSpPr>
          <p:cNvPr id="3" name="Rectangle 2"/>
          <p:cNvSpPr/>
          <p:nvPr/>
        </p:nvSpPr>
        <p:spPr>
          <a:xfrm>
            <a:off x="323371" y="1066800"/>
            <a:ext cx="1466371" cy="923330"/>
          </a:xfrm>
          <a:prstGeom prst="rect">
            <a:avLst/>
          </a:prstGeom>
        </p:spPr>
        <p:txBody>
          <a:bodyPr wrap="square">
            <a:spAutoFit/>
          </a:bodyPr>
          <a:lstStyle/>
          <a:p>
            <a:pPr eaLnBrk="1" hangingPunct="1">
              <a:spcBef>
                <a:spcPct val="20000"/>
              </a:spcBef>
              <a:spcAft>
                <a:spcPct val="40000"/>
              </a:spcAft>
            </a:pPr>
            <a:r>
              <a:rPr lang="en-US" sz="1800" dirty="0" smtClean="0">
                <a:solidFill>
                  <a:srgbClr val="005595"/>
                </a:solidFill>
                <a:latin typeface="+mn-lt"/>
              </a:rPr>
              <a:t>City of Vernonia, 2010</a:t>
            </a:r>
            <a:endParaRPr lang="en-US" sz="1800" dirty="0">
              <a:solidFill>
                <a:srgbClr val="005595"/>
              </a:solidFill>
              <a:latin typeface="+mn-lt"/>
            </a:endParaRPr>
          </a:p>
        </p:txBody>
      </p:sp>
      <p:pic>
        <p:nvPicPr>
          <p:cNvPr id="4" name="Picture 3"/>
          <p:cNvPicPr>
            <a:picLocks noChangeAspect="1"/>
          </p:cNvPicPr>
          <p:nvPr/>
        </p:nvPicPr>
        <p:blipFill>
          <a:blip r:embed="rId3"/>
          <a:stretch>
            <a:fillRect/>
          </a:stretch>
        </p:blipFill>
        <p:spPr>
          <a:xfrm>
            <a:off x="2057400" y="1066800"/>
            <a:ext cx="6313213" cy="4732211"/>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1221832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533400" y="76200"/>
            <a:ext cx="8153400" cy="1066800"/>
          </a:xfrm>
        </p:spPr>
        <p:txBody>
          <a:bodyPr/>
          <a:lstStyle/>
          <a:p>
            <a:pPr eaLnBrk="1" hangingPunct="1">
              <a:defRPr/>
            </a:pPr>
            <a:r>
              <a:rPr lang="en-US" sz="2400" dirty="0" smtClean="0"/>
              <a:t>Study 2 – Rapid Mix Results</a:t>
            </a:r>
          </a:p>
        </p:txBody>
      </p:sp>
      <p:sp>
        <p:nvSpPr>
          <p:cNvPr id="16" name="TextBox 15"/>
          <p:cNvSpPr txBox="1"/>
          <p:nvPr/>
        </p:nvSpPr>
        <p:spPr>
          <a:xfrm>
            <a:off x="152400" y="4800600"/>
            <a:ext cx="6477000" cy="1600438"/>
          </a:xfrm>
          <a:prstGeom prst="rect">
            <a:avLst/>
          </a:prstGeom>
          <a:solidFill>
            <a:schemeClr val="accent1">
              <a:lumMod val="90000"/>
            </a:schemeClr>
          </a:solidFill>
          <a:ln>
            <a:solidFill>
              <a:schemeClr val="tx1"/>
            </a:solidFill>
          </a:ln>
        </p:spPr>
        <p:txBody>
          <a:bodyPr wrap="square" rtlCol="0">
            <a:spAutoFit/>
          </a:bodyPr>
          <a:lstStyle/>
          <a:p>
            <a:r>
              <a:rPr lang="en-US" sz="1400" b="1" u="sng" dirty="0" smtClean="0">
                <a:latin typeface="+mj-lt"/>
              </a:rPr>
              <a:t>Interpretation of Results:</a:t>
            </a:r>
          </a:p>
          <a:p>
            <a:r>
              <a:rPr lang="en-US" sz="1400" dirty="0" smtClean="0">
                <a:latin typeface="+mj-lt"/>
              </a:rPr>
              <a:t>Some coagulants like alum will lower the pH.  The pH in the jar at the plant dose should match the plant pH.  If not, then check dosage calculations and/or stock solution preparation.  </a:t>
            </a:r>
          </a:p>
          <a:p>
            <a:endParaRPr lang="en-US" sz="1400" dirty="0">
              <a:latin typeface="+mj-lt"/>
            </a:endParaRPr>
          </a:p>
          <a:p>
            <a:r>
              <a:rPr lang="en-US" sz="1400" dirty="0" smtClean="0">
                <a:latin typeface="+mj-lt"/>
              </a:rPr>
              <a:t>Note: the rapid mix setting (time and jar mixing speed) is not confirmed by this study.</a:t>
            </a:r>
            <a:endParaRPr lang="en-US" sz="1400" dirty="0">
              <a:latin typeface="+mj-lt"/>
            </a:endParaRPr>
          </a:p>
        </p:txBody>
      </p:sp>
      <p:graphicFrame>
        <p:nvGraphicFramePr>
          <p:cNvPr id="24" name="Table 23"/>
          <p:cNvGraphicFramePr>
            <a:graphicFrameLocks noGrp="1"/>
          </p:cNvGraphicFramePr>
          <p:nvPr>
            <p:extLst>
              <p:ext uri="{D42A27DB-BD31-4B8C-83A1-F6EECF244321}">
                <p14:modId xmlns:p14="http://schemas.microsoft.com/office/powerpoint/2010/main" val="1161560678"/>
              </p:ext>
            </p:extLst>
          </p:nvPr>
        </p:nvGraphicFramePr>
        <p:xfrm>
          <a:off x="5867400" y="457200"/>
          <a:ext cx="3110723" cy="2103120"/>
        </p:xfrm>
        <a:graphic>
          <a:graphicData uri="http://schemas.openxmlformats.org/drawingml/2006/table">
            <a:tbl>
              <a:tblPr firstRow="1" bandRow="1">
                <a:tableStyleId>{21E4AEA4-8DFA-4A89-87EB-49C32662AFE0}</a:tableStyleId>
              </a:tblPr>
              <a:tblGrid>
                <a:gridCol w="1447800"/>
                <a:gridCol w="609600"/>
                <a:gridCol w="457200"/>
                <a:gridCol w="596123"/>
              </a:tblGrid>
              <a:tr h="408298">
                <a:tc>
                  <a:txBody>
                    <a:bodyPr/>
                    <a:lstStyle/>
                    <a:p>
                      <a:pPr algn="ctr"/>
                      <a:r>
                        <a:rPr lang="en-US" sz="1200" b="1" dirty="0" smtClean="0"/>
                        <a:t>Jar</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Dose</a:t>
                      </a:r>
                    </a:p>
                    <a:p>
                      <a:pPr algn="ctr"/>
                      <a:r>
                        <a:rPr lang="en-US" sz="1200" b="1" dirty="0" smtClean="0"/>
                        <a:t>mg/l</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Jar pH</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Plant pH</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4320">
                <a:tc>
                  <a:txBody>
                    <a:bodyPr/>
                    <a:lstStyle/>
                    <a:p>
                      <a:pPr algn="ctr"/>
                      <a:r>
                        <a:rPr lang="en-US" sz="1200" b="1" dirty="0" smtClean="0"/>
                        <a:t>1 (Blank)</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0</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7.1</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4320">
                <a:tc>
                  <a:txBody>
                    <a:bodyPr/>
                    <a:lstStyle/>
                    <a:p>
                      <a:pPr algn="ctr"/>
                      <a:r>
                        <a:rPr lang="en-US" sz="1200" b="1" dirty="0" smtClean="0"/>
                        <a:t>2</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10</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6.7</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4320">
                <a:tc>
                  <a:txBody>
                    <a:bodyPr/>
                    <a:lstStyle/>
                    <a:p>
                      <a:pPr algn="ctr"/>
                      <a:r>
                        <a:rPr lang="en-US" sz="1200" b="1" dirty="0" smtClean="0"/>
                        <a:t>3</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12</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6.6</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4320">
                <a:tc>
                  <a:txBody>
                    <a:bodyPr/>
                    <a:lstStyle/>
                    <a:p>
                      <a:pPr algn="ctr"/>
                      <a:r>
                        <a:rPr lang="en-US" sz="1200" b="1" dirty="0" smtClean="0"/>
                        <a:t>4 (plant dose)</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16</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6.4</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6.3</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4320">
                <a:tc>
                  <a:txBody>
                    <a:bodyPr/>
                    <a:lstStyle/>
                    <a:p>
                      <a:pPr algn="ctr"/>
                      <a:r>
                        <a:rPr lang="en-US" sz="1200" b="1" dirty="0" smtClean="0"/>
                        <a:t>5</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20</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6.1</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4320">
                <a:tc>
                  <a:txBody>
                    <a:bodyPr/>
                    <a:lstStyle/>
                    <a:p>
                      <a:pPr algn="ctr"/>
                      <a:r>
                        <a:rPr lang="en-US" sz="1200" b="1" dirty="0" smtClean="0"/>
                        <a:t>6</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20</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dirty="0" smtClean="0"/>
                        <a:t>6.1</a:t>
                      </a: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6" name="Picture 5"/>
          <p:cNvPicPr>
            <a:picLocks noChangeAspect="1" noChangeArrowheads="1"/>
          </p:cNvPicPr>
          <p:nvPr/>
        </p:nvPicPr>
        <p:blipFill>
          <a:blip r:embed="rId3"/>
          <a:srcRect/>
          <a:stretch>
            <a:fillRect/>
          </a:stretch>
        </p:blipFill>
        <p:spPr bwMode="auto">
          <a:xfrm>
            <a:off x="152400" y="1295400"/>
            <a:ext cx="5648985" cy="2979683"/>
          </a:xfrm>
          <a:prstGeom prst="rect">
            <a:avLst/>
          </a:prstGeom>
          <a:noFill/>
          <a:ln w="9525">
            <a:solidFill>
              <a:schemeClr val="bg1"/>
            </a:solidFill>
            <a:miter lim="800000"/>
            <a:headEnd/>
            <a:tailEnd/>
          </a:ln>
          <a:effectLst/>
        </p:spPr>
      </p:pic>
    </p:spTree>
    <p:extLst>
      <p:ext uri="{BB962C8B-B14F-4D97-AF65-F5344CB8AC3E}">
        <p14:creationId xmlns:p14="http://schemas.microsoft.com/office/powerpoint/2010/main" val="2815308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026"/>
          <p:cNvSpPr>
            <a:spLocks noGrp="1" noChangeArrowheads="1"/>
          </p:cNvSpPr>
          <p:nvPr>
            <p:ph type="title"/>
          </p:nvPr>
        </p:nvSpPr>
        <p:spPr>
          <a:xfrm>
            <a:off x="152400" y="152400"/>
            <a:ext cx="8763000" cy="1143000"/>
          </a:xfrm>
        </p:spPr>
        <p:txBody>
          <a:bodyPr/>
          <a:lstStyle/>
          <a:p>
            <a:pPr eaLnBrk="1" hangingPunct="1">
              <a:defRPr/>
            </a:pPr>
            <a:r>
              <a:rPr lang="en-US" dirty="0" smtClean="0"/>
              <a:t>How is rapid mix study useful?</a:t>
            </a:r>
          </a:p>
        </p:txBody>
      </p:sp>
      <p:sp>
        <p:nvSpPr>
          <p:cNvPr id="6147" name="Rectangle 1027"/>
          <p:cNvSpPr>
            <a:spLocks noGrp="1" noChangeArrowheads="1"/>
          </p:cNvSpPr>
          <p:nvPr>
            <p:ph type="body" idx="1"/>
          </p:nvPr>
        </p:nvSpPr>
        <p:spPr>
          <a:xfrm>
            <a:off x="304800" y="1447800"/>
            <a:ext cx="8534400" cy="4572000"/>
          </a:xfrm>
        </p:spPr>
        <p:txBody>
          <a:bodyPr/>
          <a:lstStyle/>
          <a:p>
            <a:pPr marL="0" indent="0" eaLnBrk="1" hangingPunct="1">
              <a:spcAft>
                <a:spcPts val="1800"/>
              </a:spcAft>
              <a:buSzTx/>
              <a:buNone/>
            </a:pPr>
            <a:r>
              <a:rPr lang="en-US" sz="2400" dirty="0" smtClean="0">
                <a:latin typeface="Arial" charset="0"/>
                <a:cs typeface="Arial" charset="0"/>
              </a:rPr>
              <a:t>Study 2 –  Rapid Mix/Dosing Control Special Study</a:t>
            </a:r>
          </a:p>
          <a:p>
            <a:pPr marL="1200150" lvl="1" indent="-457200" eaLnBrk="1" hangingPunct="1">
              <a:spcAft>
                <a:spcPts val="1800"/>
              </a:spcAft>
            </a:pPr>
            <a:r>
              <a:rPr lang="en-US" sz="2000" dirty="0" smtClean="0">
                <a:latin typeface="Arial" charset="0"/>
                <a:cs typeface="Arial" charset="0"/>
              </a:rPr>
              <a:t>If you are not able to replicate plant dose in the jar, the reverse may also be true – i.e., you may want to replicate results of different coagulant doses you’ve created in the jars.</a:t>
            </a:r>
          </a:p>
          <a:p>
            <a:pPr marL="1200150" lvl="1" indent="-457200" eaLnBrk="1" hangingPunct="1">
              <a:spcAft>
                <a:spcPts val="1800"/>
              </a:spcAft>
            </a:pPr>
            <a:r>
              <a:rPr lang="en-US" sz="2000" dirty="0" smtClean="0">
                <a:latin typeface="Arial" charset="0"/>
                <a:cs typeface="Arial" charset="0"/>
              </a:rPr>
              <a:t>Procedures for making stock solutions may need refining.</a:t>
            </a:r>
          </a:p>
          <a:p>
            <a:pPr marL="1200150" lvl="1" indent="-457200" eaLnBrk="1" hangingPunct="1">
              <a:spcAft>
                <a:spcPts val="1800"/>
              </a:spcAft>
            </a:pPr>
            <a:r>
              <a:rPr lang="en-US" sz="2000" dirty="0" smtClean="0">
                <a:latin typeface="Arial" charset="0"/>
                <a:cs typeface="Arial" charset="0"/>
              </a:rPr>
              <a:t>Plant dose calculations may need to be revised.</a:t>
            </a:r>
          </a:p>
          <a:p>
            <a:pPr marL="1200150" lvl="1" indent="-457200" eaLnBrk="1" hangingPunct="1">
              <a:spcAft>
                <a:spcPts val="1800"/>
              </a:spcAft>
            </a:pPr>
            <a:r>
              <a:rPr lang="en-US" sz="2000" dirty="0" smtClean="0">
                <a:latin typeface="Arial" charset="0"/>
                <a:cs typeface="Arial" charset="0"/>
              </a:rPr>
              <a:t>Coagulant pump output may not be as predicted, as evidenced by a pump calibration.</a:t>
            </a:r>
          </a:p>
        </p:txBody>
      </p:sp>
    </p:spTree>
    <p:extLst>
      <p:ext uri="{BB962C8B-B14F-4D97-AF65-F5344CB8AC3E}">
        <p14:creationId xmlns:p14="http://schemas.microsoft.com/office/powerpoint/2010/main" val="3405673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763000" cy="1143000"/>
          </a:xfrm>
        </p:spPr>
        <p:txBody>
          <a:bodyPr/>
          <a:lstStyle/>
          <a:p>
            <a:pPr>
              <a:defRPr/>
            </a:pPr>
            <a:r>
              <a:rPr lang="en-US" dirty="0" smtClean="0"/>
              <a:t>Study 3 – Flocculation Process Calibration</a:t>
            </a:r>
            <a:endParaRPr lang="en-US" dirty="0"/>
          </a:p>
        </p:txBody>
      </p:sp>
      <p:sp>
        <p:nvSpPr>
          <p:cNvPr id="3" name="Content Placeholder 2"/>
          <p:cNvSpPr>
            <a:spLocks noGrp="1"/>
          </p:cNvSpPr>
          <p:nvPr>
            <p:ph idx="1"/>
          </p:nvPr>
        </p:nvSpPr>
        <p:spPr>
          <a:xfrm>
            <a:off x="228600" y="1676400"/>
            <a:ext cx="8610600" cy="4648200"/>
          </a:xfrm>
        </p:spPr>
        <p:txBody>
          <a:bodyPr/>
          <a:lstStyle/>
          <a:p>
            <a:pPr eaLnBrk="1" hangingPunct="1">
              <a:spcBef>
                <a:spcPts val="600"/>
              </a:spcBef>
              <a:spcAft>
                <a:spcPts val="600"/>
              </a:spcAft>
              <a:defRPr/>
            </a:pPr>
            <a:r>
              <a:rPr lang="en-US" sz="2400" dirty="0" smtClean="0"/>
              <a:t>Calibration factors:</a:t>
            </a:r>
          </a:p>
          <a:p>
            <a:pPr lvl="1" eaLnBrk="1" hangingPunct="1">
              <a:spcBef>
                <a:spcPts val="600"/>
              </a:spcBef>
              <a:spcAft>
                <a:spcPts val="1200"/>
              </a:spcAft>
              <a:defRPr/>
            </a:pPr>
            <a:r>
              <a:rPr lang="en-US" sz="2000" dirty="0" smtClean="0">
                <a:ea typeface="+mn-ea"/>
                <a:cs typeface="+mn-cs"/>
              </a:rPr>
              <a:t>Detention time –  Start with theoretical for each stage.</a:t>
            </a:r>
          </a:p>
          <a:p>
            <a:pPr lvl="1" eaLnBrk="1" hangingPunct="1">
              <a:spcBef>
                <a:spcPts val="600"/>
              </a:spcBef>
              <a:spcAft>
                <a:spcPts val="1200"/>
              </a:spcAft>
              <a:defRPr/>
            </a:pPr>
            <a:r>
              <a:rPr lang="en-US" sz="2000" dirty="0" smtClean="0">
                <a:ea typeface="+mn-ea"/>
                <a:cs typeface="+mn-cs"/>
              </a:rPr>
              <a:t>Chemical addition –  If feeding flocculent aid, match dose and feed location.</a:t>
            </a:r>
          </a:p>
          <a:p>
            <a:pPr lvl="1" eaLnBrk="1" hangingPunct="1">
              <a:spcBef>
                <a:spcPts val="600"/>
              </a:spcBef>
              <a:spcAft>
                <a:spcPts val="1800"/>
              </a:spcAft>
              <a:defRPr/>
            </a:pPr>
            <a:r>
              <a:rPr lang="en-US" sz="2000" dirty="0" smtClean="0">
                <a:ea typeface="+mn-ea"/>
                <a:cs typeface="+mn-cs"/>
              </a:rPr>
              <a:t>Mixing energy – Start with theoretical mixing energy for each stage </a:t>
            </a:r>
          </a:p>
          <a:p>
            <a:pPr lvl="1" eaLnBrk="1" hangingPunct="1">
              <a:spcBef>
                <a:spcPts val="600"/>
              </a:spcBef>
              <a:spcAft>
                <a:spcPts val="1800"/>
              </a:spcAft>
              <a:defRPr/>
            </a:pPr>
            <a:r>
              <a:rPr lang="en-US" sz="2400" dirty="0" smtClean="0"/>
              <a:t>Performance indicators:</a:t>
            </a:r>
          </a:p>
          <a:p>
            <a:pPr lvl="1" eaLnBrk="1" hangingPunct="1">
              <a:spcBef>
                <a:spcPts val="600"/>
              </a:spcBef>
              <a:spcAft>
                <a:spcPts val="1200"/>
              </a:spcAft>
              <a:defRPr/>
            </a:pPr>
            <a:r>
              <a:rPr lang="en-US" sz="2000" dirty="0" smtClean="0">
                <a:ea typeface="+mn-ea"/>
                <a:cs typeface="+mn-cs"/>
              </a:rPr>
              <a:t>Floc particle settling characteristics</a:t>
            </a:r>
          </a:p>
          <a:p>
            <a:pPr lvl="1" eaLnBrk="1" hangingPunct="1">
              <a:spcBef>
                <a:spcPts val="600"/>
              </a:spcBef>
              <a:spcAft>
                <a:spcPts val="1200"/>
              </a:spcAft>
              <a:defRPr/>
            </a:pPr>
            <a:r>
              <a:rPr lang="en-US" sz="2000" dirty="0" smtClean="0">
                <a:ea typeface="+mn-ea"/>
                <a:cs typeface="+mn-cs"/>
              </a:rPr>
              <a:t>Compare jar and plant settling curves following flocculation</a:t>
            </a:r>
          </a:p>
          <a:p>
            <a:pPr>
              <a:defRPr/>
            </a:pPr>
            <a:endParaRPr lang="en-US" dirty="0"/>
          </a:p>
        </p:txBody>
      </p:sp>
    </p:spTree>
    <p:extLst>
      <p:ext uri="{BB962C8B-B14F-4D97-AF65-F5344CB8AC3E}">
        <p14:creationId xmlns:p14="http://schemas.microsoft.com/office/powerpoint/2010/main" val="739897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763000" cy="1143000"/>
          </a:xfrm>
        </p:spPr>
        <p:txBody>
          <a:bodyPr/>
          <a:lstStyle/>
          <a:p>
            <a:pPr>
              <a:defRPr/>
            </a:pPr>
            <a:r>
              <a:rPr lang="en-US" dirty="0" smtClean="0"/>
              <a:t>Study 3 – Flocculation Process Calibration</a:t>
            </a:r>
            <a:endParaRPr lang="en-US" dirty="0"/>
          </a:p>
        </p:txBody>
      </p:sp>
      <p:sp>
        <p:nvSpPr>
          <p:cNvPr id="3" name="Content Placeholder 2"/>
          <p:cNvSpPr>
            <a:spLocks noGrp="1"/>
          </p:cNvSpPr>
          <p:nvPr>
            <p:ph idx="1"/>
          </p:nvPr>
        </p:nvSpPr>
        <p:spPr>
          <a:xfrm>
            <a:off x="228600" y="1676400"/>
            <a:ext cx="8610600" cy="4648200"/>
          </a:xfrm>
        </p:spPr>
        <p:txBody>
          <a:bodyPr/>
          <a:lstStyle/>
          <a:p>
            <a:pPr eaLnBrk="1" hangingPunct="1">
              <a:spcBef>
                <a:spcPts val="600"/>
              </a:spcBef>
              <a:spcAft>
                <a:spcPts val="600"/>
              </a:spcAft>
              <a:defRPr/>
            </a:pPr>
            <a:r>
              <a:rPr lang="en-US" sz="2400" dirty="0" smtClean="0"/>
              <a:t>Calibration Steps:</a:t>
            </a:r>
          </a:p>
          <a:p>
            <a:pPr lvl="1" eaLnBrk="1" hangingPunct="1">
              <a:spcBef>
                <a:spcPts val="600"/>
              </a:spcBef>
              <a:spcAft>
                <a:spcPts val="1200"/>
              </a:spcAft>
              <a:defRPr/>
            </a:pPr>
            <a:r>
              <a:rPr lang="en-US" sz="2000" dirty="0" smtClean="0">
                <a:ea typeface="+mn-ea"/>
                <a:cs typeface="+mn-cs"/>
              </a:rPr>
              <a:t>1</a:t>
            </a:r>
            <a:r>
              <a:rPr lang="en-US" sz="2000" baseline="30000" dirty="0" smtClean="0">
                <a:ea typeface="+mn-ea"/>
                <a:cs typeface="+mn-cs"/>
              </a:rPr>
              <a:t>st</a:t>
            </a:r>
            <a:r>
              <a:rPr lang="en-US" sz="2000" dirty="0" smtClean="0">
                <a:ea typeface="+mn-ea"/>
                <a:cs typeface="+mn-cs"/>
              </a:rPr>
              <a:t> – collect water from the beginning of the floc basin, being careful not to break floc apart.</a:t>
            </a:r>
          </a:p>
          <a:p>
            <a:pPr lvl="1" eaLnBrk="1" hangingPunct="1">
              <a:spcBef>
                <a:spcPts val="600"/>
              </a:spcBef>
              <a:spcAft>
                <a:spcPts val="1200"/>
              </a:spcAft>
              <a:defRPr/>
            </a:pPr>
            <a:r>
              <a:rPr lang="en-US" sz="2000" dirty="0" smtClean="0">
                <a:ea typeface="+mn-ea"/>
                <a:cs typeface="+mn-cs"/>
              </a:rPr>
              <a:t>Take sample and run the jar test procedure beginning with the flocculation stage and develop a settling curve.</a:t>
            </a:r>
          </a:p>
          <a:p>
            <a:pPr lvl="1" eaLnBrk="1" hangingPunct="1">
              <a:spcBef>
                <a:spcPts val="600"/>
              </a:spcBef>
              <a:spcAft>
                <a:spcPts val="1200"/>
              </a:spcAft>
              <a:defRPr/>
            </a:pPr>
            <a:r>
              <a:rPr lang="en-US" sz="2000" dirty="0" smtClean="0">
                <a:ea typeface="+mn-ea"/>
                <a:cs typeface="+mn-cs"/>
              </a:rPr>
              <a:t>Take another sample of water from the end of the floc basin, by carefully dipping into the basin.  Then develop a settling curve for this sample.</a:t>
            </a:r>
          </a:p>
          <a:p>
            <a:pPr lvl="1">
              <a:defRPr/>
            </a:pPr>
            <a:r>
              <a:rPr lang="en-US" dirty="0" smtClean="0"/>
              <a:t>Graph and compare both settling curves.</a:t>
            </a:r>
            <a:endParaRPr lang="en-US" dirty="0"/>
          </a:p>
        </p:txBody>
      </p:sp>
    </p:spTree>
    <p:extLst>
      <p:ext uri="{BB962C8B-B14F-4D97-AF65-F5344CB8AC3E}">
        <p14:creationId xmlns:p14="http://schemas.microsoft.com/office/powerpoint/2010/main" val="934275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noChangeAspect="1"/>
          </p:cNvGraphicFramePr>
          <p:nvPr>
            <p:ph type="chart" idx="1"/>
            <p:extLst>
              <p:ext uri="{D42A27DB-BD31-4B8C-83A1-F6EECF244321}">
                <p14:modId xmlns:p14="http://schemas.microsoft.com/office/powerpoint/2010/main" val="792838123"/>
              </p:ext>
            </p:extLst>
          </p:nvPr>
        </p:nvGraphicFramePr>
        <p:xfrm>
          <a:off x="1117600" y="1879600"/>
          <a:ext cx="6908800" cy="4394200"/>
        </p:xfrm>
        <a:graphic>
          <a:graphicData uri="http://schemas.openxmlformats.org/drawingml/2006/chart">
            <c:chart xmlns:c="http://schemas.openxmlformats.org/drawingml/2006/chart" xmlns:r="http://schemas.openxmlformats.org/officeDocument/2006/relationships" r:id="rId3"/>
          </a:graphicData>
        </a:graphic>
      </p:graphicFrame>
      <p:sp>
        <p:nvSpPr>
          <p:cNvPr id="398339" name="Rectangle 3"/>
          <p:cNvSpPr>
            <a:spLocks noGrp="1" noChangeArrowheads="1"/>
          </p:cNvSpPr>
          <p:nvPr>
            <p:ph type="title"/>
          </p:nvPr>
        </p:nvSpPr>
        <p:spPr>
          <a:xfrm>
            <a:off x="685800" y="304800"/>
            <a:ext cx="7772400" cy="1752600"/>
          </a:xfrm>
        </p:spPr>
        <p:txBody>
          <a:bodyPr lIns="91440" tIns="45720" rIns="91440" bIns="45720"/>
          <a:lstStyle/>
          <a:p>
            <a:pPr algn="l" eaLnBrk="1" hangingPunct="1">
              <a:defRPr/>
            </a:pPr>
            <a:r>
              <a:rPr lang="en-US" sz="2800" dirty="0" smtClean="0"/>
              <a:t>Study 3 – Compare Settling Curves from Beginning-of-Floc</a:t>
            </a:r>
            <a:r>
              <a:rPr lang="en-US" sz="2800" dirty="0"/>
              <a:t>-</a:t>
            </a:r>
            <a:r>
              <a:rPr lang="en-US" sz="2800" dirty="0" smtClean="0"/>
              <a:t>Basin and End-of-Floc</a:t>
            </a:r>
            <a:r>
              <a:rPr lang="en-US" sz="2800" dirty="0"/>
              <a:t>-</a:t>
            </a:r>
            <a:r>
              <a:rPr lang="en-US" sz="2800" dirty="0" smtClean="0"/>
              <a:t>Basin Sampling.</a:t>
            </a:r>
          </a:p>
        </p:txBody>
      </p:sp>
    </p:spTree>
    <p:extLst>
      <p:ext uri="{BB962C8B-B14F-4D97-AF65-F5344CB8AC3E}">
        <p14:creationId xmlns:p14="http://schemas.microsoft.com/office/powerpoint/2010/main" val="736679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026"/>
          <p:cNvSpPr>
            <a:spLocks noGrp="1" noChangeArrowheads="1"/>
          </p:cNvSpPr>
          <p:nvPr>
            <p:ph type="title"/>
          </p:nvPr>
        </p:nvSpPr>
        <p:spPr>
          <a:xfrm>
            <a:off x="284018" y="121228"/>
            <a:ext cx="9144000" cy="762000"/>
          </a:xfrm>
        </p:spPr>
        <p:txBody>
          <a:bodyPr/>
          <a:lstStyle/>
          <a:p>
            <a:pPr eaLnBrk="1" hangingPunct="1">
              <a:defRPr/>
            </a:pPr>
            <a:r>
              <a:rPr lang="en-US" sz="2000" dirty="0" smtClean="0"/>
              <a:t>Flocculation – Studies 3b and 3c </a:t>
            </a:r>
            <a:br>
              <a:rPr lang="en-US" sz="2000" dirty="0" smtClean="0"/>
            </a:br>
            <a:r>
              <a:rPr lang="en-US" sz="2000" dirty="0" smtClean="0"/>
              <a:t>(Adjust mixing time and speed – </a:t>
            </a:r>
            <a:r>
              <a:rPr lang="en-US" sz="2000" dirty="0"/>
              <a:t>o</a:t>
            </a:r>
            <a:r>
              <a:rPr lang="en-US" sz="2000" dirty="0" smtClean="0"/>
              <a:t>bserve impact)</a:t>
            </a:r>
          </a:p>
        </p:txBody>
      </p:sp>
      <p:sp>
        <p:nvSpPr>
          <p:cNvPr id="6147" name="Rectangle 1027"/>
          <p:cNvSpPr>
            <a:spLocks noGrp="1" noChangeArrowheads="1"/>
          </p:cNvSpPr>
          <p:nvPr>
            <p:ph type="body" idx="1"/>
          </p:nvPr>
        </p:nvSpPr>
        <p:spPr>
          <a:xfrm>
            <a:off x="398318" y="1316182"/>
            <a:ext cx="8915400" cy="3429000"/>
          </a:xfrm>
        </p:spPr>
        <p:txBody>
          <a:bodyPr/>
          <a:lstStyle/>
          <a:p>
            <a:pPr eaLnBrk="1" hangingPunct="1">
              <a:spcAft>
                <a:spcPts val="1800"/>
              </a:spcAft>
              <a:buSzTx/>
            </a:pPr>
            <a:r>
              <a:rPr lang="en-US" sz="1800" dirty="0" smtClean="0">
                <a:latin typeface="Arial" charset="0"/>
                <a:cs typeface="Arial" charset="0"/>
              </a:rPr>
              <a:t>Study 3b – ½ time</a:t>
            </a:r>
          </a:p>
          <a:p>
            <a:pPr lvl="1" eaLnBrk="1" hangingPunct="1">
              <a:spcAft>
                <a:spcPts val="1800"/>
              </a:spcAft>
            </a:pPr>
            <a:r>
              <a:rPr lang="en-US" sz="1600" dirty="0" smtClean="0">
                <a:latin typeface="Arial" charset="0"/>
                <a:cs typeface="Arial" charset="0"/>
              </a:rPr>
              <a:t>Use 2 jars</a:t>
            </a:r>
          </a:p>
          <a:p>
            <a:pPr lvl="1" eaLnBrk="1" hangingPunct="1">
              <a:spcAft>
                <a:spcPts val="1800"/>
              </a:spcAft>
            </a:pPr>
            <a:r>
              <a:rPr lang="en-US" sz="1600" dirty="0" smtClean="0">
                <a:latin typeface="Arial" charset="0"/>
                <a:cs typeface="Arial" charset="0"/>
              </a:rPr>
              <a:t>Repeat study 3a with only ½ the mixing time</a:t>
            </a:r>
          </a:p>
          <a:p>
            <a:pPr lvl="1" eaLnBrk="1" hangingPunct="1">
              <a:spcAft>
                <a:spcPts val="1800"/>
              </a:spcAft>
            </a:pPr>
            <a:r>
              <a:rPr lang="en-US" sz="1600" dirty="0" smtClean="0">
                <a:latin typeface="Arial" charset="0"/>
                <a:cs typeface="Arial" charset="0"/>
              </a:rPr>
              <a:t>Tabulate and plot the results to see the impact</a:t>
            </a:r>
          </a:p>
          <a:p>
            <a:pPr eaLnBrk="1" hangingPunct="1">
              <a:spcAft>
                <a:spcPts val="1800"/>
              </a:spcAft>
              <a:buSzTx/>
            </a:pPr>
            <a:r>
              <a:rPr lang="en-US" sz="1800" dirty="0" smtClean="0">
                <a:latin typeface="Arial" charset="0"/>
                <a:cs typeface="Arial" charset="0"/>
              </a:rPr>
              <a:t>Study 3c </a:t>
            </a:r>
            <a:r>
              <a:rPr lang="en-US" sz="1800" dirty="0">
                <a:latin typeface="Arial" charset="0"/>
                <a:cs typeface="Arial" charset="0"/>
              </a:rPr>
              <a:t>– ½ </a:t>
            </a:r>
            <a:r>
              <a:rPr lang="en-US" sz="1800" dirty="0" smtClean="0">
                <a:latin typeface="Arial" charset="0"/>
                <a:cs typeface="Arial" charset="0"/>
              </a:rPr>
              <a:t>mixing speed</a:t>
            </a:r>
            <a:endParaRPr lang="en-US" sz="1800" dirty="0">
              <a:latin typeface="Arial" charset="0"/>
              <a:cs typeface="Arial" charset="0"/>
            </a:endParaRPr>
          </a:p>
          <a:p>
            <a:pPr lvl="1" eaLnBrk="1" hangingPunct="1">
              <a:spcAft>
                <a:spcPts val="1800"/>
              </a:spcAft>
            </a:pPr>
            <a:r>
              <a:rPr lang="en-US" sz="1600" dirty="0">
                <a:latin typeface="Arial" charset="0"/>
                <a:cs typeface="Arial" charset="0"/>
              </a:rPr>
              <a:t>Use 2 jars</a:t>
            </a:r>
          </a:p>
          <a:p>
            <a:pPr lvl="1" eaLnBrk="1" hangingPunct="1">
              <a:spcAft>
                <a:spcPts val="1800"/>
              </a:spcAft>
            </a:pPr>
            <a:r>
              <a:rPr lang="en-US" sz="1600" dirty="0">
                <a:latin typeface="Arial" charset="0"/>
                <a:cs typeface="Arial" charset="0"/>
              </a:rPr>
              <a:t>Repeat study 3a with only ½ the mixing </a:t>
            </a:r>
            <a:r>
              <a:rPr lang="en-US" sz="1600" dirty="0" smtClean="0">
                <a:latin typeface="Arial" charset="0"/>
                <a:cs typeface="Arial" charset="0"/>
              </a:rPr>
              <a:t>speed</a:t>
            </a:r>
          </a:p>
          <a:p>
            <a:pPr lvl="1" eaLnBrk="1" hangingPunct="1">
              <a:spcAft>
                <a:spcPts val="1800"/>
              </a:spcAft>
            </a:pPr>
            <a:r>
              <a:rPr lang="en-US" sz="1600" dirty="0" smtClean="0">
                <a:latin typeface="Arial" charset="0"/>
                <a:cs typeface="Arial" charset="0"/>
              </a:rPr>
              <a:t>Tabulate and plot </a:t>
            </a:r>
            <a:r>
              <a:rPr lang="en-US" sz="1600" dirty="0">
                <a:latin typeface="Arial" charset="0"/>
                <a:cs typeface="Arial" charset="0"/>
              </a:rPr>
              <a:t>the results to see the impact</a:t>
            </a:r>
          </a:p>
          <a:p>
            <a:pPr eaLnBrk="1" hangingPunct="1">
              <a:spcAft>
                <a:spcPts val="1800"/>
              </a:spcAft>
              <a:buSzTx/>
            </a:pPr>
            <a:endParaRPr lang="en-US" sz="1800" dirty="0" smtClean="0">
              <a:latin typeface="Arial" charset="0"/>
              <a:cs typeface="Arial" charset="0"/>
            </a:endParaRPr>
          </a:p>
          <a:p>
            <a:pPr eaLnBrk="1" hangingPunct="1">
              <a:spcAft>
                <a:spcPts val="1800"/>
              </a:spcAft>
              <a:buSzTx/>
            </a:pPr>
            <a:endParaRPr lang="en-US" sz="1800" dirty="0" smtClean="0">
              <a:latin typeface="Arial" charset="0"/>
              <a:cs typeface="Arial" charset="0"/>
            </a:endParaRPr>
          </a:p>
          <a:p>
            <a:pPr eaLnBrk="1" hangingPunct="1">
              <a:spcAft>
                <a:spcPts val="1800"/>
              </a:spcAft>
              <a:buSzTx/>
            </a:pPr>
            <a:endParaRPr lang="en-US" sz="1800" dirty="0" smtClean="0">
              <a:latin typeface="Arial" charset="0"/>
              <a:cs typeface="Arial" charset="0"/>
            </a:endParaRPr>
          </a:p>
          <a:p>
            <a:pPr eaLnBrk="1" hangingPunct="1">
              <a:spcAft>
                <a:spcPts val="1800"/>
              </a:spcAft>
              <a:buSzTx/>
            </a:pPr>
            <a:endParaRPr lang="en-US" sz="1800" dirty="0" smtClean="0">
              <a:latin typeface="Arial" charset="0"/>
              <a:cs typeface="Arial" charset="0"/>
            </a:endParaRPr>
          </a:p>
          <a:p>
            <a:pPr eaLnBrk="1" hangingPunct="1">
              <a:spcAft>
                <a:spcPts val="1800"/>
              </a:spcAft>
              <a:buSzTx/>
              <a:buNone/>
            </a:pPr>
            <a:endParaRPr lang="en-US" sz="1800" dirty="0" smtClean="0">
              <a:latin typeface="Arial" charset="0"/>
              <a:cs typeface="Arial"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411265743"/>
              </p:ext>
            </p:extLst>
          </p:nvPr>
        </p:nvGraphicFramePr>
        <p:xfrm>
          <a:off x="6400800" y="89132"/>
          <a:ext cx="2196148" cy="2778296"/>
        </p:xfrm>
        <a:graphic>
          <a:graphicData uri="http://schemas.openxmlformats.org/drawingml/2006/table">
            <a:tbl>
              <a:tblPr firstRow="1" bandRow="1">
                <a:tableStyleId>{21E4AEA4-8DFA-4A89-87EB-49C32662AFE0}</a:tableStyleId>
              </a:tblPr>
              <a:tblGrid>
                <a:gridCol w="738505"/>
                <a:gridCol w="714693"/>
                <a:gridCol w="742950"/>
              </a:tblGrid>
              <a:tr h="400856">
                <a:tc gridSpan="3">
                  <a:txBody>
                    <a:bodyPr/>
                    <a:lstStyle/>
                    <a:p>
                      <a:pPr algn="ctr"/>
                      <a:r>
                        <a:rPr lang="en-US" sz="1200" dirty="0" smtClean="0"/>
                        <a:t>3b.</a:t>
                      </a:r>
                      <a:r>
                        <a:rPr lang="en-US" sz="1200" baseline="0" dirty="0" smtClean="0"/>
                        <a:t> Results for ½ Time</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0451">
                <a:tc>
                  <a:txBody>
                    <a:bodyPr/>
                    <a:lstStyle/>
                    <a:p>
                      <a:pPr algn="ctr"/>
                      <a:r>
                        <a:rPr lang="en-US" sz="1200" dirty="0" smtClean="0"/>
                        <a:t>Time</a:t>
                      </a:r>
                    </a:p>
                    <a:p>
                      <a:pPr algn="ctr"/>
                      <a:r>
                        <a:rPr lang="en-US" sz="1200" dirty="0" smtClean="0"/>
                        <a:t>min</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Jar 1</a:t>
                      </a:r>
                    </a:p>
                    <a:p>
                      <a:pPr algn="ctr"/>
                      <a:r>
                        <a:rPr lang="en-US" sz="1200" dirty="0" smtClean="0"/>
                        <a:t>NTU</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Jar 2</a:t>
                      </a:r>
                    </a:p>
                    <a:p>
                      <a:pPr algn="ctr"/>
                      <a:r>
                        <a:rPr lang="en-US" sz="1200" dirty="0" smtClean="0"/>
                        <a:t>NTU</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0270">
                <a:tc>
                  <a:txBody>
                    <a:bodyPr/>
                    <a:lstStyle/>
                    <a:p>
                      <a:pPr algn="ctr"/>
                      <a:r>
                        <a:rPr lang="en-US" sz="1200" dirty="0" smtClean="0"/>
                        <a:t>0</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C00000"/>
                          </a:solidFill>
                        </a:rPr>
                        <a:t>1.79</a:t>
                      </a:r>
                      <a:endParaRPr lang="en-US" sz="12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0070C0"/>
                          </a:solidFill>
                        </a:rPr>
                        <a:t>1.87</a:t>
                      </a:r>
                      <a:endParaRPr lang="en-US" sz="1200"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0270">
                <a:tc>
                  <a:txBody>
                    <a:bodyPr/>
                    <a:lstStyle/>
                    <a:p>
                      <a:pPr algn="ctr"/>
                      <a:r>
                        <a:rPr lang="en-US" sz="1200" dirty="0" smtClean="0"/>
                        <a:t>1</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C00000"/>
                          </a:solidFill>
                        </a:rPr>
                        <a:t>2.01</a:t>
                      </a:r>
                      <a:endParaRPr lang="en-US" sz="12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0070C0"/>
                          </a:solidFill>
                        </a:rPr>
                        <a:t>1.83</a:t>
                      </a:r>
                      <a:endParaRPr lang="en-US" sz="1200"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0270">
                <a:tc>
                  <a:txBody>
                    <a:bodyPr/>
                    <a:lstStyle/>
                    <a:p>
                      <a:pPr algn="ctr"/>
                      <a:r>
                        <a:rPr lang="en-US" sz="1200" dirty="0" smtClean="0"/>
                        <a:t>2</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C00000"/>
                          </a:solidFill>
                        </a:rPr>
                        <a:t>2.02</a:t>
                      </a:r>
                      <a:endParaRPr lang="en-US" sz="12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0070C0"/>
                          </a:solidFill>
                        </a:rPr>
                        <a:t>1.87</a:t>
                      </a:r>
                      <a:endParaRPr lang="en-US" sz="1200"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0270">
                <a:tc>
                  <a:txBody>
                    <a:bodyPr/>
                    <a:lstStyle/>
                    <a:p>
                      <a:pPr algn="ctr"/>
                      <a:r>
                        <a:rPr lang="en-US" sz="1200" dirty="0" smtClean="0"/>
                        <a:t>4</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C00000"/>
                          </a:solidFill>
                        </a:rPr>
                        <a:t>1.8</a:t>
                      </a:r>
                      <a:endParaRPr lang="en-US" sz="12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0070C0"/>
                          </a:solidFill>
                        </a:rPr>
                        <a:t>1.95</a:t>
                      </a:r>
                      <a:endParaRPr lang="en-US" sz="1200"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0270">
                <a:tc>
                  <a:txBody>
                    <a:bodyPr/>
                    <a:lstStyle/>
                    <a:p>
                      <a:pPr algn="ctr"/>
                      <a:r>
                        <a:rPr lang="en-US" sz="1200" dirty="0" smtClean="0"/>
                        <a:t>6</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C00000"/>
                          </a:solidFill>
                        </a:rPr>
                        <a:t>1.83</a:t>
                      </a:r>
                      <a:endParaRPr lang="en-US" sz="12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0070C0"/>
                          </a:solidFill>
                        </a:rPr>
                        <a:t>1.86</a:t>
                      </a:r>
                      <a:endParaRPr lang="en-US" sz="1200"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0270">
                <a:tc>
                  <a:txBody>
                    <a:bodyPr/>
                    <a:lstStyle/>
                    <a:p>
                      <a:pPr algn="ctr"/>
                      <a:r>
                        <a:rPr lang="en-US" sz="1200" dirty="0" smtClean="0"/>
                        <a:t>8</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C00000"/>
                          </a:solidFill>
                        </a:rPr>
                        <a:t>1.87</a:t>
                      </a:r>
                      <a:endParaRPr lang="en-US" sz="12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0070C0"/>
                          </a:solidFill>
                        </a:rPr>
                        <a:t>1.76</a:t>
                      </a:r>
                      <a:endParaRPr lang="en-US" sz="1200"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0270">
                <a:tc>
                  <a:txBody>
                    <a:bodyPr/>
                    <a:lstStyle/>
                    <a:p>
                      <a:pPr algn="ctr"/>
                      <a:r>
                        <a:rPr lang="en-US" sz="1200" dirty="0" smtClean="0"/>
                        <a:t>10</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C00000"/>
                          </a:solidFill>
                        </a:rPr>
                        <a:t>1.85</a:t>
                      </a:r>
                      <a:endParaRPr lang="en-US" sz="12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0070C0"/>
                          </a:solidFill>
                        </a:rPr>
                        <a:t>1.86</a:t>
                      </a:r>
                      <a:endParaRPr lang="en-US" sz="1200"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pSp>
        <p:nvGrpSpPr>
          <p:cNvPr id="21" name="Group 20"/>
          <p:cNvGrpSpPr/>
          <p:nvPr/>
        </p:nvGrpSpPr>
        <p:grpSpPr>
          <a:xfrm>
            <a:off x="2438400" y="1762991"/>
            <a:ext cx="838200" cy="609600"/>
            <a:chOff x="4495800" y="1066800"/>
            <a:chExt cx="838200" cy="609600"/>
          </a:xfrm>
        </p:grpSpPr>
        <p:grpSp>
          <p:nvGrpSpPr>
            <p:cNvPr id="22" name="Group 15"/>
            <p:cNvGrpSpPr/>
            <p:nvPr/>
          </p:nvGrpSpPr>
          <p:grpSpPr>
            <a:xfrm>
              <a:off x="4495800" y="1066800"/>
              <a:ext cx="349250" cy="609600"/>
              <a:chOff x="3429000" y="762000"/>
              <a:chExt cx="381000" cy="762000"/>
            </a:xfrm>
          </p:grpSpPr>
          <p:sp>
            <p:nvSpPr>
              <p:cNvPr id="26" name="Cube 25"/>
              <p:cNvSpPr/>
              <p:nvPr/>
            </p:nvSpPr>
            <p:spPr bwMode="auto">
              <a:xfrm>
                <a:off x="3429000" y="990600"/>
                <a:ext cx="381000" cy="533400"/>
              </a:xfrm>
              <a:prstGeom prst="cube">
                <a:avLst/>
              </a:prstGeom>
              <a:solidFill>
                <a:srgbClr val="C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smtClean="0">
                  <a:ln>
                    <a:noFill/>
                  </a:ln>
                  <a:solidFill>
                    <a:schemeClr val="tx1"/>
                  </a:solidFill>
                  <a:effectLst/>
                  <a:latin typeface="Times New Roman" pitchFamily="18" charset="0"/>
                </a:endParaRPr>
              </a:p>
            </p:txBody>
          </p:sp>
          <p:sp>
            <p:nvSpPr>
              <p:cNvPr id="27" name="Cube 26"/>
              <p:cNvSpPr/>
              <p:nvPr/>
            </p:nvSpPr>
            <p:spPr bwMode="auto">
              <a:xfrm>
                <a:off x="3429000" y="762000"/>
                <a:ext cx="381000" cy="381000"/>
              </a:xfrm>
              <a:prstGeom prst="cube">
                <a:avLst/>
              </a:prstGeom>
              <a:solidFill>
                <a:schemeClr val="accent3">
                  <a:lumMod val="9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smtClean="0">
                  <a:ln>
                    <a:noFill/>
                  </a:ln>
                  <a:solidFill>
                    <a:schemeClr val="tx1"/>
                  </a:solidFill>
                  <a:effectLst/>
                  <a:latin typeface="Times New Roman" pitchFamily="18" charset="0"/>
                </a:endParaRPr>
              </a:p>
            </p:txBody>
          </p:sp>
        </p:grpSp>
        <p:grpSp>
          <p:nvGrpSpPr>
            <p:cNvPr id="23" name="Group 16"/>
            <p:cNvGrpSpPr/>
            <p:nvPr/>
          </p:nvGrpSpPr>
          <p:grpSpPr>
            <a:xfrm>
              <a:off x="4984750" y="1066800"/>
              <a:ext cx="349250" cy="609600"/>
              <a:chOff x="3429000" y="762000"/>
              <a:chExt cx="381000" cy="762000"/>
            </a:xfrm>
          </p:grpSpPr>
          <p:sp>
            <p:nvSpPr>
              <p:cNvPr id="24" name="Cube 23"/>
              <p:cNvSpPr/>
              <p:nvPr/>
            </p:nvSpPr>
            <p:spPr bwMode="auto">
              <a:xfrm>
                <a:off x="3429000" y="990600"/>
                <a:ext cx="381000" cy="533400"/>
              </a:xfrm>
              <a:prstGeom prst="cube">
                <a:avLst/>
              </a:prstGeom>
              <a:solidFill>
                <a:srgbClr val="00B0F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smtClean="0">
                  <a:ln>
                    <a:noFill/>
                  </a:ln>
                  <a:solidFill>
                    <a:schemeClr val="tx1"/>
                  </a:solidFill>
                  <a:effectLst/>
                  <a:latin typeface="Times New Roman" pitchFamily="18" charset="0"/>
                </a:endParaRPr>
              </a:p>
            </p:txBody>
          </p:sp>
          <p:sp>
            <p:nvSpPr>
              <p:cNvPr id="25" name="Cube 24"/>
              <p:cNvSpPr/>
              <p:nvPr/>
            </p:nvSpPr>
            <p:spPr bwMode="auto">
              <a:xfrm>
                <a:off x="3429000" y="762000"/>
                <a:ext cx="381000" cy="381000"/>
              </a:xfrm>
              <a:prstGeom prst="cube">
                <a:avLst/>
              </a:prstGeom>
              <a:solidFill>
                <a:schemeClr val="accent3">
                  <a:lumMod val="9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smtClean="0">
                  <a:ln>
                    <a:noFill/>
                  </a:ln>
                  <a:solidFill>
                    <a:schemeClr val="tx1"/>
                  </a:solidFill>
                  <a:effectLst/>
                  <a:latin typeface="Times New Roman" pitchFamily="18" charset="0"/>
                </a:endParaRPr>
              </a:p>
            </p:txBody>
          </p:sp>
        </p:grpSp>
      </p:grpSp>
      <p:graphicFrame>
        <p:nvGraphicFramePr>
          <p:cNvPr id="16" name="Table 15"/>
          <p:cNvGraphicFramePr>
            <a:graphicFrameLocks noGrp="1"/>
          </p:cNvGraphicFramePr>
          <p:nvPr>
            <p:extLst>
              <p:ext uri="{D42A27DB-BD31-4B8C-83A1-F6EECF244321}">
                <p14:modId xmlns:p14="http://schemas.microsoft.com/office/powerpoint/2010/main" val="1729422729"/>
              </p:ext>
            </p:extLst>
          </p:nvPr>
        </p:nvGraphicFramePr>
        <p:xfrm>
          <a:off x="6400800" y="3048000"/>
          <a:ext cx="2196148" cy="2778296"/>
        </p:xfrm>
        <a:graphic>
          <a:graphicData uri="http://schemas.openxmlformats.org/drawingml/2006/table">
            <a:tbl>
              <a:tblPr firstRow="1" bandRow="1">
                <a:tableStyleId>{21E4AEA4-8DFA-4A89-87EB-49C32662AFE0}</a:tableStyleId>
              </a:tblPr>
              <a:tblGrid>
                <a:gridCol w="738505"/>
                <a:gridCol w="714693"/>
                <a:gridCol w="742950"/>
              </a:tblGrid>
              <a:tr h="400856">
                <a:tc gridSpan="3">
                  <a:txBody>
                    <a:bodyPr/>
                    <a:lstStyle/>
                    <a:p>
                      <a:pPr algn="ctr"/>
                      <a:r>
                        <a:rPr lang="en-US" sz="1200" dirty="0" smtClean="0"/>
                        <a:t>3c.</a:t>
                      </a:r>
                      <a:r>
                        <a:rPr lang="en-US" sz="1200" baseline="0" dirty="0" smtClean="0"/>
                        <a:t> Results for ½ Speed</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0451">
                <a:tc>
                  <a:txBody>
                    <a:bodyPr/>
                    <a:lstStyle/>
                    <a:p>
                      <a:pPr algn="ctr"/>
                      <a:r>
                        <a:rPr lang="en-US" sz="1200" dirty="0" smtClean="0"/>
                        <a:t>Time</a:t>
                      </a:r>
                    </a:p>
                    <a:p>
                      <a:pPr algn="ctr"/>
                      <a:r>
                        <a:rPr lang="en-US" sz="1200" dirty="0" smtClean="0"/>
                        <a:t>min</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Jar 1</a:t>
                      </a:r>
                    </a:p>
                    <a:p>
                      <a:pPr algn="ctr"/>
                      <a:r>
                        <a:rPr lang="en-US" sz="1200" dirty="0" smtClean="0"/>
                        <a:t>NTU</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t>Jar 2</a:t>
                      </a:r>
                    </a:p>
                    <a:p>
                      <a:pPr algn="ctr"/>
                      <a:r>
                        <a:rPr lang="en-US" sz="1200" dirty="0" smtClean="0"/>
                        <a:t>NTU</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0270">
                <a:tc>
                  <a:txBody>
                    <a:bodyPr/>
                    <a:lstStyle/>
                    <a:p>
                      <a:pPr algn="ctr"/>
                      <a:r>
                        <a:rPr lang="en-US" sz="1200" dirty="0" smtClean="0"/>
                        <a:t>0</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C00000"/>
                          </a:solidFill>
                        </a:rPr>
                        <a:t>1.72</a:t>
                      </a:r>
                      <a:endParaRPr lang="en-US" sz="12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0070C0"/>
                          </a:solidFill>
                        </a:rPr>
                        <a:t>2.14</a:t>
                      </a:r>
                      <a:endParaRPr lang="en-US" sz="1200"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0270">
                <a:tc>
                  <a:txBody>
                    <a:bodyPr/>
                    <a:lstStyle/>
                    <a:p>
                      <a:pPr algn="ctr"/>
                      <a:r>
                        <a:rPr lang="en-US" sz="1200" dirty="0" smtClean="0"/>
                        <a:t>1</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C00000"/>
                          </a:solidFill>
                        </a:rPr>
                        <a:t>1.64</a:t>
                      </a:r>
                      <a:endParaRPr lang="en-US" sz="12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0070C0"/>
                          </a:solidFill>
                        </a:rPr>
                        <a:t>2.21</a:t>
                      </a:r>
                      <a:endParaRPr lang="en-US" sz="1200"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0270">
                <a:tc>
                  <a:txBody>
                    <a:bodyPr/>
                    <a:lstStyle/>
                    <a:p>
                      <a:pPr algn="ctr"/>
                      <a:r>
                        <a:rPr lang="en-US" sz="1200" dirty="0" smtClean="0"/>
                        <a:t>2</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C00000"/>
                          </a:solidFill>
                        </a:rPr>
                        <a:t>1.65</a:t>
                      </a:r>
                      <a:endParaRPr lang="en-US" sz="12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0070C0"/>
                          </a:solidFill>
                        </a:rPr>
                        <a:t>1.96</a:t>
                      </a:r>
                      <a:endParaRPr lang="en-US" sz="1200"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0270">
                <a:tc>
                  <a:txBody>
                    <a:bodyPr/>
                    <a:lstStyle/>
                    <a:p>
                      <a:pPr algn="ctr"/>
                      <a:r>
                        <a:rPr lang="en-US" sz="1200" dirty="0" smtClean="0"/>
                        <a:t>4</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C00000"/>
                          </a:solidFill>
                        </a:rPr>
                        <a:t>1.63</a:t>
                      </a:r>
                      <a:endParaRPr lang="en-US" sz="12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0070C0"/>
                          </a:solidFill>
                        </a:rPr>
                        <a:t>2.09</a:t>
                      </a:r>
                      <a:endParaRPr lang="en-US" sz="1200"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0270">
                <a:tc>
                  <a:txBody>
                    <a:bodyPr/>
                    <a:lstStyle/>
                    <a:p>
                      <a:pPr algn="ctr"/>
                      <a:r>
                        <a:rPr lang="en-US" sz="1200" dirty="0" smtClean="0"/>
                        <a:t>6</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C00000"/>
                          </a:solidFill>
                        </a:rPr>
                        <a:t>1.72</a:t>
                      </a:r>
                      <a:endParaRPr lang="en-US" sz="12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0070C0"/>
                          </a:solidFill>
                        </a:rPr>
                        <a:t>2</a:t>
                      </a:r>
                      <a:endParaRPr lang="en-US" sz="1200"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0270">
                <a:tc>
                  <a:txBody>
                    <a:bodyPr/>
                    <a:lstStyle/>
                    <a:p>
                      <a:pPr algn="ctr"/>
                      <a:r>
                        <a:rPr lang="en-US" sz="1200" dirty="0" smtClean="0"/>
                        <a:t>8</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C00000"/>
                          </a:solidFill>
                        </a:rPr>
                        <a:t>1.39</a:t>
                      </a:r>
                      <a:endParaRPr lang="en-US" sz="12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0070C0"/>
                          </a:solidFill>
                        </a:rPr>
                        <a:t>1.98</a:t>
                      </a:r>
                      <a:endParaRPr lang="en-US" sz="1200"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0270">
                <a:tc>
                  <a:txBody>
                    <a:bodyPr/>
                    <a:lstStyle/>
                    <a:p>
                      <a:pPr algn="ctr"/>
                      <a:r>
                        <a:rPr lang="en-US" sz="1200" dirty="0" smtClean="0"/>
                        <a:t>10</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C00000"/>
                          </a:solidFill>
                        </a:rPr>
                        <a:t>1.16</a:t>
                      </a:r>
                      <a:endParaRPr lang="en-US" sz="1200" dirty="0">
                        <a:solidFill>
                          <a:srgbClr val="C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solidFill>
                            <a:srgbClr val="0070C0"/>
                          </a:solidFill>
                        </a:rPr>
                        <a:t>1.96</a:t>
                      </a:r>
                      <a:endParaRPr lang="en-US" sz="1200"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pSp>
        <p:nvGrpSpPr>
          <p:cNvPr id="17" name="Group 16"/>
          <p:cNvGrpSpPr/>
          <p:nvPr/>
        </p:nvGrpSpPr>
        <p:grpSpPr>
          <a:xfrm>
            <a:off x="2412711" y="3886200"/>
            <a:ext cx="838200" cy="609600"/>
            <a:chOff x="4495800" y="1066800"/>
            <a:chExt cx="838200" cy="609600"/>
          </a:xfrm>
        </p:grpSpPr>
        <p:grpSp>
          <p:nvGrpSpPr>
            <p:cNvPr id="18" name="Group 15"/>
            <p:cNvGrpSpPr/>
            <p:nvPr/>
          </p:nvGrpSpPr>
          <p:grpSpPr>
            <a:xfrm>
              <a:off x="4495800" y="1066800"/>
              <a:ext cx="349250" cy="609600"/>
              <a:chOff x="3429000" y="762000"/>
              <a:chExt cx="381000" cy="762000"/>
            </a:xfrm>
          </p:grpSpPr>
          <p:sp>
            <p:nvSpPr>
              <p:cNvPr id="29" name="Cube 28"/>
              <p:cNvSpPr/>
              <p:nvPr/>
            </p:nvSpPr>
            <p:spPr bwMode="auto">
              <a:xfrm>
                <a:off x="3429000" y="990600"/>
                <a:ext cx="381000" cy="533400"/>
              </a:xfrm>
              <a:prstGeom prst="cube">
                <a:avLst/>
              </a:prstGeom>
              <a:solidFill>
                <a:srgbClr val="C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smtClean="0">
                  <a:ln>
                    <a:noFill/>
                  </a:ln>
                  <a:solidFill>
                    <a:schemeClr val="tx1"/>
                  </a:solidFill>
                  <a:effectLst/>
                  <a:latin typeface="Times New Roman" pitchFamily="18" charset="0"/>
                </a:endParaRPr>
              </a:p>
            </p:txBody>
          </p:sp>
          <p:sp>
            <p:nvSpPr>
              <p:cNvPr id="30" name="Cube 29"/>
              <p:cNvSpPr/>
              <p:nvPr/>
            </p:nvSpPr>
            <p:spPr bwMode="auto">
              <a:xfrm>
                <a:off x="3429000" y="762000"/>
                <a:ext cx="381000" cy="381000"/>
              </a:xfrm>
              <a:prstGeom prst="cube">
                <a:avLst/>
              </a:prstGeom>
              <a:solidFill>
                <a:schemeClr val="accent3">
                  <a:lumMod val="9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smtClean="0">
                  <a:ln>
                    <a:noFill/>
                  </a:ln>
                  <a:solidFill>
                    <a:schemeClr val="tx1"/>
                  </a:solidFill>
                  <a:effectLst/>
                  <a:latin typeface="Times New Roman" pitchFamily="18" charset="0"/>
                </a:endParaRPr>
              </a:p>
            </p:txBody>
          </p:sp>
        </p:grpSp>
        <p:grpSp>
          <p:nvGrpSpPr>
            <p:cNvPr id="19" name="Group 16"/>
            <p:cNvGrpSpPr/>
            <p:nvPr/>
          </p:nvGrpSpPr>
          <p:grpSpPr>
            <a:xfrm>
              <a:off x="4984750" y="1066800"/>
              <a:ext cx="349250" cy="609600"/>
              <a:chOff x="3429000" y="762000"/>
              <a:chExt cx="381000" cy="762000"/>
            </a:xfrm>
          </p:grpSpPr>
          <p:sp>
            <p:nvSpPr>
              <p:cNvPr id="20" name="Cube 19"/>
              <p:cNvSpPr/>
              <p:nvPr/>
            </p:nvSpPr>
            <p:spPr bwMode="auto">
              <a:xfrm>
                <a:off x="3429000" y="990600"/>
                <a:ext cx="381000" cy="533400"/>
              </a:xfrm>
              <a:prstGeom prst="cube">
                <a:avLst/>
              </a:prstGeom>
              <a:solidFill>
                <a:srgbClr val="00B0F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smtClean="0">
                  <a:ln>
                    <a:noFill/>
                  </a:ln>
                  <a:solidFill>
                    <a:schemeClr val="tx1"/>
                  </a:solidFill>
                  <a:effectLst/>
                  <a:latin typeface="Times New Roman" pitchFamily="18" charset="0"/>
                </a:endParaRPr>
              </a:p>
            </p:txBody>
          </p:sp>
          <p:sp>
            <p:nvSpPr>
              <p:cNvPr id="28" name="Cube 27"/>
              <p:cNvSpPr/>
              <p:nvPr/>
            </p:nvSpPr>
            <p:spPr bwMode="auto">
              <a:xfrm>
                <a:off x="3429000" y="762000"/>
                <a:ext cx="381000" cy="381000"/>
              </a:xfrm>
              <a:prstGeom prst="cube">
                <a:avLst/>
              </a:prstGeom>
              <a:solidFill>
                <a:schemeClr val="accent3">
                  <a:lumMod val="9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30000" dirty="0" smtClean="0">
                  <a:ln>
                    <a:noFill/>
                  </a:ln>
                  <a:solidFill>
                    <a:schemeClr val="tx1"/>
                  </a:solidFill>
                  <a:effectLst/>
                  <a:latin typeface="Times New Roman" pitchFamily="18" charset="0"/>
                </a:endParaRPr>
              </a:p>
            </p:txBody>
          </p:sp>
        </p:grpSp>
      </p:grpSp>
    </p:spTree>
    <p:extLst>
      <p:ext uri="{BB962C8B-B14F-4D97-AF65-F5344CB8AC3E}">
        <p14:creationId xmlns:p14="http://schemas.microsoft.com/office/powerpoint/2010/main" val="397281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0"/>
          <p:cNvGraphicFramePr>
            <a:graphicFrameLocks noGrp="1" noChangeAspect="1"/>
          </p:cNvGraphicFramePr>
          <p:nvPr>
            <p:ph type="chart" idx="1"/>
            <p:extLst>
              <p:ext uri="{D42A27DB-BD31-4B8C-83A1-F6EECF244321}">
                <p14:modId xmlns:p14="http://schemas.microsoft.com/office/powerpoint/2010/main" val="3016017109"/>
              </p:ext>
            </p:extLst>
          </p:nvPr>
        </p:nvGraphicFramePr>
        <p:xfrm>
          <a:off x="1117600" y="1879600"/>
          <a:ext cx="6908800" cy="4394200"/>
        </p:xfrm>
        <a:graphic>
          <a:graphicData uri="http://schemas.openxmlformats.org/drawingml/2006/chart">
            <c:chart xmlns:c="http://schemas.openxmlformats.org/drawingml/2006/chart" xmlns:r="http://schemas.openxmlformats.org/officeDocument/2006/relationships" r:id="rId3"/>
          </a:graphicData>
        </a:graphic>
      </p:graphicFrame>
      <p:sp>
        <p:nvSpPr>
          <p:cNvPr id="399363" name="Rectangle 3"/>
          <p:cNvSpPr>
            <a:spLocks noGrp="1" noChangeArrowheads="1"/>
          </p:cNvSpPr>
          <p:nvPr>
            <p:ph type="title"/>
          </p:nvPr>
        </p:nvSpPr>
        <p:spPr>
          <a:xfrm>
            <a:off x="381000" y="304800"/>
            <a:ext cx="8305800" cy="1752600"/>
          </a:xfrm>
        </p:spPr>
        <p:txBody>
          <a:bodyPr lIns="91440" tIns="45720" rIns="91440" bIns="45720"/>
          <a:lstStyle/>
          <a:p>
            <a:pPr algn="l" eaLnBrk="1" hangingPunct="1">
              <a:defRPr/>
            </a:pPr>
            <a:r>
              <a:rPr lang="en-US" sz="3200" dirty="0" smtClean="0"/>
              <a:t>Study 3 – Example Showing Impact on Settling Curve When Jar Mixing Energy Decreased</a:t>
            </a:r>
          </a:p>
        </p:txBody>
      </p:sp>
    </p:spTree>
    <p:extLst>
      <p:ext uri="{BB962C8B-B14F-4D97-AF65-F5344CB8AC3E}">
        <p14:creationId xmlns:p14="http://schemas.microsoft.com/office/powerpoint/2010/main" val="305718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026"/>
          <p:cNvSpPr>
            <a:spLocks noGrp="1" noChangeArrowheads="1"/>
          </p:cNvSpPr>
          <p:nvPr>
            <p:ph type="title"/>
          </p:nvPr>
        </p:nvSpPr>
        <p:spPr>
          <a:xfrm>
            <a:off x="152400" y="152400"/>
            <a:ext cx="8763000" cy="1143000"/>
          </a:xfrm>
        </p:spPr>
        <p:txBody>
          <a:bodyPr/>
          <a:lstStyle/>
          <a:p>
            <a:pPr eaLnBrk="1" hangingPunct="1">
              <a:defRPr/>
            </a:pPr>
            <a:r>
              <a:rPr lang="en-US" dirty="0" smtClean="0"/>
              <a:t>How is flocculation study useful?</a:t>
            </a:r>
          </a:p>
        </p:txBody>
      </p:sp>
      <p:sp>
        <p:nvSpPr>
          <p:cNvPr id="6147" name="Rectangle 1027"/>
          <p:cNvSpPr>
            <a:spLocks noGrp="1" noChangeArrowheads="1"/>
          </p:cNvSpPr>
          <p:nvPr>
            <p:ph type="body" idx="1"/>
          </p:nvPr>
        </p:nvSpPr>
        <p:spPr>
          <a:xfrm>
            <a:off x="228600" y="1447800"/>
            <a:ext cx="8610600" cy="4572000"/>
          </a:xfrm>
        </p:spPr>
        <p:txBody>
          <a:bodyPr/>
          <a:lstStyle/>
          <a:p>
            <a:pPr eaLnBrk="1" hangingPunct="1">
              <a:spcAft>
                <a:spcPts val="1800"/>
              </a:spcAft>
              <a:buSzTx/>
            </a:pPr>
            <a:r>
              <a:rPr lang="en-US" sz="2000" dirty="0" smtClean="0">
                <a:latin typeface="Arial" charset="0"/>
                <a:cs typeface="Arial" charset="0"/>
              </a:rPr>
              <a:t>Study 3 –  Flocculation Process Calibration</a:t>
            </a:r>
          </a:p>
          <a:p>
            <a:pPr indent="0" eaLnBrk="1" hangingPunct="1">
              <a:spcAft>
                <a:spcPts val="1800"/>
              </a:spcAft>
              <a:buNone/>
            </a:pPr>
            <a:r>
              <a:rPr lang="en-US" sz="2000" dirty="0" smtClean="0">
                <a:latin typeface="Arial" charset="0"/>
                <a:cs typeface="Arial" charset="0"/>
              </a:rPr>
              <a:t>You may want to replicate different flocculation speeds in your jars (think of the jars as a pilot plant) before trying the change full-scale.</a:t>
            </a:r>
          </a:p>
        </p:txBody>
      </p:sp>
      <p:graphicFrame>
        <p:nvGraphicFramePr>
          <p:cNvPr id="7" name="Chart 6"/>
          <p:cNvGraphicFramePr>
            <a:graphicFrameLocks noGrp="1"/>
          </p:cNvGraphicFramePr>
          <p:nvPr/>
        </p:nvGraphicFramePr>
        <p:xfrm>
          <a:off x="234723" y="2895600"/>
          <a:ext cx="8223477" cy="36800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8465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a:xfrm>
            <a:off x="342900" y="76200"/>
            <a:ext cx="8458200" cy="1066800"/>
          </a:xfrm>
        </p:spPr>
        <p:txBody>
          <a:bodyPr/>
          <a:lstStyle/>
          <a:p>
            <a:pPr eaLnBrk="1" hangingPunct="1">
              <a:defRPr/>
            </a:pPr>
            <a:r>
              <a:rPr lang="en-US" sz="2900" dirty="0" smtClean="0"/>
              <a:t>Study 4 – Sedimentation Process Calibration</a:t>
            </a:r>
          </a:p>
        </p:txBody>
      </p:sp>
      <p:sp>
        <p:nvSpPr>
          <p:cNvPr id="25603" name="Rectangle 3"/>
          <p:cNvSpPr>
            <a:spLocks noGrp="1" noChangeArrowheads="1"/>
          </p:cNvSpPr>
          <p:nvPr>
            <p:ph type="body" idx="1"/>
          </p:nvPr>
        </p:nvSpPr>
        <p:spPr>
          <a:xfrm>
            <a:off x="342900" y="914400"/>
            <a:ext cx="8229600" cy="5410200"/>
          </a:xfrm>
        </p:spPr>
        <p:txBody>
          <a:bodyPr/>
          <a:lstStyle/>
          <a:p>
            <a:pPr eaLnBrk="1" hangingPunct="1">
              <a:spcBef>
                <a:spcPts val="600"/>
              </a:spcBef>
              <a:spcAft>
                <a:spcPts val="600"/>
              </a:spcAft>
            </a:pPr>
            <a:r>
              <a:rPr lang="en-US" sz="2600" dirty="0" smtClean="0"/>
              <a:t>Calibration approach for sedimentation:</a:t>
            </a:r>
          </a:p>
          <a:p>
            <a:pPr lvl="1" eaLnBrk="1" hangingPunct="1">
              <a:spcBef>
                <a:spcPts val="600"/>
              </a:spcBef>
              <a:spcAft>
                <a:spcPts val="600"/>
              </a:spcAft>
            </a:pPr>
            <a:r>
              <a:rPr lang="en-US" sz="2200" dirty="0" smtClean="0"/>
              <a:t>A theoretical jar sampling time can be calculated by knowing the sedimentation basin loading rate.</a:t>
            </a:r>
          </a:p>
          <a:p>
            <a:pPr lvl="2" eaLnBrk="1" hangingPunct="1">
              <a:spcBef>
                <a:spcPts val="600"/>
              </a:spcBef>
              <a:spcAft>
                <a:spcPts val="1200"/>
              </a:spcAft>
            </a:pPr>
            <a:r>
              <a:rPr lang="en-US" sz="1800" dirty="0" smtClean="0"/>
              <a:t>For example: surface loading rate = 0.5 </a:t>
            </a:r>
            <a:r>
              <a:rPr lang="en-US" sz="1800" dirty="0"/>
              <a:t>gpm/ft</a:t>
            </a:r>
            <a:r>
              <a:rPr lang="en-US" sz="1800" baseline="30000" dirty="0"/>
              <a:t>2</a:t>
            </a:r>
            <a:r>
              <a:rPr lang="en-US" sz="1800" dirty="0"/>
              <a:t> ~ </a:t>
            </a:r>
            <a:r>
              <a:rPr lang="en-US" sz="1800" b="1" dirty="0"/>
              <a:t>2 </a:t>
            </a:r>
            <a:r>
              <a:rPr lang="en-US" sz="1800" b="1" dirty="0" smtClean="0"/>
              <a:t>cm/min</a:t>
            </a:r>
          </a:p>
          <a:p>
            <a:pPr lvl="2" eaLnBrk="1" hangingPunct="1">
              <a:spcBef>
                <a:spcPts val="600"/>
              </a:spcBef>
              <a:spcAft>
                <a:spcPts val="1200"/>
              </a:spcAft>
            </a:pPr>
            <a:r>
              <a:rPr lang="en-US" sz="1800" dirty="0" smtClean="0"/>
              <a:t>Sampling jar after 5 minutes is equivalent to this loading rate </a:t>
            </a:r>
            <a:br>
              <a:rPr lang="en-US" sz="1800" dirty="0" smtClean="0"/>
            </a:br>
            <a:r>
              <a:rPr lang="en-US" sz="1800" dirty="0" smtClean="0"/>
              <a:t>(10 cm settling distance </a:t>
            </a:r>
            <a:r>
              <a:rPr lang="en-US" sz="1800" dirty="0" smtClean="0">
                <a:sym typeface="Symbol"/>
              </a:rPr>
              <a:t> </a:t>
            </a:r>
            <a:r>
              <a:rPr lang="en-US" sz="1800" b="1" dirty="0" smtClean="0">
                <a:sym typeface="Symbol"/>
              </a:rPr>
              <a:t>2 cm/min</a:t>
            </a:r>
            <a:r>
              <a:rPr lang="en-US" sz="1800" dirty="0" smtClean="0">
                <a:sym typeface="Symbol"/>
              </a:rPr>
              <a:t>)</a:t>
            </a:r>
          </a:p>
          <a:p>
            <a:pPr lvl="2" eaLnBrk="1" hangingPunct="1">
              <a:spcBef>
                <a:spcPts val="600"/>
              </a:spcBef>
              <a:spcAft>
                <a:spcPts val="1800"/>
              </a:spcAft>
            </a:pPr>
            <a:r>
              <a:rPr lang="en-US" sz="1800" dirty="0" smtClean="0">
                <a:sym typeface="Symbol"/>
              </a:rPr>
              <a:t>Add extra time for the water in the jars to stop moving after mixer is stopped (e.g., ½ to 1 minute; maybe settle for 6 min.)</a:t>
            </a:r>
          </a:p>
          <a:p>
            <a:pPr lvl="1" eaLnBrk="1" hangingPunct="1">
              <a:spcBef>
                <a:spcPts val="600"/>
              </a:spcBef>
              <a:spcAft>
                <a:spcPts val="1800"/>
              </a:spcAft>
            </a:pPr>
            <a:r>
              <a:rPr lang="en-US" sz="2200" dirty="0" smtClean="0">
                <a:sym typeface="Symbol"/>
              </a:rPr>
              <a:t>Sedimentation calibration is conducted by collecting 2 jars of water from the end of the flocculation basin, simulating a slow mix step in the jar tester, and developing a settling curve over ~ 30 minutes.</a:t>
            </a:r>
            <a:endParaRPr lang="en-US" sz="2200" dirty="0" smtClean="0"/>
          </a:p>
        </p:txBody>
      </p:sp>
    </p:spTree>
    <p:extLst>
      <p:ext uri="{BB962C8B-B14F-4D97-AF65-F5344CB8AC3E}">
        <p14:creationId xmlns:p14="http://schemas.microsoft.com/office/powerpoint/2010/main" val="2496891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1026"/>
          <p:cNvSpPr>
            <a:spLocks noGrp="1" noChangeArrowheads="1"/>
          </p:cNvSpPr>
          <p:nvPr>
            <p:ph type="title"/>
          </p:nvPr>
        </p:nvSpPr>
        <p:spPr>
          <a:xfrm>
            <a:off x="304800" y="152400"/>
            <a:ext cx="8534400" cy="1295400"/>
          </a:xfrm>
        </p:spPr>
        <p:txBody>
          <a:bodyPr/>
          <a:lstStyle/>
          <a:p>
            <a:pPr eaLnBrk="1" hangingPunct="1">
              <a:lnSpc>
                <a:spcPct val="90000"/>
              </a:lnSpc>
              <a:defRPr/>
            </a:pPr>
            <a:r>
              <a:rPr lang="en-US" sz="3600" dirty="0" smtClean="0"/>
              <a:t>Study 4 – Enhancement to Sedimentation Process Calibration</a:t>
            </a:r>
          </a:p>
        </p:txBody>
      </p:sp>
      <p:sp>
        <p:nvSpPr>
          <p:cNvPr id="27651" name="Rectangle 1027"/>
          <p:cNvSpPr>
            <a:spLocks noGrp="1" noChangeArrowheads="1"/>
          </p:cNvSpPr>
          <p:nvPr>
            <p:ph type="body" idx="1"/>
          </p:nvPr>
        </p:nvSpPr>
        <p:spPr>
          <a:xfrm>
            <a:off x="685800" y="1600200"/>
            <a:ext cx="8077200" cy="4648200"/>
          </a:xfrm>
        </p:spPr>
        <p:txBody>
          <a:bodyPr/>
          <a:lstStyle/>
          <a:p>
            <a:pPr eaLnBrk="1" hangingPunct="1">
              <a:spcBef>
                <a:spcPts val="600"/>
              </a:spcBef>
              <a:spcAft>
                <a:spcPts val="600"/>
              </a:spcAft>
            </a:pPr>
            <a:r>
              <a:rPr lang="en-US" sz="2600" dirty="0" smtClean="0">
                <a:cs typeface="Arial" charset="0"/>
              </a:rPr>
              <a:t>Impacts of continued flocculation in sedimentation basin:</a:t>
            </a:r>
          </a:p>
          <a:p>
            <a:pPr marL="688975" lvl="1" indent="-349250" eaLnBrk="1" hangingPunct="1">
              <a:spcBef>
                <a:spcPts val="600"/>
              </a:spcBef>
              <a:spcAft>
                <a:spcPct val="40000"/>
              </a:spcAft>
            </a:pPr>
            <a:r>
              <a:rPr lang="en-US" sz="2200" dirty="0" smtClean="0">
                <a:cs typeface="Arial" charset="0"/>
              </a:rPr>
              <a:t>Continued flocculation typically occurs at the beginning of conventional sedimentation basins.</a:t>
            </a:r>
          </a:p>
          <a:p>
            <a:pPr marL="688975" lvl="1" indent="-349250" eaLnBrk="1" hangingPunct="1">
              <a:spcBef>
                <a:spcPts val="600"/>
              </a:spcBef>
              <a:spcAft>
                <a:spcPts val="1800"/>
              </a:spcAft>
            </a:pPr>
            <a:r>
              <a:rPr lang="en-US" sz="2200" dirty="0" smtClean="0">
                <a:cs typeface="Arial" charset="0"/>
              </a:rPr>
              <a:t>The result is larger, faster settling particles, and</a:t>
            </a:r>
            <a:br>
              <a:rPr lang="en-US" sz="2200" dirty="0" smtClean="0">
                <a:cs typeface="Arial" charset="0"/>
              </a:rPr>
            </a:br>
            <a:r>
              <a:rPr lang="en-US" sz="2200" dirty="0" smtClean="0">
                <a:cs typeface="Arial" charset="0"/>
              </a:rPr>
              <a:t>plant performance is often better than jar performance.</a:t>
            </a:r>
          </a:p>
          <a:p>
            <a:pPr marL="288925" indent="-349250" eaLnBrk="1" hangingPunct="1">
              <a:spcBef>
                <a:spcPts val="600"/>
              </a:spcBef>
              <a:spcAft>
                <a:spcPct val="40000"/>
              </a:spcAft>
            </a:pPr>
            <a:r>
              <a:rPr lang="en-US" sz="2600" dirty="0" smtClean="0">
                <a:cs typeface="Arial" charset="0"/>
              </a:rPr>
              <a:t>To simulate this effect, a short period of time and low energy are applied to the end of floc basin sample to start the test (e.g., 5 minutes @ 7 rpm).</a:t>
            </a:r>
          </a:p>
          <a:p>
            <a:pPr eaLnBrk="1" hangingPunct="1">
              <a:lnSpc>
                <a:spcPct val="90000"/>
              </a:lnSpc>
            </a:pPr>
            <a:endParaRPr lang="en-US" sz="2200" dirty="0" smtClean="0"/>
          </a:p>
        </p:txBody>
      </p:sp>
    </p:spTree>
    <p:extLst>
      <p:ext uri="{BB962C8B-B14F-4D97-AF65-F5344CB8AC3E}">
        <p14:creationId xmlns:p14="http://schemas.microsoft.com/office/powerpoint/2010/main" val="3508372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URL xmlns="http://schemas.microsoft.com/sharepoint/v3">
      <Url>https://www.oregon.gov/oha/PH/HEALTHYENVIRONMENTS/DRINKINGWATER/OPERATIONS/TREATMENT/Documents/swcf/cfdf-part2.pptx</Url>
      <Description>Title Page</Description>
    </URL>
    <PublishingExpirationDate xmlns="http://schemas.microsoft.com/sharepoint/v3" xsi:nil="true"/>
    <PublishingStartDate xmlns="http://schemas.microsoft.com/sharepoint/v3" xsi:nil="true"/>
    <IASubtopic xmlns="59da1016-2a1b-4f8a-9768-d7a4932f6f16" xsi:nil="true"/>
    <DocumentExpirationDate xmlns="59da1016-2a1b-4f8a-9768-d7a4932f6f16">2018-12-31T08:00:00+00:00</DocumentExpirationDate>
    <Meta_x0020_Keywords xmlns="abea9615-3794-44b8-8b8e-5d26d68e1695" xsi:nil="true"/>
    <IACategory xmlns="59da1016-2a1b-4f8a-9768-d7a4932f6f16" xsi:nil="true"/>
    <Meta_x0020_Description xmlns="abea9615-3794-44b8-8b8e-5d26d68e1695" xsi:nil="true"/>
    <IATopic xmlns="59da1016-2a1b-4f8a-9768-d7a4932f6f1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D579EEF6A49004CA45435790CC987AB" ma:contentTypeVersion="18" ma:contentTypeDescription="Create a new document." ma:contentTypeScope="" ma:versionID="bc1a5df19ac3a0e60ed7368f6f460702">
  <xsd:schema xmlns:xsd="http://www.w3.org/2001/XMLSchema" xmlns:xs="http://www.w3.org/2001/XMLSchema" xmlns:p="http://schemas.microsoft.com/office/2006/metadata/properties" xmlns:ns1="http://schemas.microsoft.com/sharepoint/v3" xmlns:ns2="59da1016-2a1b-4f8a-9768-d7a4932f6f16" xmlns:ns3="abea9615-3794-44b8-8b8e-5d26d68e1695" targetNamespace="http://schemas.microsoft.com/office/2006/metadata/properties" ma:root="true" ma:fieldsID="bd3f0781b6e7c5f7f643ee2133900da6" ns1:_="" ns2:_="" ns3:_="">
    <xsd:import namespace="http://schemas.microsoft.com/sharepoint/v3"/>
    <xsd:import namespace="59da1016-2a1b-4f8a-9768-d7a4932f6f16"/>
    <xsd:import namespace="abea9615-3794-44b8-8b8e-5d26d68e1695"/>
    <xsd:element name="properties">
      <xsd:complexType>
        <xsd:sequence>
          <xsd:element name="documentManagement">
            <xsd:complexType>
              <xsd:all>
                <xsd:element ref="ns2:IACategory" minOccurs="0"/>
                <xsd:element ref="ns2:IATopic" minOccurs="0"/>
                <xsd:element ref="ns2:IASubtopic" minOccurs="0"/>
                <xsd:element ref="ns2:DocumentExpirationDate" minOccurs="0"/>
                <xsd:element ref="ns3:Meta_x0020_Description" minOccurs="0"/>
                <xsd:element ref="ns3:Meta_x0020_Keywords" minOccurs="0"/>
                <xsd:element ref="ns1:PublishingStartDate" minOccurs="0"/>
                <xsd:element ref="ns1:PublishingExpirationDate" minOccurs="0"/>
                <xsd:element ref="ns1:URL"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element name="URL" ma:index="12" nillable="true" ma:displayName="URL" ma:format="Hyperlink" ma:internalName="URL"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9da1016-2a1b-4f8a-9768-d7a4932f6f16" elementFormDefault="qualified">
    <xsd:import namespace="http://schemas.microsoft.com/office/2006/documentManagement/types"/>
    <xsd:import namespace="http://schemas.microsoft.com/office/infopath/2007/PartnerControls"/>
    <xsd:element name="IACategory" ma:index="4" nillable="true" ma:displayName="IA Category" ma:format="Dropdown" ma:internalName="IACategory" ma:readOnly="false">
      <xsd:simpleType>
        <xsd:restriction base="dms:Choice">
          <xsd:enumeration value="About OHA"/>
          <xsd:enumeration value="Programs and Services"/>
          <xsd:enumeration value="Oregon Health Plan"/>
          <xsd:enumeration value="Health System Reform"/>
          <xsd:enumeration value="Licenses and Certificates"/>
          <xsd:enumeration value="Public Health"/>
        </xsd:restriction>
      </xsd:simpleType>
    </xsd:element>
    <xsd:element name="IATopic" ma:index="5" nillable="true" ma:displayName="IA Topic" ma:format="Dropdown" ma:internalName="IATopic" ma:readOnly="false">
      <xsd:simpleType>
        <xsd:restriction base="dms:Choice">
          <xsd:enumeration value="About OHA - Agency Communications"/>
          <xsd:enumeration value="About OHA - Budget"/>
          <xsd:enumeration value="About OHA - Contacts"/>
          <xsd:enumeration value="About OHA - Grants &amp; Contracts"/>
          <xsd:enumeration value="About OHA - Jobs &amp; Employment"/>
          <xsd:enumeration value="About OHA - Organization"/>
          <xsd:enumeration value="About OHA - Policies"/>
          <xsd:enumeration value="About OHA - Public Meetings"/>
          <xsd:enumeration value="About OHA - Public Records"/>
          <xsd:enumeration value="About OHA - Questions &amp; Comments"/>
          <xsd:enumeration value="About OHA - Reports &amp; Data"/>
          <xsd:enumeration value="About OHA - Rulemaking"/>
          <xsd:enumeration value="Programs and Services - Behavioral Health"/>
          <xsd:enumeration value="Programs and Services - Contacts"/>
          <xsd:enumeration value="Programs and Services - Coordinated Care"/>
          <xsd:enumeration value="Programs and Services - Disease"/>
          <xsd:enumeration value="Programs and Services - Environment"/>
          <xsd:enumeration value="Programs and Services - Health Resources"/>
          <xsd:enumeration value="Programs and Services - OEBB"/>
          <xsd:enumeration value="Programs and Services - Oregon Health Plan"/>
          <xsd:enumeration value="Programs and Services - Oregon State Hospital"/>
          <xsd:enumeration value="Programs and Services - PEBB"/>
          <xsd:enumeration value="Programs and Services - Pharmacy"/>
          <xsd:enumeration value="Programs and Services - Prevention"/>
          <xsd:enumeration value="Programs and Services - Safety"/>
          <xsd:enumeration value="Oregon Health Plan - Agency Communications"/>
          <xsd:enumeration value="Oregon Health Plan - Benefits"/>
          <xsd:enumeration value="Oregon Health Plan - Contacts"/>
          <xsd:enumeration value="Oregon Health Plan - Coordinated Care"/>
          <xsd:enumeration value="Oregon Health Plan - Grants &amp; Contracts"/>
          <xsd:enumeration value="Oregon Health Plan - Health Resources"/>
          <xsd:enumeration value="Oregon Health Plan - Policies"/>
          <xsd:enumeration value="Oregon Health Plan - Providers and Partners"/>
          <xsd:enumeration value="Oregon Health Plan - Public Meetings"/>
          <xsd:enumeration value="Oregon Health Plan - Questions &amp; Comments"/>
          <xsd:enumeration value="Oregon Health Plan - Rule Making"/>
          <xsd:enumeration value="Health System Reform - Agency Communications"/>
          <xsd:enumeration value="Health System Reform - Coordinated Care"/>
          <xsd:enumeration value="Health System Reform - Public Meetings"/>
          <xsd:enumeration value="Health System Reform - Questions &amp; Comments"/>
          <xsd:enumeration value="Health System Reform - Reports &amp; Data"/>
          <xsd:enumeration value="Licenses and Certificates - Certificates"/>
          <xsd:enumeration value="Licenses and Certificates - Contacts"/>
          <xsd:enumeration value="Licenses and Certificates - Licenses"/>
          <xsd:enumeration value="Licenses and Certificates - Vital Records"/>
          <xsd:enumeration value="Public Health - Agency Communications"/>
          <xsd:enumeration value="Public Health - Contacts"/>
          <xsd:enumeration value="Public Health - Disease"/>
          <xsd:enumeration value="Public Health - Environment"/>
          <xsd:enumeration value="Public Health - Health Resources"/>
          <xsd:enumeration value="Public Health - Questions &amp; Comments"/>
          <xsd:enumeration value="Public Health - Prevention"/>
          <xsd:enumeration value="Public Health - Providers and Partners"/>
          <xsd:enumeration value="Public Health - Reports &amp; Data"/>
          <xsd:enumeration value="Public Health - Safety"/>
          <xsd:enumeration value="Public Health - Vital Records"/>
        </xsd:restriction>
      </xsd:simpleType>
    </xsd:element>
    <xsd:element name="IASubtopic" ma:index="6" nillable="true" ma:displayName="IA Subtopic" ma:format="Dropdown" ma:internalName="IASubtopic" ma:readOnly="false">
      <xsd:simpleType>
        <xsd:restriction base="dms:Choice">
          <xsd:enumeration value="Addiction Services - Alcohol"/>
          <xsd:enumeration value="Addiction Services - Drug"/>
          <xsd:enumeration value="Addiction Services - Gambling"/>
          <xsd:enumeration value="Addiction Services - Tobacco"/>
          <xsd:enumeration value="Applications"/>
          <xsd:enumeration value="Benefits - Health Plans"/>
          <xsd:enumeration value="Benefits - OEBB"/>
          <xsd:enumeration value="Benefits - OHP"/>
          <xsd:enumeration value="Benefits - PEBB"/>
          <xsd:enumeration value="Benefits - Retirement"/>
          <xsd:enumeration value="Budget - Agency Summary"/>
          <xsd:enumeration value="Budget - Agency Request (ARB)"/>
          <xsd:enumeration value="Budget - Governors Budget"/>
          <xsd:enumeration value="Budget - Infrastructure"/>
          <xsd:enumeration value="Budget - Legislatively Adopted (LAB)"/>
          <xsd:enumeration value="Budget - Legislative action"/>
          <xsd:enumeration value="Budget - Overview"/>
          <xsd:enumeration value="Budget - Policy Option Package (POP)"/>
          <xsd:enumeration value="Budget - Priorities"/>
          <xsd:enumeration value="Budget - Program"/>
          <xsd:enumeration value="Budget - Reduction"/>
          <xsd:enumeration value="Budget - Strategic funding proposal"/>
          <xsd:enumeration value="Budget - Special report"/>
          <xsd:enumeration value="Budget - Stakeholder meeting"/>
          <xsd:enumeration value="CCO - Contact"/>
          <xsd:enumeration value="CCO - Audited Financial Statement"/>
          <xsd:enumeration value="CCO - Interim Financial Statement"/>
          <xsd:enumeration value="CCO - Internal Financial Statement"/>
          <xsd:enumeration value="Clean Air"/>
          <xsd:enumeration value="Clean Water"/>
          <xsd:enumeration value="Clinics"/>
          <xsd:enumeration value="Commissions"/>
          <xsd:enumeration value="Committee Members"/>
          <xsd:enumeration value="Committees"/>
          <xsd:enumeration value="Crisis Services"/>
          <xsd:enumeration value="Drug Addiction Services"/>
          <xsd:enumeration value="Electronic Health Care Records (EHR)"/>
          <xsd:enumeration value="Emergency Preparedness"/>
          <xsd:enumeration value="Environmental Pollution"/>
          <xsd:enumeration value="Featured Content"/>
          <xsd:enumeration value="Fees"/>
          <xsd:enumeration value="Health Services - Primary Care Home"/>
          <xsd:enumeration value="Health Services - Prioritized list"/>
          <xsd:enumeration value="ICD-10"/>
          <xsd:enumeration value="Immunizations"/>
          <xsd:enumeration value="Legislation - Bills"/>
          <xsd:enumeration value="Legislation - Contact"/>
          <xsd:enumeration value="Legislation - Highlights"/>
          <xsd:enumeration value="Legislation - Session Summary"/>
          <xsd:enumeration value="Materials - Commission"/>
          <xsd:enumeration value="Materials - Committee"/>
          <xsd:enumeration value="Materials - Coverage Guidance"/>
          <xsd:enumeration value="Materials - Evidence-based Guidelines"/>
          <xsd:enumeration value="Materials - Health care plan details"/>
          <xsd:enumeration value="Materials - Health care plan overview"/>
          <xsd:enumeration value="Materials - Meeting Document"/>
          <xsd:enumeration value="Materials - Meeting Recording"/>
          <xsd:enumeration value="Materials - Meeting Schedule"/>
          <xsd:enumeration value="Materials - Open Enrollment"/>
          <xsd:enumeration value="Materials - Training"/>
          <xsd:enumeration value="Materials - Webinar"/>
          <xsd:enumeration value="Materials - Workgroup"/>
          <xsd:enumeration value="Medical Marijuana (OMMP)"/>
          <xsd:enumeration value="Medical Services"/>
          <xsd:enumeration value="Meeting Document"/>
          <xsd:enumeration value="Meeting Schedule"/>
          <xsd:enumeration value="Mental Health Services"/>
          <xsd:enumeration value="Metrics - Behavioral Health"/>
          <xsd:enumeration value="Metrics - CCO"/>
          <xsd:enumeration value="Metrics - Demographics"/>
          <xsd:enumeration value="Metrics - Hospital Performance"/>
          <xsd:enumeration value="Metrics - Incentive"/>
          <xsd:enumeration value="Metrics - Measures and Outcomes Tracking (MOTS)"/>
          <xsd:enumeration value="Metrics - ONE Eligibility system"/>
          <xsd:enumeration value="Metrics - Prevention"/>
          <xsd:enumeration value="Metrics - Rural health"/>
          <xsd:enumeration value="Metrics - State-Wide"/>
          <xsd:enumeration value="News Letter"/>
          <xsd:enumeration value="News Release"/>
          <xsd:enumeration value="OHP - Medicaid Waiver"/>
          <xsd:enumeration value="OHP - Provider Announcement"/>
          <xsd:enumeration value="OHP - Provider Rates"/>
          <xsd:enumeration value="Preferred Drug List"/>
          <xsd:enumeration value="Prescription Drugs - Monitoring"/>
          <xsd:enumeration value="Prescription Drugs - Preferred List"/>
          <xsd:enumeration value="Prescription Drugs - Subsidy"/>
          <xsd:enumeration value="Prescription Drugs Subsidy"/>
          <xsd:enumeration value="Technical Assistance"/>
          <xsd:enumeration value="Training"/>
          <xsd:enumeration value="Vital Statistics - Birth Certificate"/>
          <xsd:enumeration value="Vital Statistics - Certificate Death"/>
          <xsd:enumeration value="Vital Statistics - Data Use Requests"/>
          <xsd:enumeration value="Vital Statistics - Divorce Data"/>
          <xsd:enumeration value="Vital Statistics - Domestic Partnership Data"/>
          <xsd:enumeration value="Vital Statistics - Fetal Death Data"/>
          <xsd:enumeration value="Vital Statistics - Marriage Data"/>
          <xsd:enumeration value="Vital Statistics - Teen Pregnancy Data"/>
          <xsd:enumeration value="Wellness - Exercise"/>
          <xsd:enumeration value="Wellness - HEM"/>
          <xsd:enumeration value="Wellness - Intervention"/>
          <xsd:enumeration value="Wellness - Pain Management"/>
          <xsd:enumeration value="Wellness - Reproductive Health"/>
          <xsd:enumeration value="Wellness - Stress Relief"/>
        </xsd:restriction>
      </xsd:simpleType>
    </xsd:element>
    <xsd:element name="DocumentExpirationDate" ma:index="7" nillable="true" ma:displayName="Document Expiration Date" ma:format="DateOnly" ma:internalName="DocumentExpirationDate" ma:readOnly="false">
      <xsd:simpleType>
        <xsd:restriction base="dms:DateTime"/>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bea9615-3794-44b8-8b8e-5d26d68e1695" elementFormDefault="qualified">
    <xsd:import namespace="http://schemas.microsoft.com/office/2006/documentManagement/types"/>
    <xsd:import namespace="http://schemas.microsoft.com/office/infopath/2007/PartnerControls"/>
    <xsd:element name="Meta_x0020_Description" ma:index="8" nillable="true" ma:displayName="Meta Description" ma:internalName="Meta_x0020_Description" ma:readOnly="false">
      <xsd:simpleType>
        <xsd:restriction base="dms:Text"/>
      </xsd:simpleType>
    </xsd:element>
    <xsd:element name="Meta_x0020_Keywords" ma:index="9" nillable="true" ma:displayName="Meta Keywords" ma:internalName="Meta_x0020_Keywords"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5C9F37-EA3B-4013-9172-26EB8D6BEA69}"/>
</file>

<file path=customXml/itemProps2.xml><?xml version="1.0" encoding="utf-8"?>
<ds:datastoreItem xmlns:ds="http://schemas.openxmlformats.org/officeDocument/2006/customXml" ds:itemID="{149A9CA9-1C4A-4A6E-956D-879801680047}"/>
</file>

<file path=customXml/itemProps3.xml><?xml version="1.0" encoding="utf-8"?>
<ds:datastoreItem xmlns:ds="http://schemas.openxmlformats.org/officeDocument/2006/customXml" ds:itemID="{163255A7-BD0C-4F56-A6F9-A98972904358}"/>
</file>

<file path=docProps/app.xml><?xml version="1.0" encoding="utf-8"?>
<Properties xmlns="http://schemas.openxmlformats.org/officeDocument/2006/extended-properties" xmlns:vt="http://schemas.openxmlformats.org/officeDocument/2006/docPropsVTypes">
  <Template/>
  <TotalTime>18493</TotalTime>
  <Words>7702</Words>
  <Application>Microsoft Office PowerPoint</Application>
  <PresentationFormat>On-screen Show (4:3)</PresentationFormat>
  <Paragraphs>1401</Paragraphs>
  <Slides>117</Slides>
  <Notes>115</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117</vt:i4>
      </vt:variant>
    </vt:vector>
  </HeadingPairs>
  <TitlesOfParts>
    <vt:vector size="129" baseType="lpstr">
      <vt:lpstr>Arial</vt:lpstr>
      <vt:lpstr>Calibri</vt:lpstr>
      <vt:lpstr>Cambria Math</vt:lpstr>
      <vt:lpstr>CG Times (W1)</vt:lpstr>
      <vt:lpstr>Symbol</vt:lpstr>
      <vt:lpstr>Times</vt:lpstr>
      <vt:lpstr>Times New Roman</vt:lpstr>
      <vt:lpstr>Univers</vt:lpstr>
      <vt:lpstr>Wingdings</vt:lpstr>
      <vt:lpstr>Wingdings 2</vt:lpstr>
      <vt:lpstr>Custom Design</vt:lpstr>
      <vt:lpstr>Equation</vt:lpstr>
      <vt:lpstr>Class Outline</vt:lpstr>
      <vt:lpstr>Coagulation Typical coagulant feed system </vt:lpstr>
      <vt:lpstr>Chemicals must meet ANSI/NSF 60</vt:lpstr>
      <vt:lpstr>Epichlorohydrin &amp; Acrylamide (ANSI/NSF 60)</vt:lpstr>
      <vt:lpstr>Epichlorohydrin &amp; Acrylamide (ANSI/NSF 60)</vt:lpstr>
      <vt:lpstr>Epichlorohydrin &amp; Acrylamide (ANSI/NSF 60)</vt:lpstr>
      <vt:lpstr>Maintain current MSDS &amp; Product Specs</vt:lpstr>
      <vt:lpstr>Store and Handle Per Manufacturer</vt:lpstr>
      <vt:lpstr>Clearly Label Tanks</vt:lpstr>
      <vt:lpstr>Coagulation</vt:lpstr>
      <vt:lpstr>Coagulation Depends on Mixing</vt:lpstr>
      <vt:lpstr>Coagulation Depends on Mixing</vt:lpstr>
      <vt:lpstr>Factors Affecting Coagulation</vt:lpstr>
      <vt:lpstr>Coagulants</vt:lpstr>
      <vt:lpstr>Flocculation</vt:lpstr>
      <vt:lpstr>Flocculation</vt:lpstr>
      <vt:lpstr>Flocculation</vt:lpstr>
      <vt:lpstr>Flocculation</vt:lpstr>
      <vt:lpstr>Flocculation</vt:lpstr>
      <vt:lpstr>Common Coagulants and Flocculants</vt:lpstr>
      <vt:lpstr>Alum and Ferric Considerations</vt:lpstr>
      <vt:lpstr>Blended Product Considerations (e.g., PACl)</vt:lpstr>
      <vt:lpstr>Polymer Considerations</vt:lpstr>
      <vt:lpstr>Dose and Chemical Feeder Settings</vt:lpstr>
      <vt:lpstr>Would you be able to answer the following questions?  What was the coagulant dose when we exceeded 1 NTU?  Did we exceed the maximum recommended dose (NSF-60)?  Which coagulant costs less given the differences in aluminum content?  Will we need new feed pumps if we increase plant capacity?</vt:lpstr>
      <vt:lpstr>Dose and Chemical Feeder Settings</vt:lpstr>
      <vt:lpstr>Approach</vt:lpstr>
      <vt:lpstr>Conversion Factors</vt:lpstr>
      <vt:lpstr>About the “pounds formula”</vt:lpstr>
      <vt:lpstr>More about the “pounds formula”</vt:lpstr>
      <vt:lpstr>Feed rate in gallons/day (GPD)</vt:lpstr>
      <vt:lpstr>Density</vt:lpstr>
      <vt:lpstr>Density and GPD</vt:lpstr>
      <vt:lpstr>% Concentration</vt:lpstr>
      <vt:lpstr>Example – “pounds formula”</vt:lpstr>
      <vt:lpstr>Coagulant Feed Rate - Summary Liquid Products</vt:lpstr>
      <vt:lpstr>Example Product Strength Calculation for a Diluted Polymer</vt:lpstr>
      <vt:lpstr>Another way to calculate density in this example:  D1·V1 + D2·V2 = D3·V3   ====&gt;  D3 = (D1·V1 + D2·V2 ) / V3</vt:lpstr>
      <vt:lpstr>Can you calculate concentration the same way? Yes!  C1·V1 + C2·V2 = C3·V3   ====&gt;  C3 = (C1·V1 + C2·V2 ) / V3</vt:lpstr>
      <vt:lpstr>Another example with chlorine:  C1·V1 + C2·V2 = C3·V3   ====&gt;  C3 = (C1·V1 + C2·V2 ) / V3  </vt:lpstr>
      <vt:lpstr>One more example – Alum (it just got real!)</vt:lpstr>
      <vt:lpstr>One more example - Alum</vt:lpstr>
      <vt:lpstr>One more example - Alum</vt:lpstr>
      <vt:lpstr>One more example - Alum</vt:lpstr>
      <vt:lpstr>One more example - Alum</vt:lpstr>
      <vt:lpstr>One more example - Alum</vt:lpstr>
      <vt:lpstr>One more example - Alum</vt:lpstr>
      <vt:lpstr>One more example - Alum</vt:lpstr>
      <vt:lpstr>One more example - Alum</vt:lpstr>
      <vt:lpstr>One more example - Alum</vt:lpstr>
      <vt:lpstr>Determination of Coagulant Feed Rate Dry Products</vt:lpstr>
      <vt:lpstr>Approach</vt:lpstr>
      <vt:lpstr>Pump Flow  Normal coagulant flow path </vt:lpstr>
      <vt:lpstr>Pump Flow Rate (“Drawdown”) Test Coagulant flow during pump drawdown test </vt:lpstr>
      <vt:lpstr>Pump Flow Rate (“Drawdown”) Test Coagulant flow during pump drawdown test </vt:lpstr>
      <vt:lpstr>Pump Flow Rate (“Drawdown”) Test Coagulant flow during pump drawdown test </vt:lpstr>
      <vt:lpstr>Pump Flow Rate (“Drawdown”) Test Coagulant flow during pump drawdown test </vt:lpstr>
      <vt:lpstr>Example – Does current dose match what you think you are dosing?</vt:lpstr>
      <vt:lpstr>Homework Assignment</vt:lpstr>
      <vt:lpstr>Coagulation Optimization Potential Special Studies</vt:lpstr>
      <vt:lpstr>Flocculation Optimization Possible Special Studies</vt:lpstr>
      <vt:lpstr>Jar Testing</vt:lpstr>
      <vt:lpstr>Jar Testing</vt:lpstr>
      <vt:lpstr>Jar Testing</vt:lpstr>
      <vt:lpstr>Jar Testing</vt:lpstr>
      <vt:lpstr>Advantages of the 2-Liter  Square Jars</vt:lpstr>
      <vt:lpstr>Standard Jar Test Procedure</vt:lpstr>
      <vt:lpstr>Jar Test Basics Preparing Stock Solutions</vt:lpstr>
      <vt:lpstr>Stock Solution Selection </vt:lpstr>
      <vt:lpstr>Example Jar Test Setup</vt:lpstr>
      <vt:lpstr>Adding Coagulant Directly to Jars Using Micro-syringe</vt:lpstr>
      <vt:lpstr>Adding Coagulant Directly to Jars Using Micro-syringe</vt:lpstr>
      <vt:lpstr>Equipment and Techniques Considerations</vt:lpstr>
      <vt:lpstr>Initial Jar Test Settings</vt:lpstr>
      <vt:lpstr>Summary</vt:lpstr>
      <vt:lpstr>Exercise – Jar Test Demonstration</vt:lpstr>
      <vt:lpstr>Calibration of Jar Test Settings</vt:lpstr>
      <vt:lpstr>What is Jar Test Calibration?</vt:lpstr>
      <vt:lpstr>Jar Test Calibration is Conducted in Four Studies</vt:lpstr>
      <vt:lpstr>Equipment Needed</vt:lpstr>
      <vt:lpstr>Sampling Sites - Lab</vt:lpstr>
      <vt:lpstr>Sampling Sites - Plant</vt:lpstr>
      <vt:lpstr>Sampling Sites - Plant</vt:lpstr>
      <vt:lpstr>Study 1 - Quality Control</vt:lpstr>
      <vt:lpstr>Study 1 – Quality Control (checking sampling technique)</vt:lpstr>
      <vt:lpstr>Study 1 – Compare the Two Settling Curves</vt:lpstr>
      <vt:lpstr>How is quality control study useful?</vt:lpstr>
      <vt:lpstr>Study 2 – Rapid Mix Process Calibration</vt:lpstr>
      <vt:lpstr>Study 2 – Rapid Mix  (For alum, match pH to verify dose &amp; stock solution)</vt:lpstr>
      <vt:lpstr>Study 2 – Rapid Mix Results</vt:lpstr>
      <vt:lpstr>How is rapid mix study useful?</vt:lpstr>
      <vt:lpstr>Study 3 – Flocculation Process Calibration</vt:lpstr>
      <vt:lpstr>Study 3 – Flocculation Process Calibration</vt:lpstr>
      <vt:lpstr>Study 3 – Compare Settling Curves from Beginning-of-Floc-Basin and End-of-Floc-Basin Sampling.</vt:lpstr>
      <vt:lpstr>Flocculation – Studies 3b and 3c  (Adjust mixing time and speed – observe impact)</vt:lpstr>
      <vt:lpstr>Study 3 – Example Showing Impact on Settling Curve When Jar Mixing Energy Decreased</vt:lpstr>
      <vt:lpstr>How is flocculation study useful?</vt:lpstr>
      <vt:lpstr>Study 4 – Sedimentation Process Calibration</vt:lpstr>
      <vt:lpstr>Study 4 – Enhancement to Sedimentation Process Calibration</vt:lpstr>
      <vt:lpstr>Study 4 – Sedimentation Process Calibration</vt:lpstr>
      <vt:lpstr>Study 4 – Example Settling Curve to Assess Sedimentation Sampling Time</vt:lpstr>
      <vt:lpstr>How is sedimentation study useful?</vt:lpstr>
      <vt:lpstr>Example Calibrated Jar Test Settings</vt:lpstr>
      <vt:lpstr>During the Jar Test Calibration Process…</vt:lpstr>
      <vt:lpstr>Streaming Current</vt:lpstr>
      <vt:lpstr>Streaming Current</vt:lpstr>
      <vt:lpstr>Streaming Current - Particle Charge Relationship to Turbidity &amp; TOC</vt:lpstr>
      <vt:lpstr>Streaming Current Response</vt:lpstr>
      <vt:lpstr>Streaming Current - Particle Charge Relationship to pH</vt:lpstr>
      <vt:lpstr>Streaming Current - Rapid Fluctuations</vt:lpstr>
      <vt:lpstr>Streaming Current – Good Applications</vt:lpstr>
      <vt:lpstr>Streaming Current – Considerations</vt:lpstr>
      <vt:lpstr>Streaming Current Device Placement</vt:lpstr>
      <vt:lpstr>Streaming Current – Jar Testing</vt:lpstr>
      <vt:lpstr>Impact of Coagulation Choices</vt:lpstr>
      <vt:lpstr>Exercise</vt:lpstr>
      <vt:lpstr>Class Outline</vt:lpstr>
    </vt:vector>
  </TitlesOfParts>
  <Company>Joe's World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Joe B</dc:creator>
  <cp:lastModifiedBy>Hofeld Evan E</cp:lastModifiedBy>
  <cp:revision>560</cp:revision>
  <cp:lastPrinted>2016-05-21T00:55:32Z</cp:lastPrinted>
  <dcterms:created xsi:type="dcterms:W3CDTF">2010-08-23T12:44:57Z</dcterms:created>
  <dcterms:modified xsi:type="dcterms:W3CDTF">2017-05-11T21:45:33Z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orkflowChangePath">
    <vt:lpwstr>54418e35-80e0-4c72-927b-897eb70bb29c,6;54418e35-80e0-4c72-927b-897eb70bb29c,8;54418e35-80e0-4c72-927b-897eb70bb29c,10;</vt:lpwstr>
  </property>
  <property fmtid="{D5CDD505-2E9C-101B-9397-08002B2CF9AE}" pid="3" name="ContentTypeId">
    <vt:lpwstr>0x0101004D579EEF6A49004CA45435790CC987AB</vt:lpwstr>
  </property>
  <property fmtid="{D5CDD505-2E9C-101B-9397-08002B2CF9AE}" pid="4" name="Order">
    <vt:r8>3000</vt:r8>
  </property>
</Properties>
</file>