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9" r:id="rId4"/>
    <p:sldId id="264" r:id="rId5"/>
    <p:sldId id="265" r:id="rId6"/>
    <p:sldId id="258" r:id="rId7"/>
    <p:sldId id="260" r:id="rId8"/>
    <p:sldId id="266" r:id="rId9"/>
    <p:sldId id="261" r:id="rId10"/>
    <p:sldId id="267" r:id="rId11"/>
    <p:sldId id="262" r:id="rId12"/>
    <p:sldId id="268" r:id="rId13"/>
    <p:sldId id="274" r:id="rId14"/>
    <p:sldId id="263" r:id="rId15"/>
    <p:sldId id="271" r:id="rId16"/>
    <p:sldId id="269" r:id="rId17"/>
    <p:sldId id="270" r:id="rId18"/>
    <p:sldId id="275" r:id="rId19"/>
    <p:sldId id="277" r:id="rId20"/>
    <p:sldId id="276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174" y="78"/>
      </p:cViewPr>
      <p:guideLst/>
    </p:cSldViewPr>
  </p:slideViewPr>
  <p:outlineViewPr>
    <p:cViewPr>
      <p:scale>
        <a:sx n="33" d="100"/>
        <a:sy n="33" d="100"/>
      </p:scale>
      <p:origin x="0" y="-45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0D3F2-8CDA-4C6B-A380-086315D61FF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B2E6C-3318-4B14-9AD2-6720343F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3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Canby Utility – 00157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B2E6C-3318-4B14-9AD2-6720343F6A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5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City of Antelope - 00042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B2E6C-3318-4B14-9AD2-6720343F6A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4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Clayton creek MH Estates - 00048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B2E6C-3318-4B14-9AD2-6720343F6A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3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6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0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2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2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1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9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8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9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93CF-FC1B-4A59-A75C-420353B58E3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E69F-4EC8-432E-BD79-8D3C69845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81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harles.e.michael@dhsoha.state.or.u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ED62-A378-4FAA-BD9D-6847F23FE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5414"/>
          </a:xfrm>
        </p:spPr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Radiological Schedules</a:t>
            </a: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E8BF2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03591-26C1-414E-B19A-A7B713B35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929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What when and how </a:t>
            </a:r>
          </a:p>
        </p:txBody>
      </p:sp>
    </p:spTree>
    <p:extLst>
      <p:ext uri="{BB962C8B-B14F-4D97-AF65-F5344CB8AC3E}">
        <p14:creationId xmlns:p14="http://schemas.microsoft.com/office/powerpoint/2010/main" val="21044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B395-86D7-49B0-AD57-D3394D4F2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61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Reduced monitoring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06D6-3D78-4C13-8F7A-6D2751EA4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81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Reduced monitoring sample has been collected – does the schedule change?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Answer: Last sample result determines next frequency: 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Result were ND: 9-year schedule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Result are detect but less than ½ MCL: 6-year schedule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Result are between ½ MCL and MCL: 3-year schedule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Result at or above MCL – quarterly schedule</a:t>
            </a:r>
          </a:p>
        </p:txBody>
      </p:sp>
    </p:spTree>
    <p:extLst>
      <p:ext uri="{BB962C8B-B14F-4D97-AF65-F5344CB8AC3E}">
        <p14:creationId xmlns:p14="http://schemas.microsoft.com/office/powerpoint/2010/main" val="16522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B395-86D7-49B0-AD57-D3394D4F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Reduced monitoring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06D6-3D78-4C13-8F7A-6D2751EA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When and who reviews?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The regulating agency during the survey – every time</a:t>
            </a:r>
          </a:p>
        </p:txBody>
      </p:sp>
    </p:spTree>
    <p:extLst>
      <p:ext uri="{BB962C8B-B14F-4D97-AF65-F5344CB8AC3E}">
        <p14:creationId xmlns:p14="http://schemas.microsoft.com/office/powerpoint/2010/main" val="1382600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B395-86D7-49B0-AD57-D3394D4F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Reduced monitoring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06D6-3D78-4C13-8F7A-6D2751EA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What it the start date of the new schedule?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Look at chemical schedule details!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The day after the end of the monitoring period the sample was collected within.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Example: The reduced monitoring sample was for a period that ends 12/31/2025 – new schedule starts 1/1/2026</a:t>
            </a:r>
          </a:p>
        </p:txBody>
      </p:sp>
    </p:spTree>
    <p:extLst>
      <p:ext uri="{BB962C8B-B14F-4D97-AF65-F5344CB8AC3E}">
        <p14:creationId xmlns:p14="http://schemas.microsoft.com/office/powerpoint/2010/main" val="423692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DE6EF-F7E4-4721-8838-F8010198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7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Chem schedule details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D3C2E-FA95-4344-A095-80CB2AD45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46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If last sample causes a change in frequency look at Samples received: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If done – new schedule starts day after current MP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If incomplete -  new schedule starts same day as current MP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8B2756B-C86D-4794-99EC-43F46B5B3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0" y="4008864"/>
            <a:ext cx="10515588" cy="272539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D84D901-CE5C-44EA-AAFB-8D2C7315BDAB}"/>
              </a:ext>
            </a:extLst>
          </p:cNvPr>
          <p:cNvSpPr/>
          <p:nvPr/>
        </p:nvSpPr>
        <p:spPr>
          <a:xfrm>
            <a:off x="8776010" y="4917687"/>
            <a:ext cx="1260088" cy="3465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81FF780-B492-4351-832B-679BD0EBC577}"/>
              </a:ext>
            </a:extLst>
          </p:cNvPr>
          <p:cNvCxnSpPr>
            <a:cxnSpLocks/>
            <a:stCxn id="5" idx="2"/>
          </p:cNvCxnSpPr>
          <p:nvPr/>
        </p:nvCxnSpPr>
        <p:spPr>
          <a:xfrm flipH="1" flipV="1">
            <a:off x="7304049" y="5085816"/>
            <a:ext cx="1471961" cy="51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47C5027-9E62-4C89-91C7-EF22051144EE}"/>
              </a:ext>
            </a:extLst>
          </p:cNvPr>
          <p:cNvSpPr/>
          <p:nvPr/>
        </p:nvSpPr>
        <p:spPr>
          <a:xfrm>
            <a:off x="8776010" y="5523438"/>
            <a:ext cx="1260088" cy="3465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C6AC3A-846C-4780-8822-D4A1FF151257}"/>
              </a:ext>
            </a:extLst>
          </p:cNvPr>
          <p:cNvCxnSpPr>
            <a:cxnSpLocks/>
            <a:stCxn id="9" idx="2"/>
          </p:cNvCxnSpPr>
          <p:nvPr/>
        </p:nvCxnSpPr>
        <p:spPr>
          <a:xfrm flipH="1" flipV="1">
            <a:off x="6177776" y="5693799"/>
            <a:ext cx="2598234" cy="29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725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47384-662D-4240-9502-F9613CB4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Questions: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144CC-13B1-47C4-8E62-C6787146E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8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8A13-9D2B-477B-8408-ED1D4B06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546A9-21AA-44A3-A26A-0E6DAEA877FB}"/>
              </a:ext>
            </a:extLst>
          </p:cNvPr>
          <p:cNvSpPr txBox="1"/>
          <p:nvPr/>
        </p:nvSpPr>
        <p:spPr>
          <a:xfrm>
            <a:off x="2442575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9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AF2B52-7AB8-46A8-A203-C325E7A3FE6E}"/>
              </a:ext>
            </a:extLst>
          </p:cNvPr>
          <p:cNvSpPr txBox="1"/>
          <p:nvPr/>
        </p:nvSpPr>
        <p:spPr>
          <a:xfrm>
            <a:off x="5438382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9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653DE-3A0C-4BCC-9402-0DA3A343AE7A}"/>
              </a:ext>
            </a:extLst>
          </p:cNvPr>
          <p:cNvSpPr txBox="1"/>
          <p:nvPr/>
        </p:nvSpPr>
        <p:spPr>
          <a:xfrm>
            <a:off x="9308925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9 Year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49CF78-63C5-42FD-95DF-149BB5024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37" y="1975742"/>
            <a:ext cx="9999690" cy="173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18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8A13-9D2B-477B-8408-ED1D4B06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5C696C-3A9E-4B7A-9C8E-6FECB91CDD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9693" y="2129269"/>
            <a:ext cx="10632613" cy="151675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3546A9-21AA-44A3-A26A-0E6DAEA877FB}"/>
              </a:ext>
            </a:extLst>
          </p:cNvPr>
          <p:cNvSpPr txBox="1"/>
          <p:nvPr/>
        </p:nvSpPr>
        <p:spPr>
          <a:xfrm>
            <a:off x="2442575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9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AF2B52-7AB8-46A8-A203-C325E7A3FE6E}"/>
              </a:ext>
            </a:extLst>
          </p:cNvPr>
          <p:cNvSpPr txBox="1"/>
          <p:nvPr/>
        </p:nvSpPr>
        <p:spPr>
          <a:xfrm>
            <a:off x="5438382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6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653DE-3A0C-4BCC-9402-0DA3A343AE7A}"/>
              </a:ext>
            </a:extLst>
          </p:cNvPr>
          <p:cNvSpPr txBox="1"/>
          <p:nvPr/>
        </p:nvSpPr>
        <p:spPr>
          <a:xfrm>
            <a:off x="9308925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9 Year</a:t>
            </a:r>
          </a:p>
        </p:txBody>
      </p:sp>
    </p:spTree>
    <p:extLst>
      <p:ext uri="{BB962C8B-B14F-4D97-AF65-F5344CB8AC3E}">
        <p14:creationId xmlns:p14="http://schemas.microsoft.com/office/powerpoint/2010/main" val="3838066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8A13-9D2B-477B-8408-ED1D4B06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546A9-21AA-44A3-A26A-0E6DAEA877FB}"/>
              </a:ext>
            </a:extLst>
          </p:cNvPr>
          <p:cNvSpPr txBox="1"/>
          <p:nvPr/>
        </p:nvSpPr>
        <p:spPr>
          <a:xfrm>
            <a:off x="2442575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6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AF2B52-7AB8-46A8-A203-C325E7A3FE6E}"/>
              </a:ext>
            </a:extLst>
          </p:cNvPr>
          <p:cNvSpPr txBox="1"/>
          <p:nvPr/>
        </p:nvSpPr>
        <p:spPr>
          <a:xfrm>
            <a:off x="5438382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9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653DE-3A0C-4BCC-9402-0DA3A343AE7A}"/>
              </a:ext>
            </a:extLst>
          </p:cNvPr>
          <p:cNvSpPr txBox="1"/>
          <p:nvPr/>
        </p:nvSpPr>
        <p:spPr>
          <a:xfrm>
            <a:off x="9308925" y="4233797"/>
            <a:ext cx="1315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6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F804C1-D8EA-43F3-AD67-10E8799AA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92" y="2095814"/>
            <a:ext cx="10632612" cy="151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09F9-E89D-4AD7-B46A-60530275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reduced monitoring (if time allows)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0E8F1-7962-4F46-9176-28BCED407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en-US" sz="3600" dirty="0"/>
              <a:t>SOC – No detects </a:t>
            </a:r>
          </a:p>
          <a:p>
            <a:pPr lvl="1"/>
            <a:r>
              <a:rPr lang="en-US" sz="3600" dirty="0"/>
              <a:t>6- or 9- years depending on factors</a:t>
            </a:r>
          </a:p>
          <a:p>
            <a:pPr lvl="1"/>
            <a:r>
              <a:rPr lang="en-US" sz="3600" dirty="0"/>
              <a:t>System do a complicated process that is submitted to hydrogeologists</a:t>
            </a:r>
          </a:p>
          <a:p>
            <a:pPr lvl="2"/>
            <a:r>
              <a:rPr lang="en-US" sz="3600" dirty="0"/>
              <a:t>This complicated process makes this prohibitive and done by system not by reg staff</a:t>
            </a:r>
          </a:p>
        </p:txBody>
      </p:sp>
    </p:spTree>
    <p:extLst>
      <p:ext uri="{BB962C8B-B14F-4D97-AF65-F5344CB8AC3E}">
        <p14:creationId xmlns:p14="http://schemas.microsoft.com/office/powerpoint/2010/main" val="48479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09F9-E89D-4AD7-B46A-60530275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reduced monitoring (if time allows)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0E8F1-7962-4F46-9176-28BCED407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en-US" sz="3600" dirty="0"/>
              <a:t>VOC – Also no detects </a:t>
            </a:r>
          </a:p>
          <a:p>
            <a:pPr lvl="1"/>
            <a:r>
              <a:rPr lang="en-US" sz="3600" dirty="0"/>
              <a:t>6- year only</a:t>
            </a:r>
          </a:p>
          <a:p>
            <a:pPr lvl="1"/>
            <a:r>
              <a:rPr lang="en-US" sz="3600" dirty="0"/>
              <a:t>System do a complicated process that is submitted to hydrogeologists</a:t>
            </a:r>
          </a:p>
          <a:p>
            <a:pPr lvl="2"/>
            <a:r>
              <a:rPr lang="en-US" sz="3600" dirty="0"/>
              <a:t>This complicated process makes this prohibitive and done by system not by reg staff</a:t>
            </a:r>
          </a:p>
        </p:txBody>
      </p:sp>
    </p:spTree>
    <p:extLst>
      <p:ext uri="{BB962C8B-B14F-4D97-AF65-F5344CB8AC3E}">
        <p14:creationId xmlns:p14="http://schemas.microsoft.com/office/powerpoint/2010/main" val="352297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A351-BB94-471C-8510-FB1EC2E0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F7BC5-CE07-4A21-BFAB-D9FE50611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What kinds of schedules are we discussing?</a:t>
            </a:r>
          </a:p>
          <a:p>
            <a:endParaRPr lang="en-US" dirty="0">
              <a:solidFill>
                <a:srgbClr val="E8BF28"/>
              </a:solidFill>
            </a:endParaRPr>
          </a:p>
          <a:p>
            <a:r>
              <a:rPr lang="en-US" dirty="0">
                <a:solidFill>
                  <a:srgbClr val="E8BF28"/>
                </a:solidFill>
              </a:rPr>
              <a:t>Initial monitoring</a:t>
            </a:r>
          </a:p>
          <a:p>
            <a:endParaRPr lang="en-US" dirty="0">
              <a:solidFill>
                <a:srgbClr val="E8BF28"/>
              </a:solidFill>
            </a:endParaRPr>
          </a:p>
          <a:p>
            <a:r>
              <a:rPr lang="en-US" dirty="0">
                <a:solidFill>
                  <a:srgbClr val="E8BF28"/>
                </a:solidFill>
              </a:rPr>
              <a:t>Reduced monitoring</a:t>
            </a:r>
          </a:p>
          <a:p>
            <a:endParaRPr lang="en-US" dirty="0">
              <a:solidFill>
                <a:srgbClr val="E8B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32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09F9-E89D-4AD7-B46A-60530275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reduced monitoring (if time allows)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0E8F1-7962-4F46-9176-28BCED407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Autofit/>
          </a:bodyPr>
          <a:lstStyle/>
          <a:p>
            <a:r>
              <a:rPr lang="en-US" sz="3600" dirty="0"/>
              <a:t>IOC (including Arsenic and NO2)– No results above MCL</a:t>
            </a:r>
          </a:p>
          <a:p>
            <a:pPr lvl="1"/>
            <a:r>
              <a:rPr lang="en-US" sz="3600" dirty="0"/>
              <a:t>9- year</a:t>
            </a:r>
          </a:p>
          <a:p>
            <a:pPr lvl="1"/>
            <a:r>
              <a:rPr lang="en-US" sz="3600" dirty="0"/>
              <a:t>Must have 3 rounds of monitoring (new sources resets the clock)</a:t>
            </a:r>
          </a:p>
          <a:p>
            <a:pPr lvl="1"/>
            <a:r>
              <a:rPr lang="en-US" sz="3600" dirty="0"/>
              <a:t>No Hydrogeologist review needed</a:t>
            </a:r>
          </a:p>
        </p:txBody>
      </p:sp>
    </p:spTree>
    <p:extLst>
      <p:ext uri="{BB962C8B-B14F-4D97-AF65-F5344CB8AC3E}">
        <p14:creationId xmlns:p14="http://schemas.microsoft.com/office/powerpoint/2010/main" val="4082592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09F9-E89D-4AD7-B46A-60530275E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Other reduced monitoring (if time allows)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0E8F1-7962-4F46-9176-28BCED407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837"/>
            <a:ext cx="10515600" cy="5032375"/>
          </a:xfrm>
        </p:spPr>
        <p:txBody>
          <a:bodyPr>
            <a:noAutofit/>
          </a:bodyPr>
          <a:lstStyle/>
          <a:p>
            <a:r>
              <a:rPr lang="en-US" sz="3600" dirty="0"/>
              <a:t>DBP’s</a:t>
            </a:r>
          </a:p>
          <a:p>
            <a:pPr lvl="1"/>
            <a:r>
              <a:rPr lang="en-US" sz="3600" dirty="0"/>
              <a:t>Number and frequency for both standard and reduced monitoring is based on population and water type</a:t>
            </a:r>
          </a:p>
          <a:p>
            <a:pPr lvl="1"/>
            <a:r>
              <a:rPr lang="en-US" sz="3600" dirty="0"/>
              <a:t>See Table 19 in OAR 333-061-0036 (4)(d)</a:t>
            </a:r>
          </a:p>
          <a:p>
            <a:r>
              <a:rPr lang="en-US" sz="3600" dirty="0"/>
              <a:t>LCR </a:t>
            </a:r>
          </a:p>
          <a:p>
            <a:pPr lvl="1"/>
            <a:r>
              <a:rPr lang="en-US" sz="3600" dirty="0"/>
              <a:t>Yearly or 3-year schedules</a:t>
            </a:r>
          </a:p>
          <a:p>
            <a:pPr lvl="1"/>
            <a:r>
              <a:rPr lang="en-US" sz="3600" dirty="0"/>
              <a:t>Number required is based on population</a:t>
            </a:r>
          </a:p>
          <a:p>
            <a:pPr lvl="1"/>
            <a:r>
              <a:rPr lang="en-US" sz="3600" dirty="0"/>
              <a:t>See OAR 333-061-0036 (10)(c)(B) – note both routine and reduced are here so look at correct list</a:t>
            </a:r>
          </a:p>
        </p:txBody>
      </p:sp>
    </p:spTree>
    <p:extLst>
      <p:ext uri="{BB962C8B-B14F-4D97-AF65-F5344CB8AC3E}">
        <p14:creationId xmlns:p14="http://schemas.microsoft.com/office/powerpoint/2010/main" val="1575927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D6D9C-2286-4419-9618-6A87F8CA7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57200"/>
            <a:ext cx="12192000" cy="3178097"/>
          </a:xfrm>
        </p:spPr>
        <p:txBody>
          <a:bodyPr anchor="ctr">
            <a:normAutofit/>
          </a:bodyPr>
          <a:lstStyle/>
          <a:p>
            <a:r>
              <a:rPr lang="en-US" altLang="en-US" dirty="0"/>
              <a:t>Chuck Michael </a:t>
            </a:r>
            <a:br>
              <a:rPr lang="en-US" altLang="en-US" dirty="0"/>
            </a:br>
            <a:r>
              <a:rPr lang="en-US" altLang="en-US" dirty="0"/>
              <a:t>DWS Compliance Officer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charles.e.michael@dhsoha.state.or.us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7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5912-65DA-4296-A461-0BF807EA5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Who has to do Radiological Monitoring?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EDCFE-E16E-40A5-B487-BE77BB9FA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Only community systems</a:t>
            </a:r>
          </a:p>
          <a:p>
            <a:r>
              <a:rPr lang="en-US" sz="3600" dirty="0">
                <a:solidFill>
                  <a:srgbClr val="E8BF28"/>
                </a:solidFill>
              </a:rPr>
              <a:t>Monitoring is at the Entry point </a:t>
            </a:r>
          </a:p>
          <a:p>
            <a:r>
              <a:rPr lang="en-US" sz="3600" dirty="0">
                <a:solidFill>
                  <a:srgbClr val="E8BF28"/>
                </a:solidFill>
              </a:rPr>
              <a:t>Not needed if purchased water only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Assuming from another community system</a:t>
            </a:r>
          </a:p>
          <a:p>
            <a:endParaRPr lang="en-US" sz="3600" dirty="0">
              <a:solidFill>
                <a:srgbClr val="E8B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2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85E5-FF2C-4D04-B7AD-BEF26A0A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What schedules are we discussing?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DCAE3-3FE7-427B-91E9-C7ED0D382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3 Analyte Groups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Gross Alpha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Combined Radium (226/228)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Uranium</a:t>
            </a:r>
          </a:p>
          <a:p>
            <a:r>
              <a:rPr lang="en-US" sz="4000" dirty="0">
                <a:solidFill>
                  <a:srgbClr val="E8BF28"/>
                </a:solidFill>
              </a:rPr>
              <a:t>Units –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Alpha and Radium are recorded in </a:t>
            </a:r>
            <a:r>
              <a:rPr lang="en-US" sz="3600" dirty="0" err="1">
                <a:solidFill>
                  <a:srgbClr val="E8BF28"/>
                </a:solidFill>
              </a:rPr>
              <a:t>pCi</a:t>
            </a:r>
            <a:r>
              <a:rPr lang="en-US" sz="3600" dirty="0">
                <a:solidFill>
                  <a:srgbClr val="E8BF28"/>
                </a:solidFill>
              </a:rPr>
              <a:t>/L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Uranium is in mg/L</a:t>
            </a:r>
          </a:p>
        </p:txBody>
      </p:sp>
    </p:spTree>
    <p:extLst>
      <p:ext uri="{BB962C8B-B14F-4D97-AF65-F5344CB8AC3E}">
        <p14:creationId xmlns:p14="http://schemas.microsoft.com/office/powerpoint/2010/main" val="347531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8C544-8802-4794-9AF5-52A719F2B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E8BF28"/>
                </a:solidFill>
              </a:rPr>
              <a:t>Do schedules for all three need to match?</a:t>
            </a:r>
            <a:endParaRPr lang="en-US" dirty="0">
              <a:solidFill>
                <a:srgbClr val="E8BF2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54EE9-1351-49D4-9F06-8567FD66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No – schedules and monitoring periods can be unique to each one.</a:t>
            </a:r>
          </a:p>
          <a:p>
            <a:r>
              <a:rPr lang="en-US" sz="3600" dirty="0">
                <a:solidFill>
                  <a:srgbClr val="E8BF28"/>
                </a:solidFill>
              </a:rPr>
              <a:t>Check “Chemical schedule details” to review the current monitoring period.</a:t>
            </a:r>
          </a:p>
          <a:p>
            <a:endParaRPr lang="en-US" sz="3600" dirty="0">
              <a:solidFill>
                <a:srgbClr val="E8B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0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D17A-396A-48DF-A5E1-5D12B943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Initial monitoring: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59D6-6672-43C9-9F87-423688375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When does initial monitoring occur?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PWS first becomes a community system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PWS adds new source 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First sample is often in plan review and associated to the source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Sometimes waived if drawing from same aquifer – discission of hydrogeologists</a:t>
            </a:r>
          </a:p>
        </p:txBody>
      </p:sp>
    </p:spTree>
    <p:extLst>
      <p:ext uri="{BB962C8B-B14F-4D97-AF65-F5344CB8AC3E}">
        <p14:creationId xmlns:p14="http://schemas.microsoft.com/office/powerpoint/2010/main" val="361426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EDD7-D64E-4031-8BDC-8289AC08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Initial monitoring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8B55C-C617-4A0A-AF7F-0F5E7E2A8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51967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Length: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Quarterly monitoring 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How long?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Either for 2 quarters or 4 quarters depending on results</a:t>
            </a:r>
          </a:p>
          <a:p>
            <a:pPr lvl="1"/>
            <a:endParaRPr lang="en-US" sz="3600" dirty="0">
              <a:solidFill>
                <a:srgbClr val="E8B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9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EDD7-D64E-4031-8BDC-8289AC08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Initial monitoring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8B55C-C617-4A0A-AF7F-0F5E7E2A8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38507" cy="435133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When can they go off quarterly monitoring?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Only needs 2 samples if the first 2 are both ND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If not both ND then 4 samples are required</a:t>
            </a:r>
          </a:p>
          <a:p>
            <a:r>
              <a:rPr lang="en-US" sz="3600" dirty="0">
                <a:solidFill>
                  <a:srgbClr val="E8BF28"/>
                </a:solidFill>
              </a:rPr>
              <a:t>Who makes the schedule change?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DMCE (specifically Chuck) during violation review.</a:t>
            </a:r>
          </a:p>
          <a:p>
            <a:pPr lvl="1"/>
            <a:endParaRPr lang="en-US" sz="3600" dirty="0">
              <a:solidFill>
                <a:srgbClr val="E8B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4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B395-86D7-49B0-AD57-D3394D4F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BF28"/>
                </a:solidFill>
              </a:rPr>
              <a:t>Reduced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06D6-3D78-4C13-8F7A-6D2751EA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E8BF28"/>
                </a:solidFill>
              </a:rPr>
              <a:t>Initial monitoring is done – now what schedule?</a:t>
            </a:r>
          </a:p>
          <a:p>
            <a:pPr lvl="1"/>
            <a:r>
              <a:rPr lang="en-US" sz="3600" dirty="0">
                <a:solidFill>
                  <a:srgbClr val="E8BF28"/>
                </a:solidFill>
              </a:rPr>
              <a:t>Answer: depending on results of all initial monitoring samples: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All results were ND: 9-year schedule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Results are detected but less than ½ MCL: 6-year schedule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Results are between ½ MCL and MCL: 3-year schedule</a:t>
            </a:r>
          </a:p>
          <a:p>
            <a:pPr lvl="2"/>
            <a:r>
              <a:rPr lang="en-US" sz="3600" dirty="0">
                <a:solidFill>
                  <a:srgbClr val="E8BF28"/>
                </a:solidFill>
              </a:rPr>
              <a:t>At or above MCL – stays on quarterly</a:t>
            </a:r>
          </a:p>
        </p:txBody>
      </p:sp>
    </p:spTree>
    <p:extLst>
      <p:ext uri="{BB962C8B-B14F-4D97-AF65-F5344CB8AC3E}">
        <p14:creationId xmlns:p14="http://schemas.microsoft.com/office/powerpoint/2010/main" val="112906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0D742BEC8D847AD6D1E9664CFF278" ma:contentTypeVersion="18" ma:contentTypeDescription="Create a new document." ma:contentTypeScope="" ma:versionID="75ee7660c8d8132d79fe0525e5b2e913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8ca353d9-46b8-4a70-be18-546abf863936" targetNamespace="http://schemas.microsoft.com/office/2006/metadata/properties" ma:root="true" ma:fieldsID="bb9206e0e205b6e29bfde05f68437439" ns1:_="" ns2:_="" ns3:_="">
    <xsd:import namespace="http://schemas.microsoft.com/sharepoint/v3"/>
    <xsd:import namespace="59da1016-2a1b-4f8a-9768-d7a4932f6f16"/>
    <xsd:import namespace="8ca353d9-46b8-4a70-be18-546abf863936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353d9-46b8-4a70-be18-546abf863936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>Public Health</IACategory>
    <Meta_x0020_Keywords xmlns="8ca353d9-46b8-4a70-be18-546abf863936" xsi:nil="true"/>
    <DocumentExpirationDate xmlns="59da1016-2a1b-4f8a-9768-d7a4932f6f16">2050-12-31T08:00:00+00:00</DocumentExpirationDate>
    <IATopic xmlns="59da1016-2a1b-4f8a-9768-d7a4932f6f16">Public Health - Environment</IATopic>
    <Meta_x0020_Description xmlns="8ca353d9-46b8-4a70-be18-546abf863936" xsi:nil="true"/>
    <IASubtopic xmlns="59da1016-2a1b-4f8a-9768-d7a4932f6f16">Clean Water</IASubtopic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4695A2-4676-408D-B697-98B41D819306}"/>
</file>

<file path=customXml/itemProps2.xml><?xml version="1.0" encoding="utf-8"?>
<ds:datastoreItem xmlns:ds="http://schemas.openxmlformats.org/officeDocument/2006/customXml" ds:itemID="{6356BE86-057F-4BA5-A997-6119DF788AD5}"/>
</file>

<file path=customXml/itemProps3.xml><?xml version="1.0" encoding="utf-8"?>
<ds:datastoreItem xmlns:ds="http://schemas.openxmlformats.org/officeDocument/2006/customXml" ds:itemID="{6D7F4E4A-58A1-400D-A333-2268DD4116E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15812</TotalTime>
  <Words>715</Words>
  <Application>Microsoft Office PowerPoint</Application>
  <PresentationFormat>Widescreen</PresentationFormat>
  <Paragraphs>110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Radiological Schedules </vt:lpstr>
      <vt:lpstr>Agenda</vt:lpstr>
      <vt:lpstr>Who has to do Radiological Monitoring?</vt:lpstr>
      <vt:lpstr>What schedules are we discussing?</vt:lpstr>
      <vt:lpstr>Do schedules for all three need to match?</vt:lpstr>
      <vt:lpstr>Initial monitoring:</vt:lpstr>
      <vt:lpstr>Initial monitoring (cont.)</vt:lpstr>
      <vt:lpstr>Initial monitoring (cont.)</vt:lpstr>
      <vt:lpstr>Reduced monitoring</vt:lpstr>
      <vt:lpstr>Reduced monitoring (cont.)</vt:lpstr>
      <vt:lpstr>Reduced monitoring (cont.)</vt:lpstr>
      <vt:lpstr>Reduced monitoring (cont.)</vt:lpstr>
      <vt:lpstr>Chem schedule details</vt:lpstr>
      <vt:lpstr>Questions:</vt:lpstr>
      <vt:lpstr>Example #1</vt:lpstr>
      <vt:lpstr>Example #2</vt:lpstr>
      <vt:lpstr>Example #3</vt:lpstr>
      <vt:lpstr>Other reduced monitoring (if time allows)</vt:lpstr>
      <vt:lpstr>Other reduced monitoring (if time allows)</vt:lpstr>
      <vt:lpstr>Other reduced monitoring (if time allows)</vt:lpstr>
      <vt:lpstr>Other reduced monitoring (if time allows)</vt:lpstr>
      <vt:lpstr>Chuck Michael  DWS Compliance Officer charles.e.michael@dhsoha.state.or.us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Radiological Schedules Fall 2022</dc:title>
  <dc:creator>Michael Charles E</dc:creator>
  <cp:lastModifiedBy>Michael Charles E</cp:lastModifiedBy>
  <cp:revision>13</cp:revision>
  <dcterms:created xsi:type="dcterms:W3CDTF">2022-10-31T22:34:48Z</dcterms:created>
  <dcterms:modified xsi:type="dcterms:W3CDTF">2022-11-16T18:52:08Z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0x0101001CD0D742BEC8D847AD6D1E9664CFF278</vt:lpwstr>
  </property>
</Properties>
</file>