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5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9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8" r:id="rId2"/>
    <p:sldId id="256" r:id="rId3"/>
    <p:sldId id="257" r:id="rId4"/>
    <p:sldId id="258" r:id="rId5"/>
    <p:sldId id="259" r:id="rId6"/>
    <p:sldId id="284" r:id="rId7"/>
    <p:sldId id="260" r:id="rId8"/>
    <p:sldId id="285" r:id="rId9"/>
    <p:sldId id="261" r:id="rId10"/>
    <p:sldId id="286" r:id="rId11"/>
    <p:sldId id="263" r:id="rId12"/>
    <p:sldId id="287" r:id="rId13"/>
    <p:sldId id="264" r:id="rId14"/>
    <p:sldId id="288" r:id="rId15"/>
    <p:sldId id="265" r:id="rId16"/>
    <p:sldId id="289" r:id="rId17"/>
    <p:sldId id="266" r:id="rId18"/>
    <p:sldId id="290" r:id="rId19"/>
    <p:sldId id="267" r:id="rId20"/>
    <p:sldId id="291" r:id="rId21"/>
    <p:sldId id="268" r:id="rId22"/>
    <p:sldId id="292" r:id="rId23"/>
    <p:sldId id="269" r:id="rId24"/>
    <p:sldId id="293" r:id="rId25"/>
    <p:sldId id="270" r:id="rId26"/>
    <p:sldId id="294" r:id="rId27"/>
    <p:sldId id="271" r:id="rId28"/>
    <p:sldId id="295" r:id="rId29"/>
    <p:sldId id="272" r:id="rId30"/>
    <p:sldId id="296" r:id="rId31"/>
    <p:sldId id="273" r:id="rId32"/>
    <p:sldId id="297" r:id="rId33"/>
    <p:sldId id="274" r:id="rId34"/>
    <p:sldId id="298" r:id="rId35"/>
    <p:sldId id="275" r:id="rId36"/>
    <p:sldId id="299" r:id="rId37"/>
    <p:sldId id="276" r:id="rId38"/>
    <p:sldId id="300" r:id="rId39"/>
    <p:sldId id="277" r:id="rId40"/>
    <p:sldId id="301" r:id="rId41"/>
    <p:sldId id="278" r:id="rId42"/>
    <p:sldId id="302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28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F56FB"/>
    <a:srgbClr val="031F97"/>
    <a:srgbClr val="B6020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90" d="100"/>
          <a:sy n="90" d="100"/>
        </p:scale>
        <p:origin x="1434" y="90"/>
      </p:cViewPr>
      <p:guideLst>
        <p:guide orient="horz" pos="2928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1EE5AD-30B5-4846-8CCF-D41BAAF74A3F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D636A4-6163-4FF2-8AAC-2758C4EC1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84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Created by Educational Technology Network. www.edtechnetwork.com 2009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D6050-99AC-4B31-810E-373911E8A41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9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4588F-C6A9-4DBF-AEB6-A554FDEFEF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9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FC46E-183E-47F5-9029-C2508A4A5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3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52626-65E1-4526-A83A-917A1C6ADE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07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C26D3-F29E-4072-9D17-4F50228CE2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1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DB9ED-C53B-4B32-940C-AB932E9614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5358D-2CEE-4895-8C52-C39E15C9C3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2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65941-B44E-4412-BF9D-AFEC1FB84E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1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ECA32-CC77-4B7B-B8A1-14BAF34717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52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1FFCD-EA98-46E0-A403-BE40E4204F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1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F8B0D-3A78-4E4B-A644-A79B17599D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0FB6C-1C71-4FB4-A565-8CDAA31E16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6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A6423-A5CF-466F-BC53-61618B7BC5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3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E287A-BC02-4AAE-9F22-FAB785ACC8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48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13089-AD05-4081-950D-B9708F02AE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5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47126-6A2C-4945-8B85-94C944F6A9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62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226F5-45A1-4735-87CC-2B7DED6F58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63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F8097-5EE5-4E80-B5CA-10555872C3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43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1DC13-33DC-4C95-A961-6AEA74FF05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0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17570-E373-408F-BE28-EAB049C48E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25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D5A6F7-9B90-4A28-9936-DADCA431CD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21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A8069-0E99-4B3F-8188-B0163C6884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0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CCE00-F036-43F4-A1B6-232D39C28A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22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75BAB-8866-4636-9040-E75D427C07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98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B8FE0-6165-4CA9-BE7C-782E113237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23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DA09B-E000-4D8B-B4D4-A26C0E4141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05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B7C41-B7B6-4D92-9E6A-1F9DCB35A6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73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A44AE-F074-4A54-9EF3-221BB914BA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17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F26CF-8270-4A17-B92D-10660BCCB7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85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FDA61-EF91-46E1-9CEE-3BC57C9494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3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5C8F4-A14B-4490-8F6B-6D156B9D3F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84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5E9F3-1861-48AA-8FC6-89913B0D0F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89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7CF2C-F040-436E-99F6-89E4E27E88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1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2B03C-B9FE-4057-BA1A-99CF1B088C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19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A6231-3DA5-443B-8749-93474239D0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67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F316C-A0A5-4B76-8968-EFDFB7AEB9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858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030C0-6DF7-4587-8DDD-B378093E5D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7CF2C-F040-436E-99F6-89E4E27E88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03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A6231-3DA5-443B-8749-93474239D0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49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F316C-A0A5-4B76-8968-EFDFB7AEB9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60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030C0-6DF7-4587-8DDD-B378093E5D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24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F316C-A0A5-4B76-8968-EFDFB7AEB9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132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030C0-6DF7-4587-8DDD-B378093E5D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92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F316C-A0A5-4B76-8968-EFDFB7AEB9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AFA59-4756-42CD-89DC-B48C8AB499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3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030C0-6DF7-4587-8DDD-B378093E5D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644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F316C-A0A5-4B76-8968-EFDFB7AEB9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990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030C0-6DF7-4587-8DDD-B378093E5D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4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99508-7621-4209-B2FE-1D7BC882D7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0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64D2A-5A4A-4F2B-A082-B436C8819C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1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D5C20-3129-43D2-8146-95E965C440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5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33F44-A3B2-460C-B87C-83060D8EF7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3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5495-6C93-40EA-B5C2-1D8B391F5265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2DAB-072F-4AD8-8A7C-C97BEFF8B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B744-2A49-4294-81C8-E5842CC0350F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C209-24C1-441E-8184-87F77DA35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47800"/>
            <a:ext cx="8229600" cy="4572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6291-072A-4727-A5F2-EEBAAC95D6E6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DDE2-551E-42F0-A02E-F7911F9B2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0F18-9E24-4769-B317-97035B9D605C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D9CD-8307-4011-BB12-A10CBFA41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E45E-4875-45D6-8E70-1A98A4055A87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9EC2-1646-434C-AC5C-E863332DD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83A5-9B71-44B0-B057-170A0303FBDA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4C52-FE2C-4D71-8686-375284A0D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8C73-DFC4-4F01-A8E9-26318BFE2470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66E7-C751-4A0B-AAE5-EF5D85D9B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0989-8293-4532-A82F-0682955C7EC4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002C-02A1-4C74-8ED4-560C0BC44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1467-0DE8-4048-8B42-0D8BAC775846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D524-7B52-4B55-9E1B-ECFA65B6E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312B-43E3-4F80-97B4-45F6B8171922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5B27-B278-4DBD-8202-7F8726A42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3007-7DCD-4C34-9525-E24A214A8951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3B9C-EBA6-4CB8-9EB5-17FA07B1A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8AD326-DF2B-4880-AC29-D658F7E7D735}" type="datetimeFigureOut">
              <a:rPr lang="en-US"/>
              <a:pPr>
                <a:defRPr/>
              </a:pPr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DDB19-C633-461A-8D6D-F7CD7404B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2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24" Type="http://schemas.openxmlformats.org/officeDocument/2006/relationships/slide" Target="slide21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Relationship Id="rId14" Type="http://schemas.openxmlformats.org/officeDocument/2006/relationships/slide" Target="slide17.xml"/><Relationship Id="rId22" Type="http://schemas.openxmlformats.org/officeDocument/2006/relationships/slide" Target="slide49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97893"/>
            <a:ext cx="9237025" cy="246221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2060">
                      <a:alpha val="35000"/>
                    </a:srgbClr>
                  </a:outerShdw>
                </a:effectLst>
              </a:rPr>
              <a:t>Jeopardy</a:t>
            </a:r>
            <a:endParaRPr lang="en-US" sz="15000" b="1" cap="none" spc="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206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838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Answer: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400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7200" dirty="0">
                <a:solidFill>
                  <a:srgbClr val="FF0000"/>
                </a:solidFill>
              </a:rPr>
              <a:t>What is a required Level 1 investigation?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229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Question: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500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b="1" dirty="0">
                <a:solidFill>
                  <a:srgbClr val="2F56FB"/>
                </a:solidFill>
              </a:rPr>
              <a:t>Which are significant deficiencies/rule violations?</a:t>
            </a:r>
            <a:endParaRPr lang="en-US" sz="3400" dirty="0">
              <a:solidFill>
                <a:srgbClr val="2F56FB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srgbClr val="2F56FB"/>
                </a:solidFill>
              </a:rPr>
              <a:t>a)	A new well in use during the survey that has 	received a conditional approval letter</a:t>
            </a:r>
            <a:endParaRPr lang="en-US" sz="3000" dirty="0">
              <a:solidFill>
                <a:srgbClr val="2F56FB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srgbClr val="2F56FB"/>
                </a:solidFill>
              </a:rPr>
              <a:t>b)	A chlorinator in use. No final approval. 	Verification of NSF certification was only 	condition in conditional approval letter</a:t>
            </a:r>
            <a:endParaRPr lang="en-US" sz="3000" dirty="0">
              <a:solidFill>
                <a:srgbClr val="2F56FB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srgbClr val="2F56FB"/>
                </a:solidFill>
              </a:rPr>
              <a:t>c)	A new reservoir with conditional approval 5 	years ago but construction is not completed</a:t>
            </a:r>
            <a:endParaRPr lang="en-US" sz="3000" dirty="0">
              <a:solidFill>
                <a:srgbClr val="2F56FB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Answer: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500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5400" dirty="0">
                <a:solidFill>
                  <a:srgbClr val="FF0000"/>
                </a:solidFill>
              </a:rPr>
              <a:t>What is (a):	</a:t>
            </a:r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A new well in use during the survey that has received a conditional approval letter</a:t>
            </a:r>
          </a:p>
          <a:p>
            <a:pPr lvl="0"/>
            <a:endParaRPr lang="en-US" sz="36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Infrastructure is not supposed to be used until final approval has been granted.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1434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dirty="0">
                <a:solidFill>
                  <a:srgbClr val="031F97"/>
                </a:solidFill>
              </a:rPr>
              <a:t>Question:</a:t>
            </a:r>
            <a:br>
              <a:rPr lang="en-US" sz="4800" dirty="0">
                <a:solidFill>
                  <a:srgbClr val="031F97"/>
                </a:solidFill>
              </a:rPr>
            </a:br>
            <a:r>
              <a:rPr lang="en-US" sz="4800" dirty="0">
                <a:solidFill>
                  <a:srgbClr val="031F97"/>
                </a:solidFill>
              </a:rPr>
              <a:t>Public Notification 100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Public Notice is required when there are these of any regulation by the water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dirty="0">
                <a:solidFill>
                  <a:srgbClr val="031F97"/>
                </a:solidFill>
              </a:rPr>
              <a:t>Answer:</a:t>
            </a:r>
            <a:br>
              <a:rPr lang="en-US" sz="4800" dirty="0">
                <a:solidFill>
                  <a:srgbClr val="031F97"/>
                </a:solidFill>
              </a:rPr>
            </a:br>
            <a:r>
              <a:rPr lang="en-US" sz="4800" dirty="0">
                <a:solidFill>
                  <a:srgbClr val="031F97"/>
                </a:solidFill>
              </a:rPr>
              <a:t>Public Notification 100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9600" dirty="0">
                <a:solidFill>
                  <a:srgbClr val="FF0000"/>
                </a:solidFill>
              </a:rPr>
              <a:t>What are violations</a:t>
            </a:r>
          </a:p>
        </p:txBody>
      </p:sp>
      <p:pic>
        <p:nvPicPr>
          <p:cNvPr id="1638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dirty="0">
                <a:solidFill>
                  <a:srgbClr val="031F97"/>
                </a:solidFill>
              </a:rPr>
              <a:t>Question:</a:t>
            </a:r>
            <a:br>
              <a:rPr lang="en-US" sz="5400" dirty="0">
                <a:solidFill>
                  <a:srgbClr val="031F97"/>
                </a:solidFill>
              </a:rPr>
            </a:br>
            <a:r>
              <a:rPr lang="en-US" sz="5400" dirty="0">
                <a:solidFill>
                  <a:srgbClr val="031F97"/>
                </a:solidFill>
              </a:rPr>
              <a:t>Public Notification 200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A distribution water outage (zero or negative pressure)requires which Tier of public notice?</a:t>
            </a:r>
          </a:p>
          <a:p>
            <a:pPr algn="ctr" eaLnBrk="1" hangingPunct="1">
              <a:buNone/>
            </a:pPr>
            <a:endParaRPr lang="en-US" sz="6000" dirty="0">
              <a:solidFill>
                <a:srgbClr val="2F56FB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Question: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Public Notification 200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9600" dirty="0">
                <a:solidFill>
                  <a:srgbClr val="FF0000"/>
                </a:solidFill>
              </a:rPr>
              <a:t>What is Tier 1</a:t>
            </a:r>
          </a:p>
          <a:p>
            <a:pPr algn="ctr" eaLnBrk="1" hangingPunct="1">
              <a:buNone/>
            </a:pPr>
            <a:r>
              <a:rPr lang="en-US" sz="9600" dirty="0">
                <a:solidFill>
                  <a:srgbClr val="FF0000"/>
                </a:solidFill>
              </a:rPr>
              <a:t>*boil notice*</a:t>
            </a:r>
          </a:p>
          <a:p>
            <a:pPr algn="ctr" eaLnBrk="1" hangingPunct="1">
              <a:buNone/>
            </a:pP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1843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Question: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Public Notification 300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800" dirty="0">
                <a:solidFill>
                  <a:srgbClr val="2F56FB"/>
                </a:solidFill>
              </a:rPr>
              <a:t>This type notice includes: Acute MCL and distribution system sampling violation when </a:t>
            </a:r>
            <a:r>
              <a:rPr lang="en-US" sz="4800" i="1" dirty="0">
                <a:solidFill>
                  <a:srgbClr val="2F56FB"/>
                </a:solidFill>
              </a:rPr>
              <a:t>E. coli </a:t>
            </a:r>
            <a:r>
              <a:rPr lang="en-US" sz="4800" dirty="0">
                <a:solidFill>
                  <a:srgbClr val="2F56FB"/>
                </a:solidFill>
              </a:rPr>
              <a:t>are present</a:t>
            </a:r>
          </a:p>
          <a:p>
            <a:pPr algn="ctr" eaLnBrk="1" hangingPunct="1">
              <a:buNone/>
            </a:pPr>
            <a:endParaRPr lang="en-US" sz="4800" dirty="0">
              <a:solidFill>
                <a:srgbClr val="2F56FB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Answer: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Public Notification 300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9600" dirty="0">
                <a:solidFill>
                  <a:srgbClr val="FF0000"/>
                </a:solidFill>
              </a:rPr>
              <a:t>What is Tier 1</a:t>
            </a:r>
          </a:p>
          <a:p>
            <a:pPr algn="ctr" eaLnBrk="1" hangingPunct="1">
              <a:buNone/>
            </a:pP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2048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Question: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Public Notification 400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63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After a Tier 2 violation, you have __ days to post this notice.  After a Tier 1 you have __ days</a:t>
            </a:r>
          </a:p>
          <a:p>
            <a:pPr algn="ctr" eaLnBrk="1" hangingPunct="1">
              <a:buNone/>
            </a:pPr>
            <a:endParaRPr lang="en-US" sz="6000" dirty="0">
              <a:solidFill>
                <a:srgbClr val="2F56F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315200" y="0"/>
            <a:ext cx="18288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486400" y="0"/>
            <a:ext cx="18288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0"/>
            <a:ext cx="18288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28800" y="0"/>
            <a:ext cx="18288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15200" y="57912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86400" y="57912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57600" y="57912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57912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7912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15200" y="47244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6400" y="47244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7600" y="47244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47244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7244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5200" y="35814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35814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57600" y="35814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35814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5814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5200" y="25146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25146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25146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5146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514600"/>
            <a:ext cx="18288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0" y="13716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13716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13716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3716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18288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15000" y="15240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543800" y="15240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8600" y="2590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057400" y="2590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886200" y="2590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715000" y="2590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543800" y="2590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28600" y="3733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057400" y="3733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886200" y="3733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715000" y="3733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7543800" y="3733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28600" y="4876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057400" y="4876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886200" y="4876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715000" y="4876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543800" y="4876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28600" y="6019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057400" y="6019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886200" y="6019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715000" y="6019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543800" y="60198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981200" y="1524000"/>
            <a:ext cx="15240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886200" y="15240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8600" y="1524000"/>
            <a:ext cx="1371600" cy="838200"/>
          </a:xfrm>
          <a:prstGeom prst="roundRect">
            <a:avLst/>
          </a:prstGeom>
          <a:solidFill>
            <a:srgbClr val="2F56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78789"/>
              </p:ext>
            </p:extLst>
          </p:nvPr>
        </p:nvGraphicFramePr>
        <p:xfrm>
          <a:off x="0" y="0"/>
          <a:ext cx="9144000" cy="6902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73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Water system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hodgepodge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FF00"/>
                          </a:solidFill>
                        </a:rPr>
                        <a:t>Public Notification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Lead in schools/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child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FF00"/>
                          </a:solidFill>
                        </a:rPr>
                        <a:t>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Mixed Bag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hlinkClick r:id="rId3" action="ppaction://hlinksldjump"/>
                        </a:rPr>
                        <a:t>100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4" action="ppaction://hlinksldjump"/>
                        </a:rPr>
                        <a:t>100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5" action="ppaction://hlinksldjump"/>
                        </a:rPr>
                        <a:t>100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6" action="ppaction://hlinksldjump"/>
                        </a:rPr>
                        <a:t>100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hlinkClick r:id="rId7" action="ppaction://hlinksldjump"/>
                        </a:rPr>
                        <a:t>100</a:t>
                      </a:r>
                      <a:endParaRPr lang="en-US" sz="28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hlinkClick r:id="rId8" action="ppaction://hlinksldjump"/>
                        </a:rPr>
                        <a:t>200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9" action="ppaction://hlinksldjump"/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0" action="ppaction://hlinksldjump"/>
                        </a:rPr>
                        <a:t>200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1" action="ppaction://hlinksldjump"/>
                        </a:rPr>
                        <a:t>200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hlinkClick r:id="rId12" action="ppaction://hlinksldjump"/>
                        </a:rPr>
                        <a:t>200</a:t>
                      </a:r>
                      <a:endParaRPr lang="en-US" sz="28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3" action="ppaction://hlinksldjump"/>
                        </a:rPr>
                        <a:t>300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4" action="ppaction://hlinksldjump"/>
                        </a:rPr>
                        <a:t>300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5" action="ppaction://hlinksldjump"/>
                        </a:rPr>
                        <a:t>300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6" action="ppaction://hlinksldjump"/>
                        </a:rPr>
                        <a:t>300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hlinkClick r:id="rId17" action="ppaction://hlinksldjump"/>
                        </a:rPr>
                        <a:t>300</a:t>
                      </a:r>
                      <a:endParaRPr lang="en-US" sz="28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8" action="ppaction://hlinksldjump"/>
                        </a:rPr>
                        <a:t>400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9" action="ppaction://hlinksldjump"/>
                        </a:rPr>
                        <a:t>400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0" action="ppaction://hlinksldjump"/>
                        </a:rPr>
                        <a:t>400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1" action="ppaction://hlinksldjump"/>
                        </a:rPr>
                        <a:t>400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hlinkClick r:id="rId22" action="ppaction://hlinksldjump"/>
                        </a:rPr>
                        <a:t>400</a:t>
                      </a:r>
                      <a:endParaRPr lang="en-US" sz="28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3" action="ppaction://hlinksldjump"/>
                        </a:rPr>
                        <a:t>500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4" action="ppaction://hlinksldjump"/>
                        </a:rPr>
                        <a:t>500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5" action="ppaction://hlinksldjump"/>
                        </a:rPr>
                        <a:t>500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6" action="ppaction://hlinksldjump"/>
                        </a:rPr>
                        <a:t>500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hlinkClick r:id="rId27" action="ppaction://hlinksldjump"/>
                        </a:rPr>
                        <a:t>500</a:t>
                      </a:r>
                      <a:endParaRPr lang="en-US" sz="28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4" grpId="0" animBg="1"/>
      <p:bldP spid="23" grpId="0" animBg="1"/>
      <p:bldP spid="22" grpId="0" animBg="1"/>
      <p:bldP spid="21" grpId="0" animBg="1"/>
      <p:bldP spid="15" grpId="0" animBg="1"/>
      <p:bldP spid="28" grpId="0" animBg="1"/>
      <p:bldP spid="27" grpId="0" animBg="1"/>
      <p:bldP spid="26" grpId="0" animBg="1"/>
      <p:bldP spid="25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Answer: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Public Notification 400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8000" dirty="0">
                <a:solidFill>
                  <a:srgbClr val="FF0000"/>
                </a:solidFill>
              </a:rPr>
              <a:t>What is 30 days and 1 day (24 hours)</a:t>
            </a:r>
          </a:p>
          <a:p>
            <a:pPr algn="ctr" eaLnBrk="1" hangingPunct="1">
              <a:buNone/>
            </a:pP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253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Question: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Public Notification 500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How often does a Tier 1 public notice need to be re-issued for an on-going situation?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Answer: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Public Notification 500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800" dirty="0">
                <a:solidFill>
                  <a:srgbClr val="FF0000"/>
                </a:solidFill>
              </a:rPr>
              <a:t>What is:</a:t>
            </a:r>
          </a:p>
          <a:p>
            <a:pPr algn="ctr" eaLnBrk="1" hangingPunct="1">
              <a:buNone/>
            </a:pPr>
            <a:r>
              <a:rPr lang="en-US" sz="4800" u="sng" dirty="0">
                <a:solidFill>
                  <a:srgbClr val="FF0000"/>
                </a:solidFill>
              </a:rPr>
              <a:t>Every 3 months </a:t>
            </a:r>
          </a:p>
          <a:p>
            <a:pPr algn="ctr" eaLnBrk="1" hangingPunct="1">
              <a:buNone/>
            </a:pPr>
            <a:r>
              <a:rPr lang="en-US" sz="4800" dirty="0">
                <a:solidFill>
                  <a:srgbClr val="FF0000"/>
                </a:solidFill>
              </a:rPr>
              <a:t>*or more frequently at the discretion of the Authority for as long as the violation or situation persists*</a:t>
            </a:r>
          </a:p>
        </p:txBody>
      </p:sp>
      <p:pic>
        <p:nvPicPr>
          <p:cNvPr id="2458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 - 100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What EPA document is referenced for sampling protocol in schools?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Schools- 100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>
          <a:xfrm>
            <a:off x="3534508" y="2332037"/>
            <a:ext cx="5152292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What is the </a:t>
            </a:r>
          </a:p>
          <a:p>
            <a:pPr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3T’s for </a:t>
            </a:r>
          </a:p>
          <a:p>
            <a:pPr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Reducing Lead</a:t>
            </a:r>
          </a:p>
          <a:p>
            <a:pPr eaLnBrk="1" hangingPunct="1">
              <a:buNone/>
            </a:pP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662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209800"/>
            <a:ext cx="3429000" cy="41557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Schools- 200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2F56FB"/>
                </a:solidFill>
              </a:rPr>
              <a:t>Which taps should be sampled?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 - 200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304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endParaRPr lang="en-US" sz="6000" dirty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endParaRPr lang="en-US" sz="6000" dirty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r>
              <a:rPr lang="en-US" sz="6000" dirty="0">
                <a:solidFill>
                  <a:srgbClr val="FF0000"/>
                </a:solidFill>
              </a:rPr>
              <a:t>Every outlet used for cooking and drinking should be sampled.</a:t>
            </a:r>
          </a:p>
        </p:txBody>
      </p:sp>
      <p:pic>
        <p:nvPicPr>
          <p:cNvPr id="2867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419600"/>
            <a:ext cx="2173408" cy="221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098" y="4461736"/>
            <a:ext cx="1929212" cy="2201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451967"/>
            <a:ext cx="1837606" cy="21889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Schools- 300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What is the level for a safe amount of lead?</a:t>
            </a:r>
          </a:p>
          <a:p>
            <a:pPr algn="ctr" eaLnBrk="1" hangingPunct="1">
              <a:buNone/>
            </a:pPr>
            <a:endParaRPr lang="en-US" sz="6000" dirty="0">
              <a:solidFill>
                <a:srgbClr val="2F56FB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Schools- 300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What is zero</a:t>
            </a:r>
          </a:p>
        </p:txBody>
      </p:sp>
      <p:pic>
        <p:nvPicPr>
          <p:cNvPr id="3072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Schools- 400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43523" y="24384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How often do schools and child care facilities need to test for lead?</a:t>
            </a:r>
          </a:p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(OR </a:t>
            </a:r>
            <a:r>
              <a:rPr lang="en-US" sz="6000" dirty="0" err="1">
                <a:solidFill>
                  <a:srgbClr val="2F56FB"/>
                </a:solidFill>
              </a:rPr>
              <a:t>Dept</a:t>
            </a:r>
            <a:r>
              <a:rPr lang="en-US" sz="6000" dirty="0">
                <a:solidFill>
                  <a:srgbClr val="2F56FB"/>
                </a:solidFill>
              </a:rPr>
              <a:t> of Ed)</a:t>
            </a:r>
          </a:p>
          <a:p>
            <a:pPr algn="ctr" eaLnBrk="1" hangingPunct="1">
              <a:buNone/>
            </a:pPr>
            <a:endParaRPr lang="en-US" sz="6000" dirty="0">
              <a:solidFill>
                <a:srgbClr val="2F56F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Question: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100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 anchor="ctr"/>
          <a:lstStyle/>
          <a:p>
            <a:pPr algn="ctr" eaLnBrk="1" hangingPunct="1">
              <a:buNone/>
            </a:pPr>
            <a:r>
              <a:rPr lang="en-US" sz="5400" dirty="0">
                <a:solidFill>
                  <a:srgbClr val="2F56FB"/>
                </a:solidFill>
              </a:rPr>
              <a:t>True or False</a:t>
            </a:r>
          </a:p>
          <a:p>
            <a:pPr algn="ctr" eaLnBrk="1" hangingPunct="1">
              <a:buNone/>
            </a:pPr>
            <a:r>
              <a:rPr lang="en-US" sz="5400" dirty="0">
                <a:solidFill>
                  <a:srgbClr val="2F56FB"/>
                </a:solidFill>
              </a:rPr>
              <a:t>Adding UV requires plan review only if required to treat recurring coliform or other pathogens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 - 400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7200" dirty="0">
                <a:solidFill>
                  <a:srgbClr val="FF0000"/>
                </a:solidFill>
              </a:rPr>
              <a:t>What is every 6 years</a:t>
            </a:r>
          </a:p>
        </p:txBody>
      </p:sp>
      <p:pic>
        <p:nvPicPr>
          <p:cNvPr id="3277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Schools- 500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5400" dirty="0">
                <a:solidFill>
                  <a:srgbClr val="2F56FB"/>
                </a:solidFill>
              </a:rPr>
              <a:t>List 3 mitigation options (for schools which are not separate PWSs) and the level at which mitigation is required</a:t>
            </a:r>
          </a:p>
          <a:p>
            <a:pPr algn="ctr" eaLnBrk="1" hangingPunct="1">
              <a:buNone/>
            </a:pPr>
            <a:endParaRPr lang="en-US" sz="5400" dirty="0">
              <a:solidFill>
                <a:srgbClr val="2F56FB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Lead in Schools - 500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endParaRPr lang="en-US" sz="6000" dirty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r>
              <a:rPr lang="en-US" sz="5400" dirty="0">
                <a:solidFill>
                  <a:srgbClr val="FF0000"/>
                </a:solidFill>
              </a:rPr>
              <a:t>Mitigation options:</a:t>
            </a:r>
          </a:p>
          <a:p>
            <a:pPr eaLnBrk="1" hangingPunct="1">
              <a:buNone/>
            </a:pPr>
            <a:r>
              <a:rPr lang="en-US" sz="4400" dirty="0">
                <a:solidFill>
                  <a:srgbClr val="FF0000"/>
                </a:solidFill>
              </a:rPr>
              <a:t>*replacement   *flushing program</a:t>
            </a:r>
          </a:p>
          <a:p>
            <a:pPr eaLnBrk="1" hangingPunct="1">
              <a:buNone/>
            </a:pPr>
            <a:r>
              <a:rPr lang="en-US" sz="4400" dirty="0">
                <a:solidFill>
                  <a:srgbClr val="FF0000"/>
                </a:solidFill>
              </a:rPr>
              <a:t>*POU treatment  </a:t>
            </a:r>
          </a:p>
          <a:p>
            <a:pPr eaLnBrk="1" hangingPunct="1">
              <a:buNone/>
            </a:pPr>
            <a:r>
              <a:rPr lang="en-US" sz="4400" dirty="0">
                <a:solidFill>
                  <a:srgbClr val="FF0000"/>
                </a:solidFill>
              </a:rPr>
              <a:t>*permanent shut off</a:t>
            </a:r>
          </a:p>
        </p:txBody>
      </p:sp>
      <p:pic>
        <p:nvPicPr>
          <p:cNvPr id="3482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5172686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Mitigation is required at: </a:t>
            </a:r>
          </a:p>
          <a:p>
            <a:r>
              <a:rPr lang="en-US" sz="4400" dirty="0"/>
              <a:t>15 ppb*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Distribution- 100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What is a reverse flow of undesirable materials &amp; contaminants into the water mains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5908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Distribution- 100</a:t>
            </a:r>
          </a:p>
        </p:txBody>
      </p:sp>
      <p:pic>
        <p:nvPicPr>
          <p:cNvPr id="3686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124200"/>
            <a:ext cx="82296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 backflow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Distribution- 200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2F56FB"/>
                </a:solidFill>
              </a:rPr>
              <a:t>True or False:</a:t>
            </a:r>
          </a:p>
          <a:p>
            <a:pPr algn="ctr" eaLnBrk="1" hangingPunct="1">
              <a:buNone/>
            </a:pPr>
            <a:r>
              <a:rPr lang="en-US" sz="6600" dirty="0">
                <a:solidFill>
                  <a:srgbClr val="2F56FB"/>
                </a:solidFill>
              </a:rPr>
              <a:t>Check valves require an outside power supply or signal to operate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Distribution- 200</a:t>
            </a:r>
          </a:p>
        </p:txBody>
      </p:sp>
      <p:pic>
        <p:nvPicPr>
          <p:cNvPr id="3891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953000" y="25908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15075" y="25146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7200" dirty="0">
                <a:solidFill>
                  <a:srgbClr val="FF0000"/>
                </a:solidFill>
              </a:rPr>
              <a:t>What is false</a:t>
            </a:r>
          </a:p>
        </p:txBody>
      </p:sp>
      <p:pic>
        <p:nvPicPr>
          <p:cNvPr id="10" name="Picture 9" descr="check valv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733800"/>
            <a:ext cx="3333750" cy="2876550"/>
          </a:xfrm>
          <a:prstGeom prst="rect">
            <a:avLst/>
          </a:prstGeom>
        </p:spPr>
      </p:pic>
      <p:pic>
        <p:nvPicPr>
          <p:cNvPr id="11" name="Picture 10" descr="dbl check valv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3810000"/>
            <a:ext cx="390572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Distribution- 300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800" dirty="0">
                <a:solidFill>
                  <a:srgbClr val="2F56FB"/>
                </a:solidFill>
              </a:rPr>
              <a:t>This is a link or structural arrangement where potable water in a distribution system can be exposed to unwanted contaminants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029200" y="4648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933700" y="2667000"/>
            <a:ext cx="3276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Distribution- 300</a:t>
            </a:r>
          </a:p>
        </p:txBody>
      </p:sp>
      <p:pic>
        <p:nvPicPr>
          <p:cNvPr id="4096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" y="4618037"/>
            <a:ext cx="3276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066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5400" dirty="0">
                <a:solidFill>
                  <a:srgbClr val="FF0000"/>
                </a:solidFill>
              </a:rPr>
              <a:t>What is a cross connection</a:t>
            </a:r>
          </a:p>
        </p:txBody>
      </p:sp>
      <p:pic>
        <p:nvPicPr>
          <p:cNvPr id="12" name="Picture 11" descr="cross connection 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581400"/>
            <a:ext cx="6553200" cy="29015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Distribution- 400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2F56FB"/>
                </a:solidFill>
              </a:rPr>
              <a:t>The minimum psi requirement at a service connection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Answer: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100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365858" y="18288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What is TRUE</a:t>
            </a:r>
          </a:p>
          <a:p>
            <a:pPr algn="ctr" eaLnBrk="1" hangingPunct="1">
              <a:buNone/>
            </a:pPr>
            <a:r>
              <a:rPr lang="en-US" sz="6600" u="sng" dirty="0">
                <a:solidFill>
                  <a:srgbClr val="FF0000"/>
                </a:solidFill>
              </a:rPr>
              <a:t>Bonus question:</a:t>
            </a:r>
          </a:p>
          <a:p>
            <a:pPr algn="ctr" eaLnBrk="1" hangingPunct="1">
              <a:buNone/>
            </a:pPr>
            <a:r>
              <a:rPr lang="en-US" sz="5400" dirty="0">
                <a:solidFill>
                  <a:srgbClr val="FF0000"/>
                </a:solidFill>
              </a:rPr>
              <a:t>Would significant deficiencies still apply if UV was not required?</a:t>
            </a:r>
          </a:p>
        </p:txBody>
      </p:sp>
      <p:pic>
        <p:nvPicPr>
          <p:cNvPr id="614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306500" y="54594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314700" y="4089725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446850" y="2731625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523275" y="4112875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-254650" y="5454575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-265250" y="407815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-228600" y="274995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Distribution- 400</a:t>
            </a:r>
          </a:p>
        </p:txBody>
      </p:sp>
      <p:pic>
        <p:nvPicPr>
          <p:cNvPr id="4301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124200"/>
            <a:ext cx="82296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psi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Distribution- 500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23985" y="1828800"/>
            <a:ext cx="8229600" cy="2362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800" dirty="0">
                <a:solidFill>
                  <a:srgbClr val="2F56FB"/>
                </a:solidFill>
              </a:rPr>
              <a:t>What location(s) can NOT be used for distribution samples </a:t>
            </a:r>
          </a:p>
          <a:p>
            <a:pPr algn="ctr" eaLnBrk="1" hangingPunct="1">
              <a:buNone/>
            </a:pPr>
            <a:r>
              <a:rPr lang="en-US" sz="4800" dirty="0">
                <a:solidFill>
                  <a:srgbClr val="2F56FB"/>
                </a:solidFill>
              </a:rPr>
              <a:t>(lead/copper, coliform, DBP’s)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4495800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	Bathroom sinks</a:t>
            </a:r>
          </a:p>
          <a:p>
            <a:r>
              <a:rPr lang="en-US" sz="3200" dirty="0"/>
              <a:t>b)	Kitchen sinks</a:t>
            </a:r>
          </a:p>
          <a:p>
            <a:r>
              <a:rPr lang="en-US" sz="3200" dirty="0"/>
              <a:t>c)	Water bottle filling stations</a:t>
            </a:r>
          </a:p>
          <a:p>
            <a:r>
              <a:rPr lang="en-US" sz="3200" dirty="0"/>
              <a:t>d)	Water fountains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Distribution- 500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228600" y="2209801"/>
            <a:ext cx="8229600" cy="2773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What is:</a:t>
            </a:r>
          </a:p>
          <a:p>
            <a:pPr marL="0" indent="0" algn="ctr" eaLnBrk="1" hangingPunct="1">
              <a:buNone/>
            </a:pPr>
            <a:r>
              <a:rPr lang="en-US" sz="4800" dirty="0">
                <a:solidFill>
                  <a:srgbClr val="FF0000"/>
                </a:solidFill>
              </a:rPr>
              <a:t>c)	Water bottle filling stations</a:t>
            </a:r>
          </a:p>
          <a:p>
            <a:pPr marL="0" indent="0" algn="ctr" eaLnBrk="1" hangingPunct="1">
              <a:buNone/>
            </a:pPr>
            <a:r>
              <a:rPr lang="en-US" sz="4800" dirty="0">
                <a:solidFill>
                  <a:srgbClr val="FF0000"/>
                </a:solidFill>
              </a:rPr>
              <a:t>*usually have built in filters *</a:t>
            </a:r>
          </a:p>
        </p:txBody>
      </p:sp>
      <p:pic>
        <p:nvPicPr>
          <p:cNvPr id="4506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2F56F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Bag- 100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2F56FB"/>
                </a:solidFill>
              </a:rPr>
              <a:t>What is the </a:t>
            </a:r>
            <a:r>
              <a:rPr lang="en-US" sz="6600" u="sng" dirty="0">
                <a:solidFill>
                  <a:srgbClr val="2F56FB"/>
                </a:solidFill>
              </a:rPr>
              <a:t>new</a:t>
            </a:r>
            <a:r>
              <a:rPr lang="en-US" sz="6600" dirty="0">
                <a:solidFill>
                  <a:srgbClr val="2F56FB"/>
                </a:solidFill>
              </a:rPr>
              <a:t> acute level for arsenic?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306500" y="54594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446850" y="2731625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523275" y="4112875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-254650" y="5454575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-265250" y="407815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-228600" y="274995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Bag- 100</a:t>
            </a:r>
          </a:p>
        </p:txBody>
      </p:sp>
      <p:pic>
        <p:nvPicPr>
          <p:cNvPr id="4301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545714"/>
            <a:ext cx="82296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35 ppb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latin typeface="+mn-lt"/>
                <a:cs typeface="+mn-cs"/>
              </a:rPr>
              <a:t>*formerly there was no acute level, just an MCL of 10 ppb*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Bag- 200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2F56FB"/>
                </a:solidFill>
              </a:rPr>
              <a:t>What document should a water system refer to in the event of a routine coliform positive sample result?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Bag- 200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3124200" y="3124200"/>
            <a:ext cx="4686300" cy="76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buNone/>
            </a:pPr>
            <a:endParaRPr lang="en-US" sz="5800" dirty="0">
              <a:solidFill>
                <a:srgbClr val="FF0000"/>
              </a:solidFill>
            </a:endParaRPr>
          </a:p>
          <a:p>
            <a:pPr algn="r" eaLnBrk="1" hangingPunct="1">
              <a:buNone/>
            </a:pPr>
            <a:endParaRPr lang="en-US" sz="5800" dirty="0">
              <a:solidFill>
                <a:srgbClr val="FF0000"/>
              </a:solidFill>
            </a:endParaRPr>
          </a:p>
          <a:p>
            <a:pPr algn="r" eaLnBrk="1" hangingPunct="1">
              <a:buNone/>
            </a:pPr>
            <a:r>
              <a:rPr lang="en-US" sz="5800" dirty="0">
                <a:solidFill>
                  <a:srgbClr val="FF0000"/>
                </a:solidFill>
              </a:rPr>
              <a:t>	What is a </a:t>
            </a:r>
          </a:p>
          <a:p>
            <a:pPr algn="r" eaLnBrk="1" hangingPunct="1">
              <a:buNone/>
            </a:pPr>
            <a:r>
              <a:rPr lang="en-US" sz="5800" dirty="0">
                <a:solidFill>
                  <a:srgbClr val="FF0000"/>
                </a:solidFill>
              </a:rPr>
              <a:t>			coliform </a:t>
            </a:r>
          </a:p>
          <a:p>
            <a:pPr algn="r" eaLnBrk="1" hangingPunct="1">
              <a:buNone/>
            </a:pPr>
            <a:r>
              <a:rPr lang="en-US" sz="5800" dirty="0">
                <a:solidFill>
                  <a:srgbClr val="FF0000"/>
                </a:solidFill>
              </a:rPr>
              <a:t>		sampling plan?</a:t>
            </a:r>
          </a:p>
        </p:txBody>
      </p:sp>
      <p:pic>
        <p:nvPicPr>
          <p:cNvPr id="4506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52600"/>
            <a:ext cx="3873959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Bag- 300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400" dirty="0">
                <a:solidFill>
                  <a:srgbClr val="2F56FB"/>
                </a:solidFill>
              </a:rPr>
              <a:t>How many times a week are you supposed to test and record the chlorine residual in the distribution system if a system uses chlorine for residual maintenance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Bag- 300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What is at least twice per week</a:t>
            </a:r>
          </a:p>
        </p:txBody>
      </p:sp>
      <p:pic>
        <p:nvPicPr>
          <p:cNvPr id="4506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2F56F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Bag- 400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5400" dirty="0">
                <a:solidFill>
                  <a:srgbClr val="2F56FB"/>
                </a:solidFill>
              </a:rPr>
              <a:t>What is the length of time a groundwater system has to correct deficiencies noted during a survey?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Question: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200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6021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4000" u="sng" dirty="0">
                <a:solidFill>
                  <a:srgbClr val="2F56FB"/>
                </a:solidFill>
              </a:rPr>
              <a:t>In what scenario(s) would a DWS hydrogeologist be available to do a site visit with you?</a:t>
            </a:r>
          </a:p>
          <a:p>
            <a:pPr lvl="1"/>
            <a:endParaRPr lang="en-US" dirty="0">
              <a:solidFill>
                <a:srgbClr val="2F56FB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2F56FB"/>
                </a:solidFill>
              </a:rPr>
              <a:t>a)	Contamination/spill next to a well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F56FB"/>
                </a:solidFill>
              </a:rPr>
              <a:t>b)	New brewery nearby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F56FB"/>
                </a:solidFill>
              </a:rPr>
              <a:t>c)	Confirmed E. coli in spring sources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F56FB"/>
                </a:solidFill>
              </a:rPr>
              <a:t>d)	A and C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F56FB"/>
                </a:solidFill>
              </a:rPr>
              <a:t>e)	All of the above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Bag- 400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What is 18 weeks</a:t>
            </a:r>
          </a:p>
        </p:txBody>
      </p:sp>
      <p:pic>
        <p:nvPicPr>
          <p:cNvPr id="4506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2F56F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Question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Bag- 500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endParaRPr lang="en-US" sz="4000" dirty="0">
              <a:solidFill>
                <a:srgbClr val="2F56FB"/>
              </a:solidFill>
            </a:endParaRPr>
          </a:p>
          <a:p>
            <a:pPr algn="ctr" eaLnBrk="1" hangingPunct="1">
              <a:buNone/>
            </a:pPr>
            <a:r>
              <a:rPr lang="en-US" sz="5400" dirty="0">
                <a:solidFill>
                  <a:srgbClr val="2F56FB"/>
                </a:solidFill>
              </a:rPr>
              <a:t>What are the (4) criteria for outstanding performer determination?</a:t>
            </a:r>
          </a:p>
          <a:p>
            <a:pPr algn="ctr" eaLnBrk="1" hangingPunct="1">
              <a:buNone/>
            </a:pPr>
            <a:endParaRPr lang="en-US" sz="4000" dirty="0">
              <a:solidFill>
                <a:srgbClr val="2F56FB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031F97"/>
                </a:solidFill>
              </a:rPr>
              <a:t>Answer : </a:t>
            </a:r>
            <a:br>
              <a:rPr lang="en-US" sz="6000" dirty="0">
                <a:solidFill>
                  <a:srgbClr val="031F97"/>
                </a:solidFill>
              </a:rPr>
            </a:br>
            <a:r>
              <a:rPr lang="en-US" sz="6000" dirty="0">
                <a:solidFill>
                  <a:srgbClr val="031F97"/>
                </a:solidFill>
              </a:rPr>
              <a:t>Mixed Bag- 500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859" y="2583778"/>
            <a:ext cx="8661641" cy="2958032"/>
          </a:xfrm>
          <a:prstGeom prst="rect">
            <a:avLst/>
          </a:prstGeom>
        </p:spPr>
      </p:pic>
      <p:pic>
        <p:nvPicPr>
          <p:cNvPr id="45060" name="Picture 2" descr="C:\Users\Robin\AppData\Local\Microsoft\Windows\Temporary Internet Files\Content.IE5\UKPIYV1G\MCj0442122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682" y="5346547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F56F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Answer: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200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358042" y="2362200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000" dirty="0">
                <a:solidFill>
                  <a:srgbClr val="FF0000"/>
                </a:solidFill>
              </a:rPr>
              <a:t>What is d) Both A and C</a:t>
            </a:r>
          </a:p>
          <a:p>
            <a:pPr algn="ctr" eaLnBrk="1" hangingPunct="1">
              <a:buNone/>
            </a:pPr>
            <a:r>
              <a:rPr lang="en-US" sz="4400" dirty="0">
                <a:solidFill>
                  <a:srgbClr val="FF0000"/>
                </a:solidFill>
              </a:rPr>
              <a:t>Spill next to well, and confirmed EC at spring source </a:t>
            </a:r>
          </a:p>
          <a:p>
            <a:pPr algn="ctr" eaLnBrk="1" hangingPunct="1">
              <a:buNone/>
            </a:pPr>
            <a:r>
              <a:rPr lang="en-US" sz="4400" dirty="0">
                <a:solidFill>
                  <a:srgbClr val="FF0000"/>
                </a:solidFill>
              </a:rPr>
              <a:t>(to help look for potential contaminant sources and construction deficiencies)</a:t>
            </a:r>
          </a:p>
          <a:p>
            <a:pPr algn="ctr" eaLnBrk="1" hangingPunct="1">
              <a:buNone/>
            </a:pPr>
            <a:endParaRPr lang="en-US" sz="7000" dirty="0">
              <a:solidFill>
                <a:srgbClr val="FF0000"/>
              </a:solidFill>
            </a:endParaRPr>
          </a:p>
        </p:txBody>
      </p:sp>
      <p:pic>
        <p:nvPicPr>
          <p:cNvPr id="819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Question: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300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800" dirty="0">
                <a:solidFill>
                  <a:srgbClr val="2F56FB"/>
                </a:solidFill>
              </a:rPr>
              <a:t>True or False</a:t>
            </a:r>
          </a:p>
          <a:p>
            <a:pPr algn="ctr" eaLnBrk="1" hangingPunct="1">
              <a:buNone/>
            </a:pPr>
            <a:r>
              <a:rPr lang="en-US" sz="4800" dirty="0">
                <a:solidFill>
                  <a:srgbClr val="2F56FB"/>
                </a:solidFill>
              </a:rPr>
              <a:t>Only plan review engineers should submit inventory updates for a well in plan review.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Answer: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300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94323" y="1828800"/>
            <a:ext cx="8229600" cy="533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6600" dirty="0">
                <a:solidFill>
                  <a:srgbClr val="FF0000"/>
                </a:solidFill>
              </a:rPr>
              <a:t>What is False</a:t>
            </a:r>
          </a:p>
          <a:p>
            <a:pPr algn="ctr" eaLnBrk="1" hangingPunct="1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r>
              <a:rPr lang="en-US" sz="3600" i="1" dirty="0">
                <a:solidFill>
                  <a:srgbClr val="FF0000"/>
                </a:solidFill>
              </a:rPr>
              <a:t>While plan review engineers don’t usually do inventory updates until the project is final, if you know the well is in use – consider updating the inventory form and submitting to DMCE.</a:t>
            </a:r>
          </a:p>
          <a:p>
            <a:pPr algn="ctr" eaLnBrk="1" hangingPunct="1">
              <a:buNone/>
            </a:pP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24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rgbClr val="031F97"/>
                </a:solidFill>
              </a:rPr>
              <a:t>Question: </a:t>
            </a:r>
            <a:br>
              <a:rPr lang="en-US" sz="3600" dirty="0">
                <a:solidFill>
                  <a:srgbClr val="031F97"/>
                </a:solidFill>
              </a:rPr>
            </a:br>
            <a:r>
              <a:rPr lang="en-US" sz="3600" dirty="0">
                <a:solidFill>
                  <a:srgbClr val="031F97"/>
                </a:solidFill>
              </a:rPr>
              <a:t>Water System Hodgepodge 400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5400" dirty="0">
                <a:solidFill>
                  <a:srgbClr val="2F56FB"/>
                </a:solidFill>
              </a:rPr>
              <a:t>When the Total Coliform Rule (TCR) was replaced with the revised rules (RTCR), what did a total coliform MCL violation become?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0D742BEC8D847AD6D1E9664CFF278" ma:contentTypeVersion="18" ma:contentTypeDescription="Create a new document." ma:contentTypeScope="" ma:versionID="75ee7660c8d8132d79fe0525e5b2e913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8ca353d9-46b8-4a70-be18-546abf863936" targetNamespace="http://schemas.microsoft.com/office/2006/metadata/properties" ma:root="true" ma:fieldsID="bb9206e0e205b6e29bfde05f68437439" ns1:_="" ns2:_="" ns3:_="">
    <xsd:import namespace="http://schemas.microsoft.com/sharepoint/v3"/>
    <xsd:import namespace="59da1016-2a1b-4f8a-9768-d7a4932f6f16"/>
    <xsd:import namespace="8ca353d9-46b8-4a70-be18-546abf863936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353d9-46b8-4a70-be18-546abf863936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https://www.oregon.gov/oha/PH/HEALTHYENVIRONMENTS/DRINKINGWATER/PARTNERS/Documents/training/sf2018/dws-jeopardy.pptx</Url>
      <Description>DWS JEOPARDY</Description>
    </URL>
    <PublishingStartDate xmlns="http://schemas.microsoft.com/sharepoint/v3" xsi:nil="true"/>
    <PublishingExpirationDate xmlns="http://schemas.microsoft.com/sharepoint/v3" xsi:nil="true"/>
    <IASubtopic xmlns="59da1016-2a1b-4f8a-9768-d7a4932f6f16">Clean Water</IASubtopic>
    <DocumentExpirationDate xmlns="59da1016-2a1b-4f8a-9768-d7a4932f6f16">2021-12-31T08:00:00+00:00</DocumentExpirationDate>
    <Meta_x0020_Keywords xmlns="8ca353d9-46b8-4a70-be18-546abf863936" xsi:nil="true"/>
    <IACategory xmlns="59da1016-2a1b-4f8a-9768-d7a4932f6f16">Public Health</IACategory>
    <IATopic xmlns="59da1016-2a1b-4f8a-9768-d7a4932f6f16">Public Health - Environment</IATopic>
    <Meta_x0020_Description xmlns="8ca353d9-46b8-4a70-be18-546abf8639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1C4DF8-4D00-4537-80A2-4613A001F6CA}"/>
</file>

<file path=customXml/itemProps2.xml><?xml version="1.0" encoding="utf-8"?>
<ds:datastoreItem xmlns:ds="http://schemas.openxmlformats.org/officeDocument/2006/customXml" ds:itemID="{FD8FFDE1-4578-4375-9F9D-03514D0F120A}"/>
</file>

<file path=customXml/itemProps3.xml><?xml version="1.0" encoding="utf-8"?>
<ds:datastoreItem xmlns:ds="http://schemas.openxmlformats.org/officeDocument/2006/customXml" ds:itemID="{26482CD0-2968-41C2-8CF1-C6FD60E66917}"/>
</file>

<file path=docProps/app.xml><?xml version="1.0" encoding="utf-8"?>
<Properties xmlns="http://schemas.openxmlformats.org/officeDocument/2006/extended-properties" xmlns:vt="http://schemas.openxmlformats.org/officeDocument/2006/docPropsVTypes">
  <TotalTime>37745</TotalTime>
  <Words>872</Words>
  <Application>Microsoft Office PowerPoint</Application>
  <PresentationFormat>On-screen Show (4:3)</PresentationFormat>
  <Paragraphs>233</Paragraphs>
  <Slides>52</Slides>
  <Notes>52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Question:  Water System Hodgepodge 100</vt:lpstr>
      <vt:lpstr>Answer:  Water System Hodgepodge 100</vt:lpstr>
      <vt:lpstr>Question:  Water System Hodgepodge 200</vt:lpstr>
      <vt:lpstr>Answer:  Water System Hodgepodge 200</vt:lpstr>
      <vt:lpstr>Question:  Water System Hodgepodge 300</vt:lpstr>
      <vt:lpstr>Answer:  Water System Hodgepodge 300</vt:lpstr>
      <vt:lpstr>Question:  Water System Hodgepodge 400</vt:lpstr>
      <vt:lpstr>Answer:  Water System Hodgepodge 400</vt:lpstr>
      <vt:lpstr>Question:  Water System Hodgepodge 500</vt:lpstr>
      <vt:lpstr>Answer:  Water System Hodgepodge 500</vt:lpstr>
      <vt:lpstr>Question: Public Notification 100</vt:lpstr>
      <vt:lpstr>Answer: Public Notification 100</vt:lpstr>
      <vt:lpstr>Question: Public Notification 200</vt:lpstr>
      <vt:lpstr>Question: Public Notification 200</vt:lpstr>
      <vt:lpstr>Question: Public Notification 300</vt:lpstr>
      <vt:lpstr>Answer: Public Notification 300</vt:lpstr>
      <vt:lpstr>Question: Public Notification 400</vt:lpstr>
      <vt:lpstr>Answer: Public Notification 400</vt:lpstr>
      <vt:lpstr>Question: Public Notification 500</vt:lpstr>
      <vt:lpstr>Answer: Public Notification 500</vt:lpstr>
      <vt:lpstr>Question :  Lead in Schools - 100</vt:lpstr>
      <vt:lpstr>Answer :  Lead in Schools- 100</vt:lpstr>
      <vt:lpstr>Question :  Lead in Schools- 200</vt:lpstr>
      <vt:lpstr>Answer :  Lead in Schools - 200</vt:lpstr>
      <vt:lpstr>Question :  Lead in Schools- 300</vt:lpstr>
      <vt:lpstr>Answer :  Lead in Schools- 300</vt:lpstr>
      <vt:lpstr>Question :  Lead in Schools- 400</vt:lpstr>
      <vt:lpstr>Answer :  Lead in Schools - 400</vt:lpstr>
      <vt:lpstr>Question :  Lead in Schools- 500</vt:lpstr>
      <vt:lpstr>Answer :  Lead in Schools - 500</vt:lpstr>
      <vt:lpstr>Question :  Distribution- 100</vt:lpstr>
      <vt:lpstr>Answer :  Distribution- 100</vt:lpstr>
      <vt:lpstr>Question :  Distribution- 200</vt:lpstr>
      <vt:lpstr>Answer :  Distribution- 200</vt:lpstr>
      <vt:lpstr>Question :  Distribution- 300</vt:lpstr>
      <vt:lpstr>Answer :  Distribution- 300</vt:lpstr>
      <vt:lpstr>Question :  Distribution- 400</vt:lpstr>
      <vt:lpstr>Answer :  Distribution- 400</vt:lpstr>
      <vt:lpstr>Question :  Distribution- 500</vt:lpstr>
      <vt:lpstr>Answer :  Distribution- 500</vt:lpstr>
      <vt:lpstr>Question :  Mixed Bag- 100</vt:lpstr>
      <vt:lpstr>Answer :  Mixed Bag- 100</vt:lpstr>
      <vt:lpstr>Question :  Mixed Bag- 200</vt:lpstr>
      <vt:lpstr>Answer :  Mixed Bag- 200</vt:lpstr>
      <vt:lpstr>Question :  Mixed Bag- 300</vt:lpstr>
      <vt:lpstr>Answer :  Mixed Bag- 300</vt:lpstr>
      <vt:lpstr>Question :  Mixed Bag- 400</vt:lpstr>
      <vt:lpstr>Answer :  Mixed Bag- 400</vt:lpstr>
      <vt:lpstr>Question :  Mixed Bag- 500</vt:lpstr>
      <vt:lpstr>Answer :  Mixed Bag- 500</vt:lpstr>
    </vt:vector>
  </TitlesOfParts>
  <Company>Educational Technology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DWS JEOPARDY</dc:title>
  <dc:subject>DWS JEOPARDY</dc:subject>
  <dc:creator>Educational Technology Network</dc:creator>
  <cp:keywords>Jeopardy Powerpoint Template;Educational Technology</cp:keywords>
  <dc:description>www.edtechnetwork.com</dc:description>
  <cp:lastModifiedBy>KELLER Molly A</cp:lastModifiedBy>
  <cp:revision>547</cp:revision>
  <cp:lastPrinted>2018-03-12T22:15:55Z</cp:lastPrinted>
  <dcterms:created xsi:type="dcterms:W3CDTF">2009-08-08T13:06:01Z</dcterms:created>
  <dcterms:modified xsi:type="dcterms:W3CDTF">2018-04-24T22:02:23Z</dcterms:modified>
  <cp:category>Jeopardy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ec6f8ddb-3c6a-4ed4-af4d-d29857353aad,4;ec6f8ddb-3c6a-4ed4-af4d-d29857353aad,9;</vt:lpwstr>
  </property>
  <property fmtid="{D5CDD505-2E9C-101B-9397-08002B2CF9AE}" pid="3" name="ContentTypeId">
    <vt:lpwstr>0x0101001CD0D742BEC8D847AD6D1E9664CFF278</vt:lpwstr>
  </property>
  <property fmtid="{D5CDD505-2E9C-101B-9397-08002B2CF9AE}" pid="4" name="Order">
    <vt:r8>18300</vt:r8>
  </property>
</Properties>
</file>