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jpeg" ContentType="image/jpeg"/>
  <Default Extension="xml" ContentType="application/xml"/>
  <Default Extension="tiff" ContentType="image/tiff"/>
  <Override PartName="/ppt/presentation.xml" ContentType="application/vnd.openxmlformats-officedocument.presentationml.presentation.main+xml"/>
  <Override PartName="/ppt/slides/slide6.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21.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9.xml" ContentType="application/vnd.openxmlformats-officedocument.presentationml.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 id="2147483661" r:id="rId2"/>
  </p:sldMasterIdLst>
  <p:notesMasterIdLst>
    <p:notesMasterId r:id="rId38"/>
  </p:notesMasterIdLst>
  <p:sldIdLst>
    <p:sldId id="327" r:id="rId3"/>
    <p:sldId id="331" r:id="rId4"/>
    <p:sldId id="373" r:id="rId5"/>
    <p:sldId id="325" r:id="rId6"/>
    <p:sldId id="355" r:id="rId7"/>
    <p:sldId id="326" r:id="rId8"/>
    <p:sldId id="376" r:id="rId9"/>
    <p:sldId id="375" r:id="rId10"/>
    <p:sldId id="332" r:id="rId11"/>
    <p:sldId id="257" r:id="rId12"/>
    <p:sldId id="285" r:id="rId13"/>
    <p:sldId id="286" r:id="rId14"/>
    <p:sldId id="289" r:id="rId15"/>
    <p:sldId id="353" r:id="rId16"/>
    <p:sldId id="360" r:id="rId17"/>
    <p:sldId id="298" r:id="rId18"/>
    <p:sldId id="361" r:id="rId19"/>
    <p:sldId id="299" r:id="rId20"/>
    <p:sldId id="348" r:id="rId21"/>
    <p:sldId id="350" r:id="rId22"/>
    <p:sldId id="333" r:id="rId23"/>
    <p:sldId id="374" r:id="rId24"/>
    <p:sldId id="370" r:id="rId25"/>
    <p:sldId id="371" r:id="rId26"/>
    <p:sldId id="372" r:id="rId27"/>
    <p:sldId id="337" r:id="rId28"/>
    <p:sldId id="336" r:id="rId29"/>
    <p:sldId id="268" r:id="rId30"/>
    <p:sldId id="334" r:id="rId31"/>
    <p:sldId id="352" r:id="rId32"/>
    <p:sldId id="339" r:id="rId33"/>
    <p:sldId id="368" r:id="rId34"/>
    <p:sldId id="270" r:id="rId35"/>
    <p:sldId id="300" r:id="rId36"/>
    <p:sldId id="30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CEDE"/>
    <a:srgbClr val="93C8D7"/>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4" autoAdjust="0"/>
    <p:restoredTop sz="85315" autoAdjust="0"/>
  </p:normalViewPr>
  <p:slideViewPr>
    <p:cSldViewPr snapToGrid="0" snapToObjects="1">
      <p:cViewPr>
        <p:scale>
          <a:sx n="75" d="100"/>
          <a:sy n="75" d="100"/>
        </p:scale>
        <p:origin x="-540" y="402"/>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notesViewPr>
    <p:cSldViewPr snapToGrid="0" snapToObjects="1">
      <p:cViewPr>
        <p:scale>
          <a:sx n="150" d="100"/>
          <a:sy n="150" d="100"/>
        </p:scale>
        <p:origin x="-1160" y="325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549F15-100B-F84E-AAD3-CCC9E7859268}" type="datetimeFigureOut">
              <a:rPr lang="en-US" smtClean="0"/>
              <a:pPr/>
              <a:t>4/11/2013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EE23FF-4210-714E-AD00-46D944893B52}" type="slidenum">
              <a:rPr lang="en-US" smtClean="0"/>
              <a:pPr/>
              <a:t>‹#›</a:t>
            </a:fld>
            <a:endParaRPr lang="en-US"/>
          </a:p>
        </p:txBody>
      </p:sp>
    </p:spTree>
    <p:extLst>
      <p:ext uri="{BB962C8B-B14F-4D97-AF65-F5344CB8AC3E}">
        <p14:creationId xmlns:p14="http://schemas.microsoft.com/office/powerpoint/2010/main" xmlns="" val="4281039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
          <p:cNvSpPr>
            <a:spLocks noGrp="1" noRot="1" noChangeAspect="1" noChangeArrowheads="1"/>
          </p:cNvSpPr>
          <p:nvPr>
            <p:ph type="sldImg"/>
          </p:nvPr>
        </p:nvSpPr>
        <p:spPr>
          <a:solidFill>
            <a:srgbClr val="FFFFFF"/>
          </a:solidFill>
          <a:ln/>
        </p:spPr>
      </p:sp>
      <p:sp>
        <p:nvSpPr>
          <p:cNvPr id="224259" name="Rectangle 2"/>
          <p:cNvSpPr>
            <a:spLocks noGrp="1" noChangeArrowheads="1"/>
          </p:cNvSpPr>
          <p:nvPr>
            <p:ph type="body" idx="1"/>
          </p:nvPr>
        </p:nvSpPr>
        <p:spPr>
          <a:noFill/>
          <a:ln/>
        </p:spPr>
        <p:txBody>
          <a:bodyPr/>
          <a:lstStyle/>
          <a:p>
            <a:pPr marL="39688" eaLnBrk="1" hangingPunct="1"/>
            <a:r>
              <a:rPr lang="en-US" sz="1800" dirty="0">
                <a:solidFill>
                  <a:srgbClr val="000000"/>
                </a:solidFill>
                <a:latin typeface="Lucida Grande" charset="0"/>
                <a:ea typeface="Lucida Grande" charset="0"/>
                <a:cs typeface="Lucida Grande" charset="0"/>
                <a:sym typeface="Lucida Grande" charset="0"/>
              </a:rPr>
              <a:t>Point of slide: Space holder while introduce and explain what we had in mind.</a:t>
            </a:r>
          </a:p>
          <a:p>
            <a:pPr marL="39688" eaLnBrk="1" hangingPunct="1"/>
            <a:endParaRPr lang="en-US" sz="1800" dirty="0">
              <a:solidFill>
                <a:srgbClr val="000000"/>
              </a:solidFill>
              <a:latin typeface="Lucida Grande" charset="0"/>
              <a:ea typeface="Lucida Grande" charset="0"/>
              <a:cs typeface="Lucida Grande" charset="0"/>
              <a:sym typeface="Lucida Grande" charset="0"/>
            </a:endParaRPr>
          </a:p>
          <a:p>
            <a:pPr marL="39688" eaLnBrk="1" hangingPunct="1"/>
            <a:r>
              <a:rPr lang="en-US" sz="1800" dirty="0">
                <a:solidFill>
                  <a:srgbClr val="000000"/>
                </a:solidFill>
                <a:latin typeface="Lucida Grande" charset="0"/>
                <a:ea typeface="Lucida Grande" charset="0"/>
                <a:cs typeface="Lucida Grande" charset="0"/>
                <a:sym typeface="Lucida Grande" charset="0"/>
              </a:rPr>
              <a:t>Welcome and introductions.</a:t>
            </a:r>
          </a:p>
          <a:p>
            <a:pPr marL="39688" eaLnBrk="1" hangingPunct="1"/>
            <a:endParaRPr lang="en-US" sz="1800" dirty="0">
              <a:solidFill>
                <a:srgbClr val="000000"/>
              </a:solidFill>
              <a:latin typeface="Lucida Grande" charset="0"/>
              <a:ea typeface="Lucida Grande" charset="0"/>
              <a:cs typeface="Lucida Grande" charset="0"/>
              <a:sym typeface="Lucida Grande" charset="0"/>
            </a:endParaRPr>
          </a:p>
          <a:p>
            <a:pPr marL="39688" eaLnBrk="1" hangingPunct="1"/>
            <a:r>
              <a:rPr lang="en-US" sz="1800" dirty="0">
                <a:solidFill>
                  <a:srgbClr val="000000"/>
                </a:solidFill>
                <a:latin typeface="Lucida Grande" charset="0"/>
                <a:ea typeface="Lucida Grande" charset="0"/>
                <a:cs typeface="Lucida Grande" charset="0"/>
                <a:sym typeface="Lucida Grande" charset="0"/>
              </a:rPr>
              <a:t>The purpose of this training module is for local, state and federal public health agency professionals to understand how to apply Health Impact Assessment practice to Climate Change Policy. </a:t>
            </a:r>
          </a:p>
          <a:p>
            <a:pPr marL="39688" eaLnBrk="1" hangingPunct="1"/>
            <a:endParaRPr lang="en-US" sz="1800" dirty="0">
              <a:solidFill>
                <a:srgbClr val="000000"/>
              </a:solidFill>
              <a:latin typeface="Lucida Grande" charset="0"/>
              <a:ea typeface="Lucida Grande" charset="0"/>
              <a:cs typeface="Lucida Grande" charset="0"/>
              <a:sym typeface="Lucida Grande" charset="0"/>
            </a:endParaRPr>
          </a:p>
          <a:p>
            <a:pPr marL="39688" eaLnBrk="1" hangingPunct="1"/>
            <a:r>
              <a:rPr lang="en-US" sz="1800" dirty="0">
                <a:solidFill>
                  <a:srgbClr val="000000"/>
                </a:solidFill>
                <a:latin typeface="Lucida Grande" charset="0"/>
                <a:ea typeface="Lucida Grande" charset="0"/>
                <a:cs typeface="Lucida Grande" charset="0"/>
                <a:sym typeface="Lucida Grande" charset="0"/>
              </a:rPr>
              <a:t>See the Participant’s Guide for a complete list of all learning objectives and a description of the training elements and structure. </a:t>
            </a:r>
          </a:p>
          <a:p>
            <a:pPr marL="39688" eaLnBrk="1" hangingPunct="1"/>
            <a:endParaRPr lang="en-US" sz="1800" dirty="0">
              <a:solidFill>
                <a:srgbClr val="000000"/>
              </a:solidFill>
              <a:latin typeface="Lucida Grande" charset="0"/>
              <a:ea typeface="Lucida Grande" charset="0"/>
              <a:cs typeface="Lucida Grande" charset="0"/>
              <a:sym typeface="Lucida Grande" charset="0"/>
            </a:endParaRPr>
          </a:p>
          <a:p>
            <a:pPr marL="39688" eaLnBrk="1" hangingPunct="1"/>
            <a:r>
              <a:rPr lang="en-US" sz="1800" dirty="0">
                <a:solidFill>
                  <a:srgbClr val="000000"/>
                </a:solidFill>
                <a:latin typeface="Lucida Grande" charset="0"/>
                <a:ea typeface="Lucida Grande" charset="0"/>
                <a:cs typeface="Lucida Grande" charset="0"/>
                <a:sym typeface="Lucida Grande" charset="0"/>
              </a:rPr>
              <a:t>In Chapters One learners will: </a:t>
            </a:r>
          </a:p>
          <a:p>
            <a:pPr marL="39688" eaLnBrk="1" hangingPunct="1">
              <a:buClr>
                <a:srgbClr val="000000"/>
              </a:buClr>
              <a:buFontTx/>
              <a:buChar char="•"/>
            </a:pPr>
            <a:r>
              <a:rPr lang="en-US" sz="1800" dirty="0">
                <a:solidFill>
                  <a:srgbClr val="000000"/>
                </a:solidFill>
                <a:latin typeface="Lucida Grande" charset="0"/>
                <a:ea typeface="Lucida Grande" charset="0"/>
                <a:cs typeface="Lucida Grande" charset="0"/>
                <a:sym typeface="Lucida Grande" charset="0"/>
              </a:rPr>
              <a:t>Review how climate change will potentially impact health,</a:t>
            </a:r>
          </a:p>
          <a:p>
            <a:pPr marL="39688" eaLnBrk="1" hangingPunct="1">
              <a:buClr>
                <a:srgbClr val="000000"/>
              </a:buClr>
              <a:buFontTx/>
              <a:buChar char="•"/>
            </a:pPr>
            <a:r>
              <a:rPr lang="en-US" sz="1800" dirty="0">
                <a:solidFill>
                  <a:srgbClr val="000000"/>
                </a:solidFill>
                <a:latin typeface="Lucida Grande" charset="0"/>
                <a:ea typeface="Lucida Grande" charset="0"/>
                <a:cs typeface="Lucida Grande" charset="0"/>
                <a:sym typeface="Lucida Grande" charset="0"/>
              </a:rPr>
              <a:t>Review HIA stages,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1AC6AB7-0C51-F14E-8416-2DF351C1B477}" type="slidenum">
              <a:rPr lang="en-US"/>
              <a:pPr/>
              <a:t>16</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pPr>
              <a:lnSpc>
                <a:spcPct val="100000"/>
              </a:lnSpc>
            </a:pPr>
            <a:r>
              <a:rPr lang="en-US" sz="1100" dirty="0" smtClean="0">
                <a:latin typeface="Times New Roman" charset="0"/>
                <a:ea typeface="ＭＳ Ｐゴシック" charset="0"/>
                <a:cs typeface="ＭＳ Ｐゴシック" charset="0"/>
              </a:rPr>
              <a:t>This is an example of a bacterial</a:t>
            </a:r>
            <a:r>
              <a:rPr lang="en-US" sz="1100" baseline="0" dirty="0" smtClean="0">
                <a:latin typeface="Times New Roman" charset="0"/>
                <a:ea typeface="ＭＳ Ｐゴシック" charset="0"/>
                <a:cs typeface="ＭＳ Ｐゴシック" charset="0"/>
              </a:rPr>
              <a:t> outbreak in relation to changes in water temperature related to precipitation. </a:t>
            </a:r>
            <a:r>
              <a:rPr lang="en-US" sz="1100" dirty="0" smtClean="0">
                <a:latin typeface="Times New Roman" charset="0"/>
                <a:ea typeface="ＭＳ Ｐゴシック" charset="0"/>
                <a:cs typeface="ＭＳ Ｐゴシック" charset="0"/>
              </a:rPr>
              <a:t>The top graph shows an outbreak</a:t>
            </a:r>
            <a:r>
              <a:rPr lang="en-US" sz="1100" baseline="0" dirty="0" smtClean="0">
                <a:latin typeface="Times New Roman" charset="0"/>
                <a:ea typeface="ＭＳ Ｐゴシック" charset="0"/>
                <a:cs typeface="ＭＳ Ｐゴシック" charset="0"/>
              </a:rPr>
              <a:t> of </a:t>
            </a:r>
            <a:r>
              <a:rPr lang="en-US" sz="1100" i="1" dirty="0" smtClean="0">
                <a:latin typeface="Times New Roman" charset="0"/>
                <a:ea typeface="ＭＳ Ｐゴシック" charset="0"/>
                <a:cs typeface="ＭＳ Ｐゴシック" charset="0"/>
              </a:rPr>
              <a:t>Vibrio </a:t>
            </a:r>
            <a:r>
              <a:rPr lang="en-US" sz="1100" i="1" dirty="0" err="1">
                <a:latin typeface="Times New Roman" charset="0"/>
                <a:ea typeface="ＭＳ Ｐゴシック" charset="0"/>
                <a:cs typeface="ＭＳ Ｐゴシック" charset="0"/>
              </a:rPr>
              <a:t>parahaemolyticus</a:t>
            </a:r>
            <a:r>
              <a:rPr lang="en-US" sz="1100" dirty="0">
                <a:latin typeface="Times New Roman" charset="0"/>
                <a:ea typeface="ＭＳ Ｐゴシック" charset="0"/>
                <a:cs typeface="ＭＳ Ｐゴシック" charset="0"/>
              </a:rPr>
              <a:t> in Alaska in 2004. This outbreak, which was due to contaminated oysters harvested in Prince William Sound, extended the known range of </a:t>
            </a:r>
            <a:r>
              <a:rPr lang="en-US" sz="1100" i="1" dirty="0">
                <a:latin typeface="Times New Roman" charset="0"/>
                <a:ea typeface="ＭＳ Ｐゴシック" charset="0"/>
                <a:cs typeface="ＭＳ Ｐゴシック" charset="0"/>
              </a:rPr>
              <a:t>V. </a:t>
            </a:r>
            <a:r>
              <a:rPr lang="en-US" sz="1100" i="1" dirty="0" err="1">
                <a:latin typeface="Times New Roman" charset="0"/>
                <a:ea typeface="ＭＳ Ｐゴシック" charset="0"/>
                <a:cs typeface="ＭＳ Ｐゴシック" charset="0"/>
              </a:rPr>
              <a:t>parahaemolyticus</a:t>
            </a:r>
            <a:r>
              <a:rPr lang="en-US" sz="1100" dirty="0">
                <a:latin typeface="Times New Roman" charset="0"/>
                <a:ea typeface="ＭＳ Ｐゴシック" charset="0"/>
                <a:cs typeface="ＭＳ Ｐゴシック" charset="0"/>
              </a:rPr>
              <a:t> infections by more than 1,000 km.</a:t>
            </a:r>
          </a:p>
          <a:p>
            <a:pPr>
              <a:lnSpc>
                <a:spcPct val="100000"/>
              </a:lnSpc>
            </a:pPr>
            <a:endParaRPr lang="en-US" sz="1100" dirty="0">
              <a:latin typeface="Times New Roman" charset="0"/>
              <a:ea typeface="ＭＳ Ｐゴシック" charset="0"/>
              <a:cs typeface="ＭＳ Ｐゴシック" charset="0"/>
            </a:endParaRPr>
          </a:p>
          <a:p>
            <a:pPr>
              <a:lnSpc>
                <a:spcPct val="100000"/>
              </a:lnSpc>
            </a:pPr>
            <a:r>
              <a:rPr lang="en-US" sz="1100" dirty="0">
                <a:latin typeface="Times New Roman" charset="0"/>
                <a:ea typeface="ＭＳ Ｐゴシック" charset="0"/>
                <a:cs typeface="ＭＳ Ｐゴシック" charset="0"/>
              </a:rPr>
              <a:t>This outbreak was preceded by unusually warm seawater. In particular, sea surface temperatures exceeded 15</a:t>
            </a:r>
            <a:r>
              <a:rPr lang="en-US" sz="1100" dirty="0">
                <a:latin typeface="Times New Roman" charset="0"/>
                <a:ea typeface="ＭＳ Ｐゴシック" charset="0"/>
                <a:cs typeface="Times New Roman" charset="0"/>
              </a:rPr>
              <a:t>°</a:t>
            </a:r>
            <a:r>
              <a:rPr lang="en-US" sz="1100" dirty="0">
                <a:latin typeface="Times New Roman" charset="0"/>
                <a:ea typeface="ＭＳ Ｐゴシック" charset="0"/>
                <a:cs typeface="ＭＳ Ｐゴシック" charset="0"/>
              </a:rPr>
              <a:t>C during the outbreak period. 15</a:t>
            </a:r>
            <a:r>
              <a:rPr lang="en-US" sz="1100" dirty="0">
                <a:latin typeface="Times New Roman" charset="0"/>
                <a:ea typeface="ＭＳ Ｐゴシック" charset="0"/>
                <a:cs typeface="Times New Roman" charset="0"/>
              </a:rPr>
              <a:t>°</a:t>
            </a:r>
            <a:r>
              <a:rPr lang="en-US" sz="1100" dirty="0">
                <a:latin typeface="Times New Roman" charset="0"/>
                <a:ea typeface="ＭＳ Ｐゴシック" charset="0"/>
                <a:cs typeface="ＭＳ Ｐゴシック" charset="0"/>
              </a:rPr>
              <a:t>C is a common threshold temperature for the replication of many </a:t>
            </a:r>
            <a:r>
              <a:rPr lang="en-US" sz="1100" i="1" dirty="0">
                <a:latin typeface="Times New Roman" charset="0"/>
                <a:ea typeface="ＭＳ Ｐゴシック" charset="0"/>
                <a:cs typeface="ＭＳ Ｐゴシック" charset="0"/>
              </a:rPr>
              <a:t>Vibrio</a:t>
            </a:r>
            <a:r>
              <a:rPr lang="en-US" sz="1100" dirty="0">
                <a:latin typeface="Times New Roman" charset="0"/>
                <a:ea typeface="ＭＳ Ｐゴシック" charset="0"/>
                <a:cs typeface="ＭＳ Ｐゴシック" charset="0"/>
              </a:rPr>
              <a:t> spp. and is rarely reached in these waters</a:t>
            </a:r>
            <a:r>
              <a:rPr lang="en-US" sz="1100" dirty="0" smtClean="0">
                <a:latin typeface="Times New Roman" charset="0"/>
                <a:ea typeface="ＭＳ Ｐゴシック" charset="0"/>
                <a:cs typeface="ＭＳ Ｐゴシック" charset="0"/>
              </a:rPr>
              <a:t>.</a:t>
            </a:r>
          </a:p>
          <a:p>
            <a:pPr>
              <a:lnSpc>
                <a:spcPct val="100000"/>
              </a:lnSpc>
            </a:pPr>
            <a:endParaRPr lang="en-US" sz="1100" dirty="0" smtClean="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latin typeface="Times New Roman" charset="0"/>
                <a:ea typeface="ＭＳ Ｐゴシック" charset="0"/>
                <a:cs typeface="ＭＳ Ｐゴシック" charset="0"/>
              </a:rPr>
              <a:t>Sources: </a:t>
            </a:r>
            <a:r>
              <a:rPr lang="en-US" sz="1100" dirty="0" smtClean="0">
                <a:latin typeface="Arial" charset="0"/>
              </a:rPr>
              <a:t>World Health Organization Climate Change Training Module 2008 Foodborne</a:t>
            </a:r>
            <a:r>
              <a:rPr lang="en-US" sz="1100" baseline="0" dirty="0" smtClean="0">
                <a:latin typeface="Arial" charset="0"/>
              </a:rPr>
              <a:t> disease chapter;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McLaughlin, J.B., A. </a:t>
            </a:r>
            <a:r>
              <a:rPr lang="en-US" sz="1200" kern="1200" dirty="0" err="1" smtClean="0">
                <a:solidFill>
                  <a:schemeClr val="tx1"/>
                </a:solidFill>
                <a:effectLst/>
                <a:latin typeface="+mn-lt"/>
                <a:ea typeface="+mn-ea"/>
                <a:cs typeface="+mn-cs"/>
              </a:rPr>
              <a:t>DePaola</a:t>
            </a:r>
            <a:r>
              <a:rPr lang="en-US" sz="1200" kern="1200" dirty="0" smtClean="0">
                <a:solidFill>
                  <a:schemeClr val="tx1"/>
                </a:solidFill>
                <a:effectLst/>
                <a:latin typeface="+mn-lt"/>
                <a:ea typeface="+mn-ea"/>
                <a:cs typeface="+mn-cs"/>
              </a:rPr>
              <a:t>, C.A. Bopp, K.A. </a:t>
            </a:r>
            <a:r>
              <a:rPr lang="en-US" sz="1200" kern="1200" dirty="0" err="1" smtClean="0">
                <a:solidFill>
                  <a:schemeClr val="tx1"/>
                </a:solidFill>
                <a:effectLst/>
                <a:latin typeface="+mn-lt"/>
                <a:ea typeface="+mn-ea"/>
                <a:cs typeface="+mn-cs"/>
              </a:rPr>
              <a:t>Martinek</a:t>
            </a:r>
            <a:r>
              <a:rPr lang="en-US" sz="1200" kern="1200" dirty="0" smtClean="0">
                <a:solidFill>
                  <a:schemeClr val="tx1"/>
                </a:solidFill>
                <a:effectLst/>
                <a:latin typeface="+mn-lt"/>
                <a:ea typeface="+mn-ea"/>
                <a:cs typeface="+mn-cs"/>
              </a:rPr>
              <a:t>, N.P. </a:t>
            </a:r>
            <a:r>
              <a:rPr lang="en-US" sz="1200" kern="1200" dirty="0" err="1" smtClean="0">
                <a:solidFill>
                  <a:schemeClr val="tx1"/>
                </a:solidFill>
                <a:effectLst/>
                <a:latin typeface="+mn-lt"/>
                <a:ea typeface="+mn-ea"/>
                <a:cs typeface="+mn-cs"/>
              </a:rPr>
              <a:t>Napolilli</a:t>
            </a:r>
            <a:r>
              <a:rPr lang="en-US" sz="1200" kern="1200" dirty="0" smtClean="0">
                <a:solidFill>
                  <a:schemeClr val="tx1"/>
                </a:solidFill>
                <a:effectLst/>
                <a:latin typeface="+mn-lt"/>
                <a:ea typeface="+mn-ea"/>
                <a:cs typeface="+mn-cs"/>
              </a:rPr>
              <a:t>, C.G. Allison, S.L. Murray, E.C. Thompson, M.M. Bird, and J.P. </a:t>
            </a:r>
            <a:r>
              <a:rPr lang="en-US" sz="1200" kern="1200" dirty="0" err="1" smtClean="0">
                <a:solidFill>
                  <a:schemeClr val="tx1"/>
                </a:solidFill>
                <a:effectLst/>
                <a:latin typeface="+mn-lt"/>
                <a:ea typeface="+mn-ea"/>
                <a:cs typeface="+mn-cs"/>
              </a:rPr>
              <a:t>Middaugh</a:t>
            </a:r>
            <a:r>
              <a:rPr lang="en-US" sz="1200" kern="1200" dirty="0" smtClean="0">
                <a:solidFill>
                  <a:schemeClr val="tx1"/>
                </a:solidFill>
                <a:effectLst/>
                <a:latin typeface="+mn-lt"/>
                <a:ea typeface="+mn-ea"/>
                <a:cs typeface="+mn-cs"/>
              </a:rPr>
              <a:t>. 2005. Outbreak of Vibrio </a:t>
            </a:r>
            <a:r>
              <a:rPr lang="en-US" sz="1200" kern="1200" dirty="0" err="1" smtClean="0">
                <a:solidFill>
                  <a:schemeClr val="tx1"/>
                </a:solidFill>
                <a:effectLst/>
                <a:latin typeface="+mn-lt"/>
                <a:ea typeface="+mn-ea"/>
                <a:cs typeface="+mn-cs"/>
              </a:rPr>
              <a:t>parahaemolyticus</a:t>
            </a:r>
            <a:r>
              <a:rPr lang="en-US" sz="1200" kern="1200" dirty="0" smtClean="0">
                <a:solidFill>
                  <a:schemeClr val="tx1"/>
                </a:solidFill>
                <a:effectLst/>
                <a:latin typeface="+mn-lt"/>
                <a:ea typeface="+mn-ea"/>
                <a:cs typeface="+mn-cs"/>
              </a:rPr>
              <a:t> gastroenteritis associated with Alaskan oysters. </a:t>
            </a:r>
            <a:r>
              <a:rPr lang="en-US" sz="1200" i="1" kern="1200" dirty="0" smtClean="0">
                <a:solidFill>
                  <a:schemeClr val="tx1"/>
                </a:solidFill>
                <a:effectLst/>
                <a:latin typeface="+mn-lt"/>
                <a:ea typeface="+mn-ea"/>
                <a:cs typeface="+mn-cs"/>
              </a:rPr>
              <a:t>New England Journal of Medicine </a:t>
            </a:r>
            <a:r>
              <a:rPr lang="en-US" sz="1200" kern="1200" dirty="0" smtClean="0">
                <a:solidFill>
                  <a:schemeClr val="tx1"/>
                </a:solidFill>
                <a:effectLst/>
                <a:latin typeface="+mn-lt"/>
                <a:ea typeface="+mn-ea"/>
                <a:cs typeface="+mn-cs"/>
              </a:rPr>
              <a:t>353:1463–1470.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smtClean="0">
              <a:latin typeface="Arial" charset="0"/>
            </a:endParaRPr>
          </a:p>
          <a:p>
            <a:pPr>
              <a:lnSpc>
                <a:spcPct val="100000"/>
              </a:lnSpc>
            </a:pPr>
            <a:endParaRPr lang="en-US" sz="1100" dirty="0">
              <a:latin typeface="Times New Roman" charset="0"/>
              <a:ea typeface="ＭＳ Ｐゴシック" charset="0"/>
              <a:cs typeface="ＭＳ Ｐゴシック" charset="0"/>
            </a:endParaRPr>
          </a:p>
          <a:p>
            <a:pPr>
              <a:lnSpc>
                <a:spcPct val="100000"/>
              </a:lnSpc>
            </a:pPr>
            <a:endParaRPr lang="en-US" sz="1100"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a:t>
            </a:r>
          </a:p>
          <a:p>
            <a:pPr marL="228600" indent="-228600">
              <a:buAutoNum type="arabicPeriod"/>
            </a:pPr>
            <a:r>
              <a:rPr lang="en-US" dirty="0" smtClean="0"/>
              <a:t>A</a:t>
            </a:r>
            <a:r>
              <a:rPr lang="en-US" baseline="0" dirty="0" smtClean="0"/>
              <a:t> changing climate will impact your region differently. </a:t>
            </a:r>
          </a:p>
          <a:p>
            <a:pPr marL="228600" indent="-228600">
              <a:buAutoNum type="arabicPeriod"/>
            </a:pPr>
            <a:r>
              <a:rPr lang="en-US" baseline="0" dirty="0" smtClean="0"/>
              <a:t>This slide from the US Global Change Research Program shows how extreme weather events (e.g. very hot days) will increase for the entire country. Rather than one event every year, most of the country will have one event annually, and some areas such as Alaska and California may have up to ten a year. </a:t>
            </a:r>
          </a:p>
          <a:p>
            <a:pPr marL="228600" indent="-228600">
              <a:buAutoNum type="arabicPeriod"/>
            </a:pPr>
            <a:r>
              <a:rPr lang="en-US" baseline="0" dirty="0" smtClean="0"/>
              <a:t>This will impact injuries, deaths and illnesses related to extreme weather events and contribute to changes in vector habitat.</a:t>
            </a:r>
          </a:p>
          <a:p>
            <a:pPr marL="228600" indent="-228600">
              <a:buNone/>
            </a:pPr>
            <a:endParaRPr lang="en-US" dirty="0" smtClean="0"/>
          </a:p>
          <a:p>
            <a:pPr marL="228600" indent="-228600">
              <a:buNone/>
            </a:pPr>
            <a:endParaRPr lang="en-US" dirty="0" smtClean="0"/>
          </a:p>
          <a:p>
            <a:pPr marL="228600" indent="-228600">
              <a:buNone/>
            </a:pPr>
            <a:r>
              <a:rPr lang="en-US" dirty="0" smtClean="0"/>
              <a:t>Text from slide: Simulations</a:t>
            </a:r>
            <a:r>
              <a:rPr lang="en-US" baseline="0" dirty="0" smtClean="0"/>
              <a:t> for 2080-2099 indicate how currently rare extremes (a 1-in-20 year event) are projected to become more commonplace. A day so hot that is currently experienced once every 20 years could occur every other year or more frequently by the end of the century under the higher emissions scenario (91 source cited).</a:t>
            </a:r>
            <a:endParaRPr lang="en-US" dirty="0" smtClean="0"/>
          </a:p>
          <a:p>
            <a:pPr marL="228600" indent="-228600">
              <a:buNone/>
            </a:pPr>
            <a:endParaRPr lang="en-US" dirty="0" smtClean="0"/>
          </a:p>
          <a:p>
            <a:pPr marL="228600" indent="-228600">
              <a:buNone/>
            </a:pPr>
            <a:endParaRPr lang="en-US" dirty="0" smtClean="0"/>
          </a:p>
          <a:p>
            <a:pPr marL="228600" indent="-228600">
              <a:buNone/>
            </a:pPr>
            <a:r>
              <a:rPr lang="en-US" dirty="0" smtClean="0"/>
              <a:t>Link:</a:t>
            </a:r>
            <a:r>
              <a:rPr lang="en-US" baseline="0" dirty="0" smtClean="0"/>
              <a:t> http://</a:t>
            </a:r>
            <a:r>
              <a:rPr lang="en-US" baseline="0" dirty="0" err="1" smtClean="0"/>
              <a:t>www.globalchange.gov/resources/gallery?func</a:t>
            </a:r>
            <a:r>
              <a:rPr lang="en-US" baseline="0" dirty="0" smtClean="0"/>
              <a:t>=</a:t>
            </a:r>
            <a:r>
              <a:rPr lang="en-US" baseline="0" dirty="0" err="1" smtClean="0"/>
              <a:t>viewcategory&amp;catid</a:t>
            </a:r>
            <a:r>
              <a:rPr lang="en-US" baseline="0" dirty="0" smtClean="0"/>
              <a:t>=3&amp;startpage=1#category</a:t>
            </a:r>
            <a:endParaRPr lang="en-US" dirty="0" smtClean="0"/>
          </a:p>
          <a:p>
            <a:endParaRPr lang="en-US" baseline="0" dirty="0" smtClean="0"/>
          </a:p>
          <a:p>
            <a:r>
              <a:rPr lang="en-US" baseline="0" dirty="0" smtClean="0"/>
              <a:t>Extreme weather</a:t>
            </a:r>
          </a:p>
          <a:p>
            <a:r>
              <a:rPr lang="en-US" baseline="0" dirty="0" smtClean="0"/>
              <a:t>Sea level rise</a:t>
            </a:r>
          </a:p>
          <a:p>
            <a:r>
              <a:rPr lang="en-US" baseline="0" dirty="0" smtClean="0"/>
              <a:t>Wildfires</a:t>
            </a:r>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8DB5491-3ED8-1842-B4F0-454B92273957}" type="slidenum">
              <a:rPr lang="en-US"/>
              <a:pPr/>
              <a:t>18</a:t>
            </a:fld>
            <a:endParaRPr lang="en-US"/>
          </a:p>
        </p:txBody>
      </p:sp>
      <p:sp>
        <p:nvSpPr>
          <p:cNvPr id="38917" name="Rectangle 5"/>
          <p:cNvSpPr>
            <a:spLocks noGrp="1" noRot="1" noChangeAspect="1" noChangeArrowheads="1" noTextEdit="1"/>
          </p:cNvSpPr>
          <p:nvPr>
            <p:ph type="sldImg"/>
          </p:nvPr>
        </p:nvSpPr>
        <p:spPr>
          <a:ln/>
        </p:spPr>
      </p:sp>
      <p:sp>
        <p:nvSpPr>
          <p:cNvPr id="38918" name="Rectangle 6"/>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An example of how understanding the actual data on health impacts provides greater context when summary or </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average</a:t>
            </a:r>
            <a:r>
              <a:rPr lang="ja-JP" altLang="en-US"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figures are presented. </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this slide, showing deaths from hurricanes with U.S. landfalls from the year 1900 and the period 1940-2007 there are two significant years, 1900 and 2005, when total deaths are in excess of 2,000 (note the logarithmic y-axis scale). In all other years the totals are greatly lower. These two years dominate estimates of averages and reported totals. Even these data partially obscure the impact of single events though because mortality is summed across all events within a year. In some cases totals represent relatively small impacts across a number of events. At the extreme, the value shown for 1900 of 8,000 lives lost is solely for the hurricane that struck Galveston, Texas.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main conclusion from this example is that within the category of extreme weather events there is not all events are equal in terms of their health risks and impacts and that there is a further subset of events that drive health impact results. </a:t>
            </a:r>
            <a:endParaRPr lang="en-US" dirty="0" smtClean="0">
              <a:latin typeface="Times New Roman" charset="0"/>
              <a:ea typeface="ＭＳ Ｐゴシック" charset="0"/>
              <a:cs typeface="ＭＳ Ｐゴシック" charset="0"/>
            </a:endParaRPr>
          </a:p>
          <a:p>
            <a:endParaRPr lang="en-US" dirty="0" smtClean="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Times New Roman" charset="0"/>
                <a:ea typeface="ＭＳ Ｐゴシック" charset="0"/>
                <a:cs typeface="ＭＳ Ｐゴシック" charset="0"/>
              </a:rPr>
              <a:t>Sources:  </a:t>
            </a:r>
            <a:r>
              <a:rPr lang="en-US" sz="1200" dirty="0" smtClean="0">
                <a:latin typeface="Arial" charset="0"/>
              </a:rPr>
              <a:t>World Health Organization Climate Change Training Module 2008,</a:t>
            </a:r>
            <a:r>
              <a:rPr lang="en-US" sz="1200" baseline="0" dirty="0" smtClean="0">
                <a:latin typeface="Arial" charset="0"/>
              </a:rPr>
              <a:t> Chapter 10 Extreme Weather Events; </a:t>
            </a:r>
            <a:r>
              <a:rPr lang="en-US" sz="1200" kern="1200" dirty="0" smtClean="0">
                <a:solidFill>
                  <a:schemeClr val="tx1"/>
                </a:solidFill>
                <a:effectLst/>
                <a:latin typeface="+mn-lt"/>
                <a:ea typeface="+mn-ea"/>
                <a:cs typeface="+mn-cs"/>
              </a:rPr>
              <a:t>Mills, D. 2005. Excessive Heat Events: a Review of Evidence on Health Risks, Impacts, and Opportunities for Response, Final Report. Prepared for U.S. Environmental Protection Agency, Office of Air and Radiation, Office of Atmospheric Programs, Climate Change Division. October 27.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a:t>
            </a:r>
          </a:p>
          <a:p>
            <a:pPr marL="228600" indent="-228600">
              <a:buAutoNum type="arabicPeriod"/>
            </a:pPr>
            <a:r>
              <a:rPr lang="en-US" dirty="0" smtClean="0"/>
              <a:t>A</a:t>
            </a:r>
            <a:r>
              <a:rPr lang="en-US" baseline="0" dirty="0" smtClean="0"/>
              <a:t> changing climate will impact your region differently. </a:t>
            </a:r>
          </a:p>
          <a:p>
            <a:pPr marL="228600" indent="-228600">
              <a:buAutoNum type="arabicPeriod"/>
            </a:pPr>
            <a:r>
              <a:rPr lang="en-US" baseline="0" dirty="0" smtClean="0"/>
              <a:t>This slide from the US Global Change Research Program shows how different regions will experience more hot days (over 90 degrees) based on a higher emissions scenario.</a:t>
            </a:r>
          </a:p>
          <a:p>
            <a:pPr marL="228600" indent="-228600">
              <a:buAutoNum type="arabicPeriod"/>
            </a:pPr>
            <a:r>
              <a:rPr lang="en-US" baseline="0" dirty="0" smtClean="0"/>
              <a:t>Heat alone contributes to illness and death and strongly affects low-income and older adults. </a:t>
            </a:r>
          </a:p>
          <a:p>
            <a:pPr marL="228600" indent="-228600">
              <a:buAutoNum type="arabicPeriod"/>
            </a:pPr>
            <a:endParaRPr lang="en-US" baseline="0" dirty="0" smtClean="0"/>
          </a:p>
          <a:p>
            <a:pPr marL="228600" indent="-228600">
              <a:buNone/>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None/>
              <a:tabLst/>
              <a:defRPr/>
            </a:pPr>
            <a:r>
              <a:rPr lang="en-US" baseline="0" dirty="0" smtClean="0"/>
              <a:t>These changing conditions may be what initiates climate change policies where you live. As a result, states and jurisdictions </a:t>
            </a:r>
            <a:r>
              <a:rPr lang="en-US" dirty="0" smtClean="0"/>
              <a:t>will likely </a:t>
            </a:r>
            <a:r>
              <a:rPr lang="en-US" baseline="0" dirty="0" smtClean="0"/>
              <a:t>begin climate change planning to adapt, mitigate or respond to trends.</a:t>
            </a:r>
          </a:p>
          <a:p>
            <a:pPr marL="228600" indent="-228600">
              <a:buNone/>
            </a:pPr>
            <a:endParaRPr lang="en-US" baseline="0" dirty="0" smtClean="0"/>
          </a:p>
          <a:p>
            <a:pPr marL="228600" indent="-228600">
              <a:buNone/>
            </a:pPr>
            <a:endParaRPr lang="en-US" baseline="0" dirty="0" smtClean="0"/>
          </a:p>
          <a:p>
            <a:pPr marL="228600" indent="-228600">
              <a:buNone/>
            </a:pPr>
            <a:r>
              <a:rPr lang="en-US" baseline="0" dirty="0" smtClean="0"/>
              <a:t>http://</a:t>
            </a:r>
            <a:r>
              <a:rPr lang="en-US" baseline="0" dirty="0" err="1" smtClean="0"/>
              <a:t>www.globalchange.gov/resources/gallery?func</a:t>
            </a:r>
            <a:r>
              <a:rPr lang="en-US" baseline="0" dirty="0" smtClean="0"/>
              <a:t>=</a:t>
            </a:r>
            <a:r>
              <a:rPr lang="en-US" baseline="0" dirty="0" err="1" smtClean="0"/>
              <a:t>viewcategory&amp;catid</a:t>
            </a:r>
            <a:r>
              <a:rPr lang="en-US" baseline="0" dirty="0" smtClean="0"/>
              <a:t>=3&amp;startpage=1#category</a:t>
            </a:r>
          </a:p>
          <a:p>
            <a:pPr marL="228600" indent="-228600">
              <a:buNone/>
            </a:pPr>
            <a:endParaRPr lang="en-US" baseline="0" dirty="0" smtClean="0"/>
          </a:p>
          <a:p>
            <a:pPr marL="228600" indent="-228600">
              <a:buNone/>
            </a:pPr>
            <a:r>
              <a:rPr lang="en-US" baseline="0" dirty="0" smtClean="0"/>
              <a:t>Text from slide: The average number of days per year when the maximum temperature exceeded 90*F from 1961-1979 (top) and the projected number of days per year above 90*F by the 2080s and 2090s for lower emissions (middle) and higher emissions ( bottom) (91). Much of the southern U.S. is projected to have more than twice as many days per year above 90*F by the end of the century.</a:t>
            </a:r>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A1F0631-CEF7-B94D-B8C1-4535104CE986}" type="slidenum">
              <a:rPr lang="en-US"/>
              <a:pPr/>
              <a:t>20</a:t>
            </a:fld>
            <a:endParaRPr lang="en-US"/>
          </a:p>
        </p:txBody>
      </p:sp>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p:txBody>
          <a:bodyPr/>
          <a:lstStyle/>
          <a:p>
            <a:r>
              <a:rPr lang="en-US" dirty="0" smtClean="0">
                <a:latin typeface="Times New Roman" charset="0"/>
                <a:ea typeface="ＭＳ Ｐゴシック" charset="0"/>
                <a:cs typeface="ＭＳ Ｐゴシック" charset="0"/>
              </a:rPr>
              <a:t>Ozone </a:t>
            </a:r>
            <a:r>
              <a:rPr lang="en-US" dirty="0">
                <a:latin typeface="Times New Roman" charset="0"/>
                <a:ea typeface="ＭＳ Ｐゴシック" charset="0"/>
                <a:cs typeface="ＭＳ Ｐゴシック" charset="0"/>
              </a:rPr>
              <a:t>is a secondary pollutant formed from precursor molecules </a:t>
            </a:r>
            <a:r>
              <a:rPr lang="en-US" dirty="0" smtClean="0">
                <a:latin typeface="Times New Roman" charset="0"/>
                <a:ea typeface="ＭＳ Ｐゴシック" charset="0"/>
                <a:cs typeface="ＭＳ Ｐゴシック" charset="0"/>
              </a:rPr>
              <a:t>interacting with sunlight</a:t>
            </a:r>
            <a:r>
              <a:rPr lang="en-US" baseline="0" dirty="0" smtClean="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primarily from fossil fuel combustion and biogenic emissions) on clear days, with the rate of formation dependent on the ambient temperature. </a:t>
            </a:r>
            <a:endParaRPr lang="en-US" dirty="0" smtClean="0">
              <a:latin typeface="Times New Roman" charset="0"/>
              <a:ea typeface="ＭＳ Ｐゴシック" charset="0"/>
              <a:cs typeface="ＭＳ Ｐゴシック" charset="0"/>
            </a:endParaRPr>
          </a:p>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This </a:t>
            </a:r>
            <a:r>
              <a:rPr lang="en-US" dirty="0">
                <a:latin typeface="Times New Roman" charset="0"/>
                <a:ea typeface="ＭＳ Ｐゴシック" charset="0"/>
                <a:cs typeface="ＭＳ Ｐゴシック" charset="0"/>
              </a:rPr>
              <a:t>study for the New York City metropolitan area suggests that, all else staying the same (i.e., precursor emissions remaining constant), that climate change will increase ozone concentrations and ozone-related mortality. The left figures show changing ozone concentrations and the maps on the right show baseline mortality and the projected percent increase in ozone-related deaths in the 2050s</a:t>
            </a:r>
            <a:r>
              <a:rPr lang="en-US" dirty="0" smtClean="0">
                <a:latin typeface="Times New Roman" charset="0"/>
                <a:ea typeface="ＭＳ Ｐゴシック" charset="0"/>
                <a:cs typeface="ＭＳ Ｐゴシック" charset="0"/>
              </a:rPr>
              <a:t>.</a:t>
            </a:r>
          </a:p>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Source:</a:t>
            </a:r>
          </a:p>
          <a:p>
            <a:r>
              <a:rPr lang="en-US" dirty="0" smtClean="0">
                <a:latin typeface="Times New Roman" charset="0"/>
                <a:ea typeface="ＭＳ Ｐゴシック" charset="0"/>
                <a:cs typeface="ＭＳ Ｐゴシック" charset="0"/>
              </a:rPr>
              <a:t>World</a:t>
            </a:r>
            <a:r>
              <a:rPr lang="en-US" baseline="0" dirty="0" smtClean="0">
                <a:latin typeface="Times New Roman" charset="0"/>
                <a:ea typeface="ＭＳ Ｐゴシック" charset="0"/>
                <a:cs typeface="ＭＳ Ｐゴシック" charset="0"/>
              </a:rPr>
              <a:t> Health Organization, 2008. </a:t>
            </a:r>
            <a:r>
              <a:rPr lang="en-US" sz="1200" kern="1200" dirty="0" smtClean="0">
                <a:solidFill>
                  <a:schemeClr val="tx1"/>
                </a:solidFill>
                <a:effectLst/>
                <a:latin typeface="+mn-lt"/>
                <a:ea typeface="+mn-ea"/>
                <a:cs typeface="+mn-cs"/>
              </a:rPr>
              <a:t>Protecting Our </a:t>
            </a:r>
            <a:r>
              <a:rPr lang="en-GB" sz="1200" kern="1200" dirty="0" smtClean="0">
                <a:solidFill>
                  <a:schemeClr val="tx1"/>
                </a:solidFill>
                <a:effectLst/>
                <a:latin typeface="+mn-lt"/>
                <a:ea typeface="+mn-ea"/>
                <a:cs typeface="+mn-cs"/>
              </a:rPr>
              <a:t>Health from Climate Change: WHO </a:t>
            </a:r>
            <a:r>
              <a:rPr lang="en-US" sz="1200" kern="1200" dirty="0" smtClean="0">
                <a:solidFill>
                  <a:schemeClr val="tx1"/>
                </a:solidFill>
                <a:effectLst/>
                <a:latin typeface="+mn-lt"/>
                <a:ea typeface="+mn-ea"/>
                <a:cs typeface="+mn-cs"/>
              </a:rPr>
              <a:t>Training Course for </a:t>
            </a:r>
            <a:r>
              <a:rPr lang="en-GB" sz="1200" kern="1200" dirty="0" smtClean="0">
                <a:solidFill>
                  <a:schemeClr val="tx1"/>
                </a:solidFill>
                <a:effectLst/>
                <a:latin typeface="+mn-lt"/>
                <a:ea typeface="+mn-ea"/>
                <a:cs typeface="+mn-cs"/>
              </a:rPr>
              <a:t>Public Health Professional,</a:t>
            </a:r>
            <a:r>
              <a:rPr lang="en-GB" sz="1200" kern="1200" baseline="0" dirty="0" smtClean="0">
                <a:solidFill>
                  <a:schemeClr val="tx1"/>
                </a:solidFill>
                <a:effectLst/>
                <a:latin typeface="+mn-lt"/>
                <a:ea typeface="+mn-ea"/>
                <a:cs typeface="+mn-cs"/>
              </a:rPr>
              <a:t> World Health Day 2008, available online: http://</a:t>
            </a:r>
            <a:r>
              <a:rPr lang="en-GB" sz="1200" kern="1200" baseline="0" dirty="0" err="1" smtClean="0">
                <a:solidFill>
                  <a:schemeClr val="tx1"/>
                </a:solidFill>
                <a:effectLst/>
                <a:latin typeface="+mn-lt"/>
                <a:ea typeface="+mn-ea"/>
                <a:cs typeface="+mn-cs"/>
              </a:rPr>
              <a:t>www.searo.who.int</a:t>
            </a:r>
            <a:r>
              <a:rPr lang="en-GB" sz="1200" kern="1200" baseline="0" dirty="0" smtClean="0">
                <a:solidFill>
                  <a:schemeClr val="tx1"/>
                </a:solidFill>
                <a:effectLst/>
                <a:latin typeface="+mn-lt"/>
                <a:ea typeface="+mn-ea"/>
                <a:cs typeface="+mn-cs"/>
              </a:rPr>
              <a:t>/en/Section260/Section2468_14932.htm</a:t>
            </a:r>
            <a:endParaRPr lang="en-US" sz="1200" kern="1200" dirty="0" smtClean="0">
              <a:solidFill>
                <a:schemeClr val="tx1"/>
              </a:solidFill>
              <a:effectLst/>
              <a:latin typeface="+mn-lt"/>
              <a:ea typeface="+mn-ea"/>
              <a:cs typeface="+mn-cs"/>
            </a:endParaRPr>
          </a:p>
          <a:p>
            <a:endParaRPr lang="en-US" dirty="0" smtClean="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Kinney, P.L., J.E. Rosenthal, C. </a:t>
            </a:r>
            <a:r>
              <a:rPr lang="en-US" sz="1200" kern="1200" dirty="0" err="1" smtClean="0">
                <a:solidFill>
                  <a:schemeClr val="tx1"/>
                </a:solidFill>
                <a:effectLst/>
                <a:latin typeface="+mn-lt"/>
                <a:ea typeface="+mn-ea"/>
                <a:cs typeface="+mn-cs"/>
              </a:rPr>
              <a:t>Rosenzweig</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Hogrefe</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Solecki</a:t>
            </a:r>
            <a:r>
              <a:rPr lang="en-US" sz="1200" kern="1200" dirty="0" smtClean="0">
                <a:solidFill>
                  <a:schemeClr val="tx1"/>
                </a:solidFill>
                <a:effectLst/>
                <a:latin typeface="+mn-lt"/>
                <a:ea typeface="+mn-ea"/>
                <a:cs typeface="+mn-cs"/>
              </a:rPr>
              <a:t>, Kim Knowlton, C. Small, B. Lynn, K. </a:t>
            </a:r>
            <a:r>
              <a:rPr lang="en-US" sz="1200" kern="1200" dirty="0" err="1" smtClean="0">
                <a:solidFill>
                  <a:schemeClr val="tx1"/>
                </a:solidFill>
                <a:effectLst/>
                <a:latin typeface="+mn-lt"/>
                <a:ea typeface="+mn-ea"/>
                <a:cs typeface="+mn-cs"/>
              </a:rPr>
              <a:t>Civerolo</a:t>
            </a:r>
            <a:r>
              <a:rPr lang="en-US" sz="1200" kern="1200" dirty="0" smtClean="0">
                <a:solidFill>
                  <a:schemeClr val="tx1"/>
                </a:solidFill>
                <a:effectLst/>
                <a:latin typeface="+mn-lt"/>
                <a:ea typeface="+mn-ea"/>
                <a:cs typeface="+mn-cs"/>
              </a:rPr>
              <a:t>, J.Y. Ku, R. Goldberg, and C. </a:t>
            </a:r>
            <a:r>
              <a:rPr lang="en-US" sz="1200" kern="1200" dirty="0" err="1" smtClean="0">
                <a:solidFill>
                  <a:schemeClr val="tx1"/>
                </a:solidFill>
                <a:effectLst/>
                <a:latin typeface="+mn-lt"/>
                <a:ea typeface="+mn-ea"/>
                <a:cs typeface="+mn-cs"/>
              </a:rPr>
              <a:t>Oliveri</a:t>
            </a:r>
            <a:r>
              <a:rPr lang="en-US" sz="1200" kern="1200" dirty="0" smtClean="0">
                <a:solidFill>
                  <a:schemeClr val="tx1"/>
                </a:solidFill>
                <a:effectLst/>
                <a:latin typeface="+mn-lt"/>
                <a:ea typeface="+mn-ea"/>
                <a:cs typeface="+mn-cs"/>
              </a:rPr>
              <a:t>. 2006. Assessing the potential public health impacts of changing climate and land use: NY Climate &amp; Health Project. Chapter 6 in: </a:t>
            </a:r>
            <a:r>
              <a:rPr lang="en-US" sz="1200" i="1" kern="1200" dirty="0" smtClean="0">
                <a:solidFill>
                  <a:schemeClr val="tx1"/>
                </a:solidFill>
                <a:effectLst/>
                <a:latin typeface="+mn-lt"/>
                <a:ea typeface="+mn-ea"/>
                <a:cs typeface="+mn-cs"/>
              </a:rPr>
              <a:t>Climate Change and Variability: Impacts and Responses</a:t>
            </a:r>
            <a:r>
              <a:rPr lang="en-US" sz="1200" kern="1200" dirty="0" smtClean="0">
                <a:solidFill>
                  <a:schemeClr val="tx1"/>
                </a:solidFill>
                <a:effectLst/>
                <a:latin typeface="+mn-lt"/>
                <a:ea typeface="+mn-ea"/>
                <a:cs typeface="+mn-cs"/>
              </a:rPr>
              <a:t>, M. Ruth, K. </a:t>
            </a:r>
            <a:r>
              <a:rPr lang="en-US" sz="1200" kern="1200" dirty="0" err="1" smtClean="0">
                <a:solidFill>
                  <a:schemeClr val="tx1"/>
                </a:solidFill>
                <a:effectLst/>
                <a:latin typeface="+mn-lt"/>
                <a:ea typeface="+mn-ea"/>
                <a:cs typeface="+mn-cs"/>
              </a:rPr>
              <a:t>Donaghy</a:t>
            </a:r>
            <a:r>
              <a:rPr lang="en-US" sz="1200" kern="1200" dirty="0" smtClean="0">
                <a:solidFill>
                  <a:schemeClr val="tx1"/>
                </a:solidFill>
                <a:effectLst/>
                <a:latin typeface="+mn-lt"/>
                <a:ea typeface="+mn-ea"/>
                <a:cs typeface="+mn-cs"/>
              </a:rPr>
              <a:t>, and P. </a:t>
            </a:r>
            <a:r>
              <a:rPr lang="en-US" sz="1200" kern="1200" dirty="0" err="1" smtClean="0">
                <a:solidFill>
                  <a:schemeClr val="tx1"/>
                </a:solidFill>
                <a:effectLst/>
                <a:latin typeface="+mn-lt"/>
                <a:ea typeface="+mn-ea"/>
                <a:cs typeface="+mn-cs"/>
              </a:rPr>
              <a:t>Kirshen</a:t>
            </a:r>
            <a:r>
              <a:rPr lang="en-US" sz="1200" kern="1200" dirty="0" smtClean="0">
                <a:solidFill>
                  <a:schemeClr val="tx1"/>
                </a:solidFill>
                <a:effectLst/>
                <a:latin typeface="+mn-lt"/>
                <a:ea typeface="+mn-ea"/>
                <a:cs typeface="+mn-cs"/>
              </a:rPr>
              <a:t> (eds.). New Horizons in Regional Science, Edward Elgar, Cheltenham, UK.</a:t>
            </a:r>
          </a:p>
          <a:p>
            <a:endParaRPr lang="en-US" dirty="0">
              <a:latin typeface="Times New Roman" charset="0"/>
              <a:ea typeface="ＭＳ Ｐゴシック" charset="0"/>
              <a:cs typeface="ＭＳ Ｐゴシック" charset="0"/>
            </a:endParaRPr>
          </a:p>
        </p:txBody>
      </p:sp>
      <p:sp>
        <p:nvSpPr>
          <p:cNvPr id="73732" name="Slide Number Placeholder 3"/>
          <p:cNvSpPr txBox="1">
            <a:spLocks noGrp="1"/>
          </p:cNvSpPr>
          <p:nvPr/>
        </p:nvSpPr>
        <p:spPr bwMode="auto">
          <a:xfrm>
            <a:off x="3885453" y="8687751"/>
            <a:ext cx="2972547" cy="45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03" tIns="46551" rIns="93103" bIns="46551" anchor="b"/>
          <a:lstStyle>
            <a:lvl1pPr defTabSz="930275" eaLnBrk="0" hangingPunct="0">
              <a:defRPr sz="2400">
                <a:solidFill>
                  <a:schemeClr val="tx1"/>
                </a:solidFill>
                <a:latin typeface="Times New Roman" charset="0"/>
                <a:ea typeface="ＭＳ Ｐゴシック" charset="0"/>
                <a:cs typeface="ＭＳ Ｐゴシック" charset="0"/>
              </a:defRPr>
            </a:lvl1pPr>
            <a:lvl2pPr marL="38257163" indent="-37796788" defTabSz="93027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A93ADBC-2FC2-B64C-A51C-2AF0F09FB960}" type="slidenum">
              <a:rPr lang="en-US" sz="1200"/>
              <a:pPr algn="r" eaLnBrk="1" hangingPunct="1"/>
              <a:t>20</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22</a:t>
            </a:fld>
            <a:endParaRPr lang="en-US"/>
          </a:p>
        </p:txBody>
      </p:sp>
    </p:spTree>
    <p:extLst>
      <p:ext uri="{BB962C8B-B14F-4D97-AF65-F5344CB8AC3E}">
        <p14:creationId xmlns:p14="http://schemas.microsoft.com/office/powerpoint/2010/main" xmlns="" val="276570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Context:</a:t>
            </a:r>
          </a:p>
          <a:p>
            <a:r>
              <a:rPr lang="en-US">
                <a:ea typeface="ＭＳ Ｐゴシック" charset="0"/>
                <a:cs typeface="ＭＳ Ｐゴシック" charset="0"/>
              </a:rPr>
              <a:t>The level of communication used to convey the health impacts of climate change will depend on factors such as:</a:t>
            </a:r>
          </a:p>
          <a:p>
            <a:pPr>
              <a:buFontTx/>
              <a:buChar char="•"/>
            </a:pPr>
            <a:r>
              <a:rPr lang="en-US" b="1">
                <a:ea typeface="ＭＳ Ｐゴシック" charset="0"/>
                <a:cs typeface="ＭＳ Ｐゴシック" charset="0"/>
              </a:rPr>
              <a:t>The main goals or purpose of the HIA </a:t>
            </a:r>
            <a:r>
              <a:rPr lang="en-US" b="1" i="1">
                <a:ea typeface="ＭＳ Ｐゴシック" charset="0"/>
                <a:cs typeface="ＭＳ Ｐゴシック" charset="0"/>
              </a:rPr>
              <a:t>(What do you want to do?)</a:t>
            </a:r>
          </a:p>
          <a:p>
            <a:pPr>
              <a:buFontTx/>
              <a:buChar char="•"/>
            </a:pPr>
            <a:r>
              <a:rPr lang="en-US">
                <a:ea typeface="ＭＳ Ｐゴシック" charset="0"/>
                <a:cs typeface="ＭＳ Ｐゴシック" charset="0"/>
              </a:rPr>
              <a:t>Who or what you are trying to influence (</a:t>
            </a:r>
            <a:r>
              <a:rPr lang="en-US" i="1">
                <a:ea typeface="ＭＳ Ｐゴシック" charset="0"/>
                <a:cs typeface="ＭＳ Ｐゴシック" charset="0"/>
              </a:rPr>
              <a:t>Examples include legislative discussion, content of a policy, or policy implementation</a:t>
            </a:r>
            <a:r>
              <a:rPr lang="en-US">
                <a:ea typeface="ＭＳ Ｐゴシック" charset="0"/>
                <a:cs typeface="ＭＳ Ｐゴシック" charset="0"/>
              </a:rPr>
              <a:t>)</a:t>
            </a:r>
          </a:p>
          <a:p>
            <a:pPr>
              <a:buFontTx/>
              <a:buChar char="•"/>
            </a:pPr>
            <a:r>
              <a:rPr lang="en-US">
                <a:ea typeface="ＭＳ Ｐゴシック" charset="0"/>
                <a:cs typeface="ＭＳ Ｐゴシック" charset="0"/>
              </a:rPr>
              <a:t>The audience that the HIA is targeted to </a:t>
            </a:r>
            <a:r>
              <a:rPr lang="en-US" i="1">
                <a:ea typeface="ＭＳ Ｐゴシック" charset="0"/>
                <a:cs typeface="ＭＳ Ｐゴシック" charset="0"/>
              </a:rPr>
              <a:t>(Who do you want to question or speak to about what you are doing?)</a:t>
            </a:r>
          </a:p>
          <a:p>
            <a:pPr>
              <a:buFontTx/>
              <a:buChar char="•"/>
            </a:pPr>
            <a:r>
              <a:rPr lang="en-US">
                <a:ea typeface="ＭＳ Ｐゴシック" charset="0"/>
                <a:cs typeface="ＭＳ Ｐゴシック" charset="0"/>
              </a:rPr>
              <a:t>The dissemination strategy fits the audience </a:t>
            </a:r>
            <a:r>
              <a:rPr lang="en-US" i="1">
                <a:ea typeface="ＭＳ Ｐゴシック" charset="0"/>
                <a:cs typeface="ＭＳ Ｐゴシック" charset="0"/>
              </a:rPr>
              <a:t>(How are you going to tell them?)</a:t>
            </a:r>
          </a:p>
          <a:p>
            <a:pPr>
              <a:buFontTx/>
              <a:buChar char="•"/>
            </a:pPr>
            <a:endParaRPr lang="en-US" i="1">
              <a:ea typeface="ＭＳ Ｐゴシック" charset="0"/>
              <a:cs typeface="ＭＳ Ｐゴシック" charset="0"/>
            </a:endParaRP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3993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1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1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1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1200">
                <a:solidFill>
                  <a:srgbClr val="414141"/>
                </a:solidFill>
                <a:latin typeface="Gill Sans Light" charset="0"/>
                <a:ea typeface="ヒラギノ角ゴ ProN W3" charset="0"/>
                <a:cs typeface="ヒラギノ角ゴ ProN W3" charset="0"/>
                <a:sym typeface="Gill Sans Light" charset="0"/>
              </a:defRPr>
            </a:lvl5pPr>
            <a:lvl6pPr marL="2514600" indent="-228600" eaLnBrk="0" fontAlgn="base" hangingPunct="0">
              <a:spcBef>
                <a:spcPct val="0"/>
              </a:spcBef>
              <a:spcAft>
                <a:spcPct val="0"/>
              </a:spcAft>
              <a:defRPr sz="1200">
                <a:solidFill>
                  <a:srgbClr val="414141"/>
                </a:solidFill>
                <a:latin typeface="Gill Sans Light" charset="0"/>
                <a:ea typeface="ヒラギノ角ゴ ProN W3" charset="0"/>
                <a:cs typeface="ヒラギノ角ゴ ProN W3" charset="0"/>
                <a:sym typeface="Gill Sans Light" charset="0"/>
              </a:defRPr>
            </a:lvl6pPr>
            <a:lvl7pPr marL="2971800" indent="-228600" eaLnBrk="0" fontAlgn="base" hangingPunct="0">
              <a:spcBef>
                <a:spcPct val="0"/>
              </a:spcBef>
              <a:spcAft>
                <a:spcPct val="0"/>
              </a:spcAft>
              <a:defRPr sz="1200">
                <a:solidFill>
                  <a:srgbClr val="414141"/>
                </a:solidFill>
                <a:latin typeface="Gill Sans Light" charset="0"/>
                <a:ea typeface="ヒラギノ角ゴ ProN W3" charset="0"/>
                <a:cs typeface="ヒラギノ角ゴ ProN W3" charset="0"/>
                <a:sym typeface="Gill Sans Light" charset="0"/>
              </a:defRPr>
            </a:lvl7pPr>
            <a:lvl8pPr marL="3429000" indent="-228600" eaLnBrk="0" fontAlgn="base" hangingPunct="0">
              <a:spcBef>
                <a:spcPct val="0"/>
              </a:spcBef>
              <a:spcAft>
                <a:spcPct val="0"/>
              </a:spcAft>
              <a:defRPr sz="1200">
                <a:solidFill>
                  <a:srgbClr val="414141"/>
                </a:solidFill>
                <a:latin typeface="Gill Sans Light" charset="0"/>
                <a:ea typeface="ヒラギノ角ゴ ProN W3" charset="0"/>
                <a:cs typeface="ヒラギノ角ゴ ProN W3" charset="0"/>
                <a:sym typeface="Gill Sans Light" charset="0"/>
              </a:defRPr>
            </a:lvl8pPr>
            <a:lvl9pPr marL="3886200" indent="-228600" eaLnBrk="0" fontAlgn="base" hangingPunct="0">
              <a:spcBef>
                <a:spcPct val="0"/>
              </a:spcBef>
              <a:spcAft>
                <a:spcPct val="0"/>
              </a:spcAft>
              <a:defRPr sz="12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EB8D4237-98B2-B148-8FA9-613BB3D51684}" type="slidenum">
              <a:rPr lang="en-US"/>
              <a:pPr eaLnBrk="1" hangingPunct="1"/>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buFontTx/>
              <a:buChar char="•"/>
            </a:pPr>
            <a:r>
              <a:rPr lang="en-US" dirty="0">
                <a:latin typeface="Arial" charset="0"/>
                <a:ea typeface="ＭＳ Ｐゴシック" charset="-128"/>
                <a:cs typeface="ＭＳ Ｐゴシック" charset="-128"/>
              </a:rPr>
              <a:t>HIA addresses a </a:t>
            </a:r>
            <a:r>
              <a:rPr lang="en-US" i="1" dirty="0">
                <a:latin typeface="Arial" charset="0"/>
                <a:ea typeface="ＭＳ Ｐゴシック" charset="-128"/>
                <a:cs typeface="ＭＳ Ｐゴシック" charset="-128"/>
              </a:rPr>
              <a:t>specific policy or </a:t>
            </a:r>
            <a:r>
              <a:rPr lang="en-US" i="1" dirty="0" smtClean="0">
                <a:latin typeface="Arial" charset="0"/>
                <a:ea typeface="ＭＳ Ｐゴシック" charset="-128"/>
                <a:cs typeface="ＭＳ Ｐゴシック" charset="-128"/>
              </a:rPr>
              <a:t>project</a:t>
            </a:r>
          </a:p>
          <a:p>
            <a:pPr eaLnBrk="1" hangingPunct="1">
              <a:buFontTx/>
              <a:buChar char="•"/>
            </a:pPr>
            <a:r>
              <a:rPr lang="en-US" i="1" dirty="0" smtClean="0">
                <a:latin typeface="Arial" charset="0"/>
                <a:ea typeface="ＭＳ Ｐゴシック" charset="-128"/>
                <a:cs typeface="ＭＳ Ｐゴシック" charset="-128"/>
              </a:rPr>
              <a:t>It’s a structured, systematic research process </a:t>
            </a:r>
          </a:p>
          <a:p>
            <a:pPr eaLnBrk="1" hangingPunct="1">
              <a:buFontTx/>
              <a:buChar char="•"/>
            </a:pPr>
            <a:r>
              <a:rPr lang="en-US" i="1" dirty="0" smtClean="0">
                <a:latin typeface="Arial" charset="0"/>
                <a:ea typeface="ＭＳ Ｐゴシック" charset="-128"/>
                <a:cs typeface="ＭＳ Ｐゴシック" charset="-128"/>
              </a:rPr>
              <a:t>To judge</a:t>
            </a:r>
            <a:r>
              <a:rPr lang="en-US" i="1" baseline="0" dirty="0" smtClean="0">
                <a:latin typeface="Arial" charset="0"/>
                <a:ea typeface="ＭＳ Ｐゴシック" charset="-128"/>
                <a:cs typeface="ＭＳ Ｐゴシック" charset="-128"/>
              </a:rPr>
              <a:t> the potential impacts of a plan or policy </a:t>
            </a:r>
          </a:p>
          <a:p>
            <a:pPr eaLnBrk="1" hangingPunct="1">
              <a:buFontTx/>
              <a:buChar char="•"/>
            </a:pPr>
            <a:r>
              <a:rPr lang="en-US" i="1" baseline="0" dirty="0" smtClean="0">
                <a:latin typeface="Arial" charset="0"/>
                <a:ea typeface="ＭＳ Ｐゴシック" charset="-128"/>
                <a:cs typeface="ＭＳ Ｐゴシック" charset="-128"/>
              </a:rPr>
              <a:t>On the health of groups within a population </a:t>
            </a:r>
          </a:p>
          <a:p>
            <a:pPr eaLnBrk="1" hangingPunct="1">
              <a:buFontTx/>
              <a:buChar char="•"/>
            </a:pPr>
            <a:r>
              <a:rPr lang="en-US" i="1" baseline="0" dirty="0" smtClean="0">
                <a:latin typeface="Arial" charset="0"/>
                <a:ea typeface="ＭＳ Ｐゴシック" charset="-128"/>
                <a:cs typeface="ＭＳ Ｐゴシック" charset="-128"/>
              </a:rPr>
              <a:t>And how those effects may be distributed among those groups</a:t>
            </a:r>
          </a:p>
          <a:p>
            <a:pPr eaLnBrk="1" hangingPunct="1">
              <a:buFontTx/>
              <a:buChar char="•"/>
            </a:pPr>
            <a:r>
              <a:rPr lang="en-US" i="1" baseline="0" dirty="0" smtClean="0">
                <a:latin typeface="Arial" charset="0"/>
                <a:ea typeface="ＭＳ Ｐゴシック" charset="-128"/>
                <a:cs typeface="ＭＳ Ｐゴシック" charset="-128"/>
              </a:rPr>
              <a:t>Then, an HIA helps identify steps decision makers can take to manage those effects, or to improve positive health outcomes</a:t>
            </a:r>
            <a:endParaRPr lang="en-US" i="1" dirty="0">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thought I would begin with some definitions.</a:t>
            </a:r>
          </a:p>
          <a:p>
            <a:endParaRPr lang="en-US" baseline="0" dirty="0" smtClean="0"/>
          </a:p>
          <a:p>
            <a:r>
              <a:rPr lang="en-US" baseline="0" dirty="0" smtClean="0"/>
              <a:t>When we talk about health outcomes, we mean the health conditions that people experience – can anyone think of some examples of health outcomes looking at this definition?</a:t>
            </a:r>
          </a:p>
          <a:p>
            <a:r>
              <a:rPr lang="en-US" baseline="0" dirty="0" smtClean="0"/>
              <a:t>Obesity, asthma, depression, high blood pressure, heart disease, diabetes, cancer…</a:t>
            </a:r>
          </a:p>
          <a:p>
            <a:endParaRPr lang="en-US" baseline="0" dirty="0" smtClean="0"/>
          </a:p>
          <a:p>
            <a:r>
              <a:rPr lang="en-US" baseline="0" dirty="0" smtClean="0"/>
              <a:t>Okay, and when we think of health determinants – these are the root causes of those health outcomes. And many determinants interact to yield a given health outcome…</a:t>
            </a:r>
            <a:endParaRPr lang="en-US" dirty="0"/>
          </a:p>
        </p:txBody>
      </p:sp>
      <p:sp>
        <p:nvSpPr>
          <p:cNvPr id="4" name="Slide Number Placeholder 3"/>
          <p:cNvSpPr>
            <a:spLocks noGrp="1"/>
          </p:cNvSpPr>
          <p:nvPr>
            <p:ph type="sldNum" sz="quarter" idx="10"/>
          </p:nvPr>
        </p:nvSpPr>
        <p:spPr/>
        <p:txBody>
          <a:bodyPr/>
          <a:lstStyle/>
          <a:p>
            <a:pPr>
              <a:defRPr/>
            </a:pPr>
            <a:fld id="{18668F7D-B932-5F4B-A4BE-0EF3915ED6D6}" type="slidenum">
              <a:rPr lang="en-US" smtClean="0"/>
              <a:pPr>
                <a:defRPr/>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latin typeface="+mn-lt"/>
                <a:ea typeface="+mn-ea"/>
                <a:cs typeface="+mn-cs"/>
              </a:rPr>
              <a:t>Point</a:t>
            </a:r>
            <a:r>
              <a:rPr lang="en-US" sz="1200" kern="1200" baseline="0" dirty="0" smtClean="0">
                <a:solidFill>
                  <a:schemeClr val="tx1"/>
                </a:solidFill>
                <a:latin typeface="+mn-lt"/>
                <a:ea typeface="+mn-ea"/>
                <a:cs typeface="+mn-cs"/>
              </a:rPr>
              <a:t> of slide: Re-introduce HIA and concepts of health determinants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Key points:</a:t>
            </a:r>
          </a:p>
          <a:p>
            <a:pPr marL="228600" indent="-228600">
              <a:buAutoNum type="arabicPeriod"/>
            </a:pPr>
            <a:r>
              <a:rPr lang="en-US" sz="1200" kern="1200" dirty="0" smtClean="0">
                <a:solidFill>
                  <a:schemeClr val="tx1"/>
                </a:solidFill>
                <a:latin typeface="+mn-lt"/>
                <a:ea typeface="+mn-ea"/>
                <a:cs typeface="+mn-cs"/>
              </a:rPr>
              <a:t>Reminder that</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 health impact assessment (HIA) is an information collection, analysis and recommendation development process used to inform decision-makers about how a policy, plan or project’s decision elements may affect different population’s health in order to support decisions that reduce harmful effects. </a:t>
            </a:r>
          </a:p>
          <a:p>
            <a:pPr marL="228600" indent="-228600">
              <a:buAutoNum type="arabicPeriod"/>
            </a:pPr>
            <a:r>
              <a:rPr lang="en-US" sz="1200" kern="1200" dirty="0" smtClean="0">
                <a:solidFill>
                  <a:schemeClr val="tx1"/>
                </a:solidFill>
                <a:latin typeface="+mn-lt"/>
                <a:ea typeface="+mn-ea"/>
                <a:cs typeface="+mn-cs"/>
              </a:rPr>
              <a:t>Climate</a:t>
            </a:r>
            <a:r>
              <a:rPr lang="en-US" sz="1200" kern="1200" baseline="0" dirty="0" smtClean="0">
                <a:solidFill>
                  <a:schemeClr val="tx1"/>
                </a:solidFill>
                <a:latin typeface="+mn-lt"/>
                <a:ea typeface="+mn-ea"/>
                <a:cs typeface="+mn-cs"/>
              </a:rPr>
              <a:t> change policies will have an impact on specific health determinants which we will cover later.</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We may gather research from literature, economic models, and experts in the field to help us predict what impact a policy will have on people’s health. For a review of </a:t>
            </a:r>
            <a:r>
              <a:rPr lang="en-US" baseline="0" dirty="0" smtClean="0">
                <a:ea typeface="ＭＳ Ｐゴシック" charset="-128"/>
                <a:cs typeface="ＭＳ Ｐゴシック" charset="-128"/>
              </a:rPr>
              <a:t>HIA practice, see the HIA Resources in the Toolkit.</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When we consider climate</a:t>
            </a:r>
            <a:r>
              <a:rPr lang="en-US" baseline="0" dirty="0" smtClean="0">
                <a:ea typeface="ＭＳ Ｐゴシック" charset="-128"/>
                <a:cs typeface="ＭＳ Ｐゴシック" charset="-128"/>
              </a:rPr>
              <a:t> change policy, we think about what health determinants the policy acts on, which may or may not directly impact climate change health impacts. Social determinants of health are the factors that contribute to population health.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____________________</a:t>
            </a:r>
          </a:p>
          <a:p>
            <a:r>
              <a:rPr lang="en-US" i="1" dirty="0" smtClean="0">
                <a:ea typeface="ＭＳ Ｐゴシック" charset="-128"/>
                <a:cs typeface="ＭＳ Ｐゴシック" charset="-128"/>
              </a:rPr>
              <a:t>Figure Source: Human Impact Partners and (the author of the rainbow diagram)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expect that</a:t>
            </a:r>
          </a:p>
          <a:p>
            <a:r>
              <a:rPr lang="en-US" dirty="0" smtClean="0"/>
              <a:t>Participants have training/experience in HIAs</a:t>
            </a:r>
          </a:p>
          <a:p>
            <a:r>
              <a:rPr lang="en-US" dirty="0" smtClean="0"/>
              <a:t>Participants have background</a:t>
            </a:r>
            <a:r>
              <a:rPr lang="en-US" baseline="0" dirty="0" smtClean="0"/>
              <a:t> knowledge in climate change</a:t>
            </a:r>
          </a:p>
          <a:p>
            <a:r>
              <a:rPr lang="en-US" baseline="0" dirty="0" smtClean="0"/>
              <a:t>We will build on this knowledge</a:t>
            </a:r>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3</a:t>
            </a:fld>
            <a:endParaRPr lang="en-US"/>
          </a:p>
        </p:txBody>
      </p:sp>
    </p:spTree>
    <p:extLst>
      <p:ext uri="{BB962C8B-B14F-4D97-AF65-F5344CB8AC3E}">
        <p14:creationId xmlns:p14="http://schemas.microsoft.com/office/powerpoint/2010/main" xmlns="" val="1391174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of slide: Reminder of how health determinants are related to health outcomes, and</a:t>
            </a:r>
            <a:r>
              <a:rPr lang="en-US" baseline="0" dirty="0" smtClean="0"/>
              <a:t> can overlap.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30</a:t>
            </a:fld>
            <a:endParaRPr lang="en-US"/>
          </a:p>
        </p:txBody>
      </p:sp>
    </p:spTree>
    <p:extLst>
      <p:ext uri="{BB962C8B-B14F-4D97-AF65-F5344CB8AC3E}">
        <p14:creationId xmlns:p14="http://schemas.microsoft.com/office/powerpoint/2010/main" xmlns="" val="294027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457200">
              <a:spcBef>
                <a:spcPct val="0"/>
              </a:spcBef>
              <a:buFontTx/>
              <a:buNone/>
            </a:pPr>
            <a:r>
              <a:rPr lang="en-US" sz="1200" i="1" dirty="0" smtClean="0">
                <a:solidFill>
                  <a:srgbClr val="000000"/>
                </a:solidFill>
                <a:latin typeface="Arial" charset="0"/>
              </a:rPr>
              <a:t>Change</a:t>
            </a:r>
            <a:r>
              <a:rPr lang="en-US" sz="1200" i="1" baseline="0" dirty="0" smtClean="0">
                <a:solidFill>
                  <a:srgbClr val="000000"/>
                </a:solidFill>
                <a:latin typeface="Arial" charset="0"/>
              </a:rPr>
              <a:t> this to a different format so can go over each through animation….</a:t>
            </a:r>
            <a:endParaRPr lang="en-US" sz="1200" i="1" dirty="0" smtClean="0">
              <a:solidFill>
                <a:srgbClr val="000000"/>
              </a:solidFill>
              <a:latin typeface="Arial" charset="0"/>
            </a:endParaRPr>
          </a:p>
          <a:p>
            <a:pPr defTabSz="457200">
              <a:spcBef>
                <a:spcPct val="0"/>
              </a:spcBef>
              <a:buFontTx/>
              <a:buNone/>
            </a:pPr>
            <a:endParaRPr lang="en-US" sz="1200" dirty="0" smtClean="0">
              <a:solidFill>
                <a:srgbClr val="000000"/>
              </a:solidFill>
              <a:latin typeface="Arial" charset="0"/>
            </a:endParaRPr>
          </a:p>
          <a:p>
            <a:pPr defTabSz="457200">
              <a:spcBef>
                <a:spcPct val="0"/>
              </a:spcBef>
              <a:buFontTx/>
              <a:buNone/>
            </a:pPr>
            <a:r>
              <a:rPr lang="en-US" sz="1200" dirty="0" smtClean="0">
                <a:solidFill>
                  <a:srgbClr val="000000"/>
                </a:solidFill>
                <a:latin typeface="Arial" charset="0"/>
              </a:rPr>
              <a:t>Point of slide: We</a:t>
            </a:r>
            <a:r>
              <a:rPr lang="en-US" sz="1200" baseline="0" dirty="0" smtClean="0">
                <a:solidFill>
                  <a:srgbClr val="000000"/>
                </a:solidFill>
                <a:latin typeface="Arial" charset="0"/>
              </a:rPr>
              <a:t> created this module thinking about the basic HIA steps, the module follows these steps. We also created it based on thinking about how a climate change policy could be unique from other policies we might assess in an HIA.</a:t>
            </a:r>
          </a:p>
          <a:p>
            <a:pPr defTabSz="457200">
              <a:spcBef>
                <a:spcPct val="0"/>
              </a:spcBef>
              <a:buFontTx/>
              <a:buNone/>
            </a:pPr>
            <a:endParaRPr lang="en-US" sz="1200" baseline="0" dirty="0" smtClean="0">
              <a:solidFill>
                <a:srgbClr val="000000"/>
              </a:solidFill>
              <a:latin typeface="Arial" charset="0"/>
            </a:endParaRPr>
          </a:p>
          <a:p>
            <a:pPr defTabSz="457200">
              <a:spcBef>
                <a:spcPct val="0"/>
              </a:spcBef>
              <a:buFontTx/>
              <a:buNone/>
            </a:pPr>
            <a:r>
              <a:rPr lang="en-US" sz="1200" baseline="0" dirty="0" smtClean="0">
                <a:solidFill>
                  <a:srgbClr val="000000"/>
                </a:solidFill>
                <a:latin typeface="Arial" charset="0"/>
              </a:rPr>
              <a:t>We will review each stage at the beginning of each chapter.</a:t>
            </a:r>
          </a:p>
          <a:p>
            <a:pPr defTabSz="457200">
              <a:spcBef>
                <a:spcPct val="0"/>
              </a:spcBef>
              <a:buFontTx/>
              <a:buNone/>
            </a:pPr>
            <a:endParaRPr lang="en-US" sz="1200" baseline="0" dirty="0" smtClean="0">
              <a:solidFill>
                <a:srgbClr val="000000"/>
              </a:solidFill>
              <a:latin typeface="Arial" charset="0"/>
            </a:endParaRPr>
          </a:p>
          <a:p>
            <a:pPr defTabSz="457200">
              <a:spcBef>
                <a:spcPct val="0"/>
              </a:spcBef>
              <a:buFontTx/>
              <a:buNone/>
            </a:pPr>
            <a:r>
              <a:rPr lang="en-US" sz="1200" baseline="0" dirty="0" smtClean="0">
                <a:solidFill>
                  <a:srgbClr val="000000"/>
                </a:solidFill>
                <a:latin typeface="Arial" charset="0"/>
              </a:rPr>
              <a:t>If they don’t: Refer to toolkit. </a:t>
            </a:r>
          </a:p>
          <a:p>
            <a:pPr defTabSz="457200">
              <a:spcBef>
                <a:spcPct val="0"/>
              </a:spcBef>
              <a:buFontTx/>
              <a:buNone/>
            </a:pPr>
            <a:endParaRPr lang="en-US" sz="1200" baseline="0" dirty="0" smtClean="0">
              <a:solidFill>
                <a:srgbClr val="000000"/>
              </a:solidFill>
              <a:latin typeface="Arial" charset="0"/>
            </a:endParaRPr>
          </a:p>
          <a:p>
            <a:pPr defTabSz="457200">
              <a:spcBef>
                <a:spcPct val="0"/>
              </a:spcBef>
              <a:buFontTx/>
              <a:buNone/>
            </a:pPr>
            <a:r>
              <a:rPr lang="en-US" sz="1200" baseline="0" dirty="0" smtClean="0">
                <a:solidFill>
                  <a:srgbClr val="000000"/>
                </a:solidFill>
                <a:latin typeface="Arial" charset="0"/>
              </a:rPr>
              <a:t>Orient them: Climate Change Resources bibliography includes training on HIA and climate change. Also has resources for general information (doing homework</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xfrm>
            <a:off x="0" y="0"/>
            <a:ext cx="0" cy="0"/>
          </a:xfrm>
          <a:noFill/>
          <a:ln/>
        </p:spPr>
        <p:txBody>
          <a:bodyPr/>
          <a:lstStyle/>
          <a:p>
            <a:pPr defTabSz="457200">
              <a:spcBef>
                <a:spcPct val="0"/>
              </a:spcBef>
              <a:buFontTx/>
              <a:buNone/>
            </a:pPr>
            <a:r>
              <a:rPr lang="en-US" sz="900" dirty="0" smtClean="0">
                <a:solidFill>
                  <a:srgbClr val="000000"/>
                </a:solidFill>
                <a:latin typeface="Arial" charset="0"/>
              </a:rPr>
              <a:t>Point of slide: We</a:t>
            </a:r>
            <a:r>
              <a:rPr lang="en-US" sz="900" baseline="0" dirty="0" smtClean="0">
                <a:solidFill>
                  <a:srgbClr val="000000"/>
                </a:solidFill>
                <a:latin typeface="Arial" charset="0"/>
              </a:rPr>
              <a:t> created this module thinking about what makes an HIA on a climate change policy unique.</a:t>
            </a:r>
          </a:p>
          <a:p>
            <a:pPr defTabSz="457200">
              <a:spcBef>
                <a:spcPct val="0"/>
              </a:spcBef>
              <a:buFontTx/>
              <a:buNone/>
            </a:pPr>
            <a:endParaRPr lang="en-US" sz="900" baseline="0" dirty="0" smtClean="0">
              <a:solidFill>
                <a:srgbClr val="000000"/>
              </a:solidFill>
              <a:latin typeface="Arial" charset="0"/>
            </a:endParaRPr>
          </a:p>
          <a:p>
            <a:r>
              <a:rPr lang="en-US" sz="900" dirty="0" smtClean="0"/>
              <a:t>The Greenhouse Gamble™ wheels were developed by the MIT Joint Program on the Science and Policy of Global Change to better convey uncertainty in climate change prediction. The roulette-style spinning wheels depict the estimated probability, or likelihood, of potential temperature change (global average surface temperature) over the next 100 years. The face of each wheel is divided into colored slices, with the size of each slice representing the estimated probability of the temperature change in the year 2100 falling within that range. </a:t>
            </a:r>
          </a:p>
          <a:p>
            <a:r>
              <a:rPr lang="en-US" sz="900" dirty="0" smtClean="0"/>
              <a:t>The Greenhouse Gamble wheel on the left is the "no policy" or reference case, in which it is assumed no action is taken to try to curb the global emissions of greenhouse gases. The median value of the "no policy" wheel, or the temperature at which there is a 50% chance of falling above or below that level (even odds) is 5.2 °C. </a:t>
            </a:r>
            <a:br>
              <a:rPr lang="en-US" sz="900" dirty="0" smtClean="0"/>
            </a:br>
            <a:r>
              <a:rPr lang="en-US" sz="900" dirty="0" smtClean="0"/>
              <a:t>The Greenhouse Gamble wheel on the right is the "with policy" case, which assumes that policies are enacted to limit cumulative emissions of greenhouse gases over the century to 4.2 trillion metric tons, measured in CO2-equivalent. The median warming level (even odds) is 2.3 °C. </a:t>
            </a:r>
          </a:p>
          <a:p>
            <a:r>
              <a:rPr lang="en-US" sz="900" dirty="0" smtClean="0"/>
              <a:t>The resulting change in probabilities when switching from a "no policy" scenario to a "with policy" scenario is shown by the altered size of the representative temperature slices. If policies to reduce greenhouse gas emissions are enacted, the likelihood of constraining global temperature change in 2100 to below 3 °C warming increases to 90% (9 in 10 odds) from the "no policy" scenario. As global emissions of greenhouse gases continue to increase, the "no policy" roulette wheel continues to spin. By reducing emissions, we can limit the risks from global climate change impacts. </a:t>
            </a:r>
          </a:p>
          <a:p>
            <a:pPr defTabSz="457200">
              <a:spcBef>
                <a:spcPct val="0"/>
              </a:spcBef>
              <a:buFontTx/>
              <a:buNone/>
            </a:pPr>
            <a:endParaRPr lang="en-US" sz="900" baseline="0" dirty="0" smtClean="0">
              <a:solidFill>
                <a:srgbClr val="000000"/>
              </a:solidFill>
              <a:latin typeface="Arial" charset="0"/>
            </a:endParaRPr>
          </a:p>
          <a:p>
            <a:pPr defTabSz="457200">
              <a:spcBef>
                <a:spcPct val="0"/>
              </a:spcBef>
              <a:buFontTx/>
              <a:buNone/>
            </a:pPr>
            <a:r>
              <a:rPr lang="en-US" sz="900" baseline="0" dirty="0" smtClean="0">
                <a:solidFill>
                  <a:srgbClr val="000000"/>
                </a:solidFill>
                <a:latin typeface="Arial" charset="0"/>
              </a:rPr>
              <a:t>We assume everyone has: </a:t>
            </a:r>
          </a:p>
          <a:p>
            <a:pPr defTabSz="457200">
              <a:spcBef>
                <a:spcPct val="0"/>
              </a:spcBef>
              <a:buFontTx/>
              <a:buNone/>
            </a:pPr>
            <a:r>
              <a:rPr lang="en-US" sz="900" baseline="0" dirty="0" smtClean="0">
                <a:solidFill>
                  <a:srgbClr val="000000"/>
                </a:solidFill>
                <a:latin typeface="Arial" charset="0"/>
              </a:rPr>
              <a:t>1. Climate change background</a:t>
            </a:r>
          </a:p>
          <a:p>
            <a:pPr defTabSz="457200">
              <a:spcBef>
                <a:spcPct val="0"/>
              </a:spcBef>
              <a:buFontTx/>
              <a:buNone/>
            </a:pPr>
            <a:r>
              <a:rPr lang="en-US" sz="900" baseline="0" dirty="0" smtClean="0">
                <a:solidFill>
                  <a:srgbClr val="000000"/>
                </a:solidFill>
                <a:latin typeface="Arial" charset="0"/>
              </a:rPr>
              <a:t>2. HIA background.</a:t>
            </a:r>
          </a:p>
          <a:p>
            <a:pPr defTabSz="457200">
              <a:spcBef>
                <a:spcPct val="0"/>
              </a:spcBef>
              <a:buFontTx/>
              <a:buNone/>
            </a:pPr>
            <a:endParaRPr lang="en-US" sz="900" baseline="0" dirty="0" smtClean="0">
              <a:solidFill>
                <a:srgbClr val="000000"/>
              </a:solidFill>
              <a:latin typeface="Arial" charset="0"/>
            </a:endParaRPr>
          </a:p>
          <a:p>
            <a:pPr defTabSz="457200">
              <a:spcBef>
                <a:spcPct val="0"/>
              </a:spcBef>
              <a:buFontTx/>
              <a:buNone/>
            </a:pPr>
            <a:r>
              <a:rPr lang="en-US" sz="900" baseline="0" dirty="0" smtClean="0">
                <a:solidFill>
                  <a:srgbClr val="000000"/>
                </a:solidFill>
                <a:latin typeface="Arial" charset="0"/>
              </a:rPr>
              <a:t>If they don’t: Refer to toolkit. </a:t>
            </a:r>
          </a:p>
          <a:p>
            <a:pPr defTabSz="457200">
              <a:spcBef>
                <a:spcPct val="0"/>
              </a:spcBef>
              <a:buFontTx/>
              <a:buNone/>
            </a:pPr>
            <a:endParaRPr lang="en-US" sz="900" baseline="0" dirty="0" smtClean="0">
              <a:solidFill>
                <a:srgbClr val="000000"/>
              </a:solidFill>
              <a:latin typeface="Arial" charset="0"/>
            </a:endParaRPr>
          </a:p>
          <a:p>
            <a:pPr defTabSz="457200">
              <a:spcBef>
                <a:spcPct val="0"/>
              </a:spcBef>
              <a:buFontTx/>
              <a:buNone/>
            </a:pPr>
            <a:r>
              <a:rPr lang="en-US" sz="900" baseline="0" dirty="0" smtClean="0">
                <a:solidFill>
                  <a:srgbClr val="000000"/>
                </a:solidFill>
                <a:latin typeface="Arial" charset="0"/>
              </a:rPr>
              <a:t>Orient them: Climate Change Resources bibliography includes training on HIA and climate change. Also has resources for general information (doing homework).</a:t>
            </a:r>
            <a:endParaRPr lang="en-US" sz="900" dirty="0" smtClean="0">
              <a:solidFill>
                <a:srgbClr val="00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Climate change is a</a:t>
            </a:r>
            <a:r>
              <a:rPr lang="en-US" baseline="0" dirty="0" smtClean="0"/>
              <a:t> complex topic and difficult to understand from a scientific perspective.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Point of slide: It involves uncertainty, long timelines, and is challenging to assess. </a:t>
            </a:r>
          </a:p>
          <a:p>
            <a:endParaRPr lang="en-US" baseline="0" dirty="0" smtClean="0"/>
          </a:p>
          <a:p>
            <a:r>
              <a:rPr lang="en-US" baseline="0" dirty="0" smtClean="0"/>
              <a:t>Our Changing Planet 2009 Image 70; US Global Change Research Program</a:t>
            </a:r>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Point of slide: Climate change science is mired in a political debate based on these factors. </a:t>
            </a:r>
          </a:p>
          <a:p>
            <a:endParaRPr lang="en-US" baseline="0" dirty="0" smtClean="0"/>
          </a:p>
          <a:p>
            <a:r>
              <a:rPr lang="en-US" baseline="0" dirty="0" smtClean="0"/>
              <a:t>We will discuss appropriate ways to address this debate in the reporting stage in Chapter 6.</a:t>
            </a:r>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open your Toolkit and review them. You will use them in exercises throughout this training.</a:t>
            </a:r>
            <a:r>
              <a:rPr lang="en-US" baseline="0" dirty="0" smtClean="0"/>
              <a:t> You can do the exercises on your own, or with a small group.</a:t>
            </a:r>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8</a:t>
            </a:fld>
            <a:endParaRPr lang="en-US"/>
          </a:p>
        </p:txBody>
      </p:sp>
    </p:spTree>
    <p:extLst>
      <p:ext uri="{BB962C8B-B14F-4D97-AF65-F5344CB8AC3E}">
        <p14:creationId xmlns:p14="http://schemas.microsoft.com/office/powerpoint/2010/main" xmlns="" val="229436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the HIA Review Summary we did not include policies or projects that might have an impact on climate change if the HIA authors did not introduce the topic. For example, locally, the Portland to Lake Oswego Transit Project HIA and the Clark County Bicycle and Pedestrian Master Plan</a:t>
            </a:r>
            <a:endParaRPr lang="en-US" dirty="0" smtClean="0"/>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Point of slide: Introduce climate change impacts on weather. This sets the context of the discussion – it’s a quick review to get our heads back in the climate change thought process where health is concerned.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Key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Climate change will lead to changes</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in precipitation</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Including increased flooding</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And droughts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Context: Climate change evidence continues to show up. The United Nations Intergovernmental Panel on Climate Change (IPCC) observes in their 2007 Climate Change Synthesis Report</a:t>
            </a:r>
            <a:r>
              <a:rPr lang="en-US" baseline="30000" dirty="0" smtClean="0"/>
              <a:t>1 </a:t>
            </a:r>
            <a:r>
              <a:rPr lang="en-US" baseline="0" dirty="0" smtClean="0"/>
              <a:t>“</a:t>
            </a:r>
            <a:r>
              <a:rPr lang="en-US" sz="1200" b="1" kern="1200" dirty="0" smtClean="0">
                <a:solidFill>
                  <a:schemeClr val="tx1"/>
                </a:solidFill>
                <a:latin typeface="+mn-lt"/>
                <a:ea typeface="+mn-ea"/>
                <a:cs typeface="+mn-cs"/>
              </a:rPr>
              <a:t>Warming of the climate system is unequivocal, as is now evident from observations of increases in global average air and ocean temperatures, widespread melting of snow and ice and rising global average sea level.”</a:t>
            </a:r>
            <a:r>
              <a:rPr lang="en-US" sz="1200" b="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imes New Roman" charset="0"/>
              <a:ea typeface="ＭＳ Ｐゴシック" charset="-128"/>
              <a:cs typeface="ＭＳ Ｐゴシック" charset="-128"/>
            </a:endParaRPr>
          </a:p>
          <a:p>
            <a:endParaRPr lang="en-US" baseline="0" dirty="0" smtClean="0"/>
          </a:p>
          <a:p>
            <a:r>
              <a:rPr lang="en-US" baseline="0" dirty="0" smtClean="0"/>
              <a:t>It is beyond our scope to go in-depth on climate change science and climate change trends. Please see the Climate Change Resources and Bibliography section of the Toolkit for further detail on these elements. You can also see the Training Resources if you need further background in climate change, for example the World Health Organization’s Climate Change for Health training. </a:t>
            </a:r>
            <a:r>
              <a:rPr lang="en-US" dirty="0" smtClean="0"/>
              <a:t>Further</a:t>
            </a:r>
            <a:r>
              <a:rPr lang="en-US" baseline="0" dirty="0" smtClean="0"/>
              <a:t> along, we will introduce different quantitative methods for measuring health impacts, please see the Training Resources for relevant methods training. </a:t>
            </a:r>
          </a:p>
          <a:p>
            <a:endParaRPr lang="en-US" baseline="0" dirty="0" smtClean="0"/>
          </a:p>
          <a:p>
            <a:r>
              <a:rPr lang="en-US" baseline="0" dirty="0" smtClean="0"/>
              <a:t>______________________</a:t>
            </a:r>
          </a:p>
          <a:p>
            <a:r>
              <a:rPr lang="en-US" baseline="0" dirty="0" smtClean="0"/>
              <a:t>1 -  IPCC, United Nations Intergovernmental Panel on Climate Change, 2007, Climate Change 2007: Synthesis Report</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3EE23FF-4210-714E-AD00-46D944893B52}"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ea typeface="ＭＳ Ｐゴシック" charset="-128"/>
                <a:cs typeface="ＭＳ Ｐゴシック" charset="-128"/>
              </a:rPr>
              <a:t>Point of slide: Extreme</a:t>
            </a:r>
            <a:r>
              <a:rPr lang="en-US" baseline="0" dirty="0" smtClean="0">
                <a:latin typeface="Times New Roman" charset="0"/>
                <a:ea typeface="ＭＳ Ｐゴシック" charset="-128"/>
                <a:cs typeface="ＭＳ Ｐゴシック" charset="-128"/>
              </a:rPr>
              <a:t> weather events affect basic needs of life.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Times New Roman"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Key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Changes in climate will affect basic necessities:</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Crop yield changes will affect food availability</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Precipitation and heat will affect water availability</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Displaced populations will have a difficult time accessing shelter</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And the cost of electricity is expected to rise affecting access to energy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Times New Roman"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Times New Roman" charset="0"/>
                <a:ea typeface="ＭＳ Ｐゴシック" charset="-128"/>
                <a:cs typeface="ＭＳ Ｐゴシック" charset="-128"/>
              </a:rPr>
              <a:t>Context:</a:t>
            </a:r>
            <a:endParaRPr lang="en-US" dirty="0" smtClean="0">
              <a:latin typeface="Times New Roman"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ea typeface="ＭＳ Ｐゴシック" charset="-128"/>
                <a:cs typeface="ＭＳ Ｐゴシック" charset="-128"/>
              </a:rPr>
              <a:t>Global environmental changes are affecting climate and result in droughts, floods, wildfires, and extreme weather events which affect the basic</a:t>
            </a:r>
            <a:r>
              <a:rPr lang="en-US" baseline="0" dirty="0" smtClean="0">
                <a:latin typeface="Times New Roman" charset="0"/>
                <a:ea typeface="ＭＳ Ｐゴシック" charset="-128"/>
                <a:cs typeface="ＭＳ Ｐゴシック" charset="-128"/>
              </a:rPr>
              <a:t> needs of life: </a:t>
            </a:r>
            <a:r>
              <a:rPr lang="en-US" dirty="0" smtClean="0">
                <a:latin typeface="Times New Roman" charset="0"/>
                <a:ea typeface="ＭＳ Ｐゴシック" charset="-128"/>
                <a:cs typeface="ＭＳ Ｐゴシック" charset="-128"/>
              </a:rPr>
              <a:t>food, air and water.</a:t>
            </a:r>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Point of slide: These changes will result in health impacts.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Key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changes will increase the likelihood of health impacts such as </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Respiratory illness related to air pollution or pollen changes</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Infectious disease including water and vector borne illness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Context: Climate change could create adverse health effects such as heat-stress related illness and death, air pollution-related respiratory illness, infectious disease from water, food and vector-transmitted diseases, malnutrition, and extreme weather related </a:t>
            </a:r>
            <a:r>
              <a:rPr lang="en-US" dirty="0" smtClean="0"/>
              <a:t>injuries, death and illness</a:t>
            </a:r>
            <a:r>
              <a:rPr lang="en-US" sz="1200" b="0" kern="1200" baseline="0" dirty="0" smtClean="0">
                <a:solidFill>
                  <a:schemeClr val="tx1"/>
                </a:solidFill>
                <a:latin typeface="+mn-lt"/>
                <a:ea typeface="+mn-ea"/>
                <a:cs typeface="+mn-cs"/>
              </a:rPr>
              <a:t>. </a:t>
            </a:r>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Point of slide:</a:t>
            </a:r>
          </a:p>
          <a:p>
            <a:pPr marL="228600" indent="-228600">
              <a:buAutoNum type="arabicPeriod"/>
            </a:pPr>
            <a:r>
              <a:rPr lang="en-US" dirty="0" smtClean="0"/>
              <a:t>A</a:t>
            </a:r>
            <a:r>
              <a:rPr lang="en-US" baseline="0" dirty="0" smtClean="0"/>
              <a:t> changing climate will bring changes in precipitation to your area.</a:t>
            </a:r>
          </a:p>
          <a:p>
            <a:pPr marL="228600" indent="-228600">
              <a:buAutoNum type="arabicPeriod"/>
            </a:pPr>
            <a:r>
              <a:rPr lang="en-US" baseline="0" dirty="0" smtClean="0"/>
              <a:t>This slide from the US Global Change Research Program shows how precipitation will increase or diminish by region and by season. Point out the drier south in spring, the drier country in summer and the wetter north in winter.</a:t>
            </a:r>
          </a:p>
          <a:p>
            <a:pPr marL="228600" indent="-228600">
              <a:buAutoNum type="arabicPeriod"/>
            </a:pPr>
            <a:r>
              <a:rPr lang="en-US" baseline="0" dirty="0" smtClean="0"/>
              <a:t>This will impact growing seasons, crop yields, pollen cycles, vector habitats, and water availability.</a:t>
            </a:r>
            <a:endParaRPr lang="en-US" dirty="0" smtClean="0"/>
          </a:p>
          <a:p>
            <a:endParaRPr lang="en-US" dirty="0" smtClean="0"/>
          </a:p>
          <a:p>
            <a:r>
              <a:rPr lang="en-US" dirty="0" smtClean="0"/>
              <a:t>Precipitation</a:t>
            </a:r>
            <a:r>
              <a:rPr lang="en-US" baseline="0" dirty="0" smtClean="0"/>
              <a:t> change: Floods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Temperature: Drought, Heat waves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Text below image: The maps show projected future changes in precipitation relative to the recent past as simulated by 15 climate models. The simulations are late this century, under a higher emissions scenario (cited source 91). For example, in the spring, climate models agree that northern areas are likely to get wetter, and southern areas drier. There is less confidence in exactly where the transition between wetter and drier areas will occur. Confidence is the projected changes in highest in the hatched areas. </a:t>
            </a:r>
            <a:endParaRPr lang="en-US" dirty="0" smtClean="0"/>
          </a:p>
          <a:p>
            <a:endParaRPr lang="en-US" dirty="0" smtClean="0"/>
          </a:p>
          <a:p>
            <a:r>
              <a:rPr lang="en-US" dirty="0" smtClean="0"/>
              <a:t>Image link:</a:t>
            </a:r>
            <a:r>
              <a:rPr lang="en-US" baseline="0" dirty="0" smtClean="0"/>
              <a:t> http://</a:t>
            </a:r>
            <a:r>
              <a:rPr lang="en-US" baseline="0" dirty="0" err="1" smtClean="0"/>
              <a:t>www.globalchange.gov/resources/gallery?func</a:t>
            </a:r>
            <a:r>
              <a:rPr lang="en-US" baseline="0" dirty="0" smtClean="0"/>
              <a:t>=</a:t>
            </a:r>
            <a:r>
              <a:rPr lang="en-US" baseline="0" dirty="0" err="1" smtClean="0"/>
              <a:t>viewcategory&amp;catid</a:t>
            </a:r>
            <a:r>
              <a:rPr lang="en-US" baseline="0" dirty="0" smtClean="0"/>
              <a:t>=3&amp;startpage=1#category</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also: US Department of Transportation, Federal Highway Administration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Regional Climate Change Effects: Useful Information for Transportation agencies</a:t>
            </a:r>
          </a:p>
          <a:p>
            <a:r>
              <a:rPr lang="en-US" dirty="0" smtClean="0"/>
              <a:t> http://www.fhwa.dot.gov/hep/climate/climate_effects/effects03.cfm</a:t>
            </a:r>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Precipitation related health issue</a:t>
            </a:r>
            <a:endParaRPr lang="en-US" dirty="0"/>
          </a:p>
        </p:txBody>
      </p:sp>
      <p:sp>
        <p:nvSpPr>
          <p:cNvPr id="4" name="Slide Number Placeholder 3"/>
          <p:cNvSpPr>
            <a:spLocks noGrp="1"/>
          </p:cNvSpPr>
          <p:nvPr>
            <p:ph type="sldNum" sz="quarter" idx="10"/>
          </p:nvPr>
        </p:nvSpPr>
        <p:spPr/>
        <p:txBody>
          <a:bodyPr/>
          <a:lstStyle/>
          <a:p>
            <a:fld id="{43EE23FF-4210-714E-AD00-46D944893B52}" type="slidenum">
              <a:rPr lang="en-US" smtClean="0"/>
              <a:pPr/>
              <a:t>15</a:t>
            </a:fld>
            <a:endParaRPr lang="en-US"/>
          </a:p>
        </p:txBody>
      </p:sp>
    </p:spTree>
    <p:extLst>
      <p:ext uri="{BB962C8B-B14F-4D97-AF65-F5344CB8AC3E}">
        <p14:creationId xmlns:p14="http://schemas.microsoft.com/office/powerpoint/2010/main" xmlns="" val="51168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1DC733-F1CC-0C40-A2E0-85A926E868A6}"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1DC733-F1CC-0C40-A2E0-85A926E868A6}"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1DC733-F1CC-0C40-A2E0-85A926E868A6}"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 y="0"/>
            <a:ext cx="8636000" cy="1188720"/>
          </a:xfrm>
        </p:spPr>
        <p:txBody>
          <a:bodyPr/>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4000" y="1341120"/>
            <a:ext cx="8636000" cy="49961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 y="3708400"/>
            <a:ext cx="4241800" cy="262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708400"/>
            <a:ext cx="4241800" cy="262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 y="0"/>
            <a:ext cx="8636000" cy="1320800"/>
          </a:xfrm>
        </p:spPr>
        <p:txBody>
          <a:bodyPr/>
          <a:lstStyle/>
          <a:p>
            <a:r>
              <a:rPr lang="en-US" dirty="0" smtClean="0"/>
              <a:t>Click to edit Master title style</a:t>
            </a:r>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1DC733-F1CC-0C40-A2E0-85A926E868A6}"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000" y="0"/>
            <a:ext cx="2159000" cy="6337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 y="0"/>
            <a:ext cx="6324600"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1DC733-F1CC-0C40-A2E0-85A926E868A6}"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1DC733-F1CC-0C40-A2E0-85A926E868A6}"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1DC733-F1CC-0C40-A2E0-85A926E868A6}"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1DC733-F1CC-0C40-A2E0-85A926E868A6}" type="datetimeFigureOut">
              <a:rPr lang="en-US" smtClean="0"/>
              <a:pPr/>
              <a:t>4/11/2013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1DC733-F1CC-0C40-A2E0-85A926E868A6}" type="datetimeFigureOut">
              <a:rPr lang="en-US" smtClean="0"/>
              <a:pPr/>
              <a:t>4/11/2013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DC733-F1CC-0C40-A2E0-85A926E868A6}" type="datetimeFigureOut">
              <a:rPr lang="en-US" smtClean="0"/>
              <a:pPr/>
              <a:t>4/11/2013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1DC733-F1CC-0C40-A2E0-85A926E868A6}"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2B30A-3C8C-504C-AEED-345D6B9BF0C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Centers for Disease Control and Prevention</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Upstream Public Health </a:t>
            </a:r>
          </a:p>
          <a:p>
            <a:r>
              <a:rPr lang="en-US" dirty="0" smtClean="0"/>
              <a:t>Oregon Department of Human Services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2B30A-3C8C-504C-AEED-345D6B9BF0C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54000" y="0"/>
            <a:ext cx="8636000" cy="37084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dirty="0">
                <a:sym typeface="Gill Sans Light" charset="0"/>
              </a:rPr>
              <a:t>Click to edit Master title style</a:t>
            </a:r>
          </a:p>
        </p:txBody>
      </p:sp>
      <p:sp>
        <p:nvSpPr>
          <p:cNvPr id="1027" name="Rectangle 2"/>
          <p:cNvSpPr>
            <a:spLocks noGrp="1" noChangeArrowheads="1"/>
          </p:cNvSpPr>
          <p:nvPr>
            <p:ph type="body" idx="1"/>
          </p:nvPr>
        </p:nvSpPr>
        <p:spPr bwMode="auto">
          <a:xfrm>
            <a:off x="254000" y="3708400"/>
            <a:ext cx="8636000" cy="26289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dirty="0">
                <a:sym typeface="Gill Sans Light" charset="0"/>
              </a:rPr>
              <a:t>Click to edit Master text styles</a:t>
            </a:r>
          </a:p>
          <a:p>
            <a:pPr lvl="1"/>
            <a:r>
              <a:rPr lang="en-US" dirty="0">
                <a:sym typeface="Gill Sans Light" charset="0"/>
              </a:rPr>
              <a:t>Second level</a:t>
            </a:r>
          </a:p>
          <a:p>
            <a:pPr lvl="2"/>
            <a:r>
              <a:rPr lang="en-US" dirty="0">
                <a:sym typeface="Gill Sans Light" charset="0"/>
              </a:rPr>
              <a:t>Third level</a:t>
            </a:r>
          </a:p>
          <a:p>
            <a:pPr lvl="3"/>
            <a:r>
              <a:rPr lang="en-US" dirty="0">
                <a:sym typeface="Gill Sans Light" charset="0"/>
              </a:rPr>
              <a:t>Fourth level</a:t>
            </a:r>
          </a:p>
          <a:p>
            <a:pPr lvl="4"/>
            <a:r>
              <a:rPr lang="en-US" dirty="0">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eaLnBrk="0" fontAlgn="base" hangingPunct="0">
        <a:spcBef>
          <a:spcPct val="0"/>
        </a:spcBef>
        <a:spcAft>
          <a:spcPct val="0"/>
        </a:spcAft>
        <a:defRPr sz="5000">
          <a:solidFill>
            <a:schemeClr val="tx2"/>
          </a:solidFill>
          <a:latin typeface="+mj-lt"/>
          <a:ea typeface="+mj-ea"/>
          <a:cs typeface="+mj-cs"/>
          <a:sym typeface="Gill Sans Light" charset="0"/>
        </a:defRPr>
      </a:lvl1pPr>
      <a:lvl2pPr algn="l" rtl="0" eaLnBrk="0" fontAlgn="base" hangingPunct="0">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2pPr>
      <a:lvl3pPr algn="l" rtl="0" eaLnBrk="0" fontAlgn="base" hangingPunct="0">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3pPr>
      <a:lvl4pPr algn="l" rtl="0" eaLnBrk="0" fontAlgn="base" hangingPunct="0">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4pPr>
      <a:lvl5pPr algn="l" rtl="0" eaLnBrk="0" fontAlgn="base" hangingPunct="0">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5pPr>
      <a:lvl6pPr marL="457200" algn="l" rtl="0" fontAlgn="base">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6pPr>
      <a:lvl7pPr marL="914400" algn="l" rtl="0" fontAlgn="base">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7pPr>
      <a:lvl8pPr marL="1371600" algn="l" rtl="0" fontAlgn="base">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8pPr>
      <a:lvl9pPr marL="1828800" algn="l" rtl="0" fontAlgn="base">
        <a:spcBef>
          <a:spcPct val="0"/>
        </a:spcBef>
        <a:spcAft>
          <a:spcPct val="0"/>
        </a:spcAft>
        <a:defRPr sz="5000">
          <a:solidFill>
            <a:schemeClr val="tx1"/>
          </a:solidFill>
          <a:latin typeface="Gill Sans Light" charset="0"/>
          <a:ea typeface="ヒラギノ角ゴ ProN W3" charset="-128"/>
          <a:cs typeface="ヒラギノ角ゴ ProN W3" charset="-128"/>
          <a:sym typeface="Gill Sans Light" charset="0"/>
        </a:defRPr>
      </a:lvl9pPr>
    </p:titleStyle>
    <p:bodyStyle>
      <a:lvl1pPr marL="342900" indent="-342900" algn="l" rtl="0" eaLnBrk="0" fontAlgn="base" hangingPunct="0">
        <a:spcBef>
          <a:spcPct val="0"/>
        </a:spcBef>
        <a:spcAft>
          <a:spcPct val="0"/>
        </a:spcAft>
        <a:defRPr sz="2400">
          <a:solidFill>
            <a:srgbClr val="000000"/>
          </a:solidFill>
          <a:latin typeface="+mn-lt"/>
          <a:ea typeface="+mn-ea"/>
          <a:cs typeface="+mn-cs"/>
          <a:sym typeface="Gill Sans Light" charset="0"/>
        </a:defRPr>
      </a:lvl1pPr>
      <a:lvl2pPr marL="742950" indent="-285750" algn="l" rtl="0" eaLnBrk="0" fontAlgn="base" hangingPunct="0">
        <a:spcBef>
          <a:spcPct val="0"/>
        </a:spcBef>
        <a:spcAft>
          <a:spcPct val="0"/>
        </a:spcAft>
        <a:defRPr sz="2400">
          <a:solidFill>
            <a:srgbClr val="000000"/>
          </a:solidFill>
          <a:latin typeface="+mn-lt"/>
          <a:ea typeface="+mn-ea"/>
          <a:cs typeface="+mn-cs"/>
          <a:sym typeface="Gill Sans Light" charset="0"/>
        </a:defRPr>
      </a:lvl2pPr>
      <a:lvl3pPr marL="1143000" indent="-228600" algn="l" rtl="0" eaLnBrk="0" fontAlgn="base" hangingPunct="0">
        <a:spcBef>
          <a:spcPct val="0"/>
        </a:spcBef>
        <a:spcAft>
          <a:spcPct val="0"/>
        </a:spcAft>
        <a:defRPr sz="2400">
          <a:solidFill>
            <a:srgbClr val="000000"/>
          </a:solidFill>
          <a:latin typeface="+mn-lt"/>
          <a:ea typeface="+mn-ea"/>
          <a:cs typeface="+mn-cs"/>
          <a:sym typeface="Gill Sans Light" charset="0"/>
        </a:defRPr>
      </a:lvl3pPr>
      <a:lvl4pPr marL="1600200" indent="-228600" algn="l" rtl="0" eaLnBrk="0" fontAlgn="base" hangingPunct="0">
        <a:spcBef>
          <a:spcPct val="0"/>
        </a:spcBef>
        <a:spcAft>
          <a:spcPct val="0"/>
        </a:spcAft>
        <a:defRPr sz="2400">
          <a:solidFill>
            <a:srgbClr val="000000"/>
          </a:solidFill>
          <a:latin typeface="+mn-lt"/>
          <a:ea typeface="+mn-ea"/>
          <a:cs typeface="+mn-cs"/>
          <a:sym typeface="Gill Sans Light" charset="0"/>
        </a:defRPr>
      </a:lvl4pPr>
      <a:lvl5pPr marL="2057400" indent="-228600" algn="l" rtl="0" eaLnBrk="0" fontAlgn="base" hangingPunct="0">
        <a:spcBef>
          <a:spcPct val="0"/>
        </a:spcBef>
        <a:spcAft>
          <a:spcPct val="0"/>
        </a:spcAft>
        <a:defRPr sz="2400">
          <a:solidFill>
            <a:srgbClr val="000000"/>
          </a:solidFill>
          <a:latin typeface="+mn-lt"/>
          <a:ea typeface="+mn-ea"/>
          <a:cs typeface="+mn-cs"/>
          <a:sym typeface="Gill Sans Light" charset="0"/>
        </a:defRPr>
      </a:lvl5pPr>
      <a:lvl6pPr marL="457200" algn="ctr" rtl="0" fontAlgn="base">
        <a:spcBef>
          <a:spcPct val="0"/>
        </a:spcBef>
        <a:spcAft>
          <a:spcPct val="0"/>
        </a:spcAft>
        <a:defRPr sz="2400">
          <a:solidFill>
            <a:schemeClr val="tx1"/>
          </a:solidFill>
          <a:latin typeface="+mn-lt"/>
          <a:ea typeface="+mn-ea"/>
          <a:cs typeface="+mn-cs"/>
          <a:sym typeface="Gill Sans Light" charset="0"/>
        </a:defRPr>
      </a:lvl6pPr>
      <a:lvl7pPr marL="914400" algn="ctr" rtl="0" fontAlgn="base">
        <a:spcBef>
          <a:spcPct val="0"/>
        </a:spcBef>
        <a:spcAft>
          <a:spcPct val="0"/>
        </a:spcAft>
        <a:defRPr sz="2400">
          <a:solidFill>
            <a:schemeClr val="tx1"/>
          </a:solidFill>
          <a:latin typeface="+mn-lt"/>
          <a:ea typeface="+mn-ea"/>
          <a:cs typeface="+mn-cs"/>
          <a:sym typeface="Gill Sans Light" charset="0"/>
        </a:defRPr>
      </a:lvl7pPr>
      <a:lvl8pPr marL="1371600" algn="ctr" rtl="0" fontAlgn="base">
        <a:spcBef>
          <a:spcPct val="0"/>
        </a:spcBef>
        <a:spcAft>
          <a:spcPct val="0"/>
        </a:spcAft>
        <a:defRPr sz="2400">
          <a:solidFill>
            <a:schemeClr val="tx1"/>
          </a:solidFill>
          <a:latin typeface="+mn-lt"/>
          <a:ea typeface="+mn-ea"/>
          <a:cs typeface="+mn-cs"/>
          <a:sym typeface="Gill Sans Light" charset="0"/>
        </a:defRPr>
      </a:lvl8pPr>
      <a:lvl9pPr marL="1828800" algn="ctr" rtl="0" fontAlgn="base">
        <a:spcBef>
          <a:spcPct val="0"/>
        </a:spcBef>
        <a:spcAft>
          <a:spcPct val="0"/>
        </a:spcAft>
        <a:defRPr sz="24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globalchange.mit.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2337" t="83897"/>
          <a:stretch/>
        </p:blipFill>
        <p:spPr bwMode="auto">
          <a:xfrm>
            <a:off x="7253372" y="5740400"/>
            <a:ext cx="1890628" cy="825501"/>
          </a:xfrm>
          <a:prstGeom prst="rect">
            <a:avLst/>
          </a:prstGeom>
          <a:noFill/>
          <a:extLst>
            <a:ext uri="{909E8E84-426E-40dd-AFC4-6F175D3DCCD1}">
              <a14:hiddenFill xmlns:a14="http://schemas.microsoft.com/office/drawing/2010/main" xmlns="">
                <a:solidFill>
                  <a:srgbClr val="FFFFFF"/>
                </a:solidFill>
              </a14:hiddenFill>
            </a:ext>
          </a:extLst>
        </p:spPr>
      </p:pic>
      <p:sp>
        <p:nvSpPr>
          <p:cNvPr id="223234" name="Rectangle 1"/>
          <p:cNvSpPr>
            <a:spLocks/>
          </p:cNvSpPr>
          <p:nvPr/>
        </p:nvSpPr>
        <p:spPr bwMode="auto">
          <a:xfrm>
            <a:off x="-965200" y="0"/>
            <a:ext cx="10109200" cy="7048500"/>
          </a:xfrm>
          <a:prstGeom prst="rect">
            <a:avLst/>
          </a:prstGeom>
          <a:solidFill>
            <a:srgbClr val="8CCFD1">
              <a:alpha val="50587"/>
            </a:srgbClr>
          </a:solidFill>
          <a:ln w="12700">
            <a:noFill/>
            <a:miter lim="800000"/>
            <a:headEnd/>
            <a:tailEnd/>
          </a:ln>
        </p:spPr>
        <p:txBody>
          <a:bodyPr lIns="0" tIns="0" rIns="0" bIns="0">
            <a:prstTxWarp prst="textNoShape">
              <a:avLst/>
            </a:prstTxWarp>
          </a:bodyPr>
          <a:lstStyle/>
          <a:p>
            <a:endParaRPr lang="en-US"/>
          </a:p>
        </p:txBody>
      </p:sp>
      <p:sp>
        <p:nvSpPr>
          <p:cNvPr id="223235" name="Rectangle 2"/>
          <p:cNvSpPr>
            <a:spLocks noGrp="1" noChangeArrowheads="1"/>
          </p:cNvSpPr>
          <p:nvPr>
            <p:ph type="ctrTitle"/>
          </p:nvPr>
        </p:nvSpPr>
        <p:spPr/>
        <p:txBody>
          <a:bodyPr anchor="ctr"/>
          <a:lstStyle/>
          <a:p>
            <a:pPr algn="l" eaLnBrk="1" hangingPunct="1"/>
            <a:r>
              <a:rPr lang="en-US" sz="6400" dirty="0"/>
              <a:t>Using HIA</a:t>
            </a:r>
            <a:r>
              <a:rPr lang="en-US" sz="3900" dirty="0"/>
              <a:t> </a:t>
            </a:r>
            <a:br>
              <a:rPr lang="en-US" sz="3900" dirty="0"/>
            </a:br>
            <a:r>
              <a:rPr lang="en-US" sz="3900" dirty="0"/>
              <a:t>on Climate Change Policy: </a:t>
            </a:r>
            <a:r>
              <a:rPr lang="en-US" sz="3900" dirty="0" smtClean="0"/>
              <a:t/>
            </a:r>
            <a:br>
              <a:rPr lang="en-US" sz="3900" dirty="0" smtClean="0"/>
            </a:br>
            <a:r>
              <a:rPr lang="en-US" sz="2200" dirty="0" smtClean="0">
                <a:solidFill>
                  <a:srgbClr val="808080"/>
                </a:solidFill>
              </a:rPr>
              <a:t>A Training </a:t>
            </a:r>
            <a:r>
              <a:rPr lang="en-US" sz="2200" dirty="0">
                <a:solidFill>
                  <a:srgbClr val="808080"/>
                </a:solidFill>
              </a:rPr>
              <a:t>Course for Public Health Professionals</a:t>
            </a:r>
          </a:p>
        </p:txBody>
      </p:sp>
      <p:pic>
        <p:nvPicPr>
          <p:cNvPr id="223236" name="Picture 3"/>
          <p:cNvPicPr>
            <a:picLocks noChangeArrowheads="1"/>
          </p:cNvPicPr>
          <p:nvPr/>
        </p:nvPicPr>
        <p:blipFill>
          <a:blip r:embed="rId4"/>
          <a:srcRect/>
          <a:stretch>
            <a:fillRect/>
          </a:stretch>
        </p:blipFill>
        <p:spPr bwMode="auto">
          <a:xfrm>
            <a:off x="7493027" y="4028440"/>
            <a:ext cx="1270000" cy="1600200"/>
          </a:xfrm>
          <a:prstGeom prst="rect">
            <a:avLst/>
          </a:prstGeom>
          <a:noFill/>
          <a:ln w="12700">
            <a:noFill/>
            <a:miter lim="800000"/>
            <a:headEnd/>
            <a:tailEnd/>
          </a:ln>
        </p:spPr>
      </p:pic>
      <p:sp>
        <p:nvSpPr>
          <p:cNvPr id="223237" name="Rectangle 4"/>
          <p:cNvSpPr>
            <a:spLocks/>
          </p:cNvSpPr>
          <p:nvPr/>
        </p:nvSpPr>
        <p:spPr bwMode="auto">
          <a:xfrm rot="10800000" flipH="1">
            <a:off x="0" y="4976812"/>
            <a:ext cx="7264400" cy="1589087"/>
          </a:xfrm>
          <a:prstGeom prst="rect">
            <a:avLst/>
          </a:prstGeom>
          <a:solidFill>
            <a:srgbClr val="8CCFD1">
              <a:alpha val="47450"/>
            </a:srgbClr>
          </a:solidFill>
          <a:ln w="12700">
            <a:noFill/>
            <a:miter lim="800000"/>
            <a:headEnd/>
            <a:tailEnd/>
          </a:ln>
        </p:spPr>
        <p:txBody>
          <a:bodyPr lIns="0" tIns="0" rIns="0" bIns="0">
            <a:prstTxWarp prst="textNoShape">
              <a:avLst/>
            </a:prstTxWarp>
          </a:bodyPr>
          <a:lstStyle/>
          <a:p>
            <a:endParaRPr lang="en-US"/>
          </a:p>
        </p:txBody>
      </p:sp>
      <p:sp>
        <p:nvSpPr>
          <p:cNvPr id="6" name="Subtitle 2"/>
          <p:cNvSpPr txBox="1">
            <a:spLocks/>
          </p:cNvSpPr>
          <p:nvPr/>
        </p:nvSpPr>
        <p:spPr>
          <a:xfrm>
            <a:off x="1361440" y="3804920"/>
            <a:ext cx="6400800" cy="17526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effectLst/>
                <a:uLnTx/>
                <a:uFillTx/>
                <a:latin typeface="+mn-lt"/>
                <a:ea typeface="+mn-ea"/>
                <a:cs typeface="+mn-cs"/>
              </a:rPr>
              <a:t>Chapter 1: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effectLst/>
                <a:uLnTx/>
                <a:uFillTx/>
                <a:latin typeface="+mn-lt"/>
                <a:ea typeface="+mn-ea"/>
                <a:cs typeface="+mn-cs"/>
              </a:rPr>
              <a:t>Introduction and Overview</a:t>
            </a:r>
            <a:endParaRPr kumimoji="0" lang="en-US" sz="3200" b="0" i="0" u="none" strike="noStrike" kern="1200" cap="none" spc="0" normalizeH="0" baseline="0" noProof="0" dirty="0">
              <a:ln>
                <a:noFill/>
              </a:ln>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rought.png"/>
          <p:cNvPicPr>
            <a:picLocks noChangeAspect="1"/>
          </p:cNvPicPr>
          <p:nvPr/>
        </p:nvPicPr>
        <p:blipFill>
          <a:blip r:embed="rId3"/>
          <a:srcRect b="20605"/>
          <a:stretch>
            <a:fillRect/>
          </a:stretch>
        </p:blipFill>
        <p:spPr>
          <a:xfrm>
            <a:off x="4947920" y="1911211"/>
            <a:ext cx="4185920" cy="4946789"/>
          </a:xfrm>
          <a:prstGeom prst="rect">
            <a:avLst/>
          </a:prstGeom>
        </p:spPr>
      </p:pic>
      <p:sp>
        <p:nvSpPr>
          <p:cNvPr id="2" name="Title 1"/>
          <p:cNvSpPr>
            <a:spLocks noGrp="1"/>
          </p:cNvSpPr>
          <p:nvPr>
            <p:ph type="title"/>
          </p:nvPr>
        </p:nvSpPr>
        <p:spPr>
          <a:xfrm>
            <a:off x="365760" y="3413760"/>
            <a:ext cx="4389120" cy="1320800"/>
          </a:xfrm>
        </p:spPr>
        <p:txBody>
          <a:bodyPr>
            <a:normAutofit fontScale="90000"/>
          </a:bodyPr>
          <a:lstStyle/>
          <a:p>
            <a:r>
              <a:rPr lang="en-US" dirty="0" smtClean="0"/>
              <a:t>Extreme Weather</a:t>
            </a:r>
            <a:endParaRPr lang="en-US" dirty="0"/>
          </a:p>
        </p:txBody>
      </p:sp>
      <p:pic>
        <p:nvPicPr>
          <p:cNvPr id="15" name="Content Placeholder 14" descr="640px-FEMA_-_37218_-_Resident_pushing_a_car_through_flood_waters_in_Texas.jpg"/>
          <p:cNvPicPr>
            <a:picLocks noGrp="1" noChangeAspect="1"/>
          </p:cNvPicPr>
          <p:nvPr>
            <p:ph idx="4294967295"/>
          </p:nvPr>
        </p:nvPicPr>
        <p:blipFill>
          <a:blip r:embed="rId4"/>
          <a:srcRect l="3758" r="-174" b="14977"/>
          <a:stretch>
            <a:fillRect/>
          </a:stretch>
        </p:blipFill>
        <p:spPr>
          <a:xfrm>
            <a:off x="0" y="0"/>
            <a:ext cx="4957763" cy="2992438"/>
          </a:xfrm>
          <a:ln>
            <a:solidFill>
              <a:schemeClr val="accent4"/>
            </a:solidFill>
          </a:ln>
        </p:spPr>
      </p:pic>
      <p:sp>
        <p:nvSpPr>
          <p:cNvPr id="9" name="TextBox 8"/>
          <p:cNvSpPr txBox="1"/>
          <p:nvPr/>
        </p:nvSpPr>
        <p:spPr>
          <a:xfrm>
            <a:off x="365760" y="6372662"/>
            <a:ext cx="3890233" cy="307777"/>
          </a:xfrm>
          <a:prstGeom prst="rect">
            <a:avLst/>
          </a:prstGeom>
          <a:noFill/>
        </p:spPr>
        <p:txBody>
          <a:bodyPr wrap="none" rtlCol="0">
            <a:spAutoFit/>
          </a:bodyPr>
          <a:lstStyle/>
          <a:p>
            <a:r>
              <a:rPr lang="en-US" sz="1400" dirty="0" smtClean="0"/>
              <a:t>Image sources: FEMA image library; </a:t>
            </a:r>
            <a:r>
              <a:rPr lang="en-US" sz="1400" dirty="0" err="1" smtClean="0"/>
              <a:t>Wpclipart.com</a:t>
            </a:r>
            <a:endParaRPr lang="en-US" sz="1400" dirty="0"/>
          </a:p>
        </p:txBody>
      </p:sp>
      <p:sp>
        <p:nvSpPr>
          <p:cNvPr id="18" name="TextBox 17"/>
          <p:cNvSpPr txBox="1"/>
          <p:nvPr/>
        </p:nvSpPr>
        <p:spPr>
          <a:xfrm>
            <a:off x="4968240" y="2510442"/>
            <a:ext cx="1500681" cy="461665"/>
          </a:xfrm>
          <a:prstGeom prst="rect">
            <a:avLst/>
          </a:prstGeom>
          <a:noFill/>
        </p:spPr>
        <p:txBody>
          <a:bodyPr wrap="none" rtlCol="0">
            <a:spAutoFit/>
          </a:bodyPr>
          <a:lstStyle/>
          <a:p>
            <a:r>
              <a:rPr lang="en-US" sz="2400" b="1" dirty="0" smtClean="0">
                <a:solidFill>
                  <a:schemeClr val="bg1"/>
                </a:solidFill>
              </a:rPr>
              <a:t>DROUGHT</a:t>
            </a:r>
            <a:endParaRPr lang="en-US" sz="2400" b="1" dirty="0">
              <a:solidFill>
                <a:schemeClr val="bg1"/>
              </a:solidFill>
            </a:endParaRPr>
          </a:p>
        </p:txBody>
      </p:sp>
      <p:sp>
        <p:nvSpPr>
          <p:cNvPr id="14" name="TextBox 13"/>
          <p:cNvSpPr txBox="1"/>
          <p:nvPr/>
        </p:nvSpPr>
        <p:spPr>
          <a:xfrm>
            <a:off x="60962" y="2449790"/>
            <a:ext cx="1206430" cy="461665"/>
          </a:xfrm>
          <a:prstGeom prst="rect">
            <a:avLst/>
          </a:prstGeom>
          <a:noFill/>
        </p:spPr>
        <p:txBody>
          <a:bodyPr wrap="none" rtlCol="0">
            <a:spAutoFit/>
          </a:bodyPr>
          <a:lstStyle/>
          <a:p>
            <a:r>
              <a:rPr lang="en-US" sz="2400" b="1" dirty="0" smtClean="0">
                <a:solidFill>
                  <a:schemeClr val="bg1"/>
                </a:solidFill>
              </a:rPr>
              <a:t>FLOODS</a:t>
            </a:r>
            <a:endParaRPr 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280" y="0"/>
            <a:ext cx="4236720" cy="1320800"/>
          </a:xfrm>
        </p:spPr>
        <p:txBody>
          <a:bodyPr>
            <a:noAutofit/>
          </a:bodyPr>
          <a:lstStyle/>
          <a:p>
            <a:pPr algn="ctr"/>
            <a:r>
              <a:rPr lang="en-US" sz="4000" dirty="0" smtClean="0"/>
              <a:t>Affects Basic Necessities</a:t>
            </a:r>
            <a:endParaRPr lang="en-US" sz="4000" dirty="0"/>
          </a:p>
        </p:txBody>
      </p:sp>
      <p:pic>
        <p:nvPicPr>
          <p:cNvPr id="14" name="Content Placeholder 13" descr="Fruits.worldtraveler.hubpages.jpg"/>
          <p:cNvPicPr>
            <a:picLocks noGrp="1" noChangeAspect="1"/>
          </p:cNvPicPr>
          <p:nvPr>
            <p:ph idx="4294967295"/>
          </p:nvPr>
        </p:nvPicPr>
        <p:blipFill rotWithShape="1">
          <a:blip r:embed="rId3"/>
          <a:srcRect l="163" r="14277" b="5527"/>
          <a:stretch/>
        </p:blipFill>
        <p:spPr>
          <a:xfrm>
            <a:off x="0" y="0"/>
            <a:ext cx="4458016" cy="3597275"/>
          </a:xfrm>
          <a:ln>
            <a:solidFill>
              <a:schemeClr val="tx2"/>
            </a:solidFill>
          </a:ln>
        </p:spPr>
      </p:pic>
      <p:sp>
        <p:nvSpPr>
          <p:cNvPr id="5" name="TextBox 4"/>
          <p:cNvSpPr txBox="1"/>
          <p:nvPr/>
        </p:nvSpPr>
        <p:spPr>
          <a:xfrm>
            <a:off x="325121" y="6396335"/>
            <a:ext cx="4328159" cy="461665"/>
          </a:xfrm>
          <a:prstGeom prst="rect">
            <a:avLst/>
          </a:prstGeom>
          <a:noFill/>
        </p:spPr>
        <p:txBody>
          <a:bodyPr wrap="square" rtlCol="0">
            <a:spAutoFit/>
          </a:bodyPr>
          <a:lstStyle/>
          <a:p>
            <a:r>
              <a:rPr lang="en-US" sz="1200" dirty="0" smtClean="0"/>
              <a:t>Image Sources: Agriculture Research Service, Scott Bauer; </a:t>
            </a:r>
            <a:r>
              <a:rPr lang="en-US" sz="1200" dirty="0" err="1" smtClean="0"/>
              <a:t>MorgueFILE</a:t>
            </a:r>
            <a:r>
              <a:rPr lang="en-US" sz="1200" dirty="0" smtClean="0"/>
              <a:t> users </a:t>
            </a:r>
            <a:r>
              <a:rPr lang="en-US" sz="1200" dirty="0" err="1" smtClean="0"/>
              <a:t>hotblack</a:t>
            </a:r>
            <a:r>
              <a:rPr lang="en-US" sz="1200" dirty="0" smtClean="0"/>
              <a:t> and </a:t>
            </a:r>
            <a:r>
              <a:rPr lang="en-US" sz="1200" dirty="0" err="1" smtClean="0"/>
              <a:t>chelle</a:t>
            </a:r>
            <a:endParaRPr lang="en-US" sz="1200" dirty="0"/>
          </a:p>
        </p:txBody>
      </p:sp>
      <p:pic>
        <p:nvPicPr>
          <p:cNvPr id="7" name="Picture 6" descr="PICT3173.JPG"/>
          <p:cNvPicPr>
            <a:picLocks noChangeAspect="1"/>
          </p:cNvPicPr>
          <p:nvPr/>
        </p:nvPicPr>
        <p:blipFill>
          <a:blip r:embed="rId4"/>
          <a:srcRect t="6828"/>
          <a:stretch>
            <a:fillRect/>
          </a:stretch>
        </p:blipFill>
        <p:spPr>
          <a:xfrm>
            <a:off x="4561840" y="1430647"/>
            <a:ext cx="4582160" cy="5427354"/>
          </a:xfrm>
          <a:prstGeom prst="rect">
            <a:avLst/>
          </a:prstGeom>
          <a:ln>
            <a:solidFill>
              <a:srgbClr val="000000"/>
            </a:solidFill>
          </a:ln>
        </p:spPr>
      </p:pic>
      <p:sp>
        <p:nvSpPr>
          <p:cNvPr id="8" name="TextBox 7"/>
          <p:cNvSpPr txBox="1"/>
          <p:nvPr/>
        </p:nvSpPr>
        <p:spPr>
          <a:xfrm>
            <a:off x="52657" y="2889697"/>
            <a:ext cx="1058854" cy="523220"/>
          </a:xfrm>
          <a:prstGeom prst="rect">
            <a:avLst/>
          </a:prstGeom>
          <a:noFill/>
        </p:spPr>
        <p:txBody>
          <a:bodyPr wrap="none" rtlCol="0">
            <a:spAutoFit/>
          </a:bodyPr>
          <a:lstStyle/>
          <a:p>
            <a:r>
              <a:rPr lang="en-US" sz="2800" b="1" dirty="0" smtClean="0">
                <a:solidFill>
                  <a:schemeClr val="bg1"/>
                </a:solidFill>
              </a:rPr>
              <a:t>FOOD</a:t>
            </a:r>
            <a:endParaRPr lang="en-US" sz="2800" b="1" dirty="0">
              <a:solidFill>
                <a:schemeClr val="bg1"/>
              </a:solidFill>
            </a:endParaRPr>
          </a:p>
        </p:txBody>
      </p:sp>
      <p:sp>
        <p:nvSpPr>
          <p:cNvPr id="10" name="TextBox 9"/>
          <p:cNvSpPr txBox="1"/>
          <p:nvPr/>
        </p:nvSpPr>
        <p:spPr>
          <a:xfrm>
            <a:off x="4951373" y="6273223"/>
            <a:ext cx="3057247" cy="523220"/>
          </a:xfrm>
          <a:prstGeom prst="rect">
            <a:avLst/>
          </a:prstGeom>
          <a:noFill/>
        </p:spPr>
        <p:txBody>
          <a:bodyPr wrap="none" rtlCol="0">
            <a:spAutoFit/>
          </a:bodyPr>
          <a:lstStyle/>
          <a:p>
            <a:r>
              <a:rPr lang="en-US" sz="2800" b="1" dirty="0" smtClean="0">
                <a:solidFill>
                  <a:schemeClr val="bg1"/>
                </a:solidFill>
              </a:rPr>
              <a:t>SHELTER &amp; ENERGY</a:t>
            </a:r>
            <a:endParaRPr lang="en-US" sz="2800" b="1" dirty="0">
              <a:solidFill>
                <a:schemeClr val="bg1"/>
              </a:solidFill>
            </a:endParaRPr>
          </a:p>
        </p:txBody>
      </p:sp>
      <p:grpSp>
        <p:nvGrpSpPr>
          <p:cNvPr id="12" name="Group 11"/>
          <p:cNvGrpSpPr/>
          <p:nvPr/>
        </p:nvGrpSpPr>
        <p:grpSpPr>
          <a:xfrm>
            <a:off x="1857" y="3728721"/>
            <a:ext cx="4456159" cy="3128685"/>
            <a:chOff x="2511810" y="2196735"/>
            <a:chExt cx="4266057" cy="2964677"/>
          </a:xfrm>
        </p:grpSpPr>
        <p:pic>
          <p:nvPicPr>
            <p:cNvPr id="6" name="Picture 5" descr="blue_ripples.jpg"/>
            <p:cNvPicPr>
              <a:picLocks noChangeAspect="1"/>
            </p:cNvPicPr>
            <p:nvPr/>
          </p:nvPicPr>
          <p:blipFill>
            <a:blip r:embed="rId5"/>
            <a:srcRect t="4957" r="-673"/>
            <a:stretch>
              <a:fillRect/>
            </a:stretch>
          </p:blipFill>
          <p:spPr>
            <a:xfrm>
              <a:off x="2511810" y="2196735"/>
              <a:ext cx="4266057" cy="2964677"/>
            </a:xfrm>
            <a:prstGeom prst="rect">
              <a:avLst/>
            </a:prstGeom>
            <a:ln>
              <a:solidFill>
                <a:srgbClr val="000000"/>
              </a:solidFill>
            </a:ln>
          </p:spPr>
        </p:pic>
        <p:sp>
          <p:nvSpPr>
            <p:cNvPr id="9" name="TextBox 8"/>
            <p:cNvSpPr txBox="1"/>
            <p:nvPr/>
          </p:nvSpPr>
          <p:spPr>
            <a:xfrm>
              <a:off x="4503979" y="4607852"/>
              <a:ext cx="2042580" cy="495793"/>
            </a:xfrm>
            <a:prstGeom prst="rect">
              <a:avLst/>
            </a:prstGeom>
            <a:noFill/>
          </p:spPr>
          <p:txBody>
            <a:bodyPr wrap="square" rtlCol="0">
              <a:spAutoFit/>
            </a:bodyPr>
            <a:lstStyle/>
            <a:p>
              <a:r>
                <a:rPr lang="en-US" sz="2800" b="1" dirty="0" smtClean="0">
                  <a:solidFill>
                    <a:schemeClr val="bg1"/>
                  </a:solidFill>
                </a:rPr>
                <a:t>WATER</a:t>
              </a:r>
              <a:endParaRPr lang="en-US" sz="28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descr="ALFREDO ESTRELLA_ AFP_ Getty Images.jpg"/>
          <p:cNvPicPr>
            <a:picLocks noGrp="1" noChangeAspect="1"/>
          </p:cNvPicPr>
          <p:nvPr>
            <p:ph idx="4294967295"/>
          </p:nvPr>
        </p:nvPicPr>
        <p:blipFill>
          <a:blip r:embed="rId3"/>
          <a:srcRect l="15108" r="11450" b="20645"/>
          <a:stretch>
            <a:fillRect/>
          </a:stretch>
        </p:blipFill>
        <p:spPr>
          <a:xfrm>
            <a:off x="0" y="0"/>
            <a:ext cx="4897438" cy="3590925"/>
          </a:xfrm>
          <a:ln>
            <a:solidFill>
              <a:schemeClr val="tx2"/>
            </a:solidFill>
          </a:ln>
        </p:spPr>
      </p:pic>
      <p:pic>
        <p:nvPicPr>
          <p:cNvPr id="6" name="Picture 5" descr="MosquitoMorgueFILEmrooczek262.JPG"/>
          <p:cNvPicPr>
            <a:picLocks noChangeAspect="1"/>
          </p:cNvPicPr>
          <p:nvPr/>
        </p:nvPicPr>
        <p:blipFill>
          <a:blip r:embed="rId4"/>
          <a:srcRect r="25696" b="13276"/>
          <a:stretch>
            <a:fillRect/>
          </a:stretch>
        </p:blipFill>
        <p:spPr>
          <a:xfrm>
            <a:off x="4278014" y="2598510"/>
            <a:ext cx="4865986" cy="4259490"/>
          </a:xfrm>
          <a:prstGeom prst="rect">
            <a:avLst/>
          </a:prstGeom>
          <a:ln>
            <a:solidFill>
              <a:schemeClr val="accent4"/>
            </a:solidFill>
          </a:ln>
        </p:spPr>
      </p:pic>
      <p:sp>
        <p:nvSpPr>
          <p:cNvPr id="7" name="Rectangle 6"/>
          <p:cNvSpPr/>
          <p:nvPr/>
        </p:nvSpPr>
        <p:spPr>
          <a:xfrm>
            <a:off x="660518" y="3767742"/>
            <a:ext cx="2933582" cy="2585323"/>
          </a:xfrm>
          <a:prstGeom prst="rect">
            <a:avLst/>
          </a:prstGeom>
        </p:spPr>
        <p:txBody>
          <a:bodyPr wrap="square">
            <a:spAutoFit/>
          </a:bodyPr>
          <a:lstStyle/>
          <a:p>
            <a:r>
              <a:rPr lang="en-US" sz="5400" dirty="0" smtClean="0"/>
              <a:t>And Human Health</a:t>
            </a:r>
            <a:endParaRPr lang="en-US" sz="5400" dirty="0"/>
          </a:p>
        </p:txBody>
      </p:sp>
      <p:sp>
        <p:nvSpPr>
          <p:cNvPr id="8" name="TextBox 7"/>
          <p:cNvSpPr txBox="1"/>
          <p:nvPr/>
        </p:nvSpPr>
        <p:spPr>
          <a:xfrm>
            <a:off x="121920" y="43805"/>
            <a:ext cx="3159839" cy="461665"/>
          </a:xfrm>
          <a:prstGeom prst="rect">
            <a:avLst/>
          </a:prstGeom>
          <a:noFill/>
        </p:spPr>
        <p:txBody>
          <a:bodyPr wrap="none" rtlCol="0">
            <a:spAutoFit/>
          </a:bodyPr>
          <a:lstStyle/>
          <a:p>
            <a:r>
              <a:rPr lang="en-US" sz="2400" b="1" dirty="0" smtClean="0">
                <a:solidFill>
                  <a:srgbClr val="FFFFFF"/>
                </a:solidFill>
              </a:rPr>
              <a:t>RESPIRATORY DISEASE</a:t>
            </a:r>
            <a:endParaRPr lang="en-US" sz="2400" b="1" dirty="0">
              <a:solidFill>
                <a:srgbClr val="FFFFFF"/>
              </a:solidFill>
            </a:endParaRPr>
          </a:p>
        </p:txBody>
      </p:sp>
      <p:sp>
        <p:nvSpPr>
          <p:cNvPr id="9" name="TextBox 8"/>
          <p:cNvSpPr txBox="1"/>
          <p:nvPr/>
        </p:nvSpPr>
        <p:spPr>
          <a:xfrm>
            <a:off x="4998720" y="6353065"/>
            <a:ext cx="4145280" cy="461665"/>
          </a:xfrm>
          <a:prstGeom prst="rect">
            <a:avLst/>
          </a:prstGeom>
          <a:solidFill>
            <a:schemeClr val="accent2">
              <a:lumMod val="60000"/>
              <a:lumOff val="40000"/>
            </a:schemeClr>
          </a:solidFill>
          <a:ln>
            <a:solidFill>
              <a:schemeClr val="accent5"/>
            </a:solidFill>
          </a:ln>
        </p:spPr>
        <p:txBody>
          <a:bodyPr wrap="square" rtlCol="0">
            <a:spAutoFit/>
          </a:bodyPr>
          <a:lstStyle/>
          <a:p>
            <a:r>
              <a:rPr lang="en-US" sz="2400" b="1" dirty="0" smtClean="0">
                <a:solidFill>
                  <a:schemeClr val="bg1"/>
                </a:solidFill>
              </a:rPr>
              <a:t>VECTOR-BORNE ILLNESS</a:t>
            </a:r>
            <a:endParaRPr lang="en-US" sz="2400" b="1" dirty="0">
              <a:solidFill>
                <a:schemeClr val="bg1"/>
              </a:solidFill>
            </a:endParaRPr>
          </a:p>
        </p:txBody>
      </p:sp>
      <p:pic>
        <p:nvPicPr>
          <p:cNvPr id="2" name="Picture 1"/>
          <p:cNvPicPr>
            <a:picLocks noChangeAspect="1"/>
          </p:cNvPicPr>
          <p:nvPr/>
        </p:nvPicPr>
        <p:blipFill>
          <a:blip r:embed="rId5"/>
          <a:stretch>
            <a:fillRect/>
          </a:stretch>
        </p:blipFill>
        <p:spPr>
          <a:xfrm>
            <a:off x="4278014" y="-1"/>
            <a:ext cx="4865986" cy="3591561"/>
          </a:xfrm>
          <a:prstGeom prst="rect">
            <a:avLst/>
          </a:prstGeom>
        </p:spPr>
      </p:pic>
      <p:sp>
        <p:nvSpPr>
          <p:cNvPr id="10" name="TextBox 9"/>
          <p:cNvSpPr txBox="1"/>
          <p:nvPr/>
        </p:nvSpPr>
        <p:spPr>
          <a:xfrm>
            <a:off x="4278014" y="2390597"/>
            <a:ext cx="3911600" cy="1200328"/>
          </a:xfrm>
          <a:prstGeom prst="rect">
            <a:avLst/>
          </a:prstGeom>
          <a:noFill/>
        </p:spPr>
        <p:txBody>
          <a:bodyPr wrap="square" rtlCol="0">
            <a:spAutoFit/>
          </a:bodyPr>
          <a:lstStyle/>
          <a:p>
            <a:r>
              <a:rPr lang="en-US" sz="2400" b="1" dirty="0" smtClean="0">
                <a:solidFill>
                  <a:srgbClr val="FFFFFF"/>
                </a:solidFill>
              </a:rPr>
              <a:t>EXTREME WEATHER-RELATED ILLNESS, INJURIES &amp; FATALITIES</a:t>
            </a:r>
            <a:endParaRPr lang="en-US" sz="2400" b="1"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86000"/>
          </a:schemeClr>
        </a:solidFill>
        <a:effectLst/>
      </p:bgPr>
    </p:bg>
    <p:spTree>
      <p:nvGrpSpPr>
        <p:cNvPr id="1" name=""/>
        <p:cNvGrpSpPr/>
        <p:nvPr/>
      </p:nvGrpSpPr>
      <p:grpSpPr>
        <a:xfrm>
          <a:off x="0" y="0"/>
          <a:ext cx="0" cy="0"/>
          <a:chOff x="0" y="0"/>
          <a:chExt cx="0" cy="0"/>
        </a:xfrm>
      </p:grpSpPr>
      <p:pic>
        <p:nvPicPr>
          <p:cNvPr id="5" name="Picture 4" descr="PrecipitationchangeUSTransport.jpg"/>
          <p:cNvPicPr>
            <a:picLocks noChangeAspect="1"/>
          </p:cNvPicPr>
          <p:nvPr/>
        </p:nvPicPr>
        <p:blipFill rotWithShape="1">
          <a:blip r:embed="rId3"/>
          <a:srcRect l="1235" t="1037" r="1274"/>
          <a:stretch/>
        </p:blipFill>
        <p:spPr>
          <a:xfrm>
            <a:off x="1463040" y="40640"/>
            <a:ext cx="6217920" cy="6786880"/>
          </a:xfrm>
          <a:prstGeom prst="rect">
            <a:avLst/>
          </a:prstGeom>
        </p:spPr>
      </p:pic>
      <p:sp>
        <p:nvSpPr>
          <p:cNvPr id="6" name="TextBox 5"/>
          <p:cNvSpPr txBox="1"/>
          <p:nvPr/>
        </p:nvSpPr>
        <p:spPr>
          <a:xfrm>
            <a:off x="7762240" y="6211669"/>
            <a:ext cx="1469763" cy="646331"/>
          </a:xfrm>
          <a:prstGeom prst="rect">
            <a:avLst/>
          </a:prstGeom>
          <a:noFill/>
        </p:spPr>
        <p:txBody>
          <a:bodyPr wrap="square" rtlCol="0">
            <a:spAutoFit/>
          </a:bodyPr>
          <a:lstStyle/>
          <a:p>
            <a:r>
              <a:rPr lang="en-US" sz="1200" dirty="0"/>
              <a:t>Source: </a:t>
            </a:r>
            <a:r>
              <a:rPr lang="en-US" sz="1200" dirty="0" smtClean="0"/>
              <a:t>US Global Change Research Program</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8240"/>
            <a:ext cx="7254240" cy="1016635"/>
          </a:xfrm>
        </p:spPr>
        <p:txBody>
          <a:bodyPr/>
          <a:lstStyle/>
          <a:p>
            <a:pPr algn="l"/>
            <a:r>
              <a:rPr lang="en-US" sz="4800" dirty="0"/>
              <a:t>Local </a:t>
            </a:r>
            <a:r>
              <a:rPr lang="en-US" sz="4800" dirty="0" smtClean="0"/>
              <a:t>Rainfall Impacts:</a:t>
            </a:r>
            <a:endParaRPr lang="en-US" sz="4800" dirty="0"/>
          </a:p>
        </p:txBody>
      </p:sp>
      <p:sp>
        <p:nvSpPr>
          <p:cNvPr id="4" name="Content Placeholder 3"/>
          <p:cNvSpPr>
            <a:spLocks noGrp="1"/>
          </p:cNvSpPr>
          <p:nvPr>
            <p:ph sz="half" idx="2"/>
          </p:nvPr>
        </p:nvSpPr>
        <p:spPr>
          <a:xfrm>
            <a:off x="457200" y="2174875"/>
            <a:ext cx="8209280" cy="3646805"/>
          </a:xfrm>
        </p:spPr>
        <p:txBody>
          <a:bodyPr/>
          <a:lstStyle/>
          <a:p>
            <a:pPr algn="l">
              <a:buFont typeface="Arial"/>
              <a:buChar char="•"/>
            </a:pPr>
            <a:r>
              <a:rPr lang="en-US" sz="4000" dirty="0" smtClean="0"/>
              <a:t>Run-off – Affecting </a:t>
            </a:r>
            <a:r>
              <a:rPr lang="en-US" sz="4000" dirty="0"/>
              <a:t>food </a:t>
            </a:r>
            <a:r>
              <a:rPr lang="en-US" sz="4000" dirty="0" smtClean="0"/>
              <a:t>crops</a:t>
            </a:r>
          </a:p>
          <a:p>
            <a:pPr algn="l">
              <a:buFont typeface="Arial"/>
              <a:buChar char="•"/>
            </a:pPr>
            <a:r>
              <a:rPr lang="en-US" sz="4000" dirty="0" smtClean="0"/>
              <a:t>Flooding – Injuries</a:t>
            </a:r>
            <a:r>
              <a:rPr lang="en-US" sz="4000" dirty="0"/>
              <a:t>, </a:t>
            </a:r>
            <a:r>
              <a:rPr lang="en-US" sz="4000" dirty="0" smtClean="0"/>
              <a:t>drowning</a:t>
            </a:r>
          </a:p>
          <a:p>
            <a:pPr algn="l">
              <a:buFont typeface="Arial"/>
              <a:buChar char="•"/>
            </a:pPr>
            <a:r>
              <a:rPr lang="en-US" sz="4000" dirty="0" smtClean="0"/>
              <a:t>Drought – Lack </a:t>
            </a:r>
            <a:r>
              <a:rPr lang="en-US" sz="4000" dirty="0"/>
              <a:t>of water </a:t>
            </a:r>
            <a:r>
              <a:rPr lang="en-US" sz="4000" dirty="0" smtClean="0"/>
              <a:t>access</a:t>
            </a:r>
          </a:p>
          <a:p>
            <a:pPr algn="l">
              <a:buFont typeface="Arial"/>
              <a:buChar char="•"/>
            </a:pPr>
            <a:r>
              <a:rPr lang="en-US" sz="4000" dirty="0" smtClean="0"/>
              <a:t>All – Water-borne </a:t>
            </a:r>
            <a:r>
              <a:rPr lang="en-US" sz="4000" dirty="0"/>
              <a:t>diseases</a:t>
            </a:r>
          </a:p>
        </p:txBody>
      </p:sp>
    </p:spTree>
    <p:extLst>
      <p:ext uri="{BB962C8B-B14F-4D97-AF65-F5344CB8AC3E}">
        <p14:creationId xmlns:p14="http://schemas.microsoft.com/office/powerpoint/2010/main" xmlns="" val="2004688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i="1" dirty="0">
                <a:ea typeface="ＭＳ Ｐゴシック" charset="0"/>
                <a:cs typeface="ＭＳ Ｐゴシック" charset="0"/>
              </a:rPr>
              <a:t>Vibrio </a:t>
            </a:r>
            <a:r>
              <a:rPr lang="en-US" sz="3600" i="1" dirty="0" err="1">
                <a:ea typeface="ＭＳ Ｐゴシック" charset="0"/>
                <a:cs typeface="ＭＳ Ｐゴシック" charset="0"/>
              </a:rPr>
              <a:t>parahaemolyticus</a:t>
            </a:r>
            <a:r>
              <a:rPr lang="en-US" sz="3600" dirty="0">
                <a:ea typeface="ＭＳ Ｐゴシック" charset="0"/>
                <a:cs typeface="ＭＳ Ｐゴシック" charset="0"/>
              </a:rPr>
              <a:t> Outbreak</a:t>
            </a:r>
            <a:br>
              <a:rPr lang="en-US" sz="3600" dirty="0">
                <a:ea typeface="ＭＳ Ｐゴシック" charset="0"/>
                <a:cs typeface="ＭＳ Ｐゴシック" charset="0"/>
              </a:rPr>
            </a:br>
            <a:r>
              <a:rPr lang="en-US" sz="3600" dirty="0">
                <a:ea typeface="ＭＳ Ｐゴシック" charset="0"/>
                <a:cs typeface="ＭＳ Ｐゴシック" charset="0"/>
              </a:rPr>
              <a:t>Alaska</a:t>
            </a:r>
            <a:r>
              <a:rPr lang="en-US" sz="3600" dirty="0" smtClean="0">
                <a:ea typeface="ＭＳ Ｐゴシック" charset="0"/>
                <a:cs typeface="ＭＳ Ｐゴシック" charset="0"/>
              </a:rPr>
              <a:t> – </a:t>
            </a:r>
            <a:r>
              <a:rPr lang="en-US" sz="3600" dirty="0">
                <a:ea typeface="ＭＳ Ｐゴシック" charset="0"/>
                <a:cs typeface="ＭＳ Ｐゴシック" charset="0"/>
              </a:rPr>
              <a:t>2004</a:t>
            </a:r>
            <a:endParaRPr lang="en-US" sz="3600" i="1" dirty="0">
              <a:ea typeface="ＭＳ Ｐゴシック" charset="0"/>
              <a:cs typeface="ＭＳ Ｐゴシック"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9" y="1503679"/>
            <a:ext cx="9109803" cy="4876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Text Box 4"/>
          <p:cNvSpPr txBox="1">
            <a:spLocks noChangeArrowheads="1"/>
          </p:cNvSpPr>
          <p:nvPr/>
        </p:nvSpPr>
        <p:spPr bwMode="auto">
          <a:xfrm>
            <a:off x="0" y="6380163"/>
            <a:ext cx="74068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dirty="0">
                <a:latin typeface="Arial" charset="0"/>
              </a:rPr>
              <a:t>McLaughlin et al., </a:t>
            </a:r>
            <a:r>
              <a:rPr lang="en-US" sz="1400" dirty="0" smtClean="0">
                <a:latin typeface="Arial" charset="0"/>
              </a:rPr>
              <a:t>2005; </a:t>
            </a:r>
            <a:r>
              <a:rPr lang="en-US" sz="1400" dirty="0">
                <a:latin typeface="Arial" charset="0"/>
              </a:rPr>
              <a:t>World Health Organization Climate Change Training Module </a:t>
            </a:r>
            <a:r>
              <a:rPr lang="en-US" sz="1400" dirty="0" smtClean="0">
                <a:latin typeface="Arial" charset="0"/>
              </a:rPr>
              <a:t>2008</a:t>
            </a:r>
            <a:endParaRPr lang="en-US" sz="1400" dirty="0">
              <a:latin typeface="Arial" charset="0"/>
            </a:endParaRPr>
          </a:p>
        </p:txBody>
      </p:sp>
    </p:spTree>
    <p:extLst>
      <p:ext uri="{BB962C8B-B14F-4D97-AF65-F5344CB8AC3E}">
        <p14:creationId xmlns:p14="http://schemas.microsoft.com/office/powerpoint/2010/main" xmlns="" val="135298380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0000"/>
                </a:solidFill>
              </a:rPr>
              <a:t>Projected Changes in Extreme, </a:t>
            </a:r>
            <a:br>
              <a:rPr lang="en-US" sz="2800" dirty="0">
                <a:solidFill>
                  <a:srgbClr val="000000"/>
                </a:solidFill>
              </a:rPr>
            </a:br>
            <a:r>
              <a:rPr lang="en-US" sz="2800" dirty="0">
                <a:solidFill>
                  <a:srgbClr val="000000"/>
                </a:solidFill>
              </a:rPr>
              <a:t>Rare Weather Events (“1 in 20 years”) 2080-2099</a:t>
            </a:r>
            <a:br>
              <a:rPr lang="en-US" sz="2800" dirty="0">
                <a:solidFill>
                  <a:srgbClr val="000000"/>
                </a:solidFill>
              </a:rPr>
            </a:br>
            <a:endParaRPr lang="en-US" sz="2800" dirty="0">
              <a:solidFill>
                <a:srgbClr val="000000"/>
              </a:solidFill>
            </a:endParaRPr>
          </a:p>
        </p:txBody>
      </p:sp>
      <p:pic>
        <p:nvPicPr>
          <p:cNvPr id="4" name="Content Placeholder 3" descr="national_climate_change_11_20090707_2045513725.png"/>
          <p:cNvPicPr>
            <a:picLocks noGrp="1" noChangeAspect="1"/>
          </p:cNvPicPr>
          <p:nvPr>
            <p:ph idx="4294967295"/>
          </p:nvPr>
        </p:nvPicPr>
        <p:blipFill>
          <a:blip r:embed="rId3"/>
          <a:srcRect l="2755" r="-7860" b="15623"/>
          <a:stretch>
            <a:fillRect/>
          </a:stretch>
        </p:blipFill>
        <p:spPr>
          <a:xfrm>
            <a:off x="0" y="858838"/>
            <a:ext cx="8059738" cy="5999162"/>
          </a:xfrm>
        </p:spPr>
      </p:pic>
      <p:sp>
        <p:nvSpPr>
          <p:cNvPr id="5" name="TextBox 4"/>
          <p:cNvSpPr txBox="1"/>
          <p:nvPr/>
        </p:nvSpPr>
        <p:spPr>
          <a:xfrm>
            <a:off x="7674237" y="5888503"/>
            <a:ext cx="1469763" cy="646331"/>
          </a:xfrm>
          <a:prstGeom prst="rect">
            <a:avLst/>
          </a:prstGeom>
          <a:noFill/>
        </p:spPr>
        <p:txBody>
          <a:bodyPr wrap="square" rtlCol="0">
            <a:spAutoFit/>
          </a:bodyPr>
          <a:lstStyle/>
          <a:p>
            <a:r>
              <a:rPr lang="en-US" sz="1200" dirty="0" smtClean="0"/>
              <a:t>Source: US Global Change Research Program</a:t>
            </a:r>
            <a:endParaRPr lang="en-US" sz="12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ea typeface="ＭＳ Ｐゴシック" charset="0"/>
                <a:cs typeface="ＭＳ Ｐゴシック" charset="0"/>
              </a:rPr>
              <a:t>Health Impacts by Event: </a:t>
            </a:r>
            <a:r>
              <a:rPr lang="en-US" sz="4000" dirty="0" smtClean="0">
                <a:ea typeface="ＭＳ Ｐゴシック" charset="0"/>
                <a:cs typeface="ＭＳ Ｐゴシック" charset="0"/>
              </a:rPr>
              <a:t/>
            </a:r>
            <a:br>
              <a:rPr lang="en-US" sz="4000" dirty="0" smtClean="0">
                <a:ea typeface="ＭＳ Ｐゴシック" charset="0"/>
                <a:cs typeface="ＭＳ Ｐゴシック" charset="0"/>
              </a:rPr>
            </a:br>
            <a:r>
              <a:rPr lang="en-US" sz="4000" dirty="0" smtClean="0">
                <a:ea typeface="ＭＳ Ｐゴシック" charset="0"/>
                <a:cs typeface="ＭＳ Ｐゴシック" charset="0"/>
              </a:rPr>
              <a:t>U.S</a:t>
            </a:r>
            <a:r>
              <a:rPr lang="en-US" sz="4000" dirty="0">
                <a:ea typeface="ＭＳ Ｐゴシック" charset="0"/>
                <a:cs typeface="ＭＳ Ｐゴシック" charset="0"/>
              </a:rPr>
              <a:t>. Hurricane Deaths </a:t>
            </a:r>
            <a:endParaRPr lang="en-US" sz="4000" dirty="0"/>
          </a:p>
        </p:txBody>
      </p:sp>
      <p:sp>
        <p:nvSpPr>
          <p:cNvPr id="35846" name="Text Box 5"/>
          <p:cNvSpPr txBox="1">
            <a:spLocks noChangeArrowheads="1"/>
          </p:cNvSpPr>
          <p:nvPr/>
        </p:nvSpPr>
        <p:spPr bwMode="auto">
          <a:xfrm>
            <a:off x="1874839" y="5867400"/>
            <a:ext cx="70151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latin typeface="+mj-lt"/>
              </a:rPr>
              <a:t>U.S. hurricane death totals are driven by single storm impacts </a:t>
            </a:r>
          </a:p>
        </p:txBody>
      </p:sp>
      <p:sp>
        <p:nvSpPr>
          <p:cNvPr id="35847" name="Text Box 7"/>
          <p:cNvSpPr txBox="1">
            <a:spLocks noChangeArrowheads="1"/>
          </p:cNvSpPr>
          <p:nvPr/>
        </p:nvSpPr>
        <p:spPr bwMode="auto">
          <a:xfrm>
            <a:off x="1336361" y="1463040"/>
            <a:ext cx="492443" cy="3337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dirty="0">
                <a:latin typeface="+mj-lt"/>
              </a:rPr>
              <a:t>Deaths</a:t>
            </a:r>
            <a:r>
              <a:rPr lang="en-US" sz="1800" dirty="0">
                <a:latin typeface="+mj-lt"/>
              </a:rPr>
              <a:t> per year from hurricanes</a:t>
            </a:r>
          </a:p>
        </p:txBody>
      </p:sp>
      <p:sp>
        <p:nvSpPr>
          <p:cNvPr id="35848" name="Text Box 8"/>
          <p:cNvSpPr txBox="1">
            <a:spLocks noChangeArrowheads="1"/>
          </p:cNvSpPr>
          <p:nvPr/>
        </p:nvSpPr>
        <p:spPr bwMode="auto">
          <a:xfrm>
            <a:off x="375921" y="6478488"/>
            <a:ext cx="82499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400" dirty="0" smtClean="0">
                <a:latin typeface="Arial" charset="0"/>
              </a:rPr>
              <a:t>Source: Mills</a:t>
            </a:r>
            <a:r>
              <a:rPr lang="en-US" sz="1400" dirty="0">
                <a:latin typeface="Arial" charset="0"/>
              </a:rPr>
              <a:t>, 2009; World Health Organization Climate Change Training Module </a:t>
            </a:r>
            <a:r>
              <a:rPr lang="en-US" sz="1400" dirty="0" smtClean="0">
                <a:latin typeface="Arial" charset="0"/>
              </a:rPr>
              <a:t>2008</a:t>
            </a:r>
            <a:endParaRPr lang="en-US" sz="1400" dirty="0">
              <a:latin typeface="Arial"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8800" y="1371600"/>
            <a:ext cx="7162627"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15177220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ational_climate_change_13_20090707_1780075692.jpg"/>
          <p:cNvPicPr>
            <a:picLocks noChangeAspect="1"/>
          </p:cNvPicPr>
          <p:nvPr/>
        </p:nvPicPr>
        <p:blipFill>
          <a:blip r:embed="rId3"/>
          <a:srcRect l="11585" t="45992" r="12043" b="29895"/>
          <a:stretch>
            <a:fillRect/>
          </a:stretch>
        </p:blipFill>
        <p:spPr>
          <a:xfrm>
            <a:off x="365760" y="48548"/>
            <a:ext cx="6451600" cy="5092414"/>
          </a:xfrm>
          <a:prstGeom prst="rect">
            <a:avLst/>
          </a:prstGeom>
        </p:spPr>
      </p:pic>
      <p:pic>
        <p:nvPicPr>
          <p:cNvPr id="5" name="Picture 4" descr="national_climate_change_13_20090707_1780075692.jpg"/>
          <p:cNvPicPr>
            <a:picLocks noChangeAspect="1"/>
          </p:cNvPicPr>
          <p:nvPr/>
        </p:nvPicPr>
        <p:blipFill>
          <a:blip r:embed="rId3"/>
          <a:srcRect t="70198" b="20119"/>
          <a:stretch>
            <a:fillRect/>
          </a:stretch>
        </p:blipFill>
        <p:spPr>
          <a:xfrm>
            <a:off x="3202218" y="5222240"/>
            <a:ext cx="5750260" cy="1391920"/>
          </a:xfrm>
          <a:prstGeom prst="rect">
            <a:avLst/>
          </a:prstGeom>
        </p:spPr>
      </p:pic>
      <p:sp>
        <p:nvSpPr>
          <p:cNvPr id="6" name="TextBox 5"/>
          <p:cNvSpPr txBox="1"/>
          <p:nvPr/>
        </p:nvSpPr>
        <p:spPr>
          <a:xfrm>
            <a:off x="591199" y="5565337"/>
            <a:ext cx="1469763" cy="646331"/>
          </a:xfrm>
          <a:prstGeom prst="rect">
            <a:avLst/>
          </a:prstGeom>
          <a:noFill/>
        </p:spPr>
        <p:txBody>
          <a:bodyPr wrap="square" rtlCol="0">
            <a:spAutoFit/>
          </a:bodyPr>
          <a:lstStyle/>
          <a:p>
            <a:r>
              <a:rPr lang="en-US" sz="1200"/>
              <a:t>Source: </a:t>
            </a:r>
            <a:r>
              <a:rPr lang="en-US" sz="1200" dirty="0" smtClean="0"/>
              <a:t>US Global Change Research Program</a:t>
            </a:r>
            <a:endParaRPr lang="en-US" sz="1200" dirty="0"/>
          </a:p>
        </p:txBody>
      </p:sp>
      <p:sp>
        <p:nvSpPr>
          <p:cNvPr id="7" name="TextBox 6"/>
          <p:cNvSpPr txBox="1"/>
          <p:nvPr/>
        </p:nvSpPr>
        <p:spPr>
          <a:xfrm>
            <a:off x="7122160" y="5196005"/>
            <a:ext cx="1107996" cy="369332"/>
          </a:xfrm>
          <a:prstGeom prst="rect">
            <a:avLst/>
          </a:prstGeom>
          <a:noFill/>
        </p:spPr>
        <p:txBody>
          <a:bodyPr wrap="none" rtlCol="0">
            <a:spAutoFit/>
          </a:bodyPr>
          <a:lstStyle/>
          <a:p>
            <a:r>
              <a:rPr lang="en-US" dirty="0" smtClean="0"/>
              <a:t>Over 90°F</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1447800"/>
            <a:ext cx="559435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80100" y="1828800"/>
            <a:ext cx="3263900"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Text Box 4"/>
          <p:cNvSpPr txBox="1">
            <a:spLocks noChangeArrowheads="1"/>
          </p:cNvSpPr>
          <p:nvPr/>
        </p:nvSpPr>
        <p:spPr bwMode="auto">
          <a:xfrm>
            <a:off x="1295400" y="1981200"/>
            <a:ext cx="1120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charset="0"/>
              </a:rPr>
              <a:t>1990</a:t>
            </a:r>
            <a:endParaRPr lang="en-US">
              <a:latin typeface="Arial" charset="0"/>
            </a:endParaRPr>
          </a:p>
        </p:txBody>
      </p:sp>
      <p:sp>
        <p:nvSpPr>
          <p:cNvPr id="72709" name="Text Box 5"/>
          <p:cNvSpPr txBox="1">
            <a:spLocks noChangeArrowheads="1"/>
          </p:cNvSpPr>
          <p:nvPr/>
        </p:nvSpPr>
        <p:spPr bwMode="auto">
          <a:xfrm>
            <a:off x="3962400" y="1981200"/>
            <a:ext cx="1120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charset="0"/>
              </a:rPr>
              <a:t>2020s</a:t>
            </a:r>
            <a:endParaRPr lang="en-US">
              <a:latin typeface="Arial" charset="0"/>
            </a:endParaRPr>
          </a:p>
        </p:txBody>
      </p:sp>
      <p:sp>
        <p:nvSpPr>
          <p:cNvPr id="72710" name="Text Box 6"/>
          <p:cNvSpPr txBox="1">
            <a:spLocks noChangeArrowheads="1"/>
          </p:cNvSpPr>
          <p:nvPr/>
        </p:nvSpPr>
        <p:spPr bwMode="auto">
          <a:xfrm>
            <a:off x="1295400" y="4267200"/>
            <a:ext cx="1120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charset="0"/>
              </a:rPr>
              <a:t>2050s</a:t>
            </a:r>
            <a:endParaRPr lang="en-US">
              <a:latin typeface="Arial" charset="0"/>
            </a:endParaRPr>
          </a:p>
        </p:txBody>
      </p:sp>
      <p:sp>
        <p:nvSpPr>
          <p:cNvPr id="72711" name="Text Box 7"/>
          <p:cNvSpPr txBox="1">
            <a:spLocks noChangeArrowheads="1"/>
          </p:cNvSpPr>
          <p:nvPr/>
        </p:nvSpPr>
        <p:spPr bwMode="auto">
          <a:xfrm>
            <a:off x="4038600" y="4267200"/>
            <a:ext cx="1120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charset="0"/>
              </a:rPr>
              <a:t>2080s</a:t>
            </a:r>
            <a:endParaRPr lang="en-US">
              <a:latin typeface="Arial" charset="0"/>
            </a:endParaRPr>
          </a:p>
        </p:txBody>
      </p:sp>
      <p:sp>
        <p:nvSpPr>
          <p:cNvPr id="72712" name="Text Box 9"/>
          <p:cNvSpPr txBox="1">
            <a:spLocks noChangeArrowheads="1"/>
          </p:cNvSpPr>
          <p:nvPr/>
        </p:nvSpPr>
        <p:spPr bwMode="auto">
          <a:xfrm>
            <a:off x="7086600" y="5943600"/>
            <a:ext cx="1120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charset="0"/>
              </a:rPr>
              <a:t>2050s</a:t>
            </a:r>
            <a:endParaRPr lang="en-US">
              <a:latin typeface="Arial" charset="0"/>
            </a:endParaRPr>
          </a:p>
        </p:txBody>
      </p:sp>
      <p:sp>
        <p:nvSpPr>
          <p:cNvPr id="72713" name="Text Box 10"/>
          <p:cNvSpPr txBox="1">
            <a:spLocks noChangeArrowheads="1"/>
          </p:cNvSpPr>
          <p:nvPr/>
        </p:nvSpPr>
        <p:spPr bwMode="auto">
          <a:xfrm>
            <a:off x="377825" y="6096000"/>
            <a:ext cx="693787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smtClean="0">
                <a:latin typeface="Arial" charset="0"/>
              </a:rPr>
              <a:t>World Health Organization Climate Change Training Module 2008; Kinney </a:t>
            </a:r>
            <a:r>
              <a:rPr lang="en-US" sz="1400" dirty="0">
                <a:latin typeface="Arial" charset="0"/>
              </a:rPr>
              <a:t>et al. 2006</a:t>
            </a:r>
          </a:p>
        </p:txBody>
      </p:sp>
      <p:sp>
        <p:nvSpPr>
          <p:cNvPr id="72714" name="Rectangle 11"/>
          <p:cNvSpPr>
            <a:spLocks noGrp="1" noChangeArrowheads="1"/>
          </p:cNvSpPr>
          <p:nvPr>
            <p:ph type="title" idx="4294967295"/>
          </p:nvPr>
        </p:nvSpPr>
        <p:spPr>
          <a:xfrm>
            <a:off x="304800" y="304800"/>
            <a:ext cx="8610600" cy="838200"/>
          </a:xfrm>
        </p:spPr>
        <p:txBody>
          <a:bodyPr>
            <a:noAutofit/>
          </a:bodyPr>
          <a:lstStyle/>
          <a:p>
            <a:r>
              <a:rPr lang="en-US" sz="3200" dirty="0">
                <a:latin typeface="Gill Sans Light"/>
                <a:ea typeface="ＭＳ Ｐゴシック" charset="0"/>
                <a:cs typeface="Gill Sans Light"/>
              </a:rPr>
              <a:t>Projected Changes in Ozone and Related Deaths, </a:t>
            </a:r>
            <a:r>
              <a:rPr lang="en-US" sz="3200" dirty="0" smtClean="0">
                <a:latin typeface="Gill Sans Light"/>
                <a:ea typeface="ＭＳ Ｐゴシック" charset="0"/>
                <a:cs typeface="Gill Sans Light"/>
              </a:rPr>
              <a:t/>
            </a:r>
            <a:br>
              <a:rPr lang="en-US" sz="3200" dirty="0" smtClean="0">
                <a:latin typeface="Gill Sans Light"/>
                <a:ea typeface="ＭＳ Ｐゴシック" charset="0"/>
                <a:cs typeface="Gill Sans Light"/>
              </a:rPr>
            </a:br>
            <a:r>
              <a:rPr lang="en-US" sz="3200" dirty="0" smtClean="0">
                <a:latin typeface="Gill Sans Light"/>
                <a:ea typeface="ＭＳ Ｐゴシック" charset="0"/>
                <a:cs typeface="Gill Sans Light"/>
              </a:rPr>
              <a:t>New </a:t>
            </a:r>
            <a:r>
              <a:rPr lang="en-US" sz="3200" dirty="0">
                <a:latin typeface="Gill Sans Light"/>
                <a:ea typeface="ＭＳ Ｐゴシック" charset="0"/>
                <a:cs typeface="Gill Sans Light"/>
              </a:rPr>
              <a:t>York Metro Area</a:t>
            </a:r>
          </a:p>
        </p:txBody>
      </p:sp>
    </p:spTree>
    <p:extLst>
      <p:ext uri="{BB962C8B-B14F-4D97-AF65-F5344CB8AC3E}">
        <p14:creationId xmlns:p14="http://schemas.microsoft.com/office/powerpoint/2010/main" xmlns="" val="4153921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0"/>
            <a:ext cx="8636000" cy="1503680"/>
          </a:xfrm>
        </p:spPr>
        <p:txBody>
          <a:bodyPr/>
          <a:lstStyle/>
          <a:p>
            <a:r>
              <a:rPr lang="en-US" dirty="0" smtClean="0"/>
              <a:t>Trainer Expectations</a:t>
            </a:r>
            <a:endParaRPr lang="en-US" dirty="0"/>
          </a:p>
        </p:txBody>
      </p:sp>
      <p:sp>
        <p:nvSpPr>
          <p:cNvPr id="3" name="Content Placeholder 2"/>
          <p:cNvSpPr>
            <a:spLocks noGrp="1"/>
          </p:cNvSpPr>
          <p:nvPr>
            <p:ph idx="1"/>
          </p:nvPr>
        </p:nvSpPr>
        <p:spPr>
          <a:xfrm>
            <a:off x="254000" y="1737360"/>
            <a:ext cx="8636000" cy="4599940"/>
          </a:xfrm>
        </p:spPr>
        <p:txBody>
          <a:bodyPr/>
          <a:lstStyle/>
          <a:p>
            <a:pPr>
              <a:buFont typeface="Arial"/>
              <a:buChar char="•"/>
            </a:pPr>
            <a:r>
              <a:rPr lang="en-US" dirty="0" smtClean="0"/>
              <a:t>Participants have training/experience in Health Impact Assessments </a:t>
            </a:r>
          </a:p>
          <a:p>
            <a:pPr marL="0" indent="0">
              <a:buFont typeface="Arial"/>
              <a:buChar char="•"/>
            </a:pPr>
            <a:endParaRPr lang="en-US" dirty="0"/>
          </a:p>
          <a:p>
            <a:pPr>
              <a:buFont typeface="Arial"/>
              <a:buChar char="•"/>
            </a:pPr>
            <a:r>
              <a:rPr lang="en-US" dirty="0" smtClean="0"/>
              <a:t>Participants have background knowledge in climate change</a:t>
            </a:r>
          </a:p>
          <a:p>
            <a:pPr marL="0" indent="0">
              <a:buFont typeface="Arial"/>
              <a:buChar char="•"/>
            </a:pPr>
            <a:endParaRPr lang="en-US" dirty="0" smtClean="0"/>
          </a:p>
          <a:p>
            <a:pPr marL="0" indent="0">
              <a:buFont typeface="Arial"/>
              <a:buChar char="•"/>
            </a:pPr>
            <a:r>
              <a:rPr lang="en-US" dirty="0" smtClean="0"/>
              <a:t>   We will build on this knowledge</a:t>
            </a:r>
            <a:endParaRPr lang="en-US" dirty="0"/>
          </a:p>
        </p:txBody>
      </p:sp>
    </p:spTree>
    <p:extLst>
      <p:ext uri="{BB962C8B-B14F-4D97-AF65-F5344CB8AC3E}">
        <p14:creationId xmlns:p14="http://schemas.microsoft.com/office/powerpoint/2010/main" xmlns="" val="2055228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 Will Depend on Local Context</a:t>
            </a:r>
            <a:endParaRPr lang="en-US" dirty="0"/>
          </a:p>
        </p:txBody>
      </p:sp>
      <p:pic>
        <p:nvPicPr>
          <p:cNvPr id="6" name="Picture 5"/>
          <p:cNvPicPr>
            <a:picLocks noChangeAspect="1"/>
          </p:cNvPicPr>
          <p:nvPr/>
        </p:nvPicPr>
        <p:blipFill rotWithShape="1">
          <a:blip r:embed="rId2"/>
          <a:srcRect t="-1" b="-5071"/>
          <a:stretch/>
        </p:blipFill>
        <p:spPr>
          <a:xfrm>
            <a:off x="0" y="-3966"/>
            <a:ext cx="9144000" cy="6648606"/>
          </a:xfrm>
          <a:prstGeom prst="rect">
            <a:avLst/>
          </a:prstGeom>
        </p:spPr>
      </p:pic>
      <p:sp>
        <p:nvSpPr>
          <p:cNvPr id="7" name="TextBox 6"/>
          <p:cNvSpPr txBox="1"/>
          <p:nvPr/>
        </p:nvSpPr>
        <p:spPr>
          <a:xfrm>
            <a:off x="101600" y="6330910"/>
            <a:ext cx="8630675" cy="523220"/>
          </a:xfrm>
          <a:prstGeom prst="rect">
            <a:avLst/>
          </a:prstGeom>
          <a:noFill/>
        </p:spPr>
        <p:txBody>
          <a:bodyPr wrap="none" rtlCol="0">
            <a:spAutoFit/>
          </a:bodyPr>
          <a:lstStyle/>
          <a:p>
            <a:r>
              <a:rPr lang="en-US" sz="1400" dirty="0" smtClean="0"/>
              <a:t>Source</a:t>
            </a:r>
            <a:r>
              <a:rPr lang="en-US" sz="1400" dirty="0"/>
              <a:t>:</a:t>
            </a:r>
            <a:r>
              <a:rPr lang="en-US" sz="1400" dirty="0" smtClean="0"/>
              <a:t> American Public Health Association. Climate change: Our health in the balance [Internet]. </a:t>
            </a:r>
          </a:p>
          <a:p>
            <a:r>
              <a:rPr lang="en-US" sz="1400" dirty="0" smtClean="0"/>
              <a:t>Washington, DC: American Public Health Association; 2008. Available from: www.nphw.org/nphw08/NPHW_bro.pdf </a:t>
            </a:r>
            <a:endParaRPr lang="en-US" sz="1400" dirty="0"/>
          </a:p>
        </p:txBody>
      </p:sp>
    </p:spTree>
    <p:extLst>
      <p:ext uri="{BB962C8B-B14F-4D97-AF65-F5344CB8AC3E}">
        <p14:creationId xmlns:p14="http://schemas.microsoft.com/office/powerpoint/2010/main" xmlns="" val="3109823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HIA Review</a:t>
            </a:r>
            <a:endParaRPr lang="en-US" dirty="0"/>
          </a:p>
        </p:txBody>
      </p:sp>
      <p:sp>
        <p:nvSpPr>
          <p:cNvPr id="3" name="TextBox 2"/>
          <p:cNvSpPr txBox="1"/>
          <p:nvPr/>
        </p:nvSpPr>
        <p:spPr>
          <a:xfrm>
            <a:off x="3566160" y="1544320"/>
            <a:ext cx="184666" cy="369332"/>
          </a:xfrm>
          <a:prstGeom prst="rect">
            <a:avLst/>
          </a:prstGeom>
          <a:noFill/>
        </p:spPr>
        <p:txBody>
          <a:bodyPr wrap="none" rtlCol="0">
            <a:spAutoFit/>
          </a:bodyPr>
          <a:lstStyle/>
          <a:p>
            <a:endParaRPr lang="en-US" dirty="0"/>
          </a:p>
        </p:txBody>
      </p:sp>
      <p:sp>
        <p:nvSpPr>
          <p:cNvPr id="4" name="Rectangle 3"/>
          <p:cNvSpPr/>
          <p:nvPr/>
        </p:nvSpPr>
        <p:spPr>
          <a:xfrm>
            <a:off x="404686" y="1588254"/>
            <a:ext cx="4455066" cy="400110"/>
          </a:xfrm>
          <a:prstGeom prst="rect">
            <a:avLst/>
          </a:prstGeom>
        </p:spPr>
        <p:txBody>
          <a:bodyPr wrap="none">
            <a:spAutoFit/>
          </a:bodyPr>
          <a:lstStyle/>
          <a:p>
            <a:r>
              <a:rPr lang="en-US" sz="2000" dirty="0"/>
              <a:t>Incorporating Health into </a:t>
            </a:r>
            <a:r>
              <a:rPr lang="en-US" sz="2000" dirty="0" smtClean="0"/>
              <a:t>Decision Making</a:t>
            </a:r>
            <a:endParaRPr lang="en-US" sz="2000" dirty="0"/>
          </a:p>
        </p:txBody>
      </p:sp>
      <p:sp>
        <p:nvSpPr>
          <p:cNvPr id="5" name="Rectangle 6"/>
          <p:cNvSpPr>
            <a:spLocks noChangeArrowheads="1"/>
          </p:cNvSpPr>
          <p:nvPr/>
        </p:nvSpPr>
        <p:spPr bwMode="auto">
          <a:xfrm>
            <a:off x="609600" y="2296160"/>
            <a:ext cx="7924800" cy="1015663"/>
          </a:xfrm>
          <a:prstGeom prst="rect">
            <a:avLst/>
          </a:prstGeom>
          <a:noFill/>
          <a:ln w="9525">
            <a:noFill/>
            <a:miter lim="800000"/>
            <a:headEnd/>
            <a:tailEnd/>
          </a:ln>
        </p:spPr>
        <p:txBody>
          <a:bodyPr wrap="square">
            <a:prstTxWarp prst="textNoShape">
              <a:avLst/>
            </a:prstTxWarp>
            <a:spAutoFit/>
          </a:bodyPr>
          <a:lstStyle/>
          <a:p>
            <a:pPr algn="r" eaLnBrk="0" hangingPunct="0"/>
            <a:r>
              <a:rPr lang="en-US" sz="2000" dirty="0">
                <a:solidFill>
                  <a:srgbClr val="660066"/>
                </a:solidFill>
              </a:rPr>
              <a:t>Health is a state of </a:t>
            </a:r>
          </a:p>
          <a:p>
            <a:pPr algn="r" eaLnBrk="0" hangingPunct="0"/>
            <a:r>
              <a:rPr lang="en-US" sz="2000" dirty="0">
                <a:solidFill>
                  <a:srgbClr val="660066"/>
                </a:solidFill>
              </a:rPr>
              <a:t>complete physical, mental and social well-being </a:t>
            </a:r>
          </a:p>
          <a:p>
            <a:pPr algn="r" eaLnBrk="0" hangingPunct="0"/>
            <a:r>
              <a:rPr lang="en-US" sz="2000" dirty="0">
                <a:solidFill>
                  <a:srgbClr val="660066"/>
                </a:solidFill>
              </a:rPr>
              <a:t>and not merely the absence of disease or infirmity (WHO, 1948).</a:t>
            </a:r>
            <a:endParaRPr lang="en-US" sz="2000" i="1" dirty="0">
              <a:solidFill>
                <a:srgbClr val="660066"/>
              </a:solidFill>
            </a:endParaRPr>
          </a:p>
        </p:txBody>
      </p:sp>
      <p:sp>
        <p:nvSpPr>
          <p:cNvPr id="6" name="Rectangle 3"/>
          <p:cNvSpPr>
            <a:spLocks noChangeArrowheads="1"/>
          </p:cNvSpPr>
          <p:nvPr/>
        </p:nvSpPr>
        <p:spPr bwMode="auto">
          <a:xfrm>
            <a:off x="304800" y="3677920"/>
            <a:ext cx="8458200" cy="400110"/>
          </a:xfrm>
          <a:prstGeom prst="rect">
            <a:avLst/>
          </a:prstGeom>
          <a:noFill/>
          <a:ln w="9525">
            <a:noFill/>
            <a:miter lim="800000"/>
            <a:headEnd/>
            <a:tailEnd/>
          </a:ln>
        </p:spPr>
        <p:txBody>
          <a:bodyPr>
            <a:prstTxWarp prst="textNoShape">
              <a:avLst/>
            </a:prstTxWarp>
            <a:spAutoFit/>
          </a:bodyPr>
          <a:lstStyle/>
          <a:p>
            <a:pPr eaLnBrk="0" hangingPunct="0">
              <a:spcAft>
                <a:spcPts val="1200"/>
              </a:spcAft>
            </a:pPr>
            <a:r>
              <a:rPr lang="en-US" sz="2000" dirty="0">
                <a:solidFill>
                  <a:schemeClr val="accent5">
                    <a:lumMod val="50000"/>
                  </a:schemeClr>
                </a:solidFill>
              </a:rPr>
              <a:t>The world would look </a:t>
            </a:r>
            <a:r>
              <a:rPr lang="en-US" sz="2000" dirty="0" smtClean="0">
                <a:solidFill>
                  <a:schemeClr val="accent5">
                    <a:lumMod val="50000"/>
                  </a:schemeClr>
                </a:solidFill>
              </a:rPr>
              <a:t>different if we considered health…</a:t>
            </a:r>
            <a:endParaRPr lang="en-US" sz="1800" dirty="0">
              <a:solidFill>
                <a:srgbClr val="63AC1D"/>
              </a:solidFill>
            </a:endParaRPr>
          </a:p>
        </p:txBody>
      </p:sp>
      <p:pic>
        <p:nvPicPr>
          <p:cNvPr id="7" name="Picture 6" descr="sprawl.jpg"/>
          <p:cNvPicPr>
            <a:picLocks noChangeAspect="1"/>
          </p:cNvPicPr>
          <p:nvPr/>
        </p:nvPicPr>
        <p:blipFill>
          <a:blip r:embed="rId3"/>
          <a:stretch>
            <a:fillRect/>
          </a:stretch>
        </p:blipFill>
        <p:spPr>
          <a:xfrm>
            <a:off x="1652841" y="4774247"/>
            <a:ext cx="1888818" cy="1509713"/>
          </a:xfrm>
          <a:prstGeom prst="rect">
            <a:avLst/>
          </a:prstGeom>
          <a:ln>
            <a:noFill/>
          </a:ln>
          <a:effectLst>
            <a:softEdge rad="112500"/>
          </a:effectLst>
        </p:spPr>
      </p:pic>
      <p:sp>
        <p:nvSpPr>
          <p:cNvPr id="8" name="TextBox 9"/>
          <p:cNvSpPr txBox="1">
            <a:spLocks noChangeArrowheads="1"/>
          </p:cNvSpPr>
          <p:nvPr/>
        </p:nvSpPr>
        <p:spPr bwMode="auto">
          <a:xfrm>
            <a:off x="1646238" y="4297680"/>
            <a:ext cx="1905000"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t>Development</a:t>
            </a:r>
          </a:p>
        </p:txBody>
      </p:sp>
      <p:sp>
        <p:nvSpPr>
          <p:cNvPr id="9" name="TextBox 11"/>
          <p:cNvSpPr txBox="1">
            <a:spLocks noChangeArrowheads="1"/>
          </p:cNvSpPr>
          <p:nvPr/>
        </p:nvSpPr>
        <p:spPr bwMode="auto">
          <a:xfrm>
            <a:off x="3892550" y="4297680"/>
            <a:ext cx="1905000"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t>Farm Policy</a:t>
            </a:r>
          </a:p>
        </p:txBody>
      </p:sp>
      <p:sp>
        <p:nvSpPr>
          <p:cNvPr id="10" name="TextBox 12"/>
          <p:cNvSpPr txBox="1">
            <a:spLocks noChangeArrowheads="1"/>
          </p:cNvSpPr>
          <p:nvPr/>
        </p:nvSpPr>
        <p:spPr bwMode="auto">
          <a:xfrm>
            <a:off x="5943600" y="4297680"/>
            <a:ext cx="1905000"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t>Education</a:t>
            </a:r>
          </a:p>
        </p:txBody>
      </p:sp>
      <p:pic>
        <p:nvPicPr>
          <p:cNvPr id="11" name="Picture 18" descr="farm-field"/>
          <p:cNvPicPr>
            <a:picLocks noChangeAspect="1" noChangeArrowheads="1"/>
          </p:cNvPicPr>
          <p:nvPr/>
        </p:nvPicPr>
        <p:blipFill>
          <a:blip r:embed="rId4"/>
          <a:srcRect l="2245" t="1247" r="1994" b="2992"/>
          <a:stretch>
            <a:fillRect/>
          </a:stretch>
        </p:blipFill>
        <p:spPr bwMode="auto">
          <a:xfrm>
            <a:off x="3886200" y="4845367"/>
            <a:ext cx="1752600" cy="1433513"/>
          </a:xfrm>
          <a:prstGeom prst="rect">
            <a:avLst/>
          </a:prstGeom>
          <a:ln>
            <a:noFill/>
          </a:ln>
          <a:effectLst>
            <a:softEdge rad="112500"/>
          </a:effectLst>
        </p:spPr>
      </p:pic>
      <p:pic>
        <p:nvPicPr>
          <p:cNvPr id="12" name="Picture 20" descr="school_sign"/>
          <p:cNvPicPr>
            <a:picLocks noChangeAspect="1" noChangeArrowheads="1"/>
          </p:cNvPicPr>
          <p:nvPr/>
        </p:nvPicPr>
        <p:blipFill>
          <a:blip r:embed="rId5"/>
          <a:srcRect/>
          <a:stretch>
            <a:fillRect/>
          </a:stretch>
        </p:blipFill>
        <p:spPr bwMode="auto">
          <a:xfrm>
            <a:off x="6248399" y="4754880"/>
            <a:ext cx="1501123" cy="1524000"/>
          </a:xfrm>
          <a:prstGeom prst="rect">
            <a:avLst/>
          </a:prstGeom>
          <a:ln>
            <a:noFill/>
          </a:ln>
          <a:effectLst>
            <a:softEdge rad="112500"/>
          </a:effectLst>
        </p:spPr>
      </p:pic>
    </p:spTree>
    <p:extLst>
      <p:ext uri="{BB962C8B-B14F-4D97-AF65-F5344CB8AC3E}">
        <p14:creationId xmlns:p14="http://schemas.microsoft.com/office/powerpoint/2010/main" xmlns="" val="2802706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228600" y="228600"/>
            <a:ext cx="8636000" cy="838200"/>
          </a:xfrm>
        </p:spPr>
        <p:txBody>
          <a:bodyPr/>
          <a:lstStyle/>
          <a:p>
            <a:r>
              <a:rPr lang="en-US" dirty="0">
                <a:latin typeface="Gill Sans Light" charset="0"/>
                <a:ea typeface="ヒラギノ角ゴ ProN W3" charset="0"/>
                <a:cs typeface="ヒラギノ角ゴ ProN W3" charset="0"/>
              </a:rPr>
              <a:t> Key Goals of an HIA</a:t>
            </a:r>
          </a:p>
        </p:txBody>
      </p:sp>
      <p:sp>
        <p:nvSpPr>
          <p:cNvPr id="203779" name="Content Placeholder 2"/>
          <p:cNvSpPr>
            <a:spLocks noGrp="1"/>
          </p:cNvSpPr>
          <p:nvPr>
            <p:ph idx="1"/>
          </p:nvPr>
        </p:nvSpPr>
        <p:spPr>
          <a:xfrm>
            <a:off x="457200" y="1725613"/>
            <a:ext cx="8229600" cy="4525962"/>
          </a:xfrm>
        </p:spPr>
        <p:txBody>
          <a:bodyPr>
            <a:normAutofit/>
          </a:bodyPr>
          <a:lstStyle/>
          <a:p>
            <a:pPr marL="457200" indent="-457200" algn="l">
              <a:buFontTx/>
              <a:buChar char="•"/>
            </a:pPr>
            <a:r>
              <a:rPr lang="en-US" sz="3200" dirty="0">
                <a:latin typeface="Gill Sans Light" charset="0"/>
                <a:ea typeface="ヒラギノ角ゴ ProN W3" charset="0"/>
                <a:cs typeface="ヒラギノ角ゴ ProN W3" charset="0"/>
              </a:rPr>
              <a:t>Improve population health</a:t>
            </a:r>
          </a:p>
          <a:p>
            <a:pPr marL="457200" indent="-457200" algn="l">
              <a:buFontTx/>
              <a:buChar char="•"/>
            </a:pPr>
            <a:r>
              <a:rPr lang="en-US" sz="3200" dirty="0" smtClean="0">
                <a:latin typeface="Gill Sans Light" charset="0"/>
                <a:ea typeface="ヒラギノ角ゴ ProN W3" charset="0"/>
                <a:cs typeface="ヒラギノ角ゴ ProN W3" charset="0"/>
              </a:rPr>
              <a:t>Make </a:t>
            </a:r>
            <a:r>
              <a:rPr lang="en-US" sz="3200" dirty="0">
                <a:latin typeface="Gill Sans Light" charset="0"/>
                <a:ea typeface="ヒラギノ角ゴ ProN W3" charset="0"/>
                <a:cs typeface="ヒラギノ角ゴ ProN W3" charset="0"/>
              </a:rPr>
              <a:t>health a key factor in </a:t>
            </a:r>
            <a:r>
              <a:rPr lang="en-US" sz="3200" dirty="0" smtClean="0">
                <a:latin typeface="Gill Sans Light" charset="0"/>
                <a:ea typeface="ヒラギノ角ゴ ProN W3" charset="0"/>
                <a:cs typeface="ヒラギノ角ゴ ProN W3" charset="0"/>
              </a:rPr>
              <a:t>decision</a:t>
            </a:r>
            <a:r>
              <a:rPr lang="en-US" dirty="0" smtClean="0">
                <a:latin typeface="Gill Sans Light" charset="0"/>
                <a:ea typeface="ヒラギノ角ゴ ProN W3" charset="0"/>
                <a:cs typeface="ヒラギノ角ゴ ProN W3" charset="0"/>
              </a:rPr>
              <a:t> </a:t>
            </a:r>
            <a:r>
              <a:rPr lang="en-US" sz="3200" dirty="0" smtClean="0">
                <a:latin typeface="Gill Sans Light" charset="0"/>
                <a:ea typeface="ヒラギノ角ゴ ProN W3" charset="0"/>
                <a:cs typeface="ヒラギノ角ゴ ProN W3" charset="0"/>
              </a:rPr>
              <a:t>making</a:t>
            </a:r>
            <a:endParaRPr lang="en-US" sz="3200" dirty="0">
              <a:latin typeface="Gill Sans Light" charset="0"/>
              <a:ea typeface="ヒラギノ角ゴ ProN W3" charset="0"/>
              <a:cs typeface="ヒラギノ角ゴ ProN W3" charset="0"/>
            </a:endParaRPr>
          </a:p>
          <a:p>
            <a:pPr marL="457200" indent="-457200" algn="l">
              <a:buFontTx/>
              <a:buChar char="•"/>
            </a:pPr>
            <a:r>
              <a:rPr lang="en-US" sz="3200" dirty="0" smtClean="0">
                <a:latin typeface="Gill Sans Light" charset="0"/>
                <a:ea typeface="ヒラギノ角ゴ ProN W3" charset="0"/>
                <a:cs typeface="ヒラギノ角ゴ ProN W3" charset="0"/>
              </a:rPr>
              <a:t>Create </a:t>
            </a:r>
            <a:r>
              <a:rPr lang="en-US" sz="3200" dirty="0">
                <a:latin typeface="Gill Sans Light" charset="0"/>
                <a:ea typeface="ヒラギノ角ゴ ProN W3" charset="0"/>
                <a:cs typeface="ヒラギノ角ゴ ProN W3" charset="0"/>
              </a:rPr>
              <a:t>decisions based on scientific evidence</a:t>
            </a:r>
          </a:p>
          <a:p>
            <a:pPr marL="457200" indent="-457200" algn="l">
              <a:buFontTx/>
              <a:buChar char="•"/>
            </a:pPr>
            <a:r>
              <a:rPr lang="en-US" sz="3200" dirty="0" smtClean="0">
                <a:latin typeface="Gill Sans Light" charset="0"/>
                <a:ea typeface="ヒラギノ角ゴ ProN W3" charset="0"/>
                <a:cs typeface="ヒラギノ角ゴ ProN W3" charset="0"/>
              </a:rPr>
              <a:t>Demonstrate </a:t>
            </a:r>
            <a:r>
              <a:rPr lang="en-US" sz="3200" dirty="0">
                <a:latin typeface="Gill Sans Light" charset="0"/>
                <a:ea typeface="ヒラギノ角ゴ ProN W3" charset="0"/>
                <a:cs typeface="ヒラギノ角ゴ ProN W3" charset="0"/>
              </a:rPr>
              <a:t>the value for local residents</a:t>
            </a:r>
          </a:p>
          <a:p>
            <a:pPr marL="457200" indent="-457200"/>
            <a:endParaRPr lang="en-US" dirty="0">
              <a:latin typeface="Gill Sans Light" charset="0"/>
              <a:ea typeface="ヒラギノ角ゴ ProN W3" charset="0"/>
              <a:cs typeface="ヒラギノ角ゴ ProN W3" charset="0"/>
            </a:endParaRPr>
          </a:p>
          <a:p>
            <a:pPr marL="457200" indent="-457200"/>
            <a:endParaRPr lang="en-US" dirty="0">
              <a:latin typeface="Gill Sans Light" charset="0"/>
              <a:ea typeface="ヒラギノ角ゴ ProN W3" charset="0"/>
              <a:cs typeface="ヒラギノ角ゴ ProN W3" charset="0"/>
            </a:endParaRPr>
          </a:p>
          <a:p>
            <a:pPr marL="457200" indent="-457200"/>
            <a:endParaRPr lang="en-US" sz="4000" dirty="0">
              <a:latin typeface="Gill Sans Light" charset="0"/>
              <a:ea typeface="ヒラギノ角ゴ ProN W3" charset="0"/>
              <a:cs typeface="ヒラギノ角ゴ ProN W3" charset="0"/>
            </a:endParaRPr>
          </a:p>
        </p:txBody>
      </p:sp>
    </p:spTree>
    <p:extLst>
      <p:ext uri="{BB962C8B-B14F-4D97-AF65-F5344CB8AC3E}">
        <p14:creationId xmlns:p14="http://schemas.microsoft.com/office/powerpoint/2010/main" xmlns="" val="412038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1062"/>
          </a:xfrm>
        </p:spPr>
        <p:txBody>
          <a:bodyPr/>
          <a:lstStyle/>
          <a:p>
            <a:r>
              <a:rPr lang="en-US" sz="4400" dirty="0" smtClean="0"/>
              <a:t>Other Forms of Assessment</a:t>
            </a:r>
            <a:endParaRPr lang="en-US" sz="4400" dirty="0"/>
          </a:p>
        </p:txBody>
      </p:sp>
      <p:sp>
        <p:nvSpPr>
          <p:cNvPr id="3" name="Text Placeholder 2"/>
          <p:cNvSpPr>
            <a:spLocks noGrp="1"/>
          </p:cNvSpPr>
          <p:nvPr>
            <p:ph type="body" idx="1"/>
          </p:nvPr>
        </p:nvSpPr>
        <p:spPr>
          <a:xfrm>
            <a:off x="396240" y="1667193"/>
            <a:ext cx="4040188" cy="639762"/>
          </a:xfrm>
        </p:spPr>
        <p:txBody>
          <a:bodyPr/>
          <a:lstStyle/>
          <a:p>
            <a:r>
              <a:rPr lang="en-US" sz="2800" dirty="0"/>
              <a:t>Health</a:t>
            </a:r>
            <a:r>
              <a:rPr lang="en-US" sz="2800" dirty="0" smtClean="0"/>
              <a:t> Risk Assessment</a:t>
            </a:r>
          </a:p>
        </p:txBody>
      </p:sp>
      <p:sp>
        <p:nvSpPr>
          <p:cNvPr id="4" name="Content Placeholder 3"/>
          <p:cNvSpPr>
            <a:spLocks noGrp="1"/>
          </p:cNvSpPr>
          <p:nvPr>
            <p:ph sz="half" idx="2"/>
          </p:nvPr>
        </p:nvSpPr>
        <p:spPr>
          <a:xfrm>
            <a:off x="457200" y="2378075"/>
            <a:ext cx="4040188" cy="3951288"/>
          </a:xfrm>
        </p:spPr>
        <p:txBody>
          <a:bodyPr/>
          <a:lstStyle/>
          <a:p>
            <a:pPr algn="l">
              <a:buFont typeface="Arial"/>
              <a:buChar char="•"/>
            </a:pPr>
            <a:r>
              <a:rPr lang="en-US" dirty="0" smtClean="0"/>
              <a:t>Quantitative analytic method</a:t>
            </a:r>
          </a:p>
          <a:p>
            <a:pPr algn="l">
              <a:buFont typeface="Arial"/>
              <a:buChar char="•"/>
            </a:pPr>
            <a:r>
              <a:rPr lang="en-US" dirty="0" smtClean="0"/>
              <a:t>Analysis of human health risks from exposure </a:t>
            </a:r>
          </a:p>
          <a:p>
            <a:pPr algn="l">
              <a:buFont typeface="Arial"/>
              <a:buChar char="•"/>
            </a:pPr>
            <a:r>
              <a:rPr lang="en-US" dirty="0" smtClean="0"/>
              <a:t>Magnitude of health risk from exposures</a:t>
            </a:r>
          </a:p>
          <a:p>
            <a:pPr algn="l">
              <a:buFont typeface="Arial"/>
              <a:buChar char="•"/>
            </a:pPr>
            <a:r>
              <a:rPr lang="en-US" dirty="0" smtClean="0"/>
              <a:t>Focused, more narrow</a:t>
            </a:r>
          </a:p>
          <a:p>
            <a:pPr algn="l">
              <a:buFont typeface="Arial"/>
              <a:buChar char="•"/>
            </a:pPr>
            <a:r>
              <a:rPr lang="en-US" dirty="0" smtClean="0"/>
              <a:t>Can be included in HIA</a:t>
            </a:r>
            <a:endParaRPr lang="en-US" dirty="0"/>
          </a:p>
          <a:p>
            <a:pPr marL="0" indent="0" algn="l"/>
            <a:endParaRPr lang="en-US" dirty="0" smtClean="0"/>
          </a:p>
          <a:p>
            <a:pPr algn="l">
              <a:buFont typeface="Arial"/>
              <a:buChar char="•"/>
            </a:pPr>
            <a:endParaRPr lang="en-US" dirty="0"/>
          </a:p>
        </p:txBody>
      </p:sp>
      <p:sp>
        <p:nvSpPr>
          <p:cNvPr id="6" name="Content Placeholder 5"/>
          <p:cNvSpPr>
            <a:spLocks noGrp="1"/>
          </p:cNvSpPr>
          <p:nvPr>
            <p:ph sz="quarter" idx="4"/>
          </p:nvPr>
        </p:nvSpPr>
        <p:spPr>
          <a:xfrm>
            <a:off x="4645025" y="2378075"/>
            <a:ext cx="4041775" cy="3951288"/>
          </a:xfrm>
        </p:spPr>
        <p:txBody>
          <a:bodyPr/>
          <a:lstStyle/>
          <a:p>
            <a:pPr algn="l">
              <a:buFont typeface="Arial"/>
              <a:buChar char="•"/>
            </a:pPr>
            <a:r>
              <a:rPr lang="en-US" dirty="0" smtClean="0"/>
              <a:t>Quantitative and qualitative</a:t>
            </a:r>
          </a:p>
          <a:p>
            <a:pPr algn="l">
              <a:buFont typeface="Arial"/>
              <a:buChar char="•"/>
            </a:pPr>
            <a:r>
              <a:rPr lang="en-US" dirty="0" smtClean="0"/>
              <a:t>Regular, systematic collection of health statistics</a:t>
            </a:r>
          </a:p>
          <a:p>
            <a:pPr algn="l">
              <a:buFont typeface="Arial"/>
              <a:buChar char="•"/>
            </a:pPr>
            <a:r>
              <a:rPr lang="en-US" dirty="0" smtClean="0"/>
              <a:t>Analysis and distribution of health</a:t>
            </a:r>
          </a:p>
          <a:p>
            <a:pPr algn="l">
              <a:buFont typeface="Arial"/>
              <a:buChar char="•"/>
            </a:pPr>
            <a:r>
              <a:rPr lang="en-US" dirty="0" smtClean="0"/>
              <a:t>Health needs and/or assets</a:t>
            </a:r>
          </a:p>
          <a:p>
            <a:pPr algn="l">
              <a:buFont typeface="Arial"/>
              <a:buChar char="•"/>
            </a:pPr>
            <a:r>
              <a:rPr lang="en-US" dirty="0" smtClean="0"/>
              <a:t>Can </a:t>
            </a:r>
            <a:r>
              <a:rPr lang="en-US" dirty="0"/>
              <a:t>be included in HIA</a:t>
            </a:r>
          </a:p>
          <a:p>
            <a:pPr marL="0" indent="0" algn="l"/>
            <a:endParaRPr lang="en-US" dirty="0" smtClean="0"/>
          </a:p>
          <a:p>
            <a:pPr algn="l">
              <a:buFont typeface="Arial"/>
              <a:buChar char="•"/>
            </a:pPr>
            <a:endParaRPr lang="en-US" dirty="0" smtClean="0"/>
          </a:p>
          <a:p>
            <a:pPr algn="l">
              <a:buFont typeface="Arial"/>
              <a:buChar char="•"/>
            </a:pPr>
            <a:endParaRPr lang="en-US" dirty="0"/>
          </a:p>
        </p:txBody>
      </p:sp>
      <p:sp>
        <p:nvSpPr>
          <p:cNvPr id="7" name="Text Placeholder 6"/>
          <p:cNvSpPr>
            <a:spLocks noGrp="1"/>
          </p:cNvSpPr>
          <p:nvPr>
            <p:ph type="body" sz="quarter" idx="3"/>
          </p:nvPr>
        </p:nvSpPr>
        <p:spPr>
          <a:xfrm>
            <a:off x="4573905" y="1667193"/>
            <a:ext cx="4570095" cy="639762"/>
          </a:xfrm>
        </p:spPr>
        <p:txBody>
          <a:bodyPr/>
          <a:lstStyle/>
          <a:p>
            <a:r>
              <a:rPr lang="en-US" sz="2800" dirty="0"/>
              <a:t>Community</a:t>
            </a:r>
            <a:r>
              <a:rPr lang="en-US" sz="2800" dirty="0" smtClean="0"/>
              <a:t> Health Assessment</a:t>
            </a:r>
            <a:endParaRPr lang="en-US" sz="2800" dirty="0"/>
          </a:p>
        </p:txBody>
      </p:sp>
    </p:spTree>
    <p:extLst>
      <p:ext uri="{BB962C8B-B14F-4D97-AF65-F5344CB8AC3E}">
        <p14:creationId xmlns:p14="http://schemas.microsoft.com/office/powerpoint/2010/main" xmlns="" val="1729235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9162"/>
          </a:xfrm>
        </p:spPr>
        <p:txBody>
          <a:bodyPr/>
          <a:lstStyle/>
          <a:p>
            <a:r>
              <a:rPr lang="en-US" sz="4400" dirty="0" smtClean="0"/>
              <a:t>Other Forms of Assessment</a:t>
            </a:r>
            <a:endParaRPr lang="en-US" sz="4400" dirty="0"/>
          </a:p>
        </p:txBody>
      </p:sp>
      <p:sp>
        <p:nvSpPr>
          <p:cNvPr id="3" name="Text Placeholder 2"/>
          <p:cNvSpPr>
            <a:spLocks noGrp="1"/>
          </p:cNvSpPr>
          <p:nvPr>
            <p:ph type="body" idx="1"/>
          </p:nvPr>
        </p:nvSpPr>
        <p:spPr>
          <a:xfrm>
            <a:off x="213360" y="1535113"/>
            <a:ext cx="4645025" cy="639762"/>
          </a:xfrm>
        </p:spPr>
        <p:txBody>
          <a:bodyPr/>
          <a:lstStyle/>
          <a:p>
            <a:r>
              <a:rPr lang="en-US" sz="2800" dirty="0"/>
              <a:t>Environmental</a:t>
            </a:r>
            <a:r>
              <a:rPr lang="en-US" sz="2800" dirty="0" smtClean="0"/>
              <a:t> Risk </a:t>
            </a:r>
            <a:r>
              <a:rPr lang="en-US" sz="2800" dirty="0"/>
              <a:t>A</a:t>
            </a:r>
            <a:r>
              <a:rPr lang="en-US" sz="2800" dirty="0" smtClean="0"/>
              <a:t>ssessment</a:t>
            </a:r>
            <a:endParaRPr lang="en-US" sz="2800" dirty="0"/>
          </a:p>
        </p:txBody>
      </p:sp>
      <p:sp>
        <p:nvSpPr>
          <p:cNvPr id="4" name="Content Placeholder 3"/>
          <p:cNvSpPr>
            <a:spLocks noGrp="1"/>
          </p:cNvSpPr>
          <p:nvPr>
            <p:ph sz="half" idx="2"/>
          </p:nvPr>
        </p:nvSpPr>
        <p:spPr>
          <a:xfrm>
            <a:off x="274320" y="2174875"/>
            <a:ext cx="4040188" cy="3951288"/>
          </a:xfrm>
        </p:spPr>
        <p:txBody>
          <a:bodyPr/>
          <a:lstStyle/>
          <a:p>
            <a:pPr algn="l">
              <a:buFont typeface="Arial"/>
              <a:buChar char="•"/>
            </a:pPr>
            <a:r>
              <a:rPr lang="en-US" dirty="0"/>
              <a:t>Quantitative analytic </a:t>
            </a:r>
            <a:r>
              <a:rPr lang="en-US" dirty="0" smtClean="0"/>
              <a:t>method</a:t>
            </a:r>
          </a:p>
          <a:p>
            <a:pPr marL="0" indent="0" algn="l"/>
            <a:endParaRPr lang="en-US" dirty="0"/>
          </a:p>
          <a:p>
            <a:pPr algn="l">
              <a:buFont typeface="Arial"/>
              <a:buChar char="•"/>
            </a:pPr>
            <a:r>
              <a:rPr lang="en-US" dirty="0"/>
              <a:t>Analysis of human health </a:t>
            </a:r>
            <a:r>
              <a:rPr lang="en-US" dirty="0" smtClean="0"/>
              <a:t>risks</a:t>
            </a:r>
          </a:p>
          <a:p>
            <a:pPr algn="l">
              <a:buFont typeface="Arial"/>
              <a:buChar char="•"/>
            </a:pPr>
            <a:endParaRPr lang="en-US" dirty="0"/>
          </a:p>
          <a:p>
            <a:pPr algn="l">
              <a:buFont typeface="Arial"/>
              <a:buChar char="•"/>
            </a:pPr>
            <a:r>
              <a:rPr lang="en-US" dirty="0"/>
              <a:t>R</a:t>
            </a:r>
            <a:r>
              <a:rPr lang="en-US" dirty="0" smtClean="0"/>
              <a:t>isks to environment</a:t>
            </a:r>
          </a:p>
          <a:p>
            <a:pPr marL="0" indent="0" algn="l"/>
            <a:endParaRPr lang="en-US" dirty="0"/>
          </a:p>
          <a:p>
            <a:pPr algn="l">
              <a:buFont typeface="Arial"/>
              <a:buChar char="•"/>
            </a:pPr>
            <a:r>
              <a:rPr lang="en-US" dirty="0"/>
              <a:t>Magnitude of health risk from </a:t>
            </a:r>
            <a:r>
              <a:rPr lang="en-US" dirty="0" smtClean="0"/>
              <a:t>exposures</a:t>
            </a:r>
          </a:p>
          <a:p>
            <a:pPr marL="0" indent="0" algn="l"/>
            <a:endParaRPr lang="en-US" dirty="0"/>
          </a:p>
          <a:p>
            <a:pPr algn="l">
              <a:buFont typeface="Arial"/>
              <a:buChar char="•"/>
            </a:pPr>
            <a:r>
              <a:rPr lang="en-US" dirty="0"/>
              <a:t>Focused, more </a:t>
            </a:r>
            <a:r>
              <a:rPr lang="en-US" dirty="0" smtClean="0"/>
              <a:t>narrow</a:t>
            </a:r>
          </a:p>
          <a:p>
            <a:pPr marL="0" indent="0" algn="l"/>
            <a:endParaRPr lang="en-US" dirty="0" smtClean="0"/>
          </a:p>
          <a:p>
            <a:pPr algn="l">
              <a:buFont typeface="Arial"/>
              <a:buChar char="•"/>
            </a:pPr>
            <a:r>
              <a:rPr lang="en-US" dirty="0"/>
              <a:t>Can be included in HIA</a:t>
            </a:r>
          </a:p>
          <a:p>
            <a:pPr marL="0" indent="0" algn="l"/>
            <a:endParaRPr lang="en-US" dirty="0"/>
          </a:p>
          <a:p>
            <a:pPr marL="0" indent="0" algn="l"/>
            <a:endParaRPr lang="en-US" dirty="0" smtClean="0"/>
          </a:p>
          <a:p>
            <a:pPr algn="l">
              <a:buFont typeface="Arial"/>
              <a:buChar char="•"/>
            </a:pPr>
            <a:endParaRPr lang="en-US" dirty="0"/>
          </a:p>
        </p:txBody>
      </p:sp>
      <p:sp>
        <p:nvSpPr>
          <p:cNvPr id="5" name="Text Placeholder 4"/>
          <p:cNvSpPr>
            <a:spLocks noGrp="1"/>
          </p:cNvSpPr>
          <p:nvPr>
            <p:ph type="body" sz="quarter" idx="3"/>
          </p:nvPr>
        </p:nvSpPr>
        <p:spPr>
          <a:xfrm>
            <a:off x="4980305" y="1535113"/>
            <a:ext cx="4041775" cy="639762"/>
          </a:xfrm>
        </p:spPr>
        <p:txBody>
          <a:bodyPr/>
          <a:lstStyle/>
          <a:p>
            <a:r>
              <a:rPr lang="en-US" sz="2800" dirty="0" smtClean="0"/>
              <a:t>Cost-Benefit Analysis</a:t>
            </a:r>
            <a:endParaRPr lang="en-US" sz="2800" dirty="0"/>
          </a:p>
        </p:txBody>
      </p:sp>
      <p:sp>
        <p:nvSpPr>
          <p:cNvPr id="6" name="Content Placeholder 5"/>
          <p:cNvSpPr>
            <a:spLocks noGrp="1"/>
          </p:cNvSpPr>
          <p:nvPr>
            <p:ph sz="quarter" idx="4"/>
          </p:nvPr>
        </p:nvSpPr>
        <p:spPr>
          <a:xfrm>
            <a:off x="5071745" y="2174875"/>
            <a:ext cx="4041775" cy="3951288"/>
          </a:xfrm>
        </p:spPr>
        <p:txBody>
          <a:bodyPr/>
          <a:lstStyle/>
          <a:p>
            <a:pPr algn="l">
              <a:buFont typeface="Arial"/>
              <a:buChar char="•"/>
            </a:pPr>
            <a:r>
              <a:rPr lang="en-US" dirty="0" smtClean="0"/>
              <a:t>Economic decision making</a:t>
            </a:r>
          </a:p>
          <a:p>
            <a:pPr marL="0" indent="0" algn="l"/>
            <a:endParaRPr lang="en-US" dirty="0" smtClean="0"/>
          </a:p>
          <a:p>
            <a:pPr algn="l">
              <a:buFont typeface="Arial"/>
              <a:buChar char="•"/>
            </a:pPr>
            <a:r>
              <a:rPr lang="en-US" dirty="0" smtClean="0"/>
              <a:t>Policy analysis</a:t>
            </a:r>
          </a:p>
          <a:p>
            <a:pPr marL="0" indent="0" algn="l"/>
            <a:endParaRPr lang="en-US" dirty="0" smtClean="0"/>
          </a:p>
          <a:p>
            <a:pPr algn="l">
              <a:buFont typeface="Arial"/>
              <a:buChar char="•"/>
            </a:pPr>
            <a:r>
              <a:rPr lang="en-US" dirty="0" smtClean="0"/>
              <a:t>Compare policy scenarios against expected costs</a:t>
            </a:r>
          </a:p>
          <a:p>
            <a:pPr marL="0" indent="0" algn="l"/>
            <a:endParaRPr lang="en-US" dirty="0" smtClean="0"/>
          </a:p>
          <a:p>
            <a:pPr algn="l">
              <a:buFont typeface="Arial"/>
              <a:buChar char="•"/>
            </a:pPr>
            <a:r>
              <a:rPr lang="en-US" dirty="0" smtClean="0"/>
              <a:t>Weight benefits to costs</a:t>
            </a:r>
          </a:p>
          <a:p>
            <a:pPr marL="0" indent="0" algn="l"/>
            <a:endParaRPr lang="en-US" dirty="0" smtClean="0"/>
          </a:p>
          <a:p>
            <a:pPr algn="l">
              <a:buFont typeface="Arial"/>
              <a:buChar char="•"/>
            </a:pPr>
            <a:r>
              <a:rPr lang="en-US" dirty="0" smtClean="0"/>
              <a:t>Does not include health</a:t>
            </a:r>
          </a:p>
          <a:p>
            <a:pPr marL="0" indent="0" algn="l"/>
            <a:endParaRPr lang="en-US" dirty="0" smtClean="0"/>
          </a:p>
          <a:p>
            <a:pPr algn="l">
              <a:buFont typeface="Arial"/>
              <a:buChar char="•"/>
            </a:pPr>
            <a:r>
              <a:rPr lang="en-US" dirty="0" smtClean="0"/>
              <a:t>Can be included in HIA</a:t>
            </a:r>
          </a:p>
          <a:p>
            <a:pPr algn="l">
              <a:buFont typeface="Arial"/>
              <a:buChar char="•"/>
            </a:pPr>
            <a:endParaRPr lang="en-US" dirty="0" smtClean="0"/>
          </a:p>
          <a:p>
            <a:pPr algn="l">
              <a:buFont typeface="Arial"/>
              <a:buChar char="•"/>
            </a:pPr>
            <a:endParaRPr lang="en-US" dirty="0"/>
          </a:p>
        </p:txBody>
      </p:sp>
    </p:spTree>
    <p:extLst>
      <p:ext uri="{BB962C8B-B14F-4D97-AF65-F5344CB8AC3E}">
        <p14:creationId xmlns:p14="http://schemas.microsoft.com/office/powerpoint/2010/main" xmlns="" val="2446631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HIA Features</a:t>
            </a:r>
            <a:endParaRPr lang="en-US" dirty="0"/>
          </a:p>
        </p:txBody>
      </p:sp>
      <p:sp>
        <p:nvSpPr>
          <p:cNvPr id="4" name="Content Placeholder 3"/>
          <p:cNvSpPr>
            <a:spLocks noGrp="1"/>
          </p:cNvSpPr>
          <p:nvPr>
            <p:ph sz="half" idx="2"/>
          </p:nvPr>
        </p:nvSpPr>
        <p:spPr>
          <a:xfrm>
            <a:off x="457200" y="1666240"/>
            <a:ext cx="7965440" cy="4459923"/>
          </a:xfrm>
        </p:spPr>
        <p:txBody>
          <a:bodyPr/>
          <a:lstStyle/>
          <a:p>
            <a:pPr algn="l">
              <a:buFont typeface="Arial"/>
              <a:buChar char="•"/>
            </a:pPr>
            <a:r>
              <a:rPr lang="en-US" dirty="0"/>
              <a:t>Judges magnitude of health </a:t>
            </a:r>
            <a:r>
              <a:rPr lang="en-US" dirty="0" smtClean="0"/>
              <a:t>impacts</a:t>
            </a:r>
          </a:p>
          <a:p>
            <a:pPr marL="0" indent="0" algn="l"/>
            <a:endParaRPr lang="en-US" dirty="0"/>
          </a:p>
          <a:p>
            <a:pPr algn="l">
              <a:buFont typeface="Arial"/>
              <a:buChar char="•"/>
            </a:pPr>
            <a:r>
              <a:rPr lang="en-US" dirty="0"/>
              <a:t>Policy </a:t>
            </a:r>
            <a:r>
              <a:rPr lang="en-US" dirty="0" smtClean="0"/>
              <a:t>analysis</a:t>
            </a:r>
          </a:p>
          <a:p>
            <a:pPr marL="0" indent="0" algn="l"/>
            <a:endParaRPr lang="en-US" dirty="0"/>
          </a:p>
          <a:p>
            <a:pPr algn="l">
              <a:buFont typeface="Arial"/>
              <a:buChar char="•"/>
            </a:pPr>
            <a:r>
              <a:rPr lang="en-US" dirty="0"/>
              <a:t>Forecasting </a:t>
            </a:r>
            <a:r>
              <a:rPr lang="en-US" dirty="0" smtClean="0"/>
              <a:t>impacts</a:t>
            </a:r>
          </a:p>
          <a:p>
            <a:pPr marL="0" indent="0" algn="l"/>
            <a:endParaRPr lang="en-US" dirty="0" smtClean="0"/>
          </a:p>
          <a:p>
            <a:pPr algn="l">
              <a:buFont typeface="Arial"/>
              <a:buChar char="•"/>
            </a:pPr>
            <a:r>
              <a:rPr lang="en-US" dirty="0" smtClean="0"/>
              <a:t>Makes recommendations to mitigate negative impacts and increase positive impacts</a:t>
            </a:r>
          </a:p>
          <a:p>
            <a:pPr marL="0" indent="0" algn="l"/>
            <a:endParaRPr lang="en-US" dirty="0"/>
          </a:p>
          <a:p>
            <a:pPr algn="l">
              <a:buFont typeface="Arial"/>
              <a:buChar char="•"/>
            </a:pPr>
            <a:r>
              <a:rPr lang="en-US" dirty="0"/>
              <a:t>May use other forms of </a:t>
            </a:r>
            <a:r>
              <a:rPr lang="en-US" dirty="0" smtClean="0"/>
              <a:t>assessment</a:t>
            </a:r>
          </a:p>
          <a:p>
            <a:pPr algn="l">
              <a:buFont typeface="Arial"/>
              <a:buChar char="•"/>
            </a:pPr>
            <a:endParaRPr lang="en-US" dirty="0" smtClean="0"/>
          </a:p>
          <a:p>
            <a:pPr algn="l">
              <a:buFont typeface="Arial"/>
              <a:buChar char="•"/>
            </a:pPr>
            <a:r>
              <a:rPr lang="en-US" dirty="0" smtClean="0"/>
              <a:t>Can be a part of Environmental Impact Assessment</a:t>
            </a:r>
            <a:endParaRPr lang="en-US" dirty="0"/>
          </a:p>
        </p:txBody>
      </p:sp>
    </p:spTree>
    <p:extLst>
      <p:ext uri="{BB962C8B-B14F-4D97-AF65-F5344CB8AC3E}">
        <p14:creationId xmlns:p14="http://schemas.microsoft.com/office/powerpoint/2010/main" xmlns="" val="3418719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ChangeArrowheads="1"/>
          </p:cNvSpPr>
          <p:nvPr/>
        </p:nvSpPr>
        <p:spPr bwMode="auto">
          <a:xfrm>
            <a:off x="585152" y="477520"/>
            <a:ext cx="7979727" cy="825867"/>
          </a:xfrm>
          <a:prstGeom prst="rect">
            <a:avLst/>
          </a:prstGeom>
          <a:noFill/>
          <a:ln w="9525">
            <a:noFill/>
            <a:miter lim="800000"/>
            <a:headEnd/>
            <a:tailEnd/>
          </a:ln>
        </p:spPr>
        <p:txBody>
          <a:bodyPr wrap="square">
            <a:prstTxWarp prst="textNoShape">
              <a:avLst/>
            </a:prstTxWarp>
            <a:spAutoFit/>
          </a:bodyPr>
          <a:lstStyle/>
          <a:p>
            <a:pPr eaLnBrk="0" hangingPunct="0">
              <a:lnSpc>
                <a:spcPct val="110000"/>
              </a:lnSpc>
            </a:pPr>
            <a:r>
              <a:rPr lang="en-US" sz="4400" dirty="0">
                <a:solidFill>
                  <a:srgbClr val="000000"/>
                </a:solidFill>
              </a:rPr>
              <a:t>Health Impact </a:t>
            </a:r>
            <a:r>
              <a:rPr lang="en-US" sz="4400" dirty="0" smtClean="0">
                <a:solidFill>
                  <a:srgbClr val="000000"/>
                </a:solidFill>
              </a:rPr>
              <a:t>Assessment</a:t>
            </a:r>
            <a:endParaRPr lang="en-US" sz="4400" dirty="0">
              <a:solidFill>
                <a:srgbClr val="000000"/>
              </a:solidFill>
            </a:endParaRPr>
          </a:p>
        </p:txBody>
      </p:sp>
      <p:sp>
        <p:nvSpPr>
          <p:cNvPr id="25604" name="Text Box 5"/>
          <p:cNvSpPr txBox="1">
            <a:spLocks noChangeArrowheads="1"/>
          </p:cNvSpPr>
          <p:nvPr/>
        </p:nvSpPr>
        <p:spPr bwMode="auto">
          <a:xfrm>
            <a:off x="2287588" y="4657090"/>
            <a:ext cx="6627812" cy="400110"/>
          </a:xfrm>
          <a:prstGeom prst="rect">
            <a:avLst/>
          </a:prstGeom>
          <a:noFill/>
          <a:ln w="9525">
            <a:noFill/>
            <a:miter lim="800000"/>
            <a:headEnd/>
            <a:tailEnd/>
          </a:ln>
        </p:spPr>
        <p:txBody>
          <a:bodyPr>
            <a:prstTxWarp prst="textNoShape">
              <a:avLst/>
            </a:prstTxWarp>
            <a:spAutoFit/>
          </a:bodyPr>
          <a:lstStyle/>
          <a:p>
            <a:pPr algn="r" eaLnBrk="0" hangingPunct="0">
              <a:spcBef>
                <a:spcPct val="50000"/>
              </a:spcBef>
            </a:pPr>
            <a:r>
              <a:rPr lang="en-US" sz="2000" dirty="0">
                <a:solidFill>
                  <a:srgbClr val="000000"/>
                </a:solidFill>
              </a:rPr>
              <a:t>International Association for Impact Assessment, 2006</a:t>
            </a:r>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pPr algn="r"/>
            <a:fld id="{D5BBC35B-A44B-4119-B8DA-DE9E3DFADA20}" type="slidenum">
              <a:rPr kumimoji="0" lang="en-US" smtClean="0"/>
              <a:pPr algn="r"/>
              <a:t>27</a:t>
            </a:fld>
            <a:endParaRPr kumimoji="0" lang="en-US" dirty="0"/>
          </a:p>
        </p:txBody>
      </p:sp>
      <p:sp>
        <p:nvSpPr>
          <p:cNvPr id="2" name="TextBox 1"/>
          <p:cNvSpPr txBox="1"/>
          <p:nvPr/>
        </p:nvSpPr>
        <p:spPr>
          <a:xfrm>
            <a:off x="243840" y="1766221"/>
            <a:ext cx="8554719" cy="400110"/>
          </a:xfrm>
          <a:prstGeom prst="rect">
            <a:avLst/>
          </a:prstGeom>
          <a:noFill/>
        </p:spPr>
        <p:txBody>
          <a:bodyPr wrap="square" rtlCol="0">
            <a:spAutoFit/>
          </a:bodyPr>
          <a:lstStyle/>
          <a:p>
            <a:r>
              <a:rPr lang="en-US" sz="2000" dirty="0">
                <a:solidFill>
                  <a:srgbClr val="000000"/>
                </a:solidFill>
              </a:rPr>
              <a:t>A combination of procedures, methods and tools that systematically </a:t>
            </a:r>
            <a:endParaRPr lang="en-US" sz="2000" dirty="0" smtClean="0">
              <a:solidFill>
                <a:srgbClr val="000000"/>
              </a:solidFill>
            </a:endParaRPr>
          </a:p>
        </p:txBody>
      </p:sp>
      <p:sp>
        <p:nvSpPr>
          <p:cNvPr id="3" name="TextBox 2"/>
          <p:cNvSpPr txBox="1"/>
          <p:nvPr/>
        </p:nvSpPr>
        <p:spPr>
          <a:xfrm>
            <a:off x="447040" y="2163186"/>
            <a:ext cx="5770880" cy="400110"/>
          </a:xfrm>
          <a:prstGeom prst="rect">
            <a:avLst/>
          </a:prstGeom>
          <a:noFill/>
        </p:spPr>
        <p:txBody>
          <a:bodyPr wrap="square" rtlCol="0">
            <a:spAutoFit/>
          </a:bodyPr>
          <a:lstStyle/>
          <a:p>
            <a:r>
              <a:rPr lang="en-US" sz="2000" dirty="0">
                <a:solidFill>
                  <a:srgbClr val="000000"/>
                </a:solidFill>
              </a:rPr>
              <a:t>judges the potential, and sometimes unintended</a:t>
            </a:r>
            <a:r>
              <a:rPr lang="en-US" sz="2000" dirty="0"/>
              <a:t>, </a:t>
            </a:r>
          </a:p>
        </p:txBody>
      </p:sp>
      <p:sp>
        <p:nvSpPr>
          <p:cNvPr id="4" name="TextBox 3"/>
          <p:cNvSpPr txBox="1"/>
          <p:nvPr/>
        </p:nvSpPr>
        <p:spPr>
          <a:xfrm>
            <a:off x="1333702" y="2996307"/>
            <a:ext cx="3228117" cy="400110"/>
          </a:xfrm>
          <a:prstGeom prst="rect">
            <a:avLst/>
          </a:prstGeom>
          <a:noFill/>
        </p:spPr>
        <p:txBody>
          <a:bodyPr wrap="none" rtlCol="0">
            <a:spAutoFit/>
          </a:bodyPr>
          <a:lstStyle/>
          <a:p>
            <a:r>
              <a:rPr lang="en-US" sz="2000" dirty="0" smtClean="0">
                <a:solidFill>
                  <a:srgbClr val="000000"/>
                </a:solidFill>
              </a:rPr>
              <a:t>on </a:t>
            </a:r>
            <a:r>
              <a:rPr lang="en-US" sz="2000" dirty="0">
                <a:solidFill>
                  <a:srgbClr val="000000"/>
                </a:solidFill>
              </a:rPr>
              <a:t>the health of a population </a:t>
            </a:r>
          </a:p>
        </p:txBody>
      </p:sp>
      <p:sp>
        <p:nvSpPr>
          <p:cNvPr id="6" name="TextBox 5"/>
          <p:cNvSpPr txBox="1"/>
          <p:nvPr/>
        </p:nvSpPr>
        <p:spPr>
          <a:xfrm>
            <a:off x="1798754" y="3432850"/>
            <a:ext cx="7147125" cy="400110"/>
          </a:xfrm>
          <a:prstGeom prst="rect">
            <a:avLst/>
          </a:prstGeom>
          <a:noFill/>
        </p:spPr>
        <p:txBody>
          <a:bodyPr wrap="square" rtlCol="0">
            <a:spAutoFit/>
          </a:bodyPr>
          <a:lstStyle/>
          <a:p>
            <a:r>
              <a:rPr lang="en-US" sz="2000" dirty="0">
                <a:solidFill>
                  <a:srgbClr val="000000"/>
                </a:solidFill>
              </a:rPr>
              <a:t>and the distribution of those effects within the population. </a:t>
            </a:r>
          </a:p>
        </p:txBody>
      </p:sp>
      <p:sp>
        <p:nvSpPr>
          <p:cNvPr id="7" name="TextBox 6"/>
          <p:cNvSpPr txBox="1"/>
          <p:nvPr/>
        </p:nvSpPr>
        <p:spPr>
          <a:xfrm>
            <a:off x="2562711" y="3840480"/>
            <a:ext cx="6309891" cy="400110"/>
          </a:xfrm>
          <a:prstGeom prst="rect">
            <a:avLst/>
          </a:prstGeom>
          <a:noFill/>
        </p:spPr>
        <p:txBody>
          <a:bodyPr wrap="none" rtlCol="0">
            <a:spAutoFit/>
          </a:bodyPr>
          <a:lstStyle/>
          <a:p>
            <a:r>
              <a:rPr lang="en-US" sz="2000" dirty="0">
                <a:solidFill>
                  <a:srgbClr val="000000"/>
                </a:solidFill>
              </a:rPr>
              <a:t>HIA identifies appropriate actions to manage those effects</a:t>
            </a:r>
            <a:r>
              <a:rPr lang="en-US" sz="2000" dirty="0" smtClean="0">
                <a:solidFill>
                  <a:srgbClr val="000000"/>
                </a:solidFill>
              </a:rPr>
              <a:t>.</a:t>
            </a:r>
            <a:endParaRPr lang="en-US" sz="2000" dirty="0">
              <a:solidFill>
                <a:srgbClr val="000000"/>
              </a:solidFill>
              <a:latin typeface="Times New Roman" charset="0"/>
            </a:endParaRPr>
          </a:p>
        </p:txBody>
      </p:sp>
      <p:sp>
        <p:nvSpPr>
          <p:cNvPr id="10" name="TextBox 9"/>
          <p:cNvSpPr txBox="1"/>
          <p:nvPr/>
        </p:nvSpPr>
        <p:spPr>
          <a:xfrm>
            <a:off x="883920" y="2579746"/>
            <a:ext cx="5770880" cy="400110"/>
          </a:xfrm>
          <a:prstGeom prst="rect">
            <a:avLst/>
          </a:prstGeom>
          <a:noFill/>
        </p:spPr>
        <p:txBody>
          <a:bodyPr wrap="square" rtlCol="0">
            <a:spAutoFit/>
          </a:bodyPr>
          <a:lstStyle/>
          <a:p>
            <a:r>
              <a:rPr lang="en-US" sz="2000" dirty="0">
                <a:solidFill>
                  <a:srgbClr val="000000"/>
                </a:solidFill>
              </a:rPr>
              <a:t>effects of a policy, plan, program or project</a:t>
            </a:r>
          </a:p>
        </p:txBody>
      </p:sp>
    </p:spTree>
    <p:extLst>
      <p:ext uri="{BB962C8B-B14F-4D97-AF65-F5344CB8AC3E}">
        <p14:creationId xmlns:p14="http://schemas.microsoft.com/office/powerpoint/2010/main" xmlns="" val="3039144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Definitions </a:t>
            </a:r>
            <a:endParaRPr lang="en-US" dirty="0"/>
          </a:p>
        </p:txBody>
      </p:sp>
      <p:sp>
        <p:nvSpPr>
          <p:cNvPr id="7" name="Text Placeholder 6"/>
          <p:cNvSpPr>
            <a:spLocks noGrp="1"/>
          </p:cNvSpPr>
          <p:nvPr>
            <p:ph type="body" idx="1"/>
          </p:nvPr>
        </p:nvSpPr>
        <p:spPr/>
        <p:txBody>
          <a:bodyPr/>
          <a:lstStyle/>
          <a:p>
            <a:pPr algn="l"/>
            <a:r>
              <a:rPr lang="en-US" dirty="0" smtClean="0"/>
              <a:t>Health Outcome</a:t>
            </a:r>
            <a:endParaRPr lang="en-US" dirty="0"/>
          </a:p>
        </p:txBody>
      </p:sp>
      <p:sp>
        <p:nvSpPr>
          <p:cNvPr id="5" name="Content Placeholder 4"/>
          <p:cNvSpPr>
            <a:spLocks noGrp="1"/>
          </p:cNvSpPr>
          <p:nvPr>
            <p:ph sz="half" idx="2"/>
          </p:nvPr>
        </p:nvSpPr>
        <p:spPr/>
        <p:txBody>
          <a:bodyPr wrap="square" anchor="t">
            <a:normAutofit fontScale="25000" lnSpcReduction="20000"/>
          </a:bodyPr>
          <a:lstStyle/>
          <a:p>
            <a:pPr marL="0" indent="0" algn="l">
              <a:buNone/>
            </a:pPr>
            <a:r>
              <a:rPr lang="en-US" sz="9600" dirty="0" smtClean="0"/>
              <a:t>A change </a:t>
            </a:r>
            <a:r>
              <a:rPr lang="en-US" sz="9600" dirty="0"/>
              <a:t>in the </a:t>
            </a:r>
            <a:r>
              <a:rPr lang="en-US" sz="9600" i="1" dirty="0"/>
              <a:t>health status </a:t>
            </a:r>
            <a:r>
              <a:rPr lang="en-US" sz="9600" dirty="0"/>
              <a:t>of an individual, group or population which is attributable to a planned intervention or series of interventions, regardless of whether such an intervention was intended to change health </a:t>
            </a:r>
            <a:r>
              <a:rPr lang="en-US" sz="9600" dirty="0" smtClean="0"/>
              <a:t>status.</a:t>
            </a:r>
            <a:r>
              <a:rPr lang="en-US" sz="7200" dirty="0" smtClean="0"/>
              <a:t>	</a:t>
            </a:r>
            <a:endParaRPr lang="en-US" dirty="0" smtClean="0"/>
          </a:p>
          <a:p>
            <a:pPr lvl="1">
              <a:buNone/>
            </a:pPr>
            <a:endParaRPr lang="en-US" dirty="0" smtClean="0"/>
          </a:p>
          <a:p>
            <a:pPr lvl="1">
              <a:buNone/>
            </a:pPr>
            <a:endParaRPr lang="en-US" dirty="0" smtClean="0"/>
          </a:p>
          <a:p>
            <a:pPr>
              <a:buNone/>
            </a:pPr>
            <a:endParaRPr lang="en-US" dirty="0" smtClean="0"/>
          </a:p>
          <a:p>
            <a:pPr>
              <a:buNone/>
            </a:pPr>
            <a:endParaRPr lang="en-US" dirty="0" smtClean="0"/>
          </a:p>
          <a:p>
            <a:pPr>
              <a:buNone/>
            </a:pPr>
            <a:r>
              <a:rPr lang="en-US" dirty="0" smtClean="0"/>
              <a:t>	</a:t>
            </a:r>
            <a:endParaRPr lang="en-US" dirty="0"/>
          </a:p>
        </p:txBody>
      </p:sp>
      <p:sp>
        <p:nvSpPr>
          <p:cNvPr id="8" name="Text Placeholder 7"/>
          <p:cNvSpPr>
            <a:spLocks noGrp="1"/>
          </p:cNvSpPr>
          <p:nvPr>
            <p:ph type="body" sz="quarter" idx="3"/>
          </p:nvPr>
        </p:nvSpPr>
        <p:spPr/>
        <p:txBody>
          <a:bodyPr/>
          <a:lstStyle/>
          <a:p>
            <a:pPr algn="l"/>
            <a:r>
              <a:rPr lang="en-US" dirty="0" smtClean="0"/>
              <a:t>Health Determinant</a:t>
            </a:r>
            <a:endParaRPr lang="en-US" dirty="0"/>
          </a:p>
        </p:txBody>
      </p:sp>
      <p:sp>
        <p:nvSpPr>
          <p:cNvPr id="6" name="Content Placeholder 5"/>
          <p:cNvSpPr>
            <a:spLocks noGrp="1"/>
          </p:cNvSpPr>
          <p:nvPr>
            <p:ph sz="quarter" idx="4"/>
          </p:nvPr>
        </p:nvSpPr>
        <p:spPr/>
        <p:txBody>
          <a:bodyPr>
            <a:normAutofit/>
          </a:bodyPr>
          <a:lstStyle/>
          <a:p>
            <a:pPr marL="0" indent="0" algn="l">
              <a:buNone/>
            </a:pPr>
            <a:r>
              <a:rPr lang="en-US" dirty="0" smtClean="0"/>
              <a:t>The range of personal, social, economic and environmental factors which determine the health status of individuals or populations.</a:t>
            </a:r>
          </a:p>
        </p:txBody>
      </p:sp>
      <p:sp>
        <p:nvSpPr>
          <p:cNvPr id="3" name="Slide Number Placeholder 2"/>
          <p:cNvSpPr>
            <a:spLocks noGrp="1"/>
          </p:cNvSpPr>
          <p:nvPr>
            <p:ph type="sldNum" sz="quarter" idx="4294967295"/>
          </p:nvPr>
        </p:nvSpPr>
        <p:spPr>
          <a:xfrm>
            <a:off x="7010400" y="6356350"/>
            <a:ext cx="2133600" cy="365125"/>
          </a:xfrm>
          <a:prstGeom prst="rect">
            <a:avLst/>
          </a:prstGeom>
        </p:spPr>
        <p:txBody>
          <a:bodyPr/>
          <a:lstStyle/>
          <a:p>
            <a:pPr algn="r"/>
            <a:fld id="{D5BBC35B-A44B-4119-B8DA-DE9E3DFADA20}" type="slidenum">
              <a:rPr kumimoji="0" lang="en-US" smtClean="0"/>
              <a:pPr algn="r"/>
              <a:t>28</a:t>
            </a:fld>
            <a:endParaRPr kumimoji="0" lang="en-US" dirty="0"/>
          </a:p>
        </p:txBody>
      </p:sp>
      <p:sp>
        <p:nvSpPr>
          <p:cNvPr id="9" name="TextBox 8"/>
          <p:cNvSpPr txBox="1"/>
          <p:nvPr/>
        </p:nvSpPr>
        <p:spPr>
          <a:xfrm>
            <a:off x="777240" y="6398309"/>
            <a:ext cx="6854348" cy="646331"/>
          </a:xfrm>
          <a:prstGeom prst="rect">
            <a:avLst/>
          </a:prstGeom>
          <a:noFill/>
        </p:spPr>
        <p:txBody>
          <a:bodyPr wrap="none" rtlCol="0">
            <a:spAutoFit/>
          </a:bodyPr>
          <a:lstStyle/>
          <a:p>
            <a:r>
              <a:rPr lang="en-US" dirty="0" smtClean="0"/>
              <a:t>(Source: World Health Organization, </a:t>
            </a:r>
            <a:r>
              <a:rPr lang="en-US" dirty="0"/>
              <a:t>Health Promotion Glossary, 1998).</a:t>
            </a:r>
            <a:endParaRPr lang="en-US" sz="10400" dirty="0"/>
          </a:p>
          <a:p>
            <a:endParaRPr lang="en-US" dirty="0"/>
          </a:p>
        </p:txBody>
      </p:sp>
    </p:spTree>
    <p:extLst>
      <p:ext uri="{BB962C8B-B14F-4D97-AF65-F5344CB8AC3E}">
        <p14:creationId xmlns:p14="http://schemas.microsoft.com/office/powerpoint/2010/main" xmlns="" val="1234571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uiExpand="1" build="p"/>
      <p:bldP spid="8" grpId="0" build="p"/>
      <p:bldP spid="6" grpId="0" build="p"/>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xfrm>
            <a:off x="254000" y="0"/>
            <a:ext cx="8432800" cy="1310640"/>
          </a:xfrm>
        </p:spPr>
        <p:txBody>
          <a:bodyPr/>
          <a:lstStyle/>
          <a:p>
            <a:pPr eaLnBrk="1" hangingPunct="1"/>
            <a:r>
              <a:rPr lang="en-US" sz="4400" dirty="0"/>
              <a:t>HIA Predicts Impacts on Health</a:t>
            </a:r>
          </a:p>
        </p:txBody>
      </p:sp>
      <p:sp>
        <p:nvSpPr>
          <p:cNvPr id="87042" name="Rectangle 10"/>
          <p:cNvSpPr>
            <a:spLocks noGrp="1" noChangeArrowheads="1"/>
          </p:cNvSpPr>
          <p:nvPr>
            <p:ph type="sldNum" sz="quarter" idx="4294967295"/>
          </p:nvPr>
        </p:nvSpPr>
        <p:spPr bwMode="auto">
          <a:xfrm>
            <a:off x="6854825" y="6370954"/>
            <a:ext cx="2133600" cy="365125"/>
          </a:xfrm>
          <a:prstGeom prst="rect">
            <a:avLst/>
          </a:prstGeom>
          <a:noFill/>
          <a:ln>
            <a:miter lim="800000"/>
            <a:headEnd/>
            <a:tailEnd/>
          </a:ln>
        </p:spPr>
        <p:txBody>
          <a:bodyPr wrap="square" numCol="1" anchorCtr="0" compatLnSpc="1">
            <a:prstTxWarp prst="textNoShape">
              <a:avLst/>
            </a:prstTxWarp>
          </a:bodyPr>
          <a:lstStyle/>
          <a:p>
            <a:pPr algn="r"/>
            <a:fld id="{9AAE5F17-D1E1-4646-89BB-BD71D1871093}" type="slidenum">
              <a:rPr lang="en-US">
                <a:latin typeface="Arial" charset="0"/>
                <a:ea typeface="ＭＳ Ｐゴシック" charset="-128"/>
                <a:cs typeface="ＭＳ Ｐゴシック" charset="-128"/>
              </a:rPr>
              <a:pPr algn="r"/>
              <a:t>29</a:t>
            </a:fld>
            <a:endParaRPr lang="en-US" dirty="0">
              <a:latin typeface="Arial" charset="0"/>
              <a:ea typeface="ＭＳ Ｐゴシック" charset="-128"/>
              <a:cs typeface="ＭＳ Ｐゴシック" charset="-128"/>
            </a:endParaRPr>
          </a:p>
        </p:txBody>
      </p:sp>
      <p:grpSp>
        <p:nvGrpSpPr>
          <p:cNvPr id="16" name="Group 15"/>
          <p:cNvGrpSpPr/>
          <p:nvPr/>
        </p:nvGrpSpPr>
        <p:grpSpPr>
          <a:xfrm>
            <a:off x="228600" y="1482725"/>
            <a:ext cx="3133725" cy="1819275"/>
            <a:chOff x="228600" y="1482725"/>
            <a:chExt cx="3133725" cy="1819275"/>
          </a:xfrm>
        </p:grpSpPr>
        <p:sp>
          <p:nvSpPr>
            <p:cNvPr id="87050" name="Text Box 14"/>
            <p:cNvSpPr txBox="1">
              <a:spLocks noChangeArrowheads="1"/>
            </p:cNvSpPr>
            <p:nvPr/>
          </p:nvSpPr>
          <p:spPr bwMode="auto">
            <a:xfrm>
              <a:off x="228600" y="1482725"/>
              <a:ext cx="3133725" cy="701675"/>
            </a:xfrm>
            <a:prstGeom prst="rect">
              <a:avLst/>
            </a:prstGeom>
            <a:noFill/>
            <a:ln w="0">
              <a:solidFill>
                <a:srgbClr val="00FFFF">
                  <a:alpha val="0"/>
                </a:srgbClr>
              </a:solidFill>
              <a:miter lim="800000"/>
              <a:headEnd/>
              <a:tailEnd/>
            </a:ln>
          </p:spPr>
          <p:txBody>
            <a:bodyPr anchor="b">
              <a:prstTxWarp prst="textNoShape">
                <a:avLst/>
              </a:prstTxWarp>
              <a:spAutoFit/>
            </a:bodyPr>
            <a:lstStyle/>
            <a:p>
              <a:pPr eaLnBrk="0" hangingPunct="0"/>
              <a:r>
                <a:rPr lang="en-US" sz="2000" i="1" dirty="0">
                  <a:solidFill>
                    <a:srgbClr val="000000"/>
                  </a:solidFill>
                </a:rPr>
                <a:t>How does the proposed </a:t>
              </a:r>
            </a:p>
            <a:p>
              <a:pPr eaLnBrk="0" hangingPunct="0"/>
              <a:r>
                <a:rPr lang="en-US" sz="2000" i="1" dirty="0">
                  <a:solidFill>
                    <a:srgbClr val="000000"/>
                  </a:solidFill>
                </a:rPr>
                <a:t>project, plan, policy</a:t>
              </a:r>
              <a:endParaRPr lang="en-US" b="1" dirty="0">
                <a:solidFill>
                  <a:srgbClr val="000000"/>
                </a:solidFill>
              </a:endParaRPr>
            </a:p>
          </p:txBody>
        </p:sp>
        <p:cxnSp>
          <p:nvCxnSpPr>
            <p:cNvPr id="87053" name="AutoShape 24"/>
            <p:cNvCxnSpPr>
              <a:cxnSpLocks noChangeShapeType="1"/>
            </p:cNvCxnSpPr>
            <p:nvPr/>
          </p:nvCxnSpPr>
          <p:spPr bwMode="auto">
            <a:xfrm rot="16200000" flipH="1">
              <a:off x="1371600" y="2311400"/>
              <a:ext cx="990600" cy="990600"/>
            </a:xfrm>
            <a:prstGeom prst="curvedConnector2">
              <a:avLst/>
            </a:prstGeom>
            <a:noFill/>
            <a:ln w="22225">
              <a:solidFill>
                <a:srgbClr val="63AC1D"/>
              </a:solidFill>
              <a:round/>
              <a:headEnd/>
              <a:tailEnd type="triangle" w="med" len="med"/>
            </a:ln>
          </p:spPr>
        </p:cxnSp>
      </p:grpSp>
      <p:grpSp>
        <p:nvGrpSpPr>
          <p:cNvPr id="18" name="Group 17"/>
          <p:cNvGrpSpPr/>
          <p:nvPr/>
        </p:nvGrpSpPr>
        <p:grpSpPr>
          <a:xfrm>
            <a:off x="6688138" y="4699000"/>
            <a:ext cx="2362200" cy="1691640"/>
            <a:chOff x="6688138" y="4699000"/>
            <a:chExt cx="2362200" cy="1691640"/>
          </a:xfrm>
        </p:grpSpPr>
        <p:sp>
          <p:nvSpPr>
            <p:cNvPr id="87052" name="Text Box 16"/>
            <p:cNvSpPr txBox="1">
              <a:spLocks noChangeArrowheads="1"/>
            </p:cNvSpPr>
            <p:nvPr/>
          </p:nvSpPr>
          <p:spPr bwMode="auto">
            <a:xfrm>
              <a:off x="6688138" y="5682754"/>
              <a:ext cx="2362200" cy="707886"/>
            </a:xfrm>
            <a:prstGeom prst="rect">
              <a:avLst/>
            </a:prstGeom>
            <a:noFill/>
            <a:ln w="0">
              <a:solidFill>
                <a:srgbClr val="00FFFF">
                  <a:alpha val="0"/>
                </a:srgbClr>
              </a:solidFill>
              <a:miter lim="800000"/>
              <a:headEnd/>
              <a:tailEnd/>
            </a:ln>
          </p:spPr>
          <p:txBody>
            <a:bodyPr anchor="b">
              <a:prstTxWarp prst="textNoShape">
                <a:avLst/>
              </a:prstTxWarp>
              <a:spAutoFit/>
            </a:bodyPr>
            <a:lstStyle/>
            <a:p>
              <a:pPr algn="r" eaLnBrk="0" hangingPunct="0">
                <a:spcBef>
                  <a:spcPct val="50000"/>
                </a:spcBef>
              </a:pPr>
              <a:r>
                <a:rPr lang="en-US" sz="2000" i="1" dirty="0">
                  <a:solidFill>
                    <a:srgbClr val="000000"/>
                  </a:solidFill>
                </a:rPr>
                <a:t>and lead to</a:t>
              </a:r>
              <a:r>
                <a:rPr lang="en-US" dirty="0">
                  <a:solidFill>
                    <a:srgbClr val="000000"/>
                  </a:solidFill>
                </a:rPr>
                <a:t> </a:t>
              </a:r>
              <a:r>
                <a:rPr lang="en-US" b="1" dirty="0">
                  <a:solidFill>
                    <a:srgbClr val="000000"/>
                  </a:solidFill>
                </a:rPr>
                <a:t/>
              </a:r>
              <a:br>
                <a:rPr lang="en-US" b="1" dirty="0">
                  <a:solidFill>
                    <a:srgbClr val="000000"/>
                  </a:solidFill>
                </a:rPr>
              </a:br>
              <a:r>
                <a:rPr lang="en-US" sz="2000" i="1" dirty="0">
                  <a:solidFill>
                    <a:srgbClr val="000000"/>
                  </a:solidFill>
                </a:rPr>
                <a:t>health outcomes</a:t>
              </a:r>
              <a:r>
                <a:rPr lang="en-US" sz="2000" i="1" dirty="0"/>
                <a:t>?</a:t>
              </a:r>
              <a:endParaRPr lang="en-US" sz="2000" b="1" i="1" dirty="0"/>
            </a:p>
          </p:txBody>
        </p:sp>
        <p:cxnSp>
          <p:nvCxnSpPr>
            <p:cNvPr id="87054" name="AutoShape 26"/>
            <p:cNvCxnSpPr>
              <a:cxnSpLocks noChangeShapeType="1"/>
            </p:cNvCxnSpPr>
            <p:nvPr/>
          </p:nvCxnSpPr>
          <p:spPr bwMode="auto">
            <a:xfrm>
              <a:off x="7137400" y="4699000"/>
              <a:ext cx="990600" cy="990600"/>
            </a:xfrm>
            <a:prstGeom prst="curvedConnector2">
              <a:avLst/>
            </a:prstGeom>
            <a:noFill/>
            <a:ln w="22225">
              <a:solidFill>
                <a:srgbClr val="63AC1D"/>
              </a:solidFill>
              <a:round/>
              <a:headEnd/>
              <a:tailEnd type="triangle" w="med" len="med"/>
            </a:ln>
          </p:spPr>
        </p:cxnSp>
      </p:grpSp>
      <p:grpSp>
        <p:nvGrpSpPr>
          <p:cNvPr id="17" name="Group 16"/>
          <p:cNvGrpSpPr/>
          <p:nvPr/>
        </p:nvGrpSpPr>
        <p:grpSpPr>
          <a:xfrm>
            <a:off x="2573338" y="1784350"/>
            <a:ext cx="4386262" cy="3854450"/>
            <a:chOff x="2573338" y="1784350"/>
            <a:chExt cx="4386262" cy="3854450"/>
          </a:xfrm>
        </p:grpSpPr>
        <p:sp>
          <p:nvSpPr>
            <p:cNvPr id="87044" name="Line 6"/>
            <p:cNvSpPr>
              <a:spLocks noChangeShapeType="1"/>
            </p:cNvSpPr>
            <p:nvPr/>
          </p:nvSpPr>
          <p:spPr bwMode="auto">
            <a:xfrm flipH="1">
              <a:off x="2573338" y="2217738"/>
              <a:ext cx="17462" cy="3403600"/>
            </a:xfrm>
            <a:prstGeom prst="line">
              <a:avLst/>
            </a:prstGeom>
            <a:noFill/>
            <a:ln w="22225">
              <a:solidFill>
                <a:srgbClr val="63AC1D"/>
              </a:solidFill>
              <a:round/>
              <a:headEnd/>
              <a:tailEnd/>
            </a:ln>
          </p:spPr>
          <p:txBody>
            <a:bodyPr wrap="none" anchor="ctr">
              <a:prstTxWarp prst="textNoShape">
                <a:avLst/>
              </a:prstTxWarp>
            </a:bodyPr>
            <a:lstStyle/>
            <a:p>
              <a:endParaRPr lang="en-US"/>
            </a:p>
          </p:txBody>
        </p:sp>
        <p:sp>
          <p:nvSpPr>
            <p:cNvPr id="87045" name="Line 7"/>
            <p:cNvSpPr>
              <a:spLocks noChangeShapeType="1"/>
            </p:cNvSpPr>
            <p:nvPr/>
          </p:nvSpPr>
          <p:spPr bwMode="auto">
            <a:xfrm>
              <a:off x="2590800" y="2209800"/>
              <a:ext cx="533400" cy="0"/>
            </a:xfrm>
            <a:prstGeom prst="line">
              <a:avLst/>
            </a:prstGeom>
            <a:noFill/>
            <a:ln w="22225">
              <a:solidFill>
                <a:srgbClr val="63AC1D"/>
              </a:solidFill>
              <a:round/>
              <a:headEnd/>
              <a:tailEnd/>
            </a:ln>
          </p:spPr>
          <p:txBody>
            <a:bodyPr wrap="none" anchor="ctr">
              <a:prstTxWarp prst="textNoShape">
                <a:avLst/>
              </a:prstTxWarp>
            </a:bodyPr>
            <a:lstStyle/>
            <a:p>
              <a:endParaRPr lang="en-US"/>
            </a:p>
          </p:txBody>
        </p:sp>
        <p:sp>
          <p:nvSpPr>
            <p:cNvPr id="87046" name="Line 8"/>
            <p:cNvSpPr>
              <a:spLocks noChangeShapeType="1"/>
            </p:cNvSpPr>
            <p:nvPr/>
          </p:nvSpPr>
          <p:spPr bwMode="auto">
            <a:xfrm>
              <a:off x="2582333" y="5638800"/>
              <a:ext cx="533400" cy="0"/>
            </a:xfrm>
            <a:prstGeom prst="line">
              <a:avLst/>
            </a:prstGeom>
            <a:noFill/>
            <a:ln w="22225">
              <a:solidFill>
                <a:srgbClr val="63AC1D"/>
              </a:solidFill>
              <a:round/>
              <a:headEnd/>
              <a:tailEnd/>
            </a:ln>
          </p:spPr>
          <p:txBody>
            <a:bodyPr wrap="none" anchor="ctr">
              <a:prstTxWarp prst="textNoShape">
                <a:avLst/>
              </a:prstTxWarp>
            </a:bodyPr>
            <a:lstStyle/>
            <a:p>
              <a:endParaRPr lang="en-US"/>
            </a:p>
          </p:txBody>
        </p:sp>
        <p:sp>
          <p:nvSpPr>
            <p:cNvPr id="87047" name="Line 9"/>
            <p:cNvSpPr>
              <a:spLocks noChangeShapeType="1"/>
            </p:cNvSpPr>
            <p:nvPr/>
          </p:nvSpPr>
          <p:spPr bwMode="auto">
            <a:xfrm>
              <a:off x="6942138" y="2201863"/>
              <a:ext cx="0" cy="3436937"/>
            </a:xfrm>
            <a:prstGeom prst="line">
              <a:avLst/>
            </a:prstGeom>
            <a:noFill/>
            <a:ln w="22225">
              <a:solidFill>
                <a:srgbClr val="63AC1D"/>
              </a:solidFill>
              <a:round/>
              <a:headEnd/>
              <a:tailEnd/>
            </a:ln>
          </p:spPr>
          <p:txBody>
            <a:bodyPr wrap="none" anchor="ctr">
              <a:prstTxWarp prst="textNoShape">
                <a:avLst/>
              </a:prstTxWarp>
            </a:bodyPr>
            <a:lstStyle/>
            <a:p>
              <a:endParaRPr lang="en-US"/>
            </a:p>
          </p:txBody>
        </p:sp>
        <p:sp>
          <p:nvSpPr>
            <p:cNvPr id="87048" name="Line 10"/>
            <p:cNvSpPr>
              <a:spLocks noChangeShapeType="1"/>
            </p:cNvSpPr>
            <p:nvPr/>
          </p:nvSpPr>
          <p:spPr bwMode="auto">
            <a:xfrm>
              <a:off x="6426200" y="2184400"/>
              <a:ext cx="533400" cy="0"/>
            </a:xfrm>
            <a:prstGeom prst="line">
              <a:avLst/>
            </a:prstGeom>
            <a:noFill/>
            <a:ln w="22225">
              <a:solidFill>
                <a:srgbClr val="63AC1D"/>
              </a:solidFill>
              <a:round/>
              <a:headEnd/>
              <a:tailEnd/>
            </a:ln>
          </p:spPr>
          <p:txBody>
            <a:bodyPr wrap="none" anchor="ctr">
              <a:prstTxWarp prst="textNoShape">
                <a:avLst/>
              </a:prstTxWarp>
            </a:bodyPr>
            <a:lstStyle/>
            <a:p>
              <a:endParaRPr lang="en-US"/>
            </a:p>
          </p:txBody>
        </p:sp>
        <p:sp>
          <p:nvSpPr>
            <p:cNvPr id="87049" name="Line 11"/>
            <p:cNvSpPr>
              <a:spLocks noChangeShapeType="1"/>
            </p:cNvSpPr>
            <p:nvPr/>
          </p:nvSpPr>
          <p:spPr bwMode="auto">
            <a:xfrm>
              <a:off x="6426200" y="5638800"/>
              <a:ext cx="533400" cy="0"/>
            </a:xfrm>
            <a:prstGeom prst="line">
              <a:avLst/>
            </a:prstGeom>
            <a:noFill/>
            <a:ln w="22225">
              <a:solidFill>
                <a:srgbClr val="63AC1D"/>
              </a:solidFill>
              <a:round/>
              <a:headEnd/>
              <a:tailEnd/>
            </a:ln>
          </p:spPr>
          <p:txBody>
            <a:bodyPr wrap="none" anchor="ctr">
              <a:prstTxWarp prst="textNoShape">
                <a:avLst/>
              </a:prstTxWarp>
            </a:bodyPr>
            <a:lstStyle/>
            <a:p>
              <a:endParaRPr lang="en-US"/>
            </a:p>
          </p:txBody>
        </p:sp>
        <p:sp>
          <p:nvSpPr>
            <p:cNvPr id="87051" name="Text Box 15"/>
            <p:cNvSpPr txBox="1">
              <a:spLocks noChangeArrowheads="1"/>
            </p:cNvSpPr>
            <p:nvPr/>
          </p:nvSpPr>
          <p:spPr bwMode="auto">
            <a:xfrm>
              <a:off x="3657600" y="1784350"/>
              <a:ext cx="1838325" cy="708025"/>
            </a:xfrm>
            <a:prstGeom prst="rect">
              <a:avLst/>
            </a:prstGeom>
            <a:noFill/>
            <a:ln w="0">
              <a:solidFill>
                <a:srgbClr val="00FFFF">
                  <a:alpha val="0"/>
                </a:srgbClr>
              </a:solidFill>
              <a:miter lim="800000"/>
              <a:headEnd/>
              <a:tailEnd/>
            </a:ln>
          </p:spPr>
          <p:txBody>
            <a:bodyPr>
              <a:prstTxWarp prst="textNoShape">
                <a:avLst/>
              </a:prstTxWarp>
              <a:spAutoFit/>
            </a:bodyPr>
            <a:lstStyle/>
            <a:p>
              <a:pPr algn="ctr" eaLnBrk="0" hangingPunct="0">
                <a:spcBef>
                  <a:spcPct val="50000"/>
                </a:spcBef>
              </a:pPr>
              <a:r>
                <a:rPr lang="en-US" sz="2000" i="1" dirty="0">
                  <a:solidFill>
                    <a:srgbClr val="000000"/>
                  </a:solidFill>
                </a:rPr>
                <a:t>affect health determinants</a:t>
              </a:r>
              <a:endParaRPr lang="en-US" dirty="0">
                <a:solidFill>
                  <a:srgbClr val="000000"/>
                </a:solidFill>
              </a:endParaRPr>
            </a:p>
          </p:txBody>
        </p:sp>
        <p:pic>
          <p:nvPicPr>
            <p:cNvPr id="87055" name="Picture 15" descr="rainbow.png"/>
            <p:cNvPicPr>
              <a:picLocks noChangeAspect="1"/>
            </p:cNvPicPr>
            <p:nvPr/>
          </p:nvPicPr>
          <p:blipFill>
            <a:blip r:embed="rId3"/>
            <a:srcRect/>
            <a:stretch>
              <a:fillRect/>
            </a:stretch>
          </p:blipFill>
          <p:spPr bwMode="auto">
            <a:xfrm>
              <a:off x="2700338" y="2794000"/>
              <a:ext cx="4154487" cy="2387600"/>
            </a:xfrm>
            <a:prstGeom prst="rect">
              <a:avLst/>
            </a:prstGeom>
            <a:noFill/>
            <a:ln w="9525">
              <a:noFill/>
              <a:miter lim="800000"/>
              <a:headEnd/>
              <a:tailEnd/>
            </a:ln>
          </p:spPr>
        </p:pic>
      </p:grpSp>
      <p:sp>
        <p:nvSpPr>
          <p:cNvPr id="19" name="TextBox 18"/>
          <p:cNvSpPr txBox="1"/>
          <p:nvPr/>
        </p:nvSpPr>
        <p:spPr>
          <a:xfrm>
            <a:off x="228600" y="6356350"/>
            <a:ext cx="3159839" cy="369332"/>
          </a:xfrm>
          <a:prstGeom prst="rect">
            <a:avLst/>
          </a:prstGeom>
          <a:noFill/>
        </p:spPr>
        <p:txBody>
          <a:bodyPr wrap="none" rtlCol="0">
            <a:spAutoFit/>
          </a:bodyPr>
          <a:lstStyle/>
          <a:p>
            <a:r>
              <a:rPr lang="en-US" dirty="0" smtClean="0"/>
              <a:t>Source: Human Impact Partners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88360" y="284480"/>
            <a:ext cx="5172378" cy="6103048"/>
          </a:xfrm>
          <a:prstGeom prst="rect">
            <a:avLst/>
          </a:prstGeom>
        </p:spPr>
      </p:pic>
      <p:sp>
        <p:nvSpPr>
          <p:cNvPr id="5" name="Oval 4"/>
          <p:cNvSpPr/>
          <p:nvPr/>
        </p:nvSpPr>
        <p:spPr>
          <a:xfrm>
            <a:off x="609600" y="1087120"/>
            <a:ext cx="2194560" cy="741680"/>
          </a:xfrm>
          <a:prstGeom prst="ellipse">
            <a:avLst/>
          </a:prstGeom>
          <a:noFill/>
          <a:ln w="12700" cap="flat" cmpd="sng" algn="ctr">
            <a:solidFill>
              <a:schemeClr val="tx1">
                <a:alpha val="70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r>
              <a:rPr lang="en-US" dirty="0" smtClean="0">
                <a:solidFill>
                  <a:srgbClr val="000000"/>
                </a:solidFill>
              </a:rPr>
              <a:t>Health Outcomes</a:t>
            </a:r>
            <a:endParaRPr lang="en-US" dirty="0">
              <a:solidFill>
                <a:srgbClr val="000000"/>
              </a:solidFill>
            </a:endParaRPr>
          </a:p>
        </p:txBody>
      </p:sp>
      <p:sp>
        <p:nvSpPr>
          <p:cNvPr id="6" name="Oval 5"/>
          <p:cNvSpPr/>
          <p:nvPr/>
        </p:nvSpPr>
        <p:spPr>
          <a:xfrm>
            <a:off x="457200" y="2672080"/>
            <a:ext cx="2362200" cy="985520"/>
          </a:xfrm>
          <a:prstGeom prst="ellipse">
            <a:avLst/>
          </a:prstGeom>
          <a:noFill/>
          <a:ln w="12700" cap="flat" cmpd="sng" algn="ctr">
            <a:solidFill>
              <a:schemeClr val="tx1">
                <a:alpha val="70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200" dirty="0" smtClean="0">
                <a:solidFill>
                  <a:srgbClr val="000000"/>
                </a:solidFill>
              </a:rPr>
              <a:t>Individual Behaviors </a:t>
            </a:r>
          </a:p>
          <a:p>
            <a:pPr algn="ctr"/>
            <a:endParaRPr lang="en-US" sz="1200" dirty="0">
              <a:solidFill>
                <a:srgbClr val="000000"/>
              </a:solidFill>
            </a:endParaRPr>
          </a:p>
          <a:p>
            <a:pPr algn="ctr"/>
            <a:r>
              <a:rPr lang="en-US" sz="1200" dirty="0" smtClean="0">
                <a:solidFill>
                  <a:srgbClr val="000000"/>
                </a:solidFill>
              </a:rPr>
              <a:t>(Health Determinants) </a:t>
            </a:r>
            <a:endParaRPr lang="en-US" sz="1200" dirty="0">
              <a:solidFill>
                <a:srgbClr val="000000"/>
              </a:solidFill>
            </a:endParaRPr>
          </a:p>
        </p:txBody>
      </p:sp>
      <p:sp>
        <p:nvSpPr>
          <p:cNvPr id="7" name="Oval 6"/>
          <p:cNvSpPr/>
          <p:nvPr/>
        </p:nvSpPr>
        <p:spPr>
          <a:xfrm>
            <a:off x="609600" y="4531360"/>
            <a:ext cx="2194560" cy="726440"/>
          </a:xfrm>
          <a:prstGeom prst="ellipse">
            <a:avLst/>
          </a:prstGeom>
          <a:noFill/>
          <a:ln w="12700" cap="flat" cmpd="sng" algn="ctr">
            <a:solidFill>
              <a:schemeClr val="tx1">
                <a:alpha val="70000"/>
              </a:schemeClr>
            </a:solid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r>
              <a:rPr lang="en-US" dirty="0" smtClean="0">
                <a:solidFill>
                  <a:srgbClr val="000000"/>
                </a:solidFill>
              </a:rPr>
              <a:t>Other Health Determinants</a:t>
            </a:r>
            <a:endParaRPr lang="en-US" dirty="0">
              <a:solidFill>
                <a:srgbClr val="000000"/>
              </a:solidFill>
            </a:endParaRPr>
          </a:p>
        </p:txBody>
      </p:sp>
      <p:sp>
        <p:nvSpPr>
          <p:cNvPr id="8" name="TextBox 7"/>
          <p:cNvSpPr txBox="1"/>
          <p:nvPr/>
        </p:nvSpPr>
        <p:spPr>
          <a:xfrm>
            <a:off x="228600" y="6356350"/>
            <a:ext cx="3159839" cy="369332"/>
          </a:xfrm>
          <a:prstGeom prst="rect">
            <a:avLst/>
          </a:prstGeom>
          <a:noFill/>
        </p:spPr>
        <p:txBody>
          <a:bodyPr wrap="none" rtlCol="0">
            <a:spAutoFit/>
          </a:bodyPr>
          <a:lstStyle/>
          <a:p>
            <a:r>
              <a:rPr lang="en-US" dirty="0" smtClean="0"/>
              <a:t>Source: Human Impact Partners</a:t>
            </a:r>
            <a:endParaRPr lang="en-US" dirty="0"/>
          </a:p>
        </p:txBody>
      </p:sp>
    </p:spTree>
    <p:extLst>
      <p:ext uri="{BB962C8B-B14F-4D97-AF65-F5344CB8AC3E}">
        <p14:creationId xmlns:p14="http://schemas.microsoft.com/office/powerpoint/2010/main" xmlns="" val="4143934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Description</a:t>
            </a:r>
            <a:endParaRPr lang="en-US" dirty="0"/>
          </a:p>
        </p:txBody>
      </p:sp>
      <p:sp>
        <p:nvSpPr>
          <p:cNvPr id="3" name="Content Placeholder 2"/>
          <p:cNvSpPr>
            <a:spLocks noGrp="1"/>
          </p:cNvSpPr>
          <p:nvPr>
            <p:ph idx="1"/>
          </p:nvPr>
        </p:nvSpPr>
        <p:spPr/>
        <p:txBody>
          <a:bodyPr/>
          <a:lstStyle/>
          <a:p>
            <a:pPr algn="l"/>
            <a:r>
              <a:rPr lang="en-US" sz="2000" dirty="0" smtClean="0"/>
              <a:t>Chapter 1 – Overview of climate </a:t>
            </a:r>
            <a:r>
              <a:rPr lang="en-US" sz="2000" dirty="0"/>
              <a:t>c</a:t>
            </a:r>
            <a:r>
              <a:rPr lang="en-US" sz="2000" dirty="0" smtClean="0"/>
              <a:t>hange, health outcomes and HIA</a:t>
            </a:r>
          </a:p>
          <a:p>
            <a:pPr algn="l"/>
            <a:r>
              <a:rPr lang="en-US" sz="2000" dirty="0" smtClean="0"/>
              <a:t>Chapter 2 – Adaptation, mitigation and emergency </a:t>
            </a:r>
            <a:r>
              <a:rPr lang="en-US" sz="2000" dirty="0"/>
              <a:t>p</a:t>
            </a:r>
            <a:r>
              <a:rPr lang="en-US" sz="2000" dirty="0" smtClean="0"/>
              <a:t>reparedness </a:t>
            </a:r>
            <a:r>
              <a:rPr lang="en-US" sz="2000" dirty="0"/>
              <a:t>p</a:t>
            </a:r>
            <a:r>
              <a:rPr lang="en-US" sz="2000" dirty="0" smtClean="0"/>
              <a:t>olicy types and how to differentiate among them</a:t>
            </a:r>
          </a:p>
          <a:p>
            <a:pPr algn="l"/>
            <a:r>
              <a:rPr lang="en-US" sz="2000" dirty="0" smtClean="0"/>
              <a:t>Chapter 3 – Screening strategies for climate </a:t>
            </a:r>
            <a:r>
              <a:rPr lang="en-US" sz="2000" dirty="0"/>
              <a:t>c</a:t>
            </a:r>
            <a:r>
              <a:rPr lang="en-US" sz="2000" dirty="0" smtClean="0"/>
              <a:t>hange </a:t>
            </a:r>
            <a:r>
              <a:rPr lang="en-US" sz="2000" dirty="0"/>
              <a:t>p</a:t>
            </a:r>
            <a:r>
              <a:rPr lang="en-US" sz="2000" dirty="0" smtClean="0"/>
              <a:t>olicy HIAs, strategies to consider equity, and an exercise</a:t>
            </a:r>
          </a:p>
          <a:p>
            <a:pPr algn="l"/>
            <a:r>
              <a:rPr lang="en-US" sz="2000" dirty="0" smtClean="0"/>
              <a:t>Chapter 4 – Scoping strategies for climate </a:t>
            </a:r>
            <a:r>
              <a:rPr lang="en-US" sz="2000" dirty="0"/>
              <a:t>c</a:t>
            </a:r>
            <a:r>
              <a:rPr lang="en-US" sz="2000" dirty="0" smtClean="0"/>
              <a:t>hange </a:t>
            </a:r>
            <a:r>
              <a:rPr lang="en-US" sz="2000" dirty="0"/>
              <a:t>p</a:t>
            </a:r>
            <a:r>
              <a:rPr lang="en-US" sz="2000" dirty="0" smtClean="0"/>
              <a:t>olicy HIAs with an exercise</a:t>
            </a:r>
          </a:p>
          <a:p>
            <a:pPr algn="l"/>
            <a:r>
              <a:rPr lang="en-US" sz="2000" dirty="0" smtClean="0"/>
              <a:t>Chapter 5 – Identifying data sources and strategies for the Assessment phase with an exercise</a:t>
            </a:r>
            <a:endParaRPr lang="en-US" sz="2000" dirty="0"/>
          </a:p>
          <a:p>
            <a:pPr algn="l"/>
            <a:r>
              <a:rPr lang="en-US" sz="2000" dirty="0" smtClean="0"/>
              <a:t>Chapter 6 – Climate change and policy communication strategies with an exercise</a:t>
            </a:r>
            <a:endParaRPr lang="en-US" sz="2000" dirty="0"/>
          </a:p>
          <a:p>
            <a:pPr algn="l"/>
            <a:r>
              <a:rPr lang="en-US" sz="2000" dirty="0" smtClean="0"/>
              <a:t>Chapter 7 – Notes on evaluation for climate change policy </a:t>
            </a:r>
            <a:r>
              <a:rPr lang="en-US" sz="2000" dirty="0" err="1" smtClean="0"/>
              <a:t>HIAs</a:t>
            </a:r>
            <a:endParaRPr lang="en-US" sz="2000" dirty="0" smtClean="0"/>
          </a:p>
          <a:p>
            <a:pPr algn="l"/>
            <a:endParaRPr lang="en-US" sz="2000" dirty="0" smtClean="0"/>
          </a:p>
          <a:p>
            <a:pPr algn="l"/>
            <a:r>
              <a:rPr lang="en-US" sz="2000" dirty="0" smtClean="0"/>
              <a:t>Time for questions at the end of each chapter</a:t>
            </a:r>
            <a:endParaRPr lang="en-US" sz="2000" dirty="0"/>
          </a:p>
        </p:txBody>
      </p:sp>
    </p:spTree>
    <p:extLst>
      <p:ext uri="{BB962C8B-B14F-4D97-AF65-F5344CB8AC3E}">
        <p14:creationId xmlns:p14="http://schemas.microsoft.com/office/powerpoint/2010/main" xmlns="" val="211159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latin typeface="Gill Sans Light"/>
                <a:cs typeface="Gill Sans Light"/>
              </a:rPr>
              <a:t>Health Determinant Pathway Sample</a:t>
            </a:r>
            <a:endParaRPr lang="en-US" sz="3600" dirty="0">
              <a:latin typeface="Gill Sans Light"/>
              <a:cs typeface="Gill Sans Light"/>
            </a:endParaRPr>
          </a:p>
        </p:txBody>
      </p:sp>
      <p:grpSp>
        <p:nvGrpSpPr>
          <p:cNvPr id="15" name="Group 14"/>
          <p:cNvGrpSpPr/>
          <p:nvPr/>
        </p:nvGrpSpPr>
        <p:grpSpPr>
          <a:xfrm>
            <a:off x="196715" y="1224595"/>
            <a:ext cx="8800870" cy="5474417"/>
            <a:chOff x="196715" y="1224595"/>
            <a:chExt cx="8800870" cy="5474417"/>
          </a:xfrm>
        </p:grpSpPr>
        <p:grpSp>
          <p:nvGrpSpPr>
            <p:cNvPr id="17" name="Group 16"/>
            <p:cNvGrpSpPr/>
            <p:nvPr/>
          </p:nvGrpSpPr>
          <p:grpSpPr>
            <a:xfrm>
              <a:off x="1512586" y="1224595"/>
              <a:ext cx="5172694" cy="629923"/>
              <a:chOff x="1512586" y="1600515"/>
              <a:chExt cx="5172694" cy="629923"/>
            </a:xfrm>
          </p:grpSpPr>
          <p:sp>
            <p:nvSpPr>
              <p:cNvPr id="7" name="TextBox 6"/>
              <p:cNvSpPr txBox="1"/>
              <p:nvPr/>
            </p:nvSpPr>
            <p:spPr>
              <a:xfrm>
                <a:off x="1512586" y="1600515"/>
                <a:ext cx="5172694" cy="369332"/>
              </a:xfrm>
              <a:prstGeom prst="rect">
                <a:avLst/>
              </a:prstGeom>
              <a:noFill/>
            </p:spPr>
            <p:txBody>
              <a:bodyPr wrap="square" rtlCol="0">
                <a:spAutoFit/>
              </a:bodyPr>
              <a:lstStyle/>
              <a:p>
                <a:r>
                  <a:rPr lang="en-US" dirty="0"/>
                  <a:t>Health determinants and other impacts/outcomes</a:t>
                </a:r>
              </a:p>
            </p:txBody>
          </p:sp>
          <p:cxnSp>
            <p:nvCxnSpPr>
              <p:cNvPr id="9" name="Curved Connector 8"/>
              <p:cNvCxnSpPr>
                <a:stCxn id="7" idx="2"/>
                <a:endCxn id="3" idx="0"/>
              </p:cNvCxnSpPr>
              <p:nvPr/>
            </p:nvCxnSpPr>
            <p:spPr>
              <a:xfrm rot="16200000" flipH="1">
                <a:off x="4551846" y="1516934"/>
                <a:ext cx="260591" cy="1166416"/>
              </a:xfrm>
              <a:prstGeom prst="curvedConnector3">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Curved Connector 9"/>
              <p:cNvCxnSpPr>
                <a:stCxn id="7" idx="2"/>
                <a:endCxn id="2" idx="0"/>
              </p:cNvCxnSpPr>
              <p:nvPr/>
            </p:nvCxnSpPr>
            <p:spPr>
              <a:xfrm rot="5400000">
                <a:off x="3374029" y="1505533"/>
                <a:ext cx="260591" cy="1189219"/>
              </a:xfrm>
              <a:prstGeom prst="curvedConnector3">
                <a:avLst>
                  <a:gd name="adj1" fmla="val 50000"/>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96715" y="6329680"/>
              <a:ext cx="8800870" cy="369332"/>
            </a:xfrm>
            <a:prstGeom prst="rect">
              <a:avLst/>
            </a:prstGeom>
            <a:noFill/>
          </p:spPr>
          <p:txBody>
            <a:bodyPr wrap="none" rtlCol="0">
              <a:spAutoFit/>
            </a:bodyPr>
            <a:lstStyle/>
            <a:p>
              <a:r>
                <a:rPr lang="en-US" dirty="0" smtClean="0"/>
                <a:t>Source: Los Angles and Long Beach Maritime Port HIA Scope, 2010. Human Impact Partners </a:t>
              </a:r>
              <a:endParaRPr lang="en-US" dirty="0"/>
            </a:p>
          </p:txBody>
        </p:sp>
      </p:grpSp>
      <p:grpSp>
        <p:nvGrpSpPr>
          <p:cNvPr id="8" name="Group 7"/>
          <p:cNvGrpSpPr/>
          <p:nvPr/>
        </p:nvGrpSpPr>
        <p:grpSpPr>
          <a:xfrm>
            <a:off x="318635" y="1853582"/>
            <a:ext cx="1608522" cy="3651851"/>
            <a:chOff x="318635" y="1853582"/>
            <a:chExt cx="1608522" cy="3651851"/>
          </a:xfrm>
        </p:grpSpPr>
        <p:sp>
          <p:nvSpPr>
            <p:cNvPr id="4" name="Rectangle 3"/>
            <p:cNvSpPr/>
            <p:nvPr/>
          </p:nvSpPr>
          <p:spPr>
            <a:xfrm>
              <a:off x="318635" y="1853582"/>
              <a:ext cx="1535050" cy="369332"/>
            </a:xfrm>
            <a:prstGeom prst="rect">
              <a:avLst/>
            </a:prstGeom>
            <a:solidFill>
              <a:srgbClr val="000000"/>
            </a:solidFill>
            <a:ln>
              <a:solidFill>
                <a:schemeClr val="tx1"/>
              </a:solidFill>
            </a:ln>
          </p:spPr>
          <p:txBody>
            <a:bodyPr wrap="square" anchor="t">
              <a:spAutoFit/>
            </a:bodyPr>
            <a:lstStyle/>
            <a:p>
              <a:pPr algn="ctr"/>
              <a:r>
                <a:rPr lang="en-US" dirty="0" smtClean="0">
                  <a:solidFill>
                    <a:srgbClr val="FFFFFF"/>
                  </a:solidFill>
                  <a:sym typeface="Symbol"/>
                </a:rPr>
                <a:t>Policy/ Project</a:t>
              </a:r>
              <a:endParaRPr lang="en-US" b="1" dirty="0">
                <a:solidFill>
                  <a:srgbClr val="FFFFFF"/>
                </a:solidFill>
              </a:endParaRPr>
            </a:p>
          </p:txBody>
        </p:sp>
        <p:sp>
          <p:nvSpPr>
            <p:cNvPr id="30" name="Rectangle 29"/>
            <p:cNvSpPr/>
            <p:nvPr/>
          </p:nvSpPr>
          <p:spPr>
            <a:xfrm>
              <a:off x="392107" y="4859102"/>
              <a:ext cx="1535050" cy="646331"/>
            </a:xfrm>
            <a:prstGeom prst="rect">
              <a:avLst/>
            </a:prstGeom>
            <a:solidFill>
              <a:schemeClr val="bg2">
                <a:lumMod val="90000"/>
              </a:schemeClr>
            </a:solidFill>
            <a:ln>
              <a:solidFill>
                <a:schemeClr val="tx1"/>
              </a:solidFill>
            </a:ln>
          </p:spPr>
          <p:txBody>
            <a:bodyPr wrap="square" anchor="t">
              <a:spAutoFit/>
            </a:bodyPr>
            <a:lstStyle/>
            <a:p>
              <a:r>
                <a:rPr lang="en-US" dirty="0" smtClean="0">
                  <a:sym typeface="Symbol"/>
                </a:rPr>
                <a:t>Maritime port construction</a:t>
              </a:r>
              <a:endParaRPr lang="en-US" sz="1400" b="1" dirty="0"/>
            </a:p>
          </p:txBody>
        </p:sp>
      </p:grpSp>
      <p:grpSp>
        <p:nvGrpSpPr>
          <p:cNvPr id="16" name="Group 15"/>
          <p:cNvGrpSpPr/>
          <p:nvPr/>
        </p:nvGrpSpPr>
        <p:grpSpPr>
          <a:xfrm>
            <a:off x="6150844" y="1857076"/>
            <a:ext cx="2846741" cy="4346495"/>
            <a:chOff x="6150844" y="1857076"/>
            <a:chExt cx="2846741" cy="4346495"/>
          </a:xfrm>
        </p:grpSpPr>
        <p:grpSp>
          <p:nvGrpSpPr>
            <p:cNvPr id="13" name="Group 12"/>
            <p:cNvGrpSpPr/>
            <p:nvPr/>
          </p:nvGrpSpPr>
          <p:grpSpPr>
            <a:xfrm>
              <a:off x="6327367" y="1857076"/>
              <a:ext cx="2670218" cy="4346495"/>
              <a:chOff x="6327367" y="1857076"/>
              <a:chExt cx="2670218" cy="4346495"/>
            </a:xfrm>
          </p:grpSpPr>
          <p:sp>
            <p:nvSpPr>
              <p:cNvPr id="5" name="Rectangle 4"/>
              <p:cNvSpPr/>
              <p:nvPr/>
            </p:nvSpPr>
            <p:spPr>
              <a:xfrm>
                <a:off x="6707188" y="1857076"/>
                <a:ext cx="1979612" cy="369332"/>
              </a:xfrm>
              <a:prstGeom prst="rect">
                <a:avLst/>
              </a:prstGeom>
              <a:solidFill>
                <a:srgbClr val="000000"/>
              </a:solidFill>
              <a:ln>
                <a:solidFill>
                  <a:schemeClr val="tx1"/>
                </a:solidFill>
              </a:ln>
            </p:spPr>
            <p:txBody>
              <a:bodyPr wrap="square" anchor="t">
                <a:spAutoFit/>
              </a:bodyPr>
              <a:lstStyle/>
              <a:p>
                <a:pPr algn="ctr"/>
                <a:r>
                  <a:rPr lang="en-US" dirty="0" smtClean="0">
                    <a:solidFill>
                      <a:srgbClr val="FFFFFF"/>
                    </a:solidFill>
                    <a:sym typeface="Symbol"/>
                  </a:rPr>
                  <a:t>Health Outcomes</a:t>
                </a:r>
                <a:endParaRPr lang="en-US" b="1" dirty="0">
                  <a:solidFill>
                    <a:srgbClr val="FFFFFF"/>
                  </a:solidFill>
                </a:endParaRPr>
              </a:p>
            </p:txBody>
          </p:sp>
          <p:sp>
            <p:nvSpPr>
              <p:cNvPr id="22" name="TextBox 19"/>
              <p:cNvSpPr txBox="1">
                <a:spLocks noChangeArrowheads="1"/>
              </p:cNvSpPr>
              <p:nvPr/>
            </p:nvSpPr>
            <p:spPr bwMode="auto">
              <a:xfrm>
                <a:off x="6548438" y="4172246"/>
                <a:ext cx="2449147" cy="2031325"/>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err="1">
                    <a:sym typeface="Symbol"/>
                  </a:rPr>
                  <a:t>Δ</a:t>
                </a:r>
                <a:r>
                  <a:rPr lang="en-US" dirty="0">
                    <a:sym typeface="Symbol"/>
                  </a:rPr>
                  <a:t> Air </a:t>
                </a:r>
                <a:r>
                  <a:rPr lang="en-US" dirty="0" smtClean="0">
                    <a:sym typeface="Symbol"/>
                  </a:rPr>
                  <a:t>quality related illness:</a:t>
                </a:r>
                <a:endParaRPr lang="en-US" dirty="0">
                  <a:sym typeface="Symbol"/>
                </a:endParaRPr>
              </a:p>
              <a:p>
                <a:r>
                  <a:rPr lang="en-US" dirty="0" smtClean="0">
                    <a:sym typeface="Symbol"/>
                  </a:rPr>
                  <a:t>Asthma</a:t>
                </a:r>
                <a:endParaRPr lang="en-US" dirty="0">
                  <a:sym typeface="Symbol"/>
                </a:endParaRPr>
              </a:p>
              <a:p>
                <a:r>
                  <a:rPr lang="en-US" dirty="0">
                    <a:sym typeface="Symbol"/>
                  </a:rPr>
                  <a:t>Respiratory</a:t>
                </a:r>
                <a:r>
                  <a:rPr lang="en-US" dirty="0" smtClean="0">
                    <a:sym typeface="Symbol"/>
                  </a:rPr>
                  <a:t> disease</a:t>
                </a:r>
              </a:p>
              <a:p>
                <a:r>
                  <a:rPr lang="en-US" dirty="0">
                    <a:sym typeface="Symbol"/>
                  </a:rPr>
                  <a:t>Cardiovascular disease</a:t>
                </a:r>
              </a:p>
              <a:p>
                <a:r>
                  <a:rPr lang="en-US" dirty="0" smtClean="0">
                    <a:sym typeface="Symbol"/>
                  </a:rPr>
                  <a:t>Cancer</a:t>
                </a:r>
                <a:endParaRPr lang="en-US" dirty="0">
                  <a:sym typeface="Symbol"/>
                </a:endParaRPr>
              </a:p>
              <a:p>
                <a:r>
                  <a:rPr lang="en-US" dirty="0">
                    <a:sym typeface="Symbol"/>
                  </a:rPr>
                  <a:t>Reproductive health</a:t>
                </a:r>
                <a:endParaRPr lang="en-US" dirty="0"/>
              </a:p>
            </p:txBody>
          </p:sp>
          <p:grpSp>
            <p:nvGrpSpPr>
              <p:cNvPr id="56" name="Group 55"/>
              <p:cNvGrpSpPr/>
              <p:nvPr/>
            </p:nvGrpSpPr>
            <p:grpSpPr>
              <a:xfrm>
                <a:off x="6327367" y="2404623"/>
                <a:ext cx="2450874" cy="1477328"/>
                <a:chOff x="6327367" y="2760223"/>
                <a:chExt cx="2450874" cy="1477328"/>
              </a:xfrm>
            </p:grpSpPr>
            <p:sp>
              <p:nvSpPr>
                <p:cNvPr id="41" name="Rectangle 40"/>
                <p:cNvSpPr/>
                <p:nvPr/>
              </p:nvSpPr>
              <p:spPr>
                <a:xfrm>
                  <a:off x="6548439" y="2760223"/>
                  <a:ext cx="2229802" cy="1477328"/>
                </a:xfrm>
                <a:prstGeom prst="rect">
                  <a:avLst/>
                </a:prstGeom>
                <a:solidFill>
                  <a:srgbClr val="FFFFFF"/>
                </a:solidFill>
                <a:ln>
                  <a:solidFill>
                    <a:srgbClr val="FF0000"/>
                  </a:solidFill>
                </a:ln>
              </p:spPr>
              <p:txBody>
                <a:bodyPr wrap="square" anchor="t">
                  <a:spAutoFit/>
                </a:bodyPr>
                <a:lstStyle/>
                <a:p>
                  <a:r>
                    <a:rPr lang="en-US" dirty="0">
                      <a:sym typeface="Symbol"/>
                    </a:rPr>
                    <a:t>Δ Climate </a:t>
                  </a:r>
                  <a:r>
                    <a:rPr lang="en-US" dirty="0" smtClean="0">
                      <a:sym typeface="Symbol"/>
                    </a:rPr>
                    <a:t>change-related illness: </a:t>
                  </a:r>
                </a:p>
                <a:p>
                  <a:r>
                    <a:rPr lang="en-US" dirty="0" smtClean="0">
                      <a:sym typeface="Symbol"/>
                    </a:rPr>
                    <a:t>Heat-related illness </a:t>
                  </a:r>
                  <a:r>
                    <a:rPr lang="en-US" dirty="0">
                      <a:sym typeface="Symbol"/>
                    </a:rPr>
                    <a:t>W</a:t>
                  </a:r>
                  <a:r>
                    <a:rPr lang="en-US" dirty="0" smtClean="0">
                      <a:sym typeface="Symbol"/>
                    </a:rPr>
                    <a:t>ater</a:t>
                  </a:r>
                  <a:r>
                    <a:rPr lang="en-US" dirty="0">
                      <a:sym typeface="Symbol"/>
                    </a:rPr>
                    <a:t>-, food-, vector- borne diseases</a:t>
                  </a:r>
                  <a:endParaRPr lang="en-US" dirty="0"/>
                </a:p>
              </p:txBody>
            </p:sp>
            <p:cxnSp>
              <p:nvCxnSpPr>
                <p:cNvPr id="48" name="Straight Arrow Connector 47"/>
                <p:cNvCxnSpPr>
                  <a:stCxn id="40" idx="3"/>
                  <a:endCxn id="41" idx="1"/>
                </p:cNvCxnSpPr>
                <p:nvPr/>
              </p:nvCxnSpPr>
              <p:spPr>
                <a:xfrm>
                  <a:off x="6327367" y="3492468"/>
                  <a:ext cx="221072" cy="6419"/>
                </a:xfrm>
                <a:prstGeom prst="straightConnector1">
                  <a:avLst/>
                </a:prstGeom>
                <a:solidFill>
                  <a:schemeClr val="bg2">
                    <a:lumMod val="90000"/>
                  </a:schemeClr>
                </a:solidFill>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cxnSp>
          <p:nvCxnSpPr>
            <p:cNvPr id="28" name="Straight Arrow Connector 27"/>
            <p:cNvCxnSpPr>
              <a:stCxn id="27" idx="3"/>
              <a:endCxn id="22" idx="1"/>
            </p:cNvCxnSpPr>
            <p:nvPr/>
          </p:nvCxnSpPr>
          <p:spPr>
            <a:xfrm>
              <a:off x="6150844" y="5182268"/>
              <a:ext cx="397594" cy="5641"/>
            </a:xfrm>
            <a:prstGeom prst="straightConnector1">
              <a:avLst/>
            </a:pr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927157" y="1854518"/>
            <a:ext cx="2210689" cy="3650916"/>
            <a:chOff x="1927157" y="1854518"/>
            <a:chExt cx="2210689" cy="3650916"/>
          </a:xfrm>
        </p:grpSpPr>
        <p:sp>
          <p:nvSpPr>
            <p:cNvPr id="2" name="Rectangle 1"/>
            <p:cNvSpPr/>
            <p:nvPr/>
          </p:nvSpPr>
          <p:spPr>
            <a:xfrm>
              <a:off x="2022128" y="1854518"/>
              <a:ext cx="1775171" cy="369332"/>
            </a:xfrm>
            <a:prstGeom prst="rect">
              <a:avLst/>
            </a:prstGeom>
            <a:solidFill>
              <a:srgbClr val="000000"/>
            </a:solidFill>
            <a:ln>
              <a:solidFill>
                <a:schemeClr val="tx1"/>
              </a:solidFill>
            </a:ln>
          </p:spPr>
          <p:txBody>
            <a:bodyPr wrap="square" anchor="t">
              <a:spAutoFit/>
            </a:bodyPr>
            <a:lstStyle/>
            <a:p>
              <a:pPr algn="ctr"/>
              <a:r>
                <a:rPr lang="en-US" dirty="0" smtClean="0">
                  <a:solidFill>
                    <a:srgbClr val="FFFFFF"/>
                  </a:solidFill>
                  <a:sym typeface="Symbol"/>
                </a:rPr>
                <a:t>Direct Impacts</a:t>
              </a:r>
              <a:endParaRPr lang="en-US" b="1" dirty="0">
                <a:solidFill>
                  <a:srgbClr val="FFFFFF"/>
                </a:solidFill>
              </a:endParaRPr>
            </a:p>
          </p:txBody>
        </p:sp>
        <p:grpSp>
          <p:nvGrpSpPr>
            <p:cNvPr id="51" name="Group 50"/>
            <p:cNvGrpSpPr/>
            <p:nvPr/>
          </p:nvGrpSpPr>
          <p:grpSpPr>
            <a:xfrm>
              <a:off x="1927157" y="4859103"/>
              <a:ext cx="2210689" cy="646331"/>
              <a:chOff x="1927157" y="4859103"/>
              <a:chExt cx="2126223" cy="646331"/>
            </a:xfrm>
          </p:grpSpPr>
          <p:grpSp>
            <p:nvGrpSpPr>
              <p:cNvPr id="23" name="Group 22"/>
              <p:cNvGrpSpPr/>
              <p:nvPr/>
            </p:nvGrpSpPr>
            <p:grpSpPr>
              <a:xfrm>
                <a:off x="2214879" y="4859103"/>
                <a:ext cx="1838501" cy="646331"/>
                <a:chOff x="2570480" y="3431122"/>
                <a:chExt cx="2234682" cy="557573"/>
              </a:xfrm>
              <a:solidFill>
                <a:schemeClr val="bg2">
                  <a:lumMod val="90000"/>
                </a:schemeClr>
              </a:solidFill>
            </p:grpSpPr>
            <p:sp>
              <p:nvSpPr>
                <p:cNvPr id="24" name="Rectangle 23"/>
                <p:cNvSpPr/>
                <p:nvPr/>
              </p:nvSpPr>
              <p:spPr>
                <a:xfrm>
                  <a:off x="2570480" y="3431122"/>
                  <a:ext cx="1710588" cy="557573"/>
                </a:xfrm>
                <a:prstGeom prst="rect">
                  <a:avLst/>
                </a:prstGeom>
                <a:grpFill/>
                <a:ln>
                  <a:solidFill>
                    <a:schemeClr val="tx1"/>
                  </a:solidFill>
                </a:ln>
              </p:spPr>
              <p:txBody>
                <a:bodyPr wrap="square" anchor="t">
                  <a:spAutoFit/>
                </a:bodyPr>
                <a:lstStyle/>
                <a:p>
                  <a:r>
                    <a:rPr lang="en-US" dirty="0" smtClean="0">
                      <a:sym typeface="Symbol"/>
                    </a:rPr>
                    <a:t>Construction equipment</a:t>
                  </a:r>
                  <a:endParaRPr lang="en-US" b="1" dirty="0"/>
                </a:p>
              </p:txBody>
            </p:sp>
            <p:cxnSp>
              <p:nvCxnSpPr>
                <p:cNvPr id="25" name="Straight Arrow Connector 24"/>
                <p:cNvCxnSpPr>
                  <a:stCxn id="24" idx="3"/>
                  <a:endCxn id="27" idx="1"/>
                </p:cNvCxnSpPr>
                <p:nvPr/>
              </p:nvCxnSpPr>
              <p:spPr>
                <a:xfrm flipV="1">
                  <a:off x="4281068" y="3709908"/>
                  <a:ext cx="524094" cy="1"/>
                </a:xfrm>
                <a:prstGeom prst="straightConnector1">
                  <a:avLst/>
                </a:prstGeom>
                <a:grpFill/>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cxnSp>
            <p:nvCxnSpPr>
              <p:cNvPr id="31" name="Straight Arrow Connector 30"/>
              <p:cNvCxnSpPr>
                <a:stCxn id="30" idx="3"/>
                <a:endCxn id="24" idx="1"/>
              </p:cNvCxnSpPr>
              <p:nvPr/>
            </p:nvCxnSpPr>
            <p:spPr>
              <a:xfrm>
                <a:off x="1927157" y="5182268"/>
                <a:ext cx="287722" cy="1"/>
              </a:xfrm>
              <a:prstGeom prst="straightConnector1">
                <a:avLst/>
              </a:pr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grpSp>
        <p:nvGrpSpPr>
          <p:cNvPr id="20" name="Group 19"/>
          <p:cNvGrpSpPr/>
          <p:nvPr/>
        </p:nvGrpSpPr>
        <p:grpSpPr>
          <a:xfrm>
            <a:off x="3349719" y="1854518"/>
            <a:ext cx="3198719" cy="4204913"/>
            <a:chOff x="3349719" y="1854518"/>
            <a:chExt cx="3198719" cy="4204913"/>
          </a:xfrm>
        </p:grpSpPr>
        <p:sp>
          <p:nvSpPr>
            <p:cNvPr id="3" name="Rectangle 2"/>
            <p:cNvSpPr/>
            <p:nvPr/>
          </p:nvSpPr>
          <p:spPr>
            <a:xfrm>
              <a:off x="3982260" y="1854518"/>
              <a:ext cx="2566178" cy="369332"/>
            </a:xfrm>
            <a:prstGeom prst="rect">
              <a:avLst/>
            </a:prstGeom>
            <a:solidFill>
              <a:srgbClr val="000000"/>
            </a:solidFill>
            <a:ln>
              <a:solidFill>
                <a:schemeClr val="tx1"/>
              </a:solidFill>
            </a:ln>
          </p:spPr>
          <p:txBody>
            <a:bodyPr wrap="square" anchor="t">
              <a:spAutoFit/>
            </a:bodyPr>
            <a:lstStyle/>
            <a:p>
              <a:pPr algn="ctr"/>
              <a:r>
                <a:rPr lang="en-US" dirty="0" smtClean="0">
                  <a:solidFill>
                    <a:srgbClr val="FFFFFF"/>
                  </a:solidFill>
                  <a:sym typeface="Symbol"/>
                </a:rPr>
                <a:t>Intermediate Outcomes</a:t>
              </a:r>
              <a:endParaRPr lang="en-US" b="1" dirty="0">
                <a:solidFill>
                  <a:srgbClr val="FFFFFF"/>
                </a:solidFill>
              </a:endParaRPr>
            </a:p>
          </p:txBody>
        </p:sp>
        <p:sp>
          <p:nvSpPr>
            <p:cNvPr id="27" name="TextBox 18"/>
            <p:cNvSpPr txBox="1">
              <a:spLocks noChangeArrowheads="1"/>
            </p:cNvSpPr>
            <p:nvPr/>
          </p:nvSpPr>
          <p:spPr bwMode="auto">
            <a:xfrm>
              <a:off x="4137846" y="4305104"/>
              <a:ext cx="2012998" cy="1754327"/>
            </a:xfrm>
            <a:prstGeom prst="rect">
              <a:avLst/>
            </a:prstGeom>
            <a:solidFill>
              <a:schemeClr val="bg2">
                <a:lumMod val="90000"/>
              </a:schemeClr>
            </a:solidFill>
            <a:ln w="9525">
              <a:solidFill>
                <a:schemeClr val="tx1"/>
              </a:solidFill>
              <a:miter lim="800000"/>
              <a:headEnd/>
              <a:tailEnd/>
            </a:ln>
          </p:spPr>
          <p:txBody>
            <a:bodyPr wrap="square">
              <a:prstTxWarp prst="textNoShape">
                <a:avLst/>
              </a:prstTxWarp>
              <a:spAutoFit/>
            </a:bodyPr>
            <a:lstStyle/>
            <a:p>
              <a:r>
                <a:rPr lang="en-US" dirty="0" err="1" smtClean="0"/>
                <a:t>Δ</a:t>
              </a:r>
              <a:r>
                <a:rPr lang="en-US" dirty="0" smtClean="0"/>
                <a:t> in air pollutants (PM</a:t>
              </a:r>
              <a:r>
                <a:rPr lang="en-US" sz="1600" dirty="0" smtClean="0"/>
                <a:t>2.5</a:t>
              </a:r>
              <a:r>
                <a:rPr lang="en-US" dirty="0" smtClean="0"/>
                <a:t>, </a:t>
              </a:r>
              <a:r>
                <a:rPr lang="en-US" dirty="0" err="1" smtClean="0"/>
                <a:t>No</a:t>
              </a:r>
              <a:r>
                <a:rPr lang="en-US" sz="1600" dirty="0" err="1" smtClean="0"/>
                <a:t>x</a:t>
              </a:r>
              <a:r>
                <a:rPr lang="en-US" dirty="0" smtClean="0"/>
                <a:t>, Ozone, Benzene, Diesel PM, </a:t>
              </a:r>
              <a:r>
                <a:rPr lang="en-US" dirty="0" err="1" smtClean="0"/>
                <a:t>Acrolein</a:t>
              </a:r>
              <a:r>
                <a:rPr lang="en-US" dirty="0" smtClean="0"/>
                <a:t>, other mobile air toxics)</a:t>
              </a:r>
              <a:endParaRPr lang="en-US" dirty="0"/>
            </a:p>
          </p:txBody>
        </p:sp>
        <p:sp>
          <p:nvSpPr>
            <p:cNvPr id="39" name="Rectangle 38"/>
            <p:cNvSpPr/>
            <p:nvPr/>
          </p:nvSpPr>
          <p:spPr>
            <a:xfrm>
              <a:off x="3349719" y="2814988"/>
              <a:ext cx="1407322" cy="646331"/>
            </a:xfrm>
            <a:prstGeom prst="rect">
              <a:avLst/>
            </a:prstGeom>
            <a:solidFill>
              <a:schemeClr val="bg2">
                <a:lumMod val="90000"/>
              </a:schemeClr>
            </a:solidFill>
            <a:ln>
              <a:solidFill>
                <a:schemeClr val="tx1"/>
              </a:solidFill>
            </a:ln>
          </p:spPr>
          <p:txBody>
            <a:bodyPr wrap="square" anchor="t">
              <a:spAutoFit/>
            </a:bodyPr>
            <a:lstStyle/>
            <a:p>
              <a:r>
                <a:rPr lang="en-US" dirty="0" smtClean="0">
                  <a:sym typeface="Symbol"/>
                </a:rPr>
                <a:t>Greenhouse gases</a:t>
              </a:r>
              <a:endParaRPr lang="en-US" b="1" dirty="0"/>
            </a:p>
          </p:txBody>
        </p:sp>
        <p:grpSp>
          <p:nvGrpSpPr>
            <p:cNvPr id="55" name="Group 54"/>
            <p:cNvGrpSpPr/>
            <p:nvPr/>
          </p:nvGrpSpPr>
          <p:grpSpPr>
            <a:xfrm>
              <a:off x="4757041" y="2813702"/>
              <a:ext cx="1570326" cy="646331"/>
              <a:chOff x="4757041" y="3169302"/>
              <a:chExt cx="1570326" cy="646331"/>
            </a:xfrm>
          </p:grpSpPr>
          <p:sp>
            <p:nvSpPr>
              <p:cNvPr id="40" name="Rectangle 39"/>
              <p:cNvSpPr/>
              <p:nvPr/>
            </p:nvSpPr>
            <p:spPr>
              <a:xfrm>
                <a:off x="4920045" y="3169302"/>
                <a:ext cx="1407322" cy="646331"/>
              </a:xfrm>
              <a:prstGeom prst="rect">
                <a:avLst/>
              </a:prstGeom>
              <a:solidFill>
                <a:schemeClr val="bg2">
                  <a:lumMod val="90000"/>
                </a:schemeClr>
              </a:solidFill>
              <a:ln>
                <a:solidFill>
                  <a:schemeClr val="tx1"/>
                </a:solidFill>
              </a:ln>
            </p:spPr>
            <p:txBody>
              <a:bodyPr wrap="square" anchor="t">
                <a:spAutoFit/>
              </a:bodyPr>
              <a:lstStyle/>
              <a:p>
                <a:r>
                  <a:rPr lang="en-US" dirty="0" smtClean="0">
                    <a:sym typeface="Symbol"/>
                  </a:rPr>
                  <a:t>Climate change</a:t>
                </a:r>
                <a:endParaRPr lang="en-US" b="1" dirty="0"/>
              </a:p>
            </p:txBody>
          </p:sp>
          <p:cxnSp>
            <p:nvCxnSpPr>
              <p:cNvPr id="45" name="Straight Arrow Connector 44"/>
              <p:cNvCxnSpPr>
                <a:stCxn id="39" idx="3"/>
                <a:endCxn id="40" idx="1"/>
              </p:cNvCxnSpPr>
              <p:nvPr/>
            </p:nvCxnSpPr>
            <p:spPr>
              <a:xfrm flipV="1">
                <a:off x="4757041" y="3492468"/>
                <a:ext cx="163004" cy="1286"/>
              </a:xfrm>
              <a:prstGeom prst="straightConnector1">
                <a:avLst/>
              </a:prstGeom>
              <a:solidFill>
                <a:schemeClr val="bg2">
                  <a:lumMod val="90000"/>
                </a:schemeClr>
              </a:solidFill>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cxnSp>
          <p:nvCxnSpPr>
            <p:cNvPr id="35" name="Elbow Connector 34"/>
            <p:cNvCxnSpPr>
              <a:stCxn id="27" idx="0"/>
              <a:endCxn id="39" idx="2"/>
            </p:cNvCxnSpPr>
            <p:nvPr/>
          </p:nvCxnSpPr>
          <p:spPr>
            <a:xfrm rot="16200000" flipV="1">
              <a:off x="4176971" y="3337729"/>
              <a:ext cx="843785" cy="1090965"/>
            </a:xfrm>
            <a:prstGeom prst="bentConnector3">
              <a:avLst>
                <a:gd name="adj1" fmla="val 50000"/>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40494432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237062"/>
            <a:ext cx="8636000" cy="1188720"/>
          </a:xfrm>
        </p:spPr>
        <p:txBody>
          <a:bodyPr>
            <a:noAutofit/>
          </a:bodyPr>
          <a:lstStyle/>
          <a:p>
            <a:r>
              <a:rPr lang="en-US" sz="4000" dirty="0" smtClean="0"/>
              <a:t>Training Module Orientation:</a:t>
            </a:r>
            <a:br>
              <a:rPr lang="en-US" sz="4000" dirty="0" smtClean="0"/>
            </a:br>
            <a:r>
              <a:rPr lang="en-US" sz="4000" dirty="0" smtClean="0"/>
              <a:t>Steps of an HIA</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xmlns="" val="2953068679"/>
              </p:ext>
            </p:extLst>
          </p:nvPr>
        </p:nvGraphicFramePr>
        <p:xfrm>
          <a:off x="894080" y="1757680"/>
          <a:ext cx="6736080" cy="365760"/>
        </p:xfrm>
        <a:graphic>
          <a:graphicData uri="http://schemas.openxmlformats.org/drawingml/2006/table">
            <a:tbl>
              <a:tblPr firstRow="1">
                <a:effectLst/>
                <a:tableStyleId>{5C22544A-7EE6-4342-B048-85BDC9FD1C3A}</a:tableStyleId>
              </a:tblPr>
              <a:tblGrid>
                <a:gridCol w="2144319"/>
                <a:gridCol w="4591761"/>
              </a:tblGrid>
              <a:tr h="279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smtClean="0">
                          <a:ln>
                            <a:noFill/>
                          </a:ln>
                          <a:solidFill>
                            <a:schemeClr val="tx1"/>
                          </a:solidFill>
                          <a:effectLst/>
                          <a:latin typeface="+mn-lt"/>
                          <a:ea typeface="ＭＳ Ｐゴシック" charset="-128"/>
                        </a:rPr>
                        <a:t>1.Screening</a:t>
                      </a:r>
                    </a:p>
                  </a:txBody>
                  <a:tcPr>
                    <a:solidFill>
                      <a:srgbClr val="97CEDE"/>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mn-lt"/>
                          <a:ea typeface="ＭＳ Ｐゴシック" charset="-128"/>
                        </a:rPr>
                        <a:t>Determines the need and value of an HIA</a:t>
                      </a:r>
                    </a:p>
                  </a:txBody>
                  <a:tcPr>
                    <a:solidFill>
                      <a:srgbClr val="97CEDE"/>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3633486484"/>
              </p:ext>
            </p:extLst>
          </p:nvPr>
        </p:nvGraphicFramePr>
        <p:xfrm>
          <a:off x="894080" y="2113280"/>
          <a:ext cx="6736080" cy="640080"/>
        </p:xfrm>
        <a:graphic>
          <a:graphicData uri="http://schemas.openxmlformats.org/drawingml/2006/table">
            <a:tbl>
              <a:tblPr firstRow="1" bandRow="1">
                <a:effectLst/>
                <a:tableStyleId>{5C22544A-7EE6-4342-B048-85BDC9FD1C3A}</a:tableStyleId>
              </a:tblPr>
              <a:tblGrid>
                <a:gridCol w="2144319"/>
                <a:gridCol w="4591761"/>
              </a:tblGrid>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ＭＳ Ｐゴシック" charset="-128"/>
                        </a:rPr>
                        <a:t>2.Scoping</a:t>
                      </a:r>
                    </a:p>
                  </a:txBody>
                  <a:tcPr>
                    <a:solidFill>
                      <a:srgbClr val="93C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Determines health impacts to evaluate, methods for analysis, and a work plan</a:t>
                      </a:r>
                    </a:p>
                  </a:txBody>
                  <a:tcPr>
                    <a:solidFill>
                      <a:srgbClr val="93CDDD"/>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1756409885"/>
              </p:ext>
            </p:extLst>
          </p:nvPr>
        </p:nvGraphicFramePr>
        <p:xfrm>
          <a:off x="894080" y="2743200"/>
          <a:ext cx="6725920" cy="914400"/>
        </p:xfrm>
        <a:graphic>
          <a:graphicData uri="http://schemas.openxmlformats.org/drawingml/2006/table">
            <a:tbl>
              <a:tblPr firstRow="1" bandRow="1">
                <a:effectLst/>
                <a:tableStyleId>{5C22544A-7EE6-4342-B048-85BDC9FD1C3A}</a:tableStyleId>
              </a:tblPr>
              <a:tblGrid>
                <a:gridCol w="2141085"/>
                <a:gridCol w="4584835"/>
              </a:tblGrid>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ＭＳ Ｐゴシック" charset="-128"/>
                        </a:rPr>
                        <a:t>3.Assessment</a:t>
                      </a:r>
                    </a:p>
                  </a:txBody>
                  <a:tcPr>
                    <a:solidFill>
                      <a:srgbClr val="93C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Profiles existing health conditions and evaluates the direction and magnitude of potential health impacts</a:t>
                      </a:r>
                    </a:p>
                  </a:txBody>
                  <a:tcPr>
                    <a:solidFill>
                      <a:srgbClr val="93CDDD"/>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2950577569"/>
              </p:ext>
            </p:extLst>
          </p:nvPr>
        </p:nvGraphicFramePr>
        <p:xfrm>
          <a:off x="894080" y="3627118"/>
          <a:ext cx="6725920" cy="640080"/>
        </p:xfrm>
        <a:graphic>
          <a:graphicData uri="http://schemas.openxmlformats.org/drawingml/2006/table">
            <a:tbl>
              <a:tblPr firstRow="1" bandRow="1">
                <a:effectLst/>
                <a:tableStyleId>{5C22544A-7EE6-4342-B048-85BDC9FD1C3A}</a:tableStyleId>
              </a:tblPr>
              <a:tblGrid>
                <a:gridCol w="2141085"/>
                <a:gridCol w="4584835"/>
              </a:tblGrid>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ＭＳ Ｐゴシック" charset="-128"/>
                        </a:rPr>
                        <a:t>4.Recommendations</a:t>
                      </a:r>
                    </a:p>
                  </a:txBody>
                  <a:tcPr>
                    <a:solidFill>
                      <a:srgbClr val="93C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Provide strategies to manage identified adverse health impacts</a:t>
                      </a:r>
                    </a:p>
                  </a:txBody>
                  <a:tcPr>
                    <a:solidFill>
                      <a:srgbClr val="93CDDD"/>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400976681"/>
              </p:ext>
            </p:extLst>
          </p:nvPr>
        </p:nvGraphicFramePr>
        <p:xfrm>
          <a:off x="894080" y="4267198"/>
          <a:ext cx="6725920" cy="640080"/>
        </p:xfrm>
        <a:graphic>
          <a:graphicData uri="http://schemas.openxmlformats.org/drawingml/2006/table">
            <a:tbl>
              <a:tblPr firstRow="1" bandRow="1">
                <a:effectLst/>
                <a:tableStyleId>{5C22544A-7EE6-4342-B048-85BDC9FD1C3A}</a:tableStyleId>
              </a:tblPr>
              <a:tblGrid>
                <a:gridCol w="2141085"/>
                <a:gridCol w="4584835"/>
              </a:tblGrid>
              <a:tr h="279400">
                <a:tc>
                  <a:txBody>
                    <a:bodyPr/>
                    <a:lstStyle/>
                    <a:p>
                      <a:pPr marL="292100" marR="0" lvl="0" indent="-2921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ＭＳ Ｐゴシック" charset="-128"/>
                        </a:rPr>
                        <a:t>5.Reporting</a:t>
                      </a:r>
                    </a:p>
                  </a:txBody>
                  <a:tcPr>
                    <a:solidFill>
                      <a:srgbClr val="93C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Communicates the HIA findings and recommendations</a:t>
                      </a:r>
                    </a:p>
                  </a:txBody>
                  <a:tcPr>
                    <a:solidFill>
                      <a:srgbClr val="93CDDD"/>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2894425873"/>
              </p:ext>
            </p:extLst>
          </p:nvPr>
        </p:nvGraphicFramePr>
        <p:xfrm>
          <a:off x="904240" y="4897118"/>
          <a:ext cx="6725920" cy="1216152"/>
        </p:xfrm>
        <a:graphic>
          <a:graphicData uri="http://schemas.openxmlformats.org/drawingml/2006/table">
            <a:tbl>
              <a:tblPr firstRow="1" bandRow="1">
                <a:effectLst/>
                <a:tableStyleId>{5C22544A-7EE6-4342-B048-85BDC9FD1C3A}</a:tableStyleId>
              </a:tblPr>
              <a:tblGrid>
                <a:gridCol w="2141085"/>
                <a:gridCol w="4584835"/>
              </a:tblGrid>
              <a:tr h="279400">
                <a:tc>
                  <a:txBody>
                    <a:bodyPr/>
                    <a:lstStyle/>
                    <a:p>
                      <a:pPr marL="292100" marR="0" lvl="0" indent="-29210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ＭＳ Ｐゴシック" charset="-128"/>
                        </a:rPr>
                        <a:t>6.Monitoring and Evaluation</a:t>
                      </a:r>
                    </a:p>
                  </a:txBody>
                  <a:tcPr>
                    <a:solidFill>
                      <a:srgbClr val="93C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Tracks: </a:t>
                      </a:r>
                    </a:p>
                    <a:p>
                      <a:pPr marL="0" marR="0" lvl="0" indent="0" algn="l"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1) Impacts on decision making and the decision</a:t>
                      </a:r>
                    </a:p>
                    <a:p>
                      <a:pPr marL="0" marR="0" lvl="0" indent="0" algn="l"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mn-lt"/>
                          <a:ea typeface="ＭＳ Ｐゴシック" charset="-128"/>
                        </a:rPr>
                        <a:t>2) Impacts on health determinants</a:t>
                      </a:r>
                    </a:p>
                  </a:txBody>
                  <a:tcPr>
                    <a:solidFill>
                      <a:srgbClr val="93CDDD"/>
                    </a:solidFill>
                  </a:tcPr>
                </a:tc>
              </a:tr>
            </a:tbl>
          </a:graphicData>
        </a:graphic>
      </p:graphicFrame>
    </p:spTree>
    <p:extLst>
      <p:ext uri="{BB962C8B-B14F-4D97-AF65-F5344CB8AC3E}">
        <p14:creationId xmlns:p14="http://schemas.microsoft.com/office/powerpoint/2010/main" xmlns="" val="1115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Content Placeholder 45"/>
          <p:cNvSpPr>
            <a:spLocks noGrp="1"/>
          </p:cNvSpPr>
          <p:nvPr>
            <p:ph sz="half" idx="2"/>
          </p:nvPr>
        </p:nvSpPr>
        <p:spPr>
          <a:xfrm>
            <a:off x="675640" y="3332480"/>
            <a:ext cx="7696200" cy="3388995"/>
          </a:xfrm>
        </p:spPr>
        <p:txBody>
          <a:bodyPr>
            <a:noAutofit/>
          </a:bodyPr>
          <a:lstStyle/>
          <a:p>
            <a:pPr algn="ctr">
              <a:buNone/>
            </a:pPr>
            <a:r>
              <a:rPr lang="en-US" sz="4000" dirty="0" smtClean="0">
                <a:latin typeface="Gill Sans Light"/>
                <a:cs typeface="Gill Sans Light"/>
              </a:rPr>
              <a:t>What Makes an HIA on a </a:t>
            </a:r>
            <a:r>
              <a:rPr lang="en-US" sz="4800" dirty="0" smtClean="0">
                <a:latin typeface="Gill Sans Light"/>
                <a:cs typeface="Gill Sans Light"/>
              </a:rPr>
              <a:t>Climate </a:t>
            </a:r>
          </a:p>
          <a:p>
            <a:pPr algn="ctr">
              <a:buNone/>
            </a:pPr>
            <a:r>
              <a:rPr lang="en-US" sz="4800" dirty="0" smtClean="0">
                <a:latin typeface="Gill Sans Light"/>
                <a:cs typeface="Gill Sans Light"/>
              </a:rPr>
              <a:t>Change Policy </a:t>
            </a:r>
            <a:r>
              <a:rPr lang="en-US" sz="6600" dirty="0" smtClean="0">
                <a:latin typeface="Gill Sans Light"/>
                <a:cs typeface="Gill Sans Light"/>
              </a:rPr>
              <a:t>Unique</a:t>
            </a:r>
            <a:r>
              <a:rPr lang="en-US" sz="7200" dirty="0" smtClean="0">
                <a:latin typeface="Gill Sans Light"/>
                <a:cs typeface="Gill Sans Light"/>
              </a:rPr>
              <a:t>?</a:t>
            </a:r>
            <a:endParaRPr lang="en-US" sz="7200" dirty="0">
              <a:latin typeface="Gill Sans Light"/>
              <a:cs typeface="Gill Sans Light"/>
            </a:endParaRPr>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33</a:t>
            </a:fld>
            <a:endParaRPr kumimoji="0" lang="en-US" dirty="0"/>
          </a:p>
        </p:txBody>
      </p:sp>
      <p:pic>
        <p:nvPicPr>
          <p:cNvPr id="2" name="Picture 1" descr="sidebar-change-odds-2-lg.jpg"/>
          <p:cNvPicPr>
            <a:picLocks noChangeAspect="1"/>
          </p:cNvPicPr>
          <p:nvPr/>
        </p:nvPicPr>
        <p:blipFill rotWithShape="1">
          <a:blip r:embed="rId3">
            <a:extLst>
              <a:ext uri="{28A0092B-C50C-407E-A947-70E740481C1C}">
                <a14:useLocalDpi xmlns:a14="http://schemas.microsoft.com/office/drawing/2010/main" xmlns="" val="0"/>
              </a:ext>
            </a:extLst>
          </a:blip>
          <a:srcRect t="8522" b="12531"/>
          <a:stretch/>
        </p:blipFill>
        <p:spPr>
          <a:xfrm>
            <a:off x="2067560" y="284480"/>
            <a:ext cx="4902200" cy="2902564"/>
          </a:xfrm>
          <a:prstGeom prst="rect">
            <a:avLst/>
          </a:prstGeom>
        </p:spPr>
      </p:pic>
      <p:sp>
        <p:nvSpPr>
          <p:cNvPr id="3" name="TextBox 2"/>
          <p:cNvSpPr txBox="1"/>
          <p:nvPr/>
        </p:nvSpPr>
        <p:spPr>
          <a:xfrm>
            <a:off x="675640" y="6177280"/>
            <a:ext cx="7773394" cy="646331"/>
          </a:xfrm>
          <a:prstGeom prst="rect">
            <a:avLst/>
          </a:prstGeom>
          <a:noFill/>
        </p:spPr>
        <p:txBody>
          <a:bodyPr wrap="none" rtlCol="0">
            <a:spAutoFit/>
          </a:bodyPr>
          <a:lstStyle/>
          <a:p>
            <a:r>
              <a:rPr lang="en-US" dirty="0" smtClean="0"/>
              <a:t>Image Source: The MIT Joint Program on the Science and Policy of Global Change </a:t>
            </a:r>
          </a:p>
          <a:p>
            <a:r>
              <a:rPr lang="en-US" dirty="0" smtClean="0">
                <a:hlinkClick r:id="rId4"/>
              </a:rPr>
              <a:t>http</a:t>
            </a:r>
            <a:r>
              <a:rPr lang="en-US" dirty="0">
                <a:hlinkClick r:id="rId4"/>
              </a:rPr>
              <a:t>://globalchange.mit.edu</a:t>
            </a:r>
            <a:endParaRPr lang="en-US" dirty="0"/>
          </a:p>
        </p:txBody>
      </p:sp>
    </p:spTree>
    <p:extLst>
      <p:ext uri="{BB962C8B-B14F-4D97-AF65-F5344CB8AC3E}">
        <p14:creationId xmlns:p14="http://schemas.microsoft.com/office/powerpoint/2010/main" xmlns="" val="2225222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ur_changing_planet_2009_105_20090708_1347252060.jpg"/>
          <p:cNvPicPr>
            <a:picLocks noChangeAspect="1"/>
          </p:cNvPicPr>
          <p:nvPr/>
        </p:nvPicPr>
        <p:blipFill>
          <a:blip r:embed="rId3"/>
          <a:stretch>
            <a:fillRect/>
          </a:stretch>
        </p:blipFill>
        <p:spPr>
          <a:xfrm>
            <a:off x="1168400" y="190500"/>
            <a:ext cx="6667500" cy="6667500"/>
          </a:xfrm>
          <a:prstGeom prst="rect">
            <a:avLst/>
          </a:prstGeom>
        </p:spPr>
      </p:pic>
      <p:sp>
        <p:nvSpPr>
          <p:cNvPr id="2" name="Title 1"/>
          <p:cNvSpPr>
            <a:spLocks noGrp="1"/>
          </p:cNvSpPr>
          <p:nvPr>
            <p:ph type="title"/>
          </p:nvPr>
        </p:nvSpPr>
        <p:spPr/>
        <p:txBody>
          <a:bodyPr>
            <a:normAutofit/>
          </a:bodyPr>
          <a:lstStyle/>
          <a:p>
            <a:r>
              <a:rPr lang="en-US" dirty="0" smtClean="0">
                <a:solidFill>
                  <a:srgbClr val="FFFFFF"/>
                </a:solidFill>
                <a:latin typeface="Gill Sans Light"/>
                <a:cs typeface="Gill Sans Light"/>
              </a:rPr>
              <a:t>COMPLEXITY</a:t>
            </a:r>
            <a:endParaRPr lang="en-US" dirty="0">
              <a:solidFill>
                <a:srgbClr val="FFFFFF"/>
              </a:solidFill>
              <a:latin typeface="Gill Sans Light"/>
              <a:cs typeface="Gill Sans Ligh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our_changing_planet_2009_70_20090708_1466561211.jpg"/>
          <p:cNvPicPr>
            <a:picLocks noChangeAspect="1"/>
          </p:cNvPicPr>
          <p:nvPr/>
        </p:nvPicPr>
        <p:blipFill>
          <a:blip r:embed="rId3"/>
          <a:stretch>
            <a:fillRect/>
          </a:stretch>
        </p:blipFill>
        <p:spPr>
          <a:xfrm>
            <a:off x="1066799" y="440944"/>
            <a:ext cx="7042929" cy="6284976"/>
          </a:xfrm>
          <a:prstGeom prst="rect">
            <a:avLst/>
          </a:prstGeom>
        </p:spPr>
      </p:pic>
      <p:sp>
        <p:nvSpPr>
          <p:cNvPr id="4" name="Title 3"/>
          <p:cNvSpPr>
            <a:spLocks noGrp="1"/>
          </p:cNvSpPr>
          <p:nvPr>
            <p:ph type="title"/>
          </p:nvPr>
        </p:nvSpPr>
        <p:spPr>
          <a:xfrm>
            <a:off x="-741680" y="3972560"/>
            <a:ext cx="8229600" cy="1143000"/>
          </a:xfrm>
        </p:spPr>
        <p:txBody>
          <a:bodyPr/>
          <a:lstStyle/>
          <a:p>
            <a:r>
              <a:rPr lang="en-US" dirty="0" smtClean="0">
                <a:solidFill>
                  <a:srgbClr val="FFFFFF"/>
                </a:solidFill>
                <a:latin typeface="Gill Sans Light"/>
                <a:cs typeface="Gill Sans Light"/>
              </a:rPr>
              <a:t>UNCERTAINTY</a:t>
            </a:r>
            <a:endParaRPr lang="en-US" dirty="0">
              <a:solidFill>
                <a:srgbClr val="FFFFFF"/>
              </a:solidFill>
              <a:latin typeface="Gill Sans Light"/>
              <a:cs typeface="Gill Sans Ligh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97760" y="314960"/>
            <a:ext cx="4683760" cy="1107996"/>
          </a:xfrm>
          <a:prstGeom prst="rect">
            <a:avLst/>
          </a:prstGeom>
          <a:noFill/>
        </p:spPr>
        <p:txBody>
          <a:bodyPr wrap="square" rtlCol="0">
            <a:spAutoFit/>
          </a:bodyPr>
          <a:lstStyle/>
          <a:p>
            <a:r>
              <a:rPr lang="en-US" sz="6600" dirty="0" smtClean="0">
                <a:latin typeface="Gill Sans Light"/>
                <a:cs typeface="Gill Sans Light"/>
              </a:rPr>
              <a:t>POLITICAL</a:t>
            </a:r>
            <a:endParaRPr lang="en-US" sz="6600" dirty="0">
              <a:latin typeface="Gill Sans Light"/>
              <a:cs typeface="Gill Sans Light"/>
            </a:endParaRPr>
          </a:p>
        </p:txBody>
      </p:sp>
      <p:pic>
        <p:nvPicPr>
          <p:cNvPr id="2" name="Picture 1" descr="climate-change-science-v-politics-cartoo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52220" y="1635760"/>
            <a:ext cx="6477000" cy="5016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Learning Objectives</a:t>
            </a:r>
            <a:endParaRPr lang="en-US" dirty="0"/>
          </a:p>
        </p:txBody>
      </p:sp>
      <p:sp>
        <p:nvSpPr>
          <p:cNvPr id="3" name="Content Placeholder 2"/>
          <p:cNvSpPr>
            <a:spLocks noGrp="1"/>
          </p:cNvSpPr>
          <p:nvPr>
            <p:ph idx="1"/>
          </p:nvPr>
        </p:nvSpPr>
        <p:spPr/>
        <p:txBody>
          <a:bodyPr>
            <a:normAutofit fontScale="85000" lnSpcReduction="10000"/>
          </a:bodyPr>
          <a:lstStyle/>
          <a:p>
            <a:pPr marL="685800" lvl="0" indent="-685800" algn="l">
              <a:buFont typeface="Arial"/>
              <a:buChar char="•"/>
            </a:pPr>
            <a:r>
              <a:rPr lang="en-US" sz="3900" dirty="0" smtClean="0"/>
              <a:t>Define critical climate change policy or policy elements among various sectors. (Ch2)</a:t>
            </a:r>
          </a:p>
          <a:p>
            <a:pPr marL="0" lvl="0" indent="0" algn="l"/>
            <a:endParaRPr lang="en-US" sz="3900" dirty="0" smtClean="0"/>
          </a:p>
          <a:p>
            <a:pPr marL="685800" lvl="0" indent="-685800" algn="l">
              <a:buFont typeface="Arial"/>
              <a:buChar char="•"/>
            </a:pPr>
            <a:r>
              <a:rPr lang="en-US" sz="3900" dirty="0" smtClean="0"/>
              <a:t>Differentiate among climate change policy types (e.g. mitigation, adaptation, emergency preparedness).(Ch2)</a:t>
            </a:r>
          </a:p>
          <a:p>
            <a:pPr lvl="0">
              <a:buNone/>
            </a:pPr>
            <a:endParaRPr lang="en-US" sz="3900" dirty="0" smtClean="0"/>
          </a:p>
          <a:p>
            <a:pPr marL="685800" lvl="0" indent="-685800" algn="l">
              <a:buFont typeface="Arial"/>
              <a:buChar char="•"/>
            </a:pPr>
            <a:r>
              <a:rPr lang="en-US" sz="3900" dirty="0" smtClean="0"/>
              <a:t>Evaluate appropriateness of HIA on various climate change policy types.(Ch3)</a:t>
            </a:r>
          </a:p>
          <a:p>
            <a:pPr lvl="0">
              <a:buNone/>
            </a:pPr>
            <a:endParaRPr lang="en-US" sz="512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a:t>
            </a:r>
            <a:r>
              <a:rPr lang="en-US" dirty="0"/>
              <a:t>Learning Objectives</a:t>
            </a:r>
          </a:p>
        </p:txBody>
      </p:sp>
      <p:sp>
        <p:nvSpPr>
          <p:cNvPr id="3" name="Content Placeholder 2"/>
          <p:cNvSpPr>
            <a:spLocks noGrp="1"/>
          </p:cNvSpPr>
          <p:nvPr>
            <p:ph idx="1"/>
          </p:nvPr>
        </p:nvSpPr>
        <p:spPr/>
        <p:txBody>
          <a:bodyPr>
            <a:normAutofit fontScale="92500" lnSpcReduction="20000"/>
          </a:bodyPr>
          <a:lstStyle/>
          <a:p>
            <a:pPr marL="571500" indent="-571500" algn="l">
              <a:buFont typeface="Arial"/>
              <a:buChar char="•"/>
            </a:pPr>
            <a:r>
              <a:rPr lang="en-US" sz="3600" dirty="0"/>
              <a:t>Appropriately scope a potential climate change policy based policy type and available resources</a:t>
            </a:r>
            <a:r>
              <a:rPr lang="en-US" sz="3600" dirty="0" smtClean="0"/>
              <a:t>. (Ch4) </a:t>
            </a:r>
          </a:p>
          <a:p>
            <a:pPr marL="571500" indent="-571500" algn="l">
              <a:buFont typeface="Arial"/>
              <a:buChar char="•"/>
            </a:pPr>
            <a:endParaRPr lang="en-US" sz="3600" dirty="0"/>
          </a:p>
          <a:p>
            <a:pPr marL="571500" indent="-571500" algn="l">
              <a:buFont typeface="Arial"/>
              <a:buChar char="•"/>
            </a:pPr>
            <a:r>
              <a:rPr lang="en-US" sz="3600" dirty="0" smtClean="0"/>
              <a:t>Determine </a:t>
            </a:r>
            <a:r>
              <a:rPr lang="en-US" sz="3600" dirty="0"/>
              <a:t>the apparent co-benefits and co-costs for climate change </a:t>
            </a:r>
            <a:r>
              <a:rPr lang="en-US" sz="3600" dirty="0" smtClean="0"/>
              <a:t>policy.(Ch3 and 4)</a:t>
            </a:r>
          </a:p>
          <a:p>
            <a:pPr marL="457200" indent="-457200" algn="l">
              <a:buFont typeface="Arial"/>
              <a:buChar char="•"/>
            </a:pPr>
            <a:endParaRPr lang="en-US" sz="3429" dirty="0" smtClean="0"/>
          </a:p>
          <a:p>
            <a:pPr marL="457200" lvl="0" indent="-457200" algn="l">
              <a:buFont typeface="Arial"/>
              <a:buChar char="•"/>
            </a:pPr>
            <a:r>
              <a:rPr lang="en-US" sz="3429" dirty="0" smtClean="0"/>
              <a:t>Delineate the critical pathways between climate change policy and population health effects, encompassing direct and indirect mechanisms.(Ch3 and 4)</a:t>
            </a:r>
          </a:p>
          <a:p>
            <a:pPr lvl="0">
              <a:buNone/>
            </a:pPr>
            <a:endParaRPr lang="en-US" sz="3429" dirty="0" smtClean="0"/>
          </a:p>
          <a:p>
            <a:pPr>
              <a:buNone/>
            </a:pPr>
            <a:endParaRPr lang="en-US" sz="3429" dirty="0" smtClean="0"/>
          </a:p>
        </p:txBody>
      </p:sp>
    </p:spTree>
    <p:extLst>
      <p:ext uri="{BB962C8B-B14F-4D97-AF65-F5344CB8AC3E}">
        <p14:creationId xmlns:p14="http://schemas.microsoft.com/office/powerpoint/2010/main" xmlns="" val="3928508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a:t>
            </a:r>
            <a:r>
              <a:rPr lang="en-US" dirty="0"/>
              <a:t>Learning Objectives</a:t>
            </a:r>
          </a:p>
        </p:txBody>
      </p:sp>
      <p:sp>
        <p:nvSpPr>
          <p:cNvPr id="3" name="Content Placeholder 2"/>
          <p:cNvSpPr>
            <a:spLocks noGrp="1"/>
          </p:cNvSpPr>
          <p:nvPr>
            <p:ph idx="1"/>
          </p:nvPr>
        </p:nvSpPr>
        <p:spPr/>
        <p:txBody>
          <a:bodyPr>
            <a:normAutofit/>
          </a:bodyPr>
          <a:lstStyle/>
          <a:p>
            <a:pPr marL="457200" lvl="0" indent="-457200" algn="l">
              <a:buFont typeface="Arial"/>
              <a:buChar char="•"/>
            </a:pPr>
            <a:r>
              <a:rPr lang="en-US" sz="3429" dirty="0"/>
              <a:t>Understand how HIAs on climate change policy can address equity.(Ch4</a:t>
            </a:r>
            <a:r>
              <a:rPr lang="en-US" sz="3429" dirty="0" smtClean="0"/>
              <a:t>)</a:t>
            </a:r>
          </a:p>
          <a:p>
            <a:pPr marL="457200" indent="-457200" algn="l">
              <a:buFont typeface="Arial"/>
              <a:buChar char="•"/>
            </a:pPr>
            <a:endParaRPr lang="en-US" sz="3429" dirty="0"/>
          </a:p>
          <a:p>
            <a:pPr marL="457200" indent="-457200" algn="l">
              <a:buFont typeface="Arial"/>
              <a:buChar char="•"/>
            </a:pPr>
            <a:r>
              <a:rPr lang="en-US" sz="3429" dirty="0" smtClean="0"/>
              <a:t>Identify relevant quantitative methods to measure these health effects.(Ch5)</a:t>
            </a:r>
          </a:p>
          <a:p>
            <a:pPr marL="457200" lvl="0" indent="-457200" algn="l">
              <a:buFont typeface="Arial"/>
              <a:buChar char="•"/>
            </a:pPr>
            <a:endParaRPr lang="en-US" sz="3429" dirty="0" smtClean="0"/>
          </a:p>
          <a:p>
            <a:pPr marL="457200" lvl="0" indent="-457200" algn="l">
              <a:buFont typeface="Arial"/>
              <a:buChar char="•"/>
            </a:pPr>
            <a:r>
              <a:rPr lang="en-US" sz="3429" dirty="0" smtClean="0"/>
              <a:t>Develop appropriate climate change policy communication techniques.(Ch6)</a:t>
            </a:r>
          </a:p>
          <a:p>
            <a:pPr>
              <a:buNone/>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sz="6600" dirty="0"/>
              <a:t>Toolkit </a:t>
            </a:r>
            <a:r>
              <a:rPr lang="en-US" sz="6600" dirty="0" smtClean="0"/>
              <a:t>Review</a:t>
            </a:r>
            <a:br>
              <a:rPr lang="en-US" sz="6600" dirty="0" smtClean="0"/>
            </a:br>
            <a:endParaRPr lang="en-US" sz="6600" dirty="0"/>
          </a:p>
        </p:txBody>
      </p:sp>
    </p:spTree>
    <p:extLst>
      <p:ext uri="{BB962C8B-B14F-4D97-AF65-F5344CB8AC3E}">
        <p14:creationId xmlns:p14="http://schemas.microsoft.com/office/powerpoint/2010/main" xmlns="" val="32925651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arkcountyHIA.tiff"/>
          <p:cNvPicPr>
            <a:picLocks noChangeAspect="1"/>
          </p:cNvPicPr>
          <p:nvPr/>
        </p:nvPicPr>
        <p:blipFill>
          <a:blip r:embed="rId3"/>
          <a:stretch>
            <a:fillRect/>
          </a:stretch>
        </p:blipFill>
        <p:spPr>
          <a:xfrm>
            <a:off x="376848" y="82551"/>
            <a:ext cx="2996272" cy="3777596"/>
          </a:xfrm>
          <a:prstGeom prst="rect">
            <a:avLst/>
          </a:prstGeom>
        </p:spPr>
      </p:pic>
      <p:pic>
        <p:nvPicPr>
          <p:cNvPr id="5" name="Picture 4" descr="portlandtoLAkeOswegoHIA.tiff"/>
          <p:cNvPicPr>
            <a:picLocks noChangeAspect="1"/>
          </p:cNvPicPr>
          <p:nvPr/>
        </p:nvPicPr>
        <p:blipFill>
          <a:blip r:embed="rId4"/>
          <a:stretch>
            <a:fillRect/>
          </a:stretch>
        </p:blipFill>
        <p:spPr>
          <a:xfrm>
            <a:off x="2494487" y="782320"/>
            <a:ext cx="2691951" cy="3495040"/>
          </a:xfrm>
          <a:prstGeom prst="rect">
            <a:avLst/>
          </a:prstGeom>
        </p:spPr>
      </p:pic>
      <p:pic>
        <p:nvPicPr>
          <p:cNvPr id="6" name="Picture 5" descr="atlantabeltlinehiaimage.tiff"/>
          <p:cNvPicPr>
            <a:picLocks noChangeAspect="1"/>
          </p:cNvPicPr>
          <p:nvPr/>
        </p:nvPicPr>
        <p:blipFill>
          <a:blip r:embed="rId5"/>
          <a:stretch>
            <a:fillRect/>
          </a:stretch>
        </p:blipFill>
        <p:spPr>
          <a:xfrm>
            <a:off x="906140" y="2733040"/>
            <a:ext cx="2892213" cy="3796030"/>
          </a:xfrm>
          <a:prstGeom prst="rect">
            <a:avLst/>
          </a:prstGeom>
        </p:spPr>
      </p:pic>
      <p:sp>
        <p:nvSpPr>
          <p:cNvPr id="2" name="Title 1"/>
          <p:cNvSpPr>
            <a:spLocks noGrp="1"/>
          </p:cNvSpPr>
          <p:nvPr>
            <p:ph type="title"/>
          </p:nvPr>
        </p:nvSpPr>
        <p:spPr>
          <a:xfrm>
            <a:off x="5216918" y="2529840"/>
            <a:ext cx="3744202" cy="2269964"/>
          </a:xfrm>
        </p:spPr>
        <p:txBody>
          <a:bodyPr>
            <a:noAutofit/>
          </a:bodyPr>
          <a:lstStyle/>
          <a:p>
            <a:r>
              <a:rPr lang="en-US" sz="3600" dirty="0" smtClean="0">
                <a:solidFill>
                  <a:srgbClr val="FF0000"/>
                </a:solidFill>
              </a:rPr>
              <a:t>HIA Review: </a:t>
            </a:r>
            <a:br>
              <a:rPr lang="en-US" sz="3600" dirty="0" smtClean="0">
                <a:solidFill>
                  <a:srgbClr val="FF0000"/>
                </a:solidFill>
              </a:rPr>
            </a:br>
            <a:r>
              <a:rPr lang="en-US" sz="3600" dirty="0" smtClean="0">
                <a:solidFill>
                  <a:srgbClr val="FF0000"/>
                </a:solidFill>
              </a:rPr>
              <a:t>Climate Change-Related Projects or Policies…</a:t>
            </a:r>
            <a:br>
              <a:rPr lang="en-US" sz="3600" dirty="0" smtClean="0">
                <a:solidFill>
                  <a:srgbClr val="FF0000"/>
                </a:solidFill>
              </a:rPr>
            </a:br>
            <a:r>
              <a:rPr lang="en-US" sz="3600" dirty="0" smtClean="0">
                <a:solidFill>
                  <a:srgbClr val="FF0000"/>
                </a:solidFill>
              </a:rPr>
              <a:t>But Not in HIA Report</a:t>
            </a:r>
            <a:endParaRPr lang="en-US" sz="3600" dirty="0">
              <a:solidFill>
                <a:srgbClr val="FF0000"/>
              </a:solidFill>
            </a:endParaRPr>
          </a:p>
        </p:txBody>
      </p:sp>
    </p:spTree>
    <p:extLst>
      <p:ext uri="{BB962C8B-B14F-4D97-AF65-F5344CB8AC3E}">
        <p14:creationId xmlns:p14="http://schemas.microsoft.com/office/powerpoint/2010/main" xmlns="" val="322154782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our_changing_planet_2008_166_20090708_207184223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0"/>
            <a:ext cx="6858000" cy="6858000"/>
          </a:xfrm>
          <a:prstGeom prst="rect">
            <a:avLst/>
          </a:prstGeom>
        </p:spPr>
      </p:pic>
      <p:sp>
        <p:nvSpPr>
          <p:cNvPr id="4" name="Title 3"/>
          <p:cNvSpPr>
            <a:spLocks noGrp="1"/>
          </p:cNvSpPr>
          <p:nvPr>
            <p:ph type="title"/>
          </p:nvPr>
        </p:nvSpPr>
        <p:spPr>
          <a:xfrm>
            <a:off x="254000" y="0"/>
            <a:ext cx="8636000" cy="660400"/>
          </a:xfrm>
        </p:spPr>
        <p:txBody>
          <a:bodyPr>
            <a:noAutofit/>
          </a:bodyPr>
          <a:lstStyle/>
          <a:p>
            <a:pPr algn="ctr"/>
            <a:r>
              <a:rPr lang="en-US" sz="3600" dirty="0" smtClean="0">
                <a:solidFill>
                  <a:schemeClr val="bg1"/>
                </a:solidFill>
              </a:rPr>
              <a:t>Climate Change &amp; Health Review</a:t>
            </a:r>
            <a:endParaRPr lang="en-US" sz="3600" dirty="0">
              <a:solidFill>
                <a:schemeClr val="bg1"/>
              </a:solidFill>
            </a:endParaRPr>
          </a:p>
        </p:txBody>
      </p:sp>
    </p:spTree>
    <p:extLst>
      <p:ext uri="{BB962C8B-B14F-4D97-AF65-F5344CB8AC3E}">
        <p14:creationId xmlns:p14="http://schemas.microsoft.com/office/powerpoint/2010/main" xmlns="" val="129894295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7D2D28E1DCE5479F7E6CEA8BBBE69F" ma:contentTypeVersion="18" ma:contentTypeDescription="Create a new document." ma:contentTypeScope="" ma:versionID="5f48d8e439eeb35d90b624bf4ad5645a">
  <xsd:schema xmlns:xsd="http://www.w3.org/2001/XMLSchema" xmlns:xs="http://www.w3.org/2001/XMLSchema" xmlns:p="http://schemas.microsoft.com/office/2006/metadata/properties" xmlns:ns1="http://schemas.microsoft.com/sharepoint/v3" xmlns:ns2="59da1016-2a1b-4f8a-9768-d7a4932f6f16" xmlns:ns3="0a694952-cb22-40ec-9f67-04f82ac00161" targetNamespace="http://schemas.microsoft.com/office/2006/metadata/properties" ma:root="true" ma:fieldsID="d0f8173e761758672fcd094938a7baab" ns1:_="" ns2:_="" ns3:_="">
    <xsd:import namespace="http://schemas.microsoft.com/sharepoint/v3"/>
    <xsd:import namespace="59da1016-2a1b-4f8a-9768-d7a4932f6f16"/>
    <xsd:import namespace="0a694952-cb22-40ec-9f67-04f82ac00161"/>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a694952-cb22-40ec-9f67-04f82ac00161"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https://www.oregon.gov/oha/PH/HEALTHYENVIRONMENTS/TRACKINGASSESSMENT/HEALTHIMPACTASSESSMENT/Documents/Upstream%20HIA%20Climate%20Training/hiaccpolicytrng_ch1_.28.12.pptx</Url>
      <Description>Slide 1</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Meta_x0020_Description xmlns="0a694952-cb22-40ec-9f67-04f82ac00161" xsi:nil="true"/>
    <DocumentExpirationDate xmlns="59da1016-2a1b-4f8a-9768-d7a4932f6f16" xsi:nil="true"/>
    <IATopic xmlns="59da1016-2a1b-4f8a-9768-d7a4932f6f16" xsi:nil="true"/>
    <Meta_x0020_Keywords xmlns="0a694952-cb22-40ec-9f67-04f82ac00161" xsi:nil="true"/>
  </documentManagement>
</p:properties>
</file>

<file path=customXml/itemProps1.xml><?xml version="1.0" encoding="utf-8"?>
<ds:datastoreItem xmlns:ds="http://schemas.openxmlformats.org/officeDocument/2006/customXml" ds:itemID="{B9245E43-D54F-4095-83E5-6CEAEC9A7B79}"/>
</file>

<file path=customXml/itemProps2.xml><?xml version="1.0" encoding="utf-8"?>
<ds:datastoreItem xmlns:ds="http://schemas.openxmlformats.org/officeDocument/2006/customXml" ds:itemID="{F5F2C9A7-8E9E-4419-BADA-80E8C8AD6701}"/>
</file>

<file path=customXml/itemProps3.xml><?xml version="1.0" encoding="utf-8"?>
<ds:datastoreItem xmlns:ds="http://schemas.openxmlformats.org/officeDocument/2006/customXml" ds:itemID="{CF3ACECA-3F9A-4CB3-8845-E564AB37F1EE}"/>
</file>

<file path=docProps/app.xml><?xml version="1.0" encoding="utf-8"?>
<Properties xmlns="http://schemas.openxmlformats.org/officeDocument/2006/extended-properties" xmlns:vt="http://schemas.openxmlformats.org/officeDocument/2006/docPropsVTypes">
  <TotalTime>5910</TotalTime>
  <Words>3848</Words>
  <Application>Microsoft Office PowerPoint</Application>
  <PresentationFormat>On-screen Show (4:3)</PresentationFormat>
  <Paragraphs>421</Paragraphs>
  <Slides>35</Slides>
  <Notes>25</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Title &amp; Subtitle</vt:lpstr>
      <vt:lpstr>Using HIA  on Climate Change Policy:  A Training Course for Public Health Professionals</vt:lpstr>
      <vt:lpstr>Trainer Expectations</vt:lpstr>
      <vt:lpstr>Module Description</vt:lpstr>
      <vt:lpstr>Module Learning Objectives</vt:lpstr>
      <vt:lpstr>Module Learning Objectives</vt:lpstr>
      <vt:lpstr>Module Learning Objectives</vt:lpstr>
      <vt:lpstr>Slide 8</vt:lpstr>
      <vt:lpstr>HIA Review:  Climate Change-Related Projects or Policies… But Not in HIA Report</vt:lpstr>
      <vt:lpstr>Climate Change &amp; Health Review</vt:lpstr>
      <vt:lpstr>Extreme Weather</vt:lpstr>
      <vt:lpstr>Affects Basic Necessities</vt:lpstr>
      <vt:lpstr>Slide 13</vt:lpstr>
      <vt:lpstr>Slide 14</vt:lpstr>
      <vt:lpstr>Slide 15</vt:lpstr>
      <vt:lpstr>Vibrio parahaemolyticus Outbreak Alaska – 2004</vt:lpstr>
      <vt:lpstr>Projected Changes in Extreme,  Rare Weather Events (“1 in 20 years”) 2080-2099 </vt:lpstr>
      <vt:lpstr>Health Impacts by Event:  U.S. Hurricane Deaths </vt:lpstr>
      <vt:lpstr>Slide 19</vt:lpstr>
      <vt:lpstr>Projected Changes in Ozone and Related Deaths,  New York Metro Area</vt:lpstr>
      <vt:lpstr>Impacts Will Depend on Local Context</vt:lpstr>
      <vt:lpstr>HIA Review</vt:lpstr>
      <vt:lpstr> Key Goals of an HIA</vt:lpstr>
      <vt:lpstr>Other Forms of Assessment</vt:lpstr>
      <vt:lpstr>Other Forms of Assessment</vt:lpstr>
      <vt:lpstr>Unique HIA Features</vt:lpstr>
      <vt:lpstr>Slide 27</vt:lpstr>
      <vt:lpstr>Definitions </vt:lpstr>
      <vt:lpstr>HIA Predicts Impacts on Health</vt:lpstr>
      <vt:lpstr>Slide 30</vt:lpstr>
      <vt:lpstr>Health Determinant Pathway Sample</vt:lpstr>
      <vt:lpstr>Training Module Orientation: Steps of an HIA</vt:lpstr>
      <vt:lpstr>Slide 33</vt:lpstr>
      <vt:lpstr>COMPLEXITY</vt:lpstr>
      <vt:lpstr>UNCERTAINTY</vt:lpstr>
      <vt:lpstr>Slide 36</vt:lpstr>
    </vt:vector>
  </TitlesOfParts>
  <Company>Upstream Public Health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Tia Henderson</dc:creator>
  <cp:lastModifiedBy>OR0208096</cp:lastModifiedBy>
  <cp:revision>204</cp:revision>
  <cp:lastPrinted>2011-07-26T20:44:23Z</cp:lastPrinted>
  <dcterms:created xsi:type="dcterms:W3CDTF">2011-09-06T16:54:35Z</dcterms:created>
  <dcterms:modified xsi:type="dcterms:W3CDTF">2013-04-11T23:11:54Z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0x010100367D2D28E1DCE5479F7E6CEA8BBBE69F</vt:lpwstr>
  </property>
  <property fmtid="{D5CDD505-2E9C-101B-9397-08002B2CF9AE}" pid="3" name="WorkflowChangePath">
    <vt:lpwstr>e77a80a3-a184-4998-b014-5cc02e80c39b,2;</vt:lpwstr>
  </property>
</Properties>
</file>