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72" r:id="rId5"/>
    <p:sldId id="278" r:id="rId6"/>
    <p:sldId id="305" r:id="rId7"/>
    <p:sldId id="283" r:id="rId8"/>
    <p:sldId id="261" r:id="rId9"/>
    <p:sldId id="266" r:id="rId10"/>
    <p:sldId id="262" r:id="rId11"/>
    <p:sldId id="259" r:id="rId12"/>
    <p:sldId id="282" r:id="rId13"/>
    <p:sldId id="286" r:id="rId14"/>
    <p:sldId id="293" r:id="rId15"/>
    <p:sldId id="292" r:id="rId16"/>
    <p:sldId id="287" r:id="rId17"/>
    <p:sldId id="303" r:id="rId18"/>
    <p:sldId id="273" r:id="rId19"/>
    <p:sldId id="288" r:id="rId20"/>
    <p:sldId id="294" r:id="rId21"/>
    <p:sldId id="304" r:id="rId22"/>
    <p:sldId id="284" r:id="rId23"/>
    <p:sldId id="296" r:id="rId24"/>
    <p:sldId id="289" r:id="rId25"/>
    <p:sldId id="307" r:id="rId26"/>
    <p:sldId id="264" r:id="rId27"/>
    <p:sldId id="299" r:id="rId28"/>
    <p:sldId id="301" r:id="rId29"/>
    <p:sldId id="300" r:id="rId30"/>
    <p:sldId id="306" r:id="rId31"/>
    <p:sldId id="302" r:id="rId32"/>
    <p:sldId id="280" r:id="rId33"/>
    <p:sldId id="281"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4FF4615-369A-193D-CB70-43D67956BA4F}" name="Alto Cheryl L" initials="ACL" userId="S::CHERYL.L.ALTO@oha.oregon.gov::af7c7e55-8644-4958-931c-c55cfc1890ff" providerId="AD"/>
  <p188:author id="{FA5AB579-4131-8004-FB22-D957B460054F}" name="Medlen Joan E" initials="MJE" userId="S::JOAN.E.MEDLEN@oha.oregon.gov::815c5f0e-06fd-412d-be0f-c8fa188e3ce3" providerId="AD"/>
  <p188:author id="{6E75BFAC-2DAF-8D6E-9580-1D76ED199782}" name="Beth Lanham (she/her)" initials="B(" userId="S::elizabeth.l.lanham@oha.oregon.gov::c1d74b4b-2e1d-48e1-a4c3-29413a83afbf" providerId="AD"/>
  <p188:author id="{88613FF5-166C-F684-B5ED-9AC611835956}" name="Johnson Erica A" initials="JEA" userId="S::ERICA.A.JOHNSON2@oha.oregon.gov::caa91a3d-13ab-495f-a016-64207bb865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A76"/>
    <a:srgbClr val="414951"/>
    <a:srgbClr val="53513B"/>
    <a:srgbClr val="A09D79"/>
    <a:srgbClr val="637700"/>
    <a:srgbClr val="D1D8B7"/>
    <a:srgbClr val="AD5C4D"/>
    <a:srgbClr val="543E35"/>
    <a:srgbClr val="FFF4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guide orient="horz" pos="528"/>
        <p:guide pos="3864"/>
        <p:guide orient="horz" pos="1272"/>
        <p:guide orient="horz" pos="2312"/>
        <p:guide orient="horz" pos="1944"/>
        <p:guide orient="horz" pos="23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9/21/2023</a:t>
            </a:fld>
            <a:endParaRPr lang="en-US"/>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9/21/2023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1</a:t>
            </a:fld>
            <a:endParaRPr lang="en-US" noProof="0"/>
          </a:p>
        </p:txBody>
      </p:sp>
    </p:spTree>
    <p:extLst>
      <p:ext uri="{BB962C8B-B14F-4D97-AF65-F5344CB8AC3E}">
        <p14:creationId xmlns:p14="http://schemas.microsoft.com/office/powerpoint/2010/main" val="217789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414951"/>
                </a:solidFill>
              </a:rPr>
              <a:t>Answers: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rgbClr val="414951"/>
                </a:solidFill>
              </a:rPr>
              <a:t>The “Risk Factors” subtab of the Health History Tab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rgbClr val="414951"/>
                </a:solidFill>
              </a:rPr>
              <a:t>The “Risk Factors” subtab of the Diet Assessment Tab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rgbClr val="414951"/>
                </a:solidFill>
              </a:rPr>
              <a:t>The “Risks/Interventions” subtab of the NE Plan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41495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414951"/>
                </a:solidFill>
              </a:rPr>
              <a:t>Risk 603 Information Sheet: https://www.oregon.gov/oha/PH/HEALTHYPEOPLEFAMILIES/WIC/Documents/modules/risk/603.pdf</a:t>
            </a:r>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a:p>
        </p:txBody>
      </p:sp>
    </p:spTree>
    <p:extLst>
      <p:ext uri="{BB962C8B-B14F-4D97-AF65-F5344CB8AC3E}">
        <p14:creationId xmlns:p14="http://schemas.microsoft.com/office/powerpoint/2010/main" val="162033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15</a:t>
            </a:fld>
            <a:endParaRPr lang="en-US"/>
          </a:p>
        </p:txBody>
      </p:sp>
    </p:spTree>
    <p:extLst>
      <p:ext uri="{BB962C8B-B14F-4D97-AF65-F5344CB8AC3E}">
        <p14:creationId xmlns:p14="http://schemas.microsoft.com/office/powerpoint/2010/main" val="291572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Risk Summary Job Aid: https://www.oregon.gov/oha/PH/HEALTHYPEOPLEFAMILIES/WIC/Documents/modules/risk/risk-8-1-ja-risk-summary.pdfI </a:t>
            </a:r>
          </a:p>
        </p:txBody>
      </p:sp>
      <p:sp>
        <p:nvSpPr>
          <p:cNvPr id="4" name="Slide Number Placeholder 3"/>
          <p:cNvSpPr>
            <a:spLocks noGrp="1"/>
          </p:cNvSpPr>
          <p:nvPr>
            <p:ph type="sldNum" sz="quarter" idx="5"/>
          </p:nvPr>
        </p:nvSpPr>
        <p:spPr/>
        <p:txBody>
          <a:bodyPr/>
          <a:lstStyle/>
          <a:p>
            <a:fld id="{7C366290-4595-5745-A50F-D5EC13BAC604}" type="slidenum">
              <a:rPr lang="en-US" smtClean="0"/>
              <a:t>16</a:t>
            </a:fld>
            <a:endParaRPr lang="en-US"/>
          </a:p>
        </p:txBody>
      </p:sp>
    </p:spTree>
    <p:extLst>
      <p:ext uri="{BB962C8B-B14F-4D97-AF65-F5344CB8AC3E}">
        <p14:creationId xmlns:p14="http://schemas.microsoft.com/office/powerpoint/2010/main" val="165576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Risk Summary Job Aid: https://www.oregon.gov/oha/PH/HEALTHYPEOPLEFAMILIES/WIC/Documents/modules/risk/risk-8-1-ja-risk-summary.pdf</a:t>
            </a:r>
          </a:p>
          <a:p>
            <a:endParaRPr lang="en-US" b="0"/>
          </a:p>
          <a:p>
            <a:r>
              <a:rPr lang="en-US" b="0"/>
              <a:t>The “Risk Name” is a link that goes to the corresponding Risk Information Sheet and the “Additional Action/Documentation” column makes it clear for each risk what is required.</a:t>
            </a:r>
          </a:p>
        </p:txBody>
      </p:sp>
      <p:sp>
        <p:nvSpPr>
          <p:cNvPr id="4" name="Slide Number Placeholder 3"/>
          <p:cNvSpPr>
            <a:spLocks noGrp="1"/>
          </p:cNvSpPr>
          <p:nvPr>
            <p:ph type="sldNum" sz="quarter" idx="5"/>
          </p:nvPr>
        </p:nvSpPr>
        <p:spPr/>
        <p:txBody>
          <a:bodyPr/>
          <a:lstStyle/>
          <a:p>
            <a:fld id="{7C366290-4595-5745-A50F-D5EC13BAC604}" type="slidenum">
              <a:rPr lang="en-US" smtClean="0"/>
              <a:t>17</a:t>
            </a:fld>
            <a:endParaRPr lang="en-US"/>
          </a:p>
        </p:txBody>
      </p:sp>
    </p:spTree>
    <p:extLst>
      <p:ext uri="{BB962C8B-B14F-4D97-AF65-F5344CB8AC3E}">
        <p14:creationId xmlns:p14="http://schemas.microsoft.com/office/powerpoint/2010/main" val="153374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414951"/>
                </a:solidFill>
              </a:rPr>
              <a:t>Answer: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rgbClr val="414951"/>
                </a:solidFill>
              </a:rPr>
              <a:t>74% of dietary risks (400s) require additional documentation</a:t>
            </a:r>
          </a:p>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18</a:t>
            </a:fld>
            <a:endParaRPr lang="en-US" noProof="0"/>
          </a:p>
        </p:txBody>
      </p:sp>
    </p:spTree>
    <p:extLst>
      <p:ext uri="{BB962C8B-B14F-4D97-AF65-F5344CB8AC3E}">
        <p14:creationId xmlns:p14="http://schemas.microsoft.com/office/powerpoint/2010/main" val="162331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19</a:t>
            </a:fld>
            <a:endParaRPr lang="en-US"/>
          </a:p>
        </p:txBody>
      </p:sp>
    </p:spTree>
    <p:extLst>
      <p:ext uri="{BB962C8B-B14F-4D97-AF65-F5344CB8AC3E}">
        <p14:creationId xmlns:p14="http://schemas.microsoft.com/office/powerpoint/2010/main" val="24424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355 Information Sheet: https://www.oregon.gov/oha/PH/HEALTHYPEOPLEFAMILIES/WIC/Documents/modules/risk/355.pdf</a:t>
            </a:r>
          </a:p>
          <a:p>
            <a:r>
              <a:rPr lang="en-US"/>
              <a:t>Risk 425.2 Information Sheet: https://www.oregon.gov/oha/PH/HEALTHYPEOPLEFAMILIES/WIC/Documents/modules/risk/425.2.pdf</a:t>
            </a:r>
          </a:p>
        </p:txBody>
      </p:sp>
      <p:sp>
        <p:nvSpPr>
          <p:cNvPr id="4" name="Slide Number Placeholder 3"/>
          <p:cNvSpPr>
            <a:spLocks noGrp="1"/>
          </p:cNvSpPr>
          <p:nvPr>
            <p:ph type="sldNum" sz="quarter" idx="5"/>
          </p:nvPr>
        </p:nvSpPr>
        <p:spPr/>
        <p:txBody>
          <a:bodyPr/>
          <a:lstStyle/>
          <a:p>
            <a:fld id="{7C366290-4595-5745-A50F-D5EC13BAC604}" type="slidenum">
              <a:rPr lang="en-US" smtClean="0"/>
              <a:t>20</a:t>
            </a:fld>
            <a:endParaRPr lang="en-US"/>
          </a:p>
        </p:txBody>
      </p:sp>
    </p:spTree>
    <p:extLst>
      <p:ext uri="{BB962C8B-B14F-4D97-AF65-F5344CB8AC3E}">
        <p14:creationId xmlns:p14="http://schemas.microsoft.com/office/powerpoint/2010/main" val="86155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103 Information Sheet: https://www.oregon.gov/oha/PH/HEALTHYPEOPLEFAMILIES/WIC/Documents/modules/risk/103.pdf</a:t>
            </a:r>
          </a:p>
          <a:p>
            <a:r>
              <a:rPr lang="en-US"/>
              <a:t>Risk 425.3 Information Sheet: https://www.oregon.gov/oha/PH/HEALTHYPEOPLEFAMILIES/WIC/Documents/modules/risk/425.3.pdf</a:t>
            </a:r>
          </a:p>
          <a:p>
            <a:r>
              <a:rPr lang="en-US"/>
              <a:t>Risk 302 Information Sheet: https://www.oregon.gov/oha/PH/HEALTHYPEOPLEFAMILIES/WIC/Documents/modules/risk/302.pdf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Risk Summary Job Aid: https://www.oregon.gov/oha/PH/HEALTHYPEOPLEFAMILIES/WIC/Documents/modules/risk/risk-8-1-ja-risk-summary.pdf</a:t>
            </a:r>
          </a:p>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21</a:t>
            </a:fld>
            <a:endParaRPr lang="en-US"/>
          </a:p>
        </p:txBody>
      </p:sp>
    </p:spTree>
    <p:extLst>
      <p:ext uri="{BB962C8B-B14F-4D97-AF65-F5344CB8AC3E}">
        <p14:creationId xmlns:p14="http://schemas.microsoft.com/office/powerpoint/2010/main" val="123735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414951"/>
              </a:solidFill>
            </a:endParaRPr>
          </a:p>
          <a:p>
            <a:r>
              <a:rPr lang="en-US"/>
              <a:t>Answers include (but not limited to):</a:t>
            </a:r>
          </a:p>
          <a:p>
            <a:pPr marL="742950" lvl="1" indent="-285750">
              <a:buFont typeface="Arial" panose="020B0604020202020204" pitchFamily="34" charset="0"/>
              <a:buChar char="•"/>
            </a:pPr>
            <a:r>
              <a:rPr lang="en-US" sz="1200"/>
              <a:t>Nutrition education and counseling</a:t>
            </a:r>
          </a:p>
          <a:p>
            <a:pPr marL="742950" lvl="1" indent="-285750">
              <a:buFont typeface="Arial" panose="020B0604020202020204" pitchFamily="34" charset="0"/>
              <a:buChar char="•"/>
            </a:pPr>
            <a:r>
              <a:rPr lang="en-US" sz="1200"/>
              <a:t>Referrals</a:t>
            </a:r>
          </a:p>
          <a:p>
            <a:pPr marL="742950" lvl="1" indent="-285750">
              <a:buFont typeface="Arial" panose="020B0604020202020204" pitchFamily="34" charset="0"/>
              <a:buChar char="•"/>
            </a:pPr>
            <a:r>
              <a:rPr lang="en-US" sz="1200"/>
              <a:t>Food packages</a:t>
            </a:r>
          </a:p>
          <a:p>
            <a:pPr marL="742950" lvl="1" indent="-285750">
              <a:buFont typeface="Arial" panose="020B0604020202020204" pitchFamily="34" charset="0"/>
              <a:buChar char="•"/>
            </a:pPr>
            <a:r>
              <a:rPr lang="en-US" sz="1200"/>
              <a:t>Breastfeeding promotion and support</a:t>
            </a:r>
          </a:p>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22</a:t>
            </a:fld>
            <a:endParaRPr lang="en-US" noProof="0"/>
          </a:p>
        </p:txBody>
      </p:sp>
    </p:spTree>
    <p:extLst>
      <p:ext uri="{BB962C8B-B14F-4D97-AF65-F5344CB8AC3E}">
        <p14:creationId xmlns:p14="http://schemas.microsoft.com/office/powerpoint/2010/main" val="15656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Risk 201 Information Sheet: https://www.oregon.gov/oha/PH/HEALTHYPEOPLEFAMILIES/WIC/Documents/modules/risk/201.pdf</a:t>
            </a:r>
          </a:p>
          <a:p>
            <a:r>
              <a:rPr lang="en-US"/>
              <a:t>Risk 341 Information Sheet: https://www.oregon.gov/oha/PH/HEALTHYPEOPLEFAMILIES/WIC/Documents/modules/risk/341.pdf</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23</a:t>
            </a:fld>
            <a:endParaRPr lang="en-US" noProof="0"/>
          </a:p>
        </p:txBody>
      </p:sp>
    </p:spTree>
    <p:extLst>
      <p:ext uri="{BB962C8B-B14F-4D97-AF65-F5344CB8AC3E}">
        <p14:creationId xmlns:p14="http://schemas.microsoft.com/office/powerpoint/2010/main" val="220646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Objectives:</a:t>
            </a:r>
          </a:p>
          <a:p>
            <a:endParaRPr lang="en-US"/>
          </a:p>
          <a:p>
            <a:r>
              <a:rPr lang="en-US"/>
              <a:t>At the end of this in-service staff will be able to:</a:t>
            </a:r>
          </a:p>
          <a:p>
            <a:pPr marL="628650" lvl="1" indent="-171450">
              <a:buFont typeface="Arial" panose="020B0604020202020204" pitchFamily="34" charset="0"/>
              <a:buChar char="•"/>
            </a:pPr>
            <a:r>
              <a:rPr lang="en-US"/>
              <a:t>Describe the importance of a complete nutrition assessment</a:t>
            </a:r>
          </a:p>
          <a:p>
            <a:pPr marL="628650" lvl="1" indent="-171450">
              <a:buFont typeface="Arial" panose="020B0604020202020204" pitchFamily="34" charset="0"/>
              <a:buChar char="•"/>
            </a:pPr>
            <a:r>
              <a:rPr lang="en-US"/>
              <a:t>Demonstrate how to add and remove a nutrition risk in TWIST</a:t>
            </a:r>
          </a:p>
          <a:p>
            <a:pPr marL="628650" lvl="1" indent="-171450">
              <a:buFont typeface="Arial" panose="020B0604020202020204" pitchFamily="34" charset="0"/>
              <a:buChar char="•"/>
            </a:pPr>
            <a:r>
              <a:rPr lang="en-US"/>
              <a:t>Describe how to confirm when a nutrition risk needs further documentation</a:t>
            </a:r>
          </a:p>
          <a:p>
            <a:pPr marL="628650" lvl="1" indent="-171450">
              <a:buFont typeface="Arial" panose="020B0604020202020204" pitchFamily="34" charset="0"/>
              <a:buChar char="•"/>
            </a:pPr>
            <a:r>
              <a:rPr lang="en-US"/>
              <a:t>Describe the difference between Risk 201 (Low Hemoglobin or Hematocrit) and Risk 341 (Nutrient Deficiency or Disease)</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a:p>
        </p:txBody>
      </p:sp>
    </p:spTree>
    <p:extLst>
      <p:ext uri="{BB962C8B-B14F-4D97-AF65-F5344CB8AC3E}">
        <p14:creationId xmlns:p14="http://schemas.microsoft.com/office/powerpoint/2010/main" val="1807688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201 Information Sheet: https://www.oregon.gov/oha/PH/HEALTHYPEOPLEFAMILIES/WIC/Documents/modules/risk/201.pdf</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24</a:t>
            </a:fld>
            <a:endParaRPr lang="en-US" noProof="0"/>
          </a:p>
        </p:txBody>
      </p:sp>
    </p:spTree>
    <p:extLst>
      <p:ext uri="{BB962C8B-B14F-4D97-AF65-F5344CB8AC3E}">
        <p14:creationId xmlns:p14="http://schemas.microsoft.com/office/powerpoint/2010/main" val="277607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201 Information Sheet: https://www.oregon.gov/oha/PH/HEALTHYPEOPLEFAMILIES/WIC/Documents/modules/risk/201.pdf</a:t>
            </a:r>
          </a:p>
          <a:p>
            <a:r>
              <a:rPr lang="en-US"/>
              <a:t>Policy 626: https://www.oregon.gov/oha/PH/HEALTHYPEOPLEFAMILIES/WIC/Documents/ppm/626.pdf</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25</a:t>
            </a:fld>
            <a:endParaRPr lang="en-US" noProof="0"/>
          </a:p>
        </p:txBody>
      </p:sp>
    </p:spTree>
    <p:extLst>
      <p:ext uri="{BB962C8B-B14F-4D97-AF65-F5344CB8AC3E}">
        <p14:creationId xmlns:p14="http://schemas.microsoft.com/office/powerpoint/2010/main" val="3705909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201 Information Sheet: https://www.oregon.gov/oha/PH/HEALTHYPEOPLEFAMILIES/WIC/Documents/modules/risk/201.pdf</a:t>
            </a:r>
          </a:p>
          <a:p>
            <a:r>
              <a:rPr lang="en-US"/>
              <a:t>Policy 626: https://www.oregon.gov/oha/PH/HEALTHYPEOPLEFAMILIES/WIC/Documents/ppm/626.pdf</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26</a:t>
            </a:fld>
            <a:endParaRPr lang="en-US" noProof="0"/>
          </a:p>
        </p:txBody>
      </p:sp>
    </p:spTree>
    <p:extLst>
      <p:ext uri="{BB962C8B-B14F-4D97-AF65-F5344CB8AC3E}">
        <p14:creationId xmlns:p14="http://schemas.microsoft.com/office/powerpoint/2010/main" val="2005891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201 Information Sheet: https://www.oregon.gov/oha/PH/HEALTHYPEOPLEFAMILIES/WIC/Documents/modules/risk/201.pdf</a:t>
            </a:r>
          </a:p>
          <a:p>
            <a:r>
              <a:rPr lang="en-US"/>
              <a:t>Policy 626: https://www.oregon.gov/oha/PH/HEALTHYPEOPLEFAMILIES/WIC/Documents/ppm/626.pdf</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27</a:t>
            </a:fld>
            <a:endParaRPr lang="en-US" noProof="0"/>
          </a:p>
        </p:txBody>
      </p:sp>
    </p:spTree>
    <p:extLst>
      <p:ext uri="{BB962C8B-B14F-4D97-AF65-F5344CB8AC3E}">
        <p14:creationId xmlns:p14="http://schemas.microsoft.com/office/powerpoint/2010/main" val="3972808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341 Information Sheet: https://www.oregon.gov/oha/PH/HEALTHYPEOPLEFAMILIES/WIC/Documents/modules/risk/341.pdf</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28</a:t>
            </a:fld>
            <a:endParaRPr lang="en-US" noProof="0"/>
          </a:p>
        </p:txBody>
      </p:sp>
    </p:spTree>
    <p:extLst>
      <p:ext uri="{BB962C8B-B14F-4D97-AF65-F5344CB8AC3E}">
        <p14:creationId xmlns:p14="http://schemas.microsoft.com/office/powerpoint/2010/main" val="1006329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29</a:t>
            </a:fld>
            <a:endParaRPr lang="en-US" noProof="0"/>
          </a:p>
        </p:txBody>
      </p:sp>
    </p:spTree>
    <p:extLst>
      <p:ext uri="{BB962C8B-B14F-4D97-AF65-F5344CB8AC3E}">
        <p14:creationId xmlns:p14="http://schemas.microsoft.com/office/powerpoint/2010/main" val="109165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a:p>
        </p:txBody>
      </p:sp>
    </p:spTree>
    <p:extLst>
      <p:ext uri="{BB962C8B-B14F-4D97-AF65-F5344CB8AC3E}">
        <p14:creationId xmlns:p14="http://schemas.microsoft.com/office/powerpoint/2010/main" val="285559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6</a:t>
            </a:fld>
            <a:endParaRPr lang="en-US"/>
          </a:p>
        </p:txBody>
      </p:sp>
    </p:spTree>
    <p:extLst>
      <p:ext uri="{BB962C8B-B14F-4D97-AF65-F5344CB8AC3E}">
        <p14:creationId xmlns:p14="http://schemas.microsoft.com/office/powerpoint/2010/main" val="14027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a:p>
        </p:txBody>
      </p:sp>
    </p:spTree>
    <p:extLst>
      <p:ext uri="{BB962C8B-B14F-4D97-AF65-F5344CB8AC3E}">
        <p14:creationId xmlns:p14="http://schemas.microsoft.com/office/powerpoint/2010/main" val="420075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example image, risk 425.8 would be assigned, as the participant is not receiving fluoride.</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a:p>
        </p:txBody>
      </p:sp>
    </p:spTree>
    <p:extLst>
      <p:ext uri="{BB962C8B-B14F-4D97-AF65-F5344CB8AC3E}">
        <p14:creationId xmlns:p14="http://schemas.microsoft.com/office/powerpoint/2010/main" val="301770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355 Information Sheet: https://www.oregon.gov/oha/PH/HEALTHYPEOPLEFAMILIES/WIC/Documents/modules/risk/355.pdf</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a:p>
        </p:txBody>
      </p:sp>
    </p:spTree>
    <p:extLst>
      <p:ext uri="{BB962C8B-B14F-4D97-AF65-F5344CB8AC3E}">
        <p14:creationId xmlns:p14="http://schemas.microsoft.com/office/powerpoint/2010/main" val="413288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12</a:t>
            </a:fld>
            <a:endParaRPr lang="en-US" noProof="0"/>
          </a:p>
        </p:txBody>
      </p:sp>
    </p:spTree>
    <p:extLst>
      <p:ext uri="{BB962C8B-B14F-4D97-AF65-F5344CB8AC3E}">
        <p14:creationId xmlns:p14="http://schemas.microsoft.com/office/powerpoint/2010/main" val="321198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come across this in a record, ultimately you need to contact your assigned nutrition consultant or app support to assist. Do not change risk level yourself. Your local agency may prefer that you speak with your Training Supervisor first – please check with your local agency’s leadership for the process at your agency.</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13</a:t>
            </a:fld>
            <a:endParaRPr lang="en-US" noProof="0"/>
          </a:p>
        </p:txBody>
      </p:sp>
    </p:spTree>
    <p:extLst>
      <p:ext uri="{BB962C8B-B14F-4D97-AF65-F5344CB8AC3E}">
        <p14:creationId xmlns:p14="http://schemas.microsoft.com/office/powerpoint/2010/main" val="221174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hyperlink" Target="https://www.oregon.gov/oha/PH/HEALTHYPEOPLEFAMILIES/WIC/Documents/modules/risk/355.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hyperlink" Target="https://www.oregon.gov/oha/PH/HEALTHYPEOPLEFAMILIES/WIC/Documents/modules/risk/603.pd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hyperlink" Target="https://www.oregon.gov/oha/PH/HEALTHYPEOPLEFAMILIES/WIC/Documents/modules/risk/risk-8-1-ja-risk-summary.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hyperlink" Target="https://www.oregon.gov/oha/PH/HEALTHYPEOPLEFAMILIES/WIC/Documents/modules/risk/425.2.pdf" TargetMode="External"/><Relationship Id="rId4" Type="http://schemas.openxmlformats.org/officeDocument/2006/relationships/hyperlink" Target="https://www.oregon.gov/oha/PH/HEALTHYPEOPLEFAMILIES/WIC/Documents/modules/risk/355.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7.xml"/><Relationship Id="rId7" Type="http://schemas.openxmlformats.org/officeDocument/2006/relationships/hyperlink" Target="https://www.oregon.gov/oha/PH/HEALTHYPEOPLEFAMILIES/WIC/Documents/modules/risk/risk-8-1-ja-risk-summary.pdf" TargetMode="Externa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hyperlink" Target="https://www.oregon.gov/oha/PH/HEALTHYPEOPLEFAMILIES/WIC/Documents/modules/risk/302.pdf" TargetMode="External"/><Relationship Id="rId5" Type="http://schemas.openxmlformats.org/officeDocument/2006/relationships/hyperlink" Target="https://www.oregon.gov/oha/PH/HEALTHYPEOPLEFAMILIES/WIC/Documents/modules/risk/425.3.pdf" TargetMode="External"/><Relationship Id="rId4" Type="http://schemas.openxmlformats.org/officeDocument/2006/relationships/hyperlink" Target="https://www.oregon.gov/oha/PH/HEALTHYPEOPLEFAMILIES/WIC/Documents/modules/risk/103.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hyperlink" Target="https://www.oregon.gov/oha/PH/HEALTHYPEOPLEFAMILIES/WIC/Documents/modules/risk/341.pdf" TargetMode="External"/><Relationship Id="rId4" Type="http://schemas.openxmlformats.org/officeDocument/2006/relationships/hyperlink" Target="https://www.oregon.gov/oha/PH/HEALTHYPEOPLEFAMILIES/WIC/Documents/modules/risk/201.pdf"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hyperlink" Target="https://www.oregon.gov/oha/PH/HEALTHYPEOPLEFAMILIES/WIC/Documents/modules/risk/201.pdf"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6.xml"/><Relationship Id="rId5" Type="http://schemas.openxmlformats.org/officeDocument/2006/relationships/image" Target="../media/image14.png"/><Relationship Id="rId4" Type="http://schemas.openxmlformats.org/officeDocument/2006/relationships/hyperlink" Target="https://www.oregon.gov/oha/PH/HEALTHYPEOPLEFAMILIES/WIC/Documents/ppm/626.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hyperlink" Target="https://www.oregon.gov/oha/PH/HEALTHYPEOPLEFAMILIES/WIC/Documents/ppm/626.pdf"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hyperlink" Target="https://www.oregon.gov/oha/PH/HEALTHYPEOPLEFAMILIES/WIC/Documents/modules/risk/341.pdf"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mailto:erica.a.johnson2@oha.oregon.gov" TargetMode="Externa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hyperlink" Target="https://www.fns.usda.gov/wic/nutrition-risk-criteria"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24000" y="2235200"/>
            <a:ext cx="9144000" cy="2387600"/>
          </a:xfrm>
        </p:spPr>
        <p:txBody>
          <a:bodyPr/>
          <a:lstStyle/>
          <a:p>
            <a:r>
              <a:rPr lang="en-US"/>
              <a:t>2023 Risk Refresher</a:t>
            </a:r>
            <a:br>
              <a:rPr lang="en-US"/>
            </a:br>
            <a:r>
              <a:rPr lang="en-US"/>
              <a:t>In-Service</a:t>
            </a:r>
          </a:p>
        </p:txBody>
      </p:sp>
      <p:pic>
        <p:nvPicPr>
          <p:cNvPr id="1026" name="Picture 2">
            <a:extLst>
              <a:ext uri="{FF2B5EF4-FFF2-40B4-BE49-F238E27FC236}">
                <a16:creationId xmlns:a16="http://schemas.microsoft.com/office/drawing/2014/main" id="{36AF495D-5690-DCF3-16B1-5DCFC5522313}"/>
              </a:ext>
            </a:extLst>
          </p:cNvPr>
          <p:cNvPicPr>
            <a:picLocks noChangeAspect="1" noChangeArrowheads="1"/>
          </p:cNvPicPr>
          <p:nvPr/>
        </p:nvPicPr>
        <p:blipFill>
          <a:blip r:embed="rId4"/>
          <a:srcRect/>
          <a:stretch/>
        </p:blipFill>
        <p:spPr bwMode="auto">
          <a:xfrm>
            <a:off x="8523307" y="404633"/>
            <a:ext cx="2894091" cy="16369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6C632AD-AFC5-1AFE-AA8C-15EADC723A57}"/>
              </a:ext>
            </a:extLst>
          </p:cNvPr>
          <p:cNvSpPr/>
          <p:nvPr/>
        </p:nvSpPr>
        <p:spPr>
          <a:xfrm>
            <a:off x="136618" y="1737360"/>
            <a:ext cx="5215127" cy="4248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a:t>Risk Assignment: Process</a:t>
            </a:r>
            <a:endParaRPr lang="en-US" sz="3600"/>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a:t>2023</a:t>
            </a:r>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a:t>2023 Risk In-Service</a:t>
            </a:r>
          </a:p>
        </p:txBody>
      </p:sp>
      <p:sp>
        <p:nvSpPr>
          <p:cNvPr id="24" name="Content Placeholder 10">
            <a:extLst>
              <a:ext uri="{FF2B5EF4-FFF2-40B4-BE49-F238E27FC236}">
                <a16:creationId xmlns:a16="http://schemas.microsoft.com/office/drawing/2014/main" id="{6F870A69-1F7A-C903-16EE-FA87F89BC493}"/>
              </a:ext>
            </a:extLst>
          </p:cNvPr>
          <p:cNvSpPr>
            <a:spLocks noGrp="1"/>
          </p:cNvSpPr>
          <p:nvPr>
            <p:ph sz="half" idx="2"/>
          </p:nvPr>
        </p:nvSpPr>
        <p:spPr>
          <a:xfrm>
            <a:off x="203760" y="2129028"/>
            <a:ext cx="5215127" cy="4213352"/>
          </a:xfrm>
        </p:spPr>
        <p:txBody>
          <a:bodyPr>
            <a:normAutofit/>
          </a:bodyPr>
          <a:lstStyle/>
          <a:p>
            <a:pPr>
              <a:lnSpc>
                <a:spcPct val="114000"/>
              </a:lnSpc>
              <a:spcAft>
                <a:spcPts val="2400"/>
              </a:spcAft>
            </a:pPr>
            <a:r>
              <a:rPr lang="en-US" sz="2400">
                <a:solidFill>
                  <a:srgbClr val="53513B"/>
                </a:solidFill>
              </a:rPr>
              <a:t>Complete assessments are important, as many questions are tied to auto-assignment of risks in TWIST</a:t>
            </a:r>
          </a:p>
          <a:p>
            <a:pPr>
              <a:lnSpc>
                <a:spcPct val="114000"/>
              </a:lnSpc>
              <a:spcAft>
                <a:spcPts val="2400"/>
              </a:spcAft>
            </a:pPr>
            <a:r>
              <a:rPr lang="en-US" sz="2400">
                <a:solidFill>
                  <a:srgbClr val="53513B"/>
                </a:solidFill>
              </a:rPr>
              <a:t>A number at the end of a question indicates the risk that the question is tied to specific responses </a:t>
            </a:r>
            <a:br>
              <a:rPr lang="en-US" sz="2400">
                <a:solidFill>
                  <a:srgbClr val="53513B"/>
                </a:solidFill>
              </a:rPr>
            </a:br>
            <a:r>
              <a:rPr lang="en-US" sz="2400">
                <a:solidFill>
                  <a:srgbClr val="53513B"/>
                </a:solidFill>
              </a:rPr>
              <a:t>(shown in image on right)</a:t>
            </a:r>
          </a:p>
        </p:txBody>
      </p:sp>
      <p:pic>
        <p:nvPicPr>
          <p:cNvPr id="5" name="Picture 4" descr="Graphical user interface, text, application&#10;&#10;Description automatically generated">
            <a:extLst>
              <a:ext uri="{FF2B5EF4-FFF2-40B4-BE49-F238E27FC236}">
                <a16:creationId xmlns:a16="http://schemas.microsoft.com/office/drawing/2014/main" id="{A507B8F4-BB45-CCBF-F68C-FE608B3951C1}"/>
              </a:ext>
            </a:extLst>
          </p:cNvPr>
          <p:cNvPicPr>
            <a:picLocks noChangeAspect="1"/>
          </p:cNvPicPr>
          <p:nvPr/>
        </p:nvPicPr>
        <p:blipFill>
          <a:blip r:embed="rId4"/>
          <a:stretch>
            <a:fillRect/>
          </a:stretch>
        </p:blipFill>
        <p:spPr>
          <a:xfrm>
            <a:off x="5486030" y="1605280"/>
            <a:ext cx="6569352" cy="4548632"/>
          </a:xfrm>
          <a:prstGeom prst="rect">
            <a:avLst/>
          </a:prstGeom>
        </p:spPr>
      </p:pic>
    </p:spTree>
    <p:custDataLst>
      <p:tags r:id="rId1"/>
    </p:custDataLst>
    <p:extLst>
      <p:ext uri="{BB962C8B-B14F-4D97-AF65-F5344CB8AC3E}">
        <p14:creationId xmlns:p14="http://schemas.microsoft.com/office/powerpoint/2010/main" val="409328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a:t>Risk Assignment: Final Steps</a:t>
            </a:r>
            <a:endParaRPr lang="en-US" sz="3600"/>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a:t>2023</a:t>
            </a:r>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a:t>2023 Risk In-Service</a:t>
            </a:r>
          </a:p>
        </p:txBody>
      </p:sp>
      <p:sp>
        <p:nvSpPr>
          <p:cNvPr id="2" name="Rectangle: Rounded Corners 1">
            <a:extLst>
              <a:ext uri="{FF2B5EF4-FFF2-40B4-BE49-F238E27FC236}">
                <a16:creationId xmlns:a16="http://schemas.microsoft.com/office/drawing/2014/main" id="{EF3D466A-A161-FC49-A6A8-458204725DB0}"/>
              </a:ext>
            </a:extLst>
          </p:cNvPr>
          <p:cNvSpPr/>
          <p:nvPr/>
        </p:nvSpPr>
        <p:spPr>
          <a:xfrm>
            <a:off x="264004" y="1605280"/>
            <a:ext cx="11074556" cy="4340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0">
            <a:extLst>
              <a:ext uri="{FF2B5EF4-FFF2-40B4-BE49-F238E27FC236}">
                <a16:creationId xmlns:a16="http://schemas.microsoft.com/office/drawing/2014/main" id="{6F870A69-1F7A-C903-16EE-FA87F89BC493}"/>
              </a:ext>
            </a:extLst>
          </p:cNvPr>
          <p:cNvSpPr>
            <a:spLocks noGrp="1"/>
          </p:cNvSpPr>
          <p:nvPr>
            <p:ph sz="half" idx="2"/>
          </p:nvPr>
        </p:nvSpPr>
        <p:spPr>
          <a:xfrm>
            <a:off x="576072" y="1605280"/>
            <a:ext cx="10762488" cy="4340352"/>
          </a:xfrm>
        </p:spPr>
        <p:txBody>
          <a:bodyPr>
            <a:normAutofit lnSpcReduction="10000"/>
          </a:bodyPr>
          <a:lstStyle/>
          <a:p>
            <a:pPr>
              <a:lnSpc>
                <a:spcPct val="114000"/>
              </a:lnSpc>
              <a:spcAft>
                <a:spcPts val="2400"/>
              </a:spcAft>
            </a:pPr>
            <a:r>
              <a:rPr lang="en-US" sz="2400">
                <a:solidFill>
                  <a:srgbClr val="53513B"/>
                </a:solidFill>
              </a:rPr>
              <a:t>After completing the health history and diet assessment, review the risks that have been assigned for the participant</a:t>
            </a:r>
          </a:p>
          <a:p>
            <a:pPr lvl="1">
              <a:lnSpc>
                <a:spcPct val="114000"/>
              </a:lnSpc>
              <a:spcAft>
                <a:spcPts val="2400"/>
              </a:spcAft>
            </a:pPr>
            <a:r>
              <a:rPr lang="en-US" sz="2200">
                <a:solidFill>
                  <a:srgbClr val="53513B"/>
                </a:solidFill>
              </a:rPr>
              <a:t>The Risks/Interventions subtab of the NE tab is a great place to ensure risks are correctly assigned</a:t>
            </a:r>
          </a:p>
          <a:p>
            <a:pPr>
              <a:lnSpc>
                <a:spcPct val="114000"/>
              </a:lnSpc>
              <a:spcAft>
                <a:spcPts val="2400"/>
              </a:spcAft>
            </a:pPr>
            <a:r>
              <a:rPr lang="en-US" sz="2400">
                <a:solidFill>
                  <a:srgbClr val="53513B"/>
                </a:solidFill>
              </a:rPr>
              <a:t>Do the assigned risks feel accurate? Does it look like anything is missing?</a:t>
            </a:r>
          </a:p>
          <a:p>
            <a:pPr lvl="1">
              <a:lnSpc>
                <a:spcPct val="114000"/>
              </a:lnSpc>
              <a:spcAft>
                <a:spcPts val="2400"/>
              </a:spcAft>
            </a:pPr>
            <a:r>
              <a:rPr lang="en-US" sz="2200">
                <a:solidFill>
                  <a:srgbClr val="53513B"/>
                </a:solidFill>
              </a:rPr>
              <a:t>If a risk is assigned but needs to be removed, this is the time to do so</a:t>
            </a:r>
          </a:p>
          <a:p>
            <a:pPr>
              <a:lnSpc>
                <a:spcPct val="114000"/>
              </a:lnSpc>
              <a:spcAft>
                <a:spcPts val="2400"/>
              </a:spcAft>
            </a:pPr>
            <a:r>
              <a:rPr lang="en-US" sz="2400">
                <a:solidFill>
                  <a:srgbClr val="53513B"/>
                </a:solidFill>
              </a:rPr>
              <a:t>For IE or follow-up appointments, be sure any additional risks reported are added (example: assigning </a:t>
            </a:r>
            <a:r>
              <a:rPr lang="en-US" sz="2400">
                <a:solidFill>
                  <a:srgbClr val="53513B"/>
                </a:solidFill>
                <a:hlinkClick r:id="rId4"/>
              </a:rPr>
              <a:t>Risk 355</a:t>
            </a:r>
            <a:r>
              <a:rPr lang="en-US" sz="2400">
                <a:solidFill>
                  <a:srgbClr val="53513B"/>
                </a:solidFill>
              </a:rPr>
              <a:t> due to a new diagnosis of lactose intolerance)</a:t>
            </a:r>
          </a:p>
        </p:txBody>
      </p:sp>
    </p:spTree>
    <p:custDataLst>
      <p:tags r:id="rId1"/>
    </p:custDataLst>
    <p:extLst>
      <p:ext uri="{BB962C8B-B14F-4D97-AF65-F5344CB8AC3E}">
        <p14:creationId xmlns:p14="http://schemas.microsoft.com/office/powerpoint/2010/main" val="29169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8CE2B6-99AD-ED4D-9E3C-55C68C00B2EF}"/>
              </a:ext>
            </a:extLst>
          </p:cNvPr>
          <p:cNvSpPr/>
          <p:nvPr/>
        </p:nvSpPr>
        <p:spPr>
          <a:xfrm>
            <a:off x="294484" y="1732280"/>
            <a:ext cx="11602876" cy="4213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a:t>Manual Risk Level Change</a:t>
            </a:r>
            <a:endParaRPr lang="en-US" sz="3600"/>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a:t>2023</a:t>
            </a:r>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a:t>2023 Risk In-Service</a:t>
            </a:r>
          </a:p>
        </p:txBody>
      </p:sp>
      <p:sp>
        <p:nvSpPr>
          <p:cNvPr id="24" name="Content Placeholder 10">
            <a:extLst>
              <a:ext uri="{FF2B5EF4-FFF2-40B4-BE49-F238E27FC236}">
                <a16:creationId xmlns:a16="http://schemas.microsoft.com/office/drawing/2014/main" id="{6F870A69-1F7A-C903-16EE-FA87F89BC493}"/>
              </a:ext>
            </a:extLst>
          </p:cNvPr>
          <p:cNvSpPr>
            <a:spLocks noGrp="1"/>
          </p:cNvSpPr>
          <p:nvPr>
            <p:ph sz="half" idx="2"/>
          </p:nvPr>
        </p:nvSpPr>
        <p:spPr>
          <a:xfrm>
            <a:off x="474472" y="1781048"/>
            <a:ext cx="11402569" cy="4213352"/>
          </a:xfrm>
        </p:spPr>
        <p:txBody>
          <a:bodyPr vert="horz" lIns="91440" tIns="45720" rIns="91440" bIns="45720" rtlCol="0" anchor="t">
            <a:normAutofit fontScale="70000" lnSpcReduction="20000"/>
          </a:bodyPr>
          <a:lstStyle/>
          <a:p>
            <a:pPr marL="283210" indent="-283210">
              <a:lnSpc>
                <a:spcPct val="135000"/>
              </a:lnSpc>
              <a:spcAft>
                <a:spcPts val="2400"/>
              </a:spcAft>
            </a:pPr>
            <a:r>
              <a:rPr lang="en-US" sz="2800">
                <a:solidFill>
                  <a:srgbClr val="53513B"/>
                </a:solidFill>
              </a:rPr>
              <a:t>Do not manually change risk levels</a:t>
            </a:r>
            <a:endParaRPr lang="en-US"/>
          </a:p>
          <a:p>
            <a:pPr marL="283210" indent="-283210">
              <a:lnSpc>
                <a:spcPct val="135000"/>
              </a:lnSpc>
              <a:spcAft>
                <a:spcPts val="1200"/>
              </a:spcAft>
            </a:pPr>
            <a:r>
              <a:rPr lang="en-US" sz="2800">
                <a:solidFill>
                  <a:srgbClr val="53513B"/>
                </a:solidFill>
              </a:rPr>
              <a:t>The only exception: Participants who have a very low hemoglobin should have their risk level manually changed to high, as well as referred to the WIC Nutritionist within 1-2 months</a:t>
            </a:r>
          </a:p>
          <a:p>
            <a:pPr lvl="1">
              <a:lnSpc>
                <a:spcPct val="135000"/>
              </a:lnSpc>
              <a:spcAft>
                <a:spcPts val="2400"/>
              </a:spcAft>
            </a:pPr>
            <a:r>
              <a:rPr lang="en-US" sz="2600">
                <a:solidFill>
                  <a:srgbClr val="53513B"/>
                </a:solidFill>
              </a:rPr>
              <a:t>More on hemoglobin and Risk 201 coming up!</a:t>
            </a:r>
          </a:p>
          <a:p>
            <a:pPr marL="283210" indent="-283210">
              <a:lnSpc>
                <a:spcPct val="135000"/>
              </a:lnSpc>
              <a:spcAft>
                <a:spcPts val="1200"/>
              </a:spcAft>
            </a:pPr>
            <a:r>
              <a:rPr lang="en-US" sz="2800">
                <a:solidFill>
                  <a:srgbClr val="53513B"/>
                </a:solidFill>
              </a:rPr>
              <a:t>TWIST will not auto-adjust risk level as new risks are added if risk level is manually changed during a certification period</a:t>
            </a:r>
          </a:p>
          <a:p>
            <a:pPr lvl="1">
              <a:lnSpc>
                <a:spcPct val="135000"/>
              </a:lnSpc>
              <a:spcAft>
                <a:spcPts val="2400"/>
              </a:spcAft>
            </a:pPr>
            <a:r>
              <a:rPr lang="en-US" sz="2600">
                <a:solidFill>
                  <a:srgbClr val="53513B"/>
                </a:solidFill>
              </a:rPr>
              <a:t>This causes incorrect risk status if a high risk is added later (example on next slide)</a:t>
            </a:r>
            <a:endParaRPr lang="en-US"/>
          </a:p>
          <a:p>
            <a:pPr lvl="1">
              <a:lnSpc>
                <a:spcPct val="135000"/>
              </a:lnSpc>
              <a:spcAft>
                <a:spcPts val="2400"/>
              </a:spcAft>
            </a:pPr>
            <a:r>
              <a:rPr lang="en-US" sz="2600">
                <a:solidFill>
                  <a:srgbClr val="53513B"/>
                </a:solidFill>
              </a:rPr>
              <a:t>Referral to the WIC Nutritionist may be missed due to the incorrect risk level</a:t>
            </a:r>
            <a:endParaRPr lang="en-US"/>
          </a:p>
        </p:txBody>
      </p:sp>
    </p:spTree>
    <p:custDataLst>
      <p:tags r:id="rId1"/>
    </p:custDataLst>
    <p:extLst>
      <p:ext uri="{BB962C8B-B14F-4D97-AF65-F5344CB8AC3E}">
        <p14:creationId xmlns:p14="http://schemas.microsoft.com/office/powerpoint/2010/main" val="226188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7E5F49-EF55-CE73-217B-CA8DA717DAED}"/>
              </a:ext>
            </a:extLst>
          </p:cNvPr>
          <p:cNvSpPr/>
          <p:nvPr/>
        </p:nvSpPr>
        <p:spPr>
          <a:xfrm>
            <a:off x="120470" y="1859280"/>
            <a:ext cx="5329980" cy="435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a:t>Risk Level Error:</a:t>
            </a:r>
            <a:br>
              <a:rPr lang="en-US"/>
            </a:br>
            <a:r>
              <a:rPr lang="en-US" sz="3600"/>
              <a:t>Manual Risk Level Change</a:t>
            </a:r>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a:t>2023</a:t>
            </a:r>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a:t>2023 Risk In-Service</a:t>
            </a:r>
          </a:p>
        </p:txBody>
      </p:sp>
      <p:sp>
        <p:nvSpPr>
          <p:cNvPr id="24" name="Content Placeholder 10">
            <a:extLst>
              <a:ext uri="{FF2B5EF4-FFF2-40B4-BE49-F238E27FC236}">
                <a16:creationId xmlns:a16="http://schemas.microsoft.com/office/drawing/2014/main" id="{6F870A69-1F7A-C903-16EE-FA87F89BC493}"/>
              </a:ext>
            </a:extLst>
          </p:cNvPr>
          <p:cNvSpPr>
            <a:spLocks noGrp="1"/>
          </p:cNvSpPr>
          <p:nvPr>
            <p:ph sz="half" idx="2"/>
          </p:nvPr>
        </p:nvSpPr>
        <p:spPr>
          <a:xfrm>
            <a:off x="314960" y="1882140"/>
            <a:ext cx="5135490" cy="3999992"/>
          </a:xfrm>
        </p:spPr>
        <p:txBody>
          <a:bodyPr>
            <a:noAutofit/>
          </a:bodyPr>
          <a:lstStyle/>
          <a:p>
            <a:pPr>
              <a:lnSpc>
                <a:spcPct val="114000"/>
              </a:lnSpc>
              <a:spcBef>
                <a:spcPts val="1000"/>
              </a:spcBef>
            </a:pPr>
            <a:r>
              <a:rPr lang="en-US" sz="2200">
                <a:solidFill>
                  <a:srgbClr val="53513B"/>
                </a:solidFill>
              </a:rPr>
              <a:t>TWIST now flags risk level when set manually</a:t>
            </a:r>
          </a:p>
          <a:p>
            <a:pPr>
              <a:lnSpc>
                <a:spcPct val="114000"/>
              </a:lnSpc>
              <a:spcBef>
                <a:spcPts val="1000"/>
              </a:spcBef>
            </a:pPr>
            <a:r>
              <a:rPr lang="en-US" sz="2200">
                <a:solidFill>
                  <a:srgbClr val="53513B"/>
                </a:solidFill>
              </a:rPr>
              <a:t>In this example, the risk level should be high (Risk 362) though the risk level was manually set to low earlier in the certification</a:t>
            </a:r>
          </a:p>
          <a:p>
            <a:pPr>
              <a:lnSpc>
                <a:spcPct val="114000"/>
              </a:lnSpc>
              <a:spcBef>
                <a:spcPts val="1000"/>
              </a:spcBef>
            </a:pPr>
            <a:r>
              <a:rPr lang="en-US" sz="2200">
                <a:solidFill>
                  <a:srgbClr val="53513B"/>
                </a:solidFill>
              </a:rPr>
              <a:t>Document any risk level errors in progress notes</a:t>
            </a:r>
          </a:p>
          <a:p>
            <a:pPr>
              <a:lnSpc>
                <a:spcPct val="114000"/>
              </a:lnSpc>
              <a:spcBef>
                <a:spcPts val="1000"/>
              </a:spcBef>
            </a:pPr>
            <a:r>
              <a:rPr lang="en-US" sz="2200">
                <a:solidFill>
                  <a:srgbClr val="53513B"/>
                </a:solidFill>
              </a:rPr>
              <a:t>Contact your assigned nutrition consultant or app support to assist</a:t>
            </a:r>
          </a:p>
        </p:txBody>
      </p:sp>
      <p:pic>
        <p:nvPicPr>
          <p:cNvPr id="5" name="Picture 4" descr="Graphical user interface, text, application&#10;&#10;Description automatically generated">
            <a:extLst>
              <a:ext uri="{FF2B5EF4-FFF2-40B4-BE49-F238E27FC236}">
                <a16:creationId xmlns:a16="http://schemas.microsoft.com/office/drawing/2014/main" id="{DAC19CBB-C865-5EEA-D56C-47FBEF80885A}"/>
              </a:ext>
            </a:extLst>
          </p:cNvPr>
          <p:cNvPicPr>
            <a:picLocks noChangeAspect="1"/>
          </p:cNvPicPr>
          <p:nvPr/>
        </p:nvPicPr>
        <p:blipFill>
          <a:blip r:embed="rId4"/>
          <a:stretch>
            <a:fillRect/>
          </a:stretch>
        </p:blipFill>
        <p:spPr>
          <a:xfrm>
            <a:off x="5614460" y="1784095"/>
            <a:ext cx="6414828" cy="4441639"/>
          </a:xfrm>
          <a:prstGeom prst="rect">
            <a:avLst/>
          </a:prstGeom>
        </p:spPr>
      </p:pic>
    </p:spTree>
    <p:custDataLst>
      <p:tags r:id="rId1"/>
    </p:custDataLst>
    <p:extLst>
      <p:ext uri="{BB962C8B-B14F-4D97-AF65-F5344CB8AC3E}">
        <p14:creationId xmlns:p14="http://schemas.microsoft.com/office/powerpoint/2010/main" val="254272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93D9258-B2FA-5CE7-846B-16CA1F6A16EE}"/>
              </a:ext>
            </a:extLst>
          </p:cNvPr>
          <p:cNvSpPr/>
          <p:nvPr/>
        </p:nvSpPr>
        <p:spPr>
          <a:xfrm>
            <a:off x="1473200" y="1452469"/>
            <a:ext cx="7430412" cy="4155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8427720" y="-367372"/>
            <a:ext cx="4840641" cy="1773555"/>
          </a:xfrm>
        </p:spPr>
        <p:txBody>
          <a:bodyPr/>
          <a:lstStyle/>
          <a:p>
            <a:r>
              <a:rPr lang="en-US"/>
              <a:t>Trivia</a:t>
            </a:r>
          </a:p>
        </p:txBody>
      </p:sp>
      <p:sp>
        <p:nvSpPr>
          <p:cNvPr id="2" name="Text Placeholder 1">
            <a:extLst>
              <a:ext uri="{FF2B5EF4-FFF2-40B4-BE49-F238E27FC236}">
                <a16:creationId xmlns:a16="http://schemas.microsoft.com/office/drawing/2014/main" id="{4CD955F3-E50D-CE8E-FCC6-36C92F327696}"/>
              </a:ext>
            </a:extLst>
          </p:cNvPr>
          <p:cNvSpPr txBox="1">
            <a:spLocks/>
          </p:cNvSpPr>
          <p:nvPr/>
        </p:nvSpPr>
        <p:spPr>
          <a:xfrm>
            <a:off x="1768692" y="1620955"/>
            <a:ext cx="6839428" cy="38188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000">
                <a:latin typeface="Gill Sans Nova"/>
                <a:cs typeface="Segoe UI"/>
              </a:rPr>
              <a:t>A parent of a breastfeeding infant reports that the infant is having difficulty latching onto the breast and this difficulty is impacting the infant’s intake and you decide to assign </a:t>
            </a:r>
            <a:r>
              <a:rPr lang="en-US" sz="3000">
                <a:latin typeface="Gill Sans Nova"/>
                <a:cs typeface="Segoe UI"/>
                <a:hlinkClick r:id="rId4"/>
              </a:rPr>
              <a:t>Risk 603</a:t>
            </a:r>
            <a:r>
              <a:rPr lang="en-US" sz="3000">
                <a:latin typeface="Gill Sans Nova"/>
                <a:cs typeface="Segoe UI"/>
              </a:rPr>
              <a:t>. </a:t>
            </a:r>
            <a:endParaRPr lang="en-US"/>
          </a:p>
          <a:p>
            <a:pPr>
              <a:lnSpc>
                <a:spcPct val="100000"/>
              </a:lnSpc>
              <a:spcBef>
                <a:spcPts val="0"/>
              </a:spcBef>
            </a:pPr>
            <a:endParaRPr lang="en-US" sz="3000">
              <a:latin typeface="Gill Sans Nova"/>
              <a:cs typeface="Segoe UI"/>
            </a:endParaRPr>
          </a:p>
          <a:p>
            <a:pPr>
              <a:lnSpc>
                <a:spcPct val="100000"/>
              </a:lnSpc>
              <a:spcBef>
                <a:spcPts val="0"/>
              </a:spcBef>
            </a:pPr>
            <a:r>
              <a:rPr lang="en-US" sz="3000">
                <a:latin typeface="Gill Sans Nova"/>
                <a:cs typeface="Segoe UI"/>
              </a:rPr>
              <a:t>Where are three places you can go to add Risk 603?</a:t>
            </a:r>
          </a:p>
          <a:p>
            <a:pPr marL="342900" indent="-342900">
              <a:lnSpc>
                <a:spcPct val="113999"/>
              </a:lnSpc>
              <a:spcAft>
                <a:spcPts val="1400"/>
              </a:spcAft>
            </a:pPr>
            <a:endParaRPr lang="en-US" sz="2300">
              <a:latin typeface="Gill Sans Nova"/>
            </a:endParaRPr>
          </a:p>
        </p:txBody>
      </p:sp>
    </p:spTree>
    <p:custDataLst>
      <p:tags r:id="rId1"/>
    </p:custDataLst>
    <p:extLst>
      <p:ext uri="{BB962C8B-B14F-4D97-AF65-F5344CB8AC3E}">
        <p14:creationId xmlns:p14="http://schemas.microsoft.com/office/powerpoint/2010/main" val="388795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a:xfrm>
            <a:off x="660423" y="1610351"/>
            <a:ext cx="6229530" cy="1325563"/>
          </a:xfrm>
        </p:spPr>
        <p:txBody>
          <a:bodyPr/>
          <a:lstStyle/>
          <a:p>
            <a:r>
              <a:rPr lang="en-US"/>
              <a:t>Risk Documentation</a:t>
            </a:r>
          </a:p>
        </p:txBody>
      </p:sp>
    </p:spTree>
    <p:custDataLst>
      <p:tags r:id="rId1"/>
    </p:custDataLst>
    <p:extLst>
      <p:ext uri="{BB962C8B-B14F-4D97-AF65-F5344CB8AC3E}">
        <p14:creationId xmlns:p14="http://schemas.microsoft.com/office/powerpoint/2010/main" val="347413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673D9A1-5654-B1A0-C219-540DB9C0B7C0}"/>
              </a:ext>
            </a:extLst>
          </p:cNvPr>
          <p:cNvSpPr/>
          <p:nvPr/>
        </p:nvSpPr>
        <p:spPr>
          <a:xfrm>
            <a:off x="365759" y="1860570"/>
            <a:ext cx="11250169" cy="3605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p:txBody>
          <a:bodyPr/>
          <a:lstStyle/>
          <a:p>
            <a:r>
              <a:rPr lang="en-US"/>
              <a:t>Risk Documentation</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a:t>2023</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a:t>2023 Risk In-Service</a:t>
            </a:r>
          </a:p>
        </p:txBody>
      </p:sp>
      <p:sp>
        <p:nvSpPr>
          <p:cNvPr id="11" name="Content Placeholder 10">
            <a:extLst>
              <a:ext uri="{FF2B5EF4-FFF2-40B4-BE49-F238E27FC236}">
                <a16:creationId xmlns:a16="http://schemas.microsoft.com/office/drawing/2014/main" id="{BF97CEC8-36E5-66E0-3A45-3EFCD201D890}"/>
              </a:ext>
            </a:extLst>
          </p:cNvPr>
          <p:cNvSpPr>
            <a:spLocks noGrp="1"/>
          </p:cNvSpPr>
          <p:nvPr>
            <p:ph sz="half" idx="2"/>
          </p:nvPr>
        </p:nvSpPr>
        <p:spPr>
          <a:xfrm>
            <a:off x="732953" y="1791745"/>
            <a:ext cx="10642913" cy="3443942"/>
          </a:xfrm>
        </p:spPr>
        <p:txBody>
          <a:bodyPr vert="horz" lIns="91440" tIns="45720" rIns="91440" bIns="45720" rtlCol="0" anchor="t">
            <a:normAutofit/>
          </a:bodyPr>
          <a:lstStyle/>
          <a:p>
            <a:pPr marL="283210" indent="-283210">
              <a:spcAft>
                <a:spcPts val="1000"/>
              </a:spcAft>
            </a:pPr>
            <a:endParaRPr lang="en-US" sz="2800">
              <a:solidFill>
                <a:srgbClr val="414951"/>
              </a:solidFill>
            </a:endParaRPr>
          </a:p>
          <a:p>
            <a:pPr marL="283210" indent="-283210">
              <a:spcAft>
                <a:spcPts val="1000"/>
              </a:spcAft>
            </a:pPr>
            <a:r>
              <a:rPr lang="en-US" sz="2800">
                <a:solidFill>
                  <a:srgbClr val="414951"/>
                </a:solidFill>
              </a:rPr>
              <a:t>The reason for assigning each risk must be clear in the participant record. </a:t>
            </a:r>
          </a:p>
          <a:p>
            <a:pPr marL="283210" indent="-283210">
              <a:spcAft>
                <a:spcPts val="1000"/>
              </a:spcAft>
            </a:pPr>
            <a:r>
              <a:rPr lang="en-US" sz="2800">
                <a:solidFill>
                  <a:srgbClr val="414951"/>
                </a:solidFill>
              </a:rPr>
              <a:t>Sometimes the answer to the TWIST question is enough information</a:t>
            </a:r>
          </a:p>
          <a:p>
            <a:pPr marL="283210" indent="-283210">
              <a:spcAft>
                <a:spcPts val="1000"/>
              </a:spcAft>
            </a:pPr>
            <a:r>
              <a:rPr lang="en-US" sz="2800">
                <a:solidFill>
                  <a:srgbClr val="414951"/>
                </a:solidFill>
              </a:rPr>
              <a:t>Other times, additional documentation is needed</a:t>
            </a:r>
          </a:p>
          <a:p>
            <a:pPr marL="283210" indent="-283210">
              <a:spcAft>
                <a:spcPts val="1000"/>
              </a:spcAft>
            </a:pPr>
            <a:r>
              <a:rPr lang="en-US" sz="2800">
                <a:solidFill>
                  <a:srgbClr val="414951"/>
                </a:solidFill>
              </a:rPr>
              <a:t>Risk Information Sheets specify what documentation/action is required</a:t>
            </a:r>
          </a:p>
          <a:p>
            <a:pPr marL="283210" indent="-283210">
              <a:spcAft>
                <a:spcPts val="1000"/>
              </a:spcAft>
            </a:pPr>
            <a:r>
              <a:rPr lang="en-US" sz="2800">
                <a:solidFill>
                  <a:srgbClr val="414951"/>
                </a:solidFill>
              </a:rPr>
              <a:t>Use the </a:t>
            </a:r>
            <a:r>
              <a:rPr lang="en-US" sz="2800">
                <a:solidFill>
                  <a:srgbClr val="414951"/>
                </a:solidFill>
                <a:hlinkClick r:id="rId4"/>
              </a:rPr>
              <a:t>Risk Summary Job Aid</a:t>
            </a:r>
            <a:r>
              <a:rPr lang="en-US" sz="2800">
                <a:solidFill>
                  <a:srgbClr val="414951"/>
                </a:solidFill>
              </a:rPr>
              <a:t> as a guide, pictured on next slide</a:t>
            </a:r>
          </a:p>
          <a:p>
            <a:pPr marL="0" indent="0">
              <a:spcAft>
                <a:spcPts val="1000"/>
              </a:spcAft>
              <a:buNone/>
            </a:pPr>
            <a:endParaRPr lang="en-US" sz="2800">
              <a:solidFill>
                <a:srgbClr val="414951"/>
              </a:solidFill>
            </a:endParaRPr>
          </a:p>
          <a:p>
            <a:pPr marL="283210" indent="-283210">
              <a:spcAft>
                <a:spcPts val="1000"/>
              </a:spcAft>
            </a:pPr>
            <a:endParaRPr lang="en-US" sz="2800">
              <a:solidFill>
                <a:srgbClr val="414951"/>
              </a:solidFill>
            </a:endParaRPr>
          </a:p>
        </p:txBody>
      </p:sp>
    </p:spTree>
    <p:custDataLst>
      <p:tags r:id="rId1"/>
    </p:custDataLst>
    <p:extLst>
      <p:ext uri="{BB962C8B-B14F-4D97-AF65-F5344CB8AC3E}">
        <p14:creationId xmlns:p14="http://schemas.microsoft.com/office/powerpoint/2010/main" val="119394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576072" y="704087"/>
            <a:ext cx="2949448" cy="3511073"/>
          </a:xfrm>
        </p:spPr>
        <p:txBody>
          <a:bodyPr/>
          <a:lstStyle/>
          <a:p>
            <a:pPr>
              <a:lnSpc>
                <a:spcPct val="114000"/>
              </a:lnSpc>
            </a:pPr>
            <a:r>
              <a:rPr lang="en-US" sz="4400"/>
              <a:t>Risk </a:t>
            </a:r>
            <a:br>
              <a:rPr lang="en-US" sz="4400"/>
            </a:br>
            <a:r>
              <a:rPr lang="en-US" sz="4400"/>
              <a:t>Summary </a:t>
            </a:r>
            <a:br>
              <a:rPr lang="en-US" sz="4400"/>
            </a:br>
            <a:r>
              <a:rPr lang="en-US" sz="4400"/>
              <a:t>Job Aid</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a:t>2023</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a:t>2023 Risk In-Service</a:t>
            </a:r>
          </a:p>
        </p:txBody>
      </p:sp>
      <p:pic>
        <p:nvPicPr>
          <p:cNvPr id="5" name="Picture 4">
            <a:extLst>
              <a:ext uri="{FF2B5EF4-FFF2-40B4-BE49-F238E27FC236}">
                <a16:creationId xmlns:a16="http://schemas.microsoft.com/office/drawing/2014/main" id="{0F1ECEC9-A0B3-300D-C19B-05E62DDD5D9B}"/>
              </a:ext>
            </a:extLst>
          </p:cNvPr>
          <p:cNvPicPr>
            <a:picLocks noChangeAspect="1"/>
          </p:cNvPicPr>
          <p:nvPr/>
        </p:nvPicPr>
        <p:blipFill rotWithShape="1">
          <a:blip r:embed="rId4"/>
          <a:srcRect b="511"/>
          <a:stretch/>
        </p:blipFill>
        <p:spPr>
          <a:xfrm>
            <a:off x="3525520" y="258479"/>
            <a:ext cx="8290560" cy="5757404"/>
          </a:xfrm>
          <a:prstGeom prst="rect">
            <a:avLst/>
          </a:prstGeom>
        </p:spPr>
      </p:pic>
    </p:spTree>
    <p:custDataLst>
      <p:tags r:id="rId1"/>
    </p:custDataLst>
    <p:extLst>
      <p:ext uri="{BB962C8B-B14F-4D97-AF65-F5344CB8AC3E}">
        <p14:creationId xmlns:p14="http://schemas.microsoft.com/office/powerpoint/2010/main" val="303398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BE612-24CD-F332-7450-77B4FA2C7294}"/>
              </a:ext>
            </a:extLst>
          </p:cNvPr>
          <p:cNvSpPr/>
          <p:nvPr/>
        </p:nvSpPr>
        <p:spPr>
          <a:xfrm>
            <a:off x="1473200" y="1789442"/>
            <a:ext cx="6062121" cy="3818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8427720" y="-367372"/>
            <a:ext cx="4840641" cy="1773555"/>
          </a:xfrm>
        </p:spPr>
        <p:txBody>
          <a:bodyPr/>
          <a:lstStyle/>
          <a:p>
            <a:r>
              <a:rPr lang="en-US"/>
              <a:t>Trivia</a:t>
            </a:r>
          </a:p>
        </p:txBody>
      </p:sp>
      <p:sp>
        <p:nvSpPr>
          <p:cNvPr id="2" name="Text Placeholder 1">
            <a:extLst>
              <a:ext uri="{FF2B5EF4-FFF2-40B4-BE49-F238E27FC236}">
                <a16:creationId xmlns:a16="http://schemas.microsoft.com/office/drawing/2014/main" id="{4CD955F3-E50D-CE8E-FCC6-36C92F327696}"/>
              </a:ext>
            </a:extLst>
          </p:cNvPr>
          <p:cNvSpPr txBox="1">
            <a:spLocks/>
          </p:cNvSpPr>
          <p:nvPr/>
        </p:nvSpPr>
        <p:spPr>
          <a:xfrm>
            <a:off x="1670664" y="2030401"/>
            <a:ext cx="6062121" cy="38188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Arial,Sans-Serif" panose="020B0604020202020204" pitchFamily="34" charset="0"/>
              <a:buChar char="•"/>
            </a:pPr>
            <a:r>
              <a:rPr lang="en-US" sz="3200">
                <a:latin typeface="Gill Sans Nova"/>
                <a:cs typeface="Arial"/>
              </a:rPr>
              <a:t>60% of Medical Risks (300s) require additional documentation </a:t>
            </a:r>
            <a:endParaRPr lang="en-US" sz="2000">
              <a:latin typeface="Gill Sans Nova"/>
            </a:endParaRPr>
          </a:p>
          <a:p>
            <a:pPr marL="342900" indent="-342900">
              <a:lnSpc>
                <a:spcPct val="100000"/>
              </a:lnSpc>
              <a:spcBef>
                <a:spcPts val="0"/>
              </a:spcBef>
              <a:buFont typeface="Arial,Sans-Serif" panose="020B0604020202020204" pitchFamily="34" charset="0"/>
            </a:pPr>
            <a:endParaRPr lang="en-US" sz="3200">
              <a:latin typeface="Gill Sans Nova"/>
              <a:cs typeface="Arial"/>
            </a:endParaRPr>
          </a:p>
          <a:p>
            <a:pPr marL="342900" indent="-342900">
              <a:lnSpc>
                <a:spcPct val="100000"/>
              </a:lnSpc>
              <a:spcBef>
                <a:spcPts val="0"/>
              </a:spcBef>
              <a:buFont typeface="Arial,Sans-Serif" panose="020B0604020202020204" pitchFamily="34" charset="0"/>
            </a:pPr>
            <a:r>
              <a:rPr lang="en-US" sz="3200">
                <a:latin typeface="Gill Sans Nova"/>
                <a:cs typeface="Arial"/>
              </a:rPr>
              <a:t>What percent of Dietary Risks (400s) require additional documentation?</a:t>
            </a:r>
          </a:p>
          <a:p>
            <a:pPr marL="342900" indent="-342900">
              <a:lnSpc>
                <a:spcPct val="100000"/>
              </a:lnSpc>
              <a:spcBef>
                <a:spcPts val="0"/>
              </a:spcBef>
              <a:buFont typeface="Arial,Sans-Serif" panose="020B0604020202020204" pitchFamily="34" charset="0"/>
            </a:pPr>
            <a:endParaRPr lang="en-US" sz="3200">
              <a:latin typeface="Gill Sans Nova"/>
              <a:cs typeface="Arial"/>
            </a:endParaRPr>
          </a:p>
        </p:txBody>
      </p:sp>
    </p:spTree>
    <p:custDataLst>
      <p:tags r:id="rId1"/>
    </p:custDataLst>
    <p:extLst>
      <p:ext uri="{BB962C8B-B14F-4D97-AF65-F5344CB8AC3E}">
        <p14:creationId xmlns:p14="http://schemas.microsoft.com/office/powerpoint/2010/main" val="85999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1024E4B-0009-BAF3-81CB-AD329F549926}"/>
              </a:ext>
            </a:extLst>
          </p:cNvPr>
          <p:cNvSpPr/>
          <p:nvPr/>
        </p:nvSpPr>
        <p:spPr>
          <a:xfrm>
            <a:off x="365760" y="1953239"/>
            <a:ext cx="11250169" cy="4140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452982" y="245327"/>
            <a:ext cx="10515600" cy="1688861"/>
          </a:xfrm>
        </p:spPr>
        <p:txBody>
          <a:bodyPr/>
          <a:lstStyle/>
          <a:p>
            <a:r>
              <a:rPr lang="en-US"/>
              <a:t>Risk Documentation: </a:t>
            </a:r>
            <a:br>
              <a:rPr lang="en-US"/>
            </a:br>
            <a:r>
              <a:rPr lang="en-US"/>
              <a:t>	Where &amp; What</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a:t>2023</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a:t>2023 Risk In-Service</a:t>
            </a:r>
          </a:p>
        </p:txBody>
      </p:sp>
      <p:sp>
        <p:nvSpPr>
          <p:cNvPr id="11" name="Content Placeholder 10">
            <a:extLst>
              <a:ext uri="{FF2B5EF4-FFF2-40B4-BE49-F238E27FC236}">
                <a16:creationId xmlns:a16="http://schemas.microsoft.com/office/drawing/2014/main" id="{BF97CEC8-36E5-66E0-3A45-3EFCD201D890}"/>
              </a:ext>
            </a:extLst>
          </p:cNvPr>
          <p:cNvSpPr>
            <a:spLocks noGrp="1"/>
          </p:cNvSpPr>
          <p:nvPr>
            <p:ph sz="half" idx="2"/>
          </p:nvPr>
        </p:nvSpPr>
        <p:spPr>
          <a:xfrm>
            <a:off x="576071" y="2083308"/>
            <a:ext cx="10642913" cy="4114800"/>
          </a:xfrm>
        </p:spPr>
        <p:txBody>
          <a:bodyPr>
            <a:normAutofit fontScale="92500" lnSpcReduction="20000"/>
          </a:bodyPr>
          <a:lstStyle/>
          <a:p>
            <a:pPr>
              <a:lnSpc>
                <a:spcPct val="114000"/>
              </a:lnSpc>
              <a:spcAft>
                <a:spcPts val="1000"/>
              </a:spcAft>
            </a:pPr>
            <a:r>
              <a:rPr lang="en-US" sz="2800" b="1">
                <a:solidFill>
                  <a:srgbClr val="5E6A76"/>
                </a:solidFill>
              </a:rPr>
              <a:t>WHERE: </a:t>
            </a:r>
            <a:br>
              <a:rPr lang="en-US" sz="2800" b="1">
                <a:solidFill>
                  <a:srgbClr val="5E6A76"/>
                </a:solidFill>
              </a:rPr>
            </a:br>
            <a:r>
              <a:rPr lang="en-US" sz="2800">
                <a:solidFill>
                  <a:srgbClr val="5E6A76"/>
                </a:solidFill>
              </a:rPr>
              <a:t>Documentation can be made in:</a:t>
            </a:r>
          </a:p>
          <a:p>
            <a:pPr lvl="1">
              <a:lnSpc>
                <a:spcPct val="114000"/>
              </a:lnSpc>
              <a:spcAft>
                <a:spcPts val="1000"/>
              </a:spcAft>
            </a:pPr>
            <a:r>
              <a:rPr lang="en-US" sz="2600">
                <a:solidFill>
                  <a:srgbClr val="5E6A76"/>
                </a:solidFill>
              </a:rPr>
              <a:t>Notes field of Health History/Diet Assessment questionnaires</a:t>
            </a:r>
          </a:p>
          <a:p>
            <a:pPr lvl="1">
              <a:lnSpc>
                <a:spcPct val="114000"/>
              </a:lnSpc>
              <a:spcAft>
                <a:spcPts val="1000"/>
              </a:spcAft>
            </a:pPr>
            <a:r>
              <a:rPr lang="en-US" sz="2600">
                <a:solidFill>
                  <a:srgbClr val="5E6A76"/>
                </a:solidFill>
              </a:rPr>
              <a:t>Progress Notes</a:t>
            </a:r>
          </a:p>
          <a:p>
            <a:pPr>
              <a:lnSpc>
                <a:spcPct val="114000"/>
              </a:lnSpc>
              <a:spcAft>
                <a:spcPts val="1000"/>
              </a:spcAft>
            </a:pPr>
            <a:r>
              <a:rPr lang="en-US" sz="2800" b="1">
                <a:solidFill>
                  <a:srgbClr val="5E6A76"/>
                </a:solidFill>
              </a:rPr>
              <a:t>WHAT: </a:t>
            </a:r>
            <a:br>
              <a:rPr lang="en-US" sz="2800" b="1">
                <a:solidFill>
                  <a:srgbClr val="5E6A76"/>
                </a:solidFill>
              </a:rPr>
            </a:br>
            <a:r>
              <a:rPr lang="en-US" sz="2800">
                <a:solidFill>
                  <a:srgbClr val="5E6A76"/>
                </a:solidFill>
              </a:rPr>
              <a:t>Document enough information so that it is clear why each risk was assigned</a:t>
            </a:r>
          </a:p>
          <a:p>
            <a:pPr lvl="1">
              <a:lnSpc>
                <a:spcPct val="114000"/>
              </a:lnSpc>
              <a:spcAft>
                <a:spcPts val="1000"/>
              </a:spcAft>
            </a:pPr>
            <a:r>
              <a:rPr lang="en-US" sz="2600">
                <a:solidFill>
                  <a:srgbClr val="5E6A76"/>
                </a:solidFill>
              </a:rPr>
              <a:t>Documentation can be brief</a:t>
            </a:r>
          </a:p>
          <a:p>
            <a:pPr lvl="1">
              <a:lnSpc>
                <a:spcPct val="114000"/>
              </a:lnSpc>
              <a:spcAft>
                <a:spcPts val="1000"/>
              </a:spcAft>
            </a:pPr>
            <a:r>
              <a:rPr lang="en-US" sz="2600">
                <a:solidFill>
                  <a:srgbClr val="5E6A76"/>
                </a:solidFill>
              </a:rPr>
              <a:t>More details, if provided, are helpful for high risk participants or participants with challenging feeding behaviors that are referred to the WIC Nutritionist</a:t>
            </a:r>
          </a:p>
          <a:p>
            <a:pPr>
              <a:spcAft>
                <a:spcPts val="1000"/>
              </a:spcAft>
            </a:pPr>
            <a:endParaRPr lang="en-US" sz="2800">
              <a:solidFill>
                <a:srgbClr val="5E6A76"/>
              </a:solidFill>
            </a:endParaRPr>
          </a:p>
        </p:txBody>
      </p:sp>
    </p:spTree>
    <p:custDataLst>
      <p:tags r:id="rId1"/>
    </p:custDataLst>
    <p:extLst>
      <p:ext uri="{BB962C8B-B14F-4D97-AF65-F5344CB8AC3E}">
        <p14:creationId xmlns:p14="http://schemas.microsoft.com/office/powerpoint/2010/main" val="154347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73B61B7-DACC-A716-FF69-9E259B32160C}"/>
              </a:ext>
            </a:extLst>
          </p:cNvPr>
          <p:cNvSpPr/>
          <p:nvPr/>
        </p:nvSpPr>
        <p:spPr>
          <a:xfrm>
            <a:off x="976747" y="1808019"/>
            <a:ext cx="8000999" cy="3740730"/>
          </a:xfrm>
          <a:prstGeom prst="roundRect">
            <a:avLst>
              <a:gd name="adj" fmla="val 30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7758989" y="193142"/>
            <a:ext cx="3812078" cy="1203875"/>
          </a:xfrm>
        </p:spPr>
        <p:txBody>
          <a:bodyPr/>
          <a:lstStyle/>
          <a:p>
            <a:r>
              <a:rPr lang="en-US"/>
              <a:t>Welcome!</a:t>
            </a:r>
          </a:p>
        </p:txBody>
      </p:sp>
      <p:sp>
        <p:nvSpPr>
          <p:cNvPr id="2" name="Text Placeholder 1">
            <a:extLst>
              <a:ext uri="{FF2B5EF4-FFF2-40B4-BE49-F238E27FC236}">
                <a16:creationId xmlns:a16="http://schemas.microsoft.com/office/drawing/2014/main" id="{4CD955F3-E50D-CE8E-FCC6-36C92F327696}"/>
              </a:ext>
            </a:extLst>
          </p:cNvPr>
          <p:cNvSpPr txBox="1">
            <a:spLocks/>
          </p:cNvSpPr>
          <p:nvPr/>
        </p:nvSpPr>
        <p:spPr>
          <a:xfrm>
            <a:off x="1423557" y="2073697"/>
            <a:ext cx="7202285" cy="38188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lnSpc>
                <a:spcPct val="114000"/>
              </a:lnSpc>
              <a:spcBef>
                <a:spcPts val="0"/>
              </a:spcBef>
              <a:spcAft>
                <a:spcPts val="1600"/>
              </a:spcAft>
              <a:buFont typeface="Arial" panose="020B0604020202020204" pitchFamily="34" charset="0"/>
              <a:buChar char="•"/>
            </a:pPr>
            <a:r>
              <a:rPr lang="en-US" sz="2400"/>
              <a:t>This Risk Refresher In-Service is informed by common review findings and aims to support hemoglobin testing procedures with the return to in-person services</a:t>
            </a:r>
          </a:p>
          <a:p>
            <a:pPr marL="342900" indent="-342900" algn="l">
              <a:lnSpc>
                <a:spcPct val="114000"/>
              </a:lnSpc>
              <a:spcBef>
                <a:spcPts val="0"/>
              </a:spcBef>
              <a:spcAft>
                <a:spcPts val="1600"/>
              </a:spcAft>
              <a:buFont typeface="Arial" panose="020B0604020202020204" pitchFamily="34" charset="0"/>
              <a:buChar char="•"/>
            </a:pPr>
            <a:r>
              <a:rPr lang="en-US" sz="2400"/>
              <a:t>This in-service can be completed in about 30 minutes </a:t>
            </a:r>
          </a:p>
          <a:p>
            <a:pPr marL="342900" indent="-342900" algn="l">
              <a:lnSpc>
                <a:spcPct val="114000"/>
              </a:lnSpc>
              <a:spcBef>
                <a:spcPts val="0"/>
              </a:spcBef>
              <a:spcAft>
                <a:spcPts val="1600"/>
              </a:spcAft>
              <a:buFont typeface="Arial" panose="020B0604020202020204" pitchFamily="34" charset="0"/>
              <a:buChar char="•"/>
            </a:pPr>
            <a:r>
              <a:rPr lang="en-US" sz="2400"/>
              <a:t>It would be ideal to complete in a group setting with discussion, but can be completed individually</a:t>
            </a:r>
          </a:p>
        </p:txBody>
      </p:sp>
    </p:spTree>
    <p:custDataLst>
      <p:tags r:id="rId1"/>
    </p:custDataLst>
    <p:extLst>
      <p:ext uri="{BB962C8B-B14F-4D97-AF65-F5344CB8AC3E}">
        <p14:creationId xmlns:p14="http://schemas.microsoft.com/office/powerpoint/2010/main" val="52000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1024E4B-0009-BAF3-81CB-AD329F549926}"/>
              </a:ext>
            </a:extLst>
          </p:cNvPr>
          <p:cNvSpPr/>
          <p:nvPr/>
        </p:nvSpPr>
        <p:spPr>
          <a:xfrm>
            <a:off x="470915" y="1784348"/>
            <a:ext cx="11250169" cy="4472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452982" y="252761"/>
            <a:ext cx="10515600" cy="1501990"/>
          </a:xfrm>
        </p:spPr>
        <p:txBody>
          <a:bodyPr/>
          <a:lstStyle/>
          <a:p>
            <a:r>
              <a:rPr lang="en-US"/>
              <a:t>Risk Documentation: </a:t>
            </a:r>
            <a:br>
              <a:rPr lang="en-US"/>
            </a:br>
            <a:r>
              <a:rPr lang="en-US"/>
              <a:t>	Examples</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a:t>2023</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a:t>2023 Risk In-Service</a:t>
            </a:r>
          </a:p>
        </p:txBody>
      </p:sp>
      <p:sp>
        <p:nvSpPr>
          <p:cNvPr id="11" name="Content Placeholder 10">
            <a:extLst>
              <a:ext uri="{FF2B5EF4-FFF2-40B4-BE49-F238E27FC236}">
                <a16:creationId xmlns:a16="http://schemas.microsoft.com/office/drawing/2014/main" id="{BF97CEC8-36E5-66E0-3A45-3EFCD201D890}"/>
              </a:ext>
            </a:extLst>
          </p:cNvPr>
          <p:cNvSpPr>
            <a:spLocks noGrp="1"/>
          </p:cNvSpPr>
          <p:nvPr>
            <p:ph sz="half" idx="2"/>
          </p:nvPr>
        </p:nvSpPr>
        <p:spPr>
          <a:xfrm>
            <a:off x="647191" y="1817866"/>
            <a:ext cx="10642913" cy="4114800"/>
          </a:xfrm>
        </p:spPr>
        <p:txBody>
          <a:bodyPr vert="horz" lIns="91440" tIns="45720" rIns="91440" bIns="45720" rtlCol="0" anchor="t">
            <a:normAutofit/>
          </a:bodyPr>
          <a:lstStyle/>
          <a:p>
            <a:pPr marL="283210" indent="-283210">
              <a:lnSpc>
                <a:spcPct val="114000"/>
              </a:lnSpc>
              <a:spcAft>
                <a:spcPts val="1000"/>
              </a:spcAft>
            </a:pPr>
            <a:r>
              <a:rPr lang="en-US" sz="2800" b="1">
                <a:solidFill>
                  <a:srgbClr val="5E6A76"/>
                </a:solidFill>
                <a:hlinkClick r:id="rId4"/>
              </a:rPr>
              <a:t>Risk 355</a:t>
            </a:r>
            <a:r>
              <a:rPr lang="en-US" sz="2800" b="1">
                <a:solidFill>
                  <a:srgbClr val="5E6A76"/>
                </a:solidFill>
              </a:rPr>
              <a:t> Lactose Intolerance</a:t>
            </a:r>
            <a:endParaRPr lang="en-US" sz="2800">
              <a:solidFill>
                <a:srgbClr val="5E6A76"/>
              </a:solidFill>
            </a:endParaRPr>
          </a:p>
          <a:p>
            <a:pPr lvl="1">
              <a:lnSpc>
                <a:spcPct val="114000"/>
              </a:lnSpc>
              <a:spcAft>
                <a:spcPts val="1000"/>
              </a:spcAft>
            </a:pPr>
            <a:r>
              <a:rPr lang="en-US" sz="2100">
                <a:solidFill>
                  <a:srgbClr val="5E6A76"/>
                </a:solidFill>
              </a:rPr>
              <a:t>A diagnosis of Lactose Intolerance is reported and Risk 355 is assigned</a:t>
            </a:r>
          </a:p>
          <a:p>
            <a:pPr lvl="1">
              <a:lnSpc>
                <a:spcPct val="114000"/>
              </a:lnSpc>
              <a:spcAft>
                <a:spcPts val="1000"/>
              </a:spcAft>
            </a:pPr>
            <a:r>
              <a:rPr lang="en-US" sz="2100">
                <a:solidFill>
                  <a:srgbClr val="5E6A76"/>
                </a:solidFill>
              </a:rPr>
              <a:t>Document symptoms caused by eating dairy products</a:t>
            </a:r>
          </a:p>
          <a:p>
            <a:pPr marL="283210" indent="-283210">
              <a:lnSpc>
                <a:spcPct val="114000"/>
              </a:lnSpc>
              <a:spcAft>
                <a:spcPts val="1000"/>
              </a:spcAft>
            </a:pPr>
            <a:r>
              <a:rPr lang="en-US" sz="2800" b="1">
                <a:solidFill>
                  <a:srgbClr val="5E6A76"/>
                </a:solidFill>
                <a:hlinkClick r:id="rId5"/>
              </a:rPr>
              <a:t>Risk 425.2 </a:t>
            </a:r>
            <a:r>
              <a:rPr lang="en-US" sz="2800" b="1">
                <a:solidFill>
                  <a:srgbClr val="5E6A76"/>
                </a:solidFill>
              </a:rPr>
              <a:t>Feeding Sweetened Beverages </a:t>
            </a:r>
          </a:p>
          <a:p>
            <a:pPr lvl="1">
              <a:lnSpc>
                <a:spcPct val="114000"/>
              </a:lnSpc>
              <a:spcAft>
                <a:spcPts val="1000"/>
              </a:spcAft>
            </a:pPr>
            <a:r>
              <a:rPr lang="en-US" sz="2100">
                <a:solidFill>
                  <a:srgbClr val="5E6A76"/>
                </a:solidFill>
              </a:rPr>
              <a:t>Caregiver reports that their child drinks chocolate milk daily</a:t>
            </a:r>
          </a:p>
          <a:p>
            <a:pPr lvl="1">
              <a:lnSpc>
                <a:spcPct val="114000"/>
              </a:lnSpc>
              <a:spcAft>
                <a:spcPts val="1000"/>
              </a:spcAft>
            </a:pPr>
            <a:r>
              <a:rPr lang="en-US" sz="2100">
                <a:solidFill>
                  <a:srgbClr val="5E6A76"/>
                </a:solidFill>
              </a:rPr>
              <a:t>Document specific sugar-sweetened beverage(s) </a:t>
            </a:r>
          </a:p>
        </p:txBody>
      </p:sp>
      <p:pic>
        <p:nvPicPr>
          <p:cNvPr id="13" name="Picture 12" descr="Graphical user interface, text&#10;&#10;Description automatically generated">
            <a:extLst>
              <a:ext uri="{FF2B5EF4-FFF2-40B4-BE49-F238E27FC236}">
                <a16:creationId xmlns:a16="http://schemas.microsoft.com/office/drawing/2014/main" id="{C65EF44A-BF4F-B676-762D-955172738A13}"/>
              </a:ext>
            </a:extLst>
          </p:cNvPr>
          <p:cNvPicPr>
            <a:picLocks noChangeAspect="1"/>
          </p:cNvPicPr>
          <p:nvPr/>
        </p:nvPicPr>
        <p:blipFill>
          <a:blip r:embed="rId6"/>
          <a:stretch>
            <a:fillRect/>
          </a:stretch>
        </p:blipFill>
        <p:spPr>
          <a:xfrm>
            <a:off x="1434592" y="5084175"/>
            <a:ext cx="6906589" cy="952633"/>
          </a:xfrm>
          <a:prstGeom prst="rect">
            <a:avLst/>
          </a:prstGeom>
        </p:spPr>
      </p:pic>
    </p:spTree>
    <p:custDataLst>
      <p:tags r:id="rId1"/>
    </p:custDataLst>
    <p:extLst>
      <p:ext uri="{BB962C8B-B14F-4D97-AF65-F5344CB8AC3E}">
        <p14:creationId xmlns:p14="http://schemas.microsoft.com/office/powerpoint/2010/main" val="367071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F7FA0B6-B041-2D61-61CD-37226A61A7E1}"/>
              </a:ext>
            </a:extLst>
          </p:cNvPr>
          <p:cNvSpPr/>
          <p:nvPr/>
        </p:nvSpPr>
        <p:spPr>
          <a:xfrm>
            <a:off x="391159" y="1148080"/>
            <a:ext cx="11409681" cy="5100320"/>
          </a:xfrm>
          <a:prstGeom prst="roundRect">
            <a:avLst>
              <a:gd name="adj" fmla="val 9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576072" y="378968"/>
            <a:ext cx="10515600" cy="676656"/>
          </a:xfrm>
        </p:spPr>
        <p:txBody>
          <a:bodyPr/>
          <a:lstStyle/>
          <a:p>
            <a:r>
              <a:rPr lang="en-US"/>
              <a:t>Risk Documentation</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a:t>2023</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a:t>2023 Risk In-Service</a:t>
            </a:r>
          </a:p>
        </p:txBody>
      </p:sp>
      <p:sp>
        <p:nvSpPr>
          <p:cNvPr id="11" name="Content Placeholder 10">
            <a:extLst>
              <a:ext uri="{FF2B5EF4-FFF2-40B4-BE49-F238E27FC236}">
                <a16:creationId xmlns:a16="http://schemas.microsoft.com/office/drawing/2014/main" id="{BF97CEC8-36E5-66E0-3A45-3EFCD201D890}"/>
              </a:ext>
            </a:extLst>
          </p:cNvPr>
          <p:cNvSpPr>
            <a:spLocks noGrp="1"/>
          </p:cNvSpPr>
          <p:nvPr>
            <p:ph sz="half" idx="2"/>
          </p:nvPr>
        </p:nvSpPr>
        <p:spPr>
          <a:xfrm>
            <a:off x="734207" y="1237934"/>
            <a:ext cx="10891881" cy="5226874"/>
          </a:xfrm>
        </p:spPr>
        <p:txBody>
          <a:bodyPr>
            <a:normAutofit fontScale="77500" lnSpcReduction="20000"/>
          </a:bodyPr>
          <a:lstStyle/>
          <a:p>
            <a:pPr marL="0" indent="0">
              <a:spcAft>
                <a:spcPts val="1000"/>
              </a:spcAft>
              <a:buNone/>
            </a:pPr>
            <a:r>
              <a:rPr lang="en-US" sz="2800" b="1">
                <a:solidFill>
                  <a:srgbClr val="5E6A76"/>
                </a:solidFill>
              </a:rPr>
              <a:t>Why don’t all risks need additional documentation?</a:t>
            </a:r>
          </a:p>
          <a:p>
            <a:pPr lvl="1">
              <a:lnSpc>
                <a:spcPct val="134000"/>
              </a:lnSpc>
              <a:spcAft>
                <a:spcPts val="1000"/>
              </a:spcAft>
            </a:pPr>
            <a:r>
              <a:rPr lang="en-US" sz="2600">
                <a:solidFill>
                  <a:srgbClr val="5E6A76"/>
                </a:solidFill>
              </a:rPr>
              <a:t>Many risks do not need further documentation </a:t>
            </a:r>
            <a:br>
              <a:rPr lang="en-US" sz="2600">
                <a:solidFill>
                  <a:srgbClr val="5E6A76"/>
                </a:solidFill>
              </a:rPr>
            </a:br>
            <a:r>
              <a:rPr lang="en-US" sz="2600">
                <a:solidFill>
                  <a:srgbClr val="5E6A76"/>
                </a:solidFill>
              </a:rPr>
              <a:t>For example:</a:t>
            </a:r>
          </a:p>
          <a:p>
            <a:pPr lvl="2"/>
            <a:r>
              <a:rPr lang="en-US" sz="2400">
                <a:solidFill>
                  <a:srgbClr val="5E6A76"/>
                </a:solidFill>
              </a:rPr>
              <a:t>Measurements support risk assignment</a:t>
            </a:r>
          </a:p>
          <a:p>
            <a:pPr lvl="3">
              <a:lnSpc>
                <a:spcPct val="134000"/>
              </a:lnSpc>
              <a:spcAft>
                <a:spcPts val="1000"/>
              </a:spcAft>
            </a:pPr>
            <a:r>
              <a:rPr lang="en-US" sz="2200">
                <a:solidFill>
                  <a:srgbClr val="5E6A76"/>
                </a:solidFill>
              </a:rPr>
              <a:t>Weight for length percentiles lead to assignment of </a:t>
            </a:r>
            <a:br>
              <a:rPr lang="en-US" sz="2200">
                <a:solidFill>
                  <a:srgbClr val="5E6A76"/>
                </a:solidFill>
              </a:rPr>
            </a:br>
            <a:r>
              <a:rPr lang="en-US" sz="2200">
                <a:solidFill>
                  <a:srgbClr val="5E6A76"/>
                </a:solidFill>
                <a:hlinkClick r:id="rId4"/>
              </a:rPr>
              <a:t>Risk 103</a:t>
            </a:r>
            <a:r>
              <a:rPr lang="en-US" sz="2200">
                <a:solidFill>
                  <a:srgbClr val="5E6A76"/>
                </a:solidFill>
              </a:rPr>
              <a:t> (Underweight Infants and Children)</a:t>
            </a:r>
          </a:p>
          <a:p>
            <a:pPr lvl="2">
              <a:spcAft>
                <a:spcPts val="1000"/>
              </a:spcAft>
            </a:pPr>
            <a:r>
              <a:rPr lang="en-US" sz="2400">
                <a:solidFill>
                  <a:srgbClr val="5E6A76"/>
                </a:solidFill>
              </a:rPr>
              <a:t>Answers to TWIST questionnaires may provide required detail*</a:t>
            </a:r>
          </a:p>
          <a:p>
            <a:pPr lvl="3">
              <a:spcAft>
                <a:spcPts val="1000"/>
              </a:spcAft>
            </a:pPr>
            <a:r>
              <a:rPr lang="en-US" sz="2200">
                <a:solidFill>
                  <a:srgbClr val="5E6A76"/>
                </a:solidFill>
              </a:rPr>
              <a:t>Example: </a:t>
            </a:r>
            <a:r>
              <a:rPr lang="en-US" sz="2200">
                <a:solidFill>
                  <a:srgbClr val="5E6A76"/>
                </a:solidFill>
                <a:hlinkClick r:id="rId5"/>
              </a:rPr>
              <a:t>Risk 425.3</a:t>
            </a:r>
            <a:r>
              <a:rPr lang="en-US" sz="2200">
                <a:solidFill>
                  <a:srgbClr val="5E6A76"/>
                </a:solidFill>
              </a:rPr>
              <a:t> (Inappropriate Use of Bottles, Cups or Pacifiers)</a:t>
            </a:r>
          </a:p>
          <a:p>
            <a:pPr lvl="3">
              <a:spcAft>
                <a:spcPts val="1000"/>
              </a:spcAft>
            </a:pPr>
            <a:r>
              <a:rPr lang="en-US" sz="2200">
                <a:solidFill>
                  <a:srgbClr val="5E6A76"/>
                </a:solidFill>
              </a:rPr>
              <a:t>Guardian reports bottle use after 14 months; questionnaire answer shows the reason for assignment</a:t>
            </a:r>
          </a:p>
          <a:p>
            <a:pPr lvl="3">
              <a:spcAft>
                <a:spcPts val="1000"/>
              </a:spcAft>
            </a:pPr>
            <a:endParaRPr lang="en-US" sz="2200">
              <a:solidFill>
                <a:srgbClr val="5E6A76"/>
              </a:solidFill>
            </a:endParaRPr>
          </a:p>
          <a:p>
            <a:pPr lvl="3">
              <a:spcAft>
                <a:spcPts val="1000"/>
              </a:spcAft>
            </a:pPr>
            <a:r>
              <a:rPr lang="en-US" sz="2200">
                <a:solidFill>
                  <a:srgbClr val="5E6A76"/>
                </a:solidFill>
              </a:rPr>
              <a:t>*Other times, additional documentation could be needed for this risk, see risk info sheet for examples</a:t>
            </a:r>
          </a:p>
          <a:p>
            <a:pPr lvl="2">
              <a:spcAft>
                <a:spcPts val="1000"/>
              </a:spcAft>
            </a:pPr>
            <a:r>
              <a:rPr lang="en-US" sz="2400">
                <a:solidFill>
                  <a:srgbClr val="5E6A76"/>
                </a:solidFill>
              </a:rPr>
              <a:t>The risk name itself is specific enough</a:t>
            </a:r>
          </a:p>
          <a:p>
            <a:pPr lvl="3">
              <a:spcAft>
                <a:spcPts val="1000"/>
              </a:spcAft>
            </a:pPr>
            <a:r>
              <a:rPr lang="en-US" sz="2200">
                <a:solidFill>
                  <a:srgbClr val="5E6A76"/>
                </a:solidFill>
                <a:hlinkClick r:id="rId6"/>
              </a:rPr>
              <a:t>Risk 302</a:t>
            </a:r>
            <a:r>
              <a:rPr lang="en-US" sz="2200">
                <a:solidFill>
                  <a:srgbClr val="5E6A76"/>
                </a:solidFill>
              </a:rPr>
              <a:t> (Gestational Diabetes)</a:t>
            </a:r>
          </a:p>
          <a:p>
            <a:pPr marL="0" indent="0">
              <a:spcAft>
                <a:spcPts val="1000"/>
              </a:spcAft>
              <a:buNone/>
            </a:pPr>
            <a:r>
              <a:rPr lang="en-US" sz="2800">
                <a:solidFill>
                  <a:srgbClr val="414951"/>
                </a:solidFill>
                <a:hlinkClick r:id="rId7"/>
              </a:rPr>
              <a:t>Risk Summary Job Aid</a:t>
            </a:r>
            <a:endParaRPr lang="en-US" sz="2800">
              <a:solidFill>
                <a:srgbClr val="5E6A76"/>
              </a:solidFill>
            </a:endParaRPr>
          </a:p>
        </p:txBody>
      </p:sp>
      <p:pic>
        <p:nvPicPr>
          <p:cNvPr id="5" name="Picture 4">
            <a:extLst>
              <a:ext uri="{FF2B5EF4-FFF2-40B4-BE49-F238E27FC236}">
                <a16:creationId xmlns:a16="http://schemas.microsoft.com/office/drawing/2014/main" id="{1B4BED2B-27AC-9DFD-AC67-9653B42884E6}"/>
              </a:ext>
            </a:extLst>
          </p:cNvPr>
          <p:cNvPicPr>
            <a:picLocks noChangeAspect="1"/>
          </p:cNvPicPr>
          <p:nvPr/>
        </p:nvPicPr>
        <p:blipFill>
          <a:blip r:embed="rId8"/>
          <a:stretch>
            <a:fillRect/>
          </a:stretch>
        </p:blipFill>
        <p:spPr>
          <a:xfrm>
            <a:off x="2429334" y="4393881"/>
            <a:ext cx="9196754" cy="332105"/>
          </a:xfrm>
          <a:prstGeom prst="rect">
            <a:avLst/>
          </a:prstGeom>
        </p:spPr>
      </p:pic>
    </p:spTree>
    <p:custDataLst>
      <p:tags r:id="rId1"/>
    </p:custDataLst>
    <p:extLst>
      <p:ext uri="{BB962C8B-B14F-4D97-AF65-F5344CB8AC3E}">
        <p14:creationId xmlns:p14="http://schemas.microsoft.com/office/powerpoint/2010/main" val="92630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6ACAB9C-E64A-F8D5-B91A-B985C29404D2}"/>
              </a:ext>
            </a:extLst>
          </p:cNvPr>
          <p:cNvSpPr/>
          <p:nvPr/>
        </p:nvSpPr>
        <p:spPr>
          <a:xfrm>
            <a:off x="3553417" y="1947458"/>
            <a:ext cx="5085165" cy="2555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645160" y="4328068"/>
            <a:ext cx="4840641" cy="1773555"/>
          </a:xfrm>
        </p:spPr>
        <p:txBody>
          <a:bodyPr/>
          <a:lstStyle/>
          <a:p>
            <a:r>
              <a:rPr lang="en-US"/>
              <a:t>Trivia</a:t>
            </a:r>
          </a:p>
        </p:txBody>
      </p:sp>
      <p:sp>
        <p:nvSpPr>
          <p:cNvPr id="2" name="Text Placeholder 1">
            <a:extLst>
              <a:ext uri="{FF2B5EF4-FFF2-40B4-BE49-F238E27FC236}">
                <a16:creationId xmlns:a16="http://schemas.microsoft.com/office/drawing/2014/main" id="{4CD955F3-E50D-CE8E-FCC6-36C92F327696}"/>
              </a:ext>
            </a:extLst>
          </p:cNvPr>
          <p:cNvSpPr txBox="1">
            <a:spLocks/>
          </p:cNvSpPr>
          <p:nvPr/>
        </p:nvSpPr>
        <p:spPr>
          <a:xfrm>
            <a:off x="3797940" y="2222222"/>
            <a:ext cx="4840642" cy="177355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a:latin typeface="Gill Sans Nova" panose="020B0602020104020203" pitchFamily="34" charset="0"/>
              </a:rPr>
              <a:t>Nutrition assessment helps inform risk assignment and which WIC services?</a:t>
            </a:r>
          </a:p>
          <a:p>
            <a:pPr marL="0" indent="0">
              <a:lnSpc>
                <a:spcPct val="120000"/>
              </a:lnSpc>
              <a:buNone/>
            </a:pPr>
            <a:endParaRPr lang="en-US" sz="1600" b="1">
              <a:latin typeface="Gill Sans Nova" panose="020B0602020104020203" pitchFamily="34" charset="0"/>
            </a:endParaRPr>
          </a:p>
        </p:txBody>
      </p:sp>
    </p:spTree>
    <p:custDataLst>
      <p:tags r:id="rId1"/>
    </p:custDataLst>
    <p:extLst>
      <p:ext uri="{BB962C8B-B14F-4D97-AF65-F5344CB8AC3E}">
        <p14:creationId xmlns:p14="http://schemas.microsoft.com/office/powerpoint/2010/main" val="410963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p:txBody>
          <a:bodyPr/>
          <a:lstStyle/>
          <a:p>
            <a:r>
              <a:rPr lang="en-US"/>
              <a:t>Hemoglobin and Anemia Risks</a:t>
            </a:r>
          </a:p>
        </p:txBody>
      </p:sp>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p:txBody>
          <a:bodyPr/>
          <a:lstStyle/>
          <a:p>
            <a:r>
              <a:rPr lang="en-US"/>
              <a:t>2023</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p:txBody>
          <a:bodyPr/>
          <a:lstStyle/>
          <a:p>
            <a:r>
              <a:rPr lang="en-US"/>
              <a:t>2023 Risk In-Service</a:t>
            </a:r>
          </a:p>
        </p:txBody>
      </p:sp>
      <p:sp>
        <p:nvSpPr>
          <p:cNvPr id="37" name="Rectangle: Rounded Corners 36">
            <a:extLst>
              <a:ext uri="{FF2B5EF4-FFF2-40B4-BE49-F238E27FC236}">
                <a16:creationId xmlns:a16="http://schemas.microsoft.com/office/drawing/2014/main" id="{01693BC7-41BC-1004-6CEB-A48154E8FAF4}"/>
              </a:ext>
            </a:extLst>
          </p:cNvPr>
          <p:cNvSpPr/>
          <p:nvPr/>
        </p:nvSpPr>
        <p:spPr>
          <a:xfrm>
            <a:off x="347472" y="1521819"/>
            <a:ext cx="10972800" cy="469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0">
            <a:extLst>
              <a:ext uri="{FF2B5EF4-FFF2-40B4-BE49-F238E27FC236}">
                <a16:creationId xmlns:a16="http://schemas.microsoft.com/office/drawing/2014/main" id="{62562372-894E-5BD8-FA57-2FA8BEB1A287}"/>
              </a:ext>
            </a:extLst>
          </p:cNvPr>
          <p:cNvSpPr txBox="1">
            <a:spLocks/>
          </p:cNvSpPr>
          <p:nvPr/>
        </p:nvSpPr>
        <p:spPr>
          <a:xfrm>
            <a:off x="1004687" y="1589471"/>
            <a:ext cx="10086985" cy="46990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4000"/>
              </a:lnSpc>
            </a:pPr>
            <a:r>
              <a:rPr lang="en-US" sz="2400"/>
              <a:t>Anemias occur from nutrient deficiencies that can impair energy metabolism </a:t>
            </a:r>
            <a:br>
              <a:rPr lang="en-US" sz="2400"/>
            </a:br>
            <a:r>
              <a:rPr lang="en-US" sz="2400"/>
              <a:t>and immune function</a:t>
            </a:r>
          </a:p>
          <a:p>
            <a:pPr>
              <a:lnSpc>
                <a:spcPct val="124000"/>
              </a:lnSpc>
            </a:pPr>
            <a:r>
              <a:rPr lang="en-US" sz="2400"/>
              <a:t>Iron deficiency is the most common cause of anemia in women and children</a:t>
            </a:r>
          </a:p>
          <a:p>
            <a:pPr>
              <a:lnSpc>
                <a:spcPct val="124000"/>
              </a:lnSpc>
            </a:pPr>
            <a:r>
              <a:rPr lang="en-US" sz="2400">
                <a:solidFill>
                  <a:srgbClr val="53513B"/>
                </a:solidFill>
              </a:rPr>
              <a:t>WIC uses hemoglobin screening to refer WIC participants to their health care providers</a:t>
            </a:r>
          </a:p>
          <a:p>
            <a:pPr>
              <a:lnSpc>
                <a:spcPct val="124000"/>
              </a:lnSpc>
            </a:pPr>
            <a:r>
              <a:rPr lang="en-US" sz="2400">
                <a:solidFill>
                  <a:srgbClr val="53513B"/>
                </a:solidFill>
              </a:rPr>
              <a:t>Health care providers determine if an individual has anemia and they can prescribe appropriate supplementation</a:t>
            </a:r>
          </a:p>
          <a:p>
            <a:pPr>
              <a:lnSpc>
                <a:spcPct val="124000"/>
              </a:lnSpc>
            </a:pPr>
            <a:r>
              <a:rPr lang="en-US" sz="2400">
                <a:solidFill>
                  <a:srgbClr val="53513B"/>
                </a:solidFill>
              </a:rPr>
              <a:t>WIC has 2 risks that relate to low hemoglobin and anemia:</a:t>
            </a:r>
          </a:p>
          <a:p>
            <a:pPr lvl="1">
              <a:lnSpc>
                <a:spcPct val="124000"/>
              </a:lnSpc>
            </a:pPr>
            <a:r>
              <a:rPr lang="en-US" sz="2000">
                <a:solidFill>
                  <a:srgbClr val="53513B"/>
                </a:solidFill>
                <a:hlinkClick r:id="rId4"/>
              </a:rPr>
              <a:t>Risk 201</a:t>
            </a:r>
            <a:r>
              <a:rPr lang="en-US" sz="2000">
                <a:solidFill>
                  <a:srgbClr val="53513B"/>
                </a:solidFill>
              </a:rPr>
              <a:t> Low Hemoglobin or Hematocrit</a:t>
            </a:r>
          </a:p>
          <a:p>
            <a:pPr lvl="1">
              <a:lnSpc>
                <a:spcPct val="124000"/>
              </a:lnSpc>
            </a:pPr>
            <a:r>
              <a:rPr lang="en-US" sz="2000">
                <a:solidFill>
                  <a:srgbClr val="53513B"/>
                </a:solidFill>
                <a:hlinkClick r:id="rId5"/>
              </a:rPr>
              <a:t>Risk 341</a:t>
            </a:r>
            <a:r>
              <a:rPr lang="en-US" sz="2000">
                <a:solidFill>
                  <a:srgbClr val="53513B"/>
                </a:solidFill>
              </a:rPr>
              <a:t> Nutrient Deficiency or Disease</a:t>
            </a:r>
          </a:p>
        </p:txBody>
      </p:sp>
    </p:spTree>
    <p:custDataLst>
      <p:tags r:id="rId1"/>
    </p:custDataLst>
    <p:extLst>
      <p:ext uri="{BB962C8B-B14F-4D97-AF65-F5344CB8AC3E}">
        <p14:creationId xmlns:p14="http://schemas.microsoft.com/office/powerpoint/2010/main" val="100210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p:txBody>
          <a:bodyPr/>
          <a:lstStyle/>
          <a:p>
            <a:r>
              <a:rPr lang="en-US"/>
              <a:t>Risk 201: Hemoglobin Screening</a:t>
            </a:r>
          </a:p>
        </p:txBody>
      </p:sp>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p:txBody>
          <a:bodyPr/>
          <a:lstStyle/>
          <a:p>
            <a:r>
              <a:rPr lang="en-US"/>
              <a:t>2023</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p:txBody>
          <a:bodyPr/>
          <a:lstStyle/>
          <a:p>
            <a:r>
              <a:rPr lang="en-US"/>
              <a:t>2023 Risk In-Service</a:t>
            </a:r>
          </a:p>
        </p:txBody>
      </p:sp>
      <p:sp>
        <p:nvSpPr>
          <p:cNvPr id="37" name="Rectangle: Rounded Corners 36">
            <a:extLst>
              <a:ext uri="{FF2B5EF4-FFF2-40B4-BE49-F238E27FC236}">
                <a16:creationId xmlns:a16="http://schemas.microsoft.com/office/drawing/2014/main" id="{01693BC7-41BC-1004-6CEB-A48154E8FAF4}"/>
              </a:ext>
            </a:extLst>
          </p:cNvPr>
          <p:cNvSpPr/>
          <p:nvPr/>
        </p:nvSpPr>
        <p:spPr>
          <a:xfrm>
            <a:off x="365760" y="1732280"/>
            <a:ext cx="10972800" cy="4213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0">
            <a:extLst>
              <a:ext uri="{FF2B5EF4-FFF2-40B4-BE49-F238E27FC236}">
                <a16:creationId xmlns:a16="http://schemas.microsoft.com/office/drawing/2014/main" id="{62562372-894E-5BD8-FA57-2FA8BEB1A287}"/>
              </a:ext>
            </a:extLst>
          </p:cNvPr>
          <p:cNvSpPr txBox="1">
            <a:spLocks/>
          </p:cNvSpPr>
          <p:nvPr/>
        </p:nvSpPr>
        <p:spPr>
          <a:xfrm>
            <a:off x="576072" y="1997700"/>
            <a:ext cx="10762488" cy="394793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2400"/>
              </a:spcAft>
            </a:pPr>
            <a:r>
              <a:rPr lang="en-US" sz="2400"/>
              <a:t>WIC provides hemoglobin screening at certification appointments and appropriate intervals for women and children</a:t>
            </a:r>
          </a:p>
          <a:p>
            <a:pPr>
              <a:lnSpc>
                <a:spcPct val="120000"/>
              </a:lnSpc>
              <a:spcAft>
                <a:spcPts val="2400"/>
              </a:spcAft>
            </a:pPr>
            <a:r>
              <a:rPr lang="en-US" sz="2400">
                <a:solidFill>
                  <a:srgbClr val="53513B"/>
                </a:solidFill>
              </a:rPr>
              <a:t>If a participant’s hemoglobin level is below normal range for their age and/or category, TWIST assigns </a:t>
            </a:r>
            <a:r>
              <a:rPr lang="en-US" sz="2400">
                <a:solidFill>
                  <a:srgbClr val="53513B"/>
                </a:solidFill>
                <a:hlinkClick r:id="rId4"/>
              </a:rPr>
              <a:t>Risk 201</a:t>
            </a:r>
            <a:r>
              <a:rPr lang="en-US" sz="2400">
                <a:solidFill>
                  <a:srgbClr val="53513B"/>
                </a:solidFill>
              </a:rPr>
              <a:t> (Low Hemoglobin or Hematocrit)</a:t>
            </a:r>
          </a:p>
          <a:p>
            <a:pPr>
              <a:lnSpc>
                <a:spcPct val="120000"/>
              </a:lnSpc>
              <a:spcAft>
                <a:spcPts val="2400"/>
              </a:spcAft>
            </a:pPr>
            <a:r>
              <a:rPr lang="en-US" sz="2400">
                <a:solidFill>
                  <a:srgbClr val="53513B"/>
                </a:solidFill>
              </a:rPr>
              <a:t>If the hemoglobin level is more than 1 point below normal, that is considered “very low” and the participant’s risk level increases to high and further actions need to be taken </a:t>
            </a:r>
          </a:p>
        </p:txBody>
      </p:sp>
    </p:spTree>
    <p:custDataLst>
      <p:tags r:id="rId1"/>
    </p:custDataLst>
    <p:extLst>
      <p:ext uri="{BB962C8B-B14F-4D97-AF65-F5344CB8AC3E}">
        <p14:creationId xmlns:p14="http://schemas.microsoft.com/office/powerpoint/2010/main" val="326023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p:txBody>
          <a:bodyPr/>
          <a:lstStyle/>
          <a:p>
            <a:r>
              <a:rPr lang="en-US"/>
              <a:t>Risk 201: Hemoglobin Values</a:t>
            </a:r>
          </a:p>
        </p:txBody>
      </p:sp>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p:txBody>
          <a:bodyPr/>
          <a:lstStyle/>
          <a:p>
            <a:r>
              <a:rPr lang="en-US"/>
              <a:t>2023</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p:txBody>
          <a:bodyPr/>
          <a:lstStyle/>
          <a:p>
            <a:r>
              <a:rPr lang="en-US"/>
              <a:t>2023 Risk In-Service</a:t>
            </a:r>
          </a:p>
        </p:txBody>
      </p:sp>
      <p:sp>
        <p:nvSpPr>
          <p:cNvPr id="37" name="Rectangle: Rounded Corners 36">
            <a:extLst>
              <a:ext uri="{FF2B5EF4-FFF2-40B4-BE49-F238E27FC236}">
                <a16:creationId xmlns:a16="http://schemas.microsoft.com/office/drawing/2014/main" id="{01693BC7-41BC-1004-6CEB-A48154E8FAF4}"/>
              </a:ext>
            </a:extLst>
          </p:cNvPr>
          <p:cNvSpPr/>
          <p:nvPr/>
        </p:nvSpPr>
        <p:spPr>
          <a:xfrm>
            <a:off x="1692876" y="2092960"/>
            <a:ext cx="8329012" cy="3852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0">
            <a:extLst>
              <a:ext uri="{FF2B5EF4-FFF2-40B4-BE49-F238E27FC236}">
                <a16:creationId xmlns:a16="http://schemas.microsoft.com/office/drawing/2014/main" id="{62562372-894E-5BD8-FA57-2FA8BEB1A287}"/>
              </a:ext>
            </a:extLst>
          </p:cNvPr>
          <p:cNvSpPr txBox="1">
            <a:spLocks/>
          </p:cNvSpPr>
          <p:nvPr/>
        </p:nvSpPr>
        <p:spPr>
          <a:xfrm>
            <a:off x="576072" y="5151120"/>
            <a:ext cx="10762488" cy="12395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400"/>
              </a:spcAft>
              <a:buNone/>
            </a:pPr>
            <a:r>
              <a:rPr lang="en-US"/>
              <a:t>Source: </a:t>
            </a:r>
            <a:r>
              <a:rPr lang="en-US">
                <a:hlinkClick r:id="rId4"/>
              </a:rPr>
              <a:t>Policy 626</a:t>
            </a:r>
            <a:r>
              <a:rPr lang="en-US"/>
              <a:t>, Page 10, Appendix A Table 1</a:t>
            </a:r>
            <a:endParaRPr lang="en-US">
              <a:solidFill>
                <a:srgbClr val="53513B"/>
              </a:solidFill>
            </a:endParaRPr>
          </a:p>
        </p:txBody>
      </p:sp>
      <p:pic>
        <p:nvPicPr>
          <p:cNvPr id="5" name="Picture 4">
            <a:extLst>
              <a:ext uri="{FF2B5EF4-FFF2-40B4-BE49-F238E27FC236}">
                <a16:creationId xmlns:a16="http://schemas.microsoft.com/office/drawing/2014/main" id="{7C89C1D5-5264-81F6-E873-3814FF8CCB47}"/>
              </a:ext>
            </a:extLst>
          </p:cNvPr>
          <p:cNvPicPr>
            <a:picLocks noChangeAspect="1"/>
          </p:cNvPicPr>
          <p:nvPr/>
        </p:nvPicPr>
        <p:blipFill>
          <a:blip r:embed="rId5"/>
          <a:stretch>
            <a:fillRect/>
          </a:stretch>
        </p:blipFill>
        <p:spPr>
          <a:xfrm>
            <a:off x="2170112" y="2307564"/>
            <a:ext cx="7471728" cy="2588312"/>
          </a:xfrm>
          <a:prstGeom prst="rect">
            <a:avLst/>
          </a:prstGeom>
        </p:spPr>
      </p:pic>
    </p:spTree>
    <p:custDataLst>
      <p:tags r:id="rId1"/>
    </p:custDataLst>
    <p:extLst>
      <p:ext uri="{BB962C8B-B14F-4D97-AF65-F5344CB8AC3E}">
        <p14:creationId xmlns:p14="http://schemas.microsoft.com/office/powerpoint/2010/main" val="49795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p:txBody>
          <a:bodyPr/>
          <a:lstStyle/>
          <a:p>
            <a:r>
              <a:rPr lang="en-US"/>
              <a:t>2023</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p:txBody>
          <a:bodyPr/>
          <a:lstStyle/>
          <a:p>
            <a:r>
              <a:rPr lang="en-US"/>
              <a:t>2023 Risk In-Service</a:t>
            </a:r>
          </a:p>
        </p:txBody>
      </p:sp>
      <p:sp>
        <p:nvSpPr>
          <p:cNvPr id="6" name="Title 37">
            <a:extLst>
              <a:ext uri="{FF2B5EF4-FFF2-40B4-BE49-F238E27FC236}">
                <a16:creationId xmlns:a16="http://schemas.microsoft.com/office/drawing/2014/main" id="{888DE706-6894-3361-1DCC-2B28B2816F00}"/>
              </a:ext>
            </a:extLst>
          </p:cNvPr>
          <p:cNvSpPr>
            <a:spLocks noGrp="1"/>
          </p:cNvSpPr>
          <p:nvPr>
            <p:ph type="title"/>
          </p:nvPr>
        </p:nvSpPr>
        <p:spPr>
          <a:xfrm>
            <a:off x="576072" y="489483"/>
            <a:ext cx="10515600" cy="676656"/>
          </a:xfrm>
        </p:spPr>
        <p:txBody>
          <a:bodyPr/>
          <a:lstStyle/>
          <a:p>
            <a:r>
              <a:rPr lang="en-US" dirty="0"/>
              <a:t>Risk 201: High Risk</a:t>
            </a:r>
          </a:p>
        </p:txBody>
      </p:sp>
      <p:sp>
        <p:nvSpPr>
          <p:cNvPr id="7" name="Rectangle: Rounded Corners 6">
            <a:extLst>
              <a:ext uri="{FF2B5EF4-FFF2-40B4-BE49-F238E27FC236}">
                <a16:creationId xmlns:a16="http://schemas.microsoft.com/office/drawing/2014/main" id="{5C20D793-E2CA-D3DD-7DA1-C88F6BEC62AA}"/>
              </a:ext>
            </a:extLst>
          </p:cNvPr>
          <p:cNvSpPr/>
          <p:nvPr/>
        </p:nvSpPr>
        <p:spPr>
          <a:xfrm>
            <a:off x="365760" y="1284451"/>
            <a:ext cx="10972800" cy="4869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0">
            <a:extLst>
              <a:ext uri="{FF2B5EF4-FFF2-40B4-BE49-F238E27FC236}">
                <a16:creationId xmlns:a16="http://schemas.microsoft.com/office/drawing/2014/main" id="{FD79F3C3-1339-74C2-D685-1EEEB05714BD}"/>
              </a:ext>
            </a:extLst>
          </p:cNvPr>
          <p:cNvSpPr txBox="1">
            <a:spLocks/>
          </p:cNvSpPr>
          <p:nvPr/>
        </p:nvSpPr>
        <p:spPr>
          <a:xfrm>
            <a:off x="576072" y="1306095"/>
            <a:ext cx="10762488" cy="498777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en-US" dirty="0"/>
              <a:t>When a hemoglobin is more than 1 point below normal range for the participant’s category, further action needs to be taken as outlined in </a:t>
            </a:r>
            <a:r>
              <a:rPr lang="en-US" dirty="0">
                <a:hlinkClick r:id="rId4"/>
              </a:rPr>
              <a:t>Policy 626</a:t>
            </a:r>
            <a:endParaRPr lang="en-US" dirty="0"/>
          </a:p>
          <a:p>
            <a:pPr>
              <a:lnSpc>
                <a:spcPct val="134000"/>
              </a:lnSpc>
            </a:pPr>
            <a:r>
              <a:rPr lang="en-US" b="1" dirty="0"/>
              <a:t>Action 1: Recheck</a:t>
            </a:r>
          </a:p>
          <a:p>
            <a:pPr lvl="1">
              <a:lnSpc>
                <a:spcPct val="134000"/>
              </a:lnSpc>
            </a:pPr>
            <a:r>
              <a:rPr lang="en-US" dirty="0"/>
              <a:t>The participant’s hemoglobin needs to be rechecked at the same appointment, utilizing a new puncture site on a different finger</a:t>
            </a:r>
          </a:p>
          <a:p>
            <a:pPr lvl="1">
              <a:lnSpc>
                <a:spcPct val="134000"/>
              </a:lnSpc>
              <a:spcBef>
                <a:spcPts val="1000"/>
              </a:spcBef>
            </a:pPr>
            <a:r>
              <a:rPr lang="en-US" dirty="0"/>
              <a:t>Document the higher of the two results in TWIST on the Medical Data tab </a:t>
            </a:r>
          </a:p>
          <a:p>
            <a:pPr lvl="2">
              <a:lnSpc>
                <a:spcPct val="134000"/>
              </a:lnSpc>
              <a:spcBef>
                <a:spcPts val="1000"/>
              </a:spcBef>
            </a:pPr>
            <a:r>
              <a:rPr lang="en-US" dirty="0"/>
              <a:t>If the second test is also more than 1 point below normal range, the very low level has been confirmed; document that a recheck has occurred, including the lower value, in the Medical Notes section and move on to action 2 (next slide)</a:t>
            </a:r>
          </a:p>
          <a:p>
            <a:pPr lvl="2">
              <a:lnSpc>
                <a:spcPct val="134000"/>
              </a:lnSpc>
              <a:spcBef>
                <a:spcPts val="1000"/>
              </a:spcBef>
            </a:pPr>
            <a:r>
              <a:rPr lang="en-US" dirty="0"/>
              <a:t>If the second test is in the medium risk or normal range, enter the higher value on the Medical Data tab and no further documentation is needed</a:t>
            </a:r>
          </a:p>
        </p:txBody>
      </p:sp>
    </p:spTree>
    <p:custDataLst>
      <p:tags r:id="rId1"/>
    </p:custDataLst>
    <p:extLst>
      <p:ext uri="{BB962C8B-B14F-4D97-AF65-F5344CB8AC3E}">
        <p14:creationId xmlns:p14="http://schemas.microsoft.com/office/powerpoint/2010/main" val="3448182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p:txBody>
          <a:bodyPr/>
          <a:lstStyle/>
          <a:p>
            <a:r>
              <a:rPr lang="en-US" dirty="0"/>
              <a:t>Risk 201: High Risk</a:t>
            </a:r>
          </a:p>
        </p:txBody>
      </p:sp>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p:txBody>
          <a:bodyPr/>
          <a:lstStyle/>
          <a:p>
            <a:r>
              <a:rPr lang="en-US"/>
              <a:t>2023</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p:txBody>
          <a:bodyPr/>
          <a:lstStyle/>
          <a:p>
            <a:r>
              <a:rPr lang="en-US"/>
              <a:t>2023 Risk In-Service</a:t>
            </a:r>
          </a:p>
        </p:txBody>
      </p:sp>
      <p:sp>
        <p:nvSpPr>
          <p:cNvPr id="37" name="Rectangle: Rounded Corners 36">
            <a:extLst>
              <a:ext uri="{FF2B5EF4-FFF2-40B4-BE49-F238E27FC236}">
                <a16:creationId xmlns:a16="http://schemas.microsoft.com/office/drawing/2014/main" id="{01693BC7-41BC-1004-6CEB-A48154E8FAF4}"/>
              </a:ext>
            </a:extLst>
          </p:cNvPr>
          <p:cNvSpPr/>
          <p:nvPr/>
        </p:nvSpPr>
        <p:spPr>
          <a:xfrm>
            <a:off x="365760" y="1838960"/>
            <a:ext cx="10972800" cy="431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0">
            <a:extLst>
              <a:ext uri="{FF2B5EF4-FFF2-40B4-BE49-F238E27FC236}">
                <a16:creationId xmlns:a16="http://schemas.microsoft.com/office/drawing/2014/main" id="{62562372-894E-5BD8-FA57-2FA8BEB1A287}"/>
              </a:ext>
            </a:extLst>
          </p:cNvPr>
          <p:cNvSpPr txBox="1">
            <a:spLocks/>
          </p:cNvSpPr>
          <p:nvPr/>
        </p:nvSpPr>
        <p:spPr>
          <a:xfrm>
            <a:off x="576072" y="1899920"/>
            <a:ext cx="10762488" cy="42133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pPr>
            <a:r>
              <a:rPr lang="en-US" b="1"/>
              <a:t>Action 2: Manual Risk Change</a:t>
            </a:r>
          </a:p>
          <a:p>
            <a:pPr lvl="1">
              <a:lnSpc>
                <a:spcPct val="134000"/>
              </a:lnSpc>
            </a:pPr>
            <a:r>
              <a:rPr lang="en-US"/>
              <a:t>If the participant’s risk level is not already high, the certifier must manually change the risk level to high (</a:t>
            </a:r>
            <a:r>
              <a:rPr lang="en-US" b="1"/>
              <a:t>reminder: </a:t>
            </a:r>
            <a:r>
              <a:rPr lang="en-US"/>
              <a:t>this is the </a:t>
            </a:r>
            <a:r>
              <a:rPr lang="en-US" b="1" u="sng"/>
              <a:t>only</a:t>
            </a:r>
            <a:r>
              <a:rPr lang="en-US"/>
              <a:t> time a certifier would manually change a risk level)</a:t>
            </a:r>
          </a:p>
          <a:p>
            <a:pPr>
              <a:lnSpc>
                <a:spcPct val="134000"/>
              </a:lnSpc>
            </a:pPr>
            <a:r>
              <a:rPr lang="en-US" b="1"/>
              <a:t>Action 3: Appropriate referrals</a:t>
            </a:r>
          </a:p>
          <a:p>
            <a:pPr lvl="1">
              <a:lnSpc>
                <a:spcPct val="134000"/>
              </a:lnSpc>
            </a:pPr>
            <a:r>
              <a:rPr lang="en-US"/>
              <a:t>Follow your agency’s protocol to refer the participant to the WIC Nutritionist, within 1-2 months, for high risk follow up as well as refer to their healthcare provider</a:t>
            </a:r>
          </a:p>
          <a:p>
            <a:pPr marL="914400" lvl="1" indent="-457200">
              <a:spcBef>
                <a:spcPts val="1000"/>
              </a:spcBef>
              <a:buAutoNum type="arabicPeriod"/>
            </a:pPr>
            <a:endParaRPr lang="en-US"/>
          </a:p>
        </p:txBody>
      </p:sp>
    </p:spTree>
    <p:custDataLst>
      <p:tags r:id="rId1"/>
    </p:custDataLst>
    <p:extLst>
      <p:ext uri="{BB962C8B-B14F-4D97-AF65-F5344CB8AC3E}">
        <p14:creationId xmlns:p14="http://schemas.microsoft.com/office/powerpoint/2010/main" val="1130437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p:txBody>
          <a:bodyPr/>
          <a:lstStyle/>
          <a:p>
            <a:r>
              <a:rPr lang="en-US" dirty="0"/>
              <a:t>Risk 341:</a:t>
            </a:r>
            <a:r>
              <a:rPr lang="en-US" sz="3600" dirty="0"/>
              <a:t> Nutrient Deficiency or Disease</a:t>
            </a:r>
          </a:p>
        </p:txBody>
      </p:sp>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p:txBody>
          <a:bodyPr/>
          <a:lstStyle/>
          <a:p>
            <a:r>
              <a:rPr lang="en-US"/>
              <a:t>2023</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p:txBody>
          <a:bodyPr/>
          <a:lstStyle/>
          <a:p>
            <a:r>
              <a:rPr lang="en-US"/>
              <a:t>2023 Risk In-Service</a:t>
            </a:r>
          </a:p>
        </p:txBody>
      </p:sp>
      <p:sp>
        <p:nvSpPr>
          <p:cNvPr id="37" name="Rectangle: Rounded Corners 36">
            <a:extLst>
              <a:ext uri="{FF2B5EF4-FFF2-40B4-BE49-F238E27FC236}">
                <a16:creationId xmlns:a16="http://schemas.microsoft.com/office/drawing/2014/main" id="{01693BC7-41BC-1004-6CEB-A48154E8FAF4}"/>
              </a:ext>
            </a:extLst>
          </p:cNvPr>
          <p:cNvSpPr/>
          <p:nvPr/>
        </p:nvSpPr>
        <p:spPr>
          <a:xfrm>
            <a:off x="396239" y="2225040"/>
            <a:ext cx="11196319" cy="3928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10">
            <a:extLst>
              <a:ext uri="{FF2B5EF4-FFF2-40B4-BE49-F238E27FC236}">
                <a16:creationId xmlns:a16="http://schemas.microsoft.com/office/drawing/2014/main" id="{62562372-894E-5BD8-FA57-2FA8BEB1A287}"/>
              </a:ext>
            </a:extLst>
          </p:cNvPr>
          <p:cNvSpPr txBox="1">
            <a:spLocks/>
          </p:cNvSpPr>
          <p:nvPr/>
        </p:nvSpPr>
        <p:spPr>
          <a:xfrm>
            <a:off x="700714" y="2521662"/>
            <a:ext cx="10688645" cy="339039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US">
                <a:hlinkClick r:id="rId4"/>
              </a:rPr>
              <a:t>Risk 341</a:t>
            </a:r>
            <a:r>
              <a:rPr lang="en-US"/>
              <a:t> is assigned when a participant reports that a health care provider </a:t>
            </a:r>
            <a:br>
              <a:rPr lang="en-US"/>
            </a:br>
            <a:r>
              <a:rPr lang="en-US"/>
              <a:t>has diagnosed them with a nutrient deficiency or disease</a:t>
            </a:r>
          </a:p>
          <a:p>
            <a:pPr>
              <a:lnSpc>
                <a:spcPct val="114000"/>
              </a:lnSpc>
            </a:pPr>
            <a:r>
              <a:rPr lang="en-US"/>
              <a:t>Anemia is caused by nutrient deficiency or disease</a:t>
            </a:r>
          </a:p>
          <a:p>
            <a:pPr>
              <a:lnSpc>
                <a:spcPct val="114000"/>
              </a:lnSpc>
            </a:pPr>
            <a:r>
              <a:rPr lang="en-US"/>
              <a:t>A low hemoglobin level at a WIC screening is not a diagnosis of anemia</a:t>
            </a:r>
          </a:p>
          <a:p>
            <a:pPr>
              <a:lnSpc>
                <a:spcPct val="114000"/>
              </a:lnSpc>
            </a:pPr>
            <a:r>
              <a:rPr lang="en-US">
                <a:hlinkClick r:id="rId4"/>
              </a:rPr>
              <a:t>Risk 341</a:t>
            </a:r>
            <a:r>
              <a:rPr lang="en-US"/>
              <a:t> must still be assigned when a participant reports a diagnosis of anemia and has a hemoglobin value within normal range at a WIC appointment</a:t>
            </a:r>
          </a:p>
          <a:p>
            <a:pPr>
              <a:lnSpc>
                <a:spcPct val="114000"/>
              </a:lnSpc>
            </a:pPr>
            <a:r>
              <a:rPr lang="en-US"/>
              <a:t>This is a high risk and requires a referral to the WIC Nutritionist</a:t>
            </a:r>
          </a:p>
          <a:p>
            <a:pPr marL="914400" lvl="1" indent="-457200">
              <a:lnSpc>
                <a:spcPct val="114000"/>
              </a:lnSpc>
              <a:spcBef>
                <a:spcPts val="1000"/>
              </a:spcBef>
              <a:buAutoNum type="arabicPeriod"/>
            </a:pPr>
            <a:endParaRPr lang="en-US"/>
          </a:p>
        </p:txBody>
      </p:sp>
    </p:spTree>
    <p:custDataLst>
      <p:tags r:id="rId1"/>
    </p:custDataLst>
    <p:extLst>
      <p:ext uri="{BB962C8B-B14F-4D97-AF65-F5344CB8AC3E}">
        <p14:creationId xmlns:p14="http://schemas.microsoft.com/office/powerpoint/2010/main" val="2292607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484632" y="178148"/>
            <a:ext cx="9144000" cy="676656"/>
          </a:xfrm>
        </p:spPr>
        <p:txBody>
          <a:bodyPr/>
          <a:lstStyle/>
          <a:p>
            <a:r>
              <a:rPr lang="en-US"/>
              <a:t>Summary</a:t>
            </a: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2"/>
          </p:nvPr>
        </p:nvSpPr>
        <p:spPr>
          <a:xfrm>
            <a:off x="365760" y="809453"/>
            <a:ext cx="6161632" cy="5317669"/>
          </a:xfrm>
        </p:spPr>
        <p:txBody>
          <a:bodyPr>
            <a:noAutofit/>
          </a:bodyPr>
          <a:lstStyle/>
          <a:p>
            <a:pPr marL="342900" indent="-342900">
              <a:buFont typeface="Arial" panose="020B0604020202020204" pitchFamily="34" charset="0"/>
              <a:buChar char="•"/>
            </a:pPr>
            <a:r>
              <a:rPr lang="en-US" sz="2200"/>
              <a:t>Nutrition Assessment is an important step of a WIC certification and many risks are added during assessment</a:t>
            </a: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r>
              <a:rPr lang="en-US" sz="2200"/>
              <a:t>Correct risk assignment and documentation are important pieces of a WIC Certification</a:t>
            </a: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r>
              <a:rPr lang="en-US" sz="2200"/>
              <a:t>Job Aids, Risk Information Sheets and policies </a:t>
            </a:r>
            <a:br>
              <a:rPr lang="en-US" sz="2200"/>
            </a:br>
            <a:r>
              <a:rPr lang="en-US" sz="2200"/>
              <a:t>can be helpful in knowing what is required</a:t>
            </a:r>
          </a:p>
          <a:p>
            <a:endParaRPr lang="en-US" sz="2200"/>
          </a:p>
          <a:p>
            <a:pPr marL="342900" indent="-342900">
              <a:buFont typeface="Arial" panose="020B0604020202020204" pitchFamily="34" charset="0"/>
              <a:buChar char="•"/>
            </a:pPr>
            <a:r>
              <a:rPr lang="en-US" sz="2200"/>
              <a:t>As we resume in-person services, proper hemoglobin testing, referral and follow up is important</a:t>
            </a: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r>
              <a:rPr lang="en-US" sz="2200"/>
              <a:t>The 2024 Risk Update will include risk changes that will be implemented October 1, 2024</a:t>
            </a:r>
          </a:p>
          <a:p>
            <a:endParaRPr lang="en-US" sz="2200"/>
          </a:p>
        </p:txBody>
      </p:sp>
      <p:pic>
        <p:nvPicPr>
          <p:cNvPr id="8" name="Picture Placeholder 7" descr="Hand holding a sapling">
            <a:extLst>
              <a:ext uri="{FF2B5EF4-FFF2-40B4-BE49-F238E27FC236}">
                <a16:creationId xmlns:a16="http://schemas.microsoft.com/office/drawing/2014/main" id="{71DAFD00-5660-EAA6-4DE3-83F373055A99}"/>
              </a:ext>
            </a:extLst>
          </p:cNvPr>
          <p:cNvPicPr>
            <a:picLocks noGrp="1" noChangeAspect="1"/>
          </p:cNvPicPr>
          <p:nvPr>
            <p:ph type="pic" idx="1"/>
          </p:nvPr>
        </p:nvPicPr>
        <p:blipFill>
          <a:blip r:embed="rId4"/>
          <a:srcRect l="19511" r="19511"/>
          <a:stretch/>
        </p:blipFill>
        <p:spPr/>
      </p:pic>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p:txBody>
          <a:bodyPr/>
          <a:lstStyle/>
          <a:p>
            <a:r>
              <a:rPr lang="en-US"/>
              <a:t>2023</a:t>
            </a:r>
          </a:p>
        </p:txBody>
      </p:sp>
      <p:sp>
        <p:nvSpPr>
          <p:cNvPr id="5" name="Footer Placeholder 4">
            <a:extLst>
              <a:ext uri="{FF2B5EF4-FFF2-40B4-BE49-F238E27FC236}">
                <a16:creationId xmlns:a16="http://schemas.microsoft.com/office/drawing/2014/main" id="{79E5D029-257A-C084-D723-B5E115AFEAF9}"/>
              </a:ext>
            </a:extLst>
          </p:cNvPr>
          <p:cNvSpPr>
            <a:spLocks noGrp="1"/>
          </p:cNvSpPr>
          <p:nvPr>
            <p:ph type="ftr" sz="quarter" idx="11"/>
          </p:nvPr>
        </p:nvSpPr>
        <p:spPr/>
        <p:txBody>
          <a:bodyPr/>
          <a:lstStyle/>
          <a:p>
            <a:r>
              <a:rPr lang="en-US"/>
              <a:t>2023 Risk In-Service</a:t>
            </a:r>
          </a:p>
        </p:txBody>
      </p:sp>
    </p:spTree>
    <p:custDataLst>
      <p:tags r:id="rId1"/>
    </p:custDataLst>
    <p:extLst>
      <p:ext uri="{BB962C8B-B14F-4D97-AF65-F5344CB8AC3E}">
        <p14:creationId xmlns:p14="http://schemas.microsoft.com/office/powerpoint/2010/main" val="341820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15E7428-EC11-A521-C254-32F38E903474}"/>
              </a:ext>
            </a:extLst>
          </p:cNvPr>
          <p:cNvSpPr/>
          <p:nvPr/>
        </p:nvSpPr>
        <p:spPr>
          <a:xfrm>
            <a:off x="3779520" y="1157064"/>
            <a:ext cx="6167120" cy="4155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388620" y="4080803"/>
            <a:ext cx="4840641" cy="1773555"/>
          </a:xfrm>
        </p:spPr>
        <p:txBody>
          <a:bodyPr/>
          <a:lstStyle/>
          <a:p>
            <a:r>
              <a:rPr lang="en-US"/>
              <a:t>Outline</a:t>
            </a:r>
          </a:p>
        </p:txBody>
      </p:sp>
      <p:sp>
        <p:nvSpPr>
          <p:cNvPr id="2" name="Text Placeholder 1">
            <a:extLst>
              <a:ext uri="{FF2B5EF4-FFF2-40B4-BE49-F238E27FC236}">
                <a16:creationId xmlns:a16="http://schemas.microsoft.com/office/drawing/2014/main" id="{4CD955F3-E50D-CE8E-FCC6-36C92F327696}"/>
              </a:ext>
            </a:extLst>
          </p:cNvPr>
          <p:cNvSpPr txBox="1">
            <a:spLocks/>
          </p:cNvSpPr>
          <p:nvPr/>
        </p:nvSpPr>
        <p:spPr>
          <a:xfrm>
            <a:off x="4118589" y="1325551"/>
            <a:ext cx="6062121" cy="38188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4000"/>
              </a:lnSpc>
              <a:spcAft>
                <a:spcPts val="1400"/>
              </a:spcAft>
            </a:pPr>
            <a:r>
              <a:rPr lang="en-US" sz="2300"/>
              <a:t>Overview of Nutrition Risks and Info Sheets</a:t>
            </a:r>
          </a:p>
          <a:p>
            <a:pPr marL="342900" indent="-342900">
              <a:lnSpc>
                <a:spcPct val="114000"/>
              </a:lnSpc>
              <a:spcAft>
                <a:spcPts val="1400"/>
              </a:spcAft>
            </a:pPr>
            <a:r>
              <a:rPr lang="en-US" sz="2300"/>
              <a:t>Overview of nutrition assessment</a:t>
            </a:r>
          </a:p>
          <a:p>
            <a:pPr marL="342900" indent="-342900">
              <a:lnSpc>
                <a:spcPct val="114000"/>
              </a:lnSpc>
              <a:spcAft>
                <a:spcPts val="1400"/>
              </a:spcAft>
            </a:pPr>
            <a:r>
              <a:rPr lang="en-US" sz="2300"/>
              <a:t>Review of correct risk assignment</a:t>
            </a:r>
          </a:p>
          <a:p>
            <a:pPr marL="342900" indent="-342900">
              <a:lnSpc>
                <a:spcPct val="114000"/>
              </a:lnSpc>
              <a:spcAft>
                <a:spcPts val="1400"/>
              </a:spcAft>
            </a:pPr>
            <a:r>
              <a:rPr lang="en-US" sz="2300"/>
              <a:t>Review risks that require additional documentation</a:t>
            </a:r>
          </a:p>
          <a:p>
            <a:pPr marL="342900" indent="-342900">
              <a:lnSpc>
                <a:spcPct val="114000"/>
              </a:lnSpc>
              <a:spcAft>
                <a:spcPts val="1400"/>
              </a:spcAft>
            </a:pPr>
            <a:r>
              <a:rPr lang="en-US" sz="2300"/>
              <a:t>Hemoglobin screening and procedures</a:t>
            </a:r>
          </a:p>
        </p:txBody>
      </p:sp>
    </p:spTree>
    <p:custDataLst>
      <p:tags r:id="rId1"/>
    </p:custDataLst>
    <p:extLst>
      <p:ext uri="{BB962C8B-B14F-4D97-AF65-F5344CB8AC3E}">
        <p14:creationId xmlns:p14="http://schemas.microsoft.com/office/powerpoint/2010/main" val="3658923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A384A78-DC8A-C27C-455F-833378F6E803}"/>
              </a:ext>
            </a:extLst>
          </p:cNvPr>
          <p:cNvSpPr/>
          <p:nvPr/>
        </p:nvSpPr>
        <p:spPr>
          <a:xfrm>
            <a:off x="3251200" y="1788160"/>
            <a:ext cx="5506720" cy="3928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524000" y="398272"/>
            <a:ext cx="9144000" cy="2387600"/>
          </a:xfrm>
        </p:spPr>
        <p:txBody>
          <a:bodyPr/>
          <a:lstStyle/>
          <a:p>
            <a:r>
              <a:rPr lang="en-US"/>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3479180" y="2911158"/>
            <a:ext cx="5189035" cy="2605722"/>
          </a:xfrm>
        </p:spPr>
        <p:txBody>
          <a:bodyPr>
            <a:normAutofit lnSpcReduction="10000"/>
          </a:bodyPr>
          <a:lstStyle/>
          <a:p>
            <a:pPr algn="l"/>
            <a:r>
              <a:rPr lang="en-US" b="1"/>
              <a:t>If you have any questions, contact:</a:t>
            </a:r>
          </a:p>
          <a:p>
            <a:pPr algn="l"/>
            <a:r>
              <a:rPr lang="en-US" b="1"/>
              <a:t>Your Local Agency’s Training Supervisor</a:t>
            </a:r>
          </a:p>
          <a:p>
            <a:pPr algn="l"/>
            <a:r>
              <a:rPr lang="en-US" b="1"/>
              <a:t>Your assigned Nutrition Consultant </a:t>
            </a:r>
          </a:p>
          <a:p>
            <a:r>
              <a:rPr lang="en-US" b="1"/>
              <a:t>or</a:t>
            </a:r>
          </a:p>
          <a:p>
            <a:pPr algn="l"/>
            <a:r>
              <a:rPr lang="en-US" b="1"/>
              <a:t>Erica Johnson, Nutrition Consultant: </a:t>
            </a:r>
          </a:p>
          <a:p>
            <a:pPr algn="l"/>
            <a:r>
              <a:rPr lang="en-US">
                <a:hlinkClick r:id="rId3"/>
              </a:rPr>
              <a:t>erica.a.johnson2@oha.oregon.gov</a:t>
            </a:r>
            <a:r>
              <a:rPr lang="en-US"/>
              <a:t> </a:t>
            </a:r>
          </a:p>
        </p:txBody>
      </p:sp>
    </p:spTree>
    <p:custDataLst>
      <p:tags r:id="rId1"/>
    </p:custDataLst>
    <p:extLst>
      <p:ext uri="{BB962C8B-B14F-4D97-AF65-F5344CB8AC3E}">
        <p14:creationId xmlns:p14="http://schemas.microsoft.com/office/powerpoint/2010/main" val="257793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p:txBody>
          <a:bodyPr/>
          <a:lstStyle/>
          <a:p>
            <a:r>
              <a:rPr lang="en-US"/>
              <a:t>Background</a:t>
            </a: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2"/>
          </p:nvPr>
        </p:nvSpPr>
        <p:spPr>
          <a:xfrm>
            <a:off x="576072" y="1947671"/>
            <a:ext cx="5519928" cy="4070729"/>
          </a:xfrm>
        </p:spPr>
        <p:txBody>
          <a:bodyPr vert="horz" lIns="91440" tIns="45720" rIns="91440" bIns="45720" rtlCol="0" anchor="t">
            <a:normAutofit/>
          </a:bodyPr>
          <a:lstStyle/>
          <a:p>
            <a:pPr marL="342900" indent="-342900">
              <a:lnSpc>
                <a:spcPct val="114000"/>
              </a:lnSpc>
              <a:buFont typeface="Arial" panose="020B0604020202020204" pitchFamily="34" charset="0"/>
              <a:buChar char="•"/>
            </a:pPr>
            <a:r>
              <a:rPr lang="en-US" sz="2400"/>
              <a:t>Oregon WIC last had a risk update in October 2021</a:t>
            </a:r>
          </a:p>
          <a:p>
            <a:pPr marL="342900" indent="-342900">
              <a:lnSpc>
                <a:spcPct val="114000"/>
              </a:lnSpc>
              <a:buFont typeface="Arial" panose="020B0604020202020204" pitchFamily="34" charset="0"/>
              <a:buChar char="•"/>
            </a:pPr>
            <a:endParaRPr lang="en-US" sz="2400"/>
          </a:p>
          <a:p>
            <a:pPr marL="342900" indent="-342900">
              <a:lnSpc>
                <a:spcPct val="114000"/>
              </a:lnSpc>
              <a:buFont typeface="Arial" panose="020B0604020202020204" pitchFamily="34" charset="0"/>
              <a:buChar char="•"/>
            </a:pPr>
            <a:r>
              <a:rPr lang="en-US" sz="2400"/>
              <a:t>There are no new risk updates for 2023</a:t>
            </a:r>
          </a:p>
          <a:p>
            <a:pPr>
              <a:lnSpc>
                <a:spcPct val="114000"/>
              </a:lnSpc>
            </a:pPr>
            <a:endParaRPr lang="en-US" sz="2400"/>
          </a:p>
          <a:p>
            <a:pPr marL="342900" indent="-342900">
              <a:lnSpc>
                <a:spcPct val="114000"/>
              </a:lnSpc>
              <a:buFont typeface="Arial" panose="020B0604020202020204" pitchFamily="34" charset="0"/>
              <a:buChar char="•"/>
            </a:pPr>
            <a:r>
              <a:rPr lang="en-US" sz="2400"/>
              <a:t>This in-service is a risk refresher!</a:t>
            </a:r>
          </a:p>
          <a:p>
            <a:pPr marL="342900" indent="-342900">
              <a:lnSpc>
                <a:spcPct val="150000"/>
              </a:lnSpc>
              <a:buFont typeface="Arial" panose="020B0604020202020204" pitchFamily="34" charset="0"/>
              <a:buChar char="•"/>
            </a:pPr>
            <a:endParaRPr lang="en-US" sz="2000"/>
          </a:p>
          <a:p>
            <a:pPr>
              <a:lnSpc>
                <a:spcPct val="150000"/>
              </a:lnSpc>
            </a:pPr>
            <a:endParaRPr lang="en-US"/>
          </a:p>
        </p:txBody>
      </p:sp>
      <p:pic>
        <p:nvPicPr>
          <p:cNvPr id="8" name="Picture Placeholder 7" descr="Person harvesting lettuce from a garden">
            <a:extLst>
              <a:ext uri="{FF2B5EF4-FFF2-40B4-BE49-F238E27FC236}">
                <a16:creationId xmlns:a16="http://schemas.microsoft.com/office/drawing/2014/main" id="{71DAFD00-5660-EAA6-4DE3-83F373055A99}"/>
              </a:ext>
            </a:extLst>
          </p:cNvPr>
          <p:cNvPicPr>
            <a:picLocks noGrp="1" noChangeAspect="1"/>
          </p:cNvPicPr>
          <p:nvPr>
            <p:ph type="pic" idx="1"/>
          </p:nvPr>
        </p:nvPicPr>
        <p:blipFill>
          <a:blip r:embed="rId3"/>
          <a:srcRect l="32" r="32"/>
          <a:stretch>
            <a:fillRect/>
          </a:stretch>
        </p:blipFill>
        <p:spPr/>
      </p:pic>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p:txBody>
          <a:bodyPr/>
          <a:lstStyle/>
          <a:p>
            <a:r>
              <a:rPr lang="en-US"/>
              <a:t>2023</a:t>
            </a:r>
          </a:p>
        </p:txBody>
      </p:sp>
      <p:sp>
        <p:nvSpPr>
          <p:cNvPr id="5" name="Footer Placeholder 4">
            <a:extLst>
              <a:ext uri="{FF2B5EF4-FFF2-40B4-BE49-F238E27FC236}">
                <a16:creationId xmlns:a16="http://schemas.microsoft.com/office/drawing/2014/main" id="{79E5D029-257A-C084-D723-B5E115AFEAF9}"/>
              </a:ext>
            </a:extLst>
          </p:cNvPr>
          <p:cNvSpPr>
            <a:spLocks noGrp="1"/>
          </p:cNvSpPr>
          <p:nvPr>
            <p:ph type="ftr" sz="quarter" idx="11"/>
          </p:nvPr>
        </p:nvSpPr>
        <p:spPr/>
        <p:txBody>
          <a:bodyPr/>
          <a:lstStyle/>
          <a:p>
            <a:r>
              <a:rPr lang="en-US"/>
              <a:t>2023 Risk In-Service</a:t>
            </a:r>
          </a:p>
        </p:txBody>
      </p:sp>
    </p:spTree>
    <p:custDataLst>
      <p:tags r:id="rId1"/>
    </p:custDataLst>
    <p:extLst>
      <p:ext uri="{BB962C8B-B14F-4D97-AF65-F5344CB8AC3E}">
        <p14:creationId xmlns:p14="http://schemas.microsoft.com/office/powerpoint/2010/main" val="308871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a:xfrm>
            <a:off x="576072" y="368421"/>
            <a:ext cx="10515600" cy="676656"/>
          </a:xfrm>
        </p:spPr>
        <p:txBody>
          <a:bodyPr/>
          <a:lstStyle/>
          <a:p>
            <a:r>
              <a:rPr lang="en-US" sz="4800">
                <a:latin typeface="Sagona Book" panose="020F0502020204030204" pitchFamily="34" charset="0"/>
                <a:cs typeface="Sagona Book" panose="020F0502020204030204" pitchFamily="34" charset="0"/>
              </a:rPr>
              <a:t>Did you know?</a:t>
            </a:r>
            <a:endParaRPr lang="en-US"/>
          </a:p>
        </p:txBody>
      </p:sp>
      <p:sp>
        <p:nvSpPr>
          <p:cNvPr id="5" name="Date Placeholder 4">
            <a:extLst>
              <a:ext uri="{FF2B5EF4-FFF2-40B4-BE49-F238E27FC236}">
                <a16:creationId xmlns:a16="http://schemas.microsoft.com/office/drawing/2014/main" id="{623087F1-0A22-4E04-6B3F-B1DDA246A111}"/>
              </a:ext>
            </a:extLst>
          </p:cNvPr>
          <p:cNvSpPr>
            <a:spLocks noGrp="1"/>
          </p:cNvSpPr>
          <p:nvPr>
            <p:ph type="dt" sz="half" idx="10"/>
          </p:nvPr>
        </p:nvSpPr>
        <p:spPr/>
        <p:txBody>
          <a:bodyPr/>
          <a:lstStyle/>
          <a:p>
            <a:r>
              <a:rPr lang="en-US"/>
              <a:t>2023</a:t>
            </a:r>
          </a:p>
        </p:txBody>
      </p:sp>
      <p:sp>
        <p:nvSpPr>
          <p:cNvPr id="7" name="Footer Placeholder 6">
            <a:extLst>
              <a:ext uri="{FF2B5EF4-FFF2-40B4-BE49-F238E27FC236}">
                <a16:creationId xmlns:a16="http://schemas.microsoft.com/office/drawing/2014/main" id="{8FD92B98-444C-00D2-3246-91E7E1BFB673}"/>
              </a:ext>
            </a:extLst>
          </p:cNvPr>
          <p:cNvSpPr>
            <a:spLocks noGrp="1"/>
          </p:cNvSpPr>
          <p:nvPr>
            <p:ph type="ftr" sz="quarter" idx="11"/>
          </p:nvPr>
        </p:nvSpPr>
        <p:spPr/>
        <p:txBody>
          <a:bodyPr/>
          <a:lstStyle/>
          <a:p>
            <a:r>
              <a:rPr lang="en-US"/>
              <a:t>2023 Risk In-Service</a:t>
            </a:r>
          </a:p>
        </p:txBody>
      </p:sp>
      <p:sp>
        <p:nvSpPr>
          <p:cNvPr id="3" name="Content Placeholder 2">
            <a:extLst>
              <a:ext uri="{FF2B5EF4-FFF2-40B4-BE49-F238E27FC236}">
                <a16:creationId xmlns:a16="http://schemas.microsoft.com/office/drawing/2014/main" id="{F44908D1-6286-B01B-FCF1-6775983DA246}"/>
              </a:ext>
            </a:extLst>
          </p:cNvPr>
          <p:cNvSpPr>
            <a:spLocks noGrp="1"/>
          </p:cNvSpPr>
          <p:nvPr>
            <p:ph idx="1"/>
          </p:nvPr>
        </p:nvSpPr>
        <p:spPr>
          <a:xfrm>
            <a:off x="484632" y="1393482"/>
            <a:ext cx="10853928" cy="4369778"/>
          </a:xfrm>
        </p:spPr>
        <p:txBody>
          <a:bodyPr>
            <a:noAutofit/>
          </a:bodyPr>
          <a:lstStyle/>
          <a:p>
            <a:pPr>
              <a:lnSpc>
                <a:spcPct val="134000"/>
              </a:lnSpc>
              <a:spcAft>
                <a:spcPts val="1000"/>
              </a:spcAft>
            </a:pPr>
            <a:r>
              <a:rPr lang="en-US" sz="2000"/>
              <a:t>Nutrition Risks are created and updated by the Risk Identification and Selection Collaborative (RISC), which was formed by USDA/FNS in 1996</a:t>
            </a:r>
          </a:p>
          <a:p>
            <a:pPr>
              <a:lnSpc>
                <a:spcPct val="134000"/>
              </a:lnSpc>
              <a:spcAft>
                <a:spcPts val="1000"/>
              </a:spcAft>
            </a:pPr>
            <a:r>
              <a:rPr lang="en-US" sz="2000"/>
              <a:t>RISC provides a systematic method of ongoing review of how risks are defined and selected</a:t>
            </a:r>
          </a:p>
          <a:p>
            <a:pPr>
              <a:lnSpc>
                <a:spcPct val="134000"/>
              </a:lnSpc>
              <a:spcAft>
                <a:spcPts val="1000"/>
              </a:spcAft>
            </a:pPr>
            <a:r>
              <a:rPr lang="en-US" sz="2000"/>
              <a:t>RISC is charged with revising the currently allowed risks and criteria and adding new risk criteria</a:t>
            </a:r>
          </a:p>
          <a:p>
            <a:pPr>
              <a:lnSpc>
                <a:spcPct val="134000"/>
              </a:lnSpc>
              <a:spcAft>
                <a:spcPts val="1000"/>
              </a:spcAft>
            </a:pPr>
            <a:r>
              <a:rPr lang="en-US" sz="2000"/>
              <a:t>Risks and their criteria are evidence-based and linked to the nutrition services provided by WIC</a:t>
            </a:r>
          </a:p>
          <a:p>
            <a:pPr>
              <a:lnSpc>
                <a:spcPct val="134000"/>
              </a:lnSpc>
              <a:spcAft>
                <a:spcPts val="1000"/>
              </a:spcAft>
            </a:pPr>
            <a:r>
              <a:rPr lang="en-US" sz="2000"/>
              <a:t>RISC is made up of NWA-appointed state and local agency staff and FNS Headquarters and Regional Office staff</a:t>
            </a:r>
          </a:p>
          <a:p>
            <a:pPr>
              <a:lnSpc>
                <a:spcPct val="134000"/>
              </a:lnSpc>
              <a:spcAft>
                <a:spcPts val="1000"/>
              </a:spcAft>
            </a:pPr>
            <a:r>
              <a:rPr lang="en-US" sz="2000"/>
              <a:t>More information: </a:t>
            </a:r>
            <a:r>
              <a:rPr lang="en-US" sz="2000">
                <a:hlinkClick r:id="rId4"/>
              </a:rPr>
              <a:t>https://www.fns.usda.gov/wic/nutrition-risk-criteria</a:t>
            </a:r>
            <a:r>
              <a:rPr lang="en-US" sz="2000"/>
              <a:t> </a:t>
            </a:r>
          </a:p>
        </p:txBody>
      </p:sp>
    </p:spTree>
    <p:custDataLst>
      <p:tags r:id="rId1"/>
    </p:custDataLst>
    <p:extLst>
      <p:ext uri="{BB962C8B-B14F-4D97-AF65-F5344CB8AC3E}">
        <p14:creationId xmlns:p14="http://schemas.microsoft.com/office/powerpoint/2010/main" val="169908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p:txBody>
          <a:bodyPr/>
          <a:lstStyle/>
          <a:p>
            <a:r>
              <a:rPr lang="en-US" sz="4800">
                <a:latin typeface="Sagona Book" panose="020F0502020204030204" pitchFamily="34" charset="0"/>
                <a:cs typeface="Sagona Book" panose="020F0502020204030204" pitchFamily="34" charset="0"/>
              </a:rPr>
              <a:t>Risk Information Sheets</a:t>
            </a:r>
            <a:endParaRPr lang="en-US"/>
          </a:p>
        </p:txBody>
      </p:sp>
      <p:sp>
        <p:nvSpPr>
          <p:cNvPr id="3" name="Date Placeholder 2">
            <a:extLst>
              <a:ext uri="{FF2B5EF4-FFF2-40B4-BE49-F238E27FC236}">
                <a16:creationId xmlns:a16="http://schemas.microsoft.com/office/drawing/2014/main" id="{F4461112-1314-1F15-2239-5EFCF120CB67}"/>
              </a:ext>
            </a:extLst>
          </p:cNvPr>
          <p:cNvSpPr>
            <a:spLocks noGrp="1"/>
          </p:cNvSpPr>
          <p:nvPr>
            <p:ph type="dt" sz="half" idx="10"/>
          </p:nvPr>
        </p:nvSpPr>
        <p:spPr/>
        <p:txBody>
          <a:bodyPr/>
          <a:lstStyle/>
          <a:p>
            <a:r>
              <a:rPr lang="en-US"/>
              <a:t>2023</a:t>
            </a:r>
          </a:p>
        </p:txBody>
      </p:sp>
      <p:sp>
        <p:nvSpPr>
          <p:cNvPr id="4" name="Footer Placeholder 3">
            <a:extLst>
              <a:ext uri="{FF2B5EF4-FFF2-40B4-BE49-F238E27FC236}">
                <a16:creationId xmlns:a16="http://schemas.microsoft.com/office/drawing/2014/main" id="{33D4406C-089C-C2FF-4CED-A1744760FE3A}"/>
              </a:ext>
            </a:extLst>
          </p:cNvPr>
          <p:cNvSpPr>
            <a:spLocks noGrp="1"/>
          </p:cNvSpPr>
          <p:nvPr>
            <p:ph type="ftr" sz="quarter" idx="11"/>
          </p:nvPr>
        </p:nvSpPr>
        <p:spPr/>
        <p:txBody>
          <a:bodyPr/>
          <a:lstStyle/>
          <a:p>
            <a:r>
              <a:rPr lang="en-US"/>
              <a:t>2023 Risk In-Service</a:t>
            </a:r>
          </a:p>
        </p:txBody>
      </p:sp>
      <p:sp>
        <p:nvSpPr>
          <p:cNvPr id="5" name="Content Placeholder 4">
            <a:extLst>
              <a:ext uri="{FF2B5EF4-FFF2-40B4-BE49-F238E27FC236}">
                <a16:creationId xmlns:a16="http://schemas.microsoft.com/office/drawing/2014/main" id="{1D03A6B8-372A-EDAA-DE04-4AECA40E8316}"/>
              </a:ext>
            </a:extLst>
          </p:cNvPr>
          <p:cNvSpPr>
            <a:spLocks noGrp="1"/>
          </p:cNvSpPr>
          <p:nvPr>
            <p:ph idx="1"/>
          </p:nvPr>
        </p:nvSpPr>
        <p:spPr>
          <a:xfrm>
            <a:off x="576072" y="1901952"/>
            <a:ext cx="10515600" cy="4143248"/>
          </a:xfrm>
        </p:spPr>
        <p:txBody>
          <a:bodyPr>
            <a:normAutofit fontScale="92500" lnSpcReduction="20000"/>
          </a:bodyPr>
          <a:lstStyle/>
          <a:p>
            <a:pPr>
              <a:lnSpc>
                <a:spcPct val="114000"/>
              </a:lnSpc>
              <a:spcBef>
                <a:spcPts val="0"/>
              </a:spcBef>
              <a:spcAft>
                <a:spcPts val="2000"/>
              </a:spcAft>
            </a:pPr>
            <a:r>
              <a:rPr lang="en-US"/>
              <a:t>RISC provides detailed risk information sheets</a:t>
            </a:r>
          </a:p>
          <a:p>
            <a:pPr>
              <a:lnSpc>
                <a:spcPct val="114000"/>
              </a:lnSpc>
              <a:spcBef>
                <a:spcPts val="0"/>
              </a:spcBef>
              <a:spcAft>
                <a:spcPts val="2000"/>
              </a:spcAft>
            </a:pPr>
            <a:r>
              <a:rPr lang="en-US"/>
              <a:t>State WIC agencies have the option to adapt risk criteria to their region</a:t>
            </a:r>
          </a:p>
          <a:p>
            <a:pPr>
              <a:lnSpc>
                <a:spcPct val="114000"/>
              </a:lnSpc>
              <a:spcBef>
                <a:spcPts val="0"/>
              </a:spcBef>
              <a:spcAft>
                <a:spcPts val="2000"/>
              </a:spcAft>
            </a:pPr>
            <a:r>
              <a:rPr lang="en-US"/>
              <a:t>State WIC agencies set the risk levels for each risk</a:t>
            </a:r>
          </a:p>
          <a:p>
            <a:pPr>
              <a:lnSpc>
                <a:spcPct val="114000"/>
              </a:lnSpc>
              <a:spcBef>
                <a:spcPts val="0"/>
              </a:spcBef>
              <a:spcAft>
                <a:spcPts val="2000"/>
              </a:spcAft>
            </a:pPr>
            <a:r>
              <a:rPr lang="en-US"/>
              <a:t>Oregon WIC has adapted and streamlined Risk Information Sheets to make relevant information easier to find</a:t>
            </a:r>
          </a:p>
          <a:p>
            <a:pPr>
              <a:lnSpc>
                <a:spcPct val="114000"/>
              </a:lnSpc>
              <a:spcBef>
                <a:spcPts val="0"/>
              </a:spcBef>
              <a:spcAft>
                <a:spcPts val="2000"/>
              </a:spcAft>
            </a:pPr>
            <a:r>
              <a:rPr lang="en-US"/>
              <a:t>Oregon Risk Information Sheets include documentation/action requirements for each risk</a:t>
            </a:r>
          </a:p>
          <a:p>
            <a:endParaRPr lang="en-US"/>
          </a:p>
        </p:txBody>
      </p:sp>
    </p:spTree>
    <p:custDataLst>
      <p:tags r:id="rId1"/>
    </p:custDataLst>
    <p:extLst>
      <p:ext uri="{BB962C8B-B14F-4D97-AF65-F5344CB8AC3E}">
        <p14:creationId xmlns:p14="http://schemas.microsoft.com/office/powerpoint/2010/main" val="123413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4ADC4-01B6-AA8C-9B56-49464B100BE3}"/>
              </a:ext>
            </a:extLst>
          </p:cNvPr>
          <p:cNvSpPr>
            <a:spLocks noGrp="1"/>
          </p:cNvSpPr>
          <p:nvPr>
            <p:ph type="title"/>
          </p:nvPr>
        </p:nvSpPr>
        <p:spPr>
          <a:xfrm>
            <a:off x="176784" y="-210316"/>
            <a:ext cx="5661308" cy="1440532"/>
          </a:xfrm>
        </p:spPr>
        <p:txBody>
          <a:bodyPr/>
          <a:lstStyle/>
          <a:p>
            <a:r>
              <a:rPr lang="en-US" sz="3200">
                <a:latin typeface="Sagona Book" panose="020F0502020204030204" pitchFamily="34" charset="0"/>
                <a:cs typeface="Sagona Book" panose="020F0502020204030204" pitchFamily="34" charset="0"/>
              </a:rPr>
              <a:t>RISC info sheet:</a:t>
            </a:r>
            <a:endParaRPr lang="en-US" sz="3200"/>
          </a:p>
        </p:txBody>
      </p:sp>
      <p:sp>
        <p:nvSpPr>
          <p:cNvPr id="4" name="Date Placeholder 3">
            <a:extLst>
              <a:ext uri="{FF2B5EF4-FFF2-40B4-BE49-F238E27FC236}">
                <a16:creationId xmlns:a16="http://schemas.microsoft.com/office/drawing/2014/main" id="{D74CC35A-169D-2E87-6515-5E6B9D8F47EF}"/>
              </a:ext>
            </a:extLst>
          </p:cNvPr>
          <p:cNvSpPr>
            <a:spLocks noGrp="1"/>
          </p:cNvSpPr>
          <p:nvPr>
            <p:ph type="dt" sz="half" idx="10"/>
          </p:nvPr>
        </p:nvSpPr>
        <p:spPr/>
        <p:txBody>
          <a:bodyPr/>
          <a:lstStyle/>
          <a:p>
            <a:r>
              <a:rPr lang="en-US"/>
              <a:t>2023</a:t>
            </a:r>
          </a:p>
        </p:txBody>
      </p:sp>
      <p:sp>
        <p:nvSpPr>
          <p:cNvPr id="6" name="Footer Placeholder 5">
            <a:extLst>
              <a:ext uri="{FF2B5EF4-FFF2-40B4-BE49-F238E27FC236}">
                <a16:creationId xmlns:a16="http://schemas.microsoft.com/office/drawing/2014/main" id="{8F9C73CF-CD73-39D0-D208-17D75BEB817B}"/>
              </a:ext>
            </a:extLst>
          </p:cNvPr>
          <p:cNvSpPr>
            <a:spLocks noGrp="1"/>
          </p:cNvSpPr>
          <p:nvPr>
            <p:ph type="ftr" sz="quarter" idx="11"/>
          </p:nvPr>
        </p:nvSpPr>
        <p:spPr/>
        <p:txBody>
          <a:bodyPr/>
          <a:lstStyle/>
          <a:p>
            <a:r>
              <a:rPr lang="en-US"/>
              <a:t>2023 Risk In-Service</a:t>
            </a:r>
          </a:p>
        </p:txBody>
      </p:sp>
      <p:pic>
        <p:nvPicPr>
          <p:cNvPr id="10" name="Picture 9">
            <a:extLst>
              <a:ext uri="{FF2B5EF4-FFF2-40B4-BE49-F238E27FC236}">
                <a16:creationId xmlns:a16="http://schemas.microsoft.com/office/drawing/2014/main" id="{F805A51B-0F5E-8840-53BE-93CE0662D63D}"/>
              </a:ext>
            </a:extLst>
          </p:cNvPr>
          <p:cNvPicPr>
            <a:picLocks noChangeAspect="1"/>
          </p:cNvPicPr>
          <p:nvPr/>
        </p:nvPicPr>
        <p:blipFill rotWithShape="1">
          <a:blip r:embed="rId3"/>
          <a:srcRect l="6905" t="6391" r="9302" b="9910"/>
          <a:stretch/>
        </p:blipFill>
        <p:spPr>
          <a:xfrm>
            <a:off x="6405441" y="921949"/>
            <a:ext cx="5028750" cy="5294958"/>
          </a:xfrm>
          <a:prstGeom prst="rect">
            <a:avLst/>
          </a:prstGeom>
        </p:spPr>
      </p:pic>
      <p:pic>
        <p:nvPicPr>
          <p:cNvPr id="12" name="Picture 11">
            <a:extLst>
              <a:ext uri="{FF2B5EF4-FFF2-40B4-BE49-F238E27FC236}">
                <a16:creationId xmlns:a16="http://schemas.microsoft.com/office/drawing/2014/main" id="{798AE478-421D-2DD1-ED7C-8F0E61CEFD50}"/>
              </a:ext>
            </a:extLst>
          </p:cNvPr>
          <p:cNvPicPr>
            <a:picLocks noChangeAspect="1"/>
          </p:cNvPicPr>
          <p:nvPr/>
        </p:nvPicPr>
        <p:blipFill rotWithShape="1">
          <a:blip r:embed="rId4"/>
          <a:srcRect b="13040"/>
          <a:stretch/>
        </p:blipFill>
        <p:spPr>
          <a:xfrm>
            <a:off x="1096109" y="921949"/>
            <a:ext cx="4574929" cy="5294958"/>
          </a:xfrm>
          <a:prstGeom prst="rect">
            <a:avLst/>
          </a:prstGeom>
        </p:spPr>
      </p:pic>
      <p:sp>
        <p:nvSpPr>
          <p:cNvPr id="13" name="Title 2">
            <a:extLst>
              <a:ext uri="{FF2B5EF4-FFF2-40B4-BE49-F238E27FC236}">
                <a16:creationId xmlns:a16="http://schemas.microsoft.com/office/drawing/2014/main" id="{E26AAEAE-EBED-D1DA-E32E-8D0CA491E6A0}"/>
              </a:ext>
            </a:extLst>
          </p:cNvPr>
          <p:cNvSpPr txBox="1">
            <a:spLocks/>
          </p:cNvSpPr>
          <p:nvPr/>
        </p:nvSpPr>
        <p:spPr>
          <a:xfrm>
            <a:off x="6087676" y="-274267"/>
            <a:ext cx="5661308" cy="144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3200">
                <a:latin typeface="Sagona Book" panose="020F0502020204030204" pitchFamily="34" charset="0"/>
                <a:cs typeface="Sagona Book" panose="020F0502020204030204" pitchFamily="34" charset="0"/>
              </a:rPr>
              <a:t>Oregon info sheet:</a:t>
            </a:r>
            <a:endParaRPr lang="en-US" sz="3200"/>
          </a:p>
        </p:txBody>
      </p:sp>
    </p:spTree>
    <p:custDataLst>
      <p:tags r:id="rId1"/>
    </p:custDataLst>
    <p:extLst>
      <p:ext uri="{BB962C8B-B14F-4D97-AF65-F5344CB8AC3E}">
        <p14:creationId xmlns:p14="http://schemas.microsoft.com/office/powerpoint/2010/main" val="275285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a:lstStyle/>
          <a:p>
            <a:r>
              <a:rPr lang="en-US"/>
              <a:t>Nutrition Assessment</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1" y="1764521"/>
            <a:ext cx="6213036" cy="4811644"/>
          </a:xfrm>
        </p:spPr>
        <p:txBody>
          <a:bodyPr vert="horz" lIns="91440" tIns="45720" rIns="91440" bIns="45720" rtlCol="0" anchor="t">
            <a:normAutofit/>
          </a:bodyPr>
          <a:lstStyle/>
          <a:p>
            <a:pPr marL="285750" indent="-285750">
              <a:buFont typeface="Arial" panose="020B0604020202020204" pitchFamily="34" charset="0"/>
              <a:buChar char="•"/>
            </a:pPr>
            <a:r>
              <a:rPr lang="en-US" sz="2400"/>
              <a:t>Nutrition assessment informs risk assignment</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Nutrition assessment is the foundation from which other WIC nutrition services are planned and provided, such as:</a:t>
            </a:r>
          </a:p>
          <a:p>
            <a:pPr marL="742950" lvl="1" indent="-285750">
              <a:buFont typeface="Arial" panose="020B0604020202020204" pitchFamily="34" charset="0"/>
              <a:buChar char="•"/>
            </a:pPr>
            <a:r>
              <a:rPr lang="en-US" sz="2000"/>
              <a:t>Nutrition education and counseling</a:t>
            </a:r>
          </a:p>
          <a:p>
            <a:pPr marL="742950" lvl="1" indent="-285750">
              <a:buFont typeface="Arial" panose="020B0604020202020204" pitchFamily="34" charset="0"/>
              <a:buChar char="•"/>
            </a:pPr>
            <a:r>
              <a:rPr lang="en-US" sz="2000"/>
              <a:t>Referrals</a:t>
            </a:r>
          </a:p>
          <a:p>
            <a:pPr marL="742950" lvl="1" indent="-285750">
              <a:buFont typeface="Arial" panose="020B0604020202020204" pitchFamily="34" charset="0"/>
              <a:buChar char="•"/>
            </a:pPr>
            <a:r>
              <a:rPr lang="en-US" sz="2000"/>
              <a:t>Food packages</a:t>
            </a:r>
          </a:p>
          <a:p>
            <a:pPr marL="742950" lvl="1" indent="-285750">
              <a:buFont typeface="Arial" panose="020B0604020202020204" pitchFamily="34" charset="0"/>
              <a:buChar char="•"/>
            </a:pPr>
            <a:r>
              <a:rPr lang="en-US" sz="2000"/>
              <a:t>Breastfeeding promotion and support</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Nutrition services are provided by WIC to help address identified risks</a:t>
            </a:r>
          </a:p>
        </p:txBody>
      </p:sp>
      <p:pic>
        <p:nvPicPr>
          <p:cNvPr id="22" name="Picture Placeholder 21" descr="Bundle of raw carrots with tops, speckled with mud, laying on dark surface">
            <a:extLst>
              <a:ext uri="{FF2B5EF4-FFF2-40B4-BE49-F238E27FC236}">
                <a16:creationId xmlns:a16="http://schemas.microsoft.com/office/drawing/2014/main" id="{07415596-3C86-E792-A622-F817DB08D587}"/>
              </a:ext>
            </a:extLst>
          </p:cNvPr>
          <p:cNvPicPr>
            <a:picLocks noGrp="1" noChangeAspect="1"/>
          </p:cNvPicPr>
          <p:nvPr>
            <p:ph type="pic" idx="1"/>
          </p:nvPr>
        </p:nvPicPr>
        <p:blipFill>
          <a:blip r:embed="rId3"/>
          <a:srcRect l="25760" r="25760"/>
          <a:stretch/>
        </p:blip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a:lstStyle/>
          <a:p>
            <a:r>
              <a:rPr lang="en-US"/>
              <a:t>2023 Risk In-Service</a:t>
            </a:r>
          </a:p>
        </p:txBody>
      </p:sp>
    </p:spTree>
    <p:custDataLst>
      <p:tags r:id="rId1"/>
    </p:custDataLst>
    <p:extLst>
      <p:ext uri="{BB962C8B-B14F-4D97-AF65-F5344CB8AC3E}">
        <p14:creationId xmlns:p14="http://schemas.microsoft.com/office/powerpoint/2010/main" val="343507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a:t>Risk Assignment: Purpose</a:t>
            </a:r>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a:t>2023</a:t>
            </a:r>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a:t>2023 Risk In-Service</a:t>
            </a:r>
          </a:p>
        </p:txBody>
      </p:sp>
      <p:sp>
        <p:nvSpPr>
          <p:cNvPr id="2" name="Rectangle: Rounded Corners 1">
            <a:extLst>
              <a:ext uri="{FF2B5EF4-FFF2-40B4-BE49-F238E27FC236}">
                <a16:creationId xmlns:a16="http://schemas.microsoft.com/office/drawing/2014/main" id="{44D20BAF-8A8E-1D86-79CE-0D66033CA592}"/>
              </a:ext>
            </a:extLst>
          </p:cNvPr>
          <p:cNvSpPr/>
          <p:nvPr/>
        </p:nvSpPr>
        <p:spPr>
          <a:xfrm>
            <a:off x="264004" y="1732280"/>
            <a:ext cx="11074556" cy="4094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0">
            <a:extLst>
              <a:ext uri="{FF2B5EF4-FFF2-40B4-BE49-F238E27FC236}">
                <a16:creationId xmlns:a16="http://schemas.microsoft.com/office/drawing/2014/main" id="{6F870A69-1F7A-C903-16EE-FA87F89BC493}"/>
              </a:ext>
            </a:extLst>
          </p:cNvPr>
          <p:cNvSpPr>
            <a:spLocks noGrp="1"/>
          </p:cNvSpPr>
          <p:nvPr>
            <p:ph sz="half" idx="2"/>
          </p:nvPr>
        </p:nvSpPr>
        <p:spPr>
          <a:xfrm>
            <a:off x="512415" y="1886712"/>
            <a:ext cx="10642913" cy="3940048"/>
          </a:xfrm>
        </p:spPr>
        <p:txBody>
          <a:bodyPr>
            <a:normAutofit/>
          </a:bodyPr>
          <a:lstStyle/>
          <a:p>
            <a:pPr>
              <a:lnSpc>
                <a:spcPct val="114000"/>
              </a:lnSpc>
              <a:spcAft>
                <a:spcPts val="1000"/>
              </a:spcAft>
            </a:pPr>
            <a:r>
              <a:rPr lang="en-US" sz="2800">
                <a:solidFill>
                  <a:srgbClr val="53513B"/>
                </a:solidFill>
              </a:rPr>
              <a:t>Risk assignment is required for determining WIC program eligibility</a:t>
            </a:r>
          </a:p>
          <a:p>
            <a:pPr>
              <a:lnSpc>
                <a:spcPct val="114000"/>
              </a:lnSpc>
              <a:spcAft>
                <a:spcPts val="1000"/>
              </a:spcAft>
            </a:pPr>
            <a:r>
              <a:rPr lang="en-US" sz="2800">
                <a:solidFill>
                  <a:srgbClr val="53513B"/>
                </a:solidFill>
              </a:rPr>
              <a:t>Risks help certifiers know what nutrition education and food packages to offer participants</a:t>
            </a:r>
          </a:p>
          <a:p>
            <a:pPr>
              <a:lnSpc>
                <a:spcPct val="114000"/>
              </a:lnSpc>
              <a:spcAft>
                <a:spcPts val="1000"/>
              </a:spcAft>
            </a:pPr>
            <a:r>
              <a:rPr lang="en-US" sz="2800">
                <a:solidFill>
                  <a:srgbClr val="53513B"/>
                </a:solidFill>
              </a:rPr>
              <a:t>Risk level helps indicate what type of follow up/referrals are needed</a:t>
            </a:r>
          </a:p>
          <a:p>
            <a:pPr>
              <a:lnSpc>
                <a:spcPct val="114000"/>
              </a:lnSpc>
              <a:spcAft>
                <a:spcPts val="1000"/>
              </a:spcAft>
            </a:pPr>
            <a:r>
              <a:rPr lang="en-US" sz="2800">
                <a:solidFill>
                  <a:srgbClr val="53513B"/>
                </a:solidFill>
              </a:rPr>
              <a:t>Each certification needs to stand alone, including all relevant risks</a:t>
            </a:r>
          </a:p>
          <a:p>
            <a:pPr lvl="1">
              <a:lnSpc>
                <a:spcPct val="114000"/>
              </a:lnSpc>
              <a:spcAft>
                <a:spcPts val="1000"/>
              </a:spcAft>
            </a:pPr>
            <a:r>
              <a:rPr lang="en-US" sz="2600">
                <a:solidFill>
                  <a:srgbClr val="53513B"/>
                </a:solidFill>
              </a:rPr>
              <a:t>Some risks need to be carried over from one certification to the next, often medical conditions (e.g. Down syndrome and Type 2 Diabetes)</a:t>
            </a:r>
          </a:p>
        </p:txBody>
      </p:sp>
    </p:spTree>
    <p:custDataLst>
      <p:tags r:id="rId1"/>
    </p:custDataLst>
    <p:extLst>
      <p:ext uri="{BB962C8B-B14F-4D97-AF65-F5344CB8AC3E}">
        <p14:creationId xmlns:p14="http://schemas.microsoft.com/office/powerpoint/2010/main" val="1164941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F6C2ABF3-C322-42BE-B48A-63C78EC4C218}"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https://www-auth.oregon.gov/oha/PH/HEALTHYPEOPLEFAMILIES/WIC/Documents/2023%20Risk%20In-Service.pptx</Url>
      <Description>https://www-auth.oregon.gov/oha/PH/HEALTHYPEOPLEFAMILIES/WIC/Documents/2023%20Risk%20In-Service.pptx</Description>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7964E6-3618-4106-9F0D-0B5B9150681B}">
  <ds:schemaRefs>
    <ds:schemaRef ds:uri="http://schemas.microsoft.com/sharepoint/v3/contenttype/forms"/>
  </ds:schemaRefs>
</ds:datastoreItem>
</file>

<file path=customXml/itemProps2.xml><?xml version="1.0" encoding="utf-8"?>
<ds:datastoreItem xmlns:ds="http://schemas.openxmlformats.org/officeDocument/2006/customXml" ds:itemID="{D9A499FA-9FE2-4A54-8493-B62A0ECF1677}">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e6e8db04-53e0-47d7-bd96-70fb2a57fde9"/>
    <ds:schemaRef ds:uri="http://schemas.microsoft.com/office/2006/metadata/properties"/>
    <ds:schemaRef ds:uri="http://schemas.openxmlformats.org/package/2006/metadata/core-properties"/>
    <ds:schemaRef ds:uri="6486b52e-4bc1-4f27-a5d2-51c385101c9c"/>
    <ds:schemaRef ds:uri="http://www.w3.org/XML/1998/namespace"/>
  </ds:schemaRefs>
</ds:datastoreItem>
</file>

<file path=customXml/itemProps3.xml><?xml version="1.0" encoding="utf-8"?>
<ds:datastoreItem xmlns:ds="http://schemas.openxmlformats.org/officeDocument/2006/customXml" ds:itemID="{2FB6A951-077A-4BAD-809C-09D4331E9898}"/>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{C680A8CF-5BB9-48ED-99D6-DBEAA171AAC6}tf11964407_win32</Template>
  <TotalTime>68</TotalTime>
  <Words>2684</Words>
  <Application>Microsoft Office PowerPoint</Application>
  <PresentationFormat>Widescreen</PresentationFormat>
  <Paragraphs>277</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Arial,Sans-Serif</vt:lpstr>
      <vt:lpstr>Calibri</vt:lpstr>
      <vt:lpstr>Courier New</vt:lpstr>
      <vt:lpstr>Gill Sans Nova</vt:lpstr>
      <vt:lpstr>Gill Sans Nova Light</vt:lpstr>
      <vt:lpstr>Sagona Book</vt:lpstr>
      <vt:lpstr>Custom</vt:lpstr>
      <vt:lpstr>2023 Risk Refresher In-Service</vt:lpstr>
      <vt:lpstr>Welcome!</vt:lpstr>
      <vt:lpstr>Outline</vt:lpstr>
      <vt:lpstr>Background</vt:lpstr>
      <vt:lpstr>Did you know?</vt:lpstr>
      <vt:lpstr>Risk Information Sheets</vt:lpstr>
      <vt:lpstr>RISC info sheet:</vt:lpstr>
      <vt:lpstr>Nutrition Assessment</vt:lpstr>
      <vt:lpstr>Risk Assignment: Purpose</vt:lpstr>
      <vt:lpstr>Risk Assignment: Process</vt:lpstr>
      <vt:lpstr>Risk Assignment: Final Steps</vt:lpstr>
      <vt:lpstr>Manual Risk Level Change</vt:lpstr>
      <vt:lpstr>Risk Level Error: Manual Risk Level Change</vt:lpstr>
      <vt:lpstr>Trivia</vt:lpstr>
      <vt:lpstr>Risk Documentation</vt:lpstr>
      <vt:lpstr>Risk Documentation</vt:lpstr>
      <vt:lpstr>Risk  Summary  Job Aid</vt:lpstr>
      <vt:lpstr>Trivia</vt:lpstr>
      <vt:lpstr>Risk Documentation:   Where &amp; What</vt:lpstr>
      <vt:lpstr>Risk Documentation:   Examples</vt:lpstr>
      <vt:lpstr>Risk Documentation</vt:lpstr>
      <vt:lpstr>Trivia</vt:lpstr>
      <vt:lpstr>Hemoglobin and Anemia Risks</vt:lpstr>
      <vt:lpstr>Risk 201: Hemoglobin Screening</vt:lpstr>
      <vt:lpstr>Risk 201: Hemoglobin Values</vt:lpstr>
      <vt:lpstr>Risk 201: High Risk</vt:lpstr>
      <vt:lpstr>Risk 201: High Risk</vt:lpstr>
      <vt:lpstr>Risk 341: Nutrient Deficiency or Disease</vt:lpstr>
      <vt:lpstr>Summary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Risk In-Service</dc:title>
  <dc:creator>Johnson Erica A</dc:creator>
  <cp:lastModifiedBy>Johnson Erica A</cp:lastModifiedBy>
  <cp:revision>6</cp:revision>
  <dcterms:created xsi:type="dcterms:W3CDTF">2023-07-17T16:34:39Z</dcterms:created>
  <dcterms:modified xsi:type="dcterms:W3CDTF">2023-09-21T18:55:50Z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ArticulateGUID">
    <vt:lpwstr>48BAE0E3-FC5D-465E-80F9-6E834DA9A068</vt:lpwstr>
  </property>
  <property fmtid="{D5CDD505-2E9C-101B-9397-08002B2CF9AE}" pid="4" name="MediaServiceImageTags">
    <vt:lpwstr/>
  </property>
  <property fmtid="{D5CDD505-2E9C-101B-9397-08002B2CF9AE}" pid="5" name="ArticulatePath">
    <vt:lpwstr>https://dhsoha.sharepoint.com/teams/OHA-PH-WIC/Shared Documents/Nutrition and Local Services Team (NLST)/2023 Risk In-Service</vt:lpwstr>
  </property>
</Properties>
</file>