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34.xml" ContentType="application/vnd.openxmlformats-officedocument.presentationml.slide+xml"/>
  <Override PartName="/ppt/slides/slide49.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48.xml" ContentType="application/vnd.openxmlformats-officedocument.presentationml.slide+xml"/>
  <Override PartName="/ppt/slides/slide50.xml" ContentType="application/vnd.openxmlformats-officedocument.presentationml.slide+xml"/>
  <Override PartName="/ppt/slides/slide46.xml" ContentType="application/vnd.openxmlformats-officedocument.presentationml.slide+xml"/>
  <Override PartName="/ppt/slides/slide39.xml" ContentType="application/vnd.openxmlformats-officedocument.presentationml.slide+xml"/>
  <Override PartName="/ppt/slides/slide47.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40.xml" ContentType="application/vnd.openxmlformats-officedocument.presentationml.slide+xml"/>
  <Override PartName="/ppt/slides/slide38.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5.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Slides/notesSlide57.xml" ContentType="application/vnd.openxmlformats-officedocument.presentationml.notesSlide+xml"/>
  <Override PartName="/ppt/notesSlides/notesSlide59.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56.xml" ContentType="application/vnd.openxmlformats-officedocument.presentationml.notesSlide+xml"/>
  <Override PartName="/ppt/notesSlides/notesSlide58.xml" ContentType="application/vnd.openxmlformats-officedocument.presentationml.notesSlide+xml"/>
  <Override PartName="/ppt/notesSlides/notesSlide17.xml" ContentType="application/vnd.openxmlformats-officedocument.presentationml.notesSlide+xml"/>
  <Override PartName="/ppt/notesSlides/notesSlide34.xml" ContentType="application/vnd.openxmlformats-officedocument.presentationml.notesSlide+xml"/>
  <Override PartName="/ppt/notesSlides/notesSlide8.xml" ContentType="application/vnd.openxmlformats-officedocument.presentationml.notesSlide+xml"/>
  <Override PartName="/ppt/notesSlides/notesSlide33.xml" ContentType="application/vnd.openxmlformats-officedocument.presentationml.notesSlide+xml"/>
  <Override PartName="/ppt/notesSlides/notesSlide9.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10.xml" ContentType="application/vnd.openxmlformats-officedocument.presentationml.notesSlide+xml"/>
  <Override PartName="/ppt/notesSlides/notesSlide7.xml" ContentType="application/vnd.openxmlformats-officedocument.presentationml.notesSlide+xml"/>
  <Override PartName="/ppt/notesSlides/notesSlide35.xml" ContentType="application/vnd.openxmlformats-officedocument.presentationml.notesSlide+xml"/>
  <Override PartName="/ppt/notesSlides/notesSlide6.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37.xml" ContentType="application/vnd.openxmlformats-officedocument.presentationml.notes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11.xml" ContentType="application/vnd.openxmlformats-officedocument.presentationml.notesSlide+xml"/>
  <Override PartName="/ppt/notesSlides/notesSlide22.xml" ContentType="application/vnd.openxmlformats-officedocument.presentationml.notesSlide+xml"/>
  <Override PartName="/ppt/notesSlides/notesSlide15.xml" ContentType="application/vnd.openxmlformats-officedocument.presentationml.notesSlide+xml"/>
  <Override PartName="/ppt/notesSlides/notesSlide21.xml" ContentType="application/vnd.openxmlformats-officedocument.presentationml.notesSlide+xml"/>
  <Override PartName="/ppt/notesSlides/notesSlide16.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23.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12.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41.xml" ContentType="application/vnd.openxmlformats-officedocument.presentationml.notesSlide+xml"/>
  <Override PartName="/ppt/notesSlides/notesSlide51.xml" ContentType="application/vnd.openxmlformats-officedocument.presentationml.notesSlide+xml"/>
  <Override PartName="/ppt/slideLayouts/slideLayout5.xml" ContentType="application/vnd.openxmlformats-officedocument.presentationml.slideLayout+xml"/>
  <Override PartName="/ppt/notesSlides/notesSlide50.xml" ContentType="application/vnd.openxmlformats-officedocument.presentationml.notesSlide+xml"/>
  <Override PartName="/ppt/notesSlides/notesSlide49.xml" ContentType="application/vnd.openxmlformats-officedocument.presentationml.notesSlide+xml"/>
  <Override PartName="/ppt/notesSlides/notesSlide48.xml" ContentType="application/vnd.openxmlformats-officedocument.presentationml.notesSlide+xml"/>
  <Override PartName="/ppt/slideLayouts/slideLayout4.xml" ContentType="application/vnd.openxmlformats-officedocument.presentationml.slideLayout+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54.xml" ContentType="application/vnd.openxmlformats-officedocument.presentationml.notesSlide+xml"/>
  <Override PartName="/ppt/slideLayouts/slideLayout3.xml" ContentType="application/vnd.openxmlformats-officedocument.presentationml.slideLayout+xml"/>
  <Override PartName="/ppt/notesSlides/notesSlide47.xml" ContentType="application/vnd.openxmlformats-officedocument.presentationml.notesSlide+xml"/>
  <Override PartName="/ppt/notesSlides/notesSlide40.xml" ContentType="application/vnd.openxmlformats-officedocument.presentationml.notesSlide+xml"/>
  <Override PartName="/ppt/notesSlides/notesSlide45.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2.xml" ContentType="application/vnd.openxmlformats-officedocument.presentationml.notesSlide+xml"/>
  <Override PartName="/ppt/notesSlides/notesSlide46.xml" ContentType="application/vnd.openxmlformats-officedocument.presentationml.notesSlide+xml"/>
  <Override PartName="/ppt/notesSlides/notesSlide44.xml" ContentType="application/vnd.openxmlformats-officedocument.presentationml.notesSlide+xml"/>
  <Override PartName="/ppt/notesSlides/notesSlide1.xml" ContentType="application/vnd.openxmlformats-officedocument.presentationml.notesSlide+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Lst>
  <p:notesMasterIdLst>
    <p:notesMasterId r:id="rId62"/>
  </p:notesMasterIdLst>
  <p:handoutMasterIdLst>
    <p:handoutMasterId r:id="rId63"/>
  </p:handoutMasterIdLst>
  <p:sldIdLst>
    <p:sldId id="258" r:id="rId3"/>
    <p:sldId id="369" r:id="rId4"/>
    <p:sldId id="370" r:id="rId5"/>
    <p:sldId id="429" r:id="rId6"/>
    <p:sldId id="356" r:id="rId7"/>
    <p:sldId id="386" r:id="rId8"/>
    <p:sldId id="387" r:id="rId9"/>
    <p:sldId id="383" r:id="rId10"/>
    <p:sldId id="392" r:id="rId11"/>
    <p:sldId id="382" r:id="rId12"/>
    <p:sldId id="344" r:id="rId13"/>
    <p:sldId id="393" r:id="rId14"/>
    <p:sldId id="390" r:id="rId15"/>
    <p:sldId id="388" r:id="rId16"/>
    <p:sldId id="343" r:id="rId17"/>
    <p:sldId id="384" r:id="rId18"/>
    <p:sldId id="385" r:id="rId19"/>
    <p:sldId id="391" r:id="rId20"/>
    <p:sldId id="395" r:id="rId21"/>
    <p:sldId id="389" r:id="rId22"/>
    <p:sldId id="396" r:id="rId23"/>
    <p:sldId id="397" r:id="rId24"/>
    <p:sldId id="398" r:id="rId25"/>
    <p:sldId id="399" r:id="rId26"/>
    <p:sldId id="427" r:id="rId27"/>
    <p:sldId id="364" r:id="rId28"/>
    <p:sldId id="300" r:id="rId29"/>
    <p:sldId id="406" r:id="rId30"/>
    <p:sldId id="419" r:id="rId31"/>
    <p:sldId id="420" r:id="rId32"/>
    <p:sldId id="407" r:id="rId33"/>
    <p:sldId id="408" r:id="rId34"/>
    <p:sldId id="409" r:id="rId35"/>
    <p:sldId id="410" r:id="rId36"/>
    <p:sldId id="411" r:id="rId37"/>
    <p:sldId id="412" r:id="rId38"/>
    <p:sldId id="413" r:id="rId39"/>
    <p:sldId id="414" r:id="rId40"/>
    <p:sldId id="347" r:id="rId41"/>
    <p:sldId id="351" r:id="rId42"/>
    <p:sldId id="348" r:id="rId43"/>
    <p:sldId id="400" r:id="rId44"/>
    <p:sldId id="345" r:id="rId45"/>
    <p:sldId id="417" r:id="rId46"/>
    <p:sldId id="421" r:id="rId47"/>
    <p:sldId id="422" r:id="rId48"/>
    <p:sldId id="425" r:id="rId49"/>
    <p:sldId id="401" r:id="rId50"/>
    <p:sldId id="415" r:id="rId51"/>
    <p:sldId id="416" r:id="rId52"/>
    <p:sldId id="426" r:id="rId53"/>
    <p:sldId id="402" r:id="rId54"/>
    <p:sldId id="404" r:id="rId55"/>
    <p:sldId id="375" r:id="rId56"/>
    <p:sldId id="423" r:id="rId57"/>
    <p:sldId id="424" r:id="rId58"/>
    <p:sldId id="403" r:id="rId59"/>
    <p:sldId id="379" r:id="rId60"/>
    <p:sldId id="428" r:id="rId6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77582" autoAdjust="0"/>
  </p:normalViewPr>
  <p:slideViewPr>
    <p:cSldViewPr>
      <p:cViewPr varScale="1">
        <p:scale>
          <a:sx n="70" d="100"/>
          <a:sy n="70" d="100"/>
        </p:scale>
        <p:origin x="1738" y="43"/>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3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handoutMaster" Target="handoutMasters/handoutMaster1.xml"/><Relationship Id="rId68"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69" Type="http://schemas.openxmlformats.org/officeDocument/2006/relationships/customXml" Target="../customXml/item2.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7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2647" tIns="46324" rIns="92647" bIns="46324"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5"/>
          </a:xfrm>
          <a:prstGeom prst="rect">
            <a:avLst/>
          </a:prstGeom>
        </p:spPr>
        <p:txBody>
          <a:bodyPr vert="horz" lIns="92647" tIns="46324" rIns="92647" bIns="46324" rtlCol="0"/>
          <a:lstStyle>
            <a:lvl1pPr algn="r">
              <a:defRPr sz="1200"/>
            </a:lvl1pPr>
          </a:lstStyle>
          <a:p>
            <a:fld id="{219CAF49-4953-4079-AB7E-37CA5EA7A0AF}" type="datetimeFigureOut">
              <a:rPr lang="en-US" smtClean="0"/>
              <a:t>3/17/2017</a:t>
            </a:fld>
            <a:endParaRPr lang="en-US"/>
          </a:p>
        </p:txBody>
      </p:sp>
      <p:sp>
        <p:nvSpPr>
          <p:cNvPr id="4" name="Footer Placeholder 3"/>
          <p:cNvSpPr>
            <a:spLocks noGrp="1"/>
          </p:cNvSpPr>
          <p:nvPr>
            <p:ph type="ftr" sz="quarter" idx="2"/>
          </p:nvPr>
        </p:nvSpPr>
        <p:spPr>
          <a:xfrm>
            <a:off x="0" y="8829968"/>
            <a:ext cx="3037840" cy="466434"/>
          </a:xfrm>
          <a:prstGeom prst="rect">
            <a:avLst/>
          </a:prstGeom>
        </p:spPr>
        <p:txBody>
          <a:bodyPr vert="horz" lIns="92647" tIns="46324" rIns="92647" bIns="46324"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8"/>
            <a:ext cx="3037840" cy="466434"/>
          </a:xfrm>
          <a:prstGeom prst="rect">
            <a:avLst/>
          </a:prstGeom>
        </p:spPr>
        <p:txBody>
          <a:bodyPr vert="horz" lIns="92647" tIns="46324" rIns="92647" bIns="46324" rtlCol="0" anchor="b"/>
          <a:lstStyle>
            <a:lvl1pPr algn="r">
              <a:defRPr sz="1200"/>
            </a:lvl1pPr>
          </a:lstStyle>
          <a:p>
            <a:fld id="{A9DE178A-BF57-4851-BFD6-950BAAA24642}" type="slidenum">
              <a:rPr lang="en-US" smtClean="0"/>
              <a:t>‹#›</a:t>
            </a:fld>
            <a:endParaRPr lang="en-US"/>
          </a:p>
        </p:txBody>
      </p:sp>
    </p:spTree>
    <p:extLst>
      <p:ext uri="{BB962C8B-B14F-4D97-AF65-F5344CB8AC3E}">
        <p14:creationId xmlns:p14="http://schemas.microsoft.com/office/powerpoint/2010/main" val="1537445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647" tIns="46324" rIns="92647" bIns="46324"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2647" tIns="46324" rIns="92647" bIns="46324" rtlCol="0"/>
          <a:lstStyle>
            <a:lvl1pPr algn="r">
              <a:defRPr sz="1200"/>
            </a:lvl1pPr>
          </a:lstStyle>
          <a:p>
            <a:fld id="{63A7C8B3-9E69-4A38-9C58-2EEDB3B91C06}" type="datetimeFigureOut">
              <a:rPr lang="en-US" smtClean="0"/>
              <a:pPr/>
              <a:t>3/17/2017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647" tIns="46324" rIns="92647" bIns="46324"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647" tIns="46324" rIns="92647" bIns="463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3037840" cy="464820"/>
          </a:xfrm>
          <a:prstGeom prst="rect">
            <a:avLst/>
          </a:prstGeom>
        </p:spPr>
        <p:txBody>
          <a:bodyPr vert="horz" lIns="92647" tIns="46324" rIns="92647" bIns="46324"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2647" tIns="46324" rIns="92647" bIns="46324" rtlCol="0" anchor="b"/>
          <a:lstStyle>
            <a:lvl1pPr algn="r">
              <a:defRPr sz="1200"/>
            </a:lvl1pPr>
          </a:lstStyle>
          <a:p>
            <a:fld id="{DCDC718F-094A-416A-AE9D-E2E645B01610}" type="slidenum">
              <a:rPr lang="en-US" smtClean="0"/>
              <a:pPr/>
              <a:t>‹#›</a:t>
            </a:fld>
            <a:endParaRPr lang="en-US"/>
          </a:p>
        </p:txBody>
      </p:sp>
    </p:spTree>
    <p:extLst>
      <p:ext uri="{BB962C8B-B14F-4D97-AF65-F5344CB8AC3E}">
        <p14:creationId xmlns:p14="http://schemas.microsoft.com/office/powerpoint/2010/main" val="3472039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1</a:t>
            </a:fld>
            <a:endParaRPr lang="en-US" dirty="0"/>
          </a:p>
        </p:txBody>
      </p:sp>
    </p:spTree>
    <p:extLst>
      <p:ext uri="{BB962C8B-B14F-4D97-AF65-F5344CB8AC3E}">
        <p14:creationId xmlns:p14="http://schemas.microsoft.com/office/powerpoint/2010/main" val="3821062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6470">
              <a:defRPr/>
            </a:pPr>
            <a:r>
              <a:rPr lang="en-US" baseline="0" dirty="0" smtClean="0"/>
              <a:t>We knew that not only were the needs of each agency different, but they were all going to be on different schedules. So we needed a training plan that was flexible – not only in it’s timing but in it’s implementation. We decided to record webinars that agency staff could view together, as they were prepared to tackle that particular effort. We also developed a Clinic eWIC Readiness Toolkit that supported the clinic specific planning efforts for this portion of the curriculum. Beth will talk about this more later.</a:t>
            </a:r>
            <a:endParaRPr lang="en-US" dirty="0" smtClean="0"/>
          </a:p>
          <a:p>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10</a:t>
            </a:fld>
            <a:endParaRPr lang="en-US" dirty="0"/>
          </a:p>
        </p:txBody>
      </p:sp>
    </p:spTree>
    <p:extLst>
      <p:ext uri="{BB962C8B-B14F-4D97-AF65-F5344CB8AC3E}">
        <p14:creationId xmlns:p14="http://schemas.microsoft.com/office/powerpoint/2010/main" val="343362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make sure that every agency could develop their own plan and we could still ensure</a:t>
            </a:r>
            <a:r>
              <a:rPr lang="en-US" baseline="0" dirty="0" smtClean="0"/>
              <a:t> that the appropriate learning was taking place in a timely fashion, we developed a Readiness Activity Timeline, that gave guidance to local WIC coordinators on when and what should be covered. Beth will cover how that worked.</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11</a:t>
            </a:fld>
            <a:endParaRPr lang="en-US" dirty="0"/>
          </a:p>
        </p:txBody>
      </p:sp>
    </p:spTree>
    <p:extLst>
      <p:ext uri="{BB962C8B-B14F-4D97-AF65-F5344CB8AC3E}">
        <p14:creationId xmlns:p14="http://schemas.microsoft.com/office/powerpoint/2010/main" val="2396999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a:t>
            </a:r>
            <a:r>
              <a:rPr lang="en-US" baseline="0" dirty="0" smtClean="0"/>
              <a:t> the preparation culminated in a final face-to-face training. </a:t>
            </a:r>
            <a:r>
              <a:rPr lang="en-US" dirty="0" smtClean="0"/>
              <a:t>Our</a:t>
            </a:r>
            <a:r>
              <a:rPr lang="en-US" baseline="0" dirty="0" smtClean="0"/>
              <a:t> data system was upgraded significantly to support eWIC. Our experience is that people need to be able to actually get their hands on a keyboard to learn changes to any computer system. So our final training event was going to need to be face-to-face. </a:t>
            </a:r>
            <a:r>
              <a:rPr lang="en-US" dirty="0" smtClean="0"/>
              <a:t>We decided</a:t>
            </a:r>
            <a:r>
              <a:rPr lang="en-US" baseline="0" dirty="0" smtClean="0"/>
              <a:t> that we could cover all the high priority concepts in a 6 hour training. We weren’t going to have a way to train over 300 local agency staff at one time if we wanted that hands-on experience. So we needed a plan to get everyone trained.</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12</a:t>
            </a:fld>
            <a:endParaRPr lang="en-US" dirty="0"/>
          </a:p>
        </p:txBody>
      </p:sp>
    </p:spTree>
    <p:extLst>
      <p:ext uri="{BB962C8B-B14F-4D97-AF65-F5344CB8AC3E}">
        <p14:creationId xmlns:p14="http://schemas.microsoft.com/office/powerpoint/2010/main" val="3141619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said</a:t>
            </a:r>
            <a:r>
              <a:rPr lang="en-US" baseline="0" dirty="0" smtClean="0"/>
              <a:t> before, we have 34 agencies spread out across the state. Over the years we have had success with regional training and have hauled laptop computers from Eastern to Southern Oregon, and everywhere in between. </a:t>
            </a:r>
            <a:r>
              <a:rPr lang="en-US" dirty="0" smtClean="0"/>
              <a:t>We have a computer lab with 18 computers in Portland. And we have access to a special practice and training data base. Using those resources we developed a schedule for the final face-to-face training for all our local agency staff,</a:t>
            </a:r>
            <a:r>
              <a:rPr lang="en-US" baseline="0" dirty="0" smtClean="0"/>
              <a:t> including clerks, counselors, dietitians - everyone</a:t>
            </a:r>
            <a:r>
              <a:rPr lang="en-US" dirty="0" smtClean="0"/>
              <a:t>.</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13</a:t>
            </a:fld>
            <a:endParaRPr lang="en-US" dirty="0"/>
          </a:p>
        </p:txBody>
      </p:sp>
    </p:spTree>
    <p:extLst>
      <p:ext uri="{BB962C8B-B14F-4D97-AF65-F5344CB8AC3E}">
        <p14:creationId xmlns:p14="http://schemas.microsoft.com/office/powerpoint/2010/main" val="3311867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 of what had to be considered when developing the implementation</a:t>
            </a:r>
            <a:r>
              <a:rPr lang="en-US" baseline="0" dirty="0" smtClean="0"/>
              <a:t> schedule was the conversion of individual participants from vouchers to eWIC. We wanted the process to be a smooth transition for agencies and participants – which meant we didn’t want an agency to plan for all their caseload to show up the first week after agency conversion expecting to be issued eWIC cards and benefits. We had encouraged agencies to plan a gradual transition with participants getting eWIC cards at their normal WIC appointments in the standard 3 month benefit issuance cycle. In other words, the agency could become capable of converting participants to eWIC (agency conversion) without every participant converting at the same time (participant conversion.) Because of aggregated benefits for the family, everyone in the family had to convert together and couldn’t do so if anyone in the family still had vouchers.</a:t>
            </a:r>
          </a:p>
          <a:p>
            <a:endParaRPr lang="en-US" baseline="0" dirty="0" smtClean="0"/>
          </a:p>
          <a:p>
            <a:r>
              <a:rPr lang="en-US" baseline="0" dirty="0" smtClean="0"/>
              <a:t>Since we could only train so many people at one time, that meant some agencies were going to convert before others. Limitations of our data system (and for basic sanity reasons) the conversion process was a one way street, meaning that once a family converted to eWIC it couldn’t go back to vouchers. This meant that transfers within the state were going to be tricky during the conversion time frame.</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14</a:t>
            </a:fld>
            <a:endParaRPr lang="en-US" dirty="0"/>
          </a:p>
        </p:txBody>
      </p:sp>
    </p:spTree>
    <p:extLst>
      <p:ext uri="{BB962C8B-B14F-4D97-AF65-F5344CB8AC3E}">
        <p14:creationId xmlns:p14="http://schemas.microsoft.com/office/powerpoint/2010/main" val="1082184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had a lot to consider when planning the roll out schedule.</a:t>
            </a:r>
          </a:p>
          <a:p>
            <a:endParaRPr lang="en-US" baseline="0" dirty="0" smtClean="0"/>
          </a:p>
          <a:p>
            <a:pPr defTabSz="926470">
              <a:defRPr/>
            </a:pPr>
            <a:r>
              <a:rPr lang="en-US" baseline="0" dirty="0" smtClean="0"/>
              <a:t>We added up the staff to be trained, divided by the number of computers we had and came up with an 8 week roll-out schedule, not counting pilot. We wanted staff from agencies to train together and we needed to train everyone in a region in the same week. Our plan was to start rollout in the state’s most populated areas and to roll out in concentric circles from there.</a:t>
            </a:r>
            <a:endParaRPr lang="en-US" dirty="0" smtClean="0"/>
          </a:p>
          <a:p>
            <a:r>
              <a:rPr lang="en-US" dirty="0" smtClean="0"/>
              <a:t>We needed 7 trainers to cover</a:t>
            </a:r>
            <a:r>
              <a:rPr lang="en-US" baseline="0" dirty="0" smtClean="0"/>
              <a:t> all the training dates. </a:t>
            </a:r>
          </a:p>
          <a:p>
            <a:pPr defTabSz="926470">
              <a:defRPr/>
            </a:pPr>
            <a:endParaRPr lang="en-US" baseline="0" dirty="0" smtClean="0"/>
          </a:p>
          <a:p>
            <a:pPr defTabSz="926470">
              <a:defRPr/>
            </a:pPr>
            <a:r>
              <a:rPr lang="en-US" baseline="0" dirty="0" smtClean="0"/>
              <a:t>We had to take other things into consideration besides trainers. For example, vendor team staff were going to need to prep vendors prior to the agency conversion. We had to consider travel time and we needed locations to train regionally.</a:t>
            </a:r>
          </a:p>
          <a:p>
            <a:pPr defTabSz="926470">
              <a:defRPr/>
            </a:pPr>
            <a:endParaRPr lang="en-US" baseline="0" dirty="0" smtClean="0"/>
          </a:p>
          <a:p>
            <a:pPr defTabSz="926470">
              <a:defRPr/>
            </a:pPr>
            <a:r>
              <a:rPr lang="en-US" baseline="0" dirty="0" smtClean="0"/>
              <a:t>This schedule changed several times as our implementation schedule changed, but once we did the initial plan – it was just a matter of plugging in the new dates and adjusting for holidays.  We used a 4 wheel drive jeep to make it to the 12 sites across the state. We ended up training in the dead of winter, but unlike this year – the weather gods blessed us – and no one got stuck or stranded by snow or ice.</a:t>
            </a:r>
          </a:p>
          <a:p>
            <a:endParaRPr lang="en-US" baseline="0" dirty="0" smtClean="0"/>
          </a:p>
        </p:txBody>
      </p:sp>
      <p:sp>
        <p:nvSpPr>
          <p:cNvPr id="4" name="Slide Number Placeholder 3"/>
          <p:cNvSpPr>
            <a:spLocks noGrp="1"/>
          </p:cNvSpPr>
          <p:nvPr>
            <p:ph type="sldNum" sz="quarter" idx="10"/>
          </p:nvPr>
        </p:nvSpPr>
        <p:spPr/>
        <p:txBody>
          <a:bodyPr/>
          <a:lstStyle/>
          <a:p>
            <a:fld id="{DCDC718F-094A-416A-AE9D-E2E645B01610}" type="slidenum">
              <a:rPr lang="en-US" smtClean="0"/>
              <a:pPr/>
              <a:t>15</a:t>
            </a:fld>
            <a:endParaRPr lang="en-US" dirty="0"/>
          </a:p>
        </p:txBody>
      </p:sp>
    </p:spTree>
    <p:extLst>
      <p:ext uri="{BB962C8B-B14F-4D97-AF65-F5344CB8AC3E}">
        <p14:creationId xmlns:p14="http://schemas.microsoft.com/office/powerpoint/2010/main" val="1458908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had this great training plan, but we needed to test it out and make sure it</a:t>
            </a:r>
            <a:r>
              <a:rPr lang="en-US" baseline="0" dirty="0" smtClean="0"/>
              <a:t> worked.  So someone needed to be our guinea pig – I mean, pilot. The plan was to provide the training and tools to them to test early enough to get their feedback and update things as we went. They started everything 4 months before everyone else. When we started looking for pilots sites, we looked for two agencies that weren’t too big or too small. That had experienced coordinators and staff. They needed to be within 2 hours of the state office. They needed to have vendors that represented major chains plus smaller chains and little stores. And we wanted agencies that had a relatively low transfer rate. This is important when you are talking about transfers from a eWIC converted agencies to non-eWIC agencies. We selected Linn and Benton Counties, which is south of here by about 80 miles. </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16</a:t>
            </a:fld>
            <a:endParaRPr lang="en-US" dirty="0"/>
          </a:p>
        </p:txBody>
      </p:sp>
    </p:spTree>
    <p:extLst>
      <p:ext uri="{BB962C8B-B14F-4D97-AF65-F5344CB8AC3E}">
        <p14:creationId xmlns:p14="http://schemas.microsoft.com/office/powerpoint/2010/main" val="408756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6470">
              <a:defRPr/>
            </a:pPr>
            <a:r>
              <a:rPr lang="en-US" baseline="0" dirty="0" smtClean="0"/>
              <a:t>Our pilots were close enough for us to provide the hands on support they needed. We knew that during rollout  we wouldn’t have the resources to provide on-site coaching and support during the first days or weeks of rollout, but we did spend a week in the pilot clinics. As it turns out, we really didn’t do a lot to help them – they were prepared and ready. What we did do was learn what were the kinds of issues that came up so we could fix things that needed to be fixed.</a:t>
            </a:r>
          </a:p>
          <a:p>
            <a:pPr defTabSz="926470">
              <a:defRPr/>
            </a:pPr>
            <a:endParaRPr lang="en-US" baseline="0" dirty="0" smtClean="0"/>
          </a:p>
          <a:p>
            <a:pPr defTabSz="926470">
              <a:defRPr/>
            </a:pPr>
            <a:r>
              <a:rPr lang="en-US" baseline="0" dirty="0" smtClean="0"/>
              <a:t>We limited state staff to one person per clinic site to keep the disruption to a minimum. Every day in those first 2 weeks we had conference calls to review what happened that day and develop plans for any problem solving that needed to happen.</a:t>
            </a:r>
          </a:p>
          <a:p>
            <a:pPr defTabSz="926470">
              <a:defRPr/>
            </a:pPr>
            <a:endParaRPr lang="en-US" baseline="0" dirty="0" smtClean="0"/>
          </a:p>
          <a:p>
            <a:pPr defTabSz="926470">
              <a:defRPr/>
            </a:pPr>
            <a:r>
              <a:rPr lang="en-US" baseline="0" dirty="0" smtClean="0"/>
              <a:t>I was lucky enough to spend that first week of pilot in one of the clinics in Linn County. They really didn’t need me at all. I was able to provide moral support, sort of like a teddy bear, but didn’t have to save the day at all. Before long, I was checking emails and helping them with recycling old voucher materials more than doing any eWIC work.</a:t>
            </a:r>
            <a:endParaRPr lang="en-US" dirty="0" smtClean="0"/>
          </a:p>
          <a:p>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17</a:t>
            </a:fld>
            <a:endParaRPr lang="en-US" dirty="0"/>
          </a:p>
        </p:txBody>
      </p:sp>
    </p:spTree>
    <p:extLst>
      <p:ext uri="{BB962C8B-B14F-4D97-AF65-F5344CB8AC3E}">
        <p14:creationId xmlns:p14="http://schemas.microsoft.com/office/powerpoint/2010/main" val="1372076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Training tools were develop as they were needed. We didn’t develop everything at once and then</a:t>
            </a:r>
            <a:r>
              <a:rPr lang="en-US" baseline="0" dirty="0" smtClean="0"/>
              <a:t> voila’ – there they are. We had the plan for what was needed 1</a:t>
            </a:r>
            <a:r>
              <a:rPr lang="en-US" baseline="30000" dirty="0" smtClean="0"/>
              <a:t>st</a:t>
            </a:r>
            <a:r>
              <a:rPr lang="en-US" baseline="0" dirty="0" smtClean="0"/>
              <a:t>, 2</a:t>
            </a:r>
            <a:r>
              <a:rPr lang="en-US" baseline="30000" dirty="0" smtClean="0"/>
              <a:t>nd</a:t>
            </a:r>
            <a:r>
              <a:rPr lang="en-US" baseline="0" dirty="0" smtClean="0"/>
              <a:t>, 3</a:t>
            </a:r>
            <a:r>
              <a:rPr lang="en-US" baseline="30000" dirty="0" smtClean="0"/>
              <a:t>rd</a:t>
            </a:r>
            <a:r>
              <a:rPr lang="en-US" baseline="0" dirty="0" smtClean="0"/>
              <a:t>, etc. by using our concept map. We developed each chunk in sequence as it was needed and felt confident that all the concepts would get covered and nothing would get missed or left out. Each webinar and its’ corresponding planning tools were developed together. During pilot we updated the tools, but the webinars didn’t have to be redone.</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18</a:t>
            </a:fld>
            <a:endParaRPr lang="en-US" dirty="0"/>
          </a:p>
        </p:txBody>
      </p:sp>
    </p:spTree>
    <p:extLst>
      <p:ext uri="{BB962C8B-B14F-4D97-AF65-F5344CB8AC3E}">
        <p14:creationId xmlns:p14="http://schemas.microsoft.com/office/powerpoint/2010/main" val="3158674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 of what had to be included in the readiness plan were</a:t>
            </a:r>
            <a:r>
              <a:rPr lang="en-US" baseline="0" dirty="0" smtClean="0"/>
              <a:t> eWIC appropriate policies. Locals needed to know what those were going to be in order to plan for any necessary changes to clinic operations. So state staff drafted policies that were distributed as part of the readiness tool kit. These new policies were then implemented agency by agency as they rolled out.</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19</a:t>
            </a:fld>
            <a:endParaRPr lang="en-US" dirty="0"/>
          </a:p>
        </p:txBody>
      </p:sp>
    </p:spTree>
    <p:extLst>
      <p:ext uri="{BB962C8B-B14F-4D97-AF65-F5344CB8AC3E}">
        <p14:creationId xmlns:p14="http://schemas.microsoft.com/office/powerpoint/2010/main" val="2848137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Preparing</a:t>
            </a:r>
            <a:r>
              <a:rPr lang="en-US" baseline="0" dirty="0" smtClean="0"/>
              <a:t> for eWIC, was a lot like preparing for a heptathlon. There are several events, each important, and each requiring a different method to get ready. Like any coach, we saw our role as helping the local agencies identify what they needed to do, the steps they needed to take, and the training involved. Then once we were ready for the big event, our job was to cheer them on, offer advice and guidance when needed, and be ready to celebrate their success.</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2</a:t>
            </a:fld>
            <a:endParaRPr lang="en-US" dirty="0"/>
          </a:p>
        </p:txBody>
      </p:sp>
    </p:spTree>
    <p:extLst>
      <p:ext uri="{BB962C8B-B14F-4D97-AF65-F5344CB8AC3E}">
        <p14:creationId xmlns:p14="http://schemas.microsoft.com/office/powerpoint/2010/main" val="354764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clinic readiness and training, frequent, clear, and complete communications with local agencies was a major player</a:t>
            </a:r>
            <a:r>
              <a:rPr lang="en-US" baseline="0" dirty="0" smtClean="0"/>
              <a:t> in our success. When faced with an information gap, staff will fill in any blanks on their own and get more stressed. We developed a communication plan and strategies that helped manage local agency expectations and keep them engaged in the process. We started communicating from the time we announced the eWIC project and never stopped until after the last participant had been converted to eWIC.</a:t>
            </a:r>
          </a:p>
          <a:p>
            <a:endParaRPr lang="en-US" baseline="0" dirty="0" smtClean="0"/>
          </a:p>
          <a:p>
            <a:pPr defTabSz="926470">
              <a:defRPr/>
            </a:pPr>
            <a:r>
              <a:rPr lang="en-US" baseline="0" dirty="0" smtClean="0"/>
              <a:t>We used a variety of communication strategies that considered as many different target audiences as we could think of. </a:t>
            </a:r>
            <a:endParaRPr lang="en-US" dirty="0" smtClean="0"/>
          </a:p>
          <a:p>
            <a:r>
              <a:rPr lang="en-US" baseline="0" dirty="0" smtClean="0"/>
              <a:t>Sometimes what we communicated was “we don’t know”. Sometimes it was “sorry, we got that wrong”. Sometimes it was “here is what you can expect.” but we always communicated something.</a:t>
            </a:r>
          </a:p>
          <a:p>
            <a:endParaRPr lang="en-US" baseline="0" dirty="0" smtClean="0"/>
          </a:p>
        </p:txBody>
      </p:sp>
      <p:sp>
        <p:nvSpPr>
          <p:cNvPr id="4" name="Slide Number Placeholder 3"/>
          <p:cNvSpPr>
            <a:spLocks noGrp="1"/>
          </p:cNvSpPr>
          <p:nvPr>
            <p:ph type="sldNum" sz="quarter" idx="10"/>
          </p:nvPr>
        </p:nvSpPr>
        <p:spPr/>
        <p:txBody>
          <a:bodyPr/>
          <a:lstStyle/>
          <a:p>
            <a:fld id="{DCDC718F-094A-416A-AE9D-E2E645B01610}" type="slidenum">
              <a:rPr lang="en-US" smtClean="0"/>
              <a:pPr/>
              <a:t>20</a:t>
            </a:fld>
            <a:endParaRPr lang="en-US" dirty="0"/>
          </a:p>
        </p:txBody>
      </p:sp>
    </p:spTree>
    <p:extLst>
      <p:ext uri="{BB962C8B-B14F-4D97-AF65-F5344CB8AC3E}">
        <p14:creationId xmlns:p14="http://schemas.microsoft.com/office/powerpoint/2010/main" val="1771009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strategy was status reports. Status</a:t>
            </a:r>
            <a:r>
              <a:rPr lang="en-US" baseline="0" dirty="0" smtClean="0"/>
              <a:t> reports were electronic newsletters that we sent out monthly for the entire project. We started with announcements and updates about the upcoming project. Then during the readiness phase, we included suggestions and ideas that we collected from local agencies. During pilot and rollout, we included tips, corrections, lessons learned, troubleshooting ideas and photos from the field. </a:t>
            </a:r>
          </a:p>
          <a:p>
            <a:endParaRPr lang="en-US" baseline="0" dirty="0" smtClean="0"/>
          </a:p>
          <a:p>
            <a:r>
              <a:rPr lang="en-US" baseline="0" dirty="0" smtClean="0"/>
              <a:t>This was a fairly easy and quick way to communicate anything that we needed locals to know. We used an email distribution list for all WIC Coordinators and training supervisors and asked them to distribute to all WIC staff. In those emails we could also provide specific instructions for what we needed local leadership to do to either correct a problem or avoid pitfalls.</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21</a:t>
            </a:fld>
            <a:endParaRPr lang="en-US" dirty="0"/>
          </a:p>
        </p:txBody>
      </p:sp>
    </p:spTree>
    <p:extLst>
      <p:ext uri="{BB962C8B-B14F-4D97-AF65-F5344CB8AC3E}">
        <p14:creationId xmlns:p14="http://schemas.microsoft.com/office/powerpoint/2010/main" val="436583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Starting</a:t>
            </a:r>
            <a:r>
              <a:rPr lang="en-US" baseline="0" dirty="0" smtClean="0"/>
              <a:t> about 6 months prior to pilot, during the clinic readiness phase, we held monthly open conference calls to answer questions and share ideas. We called them eWIC Technical Assistance calls because they were designed to answer current questions and provide any technical assistance to local agencies we could. </a:t>
            </a:r>
          </a:p>
          <a:p>
            <a:endParaRPr lang="en-US" baseline="0" dirty="0" smtClean="0"/>
          </a:p>
          <a:p>
            <a:r>
              <a:rPr lang="en-US" baseline="0" dirty="0" smtClean="0"/>
              <a:t>We also asked those on the call to report on what readiness activity they were involved in, which had the dual purpose of gathering and sharing ideas and making sure progress on implementation was being made locally.</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22</a:t>
            </a:fld>
            <a:endParaRPr lang="en-US" dirty="0"/>
          </a:p>
        </p:txBody>
      </p:sp>
    </p:spTree>
    <p:extLst>
      <p:ext uri="{BB962C8B-B14F-4D97-AF65-F5344CB8AC3E}">
        <p14:creationId xmlns:p14="http://schemas.microsoft.com/office/powerpoint/2010/main" val="53523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Oregon we have meetings quarterly with key leadership positions in each agency. Most of these meetings are conference calls but we also have face-to-face meetings. We used those meetings as a way to both disseminate information, coordinate efforts, and get input on anything we were working on.</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23</a:t>
            </a:fld>
            <a:endParaRPr lang="en-US" dirty="0"/>
          </a:p>
        </p:txBody>
      </p:sp>
    </p:spTree>
    <p:extLst>
      <p:ext uri="{BB962C8B-B14F-4D97-AF65-F5344CB8AC3E}">
        <p14:creationId xmlns:p14="http://schemas.microsoft.com/office/powerpoint/2010/main" val="4044428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far as communications go, all of our local agencies will call their nutrition consultant first with any question. Every agency in</a:t>
            </a:r>
            <a:r>
              <a:rPr lang="en-US" baseline="0" dirty="0" smtClean="0"/>
              <a:t> </a:t>
            </a:r>
            <a:r>
              <a:rPr lang="en-US" dirty="0" smtClean="0"/>
              <a:t>Oregon has a state</a:t>
            </a:r>
            <a:r>
              <a:rPr lang="en-US" baseline="0" dirty="0" smtClean="0"/>
              <a:t> nutrition consultant assigned to provide support, oversight, and technical assistance. They also do the management evaluations of their assigned agencies. Each Nutrition Consultant is assigned from 4 to 7 agencies. They know their agencies and the strengths and weaknesses of each. 5 of the 6 eWIC trainers are also Nutrition Consultants which meant the training team was getting essential input from the field to make sure training was on target.</a:t>
            </a:r>
          </a:p>
          <a:p>
            <a:endParaRPr lang="en-US" baseline="0" dirty="0" smtClean="0"/>
          </a:p>
          <a:p>
            <a:r>
              <a:rPr lang="en-US" baseline="0" dirty="0" smtClean="0"/>
              <a:t>They played a vital role in assuring that agencies were prepared for eWIC implementation. </a:t>
            </a:r>
          </a:p>
          <a:p>
            <a:endParaRPr lang="en-US" baseline="0" dirty="0" smtClean="0"/>
          </a:p>
          <a:p>
            <a:r>
              <a:rPr lang="en-US" baseline="0" dirty="0" smtClean="0"/>
              <a:t>This picture shows the 2 nutrition consultants for our pilot agencies – our aviators Vernita Reyna and Cheryl Alto. </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24</a:t>
            </a:fld>
            <a:endParaRPr lang="en-US" dirty="0"/>
          </a:p>
        </p:txBody>
      </p:sp>
    </p:spTree>
    <p:extLst>
      <p:ext uri="{BB962C8B-B14F-4D97-AF65-F5344CB8AC3E}">
        <p14:creationId xmlns:p14="http://schemas.microsoft.com/office/powerpoint/2010/main" val="2474222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questions do you have</a:t>
            </a:r>
            <a:r>
              <a:rPr lang="en-US" baseline="0" dirty="0" smtClean="0"/>
              <a:t> about the planning process for clinic readiness and training.</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Beth Lanham is a nutrition consultant who is also a trainer and she is up next to talk in more detail about the local agency preparation and readiness phase.</a:t>
            </a:r>
            <a:endParaRPr lang="en-US" dirty="0" smtClean="0"/>
          </a:p>
          <a:p>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25</a:t>
            </a:fld>
            <a:endParaRPr lang="en-US"/>
          </a:p>
        </p:txBody>
      </p:sp>
    </p:spTree>
    <p:extLst>
      <p:ext uri="{BB962C8B-B14F-4D97-AF65-F5344CB8AC3E}">
        <p14:creationId xmlns:p14="http://schemas.microsoft.com/office/powerpoint/2010/main" val="552545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going to focus on the 6 month period before rollout. We said each agency was rolled out on the date they actually began issuing eWIC cards. Fa</a:t>
            </a:r>
            <a:r>
              <a:rPr lang="en-US" baseline="0" dirty="0" smtClean="0"/>
              <a:t>ce-to-face training was scheduled for 2 weeks prior to roll-out and Vernita will talk about that later. The 6 months of preparation allowed each clinic to spread the decision making and tasks out as much or little as made sense to them. As you can imagine, large agencies needed a lot more time to prepare than smaller agencies.</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26</a:t>
            </a:fld>
            <a:endParaRPr lang="en-US" dirty="0"/>
          </a:p>
        </p:txBody>
      </p:sp>
    </p:spTree>
    <p:extLst>
      <p:ext uri="{BB962C8B-B14F-4D97-AF65-F5344CB8AC3E}">
        <p14:creationId xmlns:p14="http://schemas.microsoft.com/office/powerpoint/2010/main" val="2767966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I’d like to jump in to our main eWIC planning tool for local agencies. The Clinic eWIC Readiness Toolkit or </a:t>
            </a:r>
            <a:r>
              <a:rPr lang="en-US" baseline="0" dirty="0" err="1" smtClean="0"/>
              <a:t>CeRT.</a:t>
            </a:r>
            <a:endParaRPr lang="en-US" baseline="0" dirty="0" smtClean="0"/>
          </a:p>
          <a:p>
            <a:r>
              <a:rPr lang="en-US" baseline="0" dirty="0" smtClean="0"/>
              <a:t>This was a comprehensive guide for clinics to use to prepare for the coming of eWIC.  Each chapter or section was developed as a separate word document complete with tools needed for the tasks it covered. We posted each section to our website for easy access.</a:t>
            </a:r>
          </a:p>
          <a:p>
            <a:r>
              <a:rPr lang="en-US" baseline="0" dirty="0" smtClean="0"/>
              <a:t>Each topic section included an overview of what changes would be happening and questions for consideration and discussion that coordinators could use with their staff to help plan. At the end of each section, we included a required task list specific to that topic.</a:t>
            </a:r>
          </a:p>
          <a:p>
            <a:r>
              <a:rPr lang="en-US" baseline="0" dirty="0" smtClean="0"/>
              <a:t>Let’s talk briefly about each section of the </a:t>
            </a:r>
            <a:r>
              <a:rPr lang="en-US" baseline="0" dirty="0" err="1" smtClean="0"/>
              <a:t>CeRT.</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CDC718F-094A-416A-AE9D-E2E645B01610}" type="slidenum">
              <a:rPr lang="en-US" smtClean="0"/>
              <a:pPr/>
              <a:t>27</a:t>
            </a:fld>
            <a:endParaRPr lang="en-US"/>
          </a:p>
        </p:txBody>
      </p:sp>
    </p:spTree>
    <p:extLst>
      <p:ext uri="{BB962C8B-B14F-4D97-AF65-F5344CB8AC3E}">
        <p14:creationId xmlns:p14="http://schemas.microsoft.com/office/powerpoint/2010/main" val="598305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introductory section provided an overview of important resources and tools that would be used along with the </a:t>
            </a:r>
            <a:r>
              <a:rPr lang="en-US" baseline="0" dirty="0" err="1" smtClean="0"/>
              <a:t>CeRT</a:t>
            </a:r>
            <a:r>
              <a:rPr lang="en-US" baseline="0" dirty="0" smtClean="0"/>
              <a:t> for planning.  The Timeline and task checklist were tools that pulled together the activities from the </a:t>
            </a:r>
            <a:r>
              <a:rPr lang="en-US" baseline="0" dirty="0" err="1" smtClean="0"/>
              <a:t>CeRT</a:t>
            </a:r>
            <a:r>
              <a:rPr lang="en-US" baseline="0" dirty="0" smtClean="0"/>
              <a:t> and the webinars. We will look closer at those tools after we go over the sections of the </a:t>
            </a:r>
            <a:r>
              <a:rPr lang="en-US" baseline="0" dirty="0" err="1" smtClean="0"/>
              <a:t>CeRT.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28</a:t>
            </a:fld>
            <a:endParaRPr lang="en-US"/>
          </a:p>
        </p:txBody>
      </p:sp>
    </p:spTree>
    <p:extLst>
      <p:ext uri="{BB962C8B-B14F-4D97-AF65-F5344CB8AC3E}">
        <p14:creationId xmlns:p14="http://schemas.microsoft.com/office/powerpoint/2010/main" val="1125257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introduction section included a glossary</a:t>
            </a:r>
            <a:r>
              <a:rPr lang="en-US" baseline="0" dirty="0" smtClean="0"/>
              <a:t> of terms and acronyms. These were crucial because there were so many brand new terms with </a:t>
            </a:r>
            <a:r>
              <a:rPr lang="en-US" baseline="0" dirty="0" err="1" smtClean="0"/>
              <a:t>eWIC</a:t>
            </a:r>
            <a:r>
              <a:rPr lang="en-US" baseline="0" dirty="0" smtClean="0"/>
              <a:t>; and you all know how we in WIC love to use acronyms!!</a:t>
            </a:r>
            <a:endParaRPr lang="en-US" baseline="0" dirty="0"/>
          </a:p>
          <a:p>
            <a:r>
              <a:rPr lang="en-US" baseline="0" dirty="0" smtClean="0"/>
              <a:t>So this resource was very helpful in getting staff to talk </a:t>
            </a:r>
            <a:r>
              <a:rPr lang="en-US" baseline="0" dirty="0" err="1" smtClean="0"/>
              <a:t>eWIC</a:t>
            </a:r>
            <a:r>
              <a:rPr lang="en-US" baseline="0" dirty="0" smtClean="0"/>
              <a:t>- APL (approved product list),</a:t>
            </a:r>
          </a:p>
        </p:txBody>
      </p:sp>
      <p:sp>
        <p:nvSpPr>
          <p:cNvPr id="4" name="Slide Number Placeholder 3"/>
          <p:cNvSpPr>
            <a:spLocks noGrp="1"/>
          </p:cNvSpPr>
          <p:nvPr>
            <p:ph type="sldNum" sz="quarter" idx="10"/>
          </p:nvPr>
        </p:nvSpPr>
        <p:spPr/>
        <p:txBody>
          <a:bodyPr/>
          <a:lstStyle/>
          <a:p>
            <a:fld id="{DCDC718F-094A-416A-AE9D-E2E645B01610}" type="slidenum">
              <a:rPr lang="en-US" smtClean="0"/>
              <a:pPr/>
              <a:t>29</a:t>
            </a:fld>
            <a:endParaRPr lang="en-US"/>
          </a:p>
        </p:txBody>
      </p:sp>
    </p:spTree>
    <p:extLst>
      <p:ext uri="{BB962C8B-B14F-4D97-AF65-F5344CB8AC3E}">
        <p14:creationId xmlns:p14="http://schemas.microsoft.com/office/powerpoint/2010/main" val="347009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Anytime</a:t>
            </a:r>
            <a:r>
              <a:rPr lang="en-US" baseline="0" dirty="0" smtClean="0"/>
              <a:t> someone begins a new activity, there are concerns about their chances for success. They worry about what can go wrong and all the work it takes to succeed. This is especially true when there are others depending on us – teammates, coaches, spectators. With eWIC there was a lot of scrutiny and desire to make the process an easy one for staff and participants.</a:t>
            </a:r>
          </a:p>
          <a:p>
            <a:endParaRPr lang="en-US" baseline="0" dirty="0" smtClean="0"/>
          </a:p>
          <a:p>
            <a:r>
              <a:rPr lang="en-US" baseline="0" dirty="0" smtClean="0"/>
              <a:t>I want you to put yourself into the shoes of a local agency staff person getting ready to start a big event like implementing eWIC. If you are a local agency staff person, this should be pretty easy.</a:t>
            </a:r>
          </a:p>
          <a:p>
            <a:endParaRPr lang="en-US" baseline="0" dirty="0" smtClean="0"/>
          </a:p>
          <a:p>
            <a:r>
              <a:rPr lang="en-US" baseline="0" dirty="0" smtClean="0"/>
              <a:t>Now take 3 minutes at your table group to list as many of those concerns or worries as you can think of. Remember, think about it from the local agency perspective. Everyone can write their individual concerns on sticky notes – one per note.</a:t>
            </a:r>
          </a:p>
          <a:p>
            <a:endParaRPr lang="en-US" baseline="0" dirty="0" smtClean="0"/>
          </a:p>
          <a:p>
            <a:r>
              <a:rPr lang="en-US" baseline="0" dirty="0" smtClean="0"/>
              <a:t>What did your group come up with? Give your sticky notes to Beth or Vernita.</a:t>
            </a:r>
          </a:p>
          <a:p>
            <a:r>
              <a:rPr lang="en-US" baseline="0" dirty="0" smtClean="0"/>
              <a:t>Note: Beth and Vernita begin to sticky notes to wall and sort by topic.</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3</a:t>
            </a:fld>
            <a:endParaRPr lang="en-US" dirty="0"/>
          </a:p>
        </p:txBody>
      </p:sp>
    </p:spTree>
    <p:extLst>
      <p:ext uri="{BB962C8B-B14F-4D97-AF65-F5344CB8AC3E}">
        <p14:creationId xmlns:p14="http://schemas.microsoft.com/office/powerpoint/2010/main" val="27084374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CVB, PAN, IVR…..and many more!</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30</a:t>
            </a:fld>
            <a:endParaRPr lang="en-US"/>
          </a:p>
        </p:txBody>
      </p:sp>
    </p:spTree>
    <p:extLst>
      <p:ext uri="{BB962C8B-B14F-4D97-AF65-F5344CB8AC3E}">
        <p14:creationId xmlns:p14="http://schemas.microsoft.com/office/powerpoint/2010/main" val="679806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section started the discussion about the</a:t>
            </a:r>
            <a:r>
              <a:rPr lang="en-US" baseline="0" dirty="0" smtClean="0"/>
              <a:t> importance of knowing your agency’s conversion date and how to plan out activities over the 6 months before that date. It was also very important to start talking with participants about the coming of </a:t>
            </a:r>
            <a:r>
              <a:rPr lang="en-US" baseline="0" dirty="0" err="1" smtClean="0"/>
              <a:t>eWIC</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31</a:t>
            </a:fld>
            <a:endParaRPr lang="en-US"/>
          </a:p>
        </p:txBody>
      </p:sp>
    </p:spTree>
    <p:extLst>
      <p:ext uri="{BB962C8B-B14F-4D97-AF65-F5344CB8AC3E}">
        <p14:creationId xmlns:p14="http://schemas.microsoft.com/office/powerpoint/2010/main" val="9891767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scheduling and</a:t>
            </a:r>
            <a:r>
              <a:rPr lang="en-US" baseline="0" dirty="0" smtClean="0"/>
              <a:t> caseload mgmt. section talked about the</a:t>
            </a:r>
            <a:r>
              <a:rPr lang="en-US" dirty="0" smtClean="0"/>
              <a:t> importance</a:t>
            </a:r>
            <a:r>
              <a:rPr lang="en-US" baseline="0" dirty="0" smtClean="0"/>
              <a:t> of thinking about the extra staff time that would be needed to complete all of the preparation activities and allow time on their schedules. All this plus keeping caseload in mind.</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32</a:t>
            </a:fld>
            <a:endParaRPr lang="en-US"/>
          </a:p>
        </p:txBody>
      </p:sp>
    </p:spTree>
    <p:extLst>
      <p:ext uri="{BB962C8B-B14F-4D97-AF65-F5344CB8AC3E}">
        <p14:creationId xmlns:p14="http://schemas.microsoft.com/office/powerpoint/2010/main" val="5123614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Clinic flow- this important section outlined the all of the new tasks</a:t>
            </a:r>
            <a:r>
              <a:rPr lang="en-US" baseline="0" dirty="0" smtClean="0"/>
              <a:t> that would be a part of converting families to </a:t>
            </a:r>
            <a:r>
              <a:rPr lang="en-US" baseline="0" dirty="0" err="1" smtClean="0"/>
              <a:t>eWIC</a:t>
            </a:r>
            <a:r>
              <a:rPr lang="en-US" baseline="0" dirty="0" smtClean="0"/>
              <a:t> and how that would look in each clinic. For example, who would issue cards and when during an appointment would that happen? Who is going to explain the use of the card and how to shop?</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33</a:t>
            </a:fld>
            <a:endParaRPr lang="en-US"/>
          </a:p>
        </p:txBody>
      </p:sp>
    </p:spTree>
    <p:extLst>
      <p:ext uri="{BB962C8B-B14F-4D97-AF65-F5344CB8AC3E}">
        <p14:creationId xmlns:p14="http://schemas.microsoft.com/office/powerpoint/2010/main" val="21036725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Equipment-Another important</a:t>
            </a:r>
            <a:r>
              <a:rPr lang="en-US" baseline="0" dirty="0" smtClean="0"/>
              <a:t> thing for each agency to plan for was having enough voucher paper to make it through the entire statewide rollout, considering a non-converted participant (still on vouchers) could easily transfer into an agency that was converted.  That agency needed to be able to provide paper vouchers if needed. This section also discussed what to do with old MICR printers once the last vouchers were printed, and how to use the card reader.</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34</a:t>
            </a:fld>
            <a:endParaRPr lang="en-US"/>
          </a:p>
        </p:txBody>
      </p:sp>
    </p:spTree>
    <p:extLst>
      <p:ext uri="{BB962C8B-B14F-4D97-AF65-F5344CB8AC3E}">
        <p14:creationId xmlns:p14="http://schemas.microsoft.com/office/powerpoint/2010/main" val="25705825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Cards and inventory-Everyone was so excited about not having to deal with boxes</a:t>
            </a:r>
            <a:r>
              <a:rPr lang="en-US" baseline="0" dirty="0" smtClean="0"/>
              <a:t> and boxes of voucher stock anymore!  This section helped agencies think about how to keep the new cards secure and plan for the inventory of them.</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35</a:t>
            </a:fld>
            <a:endParaRPr lang="en-US"/>
          </a:p>
        </p:txBody>
      </p:sp>
    </p:spTree>
    <p:extLst>
      <p:ext uri="{BB962C8B-B14F-4D97-AF65-F5344CB8AC3E}">
        <p14:creationId xmlns:p14="http://schemas.microsoft.com/office/powerpoint/2010/main" val="36562697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can imagine, we had many new participant</a:t>
            </a:r>
            <a:r>
              <a:rPr lang="en-US" baseline="0" dirty="0" smtClean="0"/>
              <a:t> materials that were needed to help educate participants on the new </a:t>
            </a:r>
            <a:r>
              <a:rPr lang="en-US" baseline="0" dirty="0" err="1" smtClean="0"/>
              <a:t>eWIC</a:t>
            </a:r>
            <a:r>
              <a:rPr lang="en-US" baseline="0" dirty="0" smtClean="0"/>
              <a:t> system.  This section provided guidance on ordering these materials and how and when to use them.</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36</a:t>
            </a:fld>
            <a:endParaRPr lang="en-US"/>
          </a:p>
        </p:txBody>
      </p:sp>
    </p:spTree>
    <p:extLst>
      <p:ext uri="{BB962C8B-B14F-4D97-AF65-F5344CB8AC3E}">
        <p14:creationId xmlns:p14="http://schemas.microsoft.com/office/powerpoint/2010/main" val="33279930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Partner notification- We encouraged our local agencies</a:t>
            </a:r>
            <a:r>
              <a:rPr lang="en-US" baseline="0" dirty="0" smtClean="0"/>
              <a:t> to provide regular communications to their local partners about the coming of </a:t>
            </a:r>
            <a:r>
              <a:rPr lang="en-US" baseline="0" dirty="0" err="1" smtClean="0"/>
              <a:t>eWIC</a:t>
            </a:r>
            <a:r>
              <a:rPr lang="en-US" baseline="0" dirty="0" smtClean="0"/>
              <a:t>.  To assist them, we provided letter templates, FAQs,  and sample press releases and Facebook posts that they could customize for their agency.</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37</a:t>
            </a:fld>
            <a:endParaRPr lang="en-US"/>
          </a:p>
        </p:txBody>
      </p:sp>
    </p:spTree>
    <p:extLst>
      <p:ext uri="{BB962C8B-B14F-4D97-AF65-F5344CB8AC3E}">
        <p14:creationId xmlns:p14="http://schemas.microsoft.com/office/powerpoint/2010/main" val="23743545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section provided a summary of the policy changes</a:t>
            </a:r>
            <a:r>
              <a:rPr lang="en-US" baseline="0" dirty="0" smtClean="0"/>
              <a:t> that were needed for </a:t>
            </a:r>
            <a:r>
              <a:rPr lang="en-US" baseline="0" dirty="0" err="1" smtClean="0"/>
              <a:t>eWIC</a:t>
            </a:r>
            <a:r>
              <a:rPr lang="en-US" baseline="0" dirty="0" smtClean="0"/>
              <a:t>, including which ones required a local procedure to be written prior to conversion. I plan to talk about some of the new policies in a little bit more detail later.</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38</a:t>
            </a:fld>
            <a:endParaRPr lang="en-US"/>
          </a:p>
        </p:txBody>
      </p:sp>
    </p:spTree>
    <p:extLst>
      <p:ext uri="{BB962C8B-B14F-4D97-AF65-F5344CB8AC3E}">
        <p14:creationId xmlns:p14="http://schemas.microsoft.com/office/powerpoint/2010/main" val="13986223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key component</a:t>
            </a:r>
            <a:r>
              <a:rPr lang="en-US" baseline="0" dirty="0" smtClean="0"/>
              <a:t> to clinic readiness were the webinars that we provided.  We scheduled monthly live 1 hour long webinars during the readiness phase on the various topics from the </a:t>
            </a:r>
            <a:r>
              <a:rPr lang="en-US" baseline="0" dirty="0" err="1" smtClean="0"/>
              <a:t>CeRT.</a:t>
            </a:r>
            <a:r>
              <a:rPr lang="en-US" baseline="0" dirty="0" smtClean="0"/>
              <a:t> The webinars were recorded and then posted to our website so that local agencies could view them when it fit in to their timeline.</a:t>
            </a:r>
          </a:p>
          <a:p>
            <a:r>
              <a:rPr lang="en-US" baseline="0" dirty="0" smtClean="0"/>
              <a:t>This was a fairly simple and straightforward way to provide training that was adaptable for LA staff.  Some agencies watched the webinars as a group in staff meetings so that they could have discussions after watching them. Some agencies found that it was easier for staff to access them and watch on their own time.</a:t>
            </a:r>
          </a:p>
          <a:p>
            <a:r>
              <a:rPr lang="en-US" baseline="0" dirty="0" smtClean="0"/>
              <a:t>We also posted any questions that arose from the webinars on our website as an FAQ document. This started out as just a running list of the questions that came up, then when we got to the last few webinars, we sorted them by topic.</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39</a:t>
            </a:fld>
            <a:endParaRPr lang="en-US"/>
          </a:p>
        </p:txBody>
      </p:sp>
    </p:spTree>
    <p:extLst>
      <p:ext uri="{BB962C8B-B14F-4D97-AF65-F5344CB8AC3E}">
        <p14:creationId xmlns:p14="http://schemas.microsoft.com/office/powerpoint/2010/main" val="1144492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go through information</a:t>
            </a:r>
            <a:r>
              <a:rPr lang="en-US" baseline="0" dirty="0" smtClean="0"/>
              <a:t> we will refer to items that are on our website. If you have an iPad or phone you want to look up what we are referring to, </a:t>
            </a:r>
            <a:r>
              <a:rPr lang="en-US" baseline="0" smtClean="0"/>
              <a:t>google Oregon eWIC </a:t>
            </a:r>
            <a:r>
              <a:rPr lang="en-US" baseline="0" dirty="0" smtClean="0"/>
              <a:t>Planning Resources and follow the Oregon Public Health Division link our page.</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4</a:t>
            </a:fld>
            <a:endParaRPr lang="en-US"/>
          </a:p>
        </p:txBody>
      </p:sp>
    </p:spTree>
    <p:extLst>
      <p:ext uri="{BB962C8B-B14F-4D97-AF65-F5344CB8AC3E}">
        <p14:creationId xmlns:p14="http://schemas.microsoft.com/office/powerpoint/2010/main" val="12920448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You can see that most of these webinar topics corresponds to a section of</a:t>
            </a:r>
            <a:r>
              <a:rPr lang="en-US" baseline="0" dirty="0" smtClean="0"/>
              <a:t> the </a:t>
            </a:r>
            <a:r>
              <a:rPr lang="en-US" baseline="0" dirty="0" err="1" smtClean="0"/>
              <a:t>CeRT.</a:t>
            </a:r>
            <a:r>
              <a:rPr lang="en-US" baseline="0" dirty="0" smtClean="0"/>
              <a:t> The idea was that local agency staff would view them in conjunction with the review of the </a:t>
            </a:r>
            <a:r>
              <a:rPr lang="en-US" baseline="0" dirty="0" err="1" smtClean="0"/>
              <a:t>CeRT</a:t>
            </a:r>
            <a:r>
              <a:rPr lang="en-US" baseline="0" dirty="0" smtClean="0"/>
              <a:t> section.</a:t>
            </a:r>
            <a:endParaRPr lang="en-US" dirty="0" smtClean="0"/>
          </a:p>
          <a:p>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40</a:t>
            </a:fld>
            <a:endParaRPr lang="en-US"/>
          </a:p>
        </p:txBody>
      </p:sp>
    </p:spTree>
    <p:extLst>
      <p:ext uri="{BB962C8B-B14F-4D97-AF65-F5344CB8AC3E}">
        <p14:creationId xmlns:p14="http://schemas.microsoft.com/office/powerpoint/2010/main" val="16972221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were a few additional webinars that were not related to the </a:t>
            </a:r>
            <a:r>
              <a:rPr lang="en-US" baseline="0" dirty="0" err="1" smtClean="0"/>
              <a:t>CeRT</a:t>
            </a:r>
            <a:r>
              <a:rPr lang="en-US" baseline="0" dirty="0" smtClean="0"/>
              <a:t> and planning for conversion. Vendor perspective/shopper </a:t>
            </a:r>
            <a:r>
              <a:rPr lang="en-US" baseline="0" dirty="0" err="1" smtClean="0"/>
              <a:t>ed</a:t>
            </a:r>
            <a:r>
              <a:rPr lang="en-US" baseline="0" dirty="0" smtClean="0"/>
              <a:t>, Formula warehouse, and Conversion in TWIST were actually required to be viewed in preparation for the face to face training. This way, we didn’t need to cover those topics in detail at the training.</a:t>
            </a:r>
          </a:p>
          <a:p>
            <a:r>
              <a:rPr lang="en-US" baseline="0" dirty="0" smtClean="0"/>
              <a:t>And the very last webinar was a celebration of a successful pilot and lessons learned for the rest of the statewide rollout.</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41</a:t>
            </a:fld>
            <a:endParaRPr lang="en-US"/>
          </a:p>
        </p:txBody>
      </p:sp>
    </p:spTree>
    <p:extLst>
      <p:ext uri="{BB962C8B-B14F-4D97-AF65-F5344CB8AC3E}">
        <p14:creationId xmlns:p14="http://schemas.microsoft.com/office/powerpoint/2010/main" val="10688772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a:t>
            </a:r>
            <a:r>
              <a:rPr lang="en-US" baseline="0" dirty="0" smtClean="0"/>
              <a:t> resources that helped to pull all the readiness pieces together were the Activity Timeline and Task List. Kim mentioned the timeline earlier.</a:t>
            </a:r>
          </a:p>
          <a:p>
            <a:r>
              <a:rPr lang="en-US" dirty="0" smtClean="0"/>
              <a:t>To</a:t>
            </a:r>
            <a:r>
              <a:rPr lang="en-US" baseline="0" dirty="0" smtClean="0"/>
              <a:t> use the timeline, local agencies would count back a certain number of months from their conversion date to plan their activities that were a part of the </a:t>
            </a:r>
            <a:r>
              <a:rPr lang="en-US" baseline="0" dirty="0" err="1" smtClean="0"/>
              <a:t>CeRT</a:t>
            </a:r>
            <a:r>
              <a:rPr lang="en-US" baseline="0" dirty="0" smtClean="0"/>
              <a:t> and to watch the corresponding webinar.</a:t>
            </a:r>
          </a:p>
          <a:p>
            <a:r>
              <a:rPr lang="en-US" baseline="0" dirty="0" smtClean="0"/>
              <a:t>This allowed them to spread out the activities over a period of time.</a:t>
            </a:r>
          </a:p>
          <a:p>
            <a:endParaRPr lang="en-US" baseline="0" dirty="0" smtClean="0"/>
          </a:p>
        </p:txBody>
      </p:sp>
      <p:sp>
        <p:nvSpPr>
          <p:cNvPr id="4" name="Slide Number Placeholder 3"/>
          <p:cNvSpPr>
            <a:spLocks noGrp="1"/>
          </p:cNvSpPr>
          <p:nvPr>
            <p:ph type="sldNum" sz="quarter" idx="10"/>
          </p:nvPr>
        </p:nvSpPr>
        <p:spPr/>
        <p:txBody>
          <a:bodyPr/>
          <a:lstStyle/>
          <a:p>
            <a:fld id="{DCDC718F-094A-416A-AE9D-E2E645B01610}" type="slidenum">
              <a:rPr lang="en-US" smtClean="0"/>
              <a:pPr/>
              <a:t>42</a:t>
            </a:fld>
            <a:endParaRPr lang="en-US"/>
          </a:p>
        </p:txBody>
      </p:sp>
    </p:spTree>
    <p:extLst>
      <p:ext uri="{BB962C8B-B14F-4D97-AF65-F5344CB8AC3E}">
        <p14:creationId xmlns:p14="http://schemas.microsoft.com/office/powerpoint/2010/main" val="42825935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Task Checklist offered guidance on when to complete certain minimum required </a:t>
            </a:r>
            <a:r>
              <a:rPr lang="en-US" u="sng" baseline="0" dirty="0" smtClean="0"/>
              <a:t>tasks </a:t>
            </a:r>
            <a:r>
              <a:rPr lang="en-US" baseline="0" dirty="0" smtClean="0"/>
              <a:t>with staff based on their conversion date. For example, 2 months before conversion or by </a:t>
            </a:r>
            <a:r>
              <a:rPr lang="en-US" baseline="0" dirty="0" err="1" smtClean="0"/>
              <a:t>eWIC</a:t>
            </a:r>
            <a:r>
              <a:rPr lang="en-US" baseline="0" dirty="0" smtClean="0"/>
              <a:t> face-to-face training. Each agency could then go in and enter specific due dates based on their conversion date. Examples of these tasks include making adjustments to clinic schedule to allow for planning, viewing webinars, attending training and making sure they have adequate education materials and </a:t>
            </a:r>
            <a:r>
              <a:rPr lang="en-US" baseline="0" dirty="0" err="1" smtClean="0"/>
              <a:t>eWIC</a:t>
            </a:r>
            <a:r>
              <a:rPr lang="en-US" baseline="0" dirty="0" smtClean="0"/>
              <a:t> cards.</a:t>
            </a:r>
          </a:p>
          <a:p>
            <a:r>
              <a:rPr lang="en-US" baseline="0" dirty="0" smtClean="0"/>
              <a:t>We found that these tasks ended up being completed differently by agency. Most large agencies spread them out over the several months prior to conversion while some smaller agencies completed them closer to the date of conversion.</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43</a:t>
            </a:fld>
            <a:endParaRPr lang="en-US"/>
          </a:p>
        </p:txBody>
      </p:sp>
    </p:spTree>
    <p:extLst>
      <p:ext uri="{BB962C8B-B14F-4D97-AF65-F5344CB8AC3E}">
        <p14:creationId xmlns:p14="http://schemas.microsoft.com/office/powerpoint/2010/main" val="2778723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Next we are going to view a section of the Clinic flow webinar and we have provided you an example of the corresponding section of the </a:t>
            </a:r>
            <a:r>
              <a:rPr lang="en-US" baseline="0" dirty="0" err="1" smtClean="0"/>
              <a:t>CeRT.</a:t>
            </a:r>
            <a:r>
              <a:rPr lang="en-US" baseline="0" dirty="0" smtClean="0"/>
              <a:t> (webinar</a:t>
            </a:r>
            <a:r>
              <a:rPr lang="en-US" baseline="0" smtClean="0"/>
              <a:t>, 12:05-15:48)</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rgbClr val="FF0000"/>
                </a:solidFill>
              </a:rPr>
              <a:t>Take a look at the Issuing Benefits section on page 2. In your table groups, discuss the questions for consideration and how they would apply to your clinic or agency. Take about 3-4 minutes and then we will ask some of you to share.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rgbClr val="FF0000"/>
                </a:solidFill>
              </a:rPr>
              <a:t>So these were a couple of the main tools that local agencies had to help them with planning discussions.  How did that go for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rgbClr val="FF0000"/>
                </a:solidFill>
              </a:rPr>
              <a:t>Could you see something like this working for your agency?</a:t>
            </a: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44</a:t>
            </a:fld>
            <a:endParaRPr lang="en-US"/>
          </a:p>
        </p:txBody>
      </p:sp>
    </p:spTree>
    <p:extLst>
      <p:ext uri="{BB962C8B-B14F-4D97-AF65-F5344CB8AC3E}">
        <p14:creationId xmlns:p14="http://schemas.microsoft.com/office/powerpoint/2010/main" val="17951206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through</a:t>
            </a:r>
            <a:r>
              <a:rPr lang="en-US" baseline="0" dirty="0" smtClean="0"/>
              <a:t> the planning process we continued our regular communications like TA calls and NC support.</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45</a:t>
            </a:fld>
            <a:endParaRPr lang="en-US"/>
          </a:p>
        </p:txBody>
      </p:sp>
    </p:spTree>
    <p:extLst>
      <p:ext uri="{BB962C8B-B14F-4D97-AF65-F5344CB8AC3E}">
        <p14:creationId xmlns:p14="http://schemas.microsoft.com/office/powerpoint/2010/main" val="16022460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State staff hosted monthly TA calls for Local agency staff to call in and either ask questions or share ideas. Some examples of things that came up on the calls were, new policy and data system clarifications, sharing feedback from participants, and discussions about how they were thinking about handling the increased workload of issuing cards, reviewing rights and responsibilities, and providing shopper education to every family.</a:t>
            </a:r>
          </a:p>
          <a:p>
            <a:r>
              <a:rPr lang="en-US" baseline="0" dirty="0" smtClean="0"/>
              <a:t>The calls were great because they provided us a measurement of where our agencies were in the planning which helped the NCs know who needed a little more support from us.</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46</a:t>
            </a:fld>
            <a:endParaRPr lang="en-US"/>
          </a:p>
        </p:txBody>
      </p:sp>
    </p:spTree>
    <p:extLst>
      <p:ext uri="{BB962C8B-B14F-4D97-AF65-F5344CB8AC3E}">
        <p14:creationId xmlns:p14="http://schemas.microsoft.com/office/powerpoint/2010/main" val="3242401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a:t>
            </a:r>
            <a:r>
              <a:rPr lang="en-US" baseline="0" dirty="0" smtClean="0"/>
              <a:t> are going to switch to policies.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While the local agencies were gearing up their clinics</a:t>
            </a:r>
            <a:r>
              <a:rPr lang="en-US" baseline="0" dirty="0" smtClean="0"/>
              <a:t> for </a:t>
            </a:r>
            <a:r>
              <a:rPr lang="en-US" baseline="0" dirty="0" err="1" smtClean="0"/>
              <a:t>eWIC</a:t>
            </a:r>
            <a:r>
              <a:rPr lang="en-US" baseline="0" dirty="0" smtClean="0"/>
              <a:t>, state staff were busy “</a:t>
            </a:r>
            <a:r>
              <a:rPr lang="en-US" baseline="0" dirty="0" err="1" smtClean="0"/>
              <a:t>eWICifying</a:t>
            </a:r>
            <a:r>
              <a:rPr lang="en-US" baseline="0" dirty="0" smtClean="0"/>
              <a:t>” pertinent polices.  We focused initially on those policies with major changes like Ordering and securing </a:t>
            </a:r>
            <a:r>
              <a:rPr lang="en-US" baseline="0" dirty="0" err="1" smtClean="0"/>
              <a:t>eWIC</a:t>
            </a:r>
            <a:r>
              <a:rPr lang="en-US" baseline="0" dirty="0" smtClean="0"/>
              <a:t> cards and WIC Cardholder Requirements, but waited until after rollout to make the minor revisions like just changing “vouchers” to “benefits”.</a:t>
            </a:r>
          </a:p>
          <a:p>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47</a:t>
            </a:fld>
            <a:endParaRPr lang="en-US"/>
          </a:p>
        </p:txBody>
      </p:sp>
    </p:spTree>
    <p:extLst>
      <p:ext uri="{BB962C8B-B14F-4D97-AF65-F5344CB8AC3E}">
        <p14:creationId xmlns:p14="http://schemas.microsoft.com/office/powerpoint/2010/main" val="37775167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Three of the policies that required significant revisions were</a:t>
            </a:r>
          </a:p>
          <a:p>
            <a:endParaRPr lang="en-US" baseline="0" dirty="0" smtClean="0"/>
          </a:p>
        </p:txBody>
      </p:sp>
      <p:sp>
        <p:nvSpPr>
          <p:cNvPr id="4" name="Slide Number Placeholder 3"/>
          <p:cNvSpPr>
            <a:spLocks noGrp="1"/>
          </p:cNvSpPr>
          <p:nvPr>
            <p:ph type="sldNum" sz="quarter" idx="10"/>
          </p:nvPr>
        </p:nvSpPr>
        <p:spPr/>
        <p:txBody>
          <a:bodyPr/>
          <a:lstStyle/>
          <a:p>
            <a:fld id="{DCDC718F-094A-416A-AE9D-E2E645B01610}" type="slidenum">
              <a:rPr lang="en-US" smtClean="0"/>
              <a:pPr/>
              <a:t>48</a:t>
            </a:fld>
            <a:endParaRPr lang="en-US"/>
          </a:p>
        </p:txBody>
      </p:sp>
    </p:spTree>
    <p:extLst>
      <p:ext uri="{BB962C8B-B14F-4D97-AF65-F5344CB8AC3E}">
        <p14:creationId xmlns:p14="http://schemas.microsoft.com/office/powerpoint/2010/main" val="22617951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policy provided the guidance for securing,</a:t>
            </a:r>
            <a:r>
              <a:rPr lang="en-US" baseline="0" dirty="0" smtClean="0"/>
              <a:t> ordering, and inventorying the new </a:t>
            </a:r>
            <a:r>
              <a:rPr lang="en-US" baseline="0" dirty="0" err="1" smtClean="0"/>
              <a:t>eWIC</a:t>
            </a:r>
            <a:r>
              <a:rPr lang="en-US" baseline="0" dirty="0" smtClean="0"/>
              <a:t> cards. An important part of the policy included how to handle cards at satellite sites.</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49</a:t>
            </a:fld>
            <a:endParaRPr lang="en-US"/>
          </a:p>
        </p:txBody>
      </p:sp>
    </p:spTree>
    <p:extLst>
      <p:ext uri="{BB962C8B-B14F-4D97-AF65-F5344CB8AC3E}">
        <p14:creationId xmlns:p14="http://schemas.microsoft.com/office/powerpoint/2010/main" val="2495229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Way before the day of the event, the training coordination team began to think about what we needed to do to help each local agency be ready to roll out eWIC. In Oregon, we have 34 local agencies which range in size from barely 100 participants and 1 staff person, to over 14,000 participants and 50 staff. That means each local agency has a little bit different way to do things and needed to approach eWIC events in a way that made sense for their situation. Clinic readiness and training was going to look different depending upon the agency.</a:t>
            </a:r>
          </a:p>
          <a:p>
            <a:endParaRPr lang="en-US" baseline="0" dirty="0" smtClean="0"/>
          </a:p>
          <a:p>
            <a:r>
              <a:rPr lang="en-US" baseline="0" dirty="0" smtClean="0"/>
              <a:t>Oregon’s training coordination team had the responsibility of coming up with a plan. The training team is made up of representatives from all the primary areas of the program such as vendor, data, and nutrition local services team. It includes all the nutrition consultants that work with local agencies, plus the health educators, and training coordinator (that’s me). That means that we take a pretty broad holistic perspective on training. The first thing we decided was that we were going to do the training, rather than ask our eWIC contractor to do the training. We did this because we wanted to blend clinic operations and readiness with the data system training, and because we put most eWIC functions into our data system. We were the experts on our data system, not our contractors.</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5</a:t>
            </a:fld>
            <a:endParaRPr lang="en-US" dirty="0"/>
          </a:p>
        </p:txBody>
      </p:sp>
    </p:spTree>
    <p:extLst>
      <p:ext uri="{BB962C8B-B14F-4D97-AF65-F5344CB8AC3E}">
        <p14:creationId xmlns:p14="http://schemas.microsoft.com/office/powerpoint/2010/main" val="22550966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WIC Cardholder Requirements policy was a brand new policy. It provided guidance such as who</a:t>
            </a:r>
            <a:r>
              <a:rPr lang="en-US" baseline="0" dirty="0" smtClean="0"/>
              <a:t> could be a cardholder, what data was needed from that cardholder for security purposes, and that </a:t>
            </a:r>
            <a:r>
              <a:rPr lang="en-US" baseline="0" dirty="0" err="1" smtClean="0"/>
              <a:t>eWIC</a:t>
            </a:r>
            <a:r>
              <a:rPr lang="en-US" baseline="0" dirty="0" smtClean="0"/>
              <a:t> cards are not considered proof of identity.</a:t>
            </a:r>
          </a:p>
          <a:p>
            <a:r>
              <a:rPr lang="en-US" baseline="0" dirty="0" smtClean="0"/>
              <a:t>In Oregon we are unique in the </a:t>
            </a:r>
            <a:r>
              <a:rPr lang="en-US" baseline="0" dirty="0" err="1" smtClean="0"/>
              <a:t>eWIC</a:t>
            </a:r>
            <a:r>
              <a:rPr lang="en-US" baseline="0" dirty="0" smtClean="0"/>
              <a:t> world in that we allow a family to have two cardholders. Since prior to </a:t>
            </a:r>
            <a:r>
              <a:rPr lang="en-US" baseline="0" dirty="0" err="1" smtClean="0"/>
              <a:t>eWIC</a:t>
            </a:r>
            <a:r>
              <a:rPr lang="en-US" baseline="0" dirty="0" smtClean="0"/>
              <a:t>, we had two authorized signers who could shop and attend appointments, we felt like we wanted to keep that same level of service and flexibility for our families. This lead to many discussions about the what the first and second cardholder were allowed to do. </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50</a:t>
            </a:fld>
            <a:endParaRPr lang="en-US"/>
          </a:p>
        </p:txBody>
      </p:sp>
    </p:spTree>
    <p:extLst>
      <p:ext uri="{BB962C8B-B14F-4D97-AF65-F5344CB8AC3E}">
        <p14:creationId xmlns:p14="http://schemas.microsoft.com/office/powerpoint/2010/main" val="31716650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created a job aid to guide</a:t>
            </a:r>
            <a:r>
              <a:rPr lang="en-US" baseline="0" dirty="0" smtClean="0"/>
              <a:t> our local agency staff. It outlined who could be a first or second cardholder and what their roles were.</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51</a:t>
            </a:fld>
            <a:endParaRPr lang="en-US"/>
          </a:p>
        </p:txBody>
      </p:sp>
    </p:spTree>
    <p:extLst>
      <p:ext uri="{BB962C8B-B14F-4D97-AF65-F5344CB8AC3E}">
        <p14:creationId xmlns:p14="http://schemas.microsoft.com/office/powerpoint/2010/main" val="40265357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policy with major revisions was the Rights and Responsibilities</a:t>
            </a:r>
            <a:r>
              <a:rPr lang="en-US" baseline="0" dirty="0" smtClean="0"/>
              <a:t> and the participant forms that accompany it.</a:t>
            </a:r>
          </a:p>
          <a:p>
            <a:r>
              <a:rPr lang="en-US" baseline="0" dirty="0" smtClean="0"/>
              <a:t>In Oregon, we use a written R &amp; R form that is offered to the participant and we have a separate Participant Signature form that they sign and we keep on file. </a:t>
            </a:r>
          </a:p>
          <a:p>
            <a:r>
              <a:rPr lang="en-US" baseline="0" dirty="0" smtClean="0"/>
              <a:t>The R &amp; R had to be revised to include those responsibilities related to </a:t>
            </a:r>
            <a:r>
              <a:rPr lang="en-US" baseline="0" dirty="0" err="1" smtClean="0"/>
              <a:t>eWIC</a:t>
            </a:r>
            <a:r>
              <a:rPr lang="en-US" baseline="0" dirty="0" smtClean="0"/>
              <a:t>.  For example, keep my card safe and PIN confidential, and the right to dispute a transaction.</a:t>
            </a:r>
          </a:p>
          <a:p>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52</a:t>
            </a:fld>
            <a:endParaRPr lang="en-US"/>
          </a:p>
        </p:txBody>
      </p:sp>
    </p:spTree>
    <p:extLst>
      <p:ext uri="{BB962C8B-B14F-4D97-AF65-F5344CB8AC3E}">
        <p14:creationId xmlns:p14="http://schemas.microsoft.com/office/powerpoint/2010/main" val="12800414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a:t>
            </a:r>
            <a:r>
              <a:rPr lang="en-US" baseline="0" dirty="0" smtClean="0"/>
              <a:t> by signing the Participant Signature form, the participant is acknowledging that they have received their Food Instrument.</a:t>
            </a:r>
          </a:p>
          <a:p>
            <a:r>
              <a:rPr lang="en-US" baseline="0" dirty="0" smtClean="0"/>
              <a:t>Because of this, during rollout every family needed to review the R&amp;R and sign the signature form before receiving their </a:t>
            </a:r>
            <a:r>
              <a:rPr lang="en-US" baseline="0" dirty="0" err="1" smtClean="0"/>
              <a:t>eWIC</a:t>
            </a:r>
            <a:r>
              <a:rPr lang="en-US" baseline="0" dirty="0" smtClean="0"/>
              <a:t> card.</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53</a:t>
            </a:fld>
            <a:endParaRPr lang="en-US"/>
          </a:p>
        </p:txBody>
      </p:sp>
    </p:spTree>
    <p:extLst>
      <p:ext uri="{BB962C8B-B14F-4D97-AF65-F5344CB8AC3E}">
        <p14:creationId xmlns:p14="http://schemas.microsoft.com/office/powerpoint/2010/main" val="15439016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clinic readiness and planning communication with staff, partners and participants continued</a:t>
            </a:r>
            <a:r>
              <a:rPr lang="en-US" baseline="0" dirty="0" smtClean="0"/>
              <a:t> to be very crucial.  </a:t>
            </a:r>
          </a:p>
        </p:txBody>
      </p:sp>
      <p:sp>
        <p:nvSpPr>
          <p:cNvPr id="4" name="Slide Number Placeholder 3"/>
          <p:cNvSpPr>
            <a:spLocks noGrp="1"/>
          </p:cNvSpPr>
          <p:nvPr>
            <p:ph type="sldNum" sz="quarter" idx="10"/>
          </p:nvPr>
        </p:nvSpPr>
        <p:spPr/>
        <p:txBody>
          <a:bodyPr/>
          <a:lstStyle/>
          <a:p>
            <a:fld id="{DCDC718F-094A-416A-AE9D-E2E645B01610}" type="slidenum">
              <a:rPr lang="en-US" smtClean="0"/>
              <a:pPr/>
              <a:t>54</a:t>
            </a:fld>
            <a:endParaRPr lang="en-US"/>
          </a:p>
        </p:txBody>
      </p:sp>
    </p:spTree>
    <p:extLst>
      <p:ext uri="{BB962C8B-B14F-4D97-AF65-F5344CB8AC3E}">
        <p14:creationId xmlns:p14="http://schemas.microsoft.com/office/powerpoint/2010/main" val="11618936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monthly status reports for staff included information about changes to our data system, new resources that have come available like our shopper app, and reminders of important dates and activities. </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55</a:t>
            </a:fld>
            <a:endParaRPr lang="en-US"/>
          </a:p>
        </p:txBody>
      </p:sp>
    </p:spTree>
    <p:extLst>
      <p:ext uri="{BB962C8B-B14F-4D97-AF65-F5344CB8AC3E}">
        <p14:creationId xmlns:p14="http://schemas.microsoft.com/office/powerpoint/2010/main" val="17398859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 wanted to make sure our partners did not feel left in the dark</a:t>
            </a:r>
            <a:r>
              <a:rPr lang="en-US" baseline="0" dirty="0" smtClean="0"/>
              <a:t> about </a:t>
            </a:r>
            <a:r>
              <a:rPr lang="en-US" baseline="0" dirty="0" err="1" smtClean="0"/>
              <a:t>eWIC</a:t>
            </a:r>
            <a:r>
              <a:rPr lang="en-US" baseline="0" dirty="0" smtClean="0"/>
              <a:t>.</a:t>
            </a:r>
            <a:endParaRPr lang="en-US" dirty="0" smtClean="0"/>
          </a:p>
          <a:p>
            <a:r>
              <a:rPr lang="en-US" dirty="0" smtClean="0"/>
              <a:t>We also</a:t>
            </a:r>
            <a:r>
              <a:rPr lang="en-US" baseline="0" dirty="0" smtClean="0"/>
              <a:t> had an FAQ’s or Frequently Asked Questions for partners.  The FAQ’s were shared with partners after a presentation or sent to organizations that had questions about the project.  It covered basic </a:t>
            </a:r>
            <a:r>
              <a:rPr lang="en-US" baseline="0" dirty="0" err="1" smtClean="0"/>
              <a:t>eWIC</a:t>
            </a:r>
            <a:r>
              <a:rPr lang="en-US" baseline="0" dirty="0" smtClean="0"/>
              <a:t> information.</a:t>
            </a:r>
          </a:p>
          <a:p>
            <a:endParaRPr lang="en-US" baseline="0" dirty="0" smtClean="0"/>
          </a:p>
          <a:p>
            <a:r>
              <a:rPr lang="en-US" baseline="0" dirty="0" smtClean="0"/>
              <a:t>Press release templates were also made available for local agencies to use in their community.</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56</a:t>
            </a:fld>
            <a:endParaRPr lang="en-US"/>
          </a:p>
        </p:txBody>
      </p:sp>
    </p:spTree>
    <p:extLst>
      <p:ext uri="{BB962C8B-B14F-4D97-AF65-F5344CB8AC3E}">
        <p14:creationId xmlns:p14="http://schemas.microsoft.com/office/powerpoint/2010/main" val="1571133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important</a:t>
            </a:r>
            <a:r>
              <a:rPr lang="en-US" baseline="0" dirty="0" smtClean="0"/>
              <a:t> </a:t>
            </a:r>
            <a:r>
              <a:rPr lang="en-US" dirty="0" smtClean="0"/>
              <a:t>part of clinic</a:t>
            </a:r>
            <a:r>
              <a:rPr lang="en-US" baseline="0" dirty="0" smtClean="0"/>
              <a:t> readiness was to prepare our participants, too. </a:t>
            </a:r>
          </a:p>
          <a:p>
            <a:r>
              <a:rPr lang="en-US" baseline="0" dirty="0" smtClean="0"/>
              <a:t>Clinics posted </a:t>
            </a:r>
            <a:r>
              <a:rPr lang="en-US" baseline="0" dirty="0" err="1" smtClean="0"/>
              <a:t>eWIC</a:t>
            </a:r>
            <a:r>
              <a:rPr lang="en-US" baseline="0" dirty="0" smtClean="0"/>
              <a:t> is Coming posters about 6 months prior to their conversion date and started talking about it with participants during appointments. </a:t>
            </a:r>
          </a:p>
          <a:p>
            <a:r>
              <a:rPr lang="en-US" baseline="0" dirty="0" smtClean="0"/>
              <a:t>We also had two flyers announcing the coming of </a:t>
            </a:r>
            <a:r>
              <a:rPr lang="en-US" baseline="0" dirty="0" err="1" smtClean="0"/>
              <a:t>eWIC</a:t>
            </a:r>
            <a:r>
              <a:rPr lang="en-US" baseline="0" dirty="0" smtClean="0"/>
              <a:t> that were handed out at certain times prior to conversion.</a:t>
            </a:r>
          </a:p>
          <a:p>
            <a:r>
              <a:rPr lang="en-US" baseline="0" dirty="0" smtClean="0"/>
              <a:t>This really helped to build anticipation and excitement for staff and participants, so much so that we had participants wanting to walk in early to get converted, but we had to keep them on their schedule of converting at their next appointment after the clinic’s conversion date.</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57</a:t>
            </a:fld>
            <a:endParaRPr lang="en-US"/>
          </a:p>
        </p:txBody>
      </p:sp>
    </p:spTree>
    <p:extLst>
      <p:ext uri="{BB962C8B-B14F-4D97-AF65-F5344CB8AC3E}">
        <p14:creationId xmlns:p14="http://schemas.microsoft.com/office/powerpoint/2010/main" val="3110648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have mentioned throughout, we kept all of our resources in an </a:t>
            </a:r>
            <a:r>
              <a:rPr lang="en-US" dirty="0" err="1" smtClean="0"/>
              <a:t>eWIC</a:t>
            </a:r>
            <a:r>
              <a:rPr lang="en-US" dirty="0" smtClean="0"/>
              <a:t> section</a:t>
            </a:r>
            <a:r>
              <a:rPr lang="en-US" baseline="0" dirty="0" smtClean="0"/>
              <a:t> on our website so they were easily accessed by our local agency staff.</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58</a:t>
            </a:fld>
            <a:endParaRPr lang="en-US"/>
          </a:p>
        </p:txBody>
      </p:sp>
    </p:spTree>
    <p:extLst>
      <p:ext uri="{BB962C8B-B14F-4D97-AF65-F5344CB8AC3E}">
        <p14:creationId xmlns:p14="http://schemas.microsoft.com/office/powerpoint/2010/main" val="37021381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questions do you have about local</a:t>
            </a:r>
            <a:r>
              <a:rPr lang="en-US" baseline="0" dirty="0" smtClean="0"/>
              <a:t> agency planning 6 months prior to conversion?</a:t>
            </a:r>
          </a:p>
          <a:p>
            <a:endParaRPr lang="en-US" baseline="0" dirty="0" smtClean="0"/>
          </a:p>
          <a:p>
            <a:r>
              <a:rPr lang="en-US" baseline="0" dirty="0" smtClean="0"/>
              <a:t>Now </a:t>
            </a:r>
            <a:r>
              <a:rPr lang="en-US" baseline="0" dirty="0" err="1" smtClean="0"/>
              <a:t>Vernita</a:t>
            </a:r>
            <a:r>
              <a:rPr lang="en-US" baseline="0" dirty="0" smtClean="0"/>
              <a:t> will talk about pilot and statewide training </a:t>
            </a:r>
            <a:r>
              <a:rPr lang="en-US" baseline="0" smtClean="0"/>
              <a:t>and rollout.</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59</a:t>
            </a:fld>
            <a:endParaRPr lang="en-US"/>
          </a:p>
        </p:txBody>
      </p:sp>
    </p:spTree>
    <p:extLst>
      <p:ext uri="{BB962C8B-B14F-4D97-AF65-F5344CB8AC3E}">
        <p14:creationId xmlns:p14="http://schemas.microsoft.com/office/powerpoint/2010/main" val="1774086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first thing we did was to figure out what all the local agencies were going to need to know and be able to do in order to be successful. We start this process with concept mapping – which means we just start listing every possible concept that staff might need to know. We included everything - agency level concepts, staff level concepts, and concepts specific to a position like dietitian or clerk. </a:t>
            </a:r>
          </a:p>
          <a:p>
            <a:endParaRPr lang="en-US" baseline="0" dirty="0" smtClean="0"/>
          </a:p>
          <a:p>
            <a:r>
              <a:rPr lang="en-US" baseline="0" dirty="0" smtClean="0"/>
              <a:t>At first the list is just random sticky notes of all different shapes and colors. Which we then put them into a spread sheet.</a:t>
            </a:r>
          </a:p>
          <a:p>
            <a:endParaRPr lang="en-US" baseline="0" dirty="0" smtClean="0"/>
          </a:p>
          <a:p>
            <a:r>
              <a:rPr lang="en-US" baseline="0" dirty="0" smtClean="0"/>
              <a:t>It looked a lot like all your sticky notes with concerns that we stuck on the wall.</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6</a:t>
            </a:fld>
            <a:endParaRPr lang="en-US" dirty="0"/>
          </a:p>
        </p:txBody>
      </p:sp>
    </p:spTree>
    <p:extLst>
      <p:ext uri="{BB962C8B-B14F-4D97-AF65-F5344CB8AC3E}">
        <p14:creationId xmlns:p14="http://schemas.microsoft.com/office/powerpoint/2010/main" val="539381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we have a complete set of concepts,</a:t>
            </a:r>
            <a:r>
              <a:rPr lang="en-US" baseline="0" dirty="0" smtClean="0"/>
              <a:t> </a:t>
            </a:r>
            <a:r>
              <a:rPr lang="en-US" dirty="0" smtClean="0"/>
              <a:t>we take</a:t>
            </a:r>
            <a:r>
              <a:rPr lang="en-US" baseline="0" dirty="0" smtClean="0"/>
              <a:t> the list of concepts and start “clumping” them together by topic. They get sorted further by audience. And then we were able to start saying “in order to do this, they need to know this other thing first.” Just like this illustration, at first it was hard to see how it was going to work and it felt like there were more hurdles than we were going to be able to jump. But before long, we had this big spreadsheet that we could sort and use for developing a training plan and strategies.</a:t>
            </a:r>
          </a:p>
          <a:p>
            <a:endParaRPr lang="en-US" baseline="0" dirty="0" smtClean="0"/>
          </a:p>
          <a:p>
            <a:r>
              <a:rPr lang="en-US" baseline="0" dirty="0" smtClean="0"/>
              <a:t>You see that Beth and Vernita have grouped your sticky notes of concerns into topic areas. Beth or Vernita, could you read off a couple of those areas?</a:t>
            </a:r>
          </a:p>
        </p:txBody>
      </p:sp>
      <p:sp>
        <p:nvSpPr>
          <p:cNvPr id="4" name="Slide Number Placeholder 3"/>
          <p:cNvSpPr>
            <a:spLocks noGrp="1"/>
          </p:cNvSpPr>
          <p:nvPr>
            <p:ph type="sldNum" sz="quarter" idx="10"/>
          </p:nvPr>
        </p:nvSpPr>
        <p:spPr/>
        <p:txBody>
          <a:bodyPr/>
          <a:lstStyle/>
          <a:p>
            <a:fld id="{DCDC718F-094A-416A-AE9D-E2E645B01610}" type="slidenum">
              <a:rPr lang="en-US" smtClean="0"/>
              <a:pPr/>
              <a:t>7</a:t>
            </a:fld>
            <a:endParaRPr lang="en-US" dirty="0"/>
          </a:p>
        </p:txBody>
      </p:sp>
    </p:spTree>
    <p:extLst>
      <p:ext uri="{BB962C8B-B14F-4D97-AF65-F5344CB8AC3E}">
        <p14:creationId xmlns:p14="http://schemas.microsoft.com/office/powerpoint/2010/main" val="3440668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eWIC is complicated</a:t>
            </a:r>
            <a:r>
              <a:rPr lang="en-US" baseline="0" dirty="0" smtClean="0"/>
              <a:t> business and Staff were very excited to get started. But we knew they couldn’t learn everything at once. Some of what needed to happen was going to require individual agencies to review their clinic operations and decide how they were going to implement eWIC in their clinic. They needed to consider their staff and the unique needs of their participants. </a:t>
            </a:r>
          </a:p>
          <a:p>
            <a:r>
              <a:rPr lang="en-US" baseline="0" dirty="0" smtClean="0"/>
              <a:t>Staff might have a different or specific roles that they needed to plan for.</a:t>
            </a:r>
          </a:p>
          <a:p>
            <a:endParaRPr lang="en-US" baseline="0" dirty="0" smtClean="0"/>
          </a:p>
          <a:p>
            <a:r>
              <a:rPr lang="en-US" baseline="0" dirty="0" smtClean="0"/>
              <a:t>So we needed a clinic readiness and training plan that would allow each agency to access chunks of information as it was needed by the agency. This would allow them to warm up as they were ready for their events. </a:t>
            </a:r>
          </a:p>
          <a:p>
            <a:endParaRPr lang="en-US" baseline="0" dirty="0" smtClean="0"/>
          </a:p>
          <a:p>
            <a:r>
              <a:rPr lang="en-US" baseline="0" dirty="0" smtClean="0"/>
              <a:t>Our plan for training started with training on the broad concepts that everyone would need and gradually drilled down to training on specific tasks related to clinic operations and participant food package records and benefit issuance.</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8</a:t>
            </a:fld>
            <a:endParaRPr lang="en-US" dirty="0"/>
          </a:p>
        </p:txBody>
      </p:sp>
    </p:spTree>
    <p:extLst>
      <p:ext uri="{BB962C8B-B14F-4D97-AF65-F5344CB8AC3E}">
        <p14:creationId xmlns:p14="http://schemas.microsoft.com/office/powerpoint/2010/main" val="1343960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concept map became a curriculum when we identified which concepts went together </a:t>
            </a:r>
            <a:r>
              <a:rPr lang="en-US" baseline="0" dirty="0" smtClean="0"/>
              <a:t>and the training modality that made the most sense for that set of knowledge or skills. In this sample, you can see the list of concepts we felt everyone needed to know first, the training method we selected, as well as policies impacted and which existing training modules would need to be updated. </a:t>
            </a:r>
          </a:p>
          <a:p>
            <a:endParaRPr lang="en-US" baseline="0" dirty="0" smtClean="0"/>
          </a:p>
          <a:p>
            <a:r>
              <a:rPr lang="en-US" baseline="0" dirty="0" smtClean="0"/>
              <a:t>So what started as a bunch of clumped sticky notes – became a curriculum guide. We have posted our full concept map to the eWIC resources website if you want to use any of it for your training development.</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9</a:t>
            </a:fld>
            <a:endParaRPr lang="en-US" dirty="0"/>
          </a:p>
        </p:txBody>
      </p:sp>
    </p:spTree>
    <p:extLst>
      <p:ext uri="{BB962C8B-B14F-4D97-AF65-F5344CB8AC3E}">
        <p14:creationId xmlns:p14="http://schemas.microsoft.com/office/powerpoint/2010/main" val="7105764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36220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Picture 6" descr="banner final.png"/>
          <p:cNvPicPr>
            <a:picLocks noChangeAspect="1"/>
          </p:cNvPicPr>
          <p:nvPr userDrawn="1"/>
        </p:nvPicPr>
        <p:blipFill>
          <a:blip r:embed="rId2" cstate="print"/>
          <a:stretch>
            <a:fillRect/>
          </a:stretch>
        </p:blipFill>
        <p:spPr>
          <a:xfrm>
            <a:off x="0" y="76200"/>
            <a:ext cx="9144000" cy="2043953"/>
          </a:xfrm>
          <a:prstGeom prst="rect">
            <a:avLst/>
          </a:prstGeom>
        </p:spPr>
      </p:pic>
      <p:pic>
        <p:nvPicPr>
          <p:cNvPr id="13" name="Picture 12" descr="line.png"/>
          <p:cNvPicPr>
            <a:picLocks noChangeAspect="1"/>
          </p:cNvPicPr>
          <p:nvPr userDrawn="1"/>
        </p:nvPicPr>
        <p:blipFill>
          <a:blip r:embed="rId3" cstate="print"/>
          <a:stretch>
            <a:fillRect/>
          </a:stretch>
        </p:blipFill>
        <p:spPr>
          <a:xfrm>
            <a:off x="0" y="6477000"/>
            <a:ext cx="9144000" cy="30459"/>
          </a:xfrm>
          <a:prstGeom prst="rect">
            <a:avLst/>
          </a:prstGeom>
        </p:spPr>
      </p:pic>
      <p:pic>
        <p:nvPicPr>
          <p:cNvPr id="12" name="Picture 11" descr="oha_logo_sm.jpg"/>
          <p:cNvPicPr>
            <a:picLocks noChangeAspect="1"/>
          </p:cNvPicPr>
          <p:nvPr userDrawn="1"/>
        </p:nvPicPr>
        <p:blipFill>
          <a:blip r:embed="rId4" cstate="print"/>
          <a:stretch>
            <a:fillRect/>
          </a:stretch>
        </p:blipFill>
        <p:spPr>
          <a:xfrm>
            <a:off x="304800" y="6027725"/>
            <a:ext cx="1600200" cy="601675"/>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929"/>
            <a:ext cx="9144000" cy="215152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228600" y="6492875"/>
            <a:ext cx="2133600" cy="365125"/>
          </a:xfrm>
        </p:spPr>
        <p:txBody>
          <a:bodyPr/>
          <a:lstStyle/>
          <a:p>
            <a:fld id="{452E3DFC-7DD8-45F2-9DF0-B5CFF1D95FBD}" type="datetimeFigureOut">
              <a:rPr lang="en-US" smtClean="0"/>
              <a:pPr/>
              <a:t>3/17/2017</a:t>
            </a:fld>
            <a:endParaRPr lang="en-US"/>
          </a:p>
        </p:txBody>
      </p:sp>
      <p:sp>
        <p:nvSpPr>
          <p:cNvPr id="5" name="Footer Placeholder 4"/>
          <p:cNvSpPr>
            <a:spLocks noGrp="1"/>
          </p:cNvSpPr>
          <p:nvPr>
            <p:ph type="ftr" sz="quarter" idx="11"/>
          </p:nvPr>
        </p:nvSpPr>
        <p:spPr>
          <a:xfrm>
            <a:off x="3124200" y="6492875"/>
            <a:ext cx="2895600" cy="365125"/>
          </a:xfrm>
        </p:spPr>
        <p:txBody>
          <a:bodyPr/>
          <a:lstStyle/>
          <a:p>
            <a:endParaRPr lang="en-US" dirty="0"/>
          </a:p>
        </p:txBody>
      </p:sp>
      <p:sp>
        <p:nvSpPr>
          <p:cNvPr id="6" name="Slide Number Placeholder 5"/>
          <p:cNvSpPr>
            <a:spLocks noGrp="1"/>
          </p:cNvSpPr>
          <p:nvPr>
            <p:ph type="sldNum" sz="quarter" idx="12"/>
          </p:nvPr>
        </p:nvSpPr>
        <p:spPr>
          <a:xfrm>
            <a:off x="6553200" y="6477000"/>
            <a:ext cx="2133600" cy="365125"/>
          </a:xfrm>
        </p:spPr>
        <p:txBody>
          <a:bodyPr/>
          <a:lstStyle/>
          <a:p>
            <a:fld id="{A817F4F7-2D81-4FD0-8B31-34174E30EC5C}" type="slidenum">
              <a:rPr lang="en-US" smtClean="0"/>
              <a:pPr/>
              <a:t>‹#›</a:t>
            </a:fld>
            <a:endParaRPr lang="en-US"/>
          </a:p>
        </p:txBody>
      </p:sp>
      <p:pic>
        <p:nvPicPr>
          <p:cNvPr id="7" name="Picture 6" descr="swooshonly.png"/>
          <p:cNvPicPr>
            <a:picLocks noChangeAspect="1"/>
          </p:cNvPicPr>
          <p:nvPr userDrawn="1"/>
        </p:nvPicPr>
        <p:blipFill>
          <a:blip r:embed="rId2" cstate="print"/>
          <a:stretch>
            <a:fillRect/>
          </a:stretch>
        </p:blipFill>
        <p:spPr>
          <a:xfrm>
            <a:off x="0" y="76200"/>
            <a:ext cx="9144000" cy="598842"/>
          </a:xfrm>
          <a:prstGeom prst="rect">
            <a:avLst/>
          </a:prstGeom>
        </p:spPr>
      </p:pic>
      <p:pic>
        <p:nvPicPr>
          <p:cNvPr id="9" name="Picture 8" descr="line.png"/>
          <p:cNvPicPr>
            <a:picLocks noChangeAspect="1"/>
          </p:cNvPicPr>
          <p:nvPr userDrawn="1"/>
        </p:nvPicPr>
        <p:blipFill>
          <a:blip r:embed="rId3" cstate="print"/>
          <a:stretch>
            <a:fillRect/>
          </a:stretch>
        </p:blipFill>
        <p:spPr>
          <a:xfrm>
            <a:off x="0" y="6522741"/>
            <a:ext cx="9144000" cy="3045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1A66C7B-EAE2-4AA7-9213-077037CBDEB9}" type="datetimeFigureOut">
              <a:rPr lang="en-US" smtClean="0"/>
              <a:pPr/>
              <a:t>3/17/2017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6E5C66-CBAA-43DB-8C2E-FE2434045D2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2" descr="line.png"/>
          <p:cNvPicPr>
            <a:picLocks noChangeAspect="1"/>
          </p:cNvPicPr>
          <p:nvPr userDrawn="1"/>
        </p:nvPicPr>
        <p:blipFill>
          <a:blip r:embed="rId2"/>
          <a:srcRect/>
          <a:stretch>
            <a:fillRect/>
          </a:stretch>
        </p:blipFill>
        <p:spPr bwMode="auto">
          <a:xfrm>
            <a:off x="0" y="6477000"/>
            <a:ext cx="9144000" cy="30163"/>
          </a:xfrm>
          <a:prstGeom prst="rect">
            <a:avLst/>
          </a:prstGeom>
          <a:noFill/>
          <a:ln w="9525">
            <a:noFill/>
            <a:miter lim="800000"/>
            <a:headEnd/>
            <a:tailEnd/>
          </a:ln>
        </p:spPr>
      </p:pic>
      <p:pic>
        <p:nvPicPr>
          <p:cNvPr id="5" name="Picture 11" descr="oha_logo_sm.jpg"/>
          <p:cNvPicPr>
            <a:picLocks noChangeAspect="1"/>
          </p:cNvPicPr>
          <p:nvPr userDrawn="1"/>
        </p:nvPicPr>
        <p:blipFill>
          <a:blip r:embed="rId3"/>
          <a:srcRect/>
          <a:stretch>
            <a:fillRect/>
          </a:stretch>
        </p:blipFill>
        <p:spPr bwMode="auto">
          <a:xfrm>
            <a:off x="304800" y="6027738"/>
            <a:ext cx="1600200" cy="601662"/>
          </a:xfrm>
          <a:prstGeom prst="rect">
            <a:avLst/>
          </a:prstGeom>
          <a:noFill/>
          <a:ln w="9525">
            <a:noFill/>
            <a:miter lim="800000"/>
            <a:headEnd/>
            <a:tailEnd/>
          </a:ln>
        </p:spPr>
      </p:pic>
      <p:pic>
        <p:nvPicPr>
          <p:cNvPr id="6" name="Picture 3"/>
          <p:cNvPicPr>
            <a:picLocks noChangeAspect="1"/>
          </p:cNvPicPr>
          <p:nvPr userDrawn="1"/>
        </p:nvPicPr>
        <p:blipFill>
          <a:blip r:embed="rId4"/>
          <a:srcRect/>
          <a:stretch>
            <a:fillRect/>
          </a:stretch>
        </p:blipFill>
        <p:spPr bwMode="auto">
          <a:xfrm>
            <a:off x="0" y="46038"/>
            <a:ext cx="9144000" cy="2151062"/>
          </a:xfrm>
          <a:prstGeom prst="rect">
            <a:avLst/>
          </a:prstGeom>
          <a:noFill/>
          <a:ln w="9525">
            <a:noFill/>
            <a:miter lim="800000"/>
            <a:headEnd/>
            <a:tailEnd/>
          </a:ln>
        </p:spPr>
      </p:pic>
      <p:sp>
        <p:nvSpPr>
          <p:cNvPr id="2" name="Title 1"/>
          <p:cNvSpPr>
            <a:spLocks noGrp="1"/>
          </p:cNvSpPr>
          <p:nvPr>
            <p:ph type="ctrTitle"/>
          </p:nvPr>
        </p:nvSpPr>
        <p:spPr>
          <a:xfrm>
            <a:off x="609600" y="236220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913236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swooshonly.png"/>
          <p:cNvPicPr>
            <a:picLocks noChangeAspect="1"/>
          </p:cNvPicPr>
          <p:nvPr userDrawn="1"/>
        </p:nvPicPr>
        <p:blipFill>
          <a:blip r:embed="rId2"/>
          <a:srcRect/>
          <a:stretch>
            <a:fillRect/>
          </a:stretch>
        </p:blipFill>
        <p:spPr bwMode="auto">
          <a:xfrm>
            <a:off x="0" y="76200"/>
            <a:ext cx="9144000" cy="598488"/>
          </a:xfrm>
          <a:prstGeom prst="rect">
            <a:avLst/>
          </a:prstGeom>
          <a:noFill/>
          <a:ln w="9525">
            <a:noFill/>
            <a:miter lim="800000"/>
            <a:headEnd/>
            <a:tailEnd/>
          </a:ln>
        </p:spPr>
      </p:pic>
      <p:pic>
        <p:nvPicPr>
          <p:cNvPr id="5" name="Picture 8" descr="line.png"/>
          <p:cNvPicPr>
            <a:picLocks noChangeAspect="1"/>
          </p:cNvPicPr>
          <p:nvPr userDrawn="1"/>
        </p:nvPicPr>
        <p:blipFill>
          <a:blip r:embed="rId3"/>
          <a:srcRect/>
          <a:stretch>
            <a:fillRect/>
          </a:stretch>
        </p:blipFill>
        <p:spPr bwMode="auto">
          <a:xfrm>
            <a:off x="0" y="6523038"/>
            <a:ext cx="9144000" cy="30162"/>
          </a:xfrm>
          <a:prstGeom prst="rect">
            <a:avLst/>
          </a:prstGeom>
          <a:noFill/>
          <a:ln w="9525">
            <a:noFill/>
            <a:miter lim="800000"/>
            <a:headEnd/>
            <a:tailEnd/>
          </a:ln>
        </p:spPr>
      </p:pic>
      <p:sp>
        <p:nvSpPr>
          <p:cNvPr id="2" name="Title 1"/>
          <p:cNvSpPr>
            <a:spLocks noGrp="1"/>
          </p:cNvSpPr>
          <p:nvPr>
            <p:ph type="title"/>
          </p:nvPr>
        </p:nvSpPr>
        <p:spPr>
          <a:xfrm>
            <a:off x="457200" y="609600"/>
            <a:ext cx="8229600" cy="10668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3"/>
          <p:cNvSpPr>
            <a:spLocks noGrp="1"/>
          </p:cNvSpPr>
          <p:nvPr>
            <p:ph type="dt" sz="half" idx="10"/>
          </p:nvPr>
        </p:nvSpPr>
        <p:spPr>
          <a:xfrm>
            <a:off x="228600" y="6492875"/>
            <a:ext cx="2133600" cy="365125"/>
          </a:xfrm>
        </p:spPr>
        <p:txBody>
          <a:bodyPr/>
          <a:lstStyle>
            <a:lvl1pPr>
              <a:defRPr/>
            </a:lvl1pPr>
          </a:lstStyle>
          <a:p>
            <a:pPr>
              <a:defRPr/>
            </a:pPr>
            <a:endParaRPr lang="en-US">
              <a:solidFill>
                <a:srgbClr val="0079C0">
                  <a:tint val="75000"/>
                </a:srgbClr>
              </a:solidFill>
            </a:endParaRPr>
          </a:p>
        </p:txBody>
      </p:sp>
      <p:sp>
        <p:nvSpPr>
          <p:cNvPr id="7" name="Footer Placeholder 4"/>
          <p:cNvSpPr>
            <a:spLocks noGrp="1"/>
          </p:cNvSpPr>
          <p:nvPr>
            <p:ph type="ftr" sz="quarter" idx="11"/>
          </p:nvPr>
        </p:nvSpPr>
        <p:spPr>
          <a:xfrm>
            <a:off x="3124200" y="6492875"/>
            <a:ext cx="2895600" cy="365125"/>
          </a:xfrm>
        </p:spPr>
        <p:txBody>
          <a:bodyPr/>
          <a:lstStyle>
            <a:lvl1pPr>
              <a:defRPr dirty="0"/>
            </a:lvl1pPr>
          </a:lstStyle>
          <a:p>
            <a:pPr>
              <a:defRPr/>
            </a:pPr>
            <a:endParaRPr lang="en-US">
              <a:solidFill>
                <a:srgbClr val="0079C0">
                  <a:tint val="75000"/>
                </a:srgbClr>
              </a:solidFill>
            </a:endParaRPr>
          </a:p>
        </p:txBody>
      </p:sp>
      <p:sp>
        <p:nvSpPr>
          <p:cNvPr id="8" name="Slide Number Placeholder 5"/>
          <p:cNvSpPr>
            <a:spLocks noGrp="1"/>
          </p:cNvSpPr>
          <p:nvPr>
            <p:ph type="sldNum" sz="quarter" idx="12"/>
          </p:nvPr>
        </p:nvSpPr>
        <p:spPr>
          <a:xfrm>
            <a:off x="6553200" y="6477000"/>
            <a:ext cx="2133600" cy="365125"/>
          </a:xfrm>
        </p:spPr>
        <p:txBody>
          <a:bodyPr/>
          <a:lstStyle>
            <a:lvl1pPr>
              <a:defRPr/>
            </a:lvl1pPr>
          </a:lstStyle>
          <a:p>
            <a:pPr>
              <a:defRPr/>
            </a:pPr>
            <a:fld id="{8B55CCB5-A3C6-44C4-BAFA-E73AE7197402}" type="slidenum">
              <a:rPr lang="en-US">
                <a:solidFill>
                  <a:srgbClr val="0079C0">
                    <a:tint val="75000"/>
                  </a:srgbClr>
                </a:solidFill>
              </a:rPr>
              <a:pPr>
                <a:defRPr/>
              </a:pPr>
              <a:t>‹#›</a:t>
            </a:fld>
            <a:endParaRPr lang="en-US">
              <a:solidFill>
                <a:srgbClr val="0079C0">
                  <a:tint val="75000"/>
                </a:srgbClr>
              </a:solidFill>
            </a:endParaRPr>
          </a:p>
        </p:txBody>
      </p:sp>
    </p:spTree>
    <p:extLst>
      <p:ext uri="{BB962C8B-B14F-4D97-AF65-F5344CB8AC3E}">
        <p14:creationId xmlns:p14="http://schemas.microsoft.com/office/powerpoint/2010/main" val="17285544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2E3DFC-7DD8-45F2-9DF0-B5CFF1D95FBD}" type="datetimeFigureOut">
              <a:rPr lang="en-US" smtClean="0"/>
              <a:pPr/>
              <a:t>3/17/2017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17F4F7-2D81-4FD0-8B31-34174E30EC5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endParaRPr lang="en-US">
              <a:solidFill>
                <a:srgbClr val="0079C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0079C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B76BFFD5-2B27-47D9-9E14-2A4406D8F712}" type="slidenum">
              <a:rPr lang="en-US">
                <a:solidFill>
                  <a:srgbClr val="0079C0">
                    <a:tint val="75000"/>
                  </a:srgbClr>
                </a:solidFill>
              </a:rPr>
              <a:pPr>
                <a:defRPr/>
              </a:pPr>
              <a:t>‹#›</a:t>
            </a:fld>
            <a:endParaRPr lang="en-US">
              <a:solidFill>
                <a:srgbClr val="0079C0">
                  <a:tint val="75000"/>
                </a:srgbClr>
              </a:solidFill>
            </a:endParaRPr>
          </a:p>
        </p:txBody>
      </p:sp>
    </p:spTree>
    <p:extLst>
      <p:ext uri="{BB962C8B-B14F-4D97-AF65-F5344CB8AC3E}">
        <p14:creationId xmlns:p14="http://schemas.microsoft.com/office/powerpoint/2010/main" val="330227370"/>
      </p:ext>
    </p:extLst>
  </p:cSld>
  <p:clrMap bg1="lt1" tx1="dk1" bg2="lt2" tx2="dk2" accent1="accent1" accent2="accent2" accent3="accent3" accent4="accent4" accent5="accent5" accent6="accent6" hlink="hlink" folHlink="folHlink"/>
  <p:sldLayoutIdLst>
    <p:sldLayoutId id="2147483653" r:id="rId1"/>
    <p:sldLayoutId id="2147483654" r:id="rId2"/>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public.health.oregon.gov/HealthyPeopleFamilies/wic/Pages/ewic.aspx"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www.youtube.com/watch?v=3knBoBO6Gv4&amp;feature=youtu.b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image" Target="../media/image64.jpeg"/></Relationships>
</file>

<file path=ppt/slides/_rels/slide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markconner.typepad.com/.a/6a00e54ecc070b883301b7c8be12e4970b-800w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057400"/>
            <a:ext cx="10660320" cy="48164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28600" y="2984694"/>
            <a:ext cx="8686800" cy="1470025"/>
          </a:xfrm>
        </p:spPr>
        <p:txBody>
          <a:bodyPr>
            <a:normAutofit fontScale="90000"/>
          </a:bodyPr>
          <a:lstStyle/>
          <a:p>
            <a:r>
              <a:rPr lang="en-US" b="1" dirty="0">
                <a:solidFill>
                  <a:schemeClr val="tx2"/>
                </a:solidFill>
              </a:rPr>
              <a:t>Getting ready for the big event!</a:t>
            </a:r>
            <a:br>
              <a:rPr lang="en-US" b="1" dirty="0">
                <a:solidFill>
                  <a:schemeClr val="tx2"/>
                </a:solidFill>
              </a:rPr>
            </a:br>
            <a:r>
              <a:rPr lang="en-US" sz="3600" dirty="0" smtClean="0">
                <a:solidFill>
                  <a:schemeClr val="tx2"/>
                </a:solidFill>
              </a:rPr>
              <a:t>Clinic Readiness, Implementation and Training</a:t>
            </a:r>
            <a:r>
              <a:rPr lang="en-US" sz="4000" dirty="0" smtClean="0"/>
              <a:t/>
            </a:r>
            <a:br>
              <a:rPr lang="en-US" sz="4000" dirty="0" smtClean="0"/>
            </a:br>
            <a:endParaRPr lang="en-US" dirty="0"/>
          </a:p>
        </p:txBody>
      </p:sp>
      <p:sp>
        <p:nvSpPr>
          <p:cNvPr id="3" name="Subtitle 2"/>
          <p:cNvSpPr>
            <a:spLocks noGrp="1"/>
          </p:cNvSpPr>
          <p:nvPr>
            <p:ph type="subTitle" idx="1"/>
          </p:nvPr>
        </p:nvSpPr>
        <p:spPr>
          <a:xfrm>
            <a:off x="1066800" y="4267200"/>
            <a:ext cx="7239000" cy="1752600"/>
          </a:xfrm>
        </p:spPr>
        <p:txBody>
          <a:bodyPr/>
          <a:lstStyle/>
          <a:p>
            <a:pPr>
              <a:spcBef>
                <a:spcPts val="0"/>
              </a:spcBef>
            </a:pPr>
            <a:r>
              <a:rPr lang="en-US" dirty="0" smtClean="0">
                <a:solidFill>
                  <a:schemeClr val="tx2"/>
                </a:solidFill>
              </a:rPr>
              <a:t>Kim McGee – Training Coordinator</a:t>
            </a:r>
          </a:p>
          <a:p>
            <a:pPr>
              <a:spcBef>
                <a:spcPts val="0"/>
              </a:spcBef>
            </a:pPr>
            <a:r>
              <a:rPr lang="en-US" dirty="0" smtClean="0">
                <a:solidFill>
                  <a:schemeClr val="tx2"/>
                </a:solidFill>
              </a:rPr>
              <a:t>Vernita Reyna – Nutrition Consultant</a:t>
            </a:r>
          </a:p>
          <a:p>
            <a:pPr>
              <a:spcBef>
                <a:spcPts val="0"/>
              </a:spcBef>
            </a:pPr>
            <a:r>
              <a:rPr lang="en-US" dirty="0" smtClean="0">
                <a:solidFill>
                  <a:schemeClr val="tx2"/>
                </a:solidFill>
              </a:rPr>
              <a:t>Beth Lanham – Nutrition Consultant</a:t>
            </a:r>
            <a:endParaRPr lang="en-US" dirty="0">
              <a:solidFill>
                <a:schemeClr val="tx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dn.pixabay.com/photo/2014/12/11/05/07/high-jump-563862_960_7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3424"/>
            <a:ext cx="9144000" cy="60483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solidFill>
                  <a:schemeClr val="bg1"/>
                </a:solidFill>
              </a:rPr>
              <a:t>Flexibility is key</a:t>
            </a:r>
            <a:endParaRPr lang="en-US" dirty="0">
              <a:solidFill>
                <a:schemeClr val="bg1"/>
              </a:solidFill>
            </a:endParaRPr>
          </a:p>
        </p:txBody>
      </p:sp>
    </p:spTree>
    <p:extLst>
      <p:ext uri="{BB962C8B-B14F-4D97-AF65-F5344CB8AC3E}">
        <p14:creationId xmlns:p14="http://schemas.microsoft.com/office/powerpoint/2010/main" val="21406490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72055"/>
            <a:ext cx="8534400" cy="799545"/>
          </a:xfrm>
        </p:spPr>
        <p:txBody>
          <a:bodyPr>
            <a:noAutofit/>
          </a:bodyPr>
          <a:lstStyle/>
          <a:p>
            <a:r>
              <a:rPr lang="en-US" dirty="0" smtClean="0"/>
              <a:t>Readiness Activity Timeline</a:t>
            </a:r>
            <a:endParaRPr lang="en-US" dirty="0"/>
          </a:p>
        </p:txBody>
      </p:sp>
      <p:pic>
        <p:nvPicPr>
          <p:cNvPr id="5" name="Content Placeholder 4"/>
          <p:cNvPicPr>
            <a:picLocks noGrp="1" noChangeAspect="1"/>
          </p:cNvPicPr>
          <p:nvPr>
            <p:ph idx="1"/>
          </p:nvPr>
        </p:nvPicPr>
        <p:blipFill>
          <a:blip r:embed="rId3"/>
          <a:stretch>
            <a:fillRect/>
          </a:stretch>
        </p:blipFill>
        <p:spPr>
          <a:xfrm>
            <a:off x="0" y="1332945"/>
            <a:ext cx="9144000" cy="5448855"/>
          </a:xfrm>
          <a:prstGeom prst="rect">
            <a:avLst/>
          </a:prstGeom>
        </p:spPr>
      </p:pic>
    </p:spTree>
    <p:extLst>
      <p:ext uri="{BB962C8B-B14F-4D97-AF65-F5344CB8AC3E}">
        <p14:creationId xmlns:p14="http://schemas.microsoft.com/office/powerpoint/2010/main" val="17114487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dn.pixabay.com/photo/2013/03/06/14/20/track-and-field-90891_960_7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8508" y="683303"/>
            <a:ext cx="4145492" cy="62182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639762"/>
            <a:ext cx="8229600" cy="1066800"/>
          </a:xfrm>
        </p:spPr>
        <p:txBody>
          <a:bodyPr/>
          <a:lstStyle/>
          <a:p>
            <a:r>
              <a:rPr lang="en-US" dirty="0" smtClean="0"/>
              <a:t>Final Event: Face-to-face Training </a:t>
            </a:r>
            <a:endParaRPr lang="en-US" dirty="0"/>
          </a:p>
        </p:txBody>
      </p:sp>
      <p:sp>
        <p:nvSpPr>
          <p:cNvPr id="3" name="Content Placeholder 2"/>
          <p:cNvSpPr>
            <a:spLocks noGrp="1"/>
          </p:cNvSpPr>
          <p:nvPr>
            <p:ph idx="1"/>
          </p:nvPr>
        </p:nvSpPr>
        <p:spPr>
          <a:xfrm>
            <a:off x="457200" y="1905000"/>
            <a:ext cx="4541308" cy="4221163"/>
          </a:xfrm>
        </p:spPr>
        <p:txBody>
          <a:bodyPr/>
          <a:lstStyle/>
          <a:p>
            <a:r>
              <a:rPr lang="en-US" dirty="0" smtClean="0"/>
              <a:t>Changes to data system required hands-on training and practice</a:t>
            </a:r>
          </a:p>
          <a:p>
            <a:endParaRPr lang="en-US" dirty="0"/>
          </a:p>
        </p:txBody>
      </p:sp>
    </p:spTree>
    <p:extLst>
      <p:ext uri="{BB962C8B-B14F-4D97-AF65-F5344CB8AC3E}">
        <p14:creationId xmlns:p14="http://schemas.microsoft.com/office/powerpoint/2010/main" val="31872326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066800"/>
          </a:xfrm>
        </p:spPr>
        <p:txBody>
          <a:bodyPr/>
          <a:lstStyle/>
          <a:p>
            <a:r>
              <a:rPr lang="en-US" dirty="0" smtClean="0"/>
              <a:t>We needed a plan and a schedule</a:t>
            </a:r>
            <a:endParaRPr lang="en-US" dirty="0"/>
          </a:p>
        </p:txBody>
      </p:sp>
      <p:pic>
        <p:nvPicPr>
          <p:cNvPr id="10242" name="Picture 2" descr="https://upload.wikimedia.org/wikipedia/commons/thumb/6/6b/HaywardFieldPano.jpg/1024px-HaywardFieldPa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9144000" cy="34468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00100" y="5700595"/>
            <a:ext cx="7543800" cy="369332"/>
          </a:xfrm>
          <a:prstGeom prst="rect">
            <a:avLst/>
          </a:prstGeom>
          <a:noFill/>
        </p:spPr>
        <p:txBody>
          <a:bodyPr wrap="square" rtlCol="0">
            <a:spAutoFit/>
          </a:bodyPr>
          <a:lstStyle/>
          <a:p>
            <a:r>
              <a:rPr lang="en-US" dirty="0"/>
              <a:t>University of </a:t>
            </a:r>
            <a:r>
              <a:rPr lang="en-US" dirty="0" smtClean="0"/>
              <a:t>Oregon Hayward Field in Eugene, Oregon – Track Town USA</a:t>
            </a:r>
            <a:endParaRPr lang="en-US" dirty="0"/>
          </a:p>
        </p:txBody>
      </p:sp>
    </p:spTree>
    <p:extLst>
      <p:ext uri="{BB962C8B-B14F-4D97-AF65-F5344CB8AC3E}">
        <p14:creationId xmlns:p14="http://schemas.microsoft.com/office/powerpoint/2010/main" val="8709480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Flip from vouchers to eWIC</a:t>
            </a:r>
            <a:endParaRPr lang="en-US" dirty="0"/>
          </a:p>
        </p:txBody>
      </p:sp>
      <p:sp>
        <p:nvSpPr>
          <p:cNvPr id="3" name="Content Placeholder 2"/>
          <p:cNvSpPr>
            <a:spLocks noGrp="1"/>
          </p:cNvSpPr>
          <p:nvPr>
            <p:ph idx="1"/>
          </p:nvPr>
        </p:nvSpPr>
        <p:spPr>
          <a:xfrm>
            <a:off x="1219200" y="1905000"/>
            <a:ext cx="2057400" cy="4558793"/>
          </a:xfrm>
        </p:spPr>
        <p:txBody>
          <a:bodyPr vert="vert270"/>
          <a:lstStyle/>
          <a:p>
            <a:r>
              <a:rPr lang="en-US" dirty="0" smtClean="0"/>
              <a:t>The Conversion process</a:t>
            </a:r>
            <a:endParaRPr lang="en-US" dirty="0"/>
          </a:p>
        </p:txBody>
      </p:sp>
      <p:pic>
        <p:nvPicPr>
          <p:cNvPr id="8194" name="Picture 2" descr="https://s-media-cache-ak0.pinimg.com/564x/63/ca/77/63ca77933d7727e76a97e6bfa8113b4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905000"/>
            <a:ext cx="6069397" cy="4558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1156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309542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sarahjanesphotos.files.wordpress.com/2016/02/arv_jo_102-28-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7" y="1349829"/>
            <a:ext cx="7972425"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Someone has to go first</a:t>
            </a:r>
            <a:endParaRPr lang="en-US" dirty="0"/>
          </a:p>
        </p:txBody>
      </p:sp>
      <p:sp>
        <p:nvSpPr>
          <p:cNvPr id="4" name="TextBox 3"/>
          <p:cNvSpPr txBox="1"/>
          <p:nvPr/>
        </p:nvSpPr>
        <p:spPr>
          <a:xfrm>
            <a:off x="685800" y="6019800"/>
            <a:ext cx="4038600" cy="646331"/>
          </a:xfrm>
          <a:prstGeom prst="rect">
            <a:avLst/>
          </a:prstGeom>
          <a:noFill/>
        </p:spPr>
        <p:txBody>
          <a:bodyPr wrap="square" rtlCol="0">
            <a:spAutoFit/>
          </a:bodyPr>
          <a:lstStyle/>
          <a:p>
            <a:r>
              <a:rPr lang="en-US" dirty="0" smtClean="0">
                <a:solidFill>
                  <a:schemeClr val="accent1">
                    <a:lumMod val="75000"/>
                  </a:schemeClr>
                </a:solidFill>
              </a:rPr>
              <a:t>Jesse Owens and </a:t>
            </a:r>
          </a:p>
          <a:p>
            <a:r>
              <a:rPr lang="en-US" dirty="0" smtClean="0">
                <a:solidFill>
                  <a:schemeClr val="accent1">
                    <a:lumMod val="75000"/>
                  </a:schemeClr>
                </a:solidFill>
              </a:rPr>
              <a:t>Coach Larry Snyder</a:t>
            </a:r>
            <a:endParaRPr lang="en-US" dirty="0">
              <a:solidFill>
                <a:schemeClr val="accent1">
                  <a:lumMod val="75000"/>
                </a:schemeClr>
              </a:solidFill>
            </a:endParaRPr>
          </a:p>
        </p:txBody>
      </p:sp>
    </p:spTree>
    <p:extLst>
      <p:ext uri="{BB962C8B-B14F-4D97-AF65-F5344CB8AC3E}">
        <p14:creationId xmlns:p14="http://schemas.microsoft.com/office/powerpoint/2010/main" val="13576023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Pilot support</a:t>
            </a:r>
            <a:endParaRPr lang="en-US" dirty="0"/>
          </a:p>
        </p:txBody>
      </p:sp>
      <p:sp>
        <p:nvSpPr>
          <p:cNvPr id="3" name="Content Placeholder 2"/>
          <p:cNvSpPr>
            <a:spLocks noGrp="1"/>
          </p:cNvSpPr>
          <p:nvPr>
            <p:ph idx="1"/>
          </p:nvPr>
        </p:nvSpPr>
        <p:spPr/>
        <p:txBody>
          <a:bodyPr/>
          <a:lstStyle/>
          <a:p>
            <a:endParaRPr lang="en-US" dirty="0"/>
          </a:p>
        </p:txBody>
      </p:sp>
      <p:pic>
        <p:nvPicPr>
          <p:cNvPr id="5122" name="Picture 2" descr="http://kb.osu.edu/dspace/bitstream/handle/1811/53308/ARV_JO_102-28-3.jpg?sequenc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793432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925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upload.wikimedia.org/wikipedia/commons/7/7d/2016_Olympic_Track_%26_Field_Trials_-_Eugene,_Oregon_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28600"/>
            <a:ext cx="8229600" cy="1066800"/>
          </a:xfrm>
        </p:spPr>
        <p:txBody>
          <a:bodyPr/>
          <a:lstStyle/>
          <a:p>
            <a:r>
              <a:rPr lang="en-US" dirty="0" smtClean="0">
                <a:solidFill>
                  <a:schemeClr val="bg1"/>
                </a:solidFill>
              </a:rPr>
              <a:t>Developing training tools</a:t>
            </a:r>
            <a:endParaRPr lang="en-US" dirty="0">
              <a:solidFill>
                <a:schemeClr val="bg1"/>
              </a:solidFill>
            </a:endParaRPr>
          </a:p>
        </p:txBody>
      </p:sp>
    </p:spTree>
    <p:extLst>
      <p:ext uri="{BB962C8B-B14F-4D97-AF65-F5344CB8AC3E}">
        <p14:creationId xmlns:p14="http://schemas.microsoft.com/office/powerpoint/2010/main" val="3253053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dn.pixabay.com/photo/2015/02/25/22/29/athletics-649635_960_7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685800"/>
            <a:ext cx="4765221" cy="63536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Policy </a:t>
            </a:r>
            <a:r>
              <a:rPr lang="en-US" dirty="0" smtClean="0">
                <a:solidFill>
                  <a:schemeClr val="bg1"/>
                </a:solidFill>
              </a:rPr>
              <a:t>changes</a:t>
            </a:r>
            <a:endParaRPr lang="en-US" dirty="0">
              <a:solidFill>
                <a:schemeClr val="bg1"/>
              </a:solidFill>
            </a:endParaRPr>
          </a:p>
        </p:txBody>
      </p:sp>
      <p:sp>
        <p:nvSpPr>
          <p:cNvPr id="3" name="Content Placeholder 2"/>
          <p:cNvSpPr>
            <a:spLocks noGrp="1"/>
          </p:cNvSpPr>
          <p:nvPr>
            <p:ph idx="1"/>
          </p:nvPr>
        </p:nvSpPr>
        <p:spPr>
          <a:xfrm>
            <a:off x="457200" y="1905000"/>
            <a:ext cx="4038600" cy="4221163"/>
          </a:xfrm>
        </p:spPr>
        <p:txBody>
          <a:bodyPr/>
          <a:lstStyle/>
          <a:p>
            <a:r>
              <a:rPr lang="en-US" dirty="0" smtClean="0"/>
              <a:t>Draft policies for planning</a:t>
            </a:r>
          </a:p>
          <a:p>
            <a:r>
              <a:rPr lang="en-US" dirty="0" smtClean="0"/>
              <a:t>Implement at each agency’s roll out</a:t>
            </a:r>
          </a:p>
          <a:p>
            <a:endParaRPr lang="en-US" dirty="0"/>
          </a:p>
        </p:txBody>
      </p:sp>
    </p:spTree>
    <p:extLst>
      <p:ext uri="{BB962C8B-B14F-4D97-AF65-F5344CB8AC3E}">
        <p14:creationId xmlns:p14="http://schemas.microsoft.com/office/powerpoint/2010/main" val="6584400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3.staticflickr.com/8/7410/9313611762_4d31f0b20a_b.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114" y="685800"/>
            <a:ext cx="9267349" cy="6172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57200"/>
            <a:ext cx="8229600" cy="1066800"/>
          </a:xfrm>
        </p:spPr>
        <p:txBody>
          <a:bodyPr/>
          <a:lstStyle/>
          <a:p>
            <a:r>
              <a:rPr lang="en-US" dirty="0" smtClean="0">
                <a:solidFill>
                  <a:schemeClr val="tx1">
                    <a:lumMod val="75000"/>
                  </a:schemeClr>
                </a:solidFill>
              </a:rPr>
              <a:t>Preparing for the event</a:t>
            </a:r>
            <a:endParaRPr lang="en-US" dirty="0">
              <a:solidFill>
                <a:schemeClr val="tx1">
                  <a:lumMod val="75000"/>
                </a:schemeClr>
              </a:solidFill>
            </a:endParaRPr>
          </a:p>
        </p:txBody>
      </p:sp>
    </p:spTree>
    <p:extLst>
      <p:ext uri="{BB962C8B-B14F-4D97-AF65-F5344CB8AC3E}">
        <p14:creationId xmlns:p14="http://schemas.microsoft.com/office/powerpoint/2010/main" val="6336685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cdn.pixabay.com/photo/2016/05/09/09/57/megaphone-1381104_960_7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7225"/>
            <a:ext cx="9144000" cy="62007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rot="1672149">
            <a:off x="305165" y="1795003"/>
            <a:ext cx="8229600" cy="1391407"/>
          </a:xfrm>
        </p:spPr>
        <p:txBody>
          <a:bodyPr>
            <a:normAutofit fontScale="90000"/>
          </a:bodyPr>
          <a:lstStyle/>
          <a:p>
            <a:r>
              <a:rPr lang="en-US" dirty="0" smtClean="0"/>
              <a:t>Communication</a:t>
            </a:r>
            <a:br>
              <a:rPr lang="en-US" dirty="0" smtClean="0"/>
            </a:br>
            <a:r>
              <a:rPr lang="en-US" dirty="0" smtClean="0"/>
              <a:t>Strategies</a:t>
            </a:r>
            <a:endParaRPr lang="en-US" dirty="0"/>
          </a:p>
        </p:txBody>
      </p:sp>
    </p:spTree>
    <p:extLst>
      <p:ext uri="{BB962C8B-B14F-4D97-AF65-F5344CB8AC3E}">
        <p14:creationId xmlns:p14="http://schemas.microsoft.com/office/powerpoint/2010/main" val="38309221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eWIC Status reports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21274976">
            <a:off x="775539" y="1944681"/>
            <a:ext cx="3268883" cy="422116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09663">
            <a:off x="4800600" y="1536218"/>
            <a:ext cx="3592251" cy="464437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0796342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eWIC Technical Assistance Calls</a:t>
            </a:r>
            <a:endParaRPr lang="en-US" dirty="0"/>
          </a:p>
        </p:txBody>
      </p:sp>
      <p:pic>
        <p:nvPicPr>
          <p:cNvPr id="1026" name="Picture 2" descr="http://images.mentalfloss.com/sites/default/files/styles/article_640x430/public/conference-call_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905000"/>
            <a:ext cx="6096000" cy="40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9802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upload.wikimedia.org/wikipedia/commons/b/b8/251000_-_Athletics_track_4x400m_T46_Stephen_Wilson_Neil_Fuller_Tim_Matthews_Heath_Francis_team_huddle_-_3b_-_2000_Sydney_race_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9871" y="653143"/>
            <a:ext cx="4046929" cy="6172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Quarterly </a:t>
            </a:r>
            <a:r>
              <a:rPr lang="en-US" dirty="0" smtClean="0">
                <a:solidFill>
                  <a:schemeClr val="bg1"/>
                </a:solidFill>
              </a:rPr>
              <a:t>meetings</a:t>
            </a:r>
            <a:endParaRPr lang="en-US" dirty="0">
              <a:solidFill>
                <a:schemeClr val="bg1"/>
              </a:solidFill>
            </a:endParaRPr>
          </a:p>
        </p:txBody>
      </p:sp>
      <p:sp>
        <p:nvSpPr>
          <p:cNvPr id="3" name="Content Placeholder 2"/>
          <p:cNvSpPr>
            <a:spLocks noGrp="1"/>
          </p:cNvSpPr>
          <p:nvPr>
            <p:ph idx="1"/>
          </p:nvPr>
        </p:nvSpPr>
        <p:spPr>
          <a:xfrm>
            <a:off x="457200" y="1905000"/>
            <a:ext cx="3810000" cy="4221163"/>
          </a:xfrm>
        </p:spPr>
        <p:txBody>
          <a:bodyPr/>
          <a:lstStyle/>
          <a:p>
            <a:r>
              <a:rPr lang="en-US" dirty="0" smtClean="0"/>
              <a:t>Coordinators</a:t>
            </a:r>
          </a:p>
          <a:p>
            <a:r>
              <a:rPr lang="en-US" dirty="0" smtClean="0"/>
              <a:t>WIC Nutritionists</a:t>
            </a:r>
          </a:p>
          <a:p>
            <a:r>
              <a:rPr lang="en-US" dirty="0" smtClean="0"/>
              <a:t>Training supervisors</a:t>
            </a:r>
            <a:endParaRPr lang="en-US" dirty="0"/>
          </a:p>
        </p:txBody>
      </p:sp>
    </p:spTree>
    <p:extLst>
      <p:ext uri="{BB962C8B-B14F-4D97-AF65-F5344CB8AC3E}">
        <p14:creationId xmlns:p14="http://schemas.microsoft.com/office/powerpoint/2010/main" val="14995675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Nutrition Consultant Support</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21662" b="4325"/>
          <a:stretch/>
        </p:blipFill>
        <p:spPr>
          <a:xfrm>
            <a:off x="2209800" y="1811181"/>
            <a:ext cx="4191000" cy="4660096"/>
          </a:xfrm>
        </p:spPr>
      </p:pic>
    </p:spTree>
    <p:extLst>
      <p:ext uri="{BB962C8B-B14F-4D97-AF65-F5344CB8AC3E}">
        <p14:creationId xmlns:p14="http://schemas.microsoft.com/office/powerpoint/2010/main" val="10885245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axpixel.freegreatpicture.com/static/photo/1x/Question-Mark-Questions-What-Why-How-Where-Who-13284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 y="609600"/>
            <a:ext cx="9144000" cy="64484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solidFill>
                  <a:schemeClr val="bg1"/>
                </a:solidFill>
              </a:rPr>
              <a:t>Questions?</a:t>
            </a:r>
            <a:endParaRPr lang="en-US" dirty="0">
              <a:solidFill>
                <a:schemeClr val="bg1"/>
              </a:solidFill>
            </a:endParaRPr>
          </a:p>
        </p:txBody>
      </p:sp>
    </p:spTree>
    <p:extLst>
      <p:ext uri="{BB962C8B-B14F-4D97-AF65-F5344CB8AC3E}">
        <p14:creationId xmlns:p14="http://schemas.microsoft.com/office/powerpoint/2010/main" val="3243314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33575" y="-319088"/>
            <a:ext cx="13011150" cy="7496175"/>
          </a:xfrm>
          <a:prstGeom prst="rect">
            <a:avLst/>
          </a:prstGeom>
        </p:spPr>
      </p:pic>
      <p:sp>
        <p:nvSpPr>
          <p:cNvPr id="3" name="Content Placeholder 2"/>
          <p:cNvSpPr>
            <a:spLocks noGrp="1"/>
          </p:cNvSpPr>
          <p:nvPr>
            <p:ph idx="1"/>
          </p:nvPr>
        </p:nvSpPr>
        <p:spPr>
          <a:xfrm>
            <a:off x="609600" y="-319087"/>
            <a:ext cx="8229600" cy="1690688"/>
          </a:xfrm>
        </p:spPr>
        <p:txBody>
          <a:bodyPr anchor="ctr">
            <a:normAutofit/>
          </a:bodyPr>
          <a:lstStyle/>
          <a:p>
            <a:pPr marL="0" indent="0" algn="ctr">
              <a:buNone/>
            </a:pPr>
            <a:r>
              <a:rPr lang="en-US" sz="6600" dirty="0" smtClean="0">
                <a:solidFill>
                  <a:schemeClr val="bg1"/>
                </a:solidFill>
              </a:rPr>
              <a:t>Get Set…</a:t>
            </a:r>
            <a:endParaRPr lang="en-US" sz="6600" dirty="0">
              <a:solidFill>
                <a:schemeClr val="bg1"/>
              </a:solidFill>
            </a:endParaRPr>
          </a:p>
        </p:txBody>
      </p:sp>
      <p:sp>
        <p:nvSpPr>
          <p:cNvPr id="2" name="TextBox 1"/>
          <p:cNvSpPr txBox="1"/>
          <p:nvPr/>
        </p:nvSpPr>
        <p:spPr>
          <a:xfrm>
            <a:off x="0" y="5976758"/>
            <a:ext cx="10134600" cy="553998"/>
          </a:xfrm>
          <a:prstGeom prst="rect">
            <a:avLst/>
          </a:prstGeom>
          <a:noFill/>
        </p:spPr>
        <p:txBody>
          <a:bodyPr wrap="square" rtlCol="0">
            <a:spAutoFit/>
          </a:bodyPr>
          <a:lstStyle/>
          <a:p>
            <a:r>
              <a:rPr lang="en-US" sz="2950" dirty="0" smtClean="0">
                <a:solidFill>
                  <a:schemeClr val="bg1"/>
                </a:solidFill>
              </a:rPr>
              <a:t>Preparation in the 6 months prior to rollout for each agency</a:t>
            </a:r>
            <a:endParaRPr lang="en-US" sz="2950" dirty="0">
              <a:solidFill>
                <a:schemeClr val="bg1"/>
              </a:solidFill>
            </a:endParaRPr>
          </a:p>
        </p:txBody>
      </p:sp>
    </p:spTree>
    <p:extLst>
      <p:ext uri="{BB962C8B-B14F-4D97-AF65-F5344CB8AC3E}">
        <p14:creationId xmlns:p14="http://schemas.microsoft.com/office/powerpoint/2010/main" val="42392496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534400" cy="1143000"/>
          </a:xfrm>
        </p:spPr>
        <p:txBody>
          <a:bodyPr>
            <a:noAutofit/>
          </a:bodyPr>
          <a:lstStyle/>
          <a:p>
            <a:r>
              <a:rPr lang="en-US" dirty="0" smtClean="0"/>
              <a:t>Clinic eWIC Readiness Toolkit (CeRT)</a:t>
            </a:r>
            <a:endParaRPr lang="en-US" dirty="0"/>
          </a:p>
        </p:txBody>
      </p:sp>
      <p:sp>
        <p:nvSpPr>
          <p:cNvPr id="3" name="Content Placeholder 2"/>
          <p:cNvSpPr>
            <a:spLocks noGrp="1"/>
          </p:cNvSpPr>
          <p:nvPr>
            <p:ph idx="1"/>
          </p:nvPr>
        </p:nvSpPr>
        <p:spPr>
          <a:xfrm>
            <a:off x="457200" y="1752600"/>
            <a:ext cx="8305800" cy="4724400"/>
          </a:xfrm>
        </p:spPr>
        <p:txBody>
          <a:bodyPr>
            <a:normAutofit fontScale="85000" lnSpcReduction="10000"/>
          </a:bodyPr>
          <a:lstStyle/>
          <a:p>
            <a:pPr marL="0" indent="0">
              <a:buNone/>
            </a:pPr>
            <a:r>
              <a:rPr lang="en-US" dirty="0"/>
              <a:t>Sections </a:t>
            </a:r>
            <a:r>
              <a:rPr lang="en-US" dirty="0" smtClean="0"/>
              <a:t>include</a:t>
            </a:r>
            <a:r>
              <a:rPr lang="en-US" dirty="0"/>
              <a:t>: </a:t>
            </a:r>
          </a:p>
          <a:p>
            <a:r>
              <a:rPr lang="en-US" dirty="0" smtClean="0"/>
              <a:t>Introduction </a:t>
            </a:r>
          </a:p>
          <a:p>
            <a:r>
              <a:rPr lang="en-US" dirty="0" smtClean="0"/>
              <a:t>Conversion </a:t>
            </a:r>
            <a:r>
              <a:rPr lang="en-US" dirty="0"/>
              <a:t>and participant notification </a:t>
            </a:r>
          </a:p>
          <a:p>
            <a:r>
              <a:rPr lang="en-US" dirty="0" smtClean="0"/>
              <a:t>Appointment </a:t>
            </a:r>
            <a:r>
              <a:rPr lang="en-US" dirty="0"/>
              <a:t>scheduling and caseload management </a:t>
            </a:r>
          </a:p>
          <a:p>
            <a:r>
              <a:rPr lang="en-US" dirty="0" smtClean="0"/>
              <a:t>Clinic </a:t>
            </a:r>
            <a:r>
              <a:rPr lang="en-US" dirty="0"/>
              <a:t>flow </a:t>
            </a:r>
          </a:p>
          <a:p>
            <a:r>
              <a:rPr lang="en-US" dirty="0" smtClean="0"/>
              <a:t>Equipment </a:t>
            </a:r>
            <a:r>
              <a:rPr lang="en-US" dirty="0"/>
              <a:t>– current and new </a:t>
            </a:r>
          </a:p>
          <a:p>
            <a:r>
              <a:rPr lang="en-US" dirty="0" smtClean="0"/>
              <a:t>eWIC </a:t>
            </a:r>
            <a:r>
              <a:rPr lang="en-US" dirty="0"/>
              <a:t>cards and inventory </a:t>
            </a:r>
          </a:p>
          <a:p>
            <a:r>
              <a:rPr lang="en-US" dirty="0" smtClean="0"/>
              <a:t>Participant </a:t>
            </a:r>
            <a:r>
              <a:rPr lang="en-US" dirty="0"/>
              <a:t>materials </a:t>
            </a:r>
          </a:p>
          <a:p>
            <a:r>
              <a:rPr lang="en-US" dirty="0" smtClean="0"/>
              <a:t>Partner </a:t>
            </a:r>
            <a:r>
              <a:rPr lang="en-US" dirty="0"/>
              <a:t>notification </a:t>
            </a:r>
          </a:p>
          <a:p>
            <a:r>
              <a:rPr lang="en-US" dirty="0" smtClean="0"/>
              <a:t>Policy </a:t>
            </a:r>
            <a:r>
              <a:rPr lang="en-US" dirty="0"/>
              <a:t>changes </a:t>
            </a:r>
          </a:p>
          <a:p>
            <a:pPr lvl="1"/>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CeRT</a:t>
            </a:r>
            <a:r>
              <a:rPr lang="en-US" dirty="0" smtClean="0"/>
              <a:t>: Introduction</a:t>
            </a:r>
            <a:endParaRPr lang="en-US" dirty="0"/>
          </a:p>
        </p:txBody>
      </p:sp>
      <p:sp>
        <p:nvSpPr>
          <p:cNvPr id="3" name="Content Placeholder 2"/>
          <p:cNvSpPr>
            <a:spLocks noGrp="1"/>
          </p:cNvSpPr>
          <p:nvPr>
            <p:ph idx="1"/>
          </p:nvPr>
        </p:nvSpPr>
        <p:spPr>
          <a:xfrm>
            <a:off x="457200" y="1905000"/>
            <a:ext cx="7543800" cy="4221163"/>
          </a:xfrm>
        </p:spPr>
        <p:txBody>
          <a:bodyPr/>
          <a:lstStyle/>
          <a:p>
            <a:pPr marL="0" indent="0">
              <a:buNone/>
            </a:pPr>
            <a:r>
              <a:rPr lang="en-US" dirty="0" smtClean="0"/>
              <a:t>Planning and Action Steps for Local Agencies</a:t>
            </a:r>
          </a:p>
          <a:p>
            <a:pPr marL="0" indent="0">
              <a:buNone/>
            </a:pPr>
            <a:r>
              <a:rPr lang="en-US" dirty="0" smtClean="0"/>
              <a:t>Resources </a:t>
            </a:r>
            <a:r>
              <a:rPr lang="en-US" dirty="0"/>
              <a:t>include: </a:t>
            </a:r>
          </a:p>
          <a:p>
            <a:r>
              <a:rPr lang="en-US" dirty="0"/>
              <a:t>Readiness Activity Timeline</a:t>
            </a:r>
          </a:p>
          <a:p>
            <a:r>
              <a:rPr lang="en-US" dirty="0"/>
              <a:t>Task Checklist</a:t>
            </a:r>
          </a:p>
          <a:p>
            <a:r>
              <a:rPr lang="en-US" dirty="0"/>
              <a:t>Webinars</a:t>
            </a:r>
          </a:p>
          <a:p>
            <a:r>
              <a:rPr lang="en-US" dirty="0"/>
              <a:t>Glossary of Terms and Acronyms</a:t>
            </a:r>
          </a:p>
          <a:p>
            <a:pPr marL="0" indent="0">
              <a:buNone/>
            </a:pPr>
            <a:endParaRPr lang="en-US" dirty="0"/>
          </a:p>
        </p:txBody>
      </p:sp>
      <p:pic>
        <p:nvPicPr>
          <p:cNvPr id="4" name="Picture 3" descr="C:\Documents and Settings\KMCGEE\Local Settings\Temporary Internet Files\Content.IE5\Q9CM5MOF\MC900432632[1].png"/>
          <p:cNvPicPr/>
          <p:nvPr/>
        </p:nvPicPr>
        <p:blipFill>
          <a:blip r:embed="rId3" cstate="print"/>
          <a:srcRect/>
          <a:stretch>
            <a:fillRect/>
          </a:stretch>
        </p:blipFill>
        <p:spPr bwMode="auto">
          <a:xfrm>
            <a:off x="7149782" y="4495800"/>
            <a:ext cx="1702435" cy="1718310"/>
          </a:xfrm>
          <a:prstGeom prst="rect">
            <a:avLst/>
          </a:prstGeom>
          <a:noFill/>
          <a:ln w="9525">
            <a:noFill/>
            <a:miter lim="800000"/>
            <a:headEnd/>
            <a:tailEnd/>
          </a:ln>
        </p:spPr>
      </p:pic>
    </p:spTree>
    <p:extLst>
      <p:ext uri="{BB962C8B-B14F-4D97-AF65-F5344CB8AC3E}">
        <p14:creationId xmlns:p14="http://schemas.microsoft.com/office/powerpoint/2010/main" val="3061668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534400" cy="1143000"/>
          </a:xfrm>
        </p:spPr>
        <p:txBody>
          <a:bodyPr>
            <a:noAutofit/>
          </a:bodyPr>
          <a:lstStyle/>
          <a:p>
            <a:r>
              <a:rPr lang="en-US" dirty="0" smtClean="0"/>
              <a:t>Glossary of Terms and Acronyms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418651"/>
            <a:ext cx="9144000" cy="5439349"/>
          </a:xfrm>
          <a:prstGeom prst="rect">
            <a:avLst/>
          </a:prstGeom>
        </p:spPr>
      </p:pic>
    </p:spTree>
    <p:extLst>
      <p:ext uri="{BB962C8B-B14F-4D97-AF65-F5344CB8AC3E}">
        <p14:creationId xmlns:p14="http://schemas.microsoft.com/office/powerpoint/2010/main" val="22964292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1.staticflickr.com/3/2872/9317481125_3c2073cd4b_b.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3347" y="685801"/>
            <a:ext cx="9267348" cy="6172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400" y="5410200"/>
            <a:ext cx="8229600" cy="1066800"/>
          </a:xfrm>
        </p:spPr>
        <p:txBody>
          <a:bodyPr/>
          <a:lstStyle/>
          <a:p>
            <a:r>
              <a:rPr lang="en-US" dirty="0" smtClean="0">
                <a:solidFill>
                  <a:schemeClr val="bg1"/>
                </a:solidFill>
              </a:rPr>
              <a:t>Concerns and worries</a:t>
            </a:r>
            <a:endParaRPr lang="en-US" dirty="0">
              <a:solidFill>
                <a:schemeClr val="bg1"/>
              </a:solidFill>
            </a:endParaRPr>
          </a:p>
        </p:txBody>
      </p:sp>
    </p:spTree>
    <p:extLst>
      <p:ext uri="{BB962C8B-B14F-4D97-AF65-F5344CB8AC3E}">
        <p14:creationId xmlns:p14="http://schemas.microsoft.com/office/powerpoint/2010/main" val="41188701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534400" cy="1143000"/>
          </a:xfrm>
        </p:spPr>
        <p:txBody>
          <a:bodyPr>
            <a:noAutofit/>
          </a:bodyPr>
          <a:lstStyle/>
          <a:p>
            <a:r>
              <a:rPr lang="en-US" dirty="0" smtClean="0"/>
              <a:t>Glossary of Terms and Acronyms</a:t>
            </a:r>
            <a:endParaRPr lang="en-US" dirty="0"/>
          </a:p>
        </p:txBody>
      </p:sp>
      <p:pic>
        <p:nvPicPr>
          <p:cNvPr id="1026" name="Picture 2" descr="C:\Users\OR0180~1\AppData\Local\Temp\SNAGHTML4f7ca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 y="1600200"/>
            <a:ext cx="9141178" cy="5037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6583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CeRT</a:t>
            </a:r>
            <a:r>
              <a:rPr lang="en-US" dirty="0" smtClean="0"/>
              <a:t>: Conversion and Participant Notification</a:t>
            </a:r>
            <a:endParaRPr lang="en-US" dirty="0"/>
          </a:p>
        </p:txBody>
      </p:sp>
      <p:sp>
        <p:nvSpPr>
          <p:cNvPr id="3" name="Content Placeholder 2"/>
          <p:cNvSpPr>
            <a:spLocks noGrp="1"/>
          </p:cNvSpPr>
          <p:nvPr>
            <p:ph idx="1"/>
          </p:nvPr>
        </p:nvSpPr>
        <p:spPr>
          <a:xfrm>
            <a:off x="457200" y="2491581"/>
            <a:ext cx="5105400" cy="3048000"/>
          </a:xfrm>
        </p:spPr>
        <p:txBody>
          <a:bodyPr/>
          <a:lstStyle/>
          <a:p>
            <a:r>
              <a:rPr lang="en-US" dirty="0" smtClean="0"/>
              <a:t>Know your conversion date and plan activities back from that date </a:t>
            </a:r>
          </a:p>
          <a:p>
            <a:r>
              <a:rPr lang="en-US" dirty="0" smtClean="0"/>
              <a:t>Posters, participant flyers</a:t>
            </a:r>
            <a:endParaRPr lang="en-US" dirty="0"/>
          </a:p>
        </p:txBody>
      </p:sp>
      <p:pic>
        <p:nvPicPr>
          <p:cNvPr id="4" name="Picture 3" descr="coming soon.jpg"/>
          <p:cNvPicPr/>
          <p:nvPr/>
        </p:nvPicPr>
        <p:blipFill>
          <a:blip r:embed="rId3" cstate="print"/>
          <a:stretch>
            <a:fillRect/>
          </a:stretch>
        </p:blipFill>
        <p:spPr>
          <a:xfrm>
            <a:off x="6324600" y="1579721"/>
            <a:ext cx="2108835" cy="4871720"/>
          </a:xfrm>
          <a:prstGeom prst="rect">
            <a:avLst/>
          </a:prstGeom>
          <a:ln>
            <a:solidFill>
              <a:schemeClr val="accent1">
                <a:lumMod val="75000"/>
              </a:schemeClr>
            </a:solidFill>
          </a:ln>
        </p:spPr>
      </p:pic>
    </p:spTree>
    <p:extLst>
      <p:ext uri="{BB962C8B-B14F-4D97-AF65-F5344CB8AC3E}">
        <p14:creationId xmlns:p14="http://schemas.microsoft.com/office/powerpoint/2010/main" val="11604165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CeRT</a:t>
            </a:r>
            <a:r>
              <a:rPr lang="en-US" dirty="0" smtClean="0"/>
              <a:t>: Appointment Scheduling and Caseload Management</a:t>
            </a:r>
            <a:endParaRPr lang="en-US" dirty="0"/>
          </a:p>
        </p:txBody>
      </p:sp>
      <p:sp>
        <p:nvSpPr>
          <p:cNvPr id="3" name="Content Placeholder 2"/>
          <p:cNvSpPr>
            <a:spLocks noGrp="1"/>
          </p:cNvSpPr>
          <p:nvPr>
            <p:ph idx="1"/>
          </p:nvPr>
        </p:nvSpPr>
        <p:spPr>
          <a:xfrm>
            <a:off x="457200" y="1905001"/>
            <a:ext cx="8229600" cy="2362200"/>
          </a:xfrm>
        </p:spPr>
        <p:txBody>
          <a:bodyPr/>
          <a:lstStyle/>
          <a:p>
            <a:r>
              <a:rPr lang="en-US" dirty="0" smtClean="0"/>
              <a:t>What adjustments to schedules are needed?</a:t>
            </a:r>
          </a:p>
          <a:p>
            <a:r>
              <a:rPr lang="en-US" dirty="0" smtClean="0"/>
              <a:t>Time </a:t>
            </a:r>
            <a:r>
              <a:rPr lang="en-US" dirty="0"/>
              <a:t>for planning activities and during 	conversion</a:t>
            </a:r>
          </a:p>
          <a:p>
            <a:r>
              <a:rPr lang="en-US" dirty="0" smtClean="0"/>
              <a:t>Importance </a:t>
            </a:r>
            <a:r>
              <a:rPr lang="en-US" dirty="0"/>
              <a:t>of caseload</a:t>
            </a:r>
          </a:p>
          <a:p>
            <a:pPr marL="0" indent="0">
              <a:buNone/>
            </a:pPr>
            <a:endParaRPr lang="en-US" dirty="0"/>
          </a:p>
        </p:txBody>
      </p:sp>
      <p:pic>
        <p:nvPicPr>
          <p:cNvPr id="4" name="Picture 3" descr="http://info.prosalesstaff.com/Portals/108928/images/appointment.jpg"/>
          <p:cNvPicPr>
            <a:picLocks noChangeAspect="1" noChangeArrowheads="1"/>
          </p:cNvPicPr>
          <p:nvPr/>
        </p:nvPicPr>
        <p:blipFill>
          <a:blip r:embed="rId3" cstate="print"/>
          <a:srcRect/>
          <a:stretch>
            <a:fillRect/>
          </a:stretch>
        </p:blipFill>
        <p:spPr bwMode="auto">
          <a:xfrm>
            <a:off x="5181600" y="3276600"/>
            <a:ext cx="3200400" cy="2916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2956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CeRT</a:t>
            </a:r>
            <a:r>
              <a:rPr lang="en-US" dirty="0" smtClean="0"/>
              <a:t>: Clinic Flow</a:t>
            </a:r>
            <a:endParaRPr lang="en-US" dirty="0"/>
          </a:p>
        </p:txBody>
      </p:sp>
      <p:sp>
        <p:nvSpPr>
          <p:cNvPr id="3" name="Content Placeholder 2"/>
          <p:cNvSpPr>
            <a:spLocks noGrp="1"/>
          </p:cNvSpPr>
          <p:nvPr>
            <p:ph idx="1"/>
          </p:nvPr>
        </p:nvSpPr>
        <p:spPr>
          <a:xfrm>
            <a:off x="457200" y="1905001"/>
            <a:ext cx="8229600" cy="2590800"/>
          </a:xfrm>
        </p:spPr>
        <p:txBody>
          <a:bodyPr/>
          <a:lstStyle/>
          <a:p>
            <a:r>
              <a:rPr lang="en-US" dirty="0" smtClean="0"/>
              <a:t>What responsibilities will be assigned to which positions- adding cardholder information, issuing cards, providing shopper education</a:t>
            </a:r>
            <a:endParaRPr lang="en-US" dirty="0"/>
          </a:p>
        </p:txBody>
      </p:sp>
      <p:pic>
        <p:nvPicPr>
          <p:cNvPr id="4" name="Picture 3" descr="I:\WIC\Publications\Graphics\!HQ photos\modules\receptionist.jpg"/>
          <p:cNvPicPr/>
          <p:nvPr/>
        </p:nvPicPr>
        <p:blipFill>
          <a:blip r:embed="rId3" cstate="print"/>
          <a:srcRect/>
          <a:stretch>
            <a:fillRect/>
          </a:stretch>
        </p:blipFill>
        <p:spPr bwMode="auto">
          <a:xfrm>
            <a:off x="1371600" y="4343400"/>
            <a:ext cx="1851660" cy="1329055"/>
          </a:xfrm>
          <a:prstGeom prst="rect">
            <a:avLst/>
          </a:prstGeom>
          <a:noFill/>
          <a:ln w="9525">
            <a:noFill/>
            <a:miter lim="800000"/>
            <a:headEnd/>
            <a:tailEnd/>
          </a:ln>
        </p:spPr>
      </p:pic>
      <p:pic>
        <p:nvPicPr>
          <p:cNvPr id="5" name="Picture 4" descr="I:\WIC\Publications\Graphics\!HQ photos\clinic\circle-women-talking.gif"/>
          <p:cNvPicPr/>
          <p:nvPr/>
        </p:nvPicPr>
        <p:blipFill>
          <a:blip r:embed="rId4" cstate="print"/>
          <a:srcRect/>
          <a:stretch>
            <a:fillRect/>
          </a:stretch>
        </p:blipFill>
        <p:spPr bwMode="auto">
          <a:xfrm>
            <a:off x="4876800" y="3609977"/>
            <a:ext cx="2533650" cy="2228850"/>
          </a:xfrm>
          <a:prstGeom prst="rect">
            <a:avLst/>
          </a:prstGeom>
          <a:noFill/>
          <a:ln w="9525">
            <a:noFill/>
            <a:miter lim="800000"/>
            <a:headEnd/>
            <a:tailEnd/>
          </a:ln>
        </p:spPr>
      </p:pic>
    </p:spTree>
    <p:extLst>
      <p:ext uri="{BB962C8B-B14F-4D97-AF65-F5344CB8AC3E}">
        <p14:creationId xmlns:p14="http://schemas.microsoft.com/office/powerpoint/2010/main" val="20111563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CeRT</a:t>
            </a:r>
            <a:r>
              <a:rPr lang="en-US" dirty="0" smtClean="0"/>
              <a:t>: Equipment- current and new</a:t>
            </a:r>
            <a:endParaRPr lang="en-US" dirty="0"/>
          </a:p>
        </p:txBody>
      </p:sp>
      <p:sp>
        <p:nvSpPr>
          <p:cNvPr id="3" name="Content Placeholder 2"/>
          <p:cNvSpPr>
            <a:spLocks noGrp="1"/>
          </p:cNvSpPr>
          <p:nvPr>
            <p:ph idx="1"/>
          </p:nvPr>
        </p:nvSpPr>
        <p:spPr>
          <a:xfrm>
            <a:off x="457200" y="1905001"/>
            <a:ext cx="8229600" cy="2438400"/>
          </a:xfrm>
        </p:spPr>
        <p:txBody>
          <a:bodyPr/>
          <a:lstStyle/>
          <a:p>
            <a:r>
              <a:rPr lang="en-US" dirty="0" smtClean="0"/>
              <a:t>How to manage voucher stock during rollout</a:t>
            </a:r>
          </a:p>
          <a:p>
            <a:r>
              <a:rPr lang="en-US" dirty="0" smtClean="0"/>
              <a:t>What to do with your old MICR printers</a:t>
            </a:r>
          </a:p>
          <a:p>
            <a:r>
              <a:rPr lang="en-US" dirty="0" smtClean="0"/>
              <a:t>New </a:t>
            </a:r>
            <a:r>
              <a:rPr lang="en-US" dirty="0" err="1" smtClean="0"/>
              <a:t>eWIC</a:t>
            </a:r>
            <a:r>
              <a:rPr lang="en-US" dirty="0" smtClean="0"/>
              <a:t> card readers</a:t>
            </a:r>
            <a:endParaRPr lang="en-US" dirty="0"/>
          </a:p>
        </p:txBody>
      </p:sp>
      <p:pic>
        <p:nvPicPr>
          <p:cNvPr id="4" name="Picture 3" descr="http://oregonfarmersmarkets.org/wicsnr/Images/wic_snr_clip_image002_0000.jpg"/>
          <p:cNvPicPr/>
          <p:nvPr/>
        </p:nvPicPr>
        <p:blipFill>
          <a:blip r:embed="rId3" cstate="print"/>
          <a:srcRect/>
          <a:stretch>
            <a:fillRect/>
          </a:stretch>
        </p:blipFill>
        <p:spPr bwMode="auto">
          <a:xfrm>
            <a:off x="609600" y="3848101"/>
            <a:ext cx="2743200" cy="990600"/>
          </a:xfrm>
          <a:prstGeom prst="rect">
            <a:avLst/>
          </a:prstGeom>
          <a:noFill/>
        </p:spPr>
      </p:pic>
      <p:pic>
        <p:nvPicPr>
          <p:cNvPr id="5" name="Picture 4"/>
          <p:cNvPicPr>
            <a:picLocks noChangeAspect="1"/>
          </p:cNvPicPr>
          <p:nvPr/>
        </p:nvPicPr>
        <p:blipFill>
          <a:blip r:embed="rId4"/>
          <a:stretch>
            <a:fillRect/>
          </a:stretch>
        </p:blipFill>
        <p:spPr>
          <a:xfrm>
            <a:off x="5334000" y="3429001"/>
            <a:ext cx="3505200" cy="2971800"/>
          </a:xfrm>
          <a:prstGeom prst="rect">
            <a:avLst/>
          </a:prstGeom>
        </p:spPr>
      </p:pic>
      <p:pic>
        <p:nvPicPr>
          <p:cNvPr id="6" name="il_fi" descr="http://www.merchantequip.com/images/products/bigimages/magtek-mini-card-reader.jpg"/>
          <p:cNvPicPr/>
          <p:nvPr/>
        </p:nvPicPr>
        <p:blipFill>
          <a:blip r:embed="rId5" cstate="print"/>
          <a:srcRect/>
          <a:stretch>
            <a:fillRect/>
          </a:stretch>
        </p:blipFill>
        <p:spPr bwMode="auto">
          <a:xfrm>
            <a:off x="2971800" y="4914901"/>
            <a:ext cx="2057400" cy="1586864"/>
          </a:xfrm>
          <a:prstGeom prst="rect">
            <a:avLst/>
          </a:prstGeom>
          <a:noFill/>
          <a:ln w="9525">
            <a:noFill/>
            <a:miter lim="800000"/>
            <a:headEnd/>
            <a:tailEnd/>
          </a:ln>
        </p:spPr>
      </p:pic>
    </p:spTree>
    <p:extLst>
      <p:ext uri="{BB962C8B-B14F-4D97-AF65-F5344CB8AC3E}">
        <p14:creationId xmlns:p14="http://schemas.microsoft.com/office/powerpoint/2010/main" val="1656662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CeRT</a:t>
            </a:r>
            <a:r>
              <a:rPr lang="en-US" dirty="0" smtClean="0"/>
              <a:t>: </a:t>
            </a:r>
            <a:r>
              <a:rPr lang="en-US" dirty="0" err="1" smtClean="0"/>
              <a:t>eWIC</a:t>
            </a:r>
            <a:r>
              <a:rPr lang="en-US" dirty="0" smtClean="0"/>
              <a:t> Cards and Inventory</a:t>
            </a:r>
            <a:endParaRPr lang="en-US" dirty="0"/>
          </a:p>
        </p:txBody>
      </p:sp>
      <p:sp>
        <p:nvSpPr>
          <p:cNvPr id="3" name="Content Placeholder 2"/>
          <p:cNvSpPr>
            <a:spLocks noGrp="1"/>
          </p:cNvSpPr>
          <p:nvPr>
            <p:ph idx="1"/>
          </p:nvPr>
        </p:nvSpPr>
        <p:spPr>
          <a:xfrm>
            <a:off x="457200" y="1905001"/>
            <a:ext cx="8229600" cy="1905000"/>
          </a:xfrm>
        </p:spPr>
        <p:txBody>
          <a:bodyPr/>
          <a:lstStyle/>
          <a:p>
            <a:r>
              <a:rPr lang="en-US" dirty="0" err="1" smtClean="0"/>
              <a:t>eWIC</a:t>
            </a:r>
            <a:r>
              <a:rPr lang="en-US" dirty="0" smtClean="0"/>
              <a:t> Card Security</a:t>
            </a:r>
          </a:p>
          <a:p>
            <a:r>
              <a:rPr lang="en-US" dirty="0" smtClean="0"/>
              <a:t>Issuance of initial cards</a:t>
            </a:r>
          </a:p>
          <a:p>
            <a:r>
              <a:rPr lang="en-US" dirty="0" smtClean="0"/>
              <a:t>Inventory</a:t>
            </a:r>
            <a:endParaRPr lang="en-US" dirty="0"/>
          </a:p>
        </p:txBody>
      </p:sp>
      <p:pic>
        <p:nvPicPr>
          <p:cNvPr id="4" name="Picture 3" descr="eWIC Card Design.jpg"/>
          <p:cNvPicPr/>
          <p:nvPr/>
        </p:nvPicPr>
        <p:blipFill>
          <a:blip r:embed="rId3" cstate="print"/>
          <a:stretch>
            <a:fillRect/>
          </a:stretch>
        </p:blipFill>
        <p:spPr>
          <a:xfrm>
            <a:off x="3429000" y="4495800"/>
            <a:ext cx="1905000" cy="1143000"/>
          </a:xfrm>
          <a:prstGeom prst="rect">
            <a:avLst/>
          </a:prstGeom>
        </p:spPr>
      </p:pic>
    </p:spTree>
    <p:extLst>
      <p:ext uri="{BB962C8B-B14F-4D97-AF65-F5344CB8AC3E}">
        <p14:creationId xmlns:p14="http://schemas.microsoft.com/office/powerpoint/2010/main" val="3469921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CeRT</a:t>
            </a:r>
            <a:r>
              <a:rPr lang="en-US" dirty="0" smtClean="0"/>
              <a:t>: Participant Materials</a:t>
            </a:r>
            <a:endParaRPr lang="en-US" dirty="0"/>
          </a:p>
        </p:txBody>
      </p:sp>
      <p:sp>
        <p:nvSpPr>
          <p:cNvPr id="3" name="Content Placeholder 2"/>
          <p:cNvSpPr>
            <a:spLocks noGrp="1"/>
          </p:cNvSpPr>
          <p:nvPr>
            <p:ph idx="1"/>
          </p:nvPr>
        </p:nvSpPr>
        <p:spPr>
          <a:xfrm>
            <a:off x="457200" y="1905001"/>
            <a:ext cx="8229600" cy="2667000"/>
          </a:xfrm>
        </p:spPr>
        <p:txBody>
          <a:bodyPr/>
          <a:lstStyle/>
          <a:p>
            <a:r>
              <a:rPr lang="en-US" dirty="0" smtClean="0"/>
              <a:t>Plan for ordering materials such as:</a:t>
            </a:r>
          </a:p>
          <a:p>
            <a:pPr lvl="1"/>
            <a:r>
              <a:rPr lang="en-US" dirty="0" smtClean="0"/>
              <a:t>Shopper </a:t>
            </a:r>
            <a:r>
              <a:rPr lang="en-US" dirty="0" err="1" smtClean="0"/>
              <a:t>ed</a:t>
            </a:r>
            <a:r>
              <a:rPr lang="en-US" dirty="0" smtClean="0"/>
              <a:t> materials</a:t>
            </a:r>
          </a:p>
          <a:p>
            <a:pPr lvl="1"/>
            <a:r>
              <a:rPr lang="en-US" dirty="0" smtClean="0"/>
              <a:t>Cardholder brochure</a:t>
            </a:r>
          </a:p>
          <a:p>
            <a:pPr lvl="1"/>
            <a:r>
              <a:rPr lang="en-US" dirty="0" smtClean="0"/>
              <a:t>Rights and Responsibilities and Signature Form</a:t>
            </a:r>
          </a:p>
          <a:p>
            <a:pPr lvl="1"/>
            <a:r>
              <a:rPr lang="en-US" dirty="0" smtClean="0"/>
              <a:t>Participant videos</a:t>
            </a:r>
            <a:endParaRPr lang="en-US" dirty="0"/>
          </a:p>
        </p:txBody>
      </p:sp>
      <p:pic>
        <p:nvPicPr>
          <p:cNvPr id="4" name="Picture 3" descr="how to shop.jpg"/>
          <p:cNvPicPr>
            <a:picLocks noChangeAspect="1"/>
          </p:cNvPicPr>
          <p:nvPr/>
        </p:nvPicPr>
        <p:blipFill>
          <a:blip r:embed="rId3" cstate="screen"/>
          <a:stretch>
            <a:fillRect/>
          </a:stretch>
        </p:blipFill>
        <p:spPr>
          <a:xfrm>
            <a:off x="6858000" y="4154911"/>
            <a:ext cx="956805" cy="2157412"/>
          </a:xfrm>
          <a:prstGeom prst="rect">
            <a:avLst/>
          </a:prstGeom>
          <a:ln>
            <a:solidFill>
              <a:schemeClr val="tx1"/>
            </a:solidFill>
          </a:ln>
        </p:spPr>
      </p:pic>
      <p:pic>
        <p:nvPicPr>
          <p:cNvPr id="5" name="Picture 4" descr="cardholder brochure.jpg"/>
          <p:cNvPicPr>
            <a:picLocks noChangeAspect="1"/>
          </p:cNvPicPr>
          <p:nvPr/>
        </p:nvPicPr>
        <p:blipFill>
          <a:blip r:embed="rId4" cstate="screen"/>
          <a:stretch>
            <a:fillRect/>
          </a:stretch>
        </p:blipFill>
        <p:spPr>
          <a:xfrm>
            <a:off x="4070892" y="4724400"/>
            <a:ext cx="2558508" cy="1018435"/>
          </a:xfrm>
          <a:prstGeom prst="rect">
            <a:avLst/>
          </a:prstGeom>
          <a:ln>
            <a:solidFill>
              <a:schemeClr val="tx1"/>
            </a:solidFill>
          </a:ln>
        </p:spPr>
      </p:pic>
    </p:spTree>
    <p:extLst>
      <p:ext uri="{BB962C8B-B14F-4D97-AF65-F5344CB8AC3E}">
        <p14:creationId xmlns:p14="http://schemas.microsoft.com/office/powerpoint/2010/main" val="33294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CeRT</a:t>
            </a:r>
            <a:r>
              <a:rPr lang="en-US" dirty="0" smtClean="0"/>
              <a:t>: Partner Notification</a:t>
            </a:r>
            <a:endParaRPr lang="en-US" dirty="0"/>
          </a:p>
        </p:txBody>
      </p:sp>
      <p:sp>
        <p:nvSpPr>
          <p:cNvPr id="3" name="Content Placeholder 2"/>
          <p:cNvSpPr>
            <a:spLocks noGrp="1"/>
          </p:cNvSpPr>
          <p:nvPr>
            <p:ph idx="1"/>
          </p:nvPr>
        </p:nvSpPr>
        <p:spPr>
          <a:xfrm>
            <a:off x="457200" y="1905001"/>
            <a:ext cx="8229600" cy="2057399"/>
          </a:xfrm>
        </p:spPr>
        <p:txBody>
          <a:bodyPr>
            <a:normAutofit fontScale="92500"/>
          </a:bodyPr>
          <a:lstStyle/>
          <a:p>
            <a:r>
              <a:rPr lang="en-US" dirty="0" smtClean="0"/>
              <a:t>Develop a plan to let partners know about </a:t>
            </a:r>
            <a:r>
              <a:rPr lang="en-US" dirty="0" err="1" smtClean="0"/>
              <a:t>eWIC</a:t>
            </a:r>
            <a:endParaRPr lang="en-US" dirty="0" smtClean="0"/>
          </a:p>
          <a:p>
            <a:r>
              <a:rPr lang="en-US" dirty="0" smtClean="0"/>
              <a:t>Provided a letter template, </a:t>
            </a:r>
          </a:p>
          <a:p>
            <a:pPr marL="0" indent="0">
              <a:buNone/>
            </a:pPr>
            <a:r>
              <a:rPr lang="en-US" dirty="0" smtClean="0"/>
              <a:t>FAQs, Status Report, press release, Facebook posts</a:t>
            </a:r>
            <a:endParaRPr lang="en-US" dirty="0"/>
          </a:p>
        </p:txBody>
      </p:sp>
      <p:pic>
        <p:nvPicPr>
          <p:cNvPr id="4" name="Picture 3" descr="http://www.3martinilunches.com/Portals/206831/images/facebook_logo.png"/>
          <p:cNvPicPr/>
          <p:nvPr/>
        </p:nvPicPr>
        <p:blipFill>
          <a:blip r:embed="rId3" cstate="print"/>
          <a:srcRect/>
          <a:stretch>
            <a:fillRect/>
          </a:stretch>
        </p:blipFill>
        <p:spPr bwMode="auto">
          <a:xfrm>
            <a:off x="1900478" y="4729162"/>
            <a:ext cx="1071322" cy="985838"/>
          </a:xfrm>
          <a:prstGeom prst="rect">
            <a:avLst/>
          </a:prstGeom>
          <a:noFill/>
          <a:ln w="9525">
            <a:noFill/>
            <a:miter lim="800000"/>
            <a:headEnd/>
            <a:tailEnd/>
          </a:ln>
        </p:spPr>
      </p:pic>
      <p:pic>
        <p:nvPicPr>
          <p:cNvPr id="5" name="Picture 72" descr="http://www.insidefacebook.com/wp-content/uploads/2008/02/fbp1.jpg"/>
          <p:cNvPicPr>
            <a:picLocks noChangeAspect="1" noChangeArrowheads="1"/>
          </p:cNvPicPr>
          <p:nvPr/>
        </p:nvPicPr>
        <p:blipFill>
          <a:blip r:embed="rId4" cstate="print"/>
          <a:srcRect/>
          <a:stretch>
            <a:fillRect/>
          </a:stretch>
        </p:blipFill>
        <p:spPr bwMode="auto">
          <a:xfrm>
            <a:off x="5948583" y="3581400"/>
            <a:ext cx="2738217" cy="316230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76666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CeRT</a:t>
            </a:r>
            <a:r>
              <a:rPr lang="en-US" dirty="0" smtClean="0"/>
              <a:t>: Policy Changes </a:t>
            </a:r>
            <a:endParaRPr lang="en-US" dirty="0"/>
          </a:p>
        </p:txBody>
      </p:sp>
      <p:sp>
        <p:nvSpPr>
          <p:cNvPr id="3" name="Content Placeholder 2"/>
          <p:cNvSpPr>
            <a:spLocks noGrp="1"/>
          </p:cNvSpPr>
          <p:nvPr>
            <p:ph idx="1"/>
          </p:nvPr>
        </p:nvSpPr>
        <p:spPr>
          <a:xfrm>
            <a:off x="457200" y="1905001"/>
            <a:ext cx="8229600" cy="3124199"/>
          </a:xfrm>
        </p:spPr>
        <p:txBody>
          <a:bodyPr>
            <a:normAutofit fontScale="92500"/>
          </a:bodyPr>
          <a:lstStyle/>
          <a:p>
            <a:r>
              <a:rPr lang="en-US" dirty="0" smtClean="0"/>
              <a:t>Certain policies were updated for </a:t>
            </a:r>
            <a:r>
              <a:rPr lang="en-US" dirty="0" err="1" smtClean="0"/>
              <a:t>eWIC</a:t>
            </a:r>
            <a:r>
              <a:rPr lang="en-US" dirty="0" smtClean="0"/>
              <a:t> conversion.  These were designated with an “e” after the number</a:t>
            </a:r>
          </a:p>
          <a:p>
            <a:r>
              <a:rPr lang="en-US" dirty="0" smtClean="0"/>
              <a:t>New policies were created, i.e. Cardholder Requirements</a:t>
            </a:r>
          </a:p>
          <a:p>
            <a:r>
              <a:rPr lang="en-US" dirty="0" smtClean="0"/>
              <a:t>Both sets of policies were in place during rollout</a:t>
            </a:r>
          </a:p>
          <a:p>
            <a:endParaRPr lang="en-US" dirty="0"/>
          </a:p>
        </p:txBody>
      </p:sp>
      <p:pic>
        <p:nvPicPr>
          <p:cNvPr id="4" name="Picture 2" descr="http://www.jacec.com/images/policies%20icon.png"/>
          <p:cNvPicPr>
            <a:picLocks noChangeAspect="1" noChangeArrowheads="1"/>
          </p:cNvPicPr>
          <p:nvPr/>
        </p:nvPicPr>
        <p:blipFill>
          <a:blip r:embed="rId3" cstate="print"/>
          <a:srcRect/>
          <a:stretch>
            <a:fillRect/>
          </a:stretch>
        </p:blipFill>
        <p:spPr bwMode="auto">
          <a:xfrm>
            <a:off x="5334000" y="4572000"/>
            <a:ext cx="3200400" cy="2590800"/>
          </a:xfrm>
          <a:prstGeom prst="rect">
            <a:avLst/>
          </a:prstGeom>
          <a:noFill/>
        </p:spPr>
      </p:pic>
    </p:spTree>
    <p:extLst>
      <p:ext uri="{BB962C8B-B14F-4D97-AF65-F5344CB8AC3E}">
        <p14:creationId xmlns:p14="http://schemas.microsoft.com/office/powerpoint/2010/main" val="13703453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534400" cy="1143000"/>
          </a:xfrm>
        </p:spPr>
        <p:txBody>
          <a:bodyPr>
            <a:noAutofit/>
          </a:bodyPr>
          <a:lstStyle/>
          <a:p>
            <a:r>
              <a:rPr lang="en-US" sz="4800" dirty="0" smtClean="0"/>
              <a:t>Webinars</a:t>
            </a:r>
            <a:endParaRPr lang="en-US" sz="4800" dirty="0"/>
          </a:p>
        </p:txBody>
      </p:sp>
      <p:sp>
        <p:nvSpPr>
          <p:cNvPr id="5" name="Content Placeholder 2"/>
          <p:cNvSpPr>
            <a:spLocks noGrp="1"/>
          </p:cNvSpPr>
          <p:nvPr>
            <p:ph idx="1"/>
          </p:nvPr>
        </p:nvSpPr>
        <p:spPr>
          <a:xfrm>
            <a:off x="457200" y="1752600"/>
            <a:ext cx="3429000" cy="4495800"/>
          </a:xfrm>
        </p:spPr>
        <p:txBody>
          <a:bodyPr>
            <a:normAutofit fontScale="92500" lnSpcReduction="10000"/>
          </a:bodyPr>
          <a:lstStyle/>
          <a:p>
            <a:pPr>
              <a:spcBef>
                <a:spcPts val="600"/>
              </a:spcBef>
              <a:spcAft>
                <a:spcPts val="600"/>
              </a:spcAft>
            </a:pPr>
            <a:r>
              <a:rPr lang="en-US" dirty="0" smtClean="0"/>
              <a:t>Live</a:t>
            </a:r>
          </a:p>
          <a:p>
            <a:pPr>
              <a:spcBef>
                <a:spcPts val="600"/>
              </a:spcBef>
              <a:spcAft>
                <a:spcPts val="600"/>
              </a:spcAft>
            </a:pPr>
            <a:r>
              <a:rPr lang="en-US" dirty="0"/>
              <a:t>R</a:t>
            </a:r>
            <a:r>
              <a:rPr lang="en-US" dirty="0" smtClean="0"/>
              <a:t>ecorded </a:t>
            </a:r>
            <a:r>
              <a:rPr lang="en-US" dirty="0"/>
              <a:t>and made available on our </a:t>
            </a:r>
            <a:r>
              <a:rPr lang="en-US" dirty="0" smtClean="0"/>
              <a:t>website</a:t>
            </a:r>
            <a:endParaRPr lang="en-US" dirty="0"/>
          </a:p>
          <a:p>
            <a:pPr>
              <a:spcBef>
                <a:spcPts val="600"/>
              </a:spcBef>
              <a:spcAft>
                <a:spcPts val="600"/>
              </a:spcAft>
            </a:pPr>
            <a:r>
              <a:rPr lang="en-US" dirty="0"/>
              <a:t>Compiled questions from live versions into FAQ </a:t>
            </a:r>
            <a:r>
              <a:rPr lang="en-US" dirty="0" smtClean="0"/>
              <a:t>document</a:t>
            </a:r>
          </a:p>
          <a:p>
            <a:pPr>
              <a:spcBef>
                <a:spcPts val="600"/>
              </a:spcBef>
              <a:spcAft>
                <a:spcPts val="600"/>
              </a:spcAft>
            </a:pPr>
            <a:r>
              <a:rPr lang="en-US" dirty="0"/>
              <a:t>10 </a:t>
            </a:r>
            <a:r>
              <a:rPr lang="en-US" dirty="0" smtClean="0"/>
              <a:t>Topics</a:t>
            </a:r>
            <a:endParaRPr lang="en-US" dirty="0" smtClean="0">
              <a:hlinkClick r:id=""/>
            </a:endParaRPr>
          </a:p>
          <a:p>
            <a:pPr marL="0" indent="0">
              <a:spcBef>
                <a:spcPts val="0"/>
              </a:spcBef>
              <a:buNone/>
            </a:pPr>
            <a:endParaRPr lang="en-US" sz="2000" dirty="0" smtClean="0">
              <a:hlinkClick r:id=""/>
            </a:endParaRPr>
          </a:p>
        </p:txBody>
      </p:sp>
      <p:pic>
        <p:nvPicPr>
          <p:cNvPr id="4" name="Picture 2"/>
          <p:cNvPicPr>
            <a:picLocks noChangeAspect="1" noChangeArrowheads="1"/>
          </p:cNvPicPr>
          <p:nvPr/>
        </p:nvPicPr>
        <p:blipFill>
          <a:blip r:embed="rId3" cstate="print"/>
          <a:srcRect/>
          <a:stretch>
            <a:fillRect/>
          </a:stretch>
        </p:blipFill>
        <p:spPr bwMode="auto">
          <a:xfrm>
            <a:off x="4267200" y="1600200"/>
            <a:ext cx="4427788" cy="4770217"/>
          </a:xfrm>
          <a:prstGeom prst="rect">
            <a:avLst/>
          </a:prstGeom>
          <a:noFill/>
          <a:ln w="9525">
            <a:noFill/>
            <a:miter lim="800000"/>
            <a:headEnd/>
            <a:tailEnd/>
          </a:ln>
          <a:effectLst/>
        </p:spPr>
      </p:pic>
    </p:spTree>
    <p:extLst>
      <p:ext uri="{BB962C8B-B14F-4D97-AF65-F5344CB8AC3E}">
        <p14:creationId xmlns:p14="http://schemas.microsoft.com/office/powerpoint/2010/main" val="5693637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 out our website</a:t>
            </a:r>
            <a:endParaRPr lang="en-US" dirty="0"/>
          </a:p>
        </p:txBody>
      </p:sp>
      <p:pic>
        <p:nvPicPr>
          <p:cNvPr id="4" name="Content Placeholder 3">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00200" y="1798637"/>
            <a:ext cx="6230298" cy="4221163"/>
          </a:xfrm>
        </p:spPr>
      </p:pic>
      <p:sp>
        <p:nvSpPr>
          <p:cNvPr id="5" name="TextBox 4"/>
          <p:cNvSpPr txBox="1"/>
          <p:nvPr/>
        </p:nvSpPr>
        <p:spPr>
          <a:xfrm>
            <a:off x="1066800" y="6096000"/>
            <a:ext cx="7848600" cy="369332"/>
          </a:xfrm>
          <a:prstGeom prst="rect">
            <a:avLst/>
          </a:prstGeom>
          <a:noFill/>
        </p:spPr>
        <p:txBody>
          <a:bodyPr wrap="square" rtlCol="0">
            <a:spAutoFit/>
          </a:bodyPr>
          <a:lstStyle/>
          <a:p>
            <a:r>
              <a:rPr lang="en-US" dirty="0">
                <a:hlinkClick r:id="rId3"/>
              </a:rPr>
              <a:t>https://public.health.oregon.gov/HealthyPeopleFamilies/wic/Pages/ewic.aspx</a:t>
            </a:r>
            <a:endParaRPr lang="en-US" dirty="0"/>
          </a:p>
        </p:txBody>
      </p:sp>
    </p:spTree>
    <p:extLst>
      <p:ext uri="{BB962C8B-B14F-4D97-AF65-F5344CB8AC3E}">
        <p14:creationId xmlns:p14="http://schemas.microsoft.com/office/powerpoint/2010/main" val="33152460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534400" cy="1143000"/>
          </a:xfrm>
        </p:spPr>
        <p:txBody>
          <a:bodyPr>
            <a:noAutofit/>
          </a:bodyPr>
          <a:lstStyle/>
          <a:p>
            <a:r>
              <a:rPr lang="en-US" sz="4800" dirty="0" smtClean="0"/>
              <a:t>Webinars</a:t>
            </a:r>
            <a:endParaRPr lang="en-US" sz="4800" dirty="0"/>
          </a:p>
        </p:txBody>
      </p:sp>
      <p:sp>
        <p:nvSpPr>
          <p:cNvPr id="5" name="Content Placeholder 2"/>
          <p:cNvSpPr>
            <a:spLocks noGrp="1"/>
          </p:cNvSpPr>
          <p:nvPr>
            <p:ph idx="1"/>
          </p:nvPr>
        </p:nvSpPr>
        <p:spPr>
          <a:xfrm>
            <a:off x="457200" y="1905000"/>
            <a:ext cx="8382000" cy="4419600"/>
          </a:xfrm>
        </p:spPr>
        <p:txBody>
          <a:bodyPr>
            <a:normAutofit/>
          </a:bodyPr>
          <a:lstStyle/>
          <a:p>
            <a:pPr marL="576263" indent="-576263">
              <a:spcBef>
                <a:spcPts val="600"/>
              </a:spcBef>
              <a:spcAft>
                <a:spcPts val="600"/>
              </a:spcAft>
              <a:buFont typeface="+mj-lt"/>
              <a:buAutoNum type="arabicPeriod"/>
            </a:pPr>
            <a:r>
              <a:rPr lang="en-US" dirty="0" err="1"/>
              <a:t>eWIC</a:t>
            </a:r>
            <a:r>
              <a:rPr lang="en-US" dirty="0"/>
              <a:t> Basics</a:t>
            </a:r>
          </a:p>
          <a:p>
            <a:pPr marL="576263" indent="-576263">
              <a:spcBef>
                <a:spcPts val="600"/>
              </a:spcBef>
              <a:spcAft>
                <a:spcPts val="600"/>
              </a:spcAft>
              <a:buFont typeface="+mj-lt"/>
              <a:buAutoNum type="arabicPeriod"/>
            </a:pPr>
            <a:r>
              <a:rPr lang="en-US" dirty="0" err="1"/>
              <a:t>eWIC</a:t>
            </a:r>
            <a:r>
              <a:rPr lang="en-US" dirty="0"/>
              <a:t> in TWIST</a:t>
            </a:r>
          </a:p>
          <a:p>
            <a:pPr marL="576263" indent="-576263">
              <a:spcBef>
                <a:spcPts val="600"/>
              </a:spcBef>
              <a:spcAft>
                <a:spcPts val="600"/>
              </a:spcAft>
              <a:buFont typeface="+mj-lt"/>
              <a:buAutoNum type="arabicPeriod"/>
            </a:pPr>
            <a:r>
              <a:rPr lang="en-US" dirty="0"/>
              <a:t>Conversion Plan and Participant Notification</a:t>
            </a:r>
          </a:p>
          <a:p>
            <a:pPr marL="576263" indent="-576263">
              <a:spcBef>
                <a:spcPts val="600"/>
              </a:spcBef>
              <a:spcAft>
                <a:spcPts val="600"/>
              </a:spcAft>
              <a:buFont typeface="+mj-lt"/>
              <a:buAutoNum type="arabicPeriod"/>
            </a:pPr>
            <a:r>
              <a:rPr lang="en-US" dirty="0"/>
              <a:t>Appointment Scheduling and Maintaining Caseload during Conversion</a:t>
            </a:r>
          </a:p>
          <a:p>
            <a:pPr marL="576263" indent="-576263">
              <a:spcBef>
                <a:spcPts val="600"/>
              </a:spcBef>
              <a:spcAft>
                <a:spcPts val="600"/>
              </a:spcAft>
              <a:buFont typeface="+mj-lt"/>
              <a:buAutoNum type="arabicPeriod"/>
            </a:pPr>
            <a:r>
              <a:rPr lang="en-US" dirty="0"/>
              <a:t>Changes that Impact Clinic Flow</a:t>
            </a:r>
          </a:p>
        </p:txBody>
      </p:sp>
    </p:spTree>
    <p:extLst>
      <p:ext uri="{BB962C8B-B14F-4D97-AF65-F5344CB8AC3E}">
        <p14:creationId xmlns:p14="http://schemas.microsoft.com/office/powerpoint/2010/main" val="22227615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534400" cy="1143000"/>
          </a:xfrm>
        </p:spPr>
        <p:txBody>
          <a:bodyPr>
            <a:noAutofit/>
          </a:bodyPr>
          <a:lstStyle/>
          <a:p>
            <a:r>
              <a:rPr lang="en-US" sz="4800" dirty="0" smtClean="0"/>
              <a:t>Webinars</a:t>
            </a:r>
            <a:endParaRPr lang="en-US" sz="4800" dirty="0"/>
          </a:p>
        </p:txBody>
      </p:sp>
      <p:sp>
        <p:nvSpPr>
          <p:cNvPr id="5" name="Content Placeholder 2"/>
          <p:cNvSpPr>
            <a:spLocks noGrp="1"/>
          </p:cNvSpPr>
          <p:nvPr>
            <p:ph idx="1"/>
          </p:nvPr>
        </p:nvSpPr>
        <p:spPr>
          <a:xfrm>
            <a:off x="457200" y="1905000"/>
            <a:ext cx="8229600" cy="4495800"/>
          </a:xfrm>
        </p:spPr>
        <p:txBody>
          <a:bodyPr>
            <a:noAutofit/>
          </a:bodyPr>
          <a:lstStyle/>
          <a:p>
            <a:pPr marL="631825" indent="-574675">
              <a:buFont typeface="+mj-lt"/>
              <a:buAutoNum type="arabicPeriod" startAt="6"/>
            </a:pPr>
            <a:r>
              <a:rPr lang="en-US" dirty="0" smtClean="0"/>
              <a:t>Vendor Perspective and Shopper Education</a:t>
            </a:r>
          </a:p>
          <a:p>
            <a:pPr marL="631825" indent="-574675">
              <a:buFont typeface="+mj-lt"/>
              <a:buAutoNum type="arabicPeriod" startAt="6"/>
            </a:pPr>
            <a:r>
              <a:rPr lang="en-US" dirty="0" smtClean="0"/>
              <a:t>Outreach Planning for Partners</a:t>
            </a:r>
          </a:p>
          <a:p>
            <a:pPr marL="631825" indent="-574675">
              <a:buFont typeface="+mj-lt"/>
              <a:buAutoNum type="arabicPeriod" startAt="6"/>
            </a:pPr>
            <a:r>
              <a:rPr lang="en-US" dirty="0" smtClean="0"/>
              <a:t>Formula Warehouse – Managing Formula Orders</a:t>
            </a:r>
          </a:p>
          <a:p>
            <a:pPr marL="631825" indent="-574675">
              <a:buFont typeface="+mj-lt"/>
              <a:buAutoNum type="arabicPeriod" startAt="6"/>
            </a:pPr>
            <a:r>
              <a:rPr lang="en-US" dirty="0" smtClean="0"/>
              <a:t>Conversion Changes in TWIST for </a:t>
            </a:r>
            <a:r>
              <a:rPr lang="en-US" dirty="0" err="1" smtClean="0"/>
              <a:t>eWIC</a:t>
            </a:r>
            <a:endParaRPr lang="en-US" dirty="0" smtClean="0"/>
          </a:p>
          <a:p>
            <a:pPr marL="631825" indent="-574675">
              <a:buFont typeface="+mj-lt"/>
              <a:buAutoNum type="arabicPeriod" startAt="6"/>
            </a:pPr>
            <a:r>
              <a:rPr lang="en-US" dirty="0" smtClean="0"/>
              <a:t>Celebration of Pilot and Report from Pilot Agencies on Conversion and Lessons Learned</a:t>
            </a:r>
          </a:p>
        </p:txBody>
      </p:sp>
    </p:spTree>
    <p:extLst>
      <p:ext uri="{BB962C8B-B14F-4D97-AF65-F5344CB8AC3E}">
        <p14:creationId xmlns:p14="http://schemas.microsoft.com/office/powerpoint/2010/main" val="1845355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72055"/>
            <a:ext cx="8534400" cy="799545"/>
          </a:xfrm>
        </p:spPr>
        <p:txBody>
          <a:bodyPr>
            <a:noAutofit/>
          </a:bodyPr>
          <a:lstStyle/>
          <a:p>
            <a:r>
              <a:rPr lang="en-US" dirty="0" smtClean="0"/>
              <a:t>Readiness Activity Timeline</a:t>
            </a:r>
            <a:endParaRPr lang="en-US" dirty="0"/>
          </a:p>
        </p:txBody>
      </p:sp>
      <p:pic>
        <p:nvPicPr>
          <p:cNvPr id="5" name="Content Placeholder 4"/>
          <p:cNvPicPr>
            <a:picLocks noGrp="1" noChangeAspect="1"/>
          </p:cNvPicPr>
          <p:nvPr>
            <p:ph idx="1"/>
          </p:nvPr>
        </p:nvPicPr>
        <p:blipFill>
          <a:blip r:embed="rId3"/>
          <a:stretch>
            <a:fillRect/>
          </a:stretch>
        </p:blipFill>
        <p:spPr>
          <a:xfrm>
            <a:off x="0" y="1332945"/>
            <a:ext cx="9144000" cy="5448855"/>
          </a:xfrm>
          <a:prstGeom prst="rect">
            <a:avLst/>
          </a:prstGeom>
        </p:spPr>
      </p:pic>
    </p:spTree>
    <p:extLst>
      <p:ext uri="{BB962C8B-B14F-4D97-AF65-F5344CB8AC3E}">
        <p14:creationId xmlns:p14="http://schemas.microsoft.com/office/powerpoint/2010/main" val="19365915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534400" cy="1143000"/>
          </a:xfrm>
        </p:spPr>
        <p:txBody>
          <a:bodyPr>
            <a:noAutofit/>
          </a:bodyPr>
          <a:lstStyle/>
          <a:p>
            <a:r>
              <a:rPr lang="en-US" dirty="0" smtClean="0"/>
              <a:t>Task Checklist</a:t>
            </a:r>
            <a:endParaRPr lang="en-US" dirty="0"/>
          </a:p>
        </p:txBody>
      </p:sp>
      <p:pic>
        <p:nvPicPr>
          <p:cNvPr id="4" name="Content Placeholder 3"/>
          <p:cNvPicPr>
            <a:picLocks noGrp="1" noChangeAspect="1"/>
          </p:cNvPicPr>
          <p:nvPr>
            <p:ph idx="1"/>
          </p:nvPr>
        </p:nvPicPr>
        <p:blipFill>
          <a:blip r:embed="rId3"/>
          <a:stretch>
            <a:fillRect/>
          </a:stretch>
        </p:blipFill>
        <p:spPr>
          <a:xfrm>
            <a:off x="-1" y="1371600"/>
            <a:ext cx="9144001" cy="5257800"/>
          </a:xfrm>
          <a:prstGeom prst="rect">
            <a:avLst/>
          </a:prstGeom>
        </p:spPr>
      </p:pic>
    </p:spTree>
    <p:extLst>
      <p:ext uri="{BB962C8B-B14F-4D97-AF65-F5344CB8AC3E}">
        <p14:creationId xmlns:p14="http://schemas.microsoft.com/office/powerpoint/2010/main" val="25115747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CeRT</a:t>
            </a:r>
            <a:r>
              <a:rPr lang="en-US" dirty="0" smtClean="0"/>
              <a:t> Activity</a:t>
            </a:r>
            <a:endParaRPr lang="en-US" dirty="0"/>
          </a:p>
        </p:txBody>
      </p:sp>
      <p:pic>
        <p:nvPicPr>
          <p:cNvPr id="4" name="Content Placeholder 3"/>
          <p:cNvPicPr>
            <a:picLocks noGrp="1" noChangeAspect="1"/>
          </p:cNvPicPr>
          <p:nvPr>
            <p:ph idx="1"/>
          </p:nvPr>
        </p:nvPicPr>
        <p:blipFill>
          <a:blip r:embed="rId3"/>
          <a:stretch>
            <a:fillRect/>
          </a:stretch>
        </p:blipFill>
        <p:spPr>
          <a:xfrm>
            <a:off x="1426097" y="1905000"/>
            <a:ext cx="6291806" cy="4221163"/>
          </a:xfrm>
          <a:prstGeom prst="rect">
            <a:avLst/>
          </a:prstGeom>
        </p:spPr>
      </p:pic>
      <p:sp>
        <p:nvSpPr>
          <p:cNvPr id="5" name="TextBox 4"/>
          <p:cNvSpPr txBox="1"/>
          <p:nvPr/>
        </p:nvSpPr>
        <p:spPr>
          <a:xfrm>
            <a:off x="838200" y="6400800"/>
            <a:ext cx="7467600" cy="369332"/>
          </a:xfrm>
          <a:prstGeom prst="rect">
            <a:avLst/>
          </a:prstGeom>
          <a:noFill/>
        </p:spPr>
        <p:txBody>
          <a:bodyPr wrap="square" rtlCol="0">
            <a:spAutoFit/>
          </a:bodyPr>
          <a:lstStyle/>
          <a:p>
            <a:r>
              <a:rPr lang="en-US" dirty="0">
                <a:hlinkClick r:id="rId4"/>
              </a:rPr>
              <a:t>https://</a:t>
            </a:r>
            <a:r>
              <a:rPr lang="en-US" dirty="0" smtClean="0">
                <a:hlinkClick r:id="rId4"/>
              </a:rPr>
              <a:t>www.youtube.com/watch?v=3knBoBO6Gv4&amp;feature=youtu.be</a:t>
            </a:r>
            <a:r>
              <a:rPr lang="en-US" dirty="0" smtClean="0"/>
              <a:t> </a:t>
            </a:r>
            <a:endParaRPr lang="en-US" dirty="0"/>
          </a:p>
        </p:txBody>
      </p:sp>
    </p:spTree>
    <p:extLst>
      <p:ext uri="{BB962C8B-B14F-4D97-AF65-F5344CB8AC3E}">
        <p14:creationId xmlns:p14="http://schemas.microsoft.com/office/powerpoint/2010/main" val="42330014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 with staff</a:t>
            </a:r>
            <a:endParaRPr lang="en-US" dirty="0"/>
          </a:p>
        </p:txBody>
      </p:sp>
      <p:sp>
        <p:nvSpPr>
          <p:cNvPr id="3" name="Content Placeholder 2"/>
          <p:cNvSpPr>
            <a:spLocks noGrp="1"/>
          </p:cNvSpPr>
          <p:nvPr>
            <p:ph idx="1"/>
          </p:nvPr>
        </p:nvSpPr>
        <p:spPr/>
        <p:txBody>
          <a:bodyPr/>
          <a:lstStyle/>
          <a:p>
            <a:endParaRPr lang="en-US" dirty="0" smtClean="0"/>
          </a:p>
          <a:p>
            <a:endParaRPr lang="en-US" dirty="0"/>
          </a:p>
          <a:p>
            <a:r>
              <a:rPr lang="en-US" sz="4000" dirty="0" smtClean="0"/>
              <a:t>TA calls</a:t>
            </a:r>
          </a:p>
          <a:p>
            <a:r>
              <a:rPr lang="en-US" sz="4000" dirty="0" smtClean="0"/>
              <a:t>NC support</a:t>
            </a:r>
            <a:endParaRPr lang="en-US" sz="4000" dirty="0"/>
          </a:p>
        </p:txBody>
      </p:sp>
      <p:pic>
        <p:nvPicPr>
          <p:cNvPr id="4" name="Picture 3"/>
          <p:cNvPicPr>
            <a:picLocks noChangeAspect="1"/>
          </p:cNvPicPr>
          <p:nvPr/>
        </p:nvPicPr>
        <p:blipFill>
          <a:blip r:embed="rId3"/>
          <a:stretch>
            <a:fillRect/>
          </a:stretch>
        </p:blipFill>
        <p:spPr>
          <a:xfrm>
            <a:off x="5334000" y="2209800"/>
            <a:ext cx="3581400" cy="3905730"/>
          </a:xfrm>
          <a:prstGeom prst="rect">
            <a:avLst/>
          </a:prstGeom>
        </p:spPr>
      </p:pic>
    </p:spTree>
    <p:extLst>
      <p:ext uri="{BB962C8B-B14F-4D97-AF65-F5344CB8AC3E}">
        <p14:creationId xmlns:p14="http://schemas.microsoft.com/office/powerpoint/2010/main" val="12384360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1143000"/>
          </a:xfrm>
        </p:spPr>
        <p:txBody>
          <a:bodyPr>
            <a:noAutofit/>
          </a:bodyPr>
          <a:lstStyle/>
          <a:p>
            <a:r>
              <a:rPr lang="en-US" sz="3600" dirty="0" smtClean="0"/>
              <a:t>Monthly Technical Assistance Conference Calls</a:t>
            </a:r>
            <a:endParaRPr lang="en-US" sz="3600" dirty="0"/>
          </a:p>
        </p:txBody>
      </p:sp>
      <p:pic>
        <p:nvPicPr>
          <p:cNvPr id="5" name="Content Placeholder 4"/>
          <p:cNvPicPr>
            <a:picLocks noGrp="1" noChangeAspect="1"/>
          </p:cNvPicPr>
          <p:nvPr>
            <p:ph idx="1"/>
          </p:nvPr>
        </p:nvPicPr>
        <p:blipFill>
          <a:blip r:embed="rId3"/>
          <a:stretch>
            <a:fillRect/>
          </a:stretch>
        </p:blipFill>
        <p:spPr>
          <a:xfrm>
            <a:off x="1085850" y="1939131"/>
            <a:ext cx="6972300" cy="4152900"/>
          </a:xfrm>
          <a:prstGeom prst="rect">
            <a:avLst/>
          </a:prstGeom>
        </p:spPr>
      </p:pic>
    </p:spTree>
    <p:extLst>
      <p:ext uri="{BB962C8B-B14F-4D97-AF65-F5344CB8AC3E}">
        <p14:creationId xmlns:p14="http://schemas.microsoft.com/office/powerpoint/2010/main" val="26345706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eWIC</a:t>
            </a:r>
            <a:r>
              <a:rPr lang="en-US" dirty="0" smtClean="0"/>
              <a:t> Policies</a:t>
            </a:r>
            <a:endParaRPr lang="en-US" dirty="0"/>
          </a:p>
        </p:txBody>
      </p:sp>
      <p:pic>
        <p:nvPicPr>
          <p:cNvPr id="4" name="Content Placeholder 3"/>
          <p:cNvPicPr>
            <a:picLocks noGrp="1" noChangeAspect="1"/>
          </p:cNvPicPr>
          <p:nvPr>
            <p:ph idx="1"/>
          </p:nvPr>
        </p:nvPicPr>
        <p:blipFill>
          <a:blip r:embed="rId3"/>
          <a:stretch>
            <a:fillRect/>
          </a:stretch>
        </p:blipFill>
        <p:spPr>
          <a:xfrm>
            <a:off x="1195070" y="1905000"/>
            <a:ext cx="6753860" cy="4221163"/>
          </a:xfrm>
          <a:prstGeom prst="rect">
            <a:avLst/>
          </a:prstGeom>
        </p:spPr>
      </p:pic>
    </p:spTree>
    <p:extLst>
      <p:ext uri="{BB962C8B-B14F-4D97-AF65-F5344CB8AC3E}">
        <p14:creationId xmlns:p14="http://schemas.microsoft.com/office/powerpoint/2010/main" val="40316062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3037"/>
            <a:ext cx="9753600" cy="7296150"/>
          </a:xfrm>
          <a:prstGeom prst="rect">
            <a:avLst/>
          </a:prstGeom>
        </p:spPr>
      </p:pic>
      <p:sp>
        <p:nvSpPr>
          <p:cNvPr id="2" name="Title 1"/>
          <p:cNvSpPr>
            <a:spLocks noGrp="1"/>
          </p:cNvSpPr>
          <p:nvPr>
            <p:ph type="title"/>
          </p:nvPr>
        </p:nvSpPr>
        <p:spPr/>
        <p:txBody>
          <a:bodyPr/>
          <a:lstStyle/>
          <a:p>
            <a:r>
              <a:rPr lang="en-US" dirty="0" err="1" smtClean="0"/>
              <a:t>eWIC</a:t>
            </a:r>
            <a:r>
              <a:rPr lang="en-US" dirty="0" smtClean="0"/>
              <a:t> Policies</a:t>
            </a:r>
            <a:endParaRPr lang="en-US" dirty="0"/>
          </a:p>
        </p:txBody>
      </p:sp>
      <p:sp>
        <p:nvSpPr>
          <p:cNvPr id="3" name="Content Placeholder 2"/>
          <p:cNvSpPr>
            <a:spLocks noGrp="1"/>
          </p:cNvSpPr>
          <p:nvPr>
            <p:ph idx="1"/>
          </p:nvPr>
        </p:nvSpPr>
        <p:spPr>
          <a:xfrm>
            <a:off x="0" y="4105940"/>
            <a:ext cx="7924800" cy="2743200"/>
          </a:xfrm>
        </p:spPr>
        <p:txBody>
          <a:bodyPr>
            <a:normAutofit lnSpcReduction="10000"/>
          </a:bodyPr>
          <a:lstStyle/>
          <a:p>
            <a:r>
              <a:rPr lang="en-US" sz="4000" b="1" dirty="0" smtClean="0">
                <a:solidFill>
                  <a:schemeClr val="accent1"/>
                </a:solidFill>
              </a:rPr>
              <a:t>Ordering and Securing </a:t>
            </a:r>
            <a:r>
              <a:rPr lang="en-US" sz="4000" b="1" dirty="0" err="1" smtClean="0">
                <a:solidFill>
                  <a:schemeClr val="accent1"/>
                </a:solidFill>
              </a:rPr>
              <a:t>eWIC</a:t>
            </a:r>
            <a:r>
              <a:rPr lang="en-US" sz="4000" b="1" dirty="0" smtClean="0">
                <a:solidFill>
                  <a:schemeClr val="accent1"/>
                </a:solidFill>
              </a:rPr>
              <a:t> Cards</a:t>
            </a:r>
          </a:p>
          <a:p>
            <a:r>
              <a:rPr lang="en-US" sz="4000" b="1" dirty="0" smtClean="0">
                <a:solidFill>
                  <a:schemeClr val="accent1"/>
                </a:solidFill>
              </a:rPr>
              <a:t>WIC Cardholder Requirements</a:t>
            </a:r>
          </a:p>
          <a:p>
            <a:r>
              <a:rPr lang="en-US" sz="4000" b="1" dirty="0" smtClean="0">
                <a:solidFill>
                  <a:schemeClr val="accent1"/>
                </a:solidFill>
              </a:rPr>
              <a:t>Eligibility, Rights and Responsibilities</a:t>
            </a:r>
            <a:endParaRPr lang="en-US" sz="4000" b="1" dirty="0">
              <a:solidFill>
                <a:schemeClr val="accent1"/>
              </a:solidFill>
            </a:endParaRPr>
          </a:p>
        </p:txBody>
      </p:sp>
    </p:spTree>
    <p:extLst>
      <p:ext uri="{BB962C8B-B14F-4D97-AF65-F5344CB8AC3E}">
        <p14:creationId xmlns:p14="http://schemas.microsoft.com/office/powerpoint/2010/main" val="7950008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Ordering and Securing </a:t>
            </a:r>
            <a:r>
              <a:rPr lang="en-US" dirty="0" err="1" smtClean="0"/>
              <a:t>eWIC</a:t>
            </a:r>
            <a:r>
              <a:rPr lang="en-US" dirty="0" smtClean="0"/>
              <a:t> cards</a:t>
            </a:r>
            <a:endParaRPr lang="en-US" dirty="0"/>
          </a:p>
        </p:txBody>
      </p:sp>
      <p:sp>
        <p:nvSpPr>
          <p:cNvPr id="3" name="Content Placeholder 2"/>
          <p:cNvSpPr>
            <a:spLocks noGrp="1"/>
          </p:cNvSpPr>
          <p:nvPr>
            <p:ph idx="1"/>
          </p:nvPr>
        </p:nvSpPr>
        <p:spPr/>
        <p:txBody>
          <a:bodyPr/>
          <a:lstStyle/>
          <a:p>
            <a:r>
              <a:rPr lang="en-US" dirty="0" smtClean="0"/>
              <a:t>Even though no value unless assigned, keep cards in a secure location</a:t>
            </a:r>
          </a:p>
          <a:p>
            <a:r>
              <a:rPr lang="en-US" dirty="0" smtClean="0"/>
              <a:t>Order cards through the State quarterly</a:t>
            </a:r>
          </a:p>
          <a:p>
            <a:r>
              <a:rPr lang="en-US" dirty="0" smtClean="0"/>
              <a:t>Inventory boxes of cards monthly</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4419600"/>
            <a:ext cx="1828800" cy="1152144"/>
          </a:xfrm>
          <a:prstGeom prst="rect">
            <a:avLst/>
          </a:prstGeom>
        </p:spPr>
      </p:pic>
    </p:spTree>
    <p:extLst>
      <p:ext uri="{BB962C8B-B14F-4D97-AF65-F5344CB8AC3E}">
        <p14:creationId xmlns:p14="http://schemas.microsoft.com/office/powerpoint/2010/main" val="3669171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1.staticflickr.com/5/4110/4976494944_29f8defb4a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57150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990600"/>
            <a:ext cx="8229600" cy="1858963"/>
          </a:xfrm>
        </p:spPr>
        <p:txBody>
          <a:bodyPr anchor="ctr">
            <a:normAutofit/>
          </a:bodyPr>
          <a:lstStyle/>
          <a:p>
            <a:pPr marL="0" indent="0" algn="ctr">
              <a:buNone/>
            </a:pPr>
            <a:r>
              <a:rPr lang="en-US" sz="8000" b="1" dirty="0" smtClean="0">
                <a:solidFill>
                  <a:schemeClr val="bg1"/>
                </a:solidFill>
              </a:rPr>
              <a:t>Get Ready…</a:t>
            </a:r>
            <a:endParaRPr lang="en-US" sz="8000" b="1" dirty="0">
              <a:solidFill>
                <a:schemeClr val="bg1"/>
              </a:solidFill>
            </a:endParaRPr>
          </a:p>
        </p:txBody>
      </p:sp>
    </p:spTree>
    <p:extLst>
      <p:ext uri="{BB962C8B-B14F-4D97-AF65-F5344CB8AC3E}">
        <p14:creationId xmlns:p14="http://schemas.microsoft.com/office/powerpoint/2010/main" val="23255620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WIC Cardholder Requirements</a:t>
            </a:r>
            <a:endParaRPr lang="en-US" dirty="0"/>
          </a:p>
        </p:txBody>
      </p:sp>
      <p:sp>
        <p:nvSpPr>
          <p:cNvPr id="3" name="Content Placeholder 2"/>
          <p:cNvSpPr>
            <a:spLocks noGrp="1"/>
          </p:cNvSpPr>
          <p:nvPr>
            <p:ph idx="1"/>
          </p:nvPr>
        </p:nvSpPr>
        <p:spPr>
          <a:xfrm>
            <a:off x="457200" y="1905000"/>
            <a:ext cx="4419600" cy="4114799"/>
          </a:xfrm>
        </p:spPr>
        <p:txBody>
          <a:bodyPr>
            <a:normAutofit lnSpcReduction="10000"/>
          </a:bodyPr>
          <a:lstStyle/>
          <a:p>
            <a:r>
              <a:rPr lang="en-US" dirty="0" smtClean="0"/>
              <a:t>First cardholder required for each family, second cardholder option</a:t>
            </a:r>
          </a:p>
          <a:p>
            <a:r>
              <a:rPr lang="en-US" dirty="0" smtClean="0"/>
              <a:t>Cardholder sets own PIN for security</a:t>
            </a:r>
          </a:p>
          <a:p>
            <a:r>
              <a:rPr lang="en-US" dirty="0" err="1" smtClean="0"/>
              <a:t>eWIC</a:t>
            </a:r>
            <a:r>
              <a:rPr lang="en-US" dirty="0" smtClean="0"/>
              <a:t> cards are not a form of identity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62600" y="2286000"/>
            <a:ext cx="2895599" cy="2895599"/>
          </a:xfrm>
          <a:prstGeom prst="rect">
            <a:avLst/>
          </a:prstGeom>
        </p:spPr>
      </p:pic>
    </p:spTree>
    <p:extLst>
      <p:ext uri="{BB962C8B-B14F-4D97-AF65-F5344CB8AC3E}">
        <p14:creationId xmlns:p14="http://schemas.microsoft.com/office/powerpoint/2010/main" val="12054584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and Second Cardholders</a:t>
            </a:r>
            <a:endParaRPr lang="en-US" dirty="0"/>
          </a:p>
        </p:txBody>
      </p:sp>
      <p:pic>
        <p:nvPicPr>
          <p:cNvPr id="4" name="Content Placeholder 3"/>
          <p:cNvPicPr>
            <a:picLocks noGrp="1" noChangeAspect="1"/>
          </p:cNvPicPr>
          <p:nvPr>
            <p:ph idx="1"/>
          </p:nvPr>
        </p:nvPicPr>
        <p:blipFill>
          <a:blip r:embed="rId3"/>
          <a:stretch>
            <a:fillRect/>
          </a:stretch>
        </p:blipFill>
        <p:spPr>
          <a:xfrm>
            <a:off x="1676401" y="1905000"/>
            <a:ext cx="5638800" cy="4572000"/>
          </a:xfrm>
          <a:prstGeom prst="rect">
            <a:avLst/>
          </a:prstGeom>
        </p:spPr>
      </p:pic>
    </p:spTree>
    <p:extLst>
      <p:ext uri="{BB962C8B-B14F-4D97-AF65-F5344CB8AC3E}">
        <p14:creationId xmlns:p14="http://schemas.microsoft.com/office/powerpoint/2010/main" val="14148428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Participant Rights and Responsibilities</a:t>
            </a:r>
            <a:endParaRPr lang="en-US" dirty="0"/>
          </a:p>
        </p:txBody>
      </p:sp>
      <p:pic>
        <p:nvPicPr>
          <p:cNvPr id="6" name="Content Placeholder 5"/>
          <p:cNvPicPr>
            <a:picLocks noGrp="1" noChangeAspect="1"/>
          </p:cNvPicPr>
          <p:nvPr>
            <p:ph idx="1"/>
          </p:nvPr>
        </p:nvPicPr>
        <p:blipFill>
          <a:blip r:embed="rId3"/>
          <a:stretch>
            <a:fillRect/>
          </a:stretch>
        </p:blipFill>
        <p:spPr>
          <a:xfrm>
            <a:off x="950778" y="1905000"/>
            <a:ext cx="7242444" cy="4221163"/>
          </a:xfrm>
          <a:prstGeom prst="rect">
            <a:avLst/>
          </a:prstGeom>
        </p:spPr>
      </p:pic>
    </p:spTree>
    <p:extLst>
      <p:ext uri="{BB962C8B-B14F-4D97-AF65-F5344CB8AC3E}">
        <p14:creationId xmlns:p14="http://schemas.microsoft.com/office/powerpoint/2010/main" val="29749535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Participant Signature Form</a:t>
            </a:r>
            <a:endParaRPr lang="en-US" dirty="0"/>
          </a:p>
        </p:txBody>
      </p:sp>
      <p:pic>
        <p:nvPicPr>
          <p:cNvPr id="6" name="Content Placeholder 5"/>
          <p:cNvPicPr>
            <a:picLocks noGrp="1" noChangeAspect="1"/>
          </p:cNvPicPr>
          <p:nvPr>
            <p:ph idx="1"/>
          </p:nvPr>
        </p:nvPicPr>
        <p:blipFill>
          <a:blip r:embed="rId3"/>
          <a:stretch>
            <a:fillRect/>
          </a:stretch>
        </p:blipFill>
        <p:spPr>
          <a:xfrm>
            <a:off x="719619" y="3034629"/>
            <a:ext cx="7704762" cy="1961905"/>
          </a:xfrm>
          <a:prstGeom prst="rect">
            <a:avLst/>
          </a:prstGeom>
        </p:spPr>
      </p:pic>
    </p:spTree>
    <p:extLst>
      <p:ext uri="{BB962C8B-B14F-4D97-AF65-F5344CB8AC3E}">
        <p14:creationId xmlns:p14="http://schemas.microsoft.com/office/powerpoint/2010/main" val="1392486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713614"/>
            <a:ext cx="9144000" cy="4876800"/>
          </a:xfrm>
          <a:prstGeom prst="rect">
            <a:avLst/>
          </a:prstGeom>
        </p:spPr>
      </p:pic>
      <p:sp>
        <p:nvSpPr>
          <p:cNvPr id="2" name="Title 1"/>
          <p:cNvSpPr>
            <a:spLocks noGrp="1"/>
          </p:cNvSpPr>
          <p:nvPr>
            <p:ph type="title"/>
          </p:nvPr>
        </p:nvSpPr>
        <p:spPr/>
        <p:txBody>
          <a:bodyPr>
            <a:normAutofit/>
          </a:bodyPr>
          <a:lstStyle/>
          <a:p>
            <a:r>
              <a:rPr lang="en-US" dirty="0" smtClean="0"/>
              <a:t>Ongoing Communication Methods </a:t>
            </a:r>
            <a:endParaRPr lang="en-US" dirty="0"/>
          </a:p>
        </p:txBody>
      </p:sp>
      <p:sp>
        <p:nvSpPr>
          <p:cNvPr id="3" name="Content Placeholder 2"/>
          <p:cNvSpPr>
            <a:spLocks noGrp="1"/>
          </p:cNvSpPr>
          <p:nvPr>
            <p:ph idx="1"/>
          </p:nvPr>
        </p:nvSpPr>
        <p:spPr>
          <a:xfrm>
            <a:off x="457200" y="1905000"/>
            <a:ext cx="7772400" cy="4221163"/>
          </a:xfrm>
        </p:spPr>
        <p:txBody>
          <a:bodyPr/>
          <a:lstStyle/>
          <a:p>
            <a:r>
              <a:rPr lang="en-US" dirty="0" smtClean="0">
                <a:solidFill>
                  <a:schemeClr val="bg1"/>
                </a:solidFill>
              </a:rPr>
              <a:t>WIC Staff- Status Reports</a:t>
            </a:r>
          </a:p>
          <a:p>
            <a:r>
              <a:rPr lang="en-US" dirty="0" smtClean="0">
                <a:solidFill>
                  <a:schemeClr val="bg1"/>
                </a:solidFill>
              </a:rPr>
              <a:t>Community Partners- press release       </a:t>
            </a:r>
          </a:p>
          <a:p>
            <a:endParaRPr lang="en-US" dirty="0">
              <a:solidFill>
                <a:schemeClr val="bg1"/>
              </a:solidFill>
            </a:endParaRPr>
          </a:p>
          <a:p>
            <a:endParaRPr lang="en-US" dirty="0" smtClean="0">
              <a:solidFill>
                <a:schemeClr val="bg1"/>
              </a:solidFill>
            </a:endParaRPr>
          </a:p>
          <a:p>
            <a:endParaRPr lang="en-US" dirty="0">
              <a:solidFill>
                <a:schemeClr val="bg1"/>
              </a:solidFill>
            </a:endParaRPr>
          </a:p>
          <a:p>
            <a:pPr marL="0" indent="0">
              <a:buNone/>
            </a:pPr>
            <a:endParaRPr lang="en-US" dirty="0" smtClean="0">
              <a:solidFill>
                <a:schemeClr val="bg1"/>
              </a:solidFill>
            </a:endParaRPr>
          </a:p>
          <a:p>
            <a:r>
              <a:rPr lang="en-US" dirty="0" smtClean="0">
                <a:solidFill>
                  <a:schemeClr val="bg1"/>
                </a:solidFill>
              </a:rPr>
              <a:t>Participants- Flyers, word of mouth</a:t>
            </a:r>
            <a:endParaRPr lang="en-US" dirty="0">
              <a:solidFill>
                <a:schemeClr val="bg1"/>
              </a:solidFill>
            </a:endParaRPr>
          </a:p>
        </p:txBody>
      </p:sp>
    </p:spTree>
    <p:extLst>
      <p:ext uri="{BB962C8B-B14F-4D97-AF65-F5344CB8AC3E}">
        <p14:creationId xmlns:p14="http://schemas.microsoft.com/office/powerpoint/2010/main" val="5343980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Reports</a:t>
            </a:r>
            <a:endParaRPr lang="en-US" dirty="0"/>
          </a:p>
        </p:txBody>
      </p:sp>
      <p:pic>
        <p:nvPicPr>
          <p:cNvPr id="7" name="Content Placeholder 6"/>
          <p:cNvPicPr>
            <a:picLocks noGrp="1" noChangeAspect="1"/>
          </p:cNvPicPr>
          <p:nvPr>
            <p:ph idx="1"/>
          </p:nvPr>
        </p:nvPicPr>
        <p:blipFill>
          <a:blip r:embed="rId3"/>
          <a:stretch>
            <a:fillRect/>
          </a:stretch>
        </p:blipFill>
        <p:spPr>
          <a:xfrm>
            <a:off x="1753466" y="1905000"/>
            <a:ext cx="5637067" cy="4221163"/>
          </a:xfrm>
          <a:prstGeom prst="rect">
            <a:avLst/>
          </a:prstGeom>
        </p:spPr>
      </p:pic>
    </p:spTree>
    <p:extLst>
      <p:ext uri="{BB962C8B-B14F-4D97-AF65-F5344CB8AC3E}">
        <p14:creationId xmlns:p14="http://schemas.microsoft.com/office/powerpoint/2010/main" val="7553715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 Communications</a:t>
            </a:r>
            <a:endParaRPr lang="en-US" dirty="0"/>
          </a:p>
        </p:txBody>
      </p:sp>
      <p:sp>
        <p:nvSpPr>
          <p:cNvPr id="4" name="Content Placeholder 2"/>
          <p:cNvSpPr>
            <a:spLocks noGrp="1"/>
          </p:cNvSpPr>
          <p:nvPr>
            <p:ph idx="1"/>
          </p:nvPr>
        </p:nvSpPr>
        <p:spPr>
          <a:xfrm>
            <a:off x="264159" y="1645537"/>
            <a:ext cx="4876800" cy="4221163"/>
          </a:xfrm>
        </p:spPr>
        <p:txBody>
          <a:bodyPr>
            <a:normAutofit fontScale="92500" lnSpcReduction="20000"/>
          </a:bodyPr>
          <a:lstStyle/>
          <a:p>
            <a:r>
              <a:rPr lang="en-US" sz="2800" dirty="0" smtClean="0"/>
              <a:t>Info that you can leave with partners “Message to Partners”</a:t>
            </a:r>
          </a:p>
          <a:p>
            <a:r>
              <a:rPr lang="en-US" sz="2800" dirty="0" smtClean="0"/>
              <a:t>Basics of </a:t>
            </a:r>
            <a:r>
              <a:rPr lang="en-US" sz="2800" dirty="0" err="1" smtClean="0"/>
              <a:t>eWIC</a:t>
            </a:r>
            <a:r>
              <a:rPr lang="en-US" sz="2800" dirty="0" smtClean="0"/>
              <a:t> (FAQ’s)</a:t>
            </a:r>
          </a:p>
          <a:p>
            <a:r>
              <a:rPr lang="en-US" sz="2800" dirty="0" smtClean="0"/>
              <a:t>What’s the change </a:t>
            </a:r>
          </a:p>
          <a:p>
            <a:r>
              <a:rPr lang="en-US" sz="2800" dirty="0" smtClean="0"/>
              <a:t>How will it affect participants</a:t>
            </a:r>
          </a:p>
          <a:p>
            <a:r>
              <a:rPr lang="en-US" sz="2800" dirty="0" smtClean="0"/>
              <a:t>How can partners help</a:t>
            </a:r>
          </a:p>
          <a:p>
            <a:r>
              <a:rPr lang="en-US" sz="2800" dirty="0" smtClean="0"/>
              <a:t>Contact info</a:t>
            </a:r>
          </a:p>
          <a:p>
            <a:r>
              <a:rPr lang="en-US" sz="2800" dirty="0" smtClean="0"/>
              <a:t>Press release templates </a:t>
            </a:r>
          </a:p>
          <a:p>
            <a:endParaRPr lang="en-US" sz="2800" dirty="0" smtClean="0"/>
          </a:p>
          <a:p>
            <a:pPr>
              <a:buNone/>
            </a:pPr>
            <a:r>
              <a:rPr lang="en-US" sz="2800" dirty="0" smtClean="0"/>
              <a:t>    </a:t>
            </a:r>
          </a:p>
          <a:p>
            <a:pPr>
              <a:buNone/>
            </a:pPr>
            <a:endParaRPr lang="en-US" sz="2800" dirty="0" smtClean="0"/>
          </a:p>
          <a:p>
            <a:pPr>
              <a:buNone/>
            </a:pPr>
            <a:endParaRPr lang="en-US" sz="2800" dirty="0" smtClean="0"/>
          </a:p>
          <a:p>
            <a:pPr>
              <a:buNone/>
            </a:pPr>
            <a:endParaRPr lang="en-US" dirty="0" smtClean="0"/>
          </a:p>
          <a:p>
            <a:endParaRPr lang="en-US" dirty="0"/>
          </a:p>
        </p:txBody>
      </p:sp>
      <p:pic>
        <p:nvPicPr>
          <p:cNvPr id="5" name="Picture 4" descr="what are you talking about.png"/>
          <p:cNvPicPr>
            <a:picLocks noChangeAspect="1"/>
          </p:cNvPicPr>
          <p:nvPr/>
        </p:nvPicPr>
        <p:blipFill>
          <a:blip r:embed="rId3" cstate="print"/>
          <a:stretch>
            <a:fillRect/>
          </a:stretch>
        </p:blipFill>
        <p:spPr>
          <a:xfrm>
            <a:off x="5140959" y="1645537"/>
            <a:ext cx="3977641" cy="274320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4699" y="4819324"/>
            <a:ext cx="2566987" cy="164128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8305" y="4782415"/>
            <a:ext cx="3468495" cy="1715106"/>
          </a:xfrm>
          <a:prstGeom prst="rect">
            <a:avLst/>
          </a:prstGeom>
        </p:spPr>
      </p:pic>
    </p:spTree>
    <p:extLst>
      <p:ext uri="{BB962C8B-B14F-4D97-AF65-F5344CB8AC3E}">
        <p14:creationId xmlns:p14="http://schemas.microsoft.com/office/powerpoint/2010/main" val="25660558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Communication to WIC Participants</a:t>
            </a:r>
            <a:endParaRPr lang="en-US" dirty="0"/>
          </a:p>
        </p:txBody>
      </p:sp>
      <p:sp>
        <p:nvSpPr>
          <p:cNvPr id="3" name="Content Placeholder 2"/>
          <p:cNvSpPr>
            <a:spLocks noGrp="1"/>
          </p:cNvSpPr>
          <p:nvPr>
            <p:ph idx="1"/>
          </p:nvPr>
        </p:nvSpPr>
        <p:spPr>
          <a:xfrm>
            <a:off x="457200" y="1905000"/>
            <a:ext cx="4267200" cy="4221163"/>
          </a:xfrm>
        </p:spPr>
        <p:txBody>
          <a:bodyPr/>
          <a:lstStyle/>
          <a:p>
            <a:r>
              <a:rPr lang="en-US" dirty="0" err="1" smtClean="0"/>
              <a:t>eWIC</a:t>
            </a:r>
            <a:r>
              <a:rPr lang="en-US" dirty="0" smtClean="0"/>
              <a:t> is Coming Posters</a:t>
            </a:r>
          </a:p>
          <a:p>
            <a:r>
              <a:rPr lang="en-US" dirty="0" smtClean="0"/>
              <a:t>Coming soon to your WIC clinic flyer</a:t>
            </a:r>
          </a:p>
          <a:p>
            <a:r>
              <a:rPr lang="en-US" dirty="0" smtClean="0"/>
              <a:t>Your Family will be getting an Oregon </a:t>
            </a:r>
            <a:r>
              <a:rPr lang="en-US" dirty="0" err="1" smtClean="0"/>
              <a:t>eWIC</a:t>
            </a:r>
            <a:r>
              <a:rPr lang="en-US" dirty="0" smtClean="0"/>
              <a:t> card soon!</a:t>
            </a:r>
            <a:endParaRPr lang="en-US" dirty="0"/>
          </a:p>
        </p:txBody>
      </p:sp>
      <p:pic>
        <p:nvPicPr>
          <p:cNvPr id="4" name="Picture 3" descr="coming soon.jpg"/>
          <p:cNvPicPr/>
          <p:nvPr/>
        </p:nvPicPr>
        <p:blipFill>
          <a:blip r:embed="rId3" cstate="print"/>
          <a:stretch>
            <a:fillRect/>
          </a:stretch>
        </p:blipFill>
        <p:spPr>
          <a:xfrm>
            <a:off x="6019800" y="1452641"/>
            <a:ext cx="2413635" cy="5125879"/>
          </a:xfrm>
          <a:prstGeom prst="rect">
            <a:avLst/>
          </a:prstGeom>
          <a:ln>
            <a:solidFill>
              <a:schemeClr val="accent1">
                <a:lumMod val="75000"/>
              </a:schemeClr>
            </a:solidFill>
          </a:ln>
        </p:spPr>
      </p:pic>
    </p:spTree>
    <p:extLst>
      <p:ext uri="{BB962C8B-B14F-4D97-AF65-F5344CB8AC3E}">
        <p14:creationId xmlns:p14="http://schemas.microsoft.com/office/powerpoint/2010/main" val="13238748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343400" y="2581905"/>
            <a:ext cx="5095875" cy="3818895"/>
          </a:xfrm>
          <a:prstGeom prst="rect">
            <a:avLst/>
          </a:prstGeom>
        </p:spPr>
      </p:pic>
      <p:sp>
        <p:nvSpPr>
          <p:cNvPr id="16385" name="Title 1"/>
          <p:cNvSpPr>
            <a:spLocks noGrp="1"/>
          </p:cNvSpPr>
          <p:nvPr>
            <p:ph type="title"/>
          </p:nvPr>
        </p:nvSpPr>
        <p:spPr/>
        <p:txBody>
          <a:bodyPr/>
          <a:lstStyle/>
          <a:p>
            <a:r>
              <a:rPr lang="en-US" dirty="0" smtClean="0"/>
              <a:t>WIC Webpages</a:t>
            </a:r>
          </a:p>
        </p:txBody>
      </p:sp>
      <p:sp>
        <p:nvSpPr>
          <p:cNvPr id="16387" name="Content Placeholder 2"/>
          <p:cNvSpPr txBox="1">
            <a:spLocks/>
          </p:cNvSpPr>
          <p:nvPr/>
        </p:nvSpPr>
        <p:spPr bwMode="auto">
          <a:xfrm>
            <a:off x="457200" y="1905000"/>
            <a:ext cx="5334000" cy="4221163"/>
          </a:xfrm>
          <a:prstGeom prst="rect">
            <a:avLst/>
          </a:prstGeom>
          <a:noFill/>
          <a:ln w="9525">
            <a:noFill/>
            <a:miter lim="800000"/>
            <a:headEnd/>
            <a:tailEnd/>
          </a:ln>
        </p:spPr>
        <p:txBody>
          <a:bodyPr/>
          <a:lstStyle/>
          <a:p>
            <a:pPr marL="342900" indent="-342900" fontAlgn="base">
              <a:spcBef>
                <a:spcPct val="20000"/>
              </a:spcBef>
              <a:spcAft>
                <a:spcPct val="0"/>
              </a:spcAft>
              <a:buFont typeface="Arial" charset="0"/>
              <a:buChar char="•"/>
            </a:pPr>
            <a:r>
              <a:rPr lang="en-US" sz="3200" dirty="0" smtClean="0">
                <a:solidFill>
                  <a:srgbClr val="0079C0"/>
                </a:solidFill>
              </a:rPr>
              <a:t>eWIC Resource pages</a:t>
            </a:r>
          </a:p>
          <a:p>
            <a:pPr marL="800100" lvl="1" indent="-342900" fontAlgn="base">
              <a:spcBef>
                <a:spcPct val="20000"/>
              </a:spcBef>
              <a:spcAft>
                <a:spcPct val="0"/>
              </a:spcAft>
              <a:buFont typeface="Arial" charset="0"/>
              <a:buChar char="•"/>
            </a:pPr>
            <a:r>
              <a:rPr lang="en-US" sz="3200" dirty="0" err="1" smtClean="0">
                <a:solidFill>
                  <a:srgbClr val="0079C0"/>
                </a:solidFill>
              </a:rPr>
              <a:t>CeRT</a:t>
            </a:r>
            <a:endParaRPr lang="en-US" sz="3200" dirty="0" smtClean="0">
              <a:solidFill>
                <a:srgbClr val="0079C0"/>
              </a:solidFill>
            </a:endParaRPr>
          </a:p>
          <a:p>
            <a:pPr marL="800100" lvl="1" indent="-342900" fontAlgn="base">
              <a:spcBef>
                <a:spcPct val="20000"/>
              </a:spcBef>
              <a:spcAft>
                <a:spcPct val="0"/>
              </a:spcAft>
              <a:buFont typeface="Arial" charset="0"/>
              <a:buChar char="•"/>
            </a:pPr>
            <a:r>
              <a:rPr lang="en-US" sz="3200" dirty="0" smtClean="0">
                <a:solidFill>
                  <a:srgbClr val="0079C0"/>
                </a:solidFill>
              </a:rPr>
              <a:t>Webinars</a:t>
            </a:r>
          </a:p>
          <a:p>
            <a:pPr marL="800100" lvl="1" indent="-342900" fontAlgn="base">
              <a:spcBef>
                <a:spcPct val="20000"/>
              </a:spcBef>
              <a:spcAft>
                <a:spcPct val="0"/>
              </a:spcAft>
              <a:buFont typeface="Arial" charset="0"/>
              <a:buChar char="•"/>
            </a:pPr>
            <a:r>
              <a:rPr lang="en-US" sz="3200" dirty="0" smtClean="0">
                <a:solidFill>
                  <a:srgbClr val="0079C0"/>
                </a:solidFill>
              </a:rPr>
              <a:t>Status Reports</a:t>
            </a:r>
          </a:p>
          <a:p>
            <a:pPr marL="342900" indent="-342900" fontAlgn="base">
              <a:spcBef>
                <a:spcPct val="20000"/>
              </a:spcBef>
              <a:spcAft>
                <a:spcPct val="0"/>
              </a:spcAft>
              <a:buFont typeface="Arial" charset="0"/>
              <a:buChar char="•"/>
            </a:pPr>
            <a:r>
              <a:rPr lang="en-US" sz="3200" dirty="0" smtClean="0">
                <a:solidFill>
                  <a:srgbClr val="0079C0"/>
                </a:solidFill>
              </a:rPr>
              <a:t>Updated Policies</a:t>
            </a:r>
          </a:p>
          <a:p>
            <a:pPr marL="342900" indent="-342900" fontAlgn="base">
              <a:spcBef>
                <a:spcPct val="20000"/>
              </a:spcBef>
              <a:spcAft>
                <a:spcPct val="0"/>
              </a:spcAft>
              <a:buFont typeface="Arial" charset="0"/>
              <a:buChar char="•"/>
            </a:pPr>
            <a:r>
              <a:rPr lang="en-US" sz="3200" dirty="0" smtClean="0">
                <a:solidFill>
                  <a:srgbClr val="0079C0"/>
                </a:solidFill>
              </a:rPr>
              <a:t>TWIST Training manual</a:t>
            </a:r>
            <a:endParaRPr lang="en-US" sz="3200" dirty="0">
              <a:solidFill>
                <a:srgbClr val="0079C0"/>
              </a:solidFill>
            </a:endParaRPr>
          </a:p>
          <a:p>
            <a:pPr marL="342900" indent="-342900" fontAlgn="base">
              <a:spcBef>
                <a:spcPct val="20000"/>
              </a:spcBef>
              <a:spcAft>
                <a:spcPct val="0"/>
              </a:spcAft>
              <a:buFont typeface="Arial" charset="0"/>
              <a:buChar char="•"/>
            </a:pPr>
            <a:endParaRPr lang="en-US" sz="3200" dirty="0">
              <a:solidFill>
                <a:srgbClr val="0079C0"/>
              </a:solidFill>
            </a:endParaRPr>
          </a:p>
          <a:p>
            <a:pPr marL="342900" indent="-342900" fontAlgn="base">
              <a:spcBef>
                <a:spcPct val="20000"/>
              </a:spcBef>
              <a:spcAft>
                <a:spcPct val="0"/>
              </a:spcAft>
              <a:buFont typeface="Arial" charset="0"/>
              <a:buChar char="•"/>
            </a:pPr>
            <a:endParaRPr lang="en-US" sz="3200" dirty="0">
              <a:solidFill>
                <a:srgbClr val="0079C0"/>
              </a:solidFill>
            </a:endParaRPr>
          </a:p>
        </p:txBody>
      </p:sp>
      <p:sp>
        <p:nvSpPr>
          <p:cNvPr id="2" name="Slide Number Placeholder 1"/>
          <p:cNvSpPr>
            <a:spLocks noGrp="1"/>
          </p:cNvSpPr>
          <p:nvPr>
            <p:ph type="sldNum" sz="quarter" idx="12"/>
          </p:nvPr>
        </p:nvSpPr>
        <p:spPr/>
        <p:txBody>
          <a:bodyPr/>
          <a:lstStyle/>
          <a:p>
            <a:pPr>
              <a:defRPr/>
            </a:pPr>
            <a:fld id="{8B55CCB5-A3C6-44C4-BAFA-E73AE7197402}" type="slidenum">
              <a:rPr lang="en-US" smtClean="0">
                <a:solidFill>
                  <a:srgbClr val="0079C0">
                    <a:tint val="75000"/>
                  </a:srgbClr>
                </a:solidFill>
              </a:rPr>
              <a:pPr>
                <a:defRPr/>
              </a:pPr>
              <a:t>58</a:t>
            </a:fld>
            <a:endParaRPr lang="en-US">
              <a:solidFill>
                <a:srgbClr val="0079C0">
                  <a:tint val="75000"/>
                </a:srgbClr>
              </a:solidFill>
            </a:endParaRPr>
          </a:p>
        </p:txBody>
      </p:sp>
    </p:spTree>
    <p:extLst>
      <p:ext uri="{BB962C8B-B14F-4D97-AF65-F5344CB8AC3E}">
        <p14:creationId xmlns:p14="http://schemas.microsoft.com/office/powerpoint/2010/main" val="12202266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axpixel.freegreatpicture.com/static/photo/1x/Question-Mark-Questions-What-Why-How-Where-Who-13284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 y="609600"/>
            <a:ext cx="9144000" cy="64484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solidFill>
                  <a:schemeClr val="bg1"/>
                </a:solidFill>
              </a:rPr>
              <a:t>Questions?</a:t>
            </a:r>
            <a:endParaRPr lang="en-US" dirty="0">
              <a:solidFill>
                <a:schemeClr val="bg1"/>
              </a:solidFill>
            </a:endParaRPr>
          </a:p>
        </p:txBody>
      </p:sp>
    </p:spTree>
    <p:extLst>
      <p:ext uri="{BB962C8B-B14F-4D97-AF65-F5344CB8AC3E}">
        <p14:creationId xmlns:p14="http://schemas.microsoft.com/office/powerpoint/2010/main" val="3045935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need to do?</a:t>
            </a:r>
            <a:endParaRPr lang="en-US" dirty="0"/>
          </a:p>
        </p:txBody>
      </p:sp>
      <p:pic>
        <p:nvPicPr>
          <p:cNvPr id="7" name="Content Placeholder 6"/>
          <p:cNvPicPr>
            <a:picLocks noGrp="1" noChangeAspect="1"/>
          </p:cNvPicPr>
          <p:nvPr>
            <p:ph idx="1"/>
          </p:nvPr>
        </p:nvPicPr>
        <p:blipFill>
          <a:blip r:embed="rId3"/>
          <a:stretch>
            <a:fillRect/>
          </a:stretch>
        </p:blipFill>
        <p:spPr>
          <a:xfrm>
            <a:off x="1447800" y="1665514"/>
            <a:ext cx="6096000" cy="3429000"/>
          </a:xfrm>
          <a:prstGeom prst="rect">
            <a:avLst/>
          </a:prstGeom>
        </p:spPr>
      </p:pic>
      <p:sp>
        <p:nvSpPr>
          <p:cNvPr id="4" name="AutoShape 2" descr="https://exchanges.state.gov/files/exchanges/styles/gallery_carousel/public/field_photogallery_photos/640x360_trackandfieldathletesfromthecaribbeanvisitus7.jpg?itok=u6hkir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https://exchanges.state.gov/files/exchanges/styles/gallery_carousel/public/field_photogallery_photos/640x360_trackandfieldathletesfromthecaribbeanvisitus7.jpg?itok=u6hkir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TextBox 7"/>
          <p:cNvSpPr txBox="1"/>
          <p:nvPr/>
        </p:nvSpPr>
        <p:spPr>
          <a:xfrm>
            <a:off x="533400" y="5562600"/>
            <a:ext cx="8077200" cy="769441"/>
          </a:xfrm>
          <a:prstGeom prst="rect">
            <a:avLst/>
          </a:prstGeom>
          <a:noFill/>
        </p:spPr>
        <p:txBody>
          <a:bodyPr wrap="square" rtlCol="0">
            <a:spAutoFit/>
          </a:bodyPr>
          <a:lstStyle/>
          <a:p>
            <a:pPr algn="ctr"/>
            <a:r>
              <a:rPr lang="en-US" sz="4400" dirty="0" smtClean="0"/>
              <a:t>Start with “concept mapping”</a:t>
            </a:r>
            <a:endParaRPr lang="en-US" sz="4400" dirty="0"/>
          </a:p>
        </p:txBody>
      </p:sp>
    </p:spTree>
    <p:extLst>
      <p:ext uri="{BB962C8B-B14F-4D97-AF65-F5344CB8AC3E}">
        <p14:creationId xmlns:p14="http://schemas.microsoft.com/office/powerpoint/2010/main" val="24221829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3900"/>
            <a:ext cx="9144000" cy="1066800"/>
          </a:xfrm>
        </p:spPr>
        <p:txBody>
          <a:bodyPr>
            <a:normAutofit fontScale="90000"/>
          </a:bodyPr>
          <a:lstStyle/>
          <a:p>
            <a:r>
              <a:rPr lang="en-US" dirty="0" smtClean="0"/>
              <a:t>Concepts get sorted by topic, </a:t>
            </a:r>
            <a:br>
              <a:rPr lang="en-US" dirty="0" smtClean="0"/>
            </a:br>
            <a:r>
              <a:rPr lang="en-US" dirty="0" smtClean="0"/>
              <a:t>audience, and sequence</a:t>
            </a:r>
            <a:endParaRPr lang="en-US" dirty="0"/>
          </a:p>
        </p:txBody>
      </p:sp>
      <p:sp>
        <p:nvSpPr>
          <p:cNvPr id="3" name="Content Placeholder 2"/>
          <p:cNvSpPr>
            <a:spLocks noGrp="1"/>
          </p:cNvSpPr>
          <p:nvPr>
            <p:ph idx="1"/>
          </p:nvPr>
        </p:nvSpPr>
        <p:spPr/>
        <p:txBody>
          <a:bodyPr/>
          <a:lstStyle/>
          <a:p>
            <a:endParaRPr lang="en-US" dirty="0"/>
          </a:p>
        </p:txBody>
      </p:sp>
      <p:pic>
        <p:nvPicPr>
          <p:cNvPr id="7170" name="Picture 2" descr="https://i.ytimg.com/vi/em8HfqBY4Fc/maxres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9211732"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842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Complex topics take lots of warm up</a:t>
            </a:r>
            <a:endParaRPr lang="en-US" dirty="0"/>
          </a:p>
        </p:txBody>
      </p:sp>
      <p:sp>
        <p:nvSpPr>
          <p:cNvPr id="3" name="Content Placeholder 2"/>
          <p:cNvSpPr>
            <a:spLocks noGrp="1"/>
          </p:cNvSpPr>
          <p:nvPr>
            <p:ph idx="1"/>
          </p:nvPr>
        </p:nvSpPr>
        <p:spPr/>
        <p:txBody>
          <a:bodyPr/>
          <a:lstStyle/>
          <a:p>
            <a:endParaRPr lang="en-US" dirty="0"/>
          </a:p>
        </p:txBody>
      </p:sp>
      <p:pic>
        <p:nvPicPr>
          <p:cNvPr id="3074" name="Picture 2" descr="https://cdn.pixabay.com/photo/2016/04/24/05/52/fitness-1348867_960_7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2032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Curriculum development</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716" y="1752600"/>
            <a:ext cx="9173564" cy="4953000"/>
          </a:xfrm>
        </p:spPr>
      </p:pic>
    </p:spTree>
    <p:extLst>
      <p:ext uri="{BB962C8B-B14F-4D97-AF65-F5344CB8AC3E}">
        <p14:creationId xmlns:p14="http://schemas.microsoft.com/office/powerpoint/2010/main" val="26120611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
      <a:dk1>
        <a:srgbClr val="0079C0"/>
      </a:dk1>
      <a:lt1>
        <a:srgbClr val="FFFFFF"/>
      </a:lt1>
      <a:dk2>
        <a:srgbClr val="000000"/>
      </a:dk2>
      <a:lt2>
        <a:srgbClr val="808080"/>
      </a:lt2>
      <a:accent1>
        <a:srgbClr val="F68026"/>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9050"/>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ustom 2">
      <a:dk1>
        <a:srgbClr val="0079C0"/>
      </a:dk1>
      <a:lt1>
        <a:srgbClr val="FFFFFF"/>
      </a:lt1>
      <a:dk2>
        <a:srgbClr val="000000"/>
      </a:dk2>
      <a:lt2>
        <a:srgbClr val="808080"/>
      </a:lt2>
      <a:accent1>
        <a:srgbClr val="F68026"/>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9050"/>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URL xmlns="http://schemas.microsoft.com/sharepoint/v3">
      <Url>https://www.oregon.gov/oha/PH/HEALTHYPEOPLEFAMILIES/WIC/Documents/ewic-showcase/02-ewic-sc-clinic-readiness.pptx</Url>
      <Description>Slide 1</Description>
    </URL>
    <PublishingExpirationDate xmlns="http://schemas.microsoft.com/sharepoint/v3" xsi:nil="true"/>
    <PublishingStartDate xmlns="http://schemas.microsoft.com/sharepoint/v3" xsi:nil="true"/>
    <IACategory xmlns="59da1016-2a1b-4f8a-9768-d7a4932f6f16" xsi:nil="true"/>
    <IASubtopic xmlns="59da1016-2a1b-4f8a-9768-d7a4932f6f16" xsi:nil="true"/>
    <Meta_x0020_Description xmlns="f144fd3f-61b7-45a4-a8a5-a00a4ffd3675" xsi:nil="true"/>
    <DocumentExpirationDate xmlns="59da1016-2a1b-4f8a-9768-d7a4932f6f16" xsi:nil="true"/>
    <IATopic xmlns="59da1016-2a1b-4f8a-9768-d7a4932f6f16" xsi:nil="true"/>
    <Meta_x0020_Keywords xmlns="f144fd3f-61b7-45a4-a8a5-a00a4ffd367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012CDB5CCD2847B46468FD3DF1DE6F" ma:contentTypeVersion="18" ma:contentTypeDescription="Create a new document." ma:contentTypeScope="" ma:versionID="83cd168dfd4f560a5ae9f127886bf666">
  <xsd:schema xmlns:xsd="http://www.w3.org/2001/XMLSchema" xmlns:xs="http://www.w3.org/2001/XMLSchema" xmlns:p="http://schemas.microsoft.com/office/2006/metadata/properties" xmlns:ns1="http://schemas.microsoft.com/sharepoint/v3" xmlns:ns2="59da1016-2a1b-4f8a-9768-d7a4932f6f16" xmlns:ns3="f144fd3f-61b7-45a4-a8a5-a00a4ffd3675" targetNamespace="http://schemas.microsoft.com/office/2006/metadata/properties" ma:root="true" ma:fieldsID="d12f2be80cb9e9a210af77d7981c0c3e" ns1:_="" ns2:_="" ns3:_="">
    <xsd:import namespace="http://schemas.microsoft.com/sharepoint/v3"/>
    <xsd:import namespace="59da1016-2a1b-4f8a-9768-d7a4932f6f16"/>
    <xsd:import namespace="f144fd3f-61b7-45a4-a8a5-a00a4ffd3675"/>
    <xsd:element name="properties">
      <xsd:complexType>
        <xsd:sequence>
          <xsd:element name="documentManagement">
            <xsd:complexType>
              <xsd:all>
                <xsd:element ref="ns2:IACategory" minOccurs="0"/>
                <xsd:element ref="ns2:IATopic" minOccurs="0"/>
                <xsd:element ref="ns2:IASubtopic" minOccurs="0"/>
                <xsd:element ref="ns2:DocumentExpirationDate" minOccurs="0"/>
                <xsd:element ref="ns3:Meta_x0020_Description" minOccurs="0"/>
                <xsd:element ref="ns3:Meta_x0020_Keywords" minOccurs="0"/>
                <xsd:element ref="ns1:PublishingStartDate" minOccurs="0"/>
                <xsd:element ref="ns1:PublishingExpirationDate" minOccurs="0"/>
                <xsd:element ref="ns1:URL"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element name="URL" ma:index="12" nillable="true" ma:displayName="URL" ma:format="Hyperlink" ma:internalName="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da1016-2a1b-4f8a-9768-d7a4932f6f16" elementFormDefault="qualified">
    <xsd:import namespace="http://schemas.microsoft.com/office/2006/documentManagement/types"/>
    <xsd:import namespace="http://schemas.microsoft.com/office/infopath/2007/PartnerControls"/>
    <xsd:element name="IACategory" ma:index="4" nillable="true" ma:displayName="IA Category" ma:format="Dropdown" ma:internalName="IACategory" ma:readOnly="false">
      <xsd:simpleType>
        <xsd:restriction base="dms:Choice">
          <xsd:enumeration value="About OHA"/>
          <xsd:enumeration value="Programs and Services"/>
          <xsd:enumeration value="Oregon Health Plan"/>
          <xsd:enumeration value="Health System Reform"/>
          <xsd:enumeration value="Licenses and Certificates"/>
          <xsd:enumeration value="Public Health"/>
        </xsd:restriction>
      </xsd:simpleType>
    </xsd:element>
    <xsd:element name="IATopic" ma:index="5" nillable="true" ma:displayName="IA Topic" ma:format="Dropdown" ma:internalName="IATopic" ma:readOnly="false">
      <xsd:simpleType>
        <xsd:restriction base="dms:Choice">
          <xsd:enumeration value="About OHA - Agency Communications"/>
          <xsd:enumeration value="About OHA - Budget"/>
          <xsd:enumeration value="About OHA - Contacts"/>
          <xsd:enumeration value="About OHA - Grants &amp; Contracts"/>
          <xsd:enumeration value="About OHA - Jobs &amp; Employment"/>
          <xsd:enumeration value="About OHA - Organization"/>
          <xsd:enumeration value="About OHA - Policies"/>
          <xsd:enumeration value="About OHA - Public Meetings"/>
          <xsd:enumeration value="About OHA - Public Records"/>
          <xsd:enumeration value="About OHA - Questions &amp; Comments"/>
          <xsd:enumeration value="About OHA - Reports &amp; Data"/>
          <xsd:enumeration value="About OHA - Rulemaking"/>
          <xsd:enumeration value="Programs and Services - Behavioral Health"/>
          <xsd:enumeration value="Programs and Services - Contacts"/>
          <xsd:enumeration value="Programs and Services - Coordinated Care"/>
          <xsd:enumeration value="Programs and Services - Disease"/>
          <xsd:enumeration value="Programs and Services - Environment"/>
          <xsd:enumeration value="Programs and Services - Health Resources"/>
          <xsd:enumeration value="Programs and Services - OEBB"/>
          <xsd:enumeration value="Programs and Services - Oregon Health Plan"/>
          <xsd:enumeration value="Programs and Services - Oregon State Hospital"/>
          <xsd:enumeration value="Programs and Services - PEBB"/>
          <xsd:enumeration value="Programs and Services - Pharmacy"/>
          <xsd:enumeration value="Programs and Services - Prevention"/>
          <xsd:enumeration value="Programs and Services - Safety"/>
          <xsd:enumeration value="Oregon Health Plan - Agency Communications"/>
          <xsd:enumeration value="Oregon Health Plan - Benefits"/>
          <xsd:enumeration value="Oregon Health Plan - Contacts"/>
          <xsd:enumeration value="Oregon Health Plan - Coordinated Care"/>
          <xsd:enumeration value="Oregon Health Plan - Grants &amp; Contracts"/>
          <xsd:enumeration value="Oregon Health Plan - Health Resources"/>
          <xsd:enumeration value="Oregon Health Plan - Policies"/>
          <xsd:enumeration value="Oregon Health Plan - Providers and Partners"/>
          <xsd:enumeration value="Oregon Health Plan - Public Meetings"/>
          <xsd:enumeration value="Oregon Health Plan - Questions &amp; Comments"/>
          <xsd:enumeration value="Oregon Health Plan - Rule Making"/>
          <xsd:enumeration value="Health System Reform - Agency Communications"/>
          <xsd:enumeration value="Health System Reform - Coordinated Care"/>
          <xsd:enumeration value="Health System Reform - Public Meetings"/>
          <xsd:enumeration value="Health System Reform - Questions &amp; Comments"/>
          <xsd:enumeration value="Health System Reform - Reports &amp; Data"/>
          <xsd:enumeration value="Licenses and Certificates - Certificates"/>
          <xsd:enumeration value="Licenses and Certificates - Contacts"/>
          <xsd:enumeration value="Licenses and Certificates - Licenses"/>
          <xsd:enumeration value="Licenses and Certificates - Vital Records"/>
          <xsd:enumeration value="Public Health - Agency Communications"/>
          <xsd:enumeration value="Public Health - Contacts"/>
          <xsd:enumeration value="Public Health - Disease"/>
          <xsd:enumeration value="Public Health - Environment"/>
          <xsd:enumeration value="Public Health - Health Resources"/>
          <xsd:enumeration value="Public Health - Questions &amp; Comments"/>
          <xsd:enumeration value="Public Health - Prevention"/>
          <xsd:enumeration value="Public Health - Providers and Partners"/>
          <xsd:enumeration value="Public Health - Reports &amp; Data"/>
          <xsd:enumeration value="Public Health - Safety"/>
          <xsd:enumeration value="Public Health - Vital Records"/>
        </xsd:restriction>
      </xsd:simpleType>
    </xsd:element>
    <xsd:element name="IASubtopic" ma:index="6" nillable="true" ma:displayName="IA Subtopic" ma:format="Dropdown" ma:internalName="IASubtopic" ma:readOnly="false">
      <xsd:simpleType>
        <xsd:restriction base="dms:Choice">
          <xsd:enumeration value="Addiction Services - Alcohol"/>
          <xsd:enumeration value="Addiction Services - Drug"/>
          <xsd:enumeration value="Addiction Services - Gambling"/>
          <xsd:enumeration value="Addiction Services - Tobacco"/>
          <xsd:enumeration value="Applications"/>
          <xsd:enumeration value="Benefits - Health Plans"/>
          <xsd:enumeration value="Benefits - OEBB"/>
          <xsd:enumeration value="Benefits - OHP"/>
          <xsd:enumeration value="Benefits - PEBB"/>
          <xsd:enumeration value="Benefits - Retirement"/>
          <xsd:enumeration value="Budget - Agency Summary"/>
          <xsd:enumeration value="Budget - Agency Request (ARB)"/>
          <xsd:enumeration value="Budget - Governors Budget"/>
          <xsd:enumeration value="Budget - Infrastructure"/>
          <xsd:enumeration value="Budget - Legislatively Adopted (LAB)"/>
          <xsd:enumeration value="Budget - Legislative action"/>
          <xsd:enumeration value="Budget - Overview"/>
          <xsd:enumeration value="Budget - Policy Option Package (POP)"/>
          <xsd:enumeration value="Budget - Priorities"/>
          <xsd:enumeration value="Budget - Program"/>
          <xsd:enumeration value="Budget - Reduction"/>
          <xsd:enumeration value="Budget - Strategic funding proposal"/>
          <xsd:enumeration value="Budget - Special report"/>
          <xsd:enumeration value="Budget - Stakeholder meeting"/>
          <xsd:enumeration value="CCO - Contact"/>
          <xsd:enumeration value="CCO - Audited Financial Statement"/>
          <xsd:enumeration value="CCO - Interim Financial Statement"/>
          <xsd:enumeration value="CCO - Internal Financial Statement"/>
          <xsd:enumeration value="Clean Air"/>
          <xsd:enumeration value="Clean Water"/>
          <xsd:enumeration value="Clinics"/>
          <xsd:enumeration value="Commissions"/>
          <xsd:enumeration value="Committee Members"/>
          <xsd:enumeration value="Committees"/>
          <xsd:enumeration value="Crisis Services"/>
          <xsd:enumeration value="Drug Addiction Services"/>
          <xsd:enumeration value="Electronic Health Care Records (EHR)"/>
          <xsd:enumeration value="Emergency Preparedness"/>
          <xsd:enumeration value="Environmental Pollution"/>
          <xsd:enumeration value="Featured Content"/>
          <xsd:enumeration value="Fees"/>
          <xsd:enumeration value="Health Services - Primary Care Home"/>
          <xsd:enumeration value="Health Services - Prioritized list"/>
          <xsd:enumeration value="ICD-10"/>
          <xsd:enumeration value="Immunizations"/>
          <xsd:enumeration value="Legislation - Bills"/>
          <xsd:enumeration value="Legislation - Contact"/>
          <xsd:enumeration value="Legislation - Highlights"/>
          <xsd:enumeration value="Legislation - Session Summary"/>
          <xsd:enumeration value="Materials - Commission"/>
          <xsd:enumeration value="Materials - Committee"/>
          <xsd:enumeration value="Materials - Coverage Guidance"/>
          <xsd:enumeration value="Materials - Evidence-based Guidelines"/>
          <xsd:enumeration value="Materials - Health care plan details"/>
          <xsd:enumeration value="Materials - Health care plan overview"/>
          <xsd:enumeration value="Materials - Meeting Document"/>
          <xsd:enumeration value="Materials - Meeting Recording"/>
          <xsd:enumeration value="Materials - Meeting Schedule"/>
          <xsd:enumeration value="Materials - Open Enrollment"/>
          <xsd:enumeration value="Materials - Training"/>
          <xsd:enumeration value="Materials - Webinar"/>
          <xsd:enumeration value="Materials - Workgroup"/>
          <xsd:enumeration value="Medical Marijuana (OMMP)"/>
          <xsd:enumeration value="Medical Services"/>
          <xsd:enumeration value="Meeting Document"/>
          <xsd:enumeration value="Meeting Schedule"/>
          <xsd:enumeration value="Mental Health Services"/>
          <xsd:enumeration value="Metrics - Behavioral Health"/>
          <xsd:enumeration value="Metrics - CCO"/>
          <xsd:enumeration value="Metrics - Demographics"/>
          <xsd:enumeration value="Metrics - Hospital Performance"/>
          <xsd:enumeration value="Metrics - Incentive"/>
          <xsd:enumeration value="Metrics - Measures and Outcomes Tracking (MOTS)"/>
          <xsd:enumeration value="Metrics - ONE Eligibility system"/>
          <xsd:enumeration value="Metrics - Prevention"/>
          <xsd:enumeration value="Metrics - Rural health"/>
          <xsd:enumeration value="Metrics - State-Wide"/>
          <xsd:enumeration value="News Letter"/>
          <xsd:enumeration value="News Release"/>
          <xsd:enumeration value="OHP - Medicaid Waiver"/>
          <xsd:enumeration value="OHP - Provider Announcement"/>
          <xsd:enumeration value="OHP - Provider Rates"/>
          <xsd:enumeration value="Preferred Drug List"/>
          <xsd:enumeration value="Prescription Drugs - Monitoring"/>
          <xsd:enumeration value="Prescription Drugs - Preferred List"/>
          <xsd:enumeration value="Prescription Drugs - Subsidy"/>
          <xsd:enumeration value="Prescription Drugs Subsidy"/>
          <xsd:enumeration value="Technical Assistance"/>
          <xsd:enumeration value="Training"/>
          <xsd:enumeration value="Vital Statistics - Birth Certificate"/>
          <xsd:enumeration value="Vital Statistics - Certificate Death"/>
          <xsd:enumeration value="Vital Statistics - Data Use Requests"/>
          <xsd:enumeration value="Vital Statistics - Divorce Data"/>
          <xsd:enumeration value="Vital Statistics - Domestic Partnership Data"/>
          <xsd:enumeration value="Vital Statistics - Fetal Death Data"/>
          <xsd:enumeration value="Vital Statistics - Marriage Data"/>
          <xsd:enumeration value="Vital Statistics - Teen Pregnancy Data"/>
          <xsd:enumeration value="Wellness - Exercise"/>
          <xsd:enumeration value="Wellness - HEM"/>
          <xsd:enumeration value="Wellness - Intervention"/>
          <xsd:enumeration value="Wellness - Pain Management"/>
          <xsd:enumeration value="Wellness - Reproductive Health"/>
          <xsd:enumeration value="Wellness - Stress Relief"/>
        </xsd:restriction>
      </xsd:simpleType>
    </xsd:element>
    <xsd:element name="DocumentExpirationDate" ma:index="7" nillable="true" ma:displayName="Document Expiration Date" ma:format="DateOnly" ma:internalName="DocumentExpirationDate" ma:readOnly="false">
      <xsd:simpleType>
        <xsd:restriction base="dms:DateTime"/>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144fd3f-61b7-45a4-a8a5-a00a4ffd3675" elementFormDefault="qualified">
    <xsd:import namespace="http://schemas.microsoft.com/office/2006/documentManagement/types"/>
    <xsd:import namespace="http://schemas.microsoft.com/office/infopath/2007/PartnerControls"/>
    <xsd:element name="Meta_x0020_Description" ma:index="8" nillable="true" ma:displayName="Meta Description" ma:internalName="Meta_x0020_Description" ma:readOnly="false">
      <xsd:simpleType>
        <xsd:restriction base="dms:Text"/>
      </xsd:simpleType>
    </xsd:element>
    <xsd:element name="Meta_x0020_Keywords" ma:index="9" nillable="true" ma:displayName="Meta Keywords" ma:internalName="Meta_x0020_Keywords"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781023-AFDA-4806-9A1E-CFEFD609D277}"/>
</file>

<file path=customXml/itemProps2.xml><?xml version="1.0" encoding="utf-8"?>
<ds:datastoreItem xmlns:ds="http://schemas.openxmlformats.org/officeDocument/2006/customXml" ds:itemID="{58A54DDD-CB1C-44E6-B4C6-D92A491D27DA}"/>
</file>

<file path=customXml/itemProps3.xml><?xml version="1.0" encoding="utf-8"?>
<ds:datastoreItem xmlns:ds="http://schemas.openxmlformats.org/officeDocument/2006/customXml" ds:itemID="{F311427E-A5EF-4BEC-A844-5200EDDB9311}"/>
</file>

<file path=docProps/app.xml><?xml version="1.0" encoding="utf-8"?>
<Properties xmlns="http://schemas.openxmlformats.org/officeDocument/2006/extended-properties" xmlns:vt="http://schemas.openxmlformats.org/officeDocument/2006/docPropsVTypes">
  <TotalTime>55492</TotalTime>
  <Words>6078</Words>
  <Application>Microsoft Office PowerPoint</Application>
  <PresentationFormat>On-screen Show (4:3)</PresentationFormat>
  <Paragraphs>364</Paragraphs>
  <Slides>59</Slides>
  <Notes>59</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59</vt:i4>
      </vt:variant>
    </vt:vector>
  </HeadingPairs>
  <TitlesOfParts>
    <vt:vector size="63" baseType="lpstr">
      <vt:lpstr>Arial</vt:lpstr>
      <vt:lpstr>Calibri</vt:lpstr>
      <vt:lpstr>Office Theme</vt:lpstr>
      <vt:lpstr>1_Office Theme</vt:lpstr>
      <vt:lpstr>Getting ready for the big event! Clinic Readiness, Implementation and Training </vt:lpstr>
      <vt:lpstr>Preparing for the event</vt:lpstr>
      <vt:lpstr>Concerns and worries</vt:lpstr>
      <vt:lpstr>Check out our website</vt:lpstr>
      <vt:lpstr>PowerPoint Presentation</vt:lpstr>
      <vt:lpstr>What do we need to do?</vt:lpstr>
      <vt:lpstr>Concepts get sorted by topic,  audience, and sequence</vt:lpstr>
      <vt:lpstr>Complex topics take lots of warm up</vt:lpstr>
      <vt:lpstr>Curriculum development</vt:lpstr>
      <vt:lpstr>Flexibility is key</vt:lpstr>
      <vt:lpstr>Readiness Activity Timeline</vt:lpstr>
      <vt:lpstr>Final Event: Face-to-face Training </vt:lpstr>
      <vt:lpstr>We needed a plan and a schedule</vt:lpstr>
      <vt:lpstr>Flip from vouchers to eWIC</vt:lpstr>
      <vt:lpstr>PowerPoint Presentation</vt:lpstr>
      <vt:lpstr>Someone has to go first</vt:lpstr>
      <vt:lpstr>Pilot support</vt:lpstr>
      <vt:lpstr>Developing training tools</vt:lpstr>
      <vt:lpstr>Policy changes</vt:lpstr>
      <vt:lpstr>Communication Strategies</vt:lpstr>
      <vt:lpstr>eWIC Status reports</vt:lpstr>
      <vt:lpstr>eWIC Technical Assistance Calls</vt:lpstr>
      <vt:lpstr>Quarterly meetings</vt:lpstr>
      <vt:lpstr>Nutrition Consultant Support</vt:lpstr>
      <vt:lpstr>Questions?</vt:lpstr>
      <vt:lpstr>PowerPoint Presentation</vt:lpstr>
      <vt:lpstr>Clinic eWIC Readiness Toolkit (CeRT)</vt:lpstr>
      <vt:lpstr>CeRT: Introduction</vt:lpstr>
      <vt:lpstr>Glossary of Terms and Acronyms</vt:lpstr>
      <vt:lpstr>Glossary of Terms and Acronyms</vt:lpstr>
      <vt:lpstr>CeRT: Conversion and Participant Notification</vt:lpstr>
      <vt:lpstr>CeRT: Appointment Scheduling and Caseload Management</vt:lpstr>
      <vt:lpstr>CeRT: Clinic Flow</vt:lpstr>
      <vt:lpstr>CeRT: Equipment- current and new</vt:lpstr>
      <vt:lpstr>CeRT: eWIC Cards and Inventory</vt:lpstr>
      <vt:lpstr>CeRT: Participant Materials</vt:lpstr>
      <vt:lpstr>CeRT: Partner Notification</vt:lpstr>
      <vt:lpstr>CeRT: Policy Changes </vt:lpstr>
      <vt:lpstr>Webinars</vt:lpstr>
      <vt:lpstr>Webinars</vt:lpstr>
      <vt:lpstr>Webinars</vt:lpstr>
      <vt:lpstr>Readiness Activity Timeline</vt:lpstr>
      <vt:lpstr>Task Checklist</vt:lpstr>
      <vt:lpstr>CeRT Activity</vt:lpstr>
      <vt:lpstr>Communication with staff</vt:lpstr>
      <vt:lpstr>Monthly Technical Assistance Conference Calls</vt:lpstr>
      <vt:lpstr>eWIC Policies</vt:lpstr>
      <vt:lpstr>eWIC Policies</vt:lpstr>
      <vt:lpstr>Ordering and Securing eWIC cards</vt:lpstr>
      <vt:lpstr>WIC Cardholder Requirements</vt:lpstr>
      <vt:lpstr>First and Second Cardholders</vt:lpstr>
      <vt:lpstr>Participant Rights and Responsibilities</vt:lpstr>
      <vt:lpstr>Participant Signature Form</vt:lpstr>
      <vt:lpstr>Ongoing Communication Methods </vt:lpstr>
      <vt:lpstr>Status Reports</vt:lpstr>
      <vt:lpstr>Partner Communications</vt:lpstr>
      <vt:lpstr>Communication to WIC Participants</vt:lpstr>
      <vt:lpstr>WIC Webpages</vt:lpstr>
      <vt:lpstr>Questions?</vt:lpstr>
    </vt:vector>
  </TitlesOfParts>
  <Company>DHS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HW</dc:creator>
  <cp:lastModifiedBy>Mcgee Kimberly O</cp:lastModifiedBy>
  <cp:revision>512</cp:revision>
  <cp:lastPrinted>2017-02-23T20:04:55Z</cp:lastPrinted>
  <dcterms:created xsi:type="dcterms:W3CDTF">2012-02-13T22:17:43Z</dcterms:created>
  <dcterms:modified xsi:type="dcterms:W3CDTF">2017-03-17T18:40:31Z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0x01010079012CDB5CCD2847B46468FD3DF1DE6F</vt:lpwstr>
  </property>
  <property fmtid="{D5CDD505-2E9C-101B-9397-08002B2CF9AE}" pid="3" name="WorkflowChangePath">
    <vt:lpwstr>7a8214dd-047d-4ac3-b198-53133860870f,2;</vt:lpwstr>
  </property>
</Properties>
</file>