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diagrams/drawing1.xml" ContentType="application/vnd.ms-office.drawingml.diagramDrawing+xml"/>
  <Override PartName="/ppt/notesMasters/notesMaster1.xml" ContentType="application/vnd.openxmlformats-officedocument.presentationml.notesMaster+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82" r:id="rId3"/>
    <p:sldId id="273" r:id="rId4"/>
    <p:sldId id="274" r:id="rId5"/>
    <p:sldId id="275" r:id="rId6"/>
    <p:sldId id="276" r:id="rId7"/>
    <p:sldId id="283" r:id="rId8"/>
    <p:sldId id="285" r:id="rId9"/>
    <p:sldId id="281" r:id="rId10"/>
    <p:sldId id="277" r:id="rId11"/>
    <p:sldId id="278" r:id="rId12"/>
    <p:sldId id="280" r:id="rId13"/>
    <p:sldId id="284" r:id="rId14"/>
    <p:sldId id="279" r:id="rId15"/>
    <p:sldId id="272"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3467" autoAdjust="0"/>
  </p:normalViewPr>
  <p:slideViewPr>
    <p:cSldViewPr snapToGrid="0">
      <p:cViewPr varScale="1">
        <p:scale>
          <a:sx n="50" d="100"/>
          <a:sy n="50" d="100"/>
        </p:scale>
        <p:origin x="11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56040-AF98-4F2C-9909-9F2439F6F588}" type="doc">
      <dgm:prSet loTypeId="urn:microsoft.com/office/officeart/2011/layout/CircleProcess" loCatId="process" qsTypeId="urn:microsoft.com/office/officeart/2005/8/quickstyle/simple4" qsCatId="simple" csTypeId="urn:microsoft.com/office/officeart/2005/8/colors/colorful5" csCatId="colorful" phldr="1"/>
      <dgm:spPr/>
    </dgm:pt>
    <dgm:pt modelId="{74020AF3-C700-4606-8917-C6A353D7963A}">
      <dgm:prSet phldrT="[Text]" custT="1"/>
      <dgm:spPr/>
      <dgm:t>
        <a:bodyPr/>
        <a:lstStyle/>
        <a:p>
          <a:r>
            <a:rPr lang="en-US" sz="2000" dirty="0" smtClean="0"/>
            <a:t>Cashier scans all items</a:t>
          </a:r>
          <a:endParaRPr lang="en-US" sz="2000" dirty="0"/>
        </a:p>
      </dgm:t>
    </dgm:pt>
    <dgm:pt modelId="{87D99D21-0B4A-4259-89FB-0E5941CB535C}" type="parTrans" cxnId="{B0E2386F-A443-4201-8130-FB9CC25AA154}">
      <dgm:prSet/>
      <dgm:spPr/>
      <dgm:t>
        <a:bodyPr/>
        <a:lstStyle/>
        <a:p>
          <a:endParaRPr lang="en-US"/>
        </a:p>
      </dgm:t>
    </dgm:pt>
    <dgm:pt modelId="{6CFF1BD9-AE1F-4488-8B72-01186EADA6FF}" type="sibTrans" cxnId="{B0E2386F-A443-4201-8130-FB9CC25AA154}">
      <dgm:prSet/>
      <dgm:spPr/>
      <dgm:t>
        <a:bodyPr/>
        <a:lstStyle/>
        <a:p>
          <a:endParaRPr lang="en-US"/>
        </a:p>
      </dgm:t>
    </dgm:pt>
    <dgm:pt modelId="{12E26E22-71B0-4386-A84F-ABF2FF66A99F}">
      <dgm:prSet phldrT="[Text]" custT="1"/>
      <dgm:spPr/>
      <dgm:t>
        <a:bodyPr/>
        <a:lstStyle/>
        <a:p>
          <a:r>
            <a:rPr lang="en-US" sz="2000" dirty="0" smtClean="0"/>
            <a:t>Shopper swipes eWIC 1</a:t>
          </a:r>
          <a:r>
            <a:rPr lang="en-US" sz="2000" baseline="30000" dirty="0" smtClean="0"/>
            <a:t>st</a:t>
          </a:r>
          <a:endParaRPr lang="en-US" sz="2000" dirty="0"/>
        </a:p>
      </dgm:t>
    </dgm:pt>
    <dgm:pt modelId="{3A6CB3CB-0F71-4CA8-93AA-0E3E3D59D313}" type="parTrans" cxnId="{937639B3-2352-48E4-A96B-F63DF2119D92}">
      <dgm:prSet/>
      <dgm:spPr/>
      <dgm:t>
        <a:bodyPr/>
        <a:lstStyle/>
        <a:p>
          <a:endParaRPr lang="en-US"/>
        </a:p>
      </dgm:t>
    </dgm:pt>
    <dgm:pt modelId="{E1826C46-15A2-4345-B986-53D05F21F155}" type="sibTrans" cxnId="{937639B3-2352-48E4-A96B-F63DF2119D92}">
      <dgm:prSet/>
      <dgm:spPr/>
      <dgm:t>
        <a:bodyPr/>
        <a:lstStyle/>
        <a:p>
          <a:endParaRPr lang="en-US"/>
        </a:p>
      </dgm:t>
    </dgm:pt>
    <dgm:pt modelId="{A8B05E70-CCF1-4080-8EEE-6873C9D4B630}">
      <dgm:prSet phldrT="[Text]" custT="1"/>
      <dgm:spPr/>
      <dgm:t>
        <a:bodyPr/>
        <a:lstStyle/>
        <a:p>
          <a:r>
            <a:rPr lang="en-US" sz="2000" dirty="0" smtClean="0"/>
            <a:t>Shopper  verifies items paid by WIC or </a:t>
          </a:r>
          <a:r>
            <a:rPr lang="en-US" sz="2000" dirty="0" smtClean="0"/>
            <a:t>remaining </a:t>
          </a:r>
          <a:r>
            <a:rPr lang="en-US" sz="2000" dirty="0" smtClean="0"/>
            <a:t>balance</a:t>
          </a:r>
          <a:endParaRPr lang="en-US" sz="2000" dirty="0"/>
        </a:p>
      </dgm:t>
    </dgm:pt>
    <dgm:pt modelId="{11D1F3D3-0002-4131-9F84-22FBF8692DA9}" type="parTrans" cxnId="{B8B909D0-D4F6-48D4-81DA-A58F34AE3646}">
      <dgm:prSet/>
      <dgm:spPr/>
      <dgm:t>
        <a:bodyPr/>
        <a:lstStyle/>
        <a:p>
          <a:endParaRPr lang="en-US"/>
        </a:p>
      </dgm:t>
    </dgm:pt>
    <dgm:pt modelId="{B6438016-7365-4FC0-A372-D90585B4B6EE}" type="sibTrans" cxnId="{B8B909D0-D4F6-48D4-81DA-A58F34AE3646}">
      <dgm:prSet/>
      <dgm:spPr/>
      <dgm:t>
        <a:bodyPr/>
        <a:lstStyle/>
        <a:p>
          <a:endParaRPr lang="en-US"/>
        </a:p>
      </dgm:t>
    </dgm:pt>
    <dgm:pt modelId="{42147153-A6C2-4177-BA7D-2ACCC2C1B2F7}">
      <dgm:prSet phldrT="[Text]" custT="1"/>
      <dgm:spPr/>
      <dgm:t>
        <a:bodyPr/>
        <a:lstStyle/>
        <a:p>
          <a:r>
            <a:rPr lang="en-US" sz="2000" dirty="0" smtClean="0"/>
            <a:t>Shopper asks </a:t>
          </a:r>
          <a:r>
            <a:rPr lang="en-US" sz="2000" dirty="0" smtClean="0"/>
            <a:t>to </a:t>
          </a:r>
          <a:r>
            <a:rPr lang="en-US" sz="2000" dirty="0" smtClean="0"/>
            <a:t>void </a:t>
          </a:r>
          <a:r>
            <a:rPr lang="en-US" sz="2000" dirty="0" smtClean="0"/>
            <a:t>unwanted </a:t>
          </a:r>
          <a:r>
            <a:rPr lang="en-US" sz="2000" dirty="0" smtClean="0"/>
            <a:t>items before using 2</a:t>
          </a:r>
          <a:r>
            <a:rPr lang="en-US" sz="2000" baseline="30000" dirty="0" smtClean="0"/>
            <a:t>nd</a:t>
          </a:r>
          <a:r>
            <a:rPr lang="en-US" sz="2000" dirty="0" smtClean="0"/>
            <a:t> tender</a:t>
          </a:r>
          <a:endParaRPr lang="en-US" sz="2000" dirty="0"/>
        </a:p>
      </dgm:t>
    </dgm:pt>
    <dgm:pt modelId="{C6F68745-4C20-4204-96A6-585691399C14}" type="parTrans" cxnId="{777DC3C6-D336-4C94-A624-E5582A07ECAA}">
      <dgm:prSet/>
      <dgm:spPr/>
      <dgm:t>
        <a:bodyPr/>
        <a:lstStyle/>
        <a:p>
          <a:endParaRPr lang="en-US"/>
        </a:p>
      </dgm:t>
    </dgm:pt>
    <dgm:pt modelId="{0C6B132F-0347-46BA-86A4-3FAFB6676411}" type="sibTrans" cxnId="{777DC3C6-D336-4C94-A624-E5582A07ECAA}">
      <dgm:prSet/>
      <dgm:spPr/>
      <dgm:t>
        <a:bodyPr/>
        <a:lstStyle/>
        <a:p>
          <a:endParaRPr lang="en-US"/>
        </a:p>
      </dgm:t>
    </dgm:pt>
    <dgm:pt modelId="{B3098331-46E5-41C8-9376-A802C05CF07E}" type="pres">
      <dgm:prSet presAssocID="{44156040-AF98-4F2C-9909-9F2439F6F588}" presName="Name0" presStyleCnt="0">
        <dgm:presLayoutVars>
          <dgm:chMax val="11"/>
          <dgm:chPref val="11"/>
          <dgm:dir/>
          <dgm:resizeHandles/>
        </dgm:presLayoutVars>
      </dgm:prSet>
      <dgm:spPr/>
    </dgm:pt>
    <dgm:pt modelId="{E4B0C541-B23C-4354-9091-F64385A4C5B2}" type="pres">
      <dgm:prSet presAssocID="{42147153-A6C2-4177-BA7D-2ACCC2C1B2F7}" presName="Accent4" presStyleCnt="0"/>
      <dgm:spPr/>
    </dgm:pt>
    <dgm:pt modelId="{7776F555-A106-432E-AFB6-8E3CD58DD099}" type="pres">
      <dgm:prSet presAssocID="{42147153-A6C2-4177-BA7D-2ACCC2C1B2F7}" presName="Accent" presStyleLbl="node1" presStyleIdx="0" presStyleCnt="4"/>
      <dgm:spPr/>
    </dgm:pt>
    <dgm:pt modelId="{AF42DF1E-7B36-4F55-94E6-E62704FFD2D3}" type="pres">
      <dgm:prSet presAssocID="{42147153-A6C2-4177-BA7D-2ACCC2C1B2F7}" presName="ParentBackground4" presStyleCnt="0"/>
      <dgm:spPr/>
    </dgm:pt>
    <dgm:pt modelId="{0087714D-75A8-47DD-8B3E-27BD984D9336}" type="pres">
      <dgm:prSet presAssocID="{42147153-A6C2-4177-BA7D-2ACCC2C1B2F7}" presName="ParentBackground" presStyleLbl="fgAcc1" presStyleIdx="0" presStyleCnt="4"/>
      <dgm:spPr/>
      <dgm:t>
        <a:bodyPr/>
        <a:lstStyle/>
        <a:p>
          <a:endParaRPr lang="en-US"/>
        </a:p>
      </dgm:t>
    </dgm:pt>
    <dgm:pt modelId="{3A9A3090-B440-4AFE-8975-955DDA2E5135}" type="pres">
      <dgm:prSet presAssocID="{42147153-A6C2-4177-BA7D-2ACCC2C1B2F7}" presName="Parent4" presStyleLbl="revTx" presStyleIdx="0" presStyleCnt="0">
        <dgm:presLayoutVars>
          <dgm:chMax val="1"/>
          <dgm:chPref val="1"/>
          <dgm:bulletEnabled val="1"/>
        </dgm:presLayoutVars>
      </dgm:prSet>
      <dgm:spPr/>
      <dgm:t>
        <a:bodyPr/>
        <a:lstStyle/>
        <a:p>
          <a:endParaRPr lang="en-US"/>
        </a:p>
      </dgm:t>
    </dgm:pt>
    <dgm:pt modelId="{40F8C39C-F68F-466F-A17A-E62546C276AD}" type="pres">
      <dgm:prSet presAssocID="{A8B05E70-CCF1-4080-8EEE-6873C9D4B630}" presName="Accent3" presStyleCnt="0"/>
      <dgm:spPr/>
    </dgm:pt>
    <dgm:pt modelId="{DC31F306-6DC4-46DE-9DDC-8782CB7DCC0C}" type="pres">
      <dgm:prSet presAssocID="{A8B05E70-CCF1-4080-8EEE-6873C9D4B630}" presName="Accent" presStyleLbl="node1" presStyleIdx="1" presStyleCnt="4"/>
      <dgm:spPr/>
    </dgm:pt>
    <dgm:pt modelId="{6F85D7B0-42C9-4CAA-9BEA-8DEE2F1F0860}" type="pres">
      <dgm:prSet presAssocID="{A8B05E70-CCF1-4080-8EEE-6873C9D4B630}" presName="ParentBackground3" presStyleCnt="0"/>
      <dgm:spPr/>
    </dgm:pt>
    <dgm:pt modelId="{9587DA4E-1381-48BA-9355-C44A1E195516}" type="pres">
      <dgm:prSet presAssocID="{A8B05E70-CCF1-4080-8EEE-6873C9D4B630}" presName="ParentBackground" presStyleLbl="fgAcc1" presStyleIdx="1" presStyleCnt="4"/>
      <dgm:spPr/>
      <dgm:t>
        <a:bodyPr/>
        <a:lstStyle/>
        <a:p>
          <a:endParaRPr lang="en-US"/>
        </a:p>
      </dgm:t>
    </dgm:pt>
    <dgm:pt modelId="{81E8AFBC-9A96-4F24-83C0-7B1B165CC363}" type="pres">
      <dgm:prSet presAssocID="{A8B05E70-CCF1-4080-8EEE-6873C9D4B630}" presName="Parent3" presStyleLbl="revTx" presStyleIdx="0" presStyleCnt="0">
        <dgm:presLayoutVars>
          <dgm:chMax val="1"/>
          <dgm:chPref val="1"/>
          <dgm:bulletEnabled val="1"/>
        </dgm:presLayoutVars>
      </dgm:prSet>
      <dgm:spPr/>
      <dgm:t>
        <a:bodyPr/>
        <a:lstStyle/>
        <a:p>
          <a:endParaRPr lang="en-US"/>
        </a:p>
      </dgm:t>
    </dgm:pt>
    <dgm:pt modelId="{3D3EB44D-4478-42D0-A090-5EBA56FBC661}" type="pres">
      <dgm:prSet presAssocID="{12E26E22-71B0-4386-A84F-ABF2FF66A99F}" presName="Accent2" presStyleCnt="0"/>
      <dgm:spPr/>
    </dgm:pt>
    <dgm:pt modelId="{D48726C6-3156-40B4-A144-1633C82BF550}" type="pres">
      <dgm:prSet presAssocID="{12E26E22-71B0-4386-A84F-ABF2FF66A99F}" presName="Accent" presStyleLbl="node1" presStyleIdx="2" presStyleCnt="4"/>
      <dgm:spPr/>
    </dgm:pt>
    <dgm:pt modelId="{83AE1C0F-B4BA-4E7E-AC75-C3A4C5248442}" type="pres">
      <dgm:prSet presAssocID="{12E26E22-71B0-4386-A84F-ABF2FF66A99F}" presName="ParentBackground2" presStyleCnt="0"/>
      <dgm:spPr/>
    </dgm:pt>
    <dgm:pt modelId="{2239593C-D014-4F1A-A8F8-0348F743366E}" type="pres">
      <dgm:prSet presAssocID="{12E26E22-71B0-4386-A84F-ABF2FF66A99F}" presName="ParentBackground" presStyleLbl="fgAcc1" presStyleIdx="2" presStyleCnt="4"/>
      <dgm:spPr/>
      <dgm:t>
        <a:bodyPr/>
        <a:lstStyle/>
        <a:p>
          <a:endParaRPr lang="en-US"/>
        </a:p>
      </dgm:t>
    </dgm:pt>
    <dgm:pt modelId="{F700A5C3-3E2D-4483-8468-BBA7CCB6429F}" type="pres">
      <dgm:prSet presAssocID="{12E26E22-71B0-4386-A84F-ABF2FF66A99F}" presName="Parent2" presStyleLbl="revTx" presStyleIdx="0" presStyleCnt="0">
        <dgm:presLayoutVars>
          <dgm:chMax val="1"/>
          <dgm:chPref val="1"/>
          <dgm:bulletEnabled val="1"/>
        </dgm:presLayoutVars>
      </dgm:prSet>
      <dgm:spPr/>
      <dgm:t>
        <a:bodyPr/>
        <a:lstStyle/>
        <a:p>
          <a:endParaRPr lang="en-US"/>
        </a:p>
      </dgm:t>
    </dgm:pt>
    <dgm:pt modelId="{6D78DAFA-7AC9-4330-96EF-284BBF7E41DD}" type="pres">
      <dgm:prSet presAssocID="{74020AF3-C700-4606-8917-C6A353D7963A}" presName="Accent1" presStyleCnt="0"/>
      <dgm:spPr/>
    </dgm:pt>
    <dgm:pt modelId="{7EC9D1AE-7CEA-475B-BD76-2835BB89957B}" type="pres">
      <dgm:prSet presAssocID="{74020AF3-C700-4606-8917-C6A353D7963A}" presName="Accent" presStyleLbl="node1" presStyleIdx="3" presStyleCnt="4"/>
      <dgm:spPr/>
    </dgm:pt>
    <dgm:pt modelId="{E23A513F-EFAB-4B04-87F7-973CF23F4316}" type="pres">
      <dgm:prSet presAssocID="{74020AF3-C700-4606-8917-C6A353D7963A}" presName="ParentBackground1" presStyleCnt="0"/>
      <dgm:spPr/>
    </dgm:pt>
    <dgm:pt modelId="{5B7BDCB4-F169-442F-A91C-DA85607D42F6}" type="pres">
      <dgm:prSet presAssocID="{74020AF3-C700-4606-8917-C6A353D7963A}" presName="ParentBackground" presStyleLbl="fgAcc1" presStyleIdx="3" presStyleCnt="4"/>
      <dgm:spPr/>
      <dgm:t>
        <a:bodyPr/>
        <a:lstStyle/>
        <a:p>
          <a:endParaRPr lang="en-US"/>
        </a:p>
      </dgm:t>
    </dgm:pt>
    <dgm:pt modelId="{C0CDBD4E-F0E6-4014-99B6-F1269AC3B9AE}" type="pres">
      <dgm:prSet presAssocID="{74020AF3-C700-4606-8917-C6A353D7963A}" presName="Parent1" presStyleLbl="revTx" presStyleIdx="0" presStyleCnt="0">
        <dgm:presLayoutVars>
          <dgm:chMax val="1"/>
          <dgm:chPref val="1"/>
          <dgm:bulletEnabled val="1"/>
        </dgm:presLayoutVars>
      </dgm:prSet>
      <dgm:spPr/>
      <dgm:t>
        <a:bodyPr/>
        <a:lstStyle/>
        <a:p>
          <a:endParaRPr lang="en-US"/>
        </a:p>
      </dgm:t>
    </dgm:pt>
  </dgm:ptLst>
  <dgm:cxnLst>
    <dgm:cxn modelId="{777DC3C6-D336-4C94-A624-E5582A07ECAA}" srcId="{44156040-AF98-4F2C-9909-9F2439F6F588}" destId="{42147153-A6C2-4177-BA7D-2ACCC2C1B2F7}" srcOrd="3" destOrd="0" parTransId="{C6F68745-4C20-4204-96A6-585691399C14}" sibTransId="{0C6B132F-0347-46BA-86A4-3FAFB6676411}"/>
    <dgm:cxn modelId="{937639B3-2352-48E4-A96B-F63DF2119D92}" srcId="{44156040-AF98-4F2C-9909-9F2439F6F588}" destId="{12E26E22-71B0-4386-A84F-ABF2FF66A99F}" srcOrd="1" destOrd="0" parTransId="{3A6CB3CB-0F71-4CA8-93AA-0E3E3D59D313}" sibTransId="{E1826C46-15A2-4345-B986-53D05F21F155}"/>
    <dgm:cxn modelId="{B0E2386F-A443-4201-8130-FB9CC25AA154}" srcId="{44156040-AF98-4F2C-9909-9F2439F6F588}" destId="{74020AF3-C700-4606-8917-C6A353D7963A}" srcOrd="0" destOrd="0" parTransId="{87D99D21-0B4A-4259-89FB-0E5941CB535C}" sibTransId="{6CFF1BD9-AE1F-4488-8B72-01186EADA6FF}"/>
    <dgm:cxn modelId="{70AD4105-0D21-4DFA-869B-93486F67B2F6}" type="presOf" srcId="{A8B05E70-CCF1-4080-8EEE-6873C9D4B630}" destId="{81E8AFBC-9A96-4F24-83C0-7B1B165CC363}" srcOrd="1" destOrd="0" presId="urn:microsoft.com/office/officeart/2011/layout/CircleProcess"/>
    <dgm:cxn modelId="{B8B909D0-D4F6-48D4-81DA-A58F34AE3646}" srcId="{44156040-AF98-4F2C-9909-9F2439F6F588}" destId="{A8B05E70-CCF1-4080-8EEE-6873C9D4B630}" srcOrd="2" destOrd="0" parTransId="{11D1F3D3-0002-4131-9F84-22FBF8692DA9}" sibTransId="{B6438016-7365-4FC0-A372-D90585B4B6EE}"/>
    <dgm:cxn modelId="{065843EB-C799-40FA-B642-252A07671C32}" type="presOf" srcId="{74020AF3-C700-4606-8917-C6A353D7963A}" destId="{5B7BDCB4-F169-442F-A91C-DA85607D42F6}" srcOrd="0" destOrd="0" presId="urn:microsoft.com/office/officeart/2011/layout/CircleProcess"/>
    <dgm:cxn modelId="{FFC0E8AA-D74F-4F35-9A09-8C3CE7AF932F}" type="presOf" srcId="{12E26E22-71B0-4386-A84F-ABF2FF66A99F}" destId="{F700A5C3-3E2D-4483-8468-BBA7CCB6429F}" srcOrd="1" destOrd="0" presId="urn:microsoft.com/office/officeart/2011/layout/CircleProcess"/>
    <dgm:cxn modelId="{FE4CF3DA-B9CB-4EAE-ACB6-D21B142CA6DE}" type="presOf" srcId="{74020AF3-C700-4606-8917-C6A353D7963A}" destId="{C0CDBD4E-F0E6-4014-99B6-F1269AC3B9AE}" srcOrd="1" destOrd="0" presId="urn:microsoft.com/office/officeart/2011/layout/CircleProcess"/>
    <dgm:cxn modelId="{4706A3FF-39F4-4462-960A-C077B59FA80A}" type="presOf" srcId="{12E26E22-71B0-4386-A84F-ABF2FF66A99F}" destId="{2239593C-D014-4F1A-A8F8-0348F743366E}" srcOrd="0" destOrd="0" presId="urn:microsoft.com/office/officeart/2011/layout/CircleProcess"/>
    <dgm:cxn modelId="{6548F55F-2B0E-4322-83AB-F152D4DCDAC1}" type="presOf" srcId="{42147153-A6C2-4177-BA7D-2ACCC2C1B2F7}" destId="{0087714D-75A8-47DD-8B3E-27BD984D9336}" srcOrd="0" destOrd="0" presId="urn:microsoft.com/office/officeart/2011/layout/CircleProcess"/>
    <dgm:cxn modelId="{3B59A991-DF3D-4462-9362-019AA300FE9A}" type="presOf" srcId="{42147153-A6C2-4177-BA7D-2ACCC2C1B2F7}" destId="{3A9A3090-B440-4AFE-8975-955DDA2E5135}" srcOrd="1" destOrd="0" presId="urn:microsoft.com/office/officeart/2011/layout/CircleProcess"/>
    <dgm:cxn modelId="{62E02427-7881-44A4-8C66-F176A7BB6C5D}" type="presOf" srcId="{44156040-AF98-4F2C-9909-9F2439F6F588}" destId="{B3098331-46E5-41C8-9376-A802C05CF07E}" srcOrd="0" destOrd="0" presId="urn:microsoft.com/office/officeart/2011/layout/CircleProcess"/>
    <dgm:cxn modelId="{81ADAF56-0DDF-487B-A477-49F398CC4B36}" type="presOf" srcId="{A8B05E70-CCF1-4080-8EEE-6873C9D4B630}" destId="{9587DA4E-1381-48BA-9355-C44A1E195516}" srcOrd="0" destOrd="0" presId="urn:microsoft.com/office/officeart/2011/layout/CircleProcess"/>
    <dgm:cxn modelId="{9DAEDAE0-3F54-457A-A946-D0A9D53F8006}" type="presParOf" srcId="{B3098331-46E5-41C8-9376-A802C05CF07E}" destId="{E4B0C541-B23C-4354-9091-F64385A4C5B2}" srcOrd="0" destOrd="0" presId="urn:microsoft.com/office/officeart/2011/layout/CircleProcess"/>
    <dgm:cxn modelId="{F8EA15A5-0B49-4F56-8D87-1751AE2C393F}" type="presParOf" srcId="{E4B0C541-B23C-4354-9091-F64385A4C5B2}" destId="{7776F555-A106-432E-AFB6-8E3CD58DD099}" srcOrd="0" destOrd="0" presId="urn:microsoft.com/office/officeart/2011/layout/CircleProcess"/>
    <dgm:cxn modelId="{1CFF8E73-2341-4AC1-A6A9-2D7FD42EDD04}" type="presParOf" srcId="{B3098331-46E5-41C8-9376-A802C05CF07E}" destId="{AF42DF1E-7B36-4F55-94E6-E62704FFD2D3}" srcOrd="1" destOrd="0" presId="urn:microsoft.com/office/officeart/2011/layout/CircleProcess"/>
    <dgm:cxn modelId="{A042D0F6-1084-47DC-A146-BC011D337CA8}" type="presParOf" srcId="{AF42DF1E-7B36-4F55-94E6-E62704FFD2D3}" destId="{0087714D-75A8-47DD-8B3E-27BD984D9336}" srcOrd="0" destOrd="0" presId="urn:microsoft.com/office/officeart/2011/layout/CircleProcess"/>
    <dgm:cxn modelId="{4524A826-E00C-40D2-B886-C9224A757E82}" type="presParOf" srcId="{B3098331-46E5-41C8-9376-A802C05CF07E}" destId="{3A9A3090-B440-4AFE-8975-955DDA2E5135}" srcOrd="2" destOrd="0" presId="urn:microsoft.com/office/officeart/2011/layout/CircleProcess"/>
    <dgm:cxn modelId="{5000238F-C2C6-4759-B000-5B2F5A3EE9E9}" type="presParOf" srcId="{B3098331-46E5-41C8-9376-A802C05CF07E}" destId="{40F8C39C-F68F-466F-A17A-E62546C276AD}" srcOrd="3" destOrd="0" presId="urn:microsoft.com/office/officeart/2011/layout/CircleProcess"/>
    <dgm:cxn modelId="{52F1C424-2D9E-4984-A3D8-F926766F82D4}" type="presParOf" srcId="{40F8C39C-F68F-466F-A17A-E62546C276AD}" destId="{DC31F306-6DC4-46DE-9DDC-8782CB7DCC0C}" srcOrd="0" destOrd="0" presId="urn:microsoft.com/office/officeart/2011/layout/CircleProcess"/>
    <dgm:cxn modelId="{9A32F5AE-A5CB-4495-8786-9D1CA90E5778}" type="presParOf" srcId="{B3098331-46E5-41C8-9376-A802C05CF07E}" destId="{6F85D7B0-42C9-4CAA-9BEA-8DEE2F1F0860}" srcOrd="4" destOrd="0" presId="urn:microsoft.com/office/officeart/2011/layout/CircleProcess"/>
    <dgm:cxn modelId="{4ED8AEF8-F59F-4EB4-96C0-59F1D33D76DB}" type="presParOf" srcId="{6F85D7B0-42C9-4CAA-9BEA-8DEE2F1F0860}" destId="{9587DA4E-1381-48BA-9355-C44A1E195516}" srcOrd="0" destOrd="0" presId="urn:microsoft.com/office/officeart/2011/layout/CircleProcess"/>
    <dgm:cxn modelId="{929856BF-64BB-4A98-B4A0-9B21E65179D9}" type="presParOf" srcId="{B3098331-46E5-41C8-9376-A802C05CF07E}" destId="{81E8AFBC-9A96-4F24-83C0-7B1B165CC363}" srcOrd="5" destOrd="0" presId="urn:microsoft.com/office/officeart/2011/layout/CircleProcess"/>
    <dgm:cxn modelId="{D5BC2418-F4A3-4123-BDCA-9DBED8799469}" type="presParOf" srcId="{B3098331-46E5-41C8-9376-A802C05CF07E}" destId="{3D3EB44D-4478-42D0-A090-5EBA56FBC661}" srcOrd="6" destOrd="0" presId="urn:microsoft.com/office/officeart/2011/layout/CircleProcess"/>
    <dgm:cxn modelId="{2E75CDF9-7B2A-42FE-BB59-AF2528E821FC}" type="presParOf" srcId="{3D3EB44D-4478-42D0-A090-5EBA56FBC661}" destId="{D48726C6-3156-40B4-A144-1633C82BF550}" srcOrd="0" destOrd="0" presId="urn:microsoft.com/office/officeart/2011/layout/CircleProcess"/>
    <dgm:cxn modelId="{26A7D7A7-38D9-44B4-80FA-55790F08D10A}" type="presParOf" srcId="{B3098331-46E5-41C8-9376-A802C05CF07E}" destId="{83AE1C0F-B4BA-4E7E-AC75-C3A4C5248442}" srcOrd="7" destOrd="0" presId="urn:microsoft.com/office/officeart/2011/layout/CircleProcess"/>
    <dgm:cxn modelId="{0993EABD-6238-4B57-A9A1-5959E87CE447}" type="presParOf" srcId="{83AE1C0F-B4BA-4E7E-AC75-C3A4C5248442}" destId="{2239593C-D014-4F1A-A8F8-0348F743366E}" srcOrd="0" destOrd="0" presId="urn:microsoft.com/office/officeart/2011/layout/CircleProcess"/>
    <dgm:cxn modelId="{1ED18633-36A3-4DDB-8AC0-12736F66BAFA}" type="presParOf" srcId="{B3098331-46E5-41C8-9376-A802C05CF07E}" destId="{F700A5C3-3E2D-4483-8468-BBA7CCB6429F}" srcOrd="8" destOrd="0" presId="urn:microsoft.com/office/officeart/2011/layout/CircleProcess"/>
    <dgm:cxn modelId="{35A73FAD-D8D3-4969-8B67-02DF6B3656F5}" type="presParOf" srcId="{B3098331-46E5-41C8-9376-A802C05CF07E}" destId="{6D78DAFA-7AC9-4330-96EF-284BBF7E41DD}" srcOrd="9" destOrd="0" presId="urn:microsoft.com/office/officeart/2011/layout/CircleProcess"/>
    <dgm:cxn modelId="{CAB8FE8D-C9F6-4DBE-9201-C32938DD3E71}" type="presParOf" srcId="{6D78DAFA-7AC9-4330-96EF-284BBF7E41DD}" destId="{7EC9D1AE-7CEA-475B-BD76-2835BB89957B}" srcOrd="0" destOrd="0" presId="urn:microsoft.com/office/officeart/2011/layout/CircleProcess"/>
    <dgm:cxn modelId="{9458FD4B-9B94-416B-9C19-0583A75939CE}" type="presParOf" srcId="{B3098331-46E5-41C8-9376-A802C05CF07E}" destId="{E23A513F-EFAB-4B04-87F7-973CF23F4316}" srcOrd="10" destOrd="0" presId="urn:microsoft.com/office/officeart/2011/layout/CircleProcess"/>
    <dgm:cxn modelId="{AA386C20-1F00-4D90-A218-53962302FAAB}" type="presParOf" srcId="{E23A513F-EFAB-4B04-87F7-973CF23F4316}" destId="{5B7BDCB4-F169-442F-A91C-DA85607D42F6}" srcOrd="0" destOrd="0" presId="urn:microsoft.com/office/officeart/2011/layout/CircleProcess"/>
    <dgm:cxn modelId="{185A3675-B62F-45CC-9E42-607649F67265}" type="presParOf" srcId="{B3098331-46E5-41C8-9376-A802C05CF07E}" destId="{C0CDBD4E-F0E6-4014-99B6-F1269AC3B9AE}"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56040-AF98-4F2C-9909-9F2439F6F588}" type="doc">
      <dgm:prSet loTypeId="urn:microsoft.com/office/officeart/2011/layout/CircleProcess" loCatId="process" qsTypeId="urn:microsoft.com/office/officeart/2005/8/quickstyle/simple4" qsCatId="simple" csTypeId="urn:microsoft.com/office/officeart/2005/8/colors/colorful5" csCatId="colorful" phldr="1"/>
      <dgm:spPr/>
    </dgm:pt>
    <dgm:pt modelId="{74020AF3-C700-4606-8917-C6A353D7963A}">
      <dgm:prSet phldrT="[Text]" custT="1"/>
      <dgm:spPr/>
      <dgm:t>
        <a:bodyPr/>
        <a:lstStyle/>
        <a:p>
          <a:r>
            <a:rPr lang="en-US" sz="2000" dirty="0" smtClean="0"/>
            <a:t>OK to keep WIC separate</a:t>
          </a:r>
          <a:endParaRPr lang="en-US" sz="2000" dirty="0"/>
        </a:p>
      </dgm:t>
    </dgm:pt>
    <dgm:pt modelId="{87D99D21-0B4A-4259-89FB-0E5941CB535C}" type="parTrans" cxnId="{B0E2386F-A443-4201-8130-FB9CC25AA154}">
      <dgm:prSet/>
      <dgm:spPr/>
      <dgm:t>
        <a:bodyPr/>
        <a:lstStyle/>
        <a:p>
          <a:endParaRPr lang="en-US"/>
        </a:p>
      </dgm:t>
    </dgm:pt>
    <dgm:pt modelId="{6CFF1BD9-AE1F-4488-8B72-01186EADA6FF}" type="sibTrans" cxnId="{B0E2386F-A443-4201-8130-FB9CC25AA154}">
      <dgm:prSet/>
      <dgm:spPr/>
      <dgm:t>
        <a:bodyPr/>
        <a:lstStyle/>
        <a:p>
          <a:endParaRPr lang="en-US"/>
        </a:p>
      </dgm:t>
    </dgm:pt>
    <dgm:pt modelId="{12E26E22-71B0-4386-A84F-ABF2FF66A99F}">
      <dgm:prSet phldrT="[Text]" custT="1"/>
      <dgm:spPr/>
      <dgm:t>
        <a:bodyPr/>
        <a:lstStyle/>
        <a:p>
          <a:r>
            <a:rPr lang="en-US" sz="2000" dirty="0" smtClean="0"/>
            <a:t>Review WIC purchase before paying for the rest</a:t>
          </a:r>
          <a:endParaRPr lang="en-US" sz="2000" dirty="0"/>
        </a:p>
      </dgm:t>
    </dgm:pt>
    <dgm:pt modelId="{3A6CB3CB-0F71-4CA8-93AA-0E3E3D59D313}" type="parTrans" cxnId="{937639B3-2352-48E4-A96B-F63DF2119D92}">
      <dgm:prSet/>
      <dgm:spPr/>
      <dgm:t>
        <a:bodyPr/>
        <a:lstStyle/>
        <a:p>
          <a:endParaRPr lang="en-US"/>
        </a:p>
      </dgm:t>
    </dgm:pt>
    <dgm:pt modelId="{E1826C46-15A2-4345-B986-53D05F21F155}" type="sibTrans" cxnId="{937639B3-2352-48E4-A96B-F63DF2119D92}">
      <dgm:prSet/>
      <dgm:spPr/>
      <dgm:t>
        <a:bodyPr/>
        <a:lstStyle/>
        <a:p>
          <a:endParaRPr lang="en-US"/>
        </a:p>
      </dgm:t>
    </dgm:pt>
    <dgm:pt modelId="{A8B05E70-CCF1-4080-8EEE-6873C9D4B630}">
      <dgm:prSet phldrT="[Text]" custT="1"/>
      <dgm:spPr/>
      <dgm:t>
        <a:bodyPr/>
        <a:lstStyle/>
        <a:p>
          <a:r>
            <a:rPr lang="en-US" sz="2000" dirty="0" smtClean="0"/>
            <a:t>Cashier can </a:t>
          </a:r>
          <a:r>
            <a:rPr lang="en-US" sz="2000" dirty="0" smtClean="0"/>
            <a:t>remove items not covered by </a:t>
          </a:r>
          <a:r>
            <a:rPr lang="en-US" sz="2000" dirty="0" smtClean="0"/>
            <a:t>WIC</a:t>
          </a:r>
          <a:endParaRPr lang="en-US" sz="2000" dirty="0"/>
        </a:p>
      </dgm:t>
    </dgm:pt>
    <dgm:pt modelId="{11D1F3D3-0002-4131-9F84-22FBF8692DA9}" type="parTrans" cxnId="{B8B909D0-D4F6-48D4-81DA-A58F34AE3646}">
      <dgm:prSet/>
      <dgm:spPr/>
      <dgm:t>
        <a:bodyPr/>
        <a:lstStyle/>
        <a:p>
          <a:endParaRPr lang="en-US"/>
        </a:p>
      </dgm:t>
    </dgm:pt>
    <dgm:pt modelId="{B6438016-7365-4FC0-A372-D90585B4B6EE}" type="sibTrans" cxnId="{B8B909D0-D4F6-48D4-81DA-A58F34AE3646}">
      <dgm:prSet/>
      <dgm:spPr/>
      <dgm:t>
        <a:bodyPr/>
        <a:lstStyle/>
        <a:p>
          <a:endParaRPr lang="en-US"/>
        </a:p>
      </dgm:t>
    </dgm:pt>
    <dgm:pt modelId="{42147153-A6C2-4177-BA7D-2ACCC2C1B2F7}">
      <dgm:prSet phldrT="[Text]" custT="1"/>
      <dgm:spPr/>
      <dgm:t>
        <a:bodyPr/>
        <a:lstStyle/>
        <a:p>
          <a:r>
            <a:rPr lang="en-US" sz="2000" dirty="0" smtClean="0"/>
            <a:t>Cancel transaction and check eWIC balance</a:t>
          </a:r>
          <a:endParaRPr lang="en-US" sz="2000" dirty="0"/>
        </a:p>
      </dgm:t>
    </dgm:pt>
    <dgm:pt modelId="{C6F68745-4C20-4204-96A6-585691399C14}" type="parTrans" cxnId="{777DC3C6-D336-4C94-A624-E5582A07ECAA}">
      <dgm:prSet/>
      <dgm:spPr/>
      <dgm:t>
        <a:bodyPr/>
        <a:lstStyle/>
        <a:p>
          <a:endParaRPr lang="en-US"/>
        </a:p>
      </dgm:t>
    </dgm:pt>
    <dgm:pt modelId="{0C6B132F-0347-46BA-86A4-3FAFB6676411}" type="sibTrans" cxnId="{777DC3C6-D336-4C94-A624-E5582A07ECAA}">
      <dgm:prSet/>
      <dgm:spPr/>
      <dgm:t>
        <a:bodyPr/>
        <a:lstStyle/>
        <a:p>
          <a:endParaRPr lang="en-US"/>
        </a:p>
      </dgm:t>
    </dgm:pt>
    <dgm:pt modelId="{B3098331-46E5-41C8-9376-A802C05CF07E}" type="pres">
      <dgm:prSet presAssocID="{44156040-AF98-4F2C-9909-9F2439F6F588}" presName="Name0" presStyleCnt="0">
        <dgm:presLayoutVars>
          <dgm:chMax val="11"/>
          <dgm:chPref val="11"/>
          <dgm:dir/>
          <dgm:resizeHandles/>
        </dgm:presLayoutVars>
      </dgm:prSet>
      <dgm:spPr/>
    </dgm:pt>
    <dgm:pt modelId="{E4B0C541-B23C-4354-9091-F64385A4C5B2}" type="pres">
      <dgm:prSet presAssocID="{42147153-A6C2-4177-BA7D-2ACCC2C1B2F7}" presName="Accent4" presStyleCnt="0"/>
      <dgm:spPr/>
    </dgm:pt>
    <dgm:pt modelId="{7776F555-A106-432E-AFB6-8E3CD58DD099}" type="pres">
      <dgm:prSet presAssocID="{42147153-A6C2-4177-BA7D-2ACCC2C1B2F7}" presName="Accent" presStyleLbl="node1" presStyleIdx="0" presStyleCnt="4"/>
      <dgm:spPr/>
    </dgm:pt>
    <dgm:pt modelId="{AF42DF1E-7B36-4F55-94E6-E62704FFD2D3}" type="pres">
      <dgm:prSet presAssocID="{42147153-A6C2-4177-BA7D-2ACCC2C1B2F7}" presName="ParentBackground4" presStyleCnt="0"/>
      <dgm:spPr/>
    </dgm:pt>
    <dgm:pt modelId="{0087714D-75A8-47DD-8B3E-27BD984D9336}" type="pres">
      <dgm:prSet presAssocID="{42147153-A6C2-4177-BA7D-2ACCC2C1B2F7}" presName="ParentBackground" presStyleLbl="fgAcc1" presStyleIdx="0" presStyleCnt="4"/>
      <dgm:spPr/>
      <dgm:t>
        <a:bodyPr/>
        <a:lstStyle/>
        <a:p>
          <a:endParaRPr lang="en-US"/>
        </a:p>
      </dgm:t>
    </dgm:pt>
    <dgm:pt modelId="{3A9A3090-B440-4AFE-8975-955DDA2E5135}" type="pres">
      <dgm:prSet presAssocID="{42147153-A6C2-4177-BA7D-2ACCC2C1B2F7}" presName="Parent4" presStyleLbl="revTx" presStyleIdx="0" presStyleCnt="0">
        <dgm:presLayoutVars>
          <dgm:chMax val="1"/>
          <dgm:chPref val="1"/>
          <dgm:bulletEnabled val="1"/>
        </dgm:presLayoutVars>
      </dgm:prSet>
      <dgm:spPr/>
      <dgm:t>
        <a:bodyPr/>
        <a:lstStyle/>
        <a:p>
          <a:endParaRPr lang="en-US"/>
        </a:p>
      </dgm:t>
    </dgm:pt>
    <dgm:pt modelId="{40F8C39C-F68F-466F-A17A-E62546C276AD}" type="pres">
      <dgm:prSet presAssocID="{A8B05E70-CCF1-4080-8EEE-6873C9D4B630}" presName="Accent3" presStyleCnt="0"/>
      <dgm:spPr/>
    </dgm:pt>
    <dgm:pt modelId="{DC31F306-6DC4-46DE-9DDC-8782CB7DCC0C}" type="pres">
      <dgm:prSet presAssocID="{A8B05E70-CCF1-4080-8EEE-6873C9D4B630}" presName="Accent" presStyleLbl="node1" presStyleIdx="1" presStyleCnt="4"/>
      <dgm:spPr/>
    </dgm:pt>
    <dgm:pt modelId="{6F85D7B0-42C9-4CAA-9BEA-8DEE2F1F0860}" type="pres">
      <dgm:prSet presAssocID="{A8B05E70-CCF1-4080-8EEE-6873C9D4B630}" presName="ParentBackground3" presStyleCnt="0"/>
      <dgm:spPr/>
    </dgm:pt>
    <dgm:pt modelId="{9587DA4E-1381-48BA-9355-C44A1E195516}" type="pres">
      <dgm:prSet presAssocID="{A8B05E70-CCF1-4080-8EEE-6873C9D4B630}" presName="ParentBackground" presStyleLbl="fgAcc1" presStyleIdx="1" presStyleCnt="4"/>
      <dgm:spPr/>
      <dgm:t>
        <a:bodyPr/>
        <a:lstStyle/>
        <a:p>
          <a:endParaRPr lang="en-US"/>
        </a:p>
      </dgm:t>
    </dgm:pt>
    <dgm:pt modelId="{81E8AFBC-9A96-4F24-83C0-7B1B165CC363}" type="pres">
      <dgm:prSet presAssocID="{A8B05E70-CCF1-4080-8EEE-6873C9D4B630}" presName="Parent3" presStyleLbl="revTx" presStyleIdx="0" presStyleCnt="0">
        <dgm:presLayoutVars>
          <dgm:chMax val="1"/>
          <dgm:chPref val="1"/>
          <dgm:bulletEnabled val="1"/>
        </dgm:presLayoutVars>
      </dgm:prSet>
      <dgm:spPr/>
      <dgm:t>
        <a:bodyPr/>
        <a:lstStyle/>
        <a:p>
          <a:endParaRPr lang="en-US"/>
        </a:p>
      </dgm:t>
    </dgm:pt>
    <dgm:pt modelId="{3D3EB44D-4478-42D0-A090-5EBA56FBC661}" type="pres">
      <dgm:prSet presAssocID="{12E26E22-71B0-4386-A84F-ABF2FF66A99F}" presName="Accent2" presStyleCnt="0"/>
      <dgm:spPr/>
    </dgm:pt>
    <dgm:pt modelId="{D48726C6-3156-40B4-A144-1633C82BF550}" type="pres">
      <dgm:prSet presAssocID="{12E26E22-71B0-4386-A84F-ABF2FF66A99F}" presName="Accent" presStyleLbl="node1" presStyleIdx="2" presStyleCnt="4"/>
      <dgm:spPr/>
    </dgm:pt>
    <dgm:pt modelId="{83AE1C0F-B4BA-4E7E-AC75-C3A4C5248442}" type="pres">
      <dgm:prSet presAssocID="{12E26E22-71B0-4386-A84F-ABF2FF66A99F}" presName="ParentBackground2" presStyleCnt="0"/>
      <dgm:spPr/>
    </dgm:pt>
    <dgm:pt modelId="{2239593C-D014-4F1A-A8F8-0348F743366E}" type="pres">
      <dgm:prSet presAssocID="{12E26E22-71B0-4386-A84F-ABF2FF66A99F}" presName="ParentBackground" presStyleLbl="fgAcc1" presStyleIdx="2" presStyleCnt="4"/>
      <dgm:spPr/>
      <dgm:t>
        <a:bodyPr/>
        <a:lstStyle/>
        <a:p>
          <a:endParaRPr lang="en-US"/>
        </a:p>
      </dgm:t>
    </dgm:pt>
    <dgm:pt modelId="{F700A5C3-3E2D-4483-8468-BBA7CCB6429F}" type="pres">
      <dgm:prSet presAssocID="{12E26E22-71B0-4386-A84F-ABF2FF66A99F}" presName="Parent2" presStyleLbl="revTx" presStyleIdx="0" presStyleCnt="0">
        <dgm:presLayoutVars>
          <dgm:chMax val="1"/>
          <dgm:chPref val="1"/>
          <dgm:bulletEnabled val="1"/>
        </dgm:presLayoutVars>
      </dgm:prSet>
      <dgm:spPr/>
      <dgm:t>
        <a:bodyPr/>
        <a:lstStyle/>
        <a:p>
          <a:endParaRPr lang="en-US"/>
        </a:p>
      </dgm:t>
    </dgm:pt>
    <dgm:pt modelId="{6D78DAFA-7AC9-4330-96EF-284BBF7E41DD}" type="pres">
      <dgm:prSet presAssocID="{74020AF3-C700-4606-8917-C6A353D7963A}" presName="Accent1" presStyleCnt="0"/>
      <dgm:spPr/>
    </dgm:pt>
    <dgm:pt modelId="{7EC9D1AE-7CEA-475B-BD76-2835BB89957B}" type="pres">
      <dgm:prSet presAssocID="{74020AF3-C700-4606-8917-C6A353D7963A}" presName="Accent" presStyleLbl="node1" presStyleIdx="3" presStyleCnt="4"/>
      <dgm:spPr/>
    </dgm:pt>
    <dgm:pt modelId="{E23A513F-EFAB-4B04-87F7-973CF23F4316}" type="pres">
      <dgm:prSet presAssocID="{74020AF3-C700-4606-8917-C6A353D7963A}" presName="ParentBackground1" presStyleCnt="0"/>
      <dgm:spPr/>
    </dgm:pt>
    <dgm:pt modelId="{5B7BDCB4-F169-442F-A91C-DA85607D42F6}" type="pres">
      <dgm:prSet presAssocID="{74020AF3-C700-4606-8917-C6A353D7963A}" presName="ParentBackground" presStyleLbl="fgAcc1" presStyleIdx="3" presStyleCnt="4"/>
      <dgm:spPr/>
      <dgm:t>
        <a:bodyPr/>
        <a:lstStyle/>
        <a:p>
          <a:endParaRPr lang="en-US"/>
        </a:p>
      </dgm:t>
    </dgm:pt>
    <dgm:pt modelId="{C0CDBD4E-F0E6-4014-99B6-F1269AC3B9AE}" type="pres">
      <dgm:prSet presAssocID="{74020AF3-C700-4606-8917-C6A353D7963A}" presName="Parent1" presStyleLbl="revTx" presStyleIdx="0" presStyleCnt="0">
        <dgm:presLayoutVars>
          <dgm:chMax val="1"/>
          <dgm:chPref val="1"/>
          <dgm:bulletEnabled val="1"/>
        </dgm:presLayoutVars>
      </dgm:prSet>
      <dgm:spPr/>
      <dgm:t>
        <a:bodyPr/>
        <a:lstStyle/>
        <a:p>
          <a:endParaRPr lang="en-US"/>
        </a:p>
      </dgm:t>
    </dgm:pt>
  </dgm:ptLst>
  <dgm:cxnLst>
    <dgm:cxn modelId="{D29383DA-C403-43A3-95EA-FD7B2C2A7E9C}" type="presOf" srcId="{A8B05E70-CCF1-4080-8EEE-6873C9D4B630}" destId="{9587DA4E-1381-48BA-9355-C44A1E195516}" srcOrd="0" destOrd="0" presId="urn:microsoft.com/office/officeart/2011/layout/CircleProcess"/>
    <dgm:cxn modelId="{937639B3-2352-48E4-A96B-F63DF2119D92}" srcId="{44156040-AF98-4F2C-9909-9F2439F6F588}" destId="{12E26E22-71B0-4386-A84F-ABF2FF66A99F}" srcOrd="1" destOrd="0" parTransId="{3A6CB3CB-0F71-4CA8-93AA-0E3E3D59D313}" sibTransId="{E1826C46-15A2-4345-B986-53D05F21F155}"/>
    <dgm:cxn modelId="{B0E2386F-A443-4201-8130-FB9CC25AA154}" srcId="{44156040-AF98-4F2C-9909-9F2439F6F588}" destId="{74020AF3-C700-4606-8917-C6A353D7963A}" srcOrd="0" destOrd="0" parTransId="{87D99D21-0B4A-4259-89FB-0E5941CB535C}" sibTransId="{6CFF1BD9-AE1F-4488-8B72-01186EADA6FF}"/>
    <dgm:cxn modelId="{5255E9FD-84BB-41FB-A347-A8DD9CDAEA46}" type="presOf" srcId="{74020AF3-C700-4606-8917-C6A353D7963A}" destId="{C0CDBD4E-F0E6-4014-99B6-F1269AC3B9AE}" srcOrd="1" destOrd="0" presId="urn:microsoft.com/office/officeart/2011/layout/CircleProcess"/>
    <dgm:cxn modelId="{855311F6-7F6D-4262-AFDD-57DA928715A6}" type="presOf" srcId="{A8B05E70-CCF1-4080-8EEE-6873C9D4B630}" destId="{81E8AFBC-9A96-4F24-83C0-7B1B165CC363}" srcOrd="1" destOrd="0" presId="urn:microsoft.com/office/officeart/2011/layout/CircleProcess"/>
    <dgm:cxn modelId="{A6A3400F-4A85-4272-B618-5E9FB1F9DE29}" type="presOf" srcId="{74020AF3-C700-4606-8917-C6A353D7963A}" destId="{5B7BDCB4-F169-442F-A91C-DA85607D42F6}" srcOrd="0" destOrd="0" presId="urn:microsoft.com/office/officeart/2011/layout/CircleProcess"/>
    <dgm:cxn modelId="{B8B909D0-D4F6-48D4-81DA-A58F34AE3646}" srcId="{44156040-AF98-4F2C-9909-9F2439F6F588}" destId="{A8B05E70-CCF1-4080-8EEE-6873C9D4B630}" srcOrd="2" destOrd="0" parTransId="{11D1F3D3-0002-4131-9F84-22FBF8692DA9}" sibTransId="{B6438016-7365-4FC0-A372-D90585B4B6EE}"/>
    <dgm:cxn modelId="{08364B56-42D8-42FA-ADFB-CD6770F83A32}" type="presOf" srcId="{12E26E22-71B0-4386-A84F-ABF2FF66A99F}" destId="{F700A5C3-3E2D-4483-8468-BBA7CCB6429F}" srcOrd="1" destOrd="0" presId="urn:microsoft.com/office/officeart/2011/layout/CircleProcess"/>
    <dgm:cxn modelId="{4A66C566-E581-4515-ABB2-B85E628BEA68}" type="presOf" srcId="{42147153-A6C2-4177-BA7D-2ACCC2C1B2F7}" destId="{3A9A3090-B440-4AFE-8975-955DDA2E5135}" srcOrd="1" destOrd="0" presId="urn:microsoft.com/office/officeart/2011/layout/CircleProcess"/>
    <dgm:cxn modelId="{DDFBE807-354A-499A-8F8C-73EF4F061DBA}" type="presOf" srcId="{12E26E22-71B0-4386-A84F-ABF2FF66A99F}" destId="{2239593C-D014-4F1A-A8F8-0348F743366E}" srcOrd="0" destOrd="0" presId="urn:microsoft.com/office/officeart/2011/layout/CircleProcess"/>
    <dgm:cxn modelId="{98A28F6C-672A-4D02-873B-23DAED70743D}" type="presOf" srcId="{44156040-AF98-4F2C-9909-9F2439F6F588}" destId="{B3098331-46E5-41C8-9376-A802C05CF07E}" srcOrd="0" destOrd="0" presId="urn:microsoft.com/office/officeart/2011/layout/CircleProcess"/>
    <dgm:cxn modelId="{777DC3C6-D336-4C94-A624-E5582A07ECAA}" srcId="{44156040-AF98-4F2C-9909-9F2439F6F588}" destId="{42147153-A6C2-4177-BA7D-2ACCC2C1B2F7}" srcOrd="3" destOrd="0" parTransId="{C6F68745-4C20-4204-96A6-585691399C14}" sibTransId="{0C6B132F-0347-46BA-86A4-3FAFB6676411}"/>
    <dgm:cxn modelId="{2F67B9B4-E1C5-401B-9E4D-55123CEB0542}" type="presOf" srcId="{42147153-A6C2-4177-BA7D-2ACCC2C1B2F7}" destId="{0087714D-75A8-47DD-8B3E-27BD984D9336}" srcOrd="0" destOrd="0" presId="urn:microsoft.com/office/officeart/2011/layout/CircleProcess"/>
    <dgm:cxn modelId="{BFA2F700-62AE-417F-B56E-97D31B447048}" type="presParOf" srcId="{B3098331-46E5-41C8-9376-A802C05CF07E}" destId="{E4B0C541-B23C-4354-9091-F64385A4C5B2}" srcOrd="0" destOrd="0" presId="urn:microsoft.com/office/officeart/2011/layout/CircleProcess"/>
    <dgm:cxn modelId="{F852BBF2-50CC-4AF5-84D8-1A3D56E1221A}" type="presParOf" srcId="{E4B0C541-B23C-4354-9091-F64385A4C5B2}" destId="{7776F555-A106-432E-AFB6-8E3CD58DD099}" srcOrd="0" destOrd="0" presId="urn:microsoft.com/office/officeart/2011/layout/CircleProcess"/>
    <dgm:cxn modelId="{1D1036A6-89D8-4C88-8D14-9699116BE949}" type="presParOf" srcId="{B3098331-46E5-41C8-9376-A802C05CF07E}" destId="{AF42DF1E-7B36-4F55-94E6-E62704FFD2D3}" srcOrd="1" destOrd="0" presId="urn:microsoft.com/office/officeart/2011/layout/CircleProcess"/>
    <dgm:cxn modelId="{078549B3-FDD2-4E59-9F3D-6A6AE08FA776}" type="presParOf" srcId="{AF42DF1E-7B36-4F55-94E6-E62704FFD2D3}" destId="{0087714D-75A8-47DD-8B3E-27BD984D9336}" srcOrd="0" destOrd="0" presId="urn:microsoft.com/office/officeart/2011/layout/CircleProcess"/>
    <dgm:cxn modelId="{386215FF-44BA-472B-80A8-3AC04462B0A2}" type="presParOf" srcId="{B3098331-46E5-41C8-9376-A802C05CF07E}" destId="{3A9A3090-B440-4AFE-8975-955DDA2E5135}" srcOrd="2" destOrd="0" presId="urn:microsoft.com/office/officeart/2011/layout/CircleProcess"/>
    <dgm:cxn modelId="{EFC39472-7395-4A54-98BB-AF8581125F6D}" type="presParOf" srcId="{B3098331-46E5-41C8-9376-A802C05CF07E}" destId="{40F8C39C-F68F-466F-A17A-E62546C276AD}" srcOrd="3" destOrd="0" presId="urn:microsoft.com/office/officeart/2011/layout/CircleProcess"/>
    <dgm:cxn modelId="{C3518670-8F72-4F8F-B305-31761B768113}" type="presParOf" srcId="{40F8C39C-F68F-466F-A17A-E62546C276AD}" destId="{DC31F306-6DC4-46DE-9DDC-8782CB7DCC0C}" srcOrd="0" destOrd="0" presId="urn:microsoft.com/office/officeart/2011/layout/CircleProcess"/>
    <dgm:cxn modelId="{2C05FFF5-C7EC-4828-8258-E2C64842BDD1}" type="presParOf" srcId="{B3098331-46E5-41C8-9376-A802C05CF07E}" destId="{6F85D7B0-42C9-4CAA-9BEA-8DEE2F1F0860}" srcOrd="4" destOrd="0" presId="urn:microsoft.com/office/officeart/2011/layout/CircleProcess"/>
    <dgm:cxn modelId="{410EAB88-E118-40E4-A880-36778B478776}" type="presParOf" srcId="{6F85D7B0-42C9-4CAA-9BEA-8DEE2F1F0860}" destId="{9587DA4E-1381-48BA-9355-C44A1E195516}" srcOrd="0" destOrd="0" presId="urn:microsoft.com/office/officeart/2011/layout/CircleProcess"/>
    <dgm:cxn modelId="{9FCC35C6-8EED-420E-AD70-79BB49A12BAD}" type="presParOf" srcId="{B3098331-46E5-41C8-9376-A802C05CF07E}" destId="{81E8AFBC-9A96-4F24-83C0-7B1B165CC363}" srcOrd="5" destOrd="0" presId="urn:microsoft.com/office/officeart/2011/layout/CircleProcess"/>
    <dgm:cxn modelId="{4E7D58BF-2140-4A6F-8E57-476165686A6F}" type="presParOf" srcId="{B3098331-46E5-41C8-9376-A802C05CF07E}" destId="{3D3EB44D-4478-42D0-A090-5EBA56FBC661}" srcOrd="6" destOrd="0" presId="urn:microsoft.com/office/officeart/2011/layout/CircleProcess"/>
    <dgm:cxn modelId="{23F24027-748D-42F5-8435-1E4EBA112644}" type="presParOf" srcId="{3D3EB44D-4478-42D0-A090-5EBA56FBC661}" destId="{D48726C6-3156-40B4-A144-1633C82BF550}" srcOrd="0" destOrd="0" presId="urn:microsoft.com/office/officeart/2011/layout/CircleProcess"/>
    <dgm:cxn modelId="{40CD6D3A-84C2-4EF8-A473-B13A22BA617B}" type="presParOf" srcId="{B3098331-46E5-41C8-9376-A802C05CF07E}" destId="{83AE1C0F-B4BA-4E7E-AC75-C3A4C5248442}" srcOrd="7" destOrd="0" presId="urn:microsoft.com/office/officeart/2011/layout/CircleProcess"/>
    <dgm:cxn modelId="{95803972-7BC9-4234-B2B6-423CE5A24051}" type="presParOf" srcId="{83AE1C0F-B4BA-4E7E-AC75-C3A4C5248442}" destId="{2239593C-D014-4F1A-A8F8-0348F743366E}" srcOrd="0" destOrd="0" presId="urn:microsoft.com/office/officeart/2011/layout/CircleProcess"/>
    <dgm:cxn modelId="{B270CA17-0BDA-409B-B8AE-E778DF36E77A}" type="presParOf" srcId="{B3098331-46E5-41C8-9376-A802C05CF07E}" destId="{F700A5C3-3E2D-4483-8468-BBA7CCB6429F}" srcOrd="8" destOrd="0" presId="urn:microsoft.com/office/officeart/2011/layout/CircleProcess"/>
    <dgm:cxn modelId="{1F74BC8A-0067-4E4C-9EF6-70A85C0B4E7A}" type="presParOf" srcId="{B3098331-46E5-41C8-9376-A802C05CF07E}" destId="{6D78DAFA-7AC9-4330-96EF-284BBF7E41DD}" srcOrd="9" destOrd="0" presId="urn:microsoft.com/office/officeart/2011/layout/CircleProcess"/>
    <dgm:cxn modelId="{8B702920-9BB3-4372-96EB-22897913CBCB}" type="presParOf" srcId="{6D78DAFA-7AC9-4330-96EF-284BBF7E41DD}" destId="{7EC9D1AE-7CEA-475B-BD76-2835BB89957B}" srcOrd="0" destOrd="0" presId="urn:microsoft.com/office/officeart/2011/layout/CircleProcess"/>
    <dgm:cxn modelId="{51F3198F-FA07-43CE-8BAC-F2AC7065D15E}" type="presParOf" srcId="{B3098331-46E5-41C8-9376-A802C05CF07E}" destId="{E23A513F-EFAB-4B04-87F7-973CF23F4316}" srcOrd="10" destOrd="0" presId="urn:microsoft.com/office/officeart/2011/layout/CircleProcess"/>
    <dgm:cxn modelId="{C30EE881-17E1-45D6-A374-78FE5C88960C}" type="presParOf" srcId="{E23A513F-EFAB-4B04-87F7-973CF23F4316}" destId="{5B7BDCB4-F169-442F-A91C-DA85607D42F6}" srcOrd="0" destOrd="0" presId="urn:microsoft.com/office/officeart/2011/layout/CircleProcess"/>
    <dgm:cxn modelId="{A085B7AD-9BED-45F9-9F60-49A0EF9E4B46}" type="presParOf" srcId="{B3098331-46E5-41C8-9376-A802C05CF07E}" destId="{C0CDBD4E-F0E6-4014-99B6-F1269AC3B9AE}"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6F555-A106-432E-AFB6-8E3CD58DD099}">
      <dsp:nvSpPr>
        <dsp:cNvPr id="0" name=""/>
        <dsp:cNvSpPr/>
      </dsp:nvSpPr>
      <dsp:spPr>
        <a:xfrm>
          <a:off x="6983203" y="866457"/>
          <a:ext cx="2089918" cy="209002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87714D-75A8-47DD-8B3E-27BD984D9336}">
      <dsp:nvSpPr>
        <dsp:cNvPr id="0" name=""/>
        <dsp:cNvSpPr/>
      </dsp:nvSpPr>
      <dsp:spPr>
        <a:xfrm>
          <a:off x="7053106" y="936137"/>
          <a:ext cx="1951008" cy="1950665"/>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Shopper asks </a:t>
          </a:r>
          <a:r>
            <a:rPr lang="en-US" sz="2000" kern="1200" dirty="0" smtClean="0"/>
            <a:t>to </a:t>
          </a:r>
          <a:r>
            <a:rPr lang="en-US" sz="2000" kern="1200" dirty="0" smtClean="0"/>
            <a:t>void </a:t>
          </a:r>
          <a:r>
            <a:rPr lang="en-US" sz="2000" kern="1200" dirty="0" smtClean="0"/>
            <a:t>unwanted </a:t>
          </a:r>
          <a:r>
            <a:rPr lang="en-US" sz="2000" kern="1200" dirty="0" smtClean="0"/>
            <a:t>items before using 2</a:t>
          </a:r>
          <a:r>
            <a:rPr lang="en-US" sz="2000" kern="1200" baseline="30000" dirty="0" smtClean="0"/>
            <a:t>nd</a:t>
          </a:r>
          <a:r>
            <a:rPr lang="en-US" sz="2000" kern="1200" dirty="0" smtClean="0"/>
            <a:t> tender</a:t>
          </a:r>
          <a:endParaRPr lang="en-US" sz="2000" kern="1200" dirty="0"/>
        </a:p>
      </dsp:txBody>
      <dsp:txXfrm>
        <a:off x="7331821" y="1214856"/>
        <a:ext cx="1393577" cy="1393228"/>
      </dsp:txXfrm>
    </dsp:sp>
    <dsp:sp modelId="{DC31F306-6DC4-46DE-9DDC-8782CB7DCC0C}">
      <dsp:nvSpPr>
        <dsp:cNvPr id="0" name=""/>
        <dsp:cNvSpPr/>
      </dsp:nvSpPr>
      <dsp:spPr>
        <a:xfrm rot="2700000">
          <a:off x="4814402" y="866310"/>
          <a:ext cx="2089952" cy="2089952"/>
        </a:xfrm>
        <a:prstGeom prst="teardrop">
          <a:avLst>
            <a:gd name="adj" fmla="val 10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87DA4E-1381-48BA-9355-C44A1E195516}">
      <dsp:nvSpPr>
        <dsp:cNvPr id="0" name=""/>
        <dsp:cNvSpPr/>
      </dsp:nvSpPr>
      <dsp:spPr>
        <a:xfrm>
          <a:off x="4893284" y="936137"/>
          <a:ext cx="1951008" cy="1950665"/>
        </a:xfrm>
        <a:prstGeom prst="ellipse">
          <a:avLst/>
        </a:prstGeom>
        <a:solidFill>
          <a:schemeClr val="lt1">
            <a:alpha val="90000"/>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Shopper  verifies items paid by WIC or </a:t>
          </a:r>
          <a:r>
            <a:rPr lang="en-US" sz="2000" kern="1200" dirty="0" smtClean="0"/>
            <a:t>remaining </a:t>
          </a:r>
          <a:r>
            <a:rPr lang="en-US" sz="2000" kern="1200" dirty="0" smtClean="0"/>
            <a:t>balance</a:t>
          </a:r>
          <a:endParaRPr lang="en-US" sz="2000" kern="1200" dirty="0"/>
        </a:p>
      </dsp:txBody>
      <dsp:txXfrm>
        <a:off x="5172000" y="1214856"/>
        <a:ext cx="1393577" cy="1393228"/>
      </dsp:txXfrm>
    </dsp:sp>
    <dsp:sp modelId="{D48726C6-3156-40B4-A144-1633C82BF550}">
      <dsp:nvSpPr>
        <dsp:cNvPr id="0" name=""/>
        <dsp:cNvSpPr/>
      </dsp:nvSpPr>
      <dsp:spPr>
        <a:xfrm rot="2700000">
          <a:off x="2663543" y="866310"/>
          <a:ext cx="2089952" cy="2089952"/>
        </a:xfrm>
        <a:prstGeom prst="teardrop">
          <a:avLst>
            <a:gd name="adj" fmla="val 10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239593C-D014-4F1A-A8F8-0348F743366E}">
      <dsp:nvSpPr>
        <dsp:cNvPr id="0" name=""/>
        <dsp:cNvSpPr/>
      </dsp:nvSpPr>
      <dsp:spPr>
        <a:xfrm>
          <a:off x="2733463" y="936137"/>
          <a:ext cx="1951008" cy="1950665"/>
        </a:xfrm>
        <a:prstGeom prst="ellipse">
          <a:avLst/>
        </a:prstGeom>
        <a:solidFill>
          <a:schemeClr val="lt1">
            <a:alpha val="90000"/>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Shopper swipes eWIC 1</a:t>
          </a:r>
          <a:r>
            <a:rPr lang="en-US" sz="2000" kern="1200" baseline="30000" dirty="0" smtClean="0"/>
            <a:t>st</a:t>
          </a:r>
          <a:endParaRPr lang="en-US" sz="2000" kern="1200" dirty="0"/>
        </a:p>
      </dsp:txBody>
      <dsp:txXfrm>
        <a:off x="3012178" y="1214856"/>
        <a:ext cx="1393577" cy="1393228"/>
      </dsp:txXfrm>
    </dsp:sp>
    <dsp:sp modelId="{7EC9D1AE-7CEA-475B-BD76-2835BB89957B}">
      <dsp:nvSpPr>
        <dsp:cNvPr id="0" name=""/>
        <dsp:cNvSpPr/>
      </dsp:nvSpPr>
      <dsp:spPr>
        <a:xfrm rot="2700000">
          <a:off x="503721" y="866310"/>
          <a:ext cx="2089952" cy="2089952"/>
        </a:xfrm>
        <a:prstGeom prst="teardrop">
          <a:avLst>
            <a:gd name="adj" fmla="val 10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B7BDCB4-F169-442F-A91C-DA85607D42F6}">
      <dsp:nvSpPr>
        <dsp:cNvPr id="0" name=""/>
        <dsp:cNvSpPr/>
      </dsp:nvSpPr>
      <dsp:spPr>
        <a:xfrm>
          <a:off x="573641" y="936137"/>
          <a:ext cx="1951008" cy="1950665"/>
        </a:xfrm>
        <a:prstGeom prst="ellipse">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Cashier scans all items</a:t>
          </a:r>
          <a:endParaRPr lang="en-US" sz="2000" kern="1200" dirty="0"/>
        </a:p>
      </dsp:txBody>
      <dsp:txXfrm>
        <a:off x="852357" y="1214856"/>
        <a:ext cx="1393577" cy="1393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6F555-A106-432E-AFB6-8E3CD58DD099}">
      <dsp:nvSpPr>
        <dsp:cNvPr id="0" name=""/>
        <dsp:cNvSpPr/>
      </dsp:nvSpPr>
      <dsp:spPr>
        <a:xfrm>
          <a:off x="6846033" y="998357"/>
          <a:ext cx="2048866" cy="20489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87714D-75A8-47DD-8B3E-27BD984D9336}">
      <dsp:nvSpPr>
        <dsp:cNvPr id="0" name=""/>
        <dsp:cNvSpPr/>
      </dsp:nvSpPr>
      <dsp:spPr>
        <a:xfrm>
          <a:off x="6914563" y="1066668"/>
          <a:ext cx="1912685" cy="1912349"/>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Cancel transaction and check eWIC balance</a:t>
          </a:r>
          <a:endParaRPr lang="en-US" sz="2000" kern="1200" dirty="0"/>
        </a:p>
      </dsp:txBody>
      <dsp:txXfrm>
        <a:off x="7187803" y="1339912"/>
        <a:ext cx="1366203" cy="1365861"/>
      </dsp:txXfrm>
    </dsp:sp>
    <dsp:sp modelId="{DC31F306-6DC4-46DE-9DDC-8782CB7DCC0C}">
      <dsp:nvSpPr>
        <dsp:cNvPr id="0" name=""/>
        <dsp:cNvSpPr/>
      </dsp:nvSpPr>
      <dsp:spPr>
        <a:xfrm rot="2700000">
          <a:off x="4719834" y="998212"/>
          <a:ext cx="2048900" cy="2048900"/>
        </a:xfrm>
        <a:prstGeom prst="teardrop">
          <a:avLst>
            <a:gd name="adj" fmla="val 10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87DA4E-1381-48BA-9355-C44A1E195516}">
      <dsp:nvSpPr>
        <dsp:cNvPr id="0" name=""/>
        <dsp:cNvSpPr/>
      </dsp:nvSpPr>
      <dsp:spPr>
        <a:xfrm>
          <a:off x="4797166" y="1066668"/>
          <a:ext cx="1912685" cy="1912349"/>
        </a:xfrm>
        <a:prstGeom prst="ellipse">
          <a:avLst/>
        </a:prstGeom>
        <a:solidFill>
          <a:schemeClr val="lt1">
            <a:alpha val="90000"/>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Cashier can </a:t>
          </a:r>
          <a:r>
            <a:rPr lang="en-US" sz="2000" kern="1200" dirty="0" smtClean="0"/>
            <a:t>remove items not covered by </a:t>
          </a:r>
          <a:r>
            <a:rPr lang="en-US" sz="2000" kern="1200" dirty="0" smtClean="0"/>
            <a:t>WIC</a:t>
          </a:r>
          <a:endParaRPr lang="en-US" sz="2000" kern="1200" dirty="0"/>
        </a:p>
      </dsp:txBody>
      <dsp:txXfrm>
        <a:off x="5070407" y="1339912"/>
        <a:ext cx="1366203" cy="1365861"/>
      </dsp:txXfrm>
    </dsp:sp>
    <dsp:sp modelId="{D48726C6-3156-40B4-A144-1633C82BF550}">
      <dsp:nvSpPr>
        <dsp:cNvPr id="0" name=""/>
        <dsp:cNvSpPr/>
      </dsp:nvSpPr>
      <dsp:spPr>
        <a:xfrm rot="2700000">
          <a:off x="2611223" y="998212"/>
          <a:ext cx="2048900" cy="2048900"/>
        </a:xfrm>
        <a:prstGeom prst="teardrop">
          <a:avLst>
            <a:gd name="adj" fmla="val 10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239593C-D014-4F1A-A8F8-0348F743366E}">
      <dsp:nvSpPr>
        <dsp:cNvPr id="0" name=""/>
        <dsp:cNvSpPr/>
      </dsp:nvSpPr>
      <dsp:spPr>
        <a:xfrm>
          <a:off x="2679770" y="1066668"/>
          <a:ext cx="1912685" cy="1912349"/>
        </a:xfrm>
        <a:prstGeom prst="ellipse">
          <a:avLst/>
        </a:prstGeom>
        <a:solidFill>
          <a:schemeClr val="lt1">
            <a:alpha val="90000"/>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Review WIC purchase before paying for the rest</a:t>
          </a:r>
          <a:endParaRPr lang="en-US" sz="2000" kern="1200" dirty="0"/>
        </a:p>
      </dsp:txBody>
      <dsp:txXfrm>
        <a:off x="2953011" y="1339912"/>
        <a:ext cx="1366203" cy="1365861"/>
      </dsp:txXfrm>
    </dsp:sp>
    <dsp:sp modelId="{7EC9D1AE-7CEA-475B-BD76-2835BB89957B}">
      <dsp:nvSpPr>
        <dsp:cNvPr id="0" name=""/>
        <dsp:cNvSpPr/>
      </dsp:nvSpPr>
      <dsp:spPr>
        <a:xfrm rot="2700000">
          <a:off x="493827" y="998212"/>
          <a:ext cx="2048900" cy="2048900"/>
        </a:xfrm>
        <a:prstGeom prst="teardrop">
          <a:avLst>
            <a:gd name="adj" fmla="val 10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B7BDCB4-F169-442F-A91C-DA85607D42F6}">
      <dsp:nvSpPr>
        <dsp:cNvPr id="0" name=""/>
        <dsp:cNvSpPr/>
      </dsp:nvSpPr>
      <dsp:spPr>
        <a:xfrm>
          <a:off x="562373" y="1066668"/>
          <a:ext cx="1912685" cy="1912349"/>
        </a:xfrm>
        <a:prstGeom prst="ellipse">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OK to keep WIC separate</a:t>
          </a:r>
          <a:endParaRPr lang="en-US" sz="2000" kern="1200" dirty="0"/>
        </a:p>
      </dsp:txBody>
      <dsp:txXfrm>
        <a:off x="835614" y="1339912"/>
        <a:ext cx="1366203" cy="136586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D8789E7-8118-4F63-B5C7-702E7CF37117}" type="datetimeFigureOut">
              <a:rPr lang="en-US" smtClean="0"/>
              <a:t>3/21/2017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0"/>
            <a:ext cx="2971800" cy="466433"/>
          </a:xfrm>
          <a:prstGeom prst="rect">
            <a:avLst/>
          </a:prstGeom>
        </p:spPr>
        <p:txBody>
          <a:bodyPr vert="horz" lIns="91440" tIns="45720" rIns="91440" bIns="45720" rtlCol="0" anchor="b"/>
          <a:lstStyle>
            <a:lvl1pPr algn="r">
              <a:defRPr sz="1200"/>
            </a:lvl1pPr>
          </a:lstStyle>
          <a:p>
            <a:fld id="{A7F8266A-168F-4B20-A326-5AF67EBBF2BE}" type="slidenum">
              <a:rPr lang="en-US" smtClean="0"/>
              <a:t>‹#›</a:t>
            </a:fld>
            <a:endParaRPr lang="en-US"/>
          </a:p>
        </p:txBody>
      </p:sp>
    </p:spTree>
    <p:extLst>
      <p:ext uri="{BB962C8B-B14F-4D97-AF65-F5344CB8AC3E}">
        <p14:creationId xmlns:p14="http://schemas.microsoft.com/office/powerpoint/2010/main" val="411222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a:t>
            </a:fld>
            <a:endParaRPr lang="en-US"/>
          </a:p>
        </p:txBody>
      </p:sp>
    </p:spTree>
    <p:extLst>
      <p:ext uri="{BB962C8B-B14F-4D97-AF65-F5344CB8AC3E}">
        <p14:creationId xmlns:p14="http://schemas.microsoft.com/office/powerpoint/2010/main" val="2658985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over some tips that you can pass on</a:t>
            </a:r>
            <a:r>
              <a:rPr lang="en-US" baseline="0" dirty="0" smtClean="0"/>
              <a:t> to shoppers. </a:t>
            </a:r>
            <a:r>
              <a:rPr lang="en-US" dirty="0" smtClean="0"/>
              <a:t>I’m starting with my favorite. </a:t>
            </a:r>
          </a:p>
          <a:p>
            <a:endParaRPr lang="en-US" dirty="0" smtClean="0"/>
          </a:p>
          <a:p>
            <a:r>
              <a:rPr lang="en-US" dirty="0" smtClean="0"/>
              <a:t>It </a:t>
            </a:r>
            <a:r>
              <a:rPr lang="en-US" dirty="0" smtClean="0"/>
              <a:t>is OK</a:t>
            </a:r>
            <a:r>
              <a:rPr lang="en-US" baseline="0" dirty="0" smtClean="0"/>
              <a:t> to keep WIC separate. In fact, I would recommend it for new shoppers or shoppers who primarily speak another language. This makes it much easier to see what went through and what didn’t. </a:t>
            </a:r>
          </a:p>
          <a:p>
            <a:endParaRPr lang="en-US" baseline="0" dirty="0" smtClean="0"/>
          </a:p>
          <a:p>
            <a:r>
              <a:rPr lang="en-US" baseline="0" dirty="0" smtClean="0"/>
              <a:t>Always review the WIC purchase before paying for the rest. </a:t>
            </a:r>
          </a:p>
          <a:p>
            <a:endParaRPr lang="en-US" baseline="0" dirty="0" smtClean="0"/>
          </a:p>
          <a:p>
            <a:r>
              <a:rPr lang="en-US" baseline="0" dirty="0" smtClean="0"/>
              <a:t>It is completely OK to ask the cashier to remove foods that didn’t go through. Please let shoppers know they don’t have to pay for any foods they don’t want</a:t>
            </a:r>
            <a:r>
              <a:rPr lang="en-US" baseline="0" dirty="0" smtClean="0"/>
              <a:t>.</a:t>
            </a:r>
          </a:p>
          <a:p>
            <a:endParaRPr lang="en-US" baseline="0" dirty="0" smtClean="0"/>
          </a:p>
          <a:p>
            <a:r>
              <a:rPr lang="en-US" baseline="0" dirty="0" smtClean="0"/>
              <a:t>If they decline the eWIC tender, this often makes it easier to make changes to the order. Sometimes stores have to reverse the eWIC tender before voiding foods in the remaining balance. Some other systems require the cashier to void the entire purchase and re-ring it after removing the problematic foods.</a:t>
            </a:r>
            <a:endParaRPr lang="en-US" baseline="0" dirty="0" smtClean="0"/>
          </a:p>
          <a:p>
            <a:endParaRPr lang="en-US" baseline="0" dirty="0" smtClean="0"/>
          </a:p>
          <a:p>
            <a:r>
              <a:rPr lang="en-US" baseline="0" dirty="0" smtClean="0"/>
              <a:t>If for some reason, nothing went through for </a:t>
            </a:r>
            <a:r>
              <a:rPr lang="en-US" baseline="0" dirty="0" smtClean="0"/>
              <a:t>eWIC or the system generates a mysterious errors, </a:t>
            </a:r>
            <a:r>
              <a:rPr lang="en-US" baseline="0" dirty="0" smtClean="0"/>
              <a:t>have the cashier cancel the transaction and </a:t>
            </a:r>
            <a:r>
              <a:rPr lang="en-US" baseline="0" dirty="0" smtClean="0"/>
              <a:t>have the shopper check </a:t>
            </a:r>
            <a:r>
              <a:rPr lang="en-US" baseline="0" dirty="0" smtClean="0"/>
              <a:t>their balance. This will determine if there are any benefits for the month, if the card has been pinned, or if the card is active.</a:t>
            </a:r>
            <a:endParaRPr lang="en-US"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10</a:t>
            </a:fld>
            <a:endParaRPr lang="en-US"/>
          </a:p>
        </p:txBody>
      </p:sp>
    </p:spTree>
    <p:extLst>
      <p:ext uri="{BB962C8B-B14F-4D97-AF65-F5344CB8AC3E}">
        <p14:creationId xmlns:p14="http://schemas.microsoft.com/office/powerpoint/2010/main" val="1772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Even though most of us don’t save our receipts, I </a:t>
            </a:r>
            <a:r>
              <a:rPr lang="en-US" dirty="0" smtClean="0"/>
              <a:t>can’t stress enough how valuable that final receipt is for WIC shoppers, especially if they had problems at the store. Here’s why.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the transaction is complete, the cashier can’t void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If they</a:t>
            </a:r>
            <a:r>
              <a:rPr lang="en-US" baseline="0" dirty="0" smtClean="0"/>
              <a:t> ended up paying for something with their own money, they can return it. That’s done at customer service and they’ll need their receipt.</a:t>
            </a:r>
          </a:p>
          <a:p>
            <a:endParaRPr lang="en-US" baseline="0" dirty="0" smtClean="0"/>
          </a:p>
          <a:p>
            <a:r>
              <a:rPr lang="en-US" baseline="0" dirty="0" smtClean="0"/>
              <a:t>Shoppers can’t return WIC foods – nothing has changed here. If they were charged incorrectly, they’ll need to call FIS customer service to initiate a dispute about the benefits deducted. Since benefits expire at the end of the month, this needs to be done right away. FIS can’t make any adjustments for past months.</a:t>
            </a:r>
          </a:p>
          <a:p>
            <a:endParaRPr lang="en-US" baseline="0" dirty="0" smtClean="0"/>
          </a:p>
          <a:p>
            <a:r>
              <a:rPr lang="en-US" baseline="0" dirty="0" smtClean="0"/>
              <a:t>Most importantly, they should keep the receipt to bring into the WIC clinic if something went wrong.</a:t>
            </a:r>
            <a:endParaRPr lang="en-US"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11</a:t>
            </a:fld>
            <a:endParaRPr lang="en-US"/>
          </a:p>
        </p:txBody>
      </p:sp>
    </p:spTree>
    <p:extLst>
      <p:ext uri="{BB962C8B-B14F-4D97-AF65-F5344CB8AC3E}">
        <p14:creationId xmlns:p14="http://schemas.microsoft.com/office/powerpoint/2010/main" val="6863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receipts</a:t>
            </a:r>
            <a:r>
              <a:rPr lang="en-US" baseline="0" dirty="0" smtClean="0"/>
              <a:t> or pictures of what foods they tried to buy that wouldn’t go through, we often cannot do anything to help.</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12</a:t>
            </a:fld>
            <a:endParaRPr lang="en-US"/>
          </a:p>
        </p:txBody>
      </p:sp>
    </p:spTree>
    <p:extLst>
      <p:ext uri="{BB962C8B-B14F-4D97-AF65-F5344CB8AC3E}">
        <p14:creationId xmlns:p14="http://schemas.microsoft.com/office/powerpoint/2010/main" val="293285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 the importance</a:t>
            </a:r>
            <a:r>
              <a:rPr lang="en-US" baseline="0" dirty="0" smtClean="0"/>
              <a:t> of the Food List. Cashiers can use it to help troubleshoot foods that don’t go through. Shoppers can use it to find the right foods, too.</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13</a:t>
            </a:fld>
            <a:endParaRPr lang="en-US"/>
          </a:p>
        </p:txBody>
      </p:sp>
    </p:spTree>
    <p:extLst>
      <p:ext uri="{BB962C8B-B14F-4D97-AF65-F5344CB8AC3E}">
        <p14:creationId xmlns:p14="http://schemas.microsoft.com/office/powerpoint/2010/main" val="2118570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a:t>
            </a:r>
            <a:r>
              <a:rPr lang="en-US" dirty="0" smtClean="0"/>
              <a:t>final receipt is the magic key for</a:t>
            </a:r>
            <a:r>
              <a:rPr lang="en-US" baseline="0" dirty="0" smtClean="0"/>
              <a:t> figuring </a:t>
            </a:r>
            <a:r>
              <a:rPr lang="en-US" dirty="0" smtClean="0"/>
              <a:t>what happened during the transaction!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It shows the date and time of the transaction. </a:t>
            </a:r>
          </a:p>
          <a:p>
            <a:endParaRPr lang="en-US" baseline="0" dirty="0" smtClean="0"/>
          </a:p>
          <a:p>
            <a:r>
              <a:rPr lang="en-US" baseline="0" dirty="0" smtClean="0"/>
              <a:t>It identifies the cashier– either a name or employee ID number. </a:t>
            </a:r>
          </a:p>
          <a:p>
            <a:r>
              <a:rPr lang="en-US" baseline="0" dirty="0" smtClean="0"/>
              <a:t>When we contact a store to follow up on a complaint, they always want to know who the cashier was so they can provide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It shows what WIC foods were purchased.</a:t>
            </a:r>
          </a:p>
          <a:p>
            <a:endParaRPr lang="en-US" baseline="0" dirty="0" smtClean="0"/>
          </a:p>
          <a:p>
            <a:r>
              <a:rPr lang="en-US" baseline="0" dirty="0" smtClean="0"/>
              <a:t>It will also show anything purchased with their own money. </a:t>
            </a:r>
          </a:p>
          <a:p>
            <a:endParaRPr lang="en-US" baseline="0" dirty="0" smtClean="0"/>
          </a:p>
          <a:p>
            <a:r>
              <a:rPr lang="en-US" baseline="0" dirty="0" smtClean="0"/>
              <a:t>It’s useful to look at those items to figure out why it didn’t go through for WIC.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receipt always shows the beginning and ending WIC balance. Both can be used to troubleshoot why something didn’t go through. And the ending balance can be used for their next shopping trip.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It will also show how any discounts or coupons were applied. </a:t>
            </a:r>
          </a:p>
          <a:p>
            <a:endParaRPr lang="en-US" dirty="0" smtClean="0"/>
          </a:p>
          <a:p>
            <a:r>
              <a:rPr lang="en-US" dirty="0" smtClean="0"/>
              <a:t>That receipt greatly improves our ability to figure out what happened</a:t>
            </a:r>
            <a:r>
              <a:rPr lang="en-US" baseline="0" dirty="0" smtClean="0"/>
              <a:t> at the store. And then what shopper or vendor education is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14</a:t>
            </a:fld>
            <a:endParaRPr lang="en-US"/>
          </a:p>
        </p:txBody>
      </p:sp>
    </p:spTree>
    <p:extLst>
      <p:ext uri="{BB962C8B-B14F-4D97-AF65-F5344CB8AC3E}">
        <p14:creationId xmlns:p14="http://schemas.microsoft.com/office/powerpoint/2010/main" val="66115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The end.</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15</a:t>
            </a:fld>
            <a:endParaRPr lang="en-US"/>
          </a:p>
        </p:txBody>
      </p:sp>
    </p:spTree>
    <p:extLst>
      <p:ext uri="{BB962C8B-B14F-4D97-AF65-F5344CB8AC3E}">
        <p14:creationId xmlns:p14="http://schemas.microsoft.com/office/powerpoint/2010/main" val="107304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already learned a lot about eWIC shopping. You’ve had a demo of the stand-beside</a:t>
            </a:r>
            <a:r>
              <a:rPr lang="en-US" baseline="0" dirty="0" smtClean="0"/>
              <a:t> terminal and had an opportunity to shop at an integrated store. It’s easy, right?</a:t>
            </a:r>
          </a:p>
          <a:p>
            <a:endParaRPr lang="en-US" baseline="0" dirty="0" smtClean="0"/>
          </a:p>
          <a:p>
            <a:r>
              <a:rPr lang="en-US" baseline="0" dirty="0" smtClean="0"/>
              <a:t>What are some of the biggest lessons you’ve learned as shoppers?</a:t>
            </a:r>
          </a:p>
          <a:p>
            <a:endParaRPr lang="en-US" baseline="0" dirty="0" smtClean="0"/>
          </a:p>
          <a:p>
            <a:r>
              <a:rPr lang="en-US" baseline="0" dirty="0" smtClean="0"/>
              <a:t>Hopefully by now you’re figuring out what’s going to be important for training your participants and your vendors.</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2</a:t>
            </a:fld>
            <a:endParaRPr lang="en-US"/>
          </a:p>
        </p:txBody>
      </p:sp>
    </p:spTree>
    <p:extLst>
      <p:ext uri="{BB962C8B-B14F-4D97-AF65-F5344CB8AC3E}">
        <p14:creationId xmlns:p14="http://schemas.microsoft.com/office/powerpoint/2010/main" val="96440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Maria</a:t>
            </a:r>
            <a:r>
              <a:rPr lang="en-US" baseline="0" dirty="0" smtClean="0"/>
              <a:t> and I talked a bit about some of our vendor training earlier. Let’s take a look at our video vignette for shoppers called Shopping with your eWIC card.</a:t>
            </a:r>
            <a:endParaRPr lang="en-US" dirty="0" smtClean="0"/>
          </a:p>
          <a:p>
            <a:endParaRPr lang="en-US" dirty="0" smtClean="0"/>
          </a:p>
          <a:p>
            <a:r>
              <a:rPr lang="en-US" dirty="0" smtClean="0"/>
              <a:t>When </a:t>
            </a:r>
            <a:r>
              <a:rPr lang="en-US" dirty="0" smtClean="0"/>
              <a:t>we first heard</a:t>
            </a:r>
            <a:r>
              <a:rPr lang="en-US" baseline="0" dirty="0" smtClean="0"/>
              <a:t> about eWIC, one of the most exciting things was the idea that shoppers no longer had to keep WIC separate. And this is really cool – as long as the shopper knows for sure they are buying the right items.</a:t>
            </a:r>
          </a:p>
          <a:p>
            <a:endParaRPr lang="en-US" baseline="0" dirty="0" smtClean="0"/>
          </a:p>
          <a:p>
            <a:r>
              <a:rPr lang="en-US" baseline="0" dirty="0" smtClean="0"/>
              <a:t>It’s when something doesn’t go through as expected that things get more complicated.</a:t>
            </a:r>
            <a:endParaRPr lang="en-US"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3</a:t>
            </a:fld>
            <a:endParaRPr lang="en-US"/>
          </a:p>
        </p:txBody>
      </p:sp>
    </p:spTree>
    <p:extLst>
      <p:ext uri="{BB962C8B-B14F-4D97-AF65-F5344CB8AC3E}">
        <p14:creationId xmlns:p14="http://schemas.microsoft.com/office/powerpoint/2010/main" val="155540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back up and summarize how an eWIC transaction generally works at an integrated store.</a:t>
            </a:r>
          </a:p>
          <a:p>
            <a:endParaRPr lang="en-US" baseline="0" dirty="0" smtClean="0"/>
          </a:p>
          <a:p>
            <a:r>
              <a:rPr lang="en-US" baseline="0" dirty="0" smtClean="0"/>
              <a:t>Since the shopper doesn’t have to separate their items, the cashier just rings everything up. </a:t>
            </a:r>
          </a:p>
          <a:p>
            <a:endParaRPr lang="en-US" baseline="0" dirty="0" smtClean="0"/>
          </a:p>
          <a:p>
            <a:r>
              <a:rPr lang="en-US" baseline="0" dirty="0" smtClean="0"/>
              <a:t>When the shopper swipes their </a:t>
            </a:r>
            <a:r>
              <a:rPr lang="en-US" baseline="0" dirty="0" smtClean="0"/>
              <a:t>card first, </a:t>
            </a:r>
            <a:r>
              <a:rPr lang="en-US" baseline="0" dirty="0" smtClean="0"/>
              <a:t>the POS system goes out and retrieves the cardholder’s benefit balance. It then compares all of the scanned product UPCs </a:t>
            </a:r>
            <a:r>
              <a:rPr lang="en-US" baseline="0" dirty="0" smtClean="0"/>
              <a:t>and PLUs to </a:t>
            </a:r>
            <a:r>
              <a:rPr lang="en-US" baseline="0" dirty="0" smtClean="0"/>
              <a:t>their benefit balance and determines what they’re going to buy.</a:t>
            </a:r>
          </a:p>
          <a:p>
            <a:endParaRPr lang="en-US" baseline="0" dirty="0" smtClean="0"/>
          </a:p>
          <a:p>
            <a:r>
              <a:rPr lang="en-US" baseline="0" dirty="0" smtClean="0"/>
              <a:t>There is </a:t>
            </a:r>
            <a:r>
              <a:rPr lang="en-US" baseline="0" dirty="0" smtClean="0"/>
              <a:t>an </a:t>
            </a:r>
            <a:r>
              <a:rPr lang="en-US" baseline="0" dirty="0" smtClean="0"/>
              <a:t>approval process where the shopper reviews </a:t>
            </a:r>
            <a:r>
              <a:rPr lang="en-US" baseline="0" dirty="0" smtClean="0"/>
              <a:t>the mid-transaction receipt or proposed WIC redemptions receipt, to see what </a:t>
            </a:r>
            <a:r>
              <a:rPr lang="en-US" baseline="0" dirty="0" smtClean="0"/>
              <a:t>foods will be paid by </a:t>
            </a:r>
            <a:r>
              <a:rPr lang="en-US" baseline="0" dirty="0" smtClean="0"/>
              <a:t>WIC. If it looks correct, they then approve </a:t>
            </a:r>
            <a:r>
              <a:rPr lang="en-US" baseline="0" dirty="0" smtClean="0"/>
              <a:t>the purchase.</a:t>
            </a:r>
          </a:p>
          <a:p>
            <a:endParaRPr lang="en-US" baseline="0" dirty="0" smtClean="0"/>
          </a:p>
          <a:p>
            <a:r>
              <a:rPr lang="en-US" baseline="0" dirty="0" smtClean="0"/>
              <a:t>If there is a remaining balance, the shopper should look at what’s left and ask the cashier to remove any unwanted foods. Then they can pay for the rest.</a:t>
            </a:r>
            <a:endParaRPr lang="en-US"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4</a:t>
            </a:fld>
            <a:endParaRPr lang="en-US"/>
          </a:p>
        </p:txBody>
      </p:sp>
    </p:spTree>
    <p:extLst>
      <p:ext uri="{BB962C8B-B14F-4D97-AF65-F5344CB8AC3E}">
        <p14:creationId xmlns:p14="http://schemas.microsoft.com/office/powerpoint/2010/main" val="219657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Wouldn’t it be so nice if all systems worked the same way?</a:t>
            </a:r>
          </a:p>
          <a:p>
            <a:endParaRPr lang="en-US" dirty="0" smtClean="0"/>
          </a:p>
          <a:p>
            <a:r>
              <a:rPr lang="en-US" dirty="0" smtClean="0"/>
              <a:t>There are technical requirements</a:t>
            </a:r>
            <a:r>
              <a:rPr lang="en-US" baseline="0" dirty="0" smtClean="0"/>
              <a:t> that all POS systems need to meet. These requirements leave some leeway in terms of how the retailer decides to meet them.</a:t>
            </a:r>
          </a:p>
          <a:p>
            <a:endParaRPr lang="en-US" baseline="0" dirty="0" smtClean="0"/>
          </a:p>
          <a:p>
            <a:r>
              <a:rPr lang="en-US" baseline="0" dirty="0" smtClean="0"/>
              <a:t>Some of the best systems have a customer-facing screen that shows each item as the cashier scans </a:t>
            </a:r>
            <a:r>
              <a:rPr lang="en-US" baseline="0" dirty="0" smtClean="0"/>
              <a:t>it, some will even show if the food is WIC approved or Food-</a:t>
            </a:r>
            <a:r>
              <a:rPr lang="en-US" baseline="0" dirty="0" err="1" smtClean="0"/>
              <a:t>stampable</a:t>
            </a:r>
            <a:r>
              <a:rPr lang="en-US" baseline="0" dirty="0" smtClean="0"/>
              <a:t>. </a:t>
            </a:r>
          </a:p>
          <a:p>
            <a:endParaRPr lang="en-US" baseline="0" dirty="0" smtClean="0"/>
          </a:p>
          <a:p>
            <a:r>
              <a:rPr lang="en-US" baseline="0" dirty="0" smtClean="0"/>
              <a:t>After the shopper swipes their eWIC card, the list of eligible foods and total </a:t>
            </a:r>
            <a:r>
              <a:rPr lang="en-US" baseline="0" dirty="0" err="1" smtClean="0"/>
              <a:t>amout</a:t>
            </a:r>
            <a:r>
              <a:rPr lang="en-US" baseline="0" dirty="0" smtClean="0"/>
              <a:t> of the WIC sale shows on the screen for the customer to approve! We love this!</a:t>
            </a:r>
            <a:endParaRPr lang="en-US" baseline="0" dirty="0" smtClean="0"/>
          </a:p>
          <a:p>
            <a:endParaRPr lang="en-US" baseline="0" dirty="0" smtClean="0"/>
          </a:p>
          <a:p>
            <a:r>
              <a:rPr lang="en-US" baseline="0" dirty="0" smtClean="0"/>
              <a:t>All integrated systems must be able to print a mid-transaction receipt. This happens after the shopper swipes their eWIC card. The receipt shows their beginning balance and then the list of WIC foods that are about to be purchased. </a:t>
            </a:r>
            <a:r>
              <a:rPr lang="en-US" baseline="0" dirty="0" smtClean="0"/>
              <a:t>Be sure to train shoppers to review it carefully and train cashiers to give it to the customer to review.</a:t>
            </a:r>
            <a:endParaRPr lang="en-US" baseline="0" dirty="0" smtClean="0"/>
          </a:p>
          <a:p>
            <a:endParaRPr lang="en-US" baseline="0" dirty="0" smtClean="0"/>
          </a:p>
          <a:p>
            <a:r>
              <a:rPr lang="en-US" dirty="0" smtClean="0"/>
              <a:t>If</a:t>
            </a:r>
            <a:r>
              <a:rPr lang="en-US" baseline="0" dirty="0" smtClean="0"/>
              <a:t> </a:t>
            </a:r>
            <a:r>
              <a:rPr lang="en-US" baseline="0" dirty="0" smtClean="0"/>
              <a:t>the system </a:t>
            </a:r>
            <a:r>
              <a:rPr lang="en-US" baseline="0" dirty="0" smtClean="0"/>
              <a:t>doesn’t automatically print a mid-transaction receipt, the cashier can always initiate one. </a:t>
            </a:r>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5</a:t>
            </a:fld>
            <a:endParaRPr lang="en-US"/>
          </a:p>
        </p:txBody>
      </p:sp>
    </p:spTree>
    <p:extLst>
      <p:ext uri="{BB962C8B-B14F-4D97-AF65-F5344CB8AC3E}">
        <p14:creationId xmlns:p14="http://schemas.microsoft.com/office/powerpoint/2010/main" val="274580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 look at this mid-transaction receipt.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a:t>
            </a:r>
            <a:r>
              <a:rPr lang="en-US" baseline="0" dirty="0" smtClean="0"/>
              <a:t> first part shows the beginning balance or what’s available to buy.</a:t>
            </a:r>
          </a:p>
          <a:p>
            <a:endParaRPr lang="en-US" baseline="0" dirty="0" smtClean="0"/>
          </a:p>
          <a:p>
            <a:r>
              <a:rPr lang="en-US" baseline="0" dirty="0" smtClean="0"/>
              <a:t>The second section shows the list of foods the shopper bought that WIC will pay for. The shopper really needs to look closely at the items and make sure all the things they thought were WIC foods went through.</a:t>
            </a:r>
          </a:p>
          <a:p>
            <a:endParaRPr lang="en-US" baseline="0" dirty="0" smtClean="0"/>
          </a:p>
          <a:p>
            <a:r>
              <a:rPr lang="en-US" baseline="0" dirty="0" smtClean="0"/>
              <a:t>If something didn’t go through, look at the beginning balance and make sure they have enough to buy it. Also check the Food List to make sure it’s allowed.</a:t>
            </a:r>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6</a:t>
            </a:fld>
            <a:endParaRPr lang="en-US"/>
          </a:p>
        </p:txBody>
      </p:sp>
    </p:spTree>
    <p:extLst>
      <p:ext uri="{BB962C8B-B14F-4D97-AF65-F5344CB8AC3E}">
        <p14:creationId xmlns:p14="http://schemas.microsoft.com/office/powerpoint/2010/main" val="162705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Turns</a:t>
            </a:r>
            <a:r>
              <a:rPr lang="en-US" baseline="0" dirty="0" smtClean="0"/>
              <a:t> out that reading receipts is not easy! Shoppers and cashiers are used to receipts being foods with dollar amounts.</a:t>
            </a:r>
          </a:p>
          <a:p>
            <a:endParaRPr lang="en-US" baseline="0" dirty="0" smtClean="0"/>
          </a:p>
          <a:p>
            <a:r>
              <a:rPr lang="en-US" baseline="0" dirty="0" smtClean="0"/>
              <a:t>eWIC receipts have strange units of measure, large numbers that are mostly not dollar amounts (like 128 OZ of baby food), and have 24 character abbreviated food descriptions driven by what’s in the APL.</a:t>
            </a:r>
          </a:p>
          <a:p>
            <a:endParaRPr lang="en-US" baseline="0" dirty="0" smtClean="0"/>
          </a:p>
          <a:p>
            <a:r>
              <a:rPr lang="en-US" baseline="0" dirty="0" smtClean="0"/>
              <a:t>We made a training tool for cashiers about reading receipts – but you have to read that to understand it!</a:t>
            </a:r>
          </a:p>
          <a:p>
            <a:endParaRPr lang="en-US" baseline="0" dirty="0" smtClean="0"/>
          </a:p>
          <a:p>
            <a:r>
              <a:rPr lang="en-US" baseline="0" dirty="0" smtClean="0"/>
              <a:t>We also cover some of this concept for shoppers in the How to shop brochure.</a:t>
            </a:r>
          </a:p>
          <a:p>
            <a:endParaRPr lang="en-US" baseline="0" dirty="0" smtClean="0"/>
          </a:p>
          <a:p>
            <a:r>
              <a:rPr lang="en-US" baseline="0" dirty="0" smtClean="0"/>
              <a:t>This is a tricky thing to train people on, especially people who speak another language or have low literacy (or aren’t math geniuses).</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7</a:t>
            </a:fld>
            <a:endParaRPr lang="en-US"/>
          </a:p>
        </p:txBody>
      </p:sp>
    </p:spTree>
    <p:extLst>
      <p:ext uri="{BB962C8B-B14F-4D97-AF65-F5344CB8AC3E}">
        <p14:creationId xmlns:p14="http://schemas.microsoft.com/office/powerpoint/2010/main" val="36636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drawback of integrated systems is that if a food isn’t approved for WIC, the system doesn’t tell the cashier or shopper why. There are four basic reasons why something won’t ring up.</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8</a:t>
            </a:fld>
            <a:endParaRPr lang="en-US"/>
          </a:p>
        </p:txBody>
      </p:sp>
    </p:spTree>
    <p:extLst>
      <p:ext uri="{BB962C8B-B14F-4D97-AF65-F5344CB8AC3E}">
        <p14:creationId xmlns:p14="http://schemas.microsoft.com/office/powerpoint/2010/main" val="201403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We’d hoped cashiers would get this concept right away and</a:t>
            </a:r>
            <a:r>
              <a:rPr lang="en-US" baseline="0" dirty="0" smtClean="0"/>
              <a:t> that it would be easy for them to explain to a WIC shopper why something wasn’t covered by eWIC. Instead we hear they often say something like “you don’t have enough money on your card to cover it” or “WIC hasn’t updated our system yet” or they just throw their hands up and say something like “Honey bunches of nope!”</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9</a:t>
            </a:fld>
            <a:endParaRPr lang="en-US"/>
          </a:p>
        </p:txBody>
      </p:sp>
    </p:spTree>
    <p:extLst>
      <p:ext uri="{BB962C8B-B14F-4D97-AF65-F5344CB8AC3E}">
        <p14:creationId xmlns:p14="http://schemas.microsoft.com/office/powerpoint/2010/main" val="2444768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line.png"/>
          <p:cNvPicPr>
            <a:picLocks noChangeAspect="1"/>
          </p:cNvPicPr>
          <p:nvPr userDrawn="1"/>
        </p:nvPicPr>
        <p:blipFill>
          <a:blip r:embed="rId2" cstate="print"/>
          <a:stretch>
            <a:fillRect/>
          </a:stretch>
        </p:blipFill>
        <p:spPr>
          <a:xfrm>
            <a:off x="0" y="6477000"/>
            <a:ext cx="9144000" cy="30459"/>
          </a:xfrm>
          <a:prstGeom prst="rect">
            <a:avLst/>
          </a:prstGeom>
        </p:spPr>
      </p:pic>
      <p:pic>
        <p:nvPicPr>
          <p:cNvPr id="15" name="Picture 14" descr="oha_logo_sm.jpg"/>
          <p:cNvPicPr>
            <a:picLocks noChangeAspect="1"/>
          </p:cNvPicPr>
          <p:nvPr userDrawn="1"/>
        </p:nvPicPr>
        <p:blipFill>
          <a:blip r:embed="rId3" cstate="print"/>
          <a:stretch>
            <a:fillRect/>
          </a:stretch>
        </p:blipFill>
        <p:spPr>
          <a:xfrm>
            <a:off x="304800" y="6027725"/>
            <a:ext cx="1600200" cy="60167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7929"/>
            <a:ext cx="9144000" cy="2151529"/>
          </a:xfrm>
          <a:prstGeom prst="rect">
            <a:avLst/>
          </a:prstGeom>
        </p:spPr>
      </p:pic>
      <p:sp>
        <p:nvSpPr>
          <p:cNvPr id="18" name="Rectangle 17"/>
          <p:cNvSpPr/>
          <p:nvPr userDrawn="1"/>
        </p:nvSpPr>
        <p:spPr>
          <a:xfrm>
            <a:off x="7148945" y="698269"/>
            <a:ext cx="1928553" cy="1288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90510" y="880794"/>
            <a:ext cx="1864960" cy="966136"/>
          </a:xfrm>
          <a:prstGeom prst="rect">
            <a:avLst/>
          </a:prstGeom>
        </p:spPr>
      </p:pic>
    </p:spTree>
    <p:extLst>
      <p:ext uri="{BB962C8B-B14F-4D97-AF65-F5344CB8AC3E}">
        <p14:creationId xmlns:p14="http://schemas.microsoft.com/office/powerpoint/2010/main" val="38866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3/21/2017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240883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3/21/2017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385332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swooshonly.png"/>
          <p:cNvPicPr>
            <a:picLocks noChangeAspect="1"/>
          </p:cNvPicPr>
          <p:nvPr userDrawn="1"/>
        </p:nvPicPr>
        <p:blipFill>
          <a:blip r:embed="rId2" cstate="print"/>
          <a:stretch>
            <a:fillRect/>
          </a:stretch>
        </p:blipFill>
        <p:spPr>
          <a:xfrm>
            <a:off x="0" y="76200"/>
            <a:ext cx="9144000" cy="598842"/>
          </a:xfrm>
          <a:prstGeom prst="rect">
            <a:avLst/>
          </a:prstGeom>
        </p:spPr>
      </p:pic>
      <p:pic>
        <p:nvPicPr>
          <p:cNvPr id="15" name="Picture 14" descr="line.png"/>
          <p:cNvPicPr>
            <a:picLocks noChangeAspect="1"/>
          </p:cNvPicPr>
          <p:nvPr userDrawn="1"/>
        </p:nvPicPr>
        <p:blipFill>
          <a:blip r:embed="rId3" cstate="print"/>
          <a:stretch>
            <a:fillRect/>
          </a:stretch>
        </p:blipFill>
        <p:spPr>
          <a:xfrm>
            <a:off x="0" y="6522741"/>
            <a:ext cx="9144000" cy="30459"/>
          </a:xfrm>
          <a:prstGeom prst="rect">
            <a:avLst/>
          </a:prstGeom>
        </p:spPr>
      </p:pic>
    </p:spTree>
    <p:extLst>
      <p:ext uri="{BB962C8B-B14F-4D97-AF65-F5344CB8AC3E}">
        <p14:creationId xmlns:p14="http://schemas.microsoft.com/office/powerpoint/2010/main" val="245200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3/21/2017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36714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3/21/2017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255196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3/21/2017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304333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3/21/2017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181857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3/21/2017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344491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3/21/2017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57676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3/21/2017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201770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703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JfYAJQDDQ1M"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362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noProof="0" dirty="0" smtClean="0">
                <a:solidFill>
                  <a:srgbClr val="0079C0"/>
                </a:solidFill>
                <a:latin typeface="Calibri"/>
              </a:rPr>
              <a:t>The mixed bag of mixed basket</a:t>
            </a:r>
            <a:r>
              <a:rPr lang="en-US" dirty="0">
                <a:solidFill>
                  <a:srgbClr val="0079C0"/>
                </a:solidFill>
                <a:latin typeface="Calibri"/>
              </a:rPr>
              <a:t>:</a:t>
            </a:r>
            <a:endParaRPr kumimoji="0" lang="en-US" sz="4400" b="0" i="0" u="none" strike="noStrike" kern="1200" cap="none" spc="0" normalizeH="0" baseline="0" noProof="0" dirty="0" smtClean="0">
              <a:ln>
                <a:noFill/>
              </a:ln>
              <a:solidFill>
                <a:srgbClr val="0079C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solidFill>
                  <a:srgbClr val="0079C0"/>
                </a:solidFill>
                <a:latin typeface="Calibri"/>
              </a:rPr>
              <a:t>Preparing shoppers for eWIC</a:t>
            </a:r>
            <a:endParaRPr kumimoji="0" lang="en-US" sz="4400" b="0" i="0" u="none" strike="noStrike" kern="1200" cap="none" spc="0" normalizeH="0" baseline="0" noProof="0" dirty="0">
              <a:ln>
                <a:noFill/>
              </a:ln>
              <a:solidFill>
                <a:srgbClr val="0079C0"/>
              </a:solidFill>
              <a:effectLst/>
              <a:uLnTx/>
              <a:uFillTx/>
              <a:latin typeface="Calibri"/>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0079C0">
                    <a:tint val="75000"/>
                  </a:srgbClr>
                </a:solidFill>
                <a:effectLst/>
                <a:uLnTx/>
                <a:uFillTx/>
                <a:latin typeface="Calibri"/>
                <a:ea typeface="+mn-ea"/>
                <a:cs typeface="+mn-cs"/>
              </a:rPr>
              <a:t>eWIC showcase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solidFill>
                  <a:srgbClr val="0079C0">
                    <a:tint val="75000"/>
                  </a:srgbClr>
                </a:solidFill>
                <a:latin typeface="Calibri"/>
              </a:rPr>
              <a:t>March 22, 2017</a:t>
            </a:r>
            <a:endParaRPr kumimoji="0" lang="en-US" sz="3200" b="0" i="0" u="none" strike="noStrike" kern="1200" cap="none" spc="0" normalizeH="0" baseline="0" noProof="0" dirty="0">
              <a:ln>
                <a:noFill/>
              </a:ln>
              <a:solidFill>
                <a:srgbClr val="0079C0">
                  <a:tint val="75000"/>
                </a:srgbClr>
              </a:solidFill>
              <a:effectLst/>
              <a:uLnTx/>
              <a:uFillTx/>
              <a:latin typeface="Calibri"/>
              <a:ea typeface="+mn-ea"/>
              <a:cs typeface="+mn-cs"/>
            </a:endParaRPr>
          </a:p>
        </p:txBody>
      </p:sp>
    </p:spTree>
    <p:extLst>
      <p:ext uri="{BB962C8B-B14F-4D97-AF65-F5344CB8AC3E}">
        <p14:creationId xmlns:p14="http://schemas.microsoft.com/office/powerpoint/2010/main" val="2202058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descr="Basic Chevron Process" title="SmartArt"/>
          <p:cNvGraphicFramePr>
            <a:graphicFrameLocks/>
          </p:cNvGraphicFramePr>
          <p:nvPr>
            <p:extLst>
              <p:ext uri="{D42A27DB-BD31-4B8C-83A1-F6EECF244321}">
                <p14:modId xmlns:p14="http://schemas.microsoft.com/office/powerpoint/2010/main" val="592587140"/>
              </p:ext>
            </p:extLst>
          </p:nvPr>
        </p:nvGraphicFramePr>
        <p:xfrm>
          <a:off x="-119930" y="1488371"/>
          <a:ext cx="8964386" cy="404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625366" y="849985"/>
            <a:ext cx="7772400" cy="11207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solidFill>
                  <a:srgbClr val="0079C0"/>
                </a:solidFill>
                <a:latin typeface="Calibri"/>
              </a:rPr>
              <a:t>eWIC shopping tips</a:t>
            </a:r>
            <a:endParaRPr kumimoji="0" lang="en-US" sz="4400" b="0" i="0" u="none" strike="noStrike" kern="1200" cap="none" spc="0" normalizeH="0" baseline="0" noProof="0" dirty="0">
              <a:ln>
                <a:noFill/>
              </a:ln>
              <a:solidFill>
                <a:srgbClr val="0079C0"/>
              </a:solidFill>
              <a:effectLst/>
              <a:uLnTx/>
              <a:uFillTx/>
              <a:latin typeface="Calibri"/>
              <a:ea typeface="+mj-ea"/>
              <a:cs typeface="+mj-cs"/>
            </a:endParaRPr>
          </a:p>
        </p:txBody>
      </p:sp>
    </p:spTree>
    <p:extLst>
      <p:ext uri="{BB962C8B-B14F-4D97-AF65-F5344CB8AC3E}">
        <p14:creationId xmlns:p14="http://schemas.microsoft.com/office/powerpoint/2010/main" val="4168911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31076" y="1914770"/>
            <a:ext cx="4367048" cy="38055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accent1"/>
                </a:solidFill>
              </a:rPr>
              <a:t>Closed transaction is final</a:t>
            </a:r>
          </a:p>
          <a:p>
            <a:r>
              <a:rPr lang="en-US" sz="2400" dirty="0">
                <a:solidFill>
                  <a:schemeClr val="accent1"/>
                </a:solidFill>
              </a:rPr>
              <a:t>Return foods paid for with own money</a:t>
            </a:r>
          </a:p>
          <a:p>
            <a:r>
              <a:rPr lang="en-US" sz="2400" dirty="0" smtClean="0">
                <a:solidFill>
                  <a:schemeClr val="accent1"/>
                </a:solidFill>
              </a:rPr>
              <a:t>Cannot </a:t>
            </a:r>
            <a:r>
              <a:rPr lang="en-US" sz="2400" dirty="0" smtClean="0">
                <a:solidFill>
                  <a:schemeClr val="accent1"/>
                </a:solidFill>
              </a:rPr>
              <a:t>return WIC foods </a:t>
            </a:r>
          </a:p>
          <a:p>
            <a:r>
              <a:rPr lang="en-US" sz="2400" dirty="0" smtClean="0">
                <a:solidFill>
                  <a:schemeClr val="accent1"/>
                </a:solidFill>
              </a:rPr>
              <a:t>Benefit adjustments</a:t>
            </a:r>
            <a:endParaRPr lang="en-US" sz="2400" dirty="0">
              <a:solidFill>
                <a:schemeClr val="accent1"/>
              </a:solidFill>
            </a:endParaRPr>
          </a:p>
          <a:p>
            <a:r>
              <a:rPr lang="en-US" sz="2400" dirty="0" smtClean="0">
                <a:solidFill>
                  <a:schemeClr val="accent1"/>
                </a:solidFill>
              </a:rPr>
              <a:t>Keep </a:t>
            </a:r>
            <a:r>
              <a:rPr lang="en-US" sz="2400" dirty="0" smtClean="0">
                <a:solidFill>
                  <a:schemeClr val="accent1"/>
                </a:solidFill>
              </a:rPr>
              <a:t>the receipt and bring to WIC</a:t>
            </a:r>
          </a:p>
        </p:txBody>
      </p:sp>
      <p:pic>
        <p:nvPicPr>
          <p:cNvPr id="3" name="Picture 2"/>
          <p:cNvPicPr>
            <a:picLocks noChangeAspect="1"/>
          </p:cNvPicPr>
          <p:nvPr/>
        </p:nvPicPr>
        <p:blipFill>
          <a:blip r:embed="rId3"/>
          <a:stretch>
            <a:fillRect/>
          </a:stretch>
        </p:blipFill>
        <p:spPr>
          <a:xfrm>
            <a:off x="4698124" y="1914770"/>
            <a:ext cx="4141938" cy="4317971"/>
          </a:xfrm>
          <a:prstGeom prst="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625366" y="849985"/>
            <a:ext cx="7772400" cy="789629"/>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solidFill>
                  <a:srgbClr val="0079C0"/>
                </a:solidFill>
                <a:latin typeface="Calibri"/>
              </a:rPr>
              <a:t>The importance of keeping receipts</a:t>
            </a:r>
            <a:endParaRPr kumimoji="0" lang="en-US" sz="4400" b="0" i="0" u="none" strike="noStrike" kern="1200" cap="none" spc="0" normalizeH="0" baseline="0" noProof="0" dirty="0">
              <a:ln>
                <a:noFill/>
              </a:ln>
              <a:solidFill>
                <a:srgbClr val="0079C0"/>
              </a:solidFill>
              <a:effectLst/>
              <a:uLnTx/>
              <a:uFillTx/>
              <a:latin typeface="Calibri"/>
              <a:ea typeface="+mj-ea"/>
              <a:cs typeface="+mj-cs"/>
            </a:endParaRPr>
          </a:p>
        </p:txBody>
      </p:sp>
    </p:spTree>
    <p:extLst>
      <p:ext uri="{BB962C8B-B14F-4D97-AF65-F5344CB8AC3E}">
        <p14:creationId xmlns:p14="http://schemas.microsoft.com/office/powerpoint/2010/main" val="29370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866774"/>
            <a:ext cx="5429250" cy="5537835"/>
          </a:xfrm>
          <a:prstGeom prst="rect">
            <a:avLst/>
          </a:prstGeom>
        </p:spPr>
      </p:pic>
    </p:spTree>
    <p:extLst>
      <p:ext uri="{BB962C8B-B14F-4D97-AF65-F5344CB8AC3E}">
        <p14:creationId xmlns:p14="http://schemas.microsoft.com/office/powerpoint/2010/main" val="3006144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746" y="-266700"/>
            <a:ext cx="3576308"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977991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agic wand"/>
          <p:cNvPicPr>
            <a:picLocks noChangeAspect="1" noChangeArrowheads="1"/>
          </p:cNvPicPr>
          <p:nvPr/>
        </p:nvPicPr>
        <p:blipFill rotWithShape="1">
          <a:blip r:embed="rId3">
            <a:extLst>
              <a:ext uri="{28A0092B-C50C-407E-A947-70E740481C1C}">
                <a14:useLocalDpi xmlns:a14="http://schemas.microsoft.com/office/drawing/2010/main" val="0"/>
              </a:ext>
            </a:extLst>
          </a:blip>
          <a:srcRect l="1887" b="4965"/>
          <a:stretch/>
        </p:blipFill>
        <p:spPr bwMode="auto">
          <a:xfrm>
            <a:off x="57150" y="1185273"/>
            <a:ext cx="7924800" cy="51583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62069">
            <a:off x="5897132" y="1446884"/>
            <a:ext cx="2126508" cy="4796971"/>
          </a:xfrm>
          <a:prstGeom prst="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625366" y="716635"/>
            <a:ext cx="7772400" cy="8073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solidFill>
                  <a:srgbClr val="0079C0"/>
                </a:solidFill>
                <a:latin typeface="Calibri"/>
              </a:rPr>
              <a:t>Magic receipt</a:t>
            </a:r>
            <a:endParaRPr kumimoji="0" lang="en-US" sz="4400" b="0" i="0" u="none" strike="noStrike" kern="1200" cap="none" spc="0" normalizeH="0" baseline="0" noProof="0" dirty="0">
              <a:ln>
                <a:noFill/>
              </a:ln>
              <a:solidFill>
                <a:srgbClr val="0079C0"/>
              </a:solidFill>
              <a:effectLst/>
              <a:uLnTx/>
              <a:uFillTx/>
              <a:latin typeface="Calibri"/>
              <a:ea typeface="+mj-ea"/>
              <a:cs typeface="+mj-cs"/>
            </a:endParaRPr>
          </a:p>
        </p:txBody>
      </p:sp>
    </p:spTree>
    <p:extLst>
      <p:ext uri="{BB962C8B-B14F-4D97-AF65-F5344CB8AC3E}">
        <p14:creationId xmlns:p14="http://schemas.microsoft.com/office/powerpoint/2010/main" val="957781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6585" y="3869214"/>
            <a:ext cx="2949575" cy="668338"/>
          </a:xfrm>
          <a:prstGeom prst="rect">
            <a:avLst/>
          </a:prstGeom>
        </p:spPr>
        <p:txBody>
          <a:bodyPr>
            <a:noAutofit/>
          </a:bodyPr>
          <a:lstStyle/>
          <a:p>
            <a:pPr algn="ctr"/>
            <a:r>
              <a:rPr lang="en-US" b="1" dirty="0">
                <a:solidFill>
                  <a:schemeClr val="accent1">
                    <a:lumMod val="75000"/>
                  </a:schemeClr>
                </a:solidFill>
              </a:rPr>
              <a:t>Questions?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270" y="2451736"/>
            <a:ext cx="4046220" cy="37090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05560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 ea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4" y="1579924"/>
            <a:ext cx="5959476" cy="459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31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JfYAJQDDQ1M"/>
          <p:cNvPicPr>
            <a:picLocks noRot="1" noChangeAspect="1"/>
          </p:cNvPicPr>
          <p:nvPr>
            <a:videoFile r:link="rId1"/>
          </p:nvPr>
        </p:nvPicPr>
        <p:blipFill>
          <a:blip r:embed="rId4"/>
          <a:stretch>
            <a:fillRect/>
          </a:stretch>
        </p:blipFill>
        <p:spPr>
          <a:xfrm>
            <a:off x="438150" y="1285875"/>
            <a:ext cx="8280400" cy="4657725"/>
          </a:xfrm>
          <a:prstGeom prst="rect">
            <a:avLst/>
          </a:prstGeom>
        </p:spPr>
      </p:pic>
    </p:spTree>
    <p:extLst>
      <p:ext uri="{BB962C8B-B14F-4D97-AF65-F5344CB8AC3E}">
        <p14:creationId xmlns:p14="http://schemas.microsoft.com/office/powerpoint/2010/main" val="9501185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descr="Basic Chevron Process" title="SmartArt"/>
          <p:cNvGraphicFramePr>
            <a:graphicFrameLocks/>
          </p:cNvGraphicFramePr>
          <p:nvPr>
            <p:extLst>
              <p:ext uri="{D42A27DB-BD31-4B8C-83A1-F6EECF244321}">
                <p14:modId xmlns:p14="http://schemas.microsoft.com/office/powerpoint/2010/main" val="1578649114"/>
              </p:ext>
            </p:extLst>
          </p:nvPr>
        </p:nvGraphicFramePr>
        <p:xfrm>
          <a:off x="-220717" y="1584998"/>
          <a:ext cx="9144000" cy="3822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625366" y="849985"/>
            <a:ext cx="7772400" cy="11207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solidFill>
                  <a:srgbClr val="0079C0"/>
                </a:solidFill>
                <a:latin typeface="Calibri"/>
              </a:rPr>
              <a:t>eWIC at integrated stores</a:t>
            </a:r>
            <a:endParaRPr kumimoji="0" lang="en-US" sz="4400" b="0" i="0" u="none" strike="noStrike" kern="1200" cap="none" spc="0" normalizeH="0" baseline="0" noProof="0" dirty="0">
              <a:ln>
                <a:noFill/>
              </a:ln>
              <a:solidFill>
                <a:srgbClr val="0079C0"/>
              </a:solidFill>
              <a:effectLst/>
              <a:uLnTx/>
              <a:uFillTx/>
              <a:latin typeface="Calibri"/>
              <a:ea typeface="+mj-ea"/>
              <a:cs typeface="+mj-cs"/>
            </a:endParaRPr>
          </a:p>
        </p:txBody>
      </p:sp>
    </p:spTree>
    <p:extLst>
      <p:ext uri="{BB962C8B-B14F-4D97-AF65-F5344CB8AC3E}">
        <p14:creationId xmlns:p14="http://schemas.microsoft.com/office/powerpoint/2010/main" val="2555982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23860"/>
            <a:ext cx="9144000" cy="805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800" dirty="0" smtClean="0">
                <a:solidFill>
                  <a:srgbClr val="0079C0"/>
                </a:solidFill>
                <a:latin typeface="Calibri"/>
              </a:rPr>
              <a:t>Not all integrated systems are created equal</a:t>
            </a:r>
            <a:endParaRPr kumimoji="0" lang="en-US" sz="3800" b="0" i="0" u="none" strike="noStrike" kern="1200" cap="none" spc="0" normalizeH="0" baseline="0" noProof="0" dirty="0">
              <a:ln>
                <a:noFill/>
              </a:ln>
              <a:solidFill>
                <a:srgbClr val="0079C0"/>
              </a:solidFill>
              <a:effectLst/>
              <a:uLnTx/>
              <a:uFillTx/>
              <a:latin typeface="Calibri"/>
            </a:endParaRPr>
          </a:p>
        </p:txBody>
      </p:sp>
      <p:pic>
        <p:nvPicPr>
          <p:cNvPr id="3" name="Picture Placeholder 4"/>
          <p:cNvPicPr>
            <a:picLocks noChangeAspect="1"/>
          </p:cNvPicPr>
          <p:nvPr/>
        </p:nvPicPr>
        <p:blipFill>
          <a:blip r:embed="rId3" cstate="print">
            <a:extLst>
              <a:ext uri="{28A0092B-C50C-407E-A947-70E740481C1C}">
                <a14:useLocalDpi xmlns:a14="http://schemas.microsoft.com/office/drawing/2010/main" val="0"/>
              </a:ext>
            </a:extLst>
          </a:blip>
          <a:srcRect l="2673" r="2673"/>
          <a:stretch>
            <a:fillRect/>
          </a:stretch>
        </p:blipFill>
        <p:spPr>
          <a:xfrm>
            <a:off x="357352" y="1939158"/>
            <a:ext cx="5388073" cy="3791607"/>
          </a:xfrm>
          <a:prstGeom prst="rect">
            <a:avLst/>
          </a:prstGeom>
        </p:spPr>
      </p:pic>
      <p:sp>
        <p:nvSpPr>
          <p:cNvPr id="4" name="Text Placeholder 3"/>
          <p:cNvSpPr txBox="1">
            <a:spLocks/>
          </p:cNvSpPr>
          <p:nvPr/>
        </p:nvSpPr>
        <p:spPr>
          <a:xfrm>
            <a:off x="5897880" y="1939158"/>
            <a:ext cx="3119996" cy="29924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accent1">
                    <a:lumMod val="75000"/>
                  </a:schemeClr>
                </a:solidFill>
              </a:rPr>
              <a:t>Customer-facing screen</a:t>
            </a:r>
          </a:p>
          <a:p>
            <a:r>
              <a:rPr lang="en-US" sz="2000" dirty="0" smtClean="0">
                <a:solidFill>
                  <a:schemeClr val="accent1">
                    <a:lumMod val="75000"/>
                  </a:schemeClr>
                </a:solidFill>
              </a:rPr>
              <a:t>Mid-transaction receipt</a:t>
            </a:r>
          </a:p>
          <a:p>
            <a:r>
              <a:rPr lang="en-US" sz="2000" dirty="0" smtClean="0">
                <a:solidFill>
                  <a:schemeClr val="accent1">
                    <a:lumMod val="75000"/>
                  </a:schemeClr>
                </a:solidFill>
              </a:rPr>
              <a:t>Voiding</a:t>
            </a:r>
          </a:p>
          <a:p>
            <a:pPr marL="214308" indent="-214308"/>
            <a:endParaRPr lang="en-US" dirty="0" smtClean="0"/>
          </a:p>
          <a:p>
            <a:pPr marL="214308" indent="-214308"/>
            <a:endParaRPr lang="en-US" dirty="0" smtClean="0"/>
          </a:p>
        </p:txBody>
      </p:sp>
    </p:spTree>
    <p:extLst>
      <p:ext uri="{BB962C8B-B14F-4D97-AF65-F5344CB8AC3E}">
        <p14:creationId xmlns:p14="http://schemas.microsoft.com/office/powerpoint/2010/main" val="337823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010" y="740520"/>
            <a:ext cx="4618961" cy="10459351"/>
          </a:xfrm>
          <a:prstGeom prst="rect">
            <a:avLst/>
          </a:prstGeom>
          <a:ln>
            <a:noFill/>
          </a:ln>
          <a:effectLst>
            <a:outerShdw blurRad="190500" algn="tl" rotWithShape="0">
              <a:srgbClr val="000000">
                <a:alpha val="70000"/>
              </a:srgbClr>
            </a:outerShdw>
          </a:effectLst>
        </p:spPr>
      </p:pic>
      <p:pic>
        <p:nvPicPr>
          <p:cNvPr id="7" name="Picture Placeholder 21"/>
          <p:cNvPicPr>
            <a:picLocks noChangeAspect="1"/>
          </p:cNvPicPr>
          <p:nvPr/>
        </p:nvPicPr>
        <p:blipFill>
          <a:blip r:embed="rId4">
            <a:extLst>
              <a:ext uri="{28A0092B-C50C-407E-A947-70E740481C1C}">
                <a14:useLocalDpi xmlns:a14="http://schemas.microsoft.com/office/drawing/2010/main" val="0"/>
              </a:ext>
            </a:extLst>
          </a:blip>
          <a:srcRect l="7339" r="7339"/>
          <a:stretch>
            <a:fillRect/>
          </a:stretch>
        </p:blipFill>
        <p:spPr>
          <a:xfrm>
            <a:off x="58998" y="1487210"/>
            <a:ext cx="3982893" cy="5013434"/>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p:spPr>
      </p:pic>
    </p:spTree>
    <p:extLst>
      <p:ext uri="{BB962C8B-B14F-4D97-AF65-F5344CB8AC3E}">
        <p14:creationId xmlns:p14="http://schemas.microsoft.com/office/powerpoint/2010/main" val="32672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3368 L -0.00091 -0.85672 " pathEditMode="relative" rAng="0" ptsTypes="AA">
                                      <p:cBhvr>
                                        <p:cTn id="6" dur="3000" fill="hold"/>
                                        <p:tgtEl>
                                          <p:spTgt spid="2"/>
                                        </p:tgtEl>
                                        <p:attrNameLst>
                                          <p:attrName>ppt_x</p:attrName>
                                          <p:attrName>ppt_y</p:attrName>
                                        </p:attrNameLst>
                                      </p:cBhvr>
                                      <p:rCtr x="234" y="-596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psum lo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7" y="2362200"/>
            <a:ext cx="6892925" cy="3692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723860"/>
            <a:ext cx="9144000" cy="805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800" dirty="0" smtClean="0">
                <a:solidFill>
                  <a:srgbClr val="0079C0"/>
                </a:solidFill>
                <a:latin typeface="Calibri"/>
              </a:rPr>
              <a:t>Reading receipts is not for the faint of heart</a:t>
            </a:r>
            <a:endParaRPr kumimoji="0" lang="en-US" sz="3800" b="0" i="0" u="none" strike="noStrike" kern="1200" cap="none" spc="0" normalizeH="0" baseline="0" noProof="0" dirty="0">
              <a:ln>
                <a:noFill/>
              </a:ln>
              <a:solidFill>
                <a:srgbClr val="0079C0"/>
              </a:solidFill>
              <a:effectLst/>
              <a:uLnTx/>
              <a:uFillTx/>
              <a:latin typeface="Calibri"/>
            </a:endParaRPr>
          </a:p>
        </p:txBody>
      </p:sp>
    </p:spTree>
    <p:extLst>
      <p:ext uri="{BB962C8B-B14F-4D97-AF65-F5344CB8AC3E}">
        <p14:creationId xmlns:p14="http://schemas.microsoft.com/office/powerpoint/2010/main" val="73994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9627" y="3695432"/>
            <a:ext cx="4122485" cy="2743467"/>
          </a:xfrm>
          <a:prstGeom prst="rect">
            <a:avLst/>
          </a:prstGeom>
        </p:spPr>
      </p:pic>
      <p:sp>
        <p:nvSpPr>
          <p:cNvPr id="8" name="Cloud Callout 7"/>
          <p:cNvSpPr/>
          <p:nvPr/>
        </p:nvSpPr>
        <p:spPr>
          <a:xfrm>
            <a:off x="267246" y="3275878"/>
            <a:ext cx="1994376" cy="1809752"/>
          </a:xfrm>
          <a:prstGeom prst="cloudCallout">
            <a:avLst>
              <a:gd name="adj1" fmla="val 129373"/>
              <a:gd name="adj2" fmla="val -14322"/>
            </a:avLst>
          </a:prstGeom>
          <a:solidFill>
            <a:srgbClr val="FCB22C">
              <a:tint val="65000"/>
            </a:srgbClr>
          </a:solidFill>
          <a:ln w="9525" cap="flat" cmpd="sng" algn="ctr">
            <a:solidFill>
              <a:srgbClr val="FCB22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onstantia"/>
                <a:ea typeface="+mn-ea"/>
                <a:cs typeface="+mn-cs"/>
              </a:rPr>
              <a:t>Not a WIC Food</a:t>
            </a:r>
          </a:p>
        </p:txBody>
      </p:sp>
      <p:sp>
        <p:nvSpPr>
          <p:cNvPr id="9" name="Cloud Callout 8"/>
          <p:cNvSpPr/>
          <p:nvPr/>
        </p:nvSpPr>
        <p:spPr>
          <a:xfrm>
            <a:off x="1044714" y="764593"/>
            <a:ext cx="2590800" cy="2388394"/>
          </a:xfrm>
          <a:prstGeom prst="cloudCallout">
            <a:avLst>
              <a:gd name="adj1" fmla="val 85072"/>
              <a:gd name="adj2" fmla="val 71035"/>
            </a:avLst>
          </a:prstGeom>
          <a:solidFill>
            <a:srgbClr val="89C01C">
              <a:tint val="65000"/>
            </a:srgbClr>
          </a:solidFill>
          <a:ln w="9525" cap="flat" cmpd="sng" algn="ctr">
            <a:solidFill>
              <a:srgbClr val="89C01C"/>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onstantia"/>
                <a:ea typeface="+mn-ea"/>
                <a:cs typeface="+mn-cs"/>
              </a:rPr>
              <a:t>Not enough benefit available</a:t>
            </a:r>
          </a:p>
        </p:txBody>
      </p:sp>
      <p:sp>
        <p:nvSpPr>
          <p:cNvPr id="10" name="Cloud Callout 9"/>
          <p:cNvSpPr/>
          <p:nvPr/>
        </p:nvSpPr>
        <p:spPr>
          <a:xfrm>
            <a:off x="4892501" y="1073433"/>
            <a:ext cx="2014269" cy="1691086"/>
          </a:xfrm>
          <a:prstGeom prst="cloudCallout">
            <a:avLst>
              <a:gd name="adj1" fmla="val -36581"/>
              <a:gd name="adj2" fmla="val 97562"/>
            </a:avLst>
          </a:prstGeom>
          <a:solidFill>
            <a:srgbClr val="FE750E">
              <a:tint val="65000"/>
            </a:srgbClr>
          </a:solidFill>
          <a:ln w="9525" cap="flat" cmpd="sng" algn="ctr">
            <a:solidFill>
              <a:srgbClr val="FE750E"/>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onstantia"/>
                <a:ea typeface="+mn-ea"/>
                <a:cs typeface="+mn-cs"/>
              </a:rPr>
              <a:t>Wrong size </a:t>
            </a:r>
          </a:p>
        </p:txBody>
      </p:sp>
      <p:sp>
        <p:nvSpPr>
          <p:cNvPr id="11" name="Cloud Callout 10"/>
          <p:cNvSpPr/>
          <p:nvPr/>
        </p:nvSpPr>
        <p:spPr>
          <a:xfrm>
            <a:off x="6844087" y="2741479"/>
            <a:ext cx="2192338" cy="1907905"/>
          </a:xfrm>
          <a:prstGeom prst="cloudCallout">
            <a:avLst>
              <a:gd name="adj1" fmla="val -105670"/>
              <a:gd name="adj2" fmla="val 1846"/>
            </a:avLst>
          </a:prstGeom>
          <a:solidFill>
            <a:srgbClr val="7C283A">
              <a:lumMod val="40000"/>
              <a:lumOff val="60000"/>
            </a:srgbClr>
          </a:solidFill>
          <a:ln w="9525" cap="flat" cmpd="sng" algn="ctr">
            <a:solidFill>
              <a:srgbClr val="7C283A">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onstantia"/>
                <a:ea typeface="+mn-ea"/>
                <a:cs typeface="+mn-cs"/>
              </a:rPr>
              <a:t>Not in the system </a:t>
            </a:r>
          </a:p>
        </p:txBody>
      </p:sp>
    </p:spTree>
    <p:extLst>
      <p:ext uri="{BB962C8B-B14F-4D97-AF65-F5344CB8AC3E}">
        <p14:creationId xmlns:p14="http://schemas.microsoft.com/office/powerpoint/2010/main" val="1613711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59" t="3208" r="3674" b="3436"/>
          <a:stretch/>
        </p:blipFill>
        <p:spPr>
          <a:xfrm>
            <a:off x="2686050" y="819150"/>
            <a:ext cx="3848100" cy="5543550"/>
          </a:xfrm>
          <a:prstGeom prst="rect">
            <a:avLst/>
          </a:prstGeom>
          <a:ln>
            <a:solidFill>
              <a:schemeClr val="tx1"/>
            </a:solidFill>
          </a:ln>
        </p:spPr>
      </p:pic>
    </p:spTree>
    <p:extLst>
      <p:ext uri="{BB962C8B-B14F-4D97-AF65-F5344CB8AC3E}">
        <p14:creationId xmlns:p14="http://schemas.microsoft.com/office/powerpoint/2010/main" val="305039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https://www.oregon.gov/oha/PH/HEALTHYPEOPLEFAMILIES/WIC/Documents/ewic-showcase/07a-ewic-sc-shopper-ed.pptx</Url>
      <Description>Vendor Management</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f144fd3f-61b7-45a4-a8a5-a00a4ffd3675" xsi:nil="true"/>
    <DocumentExpirationDate xmlns="59da1016-2a1b-4f8a-9768-d7a4932f6f16" xsi:nil="true"/>
    <IATopic xmlns="59da1016-2a1b-4f8a-9768-d7a4932f6f16" xsi:nil="true"/>
    <Meta_x0020_Keywords xmlns="f144fd3f-61b7-45a4-a8a5-a00a4ffd3675" xsi:nil="true"/>
  </documentManagement>
</p:properties>
</file>

<file path=customXml/itemProps1.xml><?xml version="1.0" encoding="utf-8"?>
<ds:datastoreItem xmlns:ds="http://schemas.openxmlformats.org/officeDocument/2006/customXml" ds:itemID="{2E1B6C51-98C0-42CE-85E7-F26FB9531C75}"/>
</file>

<file path=customXml/itemProps2.xml><?xml version="1.0" encoding="utf-8"?>
<ds:datastoreItem xmlns:ds="http://schemas.openxmlformats.org/officeDocument/2006/customXml" ds:itemID="{9EA2477E-91E2-4D29-B868-8507FBB63B6C}"/>
</file>

<file path=customXml/itemProps3.xml><?xml version="1.0" encoding="utf-8"?>
<ds:datastoreItem xmlns:ds="http://schemas.openxmlformats.org/officeDocument/2006/customXml" ds:itemID="{E2C0D33E-FCF7-40D3-A61E-CEDF2D63518B}"/>
</file>

<file path=docProps/app.xml><?xml version="1.0" encoding="utf-8"?>
<Properties xmlns="http://schemas.openxmlformats.org/officeDocument/2006/extended-properties" xmlns:vt="http://schemas.openxmlformats.org/officeDocument/2006/docPropsVTypes">
  <Template>Office Theme</Template>
  <TotalTime>8543</TotalTime>
  <Words>1589</Words>
  <Application>Microsoft Office PowerPoint</Application>
  <PresentationFormat>On-screen Show (4:3)</PresentationFormat>
  <Paragraphs>135</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Constantia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Vendor Management</dc:title>
  <dc:creator>The Aarmenihus</dc:creator>
  <cp:lastModifiedBy>The Aarmenihus</cp:lastModifiedBy>
  <cp:revision>106</cp:revision>
  <cp:lastPrinted>2017-03-21T22:41:10Z</cp:lastPrinted>
  <dcterms:created xsi:type="dcterms:W3CDTF">2017-02-25T20:14:50Z</dcterms:created>
  <dcterms:modified xsi:type="dcterms:W3CDTF">2017-03-21T23:05:25Z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vt:lpwstr>
  </property>
</Properties>
</file>