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80.xml" ContentType="application/vnd.openxmlformats-officedocument.presentationml.tags+xml"/>
  <Override PartName="/ppt/tags/tag53.xml" ContentType="application/vnd.openxmlformats-officedocument.presentationml.tags+xml"/>
  <Override PartName="/ppt/tags/tag43.xml" ContentType="application/vnd.openxmlformats-officedocument.presentationml.tags+xml"/>
  <Override PartName="/ppt/tags/tag54.xml" ContentType="application/vnd.openxmlformats-officedocument.presentationml.tags+xml"/>
  <Override PartName="/ppt/tags/tag83.xml" ContentType="application/vnd.openxmlformats-officedocument.presentationml.tags+xml"/>
  <Override PartName="/ppt/tags/tag55.xml" ContentType="application/vnd.openxmlformats-officedocument.presentationml.tags+xml"/>
  <Override PartName="/ppt/tags/tag44.xml" ContentType="application/vnd.openxmlformats-officedocument.presentationml.tags+xml"/>
  <Override PartName="/ppt/tags/tag56.xml" ContentType="application/vnd.openxmlformats-officedocument.presentationml.tags+xml"/>
  <Override PartName="/ppt/tags/tag24.xml" ContentType="application/vnd.openxmlformats-officedocument.presentationml.tags+xml"/>
  <Override PartName="/ppt/tags/tag57.xml" ContentType="application/vnd.openxmlformats-officedocument.presentationml.tags+xml"/>
  <Override PartName="/ppt/tags/tag45.xml" ContentType="application/vnd.openxmlformats-officedocument.presentationml.tags+xml"/>
  <Override PartName="/ppt/tags/tag58.xml" ContentType="application/vnd.openxmlformats-officedocument.presentationml.tags+xml"/>
  <Override PartName="/ppt/tags/tag46.xml" ContentType="application/vnd.openxmlformats-officedocument.presentationml.tags+xml"/>
  <Override PartName="/ppt/tags/tag59.xml" ContentType="application/vnd.openxmlformats-officedocument.presentationml.tags+xml"/>
  <Override PartName="/ppt/tags/tag47.xml" ContentType="application/vnd.openxmlformats-officedocument.presentationml.tags+xml"/>
  <Override PartName="/ppt/tags/tag82.xml" ContentType="application/vnd.openxmlformats-officedocument.presentationml.tags+xml"/>
  <Override PartName="/ppt/tags/tag48.xml" ContentType="application/vnd.openxmlformats-officedocument.presentationml.tags+xml"/>
  <Override PartName="/ppt/tags/tag60.xml" ContentType="application/vnd.openxmlformats-officedocument.presentationml.tags+xml"/>
  <Override PartName="/ppt/tags/tag37.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38.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39.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docProps/core.xml" ContentType="application/vnd.openxmlformats-package.core-properties+xml"/>
  <Override PartName="/ppt/tags/tag67.xml" ContentType="application/vnd.openxmlformats-officedocument.presentationml.tags+xml"/>
  <Override PartName="/ppt/tags/tag68.xml" ContentType="application/vnd.openxmlformats-officedocument.presentationml.tags+xml"/>
  <Override PartName="/docProps/app.xml" ContentType="application/vnd.openxmlformats-officedocument.extended-properties+xml"/>
  <Override PartName="/ppt/tags/tag69.xml" ContentType="application/vnd.openxmlformats-officedocument.presentationml.tags+xml"/>
  <Override PartName="/ppt/tags/tag70.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40.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36.xml" ContentType="application/vnd.openxmlformats-officedocument.presentationml.tags+xml"/>
  <Override PartName="/ppt/tags/tag81.xml" ContentType="application/vnd.openxmlformats-officedocument.presentationml.tags+xml"/>
  <Override PartName="/ppt/tags/tag76.xml" ContentType="application/vnd.openxmlformats-officedocument.presentationml.tags+xml"/>
  <Override PartName="/ppt/tags/tag41.xml" ContentType="application/vnd.openxmlformats-officedocument.presentationml.tags+xml"/>
  <Override PartName="/ppt/tags/tag77.xml" ContentType="application/vnd.openxmlformats-officedocument.presentationml.tags+xml"/>
  <Override PartName="/ppt/tags/tag51.xml" ContentType="application/vnd.openxmlformats-officedocument.presentationml.tags+xml"/>
  <Override PartName="/ppt/tags/tag42.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3.xml" ContentType="application/vnd.openxmlformats-officedocument.presentationml.tags+xml"/>
  <Override PartName="/ppt/tags/tag78.xml" ContentType="application/vnd.openxmlformats-officedocument.presentationml.tags+xml"/>
  <Override PartName="/ppt/tags/tag52.xml" ContentType="application/vnd.openxmlformats-officedocument.presentationml.tags+xml"/>
  <Override PartName="/ppt/tags/tag79.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4"/>
  </p:notesMasterIdLst>
  <p:sldIdLst>
    <p:sldId id="256" r:id="rId2"/>
    <p:sldId id="265" r:id="rId3"/>
    <p:sldId id="260" r:id="rId4"/>
    <p:sldId id="298" r:id="rId5"/>
    <p:sldId id="264" r:id="rId6"/>
    <p:sldId id="261" r:id="rId7"/>
    <p:sldId id="299" r:id="rId8"/>
    <p:sldId id="343" r:id="rId9"/>
    <p:sldId id="300" r:id="rId10"/>
    <p:sldId id="297" r:id="rId11"/>
    <p:sldId id="266" r:id="rId12"/>
    <p:sldId id="310" r:id="rId13"/>
    <p:sldId id="353" r:id="rId14"/>
    <p:sldId id="350" r:id="rId15"/>
    <p:sldId id="351" r:id="rId16"/>
    <p:sldId id="303" r:id="rId17"/>
    <p:sldId id="301" r:id="rId18"/>
    <p:sldId id="284" r:id="rId19"/>
    <p:sldId id="309" r:id="rId20"/>
    <p:sldId id="308" r:id="rId21"/>
    <p:sldId id="304" r:id="rId22"/>
    <p:sldId id="267" r:id="rId23"/>
    <p:sldId id="307" r:id="rId24"/>
    <p:sldId id="315" r:id="rId25"/>
    <p:sldId id="316" r:id="rId26"/>
    <p:sldId id="311" r:id="rId27"/>
    <p:sldId id="313" r:id="rId28"/>
    <p:sldId id="314" r:id="rId29"/>
    <p:sldId id="268" r:id="rId30"/>
    <p:sldId id="269" r:id="rId31"/>
    <p:sldId id="302" r:id="rId32"/>
    <p:sldId id="272" r:id="rId33"/>
    <p:sldId id="344" r:id="rId34"/>
    <p:sldId id="317" r:id="rId35"/>
    <p:sldId id="305" r:id="rId36"/>
    <p:sldId id="329" r:id="rId37"/>
    <p:sldId id="273" r:id="rId38"/>
    <p:sldId id="274" r:id="rId39"/>
    <p:sldId id="275" r:id="rId40"/>
    <p:sldId id="278" r:id="rId41"/>
    <p:sldId id="281" r:id="rId42"/>
    <p:sldId id="282" r:id="rId43"/>
    <p:sldId id="279" r:id="rId44"/>
    <p:sldId id="346" r:id="rId45"/>
    <p:sldId id="286" r:id="rId46"/>
    <p:sldId id="324" r:id="rId47"/>
    <p:sldId id="341" r:id="rId48"/>
    <p:sldId id="285" r:id="rId49"/>
    <p:sldId id="325" r:id="rId50"/>
    <p:sldId id="321" r:id="rId51"/>
    <p:sldId id="347" r:id="rId52"/>
    <p:sldId id="287" r:id="rId53"/>
    <p:sldId id="326" r:id="rId54"/>
    <p:sldId id="352" r:id="rId55"/>
    <p:sldId id="330" r:id="rId56"/>
    <p:sldId id="339" r:id="rId57"/>
    <p:sldId id="340" r:id="rId58"/>
    <p:sldId id="335" r:id="rId59"/>
    <p:sldId id="333" r:id="rId60"/>
    <p:sldId id="322" r:id="rId61"/>
    <p:sldId id="337" r:id="rId62"/>
    <p:sldId id="356" r:id="rId63"/>
    <p:sldId id="332" r:id="rId64"/>
    <p:sldId id="357" r:id="rId65"/>
    <p:sldId id="334" r:id="rId66"/>
    <p:sldId id="358" r:id="rId67"/>
    <p:sldId id="336" r:id="rId68"/>
    <p:sldId id="359" r:id="rId69"/>
    <p:sldId id="338" r:id="rId70"/>
    <p:sldId id="288" r:id="rId71"/>
    <p:sldId id="355" r:id="rId72"/>
    <p:sldId id="320" r:id="rId73"/>
    <p:sldId id="291" r:id="rId74"/>
    <p:sldId id="290" r:id="rId75"/>
    <p:sldId id="362" r:id="rId76"/>
    <p:sldId id="292" r:id="rId77"/>
    <p:sldId id="293" r:id="rId78"/>
    <p:sldId id="289" r:id="rId79"/>
    <p:sldId id="276" r:id="rId80"/>
    <p:sldId id="361" r:id="rId81"/>
    <p:sldId id="294" r:id="rId82"/>
    <p:sldId id="360" r:id="rId83"/>
  </p:sldIdLst>
  <p:sldSz cx="12192000" cy="6858000"/>
  <p:notesSz cx="6858000" cy="9144000"/>
  <p:custDataLst>
    <p:tags r:id="rId8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ton Jameela" initials="NJ" lastIdx="35" clrIdx="0">
    <p:extLst>
      <p:ext uri="{19B8F6BF-5375-455C-9EA6-DF929625EA0E}">
        <p15:presenceInfo xmlns:p15="http://schemas.microsoft.com/office/powerpoint/2012/main" userId="S::JAMEELA.NORTON@dhsoha.state.or.us::9d172c51-c22c-4498-b608-2bb79826f6d5" providerId="AD"/>
      </p:ext>
    </p:extLst>
  </p:cmAuthor>
  <p:cmAuthor id="2" name="Sanna Tiare T" initials="STT" lastIdx="2" clrIdx="1">
    <p:extLst>
      <p:ext uri="{19B8F6BF-5375-455C-9EA6-DF929625EA0E}">
        <p15:presenceInfo xmlns:p15="http://schemas.microsoft.com/office/powerpoint/2012/main" userId="S::TIARE.T.SANNA@dhsoha.state.or.us::49b18daa-9cba-4ada-a156-16a6b050e0e2" providerId="AD"/>
      </p:ext>
    </p:extLst>
  </p:cmAuthor>
  <p:cmAuthor id="3" name="Lanham Elizabeth L" initials="LEL" lastIdx="7" clrIdx="2">
    <p:extLst>
      <p:ext uri="{19B8F6BF-5375-455C-9EA6-DF929625EA0E}">
        <p15:presenceInfo xmlns:p15="http://schemas.microsoft.com/office/powerpoint/2012/main" userId="S::ELIZABETH.L.LANHAM@dhsoha.state.or.us::c1d74b4b-2e1d-48e1-a4c3-29413a83afbf" providerId="AD"/>
      </p:ext>
    </p:extLst>
  </p:cmAuthor>
  <p:cmAuthor id="4" name="Mcgee Kimberly O" initials="MKO" lastIdx="22" clrIdx="3">
    <p:extLst>
      <p:ext uri="{19B8F6BF-5375-455C-9EA6-DF929625EA0E}">
        <p15:presenceInfo xmlns:p15="http://schemas.microsoft.com/office/powerpoint/2012/main" userId="S::KIMBERLY.O.MCGEE@dhsoha.state.or.us::e3a0faa6-ea43-4d46-ad1f-b7d1654d8d9b" providerId="AD"/>
      </p:ext>
    </p:extLst>
  </p:cmAuthor>
  <p:cmAuthor id="5" name="Reyna Vernita D" initials="RVD" lastIdx="16" clrIdx="4">
    <p:extLst>
      <p:ext uri="{19B8F6BF-5375-455C-9EA6-DF929625EA0E}">
        <p15:presenceInfo xmlns:p15="http://schemas.microsoft.com/office/powerpoint/2012/main" userId="S::VERNITA.D.REYNA@dhsoha.state.or.us::081ad5d3-7cc5-4130-8c74-b093c7145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9" autoAdjust="0"/>
    <p:restoredTop sz="95232" autoAdjust="0"/>
  </p:normalViewPr>
  <p:slideViewPr>
    <p:cSldViewPr snapToGrid="0">
      <p:cViewPr varScale="1">
        <p:scale>
          <a:sx n="96" d="100"/>
          <a:sy n="96" d="100"/>
        </p:scale>
        <p:origin x="102" y="774"/>
      </p:cViewPr>
      <p:guideLst/>
    </p:cSldViewPr>
  </p:slideViewPr>
  <p:notesTextViewPr>
    <p:cViewPr>
      <p:scale>
        <a:sx n="1" d="1"/>
        <a:sy n="1" d="1"/>
      </p:scale>
      <p:origin x="0" y="0"/>
    </p:cViewPr>
  </p:notesTextViewPr>
  <p:sorterViewPr>
    <p:cViewPr>
      <p:scale>
        <a:sx n="140" d="100"/>
        <a:sy n="140" d="100"/>
      </p:scale>
      <p:origin x="0" y="-541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93"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A69811-2774-400F-8733-306784CCDF7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9E54871-968F-4861-B3B8-54F53C9B9BF7}">
      <dgm:prSet custT="1"/>
      <dgm:spPr/>
      <dgm:t>
        <a:bodyPr/>
        <a:lstStyle/>
        <a:p>
          <a:r>
            <a:rPr lang="en-US" sz="1800" baseline="0" dirty="0"/>
            <a:t>It gives us clear, accurate, objective growth data that is entered into the data system</a:t>
          </a:r>
          <a:r>
            <a:rPr lang="en-US" sz="1600" baseline="0" dirty="0"/>
            <a:t>.</a:t>
          </a:r>
          <a:endParaRPr lang="en-US" sz="1600" dirty="0"/>
        </a:p>
      </dgm:t>
    </dgm:pt>
    <dgm:pt modelId="{A0118347-3398-4A2A-9012-6EE7EA59EA07}" type="parTrans" cxnId="{629E73FC-45E7-43E2-8976-DAB2F8A8D1D7}">
      <dgm:prSet/>
      <dgm:spPr/>
      <dgm:t>
        <a:bodyPr/>
        <a:lstStyle/>
        <a:p>
          <a:endParaRPr lang="en-US"/>
        </a:p>
      </dgm:t>
    </dgm:pt>
    <dgm:pt modelId="{D4D7A608-ACAD-4609-AAC0-6CF6FA4BB52A}" type="sibTrans" cxnId="{629E73FC-45E7-43E2-8976-DAB2F8A8D1D7}">
      <dgm:prSet/>
      <dgm:spPr/>
      <dgm:t>
        <a:bodyPr/>
        <a:lstStyle/>
        <a:p>
          <a:endParaRPr lang="en-US"/>
        </a:p>
      </dgm:t>
    </dgm:pt>
    <dgm:pt modelId="{1745479D-61FE-41DE-AC8A-02291B681354}">
      <dgm:prSet custT="1"/>
      <dgm:spPr/>
      <dgm:t>
        <a:bodyPr/>
        <a:lstStyle/>
        <a:p>
          <a:r>
            <a:rPr lang="en-US" sz="1800" baseline="0" dirty="0"/>
            <a:t>It is used for mathematical calculations that generate percentiles and risks. The math and the risks are defined by USDA.</a:t>
          </a:r>
          <a:endParaRPr lang="en-US" sz="1800" dirty="0"/>
        </a:p>
      </dgm:t>
    </dgm:pt>
    <dgm:pt modelId="{97F268FE-9A33-4421-9A87-35E81D0A5F66}" type="parTrans" cxnId="{C5E86DC5-449A-43A6-A07A-71EEF1CDBA9E}">
      <dgm:prSet/>
      <dgm:spPr/>
      <dgm:t>
        <a:bodyPr/>
        <a:lstStyle/>
        <a:p>
          <a:endParaRPr lang="en-US"/>
        </a:p>
      </dgm:t>
    </dgm:pt>
    <dgm:pt modelId="{0B65BC7C-1198-41EB-B830-46A5336FBBEE}" type="sibTrans" cxnId="{C5E86DC5-449A-43A6-A07A-71EEF1CDBA9E}">
      <dgm:prSet/>
      <dgm:spPr/>
      <dgm:t>
        <a:bodyPr/>
        <a:lstStyle/>
        <a:p>
          <a:endParaRPr lang="en-US"/>
        </a:p>
      </dgm:t>
    </dgm:pt>
    <dgm:pt modelId="{267EC607-8BAF-46DF-BF42-7783C5A1CB53}">
      <dgm:prSet custT="1"/>
      <dgm:spPr/>
      <dgm:t>
        <a:bodyPr/>
        <a:lstStyle/>
        <a:p>
          <a:r>
            <a:rPr lang="en-US" sz="1800" baseline="0" dirty="0"/>
            <a:t>Measurements are tracked over time and plotted on graphs that give a picture of growth patterns or trends</a:t>
          </a:r>
          <a:r>
            <a:rPr lang="en-US" sz="1700" baseline="0" dirty="0"/>
            <a:t>.</a:t>
          </a:r>
          <a:endParaRPr lang="en-US" sz="1700" dirty="0"/>
        </a:p>
      </dgm:t>
    </dgm:pt>
    <dgm:pt modelId="{BED076D4-CF0E-4BC8-8BF2-01022BA65034}" type="parTrans" cxnId="{95B9EB0D-33F4-446E-91A8-BF113B6021E6}">
      <dgm:prSet/>
      <dgm:spPr/>
      <dgm:t>
        <a:bodyPr/>
        <a:lstStyle/>
        <a:p>
          <a:endParaRPr lang="en-US"/>
        </a:p>
      </dgm:t>
    </dgm:pt>
    <dgm:pt modelId="{AAF46C7D-3171-4571-93DD-EEB8F55B56C1}" type="sibTrans" cxnId="{95B9EB0D-33F4-446E-91A8-BF113B6021E6}">
      <dgm:prSet/>
      <dgm:spPr/>
      <dgm:t>
        <a:bodyPr/>
        <a:lstStyle/>
        <a:p>
          <a:endParaRPr lang="en-US"/>
        </a:p>
      </dgm:t>
    </dgm:pt>
    <dgm:pt modelId="{6DF8899B-A137-4358-ADDC-E8BE2EE155A1}" type="pres">
      <dgm:prSet presAssocID="{B5A69811-2774-400F-8733-306784CCDF70}" presName="root" presStyleCnt="0">
        <dgm:presLayoutVars>
          <dgm:dir/>
          <dgm:resizeHandles val="exact"/>
        </dgm:presLayoutVars>
      </dgm:prSet>
      <dgm:spPr/>
    </dgm:pt>
    <dgm:pt modelId="{7E7A761B-94EF-4266-B52F-FA0EA04766F0}" type="pres">
      <dgm:prSet presAssocID="{B9E54871-968F-4861-B3B8-54F53C9B9BF7}" presName="compNode" presStyleCnt="0"/>
      <dgm:spPr/>
    </dgm:pt>
    <dgm:pt modelId="{6ED969F9-2B01-441B-9DB0-970C1573C5F1}" type="pres">
      <dgm:prSet presAssocID="{B9E54871-968F-4861-B3B8-54F53C9B9B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mputer"/>
        </a:ext>
      </dgm:extLst>
    </dgm:pt>
    <dgm:pt modelId="{701C9309-6D64-4C91-B636-C2C4774B1DAB}" type="pres">
      <dgm:prSet presAssocID="{B9E54871-968F-4861-B3B8-54F53C9B9BF7}" presName="spaceRect" presStyleCnt="0"/>
      <dgm:spPr/>
    </dgm:pt>
    <dgm:pt modelId="{C2020D4A-CADD-41D9-9D90-15B5DD5EF026}" type="pres">
      <dgm:prSet presAssocID="{B9E54871-968F-4861-B3B8-54F53C9B9BF7}" presName="textRect" presStyleLbl="revTx" presStyleIdx="0" presStyleCnt="3">
        <dgm:presLayoutVars>
          <dgm:chMax val="1"/>
          <dgm:chPref val="1"/>
        </dgm:presLayoutVars>
      </dgm:prSet>
      <dgm:spPr/>
    </dgm:pt>
    <dgm:pt modelId="{2C75C800-B8EB-450C-86CF-CE661F577381}" type="pres">
      <dgm:prSet presAssocID="{D4D7A608-ACAD-4609-AAC0-6CF6FA4BB52A}" presName="sibTrans" presStyleCnt="0"/>
      <dgm:spPr/>
    </dgm:pt>
    <dgm:pt modelId="{9DE0BC7D-497B-4813-BA25-227A981C1334}" type="pres">
      <dgm:prSet presAssocID="{1745479D-61FE-41DE-AC8A-02291B681354}" presName="compNode" presStyleCnt="0"/>
      <dgm:spPr/>
    </dgm:pt>
    <dgm:pt modelId="{B54E98DD-98E8-430E-8AD6-976B716A45AC}" type="pres">
      <dgm:prSet presAssocID="{1745479D-61FE-41DE-AC8A-02291B6813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thematics"/>
        </a:ext>
      </dgm:extLst>
    </dgm:pt>
    <dgm:pt modelId="{23F30EF2-166C-4C50-ACE8-06F41F3B2C2D}" type="pres">
      <dgm:prSet presAssocID="{1745479D-61FE-41DE-AC8A-02291B681354}" presName="spaceRect" presStyleCnt="0"/>
      <dgm:spPr/>
    </dgm:pt>
    <dgm:pt modelId="{E5A44943-5879-40C1-8397-7B7B36978FD5}" type="pres">
      <dgm:prSet presAssocID="{1745479D-61FE-41DE-AC8A-02291B681354}" presName="textRect" presStyleLbl="revTx" presStyleIdx="1" presStyleCnt="3" custScaleX="149463" custScaleY="112553">
        <dgm:presLayoutVars>
          <dgm:chMax val="1"/>
          <dgm:chPref val="1"/>
        </dgm:presLayoutVars>
      </dgm:prSet>
      <dgm:spPr/>
    </dgm:pt>
    <dgm:pt modelId="{5F21D163-917D-4B2D-92CE-62C8DEFA07CD}" type="pres">
      <dgm:prSet presAssocID="{0B65BC7C-1198-41EB-B830-46A5336FBBEE}" presName="sibTrans" presStyleCnt="0"/>
      <dgm:spPr/>
    </dgm:pt>
    <dgm:pt modelId="{2795D8AF-BAB8-48DF-BFB2-D48403BEFC64}" type="pres">
      <dgm:prSet presAssocID="{267EC607-8BAF-46DF-BF42-7783C5A1CB53}" presName="compNode" presStyleCnt="0"/>
      <dgm:spPr/>
    </dgm:pt>
    <dgm:pt modelId="{5CFF9640-2474-44CF-8CC0-6177BDF2F687}" type="pres">
      <dgm:prSet presAssocID="{267EC607-8BAF-46DF-BF42-7783C5A1CB5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1C69F05-4CD3-4B1F-BED9-370E5E65CA3A}" type="pres">
      <dgm:prSet presAssocID="{267EC607-8BAF-46DF-BF42-7783C5A1CB53}" presName="spaceRect" presStyleCnt="0"/>
      <dgm:spPr/>
    </dgm:pt>
    <dgm:pt modelId="{125B9B25-D2BF-4BA3-BCDE-00C065A45780}" type="pres">
      <dgm:prSet presAssocID="{267EC607-8BAF-46DF-BF42-7783C5A1CB53}" presName="textRect" presStyleLbl="revTx" presStyleIdx="2" presStyleCnt="3">
        <dgm:presLayoutVars>
          <dgm:chMax val="1"/>
          <dgm:chPref val="1"/>
        </dgm:presLayoutVars>
      </dgm:prSet>
      <dgm:spPr/>
    </dgm:pt>
  </dgm:ptLst>
  <dgm:cxnLst>
    <dgm:cxn modelId="{95B9EB0D-33F4-446E-91A8-BF113B6021E6}" srcId="{B5A69811-2774-400F-8733-306784CCDF70}" destId="{267EC607-8BAF-46DF-BF42-7783C5A1CB53}" srcOrd="2" destOrd="0" parTransId="{BED076D4-CF0E-4BC8-8BF2-01022BA65034}" sibTransId="{AAF46C7D-3171-4571-93DD-EEB8F55B56C1}"/>
    <dgm:cxn modelId="{B1E94A11-F85B-4FD9-BE36-9396102C560B}" type="presOf" srcId="{1745479D-61FE-41DE-AC8A-02291B681354}" destId="{E5A44943-5879-40C1-8397-7B7B36978FD5}" srcOrd="0" destOrd="0" presId="urn:microsoft.com/office/officeart/2018/2/layout/IconLabelList"/>
    <dgm:cxn modelId="{9320ED29-6D3C-4867-939D-73A40B4D33C2}" type="presOf" srcId="{B9E54871-968F-4861-B3B8-54F53C9B9BF7}" destId="{C2020D4A-CADD-41D9-9D90-15B5DD5EF026}" srcOrd="0" destOrd="0" presId="urn:microsoft.com/office/officeart/2018/2/layout/IconLabelList"/>
    <dgm:cxn modelId="{A2F5FBA5-8D93-43AC-A5CC-577067745FE3}" type="presOf" srcId="{B5A69811-2774-400F-8733-306784CCDF70}" destId="{6DF8899B-A137-4358-ADDC-E8BE2EE155A1}" srcOrd="0" destOrd="0" presId="urn:microsoft.com/office/officeart/2018/2/layout/IconLabelList"/>
    <dgm:cxn modelId="{C5E86DC5-449A-43A6-A07A-71EEF1CDBA9E}" srcId="{B5A69811-2774-400F-8733-306784CCDF70}" destId="{1745479D-61FE-41DE-AC8A-02291B681354}" srcOrd="1" destOrd="0" parTransId="{97F268FE-9A33-4421-9A87-35E81D0A5F66}" sibTransId="{0B65BC7C-1198-41EB-B830-46A5336FBBEE}"/>
    <dgm:cxn modelId="{26C2CEE3-20E8-4FD4-82C1-48424451552D}" type="presOf" srcId="{267EC607-8BAF-46DF-BF42-7783C5A1CB53}" destId="{125B9B25-D2BF-4BA3-BCDE-00C065A45780}" srcOrd="0" destOrd="0" presId="urn:microsoft.com/office/officeart/2018/2/layout/IconLabelList"/>
    <dgm:cxn modelId="{629E73FC-45E7-43E2-8976-DAB2F8A8D1D7}" srcId="{B5A69811-2774-400F-8733-306784CCDF70}" destId="{B9E54871-968F-4861-B3B8-54F53C9B9BF7}" srcOrd="0" destOrd="0" parTransId="{A0118347-3398-4A2A-9012-6EE7EA59EA07}" sibTransId="{D4D7A608-ACAD-4609-AAC0-6CF6FA4BB52A}"/>
    <dgm:cxn modelId="{AA85974F-4226-44F3-90F4-977F97FED519}" type="presParOf" srcId="{6DF8899B-A137-4358-ADDC-E8BE2EE155A1}" destId="{7E7A761B-94EF-4266-B52F-FA0EA04766F0}" srcOrd="0" destOrd="0" presId="urn:microsoft.com/office/officeart/2018/2/layout/IconLabelList"/>
    <dgm:cxn modelId="{93E81B81-4EB1-4996-B417-42955A71654B}" type="presParOf" srcId="{7E7A761B-94EF-4266-B52F-FA0EA04766F0}" destId="{6ED969F9-2B01-441B-9DB0-970C1573C5F1}" srcOrd="0" destOrd="0" presId="urn:microsoft.com/office/officeart/2018/2/layout/IconLabelList"/>
    <dgm:cxn modelId="{9565C12E-A612-43CB-9C28-BD08AE881106}" type="presParOf" srcId="{7E7A761B-94EF-4266-B52F-FA0EA04766F0}" destId="{701C9309-6D64-4C91-B636-C2C4774B1DAB}" srcOrd="1" destOrd="0" presId="urn:microsoft.com/office/officeart/2018/2/layout/IconLabelList"/>
    <dgm:cxn modelId="{3D85C3A1-8489-4184-8653-373AE836A0D3}" type="presParOf" srcId="{7E7A761B-94EF-4266-B52F-FA0EA04766F0}" destId="{C2020D4A-CADD-41D9-9D90-15B5DD5EF026}" srcOrd="2" destOrd="0" presId="urn:microsoft.com/office/officeart/2018/2/layout/IconLabelList"/>
    <dgm:cxn modelId="{5E83C137-BBF1-48E2-AF6B-E90607F53BAA}" type="presParOf" srcId="{6DF8899B-A137-4358-ADDC-E8BE2EE155A1}" destId="{2C75C800-B8EB-450C-86CF-CE661F577381}" srcOrd="1" destOrd="0" presId="urn:microsoft.com/office/officeart/2018/2/layout/IconLabelList"/>
    <dgm:cxn modelId="{A6A71BCD-B2B7-4171-8F3A-1E8A61819E77}" type="presParOf" srcId="{6DF8899B-A137-4358-ADDC-E8BE2EE155A1}" destId="{9DE0BC7D-497B-4813-BA25-227A981C1334}" srcOrd="2" destOrd="0" presId="urn:microsoft.com/office/officeart/2018/2/layout/IconLabelList"/>
    <dgm:cxn modelId="{73D4C524-5CB6-4CB6-A6C4-26E5822F56A2}" type="presParOf" srcId="{9DE0BC7D-497B-4813-BA25-227A981C1334}" destId="{B54E98DD-98E8-430E-8AD6-976B716A45AC}" srcOrd="0" destOrd="0" presId="urn:microsoft.com/office/officeart/2018/2/layout/IconLabelList"/>
    <dgm:cxn modelId="{25695BBE-B56B-482C-8DA0-60E6F9C18FA4}" type="presParOf" srcId="{9DE0BC7D-497B-4813-BA25-227A981C1334}" destId="{23F30EF2-166C-4C50-ACE8-06F41F3B2C2D}" srcOrd="1" destOrd="0" presId="urn:microsoft.com/office/officeart/2018/2/layout/IconLabelList"/>
    <dgm:cxn modelId="{AF0C2803-8EC2-4623-9E3B-7A68290EDCCF}" type="presParOf" srcId="{9DE0BC7D-497B-4813-BA25-227A981C1334}" destId="{E5A44943-5879-40C1-8397-7B7B36978FD5}" srcOrd="2" destOrd="0" presId="urn:microsoft.com/office/officeart/2018/2/layout/IconLabelList"/>
    <dgm:cxn modelId="{3ED33C40-EDE5-4954-957F-CE28922BCF12}" type="presParOf" srcId="{6DF8899B-A137-4358-ADDC-E8BE2EE155A1}" destId="{5F21D163-917D-4B2D-92CE-62C8DEFA07CD}" srcOrd="3" destOrd="0" presId="urn:microsoft.com/office/officeart/2018/2/layout/IconLabelList"/>
    <dgm:cxn modelId="{2B34CCCA-9207-4920-9A1F-B6CCE4AB419F}" type="presParOf" srcId="{6DF8899B-A137-4358-ADDC-E8BE2EE155A1}" destId="{2795D8AF-BAB8-48DF-BFB2-D48403BEFC64}" srcOrd="4" destOrd="0" presId="urn:microsoft.com/office/officeart/2018/2/layout/IconLabelList"/>
    <dgm:cxn modelId="{24A39D88-EEE9-42A7-BA77-07D1C22E99B9}" type="presParOf" srcId="{2795D8AF-BAB8-48DF-BFB2-D48403BEFC64}" destId="{5CFF9640-2474-44CF-8CC0-6177BDF2F687}" srcOrd="0" destOrd="0" presId="urn:microsoft.com/office/officeart/2018/2/layout/IconLabelList"/>
    <dgm:cxn modelId="{0993C5EC-FD68-4E8F-85BE-9BF95F7D5A67}" type="presParOf" srcId="{2795D8AF-BAB8-48DF-BFB2-D48403BEFC64}" destId="{21C69F05-4CD3-4B1F-BED9-370E5E65CA3A}" srcOrd="1" destOrd="0" presId="urn:microsoft.com/office/officeart/2018/2/layout/IconLabelList"/>
    <dgm:cxn modelId="{5AF345FB-3107-40FE-8BC3-C94AB55BB760}" type="presParOf" srcId="{2795D8AF-BAB8-48DF-BFB2-D48403BEFC64}" destId="{125B9B25-D2BF-4BA3-BCDE-00C065A4578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3DC5BC-1644-42D4-BDED-32A0BAEFCA8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8014E8-28EE-46FF-B8A0-EBC017B28FA0}">
      <dgm:prSet/>
      <dgm:spPr/>
      <dgm:t>
        <a:bodyPr/>
        <a:lstStyle/>
        <a:p>
          <a:r>
            <a:rPr lang="en-US" b="1" dirty="0"/>
            <a:t>Growth graphs:</a:t>
          </a:r>
        </a:p>
      </dgm:t>
    </dgm:pt>
    <dgm:pt modelId="{B4BF10CC-5A40-485A-B97F-546C15CC90CC}" type="parTrans" cxnId="{411FE87B-A524-4832-AEF6-084B8E130269}">
      <dgm:prSet/>
      <dgm:spPr/>
      <dgm:t>
        <a:bodyPr/>
        <a:lstStyle/>
        <a:p>
          <a:endParaRPr lang="en-US"/>
        </a:p>
      </dgm:t>
    </dgm:pt>
    <dgm:pt modelId="{9D35767A-1C36-4D3D-8381-FCF2855E8DA7}" type="sibTrans" cxnId="{411FE87B-A524-4832-AEF6-084B8E130269}">
      <dgm:prSet/>
      <dgm:spPr/>
      <dgm:t>
        <a:bodyPr/>
        <a:lstStyle/>
        <a:p>
          <a:endParaRPr lang="en-US"/>
        </a:p>
      </dgm:t>
    </dgm:pt>
    <dgm:pt modelId="{1ADFD426-6026-4B06-BCC3-E85B80FF67CB}">
      <dgm:prSet custT="1"/>
      <dgm:spPr/>
      <dgm:t>
        <a:bodyPr/>
        <a:lstStyle/>
        <a:p>
          <a:r>
            <a:rPr lang="en-US" sz="2000" dirty="0"/>
            <a:t>TWIST uses CDC data to build the structure of the graphs (the percentile lines).</a:t>
          </a:r>
        </a:p>
      </dgm:t>
    </dgm:pt>
    <dgm:pt modelId="{E8CBF0F3-AC9B-49A7-9432-B86508B59542}" type="parTrans" cxnId="{9AA4271A-3898-418D-8073-019989FEF33E}">
      <dgm:prSet/>
      <dgm:spPr/>
      <dgm:t>
        <a:bodyPr/>
        <a:lstStyle/>
        <a:p>
          <a:endParaRPr lang="en-US"/>
        </a:p>
      </dgm:t>
    </dgm:pt>
    <dgm:pt modelId="{19F6E780-0011-4AF7-A54B-2C0485B764C5}" type="sibTrans" cxnId="{9AA4271A-3898-418D-8073-019989FEF33E}">
      <dgm:prSet/>
      <dgm:spPr/>
      <dgm:t>
        <a:bodyPr/>
        <a:lstStyle/>
        <a:p>
          <a:endParaRPr lang="en-US"/>
        </a:p>
      </dgm:t>
    </dgm:pt>
    <dgm:pt modelId="{7D25F761-4827-495D-9787-2D06F7EA28E5}">
      <dgm:prSet custT="1"/>
      <dgm:spPr/>
      <dgm:t>
        <a:bodyPr/>
        <a:lstStyle/>
        <a:p>
          <a:r>
            <a:rPr lang="en-US" sz="2000" dirty="0"/>
            <a:t>Measurements are plotted on the graphs based on the measurements and age, not percentiles.</a:t>
          </a:r>
        </a:p>
      </dgm:t>
    </dgm:pt>
    <dgm:pt modelId="{194683C5-3E80-43B2-8D93-718EA906D427}" type="parTrans" cxnId="{DE1EF3BB-6039-476D-9C0D-14A7E3E93FBD}">
      <dgm:prSet/>
      <dgm:spPr/>
      <dgm:t>
        <a:bodyPr/>
        <a:lstStyle/>
        <a:p>
          <a:endParaRPr lang="en-US"/>
        </a:p>
      </dgm:t>
    </dgm:pt>
    <dgm:pt modelId="{06C513B5-F24E-496F-BC48-F24FA959FBFE}" type="sibTrans" cxnId="{DE1EF3BB-6039-476D-9C0D-14A7E3E93FBD}">
      <dgm:prSet/>
      <dgm:spPr/>
      <dgm:t>
        <a:bodyPr/>
        <a:lstStyle/>
        <a:p>
          <a:endParaRPr lang="en-US"/>
        </a:p>
      </dgm:t>
    </dgm:pt>
    <dgm:pt modelId="{4CF3E15C-AD15-4702-9264-A5A586B92A92}">
      <dgm:prSet custT="1"/>
      <dgm:spPr/>
      <dgm:t>
        <a:bodyPr/>
        <a:lstStyle/>
        <a:p>
          <a:r>
            <a:rPr lang="en-US" sz="2000" dirty="0"/>
            <a:t>Age is rounded up or down to the nearest week.</a:t>
          </a:r>
        </a:p>
      </dgm:t>
    </dgm:pt>
    <dgm:pt modelId="{DB80F54F-C378-449B-85A3-A2F402A88AAD}" type="parTrans" cxnId="{CB5CA40A-B0FB-482F-8372-EDDAF8C2D839}">
      <dgm:prSet/>
      <dgm:spPr/>
      <dgm:t>
        <a:bodyPr/>
        <a:lstStyle/>
        <a:p>
          <a:endParaRPr lang="en-US"/>
        </a:p>
      </dgm:t>
    </dgm:pt>
    <dgm:pt modelId="{1EA35F55-54A3-490F-9061-D5DAB647CE50}" type="sibTrans" cxnId="{CB5CA40A-B0FB-482F-8372-EDDAF8C2D839}">
      <dgm:prSet/>
      <dgm:spPr/>
      <dgm:t>
        <a:bodyPr/>
        <a:lstStyle/>
        <a:p>
          <a:endParaRPr lang="en-US"/>
        </a:p>
      </dgm:t>
    </dgm:pt>
    <dgm:pt modelId="{83468744-EF19-44FA-960F-575CB51913B4}">
      <dgm:prSet custT="1"/>
      <dgm:spPr/>
      <dgm:t>
        <a:bodyPr/>
        <a:lstStyle/>
        <a:p>
          <a:r>
            <a:rPr lang="en-US" sz="2000" dirty="0"/>
            <a:t>Plot points can appear above the 99</a:t>
          </a:r>
          <a:r>
            <a:rPr lang="en-US" sz="2000" baseline="30000" dirty="0"/>
            <a:t>th</a:t>
          </a:r>
          <a:r>
            <a:rPr lang="en-US" sz="2000" dirty="0"/>
            <a:t> percentile or below the 0 percentile.</a:t>
          </a:r>
        </a:p>
      </dgm:t>
    </dgm:pt>
    <dgm:pt modelId="{990DADE8-F71B-4B11-81CE-3838CB42CD5E}" type="parTrans" cxnId="{C9D75DB1-ADF2-4193-87B0-7F55F620733D}">
      <dgm:prSet/>
      <dgm:spPr/>
      <dgm:t>
        <a:bodyPr/>
        <a:lstStyle/>
        <a:p>
          <a:endParaRPr lang="en-US"/>
        </a:p>
      </dgm:t>
    </dgm:pt>
    <dgm:pt modelId="{9810FC1D-8B11-4424-AB1A-1286F86029BD}" type="sibTrans" cxnId="{C9D75DB1-ADF2-4193-87B0-7F55F620733D}">
      <dgm:prSet/>
      <dgm:spPr/>
      <dgm:t>
        <a:bodyPr/>
        <a:lstStyle/>
        <a:p>
          <a:endParaRPr lang="en-US"/>
        </a:p>
      </dgm:t>
    </dgm:pt>
    <dgm:pt modelId="{DCCA776A-F754-419A-93C8-9DA624BEE91D}">
      <dgm:prSet custT="1"/>
      <dgm:spPr/>
      <dgm:t>
        <a:bodyPr/>
        <a:lstStyle/>
        <a:p>
          <a:r>
            <a:rPr lang="en-US" sz="2000" dirty="0"/>
            <a:t>No risk assignment occurs with this functionality.</a:t>
          </a:r>
        </a:p>
      </dgm:t>
    </dgm:pt>
    <dgm:pt modelId="{14D297F5-7D01-49FB-A0AF-6A22364DC50B}" type="parTrans" cxnId="{1D367273-56F3-41BD-AC46-C3A031B7D112}">
      <dgm:prSet/>
      <dgm:spPr/>
      <dgm:t>
        <a:bodyPr/>
        <a:lstStyle/>
        <a:p>
          <a:endParaRPr lang="en-US"/>
        </a:p>
      </dgm:t>
    </dgm:pt>
    <dgm:pt modelId="{3C49DAE7-35A4-4BBE-8B9D-1EB88479D660}" type="sibTrans" cxnId="{1D367273-56F3-41BD-AC46-C3A031B7D112}">
      <dgm:prSet/>
      <dgm:spPr/>
      <dgm:t>
        <a:bodyPr/>
        <a:lstStyle/>
        <a:p>
          <a:endParaRPr lang="en-US"/>
        </a:p>
      </dgm:t>
    </dgm:pt>
    <dgm:pt modelId="{41983ED4-B97C-4E28-B1EF-1E001439568D}">
      <dgm:prSet/>
      <dgm:spPr/>
      <dgm:t>
        <a:bodyPr/>
        <a:lstStyle/>
        <a:p>
          <a:r>
            <a:rPr lang="en-US" b="1" dirty="0"/>
            <a:t>Medical data screen</a:t>
          </a:r>
          <a:r>
            <a:rPr lang="en-US" dirty="0"/>
            <a:t>:</a:t>
          </a:r>
        </a:p>
      </dgm:t>
    </dgm:pt>
    <dgm:pt modelId="{B9F98701-DF0A-4504-B456-8125B0E33734}" type="parTrans" cxnId="{449B371B-FBE9-49D1-BB4C-D59CDF246D9D}">
      <dgm:prSet/>
      <dgm:spPr/>
      <dgm:t>
        <a:bodyPr/>
        <a:lstStyle/>
        <a:p>
          <a:endParaRPr lang="en-US"/>
        </a:p>
      </dgm:t>
    </dgm:pt>
    <dgm:pt modelId="{1D5F18D6-E2F6-42EE-B3DD-0B41B053F0FD}" type="sibTrans" cxnId="{449B371B-FBE9-49D1-BB4C-D59CDF246D9D}">
      <dgm:prSet/>
      <dgm:spPr/>
      <dgm:t>
        <a:bodyPr/>
        <a:lstStyle/>
        <a:p>
          <a:endParaRPr lang="en-US"/>
        </a:p>
      </dgm:t>
    </dgm:pt>
    <dgm:pt modelId="{CD4783DC-534C-4C8B-AF03-719551B04EA6}">
      <dgm:prSet custT="1"/>
      <dgm:spPr/>
      <dgm:t>
        <a:bodyPr/>
        <a:lstStyle/>
        <a:p>
          <a:r>
            <a:rPr lang="en-US" sz="2000" dirty="0"/>
            <a:t>TWIST uses CDC data to calculate percentiles based on the measurements and age entered in TWIST.</a:t>
          </a:r>
        </a:p>
      </dgm:t>
    </dgm:pt>
    <dgm:pt modelId="{2202A4C1-7CAB-4A41-A858-D879902AA2E7}" type="parTrans" cxnId="{AEFC8093-A2CF-469B-A27E-B38294435876}">
      <dgm:prSet/>
      <dgm:spPr/>
      <dgm:t>
        <a:bodyPr/>
        <a:lstStyle/>
        <a:p>
          <a:endParaRPr lang="en-US"/>
        </a:p>
      </dgm:t>
    </dgm:pt>
    <dgm:pt modelId="{6DDBD652-BA45-4F5F-A17D-A6BC98490388}" type="sibTrans" cxnId="{AEFC8093-A2CF-469B-A27E-B38294435876}">
      <dgm:prSet/>
      <dgm:spPr/>
      <dgm:t>
        <a:bodyPr/>
        <a:lstStyle/>
        <a:p>
          <a:endParaRPr lang="en-US"/>
        </a:p>
      </dgm:t>
    </dgm:pt>
    <dgm:pt modelId="{A6118277-7D25-40CE-A49B-318845AC28EB}">
      <dgm:prSet custT="1"/>
      <dgm:spPr/>
      <dgm:t>
        <a:bodyPr/>
        <a:lstStyle/>
        <a:p>
          <a:r>
            <a:rPr lang="en-US" sz="2000" dirty="0"/>
            <a:t>Risk determination is made based on these calculations.</a:t>
          </a:r>
        </a:p>
      </dgm:t>
    </dgm:pt>
    <dgm:pt modelId="{F231FEB2-9360-4A64-9C70-42EE04F8948C}" type="parTrans" cxnId="{1DA9C569-1252-4871-9776-F995D56068BB}">
      <dgm:prSet/>
      <dgm:spPr/>
      <dgm:t>
        <a:bodyPr/>
        <a:lstStyle/>
        <a:p>
          <a:endParaRPr lang="en-US"/>
        </a:p>
      </dgm:t>
    </dgm:pt>
    <dgm:pt modelId="{1ADE297E-D5A8-4EC9-ACE4-5FAF95CFD73B}" type="sibTrans" cxnId="{1DA9C569-1252-4871-9776-F995D56068BB}">
      <dgm:prSet/>
      <dgm:spPr/>
      <dgm:t>
        <a:bodyPr/>
        <a:lstStyle/>
        <a:p>
          <a:endParaRPr lang="en-US"/>
        </a:p>
      </dgm:t>
    </dgm:pt>
    <dgm:pt modelId="{653310FB-4311-4E6A-AC50-986CAAEBEB48}">
      <dgm:prSet custT="1"/>
      <dgm:spPr/>
      <dgm:t>
        <a:bodyPr/>
        <a:lstStyle/>
        <a:p>
          <a:r>
            <a:rPr lang="en-US" sz="2000" dirty="0"/>
            <a:t>Percentiles cannot be displayed on the Medical Data screen when they are above the 99</a:t>
          </a:r>
          <a:r>
            <a:rPr lang="en-US" sz="2000" baseline="30000" dirty="0"/>
            <a:t>th</a:t>
          </a:r>
          <a:r>
            <a:rPr lang="en-US" sz="2000" dirty="0"/>
            <a:t> percentile or below the 0 percentile.</a:t>
          </a:r>
        </a:p>
      </dgm:t>
    </dgm:pt>
    <dgm:pt modelId="{6F8F5593-1D3B-4CC7-B6C2-2F4BE0EE68CC}" type="parTrans" cxnId="{0E66B26A-6B7E-46D3-AC69-358CE46D17BF}">
      <dgm:prSet/>
      <dgm:spPr/>
      <dgm:t>
        <a:bodyPr/>
        <a:lstStyle/>
        <a:p>
          <a:endParaRPr lang="en-US"/>
        </a:p>
      </dgm:t>
    </dgm:pt>
    <dgm:pt modelId="{287FF6D9-094D-4285-8956-9D1EA58A5119}" type="sibTrans" cxnId="{0E66B26A-6B7E-46D3-AC69-358CE46D17BF}">
      <dgm:prSet/>
      <dgm:spPr/>
      <dgm:t>
        <a:bodyPr/>
        <a:lstStyle/>
        <a:p>
          <a:endParaRPr lang="en-US"/>
        </a:p>
      </dgm:t>
    </dgm:pt>
    <dgm:pt modelId="{0115DB79-B035-4B11-A563-33E40B437E7E}">
      <dgm:prSet custT="1"/>
      <dgm:spPr/>
      <dgm:t>
        <a:bodyPr/>
        <a:lstStyle/>
        <a:p>
          <a:r>
            <a:rPr lang="en-US" sz="2000" dirty="0"/>
            <a:t>Age is calculated to the day.</a:t>
          </a:r>
        </a:p>
      </dgm:t>
    </dgm:pt>
    <dgm:pt modelId="{A4218E55-B0E0-405B-A873-692D1FDABB41}" type="parTrans" cxnId="{357A63E9-01D9-4638-A01C-E274ABDB1C12}">
      <dgm:prSet/>
      <dgm:spPr/>
      <dgm:t>
        <a:bodyPr/>
        <a:lstStyle/>
        <a:p>
          <a:endParaRPr lang="en-US"/>
        </a:p>
      </dgm:t>
    </dgm:pt>
    <dgm:pt modelId="{2E92CE6E-B7A6-4C71-976D-5D8CB53AA5D1}" type="sibTrans" cxnId="{357A63E9-01D9-4638-A01C-E274ABDB1C12}">
      <dgm:prSet/>
      <dgm:spPr/>
      <dgm:t>
        <a:bodyPr/>
        <a:lstStyle/>
        <a:p>
          <a:endParaRPr lang="en-US"/>
        </a:p>
      </dgm:t>
    </dgm:pt>
    <dgm:pt modelId="{01597491-C111-4605-9C5A-190767916856}">
      <dgm:prSet phldrT="[Text]" custT="1"/>
      <dgm:spPr/>
      <dgm:t>
        <a:bodyPr/>
        <a:lstStyle/>
        <a:p>
          <a:r>
            <a:rPr lang="en-US" sz="2000" dirty="0"/>
            <a:t>Measurements are saved in the participant’s record.</a:t>
          </a:r>
        </a:p>
      </dgm:t>
    </dgm:pt>
    <dgm:pt modelId="{977ECCA8-C440-4F6E-A006-3DB8E472573D}" type="parTrans" cxnId="{AD839A8D-7BD8-4A9B-A2EB-B9BED7E886D1}">
      <dgm:prSet/>
      <dgm:spPr/>
      <dgm:t>
        <a:bodyPr/>
        <a:lstStyle/>
        <a:p>
          <a:endParaRPr lang="en-US"/>
        </a:p>
      </dgm:t>
    </dgm:pt>
    <dgm:pt modelId="{688BA6C7-C0C0-4E37-835F-AFD32D2B46E4}" type="sibTrans" cxnId="{AD839A8D-7BD8-4A9B-A2EB-B9BED7E886D1}">
      <dgm:prSet/>
      <dgm:spPr/>
      <dgm:t>
        <a:bodyPr/>
        <a:lstStyle/>
        <a:p>
          <a:endParaRPr lang="en-US"/>
        </a:p>
      </dgm:t>
    </dgm:pt>
    <dgm:pt modelId="{E3BC3076-19AF-4A2E-B112-26AB10F14DD0}">
      <dgm:prSet phldrT="[Text]" custT="1"/>
      <dgm:spPr/>
      <dgm:t>
        <a:bodyPr/>
        <a:lstStyle/>
        <a:p>
          <a:r>
            <a:rPr lang="en-US" sz="2000" dirty="0"/>
            <a:t>Graphs are recreated every time they are opened in the participant's record.</a:t>
          </a:r>
        </a:p>
      </dgm:t>
    </dgm:pt>
    <dgm:pt modelId="{4081E850-D36F-42EF-962F-656C84ABE62D}" type="parTrans" cxnId="{87DCC5DE-8341-48CC-A0ED-BF5E6AD88FB6}">
      <dgm:prSet/>
      <dgm:spPr/>
      <dgm:t>
        <a:bodyPr/>
        <a:lstStyle/>
        <a:p>
          <a:endParaRPr lang="en-US"/>
        </a:p>
      </dgm:t>
    </dgm:pt>
    <dgm:pt modelId="{905FF146-50AE-479C-BD27-5CC440576495}" type="sibTrans" cxnId="{87DCC5DE-8341-48CC-A0ED-BF5E6AD88FB6}">
      <dgm:prSet/>
      <dgm:spPr/>
      <dgm:t>
        <a:bodyPr/>
        <a:lstStyle/>
        <a:p>
          <a:endParaRPr lang="en-US"/>
        </a:p>
      </dgm:t>
    </dgm:pt>
    <dgm:pt modelId="{5C7E2F49-963A-40F6-9AC7-3C58E80AC3D3}" type="pres">
      <dgm:prSet presAssocID="{953DC5BC-1644-42D4-BDED-32A0BAEFCA8B}" presName="linear" presStyleCnt="0">
        <dgm:presLayoutVars>
          <dgm:animLvl val="lvl"/>
          <dgm:resizeHandles val="exact"/>
        </dgm:presLayoutVars>
      </dgm:prSet>
      <dgm:spPr/>
    </dgm:pt>
    <dgm:pt modelId="{8CF3D8DB-B577-49C6-95F2-FC8271417F22}" type="pres">
      <dgm:prSet presAssocID="{41983ED4-B97C-4E28-B1EF-1E001439568D}" presName="parentText" presStyleLbl="node1" presStyleIdx="0" presStyleCnt="2">
        <dgm:presLayoutVars>
          <dgm:chMax val="0"/>
          <dgm:bulletEnabled val="1"/>
        </dgm:presLayoutVars>
      </dgm:prSet>
      <dgm:spPr/>
    </dgm:pt>
    <dgm:pt modelId="{79C1EAC1-C8B2-40E3-9E3E-2DA2F16A22B7}" type="pres">
      <dgm:prSet presAssocID="{41983ED4-B97C-4E28-B1EF-1E001439568D}" presName="childText" presStyleLbl="revTx" presStyleIdx="0" presStyleCnt="2">
        <dgm:presLayoutVars>
          <dgm:bulletEnabled val="1"/>
        </dgm:presLayoutVars>
      </dgm:prSet>
      <dgm:spPr/>
    </dgm:pt>
    <dgm:pt modelId="{9A59A309-AD55-490B-98C6-CE6ED1C33127}" type="pres">
      <dgm:prSet presAssocID="{998014E8-28EE-46FF-B8A0-EBC017B28FA0}" presName="parentText" presStyleLbl="node1" presStyleIdx="1" presStyleCnt="2">
        <dgm:presLayoutVars>
          <dgm:chMax val="0"/>
          <dgm:bulletEnabled val="1"/>
        </dgm:presLayoutVars>
      </dgm:prSet>
      <dgm:spPr/>
    </dgm:pt>
    <dgm:pt modelId="{26AC2518-AB63-4AE6-B672-651B9A40B112}" type="pres">
      <dgm:prSet presAssocID="{998014E8-28EE-46FF-B8A0-EBC017B28FA0}" presName="childText" presStyleLbl="revTx" presStyleIdx="1" presStyleCnt="2">
        <dgm:presLayoutVars>
          <dgm:bulletEnabled val="1"/>
        </dgm:presLayoutVars>
      </dgm:prSet>
      <dgm:spPr/>
    </dgm:pt>
  </dgm:ptLst>
  <dgm:cxnLst>
    <dgm:cxn modelId="{CB5CA40A-B0FB-482F-8372-EDDAF8C2D839}" srcId="{998014E8-28EE-46FF-B8A0-EBC017B28FA0}" destId="{4CF3E15C-AD15-4702-9264-A5A586B92A92}" srcOrd="2" destOrd="0" parTransId="{DB80F54F-C378-449B-85A3-A2F402A88AAD}" sibTransId="{1EA35F55-54A3-490F-9061-D5DAB647CE50}"/>
    <dgm:cxn modelId="{4BABFF14-D38D-4A26-8266-0AC2FBA2DC0D}" type="presOf" srcId="{41983ED4-B97C-4E28-B1EF-1E001439568D}" destId="{8CF3D8DB-B577-49C6-95F2-FC8271417F22}" srcOrd="0" destOrd="0" presId="urn:microsoft.com/office/officeart/2005/8/layout/vList2"/>
    <dgm:cxn modelId="{9AA4271A-3898-418D-8073-019989FEF33E}" srcId="{998014E8-28EE-46FF-B8A0-EBC017B28FA0}" destId="{1ADFD426-6026-4B06-BCC3-E85B80FF67CB}" srcOrd="0" destOrd="0" parTransId="{E8CBF0F3-AC9B-49A7-9432-B86508B59542}" sibTransId="{19F6E780-0011-4AF7-A54B-2C0485B764C5}"/>
    <dgm:cxn modelId="{449B371B-FBE9-49D1-BB4C-D59CDF246D9D}" srcId="{953DC5BC-1644-42D4-BDED-32A0BAEFCA8B}" destId="{41983ED4-B97C-4E28-B1EF-1E001439568D}" srcOrd="0" destOrd="0" parTransId="{B9F98701-DF0A-4504-B456-8125B0E33734}" sibTransId="{1D5F18D6-E2F6-42EE-B3DD-0B41B053F0FD}"/>
    <dgm:cxn modelId="{B22DB31F-1871-44FA-8090-0958EE440CFB}" type="presOf" srcId="{1ADFD426-6026-4B06-BCC3-E85B80FF67CB}" destId="{26AC2518-AB63-4AE6-B672-651B9A40B112}" srcOrd="0" destOrd="0" presId="urn:microsoft.com/office/officeart/2005/8/layout/vList2"/>
    <dgm:cxn modelId="{1670E522-545E-440E-AD19-9AA3299FAEED}" type="presOf" srcId="{7D25F761-4827-495D-9787-2D06F7EA28E5}" destId="{26AC2518-AB63-4AE6-B672-651B9A40B112}" srcOrd="0" destOrd="1" presId="urn:microsoft.com/office/officeart/2005/8/layout/vList2"/>
    <dgm:cxn modelId="{8BD5D127-9D2B-439B-BCB6-6C7482AE7EEE}" type="presOf" srcId="{A6118277-7D25-40CE-A49B-318845AC28EB}" destId="{79C1EAC1-C8B2-40E3-9E3E-2DA2F16A22B7}" srcOrd="0" destOrd="1" presId="urn:microsoft.com/office/officeart/2005/8/layout/vList2"/>
    <dgm:cxn modelId="{14E0F340-E6C5-4A63-BE4A-7598659D73B7}" type="presOf" srcId="{653310FB-4311-4E6A-AC50-986CAAEBEB48}" destId="{79C1EAC1-C8B2-40E3-9E3E-2DA2F16A22B7}" srcOrd="0" destOrd="2" presId="urn:microsoft.com/office/officeart/2005/8/layout/vList2"/>
    <dgm:cxn modelId="{0A360467-4804-415B-A661-6BF20E9641CF}" type="presOf" srcId="{DCCA776A-F754-419A-93C8-9DA624BEE91D}" destId="{26AC2518-AB63-4AE6-B672-651B9A40B112}" srcOrd="0" destOrd="4" presId="urn:microsoft.com/office/officeart/2005/8/layout/vList2"/>
    <dgm:cxn modelId="{4A791867-9DC8-42C1-940E-8A7D9322E9C6}" type="presOf" srcId="{83468744-EF19-44FA-960F-575CB51913B4}" destId="{26AC2518-AB63-4AE6-B672-651B9A40B112}" srcOrd="0" destOrd="3" presId="urn:microsoft.com/office/officeart/2005/8/layout/vList2"/>
    <dgm:cxn modelId="{1DA9C569-1252-4871-9776-F995D56068BB}" srcId="{41983ED4-B97C-4E28-B1EF-1E001439568D}" destId="{A6118277-7D25-40CE-A49B-318845AC28EB}" srcOrd="1" destOrd="0" parTransId="{F231FEB2-9360-4A64-9C70-42EE04F8948C}" sibTransId="{1ADE297E-D5A8-4EC9-ACE4-5FAF95CFD73B}"/>
    <dgm:cxn modelId="{0E66B26A-6B7E-46D3-AC69-358CE46D17BF}" srcId="{41983ED4-B97C-4E28-B1EF-1E001439568D}" destId="{653310FB-4311-4E6A-AC50-986CAAEBEB48}" srcOrd="2" destOrd="0" parTransId="{6F8F5593-1D3B-4CC7-B6C2-2F4BE0EE68CC}" sibTransId="{287FF6D9-094D-4285-8956-9D1EA58A5119}"/>
    <dgm:cxn modelId="{1D367273-56F3-41BD-AC46-C3A031B7D112}" srcId="{998014E8-28EE-46FF-B8A0-EBC017B28FA0}" destId="{DCCA776A-F754-419A-93C8-9DA624BEE91D}" srcOrd="4" destOrd="0" parTransId="{14D297F5-7D01-49FB-A0AF-6A22364DC50B}" sibTransId="{3C49DAE7-35A4-4BBE-8B9D-1EB88479D660}"/>
    <dgm:cxn modelId="{411FE87B-A524-4832-AEF6-084B8E130269}" srcId="{953DC5BC-1644-42D4-BDED-32A0BAEFCA8B}" destId="{998014E8-28EE-46FF-B8A0-EBC017B28FA0}" srcOrd="1" destOrd="0" parTransId="{B4BF10CC-5A40-485A-B97F-546C15CC90CC}" sibTransId="{9D35767A-1C36-4D3D-8381-FCF2855E8DA7}"/>
    <dgm:cxn modelId="{2B7E3984-AB56-4A91-A99F-47BF831AC5A6}" type="presOf" srcId="{01597491-C111-4605-9C5A-190767916856}" destId="{79C1EAC1-C8B2-40E3-9E3E-2DA2F16A22B7}" srcOrd="0" destOrd="4" presId="urn:microsoft.com/office/officeart/2005/8/layout/vList2"/>
    <dgm:cxn modelId="{39F3938D-8997-435C-AA4E-0A2D62785D4A}" type="presOf" srcId="{4CF3E15C-AD15-4702-9264-A5A586B92A92}" destId="{26AC2518-AB63-4AE6-B672-651B9A40B112}" srcOrd="0" destOrd="2" presId="urn:microsoft.com/office/officeart/2005/8/layout/vList2"/>
    <dgm:cxn modelId="{AD839A8D-7BD8-4A9B-A2EB-B9BED7E886D1}" srcId="{41983ED4-B97C-4E28-B1EF-1E001439568D}" destId="{01597491-C111-4605-9C5A-190767916856}" srcOrd="4" destOrd="0" parTransId="{977ECCA8-C440-4F6E-A006-3DB8E472573D}" sibTransId="{688BA6C7-C0C0-4E37-835F-AFD32D2B46E4}"/>
    <dgm:cxn modelId="{AEFC8093-A2CF-469B-A27E-B38294435876}" srcId="{41983ED4-B97C-4E28-B1EF-1E001439568D}" destId="{CD4783DC-534C-4C8B-AF03-719551B04EA6}" srcOrd="0" destOrd="0" parTransId="{2202A4C1-7CAB-4A41-A858-D879902AA2E7}" sibTransId="{6DDBD652-BA45-4F5F-A17D-A6BC98490388}"/>
    <dgm:cxn modelId="{22FAD3A4-15DC-42D2-B691-023240BAE1BA}" type="presOf" srcId="{0115DB79-B035-4B11-A563-33E40B437E7E}" destId="{79C1EAC1-C8B2-40E3-9E3E-2DA2F16A22B7}" srcOrd="0" destOrd="3" presId="urn:microsoft.com/office/officeart/2005/8/layout/vList2"/>
    <dgm:cxn modelId="{237B12A7-8288-4E53-8194-47749199FD62}" type="presOf" srcId="{953DC5BC-1644-42D4-BDED-32A0BAEFCA8B}" destId="{5C7E2F49-963A-40F6-9AC7-3C58E80AC3D3}" srcOrd="0" destOrd="0" presId="urn:microsoft.com/office/officeart/2005/8/layout/vList2"/>
    <dgm:cxn modelId="{C9D75DB1-ADF2-4193-87B0-7F55F620733D}" srcId="{998014E8-28EE-46FF-B8A0-EBC017B28FA0}" destId="{83468744-EF19-44FA-960F-575CB51913B4}" srcOrd="3" destOrd="0" parTransId="{990DADE8-F71B-4B11-81CE-3838CB42CD5E}" sibTransId="{9810FC1D-8B11-4424-AB1A-1286F86029BD}"/>
    <dgm:cxn modelId="{DE1EF3BB-6039-476D-9C0D-14A7E3E93FBD}" srcId="{998014E8-28EE-46FF-B8A0-EBC017B28FA0}" destId="{7D25F761-4827-495D-9787-2D06F7EA28E5}" srcOrd="1" destOrd="0" parTransId="{194683C5-3E80-43B2-8D93-718EA906D427}" sibTransId="{06C513B5-F24E-496F-BC48-F24FA959FBFE}"/>
    <dgm:cxn modelId="{DFE32BCE-399B-46D7-8336-EDB90D00CBA9}" type="presOf" srcId="{E3BC3076-19AF-4A2E-B112-26AB10F14DD0}" destId="{26AC2518-AB63-4AE6-B672-651B9A40B112}" srcOrd="0" destOrd="5" presId="urn:microsoft.com/office/officeart/2005/8/layout/vList2"/>
    <dgm:cxn modelId="{FC7837D7-E878-413A-AF2E-E15A58D00DD5}" type="presOf" srcId="{CD4783DC-534C-4C8B-AF03-719551B04EA6}" destId="{79C1EAC1-C8B2-40E3-9E3E-2DA2F16A22B7}" srcOrd="0" destOrd="0" presId="urn:microsoft.com/office/officeart/2005/8/layout/vList2"/>
    <dgm:cxn modelId="{4EAFE7DB-332D-4B6E-BDD1-49F67478CB5F}" type="presOf" srcId="{998014E8-28EE-46FF-B8A0-EBC017B28FA0}" destId="{9A59A309-AD55-490B-98C6-CE6ED1C33127}" srcOrd="0" destOrd="0" presId="urn:microsoft.com/office/officeart/2005/8/layout/vList2"/>
    <dgm:cxn modelId="{87DCC5DE-8341-48CC-A0ED-BF5E6AD88FB6}" srcId="{998014E8-28EE-46FF-B8A0-EBC017B28FA0}" destId="{E3BC3076-19AF-4A2E-B112-26AB10F14DD0}" srcOrd="5" destOrd="0" parTransId="{4081E850-D36F-42EF-962F-656C84ABE62D}" sibTransId="{905FF146-50AE-479C-BD27-5CC440576495}"/>
    <dgm:cxn modelId="{357A63E9-01D9-4638-A01C-E274ABDB1C12}" srcId="{41983ED4-B97C-4E28-B1EF-1E001439568D}" destId="{0115DB79-B035-4B11-A563-33E40B437E7E}" srcOrd="3" destOrd="0" parTransId="{A4218E55-B0E0-405B-A873-692D1FDABB41}" sibTransId="{2E92CE6E-B7A6-4C71-976D-5D8CB53AA5D1}"/>
    <dgm:cxn modelId="{88A6BE7B-5EAA-40C9-8163-1560FF0B166D}" type="presParOf" srcId="{5C7E2F49-963A-40F6-9AC7-3C58E80AC3D3}" destId="{8CF3D8DB-B577-49C6-95F2-FC8271417F22}" srcOrd="0" destOrd="0" presId="urn:microsoft.com/office/officeart/2005/8/layout/vList2"/>
    <dgm:cxn modelId="{4184FE4C-6F9F-457A-802C-B9027C8A4AED}" type="presParOf" srcId="{5C7E2F49-963A-40F6-9AC7-3C58E80AC3D3}" destId="{79C1EAC1-C8B2-40E3-9E3E-2DA2F16A22B7}" srcOrd="1" destOrd="0" presId="urn:microsoft.com/office/officeart/2005/8/layout/vList2"/>
    <dgm:cxn modelId="{14552755-663B-4E45-8B6E-B1C539F7E387}" type="presParOf" srcId="{5C7E2F49-963A-40F6-9AC7-3C58E80AC3D3}" destId="{9A59A309-AD55-490B-98C6-CE6ED1C33127}" srcOrd="2" destOrd="0" presId="urn:microsoft.com/office/officeart/2005/8/layout/vList2"/>
    <dgm:cxn modelId="{CD868CD9-5EAD-4766-A91D-C4FDDB6D3D45}" type="presParOf" srcId="{5C7E2F49-963A-40F6-9AC7-3C58E80AC3D3}" destId="{26AC2518-AB63-4AE6-B672-651B9A40B11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C5804E-E3FE-4A3F-989A-0F50AC48CD5C}" type="doc">
      <dgm:prSet loTypeId="urn:microsoft.com/office/officeart/2005/8/layout/equation1" loCatId="process" qsTypeId="urn:microsoft.com/office/officeart/2005/8/quickstyle/3d2" qsCatId="3D" csTypeId="urn:microsoft.com/office/officeart/2005/8/colors/colorful5" csCatId="colorful" phldr="1"/>
      <dgm:spPr/>
    </dgm:pt>
    <dgm:pt modelId="{3834B6FC-16F2-4198-B222-8C4AE33EC1A4}">
      <dgm:prSet phldrT="[Text]"/>
      <dgm:spPr/>
      <dgm:t>
        <a:bodyPr/>
        <a:lstStyle/>
        <a:p>
          <a:r>
            <a:rPr lang="en-US" dirty="0"/>
            <a:t>Growth chart info</a:t>
          </a:r>
        </a:p>
      </dgm:t>
    </dgm:pt>
    <dgm:pt modelId="{49952764-76B1-428A-8769-86ABDD4EA6DB}" type="parTrans" cxnId="{11C54B9A-43D9-4C86-A05D-E0E32C38D1DF}">
      <dgm:prSet/>
      <dgm:spPr/>
      <dgm:t>
        <a:bodyPr/>
        <a:lstStyle/>
        <a:p>
          <a:endParaRPr lang="en-US"/>
        </a:p>
      </dgm:t>
    </dgm:pt>
    <dgm:pt modelId="{ECFD6F84-42DA-427B-9332-33E87400B164}" type="sibTrans" cxnId="{11C54B9A-43D9-4C86-A05D-E0E32C38D1DF}">
      <dgm:prSet/>
      <dgm:spPr/>
      <dgm:t>
        <a:bodyPr/>
        <a:lstStyle/>
        <a:p>
          <a:endParaRPr lang="en-US"/>
        </a:p>
      </dgm:t>
    </dgm:pt>
    <dgm:pt modelId="{B1E190A0-3BF3-4387-BEAD-E709EA123111}">
      <dgm:prSet phldrT="[Text]"/>
      <dgm:spPr/>
      <dgm:t>
        <a:bodyPr/>
        <a:lstStyle/>
        <a:p>
          <a:r>
            <a:rPr lang="en-US" dirty="0"/>
            <a:t>Critical thinking</a:t>
          </a:r>
        </a:p>
      </dgm:t>
    </dgm:pt>
    <dgm:pt modelId="{D8AE13B7-33AC-4265-B8A6-917D01BEF39C}" type="parTrans" cxnId="{A78C5905-DED4-4F54-A94F-04E3914663E8}">
      <dgm:prSet/>
      <dgm:spPr/>
      <dgm:t>
        <a:bodyPr/>
        <a:lstStyle/>
        <a:p>
          <a:endParaRPr lang="en-US"/>
        </a:p>
      </dgm:t>
    </dgm:pt>
    <dgm:pt modelId="{720C9D72-2BB9-46BB-B2C3-22B8B0FC79A1}" type="sibTrans" cxnId="{A78C5905-DED4-4F54-A94F-04E3914663E8}">
      <dgm:prSet/>
      <dgm:spPr/>
      <dgm:t>
        <a:bodyPr/>
        <a:lstStyle/>
        <a:p>
          <a:endParaRPr lang="en-US"/>
        </a:p>
      </dgm:t>
    </dgm:pt>
    <dgm:pt modelId="{E1F87BA8-BF8A-4E52-9F2F-606CD6BCC4A2}">
      <dgm:prSet phldrT="[Text]"/>
      <dgm:spPr/>
      <dgm:t>
        <a:bodyPr/>
        <a:lstStyle/>
        <a:p>
          <a:r>
            <a:rPr lang="en-US" dirty="0"/>
            <a:t>Path to good NE</a:t>
          </a:r>
        </a:p>
      </dgm:t>
    </dgm:pt>
    <dgm:pt modelId="{61AB86C7-59EB-47FE-9C0D-099ABCFE851B}" type="parTrans" cxnId="{471769F2-6130-42A2-90DD-6D8D1A2503FB}">
      <dgm:prSet/>
      <dgm:spPr/>
      <dgm:t>
        <a:bodyPr/>
        <a:lstStyle/>
        <a:p>
          <a:endParaRPr lang="en-US"/>
        </a:p>
      </dgm:t>
    </dgm:pt>
    <dgm:pt modelId="{F2B3D3AB-F29B-4B03-9064-00293CB2C1BC}" type="sibTrans" cxnId="{471769F2-6130-42A2-90DD-6D8D1A2503FB}">
      <dgm:prSet/>
      <dgm:spPr/>
      <dgm:t>
        <a:bodyPr/>
        <a:lstStyle/>
        <a:p>
          <a:endParaRPr lang="en-US"/>
        </a:p>
      </dgm:t>
    </dgm:pt>
    <dgm:pt modelId="{17B8381D-5975-4D21-9CDE-D1BB42C4EA6A}" type="pres">
      <dgm:prSet presAssocID="{2AC5804E-E3FE-4A3F-989A-0F50AC48CD5C}" presName="linearFlow" presStyleCnt="0">
        <dgm:presLayoutVars>
          <dgm:dir/>
          <dgm:resizeHandles val="exact"/>
        </dgm:presLayoutVars>
      </dgm:prSet>
      <dgm:spPr/>
    </dgm:pt>
    <dgm:pt modelId="{487216BE-7227-427E-B670-19FCDBFCE7AE}" type="pres">
      <dgm:prSet presAssocID="{3834B6FC-16F2-4198-B222-8C4AE33EC1A4}" presName="node" presStyleLbl="node1" presStyleIdx="0" presStyleCnt="3">
        <dgm:presLayoutVars>
          <dgm:bulletEnabled val="1"/>
        </dgm:presLayoutVars>
      </dgm:prSet>
      <dgm:spPr/>
    </dgm:pt>
    <dgm:pt modelId="{EA2DF521-A71E-4AB5-BAD2-A9BD5F0503F0}" type="pres">
      <dgm:prSet presAssocID="{ECFD6F84-42DA-427B-9332-33E87400B164}" presName="spacerL" presStyleCnt="0"/>
      <dgm:spPr/>
    </dgm:pt>
    <dgm:pt modelId="{9E4B7AB7-1FBD-4CDD-8008-83B8788EC64D}" type="pres">
      <dgm:prSet presAssocID="{ECFD6F84-42DA-427B-9332-33E87400B164}" presName="sibTrans" presStyleLbl="sibTrans2D1" presStyleIdx="0" presStyleCnt="2"/>
      <dgm:spPr/>
    </dgm:pt>
    <dgm:pt modelId="{ED9ED488-2C33-4B63-93B8-90A16E793A04}" type="pres">
      <dgm:prSet presAssocID="{ECFD6F84-42DA-427B-9332-33E87400B164}" presName="spacerR" presStyleCnt="0"/>
      <dgm:spPr/>
    </dgm:pt>
    <dgm:pt modelId="{5966EDC8-8B56-4B6F-BCD1-72A72F00CC0E}" type="pres">
      <dgm:prSet presAssocID="{B1E190A0-3BF3-4387-BEAD-E709EA123111}" presName="node" presStyleLbl="node1" presStyleIdx="1" presStyleCnt="3">
        <dgm:presLayoutVars>
          <dgm:bulletEnabled val="1"/>
        </dgm:presLayoutVars>
      </dgm:prSet>
      <dgm:spPr/>
    </dgm:pt>
    <dgm:pt modelId="{9154F00F-4AF4-49D9-A18A-39D567E2C3EA}" type="pres">
      <dgm:prSet presAssocID="{720C9D72-2BB9-46BB-B2C3-22B8B0FC79A1}" presName="spacerL" presStyleCnt="0"/>
      <dgm:spPr/>
    </dgm:pt>
    <dgm:pt modelId="{5DCEFFDC-AA7D-4E88-A8BE-6F0200FC4A05}" type="pres">
      <dgm:prSet presAssocID="{720C9D72-2BB9-46BB-B2C3-22B8B0FC79A1}" presName="sibTrans" presStyleLbl="sibTrans2D1" presStyleIdx="1" presStyleCnt="2"/>
      <dgm:spPr/>
    </dgm:pt>
    <dgm:pt modelId="{643CFEA7-96A8-46EE-B356-112855698CA2}" type="pres">
      <dgm:prSet presAssocID="{720C9D72-2BB9-46BB-B2C3-22B8B0FC79A1}" presName="spacerR" presStyleCnt="0"/>
      <dgm:spPr/>
    </dgm:pt>
    <dgm:pt modelId="{C3DC1D5F-515D-486A-B318-973B4B5656A2}" type="pres">
      <dgm:prSet presAssocID="{E1F87BA8-BF8A-4E52-9F2F-606CD6BCC4A2}" presName="node" presStyleLbl="node1" presStyleIdx="2" presStyleCnt="3">
        <dgm:presLayoutVars>
          <dgm:bulletEnabled val="1"/>
        </dgm:presLayoutVars>
      </dgm:prSet>
      <dgm:spPr/>
    </dgm:pt>
  </dgm:ptLst>
  <dgm:cxnLst>
    <dgm:cxn modelId="{A78C5905-DED4-4F54-A94F-04E3914663E8}" srcId="{2AC5804E-E3FE-4A3F-989A-0F50AC48CD5C}" destId="{B1E190A0-3BF3-4387-BEAD-E709EA123111}" srcOrd="1" destOrd="0" parTransId="{D8AE13B7-33AC-4265-B8A6-917D01BEF39C}" sibTransId="{720C9D72-2BB9-46BB-B2C3-22B8B0FC79A1}"/>
    <dgm:cxn modelId="{2173E608-288C-47BF-8483-1A839FB0073B}" type="presOf" srcId="{3834B6FC-16F2-4198-B222-8C4AE33EC1A4}" destId="{487216BE-7227-427E-B670-19FCDBFCE7AE}" srcOrd="0" destOrd="0" presId="urn:microsoft.com/office/officeart/2005/8/layout/equation1"/>
    <dgm:cxn modelId="{E633A120-7099-4C65-8217-DC5A6023B7BB}" type="presOf" srcId="{2AC5804E-E3FE-4A3F-989A-0F50AC48CD5C}" destId="{17B8381D-5975-4D21-9CDE-D1BB42C4EA6A}" srcOrd="0" destOrd="0" presId="urn:microsoft.com/office/officeart/2005/8/layout/equation1"/>
    <dgm:cxn modelId="{7E8D8249-977A-468F-8C2A-7654D4225F43}" type="presOf" srcId="{E1F87BA8-BF8A-4E52-9F2F-606CD6BCC4A2}" destId="{C3DC1D5F-515D-486A-B318-973B4B5656A2}" srcOrd="0" destOrd="0" presId="urn:microsoft.com/office/officeart/2005/8/layout/equation1"/>
    <dgm:cxn modelId="{FE51B36C-E2AE-4344-886B-5E85AFBB7BCA}" type="presOf" srcId="{B1E190A0-3BF3-4387-BEAD-E709EA123111}" destId="{5966EDC8-8B56-4B6F-BCD1-72A72F00CC0E}" srcOrd="0" destOrd="0" presId="urn:microsoft.com/office/officeart/2005/8/layout/equation1"/>
    <dgm:cxn modelId="{27707F79-0F25-4FF7-AE55-2723B3C615E2}" type="presOf" srcId="{720C9D72-2BB9-46BB-B2C3-22B8B0FC79A1}" destId="{5DCEFFDC-AA7D-4E88-A8BE-6F0200FC4A05}" srcOrd="0" destOrd="0" presId="urn:microsoft.com/office/officeart/2005/8/layout/equation1"/>
    <dgm:cxn modelId="{11C54B9A-43D9-4C86-A05D-E0E32C38D1DF}" srcId="{2AC5804E-E3FE-4A3F-989A-0F50AC48CD5C}" destId="{3834B6FC-16F2-4198-B222-8C4AE33EC1A4}" srcOrd="0" destOrd="0" parTransId="{49952764-76B1-428A-8769-86ABDD4EA6DB}" sibTransId="{ECFD6F84-42DA-427B-9332-33E87400B164}"/>
    <dgm:cxn modelId="{471769F2-6130-42A2-90DD-6D8D1A2503FB}" srcId="{2AC5804E-E3FE-4A3F-989A-0F50AC48CD5C}" destId="{E1F87BA8-BF8A-4E52-9F2F-606CD6BCC4A2}" srcOrd="2" destOrd="0" parTransId="{61AB86C7-59EB-47FE-9C0D-099ABCFE851B}" sibTransId="{F2B3D3AB-F29B-4B03-9064-00293CB2C1BC}"/>
    <dgm:cxn modelId="{D3517EF6-5D11-4D5E-A41E-FDF6B1C06AC6}" type="presOf" srcId="{ECFD6F84-42DA-427B-9332-33E87400B164}" destId="{9E4B7AB7-1FBD-4CDD-8008-83B8788EC64D}" srcOrd="0" destOrd="0" presId="urn:microsoft.com/office/officeart/2005/8/layout/equation1"/>
    <dgm:cxn modelId="{B1422331-BA92-43EE-A3EF-C707E7E0449D}" type="presParOf" srcId="{17B8381D-5975-4D21-9CDE-D1BB42C4EA6A}" destId="{487216BE-7227-427E-B670-19FCDBFCE7AE}" srcOrd="0" destOrd="0" presId="urn:microsoft.com/office/officeart/2005/8/layout/equation1"/>
    <dgm:cxn modelId="{AECE33D5-EE5D-49D4-8EFF-AF8BCAE83BE5}" type="presParOf" srcId="{17B8381D-5975-4D21-9CDE-D1BB42C4EA6A}" destId="{EA2DF521-A71E-4AB5-BAD2-A9BD5F0503F0}" srcOrd="1" destOrd="0" presId="urn:microsoft.com/office/officeart/2005/8/layout/equation1"/>
    <dgm:cxn modelId="{D77BD7B3-8DD8-44EA-B6DA-55C8F05AF4D5}" type="presParOf" srcId="{17B8381D-5975-4D21-9CDE-D1BB42C4EA6A}" destId="{9E4B7AB7-1FBD-4CDD-8008-83B8788EC64D}" srcOrd="2" destOrd="0" presId="urn:microsoft.com/office/officeart/2005/8/layout/equation1"/>
    <dgm:cxn modelId="{11C92FB2-CA5F-410E-8F2B-301EB3E43324}" type="presParOf" srcId="{17B8381D-5975-4D21-9CDE-D1BB42C4EA6A}" destId="{ED9ED488-2C33-4B63-93B8-90A16E793A04}" srcOrd="3" destOrd="0" presId="urn:microsoft.com/office/officeart/2005/8/layout/equation1"/>
    <dgm:cxn modelId="{6CD6D0A9-0080-4024-BA7F-0B962524092A}" type="presParOf" srcId="{17B8381D-5975-4D21-9CDE-D1BB42C4EA6A}" destId="{5966EDC8-8B56-4B6F-BCD1-72A72F00CC0E}" srcOrd="4" destOrd="0" presId="urn:microsoft.com/office/officeart/2005/8/layout/equation1"/>
    <dgm:cxn modelId="{90972539-C5A9-43B2-AAC4-6072CAFEF443}" type="presParOf" srcId="{17B8381D-5975-4D21-9CDE-D1BB42C4EA6A}" destId="{9154F00F-4AF4-49D9-A18A-39D567E2C3EA}" srcOrd="5" destOrd="0" presId="urn:microsoft.com/office/officeart/2005/8/layout/equation1"/>
    <dgm:cxn modelId="{E444B6BC-EDD6-4216-BD7F-33A81856938D}" type="presParOf" srcId="{17B8381D-5975-4D21-9CDE-D1BB42C4EA6A}" destId="{5DCEFFDC-AA7D-4E88-A8BE-6F0200FC4A05}" srcOrd="6" destOrd="0" presId="urn:microsoft.com/office/officeart/2005/8/layout/equation1"/>
    <dgm:cxn modelId="{20384317-E155-4AE4-93C9-BB3AE6227BDE}" type="presParOf" srcId="{17B8381D-5975-4D21-9CDE-D1BB42C4EA6A}" destId="{643CFEA7-96A8-46EE-B356-112855698CA2}" srcOrd="7" destOrd="0" presId="urn:microsoft.com/office/officeart/2005/8/layout/equation1"/>
    <dgm:cxn modelId="{2AB0E4DE-E636-4508-A032-3BCB0E5B9EE4}" type="presParOf" srcId="{17B8381D-5975-4D21-9CDE-D1BB42C4EA6A}" destId="{C3DC1D5F-515D-486A-B318-973B4B5656A2}"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969F9-2B01-441B-9DB0-970C1573C5F1}">
      <dsp:nvSpPr>
        <dsp:cNvPr id="0" name=""/>
        <dsp:cNvSpPr/>
      </dsp:nvSpPr>
      <dsp:spPr>
        <a:xfrm>
          <a:off x="749818" y="658234"/>
          <a:ext cx="1153661" cy="11536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2020D4A-CADD-41D9-9D90-15B5DD5EF026}">
      <dsp:nvSpPr>
        <dsp:cNvPr id="0" name=""/>
        <dsp:cNvSpPr/>
      </dsp:nvSpPr>
      <dsp:spPr>
        <a:xfrm>
          <a:off x="44802" y="2208461"/>
          <a:ext cx="2563692" cy="109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It gives us clear, accurate, objective growth data that is entered into the data system</a:t>
          </a:r>
          <a:r>
            <a:rPr lang="en-US" sz="1600" kern="1200" baseline="0" dirty="0"/>
            <a:t>.</a:t>
          </a:r>
          <a:endParaRPr lang="en-US" sz="1600" kern="1200" dirty="0"/>
        </a:p>
      </dsp:txBody>
      <dsp:txXfrm>
        <a:off x="44802" y="2208461"/>
        <a:ext cx="2563692" cy="1092239"/>
      </dsp:txXfrm>
    </dsp:sp>
    <dsp:sp modelId="{B54E98DD-98E8-430E-8AD6-976B716A45AC}">
      <dsp:nvSpPr>
        <dsp:cNvPr id="0" name=""/>
        <dsp:cNvSpPr/>
      </dsp:nvSpPr>
      <dsp:spPr>
        <a:xfrm>
          <a:off x="4396197" y="623957"/>
          <a:ext cx="1153661" cy="11536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5A44943-5879-40C1-8397-7B7B36978FD5}">
      <dsp:nvSpPr>
        <dsp:cNvPr id="0" name=""/>
        <dsp:cNvSpPr/>
      </dsp:nvSpPr>
      <dsp:spPr>
        <a:xfrm>
          <a:off x="3057141" y="2105630"/>
          <a:ext cx="3831772" cy="1229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It is used for mathematical calculations that generate percentiles and risks. The math and the risks are defined by USDA.</a:t>
          </a:r>
          <a:endParaRPr lang="en-US" sz="1800" kern="1200" dirty="0"/>
        </a:p>
      </dsp:txBody>
      <dsp:txXfrm>
        <a:off x="3057141" y="2105630"/>
        <a:ext cx="3831772" cy="1229348"/>
      </dsp:txXfrm>
    </dsp:sp>
    <dsp:sp modelId="{5CFF9640-2474-44CF-8CC0-6177BDF2F687}">
      <dsp:nvSpPr>
        <dsp:cNvPr id="0" name=""/>
        <dsp:cNvSpPr/>
      </dsp:nvSpPr>
      <dsp:spPr>
        <a:xfrm>
          <a:off x="8042575" y="658234"/>
          <a:ext cx="1153661" cy="11536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25B9B25-D2BF-4BA3-BCDE-00C065A45780}">
      <dsp:nvSpPr>
        <dsp:cNvPr id="0" name=""/>
        <dsp:cNvSpPr/>
      </dsp:nvSpPr>
      <dsp:spPr>
        <a:xfrm>
          <a:off x="7337560" y="2208461"/>
          <a:ext cx="2563692" cy="1092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Measurements are tracked over time and plotted on graphs that give a picture of growth patterns or trends</a:t>
          </a:r>
          <a:r>
            <a:rPr lang="en-US" sz="1700" kern="1200" baseline="0" dirty="0"/>
            <a:t>.</a:t>
          </a:r>
          <a:endParaRPr lang="en-US" sz="1700" kern="1200" dirty="0"/>
        </a:p>
      </dsp:txBody>
      <dsp:txXfrm>
        <a:off x="7337560" y="2208461"/>
        <a:ext cx="2563692" cy="1092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3D8DB-B577-49C6-95F2-FC8271417F22}">
      <dsp:nvSpPr>
        <dsp:cNvPr id="0" name=""/>
        <dsp:cNvSpPr/>
      </dsp:nvSpPr>
      <dsp:spPr>
        <a:xfrm>
          <a:off x="0" y="160"/>
          <a:ext cx="6506304" cy="433485"/>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Medical data screen</a:t>
          </a:r>
          <a:r>
            <a:rPr lang="en-US" sz="1900" kern="1200" dirty="0"/>
            <a:t>:</a:t>
          </a:r>
        </a:p>
      </dsp:txBody>
      <dsp:txXfrm>
        <a:off x="21161" y="21321"/>
        <a:ext cx="6463982" cy="391163"/>
      </dsp:txXfrm>
    </dsp:sp>
    <dsp:sp modelId="{79C1EAC1-C8B2-40E3-9E3E-2DA2F16A22B7}">
      <dsp:nvSpPr>
        <dsp:cNvPr id="0" name=""/>
        <dsp:cNvSpPr/>
      </dsp:nvSpPr>
      <dsp:spPr>
        <a:xfrm>
          <a:off x="0" y="433645"/>
          <a:ext cx="6506304" cy="2674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7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TWIST uses CDC data to calculate percentiles based on the measurements and age entered in TWIST.</a:t>
          </a:r>
        </a:p>
        <a:p>
          <a:pPr marL="228600" lvl="1" indent="-228600" algn="l" defTabSz="889000">
            <a:lnSpc>
              <a:spcPct val="90000"/>
            </a:lnSpc>
            <a:spcBef>
              <a:spcPct val="0"/>
            </a:spcBef>
            <a:spcAft>
              <a:spcPct val="20000"/>
            </a:spcAft>
            <a:buChar char="•"/>
          </a:pPr>
          <a:r>
            <a:rPr lang="en-US" sz="2000" kern="1200" dirty="0"/>
            <a:t>Risk determination is made based on these calculations.</a:t>
          </a:r>
        </a:p>
        <a:p>
          <a:pPr marL="228600" lvl="1" indent="-228600" algn="l" defTabSz="889000">
            <a:lnSpc>
              <a:spcPct val="90000"/>
            </a:lnSpc>
            <a:spcBef>
              <a:spcPct val="0"/>
            </a:spcBef>
            <a:spcAft>
              <a:spcPct val="20000"/>
            </a:spcAft>
            <a:buChar char="•"/>
          </a:pPr>
          <a:r>
            <a:rPr lang="en-US" sz="2000" kern="1200" dirty="0"/>
            <a:t>Percentiles cannot be displayed on the Medical Data screen when they are above the 99</a:t>
          </a:r>
          <a:r>
            <a:rPr lang="en-US" sz="2000" kern="1200" baseline="30000" dirty="0"/>
            <a:t>th</a:t>
          </a:r>
          <a:r>
            <a:rPr lang="en-US" sz="2000" kern="1200" dirty="0"/>
            <a:t> percentile or below the 0 percentile.</a:t>
          </a:r>
        </a:p>
        <a:p>
          <a:pPr marL="228600" lvl="1" indent="-228600" algn="l" defTabSz="889000">
            <a:lnSpc>
              <a:spcPct val="90000"/>
            </a:lnSpc>
            <a:spcBef>
              <a:spcPct val="0"/>
            </a:spcBef>
            <a:spcAft>
              <a:spcPct val="20000"/>
            </a:spcAft>
            <a:buChar char="•"/>
          </a:pPr>
          <a:r>
            <a:rPr lang="en-US" sz="2000" kern="1200" dirty="0"/>
            <a:t>Age is calculated to the day.</a:t>
          </a:r>
        </a:p>
        <a:p>
          <a:pPr marL="228600" lvl="1" indent="-228600" algn="l" defTabSz="889000">
            <a:lnSpc>
              <a:spcPct val="90000"/>
            </a:lnSpc>
            <a:spcBef>
              <a:spcPct val="0"/>
            </a:spcBef>
            <a:spcAft>
              <a:spcPct val="20000"/>
            </a:spcAft>
            <a:buChar char="•"/>
          </a:pPr>
          <a:r>
            <a:rPr lang="en-US" sz="2000" kern="1200" dirty="0"/>
            <a:t>Measurements are saved in the participant’s record.</a:t>
          </a:r>
        </a:p>
      </dsp:txBody>
      <dsp:txXfrm>
        <a:off x="0" y="433645"/>
        <a:ext cx="6506304" cy="2674439"/>
      </dsp:txXfrm>
    </dsp:sp>
    <dsp:sp modelId="{9A59A309-AD55-490B-98C6-CE6ED1C33127}">
      <dsp:nvSpPr>
        <dsp:cNvPr id="0" name=""/>
        <dsp:cNvSpPr/>
      </dsp:nvSpPr>
      <dsp:spPr>
        <a:xfrm>
          <a:off x="0" y="3108085"/>
          <a:ext cx="6506304" cy="433485"/>
        </a:xfrm>
        <a:prstGeom prst="roundRect">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Growth graphs:</a:t>
          </a:r>
        </a:p>
      </dsp:txBody>
      <dsp:txXfrm>
        <a:off x="21161" y="3129246"/>
        <a:ext cx="6463982" cy="391163"/>
      </dsp:txXfrm>
    </dsp:sp>
    <dsp:sp modelId="{26AC2518-AB63-4AE6-B672-651B9A40B112}">
      <dsp:nvSpPr>
        <dsp:cNvPr id="0" name=""/>
        <dsp:cNvSpPr/>
      </dsp:nvSpPr>
      <dsp:spPr>
        <a:xfrm>
          <a:off x="0" y="3541571"/>
          <a:ext cx="6506304" cy="298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7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TWIST uses CDC data to build the structure of the graphs (the percentile lines).</a:t>
          </a:r>
        </a:p>
        <a:p>
          <a:pPr marL="228600" lvl="1" indent="-228600" algn="l" defTabSz="889000">
            <a:lnSpc>
              <a:spcPct val="90000"/>
            </a:lnSpc>
            <a:spcBef>
              <a:spcPct val="0"/>
            </a:spcBef>
            <a:spcAft>
              <a:spcPct val="20000"/>
            </a:spcAft>
            <a:buChar char="•"/>
          </a:pPr>
          <a:r>
            <a:rPr lang="en-US" sz="2000" kern="1200" dirty="0"/>
            <a:t>Measurements are plotted on the graphs based on the measurements and age, not percentiles.</a:t>
          </a:r>
        </a:p>
        <a:p>
          <a:pPr marL="228600" lvl="1" indent="-228600" algn="l" defTabSz="889000">
            <a:lnSpc>
              <a:spcPct val="90000"/>
            </a:lnSpc>
            <a:spcBef>
              <a:spcPct val="0"/>
            </a:spcBef>
            <a:spcAft>
              <a:spcPct val="20000"/>
            </a:spcAft>
            <a:buChar char="•"/>
          </a:pPr>
          <a:r>
            <a:rPr lang="en-US" sz="2000" kern="1200" dirty="0"/>
            <a:t>Age is rounded up or down to the nearest week.</a:t>
          </a:r>
        </a:p>
        <a:p>
          <a:pPr marL="228600" lvl="1" indent="-228600" algn="l" defTabSz="889000">
            <a:lnSpc>
              <a:spcPct val="90000"/>
            </a:lnSpc>
            <a:spcBef>
              <a:spcPct val="0"/>
            </a:spcBef>
            <a:spcAft>
              <a:spcPct val="20000"/>
            </a:spcAft>
            <a:buChar char="•"/>
          </a:pPr>
          <a:r>
            <a:rPr lang="en-US" sz="2000" kern="1200" dirty="0"/>
            <a:t>Plot points can appear above the 99</a:t>
          </a:r>
          <a:r>
            <a:rPr lang="en-US" sz="2000" kern="1200" baseline="30000" dirty="0"/>
            <a:t>th</a:t>
          </a:r>
          <a:r>
            <a:rPr lang="en-US" sz="2000" kern="1200" dirty="0"/>
            <a:t> percentile or below the 0 percentile.</a:t>
          </a:r>
        </a:p>
        <a:p>
          <a:pPr marL="228600" lvl="1" indent="-228600" algn="l" defTabSz="889000">
            <a:lnSpc>
              <a:spcPct val="90000"/>
            </a:lnSpc>
            <a:spcBef>
              <a:spcPct val="0"/>
            </a:spcBef>
            <a:spcAft>
              <a:spcPct val="20000"/>
            </a:spcAft>
            <a:buChar char="•"/>
          </a:pPr>
          <a:r>
            <a:rPr lang="en-US" sz="2000" kern="1200" dirty="0"/>
            <a:t>No risk assignment occurs with this functionality.</a:t>
          </a:r>
        </a:p>
        <a:p>
          <a:pPr marL="228600" lvl="1" indent="-228600" algn="l" defTabSz="889000">
            <a:lnSpc>
              <a:spcPct val="90000"/>
            </a:lnSpc>
            <a:spcBef>
              <a:spcPct val="0"/>
            </a:spcBef>
            <a:spcAft>
              <a:spcPct val="20000"/>
            </a:spcAft>
            <a:buChar char="•"/>
          </a:pPr>
          <a:r>
            <a:rPr lang="en-US" sz="2000" kern="1200" dirty="0"/>
            <a:t>Graphs are recreated every time they are opened in the participant's record.</a:t>
          </a:r>
        </a:p>
      </dsp:txBody>
      <dsp:txXfrm>
        <a:off x="0" y="3541571"/>
        <a:ext cx="6506304" cy="2989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6BE-7227-427E-B670-19FCDBFCE7AE}">
      <dsp:nvSpPr>
        <dsp:cNvPr id="0" name=""/>
        <dsp:cNvSpPr/>
      </dsp:nvSpPr>
      <dsp:spPr>
        <a:xfrm>
          <a:off x="1614" y="720644"/>
          <a:ext cx="2140111" cy="2140111"/>
        </a:xfrm>
        <a:prstGeom prst="ellipse">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Growth chart info</a:t>
          </a:r>
        </a:p>
      </dsp:txBody>
      <dsp:txXfrm>
        <a:off x="315026" y="1034056"/>
        <a:ext cx="1513287" cy="1513287"/>
      </dsp:txXfrm>
    </dsp:sp>
    <dsp:sp modelId="{9E4B7AB7-1FBD-4CDD-8008-83B8788EC64D}">
      <dsp:nvSpPr>
        <dsp:cNvPr id="0" name=""/>
        <dsp:cNvSpPr/>
      </dsp:nvSpPr>
      <dsp:spPr>
        <a:xfrm>
          <a:off x="2315502" y="1170067"/>
          <a:ext cx="1241264" cy="1241264"/>
        </a:xfrm>
        <a:prstGeom prst="mathPlus">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480032" y="1644726"/>
        <a:ext cx="912204" cy="291946"/>
      </dsp:txXfrm>
    </dsp:sp>
    <dsp:sp modelId="{5966EDC8-8B56-4B6F-BCD1-72A72F00CC0E}">
      <dsp:nvSpPr>
        <dsp:cNvPr id="0" name=""/>
        <dsp:cNvSpPr/>
      </dsp:nvSpPr>
      <dsp:spPr>
        <a:xfrm>
          <a:off x="3730544" y="720644"/>
          <a:ext cx="2140111" cy="2140111"/>
        </a:xfrm>
        <a:prstGeom prst="ellipse">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Critical thinking</a:t>
          </a:r>
        </a:p>
      </dsp:txBody>
      <dsp:txXfrm>
        <a:off x="4043956" y="1034056"/>
        <a:ext cx="1513287" cy="1513287"/>
      </dsp:txXfrm>
    </dsp:sp>
    <dsp:sp modelId="{5DCEFFDC-AA7D-4E88-A8BE-6F0200FC4A05}">
      <dsp:nvSpPr>
        <dsp:cNvPr id="0" name=""/>
        <dsp:cNvSpPr/>
      </dsp:nvSpPr>
      <dsp:spPr>
        <a:xfrm>
          <a:off x="6044432" y="1170067"/>
          <a:ext cx="1241264" cy="1241264"/>
        </a:xfrm>
        <a:prstGeom prst="mathEqual">
          <a:avLst/>
        </a:prstGeom>
        <a:solidFill>
          <a:schemeClr val="accent5">
            <a:hueOff val="8832355"/>
            <a:satOff val="28758"/>
            <a:lumOff val="1000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208962" y="1425767"/>
        <a:ext cx="912204" cy="729864"/>
      </dsp:txXfrm>
    </dsp:sp>
    <dsp:sp modelId="{C3DC1D5F-515D-486A-B318-973B4B5656A2}">
      <dsp:nvSpPr>
        <dsp:cNvPr id="0" name=""/>
        <dsp:cNvSpPr/>
      </dsp:nvSpPr>
      <dsp:spPr>
        <a:xfrm>
          <a:off x="7459474" y="720644"/>
          <a:ext cx="2140111" cy="2140111"/>
        </a:xfrm>
        <a:prstGeom prst="ellipse">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Path to good NE</a:t>
          </a:r>
        </a:p>
      </dsp:txBody>
      <dsp:txXfrm>
        <a:off x="7772886" y="1034056"/>
        <a:ext cx="1513287" cy="151328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A126E-BAA1-464E-9FF3-CC704D2B3CE1}"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108EDF-9667-4189-A11E-8FB3BBE94D2C}" type="slidenum">
              <a:rPr lang="en-US" smtClean="0"/>
              <a:t>‹#›</a:t>
            </a:fld>
            <a:endParaRPr lang="en-US"/>
          </a:p>
        </p:txBody>
      </p:sp>
    </p:spTree>
    <p:extLst>
      <p:ext uri="{BB962C8B-B14F-4D97-AF65-F5344CB8AC3E}">
        <p14:creationId xmlns:p14="http://schemas.microsoft.com/office/powerpoint/2010/main" val="260018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08EDF-9667-4189-A11E-8FB3BBE94D2C}" type="slidenum">
              <a:rPr lang="en-US" smtClean="0"/>
              <a:t>2</a:t>
            </a:fld>
            <a:endParaRPr lang="en-US"/>
          </a:p>
        </p:txBody>
      </p:sp>
    </p:spTree>
    <p:extLst>
      <p:ext uri="{BB962C8B-B14F-4D97-AF65-F5344CB8AC3E}">
        <p14:creationId xmlns:p14="http://schemas.microsoft.com/office/powerpoint/2010/main" val="193243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E77F757-A201-4EA8-AE3E-21A1BF9CF06E}" type="datetimeFigureOut">
              <a:rPr lang="en-US" smtClean="0"/>
              <a:t>12/19/2019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98458A5-BA6D-411F-823F-6C460DDE0107}"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723398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7F757-A201-4EA8-AE3E-21A1BF9CF06E}"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151131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7F757-A201-4EA8-AE3E-21A1BF9CF06E}"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278644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77F757-A201-4EA8-AE3E-21A1BF9CF06E}"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360055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E77F757-A201-4EA8-AE3E-21A1BF9CF06E}" type="datetimeFigureOut">
              <a:rPr lang="en-US" smtClean="0"/>
              <a:t>12/19/2019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98458A5-BA6D-411F-823F-6C460DDE0107}"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006169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77F757-A201-4EA8-AE3E-21A1BF9CF06E}"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197348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77F757-A201-4EA8-AE3E-21A1BF9CF06E}"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322002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77F757-A201-4EA8-AE3E-21A1BF9CF06E}"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392539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7F757-A201-4EA8-AE3E-21A1BF9CF06E}"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8458A5-BA6D-411F-823F-6C460DDE0107}" type="slidenum">
              <a:rPr lang="en-US" smtClean="0"/>
              <a:t>‹#›</a:t>
            </a:fld>
            <a:endParaRPr lang="en-US"/>
          </a:p>
        </p:txBody>
      </p:sp>
    </p:spTree>
    <p:extLst>
      <p:ext uri="{BB962C8B-B14F-4D97-AF65-F5344CB8AC3E}">
        <p14:creationId xmlns:p14="http://schemas.microsoft.com/office/powerpoint/2010/main" val="347223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77F757-A201-4EA8-AE3E-21A1BF9CF06E}" type="datetimeFigureOut">
              <a:rPr lang="en-US" smtClean="0"/>
              <a:t>12/19/2019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98458A5-BA6D-411F-823F-6C460DDE010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633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E77F757-A201-4EA8-AE3E-21A1BF9CF06E}" type="datetimeFigureOut">
              <a:rPr lang="en-US" smtClean="0"/>
              <a:t>12/19/2019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98458A5-BA6D-411F-823F-6C460DDE010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6470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E77F757-A201-4EA8-AE3E-21A1BF9CF06E}" type="datetimeFigureOut">
              <a:rPr lang="en-US" smtClean="0"/>
              <a:t>12/19/2019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98458A5-BA6D-411F-823F-6C460DDE0107}"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044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18.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2.jpe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3.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0.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8.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35.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6.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67.sv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70.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71.xml"/><Relationship Id="rId4" Type="http://schemas.microsoft.com/office/2007/relationships/hdphoto" Target="../media/hdphoto4.wdp"/></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72.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4.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76.sv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9400-153E-4C45-9633-A2433908556A}"/>
              </a:ext>
            </a:extLst>
          </p:cNvPr>
          <p:cNvSpPr>
            <a:spLocks noGrp="1"/>
          </p:cNvSpPr>
          <p:nvPr>
            <p:ph type="ctrTitle"/>
          </p:nvPr>
        </p:nvSpPr>
        <p:spPr>
          <a:xfrm>
            <a:off x="1200150" y="1788454"/>
            <a:ext cx="9791700" cy="2098226"/>
          </a:xfrm>
        </p:spPr>
        <p:txBody>
          <a:bodyPr/>
          <a:lstStyle/>
          <a:p>
            <a:r>
              <a:rPr lang="en-US" cap="none" dirty="0"/>
              <a:t>Let’s Talk About Growth</a:t>
            </a:r>
          </a:p>
        </p:txBody>
      </p:sp>
      <p:sp>
        <p:nvSpPr>
          <p:cNvPr id="3" name="Subtitle 2">
            <a:extLst>
              <a:ext uri="{FF2B5EF4-FFF2-40B4-BE49-F238E27FC236}">
                <a16:creationId xmlns:a16="http://schemas.microsoft.com/office/drawing/2014/main" id="{C2EAF04F-65A6-4B73-B233-C87733827E12}"/>
              </a:ext>
            </a:extLst>
          </p:cNvPr>
          <p:cNvSpPr>
            <a:spLocks noGrp="1"/>
          </p:cNvSpPr>
          <p:nvPr>
            <p:ph type="subTitle" idx="1"/>
          </p:nvPr>
        </p:nvSpPr>
        <p:spPr/>
        <p:txBody>
          <a:bodyPr>
            <a:normAutofit fontScale="92500"/>
          </a:bodyPr>
          <a:lstStyle/>
          <a:p>
            <a:r>
              <a:rPr lang="en-US" dirty="0"/>
              <a:t>WIC In-service</a:t>
            </a:r>
          </a:p>
          <a:p>
            <a:r>
              <a:rPr lang="en-US" dirty="0"/>
              <a:t>All certifiers must complete this in-service by 5/30/2020.</a:t>
            </a:r>
          </a:p>
        </p:txBody>
      </p:sp>
      <p:pic>
        <p:nvPicPr>
          <p:cNvPr id="5" name="Picture 4" descr="A close up of a measure&#10;&#10;Description automatically generated">
            <a:extLst>
              <a:ext uri="{FF2B5EF4-FFF2-40B4-BE49-F238E27FC236}">
                <a16:creationId xmlns:a16="http://schemas.microsoft.com/office/drawing/2014/main" id="{72F09206-7D94-431B-B719-7E1915974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02001">
            <a:off x="-2679873" y="1750922"/>
            <a:ext cx="6210300" cy="3714750"/>
          </a:xfrm>
          <a:prstGeom prst="rect">
            <a:avLst/>
          </a:prstGeom>
        </p:spPr>
      </p:pic>
    </p:spTree>
    <p:custDataLst>
      <p:tags r:id="rId1"/>
    </p:custDataLst>
    <p:extLst>
      <p:ext uri="{BB962C8B-B14F-4D97-AF65-F5344CB8AC3E}">
        <p14:creationId xmlns:p14="http://schemas.microsoft.com/office/powerpoint/2010/main" val="362316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E839-D1F8-4AC0-8DDD-89BD14DB5F84}"/>
              </a:ext>
            </a:extLst>
          </p:cNvPr>
          <p:cNvSpPr>
            <a:spLocks noGrp="1"/>
          </p:cNvSpPr>
          <p:nvPr>
            <p:ph type="title"/>
          </p:nvPr>
        </p:nvSpPr>
        <p:spPr>
          <a:xfrm>
            <a:off x="765025" y="1301360"/>
            <a:ext cx="9612971" cy="2852737"/>
          </a:xfrm>
        </p:spPr>
        <p:txBody>
          <a:bodyPr/>
          <a:lstStyle/>
          <a:p>
            <a:r>
              <a:rPr lang="en-US" cap="none"/>
              <a:t>The Basics</a:t>
            </a:r>
            <a:endParaRPr lang="en-US" cap="none" dirty="0"/>
          </a:p>
        </p:txBody>
      </p:sp>
      <p:sp>
        <p:nvSpPr>
          <p:cNvPr id="3" name="Text Placeholder 2">
            <a:extLst>
              <a:ext uri="{FF2B5EF4-FFF2-40B4-BE49-F238E27FC236}">
                <a16:creationId xmlns:a16="http://schemas.microsoft.com/office/drawing/2014/main" id="{5946AB0D-BAD8-4CB9-892C-D73E255C7E02}"/>
              </a:ext>
            </a:extLst>
          </p:cNvPr>
          <p:cNvSpPr>
            <a:spLocks noGrp="1"/>
          </p:cNvSpPr>
          <p:nvPr>
            <p:ph type="body" idx="1"/>
          </p:nvPr>
        </p:nvSpPr>
        <p:spPr>
          <a:xfrm>
            <a:off x="765025" y="4216328"/>
            <a:ext cx="9612971" cy="1143324"/>
          </a:xfrm>
        </p:spPr>
        <p:txBody>
          <a:bodyPr/>
          <a:lstStyle/>
          <a:p>
            <a:endParaRPr lang="en-US"/>
          </a:p>
        </p:txBody>
      </p:sp>
      <p:pic>
        <p:nvPicPr>
          <p:cNvPr id="4" name="Content Placeholder 4" descr="A close up of a logo&#10;&#10;Description automatically generated">
            <a:extLst>
              <a:ext uri="{FF2B5EF4-FFF2-40B4-BE49-F238E27FC236}">
                <a16:creationId xmlns:a16="http://schemas.microsoft.com/office/drawing/2014/main" id="{6B552697-168E-47CD-99E9-0056E96E8E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063" r="94896">
                        <a14:foregroundMark x1="92917" y1="60370" x2="92917" y2="60370"/>
                        <a14:foregroundMark x1="8125" y1="60926" x2="8125" y2="60926"/>
                        <a14:foregroundMark x1="94896" y1="52593" x2="94896" y2="52593"/>
                        <a14:foregroundMark x1="4479" y1="53519" x2="4479" y2="53519"/>
                        <a14:foregroundMark x1="4063" y1="59815" x2="4063" y2="59815"/>
                        <a14:foregroundMark x1="94688" y1="39815" x2="94688" y2="39815"/>
                        <a14:foregroundMark x1="88438" y1="42037" x2="88438" y2="42037"/>
                        <a14:foregroundMark x1="86667" y1="39074" x2="86667" y2="39074"/>
                        <a14:foregroundMark x1="84583" y1="35556" x2="84583" y2="35556"/>
                        <a14:foregroundMark x1="79896" y1="39074" x2="79896" y2="39074"/>
                        <a14:foregroundMark x1="73438" y1="38889" x2="73438" y2="38889"/>
                        <a14:foregroundMark x1="69271" y1="39630" x2="69271" y2="39630"/>
                        <a14:foregroundMark x1="63438" y1="40370" x2="63438" y2="40370"/>
                        <a14:foregroundMark x1="65104" y1="38889" x2="65104" y2="38889"/>
                        <a14:foregroundMark x1="58854" y1="39630" x2="58854" y2="39630"/>
                        <a14:foregroundMark x1="54167" y1="39630" x2="54167" y2="39630"/>
                        <a14:foregroundMark x1="50104" y1="41296" x2="50104" y2="41296"/>
                        <a14:foregroundMark x1="46146" y1="38889" x2="46146" y2="38889"/>
                        <a14:foregroundMark x1="41667" y1="39444" x2="41667" y2="39444"/>
                        <a14:foregroundMark x1="36979" y1="43333" x2="36979" y2="43333"/>
                        <a14:foregroundMark x1="35000" y1="39444" x2="35000" y2="39444"/>
                        <a14:foregroundMark x1="31146" y1="40370" x2="31146" y2="40370"/>
                        <a14:foregroundMark x1="28646" y1="35926" x2="28646" y2="35926"/>
                        <a14:foregroundMark x1="27292" y1="39630" x2="27292" y2="39630"/>
                        <a14:foregroundMark x1="20104" y1="38333" x2="20104" y2="38333"/>
                        <a14:foregroundMark x1="17813" y1="35926" x2="17813" y2="35926"/>
                        <a14:foregroundMark x1="16042" y1="36481" x2="16042" y2="36481"/>
                        <a14:foregroundMark x1="13750" y1="37778" x2="13750" y2="37778"/>
                        <a14:foregroundMark x1="11354" y1="42593" x2="11354" y2="42593"/>
                        <a14:foregroundMark x1="9271" y1="36481" x2="9271" y2="36481"/>
                        <a14:foregroundMark x1="24271" y1="35556" x2="24271" y2="35556"/>
                        <a14:foregroundMark x1="5417" y1="42037" x2="5417" y2="42037"/>
                        <a14:foregroundMark x1="32604" y1="36111" x2="32604" y2="36111"/>
                        <a14:foregroundMark x1="39271" y1="36111" x2="39271" y2="36111"/>
                        <a14:foregroundMark x1="44167" y1="36481" x2="44167" y2="36481"/>
                        <a14:foregroundMark x1="56250" y1="35926" x2="56250" y2="35926"/>
                        <a14:foregroundMark x1="60625" y1="36111" x2="60625" y2="36111"/>
                        <a14:foregroundMark x1="67188" y1="35926" x2="67188" y2="35926"/>
                        <a14:foregroundMark x1="71667" y1="35370" x2="71667" y2="35370"/>
                        <a14:foregroundMark x1="75729" y1="35926" x2="75729" y2="35926"/>
                        <a14:foregroundMark x1="81979" y1="35926" x2="81979" y2="35926"/>
                        <a14:foregroundMark x1="91042" y1="35556" x2="91042" y2="35556"/>
                      </a14:backgroundRemoval>
                    </a14:imgEffect>
                  </a14:imgLayer>
                </a14:imgProps>
              </a:ext>
              <a:ext uri="{28A0092B-C50C-407E-A947-70E740481C1C}">
                <a14:useLocalDpi xmlns:a14="http://schemas.microsoft.com/office/drawing/2010/main" val="0"/>
              </a:ext>
            </a:extLst>
          </a:blip>
          <a:srcRect t="31915" b="32979"/>
          <a:stretch/>
        </p:blipFill>
        <p:spPr>
          <a:xfrm rot="16200000">
            <a:off x="8243508" y="2491732"/>
            <a:ext cx="6366933" cy="1257301"/>
          </a:xfrm>
          <a:prstGeom prst="rect">
            <a:avLst/>
          </a:prstGeom>
        </p:spPr>
      </p:pic>
    </p:spTree>
    <p:custDataLst>
      <p:tags r:id="rId1"/>
    </p:custDataLst>
    <p:extLst>
      <p:ext uri="{BB962C8B-B14F-4D97-AF65-F5344CB8AC3E}">
        <p14:creationId xmlns:p14="http://schemas.microsoft.com/office/powerpoint/2010/main" val="141416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C0CC8-CF01-4FBA-B09B-8F17E3118E34}"/>
              </a:ext>
            </a:extLst>
          </p:cNvPr>
          <p:cNvSpPr>
            <a:spLocks noGrp="1"/>
          </p:cNvSpPr>
          <p:nvPr>
            <p:ph type="title"/>
          </p:nvPr>
        </p:nvSpPr>
        <p:spPr>
          <a:xfrm>
            <a:off x="643467" y="685800"/>
            <a:ext cx="10905066" cy="1485900"/>
          </a:xfrm>
          <a:noFill/>
        </p:spPr>
        <p:txBody>
          <a:bodyPr>
            <a:normAutofit/>
          </a:bodyPr>
          <a:lstStyle/>
          <a:p>
            <a:pPr algn="ctr"/>
            <a:r>
              <a:rPr lang="en-US" dirty="0"/>
              <a:t>Why do we take length, weight and head circumference measurements?</a:t>
            </a:r>
          </a:p>
        </p:txBody>
      </p:sp>
      <p:graphicFrame>
        <p:nvGraphicFramePr>
          <p:cNvPr id="5" name="Content Placeholder 2">
            <a:extLst>
              <a:ext uri="{FF2B5EF4-FFF2-40B4-BE49-F238E27FC236}">
                <a16:creationId xmlns:a16="http://schemas.microsoft.com/office/drawing/2014/main" id="{DAFBCCA7-081F-462B-B949-DC341E3021A8}"/>
              </a:ext>
            </a:extLst>
          </p:cNvPr>
          <p:cNvGraphicFramePr>
            <a:graphicFrameLocks noGrp="1"/>
          </p:cNvGraphicFramePr>
          <p:nvPr>
            <p:ph idx="1"/>
            <p:extLst>
              <p:ext uri="{D42A27DB-BD31-4B8C-83A1-F6EECF244321}">
                <p14:modId xmlns:p14="http://schemas.microsoft.com/office/powerpoint/2010/main" val="458384402"/>
              </p:ext>
            </p:extLst>
          </p:nvPr>
        </p:nvGraphicFramePr>
        <p:xfrm>
          <a:off x="1122972" y="2286000"/>
          <a:ext cx="9946056" cy="3958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41943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C0CC8-CF01-4FBA-B09B-8F17E3118E34}"/>
              </a:ext>
            </a:extLst>
          </p:cNvPr>
          <p:cNvSpPr>
            <a:spLocks noGrp="1"/>
          </p:cNvSpPr>
          <p:nvPr>
            <p:ph type="title"/>
          </p:nvPr>
        </p:nvSpPr>
        <p:spPr>
          <a:xfrm>
            <a:off x="784743" y="685800"/>
            <a:ext cx="5184983" cy="1485900"/>
          </a:xfrm>
        </p:spPr>
        <p:txBody>
          <a:bodyPr>
            <a:normAutofit/>
          </a:bodyPr>
          <a:lstStyle/>
          <a:p>
            <a:r>
              <a:rPr lang="en-US" sz="4000" dirty="0"/>
              <a:t>What do you do with the information?</a:t>
            </a:r>
          </a:p>
        </p:txBody>
      </p:sp>
      <p:sp>
        <p:nvSpPr>
          <p:cNvPr id="3" name="Content Placeholder 2">
            <a:extLst>
              <a:ext uri="{FF2B5EF4-FFF2-40B4-BE49-F238E27FC236}">
                <a16:creationId xmlns:a16="http://schemas.microsoft.com/office/drawing/2014/main" id="{B4BC0B20-5238-4FD7-A269-5313D589F724}"/>
              </a:ext>
            </a:extLst>
          </p:cNvPr>
          <p:cNvSpPr>
            <a:spLocks noGrp="1"/>
          </p:cNvSpPr>
          <p:nvPr>
            <p:ph idx="1"/>
          </p:nvPr>
        </p:nvSpPr>
        <p:spPr>
          <a:xfrm>
            <a:off x="784743" y="2286000"/>
            <a:ext cx="5958837" cy="3581400"/>
          </a:xfrm>
        </p:spPr>
        <p:txBody>
          <a:bodyPr>
            <a:normAutofit/>
          </a:bodyPr>
          <a:lstStyle/>
          <a:p>
            <a:r>
              <a:rPr lang="en-US" dirty="0"/>
              <a:t>Before providing counseling, consider the information provided by measurements, percentiles, assigned risks, and growth charts.</a:t>
            </a:r>
          </a:p>
          <a:p>
            <a:r>
              <a:rPr lang="en-US" dirty="0"/>
              <a:t>Use this information to support your </a:t>
            </a:r>
            <a:r>
              <a:rPr lang="en-US" b="1" dirty="0"/>
              <a:t>critical thinking</a:t>
            </a:r>
            <a:r>
              <a:rPr lang="en-US" dirty="0"/>
              <a:t> and see the bigger picture.</a:t>
            </a:r>
          </a:p>
          <a:p>
            <a:r>
              <a:rPr lang="en-US" dirty="0"/>
              <a:t>Consider who needs to know this level of detail. Often the information helps the counselor more than it helps the participant.</a:t>
            </a:r>
          </a:p>
          <a:p>
            <a:endParaRPr lang="en-US" dirty="0"/>
          </a:p>
        </p:txBody>
      </p:sp>
      <p:sp>
        <p:nvSpPr>
          <p:cNvPr id="21" name="Rectangle 20">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Graphic 4" descr="Head with gears">
            <a:extLst>
              <a:ext uri="{FF2B5EF4-FFF2-40B4-BE49-F238E27FC236}">
                <a16:creationId xmlns:a16="http://schemas.microsoft.com/office/drawing/2014/main" id="{9478D1FE-F5C1-4373-8864-DE8752CF90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252340" y="1778834"/>
            <a:ext cx="3299579" cy="3299579"/>
          </a:xfrm>
          <a:prstGeom prst="rect">
            <a:avLst/>
          </a:prstGeom>
        </p:spPr>
      </p:pic>
      <p:sp>
        <p:nvSpPr>
          <p:cNvPr id="7" name="Rectangle 6" descr="Computer">
            <a:extLst>
              <a:ext uri="{FF2B5EF4-FFF2-40B4-BE49-F238E27FC236}">
                <a16:creationId xmlns:a16="http://schemas.microsoft.com/office/drawing/2014/main" id="{4864C43A-99C7-40AD-9FB1-A587057E78AD}"/>
              </a:ext>
            </a:extLst>
          </p:cNvPr>
          <p:cNvSpPr/>
          <p:nvPr/>
        </p:nvSpPr>
        <p:spPr>
          <a:xfrm>
            <a:off x="5519169" y="718457"/>
            <a:ext cx="1153661" cy="115366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Tree>
    <p:custDataLst>
      <p:tags r:id="rId1"/>
    </p:custDataLst>
    <p:extLst>
      <p:ext uri="{BB962C8B-B14F-4D97-AF65-F5344CB8AC3E}">
        <p14:creationId xmlns:p14="http://schemas.microsoft.com/office/powerpoint/2010/main" val="395154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0AC9-EC54-4E7E-BDAB-B2CF57EA63CB}"/>
              </a:ext>
            </a:extLst>
          </p:cNvPr>
          <p:cNvSpPr>
            <a:spLocks noGrp="1"/>
          </p:cNvSpPr>
          <p:nvPr>
            <p:ph type="title"/>
          </p:nvPr>
        </p:nvSpPr>
        <p:spPr>
          <a:xfrm>
            <a:off x="3400697" y="990600"/>
            <a:ext cx="7419703" cy="1485900"/>
          </a:xfrm>
        </p:spPr>
        <p:txBody>
          <a:bodyPr/>
          <a:lstStyle/>
          <a:p>
            <a:r>
              <a:rPr lang="en-US" dirty="0"/>
              <a:t>Anthropometric related risks</a:t>
            </a:r>
          </a:p>
        </p:txBody>
      </p:sp>
      <p:sp>
        <p:nvSpPr>
          <p:cNvPr id="3" name="Content Placeholder 2">
            <a:extLst>
              <a:ext uri="{FF2B5EF4-FFF2-40B4-BE49-F238E27FC236}">
                <a16:creationId xmlns:a16="http://schemas.microsoft.com/office/drawing/2014/main" id="{F60CEE45-39C6-4841-BBAA-C53EDF1C0237}"/>
              </a:ext>
            </a:extLst>
          </p:cNvPr>
          <p:cNvSpPr>
            <a:spLocks noGrp="1"/>
          </p:cNvSpPr>
          <p:nvPr>
            <p:ph idx="1"/>
          </p:nvPr>
        </p:nvSpPr>
        <p:spPr>
          <a:xfrm>
            <a:off x="1371599" y="2286000"/>
            <a:ext cx="9975274" cy="3738154"/>
          </a:xfrm>
        </p:spPr>
        <p:txBody>
          <a:bodyPr/>
          <a:lstStyle/>
          <a:p>
            <a:r>
              <a:rPr lang="en-US" dirty="0"/>
              <a:t>Anthropometrics refers to measurements of the human body. </a:t>
            </a:r>
          </a:p>
          <a:p>
            <a:r>
              <a:rPr lang="en-US" dirty="0"/>
              <a:t>Anthropometric related risks are risks based on measurements. USDA has assigned 100 level numbers to all anthropometric risks.</a:t>
            </a:r>
          </a:p>
          <a:p>
            <a:r>
              <a:rPr lang="en-US" dirty="0"/>
              <a:t>Anthropometric risks are automatically assigned to participants by the data system based on data entered on the medical data screen. </a:t>
            </a:r>
          </a:p>
          <a:p>
            <a:r>
              <a:rPr lang="en-US" dirty="0"/>
              <a:t>Risk levels (low, medium, high) are automatically designated by the data system based on the risks that are assigned.</a:t>
            </a:r>
          </a:p>
          <a:p>
            <a:r>
              <a:rPr lang="en-US" dirty="0"/>
              <a:t>Critical thinking is used to confirm that accurate measurements have been taken and that correct risks have been assigned.</a:t>
            </a:r>
          </a:p>
        </p:txBody>
      </p:sp>
      <p:sp>
        <p:nvSpPr>
          <p:cNvPr id="6" name="Rectangle 5" descr="Mathematics">
            <a:extLst>
              <a:ext uri="{FF2B5EF4-FFF2-40B4-BE49-F238E27FC236}">
                <a16:creationId xmlns:a16="http://schemas.microsoft.com/office/drawing/2014/main" id="{BCDC23AE-9E26-4BDD-9657-F052E1F34BD6}"/>
              </a:ext>
            </a:extLst>
          </p:cNvPr>
          <p:cNvSpPr/>
          <p:nvPr/>
        </p:nvSpPr>
        <p:spPr>
          <a:xfrm>
            <a:off x="2094636" y="833846"/>
            <a:ext cx="1153661" cy="115366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5">
              <a:hueOff val="4416178"/>
              <a:satOff val="14379"/>
              <a:lumOff val="5000"/>
              <a:alphaOff val="0"/>
            </a:schemeClr>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408183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88AD-E3B5-4059-B38B-85E973259402}"/>
              </a:ext>
            </a:extLst>
          </p:cNvPr>
          <p:cNvSpPr>
            <a:spLocks noGrp="1"/>
          </p:cNvSpPr>
          <p:nvPr>
            <p:ph type="title"/>
          </p:nvPr>
        </p:nvSpPr>
        <p:spPr>
          <a:xfrm>
            <a:off x="1031963" y="685800"/>
            <a:ext cx="10709763" cy="1485900"/>
          </a:xfrm>
        </p:spPr>
        <p:txBody>
          <a:bodyPr>
            <a:normAutofit fontScale="90000"/>
          </a:bodyPr>
          <a:lstStyle/>
          <a:p>
            <a:r>
              <a:rPr lang="en-US" dirty="0"/>
              <a:t>Most risks and risk levels are assigned based on a single set of measurements entered into TWIST</a:t>
            </a:r>
          </a:p>
        </p:txBody>
      </p:sp>
      <p:sp>
        <p:nvSpPr>
          <p:cNvPr id="3" name="Content Placeholder 2">
            <a:extLst>
              <a:ext uri="{FF2B5EF4-FFF2-40B4-BE49-F238E27FC236}">
                <a16:creationId xmlns:a16="http://schemas.microsoft.com/office/drawing/2014/main" id="{5F2B16C1-348C-43BC-9515-7107FC099D8A}"/>
              </a:ext>
            </a:extLst>
          </p:cNvPr>
          <p:cNvSpPr>
            <a:spLocks noGrp="1"/>
          </p:cNvSpPr>
          <p:nvPr>
            <p:ph idx="1"/>
          </p:nvPr>
        </p:nvSpPr>
        <p:spPr>
          <a:xfrm>
            <a:off x="1031964" y="1998617"/>
            <a:ext cx="10946675" cy="4859383"/>
          </a:xfrm>
        </p:spPr>
        <p:txBody>
          <a:bodyPr>
            <a:normAutofit/>
          </a:bodyPr>
          <a:lstStyle/>
          <a:p>
            <a:r>
              <a:rPr lang="en-US" dirty="0"/>
              <a:t>103 – Underweight Infants and Children (High risk) based on current weight for length</a:t>
            </a:r>
          </a:p>
          <a:p>
            <a:r>
              <a:rPr lang="en-US" dirty="0"/>
              <a:t>113 – Overweight Children 2-5 years (Medium risk) based on current BMI </a:t>
            </a:r>
          </a:p>
          <a:p>
            <a:r>
              <a:rPr lang="en-US" dirty="0"/>
              <a:t>114 – At Risk for Overweight Children 2-5 years (Medium risk) based on current BMI </a:t>
            </a:r>
          </a:p>
          <a:p>
            <a:r>
              <a:rPr lang="en-US" dirty="0"/>
              <a:t>115 – High Weight for Length under Age 2 years (Medium risk) based on current weight for length</a:t>
            </a:r>
          </a:p>
          <a:p>
            <a:r>
              <a:rPr lang="en-US" dirty="0"/>
              <a:t>121 – Short Stature (Low risk) based on the current height</a:t>
            </a:r>
          </a:p>
          <a:p>
            <a:r>
              <a:rPr lang="en-US" dirty="0"/>
              <a:t>141 – Low Birth Weight (High risk) based on birth weight</a:t>
            </a:r>
          </a:p>
          <a:p>
            <a:r>
              <a:rPr lang="en-US" dirty="0"/>
              <a:t>153 – Large for Gestational Age (Low risk) based on birth weight</a:t>
            </a:r>
          </a:p>
          <a:p>
            <a:r>
              <a:rPr lang="en-US" dirty="0"/>
              <a:t>152 - Low Head Circumference (Low risk) based on the current head circumference</a:t>
            </a:r>
          </a:p>
          <a:p>
            <a:endParaRPr lang="en-US" dirty="0"/>
          </a:p>
        </p:txBody>
      </p:sp>
    </p:spTree>
    <p:custDataLst>
      <p:tags r:id="rId1"/>
    </p:custDataLst>
    <p:extLst>
      <p:ext uri="{BB962C8B-B14F-4D97-AF65-F5344CB8AC3E}">
        <p14:creationId xmlns:p14="http://schemas.microsoft.com/office/powerpoint/2010/main" val="268504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88AD-E3B5-4059-B38B-85E973259402}"/>
              </a:ext>
            </a:extLst>
          </p:cNvPr>
          <p:cNvSpPr>
            <a:spLocks noGrp="1"/>
          </p:cNvSpPr>
          <p:nvPr>
            <p:ph type="title"/>
          </p:nvPr>
        </p:nvSpPr>
        <p:spPr>
          <a:xfrm>
            <a:off x="1371599" y="685799"/>
            <a:ext cx="10228217" cy="1924235"/>
          </a:xfrm>
        </p:spPr>
        <p:txBody>
          <a:bodyPr>
            <a:normAutofit/>
          </a:bodyPr>
          <a:lstStyle/>
          <a:p>
            <a:r>
              <a:rPr lang="en-US" dirty="0"/>
              <a:t>One risk is assigned based on comparing 2 sets of measurements entered in TWIST</a:t>
            </a:r>
          </a:p>
        </p:txBody>
      </p:sp>
      <p:sp>
        <p:nvSpPr>
          <p:cNvPr id="3" name="Content Placeholder 2">
            <a:extLst>
              <a:ext uri="{FF2B5EF4-FFF2-40B4-BE49-F238E27FC236}">
                <a16:creationId xmlns:a16="http://schemas.microsoft.com/office/drawing/2014/main" id="{5F2B16C1-348C-43BC-9515-7107FC099D8A}"/>
              </a:ext>
            </a:extLst>
          </p:cNvPr>
          <p:cNvSpPr>
            <a:spLocks noGrp="1"/>
          </p:cNvSpPr>
          <p:nvPr>
            <p:ph idx="1"/>
          </p:nvPr>
        </p:nvSpPr>
        <p:spPr>
          <a:xfrm>
            <a:off x="1371600" y="2965142"/>
            <a:ext cx="9601200" cy="3416608"/>
          </a:xfrm>
        </p:spPr>
        <p:txBody>
          <a:bodyPr>
            <a:normAutofit/>
          </a:bodyPr>
          <a:lstStyle/>
          <a:p>
            <a:r>
              <a:rPr lang="en-US" dirty="0"/>
              <a:t>135 – Infant Weight Loss Birth to 6 months (High risk) – based on 2 weight measurements entered in TWIST (compares birth weight to second measurement before 1 month, or compares two measurements that are at least 8 weeks apart)</a:t>
            </a:r>
          </a:p>
        </p:txBody>
      </p:sp>
    </p:spTree>
    <p:custDataLst>
      <p:tags r:id="rId1"/>
    </p:custDataLst>
    <p:extLst>
      <p:ext uri="{BB962C8B-B14F-4D97-AF65-F5344CB8AC3E}">
        <p14:creationId xmlns:p14="http://schemas.microsoft.com/office/powerpoint/2010/main" val="24519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496A-795F-4EBF-A0F4-ACA1D9F4F5A4}"/>
              </a:ext>
            </a:extLst>
          </p:cNvPr>
          <p:cNvSpPr>
            <a:spLocks noGrp="1"/>
          </p:cNvSpPr>
          <p:nvPr>
            <p:ph type="title"/>
          </p:nvPr>
        </p:nvSpPr>
        <p:spPr>
          <a:xfrm>
            <a:off x="2590800" y="620515"/>
            <a:ext cx="9601200" cy="1485900"/>
          </a:xfrm>
        </p:spPr>
        <p:txBody>
          <a:bodyPr/>
          <a:lstStyle/>
          <a:p>
            <a:r>
              <a:rPr lang="en-US" dirty="0"/>
              <a:t>Definition of growth</a:t>
            </a:r>
          </a:p>
        </p:txBody>
      </p:sp>
      <p:sp>
        <p:nvSpPr>
          <p:cNvPr id="3" name="Content Placeholder 2">
            <a:extLst>
              <a:ext uri="{FF2B5EF4-FFF2-40B4-BE49-F238E27FC236}">
                <a16:creationId xmlns:a16="http://schemas.microsoft.com/office/drawing/2014/main" id="{7E8A465D-EFD6-482A-AF21-0E1D716CFB0C}"/>
              </a:ext>
            </a:extLst>
          </p:cNvPr>
          <p:cNvSpPr>
            <a:spLocks noGrp="1"/>
          </p:cNvSpPr>
          <p:nvPr>
            <p:ph idx="1"/>
          </p:nvPr>
        </p:nvSpPr>
        <p:spPr>
          <a:xfrm>
            <a:off x="1371600" y="1642369"/>
            <a:ext cx="9601200" cy="4225031"/>
          </a:xfrm>
        </p:spPr>
        <p:txBody>
          <a:bodyPr/>
          <a:lstStyle/>
          <a:p>
            <a:r>
              <a:rPr lang="en-US" dirty="0"/>
              <a:t>We know growth is the process of increasing in physical size – which happens very rapidly from babyhood to childhood.</a:t>
            </a:r>
          </a:p>
          <a:p>
            <a:r>
              <a:rPr lang="en-US" dirty="0"/>
              <a:t>We expect that growth will occur at predictable rates within a predictable range depending on the child’s circumstances.</a:t>
            </a:r>
          </a:p>
          <a:p>
            <a:r>
              <a:rPr lang="en-US" dirty="0"/>
              <a:t>Those patterns have been studied and translated into growth grids that are used by health care providers to help make sure children are growing as they should.</a:t>
            </a:r>
          </a:p>
          <a:p>
            <a:endParaRPr lang="en-US" dirty="0"/>
          </a:p>
        </p:txBody>
      </p:sp>
      <p:grpSp>
        <p:nvGrpSpPr>
          <p:cNvPr id="5" name="Group 4">
            <a:extLst>
              <a:ext uri="{FF2B5EF4-FFF2-40B4-BE49-F238E27FC236}">
                <a16:creationId xmlns:a16="http://schemas.microsoft.com/office/drawing/2014/main" id="{B87142C7-EC46-443C-8FCC-64013B0A3621}"/>
              </a:ext>
            </a:extLst>
          </p:cNvPr>
          <p:cNvGrpSpPr/>
          <p:nvPr/>
        </p:nvGrpSpPr>
        <p:grpSpPr>
          <a:xfrm>
            <a:off x="3284738" y="3746187"/>
            <a:ext cx="6573023" cy="3111813"/>
            <a:chOff x="3284738" y="3746187"/>
            <a:chExt cx="6573023" cy="3111813"/>
          </a:xfrm>
        </p:grpSpPr>
        <p:pic>
          <p:nvPicPr>
            <p:cNvPr id="1026" name="Picture 2" descr="Image result for childs growth">
              <a:extLst>
                <a:ext uri="{FF2B5EF4-FFF2-40B4-BE49-F238E27FC236}">
                  <a16:creationId xmlns:a16="http://schemas.microsoft.com/office/drawing/2014/main" id="{9C40C92D-C6DF-4790-928C-94DEC841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738" y="3746187"/>
              <a:ext cx="6573023" cy="3111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336C57-753C-4152-9957-4041CA3200BE}"/>
                </a:ext>
              </a:extLst>
            </p:cNvPr>
            <p:cNvSpPr txBox="1"/>
            <p:nvPr/>
          </p:nvSpPr>
          <p:spPr>
            <a:xfrm>
              <a:off x="8412419" y="6396335"/>
              <a:ext cx="1445342" cy="461665"/>
            </a:xfrm>
            <a:prstGeom prst="rect">
              <a:avLst/>
            </a:prstGeom>
            <a:noFill/>
          </p:spPr>
          <p:txBody>
            <a:bodyPr wrap="square" rtlCol="0">
              <a:spAutoFit/>
            </a:bodyPr>
            <a:lstStyle/>
            <a:p>
              <a:r>
                <a:rPr lang="en-US" sz="1200" dirty="0"/>
                <a:t>From Novo Nordisk Research Website</a:t>
              </a:r>
            </a:p>
          </p:txBody>
        </p:sp>
      </p:grpSp>
      <p:sp>
        <p:nvSpPr>
          <p:cNvPr id="7" name="Rectangle 6" descr="Upward trend">
            <a:extLst>
              <a:ext uri="{FF2B5EF4-FFF2-40B4-BE49-F238E27FC236}">
                <a16:creationId xmlns:a16="http://schemas.microsoft.com/office/drawing/2014/main" id="{2C3F2B6E-A87E-4135-B9B7-D6C9C2215C03}"/>
              </a:ext>
            </a:extLst>
          </p:cNvPr>
          <p:cNvSpPr/>
          <p:nvPr/>
        </p:nvSpPr>
        <p:spPr>
          <a:xfrm>
            <a:off x="1371600" y="488708"/>
            <a:ext cx="1153661" cy="115366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5">
              <a:hueOff val="8832355"/>
              <a:satOff val="28758"/>
              <a:lumOff val="10000"/>
              <a:alphaOff val="0"/>
            </a:schemeClr>
          </a:effectRef>
          <a:fontRef idx="minor">
            <a:schemeClr val="lt1"/>
          </a:fontRef>
        </p:style>
      </p:sp>
    </p:spTree>
    <p:custDataLst>
      <p:tags r:id="rId1"/>
    </p:custDataLst>
    <p:extLst>
      <p:ext uri="{BB962C8B-B14F-4D97-AF65-F5344CB8AC3E}">
        <p14:creationId xmlns:p14="http://schemas.microsoft.com/office/powerpoint/2010/main" val="605440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37B3-A20E-4C09-9A11-D4A9681AA084}"/>
              </a:ext>
            </a:extLst>
          </p:cNvPr>
          <p:cNvSpPr>
            <a:spLocks noGrp="1"/>
          </p:cNvSpPr>
          <p:nvPr>
            <p:ph type="title"/>
          </p:nvPr>
        </p:nvSpPr>
        <p:spPr/>
        <p:txBody>
          <a:bodyPr>
            <a:normAutofit/>
          </a:bodyPr>
          <a:lstStyle/>
          <a:p>
            <a:r>
              <a:rPr lang="en-US" dirty="0"/>
              <a:t>Growth chart, growth graph, growth grid …different names for the same tool</a:t>
            </a:r>
          </a:p>
        </p:txBody>
      </p:sp>
      <p:sp>
        <p:nvSpPr>
          <p:cNvPr id="4" name="Text Placeholder 3">
            <a:extLst>
              <a:ext uri="{FF2B5EF4-FFF2-40B4-BE49-F238E27FC236}">
                <a16:creationId xmlns:a16="http://schemas.microsoft.com/office/drawing/2014/main" id="{1BFB1B78-7D42-4147-80A7-42326DB359B9}"/>
              </a:ext>
            </a:extLst>
          </p:cNvPr>
          <p:cNvSpPr>
            <a:spLocks noGrp="1"/>
          </p:cNvSpPr>
          <p:nvPr>
            <p:ph type="body" idx="1"/>
          </p:nvPr>
        </p:nvSpPr>
        <p:spPr>
          <a:xfrm>
            <a:off x="1371600" y="1998770"/>
            <a:ext cx="4443984" cy="823912"/>
          </a:xfrm>
        </p:spPr>
        <p:txBody>
          <a:bodyPr/>
          <a:lstStyle/>
          <a:p>
            <a:r>
              <a:rPr lang="en-US" dirty="0"/>
              <a:t>What they are:</a:t>
            </a:r>
          </a:p>
        </p:txBody>
      </p:sp>
      <p:sp>
        <p:nvSpPr>
          <p:cNvPr id="3" name="Content Placeholder 2">
            <a:extLst>
              <a:ext uri="{FF2B5EF4-FFF2-40B4-BE49-F238E27FC236}">
                <a16:creationId xmlns:a16="http://schemas.microsoft.com/office/drawing/2014/main" id="{D01BC36D-1FE4-48FD-990F-0C2AFFB11A24}"/>
              </a:ext>
            </a:extLst>
          </p:cNvPr>
          <p:cNvSpPr>
            <a:spLocks noGrp="1"/>
          </p:cNvSpPr>
          <p:nvPr>
            <p:ph sz="half" idx="2"/>
          </p:nvPr>
        </p:nvSpPr>
        <p:spPr>
          <a:xfrm>
            <a:off x="1469255" y="2822682"/>
            <a:ext cx="4443984" cy="2562193"/>
          </a:xfrm>
        </p:spPr>
        <p:txBody>
          <a:bodyPr>
            <a:normAutofit/>
          </a:bodyPr>
          <a:lstStyle/>
          <a:p>
            <a:r>
              <a:rPr lang="en-US" dirty="0"/>
              <a:t>Growth charts are a visual representation of the growth patterns you can expect from infants and children.</a:t>
            </a:r>
          </a:p>
          <a:p>
            <a:r>
              <a:rPr lang="en-US" dirty="0"/>
              <a:t>Growth charts are used to compare a child's height, weight and head size with children of the same age and sex.</a:t>
            </a:r>
          </a:p>
          <a:p>
            <a:endParaRPr lang="en-US" dirty="0"/>
          </a:p>
        </p:txBody>
      </p:sp>
      <p:sp>
        <p:nvSpPr>
          <p:cNvPr id="5" name="Text Placeholder 4">
            <a:extLst>
              <a:ext uri="{FF2B5EF4-FFF2-40B4-BE49-F238E27FC236}">
                <a16:creationId xmlns:a16="http://schemas.microsoft.com/office/drawing/2014/main" id="{D78F1958-3BAB-4F63-BD3A-954F6C16FA8D}"/>
              </a:ext>
            </a:extLst>
          </p:cNvPr>
          <p:cNvSpPr>
            <a:spLocks noGrp="1"/>
          </p:cNvSpPr>
          <p:nvPr>
            <p:ph type="body" sz="quarter" idx="3"/>
          </p:nvPr>
        </p:nvSpPr>
        <p:spPr>
          <a:xfrm>
            <a:off x="6278761" y="1998770"/>
            <a:ext cx="4443984" cy="823912"/>
          </a:xfrm>
        </p:spPr>
        <p:txBody>
          <a:bodyPr/>
          <a:lstStyle/>
          <a:p>
            <a:r>
              <a:rPr lang="en-US" dirty="0"/>
              <a:t>What they aren’t:</a:t>
            </a:r>
          </a:p>
        </p:txBody>
      </p:sp>
      <p:sp>
        <p:nvSpPr>
          <p:cNvPr id="6" name="Content Placeholder 5">
            <a:extLst>
              <a:ext uri="{FF2B5EF4-FFF2-40B4-BE49-F238E27FC236}">
                <a16:creationId xmlns:a16="http://schemas.microsoft.com/office/drawing/2014/main" id="{AFB2F77E-0222-4953-B240-77FBF9832C87}"/>
              </a:ext>
            </a:extLst>
          </p:cNvPr>
          <p:cNvSpPr>
            <a:spLocks noGrp="1"/>
          </p:cNvSpPr>
          <p:nvPr>
            <p:ph sz="quarter" idx="4"/>
          </p:nvPr>
        </p:nvSpPr>
        <p:spPr>
          <a:xfrm>
            <a:off x="6278761" y="2754222"/>
            <a:ext cx="4443984" cy="2562193"/>
          </a:xfrm>
        </p:spPr>
        <p:txBody>
          <a:bodyPr/>
          <a:lstStyle/>
          <a:p>
            <a:r>
              <a:rPr lang="en-US" dirty="0"/>
              <a:t>Growth charts don’t diagnose health conditions.</a:t>
            </a:r>
          </a:p>
          <a:p>
            <a:r>
              <a:rPr lang="en-US" dirty="0"/>
              <a:t>Growth charts don’t tell the whole story about a child or their growth and development.</a:t>
            </a:r>
          </a:p>
        </p:txBody>
      </p:sp>
      <p:pic>
        <p:nvPicPr>
          <p:cNvPr id="7" name="Picture 6">
            <a:extLst>
              <a:ext uri="{FF2B5EF4-FFF2-40B4-BE49-F238E27FC236}">
                <a16:creationId xmlns:a16="http://schemas.microsoft.com/office/drawing/2014/main" id="{C6EFC563-FAC6-4D37-9D3D-9146ED9DAF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9" b="91155" l="2917" r="91250">
                        <a14:foregroundMark x1="75938" y1="12268" x2="75938" y2="12268"/>
                        <a14:foregroundMark x1="77917" y1="4993" x2="77917" y2="4993"/>
                        <a14:foregroundMark x1="72500" y1="20970" x2="72500" y2="20970"/>
                        <a14:foregroundMark x1="78125" y1="3709" x2="78125" y2="3709"/>
                        <a14:foregroundMark x1="70833" y1="24108" x2="70833" y2="24108"/>
                        <a14:foregroundMark x1="68958" y1="27247" x2="68958" y2="27247"/>
                        <a14:foregroundMark x1="5313" y1="62482" x2="5313" y2="62482"/>
                        <a14:foregroundMark x1="2917" y1="79315" x2="2917" y2="79315"/>
                        <a14:foregroundMark x1="91458" y1="76177" x2="91458" y2="76177"/>
                        <a14:foregroundMark x1="73229" y1="90300" x2="73229" y2="90300"/>
                        <a14:foregroundMark x1="61250" y1="91155" x2="61250" y2="91155"/>
                        <a14:foregroundMark x1="37292" y1="53352" x2="37292" y2="53352"/>
                      </a14:backgroundRemoval>
                    </a14:imgEffect>
                  </a14:imgLayer>
                </a14:imgProps>
              </a:ext>
              <a:ext uri="{28A0092B-C50C-407E-A947-70E740481C1C}">
                <a14:useLocalDpi xmlns:a14="http://schemas.microsoft.com/office/drawing/2010/main" val="0"/>
              </a:ext>
            </a:extLst>
          </a:blip>
          <a:stretch>
            <a:fillRect/>
          </a:stretch>
        </p:blipFill>
        <p:spPr>
          <a:xfrm>
            <a:off x="7111014" y="3196809"/>
            <a:ext cx="5080986" cy="3710178"/>
          </a:xfrm>
          <a:prstGeom prst="rect">
            <a:avLst/>
          </a:prstGeom>
        </p:spPr>
      </p:pic>
    </p:spTree>
    <p:custDataLst>
      <p:tags r:id="rId1"/>
    </p:custDataLst>
    <p:extLst>
      <p:ext uri="{BB962C8B-B14F-4D97-AF65-F5344CB8AC3E}">
        <p14:creationId xmlns:p14="http://schemas.microsoft.com/office/powerpoint/2010/main" val="2747485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D49FCD4-5293-4C9D-B61C-8A86EAFB2C39}"/>
              </a:ext>
            </a:extLst>
          </p:cNvPr>
          <p:cNvSpPr>
            <a:spLocks noGrp="1"/>
          </p:cNvSpPr>
          <p:nvPr>
            <p:ph type="title"/>
          </p:nvPr>
        </p:nvSpPr>
        <p:spPr>
          <a:xfrm>
            <a:off x="640081" y="791570"/>
            <a:ext cx="4018839" cy="5262390"/>
          </a:xfrm>
        </p:spPr>
        <p:txBody>
          <a:bodyPr anchor="ctr">
            <a:normAutofit/>
          </a:bodyPr>
          <a:lstStyle/>
          <a:p>
            <a:pPr algn="r"/>
            <a:r>
              <a:rPr lang="en-US" sz="5400">
                <a:solidFill>
                  <a:schemeClr val="bg2"/>
                </a:solidFill>
              </a:rPr>
              <a:t>TWIST selects the appropriate growth chart</a:t>
            </a:r>
          </a:p>
        </p:txBody>
      </p:sp>
      <p:sp>
        <p:nvSpPr>
          <p:cNvPr id="19" name="Rectangle 18">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B8147A5-55CD-432A-8F32-C82A09A38640}"/>
              </a:ext>
            </a:extLst>
          </p:cNvPr>
          <p:cNvSpPr>
            <a:spLocks noGrp="1"/>
          </p:cNvSpPr>
          <p:nvPr>
            <p:ph idx="1"/>
          </p:nvPr>
        </p:nvSpPr>
        <p:spPr>
          <a:xfrm>
            <a:off x="6176720" y="791570"/>
            <a:ext cx="4892308" cy="5262390"/>
          </a:xfrm>
        </p:spPr>
        <p:txBody>
          <a:bodyPr anchor="ctr">
            <a:normAutofit/>
          </a:bodyPr>
          <a:lstStyle/>
          <a:p>
            <a:r>
              <a:rPr lang="en-US" sz="1800"/>
              <a:t>TWIST automatically selects the appropriate growth chart based on the child’s age and sex entered in client demographics. </a:t>
            </a:r>
          </a:p>
          <a:p>
            <a:pPr lvl="1"/>
            <a:r>
              <a:rPr lang="en-US" sz="1800"/>
              <a:t>There are different growth charts for girls and boys. </a:t>
            </a:r>
          </a:p>
          <a:p>
            <a:endParaRPr lang="en-US" sz="1800"/>
          </a:p>
        </p:txBody>
      </p:sp>
    </p:spTree>
    <p:custDataLst>
      <p:tags r:id="rId1"/>
    </p:custDataLst>
    <p:extLst>
      <p:ext uri="{BB962C8B-B14F-4D97-AF65-F5344CB8AC3E}">
        <p14:creationId xmlns:p14="http://schemas.microsoft.com/office/powerpoint/2010/main" val="301058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737B3-A20E-4C09-9A11-D4A9681AA084}"/>
              </a:ext>
            </a:extLst>
          </p:cNvPr>
          <p:cNvSpPr>
            <a:spLocks noGrp="1"/>
          </p:cNvSpPr>
          <p:nvPr>
            <p:ph type="title"/>
          </p:nvPr>
        </p:nvSpPr>
        <p:spPr>
          <a:xfrm>
            <a:off x="8471424" y="1110882"/>
            <a:ext cx="3053039" cy="1060817"/>
          </a:xfrm>
        </p:spPr>
        <p:txBody>
          <a:bodyPr anchor="b">
            <a:normAutofit/>
          </a:bodyPr>
          <a:lstStyle/>
          <a:p>
            <a:r>
              <a:rPr lang="en-US" sz="2800" dirty="0"/>
              <a:t>Growth charts used in WIC</a:t>
            </a:r>
          </a:p>
        </p:txBody>
      </p:sp>
      <p:pic>
        <p:nvPicPr>
          <p:cNvPr id="5" name="Picture 4">
            <a:extLst>
              <a:ext uri="{FF2B5EF4-FFF2-40B4-BE49-F238E27FC236}">
                <a16:creationId xmlns:a16="http://schemas.microsoft.com/office/drawing/2014/main" id="{9A88A895-51CD-442F-BB37-856B786C6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5" y="1298508"/>
            <a:ext cx="6900380" cy="4260984"/>
          </a:xfrm>
          <a:prstGeom prst="rect">
            <a:avLst/>
          </a:prstGeom>
        </p:spPr>
      </p:pic>
      <p:sp>
        <p:nvSpPr>
          <p:cNvPr id="3" name="Content Placeholder 2">
            <a:extLst>
              <a:ext uri="{FF2B5EF4-FFF2-40B4-BE49-F238E27FC236}">
                <a16:creationId xmlns:a16="http://schemas.microsoft.com/office/drawing/2014/main" id="{D01BC36D-1FE4-48FD-990F-0C2AFFB11A24}"/>
              </a:ext>
            </a:extLst>
          </p:cNvPr>
          <p:cNvSpPr>
            <a:spLocks noGrp="1"/>
          </p:cNvSpPr>
          <p:nvPr>
            <p:ph idx="1"/>
          </p:nvPr>
        </p:nvSpPr>
        <p:spPr>
          <a:xfrm>
            <a:off x="8471423" y="2285999"/>
            <a:ext cx="3473650" cy="4462041"/>
          </a:xfrm>
        </p:spPr>
        <p:txBody>
          <a:bodyPr>
            <a:normAutofit/>
          </a:bodyPr>
          <a:lstStyle/>
          <a:p>
            <a:r>
              <a:rPr lang="en-US" sz="1600" dirty="0"/>
              <a:t>Infants, birth to 24 months from the World Health Organization (WHO) graphs</a:t>
            </a:r>
          </a:p>
          <a:p>
            <a:pPr lvl="1"/>
            <a:r>
              <a:rPr lang="en-US" sz="1600" dirty="0"/>
              <a:t>Weight-for-age</a:t>
            </a:r>
          </a:p>
          <a:p>
            <a:pPr lvl="1"/>
            <a:r>
              <a:rPr lang="en-US" sz="1600" dirty="0"/>
              <a:t>Length-for-age</a:t>
            </a:r>
          </a:p>
          <a:p>
            <a:pPr lvl="1"/>
            <a:r>
              <a:rPr lang="en-US" sz="1600" dirty="0"/>
              <a:t>Weight-for-length</a:t>
            </a:r>
          </a:p>
          <a:p>
            <a:pPr lvl="1"/>
            <a:r>
              <a:rPr lang="en-US" sz="1600" dirty="0"/>
              <a:t>Head circumference-for-age</a:t>
            </a:r>
          </a:p>
          <a:p>
            <a:r>
              <a:rPr lang="en-US" sz="1600" dirty="0"/>
              <a:t>Children, 2 to 5 years from Center for Disease Control (CDC) graphs</a:t>
            </a:r>
          </a:p>
          <a:p>
            <a:pPr lvl="1"/>
            <a:r>
              <a:rPr lang="en-US" sz="1600" dirty="0"/>
              <a:t>Weight-for-age</a:t>
            </a:r>
          </a:p>
          <a:p>
            <a:pPr lvl="1"/>
            <a:r>
              <a:rPr lang="en-US" sz="1600" dirty="0"/>
              <a:t>Height-for-age</a:t>
            </a:r>
          </a:p>
          <a:p>
            <a:pPr lvl="1"/>
            <a:r>
              <a:rPr lang="en-US" sz="1600" dirty="0"/>
              <a:t>Body mass index-for-age</a:t>
            </a:r>
          </a:p>
          <a:p>
            <a:pPr lvl="1"/>
            <a:r>
              <a:rPr lang="en-US" sz="1600" dirty="0"/>
              <a:t>Weight-for-height</a:t>
            </a:r>
          </a:p>
          <a:p>
            <a:endParaRPr lang="en-US" sz="1200" dirty="0"/>
          </a:p>
        </p:txBody>
      </p:sp>
      <p:sp>
        <p:nvSpPr>
          <p:cNvPr id="12"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Tree>
    <p:custDataLst>
      <p:tags r:id="rId1"/>
    </p:custDataLst>
    <p:extLst>
      <p:ext uri="{BB962C8B-B14F-4D97-AF65-F5344CB8AC3E}">
        <p14:creationId xmlns:p14="http://schemas.microsoft.com/office/powerpoint/2010/main" val="357329944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FECA8-1F0D-4975-83DC-92B6DDF3AA57}"/>
              </a:ext>
            </a:extLst>
          </p:cNvPr>
          <p:cNvSpPr>
            <a:spLocks noGrp="1"/>
          </p:cNvSpPr>
          <p:nvPr>
            <p:ph type="title"/>
          </p:nvPr>
        </p:nvSpPr>
        <p:spPr>
          <a:xfrm>
            <a:off x="784743" y="685800"/>
            <a:ext cx="5793475" cy="1485900"/>
          </a:xfrm>
        </p:spPr>
        <p:txBody>
          <a:bodyPr>
            <a:normAutofit/>
          </a:bodyPr>
          <a:lstStyle/>
          <a:p>
            <a:r>
              <a:rPr lang="en-US" dirty="0"/>
              <a:t>Objectives for this       in-service</a:t>
            </a:r>
          </a:p>
        </p:txBody>
      </p:sp>
      <p:sp>
        <p:nvSpPr>
          <p:cNvPr id="3" name="Content Placeholder 2">
            <a:extLst>
              <a:ext uri="{FF2B5EF4-FFF2-40B4-BE49-F238E27FC236}">
                <a16:creationId xmlns:a16="http://schemas.microsoft.com/office/drawing/2014/main" id="{A0CB746A-41E0-40C1-AF70-6B3991689DB9}"/>
              </a:ext>
            </a:extLst>
          </p:cNvPr>
          <p:cNvSpPr>
            <a:spLocks noGrp="1"/>
          </p:cNvSpPr>
          <p:nvPr>
            <p:ph idx="1"/>
          </p:nvPr>
        </p:nvSpPr>
        <p:spPr>
          <a:xfrm>
            <a:off x="784743" y="2286000"/>
            <a:ext cx="5793475" cy="3581400"/>
          </a:xfrm>
        </p:spPr>
        <p:txBody>
          <a:bodyPr>
            <a:normAutofit/>
          </a:bodyPr>
          <a:lstStyle/>
          <a:p>
            <a:pPr marL="0" indent="0">
              <a:buNone/>
            </a:pPr>
            <a:r>
              <a:rPr lang="en-US" sz="2400" dirty="0"/>
              <a:t>After completing this in-service, certifiers will be able to:</a:t>
            </a:r>
          </a:p>
          <a:p>
            <a:pPr lvl="0"/>
            <a:r>
              <a:rPr lang="en-US" sz="2400" dirty="0"/>
              <a:t>Identify potential measurement errors and correct them.</a:t>
            </a:r>
          </a:p>
          <a:p>
            <a:pPr lvl="0"/>
            <a:r>
              <a:rPr lang="en-US" sz="2400" dirty="0"/>
              <a:t>Interpret growth graphs correctly.</a:t>
            </a:r>
          </a:p>
          <a:p>
            <a:pPr lvl="0"/>
            <a:r>
              <a:rPr lang="en-US" sz="2400" dirty="0"/>
              <a:t>Demonstrate how to offer growth information neutrally.</a:t>
            </a:r>
          </a:p>
          <a:p>
            <a:endParaRPr lang="en-US" dirty="0"/>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4">
            <a:extLst>
              <a:ext uri="{FF2B5EF4-FFF2-40B4-BE49-F238E27FC236}">
                <a16:creationId xmlns:a16="http://schemas.microsoft.com/office/drawing/2014/main" id="{881B6F18-E60D-482C-A551-24FFA2B405F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612260" y="10"/>
            <a:ext cx="4579739" cy="6857990"/>
          </a:xfrm>
          <a:prstGeom prst="rect">
            <a:avLst/>
          </a:prstGeom>
        </p:spPr>
      </p:pic>
    </p:spTree>
    <p:custDataLst>
      <p:tags r:id="rId1"/>
    </p:custDataLst>
    <p:extLst>
      <p:ext uri="{BB962C8B-B14F-4D97-AF65-F5344CB8AC3E}">
        <p14:creationId xmlns:p14="http://schemas.microsoft.com/office/powerpoint/2010/main" val="404303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039E-F27F-4D0F-ADF0-6964C71924ED}"/>
              </a:ext>
            </a:extLst>
          </p:cNvPr>
          <p:cNvSpPr>
            <a:spLocks noGrp="1"/>
          </p:cNvSpPr>
          <p:nvPr>
            <p:ph type="title"/>
          </p:nvPr>
        </p:nvSpPr>
        <p:spPr/>
        <p:txBody>
          <a:bodyPr/>
          <a:lstStyle/>
          <a:p>
            <a:r>
              <a:rPr lang="en-US" dirty="0"/>
              <a:t>WHO versus CDC growth graphs</a:t>
            </a:r>
          </a:p>
        </p:txBody>
      </p:sp>
      <p:sp>
        <p:nvSpPr>
          <p:cNvPr id="4" name="Text Placeholder 3">
            <a:extLst>
              <a:ext uri="{FF2B5EF4-FFF2-40B4-BE49-F238E27FC236}">
                <a16:creationId xmlns:a16="http://schemas.microsoft.com/office/drawing/2014/main" id="{D140688D-2D82-418B-8325-0D37098C11E5}"/>
              </a:ext>
            </a:extLst>
          </p:cNvPr>
          <p:cNvSpPr>
            <a:spLocks noGrp="1"/>
          </p:cNvSpPr>
          <p:nvPr>
            <p:ph type="body" idx="1"/>
          </p:nvPr>
        </p:nvSpPr>
        <p:spPr>
          <a:xfrm>
            <a:off x="1442621" y="1759744"/>
            <a:ext cx="4443984" cy="823912"/>
          </a:xfrm>
        </p:spPr>
        <p:txBody>
          <a:bodyPr/>
          <a:lstStyle/>
          <a:p>
            <a:r>
              <a:rPr lang="en-US" dirty="0"/>
              <a:t>WHO graphs</a:t>
            </a:r>
          </a:p>
        </p:txBody>
      </p:sp>
      <p:sp>
        <p:nvSpPr>
          <p:cNvPr id="3" name="Content Placeholder 2">
            <a:extLst>
              <a:ext uri="{FF2B5EF4-FFF2-40B4-BE49-F238E27FC236}">
                <a16:creationId xmlns:a16="http://schemas.microsoft.com/office/drawing/2014/main" id="{157EE538-A432-469F-B7FF-C4C3831E0609}"/>
              </a:ext>
            </a:extLst>
          </p:cNvPr>
          <p:cNvSpPr>
            <a:spLocks noGrp="1"/>
          </p:cNvSpPr>
          <p:nvPr>
            <p:ph sz="half" idx="2"/>
          </p:nvPr>
        </p:nvSpPr>
        <p:spPr>
          <a:xfrm>
            <a:off x="1371600" y="2881298"/>
            <a:ext cx="4443984" cy="3290902"/>
          </a:xfrm>
        </p:spPr>
        <p:txBody>
          <a:bodyPr>
            <a:normAutofit fontScale="92500" lnSpcReduction="20000"/>
          </a:bodyPr>
          <a:lstStyle/>
          <a:p>
            <a:r>
              <a:rPr lang="en-US" sz="2200" dirty="0"/>
              <a:t>CDC recommends use of these graphs for all children from birth to 24 months. </a:t>
            </a:r>
          </a:p>
          <a:p>
            <a:r>
              <a:rPr lang="en-US" sz="2200" dirty="0"/>
              <a:t>WHO growth charts reflect growth patterns among children who were mostly breastfed. </a:t>
            </a:r>
          </a:p>
          <a:p>
            <a:r>
              <a:rPr lang="en-US" sz="2200" dirty="0"/>
              <a:t>They illustrate the growth of healthy children living in well-supported environments throughout the world including the United States. </a:t>
            </a:r>
          </a:p>
          <a:p>
            <a:r>
              <a:rPr lang="en-US" sz="2200" dirty="0"/>
              <a:t>CDC adopted the use of WHO graphs in 2006.</a:t>
            </a:r>
          </a:p>
          <a:p>
            <a:endParaRPr lang="en-US" dirty="0"/>
          </a:p>
        </p:txBody>
      </p:sp>
      <p:sp>
        <p:nvSpPr>
          <p:cNvPr id="5" name="Text Placeholder 4">
            <a:extLst>
              <a:ext uri="{FF2B5EF4-FFF2-40B4-BE49-F238E27FC236}">
                <a16:creationId xmlns:a16="http://schemas.microsoft.com/office/drawing/2014/main" id="{7C6FB741-F741-4881-8B2C-B0D7045068F3}"/>
              </a:ext>
            </a:extLst>
          </p:cNvPr>
          <p:cNvSpPr>
            <a:spLocks noGrp="1"/>
          </p:cNvSpPr>
          <p:nvPr>
            <p:ph type="body" sz="quarter" idx="3"/>
          </p:nvPr>
        </p:nvSpPr>
        <p:spPr>
          <a:xfrm>
            <a:off x="6525014" y="1759744"/>
            <a:ext cx="4443984" cy="823912"/>
          </a:xfrm>
        </p:spPr>
        <p:txBody>
          <a:bodyPr/>
          <a:lstStyle/>
          <a:p>
            <a:r>
              <a:rPr lang="en-US" dirty="0"/>
              <a:t>CDC graphs</a:t>
            </a:r>
          </a:p>
        </p:txBody>
      </p:sp>
      <p:sp>
        <p:nvSpPr>
          <p:cNvPr id="6" name="Content Placeholder 5">
            <a:extLst>
              <a:ext uri="{FF2B5EF4-FFF2-40B4-BE49-F238E27FC236}">
                <a16:creationId xmlns:a16="http://schemas.microsoft.com/office/drawing/2014/main" id="{2B32C082-1453-4A68-9A6A-98155A4C373E}"/>
              </a:ext>
            </a:extLst>
          </p:cNvPr>
          <p:cNvSpPr>
            <a:spLocks noGrp="1"/>
          </p:cNvSpPr>
          <p:nvPr>
            <p:ph sz="quarter" idx="4"/>
          </p:nvPr>
        </p:nvSpPr>
        <p:spPr>
          <a:xfrm>
            <a:off x="6453993" y="2881298"/>
            <a:ext cx="4443984" cy="2562193"/>
          </a:xfrm>
        </p:spPr>
        <p:txBody>
          <a:bodyPr>
            <a:normAutofit fontScale="92500" lnSpcReduction="20000"/>
          </a:bodyPr>
          <a:lstStyle/>
          <a:p>
            <a:r>
              <a:rPr lang="en-US" sz="2200" dirty="0"/>
              <a:t>CDC growth charts are recommended for use from age 2 to 20 years of age.</a:t>
            </a:r>
          </a:p>
          <a:p>
            <a:r>
              <a:rPr lang="en-US" sz="2200" dirty="0"/>
              <a:t>These charts reflect the growth patterns of children who were mostly formula fed in the United States during the 1970s to 1990s and were updated in 2000.</a:t>
            </a:r>
          </a:p>
        </p:txBody>
      </p:sp>
    </p:spTree>
    <p:custDataLst>
      <p:tags r:id="rId1"/>
    </p:custDataLst>
    <p:extLst>
      <p:ext uri="{BB962C8B-B14F-4D97-AF65-F5344CB8AC3E}">
        <p14:creationId xmlns:p14="http://schemas.microsoft.com/office/powerpoint/2010/main" val="13989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CF54-0A28-425F-AE21-6794D1152073}"/>
              </a:ext>
            </a:extLst>
          </p:cNvPr>
          <p:cNvSpPr>
            <a:spLocks noGrp="1"/>
          </p:cNvSpPr>
          <p:nvPr>
            <p:ph type="title"/>
          </p:nvPr>
        </p:nvSpPr>
        <p:spPr/>
        <p:txBody>
          <a:bodyPr/>
          <a:lstStyle/>
          <a:p>
            <a:r>
              <a:rPr lang="en-US" dirty="0"/>
              <a:t>Body Mass Index (BMI) graphs</a:t>
            </a:r>
          </a:p>
        </p:txBody>
      </p:sp>
      <p:sp>
        <p:nvSpPr>
          <p:cNvPr id="3" name="Content Placeholder 2">
            <a:extLst>
              <a:ext uri="{FF2B5EF4-FFF2-40B4-BE49-F238E27FC236}">
                <a16:creationId xmlns:a16="http://schemas.microsoft.com/office/drawing/2014/main" id="{81027A63-B361-4D45-8A1F-216F2EF034F5}"/>
              </a:ext>
            </a:extLst>
          </p:cNvPr>
          <p:cNvSpPr>
            <a:spLocks noGrp="1"/>
          </p:cNvSpPr>
          <p:nvPr>
            <p:ph idx="1"/>
          </p:nvPr>
        </p:nvSpPr>
        <p:spPr>
          <a:xfrm>
            <a:off x="1371600" y="1638300"/>
            <a:ext cx="10480876" cy="3581400"/>
          </a:xfrm>
        </p:spPr>
        <p:txBody>
          <a:bodyPr>
            <a:normAutofit/>
          </a:bodyPr>
          <a:lstStyle/>
          <a:p>
            <a:r>
              <a:rPr lang="en-US" sz="2200" dirty="0"/>
              <a:t>BMI is a weight-to-height ratio, calculated by dividing a person’s weight in kilograms by the square of the person’s height in meters. </a:t>
            </a:r>
          </a:p>
          <a:p>
            <a:r>
              <a:rPr lang="en-US" sz="2200" dirty="0"/>
              <a:t>BMI is used as an indicator of obesity and underweight beginning at 2 years of age when an accurate height can be obtained.</a:t>
            </a:r>
          </a:p>
          <a:p>
            <a:r>
              <a:rPr lang="en-US" sz="2200" dirty="0"/>
              <a:t>BMI-for-age charts are used in place of weight-for-height charts to help determine whether an individual’s weight is appropriate for their height. </a:t>
            </a:r>
          </a:p>
          <a:p>
            <a:r>
              <a:rPr lang="en-US" sz="2200" dirty="0"/>
              <a:t>It is difficult to describe BMI calculations so many counselors simply use weight for height terminology when talking with caregivers about their children’s growth.</a:t>
            </a:r>
          </a:p>
        </p:txBody>
      </p:sp>
      <p:sp>
        <p:nvSpPr>
          <p:cNvPr id="4" name="Rectangle: Rounded Corners 3">
            <a:extLst>
              <a:ext uri="{FF2B5EF4-FFF2-40B4-BE49-F238E27FC236}">
                <a16:creationId xmlns:a16="http://schemas.microsoft.com/office/drawing/2014/main" id="{5184D9C5-9576-40F8-83EB-B29AA23286E6}"/>
              </a:ext>
            </a:extLst>
          </p:cNvPr>
          <p:cNvSpPr/>
          <p:nvPr/>
        </p:nvSpPr>
        <p:spPr>
          <a:xfrm>
            <a:off x="1671221" y="4898227"/>
            <a:ext cx="9001957" cy="15891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b="1" dirty="0"/>
              <a:t>Consider this:</a:t>
            </a:r>
          </a:p>
          <a:p>
            <a:r>
              <a:rPr lang="en-US" b="1" dirty="0"/>
              <a:t>Note the words used in this information – “indicator,” “help determine.” This means that BMI is not a diagnosis of obesity or underweight. BMI is another tool that we use to assess health risk. If we see a risk assigned, we know to explore further.</a:t>
            </a:r>
          </a:p>
        </p:txBody>
      </p:sp>
    </p:spTree>
    <p:custDataLst>
      <p:tags r:id="rId1"/>
    </p:custDataLst>
    <p:extLst>
      <p:ext uri="{BB962C8B-B14F-4D97-AF65-F5344CB8AC3E}">
        <p14:creationId xmlns:p14="http://schemas.microsoft.com/office/powerpoint/2010/main" val="193925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C5E7-AE5B-4436-BAE6-BC12F1ADD74F}"/>
              </a:ext>
            </a:extLst>
          </p:cNvPr>
          <p:cNvSpPr>
            <a:spLocks noGrp="1"/>
          </p:cNvSpPr>
          <p:nvPr>
            <p:ph type="title"/>
          </p:nvPr>
        </p:nvSpPr>
        <p:spPr/>
        <p:txBody>
          <a:bodyPr/>
          <a:lstStyle/>
          <a:p>
            <a:r>
              <a:rPr lang="en-US" dirty="0"/>
              <a:t>Head circumference graphs</a:t>
            </a:r>
          </a:p>
        </p:txBody>
      </p:sp>
      <p:sp>
        <p:nvSpPr>
          <p:cNvPr id="3" name="Content Placeholder 2">
            <a:extLst>
              <a:ext uri="{FF2B5EF4-FFF2-40B4-BE49-F238E27FC236}">
                <a16:creationId xmlns:a16="http://schemas.microsoft.com/office/drawing/2014/main" id="{EBC00B19-1D6F-43AB-97B2-6D5DCD8D3350}"/>
              </a:ext>
            </a:extLst>
          </p:cNvPr>
          <p:cNvSpPr>
            <a:spLocks noGrp="1"/>
          </p:cNvSpPr>
          <p:nvPr>
            <p:ph idx="1"/>
          </p:nvPr>
        </p:nvSpPr>
        <p:spPr>
          <a:xfrm>
            <a:off x="1219200" y="1608881"/>
            <a:ext cx="5095601" cy="4400391"/>
          </a:xfrm>
        </p:spPr>
        <p:txBody>
          <a:bodyPr>
            <a:normAutofit lnSpcReduction="10000"/>
          </a:bodyPr>
          <a:lstStyle/>
          <a:p>
            <a:pPr>
              <a:lnSpc>
                <a:spcPct val="100000"/>
              </a:lnSpc>
            </a:pPr>
            <a:r>
              <a:rPr lang="en-US" sz="2200" dirty="0"/>
              <a:t>The American Academy of Pediatrics recommends taking children’s head circumference measurements as part of </a:t>
            </a:r>
            <a:r>
              <a:rPr lang="en-US" sz="2200" dirty="0">
                <a:ea typeface="Verdana" pitchFamily="34" charset="0"/>
                <a:cs typeface="Verdana" pitchFamily="34" charset="0"/>
              </a:rPr>
              <a:t>assessment of healthy growth and to help detect potential </a:t>
            </a:r>
            <a:r>
              <a:rPr lang="en-US" sz="2200" dirty="0"/>
              <a:t>growth issues such as microcephaly and macrocephaly.</a:t>
            </a:r>
          </a:p>
          <a:p>
            <a:pPr>
              <a:lnSpc>
                <a:spcPct val="100000"/>
              </a:lnSpc>
            </a:pPr>
            <a:r>
              <a:rPr lang="en-US" sz="2200" dirty="0"/>
              <a:t>Specific head circumference graphs are available in the data system. </a:t>
            </a:r>
          </a:p>
          <a:p>
            <a:pPr>
              <a:lnSpc>
                <a:spcPct val="100000"/>
              </a:lnSpc>
            </a:pPr>
            <a:r>
              <a:rPr lang="en-US" sz="2200" dirty="0"/>
              <a:t>These graphs are sometimes called OFC graphs or Occipital (back of the head) Frontal (front of the head) Circumference graphs.</a:t>
            </a:r>
          </a:p>
          <a:p>
            <a:pPr>
              <a:lnSpc>
                <a:spcPct val="150000"/>
              </a:lnSpc>
            </a:pPr>
            <a:endParaRPr lang="en-US" dirty="0"/>
          </a:p>
          <a:p>
            <a:endParaRPr lang="en-US" dirty="0"/>
          </a:p>
        </p:txBody>
      </p:sp>
      <p:pic>
        <p:nvPicPr>
          <p:cNvPr id="4" name="Graphic 3">
            <a:extLst>
              <a:ext uri="{FF2B5EF4-FFF2-40B4-BE49-F238E27FC236}">
                <a16:creationId xmlns:a16="http://schemas.microsoft.com/office/drawing/2014/main" id="{E596120C-C834-4896-B51E-B90B387DFA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4950" y="5829300"/>
            <a:ext cx="2324100" cy="685800"/>
          </a:xfrm>
          <a:prstGeom prst="rect">
            <a:avLst/>
          </a:prstGeom>
        </p:spPr>
      </p:pic>
      <p:pic>
        <p:nvPicPr>
          <p:cNvPr id="8" name="Picture 7">
            <a:extLst>
              <a:ext uri="{FF2B5EF4-FFF2-40B4-BE49-F238E27FC236}">
                <a16:creationId xmlns:a16="http://schemas.microsoft.com/office/drawing/2014/main" id="{5776A513-EDAF-4F1E-8AEE-2E29EF64CC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5400000">
            <a:off x="6946820" y="1215974"/>
            <a:ext cx="4567902" cy="5171209"/>
          </a:xfrm>
          <a:prstGeom prst="rect">
            <a:avLst/>
          </a:prstGeom>
        </p:spPr>
      </p:pic>
    </p:spTree>
    <p:custDataLst>
      <p:tags r:id="rId1"/>
    </p:custDataLst>
    <p:extLst>
      <p:ext uri="{BB962C8B-B14F-4D97-AF65-F5344CB8AC3E}">
        <p14:creationId xmlns:p14="http://schemas.microsoft.com/office/powerpoint/2010/main" val="904761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erson standing next to a fence&#10;&#10;Description automatically generated">
            <a:extLst>
              <a:ext uri="{FF2B5EF4-FFF2-40B4-BE49-F238E27FC236}">
                <a16:creationId xmlns:a16="http://schemas.microsoft.com/office/drawing/2014/main" id="{E861ED63-871A-4851-B9DD-A8EE96B5B8A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12188652" cy="6857990"/>
          </a:xfrm>
          <a:prstGeom prst="rect">
            <a:avLst/>
          </a:prstGeom>
        </p:spPr>
      </p:pic>
      <p:sp>
        <p:nvSpPr>
          <p:cNvPr id="10" name="Rectangle 9">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903C6-94EC-4740-8C51-8A1388C79868}"/>
              </a:ext>
            </a:extLst>
          </p:cNvPr>
          <p:cNvSpPr>
            <a:spLocks noGrp="1"/>
          </p:cNvSpPr>
          <p:nvPr>
            <p:ph type="title"/>
          </p:nvPr>
        </p:nvSpPr>
        <p:spPr>
          <a:xfrm>
            <a:off x="1371600" y="685800"/>
            <a:ext cx="9601200" cy="1485900"/>
          </a:xfrm>
        </p:spPr>
        <p:txBody>
          <a:bodyPr>
            <a:normAutofit/>
          </a:bodyPr>
          <a:lstStyle/>
          <a:p>
            <a:r>
              <a:rPr lang="en-US" dirty="0"/>
              <a:t>Growth charts show percentiles</a:t>
            </a:r>
          </a:p>
        </p:txBody>
      </p:sp>
      <p:sp>
        <p:nvSpPr>
          <p:cNvPr id="12" name="Rectangle 11">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CCC3C70-DCDC-4C66-A8BB-3100E5DFFBD2}"/>
              </a:ext>
            </a:extLst>
          </p:cNvPr>
          <p:cNvSpPr>
            <a:spLocks noGrp="1"/>
          </p:cNvSpPr>
          <p:nvPr>
            <p:ph idx="1"/>
          </p:nvPr>
        </p:nvSpPr>
        <p:spPr>
          <a:xfrm>
            <a:off x="1371600" y="1631373"/>
            <a:ext cx="9913717" cy="4665518"/>
          </a:xfrm>
        </p:spPr>
        <p:txBody>
          <a:bodyPr>
            <a:normAutofit lnSpcReduction="10000"/>
          </a:bodyPr>
          <a:lstStyle/>
          <a:p>
            <a:r>
              <a:rPr lang="en-US" sz="2400" dirty="0"/>
              <a:t>Percentiles are commonly used to assess the size and growth patterns of individual children. </a:t>
            </a:r>
          </a:p>
          <a:p>
            <a:r>
              <a:rPr lang="en-US" sz="2400" dirty="0"/>
              <a:t>Percentiles show how a child compares to other children of their age and sex. </a:t>
            </a:r>
          </a:p>
          <a:p>
            <a:r>
              <a:rPr lang="en-US" sz="2400" dirty="0"/>
              <a:t>On the growth charts, percentiles are shown as lines drawn in curved patterns. </a:t>
            </a:r>
          </a:p>
          <a:p>
            <a:r>
              <a:rPr lang="en-US" sz="2400" dirty="0"/>
              <a:t>The higher the percentile number, the bigger a child is compared to other children of the same age and sex.</a:t>
            </a:r>
          </a:p>
          <a:p>
            <a:r>
              <a:rPr lang="en-US" sz="2400" dirty="0"/>
              <a:t>You have heard the explanation:</a:t>
            </a:r>
          </a:p>
          <a:p>
            <a:pPr lvl="1"/>
            <a:r>
              <a:rPr lang="en-US" dirty="0"/>
              <a:t>“If a child's weight is at the 50th percentile line, that means that out of 100 girls her age, 50 will be bigger than she is and 50 smaller. If she is in the 75th percentile, that means that she is bigger than 75 girls her age and smaller than 25.”</a:t>
            </a:r>
          </a:p>
          <a:p>
            <a:endParaRPr lang="en-US" dirty="0"/>
          </a:p>
        </p:txBody>
      </p:sp>
    </p:spTree>
    <p:custDataLst>
      <p:tags r:id="rId1"/>
    </p:custDataLst>
    <p:extLst>
      <p:ext uri="{BB962C8B-B14F-4D97-AF65-F5344CB8AC3E}">
        <p14:creationId xmlns:p14="http://schemas.microsoft.com/office/powerpoint/2010/main" val="305508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175-EEE3-41BE-BC46-380255E4BD1B}"/>
              </a:ext>
            </a:extLst>
          </p:cNvPr>
          <p:cNvSpPr>
            <a:spLocks noGrp="1"/>
          </p:cNvSpPr>
          <p:nvPr>
            <p:ph type="title"/>
          </p:nvPr>
        </p:nvSpPr>
        <p:spPr/>
        <p:txBody>
          <a:bodyPr/>
          <a:lstStyle/>
          <a:p>
            <a:r>
              <a:rPr lang="en-US" dirty="0"/>
              <a:t>TWIST shows percentiles on the Medical Data screen</a:t>
            </a:r>
          </a:p>
        </p:txBody>
      </p:sp>
      <p:sp>
        <p:nvSpPr>
          <p:cNvPr id="3" name="Content Placeholder 2">
            <a:extLst>
              <a:ext uri="{FF2B5EF4-FFF2-40B4-BE49-F238E27FC236}">
                <a16:creationId xmlns:a16="http://schemas.microsoft.com/office/drawing/2014/main" id="{B8EA7E0C-CC1A-4CAA-AD0A-ED467554617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FA4CCCC-CCBB-4436-BC1C-A63DCE470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267" y="2171700"/>
            <a:ext cx="9853865" cy="2402758"/>
          </a:xfrm>
          <a:prstGeom prst="rect">
            <a:avLst/>
          </a:prstGeom>
        </p:spPr>
      </p:pic>
      <p:sp>
        <p:nvSpPr>
          <p:cNvPr id="5" name="Arrow: Up 4">
            <a:extLst>
              <a:ext uri="{FF2B5EF4-FFF2-40B4-BE49-F238E27FC236}">
                <a16:creationId xmlns:a16="http://schemas.microsoft.com/office/drawing/2014/main" id="{64ABB385-A84E-40D8-937E-E607A8570EAE}"/>
              </a:ext>
            </a:extLst>
          </p:cNvPr>
          <p:cNvSpPr/>
          <p:nvPr/>
        </p:nvSpPr>
        <p:spPr>
          <a:xfrm>
            <a:off x="3622086" y="4333162"/>
            <a:ext cx="1864312" cy="1811044"/>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Weight percentile</a:t>
            </a:r>
          </a:p>
        </p:txBody>
      </p:sp>
      <p:sp>
        <p:nvSpPr>
          <p:cNvPr id="6" name="Arrow: Up 5">
            <a:extLst>
              <a:ext uri="{FF2B5EF4-FFF2-40B4-BE49-F238E27FC236}">
                <a16:creationId xmlns:a16="http://schemas.microsoft.com/office/drawing/2014/main" id="{066761D0-D555-45BE-A3A5-8B34A6461B96}"/>
              </a:ext>
            </a:extLst>
          </p:cNvPr>
          <p:cNvSpPr/>
          <p:nvPr/>
        </p:nvSpPr>
        <p:spPr>
          <a:xfrm>
            <a:off x="6917187" y="4333162"/>
            <a:ext cx="1864312" cy="1811044"/>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t>Height percentile</a:t>
            </a:r>
          </a:p>
        </p:txBody>
      </p:sp>
      <p:sp>
        <p:nvSpPr>
          <p:cNvPr id="7" name="Arrow: Up 6">
            <a:extLst>
              <a:ext uri="{FF2B5EF4-FFF2-40B4-BE49-F238E27FC236}">
                <a16:creationId xmlns:a16="http://schemas.microsoft.com/office/drawing/2014/main" id="{932BC891-3917-4992-9F50-C4C23E1DC690}"/>
              </a:ext>
            </a:extLst>
          </p:cNvPr>
          <p:cNvSpPr/>
          <p:nvPr/>
        </p:nvSpPr>
        <p:spPr>
          <a:xfrm>
            <a:off x="8781499" y="4333162"/>
            <a:ext cx="1864311" cy="1811044"/>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BMI percentile</a:t>
            </a:r>
          </a:p>
        </p:txBody>
      </p:sp>
    </p:spTree>
    <p:custDataLst>
      <p:tags r:id="rId1"/>
    </p:custDataLst>
    <p:extLst>
      <p:ext uri="{BB962C8B-B14F-4D97-AF65-F5344CB8AC3E}">
        <p14:creationId xmlns:p14="http://schemas.microsoft.com/office/powerpoint/2010/main" val="356695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BAEC-B69A-4B5C-A0BD-A547AFC34510}"/>
              </a:ext>
            </a:extLst>
          </p:cNvPr>
          <p:cNvSpPr>
            <a:spLocks noGrp="1"/>
          </p:cNvSpPr>
          <p:nvPr>
            <p:ph type="title"/>
          </p:nvPr>
        </p:nvSpPr>
        <p:spPr>
          <a:xfrm>
            <a:off x="1371600" y="685800"/>
            <a:ext cx="5216013" cy="1485900"/>
          </a:xfrm>
        </p:spPr>
        <p:txBody>
          <a:bodyPr>
            <a:normAutofit fontScale="90000"/>
          </a:bodyPr>
          <a:lstStyle/>
          <a:p>
            <a:r>
              <a:rPr lang="en-US" dirty="0"/>
              <a:t>Growth charts plot measurements on the graph and then overlay percentile curve lines.</a:t>
            </a:r>
          </a:p>
        </p:txBody>
      </p:sp>
      <p:sp>
        <p:nvSpPr>
          <p:cNvPr id="3" name="Content Placeholder 2">
            <a:extLst>
              <a:ext uri="{FF2B5EF4-FFF2-40B4-BE49-F238E27FC236}">
                <a16:creationId xmlns:a16="http://schemas.microsoft.com/office/drawing/2014/main" id="{72E0BA82-ADE9-4A95-8414-0DF859FD9D9C}"/>
              </a:ext>
            </a:extLst>
          </p:cNvPr>
          <p:cNvSpPr>
            <a:spLocks noGrp="1"/>
          </p:cNvSpPr>
          <p:nvPr>
            <p:ph idx="1"/>
          </p:nvPr>
        </p:nvSpPr>
        <p:spPr>
          <a:xfrm>
            <a:off x="1371600" y="3284738"/>
            <a:ext cx="4724400" cy="2887462"/>
          </a:xfrm>
        </p:spPr>
        <p:txBody>
          <a:bodyPr/>
          <a:lstStyle/>
          <a:p>
            <a:r>
              <a:rPr lang="en-US" dirty="0"/>
              <a:t>Growth charts show the trend of a child’s growth over time.</a:t>
            </a:r>
          </a:p>
          <a:p>
            <a:r>
              <a:rPr lang="en-US" dirty="0"/>
              <a:t>The growth chart plots the information entered on the Medical Data screen.</a:t>
            </a:r>
          </a:p>
          <a:p>
            <a:r>
              <a:rPr lang="en-US" dirty="0"/>
              <a:t>The growth chart does not generate risk.</a:t>
            </a:r>
          </a:p>
        </p:txBody>
      </p:sp>
      <p:pic>
        <p:nvPicPr>
          <p:cNvPr id="5" name="Picture 4" descr="A screen shot of a cage&#10;&#10;Description automatically generated">
            <a:extLst>
              <a:ext uri="{FF2B5EF4-FFF2-40B4-BE49-F238E27FC236}">
                <a16:creationId xmlns:a16="http://schemas.microsoft.com/office/drawing/2014/main" id="{D246F1E0-794B-40E9-82D8-6939C74BC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613" y="102843"/>
            <a:ext cx="5303653" cy="6843423"/>
          </a:xfrm>
          <a:prstGeom prst="rect">
            <a:avLst/>
          </a:prstGeom>
        </p:spPr>
      </p:pic>
    </p:spTree>
    <p:custDataLst>
      <p:tags r:id="rId1"/>
    </p:custDataLst>
    <p:extLst>
      <p:ext uri="{BB962C8B-B14F-4D97-AF65-F5344CB8AC3E}">
        <p14:creationId xmlns:p14="http://schemas.microsoft.com/office/powerpoint/2010/main" val="3779338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A7A60-0857-4D79-B75C-E52C61A1A4A9}"/>
              </a:ext>
            </a:extLst>
          </p:cNvPr>
          <p:cNvSpPr>
            <a:spLocks noGrp="1"/>
          </p:cNvSpPr>
          <p:nvPr>
            <p:ph type="title"/>
          </p:nvPr>
        </p:nvSpPr>
        <p:spPr>
          <a:xfrm>
            <a:off x="548640" y="400050"/>
            <a:ext cx="6404609" cy="1485900"/>
          </a:xfrm>
        </p:spPr>
        <p:txBody>
          <a:bodyPr>
            <a:noAutofit/>
          </a:bodyPr>
          <a:lstStyle/>
          <a:p>
            <a:r>
              <a:rPr lang="en-US" sz="4000"/>
              <a:t>Percentage versus percentile</a:t>
            </a:r>
            <a:br>
              <a:rPr lang="en-US" sz="4000"/>
            </a:br>
            <a:r>
              <a:rPr lang="en-US" sz="4000"/>
              <a:t>(or—math is hard!)</a:t>
            </a:r>
            <a:endParaRPr lang="en-US" sz="4000" dirty="0"/>
          </a:p>
        </p:txBody>
      </p:sp>
      <p:sp>
        <p:nvSpPr>
          <p:cNvPr id="3" name="Content Placeholder 2">
            <a:extLst>
              <a:ext uri="{FF2B5EF4-FFF2-40B4-BE49-F238E27FC236}">
                <a16:creationId xmlns:a16="http://schemas.microsoft.com/office/drawing/2014/main" id="{6D862E9B-FB68-4637-AF19-BD05B58E5064}"/>
              </a:ext>
            </a:extLst>
          </p:cNvPr>
          <p:cNvSpPr>
            <a:spLocks noGrp="1"/>
          </p:cNvSpPr>
          <p:nvPr>
            <p:ph idx="1"/>
          </p:nvPr>
        </p:nvSpPr>
        <p:spPr>
          <a:xfrm>
            <a:off x="784743" y="1885950"/>
            <a:ext cx="6168507" cy="4533900"/>
          </a:xfrm>
        </p:spPr>
        <p:txBody>
          <a:bodyPr>
            <a:normAutofit/>
          </a:bodyPr>
          <a:lstStyle/>
          <a:p>
            <a:r>
              <a:rPr lang="en-US"/>
              <a:t>A percentage represents a proportion out of 100. </a:t>
            </a:r>
          </a:p>
          <a:p>
            <a:pPr lvl="1"/>
            <a:r>
              <a:rPr lang="en-US"/>
              <a:t>Example: 3 out of six is the same as 50 out of 100, or 50%. So if you took a test and got half correct, you scored 50%.</a:t>
            </a:r>
          </a:p>
          <a:p>
            <a:r>
              <a:rPr lang="en-US"/>
              <a:t>A percentile represents how things are distributed. For a given set of data, it is the level below which a certain percentage of data falls. </a:t>
            </a:r>
          </a:p>
          <a:p>
            <a:pPr lvl="1"/>
            <a:r>
              <a:rPr lang="en-US"/>
              <a:t>Example: If you scored in the 75</a:t>
            </a:r>
            <a:r>
              <a:rPr lang="en-US" baseline="30000"/>
              <a:t>th</a:t>
            </a:r>
            <a:r>
              <a:rPr lang="en-US"/>
              <a:t> percentile on an exam, it means you scored higher than 75% of all people that took the exam. It has nothing to do with your actual score. If you scored 50% on the exam, but 75% of the people that took the exam scored less than 50%, you would be in the 75</a:t>
            </a:r>
            <a:r>
              <a:rPr lang="en-US" baseline="30000"/>
              <a:t>th</a:t>
            </a:r>
            <a:r>
              <a:rPr lang="en-US"/>
              <a:t> percentile</a:t>
            </a:r>
            <a:r>
              <a:rPr lang="en-US" sz="1800"/>
              <a:t>.</a:t>
            </a:r>
            <a:endParaRPr lang="en-US" sz="1800" dirty="0"/>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D4D2C743-8CA0-4203-968E-FA43E48B5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71" y="68826"/>
            <a:ext cx="6858000" cy="6858000"/>
          </a:xfrm>
          <a:prstGeom prst="rect">
            <a:avLst/>
          </a:prstGeom>
        </p:spPr>
      </p:pic>
    </p:spTree>
    <p:custDataLst>
      <p:tags r:id="rId1"/>
    </p:custDataLst>
    <p:extLst>
      <p:ext uri="{BB962C8B-B14F-4D97-AF65-F5344CB8AC3E}">
        <p14:creationId xmlns:p14="http://schemas.microsoft.com/office/powerpoint/2010/main" val="216215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BAEC-B69A-4B5C-A0BD-A547AFC34510}"/>
              </a:ext>
            </a:extLst>
          </p:cNvPr>
          <p:cNvSpPr>
            <a:spLocks noGrp="1"/>
          </p:cNvSpPr>
          <p:nvPr>
            <p:ph type="title"/>
          </p:nvPr>
        </p:nvSpPr>
        <p:spPr>
          <a:xfrm>
            <a:off x="1371600" y="373047"/>
            <a:ext cx="9601200" cy="1485900"/>
          </a:xfrm>
        </p:spPr>
        <p:txBody>
          <a:bodyPr>
            <a:normAutofit fontScale="90000"/>
          </a:bodyPr>
          <a:lstStyle/>
          <a:p>
            <a:r>
              <a:rPr lang="en-US" dirty="0"/>
              <a:t>Think about percentiles and percentages and consider how caregivers might interpret that information…</a:t>
            </a:r>
          </a:p>
        </p:txBody>
      </p:sp>
      <p:pic>
        <p:nvPicPr>
          <p:cNvPr id="4" name="Picture 3">
            <a:extLst>
              <a:ext uri="{FF2B5EF4-FFF2-40B4-BE49-F238E27FC236}">
                <a16:creationId xmlns:a16="http://schemas.microsoft.com/office/drawing/2014/main" id="{B17202A5-E998-48CC-90AB-E3F2FA085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848" y="2074693"/>
            <a:ext cx="7746247" cy="4783307"/>
          </a:xfrm>
          <a:prstGeom prst="rect">
            <a:avLst/>
          </a:prstGeom>
        </p:spPr>
      </p:pic>
      <p:sp>
        <p:nvSpPr>
          <p:cNvPr id="5" name="Arrow: Up 4">
            <a:extLst>
              <a:ext uri="{FF2B5EF4-FFF2-40B4-BE49-F238E27FC236}">
                <a16:creationId xmlns:a16="http://schemas.microsoft.com/office/drawing/2014/main" id="{6EBA0FB7-5CED-4A21-B33E-F15E9DE3D34D}"/>
              </a:ext>
            </a:extLst>
          </p:cNvPr>
          <p:cNvSpPr/>
          <p:nvPr/>
        </p:nvSpPr>
        <p:spPr>
          <a:xfrm>
            <a:off x="7279689" y="2352583"/>
            <a:ext cx="1677880" cy="214839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Higher scores are better</a:t>
            </a:r>
          </a:p>
        </p:txBody>
      </p:sp>
      <p:sp>
        <p:nvSpPr>
          <p:cNvPr id="6" name="Arrow: Up 5">
            <a:extLst>
              <a:ext uri="{FF2B5EF4-FFF2-40B4-BE49-F238E27FC236}">
                <a16:creationId xmlns:a16="http://schemas.microsoft.com/office/drawing/2014/main" id="{1101776C-20B9-4718-A742-F41C48711924}"/>
              </a:ext>
            </a:extLst>
          </p:cNvPr>
          <p:cNvSpPr/>
          <p:nvPr/>
        </p:nvSpPr>
        <p:spPr>
          <a:xfrm>
            <a:off x="5333260" y="3140106"/>
            <a:ext cx="1677880" cy="2148396"/>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Bigger is better</a:t>
            </a:r>
          </a:p>
        </p:txBody>
      </p:sp>
      <p:sp>
        <p:nvSpPr>
          <p:cNvPr id="7" name="Arrow: Down 6">
            <a:extLst>
              <a:ext uri="{FF2B5EF4-FFF2-40B4-BE49-F238E27FC236}">
                <a16:creationId xmlns:a16="http://schemas.microsoft.com/office/drawing/2014/main" id="{B751582B-8F66-4117-8AD4-68B6876EF96F}"/>
              </a:ext>
            </a:extLst>
          </p:cNvPr>
          <p:cNvSpPr/>
          <p:nvPr/>
        </p:nvSpPr>
        <p:spPr>
          <a:xfrm>
            <a:off x="3169328" y="4385569"/>
            <a:ext cx="1890944" cy="1926454"/>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Smaller is not good</a:t>
            </a:r>
          </a:p>
        </p:txBody>
      </p:sp>
    </p:spTree>
    <p:custDataLst>
      <p:tags r:id="rId1"/>
    </p:custDataLst>
    <p:extLst>
      <p:ext uri="{BB962C8B-B14F-4D97-AF65-F5344CB8AC3E}">
        <p14:creationId xmlns:p14="http://schemas.microsoft.com/office/powerpoint/2010/main" val="2098619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DAC2E-F661-49E6-ADBB-2A08618720C1}"/>
              </a:ext>
            </a:extLst>
          </p:cNvPr>
          <p:cNvSpPr>
            <a:spLocks noGrp="1"/>
          </p:cNvSpPr>
          <p:nvPr>
            <p:ph type="title"/>
          </p:nvPr>
        </p:nvSpPr>
        <p:spPr>
          <a:xfrm>
            <a:off x="2236573" y="847724"/>
            <a:ext cx="4773827" cy="1584767"/>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n-US" sz="3400" dirty="0"/>
              <a:t>Activity: Think carefully before sharing growth grid details with parents…</a:t>
            </a:r>
          </a:p>
        </p:txBody>
      </p:sp>
      <p:sp>
        <p:nvSpPr>
          <p:cNvPr id="9" name="Content Placeholder 8">
            <a:extLst>
              <a:ext uri="{FF2B5EF4-FFF2-40B4-BE49-F238E27FC236}">
                <a16:creationId xmlns:a16="http://schemas.microsoft.com/office/drawing/2014/main" id="{DB231118-C7C4-43AD-A184-3828AA58E617}"/>
              </a:ext>
            </a:extLst>
          </p:cNvPr>
          <p:cNvSpPr>
            <a:spLocks noGrp="1"/>
          </p:cNvSpPr>
          <p:nvPr>
            <p:ph idx="1"/>
          </p:nvPr>
        </p:nvSpPr>
        <p:spPr>
          <a:xfrm>
            <a:off x="730491" y="3030155"/>
            <a:ext cx="5793475" cy="3068256"/>
          </a:xfrm>
        </p:spPr>
        <p:txBody>
          <a:bodyPr>
            <a:normAutofit/>
          </a:bodyPr>
          <a:lstStyle/>
          <a:p>
            <a:r>
              <a:rPr lang="en-US" sz="2400" dirty="0"/>
              <a:t>In what situations do you think sharing the growth grids will help?</a:t>
            </a:r>
          </a:p>
          <a:p>
            <a:r>
              <a:rPr lang="en-US" sz="2400" dirty="0"/>
              <a:t>In what situations do you think sharing the growth grids will cause confusion?</a:t>
            </a:r>
          </a:p>
          <a:p>
            <a:r>
              <a:rPr lang="en-US" sz="2400" dirty="0"/>
              <a:t>In what situations do you think sharing the growth grids will support the counseling you want to provide?</a:t>
            </a:r>
          </a:p>
        </p:txBody>
      </p:sp>
      <p:sp>
        <p:nvSpPr>
          <p:cNvPr id="14" name="Rectangle 13">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erson standing posing for the camera&#10;&#10;Description automatically generated">
            <a:extLst>
              <a:ext uri="{FF2B5EF4-FFF2-40B4-BE49-F238E27FC236}">
                <a16:creationId xmlns:a16="http://schemas.microsoft.com/office/drawing/2014/main" id="{822196C8-1D32-44B4-A2B2-59C9F42BAB92}"/>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7612260" y="10"/>
            <a:ext cx="4579739" cy="6857990"/>
          </a:xfrm>
          <a:prstGeom prst="rect">
            <a:avLst/>
          </a:prstGeom>
        </p:spPr>
      </p:pic>
      <p:pic>
        <p:nvPicPr>
          <p:cNvPr id="7" name="Picture 6">
            <a:extLst>
              <a:ext uri="{FF2B5EF4-FFF2-40B4-BE49-F238E27FC236}">
                <a16:creationId xmlns:a16="http://schemas.microsoft.com/office/drawing/2014/main" id="{59862E83-F14D-4100-BC27-401D2F4EA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11" y="549017"/>
            <a:ext cx="2138237" cy="2138237"/>
          </a:xfrm>
          <a:prstGeom prst="rect">
            <a:avLst/>
          </a:prstGeom>
        </p:spPr>
      </p:pic>
    </p:spTree>
    <p:custDataLst>
      <p:tags r:id="rId1"/>
    </p:custDataLst>
    <p:extLst>
      <p:ext uri="{BB962C8B-B14F-4D97-AF65-F5344CB8AC3E}">
        <p14:creationId xmlns:p14="http://schemas.microsoft.com/office/powerpoint/2010/main" val="2716205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CD3C-A561-4138-B0F4-50E9833E00BB}"/>
              </a:ext>
            </a:extLst>
          </p:cNvPr>
          <p:cNvSpPr>
            <a:spLocks noGrp="1"/>
          </p:cNvSpPr>
          <p:nvPr>
            <p:ph type="title"/>
          </p:nvPr>
        </p:nvSpPr>
        <p:spPr/>
        <p:txBody>
          <a:bodyPr>
            <a:normAutofit fontScale="90000"/>
          </a:bodyPr>
          <a:lstStyle/>
          <a:p>
            <a:r>
              <a:rPr lang="en-US" cap="none" dirty="0"/>
              <a:t>How does TWIST interpret measurements?</a:t>
            </a:r>
          </a:p>
        </p:txBody>
      </p:sp>
      <p:sp>
        <p:nvSpPr>
          <p:cNvPr id="4" name="Text Placeholder 3">
            <a:extLst>
              <a:ext uri="{FF2B5EF4-FFF2-40B4-BE49-F238E27FC236}">
                <a16:creationId xmlns:a16="http://schemas.microsoft.com/office/drawing/2014/main" id="{0B15459E-6312-4B80-83D5-19EC69DD74CD}"/>
              </a:ext>
            </a:extLst>
          </p:cNvPr>
          <p:cNvSpPr>
            <a:spLocks noGrp="1"/>
          </p:cNvSpPr>
          <p:nvPr>
            <p:ph type="body" idx="1"/>
          </p:nvPr>
        </p:nvSpPr>
        <p:spPr/>
        <p:txBody>
          <a:bodyPr/>
          <a:lstStyle/>
          <a:p>
            <a:endParaRPr lang="en-US"/>
          </a:p>
        </p:txBody>
      </p:sp>
      <p:pic>
        <p:nvPicPr>
          <p:cNvPr id="5" name="Content Placeholder 4" descr="A close up of a logo&#10;&#10;Description automatically generated">
            <a:extLst>
              <a:ext uri="{FF2B5EF4-FFF2-40B4-BE49-F238E27FC236}">
                <a16:creationId xmlns:a16="http://schemas.microsoft.com/office/drawing/2014/main" id="{044E4915-C7ED-41A3-B1D6-C6C187615F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063" r="94896">
                        <a14:foregroundMark x1="92917" y1="60370" x2="92917" y2="60370"/>
                        <a14:foregroundMark x1="8125" y1="60926" x2="8125" y2="60926"/>
                        <a14:foregroundMark x1="94896" y1="52593" x2="94896" y2="52593"/>
                        <a14:foregroundMark x1="4479" y1="53519" x2="4479" y2="53519"/>
                        <a14:foregroundMark x1="4063" y1="59815" x2="4063" y2="59815"/>
                        <a14:foregroundMark x1="94688" y1="39815" x2="94688" y2="39815"/>
                        <a14:foregroundMark x1="88438" y1="42037" x2="88438" y2="42037"/>
                        <a14:foregroundMark x1="86667" y1="39074" x2="86667" y2="39074"/>
                        <a14:foregroundMark x1="84583" y1="35556" x2="84583" y2="35556"/>
                        <a14:foregroundMark x1="79896" y1="39074" x2="79896" y2="39074"/>
                        <a14:foregroundMark x1="73438" y1="38889" x2="73438" y2="38889"/>
                        <a14:foregroundMark x1="69271" y1="39630" x2="69271" y2="39630"/>
                        <a14:foregroundMark x1="63438" y1="40370" x2="63438" y2="40370"/>
                        <a14:foregroundMark x1="65104" y1="38889" x2="65104" y2="38889"/>
                        <a14:foregroundMark x1="58854" y1="39630" x2="58854" y2="39630"/>
                        <a14:foregroundMark x1="54167" y1="39630" x2="54167" y2="39630"/>
                        <a14:foregroundMark x1="50104" y1="41296" x2="50104" y2="41296"/>
                        <a14:foregroundMark x1="46146" y1="38889" x2="46146" y2="38889"/>
                        <a14:foregroundMark x1="41667" y1="39444" x2="41667" y2="39444"/>
                        <a14:foregroundMark x1="36979" y1="43333" x2="36979" y2="43333"/>
                        <a14:foregroundMark x1="35000" y1="39444" x2="35000" y2="39444"/>
                        <a14:foregroundMark x1="31146" y1="40370" x2="31146" y2="40370"/>
                        <a14:foregroundMark x1="28646" y1="35926" x2="28646" y2="35926"/>
                        <a14:foregroundMark x1="27292" y1="39630" x2="27292" y2="39630"/>
                        <a14:foregroundMark x1="20104" y1="38333" x2="20104" y2="38333"/>
                        <a14:foregroundMark x1="17813" y1="35926" x2="17813" y2="35926"/>
                        <a14:foregroundMark x1="16042" y1="36481" x2="16042" y2="36481"/>
                        <a14:foregroundMark x1="13750" y1="37778" x2="13750" y2="37778"/>
                        <a14:foregroundMark x1="11354" y1="42593" x2="11354" y2="42593"/>
                        <a14:foregroundMark x1="9271" y1="36481" x2="9271" y2="36481"/>
                        <a14:foregroundMark x1="24271" y1="35556" x2="24271" y2="35556"/>
                        <a14:foregroundMark x1="5417" y1="42037" x2="5417" y2="42037"/>
                        <a14:foregroundMark x1="32604" y1="36111" x2="32604" y2="36111"/>
                        <a14:foregroundMark x1="39271" y1="36111" x2="39271" y2="36111"/>
                        <a14:foregroundMark x1="44167" y1="36481" x2="44167" y2="36481"/>
                        <a14:foregroundMark x1="56250" y1="35926" x2="56250" y2="35926"/>
                        <a14:foregroundMark x1="60625" y1="36111" x2="60625" y2="36111"/>
                        <a14:foregroundMark x1="67188" y1="35926" x2="67188" y2="35926"/>
                        <a14:foregroundMark x1="71667" y1="35370" x2="71667" y2="35370"/>
                        <a14:foregroundMark x1="75729" y1="35926" x2="75729" y2="35926"/>
                        <a14:foregroundMark x1="81979" y1="35926" x2="81979" y2="35926"/>
                        <a14:foregroundMark x1="91042" y1="35556" x2="91042" y2="35556"/>
                      </a14:backgroundRemoval>
                    </a14:imgEffect>
                  </a14:imgLayer>
                </a14:imgProps>
              </a:ext>
              <a:ext uri="{28A0092B-C50C-407E-A947-70E740481C1C}">
                <a14:useLocalDpi xmlns:a14="http://schemas.microsoft.com/office/drawing/2010/main" val="0"/>
              </a:ext>
            </a:extLst>
          </a:blip>
          <a:srcRect t="31915" b="32979"/>
          <a:stretch/>
        </p:blipFill>
        <p:spPr>
          <a:xfrm rot="16200000">
            <a:off x="7924527" y="2485104"/>
            <a:ext cx="6366933" cy="1257301"/>
          </a:xfrm>
          <a:prstGeom prst="rect">
            <a:avLst/>
          </a:prstGeom>
        </p:spPr>
      </p:pic>
    </p:spTree>
    <p:custDataLst>
      <p:tags r:id="rId1"/>
    </p:custDataLst>
    <p:extLst>
      <p:ext uri="{BB962C8B-B14F-4D97-AF65-F5344CB8AC3E}">
        <p14:creationId xmlns:p14="http://schemas.microsoft.com/office/powerpoint/2010/main" val="1488072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jumping in the air&#10;&#10;Description automatically generated">
            <a:extLst>
              <a:ext uri="{FF2B5EF4-FFF2-40B4-BE49-F238E27FC236}">
                <a16:creationId xmlns:a16="http://schemas.microsoft.com/office/drawing/2014/main" id="{B4751784-7274-4A53-B95F-5D8279E873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2052" y="0"/>
            <a:ext cx="10319246" cy="6858000"/>
          </a:xfrm>
        </p:spPr>
      </p:pic>
      <p:sp>
        <p:nvSpPr>
          <p:cNvPr id="2" name="Title 1">
            <a:extLst>
              <a:ext uri="{FF2B5EF4-FFF2-40B4-BE49-F238E27FC236}">
                <a16:creationId xmlns:a16="http://schemas.microsoft.com/office/drawing/2014/main" id="{E0CB0F4E-2896-4CB9-9BD1-705480F762F8}"/>
              </a:ext>
            </a:extLst>
          </p:cNvPr>
          <p:cNvSpPr>
            <a:spLocks noGrp="1"/>
          </p:cNvSpPr>
          <p:nvPr>
            <p:ph type="title"/>
          </p:nvPr>
        </p:nvSpPr>
        <p:spPr>
          <a:xfrm>
            <a:off x="1432361" y="162015"/>
            <a:ext cx="8878627" cy="1879847"/>
          </a:xfrm>
        </p:spPr>
        <p:txBody>
          <a:bodyPr>
            <a:normAutofit/>
          </a:bodyPr>
          <a:lstStyle/>
          <a:p>
            <a:r>
              <a:rPr lang="en-US" dirty="0"/>
              <a:t>A child’s growth is something most caregivers want to talk about. </a:t>
            </a:r>
          </a:p>
        </p:txBody>
      </p:sp>
    </p:spTree>
    <p:custDataLst>
      <p:tags r:id="rId1"/>
    </p:custDataLst>
    <p:extLst>
      <p:ext uri="{BB962C8B-B14F-4D97-AF65-F5344CB8AC3E}">
        <p14:creationId xmlns:p14="http://schemas.microsoft.com/office/powerpoint/2010/main" val="389363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B94BD-C608-4A90-B84F-44A26105EFAE}"/>
              </a:ext>
            </a:extLst>
          </p:cNvPr>
          <p:cNvSpPr>
            <a:spLocks noGrp="1"/>
          </p:cNvSpPr>
          <p:nvPr>
            <p:ph type="title"/>
          </p:nvPr>
        </p:nvSpPr>
        <p:spPr>
          <a:xfrm>
            <a:off x="1371600" y="685800"/>
            <a:ext cx="10214658" cy="1485900"/>
          </a:xfrm>
        </p:spPr>
        <p:txBody>
          <a:bodyPr>
            <a:normAutofit/>
          </a:bodyPr>
          <a:lstStyle/>
          <a:p>
            <a:r>
              <a:rPr lang="en-US" dirty="0"/>
              <a:t>How is measurement data used in TWIST?</a:t>
            </a:r>
          </a:p>
        </p:txBody>
      </p:sp>
      <p:sp>
        <p:nvSpPr>
          <p:cNvPr id="5" name="Content Placeholder 4">
            <a:extLst>
              <a:ext uri="{FF2B5EF4-FFF2-40B4-BE49-F238E27FC236}">
                <a16:creationId xmlns:a16="http://schemas.microsoft.com/office/drawing/2014/main" id="{A4D454ED-9782-4471-ABA7-6A7227B74A0E}"/>
              </a:ext>
            </a:extLst>
          </p:cNvPr>
          <p:cNvSpPr>
            <a:spLocks noGrp="1"/>
          </p:cNvSpPr>
          <p:nvPr>
            <p:ph idx="1"/>
          </p:nvPr>
        </p:nvSpPr>
        <p:spPr>
          <a:xfrm>
            <a:off x="1245490" y="1638300"/>
            <a:ext cx="7742903" cy="3581400"/>
          </a:xfrm>
        </p:spPr>
        <p:txBody>
          <a:bodyPr>
            <a:normAutofit/>
          </a:bodyPr>
          <a:lstStyle/>
          <a:p>
            <a:r>
              <a:rPr lang="en-US" dirty="0"/>
              <a:t>Measurements that are entered on the medical data screen in TWIST are used in two ways:</a:t>
            </a:r>
          </a:p>
          <a:p>
            <a:pPr marL="987552" lvl="1" indent="-457200">
              <a:buFont typeface="+mj-lt"/>
              <a:buAutoNum type="arabicPeriod"/>
            </a:pPr>
            <a:r>
              <a:rPr lang="en-US" b="1" dirty="0"/>
              <a:t>To determine risks.</a:t>
            </a:r>
          </a:p>
          <a:p>
            <a:pPr marL="987552" lvl="1" indent="-457200">
              <a:buFont typeface="+mj-lt"/>
              <a:buAutoNum type="arabicPeriod"/>
            </a:pPr>
            <a:r>
              <a:rPr lang="en-US" b="1" dirty="0"/>
              <a:t>To prepare or plot growth graphs.</a:t>
            </a:r>
          </a:p>
          <a:p>
            <a:r>
              <a:rPr lang="en-US" dirty="0"/>
              <a:t>These are two different functions in TWIST.</a:t>
            </a:r>
          </a:p>
          <a:p>
            <a:r>
              <a:rPr lang="en-US" dirty="0"/>
              <a:t>This is why the percentiles on the medical data screen do not always match the percentiles displayed on the growth graphs.</a:t>
            </a:r>
          </a:p>
          <a:p>
            <a:pPr marL="530352" lvl="1" indent="0">
              <a:buNone/>
            </a:pPr>
            <a:endParaRPr lang="en-US" dirty="0"/>
          </a:p>
        </p:txBody>
      </p:sp>
      <p:pic>
        <p:nvPicPr>
          <p:cNvPr id="6" name="Picture 5">
            <a:extLst>
              <a:ext uri="{FF2B5EF4-FFF2-40B4-BE49-F238E27FC236}">
                <a16:creationId xmlns:a16="http://schemas.microsoft.com/office/drawing/2014/main" id="{251AE2C8-1CCB-4ED6-8D81-C305CBAFF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715" y="4818211"/>
            <a:ext cx="5902785" cy="143933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35D1BA0-2DE9-410C-A94F-47F9DD55C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829" y="2025516"/>
            <a:ext cx="3616171" cy="4773825"/>
          </a:xfrm>
          <a:prstGeom prst="rect">
            <a:avLst/>
          </a:prstGeom>
        </p:spPr>
      </p:pic>
    </p:spTree>
    <p:custDataLst>
      <p:tags r:id="rId1"/>
    </p:custDataLst>
    <p:extLst>
      <p:ext uri="{BB962C8B-B14F-4D97-AF65-F5344CB8AC3E}">
        <p14:creationId xmlns:p14="http://schemas.microsoft.com/office/powerpoint/2010/main" val="3220983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081554-1FE8-4B4A-9B84-041CF8D423AC}"/>
              </a:ext>
            </a:extLst>
          </p:cNvPr>
          <p:cNvSpPr>
            <a:spLocks noGrp="1"/>
          </p:cNvSpPr>
          <p:nvPr>
            <p:ph type="title"/>
          </p:nvPr>
        </p:nvSpPr>
        <p:spPr>
          <a:xfrm>
            <a:off x="640080" y="639704"/>
            <a:ext cx="3299579" cy="5577840"/>
          </a:xfrm>
        </p:spPr>
        <p:txBody>
          <a:bodyPr anchor="ctr">
            <a:normAutofit/>
          </a:bodyPr>
          <a:lstStyle/>
          <a:p>
            <a:r>
              <a:rPr lang="en-US" dirty="0"/>
              <a:t>How do medical data screen calculations differ from growth chart plotting?</a:t>
            </a:r>
          </a:p>
        </p:txBody>
      </p:sp>
      <p:graphicFrame>
        <p:nvGraphicFramePr>
          <p:cNvPr id="5" name="Content Placeholder 2">
            <a:extLst>
              <a:ext uri="{FF2B5EF4-FFF2-40B4-BE49-F238E27FC236}">
                <a16:creationId xmlns:a16="http://schemas.microsoft.com/office/drawing/2014/main" id="{377DBCC2-6577-4911-B523-69F0018B9EB0}"/>
              </a:ext>
            </a:extLst>
          </p:cNvPr>
          <p:cNvGraphicFramePr>
            <a:graphicFrameLocks noGrp="1"/>
          </p:cNvGraphicFramePr>
          <p:nvPr>
            <p:ph idx="1"/>
            <p:extLst>
              <p:ext uri="{D42A27DB-BD31-4B8C-83A1-F6EECF244321}">
                <p14:modId xmlns:p14="http://schemas.microsoft.com/office/powerpoint/2010/main" val="4245550698"/>
              </p:ext>
            </p:extLst>
          </p:nvPr>
        </p:nvGraphicFramePr>
        <p:xfrm>
          <a:off x="4727852" y="327188"/>
          <a:ext cx="6506304" cy="653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358025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3393-BD3A-4C35-962D-D85A10F64788}"/>
              </a:ext>
            </a:extLst>
          </p:cNvPr>
          <p:cNvSpPr>
            <a:spLocks noGrp="1"/>
          </p:cNvSpPr>
          <p:nvPr>
            <p:ph type="title"/>
          </p:nvPr>
        </p:nvSpPr>
        <p:spPr>
          <a:xfrm>
            <a:off x="1371599" y="685800"/>
            <a:ext cx="10423003" cy="1485900"/>
          </a:xfrm>
        </p:spPr>
        <p:txBody>
          <a:bodyPr>
            <a:normAutofit fontScale="90000"/>
          </a:bodyPr>
          <a:lstStyle/>
          <a:p>
            <a:r>
              <a:rPr lang="en-US" dirty="0"/>
              <a:t>What other factors may affect what is viewed on the medical data screen vs a growth chart?</a:t>
            </a:r>
            <a:br>
              <a:rPr lang="en-US" dirty="0"/>
            </a:br>
            <a:endParaRPr lang="en-US" dirty="0"/>
          </a:p>
        </p:txBody>
      </p:sp>
      <p:sp>
        <p:nvSpPr>
          <p:cNvPr id="3" name="Content Placeholder 2">
            <a:extLst>
              <a:ext uri="{FF2B5EF4-FFF2-40B4-BE49-F238E27FC236}">
                <a16:creationId xmlns:a16="http://schemas.microsoft.com/office/drawing/2014/main" id="{1293126F-4133-4BE0-ACEB-F149BF9346E0}"/>
              </a:ext>
            </a:extLst>
          </p:cNvPr>
          <p:cNvSpPr>
            <a:spLocks noGrp="1"/>
          </p:cNvSpPr>
          <p:nvPr>
            <p:ph idx="1"/>
          </p:nvPr>
        </p:nvSpPr>
        <p:spPr>
          <a:xfrm>
            <a:off x="1371600" y="2285999"/>
            <a:ext cx="7359445" cy="4390103"/>
          </a:xfrm>
        </p:spPr>
        <p:txBody>
          <a:bodyPr>
            <a:normAutofit/>
          </a:bodyPr>
          <a:lstStyle/>
          <a:p>
            <a:r>
              <a:rPr lang="en-US" sz="2200" dirty="0"/>
              <a:t>When a child turns 2 years old, they shift over to a different growth chart. </a:t>
            </a:r>
          </a:p>
          <a:p>
            <a:pPr lvl="1"/>
            <a:r>
              <a:rPr lang="en-US" sz="2200" dirty="0"/>
              <a:t>From birth until 24 months of age, TWIST uses the World Health Organization (WHO) growth charts. </a:t>
            </a:r>
          </a:p>
          <a:p>
            <a:pPr lvl="1"/>
            <a:r>
              <a:rPr lang="en-US" sz="2200" dirty="0"/>
              <a:t>After 24 months of age, TWIST plots on the Center for Disease Control (CDC) growth charts and begins calculating BMI instead of weight for length. </a:t>
            </a:r>
          </a:p>
          <a:p>
            <a:pPr lvl="1"/>
            <a:r>
              <a:rPr lang="en-US" sz="2200" dirty="0"/>
              <a:t>There will be a slight correction in percentiles when moving from one growth chart to the other. </a:t>
            </a:r>
          </a:p>
          <a:p>
            <a:pPr lvl="1"/>
            <a:r>
              <a:rPr lang="en-US" sz="2200" dirty="0"/>
              <a:t>If you measure a child lying down between the age of 2 and 3, select  “recumbent” to get the correct growth chart.</a:t>
            </a:r>
          </a:p>
          <a:p>
            <a:endParaRPr lang="en-US" dirty="0"/>
          </a:p>
        </p:txBody>
      </p:sp>
      <p:pic>
        <p:nvPicPr>
          <p:cNvPr id="6" name="Picture 5" descr="A picture containing text, map&#10;&#10;Description automatically generated">
            <a:extLst>
              <a:ext uri="{FF2B5EF4-FFF2-40B4-BE49-F238E27FC236}">
                <a16:creationId xmlns:a16="http://schemas.microsoft.com/office/drawing/2014/main" id="{36A83D03-0CFF-47DE-9A64-5FDE46E682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61413" y="4018627"/>
            <a:ext cx="4762500" cy="2657475"/>
          </a:xfrm>
          <a:prstGeom prst="rect">
            <a:avLst/>
          </a:prstGeom>
        </p:spPr>
      </p:pic>
    </p:spTree>
    <p:custDataLst>
      <p:tags r:id="rId1"/>
    </p:custDataLst>
    <p:extLst>
      <p:ext uri="{BB962C8B-B14F-4D97-AF65-F5344CB8AC3E}">
        <p14:creationId xmlns:p14="http://schemas.microsoft.com/office/powerpoint/2010/main" val="2021613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EB52-E076-45FE-A5E8-D17305F7B87F}"/>
              </a:ext>
            </a:extLst>
          </p:cNvPr>
          <p:cNvSpPr>
            <a:spLocks noGrp="1"/>
          </p:cNvSpPr>
          <p:nvPr>
            <p:ph type="title"/>
          </p:nvPr>
        </p:nvSpPr>
        <p:spPr>
          <a:xfrm>
            <a:off x="1371599" y="685800"/>
            <a:ext cx="9980023" cy="1485900"/>
          </a:xfrm>
        </p:spPr>
        <p:txBody>
          <a:bodyPr>
            <a:normAutofit/>
          </a:bodyPr>
          <a:lstStyle/>
          <a:p>
            <a:r>
              <a:rPr lang="en-US" dirty="0"/>
              <a:t>Age adjustment is another factor that can make a difference in what is displayed</a:t>
            </a:r>
          </a:p>
        </p:txBody>
      </p:sp>
      <p:sp>
        <p:nvSpPr>
          <p:cNvPr id="3" name="Content Placeholder 2">
            <a:extLst>
              <a:ext uri="{FF2B5EF4-FFF2-40B4-BE49-F238E27FC236}">
                <a16:creationId xmlns:a16="http://schemas.microsoft.com/office/drawing/2014/main" id="{7B59ACC7-382C-4A76-B07B-ED3827FEA5DD}"/>
              </a:ext>
            </a:extLst>
          </p:cNvPr>
          <p:cNvSpPr>
            <a:spLocks noGrp="1"/>
          </p:cNvSpPr>
          <p:nvPr>
            <p:ph idx="1"/>
          </p:nvPr>
        </p:nvSpPr>
        <p:spPr/>
        <p:txBody>
          <a:bodyPr/>
          <a:lstStyle/>
          <a:p>
            <a:r>
              <a:rPr lang="en-US" dirty="0"/>
              <a:t>Age adjusted graphs will show percentiles that are based on the adjusted age. They will be different than what is listed on the medical data screen as those percentiles are based on chronological age. </a:t>
            </a:r>
          </a:p>
          <a:p>
            <a:r>
              <a:rPr lang="en-US" dirty="0"/>
              <a:t>Age adjusted graphs become available when a child is marked as preterm in the Gestational Age Adjust field on the Medical Data screen.</a:t>
            </a:r>
          </a:p>
          <a:p>
            <a:pPr lvl="1"/>
            <a:r>
              <a:rPr lang="en-US" dirty="0"/>
              <a:t>Both Age Adjusted and regular growth grids are available to view.</a:t>
            </a:r>
          </a:p>
          <a:p>
            <a:endParaRPr lang="en-US" dirty="0"/>
          </a:p>
        </p:txBody>
      </p:sp>
      <p:pic>
        <p:nvPicPr>
          <p:cNvPr id="4" name="Picture 3">
            <a:extLst>
              <a:ext uri="{FF2B5EF4-FFF2-40B4-BE49-F238E27FC236}">
                <a16:creationId xmlns:a16="http://schemas.microsoft.com/office/drawing/2014/main" id="{3D43963E-4377-4648-BF2A-8104F8495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639" y="4779683"/>
            <a:ext cx="2370025" cy="1318374"/>
          </a:xfrm>
          <a:prstGeom prst="rect">
            <a:avLst/>
          </a:prstGeom>
        </p:spPr>
      </p:pic>
      <p:pic>
        <p:nvPicPr>
          <p:cNvPr id="5" name="Picture 4">
            <a:extLst>
              <a:ext uri="{FF2B5EF4-FFF2-40B4-BE49-F238E27FC236}">
                <a16:creationId xmlns:a16="http://schemas.microsoft.com/office/drawing/2014/main" id="{81AEFE36-45B1-4F9C-88D7-8FBF76E6A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783" y="4650131"/>
            <a:ext cx="2827265" cy="1577477"/>
          </a:xfrm>
          <a:prstGeom prst="rect">
            <a:avLst/>
          </a:prstGeom>
        </p:spPr>
      </p:pic>
    </p:spTree>
    <p:custDataLst>
      <p:tags r:id="rId1"/>
    </p:custDataLst>
    <p:extLst>
      <p:ext uri="{BB962C8B-B14F-4D97-AF65-F5344CB8AC3E}">
        <p14:creationId xmlns:p14="http://schemas.microsoft.com/office/powerpoint/2010/main" val="52217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593C-4C58-4E0A-97E0-C387031593FD}"/>
              </a:ext>
            </a:extLst>
          </p:cNvPr>
          <p:cNvSpPr>
            <a:spLocks noGrp="1"/>
          </p:cNvSpPr>
          <p:nvPr>
            <p:ph type="title"/>
          </p:nvPr>
        </p:nvSpPr>
        <p:spPr>
          <a:xfrm>
            <a:off x="1023562" y="672895"/>
            <a:ext cx="10493524" cy="1485900"/>
          </a:xfrm>
        </p:spPr>
        <p:txBody>
          <a:bodyPr>
            <a:normAutofit/>
          </a:bodyPr>
          <a:lstStyle/>
          <a:p>
            <a:r>
              <a:rPr lang="en-US" dirty="0"/>
              <a:t>Graphing age adjustment</a:t>
            </a:r>
          </a:p>
        </p:txBody>
      </p:sp>
      <p:sp>
        <p:nvSpPr>
          <p:cNvPr id="17"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Content Placeholder 2">
            <a:extLst>
              <a:ext uri="{FF2B5EF4-FFF2-40B4-BE49-F238E27FC236}">
                <a16:creationId xmlns:a16="http://schemas.microsoft.com/office/drawing/2014/main" id="{EC6AACC9-E32B-422B-ADAE-E28E11B1CD04}"/>
              </a:ext>
            </a:extLst>
          </p:cNvPr>
          <p:cNvSpPr>
            <a:spLocks noGrp="1"/>
          </p:cNvSpPr>
          <p:nvPr>
            <p:ph idx="1"/>
          </p:nvPr>
        </p:nvSpPr>
        <p:spPr>
          <a:xfrm>
            <a:off x="1023562" y="1415844"/>
            <a:ext cx="6185106" cy="5442155"/>
          </a:xfrm>
        </p:spPr>
        <p:txBody>
          <a:bodyPr>
            <a:normAutofit fontScale="92500" lnSpcReduction="10000"/>
          </a:bodyPr>
          <a:lstStyle/>
          <a:p>
            <a:r>
              <a:rPr lang="en-US" dirty="0"/>
              <a:t>Age adjustment means you are adjusting the graphs to accommodate the difference between the infant’s actual age and the age they would be if they had been born on their due date.</a:t>
            </a:r>
          </a:p>
          <a:p>
            <a:pPr lvl="1"/>
            <a:r>
              <a:rPr lang="en-US" dirty="0"/>
              <a:t>Chronological age = the age since birth, their actual age in days</a:t>
            </a:r>
          </a:p>
          <a:p>
            <a:pPr lvl="1"/>
            <a:r>
              <a:rPr lang="en-US" dirty="0"/>
              <a:t>Adjusted age = the chronological age minus the number of weeks that they were born preterm.</a:t>
            </a:r>
          </a:p>
          <a:p>
            <a:pPr marL="0" indent="0">
              <a:buNone/>
            </a:pPr>
            <a:r>
              <a:rPr lang="en-US" sz="1800" b="1" dirty="0"/>
              <a:t>Example:</a:t>
            </a:r>
          </a:p>
          <a:p>
            <a:r>
              <a:rPr lang="en-US" sz="1900" dirty="0"/>
              <a:t>Taylor was born on 1/1/2020 (Actual Delivery Date or ADD).</a:t>
            </a:r>
          </a:p>
          <a:p>
            <a:r>
              <a:rPr lang="en-US" sz="1900" dirty="0"/>
              <a:t>Taylor’s due date was  1/29/2020 (Estimated Delivery Date or EDD).</a:t>
            </a:r>
          </a:p>
          <a:p>
            <a:r>
              <a:rPr lang="en-US" sz="1900" dirty="0"/>
              <a:t>Taylor was born 4 weeks before his due date. </a:t>
            </a:r>
          </a:p>
          <a:p>
            <a:r>
              <a:rPr lang="en-US" sz="1900" dirty="0"/>
              <a:t>On 2/26/2020, Taylor’s chronological age is two months.</a:t>
            </a:r>
          </a:p>
          <a:p>
            <a:r>
              <a:rPr lang="en-US" sz="1900" dirty="0"/>
              <a:t>When you subtract 4 weeks for Taylor’s early delivery, on 2/26/2020 his adjusted age would be one month.</a:t>
            </a:r>
          </a:p>
        </p:txBody>
      </p:sp>
      <p:grpSp>
        <p:nvGrpSpPr>
          <p:cNvPr id="21" name="Group 20">
            <a:extLst>
              <a:ext uri="{FF2B5EF4-FFF2-40B4-BE49-F238E27FC236}">
                <a16:creationId xmlns:a16="http://schemas.microsoft.com/office/drawing/2014/main" id="{67A26565-F115-494E-B236-B8696CEC6BF4}"/>
              </a:ext>
            </a:extLst>
          </p:cNvPr>
          <p:cNvGrpSpPr/>
          <p:nvPr/>
        </p:nvGrpSpPr>
        <p:grpSpPr>
          <a:xfrm>
            <a:off x="7093210" y="2132449"/>
            <a:ext cx="5226111" cy="4052656"/>
            <a:chOff x="6965889" y="2158795"/>
            <a:chExt cx="5226111" cy="4052656"/>
          </a:xfrm>
        </p:grpSpPr>
        <p:pic>
          <p:nvPicPr>
            <p:cNvPr id="13" name="Picture 12" descr="A close up of a keyboard&#10;&#10;Description automatically generated">
              <a:extLst>
                <a:ext uri="{FF2B5EF4-FFF2-40B4-BE49-F238E27FC236}">
                  <a16:creationId xmlns:a16="http://schemas.microsoft.com/office/drawing/2014/main" id="{885B15CA-05D7-43A2-9916-97C946C9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889" y="2158795"/>
              <a:ext cx="5226111" cy="4052656"/>
            </a:xfrm>
            <a:prstGeom prst="rect">
              <a:avLst/>
            </a:prstGeom>
          </p:spPr>
        </p:pic>
        <p:grpSp>
          <p:nvGrpSpPr>
            <p:cNvPr id="20" name="Group 19">
              <a:extLst>
                <a:ext uri="{FF2B5EF4-FFF2-40B4-BE49-F238E27FC236}">
                  <a16:creationId xmlns:a16="http://schemas.microsoft.com/office/drawing/2014/main" id="{7DDD06B9-0695-489F-A35E-CE9DBAE45BBD}"/>
                </a:ext>
              </a:extLst>
            </p:cNvPr>
            <p:cNvGrpSpPr/>
            <p:nvPr/>
          </p:nvGrpSpPr>
          <p:grpSpPr>
            <a:xfrm>
              <a:off x="9108492" y="2887294"/>
              <a:ext cx="835980" cy="3242425"/>
              <a:chOff x="9108492" y="2887294"/>
              <a:chExt cx="835980" cy="3242425"/>
            </a:xfrm>
          </p:grpSpPr>
          <p:sp>
            <p:nvSpPr>
              <p:cNvPr id="6" name="Oval 5">
                <a:extLst>
                  <a:ext uri="{FF2B5EF4-FFF2-40B4-BE49-F238E27FC236}">
                    <a16:creationId xmlns:a16="http://schemas.microsoft.com/office/drawing/2014/main" id="{95B797A1-6551-4F03-9433-4D9514EE27E6}"/>
                  </a:ext>
                </a:extLst>
              </p:cNvPr>
              <p:cNvSpPr/>
              <p:nvPr/>
            </p:nvSpPr>
            <p:spPr>
              <a:xfrm>
                <a:off x="9198008" y="5372318"/>
                <a:ext cx="746464" cy="757401"/>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EDD</a:t>
                </a:r>
              </a:p>
            </p:txBody>
          </p:sp>
          <p:sp>
            <p:nvSpPr>
              <p:cNvPr id="16" name="Oval 15">
                <a:extLst>
                  <a:ext uri="{FF2B5EF4-FFF2-40B4-BE49-F238E27FC236}">
                    <a16:creationId xmlns:a16="http://schemas.microsoft.com/office/drawing/2014/main" id="{938BFDFC-3B9B-43C2-A825-0BC4D03E00C7}"/>
                  </a:ext>
                </a:extLst>
              </p:cNvPr>
              <p:cNvSpPr/>
              <p:nvPr/>
            </p:nvSpPr>
            <p:spPr>
              <a:xfrm>
                <a:off x="9108492" y="2887294"/>
                <a:ext cx="835980" cy="757401"/>
              </a:xfrm>
              <a:prstGeom prst="ellipse">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t>ADD</a:t>
                </a:r>
              </a:p>
            </p:txBody>
          </p:sp>
          <p:sp>
            <p:nvSpPr>
              <p:cNvPr id="9" name="Arrow: Down 8">
                <a:extLst>
                  <a:ext uri="{FF2B5EF4-FFF2-40B4-BE49-F238E27FC236}">
                    <a16:creationId xmlns:a16="http://schemas.microsoft.com/office/drawing/2014/main" id="{1467B4C8-6F92-49E6-A50D-AD9C8604BCAE}"/>
                  </a:ext>
                </a:extLst>
              </p:cNvPr>
              <p:cNvSpPr/>
              <p:nvPr/>
            </p:nvSpPr>
            <p:spPr>
              <a:xfrm>
                <a:off x="9328924" y="3429000"/>
                <a:ext cx="484632" cy="2123432"/>
              </a:xfrm>
              <a:prstGeom prst="downArrow">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400" dirty="0"/>
                  <a:t>Age Adjust</a:t>
                </a:r>
              </a:p>
            </p:txBody>
          </p:sp>
        </p:grpSp>
      </p:grpSp>
    </p:spTree>
    <p:custDataLst>
      <p:tags r:id="rId1"/>
    </p:custDataLst>
    <p:extLst>
      <p:ext uri="{BB962C8B-B14F-4D97-AF65-F5344CB8AC3E}">
        <p14:creationId xmlns:p14="http://schemas.microsoft.com/office/powerpoint/2010/main" val="3317172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4A28-49B9-4646-BD16-5A1EBCA0AF52}"/>
              </a:ext>
            </a:extLst>
          </p:cNvPr>
          <p:cNvSpPr>
            <a:spLocks noGrp="1"/>
          </p:cNvSpPr>
          <p:nvPr>
            <p:ph type="title"/>
          </p:nvPr>
        </p:nvSpPr>
        <p:spPr/>
        <p:txBody>
          <a:bodyPr/>
          <a:lstStyle/>
          <a:p>
            <a:r>
              <a:rPr lang="en-US" dirty="0"/>
              <a:t>How does age adjustment impact growth graphs?</a:t>
            </a:r>
          </a:p>
        </p:txBody>
      </p:sp>
      <p:sp>
        <p:nvSpPr>
          <p:cNvPr id="3" name="Content Placeholder 2">
            <a:extLst>
              <a:ext uri="{FF2B5EF4-FFF2-40B4-BE49-F238E27FC236}">
                <a16:creationId xmlns:a16="http://schemas.microsoft.com/office/drawing/2014/main" id="{082CC954-9D7A-4696-A22E-8635D6B10A27}"/>
              </a:ext>
            </a:extLst>
          </p:cNvPr>
          <p:cNvSpPr>
            <a:spLocks noGrp="1"/>
          </p:cNvSpPr>
          <p:nvPr>
            <p:ph idx="1"/>
          </p:nvPr>
        </p:nvSpPr>
        <p:spPr/>
        <p:txBody>
          <a:bodyPr>
            <a:normAutofit/>
          </a:bodyPr>
          <a:lstStyle/>
          <a:p>
            <a:r>
              <a:rPr lang="en-US" sz="2200" dirty="0"/>
              <a:t>Age adjustment is calculated by taking the number of weeks of prematurity and subtracting that from the chronological age as shown on the last slide.</a:t>
            </a:r>
          </a:p>
          <a:p>
            <a:pPr marL="0" indent="0">
              <a:buNone/>
            </a:pPr>
            <a:endParaRPr lang="en-US" sz="2200" dirty="0"/>
          </a:p>
        </p:txBody>
      </p:sp>
      <p:sp>
        <p:nvSpPr>
          <p:cNvPr id="5" name="Rectangle: Rounded Corners 4">
            <a:extLst>
              <a:ext uri="{FF2B5EF4-FFF2-40B4-BE49-F238E27FC236}">
                <a16:creationId xmlns:a16="http://schemas.microsoft.com/office/drawing/2014/main" id="{3D10F31F-4BC4-4CB7-9EFA-00E3B7CC9A77}"/>
              </a:ext>
            </a:extLst>
          </p:cNvPr>
          <p:cNvSpPr/>
          <p:nvPr/>
        </p:nvSpPr>
        <p:spPr>
          <a:xfrm>
            <a:off x="4429125" y="3317966"/>
            <a:ext cx="6661241" cy="285423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b="1" dirty="0"/>
              <a:t>Activity: Take a look at the 2 graphs on the next slide. </a:t>
            </a:r>
          </a:p>
          <a:p>
            <a:pPr marL="342900" indent="-342900">
              <a:buFont typeface="+mj-lt"/>
              <a:buAutoNum type="arabicPeriod"/>
            </a:pPr>
            <a:r>
              <a:rPr lang="en-US" sz="2400" b="1" dirty="0"/>
              <a:t>How did the percentiles change? </a:t>
            </a:r>
          </a:p>
          <a:p>
            <a:pPr marL="342900" indent="-342900">
              <a:buFont typeface="+mj-lt"/>
              <a:buAutoNum type="arabicPeriod"/>
            </a:pPr>
            <a:r>
              <a:rPr lang="en-US" sz="2400" b="1" dirty="0"/>
              <a:t>Would age adjustment make a difference in how you talk about the child's growth?</a:t>
            </a:r>
          </a:p>
        </p:txBody>
      </p:sp>
      <p:pic>
        <p:nvPicPr>
          <p:cNvPr id="4" name="Content Placeholder 4">
            <a:extLst>
              <a:ext uri="{FF2B5EF4-FFF2-40B4-BE49-F238E27FC236}">
                <a16:creationId xmlns:a16="http://schemas.microsoft.com/office/drawing/2014/main" id="{8BCA3B4D-7403-4522-A4C8-3265A5418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 y="3141617"/>
            <a:ext cx="3474720" cy="3474720"/>
          </a:xfrm>
          <a:prstGeom prst="rect">
            <a:avLst/>
          </a:prstGeom>
        </p:spPr>
      </p:pic>
    </p:spTree>
    <p:custDataLst>
      <p:tags r:id="rId1"/>
    </p:custDataLst>
    <p:extLst>
      <p:ext uri="{BB962C8B-B14F-4D97-AF65-F5344CB8AC3E}">
        <p14:creationId xmlns:p14="http://schemas.microsoft.com/office/powerpoint/2010/main" val="2032830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17B7-60AB-4E5A-92E9-3AA3A157F1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B9F791-875C-4C96-A1AD-0667916C466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F6B0080-4516-45CC-8C47-F04DF1318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78" y="-157316"/>
            <a:ext cx="5235222" cy="6858000"/>
          </a:xfrm>
          <a:prstGeom prst="rect">
            <a:avLst/>
          </a:prstGeom>
        </p:spPr>
      </p:pic>
      <p:pic>
        <p:nvPicPr>
          <p:cNvPr id="5" name="Picture 4">
            <a:extLst>
              <a:ext uri="{FF2B5EF4-FFF2-40B4-BE49-F238E27FC236}">
                <a16:creationId xmlns:a16="http://schemas.microsoft.com/office/drawing/2014/main" id="{D23011DA-8E8C-4075-BD1F-83DB107E3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822" y="0"/>
            <a:ext cx="5221111" cy="6858000"/>
          </a:xfrm>
          <a:prstGeom prst="rect">
            <a:avLst/>
          </a:prstGeom>
        </p:spPr>
      </p:pic>
      <p:pic>
        <p:nvPicPr>
          <p:cNvPr id="7" name="Picture 6">
            <a:extLst>
              <a:ext uri="{FF2B5EF4-FFF2-40B4-BE49-F238E27FC236}">
                <a16:creationId xmlns:a16="http://schemas.microsoft.com/office/drawing/2014/main" id="{BE7F5836-4298-4DB3-BC6C-63E61FC1B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039" y="769563"/>
            <a:ext cx="2370025" cy="1318374"/>
          </a:xfrm>
          <a:prstGeom prst="rect">
            <a:avLst/>
          </a:prstGeom>
        </p:spPr>
      </p:pic>
    </p:spTree>
    <p:custDataLst>
      <p:tags r:id="rId1"/>
    </p:custDataLst>
    <p:extLst>
      <p:ext uri="{BB962C8B-B14F-4D97-AF65-F5344CB8AC3E}">
        <p14:creationId xmlns:p14="http://schemas.microsoft.com/office/powerpoint/2010/main" val="2751418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DF0A-CC63-421C-952B-EF739559BF5F}"/>
              </a:ext>
            </a:extLst>
          </p:cNvPr>
          <p:cNvSpPr>
            <a:spLocks noGrp="1"/>
          </p:cNvSpPr>
          <p:nvPr>
            <p:ph type="title"/>
          </p:nvPr>
        </p:nvSpPr>
        <p:spPr/>
        <p:txBody>
          <a:bodyPr>
            <a:normAutofit/>
          </a:bodyPr>
          <a:lstStyle/>
          <a:p>
            <a:r>
              <a:rPr lang="en-US" cap="none" dirty="0"/>
              <a:t>Making sure the data is correct</a:t>
            </a:r>
          </a:p>
        </p:txBody>
      </p:sp>
      <p:sp>
        <p:nvSpPr>
          <p:cNvPr id="3" name="Text Placeholder 2">
            <a:extLst>
              <a:ext uri="{FF2B5EF4-FFF2-40B4-BE49-F238E27FC236}">
                <a16:creationId xmlns:a16="http://schemas.microsoft.com/office/drawing/2014/main" id="{41C05CFC-3B8E-45CE-A3A8-B7B4FA6E1C6A}"/>
              </a:ext>
            </a:extLst>
          </p:cNvPr>
          <p:cNvSpPr>
            <a:spLocks noGrp="1"/>
          </p:cNvSpPr>
          <p:nvPr>
            <p:ph type="body" idx="1"/>
          </p:nvPr>
        </p:nvSpPr>
        <p:spPr/>
        <p:txBody>
          <a:bodyPr/>
          <a:lstStyle/>
          <a:p>
            <a:endParaRPr lang="en-US"/>
          </a:p>
        </p:txBody>
      </p:sp>
      <p:pic>
        <p:nvPicPr>
          <p:cNvPr id="4" name="Content Placeholder 4" descr="A close up of a logo&#10;&#10;Description automatically generated">
            <a:extLst>
              <a:ext uri="{FF2B5EF4-FFF2-40B4-BE49-F238E27FC236}">
                <a16:creationId xmlns:a16="http://schemas.microsoft.com/office/drawing/2014/main" id="{F4EFFC63-CD94-40EA-B53A-37FA7BC7F0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063" r="94896">
                        <a14:foregroundMark x1="92917" y1="60370" x2="92917" y2="60370"/>
                        <a14:foregroundMark x1="8125" y1="60926" x2="8125" y2="60926"/>
                        <a14:foregroundMark x1="94896" y1="52593" x2="94896" y2="52593"/>
                        <a14:foregroundMark x1="4479" y1="53519" x2="4479" y2="53519"/>
                        <a14:foregroundMark x1="4063" y1="59815" x2="4063" y2="59815"/>
                        <a14:foregroundMark x1="94688" y1="39815" x2="94688" y2="39815"/>
                        <a14:foregroundMark x1="88438" y1="42037" x2="88438" y2="42037"/>
                        <a14:foregroundMark x1="86667" y1="39074" x2="86667" y2="39074"/>
                        <a14:foregroundMark x1="84583" y1="35556" x2="84583" y2="35556"/>
                        <a14:foregroundMark x1="79896" y1="39074" x2="79896" y2="39074"/>
                        <a14:foregroundMark x1="73438" y1="38889" x2="73438" y2="38889"/>
                        <a14:foregroundMark x1="69271" y1="39630" x2="69271" y2="39630"/>
                        <a14:foregroundMark x1="63438" y1="40370" x2="63438" y2="40370"/>
                        <a14:foregroundMark x1="65104" y1="38889" x2="65104" y2="38889"/>
                        <a14:foregroundMark x1="58854" y1="39630" x2="58854" y2="39630"/>
                        <a14:foregroundMark x1="54167" y1="39630" x2="54167" y2="39630"/>
                        <a14:foregroundMark x1="50104" y1="41296" x2="50104" y2="41296"/>
                        <a14:foregroundMark x1="46146" y1="38889" x2="46146" y2="38889"/>
                        <a14:foregroundMark x1="41667" y1="39444" x2="41667" y2="39444"/>
                        <a14:foregroundMark x1="36979" y1="43333" x2="36979" y2="43333"/>
                        <a14:foregroundMark x1="35000" y1="39444" x2="35000" y2="39444"/>
                        <a14:foregroundMark x1="31146" y1="40370" x2="31146" y2="40370"/>
                        <a14:foregroundMark x1="28646" y1="35926" x2="28646" y2="35926"/>
                        <a14:foregroundMark x1="27292" y1="39630" x2="27292" y2="39630"/>
                        <a14:foregroundMark x1="20104" y1="38333" x2="20104" y2="38333"/>
                        <a14:foregroundMark x1="17813" y1="35926" x2="17813" y2="35926"/>
                        <a14:foregroundMark x1="16042" y1="36481" x2="16042" y2="36481"/>
                        <a14:foregroundMark x1="13750" y1="37778" x2="13750" y2="37778"/>
                        <a14:foregroundMark x1="11354" y1="42593" x2="11354" y2="42593"/>
                        <a14:foregroundMark x1="9271" y1="36481" x2="9271" y2="36481"/>
                        <a14:foregroundMark x1="24271" y1="35556" x2="24271" y2="35556"/>
                        <a14:foregroundMark x1="5417" y1="42037" x2="5417" y2="42037"/>
                        <a14:foregroundMark x1="32604" y1="36111" x2="32604" y2="36111"/>
                        <a14:foregroundMark x1="39271" y1="36111" x2="39271" y2="36111"/>
                        <a14:foregroundMark x1="44167" y1="36481" x2="44167" y2="36481"/>
                        <a14:foregroundMark x1="56250" y1="35926" x2="56250" y2="35926"/>
                        <a14:foregroundMark x1="60625" y1="36111" x2="60625" y2="36111"/>
                        <a14:foregroundMark x1="67188" y1="35926" x2="67188" y2="35926"/>
                        <a14:foregroundMark x1="71667" y1="35370" x2="71667" y2="35370"/>
                        <a14:foregroundMark x1="75729" y1="35926" x2="75729" y2="35926"/>
                        <a14:foregroundMark x1="81979" y1="35926" x2="81979" y2="35926"/>
                        <a14:foregroundMark x1="91042" y1="35556" x2="91042" y2="35556"/>
                      </a14:backgroundRemoval>
                    </a14:imgEffect>
                  </a14:imgLayer>
                </a14:imgProps>
              </a:ext>
              <a:ext uri="{28A0092B-C50C-407E-A947-70E740481C1C}">
                <a14:useLocalDpi xmlns:a14="http://schemas.microsoft.com/office/drawing/2010/main" val="0"/>
              </a:ext>
            </a:extLst>
          </a:blip>
          <a:srcRect t="31915" b="32979"/>
          <a:stretch/>
        </p:blipFill>
        <p:spPr>
          <a:xfrm rot="16200000">
            <a:off x="8243508" y="2493981"/>
            <a:ext cx="6366933" cy="1257301"/>
          </a:xfrm>
          <a:prstGeom prst="rect">
            <a:avLst/>
          </a:prstGeom>
        </p:spPr>
      </p:pic>
    </p:spTree>
    <p:custDataLst>
      <p:tags r:id="rId1"/>
    </p:custDataLst>
    <p:extLst>
      <p:ext uri="{BB962C8B-B14F-4D97-AF65-F5344CB8AC3E}">
        <p14:creationId xmlns:p14="http://schemas.microsoft.com/office/powerpoint/2010/main" val="377652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E18-6192-444D-B6EE-E71797F289CE}"/>
              </a:ext>
            </a:extLst>
          </p:cNvPr>
          <p:cNvSpPr>
            <a:spLocks noGrp="1"/>
          </p:cNvSpPr>
          <p:nvPr>
            <p:ph type="title"/>
          </p:nvPr>
        </p:nvSpPr>
        <p:spPr/>
        <p:txBody>
          <a:bodyPr/>
          <a:lstStyle/>
          <a:p>
            <a:r>
              <a:rPr lang="en-US" dirty="0"/>
              <a:t>It starts with accurate technique</a:t>
            </a:r>
          </a:p>
        </p:txBody>
      </p:sp>
      <p:sp>
        <p:nvSpPr>
          <p:cNvPr id="3" name="Content Placeholder 2">
            <a:extLst>
              <a:ext uri="{FF2B5EF4-FFF2-40B4-BE49-F238E27FC236}">
                <a16:creationId xmlns:a16="http://schemas.microsoft.com/office/drawing/2014/main" id="{3CF3C9DF-CF6C-4BE1-BAE5-995CFE931253}"/>
              </a:ext>
            </a:extLst>
          </p:cNvPr>
          <p:cNvSpPr>
            <a:spLocks noGrp="1"/>
          </p:cNvSpPr>
          <p:nvPr>
            <p:ph sz="half" idx="1"/>
          </p:nvPr>
        </p:nvSpPr>
        <p:spPr>
          <a:xfrm>
            <a:off x="1371600" y="1597981"/>
            <a:ext cx="4447786" cy="4269420"/>
          </a:xfrm>
        </p:spPr>
        <p:txBody>
          <a:bodyPr>
            <a:normAutofit lnSpcReduction="10000"/>
          </a:bodyPr>
          <a:lstStyle/>
          <a:p>
            <a:r>
              <a:rPr lang="en-US" dirty="0"/>
              <a:t>Since risk factors are assigned based on measurements entered in TWIST, it is important that measurements are taken correctly.</a:t>
            </a:r>
          </a:p>
          <a:p>
            <a:r>
              <a:rPr lang="en-US" dirty="0"/>
              <a:t>Every 1/8 inch or ounce makes a difference.</a:t>
            </a:r>
          </a:p>
        </p:txBody>
      </p:sp>
      <p:sp>
        <p:nvSpPr>
          <p:cNvPr id="4" name="Content Placeholder 3">
            <a:extLst>
              <a:ext uri="{FF2B5EF4-FFF2-40B4-BE49-F238E27FC236}">
                <a16:creationId xmlns:a16="http://schemas.microsoft.com/office/drawing/2014/main" id="{2E260774-FC30-45E5-8EB1-A879512D6E12}"/>
              </a:ext>
            </a:extLst>
          </p:cNvPr>
          <p:cNvSpPr>
            <a:spLocks noGrp="1"/>
          </p:cNvSpPr>
          <p:nvPr>
            <p:ph sz="half" idx="2"/>
          </p:nvPr>
        </p:nvSpPr>
        <p:spPr>
          <a:xfrm>
            <a:off x="6525013" y="1597981"/>
            <a:ext cx="5454783" cy="5054654"/>
          </a:xfrm>
        </p:spPr>
        <p:txBody>
          <a:bodyPr>
            <a:normAutofit lnSpcReduction="10000"/>
          </a:bodyPr>
          <a:lstStyle/>
          <a:p>
            <a:r>
              <a:rPr lang="en-US" dirty="0"/>
              <a:t>Common errors</a:t>
            </a:r>
          </a:p>
          <a:p>
            <a:pPr lvl="1"/>
            <a:r>
              <a:rPr lang="en-US" dirty="0"/>
              <a:t>Leaving on heavy clothing and/or shoes when weighing</a:t>
            </a:r>
          </a:p>
          <a:p>
            <a:pPr lvl="1"/>
            <a:r>
              <a:rPr lang="en-US" dirty="0"/>
              <a:t>Leaving on wet or dirty diapers when weighing</a:t>
            </a:r>
          </a:p>
          <a:p>
            <a:pPr lvl="1"/>
            <a:r>
              <a:rPr lang="en-US" dirty="0"/>
              <a:t>Holding something while being weighed</a:t>
            </a:r>
          </a:p>
          <a:p>
            <a:pPr lvl="1"/>
            <a:r>
              <a:rPr lang="en-US" dirty="0"/>
              <a:t>Forgetting to have a caregiver hold the infants head against the head board when measuring length</a:t>
            </a:r>
          </a:p>
          <a:p>
            <a:pPr lvl="1"/>
            <a:r>
              <a:rPr lang="en-US" dirty="0"/>
              <a:t>Not holding both legs straight when measuring infants</a:t>
            </a:r>
          </a:p>
          <a:p>
            <a:pPr lvl="1"/>
            <a:r>
              <a:rPr lang="en-US" dirty="0"/>
              <a:t> Not removing hats or hair accessories when measuring height</a:t>
            </a:r>
          </a:p>
          <a:p>
            <a:r>
              <a:rPr lang="en-US" dirty="0"/>
              <a:t>What issues do you have with taking measurements?</a:t>
            </a:r>
          </a:p>
        </p:txBody>
      </p:sp>
      <p:pic>
        <p:nvPicPr>
          <p:cNvPr id="6" name="Picture 5" descr="A drawing of a cartoon character&#10;&#10;Description automatically generated">
            <a:extLst>
              <a:ext uri="{FF2B5EF4-FFF2-40B4-BE49-F238E27FC236}">
                <a16:creationId xmlns:a16="http://schemas.microsoft.com/office/drawing/2014/main" id="{01B9C264-3689-4BDA-A899-8E75B40AE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524433"/>
            <a:ext cx="1962150" cy="3200400"/>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B837382B-31B2-4492-AAEA-2B484E611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493" y="3524432"/>
            <a:ext cx="2782957" cy="3200401"/>
          </a:xfrm>
          <a:prstGeom prst="rect">
            <a:avLst/>
          </a:prstGeom>
        </p:spPr>
      </p:pic>
    </p:spTree>
    <p:custDataLst>
      <p:tags r:id="rId1"/>
    </p:custDataLst>
    <p:extLst>
      <p:ext uri="{BB962C8B-B14F-4D97-AF65-F5344CB8AC3E}">
        <p14:creationId xmlns:p14="http://schemas.microsoft.com/office/powerpoint/2010/main" val="2629161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7A75-F39B-4B4F-8C60-26FC5406F9F2}"/>
              </a:ext>
            </a:extLst>
          </p:cNvPr>
          <p:cNvSpPr>
            <a:spLocks noGrp="1"/>
          </p:cNvSpPr>
          <p:nvPr>
            <p:ph type="title"/>
          </p:nvPr>
        </p:nvSpPr>
        <p:spPr/>
        <p:txBody>
          <a:bodyPr/>
          <a:lstStyle/>
          <a:p>
            <a:r>
              <a:rPr lang="en-US" dirty="0"/>
              <a:t>Importance of accurate documentation</a:t>
            </a:r>
          </a:p>
        </p:txBody>
      </p:sp>
      <p:sp>
        <p:nvSpPr>
          <p:cNvPr id="4" name="Content Placeholder 3">
            <a:extLst>
              <a:ext uri="{FF2B5EF4-FFF2-40B4-BE49-F238E27FC236}">
                <a16:creationId xmlns:a16="http://schemas.microsoft.com/office/drawing/2014/main" id="{FCDB286B-5763-4522-864A-829E1AAE1A5B}"/>
              </a:ext>
            </a:extLst>
          </p:cNvPr>
          <p:cNvSpPr>
            <a:spLocks noGrp="1"/>
          </p:cNvSpPr>
          <p:nvPr>
            <p:ph sz="half" idx="1"/>
          </p:nvPr>
        </p:nvSpPr>
        <p:spPr>
          <a:xfrm>
            <a:off x="1371600" y="1846555"/>
            <a:ext cx="4447786" cy="4020845"/>
          </a:xfrm>
        </p:spPr>
        <p:txBody>
          <a:bodyPr>
            <a:normAutofit/>
          </a:bodyPr>
          <a:lstStyle/>
          <a:p>
            <a:r>
              <a:rPr lang="en-US" dirty="0"/>
              <a:t>TWIST calculates risk based on what you enter, so if you enter it wrong the calculation is wrong.</a:t>
            </a:r>
          </a:p>
        </p:txBody>
      </p:sp>
      <p:sp>
        <p:nvSpPr>
          <p:cNvPr id="5" name="Content Placeholder 4">
            <a:extLst>
              <a:ext uri="{FF2B5EF4-FFF2-40B4-BE49-F238E27FC236}">
                <a16:creationId xmlns:a16="http://schemas.microsoft.com/office/drawing/2014/main" id="{55035DAB-AA30-417B-A372-439CAC06A63D}"/>
              </a:ext>
            </a:extLst>
          </p:cNvPr>
          <p:cNvSpPr>
            <a:spLocks noGrp="1"/>
          </p:cNvSpPr>
          <p:nvPr>
            <p:ph sz="half" idx="2"/>
          </p:nvPr>
        </p:nvSpPr>
        <p:spPr>
          <a:xfrm>
            <a:off x="6525402" y="1846555"/>
            <a:ext cx="5257626" cy="4714043"/>
          </a:xfrm>
        </p:spPr>
        <p:txBody>
          <a:bodyPr>
            <a:normAutofit/>
          </a:bodyPr>
          <a:lstStyle/>
          <a:p>
            <a:r>
              <a:rPr lang="en-US" dirty="0"/>
              <a:t>Common errors</a:t>
            </a:r>
          </a:p>
          <a:p>
            <a:pPr lvl="1"/>
            <a:r>
              <a:rPr lang="en-US" dirty="0"/>
              <a:t>Not double-checking any measurement that seems wrong.</a:t>
            </a:r>
          </a:p>
          <a:p>
            <a:pPr lvl="1"/>
            <a:r>
              <a:rPr lang="en-US" dirty="0"/>
              <a:t>Entering a decimal measurement as ounces (e.g. .2 pounds is 3 ounces, not 2 ounces).</a:t>
            </a:r>
          </a:p>
          <a:p>
            <a:pPr lvl="1"/>
            <a:r>
              <a:rPr lang="en-US" dirty="0"/>
              <a:t>Not writing the measurements down, and entering them from memory.</a:t>
            </a:r>
          </a:p>
          <a:p>
            <a:pPr lvl="1"/>
            <a:r>
              <a:rPr lang="en-US" dirty="0"/>
              <a:t>Not double-checking that what you entered matches the measurements you took.</a:t>
            </a:r>
          </a:p>
          <a:p>
            <a:pPr lvl="1"/>
            <a:r>
              <a:rPr lang="en-US" dirty="0"/>
              <a:t>Rounding measurements up or down.</a:t>
            </a:r>
          </a:p>
          <a:p>
            <a:pPr lvl="1"/>
            <a:r>
              <a:rPr lang="en-US" dirty="0"/>
              <a:t>Mixing up </a:t>
            </a:r>
            <a:r>
              <a:rPr lang="en-US" b="1" i="0" dirty="0" err="1"/>
              <a:t>lbs</a:t>
            </a:r>
            <a:r>
              <a:rPr lang="en-US" dirty="0"/>
              <a:t> with </a:t>
            </a:r>
            <a:r>
              <a:rPr lang="en-US" b="1" i="0" dirty="0"/>
              <a:t>kg</a:t>
            </a:r>
            <a:r>
              <a:rPr lang="en-US" dirty="0"/>
              <a:t> or </a:t>
            </a:r>
            <a:r>
              <a:rPr lang="en-US" b="1" i="0" dirty="0"/>
              <a:t>in</a:t>
            </a:r>
            <a:r>
              <a:rPr lang="en-US" dirty="0"/>
              <a:t> with </a:t>
            </a:r>
            <a:r>
              <a:rPr lang="en-US" b="1" i="0" dirty="0"/>
              <a:t>cm.</a:t>
            </a:r>
          </a:p>
        </p:txBody>
      </p:sp>
      <p:pic>
        <p:nvPicPr>
          <p:cNvPr id="7" name="Picture 6" descr="A picture containing person&#10;&#10;Description automatically generated">
            <a:extLst>
              <a:ext uri="{FF2B5EF4-FFF2-40B4-BE49-F238E27FC236}">
                <a16:creationId xmlns:a16="http://schemas.microsoft.com/office/drawing/2014/main" id="{3784BBD0-5F69-4A1B-95A4-689A806CD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79" y="2885242"/>
            <a:ext cx="4633834" cy="3087348"/>
          </a:xfrm>
          <a:prstGeom prst="rect">
            <a:avLst/>
          </a:prstGeom>
        </p:spPr>
      </p:pic>
      <p:pic>
        <p:nvPicPr>
          <p:cNvPr id="9" name="Picture 8" descr="A picture containing wall, indoor, clock, object&#10;&#10;Description automatically generated">
            <a:extLst>
              <a:ext uri="{FF2B5EF4-FFF2-40B4-BE49-F238E27FC236}">
                <a16:creationId xmlns:a16="http://schemas.microsoft.com/office/drawing/2014/main" id="{619AFA8E-EB58-4ED7-AD9D-E52EC0F4A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338" y="4274173"/>
            <a:ext cx="3560064" cy="2737104"/>
          </a:xfrm>
          <a:prstGeom prst="rect">
            <a:avLst/>
          </a:prstGeom>
        </p:spPr>
      </p:pic>
    </p:spTree>
    <p:custDataLst>
      <p:tags r:id="rId1"/>
    </p:custDataLst>
    <p:extLst>
      <p:ext uri="{BB962C8B-B14F-4D97-AF65-F5344CB8AC3E}">
        <p14:creationId xmlns:p14="http://schemas.microsoft.com/office/powerpoint/2010/main" val="238023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B7AD-7CD2-433A-9179-4FF3404B5C59}"/>
              </a:ext>
            </a:extLst>
          </p:cNvPr>
          <p:cNvSpPr>
            <a:spLocks noGrp="1"/>
          </p:cNvSpPr>
          <p:nvPr>
            <p:ph type="title"/>
          </p:nvPr>
        </p:nvSpPr>
        <p:spPr>
          <a:xfrm>
            <a:off x="1127464" y="355107"/>
            <a:ext cx="5326602" cy="6125591"/>
          </a:xfrm>
        </p:spPr>
        <p:txBody>
          <a:bodyPr>
            <a:normAutofit fontScale="90000"/>
          </a:bodyPr>
          <a:lstStyle/>
          <a:p>
            <a:r>
              <a:rPr lang="en-US" dirty="0"/>
              <a:t>Growth is something caregivers can see.</a:t>
            </a:r>
            <a:br>
              <a:rPr lang="en-US" dirty="0"/>
            </a:br>
            <a:br>
              <a:rPr lang="en-US" dirty="0"/>
            </a:br>
            <a:r>
              <a:rPr lang="en-US" dirty="0"/>
              <a:t>They understand that increases are expected and good.</a:t>
            </a:r>
            <a:br>
              <a:rPr lang="en-US" dirty="0"/>
            </a:br>
            <a:br>
              <a:rPr lang="en-US" dirty="0"/>
            </a:br>
            <a:r>
              <a:rPr lang="en-US" dirty="0"/>
              <a:t>They can share this information with others who love their child.</a:t>
            </a:r>
          </a:p>
        </p:txBody>
      </p:sp>
      <p:pic>
        <p:nvPicPr>
          <p:cNvPr id="4" name="Picture 3">
            <a:extLst>
              <a:ext uri="{FF2B5EF4-FFF2-40B4-BE49-F238E27FC236}">
                <a16:creationId xmlns:a16="http://schemas.microsoft.com/office/drawing/2014/main" id="{1D991357-6184-4487-8ECC-C5E2C90EB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227" y="0"/>
            <a:ext cx="5570773" cy="6858000"/>
          </a:xfrm>
          <a:prstGeom prst="rect">
            <a:avLst/>
          </a:prstGeom>
        </p:spPr>
      </p:pic>
    </p:spTree>
    <p:custDataLst>
      <p:tags r:id="rId1"/>
    </p:custDataLst>
    <p:extLst>
      <p:ext uri="{BB962C8B-B14F-4D97-AF65-F5344CB8AC3E}">
        <p14:creationId xmlns:p14="http://schemas.microsoft.com/office/powerpoint/2010/main" val="300045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892C-A0BE-4A94-9E82-B87BBF802CF9}"/>
              </a:ext>
            </a:extLst>
          </p:cNvPr>
          <p:cNvSpPr>
            <a:spLocks noGrp="1"/>
          </p:cNvSpPr>
          <p:nvPr>
            <p:ph type="title"/>
          </p:nvPr>
        </p:nvSpPr>
        <p:spPr/>
        <p:txBody>
          <a:bodyPr>
            <a:normAutofit/>
          </a:bodyPr>
          <a:lstStyle/>
          <a:p>
            <a:r>
              <a:rPr lang="en-US" dirty="0"/>
              <a:t>When to recheck measurements</a:t>
            </a:r>
          </a:p>
        </p:txBody>
      </p:sp>
      <p:sp>
        <p:nvSpPr>
          <p:cNvPr id="4" name="Content Placeholder 3">
            <a:extLst>
              <a:ext uri="{FF2B5EF4-FFF2-40B4-BE49-F238E27FC236}">
                <a16:creationId xmlns:a16="http://schemas.microsoft.com/office/drawing/2014/main" id="{D5E0D39A-A8F2-4F48-8ED8-54BD62E46B9D}"/>
              </a:ext>
            </a:extLst>
          </p:cNvPr>
          <p:cNvSpPr>
            <a:spLocks noGrp="1"/>
          </p:cNvSpPr>
          <p:nvPr>
            <p:ph sz="half" idx="1"/>
          </p:nvPr>
        </p:nvSpPr>
        <p:spPr>
          <a:xfrm>
            <a:off x="1371599" y="1978426"/>
            <a:ext cx="5316583" cy="3581401"/>
          </a:xfrm>
        </p:spPr>
        <p:txBody>
          <a:bodyPr/>
          <a:lstStyle/>
          <a:p>
            <a:r>
              <a:rPr lang="en-US" dirty="0"/>
              <a:t>Sometimes we need to re-do measurements, if growth patterns look off.</a:t>
            </a:r>
          </a:p>
        </p:txBody>
      </p:sp>
      <p:sp>
        <p:nvSpPr>
          <p:cNvPr id="5" name="Content Placeholder 4">
            <a:extLst>
              <a:ext uri="{FF2B5EF4-FFF2-40B4-BE49-F238E27FC236}">
                <a16:creationId xmlns:a16="http://schemas.microsoft.com/office/drawing/2014/main" id="{7B04E93F-77FF-4BF2-8449-953327C8C364}"/>
              </a:ext>
            </a:extLst>
          </p:cNvPr>
          <p:cNvSpPr>
            <a:spLocks noGrp="1"/>
          </p:cNvSpPr>
          <p:nvPr>
            <p:ph sz="half" idx="2"/>
          </p:nvPr>
        </p:nvSpPr>
        <p:spPr>
          <a:xfrm>
            <a:off x="7074846" y="2171700"/>
            <a:ext cx="4933534" cy="3581401"/>
          </a:xfrm>
        </p:spPr>
        <p:txBody>
          <a:bodyPr/>
          <a:lstStyle/>
          <a:p>
            <a:r>
              <a:rPr lang="en-US" dirty="0"/>
              <a:t>Times to recheck:</a:t>
            </a:r>
          </a:p>
          <a:p>
            <a:pPr lvl="1"/>
            <a:r>
              <a:rPr lang="en-US" dirty="0"/>
              <a:t>There is no change since the last measurements</a:t>
            </a:r>
          </a:p>
          <a:p>
            <a:pPr lvl="1"/>
            <a:r>
              <a:rPr lang="en-US" dirty="0"/>
              <a:t>The participant has “shrunk” or lost weight with no explanation</a:t>
            </a:r>
          </a:p>
          <a:p>
            <a:pPr lvl="1"/>
            <a:r>
              <a:rPr lang="en-US" dirty="0"/>
              <a:t>The percentiles (BMI, weight for age, length for age) shown in TWIST have changed significantly since the last measurements</a:t>
            </a:r>
          </a:p>
        </p:txBody>
      </p:sp>
      <p:pic>
        <p:nvPicPr>
          <p:cNvPr id="8" name="Picture 7">
            <a:extLst>
              <a:ext uri="{FF2B5EF4-FFF2-40B4-BE49-F238E27FC236}">
                <a16:creationId xmlns:a16="http://schemas.microsoft.com/office/drawing/2014/main" id="{0BBAD643-91D6-47E3-8711-645ADB901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48" y="2834641"/>
            <a:ext cx="6731801" cy="1837420"/>
          </a:xfrm>
          <a:prstGeom prst="rect">
            <a:avLst/>
          </a:prstGeom>
        </p:spPr>
      </p:pic>
      <p:sp>
        <p:nvSpPr>
          <p:cNvPr id="6" name="Callout: Up Arrow 5">
            <a:extLst>
              <a:ext uri="{FF2B5EF4-FFF2-40B4-BE49-F238E27FC236}">
                <a16:creationId xmlns:a16="http://schemas.microsoft.com/office/drawing/2014/main" id="{7B60CFE9-684D-4215-9313-D3DFA73FCB9A}"/>
              </a:ext>
            </a:extLst>
          </p:cNvPr>
          <p:cNvSpPr/>
          <p:nvPr/>
        </p:nvSpPr>
        <p:spPr>
          <a:xfrm>
            <a:off x="1291696" y="4139392"/>
            <a:ext cx="2371166" cy="887767"/>
          </a:xfrm>
          <a:prstGeom prst="up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Weight or height loss</a:t>
            </a:r>
          </a:p>
        </p:txBody>
      </p:sp>
      <p:sp>
        <p:nvSpPr>
          <p:cNvPr id="7" name="Callout: Up Arrow 6">
            <a:extLst>
              <a:ext uri="{FF2B5EF4-FFF2-40B4-BE49-F238E27FC236}">
                <a16:creationId xmlns:a16="http://schemas.microsoft.com/office/drawing/2014/main" id="{80EF3A8B-7BAA-4E10-B03A-D2D0B5012EBA}"/>
              </a:ext>
            </a:extLst>
          </p:cNvPr>
          <p:cNvSpPr/>
          <p:nvPr/>
        </p:nvSpPr>
        <p:spPr>
          <a:xfrm>
            <a:off x="5408311" y="4121307"/>
            <a:ext cx="2371166" cy="1260950"/>
          </a:xfrm>
          <a:prstGeom prst="up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Significant Percentile changes</a:t>
            </a:r>
          </a:p>
        </p:txBody>
      </p:sp>
    </p:spTree>
    <p:custDataLst>
      <p:tags r:id="rId1"/>
    </p:custDataLst>
    <p:extLst>
      <p:ext uri="{BB962C8B-B14F-4D97-AF65-F5344CB8AC3E}">
        <p14:creationId xmlns:p14="http://schemas.microsoft.com/office/powerpoint/2010/main" val="39774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6" name="Rectangle 15">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C66C8-DC4D-4CE1-B701-69DBDA3C87AF}"/>
              </a:ext>
            </a:extLst>
          </p:cNvPr>
          <p:cNvSpPr>
            <a:spLocks noGrp="1"/>
          </p:cNvSpPr>
          <p:nvPr>
            <p:ph type="title"/>
          </p:nvPr>
        </p:nvSpPr>
        <p:spPr>
          <a:xfrm>
            <a:off x="1423852" y="4690109"/>
            <a:ext cx="9836332" cy="982743"/>
          </a:xfrm>
        </p:spPr>
        <p:txBody>
          <a:bodyPr vert="horz" lIns="91440" tIns="45720" rIns="91440" bIns="45720" rtlCol="0" anchor="b">
            <a:noAutofit/>
          </a:bodyPr>
          <a:lstStyle/>
          <a:p>
            <a:pPr algn="ctr"/>
            <a:r>
              <a:rPr lang="en-US" sz="3600" dirty="0"/>
              <a:t>Use the growth grids to explore further if something looks odd.</a:t>
            </a:r>
          </a:p>
        </p:txBody>
      </p:sp>
      <p:sp>
        <p:nvSpPr>
          <p:cNvPr id="3" name="Content Placeholder 2">
            <a:extLst>
              <a:ext uri="{FF2B5EF4-FFF2-40B4-BE49-F238E27FC236}">
                <a16:creationId xmlns:a16="http://schemas.microsoft.com/office/drawing/2014/main" id="{F688E630-7EB6-4ACB-A412-8C0AEF845875}"/>
              </a:ext>
            </a:extLst>
          </p:cNvPr>
          <p:cNvSpPr>
            <a:spLocks noGrp="1"/>
          </p:cNvSpPr>
          <p:nvPr>
            <p:ph idx="1"/>
          </p:nvPr>
        </p:nvSpPr>
        <p:spPr>
          <a:xfrm>
            <a:off x="752857" y="5673730"/>
            <a:ext cx="10731565" cy="710820"/>
          </a:xfrm>
        </p:spPr>
        <p:txBody>
          <a:bodyPr vert="horz" lIns="91440" tIns="45720" rIns="91440" bIns="45720" rtlCol="0">
            <a:noAutofit/>
          </a:bodyPr>
          <a:lstStyle/>
          <a:p>
            <a:pPr marL="0" indent="0" algn="ctr">
              <a:lnSpc>
                <a:spcPct val="112000"/>
              </a:lnSpc>
              <a:spcBef>
                <a:spcPts val="0"/>
              </a:spcBef>
              <a:spcAft>
                <a:spcPts val="600"/>
              </a:spcAft>
              <a:buNone/>
            </a:pPr>
            <a:r>
              <a:rPr lang="en-US" dirty="0"/>
              <a:t>If you can’t tell from the percentiles, look for changes in patterns on the growth grids.</a:t>
            </a:r>
          </a:p>
          <a:p>
            <a:pPr marL="0" indent="0" algn="ctr">
              <a:lnSpc>
                <a:spcPct val="112000"/>
              </a:lnSpc>
              <a:spcBef>
                <a:spcPts val="0"/>
              </a:spcBef>
              <a:spcAft>
                <a:spcPts val="600"/>
              </a:spcAft>
              <a:buNone/>
            </a:pPr>
            <a:r>
              <a:rPr lang="en-US" dirty="0"/>
              <a:t>Which measurement might be an error?</a:t>
            </a:r>
          </a:p>
        </p:txBody>
      </p:sp>
      <p:pic>
        <p:nvPicPr>
          <p:cNvPr id="7" name="Picture 6" descr="A screenshot of a cell phone&#10;&#10;Description automatically generated">
            <a:extLst>
              <a:ext uri="{FF2B5EF4-FFF2-40B4-BE49-F238E27FC236}">
                <a16:creationId xmlns:a16="http://schemas.microsoft.com/office/drawing/2014/main" id="{B96AF398-6A7E-4A45-BBCD-8CF6BA9C8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19" y="156003"/>
            <a:ext cx="3203607" cy="4229186"/>
          </a:xfrm>
          <a:prstGeom prst="rect">
            <a:avLst/>
          </a:prstGeom>
        </p:spPr>
      </p:pic>
      <p:pic>
        <p:nvPicPr>
          <p:cNvPr id="5" name="Picture 4" descr="A close up of a map&#10;&#10;Description automatically generated">
            <a:extLst>
              <a:ext uri="{FF2B5EF4-FFF2-40B4-BE49-F238E27FC236}">
                <a16:creationId xmlns:a16="http://schemas.microsoft.com/office/drawing/2014/main" id="{DEC0C742-6446-49DE-BB3E-93D90DF14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886" y="156003"/>
            <a:ext cx="3291947" cy="4247674"/>
          </a:xfrm>
          <a:prstGeom prst="rect">
            <a:avLst/>
          </a:prstGeom>
        </p:spPr>
      </p:pic>
      <p:pic>
        <p:nvPicPr>
          <p:cNvPr id="6" name="Picture 5" descr="A screen shot of a cage&#10;&#10;Description automatically generated">
            <a:extLst>
              <a:ext uri="{FF2B5EF4-FFF2-40B4-BE49-F238E27FC236}">
                <a16:creationId xmlns:a16="http://schemas.microsoft.com/office/drawing/2014/main" id="{A7704EEE-E7AE-44A3-BC4D-0105F1999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447" y="156003"/>
            <a:ext cx="3277619" cy="4229186"/>
          </a:xfrm>
          <a:prstGeom prst="rect">
            <a:avLst/>
          </a:prstGeom>
        </p:spPr>
      </p:pic>
      <p:sp>
        <p:nvSpPr>
          <p:cNvPr id="18" name="Freeform: Shape 17">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0" name="Freeform: Shape 19">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custDataLst>
      <p:tags r:id="rId1"/>
    </p:custDataLst>
    <p:extLst>
      <p:ext uri="{BB962C8B-B14F-4D97-AF65-F5344CB8AC3E}">
        <p14:creationId xmlns:p14="http://schemas.microsoft.com/office/powerpoint/2010/main" val="3244936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BA303-B15A-436A-B23A-A03BF98607C8}"/>
              </a:ext>
            </a:extLst>
          </p:cNvPr>
          <p:cNvSpPr>
            <a:spLocks noGrp="1"/>
          </p:cNvSpPr>
          <p:nvPr>
            <p:ph type="title"/>
          </p:nvPr>
        </p:nvSpPr>
        <p:spPr>
          <a:xfrm>
            <a:off x="418011" y="338559"/>
            <a:ext cx="6570618" cy="1712310"/>
          </a:xfrm>
        </p:spPr>
        <p:txBody>
          <a:bodyPr>
            <a:noAutofit/>
          </a:bodyPr>
          <a:lstStyle/>
          <a:p>
            <a:r>
              <a:rPr lang="en-US" sz="4000" dirty="0"/>
              <a:t>Fixing or removing errors from incorrect measurements or inaccurate data entry</a:t>
            </a:r>
          </a:p>
        </p:txBody>
      </p:sp>
      <p:sp>
        <p:nvSpPr>
          <p:cNvPr id="3" name="Content Placeholder 2">
            <a:extLst>
              <a:ext uri="{FF2B5EF4-FFF2-40B4-BE49-F238E27FC236}">
                <a16:creationId xmlns:a16="http://schemas.microsoft.com/office/drawing/2014/main" id="{3FBF3705-A32D-4D12-972A-421D68D27787}"/>
              </a:ext>
            </a:extLst>
          </p:cNvPr>
          <p:cNvSpPr>
            <a:spLocks noGrp="1"/>
          </p:cNvSpPr>
          <p:nvPr>
            <p:ph idx="1"/>
          </p:nvPr>
        </p:nvSpPr>
        <p:spPr>
          <a:xfrm>
            <a:off x="784743" y="1720645"/>
            <a:ext cx="5793475" cy="4699820"/>
          </a:xfrm>
        </p:spPr>
        <p:txBody>
          <a:bodyPr>
            <a:normAutofit/>
          </a:bodyPr>
          <a:lstStyle/>
          <a:p>
            <a:endParaRPr lang="en-US" sz="1400" dirty="0"/>
          </a:p>
          <a:p>
            <a:r>
              <a:rPr lang="en-US" dirty="0"/>
              <a:t>You can correct data entry errors or measurement errors in TWIST on the same day that the entry occurred. After that, the data becomes a permanent part of the participant’s record.</a:t>
            </a:r>
          </a:p>
          <a:p>
            <a:pPr lvl="1"/>
            <a:r>
              <a:rPr lang="en-US" dirty="0"/>
              <a:t>Document the error in Medical Notes on the Medical Data screen if it is discovered later.</a:t>
            </a:r>
          </a:p>
          <a:p>
            <a:r>
              <a:rPr lang="en-US" dirty="0"/>
              <a:t>Changing the measurement in TWIST </a:t>
            </a:r>
            <a:r>
              <a:rPr lang="en-US" b="1" dirty="0"/>
              <a:t>does not </a:t>
            </a:r>
            <a:r>
              <a:rPr lang="en-US" dirty="0"/>
              <a:t>correct any errors in risk assignment.</a:t>
            </a:r>
          </a:p>
          <a:p>
            <a:pPr lvl="1"/>
            <a:r>
              <a:rPr lang="en-US" dirty="0"/>
              <a:t>If you make any changes to measurements, you must also review the risks that were assigned and make corrections if needed</a:t>
            </a:r>
            <a:r>
              <a:rPr lang="en-US" sz="1800" dirty="0"/>
              <a:t>.</a:t>
            </a:r>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3F01BFFA-D57A-4C62-8BF7-D18E03D21D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12260" y="10"/>
            <a:ext cx="4579739" cy="6857990"/>
          </a:xfrm>
          <a:prstGeom prst="rect">
            <a:avLst/>
          </a:prstGeom>
        </p:spPr>
      </p:pic>
    </p:spTree>
    <p:custDataLst>
      <p:tags r:id="rId1"/>
    </p:custDataLst>
    <p:extLst>
      <p:ext uri="{BB962C8B-B14F-4D97-AF65-F5344CB8AC3E}">
        <p14:creationId xmlns:p14="http://schemas.microsoft.com/office/powerpoint/2010/main" val="696528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EA370D-6F09-420E-ADB3-CD2669B70173}"/>
              </a:ext>
            </a:extLst>
          </p:cNvPr>
          <p:cNvSpPr>
            <a:spLocks noGrp="1"/>
          </p:cNvSpPr>
          <p:nvPr>
            <p:ph type="title"/>
          </p:nvPr>
        </p:nvSpPr>
        <p:spPr>
          <a:xfrm>
            <a:off x="774394" y="280686"/>
            <a:ext cx="6425058" cy="1730994"/>
          </a:xfrm>
        </p:spPr>
        <p:txBody>
          <a:bodyPr>
            <a:noAutofit/>
          </a:bodyPr>
          <a:lstStyle/>
          <a:p>
            <a:r>
              <a:rPr lang="en-US" sz="4000" dirty="0"/>
              <a:t>Handling measurements from other sources (e.g. doctor’s offices, home visits)</a:t>
            </a:r>
          </a:p>
        </p:txBody>
      </p:sp>
      <p:sp>
        <p:nvSpPr>
          <p:cNvPr id="3" name="Content Placeholder 2">
            <a:extLst>
              <a:ext uri="{FF2B5EF4-FFF2-40B4-BE49-F238E27FC236}">
                <a16:creationId xmlns:a16="http://schemas.microsoft.com/office/drawing/2014/main" id="{0C27C755-9936-4EE6-B8B0-68C3674BB3D1}"/>
              </a:ext>
            </a:extLst>
          </p:cNvPr>
          <p:cNvSpPr>
            <a:spLocks noGrp="1"/>
          </p:cNvSpPr>
          <p:nvPr>
            <p:ph idx="1"/>
          </p:nvPr>
        </p:nvSpPr>
        <p:spPr>
          <a:xfrm>
            <a:off x="308599" y="2173146"/>
            <a:ext cx="6745765" cy="4965540"/>
          </a:xfrm>
        </p:spPr>
        <p:txBody>
          <a:bodyPr>
            <a:noAutofit/>
          </a:bodyPr>
          <a:lstStyle/>
          <a:p>
            <a:r>
              <a:rPr lang="en-US" dirty="0"/>
              <a:t>Make sure the date you enter in TWIST is the date the measurements were actually taken, not the date you entered them in TWIST.</a:t>
            </a:r>
          </a:p>
          <a:p>
            <a:pPr lvl="1"/>
            <a:r>
              <a:rPr lang="en-US" dirty="0"/>
              <a:t>The date is used by TWIST to calculate age at the time of the measurement.</a:t>
            </a:r>
          </a:p>
          <a:p>
            <a:pPr lvl="1"/>
            <a:r>
              <a:rPr lang="en-US" dirty="0"/>
              <a:t>Common error: TWIST defaults to today’s date when you add a row in the medical data screen. Staff often forget to change it to the date the health care provider took the measurements, resulting in the wrong age associated with that measurement.</a:t>
            </a:r>
          </a:p>
          <a:p>
            <a:r>
              <a:rPr lang="en-US" dirty="0"/>
              <a:t>You must document where the measurements came from if they were not taken in WIC.</a:t>
            </a:r>
          </a:p>
          <a:p>
            <a:pPr lvl="1"/>
            <a:r>
              <a:rPr lang="en-US" dirty="0"/>
              <a:t>Document this information in Medical Notes on the medical data screen next to the measurement.</a:t>
            </a:r>
          </a:p>
        </p:txBody>
      </p:sp>
      <p:sp>
        <p:nvSpPr>
          <p:cNvPr id="17" name="Rectangle 16">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A person sitting at a table&#10;&#10;Description automatically generated">
            <a:extLst>
              <a:ext uri="{FF2B5EF4-FFF2-40B4-BE49-F238E27FC236}">
                <a16:creationId xmlns:a16="http://schemas.microsoft.com/office/drawing/2014/main" id="{42A96A45-573D-4326-B8F3-C479DC6C1D5B}"/>
              </a:ext>
            </a:extLst>
          </p:cNvPr>
          <p:cNvPicPr>
            <a:picLocks noChangeAspect="1"/>
          </p:cNvPicPr>
          <p:nvPr/>
        </p:nvPicPr>
        <p:blipFill rotWithShape="1">
          <a:blip r:embed="rId3">
            <a:extLst>
              <a:ext uri="{28A0092B-C50C-407E-A947-70E740481C1C}">
                <a14:useLocalDpi xmlns:a14="http://schemas.microsoft.com/office/drawing/2010/main" val="0"/>
              </a:ext>
            </a:extLst>
          </a:blip>
          <a:srcRect l="33667" r="21757" b="-1"/>
          <a:stretch/>
        </p:blipFill>
        <p:spPr>
          <a:xfrm>
            <a:off x="7362962" y="10"/>
            <a:ext cx="4829038" cy="7231306"/>
          </a:xfrm>
          <a:prstGeom prst="rect">
            <a:avLst/>
          </a:prstGeom>
        </p:spPr>
      </p:pic>
    </p:spTree>
    <p:custDataLst>
      <p:tags r:id="rId1"/>
    </p:custDataLst>
    <p:extLst>
      <p:ext uri="{BB962C8B-B14F-4D97-AF65-F5344CB8AC3E}">
        <p14:creationId xmlns:p14="http://schemas.microsoft.com/office/powerpoint/2010/main" val="2579404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2842-222D-435B-BD5F-454148CA640C}"/>
              </a:ext>
            </a:extLst>
          </p:cNvPr>
          <p:cNvSpPr>
            <a:spLocks noGrp="1"/>
          </p:cNvSpPr>
          <p:nvPr>
            <p:ph type="title"/>
          </p:nvPr>
        </p:nvSpPr>
        <p:spPr>
          <a:xfrm>
            <a:off x="3576501" y="1277983"/>
            <a:ext cx="7905750" cy="1025434"/>
          </a:xfrm>
        </p:spPr>
        <p:style>
          <a:lnRef idx="2">
            <a:schemeClr val="accent4">
              <a:shade val="50000"/>
            </a:schemeClr>
          </a:lnRef>
          <a:fillRef idx="1">
            <a:schemeClr val="accent4"/>
          </a:fillRef>
          <a:effectRef idx="0">
            <a:schemeClr val="accent4"/>
          </a:effectRef>
          <a:fontRef idx="minor">
            <a:schemeClr val="lt1"/>
          </a:fontRef>
        </p:style>
        <p:txBody>
          <a:bodyPr/>
          <a:lstStyle/>
          <a:p>
            <a:r>
              <a:rPr lang="en-US" dirty="0"/>
              <a:t>Activity: Discuss this case study</a:t>
            </a:r>
          </a:p>
        </p:txBody>
      </p:sp>
      <p:sp>
        <p:nvSpPr>
          <p:cNvPr id="3" name="Content Placeholder 2">
            <a:extLst>
              <a:ext uri="{FF2B5EF4-FFF2-40B4-BE49-F238E27FC236}">
                <a16:creationId xmlns:a16="http://schemas.microsoft.com/office/drawing/2014/main" id="{21D23592-51BF-4D80-9016-A3E8323D8D71}"/>
              </a:ext>
            </a:extLst>
          </p:cNvPr>
          <p:cNvSpPr>
            <a:spLocks noGrp="1"/>
          </p:cNvSpPr>
          <p:nvPr>
            <p:ph idx="1"/>
          </p:nvPr>
        </p:nvSpPr>
        <p:spPr>
          <a:xfrm>
            <a:off x="3438526" y="2628899"/>
            <a:ext cx="8043726" cy="2951117"/>
          </a:xfrm>
        </p:spPr>
        <p:txBody>
          <a:bodyPr/>
          <a:lstStyle/>
          <a:p>
            <a:r>
              <a:rPr lang="en-US" dirty="0"/>
              <a:t>Jess brings in measurements from 18-month old Jo’s doctor appointment a week ago. When you enter the measurements on the Medical Data screen, you check out the percentiles and growth grids. You notice that it appears that Jo has not grown since being measured in WIC at age 12 months.</a:t>
            </a:r>
          </a:p>
          <a:p>
            <a:pPr lvl="1"/>
            <a:r>
              <a:rPr lang="en-US" dirty="0"/>
              <a:t>What could be one reason for the apparent lack of growth?</a:t>
            </a:r>
          </a:p>
          <a:p>
            <a:pPr lvl="1"/>
            <a:r>
              <a:rPr lang="en-US" dirty="0"/>
              <a:t>What possible errors could you check for?</a:t>
            </a:r>
          </a:p>
          <a:p>
            <a:pPr lvl="1"/>
            <a:r>
              <a:rPr lang="en-US" dirty="0"/>
              <a:t>What would you do next?</a:t>
            </a:r>
          </a:p>
        </p:txBody>
      </p:sp>
      <p:pic>
        <p:nvPicPr>
          <p:cNvPr id="4" name="Picture 3">
            <a:extLst>
              <a:ext uri="{FF2B5EF4-FFF2-40B4-BE49-F238E27FC236}">
                <a16:creationId xmlns:a16="http://schemas.microsoft.com/office/drawing/2014/main" id="{075D95F1-6D8C-4D43-87BF-A144370D4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15" y="263342"/>
            <a:ext cx="3079934" cy="3079934"/>
          </a:xfrm>
          <a:prstGeom prst="rect">
            <a:avLst/>
          </a:prstGeom>
        </p:spPr>
      </p:pic>
    </p:spTree>
    <p:custDataLst>
      <p:tags r:id="rId1"/>
    </p:custDataLst>
    <p:extLst>
      <p:ext uri="{BB962C8B-B14F-4D97-AF65-F5344CB8AC3E}">
        <p14:creationId xmlns:p14="http://schemas.microsoft.com/office/powerpoint/2010/main" val="2000407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7172-4DB2-4086-B429-3BFF19A94E7C}"/>
              </a:ext>
            </a:extLst>
          </p:cNvPr>
          <p:cNvSpPr>
            <a:spLocks noGrp="1"/>
          </p:cNvSpPr>
          <p:nvPr>
            <p:ph type="title"/>
          </p:nvPr>
        </p:nvSpPr>
        <p:spPr/>
        <p:txBody>
          <a:bodyPr>
            <a:normAutofit/>
          </a:bodyPr>
          <a:lstStyle/>
          <a:p>
            <a:r>
              <a:rPr lang="en-US" cap="none" dirty="0"/>
              <a:t>What do the growth charts tell us?</a:t>
            </a:r>
          </a:p>
        </p:txBody>
      </p:sp>
      <p:sp>
        <p:nvSpPr>
          <p:cNvPr id="3" name="Text Placeholder 2">
            <a:extLst>
              <a:ext uri="{FF2B5EF4-FFF2-40B4-BE49-F238E27FC236}">
                <a16:creationId xmlns:a16="http://schemas.microsoft.com/office/drawing/2014/main" id="{A240B380-9F64-4EB4-ABAB-8EFA38327E10}"/>
              </a:ext>
            </a:extLst>
          </p:cNvPr>
          <p:cNvSpPr>
            <a:spLocks noGrp="1"/>
          </p:cNvSpPr>
          <p:nvPr>
            <p:ph type="body" idx="1"/>
          </p:nvPr>
        </p:nvSpPr>
        <p:spPr/>
        <p:txBody>
          <a:bodyPr/>
          <a:lstStyle/>
          <a:p>
            <a:endParaRPr lang="en-US"/>
          </a:p>
        </p:txBody>
      </p:sp>
      <p:pic>
        <p:nvPicPr>
          <p:cNvPr id="4" name="Content Placeholder 4" descr="A close up of a logo&#10;&#10;Description automatically generated">
            <a:extLst>
              <a:ext uri="{FF2B5EF4-FFF2-40B4-BE49-F238E27FC236}">
                <a16:creationId xmlns:a16="http://schemas.microsoft.com/office/drawing/2014/main" id="{3883BA51-238D-4118-8491-0B70F4E63F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063" r="94896">
                        <a14:foregroundMark x1="92917" y1="60370" x2="92917" y2="60370"/>
                        <a14:foregroundMark x1="8125" y1="60926" x2="8125" y2="60926"/>
                        <a14:foregroundMark x1="94896" y1="52593" x2="94896" y2="52593"/>
                        <a14:foregroundMark x1="4479" y1="53519" x2="4479" y2="53519"/>
                        <a14:foregroundMark x1="4063" y1="59815" x2="4063" y2="59815"/>
                        <a14:foregroundMark x1="94688" y1="39815" x2="94688" y2="39815"/>
                        <a14:foregroundMark x1="88438" y1="42037" x2="88438" y2="42037"/>
                        <a14:foregroundMark x1="86667" y1="39074" x2="86667" y2="39074"/>
                        <a14:foregroundMark x1="84583" y1="35556" x2="84583" y2="35556"/>
                        <a14:foregroundMark x1="79896" y1="39074" x2="79896" y2="39074"/>
                        <a14:foregroundMark x1="73438" y1="38889" x2="73438" y2="38889"/>
                        <a14:foregroundMark x1="69271" y1="39630" x2="69271" y2="39630"/>
                        <a14:foregroundMark x1="63438" y1="40370" x2="63438" y2="40370"/>
                        <a14:foregroundMark x1="65104" y1="38889" x2="65104" y2="38889"/>
                        <a14:foregroundMark x1="58854" y1="39630" x2="58854" y2="39630"/>
                        <a14:foregroundMark x1="54167" y1="39630" x2="54167" y2="39630"/>
                        <a14:foregroundMark x1="50104" y1="41296" x2="50104" y2="41296"/>
                        <a14:foregroundMark x1="46146" y1="38889" x2="46146" y2="38889"/>
                        <a14:foregroundMark x1="41667" y1="39444" x2="41667" y2="39444"/>
                        <a14:foregroundMark x1="36979" y1="43333" x2="36979" y2="43333"/>
                        <a14:foregroundMark x1="35000" y1="39444" x2="35000" y2="39444"/>
                        <a14:foregroundMark x1="31146" y1="40370" x2="31146" y2="40370"/>
                        <a14:foregroundMark x1="28646" y1="35926" x2="28646" y2="35926"/>
                        <a14:foregroundMark x1="27292" y1="39630" x2="27292" y2="39630"/>
                        <a14:foregroundMark x1="20104" y1="38333" x2="20104" y2="38333"/>
                        <a14:foregroundMark x1="17813" y1="35926" x2="17813" y2="35926"/>
                        <a14:foregroundMark x1="16042" y1="36481" x2="16042" y2="36481"/>
                        <a14:foregroundMark x1="13750" y1="37778" x2="13750" y2="37778"/>
                        <a14:foregroundMark x1="11354" y1="42593" x2="11354" y2="42593"/>
                        <a14:foregroundMark x1="9271" y1="36481" x2="9271" y2="36481"/>
                        <a14:foregroundMark x1="24271" y1="35556" x2="24271" y2="35556"/>
                        <a14:foregroundMark x1="5417" y1="42037" x2="5417" y2="42037"/>
                        <a14:foregroundMark x1="32604" y1="36111" x2="32604" y2="36111"/>
                        <a14:foregroundMark x1="39271" y1="36111" x2="39271" y2="36111"/>
                        <a14:foregroundMark x1="44167" y1="36481" x2="44167" y2="36481"/>
                        <a14:foregroundMark x1="56250" y1="35926" x2="56250" y2="35926"/>
                        <a14:foregroundMark x1="60625" y1="36111" x2="60625" y2="36111"/>
                        <a14:foregroundMark x1="67188" y1="35926" x2="67188" y2="35926"/>
                        <a14:foregroundMark x1="71667" y1="35370" x2="71667" y2="35370"/>
                        <a14:foregroundMark x1="75729" y1="35926" x2="75729" y2="35926"/>
                        <a14:foregroundMark x1="81979" y1="35926" x2="81979" y2="35926"/>
                        <a14:foregroundMark x1="91042" y1="35556" x2="91042" y2="35556"/>
                      </a14:backgroundRemoval>
                    </a14:imgEffect>
                  </a14:imgLayer>
                </a14:imgProps>
              </a:ext>
              <a:ext uri="{28A0092B-C50C-407E-A947-70E740481C1C}">
                <a14:useLocalDpi xmlns:a14="http://schemas.microsoft.com/office/drawing/2010/main" val="0"/>
              </a:ext>
            </a:extLst>
          </a:blip>
          <a:srcRect t="31915" b="32979"/>
          <a:stretch/>
        </p:blipFill>
        <p:spPr>
          <a:xfrm rot="16200000">
            <a:off x="8243508" y="2482838"/>
            <a:ext cx="6366933" cy="1257301"/>
          </a:xfrm>
          <a:prstGeom prst="rect">
            <a:avLst/>
          </a:prstGeom>
        </p:spPr>
      </p:pic>
    </p:spTree>
    <p:custDataLst>
      <p:tags r:id="rId1"/>
    </p:custDataLst>
    <p:extLst>
      <p:ext uri="{BB962C8B-B14F-4D97-AF65-F5344CB8AC3E}">
        <p14:creationId xmlns:p14="http://schemas.microsoft.com/office/powerpoint/2010/main" val="1887861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5" name="Rectangle 14">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001A579-B6ED-4C55-B24E-CBA08FCEE7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108DEF-BBD0-4479-8453-7EF43733A925}"/>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sz="2500" dirty="0">
                <a:solidFill>
                  <a:srgbClr val="FFFFFF"/>
                </a:solidFill>
              </a:rPr>
              <a:t>We use growth charts to look for trends and patterns.</a:t>
            </a:r>
          </a:p>
        </p:txBody>
      </p:sp>
      <p:sp>
        <p:nvSpPr>
          <p:cNvPr id="19" name="Freeform: Shape 18">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sp>
    </p:spTree>
    <p:custDataLst>
      <p:tags r:id="rId1"/>
    </p:custDataLst>
    <p:extLst>
      <p:ext uri="{BB962C8B-B14F-4D97-AF65-F5344CB8AC3E}">
        <p14:creationId xmlns:p14="http://schemas.microsoft.com/office/powerpoint/2010/main" val="290696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4D4A-62EC-4945-AD5E-6D043F3529D9}"/>
              </a:ext>
            </a:extLst>
          </p:cNvPr>
          <p:cNvSpPr>
            <a:spLocks noGrp="1"/>
          </p:cNvSpPr>
          <p:nvPr>
            <p:ph type="title"/>
          </p:nvPr>
        </p:nvSpPr>
        <p:spPr/>
        <p:txBody>
          <a:bodyPr/>
          <a:lstStyle/>
          <a:p>
            <a:r>
              <a:rPr lang="en-US" dirty="0"/>
              <a:t>Growth charts do not assign risks, </a:t>
            </a:r>
            <a:br>
              <a:rPr lang="en-US" dirty="0"/>
            </a:br>
            <a:r>
              <a:rPr lang="en-US" dirty="0"/>
              <a:t>they support critical thinking.</a:t>
            </a:r>
          </a:p>
        </p:txBody>
      </p:sp>
      <p:graphicFrame>
        <p:nvGraphicFramePr>
          <p:cNvPr id="4" name="Content Placeholder 3">
            <a:extLst>
              <a:ext uri="{FF2B5EF4-FFF2-40B4-BE49-F238E27FC236}">
                <a16:creationId xmlns:a16="http://schemas.microsoft.com/office/drawing/2014/main" id="{237174A2-1AFE-4B44-9CBC-87A047CCF52C}"/>
              </a:ext>
            </a:extLst>
          </p:cNvPr>
          <p:cNvGraphicFramePr>
            <a:graphicFrameLocks noGrp="1"/>
          </p:cNvGraphicFramePr>
          <p:nvPr>
            <p:ph idx="1"/>
            <p:extLst>
              <p:ext uri="{D42A27DB-BD31-4B8C-83A1-F6EECF244321}">
                <p14:modId xmlns:p14="http://schemas.microsoft.com/office/powerpoint/2010/main" val="2143162415"/>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563383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6D77-0FF3-45B8-A680-4447A814B909}"/>
              </a:ext>
            </a:extLst>
          </p:cNvPr>
          <p:cNvSpPr>
            <a:spLocks noGrp="1"/>
          </p:cNvSpPr>
          <p:nvPr>
            <p:ph type="title"/>
          </p:nvPr>
        </p:nvSpPr>
        <p:spPr>
          <a:xfrm>
            <a:off x="1371600" y="1090749"/>
            <a:ext cx="10580914" cy="1051560"/>
          </a:xfrm>
        </p:spPr>
        <p:txBody>
          <a:bodyPr>
            <a:normAutofit/>
          </a:bodyPr>
          <a:lstStyle/>
          <a:p>
            <a:r>
              <a:rPr lang="en-US" dirty="0"/>
              <a:t>What is “normal” growth? </a:t>
            </a:r>
          </a:p>
        </p:txBody>
      </p:sp>
      <p:sp>
        <p:nvSpPr>
          <p:cNvPr id="3" name="Content Placeholder 2">
            <a:extLst>
              <a:ext uri="{FF2B5EF4-FFF2-40B4-BE49-F238E27FC236}">
                <a16:creationId xmlns:a16="http://schemas.microsoft.com/office/drawing/2014/main" id="{17EEEB55-5226-4C13-AD71-EC0EE8A5D107}"/>
              </a:ext>
            </a:extLst>
          </p:cNvPr>
          <p:cNvSpPr>
            <a:spLocks noGrp="1"/>
          </p:cNvSpPr>
          <p:nvPr>
            <p:ph idx="1"/>
          </p:nvPr>
        </p:nvSpPr>
        <p:spPr>
          <a:xfrm>
            <a:off x="1371600" y="2016091"/>
            <a:ext cx="9601200" cy="5399202"/>
          </a:xfrm>
        </p:spPr>
        <p:txBody>
          <a:bodyPr>
            <a:normAutofit/>
          </a:bodyPr>
          <a:lstStyle/>
          <a:p>
            <a:r>
              <a:rPr lang="en-US" b="1" dirty="0"/>
              <a:t>Normal growth</a:t>
            </a:r>
            <a:r>
              <a:rPr lang="en-US" dirty="0"/>
              <a:t> is the progression of changes in height, weight, and head circumference that we can expect based on established standards for a given population.</a:t>
            </a:r>
          </a:p>
          <a:p>
            <a:r>
              <a:rPr lang="en-US" dirty="0"/>
              <a:t>For example:</a:t>
            </a:r>
          </a:p>
          <a:p>
            <a:pPr lvl="1"/>
            <a:r>
              <a:rPr lang="en-US" dirty="0"/>
              <a:t>Length/height growth rates vary according to age. </a:t>
            </a:r>
          </a:p>
          <a:p>
            <a:pPr lvl="2"/>
            <a:r>
              <a:rPr lang="en-US" dirty="0"/>
              <a:t>From birth to 6 months, an infant can grow from 1/2 to 1 inch a month and total 7 to 10 inches of growth during the first year.  </a:t>
            </a:r>
          </a:p>
          <a:p>
            <a:pPr lvl="2"/>
            <a:r>
              <a:rPr lang="en-US" dirty="0"/>
              <a:t>During the second and third year, growth averages 2 to 3 inches. </a:t>
            </a:r>
          </a:p>
          <a:p>
            <a:pPr lvl="2"/>
            <a:r>
              <a:rPr lang="en-US" dirty="0"/>
              <a:t>From age 4 years until puberty, growth is usually about 2 inches per year. </a:t>
            </a:r>
          </a:p>
          <a:p>
            <a:pPr lvl="1"/>
            <a:r>
              <a:rPr lang="en-US" dirty="0"/>
              <a:t>Weight gain for an infant averages 5 to 7 ounces a week.</a:t>
            </a:r>
          </a:p>
          <a:p>
            <a:pPr lvl="2"/>
            <a:r>
              <a:rPr lang="en-US" dirty="0"/>
              <a:t> Most babies double their birth weight by about age 5 months. </a:t>
            </a:r>
          </a:p>
          <a:p>
            <a:pPr lvl="2"/>
            <a:r>
              <a:rPr lang="en-US" dirty="0"/>
              <a:t>After the first year, most children will average weight gain of about 4 to 6 pounds per year.</a:t>
            </a:r>
          </a:p>
        </p:txBody>
      </p:sp>
    </p:spTree>
    <p:custDataLst>
      <p:tags r:id="rId1"/>
    </p:custDataLst>
    <p:extLst>
      <p:ext uri="{BB962C8B-B14F-4D97-AF65-F5344CB8AC3E}">
        <p14:creationId xmlns:p14="http://schemas.microsoft.com/office/powerpoint/2010/main" val="3096872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6AC0-EFD4-4A93-82C0-AD84586A4EC9}"/>
              </a:ext>
            </a:extLst>
          </p:cNvPr>
          <p:cNvSpPr>
            <a:spLocks noGrp="1"/>
          </p:cNvSpPr>
          <p:nvPr>
            <p:ph type="title"/>
          </p:nvPr>
        </p:nvSpPr>
        <p:spPr/>
        <p:txBody>
          <a:bodyPr>
            <a:normAutofit/>
          </a:bodyPr>
          <a:lstStyle/>
          <a:p>
            <a:r>
              <a:rPr lang="en-US" dirty="0"/>
              <a:t>Critical thinking 1: Compare a child’s growth to normal growth patterns</a:t>
            </a:r>
          </a:p>
        </p:txBody>
      </p:sp>
      <p:sp>
        <p:nvSpPr>
          <p:cNvPr id="3" name="Content Placeholder 2">
            <a:extLst>
              <a:ext uri="{FF2B5EF4-FFF2-40B4-BE49-F238E27FC236}">
                <a16:creationId xmlns:a16="http://schemas.microsoft.com/office/drawing/2014/main" id="{979324BB-808E-45E0-BA9C-972ADBF1B15B}"/>
              </a:ext>
            </a:extLst>
          </p:cNvPr>
          <p:cNvSpPr>
            <a:spLocks noGrp="1"/>
          </p:cNvSpPr>
          <p:nvPr>
            <p:ph idx="1"/>
          </p:nvPr>
        </p:nvSpPr>
        <p:spPr>
          <a:xfrm>
            <a:off x="1371599" y="2286000"/>
            <a:ext cx="9731829" cy="3581400"/>
          </a:xfrm>
        </p:spPr>
        <p:txBody>
          <a:bodyPr/>
          <a:lstStyle/>
          <a:p>
            <a:r>
              <a:rPr lang="en-US" dirty="0"/>
              <a:t>Normal growth patterns are shown by the lines on growth graphs. The growth graphs show the normal variations of growth you can expect for most children by age.</a:t>
            </a:r>
          </a:p>
          <a:p>
            <a:r>
              <a:rPr lang="en-US" dirty="0"/>
              <a:t>We interpret growth patterns by using growth graphs to compare a child’s measurements to others of the same age and sex.</a:t>
            </a:r>
          </a:p>
          <a:p>
            <a:r>
              <a:rPr lang="en-US" dirty="0"/>
              <a:t>If you only have one measurement to plot on the graph, look at the placement of that plot point. Is it high, middle or low on the growth chart? </a:t>
            </a:r>
          </a:p>
          <a:p>
            <a:endParaRPr lang="en-US" dirty="0"/>
          </a:p>
        </p:txBody>
      </p:sp>
      <p:pic>
        <p:nvPicPr>
          <p:cNvPr id="5" name="Graphic 4" descr="Children">
            <a:extLst>
              <a:ext uri="{FF2B5EF4-FFF2-40B4-BE49-F238E27FC236}">
                <a16:creationId xmlns:a16="http://schemas.microsoft.com/office/drawing/2014/main" id="{2890BC61-41A9-4C67-A12B-5DB159ACA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1600" y="5111425"/>
            <a:ext cx="1740549" cy="1740549"/>
          </a:xfrm>
          <a:prstGeom prst="rect">
            <a:avLst/>
          </a:prstGeom>
        </p:spPr>
      </p:pic>
      <p:pic>
        <p:nvPicPr>
          <p:cNvPr id="6" name="Picture 5">
            <a:extLst>
              <a:ext uri="{FF2B5EF4-FFF2-40B4-BE49-F238E27FC236}">
                <a16:creationId xmlns:a16="http://schemas.microsoft.com/office/drawing/2014/main" id="{E5A51F6E-7DE7-47D5-BF0C-48194D3C9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781" y="4705435"/>
            <a:ext cx="2323930" cy="2323930"/>
          </a:xfrm>
          <a:prstGeom prst="rect">
            <a:avLst/>
          </a:prstGeom>
        </p:spPr>
      </p:pic>
      <p:pic>
        <p:nvPicPr>
          <p:cNvPr id="7" name="Picture 6">
            <a:extLst>
              <a:ext uri="{FF2B5EF4-FFF2-40B4-BE49-F238E27FC236}">
                <a16:creationId xmlns:a16="http://schemas.microsoft.com/office/drawing/2014/main" id="{84EFD7D7-4A11-477D-970D-E3C40A076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343" y="4369149"/>
            <a:ext cx="2843981" cy="2843981"/>
          </a:xfrm>
          <a:prstGeom prst="rect">
            <a:avLst/>
          </a:prstGeom>
        </p:spPr>
      </p:pic>
      <p:pic>
        <p:nvPicPr>
          <p:cNvPr id="8" name="Picture 7">
            <a:extLst>
              <a:ext uri="{FF2B5EF4-FFF2-40B4-BE49-F238E27FC236}">
                <a16:creationId xmlns:a16="http://schemas.microsoft.com/office/drawing/2014/main" id="{1903ADE4-E443-4DD8-979A-31E7CFCCE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324" y="3968418"/>
            <a:ext cx="3401723" cy="3401723"/>
          </a:xfrm>
          <a:prstGeom prst="rect">
            <a:avLst/>
          </a:prstGeom>
        </p:spPr>
      </p:pic>
    </p:spTree>
    <p:custDataLst>
      <p:tags r:id="rId1"/>
    </p:custDataLst>
    <p:extLst>
      <p:ext uri="{BB962C8B-B14F-4D97-AF65-F5344CB8AC3E}">
        <p14:creationId xmlns:p14="http://schemas.microsoft.com/office/powerpoint/2010/main" val="186895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at a dock&#10;&#10;Description automatically generated">
            <a:extLst>
              <a:ext uri="{FF2B5EF4-FFF2-40B4-BE49-F238E27FC236}">
                <a16:creationId xmlns:a16="http://schemas.microsoft.com/office/drawing/2014/main" id="{26E11352-1DC2-43B1-A985-1E216BCCA7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798" y="0"/>
            <a:ext cx="11337063" cy="6365289"/>
          </a:xfrm>
        </p:spPr>
      </p:pic>
      <p:sp>
        <p:nvSpPr>
          <p:cNvPr id="2" name="Title 1">
            <a:extLst>
              <a:ext uri="{FF2B5EF4-FFF2-40B4-BE49-F238E27FC236}">
                <a16:creationId xmlns:a16="http://schemas.microsoft.com/office/drawing/2014/main" id="{9E2F9EF9-543B-4D5F-9669-6D0E5A16BA0E}"/>
              </a:ext>
            </a:extLst>
          </p:cNvPr>
          <p:cNvSpPr>
            <a:spLocks noGrp="1"/>
          </p:cNvSpPr>
          <p:nvPr>
            <p:ph type="title"/>
          </p:nvPr>
        </p:nvSpPr>
        <p:spPr>
          <a:xfrm>
            <a:off x="1242737" y="295182"/>
            <a:ext cx="10804124" cy="1485900"/>
          </a:xfrm>
        </p:spPr>
        <p:txBody>
          <a:bodyPr/>
          <a:lstStyle/>
          <a:p>
            <a:r>
              <a:rPr lang="en-US" dirty="0"/>
              <a:t>Caregivers know that each child is different…</a:t>
            </a:r>
          </a:p>
        </p:txBody>
      </p:sp>
    </p:spTree>
    <p:custDataLst>
      <p:tags r:id="rId1"/>
    </p:custDataLst>
    <p:extLst>
      <p:ext uri="{BB962C8B-B14F-4D97-AF65-F5344CB8AC3E}">
        <p14:creationId xmlns:p14="http://schemas.microsoft.com/office/powerpoint/2010/main" val="3653185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6598-6254-43B1-BA42-1FF224BDC076}"/>
              </a:ext>
            </a:extLst>
          </p:cNvPr>
          <p:cNvSpPr>
            <a:spLocks noGrp="1"/>
          </p:cNvSpPr>
          <p:nvPr>
            <p:ph type="title"/>
          </p:nvPr>
        </p:nvSpPr>
        <p:spPr>
          <a:xfrm>
            <a:off x="6640496" y="685800"/>
            <a:ext cx="5122299" cy="1756954"/>
          </a:xfrm>
        </p:spPr>
        <p:txBody>
          <a:bodyPr>
            <a:normAutofit fontScale="90000"/>
          </a:bodyPr>
          <a:lstStyle/>
          <a:p>
            <a:r>
              <a:rPr lang="en-US" dirty="0"/>
              <a:t>Where is the single measurement on the growth chart?</a:t>
            </a:r>
          </a:p>
        </p:txBody>
      </p:sp>
      <p:sp>
        <p:nvSpPr>
          <p:cNvPr id="3" name="Content Placeholder 2">
            <a:extLst>
              <a:ext uri="{FF2B5EF4-FFF2-40B4-BE49-F238E27FC236}">
                <a16:creationId xmlns:a16="http://schemas.microsoft.com/office/drawing/2014/main" id="{24BE7713-2E59-466E-97E8-8D44680FDDD3}"/>
              </a:ext>
            </a:extLst>
          </p:cNvPr>
          <p:cNvSpPr>
            <a:spLocks noGrp="1"/>
          </p:cNvSpPr>
          <p:nvPr>
            <p:ph idx="1"/>
          </p:nvPr>
        </p:nvSpPr>
        <p:spPr>
          <a:xfrm>
            <a:off x="6498336" y="2590800"/>
            <a:ext cx="5142271" cy="3581400"/>
          </a:xfrm>
        </p:spPr>
        <p:txBody>
          <a:bodyPr>
            <a:normAutofit fontScale="92500" lnSpcReduction="10000"/>
          </a:bodyPr>
          <a:lstStyle/>
          <a:p>
            <a:r>
              <a:rPr lang="en-US" b="1" dirty="0">
                <a:solidFill>
                  <a:schemeClr val="accent4">
                    <a:lumMod val="75000"/>
                  </a:schemeClr>
                </a:solidFill>
              </a:rPr>
              <a:t>Between the 25</a:t>
            </a:r>
            <a:r>
              <a:rPr lang="en-US" b="1" baseline="30000" dirty="0">
                <a:solidFill>
                  <a:schemeClr val="accent4">
                    <a:lumMod val="75000"/>
                  </a:schemeClr>
                </a:solidFill>
              </a:rPr>
              <a:t>th</a:t>
            </a:r>
            <a:r>
              <a:rPr lang="en-US" b="1" dirty="0">
                <a:solidFill>
                  <a:schemeClr val="accent4">
                    <a:lumMod val="75000"/>
                  </a:schemeClr>
                </a:solidFill>
              </a:rPr>
              <a:t> and 75</a:t>
            </a:r>
            <a:r>
              <a:rPr lang="en-US" b="1" baseline="30000" dirty="0">
                <a:solidFill>
                  <a:schemeClr val="accent4">
                    <a:lumMod val="75000"/>
                  </a:schemeClr>
                </a:solidFill>
              </a:rPr>
              <a:t>th</a:t>
            </a:r>
            <a:r>
              <a:rPr lang="en-US" b="1" dirty="0">
                <a:solidFill>
                  <a:schemeClr val="accent4">
                    <a:lumMod val="75000"/>
                  </a:schemeClr>
                </a:solidFill>
              </a:rPr>
              <a:t> percentiles, child is around the average size for a child of that age and sex.</a:t>
            </a:r>
          </a:p>
          <a:p>
            <a:r>
              <a:rPr lang="en-US" b="1" dirty="0">
                <a:solidFill>
                  <a:schemeClr val="accent2">
                    <a:lumMod val="75000"/>
                  </a:schemeClr>
                </a:solidFill>
              </a:rPr>
              <a:t>Between the 25</a:t>
            </a:r>
            <a:r>
              <a:rPr lang="en-US" b="1" baseline="30000" dirty="0">
                <a:solidFill>
                  <a:schemeClr val="accent2">
                    <a:lumMod val="75000"/>
                  </a:schemeClr>
                </a:solidFill>
              </a:rPr>
              <a:t>th</a:t>
            </a:r>
            <a:r>
              <a:rPr lang="en-US" b="1" dirty="0">
                <a:solidFill>
                  <a:schemeClr val="accent2">
                    <a:lumMod val="75000"/>
                  </a:schemeClr>
                </a:solidFill>
              </a:rPr>
              <a:t> and 5</a:t>
            </a:r>
            <a:r>
              <a:rPr lang="en-US" b="1" baseline="30000" dirty="0">
                <a:solidFill>
                  <a:schemeClr val="accent2">
                    <a:lumMod val="75000"/>
                  </a:schemeClr>
                </a:solidFill>
              </a:rPr>
              <a:t>th</a:t>
            </a:r>
            <a:r>
              <a:rPr lang="en-US" b="1" dirty="0">
                <a:solidFill>
                  <a:schemeClr val="accent2">
                    <a:lumMod val="75000"/>
                  </a:schemeClr>
                </a:solidFill>
              </a:rPr>
              <a:t> percentile, child is smaller than most of their peers.</a:t>
            </a:r>
          </a:p>
          <a:p>
            <a:r>
              <a:rPr lang="en-US" b="1" dirty="0">
                <a:solidFill>
                  <a:schemeClr val="accent2">
                    <a:lumMod val="75000"/>
                  </a:schemeClr>
                </a:solidFill>
              </a:rPr>
              <a:t>Between the 75</a:t>
            </a:r>
            <a:r>
              <a:rPr lang="en-US" b="1" baseline="30000" dirty="0">
                <a:solidFill>
                  <a:schemeClr val="accent2">
                    <a:lumMod val="75000"/>
                  </a:schemeClr>
                </a:solidFill>
              </a:rPr>
              <a:t>th</a:t>
            </a:r>
            <a:r>
              <a:rPr lang="en-US" b="1" dirty="0">
                <a:solidFill>
                  <a:schemeClr val="accent2">
                    <a:lumMod val="75000"/>
                  </a:schemeClr>
                </a:solidFill>
              </a:rPr>
              <a:t> and 95</a:t>
            </a:r>
            <a:r>
              <a:rPr lang="en-US" b="1" baseline="30000" dirty="0">
                <a:solidFill>
                  <a:schemeClr val="accent2">
                    <a:lumMod val="75000"/>
                  </a:schemeClr>
                </a:solidFill>
              </a:rPr>
              <a:t>th</a:t>
            </a:r>
            <a:r>
              <a:rPr lang="en-US" b="1" dirty="0">
                <a:solidFill>
                  <a:schemeClr val="accent2">
                    <a:lumMod val="75000"/>
                  </a:schemeClr>
                </a:solidFill>
              </a:rPr>
              <a:t> percentile, child is </a:t>
            </a:r>
            <a:r>
              <a:rPr lang="en-US" b="1">
                <a:solidFill>
                  <a:schemeClr val="accent2">
                    <a:lumMod val="75000"/>
                  </a:schemeClr>
                </a:solidFill>
              </a:rPr>
              <a:t>larger than </a:t>
            </a:r>
            <a:r>
              <a:rPr lang="en-US" b="1" dirty="0">
                <a:solidFill>
                  <a:schemeClr val="accent2">
                    <a:lumMod val="75000"/>
                  </a:schemeClr>
                </a:solidFill>
              </a:rPr>
              <a:t>most of their peers.</a:t>
            </a:r>
          </a:p>
          <a:p>
            <a:r>
              <a:rPr lang="en-US" b="1" dirty="0">
                <a:solidFill>
                  <a:schemeClr val="accent6">
                    <a:lumMod val="75000"/>
                  </a:schemeClr>
                </a:solidFill>
              </a:rPr>
              <a:t>Below the 5</a:t>
            </a:r>
            <a:r>
              <a:rPr lang="en-US" b="1" baseline="30000" dirty="0">
                <a:solidFill>
                  <a:schemeClr val="accent6">
                    <a:lumMod val="75000"/>
                  </a:schemeClr>
                </a:solidFill>
              </a:rPr>
              <a:t>th</a:t>
            </a:r>
            <a:r>
              <a:rPr lang="en-US" b="1" dirty="0">
                <a:solidFill>
                  <a:schemeClr val="accent6">
                    <a:lumMod val="75000"/>
                  </a:schemeClr>
                </a:solidFill>
              </a:rPr>
              <a:t> percentile, child is underweight or short for their age and sex.</a:t>
            </a:r>
          </a:p>
          <a:p>
            <a:r>
              <a:rPr lang="en-US" b="1" dirty="0">
                <a:solidFill>
                  <a:schemeClr val="accent6">
                    <a:lumMod val="75000"/>
                  </a:schemeClr>
                </a:solidFill>
              </a:rPr>
              <a:t>Above the 95</a:t>
            </a:r>
            <a:r>
              <a:rPr lang="en-US" b="1" baseline="30000" dirty="0">
                <a:solidFill>
                  <a:schemeClr val="accent6">
                    <a:lumMod val="75000"/>
                  </a:schemeClr>
                </a:solidFill>
              </a:rPr>
              <a:t>th</a:t>
            </a:r>
            <a:r>
              <a:rPr lang="en-US" b="1" dirty="0">
                <a:solidFill>
                  <a:schemeClr val="accent6">
                    <a:lumMod val="75000"/>
                  </a:schemeClr>
                </a:solidFill>
              </a:rPr>
              <a:t> percentile, child is overweight or tall for their age and sex.</a:t>
            </a:r>
          </a:p>
        </p:txBody>
      </p:sp>
      <p:pic>
        <p:nvPicPr>
          <p:cNvPr id="4" name="Picture 3">
            <a:extLst>
              <a:ext uri="{FF2B5EF4-FFF2-40B4-BE49-F238E27FC236}">
                <a16:creationId xmlns:a16="http://schemas.microsoft.com/office/drawing/2014/main" id="{CEA39B03-E7CC-40A4-A523-6ACFAD799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98336" cy="6858000"/>
          </a:xfrm>
          <a:prstGeom prst="rect">
            <a:avLst/>
          </a:prstGeom>
        </p:spPr>
      </p:pic>
      <p:sp>
        <p:nvSpPr>
          <p:cNvPr id="5" name="Arrow: Up-Down 4">
            <a:extLst>
              <a:ext uri="{FF2B5EF4-FFF2-40B4-BE49-F238E27FC236}">
                <a16:creationId xmlns:a16="http://schemas.microsoft.com/office/drawing/2014/main" id="{AB0BCA0D-E894-47B8-8B22-B61660BBA272}"/>
              </a:ext>
            </a:extLst>
          </p:cNvPr>
          <p:cNvSpPr/>
          <p:nvPr/>
        </p:nvSpPr>
        <p:spPr>
          <a:xfrm>
            <a:off x="5264459" y="1091954"/>
            <a:ext cx="285416" cy="514905"/>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01E9E94E-8DE7-45B9-963E-321D05AB0EA2}"/>
              </a:ext>
            </a:extLst>
          </p:cNvPr>
          <p:cNvSpPr/>
          <p:nvPr/>
        </p:nvSpPr>
        <p:spPr>
          <a:xfrm>
            <a:off x="4536489" y="275206"/>
            <a:ext cx="285416" cy="878889"/>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AD391A9-FE01-40D3-A265-DC0C059B67B1}"/>
              </a:ext>
            </a:extLst>
          </p:cNvPr>
          <p:cNvSpPr/>
          <p:nvPr/>
        </p:nvSpPr>
        <p:spPr>
          <a:xfrm>
            <a:off x="4608173" y="2246050"/>
            <a:ext cx="285416" cy="8788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1ECD50F0-3396-4439-A774-75E53062D838}"/>
              </a:ext>
            </a:extLst>
          </p:cNvPr>
          <p:cNvSpPr/>
          <p:nvPr/>
        </p:nvSpPr>
        <p:spPr>
          <a:xfrm>
            <a:off x="4964065" y="892206"/>
            <a:ext cx="285416" cy="399495"/>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Arrow: Up-Down 8">
            <a:extLst>
              <a:ext uri="{FF2B5EF4-FFF2-40B4-BE49-F238E27FC236}">
                <a16:creationId xmlns:a16="http://schemas.microsoft.com/office/drawing/2014/main" id="{DA5731E0-B126-4FC4-9C72-D8569A23F53D}"/>
              </a:ext>
            </a:extLst>
          </p:cNvPr>
          <p:cNvSpPr/>
          <p:nvPr/>
        </p:nvSpPr>
        <p:spPr>
          <a:xfrm>
            <a:off x="4979043" y="1695635"/>
            <a:ext cx="285416" cy="399495"/>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3832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7068-0685-4EFE-9E1C-DC9FF6DF4EE5}"/>
              </a:ext>
            </a:extLst>
          </p:cNvPr>
          <p:cNvSpPr>
            <a:spLocks noGrp="1"/>
          </p:cNvSpPr>
          <p:nvPr>
            <p:ph type="title"/>
          </p:nvPr>
        </p:nvSpPr>
        <p:spPr>
          <a:xfrm>
            <a:off x="1371600" y="614776"/>
            <a:ext cx="10398034" cy="1485900"/>
          </a:xfrm>
        </p:spPr>
        <p:txBody>
          <a:bodyPr>
            <a:normAutofit fontScale="90000"/>
          </a:bodyPr>
          <a:lstStyle/>
          <a:p>
            <a:r>
              <a:rPr lang="en-US" dirty="0"/>
              <a:t>Critical thinking 2: What is a normal growth pattern when you have more than one measurement?</a:t>
            </a:r>
          </a:p>
        </p:txBody>
      </p:sp>
      <p:sp>
        <p:nvSpPr>
          <p:cNvPr id="3" name="Content Placeholder 2">
            <a:extLst>
              <a:ext uri="{FF2B5EF4-FFF2-40B4-BE49-F238E27FC236}">
                <a16:creationId xmlns:a16="http://schemas.microsoft.com/office/drawing/2014/main" id="{6E3DEC24-A717-4FA3-9812-10A3DB58B164}"/>
              </a:ext>
            </a:extLst>
          </p:cNvPr>
          <p:cNvSpPr>
            <a:spLocks noGrp="1"/>
          </p:cNvSpPr>
          <p:nvPr>
            <p:ph idx="1"/>
          </p:nvPr>
        </p:nvSpPr>
        <p:spPr>
          <a:xfrm>
            <a:off x="1071716" y="2929630"/>
            <a:ext cx="2470474" cy="2937769"/>
          </a:xfrm>
        </p:spPr>
        <p:txBody>
          <a:bodyPr/>
          <a:lstStyle/>
          <a:p>
            <a:pPr marL="0" indent="0">
              <a:buNone/>
            </a:pPr>
            <a:r>
              <a:rPr lang="en-US" dirty="0"/>
              <a:t>If you have multiple measurements, you begin to see a pattern of growth over time.</a:t>
            </a:r>
          </a:p>
        </p:txBody>
      </p:sp>
      <p:pic>
        <p:nvPicPr>
          <p:cNvPr id="4" name="Content Placeholder 4" descr="A close up of a map&#10;&#10;Description automatically generated">
            <a:extLst>
              <a:ext uri="{FF2B5EF4-FFF2-40B4-BE49-F238E27FC236}">
                <a16:creationId xmlns:a16="http://schemas.microsoft.com/office/drawing/2014/main" id="{6605DE86-3C16-4917-B2CB-67E8453D1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052" y="2226652"/>
            <a:ext cx="8276948" cy="4631348"/>
          </a:xfrm>
          <a:prstGeom prst="rect">
            <a:avLst/>
          </a:prstGeom>
        </p:spPr>
      </p:pic>
    </p:spTree>
    <p:custDataLst>
      <p:tags r:id="rId1"/>
    </p:custDataLst>
    <p:extLst>
      <p:ext uri="{BB962C8B-B14F-4D97-AF65-F5344CB8AC3E}">
        <p14:creationId xmlns:p14="http://schemas.microsoft.com/office/powerpoint/2010/main" val="2567082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EEC5-C63D-4593-8A6A-ABDD2F286872}"/>
              </a:ext>
            </a:extLst>
          </p:cNvPr>
          <p:cNvSpPr>
            <a:spLocks noGrp="1"/>
          </p:cNvSpPr>
          <p:nvPr>
            <p:ph type="title"/>
          </p:nvPr>
        </p:nvSpPr>
        <p:spPr>
          <a:xfrm>
            <a:off x="1023562" y="685800"/>
            <a:ext cx="10493524" cy="1485900"/>
          </a:xfrm>
        </p:spPr>
        <p:txBody>
          <a:bodyPr>
            <a:normAutofit/>
          </a:bodyPr>
          <a:lstStyle/>
          <a:p>
            <a:r>
              <a:rPr lang="en-US" dirty="0"/>
              <a:t>What are normal changes in growth patterns?</a:t>
            </a:r>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9DD4491-0303-4B59-A28B-B808CC4168D9}"/>
              </a:ext>
            </a:extLst>
          </p:cNvPr>
          <p:cNvSpPr>
            <a:spLocks noGrp="1"/>
          </p:cNvSpPr>
          <p:nvPr>
            <p:ph idx="1"/>
          </p:nvPr>
        </p:nvSpPr>
        <p:spPr>
          <a:xfrm>
            <a:off x="1023562" y="2285999"/>
            <a:ext cx="5319181" cy="4310109"/>
          </a:xfrm>
        </p:spPr>
        <p:txBody>
          <a:bodyPr>
            <a:normAutofit/>
          </a:bodyPr>
          <a:lstStyle/>
          <a:p>
            <a:r>
              <a:rPr lang="en-US" sz="1800" dirty="0"/>
              <a:t>Growth rate changes over time. This is illustrated by the curve in growth curves.</a:t>
            </a:r>
          </a:p>
          <a:p>
            <a:r>
              <a:rPr lang="en-US" sz="1800" dirty="0"/>
              <a:t>Babies do most of their physical growth during their first year. Growth slows after 12 months of age.</a:t>
            </a:r>
          </a:p>
          <a:p>
            <a:r>
              <a:rPr lang="en-US" sz="1800" dirty="0"/>
              <a:t>Toddlers gain weight at a slower rate during the second year. They are moving more and begin to lose the “baby” look as the stores of fat disappear and the child appears more slender.</a:t>
            </a:r>
          </a:p>
          <a:p>
            <a:r>
              <a:rPr lang="en-US" sz="1800" dirty="0"/>
              <a:t>After the first year, children experience variations in their rate of growth. They can be hungrier when growing faster and have a smaller appetite when growth slows. </a:t>
            </a:r>
            <a:endParaRPr lang="en-US" sz="1700" dirty="0"/>
          </a:p>
        </p:txBody>
      </p:sp>
      <p:pic>
        <p:nvPicPr>
          <p:cNvPr id="5" name="Picture 4" descr="A picture containing text&#10;&#10;Description automatically generated">
            <a:extLst>
              <a:ext uri="{FF2B5EF4-FFF2-40B4-BE49-F238E27FC236}">
                <a16:creationId xmlns:a16="http://schemas.microsoft.com/office/drawing/2014/main" id="{807F2ACB-3D5A-4DB8-97D5-CCF71118D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153" y="2350235"/>
            <a:ext cx="4556421" cy="3542618"/>
          </a:xfrm>
          <a:prstGeom prst="rect">
            <a:avLst/>
          </a:prstGeom>
        </p:spPr>
      </p:pic>
    </p:spTree>
    <p:custDataLst>
      <p:tags r:id="rId1"/>
    </p:custDataLst>
    <p:extLst>
      <p:ext uri="{BB962C8B-B14F-4D97-AF65-F5344CB8AC3E}">
        <p14:creationId xmlns:p14="http://schemas.microsoft.com/office/powerpoint/2010/main" val="4105463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map&#10;&#10;Description automatically generated">
            <a:extLst>
              <a:ext uri="{FF2B5EF4-FFF2-40B4-BE49-F238E27FC236}">
                <a16:creationId xmlns:a16="http://schemas.microsoft.com/office/drawing/2014/main" id="{05BEC465-349F-4AEF-8584-FE854EF52E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4966232" cy="6857990"/>
          </a:xfrm>
          <a:prstGeom prst="rect">
            <a:avLst/>
          </a:prstGeom>
        </p:spPr>
      </p:pic>
      <p:sp>
        <p:nvSpPr>
          <p:cNvPr id="16"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5657E7C7-B4B8-44BA-AAAA-A5E0FE9E6560}"/>
              </a:ext>
            </a:extLst>
          </p:cNvPr>
          <p:cNvSpPr>
            <a:spLocks noGrp="1"/>
          </p:cNvSpPr>
          <p:nvPr>
            <p:ph type="title"/>
          </p:nvPr>
        </p:nvSpPr>
        <p:spPr>
          <a:xfrm>
            <a:off x="6138004" y="1480930"/>
            <a:ext cx="5607908" cy="3863427"/>
          </a:xfrm>
        </p:spPr>
        <p:txBody>
          <a:bodyPr vert="horz" lIns="91440" tIns="45720" rIns="91440" bIns="45720" rtlCol="0" anchor="b">
            <a:normAutofit fontScale="90000"/>
          </a:bodyPr>
          <a:lstStyle/>
          <a:p>
            <a:r>
              <a:rPr lang="en-US" dirty="0"/>
              <a:t>These changes in growth rate is why the infant growth grids bend rather than go in a straight line.</a:t>
            </a:r>
            <a:br>
              <a:rPr lang="en-US" dirty="0"/>
            </a:br>
            <a:br>
              <a:rPr lang="en-US" dirty="0"/>
            </a:br>
            <a:r>
              <a:rPr lang="en-US" dirty="0"/>
              <a:t>You can see how their growth rate slows down.</a:t>
            </a:r>
          </a:p>
        </p:txBody>
      </p:sp>
    </p:spTree>
    <p:custDataLst>
      <p:tags r:id="rId1"/>
    </p:custDataLst>
    <p:extLst>
      <p:ext uri="{BB962C8B-B14F-4D97-AF65-F5344CB8AC3E}">
        <p14:creationId xmlns:p14="http://schemas.microsoft.com/office/powerpoint/2010/main" val="3306514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map&#10;&#10;Description automatically generated">
            <a:extLst>
              <a:ext uri="{FF2B5EF4-FFF2-40B4-BE49-F238E27FC236}">
                <a16:creationId xmlns:a16="http://schemas.microsoft.com/office/drawing/2014/main" id="{78CA1E37-CC00-4024-A45A-AC59496391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4966232" cy="6857990"/>
          </a:xfrm>
          <a:prstGeom prst="rect">
            <a:avLst/>
          </a:prstGeom>
        </p:spPr>
      </p:pic>
      <p:sp>
        <p:nvSpPr>
          <p:cNvPr id="15"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E965CFA7-DDA4-4AA9-81AF-214CC253A801}"/>
              </a:ext>
            </a:extLst>
          </p:cNvPr>
          <p:cNvSpPr>
            <a:spLocks noGrp="1"/>
          </p:cNvSpPr>
          <p:nvPr>
            <p:ph type="title"/>
          </p:nvPr>
        </p:nvSpPr>
        <p:spPr>
          <a:xfrm>
            <a:off x="6138004" y="1480930"/>
            <a:ext cx="5607908" cy="3254321"/>
          </a:xfrm>
        </p:spPr>
        <p:txBody>
          <a:bodyPr vert="horz" lIns="91440" tIns="45720" rIns="91440" bIns="45720" rtlCol="0" anchor="b">
            <a:normAutofit/>
          </a:bodyPr>
          <a:lstStyle/>
          <a:p>
            <a:r>
              <a:rPr lang="en-US" dirty="0"/>
              <a:t>The BMI graph takes a dip because of these normal changes in growth.</a:t>
            </a:r>
          </a:p>
        </p:txBody>
      </p:sp>
    </p:spTree>
    <p:custDataLst>
      <p:tags r:id="rId1"/>
    </p:custDataLst>
    <p:extLst>
      <p:ext uri="{BB962C8B-B14F-4D97-AF65-F5344CB8AC3E}">
        <p14:creationId xmlns:p14="http://schemas.microsoft.com/office/powerpoint/2010/main" val="3789713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5368-E51E-4834-B9DE-2595FF5D2CEA}"/>
              </a:ext>
            </a:extLst>
          </p:cNvPr>
          <p:cNvSpPr>
            <a:spLocks noGrp="1"/>
          </p:cNvSpPr>
          <p:nvPr>
            <p:ph type="title"/>
          </p:nvPr>
        </p:nvSpPr>
        <p:spPr>
          <a:xfrm>
            <a:off x="6664112" y="685800"/>
            <a:ext cx="4308688" cy="1485900"/>
          </a:xfrm>
        </p:spPr>
        <p:txBody>
          <a:bodyPr>
            <a:normAutofit/>
          </a:bodyPr>
          <a:lstStyle/>
          <a:p>
            <a:r>
              <a:rPr lang="en-US" dirty="0"/>
              <a:t>Following a pattern</a:t>
            </a:r>
          </a:p>
        </p:txBody>
      </p:sp>
      <p:sp>
        <p:nvSpPr>
          <p:cNvPr id="3" name="Content Placeholder 2">
            <a:extLst>
              <a:ext uri="{FF2B5EF4-FFF2-40B4-BE49-F238E27FC236}">
                <a16:creationId xmlns:a16="http://schemas.microsoft.com/office/drawing/2014/main" id="{EBE66EA6-1BB2-4DF5-83CD-04E78D9620BA}"/>
              </a:ext>
            </a:extLst>
          </p:cNvPr>
          <p:cNvSpPr>
            <a:spLocks noGrp="1"/>
          </p:cNvSpPr>
          <p:nvPr>
            <p:ph idx="1"/>
          </p:nvPr>
        </p:nvSpPr>
        <p:spPr>
          <a:xfrm>
            <a:off x="6403700" y="2286000"/>
            <a:ext cx="4569100" cy="3581400"/>
          </a:xfrm>
        </p:spPr>
        <p:txBody>
          <a:bodyPr>
            <a:normAutofit/>
          </a:bodyPr>
          <a:lstStyle/>
          <a:p>
            <a:r>
              <a:rPr lang="en-US" dirty="0"/>
              <a:t>Remember – it is more important that children stick to an expected pattern, than where the pattern falls on the growth grid.</a:t>
            </a:r>
          </a:p>
          <a:p>
            <a:r>
              <a:rPr lang="en-US" dirty="0"/>
              <a:t>Consider how the child’s growth fits with family tendencies and family history. </a:t>
            </a:r>
          </a:p>
          <a:p>
            <a:endParaRPr lang="en-US" dirty="0"/>
          </a:p>
        </p:txBody>
      </p:sp>
      <p:pic>
        <p:nvPicPr>
          <p:cNvPr id="4" name="Picture 3">
            <a:extLst>
              <a:ext uri="{FF2B5EF4-FFF2-40B4-BE49-F238E27FC236}">
                <a16:creationId xmlns:a16="http://schemas.microsoft.com/office/drawing/2014/main" id="{BAB56A1C-F213-4DCB-A1B1-BC5F89080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7427" y="0"/>
            <a:ext cx="6290518" cy="6858000"/>
          </a:xfrm>
          <a:prstGeom prst="rect">
            <a:avLst/>
          </a:prstGeom>
        </p:spPr>
      </p:pic>
      <p:cxnSp>
        <p:nvCxnSpPr>
          <p:cNvPr id="9" name="Straight Connector 8">
            <a:extLst>
              <a:ext uri="{FF2B5EF4-FFF2-40B4-BE49-F238E27FC236}">
                <a16:creationId xmlns:a16="http://schemas.microsoft.com/office/drawing/2014/main" id="{E423A446-0613-4BE8-AD97-857B6E1CBD97}"/>
              </a:ext>
            </a:extLst>
          </p:cNvPr>
          <p:cNvCxnSpPr>
            <a:cxnSpLocks/>
            <a:stCxn id="19" idx="2"/>
          </p:cNvCxnSpPr>
          <p:nvPr/>
        </p:nvCxnSpPr>
        <p:spPr>
          <a:xfrm flipH="1">
            <a:off x="488274" y="3584590"/>
            <a:ext cx="1233040" cy="1999464"/>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grpSp>
        <p:nvGrpSpPr>
          <p:cNvPr id="23" name="Group 22">
            <a:extLst>
              <a:ext uri="{FF2B5EF4-FFF2-40B4-BE49-F238E27FC236}">
                <a16:creationId xmlns:a16="http://schemas.microsoft.com/office/drawing/2014/main" id="{B9BE2336-4EBB-402E-930C-643A5F445CEB}"/>
              </a:ext>
            </a:extLst>
          </p:cNvPr>
          <p:cNvGrpSpPr/>
          <p:nvPr/>
        </p:nvGrpSpPr>
        <p:grpSpPr>
          <a:xfrm>
            <a:off x="1682318" y="987410"/>
            <a:ext cx="4247964" cy="2597180"/>
            <a:chOff x="1708951" y="1224101"/>
            <a:chExt cx="4247964" cy="2597180"/>
          </a:xfrm>
        </p:grpSpPr>
        <p:cxnSp>
          <p:nvCxnSpPr>
            <p:cNvPr id="12" name="Straight Connector 11">
              <a:extLst>
                <a:ext uri="{FF2B5EF4-FFF2-40B4-BE49-F238E27FC236}">
                  <a16:creationId xmlns:a16="http://schemas.microsoft.com/office/drawing/2014/main" id="{5FE7B74D-7AE2-4760-944A-33664CE4CC52}"/>
                </a:ext>
              </a:extLst>
            </p:cNvPr>
            <p:cNvCxnSpPr>
              <a:cxnSpLocks/>
            </p:cNvCxnSpPr>
            <p:nvPr/>
          </p:nvCxnSpPr>
          <p:spPr>
            <a:xfrm flipH="1">
              <a:off x="4483223" y="1295400"/>
              <a:ext cx="1371599" cy="728709"/>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DDB7535E-7D2F-44F3-9BF6-2D8FA33B7A26}"/>
                </a:ext>
              </a:extLst>
            </p:cNvPr>
            <p:cNvCxnSpPr>
              <a:cxnSpLocks/>
            </p:cNvCxnSpPr>
            <p:nvPr/>
          </p:nvCxnSpPr>
          <p:spPr>
            <a:xfrm flipH="1">
              <a:off x="3182645" y="2024109"/>
              <a:ext cx="1300578" cy="73536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58CA003C-FE77-4AA6-9237-88DFBCFD94D5}"/>
                </a:ext>
              </a:extLst>
            </p:cNvPr>
            <p:cNvCxnSpPr>
              <a:cxnSpLocks/>
            </p:cNvCxnSpPr>
            <p:nvPr/>
          </p:nvCxnSpPr>
          <p:spPr>
            <a:xfrm flipH="1">
              <a:off x="1811046" y="2759475"/>
              <a:ext cx="1371599" cy="96914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9" name="Star: 5 Points 18">
              <a:extLst>
                <a:ext uri="{FF2B5EF4-FFF2-40B4-BE49-F238E27FC236}">
                  <a16:creationId xmlns:a16="http://schemas.microsoft.com/office/drawing/2014/main" id="{EFA75B87-5676-4BE6-9F54-C4EA4D0DCC60}"/>
                </a:ext>
              </a:extLst>
            </p:cNvPr>
            <p:cNvSpPr/>
            <p:nvPr/>
          </p:nvSpPr>
          <p:spPr>
            <a:xfrm>
              <a:off x="1708951" y="3635960"/>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F6860A06-2990-4193-9086-0E4E49A1DB23}"/>
                </a:ext>
              </a:extLst>
            </p:cNvPr>
            <p:cNvSpPr/>
            <p:nvPr/>
          </p:nvSpPr>
          <p:spPr>
            <a:xfrm>
              <a:off x="5752729" y="1224101"/>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CEF6B26-28BE-4771-B6C8-D01E89911F23}"/>
                </a:ext>
              </a:extLst>
            </p:cNvPr>
            <p:cNvSpPr/>
            <p:nvPr/>
          </p:nvSpPr>
          <p:spPr>
            <a:xfrm>
              <a:off x="4381130" y="1912583"/>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9A79A7B2-780E-4374-A40C-7EE9ED1A9FD1}"/>
                </a:ext>
              </a:extLst>
            </p:cNvPr>
            <p:cNvSpPr/>
            <p:nvPr/>
          </p:nvSpPr>
          <p:spPr>
            <a:xfrm>
              <a:off x="3016869" y="2672179"/>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33584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5368-E51E-4834-B9DE-2595FF5D2CEA}"/>
              </a:ext>
            </a:extLst>
          </p:cNvPr>
          <p:cNvSpPr>
            <a:spLocks noGrp="1"/>
          </p:cNvSpPr>
          <p:nvPr>
            <p:ph type="title"/>
          </p:nvPr>
        </p:nvSpPr>
        <p:spPr>
          <a:xfrm>
            <a:off x="6664112" y="685800"/>
            <a:ext cx="4308688" cy="1485900"/>
          </a:xfrm>
        </p:spPr>
        <p:txBody>
          <a:bodyPr>
            <a:normAutofit/>
          </a:bodyPr>
          <a:lstStyle/>
          <a:p>
            <a:r>
              <a:rPr lang="en-US" dirty="0"/>
              <a:t>Following a pattern</a:t>
            </a:r>
          </a:p>
        </p:txBody>
      </p:sp>
      <p:sp>
        <p:nvSpPr>
          <p:cNvPr id="3" name="Content Placeholder 2">
            <a:extLst>
              <a:ext uri="{FF2B5EF4-FFF2-40B4-BE49-F238E27FC236}">
                <a16:creationId xmlns:a16="http://schemas.microsoft.com/office/drawing/2014/main" id="{EBE66EA6-1BB2-4DF5-83CD-04E78D9620BA}"/>
              </a:ext>
            </a:extLst>
          </p:cNvPr>
          <p:cNvSpPr>
            <a:spLocks noGrp="1"/>
          </p:cNvSpPr>
          <p:nvPr>
            <p:ph idx="1"/>
          </p:nvPr>
        </p:nvSpPr>
        <p:spPr>
          <a:xfrm>
            <a:off x="6403700" y="2286000"/>
            <a:ext cx="4569100" cy="3581400"/>
          </a:xfrm>
        </p:spPr>
        <p:txBody>
          <a:bodyPr>
            <a:normAutofit/>
          </a:bodyPr>
          <a:lstStyle/>
          <a:p>
            <a:r>
              <a:rPr lang="en-US" dirty="0"/>
              <a:t>Higher on the curve may mean the child is part of a family that tends to be taller or heavier. </a:t>
            </a:r>
          </a:p>
          <a:p>
            <a:endParaRPr lang="en-US" dirty="0"/>
          </a:p>
        </p:txBody>
      </p:sp>
      <p:pic>
        <p:nvPicPr>
          <p:cNvPr id="4" name="Picture 3">
            <a:extLst>
              <a:ext uri="{FF2B5EF4-FFF2-40B4-BE49-F238E27FC236}">
                <a16:creationId xmlns:a16="http://schemas.microsoft.com/office/drawing/2014/main" id="{BAB56A1C-F213-4DCB-A1B1-BC5F89080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0393" y="0"/>
            <a:ext cx="6269736" cy="6858000"/>
          </a:xfrm>
          <a:prstGeom prst="rect">
            <a:avLst/>
          </a:prstGeom>
        </p:spPr>
      </p:pic>
      <p:cxnSp>
        <p:nvCxnSpPr>
          <p:cNvPr id="9" name="Straight Connector 8">
            <a:extLst>
              <a:ext uri="{FF2B5EF4-FFF2-40B4-BE49-F238E27FC236}">
                <a16:creationId xmlns:a16="http://schemas.microsoft.com/office/drawing/2014/main" id="{E423A446-0613-4BE8-AD97-857B6E1CBD97}"/>
              </a:ext>
            </a:extLst>
          </p:cNvPr>
          <p:cNvCxnSpPr>
            <a:cxnSpLocks/>
            <a:stCxn id="19" idx="2"/>
          </p:cNvCxnSpPr>
          <p:nvPr/>
        </p:nvCxnSpPr>
        <p:spPr>
          <a:xfrm flipH="1">
            <a:off x="488274" y="3231101"/>
            <a:ext cx="1308544" cy="2308563"/>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grpSp>
        <p:nvGrpSpPr>
          <p:cNvPr id="23" name="Group 22">
            <a:extLst>
              <a:ext uri="{FF2B5EF4-FFF2-40B4-BE49-F238E27FC236}">
                <a16:creationId xmlns:a16="http://schemas.microsoft.com/office/drawing/2014/main" id="{B9BE2336-4EBB-402E-930C-643A5F445CEB}"/>
              </a:ext>
            </a:extLst>
          </p:cNvPr>
          <p:cNvGrpSpPr/>
          <p:nvPr/>
        </p:nvGrpSpPr>
        <p:grpSpPr>
          <a:xfrm>
            <a:off x="1757822" y="633921"/>
            <a:ext cx="4247964" cy="2597180"/>
            <a:chOff x="1708951" y="1224101"/>
            <a:chExt cx="4247964" cy="2597180"/>
          </a:xfrm>
        </p:grpSpPr>
        <p:cxnSp>
          <p:nvCxnSpPr>
            <p:cNvPr id="12" name="Straight Connector 11">
              <a:extLst>
                <a:ext uri="{FF2B5EF4-FFF2-40B4-BE49-F238E27FC236}">
                  <a16:creationId xmlns:a16="http://schemas.microsoft.com/office/drawing/2014/main" id="{5FE7B74D-7AE2-4760-944A-33664CE4CC52}"/>
                </a:ext>
              </a:extLst>
            </p:cNvPr>
            <p:cNvCxnSpPr>
              <a:cxnSpLocks/>
            </p:cNvCxnSpPr>
            <p:nvPr/>
          </p:nvCxnSpPr>
          <p:spPr>
            <a:xfrm flipH="1">
              <a:off x="4483223" y="1295400"/>
              <a:ext cx="1371599" cy="728709"/>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DDB7535E-7D2F-44F3-9BF6-2D8FA33B7A26}"/>
                </a:ext>
              </a:extLst>
            </p:cNvPr>
            <p:cNvCxnSpPr>
              <a:cxnSpLocks/>
            </p:cNvCxnSpPr>
            <p:nvPr/>
          </p:nvCxnSpPr>
          <p:spPr>
            <a:xfrm flipH="1">
              <a:off x="3182645" y="2024109"/>
              <a:ext cx="1300578" cy="73536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58CA003C-FE77-4AA6-9237-88DFBCFD94D5}"/>
                </a:ext>
              </a:extLst>
            </p:cNvPr>
            <p:cNvCxnSpPr>
              <a:cxnSpLocks/>
            </p:cNvCxnSpPr>
            <p:nvPr/>
          </p:nvCxnSpPr>
          <p:spPr>
            <a:xfrm flipH="1">
              <a:off x="1811046" y="2759475"/>
              <a:ext cx="1371599" cy="96914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9" name="Star: 5 Points 18">
              <a:extLst>
                <a:ext uri="{FF2B5EF4-FFF2-40B4-BE49-F238E27FC236}">
                  <a16:creationId xmlns:a16="http://schemas.microsoft.com/office/drawing/2014/main" id="{EFA75B87-5676-4BE6-9F54-C4EA4D0DCC60}"/>
                </a:ext>
              </a:extLst>
            </p:cNvPr>
            <p:cNvSpPr/>
            <p:nvPr/>
          </p:nvSpPr>
          <p:spPr>
            <a:xfrm>
              <a:off x="1708951" y="3635960"/>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F6860A06-2990-4193-9086-0E4E49A1DB23}"/>
                </a:ext>
              </a:extLst>
            </p:cNvPr>
            <p:cNvSpPr/>
            <p:nvPr/>
          </p:nvSpPr>
          <p:spPr>
            <a:xfrm>
              <a:off x="5752729" y="1224101"/>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CEF6B26-28BE-4771-B6C8-D01E89911F23}"/>
                </a:ext>
              </a:extLst>
            </p:cNvPr>
            <p:cNvSpPr/>
            <p:nvPr/>
          </p:nvSpPr>
          <p:spPr>
            <a:xfrm>
              <a:off x="4381130" y="1912583"/>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9A79A7B2-780E-4374-A40C-7EE9ED1A9FD1}"/>
                </a:ext>
              </a:extLst>
            </p:cNvPr>
            <p:cNvSpPr/>
            <p:nvPr/>
          </p:nvSpPr>
          <p:spPr>
            <a:xfrm>
              <a:off x="3016869" y="2672179"/>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88703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5368-E51E-4834-B9DE-2595FF5D2CEA}"/>
              </a:ext>
            </a:extLst>
          </p:cNvPr>
          <p:cNvSpPr>
            <a:spLocks noGrp="1"/>
          </p:cNvSpPr>
          <p:nvPr>
            <p:ph type="title"/>
          </p:nvPr>
        </p:nvSpPr>
        <p:spPr>
          <a:xfrm>
            <a:off x="6664112" y="685800"/>
            <a:ext cx="4308688" cy="1485900"/>
          </a:xfrm>
        </p:spPr>
        <p:txBody>
          <a:bodyPr>
            <a:normAutofit/>
          </a:bodyPr>
          <a:lstStyle/>
          <a:p>
            <a:r>
              <a:rPr lang="en-US" dirty="0"/>
              <a:t>Following a pattern</a:t>
            </a:r>
          </a:p>
        </p:txBody>
      </p:sp>
      <p:sp>
        <p:nvSpPr>
          <p:cNvPr id="3" name="Content Placeholder 2">
            <a:extLst>
              <a:ext uri="{FF2B5EF4-FFF2-40B4-BE49-F238E27FC236}">
                <a16:creationId xmlns:a16="http://schemas.microsoft.com/office/drawing/2014/main" id="{EBE66EA6-1BB2-4DF5-83CD-04E78D9620BA}"/>
              </a:ext>
            </a:extLst>
          </p:cNvPr>
          <p:cNvSpPr>
            <a:spLocks noGrp="1"/>
          </p:cNvSpPr>
          <p:nvPr>
            <p:ph idx="1"/>
          </p:nvPr>
        </p:nvSpPr>
        <p:spPr>
          <a:xfrm>
            <a:off x="6403700" y="2286000"/>
            <a:ext cx="4569100" cy="3581400"/>
          </a:xfrm>
        </p:spPr>
        <p:txBody>
          <a:bodyPr>
            <a:normAutofit/>
          </a:bodyPr>
          <a:lstStyle/>
          <a:p>
            <a:r>
              <a:rPr lang="en-US" dirty="0"/>
              <a:t>Lower on the curve could indicate a family history of being smaller.</a:t>
            </a:r>
          </a:p>
          <a:p>
            <a:endParaRPr lang="en-US" dirty="0"/>
          </a:p>
          <a:p>
            <a:endParaRPr lang="en-US" dirty="0"/>
          </a:p>
        </p:txBody>
      </p:sp>
      <p:pic>
        <p:nvPicPr>
          <p:cNvPr id="4" name="Picture 3">
            <a:extLst>
              <a:ext uri="{FF2B5EF4-FFF2-40B4-BE49-F238E27FC236}">
                <a16:creationId xmlns:a16="http://schemas.microsoft.com/office/drawing/2014/main" id="{BAB56A1C-F213-4DCB-A1B1-BC5F89080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9649" y="0"/>
            <a:ext cx="6280127" cy="6858000"/>
          </a:xfrm>
          <a:prstGeom prst="rect">
            <a:avLst/>
          </a:prstGeom>
        </p:spPr>
      </p:pic>
      <p:cxnSp>
        <p:nvCxnSpPr>
          <p:cNvPr id="9" name="Straight Connector 8">
            <a:extLst>
              <a:ext uri="{FF2B5EF4-FFF2-40B4-BE49-F238E27FC236}">
                <a16:creationId xmlns:a16="http://schemas.microsoft.com/office/drawing/2014/main" id="{E423A446-0613-4BE8-AD97-857B6E1CBD97}"/>
              </a:ext>
            </a:extLst>
          </p:cNvPr>
          <p:cNvCxnSpPr>
            <a:cxnSpLocks/>
            <a:stCxn id="19" idx="2"/>
          </p:cNvCxnSpPr>
          <p:nvPr/>
        </p:nvCxnSpPr>
        <p:spPr>
          <a:xfrm flipH="1">
            <a:off x="462116" y="3982898"/>
            <a:ext cx="1175589" cy="1601825"/>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grpSp>
        <p:nvGrpSpPr>
          <p:cNvPr id="23" name="Group 22">
            <a:extLst>
              <a:ext uri="{FF2B5EF4-FFF2-40B4-BE49-F238E27FC236}">
                <a16:creationId xmlns:a16="http://schemas.microsoft.com/office/drawing/2014/main" id="{B9BE2336-4EBB-402E-930C-643A5F445CEB}"/>
              </a:ext>
            </a:extLst>
          </p:cNvPr>
          <p:cNvGrpSpPr/>
          <p:nvPr/>
        </p:nvGrpSpPr>
        <p:grpSpPr>
          <a:xfrm rot="156613">
            <a:off x="1655685" y="1482018"/>
            <a:ext cx="4247964" cy="2597180"/>
            <a:chOff x="1708951" y="1224101"/>
            <a:chExt cx="4247964" cy="2597180"/>
          </a:xfrm>
        </p:grpSpPr>
        <p:cxnSp>
          <p:nvCxnSpPr>
            <p:cNvPr id="12" name="Straight Connector 11">
              <a:extLst>
                <a:ext uri="{FF2B5EF4-FFF2-40B4-BE49-F238E27FC236}">
                  <a16:creationId xmlns:a16="http://schemas.microsoft.com/office/drawing/2014/main" id="{5FE7B74D-7AE2-4760-944A-33664CE4CC52}"/>
                </a:ext>
              </a:extLst>
            </p:cNvPr>
            <p:cNvCxnSpPr>
              <a:cxnSpLocks/>
            </p:cNvCxnSpPr>
            <p:nvPr/>
          </p:nvCxnSpPr>
          <p:spPr>
            <a:xfrm flipH="1">
              <a:off x="4483223" y="1295400"/>
              <a:ext cx="1371599" cy="728709"/>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3" name="Straight Connector 12">
              <a:extLst>
                <a:ext uri="{FF2B5EF4-FFF2-40B4-BE49-F238E27FC236}">
                  <a16:creationId xmlns:a16="http://schemas.microsoft.com/office/drawing/2014/main" id="{DDB7535E-7D2F-44F3-9BF6-2D8FA33B7A26}"/>
                </a:ext>
              </a:extLst>
            </p:cNvPr>
            <p:cNvCxnSpPr>
              <a:cxnSpLocks/>
            </p:cNvCxnSpPr>
            <p:nvPr/>
          </p:nvCxnSpPr>
          <p:spPr>
            <a:xfrm flipH="1">
              <a:off x="3182645" y="2024109"/>
              <a:ext cx="1300578" cy="73536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58CA003C-FE77-4AA6-9237-88DFBCFD94D5}"/>
                </a:ext>
              </a:extLst>
            </p:cNvPr>
            <p:cNvCxnSpPr>
              <a:cxnSpLocks/>
            </p:cNvCxnSpPr>
            <p:nvPr/>
          </p:nvCxnSpPr>
          <p:spPr>
            <a:xfrm flipH="1">
              <a:off x="1811046" y="2759475"/>
              <a:ext cx="1371599" cy="969146"/>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9" name="Star: 5 Points 18">
              <a:extLst>
                <a:ext uri="{FF2B5EF4-FFF2-40B4-BE49-F238E27FC236}">
                  <a16:creationId xmlns:a16="http://schemas.microsoft.com/office/drawing/2014/main" id="{EFA75B87-5676-4BE6-9F54-C4EA4D0DCC60}"/>
                </a:ext>
              </a:extLst>
            </p:cNvPr>
            <p:cNvSpPr/>
            <p:nvPr/>
          </p:nvSpPr>
          <p:spPr>
            <a:xfrm>
              <a:off x="1708951" y="3635960"/>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F6860A06-2990-4193-9086-0E4E49A1DB23}"/>
                </a:ext>
              </a:extLst>
            </p:cNvPr>
            <p:cNvSpPr/>
            <p:nvPr/>
          </p:nvSpPr>
          <p:spPr>
            <a:xfrm>
              <a:off x="5752729" y="1224101"/>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CEF6B26-28BE-4771-B6C8-D01E89911F23}"/>
                </a:ext>
              </a:extLst>
            </p:cNvPr>
            <p:cNvSpPr/>
            <p:nvPr/>
          </p:nvSpPr>
          <p:spPr>
            <a:xfrm>
              <a:off x="4381130" y="1912583"/>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9A79A7B2-780E-4374-A40C-7EE9ED1A9FD1}"/>
                </a:ext>
              </a:extLst>
            </p:cNvPr>
            <p:cNvSpPr/>
            <p:nvPr/>
          </p:nvSpPr>
          <p:spPr>
            <a:xfrm>
              <a:off x="3016869" y="2672179"/>
              <a:ext cx="204186" cy="18532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12960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EFD2-87C9-4C46-B8D3-5DC8B2504696}"/>
              </a:ext>
            </a:extLst>
          </p:cNvPr>
          <p:cNvSpPr>
            <a:spLocks noGrp="1"/>
          </p:cNvSpPr>
          <p:nvPr>
            <p:ph type="title"/>
          </p:nvPr>
        </p:nvSpPr>
        <p:spPr/>
        <p:txBody>
          <a:bodyPr/>
          <a:lstStyle/>
          <a:p>
            <a:r>
              <a:rPr lang="en-US" dirty="0"/>
              <a:t>Critical thinking 3: </a:t>
            </a:r>
            <a:br>
              <a:rPr lang="en-US" dirty="0"/>
            </a:br>
            <a:r>
              <a:rPr lang="en-US" dirty="0"/>
              <a:t>Consider weight for length/height</a:t>
            </a:r>
          </a:p>
        </p:txBody>
      </p:sp>
      <p:sp>
        <p:nvSpPr>
          <p:cNvPr id="3" name="Content Placeholder 2">
            <a:extLst>
              <a:ext uri="{FF2B5EF4-FFF2-40B4-BE49-F238E27FC236}">
                <a16:creationId xmlns:a16="http://schemas.microsoft.com/office/drawing/2014/main" id="{0E7D4C3F-EF19-4810-A4DA-A8B457FA50EF}"/>
              </a:ext>
            </a:extLst>
          </p:cNvPr>
          <p:cNvSpPr>
            <a:spLocks noGrp="1"/>
          </p:cNvSpPr>
          <p:nvPr>
            <p:ph idx="1"/>
          </p:nvPr>
        </p:nvSpPr>
        <p:spPr>
          <a:xfrm>
            <a:off x="1371600" y="2171700"/>
            <a:ext cx="9601200" cy="4464231"/>
          </a:xfrm>
        </p:spPr>
        <p:txBody>
          <a:bodyPr>
            <a:normAutofit/>
          </a:bodyPr>
          <a:lstStyle/>
          <a:p>
            <a:r>
              <a:rPr lang="en-US" dirty="0"/>
              <a:t>In addition to </a:t>
            </a:r>
            <a:r>
              <a:rPr lang="en-US" b="1" dirty="0"/>
              <a:t>length for age </a:t>
            </a:r>
            <a:r>
              <a:rPr lang="en-US" dirty="0"/>
              <a:t>and </a:t>
            </a:r>
            <a:r>
              <a:rPr lang="en-US" b="1" dirty="0"/>
              <a:t>weight for age</a:t>
            </a:r>
            <a:r>
              <a:rPr lang="en-US" dirty="0"/>
              <a:t>, we also want to look at </a:t>
            </a:r>
            <a:r>
              <a:rPr lang="en-US" b="1" dirty="0"/>
              <a:t>weight for length</a:t>
            </a:r>
            <a:r>
              <a:rPr lang="en-US" dirty="0"/>
              <a:t> or </a:t>
            </a:r>
            <a:r>
              <a:rPr lang="en-US" b="1" dirty="0"/>
              <a:t>BMI</a:t>
            </a:r>
            <a:r>
              <a:rPr lang="en-US" dirty="0"/>
              <a:t>.</a:t>
            </a:r>
          </a:p>
          <a:p>
            <a:r>
              <a:rPr lang="en-US" b="1" dirty="0"/>
              <a:t>Weight for length </a:t>
            </a:r>
            <a:r>
              <a:rPr lang="en-US" dirty="0"/>
              <a:t>and </a:t>
            </a:r>
            <a:r>
              <a:rPr lang="en-US" b="1" dirty="0"/>
              <a:t>BMI</a:t>
            </a:r>
            <a:r>
              <a:rPr lang="en-US" dirty="0"/>
              <a:t> graphs show how well a child’s weight matches his or her length. This is less about comparing a child to their peers and more about comparing them to themselves.</a:t>
            </a:r>
          </a:p>
          <a:p>
            <a:r>
              <a:rPr lang="en-US" dirty="0"/>
              <a:t>No matter how tall or short a child is in comparison with their age group, we want their weight to match their height.</a:t>
            </a:r>
          </a:p>
          <a:p>
            <a:pPr lvl="1"/>
            <a:r>
              <a:rPr lang="en-US" dirty="0"/>
              <a:t>A child can be very tall or very short on their length for age graph but be right at the average for their weight for length when their weight measurements match their height measurements well.</a:t>
            </a:r>
          </a:p>
          <a:p>
            <a:r>
              <a:rPr lang="en-US" dirty="0"/>
              <a:t>Significant shifts up or down in </a:t>
            </a:r>
            <a:r>
              <a:rPr lang="en-US" b="1" dirty="0"/>
              <a:t>weight for length </a:t>
            </a:r>
            <a:r>
              <a:rPr lang="en-US" dirty="0"/>
              <a:t>or </a:t>
            </a:r>
            <a:r>
              <a:rPr lang="en-US" b="1" dirty="0"/>
              <a:t>BMI</a:t>
            </a:r>
            <a:r>
              <a:rPr lang="en-US" dirty="0"/>
              <a:t> can be a                          cause of concern.</a:t>
            </a:r>
          </a:p>
        </p:txBody>
      </p:sp>
      <p:pic>
        <p:nvPicPr>
          <p:cNvPr id="5" name="Graphic 4" descr="Child with balloon">
            <a:extLst>
              <a:ext uri="{FF2B5EF4-FFF2-40B4-BE49-F238E27FC236}">
                <a16:creationId xmlns:a16="http://schemas.microsoft.com/office/drawing/2014/main" id="{6D2FE0C5-8F18-40FD-BE90-26CDAF1CB9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8712" y="5320514"/>
            <a:ext cx="1312606" cy="1312606"/>
          </a:xfrm>
          <a:prstGeom prst="rect">
            <a:avLst/>
          </a:prstGeom>
        </p:spPr>
      </p:pic>
      <p:pic>
        <p:nvPicPr>
          <p:cNvPr id="6" name="Graphic 5" descr="Child with balloon">
            <a:extLst>
              <a:ext uri="{FF2B5EF4-FFF2-40B4-BE49-F238E27FC236}">
                <a16:creationId xmlns:a16="http://schemas.microsoft.com/office/drawing/2014/main" id="{DC1ACEE9-ECC9-46EC-89CC-1F33F3208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89982" y="5623979"/>
            <a:ext cx="2394154" cy="1041798"/>
          </a:xfrm>
          <a:prstGeom prst="rect">
            <a:avLst/>
          </a:prstGeom>
        </p:spPr>
      </p:pic>
      <p:pic>
        <p:nvPicPr>
          <p:cNvPr id="7" name="Graphic 6" descr="Child with balloon">
            <a:extLst>
              <a:ext uri="{FF2B5EF4-FFF2-40B4-BE49-F238E27FC236}">
                <a16:creationId xmlns:a16="http://schemas.microsoft.com/office/drawing/2014/main" id="{E3161D4A-D8D9-471F-89C6-C1BD4DF35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0787" y="4185727"/>
            <a:ext cx="1101213" cy="2487141"/>
          </a:xfrm>
          <a:prstGeom prst="rect">
            <a:avLst/>
          </a:prstGeom>
        </p:spPr>
      </p:pic>
    </p:spTree>
    <p:custDataLst>
      <p:tags r:id="rId1"/>
    </p:custDataLst>
    <p:extLst>
      <p:ext uri="{BB962C8B-B14F-4D97-AF65-F5344CB8AC3E}">
        <p14:creationId xmlns:p14="http://schemas.microsoft.com/office/powerpoint/2010/main" val="3536053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2E84A-0867-458D-91B7-4DAABBDB9655}"/>
              </a:ext>
            </a:extLst>
          </p:cNvPr>
          <p:cNvSpPr>
            <a:spLocks noGrp="1"/>
          </p:cNvSpPr>
          <p:nvPr>
            <p:ph type="title"/>
          </p:nvPr>
        </p:nvSpPr>
        <p:spPr>
          <a:xfrm>
            <a:off x="784743" y="685800"/>
            <a:ext cx="5793475" cy="1485900"/>
          </a:xfrm>
        </p:spPr>
        <p:txBody>
          <a:bodyPr>
            <a:normAutofit fontScale="90000"/>
          </a:bodyPr>
          <a:lstStyle/>
          <a:p>
            <a:r>
              <a:rPr lang="en-US" sz="3700" dirty="0"/>
              <a:t>Critical thinking 4: </a:t>
            </a:r>
            <a:br>
              <a:rPr lang="en-US" sz="3700" dirty="0"/>
            </a:br>
            <a:r>
              <a:rPr lang="en-US" sz="3700" dirty="0"/>
              <a:t>Recognizing growth spurts or trends</a:t>
            </a:r>
          </a:p>
        </p:txBody>
      </p:sp>
      <p:sp>
        <p:nvSpPr>
          <p:cNvPr id="3" name="Content Placeholder 2">
            <a:extLst>
              <a:ext uri="{FF2B5EF4-FFF2-40B4-BE49-F238E27FC236}">
                <a16:creationId xmlns:a16="http://schemas.microsoft.com/office/drawing/2014/main" id="{9239C3C1-628F-480C-AF9D-B20A16F40A3D}"/>
              </a:ext>
            </a:extLst>
          </p:cNvPr>
          <p:cNvSpPr>
            <a:spLocks noGrp="1"/>
          </p:cNvSpPr>
          <p:nvPr>
            <p:ph idx="1"/>
          </p:nvPr>
        </p:nvSpPr>
        <p:spPr>
          <a:xfrm>
            <a:off x="784743" y="2286000"/>
            <a:ext cx="5793475" cy="3581400"/>
          </a:xfrm>
        </p:spPr>
        <p:txBody>
          <a:bodyPr>
            <a:normAutofit/>
          </a:bodyPr>
          <a:lstStyle/>
          <a:p>
            <a:r>
              <a:rPr lang="en-US" dirty="0"/>
              <a:t>What if the growth curve is not smooth, but creates a “zig-zag” pattern?</a:t>
            </a:r>
          </a:p>
          <a:p>
            <a:r>
              <a:rPr lang="en-US" dirty="0"/>
              <a:t>Children can have growth spurts where they get taller and thinner for a period of time, followed by a period of time when their growth slows and their weight catches up. This pattern may show as “stair steps” or a “zig-zag” pattern on a graph rather than a smooth curve.</a:t>
            </a:r>
          </a:p>
          <a:p>
            <a:r>
              <a:rPr lang="en-US" dirty="0"/>
              <a:t>If the pattern is still predictable and doesn’t cross more than two percentile lines, it is not an indicator of a concern.</a:t>
            </a:r>
          </a:p>
          <a:p>
            <a:endParaRPr lang="en-US" dirty="0"/>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4D0826F0-D947-431C-942E-9A83008AD9D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12260" y="10"/>
            <a:ext cx="4579739" cy="6857990"/>
          </a:xfrm>
          <a:prstGeom prst="rect">
            <a:avLst/>
          </a:prstGeom>
        </p:spPr>
      </p:pic>
    </p:spTree>
    <p:custDataLst>
      <p:tags r:id="rId1"/>
    </p:custDataLst>
    <p:extLst>
      <p:ext uri="{BB962C8B-B14F-4D97-AF65-F5344CB8AC3E}">
        <p14:creationId xmlns:p14="http://schemas.microsoft.com/office/powerpoint/2010/main" val="250209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6A1D-13A6-43CE-99E1-22FBD6ECEAFD}"/>
              </a:ext>
            </a:extLst>
          </p:cNvPr>
          <p:cNvSpPr>
            <a:spLocks noGrp="1"/>
          </p:cNvSpPr>
          <p:nvPr>
            <p:ph type="title"/>
          </p:nvPr>
        </p:nvSpPr>
        <p:spPr>
          <a:xfrm>
            <a:off x="1371600" y="579268"/>
            <a:ext cx="9601200" cy="1485900"/>
          </a:xfrm>
        </p:spPr>
        <p:txBody>
          <a:bodyPr/>
          <a:lstStyle/>
          <a:p>
            <a:r>
              <a:rPr lang="en-US" dirty="0"/>
              <a:t>…but lots of things influence their hopes and expectations…</a:t>
            </a:r>
          </a:p>
        </p:txBody>
      </p:sp>
      <p:pic>
        <p:nvPicPr>
          <p:cNvPr id="5" name="Content Placeholder 4" descr="A group of people posing for the camera&#10;&#10;Description automatically generated">
            <a:extLst>
              <a:ext uri="{FF2B5EF4-FFF2-40B4-BE49-F238E27FC236}">
                <a16:creationId xmlns:a16="http://schemas.microsoft.com/office/drawing/2014/main" id="{4A985EEE-44BF-44F0-A3FF-BBF0A19A3C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797728"/>
            <a:ext cx="9903041" cy="5064994"/>
          </a:xfrm>
        </p:spPr>
      </p:pic>
    </p:spTree>
    <p:custDataLst>
      <p:tags r:id="rId1"/>
    </p:custDataLst>
    <p:extLst>
      <p:ext uri="{BB962C8B-B14F-4D97-AF65-F5344CB8AC3E}">
        <p14:creationId xmlns:p14="http://schemas.microsoft.com/office/powerpoint/2010/main" val="1520302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6598-6254-43B1-BA42-1FF224BDC076}"/>
              </a:ext>
            </a:extLst>
          </p:cNvPr>
          <p:cNvSpPr>
            <a:spLocks noGrp="1"/>
          </p:cNvSpPr>
          <p:nvPr>
            <p:ph type="title"/>
          </p:nvPr>
        </p:nvSpPr>
        <p:spPr>
          <a:xfrm>
            <a:off x="2748926" y="685800"/>
            <a:ext cx="7782668" cy="974324"/>
          </a:xfrm>
        </p:spPr>
        <p:style>
          <a:lnRef idx="2">
            <a:schemeClr val="accent4">
              <a:shade val="50000"/>
            </a:schemeClr>
          </a:lnRef>
          <a:fillRef idx="1">
            <a:schemeClr val="accent4"/>
          </a:fillRef>
          <a:effectRef idx="0">
            <a:schemeClr val="accent4"/>
          </a:effectRef>
          <a:fontRef idx="minor">
            <a:schemeClr val="lt1"/>
          </a:fontRef>
        </p:style>
        <p:txBody>
          <a:bodyPr/>
          <a:lstStyle/>
          <a:p>
            <a:r>
              <a:rPr lang="en-US" dirty="0"/>
              <a:t>Activity: Interpret growth charts</a:t>
            </a:r>
          </a:p>
        </p:txBody>
      </p:sp>
      <p:sp>
        <p:nvSpPr>
          <p:cNvPr id="3" name="Content Placeholder 2">
            <a:extLst>
              <a:ext uri="{FF2B5EF4-FFF2-40B4-BE49-F238E27FC236}">
                <a16:creationId xmlns:a16="http://schemas.microsoft.com/office/drawing/2014/main" id="{24BE7713-2E59-466E-97E8-8D44680FDDD3}"/>
              </a:ext>
            </a:extLst>
          </p:cNvPr>
          <p:cNvSpPr>
            <a:spLocks noGrp="1"/>
          </p:cNvSpPr>
          <p:nvPr>
            <p:ph idx="1"/>
          </p:nvPr>
        </p:nvSpPr>
        <p:spPr>
          <a:xfrm>
            <a:off x="1371600" y="2437965"/>
            <a:ext cx="10284106" cy="3734236"/>
          </a:xfrm>
        </p:spPr>
        <p:txBody>
          <a:bodyPr>
            <a:normAutofit/>
          </a:bodyPr>
          <a:lstStyle/>
          <a:p>
            <a:r>
              <a:rPr lang="en-US" sz="2200" dirty="0"/>
              <a:t>When there are several measurements to plot on the graph, we can look for a pattern. The patterns can be consistent with predictable growth or inconsistent with the progress you would expect to see. </a:t>
            </a:r>
          </a:p>
          <a:p>
            <a:r>
              <a:rPr lang="en-US" sz="2200" dirty="0"/>
              <a:t>Over the next few slides, look at the graphs and identify trends or growth spurts.</a:t>
            </a:r>
          </a:p>
          <a:p>
            <a:pPr lvl="1"/>
            <a:r>
              <a:rPr lang="en-US" sz="2200" dirty="0"/>
              <a:t>Assume that all measurements are accurate and entered correctly in TWIST. </a:t>
            </a:r>
          </a:p>
          <a:p>
            <a:r>
              <a:rPr lang="en-US" sz="2200" dirty="0"/>
              <a:t>Select the statement that best fits what you are seeing. Find the answer on the following slide.</a:t>
            </a:r>
          </a:p>
          <a:p>
            <a:pPr lvl="1"/>
            <a:r>
              <a:rPr lang="en-US" sz="2200" dirty="0"/>
              <a:t>This statement is to assist you with categorizing what you are seeing…not to specifically share with the child’s caregiver.</a:t>
            </a:r>
          </a:p>
        </p:txBody>
      </p:sp>
      <p:pic>
        <p:nvPicPr>
          <p:cNvPr id="4" name="Content Placeholder 4">
            <a:extLst>
              <a:ext uri="{FF2B5EF4-FFF2-40B4-BE49-F238E27FC236}">
                <a16:creationId xmlns:a16="http://schemas.microsoft.com/office/drawing/2014/main" id="{6769148E-C51F-471D-AE16-3286633B2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4" y="152400"/>
            <a:ext cx="2285564" cy="2285564"/>
          </a:xfrm>
          <a:prstGeom prst="rect">
            <a:avLst/>
          </a:prstGeom>
        </p:spPr>
      </p:pic>
    </p:spTree>
    <p:custDataLst>
      <p:tags r:id="rId1"/>
    </p:custDataLst>
    <p:extLst>
      <p:ext uri="{BB962C8B-B14F-4D97-AF65-F5344CB8AC3E}">
        <p14:creationId xmlns:p14="http://schemas.microsoft.com/office/powerpoint/2010/main" val="2833978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DF78-4971-497C-BBDA-73DE32F51CF2}"/>
              </a:ext>
            </a:extLst>
          </p:cNvPr>
          <p:cNvSpPr>
            <a:spLocks noGrp="1"/>
          </p:cNvSpPr>
          <p:nvPr>
            <p:ph type="title"/>
          </p:nvPr>
        </p:nvSpPr>
        <p:spPr>
          <a:xfrm>
            <a:off x="6096000" y="685800"/>
            <a:ext cx="4876800" cy="1485900"/>
          </a:xfrm>
        </p:spPr>
        <p:txBody>
          <a:bodyPr>
            <a:normAutofit fontScale="90000"/>
          </a:bodyPr>
          <a:lstStyle/>
          <a:p>
            <a:r>
              <a:rPr lang="en-US" dirty="0"/>
              <a:t>How would you interpret this growth chart? </a:t>
            </a:r>
            <a:endParaRPr lang="en-US" sz="2000" dirty="0"/>
          </a:p>
        </p:txBody>
      </p:sp>
      <p:sp>
        <p:nvSpPr>
          <p:cNvPr id="3" name="Content Placeholder 2">
            <a:extLst>
              <a:ext uri="{FF2B5EF4-FFF2-40B4-BE49-F238E27FC236}">
                <a16:creationId xmlns:a16="http://schemas.microsoft.com/office/drawing/2014/main" id="{6CEFF4E7-D3E1-4FA9-8369-0F91E1900340}"/>
              </a:ext>
            </a:extLst>
          </p:cNvPr>
          <p:cNvSpPr>
            <a:spLocks noGrp="1"/>
          </p:cNvSpPr>
          <p:nvPr>
            <p:ph idx="1"/>
          </p:nvPr>
        </p:nvSpPr>
        <p:spPr>
          <a:xfrm>
            <a:off x="6096000" y="2895601"/>
            <a:ext cx="4876800" cy="3581400"/>
          </a:xfrm>
        </p:spPr>
        <p:txBody>
          <a:bodyPr/>
          <a:lstStyle/>
          <a:p>
            <a:r>
              <a:rPr lang="en-US" sz="2200" dirty="0"/>
              <a:t>A. Child is an average size but growth is inconsistent.</a:t>
            </a:r>
          </a:p>
          <a:p>
            <a:r>
              <a:rPr lang="en-US" sz="2200" dirty="0"/>
              <a:t>B. Child is an average size with predictable growth including occasional growth spurts.</a:t>
            </a:r>
            <a:endParaRPr lang="en-US" dirty="0"/>
          </a:p>
        </p:txBody>
      </p:sp>
      <p:pic>
        <p:nvPicPr>
          <p:cNvPr id="4" name="Picture 3">
            <a:extLst>
              <a:ext uri="{FF2B5EF4-FFF2-40B4-BE49-F238E27FC236}">
                <a16:creationId xmlns:a16="http://schemas.microsoft.com/office/drawing/2014/main" id="{1F846112-5C39-43BC-B4D3-89D39EAEB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20" y="0"/>
            <a:ext cx="5260932" cy="6858000"/>
          </a:xfrm>
          <a:prstGeom prst="rect">
            <a:avLst/>
          </a:prstGeom>
        </p:spPr>
      </p:pic>
    </p:spTree>
    <p:custDataLst>
      <p:tags r:id="rId1"/>
    </p:custDataLst>
    <p:extLst>
      <p:ext uri="{BB962C8B-B14F-4D97-AF65-F5344CB8AC3E}">
        <p14:creationId xmlns:p14="http://schemas.microsoft.com/office/powerpoint/2010/main" val="4275200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DF78-4971-497C-BBDA-73DE32F51CF2}"/>
              </a:ext>
            </a:extLst>
          </p:cNvPr>
          <p:cNvSpPr>
            <a:spLocks noGrp="1"/>
          </p:cNvSpPr>
          <p:nvPr>
            <p:ph type="title"/>
          </p:nvPr>
        </p:nvSpPr>
        <p:spPr>
          <a:xfrm>
            <a:off x="6096000" y="685800"/>
            <a:ext cx="4876800" cy="1485900"/>
          </a:xfrm>
        </p:spPr>
        <p:txBody>
          <a:bodyPr>
            <a:normAutofit fontScale="90000"/>
          </a:bodyPr>
          <a:lstStyle/>
          <a:p>
            <a:r>
              <a:rPr lang="en-US" dirty="0"/>
              <a:t>How would you interpret this growth chart? </a:t>
            </a:r>
            <a:endParaRPr lang="en-US" sz="2000" dirty="0"/>
          </a:p>
        </p:txBody>
      </p:sp>
      <p:sp>
        <p:nvSpPr>
          <p:cNvPr id="3" name="Content Placeholder 2">
            <a:extLst>
              <a:ext uri="{FF2B5EF4-FFF2-40B4-BE49-F238E27FC236}">
                <a16:creationId xmlns:a16="http://schemas.microsoft.com/office/drawing/2014/main" id="{6CEFF4E7-D3E1-4FA9-8369-0F91E1900340}"/>
              </a:ext>
            </a:extLst>
          </p:cNvPr>
          <p:cNvSpPr>
            <a:spLocks noGrp="1"/>
          </p:cNvSpPr>
          <p:nvPr>
            <p:ph idx="1"/>
          </p:nvPr>
        </p:nvSpPr>
        <p:spPr>
          <a:xfrm>
            <a:off x="6095999" y="2895601"/>
            <a:ext cx="5260931" cy="3581400"/>
          </a:xfrm>
        </p:spPr>
        <p:txBody>
          <a:bodyPr/>
          <a:lstStyle/>
          <a:p>
            <a:r>
              <a:rPr lang="en-US" sz="2200" dirty="0"/>
              <a:t>A. Child is an average size but growth is inconsistent.</a:t>
            </a:r>
          </a:p>
          <a:p>
            <a:r>
              <a:rPr lang="en-US" sz="2200" b="1" dirty="0">
                <a:solidFill>
                  <a:schemeClr val="accent6">
                    <a:lumMod val="50000"/>
                  </a:schemeClr>
                </a:solidFill>
              </a:rPr>
              <a:t>B. Child is an average size with predictable growth including occasional growth spurts.</a:t>
            </a:r>
          </a:p>
          <a:p>
            <a:pPr lvl="1"/>
            <a:r>
              <a:rPr lang="en-US" b="1" dirty="0">
                <a:solidFill>
                  <a:schemeClr val="accent6">
                    <a:lumMod val="50000"/>
                  </a:schemeClr>
                </a:solidFill>
              </a:rPr>
              <a:t>Because measurements are within one channel line on either side of the 50</a:t>
            </a:r>
            <a:r>
              <a:rPr lang="en-US" b="1" baseline="30000" dirty="0">
                <a:solidFill>
                  <a:schemeClr val="accent6">
                    <a:lumMod val="50000"/>
                  </a:schemeClr>
                </a:solidFill>
              </a:rPr>
              <a:t>th</a:t>
            </a:r>
            <a:r>
              <a:rPr lang="en-US" b="1" dirty="0">
                <a:solidFill>
                  <a:schemeClr val="accent6">
                    <a:lumMod val="50000"/>
                  </a:schemeClr>
                </a:solidFill>
              </a:rPr>
              <a:t> percentile.</a:t>
            </a:r>
          </a:p>
        </p:txBody>
      </p:sp>
      <p:pic>
        <p:nvPicPr>
          <p:cNvPr id="4" name="Picture 3">
            <a:extLst>
              <a:ext uri="{FF2B5EF4-FFF2-40B4-BE49-F238E27FC236}">
                <a16:creationId xmlns:a16="http://schemas.microsoft.com/office/drawing/2014/main" id="{1F846112-5C39-43BC-B4D3-89D39EAEB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20" y="0"/>
            <a:ext cx="5260932" cy="6858000"/>
          </a:xfrm>
          <a:prstGeom prst="rect">
            <a:avLst/>
          </a:prstGeom>
        </p:spPr>
      </p:pic>
    </p:spTree>
    <p:custDataLst>
      <p:tags r:id="rId1"/>
    </p:custDataLst>
    <p:extLst>
      <p:ext uri="{BB962C8B-B14F-4D97-AF65-F5344CB8AC3E}">
        <p14:creationId xmlns:p14="http://schemas.microsoft.com/office/powerpoint/2010/main" val="3358805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8C87-2E8F-4D97-96FD-5289BCF66531}"/>
              </a:ext>
            </a:extLst>
          </p:cNvPr>
          <p:cNvSpPr>
            <a:spLocks noGrp="1"/>
          </p:cNvSpPr>
          <p:nvPr>
            <p:ph type="title"/>
          </p:nvPr>
        </p:nvSpPr>
        <p:spPr>
          <a:xfrm>
            <a:off x="6096000" y="685800"/>
            <a:ext cx="4876799" cy="2038350"/>
          </a:xfrm>
        </p:spPr>
        <p:txBody>
          <a:bodyPr>
            <a:normAutofit/>
          </a:bodyPr>
          <a:lstStyle/>
          <a:p>
            <a:r>
              <a:rPr lang="en-US" dirty="0"/>
              <a:t>How would you interpret this growth chart?</a:t>
            </a:r>
            <a:endParaRPr lang="en-US" sz="2200" dirty="0"/>
          </a:p>
        </p:txBody>
      </p:sp>
      <p:sp>
        <p:nvSpPr>
          <p:cNvPr id="3" name="Content Placeholder 2">
            <a:extLst>
              <a:ext uri="{FF2B5EF4-FFF2-40B4-BE49-F238E27FC236}">
                <a16:creationId xmlns:a16="http://schemas.microsoft.com/office/drawing/2014/main" id="{D89AFBA2-E142-4FEE-AF9F-ED4457606DB1}"/>
              </a:ext>
            </a:extLst>
          </p:cNvPr>
          <p:cNvSpPr>
            <a:spLocks noGrp="1"/>
          </p:cNvSpPr>
          <p:nvPr>
            <p:ph idx="1"/>
          </p:nvPr>
        </p:nvSpPr>
        <p:spPr>
          <a:xfrm>
            <a:off x="6096000" y="3163330"/>
            <a:ext cx="6037864" cy="3581400"/>
          </a:xfrm>
        </p:spPr>
        <p:txBody>
          <a:bodyPr>
            <a:normAutofit/>
          </a:bodyPr>
          <a:lstStyle/>
          <a:p>
            <a:r>
              <a:rPr lang="en-US" sz="2200" dirty="0"/>
              <a:t>C. Child’s weight for length is not what would be expected.</a:t>
            </a:r>
            <a:endParaRPr lang="en-US" sz="2400" dirty="0"/>
          </a:p>
          <a:p>
            <a:r>
              <a:rPr lang="en-US" sz="2200" dirty="0"/>
              <a:t>D. Child’s weight for length shows expected progress. </a:t>
            </a:r>
          </a:p>
        </p:txBody>
      </p:sp>
      <p:pic>
        <p:nvPicPr>
          <p:cNvPr id="4" name="Picture 3">
            <a:extLst>
              <a:ext uri="{FF2B5EF4-FFF2-40B4-BE49-F238E27FC236}">
                <a16:creationId xmlns:a16="http://schemas.microsoft.com/office/drawing/2014/main" id="{3C21D326-81B5-4953-A6D0-371CDC523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28" y="0"/>
            <a:ext cx="5220376" cy="6858000"/>
          </a:xfrm>
          <a:prstGeom prst="rect">
            <a:avLst/>
          </a:prstGeom>
        </p:spPr>
      </p:pic>
    </p:spTree>
    <p:custDataLst>
      <p:tags r:id="rId1"/>
    </p:custDataLst>
    <p:extLst>
      <p:ext uri="{BB962C8B-B14F-4D97-AF65-F5344CB8AC3E}">
        <p14:creationId xmlns:p14="http://schemas.microsoft.com/office/powerpoint/2010/main" val="3960533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8C87-2E8F-4D97-96FD-5289BCF66531}"/>
              </a:ext>
            </a:extLst>
          </p:cNvPr>
          <p:cNvSpPr>
            <a:spLocks noGrp="1"/>
          </p:cNvSpPr>
          <p:nvPr>
            <p:ph type="title"/>
          </p:nvPr>
        </p:nvSpPr>
        <p:spPr>
          <a:xfrm>
            <a:off x="6096000" y="685800"/>
            <a:ext cx="4876799" cy="2038350"/>
          </a:xfrm>
        </p:spPr>
        <p:txBody>
          <a:bodyPr>
            <a:normAutofit/>
          </a:bodyPr>
          <a:lstStyle/>
          <a:p>
            <a:r>
              <a:rPr lang="en-US" dirty="0"/>
              <a:t>How would you interpret this growth chart?</a:t>
            </a:r>
            <a:endParaRPr lang="en-US" sz="2200" dirty="0"/>
          </a:p>
        </p:txBody>
      </p:sp>
      <p:sp>
        <p:nvSpPr>
          <p:cNvPr id="3" name="Content Placeholder 2">
            <a:extLst>
              <a:ext uri="{FF2B5EF4-FFF2-40B4-BE49-F238E27FC236}">
                <a16:creationId xmlns:a16="http://schemas.microsoft.com/office/drawing/2014/main" id="{D89AFBA2-E142-4FEE-AF9F-ED4457606DB1}"/>
              </a:ext>
            </a:extLst>
          </p:cNvPr>
          <p:cNvSpPr>
            <a:spLocks noGrp="1"/>
          </p:cNvSpPr>
          <p:nvPr>
            <p:ph idx="1"/>
          </p:nvPr>
        </p:nvSpPr>
        <p:spPr>
          <a:xfrm>
            <a:off x="6096000" y="3163330"/>
            <a:ext cx="6037864" cy="3581400"/>
          </a:xfrm>
        </p:spPr>
        <p:txBody>
          <a:bodyPr>
            <a:normAutofit/>
          </a:bodyPr>
          <a:lstStyle/>
          <a:p>
            <a:r>
              <a:rPr lang="en-US" sz="2200" b="1" dirty="0">
                <a:solidFill>
                  <a:schemeClr val="accent6">
                    <a:lumMod val="50000"/>
                  </a:schemeClr>
                </a:solidFill>
              </a:rPr>
              <a:t>C. Child’s weight for length is not what would be expected.</a:t>
            </a:r>
            <a:r>
              <a:rPr lang="en-US" sz="2400" b="1" dirty="0">
                <a:solidFill>
                  <a:schemeClr val="accent6">
                    <a:lumMod val="50000"/>
                  </a:schemeClr>
                </a:solidFill>
              </a:rPr>
              <a:t> </a:t>
            </a:r>
          </a:p>
          <a:p>
            <a:pPr lvl="1"/>
            <a:r>
              <a:rPr lang="en-US" b="1" dirty="0">
                <a:solidFill>
                  <a:schemeClr val="accent6">
                    <a:lumMod val="50000"/>
                  </a:schemeClr>
                </a:solidFill>
              </a:rPr>
              <a:t>Because the measurements cross 2 percentile lines between the last 2 appointments.</a:t>
            </a:r>
          </a:p>
          <a:p>
            <a:r>
              <a:rPr lang="en-US" sz="2200" dirty="0"/>
              <a:t>D. Child’s weight for length shows expected progress. </a:t>
            </a:r>
          </a:p>
        </p:txBody>
      </p:sp>
      <p:pic>
        <p:nvPicPr>
          <p:cNvPr id="4" name="Picture 3">
            <a:extLst>
              <a:ext uri="{FF2B5EF4-FFF2-40B4-BE49-F238E27FC236}">
                <a16:creationId xmlns:a16="http://schemas.microsoft.com/office/drawing/2014/main" id="{3C21D326-81B5-4953-A6D0-371CDC523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28" y="0"/>
            <a:ext cx="5220376" cy="6858000"/>
          </a:xfrm>
          <a:prstGeom prst="rect">
            <a:avLst/>
          </a:prstGeom>
        </p:spPr>
      </p:pic>
    </p:spTree>
    <p:custDataLst>
      <p:tags r:id="rId1"/>
    </p:custDataLst>
    <p:extLst>
      <p:ext uri="{BB962C8B-B14F-4D97-AF65-F5344CB8AC3E}">
        <p14:creationId xmlns:p14="http://schemas.microsoft.com/office/powerpoint/2010/main" val="644077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89D8-2AA2-4D8F-AF20-BA16744A74C8}"/>
              </a:ext>
            </a:extLst>
          </p:cNvPr>
          <p:cNvSpPr>
            <a:spLocks noGrp="1"/>
          </p:cNvSpPr>
          <p:nvPr>
            <p:ph type="title"/>
          </p:nvPr>
        </p:nvSpPr>
        <p:spPr>
          <a:xfrm>
            <a:off x="6042516" y="685800"/>
            <a:ext cx="5204604" cy="1752600"/>
          </a:xfrm>
        </p:spPr>
        <p:txBody>
          <a:bodyPr>
            <a:normAutofit fontScale="90000"/>
          </a:bodyPr>
          <a:lstStyle/>
          <a:p>
            <a:r>
              <a:rPr lang="en-US" dirty="0"/>
              <a:t>How would you interpret this growth chart?</a:t>
            </a:r>
            <a:endParaRPr lang="en-US" sz="2000" i="1" dirty="0"/>
          </a:p>
        </p:txBody>
      </p:sp>
      <p:sp>
        <p:nvSpPr>
          <p:cNvPr id="3" name="Content Placeholder 2">
            <a:extLst>
              <a:ext uri="{FF2B5EF4-FFF2-40B4-BE49-F238E27FC236}">
                <a16:creationId xmlns:a16="http://schemas.microsoft.com/office/drawing/2014/main" id="{C15A23C9-1C30-4090-ABC6-CF7D9E9534EB}"/>
              </a:ext>
            </a:extLst>
          </p:cNvPr>
          <p:cNvSpPr>
            <a:spLocks noGrp="1"/>
          </p:cNvSpPr>
          <p:nvPr>
            <p:ph idx="1"/>
          </p:nvPr>
        </p:nvSpPr>
        <p:spPr>
          <a:xfrm>
            <a:off x="6096000" y="2895600"/>
            <a:ext cx="5543006" cy="2971799"/>
          </a:xfrm>
        </p:spPr>
        <p:txBody>
          <a:bodyPr/>
          <a:lstStyle/>
          <a:p>
            <a:r>
              <a:rPr lang="en-US" sz="2200" dirty="0"/>
              <a:t>E. Child’s weight for height is typical for their age.</a:t>
            </a:r>
          </a:p>
          <a:p>
            <a:r>
              <a:rPr lang="en-US" sz="2200" dirty="0"/>
              <a:t>F. Child’s weight for height shows trending that is not as expected. </a:t>
            </a:r>
          </a:p>
          <a:p>
            <a:endParaRPr lang="en-US" dirty="0"/>
          </a:p>
          <a:p>
            <a:endParaRPr lang="en-US" dirty="0"/>
          </a:p>
        </p:txBody>
      </p:sp>
      <p:pic>
        <p:nvPicPr>
          <p:cNvPr id="4" name="Picture 3">
            <a:extLst>
              <a:ext uri="{FF2B5EF4-FFF2-40B4-BE49-F238E27FC236}">
                <a16:creationId xmlns:a16="http://schemas.microsoft.com/office/drawing/2014/main" id="{84D1B0EE-6524-4079-A3E1-2A81B3601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42" y="0"/>
            <a:ext cx="5204604" cy="6858000"/>
          </a:xfrm>
          <a:prstGeom prst="rect">
            <a:avLst/>
          </a:prstGeom>
        </p:spPr>
      </p:pic>
    </p:spTree>
    <p:custDataLst>
      <p:tags r:id="rId1"/>
    </p:custDataLst>
    <p:extLst>
      <p:ext uri="{BB962C8B-B14F-4D97-AF65-F5344CB8AC3E}">
        <p14:creationId xmlns:p14="http://schemas.microsoft.com/office/powerpoint/2010/main" val="672324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89D8-2AA2-4D8F-AF20-BA16744A74C8}"/>
              </a:ext>
            </a:extLst>
          </p:cNvPr>
          <p:cNvSpPr>
            <a:spLocks noGrp="1"/>
          </p:cNvSpPr>
          <p:nvPr>
            <p:ph type="title"/>
          </p:nvPr>
        </p:nvSpPr>
        <p:spPr>
          <a:xfrm>
            <a:off x="6042516" y="685800"/>
            <a:ext cx="5204604" cy="1752600"/>
          </a:xfrm>
        </p:spPr>
        <p:txBody>
          <a:bodyPr>
            <a:normAutofit fontScale="90000"/>
          </a:bodyPr>
          <a:lstStyle/>
          <a:p>
            <a:r>
              <a:rPr lang="en-US" dirty="0"/>
              <a:t>How would you interpret this growth chart?</a:t>
            </a:r>
            <a:endParaRPr lang="en-US" sz="2000" i="1" dirty="0"/>
          </a:p>
        </p:txBody>
      </p:sp>
      <p:sp>
        <p:nvSpPr>
          <p:cNvPr id="3" name="Content Placeholder 2">
            <a:extLst>
              <a:ext uri="{FF2B5EF4-FFF2-40B4-BE49-F238E27FC236}">
                <a16:creationId xmlns:a16="http://schemas.microsoft.com/office/drawing/2014/main" id="{C15A23C9-1C30-4090-ABC6-CF7D9E9534EB}"/>
              </a:ext>
            </a:extLst>
          </p:cNvPr>
          <p:cNvSpPr>
            <a:spLocks noGrp="1"/>
          </p:cNvSpPr>
          <p:nvPr>
            <p:ph idx="1"/>
          </p:nvPr>
        </p:nvSpPr>
        <p:spPr>
          <a:xfrm>
            <a:off x="6096000" y="2895600"/>
            <a:ext cx="5543006" cy="2971799"/>
          </a:xfrm>
        </p:spPr>
        <p:txBody>
          <a:bodyPr/>
          <a:lstStyle/>
          <a:p>
            <a:r>
              <a:rPr lang="en-US" sz="2200" dirty="0"/>
              <a:t>E. Child’s weight for height is typical for their age.</a:t>
            </a:r>
          </a:p>
          <a:p>
            <a:r>
              <a:rPr lang="en-US" sz="2200" b="1" dirty="0">
                <a:solidFill>
                  <a:schemeClr val="accent6">
                    <a:lumMod val="50000"/>
                  </a:schemeClr>
                </a:solidFill>
              </a:rPr>
              <a:t>F. Child’s weight for height shows trending that is not as expected. </a:t>
            </a:r>
          </a:p>
          <a:p>
            <a:pPr lvl="1"/>
            <a:r>
              <a:rPr lang="en-US" b="1" dirty="0">
                <a:solidFill>
                  <a:schemeClr val="accent6">
                    <a:lumMod val="50000"/>
                  </a:schemeClr>
                </a:solidFill>
              </a:rPr>
              <a:t>Because the measurements cross 2 percentile lines between the last 2 appointments.</a:t>
            </a:r>
          </a:p>
          <a:p>
            <a:endParaRPr lang="en-US" dirty="0"/>
          </a:p>
          <a:p>
            <a:endParaRPr lang="en-US" dirty="0"/>
          </a:p>
        </p:txBody>
      </p:sp>
      <p:pic>
        <p:nvPicPr>
          <p:cNvPr id="4" name="Picture 3">
            <a:extLst>
              <a:ext uri="{FF2B5EF4-FFF2-40B4-BE49-F238E27FC236}">
                <a16:creationId xmlns:a16="http://schemas.microsoft.com/office/drawing/2014/main" id="{84D1B0EE-6524-4079-A3E1-2A81B3601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42" y="0"/>
            <a:ext cx="5204604" cy="6858000"/>
          </a:xfrm>
          <a:prstGeom prst="rect">
            <a:avLst/>
          </a:prstGeom>
        </p:spPr>
      </p:pic>
    </p:spTree>
    <p:custDataLst>
      <p:tags r:id="rId1"/>
    </p:custDataLst>
    <p:extLst>
      <p:ext uri="{BB962C8B-B14F-4D97-AF65-F5344CB8AC3E}">
        <p14:creationId xmlns:p14="http://schemas.microsoft.com/office/powerpoint/2010/main" val="1826439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792-FC71-4406-8CFB-83E99E34EFEF}"/>
              </a:ext>
            </a:extLst>
          </p:cNvPr>
          <p:cNvSpPr>
            <a:spLocks noGrp="1"/>
          </p:cNvSpPr>
          <p:nvPr>
            <p:ph type="title"/>
          </p:nvPr>
        </p:nvSpPr>
        <p:spPr>
          <a:xfrm>
            <a:off x="6534150" y="685799"/>
            <a:ext cx="4438650" cy="1724025"/>
          </a:xfrm>
        </p:spPr>
        <p:txBody>
          <a:bodyPr>
            <a:normAutofit fontScale="90000"/>
          </a:bodyPr>
          <a:lstStyle/>
          <a:p>
            <a:r>
              <a:rPr lang="en-US" dirty="0"/>
              <a:t>How would you interpret this growth chart?</a:t>
            </a:r>
            <a:endParaRPr lang="en-US" sz="2000" dirty="0"/>
          </a:p>
        </p:txBody>
      </p:sp>
      <p:sp>
        <p:nvSpPr>
          <p:cNvPr id="3" name="Content Placeholder 2">
            <a:extLst>
              <a:ext uri="{FF2B5EF4-FFF2-40B4-BE49-F238E27FC236}">
                <a16:creationId xmlns:a16="http://schemas.microsoft.com/office/drawing/2014/main" id="{48421AC6-A9EC-4D66-B08A-E580B4433AA8}"/>
              </a:ext>
            </a:extLst>
          </p:cNvPr>
          <p:cNvSpPr>
            <a:spLocks noGrp="1"/>
          </p:cNvSpPr>
          <p:nvPr>
            <p:ph idx="1"/>
          </p:nvPr>
        </p:nvSpPr>
        <p:spPr>
          <a:xfrm>
            <a:off x="6172200" y="3057524"/>
            <a:ext cx="5610496" cy="2809875"/>
          </a:xfrm>
        </p:spPr>
        <p:txBody>
          <a:bodyPr/>
          <a:lstStyle/>
          <a:p>
            <a:r>
              <a:rPr lang="en-US" sz="2200" dirty="0"/>
              <a:t>G Child’s weight for age is average and increasing at an expected rate.</a:t>
            </a:r>
          </a:p>
          <a:p>
            <a:r>
              <a:rPr lang="en-US" sz="2200" dirty="0"/>
              <a:t>H. Child weight for age is average but they are not gaining at a steady rate.</a:t>
            </a:r>
          </a:p>
          <a:p>
            <a:endParaRPr lang="en-US" dirty="0"/>
          </a:p>
          <a:p>
            <a:endParaRPr lang="en-US" dirty="0"/>
          </a:p>
        </p:txBody>
      </p:sp>
      <p:pic>
        <p:nvPicPr>
          <p:cNvPr id="4" name="Picture 3">
            <a:extLst>
              <a:ext uri="{FF2B5EF4-FFF2-40B4-BE49-F238E27FC236}">
                <a16:creationId xmlns:a16="http://schemas.microsoft.com/office/drawing/2014/main" id="{F3034947-516E-4102-8D79-FA0D5F45A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45" y="0"/>
            <a:ext cx="5211793" cy="6858000"/>
          </a:xfrm>
          <a:prstGeom prst="rect">
            <a:avLst/>
          </a:prstGeom>
        </p:spPr>
      </p:pic>
    </p:spTree>
    <p:custDataLst>
      <p:tags r:id="rId1"/>
    </p:custDataLst>
    <p:extLst>
      <p:ext uri="{BB962C8B-B14F-4D97-AF65-F5344CB8AC3E}">
        <p14:creationId xmlns:p14="http://schemas.microsoft.com/office/powerpoint/2010/main" val="3471778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792-FC71-4406-8CFB-83E99E34EFEF}"/>
              </a:ext>
            </a:extLst>
          </p:cNvPr>
          <p:cNvSpPr>
            <a:spLocks noGrp="1"/>
          </p:cNvSpPr>
          <p:nvPr>
            <p:ph type="title"/>
          </p:nvPr>
        </p:nvSpPr>
        <p:spPr>
          <a:xfrm>
            <a:off x="6534150" y="685799"/>
            <a:ext cx="4438650" cy="1724025"/>
          </a:xfrm>
        </p:spPr>
        <p:txBody>
          <a:bodyPr>
            <a:normAutofit fontScale="90000"/>
          </a:bodyPr>
          <a:lstStyle/>
          <a:p>
            <a:r>
              <a:rPr lang="en-US" dirty="0"/>
              <a:t>How would you interpret this growth chart?</a:t>
            </a:r>
            <a:endParaRPr lang="en-US" sz="2000" dirty="0"/>
          </a:p>
        </p:txBody>
      </p:sp>
      <p:sp>
        <p:nvSpPr>
          <p:cNvPr id="3" name="Content Placeholder 2">
            <a:extLst>
              <a:ext uri="{FF2B5EF4-FFF2-40B4-BE49-F238E27FC236}">
                <a16:creationId xmlns:a16="http://schemas.microsoft.com/office/drawing/2014/main" id="{48421AC6-A9EC-4D66-B08A-E580B4433AA8}"/>
              </a:ext>
            </a:extLst>
          </p:cNvPr>
          <p:cNvSpPr>
            <a:spLocks noGrp="1"/>
          </p:cNvSpPr>
          <p:nvPr>
            <p:ph idx="1"/>
          </p:nvPr>
        </p:nvSpPr>
        <p:spPr>
          <a:xfrm>
            <a:off x="6172200" y="3057524"/>
            <a:ext cx="5610496" cy="2809875"/>
          </a:xfrm>
        </p:spPr>
        <p:txBody>
          <a:bodyPr/>
          <a:lstStyle/>
          <a:p>
            <a:r>
              <a:rPr lang="en-US" sz="2200" dirty="0"/>
              <a:t>G Child’s weight for age is average and increasing at an expected rate </a:t>
            </a:r>
          </a:p>
          <a:p>
            <a:r>
              <a:rPr lang="en-US" sz="2200" b="1" dirty="0">
                <a:solidFill>
                  <a:schemeClr val="accent6">
                    <a:lumMod val="50000"/>
                  </a:schemeClr>
                </a:solidFill>
              </a:rPr>
              <a:t>H. Child weight for age is average but they are not gaining at a steady rate.</a:t>
            </a:r>
          </a:p>
          <a:p>
            <a:pPr lvl="1"/>
            <a:r>
              <a:rPr lang="en-US" b="1" dirty="0">
                <a:solidFill>
                  <a:schemeClr val="accent6">
                    <a:lumMod val="50000"/>
                  </a:schemeClr>
                </a:solidFill>
              </a:rPr>
              <a:t>Because there was no weight gain since the last measurement.</a:t>
            </a:r>
          </a:p>
          <a:p>
            <a:endParaRPr lang="en-US" dirty="0"/>
          </a:p>
          <a:p>
            <a:endParaRPr lang="en-US" dirty="0"/>
          </a:p>
        </p:txBody>
      </p:sp>
      <p:pic>
        <p:nvPicPr>
          <p:cNvPr id="4" name="Picture 3">
            <a:extLst>
              <a:ext uri="{FF2B5EF4-FFF2-40B4-BE49-F238E27FC236}">
                <a16:creationId xmlns:a16="http://schemas.microsoft.com/office/drawing/2014/main" id="{F3034947-516E-4102-8D79-FA0D5F45A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45" y="0"/>
            <a:ext cx="5211793" cy="6858000"/>
          </a:xfrm>
          <a:prstGeom prst="rect">
            <a:avLst/>
          </a:prstGeom>
        </p:spPr>
      </p:pic>
    </p:spTree>
    <p:custDataLst>
      <p:tags r:id="rId1"/>
    </p:custDataLst>
    <p:extLst>
      <p:ext uri="{BB962C8B-B14F-4D97-AF65-F5344CB8AC3E}">
        <p14:creationId xmlns:p14="http://schemas.microsoft.com/office/powerpoint/2010/main" val="4199151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C792-FC71-4406-8CFB-83E99E34EFEF}"/>
              </a:ext>
            </a:extLst>
          </p:cNvPr>
          <p:cNvSpPr>
            <a:spLocks noGrp="1"/>
          </p:cNvSpPr>
          <p:nvPr>
            <p:ph type="title"/>
          </p:nvPr>
        </p:nvSpPr>
        <p:spPr/>
        <p:txBody>
          <a:bodyPr/>
          <a:lstStyle/>
          <a:p>
            <a:r>
              <a:rPr lang="en-US" dirty="0"/>
              <a:t>Critical thinking 5: When to refer to the WIC nutritionist?</a:t>
            </a:r>
            <a:endParaRPr lang="en-US" sz="2000" dirty="0"/>
          </a:p>
        </p:txBody>
      </p:sp>
      <p:sp>
        <p:nvSpPr>
          <p:cNvPr id="3" name="Content Placeholder 2">
            <a:extLst>
              <a:ext uri="{FF2B5EF4-FFF2-40B4-BE49-F238E27FC236}">
                <a16:creationId xmlns:a16="http://schemas.microsoft.com/office/drawing/2014/main" id="{48421AC6-A9EC-4D66-B08A-E580B4433AA8}"/>
              </a:ext>
            </a:extLst>
          </p:cNvPr>
          <p:cNvSpPr>
            <a:spLocks noGrp="1"/>
          </p:cNvSpPr>
          <p:nvPr>
            <p:ph idx="1"/>
          </p:nvPr>
        </p:nvSpPr>
        <p:spPr>
          <a:xfrm>
            <a:off x="1371600" y="2286000"/>
            <a:ext cx="7772400" cy="3581400"/>
          </a:xfrm>
        </p:spPr>
        <p:txBody>
          <a:bodyPr/>
          <a:lstStyle/>
          <a:p>
            <a:r>
              <a:rPr lang="en-US" dirty="0"/>
              <a:t>Talk to your WIC nutritionist if you have any questions about an unusual growth pattern or concerns about a child’s growth.</a:t>
            </a:r>
          </a:p>
          <a:p>
            <a:r>
              <a:rPr lang="en-US" dirty="0"/>
              <a:t>Identifying unusual growth patterns or trends will help you make appropriate referrals to your WIC nutritionist.</a:t>
            </a:r>
          </a:p>
        </p:txBody>
      </p:sp>
      <p:pic>
        <p:nvPicPr>
          <p:cNvPr id="4" name="Picture 3">
            <a:extLst>
              <a:ext uri="{FF2B5EF4-FFF2-40B4-BE49-F238E27FC236}">
                <a16:creationId xmlns:a16="http://schemas.microsoft.com/office/drawing/2014/main" id="{470E753D-B734-49A3-A6F9-A9B854C8A3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167" l="15031" r="100000">
                        <a14:foregroundMark x1="27349" y1="95694" x2="27349" y2="95694"/>
                        <a14:foregroundMark x1="32985" y1="90972" x2="32985" y2="90972"/>
                        <a14:foregroundMark x1="22547" y1="99167" x2="22547" y2="99167"/>
                        <a14:foregroundMark x1="32568" y1="69444" x2="32568" y2="69444"/>
                        <a14:foregroundMark x1="32568" y1="65833" x2="32568" y2="65833"/>
                      </a14:backgroundRemoval>
                    </a14:imgEffect>
                  </a14:imgLayer>
                </a14:imgProps>
              </a:ext>
              <a:ext uri="{28A0092B-C50C-407E-A947-70E740481C1C}">
                <a14:useLocalDpi xmlns:a14="http://schemas.microsoft.com/office/drawing/2010/main" val="0"/>
              </a:ext>
            </a:extLst>
          </a:blip>
          <a:srcRect/>
          <a:stretch/>
        </p:blipFill>
        <p:spPr>
          <a:xfrm>
            <a:off x="8813045" y="1783838"/>
            <a:ext cx="3378955" cy="5074162"/>
          </a:xfrm>
          <a:prstGeom prst="rect">
            <a:avLst/>
          </a:prstGeom>
        </p:spPr>
      </p:pic>
    </p:spTree>
    <p:custDataLst>
      <p:tags r:id="rId1"/>
    </p:custDataLst>
    <p:extLst>
      <p:ext uri="{BB962C8B-B14F-4D97-AF65-F5344CB8AC3E}">
        <p14:creationId xmlns:p14="http://schemas.microsoft.com/office/powerpoint/2010/main" val="325932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9C41-E604-4CB0-AC12-EDB9BA1FE710}"/>
              </a:ext>
            </a:extLst>
          </p:cNvPr>
          <p:cNvSpPr>
            <a:spLocks noGrp="1"/>
          </p:cNvSpPr>
          <p:nvPr>
            <p:ph type="title"/>
          </p:nvPr>
        </p:nvSpPr>
        <p:spPr>
          <a:xfrm>
            <a:off x="1371600" y="685800"/>
            <a:ext cx="9601200" cy="1485900"/>
          </a:xfrm>
        </p:spPr>
        <p:txBody>
          <a:bodyPr/>
          <a:lstStyle/>
          <a:p>
            <a:r>
              <a:rPr lang="en-US" dirty="0"/>
              <a:t>…and percentiles may be seen more like a grade than a measurement.</a:t>
            </a:r>
          </a:p>
        </p:txBody>
      </p:sp>
      <p:pic>
        <p:nvPicPr>
          <p:cNvPr id="5" name="Content Placeholder 4" descr="A picture containing stationary, writing implement&#10;&#10;Description automatically generated">
            <a:extLst>
              <a:ext uri="{FF2B5EF4-FFF2-40B4-BE49-F238E27FC236}">
                <a16:creationId xmlns:a16="http://schemas.microsoft.com/office/drawing/2014/main" id="{71804CA0-1651-48AF-8BB6-2667753DC8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59498" y="3050625"/>
            <a:ext cx="3307820" cy="3581400"/>
          </a:xfrm>
        </p:spPr>
      </p:pic>
      <p:pic>
        <p:nvPicPr>
          <p:cNvPr id="7" name="Picture 6" descr="A picture containing candelabrum, object&#10;&#10;Description automatically generated">
            <a:extLst>
              <a:ext uri="{FF2B5EF4-FFF2-40B4-BE49-F238E27FC236}">
                <a16:creationId xmlns:a16="http://schemas.microsoft.com/office/drawing/2014/main" id="{C247922D-C248-49B2-AD2D-B0C4FC5AC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1142"/>
            <a:ext cx="8691716" cy="4345858"/>
          </a:xfrm>
          <a:prstGeom prst="rect">
            <a:avLst/>
          </a:prstGeom>
        </p:spPr>
      </p:pic>
    </p:spTree>
    <p:custDataLst>
      <p:tags r:id="rId1"/>
    </p:custDataLst>
    <p:extLst>
      <p:ext uri="{BB962C8B-B14F-4D97-AF65-F5344CB8AC3E}">
        <p14:creationId xmlns:p14="http://schemas.microsoft.com/office/powerpoint/2010/main" val="1458226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3AA0-2E24-4255-BB24-214081CA0DF8}"/>
              </a:ext>
            </a:extLst>
          </p:cNvPr>
          <p:cNvSpPr>
            <a:spLocks noGrp="1"/>
          </p:cNvSpPr>
          <p:nvPr>
            <p:ph type="title"/>
          </p:nvPr>
        </p:nvSpPr>
        <p:spPr>
          <a:xfrm>
            <a:off x="5671751" y="685800"/>
            <a:ext cx="5845335" cy="1600200"/>
          </a:xfrm>
        </p:spPr>
        <p:txBody>
          <a:bodyPr>
            <a:normAutofit/>
          </a:bodyPr>
          <a:lstStyle/>
          <a:p>
            <a:r>
              <a:rPr lang="en-US" sz="3200" dirty="0"/>
              <a:t>Consider referring to the WIC nutritionist when you see these growth patterns:</a:t>
            </a:r>
          </a:p>
        </p:txBody>
      </p:sp>
      <p:sp>
        <p:nvSpPr>
          <p:cNvPr id="14" name="Rectangle 9">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7EC1723-C9F9-4556-AE06-93E36B5B7A2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167" l="15031" r="100000">
                        <a14:foregroundMark x1="27349" y1="95694" x2="27349" y2="95694"/>
                        <a14:foregroundMark x1="32985" y1="90972" x2="32985" y2="90972"/>
                        <a14:foregroundMark x1="22547" y1="99167" x2="22547" y2="99167"/>
                        <a14:foregroundMark x1="32568" y1="69444" x2="32568" y2="69444"/>
                        <a14:foregroundMark x1="32568" y1="65833" x2="32568" y2="65833"/>
                      </a14:backgroundRemoval>
                    </a14:imgEffect>
                  </a14:imgLayer>
                </a14:imgProps>
              </a:ext>
              <a:ext uri="{28A0092B-C50C-407E-A947-70E740481C1C}">
                <a14:useLocalDpi xmlns:a14="http://schemas.microsoft.com/office/drawing/2010/main" val="0"/>
              </a:ext>
            </a:extLst>
          </a:blip>
          <a:srcRect/>
          <a:stretch/>
        </p:blipFill>
        <p:spPr>
          <a:xfrm>
            <a:off x="1037968" y="-286324"/>
            <a:ext cx="4757505" cy="7144324"/>
          </a:xfrm>
          <a:prstGeom prst="rect">
            <a:avLst/>
          </a:prstGeom>
        </p:spPr>
      </p:pic>
      <p:sp>
        <p:nvSpPr>
          <p:cNvPr id="3" name="Content Placeholder 2">
            <a:extLst>
              <a:ext uri="{FF2B5EF4-FFF2-40B4-BE49-F238E27FC236}">
                <a16:creationId xmlns:a16="http://schemas.microsoft.com/office/drawing/2014/main" id="{0DEE35D2-CACF-416F-9C08-39A5F79E7694}"/>
              </a:ext>
            </a:extLst>
          </p:cNvPr>
          <p:cNvSpPr>
            <a:spLocks noGrp="1"/>
          </p:cNvSpPr>
          <p:nvPr>
            <p:ph idx="1"/>
          </p:nvPr>
        </p:nvSpPr>
        <p:spPr>
          <a:xfrm>
            <a:off x="6396529" y="2286000"/>
            <a:ext cx="5120557" cy="3581400"/>
          </a:xfrm>
        </p:spPr>
        <p:txBody>
          <a:bodyPr>
            <a:normAutofit/>
          </a:bodyPr>
          <a:lstStyle/>
          <a:p>
            <a:r>
              <a:rPr lang="en-US" sz="2400" dirty="0"/>
              <a:t>Growth patterns show rapid shift up or down at any percentile.</a:t>
            </a:r>
          </a:p>
          <a:p>
            <a:r>
              <a:rPr lang="en-US" sz="2400" dirty="0"/>
              <a:t>Growth curves are significantly higher or lower than average.</a:t>
            </a:r>
          </a:p>
          <a:p>
            <a:r>
              <a:rPr lang="en-US" sz="2400" dirty="0"/>
              <a:t>Growth curves are not steady or expected.</a:t>
            </a:r>
          </a:p>
        </p:txBody>
      </p:sp>
    </p:spTree>
    <p:custDataLst>
      <p:tags r:id="rId1"/>
    </p:custDataLst>
    <p:extLst>
      <p:ext uri="{BB962C8B-B14F-4D97-AF65-F5344CB8AC3E}">
        <p14:creationId xmlns:p14="http://schemas.microsoft.com/office/powerpoint/2010/main" val="1208446058"/>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3AA0-2E24-4255-BB24-214081CA0DF8}"/>
              </a:ext>
            </a:extLst>
          </p:cNvPr>
          <p:cNvSpPr>
            <a:spLocks noGrp="1"/>
          </p:cNvSpPr>
          <p:nvPr>
            <p:ph type="title"/>
          </p:nvPr>
        </p:nvSpPr>
        <p:spPr>
          <a:xfrm>
            <a:off x="1580606" y="672737"/>
            <a:ext cx="9601200" cy="975088"/>
          </a:xfrm>
        </p:spPr>
        <p:txBody>
          <a:bodyPr>
            <a:normAutofit/>
          </a:bodyPr>
          <a:lstStyle/>
          <a:p>
            <a:r>
              <a:rPr lang="en-US" dirty="0"/>
              <a:t>Other times you might refer to the RD:</a:t>
            </a:r>
          </a:p>
        </p:txBody>
      </p:sp>
      <p:sp>
        <p:nvSpPr>
          <p:cNvPr id="3" name="Content Placeholder 2">
            <a:extLst>
              <a:ext uri="{FF2B5EF4-FFF2-40B4-BE49-F238E27FC236}">
                <a16:creationId xmlns:a16="http://schemas.microsoft.com/office/drawing/2014/main" id="{0DEE35D2-CACF-416F-9C08-39A5F79E7694}"/>
              </a:ext>
            </a:extLst>
          </p:cNvPr>
          <p:cNvSpPr>
            <a:spLocks noGrp="1"/>
          </p:cNvSpPr>
          <p:nvPr>
            <p:ph idx="1"/>
          </p:nvPr>
        </p:nvSpPr>
        <p:spPr>
          <a:xfrm>
            <a:off x="1362365" y="1787236"/>
            <a:ext cx="8124825" cy="3727739"/>
          </a:xfrm>
        </p:spPr>
        <p:txBody>
          <a:bodyPr>
            <a:normAutofit/>
          </a:bodyPr>
          <a:lstStyle/>
          <a:p>
            <a:r>
              <a:rPr lang="en-US" dirty="0"/>
              <a:t>A referral is required if the child is designated as high risk in the data system. </a:t>
            </a:r>
          </a:p>
          <a:p>
            <a:r>
              <a:rPr lang="en-US" dirty="0"/>
              <a:t>Referrals can be made for medium and low risk participants if you have concerns about their growth.</a:t>
            </a:r>
          </a:p>
          <a:p>
            <a:r>
              <a:rPr lang="en-US" dirty="0"/>
              <a:t>Referrals can be made when food selection, feeding behaviors, medical or psychosocial issues may be affecting growth.</a:t>
            </a:r>
          </a:p>
          <a:p>
            <a:r>
              <a:rPr lang="en-US" dirty="0"/>
              <a:t>When the RD needs to make a referral to a health care provider.</a:t>
            </a:r>
          </a:p>
          <a:p>
            <a:r>
              <a:rPr lang="en-US" dirty="0"/>
              <a:t>Caregivers request an appointment with the RD because they have concerns.</a:t>
            </a:r>
          </a:p>
          <a:p>
            <a:endParaRPr lang="en-US" dirty="0"/>
          </a:p>
        </p:txBody>
      </p:sp>
      <p:sp>
        <p:nvSpPr>
          <p:cNvPr id="4" name="Rectangle: Rounded Corners 3">
            <a:extLst>
              <a:ext uri="{FF2B5EF4-FFF2-40B4-BE49-F238E27FC236}">
                <a16:creationId xmlns:a16="http://schemas.microsoft.com/office/drawing/2014/main" id="{E59CCE98-A27A-4222-A250-0A70F29124E6}"/>
              </a:ext>
            </a:extLst>
          </p:cNvPr>
          <p:cNvSpPr/>
          <p:nvPr/>
        </p:nvSpPr>
        <p:spPr>
          <a:xfrm>
            <a:off x="1143000" y="5210175"/>
            <a:ext cx="10220325" cy="12668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000" dirty="0"/>
              <a:t>Remember, when referring to the RD, write in progress notes any concerns that are identified during an appointment and any specific follow up needed.</a:t>
            </a:r>
          </a:p>
        </p:txBody>
      </p:sp>
      <p:pic>
        <p:nvPicPr>
          <p:cNvPr id="5" name="Picture 4">
            <a:extLst>
              <a:ext uri="{FF2B5EF4-FFF2-40B4-BE49-F238E27FC236}">
                <a16:creationId xmlns:a16="http://schemas.microsoft.com/office/drawing/2014/main" id="{A01A8454-8AAA-46F2-99D9-DC914334A0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167" l="15031" r="100000">
                        <a14:foregroundMark x1="27349" y1="95694" x2="27349" y2="95694"/>
                        <a14:foregroundMark x1="32985" y1="90972" x2="32985" y2="90972"/>
                        <a14:foregroundMark x1="22547" y1="99167" x2="22547" y2="99167"/>
                        <a14:foregroundMark x1="32568" y1="69444" x2="32568" y2="69444"/>
                        <a14:foregroundMark x1="32568" y1="65833" x2="32568" y2="65833"/>
                      </a14:backgroundRemoval>
                    </a14:imgEffect>
                  </a14:imgLayer>
                </a14:imgProps>
              </a:ext>
              <a:ext uri="{28A0092B-C50C-407E-A947-70E740481C1C}">
                <a14:useLocalDpi xmlns:a14="http://schemas.microsoft.com/office/drawing/2010/main" val="0"/>
              </a:ext>
            </a:extLst>
          </a:blip>
          <a:srcRect/>
          <a:stretch/>
        </p:blipFill>
        <p:spPr>
          <a:xfrm>
            <a:off x="9006377" y="1343025"/>
            <a:ext cx="2575189" cy="3867150"/>
          </a:xfrm>
          <a:prstGeom prst="rect">
            <a:avLst/>
          </a:prstGeom>
        </p:spPr>
      </p:pic>
    </p:spTree>
    <p:custDataLst>
      <p:tags r:id="rId1"/>
    </p:custDataLst>
    <p:extLst>
      <p:ext uri="{BB962C8B-B14F-4D97-AF65-F5344CB8AC3E}">
        <p14:creationId xmlns:p14="http://schemas.microsoft.com/office/powerpoint/2010/main" val="3944491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a:extLst>
              <a:ext uri="{FF2B5EF4-FFF2-40B4-BE49-F238E27FC236}">
                <a16:creationId xmlns:a16="http://schemas.microsoft.com/office/drawing/2014/main" id="{963B7C26-FC46-429E-89F3-6759DA0AB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123" y="28575"/>
            <a:ext cx="694213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A7B7C22-C4A7-4B95-874D-69AFAF648830}"/>
              </a:ext>
            </a:extLst>
          </p:cNvPr>
          <p:cNvSpPr>
            <a:spLocks noGrp="1"/>
          </p:cNvSpPr>
          <p:nvPr>
            <p:ph idx="1"/>
          </p:nvPr>
        </p:nvSpPr>
        <p:spPr>
          <a:xfrm>
            <a:off x="2237172" y="4819651"/>
            <a:ext cx="9059717" cy="1615874"/>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pPr marL="0" indent="0">
              <a:lnSpc>
                <a:spcPct val="112000"/>
              </a:lnSpc>
              <a:spcBef>
                <a:spcPts val="0"/>
              </a:spcBef>
              <a:spcAft>
                <a:spcPts val="600"/>
              </a:spcAft>
              <a:buNone/>
            </a:pPr>
            <a:r>
              <a:rPr lang="en-US" dirty="0"/>
              <a:t>Activity: </a:t>
            </a:r>
          </a:p>
          <a:p>
            <a:pPr marL="457200" indent="-457200">
              <a:lnSpc>
                <a:spcPct val="112000"/>
              </a:lnSpc>
              <a:spcBef>
                <a:spcPts val="0"/>
              </a:spcBef>
              <a:spcAft>
                <a:spcPts val="600"/>
              </a:spcAft>
              <a:buFont typeface="+mj-lt"/>
              <a:buAutoNum type="arabicPeriod"/>
            </a:pPr>
            <a:r>
              <a:rPr lang="en-US" dirty="0"/>
              <a:t>What do the changes in pattern on the BMI grid mean?</a:t>
            </a:r>
          </a:p>
          <a:p>
            <a:pPr marL="457200" indent="-457200">
              <a:lnSpc>
                <a:spcPct val="112000"/>
              </a:lnSpc>
              <a:spcBef>
                <a:spcPts val="0"/>
              </a:spcBef>
              <a:spcAft>
                <a:spcPts val="600"/>
              </a:spcAft>
              <a:buFont typeface="+mj-lt"/>
              <a:buAutoNum type="arabicPeriod"/>
            </a:pPr>
            <a:r>
              <a:rPr lang="en-US" dirty="0"/>
              <a:t>Which measurement might be an error?</a:t>
            </a:r>
          </a:p>
          <a:p>
            <a:pPr marL="457200" indent="-457200">
              <a:lnSpc>
                <a:spcPct val="112000"/>
              </a:lnSpc>
              <a:spcBef>
                <a:spcPts val="0"/>
              </a:spcBef>
              <a:spcAft>
                <a:spcPts val="600"/>
              </a:spcAft>
              <a:buFont typeface="+mj-lt"/>
              <a:buAutoNum type="arabicPeriod"/>
            </a:pPr>
            <a:r>
              <a:rPr lang="en-US" dirty="0"/>
              <a:t>Would you make a referral to your WIC nutritionist?</a:t>
            </a:r>
          </a:p>
          <a:p>
            <a:endParaRPr lang="en-US" dirty="0"/>
          </a:p>
        </p:txBody>
      </p:sp>
      <p:pic>
        <p:nvPicPr>
          <p:cNvPr id="2" name="Picture 1">
            <a:extLst>
              <a:ext uri="{FF2B5EF4-FFF2-40B4-BE49-F238E27FC236}">
                <a16:creationId xmlns:a16="http://schemas.microsoft.com/office/drawing/2014/main" id="{3B2B1E4D-A304-41F8-969E-2A53AEBB7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57" y="4717948"/>
            <a:ext cx="1989024" cy="1989024"/>
          </a:xfrm>
          <a:prstGeom prst="rect">
            <a:avLst/>
          </a:prstGeom>
        </p:spPr>
      </p:pic>
    </p:spTree>
    <p:custDataLst>
      <p:tags r:id="rId1"/>
    </p:custDataLst>
    <p:extLst>
      <p:ext uri="{BB962C8B-B14F-4D97-AF65-F5344CB8AC3E}">
        <p14:creationId xmlns:p14="http://schemas.microsoft.com/office/powerpoint/2010/main" val="690666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5941-BEE9-4C74-98B0-EA7E39577148}"/>
              </a:ext>
            </a:extLst>
          </p:cNvPr>
          <p:cNvSpPr>
            <a:spLocks noGrp="1"/>
          </p:cNvSpPr>
          <p:nvPr>
            <p:ph type="title"/>
          </p:nvPr>
        </p:nvSpPr>
        <p:spPr/>
        <p:txBody>
          <a:bodyPr>
            <a:normAutofit/>
          </a:bodyPr>
          <a:lstStyle/>
          <a:p>
            <a:r>
              <a:rPr lang="en-US" cap="none" dirty="0"/>
              <a:t>How do we talk about growth with caregivers?</a:t>
            </a:r>
          </a:p>
        </p:txBody>
      </p:sp>
      <p:sp>
        <p:nvSpPr>
          <p:cNvPr id="3" name="Text Placeholder 2">
            <a:extLst>
              <a:ext uri="{FF2B5EF4-FFF2-40B4-BE49-F238E27FC236}">
                <a16:creationId xmlns:a16="http://schemas.microsoft.com/office/drawing/2014/main" id="{4E7AD86C-03C9-4842-AE0F-E101232AC936}"/>
              </a:ext>
            </a:extLst>
          </p:cNvPr>
          <p:cNvSpPr>
            <a:spLocks noGrp="1"/>
          </p:cNvSpPr>
          <p:nvPr>
            <p:ph type="body" idx="1"/>
          </p:nvPr>
        </p:nvSpPr>
        <p:spPr/>
        <p:txBody>
          <a:bodyPr/>
          <a:lstStyle/>
          <a:p>
            <a:endParaRPr lang="en-US"/>
          </a:p>
        </p:txBody>
      </p:sp>
      <p:pic>
        <p:nvPicPr>
          <p:cNvPr id="4" name="Content Placeholder 4" descr="A close up of a logo&#10;&#10;Description automatically generated">
            <a:extLst>
              <a:ext uri="{FF2B5EF4-FFF2-40B4-BE49-F238E27FC236}">
                <a16:creationId xmlns:a16="http://schemas.microsoft.com/office/drawing/2014/main" id="{D8A24AEC-E191-4871-8F85-382D3D2E2B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063" r="94896">
                        <a14:foregroundMark x1="92917" y1="60370" x2="92917" y2="60370"/>
                        <a14:foregroundMark x1="8125" y1="60926" x2="8125" y2="60926"/>
                        <a14:foregroundMark x1="94896" y1="52593" x2="94896" y2="52593"/>
                        <a14:foregroundMark x1="4479" y1="53519" x2="4479" y2="53519"/>
                        <a14:foregroundMark x1="4063" y1="59815" x2="4063" y2="59815"/>
                        <a14:foregroundMark x1="94688" y1="39815" x2="94688" y2="39815"/>
                        <a14:foregroundMark x1="88438" y1="42037" x2="88438" y2="42037"/>
                        <a14:foregroundMark x1="86667" y1="39074" x2="86667" y2="39074"/>
                        <a14:foregroundMark x1="84583" y1="35556" x2="84583" y2="35556"/>
                        <a14:foregroundMark x1="79896" y1="39074" x2="79896" y2="39074"/>
                        <a14:foregroundMark x1="73438" y1="38889" x2="73438" y2="38889"/>
                        <a14:foregroundMark x1="69271" y1="39630" x2="69271" y2="39630"/>
                        <a14:foregroundMark x1="63438" y1="40370" x2="63438" y2="40370"/>
                        <a14:foregroundMark x1="65104" y1="38889" x2="65104" y2="38889"/>
                        <a14:foregroundMark x1="58854" y1="39630" x2="58854" y2="39630"/>
                        <a14:foregroundMark x1="54167" y1="39630" x2="54167" y2="39630"/>
                        <a14:foregroundMark x1="50104" y1="41296" x2="50104" y2="41296"/>
                        <a14:foregroundMark x1="46146" y1="38889" x2="46146" y2="38889"/>
                        <a14:foregroundMark x1="41667" y1="39444" x2="41667" y2="39444"/>
                        <a14:foregroundMark x1="36979" y1="43333" x2="36979" y2="43333"/>
                        <a14:foregroundMark x1="35000" y1="39444" x2="35000" y2="39444"/>
                        <a14:foregroundMark x1="31146" y1="40370" x2="31146" y2="40370"/>
                        <a14:foregroundMark x1="28646" y1="35926" x2="28646" y2="35926"/>
                        <a14:foregroundMark x1="27292" y1="39630" x2="27292" y2="39630"/>
                        <a14:foregroundMark x1="20104" y1="38333" x2="20104" y2="38333"/>
                        <a14:foregroundMark x1="17813" y1="35926" x2="17813" y2="35926"/>
                        <a14:foregroundMark x1="16042" y1="36481" x2="16042" y2="36481"/>
                        <a14:foregroundMark x1="13750" y1="37778" x2="13750" y2="37778"/>
                        <a14:foregroundMark x1="11354" y1="42593" x2="11354" y2="42593"/>
                        <a14:foregroundMark x1="9271" y1="36481" x2="9271" y2="36481"/>
                        <a14:foregroundMark x1="24271" y1="35556" x2="24271" y2="35556"/>
                        <a14:foregroundMark x1="5417" y1="42037" x2="5417" y2="42037"/>
                        <a14:foregroundMark x1="32604" y1="36111" x2="32604" y2="36111"/>
                        <a14:foregroundMark x1="39271" y1="36111" x2="39271" y2="36111"/>
                        <a14:foregroundMark x1="44167" y1="36481" x2="44167" y2="36481"/>
                        <a14:foregroundMark x1="56250" y1="35926" x2="56250" y2="35926"/>
                        <a14:foregroundMark x1="60625" y1="36111" x2="60625" y2="36111"/>
                        <a14:foregroundMark x1="67188" y1="35926" x2="67188" y2="35926"/>
                        <a14:foregroundMark x1="71667" y1="35370" x2="71667" y2="35370"/>
                        <a14:foregroundMark x1="75729" y1="35926" x2="75729" y2="35926"/>
                        <a14:foregroundMark x1="81979" y1="35926" x2="81979" y2="35926"/>
                        <a14:foregroundMark x1="91042" y1="35556" x2="91042" y2="35556"/>
                      </a14:backgroundRemoval>
                    </a14:imgEffect>
                  </a14:imgLayer>
                </a14:imgProps>
              </a:ext>
              <a:ext uri="{28A0092B-C50C-407E-A947-70E740481C1C}">
                <a14:useLocalDpi xmlns:a14="http://schemas.microsoft.com/office/drawing/2010/main" val="0"/>
              </a:ext>
            </a:extLst>
          </a:blip>
          <a:srcRect t="31915" b="32979"/>
          <a:stretch/>
        </p:blipFill>
        <p:spPr>
          <a:xfrm rot="16200000">
            <a:off x="8243508" y="2483194"/>
            <a:ext cx="6366933" cy="1257301"/>
          </a:xfrm>
          <a:prstGeom prst="rect">
            <a:avLst/>
          </a:prstGeom>
        </p:spPr>
      </p:pic>
    </p:spTree>
    <p:custDataLst>
      <p:tags r:id="rId1"/>
    </p:custDataLst>
    <p:extLst>
      <p:ext uri="{BB962C8B-B14F-4D97-AF65-F5344CB8AC3E}">
        <p14:creationId xmlns:p14="http://schemas.microsoft.com/office/powerpoint/2010/main" val="8234956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EC4E5-AEC4-45CF-9BC0-CFABBDF2FF10}"/>
              </a:ext>
            </a:extLst>
          </p:cNvPr>
          <p:cNvSpPr>
            <a:spLocks noGrp="1"/>
          </p:cNvSpPr>
          <p:nvPr>
            <p:ph type="title"/>
          </p:nvPr>
        </p:nvSpPr>
        <p:spPr>
          <a:xfrm>
            <a:off x="784743" y="685800"/>
            <a:ext cx="5958837" cy="1485900"/>
          </a:xfrm>
        </p:spPr>
        <p:txBody>
          <a:bodyPr>
            <a:normAutofit/>
          </a:bodyPr>
          <a:lstStyle/>
          <a:p>
            <a:r>
              <a:rPr lang="en-US" sz="4100"/>
              <a:t>Sharing growth information with families</a:t>
            </a:r>
          </a:p>
        </p:txBody>
      </p:sp>
      <p:sp>
        <p:nvSpPr>
          <p:cNvPr id="3" name="Content Placeholder 2">
            <a:extLst>
              <a:ext uri="{FF2B5EF4-FFF2-40B4-BE49-F238E27FC236}">
                <a16:creationId xmlns:a16="http://schemas.microsoft.com/office/drawing/2014/main" id="{7D84C2AD-DA43-4DF8-8E62-34806CE29DB5}"/>
              </a:ext>
            </a:extLst>
          </p:cNvPr>
          <p:cNvSpPr>
            <a:spLocks noGrp="1"/>
          </p:cNvSpPr>
          <p:nvPr>
            <p:ph idx="1"/>
          </p:nvPr>
        </p:nvSpPr>
        <p:spPr>
          <a:xfrm>
            <a:off x="784743" y="2286000"/>
            <a:ext cx="5958837" cy="3886200"/>
          </a:xfrm>
        </p:spPr>
        <p:txBody>
          <a:bodyPr>
            <a:normAutofit/>
          </a:bodyPr>
          <a:lstStyle/>
          <a:p>
            <a:r>
              <a:rPr lang="en-US" sz="1800" dirty="0"/>
              <a:t>The information presented so far in this in-service is for the certifier’s use. It is part of the critical thinking that occurs internally. Although it could help guide growth conversations, it is not intended to be what is said directly to the participant’s family. </a:t>
            </a:r>
          </a:p>
          <a:p>
            <a:r>
              <a:rPr lang="en-US" sz="1800" dirty="0"/>
              <a:t>When discussing a child’s growth, keep in mind the family history regarding size and their cultural perspective (e.g., some cultures associate heavier children with healthier children).</a:t>
            </a:r>
          </a:p>
          <a:p>
            <a:r>
              <a:rPr lang="en-US" sz="1800" dirty="0"/>
              <a:t>Remember the difference in what you can determine from a single measurement on the graph (current size in comparison to others of the same age) versus a series of points on a graph (growth pattern or trend).</a:t>
            </a:r>
          </a:p>
          <a:p>
            <a:endParaRPr lang="en-US" sz="1600" dirty="0"/>
          </a:p>
        </p:txBody>
      </p:sp>
      <p:sp>
        <p:nvSpPr>
          <p:cNvPr id="12" name="Rectangle 11">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Graphic 4" descr="Head with gears">
            <a:extLst>
              <a:ext uri="{FF2B5EF4-FFF2-40B4-BE49-F238E27FC236}">
                <a16:creationId xmlns:a16="http://schemas.microsoft.com/office/drawing/2014/main" id="{8F224CCE-C935-4ADF-BF79-905D38150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252340" y="1778834"/>
            <a:ext cx="3299579" cy="3299579"/>
          </a:xfrm>
          <a:prstGeom prst="rect">
            <a:avLst/>
          </a:prstGeom>
        </p:spPr>
      </p:pic>
    </p:spTree>
    <p:custDataLst>
      <p:tags r:id="rId1"/>
    </p:custDataLst>
    <p:extLst>
      <p:ext uri="{BB962C8B-B14F-4D97-AF65-F5344CB8AC3E}">
        <p14:creationId xmlns:p14="http://schemas.microsoft.com/office/powerpoint/2010/main" val="2749846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CA7DD8-AF0A-4468-B2DF-ED366778893E}"/>
              </a:ext>
            </a:extLst>
          </p:cNvPr>
          <p:cNvSpPr>
            <a:spLocks noGrp="1"/>
          </p:cNvSpPr>
          <p:nvPr>
            <p:ph type="title"/>
          </p:nvPr>
        </p:nvSpPr>
        <p:spPr>
          <a:xfrm>
            <a:off x="784743" y="685800"/>
            <a:ext cx="5793475" cy="1485900"/>
          </a:xfrm>
        </p:spPr>
        <p:txBody>
          <a:bodyPr>
            <a:normAutofit/>
          </a:bodyPr>
          <a:lstStyle/>
          <a:p>
            <a:r>
              <a:rPr lang="en-US" sz="3700"/>
              <a:t>We start by sharing growth information neutrally.</a:t>
            </a:r>
          </a:p>
        </p:txBody>
      </p:sp>
      <p:sp>
        <p:nvSpPr>
          <p:cNvPr id="5" name="Content Placeholder 4">
            <a:extLst>
              <a:ext uri="{FF2B5EF4-FFF2-40B4-BE49-F238E27FC236}">
                <a16:creationId xmlns:a16="http://schemas.microsoft.com/office/drawing/2014/main" id="{67B217FE-C3F9-40CE-8BCD-7DF8A4CDC879}"/>
              </a:ext>
            </a:extLst>
          </p:cNvPr>
          <p:cNvSpPr>
            <a:spLocks noGrp="1"/>
          </p:cNvSpPr>
          <p:nvPr>
            <p:ph idx="1"/>
          </p:nvPr>
        </p:nvSpPr>
        <p:spPr>
          <a:xfrm>
            <a:off x="784743" y="2286000"/>
            <a:ext cx="5793475" cy="3581400"/>
          </a:xfrm>
        </p:spPr>
        <p:txBody>
          <a:bodyPr>
            <a:normAutofit/>
          </a:bodyPr>
          <a:lstStyle/>
          <a:p>
            <a:r>
              <a:rPr lang="en-US" sz="1700" dirty="0"/>
              <a:t>Neutral means that we offer facts without any words or language that imply “good” or “bad.” </a:t>
            </a:r>
          </a:p>
          <a:p>
            <a:r>
              <a:rPr lang="en-US" sz="1700" dirty="0"/>
              <a:t>Provide the caregiver with the measurements collected at the current appointment, either in writing or verbally.</a:t>
            </a:r>
          </a:p>
          <a:p>
            <a:r>
              <a:rPr lang="en-US" sz="1700" dirty="0"/>
              <a:t>Tell them how much growth or weight gain has occurred since the last measurements WIC collected:</a:t>
            </a:r>
          </a:p>
          <a:p>
            <a:pPr lvl="1"/>
            <a:r>
              <a:rPr lang="en-US" sz="1700" dirty="0"/>
              <a:t>She has gained 3 pounds and grown 2 inches since we last weighed her 6 months ago </a:t>
            </a:r>
          </a:p>
          <a:p>
            <a:pPr lvl="1"/>
            <a:r>
              <a:rPr lang="en-US" sz="1700" dirty="0"/>
              <a:t>He has grown 1 inch in the last three months and gained 1 pound</a:t>
            </a:r>
          </a:p>
          <a:p>
            <a:endParaRPr lang="en-US" sz="1700" dirty="0"/>
          </a:p>
        </p:txBody>
      </p:sp>
      <p:sp>
        <p:nvSpPr>
          <p:cNvPr id="21" name="Rectangle 2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young girl wearing a blue shirt&#10;&#10;Description automatically generated">
            <a:extLst>
              <a:ext uri="{FF2B5EF4-FFF2-40B4-BE49-F238E27FC236}">
                <a16:creationId xmlns:a16="http://schemas.microsoft.com/office/drawing/2014/main" id="{B03DE139-1A5B-471B-84CB-7D6E9C869C8D}"/>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7612260" y="10"/>
            <a:ext cx="4579739" cy="6857990"/>
          </a:xfrm>
          <a:prstGeom prst="rect">
            <a:avLst/>
          </a:prstGeom>
        </p:spPr>
      </p:pic>
    </p:spTree>
    <p:custDataLst>
      <p:tags r:id="rId1"/>
    </p:custDataLst>
    <p:extLst>
      <p:ext uri="{BB962C8B-B14F-4D97-AF65-F5344CB8AC3E}">
        <p14:creationId xmlns:p14="http://schemas.microsoft.com/office/powerpoint/2010/main" val="1992919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B2E2-892A-4BB6-8F29-DC324D0086A3}"/>
              </a:ext>
            </a:extLst>
          </p:cNvPr>
          <p:cNvSpPr>
            <a:spLocks noGrp="1"/>
          </p:cNvSpPr>
          <p:nvPr>
            <p:ph type="title"/>
          </p:nvPr>
        </p:nvSpPr>
        <p:spPr>
          <a:xfrm>
            <a:off x="1023562" y="685800"/>
            <a:ext cx="10493524" cy="1485900"/>
          </a:xfrm>
        </p:spPr>
        <p:txBody>
          <a:bodyPr>
            <a:normAutofit/>
          </a:bodyPr>
          <a:lstStyle/>
          <a:p>
            <a:r>
              <a:rPr lang="en-US" dirty="0"/>
              <a:t>Offering growth information neutrally</a:t>
            </a:r>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8CCBFEF-3ADB-4150-9C0C-72B83324C0F4}"/>
              </a:ext>
            </a:extLst>
          </p:cNvPr>
          <p:cNvSpPr>
            <a:spLocks noGrp="1"/>
          </p:cNvSpPr>
          <p:nvPr>
            <p:ph idx="1"/>
          </p:nvPr>
        </p:nvSpPr>
        <p:spPr>
          <a:xfrm>
            <a:off x="1023562" y="2286000"/>
            <a:ext cx="5072437" cy="3581400"/>
          </a:xfrm>
        </p:spPr>
        <p:txBody>
          <a:bodyPr>
            <a:normAutofit/>
          </a:bodyPr>
          <a:lstStyle/>
          <a:p>
            <a:r>
              <a:rPr lang="en-US" sz="1800" dirty="0"/>
              <a:t>Instead of giving percentile numbers that can be difficult to interpret, offer an overview that describes the child’s growth in comparison to his or her peers</a:t>
            </a:r>
          </a:p>
          <a:p>
            <a:pPr lvl="1"/>
            <a:r>
              <a:rPr lang="en-US" sz="1800" dirty="0"/>
              <a:t>He is near the average size for boys his age and his growth looks steady.</a:t>
            </a:r>
          </a:p>
          <a:p>
            <a:pPr lvl="1"/>
            <a:r>
              <a:rPr lang="en-US" sz="1800" dirty="0"/>
              <a:t>She is just above the average for her age which matches where she was when we last saw her.</a:t>
            </a:r>
          </a:p>
          <a:p>
            <a:pPr lvl="1"/>
            <a:r>
              <a:rPr lang="en-US" sz="1800" dirty="0"/>
              <a:t>He is at the top of the typical range for his age group.</a:t>
            </a:r>
          </a:p>
          <a:p>
            <a:pPr lvl="1"/>
            <a:endParaRPr lang="en-US" sz="1800" dirty="0"/>
          </a:p>
        </p:txBody>
      </p:sp>
      <p:pic>
        <p:nvPicPr>
          <p:cNvPr id="5" name="Picture 4" descr="A close up of a boy&#10;&#10;Description automatically generated">
            <a:extLst>
              <a:ext uri="{FF2B5EF4-FFF2-40B4-BE49-F238E27FC236}">
                <a16:creationId xmlns:a16="http://schemas.microsoft.com/office/drawing/2014/main" id="{8AB31BAF-B5AE-4710-A2AF-89D2C46E2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641" y="2417602"/>
            <a:ext cx="5105445" cy="3407884"/>
          </a:xfrm>
          <a:prstGeom prst="rect">
            <a:avLst/>
          </a:prstGeom>
        </p:spPr>
      </p:pic>
    </p:spTree>
    <p:custDataLst>
      <p:tags r:id="rId1"/>
    </p:custDataLst>
    <p:extLst>
      <p:ext uri="{BB962C8B-B14F-4D97-AF65-F5344CB8AC3E}">
        <p14:creationId xmlns:p14="http://schemas.microsoft.com/office/powerpoint/2010/main" val="2323877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F376-5AD7-497C-A900-0266A80BB688}"/>
              </a:ext>
            </a:extLst>
          </p:cNvPr>
          <p:cNvSpPr>
            <a:spLocks noGrp="1"/>
          </p:cNvSpPr>
          <p:nvPr>
            <p:ph type="title"/>
          </p:nvPr>
        </p:nvSpPr>
        <p:spPr/>
        <p:txBody>
          <a:bodyPr/>
          <a:lstStyle/>
          <a:p>
            <a:r>
              <a:rPr lang="en-US" dirty="0"/>
              <a:t>Avoid biased language </a:t>
            </a:r>
          </a:p>
        </p:txBody>
      </p:sp>
      <p:sp>
        <p:nvSpPr>
          <p:cNvPr id="3" name="Content Placeholder 2">
            <a:extLst>
              <a:ext uri="{FF2B5EF4-FFF2-40B4-BE49-F238E27FC236}">
                <a16:creationId xmlns:a16="http://schemas.microsoft.com/office/drawing/2014/main" id="{F70D70B9-9A12-4E29-B528-451A2CCA82A7}"/>
              </a:ext>
            </a:extLst>
          </p:cNvPr>
          <p:cNvSpPr>
            <a:spLocks noGrp="1"/>
          </p:cNvSpPr>
          <p:nvPr>
            <p:ph idx="1"/>
          </p:nvPr>
        </p:nvSpPr>
        <p:spPr>
          <a:xfrm>
            <a:off x="1371600" y="1428751"/>
            <a:ext cx="9601200" cy="4438650"/>
          </a:xfrm>
        </p:spPr>
        <p:txBody>
          <a:bodyPr>
            <a:normAutofit/>
          </a:bodyPr>
          <a:lstStyle/>
          <a:p>
            <a:r>
              <a:rPr lang="en-US" dirty="0"/>
              <a:t>When talking about growth, use language that does not label or stereotype an individual. Some phrases can promote size bias or seem to be judgmental even when said in a conversational manner with a lighthearted tone.</a:t>
            </a:r>
          </a:p>
          <a:p>
            <a:r>
              <a:rPr lang="en-US" dirty="0"/>
              <a:t>Consider the possible negative impact the following terms could have:</a:t>
            </a:r>
          </a:p>
          <a:p>
            <a:pPr lvl="1"/>
            <a:r>
              <a:rPr lang="en-US" dirty="0"/>
              <a:t>chunky, hunk, fluffy, big boy, tiny little thing, buddha baby, roly-poly, heavyset, skinny, chubby, plump, bony, husky, scrawny, solid, stocky, lanky, wiry, petite, thin, slim, lean, slight. </a:t>
            </a:r>
          </a:p>
          <a:p>
            <a:r>
              <a:rPr lang="en-US" dirty="0"/>
              <a:t>If you choose to describe a child, focus on characteristics that all parents want for their children: </a:t>
            </a:r>
          </a:p>
          <a:p>
            <a:pPr lvl="1"/>
            <a:r>
              <a:rPr lang="en-US" dirty="0"/>
              <a:t>strong, smart, healthy, happy, bright, curious, focused, observant, sociable</a:t>
            </a:r>
          </a:p>
        </p:txBody>
      </p:sp>
      <p:sp>
        <p:nvSpPr>
          <p:cNvPr id="5" name="Rectangle: Rounded Corners 4">
            <a:extLst>
              <a:ext uri="{FF2B5EF4-FFF2-40B4-BE49-F238E27FC236}">
                <a16:creationId xmlns:a16="http://schemas.microsoft.com/office/drawing/2014/main" id="{D5F80B6B-4766-47E1-A040-648C6608BAE0}"/>
              </a:ext>
            </a:extLst>
          </p:cNvPr>
          <p:cNvSpPr/>
          <p:nvPr/>
        </p:nvSpPr>
        <p:spPr>
          <a:xfrm>
            <a:off x="2447925" y="4876799"/>
            <a:ext cx="9064807" cy="166769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000" b="1" dirty="0"/>
              <a:t>Activity: </a:t>
            </a:r>
          </a:p>
          <a:p>
            <a:pPr marL="342900" indent="-342900">
              <a:buFont typeface="+mj-lt"/>
              <a:buAutoNum type="arabicPeriod"/>
            </a:pPr>
            <a:r>
              <a:rPr lang="en-US" sz="2000" b="1" dirty="0"/>
              <a:t>What words do you find yourself using to describe a child when you are assessing growth?</a:t>
            </a:r>
          </a:p>
          <a:p>
            <a:pPr marL="342900" indent="-342900">
              <a:buFont typeface="+mj-lt"/>
              <a:buAutoNum type="arabicPeriod"/>
            </a:pPr>
            <a:r>
              <a:rPr lang="en-US" sz="2000" b="1" dirty="0"/>
              <a:t>Think about how you can share growth information neutrally.</a:t>
            </a:r>
          </a:p>
        </p:txBody>
      </p:sp>
      <p:pic>
        <p:nvPicPr>
          <p:cNvPr id="4" name="Content Placeholder 4">
            <a:extLst>
              <a:ext uri="{FF2B5EF4-FFF2-40B4-BE49-F238E27FC236}">
                <a16:creationId xmlns:a16="http://schemas.microsoft.com/office/drawing/2014/main" id="{5EA1B948-CBDC-47BE-BF3A-87EDE2AEF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94" y="4686301"/>
            <a:ext cx="2164079" cy="2164079"/>
          </a:xfrm>
          <a:prstGeom prst="rect">
            <a:avLst/>
          </a:prstGeom>
        </p:spPr>
      </p:pic>
    </p:spTree>
    <p:custDataLst>
      <p:tags r:id="rId1"/>
    </p:custDataLst>
    <p:extLst>
      <p:ext uri="{BB962C8B-B14F-4D97-AF65-F5344CB8AC3E}">
        <p14:creationId xmlns:p14="http://schemas.microsoft.com/office/powerpoint/2010/main" val="2591309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1600-922B-49FD-8F5F-74F0BEF4A222}"/>
              </a:ext>
            </a:extLst>
          </p:cNvPr>
          <p:cNvSpPr>
            <a:spLocks noGrp="1"/>
          </p:cNvSpPr>
          <p:nvPr>
            <p:ph type="title"/>
          </p:nvPr>
        </p:nvSpPr>
        <p:spPr/>
        <p:txBody>
          <a:bodyPr/>
          <a:lstStyle/>
          <a:p>
            <a:r>
              <a:rPr lang="en-US" dirty="0"/>
              <a:t>Should you review growth charts with families? </a:t>
            </a:r>
          </a:p>
        </p:txBody>
      </p:sp>
      <p:sp>
        <p:nvSpPr>
          <p:cNvPr id="3" name="Content Placeholder 2">
            <a:extLst>
              <a:ext uri="{FF2B5EF4-FFF2-40B4-BE49-F238E27FC236}">
                <a16:creationId xmlns:a16="http://schemas.microsoft.com/office/drawing/2014/main" id="{C24611C8-F027-4800-8CF3-C1FA312AC150}"/>
              </a:ext>
            </a:extLst>
          </p:cNvPr>
          <p:cNvSpPr>
            <a:spLocks noGrp="1"/>
          </p:cNvSpPr>
          <p:nvPr>
            <p:ph idx="1"/>
          </p:nvPr>
        </p:nvSpPr>
        <p:spPr>
          <a:xfrm>
            <a:off x="1371599" y="2286000"/>
            <a:ext cx="9836331" cy="3581400"/>
          </a:xfrm>
        </p:spPr>
        <p:txBody>
          <a:bodyPr/>
          <a:lstStyle/>
          <a:p>
            <a:r>
              <a:rPr lang="en-US" dirty="0"/>
              <a:t>Reviewing growth charts with participants or their families is not required. </a:t>
            </a:r>
          </a:p>
          <a:p>
            <a:r>
              <a:rPr lang="en-US" dirty="0"/>
              <a:t>Explaining the growth chart does not count as nutrition education and should not take precedent over talking to the participant about their concerns. </a:t>
            </a:r>
          </a:p>
          <a:p>
            <a:r>
              <a:rPr lang="en-US" dirty="0"/>
              <a:t>If reviewing the growth charts supports nutrition-focused counseling and education, it can be left to the end of the appointment.</a:t>
            </a:r>
          </a:p>
          <a:p>
            <a:endParaRPr lang="en-US" dirty="0"/>
          </a:p>
          <a:p>
            <a:endParaRPr lang="en-US" dirty="0"/>
          </a:p>
        </p:txBody>
      </p:sp>
      <p:sp>
        <p:nvSpPr>
          <p:cNvPr id="4" name="Rectangle: Rounded Corners 3">
            <a:extLst>
              <a:ext uri="{FF2B5EF4-FFF2-40B4-BE49-F238E27FC236}">
                <a16:creationId xmlns:a16="http://schemas.microsoft.com/office/drawing/2014/main" id="{489C0CD0-91CF-4917-A205-4F94DD5C0BBD}"/>
              </a:ext>
            </a:extLst>
          </p:cNvPr>
          <p:cNvSpPr/>
          <p:nvPr/>
        </p:nvSpPr>
        <p:spPr>
          <a:xfrm>
            <a:off x="2982770" y="4301717"/>
            <a:ext cx="8529962" cy="224277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000" b="1" dirty="0"/>
              <a:t>Activity: </a:t>
            </a:r>
          </a:p>
          <a:p>
            <a:pPr marL="342900" indent="-342900">
              <a:buFont typeface="+mj-lt"/>
              <a:buAutoNum type="arabicPeriod"/>
            </a:pPr>
            <a:r>
              <a:rPr lang="en-US" sz="2000" b="1" dirty="0"/>
              <a:t>Think of a situation where reviewing the growth chart improves or supports nutrition-focused counseling. Why? How did it help?</a:t>
            </a:r>
          </a:p>
          <a:p>
            <a:pPr marL="342900" indent="-342900">
              <a:buFont typeface="+mj-lt"/>
              <a:buAutoNum type="arabicPeriod"/>
            </a:pPr>
            <a:r>
              <a:rPr lang="en-US" sz="2000" b="1" dirty="0"/>
              <a:t>Think of a situation where reviewing the growth chart did not support nutrition-focused counseling. Why? How did it take away from counseling? </a:t>
            </a:r>
          </a:p>
        </p:txBody>
      </p:sp>
      <p:pic>
        <p:nvPicPr>
          <p:cNvPr id="5" name="Content Placeholder 4">
            <a:extLst>
              <a:ext uri="{FF2B5EF4-FFF2-40B4-BE49-F238E27FC236}">
                <a16:creationId xmlns:a16="http://schemas.microsoft.com/office/drawing/2014/main" id="{8022782D-38B6-4EDF-9FDE-34C28AE72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69" y="4234159"/>
            <a:ext cx="2164079" cy="2164079"/>
          </a:xfrm>
          <a:prstGeom prst="rect">
            <a:avLst/>
          </a:prstGeom>
        </p:spPr>
      </p:pic>
    </p:spTree>
    <p:custDataLst>
      <p:tags r:id="rId1"/>
    </p:custDataLst>
    <p:extLst>
      <p:ext uri="{BB962C8B-B14F-4D97-AF65-F5344CB8AC3E}">
        <p14:creationId xmlns:p14="http://schemas.microsoft.com/office/powerpoint/2010/main" val="4032513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F528-C531-45FB-9DE1-5B2D4BF38057}"/>
              </a:ext>
            </a:extLst>
          </p:cNvPr>
          <p:cNvSpPr>
            <a:spLocks noGrp="1"/>
          </p:cNvSpPr>
          <p:nvPr>
            <p:ph type="title"/>
          </p:nvPr>
        </p:nvSpPr>
        <p:spPr/>
        <p:txBody>
          <a:bodyPr>
            <a:normAutofit/>
          </a:bodyPr>
          <a:lstStyle/>
          <a:p>
            <a:r>
              <a:rPr lang="en-US" dirty="0"/>
              <a:t>In summary, certifiers review current growth data and compare it to the past</a:t>
            </a:r>
          </a:p>
        </p:txBody>
      </p:sp>
      <p:sp>
        <p:nvSpPr>
          <p:cNvPr id="3" name="Content Placeholder 2">
            <a:extLst>
              <a:ext uri="{FF2B5EF4-FFF2-40B4-BE49-F238E27FC236}">
                <a16:creationId xmlns:a16="http://schemas.microsoft.com/office/drawing/2014/main" id="{4D3F4B34-732E-48B3-A0C3-FAB0CDFB77D1}"/>
              </a:ext>
            </a:extLst>
          </p:cNvPr>
          <p:cNvSpPr>
            <a:spLocks noGrp="1"/>
          </p:cNvSpPr>
          <p:nvPr>
            <p:ph idx="1"/>
          </p:nvPr>
        </p:nvSpPr>
        <p:spPr>
          <a:xfrm>
            <a:off x="1371600" y="2286000"/>
            <a:ext cx="4161099" cy="3886200"/>
          </a:xfrm>
        </p:spPr>
        <p:txBody>
          <a:bodyPr>
            <a:normAutofit/>
          </a:bodyPr>
          <a:lstStyle/>
          <a:p>
            <a:r>
              <a:rPr lang="en-US" dirty="0"/>
              <a:t>Review present and past growth percentiles at each appointment. Look for consistency and trends.</a:t>
            </a:r>
          </a:p>
          <a:p>
            <a:r>
              <a:rPr lang="en-US" dirty="0"/>
              <a:t>Growth must be assessed at each appointment. H</a:t>
            </a:r>
            <a:r>
              <a:rPr lang="en-US"/>
              <a:t>owever</a:t>
            </a:r>
            <a:r>
              <a:rPr lang="en-US" dirty="0"/>
              <a:t>, looking at graphs at each appointment is not required.</a:t>
            </a:r>
          </a:p>
          <a:p>
            <a:r>
              <a:rPr lang="en-US" dirty="0"/>
              <a:t>Use critical thinking when deciding what the graphs tell you and what needs to be shared with caregivers.</a:t>
            </a:r>
          </a:p>
          <a:p>
            <a:endParaRPr lang="en-US" dirty="0"/>
          </a:p>
          <a:p>
            <a:endParaRPr lang="en-US" dirty="0"/>
          </a:p>
        </p:txBody>
      </p:sp>
      <p:pic>
        <p:nvPicPr>
          <p:cNvPr id="4" name="Picture 3">
            <a:extLst>
              <a:ext uri="{FF2B5EF4-FFF2-40B4-BE49-F238E27FC236}">
                <a16:creationId xmlns:a16="http://schemas.microsoft.com/office/drawing/2014/main" id="{2B258429-21D4-44BD-93B8-245924D11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09" y="2171700"/>
            <a:ext cx="5852667" cy="4273666"/>
          </a:xfrm>
          <a:prstGeom prst="rect">
            <a:avLst/>
          </a:prstGeom>
        </p:spPr>
      </p:pic>
    </p:spTree>
    <p:custDataLst>
      <p:tags r:id="rId1"/>
    </p:custDataLst>
    <p:extLst>
      <p:ext uri="{BB962C8B-B14F-4D97-AF65-F5344CB8AC3E}">
        <p14:creationId xmlns:p14="http://schemas.microsoft.com/office/powerpoint/2010/main" val="4224041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1B2FB-A279-4217-902C-B2EC8C02609E}"/>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4000" dirty="0"/>
              <a:t>Activity: What kinds of things have you heard caregivers say about their child’s growth?</a:t>
            </a:r>
          </a:p>
        </p:txBody>
      </p:sp>
      <p:sp>
        <p:nvSpPr>
          <p:cNvPr id="15"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4" name="Picture 3">
            <a:extLst>
              <a:ext uri="{FF2B5EF4-FFF2-40B4-BE49-F238E27FC236}">
                <a16:creationId xmlns:a16="http://schemas.microsoft.com/office/drawing/2014/main" id="{DA73080D-8F50-451B-BD67-87CB7BFC2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03" y="1425173"/>
            <a:ext cx="4207669" cy="4207669"/>
          </a:xfrm>
          <a:prstGeom prst="rect">
            <a:avLst/>
          </a:prstGeom>
        </p:spPr>
      </p:pic>
    </p:spTree>
    <p:custDataLst>
      <p:tags r:id="rId1"/>
    </p:custDataLst>
    <p:extLst>
      <p:ext uri="{BB962C8B-B14F-4D97-AF65-F5344CB8AC3E}">
        <p14:creationId xmlns:p14="http://schemas.microsoft.com/office/powerpoint/2010/main" val="18431082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8"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21" name="Rectangle 20">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2258E5-30B6-4EBB-9ABF-5866CCDA5EED}"/>
              </a:ext>
            </a:extLst>
          </p:cNvPr>
          <p:cNvSpPr>
            <a:spLocks noGrp="1"/>
          </p:cNvSpPr>
          <p:nvPr>
            <p:ph type="title"/>
          </p:nvPr>
        </p:nvSpPr>
        <p:spPr>
          <a:xfrm>
            <a:off x="8154186" y="634028"/>
            <a:ext cx="3355942" cy="4538320"/>
          </a:xfrm>
        </p:spPr>
        <p:txBody>
          <a:bodyPr vert="horz" lIns="91440" tIns="45720" rIns="91440" bIns="45720" rtlCol="0" anchor="b">
            <a:normAutofit/>
          </a:bodyPr>
          <a:lstStyle/>
          <a:p>
            <a:r>
              <a:rPr lang="en-US" sz="3800" dirty="0"/>
              <a:t>Questions?</a:t>
            </a:r>
            <a:br>
              <a:rPr lang="en-US" sz="3800" dirty="0"/>
            </a:br>
            <a:r>
              <a:rPr lang="en-US" sz="3800" dirty="0"/>
              <a:t>Talk to your agency nutritionist or your state nutrition consultant.</a:t>
            </a:r>
          </a:p>
        </p:txBody>
      </p:sp>
      <p:sp>
        <p:nvSpPr>
          <p:cNvPr id="23"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5"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Content Placeholder 4">
            <a:extLst>
              <a:ext uri="{FF2B5EF4-FFF2-40B4-BE49-F238E27FC236}">
                <a16:creationId xmlns:a16="http://schemas.microsoft.com/office/drawing/2014/main" id="{18CF1176-6BB9-4851-A9BE-E1ED799B0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023" y="1639831"/>
            <a:ext cx="5659222" cy="3777530"/>
          </a:xfrm>
          <a:prstGeom prst="rect">
            <a:avLst/>
          </a:prstGeom>
        </p:spPr>
      </p:pic>
    </p:spTree>
    <p:custDataLst>
      <p:tags r:id="rId1"/>
    </p:custDataLst>
    <p:extLst>
      <p:ext uri="{BB962C8B-B14F-4D97-AF65-F5344CB8AC3E}">
        <p14:creationId xmlns:p14="http://schemas.microsoft.com/office/powerpoint/2010/main" val="1575771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E37D-824E-4337-918A-6F9485BA5736}"/>
              </a:ext>
            </a:extLst>
          </p:cNvPr>
          <p:cNvSpPr>
            <a:spLocks noGrp="1"/>
          </p:cNvSpPr>
          <p:nvPr>
            <p:ph type="title"/>
          </p:nvPr>
        </p:nvSpPr>
        <p:spPr>
          <a:xfrm>
            <a:off x="7860667" y="685800"/>
            <a:ext cx="3656419" cy="1485900"/>
          </a:xfrm>
        </p:spPr>
        <p:txBody>
          <a:bodyPr>
            <a:normAutofit/>
          </a:bodyPr>
          <a:lstStyle/>
          <a:p>
            <a:r>
              <a:rPr lang="en-US" sz="3400" dirty="0"/>
              <a:t>Talking about growth versus size</a:t>
            </a:r>
          </a:p>
        </p:txBody>
      </p:sp>
      <p:sp>
        <p:nvSpPr>
          <p:cNvPr id="10" name="Rectangle 9">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sign&#10;&#10;Description automatically generated">
            <a:extLst>
              <a:ext uri="{FF2B5EF4-FFF2-40B4-BE49-F238E27FC236}">
                <a16:creationId xmlns:a16="http://schemas.microsoft.com/office/drawing/2014/main" id="{7048F1FB-38A8-48A0-AFE5-597A2586C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220" y="645106"/>
            <a:ext cx="5247747" cy="5247747"/>
          </a:xfrm>
          <a:prstGeom prst="rect">
            <a:avLst/>
          </a:prstGeom>
        </p:spPr>
      </p:pic>
      <p:sp>
        <p:nvSpPr>
          <p:cNvPr id="3" name="Content Placeholder 2">
            <a:extLst>
              <a:ext uri="{FF2B5EF4-FFF2-40B4-BE49-F238E27FC236}">
                <a16:creationId xmlns:a16="http://schemas.microsoft.com/office/drawing/2014/main" id="{BEAE85C3-0C66-45B5-918B-FE65DD0C7C99}"/>
              </a:ext>
            </a:extLst>
          </p:cNvPr>
          <p:cNvSpPr>
            <a:spLocks noGrp="1"/>
          </p:cNvSpPr>
          <p:nvPr>
            <p:ph idx="1"/>
          </p:nvPr>
        </p:nvSpPr>
        <p:spPr>
          <a:xfrm>
            <a:off x="7860667" y="2286000"/>
            <a:ext cx="3656419" cy="3581400"/>
          </a:xfrm>
        </p:spPr>
        <p:txBody>
          <a:bodyPr>
            <a:normAutofit/>
          </a:bodyPr>
          <a:lstStyle/>
          <a:p>
            <a:r>
              <a:rPr lang="en-US" dirty="0"/>
              <a:t>In this in-service we talked about growth, interpreting growth graphs and sharing growth information with families. </a:t>
            </a:r>
          </a:p>
          <a:p>
            <a:r>
              <a:rPr lang="en-US" dirty="0"/>
              <a:t>In the next in-service, we will talk about discussing weight and size with families and how this can influence education and counseling.</a:t>
            </a:r>
          </a:p>
        </p:txBody>
      </p:sp>
    </p:spTree>
    <p:custDataLst>
      <p:tags r:id="rId1"/>
    </p:custDataLst>
    <p:extLst>
      <p:ext uri="{BB962C8B-B14F-4D97-AF65-F5344CB8AC3E}">
        <p14:creationId xmlns:p14="http://schemas.microsoft.com/office/powerpoint/2010/main" val="1320265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B6C79-CED6-4B29-BFFC-1D33679C892F}"/>
              </a:ext>
            </a:extLst>
          </p:cNvPr>
          <p:cNvSpPr>
            <a:spLocks noGrp="1"/>
          </p:cNvSpPr>
          <p:nvPr>
            <p:ph type="title"/>
          </p:nvPr>
        </p:nvSpPr>
        <p:spPr>
          <a:xfrm>
            <a:off x="752858" y="4736961"/>
            <a:ext cx="10720685" cy="936769"/>
          </a:xfrm>
        </p:spPr>
        <p:txBody>
          <a:bodyPr vert="horz" lIns="91440" tIns="45720" rIns="91440" bIns="45720" rtlCol="0" anchor="b">
            <a:normAutofit/>
          </a:bodyPr>
          <a:lstStyle/>
          <a:p>
            <a:pPr algn="ctr"/>
            <a:r>
              <a:rPr lang="en-US" sz="4800" cap="all" dirty="0"/>
              <a:t>For all you do!</a:t>
            </a:r>
          </a:p>
        </p:txBody>
      </p:sp>
      <p:pic>
        <p:nvPicPr>
          <p:cNvPr id="4" name="Content Placeholder 3">
            <a:extLst>
              <a:ext uri="{FF2B5EF4-FFF2-40B4-BE49-F238E27FC236}">
                <a16:creationId xmlns:a16="http://schemas.microsoft.com/office/drawing/2014/main" id="{3270B974-6A63-4454-A996-A66F99A8346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4187119"/>
          </a:xfrm>
          <a:prstGeom prst="rect">
            <a:avLst/>
          </a:prstGeom>
        </p:spPr>
      </p:pic>
      <p:sp>
        <p:nvSpPr>
          <p:cNvPr id="15" name="Freeform: Shape 14">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17" name="Freeform: Shape 16">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spTree>
    <p:custDataLst>
      <p:tags r:id="rId1"/>
    </p:custDataLst>
    <p:extLst>
      <p:ext uri="{BB962C8B-B14F-4D97-AF65-F5344CB8AC3E}">
        <p14:creationId xmlns:p14="http://schemas.microsoft.com/office/powerpoint/2010/main" val="338407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C5BB-E992-40A4-BB80-F4532CEDF3C8}"/>
              </a:ext>
            </a:extLst>
          </p:cNvPr>
          <p:cNvSpPr>
            <a:spLocks noGrp="1"/>
          </p:cNvSpPr>
          <p:nvPr>
            <p:ph type="title"/>
          </p:nvPr>
        </p:nvSpPr>
        <p:spPr>
          <a:xfrm>
            <a:off x="1371600" y="685800"/>
            <a:ext cx="9601200" cy="5629656"/>
          </a:xfrm>
        </p:spPr>
        <p:txBody>
          <a:bodyPr>
            <a:normAutofit/>
          </a:bodyPr>
          <a:lstStyle/>
          <a:p>
            <a:r>
              <a:rPr lang="en-US" dirty="0"/>
              <a:t>So, how can we translate measurements into understandable growth information for caregivers?</a:t>
            </a:r>
            <a:br>
              <a:rPr lang="en-US" dirty="0"/>
            </a:br>
            <a:br>
              <a:rPr lang="en-US" dirty="0"/>
            </a:br>
            <a:r>
              <a:rPr lang="en-US" dirty="0"/>
              <a:t>We can:</a:t>
            </a:r>
            <a:br>
              <a:rPr lang="en-US" dirty="0"/>
            </a:br>
            <a:r>
              <a:rPr lang="en-US" dirty="0"/>
              <a:t>     </a:t>
            </a:r>
            <a:r>
              <a:rPr lang="en-US" sz="3600" dirty="0"/>
              <a:t>Take accurate measurements</a:t>
            </a:r>
            <a:br>
              <a:rPr lang="en-US" sz="3600" dirty="0"/>
            </a:br>
            <a:r>
              <a:rPr lang="en-US" sz="3600" dirty="0"/>
              <a:t>          Interpret growth graphs correctly</a:t>
            </a:r>
            <a:br>
              <a:rPr lang="en-US" sz="3600" dirty="0"/>
            </a:br>
            <a:r>
              <a:rPr lang="en-US" sz="3600" dirty="0"/>
              <a:t>	     Consider culture and environment</a:t>
            </a:r>
            <a:br>
              <a:rPr lang="en-US" sz="3600" dirty="0"/>
            </a:br>
            <a:r>
              <a:rPr lang="en-US" sz="3600" dirty="0"/>
              <a:t>             	  Communicate information clearly</a:t>
            </a:r>
          </a:p>
        </p:txBody>
      </p:sp>
      <p:pic>
        <p:nvPicPr>
          <p:cNvPr id="4" name="Graphic 3" descr="Ruler">
            <a:extLst>
              <a:ext uri="{FF2B5EF4-FFF2-40B4-BE49-F238E27FC236}">
                <a16:creationId xmlns:a16="http://schemas.microsoft.com/office/drawing/2014/main" id="{CBFA08DE-F933-497A-B9E5-42B877F47B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43713">
            <a:off x="1696066" y="3832122"/>
            <a:ext cx="457200" cy="457200"/>
          </a:xfrm>
          <a:prstGeom prst="rect">
            <a:avLst/>
          </a:prstGeom>
        </p:spPr>
      </p:pic>
      <p:pic>
        <p:nvPicPr>
          <p:cNvPr id="5" name="Graphic 4" descr="Ruler">
            <a:extLst>
              <a:ext uri="{FF2B5EF4-FFF2-40B4-BE49-F238E27FC236}">
                <a16:creationId xmlns:a16="http://schemas.microsoft.com/office/drawing/2014/main" id="{B4A7336E-2434-44F0-99B4-9C0CD35E27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43713">
            <a:off x="2059192" y="4345163"/>
            <a:ext cx="457200" cy="457200"/>
          </a:xfrm>
          <a:prstGeom prst="rect">
            <a:avLst/>
          </a:prstGeom>
        </p:spPr>
      </p:pic>
      <p:pic>
        <p:nvPicPr>
          <p:cNvPr id="6" name="Graphic 5" descr="Ruler">
            <a:extLst>
              <a:ext uri="{FF2B5EF4-FFF2-40B4-BE49-F238E27FC236}">
                <a16:creationId xmlns:a16="http://schemas.microsoft.com/office/drawing/2014/main" id="{274942A7-D132-4327-A3CD-31B22472D0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43713">
            <a:off x="2420007" y="4847706"/>
            <a:ext cx="457200" cy="457200"/>
          </a:xfrm>
          <a:prstGeom prst="rect">
            <a:avLst/>
          </a:prstGeom>
        </p:spPr>
      </p:pic>
      <p:pic>
        <p:nvPicPr>
          <p:cNvPr id="7" name="Graphic 6" descr="Ruler">
            <a:extLst>
              <a:ext uri="{FF2B5EF4-FFF2-40B4-BE49-F238E27FC236}">
                <a16:creationId xmlns:a16="http://schemas.microsoft.com/office/drawing/2014/main" id="{9834375C-AB7A-4DC0-8660-A2ADD6F3EE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643713">
            <a:off x="2951666" y="5291052"/>
            <a:ext cx="457200" cy="457200"/>
          </a:xfrm>
          <a:prstGeom prst="rect">
            <a:avLst/>
          </a:prstGeom>
        </p:spPr>
      </p:pic>
    </p:spTree>
    <p:custDataLst>
      <p:tags r:id="rId1"/>
    </p:custDataLst>
    <p:extLst>
      <p:ext uri="{BB962C8B-B14F-4D97-AF65-F5344CB8AC3E}">
        <p14:creationId xmlns:p14="http://schemas.microsoft.com/office/powerpoint/2010/main" val="115122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https://www.oregon.gov/oha/PH/HEALTHYPEOPLEFAMILIES/WIC/Documents/growth-in-service-2020.pptx</Url>
      <Description>Let’s Talk About Growth</Description>
    </URL>
    <PublishingExpirationDate xmlns="http://schemas.microsoft.com/sharepoint/v3" xsi:nil="true"/>
    <PublishingStartDate xmlns="http://schemas.microsoft.com/sharepoint/v3" xsi:nil="true"/>
    <IACategory xmlns="59da1016-2a1b-4f8a-9768-d7a4932f6f16" xsi:nil="true"/>
    <IASubtopic xmlns="59da1016-2a1b-4f8a-9768-d7a4932f6f16" xsi:nil="true"/>
    <Meta_x0020_Description xmlns="f144fd3f-61b7-45a4-a8a5-a00a4ffd3675" xsi:nil="true"/>
    <DocumentExpirationDate xmlns="59da1016-2a1b-4f8a-9768-d7a4932f6f16" xsi:nil="true"/>
    <IATopic xmlns="59da1016-2a1b-4f8a-9768-d7a4932f6f16" xsi:nil="true"/>
    <Meta_x0020_Keywords xmlns="f144fd3f-61b7-45a4-a8a5-a00a4ffd3675" xsi:nil="true"/>
  </documentManagement>
</p:properties>
</file>

<file path=customXml/itemProps1.xml><?xml version="1.0" encoding="utf-8"?>
<ds:datastoreItem xmlns:ds="http://schemas.openxmlformats.org/officeDocument/2006/customXml" ds:itemID="{DD201A37-5831-411D-AE38-9CBAE950EA40}"/>
</file>

<file path=customXml/itemProps2.xml><?xml version="1.0" encoding="utf-8"?>
<ds:datastoreItem xmlns:ds="http://schemas.openxmlformats.org/officeDocument/2006/customXml" ds:itemID="{9738BB01-5CA6-46BA-B6DF-7A58E1235B19}"/>
</file>

<file path=customXml/itemProps3.xml><?xml version="1.0" encoding="utf-8"?>
<ds:datastoreItem xmlns:ds="http://schemas.openxmlformats.org/officeDocument/2006/customXml" ds:itemID="{3BAB662C-2D2B-4288-9883-98ED4F3F971E}"/>
</file>

<file path=docProps/app.xml><?xml version="1.0" encoding="utf-8"?>
<Properties xmlns="http://schemas.openxmlformats.org/officeDocument/2006/extended-properties" xmlns:vt="http://schemas.openxmlformats.org/officeDocument/2006/docPropsVTypes">
  <TotalTime>212</TotalTime>
  <Words>5144</Words>
  <Application>Microsoft Office PowerPoint</Application>
  <PresentationFormat>Widescreen</PresentationFormat>
  <Paragraphs>359</Paragraphs>
  <Slides>82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82</vt:i4>
      </vt:variant>
    </vt:vector>
  </HeadingPairs>
  <TitlesOfParts>
    <vt:vector size="85" baseType="lpstr">
      <vt:lpstr>Calibri</vt:lpstr>
      <vt:lpstr>Franklin Gothic Book</vt:lpstr>
      <vt:lpstr>Crop</vt:lpstr>
      <vt:lpstr>Let’s Talk About Growth</vt:lpstr>
      <vt:lpstr>Objectives for this       in-service</vt:lpstr>
      <vt:lpstr>A child’s growth is something most caregivers want to talk about. </vt:lpstr>
      <vt:lpstr>Growth is something caregivers can see.  They understand that increases are expected and good.  They can share this information with others who love their child.</vt:lpstr>
      <vt:lpstr>Caregivers know that each child is different…</vt:lpstr>
      <vt:lpstr>…but lots of things influence their hopes and expectations…</vt:lpstr>
      <vt:lpstr>…and percentiles may be seen more like a grade than a measurement.</vt:lpstr>
      <vt:lpstr>Activity: What kinds of things have you heard caregivers say about their child’s growth?</vt:lpstr>
      <vt:lpstr>So, how can we translate measurements into understandable growth information for caregivers?  We can:      Take accurate measurements           Interpret growth graphs correctly       Consider culture and environment                 Communicate information clearly</vt:lpstr>
      <vt:lpstr>The Basics</vt:lpstr>
      <vt:lpstr>Why do we take length, weight and head circumference measurements?</vt:lpstr>
      <vt:lpstr>What do you do with the information?</vt:lpstr>
      <vt:lpstr>Anthropometric related risks</vt:lpstr>
      <vt:lpstr>Most risks and risk levels are assigned based on a single set of measurements entered into TWIST</vt:lpstr>
      <vt:lpstr>One risk is assigned based on comparing 2 sets of measurements entered in TWIST</vt:lpstr>
      <vt:lpstr>Definition of growth</vt:lpstr>
      <vt:lpstr>Growth chart, growth graph, growth grid …different names for the same tool</vt:lpstr>
      <vt:lpstr>TWIST selects the appropriate growth chart</vt:lpstr>
      <vt:lpstr>Growth charts used in WIC</vt:lpstr>
      <vt:lpstr>WHO versus CDC growth graphs</vt:lpstr>
      <vt:lpstr>Body Mass Index (BMI) graphs</vt:lpstr>
      <vt:lpstr>Head circumference graphs</vt:lpstr>
      <vt:lpstr>Growth charts show percentiles</vt:lpstr>
      <vt:lpstr>TWIST shows percentiles on the Medical Data screen</vt:lpstr>
      <vt:lpstr>Growth charts plot measurements on the graph and then overlay percentile curve lines.</vt:lpstr>
      <vt:lpstr>Percentage versus percentile (or—math is hard!)</vt:lpstr>
      <vt:lpstr>Think about percentiles and percentages and consider how caregivers might interpret that information…</vt:lpstr>
      <vt:lpstr>Activity: Think carefully before sharing growth grid details with parents…</vt:lpstr>
      <vt:lpstr>How does TWIST interpret measurements?</vt:lpstr>
      <vt:lpstr>How is measurement data used in TWIST?</vt:lpstr>
      <vt:lpstr>How do medical data screen calculations differ from growth chart plotting?</vt:lpstr>
      <vt:lpstr>What other factors may affect what is viewed on the medical data screen vs a growth chart? </vt:lpstr>
      <vt:lpstr>Age adjustment is another factor that can make a difference in what is displayed</vt:lpstr>
      <vt:lpstr>Graphing age adjustment</vt:lpstr>
      <vt:lpstr>How does age adjustment impact growth graphs?</vt:lpstr>
      <vt:lpstr>PowerPoint Presentation</vt:lpstr>
      <vt:lpstr>Making sure the data is correct</vt:lpstr>
      <vt:lpstr>It starts with accurate technique</vt:lpstr>
      <vt:lpstr>Importance of accurate documentation</vt:lpstr>
      <vt:lpstr>When to recheck measurements</vt:lpstr>
      <vt:lpstr>Use the growth grids to explore further if something looks odd.</vt:lpstr>
      <vt:lpstr>Fixing or removing errors from incorrect measurements or inaccurate data entry</vt:lpstr>
      <vt:lpstr>Handling measurements from other sources (e.g. doctor’s offices, home visits)</vt:lpstr>
      <vt:lpstr>Activity: Discuss this case study</vt:lpstr>
      <vt:lpstr>What do the growth charts tell us?</vt:lpstr>
      <vt:lpstr>We use growth charts to look for trends and patterns.</vt:lpstr>
      <vt:lpstr>Growth charts do not assign risks,  they support critical thinking.</vt:lpstr>
      <vt:lpstr>What is “normal” growth? </vt:lpstr>
      <vt:lpstr>Critical thinking 1: Compare a child’s growth to normal growth patterns</vt:lpstr>
      <vt:lpstr>Where is the single measurement on the growth chart?</vt:lpstr>
      <vt:lpstr>Critical thinking 2: What is a normal growth pattern when you have more than one measurement?</vt:lpstr>
      <vt:lpstr>What are normal changes in growth patterns?</vt:lpstr>
      <vt:lpstr>These changes in growth rate is why the infant growth grids bend rather than go in a straight line.  You can see how their growth rate slows down.</vt:lpstr>
      <vt:lpstr>The BMI graph takes a dip because of these normal changes in growth.</vt:lpstr>
      <vt:lpstr>Following a pattern</vt:lpstr>
      <vt:lpstr>Following a pattern</vt:lpstr>
      <vt:lpstr>Following a pattern</vt:lpstr>
      <vt:lpstr>Critical thinking 3:  Consider weight for length/height</vt:lpstr>
      <vt:lpstr>Critical thinking 4:  Recognizing growth spurts or trends</vt:lpstr>
      <vt:lpstr>Activity: Interpret growth charts</vt:lpstr>
      <vt:lpstr>How would you interpret this growth chart? </vt:lpstr>
      <vt:lpstr>How would you interpret this growth chart? </vt:lpstr>
      <vt:lpstr>How would you interpret this growth chart?</vt:lpstr>
      <vt:lpstr>How would you interpret this growth chart?</vt:lpstr>
      <vt:lpstr>How would you interpret this growth chart?</vt:lpstr>
      <vt:lpstr>How would you interpret this growth chart?</vt:lpstr>
      <vt:lpstr>How would you interpret this growth chart?</vt:lpstr>
      <vt:lpstr>How would you interpret this growth chart?</vt:lpstr>
      <vt:lpstr>Critical thinking 5: When to refer to the WIC nutritionist?</vt:lpstr>
      <vt:lpstr>Consider referring to the WIC nutritionist when you see these growth patterns:</vt:lpstr>
      <vt:lpstr>Other times you might refer to the RD:</vt:lpstr>
      <vt:lpstr>PowerPoint Presentation</vt:lpstr>
      <vt:lpstr>How do we talk about growth with caregivers?</vt:lpstr>
      <vt:lpstr>Sharing growth information with families</vt:lpstr>
      <vt:lpstr>We start by sharing growth information neutrally.</vt:lpstr>
      <vt:lpstr>Offering growth information neutrally</vt:lpstr>
      <vt:lpstr>Avoid biased language </vt:lpstr>
      <vt:lpstr>Should you review growth charts with families? </vt:lpstr>
      <vt:lpstr>In summary, certifiers review current growth data and compare it to the past</vt:lpstr>
      <vt:lpstr>Questions? Talk to your agency nutritionist or your state nutrition consultant.</vt:lpstr>
      <vt:lpstr>Talking about growth versus size</vt:lpstr>
      <vt:lpstr>For all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Talk About Growth</dc:title>
  <dc:creator>Mcgee Kimberly O</dc:creator>
  <cp:lastModifiedBy>Mcclendon Barbra A</cp:lastModifiedBy>
  <cp:revision>24</cp:revision>
  <dcterms:created xsi:type="dcterms:W3CDTF">2019-12-13T23:38:53Z</dcterms:created>
  <dcterms:modified xsi:type="dcterms:W3CDTF">2019-12-19T19:47:27Z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y fmtid="{D5CDD505-2E9C-101B-9397-08002B2CF9AE}" pid="3" name="WorkflowChangePath">
    <vt:lpwstr>aaa31a6c-f6c9-4fc5-9570-171784a36020,2;</vt:lpwstr>
  </property>
</Properties>
</file>