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63" r:id="rId2"/>
    <p:sldId id="256" r:id="rId3"/>
    <p:sldId id="264" r:id="rId4"/>
    <p:sldId id="262" r:id="rId5"/>
    <p:sldId id="259" r:id="rId6"/>
    <p:sldId id="266" r:id="rId7"/>
    <p:sldId id="260" r:id="rId8"/>
    <p:sldId id="258" r:id="rId9"/>
    <p:sldId id="261" r:id="rId10"/>
    <p:sldId id="265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athouse Susan P" initials="GSP" lastIdx="5" clrIdx="0">
    <p:extLst>
      <p:ext uri="{19B8F6BF-5375-455C-9EA6-DF929625EA0E}">
        <p15:presenceInfo xmlns:p15="http://schemas.microsoft.com/office/powerpoint/2012/main" userId="S-1-5-21-982684679-592840582-1966211492-304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91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44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940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02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137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25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373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9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0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48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8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52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61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6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95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3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4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public.health.oregon.gov/HealthyPeopleFamilies/wic/Pages/wicpolicy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Mixed Basket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 WIC in-service in 4 parts</a:t>
            </a:r>
          </a:p>
          <a:p>
            <a:r>
              <a:rPr lang="en-US" b="1" dirty="0"/>
              <a:t>June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024" y="4078900"/>
            <a:ext cx="3121152" cy="2340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2123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So basically, a one year cert for children is managed in a similar way as a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one year cert for infants?</a:t>
            </a:r>
            <a:br>
              <a:rPr lang="en-US" sz="4400" dirty="0">
                <a:solidFill>
                  <a:schemeClr val="tx1"/>
                </a:solidFill>
              </a:rPr>
            </a:b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Yep! We got this </a:t>
            </a:r>
            <a:r>
              <a:rPr lang="en-US" sz="4000" dirty="0">
                <a:sym typeface="Wingdings" panose="05000000000000000000" pitchFamily="2" charset="2"/>
              </a:rPr>
              <a:t>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938" y="3226057"/>
            <a:ext cx="2037863" cy="285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65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Check out the updated Policy 646 Mid Certification Health Assessment and Policy 645 Certification Periods on the Oregon WIC website: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public.health.oregon.gov/HealthyPeopleFamilies/wic/Pages/wicpolicy.aspx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Contact your nutrition consultant or Vernita Reyna at </a:t>
            </a:r>
            <a:r>
              <a:rPr lang="en-US" sz="2800" dirty="0" smtClean="0">
                <a:solidFill>
                  <a:schemeClr val="tx1"/>
                </a:solidFill>
              </a:rPr>
              <a:t>vernita.d.reyna@state.or.us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02827" y="929575"/>
            <a:ext cx="2295446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7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One Year Certification for Children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WIC In-service/June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1709" y="3885078"/>
            <a:ext cx="3061729" cy="27285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807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Hurray for one year child certifications!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One year certification periods are as welcome as daffodils in springtime!</a:t>
            </a:r>
          </a:p>
          <a:p>
            <a:r>
              <a:rPr lang="en-US" dirty="0">
                <a:solidFill>
                  <a:schemeClr val="tx1"/>
                </a:solidFill>
              </a:rPr>
              <a:t>Longer certification periods means fewer </a:t>
            </a:r>
            <a:r>
              <a:rPr lang="en-US" dirty="0" smtClean="0">
                <a:solidFill>
                  <a:schemeClr val="tx1"/>
                </a:solidFill>
              </a:rPr>
              <a:t>requirements for participants!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Less frequent certifications helps to keep older children on our caseload!</a:t>
            </a:r>
          </a:p>
          <a:p>
            <a:r>
              <a:rPr lang="en-US" dirty="0">
                <a:solidFill>
                  <a:schemeClr val="tx1"/>
                </a:solidFill>
              </a:rPr>
              <a:t>It’s another program enhancement to follow up </a:t>
            </a:r>
            <a:r>
              <a:rPr lang="en-US" dirty="0" err="1">
                <a:solidFill>
                  <a:schemeClr val="tx1"/>
                </a:solidFill>
              </a:rPr>
              <a:t>eWIC</a:t>
            </a:r>
            <a:r>
              <a:rPr lang="en-US" dirty="0">
                <a:solidFill>
                  <a:schemeClr val="tx1"/>
                </a:solidFill>
              </a:rPr>
              <a:t>…keeping our customers happy!</a:t>
            </a:r>
          </a:p>
          <a:p>
            <a:r>
              <a:rPr lang="en-US" dirty="0">
                <a:solidFill>
                  <a:schemeClr val="tx1"/>
                </a:solidFill>
              </a:rPr>
              <a:t>Let’s talk about the details…</a:t>
            </a:r>
          </a:p>
        </p:txBody>
      </p:sp>
      <p:pic>
        <p:nvPicPr>
          <p:cNvPr id="1028" name="Picture 4" descr="http://www.flowermeaning.com/flower-pics/Daffodil-Meanin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9875" y="4615358"/>
            <a:ext cx="2295525" cy="153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69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8261347" cy="13038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When do we start? Who is eligible?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7" cy="331893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The start date is </a:t>
            </a:r>
            <a:r>
              <a:rPr lang="en-US" sz="2800" b="1" dirty="0">
                <a:solidFill>
                  <a:schemeClr val="tx1"/>
                </a:solidFill>
              </a:rPr>
              <a:t>June 27, 2016 </a:t>
            </a:r>
            <a:r>
              <a:rPr lang="en-US" sz="2800" dirty="0">
                <a:solidFill>
                  <a:schemeClr val="tx1"/>
                </a:solidFill>
              </a:rPr>
              <a:t>with the next TWIST release</a:t>
            </a:r>
          </a:p>
          <a:p>
            <a:r>
              <a:rPr lang="en-US" sz="2800" dirty="0">
                <a:solidFill>
                  <a:schemeClr val="tx1"/>
                </a:solidFill>
              </a:rPr>
              <a:t>Every child who is certified on or after June 27 will receive a 12 month certification period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TWIST will automatically request a RC appointment 12 months from the  </a:t>
            </a:r>
            <a:r>
              <a:rPr lang="en-US" sz="2400" dirty="0" smtClean="0">
                <a:solidFill>
                  <a:schemeClr val="tx1"/>
                </a:solidFill>
              </a:rPr>
              <a:t>start </a:t>
            </a:r>
            <a:r>
              <a:rPr lang="en-US" sz="2400" dirty="0">
                <a:solidFill>
                  <a:schemeClr val="tx1"/>
                </a:solidFill>
              </a:rPr>
              <a:t>of the certification period and display this request on the FSS                               and FAR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754447" y="977904"/>
            <a:ext cx="1943946" cy="14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4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changes will we see?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3906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Screening for proofs will now happen only once per year at the certification appointment</a:t>
            </a:r>
          </a:p>
          <a:p>
            <a:r>
              <a:rPr lang="en-US" sz="2800" dirty="0">
                <a:solidFill>
                  <a:schemeClr val="tx1"/>
                </a:solidFill>
              </a:rPr>
              <a:t>A mid certification health assessment will need to be completed for each child just as it is for infants with one year certs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Nutrition </a:t>
            </a:r>
            <a:r>
              <a:rPr lang="en-US" sz="2800" dirty="0">
                <a:solidFill>
                  <a:schemeClr val="tx1"/>
                </a:solidFill>
              </a:rPr>
              <a:t>education contacts </a:t>
            </a:r>
            <a:r>
              <a:rPr lang="en-US" sz="2800" dirty="0" smtClean="0">
                <a:solidFill>
                  <a:schemeClr val="tx1"/>
                </a:solidFill>
              </a:rPr>
              <a:t>for the child will </a:t>
            </a:r>
            <a:r>
              <a:rPr lang="en-US" sz="2800" dirty="0">
                <a:solidFill>
                  <a:schemeClr val="tx1"/>
                </a:solidFill>
              </a:rPr>
              <a:t>need to be planned quarterly for the year just as it is for infants with one year </a:t>
            </a:r>
            <a:r>
              <a:rPr lang="en-US" sz="2800" dirty="0" smtClean="0">
                <a:solidFill>
                  <a:schemeClr val="tx1"/>
                </a:solidFill>
              </a:rPr>
              <a:t>certs. The MC appointment will be one of these quarterly contacts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www.wales.nhs.uk/sites3/gallery/621/ChildHoldingDaffodil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5276" y="647699"/>
            <a:ext cx="2184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99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will the mid certification health assessment appointment be scheduled?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947858" cy="3318936"/>
          </a:xfrm>
        </p:spPr>
        <p:txBody>
          <a:bodyPr/>
          <a:lstStyle/>
          <a:p>
            <a:pPr marL="285750" lvl="1"/>
            <a:r>
              <a:rPr lang="en-US" sz="2800" dirty="0">
                <a:solidFill>
                  <a:schemeClr val="tx1"/>
                </a:solidFill>
              </a:rPr>
              <a:t>Appointment type will be </a:t>
            </a:r>
            <a:r>
              <a:rPr lang="en-US" sz="2800" b="1" dirty="0">
                <a:solidFill>
                  <a:schemeClr val="tx1"/>
                </a:solidFill>
              </a:rPr>
              <a:t>MC.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285750" lvl="1"/>
            <a:r>
              <a:rPr lang="en-US" sz="2800" dirty="0" smtClean="0">
                <a:solidFill>
                  <a:schemeClr val="tx1"/>
                </a:solidFill>
              </a:rPr>
              <a:t>TWIST </a:t>
            </a:r>
            <a:r>
              <a:rPr lang="en-US" sz="2800" dirty="0">
                <a:solidFill>
                  <a:schemeClr val="tx1"/>
                </a:solidFill>
              </a:rPr>
              <a:t>will automatically request a MC appointment 6 months from the start of the certification period for the </a:t>
            </a:r>
            <a:r>
              <a:rPr lang="en-US" sz="2800" dirty="0" smtClean="0">
                <a:solidFill>
                  <a:schemeClr val="tx1"/>
                </a:solidFill>
              </a:rPr>
              <a:t>child</a:t>
            </a:r>
          </a:p>
          <a:p>
            <a:pPr marL="285750" lvl="1"/>
            <a:r>
              <a:rPr lang="en-US" sz="2800" dirty="0" smtClean="0">
                <a:solidFill>
                  <a:schemeClr val="tx1"/>
                </a:solidFill>
              </a:rPr>
              <a:t>The MC request will be displayed on the FSS and the FAR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23643" y="3147489"/>
            <a:ext cx="2556930" cy="191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6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 will the mid certification health assessment look like for the child?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599" y="2416915"/>
            <a:ext cx="10617200" cy="4373880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Required activities for the MC are the same as for MI appointments (See Policy 646):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Weight and </a:t>
            </a:r>
            <a:r>
              <a:rPr lang="en-US" sz="3200" dirty="0" smtClean="0">
                <a:solidFill>
                  <a:schemeClr val="tx1"/>
                </a:solidFill>
              </a:rPr>
              <a:t>height/length </a:t>
            </a:r>
            <a:r>
              <a:rPr lang="en-US" sz="3200" dirty="0">
                <a:solidFill>
                  <a:schemeClr val="tx1"/>
                </a:solidFill>
              </a:rPr>
              <a:t>measurements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Diet assessment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Hemoglobin test when appropriate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Immunization screening when appropriate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Nutrition education including age and developmentally appropriate anticipatory guidance and dietary recommendations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Updated food package assignment as appropriate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Health referrals as appropriate </a:t>
            </a:r>
          </a:p>
          <a:p>
            <a:pPr lvl="1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nnimgt-a.akamaihd.net/transform/v1/crop/frm/storypad-7sBVw3Ku4m48ncBqEY3Yri/bf409c98-21b1-4dd8-b0ce-8f12a7e84870.jpg/r0_178_3481_2143_w1200_h678_fmax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4748" y="3106736"/>
            <a:ext cx="2464251" cy="13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02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does this affect infant certifications?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No </a:t>
            </a:r>
            <a:r>
              <a:rPr lang="en-US" sz="2800" dirty="0" smtClean="0">
                <a:solidFill>
                  <a:schemeClr val="tx1"/>
                </a:solidFill>
              </a:rPr>
              <a:t>effect </a:t>
            </a:r>
            <a:r>
              <a:rPr lang="en-US" sz="2800" dirty="0">
                <a:solidFill>
                  <a:schemeClr val="tx1"/>
                </a:solidFill>
              </a:rPr>
              <a:t>on infant certifications under 6 months of age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Infants </a:t>
            </a:r>
            <a:r>
              <a:rPr lang="en-US" sz="2400" dirty="0" smtClean="0">
                <a:solidFill>
                  <a:schemeClr val="tx1"/>
                </a:solidFill>
              </a:rPr>
              <a:t>enrolled under 6 months of age will be certified until the </a:t>
            </a:r>
            <a:r>
              <a:rPr lang="en-US" sz="2400" dirty="0">
                <a:solidFill>
                  <a:schemeClr val="tx1"/>
                </a:solidFill>
              </a:rPr>
              <a:t>month of their first birthday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Infants enrolled </a:t>
            </a:r>
            <a:r>
              <a:rPr lang="en-US" sz="2800" dirty="0">
                <a:solidFill>
                  <a:schemeClr val="tx1"/>
                </a:solidFill>
              </a:rPr>
              <a:t>on WIC between </a:t>
            </a:r>
            <a:r>
              <a:rPr lang="en-US" sz="2800" dirty="0" smtClean="0">
                <a:solidFill>
                  <a:schemeClr val="tx1"/>
                </a:solidFill>
              </a:rPr>
              <a:t>7 </a:t>
            </a:r>
            <a:r>
              <a:rPr lang="en-US" sz="2800" dirty="0">
                <a:solidFill>
                  <a:schemeClr val="tx1"/>
                </a:solidFill>
              </a:rPr>
              <a:t>to 12 months of age will </a:t>
            </a:r>
            <a:r>
              <a:rPr lang="en-US" sz="2800" dirty="0" smtClean="0">
                <a:solidFill>
                  <a:schemeClr val="tx1"/>
                </a:solidFill>
              </a:rPr>
              <a:t>receive a 12 </a:t>
            </a:r>
            <a:r>
              <a:rPr lang="en-US" sz="2800" dirty="0">
                <a:solidFill>
                  <a:schemeClr val="tx1"/>
                </a:solidFill>
              </a:rPr>
              <a:t>month certification with an MC appointment </a:t>
            </a:r>
          </a:p>
        </p:txBody>
      </p:sp>
      <p:pic>
        <p:nvPicPr>
          <p:cNvPr id="5" name="Picture 2" descr="http://www.theflowerexpert.com/media/images/mostpopularflowers/morepopularflowers/daffodil/xdaffodil2.jpg.pagespeed.ic.giJRWg9C4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6808" y="4916658"/>
            <a:ext cx="1899177" cy="142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36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 scheduling considerations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need to be made?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80732"/>
            <a:ext cx="10165079" cy="37067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Fewer </a:t>
            </a:r>
            <a:r>
              <a:rPr lang="en-US" dirty="0">
                <a:solidFill>
                  <a:schemeClr val="tx1"/>
                </a:solidFill>
              </a:rPr>
              <a:t>RC appointments </a:t>
            </a:r>
            <a:r>
              <a:rPr lang="en-US" dirty="0" smtClean="0">
                <a:solidFill>
                  <a:schemeClr val="tx1"/>
                </a:solidFill>
              </a:rPr>
              <a:t>will be needed </a:t>
            </a:r>
            <a:r>
              <a:rPr lang="en-US" dirty="0">
                <a:solidFill>
                  <a:schemeClr val="tx1"/>
                </a:solidFill>
              </a:rPr>
              <a:t>for children after </a:t>
            </a:r>
            <a:r>
              <a:rPr lang="en-US" dirty="0" smtClean="0">
                <a:solidFill>
                  <a:schemeClr val="tx1"/>
                </a:solidFill>
              </a:rPr>
              <a:t>January 2017. Eventually</a:t>
            </a:r>
            <a:r>
              <a:rPr lang="en-US" dirty="0">
                <a:solidFill>
                  <a:schemeClr val="tx1"/>
                </a:solidFill>
              </a:rPr>
              <a:t>, half of all RC appointments will be converted to </a:t>
            </a:r>
            <a:r>
              <a:rPr lang="en-US" dirty="0" smtClean="0">
                <a:solidFill>
                  <a:schemeClr val="tx1"/>
                </a:solidFill>
              </a:rPr>
              <a:t>MC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few MC appointment times will need to be added to the schedule for December 2016 and then routinely included in scheduling beginning in January </a:t>
            </a:r>
            <a:r>
              <a:rPr lang="en-US" dirty="0" smtClean="0">
                <a:solidFill>
                  <a:schemeClr val="tx1"/>
                </a:solidFill>
              </a:rPr>
              <a:t>2017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Plan </a:t>
            </a:r>
            <a:r>
              <a:rPr lang="en-US" dirty="0">
                <a:solidFill>
                  <a:schemeClr val="tx1"/>
                </a:solidFill>
              </a:rPr>
              <a:t>for rescheduling missed MC appointments just like missed MI </a:t>
            </a:r>
            <a:r>
              <a:rPr lang="en-US" dirty="0" smtClean="0">
                <a:solidFill>
                  <a:schemeClr val="tx1"/>
                </a:solidFill>
              </a:rPr>
              <a:t>appointments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Issue one month of benefits and reschedule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89476" y="982132"/>
            <a:ext cx="1708093" cy="128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7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https://www.oregon.gov/oha/PH/HEALTHYPEOPLEFAMILIES/WIC/Documents/mixed-basket-part1.pptx</Url>
      <Description>Mixed Basket inservice - 1 year certification for children</Description>
    </URL>
    <PublishingExpirationDate xmlns="http://schemas.microsoft.com/sharepoint/v3" xsi:nil="true"/>
    <PublishingStartDate xmlns="http://schemas.microsoft.com/sharepoint/v3" xsi:nil="true"/>
    <IACategory xmlns="59da1016-2a1b-4f8a-9768-d7a4932f6f16">Public Health</IACategory>
    <IASubtopic xmlns="59da1016-2a1b-4f8a-9768-d7a4932f6f16" xsi:nil="true"/>
    <Meta_x0020_Description xmlns="f144fd3f-61b7-45a4-a8a5-a00a4ffd3675" xsi:nil="true"/>
    <DocumentExpirationDate xmlns="59da1016-2a1b-4f8a-9768-d7a4932f6f16">2018-12-31T08:00:00+00:00</DocumentExpirationDate>
    <IATopic xmlns="59da1016-2a1b-4f8a-9768-d7a4932f6f16">Public Health - Providers and Partners</IATopic>
    <Meta_x0020_Keywords xmlns="f144fd3f-61b7-45a4-a8a5-a00a4ffd367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12CDB5CCD2847B46468FD3DF1DE6F" ma:contentTypeVersion="18" ma:contentTypeDescription="Create a new document." ma:contentTypeScope="" ma:versionID="83cd168dfd4f560a5ae9f127886bf666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f144fd3f-61b7-45a4-a8a5-a00a4ffd3675" targetNamespace="http://schemas.microsoft.com/office/2006/metadata/properties" ma:root="true" ma:fieldsID="d12f2be80cb9e9a210af77d7981c0c3e" ns1:_="" ns2:_="" ns3:_="">
    <xsd:import namespace="http://schemas.microsoft.com/sharepoint/v3"/>
    <xsd:import namespace="59da1016-2a1b-4f8a-9768-d7a4932f6f16"/>
    <xsd:import namespace="f144fd3f-61b7-45a4-a8a5-a00a4ffd3675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4fd3f-61b7-45a4-a8a5-a00a4ffd3675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17A14E-AEAB-42F1-82E8-279359A6331C}"/>
</file>

<file path=customXml/itemProps2.xml><?xml version="1.0" encoding="utf-8"?>
<ds:datastoreItem xmlns:ds="http://schemas.openxmlformats.org/officeDocument/2006/customXml" ds:itemID="{35FC2318-1658-44F4-AF97-1D6BDD8BFC62}"/>
</file>

<file path=customXml/itemProps3.xml><?xml version="1.0" encoding="utf-8"?>
<ds:datastoreItem xmlns:ds="http://schemas.openxmlformats.org/officeDocument/2006/customXml" ds:itemID="{1E28FF74-0C31-46BB-894E-4C93FB71741F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354</TotalTime>
  <Words>517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Organic</vt:lpstr>
      <vt:lpstr>Mixed Basket</vt:lpstr>
      <vt:lpstr>One Year Certification for Children</vt:lpstr>
      <vt:lpstr>Hurray for one year child certifications!</vt:lpstr>
      <vt:lpstr>When do we start? Who is eligible?</vt:lpstr>
      <vt:lpstr>What changes will we see?</vt:lpstr>
      <vt:lpstr>How will the mid certification health assessment appointment be scheduled?</vt:lpstr>
      <vt:lpstr>What will the mid certification health assessment look like for the child?</vt:lpstr>
      <vt:lpstr>How does this affect infant certifications?</vt:lpstr>
      <vt:lpstr>What scheduling considerations  need to be made? </vt:lpstr>
      <vt:lpstr>So basically, a one year cert for children is managed in a similar way as a one year cert for infants? 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 Basket inservice - 1 year certification for children</dc:title>
  <dc:creator>Oregon WIC Program</dc:creator>
  <cp:lastModifiedBy>Holly Wilkalis</cp:lastModifiedBy>
  <cp:revision>54</cp:revision>
  <dcterms:created xsi:type="dcterms:W3CDTF">2016-05-17T22:42:00Z</dcterms:created>
  <dcterms:modified xsi:type="dcterms:W3CDTF">2016-06-03T21:18:22Z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0x01010079012CDB5CCD2847B46468FD3DF1DE6F</vt:lpwstr>
  </property>
  <property fmtid="{D5CDD505-2E9C-101B-9397-08002B2CF9AE}" pid="3" name="WorkflowChangePath">
    <vt:lpwstr>7a8214dd-047d-4ac3-b198-53133860870f,2;7a8214dd-047d-4ac3-b198-53133860870f,4;7a8214dd-047d-4ac3-b198-53133860870f,7;</vt:lpwstr>
  </property>
  <property fmtid="{D5CDD505-2E9C-101B-9397-08002B2CF9AE}" pid="4" name="Order">
    <vt:r8>112900</vt:r8>
  </property>
</Properties>
</file>