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3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4" r:id="rId5"/>
    <p:sldId id="263" r:id="rId6"/>
    <p:sldId id="262" r:id="rId7"/>
    <p:sldId id="268" r:id="rId8"/>
    <p:sldId id="288" r:id="rId9"/>
    <p:sldId id="269" r:id="rId10"/>
    <p:sldId id="270" r:id="rId11"/>
    <p:sldId id="274" r:id="rId12"/>
    <p:sldId id="275" r:id="rId13"/>
    <p:sldId id="292" r:id="rId14"/>
    <p:sldId id="271" r:id="rId15"/>
    <p:sldId id="287" r:id="rId16"/>
    <p:sldId id="278" r:id="rId17"/>
    <p:sldId id="272" r:id="rId18"/>
    <p:sldId id="273" r:id="rId19"/>
    <p:sldId id="276" r:id="rId20"/>
    <p:sldId id="277" r:id="rId21"/>
    <p:sldId id="279" r:id="rId22"/>
    <p:sldId id="289" r:id="rId23"/>
    <p:sldId id="265" r:id="rId24"/>
    <p:sldId id="266" r:id="rId25"/>
    <p:sldId id="280" r:id="rId26"/>
    <p:sldId id="281" r:id="rId27"/>
    <p:sldId id="283" r:id="rId28"/>
    <p:sldId id="282" r:id="rId29"/>
    <p:sldId id="284" r:id="rId30"/>
    <p:sldId id="267" r:id="rId31"/>
    <p:sldId id="290" r:id="rId32"/>
    <p:sldId id="291" r:id="rId33"/>
    <p:sldId id="286" r:id="rId34"/>
    <p:sldId id="28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athouse Susan P" initials="GSP" lastIdx="2" clrIdx="0">
    <p:extLst>
      <p:ext uri="{19B8F6BF-5375-455C-9EA6-DF929625EA0E}">
        <p15:presenceInfo xmlns:p15="http://schemas.microsoft.com/office/powerpoint/2012/main" userId="S-1-5-21-982684679-592840582-1966211492-3040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102" d="100"/>
          <a:sy n="102" d="100"/>
        </p:scale>
        <p:origin x="5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mailto:Kimberly.o.mcgee@state.or.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Mixed </a:t>
            </a:r>
            <a:r>
              <a:rPr lang="en-US" dirty="0"/>
              <a:t>B</a:t>
            </a:r>
            <a:r>
              <a:rPr lang="en-US" dirty="0" smtClean="0"/>
              <a:t>asket</a:t>
            </a:r>
            <a:endParaRPr lang="en-US" dirty="0"/>
          </a:p>
        </p:txBody>
      </p:sp>
      <p:sp>
        <p:nvSpPr>
          <p:cNvPr id="3" name="Subtitle 2"/>
          <p:cNvSpPr>
            <a:spLocks noGrp="1"/>
          </p:cNvSpPr>
          <p:nvPr>
            <p:ph type="subTitle" idx="1"/>
          </p:nvPr>
        </p:nvSpPr>
        <p:spPr/>
        <p:txBody>
          <a:bodyPr/>
          <a:lstStyle/>
          <a:p>
            <a:r>
              <a:rPr lang="en-US" b="1" dirty="0" smtClean="0"/>
              <a:t>A WIC in-service in 4 parts</a:t>
            </a:r>
          </a:p>
          <a:p>
            <a:r>
              <a:rPr lang="en-US" b="1" dirty="0" smtClean="0"/>
              <a:t>June 2016</a:t>
            </a:r>
            <a:endParaRPr lang="en-US" b="1" dirty="0"/>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50024" y="4078900"/>
            <a:ext cx="3121152" cy="23408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3396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75598" cy="1303867"/>
          </a:xfrm>
        </p:spPr>
        <p:txBody>
          <a:bodyPr/>
          <a:lstStyle/>
          <a:p>
            <a:r>
              <a:rPr lang="en-US" dirty="0" smtClean="0"/>
              <a:t>Then what do I enter in TWIST?</a:t>
            </a:r>
            <a:endParaRPr lang="en-US" dirty="0"/>
          </a:p>
        </p:txBody>
      </p:sp>
      <p:sp>
        <p:nvSpPr>
          <p:cNvPr id="3" name="Content Placeholder 2"/>
          <p:cNvSpPr>
            <a:spLocks noGrp="1"/>
          </p:cNvSpPr>
          <p:nvPr>
            <p:ph idx="1"/>
          </p:nvPr>
        </p:nvSpPr>
        <p:spPr/>
        <p:txBody>
          <a:bodyPr/>
          <a:lstStyle/>
          <a:p>
            <a:r>
              <a:rPr lang="en-US" b="1" dirty="0" smtClean="0"/>
              <a:t>Monthly</a:t>
            </a:r>
            <a:r>
              <a:rPr lang="en-US" dirty="0" smtClean="0"/>
              <a:t> = </a:t>
            </a:r>
            <a:r>
              <a:rPr lang="en-US" dirty="0"/>
              <a:t>use </a:t>
            </a:r>
            <a:r>
              <a:rPr lang="en-US" dirty="0" smtClean="0"/>
              <a:t>“Monthly” interval, enter gross income</a:t>
            </a:r>
          </a:p>
          <a:p>
            <a:r>
              <a:rPr lang="en-US" b="1" dirty="0" smtClean="0"/>
              <a:t>Twice a month </a:t>
            </a:r>
            <a:r>
              <a:rPr lang="en-US" dirty="0" smtClean="0"/>
              <a:t>= use “Twice a month” interval, add 2 pay stubs together then divide by 2 and enter that amount in TWIST</a:t>
            </a:r>
          </a:p>
          <a:p>
            <a:r>
              <a:rPr lang="en-US" b="1" dirty="0" smtClean="0"/>
              <a:t>Every 2 weeks </a:t>
            </a:r>
            <a:r>
              <a:rPr lang="en-US" dirty="0" smtClean="0"/>
              <a:t>= </a:t>
            </a:r>
            <a:r>
              <a:rPr lang="en-US" dirty="0"/>
              <a:t>use </a:t>
            </a:r>
            <a:r>
              <a:rPr lang="en-US" dirty="0" smtClean="0"/>
              <a:t>“Every 2 weeks” interval</a:t>
            </a:r>
            <a:r>
              <a:rPr lang="en-US" dirty="0"/>
              <a:t>, add 2 pay stubs together then divide by 2 and enter that amount in </a:t>
            </a:r>
            <a:r>
              <a:rPr lang="en-US" dirty="0" smtClean="0"/>
              <a:t>TWIST</a:t>
            </a:r>
          </a:p>
          <a:p>
            <a:r>
              <a:rPr lang="en-US" b="1" dirty="0" smtClean="0"/>
              <a:t>Weekly</a:t>
            </a:r>
            <a:r>
              <a:rPr lang="en-US" dirty="0" smtClean="0"/>
              <a:t> = use “Weekly” interval, add 4 pay stubs together then divide by 4 and enter that amount in TWIST</a:t>
            </a:r>
            <a:endParaRPr lang="en-US" dirty="0"/>
          </a:p>
        </p:txBody>
      </p:sp>
      <p:pic>
        <p:nvPicPr>
          <p:cNvPr id="4098" name="Picture 2" descr="https://upload.wikimedia.org/wikipedia/commons/2/2d/Double_Delight_Rosebud_Interior_With_Drops_(237053578).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093200" y="861482"/>
            <a:ext cx="2260600" cy="16954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59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175498" cy="1303867"/>
          </a:xfrm>
        </p:spPr>
        <p:txBody>
          <a:bodyPr/>
          <a:lstStyle/>
          <a:p>
            <a:r>
              <a:rPr lang="en-US" dirty="0" smtClean="0"/>
              <a:t>Examples of the math</a:t>
            </a:r>
            <a:endParaRPr lang="en-US" dirty="0"/>
          </a:p>
        </p:txBody>
      </p:sp>
      <p:sp>
        <p:nvSpPr>
          <p:cNvPr id="3" name="Content Placeholder 2"/>
          <p:cNvSpPr>
            <a:spLocks noGrp="1"/>
          </p:cNvSpPr>
          <p:nvPr>
            <p:ph sz="half" idx="1"/>
          </p:nvPr>
        </p:nvSpPr>
        <p:spPr>
          <a:ln>
            <a:solidFill>
              <a:schemeClr val="accent1"/>
            </a:solidFill>
          </a:ln>
        </p:spPr>
        <p:txBody>
          <a:bodyPr>
            <a:normAutofit fontScale="92500"/>
          </a:bodyPr>
          <a:lstStyle/>
          <a:p>
            <a:pPr marL="0" indent="0">
              <a:buNone/>
            </a:pPr>
            <a:r>
              <a:rPr lang="en-US" b="1" dirty="0" smtClean="0"/>
              <a:t>Weekly paystubs</a:t>
            </a:r>
          </a:p>
          <a:p>
            <a:pPr lvl="1"/>
            <a:r>
              <a:rPr lang="en-US" dirty="0" smtClean="0"/>
              <a:t>Week 1 = $346.23</a:t>
            </a:r>
          </a:p>
          <a:p>
            <a:pPr lvl="1"/>
            <a:r>
              <a:rPr lang="en-US" dirty="0" smtClean="0"/>
              <a:t>Week 2 = $401.56</a:t>
            </a:r>
          </a:p>
          <a:p>
            <a:pPr lvl="1"/>
            <a:r>
              <a:rPr lang="en-US" dirty="0" smtClean="0"/>
              <a:t>Week 3 = $377.67</a:t>
            </a:r>
          </a:p>
          <a:p>
            <a:pPr lvl="1"/>
            <a:r>
              <a:rPr lang="en-US" dirty="0" smtClean="0"/>
              <a:t>Week 4 = $365.87</a:t>
            </a:r>
          </a:p>
          <a:p>
            <a:r>
              <a:rPr lang="en-US" dirty="0" smtClean="0"/>
              <a:t>Total = $1491.33 divide by 4</a:t>
            </a:r>
          </a:p>
          <a:p>
            <a:r>
              <a:rPr lang="en-US" dirty="0" smtClean="0"/>
              <a:t>Amount to enter as weekly = $372.83</a:t>
            </a:r>
            <a:endParaRPr lang="en-US" dirty="0"/>
          </a:p>
        </p:txBody>
      </p:sp>
      <p:sp>
        <p:nvSpPr>
          <p:cNvPr id="4" name="Content Placeholder 3"/>
          <p:cNvSpPr>
            <a:spLocks noGrp="1"/>
          </p:cNvSpPr>
          <p:nvPr>
            <p:ph sz="half" idx="2"/>
          </p:nvPr>
        </p:nvSpPr>
        <p:spPr>
          <a:ln>
            <a:solidFill>
              <a:schemeClr val="accent1"/>
            </a:solidFill>
          </a:ln>
        </p:spPr>
        <p:txBody>
          <a:bodyPr>
            <a:normAutofit fontScale="92500"/>
          </a:bodyPr>
          <a:lstStyle/>
          <a:p>
            <a:pPr marL="0" indent="0">
              <a:buNone/>
            </a:pPr>
            <a:r>
              <a:rPr lang="en-US" b="1" dirty="0" smtClean="0"/>
              <a:t>Every 2 weeks paystubs</a:t>
            </a:r>
          </a:p>
          <a:p>
            <a:pPr lvl="1"/>
            <a:r>
              <a:rPr lang="en-US" dirty="0" smtClean="0"/>
              <a:t>Paystub 1 = $1208.43</a:t>
            </a:r>
          </a:p>
          <a:p>
            <a:pPr lvl="1"/>
            <a:r>
              <a:rPr lang="en-US" dirty="0" smtClean="0"/>
              <a:t>Paystub 2 = $1207.94</a:t>
            </a:r>
          </a:p>
          <a:p>
            <a:r>
              <a:rPr lang="en-US" dirty="0" smtClean="0"/>
              <a:t>Total = $2416.37 divide by 2</a:t>
            </a:r>
          </a:p>
          <a:p>
            <a:r>
              <a:rPr lang="en-US" dirty="0" smtClean="0"/>
              <a:t>Amount to enter as Every 2 weeks = $1208.18</a:t>
            </a:r>
            <a:endParaRPr lang="en-US" dirty="0"/>
          </a:p>
        </p:txBody>
      </p:sp>
      <p:pic>
        <p:nvPicPr>
          <p:cNvPr id="5122" name="Picture 2" descr="https://pixabay.com/static/uploads/photo/2015/07/06/14/17/rose-833342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53049" y="754622"/>
            <a:ext cx="2646599" cy="17588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4195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4/3538/3327928446_38c9be2ee5_z.jpg?zz=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03137" y="913437"/>
            <a:ext cx="4893565" cy="495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15999" y="1651000"/>
            <a:ext cx="4871237" cy="3477875"/>
          </a:xfrm>
          <a:prstGeom prst="rect">
            <a:avLst/>
          </a:prstGeom>
          <a:noFill/>
        </p:spPr>
        <p:txBody>
          <a:bodyPr wrap="square" rtlCol="0">
            <a:spAutoFit/>
          </a:bodyPr>
          <a:lstStyle/>
          <a:p>
            <a:r>
              <a:rPr lang="en-US" sz="4400" dirty="0" smtClean="0"/>
              <a:t>It’s math? And TWIST doesn’t do it?</a:t>
            </a:r>
          </a:p>
          <a:p>
            <a:endParaRPr lang="en-US" sz="4400" dirty="0"/>
          </a:p>
          <a:p>
            <a:r>
              <a:rPr lang="en-US" sz="4400" dirty="0" smtClean="0"/>
              <a:t>Do I need a calculator?</a:t>
            </a:r>
            <a:endParaRPr lang="en-US" sz="4400" dirty="0"/>
          </a:p>
        </p:txBody>
      </p:sp>
    </p:spTree>
    <p:extLst>
      <p:ext uri="{BB962C8B-B14F-4D97-AF65-F5344CB8AC3E}">
        <p14:creationId xmlns:p14="http://schemas.microsoft.com/office/powerpoint/2010/main" val="610809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the “Averaging” button on the “Income Eligibility” tab in TWIST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77024" y="2285999"/>
            <a:ext cx="6037952" cy="3992596"/>
          </a:xfrm>
        </p:spPr>
      </p:pic>
      <p:sp>
        <p:nvSpPr>
          <p:cNvPr id="5" name="Down Arrow 4"/>
          <p:cNvSpPr/>
          <p:nvPr/>
        </p:nvSpPr>
        <p:spPr>
          <a:xfrm>
            <a:off x="8128000" y="4775200"/>
            <a:ext cx="482600" cy="723900"/>
          </a:xfrm>
          <a:prstGeom prst="downArrow">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2005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ixabay.com/static/uploads/photo/2016/02/04/11/50/red-rose-1179035_960_72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2" y="863601"/>
            <a:ext cx="6654797" cy="49910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8268" y="1295400"/>
            <a:ext cx="3877734" cy="3970318"/>
          </a:xfrm>
          <a:prstGeom prst="rect">
            <a:avLst/>
          </a:prstGeom>
          <a:noFill/>
        </p:spPr>
        <p:txBody>
          <a:bodyPr wrap="square" rtlCol="0">
            <a:spAutoFit/>
          </a:bodyPr>
          <a:lstStyle/>
          <a:p>
            <a:r>
              <a:rPr lang="en-US" sz="3600" dirty="0" smtClean="0"/>
              <a:t>Won’t it be hard for folks to bring in that many paystubs?</a:t>
            </a:r>
          </a:p>
          <a:p>
            <a:endParaRPr lang="en-US" sz="3600" dirty="0"/>
          </a:p>
          <a:p>
            <a:r>
              <a:rPr lang="en-US" sz="3600" dirty="0" smtClean="0"/>
              <a:t>Maybe.</a:t>
            </a:r>
          </a:p>
          <a:p>
            <a:r>
              <a:rPr lang="en-US" sz="3600" dirty="0" smtClean="0"/>
              <a:t>So we need to think of alternatives.</a:t>
            </a:r>
            <a:endParaRPr lang="en-US" sz="3600" dirty="0"/>
          </a:p>
        </p:txBody>
      </p:sp>
    </p:spTree>
    <p:extLst>
      <p:ext uri="{BB962C8B-B14F-4D97-AF65-F5344CB8AC3E}">
        <p14:creationId xmlns:p14="http://schemas.microsoft.com/office/powerpoint/2010/main" val="1444557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Remember – we don’t have to see proof of income if the family is adjunctively eligible!</a:t>
            </a:r>
            <a:endParaRPr lang="en-US" sz="4800" dirty="0"/>
          </a:p>
        </p:txBody>
      </p:sp>
      <p:sp>
        <p:nvSpPr>
          <p:cNvPr id="3" name="Text Placeholder 2"/>
          <p:cNvSpPr>
            <a:spLocks noGrp="1"/>
          </p:cNvSpPr>
          <p:nvPr>
            <p:ph type="body" idx="1"/>
          </p:nvPr>
        </p:nvSpPr>
        <p:spPr>
          <a:xfrm>
            <a:off x="2015067" y="3846051"/>
            <a:ext cx="7484533" cy="954547"/>
          </a:xfrm>
        </p:spPr>
        <p:txBody>
          <a:bodyPr/>
          <a:lstStyle/>
          <a:p>
            <a:r>
              <a:rPr lang="en-US" dirty="0" smtClean="0"/>
              <a:t>Just enter reported income source, interval and amount. Use the adjunctive eligibility proof in the Proof of Income field.</a:t>
            </a:r>
            <a:endParaRPr lang="en-US" dirty="0"/>
          </a:p>
        </p:txBody>
      </p:sp>
      <p:pic>
        <p:nvPicPr>
          <p:cNvPr id="1026" name="Picture 2" descr="http://res.freestockphotos.biz/pictures/17/17728-red-rose-isolated-pv.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9600" y="3907163"/>
            <a:ext cx="1917700" cy="234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135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984" y="1834249"/>
            <a:ext cx="2671231" cy="2688765"/>
          </a:xfrm>
        </p:spPr>
        <p:txBody>
          <a:bodyPr>
            <a:normAutofit/>
          </a:bodyPr>
          <a:lstStyle/>
          <a:p>
            <a:r>
              <a:rPr lang="en-US" sz="4800" dirty="0" smtClean="0"/>
              <a:t>Electronic review of proofs</a:t>
            </a:r>
            <a:endParaRPr lang="en-US" sz="4800" dirty="0"/>
          </a:p>
        </p:txBody>
      </p:sp>
      <p:pic>
        <p:nvPicPr>
          <p:cNvPr id="3074" name="Picture 2" descr="https://upload.wikimedia.org/wikipedia/commons/thumb/e/eb/Smartphone_icon_-_Noun_Project_283536.svg/2000px-Smartphone_icon_-_Noun_Project_283536.sv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07685" y="-285081"/>
            <a:ext cx="7445828" cy="744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874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options if they don’t bring all the proofs needed (e.g</a:t>
            </a:r>
            <a:r>
              <a:rPr lang="en-US" dirty="0"/>
              <a:t>. 30 days </a:t>
            </a:r>
            <a:r>
              <a:rPr lang="en-US" dirty="0" smtClean="0"/>
              <a:t>worth)?</a:t>
            </a:r>
            <a:endParaRPr lang="en-US" dirty="0"/>
          </a:p>
        </p:txBody>
      </p:sp>
      <p:sp>
        <p:nvSpPr>
          <p:cNvPr id="3" name="Text Placeholder 2"/>
          <p:cNvSpPr>
            <a:spLocks noGrp="1"/>
          </p:cNvSpPr>
          <p:nvPr>
            <p:ph type="body" idx="1"/>
          </p:nvPr>
        </p:nvSpPr>
        <p:spPr/>
        <p:txBody>
          <a:bodyPr/>
          <a:lstStyle/>
          <a:p>
            <a:r>
              <a:rPr lang="en-US" dirty="0" smtClean="0"/>
              <a:t>Before the appointment:</a:t>
            </a:r>
            <a:endParaRPr lang="en-US" dirty="0"/>
          </a:p>
        </p:txBody>
      </p:sp>
      <p:sp>
        <p:nvSpPr>
          <p:cNvPr id="4" name="Content Placeholder 3"/>
          <p:cNvSpPr>
            <a:spLocks noGrp="1"/>
          </p:cNvSpPr>
          <p:nvPr>
            <p:ph sz="half" idx="2"/>
          </p:nvPr>
        </p:nvSpPr>
        <p:spPr>
          <a:xfrm>
            <a:off x="1295400" y="3243262"/>
            <a:ext cx="3860800" cy="2632605"/>
          </a:xfrm>
        </p:spPr>
        <p:txBody>
          <a:bodyPr>
            <a:normAutofit lnSpcReduction="10000"/>
          </a:bodyPr>
          <a:lstStyle/>
          <a:p>
            <a:r>
              <a:rPr lang="en-US" dirty="0" smtClean="0"/>
              <a:t>Reminders, reminders, reminders</a:t>
            </a:r>
          </a:p>
          <a:p>
            <a:r>
              <a:rPr lang="en-US" dirty="0" smtClean="0"/>
              <a:t>Be specific about what is needed</a:t>
            </a:r>
          </a:p>
          <a:p>
            <a:r>
              <a:rPr lang="en-US" dirty="0" smtClean="0"/>
              <a:t>Other options in your clinic?</a:t>
            </a:r>
          </a:p>
          <a:p>
            <a:pPr marL="0" indent="0">
              <a:buNone/>
            </a:pPr>
            <a:endParaRPr lang="en-US" dirty="0"/>
          </a:p>
        </p:txBody>
      </p:sp>
      <p:sp>
        <p:nvSpPr>
          <p:cNvPr id="5" name="Text Placeholder 4"/>
          <p:cNvSpPr>
            <a:spLocks noGrp="1"/>
          </p:cNvSpPr>
          <p:nvPr>
            <p:ph type="body" sz="quarter" idx="3"/>
          </p:nvPr>
        </p:nvSpPr>
        <p:spPr>
          <a:xfrm>
            <a:off x="5491164" y="2658532"/>
            <a:ext cx="4718304" cy="576262"/>
          </a:xfrm>
        </p:spPr>
        <p:txBody>
          <a:bodyPr/>
          <a:lstStyle/>
          <a:p>
            <a:r>
              <a:rPr lang="en-US" dirty="0" smtClean="0"/>
              <a:t>At the appointment:</a:t>
            </a:r>
            <a:endParaRPr lang="en-US" dirty="0"/>
          </a:p>
        </p:txBody>
      </p:sp>
      <p:sp>
        <p:nvSpPr>
          <p:cNvPr id="6" name="Content Placeholder 5"/>
          <p:cNvSpPr>
            <a:spLocks noGrp="1"/>
          </p:cNvSpPr>
          <p:nvPr>
            <p:ph sz="quarter" idx="4"/>
          </p:nvPr>
        </p:nvSpPr>
        <p:spPr>
          <a:xfrm>
            <a:off x="5491164" y="3260724"/>
            <a:ext cx="3738030" cy="2632605"/>
          </a:xfrm>
        </p:spPr>
        <p:txBody>
          <a:bodyPr>
            <a:normAutofit/>
          </a:bodyPr>
          <a:lstStyle/>
          <a:p>
            <a:r>
              <a:rPr lang="en-US" dirty="0" smtClean="0"/>
              <a:t>Electronic review</a:t>
            </a:r>
          </a:p>
          <a:p>
            <a:pPr lvl="1"/>
            <a:r>
              <a:rPr lang="en-US" dirty="0" smtClean="0"/>
              <a:t>View electronic pay stubs on their phone</a:t>
            </a:r>
          </a:p>
          <a:p>
            <a:r>
              <a:rPr lang="en-US" dirty="0" smtClean="0"/>
              <a:t>Eligibility pending with arrangement to provide information later</a:t>
            </a:r>
          </a:p>
        </p:txBody>
      </p:sp>
      <p:pic>
        <p:nvPicPr>
          <p:cNvPr id="10244" name="Picture 4" descr="https://pixabay.com/static/uploads/photo/2015/05/31/13/02/mobile-phone-791644_960_7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32358" y="2658533"/>
            <a:ext cx="2437341" cy="3111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282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67832"/>
            <a:ext cx="8585198" cy="1303867"/>
          </a:xfrm>
        </p:spPr>
        <p:txBody>
          <a:bodyPr>
            <a:normAutofit fontScale="90000"/>
          </a:bodyPr>
          <a:lstStyle/>
          <a:p>
            <a:r>
              <a:rPr lang="en-US" dirty="0" smtClean="0"/>
              <a:t>After the appointment: electronic review</a:t>
            </a:r>
            <a:br>
              <a:rPr lang="en-US" dirty="0" smtClean="0"/>
            </a:br>
            <a:r>
              <a:rPr lang="en-US" dirty="0" smtClean="0"/>
              <a:t>Caution required!</a:t>
            </a:r>
            <a:endParaRPr lang="en-US" dirty="0"/>
          </a:p>
        </p:txBody>
      </p:sp>
      <p:sp>
        <p:nvSpPr>
          <p:cNvPr id="5" name="Content Placeholder 4"/>
          <p:cNvSpPr>
            <a:spLocks noGrp="1"/>
          </p:cNvSpPr>
          <p:nvPr>
            <p:ph idx="1"/>
          </p:nvPr>
        </p:nvSpPr>
        <p:spPr/>
        <p:txBody>
          <a:bodyPr/>
          <a:lstStyle/>
          <a:p>
            <a:r>
              <a:rPr lang="en-US" dirty="0" smtClean="0"/>
              <a:t>In addition to mailing or faxing in proofs, consider allowing photos of proofs to be texted or emailed to your clinic. (See Policy 616)</a:t>
            </a:r>
          </a:p>
          <a:p>
            <a:r>
              <a:rPr lang="en-US" b="1" dirty="0" smtClean="0">
                <a:solidFill>
                  <a:srgbClr val="FF0000"/>
                </a:solidFill>
              </a:rPr>
              <a:t>Caution! </a:t>
            </a:r>
            <a:r>
              <a:rPr lang="en-US" dirty="0" smtClean="0"/>
              <a:t>Check with your agency to find out if you have a way to receive secure texts and emails since this is confidential information that may result in identity theft if not handled carefully.</a:t>
            </a:r>
          </a:p>
          <a:p>
            <a:pPr lvl="1"/>
            <a:r>
              <a:rPr lang="en-US" dirty="0" smtClean="0"/>
              <a:t>What options are available in your agency? What would you need to do?</a:t>
            </a:r>
          </a:p>
          <a:p>
            <a:pPr lvl="1"/>
            <a:r>
              <a:rPr lang="en-US" dirty="0" smtClean="0"/>
              <a:t>Caution participants about using this option if there are any concerns about security.</a:t>
            </a:r>
          </a:p>
          <a:p>
            <a:endParaRPr lang="en-US" dirty="0"/>
          </a:p>
        </p:txBody>
      </p:sp>
      <p:pic>
        <p:nvPicPr>
          <p:cNvPr id="7170" name="Picture 2" descr="https://pixabay.com/static/uploads/photo/2014/04/02/16/21/attention-307030_960_720.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77401" y="683940"/>
            <a:ext cx="1651000" cy="1487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643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ixabay.com/static/uploads/photo/2014/12/31/08/23/smartphone-584704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26500" y="668736"/>
            <a:ext cx="2733674" cy="19306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2" y="982132"/>
            <a:ext cx="7962898" cy="1303867"/>
          </a:xfrm>
        </p:spPr>
        <p:txBody>
          <a:bodyPr/>
          <a:lstStyle/>
          <a:p>
            <a:r>
              <a:rPr lang="en-US" dirty="0" smtClean="0"/>
              <a:t>Making electronic review work</a:t>
            </a:r>
            <a:endParaRPr lang="en-US" dirty="0"/>
          </a:p>
        </p:txBody>
      </p:sp>
      <p:sp>
        <p:nvSpPr>
          <p:cNvPr id="3" name="Content Placeholder 2"/>
          <p:cNvSpPr>
            <a:spLocks noGrp="1"/>
          </p:cNvSpPr>
          <p:nvPr>
            <p:ph idx="1"/>
          </p:nvPr>
        </p:nvSpPr>
        <p:spPr/>
        <p:txBody>
          <a:bodyPr>
            <a:normAutofit lnSpcReduction="10000"/>
          </a:bodyPr>
          <a:lstStyle/>
          <a:p>
            <a:r>
              <a:rPr lang="en-US" dirty="0" smtClean="0"/>
              <a:t>You will need to find a way to connect information received electronically with the correct participant record. The name on the proof may not match the participant’s name. </a:t>
            </a:r>
          </a:p>
          <a:p>
            <a:pPr lvl="1"/>
            <a:r>
              <a:rPr lang="en-US" dirty="0" smtClean="0"/>
              <a:t>How would you do this?</a:t>
            </a:r>
          </a:p>
          <a:p>
            <a:r>
              <a:rPr lang="en-US" dirty="0" smtClean="0"/>
              <a:t>You will need to be able to review the same information as proof seen in person. For proof of income you need income provider name, gross income, date, and pay period.</a:t>
            </a:r>
          </a:p>
          <a:p>
            <a:pPr lvl="1"/>
            <a:r>
              <a:rPr lang="en-US" dirty="0" smtClean="0"/>
              <a:t>What will you do if you can’t see the information on the photo that is sent?</a:t>
            </a:r>
            <a:endParaRPr lang="en-US" dirty="0"/>
          </a:p>
        </p:txBody>
      </p:sp>
    </p:spTree>
    <p:extLst>
      <p:ext uri="{BB962C8B-B14F-4D97-AF65-F5344CB8AC3E}">
        <p14:creationId xmlns:p14="http://schemas.microsoft.com/office/powerpoint/2010/main" val="256511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705884"/>
            <a:ext cx="8158688" cy="1822514"/>
          </a:xfrm>
        </p:spPr>
        <p:txBody>
          <a:bodyPr/>
          <a:lstStyle/>
          <a:p>
            <a:r>
              <a:rPr lang="en-US" dirty="0" smtClean="0"/>
              <a:t>Part 3: Calculating Income</a:t>
            </a:r>
            <a:endParaRPr lang="en-US" dirty="0"/>
          </a:p>
        </p:txBody>
      </p:sp>
      <p:sp>
        <p:nvSpPr>
          <p:cNvPr id="3" name="Text Placeholder 2"/>
          <p:cNvSpPr>
            <a:spLocks noGrp="1"/>
          </p:cNvSpPr>
          <p:nvPr>
            <p:ph type="body" idx="1"/>
          </p:nvPr>
        </p:nvSpPr>
        <p:spPr/>
        <p:txBody>
          <a:bodyPr/>
          <a:lstStyle/>
          <a:p>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62747" y="2866034"/>
            <a:ext cx="4663327" cy="2914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58228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8893627" cy="1303867"/>
          </a:xfrm>
        </p:spPr>
        <p:txBody>
          <a:bodyPr/>
          <a:lstStyle/>
          <a:p>
            <a:r>
              <a:rPr lang="en-US" dirty="0" smtClean="0"/>
              <a:t>Making electronic review work</a:t>
            </a:r>
            <a:endParaRPr lang="en-US" dirty="0"/>
          </a:p>
        </p:txBody>
      </p:sp>
      <p:sp>
        <p:nvSpPr>
          <p:cNvPr id="3" name="Content Placeholder 2"/>
          <p:cNvSpPr>
            <a:spLocks noGrp="1"/>
          </p:cNvSpPr>
          <p:nvPr>
            <p:ph idx="1"/>
          </p:nvPr>
        </p:nvSpPr>
        <p:spPr>
          <a:xfrm>
            <a:off x="1295401" y="2556932"/>
            <a:ext cx="9601196" cy="3539068"/>
          </a:xfrm>
        </p:spPr>
        <p:txBody>
          <a:bodyPr>
            <a:normAutofit/>
          </a:bodyPr>
          <a:lstStyle/>
          <a:p>
            <a:r>
              <a:rPr lang="en-US" dirty="0" smtClean="0"/>
              <a:t>Once you have reviewed the income information, it needs to be safely disposed of (texts deleted, emails deleted, trash emptied.) You should not save this information.</a:t>
            </a:r>
          </a:p>
          <a:p>
            <a:r>
              <a:rPr lang="en-US" dirty="0" smtClean="0"/>
              <a:t>You will need to set up a system to regularly check text or email for incoming proofs.</a:t>
            </a:r>
          </a:p>
          <a:p>
            <a:r>
              <a:rPr lang="en-US" dirty="0" smtClean="0"/>
              <a:t>You will need </a:t>
            </a:r>
            <a:r>
              <a:rPr lang="en-US" dirty="0"/>
              <a:t>a local </a:t>
            </a:r>
            <a:r>
              <a:rPr lang="en-US" dirty="0" smtClean="0"/>
              <a:t>agency policy for how you will handle these issues.</a:t>
            </a:r>
          </a:p>
          <a:p>
            <a:pPr lvl="1"/>
            <a:r>
              <a:rPr lang="en-US" dirty="0" smtClean="0"/>
              <a:t>What else needs to be considered before your agency begins reviewing proofs electronically?</a:t>
            </a:r>
            <a:endParaRPr lang="en-US" dirty="0"/>
          </a:p>
        </p:txBody>
      </p:sp>
      <p:pic>
        <p:nvPicPr>
          <p:cNvPr id="9218" name="Picture 2" descr="https://upload.wikimedia.org/wikipedia/commons/thumb/0/00/International_tidyman.svg/2000px-International_tidyman.svg.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46129" y="627694"/>
            <a:ext cx="1614260" cy="2067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584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5067" y="1012830"/>
            <a:ext cx="8158688" cy="1822514"/>
          </a:xfrm>
        </p:spPr>
        <p:txBody>
          <a:bodyPr/>
          <a:lstStyle/>
          <a:p>
            <a:r>
              <a:rPr lang="en-US" dirty="0" smtClean="0"/>
              <a:t>Selecting income intervals</a:t>
            </a:r>
            <a:endParaRPr lang="en-US" dirty="0"/>
          </a:p>
        </p:txBody>
      </p:sp>
      <p:pic>
        <p:nvPicPr>
          <p:cNvPr id="4" name="Picture 2" descr="https://pixabay.com/static/uploads/photo/2015/12/19/14/42/rose-1099868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37027" y="3092520"/>
            <a:ext cx="4314767" cy="28765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10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income intervals changing?</a:t>
            </a:r>
            <a:endParaRPr lang="en-US" dirty="0"/>
          </a:p>
        </p:txBody>
      </p:sp>
      <p:sp>
        <p:nvSpPr>
          <p:cNvPr id="3" name="Content Placeholder 2"/>
          <p:cNvSpPr>
            <a:spLocks noGrp="1"/>
          </p:cNvSpPr>
          <p:nvPr>
            <p:ph idx="1"/>
          </p:nvPr>
        </p:nvSpPr>
        <p:spPr/>
        <p:txBody>
          <a:bodyPr/>
          <a:lstStyle/>
          <a:p>
            <a:r>
              <a:rPr lang="en-US" dirty="0" smtClean="0"/>
              <a:t>USDA provides guidance on income intervals and amounts for eligibility that we can use. We need to make sure that Oregon’s intervals match those.</a:t>
            </a:r>
          </a:p>
          <a:p>
            <a:r>
              <a:rPr lang="en-US" dirty="0" smtClean="0"/>
              <a:t>We are removing intervals that are rarely used or that have more accurate indicators of household income.</a:t>
            </a:r>
            <a:endParaRPr lang="en-US" dirty="0"/>
          </a:p>
        </p:txBody>
      </p:sp>
      <p:pic>
        <p:nvPicPr>
          <p:cNvPr id="2050" name="Picture 2" descr="https://upload.wikimedia.org/wikipedia/commons/f/fd/Tea_rose_hybrid_and_bud.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73116" y="4154715"/>
            <a:ext cx="2624520" cy="1992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93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Income interval changes</a:t>
            </a:r>
            <a:br>
              <a:rPr lang="en-US" dirty="0" smtClean="0"/>
            </a:br>
            <a:r>
              <a:rPr lang="en-US" dirty="0" smtClean="0"/>
              <a:t>(starting 7/1/2016)</a:t>
            </a:r>
            <a:endParaRPr lang="en-US" dirty="0"/>
          </a:p>
        </p:txBody>
      </p:sp>
      <p:sp>
        <p:nvSpPr>
          <p:cNvPr id="3" name="Content Placeholder 2"/>
          <p:cNvSpPr>
            <a:spLocks noGrp="1"/>
          </p:cNvSpPr>
          <p:nvPr>
            <p:ph sz="half" idx="1"/>
          </p:nvPr>
        </p:nvSpPr>
        <p:spPr>
          <a:xfrm>
            <a:off x="1031748" y="2580640"/>
            <a:ext cx="4718304" cy="3310128"/>
          </a:xfrm>
        </p:spPr>
        <p:txBody>
          <a:bodyPr/>
          <a:lstStyle/>
          <a:p>
            <a:r>
              <a:rPr lang="en-US" dirty="0" smtClean="0"/>
              <a:t>These intervals are being removed from TWIST</a:t>
            </a:r>
          </a:p>
          <a:p>
            <a:pPr lvl="1"/>
            <a:r>
              <a:rPr lang="en-US" dirty="0" smtClean="0"/>
              <a:t>Twice a year</a:t>
            </a:r>
          </a:p>
          <a:p>
            <a:pPr lvl="1"/>
            <a:r>
              <a:rPr lang="en-US" dirty="0" smtClean="0"/>
              <a:t>Quarterly</a:t>
            </a:r>
          </a:p>
          <a:p>
            <a:pPr lvl="1"/>
            <a:r>
              <a:rPr lang="en-US" dirty="0" smtClean="0"/>
              <a:t>Every 2 months</a:t>
            </a:r>
          </a:p>
          <a:p>
            <a:pPr lvl="1"/>
            <a:r>
              <a:rPr lang="en-US" dirty="0" smtClean="0"/>
              <a:t>Twice a week</a:t>
            </a:r>
          </a:p>
          <a:p>
            <a:pPr lvl="1"/>
            <a:r>
              <a:rPr lang="en-US" dirty="0" smtClean="0"/>
              <a:t>Daily</a:t>
            </a:r>
          </a:p>
          <a:p>
            <a:pPr lvl="1"/>
            <a:endParaRPr lang="en-US" dirty="0"/>
          </a:p>
        </p:txBody>
      </p:sp>
      <p:sp>
        <p:nvSpPr>
          <p:cNvPr id="4" name="Content Placeholder 3"/>
          <p:cNvSpPr>
            <a:spLocks noGrp="1"/>
          </p:cNvSpPr>
          <p:nvPr>
            <p:ph sz="half" idx="2"/>
          </p:nvPr>
        </p:nvSpPr>
        <p:spPr>
          <a:xfrm>
            <a:off x="7133844" y="2580640"/>
            <a:ext cx="4718304" cy="3310128"/>
          </a:xfrm>
        </p:spPr>
        <p:txBody>
          <a:bodyPr/>
          <a:lstStyle/>
          <a:p>
            <a:r>
              <a:rPr lang="en-US" dirty="0" smtClean="0"/>
              <a:t>These intervals remain in TWIST</a:t>
            </a:r>
          </a:p>
          <a:p>
            <a:pPr lvl="1"/>
            <a:r>
              <a:rPr lang="en-US" dirty="0" smtClean="0"/>
              <a:t>Annual</a:t>
            </a:r>
          </a:p>
          <a:p>
            <a:pPr lvl="1"/>
            <a:r>
              <a:rPr lang="en-US" dirty="0" smtClean="0"/>
              <a:t>Monthly</a:t>
            </a:r>
          </a:p>
          <a:p>
            <a:pPr lvl="1"/>
            <a:r>
              <a:rPr lang="en-US" dirty="0" smtClean="0"/>
              <a:t>Twice a month</a:t>
            </a:r>
          </a:p>
          <a:p>
            <a:pPr lvl="1"/>
            <a:r>
              <a:rPr lang="en-US" dirty="0" smtClean="0"/>
              <a:t>Every 2 weeks</a:t>
            </a:r>
          </a:p>
          <a:p>
            <a:pPr lvl="1"/>
            <a:r>
              <a:rPr lang="en-US" dirty="0" smtClean="0"/>
              <a:t>Weekly</a:t>
            </a:r>
            <a:endParaRPr lang="en-US" dirty="0"/>
          </a:p>
        </p:txBody>
      </p:sp>
      <p:pic>
        <p:nvPicPr>
          <p:cNvPr id="5124" name="Picture 4" descr="https://pixabay.com/static/uploads/photo/2015/09/18/10/22/rose-bouquet-945329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79234" y="3972155"/>
            <a:ext cx="3354610" cy="25159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9494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interval should you use instead?</a:t>
            </a:r>
            <a:endParaRPr lang="en-US" dirty="0"/>
          </a:p>
        </p:txBody>
      </p:sp>
      <p:sp>
        <p:nvSpPr>
          <p:cNvPr id="3" name="Text Placeholder 2"/>
          <p:cNvSpPr>
            <a:spLocks noGrp="1"/>
          </p:cNvSpPr>
          <p:nvPr>
            <p:ph type="body" idx="1"/>
          </p:nvPr>
        </p:nvSpPr>
        <p:spPr/>
        <p:txBody>
          <a:bodyPr/>
          <a:lstStyle/>
          <a:p>
            <a:r>
              <a:rPr lang="en-US" dirty="0" smtClean="0"/>
              <a:t>Use annual income instead of:</a:t>
            </a:r>
            <a:endParaRPr lang="en-US" dirty="0"/>
          </a:p>
        </p:txBody>
      </p:sp>
      <p:sp>
        <p:nvSpPr>
          <p:cNvPr id="4" name="Content Placeholder 3"/>
          <p:cNvSpPr>
            <a:spLocks noGrp="1"/>
          </p:cNvSpPr>
          <p:nvPr>
            <p:ph sz="half" idx="2"/>
          </p:nvPr>
        </p:nvSpPr>
        <p:spPr/>
        <p:txBody>
          <a:bodyPr/>
          <a:lstStyle/>
          <a:p>
            <a:r>
              <a:rPr lang="en-US" dirty="0" smtClean="0"/>
              <a:t>Twice a year</a:t>
            </a:r>
          </a:p>
          <a:p>
            <a:r>
              <a:rPr lang="en-US" dirty="0" smtClean="0"/>
              <a:t>Quarterly</a:t>
            </a:r>
          </a:p>
          <a:p>
            <a:r>
              <a:rPr lang="en-US" dirty="0" smtClean="0"/>
              <a:t>Every 2 months</a:t>
            </a:r>
          </a:p>
          <a:p>
            <a:endParaRPr lang="en-US" dirty="0"/>
          </a:p>
        </p:txBody>
      </p:sp>
      <p:sp>
        <p:nvSpPr>
          <p:cNvPr id="5" name="Text Placeholder 4"/>
          <p:cNvSpPr>
            <a:spLocks noGrp="1"/>
          </p:cNvSpPr>
          <p:nvPr>
            <p:ph type="body" sz="quarter" idx="3"/>
          </p:nvPr>
        </p:nvSpPr>
        <p:spPr/>
        <p:txBody>
          <a:bodyPr/>
          <a:lstStyle/>
          <a:p>
            <a:r>
              <a:rPr lang="en-US" dirty="0" smtClean="0"/>
              <a:t>Use weekly income instead of:</a:t>
            </a:r>
            <a:endParaRPr lang="en-US" dirty="0"/>
          </a:p>
        </p:txBody>
      </p:sp>
      <p:sp>
        <p:nvSpPr>
          <p:cNvPr id="6" name="Content Placeholder 5"/>
          <p:cNvSpPr>
            <a:spLocks noGrp="1"/>
          </p:cNvSpPr>
          <p:nvPr>
            <p:ph sz="quarter" idx="4"/>
          </p:nvPr>
        </p:nvSpPr>
        <p:spPr/>
        <p:txBody>
          <a:bodyPr/>
          <a:lstStyle/>
          <a:p>
            <a:r>
              <a:rPr lang="en-US" dirty="0" smtClean="0"/>
              <a:t>Twice a week</a:t>
            </a:r>
          </a:p>
          <a:p>
            <a:r>
              <a:rPr lang="en-US" dirty="0" smtClean="0"/>
              <a:t>Daily</a:t>
            </a:r>
            <a:endParaRPr lang="en-US" dirty="0"/>
          </a:p>
        </p:txBody>
      </p:sp>
      <p:pic>
        <p:nvPicPr>
          <p:cNvPr id="11266" name="Picture 2" descr="http://www.clker.com/cliparts/w/f/D/C/s/J/grass-green-hi.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19290" y="982132"/>
            <a:ext cx="1648810" cy="185803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905500" y="2840167"/>
            <a:ext cx="0" cy="286213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549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proofs can I use for annual income?</a:t>
            </a:r>
            <a:endParaRPr lang="en-US" dirty="0"/>
          </a:p>
        </p:txBody>
      </p:sp>
      <p:sp>
        <p:nvSpPr>
          <p:cNvPr id="3" name="Content Placeholder 2"/>
          <p:cNvSpPr>
            <a:spLocks noGrp="1"/>
          </p:cNvSpPr>
          <p:nvPr>
            <p:ph idx="1"/>
          </p:nvPr>
        </p:nvSpPr>
        <p:spPr>
          <a:xfrm>
            <a:off x="1295401" y="2556932"/>
            <a:ext cx="6331410" cy="3318936"/>
          </a:xfrm>
        </p:spPr>
        <p:txBody>
          <a:bodyPr/>
          <a:lstStyle/>
          <a:p>
            <a:r>
              <a:rPr lang="en-US" dirty="0" smtClean="0"/>
              <a:t>The most recent W-2 form shows proof of annual income.</a:t>
            </a:r>
          </a:p>
          <a:p>
            <a:pPr lvl="1"/>
            <a:r>
              <a:rPr lang="en-US" dirty="0" smtClean="0"/>
              <a:t>The most recent W-2 means the last one they have received, even if that one is almost a year old. For example, you could review the 2015 W-2 until they receive a 2016 W-2 in early 2017.</a:t>
            </a:r>
          </a:p>
          <a:p>
            <a:r>
              <a:rPr lang="en-US" dirty="0" smtClean="0"/>
              <a:t>The previous 12 months worth of income proofs.</a:t>
            </a:r>
            <a:endParaRPr lang="en-US" dirty="0"/>
          </a:p>
        </p:txBody>
      </p:sp>
      <p:pic>
        <p:nvPicPr>
          <p:cNvPr id="6146" name="Picture 2" descr="https://pixabay.com/static/uploads/photo/2015/08/06/21/55/roses-878703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35653" y="2827866"/>
            <a:ext cx="4172121" cy="27770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79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37498" cy="1303867"/>
          </a:xfrm>
        </p:spPr>
        <p:txBody>
          <a:bodyPr/>
          <a:lstStyle/>
          <a:p>
            <a:r>
              <a:rPr lang="en-US" dirty="0" smtClean="0"/>
              <a:t>12 months worth of proofs?!!</a:t>
            </a:r>
            <a:endParaRPr lang="en-US" dirty="0"/>
          </a:p>
        </p:txBody>
      </p:sp>
      <p:sp>
        <p:nvSpPr>
          <p:cNvPr id="4" name="Content Placeholder 3"/>
          <p:cNvSpPr>
            <a:spLocks noGrp="1"/>
          </p:cNvSpPr>
          <p:nvPr>
            <p:ph sz="half" idx="1"/>
          </p:nvPr>
        </p:nvSpPr>
        <p:spPr/>
        <p:txBody>
          <a:bodyPr>
            <a:normAutofit fontScale="92500"/>
          </a:bodyPr>
          <a:lstStyle/>
          <a:p>
            <a:r>
              <a:rPr lang="en-US" dirty="0" smtClean="0"/>
              <a:t>If annual income is the best indicator of household income, and a W-2 isn’t available, review as many months worth of proofs as are available in order to show why using monthly income doesn’t work. </a:t>
            </a:r>
          </a:p>
          <a:p>
            <a:r>
              <a:rPr lang="en-US" dirty="0" smtClean="0"/>
              <a:t>Convert the number of months to an annual amount to enter in TWIST.</a:t>
            </a:r>
            <a:endParaRPr lang="en-US" dirty="0"/>
          </a:p>
        </p:txBody>
      </p:sp>
      <p:sp>
        <p:nvSpPr>
          <p:cNvPr id="5" name="Content Placeholder 4"/>
          <p:cNvSpPr>
            <a:spLocks noGrp="1"/>
          </p:cNvSpPr>
          <p:nvPr>
            <p:ph sz="half" idx="2"/>
          </p:nvPr>
        </p:nvSpPr>
        <p:spPr>
          <a:xfrm>
            <a:off x="6181344" y="2560320"/>
            <a:ext cx="4718304" cy="3027680"/>
          </a:xfrm>
          <a:ln>
            <a:solidFill>
              <a:schemeClr val="accent1"/>
            </a:solidFill>
          </a:ln>
        </p:spPr>
        <p:txBody>
          <a:bodyPr>
            <a:normAutofit fontScale="92500"/>
          </a:bodyPr>
          <a:lstStyle/>
          <a:p>
            <a:pPr marL="0" indent="0">
              <a:buNone/>
            </a:pPr>
            <a:r>
              <a:rPr lang="en-US" b="1" dirty="0" smtClean="0"/>
              <a:t>Examples:</a:t>
            </a:r>
          </a:p>
          <a:p>
            <a:r>
              <a:rPr lang="en-US" dirty="0" smtClean="0"/>
              <a:t>Quarterly income times 4 = annual</a:t>
            </a:r>
          </a:p>
          <a:p>
            <a:r>
              <a:rPr lang="en-US" dirty="0" smtClean="0"/>
              <a:t>3 months times 4 = annual</a:t>
            </a:r>
          </a:p>
          <a:p>
            <a:r>
              <a:rPr lang="en-US" dirty="0" smtClean="0"/>
              <a:t>4 months times 3 = annual</a:t>
            </a:r>
          </a:p>
          <a:p>
            <a:r>
              <a:rPr lang="en-US" dirty="0" smtClean="0"/>
              <a:t>2 months times 6 = annual</a:t>
            </a:r>
          </a:p>
          <a:p>
            <a:r>
              <a:rPr lang="en-US" dirty="0" smtClean="0"/>
              <a:t>6 months times 2 = annual</a:t>
            </a:r>
            <a:endParaRPr lang="en-US" dirty="0"/>
          </a:p>
        </p:txBody>
      </p:sp>
      <p:pic>
        <p:nvPicPr>
          <p:cNvPr id="14338" name="Picture 2" descr="http://res.freestockphotos.biz/pictures/10/10721-illustration-of-a-pink-rose-pv.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flipH="1">
            <a:off x="9006069" y="258337"/>
            <a:ext cx="2458856" cy="275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3525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Situations to use annual income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Annual income is a better indicator of income for families that have fluctuations or interruptions in their income.</a:t>
            </a:r>
            <a:endParaRPr lang="en-US" dirty="0"/>
          </a:p>
        </p:txBody>
      </p:sp>
      <p:sp>
        <p:nvSpPr>
          <p:cNvPr id="4" name="Content Placeholder 3"/>
          <p:cNvSpPr>
            <a:spLocks noGrp="1"/>
          </p:cNvSpPr>
          <p:nvPr>
            <p:ph sz="half" idx="2"/>
          </p:nvPr>
        </p:nvSpPr>
        <p:spPr>
          <a:ln>
            <a:solidFill>
              <a:schemeClr val="accent1"/>
            </a:solidFill>
          </a:ln>
        </p:spPr>
        <p:txBody>
          <a:bodyPr>
            <a:normAutofit lnSpcReduction="10000"/>
          </a:bodyPr>
          <a:lstStyle/>
          <a:p>
            <a:pPr marL="0" indent="0">
              <a:buNone/>
            </a:pPr>
            <a:r>
              <a:rPr lang="en-US" b="1" dirty="0" smtClean="0"/>
              <a:t>Examples:</a:t>
            </a:r>
          </a:p>
          <a:p>
            <a:r>
              <a:rPr lang="en-US" dirty="0" smtClean="0"/>
              <a:t>Seasonally employed</a:t>
            </a:r>
          </a:p>
          <a:p>
            <a:r>
              <a:rPr lang="en-US" dirty="0" smtClean="0"/>
              <a:t>Teachers or others on yearly contracts</a:t>
            </a:r>
          </a:p>
          <a:p>
            <a:r>
              <a:rPr lang="en-US" dirty="0" smtClean="0"/>
              <a:t>College students</a:t>
            </a:r>
          </a:p>
          <a:p>
            <a:r>
              <a:rPr lang="en-US" dirty="0" smtClean="0"/>
              <a:t>Family medical leave (maternity leave)</a:t>
            </a:r>
          </a:p>
          <a:p>
            <a:endParaRPr lang="en-US" dirty="0"/>
          </a:p>
        </p:txBody>
      </p:sp>
      <p:pic>
        <p:nvPicPr>
          <p:cNvPr id="13314" name="Picture 2" descr="https://c7.staticflickr.com/4/3017/2618479990_26451c14d9_b.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191106" y="4152457"/>
            <a:ext cx="2254545" cy="1992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180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340598" cy="1303867"/>
          </a:xfrm>
        </p:spPr>
        <p:txBody>
          <a:bodyPr/>
          <a:lstStyle/>
          <a:p>
            <a:r>
              <a:rPr lang="en-US" dirty="0" smtClean="0"/>
              <a:t>Layoff or strikes</a:t>
            </a:r>
            <a:endParaRPr lang="en-US" dirty="0"/>
          </a:p>
        </p:txBody>
      </p:sp>
      <p:sp>
        <p:nvSpPr>
          <p:cNvPr id="5" name="Content Placeholder 4"/>
          <p:cNvSpPr>
            <a:spLocks noGrp="1"/>
          </p:cNvSpPr>
          <p:nvPr>
            <p:ph sz="half" idx="1"/>
          </p:nvPr>
        </p:nvSpPr>
        <p:spPr/>
        <p:txBody>
          <a:bodyPr>
            <a:normAutofit fontScale="85000" lnSpcReduction="20000"/>
          </a:bodyPr>
          <a:lstStyle/>
          <a:p>
            <a:r>
              <a:rPr lang="en-US" dirty="0" smtClean="0"/>
              <a:t>Layoffs and strikes are the one situation where we would look at future income, rather than what was earned in the last month.</a:t>
            </a:r>
          </a:p>
          <a:p>
            <a:r>
              <a:rPr lang="en-US" dirty="0" smtClean="0"/>
              <a:t>With proof of layoff or strike, you would look at potential income during the time of the layoff or strike. This could be zero, strike pay, or expected unemployment benefits.</a:t>
            </a:r>
          </a:p>
          <a:p>
            <a:r>
              <a:rPr lang="en-US" dirty="0" smtClean="0"/>
              <a:t>Use the monthly interval, enter the expected income, and document proof of layoff </a:t>
            </a:r>
            <a:r>
              <a:rPr lang="en-US" dirty="0"/>
              <a:t>or strike </a:t>
            </a:r>
            <a:r>
              <a:rPr lang="en-US" dirty="0" smtClean="0"/>
              <a:t>as “other” proof in notes.</a:t>
            </a:r>
            <a:endParaRPr lang="en-US" dirty="0"/>
          </a:p>
        </p:txBody>
      </p:sp>
      <p:sp>
        <p:nvSpPr>
          <p:cNvPr id="6" name="Content Placeholder 5"/>
          <p:cNvSpPr>
            <a:spLocks noGrp="1"/>
          </p:cNvSpPr>
          <p:nvPr>
            <p:ph sz="half" idx="2"/>
          </p:nvPr>
        </p:nvSpPr>
        <p:spPr>
          <a:xfrm>
            <a:off x="6276848" y="3309620"/>
            <a:ext cx="4718304" cy="2062480"/>
          </a:xfrm>
          <a:ln>
            <a:solidFill>
              <a:schemeClr val="accent1"/>
            </a:solidFill>
          </a:ln>
        </p:spPr>
        <p:txBody>
          <a:bodyPr>
            <a:normAutofit fontScale="85000" lnSpcReduction="20000"/>
          </a:bodyPr>
          <a:lstStyle/>
          <a:p>
            <a:pPr marL="0" indent="0">
              <a:buNone/>
            </a:pPr>
            <a:r>
              <a:rPr lang="en-US" b="1" dirty="0" smtClean="0"/>
              <a:t>Examples of proofs:</a:t>
            </a:r>
          </a:p>
          <a:p>
            <a:r>
              <a:rPr lang="en-US" dirty="0" smtClean="0"/>
              <a:t>Layoff notice (pink slip)</a:t>
            </a:r>
          </a:p>
          <a:p>
            <a:r>
              <a:rPr lang="en-US" dirty="0" smtClean="0"/>
              <a:t>Unemployment award notice</a:t>
            </a:r>
          </a:p>
          <a:p>
            <a:r>
              <a:rPr lang="en-US" dirty="0" smtClean="0"/>
              <a:t>Union notice of strike</a:t>
            </a:r>
          </a:p>
          <a:p>
            <a:r>
              <a:rPr lang="en-US" dirty="0" smtClean="0"/>
              <a:t>Notification from employer</a:t>
            </a:r>
            <a:endParaRPr lang="en-US" dirty="0"/>
          </a:p>
        </p:txBody>
      </p:sp>
      <p:pic>
        <p:nvPicPr>
          <p:cNvPr id="15362" name="Picture 2" descr="http://www.publicdomainpictures.net/pictures/20000/nahled/rose-petal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636000" y="746724"/>
            <a:ext cx="2724404" cy="2042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6247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publicdomainpictures.net/pictures/130000/nahled/two-roses-fram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flipH="1">
            <a:off x="7559676" y="634469"/>
            <a:ext cx="3844925" cy="3844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95402" y="1032932"/>
            <a:ext cx="9601196" cy="1303867"/>
          </a:xfrm>
        </p:spPr>
        <p:txBody>
          <a:bodyPr/>
          <a:lstStyle/>
          <a:p>
            <a:r>
              <a:rPr lang="en-US" dirty="0" smtClean="0"/>
              <a:t>What if the circumstances change?</a:t>
            </a:r>
            <a:endParaRPr lang="en-US" dirty="0"/>
          </a:p>
        </p:txBody>
      </p:sp>
      <p:sp>
        <p:nvSpPr>
          <p:cNvPr id="3" name="Content Placeholder 2"/>
          <p:cNvSpPr>
            <a:spLocks noGrp="1"/>
          </p:cNvSpPr>
          <p:nvPr>
            <p:ph idx="1"/>
          </p:nvPr>
        </p:nvSpPr>
        <p:spPr/>
        <p:txBody>
          <a:bodyPr/>
          <a:lstStyle/>
          <a:p>
            <a:r>
              <a:rPr lang="en-US" dirty="0" smtClean="0"/>
              <a:t>In situations where you anticipate that income may change before the end of the certification period (e.g. layoff, strike, some situations where annual income is used), you may need to reassess income mid-cert.</a:t>
            </a:r>
          </a:p>
          <a:p>
            <a:r>
              <a:rPr lang="en-US" dirty="0" smtClean="0"/>
              <a:t>Document in notes the situation and then reassess the situation at the mid-cert health assessment.</a:t>
            </a:r>
          </a:p>
          <a:p>
            <a:r>
              <a:rPr lang="en-US" dirty="0" smtClean="0"/>
              <a:t>If there has been a change, verify the current income and terminate the family if they are now over income.</a:t>
            </a:r>
            <a:endParaRPr lang="en-US" dirty="0"/>
          </a:p>
        </p:txBody>
      </p:sp>
    </p:spTree>
    <p:extLst>
      <p:ext uri="{BB962C8B-B14F-4D97-AF65-F5344CB8AC3E}">
        <p14:creationId xmlns:p14="http://schemas.microsoft.com/office/powerpoint/2010/main" val="28746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ublicdomainpictures.net/pictures/80000/nahled/rose-cane-with-leaves-and-thor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12800" y="776815"/>
            <a:ext cx="8054975" cy="536998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p:cNvSpPr>
            <a:spLocks noGrp="1"/>
          </p:cNvSpPr>
          <p:nvPr>
            <p:ph type="title" idx="4294967295"/>
          </p:nvPr>
        </p:nvSpPr>
        <p:spPr>
          <a:xfrm>
            <a:off x="4660900" y="4363507"/>
            <a:ext cx="6242050" cy="1371600"/>
          </a:xfrm>
        </p:spPr>
        <p:txBody>
          <a:bodyPr>
            <a:normAutofit fontScale="90000"/>
          </a:bodyPr>
          <a:lstStyle/>
          <a:p>
            <a:r>
              <a:rPr lang="en-US" dirty="0" smtClean="0">
                <a:solidFill>
                  <a:schemeClr val="bg1"/>
                </a:solidFill>
              </a:rPr>
              <a:t>Determining income </a:t>
            </a:r>
            <a:r>
              <a:rPr lang="en-US" dirty="0" smtClean="0"/>
              <a:t>eligibility </a:t>
            </a:r>
            <a:r>
              <a:rPr lang="en-US" dirty="0" smtClean="0">
                <a:solidFill>
                  <a:schemeClr val="bg1"/>
                </a:solidFill>
              </a:rPr>
              <a:t>can be a thorny </a:t>
            </a:r>
            <a:r>
              <a:rPr lang="en-US" dirty="0" smtClean="0"/>
              <a:t>issue.</a:t>
            </a:r>
            <a:endParaRPr lang="en-US" dirty="0"/>
          </a:p>
        </p:txBody>
      </p:sp>
    </p:spTree>
    <p:extLst>
      <p:ext uri="{BB962C8B-B14F-4D97-AF65-F5344CB8AC3E}">
        <p14:creationId xmlns:p14="http://schemas.microsoft.com/office/powerpoint/2010/main" val="2391536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in TWIST</a:t>
            </a:r>
            <a:endParaRPr lang="en-US" dirty="0"/>
          </a:p>
        </p:txBody>
      </p:sp>
      <p:pic>
        <p:nvPicPr>
          <p:cNvPr id="4100" name="Picture 4" descr="https://pixabay.com/static/uploads/photo/2015/05/12/16/01/rose-764267_960_72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78800" y="4328023"/>
            <a:ext cx="3381373" cy="1894978"/>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normAutofit/>
          </a:bodyPr>
          <a:lstStyle/>
          <a:p>
            <a:r>
              <a:rPr lang="en-US" dirty="0" smtClean="0"/>
              <a:t>Remember that each source of income needs to have its own line in TWIST (e.g. don’t add together all the monthly incomes to put on one line).</a:t>
            </a:r>
          </a:p>
          <a:p>
            <a:r>
              <a:rPr lang="en-US" dirty="0" smtClean="0"/>
              <a:t>Incomes with different intervals must each be on their own line.</a:t>
            </a:r>
          </a:p>
          <a:p>
            <a:r>
              <a:rPr lang="en-US" dirty="0"/>
              <a:t>Remember to document in notes any special circumstances or types of proof that are not listed in TWIST</a:t>
            </a:r>
            <a:r>
              <a:rPr lang="en-US" dirty="0" smtClean="0"/>
              <a:t>.</a:t>
            </a:r>
            <a:endParaRPr lang="en-US" dirty="0"/>
          </a:p>
        </p:txBody>
      </p:sp>
    </p:spTree>
    <p:extLst>
      <p:ext uri="{BB962C8B-B14F-4D97-AF65-F5344CB8AC3E}">
        <p14:creationId xmlns:p14="http://schemas.microsoft.com/office/powerpoint/2010/main" val="22599574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a bonus on reviewing identity</a:t>
            </a:r>
            <a:endParaRPr lang="en-US" dirty="0"/>
          </a:p>
        </p:txBody>
      </p:sp>
      <p:sp>
        <p:nvSpPr>
          <p:cNvPr id="3" name="Text Placeholder 2"/>
          <p:cNvSpPr>
            <a:spLocks noGrp="1"/>
          </p:cNvSpPr>
          <p:nvPr>
            <p:ph type="body" idx="1"/>
          </p:nvPr>
        </p:nvSpPr>
        <p:spPr/>
        <p:txBody>
          <a:bodyPr/>
          <a:lstStyle/>
          <a:p>
            <a:endParaRPr lang="en-US"/>
          </a:p>
        </p:txBody>
      </p:sp>
      <p:pic>
        <p:nvPicPr>
          <p:cNvPr id="1026" name="Picture 2" descr="https://pixabay.com/static/uploads/photo/2013/07/12/12/13/sunglasses-145359_960_72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31168" y="3324560"/>
            <a:ext cx="6726488" cy="3363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706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7912098" cy="1303867"/>
          </a:xfrm>
        </p:spPr>
        <p:txBody>
          <a:bodyPr/>
          <a:lstStyle/>
          <a:p>
            <a:r>
              <a:rPr lang="en-US" dirty="0" smtClean="0"/>
              <a:t>Confirming identity </a:t>
            </a:r>
            <a:endParaRPr lang="en-US" dirty="0"/>
          </a:p>
        </p:txBody>
      </p:sp>
      <p:sp>
        <p:nvSpPr>
          <p:cNvPr id="3" name="Content Placeholder 2"/>
          <p:cNvSpPr>
            <a:spLocks noGrp="1"/>
          </p:cNvSpPr>
          <p:nvPr>
            <p:ph idx="1"/>
          </p:nvPr>
        </p:nvSpPr>
        <p:spPr/>
        <p:txBody>
          <a:bodyPr/>
          <a:lstStyle/>
          <a:p>
            <a:r>
              <a:rPr lang="en-US" dirty="0" smtClean="0"/>
              <a:t>You may confirm the identity of a cardholder over the phone or at second </a:t>
            </a:r>
            <a:r>
              <a:rPr lang="en-US" dirty="0"/>
              <a:t>n</a:t>
            </a:r>
            <a:r>
              <a:rPr lang="en-US" dirty="0" smtClean="0"/>
              <a:t>utrition education appointments by asking them to verify their </a:t>
            </a:r>
            <a:r>
              <a:rPr lang="en-US" dirty="0"/>
              <a:t>name, date of birth, and zip code and comparing it to information on the Family Cardholder Screen</a:t>
            </a:r>
            <a:r>
              <a:rPr lang="en-US" dirty="0" smtClean="0"/>
              <a:t>.</a:t>
            </a:r>
          </a:p>
          <a:p>
            <a:r>
              <a:rPr lang="en-US" b="1" dirty="0" smtClean="0"/>
              <a:t>Note: </a:t>
            </a:r>
            <a:r>
              <a:rPr lang="en-US" dirty="0" smtClean="0"/>
              <a:t>You must still view proof of identity for cardholders at enrollment and recertification appointments.</a:t>
            </a:r>
            <a:endParaRPr lang="en-US" dirty="0"/>
          </a:p>
        </p:txBody>
      </p:sp>
      <p:pic>
        <p:nvPicPr>
          <p:cNvPr id="2050" name="Picture 2" descr="https://pixabay.com/static/uploads/photo/2015/01/06/10/05/sunglasses-590061_960_720.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34400" y="693471"/>
            <a:ext cx="2908300" cy="1881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6659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1/1c/RoseTestGardenPortland.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600" y="634999"/>
            <a:ext cx="10976684" cy="55626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298700" y="4584700"/>
            <a:ext cx="7861300" cy="1200329"/>
          </a:xfrm>
          <a:prstGeom prst="rect">
            <a:avLst/>
          </a:prstGeom>
          <a:noFill/>
        </p:spPr>
        <p:txBody>
          <a:bodyPr wrap="square" rtlCol="0">
            <a:spAutoFit/>
          </a:bodyPr>
          <a:lstStyle/>
          <a:p>
            <a:r>
              <a:rPr lang="en-US" sz="7200" dirty="0" smtClean="0">
                <a:solidFill>
                  <a:schemeClr val="bg1"/>
                </a:solidFill>
              </a:rPr>
              <a:t>Thanks for the help!</a:t>
            </a:r>
            <a:endParaRPr lang="en-US" sz="7200" dirty="0">
              <a:solidFill>
                <a:schemeClr val="bg1"/>
              </a:solidFill>
            </a:endParaRPr>
          </a:p>
        </p:txBody>
      </p:sp>
    </p:spTree>
    <p:extLst>
      <p:ext uri="{BB962C8B-B14F-4D97-AF65-F5344CB8AC3E}">
        <p14:creationId xmlns:p14="http://schemas.microsoft.com/office/powerpoint/2010/main" val="69240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867039"/>
            <a:ext cx="9601196" cy="1303867"/>
          </a:xfrm>
        </p:spPr>
        <p:txBody>
          <a:bodyPr/>
          <a:lstStyle/>
          <a:p>
            <a:r>
              <a:rPr lang="en-US" dirty="0" smtClean="0"/>
              <a:t>For more information</a:t>
            </a:r>
            <a:endParaRPr lang="en-US" dirty="0"/>
          </a:p>
        </p:txBody>
      </p:sp>
      <p:sp>
        <p:nvSpPr>
          <p:cNvPr id="3" name="Content Placeholder 2"/>
          <p:cNvSpPr>
            <a:spLocks noGrp="1"/>
          </p:cNvSpPr>
          <p:nvPr>
            <p:ph idx="1"/>
          </p:nvPr>
        </p:nvSpPr>
        <p:spPr>
          <a:xfrm>
            <a:off x="1295401" y="2556932"/>
            <a:ext cx="5473699" cy="3318936"/>
          </a:xfrm>
        </p:spPr>
        <p:txBody>
          <a:bodyPr/>
          <a:lstStyle/>
          <a:p>
            <a:r>
              <a:rPr lang="en-US" dirty="0" smtClean="0"/>
              <a:t>Refer to updated income policies on the WIC website</a:t>
            </a:r>
          </a:p>
          <a:p>
            <a:pPr lvl="1"/>
            <a:r>
              <a:rPr lang="en-US" dirty="0" smtClean="0"/>
              <a:t>Policy 611 Determining Income Eligibility</a:t>
            </a:r>
          </a:p>
          <a:p>
            <a:pPr lvl="1"/>
            <a:r>
              <a:rPr lang="en-US" dirty="0" smtClean="0"/>
              <a:t>Policy 616 Unavailable Proofs</a:t>
            </a:r>
          </a:p>
          <a:p>
            <a:r>
              <a:rPr lang="en-US" dirty="0" smtClean="0"/>
              <a:t>Contact Kim McGee</a:t>
            </a:r>
          </a:p>
          <a:p>
            <a:pPr lvl="1"/>
            <a:r>
              <a:rPr lang="en-US" dirty="0" smtClean="0"/>
              <a:t>971-673-0049</a:t>
            </a:r>
          </a:p>
          <a:p>
            <a:pPr lvl="1"/>
            <a:r>
              <a:rPr lang="en-US" dirty="0" smtClean="0">
                <a:hlinkClick r:id="rId2"/>
              </a:rPr>
              <a:t>Kimberly.o.mcgee@state.or.us</a:t>
            </a:r>
            <a:r>
              <a:rPr lang="en-US" dirty="0" smtClean="0"/>
              <a:t> </a:t>
            </a:r>
            <a:endParaRPr lang="en-US" dirty="0"/>
          </a:p>
        </p:txBody>
      </p:sp>
      <p:pic>
        <p:nvPicPr>
          <p:cNvPr id="3074" name="Picture 2" descr="https://pixabay.com/static/uploads/photo/2016/03/23/22/43/red-rose-1275807_960_72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00688" y="2667000"/>
            <a:ext cx="3724512" cy="3398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0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ixabay.com/static/uploads/photo/2014/02/15/15/29/rose-266611_960_720.jpg"/>
          <p:cNvPicPr>
            <a:picLocks noGrp="1" noChangeAspect="1" noChangeArrowheads="1"/>
          </p:cNvPicPr>
          <p:nvPr>
            <p:ph idx="4294967295"/>
          </p:nvPr>
        </p:nvPicPr>
        <p:blipFill>
          <a:blip r:embed="rId2">
            <a:extLst>
              <a:ext uri="{28A0092B-C50C-407E-A947-70E740481C1C}">
                <a14:useLocalDpi xmlns:a14="http://schemas.microsoft.com/office/drawing/2010/main"/>
              </a:ext>
            </a:extLst>
          </a:blip>
          <a:srcRect/>
          <a:stretch>
            <a:fillRect/>
          </a:stretch>
        </p:blipFill>
        <p:spPr bwMode="auto">
          <a:xfrm>
            <a:off x="1714499" y="587818"/>
            <a:ext cx="8503211" cy="566058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idx="4294967295"/>
          </p:nvPr>
        </p:nvSpPr>
        <p:spPr>
          <a:xfrm>
            <a:off x="4090988" y="2532063"/>
            <a:ext cx="3717925" cy="1371600"/>
          </a:xfrm>
        </p:spPr>
        <p:txBody>
          <a:bodyPr>
            <a:noAutofit/>
          </a:bodyPr>
          <a:lstStyle/>
          <a:p>
            <a:r>
              <a:rPr lang="en-US" dirty="0" smtClean="0">
                <a:solidFill>
                  <a:schemeClr val="bg1"/>
                </a:solidFill>
              </a:rPr>
              <a:t>It takes skill to get to the heart of the story</a:t>
            </a:r>
            <a:endParaRPr lang="en-US" dirty="0">
              <a:solidFill>
                <a:schemeClr val="bg1"/>
              </a:solidFill>
            </a:endParaRPr>
          </a:p>
        </p:txBody>
      </p:sp>
    </p:spTree>
    <p:extLst>
      <p:ext uri="{BB962C8B-B14F-4D97-AF65-F5344CB8AC3E}">
        <p14:creationId xmlns:p14="http://schemas.microsoft.com/office/powerpoint/2010/main" val="1411925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pixabay.com/static/uploads/photo/2014/05/17/13/43/rose-346234_960_720.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714374" y="673100"/>
            <a:ext cx="10702925" cy="55753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6172201" y="2748072"/>
            <a:ext cx="5397499" cy="142535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bg1"/>
                </a:solidFill>
              </a:rPr>
              <a:t>Sometimes we have to focus on the details</a:t>
            </a:r>
            <a:endParaRPr lang="en-US" dirty="0">
              <a:solidFill>
                <a:schemeClr val="bg1"/>
              </a:solidFill>
            </a:endParaRPr>
          </a:p>
        </p:txBody>
      </p:sp>
    </p:spTree>
    <p:extLst>
      <p:ext uri="{BB962C8B-B14F-4D97-AF65-F5344CB8AC3E}">
        <p14:creationId xmlns:p14="http://schemas.microsoft.com/office/powerpoint/2010/main" val="6788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900" y="824970"/>
            <a:ext cx="7302500" cy="1425356"/>
          </a:xfrm>
          <a:prstGeom prst="rect">
            <a:avLst/>
          </a:prstGeom>
        </p:spPr>
        <p:txBody>
          <a:bodyPr/>
          <a:lstStyle/>
          <a:p>
            <a:r>
              <a:rPr lang="en-US" dirty="0" smtClean="0"/>
              <a:t>Let’s look at the newest details</a:t>
            </a:r>
            <a:endParaRPr lang="en-US" dirty="0"/>
          </a:p>
        </p:txBody>
      </p:sp>
      <p:sp>
        <p:nvSpPr>
          <p:cNvPr id="3" name="Content Placeholder 2"/>
          <p:cNvSpPr>
            <a:spLocks noGrp="1"/>
          </p:cNvSpPr>
          <p:nvPr>
            <p:ph idx="1"/>
          </p:nvPr>
        </p:nvSpPr>
        <p:spPr>
          <a:xfrm>
            <a:off x="1016001" y="2806700"/>
            <a:ext cx="6340927" cy="2870200"/>
          </a:xfrm>
        </p:spPr>
        <p:txBody>
          <a:bodyPr>
            <a:normAutofit/>
          </a:bodyPr>
          <a:lstStyle/>
          <a:p>
            <a:r>
              <a:rPr lang="en-US" dirty="0"/>
              <a:t>We need to review 30 days worth of proofs</a:t>
            </a:r>
          </a:p>
          <a:p>
            <a:r>
              <a:rPr lang="en-US" dirty="0"/>
              <a:t>Proofs can be received and reviewed electronically (by phone, online, text or email)</a:t>
            </a:r>
          </a:p>
          <a:p>
            <a:r>
              <a:rPr lang="en-US" dirty="0"/>
              <a:t>I</a:t>
            </a:r>
            <a:r>
              <a:rPr lang="en-US" dirty="0" smtClean="0"/>
              <a:t>ncome intervals have changed</a:t>
            </a:r>
          </a:p>
        </p:txBody>
      </p:sp>
      <p:pic>
        <p:nvPicPr>
          <p:cNvPr id="1028" name="Picture 4" descr="https://upload.wikimedia.org/wikipedia/commons/a/ac/Rose_hip_02_ie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56928" y="1843926"/>
            <a:ext cx="4238171" cy="370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23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2.staticflickr.com/2/1368/1399247793_826fe19e7d_b.jpg"/>
          <p:cNvPicPr>
            <a:picLocks noChangeAspect="1" noChangeArrowheads="1"/>
          </p:cNvPicPr>
          <p:nvPr/>
        </p:nvPicPr>
        <p:blipFill rotWithShape="1">
          <a:blip r:embed="rId2">
            <a:extLst>
              <a:ext uri="{28A0092B-C50C-407E-A947-70E740481C1C}">
                <a14:useLocalDpi xmlns:a14="http://schemas.microsoft.com/office/drawing/2010/main"/>
              </a:ext>
            </a:extLst>
          </a:blip>
          <a:srcRect/>
          <a:stretch/>
        </p:blipFill>
        <p:spPr bwMode="auto">
          <a:xfrm>
            <a:off x="1521087" y="2908300"/>
            <a:ext cx="9314927" cy="26562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77999" y="807544"/>
            <a:ext cx="8737601" cy="1822514"/>
          </a:xfrm>
        </p:spPr>
        <p:txBody>
          <a:bodyPr/>
          <a:lstStyle/>
          <a:p>
            <a:r>
              <a:rPr lang="en-US" dirty="0" smtClean="0"/>
              <a:t>We need to review ~30 days of proofs</a:t>
            </a:r>
            <a:endParaRPr lang="en-US" dirty="0"/>
          </a:p>
        </p:txBody>
      </p:sp>
    </p:spTree>
    <p:extLst>
      <p:ext uri="{BB962C8B-B14F-4D97-AF65-F5344CB8AC3E}">
        <p14:creationId xmlns:p14="http://schemas.microsoft.com/office/powerpoint/2010/main" val="3442198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30 days of proofs?</a:t>
            </a:r>
            <a:endParaRPr lang="en-US" dirty="0"/>
          </a:p>
        </p:txBody>
      </p:sp>
      <p:sp>
        <p:nvSpPr>
          <p:cNvPr id="3" name="Content Placeholder 2"/>
          <p:cNvSpPr>
            <a:spLocks noGrp="1"/>
          </p:cNvSpPr>
          <p:nvPr>
            <p:ph idx="1"/>
          </p:nvPr>
        </p:nvSpPr>
        <p:spPr/>
        <p:txBody>
          <a:bodyPr/>
          <a:lstStyle/>
          <a:p>
            <a:r>
              <a:rPr lang="en-US" dirty="0" smtClean="0"/>
              <a:t>Gross income on paychecks that cover less than a month are more likely to vary. By reviewing multiple paychecks we are more likely to get an accurate picture of their actual income.</a:t>
            </a:r>
          </a:p>
          <a:p>
            <a:r>
              <a:rPr lang="en-US" dirty="0" smtClean="0"/>
              <a:t>This is different than using “conversion” factors to estimate monthly income based on paychecks for shorter time periods.</a:t>
            </a:r>
          </a:p>
          <a:p>
            <a:r>
              <a:rPr lang="en-US" dirty="0" smtClean="0"/>
              <a:t>You will enter an average amount from the proofs reviewed in the amount field in TWIST and use the interval from the paycheck.</a:t>
            </a:r>
          </a:p>
        </p:txBody>
      </p:sp>
      <p:pic>
        <p:nvPicPr>
          <p:cNvPr id="1026" name="Picture 2" descr="https://pixabay.com/static/uploads/photo/2015/08/29/18/18/rose-913309_960_720.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299471" y="637645"/>
            <a:ext cx="1265993" cy="1919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70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271" y="952701"/>
            <a:ext cx="8051798" cy="1303867"/>
          </a:xfrm>
        </p:spPr>
        <p:txBody>
          <a:bodyPr>
            <a:normAutofit fontScale="90000"/>
          </a:bodyPr>
          <a:lstStyle/>
          <a:p>
            <a:r>
              <a:rPr lang="en-US" dirty="0" smtClean="0"/>
              <a:t>How many pay stubs does that mean I need to review?</a:t>
            </a:r>
            <a:endParaRPr lang="en-US" dirty="0"/>
          </a:p>
        </p:txBody>
      </p:sp>
      <p:sp>
        <p:nvSpPr>
          <p:cNvPr id="5" name="Text Placeholder 4"/>
          <p:cNvSpPr>
            <a:spLocks noGrp="1"/>
          </p:cNvSpPr>
          <p:nvPr>
            <p:ph type="body" idx="1"/>
          </p:nvPr>
        </p:nvSpPr>
        <p:spPr/>
        <p:txBody>
          <a:bodyPr/>
          <a:lstStyle/>
          <a:p>
            <a:r>
              <a:rPr lang="en-US" dirty="0" smtClean="0"/>
              <a:t>For this income interval:</a:t>
            </a:r>
            <a:endParaRPr lang="en-US" dirty="0"/>
          </a:p>
        </p:txBody>
      </p:sp>
      <p:sp>
        <p:nvSpPr>
          <p:cNvPr id="6" name="Content Placeholder 5"/>
          <p:cNvSpPr>
            <a:spLocks noGrp="1"/>
          </p:cNvSpPr>
          <p:nvPr>
            <p:ph sz="half" idx="2"/>
          </p:nvPr>
        </p:nvSpPr>
        <p:spPr/>
        <p:txBody>
          <a:bodyPr/>
          <a:lstStyle/>
          <a:p>
            <a:r>
              <a:rPr lang="en-US" dirty="0" smtClean="0"/>
              <a:t>Monthly</a:t>
            </a:r>
          </a:p>
          <a:p>
            <a:r>
              <a:rPr lang="en-US" dirty="0" smtClean="0"/>
              <a:t>Twice a month</a:t>
            </a:r>
          </a:p>
          <a:p>
            <a:r>
              <a:rPr lang="en-US" dirty="0" smtClean="0"/>
              <a:t>Every 2 weeks</a:t>
            </a:r>
          </a:p>
          <a:p>
            <a:r>
              <a:rPr lang="en-US" dirty="0" smtClean="0"/>
              <a:t>Weekly</a:t>
            </a:r>
            <a:endParaRPr lang="en-US" dirty="0"/>
          </a:p>
        </p:txBody>
      </p:sp>
      <p:sp>
        <p:nvSpPr>
          <p:cNvPr id="7" name="Text Placeholder 6"/>
          <p:cNvSpPr>
            <a:spLocks noGrp="1"/>
          </p:cNvSpPr>
          <p:nvPr>
            <p:ph type="body" sz="quarter" idx="3"/>
          </p:nvPr>
        </p:nvSpPr>
        <p:spPr/>
        <p:txBody>
          <a:bodyPr/>
          <a:lstStyle/>
          <a:p>
            <a:r>
              <a:rPr lang="en-US" dirty="0" smtClean="0"/>
              <a:t>You need to see this many stubs</a:t>
            </a:r>
            <a:endParaRPr lang="en-US" dirty="0"/>
          </a:p>
        </p:txBody>
      </p:sp>
      <p:sp>
        <p:nvSpPr>
          <p:cNvPr id="8" name="Content Placeholder 7"/>
          <p:cNvSpPr>
            <a:spLocks noGrp="1"/>
          </p:cNvSpPr>
          <p:nvPr>
            <p:ph sz="quarter" idx="4"/>
          </p:nvPr>
        </p:nvSpPr>
        <p:spPr>
          <a:xfrm>
            <a:off x="6180670" y="3224739"/>
            <a:ext cx="4718304" cy="2632605"/>
          </a:xfrm>
        </p:spPr>
        <p:txBody>
          <a:bodyPr/>
          <a:lstStyle/>
          <a:p>
            <a:pPr marL="0" indent="0">
              <a:buNone/>
            </a:pPr>
            <a:r>
              <a:rPr lang="en-US" dirty="0" smtClean="0"/>
              <a:t>1 pay stub</a:t>
            </a:r>
          </a:p>
          <a:p>
            <a:pPr marL="0" indent="0">
              <a:buNone/>
            </a:pPr>
            <a:r>
              <a:rPr lang="en-US" dirty="0" smtClean="0"/>
              <a:t>2 pay stubs</a:t>
            </a:r>
          </a:p>
          <a:p>
            <a:pPr marL="0" indent="0">
              <a:buNone/>
            </a:pPr>
            <a:r>
              <a:rPr lang="en-US" dirty="0" smtClean="0"/>
              <a:t>2 pay stubs</a:t>
            </a:r>
          </a:p>
          <a:p>
            <a:pPr marL="0" indent="0">
              <a:buNone/>
            </a:pPr>
            <a:r>
              <a:rPr lang="en-US" dirty="0" smtClean="0"/>
              <a:t>4 pay stubs</a:t>
            </a:r>
            <a:endParaRPr lang="en-US" dirty="0"/>
          </a:p>
        </p:txBody>
      </p:sp>
      <p:pic>
        <p:nvPicPr>
          <p:cNvPr id="2052" name="Picture 4" descr="https://upload.wikimedia.org/wikipedia/commons/c/c7/Roses_Boutons_FR_201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501324" y="3414717"/>
            <a:ext cx="2461150" cy="2461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a:xfrm flipV="1">
            <a:off x="2909233" y="3466175"/>
            <a:ext cx="3194304"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492500" y="3977745"/>
            <a:ext cx="2624670" cy="13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54552" y="4504931"/>
            <a:ext cx="2449918" cy="10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895600" y="5003801"/>
            <a:ext cx="3194304" cy="25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03311" y="2978015"/>
            <a:ext cx="1300226" cy="2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0646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https://www.oregon.gov/oha/PH/HEALTHYPEOPLEFAMILIES/WIC/Documents/mixed-basket-part3.pptx</Url>
      <Description>Mixed Basket inservice - calculating income</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f144fd3f-61b7-45a4-a8a5-a00a4ffd3675" xsi:nil="true"/>
    <DocumentExpirationDate xmlns="59da1016-2a1b-4f8a-9768-d7a4932f6f16">2018-12-31T08:00:00+00:00</DocumentExpirationDate>
    <IATopic xmlns="59da1016-2a1b-4f8a-9768-d7a4932f6f16">Public Health - Providers and Partners</IATopic>
    <Meta_x0020_Keywords xmlns="f144fd3f-61b7-45a4-a8a5-a00a4ffd36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ED7C3B-626A-4E26-931F-CCED78A509EB}"/>
</file>

<file path=customXml/itemProps2.xml><?xml version="1.0" encoding="utf-8"?>
<ds:datastoreItem xmlns:ds="http://schemas.openxmlformats.org/officeDocument/2006/customXml" ds:itemID="{0526F893-9B1F-4B8C-9D33-A6B6DDC1C7C9}"/>
</file>

<file path=customXml/itemProps3.xml><?xml version="1.0" encoding="utf-8"?>
<ds:datastoreItem xmlns:ds="http://schemas.openxmlformats.org/officeDocument/2006/customXml" ds:itemID="{69116F18-6CE1-4F04-8827-30245F71967A}"/>
</file>

<file path=docProps/app.xml><?xml version="1.0" encoding="utf-8"?>
<Properties xmlns="http://schemas.openxmlformats.org/officeDocument/2006/extended-properties" xmlns:vt="http://schemas.openxmlformats.org/officeDocument/2006/docPropsVTypes">
  <Template>Organic</Template>
  <TotalTime>1423</TotalTime>
  <Words>1495</Words>
  <Application>Microsoft Office PowerPoint</Application>
  <PresentationFormat>Widescreen</PresentationFormat>
  <Paragraphs>154</Paragraphs>
  <Slides>34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Garamond</vt:lpstr>
      <vt:lpstr>Organic</vt:lpstr>
      <vt:lpstr>Mixed Basket</vt:lpstr>
      <vt:lpstr>Part 3: Calculating Income</vt:lpstr>
      <vt:lpstr>Determining income eligibility can be a thorny issue.</vt:lpstr>
      <vt:lpstr>It takes skill to get to the heart of the story</vt:lpstr>
      <vt:lpstr>PowerPoint Presentation</vt:lpstr>
      <vt:lpstr>Let’s look at the newest details</vt:lpstr>
      <vt:lpstr>We need to review ~30 days of proofs</vt:lpstr>
      <vt:lpstr>Why do we need 30 days of proofs?</vt:lpstr>
      <vt:lpstr>How many pay stubs does that mean I need to review?</vt:lpstr>
      <vt:lpstr>Then what do I enter in TWIST?</vt:lpstr>
      <vt:lpstr>Examples of the math</vt:lpstr>
      <vt:lpstr>PowerPoint Presentation</vt:lpstr>
      <vt:lpstr>Use the “Averaging” button on the “Income Eligibility” tab in TWIST</vt:lpstr>
      <vt:lpstr>PowerPoint Presentation</vt:lpstr>
      <vt:lpstr>Remember – we don’t have to see proof of income if the family is adjunctively eligible!</vt:lpstr>
      <vt:lpstr>Electronic review of proofs</vt:lpstr>
      <vt:lpstr>What are the options if they don’t bring all the proofs needed (e.g. 30 days worth)?</vt:lpstr>
      <vt:lpstr>After the appointment: electronic review Caution required!</vt:lpstr>
      <vt:lpstr>Making electronic review work</vt:lpstr>
      <vt:lpstr>Making electronic review work</vt:lpstr>
      <vt:lpstr>Selecting income intervals</vt:lpstr>
      <vt:lpstr>Why are income intervals changing?</vt:lpstr>
      <vt:lpstr>Income interval changes (starting 7/1/2016)</vt:lpstr>
      <vt:lpstr>Which interval should you use instead?</vt:lpstr>
      <vt:lpstr>What proofs can I use for annual income?</vt:lpstr>
      <vt:lpstr>12 months worth of proofs?!!</vt:lpstr>
      <vt:lpstr>Situations to use annual income</vt:lpstr>
      <vt:lpstr>Layoff or strikes</vt:lpstr>
      <vt:lpstr>What if the circumstances change?</vt:lpstr>
      <vt:lpstr>Documentation in TWIST</vt:lpstr>
      <vt:lpstr>And a bonus on reviewing identity</vt:lpstr>
      <vt:lpstr>Confirming identity </vt:lpstr>
      <vt:lpstr>PowerPoint Presentation</vt:lpstr>
      <vt:lpstr>For more information</vt:lpstr>
    </vt:vector>
  </TitlesOfParts>
  <Company>Oregon DHS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Mixed Basket inservice - calculating income</dc:title>
  <dc:creator>Oregon WIC Program</dc:creator>
  <cp:lastModifiedBy>Holly Wilkalis</cp:lastModifiedBy>
  <cp:revision>39</cp:revision>
  <dcterms:created xsi:type="dcterms:W3CDTF">2016-05-20T18:09:54Z</dcterms:created>
  <dcterms:modified xsi:type="dcterms:W3CDTF">2016-06-03T21:16:40Z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WorkflowChangePath">
    <vt:lpwstr>7a8214dd-047d-4ac3-b198-53133860870f,2;7a8214dd-047d-4ac3-b198-53133860870f,4;7a8214dd-047d-4ac3-b198-53133860870f,7;</vt:lpwstr>
  </property>
  <property fmtid="{D5CDD505-2E9C-101B-9397-08002B2CF9AE}" pid="4" name="Order">
    <vt:r8>113100</vt:r8>
  </property>
</Properties>
</file>