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jpeg" ContentType="image/jpeg"/>
  <Default Extension="emf" ContentType="image/x-emf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4" r:id="rId9"/>
    <p:sldId id="261" r:id="rId10"/>
    <p:sldId id="262" r:id="rId11"/>
    <p:sldId id="266" r:id="rId12"/>
    <p:sldId id="274" r:id="rId13"/>
    <p:sldId id="271" r:id="rId14"/>
    <p:sldId id="267" r:id="rId15"/>
    <p:sldId id="268" r:id="rId16"/>
    <p:sldId id="272" r:id="rId17"/>
    <p:sldId id="269" r:id="rId18"/>
    <p:sldId id="270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5" r:id="rId28"/>
    <p:sldId id="284" r:id="rId29"/>
    <p:sldId id="286" r:id="rId30"/>
    <p:sldId id="283" r:id="rId3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3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e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197A8C9-272E-4F04-A696-E4E293F74581}" type="datetimeFigureOut">
              <a:rPr lang="en-US" smtClean="0"/>
              <a:t>10/31/2011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BD0728C-1545-429D-8748-7114C59F49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8602AC1-2EB4-4D3F-8C2F-3973D6A94935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1512352-AAE1-4141-97B5-842042803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12352-AAE1-4141-97B5-84204280365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DEC1FD-3233-48BA-B5C6-963F225BEED8}" type="datetime1">
              <a:rPr lang="en-US" smtClean="0"/>
              <a:pPr/>
              <a:t>10/31/2011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C34EC-69F8-49E5-9C2A-BC3B34D34F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F12350-2113-4BAC-B024-FCA5DAD44432}" type="datetime1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C34EC-69F8-49E5-9C2A-BC3B34D34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D68DEE-E1EF-4163-ACC3-E916A21C8777}" type="datetime1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C34EC-69F8-49E5-9C2A-BC3B34D34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1609A7-98F1-453B-9283-F14A4CC9EBDD}" type="datetime1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C34EC-69F8-49E5-9C2A-BC3B34D34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4B205A-26C5-43B3-A049-E0694A09D1AF}" type="datetime1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C34EC-69F8-49E5-9C2A-BC3B34D34F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704C4C-B592-44A4-B919-BCB62E4C6088}" type="datetime1">
              <a:rPr lang="en-US" smtClean="0"/>
              <a:pPr/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C34EC-69F8-49E5-9C2A-BC3B34D34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47C9D7-CC8D-407A-AA14-79BE84870B19}" type="datetime1">
              <a:rPr lang="en-US" smtClean="0"/>
              <a:pPr/>
              <a:t>10/31/2011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C34EC-69F8-49E5-9C2A-BC3B34D34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1A5847-6957-4A4E-86CD-029F6FFDF5AA}" type="datetime1">
              <a:rPr lang="en-US" smtClean="0"/>
              <a:pPr/>
              <a:t>10/31/2011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C34EC-69F8-49E5-9C2A-BC3B34D34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4AA96E-0A64-44D4-91BE-1194E9929A30}" type="datetime1">
              <a:rPr lang="en-US" smtClean="0"/>
              <a:pPr/>
              <a:t>10/31/2011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C34EC-69F8-49E5-9C2A-BC3B34D34F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ED8DF9-C121-4859-ADE9-F09E5E6280F6}" type="datetime1">
              <a:rPr lang="en-US" smtClean="0"/>
              <a:pPr/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C34EC-69F8-49E5-9C2A-BC3B34D34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78729C-36E8-4CEB-9BCC-892FD8A82142}" type="datetime1">
              <a:rPr lang="en-US" smtClean="0"/>
              <a:pPr/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C34EC-69F8-49E5-9C2A-BC3B34D34F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DCAB055-DED9-4BA3-AA2A-D47DA322A3C3}" type="datetime1">
              <a:rPr lang="en-US" smtClean="0"/>
              <a:pPr/>
              <a:t>10/31/2011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B1C34EC-69F8-49E5-9C2A-BC3B34D34F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mailto:vernita.d.reyna@state.or.u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WIC </a:t>
            </a:r>
            <a:r>
              <a:rPr lang="en-US" dirty="0" err="1" smtClean="0"/>
              <a:t>Inservice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20980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Implementation of WHO growth charts</a:t>
            </a:r>
          </a:p>
          <a:p>
            <a:pPr algn="ctr"/>
            <a:r>
              <a:rPr lang="en-US" sz="3200" dirty="0" smtClean="0"/>
              <a:t> and related risks </a:t>
            </a:r>
          </a:p>
          <a:p>
            <a:pPr algn="ctr"/>
            <a:r>
              <a:rPr lang="en-US" sz="3200" dirty="0" smtClean="0"/>
              <a:t>for infants and children</a:t>
            </a:r>
            <a:endParaRPr lang="en-US" sz="3200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029200" y="3581400"/>
            <a:ext cx="3429000" cy="2743200"/>
            <a:chOff x="192" y="288"/>
            <a:chExt cx="5376" cy="3759"/>
          </a:xfrm>
        </p:grpSpPr>
        <p:graphicFrame>
          <p:nvGraphicFramePr>
            <p:cNvPr id="5" name="Object 13"/>
            <p:cNvGraphicFramePr>
              <a:graphicFrameLocks noChangeAspect="1"/>
            </p:cNvGraphicFramePr>
            <p:nvPr/>
          </p:nvGraphicFramePr>
          <p:xfrm>
            <a:off x="192" y="957"/>
            <a:ext cx="5376" cy="3090"/>
          </p:xfrm>
          <a:graphic>
            <a:graphicData uri="http://schemas.openxmlformats.org/presentationml/2006/ole">
              <p:oleObj spid="_x0000_s1026" name="Chart" r:id="rId4" imgW="6991418" imgH="4019584" progId="MSGraph.Chart.8">
                <p:embed followColorScheme="textAndBackground"/>
              </p:oleObj>
            </a:graphicData>
          </a:graphic>
        </p:graphicFrame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816" y="288"/>
              <a:ext cx="4203" cy="3456"/>
              <a:chOff x="816" y="288"/>
              <a:chExt cx="4203" cy="3456"/>
            </a:xfrm>
          </p:grpSpPr>
          <p:graphicFrame>
            <p:nvGraphicFramePr>
              <p:cNvPr id="7" name="Object 15"/>
              <p:cNvGraphicFramePr>
                <a:graphicFrameLocks noChangeAspect="1"/>
              </p:cNvGraphicFramePr>
              <p:nvPr/>
            </p:nvGraphicFramePr>
            <p:xfrm>
              <a:off x="816" y="2834"/>
              <a:ext cx="1106" cy="910"/>
            </p:xfrm>
            <a:graphic>
              <a:graphicData uri="http://schemas.openxmlformats.org/presentationml/2006/ole">
                <p:oleObj spid="_x0000_s1027" name="Clip" r:id="rId5" imgW="1438200" imgH="1185480" progId="">
                  <p:embed/>
                </p:oleObj>
              </a:graphicData>
            </a:graphic>
          </p:graphicFrame>
          <p:graphicFrame>
            <p:nvGraphicFramePr>
              <p:cNvPr id="8" name="Object 16"/>
              <p:cNvGraphicFramePr>
                <a:graphicFrameLocks noChangeAspect="1"/>
              </p:cNvGraphicFramePr>
              <p:nvPr/>
            </p:nvGraphicFramePr>
            <p:xfrm>
              <a:off x="1584" y="2016"/>
              <a:ext cx="696" cy="720"/>
            </p:xfrm>
            <a:graphic>
              <a:graphicData uri="http://schemas.openxmlformats.org/presentationml/2006/ole">
                <p:oleObj spid="_x0000_s1028" name="Clip" r:id="rId6" imgW="982440" imgH="1017360" progId="">
                  <p:embed/>
                </p:oleObj>
              </a:graphicData>
            </a:graphic>
          </p:graphicFrame>
          <p:graphicFrame>
            <p:nvGraphicFramePr>
              <p:cNvPr id="9" name="Object 18"/>
              <p:cNvGraphicFramePr>
                <a:graphicFrameLocks noChangeAspect="1"/>
              </p:cNvGraphicFramePr>
              <p:nvPr/>
            </p:nvGraphicFramePr>
            <p:xfrm>
              <a:off x="3582" y="1344"/>
              <a:ext cx="564" cy="1824"/>
            </p:xfrm>
            <a:graphic>
              <a:graphicData uri="http://schemas.openxmlformats.org/presentationml/2006/ole">
                <p:oleObj spid="_x0000_s1029" name="Clip" r:id="rId7" imgW="726840" imgH="2349000" progId="">
                  <p:embed/>
                </p:oleObj>
              </a:graphicData>
            </a:graphic>
          </p:graphicFrame>
          <p:graphicFrame>
            <p:nvGraphicFramePr>
              <p:cNvPr id="10" name="Object 19"/>
              <p:cNvGraphicFramePr>
                <a:graphicFrameLocks noChangeAspect="1"/>
              </p:cNvGraphicFramePr>
              <p:nvPr/>
            </p:nvGraphicFramePr>
            <p:xfrm>
              <a:off x="4272" y="288"/>
              <a:ext cx="747" cy="1331"/>
            </p:xfrm>
            <a:graphic>
              <a:graphicData uri="http://schemas.openxmlformats.org/presentationml/2006/ole">
                <p:oleObj spid="_x0000_s1030" name="Clip" r:id="rId8" imgW="973440" imgH="1734120" progId="">
                  <p:embed/>
                </p:oleObj>
              </a:graphicData>
            </a:graphic>
          </p:graphicFrame>
        </p:grp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34EC-69F8-49E5-9C2A-BC3B34D34F8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77962"/>
          </a:xfrm>
        </p:spPr>
        <p:txBody>
          <a:bodyPr>
            <a:normAutofit/>
          </a:bodyPr>
          <a:lstStyle/>
          <a:p>
            <a:r>
              <a:rPr lang="en-GB" altLang="ko-KR" sz="3600" dirty="0" smtClean="0">
                <a:solidFill>
                  <a:schemeClr val="tx2"/>
                </a:solidFill>
                <a:ea typeface="굴림"/>
                <a:cs typeface="굴림"/>
              </a:rPr>
              <a:t>Growth patterns from birth to 24 months from the 6 WHO countries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76400" y="1600201"/>
            <a:ext cx="6477000" cy="487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34EC-69F8-49E5-9C2A-BC3B34D34F8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Recommendations for the U.S.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 Academy of Pediatrics (AAP), National Institutes of Health (NIH) and CDC recommend national use of     WHO charts from birth to 2 years and continued use of the CDC charts from 2 to 20 years</a:t>
            </a:r>
          </a:p>
          <a:p>
            <a:endParaRPr lang="en-US" dirty="0" smtClean="0"/>
          </a:p>
          <a:p>
            <a:r>
              <a:rPr lang="en-US" dirty="0" smtClean="0"/>
              <a:t>USDA accepts recommendation for WIC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34EC-69F8-49E5-9C2A-BC3B34D34F8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Oregon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WHO charts added to TWIST in    December 2011</a:t>
            </a:r>
          </a:p>
          <a:p>
            <a:endParaRPr lang="en-US" sz="1000" dirty="0" smtClean="0"/>
          </a:p>
          <a:p>
            <a:r>
              <a:rPr lang="en-US" dirty="0" smtClean="0"/>
              <a:t>TWIST will continue to select and plot the appropriate charts for age:</a:t>
            </a:r>
          </a:p>
          <a:p>
            <a:endParaRPr lang="en-US" sz="800" dirty="0" smtClean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WHO for children from birth to 2 years of age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CDC BMI charts for children from 2 to 5 years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CDC weight for length charts for children from 2 to 3 years if they cannot be measured standing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34EC-69F8-49E5-9C2A-BC3B34D34F8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Differences between Charts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/>
              <a:t>WHO growth standards measured healthy children under optimal conditions so more extreme cutoffs are appropriate for children measured on WHO graphs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dirty="0" smtClean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/>
              <a:t>New cutoffs at the 2</a:t>
            </a:r>
            <a:r>
              <a:rPr lang="en-US" baseline="30000" dirty="0" smtClean="0"/>
              <a:t>nd</a:t>
            </a:r>
            <a:r>
              <a:rPr lang="en-US" dirty="0" smtClean="0"/>
              <a:t> and 98</a:t>
            </a:r>
            <a:r>
              <a:rPr lang="en-US" baseline="30000" dirty="0" smtClean="0"/>
              <a:t>th</a:t>
            </a:r>
            <a:r>
              <a:rPr lang="en-US" dirty="0" smtClean="0"/>
              <a:t>  percentiles on WHO graphs</a:t>
            </a:r>
          </a:p>
          <a:p>
            <a:pPr>
              <a:lnSpc>
                <a:spcPct val="90000"/>
              </a:lnSpc>
            </a:pPr>
            <a:endParaRPr lang="en-US" sz="1050" dirty="0" smtClean="0"/>
          </a:p>
          <a:p>
            <a:pPr>
              <a:lnSpc>
                <a:spcPct val="90000"/>
              </a:lnSpc>
            </a:pPr>
            <a:endParaRPr lang="en-US" sz="1050" dirty="0" smtClean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/>
              <a:t>Continue to use 5</a:t>
            </a:r>
            <a:r>
              <a:rPr lang="en-US" baseline="30000" dirty="0" smtClean="0"/>
              <a:t>th</a:t>
            </a:r>
            <a:r>
              <a:rPr lang="en-US" dirty="0" smtClean="0"/>
              <a:t> and 95</a:t>
            </a:r>
            <a:r>
              <a:rPr lang="en-US" baseline="30000" dirty="0" smtClean="0"/>
              <a:t>th</a:t>
            </a:r>
            <a:r>
              <a:rPr lang="en-US" dirty="0" smtClean="0"/>
              <a:t> percentiles on CDC growth charts for older children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34EC-69F8-49E5-9C2A-BC3B34D34F8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Differences between Charts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dirty="0" smtClean="0"/>
              <a:t>Fewer infants would be below 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percentile on WHO </a:t>
            </a:r>
            <a:r>
              <a:rPr lang="en-US" sz="2800" u="sng" dirty="0" smtClean="0"/>
              <a:t>weight-for-age</a:t>
            </a:r>
            <a:r>
              <a:rPr lang="en-US" sz="2800" dirty="0" smtClean="0"/>
              <a:t> charts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smtClean="0"/>
              <a:t>Fewer children will be identified as underweight or Failure to Thrive (FTT) especially from 6 to 23 months 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dirty="0" smtClean="0"/>
              <a:t>More infants would be above 95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percentile on WHO </a:t>
            </a:r>
            <a:r>
              <a:rPr lang="en-US" sz="2800" u="sng" dirty="0" smtClean="0"/>
              <a:t>weight-for-length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smtClean="0"/>
              <a:t>Formula-fed infants tend to gain weight more rapidly after 3 months and could be identified as overweight.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en-US" sz="2800" dirty="0" smtClean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dirty="0" smtClean="0"/>
              <a:t>More infants would be below 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percentile on WHO </a:t>
            </a:r>
            <a:r>
              <a:rPr lang="en-US" sz="2800" u="sng" dirty="0" smtClean="0"/>
              <a:t>length-for- age</a:t>
            </a:r>
            <a:r>
              <a:rPr lang="en-US" sz="2800" dirty="0" smtClean="0"/>
              <a:t> charts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34EC-69F8-49E5-9C2A-BC3B34D34F8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ko-KR" sz="3200" dirty="0" smtClean="0">
                <a:ea typeface="굴림"/>
                <a:cs typeface="굴림"/>
              </a:rPr>
              <a:t>Comparison of WHO with CDC </a:t>
            </a:r>
            <a:br>
              <a:rPr lang="en-GB" altLang="ko-KR" sz="3200" dirty="0" smtClean="0">
                <a:ea typeface="굴림"/>
                <a:cs typeface="굴림"/>
              </a:rPr>
            </a:br>
            <a:r>
              <a:rPr lang="en-GB" altLang="ko-KR" sz="3200" dirty="0" smtClean="0">
                <a:ea typeface="굴림"/>
                <a:cs typeface="굴림"/>
              </a:rPr>
              <a:t>Weight-for-Age Percentiles for Boys</a:t>
            </a:r>
            <a:endParaRPr lang="en-US" sz="320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idx="1"/>
          </p:nvPr>
        </p:nvGraphicFramePr>
        <p:xfrm>
          <a:off x="1435100" y="1786646"/>
          <a:ext cx="7499350" cy="4122907"/>
        </p:xfrm>
        <a:graphic>
          <a:graphicData uri="http://schemas.openxmlformats.org/presentationml/2006/ole">
            <p:oleObj spid="_x0000_s2050" name="Chart" r:id="rId3" imgW="8229600" imgH="4524506" progId="MSGraph.Chart.8">
              <p:embed followColorScheme="full"/>
            </p:oleObj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19800" y="3886200"/>
            <a:ext cx="1968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/>
              <a:t>CDC:  Dotted lines</a:t>
            </a:r>
          </a:p>
          <a:p>
            <a:r>
              <a:rPr lang="en-US" sz="1600" b="1" dirty="0"/>
              <a:t>WHO:  Solid lines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34EC-69F8-49E5-9C2A-BC3B34D34F8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the following growth charts for Sally</a:t>
            </a:r>
          </a:p>
          <a:p>
            <a:r>
              <a:rPr lang="en-US" dirty="0" smtClean="0"/>
              <a:t>What are the differences between the CDC and WHO charts?</a:t>
            </a:r>
          </a:p>
        </p:txBody>
      </p:sp>
      <p:pic>
        <p:nvPicPr>
          <p:cNvPr id="4" name="Picture 23" descr="pic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10400" y="3810000"/>
            <a:ext cx="16462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34EC-69F8-49E5-9C2A-BC3B34D34F8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Three weight measurements for Sally plotted on the current CDC chart…</a:t>
            </a:r>
            <a:endParaRPr lang="en-US" sz="2800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ph idx="1"/>
          </p:nvPr>
        </p:nvGraphicFramePr>
        <p:xfrm>
          <a:off x="1807154" y="1447800"/>
          <a:ext cx="6755242" cy="4800600"/>
        </p:xfrm>
        <a:graphic>
          <a:graphicData uri="http://schemas.openxmlformats.org/presentationml/2006/ole">
            <p:oleObj spid="_x0000_s3074" name="Chart" r:id="rId3" imgW="8229600" imgH="5848337" progId="MSGraph.Chart.8">
              <p:embed followColorScheme="full"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34EC-69F8-49E5-9C2A-BC3B34D34F8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same three weight measurements for Sally plotted on the new WHO charts…</a:t>
            </a:r>
            <a:endParaRPr lang="en-US" sz="2800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ph idx="1"/>
          </p:nvPr>
        </p:nvGraphicFramePr>
        <p:xfrm>
          <a:off x="1807154" y="1447800"/>
          <a:ext cx="6755242" cy="4800600"/>
        </p:xfrm>
        <a:graphic>
          <a:graphicData uri="http://schemas.openxmlformats.org/presentationml/2006/ole">
            <p:oleObj spid="_x0000_s4098" name="Chart" r:id="rId3" imgW="8229600" imgH="5848337" progId="MSGraph.Chart.8">
              <p:embed followColorScheme="full"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34EC-69F8-49E5-9C2A-BC3B34D34F8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WIC Risk Changes based on</a:t>
            </a:r>
            <a:br>
              <a:rPr lang="en-US" sz="4400" dirty="0" smtClean="0"/>
            </a:br>
            <a:r>
              <a:rPr lang="en-US" sz="4400" dirty="0" smtClean="0"/>
              <a:t>the WHO Growth Charts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438400"/>
            <a:ext cx="7498080" cy="4800600"/>
          </a:xfrm>
        </p:spPr>
        <p:txBody>
          <a:bodyPr/>
          <a:lstStyle/>
          <a:p>
            <a:r>
              <a:rPr lang="en-US" dirty="0" smtClean="0"/>
              <a:t>TWIST will continue to auto assign risks based on information entered  on the medical data screen</a:t>
            </a:r>
            <a:endParaRPr lang="en-US" dirty="0"/>
          </a:p>
        </p:txBody>
      </p:sp>
      <p:pic>
        <p:nvPicPr>
          <p:cNvPr id="4" name="Picture 11" descr="MPj04223030000[1]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57800" y="4191000"/>
            <a:ext cx="2744788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34EC-69F8-49E5-9C2A-BC3B34D34F8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Growth charts are a key tool used to interpret growth measurements</a:t>
            </a:r>
          </a:p>
          <a:p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29000" y="2743200"/>
            <a:ext cx="282733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34EC-69F8-49E5-9C2A-BC3B34D34F8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103 Underweight </a:t>
            </a:r>
            <a:br>
              <a:rPr lang="en-US" sz="4400" dirty="0" smtClean="0"/>
            </a:br>
            <a:r>
              <a:rPr lang="en-US" sz="4400" dirty="0" smtClean="0"/>
              <a:t>(Infants and Children)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b="1" dirty="0" smtClean="0"/>
              <a:t>Underweight </a:t>
            </a:r>
            <a:r>
              <a:rPr lang="en-US" sz="2400" dirty="0" smtClean="0"/>
              <a:t>	</a:t>
            </a:r>
          </a:p>
          <a:p>
            <a:pPr lvl="1"/>
            <a:r>
              <a:rPr lang="en-US" sz="2400" dirty="0" smtClean="0"/>
              <a:t>Birth to &lt; 24 months 	</a:t>
            </a:r>
          </a:p>
          <a:p>
            <a:pPr lvl="2"/>
            <a:r>
              <a:rPr lang="en-US" b="1" dirty="0" smtClean="0">
                <a:solidFill>
                  <a:srgbClr val="00B050"/>
                </a:solidFill>
              </a:rPr>
              <a:t>New!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≤ 2nd percentile weight-for-length </a:t>
            </a:r>
          </a:p>
          <a:p>
            <a:pPr lvl="1"/>
            <a:r>
              <a:rPr lang="en-US" sz="2400" dirty="0" smtClean="0"/>
              <a:t>2-5 years 	</a:t>
            </a:r>
          </a:p>
          <a:p>
            <a:pPr lvl="2"/>
            <a:r>
              <a:rPr lang="en-US" b="1" dirty="0" smtClean="0">
                <a:solidFill>
                  <a:srgbClr val="00B050"/>
                </a:solidFill>
              </a:rPr>
              <a:t>New!</a:t>
            </a:r>
            <a:r>
              <a:rPr lang="en-US" dirty="0" smtClean="0"/>
              <a:t> ≤ 5th percentile Body Mass Index (BMI)-for-age </a:t>
            </a:r>
            <a:r>
              <a:rPr lang="en-US" sz="2000" dirty="0" smtClean="0"/>
              <a:t>	</a:t>
            </a:r>
          </a:p>
          <a:p>
            <a:r>
              <a:rPr lang="en-US" sz="2400" b="1" dirty="0" smtClean="0"/>
              <a:t>At Risk of Underweight </a:t>
            </a:r>
            <a:r>
              <a:rPr lang="en-US" sz="2400" dirty="0" smtClean="0"/>
              <a:t>	</a:t>
            </a:r>
          </a:p>
          <a:p>
            <a:pPr lvl="1"/>
            <a:r>
              <a:rPr lang="en-US" sz="2400" dirty="0" smtClean="0"/>
              <a:t>Birth to &lt; 24 months 	</a:t>
            </a:r>
          </a:p>
          <a:p>
            <a:pPr lvl="2"/>
            <a:r>
              <a:rPr lang="en-US" b="1" dirty="0" smtClean="0">
                <a:solidFill>
                  <a:srgbClr val="00B050"/>
                </a:solidFill>
              </a:rPr>
              <a:t>New!</a:t>
            </a:r>
            <a:r>
              <a:rPr lang="en-US" dirty="0" smtClean="0"/>
              <a:t> &gt; 2nd percentile and ≤ 5th percentile weight-for-length</a:t>
            </a:r>
          </a:p>
          <a:p>
            <a:pPr lvl="1"/>
            <a:r>
              <a:rPr lang="en-US" sz="2400" dirty="0" smtClean="0"/>
              <a:t>2-5 years 	</a:t>
            </a:r>
          </a:p>
          <a:p>
            <a:pPr lvl="2"/>
            <a:r>
              <a:rPr lang="en-US" b="1" dirty="0" smtClean="0">
                <a:solidFill>
                  <a:srgbClr val="00B050"/>
                </a:solidFill>
              </a:rPr>
              <a:t>New!</a:t>
            </a:r>
            <a:r>
              <a:rPr lang="en-US" dirty="0" smtClean="0"/>
              <a:t> &gt;5th percentile and ≤ 10th percentile BMI-for-age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34EC-69F8-49E5-9C2A-BC3B34D34F8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High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With WHO charts,  fewer children will be assigned the underweight risk. 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When it is assigned,  this indicates a significant issue with weight.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B050"/>
                </a:solidFill>
              </a:rPr>
              <a:t>New! </a:t>
            </a:r>
            <a:r>
              <a:rPr lang="en-US" dirty="0" smtClean="0"/>
              <a:t>TWIST will assign a </a:t>
            </a:r>
            <a:r>
              <a:rPr lang="en-US" b="1" dirty="0" smtClean="0"/>
              <a:t>high risk </a:t>
            </a:r>
            <a:r>
              <a:rPr lang="en-US" dirty="0" smtClean="0"/>
              <a:t>level to children </a:t>
            </a:r>
            <a:r>
              <a:rPr lang="en-US" smtClean="0"/>
              <a:t>with this </a:t>
            </a:r>
            <a:r>
              <a:rPr lang="en-US" dirty="0" smtClean="0"/>
              <a:t>underweight risk.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These children will need to be referred to  the WIC Nutritionist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34EC-69F8-49E5-9C2A-BC3B34D34F8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113 Overweight </a:t>
            </a:r>
            <a:br>
              <a:rPr lang="en-US" sz="4400" dirty="0" smtClean="0"/>
            </a:br>
            <a:r>
              <a:rPr lang="en-US" sz="4400" dirty="0" smtClean="0"/>
              <a:t>(Children 2-5 Years of Age)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0" y="2057400"/>
            <a:ext cx="7498080" cy="4800600"/>
          </a:xfrm>
        </p:spPr>
        <p:txBody>
          <a:bodyPr/>
          <a:lstStyle/>
          <a:p>
            <a:pPr>
              <a:defRPr/>
            </a:pPr>
            <a:r>
              <a:rPr lang="en-US" u="sng" dirty="0" smtClean="0"/>
              <a:t>2-5 years</a:t>
            </a:r>
            <a:r>
              <a:rPr lang="en-US" dirty="0" smtClean="0"/>
              <a:t>: </a:t>
            </a:r>
            <a:r>
              <a:rPr lang="en-US" sz="3600" dirty="0" smtClean="0"/>
              <a:t>  </a:t>
            </a:r>
            <a:r>
              <a:rPr lang="en-US" dirty="0" smtClean="0"/>
              <a:t>≥ 95th percentile BMI or weight-for-stature </a:t>
            </a:r>
          </a:p>
          <a:p>
            <a:pPr>
              <a:defRPr/>
            </a:pPr>
            <a:r>
              <a:rPr lang="en-US" dirty="0" smtClean="0"/>
              <a:t>Medium risk level</a:t>
            </a:r>
          </a:p>
          <a:p>
            <a:pPr>
              <a:defRPr/>
            </a:pPr>
            <a:r>
              <a:rPr lang="en-US" b="1" dirty="0" smtClean="0">
                <a:solidFill>
                  <a:srgbClr val="00B050"/>
                </a:solidFill>
              </a:rPr>
              <a:t>New!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Only standing height measurements may be used                    to assign this risk</a:t>
            </a:r>
          </a:p>
          <a:p>
            <a:pPr>
              <a:defRPr/>
            </a:pPr>
            <a:r>
              <a:rPr lang="en-US" b="1" dirty="0" smtClean="0">
                <a:solidFill>
                  <a:srgbClr val="00B050"/>
                </a:solidFill>
              </a:rPr>
              <a:t>New!</a:t>
            </a:r>
            <a:r>
              <a:rPr lang="en-US" b="1" dirty="0" smtClean="0"/>
              <a:t> </a:t>
            </a:r>
            <a:r>
              <a:rPr lang="en-US" dirty="0" smtClean="0"/>
              <a:t>Risk title changed from “Monitor Weight”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34EC-69F8-49E5-9C2A-BC3B34D34F8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114 At Risk of Overweight </a:t>
            </a:r>
            <a:br>
              <a:rPr lang="en-US" sz="4400" dirty="0" smtClean="0"/>
            </a:br>
            <a:r>
              <a:rPr lang="en-US" sz="4400" dirty="0" smtClean="0"/>
              <a:t>(Children 2- 5 years of age)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362200"/>
            <a:ext cx="7498080" cy="4800600"/>
          </a:xfrm>
        </p:spPr>
        <p:txBody>
          <a:bodyPr/>
          <a:lstStyle/>
          <a:p>
            <a:r>
              <a:rPr lang="en-US" u="sng" dirty="0" smtClean="0"/>
              <a:t>2 - 5 years</a:t>
            </a:r>
            <a:r>
              <a:rPr lang="en-US" dirty="0" smtClean="0"/>
              <a:t>: 	</a:t>
            </a:r>
          </a:p>
          <a:p>
            <a:pPr lvl="1"/>
            <a:r>
              <a:rPr lang="en-US" sz="3200" dirty="0" smtClean="0"/>
              <a:t>	≥85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and &lt; 95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percentile BMI for age or weight-for-stature </a:t>
            </a:r>
          </a:p>
          <a:p>
            <a:pPr lvl="1"/>
            <a:r>
              <a:rPr lang="en-US" sz="3200" b="1" dirty="0" smtClean="0">
                <a:solidFill>
                  <a:srgbClr val="00B050"/>
                </a:solidFill>
              </a:rPr>
              <a:t>New!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smtClean="0"/>
              <a:t>Only standing height measurements may be used to assign this risk</a:t>
            </a:r>
          </a:p>
          <a:p>
            <a:pPr lvl="1"/>
            <a:r>
              <a:rPr lang="en-US" sz="3200" dirty="0" smtClean="0"/>
              <a:t>Medium risk level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34EC-69F8-49E5-9C2A-BC3B34D34F8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676400"/>
            <a:ext cx="749808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115 High Weight for Length </a:t>
            </a:r>
            <a:br>
              <a:rPr lang="en-US" sz="4400" dirty="0" smtClean="0"/>
            </a:br>
            <a:r>
              <a:rPr lang="en-US" sz="3600" dirty="0" smtClean="0"/>
              <a:t>(Infants and Children &lt; 24 Months of Age)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276600"/>
            <a:ext cx="7498080" cy="4800600"/>
          </a:xfrm>
        </p:spPr>
        <p:txBody>
          <a:bodyPr/>
          <a:lstStyle/>
          <a:p>
            <a:pPr>
              <a:defRPr/>
            </a:pPr>
            <a:r>
              <a:rPr lang="en-US" u="sng" dirty="0" smtClean="0"/>
              <a:t>Birth to &lt; 24 months</a:t>
            </a:r>
            <a:r>
              <a:rPr lang="en-US" dirty="0" smtClean="0"/>
              <a:t>:                             ≥98</a:t>
            </a:r>
            <a:r>
              <a:rPr lang="en-US" baseline="30000" dirty="0" smtClean="0"/>
              <a:t>th</a:t>
            </a:r>
            <a:r>
              <a:rPr lang="en-US" dirty="0" smtClean="0"/>
              <a:t> percentile weight for length </a:t>
            </a:r>
          </a:p>
          <a:p>
            <a:r>
              <a:rPr lang="en-US" dirty="0" smtClean="0"/>
              <a:t>Medium risk level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33600" y="762000"/>
            <a:ext cx="563880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>
                <a:latin typeface="Arial" charset="0"/>
              </a:rPr>
              <a:t>NEW RISK!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34EC-69F8-49E5-9C2A-BC3B34D34F8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498080" cy="1676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121 Short Stature </a:t>
            </a:r>
            <a:br>
              <a:rPr lang="en-US" sz="4400" dirty="0" smtClean="0"/>
            </a:br>
            <a:r>
              <a:rPr lang="en-US" sz="3600" dirty="0" smtClean="0"/>
              <a:t>(Infants and Children)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057400"/>
            <a:ext cx="7498080" cy="4800600"/>
          </a:xfrm>
        </p:spPr>
        <p:txBody>
          <a:bodyPr>
            <a:normAutofit fontScale="92500" lnSpcReduction="10000"/>
          </a:bodyPr>
          <a:lstStyle/>
          <a:p>
            <a:pPr marL="0" lvl="1"/>
            <a:r>
              <a:rPr lang="en-US" sz="3200" b="1" dirty="0" smtClean="0"/>
              <a:t>Short stature</a:t>
            </a:r>
            <a:r>
              <a:rPr lang="en-US" sz="3200" dirty="0" smtClean="0"/>
              <a:t>:</a:t>
            </a:r>
          </a:p>
          <a:p>
            <a:pPr marL="0" lvl="1">
              <a:buFont typeface="Arial" pitchFamily="34" charset="0"/>
              <a:buChar char="•"/>
            </a:pPr>
            <a:r>
              <a:rPr lang="en-US" sz="3200" dirty="0" smtClean="0"/>
              <a:t>Birth to &lt; 24 months:                                 	</a:t>
            </a:r>
            <a:r>
              <a:rPr lang="en-US" sz="3200" b="1" dirty="0" smtClean="0">
                <a:solidFill>
                  <a:srgbClr val="00B050"/>
                </a:solidFill>
              </a:rPr>
              <a:t>New!</a:t>
            </a:r>
            <a:r>
              <a:rPr lang="en-US" sz="3200" dirty="0" smtClean="0"/>
              <a:t> &lt;2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percentile length/age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2-5 years: ≤ 5</a:t>
            </a:r>
            <a:r>
              <a:rPr lang="en-US" baseline="30000" dirty="0" smtClean="0"/>
              <a:t>th</a:t>
            </a:r>
            <a:r>
              <a:rPr lang="en-US" dirty="0" smtClean="0"/>
              <a:t> percentile stature/ age</a:t>
            </a:r>
          </a:p>
          <a:p>
            <a:endParaRPr lang="en-US" dirty="0" smtClean="0"/>
          </a:p>
          <a:p>
            <a:r>
              <a:rPr lang="en-US" b="1" dirty="0" smtClean="0"/>
              <a:t>At risk of short stature: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Birth to &lt; 24 months:                                 </a:t>
            </a:r>
            <a:r>
              <a:rPr lang="en-US" b="1" dirty="0" smtClean="0">
                <a:solidFill>
                  <a:srgbClr val="00B050"/>
                </a:solidFill>
              </a:rPr>
              <a:t>New!</a:t>
            </a:r>
            <a:r>
              <a:rPr lang="en-US" dirty="0" smtClean="0"/>
              <a:t> &gt; 2</a:t>
            </a:r>
            <a:r>
              <a:rPr lang="en-US" baseline="30000" dirty="0" smtClean="0"/>
              <a:t>nd</a:t>
            </a:r>
            <a:r>
              <a:rPr lang="en-US" dirty="0" smtClean="0"/>
              <a:t> to ≤ 5</a:t>
            </a:r>
            <a:r>
              <a:rPr lang="en-US" baseline="30000" dirty="0" smtClean="0"/>
              <a:t>th</a:t>
            </a:r>
            <a:r>
              <a:rPr lang="en-US" dirty="0" smtClean="0"/>
              <a:t> percentile length/ age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2-5 years: &gt;5</a:t>
            </a:r>
            <a:r>
              <a:rPr lang="en-US" baseline="30000" dirty="0" smtClean="0"/>
              <a:t>th</a:t>
            </a:r>
            <a:r>
              <a:rPr lang="en-US" dirty="0" smtClean="0"/>
              <a:t> to ≤10</a:t>
            </a:r>
            <a:r>
              <a:rPr lang="en-US" baseline="30000" dirty="0" smtClean="0"/>
              <a:t>th</a:t>
            </a:r>
            <a:r>
              <a:rPr lang="en-US" dirty="0" smtClean="0"/>
              <a:t> percentile stature/age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34EC-69F8-49E5-9C2A-BC3B34D34F8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828800"/>
            <a:ext cx="7498080" cy="1143000"/>
          </a:xfrm>
        </p:spPr>
        <p:txBody>
          <a:bodyPr/>
          <a:lstStyle/>
          <a:p>
            <a:r>
              <a:rPr lang="en-US" sz="4400" dirty="0" smtClean="0">
                <a:solidFill>
                  <a:schemeClr val="tx2"/>
                </a:solidFill>
              </a:rPr>
              <a:t>344 Thyroid Disorders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124200"/>
            <a:ext cx="7498080" cy="2971800"/>
          </a:xfrm>
        </p:spPr>
        <p:txBody>
          <a:bodyPr>
            <a:normAutofit fontScale="92500"/>
          </a:bodyPr>
          <a:lstStyle/>
          <a:p>
            <a:r>
              <a:rPr lang="en-US" smtClean="0"/>
              <a:t>Health care provider’s </a:t>
            </a:r>
            <a:r>
              <a:rPr lang="en-US" dirty="0" smtClean="0"/>
              <a:t>diagnosis of:</a:t>
            </a:r>
          </a:p>
          <a:p>
            <a:pPr lvl="1"/>
            <a:r>
              <a:rPr lang="en-US" dirty="0" smtClean="0"/>
              <a:t>Hyperthyroidism</a:t>
            </a:r>
          </a:p>
          <a:p>
            <a:pPr lvl="1"/>
            <a:r>
              <a:rPr lang="en-US" dirty="0" smtClean="0"/>
              <a:t>Hypothyroidism</a:t>
            </a:r>
          </a:p>
          <a:p>
            <a:pPr lvl="1"/>
            <a:r>
              <a:rPr lang="en-US" dirty="0" smtClean="0"/>
              <a:t>Congenital hyperthyroidism or hypothyroidism</a:t>
            </a:r>
          </a:p>
          <a:p>
            <a:pPr lvl="1"/>
            <a:r>
              <a:rPr lang="en-US" dirty="0" smtClean="0"/>
              <a:t>Postpartum </a:t>
            </a:r>
            <a:r>
              <a:rPr lang="en-US" dirty="0" err="1" smtClean="0"/>
              <a:t>thyroiditis</a:t>
            </a:r>
            <a:endParaRPr lang="en-US" dirty="0" smtClean="0"/>
          </a:p>
          <a:p>
            <a:r>
              <a:rPr lang="en-US" dirty="0" smtClean="0"/>
              <a:t>Medium risk level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09800" y="914400"/>
            <a:ext cx="5791200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i="1" dirty="0">
                <a:latin typeface="Arial" charset="0"/>
              </a:rPr>
              <a:t>NEW </a:t>
            </a:r>
            <a:r>
              <a:rPr lang="en-US" sz="2400" b="1" i="1" dirty="0" smtClean="0">
                <a:latin typeface="Arial" charset="0"/>
              </a:rPr>
              <a:t>RISK</a:t>
            </a:r>
            <a:endParaRPr lang="en-US" sz="2400" b="1" i="1" dirty="0">
              <a:latin typeface="Arial" charset="0"/>
            </a:endParaRPr>
          </a:p>
          <a:p>
            <a:pPr algn="ctr">
              <a:defRPr/>
            </a:pPr>
            <a:r>
              <a:rPr lang="en-US" b="1" i="1" dirty="0">
                <a:solidFill>
                  <a:srgbClr val="00B050"/>
                </a:solidFill>
                <a:latin typeface="Arial" charset="0"/>
              </a:rPr>
              <a:t>(Not related to growth charts!)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34EC-69F8-49E5-9C2A-BC3B34D34F8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together:</a:t>
            </a:r>
          </a:p>
          <a:p>
            <a:pPr lvl="1"/>
            <a:r>
              <a:rPr lang="en-US" sz="3200" dirty="0" smtClean="0"/>
              <a:t>What terms do you use when talking to parents about their children’s weight?</a:t>
            </a:r>
            <a:endParaRPr lang="en-US" sz="3200" dirty="0"/>
          </a:p>
        </p:txBody>
      </p:sp>
      <p:pic>
        <p:nvPicPr>
          <p:cNvPr id="5" name="Picture 4" descr="http://www.speechkids.com/img/babies-talkin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95600" y="3429000"/>
            <a:ext cx="3581400" cy="25400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34EC-69F8-49E5-9C2A-BC3B34D34F8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Talking about 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7498080" cy="5334000"/>
          </a:xfrm>
        </p:spPr>
        <p:txBody>
          <a:bodyPr/>
          <a:lstStyle/>
          <a:p>
            <a:r>
              <a:rPr lang="en-US" dirty="0" smtClean="0"/>
              <a:t>Use language that continues to avoid “obese” and “fat” labels</a:t>
            </a:r>
          </a:p>
          <a:p>
            <a:endParaRPr lang="en-US" dirty="0" smtClean="0"/>
          </a:p>
          <a:p>
            <a:r>
              <a:rPr lang="en-US" dirty="0" smtClean="0"/>
              <a:t>Consider use of supportive phrases such as monitor weight, watch weight gain, weight higher than average or weight above most children at that age etc.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34EC-69F8-49E5-9C2A-BC3B34D34F8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and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95400"/>
            <a:ext cx="7562088" cy="556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Summary of Risk Changes document</a:t>
            </a:r>
          </a:p>
          <a:p>
            <a:r>
              <a:rPr lang="en-US" dirty="0" smtClean="0"/>
              <a:t>Updated risk information sheets for the Nutrition Risk module</a:t>
            </a:r>
          </a:p>
          <a:p>
            <a:r>
              <a:rPr lang="en-US" dirty="0" smtClean="0"/>
              <a:t>Updated Policy 675,  Risk Criteria: Codes and Descriptions</a:t>
            </a:r>
          </a:p>
          <a:p>
            <a:r>
              <a:rPr lang="en-US" dirty="0" smtClean="0"/>
              <a:t>World Health Organization website </a:t>
            </a:r>
            <a:r>
              <a:rPr lang="en-US" sz="2900" dirty="0" smtClean="0">
                <a:solidFill>
                  <a:srgbClr val="00B050"/>
                </a:solidFill>
              </a:rPr>
              <a:t>http://www.who.int/childgrowth/en/</a:t>
            </a:r>
            <a:endParaRPr lang="en-US" sz="2900" dirty="0" smtClean="0">
              <a:solidFill>
                <a:srgbClr val="00B0F0"/>
              </a:solidFill>
            </a:endParaRPr>
          </a:p>
          <a:p>
            <a:r>
              <a:rPr lang="en-US" dirty="0" smtClean="0"/>
              <a:t>Centers for Disease Control and Prevention website </a:t>
            </a:r>
            <a:r>
              <a:rPr lang="en-US" sz="2900" dirty="0" smtClean="0">
                <a:solidFill>
                  <a:srgbClr val="00B050"/>
                </a:solidFill>
              </a:rPr>
              <a:t>http://www.cdc.gov/growthcharts/who_charts.htm</a:t>
            </a:r>
          </a:p>
          <a:p>
            <a:r>
              <a:rPr lang="en-US" dirty="0" smtClean="0"/>
              <a:t>MMWR article September 10, 2010:</a:t>
            </a:r>
          </a:p>
          <a:p>
            <a:pPr lvl="1"/>
            <a:r>
              <a:rPr lang="en-US" sz="2900" dirty="0" smtClean="0">
                <a:solidFill>
                  <a:srgbClr val="00B050"/>
                </a:solidFill>
              </a:rPr>
              <a:t>Use of WHO and CDC Growth charts for Children aged 0 -59 months</a:t>
            </a:r>
          </a:p>
          <a:p>
            <a:r>
              <a:rPr lang="en-US" dirty="0" smtClean="0"/>
              <a:t>Pediatrics article; originally published online September 26, 2011:</a:t>
            </a:r>
          </a:p>
          <a:p>
            <a:pPr lvl="1"/>
            <a:r>
              <a:rPr lang="en-US" sz="2900" dirty="0" smtClean="0">
                <a:solidFill>
                  <a:srgbClr val="00B050"/>
                </a:solidFill>
              </a:rPr>
              <a:t>Parental Perceptions of Weight Terminology That Providers Use With Youth </a:t>
            </a:r>
          </a:p>
          <a:p>
            <a:pPr lvl="1"/>
            <a:endParaRPr lang="en-US" sz="2400" b="1" dirty="0" smtClean="0">
              <a:solidFill>
                <a:srgbClr val="00B050"/>
              </a:solidFill>
            </a:endParaRPr>
          </a:p>
          <a:p>
            <a:pPr lvl="1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34EC-69F8-49E5-9C2A-BC3B34D34F8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together:</a:t>
            </a:r>
          </a:p>
          <a:p>
            <a:endParaRPr lang="en-US" sz="1050" dirty="0" smtClean="0"/>
          </a:p>
          <a:p>
            <a:pPr lvl="1"/>
            <a:r>
              <a:rPr lang="en-US" dirty="0" smtClean="0"/>
              <a:t>How do you use growth charts?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When do you show growth charts to parents?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How do you describe the </a:t>
            </a:r>
          </a:p>
          <a:p>
            <a:pPr lvl="1">
              <a:buNone/>
            </a:pPr>
            <a:r>
              <a:rPr lang="en-US" dirty="0" smtClean="0"/>
              <a:t>	graphs to parents?</a:t>
            </a:r>
            <a:endParaRPr lang="en-US" dirty="0"/>
          </a:p>
        </p:txBody>
      </p:sp>
      <p:pic>
        <p:nvPicPr>
          <p:cNvPr id="4" name="Picture 6" descr="Mayes family walking 003-02-25-0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34200" y="4267200"/>
            <a:ext cx="1219200" cy="1828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34EC-69F8-49E5-9C2A-BC3B34D34F8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Contact your nutrition consultant or Vernita Reyna RD </a:t>
            </a:r>
          </a:p>
          <a:p>
            <a:r>
              <a:rPr lang="en-US" b="1" dirty="0" smtClean="0">
                <a:solidFill>
                  <a:srgbClr val="00B050"/>
                </a:solidFill>
                <a:hlinkClick r:id="rId2"/>
              </a:rPr>
              <a:t>vernita.d.reyna@state.or.us</a:t>
            </a:r>
            <a:endParaRPr lang="en-US" b="1" dirty="0" smtClean="0">
              <a:solidFill>
                <a:srgbClr val="00B050"/>
              </a:solidFill>
            </a:endParaRPr>
          </a:p>
          <a:p>
            <a:endParaRPr lang="en-US" dirty="0"/>
          </a:p>
        </p:txBody>
      </p:sp>
      <p:pic>
        <p:nvPicPr>
          <p:cNvPr id="4" name="Picture 5" descr="C:\Documents and Settings\KMCGEE\Local Settings\Temporary Internet Files\Content.IE5\YNY9ULYB\MC910215952[2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05200" y="4114800"/>
            <a:ext cx="2514600" cy="2286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34EC-69F8-49E5-9C2A-BC3B34D34F8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6793992" cy="4800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From 1977 to 2000, National Center for Health Statistics (NCHS) charts used worldwide as a growth </a:t>
            </a:r>
            <a:r>
              <a:rPr lang="en-US" sz="2800" b="1" dirty="0" smtClean="0"/>
              <a:t>reference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dirty="0" smtClean="0"/>
              <a:t>Since 2000, Center for Disease Control (CDC) growth charts used as a growth </a:t>
            </a:r>
            <a:r>
              <a:rPr lang="en-US" sz="2800" b="1" dirty="0" smtClean="0"/>
              <a:t>reference</a:t>
            </a:r>
            <a:r>
              <a:rPr lang="en-US" sz="2800" dirty="0" smtClean="0"/>
              <a:t> for children age 0-20 years</a:t>
            </a:r>
          </a:p>
          <a:p>
            <a:pPr>
              <a:lnSpc>
                <a:spcPct val="90000"/>
              </a:lnSpc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dirty="0" smtClean="0"/>
              <a:t>April 2006, World Health Organization (WHO) released a new international growth </a:t>
            </a:r>
            <a:r>
              <a:rPr lang="en-US" sz="2800" b="1" dirty="0" smtClean="0"/>
              <a:t>standard</a:t>
            </a:r>
            <a:r>
              <a:rPr lang="en-US" sz="2800" dirty="0" smtClean="0"/>
              <a:t> for children age 0-5 years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34EC-69F8-49E5-9C2A-BC3B34D34F8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Reference vs.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098792" cy="4800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A</a:t>
            </a:r>
            <a:r>
              <a:rPr lang="en-US" sz="2800" b="1" dirty="0" smtClean="0"/>
              <a:t> </a:t>
            </a:r>
            <a:r>
              <a:rPr lang="en-US" sz="2800" b="1" u="sng" dirty="0" smtClean="0"/>
              <a:t>reference</a:t>
            </a:r>
            <a:r>
              <a:rPr lang="en-US" sz="2800" u="sng" dirty="0" smtClean="0"/>
              <a:t> </a:t>
            </a:r>
            <a:r>
              <a:rPr lang="en-US" sz="2800" dirty="0" smtClean="0"/>
              <a:t>describes how children </a:t>
            </a:r>
            <a:r>
              <a:rPr lang="en-US" sz="2800" u="sng" dirty="0" smtClean="0"/>
              <a:t>have grown</a:t>
            </a:r>
            <a:r>
              <a:rPr lang="en-US" sz="2800" dirty="0" smtClean="0"/>
              <a:t> in a particular time and place, gives a point of comparison,  does not make a value judgment 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A </a:t>
            </a:r>
            <a:r>
              <a:rPr lang="en-US" sz="2800" b="1" u="sng" dirty="0" smtClean="0"/>
              <a:t>standard</a:t>
            </a:r>
            <a:r>
              <a:rPr lang="en-US" sz="2800" dirty="0" smtClean="0"/>
              <a:t> describes how children </a:t>
            </a:r>
            <a:r>
              <a:rPr lang="en-US" sz="2800" u="sng" dirty="0" smtClean="0"/>
              <a:t>should</a:t>
            </a:r>
            <a:r>
              <a:rPr lang="en-US" sz="2800" dirty="0" smtClean="0"/>
              <a:t> </a:t>
            </a:r>
            <a:r>
              <a:rPr lang="en-US" sz="2800" u="sng" dirty="0" smtClean="0"/>
              <a:t>grow</a:t>
            </a:r>
            <a:r>
              <a:rPr lang="en-US" sz="2800" dirty="0" smtClean="0"/>
              <a:t>, regardless of time or place, defines what is normal or optimal,  allows for value judgments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34EC-69F8-49E5-9C2A-BC3B34D34F8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CDC Growth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752600"/>
            <a:ext cx="7498080" cy="4800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/>
              <a:t>Describes growth of children in the U.S. during the 1970s and 1980s</a:t>
            </a:r>
          </a:p>
          <a:p>
            <a:pPr>
              <a:lnSpc>
                <a:spcPct val="90000"/>
              </a:lnSpc>
              <a:buNone/>
            </a:pPr>
            <a:endParaRPr lang="en-US" sz="1000" dirty="0" smtClean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/>
              <a:t>Based on data from national surveys and  birth certificates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sz="1400" dirty="0" smtClean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/>
              <a:t>No special characteristics were required to be included in the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34EC-69F8-49E5-9C2A-BC3B34D34F8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WHO Growth Standard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7498080" cy="4800600"/>
          </a:xfrm>
        </p:spPr>
        <p:txBody>
          <a:bodyPr/>
          <a:lstStyle/>
          <a:p>
            <a:r>
              <a:rPr lang="en-US" dirty="0" smtClean="0"/>
              <a:t>Frequent data collection from birth to two years of age</a:t>
            </a:r>
          </a:p>
          <a:p>
            <a:r>
              <a:rPr lang="en-US" dirty="0" smtClean="0"/>
              <a:t>Large number of observations completed internationally</a:t>
            </a:r>
          </a:p>
          <a:p>
            <a:r>
              <a:rPr lang="en-US" dirty="0" smtClean="0"/>
              <a:t>Feeding requirements included: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200" dirty="0" smtClean="0"/>
              <a:t>Exclusive/predominant breastfeeding </a:t>
            </a:r>
            <a:r>
              <a:rPr lang="en-US" sz="2200" u="sng" dirty="0" smtClean="0"/>
              <a:t>&gt;</a:t>
            </a:r>
            <a:r>
              <a:rPr lang="en-US" sz="2200" dirty="0" smtClean="0"/>
              <a:t> 4 months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200" dirty="0" smtClean="0"/>
              <a:t>Complementary feeding by 6 months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200" dirty="0" smtClean="0"/>
              <a:t>Continued breastfeeding </a:t>
            </a:r>
            <a:r>
              <a:rPr lang="en-US" sz="2200" u="sng" dirty="0" smtClean="0"/>
              <a:t>&gt;</a:t>
            </a:r>
            <a:r>
              <a:rPr lang="en-US" sz="2200" dirty="0" smtClean="0"/>
              <a:t> 12 months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endParaRPr lang="en-US" sz="22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2" descr="breastfeedi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0" y="5029200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34EC-69F8-49E5-9C2A-BC3B34D34F8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WHO  Growth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498080" cy="4800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dirty="0" smtClean="0"/>
              <a:t>Optimal Nutrition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Breastfed with appropriate complementary feeding</a:t>
            </a:r>
          </a:p>
          <a:p>
            <a:pPr lvl="1">
              <a:lnSpc>
                <a:spcPct val="80000"/>
              </a:lnSpc>
              <a:buNone/>
            </a:pPr>
            <a:r>
              <a:rPr lang="en-US" sz="4000" dirty="0" smtClean="0"/>
              <a:t>			</a:t>
            </a:r>
            <a:r>
              <a:rPr lang="en-US" sz="4000" b="1" dirty="0" smtClean="0">
                <a:solidFill>
                  <a:srgbClr val="00B050"/>
                </a:solidFill>
              </a:rPr>
              <a:t>+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dirty="0" smtClean="0"/>
              <a:t>Optimal Environment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Clean, safe, smoke free</a:t>
            </a:r>
          </a:p>
          <a:p>
            <a:pPr lvl="1">
              <a:lnSpc>
                <a:spcPct val="80000"/>
              </a:lnSpc>
              <a:buNone/>
            </a:pPr>
            <a:r>
              <a:rPr lang="en-US" sz="4000" dirty="0" smtClean="0"/>
              <a:t>			</a:t>
            </a:r>
            <a:r>
              <a:rPr lang="en-US" sz="4000" b="1" dirty="0" smtClean="0">
                <a:solidFill>
                  <a:srgbClr val="00B050"/>
                </a:solidFill>
              </a:rPr>
              <a:t>+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dirty="0" smtClean="0"/>
              <a:t>Optimal Care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Access to immunizations and medical care</a:t>
            </a:r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4000" dirty="0" smtClean="0"/>
              <a:t> 			</a:t>
            </a:r>
            <a:r>
              <a:rPr lang="en-US" sz="3600" b="1" dirty="0" smtClean="0">
                <a:solidFill>
                  <a:srgbClr val="00B050"/>
                </a:solidFill>
              </a:rPr>
              <a:t>=</a:t>
            </a:r>
            <a:r>
              <a:rPr lang="en-US" sz="3600" dirty="0" smtClean="0"/>
              <a:t> Optimal growth</a:t>
            </a:r>
          </a:p>
          <a:p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19800" y="2743200"/>
            <a:ext cx="1752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34EC-69F8-49E5-9C2A-BC3B34D34F8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WHO Growth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76400"/>
            <a:ext cx="7498080" cy="48006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dirty="0" smtClean="0"/>
              <a:t>Hypothesis:   Children throughout the world will grow similarly if exposed to optimal circumstances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en-US" sz="2800" dirty="0" smtClean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dirty="0" smtClean="0"/>
              <a:t>Data collected in: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United States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Brazil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Norway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India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Oman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Ghana</a:t>
            </a:r>
          </a:p>
          <a:p>
            <a:pPr lvl="1">
              <a:lnSpc>
                <a:spcPct val="80000"/>
              </a:lnSpc>
              <a:buNone/>
            </a:pPr>
            <a:endParaRPr lang="en-US" sz="1000" dirty="0" smtClean="0"/>
          </a:p>
          <a:p>
            <a:endParaRPr lang="en-US" dirty="0"/>
          </a:p>
        </p:txBody>
      </p:sp>
      <p:pic>
        <p:nvPicPr>
          <p:cNvPr id="4" name="Picture 24" descr="E009643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19800" y="3048000"/>
            <a:ext cx="1676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34EC-69F8-49E5-9C2A-BC3B34D34F8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 xmlns="http://schemas.microsoft.com/sharepoint/v3">
      <Url>https://www.oregon.gov/oha/PH/HEALTHYPEOPLEFAMILIES/WIC/Documents/risk-WHO-and-risk-inservice-2.pptx</Url>
      <Description>WIC Inservice</Description>
    </URL>
    <PublishingExpirationDate xmlns="http://schemas.microsoft.com/sharepoint/v3" xsi:nil="true"/>
    <PublishingStartDate xmlns="http://schemas.microsoft.com/sharepoint/v3" xsi:nil="true"/>
    <IACategory xmlns="59da1016-2a1b-4f8a-9768-d7a4932f6f16">Public Health</IACategory>
    <IASubtopic xmlns="59da1016-2a1b-4f8a-9768-d7a4932f6f16" xsi:nil="true"/>
    <Meta_x0020_Description xmlns="f144fd3f-61b7-45a4-a8a5-a00a4ffd3675" xsi:nil="true"/>
    <DocumentExpirationDate xmlns="59da1016-2a1b-4f8a-9768-d7a4932f6f16">2018-12-31T08:00:00+00:00</DocumentExpirationDate>
    <IATopic xmlns="59da1016-2a1b-4f8a-9768-d7a4932f6f16">Public Health - Providers and Partners</IATopic>
    <Meta_x0020_Keywords xmlns="f144fd3f-61b7-45a4-a8a5-a00a4ffd367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012CDB5CCD2847B46468FD3DF1DE6F" ma:contentTypeVersion="18" ma:contentTypeDescription="Create a new document." ma:contentTypeScope="" ma:versionID="83cd168dfd4f560a5ae9f127886bf666">
  <xsd:schema xmlns:xsd="http://www.w3.org/2001/XMLSchema" xmlns:xs="http://www.w3.org/2001/XMLSchema" xmlns:p="http://schemas.microsoft.com/office/2006/metadata/properties" xmlns:ns1="http://schemas.microsoft.com/sharepoint/v3" xmlns:ns2="59da1016-2a1b-4f8a-9768-d7a4932f6f16" xmlns:ns3="f144fd3f-61b7-45a4-a8a5-a00a4ffd3675" targetNamespace="http://schemas.microsoft.com/office/2006/metadata/properties" ma:root="true" ma:fieldsID="d12f2be80cb9e9a210af77d7981c0c3e" ns1:_="" ns2:_="" ns3:_="">
    <xsd:import namespace="http://schemas.microsoft.com/sharepoint/v3"/>
    <xsd:import namespace="59da1016-2a1b-4f8a-9768-d7a4932f6f16"/>
    <xsd:import namespace="f144fd3f-61b7-45a4-a8a5-a00a4ffd3675"/>
    <xsd:element name="properties">
      <xsd:complexType>
        <xsd:sequence>
          <xsd:element name="documentManagement">
            <xsd:complexType>
              <xsd:all>
                <xsd:element ref="ns2:IACategory" minOccurs="0"/>
                <xsd:element ref="ns2:IATopic" minOccurs="0"/>
                <xsd:element ref="ns2:IASubtopic" minOccurs="0"/>
                <xsd:element ref="ns2:DocumentExpirationDate" minOccurs="0"/>
                <xsd:element ref="ns3:Meta_x0020_Description" minOccurs="0"/>
                <xsd:element ref="ns3:Meta_x0020_Keywords" minOccurs="0"/>
                <xsd:element ref="ns1:PublishingStartDate" minOccurs="0"/>
                <xsd:element ref="ns1:PublishingExpirationDate" minOccurs="0"/>
                <xsd:element ref="ns1:URL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URL" ma:index="12" nillable="true" ma:displayName="URL" ma:format="Hyperlink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4fd3f-61b7-45a4-a8a5-a00a4ffd3675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8" nillable="true" ma:displayName="Meta Description" ma:internalName="Meta_x0020_Description" ma:readOnly="false">
      <xsd:simpleType>
        <xsd:restriction base="dms:Text"/>
      </xsd:simpleType>
    </xsd:element>
    <xsd:element name="Meta_x0020_Keywords" ma:index="9" nillable="true" ma:displayName="Meta Keywords" ma:internalName="Meta_x0020_Keywords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69C302-3491-4CCD-B5DF-50B633C867B8}"/>
</file>

<file path=customXml/itemProps2.xml><?xml version="1.0" encoding="utf-8"?>
<ds:datastoreItem xmlns:ds="http://schemas.openxmlformats.org/officeDocument/2006/customXml" ds:itemID="{B226F418-E51D-4A57-BF6B-1910C229A108}"/>
</file>

<file path=customXml/itemProps3.xml><?xml version="1.0" encoding="utf-8"?>
<ds:datastoreItem xmlns:ds="http://schemas.openxmlformats.org/officeDocument/2006/customXml" ds:itemID="{1701C067-E51D-4F27-B8C0-DB63CF6319EA}"/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1116</TotalTime>
  <Words>970</Words>
  <Application>Microsoft Office PowerPoint</Application>
  <PresentationFormat>On-screen Show (4:3)</PresentationFormat>
  <Paragraphs>202</Paragraphs>
  <Slides>30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Solstice</vt:lpstr>
      <vt:lpstr>Chart</vt:lpstr>
      <vt:lpstr>Clip</vt:lpstr>
      <vt:lpstr>WIC Inservice</vt:lpstr>
      <vt:lpstr>Background</vt:lpstr>
      <vt:lpstr>Activity</vt:lpstr>
      <vt:lpstr>History</vt:lpstr>
      <vt:lpstr>Reference vs. Standard</vt:lpstr>
      <vt:lpstr>CDC Growth Reference</vt:lpstr>
      <vt:lpstr>WHO Growth Standard</vt:lpstr>
      <vt:lpstr>WHO  Growth Standard</vt:lpstr>
      <vt:lpstr>WHO Growth Standard</vt:lpstr>
      <vt:lpstr>Growth patterns from birth to 24 months from the 6 WHO countries</vt:lpstr>
      <vt:lpstr>Recommendations for the U.S.</vt:lpstr>
      <vt:lpstr>Oregon Implementation</vt:lpstr>
      <vt:lpstr>Differences between Charts</vt:lpstr>
      <vt:lpstr>Differences between Charts</vt:lpstr>
      <vt:lpstr>Comparison of WHO with CDC  Weight-for-Age Percentiles for Boys</vt:lpstr>
      <vt:lpstr>Case Study</vt:lpstr>
      <vt:lpstr>Three weight measurements for Sally plotted on the current CDC chart…</vt:lpstr>
      <vt:lpstr>The same three weight measurements for Sally plotted on the new WHO charts…</vt:lpstr>
      <vt:lpstr>WIC Risk Changes based on the WHO Growth Charts</vt:lpstr>
      <vt:lpstr>103 Underweight  (Infants and Children) </vt:lpstr>
      <vt:lpstr>High Risk</vt:lpstr>
      <vt:lpstr>113 Overweight  (Children 2-5 Years of Age)</vt:lpstr>
      <vt:lpstr>114 At Risk of Overweight  (Children 2- 5 years of age)</vt:lpstr>
      <vt:lpstr>115 High Weight for Length  (Infants and Children &lt; 24 Months of Age)</vt:lpstr>
      <vt:lpstr>121 Short Stature  (Infants and Children)</vt:lpstr>
      <vt:lpstr>344 Thyroid Disorders</vt:lpstr>
      <vt:lpstr>Activity</vt:lpstr>
      <vt:lpstr>Talking about weight</vt:lpstr>
      <vt:lpstr>Materials and Resources</vt:lpstr>
      <vt:lpstr>Questions?</vt:lpstr>
    </vt:vector>
  </TitlesOfParts>
  <Company>Reyna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WIC Inservice</dc:title>
  <dc:creator>Roy</dc:creator>
  <cp:lastModifiedBy>DArnold</cp:lastModifiedBy>
  <cp:revision>143</cp:revision>
  <dcterms:created xsi:type="dcterms:W3CDTF">2011-10-10T19:55:41Z</dcterms:created>
  <dcterms:modified xsi:type="dcterms:W3CDTF">2011-10-31T23:18:31Z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0x01010079012CDB5CCD2847B46468FD3DF1DE6F</vt:lpwstr>
  </property>
  <property fmtid="{D5CDD505-2E9C-101B-9397-08002B2CF9AE}" pid="3" name="WorkflowChangePath">
    <vt:lpwstr>7a8214dd-047d-4ac3-b198-53133860870f,2;7a8214dd-047d-4ac3-b198-53133860870f,4;7a8214dd-047d-4ac3-b198-53133860870f,7;</vt:lpwstr>
  </property>
  <property fmtid="{D5CDD505-2E9C-101B-9397-08002B2CF9AE}" pid="4" name="Order">
    <vt:r8>119300</vt:r8>
  </property>
</Properties>
</file>