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44.xml" ContentType="application/vnd.openxmlformats-officedocument.presentationml.tags+xml"/>
  <Override PartName="/ppt/tags/tag45.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2" r:id="rId4"/>
  </p:sldMasterIdLst>
  <p:notesMasterIdLst>
    <p:notesMasterId r:id="rId58"/>
  </p:notesMasterIdLst>
  <p:sldIdLst>
    <p:sldId id="256" r:id="rId5"/>
    <p:sldId id="313" r:id="rId6"/>
    <p:sldId id="267" r:id="rId7"/>
    <p:sldId id="263" r:id="rId8"/>
    <p:sldId id="260" r:id="rId9"/>
    <p:sldId id="286" r:id="rId10"/>
    <p:sldId id="259" r:id="rId11"/>
    <p:sldId id="323" r:id="rId12"/>
    <p:sldId id="261" r:id="rId13"/>
    <p:sldId id="262" r:id="rId14"/>
    <p:sldId id="288" r:id="rId15"/>
    <p:sldId id="287" r:id="rId16"/>
    <p:sldId id="258" r:id="rId17"/>
    <p:sldId id="269" r:id="rId18"/>
    <p:sldId id="276" r:id="rId19"/>
    <p:sldId id="270" r:id="rId20"/>
    <p:sldId id="268" r:id="rId21"/>
    <p:sldId id="292" r:id="rId22"/>
    <p:sldId id="273" r:id="rId23"/>
    <p:sldId id="321" r:id="rId24"/>
    <p:sldId id="271" r:id="rId25"/>
    <p:sldId id="272" r:id="rId26"/>
    <p:sldId id="274" r:id="rId27"/>
    <p:sldId id="282" r:id="rId28"/>
    <p:sldId id="314" r:id="rId29"/>
    <p:sldId id="333" r:id="rId30"/>
    <p:sldId id="318" r:id="rId31"/>
    <p:sldId id="316" r:id="rId32"/>
    <p:sldId id="291" r:id="rId33"/>
    <p:sldId id="275" r:id="rId34"/>
    <p:sldId id="331" r:id="rId35"/>
    <p:sldId id="289" r:id="rId36"/>
    <p:sldId id="277" r:id="rId37"/>
    <p:sldId id="280" r:id="rId38"/>
    <p:sldId id="324" r:id="rId39"/>
    <p:sldId id="279" r:id="rId40"/>
    <p:sldId id="322" r:id="rId41"/>
    <p:sldId id="305" r:id="rId42"/>
    <p:sldId id="293" r:id="rId43"/>
    <p:sldId id="283" r:id="rId44"/>
    <p:sldId id="330" r:id="rId45"/>
    <p:sldId id="307" r:id="rId46"/>
    <p:sldId id="326" r:id="rId47"/>
    <p:sldId id="312" r:id="rId48"/>
    <p:sldId id="306" r:id="rId49"/>
    <p:sldId id="328" r:id="rId50"/>
    <p:sldId id="311" r:id="rId51"/>
    <p:sldId id="335" r:id="rId52"/>
    <p:sldId id="336" r:id="rId53"/>
    <p:sldId id="337" r:id="rId54"/>
    <p:sldId id="338" r:id="rId55"/>
    <p:sldId id="319" r:id="rId56"/>
    <p:sldId id="317" r:id="rId57"/>
  </p:sldIdLst>
  <p:sldSz cx="12192000" cy="6858000"/>
  <p:notesSz cx="6858000" cy="9144000"/>
  <p:custDataLst>
    <p:tags r:id="rId5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7" autoAdjust="0"/>
    <p:restoredTop sz="95688" autoAdjust="0"/>
  </p:normalViewPr>
  <p:slideViewPr>
    <p:cSldViewPr snapToGrid="0">
      <p:cViewPr varScale="1">
        <p:scale>
          <a:sx n="111" d="100"/>
          <a:sy n="111" d="100"/>
        </p:scale>
        <p:origin x="882"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9786"/>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gs" Target="tags/tag1.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6.xml.rels><?xml version="1.0" encoding="UTF-8" standalone="yes"?>
<Relationships xmlns="http://schemas.openxmlformats.org/package/2006/relationships"><Relationship Id="rId1" Type="http://schemas.openxmlformats.org/officeDocument/2006/relationships/hyperlink" Target="https://oregon-wic.myshopify.com/"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2.svg"/><Relationship Id="rId1" Type="http://schemas.openxmlformats.org/officeDocument/2006/relationships/image" Target="../media/image11.png"/><Relationship Id="rId6" Type="http://schemas.openxmlformats.org/officeDocument/2006/relationships/image" Target="../media/image6.svg"/><Relationship Id="rId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svg"/><Relationship Id="rId1" Type="http://schemas.openxmlformats.org/officeDocument/2006/relationships/image" Target="../media/image24.png"/><Relationship Id="rId6" Type="http://schemas.openxmlformats.org/officeDocument/2006/relationships/image" Target="../media/image23.svg"/><Relationship Id="rId5" Type="http://schemas.openxmlformats.org/officeDocument/2006/relationships/image" Target="../media/image26.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svg"/><Relationship Id="rId1" Type="http://schemas.openxmlformats.org/officeDocument/2006/relationships/image" Target="../media/image33.png"/><Relationship Id="rId6" Type="http://schemas.openxmlformats.org/officeDocument/2006/relationships/image" Target="../media/image32.svg"/><Relationship Id="rId5" Type="http://schemas.openxmlformats.org/officeDocument/2006/relationships/image" Target="../media/image35.png"/><Relationship Id="rId4" Type="http://schemas.openxmlformats.org/officeDocument/2006/relationships/image" Target="../media/image30.svg"/></Relationships>
</file>

<file path=ppt/diagrams/_rels/drawing6.xml.rels><?xml version="1.0" encoding="UTF-8" standalone="yes"?>
<Relationships xmlns="http://schemas.openxmlformats.org/package/2006/relationships"><Relationship Id="rId1" Type="http://schemas.openxmlformats.org/officeDocument/2006/relationships/hyperlink" Target="https://oregon-wic.myshopify.com/"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8FED3-072F-418C-9F4F-9A5246007EA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99E03B4-4E4A-4B35-9812-D6FB7C85F4ED}">
      <dgm:prSet/>
      <dgm:spPr/>
      <dgm:t>
        <a:bodyPr/>
        <a:lstStyle/>
        <a:p>
          <a:pPr>
            <a:lnSpc>
              <a:spcPct val="100000"/>
            </a:lnSpc>
          </a:pPr>
          <a:r>
            <a:rPr lang="en-US"/>
            <a:t>Identify signs a breastfeeding baby is growing well.</a:t>
          </a:r>
        </a:p>
      </dgm:t>
    </dgm:pt>
    <dgm:pt modelId="{898C7014-A2CD-4264-AA61-EDDD6B0CD62E}" type="parTrans" cxnId="{B8E80F32-A705-4394-8807-93E960D00E66}">
      <dgm:prSet/>
      <dgm:spPr/>
      <dgm:t>
        <a:bodyPr/>
        <a:lstStyle/>
        <a:p>
          <a:endParaRPr lang="en-US"/>
        </a:p>
      </dgm:t>
    </dgm:pt>
    <dgm:pt modelId="{EF930B45-F538-4A9B-A984-3ED96E9E7592}" type="sibTrans" cxnId="{B8E80F32-A705-4394-8807-93E960D00E66}">
      <dgm:prSet/>
      <dgm:spPr/>
      <dgm:t>
        <a:bodyPr/>
        <a:lstStyle/>
        <a:p>
          <a:endParaRPr lang="en-US"/>
        </a:p>
      </dgm:t>
    </dgm:pt>
    <dgm:pt modelId="{8D48FA03-23F3-4947-9AA4-A13D42A6BCA8}">
      <dgm:prSet/>
      <dgm:spPr/>
      <dgm:t>
        <a:bodyPr/>
        <a:lstStyle/>
        <a:p>
          <a:pPr>
            <a:lnSpc>
              <a:spcPct val="100000"/>
            </a:lnSpc>
          </a:pPr>
          <a:r>
            <a:rPr lang="en-US" dirty="0"/>
            <a:t>Identify babies at risk for low weight gain.</a:t>
          </a:r>
        </a:p>
      </dgm:t>
    </dgm:pt>
    <dgm:pt modelId="{E93FB25A-B7D6-465D-A869-4E3813B34193}" type="parTrans" cxnId="{DC581049-655A-4F5E-B187-FFB444A6CBCD}">
      <dgm:prSet/>
      <dgm:spPr/>
      <dgm:t>
        <a:bodyPr/>
        <a:lstStyle/>
        <a:p>
          <a:endParaRPr lang="en-US"/>
        </a:p>
      </dgm:t>
    </dgm:pt>
    <dgm:pt modelId="{CD7FC1D7-BA6D-4ACB-A5A5-789422748BC7}" type="sibTrans" cxnId="{DC581049-655A-4F5E-B187-FFB444A6CBCD}">
      <dgm:prSet/>
      <dgm:spPr/>
      <dgm:t>
        <a:bodyPr/>
        <a:lstStyle/>
        <a:p>
          <a:endParaRPr lang="en-US"/>
        </a:p>
      </dgm:t>
    </dgm:pt>
    <dgm:pt modelId="{B0F1EB46-BC04-4178-BA0F-2D4A38C23023}">
      <dgm:prSet/>
      <dgm:spPr/>
      <dgm:t>
        <a:bodyPr/>
        <a:lstStyle/>
        <a:p>
          <a:pPr>
            <a:lnSpc>
              <a:spcPct val="100000"/>
            </a:lnSpc>
          </a:pPr>
          <a:r>
            <a:rPr lang="en-US"/>
            <a:t>Make appropriate referrals for low weight gain.</a:t>
          </a:r>
        </a:p>
      </dgm:t>
    </dgm:pt>
    <dgm:pt modelId="{C7EE723A-0251-4CC1-91EF-2151FB865CE4}" type="parTrans" cxnId="{203E2727-60A6-4F6E-8C9A-EBCC22170873}">
      <dgm:prSet/>
      <dgm:spPr/>
      <dgm:t>
        <a:bodyPr/>
        <a:lstStyle/>
        <a:p>
          <a:endParaRPr lang="en-US"/>
        </a:p>
      </dgm:t>
    </dgm:pt>
    <dgm:pt modelId="{DBB42B75-6D8F-4F3B-AC16-A4514AAB7903}" type="sibTrans" cxnId="{203E2727-60A6-4F6E-8C9A-EBCC22170873}">
      <dgm:prSet/>
      <dgm:spPr/>
      <dgm:t>
        <a:bodyPr/>
        <a:lstStyle/>
        <a:p>
          <a:endParaRPr lang="en-US"/>
        </a:p>
      </dgm:t>
    </dgm:pt>
    <dgm:pt modelId="{D792A4BF-A892-4686-88A6-B434AE7C8B7F}">
      <dgm:prSet/>
      <dgm:spPr/>
      <dgm:t>
        <a:bodyPr/>
        <a:lstStyle/>
        <a:p>
          <a:pPr>
            <a:lnSpc>
              <a:spcPct val="100000"/>
            </a:lnSpc>
          </a:pPr>
          <a:r>
            <a:rPr lang="en-US"/>
            <a:t>Provide culturally responsive breastfeeding support.</a:t>
          </a:r>
        </a:p>
      </dgm:t>
    </dgm:pt>
    <dgm:pt modelId="{C2A24448-AAE8-4E57-AD9A-AFC3F23662E9}" type="parTrans" cxnId="{DAD700E6-42E7-4EE5-B04C-9FDBD3A70D9D}">
      <dgm:prSet/>
      <dgm:spPr/>
      <dgm:t>
        <a:bodyPr/>
        <a:lstStyle/>
        <a:p>
          <a:endParaRPr lang="en-US"/>
        </a:p>
      </dgm:t>
    </dgm:pt>
    <dgm:pt modelId="{73422B43-4B6B-41C3-B7A1-3C8C5A4B07A3}" type="sibTrans" cxnId="{DAD700E6-42E7-4EE5-B04C-9FDBD3A70D9D}">
      <dgm:prSet/>
      <dgm:spPr/>
      <dgm:t>
        <a:bodyPr/>
        <a:lstStyle/>
        <a:p>
          <a:endParaRPr lang="en-US"/>
        </a:p>
      </dgm:t>
    </dgm:pt>
    <dgm:pt modelId="{C68F5A4E-6631-48DA-B4A3-8C31B31CABDC}">
      <dgm:prSet/>
      <dgm:spPr/>
      <dgm:t>
        <a:bodyPr/>
        <a:lstStyle/>
        <a:p>
          <a:pPr>
            <a:lnSpc>
              <a:spcPct val="100000"/>
            </a:lnSpc>
          </a:pPr>
          <a:r>
            <a:rPr lang="en-US" dirty="0"/>
            <a:t>Practice balancing promotion of breastfeeding with honoring parents’ feeding decisions.</a:t>
          </a:r>
        </a:p>
      </dgm:t>
    </dgm:pt>
    <dgm:pt modelId="{3BEED1E1-202D-4599-A8B5-99440CFEA32F}" type="parTrans" cxnId="{9B768AF6-BFE1-455D-ACD6-159900F0AFE2}">
      <dgm:prSet/>
      <dgm:spPr/>
      <dgm:t>
        <a:bodyPr/>
        <a:lstStyle/>
        <a:p>
          <a:endParaRPr lang="en-US"/>
        </a:p>
      </dgm:t>
    </dgm:pt>
    <dgm:pt modelId="{7F9BD05D-3FFE-4D22-A663-B711F61E855F}" type="sibTrans" cxnId="{9B768AF6-BFE1-455D-ACD6-159900F0AFE2}">
      <dgm:prSet/>
      <dgm:spPr/>
      <dgm:t>
        <a:bodyPr/>
        <a:lstStyle/>
        <a:p>
          <a:endParaRPr lang="en-US"/>
        </a:p>
      </dgm:t>
    </dgm:pt>
    <dgm:pt modelId="{F547682B-B3B8-4DBC-8BA9-14D928664808}" type="pres">
      <dgm:prSet presAssocID="{2F98FED3-072F-418C-9F4F-9A5246007EA3}" presName="root" presStyleCnt="0">
        <dgm:presLayoutVars>
          <dgm:dir/>
          <dgm:resizeHandles val="exact"/>
        </dgm:presLayoutVars>
      </dgm:prSet>
      <dgm:spPr/>
    </dgm:pt>
    <dgm:pt modelId="{E5B846B7-C654-4B91-81B4-74D8D8DCA3BE}" type="pres">
      <dgm:prSet presAssocID="{D99E03B4-4E4A-4B35-9812-D6FB7C85F4ED}" presName="compNode" presStyleCnt="0"/>
      <dgm:spPr/>
    </dgm:pt>
    <dgm:pt modelId="{75291A45-CE6E-49BF-AA7B-6709EF6C4237}" type="pres">
      <dgm:prSet presAssocID="{D99E03B4-4E4A-4B35-9812-D6FB7C85F4ED}" presName="bgRect" presStyleLbl="bgShp" presStyleIdx="0" presStyleCnt="5"/>
      <dgm:spPr/>
    </dgm:pt>
    <dgm:pt modelId="{6D1AB633-1A68-4352-BBF1-296F08E2BCED}" type="pres">
      <dgm:prSet presAssocID="{D99E03B4-4E4A-4B35-9812-D6FB7C85F4ED}" presName="iconRect" presStyleLbl="nod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ircular flowchart"/>
        </a:ext>
      </dgm:extLst>
    </dgm:pt>
    <dgm:pt modelId="{88CD456F-63B3-4DBF-B127-018328B91C0C}" type="pres">
      <dgm:prSet presAssocID="{D99E03B4-4E4A-4B35-9812-D6FB7C85F4ED}" presName="spaceRect" presStyleCnt="0"/>
      <dgm:spPr/>
    </dgm:pt>
    <dgm:pt modelId="{6126F52F-0677-4C09-9D5C-5A5FAF0240D6}" type="pres">
      <dgm:prSet presAssocID="{D99E03B4-4E4A-4B35-9812-D6FB7C85F4ED}" presName="parTx" presStyleLbl="revTx" presStyleIdx="0" presStyleCnt="5">
        <dgm:presLayoutVars>
          <dgm:chMax val="0"/>
          <dgm:chPref val="0"/>
        </dgm:presLayoutVars>
      </dgm:prSet>
      <dgm:spPr/>
    </dgm:pt>
    <dgm:pt modelId="{97FDD9CE-F4D9-4976-B032-725A12C41F0C}" type="pres">
      <dgm:prSet presAssocID="{EF930B45-F538-4A9B-A984-3ED96E9E7592}" presName="sibTrans" presStyleCnt="0"/>
      <dgm:spPr/>
    </dgm:pt>
    <dgm:pt modelId="{ECD1DCD1-03C7-46B8-8038-683E6E6DC0E4}" type="pres">
      <dgm:prSet presAssocID="{8D48FA03-23F3-4947-9AA4-A13D42A6BCA8}" presName="compNode" presStyleCnt="0"/>
      <dgm:spPr/>
    </dgm:pt>
    <dgm:pt modelId="{000332E7-1B58-4F8D-8E6F-FE13D24743DD}" type="pres">
      <dgm:prSet presAssocID="{8D48FA03-23F3-4947-9AA4-A13D42A6BCA8}" presName="bgRect" presStyleLbl="bgShp" presStyleIdx="1" presStyleCnt="5"/>
      <dgm:spPr/>
    </dgm:pt>
    <dgm:pt modelId="{FC93E2C5-FEA4-4139-8BC0-174EAF232864}" type="pres">
      <dgm:prSet presAssocID="{8D48FA03-23F3-4947-9AA4-A13D42A6BCA8}" presName="iconRect" presStyleLbl="node1" presStyleIdx="1"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by"/>
        </a:ext>
      </dgm:extLst>
    </dgm:pt>
    <dgm:pt modelId="{11157EA2-D5D6-431B-B253-028A73AC6858}" type="pres">
      <dgm:prSet presAssocID="{8D48FA03-23F3-4947-9AA4-A13D42A6BCA8}" presName="spaceRect" presStyleCnt="0"/>
      <dgm:spPr/>
    </dgm:pt>
    <dgm:pt modelId="{DA18DBE8-24C7-498D-A0D9-B39ECB1778A4}" type="pres">
      <dgm:prSet presAssocID="{8D48FA03-23F3-4947-9AA4-A13D42A6BCA8}" presName="parTx" presStyleLbl="revTx" presStyleIdx="1" presStyleCnt="5">
        <dgm:presLayoutVars>
          <dgm:chMax val="0"/>
          <dgm:chPref val="0"/>
        </dgm:presLayoutVars>
      </dgm:prSet>
      <dgm:spPr/>
    </dgm:pt>
    <dgm:pt modelId="{BD835CED-2CC0-4F51-BBD1-4FA104D9F265}" type="pres">
      <dgm:prSet presAssocID="{CD7FC1D7-BA6D-4ACB-A5A5-789422748BC7}" presName="sibTrans" presStyleCnt="0"/>
      <dgm:spPr/>
    </dgm:pt>
    <dgm:pt modelId="{CE279ACC-3A0B-4F92-9790-85598EAB2B55}" type="pres">
      <dgm:prSet presAssocID="{B0F1EB46-BC04-4178-BA0F-2D4A38C23023}" presName="compNode" presStyleCnt="0"/>
      <dgm:spPr/>
    </dgm:pt>
    <dgm:pt modelId="{8A56FF1F-BBBC-4A93-8952-477BDD4B7942}" type="pres">
      <dgm:prSet presAssocID="{B0F1EB46-BC04-4178-BA0F-2D4A38C23023}" presName="bgRect" presStyleLbl="bgShp" presStyleIdx="2" presStyleCnt="5"/>
      <dgm:spPr/>
    </dgm:pt>
    <dgm:pt modelId="{DA3A4805-11F1-4270-A45C-082D549AD263}" type="pres">
      <dgm:prSet presAssocID="{B0F1EB46-BC04-4178-BA0F-2D4A38C23023}" presName="iconRect" presStyleLbl="nod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mart Phone"/>
        </a:ext>
      </dgm:extLst>
    </dgm:pt>
    <dgm:pt modelId="{9216290E-05C6-450E-8616-4BFFEC5AFCB3}" type="pres">
      <dgm:prSet presAssocID="{B0F1EB46-BC04-4178-BA0F-2D4A38C23023}" presName="spaceRect" presStyleCnt="0"/>
      <dgm:spPr/>
    </dgm:pt>
    <dgm:pt modelId="{260C9C35-37BC-4A3B-B26B-3709DDD893EC}" type="pres">
      <dgm:prSet presAssocID="{B0F1EB46-BC04-4178-BA0F-2D4A38C23023}" presName="parTx" presStyleLbl="revTx" presStyleIdx="2" presStyleCnt="5">
        <dgm:presLayoutVars>
          <dgm:chMax val="0"/>
          <dgm:chPref val="0"/>
        </dgm:presLayoutVars>
      </dgm:prSet>
      <dgm:spPr/>
    </dgm:pt>
    <dgm:pt modelId="{9427C487-4B49-483D-951A-F74CC3598889}" type="pres">
      <dgm:prSet presAssocID="{DBB42B75-6D8F-4F3B-AC16-A4514AAB7903}" presName="sibTrans" presStyleCnt="0"/>
      <dgm:spPr/>
    </dgm:pt>
    <dgm:pt modelId="{DA107666-7C12-4324-A6C2-61C01729FE08}" type="pres">
      <dgm:prSet presAssocID="{D792A4BF-A892-4686-88A6-B434AE7C8B7F}" presName="compNode" presStyleCnt="0"/>
      <dgm:spPr/>
    </dgm:pt>
    <dgm:pt modelId="{327C674B-D3A8-4906-98E9-7AD76EF99E26}" type="pres">
      <dgm:prSet presAssocID="{D792A4BF-A892-4686-88A6-B434AE7C8B7F}" presName="bgRect" presStyleLbl="bgShp" presStyleIdx="3" presStyleCnt="5"/>
      <dgm:spPr/>
    </dgm:pt>
    <dgm:pt modelId="{732D547C-B6CA-4079-8BD2-CC3D961DA430}" type="pres">
      <dgm:prSet presAssocID="{D792A4BF-A892-4686-88A6-B434AE7C8B7F}" presName="iconRect" presStyleLbl="node1" presStyleIdx="3" presStyleCnt="5"/>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ildren"/>
        </a:ext>
      </dgm:extLst>
    </dgm:pt>
    <dgm:pt modelId="{318BD835-0809-4520-9E0F-E3CFBA34085A}" type="pres">
      <dgm:prSet presAssocID="{D792A4BF-A892-4686-88A6-B434AE7C8B7F}" presName="spaceRect" presStyleCnt="0"/>
      <dgm:spPr/>
    </dgm:pt>
    <dgm:pt modelId="{45B67705-2E30-467B-8A82-2E1997C27949}" type="pres">
      <dgm:prSet presAssocID="{D792A4BF-A892-4686-88A6-B434AE7C8B7F}" presName="parTx" presStyleLbl="revTx" presStyleIdx="3" presStyleCnt="5">
        <dgm:presLayoutVars>
          <dgm:chMax val="0"/>
          <dgm:chPref val="0"/>
        </dgm:presLayoutVars>
      </dgm:prSet>
      <dgm:spPr/>
    </dgm:pt>
    <dgm:pt modelId="{07055B1A-0E2B-4A36-8799-E7BB79BA2890}" type="pres">
      <dgm:prSet presAssocID="{73422B43-4B6B-41C3-B7A1-3C8C5A4B07A3}" presName="sibTrans" presStyleCnt="0"/>
      <dgm:spPr/>
    </dgm:pt>
    <dgm:pt modelId="{BF09829B-2CED-4572-A7E6-6DC7F957C521}" type="pres">
      <dgm:prSet presAssocID="{C68F5A4E-6631-48DA-B4A3-8C31B31CABDC}" presName="compNode" presStyleCnt="0"/>
      <dgm:spPr/>
    </dgm:pt>
    <dgm:pt modelId="{B6801818-1BC7-45D3-BCEE-A6B3CEF24B81}" type="pres">
      <dgm:prSet presAssocID="{C68F5A4E-6631-48DA-B4A3-8C31B31CABDC}" presName="bgRect" presStyleLbl="bgShp" presStyleIdx="4" presStyleCnt="5"/>
      <dgm:spPr/>
    </dgm:pt>
    <dgm:pt modelId="{EC4970A0-C7F9-49D7-8D11-066DEB91FABF}" type="pres">
      <dgm:prSet presAssocID="{C68F5A4E-6631-48DA-B4A3-8C31B31CABDC}" presName="iconRect" presStyleLbl="node1" presStyleIdx="4" presStyleCnt="5"/>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Heart"/>
        </a:ext>
      </dgm:extLst>
    </dgm:pt>
    <dgm:pt modelId="{43FC7EA3-1E51-4A82-9BC9-7A58332EFAB7}" type="pres">
      <dgm:prSet presAssocID="{C68F5A4E-6631-48DA-B4A3-8C31B31CABDC}" presName="spaceRect" presStyleCnt="0"/>
      <dgm:spPr/>
    </dgm:pt>
    <dgm:pt modelId="{3DBF2A65-9124-40CA-9218-8AB7E57253BF}" type="pres">
      <dgm:prSet presAssocID="{C68F5A4E-6631-48DA-B4A3-8C31B31CABDC}" presName="parTx" presStyleLbl="revTx" presStyleIdx="4" presStyleCnt="5">
        <dgm:presLayoutVars>
          <dgm:chMax val="0"/>
          <dgm:chPref val="0"/>
        </dgm:presLayoutVars>
      </dgm:prSet>
      <dgm:spPr/>
    </dgm:pt>
  </dgm:ptLst>
  <dgm:cxnLst>
    <dgm:cxn modelId="{20AED817-FBC9-4B60-89DD-FFFDAA3359C3}" type="presOf" srcId="{D792A4BF-A892-4686-88A6-B434AE7C8B7F}" destId="{45B67705-2E30-467B-8A82-2E1997C27949}" srcOrd="0" destOrd="0" presId="urn:microsoft.com/office/officeart/2018/2/layout/IconVerticalSolidList"/>
    <dgm:cxn modelId="{203E2727-60A6-4F6E-8C9A-EBCC22170873}" srcId="{2F98FED3-072F-418C-9F4F-9A5246007EA3}" destId="{B0F1EB46-BC04-4178-BA0F-2D4A38C23023}" srcOrd="2" destOrd="0" parTransId="{C7EE723A-0251-4CC1-91EF-2151FB865CE4}" sibTransId="{DBB42B75-6D8F-4F3B-AC16-A4514AAB7903}"/>
    <dgm:cxn modelId="{20610532-DDEF-439B-B594-274280B7AC8C}" type="presOf" srcId="{D99E03B4-4E4A-4B35-9812-D6FB7C85F4ED}" destId="{6126F52F-0677-4C09-9D5C-5A5FAF0240D6}" srcOrd="0" destOrd="0" presId="urn:microsoft.com/office/officeart/2018/2/layout/IconVerticalSolidList"/>
    <dgm:cxn modelId="{B8E80F32-A705-4394-8807-93E960D00E66}" srcId="{2F98FED3-072F-418C-9F4F-9A5246007EA3}" destId="{D99E03B4-4E4A-4B35-9812-D6FB7C85F4ED}" srcOrd="0" destOrd="0" parTransId="{898C7014-A2CD-4264-AA61-EDDD6B0CD62E}" sibTransId="{EF930B45-F538-4A9B-A984-3ED96E9E7592}"/>
    <dgm:cxn modelId="{73EB615D-22A0-47B7-83B7-51A2DEFAC6BF}" type="presOf" srcId="{C68F5A4E-6631-48DA-B4A3-8C31B31CABDC}" destId="{3DBF2A65-9124-40CA-9218-8AB7E57253BF}" srcOrd="0" destOrd="0" presId="urn:microsoft.com/office/officeart/2018/2/layout/IconVerticalSolidList"/>
    <dgm:cxn modelId="{DC581049-655A-4F5E-B187-FFB444A6CBCD}" srcId="{2F98FED3-072F-418C-9F4F-9A5246007EA3}" destId="{8D48FA03-23F3-4947-9AA4-A13D42A6BCA8}" srcOrd="1" destOrd="0" parTransId="{E93FB25A-B7D6-465D-A869-4E3813B34193}" sibTransId="{CD7FC1D7-BA6D-4ACB-A5A5-789422748BC7}"/>
    <dgm:cxn modelId="{958A2354-B9C3-4272-B5EA-C7CFC5909BBA}" type="presOf" srcId="{2F98FED3-072F-418C-9F4F-9A5246007EA3}" destId="{F547682B-B3B8-4DBC-8BA9-14D928664808}" srcOrd="0" destOrd="0" presId="urn:microsoft.com/office/officeart/2018/2/layout/IconVerticalSolidList"/>
    <dgm:cxn modelId="{E49928CB-293F-49EC-A0AB-C13A48E4A63D}" type="presOf" srcId="{8D48FA03-23F3-4947-9AA4-A13D42A6BCA8}" destId="{DA18DBE8-24C7-498D-A0D9-B39ECB1778A4}" srcOrd="0" destOrd="0" presId="urn:microsoft.com/office/officeart/2018/2/layout/IconVerticalSolidList"/>
    <dgm:cxn modelId="{DAD700E6-42E7-4EE5-B04C-9FDBD3A70D9D}" srcId="{2F98FED3-072F-418C-9F4F-9A5246007EA3}" destId="{D792A4BF-A892-4686-88A6-B434AE7C8B7F}" srcOrd="3" destOrd="0" parTransId="{C2A24448-AAE8-4E57-AD9A-AFC3F23662E9}" sibTransId="{73422B43-4B6B-41C3-B7A1-3C8C5A4B07A3}"/>
    <dgm:cxn modelId="{075188E9-C4E5-4FCF-92EB-06A8A863D639}" type="presOf" srcId="{B0F1EB46-BC04-4178-BA0F-2D4A38C23023}" destId="{260C9C35-37BC-4A3B-B26B-3709DDD893EC}" srcOrd="0" destOrd="0" presId="urn:microsoft.com/office/officeart/2018/2/layout/IconVerticalSolidList"/>
    <dgm:cxn modelId="{9B768AF6-BFE1-455D-ACD6-159900F0AFE2}" srcId="{2F98FED3-072F-418C-9F4F-9A5246007EA3}" destId="{C68F5A4E-6631-48DA-B4A3-8C31B31CABDC}" srcOrd="4" destOrd="0" parTransId="{3BEED1E1-202D-4599-A8B5-99440CFEA32F}" sibTransId="{7F9BD05D-3FFE-4D22-A663-B711F61E855F}"/>
    <dgm:cxn modelId="{FDC7301C-E804-481D-AA01-6F0F1DF72A7A}" type="presParOf" srcId="{F547682B-B3B8-4DBC-8BA9-14D928664808}" destId="{E5B846B7-C654-4B91-81B4-74D8D8DCA3BE}" srcOrd="0" destOrd="0" presId="urn:microsoft.com/office/officeart/2018/2/layout/IconVerticalSolidList"/>
    <dgm:cxn modelId="{67231EC0-439D-417C-8A00-50A3F519C690}" type="presParOf" srcId="{E5B846B7-C654-4B91-81B4-74D8D8DCA3BE}" destId="{75291A45-CE6E-49BF-AA7B-6709EF6C4237}" srcOrd="0" destOrd="0" presId="urn:microsoft.com/office/officeart/2018/2/layout/IconVerticalSolidList"/>
    <dgm:cxn modelId="{EC09794B-DD51-4858-A118-B1125CF96BB1}" type="presParOf" srcId="{E5B846B7-C654-4B91-81B4-74D8D8DCA3BE}" destId="{6D1AB633-1A68-4352-BBF1-296F08E2BCED}" srcOrd="1" destOrd="0" presId="urn:microsoft.com/office/officeart/2018/2/layout/IconVerticalSolidList"/>
    <dgm:cxn modelId="{52A4A9EE-F28F-4BA8-AFA6-442B71C0C029}" type="presParOf" srcId="{E5B846B7-C654-4B91-81B4-74D8D8DCA3BE}" destId="{88CD456F-63B3-4DBF-B127-018328B91C0C}" srcOrd="2" destOrd="0" presId="urn:microsoft.com/office/officeart/2018/2/layout/IconVerticalSolidList"/>
    <dgm:cxn modelId="{58275223-2F3D-4ADE-9777-042302FD94E5}" type="presParOf" srcId="{E5B846B7-C654-4B91-81B4-74D8D8DCA3BE}" destId="{6126F52F-0677-4C09-9D5C-5A5FAF0240D6}" srcOrd="3" destOrd="0" presId="urn:microsoft.com/office/officeart/2018/2/layout/IconVerticalSolidList"/>
    <dgm:cxn modelId="{5C488768-C641-4C4C-B9F2-278C48AEB1DC}" type="presParOf" srcId="{F547682B-B3B8-4DBC-8BA9-14D928664808}" destId="{97FDD9CE-F4D9-4976-B032-725A12C41F0C}" srcOrd="1" destOrd="0" presId="urn:microsoft.com/office/officeart/2018/2/layout/IconVerticalSolidList"/>
    <dgm:cxn modelId="{581BAACD-A8DD-4B50-809F-C406B858CCAB}" type="presParOf" srcId="{F547682B-B3B8-4DBC-8BA9-14D928664808}" destId="{ECD1DCD1-03C7-46B8-8038-683E6E6DC0E4}" srcOrd="2" destOrd="0" presId="urn:microsoft.com/office/officeart/2018/2/layout/IconVerticalSolidList"/>
    <dgm:cxn modelId="{933BBD48-EFC8-4516-9915-2D81A7AB6E82}" type="presParOf" srcId="{ECD1DCD1-03C7-46B8-8038-683E6E6DC0E4}" destId="{000332E7-1B58-4F8D-8E6F-FE13D24743DD}" srcOrd="0" destOrd="0" presId="urn:microsoft.com/office/officeart/2018/2/layout/IconVerticalSolidList"/>
    <dgm:cxn modelId="{5CE92FFF-729F-4F03-BF9C-881E00914F8C}" type="presParOf" srcId="{ECD1DCD1-03C7-46B8-8038-683E6E6DC0E4}" destId="{FC93E2C5-FEA4-4139-8BC0-174EAF232864}" srcOrd="1" destOrd="0" presId="urn:microsoft.com/office/officeart/2018/2/layout/IconVerticalSolidList"/>
    <dgm:cxn modelId="{2A65B48C-A34F-495D-948F-A0F3A6AB5EE3}" type="presParOf" srcId="{ECD1DCD1-03C7-46B8-8038-683E6E6DC0E4}" destId="{11157EA2-D5D6-431B-B253-028A73AC6858}" srcOrd="2" destOrd="0" presId="urn:microsoft.com/office/officeart/2018/2/layout/IconVerticalSolidList"/>
    <dgm:cxn modelId="{F49F5349-6A9C-48B8-8A47-9ED95D7F77E6}" type="presParOf" srcId="{ECD1DCD1-03C7-46B8-8038-683E6E6DC0E4}" destId="{DA18DBE8-24C7-498D-A0D9-B39ECB1778A4}" srcOrd="3" destOrd="0" presId="urn:microsoft.com/office/officeart/2018/2/layout/IconVerticalSolidList"/>
    <dgm:cxn modelId="{1863797E-C577-4E46-ABC0-7E77A35B6E2A}" type="presParOf" srcId="{F547682B-B3B8-4DBC-8BA9-14D928664808}" destId="{BD835CED-2CC0-4F51-BBD1-4FA104D9F265}" srcOrd="3" destOrd="0" presId="urn:microsoft.com/office/officeart/2018/2/layout/IconVerticalSolidList"/>
    <dgm:cxn modelId="{DACC1145-C0E9-4AD4-AD30-FC3CA67DFB18}" type="presParOf" srcId="{F547682B-B3B8-4DBC-8BA9-14D928664808}" destId="{CE279ACC-3A0B-4F92-9790-85598EAB2B55}" srcOrd="4" destOrd="0" presId="urn:microsoft.com/office/officeart/2018/2/layout/IconVerticalSolidList"/>
    <dgm:cxn modelId="{3B7FDE3C-552F-4E79-9DE4-7183065C7D2E}" type="presParOf" srcId="{CE279ACC-3A0B-4F92-9790-85598EAB2B55}" destId="{8A56FF1F-BBBC-4A93-8952-477BDD4B7942}" srcOrd="0" destOrd="0" presId="urn:microsoft.com/office/officeart/2018/2/layout/IconVerticalSolidList"/>
    <dgm:cxn modelId="{B04DF9A7-9482-44F7-A4CF-E9C14D12DB3E}" type="presParOf" srcId="{CE279ACC-3A0B-4F92-9790-85598EAB2B55}" destId="{DA3A4805-11F1-4270-A45C-082D549AD263}" srcOrd="1" destOrd="0" presId="urn:microsoft.com/office/officeart/2018/2/layout/IconVerticalSolidList"/>
    <dgm:cxn modelId="{7475BF4B-3FA0-4C82-B310-EE4852BAF4F1}" type="presParOf" srcId="{CE279ACC-3A0B-4F92-9790-85598EAB2B55}" destId="{9216290E-05C6-450E-8616-4BFFEC5AFCB3}" srcOrd="2" destOrd="0" presId="urn:microsoft.com/office/officeart/2018/2/layout/IconVerticalSolidList"/>
    <dgm:cxn modelId="{97333BB9-F1D3-40FC-BD1A-B9818A201F68}" type="presParOf" srcId="{CE279ACC-3A0B-4F92-9790-85598EAB2B55}" destId="{260C9C35-37BC-4A3B-B26B-3709DDD893EC}" srcOrd="3" destOrd="0" presId="urn:microsoft.com/office/officeart/2018/2/layout/IconVerticalSolidList"/>
    <dgm:cxn modelId="{D46087DB-790E-4B8A-981A-2E042A5E50E4}" type="presParOf" srcId="{F547682B-B3B8-4DBC-8BA9-14D928664808}" destId="{9427C487-4B49-483D-951A-F74CC3598889}" srcOrd="5" destOrd="0" presId="urn:microsoft.com/office/officeart/2018/2/layout/IconVerticalSolidList"/>
    <dgm:cxn modelId="{5B564AF1-BDB8-4567-A6E2-6450A8B556BD}" type="presParOf" srcId="{F547682B-B3B8-4DBC-8BA9-14D928664808}" destId="{DA107666-7C12-4324-A6C2-61C01729FE08}" srcOrd="6" destOrd="0" presId="urn:microsoft.com/office/officeart/2018/2/layout/IconVerticalSolidList"/>
    <dgm:cxn modelId="{95CC8641-116A-445A-8B3F-919B8927A307}" type="presParOf" srcId="{DA107666-7C12-4324-A6C2-61C01729FE08}" destId="{327C674B-D3A8-4906-98E9-7AD76EF99E26}" srcOrd="0" destOrd="0" presId="urn:microsoft.com/office/officeart/2018/2/layout/IconVerticalSolidList"/>
    <dgm:cxn modelId="{588CA5EB-BA36-4342-9344-03880377636D}" type="presParOf" srcId="{DA107666-7C12-4324-A6C2-61C01729FE08}" destId="{732D547C-B6CA-4079-8BD2-CC3D961DA430}" srcOrd="1" destOrd="0" presId="urn:microsoft.com/office/officeart/2018/2/layout/IconVerticalSolidList"/>
    <dgm:cxn modelId="{ECEAE24B-4F45-48DB-82E7-69CC1AEFFC68}" type="presParOf" srcId="{DA107666-7C12-4324-A6C2-61C01729FE08}" destId="{318BD835-0809-4520-9E0F-E3CFBA34085A}" srcOrd="2" destOrd="0" presId="urn:microsoft.com/office/officeart/2018/2/layout/IconVerticalSolidList"/>
    <dgm:cxn modelId="{3DE045C9-49D0-41D0-BF98-4D76907F3F9B}" type="presParOf" srcId="{DA107666-7C12-4324-A6C2-61C01729FE08}" destId="{45B67705-2E30-467B-8A82-2E1997C27949}" srcOrd="3" destOrd="0" presId="urn:microsoft.com/office/officeart/2018/2/layout/IconVerticalSolidList"/>
    <dgm:cxn modelId="{CD9878D4-E7EB-47B3-B1B6-1807B706B9A6}" type="presParOf" srcId="{F547682B-B3B8-4DBC-8BA9-14D928664808}" destId="{07055B1A-0E2B-4A36-8799-E7BB79BA2890}" srcOrd="7" destOrd="0" presId="urn:microsoft.com/office/officeart/2018/2/layout/IconVerticalSolidList"/>
    <dgm:cxn modelId="{8E72FC0E-E72E-4CC2-8B57-EDC488380B58}" type="presParOf" srcId="{F547682B-B3B8-4DBC-8BA9-14D928664808}" destId="{BF09829B-2CED-4572-A7E6-6DC7F957C521}" srcOrd="8" destOrd="0" presId="urn:microsoft.com/office/officeart/2018/2/layout/IconVerticalSolidList"/>
    <dgm:cxn modelId="{528CD8E5-BBE3-4E19-A3D1-90DF1E588AB4}" type="presParOf" srcId="{BF09829B-2CED-4572-A7E6-6DC7F957C521}" destId="{B6801818-1BC7-45D3-BCEE-A6B3CEF24B81}" srcOrd="0" destOrd="0" presId="urn:microsoft.com/office/officeart/2018/2/layout/IconVerticalSolidList"/>
    <dgm:cxn modelId="{775C22DB-9E51-4AC6-A76F-A98432D887A4}" type="presParOf" srcId="{BF09829B-2CED-4572-A7E6-6DC7F957C521}" destId="{EC4970A0-C7F9-49D7-8D11-066DEB91FABF}" srcOrd="1" destOrd="0" presId="urn:microsoft.com/office/officeart/2018/2/layout/IconVerticalSolidList"/>
    <dgm:cxn modelId="{BB702AD4-6CF7-4F82-87F2-B387D95FC374}" type="presParOf" srcId="{BF09829B-2CED-4572-A7E6-6DC7F957C521}" destId="{43FC7EA3-1E51-4A82-9BC9-7A58332EFAB7}" srcOrd="2" destOrd="0" presId="urn:microsoft.com/office/officeart/2018/2/layout/IconVerticalSolidList"/>
    <dgm:cxn modelId="{7E1C9F05-916B-495C-B661-D6B7FBD6F61E}" type="presParOf" srcId="{BF09829B-2CED-4572-A7E6-6DC7F957C521}" destId="{3DBF2A65-9124-40CA-9218-8AB7E57253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CA5F28-1D16-4C76-987F-0B85FF1CACBC}"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D4320460-1CC2-4E65-BE08-F9A887D69744}">
      <dgm:prSet/>
      <dgm:spPr/>
      <dgm:t>
        <a:bodyPr/>
        <a:lstStyle/>
        <a:p>
          <a:pPr>
            <a:lnSpc>
              <a:spcPct val="100000"/>
            </a:lnSpc>
          </a:pPr>
          <a:r>
            <a:rPr lang="en-US" dirty="0"/>
            <a:t>Released in 2006 based on new data.</a:t>
          </a:r>
        </a:p>
      </dgm:t>
    </dgm:pt>
    <dgm:pt modelId="{7253A5F4-6815-4680-9321-C6F797A73966}" type="parTrans" cxnId="{6CABCD84-12A8-4CFA-9A97-DBA67C9F0AA6}">
      <dgm:prSet/>
      <dgm:spPr/>
      <dgm:t>
        <a:bodyPr/>
        <a:lstStyle/>
        <a:p>
          <a:endParaRPr lang="en-US"/>
        </a:p>
      </dgm:t>
    </dgm:pt>
    <dgm:pt modelId="{5EEF00A7-BF05-49B2-8A62-7D2F7DE3BD62}" type="sibTrans" cxnId="{6CABCD84-12A8-4CFA-9A97-DBA67C9F0AA6}">
      <dgm:prSet/>
      <dgm:spPr/>
      <dgm:t>
        <a:bodyPr/>
        <a:lstStyle/>
        <a:p>
          <a:endParaRPr lang="en-US"/>
        </a:p>
      </dgm:t>
    </dgm:pt>
    <dgm:pt modelId="{8ECB427C-6A73-4369-9DF3-6776632D16B0}">
      <dgm:prSet/>
      <dgm:spPr/>
      <dgm:t>
        <a:bodyPr/>
        <a:lstStyle/>
        <a:p>
          <a:pPr>
            <a:lnSpc>
              <a:spcPct val="100000"/>
            </a:lnSpc>
          </a:pPr>
          <a:r>
            <a:rPr lang="en-US" dirty="0"/>
            <a:t>Based on healthy breasted infants    living in six countries in well-supported environments.</a:t>
          </a:r>
        </a:p>
      </dgm:t>
    </dgm:pt>
    <dgm:pt modelId="{B3FB2474-7AA1-4B46-9663-5B482E50C982}" type="parTrans" cxnId="{B93989FA-1438-4B64-8455-BFA23824C13D}">
      <dgm:prSet/>
      <dgm:spPr/>
      <dgm:t>
        <a:bodyPr/>
        <a:lstStyle/>
        <a:p>
          <a:endParaRPr lang="en-US"/>
        </a:p>
      </dgm:t>
    </dgm:pt>
    <dgm:pt modelId="{ACCA1013-C01F-427F-AB9F-843E2A4948F5}" type="sibTrans" cxnId="{B93989FA-1438-4B64-8455-BFA23824C13D}">
      <dgm:prSet/>
      <dgm:spPr/>
      <dgm:t>
        <a:bodyPr/>
        <a:lstStyle/>
        <a:p>
          <a:endParaRPr lang="en-US"/>
        </a:p>
      </dgm:t>
    </dgm:pt>
    <dgm:pt modelId="{12EEFB7C-9768-49D0-90F9-7FDFCFFC6768}">
      <dgm:prSet/>
      <dgm:spPr/>
      <dgm:t>
        <a:bodyPr/>
        <a:lstStyle/>
        <a:p>
          <a:pPr>
            <a:lnSpc>
              <a:spcPct val="100000"/>
            </a:lnSpc>
          </a:pPr>
          <a:r>
            <a:rPr lang="en-US" dirty="0"/>
            <a:t>CDC (Centers for Disease Control),     NIH (National Institutes of Health) and AAP (American Academy of Pediatrics) all agree on their use.</a:t>
          </a:r>
        </a:p>
      </dgm:t>
    </dgm:pt>
    <dgm:pt modelId="{752DB2CA-C8B9-48FF-AE08-D7AD9FD77BCD}" type="parTrans" cxnId="{F90850F6-3339-4E46-AB68-7DA076F481E7}">
      <dgm:prSet/>
      <dgm:spPr/>
      <dgm:t>
        <a:bodyPr/>
        <a:lstStyle/>
        <a:p>
          <a:endParaRPr lang="en-US"/>
        </a:p>
      </dgm:t>
    </dgm:pt>
    <dgm:pt modelId="{5A93D43C-4F7C-4396-8575-E6E0016C7FB5}" type="sibTrans" cxnId="{F90850F6-3339-4E46-AB68-7DA076F481E7}">
      <dgm:prSet/>
      <dgm:spPr/>
      <dgm:t>
        <a:bodyPr/>
        <a:lstStyle/>
        <a:p>
          <a:endParaRPr lang="en-US"/>
        </a:p>
      </dgm:t>
    </dgm:pt>
    <dgm:pt modelId="{52FB7057-A25E-4182-BA29-3D71FBDC191B}" type="pres">
      <dgm:prSet presAssocID="{32CA5F28-1D16-4C76-987F-0B85FF1CACBC}" presName="root" presStyleCnt="0">
        <dgm:presLayoutVars>
          <dgm:dir/>
          <dgm:resizeHandles val="exact"/>
        </dgm:presLayoutVars>
      </dgm:prSet>
      <dgm:spPr/>
    </dgm:pt>
    <dgm:pt modelId="{D75FD807-F8ED-4421-A998-3A1592941339}" type="pres">
      <dgm:prSet presAssocID="{D4320460-1CC2-4E65-BE08-F9A887D69744}" presName="compNode" presStyleCnt="0"/>
      <dgm:spPr/>
    </dgm:pt>
    <dgm:pt modelId="{EB36E737-5E5D-40C0-9820-567FE3C826AC}" type="pres">
      <dgm:prSet presAssocID="{D4320460-1CC2-4E65-BE08-F9A887D69744}" presName="bgRect" presStyleLbl="bgShp" presStyleIdx="0" presStyleCnt="3"/>
      <dgm:spPr/>
    </dgm:pt>
    <dgm:pt modelId="{B3F43963-8DBC-4EF1-B7B1-584F6DF95C0A}" type="pres">
      <dgm:prSet presAssocID="{D4320460-1CC2-4E65-BE08-F9A887D69744}"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uler"/>
        </a:ext>
      </dgm:extLst>
    </dgm:pt>
    <dgm:pt modelId="{CCE20224-8497-40F4-A3B4-02C97E70AC8C}" type="pres">
      <dgm:prSet presAssocID="{D4320460-1CC2-4E65-BE08-F9A887D69744}" presName="spaceRect" presStyleCnt="0"/>
      <dgm:spPr/>
    </dgm:pt>
    <dgm:pt modelId="{3784CA24-AF5A-48A1-B689-B58BDCB606AA}" type="pres">
      <dgm:prSet presAssocID="{D4320460-1CC2-4E65-BE08-F9A887D69744}" presName="parTx" presStyleLbl="revTx" presStyleIdx="0" presStyleCnt="3">
        <dgm:presLayoutVars>
          <dgm:chMax val="0"/>
          <dgm:chPref val="0"/>
        </dgm:presLayoutVars>
      </dgm:prSet>
      <dgm:spPr/>
    </dgm:pt>
    <dgm:pt modelId="{9EC620EC-89DB-47D5-B553-233F9C75F973}" type="pres">
      <dgm:prSet presAssocID="{5EEF00A7-BF05-49B2-8A62-7D2F7DE3BD62}" presName="sibTrans" presStyleCnt="0"/>
      <dgm:spPr/>
    </dgm:pt>
    <dgm:pt modelId="{73DFB02D-DB74-443B-A101-DE6DF21EAF3E}" type="pres">
      <dgm:prSet presAssocID="{8ECB427C-6A73-4369-9DF3-6776632D16B0}" presName="compNode" presStyleCnt="0"/>
      <dgm:spPr/>
    </dgm:pt>
    <dgm:pt modelId="{BCD3D91C-23C6-48CC-861A-8BB52BC296FF}" type="pres">
      <dgm:prSet presAssocID="{8ECB427C-6A73-4369-9DF3-6776632D16B0}" presName="bgRect" presStyleLbl="bgShp" presStyleIdx="1" presStyleCnt="3"/>
      <dgm:spPr/>
    </dgm:pt>
    <dgm:pt modelId="{B41B06D3-CC7A-4697-A8A0-D4DD8CE1FC9E}" type="pres">
      <dgm:prSet presAssocID="{8ECB427C-6A73-4369-9DF3-6776632D16B0}"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by"/>
        </a:ext>
      </dgm:extLst>
    </dgm:pt>
    <dgm:pt modelId="{05177F9F-EBA4-437B-8911-C78B1C9827B8}" type="pres">
      <dgm:prSet presAssocID="{8ECB427C-6A73-4369-9DF3-6776632D16B0}" presName="spaceRect" presStyleCnt="0"/>
      <dgm:spPr/>
    </dgm:pt>
    <dgm:pt modelId="{7ADC5A3F-3977-4294-8DD1-169FA833086A}" type="pres">
      <dgm:prSet presAssocID="{8ECB427C-6A73-4369-9DF3-6776632D16B0}" presName="parTx" presStyleLbl="revTx" presStyleIdx="1" presStyleCnt="3">
        <dgm:presLayoutVars>
          <dgm:chMax val="0"/>
          <dgm:chPref val="0"/>
        </dgm:presLayoutVars>
      </dgm:prSet>
      <dgm:spPr/>
    </dgm:pt>
    <dgm:pt modelId="{DA6117AD-5111-408B-AB5C-405E14F30392}" type="pres">
      <dgm:prSet presAssocID="{ACCA1013-C01F-427F-AB9F-843E2A4948F5}" presName="sibTrans" presStyleCnt="0"/>
      <dgm:spPr/>
    </dgm:pt>
    <dgm:pt modelId="{0733BB27-F705-4D74-934D-A57A6A2757E2}" type="pres">
      <dgm:prSet presAssocID="{12EEFB7C-9768-49D0-90F9-7FDFCFFC6768}" presName="compNode" presStyleCnt="0"/>
      <dgm:spPr/>
    </dgm:pt>
    <dgm:pt modelId="{226CDADE-AD99-4073-92B0-8D18A9ED9A66}" type="pres">
      <dgm:prSet presAssocID="{12EEFB7C-9768-49D0-90F9-7FDFCFFC6768}" presName="bgRect" presStyleLbl="bgShp" presStyleIdx="2" presStyleCnt="3"/>
      <dgm:spPr/>
    </dgm:pt>
    <dgm:pt modelId="{AF21B3FF-3A1B-423C-B2DC-26C0D97BFD96}" type="pres">
      <dgm:prSet presAssocID="{12EEFB7C-9768-49D0-90F9-7FDFCFFC6768}"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pt>
    <dgm:pt modelId="{E9C1A3BE-B888-4E56-BE5B-296E2AA2FE6A}" type="pres">
      <dgm:prSet presAssocID="{12EEFB7C-9768-49D0-90F9-7FDFCFFC6768}" presName="spaceRect" presStyleCnt="0"/>
      <dgm:spPr/>
    </dgm:pt>
    <dgm:pt modelId="{BA78BF0D-E913-482F-A831-F208B7F61D10}" type="pres">
      <dgm:prSet presAssocID="{12EEFB7C-9768-49D0-90F9-7FDFCFFC6768}" presName="parTx" presStyleLbl="revTx" presStyleIdx="2" presStyleCnt="3">
        <dgm:presLayoutVars>
          <dgm:chMax val="0"/>
          <dgm:chPref val="0"/>
        </dgm:presLayoutVars>
      </dgm:prSet>
      <dgm:spPr/>
    </dgm:pt>
  </dgm:ptLst>
  <dgm:cxnLst>
    <dgm:cxn modelId="{A1E01627-8DC0-4945-9B72-C24EF90FEAA2}" type="presOf" srcId="{D4320460-1CC2-4E65-BE08-F9A887D69744}" destId="{3784CA24-AF5A-48A1-B689-B58BDCB606AA}" srcOrd="0" destOrd="0" presId="urn:microsoft.com/office/officeart/2018/2/layout/IconVerticalSolidList"/>
    <dgm:cxn modelId="{6A85B062-5C05-4B0D-B850-D5611A93F60B}" type="presOf" srcId="{8ECB427C-6A73-4369-9DF3-6776632D16B0}" destId="{7ADC5A3F-3977-4294-8DD1-169FA833086A}" srcOrd="0" destOrd="0" presId="urn:microsoft.com/office/officeart/2018/2/layout/IconVerticalSolidList"/>
    <dgm:cxn modelId="{46679F78-43F7-4AC4-9984-0824B24A3074}" type="presOf" srcId="{32CA5F28-1D16-4C76-987F-0B85FF1CACBC}" destId="{52FB7057-A25E-4182-BA29-3D71FBDC191B}" srcOrd="0" destOrd="0" presId="urn:microsoft.com/office/officeart/2018/2/layout/IconVerticalSolidList"/>
    <dgm:cxn modelId="{6CABCD84-12A8-4CFA-9A97-DBA67C9F0AA6}" srcId="{32CA5F28-1D16-4C76-987F-0B85FF1CACBC}" destId="{D4320460-1CC2-4E65-BE08-F9A887D69744}" srcOrd="0" destOrd="0" parTransId="{7253A5F4-6815-4680-9321-C6F797A73966}" sibTransId="{5EEF00A7-BF05-49B2-8A62-7D2F7DE3BD62}"/>
    <dgm:cxn modelId="{38A3D8CB-BB08-4A73-A61F-541837D7CF34}" type="presOf" srcId="{12EEFB7C-9768-49D0-90F9-7FDFCFFC6768}" destId="{BA78BF0D-E913-482F-A831-F208B7F61D10}" srcOrd="0" destOrd="0" presId="urn:microsoft.com/office/officeart/2018/2/layout/IconVerticalSolidList"/>
    <dgm:cxn modelId="{F90850F6-3339-4E46-AB68-7DA076F481E7}" srcId="{32CA5F28-1D16-4C76-987F-0B85FF1CACBC}" destId="{12EEFB7C-9768-49D0-90F9-7FDFCFFC6768}" srcOrd="2" destOrd="0" parTransId="{752DB2CA-C8B9-48FF-AE08-D7AD9FD77BCD}" sibTransId="{5A93D43C-4F7C-4396-8575-E6E0016C7FB5}"/>
    <dgm:cxn modelId="{B93989FA-1438-4B64-8455-BFA23824C13D}" srcId="{32CA5F28-1D16-4C76-987F-0B85FF1CACBC}" destId="{8ECB427C-6A73-4369-9DF3-6776632D16B0}" srcOrd="1" destOrd="0" parTransId="{B3FB2474-7AA1-4B46-9663-5B482E50C982}" sibTransId="{ACCA1013-C01F-427F-AB9F-843E2A4948F5}"/>
    <dgm:cxn modelId="{8E61E071-872B-4F57-864D-9692F97EB7A4}" type="presParOf" srcId="{52FB7057-A25E-4182-BA29-3D71FBDC191B}" destId="{D75FD807-F8ED-4421-A998-3A1592941339}" srcOrd="0" destOrd="0" presId="urn:microsoft.com/office/officeart/2018/2/layout/IconVerticalSolidList"/>
    <dgm:cxn modelId="{572601EF-4667-4EB6-9EBD-2617319767E4}" type="presParOf" srcId="{D75FD807-F8ED-4421-A998-3A1592941339}" destId="{EB36E737-5E5D-40C0-9820-567FE3C826AC}" srcOrd="0" destOrd="0" presId="urn:microsoft.com/office/officeart/2018/2/layout/IconVerticalSolidList"/>
    <dgm:cxn modelId="{3526CEC0-3517-4E4A-BAE9-568459CC9B07}" type="presParOf" srcId="{D75FD807-F8ED-4421-A998-3A1592941339}" destId="{B3F43963-8DBC-4EF1-B7B1-584F6DF95C0A}" srcOrd="1" destOrd="0" presId="urn:microsoft.com/office/officeart/2018/2/layout/IconVerticalSolidList"/>
    <dgm:cxn modelId="{A7910990-8D65-4308-9135-8E7B3780A1F1}" type="presParOf" srcId="{D75FD807-F8ED-4421-A998-3A1592941339}" destId="{CCE20224-8497-40F4-A3B4-02C97E70AC8C}" srcOrd="2" destOrd="0" presId="urn:microsoft.com/office/officeart/2018/2/layout/IconVerticalSolidList"/>
    <dgm:cxn modelId="{39A866AC-DED4-4ABC-837C-8FD193858280}" type="presParOf" srcId="{D75FD807-F8ED-4421-A998-3A1592941339}" destId="{3784CA24-AF5A-48A1-B689-B58BDCB606AA}" srcOrd="3" destOrd="0" presId="urn:microsoft.com/office/officeart/2018/2/layout/IconVerticalSolidList"/>
    <dgm:cxn modelId="{F3EA9930-9169-4FBF-A33D-35374F2FC85F}" type="presParOf" srcId="{52FB7057-A25E-4182-BA29-3D71FBDC191B}" destId="{9EC620EC-89DB-47D5-B553-233F9C75F973}" srcOrd="1" destOrd="0" presId="urn:microsoft.com/office/officeart/2018/2/layout/IconVerticalSolidList"/>
    <dgm:cxn modelId="{B676249A-0B3F-489C-933A-2C5A72E9C5CF}" type="presParOf" srcId="{52FB7057-A25E-4182-BA29-3D71FBDC191B}" destId="{73DFB02D-DB74-443B-A101-DE6DF21EAF3E}" srcOrd="2" destOrd="0" presId="urn:microsoft.com/office/officeart/2018/2/layout/IconVerticalSolidList"/>
    <dgm:cxn modelId="{8DAE01AA-BEBD-4E0E-B18C-F2DFAFD6F189}" type="presParOf" srcId="{73DFB02D-DB74-443B-A101-DE6DF21EAF3E}" destId="{BCD3D91C-23C6-48CC-861A-8BB52BC296FF}" srcOrd="0" destOrd="0" presId="urn:microsoft.com/office/officeart/2018/2/layout/IconVerticalSolidList"/>
    <dgm:cxn modelId="{B06A8056-CF7A-4836-8CF5-D61A8D5C0BEF}" type="presParOf" srcId="{73DFB02D-DB74-443B-A101-DE6DF21EAF3E}" destId="{B41B06D3-CC7A-4697-A8A0-D4DD8CE1FC9E}" srcOrd="1" destOrd="0" presId="urn:microsoft.com/office/officeart/2018/2/layout/IconVerticalSolidList"/>
    <dgm:cxn modelId="{7C90BABB-04C3-4922-9038-DCC278BC6848}" type="presParOf" srcId="{73DFB02D-DB74-443B-A101-DE6DF21EAF3E}" destId="{05177F9F-EBA4-437B-8911-C78B1C9827B8}" srcOrd="2" destOrd="0" presId="urn:microsoft.com/office/officeart/2018/2/layout/IconVerticalSolidList"/>
    <dgm:cxn modelId="{A4DBBF28-3223-486D-915E-B866390C1E15}" type="presParOf" srcId="{73DFB02D-DB74-443B-A101-DE6DF21EAF3E}" destId="{7ADC5A3F-3977-4294-8DD1-169FA833086A}" srcOrd="3" destOrd="0" presId="urn:microsoft.com/office/officeart/2018/2/layout/IconVerticalSolidList"/>
    <dgm:cxn modelId="{464C3637-94A3-4A1B-A49D-F821D0160DBB}" type="presParOf" srcId="{52FB7057-A25E-4182-BA29-3D71FBDC191B}" destId="{DA6117AD-5111-408B-AB5C-405E14F30392}" srcOrd="3" destOrd="0" presId="urn:microsoft.com/office/officeart/2018/2/layout/IconVerticalSolidList"/>
    <dgm:cxn modelId="{C9673092-177A-478D-875C-261896440320}" type="presParOf" srcId="{52FB7057-A25E-4182-BA29-3D71FBDC191B}" destId="{0733BB27-F705-4D74-934D-A57A6A2757E2}" srcOrd="4" destOrd="0" presId="urn:microsoft.com/office/officeart/2018/2/layout/IconVerticalSolidList"/>
    <dgm:cxn modelId="{72C9A174-1E5F-4D7E-BC1A-FD07B9EC9689}" type="presParOf" srcId="{0733BB27-F705-4D74-934D-A57A6A2757E2}" destId="{226CDADE-AD99-4073-92B0-8D18A9ED9A66}" srcOrd="0" destOrd="0" presId="urn:microsoft.com/office/officeart/2018/2/layout/IconVerticalSolidList"/>
    <dgm:cxn modelId="{8A6F8775-F05F-4878-9B35-B9EBD58BDAF7}" type="presParOf" srcId="{0733BB27-F705-4D74-934D-A57A6A2757E2}" destId="{AF21B3FF-3A1B-423C-B2DC-26C0D97BFD96}" srcOrd="1" destOrd="0" presId="urn:microsoft.com/office/officeart/2018/2/layout/IconVerticalSolidList"/>
    <dgm:cxn modelId="{92A70D59-F6A7-4AA7-BD6F-899FF92CBEA7}" type="presParOf" srcId="{0733BB27-F705-4D74-934D-A57A6A2757E2}" destId="{E9C1A3BE-B888-4E56-BE5B-296E2AA2FE6A}" srcOrd="2" destOrd="0" presId="urn:microsoft.com/office/officeart/2018/2/layout/IconVerticalSolidList"/>
    <dgm:cxn modelId="{46A46CEF-F1E6-4C87-876A-A35EBC08B2A3}" type="presParOf" srcId="{0733BB27-F705-4D74-934D-A57A6A2757E2}" destId="{BA78BF0D-E913-482F-A831-F208B7F61D1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BF202F8-FE7D-411D-BED9-90C681108C7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BEE6E76-8163-4E65-8EB5-AFF1B67F17FC}">
      <dgm:prSet custT="1"/>
      <dgm:spPr/>
      <dgm:t>
        <a:bodyPr/>
        <a:lstStyle/>
        <a:p>
          <a:pPr>
            <a:lnSpc>
              <a:spcPct val="100000"/>
            </a:lnSpc>
          </a:pPr>
          <a:r>
            <a:rPr lang="en-US" sz="2000" dirty="0"/>
            <a:t>Mostly breastfed for at least 4 months</a:t>
          </a:r>
        </a:p>
      </dgm:t>
    </dgm:pt>
    <dgm:pt modelId="{71068F37-6D00-46E3-A533-05ED85981DBA}" type="parTrans" cxnId="{CB5C686D-2C69-40E5-A4C7-008D618FA578}">
      <dgm:prSet/>
      <dgm:spPr/>
      <dgm:t>
        <a:bodyPr/>
        <a:lstStyle/>
        <a:p>
          <a:endParaRPr lang="en-US"/>
        </a:p>
      </dgm:t>
    </dgm:pt>
    <dgm:pt modelId="{BC4D2FBB-8D5B-422A-9112-2124D7916D39}" type="sibTrans" cxnId="{CB5C686D-2C69-40E5-A4C7-008D618FA578}">
      <dgm:prSet/>
      <dgm:spPr/>
      <dgm:t>
        <a:bodyPr/>
        <a:lstStyle/>
        <a:p>
          <a:pPr>
            <a:lnSpc>
              <a:spcPct val="100000"/>
            </a:lnSpc>
          </a:pPr>
          <a:endParaRPr lang="en-US"/>
        </a:p>
      </dgm:t>
    </dgm:pt>
    <dgm:pt modelId="{B012FA8F-26B0-4ADB-8348-AE2B13228E05}">
      <dgm:prSet custT="1"/>
      <dgm:spPr/>
      <dgm:t>
        <a:bodyPr/>
        <a:lstStyle/>
        <a:p>
          <a:pPr>
            <a:lnSpc>
              <a:spcPct val="100000"/>
            </a:lnSpc>
          </a:pPr>
          <a:r>
            <a:rPr lang="en-US" sz="2000" dirty="0"/>
            <a:t>Fed complementary foods starting at about 5 ½ months</a:t>
          </a:r>
        </a:p>
      </dgm:t>
    </dgm:pt>
    <dgm:pt modelId="{A1A25C64-0055-4AE1-95A7-183351CA30BD}" type="parTrans" cxnId="{5123D4C7-A17A-4DB8-9DD7-4017508FACBC}">
      <dgm:prSet/>
      <dgm:spPr/>
      <dgm:t>
        <a:bodyPr/>
        <a:lstStyle/>
        <a:p>
          <a:endParaRPr lang="en-US"/>
        </a:p>
      </dgm:t>
    </dgm:pt>
    <dgm:pt modelId="{257C6727-0A5D-4103-8344-AC85CA06FBC3}" type="sibTrans" cxnId="{5123D4C7-A17A-4DB8-9DD7-4017508FACBC}">
      <dgm:prSet/>
      <dgm:spPr/>
      <dgm:t>
        <a:bodyPr/>
        <a:lstStyle/>
        <a:p>
          <a:endParaRPr lang="en-US"/>
        </a:p>
      </dgm:t>
    </dgm:pt>
    <dgm:pt modelId="{FB132624-2B57-4EFA-936E-98C4A8BC61BC}">
      <dgm:prSet custT="1"/>
      <dgm:spPr/>
      <dgm:t>
        <a:bodyPr/>
        <a:lstStyle/>
        <a:p>
          <a:pPr>
            <a:lnSpc>
              <a:spcPct val="100000"/>
            </a:lnSpc>
          </a:pPr>
          <a:r>
            <a:rPr lang="en-US" sz="2000" dirty="0"/>
            <a:t>Breastfed until at least 12 months</a:t>
          </a:r>
        </a:p>
      </dgm:t>
    </dgm:pt>
    <dgm:pt modelId="{7BE6EF5B-0E6F-4258-A9D1-E3C2B90D2F55}" type="parTrans" cxnId="{B2F2E9AA-6D67-43AD-B1FE-DBC1F6837A1C}">
      <dgm:prSet/>
      <dgm:spPr/>
      <dgm:t>
        <a:bodyPr/>
        <a:lstStyle/>
        <a:p>
          <a:endParaRPr lang="en-US"/>
        </a:p>
      </dgm:t>
    </dgm:pt>
    <dgm:pt modelId="{1828FA90-E677-40D8-A4D9-95AC467E4BA2}" type="sibTrans" cxnId="{B2F2E9AA-6D67-43AD-B1FE-DBC1F6837A1C}">
      <dgm:prSet/>
      <dgm:spPr/>
      <dgm:t>
        <a:bodyPr/>
        <a:lstStyle/>
        <a:p>
          <a:pPr>
            <a:lnSpc>
              <a:spcPct val="100000"/>
            </a:lnSpc>
          </a:pPr>
          <a:endParaRPr lang="en-US"/>
        </a:p>
      </dgm:t>
    </dgm:pt>
    <dgm:pt modelId="{D51F8FA0-7BD0-44FC-B894-E7FEF9897BFB}" type="pres">
      <dgm:prSet presAssocID="{CBF202F8-FE7D-411D-BED9-90C681108C76}" presName="root" presStyleCnt="0">
        <dgm:presLayoutVars>
          <dgm:dir/>
          <dgm:resizeHandles val="exact"/>
        </dgm:presLayoutVars>
      </dgm:prSet>
      <dgm:spPr/>
    </dgm:pt>
    <dgm:pt modelId="{72657790-608C-4FD5-8402-03178270456F}" type="pres">
      <dgm:prSet presAssocID="{CBF202F8-FE7D-411D-BED9-90C681108C76}" presName="container" presStyleCnt="0">
        <dgm:presLayoutVars>
          <dgm:dir/>
          <dgm:resizeHandles val="exact"/>
        </dgm:presLayoutVars>
      </dgm:prSet>
      <dgm:spPr/>
    </dgm:pt>
    <dgm:pt modelId="{C114503F-F8EE-4423-9687-FB1708BEC1F1}" type="pres">
      <dgm:prSet presAssocID="{6BEE6E76-8163-4E65-8EB5-AFF1B67F17FC}" presName="compNode" presStyleCnt="0"/>
      <dgm:spPr/>
    </dgm:pt>
    <dgm:pt modelId="{82496F3F-E955-4E32-AA99-3233C8D2B0BB}" type="pres">
      <dgm:prSet presAssocID="{6BEE6E76-8163-4E65-8EB5-AFF1B67F17FC}" presName="iconBgRect" presStyleLbl="bgShp" presStyleIdx="0" presStyleCnt="3"/>
      <dgm:spPr/>
    </dgm:pt>
    <dgm:pt modelId="{3F6ED5F7-DD44-4348-A589-DE2C0D7C40BA}" type="pres">
      <dgm:prSet presAssocID="{6BEE6E76-8163-4E65-8EB5-AFF1B67F17FC}"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by"/>
        </a:ext>
      </dgm:extLst>
    </dgm:pt>
    <dgm:pt modelId="{3D58238E-DB37-4101-853E-C37BB8B2DFC3}" type="pres">
      <dgm:prSet presAssocID="{6BEE6E76-8163-4E65-8EB5-AFF1B67F17FC}" presName="spaceRect" presStyleCnt="0"/>
      <dgm:spPr/>
    </dgm:pt>
    <dgm:pt modelId="{1E348805-6648-4EC0-B841-341418CD05A1}" type="pres">
      <dgm:prSet presAssocID="{6BEE6E76-8163-4E65-8EB5-AFF1B67F17FC}" presName="textRect" presStyleLbl="revTx" presStyleIdx="0" presStyleCnt="3" custScaleX="121303" custLinFactNeighborX="8232" custLinFactNeighborY="1078">
        <dgm:presLayoutVars>
          <dgm:chMax val="1"/>
          <dgm:chPref val="1"/>
        </dgm:presLayoutVars>
      </dgm:prSet>
      <dgm:spPr/>
    </dgm:pt>
    <dgm:pt modelId="{33E7D344-8F53-4413-B5A9-4D63A198D5C3}" type="pres">
      <dgm:prSet presAssocID="{BC4D2FBB-8D5B-422A-9112-2124D7916D39}" presName="sibTrans" presStyleLbl="sibTrans2D1" presStyleIdx="0" presStyleCnt="0"/>
      <dgm:spPr/>
    </dgm:pt>
    <dgm:pt modelId="{F3500BB0-78C4-42E8-9253-4C743CABA9D5}" type="pres">
      <dgm:prSet presAssocID="{FB132624-2B57-4EFA-936E-98C4A8BC61BC}" presName="compNode" presStyleCnt="0"/>
      <dgm:spPr/>
    </dgm:pt>
    <dgm:pt modelId="{9251D067-8DB2-41E7-9290-8E2A1BD68D8F}" type="pres">
      <dgm:prSet presAssocID="{FB132624-2B57-4EFA-936E-98C4A8BC61BC}" presName="iconBgRect" presStyleLbl="bgShp" presStyleIdx="1" presStyleCnt="3"/>
      <dgm:spPr/>
    </dgm:pt>
    <dgm:pt modelId="{4518DCC7-1580-4193-818A-6140129388B0}" type="pres">
      <dgm:prSet presAssocID="{FB132624-2B57-4EFA-936E-98C4A8BC61BC}"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by crawling"/>
        </a:ext>
      </dgm:extLst>
    </dgm:pt>
    <dgm:pt modelId="{242D839C-9E04-4B8B-961E-6A58CFE3AF22}" type="pres">
      <dgm:prSet presAssocID="{FB132624-2B57-4EFA-936E-98C4A8BC61BC}" presName="spaceRect" presStyleCnt="0"/>
      <dgm:spPr/>
    </dgm:pt>
    <dgm:pt modelId="{6EC7DF36-B459-428A-86C3-4619F07DF08B}" type="pres">
      <dgm:prSet presAssocID="{FB132624-2B57-4EFA-936E-98C4A8BC61BC}" presName="textRect" presStyleLbl="revTx" presStyleIdx="1" presStyleCnt="3">
        <dgm:presLayoutVars>
          <dgm:chMax val="1"/>
          <dgm:chPref val="1"/>
        </dgm:presLayoutVars>
      </dgm:prSet>
      <dgm:spPr/>
    </dgm:pt>
    <dgm:pt modelId="{E0DDD58C-E837-4040-9661-B12093CB117D}" type="pres">
      <dgm:prSet presAssocID="{1828FA90-E677-40D8-A4D9-95AC467E4BA2}" presName="sibTrans" presStyleLbl="sibTrans2D1" presStyleIdx="0" presStyleCnt="0"/>
      <dgm:spPr/>
    </dgm:pt>
    <dgm:pt modelId="{0ABBC138-5923-47B3-B06F-9293AF789D5B}" type="pres">
      <dgm:prSet presAssocID="{B012FA8F-26B0-4ADB-8348-AE2B13228E05}" presName="compNode" presStyleCnt="0"/>
      <dgm:spPr/>
    </dgm:pt>
    <dgm:pt modelId="{DD0D645D-51CF-4685-A652-44A0E01EEA83}" type="pres">
      <dgm:prSet presAssocID="{B012FA8F-26B0-4ADB-8348-AE2B13228E05}" presName="iconBgRect" presStyleLbl="bgShp" presStyleIdx="2" presStyleCnt="3" custLinFactNeighborX="-8624" custLinFactNeighborY="1078"/>
      <dgm:spPr/>
    </dgm:pt>
    <dgm:pt modelId="{87EBC762-849E-4F89-A990-E735847052B1}" type="pres">
      <dgm:prSet presAssocID="{B012FA8F-26B0-4ADB-8348-AE2B13228E05}" presName="iconRect" presStyleLbl="node1" presStyleIdx="2" presStyleCnt="3" custLinFactNeighborX="-20445" custLinFactNeighborY="1859"/>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poon"/>
        </a:ext>
      </dgm:extLst>
    </dgm:pt>
    <dgm:pt modelId="{F82FA286-5856-4137-94C9-36D32139B4A7}" type="pres">
      <dgm:prSet presAssocID="{B012FA8F-26B0-4ADB-8348-AE2B13228E05}" presName="spaceRect" presStyleCnt="0"/>
      <dgm:spPr/>
    </dgm:pt>
    <dgm:pt modelId="{57A0B98A-7FC5-49C2-AAB6-96D4BBC0F409}" type="pres">
      <dgm:prSet presAssocID="{B012FA8F-26B0-4ADB-8348-AE2B13228E05}" presName="textRect" presStyleLbl="revTx" presStyleIdx="2" presStyleCnt="3" custScaleX="141228" custLinFactNeighborX="20652" custLinFactNeighborY="-2170">
        <dgm:presLayoutVars>
          <dgm:chMax val="1"/>
          <dgm:chPref val="1"/>
        </dgm:presLayoutVars>
      </dgm:prSet>
      <dgm:spPr/>
    </dgm:pt>
  </dgm:ptLst>
  <dgm:cxnLst>
    <dgm:cxn modelId="{A473ED08-4629-4CF9-8E7A-B52FBFF7AA80}" type="presOf" srcId="{1828FA90-E677-40D8-A4D9-95AC467E4BA2}" destId="{E0DDD58C-E837-4040-9661-B12093CB117D}" srcOrd="0" destOrd="0" presId="urn:microsoft.com/office/officeart/2018/2/layout/IconCircleList"/>
    <dgm:cxn modelId="{78838D2C-9E45-4373-A737-5B19635B676B}" type="presOf" srcId="{FB132624-2B57-4EFA-936E-98C4A8BC61BC}" destId="{6EC7DF36-B459-428A-86C3-4619F07DF08B}" srcOrd="0" destOrd="0" presId="urn:microsoft.com/office/officeart/2018/2/layout/IconCircleList"/>
    <dgm:cxn modelId="{246E8F3C-1A98-440E-B7AA-053FB988046D}" type="presOf" srcId="{B012FA8F-26B0-4ADB-8348-AE2B13228E05}" destId="{57A0B98A-7FC5-49C2-AAB6-96D4BBC0F409}" srcOrd="0" destOrd="0" presId="urn:microsoft.com/office/officeart/2018/2/layout/IconCircleList"/>
    <dgm:cxn modelId="{CB5C686D-2C69-40E5-A4C7-008D618FA578}" srcId="{CBF202F8-FE7D-411D-BED9-90C681108C76}" destId="{6BEE6E76-8163-4E65-8EB5-AFF1B67F17FC}" srcOrd="0" destOrd="0" parTransId="{71068F37-6D00-46E3-A533-05ED85981DBA}" sibTransId="{BC4D2FBB-8D5B-422A-9112-2124D7916D39}"/>
    <dgm:cxn modelId="{016BF390-A4BE-4361-B5A8-30FC40D6251E}" type="presOf" srcId="{BC4D2FBB-8D5B-422A-9112-2124D7916D39}" destId="{33E7D344-8F53-4413-B5A9-4D63A198D5C3}" srcOrd="0" destOrd="0" presId="urn:microsoft.com/office/officeart/2018/2/layout/IconCircleList"/>
    <dgm:cxn modelId="{B2F2E9AA-6D67-43AD-B1FE-DBC1F6837A1C}" srcId="{CBF202F8-FE7D-411D-BED9-90C681108C76}" destId="{FB132624-2B57-4EFA-936E-98C4A8BC61BC}" srcOrd="1" destOrd="0" parTransId="{7BE6EF5B-0E6F-4258-A9D1-E3C2B90D2F55}" sibTransId="{1828FA90-E677-40D8-A4D9-95AC467E4BA2}"/>
    <dgm:cxn modelId="{51C20AAE-1C79-4B13-9F1F-88B9BB6EE4EC}" type="presOf" srcId="{CBF202F8-FE7D-411D-BED9-90C681108C76}" destId="{D51F8FA0-7BD0-44FC-B894-E7FEF9897BFB}" srcOrd="0" destOrd="0" presId="urn:microsoft.com/office/officeart/2018/2/layout/IconCircleList"/>
    <dgm:cxn modelId="{9F54EABB-14A1-4BDD-BA85-108D82F5DCFE}" type="presOf" srcId="{6BEE6E76-8163-4E65-8EB5-AFF1B67F17FC}" destId="{1E348805-6648-4EC0-B841-341418CD05A1}" srcOrd="0" destOrd="0" presId="urn:microsoft.com/office/officeart/2018/2/layout/IconCircleList"/>
    <dgm:cxn modelId="{5123D4C7-A17A-4DB8-9DD7-4017508FACBC}" srcId="{CBF202F8-FE7D-411D-BED9-90C681108C76}" destId="{B012FA8F-26B0-4ADB-8348-AE2B13228E05}" srcOrd="2" destOrd="0" parTransId="{A1A25C64-0055-4AE1-95A7-183351CA30BD}" sibTransId="{257C6727-0A5D-4103-8344-AC85CA06FBC3}"/>
    <dgm:cxn modelId="{F781C5A2-51E1-43B6-A266-9D61BDB35339}" type="presParOf" srcId="{D51F8FA0-7BD0-44FC-B894-E7FEF9897BFB}" destId="{72657790-608C-4FD5-8402-03178270456F}" srcOrd="0" destOrd="0" presId="urn:microsoft.com/office/officeart/2018/2/layout/IconCircleList"/>
    <dgm:cxn modelId="{D1F20872-646D-4389-B389-C9D34C95A0FE}" type="presParOf" srcId="{72657790-608C-4FD5-8402-03178270456F}" destId="{C114503F-F8EE-4423-9687-FB1708BEC1F1}" srcOrd="0" destOrd="0" presId="urn:microsoft.com/office/officeart/2018/2/layout/IconCircleList"/>
    <dgm:cxn modelId="{8F062594-3804-4FD5-B5D5-35AAB947AE8D}" type="presParOf" srcId="{C114503F-F8EE-4423-9687-FB1708BEC1F1}" destId="{82496F3F-E955-4E32-AA99-3233C8D2B0BB}" srcOrd="0" destOrd="0" presId="urn:microsoft.com/office/officeart/2018/2/layout/IconCircleList"/>
    <dgm:cxn modelId="{2D6A6359-FC5A-44A3-9E27-07DD6DB4DD35}" type="presParOf" srcId="{C114503F-F8EE-4423-9687-FB1708BEC1F1}" destId="{3F6ED5F7-DD44-4348-A589-DE2C0D7C40BA}" srcOrd="1" destOrd="0" presId="urn:microsoft.com/office/officeart/2018/2/layout/IconCircleList"/>
    <dgm:cxn modelId="{7FEA9F90-3B62-472B-8200-19C7E294779E}" type="presParOf" srcId="{C114503F-F8EE-4423-9687-FB1708BEC1F1}" destId="{3D58238E-DB37-4101-853E-C37BB8B2DFC3}" srcOrd="2" destOrd="0" presId="urn:microsoft.com/office/officeart/2018/2/layout/IconCircleList"/>
    <dgm:cxn modelId="{75BDB4D3-46AC-4489-A3FF-FE5C24CAE0BF}" type="presParOf" srcId="{C114503F-F8EE-4423-9687-FB1708BEC1F1}" destId="{1E348805-6648-4EC0-B841-341418CD05A1}" srcOrd="3" destOrd="0" presId="urn:microsoft.com/office/officeart/2018/2/layout/IconCircleList"/>
    <dgm:cxn modelId="{116B36B4-B194-4C1C-8757-91E31C3D6D0C}" type="presParOf" srcId="{72657790-608C-4FD5-8402-03178270456F}" destId="{33E7D344-8F53-4413-B5A9-4D63A198D5C3}" srcOrd="1" destOrd="0" presId="urn:microsoft.com/office/officeart/2018/2/layout/IconCircleList"/>
    <dgm:cxn modelId="{A105BF5F-FCDF-4442-A16E-A55E0A6B4059}" type="presParOf" srcId="{72657790-608C-4FD5-8402-03178270456F}" destId="{F3500BB0-78C4-42E8-9253-4C743CABA9D5}" srcOrd="2" destOrd="0" presId="urn:microsoft.com/office/officeart/2018/2/layout/IconCircleList"/>
    <dgm:cxn modelId="{CB65924B-37DE-4712-AE29-6A79684E932A}" type="presParOf" srcId="{F3500BB0-78C4-42E8-9253-4C743CABA9D5}" destId="{9251D067-8DB2-41E7-9290-8E2A1BD68D8F}" srcOrd="0" destOrd="0" presId="urn:microsoft.com/office/officeart/2018/2/layout/IconCircleList"/>
    <dgm:cxn modelId="{3D079A19-E37A-40F9-8E94-B3B74BE35076}" type="presParOf" srcId="{F3500BB0-78C4-42E8-9253-4C743CABA9D5}" destId="{4518DCC7-1580-4193-818A-6140129388B0}" srcOrd="1" destOrd="0" presId="urn:microsoft.com/office/officeart/2018/2/layout/IconCircleList"/>
    <dgm:cxn modelId="{D3D845E0-9A08-4872-A44C-AD026245DE8A}" type="presParOf" srcId="{F3500BB0-78C4-42E8-9253-4C743CABA9D5}" destId="{242D839C-9E04-4B8B-961E-6A58CFE3AF22}" srcOrd="2" destOrd="0" presId="urn:microsoft.com/office/officeart/2018/2/layout/IconCircleList"/>
    <dgm:cxn modelId="{56A12CA3-DF03-4398-A1CB-4C1184C39F99}" type="presParOf" srcId="{F3500BB0-78C4-42E8-9253-4C743CABA9D5}" destId="{6EC7DF36-B459-428A-86C3-4619F07DF08B}" srcOrd="3" destOrd="0" presId="urn:microsoft.com/office/officeart/2018/2/layout/IconCircleList"/>
    <dgm:cxn modelId="{029AEDC8-4061-40A7-A79F-F19E112A4118}" type="presParOf" srcId="{72657790-608C-4FD5-8402-03178270456F}" destId="{E0DDD58C-E837-4040-9661-B12093CB117D}" srcOrd="3" destOrd="0" presId="urn:microsoft.com/office/officeart/2018/2/layout/IconCircleList"/>
    <dgm:cxn modelId="{2EBEE414-833C-4449-9E16-6E9B4899D48D}" type="presParOf" srcId="{72657790-608C-4FD5-8402-03178270456F}" destId="{0ABBC138-5923-47B3-B06F-9293AF789D5B}" srcOrd="4" destOrd="0" presId="urn:microsoft.com/office/officeart/2018/2/layout/IconCircleList"/>
    <dgm:cxn modelId="{87DDBCB9-F663-48FE-81D9-93BC8B6DE005}" type="presParOf" srcId="{0ABBC138-5923-47B3-B06F-9293AF789D5B}" destId="{DD0D645D-51CF-4685-A652-44A0E01EEA83}" srcOrd="0" destOrd="0" presId="urn:microsoft.com/office/officeart/2018/2/layout/IconCircleList"/>
    <dgm:cxn modelId="{451C63B0-91C3-4D2D-8588-6EA9029484BD}" type="presParOf" srcId="{0ABBC138-5923-47B3-B06F-9293AF789D5B}" destId="{87EBC762-849E-4F89-A990-E735847052B1}" srcOrd="1" destOrd="0" presId="urn:microsoft.com/office/officeart/2018/2/layout/IconCircleList"/>
    <dgm:cxn modelId="{D5BEF63B-D13C-49CD-B357-F205D6D68A0E}" type="presParOf" srcId="{0ABBC138-5923-47B3-B06F-9293AF789D5B}" destId="{F82FA286-5856-4137-94C9-36D32139B4A7}" srcOrd="2" destOrd="0" presId="urn:microsoft.com/office/officeart/2018/2/layout/IconCircleList"/>
    <dgm:cxn modelId="{8997D3A5-A7C6-48C4-9B88-6A2A70C54A18}" type="presParOf" srcId="{0ABBC138-5923-47B3-B06F-9293AF789D5B}" destId="{57A0B98A-7FC5-49C2-AAB6-96D4BBC0F40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FF01A3-4B93-489D-A714-39730DB751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0AD0BBD-8FA1-47C1-A57F-7B043665C67E}">
      <dgm:prSet phldrT="[Text]" custT="1"/>
      <dgm:spPr/>
      <dgm:t>
        <a:bodyPr/>
        <a:lstStyle/>
        <a:p>
          <a:r>
            <a:rPr lang="en-US" sz="800" dirty="0"/>
            <a:t>.</a:t>
          </a:r>
        </a:p>
      </dgm:t>
    </dgm:pt>
    <dgm:pt modelId="{4F983F9D-81A5-4317-959B-74AA2FA964CB}" type="parTrans" cxnId="{5F573C51-CA97-4997-9571-B86BAE8B0A60}">
      <dgm:prSet/>
      <dgm:spPr/>
      <dgm:t>
        <a:bodyPr/>
        <a:lstStyle/>
        <a:p>
          <a:endParaRPr lang="en-US"/>
        </a:p>
      </dgm:t>
    </dgm:pt>
    <dgm:pt modelId="{F85A2A5A-D0D4-4E5A-91E8-E9FDB6A4307D}" type="sibTrans" cxnId="{5F573C51-CA97-4997-9571-B86BAE8B0A60}">
      <dgm:prSet/>
      <dgm:spPr/>
      <dgm:t>
        <a:bodyPr/>
        <a:lstStyle/>
        <a:p>
          <a:endParaRPr lang="en-US"/>
        </a:p>
      </dgm:t>
    </dgm:pt>
    <dgm:pt modelId="{BC295E8E-B3B9-4812-9033-FB124CD40266}">
      <dgm:prSet phldrT="[Text]" custT="1"/>
      <dgm:spPr/>
      <dgm:t>
        <a:bodyPr/>
        <a:lstStyle/>
        <a:p>
          <a:r>
            <a:rPr lang="en-US" sz="1800" dirty="0"/>
            <a:t>Research shows growth patterns of breastfed and formula fed babies are different.</a:t>
          </a:r>
        </a:p>
        <a:p>
          <a:r>
            <a:rPr lang="en-US" sz="1500" dirty="0"/>
            <a:t>	</a:t>
          </a:r>
        </a:p>
      </dgm:t>
    </dgm:pt>
    <dgm:pt modelId="{2AB43CEA-F433-4A90-9BC7-55AA2B94C0E4}" type="parTrans" cxnId="{8399F77A-43E7-4A31-B9DD-8DDD096C6317}">
      <dgm:prSet/>
      <dgm:spPr/>
      <dgm:t>
        <a:bodyPr/>
        <a:lstStyle/>
        <a:p>
          <a:endParaRPr lang="en-US"/>
        </a:p>
      </dgm:t>
    </dgm:pt>
    <dgm:pt modelId="{2071F4B7-0DD6-47E6-99EE-89319EC1316B}" type="sibTrans" cxnId="{8399F77A-43E7-4A31-B9DD-8DDD096C6317}">
      <dgm:prSet/>
      <dgm:spPr/>
      <dgm:t>
        <a:bodyPr/>
        <a:lstStyle/>
        <a:p>
          <a:endParaRPr lang="en-US"/>
        </a:p>
      </dgm:t>
    </dgm:pt>
    <dgm:pt modelId="{358542BF-80DC-44DC-9F47-B6B2E852DAAB}">
      <dgm:prSet phldrT="[Text]"/>
      <dgm:spPr/>
      <dgm:t>
        <a:bodyPr/>
        <a:lstStyle/>
        <a:p>
          <a:r>
            <a:rPr lang="en-US" dirty="0"/>
            <a:t>In the first year, healthy babies fed human milk gain weight more slowly than formula fed babies.	</a:t>
          </a:r>
        </a:p>
      </dgm:t>
    </dgm:pt>
    <dgm:pt modelId="{3552B4B1-144B-41C6-B5D1-30A0660BC460}" type="parTrans" cxnId="{E064BF73-19AD-4000-A831-6D441E9B39C1}">
      <dgm:prSet/>
      <dgm:spPr/>
      <dgm:t>
        <a:bodyPr/>
        <a:lstStyle/>
        <a:p>
          <a:endParaRPr lang="en-US"/>
        </a:p>
      </dgm:t>
    </dgm:pt>
    <dgm:pt modelId="{25B2C0E6-64BF-427E-8781-92ACCF4EE8E9}" type="sibTrans" cxnId="{E064BF73-19AD-4000-A831-6D441E9B39C1}">
      <dgm:prSet/>
      <dgm:spPr/>
      <dgm:t>
        <a:bodyPr/>
        <a:lstStyle/>
        <a:p>
          <a:endParaRPr lang="en-US"/>
        </a:p>
      </dgm:t>
    </dgm:pt>
    <dgm:pt modelId="{2FA04809-3E47-4957-81E1-9CD7293354D7}">
      <dgm:prSet phldrT="[Text]"/>
      <dgm:spPr/>
      <dgm:t>
        <a:bodyPr/>
        <a:lstStyle/>
        <a:p>
          <a:r>
            <a:rPr lang="en-US" dirty="0"/>
            <a:t>Differences in weight patterns continue after solid foods are introduced. </a:t>
          </a:r>
        </a:p>
      </dgm:t>
    </dgm:pt>
    <dgm:pt modelId="{6D4EC185-4FBC-4B8C-9A61-3505B91D3882}" type="parTrans" cxnId="{260EF88C-9617-480C-B670-F02ECEC07D98}">
      <dgm:prSet/>
      <dgm:spPr/>
      <dgm:t>
        <a:bodyPr/>
        <a:lstStyle/>
        <a:p>
          <a:endParaRPr lang="en-US"/>
        </a:p>
      </dgm:t>
    </dgm:pt>
    <dgm:pt modelId="{2767D470-DBD9-4A86-9CB8-26335E8250AA}" type="sibTrans" cxnId="{260EF88C-9617-480C-B670-F02ECEC07D98}">
      <dgm:prSet/>
      <dgm:spPr/>
      <dgm:t>
        <a:bodyPr/>
        <a:lstStyle/>
        <a:p>
          <a:endParaRPr lang="en-US"/>
        </a:p>
      </dgm:t>
    </dgm:pt>
    <dgm:pt modelId="{F5D544EF-8142-4DDA-B762-34BC91E80B12}">
      <dgm:prSet phldrT="[Text]" custT="1"/>
      <dgm:spPr/>
      <dgm:t>
        <a:bodyPr/>
        <a:lstStyle/>
        <a:p>
          <a:r>
            <a:rPr lang="en-US" sz="1800" dirty="0"/>
            <a:t>This creates breastfeeding babies as the “normal” for infant growth.</a:t>
          </a:r>
        </a:p>
      </dgm:t>
    </dgm:pt>
    <dgm:pt modelId="{A40B5580-CC3F-4193-9CB8-3EFC76EBA037}" type="sibTrans" cxnId="{7157D939-DB16-42FB-92C6-C6E1EA0F8D06}">
      <dgm:prSet/>
      <dgm:spPr/>
      <dgm:t>
        <a:bodyPr/>
        <a:lstStyle/>
        <a:p>
          <a:endParaRPr lang="en-US"/>
        </a:p>
      </dgm:t>
    </dgm:pt>
    <dgm:pt modelId="{71B494EB-8A14-4B40-8339-062A4FD5DB97}" type="parTrans" cxnId="{7157D939-DB16-42FB-92C6-C6E1EA0F8D06}">
      <dgm:prSet/>
      <dgm:spPr/>
      <dgm:t>
        <a:bodyPr/>
        <a:lstStyle/>
        <a:p>
          <a:endParaRPr lang="en-US"/>
        </a:p>
      </dgm:t>
    </dgm:pt>
    <dgm:pt modelId="{EF11FCF5-C587-4E19-9CDA-978D02AC21F7}" type="pres">
      <dgm:prSet presAssocID="{85FF01A3-4B93-489D-A714-39730DB751C2}" presName="vert0" presStyleCnt="0">
        <dgm:presLayoutVars>
          <dgm:dir/>
          <dgm:animOne val="branch"/>
          <dgm:animLvl val="lvl"/>
        </dgm:presLayoutVars>
      </dgm:prSet>
      <dgm:spPr/>
    </dgm:pt>
    <dgm:pt modelId="{664D9026-A7F9-4BF5-9325-8C6654F63472}" type="pres">
      <dgm:prSet presAssocID="{B0AD0BBD-8FA1-47C1-A57F-7B043665C67E}" presName="thickLine" presStyleLbl="alignNode1" presStyleIdx="0" presStyleCnt="1"/>
      <dgm:spPr/>
    </dgm:pt>
    <dgm:pt modelId="{2932D347-A31E-45A1-9D73-3127B562CC90}" type="pres">
      <dgm:prSet presAssocID="{B0AD0BBD-8FA1-47C1-A57F-7B043665C67E}" presName="horz1" presStyleCnt="0"/>
      <dgm:spPr/>
    </dgm:pt>
    <dgm:pt modelId="{A9D1F3E4-8049-4EE8-B4CF-9CC12515D716}" type="pres">
      <dgm:prSet presAssocID="{B0AD0BBD-8FA1-47C1-A57F-7B043665C67E}" presName="tx1" presStyleLbl="revTx" presStyleIdx="0" presStyleCnt="5"/>
      <dgm:spPr/>
    </dgm:pt>
    <dgm:pt modelId="{2B28F6F7-D8AA-48CB-9CD5-E17D9E163D25}" type="pres">
      <dgm:prSet presAssocID="{B0AD0BBD-8FA1-47C1-A57F-7B043665C67E}" presName="vert1" presStyleCnt="0"/>
      <dgm:spPr/>
    </dgm:pt>
    <dgm:pt modelId="{AFFB4105-B6AA-473C-8417-06C429ABBB85}" type="pres">
      <dgm:prSet presAssocID="{F5D544EF-8142-4DDA-B762-34BC91E80B12}" presName="vertSpace2a" presStyleCnt="0"/>
      <dgm:spPr/>
    </dgm:pt>
    <dgm:pt modelId="{CBEFA25E-BE85-46E4-A7EF-6189717F3380}" type="pres">
      <dgm:prSet presAssocID="{F5D544EF-8142-4DDA-B762-34BC91E80B12}" presName="horz2" presStyleCnt="0"/>
      <dgm:spPr/>
    </dgm:pt>
    <dgm:pt modelId="{0F472F1D-7836-4432-B1FD-0EBBA2E605BA}" type="pres">
      <dgm:prSet presAssocID="{F5D544EF-8142-4DDA-B762-34BC91E80B12}" presName="horzSpace2" presStyleCnt="0"/>
      <dgm:spPr/>
    </dgm:pt>
    <dgm:pt modelId="{05075909-941A-4927-A78F-736E105D66DC}" type="pres">
      <dgm:prSet presAssocID="{F5D544EF-8142-4DDA-B762-34BC91E80B12}" presName="tx2" presStyleLbl="revTx" presStyleIdx="1" presStyleCnt="5" custScaleX="100521" custScaleY="66253" custLinFactNeighborX="1857" custLinFactNeighborY="-2255"/>
      <dgm:spPr/>
    </dgm:pt>
    <dgm:pt modelId="{2AB1FAED-0555-4C70-8F9D-FF311D552AD8}" type="pres">
      <dgm:prSet presAssocID="{F5D544EF-8142-4DDA-B762-34BC91E80B12}" presName="vert2" presStyleCnt="0"/>
      <dgm:spPr/>
    </dgm:pt>
    <dgm:pt modelId="{3466254C-7D87-4DE3-9496-F86F7619F00B}" type="pres">
      <dgm:prSet presAssocID="{F5D544EF-8142-4DDA-B762-34BC91E80B12}" presName="thinLine2b" presStyleLbl="callout" presStyleIdx="0" presStyleCnt="4"/>
      <dgm:spPr/>
    </dgm:pt>
    <dgm:pt modelId="{2C5796B9-35A0-47F4-8AA0-D3115C2B52F0}" type="pres">
      <dgm:prSet presAssocID="{F5D544EF-8142-4DDA-B762-34BC91E80B12}" presName="vertSpace2b" presStyleCnt="0"/>
      <dgm:spPr/>
    </dgm:pt>
    <dgm:pt modelId="{0A13AC18-F6C7-49AD-AF2F-0EDF1170DDF5}" type="pres">
      <dgm:prSet presAssocID="{BC295E8E-B3B9-4812-9033-FB124CD40266}" presName="horz2" presStyleCnt="0"/>
      <dgm:spPr/>
    </dgm:pt>
    <dgm:pt modelId="{00ADA5A3-973A-48B3-A125-889345BA900D}" type="pres">
      <dgm:prSet presAssocID="{BC295E8E-B3B9-4812-9033-FB124CD40266}" presName="horzSpace2" presStyleCnt="0"/>
      <dgm:spPr/>
    </dgm:pt>
    <dgm:pt modelId="{BC548B7B-3C82-4FE4-975F-C7CF234DDD2B}" type="pres">
      <dgm:prSet presAssocID="{BC295E8E-B3B9-4812-9033-FB124CD40266}" presName="tx2" presStyleLbl="revTx" presStyleIdx="2" presStyleCnt="5"/>
      <dgm:spPr/>
    </dgm:pt>
    <dgm:pt modelId="{0C8A68DD-EDD7-4520-A62F-5D134DFD7AE1}" type="pres">
      <dgm:prSet presAssocID="{BC295E8E-B3B9-4812-9033-FB124CD40266}" presName="vert2" presStyleCnt="0"/>
      <dgm:spPr/>
    </dgm:pt>
    <dgm:pt modelId="{8546D025-5F59-48C1-8D9A-BC9A78FD6065}" type="pres">
      <dgm:prSet presAssocID="{BC295E8E-B3B9-4812-9033-FB124CD40266}" presName="thinLine2b" presStyleLbl="callout" presStyleIdx="1" presStyleCnt="4"/>
      <dgm:spPr/>
    </dgm:pt>
    <dgm:pt modelId="{DBC8CD17-8277-499D-93F6-D031432F8E23}" type="pres">
      <dgm:prSet presAssocID="{BC295E8E-B3B9-4812-9033-FB124CD40266}" presName="vertSpace2b" presStyleCnt="0"/>
      <dgm:spPr/>
    </dgm:pt>
    <dgm:pt modelId="{D0052C1A-569F-47F5-B98D-7AEBE1B9B05E}" type="pres">
      <dgm:prSet presAssocID="{358542BF-80DC-44DC-9F47-B6B2E852DAAB}" presName="horz2" presStyleCnt="0"/>
      <dgm:spPr/>
    </dgm:pt>
    <dgm:pt modelId="{8EDE2A4F-E5BA-4B39-B753-F182CC9A1186}" type="pres">
      <dgm:prSet presAssocID="{358542BF-80DC-44DC-9F47-B6B2E852DAAB}" presName="horzSpace2" presStyleCnt="0"/>
      <dgm:spPr/>
    </dgm:pt>
    <dgm:pt modelId="{F5B63D24-5BC9-4B60-9E5C-278012C14D73}" type="pres">
      <dgm:prSet presAssocID="{358542BF-80DC-44DC-9F47-B6B2E852DAAB}" presName="tx2" presStyleLbl="revTx" presStyleIdx="3" presStyleCnt="5"/>
      <dgm:spPr/>
    </dgm:pt>
    <dgm:pt modelId="{3E6F6DCE-8B86-4E02-AA40-9B7DE33C42E2}" type="pres">
      <dgm:prSet presAssocID="{358542BF-80DC-44DC-9F47-B6B2E852DAAB}" presName="vert2" presStyleCnt="0"/>
      <dgm:spPr/>
    </dgm:pt>
    <dgm:pt modelId="{E75AE9D4-6945-46CC-96E0-7790053F9701}" type="pres">
      <dgm:prSet presAssocID="{358542BF-80DC-44DC-9F47-B6B2E852DAAB}" presName="thinLine2b" presStyleLbl="callout" presStyleIdx="2" presStyleCnt="4"/>
      <dgm:spPr/>
    </dgm:pt>
    <dgm:pt modelId="{73C86EBF-B21E-47A5-A72F-02324571A013}" type="pres">
      <dgm:prSet presAssocID="{358542BF-80DC-44DC-9F47-B6B2E852DAAB}" presName="vertSpace2b" presStyleCnt="0"/>
      <dgm:spPr/>
    </dgm:pt>
    <dgm:pt modelId="{9ED38EC4-8AE7-4338-BD85-26B256BC7052}" type="pres">
      <dgm:prSet presAssocID="{2FA04809-3E47-4957-81E1-9CD7293354D7}" presName="horz2" presStyleCnt="0"/>
      <dgm:spPr/>
    </dgm:pt>
    <dgm:pt modelId="{C08DD6FB-6C5A-4AD8-812B-18CF01FAAADA}" type="pres">
      <dgm:prSet presAssocID="{2FA04809-3E47-4957-81E1-9CD7293354D7}" presName="horzSpace2" presStyleCnt="0"/>
      <dgm:spPr/>
    </dgm:pt>
    <dgm:pt modelId="{9BA75C87-18A4-4068-9ADF-0845B417AAE6}" type="pres">
      <dgm:prSet presAssocID="{2FA04809-3E47-4957-81E1-9CD7293354D7}" presName="tx2" presStyleLbl="revTx" presStyleIdx="4" presStyleCnt="5"/>
      <dgm:spPr/>
    </dgm:pt>
    <dgm:pt modelId="{31872D0A-8DB9-4D99-9906-93A2B8B04A80}" type="pres">
      <dgm:prSet presAssocID="{2FA04809-3E47-4957-81E1-9CD7293354D7}" presName="vert2" presStyleCnt="0"/>
      <dgm:spPr/>
    </dgm:pt>
    <dgm:pt modelId="{B64BEC72-A79E-4A8B-A7E3-21BF4D5455C6}" type="pres">
      <dgm:prSet presAssocID="{2FA04809-3E47-4957-81E1-9CD7293354D7}" presName="thinLine2b" presStyleLbl="callout" presStyleIdx="3" presStyleCnt="4"/>
      <dgm:spPr/>
    </dgm:pt>
    <dgm:pt modelId="{6CF55D92-42C5-4027-A058-A020ED0629CC}" type="pres">
      <dgm:prSet presAssocID="{2FA04809-3E47-4957-81E1-9CD7293354D7}" presName="vertSpace2b" presStyleCnt="0"/>
      <dgm:spPr/>
    </dgm:pt>
  </dgm:ptLst>
  <dgm:cxnLst>
    <dgm:cxn modelId="{7157D939-DB16-42FB-92C6-C6E1EA0F8D06}" srcId="{B0AD0BBD-8FA1-47C1-A57F-7B043665C67E}" destId="{F5D544EF-8142-4DDA-B762-34BC91E80B12}" srcOrd="0" destOrd="0" parTransId="{71B494EB-8A14-4B40-8339-062A4FD5DB97}" sibTransId="{A40B5580-CC3F-4193-9CB8-3EFC76EBA037}"/>
    <dgm:cxn modelId="{D663D05E-70A5-416E-8B06-3032201232DC}" type="presOf" srcId="{85FF01A3-4B93-489D-A714-39730DB751C2}" destId="{EF11FCF5-C587-4E19-9CDA-978D02AC21F7}" srcOrd="0" destOrd="0" presId="urn:microsoft.com/office/officeart/2008/layout/LinedList"/>
    <dgm:cxn modelId="{675B4C44-64BD-4C5B-A5CC-82CD7DF79DB0}" type="presOf" srcId="{B0AD0BBD-8FA1-47C1-A57F-7B043665C67E}" destId="{A9D1F3E4-8049-4EE8-B4CF-9CC12515D716}" srcOrd="0" destOrd="0" presId="urn:microsoft.com/office/officeart/2008/layout/LinedList"/>
    <dgm:cxn modelId="{5F573C51-CA97-4997-9571-B86BAE8B0A60}" srcId="{85FF01A3-4B93-489D-A714-39730DB751C2}" destId="{B0AD0BBD-8FA1-47C1-A57F-7B043665C67E}" srcOrd="0" destOrd="0" parTransId="{4F983F9D-81A5-4317-959B-74AA2FA964CB}" sibTransId="{F85A2A5A-D0D4-4E5A-91E8-E9FDB6A4307D}"/>
    <dgm:cxn modelId="{E064BF73-19AD-4000-A831-6D441E9B39C1}" srcId="{B0AD0BBD-8FA1-47C1-A57F-7B043665C67E}" destId="{358542BF-80DC-44DC-9F47-B6B2E852DAAB}" srcOrd="2" destOrd="0" parTransId="{3552B4B1-144B-41C6-B5D1-30A0660BC460}" sibTransId="{25B2C0E6-64BF-427E-8781-92ACCF4EE8E9}"/>
    <dgm:cxn modelId="{1AC9AC75-FFEB-4DFB-9750-24ADA48518BB}" type="presOf" srcId="{F5D544EF-8142-4DDA-B762-34BC91E80B12}" destId="{05075909-941A-4927-A78F-736E105D66DC}" srcOrd="0" destOrd="0" presId="urn:microsoft.com/office/officeart/2008/layout/LinedList"/>
    <dgm:cxn modelId="{8399F77A-43E7-4A31-B9DD-8DDD096C6317}" srcId="{B0AD0BBD-8FA1-47C1-A57F-7B043665C67E}" destId="{BC295E8E-B3B9-4812-9033-FB124CD40266}" srcOrd="1" destOrd="0" parTransId="{2AB43CEA-F433-4A90-9BC7-55AA2B94C0E4}" sibTransId="{2071F4B7-0DD6-47E6-99EE-89319EC1316B}"/>
    <dgm:cxn modelId="{260EF88C-9617-480C-B670-F02ECEC07D98}" srcId="{B0AD0BBD-8FA1-47C1-A57F-7B043665C67E}" destId="{2FA04809-3E47-4957-81E1-9CD7293354D7}" srcOrd="3" destOrd="0" parTransId="{6D4EC185-4FBC-4B8C-9A61-3505B91D3882}" sibTransId="{2767D470-DBD9-4A86-9CB8-26335E8250AA}"/>
    <dgm:cxn modelId="{1B5F5AA4-3143-4917-BC2B-8BCC7792EFE6}" type="presOf" srcId="{358542BF-80DC-44DC-9F47-B6B2E852DAAB}" destId="{F5B63D24-5BC9-4B60-9E5C-278012C14D73}" srcOrd="0" destOrd="0" presId="urn:microsoft.com/office/officeart/2008/layout/LinedList"/>
    <dgm:cxn modelId="{4B3B35DD-95DB-4C51-8DB1-B04F856C1B26}" type="presOf" srcId="{BC295E8E-B3B9-4812-9033-FB124CD40266}" destId="{BC548B7B-3C82-4FE4-975F-C7CF234DDD2B}" srcOrd="0" destOrd="0" presId="urn:microsoft.com/office/officeart/2008/layout/LinedList"/>
    <dgm:cxn modelId="{74606EEA-C253-440D-BE6B-A3609F6B2DBE}" type="presOf" srcId="{2FA04809-3E47-4957-81E1-9CD7293354D7}" destId="{9BA75C87-18A4-4068-9ADF-0845B417AAE6}" srcOrd="0" destOrd="0" presId="urn:microsoft.com/office/officeart/2008/layout/LinedList"/>
    <dgm:cxn modelId="{854CDEAF-61ED-4412-A631-3F9E8F80ED64}" type="presParOf" srcId="{EF11FCF5-C587-4E19-9CDA-978D02AC21F7}" destId="{664D9026-A7F9-4BF5-9325-8C6654F63472}" srcOrd="0" destOrd="0" presId="urn:microsoft.com/office/officeart/2008/layout/LinedList"/>
    <dgm:cxn modelId="{483A7ED8-460B-4119-9AC1-9031E0569AFE}" type="presParOf" srcId="{EF11FCF5-C587-4E19-9CDA-978D02AC21F7}" destId="{2932D347-A31E-45A1-9D73-3127B562CC90}" srcOrd="1" destOrd="0" presId="urn:microsoft.com/office/officeart/2008/layout/LinedList"/>
    <dgm:cxn modelId="{9D1039B3-2E61-4312-8A92-8226659A7964}" type="presParOf" srcId="{2932D347-A31E-45A1-9D73-3127B562CC90}" destId="{A9D1F3E4-8049-4EE8-B4CF-9CC12515D716}" srcOrd="0" destOrd="0" presId="urn:microsoft.com/office/officeart/2008/layout/LinedList"/>
    <dgm:cxn modelId="{04F543BA-707D-4EBA-AAF5-49A84DB9CF67}" type="presParOf" srcId="{2932D347-A31E-45A1-9D73-3127B562CC90}" destId="{2B28F6F7-D8AA-48CB-9CD5-E17D9E163D25}" srcOrd="1" destOrd="0" presId="urn:microsoft.com/office/officeart/2008/layout/LinedList"/>
    <dgm:cxn modelId="{C973A6FA-F0B3-4233-A7D6-3C1D2F50EC65}" type="presParOf" srcId="{2B28F6F7-D8AA-48CB-9CD5-E17D9E163D25}" destId="{AFFB4105-B6AA-473C-8417-06C429ABBB85}" srcOrd="0" destOrd="0" presId="urn:microsoft.com/office/officeart/2008/layout/LinedList"/>
    <dgm:cxn modelId="{FDE0718B-BD2F-4F42-A019-4B5F7BCDF483}" type="presParOf" srcId="{2B28F6F7-D8AA-48CB-9CD5-E17D9E163D25}" destId="{CBEFA25E-BE85-46E4-A7EF-6189717F3380}" srcOrd="1" destOrd="0" presId="urn:microsoft.com/office/officeart/2008/layout/LinedList"/>
    <dgm:cxn modelId="{E6F25B10-A3B5-467C-958E-62DCECB2C599}" type="presParOf" srcId="{CBEFA25E-BE85-46E4-A7EF-6189717F3380}" destId="{0F472F1D-7836-4432-B1FD-0EBBA2E605BA}" srcOrd="0" destOrd="0" presId="urn:microsoft.com/office/officeart/2008/layout/LinedList"/>
    <dgm:cxn modelId="{3950C5B7-1F8D-4554-9062-4EE03B2089E7}" type="presParOf" srcId="{CBEFA25E-BE85-46E4-A7EF-6189717F3380}" destId="{05075909-941A-4927-A78F-736E105D66DC}" srcOrd="1" destOrd="0" presId="urn:microsoft.com/office/officeart/2008/layout/LinedList"/>
    <dgm:cxn modelId="{EE09B53D-7E8E-4F7E-B623-530E84CDC52C}" type="presParOf" srcId="{CBEFA25E-BE85-46E4-A7EF-6189717F3380}" destId="{2AB1FAED-0555-4C70-8F9D-FF311D552AD8}" srcOrd="2" destOrd="0" presId="urn:microsoft.com/office/officeart/2008/layout/LinedList"/>
    <dgm:cxn modelId="{5223F177-259E-47E8-B92A-10881EA54D52}" type="presParOf" srcId="{2B28F6F7-D8AA-48CB-9CD5-E17D9E163D25}" destId="{3466254C-7D87-4DE3-9496-F86F7619F00B}" srcOrd="2" destOrd="0" presId="urn:microsoft.com/office/officeart/2008/layout/LinedList"/>
    <dgm:cxn modelId="{CB9BBEED-D44C-4774-B67A-7D72F67E76CE}" type="presParOf" srcId="{2B28F6F7-D8AA-48CB-9CD5-E17D9E163D25}" destId="{2C5796B9-35A0-47F4-8AA0-D3115C2B52F0}" srcOrd="3" destOrd="0" presId="urn:microsoft.com/office/officeart/2008/layout/LinedList"/>
    <dgm:cxn modelId="{0DF4948F-EDE0-4481-B090-DA619A933A02}" type="presParOf" srcId="{2B28F6F7-D8AA-48CB-9CD5-E17D9E163D25}" destId="{0A13AC18-F6C7-49AD-AF2F-0EDF1170DDF5}" srcOrd="4" destOrd="0" presId="urn:microsoft.com/office/officeart/2008/layout/LinedList"/>
    <dgm:cxn modelId="{40F51B75-8D46-433D-971F-993DC7CBAC9B}" type="presParOf" srcId="{0A13AC18-F6C7-49AD-AF2F-0EDF1170DDF5}" destId="{00ADA5A3-973A-48B3-A125-889345BA900D}" srcOrd="0" destOrd="0" presId="urn:microsoft.com/office/officeart/2008/layout/LinedList"/>
    <dgm:cxn modelId="{109DB7A8-639F-4219-BD49-574080D76697}" type="presParOf" srcId="{0A13AC18-F6C7-49AD-AF2F-0EDF1170DDF5}" destId="{BC548B7B-3C82-4FE4-975F-C7CF234DDD2B}" srcOrd="1" destOrd="0" presId="urn:microsoft.com/office/officeart/2008/layout/LinedList"/>
    <dgm:cxn modelId="{7CCC56E2-9784-4197-AEB2-A549711CC37E}" type="presParOf" srcId="{0A13AC18-F6C7-49AD-AF2F-0EDF1170DDF5}" destId="{0C8A68DD-EDD7-4520-A62F-5D134DFD7AE1}" srcOrd="2" destOrd="0" presId="urn:microsoft.com/office/officeart/2008/layout/LinedList"/>
    <dgm:cxn modelId="{6460390C-1CA8-4F42-B7BB-3DAC995E970F}" type="presParOf" srcId="{2B28F6F7-D8AA-48CB-9CD5-E17D9E163D25}" destId="{8546D025-5F59-48C1-8D9A-BC9A78FD6065}" srcOrd="5" destOrd="0" presId="urn:microsoft.com/office/officeart/2008/layout/LinedList"/>
    <dgm:cxn modelId="{0A31C09A-CE40-43C1-9880-6CEEE7351212}" type="presParOf" srcId="{2B28F6F7-D8AA-48CB-9CD5-E17D9E163D25}" destId="{DBC8CD17-8277-499D-93F6-D031432F8E23}" srcOrd="6" destOrd="0" presId="urn:microsoft.com/office/officeart/2008/layout/LinedList"/>
    <dgm:cxn modelId="{A771C5AB-0ACD-4E85-9877-0AA0D8CDEF6D}" type="presParOf" srcId="{2B28F6F7-D8AA-48CB-9CD5-E17D9E163D25}" destId="{D0052C1A-569F-47F5-B98D-7AEBE1B9B05E}" srcOrd="7" destOrd="0" presId="urn:microsoft.com/office/officeart/2008/layout/LinedList"/>
    <dgm:cxn modelId="{05A3C5B4-27F5-40F7-9C57-7F50F9008287}" type="presParOf" srcId="{D0052C1A-569F-47F5-B98D-7AEBE1B9B05E}" destId="{8EDE2A4F-E5BA-4B39-B753-F182CC9A1186}" srcOrd="0" destOrd="0" presId="urn:microsoft.com/office/officeart/2008/layout/LinedList"/>
    <dgm:cxn modelId="{3EC8D215-AC88-4011-91B0-D6AC83941CFB}" type="presParOf" srcId="{D0052C1A-569F-47F5-B98D-7AEBE1B9B05E}" destId="{F5B63D24-5BC9-4B60-9E5C-278012C14D73}" srcOrd="1" destOrd="0" presId="urn:microsoft.com/office/officeart/2008/layout/LinedList"/>
    <dgm:cxn modelId="{0E03D443-66AE-472B-BE45-E427943B92F8}" type="presParOf" srcId="{D0052C1A-569F-47F5-B98D-7AEBE1B9B05E}" destId="{3E6F6DCE-8B86-4E02-AA40-9B7DE33C42E2}" srcOrd="2" destOrd="0" presId="urn:microsoft.com/office/officeart/2008/layout/LinedList"/>
    <dgm:cxn modelId="{E0296751-EEBF-406A-8A9B-37F9C1834DAE}" type="presParOf" srcId="{2B28F6F7-D8AA-48CB-9CD5-E17D9E163D25}" destId="{E75AE9D4-6945-46CC-96E0-7790053F9701}" srcOrd="8" destOrd="0" presId="urn:microsoft.com/office/officeart/2008/layout/LinedList"/>
    <dgm:cxn modelId="{5E6F8091-0639-44A5-8ECE-785FFBB690EB}" type="presParOf" srcId="{2B28F6F7-D8AA-48CB-9CD5-E17D9E163D25}" destId="{73C86EBF-B21E-47A5-A72F-02324571A013}" srcOrd="9" destOrd="0" presId="urn:microsoft.com/office/officeart/2008/layout/LinedList"/>
    <dgm:cxn modelId="{E3CB0682-D076-4E4A-A2E4-BACFC3990744}" type="presParOf" srcId="{2B28F6F7-D8AA-48CB-9CD5-E17D9E163D25}" destId="{9ED38EC4-8AE7-4338-BD85-26B256BC7052}" srcOrd="10" destOrd="0" presId="urn:microsoft.com/office/officeart/2008/layout/LinedList"/>
    <dgm:cxn modelId="{9666C77A-A3E2-40BA-BEB8-DAE3B4E564A3}" type="presParOf" srcId="{9ED38EC4-8AE7-4338-BD85-26B256BC7052}" destId="{C08DD6FB-6C5A-4AD8-812B-18CF01FAAADA}" srcOrd="0" destOrd="0" presId="urn:microsoft.com/office/officeart/2008/layout/LinedList"/>
    <dgm:cxn modelId="{0FC953DC-2911-46CE-94AF-791FF57035F1}" type="presParOf" srcId="{9ED38EC4-8AE7-4338-BD85-26B256BC7052}" destId="{9BA75C87-18A4-4068-9ADF-0845B417AAE6}" srcOrd="1" destOrd="0" presId="urn:microsoft.com/office/officeart/2008/layout/LinedList"/>
    <dgm:cxn modelId="{D5EAFB53-97C9-4F4F-A4DB-5EB357F0360C}" type="presParOf" srcId="{9ED38EC4-8AE7-4338-BD85-26B256BC7052}" destId="{31872D0A-8DB9-4D99-9906-93A2B8B04A80}" srcOrd="2" destOrd="0" presId="urn:microsoft.com/office/officeart/2008/layout/LinedList"/>
    <dgm:cxn modelId="{26AA60E7-11A7-4FF1-82D6-2528374E42F1}" type="presParOf" srcId="{2B28F6F7-D8AA-48CB-9CD5-E17D9E163D25}" destId="{B64BEC72-A79E-4A8B-A7E3-21BF4D5455C6}" srcOrd="11" destOrd="0" presId="urn:microsoft.com/office/officeart/2008/layout/LinedList"/>
    <dgm:cxn modelId="{DF52D990-3184-4710-A8C7-59716C843CFC}" type="presParOf" srcId="{2B28F6F7-D8AA-48CB-9CD5-E17D9E163D25}" destId="{6CF55D92-42C5-4027-A058-A020ED0629CC}"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169819-1457-4CF2-97CD-E3AE5F243DB7}"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7A0B4156-8415-4D3B-AD65-FCCDEB26127E}">
      <dgm:prSet/>
      <dgm:spPr/>
      <dgm:t>
        <a:bodyPr/>
        <a:lstStyle/>
        <a:p>
          <a:r>
            <a:rPr lang="en-US" dirty="0"/>
            <a:t>   No transition stools on day 3 – 4</a:t>
          </a:r>
        </a:p>
      </dgm:t>
    </dgm:pt>
    <dgm:pt modelId="{780E064D-854C-46E7-99C1-E191711C9D45}" type="parTrans" cxnId="{225F91D5-0549-4158-8CB2-7936EC33C71E}">
      <dgm:prSet/>
      <dgm:spPr/>
      <dgm:t>
        <a:bodyPr/>
        <a:lstStyle/>
        <a:p>
          <a:endParaRPr lang="en-US"/>
        </a:p>
      </dgm:t>
    </dgm:pt>
    <dgm:pt modelId="{B995D30E-90B0-4216-BF39-416536769091}" type="sibTrans" cxnId="{225F91D5-0549-4158-8CB2-7936EC33C71E}">
      <dgm:prSet/>
      <dgm:spPr/>
      <dgm:t>
        <a:bodyPr/>
        <a:lstStyle/>
        <a:p>
          <a:endParaRPr lang="en-US"/>
        </a:p>
      </dgm:t>
    </dgm:pt>
    <dgm:pt modelId="{56F89685-283E-45B0-9371-ED77D21D7EFF}">
      <dgm:prSet/>
      <dgm:spPr/>
      <dgm:t>
        <a:bodyPr/>
        <a:lstStyle/>
        <a:p>
          <a:r>
            <a:rPr lang="en-US" dirty="0"/>
            <a:t>   No yellow stools by day 5</a:t>
          </a:r>
        </a:p>
      </dgm:t>
    </dgm:pt>
    <dgm:pt modelId="{09598493-744E-4303-975B-ED0620AFD7F1}" type="parTrans" cxnId="{A0901764-2907-400C-9369-800E58B7272A}">
      <dgm:prSet/>
      <dgm:spPr/>
      <dgm:t>
        <a:bodyPr/>
        <a:lstStyle/>
        <a:p>
          <a:endParaRPr lang="en-US"/>
        </a:p>
      </dgm:t>
    </dgm:pt>
    <dgm:pt modelId="{A60BC597-0065-4AF6-914D-D6910B7C30E4}" type="sibTrans" cxnId="{A0901764-2907-400C-9369-800E58B7272A}">
      <dgm:prSet/>
      <dgm:spPr/>
      <dgm:t>
        <a:bodyPr/>
        <a:lstStyle/>
        <a:p>
          <a:endParaRPr lang="en-US"/>
        </a:p>
      </dgm:t>
    </dgm:pt>
    <dgm:pt modelId="{3DB9A100-2D47-4D3B-9852-999CA3305813}">
      <dgm:prSet/>
      <dgm:spPr/>
      <dgm:t>
        <a:bodyPr/>
        <a:lstStyle/>
        <a:p>
          <a:r>
            <a:rPr lang="en-US" dirty="0"/>
            <a:t>   Failure to regain birthweight by day 7</a:t>
          </a:r>
        </a:p>
      </dgm:t>
    </dgm:pt>
    <dgm:pt modelId="{ABF8388F-9303-446C-8C65-F68E39131464}" type="parTrans" cxnId="{45C7F48D-AB03-4570-B916-1A28E80463F1}">
      <dgm:prSet/>
      <dgm:spPr/>
      <dgm:t>
        <a:bodyPr/>
        <a:lstStyle/>
        <a:p>
          <a:endParaRPr lang="en-US"/>
        </a:p>
      </dgm:t>
    </dgm:pt>
    <dgm:pt modelId="{32947D71-4F06-472D-94B0-42DCF4018E9E}" type="sibTrans" cxnId="{45C7F48D-AB03-4570-B916-1A28E80463F1}">
      <dgm:prSet/>
      <dgm:spPr/>
      <dgm:t>
        <a:bodyPr/>
        <a:lstStyle/>
        <a:p>
          <a:endParaRPr lang="en-US"/>
        </a:p>
      </dgm:t>
    </dgm:pt>
    <dgm:pt modelId="{5ADD3D14-0EB8-47B5-9099-5543145083DC}">
      <dgm:prSet/>
      <dgm:spPr/>
      <dgm:t>
        <a:bodyPr/>
        <a:lstStyle/>
        <a:p>
          <a:r>
            <a:rPr lang="en-US" dirty="0"/>
            <a:t>   Poor muscle tone, weak</a:t>
          </a:r>
        </a:p>
      </dgm:t>
    </dgm:pt>
    <dgm:pt modelId="{6C2DD1C1-5F62-49E9-9EA2-FF7B9370A6DF}" type="parTrans" cxnId="{67F4CD51-3CB8-47AE-880C-45156648B673}">
      <dgm:prSet/>
      <dgm:spPr/>
      <dgm:t>
        <a:bodyPr/>
        <a:lstStyle/>
        <a:p>
          <a:endParaRPr lang="en-US"/>
        </a:p>
      </dgm:t>
    </dgm:pt>
    <dgm:pt modelId="{2372C0E9-E946-46A7-B68B-D28133C82BD1}" type="sibTrans" cxnId="{67F4CD51-3CB8-47AE-880C-45156648B673}">
      <dgm:prSet/>
      <dgm:spPr/>
      <dgm:t>
        <a:bodyPr/>
        <a:lstStyle/>
        <a:p>
          <a:endParaRPr lang="en-US"/>
        </a:p>
      </dgm:t>
    </dgm:pt>
    <dgm:pt modelId="{30AF345C-1594-4915-AAA2-9CAD403C3036}">
      <dgm:prSet/>
      <dgm:spPr/>
      <dgm:t>
        <a:bodyPr/>
        <a:lstStyle/>
        <a:p>
          <a:r>
            <a:rPr lang="en-US" dirty="0"/>
            <a:t>   Signs of dehydration (dry mouth, concentrated urine, crystals in urine, sunken soft spot)</a:t>
          </a:r>
        </a:p>
      </dgm:t>
    </dgm:pt>
    <dgm:pt modelId="{6685BBA6-8DB5-4A45-9DE7-E4F015AC07E6}" type="parTrans" cxnId="{1DF8C017-5C98-49CD-A128-52165404B103}">
      <dgm:prSet/>
      <dgm:spPr/>
      <dgm:t>
        <a:bodyPr/>
        <a:lstStyle/>
        <a:p>
          <a:endParaRPr lang="en-US"/>
        </a:p>
      </dgm:t>
    </dgm:pt>
    <dgm:pt modelId="{AF945889-BBE4-478E-AEFC-78233F89E5A0}" type="sibTrans" cxnId="{1DF8C017-5C98-49CD-A128-52165404B103}">
      <dgm:prSet/>
      <dgm:spPr/>
      <dgm:t>
        <a:bodyPr/>
        <a:lstStyle/>
        <a:p>
          <a:endParaRPr lang="en-US"/>
        </a:p>
      </dgm:t>
    </dgm:pt>
    <dgm:pt modelId="{3620033B-59CB-4FD5-8312-3DDD65BDFECA}">
      <dgm:prSet/>
      <dgm:spPr/>
      <dgm:t>
        <a:bodyPr/>
        <a:lstStyle/>
        <a:p>
          <a:r>
            <a:rPr lang="en-US" dirty="0"/>
            <a:t>   Very sleepy with infrequent feeding</a:t>
          </a:r>
        </a:p>
      </dgm:t>
    </dgm:pt>
    <dgm:pt modelId="{619ABF54-B4D3-475E-9B15-DC91403EB43D}" type="parTrans" cxnId="{FCA35E68-A1F8-45D0-84AF-0BEE8D2B3AC7}">
      <dgm:prSet/>
      <dgm:spPr/>
      <dgm:t>
        <a:bodyPr/>
        <a:lstStyle/>
        <a:p>
          <a:endParaRPr lang="en-US"/>
        </a:p>
      </dgm:t>
    </dgm:pt>
    <dgm:pt modelId="{4B13316D-C262-42AE-8ED9-9CDEEF5B63CB}" type="sibTrans" cxnId="{FCA35E68-A1F8-45D0-84AF-0BEE8D2B3AC7}">
      <dgm:prSet/>
      <dgm:spPr/>
      <dgm:t>
        <a:bodyPr/>
        <a:lstStyle/>
        <a:p>
          <a:endParaRPr lang="en-US"/>
        </a:p>
      </dgm:t>
    </dgm:pt>
    <dgm:pt modelId="{5E739BF6-7B01-4823-9B9E-86404B6BF324}">
      <dgm:prSet/>
      <dgm:spPr/>
      <dgm:t>
        <a:bodyPr/>
        <a:lstStyle/>
        <a:p>
          <a:r>
            <a:rPr lang="en-US" dirty="0"/>
            <a:t>   Constantly fussy with frequent feeding</a:t>
          </a:r>
        </a:p>
      </dgm:t>
    </dgm:pt>
    <dgm:pt modelId="{A1D2332D-8E60-47BD-A5B5-009948B6446A}" type="parTrans" cxnId="{7A3A54CF-6654-4FA9-8C81-1E8ECA9510AC}">
      <dgm:prSet/>
      <dgm:spPr/>
      <dgm:t>
        <a:bodyPr/>
        <a:lstStyle/>
        <a:p>
          <a:endParaRPr lang="en-US"/>
        </a:p>
      </dgm:t>
    </dgm:pt>
    <dgm:pt modelId="{E16A5BCB-DD0F-4170-9D58-7E2DD5B7A82B}" type="sibTrans" cxnId="{7A3A54CF-6654-4FA9-8C81-1E8ECA9510AC}">
      <dgm:prSet/>
      <dgm:spPr/>
      <dgm:t>
        <a:bodyPr/>
        <a:lstStyle/>
        <a:p>
          <a:endParaRPr lang="en-US"/>
        </a:p>
      </dgm:t>
    </dgm:pt>
    <dgm:pt modelId="{0BB4DA6D-E075-4CC7-82B4-01AFCA1E4EF1}">
      <dgm:prSet/>
      <dgm:spPr/>
      <dgm:t>
        <a:bodyPr/>
        <a:lstStyle/>
        <a:p>
          <a:r>
            <a:rPr lang="en-US" dirty="0"/>
            <a:t>   Weak cry</a:t>
          </a:r>
        </a:p>
      </dgm:t>
    </dgm:pt>
    <dgm:pt modelId="{96ED5DEC-2C5B-4D1B-92AE-C810D463E9D5}" type="parTrans" cxnId="{2A0ED7B8-5EC0-42FD-813A-EDB6C12A58BD}">
      <dgm:prSet/>
      <dgm:spPr/>
      <dgm:t>
        <a:bodyPr/>
        <a:lstStyle/>
        <a:p>
          <a:endParaRPr lang="en-US"/>
        </a:p>
      </dgm:t>
    </dgm:pt>
    <dgm:pt modelId="{F9F02552-B9A6-4D79-A12A-3CFF52E59596}" type="sibTrans" cxnId="{2A0ED7B8-5EC0-42FD-813A-EDB6C12A58BD}">
      <dgm:prSet/>
      <dgm:spPr/>
      <dgm:t>
        <a:bodyPr/>
        <a:lstStyle/>
        <a:p>
          <a:endParaRPr lang="en-US"/>
        </a:p>
      </dgm:t>
    </dgm:pt>
    <dgm:pt modelId="{C1FEF37D-EDF8-4CB7-ACCB-1F931E7FEE88}" type="pres">
      <dgm:prSet presAssocID="{D3169819-1457-4CF2-97CD-E3AE5F243DB7}" presName="vert0" presStyleCnt="0">
        <dgm:presLayoutVars>
          <dgm:dir/>
          <dgm:animOne val="branch"/>
          <dgm:animLvl val="lvl"/>
        </dgm:presLayoutVars>
      </dgm:prSet>
      <dgm:spPr/>
    </dgm:pt>
    <dgm:pt modelId="{AB163651-4C9F-420A-BF84-ADBB9EB81689}" type="pres">
      <dgm:prSet presAssocID="{7A0B4156-8415-4D3B-AD65-FCCDEB26127E}" presName="thickLine" presStyleLbl="alignNode1" presStyleIdx="0" presStyleCnt="8"/>
      <dgm:spPr/>
    </dgm:pt>
    <dgm:pt modelId="{E3104806-1C89-4F29-A358-288C6811EF66}" type="pres">
      <dgm:prSet presAssocID="{7A0B4156-8415-4D3B-AD65-FCCDEB26127E}" presName="horz1" presStyleCnt="0"/>
      <dgm:spPr/>
    </dgm:pt>
    <dgm:pt modelId="{59ACB969-B433-4B96-884F-9692F85B6793}" type="pres">
      <dgm:prSet presAssocID="{7A0B4156-8415-4D3B-AD65-FCCDEB26127E}" presName="tx1" presStyleLbl="revTx" presStyleIdx="0" presStyleCnt="8"/>
      <dgm:spPr/>
    </dgm:pt>
    <dgm:pt modelId="{F67F204E-C305-455B-9900-70EBC6AAC755}" type="pres">
      <dgm:prSet presAssocID="{7A0B4156-8415-4D3B-AD65-FCCDEB26127E}" presName="vert1" presStyleCnt="0"/>
      <dgm:spPr/>
    </dgm:pt>
    <dgm:pt modelId="{53309D3A-F5DE-41F8-84BA-FE93778EC2F4}" type="pres">
      <dgm:prSet presAssocID="{56F89685-283E-45B0-9371-ED77D21D7EFF}" presName="thickLine" presStyleLbl="alignNode1" presStyleIdx="1" presStyleCnt="8"/>
      <dgm:spPr/>
    </dgm:pt>
    <dgm:pt modelId="{A71848EE-646C-433E-AA5A-45B9B1478F9D}" type="pres">
      <dgm:prSet presAssocID="{56F89685-283E-45B0-9371-ED77D21D7EFF}" presName="horz1" presStyleCnt="0"/>
      <dgm:spPr/>
    </dgm:pt>
    <dgm:pt modelId="{67F68A97-052C-404C-9875-BE96CA79FCD9}" type="pres">
      <dgm:prSet presAssocID="{56F89685-283E-45B0-9371-ED77D21D7EFF}" presName="tx1" presStyleLbl="revTx" presStyleIdx="1" presStyleCnt="8"/>
      <dgm:spPr/>
    </dgm:pt>
    <dgm:pt modelId="{C604E093-D653-437F-A508-8968BEF18637}" type="pres">
      <dgm:prSet presAssocID="{56F89685-283E-45B0-9371-ED77D21D7EFF}" presName="vert1" presStyleCnt="0"/>
      <dgm:spPr/>
    </dgm:pt>
    <dgm:pt modelId="{EABBF395-4B44-4B5C-812C-9BE90B17DA20}" type="pres">
      <dgm:prSet presAssocID="{3DB9A100-2D47-4D3B-9852-999CA3305813}" presName="thickLine" presStyleLbl="alignNode1" presStyleIdx="2" presStyleCnt="8"/>
      <dgm:spPr/>
    </dgm:pt>
    <dgm:pt modelId="{CA3B80EC-6134-4230-A293-E57F0943951F}" type="pres">
      <dgm:prSet presAssocID="{3DB9A100-2D47-4D3B-9852-999CA3305813}" presName="horz1" presStyleCnt="0"/>
      <dgm:spPr/>
    </dgm:pt>
    <dgm:pt modelId="{CB54DB47-EE46-4096-958C-1A4951C6340C}" type="pres">
      <dgm:prSet presAssocID="{3DB9A100-2D47-4D3B-9852-999CA3305813}" presName="tx1" presStyleLbl="revTx" presStyleIdx="2" presStyleCnt="8"/>
      <dgm:spPr/>
    </dgm:pt>
    <dgm:pt modelId="{1A637B77-42F7-4FC5-AB96-88B85943184B}" type="pres">
      <dgm:prSet presAssocID="{3DB9A100-2D47-4D3B-9852-999CA3305813}" presName="vert1" presStyleCnt="0"/>
      <dgm:spPr/>
    </dgm:pt>
    <dgm:pt modelId="{32521934-F782-483C-A60A-9174574B6516}" type="pres">
      <dgm:prSet presAssocID="{5ADD3D14-0EB8-47B5-9099-5543145083DC}" presName="thickLine" presStyleLbl="alignNode1" presStyleIdx="3" presStyleCnt="8"/>
      <dgm:spPr/>
    </dgm:pt>
    <dgm:pt modelId="{F2880746-9116-43D0-B5FB-1E9E82ABBCC7}" type="pres">
      <dgm:prSet presAssocID="{5ADD3D14-0EB8-47B5-9099-5543145083DC}" presName="horz1" presStyleCnt="0"/>
      <dgm:spPr/>
    </dgm:pt>
    <dgm:pt modelId="{8D670A0E-01D6-4AEF-81A4-FC27318B8DE5}" type="pres">
      <dgm:prSet presAssocID="{5ADD3D14-0EB8-47B5-9099-5543145083DC}" presName="tx1" presStyleLbl="revTx" presStyleIdx="3" presStyleCnt="8"/>
      <dgm:spPr/>
    </dgm:pt>
    <dgm:pt modelId="{C7B47B14-083B-4EDD-BE7C-EC6668B53357}" type="pres">
      <dgm:prSet presAssocID="{5ADD3D14-0EB8-47B5-9099-5543145083DC}" presName="vert1" presStyleCnt="0"/>
      <dgm:spPr/>
    </dgm:pt>
    <dgm:pt modelId="{46B6F140-7879-470B-9C87-EA599E901183}" type="pres">
      <dgm:prSet presAssocID="{30AF345C-1594-4915-AAA2-9CAD403C3036}" presName="thickLine" presStyleLbl="alignNode1" presStyleIdx="4" presStyleCnt="8"/>
      <dgm:spPr/>
    </dgm:pt>
    <dgm:pt modelId="{F0661C7B-5DF7-45D8-A3A6-DCACEBD5D93C}" type="pres">
      <dgm:prSet presAssocID="{30AF345C-1594-4915-AAA2-9CAD403C3036}" presName="horz1" presStyleCnt="0"/>
      <dgm:spPr/>
    </dgm:pt>
    <dgm:pt modelId="{5DFF6763-83AF-4334-B4F1-D787881F27AF}" type="pres">
      <dgm:prSet presAssocID="{30AF345C-1594-4915-AAA2-9CAD403C3036}" presName="tx1" presStyleLbl="revTx" presStyleIdx="4" presStyleCnt="8"/>
      <dgm:spPr/>
    </dgm:pt>
    <dgm:pt modelId="{0179BC4A-499A-4BE4-ACB6-160BF0722A51}" type="pres">
      <dgm:prSet presAssocID="{30AF345C-1594-4915-AAA2-9CAD403C3036}" presName="vert1" presStyleCnt="0"/>
      <dgm:spPr/>
    </dgm:pt>
    <dgm:pt modelId="{1151AEAC-CD21-429D-925E-3A7E5C40290C}" type="pres">
      <dgm:prSet presAssocID="{0BB4DA6D-E075-4CC7-82B4-01AFCA1E4EF1}" presName="thickLine" presStyleLbl="alignNode1" presStyleIdx="5" presStyleCnt="8"/>
      <dgm:spPr/>
    </dgm:pt>
    <dgm:pt modelId="{28C9CAC2-B4AA-4CBC-81FF-3F67D4B644ED}" type="pres">
      <dgm:prSet presAssocID="{0BB4DA6D-E075-4CC7-82B4-01AFCA1E4EF1}" presName="horz1" presStyleCnt="0"/>
      <dgm:spPr/>
    </dgm:pt>
    <dgm:pt modelId="{3839FEA7-951A-46D6-B40B-DB8A43E7DCB9}" type="pres">
      <dgm:prSet presAssocID="{0BB4DA6D-E075-4CC7-82B4-01AFCA1E4EF1}" presName="tx1" presStyleLbl="revTx" presStyleIdx="5" presStyleCnt="8"/>
      <dgm:spPr/>
    </dgm:pt>
    <dgm:pt modelId="{E5B6C9FE-8546-49E2-A33E-52F1F8085522}" type="pres">
      <dgm:prSet presAssocID="{0BB4DA6D-E075-4CC7-82B4-01AFCA1E4EF1}" presName="vert1" presStyleCnt="0"/>
      <dgm:spPr/>
    </dgm:pt>
    <dgm:pt modelId="{2A3AFFD5-7391-4F4D-94A5-FCCE94313FC4}" type="pres">
      <dgm:prSet presAssocID="{3620033B-59CB-4FD5-8312-3DDD65BDFECA}" presName="thickLine" presStyleLbl="alignNode1" presStyleIdx="6" presStyleCnt="8"/>
      <dgm:spPr/>
    </dgm:pt>
    <dgm:pt modelId="{0E2BDD13-890E-431B-8B01-AAF503D3A53C}" type="pres">
      <dgm:prSet presAssocID="{3620033B-59CB-4FD5-8312-3DDD65BDFECA}" presName="horz1" presStyleCnt="0"/>
      <dgm:spPr/>
    </dgm:pt>
    <dgm:pt modelId="{191D0F58-A7C9-4176-AF97-D8F33170A033}" type="pres">
      <dgm:prSet presAssocID="{3620033B-59CB-4FD5-8312-3DDD65BDFECA}" presName="tx1" presStyleLbl="revTx" presStyleIdx="6" presStyleCnt="8"/>
      <dgm:spPr/>
    </dgm:pt>
    <dgm:pt modelId="{1DA2892D-AFAE-44EB-962B-74E597985155}" type="pres">
      <dgm:prSet presAssocID="{3620033B-59CB-4FD5-8312-3DDD65BDFECA}" presName="vert1" presStyleCnt="0"/>
      <dgm:spPr/>
    </dgm:pt>
    <dgm:pt modelId="{C77EBDD4-78DB-4808-A6E9-9E5F3A4BF25B}" type="pres">
      <dgm:prSet presAssocID="{5E739BF6-7B01-4823-9B9E-86404B6BF324}" presName="thickLine" presStyleLbl="alignNode1" presStyleIdx="7" presStyleCnt="8"/>
      <dgm:spPr/>
    </dgm:pt>
    <dgm:pt modelId="{BF299DD6-A4C6-4FA4-8140-E1FD43F9BA98}" type="pres">
      <dgm:prSet presAssocID="{5E739BF6-7B01-4823-9B9E-86404B6BF324}" presName="horz1" presStyleCnt="0"/>
      <dgm:spPr/>
    </dgm:pt>
    <dgm:pt modelId="{C21ABFFB-5BDC-4BE9-AD58-F75CD0B1B367}" type="pres">
      <dgm:prSet presAssocID="{5E739BF6-7B01-4823-9B9E-86404B6BF324}" presName="tx1" presStyleLbl="revTx" presStyleIdx="7" presStyleCnt="8"/>
      <dgm:spPr/>
    </dgm:pt>
    <dgm:pt modelId="{F232D880-A1D6-47BA-B93B-2FA367B8CB10}" type="pres">
      <dgm:prSet presAssocID="{5E739BF6-7B01-4823-9B9E-86404B6BF324}" presName="vert1" presStyleCnt="0"/>
      <dgm:spPr/>
    </dgm:pt>
  </dgm:ptLst>
  <dgm:cxnLst>
    <dgm:cxn modelId="{3A9F930F-5F66-4A91-97C3-82D56A729485}" type="presOf" srcId="{5E739BF6-7B01-4823-9B9E-86404B6BF324}" destId="{C21ABFFB-5BDC-4BE9-AD58-F75CD0B1B367}" srcOrd="0" destOrd="0" presId="urn:microsoft.com/office/officeart/2008/layout/LinedList"/>
    <dgm:cxn modelId="{1DF8C017-5C98-49CD-A128-52165404B103}" srcId="{D3169819-1457-4CF2-97CD-E3AE5F243DB7}" destId="{30AF345C-1594-4915-AAA2-9CAD403C3036}" srcOrd="4" destOrd="0" parTransId="{6685BBA6-8DB5-4A45-9DE7-E4F015AC07E6}" sibTransId="{AF945889-BBE4-478E-AEFC-78233F89E5A0}"/>
    <dgm:cxn modelId="{C19F1123-972C-4CEA-A855-3CF43F4318EB}" type="presOf" srcId="{5ADD3D14-0EB8-47B5-9099-5543145083DC}" destId="{8D670A0E-01D6-4AEF-81A4-FC27318B8DE5}" srcOrd="0" destOrd="0" presId="urn:microsoft.com/office/officeart/2008/layout/LinedList"/>
    <dgm:cxn modelId="{47EB6343-8885-4578-9433-2F7FCEDEAABC}" type="presOf" srcId="{56F89685-283E-45B0-9371-ED77D21D7EFF}" destId="{67F68A97-052C-404C-9875-BE96CA79FCD9}" srcOrd="0" destOrd="0" presId="urn:microsoft.com/office/officeart/2008/layout/LinedList"/>
    <dgm:cxn modelId="{A0901764-2907-400C-9369-800E58B7272A}" srcId="{D3169819-1457-4CF2-97CD-E3AE5F243DB7}" destId="{56F89685-283E-45B0-9371-ED77D21D7EFF}" srcOrd="1" destOrd="0" parTransId="{09598493-744E-4303-975B-ED0620AFD7F1}" sibTransId="{A60BC597-0065-4AF6-914D-D6910B7C30E4}"/>
    <dgm:cxn modelId="{FCA35E68-A1F8-45D0-84AF-0BEE8D2B3AC7}" srcId="{D3169819-1457-4CF2-97CD-E3AE5F243DB7}" destId="{3620033B-59CB-4FD5-8312-3DDD65BDFECA}" srcOrd="6" destOrd="0" parTransId="{619ABF54-B4D3-475E-9B15-DC91403EB43D}" sibTransId="{4B13316D-C262-42AE-8ED9-9CDEEF5B63CB}"/>
    <dgm:cxn modelId="{67F4CD51-3CB8-47AE-880C-45156648B673}" srcId="{D3169819-1457-4CF2-97CD-E3AE5F243DB7}" destId="{5ADD3D14-0EB8-47B5-9099-5543145083DC}" srcOrd="3" destOrd="0" parTransId="{6C2DD1C1-5F62-49E9-9EA2-FF7B9370A6DF}" sibTransId="{2372C0E9-E946-46A7-B68B-D28133C82BD1}"/>
    <dgm:cxn modelId="{45C7F48D-AB03-4570-B916-1A28E80463F1}" srcId="{D3169819-1457-4CF2-97CD-E3AE5F243DB7}" destId="{3DB9A100-2D47-4D3B-9852-999CA3305813}" srcOrd="2" destOrd="0" parTransId="{ABF8388F-9303-446C-8C65-F68E39131464}" sibTransId="{32947D71-4F06-472D-94B0-42DCF4018E9E}"/>
    <dgm:cxn modelId="{29CCCF93-16BC-47D5-9803-59216DC52014}" type="presOf" srcId="{7A0B4156-8415-4D3B-AD65-FCCDEB26127E}" destId="{59ACB969-B433-4B96-884F-9692F85B6793}" srcOrd="0" destOrd="0" presId="urn:microsoft.com/office/officeart/2008/layout/LinedList"/>
    <dgm:cxn modelId="{D914C797-5A62-437B-BE7D-AACC68B366C8}" type="presOf" srcId="{3620033B-59CB-4FD5-8312-3DDD65BDFECA}" destId="{191D0F58-A7C9-4176-AF97-D8F33170A033}" srcOrd="0" destOrd="0" presId="urn:microsoft.com/office/officeart/2008/layout/LinedList"/>
    <dgm:cxn modelId="{51C8B3A7-9EE3-4B80-B61A-C044869CD1C7}" type="presOf" srcId="{D3169819-1457-4CF2-97CD-E3AE5F243DB7}" destId="{C1FEF37D-EDF8-4CB7-ACCB-1F931E7FEE88}" srcOrd="0" destOrd="0" presId="urn:microsoft.com/office/officeart/2008/layout/LinedList"/>
    <dgm:cxn modelId="{779791B5-9DB5-4753-A330-489A1F50001D}" type="presOf" srcId="{30AF345C-1594-4915-AAA2-9CAD403C3036}" destId="{5DFF6763-83AF-4334-B4F1-D787881F27AF}" srcOrd="0" destOrd="0" presId="urn:microsoft.com/office/officeart/2008/layout/LinedList"/>
    <dgm:cxn modelId="{2A0ED7B8-5EC0-42FD-813A-EDB6C12A58BD}" srcId="{D3169819-1457-4CF2-97CD-E3AE5F243DB7}" destId="{0BB4DA6D-E075-4CC7-82B4-01AFCA1E4EF1}" srcOrd="5" destOrd="0" parTransId="{96ED5DEC-2C5B-4D1B-92AE-C810D463E9D5}" sibTransId="{F9F02552-B9A6-4D79-A12A-3CFF52E59596}"/>
    <dgm:cxn modelId="{6B2576CD-D2E2-450B-99B2-5418426310DD}" type="presOf" srcId="{0BB4DA6D-E075-4CC7-82B4-01AFCA1E4EF1}" destId="{3839FEA7-951A-46D6-B40B-DB8A43E7DCB9}" srcOrd="0" destOrd="0" presId="urn:microsoft.com/office/officeart/2008/layout/LinedList"/>
    <dgm:cxn modelId="{7A3A54CF-6654-4FA9-8C81-1E8ECA9510AC}" srcId="{D3169819-1457-4CF2-97CD-E3AE5F243DB7}" destId="{5E739BF6-7B01-4823-9B9E-86404B6BF324}" srcOrd="7" destOrd="0" parTransId="{A1D2332D-8E60-47BD-A5B5-009948B6446A}" sibTransId="{E16A5BCB-DD0F-4170-9D58-7E2DD5B7A82B}"/>
    <dgm:cxn modelId="{225F91D5-0549-4158-8CB2-7936EC33C71E}" srcId="{D3169819-1457-4CF2-97CD-E3AE5F243DB7}" destId="{7A0B4156-8415-4D3B-AD65-FCCDEB26127E}" srcOrd="0" destOrd="0" parTransId="{780E064D-854C-46E7-99C1-E191711C9D45}" sibTransId="{B995D30E-90B0-4216-BF39-416536769091}"/>
    <dgm:cxn modelId="{F040C1F6-D5BD-4169-90A8-EEC6F9216BC1}" type="presOf" srcId="{3DB9A100-2D47-4D3B-9852-999CA3305813}" destId="{CB54DB47-EE46-4096-958C-1A4951C6340C}" srcOrd="0" destOrd="0" presId="urn:microsoft.com/office/officeart/2008/layout/LinedList"/>
    <dgm:cxn modelId="{0E975611-4C33-4F01-B192-0B509ED70B82}" type="presParOf" srcId="{C1FEF37D-EDF8-4CB7-ACCB-1F931E7FEE88}" destId="{AB163651-4C9F-420A-BF84-ADBB9EB81689}" srcOrd="0" destOrd="0" presId="urn:microsoft.com/office/officeart/2008/layout/LinedList"/>
    <dgm:cxn modelId="{F7833729-36D0-4B5B-9DF7-567C42911B80}" type="presParOf" srcId="{C1FEF37D-EDF8-4CB7-ACCB-1F931E7FEE88}" destId="{E3104806-1C89-4F29-A358-288C6811EF66}" srcOrd="1" destOrd="0" presId="urn:microsoft.com/office/officeart/2008/layout/LinedList"/>
    <dgm:cxn modelId="{4FD44D34-9E9A-4E74-86A2-23E79CFCAA8B}" type="presParOf" srcId="{E3104806-1C89-4F29-A358-288C6811EF66}" destId="{59ACB969-B433-4B96-884F-9692F85B6793}" srcOrd="0" destOrd="0" presId="urn:microsoft.com/office/officeart/2008/layout/LinedList"/>
    <dgm:cxn modelId="{45892ACC-0C1D-419A-BE48-E95B96ACBEB1}" type="presParOf" srcId="{E3104806-1C89-4F29-A358-288C6811EF66}" destId="{F67F204E-C305-455B-9900-70EBC6AAC755}" srcOrd="1" destOrd="0" presId="urn:microsoft.com/office/officeart/2008/layout/LinedList"/>
    <dgm:cxn modelId="{56204F8B-36A6-4A19-A709-993E18D0EC4C}" type="presParOf" srcId="{C1FEF37D-EDF8-4CB7-ACCB-1F931E7FEE88}" destId="{53309D3A-F5DE-41F8-84BA-FE93778EC2F4}" srcOrd="2" destOrd="0" presId="urn:microsoft.com/office/officeart/2008/layout/LinedList"/>
    <dgm:cxn modelId="{C4B0648C-497C-4925-AE29-6AAFEA36F87B}" type="presParOf" srcId="{C1FEF37D-EDF8-4CB7-ACCB-1F931E7FEE88}" destId="{A71848EE-646C-433E-AA5A-45B9B1478F9D}" srcOrd="3" destOrd="0" presId="urn:microsoft.com/office/officeart/2008/layout/LinedList"/>
    <dgm:cxn modelId="{097A7B87-A7C3-4F6A-BDF3-4241CB0B18DD}" type="presParOf" srcId="{A71848EE-646C-433E-AA5A-45B9B1478F9D}" destId="{67F68A97-052C-404C-9875-BE96CA79FCD9}" srcOrd="0" destOrd="0" presId="urn:microsoft.com/office/officeart/2008/layout/LinedList"/>
    <dgm:cxn modelId="{29065F8E-FBF7-46FF-84F6-32164CB1979D}" type="presParOf" srcId="{A71848EE-646C-433E-AA5A-45B9B1478F9D}" destId="{C604E093-D653-437F-A508-8968BEF18637}" srcOrd="1" destOrd="0" presId="urn:microsoft.com/office/officeart/2008/layout/LinedList"/>
    <dgm:cxn modelId="{8687E57C-F221-4656-9DA9-A20D05E024CD}" type="presParOf" srcId="{C1FEF37D-EDF8-4CB7-ACCB-1F931E7FEE88}" destId="{EABBF395-4B44-4B5C-812C-9BE90B17DA20}" srcOrd="4" destOrd="0" presId="urn:microsoft.com/office/officeart/2008/layout/LinedList"/>
    <dgm:cxn modelId="{1C9E4478-A6EE-4F07-80C8-3144DCBF817E}" type="presParOf" srcId="{C1FEF37D-EDF8-4CB7-ACCB-1F931E7FEE88}" destId="{CA3B80EC-6134-4230-A293-E57F0943951F}" srcOrd="5" destOrd="0" presId="urn:microsoft.com/office/officeart/2008/layout/LinedList"/>
    <dgm:cxn modelId="{BEF7330F-80ED-46BA-9901-2D69F8AF3764}" type="presParOf" srcId="{CA3B80EC-6134-4230-A293-E57F0943951F}" destId="{CB54DB47-EE46-4096-958C-1A4951C6340C}" srcOrd="0" destOrd="0" presId="urn:microsoft.com/office/officeart/2008/layout/LinedList"/>
    <dgm:cxn modelId="{4374F8DD-4435-473A-BD25-47317A609D80}" type="presParOf" srcId="{CA3B80EC-6134-4230-A293-E57F0943951F}" destId="{1A637B77-42F7-4FC5-AB96-88B85943184B}" srcOrd="1" destOrd="0" presId="urn:microsoft.com/office/officeart/2008/layout/LinedList"/>
    <dgm:cxn modelId="{AC6C63B1-1BB5-4F70-B2FC-A042ABFF315A}" type="presParOf" srcId="{C1FEF37D-EDF8-4CB7-ACCB-1F931E7FEE88}" destId="{32521934-F782-483C-A60A-9174574B6516}" srcOrd="6" destOrd="0" presId="urn:microsoft.com/office/officeart/2008/layout/LinedList"/>
    <dgm:cxn modelId="{F8B32CCA-DE30-43CE-A1D9-EED92652A2A2}" type="presParOf" srcId="{C1FEF37D-EDF8-4CB7-ACCB-1F931E7FEE88}" destId="{F2880746-9116-43D0-B5FB-1E9E82ABBCC7}" srcOrd="7" destOrd="0" presId="urn:microsoft.com/office/officeart/2008/layout/LinedList"/>
    <dgm:cxn modelId="{7FE41DD8-29E7-47EA-BA8E-399F9958E0F7}" type="presParOf" srcId="{F2880746-9116-43D0-B5FB-1E9E82ABBCC7}" destId="{8D670A0E-01D6-4AEF-81A4-FC27318B8DE5}" srcOrd="0" destOrd="0" presId="urn:microsoft.com/office/officeart/2008/layout/LinedList"/>
    <dgm:cxn modelId="{0149C134-C540-4B78-B02E-70C5193F8920}" type="presParOf" srcId="{F2880746-9116-43D0-B5FB-1E9E82ABBCC7}" destId="{C7B47B14-083B-4EDD-BE7C-EC6668B53357}" srcOrd="1" destOrd="0" presId="urn:microsoft.com/office/officeart/2008/layout/LinedList"/>
    <dgm:cxn modelId="{BC3F37DE-F33E-4CCC-8B09-8AD0FB449CDD}" type="presParOf" srcId="{C1FEF37D-EDF8-4CB7-ACCB-1F931E7FEE88}" destId="{46B6F140-7879-470B-9C87-EA599E901183}" srcOrd="8" destOrd="0" presId="urn:microsoft.com/office/officeart/2008/layout/LinedList"/>
    <dgm:cxn modelId="{FD891ED1-A28F-4726-B148-677D82D11F07}" type="presParOf" srcId="{C1FEF37D-EDF8-4CB7-ACCB-1F931E7FEE88}" destId="{F0661C7B-5DF7-45D8-A3A6-DCACEBD5D93C}" srcOrd="9" destOrd="0" presId="urn:microsoft.com/office/officeart/2008/layout/LinedList"/>
    <dgm:cxn modelId="{A2A476CE-E492-4F6D-B47D-0EE28F0DD6B1}" type="presParOf" srcId="{F0661C7B-5DF7-45D8-A3A6-DCACEBD5D93C}" destId="{5DFF6763-83AF-4334-B4F1-D787881F27AF}" srcOrd="0" destOrd="0" presId="urn:microsoft.com/office/officeart/2008/layout/LinedList"/>
    <dgm:cxn modelId="{D788F74A-BDD6-474C-AFA3-B321E9093459}" type="presParOf" srcId="{F0661C7B-5DF7-45D8-A3A6-DCACEBD5D93C}" destId="{0179BC4A-499A-4BE4-ACB6-160BF0722A51}" srcOrd="1" destOrd="0" presId="urn:microsoft.com/office/officeart/2008/layout/LinedList"/>
    <dgm:cxn modelId="{434D46F0-668D-4203-91F8-7527D939F5D4}" type="presParOf" srcId="{C1FEF37D-EDF8-4CB7-ACCB-1F931E7FEE88}" destId="{1151AEAC-CD21-429D-925E-3A7E5C40290C}" srcOrd="10" destOrd="0" presId="urn:microsoft.com/office/officeart/2008/layout/LinedList"/>
    <dgm:cxn modelId="{F08DCB51-239F-4FAA-A141-932EDD700B88}" type="presParOf" srcId="{C1FEF37D-EDF8-4CB7-ACCB-1F931E7FEE88}" destId="{28C9CAC2-B4AA-4CBC-81FF-3F67D4B644ED}" srcOrd="11" destOrd="0" presId="urn:microsoft.com/office/officeart/2008/layout/LinedList"/>
    <dgm:cxn modelId="{7CDF71FE-3C0E-45E8-BF8B-7756A8860895}" type="presParOf" srcId="{28C9CAC2-B4AA-4CBC-81FF-3F67D4B644ED}" destId="{3839FEA7-951A-46D6-B40B-DB8A43E7DCB9}" srcOrd="0" destOrd="0" presId="urn:microsoft.com/office/officeart/2008/layout/LinedList"/>
    <dgm:cxn modelId="{76D08C81-CA8D-4DA7-BCD2-83C476FB128D}" type="presParOf" srcId="{28C9CAC2-B4AA-4CBC-81FF-3F67D4B644ED}" destId="{E5B6C9FE-8546-49E2-A33E-52F1F8085522}" srcOrd="1" destOrd="0" presId="urn:microsoft.com/office/officeart/2008/layout/LinedList"/>
    <dgm:cxn modelId="{5BE2DEBA-9558-4E89-9F61-7D545F5B3E3A}" type="presParOf" srcId="{C1FEF37D-EDF8-4CB7-ACCB-1F931E7FEE88}" destId="{2A3AFFD5-7391-4F4D-94A5-FCCE94313FC4}" srcOrd="12" destOrd="0" presId="urn:microsoft.com/office/officeart/2008/layout/LinedList"/>
    <dgm:cxn modelId="{30FCC9C0-9931-40BA-B18D-8F9C41E26BFB}" type="presParOf" srcId="{C1FEF37D-EDF8-4CB7-ACCB-1F931E7FEE88}" destId="{0E2BDD13-890E-431B-8B01-AAF503D3A53C}" srcOrd="13" destOrd="0" presId="urn:microsoft.com/office/officeart/2008/layout/LinedList"/>
    <dgm:cxn modelId="{D84475D0-8FF2-4FBE-AAF9-17DC6FE27A6F}" type="presParOf" srcId="{0E2BDD13-890E-431B-8B01-AAF503D3A53C}" destId="{191D0F58-A7C9-4176-AF97-D8F33170A033}" srcOrd="0" destOrd="0" presId="urn:microsoft.com/office/officeart/2008/layout/LinedList"/>
    <dgm:cxn modelId="{C1A23014-FC45-455A-8DFA-B01B47C5662C}" type="presParOf" srcId="{0E2BDD13-890E-431B-8B01-AAF503D3A53C}" destId="{1DA2892D-AFAE-44EB-962B-74E597985155}" srcOrd="1" destOrd="0" presId="urn:microsoft.com/office/officeart/2008/layout/LinedList"/>
    <dgm:cxn modelId="{930AEB54-2748-4952-81FD-F49E1673A3E6}" type="presParOf" srcId="{C1FEF37D-EDF8-4CB7-ACCB-1F931E7FEE88}" destId="{C77EBDD4-78DB-4808-A6E9-9E5F3A4BF25B}" srcOrd="14" destOrd="0" presId="urn:microsoft.com/office/officeart/2008/layout/LinedList"/>
    <dgm:cxn modelId="{2F5B588C-BAFD-4642-A679-8A38356B29DA}" type="presParOf" srcId="{C1FEF37D-EDF8-4CB7-ACCB-1F931E7FEE88}" destId="{BF299DD6-A4C6-4FA4-8140-E1FD43F9BA98}" srcOrd="15" destOrd="0" presId="urn:microsoft.com/office/officeart/2008/layout/LinedList"/>
    <dgm:cxn modelId="{9837D8D9-337D-4076-A319-F98EAD2E1B01}" type="presParOf" srcId="{BF299DD6-A4C6-4FA4-8140-E1FD43F9BA98}" destId="{C21ABFFB-5BDC-4BE9-AD58-F75CD0B1B367}" srcOrd="0" destOrd="0" presId="urn:microsoft.com/office/officeart/2008/layout/LinedList"/>
    <dgm:cxn modelId="{18597810-A6B8-4A0D-BB61-21DA15E3FE0A}" type="presParOf" srcId="{BF299DD6-A4C6-4FA4-8140-E1FD43F9BA98}" destId="{F232D880-A1D6-47BA-B93B-2FA367B8CB1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EE8D99-E8AE-40D5-94F4-FD052CD859C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0CB4A80-043C-46C4-8FD4-C2FB5B73E230}">
      <dgm:prSet/>
      <dgm:spPr/>
      <dgm:t>
        <a:bodyPr/>
        <a:lstStyle/>
        <a:p>
          <a:r>
            <a:rPr lang="en-US" dirty="0"/>
            <a:t>1. Protect breastfeeding </a:t>
          </a:r>
        </a:p>
      </dgm:t>
    </dgm:pt>
    <dgm:pt modelId="{A4953FF8-A58A-49B1-A85E-FC235277643A}" type="parTrans" cxnId="{A00ADBD7-1979-4571-8E48-BFD8585C7F6B}">
      <dgm:prSet/>
      <dgm:spPr/>
      <dgm:t>
        <a:bodyPr/>
        <a:lstStyle/>
        <a:p>
          <a:endParaRPr lang="en-US"/>
        </a:p>
      </dgm:t>
    </dgm:pt>
    <dgm:pt modelId="{71848812-737A-431D-9C3B-AAC707A392D3}" type="sibTrans" cxnId="{A00ADBD7-1979-4571-8E48-BFD8585C7F6B}">
      <dgm:prSet/>
      <dgm:spPr/>
      <dgm:t>
        <a:bodyPr/>
        <a:lstStyle/>
        <a:p>
          <a:endParaRPr lang="en-US"/>
        </a:p>
      </dgm:t>
    </dgm:pt>
    <dgm:pt modelId="{DBD6C83D-F05B-4A8C-8AAA-58995EFC10A4}">
      <dgm:prSet custT="1"/>
      <dgm:spPr/>
      <dgm:t>
        <a:bodyPr/>
        <a:lstStyle/>
        <a:p>
          <a:r>
            <a:rPr lang="en-US" sz="1600" dirty="0"/>
            <a:t>Get help to identify and fix breastfeeding problems.</a:t>
          </a:r>
        </a:p>
      </dgm:t>
    </dgm:pt>
    <dgm:pt modelId="{CB09FE74-C6FD-497A-8513-293010455751}" type="parTrans" cxnId="{7EDE8EC4-7948-4038-9E64-2D272259F682}">
      <dgm:prSet/>
      <dgm:spPr/>
      <dgm:t>
        <a:bodyPr/>
        <a:lstStyle/>
        <a:p>
          <a:endParaRPr lang="en-US"/>
        </a:p>
      </dgm:t>
    </dgm:pt>
    <dgm:pt modelId="{347B9899-99CD-4BC5-887B-96B820055E17}" type="sibTrans" cxnId="{7EDE8EC4-7948-4038-9E64-2D272259F682}">
      <dgm:prSet/>
      <dgm:spPr/>
      <dgm:t>
        <a:bodyPr/>
        <a:lstStyle/>
        <a:p>
          <a:endParaRPr lang="en-US"/>
        </a:p>
      </dgm:t>
    </dgm:pt>
    <dgm:pt modelId="{D841092A-2F54-46C4-A712-D20E38F753DA}">
      <dgm:prSet custT="1"/>
      <dgm:spPr/>
      <dgm:t>
        <a:bodyPr/>
        <a:lstStyle/>
        <a:p>
          <a:r>
            <a:rPr lang="en-US" sz="1600" dirty="0"/>
            <a:t>If needed, provide a breast pump to build or maintain breast milk production. </a:t>
          </a:r>
        </a:p>
      </dgm:t>
    </dgm:pt>
    <dgm:pt modelId="{FB97D0C6-3E64-4A95-B9F0-80CD05C73A46}" type="parTrans" cxnId="{48547408-5357-415A-884B-D0CA252CB42A}">
      <dgm:prSet/>
      <dgm:spPr/>
      <dgm:t>
        <a:bodyPr/>
        <a:lstStyle/>
        <a:p>
          <a:endParaRPr lang="en-US"/>
        </a:p>
      </dgm:t>
    </dgm:pt>
    <dgm:pt modelId="{99268F1F-034F-41CD-8D63-BA604923F82D}" type="sibTrans" cxnId="{48547408-5357-415A-884B-D0CA252CB42A}">
      <dgm:prSet/>
      <dgm:spPr/>
      <dgm:t>
        <a:bodyPr/>
        <a:lstStyle/>
        <a:p>
          <a:endParaRPr lang="en-US"/>
        </a:p>
      </dgm:t>
    </dgm:pt>
    <dgm:pt modelId="{05B87738-F2FD-4F23-9EB7-1BDEE1E6B4B7}">
      <dgm:prSet/>
      <dgm:spPr/>
      <dgm:t>
        <a:bodyPr/>
        <a:lstStyle/>
        <a:p>
          <a:r>
            <a:rPr lang="en-US"/>
            <a:t>2. Make sure baby is adequately fed</a:t>
          </a:r>
        </a:p>
      </dgm:t>
    </dgm:pt>
    <dgm:pt modelId="{CDD2804C-ACD9-4D11-AFEA-F51F444A4467}" type="parTrans" cxnId="{DD75BDFA-201A-451B-8A46-687C3790208A}">
      <dgm:prSet/>
      <dgm:spPr/>
      <dgm:t>
        <a:bodyPr/>
        <a:lstStyle/>
        <a:p>
          <a:endParaRPr lang="en-US"/>
        </a:p>
      </dgm:t>
    </dgm:pt>
    <dgm:pt modelId="{380B0792-E3D1-4453-A553-DF27C41DDCB0}" type="sibTrans" cxnId="{DD75BDFA-201A-451B-8A46-687C3790208A}">
      <dgm:prSet/>
      <dgm:spPr/>
      <dgm:t>
        <a:bodyPr/>
        <a:lstStyle/>
        <a:p>
          <a:endParaRPr lang="en-US"/>
        </a:p>
      </dgm:t>
    </dgm:pt>
    <dgm:pt modelId="{D652BC10-327F-44AE-8E67-CD66E99EBDFB}">
      <dgm:prSet custT="1"/>
      <dgm:spPr/>
      <dgm:t>
        <a:bodyPr/>
        <a:lstStyle/>
        <a:p>
          <a:r>
            <a:rPr lang="en-US" sz="1600" dirty="0"/>
            <a:t>If supplementation is needed, it is best to use the parent’s expressed milk. If the parent’s expressed milk is not available, supplement with donor human milk or formula.</a:t>
          </a:r>
        </a:p>
      </dgm:t>
    </dgm:pt>
    <dgm:pt modelId="{813DBA78-A366-41E4-8269-23DEB27EEA15}" type="parTrans" cxnId="{5815A024-BB34-4C44-B442-2EB5AFD26C90}">
      <dgm:prSet/>
      <dgm:spPr/>
      <dgm:t>
        <a:bodyPr/>
        <a:lstStyle/>
        <a:p>
          <a:endParaRPr lang="en-US"/>
        </a:p>
      </dgm:t>
    </dgm:pt>
    <dgm:pt modelId="{022A1A43-0935-4F95-B3FB-3F59DAF85887}" type="sibTrans" cxnId="{5815A024-BB34-4C44-B442-2EB5AFD26C90}">
      <dgm:prSet/>
      <dgm:spPr/>
      <dgm:t>
        <a:bodyPr/>
        <a:lstStyle/>
        <a:p>
          <a:endParaRPr lang="en-US"/>
        </a:p>
      </dgm:t>
    </dgm:pt>
    <dgm:pt modelId="{C4E1B050-810E-4EBD-BD14-08431F947650}">
      <dgm:prSet custT="1"/>
      <dgm:spPr/>
      <dgm:t>
        <a:bodyPr/>
        <a:lstStyle/>
        <a:p>
          <a:r>
            <a:rPr lang="en-US" sz="1600" dirty="0"/>
            <a:t>Supplementation may be temporary until breastfeeding challenges are resolved.</a:t>
          </a:r>
        </a:p>
      </dgm:t>
    </dgm:pt>
    <dgm:pt modelId="{76EA5126-959C-4FA5-8DF7-6A09DC4D42E1}" type="parTrans" cxnId="{ADCBCB5E-F6A1-462A-B88A-EC5761F13773}">
      <dgm:prSet/>
      <dgm:spPr/>
      <dgm:t>
        <a:bodyPr/>
        <a:lstStyle/>
        <a:p>
          <a:endParaRPr lang="en-US"/>
        </a:p>
      </dgm:t>
    </dgm:pt>
    <dgm:pt modelId="{AA0F0C6C-854D-4FC7-B280-8F18D2A54534}" type="sibTrans" cxnId="{ADCBCB5E-F6A1-462A-B88A-EC5761F13773}">
      <dgm:prSet/>
      <dgm:spPr/>
      <dgm:t>
        <a:bodyPr/>
        <a:lstStyle/>
        <a:p>
          <a:endParaRPr lang="en-US"/>
        </a:p>
      </dgm:t>
    </dgm:pt>
    <dgm:pt modelId="{EF09B7E9-9E8A-4460-8554-DE1F8E48AF65}">
      <dgm:prSet custT="1"/>
      <dgm:spPr/>
      <dgm:t>
        <a:bodyPr/>
        <a:lstStyle/>
        <a:p>
          <a:r>
            <a:rPr lang="en-US" sz="1600" dirty="0"/>
            <a:t>Direct observation is needed to evaluate the breastfeeding dyad.</a:t>
          </a:r>
        </a:p>
      </dgm:t>
    </dgm:pt>
    <dgm:pt modelId="{1714BD11-1977-4814-A123-82BC12D72F50}" type="parTrans" cxnId="{C67D618A-4B4C-4EB1-8B37-5626D9A52E32}">
      <dgm:prSet/>
      <dgm:spPr/>
      <dgm:t>
        <a:bodyPr/>
        <a:lstStyle/>
        <a:p>
          <a:endParaRPr lang="en-US"/>
        </a:p>
      </dgm:t>
    </dgm:pt>
    <dgm:pt modelId="{5B47EACD-5781-4540-8196-617029CB6E56}" type="sibTrans" cxnId="{C67D618A-4B4C-4EB1-8B37-5626D9A52E32}">
      <dgm:prSet/>
      <dgm:spPr/>
      <dgm:t>
        <a:bodyPr/>
        <a:lstStyle/>
        <a:p>
          <a:endParaRPr lang="en-US"/>
        </a:p>
      </dgm:t>
    </dgm:pt>
    <dgm:pt modelId="{15BA4E9D-BFCB-4742-A6A7-60E1CB1BE8FC}">
      <dgm:prSet custT="1"/>
      <dgm:spPr/>
      <dgm:t>
        <a:bodyPr/>
        <a:lstStyle/>
        <a:p>
          <a:r>
            <a:rPr lang="en-US" sz="1600" dirty="0"/>
            <a:t>Handouts on hand expression and pumping are available from </a:t>
          </a:r>
          <a:r>
            <a:rPr lang="en-US" sz="16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Oregon WIC Shopify</a:t>
          </a:r>
          <a:r>
            <a:rPr lang="en-US" sz="1600" dirty="0"/>
            <a:t>.</a:t>
          </a:r>
        </a:p>
      </dgm:t>
    </dgm:pt>
    <dgm:pt modelId="{9F205C2D-48D0-4E73-B24E-F8238CB997F1}" type="parTrans" cxnId="{9732B0B7-14DC-43CA-8B10-4BF35548B04F}">
      <dgm:prSet/>
      <dgm:spPr/>
      <dgm:t>
        <a:bodyPr/>
        <a:lstStyle/>
        <a:p>
          <a:endParaRPr lang="en-US"/>
        </a:p>
      </dgm:t>
    </dgm:pt>
    <dgm:pt modelId="{B8C4E439-7DA6-4F0D-B81A-B266DFF1D1A5}" type="sibTrans" cxnId="{9732B0B7-14DC-43CA-8B10-4BF35548B04F}">
      <dgm:prSet/>
      <dgm:spPr/>
      <dgm:t>
        <a:bodyPr/>
        <a:lstStyle/>
        <a:p>
          <a:endParaRPr lang="en-US"/>
        </a:p>
      </dgm:t>
    </dgm:pt>
    <dgm:pt modelId="{4FC27FFD-1148-46F3-A9E1-61C647C22ACF}" type="pres">
      <dgm:prSet presAssocID="{DAEE8D99-E8AE-40D5-94F4-FD052CD859CE}" presName="linear" presStyleCnt="0">
        <dgm:presLayoutVars>
          <dgm:dir/>
          <dgm:animLvl val="lvl"/>
          <dgm:resizeHandles val="exact"/>
        </dgm:presLayoutVars>
      </dgm:prSet>
      <dgm:spPr/>
    </dgm:pt>
    <dgm:pt modelId="{B1B1DB81-0815-4E3B-A5E8-A82D01F07856}" type="pres">
      <dgm:prSet presAssocID="{90CB4A80-043C-46C4-8FD4-C2FB5B73E230}" presName="parentLin" presStyleCnt="0"/>
      <dgm:spPr/>
    </dgm:pt>
    <dgm:pt modelId="{E3D1F666-BF6B-44C9-AA9A-829FEFDE0928}" type="pres">
      <dgm:prSet presAssocID="{90CB4A80-043C-46C4-8FD4-C2FB5B73E230}" presName="parentLeftMargin" presStyleLbl="node1" presStyleIdx="0" presStyleCnt="2"/>
      <dgm:spPr/>
    </dgm:pt>
    <dgm:pt modelId="{4288F41D-F6BB-43AB-A595-C47F86EA4083}" type="pres">
      <dgm:prSet presAssocID="{90CB4A80-043C-46C4-8FD4-C2FB5B73E230}" presName="parentText" presStyleLbl="node1" presStyleIdx="0" presStyleCnt="2">
        <dgm:presLayoutVars>
          <dgm:chMax val="0"/>
          <dgm:bulletEnabled val="1"/>
        </dgm:presLayoutVars>
      </dgm:prSet>
      <dgm:spPr/>
    </dgm:pt>
    <dgm:pt modelId="{239A8BF8-5278-4599-AAC9-1F9340982B94}" type="pres">
      <dgm:prSet presAssocID="{90CB4A80-043C-46C4-8FD4-C2FB5B73E230}" presName="negativeSpace" presStyleCnt="0"/>
      <dgm:spPr/>
    </dgm:pt>
    <dgm:pt modelId="{48E7C94B-0247-4643-99BF-0D4B7E7095D1}" type="pres">
      <dgm:prSet presAssocID="{90CB4A80-043C-46C4-8FD4-C2FB5B73E230}" presName="childText" presStyleLbl="conFgAcc1" presStyleIdx="0" presStyleCnt="2">
        <dgm:presLayoutVars>
          <dgm:bulletEnabled val="1"/>
        </dgm:presLayoutVars>
      </dgm:prSet>
      <dgm:spPr/>
    </dgm:pt>
    <dgm:pt modelId="{86E371FB-9203-46B6-AB50-AA7CA836AD0C}" type="pres">
      <dgm:prSet presAssocID="{71848812-737A-431D-9C3B-AAC707A392D3}" presName="spaceBetweenRectangles" presStyleCnt="0"/>
      <dgm:spPr/>
    </dgm:pt>
    <dgm:pt modelId="{D3D347FA-541A-4952-88E6-9F6866ADD42C}" type="pres">
      <dgm:prSet presAssocID="{05B87738-F2FD-4F23-9EB7-1BDEE1E6B4B7}" presName="parentLin" presStyleCnt="0"/>
      <dgm:spPr/>
    </dgm:pt>
    <dgm:pt modelId="{0BDCBA4B-6206-42C8-9BDD-DA930BF7CD14}" type="pres">
      <dgm:prSet presAssocID="{05B87738-F2FD-4F23-9EB7-1BDEE1E6B4B7}" presName="parentLeftMargin" presStyleLbl="node1" presStyleIdx="0" presStyleCnt="2"/>
      <dgm:spPr/>
    </dgm:pt>
    <dgm:pt modelId="{4FECB86E-0997-4BE0-8636-C4C9330811B3}" type="pres">
      <dgm:prSet presAssocID="{05B87738-F2FD-4F23-9EB7-1BDEE1E6B4B7}" presName="parentText" presStyleLbl="node1" presStyleIdx="1" presStyleCnt="2">
        <dgm:presLayoutVars>
          <dgm:chMax val="0"/>
          <dgm:bulletEnabled val="1"/>
        </dgm:presLayoutVars>
      </dgm:prSet>
      <dgm:spPr/>
    </dgm:pt>
    <dgm:pt modelId="{EEB7A3D4-5F72-40A2-B953-7340F38D7E9A}" type="pres">
      <dgm:prSet presAssocID="{05B87738-F2FD-4F23-9EB7-1BDEE1E6B4B7}" presName="negativeSpace" presStyleCnt="0"/>
      <dgm:spPr/>
    </dgm:pt>
    <dgm:pt modelId="{225F2D28-7478-4371-B0C3-0BE2298320C4}" type="pres">
      <dgm:prSet presAssocID="{05B87738-F2FD-4F23-9EB7-1BDEE1E6B4B7}" presName="childText" presStyleLbl="conFgAcc1" presStyleIdx="1" presStyleCnt="2">
        <dgm:presLayoutVars>
          <dgm:bulletEnabled val="1"/>
        </dgm:presLayoutVars>
      </dgm:prSet>
      <dgm:spPr/>
    </dgm:pt>
  </dgm:ptLst>
  <dgm:cxnLst>
    <dgm:cxn modelId="{BB868602-2156-4563-8773-3B1189E525AF}" type="presOf" srcId="{C4E1B050-810E-4EBD-BD14-08431F947650}" destId="{225F2D28-7478-4371-B0C3-0BE2298320C4}" srcOrd="0" destOrd="1" presId="urn:microsoft.com/office/officeart/2005/8/layout/list1"/>
    <dgm:cxn modelId="{4FD94106-0076-41A1-9DF0-426453EEA90D}" type="presOf" srcId="{EF09B7E9-9E8A-4460-8554-DE1F8E48AF65}" destId="{48E7C94B-0247-4643-99BF-0D4B7E7095D1}" srcOrd="0" destOrd="1" presId="urn:microsoft.com/office/officeart/2005/8/layout/list1"/>
    <dgm:cxn modelId="{48547408-5357-415A-884B-D0CA252CB42A}" srcId="{90CB4A80-043C-46C4-8FD4-C2FB5B73E230}" destId="{D841092A-2F54-46C4-A712-D20E38F753DA}" srcOrd="2" destOrd="0" parTransId="{FB97D0C6-3E64-4A95-B9F0-80CD05C73A46}" sibTransId="{99268F1F-034F-41CD-8D63-BA604923F82D}"/>
    <dgm:cxn modelId="{0F6FEB11-C112-47A2-A077-DADC59F2CD0E}" type="presOf" srcId="{05B87738-F2FD-4F23-9EB7-1BDEE1E6B4B7}" destId="{4FECB86E-0997-4BE0-8636-C4C9330811B3}" srcOrd="1" destOrd="0" presId="urn:microsoft.com/office/officeart/2005/8/layout/list1"/>
    <dgm:cxn modelId="{5815A024-BB34-4C44-B442-2EB5AFD26C90}" srcId="{05B87738-F2FD-4F23-9EB7-1BDEE1E6B4B7}" destId="{D652BC10-327F-44AE-8E67-CD66E99EBDFB}" srcOrd="0" destOrd="0" parTransId="{813DBA78-A366-41E4-8269-23DEB27EEA15}" sibTransId="{022A1A43-0935-4F95-B3FB-3F59DAF85887}"/>
    <dgm:cxn modelId="{46ECF827-8521-4492-9E8C-FD55AD8DB19E}" type="presOf" srcId="{D841092A-2F54-46C4-A712-D20E38F753DA}" destId="{48E7C94B-0247-4643-99BF-0D4B7E7095D1}" srcOrd="0" destOrd="2" presId="urn:microsoft.com/office/officeart/2005/8/layout/list1"/>
    <dgm:cxn modelId="{1B6B8A2F-25C3-4AE0-8E92-C8D93A8D3B70}" type="presOf" srcId="{05B87738-F2FD-4F23-9EB7-1BDEE1E6B4B7}" destId="{0BDCBA4B-6206-42C8-9BDD-DA930BF7CD14}" srcOrd="0" destOrd="0" presId="urn:microsoft.com/office/officeart/2005/8/layout/list1"/>
    <dgm:cxn modelId="{8AC12A5D-42D5-436F-966C-7DF590207229}" type="presOf" srcId="{90CB4A80-043C-46C4-8FD4-C2FB5B73E230}" destId="{4288F41D-F6BB-43AB-A595-C47F86EA4083}" srcOrd="1" destOrd="0" presId="urn:microsoft.com/office/officeart/2005/8/layout/list1"/>
    <dgm:cxn modelId="{ADCBCB5E-F6A1-462A-B88A-EC5761F13773}" srcId="{05B87738-F2FD-4F23-9EB7-1BDEE1E6B4B7}" destId="{C4E1B050-810E-4EBD-BD14-08431F947650}" srcOrd="1" destOrd="0" parTransId="{76EA5126-959C-4FA5-8DF7-6A09DC4D42E1}" sibTransId="{AA0F0C6C-854D-4FC7-B280-8F18D2A54534}"/>
    <dgm:cxn modelId="{1AF04446-14A1-40CA-918D-49CD6BDA4DE8}" type="presOf" srcId="{DBD6C83D-F05B-4A8C-8AAA-58995EFC10A4}" destId="{48E7C94B-0247-4643-99BF-0D4B7E7095D1}" srcOrd="0" destOrd="0" presId="urn:microsoft.com/office/officeart/2005/8/layout/list1"/>
    <dgm:cxn modelId="{24A6C86B-F9B7-4A7F-9769-3A0C91198060}" type="presOf" srcId="{90CB4A80-043C-46C4-8FD4-C2FB5B73E230}" destId="{E3D1F666-BF6B-44C9-AA9A-829FEFDE0928}" srcOrd="0" destOrd="0" presId="urn:microsoft.com/office/officeart/2005/8/layout/list1"/>
    <dgm:cxn modelId="{D0F4BF83-B37A-48C6-86AB-3D2024C873E9}" type="presOf" srcId="{D652BC10-327F-44AE-8E67-CD66E99EBDFB}" destId="{225F2D28-7478-4371-B0C3-0BE2298320C4}" srcOrd="0" destOrd="0" presId="urn:microsoft.com/office/officeart/2005/8/layout/list1"/>
    <dgm:cxn modelId="{C67D618A-4B4C-4EB1-8B37-5626D9A52E32}" srcId="{90CB4A80-043C-46C4-8FD4-C2FB5B73E230}" destId="{EF09B7E9-9E8A-4460-8554-DE1F8E48AF65}" srcOrd="1" destOrd="0" parTransId="{1714BD11-1977-4814-A123-82BC12D72F50}" sibTransId="{5B47EACD-5781-4540-8196-617029CB6E56}"/>
    <dgm:cxn modelId="{9732B0B7-14DC-43CA-8B10-4BF35548B04F}" srcId="{90CB4A80-043C-46C4-8FD4-C2FB5B73E230}" destId="{15BA4E9D-BFCB-4742-A6A7-60E1CB1BE8FC}" srcOrd="3" destOrd="0" parTransId="{9F205C2D-48D0-4E73-B24E-F8238CB997F1}" sibTransId="{B8C4E439-7DA6-4F0D-B81A-B266DFF1D1A5}"/>
    <dgm:cxn modelId="{7EDE8EC4-7948-4038-9E64-2D272259F682}" srcId="{90CB4A80-043C-46C4-8FD4-C2FB5B73E230}" destId="{DBD6C83D-F05B-4A8C-8AAA-58995EFC10A4}" srcOrd="0" destOrd="0" parTransId="{CB09FE74-C6FD-497A-8513-293010455751}" sibTransId="{347B9899-99CD-4BC5-887B-96B820055E17}"/>
    <dgm:cxn modelId="{A00ADBD7-1979-4571-8E48-BFD8585C7F6B}" srcId="{DAEE8D99-E8AE-40D5-94F4-FD052CD859CE}" destId="{90CB4A80-043C-46C4-8FD4-C2FB5B73E230}" srcOrd="0" destOrd="0" parTransId="{A4953FF8-A58A-49B1-A85E-FC235277643A}" sibTransId="{71848812-737A-431D-9C3B-AAC707A392D3}"/>
    <dgm:cxn modelId="{012E87E0-2C36-4CC4-84B4-18CFF38ACDFF}" type="presOf" srcId="{15BA4E9D-BFCB-4742-A6A7-60E1CB1BE8FC}" destId="{48E7C94B-0247-4643-99BF-0D4B7E7095D1}" srcOrd="0" destOrd="3" presId="urn:microsoft.com/office/officeart/2005/8/layout/list1"/>
    <dgm:cxn modelId="{064D4DEE-0CFB-4D42-BFE6-9F5D906AEFA8}" type="presOf" srcId="{DAEE8D99-E8AE-40D5-94F4-FD052CD859CE}" destId="{4FC27FFD-1148-46F3-A9E1-61C647C22ACF}" srcOrd="0" destOrd="0" presId="urn:microsoft.com/office/officeart/2005/8/layout/list1"/>
    <dgm:cxn modelId="{DD75BDFA-201A-451B-8A46-687C3790208A}" srcId="{DAEE8D99-E8AE-40D5-94F4-FD052CD859CE}" destId="{05B87738-F2FD-4F23-9EB7-1BDEE1E6B4B7}" srcOrd="1" destOrd="0" parTransId="{CDD2804C-ACD9-4D11-AFEA-F51F444A4467}" sibTransId="{380B0792-E3D1-4453-A553-DF27C41DDCB0}"/>
    <dgm:cxn modelId="{F9F5BF53-A711-4D8B-8C64-295914EB6377}" type="presParOf" srcId="{4FC27FFD-1148-46F3-A9E1-61C647C22ACF}" destId="{B1B1DB81-0815-4E3B-A5E8-A82D01F07856}" srcOrd="0" destOrd="0" presId="urn:microsoft.com/office/officeart/2005/8/layout/list1"/>
    <dgm:cxn modelId="{7B28D2A5-4E07-4ED0-82C6-1E6B3DE88632}" type="presParOf" srcId="{B1B1DB81-0815-4E3B-A5E8-A82D01F07856}" destId="{E3D1F666-BF6B-44C9-AA9A-829FEFDE0928}" srcOrd="0" destOrd="0" presId="urn:microsoft.com/office/officeart/2005/8/layout/list1"/>
    <dgm:cxn modelId="{38BE34AF-2FC8-4920-B6C7-AA9B750F937A}" type="presParOf" srcId="{B1B1DB81-0815-4E3B-A5E8-A82D01F07856}" destId="{4288F41D-F6BB-43AB-A595-C47F86EA4083}" srcOrd="1" destOrd="0" presId="urn:microsoft.com/office/officeart/2005/8/layout/list1"/>
    <dgm:cxn modelId="{B01CB42C-626C-4324-8CE0-83C74E8FB27B}" type="presParOf" srcId="{4FC27FFD-1148-46F3-A9E1-61C647C22ACF}" destId="{239A8BF8-5278-4599-AAC9-1F9340982B94}" srcOrd="1" destOrd="0" presId="urn:microsoft.com/office/officeart/2005/8/layout/list1"/>
    <dgm:cxn modelId="{9AF454E4-38C2-4D3F-B521-3F62E42BD477}" type="presParOf" srcId="{4FC27FFD-1148-46F3-A9E1-61C647C22ACF}" destId="{48E7C94B-0247-4643-99BF-0D4B7E7095D1}" srcOrd="2" destOrd="0" presId="urn:microsoft.com/office/officeart/2005/8/layout/list1"/>
    <dgm:cxn modelId="{7CD88401-A6D5-4136-B488-E462A5B1EC97}" type="presParOf" srcId="{4FC27FFD-1148-46F3-A9E1-61C647C22ACF}" destId="{86E371FB-9203-46B6-AB50-AA7CA836AD0C}" srcOrd="3" destOrd="0" presId="urn:microsoft.com/office/officeart/2005/8/layout/list1"/>
    <dgm:cxn modelId="{C65B791E-CF19-43F3-9078-8E85E3F8324A}" type="presParOf" srcId="{4FC27FFD-1148-46F3-A9E1-61C647C22ACF}" destId="{D3D347FA-541A-4952-88E6-9F6866ADD42C}" srcOrd="4" destOrd="0" presId="urn:microsoft.com/office/officeart/2005/8/layout/list1"/>
    <dgm:cxn modelId="{050C4138-7197-4A86-8D66-7FD0927B98DE}" type="presParOf" srcId="{D3D347FA-541A-4952-88E6-9F6866ADD42C}" destId="{0BDCBA4B-6206-42C8-9BDD-DA930BF7CD14}" srcOrd="0" destOrd="0" presId="urn:microsoft.com/office/officeart/2005/8/layout/list1"/>
    <dgm:cxn modelId="{6329B405-0B1F-4B73-A309-2F87A68D6194}" type="presParOf" srcId="{D3D347FA-541A-4952-88E6-9F6866ADD42C}" destId="{4FECB86E-0997-4BE0-8636-C4C9330811B3}" srcOrd="1" destOrd="0" presId="urn:microsoft.com/office/officeart/2005/8/layout/list1"/>
    <dgm:cxn modelId="{5117E591-AC3B-4850-86AF-F6843CD75547}" type="presParOf" srcId="{4FC27FFD-1148-46F3-A9E1-61C647C22ACF}" destId="{EEB7A3D4-5F72-40A2-B953-7340F38D7E9A}" srcOrd="5" destOrd="0" presId="urn:microsoft.com/office/officeart/2005/8/layout/list1"/>
    <dgm:cxn modelId="{CEAD3570-95BE-464A-8F2B-37F3ED1B6625}" type="presParOf" srcId="{4FC27FFD-1148-46F3-A9E1-61C647C22ACF}" destId="{225F2D28-7478-4371-B0C3-0BE2298320C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31F69E-9A79-4C0B-821D-F75E15B58B48}" type="doc">
      <dgm:prSet loTypeId="urn:microsoft.com/office/officeart/2016/7/layout/VerticalDownArrowProcess" loCatId="process" qsTypeId="urn:microsoft.com/office/officeart/2005/8/quickstyle/simple4" qsCatId="simple" csTypeId="urn:microsoft.com/office/officeart/2005/8/colors/accent6_2" csCatId="accent6" phldr="1"/>
      <dgm:spPr/>
      <dgm:t>
        <a:bodyPr/>
        <a:lstStyle/>
        <a:p>
          <a:endParaRPr lang="en-US"/>
        </a:p>
      </dgm:t>
    </dgm:pt>
    <dgm:pt modelId="{32A50BF5-9349-4951-8C02-22F5F73828D4}">
      <dgm:prSet/>
      <dgm:spPr/>
      <dgm:t>
        <a:bodyPr/>
        <a:lstStyle/>
        <a:p>
          <a:r>
            <a:rPr lang="en-US"/>
            <a:t>Stage 1</a:t>
          </a:r>
        </a:p>
      </dgm:t>
    </dgm:pt>
    <dgm:pt modelId="{32B4A137-DEE4-4084-8490-2329EA03E6D8}" type="parTrans" cxnId="{B31825B0-5086-4134-B73E-C6AEC21EAAF2}">
      <dgm:prSet/>
      <dgm:spPr/>
      <dgm:t>
        <a:bodyPr/>
        <a:lstStyle/>
        <a:p>
          <a:endParaRPr lang="en-US"/>
        </a:p>
      </dgm:t>
    </dgm:pt>
    <dgm:pt modelId="{524EF1E2-0F10-4053-82AF-62719BBF3E70}" type="sibTrans" cxnId="{B31825B0-5086-4134-B73E-C6AEC21EAAF2}">
      <dgm:prSet/>
      <dgm:spPr/>
      <dgm:t>
        <a:bodyPr/>
        <a:lstStyle/>
        <a:p>
          <a:endParaRPr lang="en-US"/>
        </a:p>
      </dgm:t>
    </dgm:pt>
    <dgm:pt modelId="{2F4F6425-BDFB-4C81-B673-1CBE8CFDA0BF}">
      <dgm:prSet custT="1"/>
      <dgm:spPr/>
      <dgm:t>
        <a:bodyPr/>
        <a:lstStyle/>
        <a:p>
          <a:r>
            <a:rPr lang="en-US" sz="1400" b="1" dirty="0"/>
            <a:t>The birth cry </a:t>
          </a:r>
          <a:r>
            <a:rPr lang="en-US" sz="1400" dirty="0"/>
            <a:t>– Immediately after birth as lungs expand</a:t>
          </a:r>
        </a:p>
      </dgm:t>
    </dgm:pt>
    <dgm:pt modelId="{71E78952-128D-4DA9-9D02-80C717D826A8}" type="parTrans" cxnId="{A3A2695D-37C8-456E-AF1B-E453792EEC13}">
      <dgm:prSet/>
      <dgm:spPr/>
      <dgm:t>
        <a:bodyPr/>
        <a:lstStyle/>
        <a:p>
          <a:endParaRPr lang="en-US"/>
        </a:p>
      </dgm:t>
    </dgm:pt>
    <dgm:pt modelId="{BED0FA02-A104-4F29-B475-0E97D5937A0D}" type="sibTrans" cxnId="{A3A2695D-37C8-456E-AF1B-E453792EEC13}">
      <dgm:prSet/>
      <dgm:spPr/>
      <dgm:t>
        <a:bodyPr/>
        <a:lstStyle/>
        <a:p>
          <a:endParaRPr lang="en-US"/>
        </a:p>
      </dgm:t>
    </dgm:pt>
    <dgm:pt modelId="{06DDAF08-982C-46FB-8E46-A3135B260B94}">
      <dgm:prSet/>
      <dgm:spPr/>
      <dgm:t>
        <a:bodyPr/>
        <a:lstStyle/>
        <a:p>
          <a:r>
            <a:rPr lang="en-US"/>
            <a:t>Stage 2</a:t>
          </a:r>
        </a:p>
      </dgm:t>
    </dgm:pt>
    <dgm:pt modelId="{234EA7D7-0BBC-4E10-AFDE-18B52C3AAE15}" type="parTrans" cxnId="{7030D41D-55A6-4D98-8780-AA7A42E27E9E}">
      <dgm:prSet/>
      <dgm:spPr/>
      <dgm:t>
        <a:bodyPr/>
        <a:lstStyle/>
        <a:p>
          <a:endParaRPr lang="en-US"/>
        </a:p>
      </dgm:t>
    </dgm:pt>
    <dgm:pt modelId="{6D72AB97-987E-45EF-AD50-019EC1677740}" type="sibTrans" cxnId="{7030D41D-55A6-4D98-8780-AA7A42E27E9E}">
      <dgm:prSet/>
      <dgm:spPr/>
      <dgm:t>
        <a:bodyPr/>
        <a:lstStyle/>
        <a:p>
          <a:endParaRPr lang="en-US"/>
        </a:p>
      </dgm:t>
    </dgm:pt>
    <dgm:pt modelId="{F83D6586-6EA7-4028-8F77-4841BC5EF2A7}">
      <dgm:prSet custT="1"/>
      <dgm:spPr/>
      <dgm:t>
        <a:bodyPr/>
        <a:lstStyle/>
        <a:p>
          <a:r>
            <a:rPr lang="en-US" sz="1400" b="1" dirty="0"/>
            <a:t>Relaxation</a:t>
          </a:r>
          <a:r>
            <a:rPr lang="en-US" sz="1400" dirty="0"/>
            <a:t> – Relaxed on mother’s chest, cover baby with warm towel or blanket</a:t>
          </a:r>
        </a:p>
      </dgm:t>
    </dgm:pt>
    <dgm:pt modelId="{48EDAE50-19E8-4BFC-BA0F-23C4AE77E893}" type="parTrans" cxnId="{7AA1B2A9-3C0A-4D97-AC35-94F5556196BA}">
      <dgm:prSet/>
      <dgm:spPr/>
      <dgm:t>
        <a:bodyPr/>
        <a:lstStyle/>
        <a:p>
          <a:endParaRPr lang="en-US"/>
        </a:p>
      </dgm:t>
    </dgm:pt>
    <dgm:pt modelId="{5B270654-BCF1-413B-833B-73DFD9911D25}" type="sibTrans" cxnId="{7AA1B2A9-3C0A-4D97-AC35-94F5556196BA}">
      <dgm:prSet/>
      <dgm:spPr/>
      <dgm:t>
        <a:bodyPr/>
        <a:lstStyle/>
        <a:p>
          <a:endParaRPr lang="en-US"/>
        </a:p>
      </dgm:t>
    </dgm:pt>
    <dgm:pt modelId="{8ACEAD78-853F-4DF1-B2FF-420DD0CE302B}">
      <dgm:prSet/>
      <dgm:spPr/>
      <dgm:t>
        <a:bodyPr/>
        <a:lstStyle/>
        <a:p>
          <a:r>
            <a:rPr lang="en-US"/>
            <a:t>Stage 3</a:t>
          </a:r>
        </a:p>
      </dgm:t>
    </dgm:pt>
    <dgm:pt modelId="{82546B53-AD4A-4E0D-9C8D-DBD8C446EBCE}" type="parTrans" cxnId="{7AB6BEC2-DFB2-4254-9898-FDA8720BC71B}">
      <dgm:prSet/>
      <dgm:spPr/>
      <dgm:t>
        <a:bodyPr/>
        <a:lstStyle/>
        <a:p>
          <a:endParaRPr lang="en-US"/>
        </a:p>
      </dgm:t>
    </dgm:pt>
    <dgm:pt modelId="{1CAD404F-2C5F-41BB-8ADF-3C555B8E7472}" type="sibTrans" cxnId="{7AB6BEC2-DFB2-4254-9898-FDA8720BC71B}">
      <dgm:prSet/>
      <dgm:spPr/>
      <dgm:t>
        <a:bodyPr/>
        <a:lstStyle/>
        <a:p>
          <a:endParaRPr lang="en-US"/>
        </a:p>
      </dgm:t>
    </dgm:pt>
    <dgm:pt modelId="{F3D5E132-3247-4C15-999D-7BC610DEBBFC}">
      <dgm:prSet custT="1"/>
      <dgm:spPr/>
      <dgm:t>
        <a:bodyPr/>
        <a:lstStyle/>
        <a:p>
          <a:r>
            <a:rPr lang="en-US" sz="1400" b="1" dirty="0"/>
            <a:t>Awakening</a:t>
          </a:r>
          <a:r>
            <a:rPr lang="en-US" sz="1400" dirty="0"/>
            <a:t> – Head movements, opens eyes, mouth activity</a:t>
          </a:r>
        </a:p>
      </dgm:t>
    </dgm:pt>
    <dgm:pt modelId="{A34DC5AD-0982-4B45-936D-D311F575B418}" type="parTrans" cxnId="{F794CE1E-3A15-40A1-9A5E-EAAEFB99B26E}">
      <dgm:prSet/>
      <dgm:spPr/>
      <dgm:t>
        <a:bodyPr/>
        <a:lstStyle/>
        <a:p>
          <a:endParaRPr lang="en-US"/>
        </a:p>
      </dgm:t>
    </dgm:pt>
    <dgm:pt modelId="{FB975758-B63C-4CDB-83F0-4E5B0F2FD1EE}" type="sibTrans" cxnId="{F794CE1E-3A15-40A1-9A5E-EAAEFB99B26E}">
      <dgm:prSet/>
      <dgm:spPr/>
      <dgm:t>
        <a:bodyPr/>
        <a:lstStyle/>
        <a:p>
          <a:endParaRPr lang="en-US"/>
        </a:p>
      </dgm:t>
    </dgm:pt>
    <dgm:pt modelId="{E19FBA33-E03F-461B-B1D8-FADD64367E77}">
      <dgm:prSet/>
      <dgm:spPr/>
      <dgm:t>
        <a:bodyPr/>
        <a:lstStyle/>
        <a:p>
          <a:r>
            <a:rPr lang="en-US"/>
            <a:t>Stage 4</a:t>
          </a:r>
        </a:p>
      </dgm:t>
    </dgm:pt>
    <dgm:pt modelId="{53BF8CB1-EE05-463A-98FD-AF6200AC7734}" type="parTrans" cxnId="{3C0952BE-8300-4D5F-B176-85FBB31E4927}">
      <dgm:prSet/>
      <dgm:spPr/>
      <dgm:t>
        <a:bodyPr/>
        <a:lstStyle/>
        <a:p>
          <a:endParaRPr lang="en-US"/>
        </a:p>
      </dgm:t>
    </dgm:pt>
    <dgm:pt modelId="{311880A3-5232-4B43-868C-F563FAE9F8F7}" type="sibTrans" cxnId="{3C0952BE-8300-4D5F-B176-85FBB31E4927}">
      <dgm:prSet/>
      <dgm:spPr/>
      <dgm:t>
        <a:bodyPr/>
        <a:lstStyle/>
        <a:p>
          <a:endParaRPr lang="en-US"/>
        </a:p>
      </dgm:t>
    </dgm:pt>
    <dgm:pt modelId="{5DA5DD4A-94CE-4B73-A74F-8930DD8AAEBA}">
      <dgm:prSet custT="1"/>
      <dgm:spPr/>
      <dgm:t>
        <a:bodyPr/>
        <a:lstStyle/>
        <a:p>
          <a:r>
            <a:rPr lang="en-US" sz="1400" b="1" dirty="0"/>
            <a:t>Activity</a:t>
          </a:r>
          <a:r>
            <a:rPr lang="en-US" sz="1400" dirty="0"/>
            <a:t> – Increased mouthing and sucking movements</a:t>
          </a:r>
        </a:p>
      </dgm:t>
    </dgm:pt>
    <dgm:pt modelId="{E1BAF522-EA23-476B-ACD7-F1A35AF12DB4}" type="parTrans" cxnId="{FF74A960-E046-47CE-A483-7551BBF98E99}">
      <dgm:prSet/>
      <dgm:spPr/>
      <dgm:t>
        <a:bodyPr/>
        <a:lstStyle/>
        <a:p>
          <a:endParaRPr lang="en-US"/>
        </a:p>
      </dgm:t>
    </dgm:pt>
    <dgm:pt modelId="{F818FCF9-1AE5-4FF1-B427-338F86BDEB0C}" type="sibTrans" cxnId="{FF74A960-E046-47CE-A483-7551BBF98E99}">
      <dgm:prSet/>
      <dgm:spPr/>
      <dgm:t>
        <a:bodyPr/>
        <a:lstStyle/>
        <a:p>
          <a:endParaRPr lang="en-US"/>
        </a:p>
      </dgm:t>
    </dgm:pt>
    <dgm:pt modelId="{7423CD72-18AA-4E12-9B9F-BC7A0088B11E}">
      <dgm:prSet/>
      <dgm:spPr/>
      <dgm:t>
        <a:bodyPr/>
        <a:lstStyle/>
        <a:p>
          <a:r>
            <a:rPr lang="en-US"/>
            <a:t>Stage 5</a:t>
          </a:r>
        </a:p>
      </dgm:t>
    </dgm:pt>
    <dgm:pt modelId="{8FB560DA-12F6-430B-AE90-6AE2C308B482}" type="parTrans" cxnId="{F5CA1186-C1F1-4BE4-885F-836768DE680B}">
      <dgm:prSet/>
      <dgm:spPr/>
      <dgm:t>
        <a:bodyPr/>
        <a:lstStyle/>
        <a:p>
          <a:endParaRPr lang="en-US"/>
        </a:p>
      </dgm:t>
    </dgm:pt>
    <dgm:pt modelId="{663AC13F-2DF1-456F-842B-7C2571754E29}" type="sibTrans" cxnId="{F5CA1186-C1F1-4BE4-885F-836768DE680B}">
      <dgm:prSet/>
      <dgm:spPr/>
      <dgm:t>
        <a:bodyPr/>
        <a:lstStyle/>
        <a:p>
          <a:endParaRPr lang="en-US"/>
        </a:p>
      </dgm:t>
    </dgm:pt>
    <dgm:pt modelId="{3A8CAFCE-DE59-476B-9771-A62F4F8B9A3E}">
      <dgm:prSet custT="1"/>
      <dgm:spPr/>
      <dgm:t>
        <a:bodyPr/>
        <a:lstStyle/>
        <a:p>
          <a:r>
            <a:rPr lang="en-US" sz="1400" b="1" dirty="0"/>
            <a:t>Rest</a:t>
          </a:r>
          <a:r>
            <a:rPr lang="en-US" sz="1400" dirty="0"/>
            <a:t> – Periods of rest alternating with activity</a:t>
          </a:r>
        </a:p>
      </dgm:t>
    </dgm:pt>
    <dgm:pt modelId="{983469C2-0300-474A-BA3B-4215EEFB99F3}" type="parTrans" cxnId="{9FEF4F11-E091-4D8C-9CDA-5836DE17ABD2}">
      <dgm:prSet/>
      <dgm:spPr/>
      <dgm:t>
        <a:bodyPr/>
        <a:lstStyle/>
        <a:p>
          <a:endParaRPr lang="en-US"/>
        </a:p>
      </dgm:t>
    </dgm:pt>
    <dgm:pt modelId="{0397744B-4933-411A-AAB3-0CB160283BF2}" type="sibTrans" cxnId="{9FEF4F11-E091-4D8C-9CDA-5836DE17ABD2}">
      <dgm:prSet/>
      <dgm:spPr/>
      <dgm:t>
        <a:bodyPr/>
        <a:lstStyle/>
        <a:p>
          <a:endParaRPr lang="en-US"/>
        </a:p>
      </dgm:t>
    </dgm:pt>
    <dgm:pt modelId="{7A8DF17A-92A1-4782-889C-0515A2E61C91}">
      <dgm:prSet/>
      <dgm:spPr/>
      <dgm:t>
        <a:bodyPr/>
        <a:lstStyle/>
        <a:p>
          <a:r>
            <a:rPr lang="en-US"/>
            <a:t>Stage 6</a:t>
          </a:r>
        </a:p>
      </dgm:t>
    </dgm:pt>
    <dgm:pt modelId="{743657E4-2CE1-48FB-8319-85FEAC47AD2B}" type="parTrans" cxnId="{3B3BAE30-C137-4524-B936-4BC0FB84A3E0}">
      <dgm:prSet/>
      <dgm:spPr/>
      <dgm:t>
        <a:bodyPr/>
        <a:lstStyle/>
        <a:p>
          <a:endParaRPr lang="en-US"/>
        </a:p>
      </dgm:t>
    </dgm:pt>
    <dgm:pt modelId="{0D1AF467-DAF6-4F73-904A-6733D2201D89}" type="sibTrans" cxnId="{3B3BAE30-C137-4524-B936-4BC0FB84A3E0}">
      <dgm:prSet/>
      <dgm:spPr/>
      <dgm:t>
        <a:bodyPr/>
        <a:lstStyle/>
        <a:p>
          <a:endParaRPr lang="en-US"/>
        </a:p>
      </dgm:t>
    </dgm:pt>
    <dgm:pt modelId="{914D9CB1-68F9-43B3-B2FC-E75AC06A55C2}">
      <dgm:prSet custT="1"/>
      <dgm:spPr/>
      <dgm:t>
        <a:bodyPr/>
        <a:lstStyle/>
        <a:p>
          <a:r>
            <a:rPr lang="en-US" sz="1400" b="1" dirty="0"/>
            <a:t>Crawling</a:t>
          </a:r>
          <a:r>
            <a:rPr lang="en-US" sz="1400" dirty="0"/>
            <a:t> – About 35 minutes after birth, baby seeks out breast and nipple</a:t>
          </a:r>
        </a:p>
      </dgm:t>
    </dgm:pt>
    <dgm:pt modelId="{872F48DD-9BF5-4D05-92F1-8D2086B528AE}" type="parTrans" cxnId="{6011E82F-EA7E-4F19-B78A-BB199F1B57A4}">
      <dgm:prSet/>
      <dgm:spPr/>
      <dgm:t>
        <a:bodyPr/>
        <a:lstStyle/>
        <a:p>
          <a:endParaRPr lang="en-US"/>
        </a:p>
      </dgm:t>
    </dgm:pt>
    <dgm:pt modelId="{7825D367-41A0-4824-A435-481948C62974}" type="sibTrans" cxnId="{6011E82F-EA7E-4F19-B78A-BB199F1B57A4}">
      <dgm:prSet/>
      <dgm:spPr/>
      <dgm:t>
        <a:bodyPr/>
        <a:lstStyle/>
        <a:p>
          <a:endParaRPr lang="en-US"/>
        </a:p>
      </dgm:t>
    </dgm:pt>
    <dgm:pt modelId="{B02E9C4B-3ECA-4F1A-96E5-EAAF1DE9EB92}">
      <dgm:prSet/>
      <dgm:spPr/>
      <dgm:t>
        <a:bodyPr/>
        <a:lstStyle/>
        <a:p>
          <a:r>
            <a:rPr lang="en-US"/>
            <a:t>Stage 7</a:t>
          </a:r>
        </a:p>
      </dgm:t>
    </dgm:pt>
    <dgm:pt modelId="{A65DFE39-BBD6-4F53-8381-F9138BD0F19C}" type="parTrans" cxnId="{9D3BD6CE-1894-44AC-BA0F-A816A37CBF3C}">
      <dgm:prSet/>
      <dgm:spPr/>
      <dgm:t>
        <a:bodyPr/>
        <a:lstStyle/>
        <a:p>
          <a:endParaRPr lang="en-US"/>
        </a:p>
      </dgm:t>
    </dgm:pt>
    <dgm:pt modelId="{CC429301-B66D-40E4-9A09-1FC8231C2FA8}" type="sibTrans" cxnId="{9D3BD6CE-1894-44AC-BA0F-A816A37CBF3C}">
      <dgm:prSet/>
      <dgm:spPr/>
      <dgm:t>
        <a:bodyPr/>
        <a:lstStyle/>
        <a:p>
          <a:endParaRPr lang="en-US"/>
        </a:p>
      </dgm:t>
    </dgm:pt>
    <dgm:pt modelId="{870B8DCB-1936-4112-959D-0152FF03AFD1}">
      <dgm:prSet custT="1"/>
      <dgm:spPr/>
      <dgm:t>
        <a:bodyPr/>
        <a:lstStyle/>
        <a:p>
          <a:r>
            <a:rPr lang="en-US" sz="1400" b="1" dirty="0"/>
            <a:t>Familiarization</a:t>
          </a:r>
          <a:r>
            <a:rPr lang="en-US" sz="1400" dirty="0"/>
            <a:t> – Baby is touching breast and licking nipple</a:t>
          </a:r>
        </a:p>
      </dgm:t>
    </dgm:pt>
    <dgm:pt modelId="{243589EF-3033-4308-B9C1-A26090D9B673}" type="parTrans" cxnId="{A4F06F08-ABD7-4A44-9E4A-E3CDA436FEE1}">
      <dgm:prSet/>
      <dgm:spPr/>
      <dgm:t>
        <a:bodyPr/>
        <a:lstStyle/>
        <a:p>
          <a:endParaRPr lang="en-US"/>
        </a:p>
      </dgm:t>
    </dgm:pt>
    <dgm:pt modelId="{740AE8E9-36F8-4E57-904A-7C249843944E}" type="sibTrans" cxnId="{A4F06F08-ABD7-4A44-9E4A-E3CDA436FEE1}">
      <dgm:prSet/>
      <dgm:spPr/>
      <dgm:t>
        <a:bodyPr/>
        <a:lstStyle/>
        <a:p>
          <a:endParaRPr lang="en-US"/>
        </a:p>
      </dgm:t>
    </dgm:pt>
    <dgm:pt modelId="{1AB3D215-9F53-4D4B-ABDC-1076A33A6BE9}">
      <dgm:prSet/>
      <dgm:spPr/>
      <dgm:t>
        <a:bodyPr/>
        <a:lstStyle/>
        <a:p>
          <a:r>
            <a:rPr lang="en-US"/>
            <a:t>Stage 8</a:t>
          </a:r>
        </a:p>
      </dgm:t>
    </dgm:pt>
    <dgm:pt modelId="{16185583-4BBF-409F-A4BB-45EFDFEB8EAC}" type="parTrans" cxnId="{E51124EB-2B65-4B85-B657-C1DA0CD16219}">
      <dgm:prSet/>
      <dgm:spPr/>
      <dgm:t>
        <a:bodyPr/>
        <a:lstStyle/>
        <a:p>
          <a:endParaRPr lang="en-US"/>
        </a:p>
      </dgm:t>
    </dgm:pt>
    <dgm:pt modelId="{CB9E4F24-9E3A-4E3A-93F8-1FBCC683404A}" type="sibTrans" cxnId="{E51124EB-2B65-4B85-B657-C1DA0CD16219}">
      <dgm:prSet/>
      <dgm:spPr/>
      <dgm:t>
        <a:bodyPr/>
        <a:lstStyle/>
        <a:p>
          <a:endParaRPr lang="en-US"/>
        </a:p>
      </dgm:t>
    </dgm:pt>
    <dgm:pt modelId="{DECCB6DA-81C5-4113-BD82-A1CC05A950EA}">
      <dgm:prSet custT="1"/>
      <dgm:spPr/>
      <dgm:t>
        <a:bodyPr/>
        <a:lstStyle/>
        <a:p>
          <a:r>
            <a:rPr lang="en-US" sz="1400" b="1" dirty="0"/>
            <a:t>Suckling</a:t>
          </a:r>
          <a:r>
            <a:rPr lang="en-US" sz="1400" dirty="0"/>
            <a:t> – About 1 hour after birth, baby takes in the nipple and suckles</a:t>
          </a:r>
        </a:p>
      </dgm:t>
    </dgm:pt>
    <dgm:pt modelId="{F05BCA4A-7DF3-4E42-B1BE-BCBAEE566C1A}" type="parTrans" cxnId="{31BEFBB7-501E-4C29-8AEB-EBCFFE38E7C4}">
      <dgm:prSet/>
      <dgm:spPr/>
      <dgm:t>
        <a:bodyPr/>
        <a:lstStyle/>
        <a:p>
          <a:endParaRPr lang="en-US"/>
        </a:p>
      </dgm:t>
    </dgm:pt>
    <dgm:pt modelId="{6E83F659-CD51-4237-A9EB-40834A0D39A2}" type="sibTrans" cxnId="{31BEFBB7-501E-4C29-8AEB-EBCFFE38E7C4}">
      <dgm:prSet/>
      <dgm:spPr/>
      <dgm:t>
        <a:bodyPr/>
        <a:lstStyle/>
        <a:p>
          <a:endParaRPr lang="en-US"/>
        </a:p>
      </dgm:t>
    </dgm:pt>
    <dgm:pt modelId="{4EE2BDF2-C989-46FA-88AA-5DA9FFEC6554}">
      <dgm:prSet/>
      <dgm:spPr/>
      <dgm:t>
        <a:bodyPr/>
        <a:lstStyle/>
        <a:p>
          <a:r>
            <a:rPr lang="en-US"/>
            <a:t>Stage 9</a:t>
          </a:r>
        </a:p>
      </dgm:t>
    </dgm:pt>
    <dgm:pt modelId="{8B5CA75A-BEA7-43D1-9541-DE828B0FE3AB}" type="parTrans" cxnId="{F56A96B7-1D28-4467-96AF-FF4406605A02}">
      <dgm:prSet/>
      <dgm:spPr/>
      <dgm:t>
        <a:bodyPr/>
        <a:lstStyle/>
        <a:p>
          <a:endParaRPr lang="en-US"/>
        </a:p>
      </dgm:t>
    </dgm:pt>
    <dgm:pt modelId="{9019BCC0-0D33-41AD-904B-1E6BD79A6133}" type="sibTrans" cxnId="{F56A96B7-1D28-4467-96AF-FF4406605A02}">
      <dgm:prSet/>
      <dgm:spPr/>
      <dgm:t>
        <a:bodyPr/>
        <a:lstStyle/>
        <a:p>
          <a:endParaRPr lang="en-US"/>
        </a:p>
      </dgm:t>
    </dgm:pt>
    <dgm:pt modelId="{22E1E5C9-8F36-450C-A400-83435C139A31}">
      <dgm:prSet custT="1"/>
      <dgm:spPr/>
      <dgm:t>
        <a:bodyPr/>
        <a:lstStyle/>
        <a:p>
          <a:r>
            <a:rPr lang="en-US" sz="1400" b="1" dirty="0"/>
            <a:t>Sleep</a:t>
          </a:r>
          <a:r>
            <a:rPr lang="en-US" sz="1400" dirty="0"/>
            <a:t> – Baby usually falls asleep about 1 ½ to 2 hours after birth</a:t>
          </a:r>
        </a:p>
      </dgm:t>
    </dgm:pt>
    <dgm:pt modelId="{57675CC6-73C6-4A2D-A1EB-831F4983F1A4}" type="parTrans" cxnId="{69FD0107-44AC-4417-AFD5-7DAC52254BBA}">
      <dgm:prSet/>
      <dgm:spPr/>
      <dgm:t>
        <a:bodyPr/>
        <a:lstStyle/>
        <a:p>
          <a:endParaRPr lang="en-US"/>
        </a:p>
      </dgm:t>
    </dgm:pt>
    <dgm:pt modelId="{91C4C89F-01F4-4CC9-9962-3DEB8E3FB350}" type="sibTrans" cxnId="{69FD0107-44AC-4417-AFD5-7DAC52254BBA}">
      <dgm:prSet/>
      <dgm:spPr/>
      <dgm:t>
        <a:bodyPr/>
        <a:lstStyle/>
        <a:p>
          <a:endParaRPr lang="en-US"/>
        </a:p>
      </dgm:t>
    </dgm:pt>
    <dgm:pt modelId="{1F4F5CC3-8987-496B-AFD1-0AFF566E7612}" type="pres">
      <dgm:prSet presAssocID="{8D31F69E-9A79-4C0B-821D-F75E15B58B48}" presName="Name0" presStyleCnt="0">
        <dgm:presLayoutVars>
          <dgm:dir/>
          <dgm:animLvl val="lvl"/>
          <dgm:resizeHandles val="exact"/>
        </dgm:presLayoutVars>
      </dgm:prSet>
      <dgm:spPr/>
    </dgm:pt>
    <dgm:pt modelId="{D4D39F7B-5406-413B-A44D-628B2A0F0E41}" type="pres">
      <dgm:prSet presAssocID="{4EE2BDF2-C989-46FA-88AA-5DA9FFEC6554}" presName="boxAndChildren" presStyleCnt="0"/>
      <dgm:spPr/>
    </dgm:pt>
    <dgm:pt modelId="{6AA6625E-5956-47A1-BF8E-A54F629990B9}" type="pres">
      <dgm:prSet presAssocID="{4EE2BDF2-C989-46FA-88AA-5DA9FFEC6554}" presName="parentTextBox" presStyleLbl="alignNode1" presStyleIdx="0" presStyleCnt="9"/>
      <dgm:spPr/>
    </dgm:pt>
    <dgm:pt modelId="{64A04E8A-DBBD-4133-8092-905F23E4B0FA}" type="pres">
      <dgm:prSet presAssocID="{4EE2BDF2-C989-46FA-88AA-5DA9FFEC6554}" presName="descendantBox" presStyleLbl="bgAccFollowNode1" presStyleIdx="0" presStyleCnt="9"/>
      <dgm:spPr/>
    </dgm:pt>
    <dgm:pt modelId="{B10368F7-853A-40B5-AA56-0CCBA0660E08}" type="pres">
      <dgm:prSet presAssocID="{CB9E4F24-9E3A-4E3A-93F8-1FBCC683404A}" presName="sp" presStyleCnt="0"/>
      <dgm:spPr/>
    </dgm:pt>
    <dgm:pt modelId="{333CA98A-EBD8-4B02-80E4-A2ADB183699D}" type="pres">
      <dgm:prSet presAssocID="{1AB3D215-9F53-4D4B-ABDC-1076A33A6BE9}" presName="arrowAndChildren" presStyleCnt="0"/>
      <dgm:spPr/>
    </dgm:pt>
    <dgm:pt modelId="{6B7C1563-044D-474B-8163-7CE4F00E3E29}" type="pres">
      <dgm:prSet presAssocID="{1AB3D215-9F53-4D4B-ABDC-1076A33A6BE9}" presName="parentTextArrow" presStyleLbl="node1" presStyleIdx="0" presStyleCnt="0"/>
      <dgm:spPr/>
    </dgm:pt>
    <dgm:pt modelId="{C6A38CE4-F231-43F2-84F5-91FBE7A82FE1}" type="pres">
      <dgm:prSet presAssocID="{1AB3D215-9F53-4D4B-ABDC-1076A33A6BE9}" presName="arrow" presStyleLbl="alignNode1" presStyleIdx="1" presStyleCnt="9"/>
      <dgm:spPr/>
    </dgm:pt>
    <dgm:pt modelId="{EEC99883-B6CD-4805-81B0-861929CD26AF}" type="pres">
      <dgm:prSet presAssocID="{1AB3D215-9F53-4D4B-ABDC-1076A33A6BE9}" presName="descendantArrow" presStyleLbl="bgAccFollowNode1" presStyleIdx="1" presStyleCnt="9"/>
      <dgm:spPr/>
    </dgm:pt>
    <dgm:pt modelId="{2589952D-092B-4A06-81DD-17BA9B493564}" type="pres">
      <dgm:prSet presAssocID="{CC429301-B66D-40E4-9A09-1FC8231C2FA8}" presName="sp" presStyleCnt="0"/>
      <dgm:spPr/>
    </dgm:pt>
    <dgm:pt modelId="{8837F98C-6666-4D8A-95CF-1B1432B3B8EA}" type="pres">
      <dgm:prSet presAssocID="{B02E9C4B-3ECA-4F1A-96E5-EAAF1DE9EB92}" presName="arrowAndChildren" presStyleCnt="0"/>
      <dgm:spPr/>
    </dgm:pt>
    <dgm:pt modelId="{81F4E814-C436-4F00-896F-EAAB4A6E323D}" type="pres">
      <dgm:prSet presAssocID="{B02E9C4B-3ECA-4F1A-96E5-EAAF1DE9EB92}" presName="parentTextArrow" presStyleLbl="node1" presStyleIdx="0" presStyleCnt="0"/>
      <dgm:spPr/>
    </dgm:pt>
    <dgm:pt modelId="{703183AD-74FB-4EF3-A896-7A41806F9BC3}" type="pres">
      <dgm:prSet presAssocID="{B02E9C4B-3ECA-4F1A-96E5-EAAF1DE9EB92}" presName="arrow" presStyleLbl="alignNode1" presStyleIdx="2" presStyleCnt="9"/>
      <dgm:spPr/>
    </dgm:pt>
    <dgm:pt modelId="{ED2B8BE1-A53E-4610-BAB8-8640D349607C}" type="pres">
      <dgm:prSet presAssocID="{B02E9C4B-3ECA-4F1A-96E5-EAAF1DE9EB92}" presName="descendantArrow" presStyleLbl="bgAccFollowNode1" presStyleIdx="2" presStyleCnt="9"/>
      <dgm:spPr/>
    </dgm:pt>
    <dgm:pt modelId="{7889B451-A648-4173-B32F-722EEA1A11B2}" type="pres">
      <dgm:prSet presAssocID="{0D1AF467-DAF6-4F73-904A-6733D2201D89}" presName="sp" presStyleCnt="0"/>
      <dgm:spPr/>
    </dgm:pt>
    <dgm:pt modelId="{10190AE0-33B7-4A78-A327-6F73751DA01F}" type="pres">
      <dgm:prSet presAssocID="{7A8DF17A-92A1-4782-889C-0515A2E61C91}" presName="arrowAndChildren" presStyleCnt="0"/>
      <dgm:spPr/>
    </dgm:pt>
    <dgm:pt modelId="{FE59EEFA-DEA8-4792-9A20-17A089DCE080}" type="pres">
      <dgm:prSet presAssocID="{7A8DF17A-92A1-4782-889C-0515A2E61C91}" presName="parentTextArrow" presStyleLbl="node1" presStyleIdx="0" presStyleCnt="0"/>
      <dgm:spPr/>
    </dgm:pt>
    <dgm:pt modelId="{5932996E-07CA-4E69-A9C9-3121A7F06EC4}" type="pres">
      <dgm:prSet presAssocID="{7A8DF17A-92A1-4782-889C-0515A2E61C91}" presName="arrow" presStyleLbl="alignNode1" presStyleIdx="3" presStyleCnt="9"/>
      <dgm:spPr/>
    </dgm:pt>
    <dgm:pt modelId="{2446E118-BE44-4192-B253-16A292889FF6}" type="pres">
      <dgm:prSet presAssocID="{7A8DF17A-92A1-4782-889C-0515A2E61C91}" presName="descendantArrow" presStyleLbl="bgAccFollowNode1" presStyleIdx="3" presStyleCnt="9"/>
      <dgm:spPr/>
    </dgm:pt>
    <dgm:pt modelId="{14912C61-21D3-4E1C-8811-E7EBBB53E072}" type="pres">
      <dgm:prSet presAssocID="{663AC13F-2DF1-456F-842B-7C2571754E29}" presName="sp" presStyleCnt="0"/>
      <dgm:spPr/>
    </dgm:pt>
    <dgm:pt modelId="{6C9C201E-06AD-493F-BFE3-0839C160B399}" type="pres">
      <dgm:prSet presAssocID="{7423CD72-18AA-4E12-9B9F-BC7A0088B11E}" presName="arrowAndChildren" presStyleCnt="0"/>
      <dgm:spPr/>
    </dgm:pt>
    <dgm:pt modelId="{D9A6E730-3056-48AE-8B95-F782253F70B5}" type="pres">
      <dgm:prSet presAssocID="{7423CD72-18AA-4E12-9B9F-BC7A0088B11E}" presName="parentTextArrow" presStyleLbl="node1" presStyleIdx="0" presStyleCnt="0"/>
      <dgm:spPr/>
    </dgm:pt>
    <dgm:pt modelId="{031F01E5-7281-4B56-A5D9-A1DFFADCEA37}" type="pres">
      <dgm:prSet presAssocID="{7423CD72-18AA-4E12-9B9F-BC7A0088B11E}" presName="arrow" presStyleLbl="alignNode1" presStyleIdx="4" presStyleCnt="9"/>
      <dgm:spPr/>
    </dgm:pt>
    <dgm:pt modelId="{5344B567-BBA5-47CF-A642-A4D408B4728A}" type="pres">
      <dgm:prSet presAssocID="{7423CD72-18AA-4E12-9B9F-BC7A0088B11E}" presName="descendantArrow" presStyleLbl="bgAccFollowNode1" presStyleIdx="4" presStyleCnt="9"/>
      <dgm:spPr/>
    </dgm:pt>
    <dgm:pt modelId="{DF0DFA57-D0A3-494D-A65B-125E43CF6B49}" type="pres">
      <dgm:prSet presAssocID="{311880A3-5232-4B43-868C-F563FAE9F8F7}" presName="sp" presStyleCnt="0"/>
      <dgm:spPr/>
    </dgm:pt>
    <dgm:pt modelId="{AEC940BF-FA5B-4CAD-BF58-91B1E15F7E4B}" type="pres">
      <dgm:prSet presAssocID="{E19FBA33-E03F-461B-B1D8-FADD64367E77}" presName="arrowAndChildren" presStyleCnt="0"/>
      <dgm:spPr/>
    </dgm:pt>
    <dgm:pt modelId="{31548FB4-AC91-4431-B104-BA71D234E146}" type="pres">
      <dgm:prSet presAssocID="{E19FBA33-E03F-461B-B1D8-FADD64367E77}" presName="parentTextArrow" presStyleLbl="node1" presStyleIdx="0" presStyleCnt="0"/>
      <dgm:spPr/>
    </dgm:pt>
    <dgm:pt modelId="{A86BCD2A-FFA6-4542-B646-5799C543E7C2}" type="pres">
      <dgm:prSet presAssocID="{E19FBA33-E03F-461B-B1D8-FADD64367E77}" presName="arrow" presStyleLbl="alignNode1" presStyleIdx="5" presStyleCnt="9"/>
      <dgm:spPr/>
    </dgm:pt>
    <dgm:pt modelId="{4F2D40E4-3A8A-4DEF-9AB8-806C0D8670BC}" type="pres">
      <dgm:prSet presAssocID="{E19FBA33-E03F-461B-B1D8-FADD64367E77}" presName="descendantArrow" presStyleLbl="bgAccFollowNode1" presStyleIdx="5" presStyleCnt="9"/>
      <dgm:spPr/>
    </dgm:pt>
    <dgm:pt modelId="{1F9E22E6-B59B-46C6-A045-0F52443A95BB}" type="pres">
      <dgm:prSet presAssocID="{1CAD404F-2C5F-41BB-8ADF-3C555B8E7472}" presName="sp" presStyleCnt="0"/>
      <dgm:spPr/>
    </dgm:pt>
    <dgm:pt modelId="{B06D6B10-2F94-4CB4-8903-1B5F5EA80286}" type="pres">
      <dgm:prSet presAssocID="{8ACEAD78-853F-4DF1-B2FF-420DD0CE302B}" presName="arrowAndChildren" presStyleCnt="0"/>
      <dgm:spPr/>
    </dgm:pt>
    <dgm:pt modelId="{D45FDD2E-0556-417D-8295-9B113D81818D}" type="pres">
      <dgm:prSet presAssocID="{8ACEAD78-853F-4DF1-B2FF-420DD0CE302B}" presName="parentTextArrow" presStyleLbl="node1" presStyleIdx="0" presStyleCnt="0"/>
      <dgm:spPr/>
    </dgm:pt>
    <dgm:pt modelId="{1902ABE3-DA50-4F44-A718-8FBA31F8A93D}" type="pres">
      <dgm:prSet presAssocID="{8ACEAD78-853F-4DF1-B2FF-420DD0CE302B}" presName="arrow" presStyleLbl="alignNode1" presStyleIdx="6" presStyleCnt="9"/>
      <dgm:spPr/>
    </dgm:pt>
    <dgm:pt modelId="{C8A6F87B-8497-4F0A-9786-31360BD50B3A}" type="pres">
      <dgm:prSet presAssocID="{8ACEAD78-853F-4DF1-B2FF-420DD0CE302B}" presName="descendantArrow" presStyleLbl="bgAccFollowNode1" presStyleIdx="6" presStyleCnt="9"/>
      <dgm:spPr/>
    </dgm:pt>
    <dgm:pt modelId="{FD442BEC-F27D-417F-B899-C43B6046573F}" type="pres">
      <dgm:prSet presAssocID="{6D72AB97-987E-45EF-AD50-019EC1677740}" presName="sp" presStyleCnt="0"/>
      <dgm:spPr/>
    </dgm:pt>
    <dgm:pt modelId="{C8580815-BD5A-4EAD-B214-9B2A6337972E}" type="pres">
      <dgm:prSet presAssocID="{06DDAF08-982C-46FB-8E46-A3135B260B94}" presName="arrowAndChildren" presStyleCnt="0"/>
      <dgm:spPr/>
    </dgm:pt>
    <dgm:pt modelId="{E626FFF0-4347-4774-B917-ECCC9C72E3D0}" type="pres">
      <dgm:prSet presAssocID="{06DDAF08-982C-46FB-8E46-A3135B260B94}" presName="parentTextArrow" presStyleLbl="node1" presStyleIdx="0" presStyleCnt="0"/>
      <dgm:spPr/>
    </dgm:pt>
    <dgm:pt modelId="{B35567E1-C169-404A-88AA-CB3EE5EEDA01}" type="pres">
      <dgm:prSet presAssocID="{06DDAF08-982C-46FB-8E46-A3135B260B94}" presName="arrow" presStyleLbl="alignNode1" presStyleIdx="7" presStyleCnt="9"/>
      <dgm:spPr/>
    </dgm:pt>
    <dgm:pt modelId="{018AA032-DB72-4C5A-887F-52E9D1A24E89}" type="pres">
      <dgm:prSet presAssocID="{06DDAF08-982C-46FB-8E46-A3135B260B94}" presName="descendantArrow" presStyleLbl="bgAccFollowNode1" presStyleIdx="7" presStyleCnt="9"/>
      <dgm:spPr/>
    </dgm:pt>
    <dgm:pt modelId="{AE412132-E1F2-442C-8D6B-2B8BF1A57199}" type="pres">
      <dgm:prSet presAssocID="{524EF1E2-0F10-4053-82AF-62719BBF3E70}" presName="sp" presStyleCnt="0"/>
      <dgm:spPr/>
    </dgm:pt>
    <dgm:pt modelId="{BE895650-26D9-4319-B5D4-295053D6D7A6}" type="pres">
      <dgm:prSet presAssocID="{32A50BF5-9349-4951-8C02-22F5F73828D4}" presName="arrowAndChildren" presStyleCnt="0"/>
      <dgm:spPr/>
    </dgm:pt>
    <dgm:pt modelId="{63501CCC-CF51-46DB-AB5E-2373DBAAC503}" type="pres">
      <dgm:prSet presAssocID="{32A50BF5-9349-4951-8C02-22F5F73828D4}" presName="parentTextArrow" presStyleLbl="node1" presStyleIdx="0" presStyleCnt="0"/>
      <dgm:spPr/>
    </dgm:pt>
    <dgm:pt modelId="{3E3E1F59-FF69-4EB4-A39E-714B135E9953}" type="pres">
      <dgm:prSet presAssocID="{32A50BF5-9349-4951-8C02-22F5F73828D4}" presName="arrow" presStyleLbl="alignNode1" presStyleIdx="8" presStyleCnt="9"/>
      <dgm:spPr/>
    </dgm:pt>
    <dgm:pt modelId="{A5D46044-30FD-44B3-9C17-EC12766B93FB}" type="pres">
      <dgm:prSet presAssocID="{32A50BF5-9349-4951-8C02-22F5F73828D4}" presName="descendantArrow" presStyleLbl="bgAccFollowNode1" presStyleIdx="8" presStyleCnt="9"/>
      <dgm:spPr/>
    </dgm:pt>
  </dgm:ptLst>
  <dgm:cxnLst>
    <dgm:cxn modelId="{69FD0107-44AC-4417-AFD5-7DAC52254BBA}" srcId="{4EE2BDF2-C989-46FA-88AA-5DA9FFEC6554}" destId="{22E1E5C9-8F36-450C-A400-83435C139A31}" srcOrd="0" destOrd="0" parTransId="{57675CC6-73C6-4A2D-A1EB-831F4983F1A4}" sibTransId="{91C4C89F-01F4-4CC9-9962-3DEB8E3FB350}"/>
    <dgm:cxn modelId="{7FBF8607-8315-46EB-A1D3-62E1C8B7A0E8}" type="presOf" srcId="{1AB3D215-9F53-4D4B-ABDC-1076A33A6BE9}" destId="{C6A38CE4-F231-43F2-84F5-91FBE7A82FE1}" srcOrd="1" destOrd="0" presId="urn:microsoft.com/office/officeart/2016/7/layout/VerticalDownArrowProcess"/>
    <dgm:cxn modelId="{A4F06F08-ABD7-4A44-9E4A-E3CDA436FEE1}" srcId="{B02E9C4B-3ECA-4F1A-96E5-EAAF1DE9EB92}" destId="{870B8DCB-1936-4112-959D-0152FF03AFD1}" srcOrd="0" destOrd="0" parTransId="{243589EF-3033-4308-B9C1-A26090D9B673}" sibTransId="{740AE8E9-36F8-4E57-904A-7C249843944E}"/>
    <dgm:cxn modelId="{9FEF4F11-E091-4D8C-9CDA-5836DE17ABD2}" srcId="{7423CD72-18AA-4E12-9B9F-BC7A0088B11E}" destId="{3A8CAFCE-DE59-476B-9771-A62F4F8B9A3E}" srcOrd="0" destOrd="0" parTransId="{983469C2-0300-474A-BA3B-4215EEFB99F3}" sibTransId="{0397744B-4933-411A-AAB3-0CB160283BF2}"/>
    <dgm:cxn modelId="{E1F8911A-6A69-4D33-95A9-99D4DCA3C558}" type="presOf" srcId="{7A8DF17A-92A1-4782-889C-0515A2E61C91}" destId="{FE59EEFA-DEA8-4792-9A20-17A089DCE080}" srcOrd="0" destOrd="0" presId="urn:microsoft.com/office/officeart/2016/7/layout/VerticalDownArrowProcess"/>
    <dgm:cxn modelId="{7030D41D-55A6-4D98-8780-AA7A42E27E9E}" srcId="{8D31F69E-9A79-4C0B-821D-F75E15B58B48}" destId="{06DDAF08-982C-46FB-8E46-A3135B260B94}" srcOrd="1" destOrd="0" parTransId="{234EA7D7-0BBC-4E10-AFDE-18B52C3AAE15}" sibTransId="{6D72AB97-987E-45EF-AD50-019EC1677740}"/>
    <dgm:cxn modelId="{F794CE1E-3A15-40A1-9A5E-EAAEFB99B26E}" srcId="{8ACEAD78-853F-4DF1-B2FF-420DD0CE302B}" destId="{F3D5E132-3247-4C15-999D-7BC610DEBBFC}" srcOrd="0" destOrd="0" parTransId="{A34DC5AD-0982-4B45-936D-D311F575B418}" sibTransId="{FB975758-B63C-4CDB-83F0-4E5B0F2FD1EE}"/>
    <dgm:cxn modelId="{E20D5121-F9C2-4518-A829-582627D6F12E}" type="presOf" srcId="{F83D6586-6EA7-4028-8F77-4841BC5EF2A7}" destId="{018AA032-DB72-4C5A-887F-52E9D1A24E89}" srcOrd="0" destOrd="0" presId="urn:microsoft.com/office/officeart/2016/7/layout/VerticalDownArrowProcess"/>
    <dgm:cxn modelId="{32F18923-EEAB-48E5-BD10-019024325DB2}" type="presOf" srcId="{B02E9C4B-3ECA-4F1A-96E5-EAAF1DE9EB92}" destId="{81F4E814-C436-4F00-896F-EAAB4A6E323D}" srcOrd="0" destOrd="0" presId="urn:microsoft.com/office/officeart/2016/7/layout/VerticalDownArrowProcess"/>
    <dgm:cxn modelId="{000C6928-1727-43AE-B51C-D8249531F6C7}" type="presOf" srcId="{2F4F6425-BDFB-4C81-B673-1CBE8CFDA0BF}" destId="{A5D46044-30FD-44B3-9C17-EC12766B93FB}" srcOrd="0" destOrd="0" presId="urn:microsoft.com/office/officeart/2016/7/layout/VerticalDownArrowProcess"/>
    <dgm:cxn modelId="{6BE6BB2A-5BEF-40FA-8171-44FEB6C4DB76}" type="presOf" srcId="{3A8CAFCE-DE59-476B-9771-A62F4F8B9A3E}" destId="{5344B567-BBA5-47CF-A642-A4D408B4728A}" srcOrd="0" destOrd="0" presId="urn:microsoft.com/office/officeart/2016/7/layout/VerticalDownArrowProcess"/>
    <dgm:cxn modelId="{3ED3882C-BDEE-4451-B16B-620703507FDA}" type="presOf" srcId="{06DDAF08-982C-46FB-8E46-A3135B260B94}" destId="{E626FFF0-4347-4774-B917-ECCC9C72E3D0}" srcOrd="0" destOrd="0" presId="urn:microsoft.com/office/officeart/2016/7/layout/VerticalDownArrowProcess"/>
    <dgm:cxn modelId="{6011E82F-EA7E-4F19-B78A-BB199F1B57A4}" srcId="{7A8DF17A-92A1-4782-889C-0515A2E61C91}" destId="{914D9CB1-68F9-43B3-B2FC-E75AC06A55C2}" srcOrd="0" destOrd="0" parTransId="{872F48DD-9BF5-4D05-92F1-8D2086B528AE}" sibTransId="{7825D367-41A0-4824-A435-481948C62974}"/>
    <dgm:cxn modelId="{3B3BAE30-C137-4524-B936-4BC0FB84A3E0}" srcId="{8D31F69E-9A79-4C0B-821D-F75E15B58B48}" destId="{7A8DF17A-92A1-4782-889C-0515A2E61C91}" srcOrd="5" destOrd="0" parTransId="{743657E4-2CE1-48FB-8319-85FEAC47AD2B}" sibTransId="{0D1AF467-DAF6-4F73-904A-6733D2201D89}"/>
    <dgm:cxn modelId="{AFEB5034-3B40-439C-804B-99196F8593AF}" type="presOf" srcId="{1AB3D215-9F53-4D4B-ABDC-1076A33A6BE9}" destId="{6B7C1563-044D-474B-8163-7CE4F00E3E29}" srcOrd="0" destOrd="0" presId="urn:microsoft.com/office/officeart/2016/7/layout/VerticalDownArrowProcess"/>
    <dgm:cxn modelId="{D665EC3A-DC51-48BC-8D4C-9A85E67ECD0F}" type="presOf" srcId="{22E1E5C9-8F36-450C-A400-83435C139A31}" destId="{64A04E8A-DBBD-4133-8092-905F23E4B0FA}" srcOrd="0" destOrd="0" presId="urn:microsoft.com/office/officeart/2016/7/layout/VerticalDownArrowProcess"/>
    <dgm:cxn modelId="{3C31145B-3678-49AD-935A-B24AE066A915}" type="presOf" srcId="{7423CD72-18AA-4E12-9B9F-BC7A0088B11E}" destId="{D9A6E730-3056-48AE-8B95-F782253F70B5}" srcOrd="0" destOrd="0" presId="urn:microsoft.com/office/officeart/2016/7/layout/VerticalDownArrowProcess"/>
    <dgm:cxn modelId="{A3A2695D-37C8-456E-AF1B-E453792EEC13}" srcId="{32A50BF5-9349-4951-8C02-22F5F73828D4}" destId="{2F4F6425-BDFB-4C81-B673-1CBE8CFDA0BF}" srcOrd="0" destOrd="0" parTransId="{71E78952-128D-4DA9-9D02-80C717D826A8}" sibTransId="{BED0FA02-A104-4F29-B475-0E97D5937A0D}"/>
    <dgm:cxn modelId="{FF74A960-E046-47CE-A483-7551BBF98E99}" srcId="{E19FBA33-E03F-461B-B1D8-FADD64367E77}" destId="{5DA5DD4A-94CE-4B73-A74F-8930DD8AAEBA}" srcOrd="0" destOrd="0" parTransId="{E1BAF522-EA23-476B-ACD7-F1A35AF12DB4}" sibTransId="{F818FCF9-1AE5-4FF1-B427-338F86BDEB0C}"/>
    <dgm:cxn modelId="{D11BB641-3F77-4DE9-BB86-2CC9FB4C822C}" type="presOf" srcId="{DECCB6DA-81C5-4113-BD82-A1CC05A950EA}" destId="{EEC99883-B6CD-4805-81B0-861929CD26AF}" srcOrd="0" destOrd="0" presId="urn:microsoft.com/office/officeart/2016/7/layout/VerticalDownArrowProcess"/>
    <dgm:cxn modelId="{32B61862-8B8A-4549-BD5C-B1E0295D22EF}" type="presOf" srcId="{4EE2BDF2-C989-46FA-88AA-5DA9FFEC6554}" destId="{6AA6625E-5956-47A1-BF8E-A54F629990B9}" srcOrd="0" destOrd="0" presId="urn:microsoft.com/office/officeart/2016/7/layout/VerticalDownArrowProcess"/>
    <dgm:cxn modelId="{CC4B1F70-B8F1-4B6A-9E8C-7C48A77F3910}" type="presOf" srcId="{32A50BF5-9349-4951-8C02-22F5F73828D4}" destId="{63501CCC-CF51-46DB-AB5E-2373DBAAC503}" srcOrd="0" destOrd="0" presId="urn:microsoft.com/office/officeart/2016/7/layout/VerticalDownArrowProcess"/>
    <dgm:cxn modelId="{72EDCC7A-D650-4409-BB7D-AEDF7650A1D8}" type="presOf" srcId="{914D9CB1-68F9-43B3-B2FC-E75AC06A55C2}" destId="{2446E118-BE44-4192-B253-16A292889FF6}" srcOrd="0" destOrd="0" presId="urn:microsoft.com/office/officeart/2016/7/layout/VerticalDownArrowProcess"/>
    <dgm:cxn modelId="{F5CA1186-C1F1-4BE4-885F-836768DE680B}" srcId="{8D31F69E-9A79-4C0B-821D-F75E15B58B48}" destId="{7423CD72-18AA-4E12-9B9F-BC7A0088B11E}" srcOrd="4" destOrd="0" parTransId="{8FB560DA-12F6-430B-AE90-6AE2C308B482}" sibTransId="{663AC13F-2DF1-456F-842B-7C2571754E29}"/>
    <dgm:cxn modelId="{AE53118E-2472-40E6-BDA7-370A6011BC97}" type="presOf" srcId="{06DDAF08-982C-46FB-8E46-A3135B260B94}" destId="{B35567E1-C169-404A-88AA-CB3EE5EEDA01}" srcOrd="1" destOrd="0" presId="urn:microsoft.com/office/officeart/2016/7/layout/VerticalDownArrowProcess"/>
    <dgm:cxn modelId="{84623B95-6D76-47D8-B2D3-1DF3A9B2FA43}" type="presOf" srcId="{7423CD72-18AA-4E12-9B9F-BC7A0088B11E}" destId="{031F01E5-7281-4B56-A5D9-A1DFFADCEA37}" srcOrd="1" destOrd="0" presId="urn:microsoft.com/office/officeart/2016/7/layout/VerticalDownArrowProcess"/>
    <dgm:cxn modelId="{D37842A4-216F-4E09-89D0-06BFE0260475}" type="presOf" srcId="{8ACEAD78-853F-4DF1-B2FF-420DD0CE302B}" destId="{D45FDD2E-0556-417D-8295-9B113D81818D}" srcOrd="0" destOrd="0" presId="urn:microsoft.com/office/officeart/2016/7/layout/VerticalDownArrowProcess"/>
    <dgm:cxn modelId="{7AA1B2A9-3C0A-4D97-AC35-94F5556196BA}" srcId="{06DDAF08-982C-46FB-8E46-A3135B260B94}" destId="{F83D6586-6EA7-4028-8F77-4841BC5EF2A7}" srcOrd="0" destOrd="0" parTransId="{48EDAE50-19E8-4BFC-BA0F-23C4AE77E893}" sibTransId="{5B270654-BCF1-413B-833B-73DFD9911D25}"/>
    <dgm:cxn modelId="{5F3662AD-F0CB-4CB4-BA44-24134B17ACEB}" type="presOf" srcId="{870B8DCB-1936-4112-959D-0152FF03AFD1}" destId="{ED2B8BE1-A53E-4610-BAB8-8640D349607C}" srcOrd="0" destOrd="0" presId="urn:microsoft.com/office/officeart/2016/7/layout/VerticalDownArrowProcess"/>
    <dgm:cxn modelId="{8BCC2BAF-E816-4893-BABF-02304354B65C}" type="presOf" srcId="{B02E9C4B-3ECA-4F1A-96E5-EAAF1DE9EB92}" destId="{703183AD-74FB-4EF3-A896-7A41806F9BC3}" srcOrd="1" destOrd="0" presId="urn:microsoft.com/office/officeart/2016/7/layout/VerticalDownArrowProcess"/>
    <dgm:cxn modelId="{B31825B0-5086-4134-B73E-C6AEC21EAAF2}" srcId="{8D31F69E-9A79-4C0B-821D-F75E15B58B48}" destId="{32A50BF5-9349-4951-8C02-22F5F73828D4}" srcOrd="0" destOrd="0" parTransId="{32B4A137-DEE4-4084-8490-2329EA03E6D8}" sibTransId="{524EF1E2-0F10-4053-82AF-62719BBF3E70}"/>
    <dgm:cxn modelId="{E9A87AB5-2345-4A7F-8E0D-4CC9A66D5D1B}" type="presOf" srcId="{E19FBA33-E03F-461B-B1D8-FADD64367E77}" destId="{31548FB4-AC91-4431-B104-BA71D234E146}" srcOrd="0" destOrd="0" presId="urn:microsoft.com/office/officeart/2016/7/layout/VerticalDownArrowProcess"/>
    <dgm:cxn modelId="{F56A96B7-1D28-4467-96AF-FF4406605A02}" srcId="{8D31F69E-9A79-4C0B-821D-F75E15B58B48}" destId="{4EE2BDF2-C989-46FA-88AA-5DA9FFEC6554}" srcOrd="8" destOrd="0" parTransId="{8B5CA75A-BEA7-43D1-9541-DE828B0FE3AB}" sibTransId="{9019BCC0-0D33-41AD-904B-1E6BD79A6133}"/>
    <dgm:cxn modelId="{31BEFBB7-501E-4C29-8AEB-EBCFFE38E7C4}" srcId="{1AB3D215-9F53-4D4B-ABDC-1076A33A6BE9}" destId="{DECCB6DA-81C5-4113-BD82-A1CC05A950EA}" srcOrd="0" destOrd="0" parTransId="{F05BCA4A-7DF3-4E42-B1BE-BCBAEE566C1A}" sibTransId="{6E83F659-CD51-4237-A9EB-40834A0D39A2}"/>
    <dgm:cxn modelId="{3C0952BE-8300-4D5F-B176-85FBB31E4927}" srcId="{8D31F69E-9A79-4C0B-821D-F75E15B58B48}" destId="{E19FBA33-E03F-461B-B1D8-FADD64367E77}" srcOrd="3" destOrd="0" parTransId="{53BF8CB1-EE05-463A-98FD-AF6200AC7734}" sibTransId="{311880A3-5232-4B43-868C-F563FAE9F8F7}"/>
    <dgm:cxn modelId="{7AB6BEC2-DFB2-4254-9898-FDA8720BC71B}" srcId="{8D31F69E-9A79-4C0B-821D-F75E15B58B48}" destId="{8ACEAD78-853F-4DF1-B2FF-420DD0CE302B}" srcOrd="2" destOrd="0" parTransId="{82546B53-AD4A-4E0D-9C8D-DBD8C446EBCE}" sibTransId="{1CAD404F-2C5F-41BB-8ADF-3C555B8E7472}"/>
    <dgm:cxn modelId="{A175FCC6-328D-4432-945F-05BF4C1EF60A}" type="presOf" srcId="{32A50BF5-9349-4951-8C02-22F5F73828D4}" destId="{3E3E1F59-FF69-4EB4-A39E-714B135E9953}" srcOrd="1" destOrd="0" presId="urn:microsoft.com/office/officeart/2016/7/layout/VerticalDownArrowProcess"/>
    <dgm:cxn modelId="{376E8BCC-7414-45C1-AC09-C230A6D681E7}" type="presOf" srcId="{E19FBA33-E03F-461B-B1D8-FADD64367E77}" destId="{A86BCD2A-FFA6-4542-B646-5799C543E7C2}" srcOrd="1" destOrd="0" presId="urn:microsoft.com/office/officeart/2016/7/layout/VerticalDownArrowProcess"/>
    <dgm:cxn modelId="{9D3BD6CE-1894-44AC-BA0F-A816A37CBF3C}" srcId="{8D31F69E-9A79-4C0B-821D-F75E15B58B48}" destId="{B02E9C4B-3ECA-4F1A-96E5-EAAF1DE9EB92}" srcOrd="6" destOrd="0" parTransId="{A65DFE39-BBD6-4F53-8381-F9138BD0F19C}" sibTransId="{CC429301-B66D-40E4-9A09-1FC8231C2FA8}"/>
    <dgm:cxn modelId="{8E3ADDE0-28D4-44F7-B476-F652951EB1D7}" type="presOf" srcId="{5DA5DD4A-94CE-4B73-A74F-8930DD8AAEBA}" destId="{4F2D40E4-3A8A-4DEF-9AB8-806C0D8670BC}" srcOrd="0" destOrd="0" presId="urn:microsoft.com/office/officeart/2016/7/layout/VerticalDownArrowProcess"/>
    <dgm:cxn modelId="{F36D82E2-F4E2-432D-96FC-618FDDD8A3FF}" type="presOf" srcId="{8D31F69E-9A79-4C0B-821D-F75E15B58B48}" destId="{1F4F5CC3-8987-496B-AFD1-0AFF566E7612}" srcOrd="0" destOrd="0" presId="urn:microsoft.com/office/officeart/2016/7/layout/VerticalDownArrowProcess"/>
    <dgm:cxn modelId="{E51124EB-2B65-4B85-B657-C1DA0CD16219}" srcId="{8D31F69E-9A79-4C0B-821D-F75E15B58B48}" destId="{1AB3D215-9F53-4D4B-ABDC-1076A33A6BE9}" srcOrd="7" destOrd="0" parTransId="{16185583-4BBF-409F-A4BB-45EFDFEB8EAC}" sibTransId="{CB9E4F24-9E3A-4E3A-93F8-1FBCC683404A}"/>
    <dgm:cxn modelId="{EFC937EF-B8B8-4538-AAF2-7B302A48CAF3}" type="presOf" srcId="{7A8DF17A-92A1-4782-889C-0515A2E61C91}" destId="{5932996E-07CA-4E69-A9C9-3121A7F06EC4}" srcOrd="1" destOrd="0" presId="urn:microsoft.com/office/officeart/2016/7/layout/VerticalDownArrowProcess"/>
    <dgm:cxn modelId="{98155DF1-991F-4108-BAF4-0C4E6CB6F29D}" type="presOf" srcId="{F3D5E132-3247-4C15-999D-7BC610DEBBFC}" destId="{C8A6F87B-8497-4F0A-9786-31360BD50B3A}" srcOrd="0" destOrd="0" presId="urn:microsoft.com/office/officeart/2016/7/layout/VerticalDownArrowProcess"/>
    <dgm:cxn modelId="{B0E55EF8-ECF6-4F24-A233-85AD37E25ECC}" type="presOf" srcId="{8ACEAD78-853F-4DF1-B2FF-420DD0CE302B}" destId="{1902ABE3-DA50-4F44-A718-8FBA31F8A93D}" srcOrd="1" destOrd="0" presId="urn:microsoft.com/office/officeart/2016/7/layout/VerticalDownArrowProcess"/>
    <dgm:cxn modelId="{1C3F1930-3FBD-44F8-9C82-B557AA7A4FF7}" type="presParOf" srcId="{1F4F5CC3-8987-496B-AFD1-0AFF566E7612}" destId="{D4D39F7B-5406-413B-A44D-628B2A0F0E41}" srcOrd="0" destOrd="0" presId="urn:microsoft.com/office/officeart/2016/7/layout/VerticalDownArrowProcess"/>
    <dgm:cxn modelId="{B044F211-0DF8-45E2-B25A-6BBE6F7DB22A}" type="presParOf" srcId="{D4D39F7B-5406-413B-A44D-628B2A0F0E41}" destId="{6AA6625E-5956-47A1-BF8E-A54F629990B9}" srcOrd="0" destOrd="0" presId="urn:microsoft.com/office/officeart/2016/7/layout/VerticalDownArrowProcess"/>
    <dgm:cxn modelId="{674458FC-5207-472C-A7F0-E5485C6701C6}" type="presParOf" srcId="{D4D39F7B-5406-413B-A44D-628B2A0F0E41}" destId="{64A04E8A-DBBD-4133-8092-905F23E4B0FA}" srcOrd="1" destOrd="0" presId="urn:microsoft.com/office/officeart/2016/7/layout/VerticalDownArrowProcess"/>
    <dgm:cxn modelId="{55B8D037-813B-443B-B0EA-A10AFBC16128}" type="presParOf" srcId="{1F4F5CC3-8987-496B-AFD1-0AFF566E7612}" destId="{B10368F7-853A-40B5-AA56-0CCBA0660E08}" srcOrd="1" destOrd="0" presId="urn:microsoft.com/office/officeart/2016/7/layout/VerticalDownArrowProcess"/>
    <dgm:cxn modelId="{D66B49D6-45FC-42A3-B143-193419629521}" type="presParOf" srcId="{1F4F5CC3-8987-496B-AFD1-0AFF566E7612}" destId="{333CA98A-EBD8-4B02-80E4-A2ADB183699D}" srcOrd="2" destOrd="0" presId="urn:microsoft.com/office/officeart/2016/7/layout/VerticalDownArrowProcess"/>
    <dgm:cxn modelId="{6BC70B18-0958-4F37-9805-8F6F4315E6F5}" type="presParOf" srcId="{333CA98A-EBD8-4B02-80E4-A2ADB183699D}" destId="{6B7C1563-044D-474B-8163-7CE4F00E3E29}" srcOrd="0" destOrd="0" presId="urn:microsoft.com/office/officeart/2016/7/layout/VerticalDownArrowProcess"/>
    <dgm:cxn modelId="{11992C47-9E41-4B74-BD55-20535DD44939}" type="presParOf" srcId="{333CA98A-EBD8-4B02-80E4-A2ADB183699D}" destId="{C6A38CE4-F231-43F2-84F5-91FBE7A82FE1}" srcOrd="1" destOrd="0" presId="urn:microsoft.com/office/officeart/2016/7/layout/VerticalDownArrowProcess"/>
    <dgm:cxn modelId="{CD7668E2-6DE4-42DA-8609-F8F3AA9AAA75}" type="presParOf" srcId="{333CA98A-EBD8-4B02-80E4-A2ADB183699D}" destId="{EEC99883-B6CD-4805-81B0-861929CD26AF}" srcOrd="2" destOrd="0" presId="urn:microsoft.com/office/officeart/2016/7/layout/VerticalDownArrowProcess"/>
    <dgm:cxn modelId="{4CC0A7F9-80F7-4527-B402-73FAD71574A5}" type="presParOf" srcId="{1F4F5CC3-8987-496B-AFD1-0AFF566E7612}" destId="{2589952D-092B-4A06-81DD-17BA9B493564}" srcOrd="3" destOrd="0" presId="urn:microsoft.com/office/officeart/2016/7/layout/VerticalDownArrowProcess"/>
    <dgm:cxn modelId="{BFF7B6BC-FF62-49A0-8F3C-EDF68C611B2B}" type="presParOf" srcId="{1F4F5CC3-8987-496B-AFD1-0AFF566E7612}" destId="{8837F98C-6666-4D8A-95CF-1B1432B3B8EA}" srcOrd="4" destOrd="0" presId="urn:microsoft.com/office/officeart/2016/7/layout/VerticalDownArrowProcess"/>
    <dgm:cxn modelId="{41325875-5CF5-4D2C-A5DC-D02479AB0013}" type="presParOf" srcId="{8837F98C-6666-4D8A-95CF-1B1432B3B8EA}" destId="{81F4E814-C436-4F00-896F-EAAB4A6E323D}" srcOrd="0" destOrd="0" presId="urn:microsoft.com/office/officeart/2016/7/layout/VerticalDownArrowProcess"/>
    <dgm:cxn modelId="{FA73BC4E-0DBC-4BAA-817B-88E269447944}" type="presParOf" srcId="{8837F98C-6666-4D8A-95CF-1B1432B3B8EA}" destId="{703183AD-74FB-4EF3-A896-7A41806F9BC3}" srcOrd="1" destOrd="0" presId="urn:microsoft.com/office/officeart/2016/7/layout/VerticalDownArrowProcess"/>
    <dgm:cxn modelId="{C41E1985-5AE0-4115-8B4D-AAB63F91E3F8}" type="presParOf" srcId="{8837F98C-6666-4D8A-95CF-1B1432B3B8EA}" destId="{ED2B8BE1-A53E-4610-BAB8-8640D349607C}" srcOrd="2" destOrd="0" presId="urn:microsoft.com/office/officeart/2016/7/layout/VerticalDownArrowProcess"/>
    <dgm:cxn modelId="{9312FC8F-1289-42C4-A418-44B6DE298783}" type="presParOf" srcId="{1F4F5CC3-8987-496B-AFD1-0AFF566E7612}" destId="{7889B451-A648-4173-B32F-722EEA1A11B2}" srcOrd="5" destOrd="0" presId="urn:microsoft.com/office/officeart/2016/7/layout/VerticalDownArrowProcess"/>
    <dgm:cxn modelId="{39C13606-6995-4D38-9128-15D931CB7457}" type="presParOf" srcId="{1F4F5CC3-8987-496B-AFD1-0AFF566E7612}" destId="{10190AE0-33B7-4A78-A327-6F73751DA01F}" srcOrd="6" destOrd="0" presId="urn:microsoft.com/office/officeart/2016/7/layout/VerticalDownArrowProcess"/>
    <dgm:cxn modelId="{6FB3F088-B5CF-4481-B3B2-CE9FE9113BA5}" type="presParOf" srcId="{10190AE0-33B7-4A78-A327-6F73751DA01F}" destId="{FE59EEFA-DEA8-4792-9A20-17A089DCE080}" srcOrd="0" destOrd="0" presId="urn:microsoft.com/office/officeart/2016/7/layout/VerticalDownArrowProcess"/>
    <dgm:cxn modelId="{6722CD02-89A3-4541-A730-F6A5C74001DE}" type="presParOf" srcId="{10190AE0-33B7-4A78-A327-6F73751DA01F}" destId="{5932996E-07CA-4E69-A9C9-3121A7F06EC4}" srcOrd="1" destOrd="0" presId="urn:microsoft.com/office/officeart/2016/7/layout/VerticalDownArrowProcess"/>
    <dgm:cxn modelId="{20B7348E-B608-4E05-AA15-67BD4A555E58}" type="presParOf" srcId="{10190AE0-33B7-4A78-A327-6F73751DA01F}" destId="{2446E118-BE44-4192-B253-16A292889FF6}" srcOrd="2" destOrd="0" presId="urn:microsoft.com/office/officeart/2016/7/layout/VerticalDownArrowProcess"/>
    <dgm:cxn modelId="{BB67B9AE-BFA0-4F17-95AD-0FBDF5ACD977}" type="presParOf" srcId="{1F4F5CC3-8987-496B-AFD1-0AFF566E7612}" destId="{14912C61-21D3-4E1C-8811-E7EBBB53E072}" srcOrd="7" destOrd="0" presId="urn:microsoft.com/office/officeart/2016/7/layout/VerticalDownArrowProcess"/>
    <dgm:cxn modelId="{E38C5044-6C63-42C2-8C07-D21970448161}" type="presParOf" srcId="{1F4F5CC3-8987-496B-AFD1-0AFF566E7612}" destId="{6C9C201E-06AD-493F-BFE3-0839C160B399}" srcOrd="8" destOrd="0" presId="urn:microsoft.com/office/officeart/2016/7/layout/VerticalDownArrowProcess"/>
    <dgm:cxn modelId="{52B4C121-3BD1-49C6-B420-53571CCC92D1}" type="presParOf" srcId="{6C9C201E-06AD-493F-BFE3-0839C160B399}" destId="{D9A6E730-3056-48AE-8B95-F782253F70B5}" srcOrd="0" destOrd="0" presId="urn:microsoft.com/office/officeart/2016/7/layout/VerticalDownArrowProcess"/>
    <dgm:cxn modelId="{D80EA508-D7DB-4CBC-865F-7B218CEF36CF}" type="presParOf" srcId="{6C9C201E-06AD-493F-BFE3-0839C160B399}" destId="{031F01E5-7281-4B56-A5D9-A1DFFADCEA37}" srcOrd="1" destOrd="0" presId="urn:microsoft.com/office/officeart/2016/7/layout/VerticalDownArrowProcess"/>
    <dgm:cxn modelId="{C53E59FA-A3DC-4CC6-BB57-5AEF20106637}" type="presParOf" srcId="{6C9C201E-06AD-493F-BFE3-0839C160B399}" destId="{5344B567-BBA5-47CF-A642-A4D408B4728A}" srcOrd="2" destOrd="0" presId="urn:microsoft.com/office/officeart/2016/7/layout/VerticalDownArrowProcess"/>
    <dgm:cxn modelId="{80C98D44-18E9-4BCA-BA89-1AF3FD07DD73}" type="presParOf" srcId="{1F4F5CC3-8987-496B-AFD1-0AFF566E7612}" destId="{DF0DFA57-D0A3-494D-A65B-125E43CF6B49}" srcOrd="9" destOrd="0" presId="urn:microsoft.com/office/officeart/2016/7/layout/VerticalDownArrowProcess"/>
    <dgm:cxn modelId="{DC84FD3A-F9FD-4502-B748-EE7ED40851C1}" type="presParOf" srcId="{1F4F5CC3-8987-496B-AFD1-0AFF566E7612}" destId="{AEC940BF-FA5B-4CAD-BF58-91B1E15F7E4B}" srcOrd="10" destOrd="0" presId="urn:microsoft.com/office/officeart/2016/7/layout/VerticalDownArrowProcess"/>
    <dgm:cxn modelId="{CC038AAF-8B84-4DB6-91FD-EA1CEE56CA6F}" type="presParOf" srcId="{AEC940BF-FA5B-4CAD-BF58-91B1E15F7E4B}" destId="{31548FB4-AC91-4431-B104-BA71D234E146}" srcOrd="0" destOrd="0" presId="urn:microsoft.com/office/officeart/2016/7/layout/VerticalDownArrowProcess"/>
    <dgm:cxn modelId="{C92F9D45-6D4D-43BD-8AA6-9684E3E403B7}" type="presParOf" srcId="{AEC940BF-FA5B-4CAD-BF58-91B1E15F7E4B}" destId="{A86BCD2A-FFA6-4542-B646-5799C543E7C2}" srcOrd="1" destOrd="0" presId="urn:microsoft.com/office/officeart/2016/7/layout/VerticalDownArrowProcess"/>
    <dgm:cxn modelId="{1A538544-5690-4A71-A4BE-3517276B2B43}" type="presParOf" srcId="{AEC940BF-FA5B-4CAD-BF58-91B1E15F7E4B}" destId="{4F2D40E4-3A8A-4DEF-9AB8-806C0D8670BC}" srcOrd="2" destOrd="0" presId="urn:microsoft.com/office/officeart/2016/7/layout/VerticalDownArrowProcess"/>
    <dgm:cxn modelId="{B811C8C8-533C-4BA9-A4CD-94E4F7B4A1D9}" type="presParOf" srcId="{1F4F5CC3-8987-496B-AFD1-0AFF566E7612}" destId="{1F9E22E6-B59B-46C6-A045-0F52443A95BB}" srcOrd="11" destOrd="0" presId="urn:microsoft.com/office/officeart/2016/7/layout/VerticalDownArrowProcess"/>
    <dgm:cxn modelId="{E1046C2F-07C7-460C-BA05-383E037CCF8A}" type="presParOf" srcId="{1F4F5CC3-8987-496B-AFD1-0AFF566E7612}" destId="{B06D6B10-2F94-4CB4-8903-1B5F5EA80286}" srcOrd="12" destOrd="0" presId="urn:microsoft.com/office/officeart/2016/7/layout/VerticalDownArrowProcess"/>
    <dgm:cxn modelId="{FC0F9788-5C5A-45F0-991D-51C97EBE2530}" type="presParOf" srcId="{B06D6B10-2F94-4CB4-8903-1B5F5EA80286}" destId="{D45FDD2E-0556-417D-8295-9B113D81818D}" srcOrd="0" destOrd="0" presId="urn:microsoft.com/office/officeart/2016/7/layout/VerticalDownArrowProcess"/>
    <dgm:cxn modelId="{75B2E03C-BAE3-4898-A68E-0E2A4053F021}" type="presParOf" srcId="{B06D6B10-2F94-4CB4-8903-1B5F5EA80286}" destId="{1902ABE3-DA50-4F44-A718-8FBA31F8A93D}" srcOrd="1" destOrd="0" presId="urn:microsoft.com/office/officeart/2016/7/layout/VerticalDownArrowProcess"/>
    <dgm:cxn modelId="{4E9DE5B8-05E2-4C02-BAEA-A59B7B7C62A5}" type="presParOf" srcId="{B06D6B10-2F94-4CB4-8903-1B5F5EA80286}" destId="{C8A6F87B-8497-4F0A-9786-31360BD50B3A}" srcOrd="2" destOrd="0" presId="urn:microsoft.com/office/officeart/2016/7/layout/VerticalDownArrowProcess"/>
    <dgm:cxn modelId="{8EADCBAE-8EAA-4F54-B968-ADF317DC9C85}" type="presParOf" srcId="{1F4F5CC3-8987-496B-AFD1-0AFF566E7612}" destId="{FD442BEC-F27D-417F-B899-C43B6046573F}" srcOrd="13" destOrd="0" presId="urn:microsoft.com/office/officeart/2016/7/layout/VerticalDownArrowProcess"/>
    <dgm:cxn modelId="{FF4CA0E5-6E60-48E2-9044-07A6C2F0D4EE}" type="presParOf" srcId="{1F4F5CC3-8987-496B-AFD1-0AFF566E7612}" destId="{C8580815-BD5A-4EAD-B214-9B2A6337972E}" srcOrd="14" destOrd="0" presId="urn:microsoft.com/office/officeart/2016/7/layout/VerticalDownArrowProcess"/>
    <dgm:cxn modelId="{6D088795-111A-4A7A-9FB0-731731C00017}" type="presParOf" srcId="{C8580815-BD5A-4EAD-B214-9B2A6337972E}" destId="{E626FFF0-4347-4774-B917-ECCC9C72E3D0}" srcOrd="0" destOrd="0" presId="urn:microsoft.com/office/officeart/2016/7/layout/VerticalDownArrowProcess"/>
    <dgm:cxn modelId="{8F80242B-04F4-4492-9FC3-DC2DB6266D29}" type="presParOf" srcId="{C8580815-BD5A-4EAD-B214-9B2A6337972E}" destId="{B35567E1-C169-404A-88AA-CB3EE5EEDA01}" srcOrd="1" destOrd="0" presId="urn:microsoft.com/office/officeart/2016/7/layout/VerticalDownArrowProcess"/>
    <dgm:cxn modelId="{BE9C7CBD-2C3E-4510-BB73-F896EB1847E3}" type="presParOf" srcId="{C8580815-BD5A-4EAD-B214-9B2A6337972E}" destId="{018AA032-DB72-4C5A-887F-52E9D1A24E89}" srcOrd="2" destOrd="0" presId="urn:microsoft.com/office/officeart/2016/7/layout/VerticalDownArrowProcess"/>
    <dgm:cxn modelId="{6D3DA951-A89B-4292-99BE-D190DF33905C}" type="presParOf" srcId="{1F4F5CC3-8987-496B-AFD1-0AFF566E7612}" destId="{AE412132-E1F2-442C-8D6B-2B8BF1A57199}" srcOrd="15" destOrd="0" presId="urn:microsoft.com/office/officeart/2016/7/layout/VerticalDownArrowProcess"/>
    <dgm:cxn modelId="{9E2FF455-341A-48C3-9D80-0C3DC8FA9356}" type="presParOf" srcId="{1F4F5CC3-8987-496B-AFD1-0AFF566E7612}" destId="{BE895650-26D9-4319-B5D4-295053D6D7A6}" srcOrd="16" destOrd="0" presId="urn:microsoft.com/office/officeart/2016/7/layout/VerticalDownArrowProcess"/>
    <dgm:cxn modelId="{12CF2FD4-D0FA-4956-B595-14EF69E5D7BC}" type="presParOf" srcId="{BE895650-26D9-4319-B5D4-295053D6D7A6}" destId="{63501CCC-CF51-46DB-AB5E-2373DBAAC503}" srcOrd="0" destOrd="0" presId="urn:microsoft.com/office/officeart/2016/7/layout/VerticalDownArrowProcess"/>
    <dgm:cxn modelId="{9C5C0B61-2EF8-4257-B0B3-0C328D43DA84}" type="presParOf" srcId="{BE895650-26D9-4319-B5D4-295053D6D7A6}" destId="{3E3E1F59-FF69-4EB4-A39E-714B135E9953}" srcOrd="1" destOrd="0" presId="urn:microsoft.com/office/officeart/2016/7/layout/VerticalDownArrowProcess"/>
    <dgm:cxn modelId="{9449E1A3-3CA6-416E-8D17-A90DF2E12E80}" type="presParOf" srcId="{BE895650-26D9-4319-B5D4-295053D6D7A6}" destId="{A5D46044-30FD-44B3-9C17-EC12766B93FB}"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31F69E-9A79-4C0B-821D-F75E15B58B48}" type="doc">
      <dgm:prSet loTypeId="urn:microsoft.com/office/officeart/2016/7/layout/VerticalDownArrowProcess" loCatId="process" qsTypeId="urn:microsoft.com/office/officeart/2005/8/quickstyle/simple4" qsCatId="simple" csTypeId="urn:microsoft.com/office/officeart/2005/8/colors/accent1_2" csCatId="accent1" phldr="1"/>
      <dgm:spPr/>
      <dgm:t>
        <a:bodyPr/>
        <a:lstStyle/>
        <a:p>
          <a:endParaRPr lang="en-US"/>
        </a:p>
      </dgm:t>
    </dgm:pt>
    <dgm:pt modelId="{32A50BF5-9349-4951-8C02-22F5F73828D4}">
      <dgm:prSet/>
      <dgm:spPr/>
      <dgm:t>
        <a:bodyPr/>
        <a:lstStyle/>
        <a:p>
          <a:r>
            <a:rPr lang="en-US" dirty="0"/>
            <a:t>Listen</a:t>
          </a:r>
        </a:p>
      </dgm:t>
    </dgm:pt>
    <dgm:pt modelId="{32B4A137-DEE4-4084-8490-2329EA03E6D8}" type="parTrans" cxnId="{B31825B0-5086-4134-B73E-C6AEC21EAAF2}">
      <dgm:prSet/>
      <dgm:spPr/>
      <dgm:t>
        <a:bodyPr/>
        <a:lstStyle/>
        <a:p>
          <a:endParaRPr lang="en-US"/>
        </a:p>
      </dgm:t>
    </dgm:pt>
    <dgm:pt modelId="{524EF1E2-0F10-4053-82AF-62719BBF3E70}" type="sibTrans" cxnId="{B31825B0-5086-4134-B73E-C6AEC21EAAF2}">
      <dgm:prSet/>
      <dgm:spPr/>
      <dgm:t>
        <a:bodyPr/>
        <a:lstStyle/>
        <a:p>
          <a:endParaRPr lang="en-US"/>
        </a:p>
      </dgm:t>
    </dgm:pt>
    <dgm:pt modelId="{2F4F6425-BDFB-4C81-B673-1CBE8CFDA0BF}">
      <dgm:prSet custT="1"/>
      <dgm:spPr/>
      <dgm:t>
        <a:bodyPr/>
        <a:lstStyle/>
        <a:p>
          <a:r>
            <a:rPr lang="en-US" sz="1400" b="1" dirty="0"/>
            <a:t>Ask open-ended questions.</a:t>
          </a:r>
        </a:p>
      </dgm:t>
    </dgm:pt>
    <dgm:pt modelId="{71E78952-128D-4DA9-9D02-80C717D826A8}" type="parTrans" cxnId="{A3A2695D-37C8-456E-AF1B-E453792EEC13}">
      <dgm:prSet/>
      <dgm:spPr/>
      <dgm:t>
        <a:bodyPr/>
        <a:lstStyle/>
        <a:p>
          <a:endParaRPr lang="en-US"/>
        </a:p>
      </dgm:t>
    </dgm:pt>
    <dgm:pt modelId="{BED0FA02-A104-4F29-B475-0E97D5937A0D}" type="sibTrans" cxnId="{A3A2695D-37C8-456E-AF1B-E453792EEC13}">
      <dgm:prSet/>
      <dgm:spPr/>
      <dgm:t>
        <a:bodyPr/>
        <a:lstStyle/>
        <a:p>
          <a:endParaRPr lang="en-US"/>
        </a:p>
      </dgm:t>
    </dgm:pt>
    <dgm:pt modelId="{06DDAF08-982C-46FB-8E46-A3135B260B94}">
      <dgm:prSet/>
      <dgm:spPr/>
      <dgm:t>
        <a:bodyPr/>
        <a:lstStyle/>
        <a:p>
          <a:r>
            <a:rPr lang="en-US" dirty="0"/>
            <a:t>Summarize</a:t>
          </a:r>
        </a:p>
      </dgm:t>
    </dgm:pt>
    <dgm:pt modelId="{234EA7D7-0BBC-4E10-AFDE-18B52C3AAE15}" type="parTrans" cxnId="{7030D41D-55A6-4D98-8780-AA7A42E27E9E}">
      <dgm:prSet/>
      <dgm:spPr/>
      <dgm:t>
        <a:bodyPr/>
        <a:lstStyle/>
        <a:p>
          <a:endParaRPr lang="en-US"/>
        </a:p>
      </dgm:t>
    </dgm:pt>
    <dgm:pt modelId="{6D72AB97-987E-45EF-AD50-019EC1677740}" type="sibTrans" cxnId="{7030D41D-55A6-4D98-8780-AA7A42E27E9E}">
      <dgm:prSet/>
      <dgm:spPr/>
      <dgm:t>
        <a:bodyPr/>
        <a:lstStyle/>
        <a:p>
          <a:endParaRPr lang="en-US"/>
        </a:p>
      </dgm:t>
    </dgm:pt>
    <dgm:pt modelId="{F83D6586-6EA7-4028-8F77-4841BC5EF2A7}">
      <dgm:prSet custT="1"/>
      <dgm:spPr/>
      <dgm:t>
        <a:bodyPr/>
        <a:lstStyle/>
        <a:p>
          <a:r>
            <a:rPr lang="en-US" sz="1400" b="1" dirty="0"/>
            <a:t>Clarify what they want help with.</a:t>
          </a:r>
          <a:endParaRPr lang="en-US" sz="1400" dirty="0"/>
        </a:p>
      </dgm:t>
    </dgm:pt>
    <dgm:pt modelId="{48EDAE50-19E8-4BFC-BA0F-23C4AE77E893}" type="parTrans" cxnId="{7AA1B2A9-3C0A-4D97-AC35-94F5556196BA}">
      <dgm:prSet/>
      <dgm:spPr/>
      <dgm:t>
        <a:bodyPr/>
        <a:lstStyle/>
        <a:p>
          <a:endParaRPr lang="en-US"/>
        </a:p>
      </dgm:t>
    </dgm:pt>
    <dgm:pt modelId="{5B270654-BCF1-413B-833B-73DFD9911D25}" type="sibTrans" cxnId="{7AA1B2A9-3C0A-4D97-AC35-94F5556196BA}">
      <dgm:prSet/>
      <dgm:spPr/>
      <dgm:t>
        <a:bodyPr/>
        <a:lstStyle/>
        <a:p>
          <a:endParaRPr lang="en-US"/>
        </a:p>
      </dgm:t>
    </dgm:pt>
    <dgm:pt modelId="{8ACEAD78-853F-4DF1-B2FF-420DD0CE302B}">
      <dgm:prSet/>
      <dgm:spPr/>
      <dgm:t>
        <a:bodyPr/>
        <a:lstStyle/>
        <a:p>
          <a:r>
            <a:rPr lang="en-US" dirty="0"/>
            <a:t>Educate</a:t>
          </a:r>
        </a:p>
      </dgm:t>
    </dgm:pt>
    <dgm:pt modelId="{82546B53-AD4A-4E0D-9C8D-DBD8C446EBCE}" type="parTrans" cxnId="{7AB6BEC2-DFB2-4254-9898-FDA8720BC71B}">
      <dgm:prSet/>
      <dgm:spPr/>
      <dgm:t>
        <a:bodyPr/>
        <a:lstStyle/>
        <a:p>
          <a:endParaRPr lang="en-US"/>
        </a:p>
      </dgm:t>
    </dgm:pt>
    <dgm:pt modelId="{1CAD404F-2C5F-41BB-8ADF-3C555B8E7472}" type="sibTrans" cxnId="{7AB6BEC2-DFB2-4254-9898-FDA8720BC71B}">
      <dgm:prSet/>
      <dgm:spPr/>
      <dgm:t>
        <a:bodyPr/>
        <a:lstStyle/>
        <a:p>
          <a:endParaRPr lang="en-US"/>
        </a:p>
      </dgm:t>
    </dgm:pt>
    <dgm:pt modelId="{F3D5E132-3247-4C15-999D-7BC610DEBBFC}">
      <dgm:prSet custT="1"/>
      <dgm:spPr/>
      <dgm:t>
        <a:bodyPr/>
        <a:lstStyle/>
        <a:p>
          <a:r>
            <a:rPr lang="en-US" sz="1400" b="1" dirty="0"/>
            <a:t>Ask if you can offer help or information.</a:t>
          </a:r>
        </a:p>
        <a:p>
          <a:r>
            <a:rPr lang="en-US" sz="1400" b="1" dirty="0"/>
            <a:t>“I’d like to offer some tips I’ve heard work well for other parents, can I share those with you?”</a:t>
          </a:r>
          <a:endParaRPr lang="en-US" sz="1400" dirty="0"/>
        </a:p>
      </dgm:t>
    </dgm:pt>
    <dgm:pt modelId="{A34DC5AD-0982-4B45-936D-D311F575B418}" type="parTrans" cxnId="{F794CE1E-3A15-40A1-9A5E-EAAEFB99B26E}">
      <dgm:prSet/>
      <dgm:spPr/>
      <dgm:t>
        <a:bodyPr/>
        <a:lstStyle/>
        <a:p>
          <a:endParaRPr lang="en-US"/>
        </a:p>
      </dgm:t>
    </dgm:pt>
    <dgm:pt modelId="{FB975758-B63C-4CDB-83F0-4E5B0F2FD1EE}" type="sibTrans" cxnId="{F794CE1E-3A15-40A1-9A5E-EAAEFB99B26E}">
      <dgm:prSet/>
      <dgm:spPr/>
      <dgm:t>
        <a:bodyPr/>
        <a:lstStyle/>
        <a:p>
          <a:endParaRPr lang="en-US"/>
        </a:p>
      </dgm:t>
    </dgm:pt>
    <dgm:pt modelId="{E19FBA33-E03F-461B-B1D8-FADD64367E77}">
      <dgm:prSet/>
      <dgm:spPr/>
      <dgm:t>
        <a:bodyPr/>
        <a:lstStyle/>
        <a:p>
          <a:r>
            <a:rPr lang="en-US" dirty="0"/>
            <a:t>Help</a:t>
          </a:r>
        </a:p>
      </dgm:t>
    </dgm:pt>
    <dgm:pt modelId="{53BF8CB1-EE05-463A-98FD-AF6200AC7734}" type="parTrans" cxnId="{3C0952BE-8300-4D5F-B176-85FBB31E4927}">
      <dgm:prSet/>
      <dgm:spPr/>
      <dgm:t>
        <a:bodyPr/>
        <a:lstStyle/>
        <a:p>
          <a:endParaRPr lang="en-US"/>
        </a:p>
      </dgm:t>
    </dgm:pt>
    <dgm:pt modelId="{311880A3-5232-4B43-868C-F563FAE9F8F7}" type="sibTrans" cxnId="{3C0952BE-8300-4D5F-B176-85FBB31E4927}">
      <dgm:prSet/>
      <dgm:spPr/>
      <dgm:t>
        <a:bodyPr/>
        <a:lstStyle/>
        <a:p>
          <a:endParaRPr lang="en-US"/>
        </a:p>
      </dgm:t>
    </dgm:pt>
    <dgm:pt modelId="{5DA5DD4A-94CE-4B73-A74F-8930DD8AAEBA}">
      <dgm:prSet custT="1"/>
      <dgm:spPr/>
      <dgm:t>
        <a:bodyPr/>
        <a:lstStyle/>
        <a:p>
          <a:r>
            <a:rPr lang="en-US" sz="1400" b="1" dirty="0"/>
            <a:t>Help support their goals.</a:t>
          </a:r>
        </a:p>
        <a:p>
          <a:r>
            <a:rPr lang="en-US" sz="1400" b="1" dirty="0"/>
            <a:t>“Are there other resources that would be helpful?</a:t>
          </a:r>
        </a:p>
      </dgm:t>
    </dgm:pt>
    <dgm:pt modelId="{E1BAF522-EA23-476B-ACD7-F1A35AF12DB4}" type="parTrans" cxnId="{FF74A960-E046-47CE-A483-7551BBF98E99}">
      <dgm:prSet/>
      <dgm:spPr/>
      <dgm:t>
        <a:bodyPr/>
        <a:lstStyle/>
        <a:p>
          <a:endParaRPr lang="en-US"/>
        </a:p>
      </dgm:t>
    </dgm:pt>
    <dgm:pt modelId="{F818FCF9-1AE5-4FF1-B427-338F86BDEB0C}" type="sibTrans" cxnId="{FF74A960-E046-47CE-A483-7551BBF98E99}">
      <dgm:prSet/>
      <dgm:spPr/>
      <dgm:t>
        <a:bodyPr/>
        <a:lstStyle/>
        <a:p>
          <a:endParaRPr lang="en-US"/>
        </a:p>
      </dgm:t>
    </dgm:pt>
    <dgm:pt modelId="{EEFBBFD8-AB8B-4A73-81BB-BC19B14CDBA7}">
      <dgm:prSet custT="1"/>
      <dgm:spPr/>
      <dgm:t>
        <a:bodyPr/>
        <a:lstStyle/>
        <a:p>
          <a:r>
            <a:rPr lang="en-US" sz="1400" b="1" dirty="0"/>
            <a:t>“If you had all the support you needed, how do you imagine breastfeeding going for you?”</a:t>
          </a:r>
        </a:p>
      </dgm:t>
    </dgm:pt>
    <dgm:pt modelId="{9A29F118-FA25-4B7B-9BDF-AB62191B52E2}" type="parTrans" cxnId="{D14194EC-C475-470F-A32B-EA4CD7040D46}">
      <dgm:prSet/>
      <dgm:spPr/>
      <dgm:t>
        <a:bodyPr/>
        <a:lstStyle/>
        <a:p>
          <a:endParaRPr lang="en-US"/>
        </a:p>
      </dgm:t>
    </dgm:pt>
    <dgm:pt modelId="{8C3DD0BC-D12A-4DEF-B9CF-4B6A3835F787}" type="sibTrans" cxnId="{D14194EC-C475-470F-A32B-EA4CD7040D46}">
      <dgm:prSet/>
      <dgm:spPr/>
      <dgm:t>
        <a:bodyPr/>
        <a:lstStyle/>
        <a:p>
          <a:endParaRPr lang="en-US"/>
        </a:p>
      </dgm:t>
    </dgm:pt>
    <dgm:pt modelId="{AAEC71D7-FEE4-4478-96C0-B5EC6DD17FE8}">
      <dgm:prSet custT="1"/>
      <dgm:spPr/>
      <dgm:t>
        <a:bodyPr/>
        <a:lstStyle/>
        <a:p>
          <a:r>
            <a:rPr lang="en-US" sz="1400" b="1" dirty="0"/>
            <a:t>“You’d like help figuring out how to continue breastfeeding when you return to work?”</a:t>
          </a:r>
        </a:p>
      </dgm:t>
    </dgm:pt>
    <dgm:pt modelId="{02DA5FC3-1529-4935-87F6-9CD468103BE9}" type="parTrans" cxnId="{3B098916-A0FE-45D8-A813-61D3A689E020}">
      <dgm:prSet/>
      <dgm:spPr/>
      <dgm:t>
        <a:bodyPr/>
        <a:lstStyle/>
        <a:p>
          <a:endParaRPr lang="en-US"/>
        </a:p>
      </dgm:t>
    </dgm:pt>
    <dgm:pt modelId="{F269F663-9A8A-422E-9A6A-61369EC983A2}" type="sibTrans" cxnId="{3B098916-A0FE-45D8-A813-61D3A689E020}">
      <dgm:prSet/>
      <dgm:spPr/>
      <dgm:t>
        <a:bodyPr/>
        <a:lstStyle/>
        <a:p>
          <a:endParaRPr lang="en-US"/>
        </a:p>
      </dgm:t>
    </dgm:pt>
    <dgm:pt modelId="{A6466C1A-94CA-41B8-A7A8-E9323FC82144}" type="pres">
      <dgm:prSet presAssocID="{8D31F69E-9A79-4C0B-821D-F75E15B58B48}" presName="Name0" presStyleCnt="0">
        <dgm:presLayoutVars>
          <dgm:dir/>
          <dgm:animLvl val="lvl"/>
          <dgm:resizeHandles val="exact"/>
        </dgm:presLayoutVars>
      </dgm:prSet>
      <dgm:spPr/>
    </dgm:pt>
    <dgm:pt modelId="{552FB6FB-B31A-4753-989D-AFD7BA3E1B7A}" type="pres">
      <dgm:prSet presAssocID="{E19FBA33-E03F-461B-B1D8-FADD64367E77}" presName="boxAndChildren" presStyleCnt="0"/>
      <dgm:spPr/>
    </dgm:pt>
    <dgm:pt modelId="{308D1292-579F-4553-8346-E0301C0039B6}" type="pres">
      <dgm:prSet presAssocID="{E19FBA33-E03F-461B-B1D8-FADD64367E77}" presName="parentTextBox" presStyleLbl="alignNode1" presStyleIdx="0" presStyleCnt="4"/>
      <dgm:spPr/>
    </dgm:pt>
    <dgm:pt modelId="{4CC0E1E5-29F8-4358-8FFC-1A9D958488EB}" type="pres">
      <dgm:prSet presAssocID="{E19FBA33-E03F-461B-B1D8-FADD64367E77}" presName="descendantBox" presStyleLbl="bgAccFollowNode1" presStyleIdx="0" presStyleCnt="4"/>
      <dgm:spPr/>
    </dgm:pt>
    <dgm:pt modelId="{1D7FA7A7-A73E-4B96-A2B3-BAABF4E2DDB0}" type="pres">
      <dgm:prSet presAssocID="{1CAD404F-2C5F-41BB-8ADF-3C555B8E7472}" presName="sp" presStyleCnt="0"/>
      <dgm:spPr/>
    </dgm:pt>
    <dgm:pt modelId="{57AC8597-A86B-42A4-8745-5DAA2FAE96A2}" type="pres">
      <dgm:prSet presAssocID="{8ACEAD78-853F-4DF1-B2FF-420DD0CE302B}" presName="arrowAndChildren" presStyleCnt="0"/>
      <dgm:spPr/>
    </dgm:pt>
    <dgm:pt modelId="{DFBE6B6F-04BF-4185-A1EE-43EDD78F7500}" type="pres">
      <dgm:prSet presAssocID="{8ACEAD78-853F-4DF1-B2FF-420DD0CE302B}" presName="parentTextArrow" presStyleLbl="node1" presStyleIdx="0" presStyleCnt="0"/>
      <dgm:spPr/>
    </dgm:pt>
    <dgm:pt modelId="{C6813869-2CFA-4BAB-B824-F749B914E85C}" type="pres">
      <dgm:prSet presAssocID="{8ACEAD78-853F-4DF1-B2FF-420DD0CE302B}" presName="arrow" presStyleLbl="alignNode1" presStyleIdx="1" presStyleCnt="4"/>
      <dgm:spPr/>
    </dgm:pt>
    <dgm:pt modelId="{B0E9C8BC-B1D8-4EE8-8DF7-B397909D042D}" type="pres">
      <dgm:prSet presAssocID="{8ACEAD78-853F-4DF1-B2FF-420DD0CE302B}" presName="descendantArrow" presStyleLbl="bgAccFollowNode1" presStyleIdx="1" presStyleCnt="4"/>
      <dgm:spPr/>
    </dgm:pt>
    <dgm:pt modelId="{DC646A70-04DD-472E-9153-87AD4FB35214}" type="pres">
      <dgm:prSet presAssocID="{6D72AB97-987E-45EF-AD50-019EC1677740}" presName="sp" presStyleCnt="0"/>
      <dgm:spPr/>
    </dgm:pt>
    <dgm:pt modelId="{C5233B6A-D956-45A2-896C-46B8821B214B}" type="pres">
      <dgm:prSet presAssocID="{06DDAF08-982C-46FB-8E46-A3135B260B94}" presName="arrowAndChildren" presStyleCnt="0"/>
      <dgm:spPr/>
    </dgm:pt>
    <dgm:pt modelId="{64C5C07A-FF84-469A-8E48-1BDF065CAD68}" type="pres">
      <dgm:prSet presAssocID="{06DDAF08-982C-46FB-8E46-A3135B260B94}" presName="parentTextArrow" presStyleLbl="node1" presStyleIdx="0" presStyleCnt="0"/>
      <dgm:spPr/>
    </dgm:pt>
    <dgm:pt modelId="{B517EDF3-167B-4C7A-894A-AD6BE20B373B}" type="pres">
      <dgm:prSet presAssocID="{06DDAF08-982C-46FB-8E46-A3135B260B94}" presName="arrow" presStyleLbl="alignNode1" presStyleIdx="2" presStyleCnt="4"/>
      <dgm:spPr/>
    </dgm:pt>
    <dgm:pt modelId="{D594FEB9-6BEA-49B5-9DF0-3F1F5D074ED6}" type="pres">
      <dgm:prSet presAssocID="{06DDAF08-982C-46FB-8E46-A3135B260B94}" presName="descendantArrow" presStyleLbl="bgAccFollowNode1" presStyleIdx="2" presStyleCnt="4"/>
      <dgm:spPr/>
    </dgm:pt>
    <dgm:pt modelId="{0FFCE35E-3489-4158-AE21-BF140FBF7EBA}" type="pres">
      <dgm:prSet presAssocID="{524EF1E2-0F10-4053-82AF-62719BBF3E70}" presName="sp" presStyleCnt="0"/>
      <dgm:spPr/>
    </dgm:pt>
    <dgm:pt modelId="{8F5197BF-8F36-4E43-9D05-5C686E8966C7}" type="pres">
      <dgm:prSet presAssocID="{32A50BF5-9349-4951-8C02-22F5F73828D4}" presName="arrowAndChildren" presStyleCnt="0"/>
      <dgm:spPr/>
    </dgm:pt>
    <dgm:pt modelId="{CC0F1E97-93F1-48E7-A38C-1F425C6718E0}" type="pres">
      <dgm:prSet presAssocID="{32A50BF5-9349-4951-8C02-22F5F73828D4}" presName="parentTextArrow" presStyleLbl="node1" presStyleIdx="0" presStyleCnt="0"/>
      <dgm:spPr/>
    </dgm:pt>
    <dgm:pt modelId="{391C1401-46E0-4ABE-BE04-3B0307E3FE60}" type="pres">
      <dgm:prSet presAssocID="{32A50BF5-9349-4951-8C02-22F5F73828D4}" presName="arrow" presStyleLbl="alignNode1" presStyleIdx="3" presStyleCnt="4"/>
      <dgm:spPr/>
    </dgm:pt>
    <dgm:pt modelId="{88FD20EB-EE14-48B0-B415-2054D71C8199}" type="pres">
      <dgm:prSet presAssocID="{32A50BF5-9349-4951-8C02-22F5F73828D4}" presName="descendantArrow" presStyleLbl="bgAccFollowNode1" presStyleIdx="3" presStyleCnt="4"/>
      <dgm:spPr/>
    </dgm:pt>
  </dgm:ptLst>
  <dgm:cxnLst>
    <dgm:cxn modelId="{7FF14D09-ED7D-4F28-814D-6F150F394003}" type="presOf" srcId="{F3D5E132-3247-4C15-999D-7BC610DEBBFC}" destId="{B0E9C8BC-B1D8-4EE8-8DF7-B397909D042D}" srcOrd="0" destOrd="0" presId="urn:microsoft.com/office/officeart/2016/7/layout/VerticalDownArrowProcess"/>
    <dgm:cxn modelId="{3B098916-A0FE-45D8-A813-61D3A689E020}" srcId="{06DDAF08-982C-46FB-8E46-A3135B260B94}" destId="{AAEC71D7-FEE4-4478-96C0-B5EC6DD17FE8}" srcOrd="1" destOrd="0" parTransId="{02DA5FC3-1529-4935-87F6-9CD468103BE9}" sibTransId="{F269F663-9A8A-422E-9A6A-61369EC983A2}"/>
    <dgm:cxn modelId="{7030D41D-55A6-4D98-8780-AA7A42E27E9E}" srcId="{8D31F69E-9A79-4C0B-821D-F75E15B58B48}" destId="{06DDAF08-982C-46FB-8E46-A3135B260B94}" srcOrd="1" destOrd="0" parTransId="{234EA7D7-0BBC-4E10-AFDE-18B52C3AAE15}" sibTransId="{6D72AB97-987E-45EF-AD50-019EC1677740}"/>
    <dgm:cxn modelId="{F794CE1E-3A15-40A1-9A5E-EAAEFB99B26E}" srcId="{8ACEAD78-853F-4DF1-B2FF-420DD0CE302B}" destId="{F3D5E132-3247-4C15-999D-7BC610DEBBFC}" srcOrd="0" destOrd="0" parTransId="{A34DC5AD-0982-4B45-936D-D311F575B418}" sibTransId="{FB975758-B63C-4CDB-83F0-4E5B0F2FD1EE}"/>
    <dgm:cxn modelId="{05D4073F-CF52-4034-BF63-B158A324FC64}" type="presOf" srcId="{E19FBA33-E03F-461B-B1D8-FADD64367E77}" destId="{308D1292-579F-4553-8346-E0301C0039B6}" srcOrd="0" destOrd="0" presId="urn:microsoft.com/office/officeart/2016/7/layout/VerticalDownArrowProcess"/>
    <dgm:cxn modelId="{A3A2695D-37C8-456E-AF1B-E453792EEC13}" srcId="{32A50BF5-9349-4951-8C02-22F5F73828D4}" destId="{2F4F6425-BDFB-4C81-B673-1CBE8CFDA0BF}" srcOrd="0" destOrd="0" parTransId="{71E78952-128D-4DA9-9D02-80C717D826A8}" sibTransId="{BED0FA02-A104-4F29-B475-0E97D5937A0D}"/>
    <dgm:cxn modelId="{FF74A960-E046-47CE-A483-7551BBF98E99}" srcId="{E19FBA33-E03F-461B-B1D8-FADD64367E77}" destId="{5DA5DD4A-94CE-4B73-A74F-8930DD8AAEBA}" srcOrd="0" destOrd="0" parTransId="{E1BAF522-EA23-476B-ACD7-F1A35AF12DB4}" sibTransId="{F818FCF9-1AE5-4FF1-B427-338F86BDEB0C}"/>
    <dgm:cxn modelId="{DDB06167-A0A0-43FF-BC81-2B10F6DC354C}" type="presOf" srcId="{AAEC71D7-FEE4-4478-96C0-B5EC6DD17FE8}" destId="{D594FEB9-6BEA-49B5-9DF0-3F1F5D074ED6}" srcOrd="0" destOrd="1" presId="urn:microsoft.com/office/officeart/2016/7/layout/VerticalDownArrowProcess"/>
    <dgm:cxn modelId="{DBCD8B6A-85D8-4297-B672-CFF2CE47D5FB}" type="presOf" srcId="{06DDAF08-982C-46FB-8E46-A3135B260B94}" destId="{64C5C07A-FF84-469A-8E48-1BDF065CAD68}" srcOrd="0" destOrd="0" presId="urn:microsoft.com/office/officeart/2016/7/layout/VerticalDownArrowProcess"/>
    <dgm:cxn modelId="{965FCE4E-1FDC-4D9E-8699-565ECC3CF848}" type="presOf" srcId="{5DA5DD4A-94CE-4B73-A74F-8930DD8AAEBA}" destId="{4CC0E1E5-29F8-4358-8FFC-1A9D958488EB}" srcOrd="0" destOrd="0" presId="urn:microsoft.com/office/officeart/2016/7/layout/VerticalDownArrowProcess"/>
    <dgm:cxn modelId="{741FD473-1AE1-4908-AEB7-FF3CDEBBA76D}" type="presOf" srcId="{EEFBBFD8-AB8B-4A73-81BB-BC19B14CDBA7}" destId="{88FD20EB-EE14-48B0-B415-2054D71C8199}" srcOrd="0" destOrd="1" presId="urn:microsoft.com/office/officeart/2016/7/layout/VerticalDownArrowProcess"/>
    <dgm:cxn modelId="{11F61E7C-CDA4-4174-BDEC-DC0BF61339AE}" type="presOf" srcId="{8ACEAD78-853F-4DF1-B2FF-420DD0CE302B}" destId="{C6813869-2CFA-4BAB-B824-F749B914E85C}" srcOrd="1" destOrd="0" presId="urn:microsoft.com/office/officeart/2016/7/layout/VerticalDownArrowProcess"/>
    <dgm:cxn modelId="{64920B85-EE0D-4A9F-943B-B92C614753DC}" type="presOf" srcId="{F83D6586-6EA7-4028-8F77-4841BC5EF2A7}" destId="{D594FEB9-6BEA-49B5-9DF0-3F1F5D074ED6}" srcOrd="0" destOrd="0" presId="urn:microsoft.com/office/officeart/2016/7/layout/VerticalDownArrowProcess"/>
    <dgm:cxn modelId="{13D37A8C-EB8A-4D34-8400-BA6CF7DCB811}" type="presOf" srcId="{32A50BF5-9349-4951-8C02-22F5F73828D4}" destId="{CC0F1E97-93F1-48E7-A38C-1F425C6718E0}" srcOrd="0" destOrd="0" presId="urn:microsoft.com/office/officeart/2016/7/layout/VerticalDownArrowProcess"/>
    <dgm:cxn modelId="{7D97E49B-6996-484D-958E-0FBC7C8607E8}" type="presOf" srcId="{8D31F69E-9A79-4C0B-821D-F75E15B58B48}" destId="{A6466C1A-94CA-41B8-A7A8-E9323FC82144}" srcOrd="0" destOrd="0" presId="urn:microsoft.com/office/officeart/2016/7/layout/VerticalDownArrowProcess"/>
    <dgm:cxn modelId="{9826CDA8-AEA6-41E6-83A7-DA1DE79AA7FF}" type="presOf" srcId="{8ACEAD78-853F-4DF1-B2FF-420DD0CE302B}" destId="{DFBE6B6F-04BF-4185-A1EE-43EDD78F7500}" srcOrd="0" destOrd="0" presId="urn:microsoft.com/office/officeart/2016/7/layout/VerticalDownArrowProcess"/>
    <dgm:cxn modelId="{7AA1B2A9-3C0A-4D97-AC35-94F5556196BA}" srcId="{06DDAF08-982C-46FB-8E46-A3135B260B94}" destId="{F83D6586-6EA7-4028-8F77-4841BC5EF2A7}" srcOrd="0" destOrd="0" parTransId="{48EDAE50-19E8-4BFC-BA0F-23C4AE77E893}" sibTransId="{5B270654-BCF1-413B-833B-73DFD9911D25}"/>
    <dgm:cxn modelId="{27F9A0AC-FC61-47CF-8BDE-262AE38BD8FA}" type="presOf" srcId="{06DDAF08-982C-46FB-8E46-A3135B260B94}" destId="{B517EDF3-167B-4C7A-894A-AD6BE20B373B}" srcOrd="1" destOrd="0" presId="urn:microsoft.com/office/officeart/2016/7/layout/VerticalDownArrowProcess"/>
    <dgm:cxn modelId="{B31825B0-5086-4134-B73E-C6AEC21EAAF2}" srcId="{8D31F69E-9A79-4C0B-821D-F75E15B58B48}" destId="{32A50BF5-9349-4951-8C02-22F5F73828D4}" srcOrd="0" destOrd="0" parTransId="{32B4A137-DEE4-4084-8490-2329EA03E6D8}" sibTransId="{524EF1E2-0F10-4053-82AF-62719BBF3E70}"/>
    <dgm:cxn modelId="{3C0952BE-8300-4D5F-B176-85FBB31E4927}" srcId="{8D31F69E-9A79-4C0B-821D-F75E15B58B48}" destId="{E19FBA33-E03F-461B-B1D8-FADD64367E77}" srcOrd="3" destOrd="0" parTransId="{53BF8CB1-EE05-463A-98FD-AF6200AC7734}" sibTransId="{311880A3-5232-4B43-868C-F563FAE9F8F7}"/>
    <dgm:cxn modelId="{264932BF-D515-4247-B121-349D45046EE9}" type="presOf" srcId="{32A50BF5-9349-4951-8C02-22F5F73828D4}" destId="{391C1401-46E0-4ABE-BE04-3B0307E3FE60}" srcOrd="1" destOrd="0" presId="urn:microsoft.com/office/officeart/2016/7/layout/VerticalDownArrowProcess"/>
    <dgm:cxn modelId="{7AB6BEC2-DFB2-4254-9898-FDA8720BC71B}" srcId="{8D31F69E-9A79-4C0B-821D-F75E15B58B48}" destId="{8ACEAD78-853F-4DF1-B2FF-420DD0CE302B}" srcOrd="2" destOrd="0" parTransId="{82546B53-AD4A-4E0D-9C8D-DBD8C446EBCE}" sibTransId="{1CAD404F-2C5F-41BB-8ADF-3C555B8E7472}"/>
    <dgm:cxn modelId="{D14194EC-C475-470F-A32B-EA4CD7040D46}" srcId="{32A50BF5-9349-4951-8C02-22F5F73828D4}" destId="{EEFBBFD8-AB8B-4A73-81BB-BC19B14CDBA7}" srcOrd="1" destOrd="0" parTransId="{9A29F118-FA25-4B7B-9BDF-AB62191B52E2}" sibTransId="{8C3DD0BC-D12A-4DEF-B9CF-4B6A3835F787}"/>
    <dgm:cxn modelId="{31349BEF-5CFB-4498-83B4-C395E3E4CAA9}" type="presOf" srcId="{2F4F6425-BDFB-4C81-B673-1CBE8CFDA0BF}" destId="{88FD20EB-EE14-48B0-B415-2054D71C8199}" srcOrd="0" destOrd="0" presId="urn:microsoft.com/office/officeart/2016/7/layout/VerticalDownArrowProcess"/>
    <dgm:cxn modelId="{3978A366-B838-4733-846F-4DACECBC7631}" type="presParOf" srcId="{A6466C1A-94CA-41B8-A7A8-E9323FC82144}" destId="{552FB6FB-B31A-4753-989D-AFD7BA3E1B7A}" srcOrd="0" destOrd="0" presId="urn:microsoft.com/office/officeart/2016/7/layout/VerticalDownArrowProcess"/>
    <dgm:cxn modelId="{84D2E789-A03E-43F5-9851-76512DBA94FD}" type="presParOf" srcId="{552FB6FB-B31A-4753-989D-AFD7BA3E1B7A}" destId="{308D1292-579F-4553-8346-E0301C0039B6}" srcOrd="0" destOrd="0" presId="urn:microsoft.com/office/officeart/2016/7/layout/VerticalDownArrowProcess"/>
    <dgm:cxn modelId="{5621A5C9-908E-4180-9CA4-6586D01AE9E8}" type="presParOf" srcId="{552FB6FB-B31A-4753-989D-AFD7BA3E1B7A}" destId="{4CC0E1E5-29F8-4358-8FFC-1A9D958488EB}" srcOrd="1" destOrd="0" presId="urn:microsoft.com/office/officeart/2016/7/layout/VerticalDownArrowProcess"/>
    <dgm:cxn modelId="{8629C1DC-0A2F-4F80-AC88-AE7407C77777}" type="presParOf" srcId="{A6466C1A-94CA-41B8-A7A8-E9323FC82144}" destId="{1D7FA7A7-A73E-4B96-A2B3-BAABF4E2DDB0}" srcOrd="1" destOrd="0" presId="urn:microsoft.com/office/officeart/2016/7/layout/VerticalDownArrowProcess"/>
    <dgm:cxn modelId="{99CE768B-896E-4B1F-9CAC-E139EB3BA27E}" type="presParOf" srcId="{A6466C1A-94CA-41B8-A7A8-E9323FC82144}" destId="{57AC8597-A86B-42A4-8745-5DAA2FAE96A2}" srcOrd="2" destOrd="0" presId="urn:microsoft.com/office/officeart/2016/7/layout/VerticalDownArrowProcess"/>
    <dgm:cxn modelId="{BC5BA7D5-BFCC-4AA0-B54B-69F3F28DB225}" type="presParOf" srcId="{57AC8597-A86B-42A4-8745-5DAA2FAE96A2}" destId="{DFBE6B6F-04BF-4185-A1EE-43EDD78F7500}" srcOrd="0" destOrd="0" presId="urn:microsoft.com/office/officeart/2016/7/layout/VerticalDownArrowProcess"/>
    <dgm:cxn modelId="{3AABA8BC-2C95-43AA-8621-B31E982993EF}" type="presParOf" srcId="{57AC8597-A86B-42A4-8745-5DAA2FAE96A2}" destId="{C6813869-2CFA-4BAB-B824-F749B914E85C}" srcOrd="1" destOrd="0" presId="urn:microsoft.com/office/officeart/2016/7/layout/VerticalDownArrowProcess"/>
    <dgm:cxn modelId="{CEC0AE9A-9EF9-4520-96B0-5D492BF40C85}" type="presParOf" srcId="{57AC8597-A86B-42A4-8745-5DAA2FAE96A2}" destId="{B0E9C8BC-B1D8-4EE8-8DF7-B397909D042D}" srcOrd="2" destOrd="0" presId="urn:microsoft.com/office/officeart/2016/7/layout/VerticalDownArrowProcess"/>
    <dgm:cxn modelId="{16A6B863-5DB6-456A-A0BE-C17E58F8778B}" type="presParOf" srcId="{A6466C1A-94CA-41B8-A7A8-E9323FC82144}" destId="{DC646A70-04DD-472E-9153-87AD4FB35214}" srcOrd="3" destOrd="0" presId="urn:microsoft.com/office/officeart/2016/7/layout/VerticalDownArrowProcess"/>
    <dgm:cxn modelId="{994F1A21-13A9-41CE-B28E-50F348C4EE48}" type="presParOf" srcId="{A6466C1A-94CA-41B8-A7A8-E9323FC82144}" destId="{C5233B6A-D956-45A2-896C-46B8821B214B}" srcOrd="4" destOrd="0" presId="urn:microsoft.com/office/officeart/2016/7/layout/VerticalDownArrowProcess"/>
    <dgm:cxn modelId="{10581F06-5390-4E55-A4FA-34BAF74DF2BC}" type="presParOf" srcId="{C5233B6A-D956-45A2-896C-46B8821B214B}" destId="{64C5C07A-FF84-469A-8E48-1BDF065CAD68}" srcOrd="0" destOrd="0" presId="urn:microsoft.com/office/officeart/2016/7/layout/VerticalDownArrowProcess"/>
    <dgm:cxn modelId="{67DC3C7B-AA26-41DC-8F6E-863F1D99CF7C}" type="presParOf" srcId="{C5233B6A-D956-45A2-896C-46B8821B214B}" destId="{B517EDF3-167B-4C7A-894A-AD6BE20B373B}" srcOrd="1" destOrd="0" presId="urn:microsoft.com/office/officeart/2016/7/layout/VerticalDownArrowProcess"/>
    <dgm:cxn modelId="{7FB8BCA8-3DD7-420D-8740-2A743051B5E1}" type="presParOf" srcId="{C5233B6A-D956-45A2-896C-46B8821B214B}" destId="{D594FEB9-6BEA-49B5-9DF0-3F1F5D074ED6}" srcOrd="2" destOrd="0" presId="urn:microsoft.com/office/officeart/2016/7/layout/VerticalDownArrowProcess"/>
    <dgm:cxn modelId="{78D60B99-3DFE-4E38-A094-0C3E88DD9954}" type="presParOf" srcId="{A6466C1A-94CA-41B8-A7A8-E9323FC82144}" destId="{0FFCE35E-3489-4158-AE21-BF140FBF7EBA}" srcOrd="5" destOrd="0" presId="urn:microsoft.com/office/officeart/2016/7/layout/VerticalDownArrowProcess"/>
    <dgm:cxn modelId="{1F633C25-36ED-4E81-A700-75980A114FE4}" type="presParOf" srcId="{A6466C1A-94CA-41B8-A7A8-E9323FC82144}" destId="{8F5197BF-8F36-4E43-9D05-5C686E8966C7}" srcOrd="6" destOrd="0" presId="urn:microsoft.com/office/officeart/2016/7/layout/VerticalDownArrowProcess"/>
    <dgm:cxn modelId="{7F6E1512-86C6-4962-80C0-D6A3FE443CA7}" type="presParOf" srcId="{8F5197BF-8F36-4E43-9D05-5C686E8966C7}" destId="{CC0F1E97-93F1-48E7-A38C-1F425C6718E0}" srcOrd="0" destOrd="0" presId="urn:microsoft.com/office/officeart/2016/7/layout/VerticalDownArrowProcess"/>
    <dgm:cxn modelId="{B0F059A7-8D93-4BC3-BD8C-546AA7938277}" type="presParOf" srcId="{8F5197BF-8F36-4E43-9D05-5C686E8966C7}" destId="{391C1401-46E0-4ABE-BE04-3B0307E3FE60}" srcOrd="1" destOrd="0" presId="urn:microsoft.com/office/officeart/2016/7/layout/VerticalDownArrowProcess"/>
    <dgm:cxn modelId="{1992578D-C1B3-4320-8B6C-3667299C2983}" type="presParOf" srcId="{8F5197BF-8F36-4E43-9D05-5C686E8966C7}" destId="{88FD20EB-EE14-48B0-B415-2054D71C8199}"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169819-1457-4CF2-97CD-E3AE5F243DB7}"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5E739BF6-7B01-4823-9B9E-86404B6BF324}">
      <dgm:prSet custT="1"/>
      <dgm:spPr/>
      <dgm:t>
        <a:bodyPr/>
        <a:lstStyle/>
        <a:p>
          <a:r>
            <a:rPr lang="en-US" sz="1600" dirty="0"/>
            <a:t>We recognize that each family is unique.</a:t>
          </a:r>
        </a:p>
      </dgm:t>
    </dgm:pt>
    <dgm:pt modelId="{A1D2332D-8E60-47BD-A5B5-009948B6446A}" type="parTrans" cxnId="{7A3A54CF-6654-4FA9-8C81-1E8ECA9510AC}">
      <dgm:prSet/>
      <dgm:spPr/>
      <dgm:t>
        <a:bodyPr/>
        <a:lstStyle/>
        <a:p>
          <a:endParaRPr lang="en-US"/>
        </a:p>
      </dgm:t>
    </dgm:pt>
    <dgm:pt modelId="{E16A5BCB-DD0F-4170-9D58-7E2DD5B7A82B}" type="sibTrans" cxnId="{7A3A54CF-6654-4FA9-8C81-1E8ECA9510AC}">
      <dgm:prSet/>
      <dgm:spPr/>
      <dgm:t>
        <a:bodyPr/>
        <a:lstStyle/>
        <a:p>
          <a:endParaRPr lang="en-US"/>
        </a:p>
      </dgm:t>
    </dgm:pt>
    <dgm:pt modelId="{7225A835-B397-4A7B-9E5B-DFD32BEE9F0B}">
      <dgm:prSet custT="1"/>
      <dgm:spPr/>
      <dgm:t>
        <a:bodyPr/>
        <a:lstStyle/>
        <a:p>
          <a:r>
            <a:rPr lang="en-US" sz="1600" dirty="0"/>
            <a:t>We acknowledge their strengths and applaud their efforts.</a:t>
          </a:r>
        </a:p>
      </dgm:t>
    </dgm:pt>
    <dgm:pt modelId="{3443E7E6-820B-4E78-A04A-73E6C012605D}" type="parTrans" cxnId="{A67DB928-9204-4386-8D3C-70D5BB738E1A}">
      <dgm:prSet/>
      <dgm:spPr/>
      <dgm:t>
        <a:bodyPr/>
        <a:lstStyle/>
        <a:p>
          <a:endParaRPr lang="en-US"/>
        </a:p>
      </dgm:t>
    </dgm:pt>
    <dgm:pt modelId="{69DD075B-3DFC-46F7-83DE-4F730C6C0DD6}" type="sibTrans" cxnId="{A67DB928-9204-4386-8D3C-70D5BB738E1A}">
      <dgm:prSet/>
      <dgm:spPr/>
      <dgm:t>
        <a:bodyPr/>
        <a:lstStyle/>
        <a:p>
          <a:endParaRPr lang="en-US"/>
        </a:p>
      </dgm:t>
    </dgm:pt>
    <dgm:pt modelId="{3CCDBF87-6087-4789-A46F-C34D873B387A}">
      <dgm:prSet custT="1"/>
      <dgm:spPr/>
      <dgm:t>
        <a:bodyPr/>
        <a:lstStyle/>
        <a:p>
          <a:r>
            <a:rPr lang="en-US" sz="1600" dirty="0"/>
            <a:t>We allow for any feeding decision to be the right decision for the family.</a:t>
          </a:r>
        </a:p>
      </dgm:t>
    </dgm:pt>
    <dgm:pt modelId="{D78D06F8-A458-4E8B-A3D5-06A460E4B922}" type="parTrans" cxnId="{27869623-9E5E-4BAC-9305-D4D2A9557C7C}">
      <dgm:prSet/>
      <dgm:spPr/>
      <dgm:t>
        <a:bodyPr/>
        <a:lstStyle/>
        <a:p>
          <a:endParaRPr lang="en-US"/>
        </a:p>
      </dgm:t>
    </dgm:pt>
    <dgm:pt modelId="{3097BB52-F2C0-4834-9976-7D8EC07F98D1}" type="sibTrans" cxnId="{27869623-9E5E-4BAC-9305-D4D2A9557C7C}">
      <dgm:prSet/>
      <dgm:spPr/>
      <dgm:t>
        <a:bodyPr/>
        <a:lstStyle/>
        <a:p>
          <a:endParaRPr lang="en-US"/>
        </a:p>
      </dgm:t>
    </dgm:pt>
    <dgm:pt modelId="{612B4F6E-1851-4B49-B1FC-9FECB5818C94}">
      <dgm:prSet custT="1"/>
      <dgm:spPr/>
      <dgm:t>
        <a:bodyPr/>
        <a:lstStyle/>
        <a:p>
          <a:r>
            <a:rPr lang="en-US" sz="1600" dirty="0"/>
            <a:t>We trust families to make decisions that are best for themselves and their families.</a:t>
          </a:r>
        </a:p>
      </dgm:t>
    </dgm:pt>
    <dgm:pt modelId="{E0FBDF73-AD97-478D-81C8-5D220105A87E}" type="parTrans" cxnId="{ED0CDA54-1921-40BE-8A1C-CA5546C778B0}">
      <dgm:prSet/>
      <dgm:spPr/>
      <dgm:t>
        <a:bodyPr/>
        <a:lstStyle/>
        <a:p>
          <a:endParaRPr lang="en-US"/>
        </a:p>
      </dgm:t>
    </dgm:pt>
    <dgm:pt modelId="{6D2E88BC-23CA-45B7-AA8F-0CE2F4B5CD7B}" type="sibTrans" cxnId="{ED0CDA54-1921-40BE-8A1C-CA5546C778B0}">
      <dgm:prSet/>
      <dgm:spPr/>
      <dgm:t>
        <a:bodyPr/>
        <a:lstStyle/>
        <a:p>
          <a:endParaRPr lang="en-US"/>
        </a:p>
      </dgm:t>
    </dgm:pt>
    <dgm:pt modelId="{0BCE0FB5-336C-41C7-9CBF-530ABCE45F63}">
      <dgm:prSet custT="1"/>
      <dgm:spPr/>
      <dgm:t>
        <a:bodyPr/>
        <a:lstStyle/>
        <a:p>
          <a:r>
            <a:rPr lang="en-US" sz="1600" dirty="0"/>
            <a:t>We help families identify why breastfeeding is important to them and explore solutions when they are faced with challenges.</a:t>
          </a:r>
        </a:p>
      </dgm:t>
    </dgm:pt>
    <dgm:pt modelId="{49CBF69F-EEF7-4127-8B89-8560E1C65C87}" type="parTrans" cxnId="{E8ECA70D-1AA6-4537-86F5-EC8CC296ABED}">
      <dgm:prSet/>
      <dgm:spPr/>
      <dgm:t>
        <a:bodyPr/>
        <a:lstStyle/>
        <a:p>
          <a:endParaRPr lang="en-US"/>
        </a:p>
      </dgm:t>
    </dgm:pt>
    <dgm:pt modelId="{58B0ECD8-71F9-42BF-B4B6-A68C604A6059}" type="sibTrans" cxnId="{E8ECA70D-1AA6-4537-86F5-EC8CC296ABED}">
      <dgm:prSet/>
      <dgm:spPr/>
      <dgm:t>
        <a:bodyPr/>
        <a:lstStyle/>
        <a:p>
          <a:endParaRPr lang="en-US"/>
        </a:p>
      </dgm:t>
    </dgm:pt>
    <dgm:pt modelId="{C1FEF37D-EDF8-4CB7-ACCB-1F931E7FEE88}" type="pres">
      <dgm:prSet presAssocID="{D3169819-1457-4CF2-97CD-E3AE5F243DB7}" presName="vert0" presStyleCnt="0">
        <dgm:presLayoutVars>
          <dgm:dir/>
          <dgm:animOne val="branch"/>
          <dgm:animLvl val="lvl"/>
        </dgm:presLayoutVars>
      </dgm:prSet>
      <dgm:spPr/>
    </dgm:pt>
    <dgm:pt modelId="{C77EBDD4-78DB-4808-A6E9-9E5F3A4BF25B}" type="pres">
      <dgm:prSet presAssocID="{5E739BF6-7B01-4823-9B9E-86404B6BF324}" presName="thickLine" presStyleLbl="alignNode1" presStyleIdx="0" presStyleCnt="5"/>
      <dgm:spPr/>
    </dgm:pt>
    <dgm:pt modelId="{BF299DD6-A4C6-4FA4-8140-E1FD43F9BA98}" type="pres">
      <dgm:prSet presAssocID="{5E739BF6-7B01-4823-9B9E-86404B6BF324}" presName="horz1" presStyleCnt="0"/>
      <dgm:spPr/>
    </dgm:pt>
    <dgm:pt modelId="{C21ABFFB-5BDC-4BE9-AD58-F75CD0B1B367}" type="pres">
      <dgm:prSet presAssocID="{5E739BF6-7B01-4823-9B9E-86404B6BF324}" presName="tx1" presStyleLbl="revTx" presStyleIdx="0" presStyleCnt="5" custScaleY="137623"/>
      <dgm:spPr/>
    </dgm:pt>
    <dgm:pt modelId="{F232D880-A1D6-47BA-B93B-2FA367B8CB10}" type="pres">
      <dgm:prSet presAssocID="{5E739BF6-7B01-4823-9B9E-86404B6BF324}" presName="vert1" presStyleCnt="0"/>
      <dgm:spPr/>
    </dgm:pt>
    <dgm:pt modelId="{68B94C27-727B-4135-A4E2-3E7F78EB85BF}" type="pres">
      <dgm:prSet presAssocID="{0BCE0FB5-336C-41C7-9CBF-530ABCE45F63}" presName="thickLine" presStyleLbl="alignNode1" presStyleIdx="1" presStyleCnt="5"/>
      <dgm:spPr/>
    </dgm:pt>
    <dgm:pt modelId="{C60B9CA3-6487-402F-8751-CD54951FD964}" type="pres">
      <dgm:prSet presAssocID="{0BCE0FB5-336C-41C7-9CBF-530ABCE45F63}" presName="horz1" presStyleCnt="0"/>
      <dgm:spPr/>
    </dgm:pt>
    <dgm:pt modelId="{F752263A-2163-4760-A8B1-548171ADBC35}" type="pres">
      <dgm:prSet presAssocID="{0BCE0FB5-336C-41C7-9CBF-530ABCE45F63}" presName="tx1" presStyleLbl="revTx" presStyleIdx="1" presStyleCnt="5" custScaleY="238449"/>
      <dgm:spPr/>
    </dgm:pt>
    <dgm:pt modelId="{E50680C4-BC5C-4CF9-A3DC-C50500DCCFB0}" type="pres">
      <dgm:prSet presAssocID="{0BCE0FB5-336C-41C7-9CBF-530ABCE45F63}" presName="vert1" presStyleCnt="0"/>
      <dgm:spPr/>
    </dgm:pt>
    <dgm:pt modelId="{E5ABDD2A-E298-4514-AE3D-E2F352D2CDF5}" type="pres">
      <dgm:prSet presAssocID="{7225A835-B397-4A7B-9E5B-DFD32BEE9F0B}" presName="thickLine" presStyleLbl="alignNode1" presStyleIdx="2" presStyleCnt="5"/>
      <dgm:spPr/>
    </dgm:pt>
    <dgm:pt modelId="{FE7EC41F-9379-4C73-98A0-89B634D72ABB}" type="pres">
      <dgm:prSet presAssocID="{7225A835-B397-4A7B-9E5B-DFD32BEE9F0B}" presName="horz1" presStyleCnt="0"/>
      <dgm:spPr/>
    </dgm:pt>
    <dgm:pt modelId="{5219D3A2-CE97-48B8-92BB-E44795CC5C6E}" type="pres">
      <dgm:prSet presAssocID="{7225A835-B397-4A7B-9E5B-DFD32BEE9F0B}" presName="tx1" presStyleLbl="revTx" presStyleIdx="2" presStyleCnt="5" custScaleY="182588"/>
      <dgm:spPr/>
    </dgm:pt>
    <dgm:pt modelId="{E77955B2-71B1-44A9-9A5D-AD1C9D0BEEED}" type="pres">
      <dgm:prSet presAssocID="{7225A835-B397-4A7B-9E5B-DFD32BEE9F0B}" presName="vert1" presStyleCnt="0"/>
      <dgm:spPr/>
    </dgm:pt>
    <dgm:pt modelId="{80966595-029B-4DE2-88DD-DF2817D0DABF}" type="pres">
      <dgm:prSet presAssocID="{3CCDBF87-6087-4789-A46F-C34D873B387A}" presName="thickLine" presStyleLbl="alignNode1" presStyleIdx="3" presStyleCnt="5"/>
      <dgm:spPr/>
    </dgm:pt>
    <dgm:pt modelId="{E466B768-CC73-4881-AB85-DFCB4C7705F1}" type="pres">
      <dgm:prSet presAssocID="{3CCDBF87-6087-4789-A46F-C34D873B387A}" presName="horz1" presStyleCnt="0"/>
      <dgm:spPr/>
    </dgm:pt>
    <dgm:pt modelId="{AD471123-6FBD-457C-ACA1-0829E7CE0F13}" type="pres">
      <dgm:prSet presAssocID="{3CCDBF87-6087-4789-A46F-C34D873B387A}" presName="tx1" presStyleLbl="revTx" presStyleIdx="3" presStyleCnt="5" custScaleY="184705"/>
      <dgm:spPr/>
    </dgm:pt>
    <dgm:pt modelId="{FFC64053-923A-47D6-906F-FF23E2807B13}" type="pres">
      <dgm:prSet presAssocID="{3CCDBF87-6087-4789-A46F-C34D873B387A}" presName="vert1" presStyleCnt="0"/>
      <dgm:spPr/>
    </dgm:pt>
    <dgm:pt modelId="{AA1BED4D-D8FC-4BB3-9F2B-D739539D06AF}" type="pres">
      <dgm:prSet presAssocID="{612B4F6E-1851-4B49-B1FC-9FECB5818C94}" presName="thickLine" presStyleLbl="alignNode1" presStyleIdx="4" presStyleCnt="5"/>
      <dgm:spPr/>
    </dgm:pt>
    <dgm:pt modelId="{639D0CD3-1DAB-4AD0-8E1B-49859BAD63AC}" type="pres">
      <dgm:prSet presAssocID="{612B4F6E-1851-4B49-B1FC-9FECB5818C94}" presName="horz1" presStyleCnt="0"/>
      <dgm:spPr/>
    </dgm:pt>
    <dgm:pt modelId="{46D33D18-7094-41C0-AE46-259B84C3DB06}" type="pres">
      <dgm:prSet presAssocID="{612B4F6E-1851-4B49-B1FC-9FECB5818C94}" presName="tx1" presStyleLbl="revTx" presStyleIdx="4" presStyleCnt="5"/>
      <dgm:spPr/>
    </dgm:pt>
    <dgm:pt modelId="{CB9CC2EC-677B-42FA-864A-78BF70BA460B}" type="pres">
      <dgm:prSet presAssocID="{612B4F6E-1851-4B49-B1FC-9FECB5818C94}" presName="vert1" presStyleCnt="0"/>
      <dgm:spPr/>
    </dgm:pt>
  </dgm:ptLst>
  <dgm:cxnLst>
    <dgm:cxn modelId="{E8ECA70D-1AA6-4537-86F5-EC8CC296ABED}" srcId="{D3169819-1457-4CF2-97CD-E3AE5F243DB7}" destId="{0BCE0FB5-336C-41C7-9CBF-530ABCE45F63}" srcOrd="1" destOrd="0" parTransId="{49CBF69F-EEF7-4127-8B89-8560E1C65C87}" sibTransId="{58B0ECD8-71F9-42BF-B4B6-A68C604A6059}"/>
    <dgm:cxn modelId="{3A9F930F-5F66-4A91-97C3-82D56A729485}" type="presOf" srcId="{5E739BF6-7B01-4823-9B9E-86404B6BF324}" destId="{C21ABFFB-5BDC-4BE9-AD58-F75CD0B1B367}" srcOrd="0" destOrd="0" presId="urn:microsoft.com/office/officeart/2008/layout/LinedList"/>
    <dgm:cxn modelId="{27869623-9E5E-4BAC-9305-D4D2A9557C7C}" srcId="{D3169819-1457-4CF2-97CD-E3AE5F243DB7}" destId="{3CCDBF87-6087-4789-A46F-C34D873B387A}" srcOrd="3" destOrd="0" parTransId="{D78D06F8-A458-4E8B-A3D5-06A460E4B922}" sibTransId="{3097BB52-F2C0-4834-9976-7D8EC07F98D1}"/>
    <dgm:cxn modelId="{A67DB928-9204-4386-8D3C-70D5BB738E1A}" srcId="{D3169819-1457-4CF2-97CD-E3AE5F243DB7}" destId="{7225A835-B397-4A7B-9E5B-DFD32BEE9F0B}" srcOrd="2" destOrd="0" parTransId="{3443E7E6-820B-4E78-A04A-73E6C012605D}" sibTransId="{69DD075B-3DFC-46F7-83DE-4F730C6C0DD6}"/>
    <dgm:cxn modelId="{B8FE7B4B-BA93-4BF2-95D1-D3344A934F58}" type="presOf" srcId="{0BCE0FB5-336C-41C7-9CBF-530ABCE45F63}" destId="{F752263A-2163-4760-A8B1-548171ADBC35}" srcOrd="0" destOrd="0" presId="urn:microsoft.com/office/officeart/2008/layout/LinedList"/>
    <dgm:cxn modelId="{404BEC70-8D2F-461C-AD3D-1FC38C11CB57}" type="presOf" srcId="{612B4F6E-1851-4B49-B1FC-9FECB5818C94}" destId="{46D33D18-7094-41C0-AE46-259B84C3DB06}" srcOrd="0" destOrd="0" presId="urn:microsoft.com/office/officeart/2008/layout/LinedList"/>
    <dgm:cxn modelId="{ED0CDA54-1921-40BE-8A1C-CA5546C778B0}" srcId="{D3169819-1457-4CF2-97CD-E3AE5F243DB7}" destId="{612B4F6E-1851-4B49-B1FC-9FECB5818C94}" srcOrd="4" destOrd="0" parTransId="{E0FBDF73-AD97-478D-81C8-5D220105A87E}" sibTransId="{6D2E88BC-23CA-45B7-AA8F-0CE2F4B5CD7B}"/>
    <dgm:cxn modelId="{51C8B3A7-9EE3-4B80-B61A-C044869CD1C7}" type="presOf" srcId="{D3169819-1457-4CF2-97CD-E3AE5F243DB7}" destId="{C1FEF37D-EDF8-4CB7-ACCB-1F931E7FEE88}" srcOrd="0" destOrd="0" presId="urn:microsoft.com/office/officeart/2008/layout/LinedList"/>
    <dgm:cxn modelId="{172091AA-E2D4-43F5-8665-AF00724FBF3C}" type="presOf" srcId="{7225A835-B397-4A7B-9E5B-DFD32BEE9F0B}" destId="{5219D3A2-CE97-48B8-92BB-E44795CC5C6E}" srcOrd="0" destOrd="0" presId="urn:microsoft.com/office/officeart/2008/layout/LinedList"/>
    <dgm:cxn modelId="{05E3FDB6-4D55-41E7-9342-A012B257AFC8}" type="presOf" srcId="{3CCDBF87-6087-4789-A46F-C34D873B387A}" destId="{AD471123-6FBD-457C-ACA1-0829E7CE0F13}" srcOrd="0" destOrd="0" presId="urn:microsoft.com/office/officeart/2008/layout/LinedList"/>
    <dgm:cxn modelId="{7A3A54CF-6654-4FA9-8C81-1E8ECA9510AC}" srcId="{D3169819-1457-4CF2-97CD-E3AE5F243DB7}" destId="{5E739BF6-7B01-4823-9B9E-86404B6BF324}" srcOrd="0" destOrd="0" parTransId="{A1D2332D-8E60-47BD-A5B5-009948B6446A}" sibTransId="{E16A5BCB-DD0F-4170-9D58-7E2DD5B7A82B}"/>
    <dgm:cxn modelId="{930AEB54-2748-4952-81FD-F49E1673A3E6}" type="presParOf" srcId="{C1FEF37D-EDF8-4CB7-ACCB-1F931E7FEE88}" destId="{C77EBDD4-78DB-4808-A6E9-9E5F3A4BF25B}" srcOrd="0" destOrd="0" presId="urn:microsoft.com/office/officeart/2008/layout/LinedList"/>
    <dgm:cxn modelId="{2F5B588C-BAFD-4642-A679-8A38356B29DA}" type="presParOf" srcId="{C1FEF37D-EDF8-4CB7-ACCB-1F931E7FEE88}" destId="{BF299DD6-A4C6-4FA4-8140-E1FD43F9BA98}" srcOrd="1" destOrd="0" presId="urn:microsoft.com/office/officeart/2008/layout/LinedList"/>
    <dgm:cxn modelId="{9837D8D9-337D-4076-A319-F98EAD2E1B01}" type="presParOf" srcId="{BF299DD6-A4C6-4FA4-8140-E1FD43F9BA98}" destId="{C21ABFFB-5BDC-4BE9-AD58-F75CD0B1B367}" srcOrd="0" destOrd="0" presId="urn:microsoft.com/office/officeart/2008/layout/LinedList"/>
    <dgm:cxn modelId="{18597810-A6B8-4A0D-BB61-21DA15E3FE0A}" type="presParOf" srcId="{BF299DD6-A4C6-4FA4-8140-E1FD43F9BA98}" destId="{F232D880-A1D6-47BA-B93B-2FA367B8CB10}" srcOrd="1" destOrd="0" presId="urn:microsoft.com/office/officeart/2008/layout/LinedList"/>
    <dgm:cxn modelId="{D988A719-926C-4F3D-A656-D85E4E9F90D0}" type="presParOf" srcId="{C1FEF37D-EDF8-4CB7-ACCB-1F931E7FEE88}" destId="{68B94C27-727B-4135-A4E2-3E7F78EB85BF}" srcOrd="2" destOrd="0" presId="urn:microsoft.com/office/officeart/2008/layout/LinedList"/>
    <dgm:cxn modelId="{6B8CE552-DCDC-4318-9DBA-6F0B261B4D62}" type="presParOf" srcId="{C1FEF37D-EDF8-4CB7-ACCB-1F931E7FEE88}" destId="{C60B9CA3-6487-402F-8751-CD54951FD964}" srcOrd="3" destOrd="0" presId="urn:microsoft.com/office/officeart/2008/layout/LinedList"/>
    <dgm:cxn modelId="{6278F106-CD8B-494F-AA7B-CD95A80C6596}" type="presParOf" srcId="{C60B9CA3-6487-402F-8751-CD54951FD964}" destId="{F752263A-2163-4760-A8B1-548171ADBC35}" srcOrd="0" destOrd="0" presId="urn:microsoft.com/office/officeart/2008/layout/LinedList"/>
    <dgm:cxn modelId="{4971B218-A714-48FA-A2AB-75DD783FC045}" type="presParOf" srcId="{C60B9CA3-6487-402F-8751-CD54951FD964}" destId="{E50680C4-BC5C-4CF9-A3DC-C50500DCCFB0}" srcOrd="1" destOrd="0" presId="urn:microsoft.com/office/officeart/2008/layout/LinedList"/>
    <dgm:cxn modelId="{A428E809-2FCC-4F27-8192-49D05A9FF37B}" type="presParOf" srcId="{C1FEF37D-EDF8-4CB7-ACCB-1F931E7FEE88}" destId="{E5ABDD2A-E298-4514-AE3D-E2F352D2CDF5}" srcOrd="4" destOrd="0" presId="urn:microsoft.com/office/officeart/2008/layout/LinedList"/>
    <dgm:cxn modelId="{381FFBA9-F35D-4036-8915-02444668C7E1}" type="presParOf" srcId="{C1FEF37D-EDF8-4CB7-ACCB-1F931E7FEE88}" destId="{FE7EC41F-9379-4C73-98A0-89B634D72ABB}" srcOrd="5" destOrd="0" presId="urn:microsoft.com/office/officeart/2008/layout/LinedList"/>
    <dgm:cxn modelId="{DA32E7A9-C827-4DBB-98EE-45B913CEEAC5}" type="presParOf" srcId="{FE7EC41F-9379-4C73-98A0-89B634D72ABB}" destId="{5219D3A2-CE97-48B8-92BB-E44795CC5C6E}" srcOrd="0" destOrd="0" presId="urn:microsoft.com/office/officeart/2008/layout/LinedList"/>
    <dgm:cxn modelId="{882524B8-B42A-4F68-9B43-2D3EA0B4407A}" type="presParOf" srcId="{FE7EC41F-9379-4C73-98A0-89B634D72ABB}" destId="{E77955B2-71B1-44A9-9A5D-AD1C9D0BEEED}" srcOrd="1" destOrd="0" presId="urn:microsoft.com/office/officeart/2008/layout/LinedList"/>
    <dgm:cxn modelId="{4F75BB11-E17B-4FDF-B0A7-43FB181D6DCD}" type="presParOf" srcId="{C1FEF37D-EDF8-4CB7-ACCB-1F931E7FEE88}" destId="{80966595-029B-4DE2-88DD-DF2817D0DABF}" srcOrd="6" destOrd="0" presId="urn:microsoft.com/office/officeart/2008/layout/LinedList"/>
    <dgm:cxn modelId="{16EE3E81-DEC0-47FB-B718-1ED894D53001}" type="presParOf" srcId="{C1FEF37D-EDF8-4CB7-ACCB-1F931E7FEE88}" destId="{E466B768-CC73-4881-AB85-DFCB4C7705F1}" srcOrd="7" destOrd="0" presId="urn:microsoft.com/office/officeart/2008/layout/LinedList"/>
    <dgm:cxn modelId="{BAD2804F-5E36-4A9F-9B63-E0E34A4F8027}" type="presParOf" srcId="{E466B768-CC73-4881-AB85-DFCB4C7705F1}" destId="{AD471123-6FBD-457C-ACA1-0829E7CE0F13}" srcOrd="0" destOrd="0" presId="urn:microsoft.com/office/officeart/2008/layout/LinedList"/>
    <dgm:cxn modelId="{CDB85158-C11B-4012-88AE-ECA4D4E66B3C}" type="presParOf" srcId="{E466B768-CC73-4881-AB85-DFCB4C7705F1}" destId="{FFC64053-923A-47D6-906F-FF23E2807B13}" srcOrd="1" destOrd="0" presId="urn:microsoft.com/office/officeart/2008/layout/LinedList"/>
    <dgm:cxn modelId="{89660E3E-2CB5-4D7B-B221-6F23E2A3942D}" type="presParOf" srcId="{C1FEF37D-EDF8-4CB7-ACCB-1F931E7FEE88}" destId="{AA1BED4D-D8FC-4BB3-9F2B-D739539D06AF}" srcOrd="8" destOrd="0" presId="urn:microsoft.com/office/officeart/2008/layout/LinedList"/>
    <dgm:cxn modelId="{3E88EC3A-2057-4823-903C-B902801C4188}" type="presParOf" srcId="{C1FEF37D-EDF8-4CB7-ACCB-1F931E7FEE88}" destId="{639D0CD3-1DAB-4AD0-8E1B-49859BAD63AC}" srcOrd="9" destOrd="0" presId="urn:microsoft.com/office/officeart/2008/layout/LinedList"/>
    <dgm:cxn modelId="{7D44C088-793F-4E0E-8242-95318AE1582D}" type="presParOf" srcId="{639D0CD3-1DAB-4AD0-8E1B-49859BAD63AC}" destId="{46D33D18-7094-41C0-AE46-259B84C3DB06}" srcOrd="0" destOrd="0" presId="urn:microsoft.com/office/officeart/2008/layout/LinedList"/>
    <dgm:cxn modelId="{A8C352C7-A8E2-44C1-BE38-5BADCEA7956E}" type="presParOf" srcId="{639D0CD3-1DAB-4AD0-8E1B-49859BAD63AC}" destId="{CB9CC2EC-677B-42FA-864A-78BF70BA460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91A45-CE6E-49BF-AA7B-6709EF6C4237}">
      <dsp:nvSpPr>
        <dsp:cNvPr id="0" name=""/>
        <dsp:cNvSpPr/>
      </dsp:nvSpPr>
      <dsp:spPr>
        <a:xfrm>
          <a:off x="0" y="4113"/>
          <a:ext cx="6832212" cy="8760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B633-1A68-4352-BBF1-296F08E2BCED}">
      <dsp:nvSpPr>
        <dsp:cNvPr id="0" name=""/>
        <dsp:cNvSpPr/>
      </dsp:nvSpPr>
      <dsp:spPr>
        <a:xfrm>
          <a:off x="265017" y="201233"/>
          <a:ext cx="481850" cy="481850"/>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26F52F-0677-4C09-9D5C-5A5FAF0240D6}">
      <dsp:nvSpPr>
        <dsp:cNvPr id="0" name=""/>
        <dsp:cNvSpPr/>
      </dsp:nvSpPr>
      <dsp:spPr>
        <a:xfrm>
          <a:off x="1011886" y="4113"/>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44550">
            <a:lnSpc>
              <a:spcPct val="100000"/>
            </a:lnSpc>
            <a:spcBef>
              <a:spcPct val="0"/>
            </a:spcBef>
            <a:spcAft>
              <a:spcPct val="35000"/>
            </a:spcAft>
            <a:buNone/>
          </a:pPr>
          <a:r>
            <a:rPr lang="en-US" sz="1900" kern="1200"/>
            <a:t>Identify signs a breastfeeding baby is growing well.</a:t>
          </a:r>
        </a:p>
      </dsp:txBody>
      <dsp:txXfrm>
        <a:off x="1011886" y="4113"/>
        <a:ext cx="5820325" cy="876092"/>
      </dsp:txXfrm>
    </dsp:sp>
    <dsp:sp modelId="{000332E7-1B58-4F8D-8E6F-FE13D24743DD}">
      <dsp:nvSpPr>
        <dsp:cNvPr id="0" name=""/>
        <dsp:cNvSpPr/>
      </dsp:nvSpPr>
      <dsp:spPr>
        <a:xfrm>
          <a:off x="0" y="1099228"/>
          <a:ext cx="6832212" cy="8760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93E2C5-FEA4-4139-8BC0-174EAF232864}">
      <dsp:nvSpPr>
        <dsp:cNvPr id="0" name=""/>
        <dsp:cNvSpPr/>
      </dsp:nvSpPr>
      <dsp:spPr>
        <a:xfrm>
          <a:off x="265017" y="1296349"/>
          <a:ext cx="481850" cy="481850"/>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18DBE8-24C7-498D-A0D9-B39ECB1778A4}">
      <dsp:nvSpPr>
        <dsp:cNvPr id="0" name=""/>
        <dsp:cNvSpPr/>
      </dsp:nvSpPr>
      <dsp:spPr>
        <a:xfrm>
          <a:off x="1011886" y="1099228"/>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44550">
            <a:lnSpc>
              <a:spcPct val="100000"/>
            </a:lnSpc>
            <a:spcBef>
              <a:spcPct val="0"/>
            </a:spcBef>
            <a:spcAft>
              <a:spcPct val="35000"/>
            </a:spcAft>
            <a:buNone/>
          </a:pPr>
          <a:r>
            <a:rPr lang="en-US" sz="1900" kern="1200" dirty="0"/>
            <a:t>Identify babies at risk for low weight gain.</a:t>
          </a:r>
        </a:p>
      </dsp:txBody>
      <dsp:txXfrm>
        <a:off x="1011886" y="1099228"/>
        <a:ext cx="5820325" cy="876092"/>
      </dsp:txXfrm>
    </dsp:sp>
    <dsp:sp modelId="{8A56FF1F-BBBC-4A93-8952-477BDD4B7942}">
      <dsp:nvSpPr>
        <dsp:cNvPr id="0" name=""/>
        <dsp:cNvSpPr/>
      </dsp:nvSpPr>
      <dsp:spPr>
        <a:xfrm>
          <a:off x="0" y="2194343"/>
          <a:ext cx="6832212" cy="8760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3A4805-11F1-4270-A45C-082D549AD263}">
      <dsp:nvSpPr>
        <dsp:cNvPr id="0" name=""/>
        <dsp:cNvSpPr/>
      </dsp:nvSpPr>
      <dsp:spPr>
        <a:xfrm>
          <a:off x="265017" y="2391464"/>
          <a:ext cx="481850" cy="481850"/>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0C9C35-37BC-4A3B-B26B-3709DDD893EC}">
      <dsp:nvSpPr>
        <dsp:cNvPr id="0" name=""/>
        <dsp:cNvSpPr/>
      </dsp:nvSpPr>
      <dsp:spPr>
        <a:xfrm>
          <a:off x="1011886" y="2194343"/>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44550">
            <a:lnSpc>
              <a:spcPct val="100000"/>
            </a:lnSpc>
            <a:spcBef>
              <a:spcPct val="0"/>
            </a:spcBef>
            <a:spcAft>
              <a:spcPct val="35000"/>
            </a:spcAft>
            <a:buNone/>
          </a:pPr>
          <a:r>
            <a:rPr lang="en-US" sz="1900" kern="1200"/>
            <a:t>Make appropriate referrals for low weight gain.</a:t>
          </a:r>
        </a:p>
      </dsp:txBody>
      <dsp:txXfrm>
        <a:off x="1011886" y="2194343"/>
        <a:ext cx="5820325" cy="876092"/>
      </dsp:txXfrm>
    </dsp:sp>
    <dsp:sp modelId="{327C674B-D3A8-4906-98E9-7AD76EF99E26}">
      <dsp:nvSpPr>
        <dsp:cNvPr id="0" name=""/>
        <dsp:cNvSpPr/>
      </dsp:nvSpPr>
      <dsp:spPr>
        <a:xfrm>
          <a:off x="0" y="3289458"/>
          <a:ext cx="6832212" cy="8760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2D547C-B6CA-4079-8BD2-CC3D961DA430}">
      <dsp:nvSpPr>
        <dsp:cNvPr id="0" name=""/>
        <dsp:cNvSpPr/>
      </dsp:nvSpPr>
      <dsp:spPr>
        <a:xfrm>
          <a:off x="265017" y="3486579"/>
          <a:ext cx="481850" cy="481850"/>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5B67705-2E30-467B-8A82-2E1997C27949}">
      <dsp:nvSpPr>
        <dsp:cNvPr id="0" name=""/>
        <dsp:cNvSpPr/>
      </dsp:nvSpPr>
      <dsp:spPr>
        <a:xfrm>
          <a:off x="1011886" y="3289458"/>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44550">
            <a:lnSpc>
              <a:spcPct val="100000"/>
            </a:lnSpc>
            <a:spcBef>
              <a:spcPct val="0"/>
            </a:spcBef>
            <a:spcAft>
              <a:spcPct val="35000"/>
            </a:spcAft>
            <a:buNone/>
          </a:pPr>
          <a:r>
            <a:rPr lang="en-US" sz="1900" kern="1200"/>
            <a:t>Provide culturally responsive breastfeeding support.</a:t>
          </a:r>
        </a:p>
      </dsp:txBody>
      <dsp:txXfrm>
        <a:off x="1011886" y="3289458"/>
        <a:ext cx="5820325" cy="876092"/>
      </dsp:txXfrm>
    </dsp:sp>
    <dsp:sp modelId="{B6801818-1BC7-45D3-BCEE-A6B3CEF24B81}">
      <dsp:nvSpPr>
        <dsp:cNvPr id="0" name=""/>
        <dsp:cNvSpPr/>
      </dsp:nvSpPr>
      <dsp:spPr>
        <a:xfrm>
          <a:off x="0" y="4384573"/>
          <a:ext cx="6832212" cy="8760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4970A0-C7F9-49D7-8D11-066DEB91FABF}">
      <dsp:nvSpPr>
        <dsp:cNvPr id="0" name=""/>
        <dsp:cNvSpPr/>
      </dsp:nvSpPr>
      <dsp:spPr>
        <a:xfrm>
          <a:off x="265017" y="4581694"/>
          <a:ext cx="481850" cy="481850"/>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BF2A65-9124-40CA-9218-8AB7E57253BF}">
      <dsp:nvSpPr>
        <dsp:cNvPr id="0" name=""/>
        <dsp:cNvSpPr/>
      </dsp:nvSpPr>
      <dsp:spPr>
        <a:xfrm>
          <a:off x="1011886" y="4384573"/>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44550">
            <a:lnSpc>
              <a:spcPct val="100000"/>
            </a:lnSpc>
            <a:spcBef>
              <a:spcPct val="0"/>
            </a:spcBef>
            <a:spcAft>
              <a:spcPct val="35000"/>
            </a:spcAft>
            <a:buNone/>
          </a:pPr>
          <a:r>
            <a:rPr lang="en-US" sz="1900" kern="1200" dirty="0"/>
            <a:t>Practice balancing promotion of breastfeeding with honoring parents’ feeding decisions.</a:t>
          </a:r>
        </a:p>
      </dsp:txBody>
      <dsp:txXfrm>
        <a:off x="1011886" y="4384573"/>
        <a:ext cx="5820325" cy="876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6E737-5E5D-40C0-9820-567FE3C826AC}">
      <dsp:nvSpPr>
        <dsp:cNvPr id="0" name=""/>
        <dsp:cNvSpPr/>
      </dsp:nvSpPr>
      <dsp:spPr>
        <a:xfrm>
          <a:off x="0" y="642"/>
          <a:ext cx="6832212" cy="1503855"/>
        </a:xfrm>
        <a:prstGeom prst="roundRect">
          <a:avLst>
            <a:gd name="adj" fmla="val 10000"/>
          </a:avLst>
        </a:prstGeom>
        <a:solidFill>
          <a:schemeClr val="accent1">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B3F43963-8DBC-4EF1-B7B1-584F6DF95C0A}">
      <dsp:nvSpPr>
        <dsp:cNvPr id="0" name=""/>
        <dsp:cNvSpPr/>
      </dsp:nvSpPr>
      <dsp:spPr>
        <a:xfrm>
          <a:off x="454916" y="339010"/>
          <a:ext cx="827120" cy="827120"/>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3784CA24-AF5A-48A1-B689-B58BDCB606AA}">
      <dsp:nvSpPr>
        <dsp:cNvPr id="0" name=""/>
        <dsp:cNvSpPr/>
      </dsp:nvSpPr>
      <dsp:spPr>
        <a:xfrm>
          <a:off x="1736952" y="642"/>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844550">
            <a:lnSpc>
              <a:spcPct val="100000"/>
            </a:lnSpc>
            <a:spcBef>
              <a:spcPct val="0"/>
            </a:spcBef>
            <a:spcAft>
              <a:spcPct val="35000"/>
            </a:spcAft>
            <a:buNone/>
          </a:pPr>
          <a:r>
            <a:rPr lang="en-US" sz="1900" kern="1200" dirty="0"/>
            <a:t>Released in 2006 based on new data.</a:t>
          </a:r>
        </a:p>
      </dsp:txBody>
      <dsp:txXfrm>
        <a:off x="1736952" y="642"/>
        <a:ext cx="5095259" cy="1503855"/>
      </dsp:txXfrm>
    </dsp:sp>
    <dsp:sp modelId="{BCD3D91C-23C6-48CC-861A-8BB52BC296FF}">
      <dsp:nvSpPr>
        <dsp:cNvPr id="0" name=""/>
        <dsp:cNvSpPr/>
      </dsp:nvSpPr>
      <dsp:spPr>
        <a:xfrm>
          <a:off x="0" y="1880461"/>
          <a:ext cx="6832212" cy="1503855"/>
        </a:xfrm>
        <a:prstGeom prst="roundRect">
          <a:avLst>
            <a:gd name="adj" fmla="val 10000"/>
          </a:avLst>
        </a:prstGeom>
        <a:solidFill>
          <a:schemeClr val="accent1">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B41B06D3-CC7A-4697-A8A0-D4DD8CE1FC9E}">
      <dsp:nvSpPr>
        <dsp:cNvPr id="0" name=""/>
        <dsp:cNvSpPr/>
      </dsp:nvSpPr>
      <dsp:spPr>
        <a:xfrm>
          <a:off x="454916" y="2218829"/>
          <a:ext cx="827120" cy="827120"/>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7ADC5A3F-3977-4294-8DD1-169FA833086A}">
      <dsp:nvSpPr>
        <dsp:cNvPr id="0" name=""/>
        <dsp:cNvSpPr/>
      </dsp:nvSpPr>
      <dsp:spPr>
        <a:xfrm>
          <a:off x="1736952" y="1880461"/>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844550">
            <a:lnSpc>
              <a:spcPct val="100000"/>
            </a:lnSpc>
            <a:spcBef>
              <a:spcPct val="0"/>
            </a:spcBef>
            <a:spcAft>
              <a:spcPct val="35000"/>
            </a:spcAft>
            <a:buNone/>
          </a:pPr>
          <a:r>
            <a:rPr lang="en-US" sz="1900" kern="1200" dirty="0"/>
            <a:t>Based on healthy breasted infants    living in six countries in well-supported environments.</a:t>
          </a:r>
        </a:p>
      </dsp:txBody>
      <dsp:txXfrm>
        <a:off x="1736952" y="1880461"/>
        <a:ext cx="5095259" cy="1503855"/>
      </dsp:txXfrm>
    </dsp:sp>
    <dsp:sp modelId="{226CDADE-AD99-4073-92B0-8D18A9ED9A66}">
      <dsp:nvSpPr>
        <dsp:cNvPr id="0" name=""/>
        <dsp:cNvSpPr/>
      </dsp:nvSpPr>
      <dsp:spPr>
        <a:xfrm>
          <a:off x="0" y="3760280"/>
          <a:ext cx="6832212" cy="1503855"/>
        </a:xfrm>
        <a:prstGeom prst="roundRect">
          <a:avLst>
            <a:gd name="adj" fmla="val 10000"/>
          </a:avLst>
        </a:prstGeom>
        <a:solidFill>
          <a:schemeClr val="accent1">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AF21B3FF-3A1B-423C-B2DC-26C0D97BFD96}">
      <dsp:nvSpPr>
        <dsp:cNvPr id="0" name=""/>
        <dsp:cNvSpPr/>
      </dsp:nvSpPr>
      <dsp:spPr>
        <a:xfrm>
          <a:off x="454916" y="4098648"/>
          <a:ext cx="827120" cy="827120"/>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BA78BF0D-E913-482F-A831-F208B7F61D10}">
      <dsp:nvSpPr>
        <dsp:cNvPr id="0" name=""/>
        <dsp:cNvSpPr/>
      </dsp:nvSpPr>
      <dsp:spPr>
        <a:xfrm>
          <a:off x="1736952" y="3760280"/>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844550">
            <a:lnSpc>
              <a:spcPct val="100000"/>
            </a:lnSpc>
            <a:spcBef>
              <a:spcPct val="0"/>
            </a:spcBef>
            <a:spcAft>
              <a:spcPct val="35000"/>
            </a:spcAft>
            <a:buNone/>
          </a:pPr>
          <a:r>
            <a:rPr lang="en-US" sz="1900" kern="1200" dirty="0"/>
            <a:t>CDC (Centers for Disease Control),     NIH (National Institutes of Health) and AAP (American Academy of Pediatrics) all agree on their use.</a:t>
          </a:r>
        </a:p>
      </dsp:txBody>
      <dsp:txXfrm>
        <a:off x="1736952" y="3760280"/>
        <a:ext cx="5095259" cy="15038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96F3F-E955-4E32-AA99-3233C8D2B0BB}">
      <dsp:nvSpPr>
        <dsp:cNvPr id="0" name=""/>
        <dsp:cNvSpPr/>
      </dsp:nvSpPr>
      <dsp:spPr>
        <a:xfrm>
          <a:off x="297248" y="1065189"/>
          <a:ext cx="831617" cy="83161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6ED5F7-DD44-4348-A589-DE2C0D7C40BA}">
      <dsp:nvSpPr>
        <dsp:cNvPr id="0" name=""/>
        <dsp:cNvSpPr/>
      </dsp:nvSpPr>
      <dsp:spPr>
        <a:xfrm>
          <a:off x="471888" y="1239828"/>
          <a:ext cx="482338" cy="482338"/>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348805-6648-4EC0-B841-341418CD05A1}">
      <dsp:nvSpPr>
        <dsp:cNvPr id="0" name=""/>
        <dsp:cNvSpPr/>
      </dsp:nvSpPr>
      <dsp:spPr>
        <a:xfrm>
          <a:off x="1259642" y="1074153"/>
          <a:ext cx="2377832" cy="83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Mostly breastfed for at least 4 months</a:t>
          </a:r>
        </a:p>
      </dsp:txBody>
      <dsp:txXfrm>
        <a:off x="1259642" y="1074153"/>
        <a:ext cx="2377832" cy="831617"/>
      </dsp:txXfrm>
    </dsp:sp>
    <dsp:sp modelId="{9251D067-8DB2-41E7-9290-8E2A1BD68D8F}">
      <dsp:nvSpPr>
        <dsp:cNvPr id="0" name=""/>
        <dsp:cNvSpPr/>
      </dsp:nvSpPr>
      <dsp:spPr>
        <a:xfrm>
          <a:off x="3817664" y="1065189"/>
          <a:ext cx="831617" cy="83161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18DCC7-1580-4193-818A-6140129388B0}">
      <dsp:nvSpPr>
        <dsp:cNvPr id="0" name=""/>
        <dsp:cNvSpPr/>
      </dsp:nvSpPr>
      <dsp:spPr>
        <a:xfrm>
          <a:off x="3992304" y="1239828"/>
          <a:ext cx="482338" cy="482338"/>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7DF36-B459-428A-86C3-4619F07DF08B}">
      <dsp:nvSpPr>
        <dsp:cNvPr id="0" name=""/>
        <dsp:cNvSpPr/>
      </dsp:nvSpPr>
      <dsp:spPr>
        <a:xfrm>
          <a:off x="4827486" y="1065189"/>
          <a:ext cx="1960242" cy="83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Breastfed until at least 12 months</a:t>
          </a:r>
        </a:p>
      </dsp:txBody>
      <dsp:txXfrm>
        <a:off x="4827486" y="1065189"/>
        <a:ext cx="1960242" cy="831617"/>
      </dsp:txXfrm>
    </dsp:sp>
    <dsp:sp modelId="{DD0D645D-51CF-4685-A652-44A0E01EEA83}">
      <dsp:nvSpPr>
        <dsp:cNvPr id="0" name=""/>
        <dsp:cNvSpPr/>
      </dsp:nvSpPr>
      <dsp:spPr>
        <a:xfrm>
          <a:off x="7057567" y="1074153"/>
          <a:ext cx="831617" cy="83161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EBC762-849E-4F89-A990-E735847052B1}">
      <dsp:nvSpPr>
        <dsp:cNvPr id="0" name=""/>
        <dsp:cNvSpPr/>
      </dsp:nvSpPr>
      <dsp:spPr>
        <a:xfrm>
          <a:off x="7205311" y="1248795"/>
          <a:ext cx="482338" cy="482338"/>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A0B98A-7FC5-49C2-AAB6-96D4BBC0F409}">
      <dsp:nvSpPr>
        <dsp:cNvPr id="0" name=""/>
        <dsp:cNvSpPr/>
      </dsp:nvSpPr>
      <dsp:spPr>
        <a:xfrm>
          <a:off x="8032272" y="1047142"/>
          <a:ext cx="2768410" cy="83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Fed complementary foods starting at about 5 ½ months</a:t>
          </a:r>
        </a:p>
      </dsp:txBody>
      <dsp:txXfrm>
        <a:off x="8032272" y="1047142"/>
        <a:ext cx="2768410" cy="8316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D9026-A7F9-4BF5-9325-8C6654F63472}">
      <dsp:nvSpPr>
        <dsp:cNvPr id="0" name=""/>
        <dsp:cNvSpPr/>
      </dsp:nvSpPr>
      <dsp:spPr>
        <a:xfrm>
          <a:off x="0" y="2194"/>
          <a:ext cx="5525525"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1F3E4-8049-4EE8-B4CF-9CC12515D716}">
      <dsp:nvSpPr>
        <dsp:cNvPr id="0" name=""/>
        <dsp:cNvSpPr/>
      </dsp:nvSpPr>
      <dsp:spPr>
        <a:xfrm>
          <a:off x="0" y="2194"/>
          <a:ext cx="1099709" cy="449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a:t>
          </a:r>
        </a:p>
      </dsp:txBody>
      <dsp:txXfrm>
        <a:off x="0" y="2194"/>
        <a:ext cx="1099709" cy="4490146"/>
      </dsp:txXfrm>
    </dsp:sp>
    <dsp:sp modelId="{05075909-941A-4927-A78F-736E105D66DC}">
      <dsp:nvSpPr>
        <dsp:cNvPr id="0" name=""/>
        <dsp:cNvSpPr/>
      </dsp:nvSpPr>
      <dsp:spPr>
        <a:xfrm>
          <a:off x="1186679" y="33670"/>
          <a:ext cx="4338846" cy="759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This creates breastfeeding babies as the “normal” for infant growth.</a:t>
          </a:r>
        </a:p>
      </dsp:txBody>
      <dsp:txXfrm>
        <a:off x="1186679" y="33670"/>
        <a:ext cx="4338846" cy="759692"/>
      </dsp:txXfrm>
    </dsp:sp>
    <dsp:sp modelId="{3466254C-7D87-4DE3-9496-F86F7619F00B}">
      <dsp:nvSpPr>
        <dsp:cNvPr id="0" name=""/>
        <dsp:cNvSpPr/>
      </dsp:nvSpPr>
      <dsp:spPr>
        <a:xfrm>
          <a:off x="1099709" y="819219"/>
          <a:ext cx="439883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48B7B-3C82-4FE4-975F-C7CF234DDD2B}">
      <dsp:nvSpPr>
        <dsp:cNvPr id="0" name=""/>
        <dsp:cNvSpPr/>
      </dsp:nvSpPr>
      <dsp:spPr>
        <a:xfrm>
          <a:off x="1182187" y="876552"/>
          <a:ext cx="4316358" cy="1146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Research shows growth patterns of breastfed and formula fed babies are different.</a:t>
          </a:r>
        </a:p>
        <a:p>
          <a:pPr marL="0" lvl="0" indent="0" algn="l" defTabSz="800100">
            <a:lnSpc>
              <a:spcPct val="90000"/>
            </a:lnSpc>
            <a:spcBef>
              <a:spcPct val="0"/>
            </a:spcBef>
            <a:spcAft>
              <a:spcPct val="35000"/>
            </a:spcAft>
            <a:buNone/>
          </a:pPr>
          <a:r>
            <a:rPr lang="en-US" sz="1500" kern="1200" dirty="0"/>
            <a:t>	</a:t>
          </a:r>
        </a:p>
      </dsp:txBody>
      <dsp:txXfrm>
        <a:off x="1182187" y="876552"/>
        <a:ext cx="4316358" cy="1146653"/>
      </dsp:txXfrm>
    </dsp:sp>
    <dsp:sp modelId="{8546D025-5F59-48C1-8D9A-BC9A78FD6065}">
      <dsp:nvSpPr>
        <dsp:cNvPr id="0" name=""/>
        <dsp:cNvSpPr/>
      </dsp:nvSpPr>
      <dsp:spPr>
        <a:xfrm>
          <a:off x="1099709" y="2023206"/>
          <a:ext cx="439883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B63D24-5BC9-4B60-9E5C-278012C14D73}">
      <dsp:nvSpPr>
        <dsp:cNvPr id="0" name=""/>
        <dsp:cNvSpPr/>
      </dsp:nvSpPr>
      <dsp:spPr>
        <a:xfrm>
          <a:off x="1182187" y="2080538"/>
          <a:ext cx="4316358" cy="1146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In the first year, healthy babies fed human milk gain weight more slowly than formula fed babies.	</a:t>
          </a:r>
        </a:p>
      </dsp:txBody>
      <dsp:txXfrm>
        <a:off x="1182187" y="2080538"/>
        <a:ext cx="4316358" cy="1146653"/>
      </dsp:txXfrm>
    </dsp:sp>
    <dsp:sp modelId="{E75AE9D4-6945-46CC-96E0-7790053F9701}">
      <dsp:nvSpPr>
        <dsp:cNvPr id="0" name=""/>
        <dsp:cNvSpPr/>
      </dsp:nvSpPr>
      <dsp:spPr>
        <a:xfrm>
          <a:off x="1099709" y="3227192"/>
          <a:ext cx="439883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75C87-18A4-4068-9ADF-0845B417AAE6}">
      <dsp:nvSpPr>
        <dsp:cNvPr id="0" name=""/>
        <dsp:cNvSpPr/>
      </dsp:nvSpPr>
      <dsp:spPr>
        <a:xfrm>
          <a:off x="1182187" y="3284525"/>
          <a:ext cx="4316358" cy="1146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Differences in weight patterns continue after solid foods are introduced. </a:t>
          </a:r>
        </a:p>
      </dsp:txBody>
      <dsp:txXfrm>
        <a:off x="1182187" y="3284525"/>
        <a:ext cx="4316358" cy="1146653"/>
      </dsp:txXfrm>
    </dsp:sp>
    <dsp:sp modelId="{B64BEC72-A79E-4A8B-A7E3-21BF4D5455C6}">
      <dsp:nvSpPr>
        <dsp:cNvPr id="0" name=""/>
        <dsp:cNvSpPr/>
      </dsp:nvSpPr>
      <dsp:spPr>
        <a:xfrm>
          <a:off x="1099709" y="4431178"/>
          <a:ext cx="439883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63651-4C9F-420A-BF84-ADBB9EB81689}">
      <dsp:nvSpPr>
        <dsp:cNvPr id="0" name=""/>
        <dsp:cNvSpPr/>
      </dsp:nvSpPr>
      <dsp:spPr>
        <a:xfrm>
          <a:off x="0" y="0"/>
          <a:ext cx="10293711" cy="0"/>
        </a:xfrm>
        <a:prstGeom prst="lin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9ACB969-B433-4B96-884F-9692F85B6793}">
      <dsp:nvSpPr>
        <dsp:cNvPr id="0" name=""/>
        <dsp:cNvSpPr/>
      </dsp:nvSpPr>
      <dsp:spPr>
        <a:xfrm>
          <a:off x="0" y="0"/>
          <a:ext cx="10293711" cy="408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No transition stools on day 3 – 4</a:t>
          </a:r>
        </a:p>
      </dsp:txBody>
      <dsp:txXfrm>
        <a:off x="0" y="0"/>
        <a:ext cx="10293711" cy="408783"/>
      </dsp:txXfrm>
    </dsp:sp>
    <dsp:sp modelId="{53309D3A-F5DE-41F8-84BA-FE93778EC2F4}">
      <dsp:nvSpPr>
        <dsp:cNvPr id="0" name=""/>
        <dsp:cNvSpPr/>
      </dsp:nvSpPr>
      <dsp:spPr>
        <a:xfrm>
          <a:off x="0" y="408783"/>
          <a:ext cx="10293711" cy="0"/>
        </a:xfrm>
        <a:prstGeom prst="line">
          <a:avLst/>
        </a:prstGeom>
        <a:gradFill rotWithShape="0">
          <a:gsLst>
            <a:gs pos="0">
              <a:schemeClr val="accent5">
                <a:hueOff val="48472"/>
                <a:satOff val="-6848"/>
                <a:lumOff val="2689"/>
                <a:alphaOff val="0"/>
                <a:tint val="96000"/>
                <a:lumMod val="104000"/>
              </a:schemeClr>
            </a:gs>
            <a:gs pos="100000">
              <a:schemeClr val="accent5">
                <a:hueOff val="48472"/>
                <a:satOff val="-6848"/>
                <a:lumOff val="2689"/>
                <a:alphaOff val="0"/>
                <a:shade val="98000"/>
                <a:lumMod val="94000"/>
              </a:schemeClr>
            </a:gs>
          </a:gsLst>
          <a:lin ang="5400000" scaled="0"/>
        </a:gradFill>
        <a:ln w="9525" cap="rnd" cmpd="sng" algn="ctr">
          <a:solidFill>
            <a:schemeClr val="accent5">
              <a:hueOff val="48472"/>
              <a:satOff val="-6848"/>
              <a:lumOff val="2689"/>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67F68A97-052C-404C-9875-BE96CA79FCD9}">
      <dsp:nvSpPr>
        <dsp:cNvPr id="0" name=""/>
        <dsp:cNvSpPr/>
      </dsp:nvSpPr>
      <dsp:spPr>
        <a:xfrm>
          <a:off x="0" y="408783"/>
          <a:ext cx="10293711" cy="408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No yellow stools by day 5</a:t>
          </a:r>
        </a:p>
      </dsp:txBody>
      <dsp:txXfrm>
        <a:off x="0" y="408783"/>
        <a:ext cx="10293711" cy="408783"/>
      </dsp:txXfrm>
    </dsp:sp>
    <dsp:sp modelId="{EABBF395-4B44-4B5C-812C-9BE90B17DA20}">
      <dsp:nvSpPr>
        <dsp:cNvPr id="0" name=""/>
        <dsp:cNvSpPr/>
      </dsp:nvSpPr>
      <dsp:spPr>
        <a:xfrm>
          <a:off x="0" y="817566"/>
          <a:ext cx="10293711" cy="0"/>
        </a:xfrm>
        <a:prstGeom prst="line">
          <a:avLst/>
        </a:prstGeom>
        <a:gradFill rotWithShape="0">
          <a:gsLst>
            <a:gs pos="0">
              <a:schemeClr val="accent5">
                <a:hueOff val="96943"/>
                <a:satOff val="-13697"/>
                <a:lumOff val="5378"/>
                <a:alphaOff val="0"/>
                <a:tint val="96000"/>
                <a:lumMod val="104000"/>
              </a:schemeClr>
            </a:gs>
            <a:gs pos="100000">
              <a:schemeClr val="accent5">
                <a:hueOff val="96943"/>
                <a:satOff val="-13697"/>
                <a:lumOff val="5378"/>
                <a:alphaOff val="0"/>
                <a:shade val="98000"/>
                <a:lumMod val="94000"/>
              </a:schemeClr>
            </a:gs>
          </a:gsLst>
          <a:lin ang="5400000" scaled="0"/>
        </a:gradFill>
        <a:ln w="9525" cap="rnd" cmpd="sng" algn="ctr">
          <a:solidFill>
            <a:schemeClr val="accent5">
              <a:hueOff val="96943"/>
              <a:satOff val="-13697"/>
              <a:lumOff val="537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B54DB47-EE46-4096-958C-1A4951C6340C}">
      <dsp:nvSpPr>
        <dsp:cNvPr id="0" name=""/>
        <dsp:cNvSpPr/>
      </dsp:nvSpPr>
      <dsp:spPr>
        <a:xfrm>
          <a:off x="0" y="817566"/>
          <a:ext cx="10293711" cy="408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Failure to regain birthweight by day 7</a:t>
          </a:r>
        </a:p>
      </dsp:txBody>
      <dsp:txXfrm>
        <a:off x="0" y="817566"/>
        <a:ext cx="10293711" cy="408783"/>
      </dsp:txXfrm>
    </dsp:sp>
    <dsp:sp modelId="{32521934-F782-483C-A60A-9174574B6516}">
      <dsp:nvSpPr>
        <dsp:cNvPr id="0" name=""/>
        <dsp:cNvSpPr/>
      </dsp:nvSpPr>
      <dsp:spPr>
        <a:xfrm>
          <a:off x="0" y="1226348"/>
          <a:ext cx="10293711" cy="0"/>
        </a:xfrm>
        <a:prstGeom prst="line">
          <a:avLst/>
        </a:prstGeom>
        <a:gradFill rotWithShape="0">
          <a:gsLst>
            <a:gs pos="0">
              <a:schemeClr val="accent5">
                <a:hueOff val="145415"/>
                <a:satOff val="-20545"/>
                <a:lumOff val="8067"/>
                <a:alphaOff val="0"/>
                <a:tint val="96000"/>
                <a:lumMod val="104000"/>
              </a:schemeClr>
            </a:gs>
            <a:gs pos="100000">
              <a:schemeClr val="accent5">
                <a:hueOff val="145415"/>
                <a:satOff val="-20545"/>
                <a:lumOff val="8067"/>
                <a:alphaOff val="0"/>
                <a:shade val="98000"/>
                <a:lumMod val="94000"/>
              </a:schemeClr>
            </a:gs>
          </a:gsLst>
          <a:lin ang="5400000" scaled="0"/>
        </a:gradFill>
        <a:ln w="9525" cap="rnd" cmpd="sng" algn="ctr">
          <a:solidFill>
            <a:schemeClr val="accent5">
              <a:hueOff val="145415"/>
              <a:satOff val="-20545"/>
              <a:lumOff val="8067"/>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8D670A0E-01D6-4AEF-81A4-FC27318B8DE5}">
      <dsp:nvSpPr>
        <dsp:cNvPr id="0" name=""/>
        <dsp:cNvSpPr/>
      </dsp:nvSpPr>
      <dsp:spPr>
        <a:xfrm>
          <a:off x="0" y="1226349"/>
          <a:ext cx="10293711" cy="408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Poor muscle tone, weak</a:t>
          </a:r>
        </a:p>
      </dsp:txBody>
      <dsp:txXfrm>
        <a:off x="0" y="1226349"/>
        <a:ext cx="10293711" cy="408783"/>
      </dsp:txXfrm>
    </dsp:sp>
    <dsp:sp modelId="{46B6F140-7879-470B-9C87-EA599E901183}">
      <dsp:nvSpPr>
        <dsp:cNvPr id="0" name=""/>
        <dsp:cNvSpPr/>
      </dsp:nvSpPr>
      <dsp:spPr>
        <a:xfrm>
          <a:off x="0" y="1635132"/>
          <a:ext cx="10293711" cy="0"/>
        </a:xfrm>
        <a:prstGeom prst="line">
          <a:avLst/>
        </a:prstGeom>
        <a:gradFill rotWithShape="0">
          <a:gsLst>
            <a:gs pos="0">
              <a:schemeClr val="accent5">
                <a:hueOff val="193887"/>
                <a:satOff val="-27393"/>
                <a:lumOff val="10757"/>
                <a:alphaOff val="0"/>
                <a:tint val="96000"/>
                <a:lumMod val="104000"/>
              </a:schemeClr>
            </a:gs>
            <a:gs pos="100000">
              <a:schemeClr val="accent5">
                <a:hueOff val="193887"/>
                <a:satOff val="-27393"/>
                <a:lumOff val="10757"/>
                <a:alphaOff val="0"/>
                <a:shade val="98000"/>
                <a:lumMod val="94000"/>
              </a:schemeClr>
            </a:gs>
          </a:gsLst>
          <a:lin ang="5400000" scaled="0"/>
        </a:gradFill>
        <a:ln w="9525" cap="rnd" cmpd="sng" algn="ctr">
          <a:solidFill>
            <a:schemeClr val="accent5">
              <a:hueOff val="193887"/>
              <a:satOff val="-27393"/>
              <a:lumOff val="10757"/>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DFF6763-83AF-4334-B4F1-D787881F27AF}">
      <dsp:nvSpPr>
        <dsp:cNvPr id="0" name=""/>
        <dsp:cNvSpPr/>
      </dsp:nvSpPr>
      <dsp:spPr>
        <a:xfrm>
          <a:off x="0" y="1635132"/>
          <a:ext cx="10293711" cy="408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Signs of dehydration (dry mouth, concentrated urine, crystals in urine, sunken soft spot)</a:t>
          </a:r>
        </a:p>
      </dsp:txBody>
      <dsp:txXfrm>
        <a:off x="0" y="1635132"/>
        <a:ext cx="10293711" cy="408783"/>
      </dsp:txXfrm>
    </dsp:sp>
    <dsp:sp modelId="{1151AEAC-CD21-429D-925E-3A7E5C40290C}">
      <dsp:nvSpPr>
        <dsp:cNvPr id="0" name=""/>
        <dsp:cNvSpPr/>
      </dsp:nvSpPr>
      <dsp:spPr>
        <a:xfrm>
          <a:off x="0" y="2043915"/>
          <a:ext cx="10293711" cy="0"/>
        </a:xfrm>
        <a:prstGeom prst="line">
          <a:avLst/>
        </a:prstGeom>
        <a:gradFill rotWithShape="0">
          <a:gsLst>
            <a:gs pos="0">
              <a:schemeClr val="accent5">
                <a:hueOff val="242359"/>
                <a:satOff val="-34241"/>
                <a:lumOff val="13446"/>
                <a:alphaOff val="0"/>
                <a:tint val="96000"/>
                <a:lumMod val="104000"/>
              </a:schemeClr>
            </a:gs>
            <a:gs pos="100000">
              <a:schemeClr val="accent5">
                <a:hueOff val="242359"/>
                <a:satOff val="-34241"/>
                <a:lumOff val="13446"/>
                <a:alphaOff val="0"/>
                <a:shade val="98000"/>
                <a:lumMod val="94000"/>
              </a:schemeClr>
            </a:gs>
          </a:gsLst>
          <a:lin ang="5400000" scaled="0"/>
        </a:gradFill>
        <a:ln w="9525" cap="rnd" cmpd="sng" algn="ctr">
          <a:solidFill>
            <a:schemeClr val="accent5">
              <a:hueOff val="242359"/>
              <a:satOff val="-34241"/>
              <a:lumOff val="1344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3839FEA7-951A-46D6-B40B-DB8A43E7DCB9}">
      <dsp:nvSpPr>
        <dsp:cNvPr id="0" name=""/>
        <dsp:cNvSpPr/>
      </dsp:nvSpPr>
      <dsp:spPr>
        <a:xfrm>
          <a:off x="0" y="2043915"/>
          <a:ext cx="10293711" cy="408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Weak cry</a:t>
          </a:r>
        </a:p>
      </dsp:txBody>
      <dsp:txXfrm>
        <a:off x="0" y="2043915"/>
        <a:ext cx="10293711" cy="408783"/>
      </dsp:txXfrm>
    </dsp:sp>
    <dsp:sp modelId="{2A3AFFD5-7391-4F4D-94A5-FCCE94313FC4}">
      <dsp:nvSpPr>
        <dsp:cNvPr id="0" name=""/>
        <dsp:cNvSpPr/>
      </dsp:nvSpPr>
      <dsp:spPr>
        <a:xfrm>
          <a:off x="0" y="2452697"/>
          <a:ext cx="10293711" cy="0"/>
        </a:xfrm>
        <a:prstGeom prst="line">
          <a:avLst/>
        </a:prstGeom>
        <a:gradFill rotWithShape="0">
          <a:gsLst>
            <a:gs pos="0">
              <a:schemeClr val="accent5">
                <a:hueOff val="290830"/>
                <a:satOff val="-41090"/>
                <a:lumOff val="16135"/>
                <a:alphaOff val="0"/>
                <a:tint val="96000"/>
                <a:lumMod val="104000"/>
              </a:schemeClr>
            </a:gs>
            <a:gs pos="100000">
              <a:schemeClr val="accent5">
                <a:hueOff val="290830"/>
                <a:satOff val="-41090"/>
                <a:lumOff val="16135"/>
                <a:alphaOff val="0"/>
                <a:shade val="98000"/>
                <a:lumMod val="94000"/>
              </a:schemeClr>
            </a:gs>
          </a:gsLst>
          <a:lin ang="5400000" scaled="0"/>
        </a:gradFill>
        <a:ln w="9525" cap="rnd" cmpd="sng" algn="ctr">
          <a:solidFill>
            <a:schemeClr val="accent5">
              <a:hueOff val="290830"/>
              <a:satOff val="-41090"/>
              <a:lumOff val="16135"/>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191D0F58-A7C9-4176-AF97-D8F33170A033}">
      <dsp:nvSpPr>
        <dsp:cNvPr id="0" name=""/>
        <dsp:cNvSpPr/>
      </dsp:nvSpPr>
      <dsp:spPr>
        <a:xfrm>
          <a:off x="0" y="2452698"/>
          <a:ext cx="10293711" cy="408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Very sleepy with infrequent feeding</a:t>
          </a:r>
        </a:p>
      </dsp:txBody>
      <dsp:txXfrm>
        <a:off x="0" y="2452698"/>
        <a:ext cx="10293711" cy="408783"/>
      </dsp:txXfrm>
    </dsp:sp>
    <dsp:sp modelId="{C77EBDD4-78DB-4808-A6E9-9E5F3A4BF25B}">
      <dsp:nvSpPr>
        <dsp:cNvPr id="0" name=""/>
        <dsp:cNvSpPr/>
      </dsp:nvSpPr>
      <dsp:spPr>
        <a:xfrm>
          <a:off x="0" y="2861481"/>
          <a:ext cx="10293711" cy="0"/>
        </a:xfrm>
        <a:prstGeom prst="line">
          <a:avLst/>
        </a:prstGeom>
        <a:gradFill rotWithShape="0">
          <a:gsLst>
            <a:gs pos="0">
              <a:schemeClr val="accent5">
                <a:hueOff val="339302"/>
                <a:satOff val="-47938"/>
                <a:lumOff val="18824"/>
                <a:alphaOff val="0"/>
                <a:tint val="96000"/>
                <a:lumMod val="104000"/>
              </a:schemeClr>
            </a:gs>
            <a:gs pos="100000">
              <a:schemeClr val="accent5">
                <a:hueOff val="339302"/>
                <a:satOff val="-47938"/>
                <a:lumOff val="18824"/>
                <a:alphaOff val="0"/>
                <a:shade val="98000"/>
                <a:lumMod val="94000"/>
              </a:schemeClr>
            </a:gs>
          </a:gsLst>
          <a:lin ang="5400000" scaled="0"/>
        </a:gradFill>
        <a:ln w="9525" cap="rnd" cmpd="sng" algn="ctr">
          <a:solidFill>
            <a:schemeClr val="accent5">
              <a:hueOff val="339302"/>
              <a:satOff val="-47938"/>
              <a:lumOff val="18824"/>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21ABFFB-5BDC-4BE9-AD58-F75CD0B1B367}">
      <dsp:nvSpPr>
        <dsp:cNvPr id="0" name=""/>
        <dsp:cNvSpPr/>
      </dsp:nvSpPr>
      <dsp:spPr>
        <a:xfrm>
          <a:off x="0" y="2861480"/>
          <a:ext cx="10293711" cy="408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Constantly fussy with frequent feeding</a:t>
          </a:r>
        </a:p>
      </dsp:txBody>
      <dsp:txXfrm>
        <a:off x="0" y="2861480"/>
        <a:ext cx="10293711" cy="4087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7C94B-0247-4643-99BF-0D4B7E7095D1}">
      <dsp:nvSpPr>
        <dsp:cNvPr id="0" name=""/>
        <dsp:cNvSpPr/>
      </dsp:nvSpPr>
      <dsp:spPr>
        <a:xfrm>
          <a:off x="0" y="516264"/>
          <a:ext cx="6832212" cy="221445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0256" tIns="395732" rIns="53025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Get help to identify and fix breastfeeding problems.</a:t>
          </a:r>
        </a:p>
        <a:p>
          <a:pPr marL="171450" lvl="1" indent="-171450" algn="l" defTabSz="711200">
            <a:lnSpc>
              <a:spcPct val="90000"/>
            </a:lnSpc>
            <a:spcBef>
              <a:spcPct val="0"/>
            </a:spcBef>
            <a:spcAft>
              <a:spcPct val="15000"/>
            </a:spcAft>
            <a:buChar char="•"/>
          </a:pPr>
          <a:r>
            <a:rPr lang="en-US" sz="1600" kern="1200" dirty="0"/>
            <a:t>Direct observation is needed to evaluate the breastfeeding dyad.</a:t>
          </a:r>
        </a:p>
        <a:p>
          <a:pPr marL="171450" lvl="1" indent="-171450" algn="l" defTabSz="711200">
            <a:lnSpc>
              <a:spcPct val="90000"/>
            </a:lnSpc>
            <a:spcBef>
              <a:spcPct val="0"/>
            </a:spcBef>
            <a:spcAft>
              <a:spcPct val="15000"/>
            </a:spcAft>
            <a:buChar char="•"/>
          </a:pPr>
          <a:r>
            <a:rPr lang="en-US" sz="1600" kern="1200" dirty="0"/>
            <a:t>If needed, provide a breast pump to build or maintain breast milk production. </a:t>
          </a:r>
        </a:p>
        <a:p>
          <a:pPr marL="171450" lvl="1" indent="-171450" algn="l" defTabSz="711200">
            <a:lnSpc>
              <a:spcPct val="90000"/>
            </a:lnSpc>
            <a:spcBef>
              <a:spcPct val="0"/>
            </a:spcBef>
            <a:spcAft>
              <a:spcPct val="15000"/>
            </a:spcAft>
            <a:buChar char="•"/>
          </a:pPr>
          <a:r>
            <a:rPr lang="en-US" sz="1600" kern="1200" dirty="0"/>
            <a:t>Handouts on hand expression and pumping are available from </a:t>
          </a:r>
          <a:r>
            <a:rPr lang="en-US" sz="1600" kern="12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Oregon WIC Shopify</a:t>
          </a:r>
          <a:r>
            <a:rPr lang="en-US" sz="1600" kern="1200" dirty="0"/>
            <a:t>.</a:t>
          </a:r>
        </a:p>
      </dsp:txBody>
      <dsp:txXfrm>
        <a:off x="0" y="516264"/>
        <a:ext cx="6832212" cy="2214450"/>
      </dsp:txXfrm>
    </dsp:sp>
    <dsp:sp modelId="{4288F41D-F6BB-43AB-A595-C47F86EA4083}">
      <dsp:nvSpPr>
        <dsp:cNvPr id="0" name=""/>
        <dsp:cNvSpPr/>
      </dsp:nvSpPr>
      <dsp:spPr>
        <a:xfrm>
          <a:off x="341610" y="235824"/>
          <a:ext cx="4782548" cy="56088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0769" tIns="0" rIns="180769" bIns="0" numCol="1" spcCol="1270" anchor="ctr" anchorCtr="0">
          <a:noAutofit/>
        </a:bodyPr>
        <a:lstStyle/>
        <a:p>
          <a:pPr marL="0" lvl="0" indent="0" algn="l" defTabSz="844550">
            <a:lnSpc>
              <a:spcPct val="90000"/>
            </a:lnSpc>
            <a:spcBef>
              <a:spcPct val="0"/>
            </a:spcBef>
            <a:spcAft>
              <a:spcPct val="35000"/>
            </a:spcAft>
            <a:buNone/>
          </a:pPr>
          <a:r>
            <a:rPr lang="en-US" sz="1900" kern="1200" dirty="0"/>
            <a:t>1. Protect breastfeeding </a:t>
          </a:r>
        </a:p>
      </dsp:txBody>
      <dsp:txXfrm>
        <a:off x="368990" y="263204"/>
        <a:ext cx="4727788" cy="506120"/>
      </dsp:txXfrm>
    </dsp:sp>
    <dsp:sp modelId="{225F2D28-7478-4371-B0C3-0BE2298320C4}">
      <dsp:nvSpPr>
        <dsp:cNvPr id="0" name=""/>
        <dsp:cNvSpPr/>
      </dsp:nvSpPr>
      <dsp:spPr>
        <a:xfrm>
          <a:off x="0" y="3113754"/>
          <a:ext cx="6832212" cy="1915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0256" tIns="395732" rIns="53025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If supplementation is needed, it is best to use the parent’s expressed milk. If the parent’s expressed milk is not available, supplement with donor human milk or formula.</a:t>
          </a:r>
        </a:p>
        <a:p>
          <a:pPr marL="171450" lvl="1" indent="-171450" algn="l" defTabSz="711200">
            <a:lnSpc>
              <a:spcPct val="90000"/>
            </a:lnSpc>
            <a:spcBef>
              <a:spcPct val="0"/>
            </a:spcBef>
            <a:spcAft>
              <a:spcPct val="15000"/>
            </a:spcAft>
            <a:buChar char="•"/>
          </a:pPr>
          <a:r>
            <a:rPr lang="en-US" sz="1600" kern="1200" dirty="0"/>
            <a:t>Supplementation may be temporary until breastfeeding challenges are resolved.</a:t>
          </a:r>
        </a:p>
      </dsp:txBody>
      <dsp:txXfrm>
        <a:off x="0" y="3113754"/>
        <a:ext cx="6832212" cy="1915200"/>
      </dsp:txXfrm>
    </dsp:sp>
    <dsp:sp modelId="{4FECB86E-0997-4BE0-8636-C4C9330811B3}">
      <dsp:nvSpPr>
        <dsp:cNvPr id="0" name=""/>
        <dsp:cNvSpPr/>
      </dsp:nvSpPr>
      <dsp:spPr>
        <a:xfrm>
          <a:off x="341610" y="2833314"/>
          <a:ext cx="4782548" cy="56088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0769" tIns="0" rIns="180769" bIns="0" numCol="1" spcCol="1270" anchor="ctr" anchorCtr="0">
          <a:noAutofit/>
        </a:bodyPr>
        <a:lstStyle/>
        <a:p>
          <a:pPr marL="0" lvl="0" indent="0" algn="l" defTabSz="844550">
            <a:lnSpc>
              <a:spcPct val="90000"/>
            </a:lnSpc>
            <a:spcBef>
              <a:spcPct val="0"/>
            </a:spcBef>
            <a:spcAft>
              <a:spcPct val="35000"/>
            </a:spcAft>
            <a:buNone/>
          </a:pPr>
          <a:r>
            <a:rPr lang="en-US" sz="1900" kern="1200"/>
            <a:t>2. Make sure baby is adequately fed</a:t>
          </a:r>
        </a:p>
      </dsp:txBody>
      <dsp:txXfrm>
        <a:off x="368990" y="2860694"/>
        <a:ext cx="4727788"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6625E-5956-47A1-BF8E-A54F629990B9}">
      <dsp:nvSpPr>
        <dsp:cNvPr id="0" name=""/>
        <dsp:cNvSpPr/>
      </dsp:nvSpPr>
      <dsp:spPr>
        <a:xfrm>
          <a:off x="0" y="3968323"/>
          <a:ext cx="2931886" cy="325597"/>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8516" tIns="92456" rIns="208516" bIns="92456" numCol="1" spcCol="1270" anchor="ctr" anchorCtr="0">
          <a:noAutofit/>
        </a:bodyPr>
        <a:lstStyle/>
        <a:p>
          <a:pPr marL="0" lvl="0" indent="0" algn="ctr" defTabSz="577850">
            <a:lnSpc>
              <a:spcPct val="90000"/>
            </a:lnSpc>
            <a:spcBef>
              <a:spcPct val="0"/>
            </a:spcBef>
            <a:spcAft>
              <a:spcPct val="35000"/>
            </a:spcAft>
            <a:buNone/>
          </a:pPr>
          <a:r>
            <a:rPr lang="en-US" sz="1300" kern="1200"/>
            <a:t>Stage 9</a:t>
          </a:r>
        </a:p>
      </dsp:txBody>
      <dsp:txXfrm>
        <a:off x="0" y="3968323"/>
        <a:ext cx="2931886" cy="325597"/>
      </dsp:txXfrm>
    </dsp:sp>
    <dsp:sp modelId="{64A04E8A-DBBD-4133-8092-905F23E4B0FA}">
      <dsp:nvSpPr>
        <dsp:cNvPr id="0" name=""/>
        <dsp:cNvSpPr/>
      </dsp:nvSpPr>
      <dsp:spPr>
        <a:xfrm>
          <a:off x="2931885" y="3968323"/>
          <a:ext cx="8795658" cy="325597"/>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8417" tIns="177800" rIns="178417"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Sleep</a:t>
          </a:r>
          <a:r>
            <a:rPr lang="en-US" sz="1400" kern="1200" dirty="0"/>
            <a:t> – Baby usually falls asleep about 1 ½ to 2 hours after birth</a:t>
          </a:r>
        </a:p>
      </dsp:txBody>
      <dsp:txXfrm>
        <a:off x="2931885" y="3968323"/>
        <a:ext cx="8795658" cy="325597"/>
      </dsp:txXfrm>
    </dsp:sp>
    <dsp:sp modelId="{C6A38CE4-F231-43F2-84F5-91FBE7A82FE1}">
      <dsp:nvSpPr>
        <dsp:cNvPr id="0" name=""/>
        <dsp:cNvSpPr/>
      </dsp:nvSpPr>
      <dsp:spPr>
        <a:xfrm rot="10800000">
          <a:off x="0" y="3472438"/>
          <a:ext cx="2931886" cy="500769"/>
        </a:xfrm>
        <a:prstGeom prst="upArrowCallout">
          <a:avLst>
            <a:gd name="adj1" fmla="val 5000"/>
            <a:gd name="adj2" fmla="val 10000"/>
            <a:gd name="adj3" fmla="val 15000"/>
            <a:gd name="adj4" fmla="val 64977"/>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8516" tIns="92456" rIns="208516" bIns="92456" numCol="1" spcCol="1270" anchor="ctr" anchorCtr="0">
          <a:noAutofit/>
        </a:bodyPr>
        <a:lstStyle/>
        <a:p>
          <a:pPr marL="0" lvl="0" indent="0" algn="ctr" defTabSz="577850">
            <a:lnSpc>
              <a:spcPct val="90000"/>
            </a:lnSpc>
            <a:spcBef>
              <a:spcPct val="0"/>
            </a:spcBef>
            <a:spcAft>
              <a:spcPct val="35000"/>
            </a:spcAft>
            <a:buNone/>
          </a:pPr>
          <a:r>
            <a:rPr lang="en-US" sz="1300" kern="1200"/>
            <a:t>Stage 8</a:t>
          </a:r>
        </a:p>
      </dsp:txBody>
      <dsp:txXfrm rot="-10800000">
        <a:off x="0" y="3472438"/>
        <a:ext cx="2931886" cy="325500"/>
      </dsp:txXfrm>
    </dsp:sp>
    <dsp:sp modelId="{EEC99883-B6CD-4805-81B0-861929CD26AF}">
      <dsp:nvSpPr>
        <dsp:cNvPr id="0" name=""/>
        <dsp:cNvSpPr/>
      </dsp:nvSpPr>
      <dsp:spPr>
        <a:xfrm>
          <a:off x="2931885" y="3472438"/>
          <a:ext cx="8795658" cy="325500"/>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8417" tIns="177800" rIns="178417"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Suckling</a:t>
          </a:r>
          <a:r>
            <a:rPr lang="en-US" sz="1400" kern="1200" dirty="0"/>
            <a:t> – About 1 hour after birth, baby takes in the nipple and suckles</a:t>
          </a:r>
        </a:p>
      </dsp:txBody>
      <dsp:txXfrm>
        <a:off x="2931885" y="3472438"/>
        <a:ext cx="8795658" cy="325500"/>
      </dsp:txXfrm>
    </dsp:sp>
    <dsp:sp modelId="{703183AD-74FB-4EF3-A896-7A41806F9BC3}">
      <dsp:nvSpPr>
        <dsp:cNvPr id="0" name=""/>
        <dsp:cNvSpPr/>
      </dsp:nvSpPr>
      <dsp:spPr>
        <a:xfrm rot="10800000">
          <a:off x="0" y="2976553"/>
          <a:ext cx="2931886" cy="500769"/>
        </a:xfrm>
        <a:prstGeom prst="upArrowCallout">
          <a:avLst>
            <a:gd name="adj1" fmla="val 5000"/>
            <a:gd name="adj2" fmla="val 10000"/>
            <a:gd name="adj3" fmla="val 15000"/>
            <a:gd name="adj4" fmla="val 64977"/>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8516" tIns="92456" rIns="208516" bIns="92456" numCol="1" spcCol="1270" anchor="ctr" anchorCtr="0">
          <a:noAutofit/>
        </a:bodyPr>
        <a:lstStyle/>
        <a:p>
          <a:pPr marL="0" lvl="0" indent="0" algn="ctr" defTabSz="577850">
            <a:lnSpc>
              <a:spcPct val="90000"/>
            </a:lnSpc>
            <a:spcBef>
              <a:spcPct val="0"/>
            </a:spcBef>
            <a:spcAft>
              <a:spcPct val="35000"/>
            </a:spcAft>
            <a:buNone/>
          </a:pPr>
          <a:r>
            <a:rPr lang="en-US" sz="1300" kern="1200"/>
            <a:t>Stage 7</a:t>
          </a:r>
        </a:p>
      </dsp:txBody>
      <dsp:txXfrm rot="-10800000">
        <a:off x="0" y="2976553"/>
        <a:ext cx="2931886" cy="325500"/>
      </dsp:txXfrm>
    </dsp:sp>
    <dsp:sp modelId="{ED2B8BE1-A53E-4610-BAB8-8640D349607C}">
      <dsp:nvSpPr>
        <dsp:cNvPr id="0" name=""/>
        <dsp:cNvSpPr/>
      </dsp:nvSpPr>
      <dsp:spPr>
        <a:xfrm>
          <a:off x="2931885" y="2976553"/>
          <a:ext cx="8795658" cy="325500"/>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8417" tIns="177800" rIns="178417"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Familiarization</a:t>
          </a:r>
          <a:r>
            <a:rPr lang="en-US" sz="1400" kern="1200" dirty="0"/>
            <a:t> – Baby is touching breast and licking nipple</a:t>
          </a:r>
        </a:p>
      </dsp:txBody>
      <dsp:txXfrm>
        <a:off x="2931885" y="2976553"/>
        <a:ext cx="8795658" cy="325500"/>
      </dsp:txXfrm>
    </dsp:sp>
    <dsp:sp modelId="{5932996E-07CA-4E69-A9C9-3121A7F06EC4}">
      <dsp:nvSpPr>
        <dsp:cNvPr id="0" name=""/>
        <dsp:cNvSpPr/>
      </dsp:nvSpPr>
      <dsp:spPr>
        <a:xfrm rot="10800000">
          <a:off x="0" y="2480667"/>
          <a:ext cx="2931886" cy="500769"/>
        </a:xfrm>
        <a:prstGeom prst="upArrowCallout">
          <a:avLst>
            <a:gd name="adj1" fmla="val 5000"/>
            <a:gd name="adj2" fmla="val 10000"/>
            <a:gd name="adj3" fmla="val 15000"/>
            <a:gd name="adj4" fmla="val 64977"/>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8516" tIns="92456" rIns="208516" bIns="92456" numCol="1" spcCol="1270" anchor="ctr" anchorCtr="0">
          <a:noAutofit/>
        </a:bodyPr>
        <a:lstStyle/>
        <a:p>
          <a:pPr marL="0" lvl="0" indent="0" algn="ctr" defTabSz="577850">
            <a:lnSpc>
              <a:spcPct val="90000"/>
            </a:lnSpc>
            <a:spcBef>
              <a:spcPct val="0"/>
            </a:spcBef>
            <a:spcAft>
              <a:spcPct val="35000"/>
            </a:spcAft>
            <a:buNone/>
          </a:pPr>
          <a:r>
            <a:rPr lang="en-US" sz="1300" kern="1200"/>
            <a:t>Stage 6</a:t>
          </a:r>
        </a:p>
      </dsp:txBody>
      <dsp:txXfrm rot="-10800000">
        <a:off x="0" y="2480667"/>
        <a:ext cx="2931886" cy="325500"/>
      </dsp:txXfrm>
    </dsp:sp>
    <dsp:sp modelId="{2446E118-BE44-4192-B253-16A292889FF6}">
      <dsp:nvSpPr>
        <dsp:cNvPr id="0" name=""/>
        <dsp:cNvSpPr/>
      </dsp:nvSpPr>
      <dsp:spPr>
        <a:xfrm>
          <a:off x="2931885" y="2480667"/>
          <a:ext cx="8795658" cy="325500"/>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8417" tIns="177800" rIns="178417"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Crawling</a:t>
          </a:r>
          <a:r>
            <a:rPr lang="en-US" sz="1400" kern="1200" dirty="0"/>
            <a:t> – About 35 minutes after birth, baby seeks out breast and nipple</a:t>
          </a:r>
        </a:p>
      </dsp:txBody>
      <dsp:txXfrm>
        <a:off x="2931885" y="2480667"/>
        <a:ext cx="8795658" cy="325500"/>
      </dsp:txXfrm>
    </dsp:sp>
    <dsp:sp modelId="{031F01E5-7281-4B56-A5D9-A1DFFADCEA37}">
      <dsp:nvSpPr>
        <dsp:cNvPr id="0" name=""/>
        <dsp:cNvSpPr/>
      </dsp:nvSpPr>
      <dsp:spPr>
        <a:xfrm rot="10800000">
          <a:off x="0" y="1984782"/>
          <a:ext cx="2931886" cy="500769"/>
        </a:xfrm>
        <a:prstGeom prst="upArrowCallout">
          <a:avLst>
            <a:gd name="adj1" fmla="val 5000"/>
            <a:gd name="adj2" fmla="val 10000"/>
            <a:gd name="adj3" fmla="val 15000"/>
            <a:gd name="adj4" fmla="val 64977"/>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8516" tIns="92456" rIns="208516" bIns="92456" numCol="1" spcCol="1270" anchor="ctr" anchorCtr="0">
          <a:noAutofit/>
        </a:bodyPr>
        <a:lstStyle/>
        <a:p>
          <a:pPr marL="0" lvl="0" indent="0" algn="ctr" defTabSz="577850">
            <a:lnSpc>
              <a:spcPct val="90000"/>
            </a:lnSpc>
            <a:spcBef>
              <a:spcPct val="0"/>
            </a:spcBef>
            <a:spcAft>
              <a:spcPct val="35000"/>
            </a:spcAft>
            <a:buNone/>
          </a:pPr>
          <a:r>
            <a:rPr lang="en-US" sz="1300" kern="1200"/>
            <a:t>Stage 5</a:t>
          </a:r>
        </a:p>
      </dsp:txBody>
      <dsp:txXfrm rot="-10800000">
        <a:off x="0" y="1984782"/>
        <a:ext cx="2931886" cy="325500"/>
      </dsp:txXfrm>
    </dsp:sp>
    <dsp:sp modelId="{5344B567-BBA5-47CF-A642-A4D408B4728A}">
      <dsp:nvSpPr>
        <dsp:cNvPr id="0" name=""/>
        <dsp:cNvSpPr/>
      </dsp:nvSpPr>
      <dsp:spPr>
        <a:xfrm>
          <a:off x="2931885" y="1984782"/>
          <a:ext cx="8795658" cy="325500"/>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8417" tIns="177800" rIns="178417"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Rest</a:t>
          </a:r>
          <a:r>
            <a:rPr lang="en-US" sz="1400" kern="1200" dirty="0"/>
            <a:t> – Periods of rest alternating with activity</a:t>
          </a:r>
        </a:p>
      </dsp:txBody>
      <dsp:txXfrm>
        <a:off x="2931885" y="1984782"/>
        <a:ext cx="8795658" cy="325500"/>
      </dsp:txXfrm>
    </dsp:sp>
    <dsp:sp modelId="{A86BCD2A-FFA6-4542-B646-5799C543E7C2}">
      <dsp:nvSpPr>
        <dsp:cNvPr id="0" name=""/>
        <dsp:cNvSpPr/>
      </dsp:nvSpPr>
      <dsp:spPr>
        <a:xfrm rot="10800000">
          <a:off x="0" y="1488897"/>
          <a:ext cx="2931886" cy="500769"/>
        </a:xfrm>
        <a:prstGeom prst="upArrowCallout">
          <a:avLst>
            <a:gd name="adj1" fmla="val 5000"/>
            <a:gd name="adj2" fmla="val 10000"/>
            <a:gd name="adj3" fmla="val 15000"/>
            <a:gd name="adj4" fmla="val 64977"/>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8516" tIns="92456" rIns="208516" bIns="92456" numCol="1" spcCol="1270" anchor="ctr" anchorCtr="0">
          <a:noAutofit/>
        </a:bodyPr>
        <a:lstStyle/>
        <a:p>
          <a:pPr marL="0" lvl="0" indent="0" algn="ctr" defTabSz="577850">
            <a:lnSpc>
              <a:spcPct val="90000"/>
            </a:lnSpc>
            <a:spcBef>
              <a:spcPct val="0"/>
            </a:spcBef>
            <a:spcAft>
              <a:spcPct val="35000"/>
            </a:spcAft>
            <a:buNone/>
          </a:pPr>
          <a:r>
            <a:rPr lang="en-US" sz="1300" kern="1200"/>
            <a:t>Stage 4</a:t>
          </a:r>
        </a:p>
      </dsp:txBody>
      <dsp:txXfrm rot="-10800000">
        <a:off x="0" y="1488897"/>
        <a:ext cx="2931886" cy="325500"/>
      </dsp:txXfrm>
    </dsp:sp>
    <dsp:sp modelId="{4F2D40E4-3A8A-4DEF-9AB8-806C0D8670BC}">
      <dsp:nvSpPr>
        <dsp:cNvPr id="0" name=""/>
        <dsp:cNvSpPr/>
      </dsp:nvSpPr>
      <dsp:spPr>
        <a:xfrm>
          <a:off x="2931885" y="1488897"/>
          <a:ext cx="8795658" cy="325500"/>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8417" tIns="177800" rIns="178417"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Activity</a:t>
          </a:r>
          <a:r>
            <a:rPr lang="en-US" sz="1400" kern="1200" dirty="0"/>
            <a:t> – Increased mouthing and sucking movements</a:t>
          </a:r>
        </a:p>
      </dsp:txBody>
      <dsp:txXfrm>
        <a:off x="2931885" y="1488897"/>
        <a:ext cx="8795658" cy="325500"/>
      </dsp:txXfrm>
    </dsp:sp>
    <dsp:sp modelId="{1902ABE3-DA50-4F44-A718-8FBA31F8A93D}">
      <dsp:nvSpPr>
        <dsp:cNvPr id="0" name=""/>
        <dsp:cNvSpPr/>
      </dsp:nvSpPr>
      <dsp:spPr>
        <a:xfrm rot="10800000">
          <a:off x="0" y="993012"/>
          <a:ext cx="2931886" cy="500769"/>
        </a:xfrm>
        <a:prstGeom prst="upArrowCallout">
          <a:avLst>
            <a:gd name="adj1" fmla="val 5000"/>
            <a:gd name="adj2" fmla="val 10000"/>
            <a:gd name="adj3" fmla="val 15000"/>
            <a:gd name="adj4" fmla="val 64977"/>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8516" tIns="92456" rIns="208516" bIns="92456" numCol="1" spcCol="1270" anchor="ctr" anchorCtr="0">
          <a:noAutofit/>
        </a:bodyPr>
        <a:lstStyle/>
        <a:p>
          <a:pPr marL="0" lvl="0" indent="0" algn="ctr" defTabSz="577850">
            <a:lnSpc>
              <a:spcPct val="90000"/>
            </a:lnSpc>
            <a:spcBef>
              <a:spcPct val="0"/>
            </a:spcBef>
            <a:spcAft>
              <a:spcPct val="35000"/>
            </a:spcAft>
            <a:buNone/>
          </a:pPr>
          <a:r>
            <a:rPr lang="en-US" sz="1300" kern="1200"/>
            <a:t>Stage 3</a:t>
          </a:r>
        </a:p>
      </dsp:txBody>
      <dsp:txXfrm rot="-10800000">
        <a:off x="0" y="993012"/>
        <a:ext cx="2931886" cy="325500"/>
      </dsp:txXfrm>
    </dsp:sp>
    <dsp:sp modelId="{C8A6F87B-8497-4F0A-9786-31360BD50B3A}">
      <dsp:nvSpPr>
        <dsp:cNvPr id="0" name=""/>
        <dsp:cNvSpPr/>
      </dsp:nvSpPr>
      <dsp:spPr>
        <a:xfrm>
          <a:off x="2931885" y="993012"/>
          <a:ext cx="8795658" cy="325500"/>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8417" tIns="177800" rIns="178417"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Awakening</a:t>
          </a:r>
          <a:r>
            <a:rPr lang="en-US" sz="1400" kern="1200" dirty="0"/>
            <a:t> – Head movements, opens eyes, mouth activity</a:t>
          </a:r>
        </a:p>
      </dsp:txBody>
      <dsp:txXfrm>
        <a:off x="2931885" y="993012"/>
        <a:ext cx="8795658" cy="325500"/>
      </dsp:txXfrm>
    </dsp:sp>
    <dsp:sp modelId="{B35567E1-C169-404A-88AA-CB3EE5EEDA01}">
      <dsp:nvSpPr>
        <dsp:cNvPr id="0" name=""/>
        <dsp:cNvSpPr/>
      </dsp:nvSpPr>
      <dsp:spPr>
        <a:xfrm rot="10800000">
          <a:off x="0" y="497126"/>
          <a:ext cx="2931886" cy="500769"/>
        </a:xfrm>
        <a:prstGeom prst="upArrowCallout">
          <a:avLst>
            <a:gd name="adj1" fmla="val 5000"/>
            <a:gd name="adj2" fmla="val 10000"/>
            <a:gd name="adj3" fmla="val 15000"/>
            <a:gd name="adj4" fmla="val 64977"/>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8516" tIns="92456" rIns="208516" bIns="92456" numCol="1" spcCol="1270" anchor="ctr" anchorCtr="0">
          <a:noAutofit/>
        </a:bodyPr>
        <a:lstStyle/>
        <a:p>
          <a:pPr marL="0" lvl="0" indent="0" algn="ctr" defTabSz="577850">
            <a:lnSpc>
              <a:spcPct val="90000"/>
            </a:lnSpc>
            <a:spcBef>
              <a:spcPct val="0"/>
            </a:spcBef>
            <a:spcAft>
              <a:spcPct val="35000"/>
            </a:spcAft>
            <a:buNone/>
          </a:pPr>
          <a:r>
            <a:rPr lang="en-US" sz="1300" kern="1200"/>
            <a:t>Stage 2</a:t>
          </a:r>
        </a:p>
      </dsp:txBody>
      <dsp:txXfrm rot="-10800000">
        <a:off x="0" y="497126"/>
        <a:ext cx="2931886" cy="325500"/>
      </dsp:txXfrm>
    </dsp:sp>
    <dsp:sp modelId="{018AA032-DB72-4C5A-887F-52E9D1A24E89}">
      <dsp:nvSpPr>
        <dsp:cNvPr id="0" name=""/>
        <dsp:cNvSpPr/>
      </dsp:nvSpPr>
      <dsp:spPr>
        <a:xfrm>
          <a:off x="2931885" y="497126"/>
          <a:ext cx="8795658" cy="325500"/>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8417" tIns="177800" rIns="178417"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Relaxation</a:t>
          </a:r>
          <a:r>
            <a:rPr lang="en-US" sz="1400" kern="1200" dirty="0"/>
            <a:t> – Relaxed on mother’s chest, cover baby with warm towel or blanket</a:t>
          </a:r>
        </a:p>
      </dsp:txBody>
      <dsp:txXfrm>
        <a:off x="2931885" y="497126"/>
        <a:ext cx="8795658" cy="325500"/>
      </dsp:txXfrm>
    </dsp:sp>
    <dsp:sp modelId="{3E3E1F59-FF69-4EB4-A39E-714B135E9953}">
      <dsp:nvSpPr>
        <dsp:cNvPr id="0" name=""/>
        <dsp:cNvSpPr/>
      </dsp:nvSpPr>
      <dsp:spPr>
        <a:xfrm rot="10800000">
          <a:off x="0" y="1241"/>
          <a:ext cx="2931886" cy="500769"/>
        </a:xfrm>
        <a:prstGeom prst="upArrowCallout">
          <a:avLst>
            <a:gd name="adj1" fmla="val 5000"/>
            <a:gd name="adj2" fmla="val 10000"/>
            <a:gd name="adj3" fmla="val 15000"/>
            <a:gd name="adj4" fmla="val 64977"/>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8516" tIns="92456" rIns="208516" bIns="92456" numCol="1" spcCol="1270" anchor="ctr" anchorCtr="0">
          <a:noAutofit/>
        </a:bodyPr>
        <a:lstStyle/>
        <a:p>
          <a:pPr marL="0" lvl="0" indent="0" algn="ctr" defTabSz="577850">
            <a:lnSpc>
              <a:spcPct val="90000"/>
            </a:lnSpc>
            <a:spcBef>
              <a:spcPct val="0"/>
            </a:spcBef>
            <a:spcAft>
              <a:spcPct val="35000"/>
            </a:spcAft>
            <a:buNone/>
          </a:pPr>
          <a:r>
            <a:rPr lang="en-US" sz="1300" kern="1200"/>
            <a:t>Stage 1</a:t>
          </a:r>
        </a:p>
      </dsp:txBody>
      <dsp:txXfrm rot="-10800000">
        <a:off x="0" y="1241"/>
        <a:ext cx="2931886" cy="325500"/>
      </dsp:txXfrm>
    </dsp:sp>
    <dsp:sp modelId="{A5D46044-30FD-44B3-9C17-EC12766B93FB}">
      <dsp:nvSpPr>
        <dsp:cNvPr id="0" name=""/>
        <dsp:cNvSpPr/>
      </dsp:nvSpPr>
      <dsp:spPr>
        <a:xfrm>
          <a:off x="2931885" y="1241"/>
          <a:ext cx="8795658" cy="325500"/>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8417" tIns="177800" rIns="178417"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The birth cry </a:t>
          </a:r>
          <a:r>
            <a:rPr lang="en-US" sz="1400" kern="1200" dirty="0"/>
            <a:t>– Immediately after birth as lungs expand</a:t>
          </a:r>
        </a:p>
      </dsp:txBody>
      <dsp:txXfrm>
        <a:off x="2931885" y="1241"/>
        <a:ext cx="8795658" cy="325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D1292-579F-4553-8346-E0301C0039B6}">
      <dsp:nvSpPr>
        <dsp:cNvPr id="0" name=""/>
        <dsp:cNvSpPr/>
      </dsp:nvSpPr>
      <dsp:spPr>
        <a:xfrm>
          <a:off x="0" y="3584090"/>
          <a:ext cx="2760337" cy="784111"/>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6315" tIns="192024" rIns="196315"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Help</a:t>
          </a:r>
        </a:p>
      </dsp:txBody>
      <dsp:txXfrm>
        <a:off x="0" y="3584090"/>
        <a:ext cx="2760337" cy="784111"/>
      </dsp:txXfrm>
    </dsp:sp>
    <dsp:sp modelId="{4CC0E1E5-29F8-4358-8FFC-1A9D958488EB}">
      <dsp:nvSpPr>
        <dsp:cNvPr id="0" name=""/>
        <dsp:cNvSpPr/>
      </dsp:nvSpPr>
      <dsp:spPr>
        <a:xfrm>
          <a:off x="2760337" y="3584090"/>
          <a:ext cx="8281014" cy="784111"/>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7978" tIns="177800" rIns="167978"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Help support their goals.</a:t>
          </a:r>
        </a:p>
        <a:p>
          <a:pPr marL="0" lvl="0" indent="0" algn="l" defTabSz="622300">
            <a:lnSpc>
              <a:spcPct val="90000"/>
            </a:lnSpc>
            <a:spcBef>
              <a:spcPct val="0"/>
            </a:spcBef>
            <a:spcAft>
              <a:spcPct val="35000"/>
            </a:spcAft>
            <a:buNone/>
          </a:pPr>
          <a:r>
            <a:rPr lang="en-US" sz="1400" b="1" kern="1200" dirty="0"/>
            <a:t>“Are there other resources that would be helpful?</a:t>
          </a:r>
        </a:p>
      </dsp:txBody>
      <dsp:txXfrm>
        <a:off x="2760337" y="3584090"/>
        <a:ext cx="8281014" cy="784111"/>
      </dsp:txXfrm>
    </dsp:sp>
    <dsp:sp modelId="{C6813869-2CFA-4BAB-B824-F749B914E85C}">
      <dsp:nvSpPr>
        <dsp:cNvPr id="0" name=""/>
        <dsp:cNvSpPr/>
      </dsp:nvSpPr>
      <dsp:spPr>
        <a:xfrm rot="10800000">
          <a:off x="0" y="2389889"/>
          <a:ext cx="2760337" cy="1205963"/>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6315" tIns="192024" rIns="196315"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Educate</a:t>
          </a:r>
        </a:p>
      </dsp:txBody>
      <dsp:txXfrm rot="-10800000">
        <a:off x="0" y="2389889"/>
        <a:ext cx="2760337" cy="783876"/>
      </dsp:txXfrm>
    </dsp:sp>
    <dsp:sp modelId="{B0E9C8BC-B1D8-4EE8-8DF7-B397909D042D}">
      <dsp:nvSpPr>
        <dsp:cNvPr id="0" name=""/>
        <dsp:cNvSpPr/>
      </dsp:nvSpPr>
      <dsp:spPr>
        <a:xfrm>
          <a:off x="2760337" y="2389889"/>
          <a:ext cx="8281014" cy="783876"/>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7978" tIns="177800" rIns="167978"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Ask if you can offer help or information.</a:t>
          </a:r>
        </a:p>
        <a:p>
          <a:pPr marL="0" lvl="0" indent="0" algn="l" defTabSz="622300">
            <a:lnSpc>
              <a:spcPct val="90000"/>
            </a:lnSpc>
            <a:spcBef>
              <a:spcPct val="0"/>
            </a:spcBef>
            <a:spcAft>
              <a:spcPct val="35000"/>
            </a:spcAft>
            <a:buNone/>
          </a:pPr>
          <a:r>
            <a:rPr lang="en-US" sz="1400" b="1" kern="1200" dirty="0"/>
            <a:t>“I’d like to offer some tips I’ve heard work well for other parents, can I share those with you?”</a:t>
          </a:r>
          <a:endParaRPr lang="en-US" sz="1400" kern="1200" dirty="0"/>
        </a:p>
      </dsp:txBody>
      <dsp:txXfrm>
        <a:off x="2760337" y="2389889"/>
        <a:ext cx="8281014" cy="783876"/>
      </dsp:txXfrm>
    </dsp:sp>
    <dsp:sp modelId="{B517EDF3-167B-4C7A-894A-AD6BE20B373B}">
      <dsp:nvSpPr>
        <dsp:cNvPr id="0" name=""/>
        <dsp:cNvSpPr/>
      </dsp:nvSpPr>
      <dsp:spPr>
        <a:xfrm rot="10800000">
          <a:off x="0" y="1195687"/>
          <a:ext cx="2760337" cy="1205963"/>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6315" tIns="192024" rIns="196315"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Summarize</a:t>
          </a:r>
        </a:p>
      </dsp:txBody>
      <dsp:txXfrm rot="-10800000">
        <a:off x="0" y="1195687"/>
        <a:ext cx="2760337" cy="783876"/>
      </dsp:txXfrm>
    </dsp:sp>
    <dsp:sp modelId="{D594FEB9-6BEA-49B5-9DF0-3F1F5D074ED6}">
      <dsp:nvSpPr>
        <dsp:cNvPr id="0" name=""/>
        <dsp:cNvSpPr/>
      </dsp:nvSpPr>
      <dsp:spPr>
        <a:xfrm>
          <a:off x="2760337" y="1195687"/>
          <a:ext cx="8281014" cy="783876"/>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7978" tIns="177800" rIns="167978"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Clarify what they want help with.</a:t>
          </a:r>
          <a:endParaRPr lang="en-US" sz="1400" kern="1200" dirty="0"/>
        </a:p>
        <a:p>
          <a:pPr marL="0" lvl="0" indent="0" algn="l" defTabSz="622300">
            <a:lnSpc>
              <a:spcPct val="90000"/>
            </a:lnSpc>
            <a:spcBef>
              <a:spcPct val="0"/>
            </a:spcBef>
            <a:spcAft>
              <a:spcPct val="35000"/>
            </a:spcAft>
            <a:buNone/>
          </a:pPr>
          <a:r>
            <a:rPr lang="en-US" sz="1400" b="1" kern="1200" dirty="0"/>
            <a:t>“You’d like help figuring out how to continue breastfeeding when you return to work?”</a:t>
          </a:r>
        </a:p>
      </dsp:txBody>
      <dsp:txXfrm>
        <a:off x="2760337" y="1195687"/>
        <a:ext cx="8281014" cy="783876"/>
      </dsp:txXfrm>
    </dsp:sp>
    <dsp:sp modelId="{391C1401-46E0-4ABE-BE04-3B0307E3FE60}">
      <dsp:nvSpPr>
        <dsp:cNvPr id="0" name=""/>
        <dsp:cNvSpPr/>
      </dsp:nvSpPr>
      <dsp:spPr>
        <a:xfrm rot="10800000">
          <a:off x="0" y="1485"/>
          <a:ext cx="2760337" cy="1205963"/>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6315" tIns="192024" rIns="196315"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Listen</a:t>
          </a:r>
        </a:p>
      </dsp:txBody>
      <dsp:txXfrm rot="-10800000">
        <a:off x="0" y="1485"/>
        <a:ext cx="2760337" cy="783876"/>
      </dsp:txXfrm>
    </dsp:sp>
    <dsp:sp modelId="{88FD20EB-EE14-48B0-B415-2054D71C8199}">
      <dsp:nvSpPr>
        <dsp:cNvPr id="0" name=""/>
        <dsp:cNvSpPr/>
      </dsp:nvSpPr>
      <dsp:spPr>
        <a:xfrm>
          <a:off x="2760337" y="1485"/>
          <a:ext cx="8281014" cy="783876"/>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7978" tIns="177800" rIns="167978"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Ask open-ended questions.</a:t>
          </a:r>
        </a:p>
        <a:p>
          <a:pPr marL="0" lvl="0" indent="0" algn="l" defTabSz="622300">
            <a:lnSpc>
              <a:spcPct val="90000"/>
            </a:lnSpc>
            <a:spcBef>
              <a:spcPct val="0"/>
            </a:spcBef>
            <a:spcAft>
              <a:spcPct val="35000"/>
            </a:spcAft>
            <a:buNone/>
          </a:pPr>
          <a:r>
            <a:rPr lang="en-US" sz="1400" b="1" kern="1200" dirty="0"/>
            <a:t>“If you had all the support you needed, how do you imagine breastfeeding going for you?”</a:t>
          </a:r>
        </a:p>
      </dsp:txBody>
      <dsp:txXfrm>
        <a:off x="2760337" y="1485"/>
        <a:ext cx="8281014" cy="7838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EBDD4-78DB-4808-A6E9-9E5F3A4BF25B}">
      <dsp:nvSpPr>
        <dsp:cNvPr id="0" name=""/>
        <dsp:cNvSpPr/>
      </dsp:nvSpPr>
      <dsp:spPr>
        <a:xfrm>
          <a:off x="0" y="851"/>
          <a:ext cx="3779677" cy="0"/>
        </a:xfrm>
        <a:prstGeom prst="lin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21ABFFB-5BDC-4BE9-AD58-F75CD0B1B367}">
      <dsp:nvSpPr>
        <dsp:cNvPr id="0" name=""/>
        <dsp:cNvSpPr/>
      </dsp:nvSpPr>
      <dsp:spPr>
        <a:xfrm>
          <a:off x="0" y="851"/>
          <a:ext cx="3775985" cy="77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We recognize that each family is unique.</a:t>
          </a:r>
        </a:p>
      </dsp:txBody>
      <dsp:txXfrm>
        <a:off x="0" y="851"/>
        <a:ext cx="3775985" cy="777466"/>
      </dsp:txXfrm>
    </dsp:sp>
    <dsp:sp modelId="{68B94C27-727B-4135-A4E2-3E7F78EB85BF}">
      <dsp:nvSpPr>
        <dsp:cNvPr id="0" name=""/>
        <dsp:cNvSpPr/>
      </dsp:nvSpPr>
      <dsp:spPr>
        <a:xfrm>
          <a:off x="0" y="778317"/>
          <a:ext cx="3779677" cy="0"/>
        </a:xfrm>
        <a:prstGeom prst="line">
          <a:avLst/>
        </a:prstGeom>
        <a:gradFill rotWithShape="0">
          <a:gsLst>
            <a:gs pos="0">
              <a:schemeClr val="accent5">
                <a:hueOff val="84825"/>
                <a:satOff val="-11984"/>
                <a:lumOff val="4706"/>
                <a:alphaOff val="0"/>
                <a:tint val="96000"/>
                <a:lumMod val="104000"/>
              </a:schemeClr>
            </a:gs>
            <a:gs pos="100000">
              <a:schemeClr val="accent5">
                <a:hueOff val="84825"/>
                <a:satOff val="-11984"/>
                <a:lumOff val="4706"/>
                <a:alphaOff val="0"/>
                <a:shade val="98000"/>
                <a:lumMod val="94000"/>
              </a:schemeClr>
            </a:gs>
          </a:gsLst>
          <a:lin ang="5400000" scaled="0"/>
        </a:gradFill>
        <a:ln w="9525" cap="rnd" cmpd="sng" algn="ctr">
          <a:solidFill>
            <a:schemeClr val="accent5">
              <a:hueOff val="84825"/>
              <a:satOff val="-11984"/>
              <a:lumOff val="470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F752263A-2163-4760-A8B1-548171ADBC35}">
      <dsp:nvSpPr>
        <dsp:cNvPr id="0" name=""/>
        <dsp:cNvSpPr/>
      </dsp:nvSpPr>
      <dsp:spPr>
        <a:xfrm>
          <a:off x="0" y="778317"/>
          <a:ext cx="3775985" cy="1347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We help families identify why breastfeeding is important to them and explore solutions when they are faced with challenges.</a:t>
          </a:r>
        </a:p>
      </dsp:txBody>
      <dsp:txXfrm>
        <a:off x="0" y="778317"/>
        <a:ext cx="3775985" cy="1347057"/>
      </dsp:txXfrm>
    </dsp:sp>
    <dsp:sp modelId="{E5ABDD2A-E298-4514-AE3D-E2F352D2CDF5}">
      <dsp:nvSpPr>
        <dsp:cNvPr id="0" name=""/>
        <dsp:cNvSpPr/>
      </dsp:nvSpPr>
      <dsp:spPr>
        <a:xfrm>
          <a:off x="0" y="2125374"/>
          <a:ext cx="3779677" cy="0"/>
        </a:xfrm>
        <a:prstGeom prst="line">
          <a:avLst/>
        </a:prstGeom>
        <a:gradFill rotWithShape="0">
          <a:gsLst>
            <a:gs pos="0">
              <a:schemeClr val="accent5">
                <a:hueOff val="169651"/>
                <a:satOff val="-23969"/>
                <a:lumOff val="9412"/>
                <a:alphaOff val="0"/>
                <a:tint val="96000"/>
                <a:lumMod val="104000"/>
              </a:schemeClr>
            </a:gs>
            <a:gs pos="100000">
              <a:schemeClr val="accent5">
                <a:hueOff val="169651"/>
                <a:satOff val="-23969"/>
                <a:lumOff val="9412"/>
                <a:alphaOff val="0"/>
                <a:shade val="98000"/>
                <a:lumMod val="94000"/>
              </a:schemeClr>
            </a:gs>
          </a:gsLst>
          <a:lin ang="5400000" scaled="0"/>
        </a:gradFill>
        <a:ln w="9525" cap="rnd" cmpd="sng" algn="ctr">
          <a:solidFill>
            <a:schemeClr val="accent5">
              <a:hueOff val="169651"/>
              <a:satOff val="-23969"/>
              <a:lumOff val="9412"/>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219D3A2-CE97-48B8-92BB-E44795CC5C6E}">
      <dsp:nvSpPr>
        <dsp:cNvPr id="0" name=""/>
        <dsp:cNvSpPr/>
      </dsp:nvSpPr>
      <dsp:spPr>
        <a:xfrm>
          <a:off x="0" y="2125374"/>
          <a:ext cx="3775985" cy="103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We acknowledge their strengths and applaud their efforts.</a:t>
          </a:r>
        </a:p>
      </dsp:txBody>
      <dsp:txXfrm>
        <a:off x="0" y="2125374"/>
        <a:ext cx="3775985" cy="1031484"/>
      </dsp:txXfrm>
    </dsp:sp>
    <dsp:sp modelId="{80966595-029B-4DE2-88DD-DF2817D0DABF}">
      <dsp:nvSpPr>
        <dsp:cNvPr id="0" name=""/>
        <dsp:cNvSpPr/>
      </dsp:nvSpPr>
      <dsp:spPr>
        <a:xfrm>
          <a:off x="0" y="3156859"/>
          <a:ext cx="3779677" cy="0"/>
        </a:xfrm>
        <a:prstGeom prst="line">
          <a:avLst/>
        </a:prstGeom>
        <a:gradFill rotWithShape="0">
          <a:gsLst>
            <a:gs pos="0">
              <a:schemeClr val="accent5">
                <a:hueOff val="254476"/>
                <a:satOff val="-35953"/>
                <a:lumOff val="14118"/>
                <a:alphaOff val="0"/>
                <a:tint val="96000"/>
                <a:lumMod val="104000"/>
              </a:schemeClr>
            </a:gs>
            <a:gs pos="100000">
              <a:schemeClr val="accent5">
                <a:hueOff val="254476"/>
                <a:satOff val="-35953"/>
                <a:lumOff val="14118"/>
                <a:alphaOff val="0"/>
                <a:shade val="98000"/>
                <a:lumMod val="94000"/>
              </a:schemeClr>
            </a:gs>
          </a:gsLst>
          <a:lin ang="5400000" scaled="0"/>
        </a:gradFill>
        <a:ln w="9525" cap="rnd" cmpd="sng" algn="ctr">
          <a:solidFill>
            <a:schemeClr val="accent5">
              <a:hueOff val="254476"/>
              <a:satOff val="-35953"/>
              <a:lumOff val="1411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AD471123-6FBD-457C-ACA1-0829E7CE0F13}">
      <dsp:nvSpPr>
        <dsp:cNvPr id="0" name=""/>
        <dsp:cNvSpPr/>
      </dsp:nvSpPr>
      <dsp:spPr>
        <a:xfrm>
          <a:off x="0" y="3156859"/>
          <a:ext cx="3775985" cy="104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We allow for any feeding decision to be the right decision for the family.</a:t>
          </a:r>
        </a:p>
      </dsp:txBody>
      <dsp:txXfrm>
        <a:off x="0" y="3156859"/>
        <a:ext cx="3775985" cy="1043444"/>
      </dsp:txXfrm>
    </dsp:sp>
    <dsp:sp modelId="{AA1BED4D-D8FC-4BB3-9F2B-D739539D06AF}">
      <dsp:nvSpPr>
        <dsp:cNvPr id="0" name=""/>
        <dsp:cNvSpPr/>
      </dsp:nvSpPr>
      <dsp:spPr>
        <a:xfrm>
          <a:off x="0" y="4200303"/>
          <a:ext cx="3779677" cy="0"/>
        </a:xfrm>
        <a:prstGeom prst="line">
          <a:avLst/>
        </a:prstGeom>
        <a:gradFill rotWithShape="0">
          <a:gsLst>
            <a:gs pos="0">
              <a:schemeClr val="accent5">
                <a:hueOff val="339302"/>
                <a:satOff val="-47938"/>
                <a:lumOff val="18824"/>
                <a:alphaOff val="0"/>
                <a:tint val="96000"/>
                <a:lumMod val="104000"/>
              </a:schemeClr>
            </a:gs>
            <a:gs pos="100000">
              <a:schemeClr val="accent5">
                <a:hueOff val="339302"/>
                <a:satOff val="-47938"/>
                <a:lumOff val="18824"/>
                <a:alphaOff val="0"/>
                <a:shade val="98000"/>
                <a:lumMod val="94000"/>
              </a:schemeClr>
            </a:gs>
          </a:gsLst>
          <a:lin ang="5400000" scaled="0"/>
        </a:gradFill>
        <a:ln w="9525" cap="rnd" cmpd="sng" algn="ctr">
          <a:solidFill>
            <a:schemeClr val="accent5">
              <a:hueOff val="339302"/>
              <a:satOff val="-47938"/>
              <a:lumOff val="18824"/>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6D33D18-7094-41C0-AE46-259B84C3DB06}">
      <dsp:nvSpPr>
        <dsp:cNvPr id="0" name=""/>
        <dsp:cNvSpPr/>
      </dsp:nvSpPr>
      <dsp:spPr>
        <a:xfrm>
          <a:off x="0" y="4200303"/>
          <a:ext cx="3779677" cy="56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We trust families to make decisions that are best for themselves and their families.</a:t>
          </a:r>
        </a:p>
      </dsp:txBody>
      <dsp:txXfrm>
        <a:off x="0" y="4200303"/>
        <a:ext cx="3779677" cy="5649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EB7BC-E7B7-4575-9112-6E1F8FFB069E}" type="datetimeFigureOut">
              <a:rPr lang="en-US" smtClean="0"/>
              <a:t>7/24/2020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563E5-3F3B-4F78-9C71-DC2608869805}" type="slidenum">
              <a:rPr lang="en-US" smtClean="0"/>
              <a:t>‹#›</a:t>
            </a:fld>
            <a:endParaRPr lang="en-US" dirty="0"/>
          </a:p>
        </p:txBody>
      </p:sp>
    </p:spTree>
    <p:extLst>
      <p:ext uri="{BB962C8B-B14F-4D97-AF65-F5344CB8AC3E}">
        <p14:creationId xmlns:p14="http://schemas.microsoft.com/office/powerpoint/2010/main" val="330368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D563E5-3F3B-4F78-9C71-DC2608869805}" type="slidenum">
              <a:rPr lang="en-US" smtClean="0"/>
              <a:t>12</a:t>
            </a:fld>
            <a:endParaRPr lang="en-US" dirty="0"/>
          </a:p>
        </p:txBody>
      </p:sp>
    </p:spTree>
    <p:extLst>
      <p:ext uri="{BB962C8B-B14F-4D97-AF65-F5344CB8AC3E}">
        <p14:creationId xmlns:p14="http://schemas.microsoft.com/office/powerpoint/2010/main" val="287527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D563E5-3F3B-4F78-9C71-DC2608869805}" type="slidenum">
              <a:rPr lang="en-US" smtClean="0"/>
              <a:t>13</a:t>
            </a:fld>
            <a:endParaRPr lang="en-US" dirty="0"/>
          </a:p>
        </p:txBody>
      </p:sp>
    </p:spTree>
    <p:extLst>
      <p:ext uri="{BB962C8B-B14F-4D97-AF65-F5344CB8AC3E}">
        <p14:creationId xmlns:p14="http://schemas.microsoft.com/office/powerpoint/2010/main" val="223629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D563E5-3F3B-4F78-9C71-DC2608869805}" type="slidenum">
              <a:rPr lang="en-US" smtClean="0"/>
              <a:t>14</a:t>
            </a:fld>
            <a:endParaRPr lang="en-US" dirty="0"/>
          </a:p>
        </p:txBody>
      </p:sp>
    </p:spTree>
    <p:extLst>
      <p:ext uri="{BB962C8B-B14F-4D97-AF65-F5344CB8AC3E}">
        <p14:creationId xmlns:p14="http://schemas.microsoft.com/office/powerpoint/2010/main" val="4887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D563E5-3F3B-4F78-9C71-DC2608869805}" type="slidenum">
              <a:rPr lang="en-US" smtClean="0"/>
              <a:t>15</a:t>
            </a:fld>
            <a:endParaRPr lang="en-US" dirty="0"/>
          </a:p>
        </p:txBody>
      </p:sp>
    </p:spTree>
    <p:extLst>
      <p:ext uri="{BB962C8B-B14F-4D97-AF65-F5344CB8AC3E}">
        <p14:creationId xmlns:p14="http://schemas.microsoft.com/office/powerpoint/2010/main" val="1958136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4793A9-7C6C-4D08-92F6-F1F92C238736}"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05031464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330AF-CDB6-4B06-9433-B8653C157AA0}"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2587641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330AF-CDB6-4B06-9433-B8653C157AA0}"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EF9944-A4F6-4C59-AEBD-678D6480B8EA}"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36859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5D330AF-CDB6-4B06-9433-B8653C157AA0}" type="datetime1">
              <a:rPr lang="en-US" smtClean="0"/>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883291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5D330AF-CDB6-4B06-9433-B8653C157AA0}" type="datetime1">
              <a:rPr lang="en-US" smtClean="0"/>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EF9944-A4F6-4C59-AEBD-678D6480B8EA}"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6749921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5D330AF-CDB6-4B06-9433-B8653C157AA0}" type="datetime1">
              <a:rPr lang="en-US" smtClean="0"/>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05684732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72F62-41D9-41B4-A742-F07D327A573D}"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8686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F911B4-2B8A-4B9C-8112-6F5C986D46F7}"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31485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782438-B4B8-4A3B-81C9-F825F3AAC376}"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96564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E4997B-1FE4-47A8-9028-DEF54467F1A4}"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73590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33E2A4-FC2B-4C62-99D1-22A122804089}" type="datetime1">
              <a:rPr lang="en-US" smtClean="0"/>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29398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78FDE-D23B-4B1F-9C84-7727D2CE25D7}" type="datetime1">
              <a:rPr lang="en-US" smtClean="0"/>
              <a:t>7/24/2020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90687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1E6DC1-AD37-4838-9FEB-59E5E9793810}" type="datetime1">
              <a:rPr lang="en-US" smtClean="0"/>
              <a:t>7/24/2020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875345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326B5-3923-4825-B39D-26824402D2D6}" type="datetime1">
              <a:rPr lang="en-US" smtClean="0"/>
              <a:t>7/24/2020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01275743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77A073-F441-4A2C-AEED-DA5AB371EE5F}" type="datetime1">
              <a:rPr lang="en-US" smtClean="0"/>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0812037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920AA-4634-43CD-9C1A-EA35C3EB9627}" type="datetime1">
              <a:rPr lang="en-US" smtClean="0"/>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6844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5D330AF-CDB6-4B06-9433-B8653C157AA0}" type="datetime1">
              <a:rPr lang="en-US" smtClean="0"/>
              <a:t>7/24/2020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4660611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image" Target="../media/image41.sv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jp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hyperlink" Target="https://kellymom.com/bf/got-milk/supply-worries/enough-milk/#enough" TargetMode="Externa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46.jpeg"/><Relationship Id="rId4" Type="http://schemas.openxmlformats.org/officeDocument/2006/relationships/hyperlink" Target="https://oregon-wic.myshopify.com/products/why-babies-breastfeed-often-pad-of-5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File:MUTCD_R1-2_(alternative_dimensions).svg"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8.xml"/><Relationship Id="rId1" Type="http://schemas.openxmlformats.org/officeDocument/2006/relationships/tags" Target="../tags/tag27.xml"/><Relationship Id="rId5" Type="http://schemas.openxmlformats.org/officeDocument/2006/relationships/image" Target="../media/image44.sv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8" Type="http://schemas.openxmlformats.org/officeDocument/2006/relationships/hyperlink" Target="http://www.ourmilkyway.org/on-becoming-transliterate-an-interview-with-diana-west-ba-ibclc/" TargetMode="External"/><Relationship Id="rId3" Type="http://schemas.openxmlformats.org/officeDocument/2006/relationships/hyperlink" Target="https://centerforbreastfeeding.org/" TargetMode="External"/><Relationship Id="rId7" Type="http://schemas.openxmlformats.org/officeDocument/2006/relationships/hyperlink" Target="http://www.ourmilkyway.org/breastfeeding-as-an-act-of-resistance-for-the-black-mother-guest-post/"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www.ourmilkyway.org/breastfeeding-in-shelters/" TargetMode="External"/><Relationship Id="rId5" Type="http://schemas.openxmlformats.org/officeDocument/2006/relationships/hyperlink" Target="http://www.ourmilkyway.org/changing-the-narrative-around-infant-feeding-in-hmong-population/" TargetMode="External"/><Relationship Id="rId4" Type="http://schemas.openxmlformats.org/officeDocument/2006/relationships/hyperlink" Target="http://www.ourmilkyway.org/generational-trauma-among-native-american-cultures-affects-infant-feedi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8.xml"/><Relationship Id="rId1" Type="http://schemas.openxmlformats.org/officeDocument/2006/relationships/tags" Target="../tags/tag30.xml"/><Relationship Id="rId5" Type="http://schemas.openxmlformats.org/officeDocument/2006/relationships/image" Target="../media/image44.sv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8.xml"/><Relationship Id="rId1" Type="http://schemas.openxmlformats.org/officeDocument/2006/relationships/tags" Target="../tags/tag32.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hyperlink" Target="http://www.magicalhour.org/aboutus.html" TargetMode="Externa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8" Type="http://schemas.openxmlformats.org/officeDocument/2006/relationships/hyperlink" Target="http://www.magicalhour.org/aboutus.html"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8.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62.sv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hyperlink" Target="https://creativecommons.org/licenses/by-nc-sa/3.0/" TargetMode="External"/><Relationship Id="rId4" Type="http://schemas.openxmlformats.org/officeDocument/2006/relationships/hyperlink" Target="http://www.lachiavedisophia.com/blog/albert-camus-alla-riscoperta-del-pensiero-meridiano/"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65.jpeg"/><Relationship Id="rId7" Type="http://schemas.openxmlformats.org/officeDocument/2006/relationships/diagramColors" Target="../diagrams/colors9.xml"/><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8.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8.xml"/><Relationship Id="rId1" Type="http://schemas.openxmlformats.org/officeDocument/2006/relationships/tags" Target="../tags/tag48.xml"/><Relationship Id="rId5" Type="http://schemas.openxmlformats.org/officeDocument/2006/relationships/image" Target="../media/image44.sv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hyperlink" Target="mailto:Oregon.WIC.Breastfeeding@dhsoha.state.or.us" TargetMode="Externa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0.xml"/><Relationship Id="rId1" Type="http://schemas.openxmlformats.org/officeDocument/2006/relationships/tags" Target="../tags/tag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6.jpeg"/><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44B152B-31E5-418B-BA48-A3361253FE01}"/>
              </a:ext>
            </a:extLst>
          </p:cNvPr>
          <p:cNvSpPr>
            <a:spLocks noGrp="1"/>
          </p:cNvSpPr>
          <p:nvPr>
            <p:ph type="subTitle" idx="1"/>
          </p:nvPr>
        </p:nvSpPr>
        <p:spPr>
          <a:xfrm>
            <a:off x="3373062" y="2950200"/>
            <a:ext cx="8131550" cy="2303728"/>
          </a:xfrm>
        </p:spPr>
        <p:txBody>
          <a:bodyPr>
            <a:normAutofit/>
          </a:bodyPr>
          <a:lstStyle/>
          <a:p>
            <a:pPr algn="ctr">
              <a:lnSpc>
                <a:spcPct val="90000"/>
              </a:lnSpc>
            </a:pPr>
            <a:r>
              <a:rPr lang="en-US" sz="2000" b="1" dirty="0"/>
              <a:t>Oregon WIC In-service</a:t>
            </a:r>
          </a:p>
          <a:p>
            <a:pPr algn="ctr">
              <a:lnSpc>
                <a:spcPct val="90000"/>
              </a:lnSpc>
            </a:pPr>
            <a:r>
              <a:rPr lang="en-US" sz="2000" b="1" dirty="0"/>
              <a:t>August 2020</a:t>
            </a:r>
          </a:p>
          <a:p>
            <a:pPr algn="ctr">
              <a:lnSpc>
                <a:spcPct val="90000"/>
              </a:lnSpc>
            </a:pPr>
            <a:r>
              <a:rPr lang="en-US" sz="2000" dirty="0"/>
              <a:t>Certifiers must complete this in-service by 12-31-2020. </a:t>
            </a:r>
          </a:p>
          <a:p>
            <a:pPr algn="ctr">
              <a:lnSpc>
                <a:spcPct val="90000"/>
              </a:lnSpc>
            </a:pPr>
            <a:r>
              <a:rPr lang="en-US" sz="2000" dirty="0"/>
              <a:t>It may be completed individually. </a:t>
            </a:r>
          </a:p>
        </p:txBody>
      </p:sp>
      <p:sp>
        <p:nvSpPr>
          <p:cNvPr id="2" name="Title 1">
            <a:extLst>
              <a:ext uri="{FF2B5EF4-FFF2-40B4-BE49-F238E27FC236}">
                <a16:creationId xmlns:a16="http://schemas.microsoft.com/office/drawing/2014/main" id="{465AC2A1-33AB-498F-9481-456EE428A8BA}"/>
              </a:ext>
            </a:extLst>
          </p:cNvPr>
          <p:cNvSpPr>
            <a:spLocks noGrp="1"/>
          </p:cNvSpPr>
          <p:nvPr>
            <p:ph type="ctrTitle"/>
          </p:nvPr>
        </p:nvSpPr>
        <p:spPr>
          <a:xfrm>
            <a:off x="2974539" y="647483"/>
            <a:ext cx="9217459" cy="1397290"/>
          </a:xfrm>
        </p:spPr>
        <p:txBody>
          <a:bodyPr>
            <a:normAutofit/>
          </a:bodyPr>
          <a:lstStyle/>
          <a:p>
            <a:r>
              <a:rPr lang="en-US" b="1" dirty="0"/>
              <a:t>Breastfeeding and Growth</a:t>
            </a:r>
          </a:p>
        </p:txBody>
      </p:sp>
      <p:sp>
        <p:nvSpPr>
          <p:cNvPr id="10" name="Rectangle 9">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34737"/>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6"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Tree>
    <p:custDataLst>
      <p:tags r:id="rId1"/>
    </p:custDataLst>
    <p:extLst>
      <p:ext uri="{BB962C8B-B14F-4D97-AF65-F5344CB8AC3E}">
        <p14:creationId xmlns:p14="http://schemas.microsoft.com/office/powerpoint/2010/main" val="107436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32"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3"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4"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35"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36"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37"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8"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9"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0"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1"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2"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3"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5" name="Group 44">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46"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47"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48"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49"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0"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1"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2"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3"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4"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5"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56"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57"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9" name="Rectangle 58">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63" name="Rectangle 62">
            <a:extLst>
              <a:ext uri="{FF2B5EF4-FFF2-40B4-BE49-F238E27FC236}">
                <a16:creationId xmlns:a16="http://schemas.microsoft.com/office/drawing/2014/main" id="{8BD30EA2-8070-48EC-BC41-2869CA1A9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4">
            <a:extLst>
              <a:ext uri="{FF2B5EF4-FFF2-40B4-BE49-F238E27FC236}">
                <a16:creationId xmlns:a16="http://schemas.microsoft.com/office/drawing/2014/main" id="{2617DF97-06C3-4CA0-9217-F7A2BEC1ED4C}"/>
              </a:ext>
            </a:extLst>
          </p:cNvPr>
          <p:cNvSpPr>
            <a:spLocks noGrp="1"/>
          </p:cNvSpPr>
          <p:nvPr>
            <p:ph type="title"/>
          </p:nvPr>
        </p:nvSpPr>
        <p:spPr>
          <a:xfrm>
            <a:off x="649225" y="645106"/>
            <a:ext cx="3170758" cy="1259894"/>
          </a:xfrm>
        </p:spPr>
        <p:txBody>
          <a:bodyPr vert="horz" lIns="91440" tIns="45720" rIns="91440" bIns="45720" rtlCol="0" anchor="t">
            <a:normAutofit/>
          </a:bodyPr>
          <a:lstStyle/>
          <a:p>
            <a:pPr>
              <a:lnSpc>
                <a:spcPct val="90000"/>
              </a:lnSpc>
            </a:pPr>
            <a:r>
              <a:rPr lang="en-US" sz="2400" dirty="0"/>
              <a:t>Monitoring newborn weight loss</a:t>
            </a:r>
            <a:br>
              <a:rPr lang="en-US" sz="2500" dirty="0"/>
            </a:br>
            <a:endParaRPr lang="en-US" sz="2500" dirty="0"/>
          </a:p>
        </p:txBody>
      </p:sp>
      <p:sp>
        <p:nvSpPr>
          <p:cNvPr id="65" name="Rectangle 64">
            <a:extLst>
              <a:ext uri="{FF2B5EF4-FFF2-40B4-BE49-F238E27FC236}">
                <a16:creationId xmlns:a16="http://schemas.microsoft.com/office/drawing/2014/main" id="{BF40D12C-3EB2-43EA-A6B2-81D132519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6" name="Text Placeholder 25">
            <a:extLst>
              <a:ext uri="{FF2B5EF4-FFF2-40B4-BE49-F238E27FC236}">
                <a16:creationId xmlns:a16="http://schemas.microsoft.com/office/drawing/2014/main" id="{8D2464F1-B8AA-4BFB-8096-00A959A8F849}"/>
              </a:ext>
            </a:extLst>
          </p:cNvPr>
          <p:cNvSpPr>
            <a:spLocks noGrp="1"/>
          </p:cNvSpPr>
          <p:nvPr>
            <p:ph type="body" sz="half" idx="2"/>
          </p:nvPr>
        </p:nvSpPr>
        <p:spPr>
          <a:xfrm>
            <a:off x="649225" y="1765591"/>
            <a:ext cx="3650278" cy="3759253"/>
          </a:xfrm>
        </p:spPr>
        <p:txBody>
          <a:bodyPr vert="horz" lIns="91440" tIns="45720" rIns="91440" bIns="45720" rtlCol="0">
            <a:normAutofit/>
          </a:bodyPr>
          <a:lstStyle/>
          <a:p>
            <a:pPr>
              <a:buFont typeface="Wingdings 3" charset="2"/>
              <a:buChar char=""/>
            </a:pPr>
            <a:r>
              <a:rPr lang="en-US" sz="2000" dirty="0"/>
              <a:t> </a:t>
            </a:r>
            <a:r>
              <a:rPr lang="en-US" sz="1800" dirty="0"/>
              <a:t>It is normal for some babies to lose a little weight after birth.</a:t>
            </a:r>
          </a:p>
          <a:p>
            <a:pPr>
              <a:buFont typeface="Wingdings 3" charset="2"/>
              <a:buChar char=""/>
            </a:pPr>
            <a:r>
              <a:rPr lang="en-US" sz="2000" dirty="0"/>
              <a:t> </a:t>
            </a:r>
            <a:r>
              <a:rPr lang="en-US" sz="1800" dirty="0"/>
              <a:t>All babies should be monitored to make sure they don’t lose too much weight. </a:t>
            </a:r>
          </a:p>
          <a:p>
            <a:pPr>
              <a:buFont typeface="Wingdings 3" charset="2"/>
              <a:buChar char=""/>
            </a:pPr>
            <a:r>
              <a:rPr lang="en-US" sz="1800" dirty="0"/>
              <a:t> Weight loss can be an early sign of feeding or medical problems.</a:t>
            </a:r>
          </a:p>
          <a:p>
            <a:pPr>
              <a:buFont typeface="Wingdings 3" charset="2"/>
              <a:buChar char=""/>
            </a:pPr>
            <a:endParaRPr lang="en-US" sz="2000" dirty="0"/>
          </a:p>
          <a:p>
            <a:pPr>
              <a:buFont typeface="Wingdings 3" charset="2"/>
              <a:buChar char=""/>
            </a:pPr>
            <a:endParaRPr lang="en-US" sz="2000" dirty="0"/>
          </a:p>
        </p:txBody>
      </p:sp>
      <p:pic>
        <p:nvPicPr>
          <p:cNvPr id="5" name="Content Placeholder 4" descr="A picture containing person, indoor, baby, laying&#10;&#10;Description automatically generated">
            <a:extLst>
              <a:ext uri="{FF2B5EF4-FFF2-40B4-BE49-F238E27FC236}">
                <a16:creationId xmlns:a16="http://schemas.microsoft.com/office/drawing/2014/main" id="{9312F500-86D3-4371-A502-F7FAC47C5507}"/>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2" b="-2"/>
          <a:stretch/>
        </p:blipFill>
        <p:spPr>
          <a:xfrm>
            <a:off x="4619543" y="640080"/>
            <a:ext cx="6953577" cy="5252773"/>
          </a:xfrm>
          <a:prstGeom prst="rect">
            <a:avLst/>
          </a:prstGeom>
        </p:spPr>
      </p:pic>
      <p:sp>
        <p:nvSpPr>
          <p:cNvPr id="67" name="Freeform 11">
            <a:extLst>
              <a:ext uri="{FF2B5EF4-FFF2-40B4-BE49-F238E27FC236}">
                <a16:creationId xmlns:a16="http://schemas.microsoft.com/office/drawing/2014/main" id="{A796071E-2EB3-4DB7-AC56-CCD969349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1246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7" name="Group 79">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1"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2"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3"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4"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5"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6"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7"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8"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9"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0"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1"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2"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41" name="Group 93">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95"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6"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7"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8"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9"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0"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1"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2"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3"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4"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5"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6"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43" name="Rectangle 107">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5"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46" name="Rectangle 111">
            <a:extLst>
              <a:ext uri="{FF2B5EF4-FFF2-40B4-BE49-F238E27FC236}">
                <a16:creationId xmlns:a16="http://schemas.microsoft.com/office/drawing/2014/main" id="{DCC583FC-3774-47D1-9A8B-E0DBA89C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7" name="Group 113">
            <a:extLst>
              <a:ext uri="{FF2B5EF4-FFF2-40B4-BE49-F238E27FC236}">
                <a16:creationId xmlns:a16="http://schemas.microsoft.com/office/drawing/2014/main" id="{E8DDDC38-A59D-4C57-BEAA-01E57BDEF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5253" y="228600"/>
            <a:ext cx="2851523" cy="6638625"/>
            <a:chOff x="2487613" y="285750"/>
            <a:chExt cx="2428875" cy="5654676"/>
          </a:xfrm>
        </p:grpSpPr>
        <p:sp>
          <p:nvSpPr>
            <p:cNvPr id="115" name="Freeform 11">
              <a:extLst>
                <a:ext uri="{FF2B5EF4-FFF2-40B4-BE49-F238E27FC236}">
                  <a16:creationId xmlns:a16="http://schemas.microsoft.com/office/drawing/2014/main" id="{07181E0D-4E2E-4CF7-83D6-6BF1884F2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8" name="Freeform 12">
              <a:extLst>
                <a:ext uri="{FF2B5EF4-FFF2-40B4-BE49-F238E27FC236}">
                  <a16:creationId xmlns:a16="http://schemas.microsoft.com/office/drawing/2014/main" id="{41E4039F-6250-4F1A-8B44-8211D95CB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7" name="Freeform 13">
              <a:extLst>
                <a:ext uri="{FF2B5EF4-FFF2-40B4-BE49-F238E27FC236}">
                  <a16:creationId xmlns:a16="http://schemas.microsoft.com/office/drawing/2014/main" id="{C27CE0F8-A859-4A25-8A2E-2F48B2D7F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8" name="Freeform 14">
              <a:extLst>
                <a:ext uri="{FF2B5EF4-FFF2-40B4-BE49-F238E27FC236}">
                  <a16:creationId xmlns:a16="http://schemas.microsoft.com/office/drawing/2014/main" id="{1D3B4413-99E7-41CB-BC1A-91CB93B73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9" name="Freeform 15">
              <a:extLst>
                <a:ext uri="{FF2B5EF4-FFF2-40B4-BE49-F238E27FC236}">
                  <a16:creationId xmlns:a16="http://schemas.microsoft.com/office/drawing/2014/main" id="{2B5AE9BA-21EA-413E-92D1-70B41D12F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20" name="Freeform 16">
              <a:extLst>
                <a:ext uri="{FF2B5EF4-FFF2-40B4-BE49-F238E27FC236}">
                  <a16:creationId xmlns:a16="http://schemas.microsoft.com/office/drawing/2014/main" id="{EA6962B4-B58E-4363-AE37-502AAB46F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21" name="Freeform 17">
              <a:extLst>
                <a:ext uri="{FF2B5EF4-FFF2-40B4-BE49-F238E27FC236}">
                  <a16:creationId xmlns:a16="http://schemas.microsoft.com/office/drawing/2014/main" id="{8CFEAE09-A4F7-4009-BBA4-E007F3FF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22" name="Freeform 18">
              <a:extLst>
                <a:ext uri="{FF2B5EF4-FFF2-40B4-BE49-F238E27FC236}">
                  <a16:creationId xmlns:a16="http://schemas.microsoft.com/office/drawing/2014/main" id="{BEC0F162-6193-4A0C-9667-DD7C8B4BD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23" name="Freeform 19">
              <a:extLst>
                <a:ext uri="{FF2B5EF4-FFF2-40B4-BE49-F238E27FC236}">
                  <a16:creationId xmlns:a16="http://schemas.microsoft.com/office/drawing/2014/main" id="{7AE69957-54B0-48E2-8BCD-EE01C7190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24" name="Freeform 20">
              <a:extLst>
                <a:ext uri="{FF2B5EF4-FFF2-40B4-BE49-F238E27FC236}">
                  <a16:creationId xmlns:a16="http://schemas.microsoft.com/office/drawing/2014/main" id="{9E3E384D-F4D8-4B3A-978C-EFEED16D3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5" name="Freeform 21">
              <a:extLst>
                <a:ext uri="{FF2B5EF4-FFF2-40B4-BE49-F238E27FC236}">
                  <a16:creationId xmlns:a16="http://schemas.microsoft.com/office/drawing/2014/main" id="{66DD5E8A-F260-4F93-94D6-AA109560A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26" name="Freeform 22">
              <a:extLst>
                <a:ext uri="{FF2B5EF4-FFF2-40B4-BE49-F238E27FC236}">
                  <a16:creationId xmlns:a16="http://schemas.microsoft.com/office/drawing/2014/main" id="{AB7CE38B-1EFC-4D54-BD22-F0E1C0ED2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8" name="Group 127">
            <a:extLst>
              <a:ext uri="{FF2B5EF4-FFF2-40B4-BE49-F238E27FC236}">
                <a16:creationId xmlns:a16="http://schemas.microsoft.com/office/drawing/2014/main" id="{44251A81-4530-41B5-B8FB-DC124AC02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129" name="Freeform 27">
              <a:extLst>
                <a:ext uri="{FF2B5EF4-FFF2-40B4-BE49-F238E27FC236}">
                  <a16:creationId xmlns:a16="http://schemas.microsoft.com/office/drawing/2014/main" id="{704F0C26-A940-4311-8A41-C69C075D7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30" name="Freeform 28">
              <a:extLst>
                <a:ext uri="{FF2B5EF4-FFF2-40B4-BE49-F238E27FC236}">
                  <a16:creationId xmlns:a16="http://schemas.microsoft.com/office/drawing/2014/main" id="{72844B50-4A36-4E90-9BD1-7945BAF04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1" name="Freeform 29">
              <a:extLst>
                <a:ext uri="{FF2B5EF4-FFF2-40B4-BE49-F238E27FC236}">
                  <a16:creationId xmlns:a16="http://schemas.microsoft.com/office/drawing/2014/main" id="{FFFF2F5F-4D06-40B4-AAF7-7BF88551B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32" name="Freeform 30">
              <a:extLst>
                <a:ext uri="{FF2B5EF4-FFF2-40B4-BE49-F238E27FC236}">
                  <a16:creationId xmlns:a16="http://schemas.microsoft.com/office/drawing/2014/main" id="{C2D84FDB-118B-42FD-8561-B383615D2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33" name="Freeform 31">
              <a:extLst>
                <a:ext uri="{FF2B5EF4-FFF2-40B4-BE49-F238E27FC236}">
                  <a16:creationId xmlns:a16="http://schemas.microsoft.com/office/drawing/2014/main" id="{5B64B543-1195-4970-808B-156908D3B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34" name="Freeform 32">
              <a:extLst>
                <a:ext uri="{FF2B5EF4-FFF2-40B4-BE49-F238E27FC236}">
                  <a16:creationId xmlns:a16="http://schemas.microsoft.com/office/drawing/2014/main" id="{1B6440B3-14CA-4B3F-AF89-7FEC0A224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35" name="Freeform 33">
              <a:extLst>
                <a:ext uri="{FF2B5EF4-FFF2-40B4-BE49-F238E27FC236}">
                  <a16:creationId xmlns:a16="http://schemas.microsoft.com/office/drawing/2014/main" id="{47F34F74-6C9C-4D9D-B2D7-AF753BD44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36" name="Freeform 34">
              <a:extLst>
                <a:ext uri="{FF2B5EF4-FFF2-40B4-BE49-F238E27FC236}">
                  <a16:creationId xmlns:a16="http://schemas.microsoft.com/office/drawing/2014/main" id="{4246517D-AB8F-4BEF-B5E5-7A8BC0DDE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37" name="Freeform 35">
              <a:extLst>
                <a:ext uri="{FF2B5EF4-FFF2-40B4-BE49-F238E27FC236}">
                  <a16:creationId xmlns:a16="http://schemas.microsoft.com/office/drawing/2014/main" id="{0ACFBF4D-E487-4BD0-8BCA-2DB6DC046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38" name="Freeform 36">
              <a:extLst>
                <a:ext uri="{FF2B5EF4-FFF2-40B4-BE49-F238E27FC236}">
                  <a16:creationId xmlns:a16="http://schemas.microsoft.com/office/drawing/2014/main" id="{23DE6D3A-314E-4642-AEAF-54B822D4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9" name="Freeform 37">
              <a:extLst>
                <a:ext uri="{FF2B5EF4-FFF2-40B4-BE49-F238E27FC236}">
                  <a16:creationId xmlns:a16="http://schemas.microsoft.com/office/drawing/2014/main" id="{FEE0BBF7-C59B-4279-AFF5-28F6433B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40" name="Freeform 38">
              <a:extLst>
                <a:ext uri="{FF2B5EF4-FFF2-40B4-BE49-F238E27FC236}">
                  <a16:creationId xmlns:a16="http://schemas.microsoft.com/office/drawing/2014/main" id="{B2C1E620-478E-4DC2-A505-934657FF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8C64A8E9-4FBA-4F3D-AB37-0485F4AF775D}"/>
              </a:ext>
            </a:extLst>
          </p:cNvPr>
          <p:cNvSpPr>
            <a:spLocks noGrp="1"/>
          </p:cNvSpPr>
          <p:nvPr>
            <p:ph type="title"/>
          </p:nvPr>
        </p:nvSpPr>
        <p:spPr>
          <a:xfrm>
            <a:off x="6973456" y="726897"/>
            <a:ext cx="5021516" cy="1280890"/>
          </a:xfrm>
        </p:spPr>
        <p:txBody>
          <a:bodyPr vert="horz" lIns="91440" tIns="45720" rIns="91440" bIns="45720" rtlCol="0" anchor="t">
            <a:normAutofit/>
          </a:bodyPr>
          <a:lstStyle/>
          <a:p>
            <a:r>
              <a:rPr lang="en-US" sz="2400" dirty="0"/>
              <a:t>Role of WIC staff</a:t>
            </a:r>
          </a:p>
        </p:txBody>
      </p:sp>
      <p:sp>
        <p:nvSpPr>
          <p:cNvPr id="142" name="Rectangle 141">
            <a:extLst>
              <a:ext uri="{FF2B5EF4-FFF2-40B4-BE49-F238E27FC236}">
                <a16:creationId xmlns:a16="http://schemas.microsoft.com/office/drawing/2014/main" id="{AECDF498-6F66-4565-9FB7-107670333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4" name="Freeform 11">
            <a:extLst>
              <a:ext uri="{FF2B5EF4-FFF2-40B4-BE49-F238E27FC236}">
                <a16:creationId xmlns:a16="http://schemas.microsoft.com/office/drawing/2014/main" id="{E0779346-49CA-41C2-BD0A-62F2E190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Content Placeholder 5" descr="A picture containing indoor, laying, man, hand&#10;&#10;Description automatically generated">
            <a:extLst>
              <a:ext uri="{FF2B5EF4-FFF2-40B4-BE49-F238E27FC236}">
                <a16:creationId xmlns:a16="http://schemas.microsoft.com/office/drawing/2014/main" id="{400B35B7-3388-4C1E-82CD-BA07D9324372}"/>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2"/>
          <a:stretch/>
        </p:blipFill>
        <p:spPr>
          <a:xfrm>
            <a:off x="-1555" y="1731"/>
            <a:ext cx="4662331" cy="6858000"/>
          </a:xfrm>
          <a:prstGeom prst="rect">
            <a:avLst/>
          </a:prstGeom>
        </p:spPr>
      </p:pic>
      <p:sp>
        <p:nvSpPr>
          <p:cNvPr id="4" name="Text Placeholder 3">
            <a:extLst>
              <a:ext uri="{FF2B5EF4-FFF2-40B4-BE49-F238E27FC236}">
                <a16:creationId xmlns:a16="http://schemas.microsoft.com/office/drawing/2014/main" id="{8A8876EF-F4B3-465C-B1DD-35B485072236}"/>
              </a:ext>
            </a:extLst>
          </p:cNvPr>
          <p:cNvSpPr>
            <a:spLocks noGrp="1"/>
          </p:cNvSpPr>
          <p:nvPr>
            <p:ph type="body" sz="half" idx="2"/>
          </p:nvPr>
        </p:nvSpPr>
        <p:spPr>
          <a:xfrm>
            <a:off x="7098357" y="1701120"/>
            <a:ext cx="4761411" cy="4299514"/>
          </a:xfrm>
        </p:spPr>
        <p:txBody>
          <a:bodyPr vert="horz" lIns="91440" tIns="45720" rIns="91440" bIns="45720" rtlCol="0">
            <a:normAutofit/>
          </a:bodyPr>
          <a:lstStyle/>
          <a:p>
            <a:pPr>
              <a:buFont typeface="Wingdings 3" charset="2"/>
              <a:buChar char=""/>
            </a:pPr>
            <a:r>
              <a:rPr lang="en-US" dirty="0"/>
              <a:t> </a:t>
            </a:r>
            <a:r>
              <a:rPr lang="en-US" sz="1800" dirty="0"/>
              <a:t>WIC weighs babies as requested by parents and also as part of certification to assess risk.</a:t>
            </a:r>
          </a:p>
          <a:p>
            <a:pPr>
              <a:buFont typeface="Wingdings 3" charset="2"/>
              <a:buChar char=""/>
            </a:pPr>
            <a:endParaRPr lang="en-US" sz="1800" dirty="0"/>
          </a:p>
          <a:p>
            <a:pPr>
              <a:buFont typeface="Wingdings 3" charset="2"/>
              <a:buChar char=""/>
            </a:pPr>
            <a:r>
              <a:rPr lang="en-US" sz="1800" dirty="0"/>
              <a:t> Babies should also be followed regularly by their health care provider to monitor weight gain in the first few weeks. </a:t>
            </a:r>
          </a:p>
          <a:p>
            <a:pPr>
              <a:buFont typeface="Wingdings 3" charset="2"/>
              <a:buChar char=""/>
            </a:pPr>
            <a:endParaRPr lang="en-US" sz="1800" dirty="0"/>
          </a:p>
          <a:p>
            <a:pPr>
              <a:buFont typeface="Wingdings 3" charset="2"/>
              <a:buChar char=""/>
            </a:pPr>
            <a:r>
              <a:rPr lang="en-US" sz="1800" dirty="0"/>
              <a:t> If you encounter newborn weight loss, it is important you ensure the baby is followed by a lactation specialist or the health care provider right away.</a:t>
            </a:r>
          </a:p>
          <a:p>
            <a:pPr>
              <a:buFont typeface="Wingdings 3" charset="2"/>
              <a:buChar char=""/>
            </a:pPr>
            <a:endParaRPr lang="en-US" dirty="0"/>
          </a:p>
        </p:txBody>
      </p:sp>
    </p:spTree>
    <p:custDataLst>
      <p:tags r:id="rId1"/>
    </p:custDataLst>
    <p:extLst>
      <p:ext uri="{BB962C8B-B14F-4D97-AF65-F5344CB8AC3E}">
        <p14:creationId xmlns:p14="http://schemas.microsoft.com/office/powerpoint/2010/main" val="2771284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A baby lying on a bed&#10;&#10;Description automatically generated">
            <a:extLst>
              <a:ext uri="{FF2B5EF4-FFF2-40B4-BE49-F238E27FC236}">
                <a16:creationId xmlns:a16="http://schemas.microsoft.com/office/drawing/2014/main" id="{FC06A66A-0BD0-4929-9AEC-89F2B918DAAE}"/>
              </a:ext>
            </a:extLst>
          </p:cNvPr>
          <p:cNvPicPr>
            <a:picLocks noChangeAspect="1"/>
          </p:cNvPicPr>
          <p:nvPr/>
        </p:nvPicPr>
        <p:blipFill rotWithShape="1">
          <a:blip r:embed="rId4" cstate="email">
            <a:alphaModFix amt="35000"/>
            <a:extLst>
              <a:ext uri="{28A0092B-C50C-407E-A947-70E740481C1C}">
                <a14:useLocalDpi xmlns:a14="http://schemas.microsoft.com/office/drawing/2010/main"/>
              </a:ext>
            </a:extLst>
          </a:blip>
          <a:srcRect/>
          <a:stretch/>
        </p:blipFill>
        <p:spPr>
          <a:xfrm>
            <a:off x="-8825" y="10"/>
            <a:ext cx="12192000" cy="6857990"/>
          </a:xfrm>
          <a:prstGeom prst="rect">
            <a:avLst/>
          </a:prstGeom>
        </p:spPr>
      </p:pic>
      <p:sp>
        <p:nvSpPr>
          <p:cNvPr id="5" name="Title 4">
            <a:extLst>
              <a:ext uri="{FF2B5EF4-FFF2-40B4-BE49-F238E27FC236}">
                <a16:creationId xmlns:a16="http://schemas.microsoft.com/office/drawing/2014/main" id="{234FFB29-B675-4A9E-A6C4-177518725D37}"/>
              </a:ext>
            </a:extLst>
          </p:cNvPr>
          <p:cNvSpPr>
            <a:spLocks noGrp="1"/>
          </p:cNvSpPr>
          <p:nvPr>
            <p:ph type="title"/>
          </p:nvPr>
        </p:nvSpPr>
        <p:spPr>
          <a:xfrm>
            <a:off x="1704650" y="685070"/>
            <a:ext cx="4656393" cy="2743930"/>
          </a:xfrm>
        </p:spPr>
        <p:txBody>
          <a:bodyPr>
            <a:normAutofit/>
          </a:bodyPr>
          <a:lstStyle/>
          <a:p>
            <a:r>
              <a:rPr lang="en-US" sz="3300" dirty="0"/>
              <a:t>The WIC data system automatically assigns Risk 135 or 103 if infant weight loss meets certain criteria.</a:t>
            </a:r>
          </a:p>
        </p:txBody>
      </p:sp>
    </p:spTree>
    <p:custDataLst>
      <p:tags r:id="rId1"/>
    </p:custDataLst>
    <p:extLst>
      <p:ext uri="{BB962C8B-B14F-4D97-AF65-F5344CB8AC3E}">
        <p14:creationId xmlns:p14="http://schemas.microsoft.com/office/powerpoint/2010/main" val="50368628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3A8A-47FD-4BFE-B43B-5621E62240F9}"/>
              </a:ext>
            </a:extLst>
          </p:cNvPr>
          <p:cNvSpPr>
            <a:spLocks noGrp="1"/>
          </p:cNvSpPr>
          <p:nvPr>
            <p:ph type="title"/>
          </p:nvPr>
        </p:nvSpPr>
        <p:spPr>
          <a:xfrm>
            <a:off x="2129986" y="713757"/>
            <a:ext cx="9163647" cy="1280890"/>
          </a:xfrm>
        </p:spPr>
        <p:txBody>
          <a:bodyPr>
            <a:normAutofit/>
          </a:bodyPr>
          <a:lstStyle/>
          <a:p>
            <a:r>
              <a:rPr lang="en-US" sz="3200" dirty="0"/>
              <a:t>Risk 135 – Infant Weight Loss Birth to 6 months </a:t>
            </a:r>
          </a:p>
        </p:txBody>
      </p:sp>
      <p:sp>
        <p:nvSpPr>
          <p:cNvPr id="3" name="Text Placeholder 2">
            <a:extLst>
              <a:ext uri="{FF2B5EF4-FFF2-40B4-BE49-F238E27FC236}">
                <a16:creationId xmlns:a16="http://schemas.microsoft.com/office/drawing/2014/main" id="{39FF13B6-09F7-499C-8C93-C02149BE9C9A}"/>
              </a:ext>
            </a:extLst>
          </p:cNvPr>
          <p:cNvSpPr>
            <a:spLocks noGrp="1"/>
          </p:cNvSpPr>
          <p:nvPr>
            <p:ph type="body" idx="1"/>
          </p:nvPr>
        </p:nvSpPr>
        <p:spPr>
          <a:xfrm>
            <a:off x="3192110" y="882326"/>
            <a:ext cx="4889953" cy="2112062"/>
          </a:xfrm>
        </p:spPr>
        <p:txBody>
          <a:bodyPr/>
          <a:lstStyle/>
          <a:p>
            <a:r>
              <a:rPr lang="en-US" dirty="0"/>
              <a:t>Infants </a:t>
            </a:r>
            <a:r>
              <a:rPr lang="en-US" b="1" dirty="0"/>
              <a:t>birth to 1 month </a:t>
            </a:r>
            <a:r>
              <a:rPr lang="en-US" dirty="0"/>
              <a:t>of age:</a:t>
            </a:r>
          </a:p>
          <a:p>
            <a:pPr lvl="1"/>
            <a:r>
              <a:rPr lang="en-US" dirty="0"/>
              <a:t>Weight loss of greater than or equal to 7% of birthweight</a:t>
            </a:r>
          </a:p>
          <a:p>
            <a:endParaRPr lang="en-US" dirty="0"/>
          </a:p>
        </p:txBody>
      </p:sp>
      <p:sp>
        <p:nvSpPr>
          <p:cNvPr id="4" name="Text Placeholder 3">
            <a:extLst>
              <a:ext uri="{FF2B5EF4-FFF2-40B4-BE49-F238E27FC236}">
                <a16:creationId xmlns:a16="http://schemas.microsoft.com/office/drawing/2014/main" id="{7D319DB1-1B08-4A69-B3C3-A4F8B81B7FF9}"/>
              </a:ext>
            </a:extLst>
          </p:cNvPr>
          <p:cNvSpPr>
            <a:spLocks noGrp="1"/>
          </p:cNvSpPr>
          <p:nvPr>
            <p:ph type="body" sz="quarter" idx="3"/>
          </p:nvPr>
        </p:nvSpPr>
        <p:spPr>
          <a:xfrm>
            <a:off x="3192110" y="2163216"/>
            <a:ext cx="6282526" cy="2112062"/>
          </a:xfrm>
        </p:spPr>
        <p:txBody>
          <a:bodyPr/>
          <a:lstStyle/>
          <a:p>
            <a:r>
              <a:rPr lang="en-US" dirty="0"/>
              <a:t>Infants from </a:t>
            </a:r>
            <a:r>
              <a:rPr lang="en-US" b="1" dirty="0"/>
              <a:t>2 weeks to 6 months </a:t>
            </a:r>
            <a:r>
              <a:rPr lang="en-US" dirty="0"/>
              <a:t>of age:</a:t>
            </a:r>
          </a:p>
          <a:p>
            <a:pPr lvl="1"/>
            <a:r>
              <a:rPr lang="en-US" dirty="0"/>
              <a:t>Any weight loss based on two weight measurements taken at least 8 weeks apart</a:t>
            </a:r>
          </a:p>
          <a:p>
            <a:endParaRPr lang="en-US" dirty="0"/>
          </a:p>
        </p:txBody>
      </p:sp>
      <p:sp>
        <p:nvSpPr>
          <p:cNvPr id="5" name="Title 1">
            <a:extLst>
              <a:ext uri="{FF2B5EF4-FFF2-40B4-BE49-F238E27FC236}">
                <a16:creationId xmlns:a16="http://schemas.microsoft.com/office/drawing/2014/main" id="{98E0C490-44DF-45D1-B7F8-C377C15DCFFB}"/>
              </a:ext>
            </a:extLst>
          </p:cNvPr>
          <p:cNvSpPr txBox="1">
            <a:spLocks/>
          </p:cNvSpPr>
          <p:nvPr/>
        </p:nvSpPr>
        <p:spPr>
          <a:xfrm>
            <a:off x="2129986" y="4050419"/>
            <a:ext cx="916364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Risk 103 – Underweight Infants and Children</a:t>
            </a:r>
          </a:p>
        </p:txBody>
      </p:sp>
      <p:sp>
        <p:nvSpPr>
          <p:cNvPr id="6" name="Text Placeholder 2">
            <a:extLst>
              <a:ext uri="{FF2B5EF4-FFF2-40B4-BE49-F238E27FC236}">
                <a16:creationId xmlns:a16="http://schemas.microsoft.com/office/drawing/2014/main" id="{738B0178-5049-474B-8FDB-1B72620DFB10}"/>
              </a:ext>
            </a:extLst>
          </p:cNvPr>
          <p:cNvSpPr txBox="1">
            <a:spLocks/>
          </p:cNvSpPr>
          <p:nvPr/>
        </p:nvSpPr>
        <p:spPr>
          <a:xfrm>
            <a:off x="3192110" y="4275278"/>
            <a:ext cx="4889953" cy="21120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9pPr>
          </a:lstStyle>
          <a:p>
            <a:r>
              <a:rPr lang="en-US" dirty="0"/>
              <a:t>Infants </a:t>
            </a:r>
            <a:r>
              <a:rPr lang="en-US" b="1" dirty="0"/>
              <a:t>under 24 months </a:t>
            </a:r>
            <a:r>
              <a:rPr lang="en-US" dirty="0"/>
              <a:t>of age:</a:t>
            </a:r>
          </a:p>
          <a:p>
            <a:pPr lvl="1"/>
            <a:r>
              <a:rPr lang="en-US" dirty="0"/>
              <a:t>Weighing less than or equal to the 5</a:t>
            </a:r>
            <a:r>
              <a:rPr lang="en-US" baseline="30000" dirty="0"/>
              <a:t>th</a:t>
            </a:r>
            <a:r>
              <a:rPr lang="en-US" dirty="0"/>
              <a:t> percentile weight for length</a:t>
            </a:r>
          </a:p>
          <a:p>
            <a:endParaRPr lang="en-US" dirty="0"/>
          </a:p>
        </p:txBody>
      </p:sp>
    </p:spTree>
    <p:custDataLst>
      <p:tags r:id="rId1"/>
    </p:custDataLst>
    <p:extLst>
      <p:ext uri="{BB962C8B-B14F-4D97-AF65-F5344CB8AC3E}">
        <p14:creationId xmlns:p14="http://schemas.microsoft.com/office/powerpoint/2010/main" val="33738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12">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2" name="Group 26">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8"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3" name="Rectangle 40">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4" name="Freeform 11">
            <a:extLst>
              <a:ext uri="{FF2B5EF4-FFF2-40B4-BE49-F238E27FC236}">
                <a16:creationId xmlns:a16="http://schemas.microsoft.com/office/drawing/2014/main" id="{17BE9237-F367-4B09-A610-9AC21A432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55" name="Rectangle 44">
            <a:extLst>
              <a:ext uri="{FF2B5EF4-FFF2-40B4-BE49-F238E27FC236}">
                <a16:creationId xmlns:a16="http://schemas.microsoft.com/office/drawing/2014/main" id="{D9BD230D-0708-4782-93C2-6421485E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823A8A-47FD-4BFE-B43B-5621E62240F9}"/>
              </a:ext>
            </a:extLst>
          </p:cNvPr>
          <p:cNvSpPr>
            <a:spLocks noGrp="1"/>
          </p:cNvSpPr>
          <p:nvPr>
            <p:ph type="title"/>
          </p:nvPr>
        </p:nvSpPr>
        <p:spPr>
          <a:xfrm>
            <a:off x="649224" y="645105"/>
            <a:ext cx="6328046" cy="2184774"/>
          </a:xfrm>
        </p:spPr>
        <p:txBody>
          <a:bodyPr vert="horz" lIns="91440" tIns="45720" rIns="91440" bIns="45720" rtlCol="0" anchor="t">
            <a:normAutofit/>
          </a:bodyPr>
          <a:lstStyle/>
          <a:p>
            <a:r>
              <a:rPr lang="en-US" sz="2800" dirty="0"/>
              <a:t>Risk 135 and Risk 103 are </a:t>
            </a:r>
            <a:r>
              <a:rPr lang="en-US" sz="2800" b="1" dirty="0">
                <a:solidFill>
                  <a:schemeClr val="accent1"/>
                </a:solidFill>
              </a:rPr>
              <a:t>HIGH RISK </a:t>
            </a:r>
            <a:r>
              <a:rPr lang="en-US" sz="2800" dirty="0"/>
              <a:t>and require a referral to the RDN/WIC nutritionist </a:t>
            </a:r>
          </a:p>
        </p:txBody>
      </p:sp>
      <p:sp>
        <p:nvSpPr>
          <p:cNvPr id="56" name="Rectangle 46">
            <a:extLst>
              <a:ext uri="{FF2B5EF4-FFF2-40B4-BE49-F238E27FC236}">
                <a16:creationId xmlns:a16="http://schemas.microsoft.com/office/drawing/2014/main" id="{D630D25A-547E-4D17-B65E-FA2B88893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Text Placeholder 7">
            <a:extLst>
              <a:ext uri="{FF2B5EF4-FFF2-40B4-BE49-F238E27FC236}">
                <a16:creationId xmlns:a16="http://schemas.microsoft.com/office/drawing/2014/main" id="{F75C88CE-D64B-414B-8D4A-00D5AE73C053}"/>
              </a:ext>
            </a:extLst>
          </p:cNvPr>
          <p:cNvSpPr>
            <a:spLocks noGrp="1"/>
          </p:cNvSpPr>
          <p:nvPr>
            <p:ph type="body" idx="1"/>
          </p:nvPr>
        </p:nvSpPr>
        <p:spPr>
          <a:xfrm>
            <a:off x="1504402" y="1988832"/>
            <a:ext cx="5588430" cy="3238550"/>
          </a:xfrm>
        </p:spPr>
        <p:txBody>
          <a:bodyPr vert="horz" lIns="91440" tIns="45720" rIns="91440" bIns="45720" rtlCol="0">
            <a:normAutofit/>
          </a:bodyPr>
          <a:lstStyle/>
          <a:p>
            <a:pPr>
              <a:buFont typeface="Wingdings 3" charset="2"/>
              <a:buChar char=""/>
            </a:pPr>
            <a:r>
              <a:rPr lang="en-US" b="1" dirty="0"/>
              <a:t> For breastfed babies, make an urgent referral to the IBCLC or designated breastfeeding expert for your clinic.</a:t>
            </a:r>
          </a:p>
          <a:p>
            <a:endParaRPr lang="en-US" b="1" dirty="0"/>
          </a:p>
          <a:p>
            <a:pPr>
              <a:buFont typeface="Wingdings 3" charset="2"/>
              <a:buChar char=""/>
            </a:pPr>
            <a:endParaRPr lang="en-US" dirty="0"/>
          </a:p>
        </p:txBody>
      </p:sp>
      <p:pic>
        <p:nvPicPr>
          <p:cNvPr id="6" name="Graphic 5" descr="Exclamation mark">
            <a:extLst>
              <a:ext uri="{FF2B5EF4-FFF2-40B4-BE49-F238E27FC236}">
                <a16:creationId xmlns:a16="http://schemas.microsoft.com/office/drawing/2014/main" id="{6C338610-6005-4F12-8BD5-7C8C0C66C0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08393" y="376258"/>
            <a:ext cx="5023784" cy="5023784"/>
          </a:xfrm>
          <a:prstGeom prst="rect">
            <a:avLst/>
          </a:prstGeom>
        </p:spPr>
      </p:pic>
      <p:sp>
        <p:nvSpPr>
          <p:cNvPr id="57" name="Freeform 11">
            <a:extLst>
              <a:ext uri="{FF2B5EF4-FFF2-40B4-BE49-F238E27FC236}">
                <a16:creationId xmlns:a16="http://schemas.microsoft.com/office/drawing/2014/main" id="{F39C56FC-EE04-4CE0-8DE2-736A201E9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48566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6"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DCC583FC-3774-47D1-9A8B-E0DBA89C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5" name="Group 44">
            <a:extLst>
              <a:ext uri="{FF2B5EF4-FFF2-40B4-BE49-F238E27FC236}">
                <a16:creationId xmlns:a16="http://schemas.microsoft.com/office/drawing/2014/main" id="{E8DDDC38-A59D-4C57-BEAA-01E57BDEF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5253" y="228600"/>
            <a:ext cx="2851523" cy="6638625"/>
            <a:chOff x="2487613" y="285750"/>
            <a:chExt cx="2428875" cy="5654676"/>
          </a:xfrm>
        </p:grpSpPr>
        <p:sp>
          <p:nvSpPr>
            <p:cNvPr id="46" name="Freeform 11">
              <a:extLst>
                <a:ext uri="{FF2B5EF4-FFF2-40B4-BE49-F238E27FC236}">
                  <a16:creationId xmlns:a16="http://schemas.microsoft.com/office/drawing/2014/main" id="{07181E0D-4E2E-4CF7-83D6-6BF1884F2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7" name="Freeform 12">
              <a:extLst>
                <a:ext uri="{FF2B5EF4-FFF2-40B4-BE49-F238E27FC236}">
                  <a16:creationId xmlns:a16="http://schemas.microsoft.com/office/drawing/2014/main" id="{41E4039F-6250-4F1A-8B44-8211D95CB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8" name="Freeform 13">
              <a:extLst>
                <a:ext uri="{FF2B5EF4-FFF2-40B4-BE49-F238E27FC236}">
                  <a16:creationId xmlns:a16="http://schemas.microsoft.com/office/drawing/2014/main" id="{C27CE0F8-A859-4A25-8A2E-2F48B2D7F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9" name="Freeform 14">
              <a:extLst>
                <a:ext uri="{FF2B5EF4-FFF2-40B4-BE49-F238E27FC236}">
                  <a16:creationId xmlns:a16="http://schemas.microsoft.com/office/drawing/2014/main" id="{1D3B4413-99E7-41CB-BC1A-91CB93B73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0" name="Freeform 15">
              <a:extLst>
                <a:ext uri="{FF2B5EF4-FFF2-40B4-BE49-F238E27FC236}">
                  <a16:creationId xmlns:a16="http://schemas.microsoft.com/office/drawing/2014/main" id="{2B5AE9BA-21EA-413E-92D1-70B41D12F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1" name="Freeform 16">
              <a:extLst>
                <a:ext uri="{FF2B5EF4-FFF2-40B4-BE49-F238E27FC236}">
                  <a16:creationId xmlns:a16="http://schemas.microsoft.com/office/drawing/2014/main" id="{EA6962B4-B58E-4363-AE37-502AAB46F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2" name="Freeform 17">
              <a:extLst>
                <a:ext uri="{FF2B5EF4-FFF2-40B4-BE49-F238E27FC236}">
                  <a16:creationId xmlns:a16="http://schemas.microsoft.com/office/drawing/2014/main" id="{8CFEAE09-A4F7-4009-BBA4-E007F3FF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3" name="Freeform 18">
              <a:extLst>
                <a:ext uri="{FF2B5EF4-FFF2-40B4-BE49-F238E27FC236}">
                  <a16:creationId xmlns:a16="http://schemas.microsoft.com/office/drawing/2014/main" id="{BEC0F162-6193-4A0C-9667-DD7C8B4BD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4" name="Freeform 19">
              <a:extLst>
                <a:ext uri="{FF2B5EF4-FFF2-40B4-BE49-F238E27FC236}">
                  <a16:creationId xmlns:a16="http://schemas.microsoft.com/office/drawing/2014/main" id="{7AE69957-54B0-48E2-8BCD-EE01C7190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5" name="Freeform 20">
              <a:extLst>
                <a:ext uri="{FF2B5EF4-FFF2-40B4-BE49-F238E27FC236}">
                  <a16:creationId xmlns:a16="http://schemas.microsoft.com/office/drawing/2014/main" id="{9E3E384D-F4D8-4B3A-978C-EFEED16D3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6" name="Freeform 21">
              <a:extLst>
                <a:ext uri="{FF2B5EF4-FFF2-40B4-BE49-F238E27FC236}">
                  <a16:creationId xmlns:a16="http://schemas.microsoft.com/office/drawing/2014/main" id="{66DD5E8A-F260-4F93-94D6-AA109560A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7" name="Freeform 22">
              <a:extLst>
                <a:ext uri="{FF2B5EF4-FFF2-40B4-BE49-F238E27FC236}">
                  <a16:creationId xmlns:a16="http://schemas.microsoft.com/office/drawing/2014/main" id="{AB7CE38B-1EFC-4D54-BD22-F0E1C0ED2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9" name="Group 58">
            <a:extLst>
              <a:ext uri="{FF2B5EF4-FFF2-40B4-BE49-F238E27FC236}">
                <a16:creationId xmlns:a16="http://schemas.microsoft.com/office/drawing/2014/main" id="{44251A81-4530-41B5-B8FB-DC124AC02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60" name="Freeform 27">
              <a:extLst>
                <a:ext uri="{FF2B5EF4-FFF2-40B4-BE49-F238E27FC236}">
                  <a16:creationId xmlns:a16="http://schemas.microsoft.com/office/drawing/2014/main" id="{704F0C26-A940-4311-8A41-C69C075D7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1" name="Freeform 28">
              <a:extLst>
                <a:ext uri="{FF2B5EF4-FFF2-40B4-BE49-F238E27FC236}">
                  <a16:creationId xmlns:a16="http://schemas.microsoft.com/office/drawing/2014/main" id="{72844B50-4A36-4E90-9BD1-7945BAF04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2" name="Freeform 29">
              <a:extLst>
                <a:ext uri="{FF2B5EF4-FFF2-40B4-BE49-F238E27FC236}">
                  <a16:creationId xmlns:a16="http://schemas.microsoft.com/office/drawing/2014/main" id="{FFFF2F5F-4D06-40B4-AAF7-7BF88551B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3" name="Freeform 30">
              <a:extLst>
                <a:ext uri="{FF2B5EF4-FFF2-40B4-BE49-F238E27FC236}">
                  <a16:creationId xmlns:a16="http://schemas.microsoft.com/office/drawing/2014/main" id="{C2D84FDB-118B-42FD-8561-B383615D2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4" name="Freeform 31">
              <a:extLst>
                <a:ext uri="{FF2B5EF4-FFF2-40B4-BE49-F238E27FC236}">
                  <a16:creationId xmlns:a16="http://schemas.microsoft.com/office/drawing/2014/main" id="{5B64B543-1195-4970-808B-156908D3B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5" name="Freeform 32">
              <a:extLst>
                <a:ext uri="{FF2B5EF4-FFF2-40B4-BE49-F238E27FC236}">
                  <a16:creationId xmlns:a16="http://schemas.microsoft.com/office/drawing/2014/main" id="{1B6440B3-14CA-4B3F-AF89-7FEC0A224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6" name="Freeform 33">
              <a:extLst>
                <a:ext uri="{FF2B5EF4-FFF2-40B4-BE49-F238E27FC236}">
                  <a16:creationId xmlns:a16="http://schemas.microsoft.com/office/drawing/2014/main" id="{47F34F74-6C9C-4D9D-B2D7-AF753BD44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7" name="Freeform 34">
              <a:extLst>
                <a:ext uri="{FF2B5EF4-FFF2-40B4-BE49-F238E27FC236}">
                  <a16:creationId xmlns:a16="http://schemas.microsoft.com/office/drawing/2014/main" id="{4246517D-AB8F-4BEF-B5E5-7A8BC0DDE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8" name="Freeform 35">
              <a:extLst>
                <a:ext uri="{FF2B5EF4-FFF2-40B4-BE49-F238E27FC236}">
                  <a16:creationId xmlns:a16="http://schemas.microsoft.com/office/drawing/2014/main" id="{0ACFBF4D-E487-4BD0-8BCA-2DB6DC046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9" name="Freeform 36">
              <a:extLst>
                <a:ext uri="{FF2B5EF4-FFF2-40B4-BE49-F238E27FC236}">
                  <a16:creationId xmlns:a16="http://schemas.microsoft.com/office/drawing/2014/main" id="{23DE6D3A-314E-4642-AEAF-54B822D4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0" name="Freeform 37">
              <a:extLst>
                <a:ext uri="{FF2B5EF4-FFF2-40B4-BE49-F238E27FC236}">
                  <a16:creationId xmlns:a16="http://schemas.microsoft.com/office/drawing/2014/main" id="{FEE0BBF7-C59B-4279-AFF5-28F6433B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1" name="Freeform 38">
              <a:extLst>
                <a:ext uri="{FF2B5EF4-FFF2-40B4-BE49-F238E27FC236}">
                  <a16:creationId xmlns:a16="http://schemas.microsoft.com/office/drawing/2014/main" id="{B2C1E620-478E-4DC2-A505-934657FF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9D59208C-6925-4191-96E6-AB43423E8D54}"/>
              </a:ext>
            </a:extLst>
          </p:cNvPr>
          <p:cNvSpPr>
            <a:spLocks noGrp="1"/>
          </p:cNvSpPr>
          <p:nvPr>
            <p:ph type="title"/>
          </p:nvPr>
        </p:nvSpPr>
        <p:spPr>
          <a:xfrm>
            <a:off x="6454948" y="692743"/>
            <a:ext cx="5021516" cy="1280890"/>
          </a:xfrm>
        </p:spPr>
        <p:txBody>
          <a:bodyPr vert="horz" lIns="91440" tIns="45720" rIns="91440" bIns="45720" rtlCol="0" anchor="t">
            <a:normAutofit/>
          </a:bodyPr>
          <a:lstStyle/>
          <a:p>
            <a:r>
              <a:rPr lang="en-US" sz="2400" dirty="0"/>
              <a:t>How have you helped families?</a:t>
            </a:r>
          </a:p>
        </p:txBody>
      </p:sp>
      <p:sp>
        <p:nvSpPr>
          <p:cNvPr id="73" name="Rectangle 72">
            <a:extLst>
              <a:ext uri="{FF2B5EF4-FFF2-40B4-BE49-F238E27FC236}">
                <a16:creationId xmlns:a16="http://schemas.microsoft.com/office/drawing/2014/main" id="{AECDF498-6F66-4565-9FB7-107670333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E0779346-49CA-41C2-BD0A-62F2E190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Content Placeholder 5">
            <a:extLst>
              <a:ext uri="{FF2B5EF4-FFF2-40B4-BE49-F238E27FC236}">
                <a16:creationId xmlns:a16="http://schemas.microsoft.com/office/drawing/2014/main" id="{BA8970CB-AE3E-44FF-BECD-02C4F3C3EB17}"/>
              </a:ext>
            </a:extLst>
          </p:cNvPr>
          <p:cNvPicPr>
            <a:picLocks noGrp="1" noChangeAspect="1"/>
          </p:cNvPicPr>
          <p:nvPr>
            <p:ph idx="1"/>
          </p:nvPr>
        </p:nvPicPr>
        <p:blipFill>
          <a:blip r:embed="rId4"/>
          <a:srcRect/>
          <a:stretch/>
        </p:blipFill>
        <p:spPr>
          <a:xfrm>
            <a:off x="-1555" y="265541"/>
            <a:ext cx="4662331" cy="6330379"/>
          </a:xfrm>
          <a:prstGeom prst="rect">
            <a:avLst/>
          </a:prstGeom>
        </p:spPr>
      </p:pic>
      <p:sp>
        <p:nvSpPr>
          <p:cNvPr id="7" name="Rectangle: Rounded Corners 6">
            <a:extLst>
              <a:ext uri="{FF2B5EF4-FFF2-40B4-BE49-F238E27FC236}">
                <a16:creationId xmlns:a16="http://schemas.microsoft.com/office/drawing/2014/main" id="{9D2FC8B0-A93A-432B-885A-36AD9EBE4257}"/>
              </a:ext>
            </a:extLst>
          </p:cNvPr>
          <p:cNvSpPr/>
          <p:nvPr/>
        </p:nvSpPr>
        <p:spPr>
          <a:xfrm>
            <a:off x="6217249" y="1328249"/>
            <a:ext cx="5231218" cy="522773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t>THINK ABOUT </a:t>
            </a:r>
          </a:p>
          <a:p>
            <a:pPr algn="ctr"/>
            <a:endParaRPr lang="en-US" sz="2000" dirty="0"/>
          </a:p>
          <a:p>
            <a:pPr algn="ctr"/>
            <a:endParaRPr lang="en-US" sz="2000" dirty="0"/>
          </a:p>
          <a:p>
            <a:r>
              <a:rPr lang="en-US" sz="2000" dirty="0"/>
              <a:t>How have you helped a family concerned about whether or not their baby was growing enough?</a:t>
            </a:r>
          </a:p>
          <a:p>
            <a:endParaRPr lang="en-US" sz="2000" dirty="0"/>
          </a:p>
          <a:p>
            <a:r>
              <a:rPr lang="en-US" sz="2000" dirty="0"/>
              <a:t>How were they feeling? </a:t>
            </a:r>
          </a:p>
          <a:p>
            <a:endParaRPr lang="en-US" sz="2000" dirty="0"/>
          </a:p>
          <a:p>
            <a:r>
              <a:rPr lang="en-US" sz="2000" dirty="0"/>
              <a:t>How did you feel helping them?</a:t>
            </a:r>
          </a:p>
          <a:p>
            <a:endParaRPr lang="en-US" sz="2000" dirty="0"/>
          </a:p>
          <a:p>
            <a:r>
              <a:rPr lang="en-US" sz="2000" dirty="0"/>
              <a:t>What worked well?</a:t>
            </a:r>
          </a:p>
          <a:p>
            <a:endParaRPr lang="en-US" sz="2000" dirty="0"/>
          </a:p>
          <a:p>
            <a:r>
              <a:rPr lang="en-US" sz="2000" dirty="0"/>
              <a:t>What would you change for next time?</a:t>
            </a:r>
          </a:p>
          <a:p>
            <a:pPr algn="ctr"/>
            <a:endParaRPr lang="en-US" dirty="0"/>
          </a:p>
        </p:txBody>
      </p:sp>
      <p:pic>
        <p:nvPicPr>
          <p:cNvPr id="9" name="Graphic 8" descr="Thought bubble">
            <a:extLst>
              <a:ext uri="{FF2B5EF4-FFF2-40B4-BE49-F238E27FC236}">
                <a16:creationId xmlns:a16="http://schemas.microsoft.com/office/drawing/2014/main" id="{2E67768C-80A9-4FAD-BE78-2CA9353BBC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90866" y="1328248"/>
            <a:ext cx="914400" cy="914400"/>
          </a:xfrm>
          <a:prstGeom prst="rect">
            <a:avLst/>
          </a:prstGeom>
        </p:spPr>
      </p:pic>
    </p:spTree>
    <p:custDataLst>
      <p:tags r:id="rId1"/>
    </p:custDataLst>
    <p:extLst>
      <p:ext uri="{BB962C8B-B14F-4D97-AF65-F5344CB8AC3E}">
        <p14:creationId xmlns:p14="http://schemas.microsoft.com/office/powerpoint/2010/main" val="3293265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alpha val="50000"/>
            </a:schemeClr>
          </a:solidFill>
        </p:grpSpPr>
        <p:sp>
          <p:nvSpPr>
            <p:cNvPr id="11"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4"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a:extLst>
              <a:ext uri="{FF2B5EF4-FFF2-40B4-BE49-F238E27FC236}">
                <a16:creationId xmlns:a16="http://schemas.microsoft.com/office/drawing/2014/main" id="{568B3C24-4556-4B67-8EF7-42F5F6D38151}"/>
              </a:ext>
            </a:extLst>
          </p:cNvPr>
          <p:cNvSpPr>
            <a:spLocks noGrp="1"/>
          </p:cNvSpPr>
          <p:nvPr>
            <p:ph type="ctrTitle"/>
          </p:nvPr>
        </p:nvSpPr>
        <p:spPr>
          <a:xfrm>
            <a:off x="987215" y="1318590"/>
            <a:ext cx="5102159" cy="4220820"/>
          </a:xfrm>
        </p:spPr>
        <p:txBody>
          <a:bodyPr anchor="ctr">
            <a:normAutofit/>
          </a:bodyPr>
          <a:lstStyle/>
          <a:p>
            <a:r>
              <a:rPr lang="en-US" sz="3600" dirty="0">
                <a:solidFill>
                  <a:srgbClr val="FFFFFF"/>
                </a:solidFill>
              </a:rPr>
              <a:t>Do parents of  breastfeeding babies worry more about growth?</a:t>
            </a:r>
          </a:p>
        </p:txBody>
      </p:sp>
    </p:spTree>
    <p:custDataLst>
      <p:tags r:id="rId1"/>
    </p:custDataLst>
    <p:extLst>
      <p:ext uri="{BB962C8B-B14F-4D97-AF65-F5344CB8AC3E}">
        <p14:creationId xmlns:p14="http://schemas.microsoft.com/office/powerpoint/2010/main" val="1553489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8"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9"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0"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1"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2"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3"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4"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5"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6"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7"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8"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9"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1" name="Group 100">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2"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3"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4"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5"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6"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7"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8"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9"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0"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1"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2"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3"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5" name="Rectangle 114">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7" name="Freeform 11">
            <a:extLst>
              <a:ext uri="{FF2B5EF4-FFF2-40B4-BE49-F238E27FC236}">
                <a16:creationId xmlns:a16="http://schemas.microsoft.com/office/drawing/2014/main" id="{17BE9237-F367-4B09-A610-9AC21A432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19" name="Rectangle 118">
            <a:extLst>
              <a:ext uri="{FF2B5EF4-FFF2-40B4-BE49-F238E27FC236}">
                <a16:creationId xmlns:a16="http://schemas.microsoft.com/office/drawing/2014/main" id="{3419E28B-721B-4D0D-A1D3-78EAC5725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1D24C-168F-4A24-82D2-444C811E18C3}"/>
              </a:ext>
            </a:extLst>
          </p:cNvPr>
          <p:cNvSpPr>
            <a:spLocks noGrp="1"/>
          </p:cNvSpPr>
          <p:nvPr>
            <p:ph type="title"/>
          </p:nvPr>
        </p:nvSpPr>
        <p:spPr>
          <a:xfrm>
            <a:off x="649224" y="645106"/>
            <a:ext cx="5122652" cy="1259894"/>
          </a:xfrm>
        </p:spPr>
        <p:txBody>
          <a:bodyPr vert="horz" lIns="91440" tIns="45720" rIns="91440" bIns="45720" rtlCol="0" anchor="t">
            <a:normAutofit/>
          </a:bodyPr>
          <a:lstStyle/>
          <a:p>
            <a:pPr>
              <a:lnSpc>
                <a:spcPct val="90000"/>
              </a:lnSpc>
            </a:pPr>
            <a:r>
              <a:rPr lang="en-US" sz="2400" dirty="0"/>
              <a:t>Yes. Here are some reasons worry is common: </a:t>
            </a:r>
          </a:p>
        </p:txBody>
      </p:sp>
      <p:sp>
        <p:nvSpPr>
          <p:cNvPr id="121" name="Rectangle 120">
            <a:extLst>
              <a:ext uri="{FF2B5EF4-FFF2-40B4-BE49-F238E27FC236}">
                <a16:creationId xmlns:a16="http://schemas.microsoft.com/office/drawing/2014/main" id="{359E45B9-0D24-465E-84AD-FEDBA836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F418204A-300B-4DA4-8BE1-11A10F93EE85}"/>
              </a:ext>
            </a:extLst>
          </p:cNvPr>
          <p:cNvSpPr>
            <a:spLocks noGrp="1"/>
          </p:cNvSpPr>
          <p:nvPr>
            <p:ph sz="half" idx="2"/>
          </p:nvPr>
        </p:nvSpPr>
        <p:spPr>
          <a:xfrm>
            <a:off x="661419" y="1881261"/>
            <a:ext cx="4698231" cy="4211342"/>
          </a:xfrm>
        </p:spPr>
        <p:txBody>
          <a:bodyPr vert="horz" lIns="91440" tIns="45720" rIns="91440" bIns="45720" rtlCol="0">
            <a:normAutofit/>
          </a:bodyPr>
          <a:lstStyle/>
          <a:p>
            <a:pPr>
              <a:lnSpc>
                <a:spcPct val="90000"/>
              </a:lnSpc>
            </a:pPr>
            <a:r>
              <a:rPr lang="en-US" dirty="0"/>
              <a:t>Breastfed babies often gain weight more slowly.</a:t>
            </a:r>
          </a:p>
          <a:p>
            <a:pPr>
              <a:lnSpc>
                <a:spcPct val="90000"/>
              </a:lnSpc>
            </a:pPr>
            <a:r>
              <a:rPr lang="en-US" dirty="0"/>
              <a:t>Parents cannot “see” how much the baby is taking in.</a:t>
            </a:r>
          </a:p>
          <a:p>
            <a:pPr>
              <a:lnSpc>
                <a:spcPct val="90000"/>
              </a:lnSpc>
            </a:pPr>
            <a:r>
              <a:rPr lang="en-US" dirty="0"/>
              <a:t>Right after birth, breasts produce colostrum and do not feel full.</a:t>
            </a:r>
          </a:p>
          <a:p>
            <a:pPr>
              <a:lnSpc>
                <a:spcPct val="90000"/>
              </a:lnSpc>
            </a:pPr>
            <a:r>
              <a:rPr lang="en-US" dirty="0"/>
              <a:t>Mature milk and feeling of breast fullness usually happens by day 3.</a:t>
            </a:r>
          </a:p>
          <a:p>
            <a:pPr>
              <a:lnSpc>
                <a:spcPct val="90000"/>
              </a:lnSpc>
            </a:pPr>
            <a:r>
              <a:rPr lang="en-US" dirty="0"/>
              <a:t>If a pump is used, very little milk comes out in the first few days.</a:t>
            </a:r>
          </a:p>
          <a:p>
            <a:pPr>
              <a:lnSpc>
                <a:spcPct val="90000"/>
              </a:lnSpc>
            </a:pPr>
            <a:r>
              <a:rPr lang="en-US" dirty="0"/>
              <a:t>Negative or unsupportive comments undermine the parents’ confidence.</a:t>
            </a:r>
          </a:p>
          <a:p>
            <a:pPr>
              <a:lnSpc>
                <a:spcPct val="90000"/>
              </a:lnSpc>
            </a:pPr>
            <a:endParaRPr lang="en-US" dirty="0"/>
          </a:p>
        </p:txBody>
      </p:sp>
      <p:pic>
        <p:nvPicPr>
          <p:cNvPr id="6" name="Content Placeholder 5" descr="A person holding a baby&#10;&#10;Description automatically generated">
            <a:extLst>
              <a:ext uri="{FF2B5EF4-FFF2-40B4-BE49-F238E27FC236}">
                <a16:creationId xmlns:a16="http://schemas.microsoft.com/office/drawing/2014/main" id="{9613DBDC-E065-4EDA-9485-11F0B84B049B}"/>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b="-2"/>
          <a:stretch/>
        </p:blipFill>
        <p:spPr>
          <a:xfrm>
            <a:off x="6091916" y="645106"/>
            <a:ext cx="5451627" cy="5247747"/>
          </a:xfrm>
          <a:prstGeom prst="rect">
            <a:avLst/>
          </a:prstGeom>
        </p:spPr>
      </p:pic>
      <p:sp>
        <p:nvSpPr>
          <p:cNvPr id="123" name="Freeform 12">
            <a:extLst>
              <a:ext uri="{FF2B5EF4-FFF2-40B4-BE49-F238E27FC236}">
                <a16:creationId xmlns:a16="http://schemas.microsoft.com/office/drawing/2014/main" id="{1F36A2FB-17CD-4DA6-9D8A-BFD6ADF6A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49341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8"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9"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0"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1"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2"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3"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4"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5"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6"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7"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8"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9"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1" name="Group 100">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2"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3"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4"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5"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6"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7"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8"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9"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0"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1"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2"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3"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5" name="Rectangle 114">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7"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19" name="Rectangle 118">
            <a:extLst>
              <a:ext uri="{FF2B5EF4-FFF2-40B4-BE49-F238E27FC236}">
                <a16:creationId xmlns:a16="http://schemas.microsoft.com/office/drawing/2014/main" id="{FC7F5C53-48A1-417A-B81C-E2D682CFA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5EAF9-B856-4C06-B939-83F58777A64E}"/>
              </a:ext>
            </a:extLst>
          </p:cNvPr>
          <p:cNvSpPr>
            <a:spLocks noGrp="1"/>
          </p:cNvSpPr>
          <p:nvPr>
            <p:ph type="title"/>
          </p:nvPr>
        </p:nvSpPr>
        <p:spPr>
          <a:xfrm>
            <a:off x="649224" y="645106"/>
            <a:ext cx="5122652" cy="1259894"/>
          </a:xfrm>
        </p:spPr>
        <p:txBody>
          <a:bodyPr vert="horz" lIns="91440" tIns="45720" rIns="91440" bIns="45720" rtlCol="0" anchor="t">
            <a:normAutofit/>
          </a:bodyPr>
          <a:lstStyle/>
          <a:p>
            <a:r>
              <a:rPr lang="en-US" sz="3200" dirty="0"/>
              <a:t>Signs a breastfeeding baby is growing well</a:t>
            </a:r>
          </a:p>
        </p:txBody>
      </p:sp>
      <p:sp>
        <p:nvSpPr>
          <p:cNvPr id="121" name="Rectangle 120">
            <a:extLst>
              <a:ext uri="{FF2B5EF4-FFF2-40B4-BE49-F238E27FC236}">
                <a16:creationId xmlns:a16="http://schemas.microsoft.com/office/drawing/2014/main" id="{B1B47D7B-FBC1-451A-9EB3-ADA2ABB96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C6F690F-8C9C-4B86-82DD-76C827B61D1B}"/>
              </a:ext>
            </a:extLst>
          </p:cNvPr>
          <p:cNvSpPr>
            <a:spLocks noGrp="1"/>
          </p:cNvSpPr>
          <p:nvPr>
            <p:ph sz="half" idx="1"/>
          </p:nvPr>
        </p:nvSpPr>
        <p:spPr>
          <a:xfrm>
            <a:off x="649225" y="2133600"/>
            <a:ext cx="5122652" cy="3759253"/>
          </a:xfrm>
        </p:spPr>
        <p:txBody>
          <a:bodyPr vert="horz" lIns="91440" tIns="45720" rIns="91440" bIns="45720" rtlCol="0">
            <a:normAutofit/>
          </a:bodyPr>
          <a:lstStyle/>
          <a:p>
            <a:pPr>
              <a:lnSpc>
                <a:spcPct val="90000"/>
              </a:lnSpc>
            </a:pPr>
            <a:r>
              <a:rPr lang="en-US" sz="1700" dirty="0"/>
              <a:t>Baby has adequate wet and dirty diapers </a:t>
            </a:r>
          </a:p>
          <a:p>
            <a:pPr>
              <a:lnSpc>
                <a:spcPct val="90000"/>
              </a:lnSpc>
            </a:pPr>
            <a:r>
              <a:rPr lang="en-US" sz="1700" dirty="0"/>
              <a:t>Baby is satisfied after feeding</a:t>
            </a:r>
          </a:p>
          <a:p>
            <a:pPr>
              <a:lnSpc>
                <a:spcPct val="90000"/>
              </a:lnSpc>
            </a:pPr>
            <a:r>
              <a:rPr lang="en-US" sz="1700" dirty="0"/>
              <a:t>Baby’s weight gain is following the channel lines on the growth chart</a:t>
            </a:r>
          </a:p>
          <a:p>
            <a:pPr>
              <a:lnSpc>
                <a:spcPct val="90000"/>
              </a:lnSpc>
            </a:pPr>
            <a:r>
              <a:rPr lang="en-US" sz="1700" dirty="0"/>
              <a:t>Baby is active and alert when awake</a:t>
            </a:r>
          </a:p>
          <a:p>
            <a:pPr>
              <a:lnSpc>
                <a:spcPct val="90000"/>
              </a:lnSpc>
            </a:pPr>
            <a:r>
              <a:rPr lang="en-US" sz="1700" dirty="0"/>
              <a:t>After the first few days, the breasts feel softer after feedings</a:t>
            </a:r>
          </a:p>
          <a:p>
            <a:pPr>
              <a:lnSpc>
                <a:spcPct val="90000"/>
              </a:lnSpc>
            </a:pPr>
            <a:r>
              <a:rPr lang="en-US" sz="1700" dirty="0"/>
              <a:t>Any nipple pain is mild and resolves during and between feedings</a:t>
            </a:r>
          </a:p>
          <a:p>
            <a:pPr marL="0" indent="0">
              <a:lnSpc>
                <a:spcPct val="90000"/>
              </a:lnSpc>
            </a:pPr>
            <a:r>
              <a:rPr lang="en-US" sz="1700" dirty="0"/>
              <a:t>  Also see </a:t>
            </a:r>
            <a:r>
              <a:rPr lang="en-US" sz="1700" dirty="0">
                <a:solidFill>
                  <a:schemeClr val="accent1"/>
                </a:solidFill>
                <a:hlinkClick r:id="rId3">
                  <a:extLst>
                    <a:ext uri="{A12FA001-AC4F-418D-AE19-62706E023703}">
                      <ahyp:hlinkClr xmlns:ahyp="http://schemas.microsoft.com/office/drawing/2018/hyperlinkcolor" val="tx"/>
                    </a:ext>
                  </a:extLst>
                </a:hlinkClick>
              </a:rPr>
              <a:t>Is Baby getting enough milk? </a:t>
            </a:r>
            <a:r>
              <a:rPr lang="en-US" sz="1700" dirty="0"/>
              <a:t>at Kellymom.com and </a:t>
            </a:r>
            <a:r>
              <a:rPr lang="en-US" sz="1700" dirty="0">
                <a:solidFill>
                  <a:schemeClr val="accent1"/>
                </a:solidFill>
                <a:hlinkClick r:id="rId4">
                  <a:extLst>
                    <a:ext uri="{A12FA001-AC4F-418D-AE19-62706E023703}">
                      <ahyp:hlinkClr xmlns:ahyp="http://schemas.microsoft.com/office/drawing/2018/hyperlinkcolor" val="tx"/>
                    </a:ext>
                  </a:extLst>
                </a:hlinkClick>
              </a:rPr>
              <a:t>Why babies breastfeed often</a:t>
            </a:r>
            <a:r>
              <a:rPr lang="en-US" sz="1700" dirty="0"/>
              <a:t> available on WIC Shopify</a:t>
            </a:r>
          </a:p>
        </p:txBody>
      </p:sp>
      <p:pic>
        <p:nvPicPr>
          <p:cNvPr id="6" name="Content Placeholder 5">
            <a:extLst>
              <a:ext uri="{FF2B5EF4-FFF2-40B4-BE49-F238E27FC236}">
                <a16:creationId xmlns:a16="http://schemas.microsoft.com/office/drawing/2014/main" id="{015E0EC7-0C79-47A1-8658-BD680003674A}"/>
              </a:ext>
            </a:extLst>
          </p:cNvPr>
          <p:cNvPicPr>
            <a:picLocks noGrp="1" noChangeAspect="1"/>
          </p:cNvPicPr>
          <p:nvPr>
            <p:ph sz="half" idx="2"/>
          </p:nvPr>
        </p:nvPicPr>
        <p:blipFill rotWithShape="1">
          <a:blip r:embed="rId5" cstate="email">
            <a:extLst>
              <a:ext uri="{28A0092B-C50C-407E-A947-70E740481C1C}">
                <a14:useLocalDpi xmlns:a14="http://schemas.microsoft.com/office/drawing/2010/main"/>
              </a:ext>
            </a:extLst>
          </a:blip>
          <a:srcRect b="-2"/>
          <a:stretch/>
        </p:blipFill>
        <p:spPr>
          <a:xfrm>
            <a:off x="6091916" y="645106"/>
            <a:ext cx="5451627" cy="5247747"/>
          </a:xfrm>
          <a:prstGeom prst="rect">
            <a:avLst/>
          </a:prstGeom>
        </p:spPr>
      </p:pic>
      <p:sp>
        <p:nvSpPr>
          <p:cNvPr id="123" name="Freeform 12">
            <a:extLst>
              <a:ext uri="{FF2B5EF4-FFF2-40B4-BE49-F238E27FC236}">
                <a16:creationId xmlns:a16="http://schemas.microsoft.com/office/drawing/2014/main" id="{D290F82B-4A61-479E-9EDF-E52FA9D9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59478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5"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6"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7"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8"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9"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0"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1"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2"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3"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4"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45"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46"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48" name="Group 147">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49"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0"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1"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2"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3"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4"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55"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56"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57"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58"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59"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0"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62" name="Rectangle 161">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4"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6" name="Content Placeholder 5" descr="A picture containing person, person, striped, boy&#10;&#10;Description automatically generated">
            <a:extLst>
              <a:ext uri="{FF2B5EF4-FFF2-40B4-BE49-F238E27FC236}">
                <a16:creationId xmlns:a16="http://schemas.microsoft.com/office/drawing/2014/main" id="{1D5BA6D0-69FF-4492-8F2F-FBF958F1B05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66" name="Freeform 5">
            <a:extLst>
              <a:ext uri="{FF2B5EF4-FFF2-40B4-BE49-F238E27FC236}">
                <a16:creationId xmlns:a16="http://schemas.microsoft.com/office/drawing/2014/main" id="{FA92DEEC-616C-46F5-93A1-016E89FEF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6E76B8D-2046-4D6E-BC9E-6A1269A0E729}"/>
              </a:ext>
            </a:extLst>
          </p:cNvPr>
          <p:cNvSpPr>
            <a:spLocks noGrp="1"/>
          </p:cNvSpPr>
          <p:nvPr>
            <p:ph type="title"/>
          </p:nvPr>
        </p:nvSpPr>
        <p:spPr>
          <a:xfrm>
            <a:off x="1083733" y="3962400"/>
            <a:ext cx="8458200" cy="958911"/>
          </a:xfrm>
        </p:spPr>
        <p:txBody>
          <a:bodyPr vert="horz" lIns="91440" tIns="45720" rIns="91440" bIns="45720" rtlCol="0" anchor="b">
            <a:normAutofit/>
          </a:bodyPr>
          <a:lstStyle/>
          <a:p>
            <a:r>
              <a:rPr lang="en-US" sz="4400">
                <a:solidFill>
                  <a:srgbClr val="FEFFFF"/>
                </a:solidFill>
              </a:rPr>
              <a:t>Most babies will grow normally</a:t>
            </a:r>
          </a:p>
        </p:txBody>
      </p:sp>
      <p:sp>
        <p:nvSpPr>
          <p:cNvPr id="4" name="Text Placeholder 3">
            <a:extLst>
              <a:ext uri="{FF2B5EF4-FFF2-40B4-BE49-F238E27FC236}">
                <a16:creationId xmlns:a16="http://schemas.microsoft.com/office/drawing/2014/main" id="{ABC6E0DF-E4A4-41F9-8E73-157A142FA5B5}"/>
              </a:ext>
            </a:extLst>
          </p:cNvPr>
          <p:cNvSpPr>
            <a:spLocks noGrp="1"/>
          </p:cNvSpPr>
          <p:nvPr>
            <p:ph type="body" sz="half" idx="2"/>
          </p:nvPr>
        </p:nvSpPr>
        <p:spPr>
          <a:xfrm>
            <a:off x="1083733" y="4944531"/>
            <a:ext cx="8458200" cy="524935"/>
          </a:xfrm>
        </p:spPr>
        <p:txBody>
          <a:bodyPr vert="horz" lIns="91440" tIns="45720" rIns="91440" bIns="45720" rtlCol="0" anchor="t">
            <a:normAutofit/>
          </a:bodyPr>
          <a:lstStyle/>
          <a:p>
            <a:r>
              <a:rPr lang="en-US" sz="1800">
                <a:solidFill>
                  <a:srgbClr val="FEFFFF"/>
                </a:solidFill>
              </a:rPr>
              <a:t>It is important to identify those who aren’t growing enough.</a:t>
            </a:r>
          </a:p>
        </p:txBody>
      </p:sp>
    </p:spTree>
    <p:custDataLst>
      <p:tags r:id="rId1"/>
    </p:custDataLst>
    <p:extLst>
      <p:ext uri="{BB962C8B-B14F-4D97-AF65-F5344CB8AC3E}">
        <p14:creationId xmlns:p14="http://schemas.microsoft.com/office/powerpoint/2010/main" val="99961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B5E4CBEC-18A2-4509-A45D-D5E653582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EA1BC-485B-4DC9-AF94-22115FD16A93}"/>
              </a:ext>
            </a:extLst>
          </p:cNvPr>
          <p:cNvSpPr>
            <a:spLocks noGrp="1"/>
          </p:cNvSpPr>
          <p:nvPr>
            <p:ph type="title"/>
          </p:nvPr>
        </p:nvSpPr>
        <p:spPr>
          <a:xfrm>
            <a:off x="1259893" y="3101093"/>
            <a:ext cx="2454052" cy="3029344"/>
          </a:xfrm>
        </p:spPr>
        <p:txBody>
          <a:bodyPr>
            <a:normAutofit/>
          </a:bodyPr>
          <a:lstStyle/>
          <a:p>
            <a:r>
              <a:rPr lang="en-US" sz="3200" dirty="0">
                <a:solidFill>
                  <a:schemeClr val="bg1"/>
                </a:solidFill>
              </a:rPr>
              <a:t>Objectives </a:t>
            </a:r>
          </a:p>
        </p:txBody>
      </p:sp>
      <p:sp>
        <p:nvSpPr>
          <p:cNvPr id="57" name="Freeform 11">
            <a:extLst>
              <a:ext uri="{FF2B5EF4-FFF2-40B4-BE49-F238E27FC236}">
                <a16:creationId xmlns:a16="http://schemas.microsoft.com/office/drawing/2014/main" id="{0A5EA4A7-4381-4FC6-AA9A-C9EA77B8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59" name="Rectangle 58">
            <a:extLst>
              <a:ext uri="{FF2B5EF4-FFF2-40B4-BE49-F238E27FC236}">
                <a16:creationId xmlns:a16="http://schemas.microsoft.com/office/drawing/2014/main" id="{E6295D53-0474-4725-85BE-1F15FCC2D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Content Placeholder 2">
            <a:extLst>
              <a:ext uri="{FF2B5EF4-FFF2-40B4-BE49-F238E27FC236}">
                <a16:creationId xmlns:a16="http://schemas.microsoft.com/office/drawing/2014/main" id="{AEE111A1-C8BC-44D1-904D-50A32BA3344C}"/>
              </a:ext>
            </a:extLst>
          </p:cNvPr>
          <p:cNvGraphicFramePr>
            <a:graphicFrameLocks noGrp="1"/>
          </p:cNvGraphicFramePr>
          <p:nvPr>
            <p:ph idx="1"/>
            <p:extLst>
              <p:ext uri="{D42A27DB-BD31-4B8C-83A1-F6EECF244321}">
                <p14:modId xmlns:p14="http://schemas.microsoft.com/office/powerpoint/2010/main" val="3913931781"/>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53629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F010A-57FD-488A-9DFB-B34BCB2084AA}"/>
              </a:ext>
            </a:extLst>
          </p:cNvPr>
          <p:cNvSpPr>
            <a:spLocks noGrp="1"/>
          </p:cNvSpPr>
          <p:nvPr>
            <p:ph type="title"/>
          </p:nvPr>
        </p:nvSpPr>
        <p:spPr>
          <a:xfrm>
            <a:off x="700381" y="348440"/>
            <a:ext cx="3610705" cy="6095690"/>
          </a:xfrm>
        </p:spPr>
        <p:txBody>
          <a:bodyPr anchor="ctr">
            <a:normAutofit/>
          </a:bodyPr>
          <a:lstStyle/>
          <a:p>
            <a:r>
              <a:rPr lang="en-US" sz="2800" dirty="0">
                <a:solidFill>
                  <a:schemeClr val="tx2">
                    <a:lumMod val="75000"/>
                  </a:schemeClr>
                </a:solidFill>
              </a:rPr>
              <a:t>The most common cause of low weight gain is not feeding frequently enough in the first few weeks.</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id="{BA3AF383-5302-4EA8-805C-5B98DA1C054F}"/>
              </a:ext>
            </a:extLst>
          </p:cNvPr>
          <p:cNvSpPr>
            <a:spLocks noGrp="1"/>
          </p:cNvSpPr>
          <p:nvPr>
            <p:ph idx="1"/>
          </p:nvPr>
        </p:nvSpPr>
        <p:spPr>
          <a:xfrm>
            <a:off x="5008395" y="1179950"/>
            <a:ext cx="5941820" cy="4969114"/>
          </a:xfrm>
        </p:spPr>
        <p:txBody>
          <a:bodyPr anchor="ctr">
            <a:normAutofit/>
          </a:bodyPr>
          <a:lstStyle/>
          <a:p>
            <a:r>
              <a:rPr lang="en-US" sz="2000" dirty="0">
                <a:solidFill>
                  <a:schemeClr val="tx2">
                    <a:lumMod val="75000"/>
                  </a:schemeClr>
                </a:solidFill>
              </a:rPr>
              <a:t>Delaying feeding because of visitors</a:t>
            </a:r>
          </a:p>
          <a:p>
            <a:r>
              <a:rPr lang="en-US" sz="2000" dirty="0">
                <a:solidFill>
                  <a:schemeClr val="tx2">
                    <a:lumMod val="75000"/>
                  </a:schemeClr>
                </a:solidFill>
              </a:rPr>
              <a:t>Not recognizing early feeding cues</a:t>
            </a:r>
          </a:p>
          <a:p>
            <a:r>
              <a:rPr lang="en-US" sz="2000" dirty="0">
                <a:solidFill>
                  <a:schemeClr val="tx2">
                    <a:lumMod val="75000"/>
                  </a:schemeClr>
                </a:solidFill>
              </a:rPr>
              <a:t>Parent’s fatigue</a:t>
            </a:r>
          </a:p>
          <a:p>
            <a:r>
              <a:rPr lang="en-US" sz="2000" dirty="0">
                <a:solidFill>
                  <a:schemeClr val="tx2">
                    <a:lumMod val="75000"/>
                  </a:schemeClr>
                </a:solidFill>
              </a:rPr>
              <a:t>Desire for baby to sleep longer</a:t>
            </a:r>
          </a:p>
          <a:p>
            <a:r>
              <a:rPr lang="en-US" sz="2000" dirty="0">
                <a:solidFill>
                  <a:schemeClr val="tx2">
                    <a:lumMod val="75000"/>
                  </a:schemeClr>
                </a:solidFill>
              </a:rPr>
              <a:t>Delaying feeding due to pain or frustration with feeding</a:t>
            </a:r>
          </a:p>
          <a:p>
            <a:r>
              <a:rPr lang="en-US" sz="2000" dirty="0">
                <a:solidFill>
                  <a:schemeClr val="tx2">
                    <a:lumMod val="75000"/>
                  </a:schemeClr>
                </a:solidFill>
              </a:rPr>
              <a:t>Scheduling feedings</a:t>
            </a:r>
          </a:p>
          <a:p>
            <a:endParaRPr lang="en-US" dirty="0">
              <a:solidFill>
                <a:schemeClr val="tx2">
                  <a:lumMod val="75000"/>
                </a:schemeClr>
              </a:solidFill>
            </a:endParaRPr>
          </a:p>
        </p:txBody>
      </p:sp>
    </p:spTree>
    <p:custDataLst>
      <p:tags r:id="rId1"/>
    </p:custDataLst>
    <p:extLst>
      <p:ext uri="{BB962C8B-B14F-4D97-AF65-F5344CB8AC3E}">
        <p14:creationId xmlns:p14="http://schemas.microsoft.com/office/powerpoint/2010/main" val="2012994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D723-8CA6-4870-A83D-C91252C23ECB}"/>
              </a:ext>
            </a:extLst>
          </p:cNvPr>
          <p:cNvSpPr>
            <a:spLocks noGrp="1"/>
          </p:cNvSpPr>
          <p:nvPr>
            <p:ph type="title"/>
          </p:nvPr>
        </p:nvSpPr>
        <p:spPr>
          <a:xfrm>
            <a:off x="2592926" y="624109"/>
            <a:ext cx="8066366" cy="1736719"/>
          </a:xfrm>
        </p:spPr>
        <p:txBody>
          <a:bodyPr>
            <a:normAutofit/>
          </a:bodyPr>
          <a:lstStyle/>
          <a:p>
            <a:r>
              <a:rPr lang="en-US" sz="2400" dirty="0"/>
              <a:t>Some newborns are at higher risk for low weight gain. These problems may lead to low weight gain: </a:t>
            </a:r>
          </a:p>
        </p:txBody>
      </p:sp>
      <p:sp>
        <p:nvSpPr>
          <p:cNvPr id="7" name="Text Placeholder 6">
            <a:extLst>
              <a:ext uri="{FF2B5EF4-FFF2-40B4-BE49-F238E27FC236}">
                <a16:creationId xmlns:a16="http://schemas.microsoft.com/office/drawing/2014/main" id="{DE3F804C-1548-4EB4-8CD2-E8B061FEB59C}"/>
              </a:ext>
            </a:extLst>
          </p:cNvPr>
          <p:cNvSpPr>
            <a:spLocks noGrp="1"/>
          </p:cNvSpPr>
          <p:nvPr>
            <p:ph type="body" idx="1"/>
          </p:nvPr>
        </p:nvSpPr>
        <p:spPr>
          <a:xfrm>
            <a:off x="2589212" y="1872645"/>
            <a:ext cx="3992732" cy="576262"/>
          </a:xfrm>
        </p:spPr>
        <p:txBody>
          <a:bodyPr/>
          <a:lstStyle/>
          <a:p>
            <a:r>
              <a:rPr lang="en-US" b="1" dirty="0">
                <a:solidFill>
                  <a:schemeClr val="accent1"/>
                </a:solidFill>
              </a:rPr>
              <a:t>INFANT</a:t>
            </a:r>
            <a:endParaRPr lang="en-US" dirty="0"/>
          </a:p>
        </p:txBody>
      </p:sp>
      <p:sp>
        <p:nvSpPr>
          <p:cNvPr id="3" name="Content Placeholder 2">
            <a:extLst>
              <a:ext uri="{FF2B5EF4-FFF2-40B4-BE49-F238E27FC236}">
                <a16:creationId xmlns:a16="http://schemas.microsoft.com/office/drawing/2014/main" id="{C1C4A039-F821-403E-8DCB-0F9A820D1D68}"/>
              </a:ext>
            </a:extLst>
          </p:cNvPr>
          <p:cNvSpPr>
            <a:spLocks noGrp="1"/>
          </p:cNvSpPr>
          <p:nvPr>
            <p:ph sz="half" idx="2"/>
          </p:nvPr>
        </p:nvSpPr>
        <p:spPr>
          <a:xfrm>
            <a:off x="2589212" y="2732064"/>
            <a:ext cx="4342893" cy="3354060"/>
          </a:xfrm>
        </p:spPr>
        <p:txBody>
          <a:bodyPr/>
          <a:lstStyle/>
          <a:p>
            <a:r>
              <a:rPr lang="en-US" dirty="0"/>
              <a:t>Mouth or tongue problems, weak suck</a:t>
            </a:r>
          </a:p>
          <a:p>
            <a:r>
              <a:rPr lang="en-US" dirty="0"/>
              <a:t>Latch problems</a:t>
            </a:r>
          </a:p>
          <a:p>
            <a:r>
              <a:rPr lang="en-US" dirty="0"/>
              <a:t>Neurological issues</a:t>
            </a:r>
          </a:p>
          <a:p>
            <a:r>
              <a:rPr lang="en-US" dirty="0"/>
              <a:t>Medical problems</a:t>
            </a:r>
          </a:p>
          <a:p>
            <a:r>
              <a:rPr lang="en-US" dirty="0"/>
              <a:t>Born preterm or post term</a:t>
            </a:r>
          </a:p>
          <a:p>
            <a:r>
              <a:rPr lang="en-US" dirty="0"/>
              <a:t>Small or large for gestational age </a:t>
            </a:r>
          </a:p>
          <a:p>
            <a:endParaRPr lang="en-US" dirty="0"/>
          </a:p>
        </p:txBody>
      </p:sp>
      <p:sp>
        <p:nvSpPr>
          <p:cNvPr id="9" name="Text Placeholder 8">
            <a:extLst>
              <a:ext uri="{FF2B5EF4-FFF2-40B4-BE49-F238E27FC236}">
                <a16:creationId xmlns:a16="http://schemas.microsoft.com/office/drawing/2014/main" id="{AC57CD1A-FF5D-4C15-8D25-19DB8F8B5A87}"/>
              </a:ext>
            </a:extLst>
          </p:cNvPr>
          <p:cNvSpPr>
            <a:spLocks noGrp="1"/>
          </p:cNvSpPr>
          <p:nvPr>
            <p:ph type="body" sz="quarter" idx="3"/>
          </p:nvPr>
        </p:nvSpPr>
        <p:spPr>
          <a:xfrm>
            <a:off x="7357630" y="1724326"/>
            <a:ext cx="3999001" cy="724581"/>
          </a:xfrm>
        </p:spPr>
        <p:txBody>
          <a:bodyPr/>
          <a:lstStyle/>
          <a:p>
            <a:r>
              <a:rPr lang="en-US" b="1" dirty="0">
                <a:solidFill>
                  <a:schemeClr val="accent1"/>
                </a:solidFill>
              </a:rPr>
              <a:t>BREASTFEEDING PARENT</a:t>
            </a:r>
            <a:endParaRPr lang="en-US" dirty="0"/>
          </a:p>
        </p:txBody>
      </p:sp>
      <p:sp>
        <p:nvSpPr>
          <p:cNvPr id="4" name="Content Placeholder 3">
            <a:extLst>
              <a:ext uri="{FF2B5EF4-FFF2-40B4-BE49-F238E27FC236}">
                <a16:creationId xmlns:a16="http://schemas.microsoft.com/office/drawing/2014/main" id="{77A43FFE-BDA7-45CB-88A1-FFDD7C1D9565}"/>
              </a:ext>
            </a:extLst>
          </p:cNvPr>
          <p:cNvSpPr>
            <a:spLocks noGrp="1"/>
          </p:cNvSpPr>
          <p:nvPr>
            <p:ph sz="quarter" idx="4"/>
          </p:nvPr>
        </p:nvSpPr>
        <p:spPr>
          <a:xfrm>
            <a:off x="7318504" y="2732064"/>
            <a:ext cx="4338674" cy="3354060"/>
          </a:xfrm>
        </p:spPr>
        <p:txBody>
          <a:bodyPr/>
          <a:lstStyle/>
          <a:p>
            <a:r>
              <a:rPr lang="en-US" dirty="0"/>
              <a:t>First baby</a:t>
            </a:r>
          </a:p>
          <a:p>
            <a:r>
              <a:rPr lang="en-US" dirty="0"/>
              <a:t>Cesarean or difficult delivery</a:t>
            </a:r>
          </a:p>
          <a:p>
            <a:r>
              <a:rPr lang="en-US" dirty="0"/>
              <a:t>Flat or inverted nipples</a:t>
            </a:r>
          </a:p>
          <a:p>
            <a:r>
              <a:rPr lang="en-US" dirty="0"/>
              <a:t>Prior breast surgery</a:t>
            </a:r>
          </a:p>
          <a:p>
            <a:r>
              <a:rPr lang="en-US" dirty="0"/>
              <a:t>Separation from baby</a:t>
            </a:r>
          </a:p>
          <a:p>
            <a:r>
              <a:rPr lang="en-US" dirty="0"/>
              <a:t>Medications during pregnancy</a:t>
            </a:r>
          </a:p>
          <a:p>
            <a:r>
              <a:rPr lang="en-US" dirty="0"/>
              <a:t>Medical problems</a:t>
            </a:r>
          </a:p>
          <a:p>
            <a:r>
              <a:rPr lang="en-US" dirty="0"/>
              <a:t>Postpartum depression</a:t>
            </a:r>
          </a:p>
        </p:txBody>
      </p:sp>
      <p:sp>
        <p:nvSpPr>
          <p:cNvPr id="5" name="TextBox 4">
            <a:extLst>
              <a:ext uri="{FF2B5EF4-FFF2-40B4-BE49-F238E27FC236}">
                <a16:creationId xmlns:a16="http://schemas.microsoft.com/office/drawing/2014/main" id="{3079DD9C-341A-47B6-9AF5-78276D025C23}"/>
              </a:ext>
            </a:extLst>
          </p:cNvPr>
          <p:cNvSpPr txBox="1"/>
          <p:nvPr/>
        </p:nvSpPr>
        <p:spPr>
          <a:xfrm>
            <a:off x="10773019" y="6400800"/>
            <a:ext cx="2105637" cy="246221"/>
          </a:xfrm>
          <a:prstGeom prst="rect">
            <a:avLst/>
          </a:prstGeom>
          <a:noFill/>
        </p:spPr>
        <p:txBody>
          <a:bodyPr wrap="square" rtlCol="0">
            <a:spAutoFit/>
          </a:bodyPr>
          <a:lstStyle/>
          <a:p>
            <a:r>
              <a:rPr lang="en-US" sz="1000" dirty="0"/>
              <a:t>LEAARC, p 343</a:t>
            </a:r>
          </a:p>
        </p:txBody>
      </p:sp>
      <p:sp>
        <p:nvSpPr>
          <p:cNvPr id="6" name="TextBox 5">
            <a:extLst>
              <a:ext uri="{FF2B5EF4-FFF2-40B4-BE49-F238E27FC236}">
                <a16:creationId xmlns:a16="http://schemas.microsoft.com/office/drawing/2014/main" id="{A3C5A668-5E8A-45F8-A089-5F7FB421D62F}"/>
              </a:ext>
            </a:extLst>
          </p:cNvPr>
          <p:cNvSpPr txBox="1"/>
          <p:nvPr/>
        </p:nvSpPr>
        <p:spPr>
          <a:xfrm>
            <a:off x="7518918" y="2048797"/>
            <a:ext cx="3522518" cy="400110"/>
          </a:xfrm>
          <a:prstGeom prst="rect">
            <a:avLst/>
          </a:prstGeom>
          <a:noFill/>
        </p:spPr>
        <p:txBody>
          <a:bodyPr wrap="square" rtlCol="0">
            <a:spAutoFit/>
          </a:bodyPr>
          <a:lstStyle/>
          <a:p>
            <a:endParaRPr lang="en-US" sz="2000" b="1" dirty="0">
              <a:solidFill>
                <a:schemeClr val="accent1"/>
              </a:solidFill>
            </a:endParaRPr>
          </a:p>
        </p:txBody>
      </p:sp>
      <p:sp>
        <p:nvSpPr>
          <p:cNvPr id="8" name="TextBox 7">
            <a:extLst>
              <a:ext uri="{FF2B5EF4-FFF2-40B4-BE49-F238E27FC236}">
                <a16:creationId xmlns:a16="http://schemas.microsoft.com/office/drawing/2014/main" id="{A7AFB974-EAED-4513-8BDE-359EE4124520}"/>
              </a:ext>
            </a:extLst>
          </p:cNvPr>
          <p:cNvSpPr txBox="1"/>
          <p:nvPr/>
        </p:nvSpPr>
        <p:spPr>
          <a:xfrm>
            <a:off x="2589212" y="2644177"/>
            <a:ext cx="1618349" cy="400110"/>
          </a:xfrm>
          <a:prstGeom prst="rect">
            <a:avLst/>
          </a:prstGeom>
          <a:noFill/>
        </p:spPr>
        <p:txBody>
          <a:bodyPr wrap="square" rtlCol="0">
            <a:spAutoFit/>
          </a:bodyPr>
          <a:lstStyle/>
          <a:p>
            <a:endParaRPr lang="en-US" sz="2000" b="1" dirty="0">
              <a:solidFill>
                <a:schemeClr val="accent1"/>
              </a:solidFill>
            </a:endParaRPr>
          </a:p>
        </p:txBody>
      </p:sp>
    </p:spTree>
    <p:custDataLst>
      <p:tags r:id="rId1"/>
    </p:custDataLst>
    <p:extLst>
      <p:ext uri="{BB962C8B-B14F-4D97-AF65-F5344CB8AC3E}">
        <p14:creationId xmlns:p14="http://schemas.microsoft.com/office/powerpoint/2010/main" val="2800121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7FF842F-5410-4EC0-871B-BF4D3637A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5" name="Rectangle 54">
            <a:extLst>
              <a:ext uri="{FF2B5EF4-FFF2-40B4-BE49-F238E27FC236}">
                <a16:creationId xmlns:a16="http://schemas.microsoft.com/office/drawing/2014/main" id="{DDA0929E-C74B-4B8D-BF5C-611DFFAC1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812192B-DB02-4E2A-BAFD-C618A1438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4D723-8CA6-4870-A83D-C91252C23ECB}"/>
              </a:ext>
            </a:extLst>
          </p:cNvPr>
          <p:cNvSpPr>
            <a:spLocks noGrp="1"/>
          </p:cNvSpPr>
          <p:nvPr>
            <p:ph type="title"/>
          </p:nvPr>
        </p:nvSpPr>
        <p:spPr>
          <a:xfrm>
            <a:off x="1742871" y="4912467"/>
            <a:ext cx="9765023" cy="1100405"/>
          </a:xfrm>
        </p:spPr>
        <p:txBody>
          <a:bodyPr>
            <a:normAutofit/>
          </a:bodyPr>
          <a:lstStyle/>
          <a:p>
            <a:r>
              <a:rPr lang="en-US" b="1" dirty="0">
                <a:solidFill>
                  <a:schemeClr val="bg1"/>
                </a:solidFill>
              </a:rPr>
              <a:t>Red flags </a:t>
            </a:r>
            <a:r>
              <a:rPr lang="en-US" dirty="0">
                <a:solidFill>
                  <a:schemeClr val="bg1"/>
                </a:solidFill>
              </a:rPr>
              <a:t>for infant growth (first 28 days)</a:t>
            </a:r>
          </a:p>
        </p:txBody>
      </p:sp>
      <p:sp>
        <p:nvSpPr>
          <p:cNvPr id="59" name="Freeform 11">
            <a:extLst>
              <a:ext uri="{FF2B5EF4-FFF2-40B4-BE49-F238E27FC236}">
                <a16:creationId xmlns:a16="http://schemas.microsoft.com/office/drawing/2014/main" id="{B3936824-26AB-4DD7-9B3A-CE42AC472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Content Placeholder 4">
            <a:extLst>
              <a:ext uri="{FF2B5EF4-FFF2-40B4-BE49-F238E27FC236}">
                <a16:creationId xmlns:a16="http://schemas.microsoft.com/office/drawing/2014/main" id="{E32EA6CA-0193-4DC1-B061-09D2675B07AC}"/>
              </a:ext>
            </a:extLst>
          </p:cNvPr>
          <p:cNvGraphicFramePr>
            <a:graphicFrameLocks noGrp="1"/>
          </p:cNvGraphicFramePr>
          <p:nvPr>
            <p:ph idx="1"/>
            <p:extLst>
              <p:ext uri="{D42A27DB-BD31-4B8C-83A1-F6EECF244321}">
                <p14:modId xmlns:p14="http://schemas.microsoft.com/office/powerpoint/2010/main" val="265322554"/>
              </p:ext>
            </p:extLst>
          </p:nvPr>
        </p:nvGraphicFramePr>
        <p:xfrm>
          <a:off x="955931" y="640080"/>
          <a:ext cx="10293711" cy="327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A68674A-F43E-4D85-999F-3A97E25F7786}"/>
              </a:ext>
            </a:extLst>
          </p:cNvPr>
          <p:cNvSpPr txBox="1"/>
          <p:nvPr/>
        </p:nvSpPr>
        <p:spPr>
          <a:xfrm>
            <a:off x="10455075" y="6406731"/>
            <a:ext cx="2105637" cy="246221"/>
          </a:xfrm>
          <a:prstGeom prst="rect">
            <a:avLst/>
          </a:prstGeom>
          <a:noFill/>
        </p:spPr>
        <p:txBody>
          <a:bodyPr wrap="square" rtlCol="0">
            <a:spAutoFit/>
          </a:bodyPr>
          <a:lstStyle/>
          <a:p>
            <a:r>
              <a:rPr lang="en-US" sz="1000" dirty="0">
                <a:solidFill>
                  <a:schemeClr val="bg2"/>
                </a:solidFill>
              </a:rPr>
              <a:t>LEAARC, p 344</a:t>
            </a:r>
          </a:p>
        </p:txBody>
      </p:sp>
    </p:spTree>
    <p:custDataLst>
      <p:tags r:id="rId1"/>
    </p:custDataLst>
    <p:extLst>
      <p:ext uri="{BB962C8B-B14F-4D97-AF65-F5344CB8AC3E}">
        <p14:creationId xmlns:p14="http://schemas.microsoft.com/office/powerpoint/2010/main" val="2344109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A696357-B315-4D9E-BB00-C5180F54B0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2F6C6C-999D-43D5-AC07-AF3425144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5">
            <a:extLst>
              <a:ext uri="{FF2B5EF4-FFF2-40B4-BE49-F238E27FC236}">
                <a16:creationId xmlns:a16="http://schemas.microsoft.com/office/drawing/2014/main" id="{EC04F56B-9315-467D-9EEF-52DE7F0B5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B36D0B8-CA70-45B8-BE8B-87106EF5B50A}"/>
              </a:ext>
            </a:extLst>
          </p:cNvPr>
          <p:cNvSpPr>
            <a:spLocks noGrp="1"/>
          </p:cNvSpPr>
          <p:nvPr>
            <p:ph type="title"/>
          </p:nvPr>
        </p:nvSpPr>
        <p:spPr>
          <a:xfrm>
            <a:off x="541867" y="787400"/>
            <a:ext cx="7145866" cy="778933"/>
          </a:xfrm>
        </p:spPr>
        <p:txBody>
          <a:bodyPr anchor="ctr">
            <a:normAutofit/>
          </a:bodyPr>
          <a:lstStyle/>
          <a:p>
            <a:r>
              <a:rPr lang="en-US" sz="3200" dirty="0">
                <a:solidFill>
                  <a:srgbClr val="FEFFFF"/>
                </a:solidFill>
              </a:rPr>
              <a:t>Red flags require an urgent referral</a:t>
            </a:r>
          </a:p>
        </p:txBody>
      </p:sp>
      <p:sp>
        <p:nvSpPr>
          <p:cNvPr id="24" name="Content Placeholder 13">
            <a:extLst>
              <a:ext uri="{FF2B5EF4-FFF2-40B4-BE49-F238E27FC236}">
                <a16:creationId xmlns:a16="http://schemas.microsoft.com/office/drawing/2014/main" id="{3BB936AB-EEA9-425A-B1C6-AFFECF6C4B64}"/>
              </a:ext>
            </a:extLst>
          </p:cNvPr>
          <p:cNvSpPr>
            <a:spLocks noGrp="1"/>
          </p:cNvSpPr>
          <p:nvPr>
            <p:ph idx="1"/>
          </p:nvPr>
        </p:nvSpPr>
        <p:spPr>
          <a:xfrm>
            <a:off x="541866" y="2776349"/>
            <a:ext cx="6244416" cy="3879222"/>
          </a:xfrm>
        </p:spPr>
        <p:txBody>
          <a:bodyPr>
            <a:normAutofit/>
          </a:bodyPr>
          <a:lstStyle/>
          <a:p>
            <a:r>
              <a:rPr lang="en-US" sz="2000" dirty="0">
                <a:solidFill>
                  <a:srgbClr val="FEFFFF"/>
                </a:solidFill>
              </a:rPr>
              <a:t>Yield to your designated breastfeeding expert</a:t>
            </a:r>
          </a:p>
          <a:p>
            <a:pPr marL="0" indent="0">
              <a:buNone/>
            </a:pPr>
            <a:endParaRPr lang="en-US" sz="2000" dirty="0">
              <a:solidFill>
                <a:srgbClr val="FEFFFF"/>
              </a:solidFill>
            </a:endParaRPr>
          </a:p>
          <a:p>
            <a:r>
              <a:rPr lang="en-US" sz="2000" dirty="0">
                <a:solidFill>
                  <a:srgbClr val="FEFFFF"/>
                </a:solidFill>
              </a:rPr>
              <a:t>Recommend the parent call the baby’s health care provider</a:t>
            </a:r>
          </a:p>
          <a:p>
            <a:endParaRPr lang="en-US" dirty="0">
              <a:solidFill>
                <a:srgbClr val="FEFFFF"/>
              </a:solidFill>
            </a:endParaRPr>
          </a:p>
        </p:txBody>
      </p:sp>
      <p:pic>
        <p:nvPicPr>
          <p:cNvPr id="12" name="Picture 11" descr="A stop sign&#10;&#10;Description automatically generated">
            <a:extLst>
              <a:ext uri="{FF2B5EF4-FFF2-40B4-BE49-F238E27FC236}">
                <a16:creationId xmlns:a16="http://schemas.microsoft.com/office/drawing/2014/main" id="{9071CE9C-8250-4F25-BB53-E2F7B7FE44AE}"/>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424932" y="1963270"/>
            <a:ext cx="3571734" cy="3083858"/>
          </a:xfrm>
          <a:prstGeom prst="rect">
            <a:avLst/>
          </a:prstGeom>
        </p:spPr>
      </p:pic>
      <p:sp>
        <p:nvSpPr>
          <p:cNvPr id="13" name="TextBox 12">
            <a:extLst>
              <a:ext uri="{FF2B5EF4-FFF2-40B4-BE49-F238E27FC236}">
                <a16:creationId xmlns:a16="http://schemas.microsoft.com/office/drawing/2014/main" id="{47554174-B4CE-4499-92A0-F7D4E3B4A96B}"/>
              </a:ext>
            </a:extLst>
          </p:cNvPr>
          <p:cNvSpPr txBox="1"/>
          <p:nvPr/>
        </p:nvSpPr>
        <p:spPr>
          <a:xfrm>
            <a:off x="8483913" y="6540155"/>
            <a:ext cx="3571718" cy="230832"/>
          </a:xfrm>
          <a:prstGeom prst="rect">
            <a:avLst/>
          </a:prstGeom>
          <a:noFill/>
        </p:spPr>
        <p:txBody>
          <a:bodyPr wrap="square" rtlCol="0">
            <a:spAutoFit/>
          </a:bodyPr>
          <a:lstStyle/>
          <a:p>
            <a:r>
              <a:rPr lang="en-US" sz="900" dirty="0">
                <a:hlinkClick r:id="rId4" tooltip="https://en.wikipedia.org/wiki/File:MUTCD_R1-2_(alternative_dimensions).svg"/>
              </a:rPr>
              <a:t>This Photo</a:t>
            </a:r>
            <a:r>
              <a:rPr lang="en-US" sz="900" dirty="0"/>
              <a:t> by Unknown Author is licensed under </a:t>
            </a:r>
            <a:r>
              <a:rPr lang="en-US" sz="900" dirty="0">
                <a:hlinkClick r:id="rId5" tooltip="https://creativecommons.org/licenses/by-sa/3.0/"/>
              </a:rPr>
              <a:t>CC BY-SA</a:t>
            </a:r>
            <a:endParaRPr lang="en-US" sz="900" dirty="0"/>
          </a:p>
        </p:txBody>
      </p:sp>
    </p:spTree>
    <p:custDataLst>
      <p:tags r:id="rId1"/>
    </p:custDataLst>
    <p:extLst>
      <p:ext uri="{BB962C8B-B14F-4D97-AF65-F5344CB8AC3E}">
        <p14:creationId xmlns:p14="http://schemas.microsoft.com/office/powerpoint/2010/main" val="103272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E4CBEC-18A2-4509-A45D-D5E653582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74A5EC-2B1C-42E7-A4B3-69F08A48E5E1}"/>
              </a:ext>
            </a:extLst>
          </p:cNvPr>
          <p:cNvSpPr>
            <a:spLocks noGrp="1"/>
          </p:cNvSpPr>
          <p:nvPr>
            <p:ph type="title"/>
          </p:nvPr>
        </p:nvSpPr>
        <p:spPr>
          <a:xfrm>
            <a:off x="1180627" y="1465310"/>
            <a:ext cx="2454052" cy="3429182"/>
          </a:xfrm>
        </p:spPr>
        <p:txBody>
          <a:bodyPr>
            <a:normAutofit/>
          </a:bodyPr>
          <a:lstStyle/>
          <a:p>
            <a:pPr>
              <a:lnSpc>
                <a:spcPct val="90000"/>
              </a:lnSpc>
            </a:pPr>
            <a:r>
              <a:rPr lang="en-US" sz="2000" dirty="0">
                <a:solidFill>
                  <a:schemeClr val="bg1"/>
                </a:solidFill>
              </a:rPr>
              <a:t>Babies with inadequate weight gain may need supplementation in addition to feeding at the breast</a:t>
            </a:r>
            <a:br>
              <a:rPr lang="en-US" sz="2000" dirty="0">
                <a:solidFill>
                  <a:schemeClr val="bg1"/>
                </a:solidFill>
              </a:rPr>
            </a:br>
            <a:endParaRPr lang="en-US" sz="2000" dirty="0">
              <a:solidFill>
                <a:schemeClr val="bg1"/>
              </a:solidFill>
            </a:endParaRPr>
          </a:p>
        </p:txBody>
      </p:sp>
      <p:sp>
        <p:nvSpPr>
          <p:cNvPr id="11" name="Freeform 11">
            <a:extLst>
              <a:ext uri="{FF2B5EF4-FFF2-40B4-BE49-F238E27FC236}">
                <a16:creationId xmlns:a16="http://schemas.microsoft.com/office/drawing/2014/main" id="{0A5EA4A7-4381-4FC6-AA9A-C9EA77B8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E6295D53-0474-4725-85BE-1F15FCC2D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9B383B6-669A-40A7-A32D-BA2FBB0A2D67}"/>
              </a:ext>
            </a:extLst>
          </p:cNvPr>
          <p:cNvGraphicFramePr>
            <a:graphicFrameLocks noGrp="1"/>
          </p:cNvGraphicFramePr>
          <p:nvPr>
            <p:ph idx="1"/>
            <p:extLst>
              <p:ext uri="{D42A27DB-BD31-4B8C-83A1-F6EECF244321}">
                <p14:modId xmlns:p14="http://schemas.microsoft.com/office/powerpoint/2010/main" val="2703963090"/>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917379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8"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5" name="Rectangle 44">
            <a:extLst>
              <a:ext uri="{FF2B5EF4-FFF2-40B4-BE49-F238E27FC236}">
                <a16:creationId xmlns:a16="http://schemas.microsoft.com/office/drawing/2014/main" id="{DCC583FC-3774-47D1-9A8B-E0DBA89C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7" name="Group 46">
            <a:extLst>
              <a:ext uri="{FF2B5EF4-FFF2-40B4-BE49-F238E27FC236}">
                <a16:creationId xmlns:a16="http://schemas.microsoft.com/office/drawing/2014/main" id="{E8DDDC38-A59D-4C57-BEAA-01E57BDEF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5253" y="228600"/>
            <a:ext cx="2851523" cy="6638625"/>
            <a:chOff x="2487613" y="285750"/>
            <a:chExt cx="2428875" cy="5654676"/>
          </a:xfrm>
        </p:grpSpPr>
        <p:sp>
          <p:nvSpPr>
            <p:cNvPr id="48" name="Freeform 11">
              <a:extLst>
                <a:ext uri="{FF2B5EF4-FFF2-40B4-BE49-F238E27FC236}">
                  <a16:creationId xmlns:a16="http://schemas.microsoft.com/office/drawing/2014/main" id="{07181E0D-4E2E-4CF7-83D6-6BF1884F2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9" name="Freeform 12">
              <a:extLst>
                <a:ext uri="{FF2B5EF4-FFF2-40B4-BE49-F238E27FC236}">
                  <a16:creationId xmlns:a16="http://schemas.microsoft.com/office/drawing/2014/main" id="{41E4039F-6250-4F1A-8B44-8211D95CB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0" name="Freeform 13">
              <a:extLst>
                <a:ext uri="{FF2B5EF4-FFF2-40B4-BE49-F238E27FC236}">
                  <a16:creationId xmlns:a16="http://schemas.microsoft.com/office/drawing/2014/main" id="{C27CE0F8-A859-4A25-8A2E-2F48B2D7F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1" name="Freeform 14">
              <a:extLst>
                <a:ext uri="{FF2B5EF4-FFF2-40B4-BE49-F238E27FC236}">
                  <a16:creationId xmlns:a16="http://schemas.microsoft.com/office/drawing/2014/main" id="{1D3B4413-99E7-41CB-BC1A-91CB93B73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2" name="Freeform 15">
              <a:extLst>
                <a:ext uri="{FF2B5EF4-FFF2-40B4-BE49-F238E27FC236}">
                  <a16:creationId xmlns:a16="http://schemas.microsoft.com/office/drawing/2014/main" id="{2B5AE9BA-21EA-413E-92D1-70B41D12F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3" name="Freeform 16">
              <a:extLst>
                <a:ext uri="{FF2B5EF4-FFF2-40B4-BE49-F238E27FC236}">
                  <a16:creationId xmlns:a16="http://schemas.microsoft.com/office/drawing/2014/main" id="{EA6962B4-B58E-4363-AE37-502AAB46F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4" name="Freeform 17">
              <a:extLst>
                <a:ext uri="{FF2B5EF4-FFF2-40B4-BE49-F238E27FC236}">
                  <a16:creationId xmlns:a16="http://schemas.microsoft.com/office/drawing/2014/main" id="{8CFEAE09-A4F7-4009-BBA4-E007F3FF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5" name="Freeform 18">
              <a:extLst>
                <a:ext uri="{FF2B5EF4-FFF2-40B4-BE49-F238E27FC236}">
                  <a16:creationId xmlns:a16="http://schemas.microsoft.com/office/drawing/2014/main" id="{BEC0F162-6193-4A0C-9667-DD7C8B4BD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6" name="Freeform 19">
              <a:extLst>
                <a:ext uri="{FF2B5EF4-FFF2-40B4-BE49-F238E27FC236}">
                  <a16:creationId xmlns:a16="http://schemas.microsoft.com/office/drawing/2014/main" id="{7AE69957-54B0-48E2-8BCD-EE01C7190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7" name="Freeform 20">
              <a:extLst>
                <a:ext uri="{FF2B5EF4-FFF2-40B4-BE49-F238E27FC236}">
                  <a16:creationId xmlns:a16="http://schemas.microsoft.com/office/drawing/2014/main" id="{9E3E384D-F4D8-4B3A-978C-EFEED16D3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8" name="Freeform 21">
              <a:extLst>
                <a:ext uri="{FF2B5EF4-FFF2-40B4-BE49-F238E27FC236}">
                  <a16:creationId xmlns:a16="http://schemas.microsoft.com/office/drawing/2014/main" id="{66DD5E8A-F260-4F93-94D6-AA109560A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9" name="Freeform 22">
              <a:extLst>
                <a:ext uri="{FF2B5EF4-FFF2-40B4-BE49-F238E27FC236}">
                  <a16:creationId xmlns:a16="http://schemas.microsoft.com/office/drawing/2014/main" id="{AB7CE38B-1EFC-4D54-BD22-F0E1C0ED2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1" name="Group 60">
            <a:extLst>
              <a:ext uri="{FF2B5EF4-FFF2-40B4-BE49-F238E27FC236}">
                <a16:creationId xmlns:a16="http://schemas.microsoft.com/office/drawing/2014/main" id="{44251A81-4530-41B5-B8FB-DC124AC02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62" name="Freeform 27">
              <a:extLst>
                <a:ext uri="{FF2B5EF4-FFF2-40B4-BE49-F238E27FC236}">
                  <a16:creationId xmlns:a16="http://schemas.microsoft.com/office/drawing/2014/main" id="{704F0C26-A940-4311-8A41-C69C075D7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3" name="Freeform 28">
              <a:extLst>
                <a:ext uri="{FF2B5EF4-FFF2-40B4-BE49-F238E27FC236}">
                  <a16:creationId xmlns:a16="http://schemas.microsoft.com/office/drawing/2014/main" id="{72844B50-4A36-4E90-9BD1-7945BAF04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4" name="Freeform 29">
              <a:extLst>
                <a:ext uri="{FF2B5EF4-FFF2-40B4-BE49-F238E27FC236}">
                  <a16:creationId xmlns:a16="http://schemas.microsoft.com/office/drawing/2014/main" id="{FFFF2F5F-4D06-40B4-AAF7-7BF88551B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5" name="Freeform 30">
              <a:extLst>
                <a:ext uri="{FF2B5EF4-FFF2-40B4-BE49-F238E27FC236}">
                  <a16:creationId xmlns:a16="http://schemas.microsoft.com/office/drawing/2014/main" id="{C2D84FDB-118B-42FD-8561-B383615D2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6" name="Freeform 31">
              <a:extLst>
                <a:ext uri="{FF2B5EF4-FFF2-40B4-BE49-F238E27FC236}">
                  <a16:creationId xmlns:a16="http://schemas.microsoft.com/office/drawing/2014/main" id="{5B64B543-1195-4970-808B-156908D3B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7" name="Freeform 32">
              <a:extLst>
                <a:ext uri="{FF2B5EF4-FFF2-40B4-BE49-F238E27FC236}">
                  <a16:creationId xmlns:a16="http://schemas.microsoft.com/office/drawing/2014/main" id="{1B6440B3-14CA-4B3F-AF89-7FEC0A224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8" name="Freeform 33">
              <a:extLst>
                <a:ext uri="{FF2B5EF4-FFF2-40B4-BE49-F238E27FC236}">
                  <a16:creationId xmlns:a16="http://schemas.microsoft.com/office/drawing/2014/main" id="{47F34F74-6C9C-4D9D-B2D7-AF753BD44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9" name="Freeform 34">
              <a:extLst>
                <a:ext uri="{FF2B5EF4-FFF2-40B4-BE49-F238E27FC236}">
                  <a16:creationId xmlns:a16="http://schemas.microsoft.com/office/drawing/2014/main" id="{4246517D-AB8F-4BEF-B5E5-7A8BC0DDE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0" name="Freeform 35">
              <a:extLst>
                <a:ext uri="{FF2B5EF4-FFF2-40B4-BE49-F238E27FC236}">
                  <a16:creationId xmlns:a16="http://schemas.microsoft.com/office/drawing/2014/main" id="{0ACFBF4D-E487-4BD0-8BCA-2DB6DC046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1" name="Freeform 36">
              <a:extLst>
                <a:ext uri="{FF2B5EF4-FFF2-40B4-BE49-F238E27FC236}">
                  <a16:creationId xmlns:a16="http://schemas.microsoft.com/office/drawing/2014/main" id="{23DE6D3A-314E-4642-AEAF-54B822D4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2" name="Freeform 37">
              <a:extLst>
                <a:ext uri="{FF2B5EF4-FFF2-40B4-BE49-F238E27FC236}">
                  <a16:creationId xmlns:a16="http://schemas.microsoft.com/office/drawing/2014/main" id="{FEE0BBF7-C59B-4279-AFF5-28F6433B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3" name="Freeform 38">
              <a:extLst>
                <a:ext uri="{FF2B5EF4-FFF2-40B4-BE49-F238E27FC236}">
                  <a16:creationId xmlns:a16="http://schemas.microsoft.com/office/drawing/2014/main" id="{B2C1E620-478E-4DC2-A505-934657FF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50B947EF-4D92-4A9B-B05E-1B0DC74AA807}"/>
              </a:ext>
            </a:extLst>
          </p:cNvPr>
          <p:cNvSpPr>
            <a:spLocks noGrp="1"/>
          </p:cNvSpPr>
          <p:nvPr>
            <p:ph type="title"/>
          </p:nvPr>
        </p:nvSpPr>
        <p:spPr>
          <a:xfrm>
            <a:off x="6486756" y="669904"/>
            <a:ext cx="5021516" cy="1280890"/>
          </a:xfrm>
        </p:spPr>
        <p:txBody>
          <a:bodyPr vert="horz" lIns="91440" tIns="45720" rIns="91440" bIns="45720" rtlCol="0" anchor="t">
            <a:normAutofit/>
          </a:bodyPr>
          <a:lstStyle/>
          <a:p>
            <a:r>
              <a:rPr lang="en-US" dirty="0"/>
              <a:t>Social determinants of health</a:t>
            </a:r>
          </a:p>
        </p:txBody>
      </p:sp>
      <p:sp>
        <p:nvSpPr>
          <p:cNvPr id="75" name="Rectangle 74">
            <a:extLst>
              <a:ext uri="{FF2B5EF4-FFF2-40B4-BE49-F238E27FC236}">
                <a16:creationId xmlns:a16="http://schemas.microsoft.com/office/drawing/2014/main" id="{AECDF498-6F66-4565-9FB7-107670333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11">
            <a:extLst>
              <a:ext uri="{FF2B5EF4-FFF2-40B4-BE49-F238E27FC236}">
                <a16:creationId xmlns:a16="http://schemas.microsoft.com/office/drawing/2014/main" id="{E0779346-49CA-41C2-BD0A-62F2E190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8" name="Content Placeholder 7">
            <a:extLst>
              <a:ext uri="{FF2B5EF4-FFF2-40B4-BE49-F238E27FC236}">
                <a16:creationId xmlns:a16="http://schemas.microsoft.com/office/drawing/2014/main" id="{1F3CFFF7-7B7C-4142-BAF1-1D8C9B847F7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p:blipFill>
        <p:spPr>
          <a:xfrm>
            <a:off x="73901" y="0"/>
            <a:ext cx="4572000" cy="6858000"/>
          </a:xfrm>
          <a:prstGeom prst="rect">
            <a:avLst/>
          </a:prstGeom>
        </p:spPr>
      </p:pic>
      <p:sp>
        <p:nvSpPr>
          <p:cNvPr id="3" name="Content Placeholder 2">
            <a:extLst>
              <a:ext uri="{FF2B5EF4-FFF2-40B4-BE49-F238E27FC236}">
                <a16:creationId xmlns:a16="http://schemas.microsoft.com/office/drawing/2014/main" id="{684FB83E-1BFE-40B7-82F2-A698A120A59B}"/>
              </a:ext>
            </a:extLst>
          </p:cNvPr>
          <p:cNvSpPr>
            <a:spLocks noGrp="1"/>
          </p:cNvSpPr>
          <p:nvPr>
            <p:ph sz="half" idx="1"/>
          </p:nvPr>
        </p:nvSpPr>
        <p:spPr>
          <a:xfrm>
            <a:off x="6601714" y="2379519"/>
            <a:ext cx="5066419" cy="3777622"/>
          </a:xfrm>
        </p:spPr>
        <p:txBody>
          <a:bodyPr vert="horz" lIns="91440" tIns="45720" rIns="91440" bIns="45720" rtlCol="0">
            <a:normAutofit lnSpcReduction="10000"/>
          </a:bodyPr>
          <a:lstStyle/>
          <a:p>
            <a:r>
              <a:rPr lang="en-US" dirty="0"/>
              <a:t>Where we live and who we are in our society has an impact on our overall health, including pregnancy, delivery and breastfeeding.</a:t>
            </a:r>
          </a:p>
          <a:p>
            <a:r>
              <a:rPr lang="en-US" dirty="0"/>
              <a:t>Due to systemic and historical oppression, parents who are Black, Indigenous and people of color are more likely to have a cesarean birth, birth complications and give birth to low birthweight infants, which puts the baby at higher risk for low weight gain.</a:t>
            </a:r>
          </a:p>
          <a:p>
            <a:r>
              <a:rPr lang="en-US" dirty="0"/>
              <a:t>Transgender and non-binary parents may have a reduced milk production.</a:t>
            </a:r>
          </a:p>
          <a:p>
            <a:endParaRPr lang="en-US" dirty="0"/>
          </a:p>
        </p:txBody>
      </p:sp>
    </p:spTree>
    <p:custDataLst>
      <p:tags r:id="rId1"/>
    </p:custDataLst>
    <p:extLst>
      <p:ext uri="{BB962C8B-B14F-4D97-AF65-F5344CB8AC3E}">
        <p14:creationId xmlns:p14="http://schemas.microsoft.com/office/powerpoint/2010/main" val="3344929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1"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2"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3"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4"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5"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6"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7"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8"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9"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0"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1"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2"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4" name="Group 93">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95"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6"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7"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8"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9"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0"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1"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2"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3"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4"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5"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6"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8" name="Rectangle 107">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0"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9D59208C-6925-4191-96E6-AB43423E8D54}"/>
              </a:ext>
            </a:extLst>
          </p:cNvPr>
          <p:cNvSpPr>
            <a:spLocks noGrp="1"/>
          </p:cNvSpPr>
          <p:nvPr>
            <p:ph type="title"/>
          </p:nvPr>
        </p:nvSpPr>
        <p:spPr>
          <a:xfrm>
            <a:off x="1869361" y="714375"/>
            <a:ext cx="4137059" cy="1280890"/>
          </a:xfrm>
        </p:spPr>
        <p:txBody>
          <a:bodyPr vert="horz" lIns="91440" tIns="45720" rIns="91440" bIns="45720" rtlCol="0" anchor="t">
            <a:normAutofit/>
          </a:bodyPr>
          <a:lstStyle/>
          <a:p>
            <a:r>
              <a:rPr lang="en-US" sz="3200" dirty="0"/>
              <a:t>In your clinic</a:t>
            </a:r>
          </a:p>
        </p:txBody>
      </p:sp>
      <p:pic>
        <p:nvPicPr>
          <p:cNvPr id="6" name="Content Placeholder 5">
            <a:extLst>
              <a:ext uri="{FF2B5EF4-FFF2-40B4-BE49-F238E27FC236}">
                <a16:creationId xmlns:a16="http://schemas.microsoft.com/office/drawing/2014/main" id="{BA8970CB-AE3E-44FF-BECD-02C4F3C3EB1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rot="16200000">
            <a:off x="7803718" y="2319150"/>
            <a:ext cx="5444387" cy="2231594"/>
          </a:xfrm>
          <a:prstGeom prst="rect">
            <a:avLst/>
          </a:prstGeom>
          <a:ln w="38100">
            <a:solidFill>
              <a:schemeClr val="bg2">
                <a:lumMod val="25000"/>
              </a:schemeClr>
            </a:solidFill>
          </a:ln>
        </p:spPr>
      </p:pic>
      <p:sp>
        <p:nvSpPr>
          <p:cNvPr id="93" name="Rectangle: Rounded Corners 92">
            <a:extLst>
              <a:ext uri="{FF2B5EF4-FFF2-40B4-BE49-F238E27FC236}">
                <a16:creationId xmlns:a16="http://schemas.microsoft.com/office/drawing/2014/main" id="{82DBD694-32AA-4FF7-95AB-E197FB608C94}"/>
              </a:ext>
            </a:extLst>
          </p:cNvPr>
          <p:cNvSpPr/>
          <p:nvPr/>
        </p:nvSpPr>
        <p:spPr>
          <a:xfrm>
            <a:off x="3136555" y="1652614"/>
            <a:ext cx="5148912" cy="4528744"/>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t>THINK ABOUT </a:t>
            </a:r>
          </a:p>
          <a:p>
            <a:pPr algn="ctr"/>
            <a:endParaRPr lang="en-US" sz="2000" dirty="0"/>
          </a:p>
          <a:p>
            <a:pPr algn="ctr"/>
            <a:endParaRPr lang="en-US" sz="2000" dirty="0"/>
          </a:p>
          <a:p>
            <a:r>
              <a:rPr lang="en-US" sz="2000" dirty="0"/>
              <a:t>What have you observed related to the social determinants of health?</a:t>
            </a:r>
          </a:p>
          <a:p>
            <a:endParaRPr lang="en-US" sz="2000" dirty="0"/>
          </a:p>
          <a:p>
            <a:r>
              <a:rPr lang="en-US" sz="2000" dirty="0"/>
              <a:t>What has helped in your efforts to support the breastfeeding relationship?</a:t>
            </a:r>
          </a:p>
          <a:p>
            <a:pPr algn="ctr"/>
            <a:endParaRPr lang="en-US" sz="2000" dirty="0"/>
          </a:p>
          <a:p>
            <a:pPr algn="ctr"/>
            <a:endParaRPr lang="en-US" dirty="0"/>
          </a:p>
        </p:txBody>
      </p:sp>
      <p:pic>
        <p:nvPicPr>
          <p:cNvPr id="107" name="Graphic 106" descr="Thought bubble">
            <a:extLst>
              <a:ext uri="{FF2B5EF4-FFF2-40B4-BE49-F238E27FC236}">
                <a16:creationId xmlns:a16="http://schemas.microsoft.com/office/drawing/2014/main" id="{53AE3FE6-F15C-4A1A-AE9A-B7052B0B8A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39984" y="1916939"/>
            <a:ext cx="914400" cy="914400"/>
          </a:xfrm>
          <a:prstGeom prst="rect">
            <a:avLst/>
          </a:prstGeom>
        </p:spPr>
      </p:pic>
    </p:spTree>
    <p:custDataLst>
      <p:tags r:id="rId1"/>
    </p:custDataLst>
    <p:extLst>
      <p:ext uri="{BB962C8B-B14F-4D97-AF65-F5344CB8AC3E}">
        <p14:creationId xmlns:p14="http://schemas.microsoft.com/office/powerpoint/2010/main" val="3587344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3"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9" name="Group 28">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30"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3" name="Rectangle 42">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7" name="Rectangle 46">
            <a:extLst>
              <a:ext uri="{FF2B5EF4-FFF2-40B4-BE49-F238E27FC236}">
                <a16:creationId xmlns:a16="http://schemas.microsoft.com/office/drawing/2014/main" id="{8BD30EA2-8070-48EC-BC41-2869CA1A9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AF9C171-53BF-4CB3-827A-047722F863B5}"/>
              </a:ext>
            </a:extLst>
          </p:cNvPr>
          <p:cNvSpPr>
            <a:spLocks noGrp="1"/>
          </p:cNvSpPr>
          <p:nvPr>
            <p:ph type="title"/>
          </p:nvPr>
        </p:nvSpPr>
        <p:spPr>
          <a:xfrm>
            <a:off x="685053" y="1044836"/>
            <a:ext cx="3650279" cy="1259894"/>
          </a:xfrm>
        </p:spPr>
        <p:txBody>
          <a:bodyPr vert="horz" lIns="91440" tIns="45720" rIns="91440" bIns="45720" rtlCol="0" anchor="t">
            <a:noAutofit/>
          </a:bodyPr>
          <a:lstStyle/>
          <a:p>
            <a:pPr>
              <a:lnSpc>
                <a:spcPct val="90000"/>
              </a:lnSpc>
            </a:pPr>
            <a:r>
              <a:rPr lang="en-US" sz="2000" dirty="0"/>
              <a:t>Staff with the same cultural background may provide the most support for historically underserved groups. </a:t>
            </a:r>
          </a:p>
        </p:txBody>
      </p:sp>
      <p:sp>
        <p:nvSpPr>
          <p:cNvPr id="49" name="Rectangle 48">
            <a:extLst>
              <a:ext uri="{FF2B5EF4-FFF2-40B4-BE49-F238E27FC236}">
                <a16:creationId xmlns:a16="http://schemas.microsoft.com/office/drawing/2014/main" id="{BF40D12C-3EB2-43EA-A6B2-81D132519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 name="Content Placeholder 6">
            <a:extLst>
              <a:ext uri="{FF2B5EF4-FFF2-40B4-BE49-F238E27FC236}">
                <a16:creationId xmlns:a16="http://schemas.microsoft.com/office/drawing/2014/main" id="{F4137028-073F-4B54-AEA1-34F4558353A1}"/>
              </a:ext>
            </a:extLst>
          </p:cNvPr>
          <p:cNvSpPr>
            <a:spLocks noGrp="1"/>
          </p:cNvSpPr>
          <p:nvPr>
            <p:ph sz="half" idx="1"/>
          </p:nvPr>
        </p:nvSpPr>
        <p:spPr>
          <a:xfrm>
            <a:off x="661419" y="2812348"/>
            <a:ext cx="3650278" cy="3759253"/>
          </a:xfrm>
        </p:spPr>
        <p:txBody>
          <a:bodyPr vert="horz" lIns="91440" tIns="45720" rIns="91440" bIns="45720" rtlCol="0">
            <a:normAutofit/>
          </a:bodyPr>
          <a:lstStyle/>
          <a:p>
            <a:r>
              <a:rPr lang="en-US" dirty="0"/>
              <a:t>In cases when this is not possible, listening to the parent’s beliefs about breastfeeding will enhance your breastfeeding support.</a:t>
            </a:r>
          </a:p>
        </p:txBody>
      </p:sp>
      <p:pic>
        <p:nvPicPr>
          <p:cNvPr id="10" name="Content Placeholder 9" descr="A picture containing person, outdoor, sitting, table&#10;&#10;Description automatically generated">
            <a:extLst>
              <a:ext uri="{FF2B5EF4-FFF2-40B4-BE49-F238E27FC236}">
                <a16:creationId xmlns:a16="http://schemas.microsoft.com/office/drawing/2014/main" id="{0102410F-D51A-4650-B74A-C71A9170D7E1}"/>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4619543" y="640080"/>
            <a:ext cx="6953577" cy="5252773"/>
          </a:xfrm>
          <a:prstGeom prst="rect">
            <a:avLst/>
          </a:prstGeom>
        </p:spPr>
      </p:pic>
      <p:sp>
        <p:nvSpPr>
          <p:cNvPr id="51" name="Freeform 11">
            <a:extLst>
              <a:ext uri="{FF2B5EF4-FFF2-40B4-BE49-F238E27FC236}">
                <a16:creationId xmlns:a16="http://schemas.microsoft.com/office/drawing/2014/main" id="{A796071E-2EB3-4DB7-AC56-CCD969349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86614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5ACABF-C265-4FC4-9F05-6F46E8C063FB}"/>
              </a:ext>
            </a:extLst>
          </p:cNvPr>
          <p:cNvSpPr>
            <a:spLocks noGrp="1"/>
          </p:cNvSpPr>
          <p:nvPr>
            <p:ph type="title"/>
          </p:nvPr>
        </p:nvSpPr>
        <p:spPr>
          <a:xfrm>
            <a:off x="845215" y="1241519"/>
            <a:ext cx="3514577" cy="4969113"/>
          </a:xfrm>
        </p:spPr>
        <p:txBody>
          <a:bodyPr vert="horz" lIns="91440" tIns="45720" rIns="91440" bIns="45720" rtlCol="0" anchor="ctr">
            <a:normAutofit fontScale="90000"/>
          </a:bodyPr>
          <a:lstStyle/>
          <a:p>
            <a:pPr>
              <a:lnSpc>
                <a:spcPct val="90000"/>
              </a:lnSpc>
            </a:pPr>
            <a:r>
              <a:rPr lang="en-US" sz="2000" dirty="0">
                <a:solidFill>
                  <a:schemeClr val="accent1"/>
                </a:solidFill>
                <a:hlinkClick r:id="rId3">
                  <a:extLst>
                    <a:ext uri="{A12FA001-AC4F-418D-AE19-62706E023703}">
                      <ahyp:hlinkClr xmlns:ahyp="http://schemas.microsoft.com/office/drawing/2018/hyperlinkcolor" val="tx"/>
                    </a:ext>
                  </a:extLst>
                </a:hlinkClick>
              </a:rPr>
              <a:t>The Healthy Children Project Center for Breastfeeding </a:t>
            </a:r>
            <a:r>
              <a:rPr lang="en-US" sz="2000" dirty="0">
                <a:solidFill>
                  <a:schemeClr val="tx2">
                    <a:lumMod val="75000"/>
                  </a:schemeClr>
                </a:solidFill>
              </a:rPr>
              <a:t>has many blog articles about how different lived experiences can affect breastfeeding. </a:t>
            </a:r>
            <a:br>
              <a:rPr lang="en-US" sz="2000" dirty="0">
                <a:solidFill>
                  <a:schemeClr val="tx2">
                    <a:lumMod val="75000"/>
                  </a:schemeClr>
                </a:solidFill>
              </a:rPr>
            </a:br>
            <a:br>
              <a:rPr lang="en-US" sz="2000" dirty="0">
                <a:solidFill>
                  <a:schemeClr val="tx2">
                    <a:lumMod val="75000"/>
                  </a:schemeClr>
                </a:solidFill>
              </a:rPr>
            </a:br>
            <a:r>
              <a:rPr lang="en-US" sz="2000" dirty="0">
                <a:solidFill>
                  <a:schemeClr val="tx2">
                    <a:lumMod val="75000"/>
                  </a:schemeClr>
                </a:solidFill>
              </a:rPr>
              <a:t>On the right side of this slide are links to articles which focus on breastfeeding experiences from different cultural perspectives. </a:t>
            </a:r>
            <a:br>
              <a:rPr lang="en-US" sz="2000" dirty="0">
                <a:solidFill>
                  <a:schemeClr val="tx2">
                    <a:lumMod val="75000"/>
                  </a:schemeClr>
                </a:solidFill>
              </a:rPr>
            </a:br>
            <a:br>
              <a:rPr lang="en-US" sz="2000" dirty="0">
                <a:solidFill>
                  <a:schemeClr val="tx2">
                    <a:lumMod val="75000"/>
                  </a:schemeClr>
                </a:solidFill>
              </a:rPr>
            </a:br>
            <a:r>
              <a:rPr lang="en-US" sz="2000" dirty="0">
                <a:solidFill>
                  <a:schemeClr val="tx2">
                    <a:lumMod val="75000"/>
                  </a:schemeClr>
                </a:solidFill>
              </a:rPr>
              <a:t>Choose one or two to read that reflect the people served in your community. </a:t>
            </a:r>
            <a:br>
              <a:rPr lang="en-US" sz="2000" dirty="0">
                <a:solidFill>
                  <a:schemeClr val="tx2">
                    <a:lumMod val="75000"/>
                  </a:schemeClr>
                </a:solidFill>
              </a:rPr>
            </a:br>
            <a:r>
              <a:rPr lang="en-US" sz="1600" dirty="0">
                <a:solidFill>
                  <a:schemeClr val="tx2">
                    <a:lumMod val="75000"/>
                  </a:schemeClr>
                </a:solidFill>
              </a:rPr>
              <a:t>(Each article takes about 5 minutes    to read)</a:t>
            </a:r>
            <a:br>
              <a:rPr lang="en-US" sz="1600" dirty="0">
                <a:solidFill>
                  <a:schemeClr val="tx2">
                    <a:lumMod val="75000"/>
                  </a:schemeClr>
                </a:solidFill>
              </a:rPr>
            </a:br>
            <a:endParaRPr lang="en-US" sz="1600" dirty="0">
              <a:solidFill>
                <a:schemeClr val="tx2">
                  <a:lumMod val="75000"/>
                </a:schemeClr>
              </a:solidFill>
            </a:endParaRPr>
          </a:p>
        </p:txBody>
      </p:sp>
      <p:sp>
        <p:nvSpPr>
          <p:cNvPr id="11" name="Rectangle 10">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6"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7"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8"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9"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0"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1"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2"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3"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4"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5"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6"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7"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4" name="Content Placeholder 4">
            <a:extLst>
              <a:ext uri="{FF2B5EF4-FFF2-40B4-BE49-F238E27FC236}">
                <a16:creationId xmlns:a16="http://schemas.microsoft.com/office/drawing/2014/main" id="{E963F267-1671-4D00-8C97-903776A977FD}"/>
              </a:ext>
            </a:extLst>
          </p:cNvPr>
          <p:cNvSpPr txBox="1">
            <a:spLocks/>
          </p:cNvSpPr>
          <p:nvPr/>
        </p:nvSpPr>
        <p:spPr>
          <a:xfrm>
            <a:off x="5060254" y="1437477"/>
            <a:ext cx="6455549" cy="4969114"/>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sz="1700" dirty="0">
                <a:solidFill>
                  <a:schemeClr val="accent1"/>
                </a:solidFill>
                <a:hlinkClick r:id="rId4">
                  <a:extLst>
                    <a:ext uri="{A12FA001-AC4F-418D-AE19-62706E023703}">
                      <ahyp:hlinkClr xmlns:ahyp="http://schemas.microsoft.com/office/drawing/2018/hyperlinkcolor" val="tx"/>
                    </a:ext>
                  </a:extLst>
                </a:hlinkClick>
              </a:rPr>
              <a:t>Generational trauma among Native American cultures affects infant feeding </a:t>
            </a:r>
            <a:endParaRPr lang="en-US" sz="1700" dirty="0">
              <a:solidFill>
                <a:schemeClr val="accent1"/>
              </a:solidFill>
            </a:endParaRPr>
          </a:p>
          <a:p>
            <a:pPr>
              <a:lnSpc>
                <a:spcPct val="90000"/>
              </a:lnSpc>
            </a:pPr>
            <a:r>
              <a:rPr lang="en-US" sz="1700" dirty="0">
                <a:solidFill>
                  <a:schemeClr val="accent1"/>
                </a:solidFill>
                <a:hlinkClick r:id="rId5">
                  <a:extLst>
                    <a:ext uri="{A12FA001-AC4F-418D-AE19-62706E023703}">
                      <ahyp:hlinkClr xmlns:ahyp="http://schemas.microsoft.com/office/drawing/2018/hyperlinkcolor" val="tx"/>
                    </a:ext>
                  </a:extLst>
                </a:hlinkClick>
              </a:rPr>
              <a:t>Changing the narrative around infant feeding in Hmong population</a:t>
            </a:r>
            <a:endParaRPr lang="en-US" sz="1700" dirty="0">
              <a:solidFill>
                <a:schemeClr val="accent1"/>
              </a:solidFill>
            </a:endParaRPr>
          </a:p>
          <a:p>
            <a:pPr>
              <a:lnSpc>
                <a:spcPct val="90000"/>
              </a:lnSpc>
            </a:pPr>
            <a:r>
              <a:rPr lang="en-US" sz="1700" dirty="0">
                <a:solidFill>
                  <a:schemeClr val="accent1"/>
                </a:solidFill>
                <a:hlinkClick r:id="rId6">
                  <a:extLst>
                    <a:ext uri="{A12FA001-AC4F-418D-AE19-62706E023703}">
                      <ahyp:hlinkClr xmlns:ahyp="http://schemas.microsoft.com/office/drawing/2018/hyperlinkcolor" val="tx"/>
                    </a:ext>
                  </a:extLst>
                </a:hlinkClick>
              </a:rPr>
              <a:t>Breastfeeding in shelters</a:t>
            </a:r>
            <a:endParaRPr lang="en-US" sz="1700" dirty="0">
              <a:solidFill>
                <a:schemeClr val="accent1"/>
              </a:solidFill>
            </a:endParaRPr>
          </a:p>
          <a:p>
            <a:pPr>
              <a:lnSpc>
                <a:spcPct val="90000"/>
              </a:lnSpc>
            </a:pPr>
            <a:r>
              <a:rPr lang="en-US" sz="1700" dirty="0">
                <a:solidFill>
                  <a:schemeClr val="accent1"/>
                </a:solidFill>
                <a:hlinkClick r:id="rId7">
                  <a:extLst>
                    <a:ext uri="{A12FA001-AC4F-418D-AE19-62706E023703}">
                      <ahyp:hlinkClr xmlns:ahyp="http://schemas.microsoft.com/office/drawing/2018/hyperlinkcolor" val="tx"/>
                    </a:ext>
                  </a:extLst>
                </a:hlinkClick>
              </a:rPr>
              <a:t>Breastfeeding as an act of resistance for the Black mother </a:t>
            </a:r>
            <a:endParaRPr lang="en-US" sz="1700" dirty="0">
              <a:solidFill>
                <a:schemeClr val="accent1"/>
              </a:solidFill>
            </a:endParaRPr>
          </a:p>
          <a:p>
            <a:pPr>
              <a:lnSpc>
                <a:spcPct val="90000"/>
              </a:lnSpc>
            </a:pPr>
            <a:r>
              <a:rPr lang="en-US" sz="1700" dirty="0">
                <a:solidFill>
                  <a:schemeClr val="accent1"/>
                </a:solidFill>
                <a:hlinkClick r:id="rId8">
                  <a:extLst>
                    <a:ext uri="{A12FA001-AC4F-418D-AE19-62706E023703}">
                      <ahyp:hlinkClr xmlns:ahyp="http://schemas.microsoft.com/office/drawing/2018/hyperlinkcolor" val="tx"/>
                    </a:ext>
                  </a:extLst>
                </a:hlinkClick>
              </a:rPr>
              <a:t>On becoming transliterate: An interview with Diana West, BA, IBCLC </a:t>
            </a:r>
            <a:endParaRPr lang="en-US" sz="1700" dirty="0">
              <a:solidFill>
                <a:schemeClr val="accent1"/>
              </a:solidFill>
            </a:endParaRPr>
          </a:p>
          <a:p>
            <a:pPr>
              <a:lnSpc>
                <a:spcPct val="90000"/>
              </a:lnSpc>
            </a:pPr>
            <a:endParaRPr lang="en-US" sz="1700" dirty="0">
              <a:solidFill>
                <a:schemeClr val="tx2">
                  <a:lumMod val="75000"/>
                </a:schemeClr>
              </a:solidFill>
            </a:endParaRPr>
          </a:p>
          <a:p>
            <a:pPr>
              <a:lnSpc>
                <a:spcPct val="90000"/>
              </a:lnSpc>
            </a:pPr>
            <a:endParaRPr lang="en-US" sz="1700" dirty="0">
              <a:solidFill>
                <a:schemeClr val="tx2">
                  <a:lumMod val="75000"/>
                </a:schemeClr>
              </a:solidFill>
            </a:endParaRPr>
          </a:p>
        </p:txBody>
      </p:sp>
    </p:spTree>
    <p:custDataLst>
      <p:tags r:id="rId1"/>
    </p:custDataLst>
    <p:extLst>
      <p:ext uri="{BB962C8B-B14F-4D97-AF65-F5344CB8AC3E}">
        <p14:creationId xmlns:p14="http://schemas.microsoft.com/office/powerpoint/2010/main" val="2123419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1"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2"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3"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4"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5"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6"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7"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8"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9"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0"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1"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2"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4" name="Group 93">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95"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6"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7"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8"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9"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0"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1"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2"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3"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4"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5"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6"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8" name="Rectangle 107">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0"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9D59208C-6925-4191-96E6-AB43423E8D54}"/>
              </a:ext>
            </a:extLst>
          </p:cNvPr>
          <p:cNvSpPr>
            <a:spLocks noGrp="1"/>
          </p:cNvSpPr>
          <p:nvPr>
            <p:ph type="title"/>
          </p:nvPr>
        </p:nvSpPr>
        <p:spPr>
          <a:xfrm>
            <a:off x="1869361" y="714375"/>
            <a:ext cx="4137059" cy="1280890"/>
          </a:xfrm>
        </p:spPr>
        <p:txBody>
          <a:bodyPr vert="horz" lIns="91440" tIns="45720" rIns="91440" bIns="45720" rtlCol="0" anchor="t">
            <a:normAutofit/>
          </a:bodyPr>
          <a:lstStyle/>
          <a:p>
            <a:r>
              <a:rPr lang="en-US" sz="3200" dirty="0"/>
              <a:t>In your clinic</a:t>
            </a:r>
          </a:p>
        </p:txBody>
      </p:sp>
      <p:pic>
        <p:nvPicPr>
          <p:cNvPr id="6" name="Content Placeholder 5">
            <a:extLst>
              <a:ext uri="{FF2B5EF4-FFF2-40B4-BE49-F238E27FC236}">
                <a16:creationId xmlns:a16="http://schemas.microsoft.com/office/drawing/2014/main" id="{BA8970CB-AE3E-44FF-BECD-02C4F3C3EB1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a:off x="957049" y="1694971"/>
            <a:ext cx="5444387" cy="3634418"/>
          </a:xfrm>
          <a:prstGeom prst="rect">
            <a:avLst/>
          </a:prstGeom>
          <a:ln w="38100">
            <a:solidFill>
              <a:schemeClr val="bg2">
                <a:lumMod val="25000"/>
              </a:schemeClr>
            </a:solidFill>
          </a:ln>
        </p:spPr>
      </p:pic>
      <p:sp>
        <p:nvSpPr>
          <p:cNvPr id="93" name="Rectangle: Rounded Corners 92">
            <a:extLst>
              <a:ext uri="{FF2B5EF4-FFF2-40B4-BE49-F238E27FC236}">
                <a16:creationId xmlns:a16="http://schemas.microsoft.com/office/drawing/2014/main" id="{82DBD694-32AA-4FF7-95AB-E197FB608C94}"/>
              </a:ext>
            </a:extLst>
          </p:cNvPr>
          <p:cNvSpPr/>
          <p:nvPr/>
        </p:nvSpPr>
        <p:spPr>
          <a:xfrm>
            <a:off x="6964802" y="714375"/>
            <a:ext cx="5148912" cy="5608147"/>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t>THINK ABOUT </a:t>
            </a:r>
          </a:p>
          <a:p>
            <a:pPr algn="ctr"/>
            <a:endParaRPr lang="en-US" sz="2000" dirty="0"/>
          </a:p>
          <a:p>
            <a:pPr algn="ctr"/>
            <a:endParaRPr lang="en-US" sz="2000" dirty="0"/>
          </a:p>
          <a:p>
            <a:r>
              <a:rPr lang="en-US" sz="2000" dirty="0"/>
              <a:t>How does your clinic provide breastfeeding support that is culturally responsive to the different populations of parents you support?</a:t>
            </a:r>
          </a:p>
          <a:p>
            <a:endParaRPr lang="en-US" sz="2000" dirty="0"/>
          </a:p>
          <a:p>
            <a:r>
              <a:rPr lang="en-US" sz="2000" dirty="0"/>
              <a:t>Do you have suggestions for improvement to share with your breastfeeding coordinator and local agency staff?</a:t>
            </a:r>
          </a:p>
          <a:p>
            <a:pPr algn="ctr"/>
            <a:endParaRPr lang="en-US" sz="2000" dirty="0"/>
          </a:p>
          <a:p>
            <a:pPr algn="ctr"/>
            <a:endParaRPr lang="en-US" dirty="0"/>
          </a:p>
        </p:txBody>
      </p:sp>
      <p:pic>
        <p:nvPicPr>
          <p:cNvPr id="107" name="Graphic 106" descr="Thought bubble">
            <a:extLst>
              <a:ext uri="{FF2B5EF4-FFF2-40B4-BE49-F238E27FC236}">
                <a16:creationId xmlns:a16="http://schemas.microsoft.com/office/drawing/2014/main" id="{53AE3FE6-F15C-4A1A-AE9A-B7052B0B8A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94931" y="1289202"/>
            <a:ext cx="914400" cy="914400"/>
          </a:xfrm>
          <a:prstGeom prst="rect">
            <a:avLst/>
          </a:prstGeom>
        </p:spPr>
      </p:pic>
    </p:spTree>
    <p:custDataLst>
      <p:tags r:id="rId1"/>
    </p:custDataLst>
    <p:extLst>
      <p:ext uri="{BB962C8B-B14F-4D97-AF65-F5344CB8AC3E}">
        <p14:creationId xmlns:p14="http://schemas.microsoft.com/office/powerpoint/2010/main" val="297040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alpha val="50000"/>
            </a:schemeClr>
          </a:solidFill>
        </p:grpSpPr>
        <p:sp>
          <p:nvSpPr>
            <p:cNvPr id="11"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4"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a:extLst>
              <a:ext uri="{FF2B5EF4-FFF2-40B4-BE49-F238E27FC236}">
                <a16:creationId xmlns:a16="http://schemas.microsoft.com/office/drawing/2014/main" id="{55DAA40A-4739-413B-B8E5-E862F1FA8C29}"/>
              </a:ext>
            </a:extLst>
          </p:cNvPr>
          <p:cNvSpPr>
            <a:spLocks noGrp="1"/>
          </p:cNvSpPr>
          <p:nvPr>
            <p:ph type="ctrTitle"/>
          </p:nvPr>
        </p:nvSpPr>
        <p:spPr>
          <a:xfrm>
            <a:off x="987215" y="1318590"/>
            <a:ext cx="5102159" cy="4220820"/>
          </a:xfrm>
        </p:spPr>
        <p:txBody>
          <a:bodyPr anchor="ctr">
            <a:normAutofit/>
          </a:bodyPr>
          <a:lstStyle/>
          <a:p>
            <a:r>
              <a:rPr lang="en-US" sz="3600" dirty="0">
                <a:solidFill>
                  <a:srgbClr val="FFFFFF"/>
                </a:solidFill>
              </a:rPr>
              <a:t>How do we measure infant growth?</a:t>
            </a:r>
          </a:p>
        </p:txBody>
      </p:sp>
    </p:spTree>
    <p:custDataLst>
      <p:tags r:id="rId1"/>
    </p:custDataLst>
    <p:extLst>
      <p:ext uri="{BB962C8B-B14F-4D97-AF65-F5344CB8AC3E}">
        <p14:creationId xmlns:p14="http://schemas.microsoft.com/office/powerpoint/2010/main" val="2239618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alpha val="50000"/>
            </a:schemeClr>
          </a:solidFill>
        </p:grpSpPr>
        <p:sp>
          <p:nvSpPr>
            <p:cNvPr id="11"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4"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a:extLst>
              <a:ext uri="{FF2B5EF4-FFF2-40B4-BE49-F238E27FC236}">
                <a16:creationId xmlns:a16="http://schemas.microsoft.com/office/drawing/2014/main" id="{568B3C24-4556-4B67-8EF7-42F5F6D38151}"/>
              </a:ext>
            </a:extLst>
          </p:cNvPr>
          <p:cNvSpPr>
            <a:spLocks noGrp="1"/>
          </p:cNvSpPr>
          <p:nvPr>
            <p:ph type="ctrTitle"/>
          </p:nvPr>
        </p:nvSpPr>
        <p:spPr>
          <a:xfrm>
            <a:off x="987215" y="1318590"/>
            <a:ext cx="5102159" cy="4220820"/>
          </a:xfrm>
        </p:spPr>
        <p:txBody>
          <a:bodyPr anchor="ctr">
            <a:normAutofit/>
          </a:bodyPr>
          <a:lstStyle/>
          <a:p>
            <a:r>
              <a:rPr lang="en-US" sz="3600" dirty="0">
                <a:solidFill>
                  <a:srgbClr val="FFFFFF"/>
                </a:solidFill>
              </a:rPr>
              <a:t>Can we prevent problems?</a:t>
            </a:r>
          </a:p>
        </p:txBody>
      </p:sp>
    </p:spTree>
    <p:custDataLst>
      <p:tags r:id="rId1"/>
    </p:custDataLst>
    <p:extLst>
      <p:ext uri="{BB962C8B-B14F-4D97-AF65-F5344CB8AC3E}">
        <p14:creationId xmlns:p14="http://schemas.microsoft.com/office/powerpoint/2010/main" val="3434952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3"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4"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5"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6"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7"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8"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9"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0"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1"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2"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3"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4"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6" name="Group 95">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97"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8"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9"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0"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1"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2"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3"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4"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5"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6"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7"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8"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0" name="Rectangle 109">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2"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14" name="Rectangle 113">
            <a:extLst>
              <a:ext uri="{FF2B5EF4-FFF2-40B4-BE49-F238E27FC236}">
                <a16:creationId xmlns:a16="http://schemas.microsoft.com/office/drawing/2014/main" id="{DCC583FC-3774-47D1-9A8B-E0DBA89C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6" name="Group 115">
            <a:extLst>
              <a:ext uri="{FF2B5EF4-FFF2-40B4-BE49-F238E27FC236}">
                <a16:creationId xmlns:a16="http://schemas.microsoft.com/office/drawing/2014/main" id="{E8DDDC38-A59D-4C57-BEAA-01E57BDEF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5253" y="228600"/>
            <a:ext cx="2851523" cy="6638625"/>
            <a:chOff x="2487613" y="285750"/>
            <a:chExt cx="2428875" cy="5654676"/>
          </a:xfrm>
        </p:grpSpPr>
        <p:sp>
          <p:nvSpPr>
            <p:cNvPr id="117" name="Freeform 11">
              <a:extLst>
                <a:ext uri="{FF2B5EF4-FFF2-40B4-BE49-F238E27FC236}">
                  <a16:creationId xmlns:a16="http://schemas.microsoft.com/office/drawing/2014/main" id="{07181E0D-4E2E-4CF7-83D6-6BF1884F2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8" name="Freeform 12">
              <a:extLst>
                <a:ext uri="{FF2B5EF4-FFF2-40B4-BE49-F238E27FC236}">
                  <a16:creationId xmlns:a16="http://schemas.microsoft.com/office/drawing/2014/main" id="{41E4039F-6250-4F1A-8B44-8211D95CB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9" name="Freeform 13">
              <a:extLst>
                <a:ext uri="{FF2B5EF4-FFF2-40B4-BE49-F238E27FC236}">
                  <a16:creationId xmlns:a16="http://schemas.microsoft.com/office/drawing/2014/main" id="{C27CE0F8-A859-4A25-8A2E-2F48B2D7F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0" name="Freeform 14">
              <a:extLst>
                <a:ext uri="{FF2B5EF4-FFF2-40B4-BE49-F238E27FC236}">
                  <a16:creationId xmlns:a16="http://schemas.microsoft.com/office/drawing/2014/main" id="{1D3B4413-99E7-41CB-BC1A-91CB93B73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1" name="Freeform 15">
              <a:extLst>
                <a:ext uri="{FF2B5EF4-FFF2-40B4-BE49-F238E27FC236}">
                  <a16:creationId xmlns:a16="http://schemas.microsoft.com/office/drawing/2014/main" id="{2B5AE9BA-21EA-413E-92D1-70B41D12F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22" name="Freeform 16">
              <a:extLst>
                <a:ext uri="{FF2B5EF4-FFF2-40B4-BE49-F238E27FC236}">
                  <a16:creationId xmlns:a16="http://schemas.microsoft.com/office/drawing/2014/main" id="{EA6962B4-B58E-4363-AE37-502AAB46F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23" name="Freeform 17">
              <a:extLst>
                <a:ext uri="{FF2B5EF4-FFF2-40B4-BE49-F238E27FC236}">
                  <a16:creationId xmlns:a16="http://schemas.microsoft.com/office/drawing/2014/main" id="{8CFEAE09-A4F7-4009-BBA4-E007F3FF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24" name="Freeform 18">
              <a:extLst>
                <a:ext uri="{FF2B5EF4-FFF2-40B4-BE49-F238E27FC236}">
                  <a16:creationId xmlns:a16="http://schemas.microsoft.com/office/drawing/2014/main" id="{BEC0F162-6193-4A0C-9667-DD7C8B4BD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25" name="Freeform 19">
              <a:extLst>
                <a:ext uri="{FF2B5EF4-FFF2-40B4-BE49-F238E27FC236}">
                  <a16:creationId xmlns:a16="http://schemas.microsoft.com/office/drawing/2014/main" id="{7AE69957-54B0-48E2-8BCD-EE01C7190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26" name="Freeform 20">
              <a:extLst>
                <a:ext uri="{FF2B5EF4-FFF2-40B4-BE49-F238E27FC236}">
                  <a16:creationId xmlns:a16="http://schemas.microsoft.com/office/drawing/2014/main" id="{9E3E384D-F4D8-4B3A-978C-EFEED16D3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7" name="Freeform 21">
              <a:extLst>
                <a:ext uri="{FF2B5EF4-FFF2-40B4-BE49-F238E27FC236}">
                  <a16:creationId xmlns:a16="http://schemas.microsoft.com/office/drawing/2014/main" id="{66DD5E8A-F260-4F93-94D6-AA109560A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28" name="Freeform 22">
              <a:extLst>
                <a:ext uri="{FF2B5EF4-FFF2-40B4-BE49-F238E27FC236}">
                  <a16:creationId xmlns:a16="http://schemas.microsoft.com/office/drawing/2014/main" id="{AB7CE38B-1EFC-4D54-BD22-F0E1C0ED2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30" name="Group 129">
            <a:extLst>
              <a:ext uri="{FF2B5EF4-FFF2-40B4-BE49-F238E27FC236}">
                <a16:creationId xmlns:a16="http://schemas.microsoft.com/office/drawing/2014/main" id="{44251A81-4530-41B5-B8FB-DC124AC02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131" name="Freeform 27">
              <a:extLst>
                <a:ext uri="{FF2B5EF4-FFF2-40B4-BE49-F238E27FC236}">
                  <a16:creationId xmlns:a16="http://schemas.microsoft.com/office/drawing/2014/main" id="{704F0C26-A940-4311-8A41-C69C075D7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32" name="Freeform 28">
              <a:extLst>
                <a:ext uri="{FF2B5EF4-FFF2-40B4-BE49-F238E27FC236}">
                  <a16:creationId xmlns:a16="http://schemas.microsoft.com/office/drawing/2014/main" id="{72844B50-4A36-4E90-9BD1-7945BAF04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3" name="Freeform 29">
              <a:extLst>
                <a:ext uri="{FF2B5EF4-FFF2-40B4-BE49-F238E27FC236}">
                  <a16:creationId xmlns:a16="http://schemas.microsoft.com/office/drawing/2014/main" id="{FFFF2F5F-4D06-40B4-AAF7-7BF88551B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34" name="Freeform 30">
              <a:extLst>
                <a:ext uri="{FF2B5EF4-FFF2-40B4-BE49-F238E27FC236}">
                  <a16:creationId xmlns:a16="http://schemas.microsoft.com/office/drawing/2014/main" id="{C2D84FDB-118B-42FD-8561-B383615D2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35" name="Freeform 31">
              <a:extLst>
                <a:ext uri="{FF2B5EF4-FFF2-40B4-BE49-F238E27FC236}">
                  <a16:creationId xmlns:a16="http://schemas.microsoft.com/office/drawing/2014/main" id="{5B64B543-1195-4970-808B-156908D3B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36" name="Freeform 32">
              <a:extLst>
                <a:ext uri="{FF2B5EF4-FFF2-40B4-BE49-F238E27FC236}">
                  <a16:creationId xmlns:a16="http://schemas.microsoft.com/office/drawing/2014/main" id="{1B6440B3-14CA-4B3F-AF89-7FEC0A224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37" name="Freeform 33">
              <a:extLst>
                <a:ext uri="{FF2B5EF4-FFF2-40B4-BE49-F238E27FC236}">
                  <a16:creationId xmlns:a16="http://schemas.microsoft.com/office/drawing/2014/main" id="{47F34F74-6C9C-4D9D-B2D7-AF753BD44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38" name="Freeform 34">
              <a:extLst>
                <a:ext uri="{FF2B5EF4-FFF2-40B4-BE49-F238E27FC236}">
                  <a16:creationId xmlns:a16="http://schemas.microsoft.com/office/drawing/2014/main" id="{4246517D-AB8F-4BEF-B5E5-7A8BC0DDE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39" name="Freeform 35">
              <a:extLst>
                <a:ext uri="{FF2B5EF4-FFF2-40B4-BE49-F238E27FC236}">
                  <a16:creationId xmlns:a16="http://schemas.microsoft.com/office/drawing/2014/main" id="{0ACFBF4D-E487-4BD0-8BCA-2DB6DC046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40" name="Freeform 36">
              <a:extLst>
                <a:ext uri="{FF2B5EF4-FFF2-40B4-BE49-F238E27FC236}">
                  <a16:creationId xmlns:a16="http://schemas.microsoft.com/office/drawing/2014/main" id="{23DE6D3A-314E-4642-AEAF-54B822D4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41" name="Freeform 37">
              <a:extLst>
                <a:ext uri="{FF2B5EF4-FFF2-40B4-BE49-F238E27FC236}">
                  <a16:creationId xmlns:a16="http://schemas.microsoft.com/office/drawing/2014/main" id="{FEE0BBF7-C59B-4279-AFF5-28F6433B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42" name="Freeform 38">
              <a:extLst>
                <a:ext uri="{FF2B5EF4-FFF2-40B4-BE49-F238E27FC236}">
                  <a16:creationId xmlns:a16="http://schemas.microsoft.com/office/drawing/2014/main" id="{B2C1E620-478E-4DC2-A505-934657FF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9D59208C-6925-4191-96E6-AB43423E8D54}"/>
              </a:ext>
            </a:extLst>
          </p:cNvPr>
          <p:cNvSpPr>
            <a:spLocks noGrp="1"/>
          </p:cNvSpPr>
          <p:nvPr>
            <p:ph type="title"/>
          </p:nvPr>
        </p:nvSpPr>
        <p:spPr>
          <a:xfrm>
            <a:off x="6483097" y="714375"/>
            <a:ext cx="5021516" cy="1280890"/>
          </a:xfrm>
        </p:spPr>
        <p:txBody>
          <a:bodyPr vert="horz" lIns="91440" tIns="45720" rIns="91440" bIns="45720" rtlCol="0" anchor="t">
            <a:normAutofit/>
          </a:bodyPr>
          <a:lstStyle/>
          <a:p>
            <a:pPr>
              <a:lnSpc>
                <a:spcPct val="90000"/>
              </a:lnSpc>
            </a:pPr>
            <a:r>
              <a:rPr lang="en-US" sz="2400" dirty="0"/>
              <a:t>How does your clinic prepare pregnant parents to breastfeed successfully?</a:t>
            </a:r>
          </a:p>
        </p:txBody>
      </p:sp>
      <p:sp>
        <p:nvSpPr>
          <p:cNvPr id="144" name="Rectangle 143">
            <a:extLst>
              <a:ext uri="{FF2B5EF4-FFF2-40B4-BE49-F238E27FC236}">
                <a16:creationId xmlns:a16="http://schemas.microsoft.com/office/drawing/2014/main" id="{AECDF498-6F66-4565-9FB7-107670333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6" name="Freeform 11">
            <a:extLst>
              <a:ext uri="{FF2B5EF4-FFF2-40B4-BE49-F238E27FC236}">
                <a16:creationId xmlns:a16="http://schemas.microsoft.com/office/drawing/2014/main" id="{E0779346-49CA-41C2-BD0A-62F2E190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Content Placeholder 5" descr="A person sitting on a bench in a park&#10;&#10;Description automatically generated">
            <a:extLst>
              <a:ext uri="{FF2B5EF4-FFF2-40B4-BE49-F238E27FC236}">
                <a16:creationId xmlns:a16="http://schemas.microsoft.com/office/drawing/2014/main" id="{BA8970CB-AE3E-44FF-BECD-02C4F3C3EB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1555" y="1731"/>
            <a:ext cx="4662331" cy="6858000"/>
          </a:xfrm>
          <a:prstGeom prst="rect">
            <a:avLst/>
          </a:prstGeom>
        </p:spPr>
      </p:pic>
      <p:sp>
        <p:nvSpPr>
          <p:cNvPr id="129" name="Content Placeholder 128">
            <a:extLst>
              <a:ext uri="{FF2B5EF4-FFF2-40B4-BE49-F238E27FC236}">
                <a16:creationId xmlns:a16="http://schemas.microsoft.com/office/drawing/2014/main" id="{8D3FBDDE-4214-45D5-A416-4C336574EEF4}"/>
              </a:ext>
            </a:extLst>
          </p:cNvPr>
          <p:cNvSpPr>
            <a:spLocks noGrp="1"/>
          </p:cNvSpPr>
          <p:nvPr>
            <p:ph idx="1"/>
          </p:nvPr>
        </p:nvSpPr>
        <p:spPr>
          <a:xfrm>
            <a:off x="6438900" y="2133600"/>
            <a:ext cx="5065713" cy="418892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indent="0" algn="ctr">
              <a:buNone/>
            </a:pPr>
            <a:r>
              <a:rPr lang="en-US" sz="2000" dirty="0"/>
              <a:t>THINK ABOUT </a:t>
            </a:r>
          </a:p>
          <a:p>
            <a:pPr algn="ctr"/>
            <a:endParaRPr lang="en-US" sz="2000" dirty="0"/>
          </a:p>
          <a:p>
            <a:r>
              <a:rPr lang="en-US" sz="2000" dirty="0"/>
              <a:t>How does your clinic provide pregnant parents information about breastfeeding?</a:t>
            </a:r>
          </a:p>
          <a:p>
            <a:endParaRPr lang="en-US" sz="2000" dirty="0"/>
          </a:p>
          <a:p>
            <a:r>
              <a:rPr lang="en-US" sz="2000" dirty="0"/>
              <a:t>What is your role?</a:t>
            </a:r>
          </a:p>
          <a:p>
            <a:pPr algn="ctr"/>
            <a:endParaRPr lang="en-US" dirty="0"/>
          </a:p>
        </p:txBody>
      </p:sp>
      <p:pic>
        <p:nvPicPr>
          <p:cNvPr id="4" name="Picture 3">
            <a:extLst>
              <a:ext uri="{FF2B5EF4-FFF2-40B4-BE49-F238E27FC236}">
                <a16:creationId xmlns:a16="http://schemas.microsoft.com/office/drawing/2014/main" id="{5C3C847D-2724-4965-B6B7-D2C7AB0EF3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45660" y="2575043"/>
            <a:ext cx="914479" cy="914479"/>
          </a:xfrm>
          <a:prstGeom prst="rect">
            <a:avLst/>
          </a:prstGeom>
        </p:spPr>
      </p:pic>
    </p:spTree>
    <p:custDataLst>
      <p:tags r:id="rId1"/>
    </p:custDataLst>
    <p:extLst>
      <p:ext uri="{BB962C8B-B14F-4D97-AF65-F5344CB8AC3E}">
        <p14:creationId xmlns:p14="http://schemas.microsoft.com/office/powerpoint/2010/main" val="3143430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C0782607-67EF-47AC-96DF-A7DE2A28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6" name="Rectangle 125">
            <a:extLst>
              <a:ext uri="{FF2B5EF4-FFF2-40B4-BE49-F238E27FC236}">
                <a16:creationId xmlns:a16="http://schemas.microsoft.com/office/drawing/2014/main" id="{65351FED-1024-4E4A-BE3B-371ABFCDF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3E9CEE7-E763-4641-8FAB-90607F4AE60D}"/>
              </a:ext>
            </a:extLst>
          </p:cNvPr>
          <p:cNvSpPr>
            <a:spLocks noGrp="1"/>
          </p:cNvSpPr>
          <p:nvPr>
            <p:ph type="title"/>
          </p:nvPr>
        </p:nvSpPr>
        <p:spPr>
          <a:xfrm>
            <a:off x="540279" y="1795849"/>
            <a:ext cx="3778870" cy="3114818"/>
          </a:xfrm>
        </p:spPr>
        <p:txBody>
          <a:bodyPr vert="horz" lIns="91440" tIns="45720" rIns="91440" bIns="45720" rtlCol="0" anchor="b">
            <a:normAutofit/>
          </a:bodyPr>
          <a:lstStyle/>
          <a:p>
            <a:pPr>
              <a:lnSpc>
                <a:spcPct val="90000"/>
              </a:lnSpc>
            </a:pPr>
            <a:r>
              <a:rPr lang="en-US" sz="4000">
                <a:solidFill>
                  <a:srgbClr val="FEFFFF"/>
                </a:solidFill>
              </a:rPr>
              <a:t>Some information is especially helpful for new parents </a:t>
            </a:r>
          </a:p>
        </p:txBody>
      </p:sp>
      <p:pic>
        <p:nvPicPr>
          <p:cNvPr id="5" name="Picture 4">
            <a:extLst>
              <a:ext uri="{FF2B5EF4-FFF2-40B4-BE49-F238E27FC236}">
                <a16:creationId xmlns:a16="http://schemas.microsoft.com/office/drawing/2014/main" id="{F7AF7540-7F49-4887-BAF5-B8B3E1B3CF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39732" y="10"/>
            <a:ext cx="7552267" cy="6857990"/>
          </a:xfrm>
          <a:prstGeom prst="rect">
            <a:avLst/>
          </a:prstGeom>
        </p:spPr>
      </p:pic>
      <p:sp>
        <p:nvSpPr>
          <p:cNvPr id="128" name="Freeform 5">
            <a:extLst>
              <a:ext uri="{FF2B5EF4-FFF2-40B4-BE49-F238E27FC236}">
                <a16:creationId xmlns:a16="http://schemas.microsoft.com/office/drawing/2014/main" id="{6692CD4C-1BDD-4687-BFFE-33F1462F8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20D41FA8-403A-4B9C-B8C5-56EF2A11FD22}"/>
              </a:ext>
            </a:extLst>
          </p:cNvPr>
          <p:cNvSpPr>
            <a:spLocks noGrp="1"/>
          </p:cNvSpPr>
          <p:nvPr>
            <p:ph idx="1"/>
          </p:nvPr>
        </p:nvSpPr>
        <p:spPr>
          <a:xfrm>
            <a:off x="540279" y="5189400"/>
            <a:ext cx="3778870" cy="544260"/>
          </a:xfrm>
        </p:spPr>
        <p:txBody>
          <a:bodyPr vert="horz" lIns="91440" tIns="45720" rIns="91440" bIns="45720" rtlCol="0" anchor="ctr">
            <a:normAutofit/>
          </a:bodyPr>
          <a:lstStyle/>
          <a:p>
            <a:pPr marL="0" indent="0">
              <a:lnSpc>
                <a:spcPct val="90000"/>
              </a:lnSpc>
              <a:buNone/>
            </a:pPr>
            <a:br>
              <a:rPr lang="en-US" sz="1600">
                <a:solidFill>
                  <a:srgbClr val="FEFFFF"/>
                </a:solidFill>
              </a:rPr>
            </a:br>
            <a:endParaRPr lang="en-US" sz="1600">
              <a:solidFill>
                <a:srgbClr val="FEFFFF"/>
              </a:solidFill>
            </a:endParaRPr>
          </a:p>
        </p:txBody>
      </p:sp>
    </p:spTree>
    <p:custDataLst>
      <p:tags r:id="rId1"/>
    </p:custDataLst>
    <p:extLst>
      <p:ext uri="{BB962C8B-B14F-4D97-AF65-F5344CB8AC3E}">
        <p14:creationId xmlns:p14="http://schemas.microsoft.com/office/powerpoint/2010/main" val="797190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C7F5C53-48A1-417A-B81C-E2D682CFA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1176F-189D-4368-A48F-D9332C983F78}"/>
              </a:ext>
            </a:extLst>
          </p:cNvPr>
          <p:cNvSpPr>
            <a:spLocks noGrp="1"/>
          </p:cNvSpPr>
          <p:nvPr>
            <p:ph type="title"/>
          </p:nvPr>
        </p:nvSpPr>
        <p:spPr>
          <a:xfrm>
            <a:off x="649224" y="645106"/>
            <a:ext cx="5122652" cy="1259894"/>
          </a:xfrm>
        </p:spPr>
        <p:txBody>
          <a:bodyPr>
            <a:normAutofit/>
          </a:bodyPr>
          <a:lstStyle/>
          <a:p>
            <a:pPr>
              <a:lnSpc>
                <a:spcPct val="90000"/>
              </a:lnSpc>
            </a:pPr>
            <a:r>
              <a:rPr lang="en-US" sz="2400" dirty="0"/>
              <a:t>Talk about breastfeeding the baby early and often in the first few weeks. </a:t>
            </a:r>
          </a:p>
        </p:txBody>
      </p:sp>
      <p:sp>
        <p:nvSpPr>
          <p:cNvPr id="30" name="Rectangle 29">
            <a:extLst>
              <a:ext uri="{FF2B5EF4-FFF2-40B4-BE49-F238E27FC236}">
                <a16:creationId xmlns:a16="http://schemas.microsoft.com/office/drawing/2014/main" id="{B1B47D7B-FBC1-451A-9EB3-ADA2ABB96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3F60FAB-062A-4191-AE67-2708B8445779}"/>
              </a:ext>
            </a:extLst>
          </p:cNvPr>
          <p:cNvSpPr>
            <a:spLocks noGrp="1"/>
          </p:cNvSpPr>
          <p:nvPr>
            <p:ph idx="1"/>
          </p:nvPr>
        </p:nvSpPr>
        <p:spPr>
          <a:xfrm>
            <a:off x="649225" y="2133600"/>
            <a:ext cx="5122652" cy="3759253"/>
          </a:xfrm>
        </p:spPr>
        <p:txBody>
          <a:bodyPr>
            <a:normAutofit/>
          </a:bodyPr>
          <a:lstStyle/>
          <a:p>
            <a:r>
              <a:rPr lang="en-US" dirty="0"/>
              <a:t>Hold baby skin to skin in the hospital and continue at home</a:t>
            </a:r>
          </a:p>
          <a:p>
            <a:r>
              <a:rPr lang="en-US" dirty="0"/>
              <a:t>Breastfeed 8-12 times (or more) every 24 hours</a:t>
            </a:r>
          </a:p>
          <a:p>
            <a:r>
              <a:rPr lang="en-US" dirty="0"/>
              <a:t>Look for baby’s signs of hunger</a:t>
            </a:r>
          </a:p>
          <a:p>
            <a:r>
              <a:rPr lang="en-US" dirty="0"/>
              <a:t>Watch the baby not the clock</a:t>
            </a:r>
          </a:p>
          <a:p>
            <a:r>
              <a:rPr lang="en-US" dirty="0"/>
              <a:t>Let baby finish the feed</a:t>
            </a:r>
          </a:p>
          <a:p>
            <a:r>
              <a:rPr lang="en-US" dirty="0"/>
              <a:t>Avoid formula, bottles and pacifiers</a:t>
            </a:r>
          </a:p>
          <a:p>
            <a:r>
              <a:rPr lang="en-US" dirty="0"/>
              <a:t>It’s normal to feed several times during the night</a:t>
            </a:r>
          </a:p>
        </p:txBody>
      </p:sp>
      <p:pic>
        <p:nvPicPr>
          <p:cNvPr id="5" name="Picture 4">
            <a:extLst>
              <a:ext uri="{FF2B5EF4-FFF2-40B4-BE49-F238E27FC236}">
                <a16:creationId xmlns:a16="http://schemas.microsoft.com/office/drawing/2014/main" id="{51590C5A-A16B-43CF-8FE0-8C72C69BF4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6091916" y="645106"/>
            <a:ext cx="5451627" cy="5247747"/>
          </a:xfrm>
          <a:prstGeom prst="rect">
            <a:avLst/>
          </a:prstGeom>
        </p:spPr>
      </p:pic>
      <p:sp>
        <p:nvSpPr>
          <p:cNvPr id="32" name="Freeform 12">
            <a:extLst>
              <a:ext uri="{FF2B5EF4-FFF2-40B4-BE49-F238E27FC236}">
                <a16:creationId xmlns:a16="http://schemas.microsoft.com/office/drawing/2014/main" id="{D290F82B-4A61-479E-9EDF-E52FA9D9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18683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F6605-154A-4FEB-BE76-E49BC16BA196}"/>
              </a:ext>
            </a:extLst>
          </p:cNvPr>
          <p:cNvSpPr>
            <a:spLocks noGrp="1"/>
          </p:cNvSpPr>
          <p:nvPr>
            <p:ph type="title"/>
          </p:nvPr>
        </p:nvSpPr>
        <p:spPr>
          <a:xfrm>
            <a:off x="649224" y="645106"/>
            <a:ext cx="3650279" cy="1259894"/>
          </a:xfrm>
        </p:spPr>
        <p:txBody>
          <a:bodyPr vert="horz" lIns="91440" tIns="45720" rIns="91440" bIns="45720" rtlCol="0">
            <a:normAutofit/>
          </a:bodyPr>
          <a:lstStyle/>
          <a:p>
            <a:pPr>
              <a:lnSpc>
                <a:spcPct val="90000"/>
              </a:lnSpc>
            </a:pPr>
            <a:r>
              <a:rPr lang="en-US" sz="2000"/>
              <a:t>Encourage parents to hold the </a:t>
            </a:r>
            <a:r>
              <a:rPr lang="en-US" sz="2000" b="1"/>
              <a:t>magical hour </a:t>
            </a:r>
            <a:br>
              <a:rPr lang="en-US" sz="2000" dirty="0"/>
            </a:br>
            <a:br>
              <a:rPr lang="en-US" sz="2000" dirty="0"/>
            </a:br>
            <a:endParaRPr lang="en-US" sz="2000" dirty="0"/>
          </a:p>
        </p:txBody>
      </p:sp>
      <p:sp>
        <p:nvSpPr>
          <p:cNvPr id="3" name="Content Placeholder 2">
            <a:extLst>
              <a:ext uri="{FF2B5EF4-FFF2-40B4-BE49-F238E27FC236}">
                <a16:creationId xmlns:a16="http://schemas.microsoft.com/office/drawing/2014/main" id="{42F51D11-12A2-4D75-AB08-ABD7D7D73D6E}"/>
              </a:ext>
            </a:extLst>
          </p:cNvPr>
          <p:cNvSpPr>
            <a:spLocks noGrp="1"/>
          </p:cNvSpPr>
          <p:nvPr>
            <p:ph idx="1"/>
          </p:nvPr>
        </p:nvSpPr>
        <p:spPr>
          <a:xfrm>
            <a:off x="649225" y="2133600"/>
            <a:ext cx="3650278" cy="3759253"/>
          </a:xfrm>
        </p:spPr>
        <p:txBody>
          <a:bodyPr vert="horz" lIns="91440" tIns="45720" rIns="91440" bIns="45720" rtlCol="0">
            <a:normAutofit/>
          </a:bodyPr>
          <a:lstStyle/>
          <a:p>
            <a:r>
              <a:rPr lang="en-US"/>
              <a:t>Hold the baby on mother’s chest skin to skin for first hour after birth.</a:t>
            </a:r>
            <a:endParaRPr lang="en-US">
              <a:hlinkClick r:id="rId3">
                <a:extLst>
                  <a:ext uri="{A12FA001-AC4F-418D-AE19-62706E023703}">
                    <ahyp:hlinkClr xmlns:ahyp="http://schemas.microsoft.com/office/drawing/2018/hyperlinkcolor" val="tx"/>
                  </a:ext>
                </a:extLst>
              </a:hlinkClick>
            </a:endParaRPr>
          </a:p>
          <a:p>
            <a:endParaRPr lang="en-US" dirty="0">
              <a:hlinkClick r:id="rId3">
                <a:extLst>
                  <a:ext uri="{A12FA001-AC4F-418D-AE19-62706E023703}">
                    <ahyp:hlinkClr xmlns:ahyp="http://schemas.microsoft.com/office/drawing/2018/hyperlinkcolor" val="tx"/>
                  </a:ext>
                </a:extLst>
              </a:hlinkClick>
            </a:endParaRPr>
          </a:p>
        </p:txBody>
      </p:sp>
      <p:pic>
        <p:nvPicPr>
          <p:cNvPr id="7" name="Picture 6" descr="A picture containing person, indoor, girl, little&#10;&#10;Description automatically generated">
            <a:extLst>
              <a:ext uri="{FF2B5EF4-FFF2-40B4-BE49-F238E27FC236}">
                <a16:creationId xmlns:a16="http://schemas.microsoft.com/office/drawing/2014/main" id="{7F6E3ED7-8D00-4DD8-B35B-4321B4FBF79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4619543" y="4748"/>
            <a:ext cx="7572457" cy="6848504"/>
          </a:xfrm>
          <a:prstGeom prst="rect">
            <a:avLst/>
          </a:prstGeom>
        </p:spPr>
      </p:pic>
    </p:spTree>
    <p:custDataLst>
      <p:tags r:id="rId1"/>
    </p:custDataLst>
    <p:extLst>
      <p:ext uri="{BB962C8B-B14F-4D97-AF65-F5344CB8AC3E}">
        <p14:creationId xmlns:p14="http://schemas.microsoft.com/office/powerpoint/2010/main" val="1119908955"/>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FF842F-5410-4EC0-871B-BF4D3637A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DDA0929E-C74B-4B8D-BF5C-611DFFAC1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812192B-DB02-4E2A-BAFD-C618A1438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F6605-154A-4FEB-BE76-E49BC16BA196}"/>
              </a:ext>
            </a:extLst>
          </p:cNvPr>
          <p:cNvSpPr>
            <a:spLocks noGrp="1"/>
          </p:cNvSpPr>
          <p:nvPr>
            <p:ph type="title"/>
          </p:nvPr>
        </p:nvSpPr>
        <p:spPr>
          <a:xfrm>
            <a:off x="1734098" y="5019122"/>
            <a:ext cx="9765023" cy="1471555"/>
          </a:xfrm>
        </p:spPr>
        <p:txBody>
          <a:bodyPr>
            <a:normAutofit/>
          </a:bodyPr>
          <a:lstStyle/>
          <a:p>
            <a:pPr>
              <a:lnSpc>
                <a:spcPct val="90000"/>
              </a:lnSpc>
            </a:pPr>
            <a:r>
              <a:rPr lang="en-US" dirty="0">
                <a:solidFill>
                  <a:schemeClr val="bg1"/>
                </a:solidFill>
              </a:rPr>
              <a:t>Magical hour</a:t>
            </a:r>
            <a:br>
              <a:rPr lang="en-US" dirty="0">
                <a:solidFill>
                  <a:schemeClr val="bg1"/>
                </a:solidFill>
              </a:rPr>
            </a:br>
            <a:br>
              <a:rPr lang="en-US" dirty="0">
                <a:solidFill>
                  <a:schemeClr val="bg1"/>
                </a:solidFill>
              </a:rPr>
            </a:br>
            <a:endParaRPr lang="en-US" sz="2000" dirty="0">
              <a:solidFill>
                <a:schemeClr val="bg1"/>
              </a:solidFill>
            </a:endParaRPr>
          </a:p>
        </p:txBody>
      </p:sp>
      <p:sp>
        <p:nvSpPr>
          <p:cNvPr id="24" name="Freeform 11">
            <a:extLst>
              <a:ext uri="{FF2B5EF4-FFF2-40B4-BE49-F238E27FC236}">
                <a16:creationId xmlns:a16="http://schemas.microsoft.com/office/drawing/2014/main" id="{B3936824-26AB-4DD7-9B3A-CE42AC472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0EAC2FBD-72F3-4B02-B570-EBCAA7AF78F5}"/>
              </a:ext>
            </a:extLst>
          </p:cNvPr>
          <p:cNvGraphicFramePr>
            <a:graphicFrameLocks noGrp="1"/>
          </p:cNvGraphicFramePr>
          <p:nvPr>
            <p:ph idx="1"/>
          </p:nvPr>
        </p:nvGraphicFramePr>
        <p:xfrm>
          <a:off x="464455" y="134224"/>
          <a:ext cx="11727544" cy="429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3A9B681-B60E-4813-80FD-899F16F7A2C0}"/>
              </a:ext>
            </a:extLst>
          </p:cNvPr>
          <p:cNvSpPr txBox="1"/>
          <p:nvPr/>
        </p:nvSpPr>
        <p:spPr>
          <a:xfrm>
            <a:off x="129758" y="6364521"/>
            <a:ext cx="2155571" cy="369332"/>
          </a:xfrm>
          <a:prstGeom prst="rect">
            <a:avLst/>
          </a:prstGeom>
          <a:noFill/>
        </p:spPr>
        <p:txBody>
          <a:bodyPr wrap="square" rtlCol="0">
            <a:spAutoFit/>
          </a:bodyPr>
          <a:lstStyle/>
          <a:p>
            <a:r>
              <a:rPr lang="en-US" dirty="0">
                <a:solidFill>
                  <a:schemeClr val="bg2"/>
                </a:solidFill>
                <a:hlinkClick r:id="rId8">
                  <a:extLst>
                    <a:ext uri="{A12FA001-AC4F-418D-AE19-62706E023703}">
                      <ahyp:hlinkClr xmlns:ahyp="http://schemas.microsoft.com/office/drawing/2018/hyperlinkcolor" val="tx"/>
                    </a:ext>
                  </a:extLst>
                </a:hlinkClick>
              </a:rPr>
              <a:t>Magicalhour.org</a:t>
            </a:r>
            <a:endParaRPr lang="en-US" dirty="0">
              <a:solidFill>
                <a:schemeClr val="bg2"/>
              </a:solidFill>
            </a:endParaRPr>
          </a:p>
        </p:txBody>
      </p:sp>
    </p:spTree>
    <p:custDataLst>
      <p:tags r:id="rId1"/>
    </p:custDataLst>
    <p:extLst>
      <p:ext uri="{BB962C8B-B14F-4D97-AF65-F5344CB8AC3E}">
        <p14:creationId xmlns:p14="http://schemas.microsoft.com/office/powerpoint/2010/main" val="2024231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9"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0"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1"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2"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3"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24"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25"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26"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27"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28"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9"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30"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32" name="Group 131">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33"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34"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5"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36"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37"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38"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39"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40"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41"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42"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43"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44"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46" name="Rectangle 145">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8" name="Freeform 11">
            <a:extLst>
              <a:ext uri="{FF2B5EF4-FFF2-40B4-BE49-F238E27FC236}">
                <a16:creationId xmlns:a16="http://schemas.microsoft.com/office/drawing/2014/main" id="{17BE9237-F367-4B09-A610-9AC21A432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50" name="Rectangle 149">
            <a:extLst>
              <a:ext uri="{FF2B5EF4-FFF2-40B4-BE49-F238E27FC236}">
                <a16:creationId xmlns:a16="http://schemas.microsoft.com/office/drawing/2014/main" id="{D9BD230D-0708-4782-93C2-6421485E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834D1C8-7070-4F48-89B3-011885BAFF93}"/>
              </a:ext>
            </a:extLst>
          </p:cNvPr>
          <p:cNvSpPr>
            <a:spLocks noGrp="1"/>
          </p:cNvSpPr>
          <p:nvPr>
            <p:ph type="title"/>
          </p:nvPr>
        </p:nvSpPr>
        <p:spPr>
          <a:xfrm>
            <a:off x="596761" y="506770"/>
            <a:ext cx="6574536" cy="1259894"/>
          </a:xfrm>
        </p:spPr>
        <p:txBody>
          <a:bodyPr vert="horz" lIns="91440" tIns="45720" rIns="91440" bIns="45720" rtlCol="0" anchor="t">
            <a:normAutofit/>
          </a:bodyPr>
          <a:lstStyle/>
          <a:p>
            <a:r>
              <a:rPr lang="en-US" sz="2400" dirty="0"/>
              <a:t>Watch for early infant feeding cues</a:t>
            </a:r>
          </a:p>
        </p:txBody>
      </p:sp>
      <p:sp>
        <p:nvSpPr>
          <p:cNvPr id="152" name="Rectangle 151">
            <a:extLst>
              <a:ext uri="{FF2B5EF4-FFF2-40B4-BE49-F238E27FC236}">
                <a16:creationId xmlns:a16="http://schemas.microsoft.com/office/drawing/2014/main" id="{D630D25A-547E-4D17-B65E-FA2B88893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 name="Text Placeholder 6">
            <a:extLst>
              <a:ext uri="{FF2B5EF4-FFF2-40B4-BE49-F238E27FC236}">
                <a16:creationId xmlns:a16="http://schemas.microsoft.com/office/drawing/2014/main" id="{E97E6773-E12E-4610-BCE7-92F3C7DF0E22}"/>
              </a:ext>
            </a:extLst>
          </p:cNvPr>
          <p:cNvSpPr>
            <a:spLocks noGrp="1"/>
          </p:cNvSpPr>
          <p:nvPr>
            <p:ph type="body" sz="half" idx="2"/>
          </p:nvPr>
        </p:nvSpPr>
        <p:spPr>
          <a:xfrm>
            <a:off x="1692317" y="1130523"/>
            <a:ext cx="6574535" cy="5242530"/>
          </a:xfrm>
        </p:spPr>
        <p:txBody>
          <a:bodyPr vert="horz" lIns="91440" tIns="45720" rIns="91440" bIns="45720" rtlCol="0">
            <a:normAutofit/>
          </a:bodyPr>
          <a:lstStyle/>
          <a:p>
            <a:pPr>
              <a:lnSpc>
                <a:spcPct val="90000"/>
              </a:lnSpc>
            </a:pPr>
            <a:r>
              <a:rPr lang="en-US" sz="1800" b="1" dirty="0"/>
              <a:t>Early feeding cues</a:t>
            </a:r>
          </a:p>
          <a:p>
            <a:pPr>
              <a:lnSpc>
                <a:spcPct val="90000"/>
              </a:lnSpc>
              <a:buFont typeface="Wingdings 3" charset="2"/>
              <a:buChar char=""/>
            </a:pPr>
            <a:r>
              <a:rPr lang="en-US" sz="1800" dirty="0"/>
              <a:t> Smacking or licking lips</a:t>
            </a:r>
          </a:p>
          <a:p>
            <a:pPr>
              <a:lnSpc>
                <a:spcPct val="90000"/>
              </a:lnSpc>
              <a:buFont typeface="Wingdings 3" charset="2"/>
              <a:buChar char=""/>
            </a:pPr>
            <a:r>
              <a:rPr lang="en-US" sz="1800" dirty="0"/>
              <a:t> Opening and closing mouth</a:t>
            </a:r>
          </a:p>
          <a:p>
            <a:pPr>
              <a:lnSpc>
                <a:spcPct val="90000"/>
              </a:lnSpc>
              <a:buFont typeface="Wingdings 3" charset="2"/>
              <a:buChar char=""/>
            </a:pPr>
            <a:r>
              <a:rPr lang="en-US" sz="1800" dirty="0"/>
              <a:t> Waking up</a:t>
            </a:r>
          </a:p>
          <a:p>
            <a:pPr>
              <a:lnSpc>
                <a:spcPct val="90000"/>
              </a:lnSpc>
              <a:buFont typeface="Wingdings 3" charset="2"/>
              <a:buChar char=""/>
            </a:pPr>
            <a:r>
              <a:rPr lang="en-US" sz="1800" dirty="0"/>
              <a:t> Turning toward the breast</a:t>
            </a:r>
          </a:p>
          <a:p>
            <a:pPr>
              <a:lnSpc>
                <a:spcPct val="90000"/>
              </a:lnSpc>
              <a:buFont typeface="Wingdings 3" charset="2"/>
              <a:buChar char=""/>
            </a:pPr>
            <a:r>
              <a:rPr lang="en-US" sz="1800" dirty="0"/>
              <a:t> Hand to mouth</a:t>
            </a:r>
          </a:p>
          <a:p>
            <a:pPr>
              <a:lnSpc>
                <a:spcPct val="90000"/>
              </a:lnSpc>
              <a:buFont typeface="Wingdings 3" charset="2"/>
              <a:buChar char=""/>
            </a:pPr>
            <a:r>
              <a:rPr lang="en-US" sz="1800" dirty="0"/>
              <a:t> Making soft sounds</a:t>
            </a:r>
          </a:p>
          <a:p>
            <a:pPr>
              <a:lnSpc>
                <a:spcPct val="90000"/>
              </a:lnSpc>
              <a:buFont typeface="Wingdings 3" charset="2"/>
              <a:buChar char=""/>
            </a:pPr>
            <a:endParaRPr lang="en-US" sz="1800" dirty="0"/>
          </a:p>
          <a:p>
            <a:pPr>
              <a:lnSpc>
                <a:spcPct val="90000"/>
              </a:lnSpc>
            </a:pPr>
            <a:r>
              <a:rPr lang="en-US" sz="1800" b="1" dirty="0"/>
              <a:t>Late feeding cues</a:t>
            </a:r>
          </a:p>
          <a:p>
            <a:pPr>
              <a:lnSpc>
                <a:spcPct val="90000"/>
              </a:lnSpc>
              <a:buFont typeface="Wingdings 3" charset="2"/>
              <a:buChar char=""/>
            </a:pPr>
            <a:r>
              <a:rPr lang="en-US" sz="1800" dirty="0"/>
              <a:t> Crying</a:t>
            </a:r>
          </a:p>
          <a:p>
            <a:pPr>
              <a:lnSpc>
                <a:spcPct val="90000"/>
              </a:lnSpc>
              <a:buFont typeface="Wingdings 3" charset="2"/>
              <a:buChar char=""/>
            </a:pPr>
            <a:r>
              <a:rPr lang="en-US" sz="1800" dirty="0"/>
              <a:t> Moving head frantically from side to side</a:t>
            </a:r>
          </a:p>
          <a:p>
            <a:pPr>
              <a:lnSpc>
                <a:spcPct val="90000"/>
              </a:lnSpc>
              <a:buFont typeface="Wingdings 3" charset="2"/>
              <a:buChar char=""/>
            </a:pPr>
            <a:r>
              <a:rPr lang="en-US" sz="1800" dirty="0"/>
              <a:t> Exhaustion</a:t>
            </a:r>
          </a:p>
          <a:p>
            <a:pPr>
              <a:lnSpc>
                <a:spcPct val="90000"/>
              </a:lnSpc>
              <a:buFont typeface="Wingdings 3" charset="2"/>
              <a:buChar char=""/>
            </a:pPr>
            <a:r>
              <a:rPr lang="en-US" sz="1800" dirty="0"/>
              <a:t> Falling asleep</a:t>
            </a:r>
          </a:p>
          <a:p>
            <a:pPr>
              <a:lnSpc>
                <a:spcPct val="90000"/>
              </a:lnSpc>
              <a:buFont typeface="Wingdings 3" charset="2"/>
              <a:buChar char=""/>
            </a:pPr>
            <a:endParaRPr lang="en-US" sz="1200" dirty="0"/>
          </a:p>
        </p:txBody>
      </p:sp>
      <p:pic>
        <p:nvPicPr>
          <p:cNvPr id="9" name="Content Placeholder 8" descr="A baby lying on a bed&#10;&#10;Description automatically generated">
            <a:extLst>
              <a:ext uri="{FF2B5EF4-FFF2-40B4-BE49-F238E27FC236}">
                <a16:creationId xmlns:a16="http://schemas.microsoft.com/office/drawing/2014/main" id="{5BFB2571-57AB-4FF1-919B-F5BE0ECAA327}"/>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2"/>
          <a:stretch/>
        </p:blipFill>
        <p:spPr>
          <a:xfrm>
            <a:off x="7769010" y="645106"/>
            <a:ext cx="3567611" cy="5247747"/>
          </a:xfrm>
          <a:prstGeom prst="rect">
            <a:avLst/>
          </a:prstGeom>
        </p:spPr>
      </p:pic>
      <p:sp>
        <p:nvSpPr>
          <p:cNvPr id="154" name="Freeform 11">
            <a:extLst>
              <a:ext uri="{FF2B5EF4-FFF2-40B4-BE49-F238E27FC236}">
                <a16:creationId xmlns:a16="http://schemas.microsoft.com/office/drawing/2014/main" id="{F39C56FC-EE04-4CE0-8DE2-736A201E9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70850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5" name="Group 9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9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9" name="Rectangle 10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1" name="Freeform 11">
            <a:extLst>
              <a:ext uri="{FF2B5EF4-FFF2-40B4-BE49-F238E27FC236}">
                <a16:creationId xmlns:a16="http://schemas.microsoft.com/office/drawing/2014/main" id="{17BE9237-F367-4B09-A610-9AC21A432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13" name="Rectangle 112">
            <a:extLst>
              <a:ext uri="{FF2B5EF4-FFF2-40B4-BE49-F238E27FC236}">
                <a16:creationId xmlns:a16="http://schemas.microsoft.com/office/drawing/2014/main" id="{3419E28B-721B-4D0D-A1D3-78EAC5725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61EF031-ECF7-4B79-A848-94BB4B9A4913}"/>
              </a:ext>
            </a:extLst>
          </p:cNvPr>
          <p:cNvSpPr>
            <a:spLocks noGrp="1"/>
          </p:cNvSpPr>
          <p:nvPr>
            <p:ph type="title"/>
          </p:nvPr>
        </p:nvSpPr>
        <p:spPr>
          <a:xfrm>
            <a:off x="451967" y="160789"/>
            <a:ext cx="5122652" cy="910221"/>
          </a:xfrm>
        </p:spPr>
        <p:txBody>
          <a:bodyPr vert="horz" lIns="91440" tIns="45720" rIns="91440" bIns="45720" rtlCol="0" anchor="t">
            <a:normAutofit/>
          </a:bodyPr>
          <a:lstStyle/>
          <a:p>
            <a:pPr>
              <a:lnSpc>
                <a:spcPct val="90000"/>
              </a:lnSpc>
            </a:pPr>
            <a:r>
              <a:rPr lang="en-US" sz="2400" dirty="0"/>
              <a:t>Be honest about what breastfeeding is really like</a:t>
            </a:r>
          </a:p>
        </p:txBody>
      </p:sp>
      <p:sp>
        <p:nvSpPr>
          <p:cNvPr id="115" name="Rectangle 114">
            <a:extLst>
              <a:ext uri="{FF2B5EF4-FFF2-40B4-BE49-F238E27FC236}">
                <a16:creationId xmlns:a16="http://schemas.microsoft.com/office/drawing/2014/main" id="{359E45B9-0D24-465E-84AD-FEDBA836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0720BEF-71CD-410A-819B-2A04029F5DA5}"/>
              </a:ext>
            </a:extLst>
          </p:cNvPr>
          <p:cNvSpPr>
            <a:spLocks noGrp="1"/>
          </p:cNvSpPr>
          <p:nvPr>
            <p:ph sz="half" idx="1"/>
          </p:nvPr>
        </p:nvSpPr>
        <p:spPr>
          <a:xfrm>
            <a:off x="1619077" y="1005623"/>
            <a:ext cx="4755085" cy="6074163"/>
          </a:xfrm>
        </p:spPr>
        <p:txBody>
          <a:bodyPr vert="horz" lIns="91440" tIns="45720" rIns="91440" bIns="45720" rtlCol="0">
            <a:normAutofit/>
          </a:bodyPr>
          <a:lstStyle/>
          <a:p>
            <a:pPr marL="0" indent="0">
              <a:buNone/>
            </a:pPr>
            <a:r>
              <a:rPr lang="en-US" sz="1600" dirty="0"/>
              <a:t>“Breastfeeding might be natural and normal and all those words, but that doesn’t make it easy. Just as it often takes time to develop any other physical skill (such as crawling or walking), it can take time to get the hang of breastfeeding. It might look as straightforward as just latching that baby on the breast, but a whole load of factors are often against us, from a stressful birth to being in an uncomfortable position through to barely having seen anyone else breastfeed so we are less instinctively aware of how to hold and position our baby.</a:t>
            </a:r>
          </a:p>
          <a:p>
            <a:pPr marL="0" indent="0">
              <a:buNone/>
            </a:pPr>
            <a:r>
              <a:rPr lang="en-US" sz="1600" dirty="0"/>
              <a:t>…Be more honest about the realities of breastfeeding. For most women it is not immediately straightforward and this coming as a shock makes it harder to deal with and I believe leads more women to stop as they do not expect problems or know where to turn and can feel very alone.”</a:t>
            </a:r>
          </a:p>
          <a:p>
            <a:pPr>
              <a:lnSpc>
                <a:spcPct val="90000"/>
              </a:lnSpc>
            </a:pPr>
            <a:r>
              <a:rPr lang="en-US" sz="1200" dirty="0"/>
              <a:t>Dr. Amy Brown. Why breastfeeding grief and trauma matter, p 148 (2019).</a:t>
            </a:r>
          </a:p>
        </p:txBody>
      </p:sp>
      <p:sp>
        <p:nvSpPr>
          <p:cNvPr id="117" name="Freeform 12">
            <a:extLst>
              <a:ext uri="{FF2B5EF4-FFF2-40B4-BE49-F238E27FC236}">
                <a16:creationId xmlns:a16="http://schemas.microsoft.com/office/drawing/2014/main" id="{1F36A2FB-17CD-4DA6-9D8A-BFD6ADF6A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Content Placeholder 24" descr="A person sitting on a bed&#10;&#10;Description automatically generated">
            <a:extLst>
              <a:ext uri="{FF2B5EF4-FFF2-40B4-BE49-F238E27FC236}">
                <a16:creationId xmlns:a16="http://schemas.microsoft.com/office/drawing/2014/main" id="{A1E059EA-853A-4F03-B28C-26C2EA50790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337326" y="-36644"/>
            <a:ext cx="4868308" cy="6889895"/>
          </a:xfrm>
        </p:spPr>
      </p:pic>
      <p:sp>
        <p:nvSpPr>
          <p:cNvPr id="39" name="TextBox 38">
            <a:extLst>
              <a:ext uri="{FF2B5EF4-FFF2-40B4-BE49-F238E27FC236}">
                <a16:creationId xmlns:a16="http://schemas.microsoft.com/office/drawing/2014/main" id="{0A43FB34-AD47-484E-91C9-E670B84D4C83}"/>
              </a:ext>
            </a:extLst>
          </p:cNvPr>
          <p:cNvSpPr txBox="1"/>
          <p:nvPr/>
        </p:nvSpPr>
        <p:spPr>
          <a:xfrm>
            <a:off x="3894050" y="6600340"/>
            <a:ext cx="6209210" cy="261610"/>
          </a:xfrm>
          <a:prstGeom prst="rect">
            <a:avLst/>
          </a:prstGeom>
          <a:noFill/>
        </p:spPr>
        <p:txBody>
          <a:bodyPr wrap="square" rtlCol="0">
            <a:spAutoFit/>
          </a:bodyPr>
          <a:lstStyle/>
          <a:p>
            <a:r>
              <a:rPr lang="en-US" sz="1100" dirty="0"/>
              <a:t>Photo: National Health Service Foundation Trust</a:t>
            </a:r>
          </a:p>
        </p:txBody>
      </p:sp>
    </p:spTree>
    <p:custDataLst>
      <p:tags r:id="rId1"/>
    </p:custDataLst>
    <p:extLst>
      <p:ext uri="{BB962C8B-B14F-4D97-AF65-F5344CB8AC3E}">
        <p14:creationId xmlns:p14="http://schemas.microsoft.com/office/powerpoint/2010/main" val="2749154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alpha val="50000"/>
            </a:schemeClr>
          </a:solidFill>
        </p:grpSpPr>
        <p:sp>
          <p:nvSpPr>
            <p:cNvPr id="11"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4"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a:extLst>
              <a:ext uri="{FF2B5EF4-FFF2-40B4-BE49-F238E27FC236}">
                <a16:creationId xmlns:a16="http://schemas.microsoft.com/office/drawing/2014/main" id="{568B3C24-4556-4B67-8EF7-42F5F6D38151}"/>
              </a:ext>
            </a:extLst>
          </p:cNvPr>
          <p:cNvSpPr>
            <a:spLocks noGrp="1"/>
          </p:cNvSpPr>
          <p:nvPr>
            <p:ph type="ctrTitle"/>
          </p:nvPr>
        </p:nvSpPr>
        <p:spPr>
          <a:xfrm>
            <a:off x="987215" y="1318590"/>
            <a:ext cx="5102159" cy="4220820"/>
          </a:xfrm>
        </p:spPr>
        <p:txBody>
          <a:bodyPr anchor="ctr">
            <a:normAutofit/>
          </a:bodyPr>
          <a:lstStyle/>
          <a:p>
            <a:r>
              <a:rPr lang="en-US" sz="3200" dirty="0">
                <a:solidFill>
                  <a:srgbClr val="FFFFFF"/>
                </a:solidFill>
              </a:rPr>
              <a:t>Parents who have concerns about their baby’s growth may question whether or not they should continue breastfeeding.</a:t>
            </a:r>
          </a:p>
        </p:txBody>
      </p:sp>
    </p:spTree>
    <p:custDataLst>
      <p:tags r:id="rId1"/>
    </p:custDataLst>
    <p:extLst>
      <p:ext uri="{BB962C8B-B14F-4D97-AF65-F5344CB8AC3E}">
        <p14:creationId xmlns:p14="http://schemas.microsoft.com/office/powerpoint/2010/main" val="4038423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6715-C0B9-45F8-A552-D6A69CB6C0FC}"/>
              </a:ext>
            </a:extLst>
          </p:cNvPr>
          <p:cNvSpPr>
            <a:spLocks noGrp="1"/>
          </p:cNvSpPr>
          <p:nvPr>
            <p:ph type="title" idx="4294967295"/>
          </p:nvPr>
        </p:nvSpPr>
        <p:spPr>
          <a:xfrm>
            <a:off x="1831187" y="569303"/>
            <a:ext cx="9330457" cy="1281112"/>
          </a:xfrm>
        </p:spPr>
        <p:txBody>
          <a:bodyPr/>
          <a:lstStyle/>
          <a:p>
            <a:r>
              <a:rPr lang="en-US" dirty="0"/>
              <a:t>Some influences their feeding decision</a:t>
            </a:r>
          </a:p>
        </p:txBody>
      </p:sp>
      <p:pic>
        <p:nvPicPr>
          <p:cNvPr id="5" name="Content Placeholder 4">
            <a:extLst>
              <a:ext uri="{FF2B5EF4-FFF2-40B4-BE49-F238E27FC236}">
                <a16:creationId xmlns:a16="http://schemas.microsoft.com/office/drawing/2014/main" id="{D494E6B9-C9D4-4140-A8C2-B72016E995BA}"/>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rcRect/>
          <a:stretch/>
        </p:blipFill>
        <p:spPr>
          <a:xfrm>
            <a:off x="3958729" y="1939115"/>
            <a:ext cx="5530769" cy="3691885"/>
          </a:xfrm>
          <a:effectLst>
            <a:softEdge rad="317500"/>
          </a:effectLst>
        </p:spPr>
      </p:pic>
      <p:pic>
        <p:nvPicPr>
          <p:cNvPr id="7" name="Graphic 6" descr="Arrow Straight">
            <a:extLst>
              <a:ext uri="{FF2B5EF4-FFF2-40B4-BE49-F238E27FC236}">
                <a16:creationId xmlns:a16="http://schemas.microsoft.com/office/drawing/2014/main" id="{74003D30-0724-409E-9A1B-ED3E621139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736314" y="4511002"/>
            <a:ext cx="914400" cy="914400"/>
          </a:xfrm>
          <a:prstGeom prst="rect">
            <a:avLst/>
          </a:prstGeom>
        </p:spPr>
      </p:pic>
      <p:pic>
        <p:nvPicPr>
          <p:cNvPr id="8" name="Graphic 7" descr="Arrow Straight">
            <a:extLst>
              <a:ext uri="{FF2B5EF4-FFF2-40B4-BE49-F238E27FC236}">
                <a16:creationId xmlns:a16="http://schemas.microsoft.com/office/drawing/2014/main" id="{AF7F5A82-33DD-4F59-830E-6A48DF4972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736314" y="2058662"/>
            <a:ext cx="914400" cy="914400"/>
          </a:xfrm>
          <a:prstGeom prst="rect">
            <a:avLst/>
          </a:prstGeom>
        </p:spPr>
      </p:pic>
      <p:pic>
        <p:nvPicPr>
          <p:cNvPr id="9" name="Graphic 8" descr="Arrow Straight">
            <a:extLst>
              <a:ext uri="{FF2B5EF4-FFF2-40B4-BE49-F238E27FC236}">
                <a16:creationId xmlns:a16="http://schemas.microsoft.com/office/drawing/2014/main" id="{BBF192F0-99CA-41A4-986F-F0C4535F2C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97514" y="2058663"/>
            <a:ext cx="914400" cy="914400"/>
          </a:xfrm>
          <a:prstGeom prst="rect">
            <a:avLst/>
          </a:prstGeom>
        </p:spPr>
      </p:pic>
      <p:pic>
        <p:nvPicPr>
          <p:cNvPr id="10" name="Graphic 9" descr="Arrow Straight">
            <a:extLst>
              <a:ext uri="{FF2B5EF4-FFF2-40B4-BE49-F238E27FC236}">
                <a16:creationId xmlns:a16="http://schemas.microsoft.com/office/drawing/2014/main" id="{E27E2B62-CEC6-4C0E-AB1F-2B3C837461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92937" y="4515328"/>
            <a:ext cx="914400" cy="914400"/>
          </a:xfrm>
          <a:prstGeom prst="rect">
            <a:avLst/>
          </a:prstGeom>
        </p:spPr>
      </p:pic>
      <p:sp>
        <p:nvSpPr>
          <p:cNvPr id="11" name="TextBox 10">
            <a:extLst>
              <a:ext uri="{FF2B5EF4-FFF2-40B4-BE49-F238E27FC236}">
                <a16:creationId xmlns:a16="http://schemas.microsoft.com/office/drawing/2014/main" id="{160CF483-7877-4A04-B017-4515DBE18156}"/>
              </a:ext>
            </a:extLst>
          </p:cNvPr>
          <p:cNvSpPr txBox="1"/>
          <p:nvPr/>
        </p:nvSpPr>
        <p:spPr>
          <a:xfrm>
            <a:off x="8235008" y="6009398"/>
            <a:ext cx="1841500" cy="369332"/>
          </a:xfrm>
          <a:prstGeom prst="rect">
            <a:avLst/>
          </a:prstGeom>
          <a:noFill/>
        </p:spPr>
        <p:txBody>
          <a:bodyPr wrap="square" rtlCol="0">
            <a:spAutoFit/>
          </a:bodyPr>
          <a:lstStyle/>
          <a:p>
            <a:r>
              <a:rPr lang="en-US" dirty="0"/>
              <a:t>social media</a:t>
            </a:r>
          </a:p>
        </p:txBody>
      </p:sp>
      <p:sp>
        <p:nvSpPr>
          <p:cNvPr id="12" name="TextBox 11">
            <a:extLst>
              <a:ext uri="{FF2B5EF4-FFF2-40B4-BE49-F238E27FC236}">
                <a16:creationId xmlns:a16="http://schemas.microsoft.com/office/drawing/2014/main" id="{6DA4E474-F511-46E7-B3FD-3B70B6BAFD87}"/>
              </a:ext>
            </a:extLst>
          </p:cNvPr>
          <p:cNvSpPr txBox="1"/>
          <p:nvPr/>
        </p:nvSpPr>
        <p:spPr>
          <a:xfrm>
            <a:off x="2101850" y="3483362"/>
            <a:ext cx="1841500" cy="369332"/>
          </a:xfrm>
          <a:prstGeom prst="rect">
            <a:avLst/>
          </a:prstGeom>
          <a:noFill/>
        </p:spPr>
        <p:txBody>
          <a:bodyPr wrap="square" rtlCol="0">
            <a:spAutoFit/>
          </a:bodyPr>
          <a:lstStyle/>
          <a:p>
            <a:r>
              <a:rPr lang="en-US" dirty="0"/>
              <a:t>other parent</a:t>
            </a:r>
          </a:p>
        </p:txBody>
      </p:sp>
      <p:sp>
        <p:nvSpPr>
          <p:cNvPr id="13" name="TextBox 12">
            <a:extLst>
              <a:ext uri="{FF2B5EF4-FFF2-40B4-BE49-F238E27FC236}">
                <a16:creationId xmlns:a16="http://schemas.microsoft.com/office/drawing/2014/main" id="{38FC5457-E5F9-4086-8F81-7E6F14ADF63C}"/>
              </a:ext>
            </a:extLst>
          </p:cNvPr>
          <p:cNvSpPr txBox="1"/>
          <p:nvPr/>
        </p:nvSpPr>
        <p:spPr>
          <a:xfrm>
            <a:off x="2873876" y="2907944"/>
            <a:ext cx="1841500" cy="369332"/>
          </a:xfrm>
          <a:prstGeom prst="rect">
            <a:avLst/>
          </a:prstGeom>
          <a:noFill/>
        </p:spPr>
        <p:txBody>
          <a:bodyPr wrap="square" rtlCol="0">
            <a:spAutoFit/>
          </a:bodyPr>
          <a:lstStyle/>
          <a:p>
            <a:r>
              <a:rPr lang="en-US" dirty="0"/>
              <a:t>friends</a:t>
            </a:r>
          </a:p>
        </p:txBody>
      </p:sp>
      <p:sp>
        <p:nvSpPr>
          <p:cNvPr id="14" name="TextBox 13">
            <a:extLst>
              <a:ext uri="{FF2B5EF4-FFF2-40B4-BE49-F238E27FC236}">
                <a16:creationId xmlns:a16="http://schemas.microsoft.com/office/drawing/2014/main" id="{DF539508-2B7D-4D5C-9979-91286F900C4C}"/>
              </a:ext>
            </a:extLst>
          </p:cNvPr>
          <p:cNvSpPr txBox="1"/>
          <p:nvPr/>
        </p:nvSpPr>
        <p:spPr>
          <a:xfrm>
            <a:off x="9810127" y="2837031"/>
            <a:ext cx="1841500" cy="646331"/>
          </a:xfrm>
          <a:prstGeom prst="rect">
            <a:avLst/>
          </a:prstGeom>
          <a:noFill/>
        </p:spPr>
        <p:txBody>
          <a:bodyPr wrap="square" rtlCol="0">
            <a:spAutoFit/>
          </a:bodyPr>
          <a:lstStyle/>
          <a:p>
            <a:r>
              <a:rPr lang="en-US" dirty="0"/>
              <a:t>health care provider</a:t>
            </a:r>
          </a:p>
        </p:txBody>
      </p:sp>
      <p:sp>
        <p:nvSpPr>
          <p:cNvPr id="15" name="TextBox 14">
            <a:extLst>
              <a:ext uri="{FF2B5EF4-FFF2-40B4-BE49-F238E27FC236}">
                <a16:creationId xmlns:a16="http://schemas.microsoft.com/office/drawing/2014/main" id="{1D99E108-0DB2-49EE-8BF0-E9DC3F068F6F}"/>
              </a:ext>
            </a:extLst>
          </p:cNvPr>
          <p:cNvSpPr txBox="1"/>
          <p:nvPr/>
        </p:nvSpPr>
        <p:spPr>
          <a:xfrm>
            <a:off x="2069726" y="4034338"/>
            <a:ext cx="1841500" cy="369332"/>
          </a:xfrm>
          <a:prstGeom prst="rect">
            <a:avLst/>
          </a:prstGeom>
          <a:noFill/>
        </p:spPr>
        <p:txBody>
          <a:bodyPr wrap="square" rtlCol="0">
            <a:spAutoFit/>
          </a:bodyPr>
          <a:lstStyle/>
          <a:p>
            <a:r>
              <a:rPr lang="en-US" dirty="0"/>
              <a:t>grandparents</a:t>
            </a:r>
          </a:p>
        </p:txBody>
      </p:sp>
      <p:sp>
        <p:nvSpPr>
          <p:cNvPr id="16" name="TextBox 15">
            <a:extLst>
              <a:ext uri="{FF2B5EF4-FFF2-40B4-BE49-F238E27FC236}">
                <a16:creationId xmlns:a16="http://schemas.microsoft.com/office/drawing/2014/main" id="{1BDBF09F-6313-4CF0-9E91-01DCB526F82F}"/>
              </a:ext>
            </a:extLst>
          </p:cNvPr>
          <p:cNvSpPr txBox="1"/>
          <p:nvPr/>
        </p:nvSpPr>
        <p:spPr>
          <a:xfrm>
            <a:off x="3446502" y="6009398"/>
            <a:ext cx="2108200" cy="369332"/>
          </a:xfrm>
          <a:prstGeom prst="rect">
            <a:avLst/>
          </a:prstGeom>
          <a:noFill/>
        </p:spPr>
        <p:txBody>
          <a:bodyPr wrap="square" rtlCol="0">
            <a:spAutoFit/>
          </a:bodyPr>
          <a:lstStyle/>
          <a:p>
            <a:r>
              <a:rPr lang="en-US" dirty="0"/>
              <a:t>advertisements</a:t>
            </a:r>
          </a:p>
        </p:txBody>
      </p:sp>
      <p:sp>
        <p:nvSpPr>
          <p:cNvPr id="17" name="TextBox 16">
            <a:extLst>
              <a:ext uri="{FF2B5EF4-FFF2-40B4-BE49-F238E27FC236}">
                <a16:creationId xmlns:a16="http://schemas.microsoft.com/office/drawing/2014/main" id="{11EF2947-3C95-4E26-A9B5-7AE3C0C97913}"/>
              </a:ext>
            </a:extLst>
          </p:cNvPr>
          <p:cNvSpPr txBox="1"/>
          <p:nvPr/>
        </p:nvSpPr>
        <p:spPr>
          <a:xfrm>
            <a:off x="9810127" y="3668028"/>
            <a:ext cx="1749610" cy="369332"/>
          </a:xfrm>
          <a:prstGeom prst="rect">
            <a:avLst/>
          </a:prstGeom>
          <a:noFill/>
        </p:spPr>
        <p:txBody>
          <a:bodyPr wrap="square" rtlCol="0">
            <a:spAutoFit/>
          </a:bodyPr>
          <a:lstStyle/>
          <a:p>
            <a:r>
              <a:rPr lang="en-US" dirty="0"/>
              <a:t>WIC staff</a:t>
            </a:r>
          </a:p>
        </p:txBody>
      </p:sp>
      <p:sp>
        <p:nvSpPr>
          <p:cNvPr id="18" name="TextBox 17">
            <a:extLst>
              <a:ext uri="{FF2B5EF4-FFF2-40B4-BE49-F238E27FC236}">
                <a16:creationId xmlns:a16="http://schemas.microsoft.com/office/drawing/2014/main" id="{865264E3-E9D6-460B-BE5D-B078930504A4}"/>
              </a:ext>
            </a:extLst>
          </p:cNvPr>
          <p:cNvSpPr txBox="1"/>
          <p:nvPr/>
        </p:nvSpPr>
        <p:spPr>
          <a:xfrm>
            <a:off x="5677979" y="5870899"/>
            <a:ext cx="2392860" cy="646331"/>
          </a:xfrm>
          <a:prstGeom prst="rect">
            <a:avLst/>
          </a:prstGeom>
          <a:noFill/>
        </p:spPr>
        <p:txBody>
          <a:bodyPr wrap="square" rtlCol="0">
            <a:spAutoFit/>
          </a:bodyPr>
          <a:lstStyle/>
          <a:p>
            <a:r>
              <a:rPr lang="en-US" dirty="0"/>
              <a:t>work and school accommodations</a:t>
            </a:r>
          </a:p>
        </p:txBody>
      </p:sp>
      <p:pic>
        <p:nvPicPr>
          <p:cNvPr id="19" name="Graphic 18" descr="Arrow Straight">
            <a:extLst>
              <a:ext uri="{FF2B5EF4-FFF2-40B4-BE49-F238E27FC236}">
                <a16:creationId xmlns:a16="http://schemas.microsoft.com/office/drawing/2014/main" id="{5B63B5F2-4DCF-4C96-BCBB-026CBB0516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5041200" y="5602830"/>
            <a:ext cx="914400" cy="914400"/>
          </a:xfrm>
          <a:prstGeom prst="rect">
            <a:avLst/>
          </a:prstGeom>
        </p:spPr>
      </p:pic>
      <p:pic>
        <p:nvPicPr>
          <p:cNvPr id="20" name="Graphic 19" descr="Arrow Straight">
            <a:extLst>
              <a:ext uri="{FF2B5EF4-FFF2-40B4-BE49-F238E27FC236}">
                <a16:creationId xmlns:a16="http://schemas.microsoft.com/office/drawing/2014/main" id="{7F3E83AF-3A0A-4B31-A3E8-531C95BAE8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7550298" y="5640066"/>
            <a:ext cx="914400" cy="914400"/>
          </a:xfrm>
          <a:prstGeom prst="rect">
            <a:avLst/>
          </a:prstGeom>
        </p:spPr>
      </p:pic>
      <p:sp>
        <p:nvSpPr>
          <p:cNvPr id="21" name="TextBox 20">
            <a:extLst>
              <a:ext uri="{FF2B5EF4-FFF2-40B4-BE49-F238E27FC236}">
                <a16:creationId xmlns:a16="http://schemas.microsoft.com/office/drawing/2014/main" id="{27E726EA-0618-44C3-AF63-75634F8AB25A}"/>
              </a:ext>
            </a:extLst>
          </p:cNvPr>
          <p:cNvSpPr txBox="1"/>
          <p:nvPr/>
        </p:nvSpPr>
        <p:spPr>
          <a:xfrm>
            <a:off x="9814801" y="4192382"/>
            <a:ext cx="1985072" cy="369332"/>
          </a:xfrm>
          <a:prstGeom prst="rect">
            <a:avLst/>
          </a:prstGeom>
          <a:noFill/>
        </p:spPr>
        <p:txBody>
          <a:bodyPr wrap="square" rtlCol="0">
            <a:spAutoFit/>
          </a:bodyPr>
          <a:lstStyle/>
          <a:p>
            <a:r>
              <a:rPr lang="en-US" dirty="0"/>
              <a:t>hospital nurses</a:t>
            </a:r>
          </a:p>
        </p:txBody>
      </p:sp>
      <p:sp>
        <p:nvSpPr>
          <p:cNvPr id="22" name="TextBox 21">
            <a:extLst>
              <a:ext uri="{FF2B5EF4-FFF2-40B4-BE49-F238E27FC236}">
                <a16:creationId xmlns:a16="http://schemas.microsoft.com/office/drawing/2014/main" id="{78F4E004-B8B1-461C-A4CB-CB145E4032BC}"/>
              </a:ext>
            </a:extLst>
          </p:cNvPr>
          <p:cNvSpPr txBox="1"/>
          <p:nvPr/>
        </p:nvSpPr>
        <p:spPr>
          <a:xfrm>
            <a:off x="4582724" y="1634500"/>
            <a:ext cx="1841500" cy="369332"/>
          </a:xfrm>
          <a:prstGeom prst="rect">
            <a:avLst/>
          </a:prstGeom>
          <a:noFill/>
        </p:spPr>
        <p:txBody>
          <a:bodyPr wrap="square" rtlCol="0">
            <a:spAutoFit/>
          </a:bodyPr>
          <a:lstStyle/>
          <a:p>
            <a:r>
              <a:rPr lang="en-US" dirty="0"/>
              <a:t>self-image</a:t>
            </a:r>
          </a:p>
        </p:txBody>
      </p:sp>
      <p:sp>
        <p:nvSpPr>
          <p:cNvPr id="23" name="TextBox 22">
            <a:extLst>
              <a:ext uri="{FF2B5EF4-FFF2-40B4-BE49-F238E27FC236}">
                <a16:creationId xmlns:a16="http://schemas.microsoft.com/office/drawing/2014/main" id="{603AF84B-0582-41B5-8426-4788F97CFB06}"/>
              </a:ext>
            </a:extLst>
          </p:cNvPr>
          <p:cNvSpPr txBox="1"/>
          <p:nvPr/>
        </p:nvSpPr>
        <p:spPr>
          <a:xfrm>
            <a:off x="7263075" y="1481067"/>
            <a:ext cx="1841500" cy="646331"/>
          </a:xfrm>
          <a:prstGeom prst="rect">
            <a:avLst/>
          </a:prstGeom>
          <a:noFill/>
        </p:spPr>
        <p:txBody>
          <a:bodyPr wrap="square" rtlCol="0">
            <a:spAutoFit/>
          </a:bodyPr>
          <a:lstStyle/>
          <a:p>
            <a:r>
              <a:rPr lang="en-US" dirty="0"/>
              <a:t>prior lived experiences</a:t>
            </a:r>
          </a:p>
        </p:txBody>
      </p:sp>
      <p:pic>
        <p:nvPicPr>
          <p:cNvPr id="24" name="Graphic 23" descr="Arrow Straight">
            <a:extLst>
              <a:ext uri="{FF2B5EF4-FFF2-40B4-BE49-F238E27FC236}">
                <a16:creationId xmlns:a16="http://schemas.microsoft.com/office/drawing/2014/main" id="{BE455A09-9B9A-481A-90E3-ABA78BB832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778454">
            <a:off x="3668089" y="1231479"/>
            <a:ext cx="914400" cy="914400"/>
          </a:xfrm>
          <a:prstGeom prst="rect">
            <a:avLst/>
          </a:prstGeom>
        </p:spPr>
      </p:pic>
      <p:pic>
        <p:nvPicPr>
          <p:cNvPr id="25" name="Graphic 24" descr="Arrow Straight">
            <a:extLst>
              <a:ext uri="{FF2B5EF4-FFF2-40B4-BE49-F238E27FC236}">
                <a16:creationId xmlns:a16="http://schemas.microsoft.com/office/drawing/2014/main" id="{9FB5F9EE-78F1-45E1-80DA-6A81629118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582620">
            <a:off x="8842401" y="1223065"/>
            <a:ext cx="914400" cy="914400"/>
          </a:xfrm>
          <a:prstGeom prst="rect">
            <a:avLst/>
          </a:prstGeom>
        </p:spPr>
      </p:pic>
    </p:spTree>
    <p:custDataLst>
      <p:tags r:id="rId1"/>
    </p:custDataLst>
    <p:extLst>
      <p:ext uri="{BB962C8B-B14F-4D97-AF65-F5344CB8AC3E}">
        <p14:creationId xmlns:p14="http://schemas.microsoft.com/office/powerpoint/2010/main" val="261403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20" name="Group 219">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21"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22"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23"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24"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25"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26"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7"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28"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9"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0"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1"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2"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4" name="Group 233">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35"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6"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37"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38"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39"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40"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41"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42"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43"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44"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45"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46"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48" name="Rectangle 247">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50"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252" name="Rectangle 251">
            <a:extLst>
              <a:ext uri="{FF2B5EF4-FFF2-40B4-BE49-F238E27FC236}">
                <a16:creationId xmlns:a16="http://schemas.microsoft.com/office/drawing/2014/main" id="{8BD30EA2-8070-48EC-BC41-2869CA1A9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433FF-FEAD-404D-A899-2526A3D281F9}"/>
              </a:ext>
            </a:extLst>
          </p:cNvPr>
          <p:cNvSpPr>
            <a:spLocks noGrp="1"/>
          </p:cNvSpPr>
          <p:nvPr>
            <p:ph type="title"/>
          </p:nvPr>
        </p:nvSpPr>
        <p:spPr>
          <a:xfrm>
            <a:off x="749453" y="1258883"/>
            <a:ext cx="3650279" cy="1706698"/>
          </a:xfrm>
        </p:spPr>
        <p:txBody>
          <a:bodyPr vert="horz" lIns="91440" tIns="45720" rIns="91440" bIns="45720" rtlCol="0" anchor="t">
            <a:noAutofit/>
          </a:bodyPr>
          <a:lstStyle/>
          <a:p>
            <a:r>
              <a:rPr lang="en-US" sz="2000" dirty="0">
                <a:latin typeface="+mn-lt"/>
              </a:rPr>
              <a:t>Typically, all babies are weighed by their health care provider at birth and regularly for the first few weeks.</a:t>
            </a:r>
          </a:p>
        </p:txBody>
      </p:sp>
      <p:sp>
        <p:nvSpPr>
          <p:cNvPr id="254" name="Rectangle 253">
            <a:extLst>
              <a:ext uri="{FF2B5EF4-FFF2-40B4-BE49-F238E27FC236}">
                <a16:creationId xmlns:a16="http://schemas.microsoft.com/office/drawing/2014/main" id="{BF40D12C-3EB2-43EA-A6B2-81D132519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52D7125A-406D-4F63-937C-33FC17463EC1}"/>
              </a:ext>
            </a:extLst>
          </p:cNvPr>
          <p:cNvSpPr>
            <a:spLocks noGrp="1"/>
          </p:cNvSpPr>
          <p:nvPr>
            <p:ph type="body" sz="half" idx="2"/>
          </p:nvPr>
        </p:nvSpPr>
        <p:spPr>
          <a:xfrm>
            <a:off x="795798" y="3599115"/>
            <a:ext cx="3650278" cy="3759253"/>
          </a:xfrm>
        </p:spPr>
        <p:txBody>
          <a:bodyPr vert="horz" lIns="91440" tIns="45720" rIns="91440" bIns="45720" rtlCol="0">
            <a:normAutofit/>
          </a:bodyPr>
          <a:lstStyle/>
          <a:p>
            <a:r>
              <a:rPr lang="en-US" sz="2000" dirty="0"/>
              <a:t>WIC provides a valuable service by offering weight checks whenever parents are concerned about their baby’s weight.</a:t>
            </a:r>
          </a:p>
        </p:txBody>
      </p:sp>
      <p:pic>
        <p:nvPicPr>
          <p:cNvPr id="6" name="Picture Placeholder 5" descr="A person standing in front of a group of people looking at each other&#10;&#10;Description automatically generated">
            <a:extLst>
              <a:ext uri="{FF2B5EF4-FFF2-40B4-BE49-F238E27FC236}">
                <a16:creationId xmlns:a16="http://schemas.microsoft.com/office/drawing/2014/main" id="{86D10B2E-AACA-490A-9874-B81947912EC5}"/>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a:off x="4619543" y="640080"/>
            <a:ext cx="6953577" cy="5252773"/>
          </a:xfrm>
          <a:prstGeom prst="rect">
            <a:avLst/>
          </a:prstGeom>
        </p:spPr>
      </p:pic>
      <p:sp>
        <p:nvSpPr>
          <p:cNvPr id="290" name="Freeform 11">
            <a:extLst>
              <a:ext uri="{FF2B5EF4-FFF2-40B4-BE49-F238E27FC236}">
                <a16:creationId xmlns:a16="http://schemas.microsoft.com/office/drawing/2014/main" id="{A796071E-2EB3-4DB7-AC56-CCD969349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16727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8E7A257-6EFE-476E-A124-9EFC3DF37951}"/>
              </a:ext>
            </a:extLst>
          </p:cNvPr>
          <p:cNvSpPr>
            <a:spLocks noGrp="1"/>
          </p:cNvSpPr>
          <p:nvPr>
            <p:ph idx="1"/>
          </p:nvPr>
        </p:nvSpPr>
        <p:spPr>
          <a:xfrm>
            <a:off x="2597502" y="914586"/>
            <a:ext cx="6650184" cy="4220390"/>
          </a:xfrm>
        </p:spPr>
        <p:txBody>
          <a:bodyPr>
            <a:normAutofit/>
          </a:bodyPr>
          <a:lstStyle/>
          <a:p>
            <a:endParaRPr lang="en-US" dirty="0"/>
          </a:p>
          <a:p>
            <a:pPr marL="0" indent="0" algn="ctr">
              <a:buNone/>
            </a:pPr>
            <a:r>
              <a:rPr lang="en-US" sz="2400" dirty="0"/>
              <a:t>How do you balance promoting human milk as the infant feeding norm and also support parents who cannot breastfeed or decide formula is their best option?</a:t>
            </a:r>
          </a:p>
          <a:p>
            <a:endParaRPr lang="en-US" dirty="0"/>
          </a:p>
        </p:txBody>
      </p:sp>
      <p:pic>
        <p:nvPicPr>
          <p:cNvPr id="5" name="Picture 4" descr="A picture containing food, sugar&#10;&#10;Description automatically generated">
            <a:extLst>
              <a:ext uri="{FF2B5EF4-FFF2-40B4-BE49-F238E27FC236}">
                <a16:creationId xmlns:a16="http://schemas.microsoft.com/office/drawing/2014/main" id="{FF886DC0-5615-4E8C-A985-9CC747E744CF}"/>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445806" y="1926016"/>
            <a:ext cx="6953577" cy="4641484"/>
          </a:xfrm>
          <a:prstGeom prst="rect">
            <a:avLst/>
          </a:prstGeom>
        </p:spPr>
      </p:pic>
      <p:sp>
        <p:nvSpPr>
          <p:cNvPr id="15"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611534-8866-462F-A869-E7353405433A}"/>
              </a:ext>
            </a:extLst>
          </p:cNvPr>
          <p:cNvSpPr txBox="1"/>
          <p:nvPr/>
        </p:nvSpPr>
        <p:spPr>
          <a:xfrm>
            <a:off x="9134476" y="6525621"/>
            <a:ext cx="2850460"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www.lachiavedisophia.com/blog/albert-camus-alla-riscoperta-del-pensiero-meridiano/">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
        <p:nvSpPr>
          <p:cNvPr id="4" name="TextBox 3">
            <a:extLst>
              <a:ext uri="{FF2B5EF4-FFF2-40B4-BE49-F238E27FC236}">
                <a16:creationId xmlns:a16="http://schemas.microsoft.com/office/drawing/2014/main" id="{2B95FEC6-A79A-4D14-BB2B-0819712B2735}"/>
              </a:ext>
            </a:extLst>
          </p:cNvPr>
          <p:cNvSpPr txBox="1"/>
          <p:nvPr/>
        </p:nvSpPr>
        <p:spPr>
          <a:xfrm>
            <a:off x="4510555" y="3927439"/>
            <a:ext cx="3021106" cy="707886"/>
          </a:xfrm>
          <a:prstGeom prst="rect">
            <a:avLst/>
          </a:prstGeom>
          <a:noFill/>
        </p:spPr>
        <p:txBody>
          <a:bodyPr wrap="square" rtlCol="0">
            <a:spAutoFit/>
          </a:bodyPr>
          <a:lstStyle/>
          <a:p>
            <a:pPr algn="ctr"/>
            <a:r>
              <a:rPr lang="en-US" sz="2000" b="1" dirty="0"/>
              <a:t>Participant Centered Services</a:t>
            </a:r>
          </a:p>
        </p:txBody>
      </p:sp>
    </p:spTree>
    <p:custDataLst>
      <p:tags r:id="rId1"/>
    </p:custDataLst>
    <p:extLst>
      <p:ext uri="{BB962C8B-B14F-4D97-AF65-F5344CB8AC3E}">
        <p14:creationId xmlns:p14="http://schemas.microsoft.com/office/powerpoint/2010/main" val="2341398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2">
            <a:extLst>
              <a:ext uri="{FF2B5EF4-FFF2-40B4-BE49-F238E27FC236}">
                <a16:creationId xmlns:a16="http://schemas.microsoft.com/office/drawing/2014/main" id="{DA79FF8B-D308-45AC-BCF1-2C2097FA4778}"/>
              </a:ext>
            </a:extLst>
          </p:cNvPr>
          <p:cNvGraphicFramePr>
            <a:graphicFrameLocks noGrp="1"/>
          </p:cNvGraphicFramePr>
          <p:nvPr>
            <p:extLst>
              <p:ext uri="{D42A27DB-BD31-4B8C-83A1-F6EECF244321}">
                <p14:modId xmlns:p14="http://schemas.microsoft.com/office/powerpoint/2010/main" val="3549053508"/>
              </p:ext>
            </p:extLst>
          </p:nvPr>
        </p:nvGraphicFramePr>
        <p:xfrm>
          <a:off x="4195984" y="1314446"/>
          <a:ext cx="7204105" cy="5229908"/>
        </p:xfrm>
        <a:graphic>
          <a:graphicData uri="http://schemas.openxmlformats.org/drawingml/2006/table">
            <a:tbl>
              <a:tblPr firstRow="1" bandRow="1">
                <a:tableStyleId>{3B4B98B0-60AC-42C2-AFA5-B58CD77FA1E5}</a:tableStyleId>
              </a:tblPr>
              <a:tblGrid>
                <a:gridCol w="3593224">
                  <a:extLst>
                    <a:ext uri="{9D8B030D-6E8A-4147-A177-3AD203B41FA5}">
                      <a16:colId xmlns:a16="http://schemas.microsoft.com/office/drawing/2014/main" val="3774764097"/>
                    </a:ext>
                  </a:extLst>
                </a:gridCol>
                <a:gridCol w="3610881">
                  <a:extLst>
                    <a:ext uri="{9D8B030D-6E8A-4147-A177-3AD203B41FA5}">
                      <a16:colId xmlns:a16="http://schemas.microsoft.com/office/drawing/2014/main" val="2423232265"/>
                    </a:ext>
                  </a:extLst>
                </a:gridCol>
              </a:tblGrid>
              <a:tr h="554460">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1500" dirty="0">
                          <a:solidFill>
                            <a:schemeClr val="accent1"/>
                          </a:solidFill>
                        </a:rPr>
                        <a:t>Use: Open-ended questions</a:t>
                      </a:r>
                    </a:p>
                  </a:txBody>
                  <a:tcPr marL="74927" marR="74927" marT="37464" marB="3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1500" dirty="0">
                          <a:solidFill>
                            <a:schemeClr val="accent1"/>
                          </a:solidFill>
                        </a:rPr>
                        <a:t>Don’t use: Closed questions or ones that could suggest problems</a:t>
                      </a:r>
                    </a:p>
                  </a:txBody>
                  <a:tcPr marL="74927" marR="74927" marT="37464" marB="3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0419183"/>
                  </a:ext>
                </a:extLst>
              </a:tr>
              <a:tr h="779242">
                <a:tc>
                  <a:txBody>
                    <a:bodyPr/>
                    <a:lstStyle/>
                    <a:p>
                      <a:r>
                        <a:rPr lang="en-US" sz="1500" dirty="0">
                          <a:latin typeface="+mn-lt"/>
                        </a:rPr>
                        <a:t>What have you heard about breastfeeding?</a:t>
                      </a:r>
                    </a:p>
                  </a:txBody>
                  <a:tcPr marL="74927" marR="74927" marT="37464" marB="3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r>
                        <a:rPr lang="en-US" sz="1500" dirty="0">
                          <a:latin typeface="+mn-lt"/>
                        </a:rPr>
                        <a:t>Are you going to breastfeed or use formula?</a:t>
                      </a:r>
                    </a:p>
                  </a:txBody>
                  <a:tcPr marL="74927" marR="74927" marT="37464" marB="3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11372619"/>
                  </a:ext>
                </a:extLst>
              </a:tr>
              <a:tr h="77924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latin typeface="+mn-lt"/>
                        </a:rPr>
                        <a:t>How is feeding going?</a:t>
                      </a:r>
                    </a:p>
                    <a:p>
                      <a:endParaRPr lang="en-US" sz="1500" dirty="0">
                        <a:latin typeface="+mn-lt"/>
                      </a:endParaRPr>
                    </a:p>
                  </a:txBody>
                  <a:tcPr marL="74927" marR="74927" marT="37464" marB="3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500" dirty="0">
                          <a:latin typeface="+mn-lt"/>
                        </a:rPr>
                        <a:t>Are you formula or breast feeding?</a:t>
                      </a:r>
                    </a:p>
                  </a:txBody>
                  <a:tcPr marL="74927" marR="74927" marT="37464" marB="3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75925422"/>
                  </a:ext>
                </a:extLst>
              </a:tr>
              <a:tr h="100402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a:latin typeface="+mn-lt"/>
                        </a:rPr>
                        <a:t>Tell me more about how things are going with breastfeeding. </a:t>
                      </a:r>
                    </a:p>
                    <a:p>
                      <a:endParaRPr lang="en-US" sz="1500">
                        <a:latin typeface="+mn-lt"/>
                      </a:endParaRPr>
                    </a:p>
                  </a:txBody>
                  <a:tcPr marL="74927" marR="74927" marT="37464" marB="3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500" dirty="0">
                          <a:latin typeface="+mn-lt"/>
                        </a:rPr>
                        <a:t>Are you having problems with breastfeeding?</a:t>
                      </a:r>
                    </a:p>
                  </a:txBody>
                  <a:tcPr marL="74927" marR="74927" marT="37464" marB="3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87477115"/>
                  </a:ext>
                </a:extLst>
              </a:tr>
              <a:tr h="100402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500">
                          <a:latin typeface="+mn-lt"/>
                        </a:rPr>
                        <a:t>What concerns do you have about starting work next week? </a:t>
                      </a:r>
                    </a:p>
                  </a:txBody>
                  <a:tcPr marL="74927" marR="74927" marT="37464" marB="3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latin typeface="+mn-lt"/>
                        </a:rPr>
                        <a:t>Do you have a plan to use formula or pump when you go back to work?</a:t>
                      </a:r>
                    </a:p>
                    <a:p>
                      <a:endParaRPr lang="en-US" sz="1500" dirty="0">
                        <a:latin typeface="+mn-lt"/>
                      </a:endParaRPr>
                    </a:p>
                  </a:txBody>
                  <a:tcPr marL="74927" marR="74927" marT="37464" marB="3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1166817"/>
                  </a:ext>
                </a:extLst>
              </a:tr>
              <a:tr h="55446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a:latin typeface="+mn-lt"/>
                        </a:rPr>
                        <a:t>How are you feeling?</a:t>
                      </a:r>
                    </a:p>
                    <a:p>
                      <a:endParaRPr lang="en-US" sz="1500">
                        <a:latin typeface="+mn-lt"/>
                      </a:endParaRPr>
                    </a:p>
                  </a:txBody>
                  <a:tcPr marL="74927" marR="74927" marT="37464" marB="3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500" dirty="0">
                          <a:latin typeface="+mn-lt"/>
                        </a:rPr>
                        <a:t>Are you tired? Are your nipples sore?</a:t>
                      </a:r>
                    </a:p>
                  </a:txBody>
                  <a:tcPr marL="74927" marR="74927" marT="37464" marB="3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0395657"/>
                  </a:ext>
                </a:extLst>
              </a:tr>
              <a:tr h="55446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500">
                          <a:latin typeface="+mn-lt"/>
                        </a:rPr>
                        <a:t>How’s your baby doing?</a:t>
                      </a:r>
                    </a:p>
                  </a:txBody>
                  <a:tcPr marL="74927" marR="74927" marT="37464" marB="3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500" dirty="0">
                          <a:latin typeface="+mn-lt"/>
                        </a:rPr>
                        <a:t>Is he fussy a lot?</a:t>
                      </a:r>
                    </a:p>
                    <a:p>
                      <a:endParaRPr lang="en-US" sz="1500" dirty="0">
                        <a:latin typeface="+mn-lt"/>
                      </a:endParaRPr>
                    </a:p>
                  </a:txBody>
                  <a:tcPr marL="74927" marR="74927" marT="37464" marB="3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5363131"/>
                  </a:ext>
                </a:extLst>
              </a:tr>
            </a:tbl>
          </a:graphicData>
        </a:graphic>
      </p:graphicFrame>
      <p:pic>
        <p:nvPicPr>
          <p:cNvPr id="8" name="Picture 7">
            <a:extLst>
              <a:ext uri="{FF2B5EF4-FFF2-40B4-BE49-F238E27FC236}">
                <a16:creationId xmlns:a16="http://schemas.microsoft.com/office/drawing/2014/main" id="{83460D87-719A-4205-B1F9-D217380180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9332" y="-786"/>
            <a:ext cx="4647235" cy="6854038"/>
          </a:xfrm>
          <a:prstGeom prst="rect">
            <a:avLst/>
          </a:prstGeom>
        </p:spPr>
      </p:pic>
      <p:sp>
        <p:nvSpPr>
          <p:cNvPr id="14" name="TextBox 13">
            <a:extLst>
              <a:ext uri="{FF2B5EF4-FFF2-40B4-BE49-F238E27FC236}">
                <a16:creationId xmlns:a16="http://schemas.microsoft.com/office/drawing/2014/main" id="{C2B36BBF-5F03-4501-8029-CCA9996DF687}"/>
              </a:ext>
            </a:extLst>
          </p:cNvPr>
          <p:cNvSpPr txBox="1"/>
          <p:nvPr/>
        </p:nvSpPr>
        <p:spPr>
          <a:xfrm>
            <a:off x="5112062" y="634844"/>
            <a:ext cx="4568240" cy="461665"/>
          </a:xfrm>
          <a:prstGeom prst="rect">
            <a:avLst/>
          </a:prstGeom>
          <a:noFill/>
        </p:spPr>
        <p:txBody>
          <a:bodyPr wrap="square" rtlCol="0">
            <a:spAutoFit/>
          </a:bodyPr>
          <a:lstStyle/>
          <a:p>
            <a:r>
              <a:rPr lang="en-US" sz="2400" dirty="0"/>
              <a:t>Use PCE skills to ask questions</a:t>
            </a:r>
          </a:p>
        </p:txBody>
      </p:sp>
      <p:sp>
        <p:nvSpPr>
          <p:cNvPr id="2" name="Arrow: Pentagon 1">
            <a:extLst>
              <a:ext uri="{FF2B5EF4-FFF2-40B4-BE49-F238E27FC236}">
                <a16:creationId xmlns:a16="http://schemas.microsoft.com/office/drawing/2014/main" id="{CD7541A4-B75A-48CA-94C1-F38F033AF05C}"/>
              </a:ext>
            </a:extLst>
          </p:cNvPr>
          <p:cNvSpPr/>
          <p:nvPr/>
        </p:nvSpPr>
        <p:spPr>
          <a:xfrm>
            <a:off x="4195984" y="730039"/>
            <a:ext cx="803306" cy="271277"/>
          </a:xfrm>
          <a:prstGeom prst="homePlat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03994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2ED0803-0133-49C2-9858-E132FF173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FF6605-154A-4FEB-BE76-E49BC16BA196}"/>
              </a:ext>
            </a:extLst>
          </p:cNvPr>
          <p:cNvSpPr>
            <a:spLocks noGrp="1"/>
          </p:cNvSpPr>
          <p:nvPr>
            <p:ph type="title"/>
          </p:nvPr>
        </p:nvSpPr>
        <p:spPr>
          <a:xfrm>
            <a:off x="1778119" y="327578"/>
            <a:ext cx="7474938" cy="1280890"/>
          </a:xfrm>
        </p:spPr>
        <p:txBody>
          <a:bodyPr>
            <a:normAutofit/>
          </a:bodyPr>
          <a:lstStyle/>
          <a:p>
            <a:r>
              <a:rPr lang="en-US" sz="2800" dirty="0"/>
              <a:t>Listen and guide to help parents reach their breastfeeding goal</a:t>
            </a:r>
          </a:p>
        </p:txBody>
      </p:sp>
      <p:sp>
        <p:nvSpPr>
          <p:cNvPr id="31" name="Rectangle 30">
            <a:extLst>
              <a:ext uri="{FF2B5EF4-FFF2-40B4-BE49-F238E27FC236}">
                <a16:creationId xmlns:a16="http://schemas.microsoft.com/office/drawing/2014/main" id="{C379F6D6-AB42-424F-9B81-E57F502B6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11">
            <a:extLst>
              <a:ext uri="{FF2B5EF4-FFF2-40B4-BE49-F238E27FC236}">
                <a16:creationId xmlns:a16="http://schemas.microsoft.com/office/drawing/2014/main" id="{5BAFE5D0-C0A7-4C07-B852-6F0A7CF2A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0EAC2FBD-72F3-4B02-B570-EBCAA7AF78F5}"/>
              </a:ext>
            </a:extLst>
          </p:cNvPr>
          <p:cNvGraphicFramePr>
            <a:graphicFrameLocks noGrp="1"/>
          </p:cNvGraphicFramePr>
          <p:nvPr>
            <p:ph idx="1"/>
            <p:extLst>
              <p:ext uri="{D42A27DB-BD31-4B8C-83A1-F6EECF244321}">
                <p14:modId xmlns:p14="http://schemas.microsoft.com/office/powerpoint/2010/main" val="4254615212"/>
              </p:ext>
            </p:extLst>
          </p:nvPr>
        </p:nvGraphicFramePr>
        <p:xfrm>
          <a:off x="919000" y="1773937"/>
          <a:ext cx="11041352" cy="436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088247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637E022E-0196-472C-AFDD-9C212158B3C5}"/>
              </a:ext>
            </a:extLst>
          </p:cNvPr>
          <p:cNvSpPr>
            <a:spLocks noGrp="1"/>
          </p:cNvSpPr>
          <p:nvPr>
            <p:ph type="title"/>
          </p:nvPr>
        </p:nvSpPr>
        <p:spPr>
          <a:xfrm>
            <a:off x="2530455" y="166572"/>
            <a:ext cx="9661545" cy="722729"/>
          </a:xfrm>
        </p:spPr>
        <p:txBody>
          <a:bodyPr>
            <a:normAutofit fontScale="90000"/>
          </a:bodyPr>
          <a:lstStyle/>
          <a:p>
            <a:r>
              <a:rPr lang="en-US" sz="2700" dirty="0"/>
              <a:t>There are two types of breastfeeding messages </a:t>
            </a:r>
            <a:br>
              <a:rPr lang="en-US" dirty="0"/>
            </a:br>
            <a:r>
              <a:rPr lang="en-US" dirty="0"/>
              <a:t> </a:t>
            </a:r>
          </a:p>
        </p:txBody>
      </p:sp>
      <p:sp>
        <p:nvSpPr>
          <p:cNvPr id="14" name="Rectangle 13">
            <a:extLst>
              <a:ext uri="{FF2B5EF4-FFF2-40B4-BE49-F238E27FC236}">
                <a16:creationId xmlns:a16="http://schemas.microsoft.com/office/drawing/2014/main" id="{238E98C1-0DA0-49FB-8CBC-BA6A2450F1C2}"/>
              </a:ext>
            </a:extLst>
          </p:cNvPr>
          <p:cNvSpPr/>
          <p:nvPr/>
        </p:nvSpPr>
        <p:spPr>
          <a:xfrm>
            <a:off x="789473" y="1023604"/>
            <a:ext cx="4900324" cy="72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General public health messages</a:t>
            </a:r>
          </a:p>
        </p:txBody>
      </p:sp>
      <p:sp>
        <p:nvSpPr>
          <p:cNvPr id="17" name="Rectangle 16">
            <a:extLst>
              <a:ext uri="{FF2B5EF4-FFF2-40B4-BE49-F238E27FC236}">
                <a16:creationId xmlns:a16="http://schemas.microsoft.com/office/drawing/2014/main" id="{436FC05F-0C4B-42C4-ADE5-D5B423E5F2E6}"/>
              </a:ext>
            </a:extLst>
          </p:cNvPr>
          <p:cNvSpPr/>
          <p:nvPr/>
        </p:nvSpPr>
        <p:spPr>
          <a:xfrm>
            <a:off x="789473" y="1741584"/>
            <a:ext cx="4900324" cy="4187949"/>
          </a:xfrm>
          <a:prstGeom prst="rect">
            <a:avLst/>
          </a:prstGeom>
          <a:solidFill>
            <a:schemeClr val="bg2">
              <a:lumMod val="90000"/>
              <a:alpha val="50000"/>
            </a:schemeClr>
          </a:solidFill>
          <a:ln>
            <a:solidFill>
              <a:schemeClr val="accent1">
                <a:shade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Content Placeholder 3">
            <a:extLst>
              <a:ext uri="{FF2B5EF4-FFF2-40B4-BE49-F238E27FC236}">
                <a16:creationId xmlns:a16="http://schemas.microsoft.com/office/drawing/2014/main" id="{3B52C436-E7C2-4A3D-8DFD-8C01D56791AD}"/>
              </a:ext>
            </a:extLst>
          </p:cNvPr>
          <p:cNvSpPr txBox="1">
            <a:spLocks/>
          </p:cNvSpPr>
          <p:nvPr/>
        </p:nvSpPr>
        <p:spPr>
          <a:xfrm>
            <a:off x="995286" y="1965038"/>
            <a:ext cx="4342893" cy="335406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600" b="1" dirty="0"/>
              <a:t>Message:</a:t>
            </a:r>
          </a:p>
          <a:p>
            <a:r>
              <a:rPr lang="en-US" sz="1600" dirty="0"/>
              <a:t>As part of working in public health, we are asked to promote healthy behaviors for all of our families, including promoting human milk as healthy for babies and mothers.</a:t>
            </a:r>
          </a:p>
          <a:p>
            <a:endParaRPr lang="en-US" sz="1600" dirty="0"/>
          </a:p>
          <a:p>
            <a:pPr marL="0" indent="0">
              <a:buFont typeface="Wingdings 3" charset="2"/>
              <a:buNone/>
            </a:pPr>
            <a:r>
              <a:rPr lang="en-US" sz="1600" b="1" dirty="0"/>
              <a:t>Measure of success:</a:t>
            </a:r>
          </a:p>
          <a:p>
            <a:r>
              <a:rPr lang="en-US" sz="1600" dirty="0"/>
              <a:t>Percent initiating breastfeeding</a:t>
            </a:r>
          </a:p>
          <a:p>
            <a:r>
              <a:rPr lang="en-US" sz="1600" dirty="0"/>
              <a:t>Exclusive breastfeeding at 6 months</a:t>
            </a:r>
          </a:p>
          <a:p>
            <a:r>
              <a:rPr lang="en-US" sz="1600" dirty="0"/>
              <a:t>Babies breastfeeding to 1 year</a:t>
            </a:r>
          </a:p>
        </p:txBody>
      </p:sp>
      <p:sp>
        <p:nvSpPr>
          <p:cNvPr id="19" name="Rectangle 18">
            <a:extLst>
              <a:ext uri="{FF2B5EF4-FFF2-40B4-BE49-F238E27FC236}">
                <a16:creationId xmlns:a16="http://schemas.microsoft.com/office/drawing/2014/main" id="{142C2DE5-8FA1-467C-B7AF-2D10B9B49906}"/>
              </a:ext>
            </a:extLst>
          </p:cNvPr>
          <p:cNvSpPr/>
          <p:nvPr/>
        </p:nvSpPr>
        <p:spPr>
          <a:xfrm>
            <a:off x="6509526" y="1018855"/>
            <a:ext cx="4900324" cy="72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Specific for individual families</a:t>
            </a:r>
          </a:p>
        </p:txBody>
      </p:sp>
      <p:sp>
        <p:nvSpPr>
          <p:cNvPr id="21" name="Rectangle 20">
            <a:extLst>
              <a:ext uri="{FF2B5EF4-FFF2-40B4-BE49-F238E27FC236}">
                <a16:creationId xmlns:a16="http://schemas.microsoft.com/office/drawing/2014/main" id="{E1F7DFD3-398A-48B3-8C21-6A44D5E4C200}"/>
              </a:ext>
            </a:extLst>
          </p:cNvPr>
          <p:cNvSpPr/>
          <p:nvPr/>
        </p:nvSpPr>
        <p:spPr>
          <a:xfrm>
            <a:off x="6502203" y="1741584"/>
            <a:ext cx="4900324" cy="4922551"/>
          </a:xfrm>
          <a:prstGeom prst="rect">
            <a:avLst/>
          </a:prstGeom>
          <a:solidFill>
            <a:schemeClr val="bg2">
              <a:lumMod val="90000"/>
              <a:alpha val="50000"/>
            </a:schemeClr>
          </a:solidFill>
          <a:ln>
            <a:solidFill>
              <a:schemeClr val="accent1">
                <a:shade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Content Placeholder 5">
            <a:extLst>
              <a:ext uri="{FF2B5EF4-FFF2-40B4-BE49-F238E27FC236}">
                <a16:creationId xmlns:a16="http://schemas.microsoft.com/office/drawing/2014/main" id="{155F9518-69E7-4C50-A716-57F213BF5BBE}"/>
              </a:ext>
            </a:extLst>
          </p:cNvPr>
          <p:cNvSpPr txBox="1">
            <a:spLocks/>
          </p:cNvSpPr>
          <p:nvPr/>
        </p:nvSpPr>
        <p:spPr>
          <a:xfrm>
            <a:off x="6707237" y="2014938"/>
            <a:ext cx="4338674" cy="4552562"/>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600" b="1" dirty="0"/>
              <a:t>Message:</a:t>
            </a:r>
          </a:p>
          <a:p>
            <a:r>
              <a:rPr lang="en-US" sz="1600" dirty="0"/>
              <a:t>As WIC certifiers, we are asked to help individuals meet their healthy behavior goals, including their own goals about feeding their baby</a:t>
            </a:r>
          </a:p>
          <a:p>
            <a:r>
              <a:rPr lang="en-US" sz="1600" dirty="0"/>
              <a:t>We give individualized information so parents can make an informed decision</a:t>
            </a:r>
          </a:p>
          <a:p>
            <a:r>
              <a:rPr lang="en-US" sz="1600" dirty="0"/>
              <a:t>We give anticipatory guidance to help ensure success</a:t>
            </a:r>
          </a:p>
          <a:p>
            <a:endParaRPr lang="en-US" sz="1600" dirty="0"/>
          </a:p>
          <a:p>
            <a:pPr marL="0" indent="0">
              <a:buFont typeface="Wingdings 3" charset="2"/>
              <a:buNone/>
            </a:pPr>
            <a:r>
              <a:rPr lang="en-US" sz="1600" b="1" dirty="0"/>
              <a:t>Measure of success:</a:t>
            </a:r>
          </a:p>
          <a:p>
            <a:r>
              <a:rPr lang="en-US" sz="1600" dirty="0"/>
              <a:t>How will the parents measure success?</a:t>
            </a:r>
          </a:p>
          <a:p>
            <a:r>
              <a:rPr lang="en-US" sz="1600" dirty="0"/>
              <a:t>Did the parents meet their goal?</a:t>
            </a:r>
          </a:p>
          <a:p>
            <a:r>
              <a:rPr lang="en-US" sz="1600" dirty="0"/>
              <a:t>How are the parents feeling?</a:t>
            </a:r>
          </a:p>
          <a:p>
            <a:endParaRPr lang="en-US" dirty="0"/>
          </a:p>
        </p:txBody>
      </p:sp>
    </p:spTree>
    <p:custDataLst>
      <p:tags r:id="rId1"/>
    </p:custDataLst>
    <p:extLst>
      <p:ext uri="{BB962C8B-B14F-4D97-AF65-F5344CB8AC3E}">
        <p14:creationId xmlns:p14="http://schemas.microsoft.com/office/powerpoint/2010/main" val="1854098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3" name="Group 14">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3"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4" name="Group 28">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30"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5" name="Rectangle 42">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6"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57" name="Rectangle 46">
            <a:extLst>
              <a:ext uri="{FF2B5EF4-FFF2-40B4-BE49-F238E27FC236}">
                <a16:creationId xmlns:a16="http://schemas.microsoft.com/office/drawing/2014/main" id="{8BD30EA2-8070-48EC-BC41-2869CA1A9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FCE15B-1A06-4B2D-9CDE-153E726D425B}"/>
              </a:ext>
            </a:extLst>
          </p:cNvPr>
          <p:cNvSpPr>
            <a:spLocks noGrp="1"/>
          </p:cNvSpPr>
          <p:nvPr>
            <p:ph type="title"/>
          </p:nvPr>
        </p:nvSpPr>
        <p:spPr>
          <a:xfrm>
            <a:off x="533583" y="161711"/>
            <a:ext cx="3650279" cy="1259894"/>
          </a:xfrm>
        </p:spPr>
        <p:txBody>
          <a:bodyPr vert="horz" lIns="91440" tIns="45720" rIns="91440" bIns="45720" rtlCol="0" anchor="t">
            <a:normAutofit/>
          </a:bodyPr>
          <a:lstStyle/>
          <a:p>
            <a:r>
              <a:rPr lang="en-US" dirty="0"/>
              <a:t>Compassion </a:t>
            </a:r>
          </a:p>
        </p:txBody>
      </p:sp>
      <p:sp>
        <p:nvSpPr>
          <p:cNvPr id="58" name="Rectangle 48">
            <a:extLst>
              <a:ext uri="{FF2B5EF4-FFF2-40B4-BE49-F238E27FC236}">
                <a16:creationId xmlns:a16="http://schemas.microsoft.com/office/drawing/2014/main" id="{BF40D12C-3EB2-43EA-A6B2-81D132519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10" name="Content Placeholder 9" descr="A picture containing person, indoor, sitting, man&#10;&#10;Description automatically generated">
            <a:extLst>
              <a:ext uri="{FF2B5EF4-FFF2-40B4-BE49-F238E27FC236}">
                <a16:creationId xmlns:a16="http://schemas.microsoft.com/office/drawing/2014/main" id="{70DA5DD3-7355-4378-AEB9-C95E4D35D622}"/>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r="-2" b="-2"/>
          <a:stretch/>
        </p:blipFill>
        <p:spPr>
          <a:xfrm>
            <a:off x="4798171" y="-786"/>
            <a:ext cx="9962017" cy="7525366"/>
          </a:xfrm>
          <a:prstGeom prst="rect">
            <a:avLst/>
          </a:prstGeom>
        </p:spPr>
      </p:pic>
      <p:sp>
        <p:nvSpPr>
          <p:cNvPr id="59" name="Freeform 11">
            <a:extLst>
              <a:ext uri="{FF2B5EF4-FFF2-40B4-BE49-F238E27FC236}">
                <a16:creationId xmlns:a16="http://schemas.microsoft.com/office/drawing/2014/main" id="{A796071E-2EB3-4DB7-AC56-CCD969349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Content Placeholder 4">
            <a:extLst>
              <a:ext uri="{FF2B5EF4-FFF2-40B4-BE49-F238E27FC236}">
                <a16:creationId xmlns:a16="http://schemas.microsoft.com/office/drawing/2014/main" id="{417F0262-B23F-4F8E-BE44-EB5AAEB9B6D3}"/>
              </a:ext>
            </a:extLst>
          </p:cNvPr>
          <p:cNvGraphicFramePr>
            <a:graphicFrameLocks/>
          </p:cNvGraphicFramePr>
          <p:nvPr>
            <p:extLst>
              <p:ext uri="{D42A27DB-BD31-4B8C-83A1-F6EECF244321}">
                <p14:modId xmlns:p14="http://schemas.microsoft.com/office/powerpoint/2010/main" val="3510038396"/>
              </p:ext>
            </p:extLst>
          </p:nvPr>
        </p:nvGraphicFramePr>
        <p:xfrm>
          <a:off x="613519" y="970880"/>
          <a:ext cx="3779677" cy="47660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729732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89" name="Group 146">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8"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9"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90"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91"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92"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3"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94"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95"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96"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97"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98"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99"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00" name="Group 160">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62"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63"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1"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2"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3"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4"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5"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6"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7"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08"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09"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10"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11" name="Rectangle 174">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12" name="Freeform 11">
            <a:extLst>
              <a:ext uri="{FF2B5EF4-FFF2-40B4-BE49-F238E27FC236}">
                <a16:creationId xmlns:a16="http://schemas.microsoft.com/office/drawing/2014/main" id="{17BE9237-F367-4B09-A610-9AC21A432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313" name="Rectangle 178">
            <a:extLst>
              <a:ext uri="{FF2B5EF4-FFF2-40B4-BE49-F238E27FC236}">
                <a16:creationId xmlns:a16="http://schemas.microsoft.com/office/drawing/2014/main" id="{3419E28B-721B-4D0D-A1D3-78EAC5725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4A8E9-4FBA-4F3D-AB37-0485F4AF775D}"/>
              </a:ext>
            </a:extLst>
          </p:cNvPr>
          <p:cNvSpPr>
            <a:spLocks noGrp="1"/>
          </p:cNvSpPr>
          <p:nvPr>
            <p:ph type="title"/>
          </p:nvPr>
        </p:nvSpPr>
        <p:spPr>
          <a:xfrm>
            <a:off x="649223" y="645106"/>
            <a:ext cx="6881733" cy="1259894"/>
          </a:xfrm>
        </p:spPr>
        <p:txBody>
          <a:bodyPr vert="horz" lIns="91440" tIns="45720" rIns="91440" bIns="45720" rtlCol="0" anchor="t">
            <a:normAutofit/>
          </a:bodyPr>
          <a:lstStyle/>
          <a:p>
            <a:r>
              <a:rPr lang="en-US" sz="3200" dirty="0"/>
              <a:t>Give support without judgment </a:t>
            </a:r>
          </a:p>
        </p:txBody>
      </p:sp>
      <p:sp>
        <p:nvSpPr>
          <p:cNvPr id="314" name="Rectangle 180">
            <a:extLst>
              <a:ext uri="{FF2B5EF4-FFF2-40B4-BE49-F238E27FC236}">
                <a16:creationId xmlns:a16="http://schemas.microsoft.com/office/drawing/2014/main" id="{359E45B9-0D24-465E-84AD-FEDBA836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8A8876EF-F4B3-465C-B1DD-35B485072236}"/>
              </a:ext>
            </a:extLst>
          </p:cNvPr>
          <p:cNvSpPr>
            <a:spLocks noGrp="1"/>
          </p:cNvSpPr>
          <p:nvPr>
            <p:ph type="body" sz="half" idx="2"/>
          </p:nvPr>
        </p:nvSpPr>
        <p:spPr>
          <a:xfrm>
            <a:off x="670999" y="1637893"/>
            <a:ext cx="6297676" cy="5956300"/>
          </a:xfrm>
        </p:spPr>
        <p:txBody>
          <a:bodyPr vert="horz" lIns="91440" tIns="45720" rIns="91440" bIns="45720" rtlCol="0">
            <a:normAutofit/>
          </a:bodyPr>
          <a:lstStyle/>
          <a:p>
            <a:pPr>
              <a:lnSpc>
                <a:spcPct val="90000"/>
              </a:lnSpc>
              <a:buFont typeface="Wingdings 3" charset="2"/>
              <a:buChar char=""/>
            </a:pPr>
            <a:r>
              <a:rPr lang="en-US" sz="2000" dirty="0"/>
              <a:t>“For each family, there is a need to balance personal, social, family, and financial factors into all parenting and feeding decisions.”</a:t>
            </a:r>
          </a:p>
          <a:p>
            <a:pPr lvl="1">
              <a:lnSpc>
                <a:spcPct val="90000"/>
              </a:lnSpc>
              <a:buFont typeface="Wingdings 3" charset="2"/>
              <a:buChar char=""/>
            </a:pPr>
            <a:r>
              <a:rPr lang="en-US" dirty="0"/>
              <a:t>Joseph Lane Wilson, MD; </a:t>
            </a:r>
            <a:r>
              <a:rPr lang="en-US" dirty="0" err="1"/>
              <a:t>Bridgid</a:t>
            </a:r>
            <a:r>
              <a:rPr lang="en-US" dirty="0"/>
              <a:t> Hast Wilson, MD, PhD Department of Family Medicine, East Carolina University Brody School of Medicine, Greenville, NC. Is the "breast is best" mantra an oversimplification? Journal of Family Practice June 2018 vol 67 no 6. </a:t>
            </a:r>
          </a:p>
          <a:p>
            <a:pPr lvl="1">
              <a:lnSpc>
                <a:spcPct val="90000"/>
              </a:lnSpc>
              <a:buFont typeface="Wingdings 3" charset="2"/>
              <a:buChar char=""/>
            </a:pPr>
            <a:endParaRPr lang="en-US" sz="2000" dirty="0"/>
          </a:p>
          <a:p>
            <a:pPr>
              <a:lnSpc>
                <a:spcPct val="90000"/>
              </a:lnSpc>
              <a:buFont typeface="Wingdings 3" charset="2"/>
              <a:buChar char=""/>
            </a:pPr>
            <a:r>
              <a:rPr lang="en-US" sz="2000" dirty="0"/>
              <a:t>“Women need support, not just to breastfeed but to have real answers and to be able to talk through their experiences when it doesn’t work out.”</a:t>
            </a:r>
          </a:p>
          <a:p>
            <a:pPr lvl="1">
              <a:lnSpc>
                <a:spcPct val="90000"/>
              </a:lnSpc>
              <a:buFont typeface="Wingdings 3" charset="2"/>
              <a:buChar char=""/>
            </a:pPr>
            <a:r>
              <a:rPr lang="en-US" dirty="0"/>
              <a:t>Dr. Amy Brown (https://ihv.org.uk/news-and-views/voices/supporting-those-who-havent-been-able-to-breastfeed/)</a:t>
            </a:r>
          </a:p>
          <a:p>
            <a:pPr lvl="1">
              <a:lnSpc>
                <a:spcPct val="90000"/>
              </a:lnSpc>
              <a:buFont typeface="Wingdings 3" charset="2"/>
              <a:buChar char=""/>
            </a:pPr>
            <a:endParaRPr lang="en-US" dirty="0"/>
          </a:p>
          <a:p>
            <a:pPr>
              <a:lnSpc>
                <a:spcPct val="90000"/>
              </a:lnSpc>
              <a:buFont typeface="Wingdings 3" charset="2"/>
              <a:buChar char=""/>
            </a:pPr>
            <a:endParaRPr lang="en-US" dirty="0"/>
          </a:p>
        </p:txBody>
      </p:sp>
      <p:pic>
        <p:nvPicPr>
          <p:cNvPr id="6" name="Content Placeholder 5">
            <a:extLst>
              <a:ext uri="{FF2B5EF4-FFF2-40B4-BE49-F238E27FC236}">
                <a16:creationId xmlns:a16="http://schemas.microsoft.com/office/drawing/2014/main" id="{400B35B7-3388-4C1E-82CD-BA07D9324372}"/>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7343438" y="1692564"/>
            <a:ext cx="4439971" cy="3666899"/>
          </a:xfrm>
          <a:prstGeom prst="rect">
            <a:avLst/>
          </a:prstGeom>
        </p:spPr>
      </p:pic>
      <p:sp>
        <p:nvSpPr>
          <p:cNvPr id="315" name="Freeform 12">
            <a:extLst>
              <a:ext uri="{FF2B5EF4-FFF2-40B4-BE49-F238E27FC236}">
                <a16:creationId xmlns:a16="http://schemas.microsoft.com/office/drawing/2014/main" id="{1F36A2FB-17CD-4DA6-9D8A-BFD6ADF6A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7396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6"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3" name="Rectangle 82">
            <a:extLst>
              <a:ext uri="{FF2B5EF4-FFF2-40B4-BE49-F238E27FC236}">
                <a16:creationId xmlns:a16="http://schemas.microsoft.com/office/drawing/2014/main" id="{9A5F7260-25DB-4177-8FA0-EB8FD79ED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03EE6EF-E0BF-4990-BFB7-3C7FBF1B2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7540751"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3E9CEE7-E763-4641-8FAB-90607F4AE60D}"/>
              </a:ext>
            </a:extLst>
          </p:cNvPr>
          <p:cNvSpPr>
            <a:spLocks noGrp="1"/>
          </p:cNvSpPr>
          <p:nvPr>
            <p:ph type="title"/>
          </p:nvPr>
        </p:nvSpPr>
        <p:spPr>
          <a:xfrm>
            <a:off x="502391" y="1554517"/>
            <a:ext cx="6675215" cy="2235967"/>
          </a:xfrm>
        </p:spPr>
        <p:txBody>
          <a:bodyPr vert="horz" lIns="91440" tIns="45720" rIns="91440" bIns="45720" rtlCol="0" anchor="b">
            <a:normAutofit fontScale="90000"/>
          </a:bodyPr>
          <a:lstStyle/>
          <a:p>
            <a:r>
              <a:rPr lang="en-US" sz="2800" dirty="0">
                <a:solidFill>
                  <a:srgbClr val="FEFFFF"/>
                </a:solidFill>
              </a:rPr>
              <a:t>Supportive family, friends, health care providers and community are the key to helping parents if they face breastfeeding challenges.</a:t>
            </a:r>
            <a:br>
              <a:rPr lang="en-US" sz="2800" dirty="0">
                <a:solidFill>
                  <a:srgbClr val="FEFFFF"/>
                </a:solidFill>
              </a:rPr>
            </a:br>
            <a:br>
              <a:rPr lang="en-US" sz="2800" dirty="0">
                <a:solidFill>
                  <a:srgbClr val="FEFFFF"/>
                </a:solidFill>
              </a:rPr>
            </a:br>
            <a:r>
              <a:rPr lang="en-US" sz="2800" dirty="0">
                <a:solidFill>
                  <a:srgbClr val="FEFFFF"/>
                </a:solidFill>
              </a:rPr>
              <a:t>		</a:t>
            </a:r>
            <a:r>
              <a:rPr lang="en-US" sz="1400" dirty="0">
                <a:solidFill>
                  <a:srgbClr val="FEFFFF"/>
                </a:solidFill>
              </a:rPr>
              <a:t>Vanessa Simmons, CLEC</a:t>
            </a:r>
          </a:p>
        </p:txBody>
      </p:sp>
      <p:pic>
        <p:nvPicPr>
          <p:cNvPr id="5" name="Picture 4">
            <a:extLst>
              <a:ext uri="{FF2B5EF4-FFF2-40B4-BE49-F238E27FC236}">
                <a16:creationId xmlns:a16="http://schemas.microsoft.com/office/drawing/2014/main" id="{F7AF7540-7F49-4887-BAF5-B8B3E1B3CF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7540750" y="10"/>
            <a:ext cx="4651250" cy="6858776"/>
          </a:xfrm>
          <a:prstGeom prst="rect">
            <a:avLst/>
          </a:prstGeom>
        </p:spPr>
      </p:pic>
      <p:sp>
        <p:nvSpPr>
          <p:cNvPr id="87" name="Freeform 23">
            <a:extLst>
              <a:ext uri="{FF2B5EF4-FFF2-40B4-BE49-F238E27FC236}">
                <a16:creationId xmlns:a16="http://schemas.microsoft.com/office/drawing/2014/main" id="{9250C19D-8522-456E-B043-4B0C002CA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8404003" cy="857047"/>
          </a:xfrm>
          <a:custGeom>
            <a:avLst/>
            <a:gdLst>
              <a:gd name="connsiteX0" fmla="*/ 0 w 8404003"/>
              <a:gd name="connsiteY0" fmla="*/ 0 h 857047"/>
              <a:gd name="connsiteX1" fmla="*/ 797860 w 8404003"/>
              <a:gd name="connsiteY1" fmla="*/ 0 h 857047"/>
              <a:gd name="connsiteX2" fmla="*/ 2482050 w 8404003"/>
              <a:gd name="connsiteY2" fmla="*/ 0 h 857047"/>
              <a:gd name="connsiteX3" fmla="*/ 3003610 w 8404003"/>
              <a:gd name="connsiteY3" fmla="*/ 0 h 857047"/>
              <a:gd name="connsiteX4" fmla="*/ 3219959 w 8404003"/>
              <a:gd name="connsiteY4" fmla="*/ 0 h 857047"/>
              <a:gd name="connsiteX5" fmla="*/ 3311869 w 8404003"/>
              <a:gd name="connsiteY5" fmla="*/ 0 h 857047"/>
              <a:gd name="connsiteX6" fmla="*/ 3326218 w 8404003"/>
              <a:gd name="connsiteY6" fmla="*/ 0 h 857047"/>
              <a:gd name="connsiteX7" fmla="*/ 3426656 w 8404003"/>
              <a:gd name="connsiteY7" fmla="*/ 0 h 857047"/>
              <a:gd name="connsiteX8" fmla="*/ 3516436 w 8404003"/>
              <a:gd name="connsiteY8" fmla="*/ 0 h 857047"/>
              <a:gd name="connsiteX9" fmla="*/ 3601649 w 8404003"/>
              <a:gd name="connsiteY9" fmla="*/ 0 h 857047"/>
              <a:gd name="connsiteX10" fmla="*/ 3699274 w 8404003"/>
              <a:gd name="connsiteY10" fmla="*/ 0 h 857047"/>
              <a:gd name="connsiteX11" fmla="*/ 3718421 w 8404003"/>
              <a:gd name="connsiteY11" fmla="*/ 0 h 857047"/>
              <a:gd name="connsiteX12" fmla="*/ 3910939 w 8404003"/>
              <a:gd name="connsiteY12" fmla="*/ 0 h 857047"/>
              <a:gd name="connsiteX13" fmla="*/ 3927053 w 8404003"/>
              <a:gd name="connsiteY13" fmla="*/ 0 h 857047"/>
              <a:gd name="connsiteX14" fmla="*/ 4198137 w 8404003"/>
              <a:gd name="connsiteY14" fmla="*/ 0 h 857047"/>
              <a:gd name="connsiteX15" fmla="*/ 4230161 w 8404003"/>
              <a:gd name="connsiteY15" fmla="*/ 0 h 857047"/>
              <a:gd name="connsiteX16" fmla="*/ 4245215 w 8404003"/>
              <a:gd name="connsiteY16" fmla="*/ 0 h 857047"/>
              <a:gd name="connsiteX17" fmla="*/ 4350592 w 8404003"/>
              <a:gd name="connsiteY17" fmla="*/ 0 h 857047"/>
              <a:gd name="connsiteX18" fmla="*/ 4357296 w 8404003"/>
              <a:gd name="connsiteY18" fmla="*/ 0 h 857047"/>
              <a:gd name="connsiteX19" fmla="*/ 4404222 w 8404003"/>
              <a:gd name="connsiteY19" fmla="*/ 0 h 857047"/>
              <a:gd name="connsiteX20" fmla="*/ 4531592 w 8404003"/>
              <a:gd name="connsiteY20" fmla="*/ 0 h 857047"/>
              <a:gd name="connsiteX21" fmla="*/ 4598953 w 8404003"/>
              <a:gd name="connsiteY21" fmla="*/ 0 h 857047"/>
              <a:gd name="connsiteX22" fmla="*/ 4779630 w 8404003"/>
              <a:gd name="connsiteY22" fmla="*/ 0 h 857047"/>
              <a:gd name="connsiteX23" fmla="*/ 5132321 w 8404003"/>
              <a:gd name="connsiteY23" fmla="*/ 0 h 857047"/>
              <a:gd name="connsiteX24" fmla="*/ 5141543 w 8404003"/>
              <a:gd name="connsiteY24" fmla="*/ 0 h 857047"/>
              <a:gd name="connsiteX25" fmla="*/ 5188556 w 8404003"/>
              <a:gd name="connsiteY25" fmla="*/ 0 h 857047"/>
              <a:gd name="connsiteX26" fmla="*/ 5206100 w 8404003"/>
              <a:gd name="connsiteY26" fmla="*/ 0 h 857047"/>
              <a:gd name="connsiteX27" fmla="*/ 5722554 w 8404003"/>
              <a:gd name="connsiteY27" fmla="*/ 0 h 857047"/>
              <a:gd name="connsiteX28" fmla="*/ 5732230 w 8404003"/>
              <a:gd name="connsiteY28" fmla="*/ 0 h 857047"/>
              <a:gd name="connsiteX29" fmla="*/ 5798594 w 8404003"/>
              <a:gd name="connsiteY29" fmla="*/ 0 h 857047"/>
              <a:gd name="connsiteX30" fmla="*/ 5799962 w 8404003"/>
              <a:gd name="connsiteY30" fmla="*/ 0 h 857047"/>
              <a:gd name="connsiteX31" fmla="*/ 6338565 w 8404003"/>
              <a:gd name="connsiteY31" fmla="*/ 0 h 857047"/>
              <a:gd name="connsiteX32" fmla="*/ 6649966 w 8404003"/>
              <a:gd name="connsiteY32" fmla="*/ 0 h 857047"/>
              <a:gd name="connsiteX33" fmla="*/ 6730668 w 8404003"/>
              <a:gd name="connsiteY33" fmla="*/ 0 h 857047"/>
              <a:gd name="connsiteX34" fmla="*/ 7178721 w 8404003"/>
              <a:gd name="connsiteY34" fmla="*/ 0 h 857047"/>
              <a:gd name="connsiteX35" fmla="*/ 7277889 w 8404003"/>
              <a:gd name="connsiteY35" fmla="*/ 0 h 857047"/>
              <a:gd name="connsiteX36" fmla="*/ 7782893 w 8404003"/>
              <a:gd name="connsiteY36" fmla="*/ 0 h 857047"/>
              <a:gd name="connsiteX37" fmla="*/ 8006080 w 8404003"/>
              <a:gd name="connsiteY37" fmla="*/ 0 h 857047"/>
              <a:gd name="connsiteX38" fmla="*/ 8030270 w 8404003"/>
              <a:gd name="connsiteY38" fmla="*/ 10516 h 857047"/>
              <a:gd name="connsiteX39" fmla="*/ 8035108 w 8404003"/>
              <a:gd name="connsiteY39" fmla="*/ 15774 h 857047"/>
              <a:gd name="connsiteX40" fmla="*/ 8393118 w 8404003"/>
              <a:gd name="connsiteY40" fmla="*/ 404863 h 857047"/>
              <a:gd name="connsiteX41" fmla="*/ 8393118 w 8404003"/>
              <a:gd name="connsiteY41" fmla="*/ 452185 h 857047"/>
              <a:gd name="connsiteX42" fmla="*/ 8035108 w 8404003"/>
              <a:gd name="connsiteY42" fmla="*/ 841273 h 857047"/>
              <a:gd name="connsiteX43" fmla="*/ 8030270 w 8404003"/>
              <a:gd name="connsiteY43" fmla="*/ 846531 h 857047"/>
              <a:gd name="connsiteX44" fmla="*/ 8006080 w 8404003"/>
              <a:gd name="connsiteY44" fmla="*/ 857047 h 857047"/>
              <a:gd name="connsiteX45" fmla="*/ 7889742 w 8404003"/>
              <a:gd name="connsiteY45" fmla="*/ 857047 h 857047"/>
              <a:gd name="connsiteX46" fmla="*/ 7782893 w 8404003"/>
              <a:gd name="connsiteY46" fmla="*/ 857047 h 857047"/>
              <a:gd name="connsiteX47" fmla="*/ 7776190 w 8404003"/>
              <a:gd name="connsiteY47" fmla="*/ 857047 h 857047"/>
              <a:gd name="connsiteX48" fmla="*/ 7730315 w 8404003"/>
              <a:gd name="connsiteY48" fmla="*/ 857047 h 857047"/>
              <a:gd name="connsiteX49" fmla="*/ 7729264 w 8404003"/>
              <a:gd name="connsiteY49" fmla="*/ 857047 h 857047"/>
              <a:gd name="connsiteX50" fmla="*/ 7601893 w 8404003"/>
              <a:gd name="connsiteY50" fmla="*/ 857047 h 857047"/>
              <a:gd name="connsiteX51" fmla="*/ 7467477 w 8404003"/>
              <a:gd name="connsiteY51" fmla="*/ 857047 h 857047"/>
              <a:gd name="connsiteX52" fmla="*/ 7353856 w 8404003"/>
              <a:gd name="connsiteY52" fmla="*/ 857047 h 857047"/>
              <a:gd name="connsiteX53" fmla="*/ 7075374 w 8404003"/>
              <a:gd name="connsiteY53" fmla="*/ 857047 h 857047"/>
              <a:gd name="connsiteX54" fmla="*/ 6944929 w 8404003"/>
              <a:gd name="connsiteY54" fmla="*/ 857047 h 857047"/>
              <a:gd name="connsiteX55" fmla="*/ 6528153 w 8404003"/>
              <a:gd name="connsiteY55" fmla="*/ 857047 h 857047"/>
              <a:gd name="connsiteX56" fmla="*/ 6334891 w 8404003"/>
              <a:gd name="connsiteY56" fmla="*/ 857047 h 857047"/>
              <a:gd name="connsiteX57" fmla="*/ 5799962 w 8404003"/>
              <a:gd name="connsiteY57" fmla="*/ 857047 h 857047"/>
              <a:gd name="connsiteX58" fmla="*/ 5722554 w 8404003"/>
              <a:gd name="connsiteY58" fmla="*/ 857047 h 857047"/>
              <a:gd name="connsiteX59" fmla="*/ 5648775 w 8404003"/>
              <a:gd name="connsiteY59" fmla="*/ 857047 h 857047"/>
              <a:gd name="connsiteX60" fmla="*/ 5483520 w 8404003"/>
              <a:gd name="connsiteY60" fmla="*/ 857047 h 857047"/>
              <a:gd name="connsiteX61" fmla="*/ 5473550 w 8404003"/>
              <a:gd name="connsiteY61" fmla="*/ 857047 h 857047"/>
              <a:gd name="connsiteX62" fmla="*/ 5132321 w 8404003"/>
              <a:gd name="connsiteY62" fmla="*/ 857047 h 857047"/>
              <a:gd name="connsiteX63" fmla="*/ 5047108 w 8404003"/>
              <a:gd name="connsiteY63" fmla="*/ 857047 h 857047"/>
              <a:gd name="connsiteX64" fmla="*/ 4954764 w 8404003"/>
              <a:gd name="connsiteY64" fmla="*/ 857047 h 857047"/>
              <a:gd name="connsiteX65" fmla="*/ 4930335 w 8404003"/>
              <a:gd name="connsiteY65" fmla="*/ 857047 h 857047"/>
              <a:gd name="connsiteX66" fmla="*/ 4450619 w 8404003"/>
              <a:gd name="connsiteY66" fmla="*/ 857047 h 857047"/>
              <a:gd name="connsiteX67" fmla="*/ 4350592 w 8404003"/>
              <a:gd name="connsiteY67" fmla="*/ 857047 h 857047"/>
              <a:gd name="connsiteX68" fmla="*/ 4335538 w 8404003"/>
              <a:gd name="connsiteY68" fmla="*/ 857047 h 857047"/>
              <a:gd name="connsiteX69" fmla="*/ 4230161 w 8404003"/>
              <a:gd name="connsiteY69" fmla="*/ 857047 h 857047"/>
              <a:gd name="connsiteX70" fmla="*/ 4215812 w 8404003"/>
              <a:gd name="connsiteY70" fmla="*/ 857047 h 857047"/>
              <a:gd name="connsiteX71" fmla="*/ 4115374 w 8404003"/>
              <a:gd name="connsiteY71" fmla="*/ 857047 h 857047"/>
              <a:gd name="connsiteX72" fmla="*/ 4049804 w 8404003"/>
              <a:gd name="connsiteY72" fmla="*/ 857047 h 857047"/>
              <a:gd name="connsiteX73" fmla="*/ 3842757 w 8404003"/>
              <a:gd name="connsiteY73" fmla="*/ 857047 h 857047"/>
              <a:gd name="connsiteX74" fmla="*/ 3614977 w 8404003"/>
              <a:gd name="connsiteY74" fmla="*/ 857047 h 857047"/>
              <a:gd name="connsiteX75" fmla="*/ 3516436 w 8404003"/>
              <a:gd name="connsiteY75" fmla="*/ 857047 h 857047"/>
              <a:gd name="connsiteX76" fmla="*/ 3452333 w 8404003"/>
              <a:gd name="connsiteY76" fmla="*/ 857047 h 857047"/>
              <a:gd name="connsiteX77" fmla="*/ 3311869 w 8404003"/>
              <a:gd name="connsiteY77" fmla="*/ 857047 h 857047"/>
              <a:gd name="connsiteX78" fmla="*/ 3300088 w 8404003"/>
              <a:gd name="connsiteY78" fmla="*/ 857047 h 857047"/>
              <a:gd name="connsiteX79" fmla="*/ 3272588 w 8404003"/>
              <a:gd name="connsiteY79" fmla="*/ 857047 h 857047"/>
              <a:gd name="connsiteX80" fmla="*/ 3179295 w 8404003"/>
              <a:gd name="connsiteY80" fmla="*/ 857047 h 857047"/>
              <a:gd name="connsiteX81" fmla="*/ 3003610 w 8404003"/>
              <a:gd name="connsiteY81" fmla="*/ 857047 h 857047"/>
              <a:gd name="connsiteX82" fmla="*/ 2997618 w 8404003"/>
              <a:gd name="connsiteY82" fmla="*/ 857047 h 857047"/>
              <a:gd name="connsiteX83" fmla="*/ 797860 w 8404003"/>
              <a:gd name="connsiteY83" fmla="*/ 857047 h 857047"/>
              <a:gd name="connsiteX84" fmla="*/ 0 w 8404003"/>
              <a:gd name="connsiteY84" fmla="*/ 857047 h 857047"/>
              <a:gd name="connsiteX85" fmla="*/ 0 w 8404003"/>
              <a:gd name="connsiteY85"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404003" h="857047">
                <a:moveTo>
                  <a:pt x="0" y="0"/>
                </a:moveTo>
                <a:cubicBezTo>
                  <a:pt x="0" y="0"/>
                  <a:pt x="0" y="0"/>
                  <a:pt x="797860" y="0"/>
                </a:cubicBezTo>
                <a:cubicBezTo>
                  <a:pt x="797860" y="0"/>
                  <a:pt x="797860" y="0"/>
                  <a:pt x="2482050" y="0"/>
                </a:cubicBezTo>
                <a:lnTo>
                  <a:pt x="3003610" y="0"/>
                </a:lnTo>
                <a:cubicBezTo>
                  <a:pt x="3003610" y="0"/>
                  <a:pt x="3003610" y="0"/>
                  <a:pt x="3219959" y="0"/>
                </a:cubicBezTo>
                <a:lnTo>
                  <a:pt x="3311869" y="0"/>
                </a:lnTo>
                <a:lnTo>
                  <a:pt x="3326218" y="0"/>
                </a:lnTo>
                <a:lnTo>
                  <a:pt x="3426656" y="0"/>
                </a:lnTo>
                <a:lnTo>
                  <a:pt x="3516436" y="0"/>
                </a:lnTo>
                <a:cubicBezTo>
                  <a:pt x="3516436" y="0"/>
                  <a:pt x="3516436" y="0"/>
                  <a:pt x="3601649" y="0"/>
                </a:cubicBezTo>
                <a:lnTo>
                  <a:pt x="3699274" y="0"/>
                </a:lnTo>
                <a:lnTo>
                  <a:pt x="3718421" y="0"/>
                </a:lnTo>
                <a:cubicBezTo>
                  <a:pt x="3768918" y="0"/>
                  <a:pt x="3832038" y="0"/>
                  <a:pt x="3910939" y="0"/>
                </a:cubicBezTo>
                <a:lnTo>
                  <a:pt x="3927053" y="0"/>
                </a:lnTo>
                <a:lnTo>
                  <a:pt x="4198137" y="0"/>
                </a:lnTo>
                <a:lnTo>
                  <a:pt x="4230161" y="0"/>
                </a:lnTo>
                <a:lnTo>
                  <a:pt x="4245215" y="0"/>
                </a:lnTo>
                <a:lnTo>
                  <a:pt x="4350592" y="0"/>
                </a:lnTo>
                <a:lnTo>
                  <a:pt x="4357296" y="0"/>
                </a:lnTo>
                <a:lnTo>
                  <a:pt x="4404222" y="0"/>
                </a:lnTo>
                <a:lnTo>
                  <a:pt x="4531592" y="0"/>
                </a:lnTo>
                <a:lnTo>
                  <a:pt x="4598953" y="0"/>
                </a:lnTo>
                <a:lnTo>
                  <a:pt x="4779630" y="0"/>
                </a:lnTo>
                <a:lnTo>
                  <a:pt x="5132321" y="0"/>
                </a:lnTo>
                <a:cubicBezTo>
                  <a:pt x="5132321" y="0"/>
                  <a:pt x="5132321" y="0"/>
                  <a:pt x="5141543" y="0"/>
                </a:cubicBezTo>
                <a:lnTo>
                  <a:pt x="5188556" y="0"/>
                </a:lnTo>
                <a:lnTo>
                  <a:pt x="5206100" y="0"/>
                </a:lnTo>
                <a:cubicBezTo>
                  <a:pt x="5279879" y="0"/>
                  <a:pt x="5427438" y="0"/>
                  <a:pt x="5722554" y="0"/>
                </a:cubicBezTo>
                <a:cubicBezTo>
                  <a:pt x="5722554" y="0"/>
                  <a:pt x="5722554" y="0"/>
                  <a:pt x="5732230" y="0"/>
                </a:cubicBezTo>
                <a:lnTo>
                  <a:pt x="5798594" y="0"/>
                </a:lnTo>
                <a:lnTo>
                  <a:pt x="5799962" y="0"/>
                </a:lnTo>
                <a:cubicBezTo>
                  <a:pt x="5799962" y="0"/>
                  <a:pt x="5799962" y="0"/>
                  <a:pt x="6338565" y="0"/>
                </a:cubicBezTo>
                <a:lnTo>
                  <a:pt x="6649966" y="0"/>
                </a:lnTo>
                <a:lnTo>
                  <a:pt x="6730668" y="0"/>
                </a:lnTo>
                <a:lnTo>
                  <a:pt x="7178721" y="0"/>
                </a:lnTo>
                <a:lnTo>
                  <a:pt x="7277889" y="0"/>
                </a:lnTo>
                <a:lnTo>
                  <a:pt x="7782893" y="0"/>
                </a:lnTo>
                <a:lnTo>
                  <a:pt x="8006080" y="0"/>
                </a:lnTo>
                <a:cubicBezTo>
                  <a:pt x="8015756" y="0"/>
                  <a:pt x="8025432" y="5258"/>
                  <a:pt x="8030270" y="10516"/>
                </a:cubicBezTo>
                <a:cubicBezTo>
                  <a:pt x="8030270" y="10516"/>
                  <a:pt x="8035108" y="10516"/>
                  <a:pt x="8035108" y="15774"/>
                </a:cubicBezTo>
                <a:cubicBezTo>
                  <a:pt x="8035108" y="15774"/>
                  <a:pt x="8035108" y="15774"/>
                  <a:pt x="8393118" y="404863"/>
                </a:cubicBezTo>
                <a:cubicBezTo>
                  <a:pt x="8407632" y="415379"/>
                  <a:pt x="8407632" y="436411"/>
                  <a:pt x="8393118" y="452185"/>
                </a:cubicBezTo>
                <a:cubicBezTo>
                  <a:pt x="8393118" y="452185"/>
                  <a:pt x="8393118" y="452185"/>
                  <a:pt x="8035108" y="841273"/>
                </a:cubicBezTo>
                <a:cubicBezTo>
                  <a:pt x="8035108" y="841273"/>
                  <a:pt x="8030270" y="841273"/>
                  <a:pt x="8030270" y="846531"/>
                </a:cubicBezTo>
                <a:cubicBezTo>
                  <a:pt x="8025432" y="851789"/>
                  <a:pt x="8015756" y="857047"/>
                  <a:pt x="8006080" y="857047"/>
                </a:cubicBezTo>
                <a:cubicBezTo>
                  <a:pt x="8006080" y="857047"/>
                  <a:pt x="8006080" y="857047"/>
                  <a:pt x="7889742" y="857047"/>
                </a:cubicBezTo>
                <a:lnTo>
                  <a:pt x="7782893" y="857047"/>
                </a:lnTo>
                <a:lnTo>
                  <a:pt x="7776190" y="857047"/>
                </a:lnTo>
                <a:lnTo>
                  <a:pt x="7730315" y="857047"/>
                </a:lnTo>
                <a:lnTo>
                  <a:pt x="7729264" y="857047"/>
                </a:lnTo>
                <a:lnTo>
                  <a:pt x="7601893" y="857047"/>
                </a:lnTo>
                <a:lnTo>
                  <a:pt x="7467477" y="857047"/>
                </a:lnTo>
                <a:lnTo>
                  <a:pt x="7353856" y="857047"/>
                </a:lnTo>
                <a:lnTo>
                  <a:pt x="7075374" y="857047"/>
                </a:lnTo>
                <a:lnTo>
                  <a:pt x="6944929" y="857047"/>
                </a:lnTo>
                <a:lnTo>
                  <a:pt x="6528153" y="857047"/>
                </a:lnTo>
                <a:lnTo>
                  <a:pt x="6334891" y="857047"/>
                </a:lnTo>
                <a:lnTo>
                  <a:pt x="5799962" y="857047"/>
                </a:lnTo>
                <a:cubicBezTo>
                  <a:pt x="5799962" y="857047"/>
                  <a:pt x="5799962" y="857047"/>
                  <a:pt x="5722554" y="857047"/>
                </a:cubicBezTo>
                <a:cubicBezTo>
                  <a:pt x="5722554" y="857047"/>
                  <a:pt x="5722554" y="857047"/>
                  <a:pt x="5648775" y="857047"/>
                </a:cubicBezTo>
                <a:lnTo>
                  <a:pt x="5483520" y="857047"/>
                </a:lnTo>
                <a:lnTo>
                  <a:pt x="5473550" y="857047"/>
                </a:lnTo>
                <a:cubicBezTo>
                  <a:pt x="5390548" y="857047"/>
                  <a:pt x="5279879" y="857047"/>
                  <a:pt x="5132321" y="857047"/>
                </a:cubicBezTo>
                <a:cubicBezTo>
                  <a:pt x="5132321" y="857047"/>
                  <a:pt x="5132321" y="857047"/>
                  <a:pt x="5047108" y="857047"/>
                </a:cubicBezTo>
                <a:lnTo>
                  <a:pt x="4954764" y="857047"/>
                </a:lnTo>
                <a:lnTo>
                  <a:pt x="4930335" y="857047"/>
                </a:lnTo>
                <a:cubicBezTo>
                  <a:pt x="4829342" y="857047"/>
                  <a:pt x="4677853" y="857047"/>
                  <a:pt x="4450619" y="857047"/>
                </a:cubicBezTo>
                <a:lnTo>
                  <a:pt x="4350592" y="857047"/>
                </a:lnTo>
                <a:lnTo>
                  <a:pt x="4335538" y="857047"/>
                </a:lnTo>
                <a:lnTo>
                  <a:pt x="4230161" y="857047"/>
                </a:lnTo>
                <a:lnTo>
                  <a:pt x="4215812" y="857047"/>
                </a:lnTo>
                <a:lnTo>
                  <a:pt x="4115374" y="857047"/>
                </a:lnTo>
                <a:lnTo>
                  <a:pt x="4049804" y="857047"/>
                </a:lnTo>
                <a:lnTo>
                  <a:pt x="3842757" y="857047"/>
                </a:lnTo>
                <a:lnTo>
                  <a:pt x="3614977" y="857047"/>
                </a:lnTo>
                <a:lnTo>
                  <a:pt x="3516436" y="857047"/>
                </a:lnTo>
                <a:cubicBezTo>
                  <a:pt x="3516436" y="857047"/>
                  <a:pt x="3516436" y="857047"/>
                  <a:pt x="3452333" y="857047"/>
                </a:cubicBezTo>
                <a:lnTo>
                  <a:pt x="3311869" y="857047"/>
                </a:lnTo>
                <a:lnTo>
                  <a:pt x="3300088" y="857047"/>
                </a:lnTo>
                <a:lnTo>
                  <a:pt x="3272588" y="857047"/>
                </a:lnTo>
                <a:lnTo>
                  <a:pt x="3179295" y="857047"/>
                </a:lnTo>
                <a:lnTo>
                  <a:pt x="3003610" y="857047"/>
                </a:lnTo>
                <a:lnTo>
                  <a:pt x="2997618" y="857047"/>
                </a:lnTo>
                <a:cubicBezTo>
                  <a:pt x="2683367" y="857047"/>
                  <a:pt x="2054864" y="857047"/>
                  <a:pt x="797860" y="857047"/>
                </a:cubicBezTo>
                <a:cubicBezTo>
                  <a:pt x="797860" y="857047"/>
                  <a:pt x="797860"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Content Placeholder 2">
            <a:extLst>
              <a:ext uri="{FF2B5EF4-FFF2-40B4-BE49-F238E27FC236}">
                <a16:creationId xmlns:a16="http://schemas.microsoft.com/office/drawing/2014/main" id="{20D41FA8-403A-4B9C-B8C5-56EF2A11FD22}"/>
              </a:ext>
            </a:extLst>
          </p:cNvPr>
          <p:cNvSpPr>
            <a:spLocks noGrp="1"/>
          </p:cNvSpPr>
          <p:nvPr>
            <p:ph idx="1"/>
          </p:nvPr>
        </p:nvSpPr>
        <p:spPr>
          <a:xfrm>
            <a:off x="540278" y="5189400"/>
            <a:ext cx="6692953" cy="544260"/>
          </a:xfrm>
        </p:spPr>
        <p:txBody>
          <a:bodyPr vert="horz" lIns="91440" tIns="45720" rIns="91440" bIns="45720" rtlCol="0" anchor="ctr">
            <a:normAutofit/>
          </a:bodyPr>
          <a:lstStyle/>
          <a:p>
            <a:pPr marL="0" indent="0">
              <a:lnSpc>
                <a:spcPct val="90000"/>
              </a:lnSpc>
              <a:buNone/>
            </a:pPr>
            <a:br>
              <a:rPr lang="en-US" sz="1600">
                <a:solidFill>
                  <a:srgbClr val="FEFFFF"/>
                </a:solidFill>
              </a:rPr>
            </a:br>
            <a:endParaRPr lang="en-US" sz="1600">
              <a:solidFill>
                <a:srgbClr val="FEFFFF"/>
              </a:solidFill>
            </a:endParaRPr>
          </a:p>
        </p:txBody>
      </p:sp>
    </p:spTree>
    <p:custDataLst>
      <p:tags r:id="rId1"/>
    </p:custDataLst>
    <p:extLst>
      <p:ext uri="{BB962C8B-B14F-4D97-AF65-F5344CB8AC3E}">
        <p14:creationId xmlns:p14="http://schemas.microsoft.com/office/powerpoint/2010/main" val="2230362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1"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2"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3"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4"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5"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6"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7"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8"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9"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0"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1"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2"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4" name="Group 93">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95"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6"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7"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8"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9"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0"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1"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2"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3"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4"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5"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6"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8" name="Rectangle 107">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0"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9D59208C-6925-4191-96E6-AB43423E8D54}"/>
              </a:ext>
            </a:extLst>
          </p:cNvPr>
          <p:cNvSpPr>
            <a:spLocks noGrp="1"/>
          </p:cNvSpPr>
          <p:nvPr>
            <p:ph type="title"/>
          </p:nvPr>
        </p:nvSpPr>
        <p:spPr>
          <a:xfrm>
            <a:off x="1712260" y="726897"/>
            <a:ext cx="4137059" cy="1280890"/>
          </a:xfrm>
        </p:spPr>
        <p:txBody>
          <a:bodyPr vert="horz" lIns="91440" tIns="45720" rIns="91440" bIns="45720" rtlCol="0" anchor="t">
            <a:normAutofit/>
          </a:bodyPr>
          <a:lstStyle/>
          <a:p>
            <a:r>
              <a:rPr lang="en-US" sz="3200" dirty="0"/>
              <a:t> Listening</a:t>
            </a:r>
          </a:p>
        </p:txBody>
      </p:sp>
      <p:pic>
        <p:nvPicPr>
          <p:cNvPr id="6" name="Content Placeholder 5">
            <a:extLst>
              <a:ext uri="{FF2B5EF4-FFF2-40B4-BE49-F238E27FC236}">
                <a16:creationId xmlns:a16="http://schemas.microsoft.com/office/drawing/2014/main" id="{BA8970CB-AE3E-44FF-BECD-02C4F3C3EB1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a:off x="1101649" y="1941724"/>
            <a:ext cx="5451627" cy="3639524"/>
          </a:xfrm>
          <a:prstGeom prst="rect">
            <a:avLst/>
          </a:prstGeom>
          <a:ln w="38100">
            <a:solidFill>
              <a:schemeClr val="bg2">
                <a:lumMod val="25000"/>
              </a:schemeClr>
            </a:solidFill>
          </a:ln>
        </p:spPr>
      </p:pic>
      <p:sp>
        <p:nvSpPr>
          <p:cNvPr id="93" name="Rectangle: Rounded Corners 92">
            <a:extLst>
              <a:ext uri="{FF2B5EF4-FFF2-40B4-BE49-F238E27FC236}">
                <a16:creationId xmlns:a16="http://schemas.microsoft.com/office/drawing/2014/main" id="{82DBD694-32AA-4FF7-95AB-E197FB608C94}"/>
              </a:ext>
            </a:extLst>
          </p:cNvPr>
          <p:cNvSpPr/>
          <p:nvPr/>
        </p:nvSpPr>
        <p:spPr>
          <a:xfrm>
            <a:off x="6990851" y="2079461"/>
            <a:ext cx="4650858" cy="341099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dirty="0"/>
          </a:p>
          <a:p>
            <a:pPr algn="ctr"/>
            <a:endParaRPr lang="en-US" sz="2000" dirty="0"/>
          </a:p>
          <a:p>
            <a:pPr algn="ctr"/>
            <a:endParaRPr lang="en-US" sz="2000" dirty="0"/>
          </a:p>
          <a:p>
            <a:pPr algn="ctr"/>
            <a:r>
              <a:rPr lang="en-US" sz="2000" dirty="0"/>
              <a:t>THINK ABOUT </a:t>
            </a:r>
          </a:p>
          <a:p>
            <a:pPr algn="ctr"/>
            <a:endParaRPr lang="en-US" sz="2000" dirty="0"/>
          </a:p>
          <a:p>
            <a:pPr algn="ctr"/>
            <a:endParaRPr lang="en-US" sz="2000" dirty="0"/>
          </a:p>
          <a:p>
            <a:r>
              <a:rPr lang="en-US" sz="2000" dirty="0"/>
              <a:t>Reflect on why listening skills are important when working with breastfeeding parents. </a:t>
            </a:r>
          </a:p>
          <a:p>
            <a:endParaRPr lang="en-US" sz="2000" dirty="0"/>
          </a:p>
          <a:p>
            <a:r>
              <a:rPr lang="en-US" sz="2000" dirty="0"/>
              <a:t>What might you learn by listening? </a:t>
            </a:r>
          </a:p>
          <a:p>
            <a:endParaRPr lang="en-US" sz="2000" dirty="0"/>
          </a:p>
          <a:p>
            <a:endParaRPr lang="en-US" sz="2000" dirty="0"/>
          </a:p>
          <a:p>
            <a:endParaRPr lang="en-US" sz="2000" dirty="0"/>
          </a:p>
          <a:p>
            <a:pPr algn="ctr"/>
            <a:endParaRPr lang="en-US" sz="2000" dirty="0"/>
          </a:p>
          <a:p>
            <a:pPr algn="ctr"/>
            <a:endParaRPr lang="en-US" dirty="0"/>
          </a:p>
        </p:txBody>
      </p:sp>
      <p:pic>
        <p:nvPicPr>
          <p:cNvPr id="107" name="Graphic 106" descr="Thought bubble">
            <a:extLst>
              <a:ext uri="{FF2B5EF4-FFF2-40B4-BE49-F238E27FC236}">
                <a16:creationId xmlns:a16="http://schemas.microsoft.com/office/drawing/2014/main" id="{53AE3FE6-F15C-4A1A-AE9A-B7052B0B8A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6900" y="2076340"/>
            <a:ext cx="914400" cy="914400"/>
          </a:xfrm>
          <a:prstGeom prst="rect">
            <a:avLst/>
          </a:prstGeom>
        </p:spPr>
      </p:pic>
    </p:spTree>
    <p:custDataLst>
      <p:tags r:id="rId1"/>
    </p:custDataLst>
    <p:extLst>
      <p:ext uri="{BB962C8B-B14F-4D97-AF65-F5344CB8AC3E}">
        <p14:creationId xmlns:p14="http://schemas.microsoft.com/office/powerpoint/2010/main" val="2774168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17BE9237-F367-4B09-A610-9AC21A432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0A696357-B315-4D9E-BB00-C5180F54B0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72F6C6C-999D-43D5-AC07-AF3425144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5">
            <a:extLst>
              <a:ext uri="{FF2B5EF4-FFF2-40B4-BE49-F238E27FC236}">
                <a16:creationId xmlns:a16="http://schemas.microsoft.com/office/drawing/2014/main" id="{EC04F56B-9315-467D-9EEF-52DE7F0B5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3A0BD9A-2F1E-407C-AB09-E0260756FAAA}"/>
              </a:ext>
            </a:extLst>
          </p:cNvPr>
          <p:cNvSpPr>
            <a:spLocks noGrp="1"/>
          </p:cNvSpPr>
          <p:nvPr>
            <p:ph type="title"/>
          </p:nvPr>
        </p:nvSpPr>
        <p:spPr>
          <a:xfrm>
            <a:off x="541867" y="787400"/>
            <a:ext cx="7145866" cy="778933"/>
          </a:xfrm>
        </p:spPr>
        <p:txBody>
          <a:bodyPr vert="horz" lIns="91440" tIns="45720" rIns="91440" bIns="45720" rtlCol="0" anchor="ctr">
            <a:normAutofit/>
          </a:bodyPr>
          <a:lstStyle/>
          <a:p>
            <a:r>
              <a:rPr lang="en-US" sz="3200">
                <a:solidFill>
                  <a:srgbClr val="FEFFFF"/>
                </a:solidFill>
              </a:rPr>
              <a:t>Case study #1</a:t>
            </a:r>
          </a:p>
        </p:txBody>
      </p:sp>
      <p:sp>
        <p:nvSpPr>
          <p:cNvPr id="3" name="Content Placeholder 2">
            <a:extLst>
              <a:ext uri="{FF2B5EF4-FFF2-40B4-BE49-F238E27FC236}">
                <a16:creationId xmlns:a16="http://schemas.microsoft.com/office/drawing/2014/main" id="{22257DCF-7C97-43B8-A8F2-4711696DED59}"/>
              </a:ext>
            </a:extLst>
          </p:cNvPr>
          <p:cNvSpPr>
            <a:spLocks noGrp="1"/>
          </p:cNvSpPr>
          <p:nvPr>
            <p:ph sz="half" idx="1"/>
          </p:nvPr>
        </p:nvSpPr>
        <p:spPr>
          <a:xfrm>
            <a:off x="541866" y="2032000"/>
            <a:ext cx="5765751" cy="3879222"/>
          </a:xfrm>
        </p:spPr>
        <p:txBody>
          <a:bodyPr vert="horz" lIns="91440" tIns="45720" rIns="91440" bIns="45720" rtlCol="0">
            <a:normAutofit/>
          </a:bodyPr>
          <a:lstStyle/>
          <a:p>
            <a:r>
              <a:rPr lang="en-US" dirty="0">
                <a:solidFill>
                  <a:srgbClr val="FEFFFF"/>
                </a:solidFill>
              </a:rPr>
              <a:t>You are working with a new mom who is breastfeeding, and she tells you that her family wants her to ask WIC for formula because a chubby baby is a healthy baby. </a:t>
            </a:r>
          </a:p>
          <a:p>
            <a:endParaRPr lang="en-US" dirty="0">
              <a:solidFill>
                <a:srgbClr val="FEFFFF"/>
              </a:solidFill>
            </a:endParaRPr>
          </a:p>
          <a:p>
            <a:r>
              <a:rPr lang="en-US" dirty="0">
                <a:solidFill>
                  <a:srgbClr val="FEFFFF"/>
                </a:solidFill>
              </a:rPr>
              <a:t>For your own use, list 3 open-ended questions you might ask her.</a:t>
            </a:r>
          </a:p>
          <a:p>
            <a:endParaRPr lang="en-US" dirty="0">
              <a:solidFill>
                <a:srgbClr val="FEFFFF"/>
              </a:solidFill>
            </a:endParaRPr>
          </a:p>
        </p:txBody>
      </p:sp>
    </p:spTree>
    <p:custDataLst>
      <p:tags r:id="rId1"/>
    </p:custDataLst>
    <p:extLst>
      <p:ext uri="{BB962C8B-B14F-4D97-AF65-F5344CB8AC3E}">
        <p14:creationId xmlns:p14="http://schemas.microsoft.com/office/powerpoint/2010/main" val="1921044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17BE9237-F367-4B09-A610-9AC21A432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0A696357-B315-4D9E-BB00-C5180F54B0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72F6C6C-999D-43D5-AC07-AF3425144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5">
            <a:extLst>
              <a:ext uri="{FF2B5EF4-FFF2-40B4-BE49-F238E27FC236}">
                <a16:creationId xmlns:a16="http://schemas.microsoft.com/office/drawing/2014/main" id="{EC04F56B-9315-467D-9EEF-52DE7F0B5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3A0BD9A-2F1E-407C-AB09-E0260756FAAA}"/>
              </a:ext>
            </a:extLst>
          </p:cNvPr>
          <p:cNvSpPr>
            <a:spLocks noGrp="1"/>
          </p:cNvSpPr>
          <p:nvPr>
            <p:ph type="title"/>
          </p:nvPr>
        </p:nvSpPr>
        <p:spPr>
          <a:xfrm>
            <a:off x="541866" y="787400"/>
            <a:ext cx="8204969" cy="778933"/>
          </a:xfrm>
        </p:spPr>
        <p:txBody>
          <a:bodyPr vert="horz" lIns="91440" tIns="45720" rIns="91440" bIns="45720" rtlCol="0" anchor="ctr">
            <a:normAutofit/>
          </a:bodyPr>
          <a:lstStyle/>
          <a:p>
            <a:r>
              <a:rPr lang="en-US" sz="3200" dirty="0">
                <a:solidFill>
                  <a:srgbClr val="FEFFFF"/>
                </a:solidFill>
              </a:rPr>
              <a:t>Case study #1 – Answer</a:t>
            </a:r>
          </a:p>
        </p:txBody>
      </p:sp>
      <p:sp>
        <p:nvSpPr>
          <p:cNvPr id="3" name="Content Placeholder 2">
            <a:extLst>
              <a:ext uri="{FF2B5EF4-FFF2-40B4-BE49-F238E27FC236}">
                <a16:creationId xmlns:a16="http://schemas.microsoft.com/office/drawing/2014/main" id="{22257DCF-7C97-43B8-A8F2-4711696DED59}"/>
              </a:ext>
            </a:extLst>
          </p:cNvPr>
          <p:cNvSpPr>
            <a:spLocks noGrp="1"/>
          </p:cNvSpPr>
          <p:nvPr>
            <p:ph sz="half" idx="1"/>
          </p:nvPr>
        </p:nvSpPr>
        <p:spPr>
          <a:xfrm>
            <a:off x="541866" y="2031999"/>
            <a:ext cx="5765751" cy="4220069"/>
          </a:xfrm>
        </p:spPr>
        <p:txBody>
          <a:bodyPr vert="horz" lIns="91440" tIns="45720" rIns="91440" bIns="45720" rtlCol="0">
            <a:normAutofit fontScale="92500" lnSpcReduction="20000"/>
          </a:bodyPr>
          <a:lstStyle/>
          <a:p>
            <a:pPr>
              <a:lnSpc>
                <a:spcPct val="120000"/>
              </a:lnSpc>
            </a:pPr>
            <a:r>
              <a:rPr lang="en-US" dirty="0">
                <a:solidFill>
                  <a:srgbClr val="FEFFFF"/>
                </a:solidFill>
              </a:rPr>
              <a:t>You are working with a new mom who is breastfeeding, and she tells you that her family wants her to ask WIC for formula because a chubby baby is a healthy baby. </a:t>
            </a:r>
          </a:p>
          <a:p>
            <a:pPr>
              <a:lnSpc>
                <a:spcPct val="120000"/>
              </a:lnSpc>
            </a:pPr>
            <a:endParaRPr lang="en-US" dirty="0">
              <a:solidFill>
                <a:srgbClr val="FEFFFF"/>
              </a:solidFill>
            </a:endParaRPr>
          </a:p>
          <a:p>
            <a:pPr>
              <a:lnSpc>
                <a:spcPct val="120000"/>
              </a:lnSpc>
            </a:pPr>
            <a:r>
              <a:rPr lang="en-US" dirty="0">
                <a:solidFill>
                  <a:srgbClr val="FEFFFF"/>
                </a:solidFill>
              </a:rPr>
              <a:t>For your own use, list 3 open-ended questions you might ask her.</a:t>
            </a:r>
          </a:p>
          <a:p>
            <a:endParaRPr lang="en-US" dirty="0">
              <a:solidFill>
                <a:srgbClr val="FEFFFF"/>
              </a:solidFill>
            </a:endParaRPr>
          </a:p>
        </p:txBody>
      </p:sp>
      <p:sp>
        <p:nvSpPr>
          <p:cNvPr id="4" name="Content Placeholder 3">
            <a:extLst>
              <a:ext uri="{FF2B5EF4-FFF2-40B4-BE49-F238E27FC236}">
                <a16:creationId xmlns:a16="http://schemas.microsoft.com/office/drawing/2014/main" id="{02B2D624-70D2-43CE-8791-D4C5A830CC16}"/>
              </a:ext>
            </a:extLst>
          </p:cNvPr>
          <p:cNvSpPr>
            <a:spLocks noGrp="1"/>
          </p:cNvSpPr>
          <p:nvPr>
            <p:ph sz="half" idx="2"/>
          </p:nvPr>
        </p:nvSpPr>
        <p:spPr>
          <a:xfrm>
            <a:off x="8734108" y="1801393"/>
            <a:ext cx="2936341" cy="4770207"/>
          </a:xfrm>
        </p:spPr>
        <p:txBody>
          <a:bodyPr>
            <a:normAutofit fontScale="92500" lnSpcReduction="20000"/>
          </a:bodyPr>
          <a:lstStyle/>
          <a:p>
            <a:r>
              <a:rPr lang="en-US" dirty="0"/>
              <a:t>How do you feel about how your baby is growing?</a:t>
            </a:r>
          </a:p>
          <a:p>
            <a:r>
              <a:rPr lang="en-US" dirty="0"/>
              <a:t>How is your baby doing?</a:t>
            </a:r>
          </a:p>
          <a:p>
            <a:r>
              <a:rPr lang="en-US" dirty="0"/>
              <a:t>Tell me more about your plans for feeding your baby?</a:t>
            </a:r>
          </a:p>
          <a:p>
            <a:r>
              <a:rPr lang="en-US" dirty="0"/>
              <a:t>What are your breastfeeding goals?</a:t>
            </a:r>
          </a:p>
          <a:p>
            <a:r>
              <a:rPr lang="en-US" dirty="0"/>
              <a:t>Who gives you support for breastfeeding?</a:t>
            </a:r>
          </a:p>
          <a:p>
            <a:r>
              <a:rPr lang="en-US" dirty="0"/>
              <a:t>How would you like your family to support you?</a:t>
            </a:r>
          </a:p>
          <a:p>
            <a:r>
              <a:rPr lang="en-US" dirty="0"/>
              <a:t>How do you feel about using formula?</a:t>
            </a:r>
          </a:p>
        </p:txBody>
      </p:sp>
    </p:spTree>
    <p:custDataLst>
      <p:tags r:id="rId1"/>
    </p:custDataLst>
    <p:extLst>
      <p:ext uri="{BB962C8B-B14F-4D97-AF65-F5344CB8AC3E}">
        <p14:creationId xmlns:p14="http://schemas.microsoft.com/office/powerpoint/2010/main" val="1701295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3"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5"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FB0DB49-64DD-420E-B87E-98D7E086CBF8}"/>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dirty="0">
                <a:solidFill>
                  <a:srgbClr val="FEFFFF"/>
                </a:solidFill>
              </a:rPr>
              <a:t>TWIST uses the WHO growth charts from birth to 24 months</a:t>
            </a:r>
          </a:p>
        </p:txBody>
      </p:sp>
      <p:sp>
        <p:nvSpPr>
          <p:cNvPr id="37"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Content Placeholder 4">
            <a:extLst>
              <a:ext uri="{FF2B5EF4-FFF2-40B4-BE49-F238E27FC236}">
                <a16:creationId xmlns:a16="http://schemas.microsoft.com/office/drawing/2014/main" id="{079AD45C-6B55-4594-A447-C1D1CC79EA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3703" y="92321"/>
            <a:ext cx="5135543" cy="6691262"/>
          </a:xfrm>
          <a:prstGeom prst="rect">
            <a:avLst/>
          </a:prstGeom>
          <a:ln w="19050">
            <a:solidFill>
              <a:schemeClr val="bg2">
                <a:lumMod val="25000"/>
              </a:schemeClr>
            </a:solidFill>
          </a:ln>
        </p:spPr>
      </p:pic>
    </p:spTree>
    <p:custDataLst>
      <p:tags r:id="rId1"/>
    </p:custDataLst>
    <p:extLst>
      <p:ext uri="{BB962C8B-B14F-4D97-AF65-F5344CB8AC3E}">
        <p14:creationId xmlns:p14="http://schemas.microsoft.com/office/powerpoint/2010/main" val="4289099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17BE9237-F367-4B09-A610-9AC21A432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0A696357-B315-4D9E-BB00-C5180F54B0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72F6C6C-999D-43D5-AC07-AF3425144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5">
            <a:extLst>
              <a:ext uri="{FF2B5EF4-FFF2-40B4-BE49-F238E27FC236}">
                <a16:creationId xmlns:a16="http://schemas.microsoft.com/office/drawing/2014/main" id="{EC04F56B-9315-467D-9EEF-52DE7F0B5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3A0BD9A-2F1E-407C-AB09-E0260756FAAA}"/>
              </a:ext>
            </a:extLst>
          </p:cNvPr>
          <p:cNvSpPr>
            <a:spLocks noGrp="1"/>
          </p:cNvSpPr>
          <p:nvPr>
            <p:ph type="title"/>
          </p:nvPr>
        </p:nvSpPr>
        <p:spPr>
          <a:xfrm>
            <a:off x="541867" y="787400"/>
            <a:ext cx="7145866" cy="778933"/>
          </a:xfrm>
        </p:spPr>
        <p:txBody>
          <a:bodyPr vert="horz" lIns="91440" tIns="45720" rIns="91440" bIns="45720" rtlCol="0" anchor="ctr">
            <a:normAutofit/>
          </a:bodyPr>
          <a:lstStyle/>
          <a:p>
            <a:r>
              <a:rPr lang="en-US" sz="3200" dirty="0">
                <a:solidFill>
                  <a:srgbClr val="FEFFFF"/>
                </a:solidFill>
              </a:rPr>
              <a:t>Case study #2</a:t>
            </a:r>
          </a:p>
        </p:txBody>
      </p:sp>
      <p:sp>
        <p:nvSpPr>
          <p:cNvPr id="3" name="Content Placeholder 2">
            <a:extLst>
              <a:ext uri="{FF2B5EF4-FFF2-40B4-BE49-F238E27FC236}">
                <a16:creationId xmlns:a16="http://schemas.microsoft.com/office/drawing/2014/main" id="{22257DCF-7C97-43B8-A8F2-4711696DED59}"/>
              </a:ext>
            </a:extLst>
          </p:cNvPr>
          <p:cNvSpPr>
            <a:spLocks noGrp="1"/>
          </p:cNvSpPr>
          <p:nvPr>
            <p:ph sz="half" idx="1"/>
          </p:nvPr>
        </p:nvSpPr>
        <p:spPr>
          <a:xfrm>
            <a:off x="541866" y="2032000"/>
            <a:ext cx="5765751" cy="3879222"/>
          </a:xfrm>
        </p:spPr>
        <p:txBody>
          <a:bodyPr vert="horz" lIns="91440" tIns="45720" rIns="91440" bIns="45720" rtlCol="0">
            <a:normAutofit/>
          </a:bodyPr>
          <a:lstStyle/>
          <a:p>
            <a:r>
              <a:rPr lang="en-US" sz="2000" dirty="0">
                <a:solidFill>
                  <a:srgbClr val="FEFFFF"/>
                </a:solidFill>
              </a:rPr>
              <a:t>A 2 week old infant is in with his breastfeeding mom and hasn’t regained his birthweight. </a:t>
            </a:r>
          </a:p>
          <a:p>
            <a:endParaRPr lang="en-US" sz="2000" dirty="0">
              <a:solidFill>
                <a:srgbClr val="FEFFFF"/>
              </a:solidFill>
            </a:endParaRPr>
          </a:p>
          <a:p>
            <a:r>
              <a:rPr lang="en-US" sz="2000" dirty="0">
                <a:solidFill>
                  <a:srgbClr val="FEFFFF"/>
                </a:solidFill>
              </a:rPr>
              <a:t>What questions could you ask the mom? </a:t>
            </a:r>
          </a:p>
          <a:p>
            <a:endParaRPr lang="en-US" sz="2000" dirty="0">
              <a:solidFill>
                <a:srgbClr val="FEFFFF"/>
              </a:solidFill>
            </a:endParaRPr>
          </a:p>
          <a:p>
            <a:r>
              <a:rPr lang="en-US" sz="2000" dirty="0">
                <a:solidFill>
                  <a:srgbClr val="FEFFFF"/>
                </a:solidFill>
              </a:rPr>
              <a:t>What are your next steps?</a:t>
            </a:r>
          </a:p>
          <a:p>
            <a:endParaRPr lang="en-US" dirty="0">
              <a:solidFill>
                <a:srgbClr val="FEFFFF"/>
              </a:solidFill>
            </a:endParaRPr>
          </a:p>
        </p:txBody>
      </p:sp>
    </p:spTree>
    <p:custDataLst>
      <p:tags r:id="rId1"/>
    </p:custDataLst>
    <p:extLst>
      <p:ext uri="{BB962C8B-B14F-4D97-AF65-F5344CB8AC3E}">
        <p14:creationId xmlns:p14="http://schemas.microsoft.com/office/powerpoint/2010/main" val="2357413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17BE9237-F367-4B09-A610-9AC21A432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0A696357-B315-4D9E-BB00-C5180F54B0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72F6C6C-999D-43D5-AC07-AF3425144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5">
            <a:extLst>
              <a:ext uri="{FF2B5EF4-FFF2-40B4-BE49-F238E27FC236}">
                <a16:creationId xmlns:a16="http://schemas.microsoft.com/office/drawing/2014/main" id="{EC04F56B-9315-467D-9EEF-52DE7F0B5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3A0BD9A-2F1E-407C-AB09-E0260756FAAA}"/>
              </a:ext>
            </a:extLst>
          </p:cNvPr>
          <p:cNvSpPr>
            <a:spLocks noGrp="1"/>
          </p:cNvSpPr>
          <p:nvPr>
            <p:ph type="title"/>
          </p:nvPr>
        </p:nvSpPr>
        <p:spPr>
          <a:xfrm>
            <a:off x="541867" y="787400"/>
            <a:ext cx="7145866" cy="778933"/>
          </a:xfrm>
        </p:spPr>
        <p:txBody>
          <a:bodyPr vert="horz" lIns="91440" tIns="45720" rIns="91440" bIns="45720" rtlCol="0" anchor="ctr">
            <a:normAutofit/>
          </a:bodyPr>
          <a:lstStyle/>
          <a:p>
            <a:r>
              <a:rPr lang="en-US" sz="3200" dirty="0">
                <a:solidFill>
                  <a:srgbClr val="FEFFFF"/>
                </a:solidFill>
              </a:rPr>
              <a:t>Case study #2 - Answer</a:t>
            </a:r>
          </a:p>
        </p:txBody>
      </p:sp>
      <p:sp>
        <p:nvSpPr>
          <p:cNvPr id="3" name="Content Placeholder 2">
            <a:extLst>
              <a:ext uri="{FF2B5EF4-FFF2-40B4-BE49-F238E27FC236}">
                <a16:creationId xmlns:a16="http://schemas.microsoft.com/office/drawing/2014/main" id="{22257DCF-7C97-43B8-A8F2-4711696DED59}"/>
              </a:ext>
            </a:extLst>
          </p:cNvPr>
          <p:cNvSpPr>
            <a:spLocks noGrp="1"/>
          </p:cNvSpPr>
          <p:nvPr>
            <p:ph sz="half" idx="1"/>
          </p:nvPr>
        </p:nvSpPr>
        <p:spPr>
          <a:xfrm>
            <a:off x="541866" y="2032000"/>
            <a:ext cx="5765751" cy="3879222"/>
          </a:xfrm>
        </p:spPr>
        <p:txBody>
          <a:bodyPr vert="horz" lIns="91440" tIns="45720" rIns="91440" bIns="45720" rtlCol="0">
            <a:normAutofit/>
          </a:bodyPr>
          <a:lstStyle/>
          <a:p>
            <a:r>
              <a:rPr lang="en-US" sz="2000" dirty="0">
                <a:solidFill>
                  <a:srgbClr val="FEFFFF"/>
                </a:solidFill>
              </a:rPr>
              <a:t>A 2 week old infant is in with his breastfeeding mom and hasn’t regained his birthweight. </a:t>
            </a:r>
          </a:p>
          <a:p>
            <a:endParaRPr lang="en-US" sz="2000" dirty="0">
              <a:solidFill>
                <a:srgbClr val="FEFFFF"/>
              </a:solidFill>
            </a:endParaRPr>
          </a:p>
          <a:p>
            <a:r>
              <a:rPr lang="en-US" sz="2000" dirty="0">
                <a:solidFill>
                  <a:srgbClr val="FEFFFF"/>
                </a:solidFill>
              </a:rPr>
              <a:t>What questions could you ask the mom? </a:t>
            </a:r>
          </a:p>
          <a:p>
            <a:endParaRPr lang="en-US" sz="2000" dirty="0">
              <a:solidFill>
                <a:srgbClr val="FEFFFF"/>
              </a:solidFill>
            </a:endParaRPr>
          </a:p>
          <a:p>
            <a:r>
              <a:rPr lang="en-US" sz="2000" dirty="0">
                <a:solidFill>
                  <a:srgbClr val="FEFFFF"/>
                </a:solidFill>
              </a:rPr>
              <a:t>What are your next steps?</a:t>
            </a:r>
          </a:p>
          <a:p>
            <a:endParaRPr lang="en-US" dirty="0">
              <a:solidFill>
                <a:srgbClr val="FEFFFF"/>
              </a:solidFill>
            </a:endParaRPr>
          </a:p>
        </p:txBody>
      </p:sp>
      <p:sp>
        <p:nvSpPr>
          <p:cNvPr id="7" name="Content Placeholder 6">
            <a:extLst>
              <a:ext uri="{FF2B5EF4-FFF2-40B4-BE49-F238E27FC236}">
                <a16:creationId xmlns:a16="http://schemas.microsoft.com/office/drawing/2014/main" id="{CF2919A4-0D11-4792-A680-7270E5E03A52}"/>
              </a:ext>
            </a:extLst>
          </p:cNvPr>
          <p:cNvSpPr>
            <a:spLocks noGrp="1"/>
          </p:cNvSpPr>
          <p:nvPr>
            <p:ph sz="half" idx="2"/>
          </p:nvPr>
        </p:nvSpPr>
        <p:spPr>
          <a:xfrm>
            <a:off x="8330250" y="1821815"/>
            <a:ext cx="3733142" cy="5364853"/>
          </a:xfrm>
        </p:spPr>
        <p:txBody>
          <a:bodyPr>
            <a:normAutofit/>
          </a:bodyPr>
          <a:lstStyle/>
          <a:p>
            <a:endParaRPr lang="en-US" dirty="0"/>
          </a:p>
          <a:p>
            <a:r>
              <a:rPr lang="en-US" sz="1600" dirty="0"/>
              <a:t>Tell me more about how things are going with breastfeeding?</a:t>
            </a:r>
          </a:p>
          <a:p>
            <a:r>
              <a:rPr lang="en-US" sz="1600" dirty="0"/>
              <a:t>How is the baby doing?</a:t>
            </a:r>
          </a:p>
          <a:p>
            <a:r>
              <a:rPr lang="en-US" sz="1600" dirty="0"/>
              <a:t>How are you feeling?</a:t>
            </a:r>
          </a:p>
          <a:p>
            <a:r>
              <a:rPr lang="en-US" sz="1600" dirty="0"/>
              <a:t>What help have you had for breastfeeding?</a:t>
            </a:r>
          </a:p>
          <a:p>
            <a:r>
              <a:rPr lang="en-US" sz="1600" dirty="0"/>
              <a:t>Assess the number of feedings plus wet and dirty diapers.</a:t>
            </a:r>
          </a:p>
          <a:p>
            <a:r>
              <a:rPr lang="en-US" sz="1600" dirty="0"/>
              <a:t>Assess for additional red flags and refer mom and baby to your Designated Breastfeeding Expert and RDN/WIC Nutritionist</a:t>
            </a:r>
          </a:p>
          <a:p>
            <a:endParaRPr lang="en-US" dirty="0"/>
          </a:p>
        </p:txBody>
      </p:sp>
    </p:spTree>
    <p:custDataLst>
      <p:tags r:id="rId1"/>
    </p:custDataLst>
    <p:extLst>
      <p:ext uri="{BB962C8B-B14F-4D97-AF65-F5344CB8AC3E}">
        <p14:creationId xmlns:p14="http://schemas.microsoft.com/office/powerpoint/2010/main" val="3937982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5"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6"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7"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8"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9"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0"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1"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2"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3"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4"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5"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6"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8" name="Group 107">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9"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0"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1"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2"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3"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4"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5"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6"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7"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8"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9"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0"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2" name="Rectangle 121">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4"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6" name="Rectangle 125">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9E6A3C11-9FD7-4CD6-A41E-4B5532DFF10D}"/>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13196" y="-14758"/>
            <a:ext cx="12191980" cy="6857990"/>
          </a:xfrm>
          <a:prstGeom prst="rect">
            <a:avLst/>
          </a:prstGeom>
        </p:spPr>
      </p:pic>
      <p:sp>
        <p:nvSpPr>
          <p:cNvPr id="5" name="Title 4">
            <a:extLst>
              <a:ext uri="{FF2B5EF4-FFF2-40B4-BE49-F238E27FC236}">
                <a16:creationId xmlns:a16="http://schemas.microsoft.com/office/drawing/2014/main" id="{C7CE2988-9DBA-4416-8DAF-764A7192901F}"/>
              </a:ext>
            </a:extLst>
          </p:cNvPr>
          <p:cNvSpPr>
            <a:spLocks noGrp="1"/>
          </p:cNvSpPr>
          <p:nvPr>
            <p:ph type="title"/>
          </p:nvPr>
        </p:nvSpPr>
        <p:spPr>
          <a:xfrm>
            <a:off x="2383899" y="103615"/>
            <a:ext cx="8915399" cy="1348594"/>
          </a:xfrm>
        </p:spPr>
        <p:txBody>
          <a:bodyPr vert="horz" lIns="91440" tIns="45720" rIns="91440" bIns="45720" rtlCol="0" anchor="b">
            <a:normAutofit/>
          </a:bodyPr>
          <a:lstStyle/>
          <a:p>
            <a:pPr>
              <a:lnSpc>
                <a:spcPct val="90000"/>
              </a:lnSpc>
            </a:pPr>
            <a:r>
              <a:rPr lang="en-US" dirty="0"/>
              <a:t>Thank you for completing the </a:t>
            </a:r>
            <a:r>
              <a:rPr lang="en-US" b="1" dirty="0"/>
              <a:t>Breastfeeding and Growth In-service</a:t>
            </a:r>
            <a:r>
              <a:rPr lang="en-US" dirty="0"/>
              <a:t>. </a:t>
            </a:r>
          </a:p>
        </p:txBody>
      </p:sp>
      <p:sp>
        <p:nvSpPr>
          <p:cNvPr id="12" name="Content Placeholder 11">
            <a:extLst>
              <a:ext uri="{FF2B5EF4-FFF2-40B4-BE49-F238E27FC236}">
                <a16:creationId xmlns:a16="http://schemas.microsoft.com/office/drawing/2014/main" id="{3F72CAA7-965E-4822-9004-43821DEB6E22}"/>
              </a:ext>
            </a:extLst>
          </p:cNvPr>
          <p:cNvSpPr>
            <a:spLocks noGrp="1"/>
          </p:cNvSpPr>
          <p:nvPr>
            <p:ph idx="1"/>
          </p:nvPr>
        </p:nvSpPr>
        <p:spPr>
          <a:xfrm>
            <a:off x="2452641" y="1902322"/>
            <a:ext cx="6547611" cy="2716880"/>
          </a:xfrm>
        </p:spPr>
        <p:txBody>
          <a:bodyPr vert="horz" lIns="91440" tIns="45720" rIns="91440" bIns="45720" rtlCol="0" anchor="t">
            <a:noAutofit/>
          </a:bodyPr>
          <a:lstStyle/>
          <a:p>
            <a:pPr marL="0" indent="0">
              <a:buNone/>
            </a:pPr>
            <a:r>
              <a:rPr lang="en-US" sz="2800" dirty="0">
                <a:solidFill>
                  <a:schemeClr val="tx1">
                    <a:lumMod val="65000"/>
                    <a:lumOff val="35000"/>
                  </a:schemeClr>
                </a:solidFill>
              </a:rPr>
              <a:t>You are an important link to helping parents who are concerned about their baby’s growth.</a:t>
            </a:r>
          </a:p>
        </p:txBody>
      </p:sp>
      <p:sp>
        <p:nvSpPr>
          <p:cNvPr id="128" name="Rectangle 127">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130"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custDataLst>
      <p:tags r:id="rId1"/>
    </p:custDataLst>
    <p:extLst>
      <p:ext uri="{BB962C8B-B14F-4D97-AF65-F5344CB8AC3E}">
        <p14:creationId xmlns:p14="http://schemas.microsoft.com/office/powerpoint/2010/main" val="4288625910"/>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D82F89-726C-4CDA-B325-1B77CA4758F0}"/>
              </a:ext>
            </a:extLst>
          </p:cNvPr>
          <p:cNvSpPr>
            <a:spLocks noGrp="1"/>
          </p:cNvSpPr>
          <p:nvPr>
            <p:ph type="title"/>
          </p:nvPr>
        </p:nvSpPr>
        <p:spPr>
          <a:xfrm>
            <a:off x="1259893" y="3179901"/>
            <a:ext cx="2454052" cy="3029344"/>
          </a:xfrm>
        </p:spPr>
        <p:txBody>
          <a:bodyPr>
            <a:normAutofit/>
          </a:bodyPr>
          <a:lstStyle/>
          <a:p>
            <a:r>
              <a:rPr lang="en-US" sz="3200" dirty="0">
                <a:solidFill>
                  <a:schemeClr val="bg1"/>
                </a:solidFill>
              </a:rPr>
              <a:t>Questions?</a:t>
            </a:r>
          </a:p>
        </p:txBody>
      </p:sp>
      <p:sp>
        <p:nvSpPr>
          <p:cNvPr id="17"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9" name="Rectangle 18">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ECBBF1-234B-4EC7-A33C-F2728B1FBF31}"/>
              </a:ext>
            </a:extLst>
          </p:cNvPr>
          <p:cNvSpPr>
            <a:spLocks noGrp="1"/>
          </p:cNvSpPr>
          <p:nvPr>
            <p:ph idx="1"/>
          </p:nvPr>
        </p:nvSpPr>
        <p:spPr>
          <a:xfrm>
            <a:off x="4220938" y="2619909"/>
            <a:ext cx="7652241" cy="3229667"/>
          </a:xfrm>
        </p:spPr>
        <p:txBody>
          <a:bodyPr anchor="ctr">
            <a:normAutofit/>
          </a:bodyPr>
          <a:lstStyle/>
          <a:p>
            <a:endParaRPr lang="en-US" dirty="0"/>
          </a:p>
          <a:p>
            <a:r>
              <a:rPr lang="en-US" sz="2000" dirty="0"/>
              <a:t>Reach out to your agency’s breastfeeding coordinator if you have questions or ideas. </a:t>
            </a:r>
          </a:p>
          <a:p>
            <a:endParaRPr lang="en-US" sz="2000" dirty="0"/>
          </a:p>
          <a:p>
            <a:r>
              <a:rPr lang="en-US" sz="2000" dirty="0"/>
              <a:t>You can also email the state breastfeeding coordinators at </a:t>
            </a:r>
            <a:r>
              <a:rPr lang="en-US" sz="2000" dirty="0">
                <a:hlinkClick r:id="rId3">
                  <a:extLst>
                    <a:ext uri="{A12FA001-AC4F-418D-AE19-62706E023703}">
                      <ahyp:hlinkClr xmlns:ahyp="http://schemas.microsoft.com/office/drawing/2018/hyperlinkcolor" val="tx"/>
                    </a:ext>
                  </a:extLst>
                </a:hlinkClick>
              </a:rPr>
              <a:t>Oregon.WIC.Breastfeeding@dhsoha.state.or.us</a:t>
            </a:r>
            <a:endParaRPr lang="en-US" sz="2000" dirty="0"/>
          </a:p>
          <a:p>
            <a:endParaRPr lang="en-US" dirty="0"/>
          </a:p>
        </p:txBody>
      </p:sp>
    </p:spTree>
    <p:custDataLst>
      <p:tags r:id="rId1"/>
    </p:custDataLst>
    <p:extLst>
      <p:ext uri="{BB962C8B-B14F-4D97-AF65-F5344CB8AC3E}">
        <p14:creationId xmlns:p14="http://schemas.microsoft.com/office/powerpoint/2010/main" val="141505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2F0D7F1-3AA3-41FE-962C-5DB0B5A9B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8" name="Freeform 11">
              <a:extLst>
                <a:ext uri="{FF2B5EF4-FFF2-40B4-BE49-F238E27FC236}">
                  <a16:creationId xmlns:a16="http://schemas.microsoft.com/office/drawing/2014/main" id="{4C17A32D-661C-4A7D-B00F-ED07721E9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14934C4F-A6E0-4531-BCA6-E0299B443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CBC56C65-6D5F-44BD-987D-CB705ECD8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2F08DB5-0184-4523-A76B-F3BE3B64C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9F92F39F-8BE5-4422-975B-806D8763E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5B45B674-93EA-4CB2-8BFE-4DD11ECB2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B9F663F7-D512-43BF-A60F-548158DD2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F5792ABF-EE75-49E2-A0E0-3247D09E5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D6862EA5-AD9D-43A8-B7D6-57A620D202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6312FE8-78B6-4653-92B0-7ADC66B3B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E6DC1169-7F5B-490D-BE24-C32167EBB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74759D47-CB5B-46A1-8BDF-546FF6071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FA955F5D-8B25-4A69-9A86-1963D8A5C5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49" name="Freeform 27">
              <a:extLst>
                <a:ext uri="{FF2B5EF4-FFF2-40B4-BE49-F238E27FC236}">
                  <a16:creationId xmlns:a16="http://schemas.microsoft.com/office/drawing/2014/main" id="{A4215EA8-B880-40B5-BCFF-DCFCE9C46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4FBCFB3E-4A32-4040-A28F-B296CE90C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CE682E-721B-41C1-8F59-A68EEBC50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C9C7739-9AD6-4B85-A486-C92E99CD8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5C48EE9C-CD0F-4779-9399-65AC7632B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4D0D1044-849F-4C27-A652-D2910B840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37B7AEAD-E626-4827-B5EF-F9DD361C8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D97C048D-34F0-45AB-9C46-0A797344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D70364F-56BC-43CE-BD82-E6065E8B7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F00D1134-DA53-4E46-A37D-77B2B74F8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9971E03E-2FA8-4F0F-A287-58C7B0919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1139B5CD-D486-4C27-9AD1-9E856E260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7930CC7B-1674-4BB1-B36F-D9B325A42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05C24618-074C-47D2-A727-57045F7E67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1" name="Rectangle 40">
            <a:extLst>
              <a:ext uri="{FF2B5EF4-FFF2-40B4-BE49-F238E27FC236}">
                <a16:creationId xmlns:a16="http://schemas.microsoft.com/office/drawing/2014/main" id="{B5E4CBEC-18A2-4509-A45D-D5E653582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33882-E224-4C54-B10F-57B0A18F1CEC}"/>
              </a:ext>
            </a:extLst>
          </p:cNvPr>
          <p:cNvSpPr>
            <a:spLocks noGrp="1"/>
          </p:cNvSpPr>
          <p:nvPr>
            <p:ph type="title"/>
          </p:nvPr>
        </p:nvSpPr>
        <p:spPr>
          <a:xfrm>
            <a:off x="1271757" y="1729938"/>
            <a:ext cx="2454052" cy="3029344"/>
          </a:xfrm>
        </p:spPr>
        <p:txBody>
          <a:bodyPr vert="horz" lIns="91440" tIns="45720" rIns="91440" bIns="45720" rtlCol="0" anchor="t">
            <a:normAutofit/>
          </a:bodyPr>
          <a:lstStyle/>
          <a:p>
            <a:r>
              <a:rPr lang="en-US" sz="3200" dirty="0">
                <a:solidFill>
                  <a:schemeClr val="bg1"/>
                </a:solidFill>
              </a:rPr>
              <a:t>About the WHO growth charts</a:t>
            </a:r>
          </a:p>
        </p:txBody>
      </p:sp>
      <p:sp>
        <p:nvSpPr>
          <p:cNvPr id="43" name="Freeform 11">
            <a:extLst>
              <a:ext uri="{FF2B5EF4-FFF2-40B4-BE49-F238E27FC236}">
                <a16:creationId xmlns:a16="http://schemas.microsoft.com/office/drawing/2014/main" id="{0A5EA4A7-4381-4FC6-AA9A-C9EA77B8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5" name="Rectangle 44">
            <a:extLst>
              <a:ext uri="{FF2B5EF4-FFF2-40B4-BE49-F238E27FC236}">
                <a16:creationId xmlns:a16="http://schemas.microsoft.com/office/drawing/2014/main" id="{E6295D53-0474-4725-85BE-1F15FCC2D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 Placeholder 2">
            <a:extLst>
              <a:ext uri="{FF2B5EF4-FFF2-40B4-BE49-F238E27FC236}">
                <a16:creationId xmlns:a16="http://schemas.microsoft.com/office/drawing/2014/main" id="{45575DE5-3597-4A2C-B85D-8BA268A036EF}"/>
              </a:ext>
            </a:extLst>
          </p:cNvPr>
          <p:cNvGraphicFramePr/>
          <p:nvPr>
            <p:extLst>
              <p:ext uri="{D42A27DB-BD31-4B8C-83A1-F6EECF244321}">
                <p14:modId xmlns:p14="http://schemas.microsoft.com/office/powerpoint/2010/main" val="3183770516"/>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53542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DEBAB1-8E7C-4F53-8EF3-3DDD2688E961}"/>
              </a:ext>
            </a:extLst>
          </p:cNvPr>
          <p:cNvSpPr>
            <a:spLocks noGrp="1"/>
          </p:cNvSpPr>
          <p:nvPr>
            <p:ph type="title"/>
          </p:nvPr>
        </p:nvSpPr>
        <p:spPr>
          <a:xfrm>
            <a:off x="1843390" y="624110"/>
            <a:ext cx="8412233" cy="1280890"/>
          </a:xfrm>
        </p:spPr>
        <p:txBody>
          <a:bodyPr>
            <a:normAutofit/>
          </a:bodyPr>
          <a:lstStyle/>
          <a:p>
            <a:r>
              <a:rPr lang="en-US" dirty="0">
                <a:solidFill>
                  <a:schemeClr val="bg1"/>
                </a:solidFill>
              </a:rPr>
              <a:t>The infants measured to create WHO growth charts were:	</a:t>
            </a:r>
          </a:p>
        </p:txBody>
      </p:sp>
      <p:sp>
        <p:nvSpPr>
          <p:cNvPr id="2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6" name="Text Placeholder 3">
            <a:extLst>
              <a:ext uri="{FF2B5EF4-FFF2-40B4-BE49-F238E27FC236}">
                <a16:creationId xmlns:a16="http://schemas.microsoft.com/office/drawing/2014/main" id="{97308297-6F34-4B4D-8BF6-182DFDFEA8C9}"/>
              </a:ext>
            </a:extLst>
          </p:cNvPr>
          <p:cNvGraphicFramePr>
            <a:graphicFrameLocks noGrp="1"/>
          </p:cNvGraphicFramePr>
          <p:nvPr>
            <p:ph idx="1"/>
            <p:extLst>
              <p:ext uri="{D42A27DB-BD31-4B8C-83A1-F6EECF244321}">
                <p14:modId xmlns:p14="http://schemas.microsoft.com/office/powerpoint/2010/main" val="210162828"/>
              </p:ext>
            </p:extLst>
          </p:nvPr>
        </p:nvGraphicFramePr>
        <p:xfrm>
          <a:off x="695658" y="2930805"/>
          <a:ext cx="10800683" cy="2961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6876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0" name="Group 119">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1"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2"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3"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4"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5"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26"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27"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4"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5"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6"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7"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88"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90" name="Group 189">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91"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92"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93"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94"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95"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96"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97"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98"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9"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0"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01"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02"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04" name="Rectangle 203">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6"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08" name="Rectangle 207">
            <a:extLst>
              <a:ext uri="{FF2B5EF4-FFF2-40B4-BE49-F238E27FC236}">
                <a16:creationId xmlns:a16="http://schemas.microsoft.com/office/drawing/2014/main" id="{AF7CB4B4-5FF3-42DF-BC74-C443B08B3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2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0" name="Group 209">
            <a:extLst>
              <a:ext uri="{FF2B5EF4-FFF2-40B4-BE49-F238E27FC236}">
                <a16:creationId xmlns:a16="http://schemas.microsoft.com/office/drawing/2014/main" id="{966EFAAC-0A6C-4217-A7FA-191F0A58B5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211" name="Freeform 11">
              <a:extLst>
                <a:ext uri="{FF2B5EF4-FFF2-40B4-BE49-F238E27FC236}">
                  <a16:creationId xmlns:a16="http://schemas.microsoft.com/office/drawing/2014/main" id="{74541EDE-9F44-42BF-8C3A-554DA7EFD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12" name="Freeform 12">
              <a:extLst>
                <a:ext uri="{FF2B5EF4-FFF2-40B4-BE49-F238E27FC236}">
                  <a16:creationId xmlns:a16="http://schemas.microsoft.com/office/drawing/2014/main" id="{86BDF138-E0AE-4A8F-9562-CC8347E84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13" name="Freeform 13">
              <a:extLst>
                <a:ext uri="{FF2B5EF4-FFF2-40B4-BE49-F238E27FC236}">
                  <a16:creationId xmlns:a16="http://schemas.microsoft.com/office/drawing/2014/main" id="{26AE9E5F-48D9-4400-94D6-9677B296E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14" name="Freeform 14">
              <a:extLst>
                <a:ext uri="{FF2B5EF4-FFF2-40B4-BE49-F238E27FC236}">
                  <a16:creationId xmlns:a16="http://schemas.microsoft.com/office/drawing/2014/main" id="{CFA6138C-73B8-4803-BAB0-2F471064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15" name="Freeform 15">
              <a:extLst>
                <a:ext uri="{FF2B5EF4-FFF2-40B4-BE49-F238E27FC236}">
                  <a16:creationId xmlns:a16="http://schemas.microsoft.com/office/drawing/2014/main" id="{9C07CC5D-7375-4501-8160-77E7D60A8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6" name="Freeform 16">
              <a:extLst>
                <a:ext uri="{FF2B5EF4-FFF2-40B4-BE49-F238E27FC236}">
                  <a16:creationId xmlns:a16="http://schemas.microsoft.com/office/drawing/2014/main" id="{868C6DC0-B87B-4476-8021-A3FFA265A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7" name="Freeform 17">
              <a:extLst>
                <a:ext uri="{FF2B5EF4-FFF2-40B4-BE49-F238E27FC236}">
                  <a16:creationId xmlns:a16="http://schemas.microsoft.com/office/drawing/2014/main" id="{AC81DDB7-3B59-4952-93E3-F543A48EDE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8" name="Freeform 18">
              <a:extLst>
                <a:ext uri="{FF2B5EF4-FFF2-40B4-BE49-F238E27FC236}">
                  <a16:creationId xmlns:a16="http://schemas.microsoft.com/office/drawing/2014/main" id="{42404706-2547-470A-AED8-BDED8CB26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9" name="Freeform 19">
              <a:extLst>
                <a:ext uri="{FF2B5EF4-FFF2-40B4-BE49-F238E27FC236}">
                  <a16:creationId xmlns:a16="http://schemas.microsoft.com/office/drawing/2014/main" id="{23D64345-DD78-41FA-AD92-85C4667E9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0" name="Freeform 20">
              <a:extLst>
                <a:ext uri="{FF2B5EF4-FFF2-40B4-BE49-F238E27FC236}">
                  <a16:creationId xmlns:a16="http://schemas.microsoft.com/office/drawing/2014/main" id="{9484D008-88A6-40D9-885C-55E42DF07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1" name="Freeform 21">
              <a:extLst>
                <a:ext uri="{FF2B5EF4-FFF2-40B4-BE49-F238E27FC236}">
                  <a16:creationId xmlns:a16="http://schemas.microsoft.com/office/drawing/2014/main" id="{FF0A1198-24AC-474B-B872-05AC34CADB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2" name="Freeform 22">
              <a:extLst>
                <a:ext uri="{FF2B5EF4-FFF2-40B4-BE49-F238E27FC236}">
                  <a16:creationId xmlns:a16="http://schemas.microsoft.com/office/drawing/2014/main" id="{8504BE67-26A2-4464-90DA-F288B8EC4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4" name="Group 223">
            <a:extLst>
              <a:ext uri="{FF2B5EF4-FFF2-40B4-BE49-F238E27FC236}">
                <a16:creationId xmlns:a16="http://schemas.microsoft.com/office/drawing/2014/main" id="{7854FE0D-7E07-4254-8626-5077B03857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225" name="Freeform 27">
              <a:extLst>
                <a:ext uri="{FF2B5EF4-FFF2-40B4-BE49-F238E27FC236}">
                  <a16:creationId xmlns:a16="http://schemas.microsoft.com/office/drawing/2014/main" id="{75557453-7AB9-4F78-8FAB-B15A306AA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26" name="Freeform 28">
              <a:extLst>
                <a:ext uri="{FF2B5EF4-FFF2-40B4-BE49-F238E27FC236}">
                  <a16:creationId xmlns:a16="http://schemas.microsoft.com/office/drawing/2014/main" id="{C8E097DF-0308-4DE5-AD28-FE0476A61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27" name="Freeform 29">
              <a:extLst>
                <a:ext uri="{FF2B5EF4-FFF2-40B4-BE49-F238E27FC236}">
                  <a16:creationId xmlns:a16="http://schemas.microsoft.com/office/drawing/2014/main" id="{9D7A0294-33DD-44DF-A0FF-1438FAE43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28" name="Freeform 30">
              <a:extLst>
                <a:ext uri="{FF2B5EF4-FFF2-40B4-BE49-F238E27FC236}">
                  <a16:creationId xmlns:a16="http://schemas.microsoft.com/office/drawing/2014/main" id="{D6A7492E-1876-4088-A041-8B348957B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29" name="Freeform 31">
              <a:extLst>
                <a:ext uri="{FF2B5EF4-FFF2-40B4-BE49-F238E27FC236}">
                  <a16:creationId xmlns:a16="http://schemas.microsoft.com/office/drawing/2014/main" id="{8B3B1AB1-FC5A-44A6-9C14-55B70E5F6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30" name="Freeform 32">
              <a:extLst>
                <a:ext uri="{FF2B5EF4-FFF2-40B4-BE49-F238E27FC236}">
                  <a16:creationId xmlns:a16="http://schemas.microsoft.com/office/drawing/2014/main" id="{D3ECE19E-6F79-41CB-A3A3-8A982B459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31" name="Freeform 33">
              <a:extLst>
                <a:ext uri="{FF2B5EF4-FFF2-40B4-BE49-F238E27FC236}">
                  <a16:creationId xmlns:a16="http://schemas.microsoft.com/office/drawing/2014/main" id="{63934713-3D56-4B95-9E9C-EAAB80E90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32" name="Freeform 34">
              <a:extLst>
                <a:ext uri="{FF2B5EF4-FFF2-40B4-BE49-F238E27FC236}">
                  <a16:creationId xmlns:a16="http://schemas.microsoft.com/office/drawing/2014/main" id="{6066DA19-4B68-4940-9B57-19A410A4A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33" name="Freeform 35">
              <a:extLst>
                <a:ext uri="{FF2B5EF4-FFF2-40B4-BE49-F238E27FC236}">
                  <a16:creationId xmlns:a16="http://schemas.microsoft.com/office/drawing/2014/main" id="{D222CEDA-915F-44D6-BB98-2FE8C8E5F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34" name="Freeform 36">
              <a:extLst>
                <a:ext uri="{FF2B5EF4-FFF2-40B4-BE49-F238E27FC236}">
                  <a16:creationId xmlns:a16="http://schemas.microsoft.com/office/drawing/2014/main" id="{7EB8B5D7-44D1-4600-A956-3B16E655C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35" name="Freeform 37">
              <a:extLst>
                <a:ext uri="{FF2B5EF4-FFF2-40B4-BE49-F238E27FC236}">
                  <a16:creationId xmlns:a16="http://schemas.microsoft.com/office/drawing/2014/main" id="{8632D37C-F995-4E3D-9214-438D1DE02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36" name="Freeform 38">
              <a:extLst>
                <a:ext uri="{FF2B5EF4-FFF2-40B4-BE49-F238E27FC236}">
                  <a16:creationId xmlns:a16="http://schemas.microsoft.com/office/drawing/2014/main" id="{DEDB2695-007C-4F46-8F6B-18FA35E62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FB6AC0C1-ABAC-4AFB-95D2-86A10CB03A7D}"/>
              </a:ext>
            </a:extLst>
          </p:cNvPr>
          <p:cNvSpPr>
            <a:spLocks noGrp="1"/>
          </p:cNvSpPr>
          <p:nvPr>
            <p:ph type="title"/>
          </p:nvPr>
        </p:nvSpPr>
        <p:spPr>
          <a:xfrm>
            <a:off x="5825066" y="2514600"/>
            <a:ext cx="5681134" cy="2262781"/>
          </a:xfrm>
        </p:spPr>
        <p:txBody>
          <a:bodyPr vert="horz" lIns="91440" tIns="45720" rIns="91440" bIns="45720" rtlCol="0" anchor="b">
            <a:normAutofit/>
          </a:bodyPr>
          <a:lstStyle/>
          <a:p>
            <a:pPr>
              <a:lnSpc>
                <a:spcPct val="90000"/>
              </a:lnSpc>
            </a:pPr>
            <a:r>
              <a:rPr lang="en-US" sz="2400" dirty="0"/>
              <a:t>Using breastfed babies to create the WHO growth charts shows how babies grow in healthy environments when fed human milk. </a:t>
            </a:r>
            <a:br>
              <a:rPr lang="en-US" sz="2400" dirty="0"/>
            </a:br>
            <a:br>
              <a:rPr lang="en-US" sz="2400" dirty="0"/>
            </a:br>
            <a:endParaRPr lang="en-US" sz="2400" dirty="0">
              <a:highlight>
                <a:srgbClr val="FFFF00"/>
              </a:highlight>
            </a:endParaRPr>
          </a:p>
        </p:txBody>
      </p:sp>
      <p:sp>
        <p:nvSpPr>
          <p:cNvPr id="238" name="Rectangle 237">
            <a:extLst>
              <a:ext uri="{FF2B5EF4-FFF2-40B4-BE49-F238E27FC236}">
                <a16:creationId xmlns:a16="http://schemas.microsoft.com/office/drawing/2014/main" id="{BBA05957-EDEF-4883-A731-F887FDF14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40" name="Freeform 33">
            <a:extLst>
              <a:ext uri="{FF2B5EF4-FFF2-40B4-BE49-F238E27FC236}">
                <a16:creationId xmlns:a16="http://schemas.microsoft.com/office/drawing/2014/main" id="{732CD9C9-9903-4E05-9124-58820C4E1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3" name="Rectangle 2">
            <a:extLst>
              <a:ext uri="{FF2B5EF4-FFF2-40B4-BE49-F238E27FC236}">
                <a16:creationId xmlns:a16="http://schemas.microsoft.com/office/drawing/2014/main" id="{AA97C69C-B373-4759-98B3-255874C3A0C6}"/>
              </a:ext>
            </a:extLst>
          </p:cNvPr>
          <p:cNvSpPr/>
          <p:nvPr/>
        </p:nvSpPr>
        <p:spPr>
          <a:xfrm>
            <a:off x="3657599" y="-4749"/>
            <a:ext cx="8545243" cy="6858000"/>
          </a:xfrm>
          <a:prstGeom prst="rect">
            <a:avLst/>
          </a:prstGeom>
          <a:gradFill flip="none" rotWithShape="1">
            <a:gsLst>
              <a:gs pos="0">
                <a:srgbClr val="F2F2EA"/>
              </a:gs>
              <a:gs pos="90000">
                <a:schemeClr val="accent6">
                  <a:lumMod val="20000"/>
                  <a:lumOff val="80000"/>
                </a:schemeClr>
              </a:gs>
            </a:gsLst>
            <a:lin ang="2700000" scaled="1"/>
            <a:tileRect/>
          </a:gradFill>
          <a:ln w="3175">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endParaRPr>
          </a:p>
        </p:txBody>
      </p:sp>
      <p:pic>
        <p:nvPicPr>
          <p:cNvPr id="6" name="Picture 5" descr="A picture containing person, indoor, window, woman&#10;&#10;Description automatically generated">
            <a:extLst>
              <a:ext uri="{FF2B5EF4-FFF2-40B4-BE49-F238E27FC236}">
                <a16:creationId xmlns:a16="http://schemas.microsoft.com/office/drawing/2014/main" id="{C97F3E49-E093-4A8B-A201-64A5731320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3681027" cy="6857990"/>
          </a:xfrm>
          <a:prstGeom prst="rect">
            <a:avLst/>
          </a:prstGeom>
        </p:spPr>
      </p:pic>
      <p:sp>
        <p:nvSpPr>
          <p:cNvPr id="94" name="Title 1">
            <a:extLst>
              <a:ext uri="{FF2B5EF4-FFF2-40B4-BE49-F238E27FC236}">
                <a16:creationId xmlns:a16="http://schemas.microsoft.com/office/drawing/2014/main" id="{3A878727-B419-4751-A4A1-F171114F663E}"/>
              </a:ext>
            </a:extLst>
          </p:cNvPr>
          <p:cNvSpPr txBox="1">
            <a:spLocks/>
          </p:cNvSpPr>
          <p:nvPr/>
        </p:nvSpPr>
        <p:spPr>
          <a:xfrm>
            <a:off x="5071732" y="460405"/>
            <a:ext cx="4785795" cy="257174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100" dirty="0">
                <a:latin typeface="+mn-lt"/>
              </a:rPr>
              <a:t>Using breastfed babies to create the WHO growth charts shows how babies grow in healthy environments when fed human milk. </a:t>
            </a:r>
            <a:br>
              <a:rPr lang="en-US" sz="2100" dirty="0">
                <a:latin typeface="+mn-lt"/>
              </a:rPr>
            </a:br>
            <a:br>
              <a:rPr lang="en-US" sz="1400" dirty="0"/>
            </a:br>
            <a:endParaRPr lang="en-US" sz="1400" dirty="0">
              <a:highlight>
                <a:srgbClr val="FFFF00"/>
              </a:highlight>
            </a:endParaRPr>
          </a:p>
        </p:txBody>
      </p:sp>
      <p:graphicFrame>
        <p:nvGraphicFramePr>
          <p:cNvPr id="96" name="Diagram 95">
            <a:extLst>
              <a:ext uri="{FF2B5EF4-FFF2-40B4-BE49-F238E27FC236}">
                <a16:creationId xmlns:a16="http://schemas.microsoft.com/office/drawing/2014/main" id="{A4F7EFF8-F623-4FA5-A853-5F0499B48D09}"/>
              </a:ext>
            </a:extLst>
          </p:cNvPr>
          <p:cNvGraphicFramePr/>
          <p:nvPr>
            <p:extLst>
              <p:ext uri="{D42A27DB-BD31-4B8C-83A1-F6EECF244321}">
                <p14:modId xmlns:p14="http://schemas.microsoft.com/office/powerpoint/2010/main" val="4028874461"/>
              </p:ext>
            </p:extLst>
          </p:nvPr>
        </p:nvGraphicFramePr>
        <p:xfrm>
          <a:off x="5185949" y="2035352"/>
          <a:ext cx="5525526" cy="449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7" name="TextBox 96">
            <a:extLst>
              <a:ext uri="{FF2B5EF4-FFF2-40B4-BE49-F238E27FC236}">
                <a16:creationId xmlns:a16="http://schemas.microsoft.com/office/drawing/2014/main" id="{4F15B728-C658-4805-B8D5-F9543B095343}"/>
              </a:ext>
            </a:extLst>
          </p:cNvPr>
          <p:cNvSpPr txBox="1"/>
          <p:nvPr/>
        </p:nvSpPr>
        <p:spPr>
          <a:xfrm>
            <a:off x="7536776" y="6464777"/>
            <a:ext cx="4471332" cy="246221"/>
          </a:xfrm>
          <a:prstGeom prst="rect">
            <a:avLst/>
          </a:prstGeom>
          <a:noFill/>
        </p:spPr>
        <p:txBody>
          <a:bodyPr wrap="square" rtlCol="0">
            <a:spAutoFit/>
          </a:bodyPr>
          <a:lstStyle/>
          <a:p>
            <a:r>
              <a:rPr lang="en-US" sz="1000" dirty="0"/>
              <a:t>https://www.cdc.gov/nccdphp/dnpao/growthcharts/who/index.htm</a:t>
            </a:r>
          </a:p>
        </p:txBody>
      </p:sp>
    </p:spTree>
    <p:custDataLst>
      <p:tags r:id="rId1"/>
    </p:custDataLst>
    <p:extLst>
      <p:ext uri="{BB962C8B-B14F-4D97-AF65-F5344CB8AC3E}">
        <p14:creationId xmlns:p14="http://schemas.microsoft.com/office/powerpoint/2010/main" val="1542656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alpha val="50000"/>
            </a:schemeClr>
          </a:solidFill>
        </p:grpSpPr>
        <p:sp>
          <p:nvSpPr>
            <p:cNvPr id="11"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4"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a:extLst>
              <a:ext uri="{FF2B5EF4-FFF2-40B4-BE49-F238E27FC236}">
                <a16:creationId xmlns:a16="http://schemas.microsoft.com/office/drawing/2014/main" id="{568B3C24-4556-4B67-8EF7-42F5F6D38151}"/>
              </a:ext>
            </a:extLst>
          </p:cNvPr>
          <p:cNvSpPr>
            <a:spLocks noGrp="1"/>
          </p:cNvSpPr>
          <p:nvPr>
            <p:ph type="ctrTitle"/>
          </p:nvPr>
        </p:nvSpPr>
        <p:spPr>
          <a:xfrm>
            <a:off x="987215" y="1318590"/>
            <a:ext cx="5102159" cy="4220820"/>
          </a:xfrm>
        </p:spPr>
        <p:txBody>
          <a:bodyPr anchor="ctr">
            <a:normAutofit/>
          </a:bodyPr>
          <a:lstStyle/>
          <a:p>
            <a:r>
              <a:rPr lang="en-US" sz="3600" dirty="0">
                <a:solidFill>
                  <a:srgbClr val="FFFFFF"/>
                </a:solidFill>
              </a:rPr>
              <a:t>Why are newborn babies monitored for weight loss?</a:t>
            </a:r>
          </a:p>
        </p:txBody>
      </p:sp>
    </p:spTree>
    <p:custDataLst>
      <p:tags r:id="rId1"/>
    </p:custDataLst>
    <p:extLst>
      <p:ext uri="{BB962C8B-B14F-4D97-AF65-F5344CB8AC3E}">
        <p14:creationId xmlns:p14="http://schemas.microsoft.com/office/powerpoint/2010/main" val="2593986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WISP" val="V2tNVJUb"/>
  <p:tag name="ARTICULATE_SLIDE_THUMBNAIL_REFRESH" val="1"/>
  <p:tag name="ARTICULATE_SLIDE_COUNT" val="5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isp">
  <a:themeElements>
    <a:clrScheme name="Custom 2">
      <a:dk1>
        <a:sysClr val="windowText" lastClr="000000"/>
      </a:dk1>
      <a:lt1>
        <a:sysClr val="window" lastClr="FFFFFF"/>
      </a:lt1>
      <a:dk2>
        <a:srgbClr val="323232"/>
      </a:dk2>
      <a:lt2>
        <a:srgbClr val="E3DED1"/>
      </a:lt2>
      <a:accent1>
        <a:srgbClr val="9F2936"/>
      </a:accent1>
      <a:accent2>
        <a:srgbClr val="604878"/>
      </a:accent2>
      <a:accent3>
        <a:srgbClr val="1B587C"/>
      </a:accent3>
      <a:accent4>
        <a:srgbClr val="4E8542"/>
      </a:accent4>
      <a:accent5>
        <a:srgbClr val="B45F06"/>
      </a:accent5>
      <a:accent6>
        <a:srgbClr val="C19859"/>
      </a:accent6>
      <a:hlink>
        <a:srgbClr val="6B9F25"/>
      </a:hlink>
      <a:folHlink>
        <a:srgbClr val="B26B02"/>
      </a:folHlink>
    </a:clrScheme>
    <a:fontScheme name="Custom 1">
      <a:majorFont>
        <a:latin typeface="Century Gothic"/>
        <a:ea typeface=""/>
        <a:cs typeface=""/>
      </a:majorFont>
      <a:minorFont>
        <a:latin typeface="Century Gothic"/>
        <a:ea typeface=""/>
        <a:cs typeface=""/>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IASubtopic xmlns="59da1016-2a1b-4f8a-9768-d7a4932f6f16" xsi:nil="true"/>
    <Meta_x0020_Description xmlns="f144fd3f-61b7-45a4-a8a5-a00a4ffd3675" xsi:nil="true"/>
    <URL xmlns="http://schemas.microsoft.com/sharepoint/v3">
      <Url xsi:nil="true"/>
      <Description xsi:nil="true"/>
    </URL>
    <Meta_x0020_Keywords xmlns="f144fd3f-61b7-45a4-a8a5-a00a4ffd3675"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5686550-50B8-4D7F-AFED-12DE53097795}"/>
</file>

<file path=customXml/itemProps2.xml><?xml version="1.0" encoding="utf-8"?>
<ds:datastoreItem xmlns:ds="http://schemas.openxmlformats.org/officeDocument/2006/customXml" ds:itemID="{5728C3E1-D10B-4426-B05E-8E1CAFF03C24}">
  <ds:schemaRefs>
    <ds:schemaRef ds:uri="http://schemas.microsoft.com/sharepoint/v3/contenttype/forms"/>
  </ds:schemaRefs>
</ds:datastoreItem>
</file>

<file path=customXml/itemProps3.xml><?xml version="1.0" encoding="utf-8"?>
<ds:datastoreItem xmlns:ds="http://schemas.openxmlformats.org/officeDocument/2006/customXml" ds:itemID="{079290C9-6505-4B77-B628-A44276CB9D85}">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3004</Words>
  <Application>Microsoft Office PowerPoint</Application>
  <PresentationFormat>Widescreen</PresentationFormat>
  <Paragraphs>354</Paragraphs>
  <Slides>53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Century Gothic</vt:lpstr>
      <vt:lpstr>Wingdings 3</vt:lpstr>
      <vt:lpstr>Wisp</vt:lpstr>
      <vt:lpstr>Breastfeeding and Growth</vt:lpstr>
      <vt:lpstr>Objectives </vt:lpstr>
      <vt:lpstr>How do we measure infant growth?</vt:lpstr>
      <vt:lpstr>Typically, all babies are weighed by their health care provider at birth and regularly for the first few weeks.</vt:lpstr>
      <vt:lpstr>TWIST uses the WHO growth charts from birth to 24 months</vt:lpstr>
      <vt:lpstr>About the WHO growth charts</vt:lpstr>
      <vt:lpstr>The infants measured to create WHO growth charts were: </vt:lpstr>
      <vt:lpstr>Using breastfed babies to create the WHO growth charts shows how babies grow in healthy environments when fed human milk.   </vt:lpstr>
      <vt:lpstr>Why are newborn babies monitored for weight loss?</vt:lpstr>
      <vt:lpstr>Monitoring newborn weight loss </vt:lpstr>
      <vt:lpstr>Role of WIC staff</vt:lpstr>
      <vt:lpstr>The WIC data system automatically assigns Risk 135 or 103 if infant weight loss meets certain criteria.</vt:lpstr>
      <vt:lpstr>Risk 135 – Infant Weight Loss Birth to 6 months </vt:lpstr>
      <vt:lpstr>Risk 135 and Risk 103 are HIGH RISK and require a referral to the RDN/WIC nutritionist </vt:lpstr>
      <vt:lpstr>How have you helped families?</vt:lpstr>
      <vt:lpstr>Do parents of  breastfeeding babies worry more about growth?</vt:lpstr>
      <vt:lpstr>Yes. Here are some reasons worry is common: </vt:lpstr>
      <vt:lpstr>Signs a breastfeeding baby is growing well</vt:lpstr>
      <vt:lpstr>Most babies will grow normally</vt:lpstr>
      <vt:lpstr>The most common cause of low weight gain is not feeding frequently enough in the first few weeks.</vt:lpstr>
      <vt:lpstr>Some newborns are at higher risk for low weight gain. These problems may lead to low weight gain: </vt:lpstr>
      <vt:lpstr>Red flags for infant growth (first 28 days)</vt:lpstr>
      <vt:lpstr>Red flags require an urgent referral</vt:lpstr>
      <vt:lpstr>Babies with inadequate weight gain may need supplementation in addition to feeding at the breast </vt:lpstr>
      <vt:lpstr>Social determinants of health</vt:lpstr>
      <vt:lpstr>In your clinic</vt:lpstr>
      <vt:lpstr>Staff with the same cultural background may provide the most support for historically underserved groups. </vt:lpstr>
      <vt:lpstr>The Healthy Children Project Center for Breastfeeding has many blog articles about how different lived experiences can affect breastfeeding.   On the right side of this slide are links to articles which focus on breastfeeding experiences from different cultural perspectives.   Choose one or two to read that reflect the people served in your community.  (Each article takes about 5 minutes    to read) </vt:lpstr>
      <vt:lpstr>In your clinic</vt:lpstr>
      <vt:lpstr>Can we prevent problems?</vt:lpstr>
      <vt:lpstr>How does your clinic prepare pregnant parents to breastfeed successfully?</vt:lpstr>
      <vt:lpstr>Some information is especially helpful for new parents </vt:lpstr>
      <vt:lpstr>Talk about breastfeeding the baby early and often in the first few weeks. </vt:lpstr>
      <vt:lpstr>Encourage parents to hold the magical hour   </vt:lpstr>
      <vt:lpstr>Magical hour  </vt:lpstr>
      <vt:lpstr>Watch for early infant feeding cues</vt:lpstr>
      <vt:lpstr>Be honest about what breastfeeding is really like</vt:lpstr>
      <vt:lpstr>Parents who have concerns about their baby’s growth may question whether or not they should continue breastfeeding.</vt:lpstr>
      <vt:lpstr>Some influences their feeding decision</vt:lpstr>
      <vt:lpstr>PowerPoint Presentation</vt:lpstr>
      <vt:lpstr>PowerPoint Presentation</vt:lpstr>
      <vt:lpstr>Listen and guide to help parents reach their breastfeeding goal</vt:lpstr>
      <vt:lpstr>There are two types of breastfeeding messages   </vt:lpstr>
      <vt:lpstr>Compassion </vt:lpstr>
      <vt:lpstr>Give support without judgment </vt:lpstr>
      <vt:lpstr>Supportive family, friends, health care providers and community are the key to helping parents if they face breastfeeding challenges.    Vanessa Simmons, CLEC</vt:lpstr>
      <vt:lpstr> Listening</vt:lpstr>
      <vt:lpstr>Case study #1</vt:lpstr>
      <vt:lpstr>Case study #1 – Answer</vt:lpstr>
      <vt:lpstr>Case study #2</vt:lpstr>
      <vt:lpstr>Case study #2 - Answer</vt:lpstr>
      <vt:lpstr>Thank you for completing the Breastfeeding and Growth In-service.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2020-07-14T17:59:05Z</dcterms:created>
  <dcterms:modified xsi:type="dcterms:W3CDTF">2020-07-24T18:19:23Z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3D512A53-D3F4-4D42-91CE-6A4484A1490E</vt:lpwstr>
  </property>
  <property fmtid="{D5CDD505-2E9C-101B-9397-08002B2CF9AE}" pid="3" name="ArticulatePath">
    <vt:lpwstr>2020 Breastfeeding and Growth v 3</vt:lpwstr>
  </property>
  <property fmtid="{D5CDD505-2E9C-101B-9397-08002B2CF9AE}" pid="4" name="ContentTypeId">
    <vt:lpwstr>0x01010079012CDB5CCD2847B46468FD3DF1DE6F</vt:lpwstr>
  </property>
</Properties>
</file>