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50"/>
  </p:notesMasterIdLst>
  <p:sldIdLst>
    <p:sldId id="361" r:id="rId5"/>
    <p:sldId id="297" r:id="rId6"/>
    <p:sldId id="360" r:id="rId7"/>
    <p:sldId id="357" r:id="rId8"/>
    <p:sldId id="431" r:id="rId9"/>
    <p:sldId id="432" r:id="rId10"/>
    <p:sldId id="351" r:id="rId11"/>
    <p:sldId id="362" r:id="rId12"/>
    <p:sldId id="404" r:id="rId13"/>
    <p:sldId id="260" r:id="rId14"/>
    <p:sldId id="406" r:id="rId15"/>
    <p:sldId id="267" r:id="rId16"/>
    <p:sldId id="430" r:id="rId17"/>
    <p:sldId id="429" r:id="rId18"/>
    <p:sldId id="421" r:id="rId19"/>
    <p:sldId id="405" r:id="rId20"/>
    <p:sldId id="367" r:id="rId21"/>
    <p:sldId id="375" r:id="rId22"/>
    <p:sldId id="409" r:id="rId23"/>
    <p:sldId id="408" r:id="rId24"/>
    <p:sldId id="418" r:id="rId25"/>
    <p:sldId id="422" r:id="rId26"/>
    <p:sldId id="407" r:id="rId27"/>
    <p:sldId id="384" r:id="rId28"/>
    <p:sldId id="377" r:id="rId29"/>
    <p:sldId id="416" r:id="rId30"/>
    <p:sldId id="415" r:id="rId31"/>
    <p:sldId id="424" r:id="rId32"/>
    <p:sldId id="419" r:id="rId33"/>
    <p:sldId id="423" r:id="rId34"/>
    <p:sldId id="427" r:id="rId35"/>
    <p:sldId id="428" r:id="rId36"/>
    <p:sldId id="414" r:id="rId37"/>
    <p:sldId id="372" r:id="rId38"/>
    <p:sldId id="376" r:id="rId39"/>
    <p:sldId id="413" r:id="rId40"/>
    <p:sldId id="411" r:id="rId41"/>
    <p:sldId id="412" r:id="rId42"/>
    <p:sldId id="420" r:id="rId43"/>
    <p:sldId id="425" r:id="rId44"/>
    <p:sldId id="410" r:id="rId45"/>
    <p:sldId id="370" r:id="rId46"/>
    <p:sldId id="355" r:id="rId47"/>
    <p:sldId id="391" r:id="rId48"/>
    <p:sldId id="402" r:id="rId4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ee Kimberly O" initials="MKO" lastIdx="19" clrIdx="0">
    <p:extLst>
      <p:ext uri="{19B8F6BF-5375-455C-9EA6-DF929625EA0E}">
        <p15:presenceInfo xmlns:p15="http://schemas.microsoft.com/office/powerpoint/2012/main" userId="S::KIMBERLY.O.MCGEE@dhsoha.state.or.us::e3a0faa6-ea43-4d46-ad1f-b7d1654d8d9b" providerId="AD"/>
      </p:ext>
    </p:extLst>
  </p:cmAuthor>
  <p:cmAuthor id="2" name="Reyna Vernita D" initials="RVD" lastIdx="41" clrIdx="1">
    <p:extLst>
      <p:ext uri="{19B8F6BF-5375-455C-9EA6-DF929625EA0E}">
        <p15:presenceInfo xmlns:p15="http://schemas.microsoft.com/office/powerpoint/2012/main" userId="S::VERNITA.D.REYNA@dhsoha.state.or.us::081ad5d3-7cc5-4130-8c74-b093c7145107" providerId="AD"/>
      </p:ext>
    </p:extLst>
  </p:cmAuthor>
  <p:cmAuthor id="3" name="RHODE Mary" initials="RM" lastIdx="12" clrIdx="2">
    <p:extLst>
      <p:ext uri="{19B8F6BF-5375-455C-9EA6-DF929625EA0E}">
        <p15:presenceInfo xmlns:p15="http://schemas.microsoft.com/office/powerpoint/2012/main" userId="S::Mary.RHODE@dhsoha.state.or.us::c069145e-6c5d-4d41-860f-4ad3c3a43fe8" providerId="AD"/>
      </p:ext>
    </p:extLst>
  </p:cmAuthor>
  <p:cmAuthor id="4" name="BETTIN Karen" initials="BK" lastIdx="8" clrIdx="3">
    <p:extLst>
      <p:ext uri="{19B8F6BF-5375-455C-9EA6-DF929625EA0E}">
        <p15:presenceInfo xmlns:p15="http://schemas.microsoft.com/office/powerpoint/2012/main" userId="S::Karen.BETTIN@dhsoha.state.or.us::ccec7226-39da-425d-ac53-6909a2d631f1" providerId="AD"/>
      </p:ext>
    </p:extLst>
  </p:cmAuthor>
  <p:cmAuthor id="5" name="Alto Cheryl L" initials="ACL" lastIdx="10" clrIdx="4">
    <p:extLst>
      <p:ext uri="{19B8F6BF-5375-455C-9EA6-DF929625EA0E}">
        <p15:presenceInfo xmlns:p15="http://schemas.microsoft.com/office/powerpoint/2012/main" userId="S::CHERYL.L.ALTO@dhsoha.state.or.us::af7c7e55-8644-4958-931c-c55cfc1890ff" providerId="AD"/>
      </p:ext>
    </p:extLst>
  </p:cmAuthor>
  <p:cmAuthor id="6" name="Lanham Elizabeth L" initials="LEL" lastIdx="1" clrIdx="5">
    <p:extLst>
      <p:ext uri="{19B8F6BF-5375-455C-9EA6-DF929625EA0E}">
        <p15:presenceInfo xmlns:p15="http://schemas.microsoft.com/office/powerpoint/2012/main" userId="S::ELIZABETH.L.LANHAM@dhsoha.state.or.us::c1d74b4b-2e1d-48e1-a4c3-29413a83af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4B5"/>
    <a:srgbClr val="6C54A3"/>
    <a:srgbClr val="B60AA2"/>
    <a:srgbClr val="C8C8C8"/>
    <a:srgbClr val="EE34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80183" autoAdjust="0"/>
  </p:normalViewPr>
  <p:slideViewPr>
    <p:cSldViewPr>
      <p:cViewPr varScale="1">
        <p:scale>
          <a:sx n="49" d="100"/>
          <a:sy n="49" d="100"/>
        </p:scale>
        <p:origin x="2136" y="48"/>
      </p:cViewPr>
      <p:guideLst/>
    </p:cSldViewPr>
  </p:slideViewPr>
  <p:notesTextViewPr>
    <p:cViewPr>
      <p:scale>
        <a:sx n="1" d="1"/>
        <a:sy n="1" d="1"/>
      </p:scale>
      <p:origin x="0" y="0"/>
    </p:cViewPr>
  </p:notesTextViewPr>
  <p:sorterViewPr>
    <p:cViewPr>
      <p:scale>
        <a:sx n="70" d="100"/>
        <a:sy n="70" d="100"/>
      </p:scale>
      <p:origin x="0" y="-3876"/>
    </p:cViewPr>
  </p:sorterViewPr>
  <p:notesViewPr>
    <p:cSldViewPr>
      <p:cViewPr varScale="1">
        <p:scale>
          <a:sx n="65" d="100"/>
          <a:sy n="65" d="100"/>
        </p:scale>
        <p:origin x="324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2E87088-7C17-41E8-BB78-BA48C7BD261D}" type="datetimeFigureOut">
              <a:rPr lang="en-US" smtClean="0"/>
              <a:t>5/27/2021</a:t>
            </a:fld>
            <a:endParaRPr lang="en-US" dirty="0"/>
          </a:p>
        </p:txBody>
      </p:sp>
      <p:sp>
        <p:nvSpPr>
          <p:cNvPr id="4" name="Slide Image Placeholder 3"/>
          <p:cNvSpPr>
            <a:spLocks noGrp="1" noRot="1" noChangeAspect="1"/>
          </p:cNvSpPr>
          <p:nvPr>
            <p:ph type="sldImg" idx="2"/>
          </p:nvPr>
        </p:nvSpPr>
        <p:spPr>
          <a:xfrm>
            <a:off x="1414462" y="466434"/>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069767"/>
            <a:ext cx="5608320" cy="476019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455261-80E8-4EE9-B21F-C4FBF2CAB062}" type="slidenum">
              <a:rPr lang="en-US" smtClean="0"/>
              <a:t>‹#›</a:t>
            </a:fld>
            <a:endParaRPr lang="en-US" dirty="0"/>
          </a:p>
        </p:txBody>
      </p:sp>
    </p:spTree>
    <p:extLst>
      <p:ext uri="{BB962C8B-B14F-4D97-AF65-F5344CB8AC3E}">
        <p14:creationId xmlns:p14="http://schemas.microsoft.com/office/powerpoint/2010/main" val="2139775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1</a:t>
            </a:fld>
            <a:endParaRPr lang="en-US" dirty="0"/>
          </a:p>
        </p:txBody>
      </p:sp>
    </p:spTree>
    <p:extLst>
      <p:ext uri="{BB962C8B-B14F-4D97-AF65-F5344CB8AC3E}">
        <p14:creationId xmlns:p14="http://schemas.microsoft.com/office/powerpoint/2010/main" val="2874580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455261-80E8-4EE9-B21F-C4FBF2CAB062}" type="slidenum">
              <a:rPr lang="en-US" smtClean="0"/>
              <a:t>10</a:t>
            </a:fld>
            <a:endParaRPr lang="en-US" dirty="0"/>
          </a:p>
        </p:txBody>
      </p:sp>
    </p:spTree>
    <p:extLst>
      <p:ext uri="{BB962C8B-B14F-4D97-AF65-F5344CB8AC3E}">
        <p14:creationId xmlns:p14="http://schemas.microsoft.com/office/powerpoint/2010/main" val="2690220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455261-80E8-4EE9-B21F-C4FBF2CAB062}" type="slidenum">
              <a:rPr lang="en-US" smtClean="0"/>
              <a:t>11</a:t>
            </a:fld>
            <a:endParaRPr lang="en-US" dirty="0"/>
          </a:p>
        </p:txBody>
      </p:sp>
    </p:spTree>
    <p:extLst>
      <p:ext uri="{BB962C8B-B14F-4D97-AF65-F5344CB8AC3E}">
        <p14:creationId xmlns:p14="http://schemas.microsoft.com/office/powerpoint/2010/main" val="2737722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17</a:t>
            </a:fld>
            <a:endParaRPr lang="en-US" dirty="0"/>
          </a:p>
        </p:txBody>
      </p:sp>
    </p:spTree>
    <p:extLst>
      <p:ext uri="{BB962C8B-B14F-4D97-AF65-F5344CB8AC3E}">
        <p14:creationId xmlns:p14="http://schemas.microsoft.com/office/powerpoint/2010/main" val="2126443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18</a:t>
            </a:fld>
            <a:endParaRPr lang="en-US" dirty="0"/>
          </a:p>
        </p:txBody>
      </p:sp>
    </p:spTree>
    <p:extLst>
      <p:ext uri="{BB962C8B-B14F-4D97-AF65-F5344CB8AC3E}">
        <p14:creationId xmlns:p14="http://schemas.microsoft.com/office/powerpoint/2010/main" val="238007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19</a:t>
            </a:fld>
            <a:endParaRPr lang="en-US" dirty="0"/>
          </a:p>
        </p:txBody>
      </p:sp>
    </p:spTree>
    <p:extLst>
      <p:ext uri="{BB962C8B-B14F-4D97-AF65-F5344CB8AC3E}">
        <p14:creationId xmlns:p14="http://schemas.microsoft.com/office/powerpoint/2010/main" val="661920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24</a:t>
            </a:fld>
            <a:endParaRPr lang="en-US" dirty="0"/>
          </a:p>
        </p:txBody>
      </p:sp>
    </p:spTree>
    <p:extLst>
      <p:ext uri="{BB962C8B-B14F-4D97-AF65-F5344CB8AC3E}">
        <p14:creationId xmlns:p14="http://schemas.microsoft.com/office/powerpoint/2010/main" val="4033801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25</a:t>
            </a:fld>
            <a:endParaRPr lang="en-US" dirty="0"/>
          </a:p>
        </p:txBody>
      </p:sp>
    </p:spTree>
    <p:extLst>
      <p:ext uri="{BB962C8B-B14F-4D97-AF65-F5344CB8AC3E}">
        <p14:creationId xmlns:p14="http://schemas.microsoft.com/office/powerpoint/2010/main" val="3245208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26</a:t>
            </a:fld>
            <a:endParaRPr lang="en-US" dirty="0"/>
          </a:p>
        </p:txBody>
      </p:sp>
    </p:spTree>
    <p:extLst>
      <p:ext uri="{BB962C8B-B14F-4D97-AF65-F5344CB8AC3E}">
        <p14:creationId xmlns:p14="http://schemas.microsoft.com/office/powerpoint/2010/main" val="3752069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455261-80E8-4EE9-B21F-C4FBF2CAB0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618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35</a:t>
            </a:fld>
            <a:endParaRPr lang="en-US" dirty="0"/>
          </a:p>
        </p:txBody>
      </p:sp>
    </p:spTree>
    <p:extLst>
      <p:ext uri="{BB962C8B-B14F-4D97-AF65-F5344CB8AC3E}">
        <p14:creationId xmlns:p14="http://schemas.microsoft.com/office/powerpoint/2010/main" val="145225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2</a:t>
            </a:fld>
            <a:endParaRPr lang="en-US" dirty="0"/>
          </a:p>
        </p:txBody>
      </p:sp>
    </p:spTree>
    <p:extLst>
      <p:ext uri="{BB962C8B-B14F-4D97-AF65-F5344CB8AC3E}">
        <p14:creationId xmlns:p14="http://schemas.microsoft.com/office/powerpoint/2010/main" val="991268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36</a:t>
            </a:fld>
            <a:endParaRPr lang="en-US" dirty="0"/>
          </a:p>
        </p:txBody>
      </p:sp>
    </p:spTree>
    <p:extLst>
      <p:ext uri="{BB962C8B-B14F-4D97-AF65-F5344CB8AC3E}">
        <p14:creationId xmlns:p14="http://schemas.microsoft.com/office/powerpoint/2010/main" val="3977632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42</a:t>
            </a:fld>
            <a:endParaRPr lang="en-US" dirty="0"/>
          </a:p>
        </p:txBody>
      </p:sp>
    </p:spTree>
    <p:extLst>
      <p:ext uri="{BB962C8B-B14F-4D97-AF65-F5344CB8AC3E}">
        <p14:creationId xmlns:p14="http://schemas.microsoft.com/office/powerpoint/2010/main" val="1685172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43</a:t>
            </a:fld>
            <a:endParaRPr lang="en-US" dirty="0"/>
          </a:p>
        </p:txBody>
      </p:sp>
    </p:spTree>
    <p:extLst>
      <p:ext uri="{BB962C8B-B14F-4D97-AF65-F5344CB8AC3E}">
        <p14:creationId xmlns:p14="http://schemas.microsoft.com/office/powerpoint/2010/main" val="469704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45</a:t>
            </a:fld>
            <a:endParaRPr lang="en-US" dirty="0"/>
          </a:p>
        </p:txBody>
      </p:sp>
    </p:spTree>
    <p:extLst>
      <p:ext uri="{BB962C8B-B14F-4D97-AF65-F5344CB8AC3E}">
        <p14:creationId xmlns:p14="http://schemas.microsoft.com/office/powerpoint/2010/main" val="86495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3</a:t>
            </a:fld>
            <a:endParaRPr lang="en-US" dirty="0"/>
          </a:p>
        </p:txBody>
      </p:sp>
    </p:spTree>
    <p:extLst>
      <p:ext uri="{BB962C8B-B14F-4D97-AF65-F5344CB8AC3E}">
        <p14:creationId xmlns:p14="http://schemas.microsoft.com/office/powerpoint/2010/main" val="230671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4</a:t>
            </a:fld>
            <a:endParaRPr lang="en-US" dirty="0"/>
          </a:p>
        </p:txBody>
      </p:sp>
    </p:spTree>
    <p:extLst>
      <p:ext uri="{BB962C8B-B14F-4D97-AF65-F5344CB8AC3E}">
        <p14:creationId xmlns:p14="http://schemas.microsoft.com/office/powerpoint/2010/main" val="1008925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5</a:t>
            </a:fld>
            <a:endParaRPr lang="en-US" dirty="0"/>
          </a:p>
        </p:txBody>
      </p:sp>
    </p:spTree>
    <p:extLst>
      <p:ext uri="{BB962C8B-B14F-4D97-AF65-F5344CB8AC3E}">
        <p14:creationId xmlns:p14="http://schemas.microsoft.com/office/powerpoint/2010/main" val="1363373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6</a:t>
            </a:fld>
            <a:endParaRPr lang="en-US" dirty="0"/>
          </a:p>
        </p:txBody>
      </p:sp>
    </p:spTree>
    <p:extLst>
      <p:ext uri="{BB962C8B-B14F-4D97-AF65-F5344CB8AC3E}">
        <p14:creationId xmlns:p14="http://schemas.microsoft.com/office/powerpoint/2010/main" val="3507920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7</a:t>
            </a:fld>
            <a:endParaRPr lang="en-US" dirty="0"/>
          </a:p>
        </p:txBody>
      </p:sp>
    </p:spTree>
    <p:extLst>
      <p:ext uri="{BB962C8B-B14F-4D97-AF65-F5344CB8AC3E}">
        <p14:creationId xmlns:p14="http://schemas.microsoft.com/office/powerpoint/2010/main" val="4177850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8</a:t>
            </a:fld>
            <a:endParaRPr lang="en-US" dirty="0"/>
          </a:p>
        </p:txBody>
      </p:sp>
    </p:spTree>
    <p:extLst>
      <p:ext uri="{BB962C8B-B14F-4D97-AF65-F5344CB8AC3E}">
        <p14:creationId xmlns:p14="http://schemas.microsoft.com/office/powerpoint/2010/main" val="65519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6725"/>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9</a:t>
            </a:fld>
            <a:endParaRPr lang="en-US" dirty="0"/>
          </a:p>
        </p:txBody>
      </p:sp>
    </p:spTree>
    <p:extLst>
      <p:ext uri="{BB962C8B-B14F-4D97-AF65-F5344CB8AC3E}">
        <p14:creationId xmlns:p14="http://schemas.microsoft.com/office/powerpoint/2010/main" val="575674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A19063A2-3E72-4F23-9C05-3C5EA56532C0}" type="datetimeFigureOut">
              <a:rPr lang="en-US" smtClean="0"/>
              <a:t>5/27/2021</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D7A0D0E4-8D94-443E-820B-188B2E9A69C3}" type="slidenum">
              <a:rPr lang="en-US" smtClean="0"/>
              <a:t>‹#›</a:t>
            </a:fld>
            <a:endParaRPr lang="en-US" dirty="0"/>
          </a:p>
        </p:txBody>
      </p:sp>
    </p:spTree>
    <p:extLst>
      <p:ext uri="{BB962C8B-B14F-4D97-AF65-F5344CB8AC3E}">
        <p14:creationId xmlns:p14="http://schemas.microsoft.com/office/powerpoint/2010/main" val="145992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9063A2-3E72-4F23-9C05-3C5EA56532C0}" type="datetimeFigureOut">
              <a:rPr lang="en-US" smtClean="0"/>
              <a:t>5/27/2021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0D0E4-8D94-443E-820B-188B2E9A69C3}" type="slidenum">
              <a:rPr lang="en-US" smtClean="0"/>
              <a:t>‹#›</a:t>
            </a:fld>
            <a:endParaRPr lang="en-US" dirty="0"/>
          </a:p>
        </p:txBody>
      </p:sp>
    </p:spTree>
    <p:extLst>
      <p:ext uri="{BB962C8B-B14F-4D97-AF65-F5344CB8AC3E}">
        <p14:creationId xmlns:p14="http://schemas.microsoft.com/office/powerpoint/2010/main" val="212699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A19063A2-3E72-4F23-9C05-3C5EA56532C0}" type="datetimeFigureOut">
              <a:rPr lang="en-US" smtClean="0"/>
              <a:t>5/27/2021</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D7A0D0E4-8D94-443E-820B-188B2E9A69C3}" type="slidenum">
              <a:rPr lang="en-US" smtClean="0"/>
              <a:t>‹#›</a:t>
            </a:fld>
            <a:endParaRPr lang="en-US" dirty="0"/>
          </a:p>
        </p:txBody>
      </p:sp>
    </p:spTree>
    <p:extLst>
      <p:ext uri="{BB962C8B-B14F-4D97-AF65-F5344CB8AC3E}">
        <p14:creationId xmlns:p14="http://schemas.microsoft.com/office/powerpoint/2010/main" val="3728898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A19063A2-3E72-4F23-9C05-3C5EA56532C0}" type="datetimeFigureOut">
              <a:rPr lang="en-US" smtClean="0"/>
              <a:t>5/27/2021</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D7A0D0E4-8D94-443E-820B-188B2E9A69C3}" type="slidenum">
              <a:rPr lang="en-US" smtClean="0"/>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85482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A19063A2-3E72-4F23-9C05-3C5EA56532C0}" type="datetimeFigureOut">
              <a:rPr lang="en-US" smtClean="0"/>
              <a:t>5/27/2021</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D7A0D0E4-8D94-443E-820B-188B2E9A69C3}" type="slidenum">
              <a:rPr lang="en-US" smtClean="0"/>
              <a:t>‹#›</a:t>
            </a:fld>
            <a:endParaRPr lang="en-US" dirty="0"/>
          </a:p>
        </p:txBody>
      </p:sp>
    </p:spTree>
    <p:extLst>
      <p:ext uri="{BB962C8B-B14F-4D97-AF65-F5344CB8AC3E}">
        <p14:creationId xmlns:p14="http://schemas.microsoft.com/office/powerpoint/2010/main" val="1631719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19063A2-3E72-4F23-9C05-3C5EA56532C0}" type="datetimeFigureOut">
              <a:rPr lang="en-US" smtClean="0"/>
              <a:t>5/27/2021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A0D0E4-8D94-443E-820B-188B2E9A69C3}" type="slidenum">
              <a:rPr lang="en-US" smtClean="0"/>
              <a:t>‹#›</a:t>
            </a:fld>
            <a:endParaRPr lang="en-US" dirty="0"/>
          </a:p>
        </p:txBody>
      </p:sp>
    </p:spTree>
    <p:extLst>
      <p:ext uri="{BB962C8B-B14F-4D97-AF65-F5344CB8AC3E}">
        <p14:creationId xmlns:p14="http://schemas.microsoft.com/office/powerpoint/2010/main" val="360741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19063A2-3E72-4F23-9C05-3C5EA56532C0}" type="datetimeFigureOut">
              <a:rPr lang="en-US" smtClean="0"/>
              <a:t>5/27/2021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A0D0E4-8D94-443E-820B-188B2E9A69C3}" type="slidenum">
              <a:rPr lang="en-US" smtClean="0"/>
              <a:t>‹#›</a:t>
            </a:fld>
            <a:endParaRPr lang="en-US" dirty="0"/>
          </a:p>
        </p:txBody>
      </p:sp>
    </p:spTree>
    <p:extLst>
      <p:ext uri="{BB962C8B-B14F-4D97-AF65-F5344CB8AC3E}">
        <p14:creationId xmlns:p14="http://schemas.microsoft.com/office/powerpoint/2010/main" val="4185266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9063A2-3E72-4F23-9C05-3C5EA56532C0}" type="datetimeFigureOut">
              <a:rPr lang="en-US" smtClean="0"/>
              <a:t>5/27/2021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0D0E4-8D94-443E-820B-188B2E9A69C3}" type="slidenum">
              <a:rPr lang="en-US" smtClean="0"/>
              <a:t>‹#›</a:t>
            </a:fld>
            <a:endParaRPr lang="en-US" dirty="0"/>
          </a:p>
        </p:txBody>
      </p:sp>
    </p:spTree>
    <p:extLst>
      <p:ext uri="{BB962C8B-B14F-4D97-AF65-F5344CB8AC3E}">
        <p14:creationId xmlns:p14="http://schemas.microsoft.com/office/powerpoint/2010/main" val="579167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A19063A2-3E72-4F23-9C05-3C5EA56532C0}" type="datetimeFigureOut">
              <a:rPr lang="en-US" smtClean="0"/>
              <a:t>5/27/2021</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D7A0D0E4-8D94-443E-820B-188B2E9A69C3}" type="slidenum">
              <a:rPr lang="en-US" smtClean="0"/>
              <a:t>‹#›</a:t>
            </a:fld>
            <a:endParaRPr lang="en-US" dirty="0"/>
          </a:p>
        </p:txBody>
      </p:sp>
    </p:spTree>
    <p:extLst>
      <p:ext uri="{BB962C8B-B14F-4D97-AF65-F5344CB8AC3E}">
        <p14:creationId xmlns:p14="http://schemas.microsoft.com/office/powerpoint/2010/main" val="1286496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9063A2-3E72-4F23-9C05-3C5EA56532C0}" type="datetimeFigureOut">
              <a:rPr lang="en-US" smtClean="0"/>
              <a:t>5/27/2021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A0D0E4-8D94-443E-820B-188B2E9A69C3}" type="slidenum">
              <a:rPr lang="en-US" smtClean="0"/>
              <a:t>‹#›</a:t>
            </a:fld>
            <a:endParaRPr lang="en-US" dirty="0"/>
          </a:p>
        </p:txBody>
      </p:sp>
    </p:spTree>
    <p:extLst>
      <p:ext uri="{BB962C8B-B14F-4D97-AF65-F5344CB8AC3E}">
        <p14:creationId xmlns:p14="http://schemas.microsoft.com/office/powerpoint/2010/main" val="1214775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r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47546" r="53958"/>
          <a:stretch/>
        </p:blipFill>
        <p:spPr>
          <a:xfrm>
            <a:off x="247186" y="1650959"/>
            <a:ext cx="3546772" cy="3030620"/>
          </a:xfrm>
          <a:prstGeom prst="rect">
            <a:avLst/>
          </a:prstGeom>
        </p:spPr>
      </p:pic>
      <p:sp>
        <p:nvSpPr>
          <p:cNvPr id="4" name="Content Placeholder 3"/>
          <p:cNvSpPr>
            <a:spLocks noGrp="1"/>
          </p:cNvSpPr>
          <p:nvPr>
            <p:ph sz="half" idx="2" hasCustomPrompt="1"/>
          </p:nvPr>
        </p:nvSpPr>
        <p:spPr>
          <a:xfrm>
            <a:off x="3818021" y="1066800"/>
            <a:ext cx="47244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0701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9063A2-3E72-4F23-9C05-3C5EA56532C0}" type="datetimeFigureOut">
              <a:rPr lang="en-US" smtClean="0"/>
              <a:t>5/27/2021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0D0E4-8D94-443E-820B-188B2E9A69C3}" type="slidenum">
              <a:rPr lang="en-US" smtClean="0"/>
              <a:t>‹#›</a:t>
            </a:fld>
            <a:endParaRPr lang="en-US" dirty="0"/>
          </a:p>
        </p:txBody>
      </p:sp>
    </p:spTree>
    <p:extLst>
      <p:ext uri="{BB962C8B-B14F-4D97-AF65-F5344CB8AC3E}">
        <p14:creationId xmlns:p14="http://schemas.microsoft.com/office/powerpoint/2010/main" val="3189738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hor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709" t="51169" r="59123" b="2164"/>
          <a:stretch/>
        </p:blipFill>
        <p:spPr>
          <a:xfrm>
            <a:off x="236621" y="1642268"/>
            <a:ext cx="3581400" cy="3200401"/>
          </a:xfrm>
          <a:prstGeom prst="rect">
            <a:avLst/>
          </a:prstGeom>
        </p:spPr>
      </p:pic>
      <p:sp>
        <p:nvSpPr>
          <p:cNvPr id="12" name="Content Placeholder 3"/>
          <p:cNvSpPr>
            <a:spLocks noGrp="1"/>
          </p:cNvSpPr>
          <p:nvPr>
            <p:ph sz="half" idx="10" hasCustomPrompt="1"/>
          </p:nvPr>
        </p:nvSpPr>
        <p:spPr>
          <a:xfrm>
            <a:off x="3814010" y="1066799"/>
            <a:ext cx="47244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65030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rop">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47778" r="69166"/>
          <a:stretch/>
        </p:blipFill>
        <p:spPr>
          <a:xfrm>
            <a:off x="5486400" y="1680369"/>
            <a:ext cx="2819400" cy="3581400"/>
          </a:xfrm>
          <a:prstGeom prst="rect">
            <a:avLst/>
          </a:prstGeom>
        </p:spPr>
      </p:pic>
      <p:sp>
        <p:nvSpPr>
          <p:cNvPr id="10" name="Content Placeholder 3"/>
          <p:cNvSpPr>
            <a:spLocks noGrp="1"/>
          </p:cNvSpPr>
          <p:nvPr>
            <p:ph sz="half" idx="10" hasCustomPrompt="1"/>
          </p:nvPr>
        </p:nvSpPr>
        <p:spPr>
          <a:xfrm>
            <a:off x="609600" y="1295400"/>
            <a:ext cx="47244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28870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rop">
    <p:spTree>
      <p:nvGrpSpPr>
        <p:cNvPr id="1" name=""/>
        <p:cNvGrpSpPr/>
        <p:nvPr/>
      </p:nvGrpSpPr>
      <p:grpSpPr>
        <a:xfrm>
          <a:off x="0" y="0"/>
          <a:ext cx="0" cy="0"/>
          <a:chOff x="0" y="0"/>
          <a:chExt cx="0" cy="0"/>
        </a:xfrm>
      </p:grpSpPr>
      <p:sp>
        <p:nvSpPr>
          <p:cNvPr id="10" name="Content Placeholder 3"/>
          <p:cNvSpPr>
            <a:spLocks noGrp="1"/>
          </p:cNvSpPr>
          <p:nvPr>
            <p:ph sz="half" idx="10" hasCustomPrompt="1"/>
          </p:nvPr>
        </p:nvSpPr>
        <p:spPr>
          <a:xfrm>
            <a:off x="609600" y="1295400"/>
            <a:ext cx="47244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2600" y="1642269"/>
            <a:ext cx="2743200" cy="3657600"/>
          </a:xfrm>
          <a:prstGeom prst="rect">
            <a:avLst/>
          </a:prstGeom>
        </p:spPr>
      </p:pic>
    </p:spTree>
    <p:extLst>
      <p:ext uri="{BB962C8B-B14F-4D97-AF65-F5344CB8AC3E}">
        <p14:creationId xmlns:p14="http://schemas.microsoft.com/office/powerpoint/2010/main" val="1781356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rop">
    <p:spTree>
      <p:nvGrpSpPr>
        <p:cNvPr id="1" name=""/>
        <p:cNvGrpSpPr/>
        <p:nvPr/>
      </p:nvGrpSpPr>
      <p:grpSpPr>
        <a:xfrm>
          <a:off x="0" y="0"/>
          <a:ext cx="0" cy="0"/>
          <a:chOff x="0" y="0"/>
          <a:chExt cx="0" cy="0"/>
        </a:xfrm>
      </p:grpSpPr>
      <p:sp>
        <p:nvSpPr>
          <p:cNvPr id="10" name="Content Placeholder 3"/>
          <p:cNvSpPr>
            <a:spLocks noGrp="1"/>
          </p:cNvSpPr>
          <p:nvPr>
            <p:ph sz="half" idx="10" hasCustomPrompt="1"/>
          </p:nvPr>
        </p:nvSpPr>
        <p:spPr>
          <a:xfrm>
            <a:off x="609600" y="1295400"/>
            <a:ext cx="47244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0200" y="1771809"/>
            <a:ext cx="3536032" cy="3398520"/>
          </a:xfrm>
          <a:prstGeom prst="rect">
            <a:avLst/>
          </a:prstGeom>
        </p:spPr>
      </p:pic>
    </p:spTree>
    <p:extLst>
      <p:ext uri="{BB962C8B-B14F-4D97-AF65-F5344CB8AC3E}">
        <p14:creationId xmlns:p14="http://schemas.microsoft.com/office/powerpoint/2010/main" val="2354093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41684" y="609600"/>
            <a:ext cx="775335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684" y="4800600"/>
            <a:ext cx="2871216" cy="1487424"/>
          </a:xfrm>
          <a:prstGeom prst="rect">
            <a:avLst/>
          </a:prstGeom>
        </p:spPr>
      </p:pic>
    </p:spTree>
    <p:extLst>
      <p:ext uri="{BB962C8B-B14F-4D97-AF65-F5344CB8AC3E}">
        <p14:creationId xmlns:p14="http://schemas.microsoft.com/office/powerpoint/2010/main" val="1092877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41684" y="609600"/>
            <a:ext cx="775335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684" y="4724400"/>
            <a:ext cx="4014216" cy="1490472"/>
          </a:xfrm>
          <a:prstGeom prst="rect">
            <a:avLst/>
          </a:prstGeom>
        </p:spPr>
      </p:pic>
    </p:spTree>
    <p:extLst>
      <p:ext uri="{BB962C8B-B14F-4D97-AF65-F5344CB8AC3E}">
        <p14:creationId xmlns:p14="http://schemas.microsoft.com/office/powerpoint/2010/main" val="1418550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41684" y="609600"/>
            <a:ext cx="775335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684" y="4876800"/>
            <a:ext cx="4014216" cy="1490472"/>
          </a:xfrm>
          <a:prstGeom prst="rect">
            <a:avLst/>
          </a:prstGeom>
        </p:spPr>
      </p:pic>
    </p:spTree>
    <p:extLst>
      <p:ext uri="{BB962C8B-B14F-4D97-AF65-F5344CB8AC3E}">
        <p14:creationId xmlns:p14="http://schemas.microsoft.com/office/powerpoint/2010/main" val="29463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A19063A2-3E72-4F23-9C05-3C5EA56532C0}" type="datetimeFigureOut">
              <a:rPr lang="en-US" smtClean="0"/>
              <a:t>5/27/2021</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D7A0D0E4-8D94-443E-820B-188B2E9A69C3}" type="slidenum">
              <a:rPr lang="en-US" smtClean="0"/>
              <a:t>‹#›</a:t>
            </a:fld>
            <a:endParaRPr lang="en-US" dirty="0"/>
          </a:p>
        </p:txBody>
      </p:sp>
    </p:spTree>
    <p:extLst>
      <p:ext uri="{BB962C8B-B14F-4D97-AF65-F5344CB8AC3E}">
        <p14:creationId xmlns:p14="http://schemas.microsoft.com/office/powerpoint/2010/main" val="233988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9063A2-3E72-4F23-9C05-3C5EA56532C0}" type="datetimeFigureOut">
              <a:rPr lang="en-US" smtClean="0"/>
              <a:t>5/27/2021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0D0E4-8D94-443E-820B-188B2E9A69C3}" type="slidenum">
              <a:rPr lang="en-US" smtClean="0"/>
              <a:t>‹#›</a:t>
            </a:fld>
            <a:endParaRPr lang="en-US" dirty="0"/>
          </a:p>
        </p:txBody>
      </p:sp>
    </p:spTree>
    <p:extLst>
      <p:ext uri="{BB962C8B-B14F-4D97-AF65-F5344CB8AC3E}">
        <p14:creationId xmlns:p14="http://schemas.microsoft.com/office/powerpoint/2010/main" val="13293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9063A2-3E72-4F23-9C05-3C5EA56532C0}" type="datetimeFigureOut">
              <a:rPr lang="en-US" smtClean="0"/>
              <a:t>5/27/2021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A0D0E4-8D94-443E-820B-188B2E9A69C3}" type="slidenum">
              <a:rPr lang="en-US" smtClean="0"/>
              <a:t>‹#›</a:t>
            </a:fld>
            <a:endParaRPr lang="en-US" dirty="0"/>
          </a:p>
        </p:txBody>
      </p:sp>
    </p:spTree>
    <p:extLst>
      <p:ext uri="{BB962C8B-B14F-4D97-AF65-F5344CB8AC3E}">
        <p14:creationId xmlns:p14="http://schemas.microsoft.com/office/powerpoint/2010/main" val="74225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9063A2-3E72-4F23-9C05-3C5EA56532C0}" type="datetimeFigureOut">
              <a:rPr lang="en-US" smtClean="0"/>
              <a:t>5/27/2021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A0D0E4-8D94-443E-820B-188B2E9A69C3}" type="slidenum">
              <a:rPr lang="en-US" smtClean="0"/>
              <a:t>‹#›</a:t>
            </a:fld>
            <a:endParaRPr lang="en-US" dirty="0"/>
          </a:p>
        </p:txBody>
      </p:sp>
    </p:spTree>
    <p:extLst>
      <p:ext uri="{BB962C8B-B14F-4D97-AF65-F5344CB8AC3E}">
        <p14:creationId xmlns:p14="http://schemas.microsoft.com/office/powerpoint/2010/main" val="158780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063A2-3E72-4F23-9C05-3C5EA56532C0}" type="datetimeFigureOut">
              <a:rPr lang="en-US" smtClean="0"/>
              <a:t>5/27/2021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A0D0E4-8D94-443E-820B-188B2E9A69C3}" type="slidenum">
              <a:rPr lang="en-US" smtClean="0"/>
              <a:t>‹#›</a:t>
            </a:fld>
            <a:endParaRPr lang="en-US" dirty="0"/>
          </a:p>
        </p:txBody>
      </p:sp>
    </p:spTree>
    <p:extLst>
      <p:ext uri="{BB962C8B-B14F-4D97-AF65-F5344CB8AC3E}">
        <p14:creationId xmlns:p14="http://schemas.microsoft.com/office/powerpoint/2010/main" val="309154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9063A2-3E72-4F23-9C05-3C5EA56532C0}" type="datetimeFigureOut">
              <a:rPr lang="en-US" smtClean="0"/>
              <a:t>5/27/2021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0D0E4-8D94-443E-820B-188B2E9A69C3}" type="slidenum">
              <a:rPr lang="en-US" smtClean="0"/>
              <a:t>‹#›</a:t>
            </a:fld>
            <a:endParaRPr lang="en-US" dirty="0"/>
          </a:p>
        </p:txBody>
      </p:sp>
    </p:spTree>
    <p:extLst>
      <p:ext uri="{BB962C8B-B14F-4D97-AF65-F5344CB8AC3E}">
        <p14:creationId xmlns:p14="http://schemas.microsoft.com/office/powerpoint/2010/main" val="3880160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9063A2-3E72-4F23-9C05-3C5EA56532C0}" type="datetimeFigureOut">
              <a:rPr lang="en-US" smtClean="0"/>
              <a:t>5/27/2021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0D0E4-8D94-443E-820B-188B2E9A69C3}" type="slidenum">
              <a:rPr lang="en-US" smtClean="0"/>
              <a:t>‹#›</a:t>
            </a:fld>
            <a:endParaRPr lang="en-US" dirty="0"/>
          </a:p>
        </p:txBody>
      </p:sp>
    </p:spTree>
    <p:extLst>
      <p:ext uri="{BB962C8B-B14F-4D97-AF65-F5344CB8AC3E}">
        <p14:creationId xmlns:p14="http://schemas.microsoft.com/office/powerpoint/2010/main" val="168259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19063A2-3E72-4F23-9C05-3C5EA56532C0}" type="datetimeFigureOut">
              <a:rPr lang="en-US" smtClean="0"/>
              <a:t>5/27/2021</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7A0D0E4-8D94-443E-820B-188B2E9A69C3}" type="slidenum">
              <a:rPr lang="en-US" smtClean="0"/>
              <a:t>‹#›</a:t>
            </a:fld>
            <a:endParaRPr lang="en-US" dirty="0"/>
          </a:p>
        </p:txBody>
      </p:sp>
    </p:spTree>
    <p:extLst>
      <p:ext uri="{BB962C8B-B14F-4D97-AF65-F5344CB8AC3E}">
        <p14:creationId xmlns:p14="http://schemas.microsoft.com/office/powerpoint/2010/main" val="25387711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680" r:id="rId18"/>
    <p:sldLayoutId id="2147483664" r:id="rId19"/>
    <p:sldLayoutId id="2147483673" r:id="rId20"/>
    <p:sldLayoutId id="2147483674" r:id="rId21"/>
    <p:sldLayoutId id="2147483692" r:id="rId22"/>
    <p:sldLayoutId id="2147483693" r:id="rId23"/>
    <p:sldLayoutId id="2147483682" r:id="rId24"/>
    <p:sldLayoutId id="2147483675" r:id="rId25"/>
    <p:sldLayoutId id="2147483686" r:id="rId26"/>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oregon.gov/OHA/PH/HEALTHYPEOPLEFAMILIES/WIC/Pages/modules.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oregon.gov/OHA/PH/HEALTHYPEOPLEFAMILIES/WIC/Pages/modules.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oregon.gov/OHA/PH/HEALTHYPEOPLEFAMILIES/WIC/Pages/modules.asp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oregon.gov/OHA/PH/HEALTHYPEOPLEFAMILIES/WIC/Pages/modules.asp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3" Type="http://schemas.openxmlformats.org/officeDocument/2006/relationships/hyperlink" Target="https://www.oregon.gov/oha/PH/HEALTHYPEOPLEFAMILIES/WIC/Pages/InServices.aspx"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E63E7A4-A272-4644-BE74-78D761FC5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03C5846-EA59-4F5C-87F1-D783CEF81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740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0A3BA16B-3FE1-4975-9A83-9BDDB1D4BD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30"/>
          <a:stretch/>
        </p:blipFill>
        <p:spPr>
          <a:xfrm rot="16200000">
            <a:off x="1736150" y="2499119"/>
            <a:ext cx="6860373" cy="1862138"/>
          </a:xfrm>
          <a:prstGeom prst="rect">
            <a:avLst/>
          </a:prstGeom>
        </p:spPr>
      </p:pic>
      <p:sp>
        <p:nvSpPr>
          <p:cNvPr id="10" name="Title 1">
            <a:extLst>
              <a:ext uri="{FF2B5EF4-FFF2-40B4-BE49-F238E27FC236}">
                <a16:creationId xmlns:a16="http://schemas.microsoft.com/office/drawing/2014/main" id="{78EB0F69-4958-46D4-9726-434C3DCC464D}"/>
              </a:ext>
            </a:extLst>
          </p:cNvPr>
          <p:cNvSpPr>
            <a:spLocks noGrp="1"/>
          </p:cNvSpPr>
          <p:nvPr>
            <p:ph type="ctrTitle"/>
          </p:nvPr>
        </p:nvSpPr>
        <p:spPr>
          <a:xfrm>
            <a:off x="538129" y="1066800"/>
            <a:ext cx="5176871" cy="4329641"/>
          </a:xfrm>
        </p:spPr>
        <p:txBody>
          <a:bodyPr anchor="ctr">
            <a:normAutofit/>
          </a:bodyPr>
          <a:lstStyle/>
          <a:p>
            <a:pPr algn="r"/>
            <a:r>
              <a:rPr lang="en-US" sz="5200" dirty="0"/>
              <a:t>2021</a:t>
            </a:r>
            <a:br>
              <a:rPr lang="en-US" sz="5200" dirty="0"/>
            </a:br>
            <a:r>
              <a:rPr lang="en-US" sz="5200" dirty="0"/>
              <a:t>nutrition RISK Update</a:t>
            </a:r>
          </a:p>
        </p:txBody>
      </p:sp>
      <p:sp>
        <p:nvSpPr>
          <p:cNvPr id="11" name="Subtitle 2">
            <a:extLst>
              <a:ext uri="{FF2B5EF4-FFF2-40B4-BE49-F238E27FC236}">
                <a16:creationId xmlns:a16="http://schemas.microsoft.com/office/drawing/2014/main" id="{2D1C0337-EB52-4915-8CDD-9AE63E9C7328}"/>
              </a:ext>
            </a:extLst>
          </p:cNvPr>
          <p:cNvSpPr>
            <a:spLocks noGrp="1"/>
          </p:cNvSpPr>
          <p:nvPr>
            <p:ph type="subTitle" idx="1"/>
          </p:nvPr>
        </p:nvSpPr>
        <p:spPr>
          <a:xfrm>
            <a:off x="6324600" y="1123950"/>
            <a:ext cx="2754120" cy="4329641"/>
          </a:xfrm>
        </p:spPr>
        <p:txBody>
          <a:bodyPr anchor="ctr">
            <a:normAutofit/>
          </a:bodyPr>
          <a:lstStyle/>
          <a:p>
            <a:endParaRPr lang="en-US" dirty="0"/>
          </a:p>
          <a:p>
            <a:r>
              <a:rPr lang="en-US" sz="3200" dirty="0"/>
              <a:t>Oregon WIC Program</a:t>
            </a:r>
          </a:p>
          <a:p>
            <a:endParaRPr lang="en-US" dirty="0"/>
          </a:p>
        </p:txBody>
      </p:sp>
      <p:pic>
        <p:nvPicPr>
          <p:cNvPr id="7" name="Picture 6">
            <a:extLst>
              <a:ext uri="{FF2B5EF4-FFF2-40B4-BE49-F238E27FC236}">
                <a16:creationId xmlns:a16="http://schemas.microsoft.com/office/drawing/2014/main" id="{4837DCCA-6B71-4DED-BB11-1753156056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3962400"/>
            <a:ext cx="1419166" cy="762000"/>
          </a:xfrm>
          <a:prstGeom prst="rect">
            <a:avLst/>
          </a:prstGeom>
          <a:solidFill>
            <a:srgbClr val="FF66CC"/>
          </a:solidFill>
        </p:spPr>
      </p:pic>
    </p:spTree>
    <p:extLst>
      <p:ext uri="{BB962C8B-B14F-4D97-AF65-F5344CB8AC3E}">
        <p14:creationId xmlns:p14="http://schemas.microsoft.com/office/powerpoint/2010/main" val="19689151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C26D-7CB9-49BA-9845-062AC20F2275}"/>
              </a:ext>
            </a:extLst>
          </p:cNvPr>
          <p:cNvSpPr>
            <a:spLocks noGrp="1"/>
          </p:cNvSpPr>
          <p:nvPr>
            <p:ph type="title"/>
          </p:nvPr>
        </p:nvSpPr>
        <p:spPr>
          <a:xfrm>
            <a:off x="2971800" y="503863"/>
            <a:ext cx="5943600" cy="1293028"/>
          </a:xfrm>
        </p:spPr>
        <p:txBody>
          <a:bodyPr>
            <a:normAutofit/>
          </a:bodyPr>
          <a:lstStyle/>
          <a:p>
            <a:pPr algn="l"/>
            <a:r>
              <a:rPr lang="en-US" sz="4200" dirty="0">
                <a:solidFill>
                  <a:schemeClr val="accent4">
                    <a:lumMod val="50000"/>
                  </a:schemeClr>
                </a:solidFill>
              </a:rPr>
              <a:t>How does this affect my work?</a:t>
            </a:r>
          </a:p>
        </p:txBody>
      </p:sp>
      <p:sp>
        <p:nvSpPr>
          <p:cNvPr id="3" name="Content Placeholder 2">
            <a:extLst>
              <a:ext uri="{FF2B5EF4-FFF2-40B4-BE49-F238E27FC236}">
                <a16:creationId xmlns:a16="http://schemas.microsoft.com/office/drawing/2014/main" id="{3C492E30-91BA-4C18-BF95-C0AD8817A040}"/>
              </a:ext>
            </a:extLst>
          </p:cNvPr>
          <p:cNvSpPr>
            <a:spLocks noGrp="1"/>
          </p:cNvSpPr>
          <p:nvPr>
            <p:ph idx="1"/>
          </p:nvPr>
        </p:nvSpPr>
        <p:spPr>
          <a:xfrm>
            <a:off x="533400" y="2039778"/>
            <a:ext cx="8382000" cy="4818222"/>
          </a:xfrm>
        </p:spPr>
        <p:txBody>
          <a:bodyPr>
            <a:noAutofit/>
          </a:bodyPr>
          <a:lstStyle/>
          <a:p>
            <a:r>
              <a:rPr lang="en-US" sz="2400" dirty="0">
                <a:solidFill>
                  <a:srgbClr val="6C54A3"/>
                </a:solidFill>
              </a:rPr>
              <a:t>FTT remains </a:t>
            </a:r>
            <a:r>
              <a:rPr lang="en-US" sz="2400" b="1" dirty="0">
                <a:solidFill>
                  <a:srgbClr val="FC04B5"/>
                </a:solidFill>
              </a:rPr>
              <a:t>high</a:t>
            </a:r>
            <a:r>
              <a:rPr lang="en-US" sz="2400" dirty="0">
                <a:solidFill>
                  <a:srgbClr val="6C54A3"/>
                </a:solidFill>
              </a:rPr>
              <a:t> risk and a referral to the RD is required. </a:t>
            </a:r>
          </a:p>
          <a:p>
            <a:r>
              <a:rPr lang="en-US" sz="2400" dirty="0">
                <a:solidFill>
                  <a:srgbClr val="6C54A3"/>
                </a:solidFill>
              </a:rPr>
              <a:t>Offer other referrals based on the family’s needs. These may include:</a:t>
            </a:r>
          </a:p>
          <a:p>
            <a:pPr lvl="1"/>
            <a:r>
              <a:rPr lang="en-US" sz="2200" dirty="0">
                <a:solidFill>
                  <a:srgbClr val="6C54A3"/>
                </a:solidFill>
              </a:rPr>
              <a:t>health care</a:t>
            </a:r>
          </a:p>
          <a:p>
            <a:pPr lvl="1"/>
            <a:r>
              <a:rPr lang="en-US" sz="2200" dirty="0">
                <a:solidFill>
                  <a:srgbClr val="6C54A3"/>
                </a:solidFill>
              </a:rPr>
              <a:t>food assistance </a:t>
            </a:r>
          </a:p>
          <a:p>
            <a:pPr lvl="1"/>
            <a:r>
              <a:rPr lang="en-US" sz="2200" dirty="0">
                <a:solidFill>
                  <a:srgbClr val="6C54A3"/>
                </a:solidFill>
              </a:rPr>
              <a:t>housing </a:t>
            </a:r>
          </a:p>
          <a:p>
            <a:r>
              <a:rPr lang="en-US" sz="2400" dirty="0">
                <a:solidFill>
                  <a:srgbClr val="6C54A3"/>
                </a:solidFill>
              </a:rPr>
              <a:t>Consider referrals that promote a nurturing caregiver-infant/child relationship:</a:t>
            </a:r>
          </a:p>
          <a:p>
            <a:pPr lvl="1"/>
            <a:r>
              <a:rPr lang="en-US" sz="2200" dirty="0">
                <a:solidFill>
                  <a:srgbClr val="6C54A3"/>
                </a:solidFill>
              </a:rPr>
              <a:t>local home visiting programs </a:t>
            </a:r>
          </a:p>
          <a:p>
            <a:pPr lvl="1"/>
            <a:r>
              <a:rPr lang="en-US" sz="2200" dirty="0">
                <a:solidFill>
                  <a:srgbClr val="6C54A3"/>
                </a:solidFill>
              </a:rPr>
              <a:t>parenting programs  </a:t>
            </a:r>
          </a:p>
          <a:p>
            <a:pPr lvl="1"/>
            <a:r>
              <a:rPr lang="en-US" sz="2200" dirty="0">
                <a:solidFill>
                  <a:srgbClr val="6C54A3"/>
                </a:solidFill>
              </a:rPr>
              <a:t>early intervention services </a:t>
            </a:r>
          </a:p>
        </p:txBody>
      </p:sp>
    </p:spTree>
    <p:extLst>
      <p:ext uri="{BB962C8B-B14F-4D97-AF65-F5344CB8AC3E}">
        <p14:creationId xmlns:p14="http://schemas.microsoft.com/office/powerpoint/2010/main" val="297629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C26D-7CB9-49BA-9845-062AC20F2275}"/>
              </a:ext>
            </a:extLst>
          </p:cNvPr>
          <p:cNvSpPr>
            <a:spLocks noGrp="1"/>
          </p:cNvSpPr>
          <p:nvPr>
            <p:ph type="title"/>
          </p:nvPr>
        </p:nvSpPr>
        <p:spPr>
          <a:xfrm>
            <a:off x="3657600" y="252218"/>
            <a:ext cx="5486400" cy="1293028"/>
          </a:xfrm>
        </p:spPr>
        <p:txBody>
          <a:bodyPr>
            <a:normAutofit/>
          </a:bodyPr>
          <a:lstStyle/>
          <a:p>
            <a:pPr algn="l"/>
            <a:r>
              <a:rPr lang="en-US" sz="4200" dirty="0">
                <a:solidFill>
                  <a:schemeClr val="accent4">
                    <a:lumMod val="50000"/>
                  </a:schemeClr>
                </a:solidFill>
              </a:rPr>
              <a:t>How does this affect my work?</a:t>
            </a:r>
          </a:p>
        </p:txBody>
      </p:sp>
      <p:sp>
        <p:nvSpPr>
          <p:cNvPr id="3" name="Content Placeholder 2">
            <a:extLst>
              <a:ext uri="{FF2B5EF4-FFF2-40B4-BE49-F238E27FC236}">
                <a16:creationId xmlns:a16="http://schemas.microsoft.com/office/drawing/2014/main" id="{3C492E30-91BA-4C18-BF95-C0AD8817A040}"/>
              </a:ext>
            </a:extLst>
          </p:cNvPr>
          <p:cNvSpPr>
            <a:spLocks noGrp="1"/>
          </p:cNvSpPr>
          <p:nvPr>
            <p:ph idx="1"/>
          </p:nvPr>
        </p:nvSpPr>
        <p:spPr>
          <a:xfrm>
            <a:off x="533400" y="1796891"/>
            <a:ext cx="8382000" cy="4818222"/>
          </a:xfrm>
        </p:spPr>
        <p:txBody>
          <a:bodyPr>
            <a:noAutofit/>
          </a:bodyPr>
          <a:lstStyle/>
          <a:p>
            <a:r>
              <a:rPr lang="en-US" sz="2400" dirty="0">
                <a:solidFill>
                  <a:srgbClr val="6C54A3"/>
                </a:solidFill>
              </a:rPr>
              <a:t>Encourage caregivers to keep all health care appointments.</a:t>
            </a:r>
          </a:p>
          <a:p>
            <a:endParaRPr lang="en-US" sz="1200" dirty="0">
              <a:solidFill>
                <a:srgbClr val="6C54A3"/>
              </a:solidFill>
            </a:endParaRPr>
          </a:p>
          <a:p>
            <a:r>
              <a:rPr lang="en-US" sz="2400" dirty="0">
                <a:solidFill>
                  <a:srgbClr val="6C54A3"/>
                </a:solidFill>
              </a:rPr>
              <a:t>Reinforce the health care team’s plan for treatment.</a:t>
            </a:r>
          </a:p>
          <a:p>
            <a:endParaRPr lang="en-US" sz="1100" dirty="0">
              <a:solidFill>
                <a:srgbClr val="6C54A3"/>
              </a:solidFill>
            </a:endParaRPr>
          </a:p>
          <a:p>
            <a:r>
              <a:rPr lang="en-US" sz="2400" dirty="0">
                <a:solidFill>
                  <a:srgbClr val="6C54A3"/>
                </a:solidFill>
              </a:rPr>
              <a:t>After a full nutrition assessment, suggestions for caregivers may include:</a:t>
            </a:r>
          </a:p>
          <a:p>
            <a:pPr lvl="1"/>
            <a:r>
              <a:rPr lang="en-US" sz="2200" dirty="0">
                <a:solidFill>
                  <a:srgbClr val="6C54A3"/>
                </a:solidFill>
              </a:rPr>
              <a:t>Offer a variety of calorically-dense foods</a:t>
            </a:r>
          </a:p>
          <a:p>
            <a:pPr lvl="1"/>
            <a:r>
              <a:rPr lang="en-US" sz="2200" dirty="0">
                <a:solidFill>
                  <a:srgbClr val="6C54A3"/>
                </a:solidFill>
              </a:rPr>
              <a:t>Feed children at consistent times in a distraction-free environment</a:t>
            </a:r>
          </a:p>
          <a:p>
            <a:pPr lvl="1"/>
            <a:r>
              <a:rPr lang="en-US" sz="2200" dirty="0">
                <a:solidFill>
                  <a:srgbClr val="6C54A3"/>
                </a:solidFill>
              </a:rPr>
              <a:t>Breastfeeding support for breastfed infants</a:t>
            </a:r>
          </a:p>
          <a:p>
            <a:pPr lvl="1"/>
            <a:r>
              <a:rPr lang="en-US" sz="2200" dirty="0">
                <a:solidFill>
                  <a:srgbClr val="6C54A3"/>
                </a:solidFill>
              </a:rPr>
              <a:t>Guidance on the correct preparation and use of formula for formula-fed infants</a:t>
            </a:r>
          </a:p>
          <a:p>
            <a:pPr marL="0" indent="0">
              <a:buNone/>
            </a:pPr>
            <a:endParaRPr lang="en-US" sz="2400" dirty="0">
              <a:solidFill>
                <a:schemeClr val="accent3">
                  <a:lumMod val="75000"/>
                </a:schemeClr>
              </a:solidFill>
            </a:endParaRPr>
          </a:p>
          <a:p>
            <a:pPr marL="0" indent="0">
              <a:buNone/>
            </a:pPr>
            <a:endParaRPr lang="en-US" sz="2400" dirty="0">
              <a:solidFill>
                <a:schemeClr val="accent3">
                  <a:lumMod val="75000"/>
                </a:schemeClr>
              </a:solidFill>
            </a:endParaRPr>
          </a:p>
        </p:txBody>
      </p:sp>
    </p:spTree>
    <p:extLst>
      <p:ext uri="{BB962C8B-B14F-4D97-AF65-F5344CB8AC3E}">
        <p14:creationId xmlns:p14="http://schemas.microsoft.com/office/powerpoint/2010/main" val="359586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CABDD070-1412-490C-9218-37051EE803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3640"/>
          <a:stretch/>
        </p:blipFill>
        <p:spPr>
          <a:xfrm>
            <a:off x="0" y="4038601"/>
            <a:ext cx="3477006" cy="2819400"/>
          </a:xfrm>
          <a:prstGeom prst="rect">
            <a:avLst/>
          </a:prstGeom>
        </p:spPr>
      </p:pic>
      <p:sp>
        <p:nvSpPr>
          <p:cNvPr id="2" name="Title 1">
            <a:extLst>
              <a:ext uri="{FF2B5EF4-FFF2-40B4-BE49-F238E27FC236}">
                <a16:creationId xmlns:a16="http://schemas.microsoft.com/office/drawing/2014/main" id="{D079270D-8F7A-4D64-A988-528B90F670B0}"/>
              </a:ext>
            </a:extLst>
          </p:cNvPr>
          <p:cNvSpPr>
            <a:spLocks noGrp="1"/>
          </p:cNvSpPr>
          <p:nvPr>
            <p:ph type="title"/>
          </p:nvPr>
        </p:nvSpPr>
        <p:spPr>
          <a:xfrm>
            <a:off x="263943" y="228600"/>
            <a:ext cx="2949119" cy="3367616"/>
          </a:xfrm>
        </p:spPr>
        <p:txBody>
          <a:bodyPr>
            <a:noAutofit/>
          </a:bodyPr>
          <a:lstStyle/>
          <a:p>
            <a:pPr algn="l"/>
            <a:r>
              <a:rPr lang="en-US" sz="3600" dirty="0">
                <a:solidFill>
                  <a:srgbClr val="FFFFFF"/>
                </a:solidFill>
              </a:rPr>
              <a:t>Consider…</a:t>
            </a:r>
          </a:p>
        </p:txBody>
      </p:sp>
      <p:sp>
        <p:nvSpPr>
          <p:cNvPr id="3" name="Content Placeholder 2">
            <a:extLst>
              <a:ext uri="{FF2B5EF4-FFF2-40B4-BE49-F238E27FC236}">
                <a16:creationId xmlns:a16="http://schemas.microsoft.com/office/drawing/2014/main" id="{7F510741-2986-48BD-804D-0E069A4B9988}"/>
              </a:ext>
            </a:extLst>
          </p:cNvPr>
          <p:cNvSpPr>
            <a:spLocks noGrp="1"/>
          </p:cNvSpPr>
          <p:nvPr>
            <p:ph idx="1"/>
          </p:nvPr>
        </p:nvSpPr>
        <p:spPr>
          <a:xfrm>
            <a:off x="3740949" y="152400"/>
            <a:ext cx="5139108" cy="6477000"/>
          </a:xfrm>
        </p:spPr>
        <p:txBody>
          <a:bodyPr anchor="ctr">
            <a:normAutofit/>
          </a:bodyPr>
          <a:lstStyle/>
          <a:p>
            <a:pPr marL="0" indent="0">
              <a:buNone/>
            </a:pPr>
            <a:r>
              <a:rPr lang="en-US" sz="3000" b="1" dirty="0">
                <a:solidFill>
                  <a:srgbClr val="FC04B5"/>
                </a:solidFill>
              </a:rPr>
              <a:t>Q: </a:t>
            </a:r>
            <a:r>
              <a:rPr lang="en-US" sz="3000" dirty="0">
                <a:solidFill>
                  <a:schemeClr val="accent3">
                    <a:lumMod val="50000"/>
                  </a:schemeClr>
                </a:solidFill>
              </a:rPr>
              <a:t>Your clinic has received a medical documentation form (MDF) that lists FTT as a reason for issuing a special medical formula. </a:t>
            </a:r>
          </a:p>
          <a:p>
            <a:r>
              <a:rPr lang="en-US" sz="3000" dirty="0">
                <a:solidFill>
                  <a:schemeClr val="accent3">
                    <a:lumMod val="50000"/>
                  </a:schemeClr>
                </a:solidFill>
              </a:rPr>
              <a:t>Can this be considered a diagnosis? </a:t>
            </a:r>
          </a:p>
          <a:p>
            <a:r>
              <a:rPr lang="en-US" sz="3000" dirty="0">
                <a:solidFill>
                  <a:schemeClr val="accent3">
                    <a:lumMod val="50000"/>
                  </a:schemeClr>
                </a:solidFill>
              </a:rPr>
              <a:t>Should Risk 134 be added to the participant’s record if it is not already assigned?</a:t>
            </a:r>
          </a:p>
        </p:txBody>
      </p:sp>
    </p:spTree>
    <p:extLst>
      <p:ext uri="{BB962C8B-B14F-4D97-AF65-F5344CB8AC3E}">
        <p14:creationId xmlns:p14="http://schemas.microsoft.com/office/powerpoint/2010/main" val="125750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CABDD070-1412-490C-9218-37051EE803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3640"/>
          <a:stretch/>
        </p:blipFill>
        <p:spPr>
          <a:xfrm>
            <a:off x="0" y="4038601"/>
            <a:ext cx="3477006" cy="2819400"/>
          </a:xfrm>
          <a:prstGeom prst="rect">
            <a:avLst/>
          </a:prstGeom>
        </p:spPr>
      </p:pic>
      <p:sp>
        <p:nvSpPr>
          <p:cNvPr id="2" name="Title 1">
            <a:extLst>
              <a:ext uri="{FF2B5EF4-FFF2-40B4-BE49-F238E27FC236}">
                <a16:creationId xmlns:a16="http://schemas.microsoft.com/office/drawing/2014/main" id="{D079270D-8F7A-4D64-A988-528B90F670B0}"/>
              </a:ext>
            </a:extLst>
          </p:cNvPr>
          <p:cNvSpPr>
            <a:spLocks noGrp="1"/>
          </p:cNvSpPr>
          <p:nvPr>
            <p:ph type="title"/>
          </p:nvPr>
        </p:nvSpPr>
        <p:spPr>
          <a:xfrm>
            <a:off x="263944" y="602667"/>
            <a:ext cx="2949119" cy="3367616"/>
          </a:xfrm>
        </p:spPr>
        <p:txBody>
          <a:bodyPr>
            <a:noAutofit/>
          </a:bodyPr>
          <a:lstStyle/>
          <a:p>
            <a:pPr algn="l"/>
            <a:r>
              <a:rPr lang="en-US" sz="3600" dirty="0">
                <a:solidFill>
                  <a:srgbClr val="FFFFFF"/>
                </a:solidFill>
              </a:rPr>
              <a:t>Consider…</a:t>
            </a:r>
          </a:p>
        </p:txBody>
      </p:sp>
      <p:sp>
        <p:nvSpPr>
          <p:cNvPr id="3" name="Content Placeholder 2">
            <a:extLst>
              <a:ext uri="{FF2B5EF4-FFF2-40B4-BE49-F238E27FC236}">
                <a16:creationId xmlns:a16="http://schemas.microsoft.com/office/drawing/2014/main" id="{7F510741-2986-48BD-804D-0E069A4B9988}"/>
              </a:ext>
            </a:extLst>
          </p:cNvPr>
          <p:cNvSpPr>
            <a:spLocks noGrp="1"/>
          </p:cNvSpPr>
          <p:nvPr>
            <p:ph idx="1"/>
          </p:nvPr>
        </p:nvSpPr>
        <p:spPr>
          <a:xfrm>
            <a:off x="3740949" y="152400"/>
            <a:ext cx="4945851" cy="6477000"/>
          </a:xfrm>
        </p:spPr>
        <p:txBody>
          <a:bodyPr anchor="ctr">
            <a:normAutofit/>
          </a:bodyPr>
          <a:lstStyle/>
          <a:p>
            <a:pPr marL="0" indent="0">
              <a:buNone/>
            </a:pPr>
            <a:r>
              <a:rPr lang="en-US" sz="3000" b="1" dirty="0">
                <a:solidFill>
                  <a:srgbClr val="FC04B5"/>
                </a:solidFill>
              </a:rPr>
              <a:t>A:</a:t>
            </a:r>
            <a:r>
              <a:rPr lang="en-US" sz="3000" dirty="0">
                <a:solidFill>
                  <a:schemeClr val="accent2">
                    <a:lumMod val="75000"/>
                  </a:schemeClr>
                </a:solidFill>
              </a:rPr>
              <a:t> Yes, FTT on a MDF is a diagnosis so assign Risk 134 and make a referral to the RD. </a:t>
            </a:r>
          </a:p>
          <a:p>
            <a:pPr marL="0" indent="0">
              <a:buNone/>
            </a:pPr>
            <a:endParaRPr lang="en-US" sz="3000" dirty="0">
              <a:solidFill>
                <a:schemeClr val="accent2">
                  <a:lumMod val="75000"/>
                </a:schemeClr>
              </a:solidFill>
            </a:endParaRPr>
          </a:p>
          <a:p>
            <a:pPr marL="0" indent="0">
              <a:buNone/>
            </a:pPr>
            <a:endParaRPr lang="en-US" sz="1000" dirty="0">
              <a:solidFill>
                <a:schemeClr val="accent2">
                  <a:lumMod val="75000"/>
                </a:schemeClr>
              </a:solidFill>
            </a:endParaRPr>
          </a:p>
        </p:txBody>
      </p:sp>
    </p:spTree>
    <p:extLst>
      <p:ext uri="{BB962C8B-B14F-4D97-AF65-F5344CB8AC3E}">
        <p14:creationId xmlns:p14="http://schemas.microsoft.com/office/powerpoint/2010/main" val="237434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CABDD070-1412-490C-9218-37051EE803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3640"/>
          <a:stretch/>
        </p:blipFill>
        <p:spPr>
          <a:xfrm>
            <a:off x="0" y="4038601"/>
            <a:ext cx="3477006" cy="2819400"/>
          </a:xfrm>
          <a:prstGeom prst="rect">
            <a:avLst/>
          </a:prstGeom>
        </p:spPr>
      </p:pic>
      <p:sp>
        <p:nvSpPr>
          <p:cNvPr id="2" name="Title 1">
            <a:extLst>
              <a:ext uri="{FF2B5EF4-FFF2-40B4-BE49-F238E27FC236}">
                <a16:creationId xmlns:a16="http://schemas.microsoft.com/office/drawing/2014/main" id="{D079270D-8F7A-4D64-A988-528B90F670B0}"/>
              </a:ext>
            </a:extLst>
          </p:cNvPr>
          <p:cNvSpPr>
            <a:spLocks noGrp="1"/>
          </p:cNvSpPr>
          <p:nvPr>
            <p:ph type="title"/>
          </p:nvPr>
        </p:nvSpPr>
        <p:spPr>
          <a:xfrm>
            <a:off x="263943" y="649963"/>
            <a:ext cx="2949119" cy="3367616"/>
          </a:xfrm>
        </p:spPr>
        <p:txBody>
          <a:bodyPr>
            <a:noAutofit/>
          </a:bodyPr>
          <a:lstStyle/>
          <a:p>
            <a:pPr algn="l"/>
            <a:r>
              <a:rPr lang="en-US" sz="3600" dirty="0">
                <a:solidFill>
                  <a:srgbClr val="FFFFFF"/>
                </a:solidFill>
              </a:rPr>
              <a:t>Consider…</a:t>
            </a:r>
          </a:p>
        </p:txBody>
      </p:sp>
      <p:sp>
        <p:nvSpPr>
          <p:cNvPr id="3" name="Content Placeholder 2">
            <a:extLst>
              <a:ext uri="{FF2B5EF4-FFF2-40B4-BE49-F238E27FC236}">
                <a16:creationId xmlns:a16="http://schemas.microsoft.com/office/drawing/2014/main" id="{7F510741-2986-48BD-804D-0E069A4B9988}"/>
              </a:ext>
            </a:extLst>
          </p:cNvPr>
          <p:cNvSpPr>
            <a:spLocks noGrp="1"/>
          </p:cNvSpPr>
          <p:nvPr>
            <p:ph idx="1"/>
          </p:nvPr>
        </p:nvSpPr>
        <p:spPr>
          <a:xfrm>
            <a:off x="3740949" y="152400"/>
            <a:ext cx="5139108" cy="6477000"/>
          </a:xfrm>
        </p:spPr>
        <p:txBody>
          <a:bodyPr anchor="ctr">
            <a:normAutofit/>
          </a:bodyPr>
          <a:lstStyle/>
          <a:p>
            <a:pPr marL="0" indent="0">
              <a:buNone/>
            </a:pPr>
            <a:r>
              <a:rPr lang="en-US" sz="3000" b="1" dirty="0">
                <a:solidFill>
                  <a:srgbClr val="FC04B5"/>
                </a:solidFill>
              </a:rPr>
              <a:t>Q:</a:t>
            </a:r>
            <a:r>
              <a:rPr lang="en-US" sz="3000" dirty="0">
                <a:solidFill>
                  <a:schemeClr val="accent3">
                    <a:lumMod val="50000"/>
                  </a:schemeClr>
                </a:solidFill>
              </a:rPr>
              <a:t> A child’s growth pattern shows some possible FTT indicators. Should Risk 134 be assigned? </a:t>
            </a:r>
          </a:p>
          <a:p>
            <a:pPr marL="0" indent="0">
              <a:buNone/>
            </a:pPr>
            <a:endParaRPr lang="en-US" sz="1000" dirty="0">
              <a:solidFill>
                <a:schemeClr val="accent2">
                  <a:lumMod val="75000"/>
                </a:schemeClr>
              </a:solidFill>
            </a:endParaRPr>
          </a:p>
        </p:txBody>
      </p:sp>
    </p:spTree>
    <p:extLst>
      <p:ext uri="{BB962C8B-B14F-4D97-AF65-F5344CB8AC3E}">
        <p14:creationId xmlns:p14="http://schemas.microsoft.com/office/powerpoint/2010/main" val="57743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CABDD070-1412-490C-9218-37051EE803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3640"/>
          <a:stretch/>
        </p:blipFill>
        <p:spPr>
          <a:xfrm>
            <a:off x="0" y="4038601"/>
            <a:ext cx="3477006" cy="2819400"/>
          </a:xfrm>
          <a:prstGeom prst="rect">
            <a:avLst/>
          </a:prstGeom>
        </p:spPr>
      </p:pic>
      <p:sp>
        <p:nvSpPr>
          <p:cNvPr id="2" name="Title 1">
            <a:extLst>
              <a:ext uri="{FF2B5EF4-FFF2-40B4-BE49-F238E27FC236}">
                <a16:creationId xmlns:a16="http://schemas.microsoft.com/office/drawing/2014/main" id="{D079270D-8F7A-4D64-A988-528B90F670B0}"/>
              </a:ext>
            </a:extLst>
          </p:cNvPr>
          <p:cNvSpPr>
            <a:spLocks noGrp="1"/>
          </p:cNvSpPr>
          <p:nvPr>
            <p:ph type="title"/>
          </p:nvPr>
        </p:nvSpPr>
        <p:spPr>
          <a:xfrm>
            <a:off x="263943" y="361769"/>
            <a:ext cx="2949119" cy="3367616"/>
          </a:xfrm>
        </p:spPr>
        <p:txBody>
          <a:bodyPr>
            <a:noAutofit/>
          </a:bodyPr>
          <a:lstStyle/>
          <a:p>
            <a:pPr algn="l"/>
            <a:r>
              <a:rPr lang="en-US" sz="3600" dirty="0">
                <a:solidFill>
                  <a:srgbClr val="FFFFFF"/>
                </a:solidFill>
              </a:rPr>
              <a:t>Consider…</a:t>
            </a:r>
          </a:p>
        </p:txBody>
      </p:sp>
      <p:sp>
        <p:nvSpPr>
          <p:cNvPr id="3" name="Content Placeholder 2">
            <a:extLst>
              <a:ext uri="{FF2B5EF4-FFF2-40B4-BE49-F238E27FC236}">
                <a16:creationId xmlns:a16="http://schemas.microsoft.com/office/drawing/2014/main" id="{7F510741-2986-48BD-804D-0E069A4B9988}"/>
              </a:ext>
            </a:extLst>
          </p:cNvPr>
          <p:cNvSpPr>
            <a:spLocks noGrp="1"/>
          </p:cNvSpPr>
          <p:nvPr>
            <p:ph idx="1"/>
          </p:nvPr>
        </p:nvSpPr>
        <p:spPr>
          <a:xfrm>
            <a:off x="3740949" y="152400"/>
            <a:ext cx="5139108" cy="6477000"/>
          </a:xfrm>
        </p:spPr>
        <p:txBody>
          <a:bodyPr anchor="ctr">
            <a:normAutofit/>
          </a:bodyPr>
          <a:lstStyle/>
          <a:p>
            <a:pPr marL="0" indent="0">
              <a:buNone/>
            </a:pPr>
            <a:endParaRPr lang="en-US" sz="3000" dirty="0">
              <a:solidFill>
                <a:schemeClr val="accent2">
                  <a:lumMod val="75000"/>
                </a:schemeClr>
              </a:solidFill>
            </a:endParaRPr>
          </a:p>
          <a:p>
            <a:pPr marL="0" indent="0">
              <a:buNone/>
            </a:pPr>
            <a:r>
              <a:rPr lang="en-US" sz="3000" b="1" dirty="0">
                <a:solidFill>
                  <a:srgbClr val="FC04B5"/>
                </a:solidFill>
              </a:rPr>
              <a:t>A: </a:t>
            </a:r>
            <a:r>
              <a:rPr lang="en-US" sz="3000" dirty="0">
                <a:solidFill>
                  <a:schemeClr val="accent2">
                    <a:lumMod val="75000"/>
                  </a:schemeClr>
                </a:solidFill>
              </a:rPr>
              <a:t>No, FTT is a complicated condition and must be diagnosed by a health care provider before assigning Risk 134. If concerns are identified, make a referral to the health care provider for follow up.</a:t>
            </a:r>
          </a:p>
          <a:p>
            <a:pPr marL="0" indent="0">
              <a:buNone/>
            </a:pPr>
            <a:endParaRPr lang="en-US" sz="1000" dirty="0">
              <a:solidFill>
                <a:schemeClr val="accent2">
                  <a:lumMod val="75000"/>
                </a:schemeClr>
              </a:solidFill>
            </a:endParaRPr>
          </a:p>
        </p:txBody>
      </p:sp>
    </p:spTree>
    <p:extLst>
      <p:ext uri="{BB962C8B-B14F-4D97-AF65-F5344CB8AC3E}">
        <p14:creationId xmlns:p14="http://schemas.microsoft.com/office/powerpoint/2010/main" val="712549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C26D-7CB9-49BA-9845-062AC20F2275}"/>
              </a:ext>
            </a:extLst>
          </p:cNvPr>
          <p:cNvSpPr>
            <a:spLocks noGrp="1"/>
          </p:cNvSpPr>
          <p:nvPr>
            <p:ph type="title"/>
          </p:nvPr>
        </p:nvSpPr>
        <p:spPr>
          <a:xfrm>
            <a:off x="2537460" y="503863"/>
            <a:ext cx="6377940" cy="1293028"/>
          </a:xfrm>
        </p:spPr>
        <p:txBody>
          <a:bodyPr>
            <a:normAutofit/>
          </a:bodyPr>
          <a:lstStyle/>
          <a:p>
            <a:pPr algn="l"/>
            <a:r>
              <a:rPr lang="en-US" sz="4200" dirty="0">
                <a:solidFill>
                  <a:schemeClr val="accent4">
                    <a:lumMod val="50000"/>
                  </a:schemeClr>
                </a:solidFill>
              </a:rPr>
              <a:t>Next step:</a:t>
            </a:r>
          </a:p>
        </p:txBody>
      </p:sp>
      <p:sp>
        <p:nvSpPr>
          <p:cNvPr id="3" name="Content Placeholder 2">
            <a:extLst>
              <a:ext uri="{FF2B5EF4-FFF2-40B4-BE49-F238E27FC236}">
                <a16:creationId xmlns:a16="http://schemas.microsoft.com/office/drawing/2014/main" id="{3C492E30-91BA-4C18-BF95-C0AD8817A040}"/>
              </a:ext>
            </a:extLst>
          </p:cNvPr>
          <p:cNvSpPr>
            <a:spLocks noGrp="1"/>
          </p:cNvSpPr>
          <p:nvPr>
            <p:ph idx="1"/>
          </p:nvPr>
        </p:nvSpPr>
        <p:spPr>
          <a:xfrm>
            <a:off x="3534400" y="2057400"/>
            <a:ext cx="5381000" cy="4419600"/>
          </a:xfrm>
        </p:spPr>
        <p:txBody>
          <a:bodyPr>
            <a:noAutofit/>
          </a:bodyPr>
          <a:lstStyle/>
          <a:p>
            <a:r>
              <a:rPr lang="en-US" sz="2400" dirty="0">
                <a:solidFill>
                  <a:srgbClr val="6C54A3"/>
                </a:solidFill>
              </a:rPr>
              <a:t>Review the updated risk information sheet for Risk 134 in the Nutrition Risk List on the Oregon WIC website</a:t>
            </a:r>
          </a:p>
          <a:p>
            <a:r>
              <a:rPr lang="en-US" sz="2400" dirty="0">
                <a:solidFill>
                  <a:schemeClr val="accent3">
                    <a:lumMod val="75000"/>
                  </a:schemeClr>
                </a:solidFill>
                <a:hlinkClick r:id="rId2"/>
              </a:rPr>
              <a:t>https://www.oregon.gov/OHA/PH/HEALTHYPEOPLEFAMILIES/WIC/Pages/modules.aspx</a:t>
            </a:r>
            <a:endParaRPr lang="en-US" sz="2400" dirty="0">
              <a:solidFill>
                <a:schemeClr val="accent3">
                  <a:lumMod val="75000"/>
                </a:schemeClr>
              </a:solidFill>
            </a:endParaRPr>
          </a:p>
          <a:p>
            <a:endParaRPr lang="en-US" sz="2400" dirty="0">
              <a:solidFill>
                <a:schemeClr val="accent3">
                  <a:lumMod val="75000"/>
                </a:schemeClr>
              </a:solidFill>
            </a:endParaRPr>
          </a:p>
          <a:p>
            <a:endParaRPr lang="en-US" sz="2400" dirty="0">
              <a:solidFill>
                <a:schemeClr val="accent3">
                  <a:lumMod val="75000"/>
                </a:schemeClr>
              </a:solidFill>
            </a:endParaRPr>
          </a:p>
          <a:p>
            <a:pPr marL="0" indent="0">
              <a:buNone/>
            </a:pPr>
            <a:endParaRPr lang="en-US" sz="2400" dirty="0">
              <a:solidFill>
                <a:schemeClr val="accent3">
                  <a:lumMod val="75000"/>
                </a:schemeClr>
              </a:solidFill>
            </a:endParaRPr>
          </a:p>
        </p:txBody>
      </p:sp>
      <p:grpSp>
        <p:nvGrpSpPr>
          <p:cNvPr id="4" name="Group 3">
            <a:extLst>
              <a:ext uri="{FF2B5EF4-FFF2-40B4-BE49-F238E27FC236}">
                <a16:creationId xmlns:a16="http://schemas.microsoft.com/office/drawing/2014/main" id="{2DBA4B2D-62CA-492B-971A-BB6338330BB8}"/>
              </a:ext>
            </a:extLst>
          </p:cNvPr>
          <p:cNvGrpSpPr/>
          <p:nvPr/>
        </p:nvGrpSpPr>
        <p:grpSpPr>
          <a:xfrm>
            <a:off x="304800" y="2011204"/>
            <a:ext cx="2852228" cy="2560796"/>
            <a:chOff x="1204675" y="1548963"/>
            <a:chExt cx="2426321" cy="2398395"/>
          </a:xfrm>
          <a:scene3d>
            <a:camera prst="orthographicFront"/>
            <a:lightRig rig="flat" dir="t"/>
          </a:scene3d>
        </p:grpSpPr>
        <p:sp>
          <p:nvSpPr>
            <p:cNvPr id="5" name="Oval 4">
              <a:extLst>
                <a:ext uri="{FF2B5EF4-FFF2-40B4-BE49-F238E27FC236}">
                  <a16:creationId xmlns:a16="http://schemas.microsoft.com/office/drawing/2014/main" id="{E22A8430-C43A-47B5-AC48-FDFAA9E7124B}"/>
                </a:ext>
              </a:extLst>
            </p:cNvPr>
            <p:cNvSpPr/>
            <p:nvPr/>
          </p:nvSpPr>
          <p:spPr>
            <a:xfrm>
              <a:off x="1204675" y="1548963"/>
              <a:ext cx="2398395" cy="2398395"/>
            </a:xfrm>
            <a:prstGeom prst="ellipse">
              <a:avLst/>
            </a:prstGeom>
            <a:solidFill>
              <a:schemeClr val="accent3">
                <a:lumMod val="75000"/>
                <a:alpha val="50000"/>
              </a:schemeClr>
            </a:solidFill>
            <a:sp3d prstMaterial="plastic">
              <a:bevelT w="120900" h="88900"/>
              <a:bevelB w="88900" h="31750" prst="angle"/>
            </a:sp3d>
          </p:spPr>
          <p:style>
            <a:lnRef idx="0">
              <a:schemeClr val="lt1">
                <a:hueOff val="0"/>
                <a:satOff val="0"/>
                <a:lumOff val="0"/>
                <a:alphaOff val="0"/>
              </a:schemeClr>
            </a:lnRef>
            <a:fillRef idx="1">
              <a:schemeClr val="accent2">
                <a:alpha val="50000"/>
                <a:hueOff val="2655785"/>
                <a:satOff val="9135"/>
                <a:lumOff val="-1765"/>
                <a:alphaOff val="0"/>
              </a:schemeClr>
            </a:fillRef>
            <a:effectRef idx="1">
              <a:schemeClr val="accent2">
                <a:alpha val="50000"/>
                <a:hueOff val="2655785"/>
                <a:satOff val="9135"/>
                <a:lumOff val="-1765"/>
                <a:alphaOff val="0"/>
              </a:schemeClr>
            </a:effectRef>
            <a:fontRef idx="minor">
              <a:schemeClr val="tx1"/>
            </a:fontRef>
          </p:style>
        </p:sp>
        <p:sp>
          <p:nvSpPr>
            <p:cNvPr id="6" name="Oval 4">
              <a:extLst>
                <a:ext uri="{FF2B5EF4-FFF2-40B4-BE49-F238E27FC236}">
                  <a16:creationId xmlns:a16="http://schemas.microsoft.com/office/drawing/2014/main" id="{4E1A5BCD-6845-4F48-BEA9-D6DD9A63A91B}"/>
                </a:ext>
              </a:extLst>
            </p:cNvPr>
            <p:cNvSpPr txBox="1"/>
            <p:nvPr/>
          </p:nvSpPr>
          <p:spPr>
            <a:xfrm>
              <a:off x="1269496" y="1686429"/>
              <a:ext cx="2361500" cy="2046827"/>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766763">
                <a:lnSpc>
                  <a:spcPct val="90000"/>
                </a:lnSpc>
                <a:spcBef>
                  <a:spcPct val="0"/>
                </a:spcBef>
                <a:spcAft>
                  <a:spcPct val="35000"/>
                </a:spcAft>
              </a:pPr>
              <a:r>
                <a:rPr lang="en-US" sz="2800" b="1" dirty="0"/>
                <a:t>Activity</a:t>
              </a:r>
            </a:p>
          </p:txBody>
        </p:sp>
      </p:grpSp>
    </p:spTree>
    <p:extLst>
      <p:ext uri="{BB962C8B-B14F-4D97-AF65-F5344CB8AC3E}">
        <p14:creationId xmlns:p14="http://schemas.microsoft.com/office/powerpoint/2010/main" val="20575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6" name="Picture 18">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17" name="Rectangle 20">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22">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0" name="Picture 24">
            <a:extLst>
              <a:ext uri="{FF2B5EF4-FFF2-40B4-BE49-F238E27FC236}">
                <a16:creationId xmlns:a16="http://schemas.microsoft.com/office/drawing/2014/main" id="{336C8DBA-D7B5-4A9A-845B-43FBEA62A9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30"/>
          <a:stretch/>
        </p:blipFill>
        <p:spPr>
          <a:xfrm rot="16200000">
            <a:off x="-1807726" y="2499118"/>
            <a:ext cx="6860373" cy="1862138"/>
          </a:xfrm>
          <a:prstGeom prst="rect">
            <a:avLst/>
          </a:prstGeom>
        </p:spPr>
      </p:pic>
      <p:sp>
        <p:nvSpPr>
          <p:cNvPr id="12" name="Title 1">
            <a:extLst>
              <a:ext uri="{FF2B5EF4-FFF2-40B4-BE49-F238E27FC236}">
                <a16:creationId xmlns:a16="http://schemas.microsoft.com/office/drawing/2014/main" id="{8D9D14BE-CEF0-42F0-B5F5-C830F44334F9}"/>
              </a:ext>
            </a:extLst>
          </p:cNvPr>
          <p:cNvSpPr txBox="1">
            <a:spLocks/>
          </p:cNvSpPr>
          <p:nvPr/>
        </p:nvSpPr>
        <p:spPr>
          <a:xfrm>
            <a:off x="2819400" y="228600"/>
            <a:ext cx="5575552" cy="2027637"/>
          </a:xfrm>
          <a:prstGeom prst="rect">
            <a:avLst/>
          </a:prstGeom>
        </p:spPr>
        <p:txBody>
          <a:bodyPr vert="horz" lIns="91440" tIns="45720" rIns="91440" bIns="45720" rtlCol="0" anchor="ctr">
            <a:normAutofit lnSpcReduction="1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4800" dirty="0">
                <a:solidFill>
                  <a:schemeClr val="accent4">
                    <a:lumMod val="50000"/>
                  </a:schemeClr>
                </a:solidFill>
              </a:rPr>
              <a:t>Risk 331 Pregnancy at a Young Age</a:t>
            </a:r>
          </a:p>
        </p:txBody>
      </p:sp>
      <p:sp>
        <p:nvSpPr>
          <p:cNvPr id="15" name="Subtitle 2">
            <a:extLst>
              <a:ext uri="{FF2B5EF4-FFF2-40B4-BE49-F238E27FC236}">
                <a16:creationId xmlns:a16="http://schemas.microsoft.com/office/drawing/2014/main" id="{1A0FBEFF-F5F7-4C5E-A518-2B8B1EF2157E}"/>
              </a:ext>
            </a:extLst>
          </p:cNvPr>
          <p:cNvSpPr txBox="1">
            <a:spLocks/>
          </p:cNvSpPr>
          <p:nvPr/>
        </p:nvSpPr>
        <p:spPr>
          <a:xfrm>
            <a:off x="2819400" y="2409824"/>
            <a:ext cx="6101592" cy="42945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spcAft>
                <a:spcPts val="1800"/>
              </a:spcAft>
              <a:buFont typeface="Arial" panose="020B0604020202020204" pitchFamily="34" charset="0"/>
              <a:buChar char="•"/>
            </a:pPr>
            <a:r>
              <a:rPr lang="en-US" b="0" dirty="0">
                <a:solidFill>
                  <a:srgbClr val="6C54A3"/>
                </a:solidFill>
                <a:latin typeface="+mj-lt"/>
              </a:rPr>
              <a:t>Assignment criteria is changing to </a:t>
            </a:r>
            <a:r>
              <a:rPr lang="en-US" dirty="0">
                <a:solidFill>
                  <a:srgbClr val="FC04B5"/>
                </a:solidFill>
                <a:latin typeface="+mj-lt"/>
              </a:rPr>
              <a:t>20 years </a:t>
            </a:r>
            <a:r>
              <a:rPr lang="en-US" b="0" dirty="0">
                <a:solidFill>
                  <a:srgbClr val="6C54A3"/>
                </a:solidFill>
                <a:latin typeface="+mj-lt"/>
              </a:rPr>
              <a:t>or younger at age of conception (was previously 17 years or younger).</a:t>
            </a:r>
          </a:p>
          <a:p>
            <a:pPr marL="571500" indent="-571500" algn="l">
              <a:spcAft>
                <a:spcPts val="1200"/>
              </a:spcAft>
              <a:buFont typeface="Arial" panose="020B0604020202020204" pitchFamily="34" charset="0"/>
              <a:buChar char="•"/>
            </a:pPr>
            <a:r>
              <a:rPr lang="en-US" b="0" dirty="0">
                <a:solidFill>
                  <a:srgbClr val="6C54A3"/>
                </a:solidFill>
                <a:latin typeface="+mj-lt"/>
              </a:rPr>
              <a:t>Continues to apply to pregnant and postpartum participants.</a:t>
            </a:r>
          </a:p>
          <a:p>
            <a:pPr marL="571500" indent="-571500" algn="l">
              <a:spcAft>
                <a:spcPts val="1200"/>
              </a:spcAft>
              <a:buFont typeface="Arial" panose="020B0604020202020204" pitchFamily="34" charset="0"/>
              <a:buChar char="•"/>
            </a:pPr>
            <a:r>
              <a:rPr lang="en-US" b="0" dirty="0">
                <a:solidFill>
                  <a:srgbClr val="6C54A3"/>
                </a:solidFill>
                <a:latin typeface="+mj-lt"/>
              </a:rPr>
              <a:t>TWIST and OTIS will auto assign this risk based on the participant’s birthdate and estimated due date.</a:t>
            </a:r>
          </a:p>
        </p:txBody>
      </p:sp>
      <p:pic>
        <p:nvPicPr>
          <p:cNvPr id="13" name="Picture 12" descr="worm's eye view of red, orange, and yellow Ferris wheel">
            <a:extLst>
              <a:ext uri="{FF2B5EF4-FFF2-40B4-BE49-F238E27FC236}">
                <a16:creationId xmlns:a16="http://schemas.microsoft.com/office/drawing/2014/main" id="{0DE32BC7-0F61-4DCF-BBFF-FBD800CB33E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57463" cy="2014539"/>
          </a:xfrm>
          <a:prstGeom prst="rect">
            <a:avLst/>
          </a:prstGeom>
          <a:noFill/>
          <a:ln>
            <a:noFill/>
          </a:ln>
        </p:spPr>
      </p:pic>
    </p:spTree>
    <p:extLst>
      <p:ext uri="{BB962C8B-B14F-4D97-AF65-F5344CB8AC3E}">
        <p14:creationId xmlns:p14="http://schemas.microsoft.com/office/powerpoint/2010/main" val="8354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33" name="Rectangle 32">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FA596657-B904-4480-A3AC-E645187078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30" b="12276"/>
          <a:stretch/>
        </p:blipFill>
        <p:spPr>
          <a:xfrm rot="16200000">
            <a:off x="4897044" y="2613417"/>
            <a:ext cx="6860373" cy="1633540"/>
          </a:xfrm>
          <a:prstGeom prst="rect">
            <a:avLst/>
          </a:prstGeom>
        </p:spPr>
      </p:pic>
      <p:sp>
        <p:nvSpPr>
          <p:cNvPr id="23" name="Subtitle 2">
            <a:extLst>
              <a:ext uri="{FF2B5EF4-FFF2-40B4-BE49-F238E27FC236}">
                <a16:creationId xmlns:a16="http://schemas.microsoft.com/office/drawing/2014/main" id="{0D3A1E73-56B0-4690-84FE-1B553DAF9FE6}"/>
              </a:ext>
            </a:extLst>
          </p:cNvPr>
          <p:cNvSpPr txBox="1">
            <a:spLocks/>
          </p:cNvSpPr>
          <p:nvPr/>
        </p:nvSpPr>
        <p:spPr>
          <a:xfrm>
            <a:off x="675507" y="1441450"/>
            <a:ext cx="7477893" cy="51888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200"/>
              </a:spcBef>
              <a:spcAft>
                <a:spcPts val="1200"/>
              </a:spcAft>
            </a:pPr>
            <a:r>
              <a:rPr lang="en-US" b="0" dirty="0">
                <a:solidFill>
                  <a:schemeClr val="accent4">
                    <a:lumMod val="50000"/>
                  </a:schemeClr>
                </a:solidFill>
                <a:latin typeface="+mj-lt"/>
              </a:rPr>
              <a:t>Pregnancy during adolescence or as a young adult is associated with a greater incidence of: </a:t>
            </a:r>
          </a:p>
          <a:p>
            <a:pPr marL="1257300" lvl="2" indent="-342900" algn="l">
              <a:lnSpc>
                <a:spcPct val="100000"/>
              </a:lnSpc>
              <a:spcBef>
                <a:spcPts val="600"/>
              </a:spcBef>
              <a:spcAft>
                <a:spcPts val="600"/>
              </a:spcAft>
              <a:buFont typeface="Arial" panose="020B0604020202020204" pitchFamily="34" charset="0"/>
              <a:buChar char="•"/>
            </a:pPr>
            <a:r>
              <a:rPr lang="en-US" sz="2200" b="0" dirty="0">
                <a:solidFill>
                  <a:schemeClr val="accent4">
                    <a:lumMod val="50000"/>
                  </a:schemeClr>
                </a:solidFill>
                <a:latin typeface="+mj-lt"/>
              </a:rPr>
              <a:t>anemia</a:t>
            </a:r>
          </a:p>
          <a:p>
            <a:pPr marL="1257300" lvl="2" indent="-342900" algn="l">
              <a:lnSpc>
                <a:spcPct val="100000"/>
              </a:lnSpc>
              <a:spcBef>
                <a:spcPts val="600"/>
              </a:spcBef>
              <a:spcAft>
                <a:spcPts val="600"/>
              </a:spcAft>
              <a:buFont typeface="Arial" panose="020B0604020202020204" pitchFamily="34" charset="0"/>
              <a:buChar char="•"/>
            </a:pPr>
            <a:r>
              <a:rPr lang="en-US" sz="2200" b="0" dirty="0">
                <a:solidFill>
                  <a:schemeClr val="accent4">
                    <a:lumMod val="50000"/>
                  </a:schemeClr>
                </a:solidFill>
                <a:latin typeface="+mj-lt"/>
              </a:rPr>
              <a:t>eclampsia</a:t>
            </a:r>
          </a:p>
          <a:p>
            <a:pPr marL="1257300" lvl="2" indent="-342900" algn="l">
              <a:lnSpc>
                <a:spcPct val="100000"/>
              </a:lnSpc>
              <a:spcBef>
                <a:spcPts val="600"/>
              </a:spcBef>
              <a:spcAft>
                <a:spcPts val="600"/>
              </a:spcAft>
              <a:buFont typeface="Arial" panose="020B0604020202020204" pitchFamily="34" charset="0"/>
              <a:buChar char="•"/>
            </a:pPr>
            <a:r>
              <a:rPr lang="en-US" sz="2200" b="0" dirty="0">
                <a:solidFill>
                  <a:schemeClr val="accent4">
                    <a:lumMod val="50000"/>
                  </a:schemeClr>
                </a:solidFill>
                <a:latin typeface="+mj-lt"/>
              </a:rPr>
              <a:t>postpartum depression</a:t>
            </a:r>
          </a:p>
          <a:p>
            <a:pPr marL="1257300" lvl="2" indent="-342900" algn="l">
              <a:lnSpc>
                <a:spcPct val="100000"/>
              </a:lnSpc>
              <a:spcBef>
                <a:spcPts val="600"/>
              </a:spcBef>
              <a:spcAft>
                <a:spcPts val="600"/>
              </a:spcAft>
              <a:buFont typeface="Arial" panose="020B0604020202020204" pitchFamily="34" charset="0"/>
              <a:buChar char="•"/>
            </a:pPr>
            <a:r>
              <a:rPr lang="en-US" sz="2200" b="0" dirty="0">
                <a:solidFill>
                  <a:schemeClr val="accent4">
                    <a:lumMod val="50000"/>
                  </a:schemeClr>
                </a:solidFill>
                <a:latin typeface="+mj-lt"/>
              </a:rPr>
              <a:t>low birth weight</a:t>
            </a:r>
          </a:p>
          <a:p>
            <a:pPr marL="1257300" lvl="2" indent="-342900" algn="l">
              <a:lnSpc>
                <a:spcPct val="100000"/>
              </a:lnSpc>
              <a:spcBef>
                <a:spcPts val="600"/>
              </a:spcBef>
              <a:spcAft>
                <a:spcPts val="600"/>
              </a:spcAft>
              <a:buFont typeface="Arial" panose="020B0604020202020204" pitchFamily="34" charset="0"/>
              <a:buChar char="•"/>
            </a:pPr>
            <a:r>
              <a:rPr lang="en-US" sz="2200" b="0" dirty="0">
                <a:solidFill>
                  <a:schemeClr val="accent4">
                    <a:lumMod val="50000"/>
                  </a:schemeClr>
                </a:solidFill>
                <a:latin typeface="+mj-lt"/>
              </a:rPr>
              <a:t>preterm deliveries</a:t>
            </a:r>
          </a:p>
          <a:p>
            <a:pPr marL="1257300" lvl="2" indent="-342900" algn="l">
              <a:lnSpc>
                <a:spcPct val="100000"/>
              </a:lnSpc>
              <a:spcBef>
                <a:spcPts val="600"/>
              </a:spcBef>
              <a:spcAft>
                <a:spcPts val="600"/>
              </a:spcAft>
              <a:buFont typeface="Arial" panose="020B0604020202020204" pitchFamily="34" charset="0"/>
              <a:buChar char="•"/>
            </a:pPr>
            <a:r>
              <a:rPr lang="en-US" sz="2200" b="0" dirty="0">
                <a:solidFill>
                  <a:schemeClr val="accent4">
                    <a:lumMod val="50000"/>
                  </a:schemeClr>
                </a:solidFill>
                <a:latin typeface="+mj-lt"/>
              </a:rPr>
              <a:t>Infant and maternal mortality</a:t>
            </a:r>
          </a:p>
          <a:p>
            <a:pPr algn="l">
              <a:lnSpc>
                <a:spcPct val="100000"/>
              </a:lnSpc>
              <a:spcBef>
                <a:spcPts val="1200"/>
              </a:spcBef>
              <a:spcAft>
                <a:spcPts val="1200"/>
              </a:spcAft>
            </a:pPr>
            <a:r>
              <a:rPr lang="en-US" b="0" dirty="0">
                <a:solidFill>
                  <a:schemeClr val="accent4">
                    <a:lumMod val="50000"/>
                  </a:schemeClr>
                </a:solidFill>
                <a:latin typeface="+mj-lt"/>
              </a:rPr>
              <a:t>A pregnant person in this age range may not have completed their own growth resulting in higher nutrients needs during pregnancy.</a:t>
            </a:r>
          </a:p>
        </p:txBody>
      </p:sp>
      <p:sp>
        <p:nvSpPr>
          <p:cNvPr id="25" name="Title 1">
            <a:extLst>
              <a:ext uri="{FF2B5EF4-FFF2-40B4-BE49-F238E27FC236}">
                <a16:creationId xmlns:a16="http://schemas.microsoft.com/office/drawing/2014/main" id="{8BFC8EDD-3458-4E43-AFCA-A31021B3653F}"/>
              </a:ext>
            </a:extLst>
          </p:cNvPr>
          <p:cNvSpPr txBox="1">
            <a:spLocks/>
          </p:cNvSpPr>
          <p:nvPr/>
        </p:nvSpPr>
        <p:spPr>
          <a:xfrm>
            <a:off x="675506" y="137199"/>
            <a:ext cx="6192786" cy="143228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5000" cap="none" dirty="0">
                <a:solidFill>
                  <a:srgbClr val="B60AA2"/>
                </a:solidFill>
              </a:rPr>
              <a:t>Risk information:</a:t>
            </a:r>
          </a:p>
        </p:txBody>
      </p:sp>
    </p:spTree>
    <p:extLst>
      <p:ext uri="{BB962C8B-B14F-4D97-AF65-F5344CB8AC3E}">
        <p14:creationId xmlns:p14="http://schemas.microsoft.com/office/powerpoint/2010/main" val="329358957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33" name="Rectangle 32">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FA596657-B904-4480-A3AC-E645187078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30" b="12276"/>
          <a:stretch/>
        </p:blipFill>
        <p:spPr>
          <a:xfrm rot="16200000">
            <a:off x="4897044" y="2613417"/>
            <a:ext cx="6860373" cy="1633540"/>
          </a:xfrm>
          <a:prstGeom prst="rect">
            <a:avLst/>
          </a:prstGeom>
        </p:spPr>
      </p:pic>
      <p:sp>
        <p:nvSpPr>
          <p:cNvPr id="23" name="Subtitle 2">
            <a:extLst>
              <a:ext uri="{FF2B5EF4-FFF2-40B4-BE49-F238E27FC236}">
                <a16:creationId xmlns:a16="http://schemas.microsoft.com/office/drawing/2014/main" id="{0D3A1E73-56B0-4690-84FE-1B553DAF9FE6}"/>
              </a:ext>
            </a:extLst>
          </p:cNvPr>
          <p:cNvSpPr txBox="1">
            <a:spLocks/>
          </p:cNvSpPr>
          <p:nvPr/>
        </p:nvSpPr>
        <p:spPr>
          <a:xfrm>
            <a:off x="352481" y="1441450"/>
            <a:ext cx="8105719" cy="61438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200"/>
              </a:spcBef>
              <a:spcAft>
                <a:spcPts val="1200"/>
              </a:spcAft>
            </a:pPr>
            <a:r>
              <a:rPr lang="en-US" b="0" dirty="0">
                <a:solidFill>
                  <a:schemeClr val="accent4">
                    <a:lumMod val="50000"/>
                  </a:schemeClr>
                </a:solidFill>
                <a:latin typeface="+mj-lt"/>
              </a:rPr>
              <a:t>Pregnant young adults and adolescents often have inadequate intakes of these nutrients: </a:t>
            </a:r>
          </a:p>
          <a:p>
            <a:pPr marL="1257300" lvl="2" indent="-342900" algn="l">
              <a:lnSpc>
                <a:spcPct val="100000"/>
              </a:lnSpc>
              <a:spcBef>
                <a:spcPts val="600"/>
              </a:spcBef>
              <a:spcAft>
                <a:spcPts val="600"/>
              </a:spcAft>
              <a:buFont typeface="Arial" panose="020B0604020202020204" pitchFamily="34" charset="0"/>
              <a:buChar char="•"/>
            </a:pPr>
            <a:r>
              <a:rPr lang="en-US" sz="2200" b="0" dirty="0">
                <a:solidFill>
                  <a:schemeClr val="accent4">
                    <a:lumMod val="50000"/>
                  </a:schemeClr>
                </a:solidFill>
                <a:latin typeface="+mj-lt"/>
              </a:rPr>
              <a:t>Minerals: Iron, calcium</a:t>
            </a:r>
            <a:r>
              <a:rPr lang="en-US" sz="2200" dirty="0">
                <a:solidFill>
                  <a:schemeClr val="accent4">
                    <a:lumMod val="50000"/>
                  </a:schemeClr>
                </a:solidFill>
                <a:latin typeface="+mj-lt"/>
              </a:rPr>
              <a:t>, zinc</a:t>
            </a:r>
          </a:p>
          <a:p>
            <a:pPr marL="1257300" lvl="2" indent="-342900" algn="l">
              <a:lnSpc>
                <a:spcPct val="100000"/>
              </a:lnSpc>
              <a:spcBef>
                <a:spcPts val="600"/>
              </a:spcBef>
              <a:spcAft>
                <a:spcPts val="600"/>
              </a:spcAft>
              <a:buFont typeface="Arial" panose="020B0604020202020204" pitchFamily="34" charset="0"/>
              <a:buChar char="•"/>
            </a:pPr>
            <a:r>
              <a:rPr lang="en-US" sz="2200" dirty="0">
                <a:solidFill>
                  <a:schemeClr val="accent4">
                    <a:lumMod val="50000"/>
                  </a:schemeClr>
                </a:solidFill>
                <a:latin typeface="+mj-lt"/>
              </a:rPr>
              <a:t>Vitamins: Folate, vitamin B12</a:t>
            </a:r>
          </a:p>
          <a:p>
            <a:pPr algn="l">
              <a:lnSpc>
                <a:spcPct val="100000"/>
              </a:lnSpc>
              <a:spcBef>
                <a:spcPts val="1200"/>
              </a:spcBef>
              <a:spcAft>
                <a:spcPts val="1200"/>
              </a:spcAft>
            </a:pPr>
            <a:r>
              <a:rPr lang="en-US" b="0" dirty="0">
                <a:solidFill>
                  <a:schemeClr val="accent4">
                    <a:lumMod val="50000"/>
                  </a:schemeClr>
                </a:solidFill>
                <a:latin typeface="+mj-lt"/>
              </a:rPr>
              <a:t>There are no separate prenatal weight gain recommendations for this age group. Weight gain is based on pre-pregnancy BMI for all pregnant persons.</a:t>
            </a:r>
          </a:p>
          <a:p>
            <a:pPr algn="l">
              <a:lnSpc>
                <a:spcPct val="100000"/>
              </a:lnSpc>
              <a:spcBef>
                <a:spcPts val="1200"/>
              </a:spcBef>
              <a:spcAft>
                <a:spcPts val="1200"/>
              </a:spcAft>
            </a:pPr>
            <a:r>
              <a:rPr lang="en-US" b="0" dirty="0">
                <a:solidFill>
                  <a:schemeClr val="accent4">
                    <a:lumMod val="50000"/>
                  </a:schemeClr>
                </a:solidFill>
                <a:latin typeface="+mj-lt"/>
              </a:rPr>
              <a:t>Pregnancy at a young age can result in emotional stress and an increased risk of depression.</a:t>
            </a:r>
          </a:p>
          <a:p>
            <a:pPr algn="l">
              <a:lnSpc>
                <a:spcPct val="100000"/>
              </a:lnSpc>
              <a:spcBef>
                <a:spcPts val="1200"/>
              </a:spcBef>
              <a:spcAft>
                <a:spcPts val="1200"/>
              </a:spcAft>
            </a:pPr>
            <a:endParaRPr lang="en-US" b="0" dirty="0">
              <a:solidFill>
                <a:schemeClr val="accent4">
                  <a:lumMod val="50000"/>
                </a:schemeClr>
              </a:solidFill>
              <a:latin typeface="+mj-lt"/>
            </a:endParaRPr>
          </a:p>
        </p:txBody>
      </p:sp>
      <p:sp>
        <p:nvSpPr>
          <p:cNvPr id="25" name="Title 1">
            <a:extLst>
              <a:ext uri="{FF2B5EF4-FFF2-40B4-BE49-F238E27FC236}">
                <a16:creationId xmlns:a16="http://schemas.microsoft.com/office/drawing/2014/main" id="{8BFC8EDD-3458-4E43-AFCA-A31021B3653F}"/>
              </a:ext>
            </a:extLst>
          </p:cNvPr>
          <p:cNvSpPr txBox="1">
            <a:spLocks/>
          </p:cNvSpPr>
          <p:nvPr/>
        </p:nvSpPr>
        <p:spPr>
          <a:xfrm>
            <a:off x="352481" y="352601"/>
            <a:ext cx="6192786" cy="9404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5000" cap="none" dirty="0">
                <a:solidFill>
                  <a:srgbClr val="B60AA2"/>
                </a:solidFill>
              </a:rPr>
              <a:t>Risk information:</a:t>
            </a:r>
          </a:p>
        </p:txBody>
      </p:sp>
    </p:spTree>
    <p:extLst>
      <p:ext uri="{BB962C8B-B14F-4D97-AF65-F5344CB8AC3E}">
        <p14:creationId xmlns:p14="http://schemas.microsoft.com/office/powerpoint/2010/main" val="208531490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EF2C7ED5-9651-4084-B65F-B75FB5AD1B0C}"/>
              </a:ext>
            </a:extLst>
          </p:cNvPr>
          <p:cNvSpPr txBox="1">
            <a:spLocks/>
          </p:cNvSpPr>
          <p:nvPr/>
        </p:nvSpPr>
        <p:spPr>
          <a:xfrm>
            <a:off x="609600" y="1371600"/>
            <a:ext cx="8382000" cy="4343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0000"/>
              </a:lnSpc>
              <a:spcBef>
                <a:spcPts val="0"/>
              </a:spcBef>
            </a:pPr>
            <a:endParaRPr lang="en-US" sz="1400" b="1" dirty="0">
              <a:solidFill>
                <a:schemeClr val="accent1"/>
              </a:solidFill>
            </a:endParaRPr>
          </a:p>
          <a:p>
            <a:endParaRPr lang="en-US" dirty="0"/>
          </a:p>
        </p:txBody>
      </p:sp>
      <p:sp>
        <p:nvSpPr>
          <p:cNvPr id="7" name="Subtitle 2">
            <a:extLst>
              <a:ext uri="{FF2B5EF4-FFF2-40B4-BE49-F238E27FC236}">
                <a16:creationId xmlns:a16="http://schemas.microsoft.com/office/drawing/2014/main" id="{933E6DDE-B298-4A5A-88E5-6CB9FD684A2A}"/>
              </a:ext>
            </a:extLst>
          </p:cNvPr>
          <p:cNvSpPr>
            <a:spLocks noGrp="1"/>
          </p:cNvSpPr>
          <p:nvPr>
            <p:ph type="subTitle" idx="1"/>
          </p:nvPr>
        </p:nvSpPr>
        <p:spPr>
          <a:xfrm>
            <a:off x="228600" y="2247900"/>
            <a:ext cx="1752600" cy="1295400"/>
          </a:xfrm>
        </p:spPr>
        <p:txBody>
          <a:bodyPr>
            <a:normAutofit/>
          </a:bodyPr>
          <a:lstStyle/>
          <a:p>
            <a:endParaRPr lang="en-US" dirty="0"/>
          </a:p>
          <a:p>
            <a:endParaRPr lang="en-US" dirty="0"/>
          </a:p>
        </p:txBody>
      </p:sp>
      <p:sp>
        <p:nvSpPr>
          <p:cNvPr id="8" name="Title 1">
            <a:extLst>
              <a:ext uri="{FF2B5EF4-FFF2-40B4-BE49-F238E27FC236}">
                <a16:creationId xmlns:a16="http://schemas.microsoft.com/office/drawing/2014/main" id="{2EB14325-E213-4F7B-AE3A-150A094E1717}"/>
              </a:ext>
            </a:extLst>
          </p:cNvPr>
          <p:cNvSpPr txBox="1">
            <a:spLocks/>
          </p:cNvSpPr>
          <p:nvPr/>
        </p:nvSpPr>
        <p:spPr>
          <a:xfrm>
            <a:off x="2974181" y="695620"/>
            <a:ext cx="6096000" cy="69916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4800" dirty="0">
                <a:solidFill>
                  <a:schemeClr val="accent4">
                    <a:lumMod val="75000"/>
                  </a:schemeClr>
                </a:solidFill>
              </a:rPr>
              <a:t>introduction:</a:t>
            </a:r>
          </a:p>
        </p:txBody>
      </p:sp>
      <p:sp>
        <p:nvSpPr>
          <p:cNvPr id="10" name="Subtitle 2">
            <a:extLst>
              <a:ext uri="{FF2B5EF4-FFF2-40B4-BE49-F238E27FC236}">
                <a16:creationId xmlns:a16="http://schemas.microsoft.com/office/drawing/2014/main" id="{45EE356E-5C52-4A08-ADF3-25937468E3E8}"/>
              </a:ext>
            </a:extLst>
          </p:cNvPr>
          <p:cNvSpPr txBox="1">
            <a:spLocks/>
          </p:cNvSpPr>
          <p:nvPr/>
        </p:nvSpPr>
        <p:spPr>
          <a:xfrm>
            <a:off x="342900" y="1489012"/>
            <a:ext cx="8915400" cy="410857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342900">
              <a:spcBef>
                <a:spcPts val="1200"/>
              </a:spcBef>
              <a:spcAft>
                <a:spcPts val="1800"/>
              </a:spcAft>
              <a:buFont typeface="Arial" panose="020B0604020202020204" pitchFamily="34" charset="0"/>
              <a:buChar char="•"/>
            </a:pPr>
            <a:r>
              <a:rPr lang="en-US" sz="2400" dirty="0">
                <a:solidFill>
                  <a:schemeClr val="accent3">
                    <a:lumMod val="75000"/>
                  </a:schemeClr>
                </a:solidFill>
              </a:rPr>
              <a:t>Each year, USDA updates selected risks using evidence-based research.</a:t>
            </a:r>
          </a:p>
          <a:p>
            <a:pPr marL="514350" indent="-342900">
              <a:spcBef>
                <a:spcPts val="1200"/>
              </a:spcBef>
              <a:spcAft>
                <a:spcPts val="1800"/>
              </a:spcAft>
              <a:buFont typeface="Arial" panose="020B0604020202020204" pitchFamily="34" charset="0"/>
              <a:buChar char="•"/>
            </a:pPr>
            <a:r>
              <a:rPr lang="en-US" sz="2400" dirty="0">
                <a:solidFill>
                  <a:schemeClr val="accent3">
                    <a:lumMod val="75000"/>
                  </a:schemeClr>
                </a:solidFill>
              </a:rPr>
              <a:t>In 2021, there are </a:t>
            </a:r>
            <a:r>
              <a:rPr lang="en-US" sz="2400" b="1" dirty="0">
                <a:solidFill>
                  <a:schemeClr val="accent3">
                    <a:lumMod val="75000"/>
                  </a:schemeClr>
                </a:solidFill>
              </a:rPr>
              <a:t>four</a:t>
            </a:r>
            <a:r>
              <a:rPr lang="en-US" sz="2400" dirty="0">
                <a:solidFill>
                  <a:schemeClr val="accent3">
                    <a:lumMod val="75000"/>
                  </a:schemeClr>
                </a:solidFill>
              </a:rPr>
              <a:t> risks that have been updated and </a:t>
            </a:r>
            <a:r>
              <a:rPr lang="en-US" sz="2400" b="1" dirty="0">
                <a:solidFill>
                  <a:schemeClr val="accent3">
                    <a:lumMod val="75000"/>
                  </a:schemeClr>
                </a:solidFill>
              </a:rPr>
              <a:t>one</a:t>
            </a:r>
            <a:r>
              <a:rPr lang="en-US" sz="2400" dirty="0">
                <a:solidFill>
                  <a:schemeClr val="accent3">
                    <a:lumMod val="75000"/>
                  </a:schemeClr>
                </a:solidFill>
              </a:rPr>
              <a:t> that has been discontinued.</a:t>
            </a:r>
          </a:p>
          <a:p>
            <a:pPr marL="514350" indent="-342900">
              <a:spcBef>
                <a:spcPts val="1200"/>
              </a:spcBef>
              <a:spcAft>
                <a:spcPts val="1800"/>
              </a:spcAft>
              <a:buFont typeface="Arial" panose="020B0604020202020204" pitchFamily="34" charset="0"/>
              <a:buChar char="•"/>
            </a:pPr>
            <a:r>
              <a:rPr lang="en-US" sz="2400" dirty="0">
                <a:solidFill>
                  <a:schemeClr val="accent3">
                    <a:lumMod val="75000"/>
                  </a:schemeClr>
                </a:solidFill>
              </a:rPr>
              <a:t>Local agency certifiers will complete this in-service before </a:t>
            </a:r>
            <a:r>
              <a:rPr lang="en-US" sz="2400" b="1" dirty="0">
                <a:solidFill>
                  <a:schemeClr val="accent3">
                    <a:lumMod val="75000"/>
                  </a:schemeClr>
                </a:solidFill>
              </a:rPr>
              <a:t>October 1, 2021.</a:t>
            </a:r>
          </a:p>
          <a:p>
            <a:pPr marL="514350" indent="-342900">
              <a:spcBef>
                <a:spcPts val="1200"/>
              </a:spcBef>
              <a:spcAft>
                <a:spcPts val="1800"/>
              </a:spcAft>
              <a:buFont typeface="Arial" panose="020B0604020202020204" pitchFamily="34" charset="0"/>
              <a:buChar char="•"/>
            </a:pPr>
            <a:r>
              <a:rPr lang="en-US" sz="2400" dirty="0">
                <a:solidFill>
                  <a:schemeClr val="accent3">
                    <a:lumMod val="75000"/>
                  </a:schemeClr>
                </a:solidFill>
              </a:rPr>
              <a:t>This in-service can be completed individually or by a group in about 30 minutes.</a:t>
            </a:r>
            <a:endParaRPr lang="en-US" sz="2400" dirty="0">
              <a:solidFill>
                <a:schemeClr val="accent5"/>
              </a:solidFill>
            </a:endParaRPr>
          </a:p>
          <a:p>
            <a:pPr marL="457200" indent="-457200">
              <a:spcBef>
                <a:spcPts val="1200"/>
              </a:spcBef>
              <a:spcAft>
                <a:spcPts val="1200"/>
              </a:spcAft>
              <a:buFont typeface="Arial" panose="020B0604020202020204" pitchFamily="34" charset="0"/>
              <a:buChar char="•"/>
            </a:pPr>
            <a:endParaRPr lang="en-US" sz="3200" dirty="0">
              <a:solidFill>
                <a:schemeClr val="accent5"/>
              </a:solidFill>
            </a:endParaRPr>
          </a:p>
          <a:p>
            <a:endParaRPr lang="en-US" dirty="0"/>
          </a:p>
        </p:txBody>
      </p:sp>
    </p:spTree>
    <p:extLst>
      <p:ext uri="{BB962C8B-B14F-4D97-AF65-F5344CB8AC3E}">
        <p14:creationId xmlns:p14="http://schemas.microsoft.com/office/powerpoint/2010/main" val="846341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C26D-7CB9-49BA-9845-062AC20F2275}"/>
              </a:ext>
            </a:extLst>
          </p:cNvPr>
          <p:cNvSpPr>
            <a:spLocks noGrp="1"/>
          </p:cNvSpPr>
          <p:nvPr>
            <p:ph type="title"/>
          </p:nvPr>
        </p:nvSpPr>
        <p:spPr>
          <a:xfrm>
            <a:off x="3212841" y="381000"/>
            <a:ext cx="5943600" cy="1293028"/>
          </a:xfrm>
        </p:spPr>
        <p:txBody>
          <a:bodyPr>
            <a:normAutofit/>
          </a:bodyPr>
          <a:lstStyle/>
          <a:p>
            <a:pPr algn="l"/>
            <a:r>
              <a:rPr lang="en-US" sz="4200" dirty="0">
                <a:solidFill>
                  <a:schemeClr val="accent4">
                    <a:lumMod val="50000"/>
                  </a:schemeClr>
                </a:solidFill>
              </a:rPr>
              <a:t>How does this affect my work?</a:t>
            </a:r>
          </a:p>
        </p:txBody>
      </p:sp>
      <p:sp>
        <p:nvSpPr>
          <p:cNvPr id="3" name="Content Placeholder 2">
            <a:extLst>
              <a:ext uri="{FF2B5EF4-FFF2-40B4-BE49-F238E27FC236}">
                <a16:creationId xmlns:a16="http://schemas.microsoft.com/office/drawing/2014/main" id="{3C492E30-91BA-4C18-BF95-C0AD8817A040}"/>
              </a:ext>
            </a:extLst>
          </p:cNvPr>
          <p:cNvSpPr>
            <a:spLocks noGrp="1"/>
          </p:cNvSpPr>
          <p:nvPr>
            <p:ph idx="1"/>
          </p:nvPr>
        </p:nvSpPr>
        <p:spPr>
          <a:xfrm>
            <a:off x="266700" y="1724208"/>
            <a:ext cx="8610600" cy="4818222"/>
          </a:xfrm>
        </p:spPr>
        <p:txBody>
          <a:bodyPr>
            <a:noAutofit/>
          </a:bodyPr>
          <a:lstStyle/>
          <a:p>
            <a:r>
              <a:rPr lang="en-US" sz="2400" dirty="0">
                <a:solidFill>
                  <a:srgbClr val="6C54A3"/>
                </a:solidFill>
              </a:rPr>
              <a:t>Now that 18 to 20-year-old participants also qualify for this risk, the risk level is changed from high to </a:t>
            </a:r>
            <a:r>
              <a:rPr lang="en-US" sz="2400" b="1" dirty="0">
                <a:solidFill>
                  <a:srgbClr val="FC04B5"/>
                </a:solidFill>
              </a:rPr>
              <a:t>medium</a:t>
            </a:r>
            <a:r>
              <a:rPr lang="en-US" sz="2400" dirty="0">
                <a:solidFill>
                  <a:srgbClr val="6C54A3"/>
                </a:solidFill>
              </a:rPr>
              <a:t>. </a:t>
            </a:r>
          </a:p>
          <a:p>
            <a:endParaRPr lang="en-US" sz="1000" dirty="0">
              <a:solidFill>
                <a:srgbClr val="6C54A3"/>
              </a:solidFill>
            </a:endParaRPr>
          </a:p>
          <a:p>
            <a:r>
              <a:rPr lang="en-US" sz="2400" dirty="0">
                <a:solidFill>
                  <a:srgbClr val="6C54A3"/>
                </a:solidFill>
              </a:rPr>
              <a:t>Offer referrals based on participant needs. These may include:</a:t>
            </a:r>
          </a:p>
          <a:p>
            <a:pPr lvl="1"/>
            <a:r>
              <a:rPr lang="en-US" sz="2200" dirty="0">
                <a:solidFill>
                  <a:srgbClr val="6C54A3"/>
                </a:solidFill>
              </a:rPr>
              <a:t>prenatal care</a:t>
            </a:r>
          </a:p>
          <a:p>
            <a:pPr lvl="1"/>
            <a:r>
              <a:rPr lang="en-US" sz="2200" dirty="0">
                <a:solidFill>
                  <a:srgbClr val="6C54A3"/>
                </a:solidFill>
              </a:rPr>
              <a:t>home visiting programs</a:t>
            </a:r>
          </a:p>
          <a:p>
            <a:pPr lvl="1"/>
            <a:r>
              <a:rPr lang="en-US" sz="2200" dirty="0">
                <a:solidFill>
                  <a:srgbClr val="6C54A3"/>
                </a:solidFill>
              </a:rPr>
              <a:t>parenting and childbirth programs</a:t>
            </a:r>
          </a:p>
          <a:p>
            <a:pPr marL="457200" lvl="1" indent="0">
              <a:buNone/>
            </a:pPr>
            <a:endParaRPr lang="en-US" sz="1100" dirty="0">
              <a:solidFill>
                <a:srgbClr val="6C54A3"/>
              </a:solidFill>
            </a:endParaRPr>
          </a:p>
          <a:p>
            <a:r>
              <a:rPr lang="en-US" sz="2400" dirty="0">
                <a:solidFill>
                  <a:srgbClr val="6C54A3"/>
                </a:solidFill>
              </a:rPr>
              <a:t>Encourage the use of WIC foods and prenatal vitamins to meet the increased nutrient needs of this age group. </a:t>
            </a:r>
          </a:p>
          <a:p>
            <a:r>
              <a:rPr lang="en-US" sz="2400" dirty="0">
                <a:solidFill>
                  <a:srgbClr val="6C54A3"/>
                </a:solidFill>
              </a:rPr>
              <a:t>As with all pregnant participants, discuss infant feeding plans and offer breastfeeding support as appropriate.</a:t>
            </a:r>
          </a:p>
        </p:txBody>
      </p:sp>
    </p:spTree>
    <p:extLst>
      <p:ext uri="{BB962C8B-B14F-4D97-AF65-F5344CB8AC3E}">
        <p14:creationId xmlns:p14="http://schemas.microsoft.com/office/powerpoint/2010/main" val="942049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CABDD070-1412-490C-9218-37051EE803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3640"/>
          <a:stretch/>
        </p:blipFill>
        <p:spPr>
          <a:xfrm>
            <a:off x="0" y="4038601"/>
            <a:ext cx="3477006" cy="2819400"/>
          </a:xfrm>
          <a:prstGeom prst="rect">
            <a:avLst/>
          </a:prstGeom>
        </p:spPr>
      </p:pic>
      <p:sp>
        <p:nvSpPr>
          <p:cNvPr id="2" name="Title 1">
            <a:extLst>
              <a:ext uri="{FF2B5EF4-FFF2-40B4-BE49-F238E27FC236}">
                <a16:creationId xmlns:a16="http://schemas.microsoft.com/office/drawing/2014/main" id="{D079270D-8F7A-4D64-A988-528B90F670B0}"/>
              </a:ext>
            </a:extLst>
          </p:cNvPr>
          <p:cNvSpPr>
            <a:spLocks noGrp="1"/>
          </p:cNvSpPr>
          <p:nvPr>
            <p:ph type="title"/>
          </p:nvPr>
        </p:nvSpPr>
        <p:spPr>
          <a:xfrm>
            <a:off x="263943" y="228600"/>
            <a:ext cx="2949119" cy="3367616"/>
          </a:xfrm>
        </p:spPr>
        <p:txBody>
          <a:bodyPr>
            <a:noAutofit/>
          </a:bodyPr>
          <a:lstStyle/>
          <a:p>
            <a:pPr algn="l"/>
            <a:r>
              <a:rPr lang="en-US" sz="3600" dirty="0">
                <a:solidFill>
                  <a:srgbClr val="FFFFFF"/>
                </a:solidFill>
              </a:rPr>
              <a:t>Consider…</a:t>
            </a:r>
          </a:p>
        </p:txBody>
      </p:sp>
      <p:sp>
        <p:nvSpPr>
          <p:cNvPr id="3" name="Content Placeholder 2">
            <a:extLst>
              <a:ext uri="{FF2B5EF4-FFF2-40B4-BE49-F238E27FC236}">
                <a16:creationId xmlns:a16="http://schemas.microsoft.com/office/drawing/2014/main" id="{7F510741-2986-48BD-804D-0E069A4B9988}"/>
              </a:ext>
            </a:extLst>
          </p:cNvPr>
          <p:cNvSpPr>
            <a:spLocks noGrp="1"/>
          </p:cNvSpPr>
          <p:nvPr>
            <p:ph idx="1"/>
          </p:nvPr>
        </p:nvSpPr>
        <p:spPr>
          <a:xfrm>
            <a:off x="3740949" y="152400"/>
            <a:ext cx="5139108" cy="6477000"/>
          </a:xfrm>
        </p:spPr>
        <p:txBody>
          <a:bodyPr anchor="ctr">
            <a:normAutofit/>
          </a:bodyPr>
          <a:lstStyle/>
          <a:p>
            <a:pPr marL="0" indent="0">
              <a:buNone/>
            </a:pPr>
            <a:r>
              <a:rPr lang="en-US" sz="3000" b="1" dirty="0">
                <a:solidFill>
                  <a:srgbClr val="FC04B5"/>
                </a:solidFill>
              </a:rPr>
              <a:t>Q:</a:t>
            </a:r>
            <a:r>
              <a:rPr lang="en-US" sz="3000" dirty="0">
                <a:solidFill>
                  <a:schemeClr val="accent3">
                    <a:lumMod val="50000"/>
                  </a:schemeClr>
                </a:solidFill>
              </a:rPr>
              <a:t> Previously, Risk 331 focused on teen pregnancies. Now it includes young adults and is no longer designated as high risk. </a:t>
            </a:r>
          </a:p>
          <a:p>
            <a:r>
              <a:rPr lang="en-US" sz="3000" dirty="0">
                <a:solidFill>
                  <a:schemeClr val="accent3">
                    <a:lumMod val="50000"/>
                  </a:schemeClr>
                </a:solidFill>
              </a:rPr>
              <a:t>Should very young adolescents still be referred to the RD?</a:t>
            </a:r>
          </a:p>
        </p:txBody>
      </p:sp>
    </p:spTree>
    <p:extLst>
      <p:ext uri="{BB962C8B-B14F-4D97-AF65-F5344CB8AC3E}">
        <p14:creationId xmlns:p14="http://schemas.microsoft.com/office/powerpoint/2010/main" val="2537226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CABDD070-1412-490C-9218-37051EE803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3640"/>
          <a:stretch/>
        </p:blipFill>
        <p:spPr>
          <a:xfrm>
            <a:off x="0" y="4038601"/>
            <a:ext cx="3477006" cy="2819400"/>
          </a:xfrm>
          <a:prstGeom prst="rect">
            <a:avLst/>
          </a:prstGeom>
        </p:spPr>
      </p:pic>
      <p:sp>
        <p:nvSpPr>
          <p:cNvPr id="2" name="Title 1">
            <a:extLst>
              <a:ext uri="{FF2B5EF4-FFF2-40B4-BE49-F238E27FC236}">
                <a16:creationId xmlns:a16="http://schemas.microsoft.com/office/drawing/2014/main" id="{D079270D-8F7A-4D64-A988-528B90F670B0}"/>
              </a:ext>
            </a:extLst>
          </p:cNvPr>
          <p:cNvSpPr>
            <a:spLocks noGrp="1"/>
          </p:cNvSpPr>
          <p:nvPr>
            <p:ph type="title"/>
          </p:nvPr>
        </p:nvSpPr>
        <p:spPr>
          <a:xfrm>
            <a:off x="263943" y="602667"/>
            <a:ext cx="2949119" cy="3367616"/>
          </a:xfrm>
        </p:spPr>
        <p:txBody>
          <a:bodyPr>
            <a:noAutofit/>
          </a:bodyPr>
          <a:lstStyle/>
          <a:p>
            <a:pPr algn="l"/>
            <a:r>
              <a:rPr lang="en-US" sz="3600" dirty="0">
                <a:solidFill>
                  <a:srgbClr val="FFFFFF"/>
                </a:solidFill>
              </a:rPr>
              <a:t>Consider…</a:t>
            </a:r>
          </a:p>
        </p:txBody>
      </p:sp>
      <p:sp>
        <p:nvSpPr>
          <p:cNvPr id="3" name="Content Placeholder 2">
            <a:extLst>
              <a:ext uri="{FF2B5EF4-FFF2-40B4-BE49-F238E27FC236}">
                <a16:creationId xmlns:a16="http://schemas.microsoft.com/office/drawing/2014/main" id="{7F510741-2986-48BD-804D-0E069A4B9988}"/>
              </a:ext>
            </a:extLst>
          </p:cNvPr>
          <p:cNvSpPr>
            <a:spLocks noGrp="1"/>
          </p:cNvSpPr>
          <p:nvPr>
            <p:ph idx="1"/>
          </p:nvPr>
        </p:nvSpPr>
        <p:spPr>
          <a:xfrm>
            <a:off x="3740949" y="152400"/>
            <a:ext cx="5139108" cy="6477000"/>
          </a:xfrm>
        </p:spPr>
        <p:txBody>
          <a:bodyPr anchor="ctr">
            <a:normAutofit/>
          </a:bodyPr>
          <a:lstStyle/>
          <a:p>
            <a:pPr marL="0" indent="0">
              <a:buNone/>
            </a:pPr>
            <a:r>
              <a:rPr lang="en-US" sz="3000" b="1" dirty="0">
                <a:solidFill>
                  <a:srgbClr val="FC04B5"/>
                </a:solidFill>
              </a:rPr>
              <a:t>A:</a:t>
            </a:r>
            <a:r>
              <a:rPr lang="en-US" sz="3000" dirty="0">
                <a:solidFill>
                  <a:schemeClr val="accent2">
                    <a:lumMod val="75000"/>
                  </a:schemeClr>
                </a:solidFill>
              </a:rPr>
              <a:t> Use critical thinking to identify pregnant individuals that would benefit from the additional support of the RD regardless of their age. </a:t>
            </a:r>
            <a:endParaRPr lang="en-US" sz="1000" dirty="0">
              <a:solidFill>
                <a:schemeClr val="accent2">
                  <a:lumMod val="75000"/>
                </a:schemeClr>
              </a:solidFill>
            </a:endParaRPr>
          </a:p>
        </p:txBody>
      </p:sp>
    </p:spTree>
    <p:extLst>
      <p:ext uri="{BB962C8B-B14F-4D97-AF65-F5344CB8AC3E}">
        <p14:creationId xmlns:p14="http://schemas.microsoft.com/office/powerpoint/2010/main" val="2771711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C26D-7CB9-49BA-9845-062AC20F2275}"/>
              </a:ext>
            </a:extLst>
          </p:cNvPr>
          <p:cNvSpPr>
            <a:spLocks noGrp="1"/>
          </p:cNvSpPr>
          <p:nvPr>
            <p:ph type="title"/>
          </p:nvPr>
        </p:nvSpPr>
        <p:spPr>
          <a:xfrm>
            <a:off x="3534400" y="503863"/>
            <a:ext cx="5381000" cy="1293028"/>
          </a:xfrm>
        </p:spPr>
        <p:txBody>
          <a:bodyPr>
            <a:normAutofit/>
          </a:bodyPr>
          <a:lstStyle/>
          <a:p>
            <a:pPr algn="l"/>
            <a:r>
              <a:rPr lang="en-US" sz="4200" dirty="0">
                <a:solidFill>
                  <a:schemeClr val="accent4">
                    <a:lumMod val="50000"/>
                  </a:schemeClr>
                </a:solidFill>
              </a:rPr>
              <a:t>Next step:</a:t>
            </a:r>
          </a:p>
        </p:txBody>
      </p:sp>
      <p:sp>
        <p:nvSpPr>
          <p:cNvPr id="3" name="Content Placeholder 2">
            <a:extLst>
              <a:ext uri="{FF2B5EF4-FFF2-40B4-BE49-F238E27FC236}">
                <a16:creationId xmlns:a16="http://schemas.microsoft.com/office/drawing/2014/main" id="{3C492E30-91BA-4C18-BF95-C0AD8817A040}"/>
              </a:ext>
            </a:extLst>
          </p:cNvPr>
          <p:cNvSpPr>
            <a:spLocks noGrp="1"/>
          </p:cNvSpPr>
          <p:nvPr>
            <p:ph idx="1"/>
          </p:nvPr>
        </p:nvSpPr>
        <p:spPr>
          <a:xfrm>
            <a:off x="3534400" y="2057400"/>
            <a:ext cx="5381000" cy="4419600"/>
          </a:xfrm>
        </p:spPr>
        <p:txBody>
          <a:bodyPr>
            <a:noAutofit/>
          </a:bodyPr>
          <a:lstStyle/>
          <a:p>
            <a:r>
              <a:rPr lang="en-US" sz="2400" dirty="0">
                <a:solidFill>
                  <a:srgbClr val="6C54A3"/>
                </a:solidFill>
              </a:rPr>
              <a:t>Review the updated risk information sheet for Risk 331 in the Nutrition Risk List on the Oregon WIC website</a:t>
            </a:r>
          </a:p>
          <a:p>
            <a:r>
              <a:rPr lang="en-US" sz="2400" dirty="0">
                <a:solidFill>
                  <a:schemeClr val="accent3">
                    <a:lumMod val="75000"/>
                  </a:schemeClr>
                </a:solidFill>
                <a:hlinkClick r:id="rId2"/>
              </a:rPr>
              <a:t>https://www.oregon.gov/OHA/PH/HEALTHYPEOPLEFAMILIES/WIC/Pages/modules.aspx</a:t>
            </a:r>
            <a:endParaRPr lang="en-US" sz="2400" dirty="0">
              <a:solidFill>
                <a:schemeClr val="accent3">
                  <a:lumMod val="75000"/>
                </a:schemeClr>
              </a:solidFill>
            </a:endParaRPr>
          </a:p>
          <a:p>
            <a:endParaRPr lang="en-US" sz="2400" dirty="0">
              <a:solidFill>
                <a:schemeClr val="accent3">
                  <a:lumMod val="75000"/>
                </a:schemeClr>
              </a:solidFill>
            </a:endParaRPr>
          </a:p>
          <a:p>
            <a:endParaRPr lang="en-US" sz="2400" dirty="0">
              <a:solidFill>
                <a:schemeClr val="accent3">
                  <a:lumMod val="75000"/>
                </a:schemeClr>
              </a:solidFill>
            </a:endParaRPr>
          </a:p>
          <a:p>
            <a:pPr marL="0" indent="0">
              <a:buNone/>
            </a:pPr>
            <a:endParaRPr lang="en-US" sz="2400" dirty="0">
              <a:solidFill>
                <a:schemeClr val="accent3">
                  <a:lumMod val="75000"/>
                </a:schemeClr>
              </a:solidFill>
            </a:endParaRPr>
          </a:p>
        </p:txBody>
      </p:sp>
      <p:grpSp>
        <p:nvGrpSpPr>
          <p:cNvPr id="4" name="Group 3">
            <a:extLst>
              <a:ext uri="{FF2B5EF4-FFF2-40B4-BE49-F238E27FC236}">
                <a16:creationId xmlns:a16="http://schemas.microsoft.com/office/drawing/2014/main" id="{2DBA4B2D-62CA-492B-971A-BB6338330BB8}"/>
              </a:ext>
            </a:extLst>
          </p:cNvPr>
          <p:cNvGrpSpPr/>
          <p:nvPr/>
        </p:nvGrpSpPr>
        <p:grpSpPr>
          <a:xfrm>
            <a:off x="304800" y="2011204"/>
            <a:ext cx="2852228" cy="2560796"/>
            <a:chOff x="1204675" y="1548963"/>
            <a:chExt cx="2426321" cy="2398395"/>
          </a:xfrm>
          <a:scene3d>
            <a:camera prst="orthographicFront"/>
            <a:lightRig rig="flat" dir="t"/>
          </a:scene3d>
        </p:grpSpPr>
        <p:sp>
          <p:nvSpPr>
            <p:cNvPr id="5" name="Oval 4">
              <a:extLst>
                <a:ext uri="{FF2B5EF4-FFF2-40B4-BE49-F238E27FC236}">
                  <a16:creationId xmlns:a16="http://schemas.microsoft.com/office/drawing/2014/main" id="{E22A8430-C43A-47B5-AC48-FDFAA9E7124B}"/>
                </a:ext>
              </a:extLst>
            </p:cNvPr>
            <p:cNvSpPr/>
            <p:nvPr/>
          </p:nvSpPr>
          <p:spPr>
            <a:xfrm>
              <a:off x="1204675" y="1548963"/>
              <a:ext cx="2398395" cy="2398395"/>
            </a:xfrm>
            <a:prstGeom prst="ellipse">
              <a:avLst/>
            </a:prstGeom>
            <a:solidFill>
              <a:schemeClr val="accent3">
                <a:lumMod val="75000"/>
                <a:alpha val="50000"/>
              </a:schemeClr>
            </a:solidFill>
            <a:sp3d prstMaterial="plastic">
              <a:bevelT w="120900" h="88900"/>
              <a:bevelB w="88900" h="31750" prst="angle"/>
            </a:sp3d>
          </p:spPr>
          <p:style>
            <a:lnRef idx="0">
              <a:schemeClr val="lt1">
                <a:hueOff val="0"/>
                <a:satOff val="0"/>
                <a:lumOff val="0"/>
                <a:alphaOff val="0"/>
              </a:schemeClr>
            </a:lnRef>
            <a:fillRef idx="1">
              <a:schemeClr val="accent2">
                <a:alpha val="50000"/>
                <a:hueOff val="2655785"/>
                <a:satOff val="9135"/>
                <a:lumOff val="-1765"/>
                <a:alphaOff val="0"/>
              </a:schemeClr>
            </a:fillRef>
            <a:effectRef idx="1">
              <a:schemeClr val="accent2">
                <a:alpha val="50000"/>
                <a:hueOff val="2655785"/>
                <a:satOff val="9135"/>
                <a:lumOff val="-1765"/>
                <a:alphaOff val="0"/>
              </a:schemeClr>
            </a:effectRef>
            <a:fontRef idx="minor">
              <a:schemeClr val="tx1"/>
            </a:fontRef>
          </p:style>
        </p:sp>
        <p:sp>
          <p:nvSpPr>
            <p:cNvPr id="6" name="Oval 4">
              <a:extLst>
                <a:ext uri="{FF2B5EF4-FFF2-40B4-BE49-F238E27FC236}">
                  <a16:creationId xmlns:a16="http://schemas.microsoft.com/office/drawing/2014/main" id="{4E1A5BCD-6845-4F48-BEA9-D6DD9A63A91B}"/>
                </a:ext>
              </a:extLst>
            </p:cNvPr>
            <p:cNvSpPr txBox="1"/>
            <p:nvPr/>
          </p:nvSpPr>
          <p:spPr>
            <a:xfrm>
              <a:off x="1269496" y="1686429"/>
              <a:ext cx="2361500" cy="2046827"/>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766763">
                <a:lnSpc>
                  <a:spcPct val="90000"/>
                </a:lnSpc>
                <a:spcBef>
                  <a:spcPct val="0"/>
                </a:spcBef>
                <a:spcAft>
                  <a:spcPct val="35000"/>
                </a:spcAft>
              </a:pPr>
              <a:r>
                <a:rPr lang="en-US" sz="2800" b="1" dirty="0"/>
                <a:t>Activity</a:t>
              </a:r>
            </a:p>
          </p:txBody>
        </p:sp>
      </p:grpSp>
    </p:spTree>
    <p:extLst>
      <p:ext uri="{BB962C8B-B14F-4D97-AF65-F5344CB8AC3E}">
        <p14:creationId xmlns:p14="http://schemas.microsoft.com/office/powerpoint/2010/main" val="2342002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6" name="Picture 18">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17" name="Rectangle 20">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22">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0" name="Picture 24">
            <a:extLst>
              <a:ext uri="{FF2B5EF4-FFF2-40B4-BE49-F238E27FC236}">
                <a16:creationId xmlns:a16="http://schemas.microsoft.com/office/drawing/2014/main" id="{336C8DBA-D7B5-4A9A-845B-43FBEA62A9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30"/>
          <a:stretch/>
        </p:blipFill>
        <p:spPr>
          <a:xfrm rot="16200000">
            <a:off x="-1807726" y="2499118"/>
            <a:ext cx="6860373" cy="1862138"/>
          </a:xfrm>
          <a:prstGeom prst="rect">
            <a:avLst/>
          </a:prstGeom>
        </p:spPr>
      </p:pic>
      <p:sp>
        <p:nvSpPr>
          <p:cNvPr id="12" name="Title 1">
            <a:extLst>
              <a:ext uri="{FF2B5EF4-FFF2-40B4-BE49-F238E27FC236}">
                <a16:creationId xmlns:a16="http://schemas.microsoft.com/office/drawing/2014/main" id="{8D9D14BE-CEF0-42F0-B5F5-C830F44334F9}"/>
              </a:ext>
            </a:extLst>
          </p:cNvPr>
          <p:cNvSpPr txBox="1">
            <a:spLocks/>
          </p:cNvSpPr>
          <p:nvPr/>
        </p:nvSpPr>
        <p:spPr>
          <a:xfrm>
            <a:off x="2838865" y="23812"/>
            <a:ext cx="6019800" cy="1801411"/>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4800" dirty="0">
                <a:solidFill>
                  <a:schemeClr val="accent4">
                    <a:lumMod val="50000"/>
                  </a:schemeClr>
                </a:solidFill>
              </a:rPr>
              <a:t>Risk 371 Nicotine and Tobacco Use</a:t>
            </a:r>
          </a:p>
        </p:txBody>
      </p:sp>
      <p:sp>
        <p:nvSpPr>
          <p:cNvPr id="15" name="Subtitle 2">
            <a:extLst>
              <a:ext uri="{FF2B5EF4-FFF2-40B4-BE49-F238E27FC236}">
                <a16:creationId xmlns:a16="http://schemas.microsoft.com/office/drawing/2014/main" id="{1A0FBEFF-F5F7-4C5E-A518-2B8B1EF2157E}"/>
              </a:ext>
            </a:extLst>
          </p:cNvPr>
          <p:cNvSpPr txBox="1">
            <a:spLocks/>
          </p:cNvSpPr>
          <p:nvPr/>
        </p:nvSpPr>
        <p:spPr>
          <a:xfrm>
            <a:off x="2816604" y="1801411"/>
            <a:ext cx="6101592" cy="48279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spcAft>
                <a:spcPts val="1200"/>
              </a:spcAft>
              <a:buFont typeface="Arial" panose="020B0604020202020204" pitchFamily="34" charset="0"/>
              <a:buChar char="•"/>
            </a:pPr>
            <a:r>
              <a:rPr lang="en-US" b="0" dirty="0">
                <a:solidFill>
                  <a:srgbClr val="6C54A3"/>
                </a:solidFill>
                <a:latin typeface="+mj-lt"/>
              </a:rPr>
              <a:t>Risk title is changing from “Maternal Smoking” to </a:t>
            </a:r>
            <a:r>
              <a:rPr lang="en-US" dirty="0">
                <a:solidFill>
                  <a:srgbClr val="6C54A3"/>
                </a:solidFill>
                <a:latin typeface="+mj-lt"/>
              </a:rPr>
              <a:t>“Nicotine and Tobacco Use”.</a:t>
            </a:r>
          </a:p>
          <a:p>
            <a:pPr marL="571500" indent="-571500" algn="l">
              <a:spcAft>
                <a:spcPts val="1200"/>
              </a:spcAft>
              <a:buFont typeface="Arial" panose="020B0604020202020204" pitchFamily="34" charset="0"/>
              <a:buChar char="•"/>
            </a:pPr>
            <a:r>
              <a:rPr lang="en-US" b="0" dirty="0">
                <a:solidFill>
                  <a:srgbClr val="6C54A3"/>
                </a:solidFill>
                <a:latin typeface="+mj-lt"/>
              </a:rPr>
              <a:t>Risk criteria is changing to include </a:t>
            </a:r>
            <a:r>
              <a:rPr lang="en-US" dirty="0">
                <a:solidFill>
                  <a:srgbClr val="FC04B5"/>
                </a:solidFill>
                <a:latin typeface="+mj-lt"/>
              </a:rPr>
              <a:t>vaping, chewing tobacco and any product that contains nicotine or tobacco</a:t>
            </a:r>
            <a:r>
              <a:rPr lang="en-US" b="0" dirty="0">
                <a:solidFill>
                  <a:srgbClr val="6C54A3"/>
                </a:solidFill>
                <a:latin typeface="+mj-lt"/>
              </a:rPr>
              <a:t>.</a:t>
            </a:r>
          </a:p>
          <a:p>
            <a:pPr marL="571500" indent="-571500" algn="l">
              <a:spcAft>
                <a:spcPts val="1200"/>
              </a:spcAft>
              <a:buFont typeface="Arial" panose="020B0604020202020204" pitchFamily="34" charset="0"/>
              <a:buChar char="•"/>
            </a:pPr>
            <a:r>
              <a:rPr lang="en-US" b="0" dirty="0">
                <a:solidFill>
                  <a:srgbClr val="6C54A3"/>
                </a:solidFill>
                <a:latin typeface="+mj-lt"/>
              </a:rPr>
              <a:t>Risk can be assigned if there is </a:t>
            </a:r>
            <a:r>
              <a:rPr lang="en-US" dirty="0">
                <a:solidFill>
                  <a:srgbClr val="FC04B5"/>
                </a:solidFill>
                <a:latin typeface="+mj-lt"/>
              </a:rPr>
              <a:t>any</a:t>
            </a:r>
            <a:r>
              <a:rPr lang="en-US" b="0" dirty="0">
                <a:solidFill>
                  <a:srgbClr val="6C54A3"/>
                </a:solidFill>
                <a:latin typeface="+mj-lt"/>
              </a:rPr>
              <a:t> </a:t>
            </a:r>
            <a:r>
              <a:rPr lang="en-US" dirty="0">
                <a:solidFill>
                  <a:srgbClr val="FC04B5"/>
                </a:solidFill>
                <a:latin typeface="+mj-lt"/>
              </a:rPr>
              <a:t>current use of any product containing nicotine or tobacco</a:t>
            </a:r>
            <a:r>
              <a:rPr lang="en-US" b="0" dirty="0">
                <a:solidFill>
                  <a:srgbClr val="6C54A3"/>
                </a:solidFill>
                <a:latin typeface="+mj-lt"/>
              </a:rPr>
              <a:t>.</a:t>
            </a:r>
          </a:p>
          <a:p>
            <a:pPr marL="571500" indent="-571500" algn="l">
              <a:spcAft>
                <a:spcPts val="1200"/>
              </a:spcAft>
              <a:buFont typeface="Arial" panose="020B0604020202020204" pitchFamily="34" charset="0"/>
              <a:buChar char="•"/>
            </a:pPr>
            <a:r>
              <a:rPr lang="en-US" b="0" dirty="0">
                <a:solidFill>
                  <a:srgbClr val="6C54A3"/>
                </a:solidFill>
                <a:latin typeface="+mj-lt"/>
              </a:rPr>
              <a:t>Continues to apply to pregnant and postpartum participants.</a:t>
            </a:r>
          </a:p>
        </p:txBody>
      </p:sp>
      <p:pic>
        <p:nvPicPr>
          <p:cNvPr id="8" name="Picture 7" descr="animal-themed merry go round">
            <a:extLst>
              <a:ext uri="{FF2B5EF4-FFF2-40B4-BE49-F238E27FC236}">
                <a16:creationId xmlns:a16="http://schemas.microsoft.com/office/drawing/2014/main" id="{F0313EE9-A6EA-459B-A134-832D28C5103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3812"/>
            <a:ext cx="2590800" cy="2076450"/>
          </a:xfrm>
          <a:prstGeom prst="rect">
            <a:avLst/>
          </a:prstGeom>
          <a:noFill/>
          <a:ln>
            <a:noFill/>
          </a:ln>
        </p:spPr>
      </p:pic>
    </p:spTree>
    <p:extLst>
      <p:ext uri="{BB962C8B-B14F-4D97-AF65-F5344CB8AC3E}">
        <p14:creationId xmlns:p14="http://schemas.microsoft.com/office/powerpoint/2010/main" val="3425631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33" name="Rectangle 32">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FA596657-B904-4480-A3AC-E645187078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30" b="12276"/>
          <a:stretch/>
        </p:blipFill>
        <p:spPr>
          <a:xfrm rot="16200000">
            <a:off x="4897044" y="2613417"/>
            <a:ext cx="6860373" cy="1633540"/>
          </a:xfrm>
          <a:prstGeom prst="rect">
            <a:avLst/>
          </a:prstGeom>
        </p:spPr>
      </p:pic>
      <p:sp>
        <p:nvSpPr>
          <p:cNvPr id="23" name="Subtitle 2">
            <a:extLst>
              <a:ext uri="{FF2B5EF4-FFF2-40B4-BE49-F238E27FC236}">
                <a16:creationId xmlns:a16="http://schemas.microsoft.com/office/drawing/2014/main" id="{0D3A1E73-56B0-4690-84FE-1B553DAF9FE6}"/>
              </a:ext>
            </a:extLst>
          </p:cNvPr>
          <p:cNvSpPr txBox="1">
            <a:spLocks/>
          </p:cNvSpPr>
          <p:nvPr/>
        </p:nvSpPr>
        <p:spPr>
          <a:xfrm>
            <a:off x="741414" y="1689302"/>
            <a:ext cx="7183386" cy="45529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US" b="0" dirty="0">
                <a:solidFill>
                  <a:schemeClr val="accent4">
                    <a:lumMod val="50000"/>
                  </a:schemeClr>
                </a:solidFill>
                <a:latin typeface="+mj-lt"/>
              </a:rPr>
              <a:t>Assign Risk 371 if a participant is currently using any of the following: </a:t>
            </a:r>
          </a:p>
          <a:p>
            <a:pPr marL="342900" indent="-342900" algn="l">
              <a:spcAft>
                <a:spcPts val="1200"/>
              </a:spcAft>
              <a:buFont typeface="Arial" panose="020B0604020202020204" pitchFamily="34" charset="0"/>
              <a:buChar char="•"/>
            </a:pPr>
            <a:r>
              <a:rPr lang="en-US" b="0" dirty="0">
                <a:solidFill>
                  <a:schemeClr val="accent4">
                    <a:lumMod val="50000"/>
                  </a:schemeClr>
                </a:solidFill>
                <a:latin typeface="+mj-lt"/>
              </a:rPr>
              <a:t>Cigarettes, pipes, cigars </a:t>
            </a:r>
          </a:p>
          <a:p>
            <a:pPr marL="342900" indent="-342900" algn="l">
              <a:spcAft>
                <a:spcPts val="1200"/>
              </a:spcAft>
              <a:buFont typeface="Arial" panose="020B0604020202020204" pitchFamily="34" charset="0"/>
              <a:buChar char="•"/>
            </a:pPr>
            <a:r>
              <a:rPr lang="en-US" b="0" dirty="0">
                <a:solidFill>
                  <a:schemeClr val="accent4">
                    <a:lumMod val="50000"/>
                  </a:schemeClr>
                </a:solidFill>
                <a:latin typeface="+mj-lt"/>
              </a:rPr>
              <a:t>Electronic nicotine delivery systems (vape pens, e-cigarettes, hookahs, vaporizers, etc.)</a:t>
            </a:r>
          </a:p>
          <a:p>
            <a:pPr marL="342900" indent="-342900" algn="l">
              <a:spcAft>
                <a:spcPts val="1200"/>
              </a:spcAft>
              <a:buFont typeface="Arial" panose="020B0604020202020204" pitchFamily="34" charset="0"/>
              <a:buChar char="•"/>
            </a:pPr>
            <a:r>
              <a:rPr lang="en-US" b="0" dirty="0">
                <a:solidFill>
                  <a:schemeClr val="accent4">
                    <a:lumMod val="50000"/>
                  </a:schemeClr>
                </a:solidFill>
                <a:latin typeface="+mj-lt"/>
              </a:rPr>
              <a:t>Smokeless tobacco (chewing tobacco, snuff, dissolvables) </a:t>
            </a:r>
          </a:p>
          <a:p>
            <a:pPr marL="342900" indent="-342900" algn="l">
              <a:spcAft>
                <a:spcPts val="1200"/>
              </a:spcAft>
              <a:buFont typeface="Arial" panose="020B0604020202020204" pitchFamily="34" charset="0"/>
              <a:buChar char="•"/>
            </a:pPr>
            <a:r>
              <a:rPr lang="en-US" b="0" dirty="0">
                <a:solidFill>
                  <a:schemeClr val="accent4">
                    <a:lumMod val="50000"/>
                  </a:schemeClr>
                </a:solidFill>
                <a:latin typeface="+mj-lt"/>
              </a:rPr>
              <a:t>Nicotine replacement therapies (nicotine gums, patches) </a:t>
            </a:r>
          </a:p>
        </p:txBody>
      </p:sp>
      <p:sp>
        <p:nvSpPr>
          <p:cNvPr id="25" name="Title 1">
            <a:extLst>
              <a:ext uri="{FF2B5EF4-FFF2-40B4-BE49-F238E27FC236}">
                <a16:creationId xmlns:a16="http://schemas.microsoft.com/office/drawing/2014/main" id="{8BFC8EDD-3458-4E43-AFCA-A31021B3653F}"/>
              </a:ext>
            </a:extLst>
          </p:cNvPr>
          <p:cNvSpPr txBox="1">
            <a:spLocks/>
          </p:cNvSpPr>
          <p:nvPr/>
        </p:nvSpPr>
        <p:spPr>
          <a:xfrm>
            <a:off x="741414" y="366546"/>
            <a:ext cx="7661172" cy="143228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5000" cap="none" dirty="0">
                <a:solidFill>
                  <a:srgbClr val="B60AA2"/>
                </a:solidFill>
              </a:rPr>
              <a:t>Updated risk criteria:</a:t>
            </a:r>
          </a:p>
        </p:txBody>
      </p:sp>
    </p:spTree>
    <p:extLst>
      <p:ext uri="{BB962C8B-B14F-4D97-AF65-F5344CB8AC3E}">
        <p14:creationId xmlns:p14="http://schemas.microsoft.com/office/powerpoint/2010/main" val="161966088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33" name="Rectangle 32">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FA596657-B904-4480-A3AC-E645187078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30" b="12276"/>
          <a:stretch/>
        </p:blipFill>
        <p:spPr>
          <a:xfrm rot="16200000">
            <a:off x="4897044" y="2613417"/>
            <a:ext cx="6860373" cy="1633540"/>
          </a:xfrm>
          <a:prstGeom prst="rect">
            <a:avLst/>
          </a:prstGeom>
        </p:spPr>
      </p:pic>
      <p:sp>
        <p:nvSpPr>
          <p:cNvPr id="23" name="Subtitle 2">
            <a:extLst>
              <a:ext uri="{FF2B5EF4-FFF2-40B4-BE49-F238E27FC236}">
                <a16:creationId xmlns:a16="http://schemas.microsoft.com/office/drawing/2014/main" id="{0D3A1E73-56B0-4690-84FE-1B553DAF9FE6}"/>
              </a:ext>
            </a:extLst>
          </p:cNvPr>
          <p:cNvSpPr txBox="1">
            <a:spLocks/>
          </p:cNvSpPr>
          <p:nvPr/>
        </p:nvSpPr>
        <p:spPr>
          <a:xfrm>
            <a:off x="741413" y="1807996"/>
            <a:ext cx="7183386" cy="45529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1200"/>
              </a:spcAft>
              <a:buFont typeface="Arial" panose="020B0604020202020204" pitchFamily="34" charset="0"/>
              <a:buChar char="•"/>
            </a:pPr>
            <a:r>
              <a:rPr lang="en-US" b="0" dirty="0">
                <a:solidFill>
                  <a:schemeClr val="accent4">
                    <a:lumMod val="50000"/>
                  </a:schemeClr>
                </a:solidFill>
                <a:latin typeface="+mj-lt"/>
              </a:rPr>
              <a:t>Tobacco is a toxic mix of 7,000 chemicals. </a:t>
            </a:r>
          </a:p>
          <a:p>
            <a:pPr marL="342900" indent="-342900" algn="l">
              <a:spcAft>
                <a:spcPts val="1200"/>
              </a:spcAft>
              <a:buFont typeface="Arial" panose="020B0604020202020204" pitchFamily="34" charset="0"/>
              <a:buChar char="•"/>
            </a:pPr>
            <a:r>
              <a:rPr lang="en-US" b="0" dirty="0">
                <a:solidFill>
                  <a:schemeClr val="accent4">
                    <a:lumMod val="50000"/>
                  </a:schemeClr>
                </a:solidFill>
                <a:latin typeface="+mj-lt"/>
              </a:rPr>
              <a:t>The use of tobacco products can lead to serious illness including lung cancer, lung disease and heart disease. </a:t>
            </a:r>
          </a:p>
          <a:p>
            <a:pPr marL="342900" indent="-342900" algn="l">
              <a:spcAft>
                <a:spcPts val="1200"/>
              </a:spcAft>
              <a:buFont typeface="Arial" panose="020B0604020202020204" pitchFamily="34" charset="0"/>
              <a:buChar char="•"/>
            </a:pPr>
            <a:r>
              <a:rPr lang="en-US" b="0" dirty="0">
                <a:solidFill>
                  <a:schemeClr val="accent4">
                    <a:lumMod val="50000"/>
                  </a:schemeClr>
                </a:solidFill>
                <a:latin typeface="+mj-lt"/>
              </a:rPr>
              <a:t>Nicotine is one of the chemicals in tobacco and is highly addictive.</a:t>
            </a:r>
          </a:p>
          <a:p>
            <a:pPr marL="342900" indent="-342900" algn="l">
              <a:spcAft>
                <a:spcPts val="1200"/>
              </a:spcAft>
              <a:buFont typeface="Arial" panose="020B0604020202020204" pitchFamily="34" charset="0"/>
              <a:buChar char="•"/>
            </a:pPr>
            <a:r>
              <a:rPr lang="en-US" b="0" dirty="0">
                <a:solidFill>
                  <a:schemeClr val="accent4">
                    <a:lumMod val="50000"/>
                  </a:schemeClr>
                </a:solidFill>
                <a:latin typeface="+mj-lt"/>
              </a:rPr>
              <a:t>Nicotine and tobacco products are harmful to both mother and fetus and have been associated with increased incidence of  low birth weight, preterm birth and SIDS. </a:t>
            </a:r>
          </a:p>
        </p:txBody>
      </p:sp>
      <p:sp>
        <p:nvSpPr>
          <p:cNvPr id="25" name="Title 1">
            <a:extLst>
              <a:ext uri="{FF2B5EF4-FFF2-40B4-BE49-F238E27FC236}">
                <a16:creationId xmlns:a16="http://schemas.microsoft.com/office/drawing/2014/main" id="{8BFC8EDD-3458-4E43-AFCA-A31021B3653F}"/>
              </a:ext>
            </a:extLst>
          </p:cNvPr>
          <p:cNvSpPr txBox="1">
            <a:spLocks/>
          </p:cNvSpPr>
          <p:nvPr/>
        </p:nvSpPr>
        <p:spPr>
          <a:xfrm>
            <a:off x="741414" y="366546"/>
            <a:ext cx="6192786" cy="143228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5000" cap="none" dirty="0">
                <a:solidFill>
                  <a:srgbClr val="B60AA2"/>
                </a:solidFill>
              </a:rPr>
              <a:t>Risk information:</a:t>
            </a:r>
          </a:p>
        </p:txBody>
      </p:sp>
    </p:spTree>
    <p:extLst>
      <p:ext uri="{BB962C8B-B14F-4D97-AF65-F5344CB8AC3E}">
        <p14:creationId xmlns:p14="http://schemas.microsoft.com/office/powerpoint/2010/main" val="131937437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C26D-7CB9-49BA-9845-062AC20F2275}"/>
              </a:ext>
            </a:extLst>
          </p:cNvPr>
          <p:cNvSpPr>
            <a:spLocks noGrp="1"/>
          </p:cNvSpPr>
          <p:nvPr>
            <p:ph type="title"/>
          </p:nvPr>
        </p:nvSpPr>
        <p:spPr>
          <a:xfrm>
            <a:off x="2971800" y="503863"/>
            <a:ext cx="5943600" cy="1293028"/>
          </a:xfrm>
        </p:spPr>
        <p:txBody>
          <a:bodyPr>
            <a:normAutofit/>
          </a:bodyPr>
          <a:lstStyle/>
          <a:p>
            <a:pPr algn="l"/>
            <a:r>
              <a:rPr lang="en-US" sz="4200" dirty="0">
                <a:solidFill>
                  <a:schemeClr val="accent4">
                    <a:lumMod val="50000"/>
                  </a:schemeClr>
                </a:solidFill>
              </a:rPr>
              <a:t>How does this affect my work?</a:t>
            </a:r>
          </a:p>
        </p:txBody>
      </p:sp>
      <p:sp>
        <p:nvSpPr>
          <p:cNvPr id="3" name="Content Placeholder 2">
            <a:extLst>
              <a:ext uri="{FF2B5EF4-FFF2-40B4-BE49-F238E27FC236}">
                <a16:creationId xmlns:a16="http://schemas.microsoft.com/office/drawing/2014/main" id="{3C492E30-91BA-4C18-BF95-C0AD8817A040}"/>
              </a:ext>
            </a:extLst>
          </p:cNvPr>
          <p:cNvSpPr>
            <a:spLocks noGrp="1"/>
          </p:cNvSpPr>
          <p:nvPr>
            <p:ph idx="1"/>
          </p:nvPr>
        </p:nvSpPr>
        <p:spPr>
          <a:xfrm>
            <a:off x="547396" y="1981200"/>
            <a:ext cx="8382000" cy="4542959"/>
          </a:xfrm>
        </p:spPr>
        <p:txBody>
          <a:bodyPr>
            <a:noAutofit/>
          </a:bodyPr>
          <a:lstStyle/>
          <a:p>
            <a:r>
              <a:rPr lang="en-US" sz="2400" dirty="0">
                <a:solidFill>
                  <a:srgbClr val="6C54A3"/>
                </a:solidFill>
              </a:rPr>
              <a:t>Provide a safe and supportive environment when discussing nicotine and tobacco use. </a:t>
            </a:r>
          </a:p>
          <a:p>
            <a:r>
              <a:rPr lang="en-US" sz="2400" dirty="0">
                <a:solidFill>
                  <a:srgbClr val="6C54A3"/>
                </a:solidFill>
              </a:rPr>
              <a:t>Instead of  asking the current screening question for smoking in TWIST (“Do you smoke cigarettes now?”), use the new screening question that will added on 10/1/2021:</a:t>
            </a:r>
          </a:p>
          <a:p>
            <a:pPr marL="0" indent="0">
              <a:buNone/>
            </a:pPr>
            <a:r>
              <a:rPr lang="en-US" sz="2400" b="1" dirty="0">
                <a:solidFill>
                  <a:srgbClr val="6C54A3"/>
                </a:solidFill>
              </a:rPr>
              <a:t>            “Are you currently smoking or vaping?”</a:t>
            </a:r>
          </a:p>
          <a:p>
            <a:pPr marL="0" indent="0">
              <a:buNone/>
            </a:pPr>
            <a:endParaRPr lang="en-US" sz="1100" b="1" dirty="0">
              <a:solidFill>
                <a:srgbClr val="6C54A3"/>
              </a:solidFill>
            </a:endParaRPr>
          </a:p>
          <a:p>
            <a:r>
              <a:rPr lang="en-US" sz="2400" dirty="0">
                <a:solidFill>
                  <a:srgbClr val="6C54A3"/>
                </a:solidFill>
              </a:rPr>
              <a:t>Screen for all potential tobacco or nicotine delivery methods a participant may be using.</a:t>
            </a:r>
          </a:p>
          <a:p>
            <a:r>
              <a:rPr lang="en-US" sz="2400" dirty="0">
                <a:solidFill>
                  <a:srgbClr val="6C54A3"/>
                </a:solidFill>
              </a:rPr>
              <a:t>Document the type of nicotine or tobacco use that is identified.</a:t>
            </a:r>
          </a:p>
        </p:txBody>
      </p:sp>
    </p:spTree>
    <p:extLst>
      <p:ext uri="{BB962C8B-B14F-4D97-AF65-F5344CB8AC3E}">
        <p14:creationId xmlns:p14="http://schemas.microsoft.com/office/powerpoint/2010/main" val="4212409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C26D-7CB9-49BA-9845-062AC20F2275}"/>
              </a:ext>
            </a:extLst>
          </p:cNvPr>
          <p:cNvSpPr>
            <a:spLocks noGrp="1"/>
          </p:cNvSpPr>
          <p:nvPr>
            <p:ph type="title"/>
          </p:nvPr>
        </p:nvSpPr>
        <p:spPr>
          <a:xfrm>
            <a:off x="2971800" y="503863"/>
            <a:ext cx="5943600" cy="1293028"/>
          </a:xfrm>
        </p:spPr>
        <p:txBody>
          <a:bodyPr>
            <a:normAutofit/>
          </a:bodyPr>
          <a:lstStyle/>
          <a:p>
            <a:pPr algn="l"/>
            <a:r>
              <a:rPr lang="en-US" sz="4200" dirty="0">
                <a:solidFill>
                  <a:schemeClr val="accent4">
                    <a:lumMod val="50000"/>
                  </a:schemeClr>
                </a:solidFill>
              </a:rPr>
              <a:t>How does this affect my work?</a:t>
            </a:r>
          </a:p>
        </p:txBody>
      </p:sp>
      <p:sp>
        <p:nvSpPr>
          <p:cNvPr id="3" name="Content Placeholder 2">
            <a:extLst>
              <a:ext uri="{FF2B5EF4-FFF2-40B4-BE49-F238E27FC236}">
                <a16:creationId xmlns:a16="http://schemas.microsoft.com/office/drawing/2014/main" id="{3C492E30-91BA-4C18-BF95-C0AD8817A040}"/>
              </a:ext>
            </a:extLst>
          </p:cNvPr>
          <p:cNvSpPr>
            <a:spLocks noGrp="1"/>
          </p:cNvSpPr>
          <p:nvPr>
            <p:ph idx="1"/>
          </p:nvPr>
        </p:nvSpPr>
        <p:spPr>
          <a:xfrm>
            <a:off x="630594" y="1981200"/>
            <a:ext cx="8284806" cy="4542959"/>
          </a:xfrm>
        </p:spPr>
        <p:txBody>
          <a:bodyPr>
            <a:noAutofit/>
          </a:bodyPr>
          <a:lstStyle/>
          <a:p>
            <a:r>
              <a:rPr lang="en-US" sz="2400" dirty="0">
                <a:solidFill>
                  <a:srgbClr val="6C54A3"/>
                </a:solidFill>
              </a:rPr>
              <a:t>Offer referrals to smoking cessation programs if a participant is interested in smoking/vaping behavior change. </a:t>
            </a:r>
          </a:p>
          <a:p>
            <a:r>
              <a:rPr lang="en-US" sz="2400" dirty="0">
                <a:solidFill>
                  <a:srgbClr val="6C54A3"/>
                </a:solidFill>
              </a:rPr>
              <a:t>Recognize that vaping is not a safe or healthy alternative to cigarettes.</a:t>
            </a:r>
          </a:p>
          <a:p>
            <a:r>
              <a:rPr lang="en-US" sz="2400" dirty="0">
                <a:solidFill>
                  <a:srgbClr val="6C54A3"/>
                </a:solidFill>
              </a:rPr>
              <a:t>Acknowledge the importance of eliminating or reducing nicotine and/or tobacco use especially before the third trimester of pregnancy.</a:t>
            </a:r>
          </a:p>
          <a:p>
            <a:r>
              <a:rPr lang="en-US" sz="2400" dirty="0">
                <a:solidFill>
                  <a:srgbClr val="6C54A3"/>
                </a:solidFill>
              </a:rPr>
              <a:t>If a participant is breastfeeding and smoking/vaping, encourage them to wait until immediately after a feeding so that the nicotine levels can decrease before the next feeding.</a:t>
            </a:r>
          </a:p>
          <a:p>
            <a:endParaRPr lang="en-US" sz="2400" dirty="0">
              <a:solidFill>
                <a:srgbClr val="6C54A3"/>
              </a:solidFill>
            </a:endParaRPr>
          </a:p>
        </p:txBody>
      </p:sp>
    </p:spTree>
    <p:extLst>
      <p:ext uri="{BB962C8B-B14F-4D97-AF65-F5344CB8AC3E}">
        <p14:creationId xmlns:p14="http://schemas.microsoft.com/office/powerpoint/2010/main" val="3195474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CABDD070-1412-490C-9218-37051EE803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3640"/>
          <a:stretch/>
        </p:blipFill>
        <p:spPr>
          <a:xfrm>
            <a:off x="0" y="4038601"/>
            <a:ext cx="3477006" cy="2819400"/>
          </a:xfrm>
          <a:prstGeom prst="rect">
            <a:avLst/>
          </a:prstGeom>
        </p:spPr>
      </p:pic>
      <p:sp>
        <p:nvSpPr>
          <p:cNvPr id="2" name="Title 1">
            <a:extLst>
              <a:ext uri="{FF2B5EF4-FFF2-40B4-BE49-F238E27FC236}">
                <a16:creationId xmlns:a16="http://schemas.microsoft.com/office/drawing/2014/main" id="{D079270D-8F7A-4D64-A988-528B90F670B0}"/>
              </a:ext>
            </a:extLst>
          </p:cNvPr>
          <p:cNvSpPr>
            <a:spLocks noGrp="1"/>
          </p:cNvSpPr>
          <p:nvPr>
            <p:ph type="title"/>
          </p:nvPr>
        </p:nvSpPr>
        <p:spPr>
          <a:xfrm>
            <a:off x="263943" y="228600"/>
            <a:ext cx="2949119" cy="3367616"/>
          </a:xfrm>
        </p:spPr>
        <p:txBody>
          <a:bodyPr>
            <a:noAutofit/>
          </a:bodyPr>
          <a:lstStyle/>
          <a:p>
            <a:pPr algn="l"/>
            <a:r>
              <a:rPr lang="en-US" sz="3600" dirty="0">
                <a:solidFill>
                  <a:srgbClr val="FFFFFF"/>
                </a:solidFill>
              </a:rPr>
              <a:t>Consider…</a:t>
            </a:r>
          </a:p>
        </p:txBody>
      </p:sp>
      <p:sp>
        <p:nvSpPr>
          <p:cNvPr id="3" name="Content Placeholder 2">
            <a:extLst>
              <a:ext uri="{FF2B5EF4-FFF2-40B4-BE49-F238E27FC236}">
                <a16:creationId xmlns:a16="http://schemas.microsoft.com/office/drawing/2014/main" id="{7F510741-2986-48BD-804D-0E069A4B9988}"/>
              </a:ext>
            </a:extLst>
          </p:cNvPr>
          <p:cNvSpPr>
            <a:spLocks noGrp="1"/>
          </p:cNvSpPr>
          <p:nvPr>
            <p:ph idx="1"/>
          </p:nvPr>
        </p:nvSpPr>
        <p:spPr>
          <a:xfrm>
            <a:off x="3740949" y="152400"/>
            <a:ext cx="5139108" cy="6477000"/>
          </a:xfrm>
        </p:spPr>
        <p:txBody>
          <a:bodyPr anchor="ctr">
            <a:normAutofit/>
          </a:bodyPr>
          <a:lstStyle/>
          <a:p>
            <a:pPr marL="0" indent="0">
              <a:buNone/>
            </a:pPr>
            <a:r>
              <a:rPr lang="en-US" sz="3000" b="1" dirty="0">
                <a:solidFill>
                  <a:srgbClr val="FC04B5"/>
                </a:solidFill>
              </a:rPr>
              <a:t>Q:</a:t>
            </a:r>
            <a:r>
              <a:rPr lang="en-US" sz="3000" dirty="0">
                <a:solidFill>
                  <a:schemeClr val="accent3">
                    <a:lumMod val="50000"/>
                  </a:schemeClr>
                </a:solidFill>
              </a:rPr>
              <a:t> The use of nicotine patches or gum is now a reason to assign Risk 371.</a:t>
            </a:r>
          </a:p>
          <a:p>
            <a:r>
              <a:rPr lang="en-US" sz="3000" dirty="0">
                <a:solidFill>
                  <a:schemeClr val="accent3">
                    <a:lumMod val="50000"/>
                  </a:schemeClr>
                </a:solidFill>
              </a:rPr>
              <a:t> Should we recommend that they stop using those?</a:t>
            </a:r>
          </a:p>
          <a:p>
            <a:r>
              <a:rPr lang="en-US" sz="3000" dirty="0">
                <a:solidFill>
                  <a:schemeClr val="accent3">
                    <a:lumMod val="50000"/>
                  </a:schemeClr>
                </a:solidFill>
              </a:rPr>
              <a:t> Aren’t they better than smoking as a strategy to quit?</a:t>
            </a:r>
          </a:p>
          <a:p>
            <a:pPr marL="0" indent="0">
              <a:buNone/>
            </a:pPr>
            <a:endParaRPr lang="en-US" sz="3000" dirty="0">
              <a:solidFill>
                <a:schemeClr val="accent3">
                  <a:lumMod val="50000"/>
                </a:schemeClr>
              </a:solidFill>
            </a:endParaRPr>
          </a:p>
          <a:p>
            <a:pPr marL="0" indent="0">
              <a:buNone/>
            </a:pPr>
            <a:r>
              <a:rPr lang="en-US" sz="3000" dirty="0">
                <a:solidFill>
                  <a:schemeClr val="accent2">
                    <a:lumMod val="75000"/>
                  </a:schemeClr>
                </a:solidFill>
              </a:rPr>
              <a:t> </a:t>
            </a:r>
            <a:endParaRPr lang="en-US" sz="1000" dirty="0">
              <a:solidFill>
                <a:schemeClr val="accent2">
                  <a:lumMod val="75000"/>
                </a:schemeClr>
              </a:solidFill>
            </a:endParaRPr>
          </a:p>
        </p:txBody>
      </p:sp>
    </p:spTree>
    <p:extLst>
      <p:ext uri="{BB962C8B-B14F-4D97-AF65-F5344CB8AC3E}">
        <p14:creationId xmlns:p14="http://schemas.microsoft.com/office/powerpoint/2010/main" val="4173189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EF2C7ED5-9651-4084-B65F-B75FB5AD1B0C}"/>
              </a:ext>
            </a:extLst>
          </p:cNvPr>
          <p:cNvSpPr txBox="1">
            <a:spLocks/>
          </p:cNvSpPr>
          <p:nvPr/>
        </p:nvSpPr>
        <p:spPr>
          <a:xfrm>
            <a:off x="609600" y="1371600"/>
            <a:ext cx="8382000" cy="4343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0000"/>
              </a:lnSpc>
              <a:spcBef>
                <a:spcPts val="0"/>
              </a:spcBef>
            </a:pPr>
            <a:endParaRPr lang="en-US" sz="1400" b="1" dirty="0">
              <a:solidFill>
                <a:schemeClr val="accent1"/>
              </a:solidFill>
            </a:endParaRPr>
          </a:p>
          <a:p>
            <a:endParaRPr lang="en-US" dirty="0"/>
          </a:p>
        </p:txBody>
      </p:sp>
      <p:sp>
        <p:nvSpPr>
          <p:cNvPr id="7" name="Subtitle 2">
            <a:extLst>
              <a:ext uri="{FF2B5EF4-FFF2-40B4-BE49-F238E27FC236}">
                <a16:creationId xmlns:a16="http://schemas.microsoft.com/office/drawing/2014/main" id="{933E6DDE-B298-4A5A-88E5-6CB9FD684A2A}"/>
              </a:ext>
            </a:extLst>
          </p:cNvPr>
          <p:cNvSpPr>
            <a:spLocks noGrp="1"/>
          </p:cNvSpPr>
          <p:nvPr>
            <p:ph type="subTitle" idx="1"/>
          </p:nvPr>
        </p:nvSpPr>
        <p:spPr>
          <a:xfrm>
            <a:off x="228600" y="2247900"/>
            <a:ext cx="1752600" cy="1295400"/>
          </a:xfrm>
        </p:spPr>
        <p:txBody>
          <a:bodyPr>
            <a:normAutofit/>
          </a:bodyPr>
          <a:lstStyle/>
          <a:p>
            <a:endParaRPr lang="en-US" dirty="0"/>
          </a:p>
          <a:p>
            <a:endParaRPr lang="en-US" dirty="0"/>
          </a:p>
        </p:txBody>
      </p:sp>
      <p:sp>
        <p:nvSpPr>
          <p:cNvPr id="8" name="Title 1">
            <a:extLst>
              <a:ext uri="{FF2B5EF4-FFF2-40B4-BE49-F238E27FC236}">
                <a16:creationId xmlns:a16="http://schemas.microsoft.com/office/drawing/2014/main" id="{2EB14325-E213-4F7B-AE3A-150A094E1717}"/>
              </a:ext>
            </a:extLst>
          </p:cNvPr>
          <p:cNvSpPr txBox="1">
            <a:spLocks/>
          </p:cNvSpPr>
          <p:nvPr/>
        </p:nvSpPr>
        <p:spPr>
          <a:xfrm>
            <a:off x="3464767" y="424783"/>
            <a:ext cx="5512837" cy="9468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sz="4800" dirty="0">
                <a:solidFill>
                  <a:schemeClr val="accent4">
                    <a:lumMod val="75000"/>
                  </a:schemeClr>
                </a:solidFill>
              </a:rPr>
              <a:t>introduction:</a:t>
            </a:r>
          </a:p>
        </p:txBody>
      </p:sp>
      <p:sp>
        <p:nvSpPr>
          <p:cNvPr id="10" name="Subtitle 2">
            <a:extLst>
              <a:ext uri="{FF2B5EF4-FFF2-40B4-BE49-F238E27FC236}">
                <a16:creationId xmlns:a16="http://schemas.microsoft.com/office/drawing/2014/main" id="{45EE356E-5C52-4A08-ADF3-25937468E3E8}"/>
              </a:ext>
            </a:extLst>
          </p:cNvPr>
          <p:cNvSpPr txBox="1">
            <a:spLocks/>
          </p:cNvSpPr>
          <p:nvPr/>
        </p:nvSpPr>
        <p:spPr>
          <a:xfrm>
            <a:off x="0" y="1611596"/>
            <a:ext cx="9163050" cy="5029200"/>
          </a:xfrm>
          <a:prstGeom prst="rect">
            <a:avLst/>
          </a:prstGeom>
        </p:spPr>
        <p:txBody>
          <a:bodyPr vert="horz" lIns="91440" tIns="45720" rIns="91440" bIns="45720" rtlCol="0">
            <a:normAutofit fontScale="3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00050" indent="-342900">
              <a:spcBef>
                <a:spcPts val="1200"/>
              </a:spcBef>
              <a:spcAft>
                <a:spcPts val="1800"/>
              </a:spcAft>
              <a:buFont typeface="Arial" panose="020B0604020202020204" pitchFamily="34" charset="0"/>
              <a:buChar char="•"/>
            </a:pPr>
            <a:r>
              <a:rPr lang="en-US" sz="7400" dirty="0">
                <a:solidFill>
                  <a:schemeClr val="accent3">
                    <a:lumMod val="75000"/>
                  </a:schemeClr>
                </a:solidFill>
              </a:rPr>
              <a:t>State staff will update all related materials by 10-1-2021:</a:t>
            </a:r>
          </a:p>
          <a:p>
            <a:pPr marL="1314450" lvl="2" indent="-342900" algn="l">
              <a:spcBef>
                <a:spcPts val="1200"/>
              </a:spcBef>
              <a:spcAft>
                <a:spcPts val="1800"/>
              </a:spcAft>
              <a:buFont typeface="Arial" panose="020B0604020202020204" pitchFamily="34" charset="0"/>
              <a:buChar char="•"/>
            </a:pPr>
            <a:r>
              <a:rPr lang="en-US" sz="7400" dirty="0">
                <a:solidFill>
                  <a:schemeClr val="accent3">
                    <a:lumMod val="75000"/>
                  </a:schemeClr>
                </a:solidFill>
              </a:rPr>
              <a:t>Risk information sheets in the online Nutrition Risk List</a:t>
            </a:r>
          </a:p>
          <a:p>
            <a:pPr marL="1314450" lvl="2" indent="-342900" algn="l">
              <a:spcBef>
                <a:spcPts val="1200"/>
              </a:spcBef>
              <a:spcAft>
                <a:spcPts val="1800"/>
              </a:spcAft>
              <a:buFont typeface="Arial" panose="020B0604020202020204" pitchFamily="34" charset="0"/>
              <a:buChar char="•"/>
            </a:pPr>
            <a:r>
              <a:rPr lang="en-US" sz="7400" dirty="0">
                <a:solidFill>
                  <a:schemeClr val="accent3">
                    <a:lumMod val="75000"/>
                  </a:schemeClr>
                </a:solidFill>
              </a:rPr>
              <a:t>Nutrition Risk training module</a:t>
            </a:r>
          </a:p>
          <a:p>
            <a:pPr marL="1314450" lvl="2" indent="-342900" algn="l">
              <a:spcBef>
                <a:spcPts val="1200"/>
              </a:spcBef>
              <a:spcAft>
                <a:spcPts val="1800"/>
              </a:spcAft>
              <a:buFont typeface="Arial" panose="020B0604020202020204" pitchFamily="34" charset="0"/>
              <a:buChar char="•"/>
            </a:pPr>
            <a:r>
              <a:rPr lang="en-US" sz="7400" dirty="0">
                <a:solidFill>
                  <a:schemeClr val="accent3">
                    <a:lumMod val="75000"/>
                  </a:schemeClr>
                </a:solidFill>
              </a:rPr>
              <a:t>Policy 675 Risk Criteria: Codes and Descriptions</a:t>
            </a:r>
          </a:p>
          <a:p>
            <a:pPr marL="1314450" lvl="2" indent="-342900" algn="l">
              <a:spcBef>
                <a:spcPts val="1200"/>
              </a:spcBef>
              <a:spcAft>
                <a:spcPts val="1800"/>
              </a:spcAft>
              <a:buFont typeface="Arial" panose="020B0604020202020204" pitchFamily="34" charset="0"/>
              <a:buChar char="•"/>
            </a:pPr>
            <a:r>
              <a:rPr lang="en-US" sz="7400" dirty="0">
                <a:solidFill>
                  <a:schemeClr val="accent3">
                    <a:lumMod val="75000"/>
                  </a:schemeClr>
                </a:solidFill>
              </a:rPr>
              <a:t>TWIST risk codes</a:t>
            </a:r>
          </a:p>
          <a:p>
            <a:pPr marL="1314450" lvl="2" indent="-342900" algn="l">
              <a:spcBef>
                <a:spcPts val="1200"/>
              </a:spcBef>
              <a:spcAft>
                <a:spcPts val="1800"/>
              </a:spcAft>
              <a:buFont typeface="Arial" panose="020B0604020202020204" pitchFamily="34" charset="0"/>
              <a:buChar char="•"/>
            </a:pPr>
            <a:r>
              <a:rPr lang="en-US" sz="7400" dirty="0">
                <a:solidFill>
                  <a:schemeClr val="accent3">
                    <a:lumMod val="75000"/>
                  </a:schemeClr>
                </a:solidFill>
              </a:rPr>
              <a:t>TWIST questionnaire questions</a:t>
            </a:r>
          </a:p>
          <a:p>
            <a:endParaRPr lang="en-US" dirty="0"/>
          </a:p>
        </p:txBody>
      </p:sp>
    </p:spTree>
    <p:extLst>
      <p:ext uri="{BB962C8B-B14F-4D97-AF65-F5344CB8AC3E}">
        <p14:creationId xmlns:p14="http://schemas.microsoft.com/office/powerpoint/2010/main" val="4000427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CABDD070-1412-490C-9218-37051EE803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3640"/>
          <a:stretch/>
        </p:blipFill>
        <p:spPr>
          <a:xfrm>
            <a:off x="0" y="4038601"/>
            <a:ext cx="3477006" cy="2819400"/>
          </a:xfrm>
          <a:prstGeom prst="rect">
            <a:avLst/>
          </a:prstGeom>
        </p:spPr>
      </p:pic>
      <p:sp>
        <p:nvSpPr>
          <p:cNvPr id="2" name="Title 1">
            <a:extLst>
              <a:ext uri="{FF2B5EF4-FFF2-40B4-BE49-F238E27FC236}">
                <a16:creationId xmlns:a16="http://schemas.microsoft.com/office/drawing/2014/main" id="{D079270D-8F7A-4D64-A988-528B90F670B0}"/>
              </a:ext>
            </a:extLst>
          </p:cNvPr>
          <p:cNvSpPr>
            <a:spLocks noGrp="1"/>
          </p:cNvSpPr>
          <p:nvPr>
            <p:ph type="title"/>
          </p:nvPr>
        </p:nvSpPr>
        <p:spPr>
          <a:xfrm>
            <a:off x="263943" y="228600"/>
            <a:ext cx="2949119" cy="3367616"/>
          </a:xfrm>
        </p:spPr>
        <p:txBody>
          <a:bodyPr>
            <a:noAutofit/>
          </a:bodyPr>
          <a:lstStyle/>
          <a:p>
            <a:pPr algn="l"/>
            <a:r>
              <a:rPr lang="en-US" sz="3600" dirty="0">
                <a:solidFill>
                  <a:srgbClr val="FFFFFF"/>
                </a:solidFill>
              </a:rPr>
              <a:t>Consider…</a:t>
            </a:r>
          </a:p>
        </p:txBody>
      </p:sp>
      <p:sp>
        <p:nvSpPr>
          <p:cNvPr id="3" name="Content Placeholder 2">
            <a:extLst>
              <a:ext uri="{FF2B5EF4-FFF2-40B4-BE49-F238E27FC236}">
                <a16:creationId xmlns:a16="http://schemas.microsoft.com/office/drawing/2014/main" id="{7F510741-2986-48BD-804D-0E069A4B9988}"/>
              </a:ext>
            </a:extLst>
          </p:cNvPr>
          <p:cNvSpPr>
            <a:spLocks noGrp="1"/>
          </p:cNvSpPr>
          <p:nvPr>
            <p:ph idx="1"/>
          </p:nvPr>
        </p:nvSpPr>
        <p:spPr>
          <a:xfrm>
            <a:off x="3740948" y="0"/>
            <a:ext cx="5139109" cy="6858000"/>
          </a:xfrm>
        </p:spPr>
        <p:txBody>
          <a:bodyPr anchor="ctr">
            <a:normAutofit/>
          </a:bodyPr>
          <a:lstStyle/>
          <a:p>
            <a:pPr marL="0" indent="0">
              <a:buNone/>
            </a:pPr>
            <a:r>
              <a:rPr lang="en-US" sz="3000" b="1" dirty="0">
                <a:solidFill>
                  <a:srgbClr val="FC04B5"/>
                </a:solidFill>
              </a:rPr>
              <a:t>A: </a:t>
            </a:r>
            <a:r>
              <a:rPr lang="en-US" sz="3000" dirty="0">
                <a:solidFill>
                  <a:schemeClr val="accent1">
                    <a:lumMod val="50000"/>
                  </a:schemeClr>
                </a:solidFill>
              </a:rPr>
              <a:t>We always want to consider the needs of the participant and in most cases, the patches would be preferable to smoking or vaping. Encourage the participant to discuss this subject with their doctor.</a:t>
            </a:r>
          </a:p>
          <a:p>
            <a:pPr marL="0" indent="0">
              <a:buNone/>
            </a:pPr>
            <a:r>
              <a:rPr lang="en-US" sz="3000" dirty="0">
                <a:solidFill>
                  <a:schemeClr val="accent1">
                    <a:lumMod val="50000"/>
                  </a:schemeClr>
                </a:solidFill>
              </a:rPr>
              <a:t> </a:t>
            </a:r>
          </a:p>
          <a:p>
            <a:pPr marL="0" indent="0">
              <a:buNone/>
            </a:pPr>
            <a:endParaRPr lang="en-US" sz="1000" dirty="0">
              <a:solidFill>
                <a:schemeClr val="accent2">
                  <a:lumMod val="75000"/>
                </a:schemeClr>
              </a:solidFill>
            </a:endParaRPr>
          </a:p>
        </p:txBody>
      </p:sp>
    </p:spTree>
    <p:extLst>
      <p:ext uri="{BB962C8B-B14F-4D97-AF65-F5344CB8AC3E}">
        <p14:creationId xmlns:p14="http://schemas.microsoft.com/office/powerpoint/2010/main" val="3760222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CABDD070-1412-490C-9218-37051EE803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3640"/>
          <a:stretch/>
        </p:blipFill>
        <p:spPr>
          <a:xfrm>
            <a:off x="0" y="4038601"/>
            <a:ext cx="3477006" cy="2819400"/>
          </a:xfrm>
          <a:prstGeom prst="rect">
            <a:avLst/>
          </a:prstGeom>
        </p:spPr>
      </p:pic>
      <p:sp>
        <p:nvSpPr>
          <p:cNvPr id="2" name="Title 1">
            <a:extLst>
              <a:ext uri="{FF2B5EF4-FFF2-40B4-BE49-F238E27FC236}">
                <a16:creationId xmlns:a16="http://schemas.microsoft.com/office/drawing/2014/main" id="{D079270D-8F7A-4D64-A988-528B90F670B0}"/>
              </a:ext>
            </a:extLst>
          </p:cNvPr>
          <p:cNvSpPr>
            <a:spLocks noGrp="1"/>
          </p:cNvSpPr>
          <p:nvPr>
            <p:ph type="title"/>
          </p:nvPr>
        </p:nvSpPr>
        <p:spPr>
          <a:xfrm>
            <a:off x="263943" y="228600"/>
            <a:ext cx="2949119" cy="3367616"/>
          </a:xfrm>
        </p:spPr>
        <p:txBody>
          <a:bodyPr>
            <a:noAutofit/>
          </a:bodyPr>
          <a:lstStyle/>
          <a:p>
            <a:pPr algn="l"/>
            <a:r>
              <a:rPr lang="en-US" sz="3600" dirty="0">
                <a:solidFill>
                  <a:srgbClr val="FFFFFF"/>
                </a:solidFill>
              </a:rPr>
              <a:t>Consider…</a:t>
            </a:r>
          </a:p>
        </p:txBody>
      </p:sp>
      <p:sp>
        <p:nvSpPr>
          <p:cNvPr id="3" name="Content Placeholder 2">
            <a:extLst>
              <a:ext uri="{FF2B5EF4-FFF2-40B4-BE49-F238E27FC236}">
                <a16:creationId xmlns:a16="http://schemas.microsoft.com/office/drawing/2014/main" id="{7F510741-2986-48BD-804D-0E069A4B9988}"/>
              </a:ext>
            </a:extLst>
          </p:cNvPr>
          <p:cNvSpPr>
            <a:spLocks noGrp="1"/>
          </p:cNvSpPr>
          <p:nvPr>
            <p:ph idx="1"/>
          </p:nvPr>
        </p:nvSpPr>
        <p:spPr>
          <a:xfrm>
            <a:off x="3740949" y="152400"/>
            <a:ext cx="5139108" cy="6477000"/>
          </a:xfrm>
        </p:spPr>
        <p:txBody>
          <a:bodyPr anchor="ctr">
            <a:normAutofit/>
          </a:bodyPr>
          <a:lstStyle/>
          <a:p>
            <a:pPr marL="0" indent="0">
              <a:buNone/>
            </a:pPr>
            <a:r>
              <a:rPr lang="en-US" sz="3000" b="1" dirty="0">
                <a:solidFill>
                  <a:srgbClr val="FC04B5"/>
                </a:solidFill>
              </a:rPr>
              <a:t>Q: </a:t>
            </a:r>
            <a:r>
              <a:rPr lang="en-US" sz="3000" dirty="0">
                <a:solidFill>
                  <a:schemeClr val="accent3">
                    <a:lumMod val="50000"/>
                  </a:schemeClr>
                </a:solidFill>
              </a:rPr>
              <a:t>Tobacco and nicotine use can be such a serious health risk. </a:t>
            </a:r>
          </a:p>
          <a:p>
            <a:r>
              <a:rPr lang="en-US" sz="3000" dirty="0">
                <a:solidFill>
                  <a:schemeClr val="accent3">
                    <a:lumMod val="50000"/>
                  </a:schemeClr>
                </a:solidFill>
              </a:rPr>
              <a:t>Why does this risk continue to be designated with a low risk level for WIC?</a:t>
            </a:r>
          </a:p>
          <a:p>
            <a:pPr marL="0" indent="0">
              <a:buNone/>
            </a:pPr>
            <a:r>
              <a:rPr lang="en-US" sz="3000" dirty="0">
                <a:solidFill>
                  <a:schemeClr val="accent2">
                    <a:lumMod val="75000"/>
                  </a:schemeClr>
                </a:solidFill>
              </a:rPr>
              <a:t> </a:t>
            </a:r>
            <a:endParaRPr lang="en-US" sz="1000" dirty="0">
              <a:solidFill>
                <a:schemeClr val="accent2">
                  <a:lumMod val="75000"/>
                </a:schemeClr>
              </a:solidFill>
            </a:endParaRPr>
          </a:p>
        </p:txBody>
      </p:sp>
    </p:spTree>
    <p:extLst>
      <p:ext uri="{BB962C8B-B14F-4D97-AF65-F5344CB8AC3E}">
        <p14:creationId xmlns:p14="http://schemas.microsoft.com/office/powerpoint/2010/main" val="605506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CABDD070-1412-490C-9218-37051EE803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3640"/>
          <a:stretch/>
        </p:blipFill>
        <p:spPr>
          <a:xfrm>
            <a:off x="0" y="4038601"/>
            <a:ext cx="3477006" cy="2819400"/>
          </a:xfrm>
          <a:prstGeom prst="rect">
            <a:avLst/>
          </a:prstGeom>
        </p:spPr>
      </p:pic>
      <p:sp>
        <p:nvSpPr>
          <p:cNvPr id="2" name="Title 1">
            <a:extLst>
              <a:ext uri="{FF2B5EF4-FFF2-40B4-BE49-F238E27FC236}">
                <a16:creationId xmlns:a16="http://schemas.microsoft.com/office/drawing/2014/main" id="{D079270D-8F7A-4D64-A988-528B90F670B0}"/>
              </a:ext>
            </a:extLst>
          </p:cNvPr>
          <p:cNvSpPr>
            <a:spLocks noGrp="1"/>
          </p:cNvSpPr>
          <p:nvPr>
            <p:ph type="title"/>
          </p:nvPr>
        </p:nvSpPr>
        <p:spPr>
          <a:xfrm>
            <a:off x="263943" y="228600"/>
            <a:ext cx="2949119" cy="3367616"/>
          </a:xfrm>
        </p:spPr>
        <p:txBody>
          <a:bodyPr>
            <a:noAutofit/>
          </a:bodyPr>
          <a:lstStyle/>
          <a:p>
            <a:pPr algn="l"/>
            <a:r>
              <a:rPr lang="en-US" sz="3600" dirty="0">
                <a:solidFill>
                  <a:srgbClr val="FFFFFF"/>
                </a:solidFill>
              </a:rPr>
              <a:t>Consider…</a:t>
            </a:r>
          </a:p>
        </p:txBody>
      </p:sp>
      <p:sp>
        <p:nvSpPr>
          <p:cNvPr id="3" name="Content Placeholder 2">
            <a:extLst>
              <a:ext uri="{FF2B5EF4-FFF2-40B4-BE49-F238E27FC236}">
                <a16:creationId xmlns:a16="http://schemas.microsoft.com/office/drawing/2014/main" id="{7F510741-2986-48BD-804D-0E069A4B9988}"/>
              </a:ext>
            </a:extLst>
          </p:cNvPr>
          <p:cNvSpPr>
            <a:spLocks noGrp="1"/>
          </p:cNvSpPr>
          <p:nvPr>
            <p:ph idx="1"/>
          </p:nvPr>
        </p:nvSpPr>
        <p:spPr>
          <a:xfrm>
            <a:off x="3740948" y="0"/>
            <a:ext cx="5139109" cy="6858000"/>
          </a:xfrm>
        </p:spPr>
        <p:txBody>
          <a:bodyPr anchor="ctr">
            <a:normAutofit/>
          </a:bodyPr>
          <a:lstStyle/>
          <a:p>
            <a:pPr marL="0" indent="0">
              <a:buNone/>
            </a:pPr>
            <a:r>
              <a:rPr lang="en-US" sz="3000" b="1" dirty="0">
                <a:solidFill>
                  <a:srgbClr val="FC04B5"/>
                </a:solidFill>
              </a:rPr>
              <a:t>A: </a:t>
            </a:r>
            <a:r>
              <a:rPr lang="en-US" sz="3000" dirty="0">
                <a:solidFill>
                  <a:schemeClr val="accent2">
                    <a:lumMod val="75000"/>
                  </a:schemeClr>
                </a:solidFill>
              </a:rPr>
              <a:t>WIC is not set up for smoking cessation interventions. Our specialty is to provide referrals to resources that can help with smoking cessation when help is wanted. Listen for a participant’s change talk to identify when a referral would be welcome. Then continue to focus on offering education and information on healthy nutrition related behaviors.</a:t>
            </a:r>
            <a:endParaRPr lang="en-US" sz="1000" dirty="0">
              <a:solidFill>
                <a:schemeClr val="accent2">
                  <a:lumMod val="75000"/>
                </a:schemeClr>
              </a:solidFill>
            </a:endParaRPr>
          </a:p>
        </p:txBody>
      </p:sp>
    </p:spTree>
    <p:extLst>
      <p:ext uri="{BB962C8B-B14F-4D97-AF65-F5344CB8AC3E}">
        <p14:creationId xmlns:p14="http://schemas.microsoft.com/office/powerpoint/2010/main" val="2919453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C26D-7CB9-49BA-9845-062AC20F2275}"/>
              </a:ext>
            </a:extLst>
          </p:cNvPr>
          <p:cNvSpPr>
            <a:spLocks noGrp="1"/>
          </p:cNvSpPr>
          <p:nvPr>
            <p:ph type="title"/>
          </p:nvPr>
        </p:nvSpPr>
        <p:spPr>
          <a:xfrm>
            <a:off x="3534400" y="503863"/>
            <a:ext cx="5381000" cy="1293028"/>
          </a:xfrm>
        </p:spPr>
        <p:txBody>
          <a:bodyPr>
            <a:normAutofit/>
          </a:bodyPr>
          <a:lstStyle/>
          <a:p>
            <a:pPr algn="l"/>
            <a:r>
              <a:rPr lang="en-US" sz="4200" dirty="0">
                <a:solidFill>
                  <a:schemeClr val="accent4">
                    <a:lumMod val="50000"/>
                  </a:schemeClr>
                </a:solidFill>
              </a:rPr>
              <a:t>Next step:</a:t>
            </a:r>
          </a:p>
        </p:txBody>
      </p:sp>
      <p:sp>
        <p:nvSpPr>
          <p:cNvPr id="3" name="Content Placeholder 2">
            <a:extLst>
              <a:ext uri="{FF2B5EF4-FFF2-40B4-BE49-F238E27FC236}">
                <a16:creationId xmlns:a16="http://schemas.microsoft.com/office/drawing/2014/main" id="{3C492E30-91BA-4C18-BF95-C0AD8817A040}"/>
              </a:ext>
            </a:extLst>
          </p:cNvPr>
          <p:cNvSpPr>
            <a:spLocks noGrp="1"/>
          </p:cNvSpPr>
          <p:nvPr>
            <p:ph idx="1"/>
          </p:nvPr>
        </p:nvSpPr>
        <p:spPr>
          <a:xfrm>
            <a:off x="3048000" y="1600199"/>
            <a:ext cx="5791200" cy="4753937"/>
          </a:xfrm>
        </p:spPr>
        <p:txBody>
          <a:bodyPr>
            <a:noAutofit/>
          </a:bodyPr>
          <a:lstStyle/>
          <a:p>
            <a:r>
              <a:rPr lang="en-US" sz="2400" dirty="0">
                <a:solidFill>
                  <a:srgbClr val="6C54A3"/>
                </a:solidFill>
              </a:rPr>
              <a:t>Add the state quit line (1-800-QUIT-NOW)(1-800-784-8669)or quitnow.net/oregon to your resource/referral list</a:t>
            </a:r>
          </a:p>
          <a:p>
            <a:r>
              <a:rPr lang="en-US" sz="2400" dirty="0">
                <a:solidFill>
                  <a:srgbClr val="6C54A3"/>
                </a:solidFill>
              </a:rPr>
              <a:t>Identify smoking cessation supports in your community</a:t>
            </a:r>
          </a:p>
          <a:p>
            <a:r>
              <a:rPr lang="en-US" sz="2400" dirty="0">
                <a:solidFill>
                  <a:srgbClr val="6C54A3"/>
                </a:solidFill>
              </a:rPr>
              <a:t>Review the updated risk information sheet for Risk 371 in the Nutrition Risk List on the Oregon WIC website</a:t>
            </a:r>
          </a:p>
          <a:p>
            <a:r>
              <a:rPr lang="en-US" sz="2400" dirty="0">
                <a:solidFill>
                  <a:schemeClr val="accent3">
                    <a:lumMod val="75000"/>
                  </a:schemeClr>
                </a:solidFill>
                <a:hlinkClick r:id="rId2"/>
              </a:rPr>
              <a:t>https://www.oregon.gov/OHA/PH/HEALTHYPEOPLEFAMILIES/WIC/Pages/modules.aspx</a:t>
            </a:r>
            <a:endParaRPr lang="en-US" sz="2400" dirty="0">
              <a:solidFill>
                <a:schemeClr val="accent3">
                  <a:lumMod val="75000"/>
                </a:schemeClr>
              </a:solidFill>
            </a:endParaRPr>
          </a:p>
          <a:p>
            <a:endParaRPr lang="en-US" sz="2400" dirty="0">
              <a:solidFill>
                <a:schemeClr val="accent3">
                  <a:lumMod val="75000"/>
                </a:schemeClr>
              </a:solidFill>
            </a:endParaRPr>
          </a:p>
          <a:p>
            <a:endParaRPr lang="en-US" sz="2400" dirty="0">
              <a:solidFill>
                <a:schemeClr val="accent3">
                  <a:lumMod val="75000"/>
                </a:schemeClr>
              </a:solidFill>
            </a:endParaRPr>
          </a:p>
          <a:p>
            <a:pPr marL="0" indent="0">
              <a:buNone/>
            </a:pPr>
            <a:endParaRPr lang="en-US" sz="2400" dirty="0">
              <a:solidFill>
                <a:schemeClr val="accent3">
                  <a:lumMod val="75000"/>
                </a:schemeClr>
              </a:solidFill>
            </a:endParaRPr>
          </a:p>
        </p:txBody>
      </p:sp>
      <p:grpSp>
        <p:nvGrpSpPr>
          <p:cNvPr id="4" name="Group 3">
            <a:extLst>
              <a:ext uri="{FF2B5EF4-FFF2-40B4-BE49-F238E27FC236}">
                <a16:creationId xmlns:a16="http://schemas.microsoft.com/office/drawing/2014/main" id="{2DBA4B2D-62CA-492B-971A-BB6338330BB8}"/>
              </a:ext>
            </a:extLst>
          </p:cNvPr>
          <p:cNvGrpSpPr/>
          <p:nvPr/>
        </p:nvGrpSpPr>
        <p:grpSpPr>
          <a:xfrm>
            <a:off x="304800" y="2011204"/>
            <a:ext cx="2852228" cy="2560796"/>
            <a:chOff x="1204675" y="1548963"/>
            <a:chExt cx="2426321" cy="2398395"/>
          </a:xfrm>
          <a:scene3d>
            <a:camera prst="orthographicFront"/>
            <a:lightRig rig="flat" dir="t"/>
          </a:scene3d>
        </p:grpSpPr>
        <p:sp>
          <p:nvSpPr>
            <p:cNvPr id="5" name="Oval 4">
              <a:extLst>
                <a:ext uri="{FF2B5EF4-FFF2-40B4-BE49-F238E27FC236}">
                  <a16:creationId xmlns:a16="http://schemas.microsoft.com/office/drawing/2014/main" id="{E22A8430-C43A-47B5-AC48-FDFAA9E7124B}"/>
                </a:ext>
              </a:extLst>
            </p:cNvPr>
            <p:cNvSpPr/>
            <p:nvPr/>
          </p:nvSpPr>
          <p:spPr>
            <a:xfrm>
              <a:off x="1204675" y="1548963"/>
              <a:ext cx="2398395" cy="2398395"/>
            </a:xfrm>
            <a:prstGeom prst="ellipse">
              <a:avLst/>
            </a:prstGeom>
            <a:solidFill>
              <a:schemeClr val="accent3">
                <a:lumMod val="75000"/>
                <a:alpha val="50000"/>
              </a:schemeClr>
            </a:solidFill>
            <a:sp3d prstMaterial="plastic">
              <a:bevelT w="120900" h="88900"/>
              <a:bevelB w="88900" h="31750" prst="angle"/>
            </a:sp3d>
          </p:spPr>
          <p:style>
            <a:lnRef idx="0">
              <a:schemeClr val="lt1">
                <a:hueOff val="0"/>
                <a:satOff val="0"/>
                <a:lumOff val="0"/>
                <a:alphaOff val="0"/>
              </a:schemeClr>
            </a:lnRef>
            <a:fillRef idx="1">
              <a:schemeClr val="accent2">
                <a:alpha val="50000"/>
                <a:hueOff val="2655785"/>
                <a:satOff val="9135"/>
                <a:lumOff val="-1765"/>
                <a:alphaOff val="0"/>
              </a:schemeClr>
            </a:fillRef>
            <a:effectRef idx="1">
              <a:schemeClr val="accent2">
                <a:alpha val="50000"/>
                <a:hueOff val="2655785"/>
                <a:satOff val="9135"/>
                <a:lumOff val="-1765"/>
                <a:alphaOff val="0"/>
              </a:schemeClr>
            </a:effectRef>
            <a:fontRef idx="minor">
              <a:schemeClr val="tx1"/>
            </a:fontRef>
          </p:style>
        </p:sp>
        <p:sp>
          <p:nvSpPr>
            <p:cNvPr id="6" name="Oval 4">
              <a:extLst>
                <a:ext uri="{FF2B5EF4-FFF2-40B4-BE49-F238E27FC236}">
                  <a16:creationId xmlns:a16="http://schemas.microsoft.com/office/drawing/2014/main" id="{4E1A5BCD-6845-4F48-BEA9-D6DD9A63A91B}"/>
                </a:ext>
              </a:extLst>
            </p:cNvPr>
            <p:cNvSpPr txBox="1"/>
            <p:nvPr/>
          </p:nvSpPr>
          <p:spPr>
            <a:xfrm>
              <a:off x="1269496" y="1686429"/>
              <a:ext cx="2361500" cy="2046827"/>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766763">
                <a:lnSpc>
                  <a:spcPct val="90000"/>
                </a:lnSpc>
                <a:spcBef>
                  <a:spcPct val="0"/>
                </a:spcBef>
                <a:spcAft>
                  <a:spcPct val="35000"/>
                </a:spcAft>
              </a:pPr>
              <a:r>
                <a:rPr lang="en-US" sz="2800" b="1" dirty="0"/>
                <a:t>Activity</a:t>
              </a:r>
            </a:p>
          </p:txBody>
        </p:sp>
      </p:grpSp>
    </p:spTree>
    <p:extLst>
      <p:ext uri="{BB962C8B-B14F-4D97-AF65-F5344CB8AC3E}">
        <p14:creationId xmlns:p14="http://schemas.microsoft.com/office/powerpoint/2010/main" val="891035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6" name="Picture 18">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17" name="Rectangle 20">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8" name="Rectangle 22">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0" name="Picture 24">
            <a:extLst>
              <a:ext uri="{FF2B5EF4-FFF2-40B4-BE49-F238E27FC236}">
                <a16:creationId xmlns:a16="http://schemas.microsoft.com/office/drawing/2014/main" id="{336C8DBA-D7B5-4A9A-845B-43FBEA62A9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30"/>
          <a:stretch/>
        </p:blipFill>
        <p:spPr>
          <a:xfrm rot="16200000">
            <a:off x="-1807726" y="2499118"/>
            <a:ext cx="6860373" cy="1862138"/>
          </a:xfrm>
          <a:prstGeom prst="rect">
            <a:avLst/>
          </a:prstGeom>
        </p:spPr>
      </p:pic>
      <p:sp>
        <p:nvSpPr>
          <p:cNvPr id="12" name="Title 1">
            <a:extLst>
              <a:ext uri="{FF2B5EF4-FFF2-40B4-BE49-F238E27FC236}">
                <a16:creationId xmlns:a16="http://schemas.microsoft.com/office/drawing/2014/main" id="{8D9D14BE-CEF0-42F0-B5F5-C830F44334F9}"/>
              </a:ext>
            </a:extLst>
          </p:cNvPr>
          <p:cNvSpPr txBox="1">
            <a:spLocks/>
          </p:cNvSpPr>
          <p:nvPr/>
        </p:nvSpPr>
        <p:spPr>
          <a:xfrm>
            <a:off x="2819400" y="142875"/>
            <a:ext cx="6324600" cy="2057400"/>
          </a:xfrm>
          <a:prstGeom prst="rect">
            <a:avLst/>
          </a:prstGeom>
        </p:spPr>
        <p:txBody>
          <a:bodyPr vert="horz" lIns="91440" tIns="45720" rIns="91440" bIns="45720" rtlCol="0" anchor="ctr">
            <a:normAutofit fontScale="925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lvl="0" algn="l">
              <a:defRPr/>
            </a:pPr>
            <a:r>
              <a:rPr kumimoji="0" lang="en-US" sz="4800" b="0" i="0" u="none" strike="noStrike" kern="1200" cap="all" spc="0" normalizeH="0" baseline="0" noProof="0" dirty="0">
                <a:ln>
                  <a:noFill/>
                </a:ln>
                <a:solidFill>
                  <a:srgbClr val="8D65EA">
                    <a:lumMod val="50000"/>
                  </a:srgbClr>
                </a:solidFill>
                <a:effectLst/>
                <a:uLnTx/>
                <a:uFillTx/>
                <a:latin typeface="Century Gothic" panose="020B0502020202020204"/>
                <a:ea typeface="+mj-ea"/>
                <a:cs typeface="+mj-cs"/>
              </a:rPr>
              <a:t>Risk 904 environmental tobacco </a:t>
            </a:r>
            <a:r>
              <a:rPr lang="en-US" sz="4800" dirty="0">
                <a:solidFill>
                  <a:srgbClr val="8D65EA">
                    <a:lumMod val="50000"/>
                  </a:srgbClr>
                </a:solidFill>
              </a:rPr>
              <a:t>smoke exposure</a:t>
            </a:r>
            <a:endParaRPr kumimoji="0" lang="en-US" sz="4800" b="0" i="0" u="none" strike="noStrike" kern="1200" cap="all" spc="0" normalizeH="0" baseline="0" noProof="0" dirty="0">
              <a:ln>
                <a:noFill/>
              </a:ln>
              <a:solidFill>
                <a:srgbClr val="8D65EA">
                  <a:lumMod val="50000"/>
                </a:srgbClr>
              </a:solidFill>
              <a:effectLst/>
              <a:uLnTx/>
              <a:uFillTx/>
              <a:latin typeface="Century Gothic" panose="020B0502020202020204"/>
              <a:ea typeface="+mj-ea"/>
              <a:cs typeface="+mj-cs"/>
            </a:endParaRPr>
          </a:p>
        </p:txBody>
      </p:sp>
      <p:sp>
        <p:nvSpPr>
          <p:cNvPr id="15" name="Subtitle 2">
            <a:extLst>
              <a:ext uri="{FF2B5EF4-FFF2-40B4-BE49-F238E27FC236}">
                <a16:creationId xmlns:a16="http://schemas.microsoft.com/office/drawing/2014/main" id="{1A0FBEFF-F5F7-4C5E-A518-2B8B1EF2157E}"/>
              </a:ext>
            </a:extLst>
          </p:cNvPr>
          <p:cNvSpPr txBox="1">
            <a:spLocks/>
          </p:cNvSpPr>
          <p:nvPr/>
        </p:nvSpPr>
        <p:spPr>
          <a:xfrm>
            <a:off x="2595128" y="2205657"/>
            <a:ext cx="6324600" cy="42435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00000"/>
              </a:lnSpc>
              <a:spcBef>
                <a:spcPts val="1200"/>
              </a:spcBef>
              <a:spcAft>
                <a:spcPts val="1200"/>
              </a:spcAft>
              <a:buFont typeface="Arial" panose="020B0604020202020204" pitchFamily="34" charset="0"/>
              <a:buChar char="•"/>
              <a:defRPr/>
            </a:pPr>
            <a:r>
              <a:rPr kumimoji="0" lang="en-US" b="0" i="0" u="none" strike="noStrike" kern="1200" cap="none" spc="0" normalizeH="0" baseline="0" noProof="0" dirty="0">
                <a:ln>
                  <a:noFill/>
                </a:ln>
                <a:solidFill>
                  <a:srgbClr val="6C54A3"/>
                </a:solidFill>
                <a:effectLst/>
                <a:uLnTx/>
                <a:uFillTx/>
                <a:latin typeface="Century Gothic" panose="020B0502020202020204"/>
                <a:ea typeface="Verdana" panose="020B0604030504040204" pitchFamily="34" charset="0"/>
              </a:rPr>
              <a:t>Risk criteria has changed to include:</a:t>
            </a:r>
          </a:p>
          <a:p>
            <a:pPr marL="800100" lvl="1" indent="-342900" algn="l">
              <a:lnSpc>
                <a:spcPct val="100000"/>
              </a:lnSpc>
              <a:spcBef>
                <a:spcPts val="1200"/>
              </a:spcBef>
              <a:spcAft>
                <a:spcPts val="1200"/>
              </a:spcAft>
              <a:buFont typeface="Arial" panose="020B0604020202020204" pitchFamily="34" charset="0"/>
              <a:buChar char="•"/>
              <a:defRPr/>
            </a:pPr>
            <a:r>
              <a:rPr lang="en-US" sz="2400" b="1" dirty="0">
                <a:solidFill>
                  <a:srgbClr val="FC04B5"/>
                </a:solidFill>
                <a:latin typeface="Century Gothic" panose="020B0502020202020204"/>
              </a:rPr>
              <a:t>vaping</a:t>
            </a:r>
            <a:r>
              <a:rPr lang="en-US" sz="2400" dirty="0">
                <a:solidFill>
                  <a:srgbClr val="FC04B5"/>
                </a:solidFill>
                <a:latin typeface="Century Gothic" panose="020B0502020202020204"/>
              </a:rPr>
              <a:t> </a:t>
            </a:r>
            <a:r>
              <a:rPr lang="en-US" sz="2400" dirty="0">
                <a:solidFill>
                  <a:srgbClr val="6C54A3"/>
                </a:solidFill>
                <a:latin typeface="Century Gothic" panose="020B0502020202020204"/>
              </a:rPr>
              <a:t>or </a:t>
            </a:r>
            <a:r>
              <a:rPr kumimoji="0" lang="en-US" sz="2400" b="0" i="0" u="none" strike="noStrike" kern="1200" cap="none" spc="0" normalizeH="0" baseline="0" noProof="0" dirty="0">
                <a:ln>
                  <a:noFill/>
                </a:ln>
                <a:solidFill>
                  <a:srgbClr val="6C54A3"/>
                </a:solidFill>
                <a:effectLst/>
                <a:uLnTx/>
                <a:uFillTx/>
                <a:latin typeface="Century Gothic" panose="020B0502020202020204"/>
                <a:ea typeface="Verdana" panose="020B0604030504040204" pitchFamily="34" charset="0"/>
              </a:rPr>
              <a:t>exposure to aerosols from nicotine delivery systems</a:t>
            </a:r>
            <a:r>
              <a:rPr lang="en-US" sz="2400" b="0" dirty="0">
                <a:solidFill>
                  <a:srgbClr val="6C54A3"/>
                </a:solidFill>
                <a:latin typeface="Century Gothic" panose="020B0502020202020204"/>
              </a:rPr>
              <a:t> (previously limited to tobacco smoke only) </a:t>
            </a:r>
          </a:p>
          <a:p>
            <a:pPr marL="800100" lvl="1" indent="-342900" algn="l">
              <a:lnSpc>
                <a:spcPct val="100000"/>
              </a:lnSpc>
              <a:spcBef>
                <a:spcPts val="1200"/>
              </a:spcBef>
              <a:spcAft>
                <a:spcPts val="1200"/>
              </a:spcAft>
              <a:buFont typeface="Arial" panose="020B0604020202020204" pitchFamily="34" charset="0"/>
              <a:buChar char="•"/>
              <a:defRPr/>
            </a:pPr>
            <a:r>
              <a:rPr kumimoji="0" lang="en-US" sz="2400" b="1" i="0" u="none" strike="noStrike" kern="1200" cap="none" spc="0" normalizeH="0" baseline="0" noProof="0" dirty="0">
                <a:ln>
                  <a:noFill/>
                </a:ln>
                <a:solidFill>
                  <a:srgbClr val="FC04B5"/>
                </a:solidFill>
                <a:effectLst/>
                <a:uLnTx/>
                <a:uFillTx/>
                <a:latin typeface="Century Gothic" panose="020B0502020202020204"/>
                <a:ea typeface="Verdana" panose="020B0604030504040204" pitchFamily="34" charset="0"/>
              </a:rPr>
              <a:t>exposure inside any enclosed area </a:t>
            </a:r>
            <a:r>
              <a:rPr kumimoji="0" lang="en-US" sz="2400" b="0" i="0" u="none" strike="noStrike" kern="1200" cap="none" spc="0" normalizeH="0" baseline="0" noProof="0" dirty="0">
                <a:ln>
                  <a:noFill/>
                </a:ln>
                <a:solidFill>
                  <a:srgbClr val="6C54A3"/>
                </a:solidFill>
                <a:effectLst/>
                <a:uLnTx/>
                <a:uFillTx/>
                <a:latin typeface="Century Gothic" panose="020B0502020202020204"/>
                <a:ea typeface="Verdana" panose="020B0604030504040204" pitchFamily="34" charset="0"/>
              </a:rPr>
              <a:t>(previously limited to home only) </a:t>
            </a:r>
          </a:p>
          <a:p>
            <a:pPr marL="342900" lvl="0" indent="-342900" algn="l">
              <a:lnSpc>
                <a:spcPct val="100000"/>
              </a:lnSpc>
              <a:spcBef>
                <a:spcPts val="1200"/>
              </a:spcBef>
              <a:spcAft>
                <a:spcPts val="1200"/>
              </a:spcAft>
              <a:buFont typeface="Arial" panose="020B0604020202020204" pitchFamily="34" charset="0"/>
              <a:buChar char="•"/>
              <a:defRPr/>
            </a:pPr>
            <a:r>
              <a:rPr lang="en-US" b="0" dirty="0">
                <a:solidFill>
                  <a:srgbClr val="6C54A3"/>
                </a:solidFill>
                <a:latin typeface="Century Gothic" panose="020B0502020202020204"/>
              </a:rPr>
              <a:t>Environmental tobacco smoke (ETS) is also known as secondhand, passive or involuntary smoke.</a:t>
            </a:r>
            <a:endParaRPr kumimoji="0" lang="en-US" b="0" i="0" u="none" strike="noStrike" kern="1200" cap="none" spc="0" normalizeH="0" baseline="0" noProof="0" dirty="0">
              <a:ln>
                <a:noFill/>
              </a:ln>
              <a:solidFill>
                <a:srgbClr val="6C54A3"/>
              </a:solidFill>
              <a:effectLst/>
              <a:uLnTx/>
              <a:uFillTx/>
              <a:latin typeface="Century Gothic" panose="020B0502020202020204"/>
              <a:ea typeface="Verdana" panose="020B0604030504040204" pitchFamily="34" charset="0"/>
            </a:endParaRPr>
          </a:p>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E5224E">
                  <a:lumMod val="50000"/>
                </a:srgbClr>
              </a:solidFill>
              <a:effectLst/>
              <a:uLnTx/>
              <a:uFillTx/>
              <a:latin typeface="Century Gothic" panose="020B0502020202020204"/>
              <a:ea typeface="Verdana" panose="020B0604030504040204" pitchFamily="34" charset="0"/>
            </a:endParaRPr>
          </a:p>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E5224E">
                  <a:lumMod val="50000"/>
                </a:srgbClr>
              </a:solidFill>
              <a:effectLst/>
              <a:uLnTx/>
              <a:uFillTx/>
              <a:latin typeface="Century Gothic" panose="020B0502020202020204"/>
              <a:ea typeface="Verdana" panose="020B0604030504040204" pitchFamily="34" charset="0"/>
            </a:endParaRPr>
          </a:p>
        </p:txBody>
      </p:sp>
      <p:pic>
        <p:nvPicPr>
          <p:cNvPr id="8" name="Picture 7" descr="black metal bridge under blue sky during daytime">
            <a:extLst>
              <a:ext uri="{FF2B5EF4-FFF2-40B4-BE49-F238E27FC236}">
                <a16:creationId xmlns:a16="http://schemas.microsoft.com/office/drawing/2014/main" id="{275789FC-F0E8-418A-8001-6EB41D1F290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38" y="-36913"/>
            <a:ext cx="2520192" cy="2237188"/>
          </a:xfrm>
          <a:prstGeom prst="rect">
            <a:avLst/>
          </a:prstGeom>
          <a:noFill/>
          <a:ln>
            <a:noFill/>
          </a:ln>
        </p:spPr>
      </p:pic>
    </p:spTree>
    <p:extLst>
      <p:ext uri="{BB962C8B-B14F-4D97-AF65-F5344CB8AC3E}">
        <p14:creationId xmlns:p14="http://schemas.microsoft.com/office/powerpoint/2010/main" val="460137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33" name="Rectangle 32">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FA596657-B904-4480-A3AC-E645187078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30" b="12276"/>
          <a:stretch/>
        </p:blipFill>
        <p:spPr>
          <a:xfrm rot="16200000">
            <a:off x="4897044" y="2613417"/>
            <a:ext cx="6860373" cy="1633540"/>
          </a:xfrm>
          <a:prstGeom prst="rect">
            <a:avLst/>
          </a:prstGeom>
        </p:spPr>
      </p:pic>
      <p:sp>
        <p:nvSpPr>
          <p:cNvPr id="23" name="Subtitle 2">
            <a:extLst>
              <a:ext uri="{FF2B5EF4-FFF2-40B4-BE49-F238E27FC236}">
                <a16:creationId xmlns:a16="http://schemas.microsoft.com/office/drawing/2014/main" id="{0D3A1E73-56B0-4690-84FE-1B553DAF9FE6}"/>
              </a:ext>
            </a:extLst>
          </p:cNvPr>
          <p:cNvSpPr txBox="1">
            <a:spLocks/>
          </p:cNvSpPr>
          <p:nvPr/>
        </p:nvSpPr>
        <p:spPr>
          <a:xfrm>
            <a:off x="304800" y="1143000"/>
            <a:ext cx="7792986" cy="52641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1200"/>
              </a:spcAft>
              <a:buFont typeface="Arial" panose="020B0604020202020204" pitchFamily="34" charset="0"/>
              <a:buChar char="•"/>
            </a:pPr>
            <a:r>
              <a:rPr lang="en-US" b="0" dirty="0">
                <a:solidFill>
                  <a:schemeClr val="accent4">
                    <a:lumMod val="50000"/>
                  </a:schemeClr>
                </a:solidFill>
                <a:latin typeface="+mj-lt"/>
              </a:rPr>
              <a:t>This risk includes all participant categories.</a:t>
            </a:r>
          </a:p>
          <a:p>
            <a:pPr marL="342900" indent="-342900" algn="l">
              <a:spcAft>
                <a:spcPts val="1200"/>
              </a:spcAft>
              <a:buFont typeface="Arial" panose="020B0604020202020204" pitchFamily="34" charset="0"/>
              <a:buChar char="•"/>
            </a:pPr>
            <a:r>
              <a:rPr lang="en-US" b="0" dirty="0">
                <a:solidFill>
                  <a:schemeClr val="accent4">
                    <a:lumMod val="50000"/>
                  </a:schemeClr>
                </a:solidFill>
                <a:latin typeface="+mj-lt"/>
              </a:rPr>
              <a:t>There is no safe level of exposure to ETS. </a:t>
            </a:r>
          </a:p>
          <a:p>
            <a:pPr marL="342900" indent="-342900" algn="l">
              <a:spcAft>
                <a:spcPts val="1200"/>
              </a:spcAft>
              <a:buFont typeface="Arial" panose="020B0604020202020204" pitchFamily="34" charset="0"/>
              <a:buChar char="•"/>
            </a:pPr>
            <a:r>
              <a:rPr lang="en-US" b="0" dirty="0">
                <a:solidFill>
                  <a:schemeClr val="accent4">
                    <a:lumMod val="50000"/>
                  </a:schemeClr>
                </a:solidFill>
                <a:latin typeface="+mj-lt"/>
              </a:rPr>
              <a:t>ETS is a known risk for lung cancer, respiratory disease (including asthma), cardiovascular disease and poor birth outcomes.</a:t>
            </a:r>
          </a:p>
          <a:p>
            <a:pPr marL="342900" indent="-342900" algn="l">
              <a:spcAft>
                <a:spcPts val="1200"/>
              </a:spcAft>
              <a:buFont typeface="Arial" panose="020B0604020202020204" pitchFamily="34" charset="0"/>
              <a:buChar char="•"/>
            </a:pPr>
            <a:r>
              <a:rPr lang="en-US" b="0" dirty="0">
                <a:solidFill>
                  <a:schemeClr val="accent4">
                    <a:lumMod val="50000"/>
                  </a:schemeClr>
                </a:solidFill>
                <a:latin typeface="+mj-lt"/>
              </a:rPr>
              <a:t>ETS includes tobacco smoke given off by burning cigarettes, pipes, cigars or exhaled by smokers.</a:t>
            </a:r>
          </a:p>
          <a:p>
            <a:pPr marL="342900" indent="-342900" algn="l">
              <a:spcAft>
                <a:spcPts val="1200"/>
              </a:spcAft>
              <a:buFont typeface="Arial" panose="020B0604020202020204" pitchFamily="34" charset="0"/>
              <a:buChar char="•"/>
            </a:pPr>
            <a:r>
              <a:rPr lang="en-US" b="0" dirty="0">
                <a:solidFill>
                  <a:schemeClr val="accent4">
                    <a:lumMod val="50000"/>
                  </a:schemeClr>
                </a:solidFill>
                <a:latin typeface="+mj-lt"/>
              </a:rPr>
              <a:t>ETS includes vapors from electronic nicotine delivery systems or exhaled by vapers. Vapes, vaporizers, vape pens, hookah pens, electronic cigarettes, e-pipes are terms used to describe electronic nicotine delivery systems.</a:t>
            </a:r>
          </a:p>
        </p:txBody>
      </p:sp>
      <p:sp>
        <p:nvSpPr>
          <p:cNvPr id="25" name="Title 1">
            <a:extLst>
              <a:ext uri="{FF2B5EF4-FFF2-40B4-BE49-F238E27FC236}">
                <a16:creationId xmlns:a16="http://schemas.microsoft.com/office/drawing/2014/main" id="{8BFC8EDD-3458-4E43-AFCA-A31021B3653F}"/>
              </a:ext>
            </a:extLst>
          </p:cNvPr>
          <p:cNvSpPr txBox="1">
            <a:spLocks/>
          </p:cNvSpPr>
          <p:nvPr/>
        </p:nvSpPr>
        <p:spPr>
          <a:xfrm>
            <a:off x="707230" y="-84145"/>
            <a:ext cx="6096000" cy="143228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5000" cap="none" dirty="0">
                <a:solidFill>
                  <a:srgbClr val="B60AA2"/>
                </a:solidFill>
              </a:rPr>
              <a:t>Risk information</a:t>
            </a:r>
          </a:p>
        </p:txBody>
      </p:sp>
    </p:spTree>
    <p:extLst>
      <p:ext uri="{BB962C8B-B14F-4D97-AF65-F5344CB8AC3E}">
        <p14:creationId xmlns:p14="http://schemas.microsoft.com/office/powerpoint/2010/main" val="3760202604"/>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33" name="Rectangle 32">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FA596657-B904-4480-A3AC-E645187078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30" b="12276"/>
          <a:stretch/>
        </p:blipFill>
        <p:spPr>
          <a:xfrm rot="16200000">
            <a:off x="4897044" y="2613417"/>
            <a:ext cx="6860373" cy="1633540"/>
          </a:xfrm>
          <a:prstGeom prst="rect">
            <a:avLst/>
          </a:prstGeom>
        </p:spPr>
      </p:pic>
      <p:sp>
        <p:nvSpPr>
          <p:cNvPr id="23" name="Subtitle 2">
            <a:extLst>
              <a:ext uri="{FF2B5EF4-FFF2-40B4-BE49-F238E27FC236}">
                <a16:creationId xmlns:a16="http://schemas.microsoft.com/office/drawing/2014/main" id="{0D3A1E73-56B0-4690-84FE-1B553DAF9FE6}"/>
              </a:ext>
            </a:extLst>
          </p:cNvPr>
          <p:cNvSpPr txBox="1">
            <a:spLocks/>
          </p:cNvSpPr>
          <p:nvPr/>
        </p:nvSpPr>
        <p:spPr>
          <a:xfrm>
            <a:off x="609600" y="1708364"/>
            <a:ext cx="7183386" cy="47830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1200"/>
              </a:spcAft>
              <a:buFont typeface="Arial" panose="020B0604020202020204" pitchFamily="34" charset="0"/>
              <a:buChar char="•"/>
            </a:pPr>
            <a:r>
              <a:rPr lang="en-US" b="0" dirty="0">
                <a:solidFill>
                  <a:schemeClr val="accent4">
                    <a:lumMod val="50000"/>
                  </a:schemeClr>
                </a:solidFill>
                <a:latin typeface="+mj-lt"/>
              </a:rPr>
              <a:t>Residual pollutants from tobacco smoke or vaping adhere to the clothing and hair of smokers, to pet fur and surfaces throughout indoor environments.</a:t>
            </a:r>
          </a:p>
          <a:p>
            <a:pPr marL="342900" indent="-342900" algn="l">
              <a:spcAft>
                <a:spcPts val="1200"/>
              </a:spcAft>
              <a:buFont typeface="Arial" panose="020B0604020202020204" pitchFamily="34" charset="0"/>
              <a:buChar char="•"/>
            </a:pPr>
            <a:r>
              <a:rPr lang="en-US" b="0" dirty="0">
                <a:solidFill>
                  <a:schemeClr val="accent4">
                    <a:lumMod val="50000"/>
                  </a:schemeClr>
                </a:solidFill>
                <a:latin typeface="+mj-lt"/>
              </a:rPr>
              <a:t>Contact with the pollutants from smoke or vaped aerosols can cause unintended nicotine exposure for infants and children.</a:t>
            </a:r>
          </a:p>
          <a:p>
            <a:pPr marL="342900" indent="-342900" algn="l">
              <a:spcAft>
                <a:spcPts val="1200"/>
              </a:spcAft>
              <a:buFont typeface="Arial" panose="020B0604020202020204" pitchFamily="34" charset="0"/>
              <a:buChar char="•"/>
            </a:pPr>
            <a:r>
              <a:rPr lang="en-US" b="0" dirty="0">
                <a:solidFill>
                  <a:schemeClr val="accent4">
                    <a:lumMod val="50000"/>
                  </a:schemeClr>
                </a:solidFill>
                <a:latin typeface="+mj-lt"/>
              </a:rPr>
              <a:t>Non-smokers who are regularly exposed to ETS have a high vitamin C turnover and could benefit from an increased vitamin C intake to avoid deficiencies. </a:t>
            </a:r>
          </a:p>
        </p:txBody>
      </p:sp>
      <p:sp>
        <p:nvSpPr>
          <p:cNvPr id="25" name="Title 1">
            <a:extLst>
              <a:ext uri="{FF2B5EF4-FFF2-40B4-BE49-F238E27FC236}">
                <a16:creationId xmlns:a16="http://schemas.microsoft.com/office/drawing/2014/main" id="{8BFC8EDD-3458-4E43-AFCA-A31021B3653F}"/>
              </a:ext>
            </a:extLst>
          </p:cNvPr>
          <p:cNvSpPr txBox="1">
            <a:spLocks/>
          </p:cNvSpPr>
          <p:nvPr/>
        </p:nvSpPr>
        <p:spPr>
          <a:xfrm>
            <a:off x="741414" y="366546"/>
            <a:ext cx="6192786" cy="143228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5000" cap="none" dirty="0">
                <a:solidFill>
                  <a:srgbClr val="B60AA2"/>
                </a:solidFill>
              </a:rPr>
              <a:t>Risk information:</a:t>
            </a:r>
          </a:p>
        </p:txBody>
      </p:sp>
    </p:spTree>
    <p:extLst>
      <p:ext uri="{BB962C8B-B14F-4D97-AF65-F5344CB8AC3E}">
        <p14:creationId xmlns:p14="http://schemas.microsoft.com/office/powerpoint/2010/main" val="2136707718"/>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C26D-7CB9-49BA-9845-062AC20F2275}"/>
              </a:ext>
            </a:extLst>
          </p:cNvPr>
          <p:cNvSpPr>
            <a:spLocks noGrp="1"/>
          </p:cNvSpPr>
          <p:nvPr>
            <p:ph type="title"/>
          </p:nvPr>
        </p:nvSpPr>
        <p:spPr>
          <a:xfrm>
            <a:off x="2971800" y="503863"/>
            <a:ext cx="5943600" cy="1293028"/>
          </a:xfrm>
        </p:spPr>
        <p:txBody>
          <a:bodyPr>
            <a:normAutofit/>
          </a:bodyPr>
          <a:lstStyle/>
          <a:p>
            <a:pPr algn="l"/>
            <a:r>
              <a:rPr lang="en-US" sz="4200" dirty="0">
                <a:solidFill>
                  <a:schemeClr val="accent4">
                    <a:lumMod val="50000"/>
                  </a:schemeClr>
                </a:solidFill>
              </a:rPr>
              <a:t>How does this affect my work?</a:t>
            </a:r>
          </a:p>
        </p:txBody>
      </p:sp>
      <p:sp>
        <p:nvSpPr>
          <p:cNvPr id="3" name="Content Placeholder 2">
            <a:extLst>
              <a:ext uri="{FF2B5EF4-FFF2-40B4-BE49-F238E27FC236}">
                <a16:creationId xmlns:a16="http://schemas.microsoft.com/office/drawing/2014/main" id="{3C492E30-91BA-4C18-BF95-C0AD8817A040}"/>
              </a:ext>
            </a:extLst>
          </p:cNvPr>
          <p:cNvSpPr>
            <a:spLocks noGrp="1"/>
          </p:cNvSpPr>
          <p:nvPr>
            <p:ph idx="1"/>
          </p:nvPr>
        </p:nvSpPr>
        <p:spPr>
          <a:xfrm>
            <a:off x="381000" y="2010737"/>
            <a:ext cx="8382000" cy="4343400"/>
          </a:xfrm>
        </p:spPr>
        <p:txBody>
          <a:bodyPr>
            <a:noAutofit/>
          </a:bodyPr>
          <a:lstStyle/>
          <a:p>
            <a:r>
              <a:rPr lang="en-US" sz="2400" dirty="0">
                <a:solidFill>
                  <a:srgbClr val="6C54A3"/>
                </a:solidFill>
              </a:rPr>
              <a:t>Provide a safe and supportive environment when discussing ETS exposure. </a:t>
            </a:r>
          </a:p>
          <a:p>
            <a:r>
              <a:rPr lang="en-US" sz="2400" dirty="0">
                <a:solidFill>
                  <a:srgbClr val="6C54A3"/>
                </a:solidFill>
              </a:rPr>
              <a:t>Instead of asking the current ETS screening question in TWIST (“Does anyone living in your household smoke inside the home?”), use the new screening question that will be added on 10/1/2021:</a:t>
            </a:r>
          </a:p>
          <a:p>
            <a:pPr marL="0" indent="0">
              <a:buNone/>
            </a:pPr>
            <a:endParaRPr lang="en-US" sz="1000" dirty="0">
              <a:solidFill>
                <a:srgbClr val="6C54A3"/>
              </a:solidFill>
            </a:endParaRPr>
          </a:p>
          <a:p>
            <a:pPr marL="457200" lvl="1" indent="0">
              <a:buNone/>
            </a:pPr>
            <a:r>
              <a:rPr lang="en-US" sz="2400" b="1" dirty="0">
                <a:solidFill>
                  <a:srgbClr val="6C54A3"/>
                </a:solidFill>
              </a:rPr>
              <a:t>“Have you/your child been in an enclosed space while someone was smoking or vaping?”</a:t>
            </a:r>
          </a:p>
          <a:p>
            <a:pPr marL="457200" lvl="1" indent="0">
              <a:buNone/>
            </a:pPr>
            <a:endParaRPr lang="en-US" sz="1100" dirty="0">
              <a:solidFill>
                <a:srgbClr val="6C54A3"/>
              </a:solidFill>
            </a:endParaRPr>
          </a:p>
          <a:p>
            <a:pPr marL="457200" lvl="1" indent="0">
              <a:buNone/>
            </a:pPr>
            <a:r>
              <a:rPr lang="en-US" sz="2400" dirty="0">
                <a:solidFill>
                  <a:srgbClr val="6C54A3"/>
                </a:solidFill>
              </a:rPr>
              <a:t>An enclosed space can include homes, cars, day cares, schools, restaurants, places of worship, etc.</a:t>
            </a:r>
          </a:p>
        </p:txBody>
      </p:sp>
    </p:spTree>
    <p:extLst>
      <p:ext uri="{BB962C8B-B14F-4D97-AF65-F5344CB8AC3E}">
        <p14:creationId xmlns:p14="http://schemas.microsoft.com/office/powerpoint/2010/main" val="353645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C26D-7CB9-49BA-9845-062AC20F2275}"/>
              </a:ext>
            </a:extLst>
          </p:cNvPr>
          <p:cNvSpPr>
            <a:spLocks noGrp="1"/>
          </p:cNvSpPr>
          <p:nvPr>
            <p:ph type="title"/>
          </p:nvPr>
        </p:nvSpPr>
        <p:spPr>
          <a:xfrm>
            <a:off x="2971800" y="503863"/>
            <a:ext cx="5943600" cy="1293028"/>
          </a:xfrm>
        </p:spPr>
        <p:txBody>
          <a:bodyPr>
            <a:normAutofit/>
          </a:bodyPr>
          <a:lstStyle/>
          <a:p>
            <a:pPr algn="l"/>
            <a:r>
              <a:rPr lang="en-US" sz="4200" dirty="0">
                <a:solidFill>
                  <a:schemeClr val="accent4">
                    <a:lumMod val="50000"/>
                  </a:schemeClr>
                </a:solidFill>
              </a:rPr>
              <a:t>How does this affect my work?</a:t>
            </a:r>
          </a:p>
        </p:txBody>
      </p:sp>
      <p:sp>
        <p:nvSpPr>
          <p:cNvPr id="3" name="Content Placeholder 2">
            <a:extLst>
              <a:ext uri="{FF2B5EF4-FFF2-40B4-BE49-F238E27FC236}">
                <a16:creationId xmlns:a16="http://schemas.microsoft.com/office/drawing/2014/main" id="{3C492E30-91BA-4C18-BF95-C0AD8817A040}"/>
              </a:ext>
            </a:extLst>
          </p:cNvPr>
          <p:cNvSpPr>
            <a:spLocks noGrp="1"/>
          </p:cNvSpPr>
          <p:nvPr>
            <p:ph idx="1"/>
          </p:nvPr>
        </p:nvSpPr>
        <p:spPr>
          <a:xfrm>
            <a:off x="381000" y="1981200"/>
            <a:ext cx="8382000" cy="4876800"/>
          </a:xfrm>
        </p:spPr>
        <p:txBody>
          <a:bodyPr>
            <a:noAutofit/>
          </a:bodyPr>
          <a:lstStyle/>
          <a:p>
            <a:r>
              <a:rPr lang="en-US" sz="2400" dirty="0">
                <a:solidFill>
                  <a:srgbClr val="6C54A3"/>
                </a:solidFill>
              </a:rPr>
              <a:t>Offer suggestions to minimize exposure to ETS. These may include:</a:t>
            </a:r>
          </a:p>
          <a:p>
            <a:pPr lvl="1"/>
            <a:r>
              <a:rPr lang="en-US" sz="2200" dirty="0">
                <a:solidFill>
                  <a:srgbClr val="6C54A3"/>
                </a:solidFill>
              </a:rPr>
              <a:t>only smoke or vape outdoors away from open doors or windows</a:t>
            </a:r>
          </a:p>
          <a:p>
            <a:pPr lvl="1"/>
            <a:r>
              <a:rPr lang="en-US" sz="2200" dirty="0">
                <a:solidFill>
                  <a:srgbClr val="6C54A3"/>
                </a:solidFill>
              </a:rPr>
              <a:t>have smoke/vape free rules in the car and home</a:t>
            </a:r>
          </a:p>
          <a:p>
            <a:pPr lvl="1"/>
            <a:r>
              <a:rPr lang="en-US" sz="2200" dirty="0">
                <a:solidFill>
                  <a:srgbClr val="6C54A3"/>
                </a:solidFill>
              </a:rPr>
              <a:t>make sure that frequently visited places are smoke/vape free </a:t>
            </a:r>
          </a:p>
          <a:p>
            <a:pPr lvl="1"/>
            <a:r>
              <a:rPr lang="en-US" sz="2200" dirty="0">
                <a:solidFill>
                  <a:srgbClr val="6C54A3"/>
                </a:solidFill>
              </a:rPr>
              <a:t>ask other smokers and anyone caring for children to follow smoke/vape free rules</a:t>
            </a:r>
          </a:p>
          <a:p>
            <a:pPr lvl="1"/>
            <a:r>
              <a:rPr lang="en-US" sz="2200" dirty="0">
                <a:solidFill>
                  <a:srgbClr val="6C54A3"/>
                </a:solidFill>
              </a:rPr>
              <a:t>change clothes and wash hands after smoking/vaping before interacting with children</a:t>
            </a:r>
          </a:p>
          <a:p>
            <a:r>
              <a:rPr lang="en-US" sz="2400" dirty="0">
                <a:solidFill>
                  <a:srgbClr val="6C54A3"/>
                </a:solidFill>
              </a:rPr>
              <a:t>Encourage the use of foods high in vitamin C such as WIC juices, fruits and vegetables. </a:t>
            </a:r>
          </a:p>
        </p:txBody>
      </p:sp>
    </p:spTree>
    <p:extLst>
      <p:ext uri="{BB962C8B-B14F-4D97-AF65-F5344CB8AC3E}">
        <p14:creationId xmlns:p14="http://schemas.microsoft.com/office/powerpoint/2010/main" val="185489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CABDD070-1412-490C-9218-37051EE803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3640"/>
          <a:stretch/>
        </p:blipFill>
        <p:spPr>
          <a:xfrm>
            <a:off x="0" y="4038601"/>
            <a:ext cx="3477006" cy="2819400"/>
          </a:xfrm>
          <a:prstGeom prst="rect">
            <a:avLst/>
          </a:prstGeom>
        </p:spPr>
      </p:pic>
      <p:sp>
        <p:nvSpPr>
          <p:cNvPr id="2" name="Title 1">
            <a:extLst>
              <a:ext uri="{FF2B5EF4-FFF2-40B4-BE49-F238E27FC236}">
                <a16:creationId xmlns:a16="http://schemas.microsoft.com/office/drawing/2014/main" id="{D079270D-8F7A-4D64-A988-528B90F670B0}"/>
              </a:ext>
            </a:extLst>
          </p:cNvPr>
          <p:cNvSpPr>
            <a:spLocks noGrp="1"/>
          </p:cNvSpPr>
          <p:nvPr>
            <p:ph type="title"/>
          </p:nvPr>
        </p:nvSpPr>
        <p:spPr>
          <a:xfrm>
            <a:off x="258688" y="586901"/>
            <a:ext cx="2949119" cy="3367616"/>
          </a:xfrm>
        </p:spPr>
        <p:txBody>
          <a:bodyPr>
            <a:noAutofit/>
          </a:bodyPr>
          <a:lstStyle/>
          <a:p>
            <a:pPr algn="l"/>
            <a:r>
              <a:rPr lang="en-US" sz="3600" dirty="0">
                <a:solidFill>
                  <a:srgbClr val="FFFFFF"/>
                </a:solidFill>
              </a:rPr>
              <a:t>Consider…</a:t>
            </a:r>
          </a:p>
        </p:txBody>
      </p:sp>
      <p:sp>
        <p:nvSpPr>
          <p:cNvPr id="3" name="Content Placeholder 2">
            <a:extLst>
              <a:ext uri="{FF2B5EF4-FFF2-40B4-BE49-F238E27FC236}">
                <a16:creationId xmlns:a16="http://schemas.microsoft.com/office/drawing/2014/main" id="{7F510741-2986-48BD-804D-0E069A4B9988}"/>
              </a:ext>
            </a:extLst>
          </p:cNvPr>
          <p:cNvSpPr>
            <a:spLocks noGrp="1"/>
          </p:cNvSpPr>
          <p:nvPr>
            <p:ph idx="1"/>
          </p:nvPr>
        </p:nvSpPr>
        <p:spPr>
          <a:xfrm>
            <a:off x="3740949" y="152400"/>
            <a:ext cx="5139108" cy="6477000"/>
          </a:xfrm>
        </p:spPr>
        <p:txBody>
          <a:bodyPr anchor="ctr">
            <a:normAutofit/>
          </a:bodyPr>
          <a:lstStyle/>
          <a:p>
            <a:pPr marL="0" indent="0">
              <a:buNone/>
            </a:pPr>
            <a:r>
              <a:rPr lang="en-US" sz="3000" b="1" dirty="0">
                <a:solidFill>
                  <a:srgbClr val="FC04B5"/>
                </a:solidFill>
              </a:rPr>
              <a:t>Q:</a:t>
            </a:r>
            <a:r>
              <a:rPr lang="en-US" sz="3000" dirty="0">
                <a:solidFill>
                  <a:schemeClr val="accent3">
                    <a:lumMod val="50000"/>
                  </a:schemeClr>
                </a:solidFill>
              </a:rPr>
              <a:t> What are ways to respond when a participant feels that vaping is healthier than smoking so won’t affect their children?</a:t>
            </a:r>
          </a:p>
        </p:txBody>
      </p:sp>
    </p:spTree>
    <p:extLst>
      <p:ext uri="{BB962C8B-B14F-4D97-AF65-F5344CB8AC3E}">
        <p14:creationId xmlns:p14="http://schemas.microsoft.com/office/powerpoint/2010/main" val="122815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EB14325-E213-4F7B-AE3A-150A094E1717}"/>
              </a:ext>
            </a:extLst>
          </p:cNvPr>
          <p:cNvSpPr txBox="1">
            <a:spLocks/>
          </p:cNvSpPr>
          <p:nvPr/>
        </p:nvSpPr>
        <p:spPr>
          <a:xfrm>
            <a:off x="3732023" y="1371600"/>
            <a:ext cx="5259577" cy="3429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spcAft>
                <a:spcPts val="600"/>
              </a:spcAft>
            </a:pPr>
            <a:r>
              <a:rPr lang="en-US" sz="4700" dirty="0"/>
              <a:t>Implement risk changes on October 1, 2021 </a:t>
            </a:r>
          </a:p>
        </p:txBody>
      </p:sp>
      <p:cxnSp>
        <p:nvCxnSpPr>
          <p:cNvPr id="24" name="Straight Connector 23">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CE42A09-4F29-4DF7-BE2A-F91C882A27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5" name="Content Placeholder 1">
            <a:extLst>
              <a:ext uri="{FF2B5EF4-FFF2-40B4-BE49-F238E27FC236}">
                <a16:creationId xmlns:a16="http://schemas.microsoft.com/office/drawing/2014/main" id="{EF2C7ED5-9651-4084-B65F-B75FB5AD1B0C}"/>
              </a:ext>
            </a:extLst>
          </p:cNvPr>
          <p:cNvSpPr txBox="1">
            <a:spLocks/>
          </p:cNvSpPr>
          <p:nvPr/>
        </p:nvSpPr>
        <p:spPr>
          <a:xfrm>
            <a:off x="609600" y="1371600"/>
            <a:ext cx="8382000" cy="4343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0000"/>
              </a:lnSpc>
              <a:spcBef>
                <a:spcPts val="0"/>
              </a:spcBef>
            </a:pPr>
            <a:endParaRPr lang="en-US" sz="1400" b="1" dirty="0">
              <a:solidFill>
                <a:schemeClr val="accent1"/>
              </a:solidFill>
            </a:endParaRPr>
          </a:p>
          <a:p>
            <a:endParaRPr lang="en-US" dirty="0"/>
          </a:p>
        </p:txBody>
      </p:sp>
      <p:pic>
        <p:nvPicPr>
          <p:cNvPr id="11" name="Picture 10">
            <a:extLst>
              <a:ext uri="{FF2B5EF4-FFF2-40B4-BE49-F238E27FC236}">
                <a16:creationId xmlns:a16="http://schemas.microsoft.com/office/drawing/2014/main" id="{B25F82AC-18ED-443B-9CD7-E436733A1050}"/>
              </a:ext>
            </a:extLst>
          </p:cNvPr>
          <p:cNvPicPr/>
          <p:nvPr/>
        </p:nvPicPr>
        <p:blipFill rotWithShape="1">
          <a:blip r:embed="rId4">
            <a:extLst>
              <a:ext uri="{28A0092B-C50C-407E-A947-70E740481C1C}">
                <a14:useLocalDpi xmlns:a14="http://schemas.microsoft.com/office/drawing/2010/main" val="0"/>
              </a:ext>
            </a:extLst>
          </a:blip>
          <a:srcRect l="9208" t="28055" r="17775" b="9107"/>
          <a:stretch/>
        </p:blipFill>
        <p:spPr bwMode="auto">
          <a:xfrm>
            <a:off x="-14222" y="-28575"/>
            <a:ext cx="3352540" cy="406717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0BF08CC5-1D8C-46B1-8AA9-F0E174497152}"/>
              </a:ext>
            </a:extLst>
          </p:cNvPr>
          <p:cNvSpPr txBox="1"/>
          <p:nvPr/>
        </p:nvSpPr>
        <p:spPr>
          <a:xfrm>
            <a:off x="1154154" y="4177115"/>
            <a:ext cx="1828799" cy="923330"/>
          </a:xfrm>
          <a:prstGeom prst="rect">
            <a:avLst/>
          </a:prstGeom>
          <a:noFill/>
        </p:spPr>
        <p:txBody>
          <a:bodyPr wrap="square" rtlCol="0">
            <a:spAutoFit/>
          </a:bodyPr>
          <a:lstStyle/>
          <a:p>
            <a:r>
              <a:rPr lang="en-US" dirty="0"/>
              <a:t>It’s only Fair that we are up to date…</a:t>
            </a:r>
          </a:p>
        </p:txBody>
      </p:sp>
    </p:spTree>
    <p:extLst>
      <p:ext uri="{BB962C8B-B14F-4D97-AF65-F5344CB8AC3E}">
        <p14:creationId xmlns:p14="http://schemas.microsoft.com/office/powerpoint/2010/main" val="1861492964"/>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0"/>
            <a:ext cx="5666994"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CABDD070-1412-490C-9218-37051EE803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3640"/>
          <a:stretch/>
        </p:blipFill>
        <p:spPr>
          <a:xfrm>
            <a:off x="0" y="4038601"/>
            <a:ext cx="3477006" cy="2819400"/>
          </a:xfrm>
          <a:prstGeom prst="rect">
            <a:avLst/>
          </a:prstGeom>
        </p:spPr>
      </p:pic>
      <p:sp>
        <p:nvSpPr>
          <p:cNvPr id="2" name="Title 1">
            <a:extLst>
              <a:ext uri="{FF2B5EF4-FFF2-40B4-BE49-F238E27FC236}">
                <a16:creationId xmlns:a16="http://schemas.microsoft.com/office/drawing/2014/main" id="{D079270D-8F7A-4D64-A988-528B90F670B0}"/>
              </a:ext>
            </a:extLst>
          </p:cNvPr>
          <p:cNvSpPr>
            <a:spLocks noGrp="1"/>
          </p:cNvSpPr>
          <p:nvPr>
            <p:ph type="title"/>
          </p:nvPr>
        </p:nvSpPr>
        <p:spPr>
          <a:xfrm>
            <a:off x="263943" y="228600"/>
            <a:ext cx="2949119" cy="3367616"/>
          </a:xfrm>
        </p:spPr>
        <p:txBody>
          <a:bodyPr>
            <a:noAutofit/>
          </a:bodyPr>
          <a:lstStyle/>
          <a:p>
            <a:pPr algn="l"/>
            <a:r>
              <a:rPr lang="en-US" sz="3600" dirty="0">
                <a:solidFill>
                  <a:srgbClr val="FFFFFF"/>
                </a:solidFill>
              </a:rPr>
              <a:t>Consider…</a:t>
            </a:r>
          </a:p>
        </p:txBody>
      </p:sp>
      <p:sp>
        <p:nvSpPr>
          <p:cNvPr id="3" name="Content Placeholder 2">
            <a:extLst>
              <a:ext uri="{FF2B5EF4-FFF2-40B4-BE49-F238E27FC236}">
                <a16:creationId xmlns:a16="http://schemas.microsoft.com/office/drawing/2014/main" id="{7F510741-2986-48BD-804D-0E069A4B9988}"/>
              </a:ext>
            </a:extLst>
          </p:cNvPr>
          <p:cNvSpPr>
            <a:spLocks noGrp="1"/>
          </p:cNvSpPr>
          <p:nvPr>
            <p:ph idx="1"/>
          </p:nvPr>
        </p:nvSpPr>
        <p:spPr>
          <a:xfrm>
            <a:off x="3740949" y="152400"/>
            <a:ext cx="5139108" cy="6477000"/>
          </a:xfrm>
        </p:spPr>
        <p:txBody>
          <a:bodyPr anchor="ctr">
            <a:normAutofit/>
          </a:bodyPr>
          <a:lstStyle/>
          <a:p>
            <a:pPr marL="0" indent="0">
              <a:buNone/>
            </a:pPr>
            <a:r>
              <a:rPr lang="en-US" sz="3000" b="1" dirty="0">
                <a:solidFill>
                  <a:srgbClr val="FC04B5"/>
                </a:solidFill>
              </a:rPr>
              <a:t>A:</a:t>
            </a:r>
            <a:r>
              <a:rPr lang="en-US" sz="3000" dirty="0">
                <a:solidFill>
                  <a:schemeClr val="accent2">
                    <a:lumMod val="75000"/>
                  </a:schemeClr>
                </a:solidFill>
              </a:rPr>
              <a:t> Use your participant centered education skills. Actively listen, reflect what you hear and offer whatever information they are open to receiving.  We can respect the opinions of others even when we do not agree.</a:t>
            </a:r>
            <a:endParaRPr lang="en-US" sz="1000" dirty="0">
              <a:solidFill>
                <a:schemeClr val="accent2">
                  <a:lumMod val="75000"/>
                </a:schemeClr>
              </a:solidFill>
            </a:endParaRPr>
          </a:p>
        </p:txBody>
      </p:sp>
    </p:spTree>
    <p:extLst>
      <p:ext uri="{BB962C8B-B14F-4D97-AF65-F5344CB8AC3E}">
        <p14:creationId xmlns:p14="http://schemas.microsoft.com/office/powerpoint/2010/main" val="3480856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C26D-7CB9-49BA-9845-062AC20F2275}"/>
              </a:ext>
            </a:extLst>
          </p:cNvPr>
          <p:cNvSpPr>
            <a:spLocks noGrp="1"/>
          </p:cNvSpPr>
          <p:nvPr>
            <p:ph type="title"/>
          </p:nvPr>
        </p:nvSpPr>
        <p:spPr>
          <a:xfrm>
            <a:off x="3534400" y="503863"/>
            <a:ext cx="5381000" cy="1293028"/>
          </a:xfrm>
        </p:spPr>
        <p:txBody>
          <a:bodyPr>
            <a:normAutofit/>
          </a:bodyPr>
          <a:lstStyle/>
          <a:p>
            <a:pPr algn="l"/>
            <a:r>
              <a:rPr lang="en-US" sz="4200" dirty="0">
                <a:solidFill>
                  <a:schemeClr val="accent4">
                    <a:lumMod val="50000"/>
                  </a:schemeClr>
                </a:solidFill>
              </a:rPr>
              <a:t>Next step:</a:t>
            </a:r>
          </a:p>
        </p:txBody>
      </p:sp>
      <p:sp>
        <p:nvSpPr>
          <p:cNvPr id="3" name="Content Placeholder 2">
            <a:extLst>
              <a:ext uri="{FF2B5EF4-FFF2-40B4-BE49-F238E27FC236}">
                <a16:creationId xmlns:a16="http://schemas.microsoft.com/office/drawing/2014/main" id="{3C492E30-91BA-4C18-BF95-C0AD8817A040}"/>
              </a:ext>
            </a:extLst>
          </p:cNvPr>
          <p:cNvSpPr>
            <a:spLocks noGrp="1"/>
          </p:cNvSpPr>
          <p:nvPr>
            <p:ph idx="1"/>
          </p:nvPr>
        </p:nvSpPr>
        <p:spPr>
          <a:xfrm>
            <a:off x="3534400" y="2057400"/>
            <a:ext cx="5381000" cy="4419600"/>
          </a:xfrm>
        </p:spPr>
        <p:txBody>
          <a:bodyPr>
            <a:noAutofit/>
          </a:bodyPr>
          <a:lstStyle/>
          <a:p>
            <a:r>
              <a:rPr lang="en-US" sz="2400" dirty="0">
                <a:solidFill>
                  <a:srgbClr val="6C54A3"/>
                </a:solidFill>
              </a:rPr>
              <a:t>Review the updated risk information sheet for Risk 904 in the Nutrition Risk List on the Oregon WIC website</a:t>
            </a:r>
          </a:p>
          <a:p>
            <a:r>
              <a:rPr lang="en-US" sz="2400" dirty="0">
                <a:solidFill>
                  <a:schemeClr val="accent3">
                    <a:lumMod val="75000"/>
                  </a:schemeClr>
                </a:solidFill>
                <a:hlinkClick r:id="rId2"/>
              </a:rPr>
              <a:t>https://www.oregon.gov/OHA/PH/HEALTHYPEOPLEFAMILIES/WIC/Pages/modules.aspx</a:t>
            </a:r>
            <a:endParaRPr lang="en-US" sz="2400" dirty="0">
              <a:solidFill>
                <a:schemeClr val="accent3">
                  <a:lumMod val="75000"/>
                </a:schemeClr>
              </a:solidFill>
            </a:endParaRPr>
          </a:p>
          <a:p>
            <a:endParaRPr lang="en-US" sz="2400" dirty="0">
              <a:solidFill>
                <a:schemeClr val="accent3">
                  <a:lumMod val="75000"/>
                </a:schemeClr>
              </a:solidFill>
            </a:endParaRPr>
          </a:p>
          <a:p>
            <a:endParaRPr lang="en-US" sz="2400" dirty="0">
              <a:solidFill>
                <a:schemeClr val="accent3">
                  <a:lumMod val="75000"/>
                </a:schemeClr>
              </a:solidFill>
            </a:endParaRPr>
          </a:p>
          <a:p>
            <a:pPr marL="0" indent="0">
              <a:buNone/>
            </a:pPr>
            <a:endParaRPr lang="en-US" sz="2400" dirty="0">
              <a:solidFill>
                <a:schemeClr val="accent3">
                  <a:lumMod val="75000"/>
                </a:schemeClr>
              </a:solidFill>
            </a:endParaRPr>
          </a:p>
        </p:txBody>
      </p:sp>
      <p:grpSp>
        <p:nvGrpSpPr>
          <p:cNvPr id="4" name="Group 3">
            <a:extLst>
              <a:ext uri="{FF2B5EF4-FFF2-40B4-BE49-F238E27FC236}">
                <a16:creationId xmlns:a16="http://schemas.microsoft.com/office/drawing/2014/main" id="{2DBA4B2D-62CA-492B-971A-BB6338330BB8}"/>
              </a:ext>
            </a:extLst>
          </p:cNvPr>
          <p:cNvGrpSpPr/>
          <p:nvPr/>
        </p:nvGrpSpPr>
        <p:grpSpPr>
          <a:xfrm>
            <a:off x="304800" y="2011204"/>
            <a:ext cx="2852228" cy="2560796"/>
            <a:chOff x="1204675" y="1548963"/>
            <a:chExt cx="2426321" cy="2398395"/>
          </a:xfrm>
          <a:scene3d>
            <a:camera prst="orthographicFront"/>
            <a:lightRig rig="flat" dir="t"/>
          </a:scene3d>
        </p:grpSpPr>
        <p:sp>
          <p:nvSpPr>
            <p:cNvPr id="5" name="Oval 4">
              <a:extLst>
                <a:ext uri="{FF2B5EF4-FFF2-40B4-BE49-F238E27FC236}">
                  <a16:creationId xmlns:a16="http://schemas.microsoft.com/office/drawing/2014/main" id="{E22A8430-C43A-47B5-AC48-FDFAA9E7124B}"/>
                </a:ext>
              </a:extLst>
            </p:cNvPr>
            <p:cNvSpPr/>
            <p:nvPr/>
          </p:nvSpPr>
          <p:spPr>
            <a:xfrm>
              <a:off x="1204675" y="1548963"/>
              <a:ext cx="2398395" cy="2398395"/>
            </a:xfrm>
            <a:prstGeom prst="ellipse">
              <a:avLst/>
            </a:prstGeom>
            <a:solidFill>
              <a:schemeClr val="accent3">
                <a:lumMod val="75000"/>
                <a:alpha val="50000"/>
              </a:schemeClr>
            </a:solidFill>
            <a:sp3d prstMaterial="plastic">
              <a:bevelT w="120900" h="88900"/>
              <a:bevelB w="88900" h="31750" prst="angle"/>
            </a:sp3d>
          </p:spPr>
          <p:style>
            <a:lnRef idx="0">
              <a:schemeClr val="lt1">
                <a:hueOff val="0"/>
                <a:satOff val="0"/>
                <a:lumOff val="0"/>
                <a:alphaOff val="0"/>
              </a:schemeClr>
            </a:lnRef>
            <a:fillRef idx="1">
              <a:schemeClr val="accent2">
                <a:alpha val="50000"/>
                <a:hueOff val="2655785"/>
                <a:satOff val="9135"/>
                <a:lumOff val="-1765"/>
                <a:alphaOff val="0"/>
              </a:schemeClr>
            </a:fillRef>
            <a:effectRef idx="1">
              <a:schemeClr val="accent2">
                <a:alpha val="50000"/>
                <a:hueOff val="2655785"/>
                <a:satOff val="9135"/>
                <a:lumOff val="-1765"/>
                <a:alphaOff val="0"/>
              </a:schemeClr>
            </a:effectRef>
            <a:fontRef idx="minor">
              <a:schemeClr val="tx1"/>
            </a:fontRef>
          </p:style>
        </p:sp>
        <p:sp>
          <p:nvSpPr>
            <p:cNvPr id="6" name="Oval 4">
              <a:extLst>
                <a:ext uri="{FF2B5EF4-FFF2-40B4-BE49-F238E27FC236}">
                  <a16:creationId xmlns:a16="http://schemas.microsoft.com/office/drawing/2014/main" id="{4E1A5BCD-6845-4F48-BEA9-D6DD9A63A91B}"/>
                </a:ext>
              </a:extLst>
            </p:cNvPr>
            <p:cNvSpPr txBox="1"/>
            <p:nvPr/>
          </p:nvSpPr>
          <p:spPr>
            <a:xfrm>
              <a:off x="1269496" y="1686429"/>
              <a:ext cx="2361500" cy="2046827"/>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766763">
                <a:lnSpc>
                  <a:spcPct val="90000"/>
                </a:lnSpc>
                <a:spcBef>
                  <a:spcPct val="0"/>
                </a:spcBef>
                <a:spcAft>
                  <a:spcPct val="35000"/>
                </a:spcAft>
              </a:pPr>
              <a:r>
                <a:rPr lang="en-US" sz="2800" b="1" dirty="0"/>
                <a:t>Activity</a:t>
              </a:r>
            </a:p>
          </p:txBody>
        </p:sp>
      </p:grpSp>
    </p:spTree>
    <p:extLst>
      <p:ext uri="{BB962C8B-B14F-4D97-AF65-F5344CB8AC3E}">
        <p14:creationId xmlns:p14="http://schemas.microsoft.com/office/powerpoint/2010/main" val="944401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19" name="Rectangle 18">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303BA349-D215-4DAA-999B-A2C0CA47A3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3" name="Subtitle 2">
            <a:extLst>
              <a:ext uri="{FF2B5EF4-FFF2-40B4-BE49-F238E27FC236}">
                <a16:creationId xmlns:a16="http://schemas.microsoft.com/office/drawing/2014/main" id="{56DCA0A2-F52C-439B-ABD5-422542637C48}"/>
              </a:ext>
            </a:extLst>
          </p:cNvPr>
          <p:cNvSpPr txBox="1">
            <a:spLocks/>
          </p:cNvSpPr>
          <p:nvPr/>
        </p:nvSpPr>
        <p:spPr>
          <a:xfrm>
            <a:off x="523875" y="2438400"/>
            <a:ext cx="8096250" cy="4191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spcBef>
                <a:spcPts val="1200"/>
              </a:spcBef>
              <a:spcAft>
                <a:spcPts val="1200"/>
              </a:spcAft>
              <a:buFont typeface="Arial" panose="020B0604020202020204" pitchFamily="34" charset="0"/>
              <a:buChar char="•"/>
            </a:pPr>
            <a:r>
              <a:rPr lang="en-US" dirty="0">
                <a:solidFill>
                  <a:schemeClr val="accent3">
                    <a:lumMod val="75000"/>
                  </a:schemeClr>
                </a:solidFill>
                <a:latin typeface="+mj-lt"/>
              </a:rPr>
              <a:t>Risk 333 High Parity and Young Age</a:t>
            </a:r>
          </a:p>
          <a:p>
            <a:pPr marL="800100" lvl="1" indent="-342900" algn="l">
              <a:lnSpc>
                <a:spcPct val="150000"/>
              </a:lnSpc>
              <a:spcBef>
                <a:spcPts val="1200"/>
              </a:spcBef>
              <a:spcAft>
                <a:spcPts val="1200"/>
              </a:spcAft>
              <a:buFont typeface="Arial" panose="020B0604020202020204" pitchFamily="34" charset="0"/>
              <a:buChar char="•"/>
            </a:pPr>
            <a:r>
              <a:rPr lang="en-US" sz="2400" b="0" dirty="0">
                <a:solidFill>
                  <a:schemeClr val="accent3">
                    <a:lumMod val="75000"/>
                  </a:schemeClr>
                </a:solidFill>
                <a:latin typeface="+mj-lt"/>
              </a:rPr>
              <a:t>This risk is being discontinued because it is covered by the revised Risk 331 Pregnancy at a Young Age. </a:t>
            </a:r>
          </a:p>
          <a:p>
            <a:pPr marL="800100" lvl="1" indent="-342900" algn="l">
              <a:lnSpc>
                <a:spcPct val="150000"/>
              </a:lnSpc>
              <a:spcBef>
                <a:spcPts val="1200"/>
              </a:spcBef>
              <a:spcAft>
                <a:spcPts val="1200"/>
              </a:spcAft>
              <a:buFont typeface="Arial" panose="020B0604020202020204" pitchFamily="34" charset="0"/>
              <a:buChar char="•"/>
            </a:pPr>
            <a:r>
              <a:rPr lang="en-US" sz="2400" b="0" dirty="0">
                <a:solidFill>
                  <a:schemeClr val="accent3">
                    <a:lumMod val="75000"/>
                  </a:schemeClr>
                </a:solidFill>
                <a:latin typeface="+mj-lt"/>
              </a:rPr>
              <a:t>Any participant previously assigned Risk 333 will now be assigned Risk 331.</a:t>
            </a:r>
          </a:p>
        </p:txBody>
      </p:sp>
      <p:sp>
        <p:nvSpPr>
          <p:cNvPr id="16" name="Title 1">
            <a:extLst>
              <a:ext uri="{FF2B5EF4-FFF2-40B4-BE49-F238E27FC236}">
                <a16:creationId xmlns:a16="http://schemas.microsoft.com/office/drawing/2014/main" id="{87088C88-73CD-49AB-964C-9163178297F4}"/>
              </a:ext>
            </a:extLst>
          </p:cNvPr>
          <p:cNvSpPr txBox="1">
            <a:spLocks/>
          </p:cNvSpPr>
          <p:nvPr/>
        </p:nvSpPr>
        <p:spPr>
          <a:xfrm>
            <a:off x="470441" y="1119544"/>
            <a:ext cx="6711409" cy="1143000"/>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spcAft>
                <a:spcPts val="600"/>
              </a:spcAft>
            </a:pPr>
            <a:r>
              <a:rPr lang="en-US" sz="5600" dirty="0">
                <a:solidFill>
                  <a:schemeClr val="accent6">
                    <a:lumMod val="40000"/>
                    <a:lumOff val="60000"/>
                  </a:schemeClr>
                </a:solidFill>
              </a:rPr>
              <a:t>Discontinued Risk</a:t>
            </a:r>
          </a:p>
        </p:txBody>
      </p:sp>
      <p:pic>
        <p:nvPicPr>
          <p:cNvPr id="3" name="Picture 2">
            <a:extLst>
              <a:ext uri="{FF2B5EF4-FFF2-40B4-BE49-F238E27FC236}">
                <a16:creationId xmlns:a16="http://schemas.microsoft.com/office/drawing/2014/main" id="{19E89813-6682-4864-90BE-B6747EB07A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1850" y="642314"/>
            <a:ext cx="1962150" cy="1643686"/>
          </a:xfrm>
          <a:prstGeom prst="rect">
            <a:avLst/>
          </a:prstGeom>
        </p:spPr>
      </p:pic>
    </p:spTree>
    <p:extLst>
      <p:ext uri="{BB962C8B-B14F-4D97-AF65-F5344CB8AC3E}">
        <p14:creationId xmlns:p14="http://schemas.microsoft.com/office/powerpoint/2010/main" val="2676070141"/>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733800" y="2002260"/>
            <a:ext cx="4628207" cy="1778000"/>
          </a:xfrm>
        </p:spPr>
        <p:txBody>
          <a:bodyPr anchor="ctr">
            <a:normAutofit/>
          </a:bodyPr>
          <a:lstStyle/>
          <a:p>
            <a:r>
              <a:rPr lang="en-US" sz="4700" dirty="0"/>
              <a:t>Questions?</a:t>
            </a:r>
          </a:p>
        </p:txBody>
      </p:sp>
      <p:cxnSp>
        <p:nvCxnSpPr>
          <p:cNvPr id="9" name="Straight Connector 8">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CE42A09-4F29-4DF7-BE2A-F91C882A27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pic>
        <p:nvPicPr>
          <p:cNvPr id="6" name="Picture 5" descr="assorted-color fireworks illustration">
            <a:extLst>
              <a:ext uri="{FF2B5EF4-FFF2-40B4-BE49-F238E27FC236}">
                <a16:creationId xmlns:a16="http://schemas.microsoft.com/office/drawing/2014/main" id="{57536B89-98C2-4EC2-8C37-D2B8BFA9D08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49835"/>
            <a:ext cx="3370072" cy="2482851"/>
          </a:xfrm>
          <a:prstGeom prst="rect">
            <a:avLst/>
          </a:prstGeom>
          <a:noFill/>
          <a:ln>
            <a:noFill/>
          </a:ln>
        </p:spPr>
      </p:pic>
      <p:sp>
        <p:nvSpPr>
          <p:cNvPr id="3" name="TextBox 2">
            <a:extLst>
              <a:ext uri="{FF2B5EF4-FFF2-40B4-BE49-F238E27FC236}">
                <a16:creationId xmlns:a16="http://schemas.microsoft.com/office/drawing/2014/main" id="{60955F21-769B-4061-8FDD-16008FA50C39}"/>
              </a:ext>
            </a:extLst>
          </p:cNvPr>
          <p:cNvSpPr txBox="1"/>
          <p:nvPr/>
        </p:nvSpPr>
        <p:spPr>
          <a:xfrm>
            <a:off x="3733800" y="3503492"/>
            <a:ext cx="5410200" cy="461665"/>
          </a:xfrm>
          <a:prstGeom prst="rect">
            <a:avLst/>
          </a:prstGeom>
          <a:noFill/>
        </p:spPr>
        <p:txBody>
          <a:bodyPr wrap="square" rtlCol="0">
            <a:spAutoFit/>
          </a:bodyPr>
          <a:lstStyle/>
          <a:p>
            <a:r>
              <a:rPr lang="en-US" sz="2400" dirty="0"/>
              <a:t>Fairly certain we survived the ride?</a:t>
            </a:r>
          </a:p>
        </p:txBody>
      </p:sp>
    </p:spTree>
    <p:extLst>
      <p:ext uri="{BB962C8B-B14F-4D97-AF65-F5344CB8AC3E}">
        <p14:creationId xmlns:p14="http://schemas.microsoft.com/office/powerpoint/2010/main" val="2380442858"/>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79270D-8F7A-4D64-A988-528B90F670B0}"/>
              </a:ext>
            </a:extLst>
          </p:cNvPr>
          <p:cNvSpPr>
            <a:spLocks noGrp="1"/>
          </p:cNvSpPr>
          <p:nvPr>
            <p:ph type="title"/>
          </p:nvPr>
        </p:nvSpPr>
        <p:spPr>
          <a:xfrm>
            <a:off x="2877057" y="302172"/>
            <a:ext cx="5575552" cy="1474330"/>
          </a:xfrm>
        </p:spPr>
        <p:txBody>
          <a:bodyPr>
            <a:normAutofit/>
          </a:bodyPr>
          <a:lstStyle/>
          <a:p>
            <a:pPr algn="ctr"/>
            <a:r>
              <a:rPr lang="en-US" sz="4400" dirty="0">
                <a:solidFill>
                  <a:schemeClr val="accent2">
                    <a:lumMod val="60000"/>
                    <a:lumOff val="40000"/>
                  </a:schemeClr>
                </a:solidFill>
              </a:rPr>
              <a:t>resources</a:t>
            </a:r>
          </a:p>
        </p:txBody>
      </p:sp>
      <p:sp>
        <p:nvSpPr>
          <p:cNvPr id="19" name="Rectangle 18">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1" name="Picture 20">
            <a:extLst>
              <a:ext uri="{FF2B5EF4-FFF2-40B4-BE49-F238E27FC236}">
                <a16:creationId xmlns:a16="http://schemas.microsoft.com/office/drawing/2014/main" id="{D050A49F-C54B-4F93-97E6-5B81ED5DC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30"/>
          <a:stretch/>
        </p:blipFill>
        <p:spPr>
          <a:xfrm rot="16200000">
            <a:off x="-1807726" y="2499118"/>
            <a:ext cx="6860373" cy="1862138"/>
          </a:xfrm>
          <a:prstGeom prst="rect">
            <a:avLst/>
          </a:prstGeom>
        </p:spPr>
      </p:pic>
      <p:sp>
        <p:nvSpPr>
          <p:cNvPr id="3" name="Content Placeholder 2">
            <a:extLst>
              <a:ext uri="{FF2B5EF4-FFF2-40B4-BE49-F238E27FC236}">
                <a16:creationId xmlns:a16="http://schemas.microsoft.com/office/drawing/2014/main" id="{7F510741-2986-48BD-804D-0E069A4B9988}"/>
              </a:ext>
            </a:extLst>
          </p:cNvPr>
          <p:cNvSpPr>
            <a:spLocks noGrp="1"/>
          </p:cNvSpPr>
          <p:nvPr>
            <p:ph idx="1"/>
          </p:nvPr>
        </p:nvSpPr>
        <p:spPr>
          <a:xfrm>
            <a:off x="3048000" y="1752600"/>
            <a:ext cx="5726871" cy="4572000"/>
          </a:xfrm>
        </p:spPr>
        <p:txBody>
          <a:bodyPr>
            <a:noAutofit/>
          </a:bodyPr>
          <a:lstStyle/>
          <a:p>
            <a:r>
              <a:rPr lang="en-US" sz="2800" dirty="0"/>
              <a:t>Talk with your training supervisor or nutritionist</a:t>
            </a:r>
          </a:p>
          <a:p>
            <a:endParaRPr lang="en-US" sz="2800" dirty="0"/>
          </a:p>
          <a:p>
            <a:r>
              <a:rPr lang="en-US" sz="2800" dirty="0"/>
              <a:t>Ask your state nutrition consultant</a:t>
            </a:r>
          </a:p>
          <a:p>
            <a:endParaRPr lang="en-US" sz="2800" dirty="0"/>
          </a:p>
          <a:p>
            <a:r>
              <a:rPr lang="en-US" sz="2800" dirty="0"/>
              <a:t>Refer to the Oregon WIC website, staff in-services page:</a:t>
            </a:r>
          </a:p>
          <a:p>
            <a:pPr marL="0" indent="0">
              <a:buNone/>
            </a:pPr>
            <a:r>
              <a:rPr lang="en-US" sz="2000" dirty="0">
                <a:solidFill>
                  <a:schemeClr val="accent2">
                    <a:lumMod val="40000"/>
                    <a:lumOff val="60000"/>
                  </a:schemeClr>
                </a:solidFill>
                <a:hlinkClick r:id="rId3"/>
              </a:rPr>
              <a:t>https://www.oregon.gov/oha/PH/HEALTHYPEOPLEFAMILIES/WIC/Pages/InServices.aspx</a:t>
            </a:r>
            <a:endParaRPr lang="en-US" sz="2000" dirty="0">
              <a:solidFill>
                <a:schemeClr val="accent2">
                  <a:lumMod val="40000"/>
                  <a:lumOff val="60000"/>
                </a:schemeClr>
              </a:solidFill>
            </a:endParaRPr>
          </a:p>
          <a:p>
            <a:pPr marL="0" indent="0">
              <a:buNone/>
            </a:pPr>
            <a:endParaRPr lang="en-US" sz="2800" dirty="0"/>
          </a:p>
          <a:p>
            <a:endParaRPr lang="en-US" sz="2800" dirty="0"/>
          </a:p>
          <a:p>
            <a:endParaRPr lang="en-US" sz="2800" dirty="0"/>
          </a:p>
        </p:txBody>
      </p:sp>
      <p:pic>
        <p:nvPicPr>
          <p:cNvPr id="7" name="Picture 6">
            <a:extLst>
              <a:ext uri="{FF2B5EF4-FFF2-40B4-BE49-F238E27FC236}">
                <a16:creationId xmlns:a16="http://schemas.microsoft.com/office/drawing/2014/main" id="{7B69876D-08CA-48C0-AEE2-C69152C243B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54022" y="525648"/>
            <a:ext cx="2151740" cy="1638937"/>
          </a:xfrm>
          <a:prstGeom prst="rect">
            <a:avLst/>
          </a:prstGeom>
          <a:noFill/>
          <a:ln>
            <a:noFill/>
          </a:ln>
        </p:spPr>
      </p:pic>
      <p:pic>
        <p:nvPicPr>
          <p:cNvPr id="8" name="Picture 7">
            <a:extLst>
              <a:ext uri="{FF2B5EF4-FFF2-40B4-BE49-F238E27FC236}">
                <a16:creationId xmlns:a16="http://schemas.microsoft.com/office/drawing/2014/main" id="{1498B357-06FC-478B-A7D2-D7D71B389D5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54022" y="2641678"/>
            <a:ext cx="2151740" cy="1638937"/>
          </a:xfrm>
          <a:prstGeom prst="rect">
            <a:avLst/>
          </a:prstGeom>
          <a:noFill/>
          <a:ln>
            <a:noFill/>
          </a:ln>
        </p:spPr>
      </p:pic>
      <p:pic>
        <p:nvPicPr>
          <p:cNvPr id="10" name="Picture 9">
            <a:extLst>
              <a:ext uri="{FF2B5EF4-FFF2-40B4-BE49-F238E27FC236}">
                <a16:creationId xmlns:a16="http://schemas.microsoft.com/office/drawing/2014/main" id="{31241A36-7892-4FD9-83FF-DC2A0024244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72878" y="4793419"/>
            <a:ext cx="2151740" cy="1638937"/>
          </a:xfrm>
          <a:prstGeom prst="rect">
            <a:avLst/>
          </a:prstGeom>
          <a:noFill/>
          <a:ln>
            <a:noFill/>
          </a:ln>
        </p:spPr>
      </p:pic>
    </p:spTree>
    <p:extLst>
      <p:ext uri="{BB962C8B-B14F-4D97-AF65-F5344CB8AC3E}">
        <p14:creationId xmlns:p14="http://schemas.microsoft.com/office/powerpoint/2010/main" val="1702954442"/>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E63E7A4-A272-4644-BE74-78D761FC5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03C5846-EA59-4F5C-87F1-D783CEF81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740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0A3BA16B-3FE1-4975-9A83-9BDDB1D4BD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30"/>
          <a:stretch/>
        </p:blipFill>
        <p:spPr>
          <a:xfrm rot="16200000">
            <a:off x="1736150" y="2499119"/>
            <a:ext cx="6860373" cy="1862138"/>
          </a:xfrm>
          <a:prstGeom prst="rect">
            <a:avLst/>
          </a:prstGeom>
        </p:spPr>
      </p:pic>
      <p:sp>
        <p:nvSpPr>
          <p:cNvPr id="10" name="Title 1">
            <a:extLst>
              <a:ext uri="{FF2B5EF4-FFF2-40B4-BE49-F238E27FC236}">
                <a16:creationId xmlns:a16="http://schemas.microsoft.com/office/drawing/2014/main" id="{78EB0F69-4958-46D4-9726-434C3DCC464D}"/>
              </a:ext>
            </a:extLst>
          </p:cNvPr>
          <p:cNvSpPr>
            <a:spLocks noGrp="1"/>
          </p:cNvSpPr>
          <p:nvPr>
            <p:ph type="ctrTitle"/>
          </p:nvPr>
        </p:nvSpPr>
        <p:spPr>
          <a:xfrm>
            <a:off x="1066799" y="685800"/>
            <a:ext cx="7188651" cy="4329641"/>
          </a:xfrm>
        </p:spPr>
        <p:txBody>
          <a:bodyPr anchor="ctr">
            <a:normAutofit/>
          </a:bodyPr>
          <a:lstStyle/>
          <a:p>
            <a:r>
              <a:rPr lang="en-US" sz="5200" u="sng" dirty="0"/>
              <a:t>CongratulationS!</a:t>
            </a:r>
            <a:br>
              <a:rPr lang="en-US" sz="5200" dirty="0"/>
            </a:br>
            <a:br>
              <a:rPr lang="en-US" sz="5200" dirty="0"/>
            </a:br>
            <a:r>
              <a:rPr lang="en-US" sz="3200" dirty="0"/>
              <a:t>this risky business</a:t>
            </a:r>
            <a:br>
              <a:rPr lang="en-US" sz="3200" dirty="0"/>
            </a:br>
            <a:r>
              <a:rPr lang="en-US" sz="3200" dirty="0"/>
              <a:t>was completed                                    fair and square!</a:t>
            </a:r>
          </a:p>
        </p:txBody>
      </p:sp>
      <p:pic>
        <p:nvPicPr>
          <p:cNvPr id="3" name="Picture 2">
            <a:extLst>
              <a:ext uri="{FF2B5EF4-FFF2-40B4-BE49-F238E27FC236}">
                <a16:creationId xmlns:a16="http://schemas.microsoft.com/office/drawing/2014/main" id="{97752110-02E7-45F2-BF0D-61E78808A8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7404" y="4549404"/>
            <a:ext cx="3046596" cy="2284947"/>
          </a:xfrm>
          <a:prstGeom prst="rect">
            <a:avLst/>
          </a:prstGeom>
        </p:spPr>
      </p:pic>
    </p:spTree>
    <p:extLst>
      <p:ext uri="{BB962C8B-B14F-4D97-AF65-F5344CB8AC3E}">
        <p14:creationId xmlns:p14="http://schemas.microsoft.com/office/powerpoint/2010/main" val="365047372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19" name="Rectangle 18">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303BA349-D215-4DAA-999B-A2C0CA47A3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13" name="Subtitle 2">
            <a:extLst>
              <a:ext uri="{FF2B5EF4-FFF2-40B4-BE49-F238E27FC236}">
                <a16:creationId xmlns:a16="http://schemas.microsoft.com/office/drawing/2014/main" id="{56DCA0A2-F52C-439B-ABD5-422542637C48}"/>
              </a:ext>
            </a:extLst>
          </p:cNvPr>
          <p:cNvSpPr txBox="1">
            <a:spLocks/>
          </p:cNvSpPr>
          <p:nvPr/>
        </p:nvSpPr>
        <p:spPr>
          <a:xfrm>
            <a:off x="585171" y="2607308"/>
            <a:ext cx="8240357" cy="4191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1200"/>
              </a:spcBef>
              <a:spcAft>
                <a:spcPts val="1200"/>
              </a:spcAft>
              <a:buFont typeface="Arial" panose="020B0604020202020204" pitchFamily="34" charset="0"/>
              <a:buChar char="•"/>
            </a:pPr>
            <a:r>
              <a:rPr lang="en-US" dirty="0">
                <a:solidFill>
                  <a:srgbClr val="6C54A3"/>
                </a:solidFill>
                <a:latin typeface="+mj-lt"/>
              </a:rPr>
              <a:t>Risk 134 Failure to Thrive:</a:t>
            </a:r>
            <a:r>
              <a:rPr lang="en-US" b="0" dirty="0">
                <a:solidFill>
                  <a:srgbClr val="6C54A3"/>
                </a:solidFill>
                <a:latin typeface="+mj-lt"/>
              </a:rPr>
              <a:t> provides background information without changing assignment criteria</a:t>
            </a:r>
          </a:p>
          <a:p>
            <a:pPr marL="342900" indent="-342900" algn="l">
              <a:lnSpc>
                <a:spcPct val="100000"/>
              </a:lnSpc>
              <a:spcBef>
                <a:spcPts val="1200"/>
              </a:spcBef>
              <a:spcAft>
                <a:spcPts val="1200"/>
              </a:spcAft>
              <a:buFont typeface="Arial" panose="020B0604020202020204" pitchFamily="34" charset="0"/>
              <a:buChar char="•"/>
            </a:pPr>
            <a:r>
              <a:rPr lang="en-US" dirty="0">
                <a:solidFill>
                  <a:srgbClr val="6C54A3"/>
                </a:solidFill>
                <a:latin typeface="+mj-lt"/>
              </a:rPr>
              <a:t>Risk 331 Pregnancy at a Young Age: </a:t>
            </a:r>
            <a:r>
              <a:rPr lang="en-US" b="0" dirty="0">
                <a:solidFill>
                  <a:srgbClr val="6C54A3"/>
                </a:solidFill>
                <a:latin typeface="+mj-lt"/>
              </a:rPr>
              <a:t>change in assignment criteria</a:t>
            </a:r>
          </a:p>
          <a:p>
            <a:pPr marL="342900" indent="-342900" algn="l">
              <a:lnSpc>
                <a:spcPct val="100000"/>
              </a:lnSpc>
              <a:spcBef>
                <a:spcPts val="1200"/>
              </a:spcBef>
              <a:spcAft>
                <a:spcPts val="1200"/>
              </a:spcAft>
              <a:buFont typeface="Arial" panose="020B0604020202020204" pitchFamily="34" charset="0"/>
              <a:buChar char="•"/>
            </a:pPr>
            <a:r>
              <a:rPr lang="en-US" dirty="0">
                <a:solidFill>
                  <a:srgbClr val="6C54A3"/>
                </a:solidFill>
                <a:latin typeface="+mj-lt"/>
              </a:rPr>
              <a:t>Risk 371 Nicotine and Tobacco Use: </a:t>
            </a:r>
            <a:r>
              <a:rPr lang="en-US" b="0" dirty="0">
                <a:solidFill>
                  <a:srgbClr val="6C54A3"/>
                </a:solidFill>
                <a:latin typeface="+mj-lt"/>
              </a:rPr>
              <a:t>change in assignment criteria, risk information and risk title</a:t>
            </a:r>
          </a:p>
          <a:p>
            <a:pPr marL="342900" indent="-342900" algn="l">
              <a:lnSpc>
                <a:spcPct val="100000"/>
              </a:lnSpc>
              <a:spcBef>
                <a:spcPts val="1200"/>
              </a:spcBef>
              <a:spcAft>
                <a:spcPts val="1200"/>
              </a:spcAft>
              <a:buFont typeface="Arial" panose="020B0604020202020204" pitchFamily="34" charset="0"/>
              <a:buChar char="•"/>
            </a:pPr>
            <a:r>
              <a:rPr lang="en-US" dirty="0">
                <a:solidFill>
                  <a:srgbClr val="6C54A3"/>
                </a:solidFill>
                <a:latin typeface="+mj-lt"/>
              </a:rPr>
              <a:t>Risk 904 Exposure to Environmental Tobacco Smoke: </a:t>
            </a:r>
            <a:r>
              <a:rPr lang="en-US" b="0" dirty="0">
                <a:solidFill>
                  <a:srgbClr val="6C54A3"/>
                </a:solidFill>
                <a:latin typeface="+mj-lt"/>
              </a:rPr>
              <a:t>change in assignment criteria</a:t>
            </a:r>
          </a:p>
        </p:txBody>
      </p:sp>
      <p:sp>
        <p:nvSpPr>
          <p:cNvPr id="16" name="Title 1">
            <a:extLst>
              <a:ext uri="{FF2B5EF4-FFF2-40B4-BE49-F238E27FC236}">
                <a16:creationId xmlns:a16="http://schemas.microsoft.com/office/drawing/2014/main" id="{87088C88-73CD-49AB-964C-9163178297F4}"/>
              </a:ext>
            </a:extLst>
          </p:cNvPr>
          <p:cNvSpPr txBox="1">
            <a:spLocks/>
          </p:cNvSpPr>
          <p:nvPr/>
        </p:nvSpPr>
        <p:spPr>
          <a:xfrm>
            <a:off x="3176587" y="869950"/>
            <a:ext cx="5595938"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spcAft>
                <a:spcPts val="600"/>
              </a:spcAft>
            </a:pPr>
            <a:r>
              <a:rPr lang="en-US" sz="5600" dirty="0">
                <a:solidFill>
                  <a:schemeClr val="accent6">
                    <a:lumMod val="40000"/>
                    <a:lumOff val="60000"/>
                  </a:schemeClr>
                </a:solidFill>
              </a:rPr>
              <a:t>Updated Risks</a:t>
            </a:r>
          </a:p>
        </p:txBody>
      </p:sp>
      <p:pic>
        <p:nvPicPr>
          <p:cNvPr id="8" name="Picture 7" descr="parked bumper cars">
            <a:extLst>
              <a:ext uri="{FF2B5EF4-FFF2-40B4-BE49-F238E27FC236}">
                <a16:creationId xmlns:a16="http://schemas.microsoft.com/office/drawing/2014/main" id="{CAB7E2D0-F60D-4754-A8E8-15D83363E66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81" y="228600"/>
            <a:ext cx="2817019" cy="1905476"/>
          </a:xfrm>
          <a:prstGeom prst="rect">
            <a:avLst/>
          </a:prstGeom>
          <a:noFill/>
          <a:ln>
            <a:noFill/>
          </a:ln>
        </p:spPr>
      </p:pic>
      <p:sp>
        <p:nvSpPr>
          <p:cNvPr id="2" name="TextBox 1">
            <a:extLst>
              <a:ext uri="{FF2B5EF4-FFF2-40B4-BE49-F238E27FC236}">
                <a16:creationId xmlns:a16="http://schemas.microsoft.com/office/drawing/2014/main" id="{9738C0E4-2018-4026-984F-6FC2EACBC6A3}"/>
              </a:ext>
            </a:extLst>
          </p:cNvPr>
          <p:cNvSpPr txBox="1"/>
          <p:nvPr/>
        </p:nvSpPr>
        <p:spPr>
          <a:xfrm>
            <a:off x="3176587" y="625592"/>
            <a:ext cx="4114800" cy="369332"/>
          </a:xfrm>
          <a:prstGeom prst="rect">
            <a:avLst/>
          </a:prstGeom>
          <a:noFill/>
        </p:spPr>
        <p:txBody>
          <a:bodyPr wrap="square" rtlCol="0">
            <a:spAutoFit/>
          </a:bodyPr>
          <a:lstStyle/>
          <a:p>
            <a:r>
              <a:rPr lang="en-US" dirty="0">
                <a:solidFill>
                  <a:schemeClr val="bg1"/>
                </a:solidFill>
              </a:rPr>
              <a:t>Going on a wild ride with…</a:t>
            </a:r>
          </a:p>
        </p:txBody>
      </p:sp>
    </p:spTree>
    <p:extLst>
      <p:ext uri="{BB962C8B-B14F-4D97-AF65-F5344CB8AC3E}">
        <p14:creationId xmlns:p14="http://schemas.microsoft.com/office/powerpoint/2010/main" val="16289383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6" name="Picture 18">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17" name="Rectangle 20">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22">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0" name="Picture 24">
            <a:extLst>
              <a:ext uri="{FF2B5EF4-FFF2-40B4-BE49-F238E27FC236}">
                <a16:creationId xmlns:a16="http://schemas.microsoft.com/office/drawing/2014/main" id="{336C8DBA-D7B5-4A9A-845B-43FBEA62A9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30"/>
          <a:stretch/>
        </p:blipFill>
        <p:spPr>
          <a:xfrm rot="16200000">
            <a:off x="-1807726" y="2499118"/>
            <a:ext cx="6860373" cy="1862138"/>
          </a:xfrm>
          <a:prstGeom prst="rect">
            <a:avLst/>
          </a:prstGeom>
        </p:spPr>
      </p:pic>
      <p:sp>
        <p:nvSpPr>
          <p:cNvPr id="12" name="Title 1">
            <a:extLst>
              <a:ext uri="{FF2B5EF4-FFF2-40B4-BE49-F238E27FC236}">
                <a16:creationId xmlns:a16="http://schemas.microsoft.com/office/drawing/2014/main" id="{8D9D14BE-CEF0-42F0-B5F5-C830F44334F9}"/>
              </a:ext>
            </a:extLst>
          </p:cNvPr>
          <p:cNvSpPr txBox="1">
            <a:spLocks/>
          </p:cNvSpPr>
          <p:nvPr/>
        </p:nvSpPr>
        <p:spPr>
          <a:xfrm>
            <a:off x="3043618" y="422886"/>
            <a:ext cx="5575552" cy="143228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4800" dirty="0">
                <a:solidFill>
                  <a:schemeClr val="accent4">
                    <a:lumMod val="50000"/>
                  </a:schemeClr>
                </a:solidFill>
              </a:rPr>
              <a:t>Risk 134</a:t>
            </a:r>
          </a:p>
          <a:p>
            <a:pPr algn="l"/>
            <a:r>
              <a:rPr lang="en-US" sz="4800" dirty="0">
                <a:solidFill>
                  <a:schemeClr val="accent4">
                    <a:lumMod val="50000"/>
                  </a:schemeClr>
                </a:solidFill>
              </a:rPr>
              <a:t>Failure to thrive</a:t>
            </a:r>
          </a:p>
        </p:txBody>
      </p:sp>
      <p:sp>
        <p:nvSpPr>
          <p:cNvPr id="15" name="Subtitle 2">
            <a:extLst>
              <a:ext uri="{FF2B5EF4-FFF2-40B4-BE49-F238E27FC236}">
                <a16:creationId xmlns:a16="http://schemas.microsoft.com/office/drawing/2014/main" id="{1A0FBEFF-F5F7-4C5E-A518-2B8B1EF2157E}"/>
              </a:ext>
            </a:extLst>
          </p:cNvPr>
          <p:cNvSpPr txBox="1">
            <a:spLocks/>
          </p:cNvSpPr>
          <p:nvPr/>
        </p:nvSpPr>
        <p:spPr>
          <a:xfrm>
            <a:off x="2762665" y="2293828"/>
            <a:ext cx="6172199" cy="39404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spcAft>
                <a:spcPts val="2400"/>
              </a:spcAft>
              <a:buFont typeface="Arial" panose="020B0604020202020204" pitchFamily="34" charset="0"/>
              <a:buChar char="•"/>
            </a:pPr>
            <a:r>
              <a:rPr lang="en-US" b="0" dirty="0">
                <a:solidFill>
                  <a:srgbClr val="6C54A3"/>
                </a:solidFill>
                <a:latin typeface="+mj-lt"/>
              </a:rPr>
              <a:t>USDA has provided additional  background information to help certifiers support participants with this diagnosis.</a:t>
            </a:r>
          </a:p>
          <a:p>
            <a:pPr marL="571500" indent="-571500" algn="l">
              <a:spcAft>
                <a:spcPts val="2400"/>
              </a:spcAft>
              <a:buFont typeface="Arial" panose="020B0604020202020204" pitchFamily="34" charset="0"/>
              <a:buChar char="•"/>
            </a:pPr>
            <a:r>
              <a:rPr lang="en-US" b="0" dirty="0">
                <a:solidFill>
                  <a:srgbClr val="6C54A3"/>
                </a:solidFill>
                <a:latin typeface="+mj-lt"/>
              </a:rPr>
              <a:t>There is no change in assignment criteria: Diagnosis must be made by a health care provider. The diagnosis can be self-reported.</a:t>
            </a:r>
          </a:p>
        </p:txBody>
      </p:sp>
      <p:pic>
        <p:nvPicPr>
          <p:cNvPr id="8" name="Picture 7" descr="people riding carnival ride under blue skies">
            <a:extLst>
              <a:ext uri="{FF2B5EF4-FFF2-40B4-BE49-F238E27FC236}">
                <a16:creationId xmlns:a16="http://schemas.microsoft.com/office/drawing/2014/main" id="{EEF158A9-32C7-4180-AD14-ABF91334F58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278062"/>
          </a:xfrm>
          <a:prstGeom prst="rect">
            <a:avLst/>
          </a:prstGeom>
          <a:noFill/>
          <a:ln>
            <a:noFill/>
          </a:ln>
        </p:spPr>
      </p:pic>
    </p:spTree>
    <p:extLst>
      <p:ext uri="{BB962C8B-B14F-4D97-AF65-F5344CB8AC3E}">
        <p14:creationId xmlns:p14="http://schemas.microsoft.com/office/powerpoint/2010/main" val="83520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6" name="Picture 18">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17" name="Rectangle 20">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22">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0" name="Picture 24">
            <a:extLst>
              <a:ext uri="{FF2B5EF4-FFF2-40B4-BE49-F238E27FC236}">
                <a16:creationId xmlns:a16="http://schemas.microsoft.com/office/drawing/2014/main" id="{336C8DBA-D7B5-4A9A-845B-43FBEA62A9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30"/>
          <a:stretch/>
        </p:blipFill>
        <p:spPr>
          <a:xfrm rot="16200000">
            <a:off x="-1807726" y="2499118"/>
            <a:ext cx="6860373" cy="1862138"/>
          </a:xfrm>
          <a:prstGeom prst="rect">
            <a:avLst/>
          </a:prstGeom>
        </p:spPr>
      </p:pic>
      <p:sp>
        <p:nvSpPr>
          <p:cNvPr id="12" name="Title 1">
            <a:extLst>
              <a:ext uri="{FF2B5EF4-FFF2-40B4-BE49-F238E27FC236}">
                <a16:creationId xmlns:a16="http://schemas.microsoft.com/office/drawing/2014/main" id="{8D9D14BE-CEF0-42F0-B5F5-C830F44334F9}"/>
              </a:ext>
            </a:extLst>
          </p:cNvPr>
          <p:cNvSpPr txBox="1">
            <a:spLocks/>
          </p:cNvSpPr>
          <p:nvPr/>
        </p:nvSpPr>
        <p:spPr>
          <a:xfrm>
            <a:off x="3043618" y="410096"/>
            <a:ext cx="5575552" cy="143228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4800" dirty="0">
                <a:solidFill>
                  <a:schemeClr val="accent4">
                    <a:lumMod val="50000"/>
                  </a:schemeClr>
                </a:solidFill>
              </a:rPr>
              <a:t>Risk 134</a:t>
            </a:r>
          </a:p>
          <a:p>
            <a:pPr algn="l"/>
            <a:r>
              <a:rPr lang="en-US" sz="4800" dirty="0">
                <a:solidFill>
                  <a:schemeClr val="accent4">
                    <a:lumMod val="50000"/>
                  </a:schemeClr>
                </a:solidFill>
              </a:rPr>
              <a:t>Failure to thrive</a:t>
            </a:r>
          </a:p>
        </p:txBody>
      </p:sp>
      <p:sp>
        <p:nvSpPr>
          <p:cNvPr id="15" name="Subtitle 2">
            <a:extLst>
              <a:ext uri="{FF2B5EF4-FFF2-40B4-BE49-F238E27FC236}">
                <a16:creationId xmlns:a16="http://schemas.microsoft.com/office/drawing/2014/main" id="{1A0FBEFF-F5F7-4C5E-A518-2B8B1EF2157E}"/>
              </a:ext>
            </a:extLst>
          </p:cNvPr>
          <p:cNvSpPr txBox="1">
            <a:spLocks/>
          </p:cNvSpPr>
          <p:nvPr/>
        </p:nvSpPr>
        <p:spPr>
          <a:xfrm>
            <a:off x="2819400" y="2243320"/>
            <a:ext cx="6172199" cy="4495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spcAft>
                <a:spcPts val="2400"/>
              </a:spcAft>
              <a:buFont typeface="Arial" panose="020B0604020202020204" pitchFamily="34" charset="0"/>
              <a:buChar char="•"/>
            </a:pPr>
            <a:r>
              <a:rPr lang="en-US" b="0" dirty="0">
                <a:solidFill>
                  <a:srgbClr val="6C54A3"/>
                </a:solidFill>
                <a:latin typeface="+mj-lt"/>
              </a:rPr>
              <a:t>Failure to Thrive (FTT)describes an inadequate growth pattern for an infant or child that is significantly lower than expected. </a:t>
            </a:r>
          </a:p>
          <a:p>
            <a:pPr marL="571500" indent="-571500" algn="l">
              <a:spcAft>
                <a:spcPts val="2400"/>
              </a:spcAft>
              <a:buFont typeface="Arial" panose="020B0604020202020204" pitchFamily="34" charset="0"/>
              <a:buChar char="•"/>
            </a:pPr>
            <a:r>
              <a:rPr lang="en-US" b="0" dirty="0">
                <a:solidFill>
                  <a:srgbClr val="6C54A3"/>
                </a:solidFill>
                <a:latin typeface="+mj-lt"/>
              </a:rPr>
              <a:t>FTT is diagnosed in 5-10% of infants and children most often before 18 months of age. </a:t>
            </a:r>
          </a:p>
          <a:p>
            <a:pPr marL="571500" indent="-571500" algn="l">
              <a:spcAft>
                <a:spcPts val="2400"/>
              </a:spcAft>
              <a:buFont typeface="Arial" panose="020B0604020202020204" pitchFamily="34" charset="0"/>
              <a:buChar char="•"/>
            </a:pPr>
            <a:r>
              <a:rPr lang="en-US" b="0" dirty="0">
                <a:solidFill>
                  <a:srgbClr val="6C54A3"/>
                </a:solidFill>
                <a:latin typeface="+mj-lt"/>
              </a:rPr>
              <a:t>FTT rates are highest in lower income communities. </a:t>
            </a:r>
          </a:p>
        </p:txBody>
      </p:sp>
      <p:pic>
        <p:nvPicPr>
          <p:cNvPr id="8" name="Picture 7" descr="people riding carnival ride under blue skies">
            <a:extLst>
              <a:ext uri="{FF2B5EF4-FFF2-40B4-BE49-F238E27FC236}">
                <a16:creationId xmlns:a16="http://schemas.microsoft.com/office/drawing/2014/main" id="{EEF158A9-32C7-4180-AD14-ABF91334F58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278062"/>
          </a:xfrm>
          <a:prstGeom prst="rect">
            <a:avLst/>
          </a:prstGeom>
          <a:noFill/>
          <a:ln>
            <a:noFill/>
          </a:ln>
        </p:spPr>
      </p:pic>
    </p:spTree>
    <p:extLst>
      <p:ext uri="{BB962C8B-B14F-4D97-AF65-F5344CB8AC3E}">
        <p14:creationId xmlns:p14="http://schemas.microsoft.com/office/powerpoint/2010/main" val="3633900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33" name="Rectangle 32">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FA596657-B904-4480-A3AC-E645187078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30" b="12276"/>
          <a:stretch/>
        </p:blipFill>
        <p:spPr>
          <a:xfrm rot="16200000">
            <a:off x="4897044" y="2613417"/>
            <a:ext cx="6860373" cy="1633540"/>
          </a:xfrm>
          <a:prstGeom prst="rect">
            <a:avLst/>
          </a:prstGeom>
        </p:spPr>
      </p:pic>
      <p:sp>
        <p:nvSpPr>
          <p:cNvPr id="23" name="Subtitle 2">
            <a:extLst>
              <a:ext uri="{FF2B5EF4-FFF2-40B4-BE49-F238E27FC236}">
                <a16:creationId xmlns:a16="http://schemas.microsoft.com/office/drawing/2014/main" id="{0D3A1E73-56B0-4690-84FE-1B553DAF9FE6}"/>
              </a:ext>
            </a:extLst>
          </p:cNvPr>
          <p:cNvSpPr txBox="1">
            <a:spLocks/>
          </p:cNvSpPr>
          <p:nvPr/>
        </p:nvSpPr>
        <p:spPr>
          <a:xfrm>
            <a:off x="460810" y="1886607"/>
            <a:ext cx="7820793" cy="4953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Aft>
                <a:spcPts val="1800"/>
              </a:spcAft>
              <a:buFont typeface="Arial" panose="020B0604020202020204" pitchFamily="34" charset="0"/>
              <a:buChar char="•"/>
            </a:pPr>
            <a:r>
              <a:rPr lang="en-US" b="0" dirty="0">
                <a:solidFill>
                  <a:schemeClr val="accent4">
                    <a:lumMod val="50000"/>
                  </a:schemeClr>
                </a:solidFill>
                <a:latin typeface="+mj-lt"/>
              </a:rPr>
              <a:t>Progressive decrease that crosses two percentile lines in weight/age, weight/length and/or length or height/age</a:t>
            </a:r>
          </a:p>
          <a:p>
            <a:pPr marL="342900" indent="-342900" algn="l">
              <a:lnSpc>
                <a:spcPct val="100000"/>
              </a:lnSpc>
              <a:spcAft>
                <a:spcPts val="1800"/>
              </a:spcAft>
              <a:buFont typeface="Arial" panose="020B0604020202020204" pitchFamily="34" charset="0"/>
              <a:buChar char="•"/>
            </a:pPr>
            <a:r>
              <a:rPr lang="en-US" b="0" dirty="0">
                <a:solidFill>
                  <a:schemeClr val="accent4">
                    <a:lumMod val="50000"/>
                  </a:schemeClr>
                </a:solidFill>
                <a:latin typeface="+mj-lt"/>
              </a:rPr>
              <a:t>For infants/children under age 2 years: Weight/age, length/age or weight/length below the 2nd percentile</a:t>
            </a:r>
          </a:p>
          <a:p>
            <a:pPr marL="342900" indent="-342900" algn="l">
              <a:lnSpc>
                <a:spcPct val="100000"/>
              </a:lnSpc>
              <a:spcAft>
                <a:spcPts val="1800"/>
              </a:spcAft>
              <a:buFont typeface="Arial" panose="020B0604020202020204" pitchFamily="34" charset="0"/>
              <a:buChar char="•"/>
            </a:pPr>
            <a:r>
              <a:rPr lang="en-US" b="0" dirty="0">
                <a:solidFill>
                  <a:schemeClr val="accent4">
                    <a:lumMod val="50000"/>
                  </a:schemeClr>
                </a:solidFill>
                <a:latin typeface="+mj-lt"/>
              </a:rPr>
              <a:t>For children over age 2 years:                         Weight/age, height/age or Body Mass Index (BMI) below the 5th percentile</a:t>
            </a:r>
          </a:p>
        </p:txBody>
      </p:sp>
      <p:sp>
        <p:nvSpPr>
          <p:cNvPr id="25" name="Title 1">
            <a:extLst>
              <a:ext uri="{FF2B5EF4-FFF2-40B4-BE49-F238E27FC236}">
                <a16:creationId xmlns:a16="http://schemas.microsoft.com/office/drawing/2014/main" id="{8BFC8EDD-3458-4E43-AFCA-A31021B3653F}"/>
              </a:ext>
            </a:extLst>
          </p:cNvPr>
          <p:cNvSpPr txBox="1">
            <a:spLocks/>
          </p:cNvSpPr>
          <p:nvPr/>
        </p:nvSpPr>
        <p:spPr>
          <a:xfrm>
            <a:off x="741414" y="366546"/>
            <a:ext cx="7259586" cy="143228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5000" cap="none" dirty="0">
                <a:solidFill>
                  <a:srgbClr val="B60AA2"/>
                </a:solidFill>
              </a:rPr>
              <a:t>Possible FTT indicators:</a:t>
            </a:r>
          </a:p>
        </p:txBody>
      </p:sp>
    </p:spTree>
    <p:extLst>
      <p:ext uri="{BB962C8B-B14F-4D97-AF65-F5344CB8AC3E}">
        <p14:creationId xmlns:p14="http://schemas.microsoft.com/office/powerpoint/2010/main" val="306469391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33" name="Rectangle 32">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FA596657-B904-4480-A3AC-E645187078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30" b="12276"/>
          <a:stretch/>
        </p:blipFill>
        <p:spPr>
          <a:xfrm rot="16200000">
            <a:off x="4897044" y="2613417"/>
            <a:ext cx="6860373" cy="1633540"/>
          </a:xfrm>
          <a:prstGeom prst="rect">
            <a:avLst/>
          </a:prstGeom>
        </p:spPr>
      </p:pic>
      <p:sp>
        <p:nvSpPr>
          <p:cNvPr id="23" name="Subtitle 2">
            <a:extLst>
              <a:ext uri="{FF2B5EF4-FFF2-40B4-BE49-F238E27FC236}">
                <a16:creationId xmlns:a16="http://schemas.microsoft.com/office/drawing/2014/main" id="{0D3A1E73-56B0-4690-84FE-1B553DAF9FE6}"/>
              </a:ext>
            </a:extLst>
          </p:cNvPr>
          <p:cNvSpPr txBox="1">
            <a:spLocks/>
          </p:cNvSpPr>
          <p:nvPr/>
        </p:nvSpPr>
        <p:spPr>
          <a:xfrm>
            <a:off x="304800" y="1877936"/>
            <a:ext cx="8534400" cy="4953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Aft>
                <a:spcPts val="1800"/>
              </a:spcAft>
              <a:buFont typeface="Arial" panose="020B0604020202020204" pitchFamily="34" charset="0"/>
              <a:buChar char="•"/>
            </a:pPr>
            <a:r>
              <a:rPr lang="en-US" b="0" dirty="0">
                <a:solidFill>
                  <a:schemeClr val="accent4">
                    <a:lumMod val="50000"/>
                  </a:schemeClr>
                </a:solidFill>
                <a:latin typeface="+mj-lt"/>
              </a:rPr>
              <a:t>It is recommended that a combination of growth measurements be assessed over time, rather than using a single measurement. </a:t>
            </a:r>
          </a:p>
          <a:p>
            <a:pPr marL="342900" indent="-342900" algn="l">
              <a:lnSpc>
                <a:spcPct val="100000"/>
              </a:lnSpc>
              <a:spcAft>
                <a:spcPts val="1800"/>
              </a:spcAft>
              <a:buFont typeface="Arial" panose="020B0604020202020204" pitchFamily="34" charset="0"/>
              <a:buChar char="•"/>
            </a:pPr>
            <a:r>
              <a:rPr lang="en-US" b="0" dirty="0">
                <a:solidFill>
                  <a:schemeClr val="accent4">
                    <a:lumMod val="50000"/>
                  </a:schemeClr>
                </a:solidFill>
                <a:latin typeface="+mj-lt"/>
              </a:rPr>
              <a:t>Height takes a longer time to be affected by poor nutrition so slow growth may indicate the long-term effects of ongoing feeding concerns.</a:t>
            </a:r>
          </a:p>
          <a:p>
            <a:pPr marL="342900" indent="-342900" algn="l">
              <a:lnSpc>
                <a:spcPct val="100000"/>
              </a:lnSpc>
              <a:spcAft>
                <a:spcPts val="1800"/>
              </a:spcAft>
              <a:buFont typeface="Arial" panose="020B0604020202020204" pitchFamily="34" charset="0"/>
              <a:buChar char="•"/>
            </a:pPr>
            <a:r>
              <a:rPr lang="en-US" b="0" dirty="0">
                <a:solidFill>
                  <a:schemeClr val="accent4">
                    <a:lumMod val="50000"/>
                  </a:schemeClr>
                </a:solidFill>
                <a:latin typeface="+mj-lt"/>
              </a:rPr>
              <a:t>Low weight/age can indicate both current and    long-term nutrition concerns. </a:t>
            </a:r>
          </a:p>
        </p:txBody>
      </p:sp>
      <p:sp>
        <p:nvSpPr>
          <p:cNvPr id="25" name="Title 1">
            <a:extLst>
              <a:ext uri="{FF2B5EF4-FFF2-40B4-BE49-F238E27FC236}">
                <a16:creationId xmlns:a16="http://schemas.microsoft.com/office/drawing/2014/main" id="{8BFC8EDD-3458-4E43-AFCA-A31021B3653F}"/>
              </a:ext>
            </a:extLst>
          </p:cNvPr>
          <p:cNvSpPr txBox="1">
            <a:spLocks/>
          </p:cNvSpPr>
          <p:nvPr/>
        </p:nvSpPr>
        <p:spPr>
          <a:xfrm>
            <a:off x="838200" y="366546"/>
            <a:ext cx="7543800" cy="143228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5000" cap="none" dirty="0">
                <a:solidFill>
                  <a:srgbClr val="B60AA2"/>
                </a:solidFill>
              </a:rPr>
              <a:t>Possible FTT indicators:</a:t>
            </a:r>
          </a:p>
        </p:txBody>
      </p:sp>
    </p:spTree>
    <p:extLst>
      <p:ext uri="{BB962C8B-B14F-4D97-AF65-F5344CB8AC3E}">
        <p14:creationId xmlns:p14="http://schemas.microsoft.com/office/powerpoint/2010/main" val="362354120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RL xmlns="http://schemas.microsoft.com/sharepoint/v3">
      <Url>http://www.oregon.gov/oha/PH/HEALTHYPEOPLEFAMILIES/WIC/Documents/nwa-ppt-template.pptx</Url>
      <Description>NWA branding template - Powerpoint</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Meta_x0020_Description xmlns="f144fd3f-61b7-45a4-a8a5-a00a4ffd3675" xsi:nil="true"/>
    <DocumentExpirationDate xmlns="59da1016-2a1b-4f8a-9768-d7a4932f6f16">2020-12-31T08:00:00+00:00</DocumentExpirationDate>
    <IATopic xmlns="59da1016-2a1b-4f8a-9768-d7a4932f6f16">Public Health - Providers and Partners</IATopic>
    <Meta_x0020_Keywords xmlns="f144fd3f-61b7-45a4-a8a5-a00a4ffd367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B773C8-3ABF-4559-A25E-8CD44A976CCC}"/>
</file>

<file path=customXml/itemProps2.xml><?xml version="1.0" encoding="utf-8"?>
<ds:datastoreItem xmlns:ds="http://schemas.openxmlformats.org/officeDocument/2006/customXml" ds:itemID="{063E1D49-F0C7-4A44-87E1-E44C0D894DA4}">
  <ds:schemaRefs>
    <ds:schemaRef ds:uri="http://schemas.microsoft.com/office/2006/metadata/properties"/>
    <ds:schemaRef ds:uri="98000937-51d4-4125-8c37-55d57d3060bc"/>
    <ds:schemaRef ds:uri="http://schemas.microsoft.com/sharepoint/v3"/>
    <ds:schemaRef ds:uri="http://purl.org/dc/terms/"/>
    <ds:schemaRef ds:uri="http://schemas.microsoft.com/office/2006/documentManagement/types"/>
    <ds:schemaRef ds:uri="f9e09b15-5f86-460b-a13e-ba2724b485e7"/>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2CFC8C4-9119-4CB4-8EBC-68F2DCF05D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5968</TotalTime>
  <Words>2396</Words>
  <Application>Microsoft Office PowerPoint</Application>
  <PresentationFormat>On-screen Show (4:3)</PresentationFormat>
  <Paragraphs>242</Paragraphs>
  <Slides>45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Century Gothic</vt:lpstr>
      <vt:lpstr>Verdana</vt:lpstr>
      <vt:lpstr>Vapor Trail</vt:lpstr>
      <vt:lpstr>2021 nutrition RISK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this affect my work?</vt:lpstr>
      <vt:lpstr>How does this affect my work?</vt:lpstr>
      <vt:lpstr>Consider…</vt:lpstr>
      <vt:lpstr>Consider…</vt:lpstr>
      <vt:lpstr>Consider…</vt:lpstr>
      <vt:lpstr>Consider…</vt:lpstr>
      <vt:lpstr>Next step:</vt:lpstr>
      <vt:lpstr>PowerPoint Presentation</vt:lpstr>
      <vt:lpstr>PowerPoint Presentation</vt:lpstr>
      <vt:lpstr>PowerPoint Presentation</vt:lpstr>
      <vt:lpstr>How does this affect my work?</vt:lpstr>
      <vt:lpstr>Consider…</vt:lpstr>
      <vt:lpstr>Consider…</vt:lpstr>
      <vt:lpstr>Next step:</vt:lpstr>
      <vt:lpstr>PowerPoint Presentation</vt:lpstr>
      <vt:lpstr>PowerPoint Presentation</vt:lpstr>
      <vt:lpstr>PowerPoint Presentation</vt:lpstr>
      <vt:lpstr>How does this affect my work?</vt:lpstr>
      <vt:lpstr>How does this affect my work?</vt:lpstr>
      <vt:lpstr>Consider…</vt:lpstr>
      <vt:lpstr>Consider…</vt:lpstr>
      <vt:lpstr>Consider…</vt:lpstr>
      <vt:lpstr>Consider…</vt:lpstr>
      <vt:lpstr>Next step:</vt:lpstr>
      <vt:lpstr>PowerPoint Presentation</vt:lpstr>
      <vt:lpstr>PowerPoint Presentation</vt:lpstr>
      <vt:lpstr>PowerPoint Presentation</vt:lpstr>
      <vt:lpstr>How does this affect my work?</vt:lpstr>
      <vt:lpstr>How does this affect my work?</vt:lpstr>
      <vt:lpstr>Consider…</vt:lpstr>
      <vt:lpstr>Consider…</vt:lpstr>
      <vt:lpstr>Next step:</vt:lpstr>
      <vt:lpstr>PowerPoint Presentation</vt:lpstr>
      <vt:lpstr>Questions?</vt:lpstr>
      <vt:lpstr>resources</vt:lpstr>
      <vt:lpstr>CongratulationS!  this risky business was completed                                    fair and square!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TWIST to Web Project Update</dc:title>
  <dc:creator>Kim Word</dc:creator>
  <cp:lastModifiedBy>Reyna Vernita D</cp:lastModifiedBy>
  <cp:revision>161</cp:revision>
  <dcterms:created xsi:type="dcterms:W3CDTF">2020-10-06T18:35:54Z</dcterms:created>
  <dcterms:modified xsi:type="dcterms:W3CDTF">2021-05-27T18:33:20Z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ies>
</file>