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20"/>
  </p:notesMasterIdLst>
  <p:sldIdLst>
    <p:sldId id="378" r:id="rId7"/>
    <p:sldId id="257" r:id="rId8"/>
    <p:sldId id="393" r:id="rId9"/>
    <p:sldId id="267" r:id="rId10"/>
    <p:sldId id="266" r:id="rId11"/>
    <p:sldId id="269" r:id="rId12"/>
    <p:sldId id="268" r:id="rId13"/>
    <p:sldId id="270" r:id="rId14"/>
    <p:sldId id="262" r:id="rId15"/>
    <p:sldId id="263" r:id="rId16"/>
    <p:sldId id="294" r:id="rId17"/>
    <p:sldId id="261" r:id="rId18"/>
    <p:sldId id="3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73" d="100"/>
          <a:sy n="73" d="100"/>
        </p:scale>
        <p:origin x="451"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8D09A0-ECF7-49A5-90B0-30A1E7499425}"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2A7DA-637E-4465-8DE9-AE8DD1647383}" type="slidenum">
              <a:rPr lang="en-US" smtClean="0"/>
              <a:t>‹#›</a:t>
            </a:fld>
            <a:endParaRPr lang="en-US"/>
          </a:p>
        </p:txBody>
      </p:sp>
    </p:spTree>
    <p:extLst>
      <p:ext uri="{BB962C8B-B14F-4D97-AF65-F5344CB8AC3E}">
        <p14:creationId xmlns:p14="http://schemas.microsoft.com/office/powerpoint/2010/main" val="1777961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7DA42-B8C8-DD4B-A8C8-FF73780BC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09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7DA42-B8C8-DD4B-A8C8-FF73780BC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78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pPr marL="342900" indent="-342900">
              <a:buFont typeface="+mj-lt"/>
              <a:buAutoNum type="arabicPeriod"/>
            </a:pPr>
            <a:r>
              <a:rPr lang="en-US" sz="1200" kern="1200" dirty="0">
                <a:solidFill>
                  <a:schemeClr val="tx1"/>
                </a:solidFill>
                <a:latin typeface="+mn-lt"/>
                <a:ea typeface="+mn-ea"/>
                <a:cs typeface="+mn-cs"/>
              </a:rPr>
              <a:t>ALLERGIES: Increased risk for allergies if table foods, like eggs and peanuts, are not introduced</a:t>
            </a:r>
            <a:r>
              <a:rPr lang="en-US" sz="1200" kern="1200" baseline="0" dirty="0">
                <a:solidFill>
                  <a:schemeClr val="tx1"/>
                </a:solidFill>
                <a:latin typeface="+mn-lt"/>
                <a:ea typeface="+mn-ea"/>
                <a:cs typeface="+mn-cs"/>
              </a:rPr>
              <a:t> early. </a:t>
            </a:r>
          </a:p>
          <a:p>
            <a:pPr marL="342900" indent="-342900">
              <a:buFont typeface="+mj-lt"/>
              <a:buAutoNum type="arabicPeriod"/>
            </a:pPr>
            <a:endParaRPr lang="en-US" sz="1200" kern="1200" dirty="0">
              <a:solidFill>
                <a:schemeClr val="tx1"/>
              </a:solidFill>
              <a:latin typeface="+mn-lt"/>
              <a:ea typeface="+mn-ea"/>
              <a:cs typeface="+mn-cs"/>
            </a:endParaRPr>
          </a:p>
          <a:p>
            <a:pPr marL="342900" indent="-342900">
              <a:buFont typeface="+mj-lt"/>
              <a:buAutoNum type="arabicPeriod"/>
            </a:pPr>
            <a:r>
              <a:rPr lang="en-US" sz="1200" kern="1200" dirty="0">
                <a:solidFill>
                  <a:schemeClr val="tx1"/>
                </a:solidFill>
                <a:latin typeface="+mn-lt"/>
                <a:ea typeface="+mn-ea"/>
                <a:cs typeface="+mn-cs"/>
              </a:rPr>
              <a:t>IMPROPER DEVELOPMENT: May impact normal speech</a:t>
            </a:r>
            <a:r>
              <a:rPr lang="en-US" sz="1200" kern="1200" baseline="0" dirty="0">
                <a:solidFill>
                  <a:schemeClr val="tx1"/>
                </a:solidFill>
                <a:latin typeface="+mn-lt"/>
                <a:ea typeface="+mn-ea"/>
                <a:cs typeface="+mn-cs"/>
              </a:rPr>
              <a:t> and feeding development.</a:t>
            </a:r>
            <a:endParaRPr lang="en-US" sz="1200" kern="1200" dirty="0">
              <a:solidFill>
                <a:schemeClr val="tx1"/>
              </a:solidFill>
              <a:latin typeface="+mn-lt"/>
              <a:ea typeface="+mn-ea"/>
              <a:cs typeface="+mn-cs"/>
            </a:endParaRPr>
          </a:p>
          <a:p>
            <a:pPr marL="342900" indent="-342900">
              <a:buFont typeface="+mj-lt"/>
              <a:buAutoNum type="arabicPeriod"/>
            </a:pPr>
            <a:endParaRPr lang="en-US" sz="1200" kern="1200" dirty="0">
              <a:solidFill>
                <a:schemeClr val="tx1"/>
              </a:solidFill>
              <a:latin typeface="+mn-lt"/>
              <a:ea typeface="+mn-ea"/>
              <a:cs typeface="+mn-cs"/>
            </a:endParaRPr>
          </a:p>
          <a:p>
            <a:pPr marL="342900" indent="-342900">
              <a:buFont typeface="+mj-lt"/>
              <a:buAutoNum type="arabicPeriod"/>
            </a:pPr>
            <a:r>
              <a:rPr lang="en-US" sz="1200" kern="1200" dirty="0">
                <a:solidFill>
                  <a:schemeClr val="tx1"/>
                </a:solidFill>
                <a:latin typeface="+mn-lt"/>
                <a:ea typeface="+mn-ea"/>
                <a:cs typeface="+mn-cs"/>
              </a:rPr>
              <a:t>NUTRIENT DEFICIENCIES: Nutrient deficiencies can occur if baby is not offered a variety of foods. </a:t>
            </a:r>
          </a:p>
          <a:p>
            <a:pPr marL="342900" indent="-342900">
              <a:buFont typeface="+mj-lt"/>
              <a:buAutoNum type="arabicPeriod"/>
            </a:pPr>
            <a:endParaRPr lang="en-US" sz="1200" kern="1200" dirty="0">
              <a:solidFill>
                <a:schemeClr val="tx1"/>
              </a:solidFill>
              <a:latin typeface="+mn-lt"/>
              <a:ea typeface="+mn-ea"/>
              <a:cs typeface="+mn-cs"/>
            </a:endParaRPr>
          </a:p>
          <a:p>
            <a:pPr marL="342900" indent="-342900">
              <a:buFont typeface="+mj-lt"/>
              <a:buAutoNum type="arabicPeriod"/>
            </a:pPr>
            <a:r>
              <a:rPr lang="en-US" sz="1200" kern="1200" dirty="0">
                <a:solidFill>
                  <a:schemeClr val="tx1"/>
                </a:solidFill>
                <a:latin typeface="+mn-lt"/>
                <a:ea typeface="+mn-ea"/>
                <a:cs typeface="+mn-cs"/>
              </a:rPr>
              <a:t>FOOD RESITANCE: If the baby does not experience a variety of textures and flavors early, they may be more resistant to different textures and flavors later. </a:t>
            </a:r>
          </a:p>
          <a:p>
            <a:pPr marL="342900" indent="-342900">
              <a:buFont typeface="+mj-lt"/>
              <a:buAutoNum type="arabicPeriod"/>
            </a:pPr>
            <a:endParaRPr lang="en-US" sz="1200" kern="1200" dirty="0">
              <a:solidFill>
                <a:schemeClr val="tx1"/>
              </a:solidFill>
              <a:latin typeface="+mn-lt"/>
              <a:ea typeface="+mn-ea"/>
              <a:cs typeface="+mn-cs"/>
            </a:endParaRPr>
          </a:p>
          <a:p>
            <a:pPr marL="342900" indent="-342900">
              <a:buFont typeface="+mj-lt"/>
              <a:buAutoNum type="arabicPeriod"/>
            </a:pPr>
            <a:r>
              <a:rPr lang="en-US" sz="1200" kern="1200" dirty="0">
                <a:solidFill>
                  <a:schemeClr val="tx1"/>
                </a:solidFill>
                <a:latin typeface="+mn-lt"/>
                <a:ea typeface="+mn-ea"/>
                <a:cs typeface="+mn-cs"/>
              </a:rPr>
              <a:t>FEEDING TOO MUCH: Caregiver</a:t>
            </a:r>
            <a:r>
              <a:rPr lang="en-US" sz="1200" kern="1200" baseline="0" dirty="0">
                <a:solidFill>
                  <a:schemeClr val="tx1"/>
                </a:solidFill>
                <a:latin typeface="+mn-lt"/>
                <a:ea typeface="+mn-ea"/>
                <a:cs typeface="+mn-cs"/>
              </a:rPr>
              <a:t> may continue to spoon-feed the baby even when they are full. This may affect the baby’s hunger cues.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7DA42-B8C8-DD4B-A8C8-FF73780BC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694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pPr marL="342900" indent="-342900">
              <a:buFont typeface="+mj-lt"/>
              <a:buAutoNum type="arabicPeriod"/>
            </a:pPr>
            <a:r>
              <a:rPr lang="en-US" sz="1200" kern="1200" dirty="0">
                <a:solidFill>
                  <a:schemeClr val="tx1"/>
                </a:solidFill>
                <a:latin typeface="+mn-lt"/>
                <a:ea typeface="+mn-ea"/>
                <a:cs typeface="+mn-cs"/>
              </a:rPr>
              <a:t>ALLERGIES: Increased risk for allergies if table foods, like eggs and peanuts, are not introduced</a:t>
            </a:r>
            <a:r>
              <a:rPr lang="en-US" sz="1200" kern="1200" baseline="0" dirty="0">
                <a:solidFill>
                  <a:schemeClr val="tx1"/>
                </a:solidFill>
                <a:latin typeface="+mn-lt"/>
                <a:ea typeface="+mn-ea"/>
                <a:cs typeface="+mn-cs"/>
              </a:rPr>
              <a:t> early. </a:t>
            </a:r>
          </a:p>
          <a:p>
            <a:pPr marL="342900" indent="-342900">
              <a:buFont typeface="+mj-lt"/>
              <a:buAutoNum type="arabicPeriod"/>
            </a:pPr>
            <a:endParaRPr lang="en-US" sz="1200" kern="1200" dirty="0">
              <a:solidFill>
                <a:schemeClr val="tx1"/>
              </a:solidFill>
              <a:latin typeface="+mn-lt"/>
              <a:ea typeface="+mn-ea"/>
              <a:cs typeface="+mn-cs"/>
            </a:endParaRPr>
          </a:p>
          <a:p>
            <a:pPr marL="342900" indent="-342900">
              <a:buFont typeface="+mj-lt"/>
              <a:buAutoNum type="arabicPeriod"/>
            </a:pPr>
            <a:r>
              <a:rPr lang="en-US" sz="1200" kern="1200" dirty="0">
                <a:solidFill>
                  <a:schemeClr val="tx1"/>
                </a:solidFill>
                <a:latin typeface="+mn-lt"/>
                <a:ea typeface="+mn-ea"/>
                <a:cs typeface="+mn-cs"/>
              </a:rPr>
              <a:t>IMPROPER DEVELOPMENT: May impact normal speech</a:t>
            </a:r>
            <a:r>
              <a:rPr lang="en-US" sz="1200" kern="1200" baseline="0" dirty="0">
                <a:solidFill>
                  <a:schemeClr val="tx1"/>
                </a:solidFill>
                <a:latin typeface="+mn-lt"/>
                <a:ea typeface="+mn-ea"/>
                <a:cs typeface="+mn-cs"/>
              </a:rPr>
              <a:t> and feeding development.</a:t>
            </a:r>
            <a:endParaRPr lang="en-US" sz="1200" kern="1200" dirty="0">
              <a:solidFill>
                <a:schemeClr val="tx1"/>
              </a:solidFill>
              <a:latin typeface="+mn-lt"/>
              <a:ea typeface="+mn-ea"/>
              <a:cs typeface="+mn-cs"/>
            </a:endParaRPr>
          </a:p>
          <a:p>
            <a:pPr marL="342900" indent="-342900">
              <a:buFont typeface="+mj-lt"/>
              <a:buAutoNum type="arabicPeriod"/>
            </a:pPr>
            <a:endParaRPr lang="en-US" sz="1200" kern="1200" dirty="0">
              <a:solidFill>
                <a:schemeClr val="tx1"/>
              </a:solidFill>
              <a:latin typeface="+mn-lt"/>
              <a:ea typeface="+mn-ea"/>
              <a:cs typeface="+mn-cs"/>
            </a:endParaRPr>
          </a:p>
          <a:p>
            <a:pPr marL="342900" indent="-342900">
              <a:buFont typeface="+mj-lt"/>
              <a:buAutoNum type="arabicPeriod"/>
            </a:pPr>
            <a:r>
              <a:rPr lang="en-US" sz="1200" kern="1200" dirty="0">
                <a:solidFill>
                  <a:schemeClr val="tx1"/>
                </a:solidFill>
                <a:latin typeface="+mn-lt"/>
                <a:ea typeface="+mn-ea"/>
                <a:cs typeface="+mn-cs"/>
              </a:rPr>
              <a:t>NUTRIENT DEFICIENCIES: Nutrient deficiencies can occur if baby is not offered a variety of foods. </a:t>
            </a:r>
          </a:p>
          <a:p>
            <a:pPr marL="342900" indent="-342900">
              <a:buFont typeface="+mj-lt"/>
              <a:buAutoNum type="arabicPeriod"/>
            </a:pPr>
            <a:endParaRPr lang="en-US" sz="1200" kern="1200" dirty="0">
              <a:solidFill>
                <a:schemeClr val="tx1"/>
              </a:solidFill>
              <a:latin typeface="+mn-lt"/>
              <a:ea typeface="+mn-ea"/>
              <a:cs typeface="+mn-cs"/>
            </a:endParaRPr>
          </a:p>
          <a:p>
            <a:pPr marL="342900" indent="-342900">
              <a:buFont typeface="+mj-lt"/>
              <a:buAutoNum type="arabicPeriod"/>
            </a:pPr>
            <a:r>
              <a:rPr lang="en-US" sz="1200" kern="1200" dirty="0">
                <a:solidFill>
                  <a:schemeClr val="tx1"/>
                </a:solidFill>
                <a:latin typeface="+mn-lt"/>
                <a:ea typeface="+mn-ea"/>
                <a:cs typeface="+mn-cs"/>
              </a:rPr>
              <a:t>FOOD RESITANCE: If the baby does not experience a variety of textures and flavors early, they may be more resistant to different textures and flavors later. </a:t>
            </a:r>
          </a:p>
          <a:p>
            <a:pPr marL="342900" indent="-342900">
              <a:buFont typeface="+mj-lt"/>
              <a:buAutoNum type="arabicPeriod"/>
            </a:pPr>
            <a:endParaRPr lang="en-US" sz="1200" kern="1200" dirty="0">
              <a:solidFill>
                <a:schemeClr val="tx1"/>
              </a:solidFill>
              <a:latin typeface="+mn-lt"/>
              <a:ea typeface="+mn-ea"/>
              <a:cs typeface="+mn-cs"/>
            </a:endParaRPr>
          </a:p>
          <a:p>
            <a:pPr marL="342900" indent="-342900">
              <a:buFont typeface="+mj-lt"/>
              <a:buAutoNum type="arabicPeriod"/>
            </a:pPr>
            <a:r>
              <a:rPr lang="en-US" sz="1200" kern="1200" dirty="0">
                <a:solidFill>
                  <a:schemeClr val="tx1"/>
                </a:solidFill>
                <a:latin typeface="+mn-lt"/>
                <a:ea typeface="+mn-ea"/>
                <a:cs typeface="+mn-cs"/>
              </a:rPr>
              <a:t>FEEDING TOO MUCH: Caregiver</a:t>
            </a:r>
            <a:r>
              <a:rPr lang="en-US" sz="1200" kern="1200" baseline="0" dirty="0">
                <a:solidFill>
                  <a:schemeClr val="tx1"/>
                </a:solidFill>
                <a:latin typeface="+mn-lt"/>
                <a:ea typeface="+mn-ea"/>
                <a:cs typeface="+mn-cs"/>
              </a:rPr>
              <a:t> may continue to spoon-feed the baby even when they are full. This may affect the baby’s hunger cues.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7DA42-B8C8-DD4B-A8C8-FF73780BC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80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pPr marL="342900" indent="-342900">
              <a:buFont typeface="+mj-lt"/>
              <a:buAutoNum type="arabicPeriod"/>
            </a:pPr>
            <a:r>
              <a:rPr lang="en-US" sz="1200" kern="1200" dirty="0">
                <a:solidFill>
                  <a:schemeClr val="tx1"/>
                </a:solidFill>
                <a:latin typeface="+mn-lt"/>
                <a:ea typeface="+mn-ea"/>
                <a:cs typeface="+mn-cs"/>
              </a:rPr>
              <a:t>ALLERGIES: Increased risk for allergies if table foods, like eggs and peanuts, are not introduced</a:t>
            </a:r>
            <a:r>
              <a:rPr lang="en-US" sz="1200" kern="1200" baseline="0" dirty="0">
                <a:solidFill>
                  <a:schemeClr val="tx1"/>
                </a:solidFill>
                <a:latin typeface="+mn-lt"/>
                <a:ea typeface="+mn-ea"/>
                <a:cs typeface="+mn-cs"/>
              </a:rPr>
              <a:t> early. </a:t>
            </a:r>
          </a:p>
          <a:p>
            <a:pPr marL="342900" indent="-342900">
              <a:buFont typeface="+mj-lt"/>
              <a:buAutoNum type="arabicPeriod"/>
            </a:pPr>
            <a:endParaRPr lang="en-US" sz="1200" kern="1200" dirty="0">
              <a:solidFill>
                <a:schemeClr val="tx1"/>
              </a:solidFill>
              <a:latin typeface="+mn-lt"/>
              <a:ea typeface="+mn-ea"/>
              <a:cs typeface="+mn-cs"/>
            </a:endParaRPr>
          </a:p>
          <a:p>
            <a:pPr marL="342900" indent="-342900">
              <a:buFont typeface="+mj-lt"/>
              <a:buAutoNum type="arabicPeriod"/>
            </a:pPr>
            <a:r>
              <a:rPr lang="en-US" sz="1200" kern="1200" dirty="0">
                <a:solidFill>
                  <a:schemeClr val="tx1"/>
                </a:solidFill>
                <a:latin typeface="+mn-lt"/>
                <a:ea typeface="+mn-ea"/>
                <a:cs typeface="+mn-cs"/>
              </a:rPr>
              <a:t>IMPROPER DEVELOPMENT: May impact normal speech</a:t>
            </a:r>
            <a:r>
              <a:rPr lang="en-US" sz="1200" kern="1200" baseline="0" dirty="0">
                <a:solidFill>
                  <a:schemeClr val="tx1"/>
                </a:solidFill>
                <a:latin typeface="+mn-lt"/>
                <a:ea typeface="+mn-ea"/>
                <a:cs typeface="+mn-cs"/>
              </a:rPr>
              <a:t> and feeding development.</a:t>
            </a:r>
            <a:endParaRPr lang="en-US" sz="1200" kern="1200" dirty="0">
              <a:solidFill>
                <a:schemeClr val="tx1"/>
              </a:solidFill>
              <a:latin typeface="+mn-lt"/>
              <a:ea typeface="+mn-ea"/>
              <a:cs typeface="+mn-cs"/>
            </a:endParaRPr>
          </a:p>
          <a:p>
            <a:pPr marL="342900" indent="-342900">
              <a:buFont typeface="+mj-lt"/>
              <a:buAutoNum type="arabicPeriod"/>
            </a:pPr>
            <a:endParaRPr lang="en-US" sz="1200" kern="1200" dirty="0">
              <a:solidFill>
                <a:schemeClr val="tx1"/>
              </a:solidFill>
              <a:latin typeface="+mn-lt"/>
              <a:ea typeface="+mn-ea"/>
              <a:cs typeface="+mn-cs"/>
            </a:endParaRPr>
          </a:p>
          <a:p>
            <a:pPr marL="342900" indent="-342900">
              <a:buFont typeface="+mj-lt"/>
              <a:buAutoNum type="arabicPeriod"/>
            </a:pPr>
            <a:r>
              <a:rPr lang="en-US" sz="1200" kern="1200" dirty="0">
                <a:solidFill>
                  <a:schemeClr val="tx1"/>
                </a:solidFill>
                <a:latin typeface="+mn-lt"/>
                <a:ea typeface="+mn-ea"/>
                <a:cs typeface="+mn-cs"/>
              </a:rPr>
              <a:t>NUTRIENT DEFICIENCIES: Nutrient deficiencies can occur if baby is not offered a variety of foods. </a:t>
            </a:r>
          </a:p>
          <a:p>
            <a:pPr marL="342900" indent="-342900">
              <a:buFont typeface="+mj-lt"/>
              <a:buAutoNum type="arabicPeriod"/>
            </a:pPr>
            <a:endParaRPr lang="en-US" sz="1200" kern="1200" dirty="0">
              <a:solidFill>
                <a:schemeClr val="tx1"/>
              </a:solidFill>
              <a:latin typeface="+mn-lt"/>
              <a:ea typeface="+mn-ea"/>
              <a:cs typeface="+mn-cs"/>
            </a:endParaRPr>
          </a:p>
          <a:p>
            <a:pPr marL="342900" indent="-342900">
              <a:buFont typeface="+mj-lt"/>
              <a:buAutoNum type="arabicPeriod"/>
            </a:pPr>
            <a:r>
              <a:rPr lang="en-US" sz="1200" kern="1200" dirty="0">
                <a:solidFill>
                  <a:schemeClr val="tx1"/>
                </a:solidFill>
                <a:latin typeface="+mn-lt"/>
                <a:ea typeface="+mn-ea"/>
                <a:cs typeface="+mn-cs"/>
              </a:rPr>
              <a:t>FOOD RESITANCE: If the baby does not experience a variety of textures and flavors early, they may be more resistant to different textures and flavors later. </a:t>
            </a:r>
          </a:p>
          <a:p>
            <a:pPr marL="342900" indent="-342900">
              <a:buFont typeface="+mj-lt"/>
              <a:buAutoNum type="arabicPeriod"/>
            </a:pPr>
            <a:endParaRPr lang="en-US" sz="1200" kern="1200" dirty="0">
              <a:solidFill>
                <a:schemeClr val="tx1"/>
              </a:solidFill>
              <a:latin typeface="+mn-lt"/>
              <a:ea typeface="+mn-ea"/>
              <a:cs typeface="+mn-cs"/>
            </a:endParaRPr>
          </a:p>
          <a:p>
            <a:pPr marL="342900" indent="-342900">
              <a:buFont typeface="+mj-lt"/>
              <a:buAutoNum type="arabicPeriod"/>
            </a:pPr>
            <a:r>
              <a:rPr lang="en-US" sz="1200" kern="1200" dirty="0">
                <a:solidFill>
                  <a:schemeClr val="tx1"/>
                </a:solidFill>
                <a:latin typeface="+mn-lt"/>
                <a:ea typeface="+mn-ea"/>
                <a:cs typeface="+mn-cs"/>
              </a:rPr>
              <a:t>FEEDING TOO MUCH: Caregiver</a:t>
            </a:r>
            <a:r>
              <a:rPr lang="en-US" sz="1200" kern="1200" baseline="0" dirty="0">
                <a:solidFill>
                  <a:schemeClr val="tx1"/>
                </a:solidFill>
                <a:latin typeface="+mn-lt"/>
                <a:ea typeface="+mn-ea"/>
                <a:cs typeface="+mn-cs"/>
              </a:rPr>
              <a:t> may continue to spoon-feed the baby even when they are full. This may affect the baby’s hunger cues.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7DA42-B8C8-DD4B-A8C8-FF73780BC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73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pPr marL="342900" indent="-342900">
              <a:buFont typeface="+mj-lt"/>
              <a:buAutoNum type="arabicPeriod"/>
            </a:pPr>
            <a:r>
              <a:rPr lang="en-US" sz="1200" kern="1200" dirty="0">
                <a:solidFill>
                  <a:schemeClr val="tx1"/>
                </a:solidFill>
                <a:latin typeface="+mn-lt"/>
                <a:ea typeface="+mn-ea"/>
                <a:cs typeface="+mn-cs"/>
              </a:rPr>
              <a:t>ALLERGIES: Increased risk for allergies if table foods, like eggs and peanuts, are not introduced</a:t>
            </a:r>
            <a:r>
              <a:rPr lang="en-US" sz="1200" kern="1200" baseline="0" dirty="0">
                <a:solidFill>
                  <a:schemeClr val="tx1"/>
                </a:solidFill>
                <a:latin typeface="+mn-lt"/>
                <a:ea typeface="+mn-ea"/>
                <a:cs typeface="+mn-cs"/>
              </a:rPr>
              <a:t> early. </a:t>
            </a:r>
          </a:p>
          <a:p>
            <a:pPr marL="342900" indent="-342900">
              <a:buFont typeface="+mj-lt"/>
              <a:buAutoNum type="arabicPeriod"/>
            </a:pPr>
            <a:endParaRPr lang="en-US" sz="1200" kern="1200" dirty="0">
              <a:solidFill>
                <a:schemeClr val="tx1"/>
              </a:solidFill>
              <a:latin typeface="+mn-lt"/>
              <a:ea typeface="+mn-ea"/>
              <a:cs typeface="+mn-cs"/>
            </a:endParaRPr>
          </a:p>
          <a:p>
            <a:pPr marL="342900" indent="-342900">
              <a:buFont typeface="+mj-lt"/>
              <a:buAutoNum type="arabicPeriod"/>
            </a:pPr>
            <a:r>
              <a:rPr lang="en-US" sz="1200" kern="1200" dirty="0">
                <a:solidFill>
                  <a:schemeClr val="tx1"/>
                </a:solidFill>
                <a:latin typeface="+mn-lt"/>
                <a:ea typeface="+mn-ea"/>
                <a:cs typeface="+mn-cs"/>
              </a:rPr>
              <a:t>IMPROPER DEVELOPMENT: May impact normal speech</a:t>
            </a:r>
            <a:r>
              <a:rPr lang="en-US" sz="1200" kern="1200" baseline="0" dirty="0">
                <a:solidFill>
                  <a:schemeClr val="tx1"/>
                </a:solidFill>
                <a:latin typeface="+mn-lt"/>
                <a:ea typeface="+mn-ea"/>
                <a:cs typeface="+mn-cs"/>
              </a:rPr>
              <a:t> and feeding development.</a:t>
            </a:r>
            <a:endParaRPr lang="en-US" sz="1200" kern="1200" dirty="0">
              <a:solidFill>
                <a:schemeClr val="tx1"/>
              </a:solidFill>
              <a:latin typeface="+mn-lt"/>
              <a:ea typeface="+mn-ea"/>
              <a:cs typeface="+mn-cs"/>
            </a:endParaRPr>
          </a:p>
          <a:p>
            <a:pPr marL="342900" indent="-342900">
              <a:buFont typeface="+mj-lt"/>
              <a:buAutoNum type="arabicPeriod"/>
            </a:pPr>
            <a:endParaRPr lang="en-US" sz="1200" kern="1200" dirty="0">
              <a:solidFill>
                <a:schemeClr val="tx1"/>
              </a:solidFill>
              <a:latin typeface="+mn-lt"/>
              <a:ea typeface="+mn-ea"/>
              <a:cs typeface="+mn-cs"/>
            </a:endParaRPr>
          </a:p>
          <a:p>
            <a:pPr marL="342900" indent="-342900">
              <a:buFont typeface="+mj-lt"/>
              <a:buAutoNum type="arabicPeriod"/>
            </a:pPr>
            <a:r>
              <a:rPr lang="en-US" sz="1200" kern="1200" dirty="0">
                <a:solidFill>
                  <a:schemeClr val="tx1"/>
                </a:solidFill>
                <a:latin typeface="+mn-lt"/>
                <a:ea typeface="+mn-ea"/>
                <a:cs typeface="+mn-cs"/>
              </a:rPr>
              <a:t>NUTRIENT DEFICIENCIES: Nutrient deficiencies can occur if baby is not offered a variety of foods. </a:t>
            </a:r>
          </a:p>
          <a:p>
            <a:pPr marL="342900" indent="-342900">
              <a:buFont typeface="+mj-lt"/>
              <a:buAutoNum type="arabicPeriod"/>
            </a:pPr>
            <a:endParaRPr lang="en-US" sz="1200" kern="1200" dirty="0">
              <a:solidFill>
                <a:schemeClr val="tx1"/>
              </a:solidFill>
              <a:latin typeface="+mn-lt"/>
              <a:ea typeface="+mn-ea"/>
              <a:cs typeface="+mn-cs"/>
            </a:endParaRPr>
          </a:p>
          <a:p>
            <a:pPr marL="342900" indent="-342900">
              <a:buFont typeface="+mj-lt"/>
              <a:buAutoNum type="arabicPeriod"/>
            </a:pPr>
            <a:r>
              <a:rPr lang="en-US" sz="1200" kern="1200" dirty="0">
                <a:solidFill>
                  <a:schemeClr val="tx1"/>
                </a:solidFill>
                <a:latin typeface="+mn-lt"/>
                <a:ea typeface="+mn-ea"/>
                <a:cs typeface="+mn-cs"/>
              </a:rPr>
              <a:t>FOOD RESITANCE: If the baby does not experience a variety of textures and flavors early, they may be more resistant to different textures and flavors later. </a:t>
            </a:r>
          </a:p>
          <a:p>
            <a:pPr marL="342900" indent="-342900">
              <a:buFont typeface="+mj-lt"/>
              <a:buAutoNum type="arabicPeriod"/>
            </a:pPr>
            <a:endParaRPr lang="en-US" sz="1200" kern="1200" dirty="0">
              <a:solidFill>
                <a:schemeClr val="tx1"/>
              </a:solidFill>
              <a:latin typeface="+mn-lt"/>
              <a:ea typeface="+mn-ea"/>
              <a:cs typeface="+mn-cs"/>
            </a:endParaRPr>
          </a:p>
          <a:p>
            <a:pPr marL="342900" indent="-342900">
              <a:buFont typeface="+mj-lt"/>
              <a:buAutoNum type="arabicPeriod"/>
            </a:pPr>
            <a:r>
              <a:rPr lang="en-US" sz="1200" kern="1200" dirty="0">
                <a:solidFill>
                  <a:schemeClr val="tx1"/>
                </a:solidFill>
                <a:latin typeface="+mn-lt"/>
                <a:ea typeface="+mn-ea"/>
                <a:cs typeface="+mn-cs"/>
              </a:rPr>
              <a:t>FEEDING TOO MUCH: Caregiver</a:t>
            </a:r>
            <a:r>
              <a:rPr lang="en-US" sz="1200" kern="1200" baseline="0" dirty="0">
                <a:solidFill>
                  <a:schemeClr val="tx1"/>
                </a:solidFill>
                <a:latin typeface="+mn-lt"/>
                <a:ea typeface="+mn-ea"/>
                <a:cs typeface="+mn-cs"/>
              </a:rPr>
              <a:t> may continue to spoon-feed the baby even when they are full. This may affect the baby’s hunger cues.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7DA42-B8C8-DD4B-A8C8-FF73780BC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530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67DA42-B8C8-DD4B-A8C8-FF73780BC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6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69E01-11BD-456D-A8EF-1DFF111CA2D9}"/>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FDDE897F-140D-4899-AA1E-D92641FF8199}"/>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7BD554-0FD2-4FD7-9FEC-90DBCC6E0232}"/>
              </a:ext>
            </a:extLst>
          </p:cNvPr>
          <p:cNvSpPr>
            <a:spLocks noGrp="1"/>
          </p:cNvSpPr>
          <p:nvPr>
            <p:ph type="dt" sz="half" idx="10"/>
          </p:nvPr>
        </p:nvSpPr>
        <p:spPr/>
        <p:txBody>
          <a:bodyPr/>
          <a:lstStyle/>
          <a:p>
            <a:fld id="{D747C502-5B8D-49CF-B17B-29E26257C55E}" type="datetime1">
              <a:rPr lang="en-US" smtClean="0"/>
              <a:t>2/4/2021</a:t>
            </a:fld>
            <a:endParaRPr lang="en-US"/>
          </a:p>
        </p:txBody>
      </p:sp>
      <p:sp>
        <p:nvSpPr>
          <p:cNvPr id="5" name="Footer Placeholder 4">
            <a:extLst>
              <a:ext uri="{FF2B5EF4-FFF2-40B4-BE49-F238E27FC236}">
                <a16:creationId xmlns:a16="http://schemas.microsoft.com/office/drawing/2014/main" id="{E956C688-B8C4-4FDF-B623-2DA850DAFE2E}"/>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2B521F37-260A-44EE-8478-308F9B5B40BE}"/>
              </a:ext>
            </a:extLst>
          </p:cNvPr>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3975376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D936F-5E67-474D-BB93-2D1E4B0AA0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8F4B10-53EA-4D26-AE12-7A19920E18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DD16A-0A38-4786-9B82-70B481991B94}"/>
              </a:ext>
            </a:extLst>
          </p:cNvPr>
          <p:cNvSpPr>
            <a:spLocks noGrp="1"/>
          </p:cNvSpPr>
          <p:nvPr>
            <p:ph type="dt" sz="half" idx="10"/>
          </p:nvPr>
        </p:nvSpPr>
        <p:spPr/>
        <p:txBody>
          <a:bodyPr/>
          <a:lstStyle/>
          <a:p>
            <a:fld id="{3B90AF6D-9448-4410-BAB1-02E9A4C451C0}" type="datetime1">
              <a:rPr lang="en-US" smtClean="0"/>
              <a:t>2/4/2021</a:t>
            </a:fld>
            <a:endParaRPr lang="en-US"/>
          </a:p>
        </p:txBody>
      </p:sp>
      <p:sp>
        <p:nvSpPr>
          <p:cNvPr id="5" name="Footer Placeholder 4">
            <a:extLst>
              <a:ext uri="{FF2B5EF4-FFF2-40B4-BE49-F238E27FC236}">
                <a16:creationId xmlns:a16="http://schemas.microsoft.com/office/drawing/2014/main" id="{C38835A9-5FF2-40AE-A388-BBF0CFE0CAAA}"/>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25809CC0-8999-4D20-9172-813F0F8150B0}"/>
              </a:ext>
            </a:extLst>
          </p:cNvPr>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213675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854412-C6C1-4E27-8817-BB9A8E102C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13381A-ED2B-49A6-9721-28E462A531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651DC-07AB-4D92-A5F8-13473EE3DABD}"/>
              </a:ext>
            </a:extLst>
          </p:cNvPr>
          <p:cNvSpPr>
            <a:spLocks noGrp="1"/>
          </p:cNvSpPr>
          <p:nvPr>
            <p:ph type="dt" sz="half" idx="10"/>
          </p:nvPr>
        </p:nvSpPr>
        <p:spPr/>
        <p:txBody>
          <a:bodyPr/>
          <a:lstStyle/>
          <a:p>
            <a:fld id="{4BCD5972-7021-4277-AC93-E2449D9B9A70}" type="datetime1">
              <a:rPr lang="en-US" smtClean="0"/>
              <a:t>2/4/2021</a:t>
            </a:fld>
            <a:endParaRPr lang="en-US"/>
          </a:p>
        </p:txBody>
      </p:sp>
      <p:sp>
        <p:nvSpPr>
          <p:cNvPr id="5" name="Footer Placeholder 4">
            <a:extLst>
              <a:ext uri="{FF2B5EF4-FFF2-40B4-BE49-F238E27FC236}">
                <a16:creationId xmlns:a16="http://schemas.microsoft.com/office/drawing/2014/main" id="{35B6F7D0-4214-4344-8B9D-E4760C8820BC}"/>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2538039F-199E-441F-8012-E98C3FC07157}"/>
              </a:ext>
            </a:extLst>
          </p:cNvPr>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2772609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B1F52A-7433-7F48-B2B0-44A98BB2289C}"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4B63E-9206-2B46-9915-A0CBF94FAEA2}" type="slidenum">
              <a:rPr lang="en-US" smtClean="0"/>
              <a:t>‹#›</a:t>
            </a:fld>
            <a:endParaRPr lang="en-US"/>
          </a:p>
        </p:txBody>
      </p:sp>
    </p:spTree>
    <p:extLst>
      <p:ext uri="{BB962C8B-B14F-4D97-AF65-F5344CB8AC3E}">
        <p14:creationId xmlns:p14="http://schemas.microsoft.com/office/powerpoint/2010/main" val="2181110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B1F52A-7433-7F48-B2B0-44A98BB2289C}"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4B63E-9206-2B46-9915-A0CBF94FAEA2}" type="slidenum">
              <a:rPr lang="en-US" smtClean="0"/>
              <a:t>‹#›</a:t>
            </a:fld>
            <a:endParaRPr lang="en-US"/>
          </a:p>
        </p:txBody>
      </p:sp>
    </p:spTree>
    <p:extLst>
      <p:ext uri="{BB962C8B-B14F-4D97-AF65-F5344CB8AC3E}">
        <p14:creationId xmlns:p14="http://schemas.microsoft.com/office/powerpoint/2010/main" val="206780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B1F52A-7433-7F48-B2B0-44A98BB2289C}"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4B63E-9206-2B46-9915-A0CBF94FAEA2}" type="slidenum">
              <a:rPr lang="en-US" smtClean="0"/>
              <a:t>‹#›</a:t>
            </a:fld>
            <a:endParaRPr lang="en-US"/>
          </a:p>
        </p:txBody>
      </p:sp>
    </p:spTree>
    <p:extLst>
      <p:ext uri="{BB962C8B-B14F-4D97-AF65-F5344CB8AC3E}">
        <p14:creationId xmlns:p14="http://schemas.microsoft.com/office/powerpoint/2010/main" val="1306137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B1F52A-7433-7F48-B2B0-44A98BB2289C}"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4B63E-9206-2B46-9915-A0CBF94FAEA2}" type="slidenum">
              <a:rPr lang="en-US" smtClean="0"/>
              <a:t>‹#›</a:t>
            </a:fld>
            <a:endParaRPr lang="en-US"/>
          </a:p>
        </p:txBody>
      </p:sp>
    </p:spTree>
    <p:extLst>
      <p:ext uri="{BB962C8B-B14F-4D97-AF65-F5344CB8AC3E}">
        <p14:creationId xmlns:p14="http://schemas.microsoft.com/office/powerpoint/2010/main" val="2549205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B1F52A-7433-7F48-B2B0-44A98BB2289C}" type="datetimeFigureOut">
              <a:rPr lang="en-US" smtClean="0"/>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4B63E-9206-2B46-9915-A0CBF94FAEA2}" type="slidenum">
              <a:rPr lang="en-US" smtClean="0"/>
              <a:t>‹#›</a:t>
            </a:fld>
            <a:endParaRPr lang="en-US"/>
          </a:p>
        </p:txBody>
      </p:sp>
    </p:spTree>
    <p:extLst>
      <p:ext uri="{BB962C8B-B14F-4D97-AF65-F5344CB8AC3E}">
        <p14:creationId xmlns:p14="http://schemas.microsoft.com/office/powerpoint/2010/main" val="3177774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B1F52A-7433-7F48-B2B0-44A98BB2289C}" type="datetimeFigureOut">
              <a:rPr lang="en-US" smtClean="0"/>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4B63E-9206-2B46-9915-A0CBF94FAEA2}" type="slidenum">
              <a:rPr lang="en-US" smtClean="0"/>
              <a:t>‹#›</a:t>
            </a:fld>
            <a:endParaRPr lang="en-US"/>
          </a:p>
        </p:txBody>
      </p:sp>
    </p:spTree>
    <p:extLst>
      <p:ext uri="{BB962C8B-B14F-4D97-AF65-F5344CB8AC3E}">
        <p14:creationId xmlns:p14="http://schemas.microsoft.com/office/powerpoint/2010/main" val="3648795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B1F52A-7433-7F48-B2B0-44A98BB2289C}" type="datetimeFigureOut">
              <a:rPr lang="en-US" smtClean="0"/>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4B63E-9206-2B46-9915-A0CBF94FAEA2}" type="slidenum">
              <a:rPr lang="en-US" smtClean="0"/>
              <a:t>‹#›</a:t>
            </a:fld>
            <a:endParaRPr lang="en-US"/>
          </a:p>
        </p:txBody>
      </p:sp>
    </p:spTree>
    <p:extLst>
      <p:ext uri="{BB962C8B-B14F-4D97-AF65-F5344CB8AC3E}">
        <p14:creationId xmlns:p14="http://schemas.microsoft.com/office/powerpoint/2010/main" val="2246955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B1F52A-7433-7F48-B2B0-44A98BB2289C}"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4B63E-9206-2B46-9915-A0CBF94FAEA2}" type="slidenum">
              <a:rPr lang="en-US" smtClean="0"/>
              <a:t>‹#›</a:t>
            </a:fld>
            <a:endParaRPr lang="en-US"/>
          </a:p>
        </p:txBody>
      </p:sp>
    </p:spTree>
    <p:extLst>
      <p:ext uri="{BB962C8B-B14F-4D97-AF65-F5344CB8AC3E}">
        <p14:creationId xmlns:p14="http://schemas.microsoft.com/office/powerpoint/2010/main" val="112499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03DB5-0F68-4FA1-8647-01A15F6B7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D09BC-3EC6-4F0C-8158-8A896836A7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8604D-B6E7-41D4-B79C-DE47CACCC48D}"/>
              </a:ext>
            </a:extLst>
          </p:cNvPr>
          <p:cNvSpPr>
            <a:spLocks noGrp="1"/>
          </p:cNvSpPr>
          <p:nvPr>
            <p:ph type="dt" sz="half" idx="10"/>
          </p:nvPr>
        </p:nvSpPr>
        <p:spPr/>
        <p:txBody>
          <a:bodyPr/>
          <a:lstStyle/>
          <a:p>
            <a:fld id="{CE461DD3-5BCD-4E48-B3F9-E9F565343714}" type="datetime1">
              <a:rPr lang="en-US" smtClean="0"/>
              <a:t>2/4/2021</a:t>
            </a:fld>
            <a:endParaRPr lang="en-US"/>
          </a:p>
        </p:txBody>
      </p:sp>
      <p:sp>
        <p:nvSpPr>
          <p:cNvPr id="5" name="Footer Placeholder 4">
            <a:extLst>
              <a:ext uri="{FF2B5EF4-FFF2-40B4-BE49-F238E27FC236}">
                <a16:creationId xmlns:a16="http://schemas.microsoft.com/office/drawing/2014/main" id="{85C35766-5774-41F6-990E-4CD90B494D98}"/>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772C56B6-59CA-4BD3-89C7-4518A378CC80}"/>
              </a:ext>
            </a:extLst>
          </p:cNvPr>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3621932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B1F52A-7433-7F48-B2B0-44A98BB2289C}"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4B63E-9206-2B46-9915-A0CBF94FAEA2}" type="slidenum">
              <a:rPr lang="en-US" smtClean="0"/>
              <a:t>‹#›</a:t>
            </a:fld>
            <a:endParaRPr lang="en-US"/>
          </a:p>
        </p:txBody>
      </p:sp>
    </p:spTree>
    <p:extLst>
      <p:ext uri="{BB962C8B-B14F-4D97-AF65-F5344CB8AC3E}">
        <p14:creationId xmlns:p14="http://schemas.microsoft.com/office/powerpoint/2010/main" val="215636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B1F52A-7433-7F48-B2B0-44A98BB2289C}"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4B63E-9206-2B46-9915-A0CBF94FAEA2}" type="slidenum">
              <a:rPr lang="en-US" smtClean="0"/>
              <a:t>‹#›</a:t>
            </a:fld>
            <a:endParaRPr lang="en-US"/>
          </a:p>
        </p:txBody>
      </p:sp>
    </p:spTree>
    <p:extLst>
      <p:ext uri="{BB962C8B-B14F-4D97-AF65-F5344CB8AC3E}">
        <p14:creationId xmlns:p14="http://schemas.microsoft.com/office/powerpoint/2010/main" val="3644123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B1F52A-7433-7F48-B2B0-44A98BB2289C}"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4B63E-9206-2B46-9915-A0CBF94FAEA2}" type="slidenum">
              <a:rPr lang="en-US" smtClean="0"/>
              <a:t>‹#›</a:t>
            </a:fld>
            <a:endParaRPr lang="en-US"/>
          </a:p>
        </p:txBody>
      </p:sp>
    </p:spTree>
    <p:extLst>
      <p:ext uri="{BB962C8B-B14F-4D97-AF65-F5344CB8AC3E}">
        <p14:creationId xmlns:p14="http://schemas.microsoft.com/office/powerpoint/2010/main" val="1813369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29761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2/4/2021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3625832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262233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E3E0-EDEC-4863-84F9-3A861A344D14}"/>
              </a:ext>
            </a:extLst>
          </p:cNvPr>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D572413A-29FA-49FF-930D-D2DFF5824717}"/>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49A339-6471-4B0C-B751-53C45421F246}"/>
              </a:ext>
            </a:extLst>
          </p:cNvPr>
          <p:cNvSpPr>
            <a:spLocks noGrp="1"/>
          </p:cNvSpPr>
          <p:nvPr>
            <p:ph type="dt" sz="half" idx="10"/>
          </p:nvPr>
        </p:nvSpPr>
        <p:spPr/>
        <p:txBody>
          <a:bodyPr/>
          <a:lstStyle/>
          <a:p>
            <a:fld id="{302F3F77-4B02-4480-81EC-1EE49C4BC917}" type="datetime1">
              <a:rPr lang="en-US" smtClean="0"/>
              <a:t>2/4/2021</a:t>
            </a:fld>
            <a:endParaRPr lang="en-US"/>
          </a:p>
        </p:txBody>
      </p:sp>
      <p:sp>
        <p:nvSpPr>
          <p:cNvPr id="5" name="Footer Placeholder 4">
            <a:extLst>
              <a:ext uri="{FF2B5EF4-FFF2-40B4-BE49-F238E27FC236}">
                <a16:creationId xmlns:a16="http://schemas.microsoft.com/office/drawing/2014/main" id="{3200A9CB-7FB3-4F4B-8C79-5D86BB5D9B7D}"/>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FA5C31AB-B652-4E8E-B11B-C423B083D32A}"/>
              </a:ext>
            </a:extLst>
          </p:cNvPr>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290289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0BB2-D11A-42D5-973A-30949DB70D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C4B2FA-95D8-480C-8EB7-E307E681CD90}"/>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773951-A94F-4A90-8AAC-4250D45C64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58DA9-5570-49DB-9BC3-0CC17B96D159}"/>
              </a:ext>
            </a:extLst>
          </p:cNvPr>
          <p:cNvSpPr>
            <a:spLocks noGrp="1"/>
          </p:cNvSpPr>
          <p:nvPr>
            <p:ph type="dt" sz="half" idx="10"/>
          </p:nvPr>
        </p:nvSpPr>
        <p:spPr/>
        <p:txBody>
          <a:bodyPr/>
          <a:lstStyle/>
          <a:p>
            <a:fld id="{C3AA2EC7-EE24-4630-A129-C16ED882DF03}" type="datetime1">
              <a:rPr lang="en-US" smtClean="0"/>
              <a:t>2/4/2021</a:t>
            </a:fld>
            <a:endParaRPr lang="en-US"/>
          </a:p>
        </p:txBody>
      </p:sp>
      <p:sp>
        <p:nvSpPr>
          <p:cNvPr id="6" name="Footer Placeholder 5">
            <a:extLst>
              <a:ext uri="{FF2B5EF4-FFF2-40B4-BE49-F238E27FC236}">
                <a16:creationId xmlns:a16="http://schemas.microsoft.com/office/drawing/2014/main" id="{E7C47925-12F8-4DC0-A8B8-6A6D81F9C8E0}"/>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7F36349A-FD4A-4D41-BABF-25CEEFD53C04}"/>
              </a:ext>
            </a:extLst>
          </p:cNvPr>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205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09F0-EE9E-4D2F-96A6-DEB900E65908}"/>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652133-951B-459E-AF08-35DBF1D5C96B}"/>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16BC7C-75F8-4878-AF8C-14FD3C647A7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63A37F-4686-4FEF-82F9-B418EFA3C3F8}"/>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EF9B4D-C433-4EFA-A72E-C149E26221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1B67CE-0EB4-4C41-ACDC-A512AE7E092B}"/>
              </a:ext>
            </a:extLst>
          </p:cNvPr>
          <p:cNvSpPr>
            <a:spLocks noGrp="1"/>
          </p:cNvSpPr>
          <p:nvPr>
            <p:ph type="dt" sz="half" idx="10"/>
          </p:nvPr>
        </p:nvSpPr>
        <p:spPr/>
        <p:txBody>
          <a:bodyPr/>
          <a:lstStyle/>
          <a:p>
            <a:fld id="{5BF04956-8A2C-490F-848C-77DC4F9313C6}" type="datetime1">
              <a:rPr lang="en-US" smtClean="0"/>
              <a:t>2/4/2021</a:t>
            </a:fld>
            <a:endParaRPr lang="en-US"/>
          </a:p>
        </p:txBody>
      </p:sp>
      <p:sp>
        <p:nvSpPr>
          <p:cNvPr id="8" name="Footer Placeholder 7">
            <a:extLst>
              <a:ext uri="{FF2B5EF4-FFF2-40B4-BE49-F238E27FC236}">
                <a16:creationId xmlns:a16="http://schemas.microsoft.com/office/drawing/2014/main" id="{CB23F768-FF4E-45EE-A3D2-2F2235EE90AC}"/>
              </a:ext>
            </a:extLst>
          </p:cNvPr>
          <p:cNvSpPr>
            <a:spLocks noGrp="1"/>
          </p:cNvSpPr>
          <p:nvPr>
            <p:ph type="ftr" sz="quarter" idx="11"/>
          </p:nvPr>
        </p:nvSpPr>
        <p:spPr/>
        <p:txBody>
          <a:bodyPr/>
          <a:lstStyle/>
          <a:p>
            <a:r>
              <a:rPr lang="en-US"/>
              <a:t>Add a footer</a:t>
            </a:r>
            <a:endParaRPr lang="en-US" dirty="0"/>
          </a:p>
        </p:txBody>
      </p:sp>
      <p:sp>
        <p:nvSpPr>
          <p:cNvPr id="9" name="Slide Number Placeholder 8">
            <a:extLst>
              <a:ext uri="{FF2B5EF4-FFF2-40B4-BE49-F238E27FC236}">
                <a16:creationId xmlns:a16="http://schemas.microsoft.com/office/drawing/2014/main" id="{8B74B0B9-ACCF-4AE4-80AA-6E494EC8D5F4}"/>
              </a:ext>
            </a:extLst>
          </p:cNvPr>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304121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95633-913F-4A9E-8C93-30AFA66C88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859C6D-4194-4599-9CEE-561EE248C74D}"/>
              </a:ext>
            </a:extLst>
          </p:cNvPr>
          <p:cNvSpPr>
            <a:spLocks noGrp="1"/>
          </p:cNvSpPr>
          <p:nvPr>
            <p:ph type="dt" sz="half" idx="10"/>
          </p:nvPr>
        </p:nvSpPr>
        <p:spPr/>
        <p:txBody>
          <a:bodyPr/>
          <a:lstStyle/>
          <a:p>
            <a:fld id="{F1E39A02-04D3-46FA-84B6-6B3C486669A4}" type="datetime1">
              <a:rPr lang="en-US" smtClean="0"/>
              <a:t>2/4/2021</a:t>
            </a:fld>
            <a:endParaRPr lang="en-US"/>
          </a:p>
        </p:txBody>
      </p:sp>
      <p:sp>
        <p:nvSpPr>
          <p:cNvPr id="4" name="Footer Placeholder 3">
            <a:extLst>
              <a:ext uri="{FF2B5EF4-FFF2-40B4-BE49-F238E27FC236}">
                <a16:creationId xmlns:a16="http://schemas.microsoft.com/office/drawing/2014/main" id="{64338257-0935-4157-8769-8094CF31D773}"/>
              </a:ext>
            </a:extLst>
          </p:cNvPr>
          <p:cNvSpPr>
            <a:spLocks noGrp="1"/>
          </p:cNvSpPr>
          <p:nvPr>
            <p:ph type="ftr" sz="quarter" idx="11"/>
          </p:nvPr>
        </p:nvSpPr>
        <p:spPr/>
        <p:txBody>
          <a:bodyPr/>
          <a:lstStyle/>
          <a:p>
            <a:r>
              <a:rPr lang="en-US"/>
              <a:t>Add a footer</a:t>
            </a:r>
            <a:endParaRPr lang="en-US" dirty="0"/>
          </a:p>
        </p:txBody>
      </p:sp>
      <p:sp>
        <p:nvSpPr>
          <p:cNvPr id="5" name="Slide Number Placeholder 4">
            <a:extLst>
              <a:ext uri="{FF2B5EF4-FFF2-40B4-BE49-F238E27FC236}">
                <a16:creationId xmlns:a16="http://schemas.microsoft.com/office/drawing/2014/main" id="{00D49C93-8372-4160-B43E-43E15CC8DD8B}"/>
              </a:ext>
            </a:extLst>
          </p:cNvPr>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250573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5FE7CD-376A-4599-9AA2-9B79F6DFEE94}"/>
              </a:ext>
            </a:extLst>
          </p:cNvPr>
          <p:cNvSpPr>
            <a:spLocks noGrp="1"/>
          </p:cNvSpPr>
          <p:nvPr>
            <p:ph type="dt" sz="half" idx="10"/>
          </p:nvPr>
        </p:nvSpPr>
        <p:spPr/>
        <p:txBody>
          <a:bodyPr/>
          <a:lstStyle/>
          <a:p>
            <a:fld id="{470BC9A9-682B-4DC6-8182-94CE0DB2900E}" type="datetime1">
              <a:rPr lang="en-US" smtClean="0"/>
              <a:t>2/4/2021</a:t>
            </a:fld>
            <a:endParaRPr lang="en-US"/>
          </a:p>
        </p:txBody>
      </p:sp>
      <p:sp>
        <p:nvSpPr>
          <p:cNvPr id="3" name="Footer Placeholder 2">
            <a:extLst>
              <a:ext uri="{FF2B5EF4-FFF2-40B4-BE49-F238E27FC236}">
                <a16:creationId xmlns:a16="http://schemas.microsoft.com/office/drawing/2014/main" id="{9DA9F5EA-6E01-4C30-B7A0-B881B70F27FF}"/>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79B47737-6CE7-4F48-BE91-0CB69EDE4161}"/>
              </a:ext>
            </a:extLst>
          </p:cNvPr>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69262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BE69-4B59-405B-B71B-C1ECBB0E032F}"/>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CE3B2EBF-20AC-4A63-B58F-596FF79E9B04}"/>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3127D-CA38-424C-819C-D50798D33C60}"/>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7CF64-F73E-4EAC-BE8D-BBE12406B97A}"/>
              </a:ext>
            </a:extLst>
          </p:cNvPr>
          <p:cNvSpPr>
            <a:spLocks noGrp="1"/>
          </p:cNvSpPr>
          <p:nvPr>
            <p:ph type="dt" sz="half" idx="10"/>
          </p:nvPr>
        </p:nvSpPr>
        <p:spPr/>
        <p:txBody>
          <a:bodyPr/>
          <a:lstStyle/>
          <a:p>
            <a:fld id="{CECF5C2B-13D4-462D-8FF0-A0CB6D7CDDC3}" type="datetime1">
              <a:rPr lang="en-US" smtClean="0"/>
              <a:t>2/4/2021</a:t>
            </a:fld>
            <a:endParaRPr lang="en-US"/>
          </a:p>
        </p:txBody>
      </p:sp>
      <p:sp>
        <p:nvSpPr>
          <p:cNvPr id="6" name="Footer Placeholder 5">
            <a:extLst>
              <a:ext uri="{FF2B5EF4-FFF2-40B4-BE49-F238E27FC236}">
                <a16:creationId xmlns:a16="http://schemas.microsoft.com/office/drawing/2014/main" id="{A816BA04-4C06-4BF1-B942-B91D94E0AFFE}"/>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F39506A1-8214-4DC1-8183-104E3D9F87A8}"/>
              </a:ext>
            </a:extLst>
          </p:cNvPr>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253487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1C010-2392-4C19-8374-C1ACE63C06D1}"/>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4072C122-266B-4F08-9786-B06CA465E3A6}"/>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5764EC8C-2837-4DD2-9175-869B9AA22BBC}"/>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AC386-F847-44E0-96D7-EB640B1C5041}"/>
              </a:ext>
            </a:extLst>
          </p:cNvPr>
          <p:cNvSpPr>
            <a:spLocks noGrp="1"/>
          </p:cNvSpPr>
          <p:nvPr>
            <p:ph type="dt" sz="half" idx="10"/>
          </p:nvPr>
        </p:nvSpPr>
        <p:spPr/>
        <p:txBody>
          <a:bodyPr/>
          <a:lstStyle/>
          <a:p>
            <a:fld id="{6C712528-A0A0-436F-BD0D-5511E0823609}" type="datetime1">
              <a:rPr lang="en-US" smtClean="0"/>
              <a:t>2/4/2021</a:t>
            </a:fld>
            <a:endParaRPr lang="en-US"/>
          </a:p>
        </p:txBody>
      </p:sp>
      <p:sp>
        <p:nvSpPr>
          <p:cNvPr id="6" name="Footer Placeholder 5">
            <a:extLst>
              <a:ext uri="{FF2B5EF4-FFF2-40B4-BE49-F238E27FC236}">
                <a16:creationId xmlns:a16="http://schemas.microsoft.com/office/drawing/2014/main" id="{5DE6815E-03C6-4A8D-A493-AA7BFD4522F8}"/>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1013E917-4C16-4E82-AB1D-FFAC89CA2DE1}"/>
              </a:ext>
            </a:extLst>
          </p:cNvPr>
          <p:cNvSpPr>
            <a:spLocks noGrp="1"/>
          </p:cNvSpPr>
          <p:nvPr>
            <p:ph type="sldNum" sz="quarter" idx="12"/>
          </p:nvPr>
        </p:nvSpPr>
        <p:spPr/>
        <p:txBody>
          <a:bodyPr/>
          <a:lstStyle/>
          <a:p>
            <a:fld id="{34C99D79-8A4B-4031-B1E0-AF26F8EDF2BC}" type="slidenum">
              <a:rPr lang="en-US" smtClean="0"/>
              <a:t>‹#›</a:t>
            </a:fld>
            <a:endParaRPr lang="en-US"/>
          </a:p>
        </p:txBody>
      </p:sp>
    </p:spTree>
    <p:extLst>
      <p:ext uri="{BB962C8B-B14F-4D97-AF65-F5344CB8AC3E}">
        <p14:creationId xmlns:p14="http://schemas.microsoft.com/office/powerpoint/2010/main" val="203368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1F546D-767A-4797-9C2A-7BB05D969B1B}"/>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F33213-0BD2-4A96-AFEA-7720206C4791}"/>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A19BE-CFDF-49DD-A2A6-956046B2F47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0D918-E486-43E8-B579-307EA0238F46}" type="datetime1">
              <a:rPr lang="en-US" smtClean="0"/>
              <a:t>2/4/2021</a:t>
            </a:fld>
            <a:endParaRPr lang="en-US" dirty="0"/>
          </a:p>
        </p:txBody>
      </p:sp>
      <p:sp>
        <p:nvSpPr>
          <p:cNvPr id="5" name="Footer Placeholder 4">
            <a:extLst>
              <a:ext uri="{FF2B5EF4-FFF2-40B4-BE49-F238E27FC236}">
                <a16:creationId xmlns:a16="http://schemas.microsoft.com/office/drawing/2014/main" id="{B8FC728B-A454-42AC-8408-A90235055AD7}"/>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71EE1F7B-CCD5-4411-BB98-FAC82FDA2CF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9D79-8A4B-4031-B1E0-AF26F8EDF2BC}" type="slidenum">
              <a:rPr lang="en-US" smtClean="0"/>
              <a:pPr/>
              <a:t>‹#›</a:t>
            </a:fld>
            <a:endParaRPr lang="en-US"/>
          </a:p>
        </p:txBody>
      </p:sp>
    </p:spTree>
    <p:extLst>
      <p:ext uri="{BB962C8B-B14F-4D97-AF65-F5344CB8AC3E}">
        <p14:creationId xmlns:p14="http://schemas.microsoft.com/office/powerpoint/2010/main" val="488924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1F52A-7433-7F48-B2B0-44A98BB2289C}" type="datetimeFigureOut">
              <a:rPr lang="en-US" smtClean="0"/>
              <a:t>2/4/2021</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4B63E-9206-2B46-9915-A0CBF94FAEA2}" type="slidenum">
              <a:rPr lang="en-US" smtClean="0"/>
              <a:t>‹#›</a:t>
            </a:fld>
            <a:endParaRPr lang="en-US"/>
          </a:p>
        </p:txBody>
      </p:sp>
    </p:spTree>
    <p:extLst>
      <p:ext uri="{BB962C8B-B14F-4D97-AF65-F5344CB8AC3E}">
        <p14:creationId xmlns:p14="http://schemas.microsoft.com/office/powerpoint/2010/main" val="12742547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2/4/2021</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133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heart-fruit-isolated-healthy-eat-1480779/"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egon.gov/oha/PH/HEALTHYPEOPLEFAMILIES/WIC/Documents/ppm/769.pdf" TargetMode="External"/><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448E-6F23-424D-A6D3-53250F6A0A30}"/>
              </a:ext>
            </a:extLst>
          </p:cNvPr>
          <p:cNvSpPr>
            <a:spLocks noGrp="1"/>
          </p:cNvSpPr>
          <p:nvPr>
            <p:ph type="title"/>
          </p:nvPr>
        </p:nvSpPr>
        <p:spPr>
          <a:xfrm>
            <a:off x="6746459" y="1783959"/>
            <a:ext cx="4644040" cy="2889114"/>
          </a:xfrm>
        </p:spPr>
        <p:txBody>
          <a:bodyPr vert="horz" lIns="91440" tIns="45720" rIns="91440" bIns="45720" rtlCol="0" anchor="b">
            <a:normAutofit/>
          </a:bodyPr>
          <a:lstStyle/>
          <a:p>
            <a:pPr defTabSz="914400"/>
            <a:r>
              <a:rPr lang="en-US" sz="4700"/>
              <a:t>Offering the Infant Fruit and Veggie Benefit (FVB)</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8" y="0"/>
            <a:ext cx="6171174"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pic>
        <p:nvPicPr>
          <p:cNvPr id="6" name="Picture 5" descr="A close up of many different vegetables on display&#10;&#10;Description automatically generated">
            <a:extLst>
              <a:ext uri="{FF2B5EF4-FFF2-40B4-BE49-F238E27FC236}">
                <a16:creationId xmlns:a16="http://schemas.microsoft.com/office/drawing/2014/main" id="{A08C6F15-4E47-42EB-BCD6-B9B6100C371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35" r="2028"/>
          <a:stretch/>
        </p:blipFill>
        <p:spPr>
          <a:xfrm>
            <a:off x="1609" y="10"/>
            <a:ext cx="602256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Slide Number Placeholder 3">
            <a:extLst>
              <a:ext uri="{FF2B5EF4-FFF2-40B4-BE49-F238E27FC236}">
                <a16:creationId xmlns:a16="http://schemas.microsoft.com/office/drawing/2014/main" id="{9DD8DABC-E3B4-4808-BB0F-FDD985B6CDE2}"/>
              </a:ext>
            </a:extLst>
          </p:cNvPr>
          <p:cNvSpPr>
            <a:spLocks noGrp="1"/>
          </p:cNvSpPr>
          <p:nvPr>
            <p:ph type="sldNum" sz="quarter" idx="12"/>
          </p:nvPr>
        </p:nvSpPr>
        <p:spPr>
          <a:xfrm>
            <a:off x="11002003" y="603504"/>
            <a:ext cx="548497"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34C99D79-8A4B-4031-B1E0-AF26F8EDF2BC}" type="slidenum">
              <a:rPr lang="en-US" sz="1500">
                <a:solidFill>
                  <a:srgbClr val="FFFFFF"/>
                </a:solidFill>
                <a:latin typeface="Calibri" panose="020F0502020204030204"/>
              </a:rPr>
              <a:pPr algn="ctr">
                <a:spcAft>
                  <a:spcPts val="600"/>
                </a:spcAft>
                <a:defRPr/>
              </a:pPr>
              <a:t>1</a:t>
            </a:fld>
            <a:endParaRPr lang="en-US" sz="1500">
              <a:solidFill>
                <a:srgbClr val="FFFFFF"/>
              </a:solidFill>
              <a:latin typeface="Calibri" panose="020F0502020204030204"/>
            </a:endParaRPr>
          </a:p>
        </p:txBody>
      </p:sp>
      <p:sp>
        <p:nvSpPr>
          <p:cNvPr id="3" name="TextBox 2">
            <a:extLst>
              <a:ext uri="{FF2B5EF4-FFF2-40B4-BE49-F238E27FC236}">
                <a16:creationId xmlns:a16="http://schemas.microsoft.com/office/drawing/2014/main" id="{8C6C1A8E-C128-4E4C-A79C-301A3173B2A3}"/>
              </a:ext>
            </a:extLst>
          </p:cNvPr>
          <p:cNvSpPr txBox="1"/>
          <p:nvPr/>
        </p:nvSpPr>
        <p:spPr>
          <a:xfrm>
            <a:off x="7772400" y="5687921"/>
            <a:ext cx="4095600" cy="646331"/>
          </a:xfrm>
          <a:prstGeom prst="rect">
            <a:avLst/>
          </a:prstGeom>
          <a:noFill/>
        </p:spPr>
        <p:txBody>
          <a:bodyPr wrap="square" rtlCol="0">
            <a:spAutoFit/>
          </a:bodyPr>
          <a:lstStyle/>
          <a:p>
            <a:pPr lvl="1"/>
            <a:r>
              <a:rPr lang="en-US" dirty="0"/>
              <a:t>Produced by Oregon WIC Program </a:t>
            </a:r>
          </a:p>
          <a:p>
            <a:pPr lvl="1"/>
            <a:r>
              <a:rPr lang="en-US" dirty="0"/>
              <a:t>January 2021 In-service</a:t>
            </a:r>
          </a:p>
        </p:txBody>
      </p:sp>
    </p:spTree>
    <p:extLst>
      <p:ext uri="{BB962C8B-B14F-4D97-AF65-F5344CB8AC3E}">
        <p14:creationId xmlns:p14="http://schemas.microsoft.com/office/powerpoint/2010/main" val="202846342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72581" y="1969342"/>
            <a:ext cx="2322371" cy="1988129"/>
          </a:xfrm>
          <a:prstGeom prst="rect">
            <a:avLst/>
          </a:prstGeom>
          <a:solidFill>
            <a:schemeClr val="bg1"/>
          </a:solidFill>
          <a:ln w="762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126"/>
            <a:endParaRPr lang="en-US" sz="1799">
              <a:solidFill>
                <a:srgbClr val="70AD47">
                  <a:lumMod val="50000"/>
                </a:srgbClr>
              </a:solidFill>
              <a:latin typeface="Calibri" panose="020F0502020204030204"/>
            </a:endParaRPr>
          </a:p>
        </p:txBody>
      </p:sp>
      <p:sp>
        <p:nvSpPr>
          <p:cNvPr id="2" name="Title 1"/>
          <p:cNvSpPr>
            <a:spLocks noGrp="1"/>
          </p:cNvSpPr>
          <p:nvPr>
            <p:ph type="ctrTitle"/>
          </p:nvPr>
        </p:nvSpPr>
        <p:spPr>
          <a:xfrm>
            <a:off x="515120" y="247795"/>
            <a:ext cx="3012521" cy="978539"/>
          </a:xfrm>
        </p:spPr>
        <p:txBody>
          <a:bodyPr>
            <a:normAutofit/>
          </a:bodyPr>
          <a:lstStyle/>
          <a:p>
            <a:pPr algn="l"/>
            <a:r>
              <a:rPr lang="en-US" sz="3999" dirty="0">
                <a:ea typeface="Tahoma" charset="0"/>
                <a:cs typeface="Tahoma" charset="0"/>
              </a:rPr>
              <a:t>Tools to Use: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1840" y="1630661"/>
            <a:ext cx="3676923" cy="33650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1275" y="843755"/>
            <a:ext cx="2223679" cy="4409984"/>
          </a:xfrm>
          <a:prstGeom prst="rect">
            <a:avLst/>
          </a:prstGeom>
        </p:spPr>
      </p:pic>
      <p:sp>
        <p:nvSpPr>
          <p:cNvPr id="4" name="TextBox 3"/>
          <p:cNvSpPr txBox="1"/>
          <p:nvPr/>
        </p:nvSpPr>
        <p:spPr>
          <a:xfrm>
            <a:off x="6840027" y="275869"/>
            <a:ext cx="1264122" cy="58462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914126"/>
            <a:r>
              <a:rPr lang="en-US" sz="3199" b="1" dirty="0">
                <a:ln/>
                <a:solidFill>
                  <a:srgbClr val="FFC000"/>
                </a:solidFill>
                <a:latin typeface="Calibri" panose="020F0502020204030204"/>
              </a:rPr>
              <a:t>NEW!</a:t>
            </a:r>
          </a:p>
        </p:txBody>
      </p:sp>
      <p:sp>
        <p:nvSpPr>
          <p:cNvPr id="6" name="Rectangle 5"/>
          <p:cNvSpPr/>
          <p:nvPr/>
        </p:nvSpPr>
        <p:spPr>
          <a:xfrm>
            <a:off x="1588" y="5400028"/>
            <a:ext cx="12197015" cy="1231320"/>
          </a:xfrm>
          <a:prstGeom prst="rect">
            <a:avLst/>
          </a:prstGeom>
          <a:solidFill>
            <a:schemeClr val="bg1"/>
          </a:solidFill>
          <a:ln w="762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126"/>
            <a:endParaRPr lang="en-US" sz="1799">
              <a:solidFill>
                <a:srgbClr val="70AD47">
                  <a:lumMod val="50000"/>
                </a:srgbClr>
              </a:solidFill>
              <a:latin typeface="Calibri" panose="020F0502020204030204"/>
            </a:endParaRPr>
          </a:p>
        </p:txBody>
      </p:sp>
      <p:sp>
        <p:nvSpPr>
          <p:cNvPr id="7" name="TextBox 6"/>
          <p:cNvSpPr txBox="1"/>
          <p:nvPr/>
        </p:nvSpPr>
        <p:spPr>
          <a:xfrm>
            <a:off x="717164" y="5692607"/>
            <a:ext cx="11293340" cy="646163"/>
          </a:xfrm>
          <a:prstGeom prst="rect">
            <a:avLst/>
          </a:prstGeom>
          <a:noFill/>
        </p:spPr>
        <p:txBody>
          <a:bodyPr wrap="square" rtlCol="0">
            <a:spAutoFit/>
          </a:bodyPr>
          <a:lstStyle/>
          <a:p>
            <a:pPr marL="285664" indent="-285664" defTabSz="914126">
              <a:defRPr/>
            </a:pPr>
            <a:r>
              <a:rPr lang="en-US" sz="1799" b="1" dirty="0">
                <a:solidFill>
                  <a:srgbClr val="70AD47">
                    <a:lumMod val="50000"/>
                  </a:srgbClr>
                </a:solidFill>
                <a:latin typeface="Calibri" panose="020F0502020204030204"/>
                <a:ea typeface="Tahoma" charset="0"/>
                <a:cs typeface="Tahoma" charset="0"/>
              </a:rPr>
              <a:t>STOP AND THINK:</a:t>
            </a:r>
          </a:p>
          <a:p>
            <a:pPr marL="285664" indent="-285664" defTabSz="914126">
              <a:defRPr/>
            </a:pPr>
            <a:r>
              <a:rPr lang="en-US" sz="1799" b="1" dirty="0">
                <a:solidFill>
                  <a:srgbClr val="FF0000"/>
                </a:solidFill>
                <a:latin typeface="Calibri Light" panose="020F0302020204030204"/>
                <a:ea typeface="Tahoma" charset="0"/>
                <a:cs typeface="Tahoma" charset="0"/>
              </a:rPr>
              <a:t>	</a:t>
            </a:r>
            <a:r>
              <a:rPr lang="en-US" sz="1799" dirty="0">
                <a:solidFill>
                  <a:prstClr val="black"/>
                </a:solidFill>
                <a:latin typeface="Calibri Light" panose="020F0302020204030204"/>
                <a:ea typeface="Tahoma" charset="0"/>
                <a:cs typeface="Tahoma" charset="0"/>
              </a:rPr>
              <a:t>How do you use these tools to talk about developmental feeding?</a:t>
            </a:r>
          </a:p>
        </p:txBody>
      </p:sp>
      <p:sp>
        <p:nvSpPr>
          <p:cNvPr id="8" name="TextBox 7"/>
          <p:cNvSpPr txBox="1"/>
          <p:nvPr/>
        </p:nvSpPr>
        <p:spPr>
          <a:xfrm>
            <a:off x="9067466" y="1865134"/>
            <a:ext cx="2532598" cy="2092336"/>
          </a:xfrm>
          <a:prstGeom prst="rect">
            <a:avLst/>
          </a:prstGeom>
          <a:noFill/>
        </p:spPr>
        <p:txBody>
          <a:bodyPr wrap="square" rtlCol="0">
            <a:spAutoFit/>
          </a:bodyPr>
          <a:lstStyle/>
          <a:p>
            <a:pPr algn="ctr" defTabSz="914126">
              <a:defRPr/>
            </a:pPr>
            <a:br>
              <a:rPr lang="en-US" sz="2799" dirty="0">
                <a:solidFill>
                  <a:srgbClr val="70AD47">
                    <a:lumMod val="50000"/>
                  </a:srgbClr>
                </a:solidFill>
                <a:latin typeface="Calibri" panose="020F0502020204030204"/>
              </a:rPr>
            </a:br>
            <a:r>
              <a:rPr lang="en-US" sz="2799" dirty="0">
                <a:solidFill>
                  <a:srgbClr val="70AD47">
                    <a:lumMod val="50000"/>
                  </a:srgbClr>
                </a:solidFill>
                <a:latin typeface="Calibri" panose="020F0502020204030204"/>
              </a:rPr>
              <a:t>Go to Shopify for these resources!</a:t>
            </a:r>
          </a:p>
          <a:p>
            <a:pPr marL="742727" lvl="1" indent="-285664" algn="ctr" defTabSz="914126">
              <a:buFont typeface="Arial" charset="0"/>
              <a:buChar char="•"/>
            </a:pPr>
            <a:endParaRPr lang="en-US" sz="1799" dirty="0">
              <a:solidFill>
                <a:prstClr val="black"/>
              </a:solidFill>
              <a:latin typeface="Calibri Light" panose="020F0302020204030204"/>
              <a:ea typeface="Tahoma" charset="0"/>
              <a:cs typeface="Tahoma" charset="0"/>
            </a:endParaRPr>
          </a:p>
        </p:txBody>
      </p:sp>
      <p:sp>
        <p:nvSpPr>
          <p:cNvPr id="10" name="Rectangle 9"/>
          <p:cNvSpPr/>
          <p:nvPr/>
        </p:nvSpPr>
        <p:spPr>
          <a:xfrm>
            <a:off x="8822593" y="4040264"/>
            <a:ext cx="3221768" cy="338466"/>
          </a:xfrm>
          <a:prstGeom prst="rect">
            <a:avLst/>
          </a:prstGeom>
        </p:spPr>
        <p:txBody>
          <a:bodyPr wrap="square">
            <a:spAutoFit/>
          </a:bodyPr>
          <a:lstStyle/>
          <a:p>
            <a:pPr defTabSz="914126"/>
            <a:r>
              <a:rPr lang="en-US" sz="1600" dirty="0">
                <a:solidFill>
                  <a:prstClr val="black"/>
                </a:solidFill>
                <a:latin typeface="Calibri" panose="020F0502020204030204"/>
              </a:rPr>
              <a:t>https://oregon-wic.myshopify.com/</a:t>
            </a:r>
          </a:p>
        </p:txBody>
      </p:sp>
    </p:spTree>
    <p:extLst>
      <p:ext uri="{BB962C8B-B14F-4D97-AF65-F5344CB8AC3E}">
        <p14:creationId xmlns:p14="http://schemas.microsoft.com/office/powerpoint/2010/main" val="585992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rcRect/>
          <a:stretch/>
        </p:blipFill>
        <p:spPr>
          <a:xfrm>
            <a:off x="1529878" y="2225694"/>
            <a:ext cx="8276595" cy="4358479"/>
          </a:xfrm>
          <a:prstGeom prst="rect">
            <a:avLst/>
          </a:prstGeom>
          <a:ln w="22225">
            <a:solidFill>
              <a:schemeClr val="tx1"/>
            </a:solidFill>
          </a:ln>
        </p:spPr>
      </p:pic>
      <p:sp>
        <p:nvSpPr>
          <p:cNvPr id="10" name="Oval 9" descr="Small circle">
            <a:extLst>
              <a:ext uri="{FF2B5EF4-FFF2-40B4-BE49-F238E27FC236}">
                <a16:creationId xmlns:a16="http://schemas.microsoft.com/office/drawing/2014/main" id="{8DC2392A-135A-4CB0-B22C-337091543636}"/>
              </a:ext>
            </a:extLst>
          </p:cNvPr>
          <p:cNvSpPr/>
          <p:nvPr/>
        </p:nvSpPr>
        <p:spPr bwMode="blackWhite">
          <a:xfrm>
            <a:off x="116265" y="3784192"/>
            <a:ext cx="155567" cy="140562"/>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6" name="Title 2">
            <a:extLst>
              <a:ext uri="{FF2B5EF4-FFF2-40B4-BE49-F238E27FC236}">
                <a16:creationId xmlns:a16="http://schemas.microsoft.com/office/drawing/2014/main" id="{043C2B6E-D244-4617-8D9C-D5525B586A3E}"/>
              </a:ext>
            </a:extLst>
          </p:cNvPr>
          <p:cNvSpPr txBox="1">
            <a:spLocks/>
          </p:cNvSpPr>
          <p:nvPr/>
        </p:nvSpPr>
        <p:spPr>
          <a:xfrm>
            <a:off x="651220" y="569952"/>
            <a:ext cx="10675528" cy="64008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1200"/>
              </a:spcAft>
              <a:buClrTx/>
              <a:buSzTx/>
              <a:buFontTx/>
              <a:buNone/>
              <a:tabLst/>
              <a:defRPr/>
            </a:pPr>
            <a:r>
              <a:rPr lang="en-US" sz="3999" dirty="0">
                <a:solidFill>
                  <a:schemeClr val="tx1"/>
                </a:solidFill>
                <a:ea typeface="Tahoma" charset="0"/>
                <a:cs typeface="Tahoma" charset="0"/>
              </a:rPr>
              <a:t>Document the infant FVB education correctly</a:t>
            </a:r>
          </a:p>
        </p:txBody>
      </p:sp>
      <p:sp>
        <p:nvSpPr>
          <p:cNvPr id="7" name="TextBox 6">
            <a:extLst>
              <a:ext uri="{FF2B5EF4-FFF2-40B4-BE49-F238E27FC236}">
                <a16:creationId xmlns:a16="http://schemas.microsoft.com/office/drawing/2014/main" id="{FECFD9DA-5540-4E6F-9C67-71A40E765600}"/>
              </a:ext>
            </a:extLst>
          </p:cNvPr>
          <p:cNvSpPr txBox="1"/>
          <p:nvPr/>
        </p:nvSpPr>
        <p:spPr>
          <a:xfrm>
            <a:off x="651220" y="1210032"/>
            <a:ext cx="788548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Segoe UI"/>
                <a:ea typeface="+mn-ea"/>
                <a:cs typeface="+mn-cs"/>
                <a:hlinkClick r:id="rId3"/>
              </a:rPr>
              <a:t>Policy 769 Assigning Food Packages </a:t>
            </a:r>
            <a:endParaRPr kumimoji="0" lang="en-US" sz="2000" b="0" i="1" u="none" strike="noStrike" kern="1200" cap="none" spc="0" normalizeH="0" baseline="0" noProof="0" dirty="0">
              <a:ln>
                <a:noFill/>
              </a:ln>
              <a:solidFill>
                <a:prstClr val="black"/>
              </a:solidFill>
              <a:effectLst/>
              <a:uLnTx/>
              <a:uFillTx/>
              <a:latin typeface="Segoe UI"/>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Segoe UI"/>
                <a:ea typeface="+mn-ea"/>
                <a:cs typeface="+mn-cs"/>
              </a:rPr>
              <a:t>8.1.2 - Fruit and veggie benefit for infants 9-11 months of age</a:t>
            </a: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p:txBody>
      </p:sp>
      <p:sp>
        <p:nvSpPr>
          <p:cNvPr id="8" name="TextBox 7">
            <a:extLst>
              <a:ext uri="{FF2B5EF4-FFF2-40B4-BE49-F238E27FC236}">
                <a16:creationId xmlns:a16="http://schemas.microsoft.com/office/drawing/2014/main" id="{A7245AC0-F7E4-442F-8A3D-0316912E293E}"/>
              </a:ext>
            </a:extLst>
          </p:cNvPr>
          <p:cNvSpPr txBox="1"/>
          <p:nvPr/>
        </p:nvSpPr>
        <p:spPr>
          <a:xfrm>
            <a:off x="2851090" y="4192736"/>
            <a:ext cx="6292910" cy="2198733"/>
          </a:xfrm>
          <a:prstGeom prst="rect">
            <a:avLst/>
          </a:prstGeom>
          <a:solidFill>
            <a:srgbClr val="FF0000">
              <a:alpha val="36863"/>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868591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777" y="374285"/>
            <a:ext cx="9141619" cy="978539"/>
          </a:xfrm>
        </p:spPr>
        <p:txBody>
          <a:bodyPr>
            <a:normAutofit/>
          </a:bodyPr>
          <a:lstStyle/>
          <a:p>
            <a:pPr algn="l"/>
            <a:r>
              <a:rPr lang="en-US" sz="3999" b="1" dirty="0">
                <a:solidFill>
                  <a:schemeClr val="accent6">
                    <a:lumMod val="50000"/>
                  </a:schemeClr>
                </a:solidFill>
                <a:latin typeface="+mn-lt"/>
                <a:ea typeface="Tahoma" charset="0"/>
                <a:cs typeface="Tahoma" charset="0"/>
              </a:rPr>
              <a:t>ACTIVITY!</a:t>
            </a:r>
          </a:p>
        </p:txBody>
      </p:sp>
      <p:sp>
        <p:nvSpPr>
          <p:cNvPr id="5" name="TextBox 4"/>
          <p:cNvSpPr txBox="1"/>
          <p:nvPr/>
        </p:nvSpPr>
        <p:spPr>
          <a:xfrm>
            <a:off x="804640" y="1595074"/>
            <a:ext cx="9472805" cy="4523137"/>
          </a:xfrm>
          <a:prstGeom prst="rect">
            <a:avLst/>
          </a:prstGeom>
          <a:noFill/>
        </p:spPr>
        <p:txBody>
          <a:bodyPr wrap="square" rtlCol="0">
            <a:spAutoFit/>
          </a:bodyPr>
          <a:lstStyle/>
          <a:p>
            <a:pPr defTabSz="914126"/>
            <a:r>
              <a:rPr lang="en-US" sz="1799" dirty="0">
                <a:solidFill>
                  <a:prstClr val="black"/>
                </a:solidFill>
                <a:latin typeface="Calibri Light" panose="020F0302020204030204"/>
              </a:rPr>
              <a:t>Read the scenario, think about the questions, and then discuss</a:t>
            </a:r>
            <a:r>
              <a:rPr lang="mr-IN" sz="1799" dirty="0">
                <a:solidFill>
                  <a:prstClr val="black"/>
                </a:solidFill>
                <a:latin typeface="Calibri Light" panose="020F0302020204030204"/>
                <a:cs typeface="Mangal" panose="020B0502040204020203" pitchFamily="18" charset="0"/>
              </a:rPr>
              <a:t>…</a:t>
            </a:r>
            <a:endParaRPr lang="en-US" sz="1799" dirty="0">
              <a:solidFill>
                <a:prstClr val="black"/>
              </a:solidFill>
              <a:latin typeface="Calibri Light" panose="020F0302020204030204"/>
            </a:endParaRPr>
          </a:p>
          <a:p>
            <a:pPr defTabSz="914126"/>
            <a:endParaRPr lang="en-US" sz="1799" dirty="0">
              <a:solidFill>
                <a:prstClr val="black"/>
              </a:solidFill>
              <a:latin typeface="Calibri Light" panose="020F0302020204030204"/>
            </a:endParaRPr>
          </a:p>
          <a:p>
            <a:pPr defTabSz="914126"/>
            <a:r>
              <a:rPr lang="en-US" sz="1799" dirty="0">
                <a:solidFill>
                  <a:prstClr val="black"/>
                </a:solidFill>
                <a:latin typeface="Calibri Light" panose="020F0302020204030204"/>
              </a:rPr>
              <a:t>Joanna, a first-time mother, is at her mid-cert appointment with her 6-month-old baby, Johnny. In the clinic visit, you realize that Johnny can sit up by himself and puts his fingers and toys in his mouth. You suspect he may be ready for complementary feeding. During the appointment, you begin to tell Joanna about changes to her food package and offer the Infant FVB. </a:t>
            </a:r>
          </a:p>
          <a:p>
            <a:pPr defTabSz="914126"/>
            <a:endParaRPr lang="en-US" sz="1799" dirty="0">
              <a:solidFill>
                <a:prstClr val="black"/>
              </a:solidFill>
              <a:latin typeface="Calibri Light" panose="020F0302020204030204"/>
            </a:endParaRPr>
          </a:p>
          <a:p>
            <a:pPr defTabSz="914126"/>
            <a:endParaRPr lang="en-US" sz="1799" dirty="0">
              <a:solidFill>
                <a:prstClr val="black"/>
              </a:solidFill>
              <a:latin typeface="Calibri Light" panose="020F0302020204030204"/>
            </a:endParaRPr>
          </a:p>
          <a:p>
            <a:pPr defTabSz="914126"/>
            <a:endParaRPr lang="en-US" sz="1799" dirty="0">
              <a:solidFill>
                <a:prstClr val="black"/>
              </a:solidFill>
              <a:latin typeface="Calibri Light" panose="020F0302020204030204"/>
            </a:endParaRPr>
          </a:p>
          <a:p>
            <a:pPr defTabSz="914126"/>
            <a:r>
              <a:rPr lang="en-US" sz="1799" dirty="0">
                <a:solidFill>
                  <a:prstClr val="black"/>
                </a:solidFill>
                <a:latin typeface="Calibri Light" panose="020F0302020204030204"/>
              </a:rPr>
              <a:t>	What open-ended questions can you ask Joanna about her plans for introducing solids?</a:t>
            </a:r>
          </a:p>
          <a:p>
            <a:pPr defTabSz="914126"/>
            <a:endParaRPr lang="en-US" sz="1799" dirty="0">
              <a:solidFill>
                <a:prstClr val="black"/>
              </a:solidFill>
              <a:latin typeface="Calibri Light" panose="020F0302020204030204"/>
            </a:endParaRPr>
          </a:p>
          <a:p>
            <a:pPr defTabSz="914126"/>
            <a:r>
              <a:rPr lang="en-US" sz="1799" dirty="0">
                <a:solidFill>
                  <a:prstClr val="black"/>
                </a:solidFill>
                <a:latin typeface="Calibri Light" panose="020F0302020204030204"/>
              </a:rPr>
              <a:t>	Johnny seems to be developmentally on track to start baby foods and likely table foods. 	How would you address the introduction of table foods?</a:t>
            </a:r>
          </a:p>
          <a:p>
            <a:pPr defTabSz="914126"/>
            <a:endParaRPr lang="en-US" sz="1799" dirty="0">
              <a:solidFill>
                <a:prstClr val="black"/>
              </a:solidFill>
              <a:latin typeface="Calibri Light" panose="020F0302020204030204"/>
            </a:endParaRPr>
          </a:p>
          <a:p>
            <a:pPr defTabSz="914126"/>
            <a:r>
              <a:rPr lang="en-US" sz="1799" dirty="0">
                <a:solidFill>
                  <a:prstClr val="black"/>
                </a:solidFill>
                <a:latin typeface="Calibri Light" panose="020F0302020204030204"/>
              </a:rPr>
              <a:t>	Practice using the handouts to provide anticipatory guidance for introducing modified table 	foods using the fruit and vegetable benefit. </a:t>
            </a:r>
          </a:p>
        </p:txBody>
      </p:sp>
      <p:sp>
        <p:nvSpPr>
          <p:cNvPr id="4" name="Rectangle 3"/>
          <p:cNvSpPr/>
          <p:nvPr/>
        </p:nvSpPr>
        <p:spPr>
          <a:xfrm>
            <a:off x="1438128" y="3825447"/>
            <a:ext cx="8839316" cy="2463304"/>
          </a:xfrm>
          <a:prstGeom prst="rect">
            <a:avLst/>
          </a:prstGeom>
          <a:noFill/>
          <a:ln w="762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126"/>
            <a:endParaRPr lang="en-US" sz="1799">
              <a:solidFill>
                <a:srgbClr val="70AD47">
                  <a:lumMod val="50000"/>
                </a:srgbClr>
              </a:solidFill>
              <a:latin typeface="Calibri" panose="020F0502020204030204"/>
            </a:endParaRPr>
          </a:p>
        </p:txBody>
      </p:sp>
    </p:spTree>
    <p:extLst>
      <p:ext uri="{BB962C8B-B14F-4D97-AF65-F5344CB8AC3E}">
        <p14:creationId xmlns:p14="http://schemas.microsoft.com/office/powerpoint/2010/main" val="892362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7624" y="2"/>
            <a:ext cx="1134770"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B6B0553-6023-4D0E-83A6-C87FF4C3DE3F}"/>
              </a:ext>
            </a:extLst>
          </p:cNvPr>
          <p:cNvSpPr>
            <a:spLocks noGrp="1"/>
          </p:cNvSpPr>
          <p:nvPr>
            <p:ph idx="1"/>
          </p:nvPr>
        </p:nvSpPr>
        <p:spPr>
          <a:xfrm>
            <a:off x="839569" y="1825625"/>
            <a:ext cx="5557042" cy="4351338"/>
          </a:xfrm>
        </p:spPr>
        <p:txBody>
          <a:bodyPr>
            <a:normAutofit/>
          </a:bodyPr>
          <a:lstStyle/>
          <a:p>
            <a:pPr marL="0" indent="0">
              <a:buNone/>
            </a:pPr>
            <a:r>
              <a:rPr lang="en-US" sz="4000" dirty="0"/>
              <a:t>Thank you!</a:t>
            </a:r>
          </a:p>
          <a:p>
            <a:pPr marL="0" indent="0">
              <a:buNone/>
            </a:pPr>
            <a:r>
              <a:rPr lang="en-US" sz="4000" dirty="0"/>
              <a:t>Ask your WIC nutritionist if you have any questions.</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121" y="2624480"/>
            <a:ext cx="812216"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1373" y="1218842"/>
            <a:ext cx="2387600" cy="2386978"/>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panose="020F0502020204030204"/>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121" y="0"/>
            <a:ext cx="231464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solidFill>
                <a:prstClr val="black"/>
              </a:solidFill>
              <a:latin typeface="Calibri" panose="020F0502020204030204"/>
            </a:endParaRPr>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3172"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4271" y="4112081"/>
            <a:ext cx="1186142"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solidFill>
                <a:prstClr val="black"/>
              </a:solidFill>
              <a:latin typeface="Calibri" panose="020F0502020204030204"/>
            </a:endParaRPr>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2" y="4145123"/>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latin typeface="Calibri" panose="020F0502020204030204"/>
            </a:endParaRPr>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121" y="4962671"/>
            <a:ext cx="264266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7D66CF29-4510-460E-ACE5-7463B307C453}"/>
              </a:ext>
            </a:extLst>
          </p:cNvPr>
          <p:cNvSpPr>
            <a:spLocks noGrp="1"/>
          </p:cNvSpPr>
          <p:nvPr>
            <p:ph type="sldNum" sz="quarter" idx="12"/>
          </p:nvPr>
        </p:nvSpPr>
        <p:spPr/>
        <p:txBody>
          <a:bodyPr/>
          <a:lstStyle/>
          <a:p>
            <a:fld id="{34C99D79-8A4B-4031-B1E0-AF26F8EDF2BC}" type="slidenum">
              <a:rPr lang="en-US">
                <a:solidFill>
                  <a:prstClr val="black">
                    <a:tint val="75000"/>
                  </a:prstClr>
                </a:solidFill>
                <a:latin typeface="Calibri" panose="020F0502020204030204"/>
              </a:rPr>
              <a:pPr/>
              <a:t>13</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259230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86" y="259516"/>
            <a:ext cx="4049986" cy="1325218"/>
          </a:xfrm>
        </p:spPr>
        <p:txBody>
          <a:bodyPr>
            <a:normAutofit/>
          </a:bodyPr>
          <a:lstStyle/>
          <a:p>
            <a:r>
              <a:rPr lang="en-US" sz="4999" dirty="0"/>
              <a:t>The Infant FVB</a:t>
            </a:r>
          </a:p>
        </p:txBody>
      </p:sp>
      <p:sp>
        <p:nvSpPr>
          <p:cNvPr id="5" name="TextBox 4"/>
          <p:cNvSpPr txBox="1"/>
          <p:nvPr/>
        </p:nvSpPr>
        <p:spPr>
          <a:xfrm>
            <a:off x="200087" y="1751366"/>
            <a:ext cx="7229209" cy="3415430"/>
          </a:xfrm>
          <a:prstGeom prst="rect">
            <a:avLst/>
          </a:prstGeom>
          <a:noFill/>
        </p:spPr>
        <p:txBody>
          <a:bodyPr wrap="square" rtlCol="0">
            <a:spAutoFit/>
          </a:bodyPr>
          <a:lstStyle/>
          <a:p>
            <a:pPr marL="285664" indent="-285664" defTabSz="914126">
              <a:buFont typeface="Arial" charset="0"/>
              <a:buChar char="•"/>
              <a:defRPr/>
            </a:pPr>
            <a:r>
              <a:rPr lang="en-US" sz="1799" dirty="0">
                <a:solidFill>
                  <a:prstClr val="black"/>
                </a:solidFill>
                <a:latin typeface="Calibri Light" panose="020F0302020204030204"/>
                <a:ea typeface="Tahoma" charset="0"/>
                <a:cs typeface="Tahoma" charset="0"/>
              </a:rPr>
              <a:t>We would love to increase participation in the Infant FVB (Fruit and Veggie Benefit)!</a:t>
            </a:r>
          </a:p>
          <a:p>
            <a:pPr marL="285664" indent="-285664" defTabSz="914126">
              <a:buFont typeface="Arial" charset="0"/>
              <a:buChar char="•"/>
              <a:defRPr/>
            </a:pPr>
            <a:endParaRPr lang="en-US" sz="1799" dirty="0">
              <a:solidFill>
                <a:prstClr val="black"/>
              </a:solidFill>
              <a:latin typeface="Calibri Light" panose="020F0302020204030204"/>
              <a:ea typeface="Tahoma" charset="0"/>
              <a:cs typeface="Tahoma" charset="0"/>
            </a:endParaRPr>
          </a:p>
          <a:p>
            <a:pPr marL="285664" indent="-285664" defTabSz="914126">
              <a:buFont typeface="Arial" charset="0"/>
              <a:buChar char="•"/>
              <a:defRPr/>
            </a:pPr>
            <a:r>
              <a:rPr lang="en-US" sz="1799" dirty="0">
                <a:solidFill>
                  <a:prstClr val="black"/>
                </a:solidFill>
                <a:latin typeface="Calibri Light" panose="020F0302020204030204"/>
                <a:ea typeface="Tahoma" charset="0"/>
                <a:cs typeface="Tahoma" charset="0"/>
              </a:rPr>
              <a:t>After reviewing these slides, you will be able to:</a:t>
            </a:r>
          </a:p>
          <a:p>
            <a:pPr marL="285664" indent="-285664" defTabSz="914126">
              <a:buFont typeface="Arial" charset="0"/>
              <a:buChar char="•"/>
              <a:defRPr/>
            </a:pPr>
            <a:endParaRPr lang="en-US" sz="1799" dirty="0">
              <a:solidFill>
                <a:prstClr val="black"/>
              </a:solidFill>
              <a:latin typeface="Calibri Light" panose="020F0302020204030204"/>
              <a:ea typeface="Tahoma" charset="0"/>
              <a:cs typeface="Tahoma" charset="0"/>
            </a:endParaRPr>
          </a:p>
          <a:p>
            <a:pPr marL="799860" lvl="1" indent="-342797" defTabSz="914126">
              <a:buFontTx/>
              <a:buAutoNum type="arabicPeriod"/>
            </a:pPr>
            <a:r>
              <a:rPr lang="en-US" sz="1799" dirty="0">
                <a:solidFill>
                  <a:srgbClr val="000000"/>
                </a:solidFill>
                <a:latin typeface="Calibri Light" panose="020F0302020204030204"/>
              </a:rPr>
              <a:t>Describe how the FVB for infants connects to developmental feeding.</a:t>
            </a:r>
          </a:p>
          <a:p>
            <a:pPr marL="799860" lvl="1" indent="-342797" defTabSz="914126">
              <a:buFontTx/>
              <a:buAutoNum type="arabicPeriod"/>
            </a:pPr>
            <a:endParaRPr lang="en-US" sz="1799" dirty="0">
              <a:solidFill>
                <a:srgbClr val="000000"/>
              </a:solidFill>
              <a:latin typeface="Calibri Light" panose="020F0302020204030204"/>
            </a:endParaRPr>
          </a:p>
          <a:p>
            <a:pPr marL="799860" lvl="1" indent="-342797" defTabSz="914126">
              <a:buFontTx/>
              <a:buAutoNum type="arabicPeriod"/>
            </a:pPr>
            <a:r>
              <a:rPr lang="en-US" sz="1799" dirty="0">
                <a:solidFill>
                  <a:srgbClr val="000000"/>
                </a:solidFill>
                <a:latin typeface="Calibri Light" panose="020F0302020204030204"/>
              </a:rPr>
              <a:t>List the benefits of FVB for introducing table foods and the   downsides to only feeding infants baby food during their first year.</a:t>
            </a:r>
          </a:p>
          <a:p>
            <a:pPr marL="742727" lvl="1" indent="-285664" defTabSz="914126">
              <a:buFont typeface="Arial" charset="0"/>
              <a:buChar char="•"/>
            </a:pPr>
            <a:endParaRPr lang="en-US" sz="1799" dirty="0">
              <a:solidFill>
                <a:prstClr val="black"/>
              </a:solidFill>
              <a:latin typeface="Calibri Light" panose="020F0302020204030204"/>
              <a:ea typeface="Tahoma" charset="0"/>
              <a:cs typeface="Tahoma" charset="0"/>
            </a:endParaRPr>
          </a:p>
          <a:p>
            <a:pPr marL="285664" indent="-285664" defTabSz="914126">
              <a:buFont typeface="Arial" charset="0"/>
              <a:buChar char="•"/>
              <a:defRPr/>
            </a:pPr>
            <a:endParaRPr lang="en-US" sz="1799" dirty="0">
              <a:solidFill>
                <a:prstClr val="black"/>
              </a:solidFill>
              <a:latin typeface="Calibri Light" panose="020F0302020204030204"/>
              <a:ea typeface="Tahoma" charset="0"/>
              <a:cs typeface="Tahoma"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7794" y="893"/>
            <a:ext cx="4570809" cy="6856214"/>
          </a:xfrm>
          <a:prstGeom prst="rect">
            <a:avLst/>
          </a:prstGeom>
        </p:spPr>
      </p:pic>
      <p:sp>
        <p:nvSpPr>
          <p:cNvPr id="4" name="Rectangle 3"/>
          <p:cNvSpPr/>
          <p:nvPr/>
        </p:nvSpPr>
        <p:spPr>
          <a:xfrm>
            <a:off x="1588" y="5333430"/>
            <a:ext cx="12197015" cy="1231320"/>
          </a:xfrm>
          <a:prstGeom prst="rect">
            <a:avLst/>
          </a:prstGeom>
          <a:solidFill>
            <a:schemeClr val="bg1"/>
          </a:solidFill>
          <a:ln w="762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126"/>
            <a:endParaRPr lang="en-US" sz="1799">
              <a:solidFill>
                <a:srgbClr val="70AD47">
                  <a:lumMod val="50000"/>
                </a:srgbClr>
              </a:solidFill>
              <a:latin typeface="Calibri" panose="020F0502020204030204"/>
            </a:endParaRPr>
          </a:p>
        </p:txBody>
      </p:sp>
      <p:sp>
        <p:nvSpPr>
          <p:cNvPr id="6" name="TextBox 5"/>
          <p:cNvSpPr txBox="1"/>
          <p:nvPr/>
        </p:nvSpPr>
        <p:spPr>
          <a:xfrm>
            <a:off x="839569" y="5445366"/>
            <a:ext cx="11293340" cy="923090"/>
          </a:xfrm>
          <a:prstGeom prst="rect">
            <a:avLst/>
          </a:prstGeom>
          <a:noFill/>
        </p:spPr>
        <p:txBody>
          <a:bodyPr wrap="square" rtlCol="0">
            <a:spAutoFit/>
          </a:bodyPr>
          <a:lstStyle/>
          <a:p>
            <a:pPr marL="285664" indent="-285664" defTabSz="914126">
              <a:defRPr/>
            </a:pPr>
            <a:r>
              <a:rPr lang="en-US" sz="1799" b="1" dirty="0">
                <a:solidFill>
                  <a:srgbClr val="70AD47">
                    <a:lumMod val="50000"/>
                  </a:srgbClr>
                </a:solidFill>
                <a:latin typeface="Calibri" panose="020F0502020204030204"/>
                <a:ea typeface="Tahoma" charset="0"/>
                <a:cs typeface="Tahoma" charset="0"/>
              </a:rPr>
              <a:t>STOP AND THINK:</a:t>
            </a:r>
          </a:p>
          <a:p>
            <a:pPr marL="285664" indent="-285664" defTabSz="914126">
              <a:defRPr/>
            </a:pPr>
            <a:r>
              <a:rPr lang="en-US" sz="1799" b="1" dirty="0">
                <a:solidFill>
                  <a:srgbClr val="FF0000"/>
                </a:solidFill>
                <a:latin typeface="Calibri Light" panose="020F0302020204030204"/>
                <a:ea typeface="Tahoma" charset="0"/>
                <a:cs typeface="Tahoma" charset="0"/>
              </a:rPr>
              <a:t>	</a:t>
            </a:r>
            <a:r>
              <a:rPr lang="en-US" sz="1799" dirty="0">
                <a:solidFill>
                  <a:prstClr val="black"/>
                </a:solidFill>
                <a:latin typeface="Calibri Light" panose="020F0302020204030204"/>
                <a:ea typeface="Tahoma" charset="0"/>
                <a:cs typeface="Tahoma" charset="0"/>
              </a:rPr>
              <a:t>How do you talk with mothers about the FVB? What are some barriers that stop mothers from accepting this benefit? What keeps you from discussing this benefit with mothers?</a:t>
            </a:r>
          </a:p>
        </p:txBody>
      </p:sp>
    </p:spTree>
    <p:extLst>
      <p:ext uri="{BB962C8B-B14F-4D97-AF65-F5344CB8AC3E}">
        <p14:creationId xmlns:p14="http://schemas.microsoft.com/office/powerpoint/2010/main" val="161434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213" y="276189"/>
            <a:ext cx="9141619" cy="978539"/>
          </a:xfrm>
        </p:spPr>
        <p:txBody>
          <a:bodyPr>
            <a:normAutofit/>
          </a:bodyPr>
          <a:lstStyle/>
          <a:p>
            <a:pPr algn="l"/>
            <a:r>
              <a:rPr lang="en-US" sz="4999" dirty="0">
                <a:ea typeface="Tahoma" charset="0"/>
                <a:cs typeface="Tahoma" charset="0"/>
              </a:rPr>
              <a:t>Infant FVB Reminders</a:t>
            </a:r>
          </a:p>
        </p:txBody>
      </p:sp>
      <p:sp>
        <p:nvSpPr>
          <p:cNvPr id="4" name="TextBox 3"/>
          <p:cNvSpPr txBox="1"/>
          <p:nvPr/>
        </p:nvSpPr>
        <p:spPr>
          <a:xfrm>
            <a:off x="520652" y="1352824"/>
            <a:ext cx="6669169" cy="3692357"/>
          </a:xfrm>
          <a:prstGeom prst="rect">
            <a:avLst/>
          </a:prstGeom>
          <a:noFill/>
        </p:spPr>
        <p:txBody>
          <a:bodyPr wrap="square" rtlCol="0">
            <a:spAutoFit/>
          </a:bodyPr>
          <a:lstStyle/>
          <a:p>
            <a:pPr marL="285664" indent="-285664" defTabSz="914126">
              <a:defRPr/>
            </a:pPr>
            <a:endParaRPr lang="en-US" sz="1799" dirty="0">
              <a:solidFill>
                <a:prstClr val="black"/>
              </a:solidFill>
              <a:latin typeface="Calibri Light" panose="020F0302020204030204"/>
              <a:ea typeface="Tahoma" charset="0"/>
              <a:cs typeface="Tahoma" charset="0"/>
            </a:endParaRPr>
          </a:p>
          <a:p>
            <a:pPr marL="742727" lvl="1" indent="-285664" defTabSz="914126">
              <a:buFont typeface="Arial" charset="0"/>
              <a:buChar char="•"/>
            </a:pPr>
            <a:r>
              <a:rPr lang="en-US" sz="1799" dirty="0">
                <a:solidFill>
                  <a:prstClr val="black"/>
                </a:solidFill>
                <a:latin typeface="Calibri Light" panose="020F0302020204030204"/>
                <a:ea typeface="Tahoma" charset="0"/>
                <a:cs typeface="Tahoma" charset="0"/>
              </a:rPr>
              <a:t>The Infant FVB (Fruit and Vegetable Benefit) provides additional money for purchasing fruits and vegetables instead of jarred baby food.  </a:t>
            </a:r>
          </a:p>
          <a:p>
            <a:pPr marL="742727" lvl="1" indent="-285664" defTabSz="914126">
              <a:buFont typeface="Arial" charset="0"/>
              <a:buChar char="•"/>
            </a:pPr>
            <a:endParaRPr lang="en-US" sz="1799" dirty="0">
              <a:solidFill>
                <a:prstClr val="black"/>
              </a:solidFill>
              <a:latin typeface="Calibri Light" panose="020F0302020204030204"/>
              <a:ea typeface="Tahoma" charset="0"/>
              <a:cs typeface="Tahoma" charset="0"/>
            </a:endParaRPr>
          </a:p>
          <a:p>
            <a:pPr marL="742727" lvl="1" indent="-285664" defTabSz="914126">
              <a:buFont typeface="Arial" charset="0"/>
              <a:buChar char="•"/>
            </a:pPr>
            <a:r>
              <a:rPr lang="en-US" sz="1799" dirty="0">
                <a:solidFill>
                  <a:prstClr val="black"/>
                </a:solidFill>
                <a:latin typeface="Calibri Light" panose="020F0302020204030204"/>
                <a:ea typeface="Tahoma" charset="0"/>
                <a:cs typeface="Tahoma" charset="0"/>
              </a:rPr>
              <a:t>Participants can use the Infant FVB when a baby is 9-11 months old. </a:t>
            </a:r>
          </a:p>
          <a:p>
            <a:pPr marL="742727" lvl="1" indent="-285664" defTabSz="914126">
              <a:buFont typeface="Arial" charset="0"/>
              <a:buChar char="•"/>
            </a:pPr>
            <a:endParaRPr lang="en-US" sz="1799" dirty="0">
              <a:solidFill>
                <a:prstClr val="black"/>
              </a:solidFill>
              <a:latin typeface="Calibri Light" panose="020F0302020204030204"/>
              <a:ea typeface="Tahoma" charset="0"/>
              <a:cs typeface="Tahoma" charset="0"/>
            </a:endParaRPr>
          </a:p>
          <a:p>
            <a:pPr marL="742727" lvl="1" indent="-285664" defTabSz="914126">
              <a:buFont typeface="Arial" charset="0"/>
              <a:buChar char="•"/>
            </a:pPr>
            <a:r>
              <a:rPr lang="en-US" sz="1799" dirty="0">
                <a:solidFill>
                  <a:prstClr val="black"/>
                </a:solidFill>
                <a:latin typeface="Calibri Light" panose="020F0302020204030204"/>
                <a:ea typeface="Tahoma" charset="0"/>
                <a:cs typeface="Tahoma" charset="0"/>
              </a:rPr>
              <a:t>In order to provide this benefit, the caregiver must receive </a:t>
            </a:r>
            <a:r>
              <a:rPr lang="en-US" sz="1799" dirty="0">
                <a:solidFill>
                  <a:prstClr val="black"/>
                </a:solidFill>
                <a:latin typeface="Calibri Light" panose="020F0302020204030204"/>
              </a:rPr>
              <a:t>education on safe food preparation, storage, techniques, and progression of feeding.</a:t>
            </a:r>
            <a:br>
              <a:rPr lang="en-US" sz="1799" dirty="0">
                <a:solidFill>
                  <a:prstClr val="black"/>
                </a:solidFill>
                <a:latin typeface="Calibri Light" panose="020F0302020204030204"/>
              </a:rPr>
            </a:br>
            <a:endParaRPr lang="en-US" sz="1799" dirty="0">
              <a:solidFill>
                <a:prstClr val="black"/>
              </a:solidFill>
              <a:latin typeface="Calibri Light" panose="020F0302020204030204"/>
            </a:endParaRPr>
          </a:p>
          <a:p>
            <a:pPr marL="742727" lvl="1" indent="-285664" defTabSz="914126">
              <a:buFont typeface="Arial" charset="0"/>
              <a:buChar char="•"/>
            </a:pPr>
            <a:endParaRPr lang="en-US" sz="1799" dirty="0">
              <a:solidFill>
                <a:prstClr val="black"/>
              </a:solidFill>
              <a:latin typeface="Calibri Light" panose="020F0302020204030204"/>
              <a:ea typeface="Tahoma" charset="0"/>
              <a:cs typeface="Tahoma"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8"/>
          <a:stretch/>
        </p:blipFill>
        <p:spPr>
          <a:xfrm>
            <a:off x="7708885" y="893"/>
            <a:ext cx="4481529" cy="6856214"/>
          </a:xfrm>
          <a:prstGeom prst="rect">
            <a:avLst/>
          </a:prstGeom>
        </p:spPr>
      </p:pic>
      <p:sp>
        <p:nvSpPr>
          <p:cNvPr id="6" name="Rectangle 5"/>
          <p:cNvSpPr/>
          <p:nvPr/>
        </p:nvSpPr>
        <p:spPr>
          <a:xfrm>
            <a:off x="-6602" y="5143276"/>
            <a:ext cx="12197015" cy="1231320"/>
          </a:xfrm>
          <a:prstGeom prst="rect">
            <a:avLst/>
          </a:prstGeom>
          <a:solidFill>
            <a:schemeClr val="bg1"/>
          </a:solidFill>
          <a:ln w="762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126"/>
            <a:endParaRPr lang="en-US" sz="1799">
              <a:solidFill>
                <a:srgbClr val="70AD47">
                  <a:lumMod val="50000"/>
                </a:srgbClr>
              </a:solidFill>
              <a:latin typeface="Calibri" panose="020F0502020204030204"/>
            </a:endParaRPr>
          </a:p>
        </p:txBody>
      </p:sp>
      <p:sp>
        <p:nvSpPr>
          <p:cNvPr id="7" name="TextBox 6"/>
          <p:cNvSpPr txBox="1"/>
          <p:nvPr/>
        </p:nvSpPr>
        <p:spPr>
          <a:xfrm>
            <a:off x="708974" y="5297390"/>
            <a:ext cx="11293340" cy="923090"/>
          </a:xfrm>
          <a:prstGeom prst="rect">
            <a:avLst/>
          </a:prstGeom>
          <a:noFill/>
        </p:spPr>
        <p:txBody>
          <a:bodyPr wrap="square" rtlCol="0">
            <a:spAutoFit/>
          </a:bodyPr>
          <a:lstStyle/>
          <a:p>
            <a:pPr marL="285664" indent="-285664" defTabSz="914126">
              <a:defRPr/>
            </a:pPr>
            <a:r>
              <a:rPr lang="en-US" sz="1799" b="1" dirty="0">
                <a:solidFill>
                  <a:srgbClr val="70AD47">
                    <a:lumMod val="50000"/>
                  </a:srgbClr>
                </a:solidFill>
                <a:latin typeface="Calibri" panose="020F0502020204030204"/>
                <a:ea typeface="Tahoma" charset="0"/>
                <a:cs typeface="Tahoma" charset="0"/>
              </a:rPr>
              <a:t>STOP AND THINK:</a:t>
            </a:r>
          </a:p>
          <a:p>
            <a:pPr marL="285664" indent="-285664" defTabSz="914126">
              <a:defRPr/>
            </a:pPr>
            <a:r>
              <a:rPr lang="en-US" sz="1799" b="1" dirty="0">
                <a:solidFill>
                  <a:srgbClr val="FF0000"/>
                </a:solidFill>
                <a:latin typeface="Calibri Light" panose="020F0302020204030204"/>
                <a:ea typeface="Tahoma" charset="0"/>
                <a:cs typeface="Tahoma" charset="0"/>
              </a:rPr>
              <a:t>	</a:t>
            </a:r>
            <a:r>
              <a:rPr lang="en-US" sz="1799" dirty="0">
                <a:solidFill>
                  <a:prstClr val="black"/>
                </a:solidFill>
                <a:latin typeface="Calibri Light" panose="020F0302020204030204"/>
                <a:ea typeface="Tahoma" charset="0"/>
                <a:cs typeface="Tahoma" charset="0"/>
              </a:rPr>
              <a:t>Since we need to provide them with this education, think about your favorite tips to give to caregivers about safe food preparation and progression of feeding. </a:t>
            </a:r>
          </a:p>
        </p:txBody>
      </p:sp>
    </p:spTree>
    <p:extLst>
      <p:ext uri="{BB962C8B-B14F-4D97-AF65-F5344CB8AC3E}">
        <p14:creationId xmlns:p14="http://schemas.microsoft.com/office/powerpoint/2010/main" val="558197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870" y="243427"/>
            <a:ext cx="5661725" cy="1519837"/>
          </a:xfrm>
        </p:spPr>
        <p:txBody>
          <a:bodyPr>
            <a:normAutofit fontScale="90000"/>
          </a:bodyPr>
          <a:lstStyle/>
          <a:p>
            <a:pPr algn="l"/>
            <a:r>
              <a:rPr lang="en-US" sz="5398" dirty="0">
                <a:ea typeface="Tahoma" charset="0"/>
                <a:cs typeface="Tahoma" charset="0"/>
              </a:rPr>
              <a:t>The Purpose of the Infant FVB</a:t>
            </a:r>
          </a:p>
        </p:txBody>
      </p:sp>
      <p:sp>
        <p:nvSpPr>
          <p:cNvPr id="4" name="TextBox 3"/>
          <p:cNvSpPr txBox="1"/>
          <p:nvPr/>
        </p:nvSpPr>
        <p:spPr>
          <a:xfrm>
            <a:off x="608402" y="2363946"/>
            <a:ext cx="6669169" cy="3415430"/>
          </a:xfrm>
          <a:prstGeom prst="rect">
            <a:avLst/>
          </a:prstGeom>
          <a:noFill/>
        </p:spPr>
        <p:txBody>
          <a:bodyPr wrap="square" rtlCol="0">
            <a:spAutoFit/>
          </a:bodyPr>
          <a:lstStyle/>
          <a:p>
            <a:pPr marL="285664" indent="-285664" defTabSz="914126">
              <a:buFont typeface="Arial" charset="0"/>
              <a:buChar char="•"/>
              <a:defRPr/>
            </a:pPr>
            <a:r>
              <a:rPr lang="en-US" sz="1799" dirty="0">
                <a:solidFill>
                  <a:prstClr val="black"/>
                </a:solidFill>
                <a:latin typeface="Calibri Light" panose="020F0302020204030204"/>
              </a:rPr>
              <a:t>By giving fresh fruits and vegetables to parents, they can transition their baby from pureed baby foods to new textures and modified table foods. </a:t>
            </a:r>
          </a:p>
          <a:p>
            <a:pPr marL="285664" indent="-285664" defTabSz="914126">
              <a:buFont typeface="Arial" charset="0"/>
              <a:buChar char="•"/>
              <a:defRPr/>
            </a:pPr>
            <a:endParaRPr lang="en-US" sz="1799" dirty="0">
              <a:solidFill>
                <a:prstClr val="black"/>
              </a:solidFill>
              <a:latin typeface="Calibri Light" panose="020F0302020204030204"/>
            </a:endParaRPr>
          </a:p>
          <a:p>
            <a:pPr marL="285664" indent="-285664" defTabSz="914126">
              <a:buFont typeface="Arial" charset="0"/>
              <a:buChar char="•"/>
              <a:defRPr/>
            </a:pPr>
            <a:r>
              <a:rPr lang="en-US" sz="1799" dirty="0">
                <a:solidFill>
                  <a:prstClr val="black"/>
                </a:solidFill>
                <a:latin typeface="Calibri Light" panose="020F0302020204030204"/>
              </a:rPr>
              <a:t>With the Infant FVB, the baby’s food will more closely match what the family is eating.</a:t>
            </a:r>
          </a:p>
          <a:p>
            <a:pPr marL="285664" indent="-285664" defTabSz="914126">
              <a:buFont typeface="Arial" charset="0"/>
              <a:buChar char="•"/>
              <a:defRPr/>
            </a:pPr>
            <a:endParaRPr lang="en-US" sz="1799" dirty="0">
              <a:solidFill>
                <a:prstClr val="black"/>
              </a:solidFill>
              <a:latin typeface="Calibri Light" panose="020F0302020204030204"/>
            </a:endParaRPr>
          </a:p>
          <a:p>
            <a:pPr marL="285664" indent="-285664" defTabSz="914126">
              <a:buFont typeface="Arial" charset="0"/>
              <a:buChar char="•"/>
              <a:defRPr/>
            </a:pPr>
            <a:r>
              <a:rPr lang="en-US" sz="1799" dirty="0">
                <a:solidFill>
                  <a:prstClr val="black"/>
                </a:solidFill>
                <a:latin typeface="Calibri Light" panose="020F0302020204030204"/>
              </a:rPr>
              <a:t>When a baby eats table foods with their family, the baby continues to develop their feeding skills. Most infants are ready to explore modified table foods by 6-10 months.</a:t>
            </a:r>
            <a:br>
              <a:rPr lang="en-US" sz="1799" dirty="0">
                <a:solidFill>
                  <a:prstClr val="black"/>
                </a:solidFill>
                <a:latin typeface="Calibri Light" panose="020F0302020204030204"/>
              </a:rPr>
            </a:br>
            <a:endParaRPr lang="en-US" sz="1799" dirty="0">
              <a:solidFill>
                <a:prstClr val="black"/>
              </a:solidFill>
              <a:latin typeface="Calibri Light" panose="020F0302020204030204"/>
            </a:endParaRPr>
          </a:p>
          <a:p>
            <a:pPr marL="742727" lvl="1" indent="-285664" defTabSz="914126">
              <a:buFont typeface="Arial" charset="0"/>
              <a:buChar char="•"/>
            </a:pPr>
            <a:endParaRPr lang="en-US" sz="1799" dirty="0">
              <a:solidFill>
                <a:prstClr val="black"/>
              </a:solidFill>
              <a:latin typeface="Calibri Light" panose="020F0302020204030204"/>
              <a:ea typeface="Tahoma" charset="0"/>
              <a:cs typeface="Tahoma"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604" y="893"/>
            <a:ext cx="4570809" cy="6856214"/>
          </a:xfrm>
          <a:prstGeom prst="rect">
            <a:avLst/>
          </a:prstGeom>
        </p:spPr>
      </p:pic>
    </p:spTree>
    <p:extLst>
      <p:ext uri="{BB962C8B-B14F-4D97-AF65-F5344CB8AC3E}">
        <p14:creationId xmlns:p14="http://schemas.microsoft.com/office/powerpoint/2010/main" val="42543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688243" y="1154166"/>
            <a:ext cx="3199567" cy="4460001"/>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26">
              <a:spcAft>
                <a:spcPts val="600"/>
              </a:spcAft>
            </a:pPr>
            <a:r>
              <a:rPr lang="en-US" sz="4399" dirty="0">
                <a:solidFill>
                  <a:srgbClr val="FFFFFF"/>
                </a:solidFill>
                <a:latin typeface="Calibri Light" panose="020F0302020204030204"/>
              </a:rPr>
              <a:t>Benefits of the Timely Introduction of Table Foods</a:t>
            </a:r>
          </a:p>
        </p:txBody>
      </p:sp>
      <p:sp>
        <p:nvSpPr>
          <p:cNvPr id="2" name="Rectangle 1"/>
          <p:cNvSpPr/>
          <p:nvPr/>
        </p:nvSpPr>
        <p:spPr>
          <a:xfrm>
            <a:off x="393556" y="1745354"/>
            <a:ext cx="6988509" cy="4430892"/>
          </a:xfrm>
          <a:prstGeom prst="rect">
            <a:avLst/>
          </a:prstGeom>
        </p:spPr>
        <p:txBody>
          <a:bodyPr vert="horz" lIns="91416" tIns="45708" rIns="91416" bIns="45708" rtlCol="0" anchor="ctr">
            <a:normAutofit/>
          </a:bodyPr>
          <a:lstStyle/>
          <a:p>
            <a:pPr defTabSz="914126"/>
            <a:r>
              <a:rPr lang="en-US" sz="1799" dirty="0">
                <a:solidFill>
                  <a:prstClr val="black"/>
                </a:solidFill>
                <a:latin typeface="Calibri" panose="020F0502020204030204"/>
              </a:rPr>
              <a:t>HUNGER CUES:	</a:t>
            </a:r>
          </a:p>
          <a:p>
            <a:pPr marL="457063" lvl="1" defTabSz="914126"/>
            <a:r>
              <a:rPr lang="en-US" sz="1799" dirty="0">
                <a:solidFill>
                  <a:prstClr val="black"/>
                </a:solidFill>
                <a:latin typeface="Calibri" panose="020F0502020204030204"/>
              </a:rPr>
              <a:t>Baby honors hunger regulation and stops eating when full.</a:t>
            </a:r>
          </a:p>
          <a:p>
            <a:pPr defTabSz="914126"/>
            <a:endParaRPr lang="en-US" sz="1799" dirty="0">
              <a:solidFill>
                <a:prstClr val="black"/>
              </a:solidFill>
              <a:latin typeface="Calibri" panose="020F0502020204030204"/>
            </a:endParaRPr>
          </a:p>
          <a:p>
            <a:pPr defTabSz="914126"/>
            <a:r>
              <a:rPr lang="en-US" sz="1799" dirty="0">
                <a:solidFill>
                  <a:prstClr val="black"/>
                </a:solidFill>
                <a:latin typeface="Calibri" panose="020F0502020204030204"/>
              </a:rPr>
              <a:t>EMPOWERMENT: </a:t>
            </a:r>
          </a:p>
          <a:p>
            <a:pPr marL="457063" lvl="1" defTabSz="914126"/>
            <a:r>
              <a:rPr lang="en-US" sz="1799" dirty="0">
                <a:solidFill>
                  <a:prstClr val="black"/>
                </a:solidFill>
                <a:latin typeface="Calibri" panose="020F0502020204030204"/>
              </a:rPr>
              <a:t>Providing table foods empowers the family to choose fresh foods and ingredients for their baby.</a:t>
            </a:r>
          </a:p>
          <a:p>
            <a:pPr marL="457063" lvl="1" defTabSz="914126"/>
            <a:endParaRPr lang="en-US" sz="1799" dirty="0">
              <a:solidFill>
                <a:prstClr val="black"/>
              </a:solidFill>
              <a:latin typeface="Calibri" panose="020F0502020204030204"/>
            </a:endParaRPr>
          </a:p>
          <a:p>
            <a:pPr defTabSz="914126"/>
            <a:r>
              <a:rPr lang="en-US" sz="1799" dirty="0">
                <a:solidFill>
                  <a:prstClr val="black"/>
                </a:solidFill>
                <a:latin typeface="Calibri" panose="020F0502020204030204"/>
              </a:rPr>
              <a:t> CONVENIENCE: </a:t>
            </a:r>
          </a:p>
          <a:p>
            <a:pPr marL="457063" lvl="1" defTabSz="914126"/>
            <a:r>
              <a:rPr lang="en-US" sz="1799" dirty="0">
                <a:solidFill>
                  <a:prstClr val="black"/>
                </a:solidFill>
                <a:latin typeface="Calibri" panose="020F0502020204030204"/>
              </a:rPr>
              <a:t>The family can give their baby the food that they eat, just modified for the baby (mashed, ground, chopped, etc.). </a:t>
            </a:r>
          </a:p>
          <a:p>
            <a:pPr defTabSz="914126"/>
            <a:endParaRPr lang="en-US" sz="1799" dirty="0">
              <a:solidFill>
                <a:prstClr val="black"/>
              </a:solidFill>
              <a:latin typeface="Calibri" panose="020F0502020204030204"/>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604" y="893"/>
            <a:ext cx="4570809" cy="6856214"/>
          </a:xfrm>
          <a:prstGeom prst="rect">
            <a:avLst/>
          </a:prstGeom>
        </p:spPr>
      </p:pic>
      <p:sp>
        <p:nvSpPr>
          <p:cNvPr id="8" name="Title 1"/>
          <p:cNvSpPr txBox="1">
            <a:spLocks/>
          </p:cNvSpPr>
          <p:nvPr/>
        </p:nvSpPr>
        <p:spPr>
          <a:xfrm>
            <a:off x="224802" y="383855"/>
            <a:ext cx="7434079" cy="978539"/>
          </a:xfrm>
          <a:prstGeom prst="rect">
            <a:avLst/>
          </a:prstGeom>
        </p:spPr>
        <p:txBody>
          <a:bodyPr vert="horz" lIns="91416" tIns="45708" rIns="91416" bIns="45708"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26"/>
            <a:r>
              <a:rPr lang="en-US" sz="3999" dirty="0">
                <a:solidFill>
                  <a:prstClr val="black"/>
                </a:solidFill>
                <a:latin typeface="Calibri Light" panose="020F0302020204030204"/>
                <a:ea typeface="Tahoma" charset="0"/>
                <a:cs typeface="Tahoma" charset="0"/>
              </a:rPr>
              <a:t>Benefits </a:t>
            </a:r>
            <a:r>
              <a:rPr lang="en-US" sz="3999">
                <a:solidFill>
                  <a:prstClr val="black"/>
                </a:solidFill>
                <a:latin typeface="Calibri Light" panose="020F0302020204030204"/>
                <a:ea typeface="Tahoma" charset="0"/>
                <a:cs typeface="Tahoma" charset="0"/>
              </a:rPr>
              <a:t>of the Timely </a:t>
            </a:r>
            <a:r>
              <a:rPr lang="en-US" sz="3999" dirty="0">
                <a:solidFill>
                  <a:prstClr val="black"/>
                </a:solidFill>
                <a:latin typeface="Calibri Light" panose="020F0302020204030204"/>
                <a:ea typeface="Tahoma" charset="0"/>
                <a:cs typeface="Tahoma" charset="0"/>
              </a:rPr>
              <a:t>Introduction of Table Foods</a:t>
            </a:r>
          </a:p>
        </p:txBody>
      </p:sp>
    </p:spTree>
    <p:extLst>
      <p:ext uri="{BB962C8B-B14F-4D97-AF65-F5344CB8AC3E}">
        <p14:creationId xmlns:p14="http://schemas.microsoft.com/office/powerpoint/2010/main" val="1878662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688243" y="1154166"/>
            <a:ext cx="3199567" cy="4460001"/>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26">
              <a:spcAft>
                <a:spcPts val="600"/>
              </a:spcAft>
            </a:pPr>
            <a:r>
              <a:rPr lang="en-US" sz="4399" dirty="0">
                <a:solidFill>
                  <a:srgbClr val="FFFFFF"/>
                </a:solidFill>
                <a:latin typeface="Calibri Light" panose="020F0302020204030204"/>
              </a:rPr>
              <a:t>Benefits of the Timely Introduction of Table Foods</a:t>
            </a:r>
          </a:p>
        </p:txBody>
      </p:sp>
      <p:sp>
        <p:nvSpPr>
          <p:cNvPr id="2" name="Rectangle 1"/>
          <p:cNvSpPr/>
          <p:nvPr/>
        </p:nvSpPr>
        <p:spPr>
          <a:xfrm>
            <a:off x="451238" y="1445715"/>
            <a:ext cx="6602280" cy="4149060"/>
          </a:xfrm>
          <a:prstGeom prst="rect">
            <a:avLst/>
          </a:prstGeom>
        </p:spPr>
        <p:txBody>
          <a:bodyPr vert="horz" lIns="91416" tIns="45708" rIns="91416" bIns="45708" rtlCol="0" anchor="ctr">
            <a:normAutofit/>
          </a:bodyPr>
          <a:lstStyle/>
          <a:p>
            <a:pPr defTabSz="914126"/>
            <a:r>
              <a:rPr lang="en-US" sz="1799" dirty="0">
                <a:solidFill>
                  <a:prstClr val="black"/>
                </a:solidFill>
                <a:latin typeface="Calibri" panose="020F0502020204030204"/>
              </a:rPr>
              <a:t>MOTOR DEVELOPMENT:</a:t>
            </a:r>
          </a:p>
          <a:p>
            <a:pPr marL="457063" lvl="1" defTabSz="914126"/>
            <a:r>
              <a:rPr lang="en-US" sz="1799" dirty="0">
                <a:solidFill>
                  <a:prstClr val="black"/>
                </a:solidFill>
                <a:latin typeface="Calibri" panose="020F0502020204030204"/>
              </a:rPr>
              <a:t>It allows babies to explore foods and learn how to feed themselves. The baby practices important motor skills, such as picking up foods with their thumb and forefinger. </a:t>
            </a:r>
          </a:p>
          <a:p>
            <a:pPr defTabSz="914126"/>
            <a:endParaRPr lang="en-US" sz="1799" dirty="0">
              <a:solidFill>
                <a:prstClr val="black"/>
              </a:solidFill>
              <a:latin typeface="Calibri" panose="020F0502020204030204"/>
            </a:endParaRPr>
          </a:p>
          <a:p>
            <a:pPr defTabSz="914126"/>
            <a:r>
              <a:rPr lang="en-US" sz="1799" dirty="0">
                <a:solidFill>
                  <a:prstClr val="black"/>
                </a:solidFill>
                <a:latin typeface="Calibri" panose="020F0502020204030204"/>
              </a:rPr>
              <a:t>SOCIAL DEVELOPMENT: </a:t>
            </a:r>
          </a:p>
          <a:p>
            <a:pPr marL="457063" lvl="1" defTabSz="914126"/>
            <a:r>
              <a:rPr lang="en-US" sz="1799" dirty="0">
                <a:solidFill>
                  <a:prstClr val="black"/>
                </a:solidFill>
                <a:latin typeface="Calibri" panose="020F0502020204030204"/>
              </a:rPr>
              <a:t>Baby has social interaction with the family during meals.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8829" y="893"/>
            <a:ext cx="4561584" cy="6856214"/>
          </a:xfrm>
          <a:prstGeom prst="rect">
            <a:avLst/>
          </a:prstGeom>
        </p:spPr>
      </p:pic>
      <p:sp>
        <p:nvSpPr>
          <p:cNvPr id="10" name="Title 1"/>
          <p:cNvSpPr txBox="1">
            <a:spLocks/>
          </p:cNvSpPr>
          <p:nvPr/>
        </p:nvSpPr>
        <p:spPr>
          <a:xfrm>
            <a:off x="194751" y="467177"/>
            <a:ext cx="7434079" cy="978539"/>
          </a:xfrm>
          <a:prstGeom prst="rect">
            <a:avLst/>
          </a:prstGeom>
        </p:spPr>
        <p:txBody>
          <a:bodyPr vert="horz" lIns="91416" tIns="45708" rIns="91416" bIns="45708"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26"/>
            <a:r>
              <a:rPr lang="en-US" sz="3999" dirty="0">
                <a:solidFill>
                  <a:prstClr val="black"/>
                </a:solidFill>
                <a:latin typeface="Calibri Light" panose="020F0302020204030204"/>
                <a:ea typeface="Tahoma" charset="0"/>
                <a:cs typeface="Tahoma" charset="0"/>
              </a:rPr>
              <a:t>Benefits of the Timely Introduction of Table Foods</a:t>
            </a:r>
          </a:p>
        </p:txBody>
      </p:sp>
    </p:spTree>
    <p:extLst>
      <p:ext uri="{BB962C8B-B14F-4D97-AF65-F5344CB8AC3E}">
        <p14:creationId xmlns:p14="http://schemas.microsoft.com/office/powerpoint/2010/main" val="264967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688243" y="1154166"/>
            <a:ext cx="3199567" cy="4460001"/>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26">
              <a:spcAft>
                <a:spcPts val="600"/>
              </a:spcAft>
            </a:pPr>
            <a:r>
              <a:rPr lang="en-US" sz="4399" dirty="0">
                <a:solidFill>
                  <a:srgbClr val="FFFFFF"/>
                </a:solidFill>
                <a:latin typeface="Calibri Light" panose="020F0302020204030204"/>
              </a:rPr>
              <a:t>Downsides of Delayed Introduction of Table Foods</a:t>
            </a:r>
          </a:p>
        </p:txBody>
      </p:sp>
      <p:sp>
        <p:nvSpPr>
          <p:cNvPr id="2" name="Rectangle 1"/>
          <p:cNvSpPr/>
          <p:nvPr/>
        </p:nvSpPr>
        <p:spPr>
          <a:xfrm>
            <a:off x="435463" y="1691140"/>
            <a:ext cx="6904692" cy="4567105"/>
          </a:xfrm>
          <a:prstGeom prst="rect">
            <a:avLst/>
          </a:prstGeom>
        </p:spPr>
        <p:txBody>
          <a:bodyPr vert="horz" lIns="91416" tIns="45708" rIns="91416" bIns="45708" rtlCol="0" anchor="ctr">
            <a:normAutofit/>
          </a:bodyPr>
          <a:lstStyle/>
          <a:p>
            <a:pPr marL="114266" defTabSz="914126">
              <a:lnSpc>
                <a:spcPct val="90000"/>
              </a:lnSpc>
              <a:spcAft>
                <a:spcPts val="600"/>
              </a:spcAft>
            </a:pPr>
            <a:r>
              <a:rPr lang="en-US" sz="1799" dirty="0">
                <a:solidFill>
                  <a:prstClr val="black"/>
                </a:solidFill>
                <a:latin typeface="Calibri" panose="020F0502020204030204"/>
              </a:rPr>
              <a:t>ALLERGIES:</a:t>
            </a:r>
          </a:p>
          <a:p>
            <a:pPr marL="571329" lvl="1" defTabSz="914126">
              <a:lnSpc>
                <a:spcPct val="90000"/>
              </a:lnSpc>
              <a:spcAft>
                <a:spcPts val="600"/>
              </a:spcAft>
            </a:pPr>
            <a:r>
              <a:rPr lang="en-US" sz="1799" dirty="0">
                <a:solidFill>
                  <a:prstClr val="black"/>
                </a:solidFill>
                <a:latin typeface="Calibri" panose="020F0502020204030204"/>
              </a:rPr>
              <a:t>Introducing table foods, like eggs and peanut (butter or in a safe manner), can prevent food allergies.</a:t>
            </a:r>
          </a:p>
          <a:p>
            <a:pPr marL="114266" defTabSz="914126">
              <a:lnSpc>
                <a:spcPct val="90000"/>
              </a:lnSpc>
              <a:spcAft>
                <a:spcPts val="600"/>
              </a:spcAft>
            </a:pPr>
            <a:endParaRPr lang="en-US" sz="1799" dirty="0">
              <a:solidFill>
                <a:prstClr val="black"/>
              </a:solidFill>
              <a:latin typeface="Calibri" panose="020F0502020204030204"/>
            </a:endParaRPr>
          </a:p>
          <a:p>
            <a:pPr marL="114266" defTabSz="914126">
              <a:lnSpc>
                <a:spcPct val="90000"/>
              </a:lnSpc>
              <a:spcAft>
                <a:spcPts val="600"/>
              </a:spcAft>
            </a:pPr>
            <a:r>
              <a:rPr lang="en-US" sz="1799" dirty="0">
                <a:solidFill>
                  <a:prstClr val="black"/>
                </a:solidFill>
                <a:latin typeface="Calibri" panose="020F0502020204030204"/>
              </a:rPr>
              <a:t>DELAYED FEEDING DEVELOPMENT: </a:t>
            </a:r>
          </a:p>
          <a:p>
            <a:pPr marL="571329" lvl="1" defTabSz="914126">
              <a:lnSpc>
                <a:spcPct val="90000"/>
              </a:lnSpc>
              <a:spcAft>
                <a:spcPts val="600"/>
              </a:spcAft>
            </a:pPr>
            <a:r>
              <a:rPr lang="en-US" sz="1799" dirty="0">
                <a:solidFill>
                  <a:prstClr val="black"/>
                </a:solidFill>
                <a:latin typeface="Calibri" panose="020F0502020204030204"/>
              </a:rPr>
              <a:t>Delayed introduction of table foods may impact normal speech and feeding development</a:t>
            </a:r>
          </a:p>
          <a:p>
            <a:pPr marL="114266" defTabSz="914126">
              <a:lnSpc>
                <a:spcPct val="90000"/>
              </a:lnSpc>
              <a:spcAft>
                <a:spcPts val="600"/>
              </a:spcAft>
            </a:pPr>
            <a:endParaRPr lang="en-US" sz="1799" dirty="0">
              <a:solidFill>
                <a:prstClr val="black"/>
              </a:solidFill>
              <a:latin typeface="Calibri" panose="020F0502020204030204"/>
            </a:endParaRPr>
          </a:p>
          <a:p>
            <a:pPr marL="114266" defTabSz="914126">
              <a:lnSpc>
                <a:spcPct val="90000"/>
              </a:lnSpc>
              <a:spcAft>
                <a:spcPts val="600"/>
              </a:spcAft>
            </a:pPr>
            <a:r>
              <a:rPr lang="en-US" sz="1799" dirty="0">
                <a:solidFill>
                  <a:prstClr val="black"/>
                </a:solidFill>
                <a:latin typeface="Calibri" panose="020F0502020204030204"/>
              </a:rPr>
              <a:t>NUTRIENT DEFICIENCIES: </a:t>
            </a:r>
          </a:p>
          <a:p>
            <a:pPr marL="571329" lvl="1" defTabSz="914126">
              <a:lnSpc>
                <a:spcPct val="90000"/>
              </a:lnSpc>
              <a:spcAft>
                <a:spcPts val="600"/>
              </a:spcAft>
            </a:pPr>
            <a:r>
              <a:rPr lang="en-US" sz="1799" dirty="0">
                <a:solidFill>
                  <a:prstClr val="black"/>
                </a:solidFill>
                <a:latin typeface="Calibri" panose="020F0502020204030204"/>
              </a:rPr>
              <a:t>Nutrient deficiencies can occur if baby is not offered a variety of foods. </a:t>
            </a:r>
          </a:p>
          <a:p>
            <a:pPr marL="114266" defTabSz="914126">
              <a:lnSpc>
                <a:spcPct val="90000"/>
              </a:lnSpc>
              <a:spcAft>
                <a:spcPts val="600"/>
              </a:spcAft>
            </a:pPr>
            <a:endParaRPr lang="en-US" sz="1799" dirty="0">
              <a:solidFill>
                <a:prstClr val="black"/>
              </a:solidFill>
              <a:latin typeface="Calibri" panose="020F0502020204030204"/>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44998" y="893"/>
            <a:ext cx="4545416" cy="6856214"/>
          </a:xfrm>
          <a:prstGeom prst="rect">
            <a:avLst/>
          </a:prstGeom>
        </p:spPr>
      </p:pic>
      <p:sp>
        <p:nvSpPr>
          <p:cNvPr id="8" name="Title 1"/>
          <p:cNvSpPr txBox="1">
            <a:spLocks/>
          </p:cNvSpPr>
          <p:nvPr/>
        </p:nvSpPr>
        <p:spPr>
          <a:xfrm>
            <a:off x="435464" y="356747"/>
            <a:ext cx="7434079" cy="978539"/>
          </a:xfrm>
          <a:prstGeom prst="rect">
            <a:avLst/>
          </a:prstGeom>
        </p:spPr>
        <p:txBody>
          <a:bodyPr vert="horz" lIns="91416" tIns="45708" rIns="91416" bIns="45708"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26"/>
            <a:r>
              <a:rPr lang="en-US" sz="3999" dirty="0">
                <a:solidFill>
                  <a:prstClr val="black"/>
                </a:solidFill>
                <a:latin typeface="Calibri Light" panose="020F0302020204030204"/>
                <a:ea typeface="Tahoma" charset="0"/>
                <a:cs typeface="Tahoma" charset="0"/>
              </a:rPr>
              <a:t>Downsides of Delayed Introduction </a:t>
            </a:r>
            <a:r>
              <a:rPr lang="en-US" sz="3999">
                <a:solidFill>
                  <a:prstClr val="black"/>
                </a:solidFill>
                <a:latin typeface="Calibri Light" panose="020F0302020204030204"/>
                <a:ea typeface="Tahoma" charset="0"/>
                <a:cs typeface="Tahoma" charset="0"/>
              </a:rPr>
              <a:t>of Table Foods</a:t>
            </a:r>
            <a:endParaRPr lang="en-US" sz="3999" dirty="0">
              <a:solidFill>
                <a:prstClr val="black"/>
              </a:solidFill>
              <a:latin typeface="Calibri Light" panose="020F0302020204030204"/>
              <a:ea typeface="Tahoma" charset="0"/>
              <a:cs typeface="Tahoma" charset="0"/>
            </a:endParaRPr>
          </a:p>
        </p:txBody>
      </p:sp>
    </p:spTree>
    <p:extLst>
      <p:ext uri="{BB962C8B-B14F-4D97-AF65-F5344CB8AC3E}">
        <p14:creationId xmlns:p14="http://schemas.microsoft.com/office/powerpoint/2010/main" val="107681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688243" y="1154166"/>
            <a:ext cx="3199567" cy="4460001"/>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26">
              <a:spcAft>
                <a:spcPts val="600"/>
              </a:spcAft>
            </a:pPr>
            <a:r>
              <a:rPr lang="en-US" sz="4399" dirty="0">
                <a:solidFill>
                  <a:srgbClr val="FFFFFF"/>
                </a:solidFill>
                <a:latin typeface="Calibri Light" panose="020F0302020204030204"/>
              </a:rPr>
              <a:t>Downsides of Delayed Introduction of Table Foods</a:t>
            </a:r>
          </a:p>
        </p:txBody>
      </p:sp>
      <p:sp>
        <p:nvSpPr>
          <p:cNvPr id="2" name="Rectangle 1"/>
          <p:cNvSpPr/>
          <p:nvPr/>
        </p:nvSpPr>
        <p:spPr>
          <a:xfrm>
            <a:off x="418536" y="1286831"/>
            <a:ext cx="6676273" cy="4194669"/>
          </a:xfrm>
          <a:prstGeom prst="rect">
            <a:avLst/>
          </a:prstGeom>
        </p:spPr>
        <p:txBody>
          <a:bodyPr vert="horz" lIns="91416" tIns="45708" rIns="91416" bIns="45708" rtlCol="0" anchor="ctr">
            <a:normAutofit/>
          </a:bodyPr>
          <a:lstStyle/>
          <a:p>
            <a:pPr marL="114266" defTabSz="914126">
              <a:lnSpc>
                <a:spcPct val="90000"/>
              </a:lnSpc>
              <a:spcAft>
                <a:spcPts val="600"/>
              </a:spcAft>
            </a:pPr>
            <a:endParaRPr lang="en-US" sz="1799" dirty="0">
              <a:solidFill>
                <a:prstClr val="black"/>
              </a:solidFill>
              <a:latin typeface="Calibri" panose="020F0502020204030204"/>
            </a:endParaRPr>
          </a:p>
          <a:p>
            <a:pPr marL="114266" defTabSz="914126">
              <a:lnSpc>
                <a:spcPct val="90000"/>
              </a:lnSpc>
              <a:spcAft>
                <a:spcPts val="600"/>
              </a:spcAft>
            </a:pPr>
            <a:r>
              <a:rPr lang="en-US" sz="1799" dirty="0">
                <a:solidFill>
                  <a:prstClr val="black"/>
                </a:solidFill>
                <a:latin typeface="Calibri" panose="020F0502020204030204"/>
              </a:rPr>
              <a:t>FOOD RESISTANCE: </a:t>
            </a:r>
          </a:p>
          <a:p>
            <a:pPr marL="571329" lvl="1" defTabSz="914126">
              <a:lnSpc>
                <a:spcPct val="90000"/>
              </a:lnSpc>
              <a:spcAft>
                <a:spcPts val="600"/>
              </a:spcAft>
            </a:pPr>
            <a:r>
              <a:rPr lang="en-US" sz="1799" dirty="0">
                <a:solidFill>
                  <a:prstClr val="black"/>
                </a:solidFill>
                <a:latin typeface="Calibri" panose="020F0502020204030204"/>
              </a:rPr>
              <a:t>If the baby does not experience a variety of textures and flavors early, they may be more resistant to different textures and flavors later. </a:t>
            </a:r>
          </a:p>
          <a:p>
            <a:pPr marL="114266" defTabSz="914126">
              <a:lnSpc>
                <a:spcPct val="90000"/>
              </a:lnSpc>
              <a:spcAft>
                <a:spcPts val="600"/>
              </a:spcAft>
            </a:pPr>
            <a:endParaRPr lang="en-US" sz="1799" dirty="0">
              <a:solidFill>
                <a:prstClr val="black"/>
              </a:solidFill>
              <a:latin typeface="Calibri" panose="020F0502020204030204"/>
            </a:endParaRPr>
          </a:p>
          <a:p>
            <a:pPr marL="114266" defTabSz="914126">
              <a:lnSpc>
                <a:spcPct val="90000"/>
              </a:lnSpc>
              <a:spcAft>
                <a:spcPts val="600"/>
              </a:spcAft>
            </a:pPr>
            <a:r>
              <a:rPr lang="en-US" sz="1799" dirty="0">
                <a:solidFill>
                  <a:prstClr val="black"/>
                </a:solidFill>
                <a:latin typeface="Calibri" panose="020F0502020204030204"/>
              </a:rPr>
              <a:t>OVERRIDING HUNGER CUES: </a:t>
            </a:r>
          </a:p>
          <a:p>
            <a:pPr marL="571329" lvl="1" defTabSz="914126">
              <a:lnSpc>
                <a:spcPct val="90000"/>
              </a:lnSpc>
              <a:spcAft>
                <a:spcPts val="600"/>
              </a:spcAft>
            </a:pPr>
            <a:r>
              <a:rPr lang="en-US" sz="1799" dirty="0">
                <a:solidFill>
                  <a:prstClr val="black"/>
                </a:solidFill>
                <a:latin typeface="Calibri" panose="020F0502020204030204"/>
              </a:rPr>
              <a:t>Caregiver may continue to spoon-feed the baby even when they are full. This may affect the baby’s hunger cues.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92937" y="893"/>
            <a:ext cx="4597477" cy="6856214"/>
          </a:xfrm>
          <a:prstGeom prst="rect">
            <a:avLst/>
          </a:prstGeom>
        </p:spPr>
      </p:pic>
      <p:sp>
        <p:nvSpPr>
          <p:cNvPr id="8" name="Title 1"/>
          <p:cNvSpPr txBox="1">
            <a:spLocks/>
          </p:cNvSpPr>
          <p:nvPr/>
        </p:nvSpPr>
        <p:spPr>
          <a:xfrm>
            <a:off x="170770" y="383855"/>
            <a:ext cx="7434079" cy="978539"/>
          </a:xfrm>
          <a:prstGeom prst="rect">
            <a:avLst/>
          </a:prstGeom>
        </p:spPr>
        <p:txBody>
          <a:bodyPr vert="horz" lIns="91416" tIns="45708" rIns="91416" bIns="45708"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26"/>
            <a:r>
              <a:rPr lang="en-US" sz="3999" dirty="0">
                <a:solidFill>
                  <a:prstClr val="black"/>
                </a:solidFill>
                <a:latin typeface="Calibri Light" panose="020F0302020204030204"/>
                <a:ea typeface="Tahoma" charset="0"/>
                <a:cs typeface="Tahoma" charset="0"/>
              </a:rPr>
              <a:t>Downsides of Delayed Introduction </a:t>
            </a:r>
            <a:r>
              <a:rPr lang="en-US" sz="3999">
                <a:solidFill>
                  <a:prstClr val="black"/>
                </a:solidFill>
                <a:latin typeface="Calibri Light" panose="020F0302020204030204"/>
                <a:ea typeface="Tahoma" charset="0"/>
                <a:cs typeface="Tahoma" charset="0"/>
              </a:rPr>
              <a:t>of Table Foods</a:t>
            </a:r>
            <a:endParaRPr lang="en-US" sz="3999" dirty="0">
              <a:solidFill>
                <a:prstClr val="black"/>
              </a:solidFill>
              <a:latin typeface="Calibri Light" panose="020F0302020204030204"/>
              <a:ea typeface="Tahoma" charset="0"/>
              <a:cs typeface="Tahoma" charset="0"/>
            </a:endParaRPr>
          </a:p>
        </p:txBody>
      </p:sp>
    </p:spTree>
    <p:extLst>
      <p:ext uri="{BB962C8B-B14F-4D97-AF65-F5344CB8AC3E}">
        <p14:creationId xmlns:p14="http://schemas.microsoft.com/office/powerpoint/2010/main" val="1613466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167" y="516949"/>
            <a:ext cx="7434079" cy="978539"/>
          </a:xfrm>
        </p:spPr>
        <p:txBody>
          <a:bodyPr>
            <a:normAutofit fontScale="90000"/>
          </a:bodyPr>
          <a:lstStyle/>
          <a:p>
            <a:pPr algn="l"/>
            <a:r>
              <a:rPr lang="en-US" sz="3999" dirty="0">
                <a:ea typeface="Tahoma" charset="0"/>
                <a:cs typeface="Tahoma" charset="0"/>
              </a:rPr>
              <a:t>When to Discuss FVB and Infant Feeding</a:t>
            </a:r>
          </a:p>
        </p:txBody>
      </p:sp>
      <p:sp>
        <p:nvSpPr>
          <p:cNvPr id="4" name="TextBox 3"/>
          <p:cNvSpPr txBox="1"/>
          <p:nvPr/>
        </p:nvSpPr>
        <p:spPr>
          <a:xfrm>
            <a:off x="869589" y="1949565"/>
            <a:ext cx="5773663" cy="4246211"/>
          </a:xfrm>
          <a:prstGeom prst="rect">
            <a:avLst/>
          </a:prstGeom>
          <a:noFill/>
        </p:spPr>
        <p:txBody>
          <a:bodyPr wrap="square" rtlCol="0">
            <a:spAutoFit/>
          </a:bodyPr>
          <a:lstStyle/>
          <a:p>
            <a:pPr marL="342797" indent="-342797" defTabSz="914126">
              <a:buFont typeface="Arial" charset="0"/>
              <a:buChar char="•"/>
              <a:defRPr/>
            </a:pPr>
            <a:endParaRPr lang="en-US" sz="1799" dirty="0">
              <a:solidFill>
                <a:prstClr val="black"/>
              </a:solidFill>
              <a:latin typeface="Calibri Light" panose="020F0302020204030204"/>
            </a:endParaRPr>
          </a:p>
          <a:p>
            <a:pPr marL="342797" indent="-342797" defTabSz="914126">
              <a:buFont typeface="Arial" charset="0"/>
              <a:buChar char="•"/>
              <a:defRPr/>
            </a:pPr>
            <a:r>
              <a:rPr lang="en-US" sz="1799" dirty="0">
                <a:solidFill>
                  <a:prstClr val="black"/>
                </a:solidFill>
                <a:latin typeface="Calibri Light" panose="020F0302020204030204"/>
              </a:rPr>
              <a:t>If infants are showing signs of readiness for pureed baby foods at 6 months, they are on track to be ready for table foods. </a:t>
            </a:r>
          </a:p>
          <a:p>
            <a:pPr marL="342797" indent="-342797" defTabSz="914126">
              <a:buFont typeface="Arial" charset="0"/>
              <a:buChar char="•"/>
              <a:defRPr/>
            </a:pPr>
            <a:endParaRPr lang="en-US" sz="1799" dirty="0">
              <a:solidFill>
                <a:prstClr val="black"/>
              </a:solidFill>
              <a:latin typeface="Calibri Light" panose="020F0302020204030204"/>
            </a:endParaRPr>
          </a:p>
          <a:p>
            <a:pPr marL="342797" indent="-342797" defTabSz="914126">
              <a:buFont typeface="Arial" charset="0"/>
              <a:buChar char="•"/>
              <a:defRPr/>
            </a:pPr>
            <a:r>
              <a:rPr lang="en-US" sz="1799" dirty="0">
                <a:solidFill>
                  <a:prstClr val="black"/>
                </a:solidFill>
                <a:latin typeface="Calibri Light" panose="020F0302020204030204"/>
              </a:rPr>
              <a:t>At the Mid-Cert Appointment, you have a great window of opportunity to provide anticipatory guidance for the transition from jarred baby foods to modified table foods.</a:t>
            </a:r>
          </a:p>
          <a:p>
            <a:pPr marL="342797" indent="-342797" defTabSz="914126">
              <a:buFont typeface="Arial" charset="0"/>
              <a:buChar char="•"/>
              <a:defRPr/>
            </a:pPr>
            <a:endParaRPr lang="en-US" sz="1799" dirty="0">
              <a:solidFill>
                <a:prstClr val="black"/>
              </a:solidFill>
              <a:latin typeface="Calibri Light" panose="020F0302020204030204"/>
            </a:endParaRPr>
          </a:p>
          <a:p>
            <a:pPr marL="342797" indent="-342797" defTabSz="914126">
              <a:buFont typeface="Arial" charset="0"/>
              <a:buChar char="•"/>
              <a:defRPr/>
            </a:pPr>
            <a:r>
              <a:rPr lang="en-US" sz="1799" dirty="0">
                <a:solidFill>
                  <a:prstClr val="black"/>
                </a:solidFill>
                <a:latin typeface="Calibri Light" panose="020F0302020204030204"/>
              </a:rPr>
              <a:t>When you provide this anticipatory guidance, you provide a connection between the infant FVB and developmental feeding.</a:t>
            </a:r>
          </a:p>
          <a:p>
            <a:pPr marL="342797" indent="-342797" defTabSz="914126">
              <a:buFont typeface="Arial" charset="0"/>
              <a:buChar char="•"/>
              <a:defRPr/>
            </a:pPr>
            <a:endParaRPr lang="en-US" sz="1799" dirty="0">
              <a:solidFill>
                <a:prstClr val="black"/>
              </a:solidFill>
              <a:latin typeface="Calibri Light" panose="020F0302020204030204"/>
            </a:endParaRPr>
          </a:p>
          <a:p>
            <a:pPr marL="342797" indent="-342797" defTabSz="914126">
              <a:buFont typeface="Arial" charset="0"/>
              <a:buChar char="•"/>
              <a:defRPr/>
            </a:pPr>
            <a:endParaRPr lang="en-US" sz="1799" dirty="0">
              <a:solidFill>
                <a:prstClr val="black"/>
              </a:solidFill>
              <a:latin typeface="Calibri Light" panose="020F0302020204030204"/>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44979" y="893"/>
            <a:ext cx="4645435" cy="6856214"/>
          </a:xfrm>
          <a:prstGeom prst="rect">
            <a:avLst/>
          </a:prstGeom>
        </p:spPr>
      </p:pic>
    </p:spTree>
    <p:extLst>
      <p:ext uri="{BB962C8B-B14F-4D97-AF65-F5344CB8AC3E}">
        <p14:creationId xmlns:p14="http://schemas.microsoft.com/office/powerpoint/2010/main" val="7953092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25A0713-A64B-439B-91E9-551CE2BAEA8D}" vid="{FD9CE0B8-0910-4446-AF74-F335AEE71FF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IASubtopic xmlns="59da1016-2a1b-4f8a-9768-d7a4932f6f16" xsi:nil="true"/>
    <Meta_x0020_Description xmlns="f144fd3f-61b7-45a4-a8a5-a00a4ffd3675" xsi:nil="true"/>
    <URL xmlns="http://schemas.microsoft.com/sharepoint/v3">
      <Url xsi:nil="true"/>
      <Description xsi:nil="true"/>
    </URL>
    <Meta_x0020_Keywords xmlns="f144fd3f-61b7-45a4-a8a5-a00a4ffd3675"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6899E49-6EFC-407B-832B-F56E73240504}"/>
</file>

<file path=customXml/itemProps2.xml><?xml version="1.0" encoding="utf-8"?>
<ds:datastoreItem xmlns:ds="http://schemas.openxmlformats.org/officeDocument/2006/customXml" ds:itemID="{43C7BA50-9590-4071-BCD4-0949E59D6309}">
  <ds:schemaRefs>
    <ds:schemaRef ds:uri="http://schemas.microsoft.com/sharepoint/v3/contenttype/forms"/>
  </ds:schemaRefs>
</ds:datastoreItem>
</file>

<file path=customXml/itemProps3.xml><?xml version="1.0" encoding="utf-8"?>
<ds:datastoreItem xmlns:ds="http://schemas.openxmlformats.org/officeDocument/2006/customXml" ds:itemID="{B3E53D6E-36DD-4728-9F6C-0C234007E6AB}">
  <ds:schemaRefs>
    <ds:schemaRef ds:uri="http://schemas.microsoft.com/office/2006/metadata/properties"/>
    <ds:schemaRef ds:uri="http://schemas.microsoft.com/office/infopath/2007/PartnerControls"/>
    <ds:schemaRef ds:uri="59da1016-2a1b-4f8a-9768-d7a4932f6f16"/>
    <ds:schemaRef ds:uri="f144fd3f-61b7-45a4-a8a5-a00a4ffd3675"/>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19</TotalTime>
  <Words>1317</Words>
  <Application>Microsoft Office PowerPoint</Application>
  <PresentationFormat>Widescreen</PresentationFormat>
  <Paragraphs>147</Paragraphs>
  <Slides>13</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Calibri Light</vt:lpstr>
      <vt:lpstr>Segoe UI</vt:lpstr>
      <vt:lpstr>Segoe UI Light</vt:lpstr>
      <vt:lpstr>1_Office Theme</vt:lpstr>
      <vt:lpstr>2_Office Theme</vt:lpstr>
      <vt:lpstr>WelcomeDoc</vt:lpstr>
      <vt:lpstr>Offering the Infant Fruit and Veggie Benefit (FVB)</vt:lpstr>
      <vt:lpstr>The Infant FVB</vt:lpstr>
      <vt:lpstr>Infant FVB Reminders</vt:lpstr>
      <vt:lpstr>The Purpose of the Infant FVB</vt:lpstr>
      <vt:lpstr>PowerPoint Presentation</vt:lpstr>
      <vt:lpstr>PowerPoint Presentation</vt:lpstr>
      <vt:lpstr>PowerPoint Presentation</vt:lpstr>
      <vt:lpstr>PowerPoint Presentation</vt:lpstr>
      <vt:lpstr>When to Discuss FVB and Infant Feeding</vt:lpstr>
      <vt:lpstr>Tools to Use:</vt:lpstr>
      <vt:lpstr>PowerPoint Presentation</vt:lpstr>
      <vt:lpstr>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Mcgee Kimberly O</dc:creator>
  <cp:lastModifiedBy>Mcgee Kimberly O</cp:lastModifiedBy>
  <cp:revision>6</cp:revision>
  <dcterms:created xsi:type="dcterms:W3CDTF">2021-01-22T23:57:28Z</dcterms:created>
  <dcterms:modified xsi:type="dcterms:W3CDTF">2021-02-04T23:29:24Z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ies>
</file>