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85" r:id="rId3"/>
    <p:sldId id="262" r:id="rId4"/>
    <p:sldId id="272" r:id="rId5"/>
    <p:sldId id="273" r:id="rId6"/>
    <p:sldId id="284" r:id="rId7"/>
    <p:sldId id="274" r:id="rId8"/>
    <p:sldId id="283"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51" autoAdjust="0"/>
    <p:restoredTop sz="83685" autoAdjust="0"/>
  </p:normalViewPr>
  <p:slideViewPr>
    <p:cSldViewPr snapToGrid="0">
      <p:cViewPr varScale="1">
        <p:scale>
          <a:sx n="61" d="100"/>
          <a:sy n="61" d="100"/>
        </p:scale>
        <p:origin x="696" y="4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C206460-2C0E-4C25-B169-929D619E5ACF}" type="datetimeFigureOut">
              <a:rPr lang="en-US" smtClean="0"/>
              <a:t>6/19/2020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A1A001-7E12-4F12-B89B-786728AF3ABD}" type="slidenum">
              <a:rPr lang="en-US" smtClean="0"/>
              <a:t>‹#›</a:t>
            </a:fld>
            <a:endParaRPr lang="en-US"/>
          </a:p>
        </p:txBody>
      </p:sp>
    </p:spTree>
    <p:extLst>
      <p:ext uri="{BB962C8B-B14F-4D97-AF65-F5344CB8AC3E}">
        <p14:creationId xmlns:p14="http://schemas.microsoft.com/office/powerpoint/2010/main" val="729717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A1A001-7E12-4F12-B89B-786728AF3ABD}" type="slidenum">
              <a:rPr lang="en-US" smtClean="0"/>
              <a:t>3</a:t>
            </a:fld>
            <a:endParaRPr lang="en-US"/>
          </a:p>
        </p:txBody>
      </p:sp>
    </p:spTree>
    <p:extLst>
      <p:ext uri="{BB962C8B-B14F-4D97-AF65-F5344CB8AC3E}">
        <p14:creationId xmlns:p14="http://schemas.microsoft.com/office/powerpoint/2010/main" val="294765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A1A001-7E12-4F12-B89B-786728AF3ABD}" type="slidenum">
              <a:rPr lang="en-US" smtClean="0"/>
              <a:t>5</a:t>
            </a:fld>
            <a:endParaRPr lang="en-US"/>
          </a:p>
        </p:txBody>
      </p:sp>
    </p:spTree>
    <p:extLst>
      <p:ext uri="{BB962C8B-B14F-4D97-AF65-F5344CB8AC3E}">
        <p14:creationId xmlns:p14="http://schemas.microsoft.com/office/powerpoint/2010/main" val="49062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A1A001-7E12-4F12-B89B-786728AF3ABD}" type="slidenum">
              <a:rPr lang="en-US" smtClean="0"/>
              <a:t>7</a:t>
            </a:fld>
            <a:endParaRPr lang="en-US"/>
          </a:p>
        </p:txBody>
      </p:sp>
    </p:spTree>
    <p:extLst>
      <p:ext uri="{BB962C8B-B14F-4D97-AF65-F5344CB8AC3E}">
        <p14:creationId xmlns:p14="http://schemas.microsoft.com/office/powerpoint/2010/main" val="2366299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A1A001-7E12-4F12-B89B-786728AF3ABD}" type="slidenum">
              <a:rPr lang="en-US" smtClean="0"/>
              <a:t>8</a:t>
            </a:fld>
            <a:endParaRPr lang="en-US"/>
          </a:p>
        </p:txBody>
      </p:sp>
    </p:spTree>
    <p:extLst>
      <p:ext uri="{BB962C8B-B14F-4D97-AF65-F5344CB8AC3E}">
        <p14:creationId xmlns:p14="http://schemas.microsoft.com/office/powerpoint/2010/main" val="4221391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2D5D51-BE12-44E6-853E-9F9104C6AF00}" type="datetime1">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7452E-5EF1-4C0B-90EC-D1307C1EB76E}" type="datetime1">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17157A-1912-4447-9F07-931C8369660E}" type="datetime1">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193AE6-D2B6-4888-BB3F-0E301BA54AA6}" type="datetime1">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172541-89CE-4BE6-9C17-44DA6580886A}" type="datetime1">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E0AF22D-CCB0-4B1A-AE80-81F65FDA0ED3}" type="datetime1">
              <a:rPr lang="en-US" smtClean="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4D48385-D68C-4BD9-9D69-87A109D95CCF}" type="datetime1">
              <a:rPr lang="en-US" smtClean="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3A041A-FC8D-4D3A-9BBC-EDE7BCA8C976}" type="datetime1">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7FA356-C554-4A4B-B409-2011923B3D75}" type="datetime1">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4FD3C1-B999-4262-9572-11EEC6029B32}" type="datetime1">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C12F48-EB7E-43D2-A2A4-930249BC86EB}" type="datetime1">
              <a:rPr lang="en-US" smtClean="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247EAC-784B-4756-9D84-74FD0E9E8020}" type="datetime1">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C84547-D21C-4758-9088-203D15E17DA1}" type="datetime1">
              <a:rPr lang="en-US" smtClean="0"/>
              <a:t>6/19/2020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2933C5-A1B9-430A-9F6C-A82CC53089B5}" type="datetime1">
              <a:rPr lang="en-US" smtClean="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AE24C9C-E6D1-406A-9287-446BE9A2DF97}" type="datetime1">
              <a:rPr lang="en-US" smtClean="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662E3F-1751-4AB7-9767-72E5F8095698}" type="datetime1">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DC8379-F948-46D3-B4E1-A380E84C7113}" type="datetime1">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54B1B6B-8972-4E89-8292-E0705294143B}" type="datetime1">
              <a:rPr lang="en-US" smtClean="0"/>
              <a:t>6/19/2020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ublic.health.oregon.gov/HealthyPeopleFamilies/wic/Documents/ppm/635.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942388" cy="2509213"/>
          </a:xfrm>
        </p:spPr>
        <p:txBody>
          <a:bodyPr/>
          <a:lstStyle/>
          <a:p>
            <a:r>
              <a:rPr lang="en-US" cap="none" dirty="0"/>
              <a:t>Rights and Responsibilities</a:t>
            </a:r>
          </a:p>
        </p:txBody>
      </p:sp>
      <p:sp>
        <p:nvSpPr>
          <p:cNvPr id="3" name="Subtitle 2"/>
          <p:cNvSpPr>
            <a:spLocks noGrp="1"/>
          </p:cNvSpPr>
          <p:nvPr>
            <p:ph type="subTitle" idx="1"/>
          </p:nvPr>
        </p:nvSpPr>
        <p:spPr/>
        <p:txBody>
          <a:bodyPr/>
          <a:lstStyle/>
          <a:p>
            <a:r>
              <a:rPr lang="en-US" cap="none" dirty="0"/>
              <a:t>Making sure every participant knows theirs</a:t>
            </a:r>
            <a:r>
              <a:rPr lang="en-US" dirty="0"/>
              <a:t>!</a:t>
            </a:r>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58128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00B00-4ACB-4467-99D7-77160DC80E33}"/>
              </a:ext>
            </a:extLst>
          </p:cNvPr>
          <p:cNvSpPr>
            <a:spLocks noGrp="1"/>
          </p:cNvSpPr>
          <p:nvPr>
            <p:ph type="title"/>
          </p:nvPr>
        </p:nvSpPr>
        <p:spPr/>
        <p:txBody>
          <a:bodyPr/>
          <a:lstStyle/>
          <a:p>
            <a:r>
              <a:rPr lang="en-US" cap="none" dirty="0"/>
              <a:t>Everyone needs to see the form</a:t>
            </a:r>
          </a:p>
        </p:txBody>
      </p:sp>
      <p:sp>
        <p:nvSpPr>
          <p:cNvPr id="3" name="Content Placeholder 2">
            <a:extLst>
              <a:ext uri="{FF2B5EF4-FFF2-40B4-BE49-F238E27FC236}">
                <a16:creationId xmlns:a16="http://schemas.microsoft.com/office/drawing/2014/main" id="{7B954FB6-9BEA-49F8-8F65-B36F47835361}"/>
              </a:ext>
            </a:extLst>
          </p:cNvPr>
          <p:cNvSpPr>
            <a:spLocks noGrp="1"/>
          </p:cNvSpPr>
          <p:nvPr>
            <p:ph sz="quarter" idx="13"/>
          </p:nvPr>
        </p:nvSpPr>
        <p:spPr/>
        <p:txBody>
          <a:bodyPr>
            <a:normAutofit/>
          </a:bodyPr>
          <a:lstStyle/>
          <a:p>
            <a:r>
              <a:rPr lang="en-US" sz="2800" cap="none" dirty="0"/>
              <a:t>Offer every participant a copy of the Rights and Responsibilities form.</a:t>
            </a:r>
          </a:p>
          <a:p>
            <a:pPr lvl="0"/>
            <a:r>
              <a:rPr lang="en-US" sz="2800" cap="none" dirty="0"/>
              <a:t>Review the rights and responsibility form with the participant before asking them to sign the participant signature form </a:t>
            </a:r>
          </a:p>
          <a:p>
            <a:pPr lvl="0"/>
            <a:r>
              <a:rPr lang="en-US" sz="2800" u="sng" cap="none" dirty="0">
                <a:hlinkClick r:id="rId2"/>
              </a:rPr>
              <a:t>Policy 635</a:t>
            </a:r>
            <a:r>
              <a:rPr lang="en-US" sz="2800" u="sng" cap="none" dirty="0"/>
              <a:t> </a:t>
            </a:r>
            <a:r>
              <a:rPr lang="en-US" sz="2800" cap="none" dirty="0"/>
              <a:t>provides more details.</a:t>
            </a:r>
          </a:p>
          <a:p>
            <a:endParaRPr lang="en-US" dirty="0"/>
          </a:p>
        </p:txBody>
      </p:sp>
      <p:sp>
        <p:nvSpPr>
          <p:cNvPr id="4" name="Slide Number Placeholder 3">
            <a:extLst>
              <a:ext uri="{FF2B5EF4-FFF2-40B4-BE49-F238E27FC236}">
                <a16:creationId xmlns:a16="http://schemas.microsoft.com/office/drawing/2014/main" id="{24DBBEE5-B9D4-4F0A-A872-02DF74CCFCBB}"/>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54277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687" y="390265"/>
            <a:ext cx="7366625" cy="1596177"/>
          </a:xfrm>
        </p:spPr>
        <p:txBody>
          <a:bodyPr/>
          <a:lstStyle/>
          <a:p>
            <a:r>
              <a:rPr lang="en-US" cap="none" dirty="0"/>
              <a:t>Offer the right form</a:t>
            </a:r>
          </a:p>
        </p:txBody>
      </p:sp>
      <p:sp>
        <p:nvSpPr>
          <p:cNvPr id="3" name="Content Placeholder 2"/>
          <p:cNvSpPr>
            <a:spLocks noGrp="1"/>
          </p:cNvSpPr>
          <p:nvPr>
            <p:ph sz="quarter" idx="13"/>
          </p:nvPr>
        </p:nvSpPr>
        <p:spPr>
          <a:xfrm>
            <a:off x="672474" y="2167004"/>
            <a:ext cx="10363826" cy="4792596"/>
          </a:xfrm>
        </p:spPr>
        <p:txBody>
          <a:bodyPr>
            <a:noAutofit/>
          </a:bodyPr>
          <a:lstStyle/>
          <a:p>
            <a:r>
              <a:rPr lang="en-US" sz="2200" cap="none" dirty="0"/>
              <a:t>The Rights and Responsibilities form and the Participant Signature form are available to order in English and Spanish from the state mail room.</a:t>
            </a:r>
          </a:p>
          <a:p>
            <a:r>
              <a:rPr lang="en-US" sz="2200" cap="none" dirty="0"/>
              <a:t>Russian, Vietnamese, Chinese, Somali, and Arabic can be printed from the website.</a:t>
            </a:r>
          </a:p>
          <a:p>
            <a:r>
              <a:rPr lang="en-US" sz="2400" cap="none" dirty="0"/>
              <a:t>Make sure you offer forms in the language of the participant.</a:t>
            </a:r>
          </a:p>
          <a:p>
            <a:r>
              <a:rPr lang="en-US" sz="2200" cap="none" dirty="0"/>
              <a:t>If the participant speaks something other than one of these languages, have the interpreter read the form to them in their native language.</a:t>
            </a:r>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89387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Explain their rights and responsibilities to build trust</a:t>
            </a:r>
          </a:p>
        </p:txBody>
      </p:sp>
      <p:sp>
        <p:nvSpPr>
          <p:cNvPr id="3" name="Content Placeholder 2"/>
          <p:cNvSpPr>
            <a:spLocks noGrp="1"/>
          </p:cNvSpPr>
          <p:nvPr>
            <p:ph sz="quarter" idx="13"/>
          </p:nvPr>
        </p:nvSpPr>
        <p:spPr>
          <a:xfrm>
            <a:off x="913773" y="1790700"/>
            <a:ext cx="9758401" cy="4000500"/>
          </a:xfrm>
        </p:spPr>
        <p:txBody>
          <a:bodyPr>
            <a:normAutofit/>
          </a:bodyPr>
          <a:lstStyle/>
          <a:p>
            <a:r>
              <a:rPr lang="en-US" sz="2200" cap="none" dirty="0"/>
              <a:t>Every participant has the right to understand what we are asking them to sign. Understanding begins the process of building trust. </a:t>
            </a:r>
          </a:p>
          <a:p>
            <a:r>
              <a:rPr lang="en-US" sz="2200" cap="none" dirty="0"/>
              <a:t>Find a way to comfortably offer assistance reading the form to everyone.</a:t>
            </a:r>
          </a:p>
          <a:p>
            <a:pPr lvl="1"/>
            <a:r>
              <a:rPr lang="en-US" sz="2200" cap="none" dirty="0"/>
              <a:t>“Would you like me to read this to you?” </a:t>
            </a:r>
          </a:p>
          <a:p>
            <a:pPr lvl="1"/>
            <a:r>
              <a:rPr lang="en-US" sz="2200" cap="none" dirty="0"/>
              <a:t>“Let me know if I can help you with understanding the form. It is pretty long and complicated.”</a:t>
            </a:r>
          </a:p>
          <a:p>
            <a:endParaRPr lang="en-US" cap="none"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81831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2831"/>
            <a:ext cx="10364451" cy="1596177"/>
          </a:xfrm>
        </p:spPr>
        <p:txBody>
          <a:bodyPr/>
          <a:lstStyle/>
          <a:p>
            <a:r>
              <a:rPr lang="en-US" cap="none" dirty="0"/>
              <a:t>Verbally review the information on the form</a:t>
            </a:r>
          </a:p>
        </p:txBody>
      </p:sp>
      <p:sp>
        <p:nvSpPr>
          <p:cNvPr id="3" name="Content Placeholder 2"/>
          <p:cNvSpPr>
            <a:spLocks noGrp="1"/>
          </p:cNvSpPr>
          <p:nvPr>
            <p:ph sz="quarter" idx="13"/>
          </p:nvPr>
        </p:nvSpPr>
        <p:spPr>
          <a:xfrm>
            <a:off x="609600" y="1853852"/>
            <a:ext cx="9575800" cy="4546948"/>
          </a:xfrm>
        </p:spPr>
        <p:txBody>
          <a:bodyPr>
            <a:noAutofit/>
          </a:bodyPr>
          <a:lstStyle/>
          <a:p>
            <a:r>
              <a:rPr lang="en-US" sz="2800" cap="none" dirty="0"/>
              <a:t>The Rights and Responsibilities form has three sections:</a:t>
            </a:r>
          </a:p>
          <a:p>
            <a:pPr lvl="1"/>
            <a:r>
              <a:rPr lang="en-US" sz="2800" cap="none" dirty="0"/>
              <a:t>Rights</a:t>
            </a:r>
          </a:p>
          <a:p>
            <a:pPr lvl="1"/>
            <a:r>
              <a:rPr lang="en-US" sz="2800" cap="none" dirty="0"/>
              <a:t>Responsibilities</a:t>
            </a:r>
          </a:p>
          <a:p>
            <a:pPr lvl="1"/>
            <a:r>
              <a:rPr lang="en-US" sz="2800" cap="none" dirty="0"/>
              <a:t>Rules.</a:t>
            </a:r>
          </a:p>
          <a:p>
            <a:r>
              <a:rPr lang="en-US" sz="2800" cap="none" dirty="0"/>
              <a:t>Point out each section and give an example of a key point found in that section. </a:t>
            </a:r>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54910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4F78-19B5-4FD9-8737-745848FA98EE}"/>
              </a:ext>
            </a:extLst>
          </p:cNvPr>
          <p:cNvSpPr>
            <a:spLocks noGrp="1"/>
          </p:cNvSpPr>
          <p:nvPr>
            <p:ph type="title"/>
          </p:nvPr>
        </p:nvSpPr>
        <p:spPr/>
        <p:txBody>
          <a:bodyPr/>
          <a:lstStyle/>
          <a:p>
            <a:r>
              <a:rPr lang="en-US" cap="none" dirty="0"/>
              <a:t>Here’s an example</a:t>
            </a:r>
          </a:p>
        </p:txBody>
      </p:sp>
      <p:sp>
        <p:nvSpPr>
          <p:cNvPr id="3" name="Content Placeholder 2">
            <a:extLst>
              <a:ext uri="{FF2B5EF4-FFF2-40B4-BE49-F238E27FC236}">
                <a16:creationId xmlns:a16="http://schemas.microsoft.com/office/drawing/2014/main" id="{BD407BF8-E44E-4A1B-80E1-2D217FC21CA1}"/>
              </a:ext>
            </a:extLst>
          </p:cNvPr>
          <p:cNvSpPr>
            <a:spLocks noGrp="1"/>
          </p:cNvSpPr>
          <p:nvPr>
            <p:ph sz="quarter" idx="13"/>
          </p:nvPr>
        </p:nvSpPr>
        <p:spPr>
          <a:xfrm>
            <a:off x="913774" y="2367092"/>
            <a:ext cx="10363826" cy="3745609"/>
          </a:xfrm>
        </p:spPr>
        <p:txBody>
          <a:bodyPr>
            <a:normAutofit/>
          </a:bodyPr>
          <a:lstStyle/>
          <a:p>
            <a:r>
              <a:rPr lang="en-US" sz="2300" cap="none" dirty="0"/>
              <a:t>This first section of the form includes all your rights on the program, like the right to have all your information protected and the right to appeal if you disagree with any of the programs decisions.</a:t>
            </a:r>
          </a:p>
          <a:p>
            <a:r>
              <a:rPr lang="en-US" sz="2300" cap="none" dirty="0"/>
              <a:t>The second section of the form goes over your responsibilities as a WIC participant, like bringing in your proof of identity when you come in for WIC appointments.</a:t>
            </a:r>
          </a:p>
          <a:p>
            <a:r>
              <a:rPr lang="en-US" sz="2300" cap="none" dirty="0"/>
              <a:t>The last section covers the program rules like not selling any of your WIC benefits. </a:t>
            </a:r>
          </a:p>
          <a:p>
            <a:r>
              <a:rPr lang="en-US" sz="2300" cap="none" dirty="0"/>
              <a:t>Take a minute to look this over and let me know what questions you have.</a:t>
            </a:r>
          </a:p>
          <a:p>
            <a:endParaRPr lang="en-US" dirty="0"/>
          </a:p>
        </p:txBody>
      </p:sp>
      <p:sp>
        <p:nvSpPr>
          <p:cNvPr id="4" name="Slide Number Placeholder 3">
            <a:extLst>
              <a:ext uri="{FF2B5EF4-FFF2-40B4-BE49-F238E27FC236}">
                <a16:creationId xmlns:a16="http://schemas.microsoft.com/office/drawing/2014/main" id="{53DE37B5-EF72-424A-8AF0-77294F962633}"/>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0696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575" y="961417"/>
            <a:ext cx="10364451" cy="1596177"/>
          </a:xfrm>
        </p:spPr>
        <p:txBody>
          <a:bodyPr>
            <a:normAutofit fontScale="90000"/>
          </a:bodyPr>
          <a:lstStyle/>
          <a:p>
            <a:r>
              <a:rPr lang="en-US" cap="none" dirty="0">
                <a:solidFill>
                  <a:schemeClr val="accent1">
                    <a:lumMod val="50000"/>
                  </a:schemeClr>
                </a:solidFill>
              </a:rPr>
              <a:t>Think about it</a:t>
            </a:r>
            <a:br>
              <a:rPr lang="en-US" dirty="0"/>
            </a:br>
            <a:r>
              <a:rPr lang="en-US" sz="2200" cap="none" dirty="0"/>
              <a:t>Take a look at a copy of the Rights and Responsibilities form and the Participant Signature form.</a:t>
            </a:r>
            <a:br>
              <a:rPr lang="en-US" sz="2200" cap="none" dirty="0"/>
            </a:br>
            <a:endParaRPr lang="en-US" dirty="0"/>
          </a:p>
        </p:txBody>
      </p:sp>
      <p:sp>
        <p:nvSpPr>
          <p:cNvPr id="5" name="Text Placeholder 4"/>
          <p:cNvSpPr>
            <a:spLocks noGrp="1"/>
          </p:cNvSpPr>
          <p:nvPr>
            <p:ph type="body" idx="1"/>
          </p:nvPr>
        </p:nvSpPr>
        <p:spPr>
          <a:xfrm>
            <a:off x="1146326" y="2077939"/>
            <a:ext cx="4873474" cy="679994"/>
          </a:xfrm>
        </p:spPr>
        <p:txBody>
          <a:bodyPr/>
          <a:lstStyle/>
          <a:p>
            <a:r>
              <a:rPr lang="en-US" cap="none" dirty="0"/>
              <a:t>From a WIC staff perspective:</a:t>
            </a:r>
          </a:p>
        </p:txBody>
      </p:sp>
      <p:sp>
        <p:nvSpPr>
          <p:cNvPr id="3" name="Content Placeholder 2"/>
          <p:cNvSpPr>
            <a:spLocks noGrp="1"/>
          </p:cNvSpPr>
          <p:nvPr>
            <p:ph sz="quarter" idx="13"/>
          </p:nvPr>
        </p:nvSpPr>
        <p:spPr>
          <a:xfrm>
            <a:off x="1146326" y="2757933"/>
            <a:ext cx="5106027" cy="3617467"/>
          </a:xfrm>
        </p:spPr>
        <p:txBody>
          <a:bodyPr>
            <a:normAutofit/>
          </a:bodyPr>
          <a:lstStyle/>
          <a:p>
            <a:r>
              <a:rPr lang="en-US" sz="2200" cap="none" dirty="0"/>
              <a:t>As a WIC staff person, what do you think would be the most important thing to review with participants? </a:t>
            </a:r>
          </a:p>
          <a:p>
            <a:r>
              <a:rPr lang="en-US" sz="2200" cap="none" dirty="0"/>
              <a:t>What questions have you had from participants in the past? </a:t>
            </a:r>
          </a:p>
          <a:p>
            <a:r>
              <a:rPr lang="en-US" sz="2200" cap="none" dirty="0"/>
              <a:t>Thinking about how you have heard others explain this, what wording seemed to work best?</a:t>
            </a:r>
          </a:p>
          <a:p>
            <a:endParaRPr lang="en-US" cap="none" dirty="0"/>
          </a:p>
          <a:p>
            <a:endParaRPr lang="en-US" cap="none" dirty="0"/>
          </a:p>
        </p:txBody>
      </p:sp>
      <p:sp>
        <p:nvSpPr>
          <p:cNvPr id="6" name="Text Placeholder 5"/>
          <p:cNvSpPr>
            <a:spLocks noGrp="1"/>
          </p:cNvSpPr>
          <p:nvPr>
            <p:ph type="body" sz="quarter" idx="3"/>
          </p:nvPr>
        </p:nvSpPr>
        <p:spPr>
          <a:xfrm>
            <a:off x="6328551" y="2077939"/>
            <a:ext cx="5025872" cy="679994"/>
          </a:xfrm>
        </p:spPr>
        <p:txBody>
          <a:bodyPr/>
          <a:lstStyle/>
          <a:p>
            <a:r>
              <a:rPr lang="en-US" cap="none" dirty="0"/>
              <a:t>From a WIC participant perspective:</a:t>
            </a:r>
          </a:p>
        </p:txBody>
      </p:sp>
      <p:sp>
        <p:nvSpPr>
          <p:cNvPr id="7" name="Content Placeholder 6"/>
          <p:cNvSpPr>
            <a:spLocks noGrp="1"/>
          </p:cNvSpPr>
          <p:nvPr>
            <p:ph sz="quarter" idx="14"/>
          </p:nvPr>
        </p:nvSpPr>
        <p:spPr>
          <a:xfrm>
            <a:off x="6019800" y="2757932"/>
            <a:ext cx="5105401" cy="3033266"/>
          </a:xfrm>
        </p:spPr>
        <p:txBody>
          <a:bodyPr/>
          <a:lstStyle/>
          <a:p>
            <a:r>
              <a:rPr lang="en-US" sz="2200" cap="none" dirty="0"/>
              <a:t>If you were a new WIC participant, what part do you think would be most important? </a:t>
            </a:r>
          </a:p>
          <a:p>
            <a:r>
              <a:rPr lang="en-US" sz="2200" cap="none" dirty="0"/>
              <a:t>What is most confusing?</a:t>
            </a:r>
          </a:p>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723012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Thank you for making WIC sparkle!</a:t>
            </a:r>
          </a:p>
        </p:txBody>
      </p:sp>
      <p:sp>
        <p:nvSpPr>
          <p:cNvPr id="3" name="Content Placeholder 2"/>
          <p:cNvSpPr>
            <a:spLocks noGrp="1"/>
          </p:cNvSpPr>
          <p:nvPr>
            <p:ph sz="quarter" idx="13"/>
          </p:nvPr>
        </p:nvSpPr>
        <p:spPr/>
        <p:txBody>
          <a:bodyPr>
            <a:normAutofit/>
          </a:bodyPr>
          <a:lstStyle/>
          <a:p>
            <a:r>
              <a:rPr lang="en-US" sz="2400" cap="none" dirty="0"/>
              <a:t>It’s all the little things you do everyday that make WIC work.</a:t>
            </a:r>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39745692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012CDB5CCD2847B46468FD3DF1DE6F" ma:contentTypeVersion="18" ma:contentTypeDescription="Create a new document." ma:contentTypeScope="" ma:versionID="83cd168dfd4f560a5ae9f127886bf666">
  <xsd:schema xmlns:xsd="http://www.w3.org/2001/XMLSchema" xmlns:xs="http://www.w3.org/2001/XMLSchema" xmlns:p="http://schemas.microsoft.com/office/2006/metadata/properties" xmlns:ns1="http://schemas.microsoft.com/sharepoint/v3" xmlns:ns2="59da1016-2a1b-4f8a-9768-d7a4932f6f16" xmlns:ns3="f144fd3f-61b7-45a4-a8a5-a00a4ffd3675" targetNamespace="http://schemas.microsoft.com/office/2006/metadata/properties" ma:root="true" ma:fieldsID="d12f2be80cb9e9a210af77d7981c0c3e" ns1:_="" ns2:_="" ns3:_="">
    <xsd:import namespace="http://schemas.microsoft.com/sharepoint/v3"/>
    <xsd:import namespace="59da1016-2a1b-4f8a-9768-d7a4932f6f16"/>
    <xsd:import namespace="f144fd3f-61b7-45a4-a8a5-a00a4ffd3675"/>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44fd3f-61b7-45a4-a8a5-a00a4ffd3675"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Public Health</IACategory>
    <DocumentExpirationDate xmlns="59da1016-2a1b-4f8a-9768-d7a4932f6f16">2022-12-31T08:00:00+00:00</DocumentExpirationDate>
    <IATopic xmlns="59da1016-2a1b-4f8a-9768-d7a4932f6f16">Public Health - Agency Communications</IATopic>
    <IASubtopic xmlns="59da1016-2a1b-4f8a-9768-d7a4932f6f16">Training</IASubtopic>
    <Meta_x0020_Description xmlns="f144fd3f-61b7-45a4-a8a5-a00a4ffd3675" xsi:nil="true"/>
    <URL xmlns="http://schemas.microsoft.com/sharepoint/v3">
      <Url xsi:nil="true"/>
      <Description xsi:nil="true"/>
    </URL>
    <Meta_x0020_Keywords xmlns="f144fd3f-61b7-45a4-a8a5-a00a4ffd3675"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8484281-6B5E-48E4-875A-2E7580C45070}"/>
</file>

<file path=customXml/itemProps2.xml><?xml version="1.0" encoding="utf-8"?>
<ds:datastoreItem xmlns:ds="http://schemas.openxmlformats.org/officeDocument/2006/customXml" ds:itemID="{73BA76B4-DB7F-40B8-9B5D-C2B915061C9A}"/>
</file>

<file path=customXml/itemProps3.xml><?xml version="1.0" encoding="utf-8"?>
<ds:datastoreItem xmlns:ds="http://schemas.openxmlformats.org/officeDocument/2006/customXml" ds:itemID="{B6B2AE82-35EA-4AB3-9117-A06AF8B92C1B}"/>
</file>

<file path=docProps/app.xml><?xml version="1.0" encoding="utf-8"?>
<Properties xmlns="http://schemas.openxmlformats.org/officeDocument/2006/extended-properties" xmlns:vt="http://schemas.openxmlformats.org/officeDocument/2006/docPropsVTypes">
  <Template>TM04033925[[fn=Droplet]]</Template>
  <TotalTime>1499</TotalTime>
  <Words>469</Words>
  <Application>Microsoft Office PowerPoint</Application>
  <PresentationFormat>Widescreen</PresentationFormat>
  <Paragraphs>49</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Tw Cen MT</vt:lpstr>
      <vt:lpstr>Droplet</vt:lpstr>
      <vt:lpstr>Rights and Responsibilities</vt:lpstr>
      <vt:lpstr>Everyone needs to see the form</vt:lpstr>
      <vt:lpstr>Offer the right form</vt:lpstr>
      <vt:lpstr>Explain their rights and responsibilities to build trust</vt:lpstr>
      <vt:lpstr>Verbally review the information on the form</vt:lpstr>
      <vt:lpstr>Here’s an example</vt:lpstr>
      <vt:lpstr>Think about it Take a look at a copy of the Rights and Responsibilities form and the Participant Signature form. </vt:lpstr>
      <vt:lpstr>Thank you for making WIC sparkle!</vt:lpstr>
    </vt:vector>
  </TitlesOfParts>
  <Company>Oregon 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and Responsibilities training</dc:title>
  <dc:creator>Mcgee Kimberly O</dc:creator>
  <cp:lastModifiedBy>Mcgee Kimberly O</cp:lastModifiedBy>
  <cp:revision>51</cp:revision>
  <cp:lastPrinted>2015-11-02T18:55:40Z</cp:lastPrinted>
  <dcterms:created xsi:type="dcterms:W3CDTF">2015-10-14T22:48:40Z</dcterms:created>
  <dcterms:modified xsi:type="dcterms:W3CDTF">2020-06-19T23:35:59Z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0x01010079012CDB5CCD2847B46468FD3DF1DE6F</vt:lpwstr>
  </property>
</Properties>
</file>