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4"/>
  </p:notesMasterIdLst>
  <p:sldIdLst>
    <p:sldId id="293" r:id="rId5"/>
    <p:sldId id="542" r:id="rId6"/>
    <p:sldId id="538" r:id="rId7"/>
    <p:sldId id="498" r:id="rId8"/>
    <p:sldId id="543" r:id="rId9"/>
    <p:sldId id="488" r:id="rId10"/>
    <p:sldId id="493" r:id="rId11"/>
    <p:sldId id="489" r:id="rId12"/>
    <p:sldId id="503" r:id="rId13"/>
    <p:sldId id="515" r:id="rId14"/>
    <p:sldId id="532" r:id="rId15"/>
    <p:sldId id="517" r:id="rId16"/>
    <p:sldId id="528" r:id="rId17"/>
    <p:sldId id="506" r:id="rId18"/>
    <p:sldId id="514" r:id="rId19"/>
    <p:sldId id="299" r:id="rId20"/>
    <p:sldId id="300" r:id="rId21"/>
    <p:sldId id="477" r:id="rId22"/>
    <p:sldId id="520" r:id="rId23"/>
    <p:sldId id="476" r:id="rId24"/>
    <p:sldId id="523" r:id="rId25"/>
    <p:sldId id="296" r:id="rId26"/>
    <p:sldId id="496" r:id="rId27"/>
    <p:sldId id="513" r:id="rId28"/>
    <p:sldId id="512" r:id="rId29"/>
    <p:sldId id="546" r:id="rId30"/>
    <p:sldId id="547" r:id="rId31"/>
    <p:sldId id="548" r:id="rId32"/>
    <p:sldId id="510" r:id="rId33"/>
    <p:sldId id="551" r:id="rId34"/>
    <p:sldId id="541" r:id="rId35"/>
    <p:sldId id="552" r:id="rId36"/>
    <p:sldId id="544" r:id="rId37"/>
    <p:sldId id="497" r:id="rId38"/>
    <p:sldId id="553" r:id="rId39"/>
    <p:sldId id="483" r:id="rId40"/>
    <p:sldId id="529" r:id="rId41"/>
    <p:sldId id="530" r:id="rId42"/>
    <p:sldId id="534" r:id="rId43"/>
    <p:sldId id="545" r:id="rId44"/>
    <p:sldId id="504" r:id="rId45"/>
    <p:sldId id="501" r:id="rId46"/>
    <p:sldId id="521" r:id="rId47"/>
    <p:sldId id="518" r:id="rId48"/>
    <p:sldId id="522" r:id="rId49"/>
    <p:sldId id="540" r:id="rId50"/>
    <p:sldId id="531" r:id="rId51"/>
    <p:sldId id="499" r:id="rId52"/>
    <p:sldId id="484" r:id="rId53"/>
  </p:sldIdLst>
  <p:sldSz cx="12192000" cy="6858000"/>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60000"/>
    <a:srgbClr val="324862"/>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FA3BBC-A05E-4112-A672-699F6E3A0512}" v="22" dt="2024-03-04T19:47:49.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173" autoAdjust="0"/>
  </p:normalViewPr>
  <p:slideViewPr>
    <p:cSldViewPr snapToGrid="0">
      <p:cViewPr varScale="1">
        <p:scale>
          <a:sx n="88" d="100"/>
          <a:sy n="88" d="100"/>
        </p:scale>
        <p:origin x="82" y="773"/>
      </p:cViewPr>
      <p:guideLst/>
    </p:cSldViewPr>
  </p:slideViewPr>
  <p:outlineViewPr>
    <p:cViewPr>
      <p:scale>
        <a:sx n="33" d="100"/>
        <a:sy n="33" d="100"/>
      </p:scale>
      <p:origin x="0" y="-154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4606A-0697-4CCD-8AA3-D00612B21674}"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D14FD-0D67-487D-A1DA-713A9D3741C2}" type="slidenum">
              <a:rPr lang="en-US" smtClean="0"/>
              <a:t>‹#›</a:t>
            </a:fld>
            <a:endParaRPr lang="en-US"/>
          </a:p>
        </p:txBody>
      </p:sp>
    </p:spTree>
    <p:extLst>
      <p:ext uri="{BB962C8B-B14F-4D97-AF65-F5344CB8AC3E}">
        <p14:creationId xmlns:p14="http://schemas.microsoft.com/office/powerpoint/2010/main" val="225201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D14FD-0D67-487D-A1DA-713A9D3741C2}" type="slidenum">
              <a:rPr lang="en-US" smtClean="0"/>
              <a:t>1</a:t>
            </a:fld>
            <a:endParaRPr lang="en-US"/>
          </a:p>
        </p:txBody>
      </p:sp>
    </p:spTree>
    <p:extLst>
      <p:ext uri="{BB962C8B-B14F-4D97-AF65-F5344CB8AC3E}">
        <p14:creationId xmlns:p14="http://schemas.microsoft.com/office/powerpoint/2010/main" val="325600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D14FD-0D67-487D-A1DA-713A9D3741C2}" type="slidenum">
              <a:rPr lang="en-US" smtClean="0"/>
              <a:t>5</a:t>
            </a:fld>
            <a:endParaRPr lang="en-US"/>
          </a:p>
        </p:txBody>
      </p:sp>
    </p:spTree>
    <p:extLst>
      <p:ext uri="{BB962C8B-B14F-4D97-AF65-F5344CB8AC3E}">
        <p14:creationId xmlns:p14="http://schemas.microsoft.com/office/powerpoint/2010/main" val="169472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7635D077-D2D8-4E51-A40D-CC1AE6770115}" type="datetime1">
              <a:rPr lang="en-US" smtClean="0"/>
              <a:t>3/4/2024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7A7684-B636-435A-9D41-768B68EA522D}"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0771C-DA21-46F7-BF1D-504F665A8FA6}"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01545-0126-46A1-9870-328827DFD44A}" type="datetime1">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8C26F756-376A-49B3-8587-0A825B889AC4}" type="datetime1">
              <a:rPr lang="en-US" smtClean="0"/>
              <a:t>3/4/2024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CCA2A-3315-457F-89EA-F6AA178D3563}" type="datetime1">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C1584D-9E66-461C-A38A-DB75F6C18B1C}" type="datetime1">
              <a:rPr lang="en-US" smtClean="0"/>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B12E38-8FCE-41A5-B65A-65FFF2F74409}" type="datetime1">
              <a:rPr lang="en-US" smtClean="0"/>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B53FD-D505-4F03-9383-023E947BD2DD}" type="datetime1">
              <a:rPr lang="en-US" smtClean="0"/>
              <a:t>3/4/2024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73AC9AD-2CBB-4609-84BE-B3D4265418EB}" type="datetime1">
              <a:rPr lang="en-US" smtClean="0"/>
              <a:t>3/4/2024</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B75AB4BC-3983-4793-A8A8-DDC3A9092CC4}" type="datetime1">
              <a:rPr lang="en-US" smtClean="0"/>
              <a:t>3/4/2024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BD9BEDC1-79AC-4009-809A-51035E1B71D1}" type="datetime1">
              <a:rPr lang="en-US" smtClean="0"/>
              <a:t>3/4/2024</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9.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29.sv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29.sv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29.svg"/><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 name="Rectangle 128">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31" name="Rectangle 130">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353249" y="1348844"/>
            <a:ext cx="5716338" cy="3042706"/>
          </a:xfrm>
        </p:spPr>
        <p:txBody>
          <a:bodyPr>
            <a:normAutofit/>
          </a:bodyPr>
          <a:lstStyle/>
          <a:p>
            <a:br>
              <a:rPr lang="en-US" sz="6000" dirty="0"/>
            </a:br>
            <a:r>
              <a:rPr lang="en-US" sz="6000" dirty="0"/>
              <a:t> </a:t>
            </a:r>
            <a:r>
              <a:rPr lang="en-US" sz="6000" b="1" dirty="0"/>
              <a:t>Summaries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5604612" y="3998359"/>
            <a:ext cx="5355264" cy="950976"/>
          </a:xfrm>
        </p:spPr>
        <p:txBody>
          <a:bodyPr>
            <a:normAutofit/>
          </a:bodyPr>
          <a:lstStyle/>
          <a:p>
            <a:pPr>
              <a:spcAft>
                <a:spcPts val="600"/>
              </a:spcAft>
            </a:pPr>
            <a:r>
              <a:rPr lang="en-US" sz="2000" dirty="0"/>
              <a:t>Strengthening the craft of </a:t>
            </a:r>
          </a:p>
          <a:p>
            <a:pPr>
              <a:spcAft>
                <a:spcPts val="600"/>
              </a:spcAft>
            </a:pPr>
            <a:r>
              <a:rPr lang="en-US" sz="2000" dirty="0"/>
              <a:t>nutrition focused counseling</a:t>
            </a:r>
          </a:p>
        </p:txBody>
      </p:sp>
      <p:pic>
        <p:nvPicPr>
          <p:cNvPr id="5" name="Picture 4" descr="A picture containing bed&#10;&#10;Description automatically generated">
            <a:extLst>
              <a:ext uri="{FF2B5EF4-FFF2-40B4-BE49-F238E27FC236}">
                <a16:creationId xmlns:a16="http://schemas.microsoft.com/office/drawing/2014/main" id="{036D0106-AF23-4B0D-B960-1F5B72F76B60}"/>
              </a:ext>
            </a:extLst>
          </p:cNvPr>
          <p:cNvPicPr>
            <a:picLocks noChangeAspect="1"/>
          </p:cNvPicPr>
          <p:nvPr/>
        </p:nvPicPr>
        <p:blipFill rotWithShape="1">
          <a:blip r:embed="rId5"/>
          <a:srcRect t="1541" r="2" b="2"/>
          <a:stretch/>
        </p:blipFill>
        <p:spPr>
          <a:xfrm>
            <a:off x="616737" y="621793"/>
            <a:ext cx="4376501" cy="5614416"/>
          </a:xfrm>
          <a:prstGeom prst="rect">
            <a:avLst/>
          </a:prstGeom>
        </p:spPr>
      </p:pic>
      <p:sp>
        <p:nvSpPr>
          <p:cNvPr id="133" name="Rectangle 132">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5" name="Straight Connector 134">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CD06D1C-D537-4E20-B77B-2AE9206107FD}"/>
              </a:ext>
            </a:extLst>
          </p:cNvPr>
          <p:cNvSpPr>
            <a:spLocks noGrp="1"/>
          </p:cNvSpPr>
          <p:nvPr>
            <p:ph type="sldNum" sz="quarter" idx="12"/>
          </p:nvPr>
        </p:nvSpPr>
        <p:spPr>
          <a:xfrm>
            <a:off x="746889" y="5858088"/>
            <a:ext cx="2111881" cy="228600"/>
          </a:xfrm>
        </p:spPr>
        <p:txBody>
          <a:bodyPr>
            <a:normAutofit/>
          </a:bodyPr>
          <a:lstStyle/>
          <a:p>
            <a:pPr algn="l">
              <a:lnSpc>
                <a:spcPct val="90000"/>
              </a:lnSpc>
              <a:spcAft>
                <a:spcPts val="600"/>
              </a:spcAft>
            </a:pPr>
            <a:fld id="{34B7E4EF-A1BD-40F4-AB7B-04F084DD991D}" type="slidenum">
              <a:rPr lang="en-US" sz="1000">
                <a:solidFill>
                  <a:srgbClr val="FFFFFF"/>
                </a:solidFill>
              </a:rPr>
              <a:pPr algn="l">
                <a:lnSpc>
                  <a:spcPct val="90000"/>
                </a:lnSpc>
                <a:spcAft>
                  <a:spcPts val="600"/>
                </a:spcAft>
              </a:pPr>
              <a:t>1</a:t>
            </a:fld>
            <a:endParaRPr lang="en-US" sz="1000">
              <a:solidFill>
                <a:srgbClr val="FFFFFF"/>
              </a:solidFill>
            </a:endParaRPr>
          </a:p>
        </p:txBody>
      </p:sp>
      <p:pic>
        <p:nvPicPr>
          <p:cNvPr id="8" name="Picture 7" descr="A picture containing text, clipart&#10;&#10;Description automatically generated">
            <a:extLst>
              <a:ext uri="{FF2B5EF4-FFF2-40B4-BE49-F238E27FC236}">
                <a16:creationId xmlns:a16="http://schemas.microsoft.com/office/drawing/2014/main" id="{2DC1E194-B366-9165-6A26-C7E1DA120C2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16" b="90184" l="1595" r="89825">
                        <a14:foregroundMark x1="24374" y1="34765" x2="43280" y2="20041"/>
                        <a14:foregroundMark x1="46621" y1="48262" x2="66363" y2="43763"/>
                        <a14:foregroundMark x1="36522" y1="70961" x2="37813" y2="33538"/>
                        <a14:foregroundMark x1="22703" y1="30061" x2="2126" y2="49489"/>
                        <a14:foregroundMark x1="23538" y1="83436" x2="23083" y2="62986"/>
                        <a14:foregroundMark x1="16401" y1="82209" x2="17616" y2="51738"/>
                        <a14:foregroundMark x1="1670" y1="82209" x2="1670" y2="62986"/>
                        <a14:foregroundMark x1="8428" y1="90184" x2="10099" y2="66462"/>
                      </a14:backgroundRemoval>
                    </a14:imgEffect>
                  </a14:imgLayer>
                </a14:imgProps>
              </a:ext>
            </a:extLst>
          </a:blip>
          <a:stretch>
            <a:fillRect/>
          </a:stretch>
        </p:blipFill>
        <p:spPr>
          <a:xfrm>
            <a:off x="10314014" y="5540249"/>
            <a:ext cx="1511146" cy="561086"/>
          </a:xfrm>
          <a:prstGeom prst="rect">
            <a:avLst/>
          </a:prstGeom>
        </p:spPr>
      </p:pic>
      <p:sp>
        <p:nvSpPr>
          <p:cNvPr id="9" name="TextBox 8">
            <a:extLst>
              <a:ext uri="{FF2B5EF4-FFF2-40B4-BE49-F238E27FC236}">
                <a16:creationId xmlns:a16="http://schemas.microsoft.com/office/drawing/2014/main" id="{9245142D-7694-31B2-CD61-E0FC36AA1DCA}"/>
              </a:ext>
            </a:extLst>
          </p:cNvPr>
          <p:cNvSpPr txBox="1"/>
          <p:nvPr/>
        </p:nvSpPr>
        <p:spPr>
          <a:xfrm>
            <a:off x="616736" y="6203789"/>
            <a:ext cx="1276350" cy="261610"/>
          </a:xfrm>
          <a:prstGeom prst="rect">
            <a:avLst/>
          </a:prstGeom>
          <a:noFill/>
        </p:spPr>
        <p:txBody>
          <a:bodyPr wrap="square" rtlCol="0">
            <a:spAutoFit/>
          </a:bodyPr>
          <a:lstStyle/>
          <a:p>
            <a:r>
              <a:rPr lang="en-US" sz="1100" dirty="0"/>
              <a:t>2021 </a:t>
            </a:r>
          </a:p>
        </p:txBody>
      </p:sp>
    </p:spTree>
    <p:custDataLst>
      <p:tags r:id="rId2"/>
    </p:custDataLst>
    <p:extLst>
      <p:ext uri="{BB962C8B-B14F-4D97-AF65-F5344CB8AC3E}">
        <p14:creationId xmlns:p14="http://schemas.microsoft.com/office/powerpoint/2010/main" val="4269681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colorful, blue, person, person&#10;&#10;Description automatically generated">
            <a:extLst>
              <a:ext uri="{FF2B5EF4-FFF2-40B4-BE49-F238E27FC236}">
                <a16:creationId xmlns:a16="http://schemas.microsoft.com/office/drawing/2014/main" id="{7C117276-E974-49E0-9CDF-38D527701E4A}"/>
              </a:ext>
            </a:extLst>
          </p:cNvPr>
          <p:cNvPicPr>
            <a:picLocks noChangeAspect="1"/>
          </p:cNvPicPr>
          <p:nvPr/>
        </p:nvPicPr>
        <p:blipFill rotWithShape="1">
          <a:blip r:embed="rId3"/>
          <a:srcRect t="10457" b="5273"/>
          <a:stretch/>
        </p:blipFill>
        <p:spPr>
          <a:xfrm>
            <a:off x="20" y="-1"/>
            <a:ext cx="12191980" cy="6857999"/>
          </a:xfrm>
          <a:prstGeom prst="rect">
            <a:avLst/>
          </a:prstGeom>
        </p:spPr>
      </p:pic>
      <p:sp>
        <p:nvSpPr>
          <p:cNvPr id="54" name="Rectangle 5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E4D3F-27F2-4827-85CF-0F087FF0A389}"/>
              </a:ext>
            </a:extLst>
          </p:cNvPr>
          <p:cNvSpPr>
            <a:spLocks noGrp="1"/>
          </p:cNvSpPr>
          <p:nvPr>
            <p:ph type="title"/>
          </p:nvPr>
        </p:nvSpPr>
        <p:spPr>
          <a:xfrm>
            <a:off x="512359" y="517148"/>
            <a:ext cx="5122704" cy="1718225"/>
          </a:xfrm>
        </p:spPr>
        <p:txBody>
          <a:bodyPr vert="horz" lIns="91440" tIns="45720" rIns="91440" bIns="45720" rtlCol="0">
            <a:normAutofit fontScale="90000"/>
          </a:bodyPr>
          <a:lstStyle/>
          <a:p>
            <a:pPr>
              <a:lnSpc>
                <a:spcPct val="120000"/>
              </a:lnSpc>
            </a:pPr>
            <a:r>
              <a:rPr lang="en-US" sz="3600" spc="-100" dirty="0"/>
              <a:t>Using an Opening Summary to </a:t>
            </a:r>
            <a:r>
              <a:rPr lang="en-US" sz="3600" b="1" spc="-100" dirty="0">
                <a:solidFill>
                  <a:srgbClr val="860000"/>
                </a:solidFill>
              </a:rPr>
              <a:t>set the agenda</a:t>
            </a:r>
          </a:p>
        </p:txBody>
      </p:sp>
      <p:sp>
        <p:nvSpPr>
          <p:cNvPr id="4" name="Slide Number Placeholder 3">
            <a:extLst>
              <a:ext uri="{FF2B5EF4-FFF2-40B4-BE49-F238E27FC236}">
                <a16:creationId xmlns:a16="http://schemas.microsoft.com/office/drawing/2014/main" id="{C14FA5E1-CA11-4EA5-A252-E3776FD929C2}"/>
              </a:ext>
            </a:extLst>
          </p:cNvPr>
          <p:cNvSpPr>
            <a:spLocks noGrp="1"/>
          </p:cNvSpPr>
          <p:nvPr>
            <p:ph type="sldNum" sz="quarter" idx="12"/>
          </p:nvPr>
        </p:nvSpPr>
        <p:spPr>
          <a:xfrm>
            <a:off x="5070261" y="517148"/>
            <a:ext cx="548640" cy="274320"/>
          </a:xfrm>
        </p:spPr>
        <p:txBody>
          <a:bodyPr>
            <a:normAutofit/>
          </a:bodyPr>
          <a:lstStyle/>
          <a:p>
            <a:pPr>
              <a:spcAft>
                <a:spcPts val="600"/>
              </a:spcAft>
            </a:pPr>
            <a:fld id="{34B7E4EF-A1BD-40F4-AB7B-04F084DD991D}" type="slidenum">
              <a:rPr lang="en-US" smtClean="0"/>
              <a:pPr>
                <a:spcAft>
                  <a:spcPts val="600"/>
                </a:spcAft>
              </a:pPr>
              <a:t>10</a:t>
            </a:fld>
            <a:endParaRPr lang="en-US"/>
          </a:p>
        </p:txBody>
      </p:sp>
      <p:sp>
        <p:nvSpPr>
          <p:cNvPr id="3" name="Content Placeholder 2">
            <a:extLst>
              <a:ext uri="{FF2B5EF4-FFF2-40B4-BE49-F238E27FC236}">
                <a16:creationId xmlns:a16="http://schemas.microsoft.com/office/drawing/2014/main" id="{F2929B32-494D-49F6-8E09-5CF6A60020B3}"/>
              </a:ext>
            </a:extLst>
          </p:cNvPr>
          <p:cNvSpPr>
            <a:spLocks noGrp="1"/>
          </p:cNvSpPr>
          <p:nvPr>
            <p:ph idx="1"/>
          </p:nvPr>
        </p:nvSpPr>
        <p:spPr>
          <a:xfrm>
            <a:off x="423827" y="2645790"/>
            <a:ext cx="5195074" cy="3784676"/>
          </a:xfrm>
        </p:spPr>
        <p:txBody>
          <a:bodyPr vert="horz" lIns="91440" tIns="45720" rIns="91440" bIns="45720" rtlCol="0">
            <a:normAutofit/>
          </a:bodyPr>
          <a:lstStyle/>
          <a:p>
            <a:pPr marL="0" indent="0">
              <a:spcBef>
                <a:spcPts val="0"/>
              </a:spcBef>
              <a:spcAft>
                <a:spcPts val="600"/>
              </a:spcAft>
              <a:buNone/>
            </a:pPr>
            <a:r>
              <a:rPr lang="en-US" sz="2000" b="1" spc="80" dirty="0"/>
              <a:t>Summary content:</a:t>
            </a:r>
            <a:r>
              <a:rPr lang="en-US" sz="2000" spc="80" dirty="0"/>
              <a:t> </a:t>
            </a:r>
          </a:p>
          <a:p>
            <a:pPr lvl="1">
              <a:lnSpc>
                <a:spcPct val="120000"/>
              </a:lnSpc>
              <a:spcBef>
                <a:spcPts val="600"/>
              </a:spcBef>
              <a:spcAft>
                <a:spcPts val="600"/>
              </a:spcAft>
            </a:pPr>
            <a:r>
              <a:rPr lang="en-US" sz="2000" spc="80" dirty="0"/>
              <a:t>Welcome the participant and family</a:t>
            </a:r>
          </a:p>
          <a:p>
            <a:pPr lvl="1">
              <a:lnSpc>
                <a:spcPct val="120000"/>
              </a:lnSpc>
              <a:spcBef>
                <a:spcPts val="600"/>
              </a:spcBef>
              <a:spcAft>
                <a:spcPts val="600"/>
              </a:spcAft>
            </a:pPr>
            <a:r>
              <a:rPr lang="en-US" sz="2000" spc="80" dirty="0"/>
              <a:t>Introduce self and role</a:t>
            </a:r>
          </a:p>
          <a:p>
            <a:pPr lvl="1">
              <a:lnSpc>
                <a:spcPct val="120000"/>
              </a:lnSpc>
              <a:spcBef>
                <a:spcPts val="600"/>
              </a:spcBef>
              <a:spcAft>
                <a:spcPts val="600"/>
              </a:spcAft>
            </a:pPr>
            <a:r>
              <a:rPr lang="en-US" sz="2000" spc="80" dirty="0"/>
              <a:t>Explain appointment activities</a:t>
            </a:r>
          </a:p>
          <a:p>
            <a:pPr lvl="1">
              <a:lnSpc>
                <a:spcPct val="120000"/>
              </a:lnSpc>
              <a:spcBef>
                <a:spcPts val="600"/>
              </a:spcBef>
              <a:spcAft>
                <a:spcPts val="600"/>
              </a:spcAft>
            </a:pPr>
            <a:r>
              <a:rPr lang="en-US" sz="2000" spc="80" dirty="0"/>
              <a:t>Describe length of the appointment</a:t>
            </a:r>
          </a:p>
          <a:p>
            <a:pPr lvl="1">
              <a:lnSpc>
                <a:spcPct val="120000"/>
              </a:lnSpc>
              <a:spcBef>
                <a:spcPts val="600"/>
              </a:spcBef>
              <a:spcAft>
                <a:spcPts val="600"/>
              </a:spcAft>
            </a:pPr>
            <a:r>
              <a:rPr lang="en-US" sz="2000" spc="80" dirty="0"/>
              <a:t>Identify what will be accomplished during the appointment</a:t>
            </a:r>
          </a:p>
          <a:p>
            <a:pPr marL="0" indent="0">
              <a:spcBef>
                <a:spcPts val="0"/>
              </a:spcBef>
              <a:spcAft>
                <a:spcPts val="600"/>
              </a:spcAft>
              <a:buNone/>
            </a:pPr>
            <a:endParaRPr lang="en-US" sz="2200" spc="80" dirty="0"/>
          </a:p>
        </p:txBody>
      </p:sp>
    </p:spTree>
    <p:custDataLst>
      <p:tags r:id="rId1"/>
    </p:custDataLst>
    <p:extLst>
      <p:ext uri="{BB962C8B-B14F-4D97-AF65-F5344CB8AC3E}">
        <p14:creationId xmlns:p14="http://schemas.microsoft.com/office/powerpoint/2010/main" val="2340879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many different colors&#10;&#10;Description automatically generated">
            <a:extLst>
              <a:ext uri="{FF2B5EF4-FFF2-40B4-BE49-F238E27FC236}">
                <a16:creationId xmlns:a16="http://schemas.microsoft.com/office/drawing/2014/main" id="{FBC6DDDF-58D1-4D4A-AB64-8A2C704EDEF6}"/>
              </a:ext>
            </a:extLst>
          </p:cNvPr>
          <p:cNvPicPr>
            <a:picLocks noChangeAspect="1"/>
          </p:cNvPicPr>
          <p:nvPr/>
        </p:nvPicPr>
        <p:blipFill rotWithShape="1">
          <a:blip r:embed="rId3"/>
          <a:srcRect t="1096" b="14317"/>
          <a:stretch/>
        </p:blipFill>
        <p:spPr>
          <a:xfrm>
            <a:off x="20" y="-1"/>
            <a:ext cx="12191980" cy="6857999"/>
          </a:xfrm>
          <a:prstGeom prst="rect">
            <a:avLst/>
          </a:prstGeom>
        </p:spPr>
      </p:pic>
      <p:sp>
        <p:nvSpPr>
          <p:cNvPr id="26"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F0620-AB00-4DBB-B01D-BA6B0E3F43DA}"/>
              </a:ext>
            </a:extLst>
          </p:cNvPr>
          <p:cNvSpPr>
            <a:spLocks noGrp="1"/>
          </p:cNvSpPr>
          <p:nvPr>
            <p:ph type="title"/>
          </p:nvPr>
        </p:nvSpPr>
        <p:spPr>
          <a:xfrm>
            <a:off x="423827" y="427534"/>
            <a:ext cx="5299768" cy="1718225"/>
          </a:xfrm>
        </p:spPr>
        <p:txBody>
          <a:bodyPr>
            <a:normAutofit/>
          </a:bodyPr>
          <a:lstStyle/>
          <a:p>
            <a:pPr algn="ctr"/>
            <a:r>
              <a:rPr lang="en-US" dirty="0"/>
              <a:t>Opening Summary</a:t>
            </a:r>
          </a:p>
        </p:txBody>
      </p:sp>
      <p:sp>
        <p:nvSpPr>
          <p:cNvPr id="4" name="Slide Number Placeholder 3">
            <a:extLst>
              <a:ext uri="{FF2B5EF4-FFF2-40B4-BE49-F238E27FC236}">
                <a16:creationId xmlns:a16="http://schemas.microsoft.com/office/drawing/2014/main" id="{0C4FAC73-1AB8-45C0-BE12-B6BCFAC40423}"/>
              </a:ext>
            </a:extLst>
          </p:cNvPr>
          <p:cNvSpPr>
            <a:spLocks noGrp="1"/>
          </p:cNvSpPr>
          <p:nvPr>
            <p:ph type="sldNum" sz="quarter" idx="12"/>
          </p:nvPr>
        </p:nvSpPr>
        <p:spPr>
          <a:xfrm>
            <a:off x="5070261" y="517148"/>
            <a:ext cx="548640" cy="274320"/>
          </a:xfrm>
        </p:spPr>
        <p:txBody>
          <a:bodyPr>
            <a:normAutofit/>
          </a:bodyPr>
          <a:lstStyle/>
          <a:p>
            <a:pPr>
              <a:spcAft>
                <a:spcPts val="600"/>
              </a:spcAft>
            </a:pPr>
            <a:fld id="{34B7E4EF-A1BD-40F4-AB7B-04F084DD991D}" type="slidenum">
              <a:rPr lang="en-US" smtClean="0"/>
              <a:pPr>
                <a:spcAft>
                  <a:spcPts val="600"/>
                </a:spcAft>
              </a:pPr>
              <a:t>11</a:t>
            </a:fld>
            <a:endParaRPr lang="en-US"/>
          </a:p>
        </p:txBody>
      </p:sp>
      <p:sp>
        <p:nvSpPr>
          <p:cNvPr id="3" name="Content Placeholder 2">
            <a:extLst>
              <a:ext uri="{FF2B5EF4-FFF2-40B4-BE49-F238E27FC236}">
                <a16:creationId xmlns:a16="http://schemas.microsoft.com/office/drawing/2014/main" id="{D64C233D-4364-406D-B919-385A6F6E6608}"/>
              </a:ext>
            </a:extLst>
          </p:cNvPr>
          <p:cNvSpPr>
            <a:spLocks noGrp="1"/>
          </p:cNvSpPr>
          <p:nvPr>
            <p:ph idx="1"/>
          </p:nvPr>
        </p:nvSpPr>
        <p:spPr>
          <a:xfrm>
            <a:off x="527050" y="2399307"/>
            <a:ext cx="5091851" cy="3887193"/>
          </a:xfrm>
        </p:spPr>
        <p:txBody>
          <a:bodyPr>
            <a:normAutofit lnSpcReduction="10000"/>
          </a:bodyPr>
          <a:lstStyle/>
          <a:p>
            <a:pPr marL="0" indent="0">
              <a:lnSpc>
                <a:spcPct val="120000"/>
              </a:lnSpc>
              <a:spcBef>
                <a:spcPts val="600"/>
              </a:spcBef>
              <a:spcAft>
                <a:spcPts val="600"/>
              </a:spcAft>
              <a:buNone/>
            </a:pPr>
            <a:r>
              <a:rPr lang="en-US" sz="2000" b="1" dirty="0"/>
              <a:t>Timing:</a:t>
            </a:r>
            <a:r>
              <a:rPr lang="en-US" sz="2000" dirty="0"/>
              <a:t> Happens at the beginning of an appointment</a:t>
            </a:r>
            <a:br>
              <a:rPr lang="en-US" sz="2000" dirty="0"/>
            </a:br>
            <a:endParaRPr lang="en-US" sz="2000" dirty="0"/>
          </a:p>
          <a:p>
            <a:pPr marL="0" indent="0">
              <a:lnSpc>
                <a:spcPct val="120000"/>
              </a:lnSpc>
              <a:spcBef>
                <a:spcPts val="600"/>
              </a:spcBef>
              <a:spcAft>
                <a:spcPts val="600"/>
              </a:spcAft>
              <a:buNone/>
            </a:pPr>
            <a:r>
              <a:rPr lang="en-US" sz="2000" b="1" dirty="0"/>
              <a:t>Reason for use</a:t>
            </a:r>
            <a:r>
              <a:rPr lang="en-US" sz="2000" dirty="0"/>
              <a:t>: </a:t>
            </a:r>
          </a:p>
          <a:p>
            <a:pPr lvl="1">
              <a:lnSpc>
                <a:spcPct val="120000"/>
              </a:lnSpc>
              <a:spcBef>
                <a:spcPts val="600"/>
              </a:spcBef>
              <a:spcAft>
                <a:spcPts val="600"/>
              </a:spcAft>
            </a:pPr>
            <a:r>
              <a:rPr lang="en-US" sz="2000" dirty="0"/>
              <a:t>It lays the foundation for the interaction</a:t>
            </a:r>
          </a:p>
          <a:p>
            <a:pPr lvl="1">
              <a:lnSpc>
                <a:spcPct val="120000"/>
              </a:lnSpc>
              <a:spcBef>
                <a:spcPts val="600"/>
              </a:spcBef>
              <a:spcAft>
                <a:spcPts val="600"/>
              </a:spcAft>
            </a:pPr>
            <a:r>
              <a:rPr lang="en-US" sz="2000" dirty="0"/>
              <a:t>It lets the participant know what to expect</a:t>
            </a:r>
          </a:p>
          <a:p>
            <a:pPr lvl="1">
              <a:lnSpc>
                <a:spcPct val="120000"/>
              </a:lnSpc>
              <a:spcBef>
                <a:spcPts val="600"/>
              </a:spcBef>
              <a:spcAft>
                <a:spcPts val="600"/>
              </a:spcAft>
            </a:pPr>
            <a:r>
              <a:rPr lang="en-US" sz="2000" dirty="0"/>
              <a:t>It is trauma-informed practice</a:t>
            </a:r>
          </a:p>
          <a:p>
            <a:endParaRPr lang="en-US" dirty="0"/>
          </a:p>
        </p:txBody>
      </p:sp>
    </p:spTree>
    <p:custDataLst>
      <p:tags r:id="rId1"/>
    </p:custDataLst>
    <p:extLst>
      <p:ext uri="{BB962C8B-B14F-4D97-AF65-F5344CB8AC3E}">
        <p14:creationId xmlns:p14="http://schemas.microsoft.com/office/powerpoint/2010/main" val="1014114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45" name="Rectangle 44">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235E4D3F-27F2-4827-85CF-0F087FF0A389}"/>
              </a:ext>
            </a:extLst>
          </p:cNvPr>
          <p:cNvSpPr>
            <a:spLocks noGrp="1"/>
          </p:cNvSpPr>
          <p:nvPr>
            <p:ph type="title"/>
          </p:nvPr>
        </p:nvSpPr>
        <p:spPr>
          <a:xfrm>
            <a:off x="983887" y="1185059"/>
            <a:ext cx="3491832" cy="4487882"/>
          </a:xfrm>
        </p:spPr>
        <p:txBody>
          <a:bodyPr vert="horz" lIns="91440" tIns="45720" rIns="91440" bIns="45720" rtlCol="0">
            <a:normAutofit/>
          </a:bodyPr>
          <a:lstStyle/>
          <a:p>
            <a:pPr algn="ctr"/>
            <a:r>
              <a:rPr lang="en-US" sz="4400" spc="-100" dirty="0"/>
              <a:t>In-person example</a:t>
            </a:r>
            <a:br>
              <a:rPr lang="en-US" sz="4400" cap="all" spc="-100" dirty="0"/>
            </a:br>
            <a:br>
              <a:rPr lang="en-US" sz="4400" cap="all" spc="-100" dirty="0"/>
            </a:br>
            <a:br>
              <a:rPr lang="en-US" sz="4400" cap="all" spc="-100" dirty="0"/>
            </a:br>
            <a:br>
              <a:rPr lang="en-US" sz="4400" cap="all" spc="-100" dirty="0"/>
            </a:br>
            <a:br>
              <a:rPr lang="en-US" sz="4400" cap="all" spc="-100" dirty="0"/>
            </a:br>
            <a:endParaRPr lang="en-US" sz="4400" cap="all" spc="-100" dirty="0"/>
          </a:p>
        </p:txBody>
      </p:sp>
      <p:sp>
        <p:nvSpPr>
          <p:cNvPr id="4" name="Slide Number Placeholder 3">
            <a:extLst>
              <a:ext uri="{FF2B5EF4-FFF2-40B4-BE49-F238E27FC236}">
                <a16:creationId xmlns:a16="http://schemas.microsoft.com/office/drawing/2014/main" id="{E10F96DF-6F7C-4A02-9ADA-50F1553F1E1F}"/>
              </a:ext>
            </a:extLst>
          </p:cNvPr>
          <p:cNvSpPr>
            <a:spLocks noGrp="1"/>
          </p:cNvSpPr>
          <p:nvPr>
            <p:ph type="sldNum" sz="quarter" idx="12"/>
          </p:nvPr>
        </p:nvSpPr>
        <p:spPr>
          <a:xfrm>
            <a:off x="3704736" y="5704581"/>
            <a:ext cx="822960" cy="274320"/>
          </a:xfrm>
        </p:spPr>
        <p:txBody>
          <a:bodyPr>
            <a:normAutofit/>
          </a:bodyPr>
          <a:lstStyle/>
          <a:p>
            <a:pPr>
              <a:spcAft>
                <a:spcPts val="600"/>
              </a:spcAft>
            </a:pPr>
            <a:fld id="{34B7E4EF-A1BD-40F4-AB7B-04F084DD991D}" type="slidenum">
              <a:rPr lang="en-US" smtClean="0"/>
              <a:pPr>
                <a:spcAft>
                  <a:spcPts val="600"/>
                </a:spcAft>
              </a:pPr>
              <a:t>12</a:t>
            </a:fld>
            <a:endParaRPr lang="en-US"/>
          </a:p>
        </p:txBody>
      </p:sp>
      <p:sp>
        <p:nvSpPr>
          <p:cNvPr id="47" name="Rectangle 46">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F2929B32-494D-49F6-8E09-5CF6A60020B3}"/>
              </a:ext>
            </a:extLst>
          </p:cNvPr>
          <p:cNvSpPr>
            <a:spLocks noGrp="1"/>
          </p:cNvSpPr>
          <p:nvPr>
            <p:ph idx="1"/>
          </p:nvPr>
        </p:nvSpPr>
        <p:spPr>
          <a:xfrm>
            <a:off x="6096000" y="936416"/>
            <a:ext cx="5524500" cy="4985169"/>
          </a:xfrm>
        </p:spPr>
        <p:txBody>
          <a:bodyPr vert="horz" lIns="91440" tIns="45720" rIns="91440" bIns="45720" rtlCol="0" anchor="ctr">
            <a:normAutofit fontScale="92500"/>
          </a:bodyPr>
          <a:lstStyle/>
          <a:p>
            <a:pPr marL="0" indent="0">
              <a:lnSpc>
                <a:spcPct val="120000"/>
              </a:lnSpc>
              <a:spcBef>
                <a:spcPts val="1200"/>
              </a:spcBef>
              <a:spcAft>
                <a:spcPts val="600"/>
              </a:spcAft>
              <a:buNone/>
            </a:pPr>
            <a:r>
              <a:rPr lang="en-US" sz="2000" dirty="0"/>
              <a:t>Good morning Alice! </a:t>
            </a:r>
          </a:p>
          <a:p>
            <a:pPr marL="0" indent="0">
              <a:lnSpc>
                <a:spcPct val="120000"/>
              </a:lnSpc>
              <a:spcBef>
                <a:spcPts val="1200"/>
              </a:spcBef>
              <a:spcAft>
                <a:spcPts val="600"/>
              </a:spcAft>
              <a:buNone/>
            </a:pPr>
            <a:r>
              <a:rPr lang="en-US" sz="2000" dirty="0"/>
              <a:t>My name is Jane, and I am one of the WIC certifiers here. </a:t>
            </a:r>
          </a:p>
          <a:p>
            <a:pPr marL="0" indent="0">
              <a:lnSpc>
                <a:spcPct val="120000"/>
              </a:lnSpc>
              <a:spcBef>
                <a:spcPts val="1200"/>
              </a:spcBef>
              <a:spcAft>
                <a:spcPts val="600"/>
              </a:spcAft>
              <a:buNone/>
            </a:pPr>
            <a:r>
              <a:rPr lang="en-US" sz="2000" dirty="0"/>
              <a:t>Is this Liam? It’s nice to see both of you! I understand you are interested in continuing WIC services for Liam. Glad to hear it! </a:t>
            </a:r>
          </a:p>
          <a:p>
            <a:pPr marL="0" indent="0">
              <a:lnSpc>
                <a:spcPct val="120000"/>
              </a:lnSpc>
              <a:spcBef>
                <a:spcPts val="1200"/>
              </a:spcBef>
              <a:spcAft>
                <a:spcPts val="600"/>
              </a:spcAft>
              <a:buNone/>
            </a:pPr>
            <a:r>
              <a:rPr lang="en-US" sz="2000" dirty="0"/>
              <a:t>That means we will want to update his information. We’ll take Liam’s weight and height, visit about his health and diet for about 20 minutes, and then get his benefits ready for you. </a:t>
            </a:r>
          </a:p>
          <a:p>
            <a:pPr marL="0" indent="0">
              <a:lnSpc>
                <a:spcPct val="120000"/>
              </a:lnSpc>
              <a:spcBef>
                <a:spcPts val="1200"/>
              </a:spcBef>
              <a:spcAft>
                <a:spcPts val="600"/>
              </a:spcAft>
              <a:buNone/>
            </a:pPr>
            <a:r>
              <a:rPr lang="en-US" sz="2000" dirty="0"/>
              <a:t>How does that sound?</a:t>
            </a:r>
            <a:r>
              <a:rPr lang="en-US" sz="2000" spc="80" dirty="0"/>
              <a:t> </a:t>
            </a:r>
          </a:p>
        </p:txBody>
      </p:sp>
      <p:pic>
        <p:nvPicPr>
          <p:cNvPr id="6" name="Picture 5" descr="A picture containing person, holding, person, hand&#10;&#10;Description automatically generated">
            <a:extLst>
              <a:ext uri="{FF2B5EF4-FFF2-40B4-BE49-F238E27FC236}">
                <a16:creationId xmlns:a16="http://schemas.microsoft.com/office/drawing/2014/main" id="{09AF4402-4E82-4611-B0A5-CB208185D2CE}"/>
              </a:ext>
            </a:extLst>
          </p:cNvPr>
          <p:cNvPicPr>
            <a:picLocks noChangeAspect="1"/>
          </p:cNvPicPr>
          <p:nvPr/>
        </p:nvPicPr>
        <p:blipFill rotWithShape="1">
          <a:blip r:embed="rId3"/>
          <a:srcRect l="15885" t="11765" r="8586" b="24073"/>
          <a:stretch/>
        </p:blipFill>
        <p:spPr>
          <a:xfrm>
            <a:off x="1237343" y="2635937"/>
            <a:ext cx="3013923" cy="3200400"/>
          </a:xfrm>
          <a:prstGeom prst="rect">
            <a:avLst/>
          </a:prstGeom>
        </p:spPr>
      </p:pic>
    </p:spTree>
    <p:custDataLst>
      <p:tags r:id="rId1"/>
    </p:custDataLst>
    <p:extLst>
      <p:ext uri="{BB962C8B-B14F-4D97-AF65-F5344CB8AC3E}">
        <p14:creationId xmlns:p14="http://schemas.microsoft.com/office/powerpoint/2010/main" val="278069099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45" name="Rectangle 44">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235E4D3F-27F2-4827-85CF-0F087FF0A389}"/>
              </a:ext>
            </a:extLst>
          </p:cNvPr>
          <p:cNvSpPr>
            <a:spLocks noGrp="1"/>
          </p:cNvSpPr>
          <p:nvPr>
            <p:ph type="title"/>
          </p:nvPr>
        </p:nvSpPr>
        <p:spPr>
          <a:xfrm>
            <a:off x="983887" y="1185059"/>
            <a:ext cx="3491832" cy="4487882"/>
          </a:xfrm>
        </p:spPr>
        <p:txBody>
          <a:bodyPr vert="horz" lIns="91440" tIns="45720" rIns="91440" bIns="45720" rtlCol="0">
            <a:normAutofit fontScale="90000"/>
          </a:bodyPr>
          <a:lstStyle/>
          <a:p>
            <a:pPr algn="ctr"/>
            <a:br>
              <a:rPr lang="en-US" sz="4400" cap="all" spc="-100" dirty="0"/>
            </a:br>
            <a:br>
              <a:rPr lang="en-US" sz="4400" cap="all" spc="-100" dirty="0"/>
            </a:br>
            <a:br>
              <a:rPr lang="en-US" sz="4400" cap="all" spc="-100" dirty="0"/>
            </a:br>
            <a:r>
              <a:rPr lang="en-US" sz="4900" spc="-100" dirty="0"/>
              <a:t>Remote example</a:t>
            </a:r>
            <a:br>
              <a:rPr lang="en-US" sz="4400" cap="all" spc="-100" dirty="0"/>
            </a:br>
            <a:br>
              <a:rPr lang="en-US" sz="4400" cap="all" spc="-100" dirty="0"/>
            </a:br>
            <a:br>
              <a:rPr lang="en-US" sz="4400" cap="all" spc="-100" dirty="0"/>
            </a:br>
            <a:br>
              <a:rPr lang="en-US" sz="4400" cap="all" spc="-100" dirty="0"/>
            </a:br>
            <a:br>
              <a:rPr lang="en-US" sz="4400" cap="all" spc="-100" dirty="0"/>
            </a:br>
            <a:br>
              <a:rPr lang="en-US" sz="4400" cap="all" spc="-100" dirty="0"/>
            </a:br>
            <a:br>
              <a:rPr lang="en-US" sz="4400" cap="all" spc="-100" dirty="0"/>
            </a:br>
            <a:br>
              <a:rPr lang="en-US" sz="4400" cap="all" spc="-100" dirty="0"/>
            </a:br>
            <a:br>
              <a:rPr lang="en-US" sz="4400" cap="all" spc="-100" dirty="0"/>
            </a:br>
            <a:endParaRPr lang="en-US" sz="4400" cap="all" spc="-100" dirty="0"/>
          </a:p>
        </p:txBody>
      </p:sp>
      <p:sp>
        <p:nvSpPr>
          <p:cNvPr id="4" name="Slide Number Placeholder 3">
            <a:extLst>
              <a:ext uri="{FF2B5EF4-FFF2-40B4-BE49-F238E27FC236}">
                <a16:creationId xmlns:a16="http://schemas.microsoft.com/office/drawing/2014/main" id="{E10F96DF-6F7C-4A02-9ADA-50F1553F1E1F}"/>
              </a:ext>
            </a:extLst>
          </p:cNvPr>
          <p:cNvSpPr>
            <a:spLocks noGrp="1"/>
          </p:cNvSpPr>
          <p:nvPr>
            <p:ph type="sldNum" sz="quarter" idx="12"/>
          </p:nvPr>
        </p:nvSpPr>
        <p:spPr>
          <a:xfrm>
            <a:off x="3704736" y="5704581"/>
            <a:ext cx="822960" cy="274320"/>
          </a:xfrm>
        </p:spPr>
        <p:txBody>
          <a:bodyPr>
            <a:normAutofit/>
          </a:bodyPr>
          <a:lstStyle/>
          <a:p>
            <a:pPr>
              <a:spcAft>
                <a:spcPts val="600"/>
              </a:spcAft>
            </a:pPr>
            <a:fld id="{34B7E4EF-A1BD-40F4-AB7B-04F084DD991D}" type="slidenum">
              <a:rPr lang="en-US" smtClean="0"/>
              <a:pPr>
                <a:spcAft>
                  <a:spcPts val="600"/>
                </a:spcAft>
              </a:pPr>
              <a:t>13</a:t>
            </a:fld>
            <a:endParaRPr lang="en-US"/>
          </a:p>
        </p:txBody>
      </p:sp>
      <p:sp>
        <p:nvSpPr>
          <p:cNvPr id="47" name="Rectangle 46">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F2929B32-494D-49F6-8E09-5CF6A60020B3}"/>
              </a:ext>
            </a:extLst>
          </p:cNvPr>
          <p:cNvSpPr>
            <a:spLocks noGrp="1"/>
          </p:cNvSpPr>
          <p:nvPr>
            <p:ph idx="1"/>
          </p:nvPr>
        </p:nvSpPr>
        <p:spPr>
          <a:xfrm>
            <a:off x="6155889" y="643464"/>
            <a:ext cx="5426511" cy="5566305"/>
          </a:xfrm>
        </p:spPr>
        <p:txBody>
          <a:bodyPr vert="horz" lIns="91440" tIns="45720" rIns="91440" bIns="45720" rtlCol="0" anchor="ctr">
            <a:normAutofit/>
          </a:bodyPr>
          <a:lstStyle/>
          <a:p>
            <a:pPr marL="0" indent="0">
              <a:lnSpc>
                <a:spcPct val="120000"/>
              </a:lnSpc>
              <a:spcBef>
                <a:spcPts val="1200"/>
              </a:spcBef>
              <a:spcAft>
                <a:spcPts val="600"/>
              </a:spcAft>
              <a:buNone/>
            </a:pPr>
            <a:r>
              <a:rPr lang="en-US" sz="2000" dirty="0"/>
              <a:t>Good morning, Ann! </a:t>
            </a:r>
          </a:p>
          <a:p>
            <a:pPr marL="0" indent="0">
              <a:lnSpc>
                <a:spcPct val="120000"/>
              </a:lnSpc>
              <a:spcBef>
                <a:spcPts val="1200"/>
              </a:spcBef>
              <a:spcAft>
                <a:spcPts val="600"/>
              </a:spcAft>
              <a:buNone/>
            </a:pPr>
            <a:r>
              <a:rPr lang="en-US" sz="2000" dirty="0"/>
              <a:t>My name is Lynn, and I am a WIC certifier. Thank you for talking with me today! </a:t>
            </a:r>
          </a:p>
          <a:p>
            <a:pPr marL="0" indent="0">
              <a:lnSpc>
                <a:spcPct val="120000"/>
              </a:lnSpc>
              <a:spcBef>
                <a:spcPts val="1200"/>
              </a:spcBef>
              <a:spcAft>
                <a:spcPts val="600"/>
              </a:spcAft>
              <a:buNone/>
            </a:pPr>
            <a:r>
              <a:rPr lang="en-US" sz="2000" dirty="0"/>
              <a:t>I understand you are interested in receiving WIC services during your pregnancy…I am glad you connected with us! </a:t>
            </a:r>
          </a:p>
          <a:p>
            <a:pPr marL="0" indent="0">
              <a:lnSpc>
                <a:spcPct val="120000"/>
              </a:lnSpc>
              <a:spcBef>
                <a:spcPts val="1200"/>
              </a:spcBef>
              <a:spcAft>
                <a:spcPts val="600"/>
              </a:spcAft>
              <a:buNone/>
            </a:pPr>
            <a:r>
              <a:rPr lang="en-US" sz="2000" dirty="0"/>
              <a:t>To get those services started, we’ll talk about your health and diet for about 30 minutes and then I’ll describe our program benefits. </a:t>
            </a:r>
          </a:p>
          <a:p>
            <a:pPr marL="0" indent="0">
              <a:lnSpc>
                <a:spcPct val="120000"/>
              </a:lnSpc>
              <a:spcBef>
                <a:spcPts val="1200"/>
              </a:spcBef>
              <a:spcAft>
                <a:spcPts val="600"/>
              </a:spcAft>
              <a:buNone/>
            </a:pPr>
            <a:r>
              <a:rPr lang="en-US" sz="2000" dirty="0"/>
              <a:t>How does that sound?</a:t>
            </a:r>
            <a:r>
              <a:rPr lang="en-US" sz="2000" spc="80" dirty="0"/>
              <a:t> </a:t>
            </a:r>
          </a:p>
        </p:txBody>
      </p:sp>
      <p:pic>
        <p:nvPicPr>
          <p:cNvPr id="20" name="Picture 19" descr="A picture containing person, holding, person, hand&#10;&#10;Description automatically generated">
            <a:extLst>
              <a:ext uri="{FF2B5EF4-FFF2-40B4-BE49-F238E27FC236}">
                <a16:creationId xmlns:a16="http://schemas.microsoft.com/office/drawing/2014/main" id="{BBC22A8F-999D-4BA7-B0E6-C95824B60C0D}"/>
              </a:ext>
            </a:extLst>
          </p:cNvPr>
          <p:cNvPicPr>
            <a:picLocks noChangeAspect="1"/>
          </p:cNvPicPr>
          <p:nvPr/>
        </p:nvPicPr>
        <p:blipFill rotWithShape="1">
          <a:blip r:embed="rId3"/>
          <a:srcRect l="15885" t="11765" r="8586" b="24073"/>
          <a:stretch/>
        </p:blipFill>
        <p:spPr>
          <a:xfrm>
            <a:off x="1237343" y="2635937"/>
            <a:ext cx="3013923" cy="3200400"/>
          </a:xfrm>
          <a:prstGeom prst="rect">
            <a:avLst/>
          </a:prstGeom>
        </p:spPr>
      </p:pic>
    </p:spTree>
    <p:custDataLst>
      <p:tags r:id="rId1"/>
    </p:custDataLst>
    <p:extLst>
      <p:ext uri="{BB962C8B-B14F-4D97-AF65-F5344CB8AC3E}">
        <p14:creationId xmlns:p14="http://schemas.microsoft.com/office/powerpoint/2010/main" val="218149713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3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0">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6" name="Picture 5" descr="A picture containing indoor, table, sitting, plate&#10;&#10;Description automatically generated">
            <a:extLst>
              <a:ext uri="{FF2B5EF4-FFF2-40B4-BE49-F238E27FC236}">
                <a16:creationId xmlns:a16="http://schemas.microsoft.com/office/drawing/2014/main" id="{2B6540C0-29D7-4DD3-B144-B0023F88A565}"/>
              </a:ext>
            </a:extLst>
          </p:cNvPr>
          <p:cNvPicPr>
            <a:picLocks noChangeAspect="1"/>
          </p:cNvPicPr>
          <p:nvPr/>
        </p:nvPicPr>
        <p:blipFill rotWithShape="1">
          <a:blip r:embed="rId3"/>
          <a:srcRect t="9940" b="7858"/>
          <a:stretch/>
        </p:blipFill>
        <p:spPr>
          <a:xfrm>
            <a:off x="424928" y="419292"/>
            <a:ext cx="5522976" cy="6053328"/>
          </a:xfrm>
          <a:prstGeom prst="rect">
            <a:avLst/>
          </a:prstGeom>
        </p:spPr>
      </p:pic>
      <p:sp>
        <p:nvSpPr>
          <p:cNvPr id="48" name="Rectangle 4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E4D3F-27F2-4827-85CF-0F087FF0A389}"/>
              </a:ext>
            </a:extLst>
          </p:cNvPr>
          <p:cNvSpPr>
            <a:spLocks noGrp="1"/>
          </p:cNvSpPr>
          <p:nvPr>
            <p:ph type="title"/>
          </p:nvPr>
        </p:nvSpPr>
        <p:spPr>
          <a:xfrm>
            <a:off x="6846137" y="727626"/>
            <a:ext cx="4602152" cy="1718225"/>
          </a:xfrm>
        </p:spPr>
        <p:txBody>
          <a:bodyPr vert="horz" lIns="91440" tIns="45720" rIns="91440" bIns="45720" rtlCol="0">
            <a:normAutofit/>
          </a:bodyPr>
          <a:lstStyle/>
          <a:p>
            <a:r>
              <a:rPr lang="en-US" spc="-100" dirty="0"/>
              <a:t>Consider</a:t>
            </a:r>
          </a:p>
        </p:txBody>
      </p:sp>
      <p:sp>
        <p:nvSpPr>
          <p:cNvPr id="3" name="Content Placeholder 2">
            <a:extLst>
              <a:ext uri="{FF2B5EF4-FFF2-40B4-BE49-F238E27FC236}">
                <a16:creationId xmlns:a16="http://schemas.microsoft.com/office/drawing/2014/main" id="{F2929B32-494D-49F6-8E09-5CF6A60020B3}"/>
              </a:ext>
            </a:extLst>
          </p:cNvPr>
          <p:cNvSpPr>
            <a:spLocks noGrp="1"/>
          </p:cNvSpPr>
          <p:nvPr>
            <p:ph idx="1"/>
          </p:nvPr>
        </p:nvSpPr>
        <p:spPr>
          <a:xfrm>
            <a:off x="6846137" y="2263699"/>
            <a:ext cx="4602152" cy="3833026"/>
          </a:xfrm>
        </p:spPr>
        <p:txBody>
          <a:bodyPr vert="horz" lIns="91440" tIns="45720" rIns="91440" bIns="45720" rtlCol="0">
            <a:normAutofit lnSpcReduction="10000"/>
          </a:bodyPr>
          <a:lstStyle/>
          <a:p>
            <a:pPr>
              <a:lnSpc>
                <a:spcPct val="120000"/>
              </a:lnSpc>
              <a:spcBef>
                <a:spcPts val="1200"/>
              </a:spcBef>
              <a:spcAft>
                <a:spcPts val="600"/>
              </a:spcAft>
            </a:pPr>
            <a:r>
              <a:rPr lang="en-US" sz="2000" dirty="0"/>
              <a:t>How does using an opening summary help to prepare the participant for counseling later in the session?</a:t>
            </a:r>
          </a:p>
          <a:p>
            <a:pPr marL="0" indent="0">
              <a:lnSpc>
                <a:spcPct val="120000"/>
              </a:lnSpc>
              <a:spcBef>
                <a:spcPts val="1200"/>
              </a:spcBef>
              <a:spcAft>
                <a:spcPts val="600"/>
              </a:spcAft>
              <a:buNone/>
            </a:pPr>
            <a:endParaRPr lang="en-US" sz="800" dirty="0"/>
          </a:p>
          <a:p>
            <a:pPr>
              <a:lnSpc>
                <a:spcPct val="120000"/>
              </a:lnSpc>
              <a:spcBef>
                <a:spcPts val="1200"/>
              </a:spcBef>
              <a:spcAft>
                <a:spcPts val="600"/>
              </a:spcAft>
            </a:pPr>
            <a:r>
              <a:rPr lang="en-US" sz="2000" dirty="0"/>
              <a:t>How does using an opening summary to set the agenda help to address the question, </a:t>
            </a:r>
            <a:r>
              <a:rPr lang="en-US" sz="2000" i="1" dirty="0"/>
              <a:t>“Are we almost done?”</a:t>
            </a:r>
          </a:p>
          <a:p>
            <a:pPr marL="0" indent="0">
              <a:spcBef>
                <a:spcPts val="0"/>
              </a:spcBef>
              <a:spcAft>
                <a:spcPts val="600"/>
              </a:spcAft>
              <a:buNone/>
            </a:pPr>
            <a:r>
              <a:rPr lang="en-US" spc="80" dirty="0"/>
              <a:t> </a:t>
            </a:r>
          </a:p>
        </p:txBody>
      </p:sp>
      <p:sp>
        <p:nvSpPr>
          <p:cNvPr id="4" name="Slide Number Placeholder 3">
            <a:extLst>
              <a:ext uri="{FF2B5EF4-FFF2-40B4-BE49-F238E27FC236}">
                <a16:creationId xmlns:a16="http://schemas.microsoft.com/office/drawing/2014/main" id="{DE0A92C8-8851-4CE7-BA4B-15D295041658}"/>
              </a:ext>
            </a:extLst>
          </p:cNvPr>
          <p:cNvSpPr>
            <a:spLocks noGrp="1"/>
          </p:cNvSpPr>
          <p:nvPr>
            <p:ph type="sldNum" sz="quarter" idx="12"/>
          </p:nvPr>
        </p:nvSpPr>
        <p:spPr>
          <a:xfrm>
            <a:off x="11095513" y="6126435"/>
            <a:ext cx="548640" cy="274320"/>
          </a:xfrm>
        </p:spPr>
        <p:txBody>
          <a:bodyPr>
            <a:normAutofit/>
          </a:bodyPr>
          <a:lstStyle/>
          <a:p>
            <a:pPr>
              <a:spcAft>
                <a:spcPts val="600"/>
              </a:spcAft>
            </a:pPr>
            <a:fld id="{34B7E4EF-A1BD-40F4-AB7B-04F084DD991D}" type="slidenum">
              <a:rPr lang="en-US" smtClean="0"/>
              <a:pPr>
                <a:spcAft>
                  <a:spcPts val="600"/>
                </a:spcAft>
              </a:pPr>
              <a:t>14</a:t>
            </a:fld>
            <a:endParaRPr lang="en-US"/>
          </a:p>
        </p:txBody>
      </p:sp>
    </p:spTree>
    <p:custDataLst>
      <p:tags r:id="rId1"/>
    </p:custDataLst>
    <p:extLst>
      <p:ext uri="{BB962C8B-B14F-4D97-AF65-F5344CB8AC3E}">
        <p14:creationId xmlns:p14="http://schemas.microsoft.com/office/powerpoint/2010/main" val="1312918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268E66A-0A7D-4A2C-ADF0-E9A7BDA8E4C1}"/>
              </a:ext>
            </a:extLst>
          </p:cNvPr>
          <p:cNvSpPr>
            <a:spLocks noGrp="1"/>
          </p:cNvSpPr>
          <p:nvPr>
            <p:ph type="title"/>
          </p:nvPr>
        </p:nvSpPr>
        <p:spPr>
          <a:xfrm>
            <a:off x="850667" y="482600"/>
            <a:ext cx="6281928" cy="1688276"/>
          </a:xfrm>
        </p:spPr>
        <p:txBody>
          <a:bodyPr>
            <a:normAutofit/>
          </a:bodyPr>
          <a:lstStyle/>
          <a:p>
            <a:r>
              <a:rPr lang="en-US" b="1" dirty="0"/>
              <a:t>Activity</a:t>
            </a:r>
          </a:p>
        </p:txBody>
      </p:sp>
      <p:sp>
        <p:nvSpPr>
          <p:cNvPr id="9" name="Content Placeholder 8">
            <a:extLst>
              <a:ext uri="{FF2B5EF4-FFF2-40B4-BE49-F238E27FC236}">
                <a16:creationId xmlns:a16="http://schemas.microsoft.com/office/drawing/2014/main" id="{F0C9B9EA-CA14-4E9A-B32F-8048DE601832}"/>
              </a:ext>
            </a:extLst>
          </p:cNvPr>
          <p:cNvSpPr>
            <a:spLocks noGrp="1"/>
          </p:cNvSpPr>
          <p:nvPr>
            <p:ph idx="1"/>
          </p:nvPr>
        </p:nvSpPr>
        <p:spPr>
          <a:xfrm>
            <a:off x="869917" y="1922318"/>
            <a:ext cx="6281928" cy="3998422"/>
          </a:xfrm>
        </p:spPr>
        <p:txBody>
          <a:bodyPr>
            <a:normAutofit/>
          </a:bodyPr>
          <a:lstStyle/>
          <a:p>
            <a:pPr marL="0" indent="0">
              <a:lnSpc>
                <a:spcPct val="120000"/>
              </a:lnSpc>
              <a:spcBef>
                <a:spcPts val="1200"/>
              </a:spcBef>
              <a:spcAft>
                <a:spcPts val="600"/>
              </a:spcAft>
              <a:buNone/>
            </a:pPr>
            <a:r>
              <a:rPr lang="en-US" sz="2000" dirty="0"/>
              <a:t>Develop an opening summary to set the agenda for the following appointments:</a:t>
            </a:r>
          </a:p>
          <a:p>
            <a:pPr marL="731520" lvl="1" indent="-457200">
              <a:lnSpc>
                <a:spcPct val="120000"/>
              </a:lnSpc>
              <a:spcBef>
                <a:spcPts val="1200"/>
              </a:spcBef>
              <a:spcAft>
                <a:spcPts val="600"/>
              </a:spcAft>
              <a:buFont typeface="+mj-lt"/>
              <a:buAutoNum type="arabicPeriod"/>
            </a:pPr>
            <a:r>
              <a:rPr lang="en-US" sz="2000" dirty="0"/>
              <a:t>You are calling Rose for her postpartum appointment. Rose was on WIC during her pregnancy. You know she is breastfeeding a baby boy who is three weeks old. </a:t>
            </a:r>
          </a:p>
          <a:p>
            <a:pPr marL="731520" lvl="1" indent="-457200">
              <a:lnSpc>
                <a:spcPct val="120000"/>
              </a:lnSpc>
              <a:spcBef>
                <a:spcPts val="1200"/>
              </a:spcBef>
              <a:spcAft>
                <a:spcPts val="600"/>
              </a:spcAft>
              <a:buFont typeface="+mj-lt"/>
              <a:buAutoNum type="arabicPeriod"/>
            </a:pPr>
            <a:r>
              <a:rPr lang="en-US" sz="2000" dirty="0"/>
              <a:t>Russell is bringing his two-year-old son, Marc, to the WIC office for their first appointment.</a:t>
            </a:r>
          </a:p>
        </p:txBody>
      </p:sp>
      <p:pic>
        <p:nvPicPr>
          <p:cNvPr id="5" name="Content Placeholder 4" descr="A picture containing indoor, table, cake, room&#10;&#10;Description automatically generated">
            <a:extLst>
              <a:ext uri="{FF2B5EF4-FFF2-40B4-BE49-F238E27FC236}">
                <a16:creationId xmlns:a16="http://schemas.microsoft.com/office/drawing/2014/main" id="{1F7617C3-C237-4F11-B6D1-6C9B59E7D7E6}"/>
              </a:ext>
            </a:extLst>
          </p:cNvPr>
          <p:cNvPicPr>
            <a:picLocks noChangeAspect="1"/>
          </p:cNvPicPr>
          <p:nvPr/>
        </p:nvPicPr>
        <p:blipFill rotWithShape="1">
          <a:blip r:embed="rId3"/>
          <a:srcRect l="13257" r="43770" b="-2"/>
          <a:stretch/>
        </p:blipFill>
        <p:spPr>
          <a:xfrm>
            <a:off x="7837371" y="237744"/>
            <a:ext cx="4124416" cy="6382512"/>
          </a:xfrm>
          <a:prstGeom prst="rect">
            <a:avLst/>
          </a:prstGeom>
        </p:spPr>
      </p:pic>
      <p:sp>
        <p:nvSpPr>
          <p:cNvPr id="3" name="Slide Number Placeholder 2">
            <a:extLst>
              <a:ext uri="{FF2B5EF4-FFF2-40B4-BE49-F238E27FC236}">
                <a16:creationId xmlns:a16="http://schemas.microsoft.com/office/drawing/2014/main" id="{6FE8792F-0413-4043-B1CA-09C0EB1CD707}"/>
              </a:ext>
            </a:extLst>
          </p:cNvPr>
          <p:cNvSpPr>
            <a:spLocks noGrp="1"/>
          </p:cNvSpPr>
          <p:nvPr>
            <p:ph type="sldNum" sz="quarter" idx="12"/>
          </p:nvPr>
        </p:nvSpPr>
        <p:spPr/>
        <p:txBody>
          <a:bodyPr/>
          <a:lstStyle/>
          <a:p>
            <a:fld id="{34B7E4EF-A1BD-40F4-AB7B-04F084DD991D}" type="slidenum">
              <a:rPr lang="en-US" smtClean="0"/>
              <a:t>15</a:t>
            </a:fld>
            <a:endParaRPr lang="en-US" dirty="0"/>
          </a:p>
        </p:txBody>
      </p:sp>
    </p:spTree>
    <p:custDataLst>
      <p:tags r:id="rId1"/>
    </p:custDataLst>
    <p:extLst>
      <p:ext uri="{BB962C8B-B14F-4D97-AF65-F5344CB8AC3E}">
        <p14:creationId xmlns:p14="http://schemas.microsoft.com/office/powerpoint/2010/main" val="170086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1523-F5C1-4342-9045-DAF2FF6E3CE8}"/>
              </a:ext>
            </a:extLst>
          </p:cNvPr>
          <p:cNvSpPr>
            <a:spLocks noGrp="1"/>
          </p:cNvSpPr>
          <p:nvPr>
            <p:ph type="ctrTitle"/>
          </p:nvPr>
        </p:nvSpPr>
        <p:spPr>
          <a:xfrm>
            <a:off x="1441450" y="2244830"/>
            <a:ext cx="9315450" cy="2437232"/>
          </a:xfrm>
        </p:spPr>
        <p:txBody>
          <a:bodyPr>
            <a:normAutofit/>
          </a:bodyPr>
          <a:lstStyle/>
          <a:p>
            <a:r>
              <a:rPr lang="en-US" cap="none" dirty="0"/>
              <a:t>Transition  Summaries</a:t>
            </a:r>
          </a:p>
        </p:txBody>
      </p:sp>
      <p:sp>
        <p:nvSpPr>
          <p:cNvPr id="4" name="Slide Number Placeholder 3">
            <a:extLst>
              <a:ext uri="{FF2B5EF4-FFF2-40B4-BE49-F238E27FC236}">
                <a16:creationId xmlns:a16="http://schemas.microsoft.com/office/drawing/2014/main" id="{354181D0-68AE-47F1-8E11-3A6BE9456F10}"/>
              </a:ext>
            </a:extLst>
          </p:cNvPr>
          <p:cNvSpPr>
            <a:spLocks noGrp="1"/>
          </p:cNvSpPr>
          <p:nvPr>
            <p:ph type="sldNum" sz="quarter" idx="12"/>
          </p:nvPr>
        </p:nvSpPr>
        <p:spPr/>
        <p:txBody>
          <a:bodyPr/>
          <a:lstStyle/>
          <a:p>
            <a:fld id="{34B7E4EF-A1BD-40F4-AB7B-04F084DD991D}" type="slidenum">
              <a:rPr lang="en-US" smtClean="0"/>
              <a:t>16</a:t>
            </a:fld>
            <a:endParaRPr lang="en-US" dirty="0"/>
          </a:p>
        </p:txBody>
      </p:sp>
    </p:spTree>
    <p:custDataLst>
      <p:tags r:id="rId1"/>
    </p:custDataLst>
    <p:extLst>
      <p:ext uri="{BB962C8B-B14F-4D97-AF65-F5344CB8AC3E}">
        <p14:creationId xmlns:p14="http://schemas.microsoft.com/office/powerpoint/2010/main" val="22341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3962F27-A384-49A9-A616-9009C1DF6DC0}"/>
              </a:ext>
            </a:extLst>
          </p:cNvPr>
          <p:cNvSpPr>
            <a:spLocks noGrp="1"/>
          </p:cNvSpPr>
          <p:nvPr>
            <p:ph idx="1"/>
          </p:nvPr>
        </p:nvSpPr>
        <p:spPr>
          <a:xfrm>
            <a:off x="769619" y="2155890"/>
            <a:ext cx="5882641" cy="4244910"/>
          </a:xfrm>
        </p:spPr>
        <p:txBody>
          <a:bodyPr>
            <a:normAutofit fontScale="92500" lnSpcReduction="20000"/>
          </a:bodyPr>
          <a:lstStyle/>
          <a:p>
            <a:pPr marL="0" indent="0">
              <a:lnSpc>
                <a:spcPct val="140000"/>
              </a:lnSpc>
              <a:spcBef>
                <a:spcPts val="600"/>
              </a:spcBef>
              <a:buNone/>
            </a:pPr>
            <a:r>
              <a:rPr lang="en-US" sz="1800" b="1" dirty="0"/>
              <a:t>Content</a:t>
            </a:r>
            <a:r>
              <a:rPr lang="en-US" sz="1800" dirty="0"/>
              <a:t>:</a:t>
            </a:r>
            <a:r>
              <a:rPr lang="en-US" sz="1800" b="1" dirty="0"/>
              <a:t> </a:t>
            </a:r>
            <a:br>
              <a:rPr lang="en-US" sz="1800" b="1" dirty="0"/>
            </a:br>
            <a:r>
              <a:rPr lang="en-US" sz="1800" dirty="0"/>
              <a:t>Clarifies key topics discussed, actions taken, and what will happen next</a:t>
            </a:r>
            <a:br>
              <a:rPr lang="en-US" sz="1800" dirty="0"/>
            </a:br>
            <a:r>
              <a:rPr lang="en-US" sz="1800" b="1" dirty="0"/>
              <a:t>Timing</a:t>
            </a:r>
            <a:r>
              <a:rPr lang="en-US" sz="1800" dirty="0"/>
              <a:t>: </a:t>
            </a:r>
            <a:br>
              <a:rPr lang="en-US" sz="1800" dirty="0"/>
            </a:br>
            <a:r>
              <a:rPr lang="en-US" sz="1800" dirty="0"/>
              <a:t>Use when moving from</a:t>
            </a:r>
          </a:p>
          <a:p>
            <a:pPr lvl="1">
              <a:lnSpc>
                <a:spcPct val="120000"/>
              </a:lnSpc>
              <a:spcBef>
                <a:spcPts val="600"/>
              </a:spcBef>
            </a:pPr>
            <a:r>
              <a:rPr lang="en-US" sz="1800" dirty="0"/>
              <a:t>Assessment to nutrition focused counseling</a:t>
            </a:r>
          </a:p>
          <a:p>
            <a:pPr lvl="1">
              <a:lnSpc>
                <a:spcPct val="120000"/>
              </a:lnSpc>
              <a:spcBef>
                <a:spcPts val="600"/>
              </a:spcBef>
            </a:pPr>
            <a:r>
              <a:rPr lang="en-US" sz="1800" dirty="0"/>
              <a:t>One activity to the next</a:t>
            </a:r>
          </a:p>
          <a:p>
            <a:pPr lvl="1">
              <a:lnSpc>
                <a:spcPct val="120000"/>
              </a:lnSpc>
              <a:spcBef>
                <a:spcPts val="600"/>
              </a:spcBef>
            </a:pPr>
            <a:r>
              <a:rPr lang="en-US" sz="1800" dirty="0"/>
              <a:t>One topic to the next</a:t>
            </a:r>
          </a:p>
          <a:p>
            <a:pPr marL="0" indent="0">
              <a:lnSpc>
                <a:spcPct val="120000"/>
              </a:lnSpc>
              <a:spcBef>
                <a:spcPts val="600"/>
              </a:spcBef>
              <a:buNone/>
            </a:pPr>
            <a:r>
              <a:rPr lang="en-US" sz="1800" b="1" dirty="0"/>
              <a:t>Reason to use</a:t>
            </a:r>
            <a:r>
              <a:rPr lang="en-US" sz="1800" dirty="0"/>
              <a:t>:  	</a:t>
            </a:r>
          </a:p>
          <a:p>
            <a:pPr lvl="1">
              <a:lnSpc>
                <a:spcPct val="120000"/>
              </a:lnSpc>
              <a:spcBef>
                <a:spcPts val="600"/>
              </a:spcBef>
            </a:pPr>
            <a:r>
              <a:rPr lang="en-US" sz="1800" dirty="0"/>
              <a:t>Provides direction</a:t>
            </a:r>
          </a:p>
          <a:p>
            <a:pPr lvl="1">
              <a:lnSpc>
                <a:spcPct val="120000"/>
              </a:lnSpc>
              <a:spcBef>
                <a:spcPts val="600"/>
              </a:spcBef>
            </a:pPr>
            <a:r>
              <a:rPr lang="en-US" sz="1800" dirty="0"/>
              <a:t>Guides the interaction</a:t>
            </a:r>
          </a:p>
          <a:p>
            <a:pPr lvl="1">
              <a:lnSpc>
                <a:spcPct val="120000"/>
              </a:lnSpc>
              <a:spcBef>
                <a:spcPts val="600"/>
              </a:spcBef>
            </a:pPr>
            <a:r>
              <a:rPr lang="en-US" sz="1800" dirty="0"/>
              <a:t>Checks for understanding</a:t>
            </a:r>
          </a:p>
        </p:txBody>
      </p:sp>
      <p:sp>
        <p:nvSpPr>
          <p:cNvPr id="2" name="Title 1">
            <a:extLst>
              <a:ext uri="{FF2B5EF4-FFF2-40B4-BE49-F238E27FC236}">
                <a16:creationId xmlns:a16="http://schemas.microsoft.com/office/drawing/2014/main" id="{9E058D11-8924-48FB-BFF9-1069DE45C689}"/>
              </a:ext>
            </a:extLst>
          </p:cNvPr>
          <p:cNvSpPr>
            <a:spLocks noGrp="1"/>
          </p:cNvSpPr>
          <p:nvPr>
            <p:ph type="title"/>
          </p:nvPr>
        </p:nvSpPr>
        <p:spPr>
          <a:xfrm>
            <a:off x="380748" y="345413"/>
            <a:ext cx="7221765" cy="1744183"/>
          </a:xfrm>
        </p:spPr>
        <p:txBody>
          <a:bodyPr>
            <a:normAutofit/>
          </a:bodyPr>
          <a:lstStyle/>
          <a:p>
            <a:pPr algn="ctr">
              <a:lnSpc>
                <a:spcPct val="120000"/>
              </a:lnSpc>
            </a:pPr>
            <a:r>
              <a:rPr lang="en-US" dirty="0"/>
              <a:t>Using Summaries </a:t>
            </a:r>
            <a:br>
              <a:rPr lang="en-US" dirty="0"/>
            </a:br>
            <a:r>
              <a:rPr lang="en-US" b="1" dirty="0">
                <a:solidFill>
                  <a:srgbClr val="860000"/>
                </a:solidFill>
              </a:rPr>
              <a:t>during transitions</a:t>
            </a:r>
          </a:p>
        </p:txBody>
      </p:sp>
      <p:pic>
        <p:nvPicPr>
          <p:cNvPr id="5" name="Picture 4" descr="A picture containing furniture, rug&#10;&#10;Description automatically generated">
            <a:extLst>
              <a:ext uri="{FF2B5EF4-FFF2-40B4-BE49-F238E27FC236}">
                <a16:creationId xmlns:a16="http://schemas.microsoft.com/office/drawing/2014/main" id="{B8E7479C-C7EC-441E-9F54-52C841804233}"/>
              </a:ext>
            </a:extLst>
          </p:cNvPr>
          <p:cNvPicPr>
            <a:picLocks noChangeAspect="1"/>
          </p:cNvPicPr>
          <p:nvPr/>
        </p:nvPicPr>
        <p:blipFill rotWithShape="1">
          <a:blip r:embed="rId3"/>
          <a:srcRect l="32635" r="24392" b="-2"/>
          <a:stretch/>
        </p:blipFill>
        <p:spPr>
          <a:xfrm>
            <a:off x="7837371" y="237744"/>
            <a:ext cx="4124416" cy="6382512"/>
          </a:xfrm>
          <a:prstGeom prst="rect">
            <a:avLst/>
          </a:prstGeom>
        </p:spPr>
      </p:pic>
      <p:sp>
        <p:nvSpPr>
          <p:cNvPr id="4" name="Slide Number Placeholder 3">
            <a:extLst>
              <a:ext uri="{FF2B5EF4-FFF2-40B4-BE49-F238E27FC236}">
                <a16:creationId xmlns:a16="http://schemas.microsoft.com/office/drawing/2014/main" id="{E79A6533-FAEE-4B50-B795-BA1B0583FE4F}"/>
              </a:ext>
            </a:extLst>
          </p:cNvPr>
          <p:cNvSpPr>
            <a:spLocks noGrp="1"/>
          </p:cNvSpPr>
          <p:nvPr>
            <p:ph type="sldNum" sz="quarter" idx="12"/>
          </p:nvPr>
        </p:nvSpPr>
        <p:spPr/>
        <p:txBody>
          <a:bodyPr/>
          <a:lstStyle/>
          <a:p>
            <a:fld id="{34B7E4EF-A1BD-40F4-AB7B-04F084DD991D}" type="slidenum">
              <a:rPr lang="en-US" smtClean="0"/>
              <a:t>17</a:t>
            </a:fld>
            <a:endParaRPr lang="en-US" dirty="0"/>
          </a:p>
        </p:txBody>
      </p:sp>
    </p:spTree>
    <p:custDataLst>
      <p:tags r:id="rId1"/>
    </p:custDataLst>
    <p:extLst>
      <p:ext uri="{BB962C8B-B14F-4D97-AF65-F5344CB8AC3E}">
        <p14:creationId xmlns:p14="http://schemas.microsoft.com/office/powerpoint/2010/main" val="4225450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able, small, different, decorated&#10;&#10;Description automatically generated">
            <a:extLst>
              <a:ext uri="{FF2B5EF4-FFF2-40B4-BE49-F238E27FC236}">
                <a16:creationId xmlns:a16="http://schemas.microsoft.com/office/drawing/2014/main" id="{92F92E37-C018-4F10-A6B6-70B6DF41A2FE}"/>
              </a:ext>
            </a:extLst>
          </p:cNvPr>
          <p:cNvPicPr>
            <a:picLocks noChangeAspect="1"/>
          </p:cNvPicPr>
          <p:nvPr/>
        </p:nvPicPr>
        <p:blipFill rotWithShape="1">
          <a:blip r:embed="rId3"/>
          <a:srcRect r="305"/>
          <a:stretch/>
        </p:blipFill>
        <p:spPr>
          <a:xfrm>
            <a:off x="20" y="10"/>
            <a:ext cx="6392647" cy="6857990"/>
          </a:xfrm>
          <a:prstGeom prst="rect">
            <a:avLst/>
          </a:prstGeom>
        </p:spPr>
      </p:pic>
      <p:sp>
        <p:nvSpPr>
          <p:cNvPr id="13" name="Rectangle 1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56D49A-505F-43BD-A0CC-125975068BB4}"/>
              </a:ext>
            </a:extLst>
          </p:cNvPr>
          <p:cNvSpPr>
            <a:spLocks noGrp="1"/>
          </p:cNvSpPr>
          <p:nvPr>
            <p:ph type="title"/>
          </p:nvPr>
        </p:nvSpPr>
        <p:spPr>
          <a:xfrm>
            <a:off x="6769100" y="457200"/>
            <a:ext cx="4995873" cy="2026932"/>
          </a:xfrm>
        </p:spPr>
        <p:txBody>
          <a:bodyPr>
            <a:normAutofit/>
          </a:bodyPr>
          <a:lstStyle/>
          <a:p>
            <a:pPr>
              <a:lnSpc>
                <a:spcPct val="120000"/>
              </a:lnSpc>
            </a:pPr>
            <a:r>
              <a:rPr lang="en-US" sz="3200" dirty="0"/>
              <a:t>Transition Summaries strengthen nutrition focused counseling</a:t>
            </a:r>
          </a:p>
        </p:txBody>
      </p:sp>
      <p:sp>
        <p:nvSpPr>
          <p:cNvPr id="3" name="Content Placeholder 2">
            <a:extLst>
              <a:ext uri="{FF2B5EF4-FFF2-40B4-BE49-F238E27FC236}">
                <a16:creationId xmlns:a16="http://schemas.microsoft.com/office/drawing/2014/main" id="{53CFE3E9-580A-4A48-A1EA-37856B7BA34B}"/>
              </a:ext>
            </a:extLst>
          </p:cNvPr>
          <p:cNvSpPr>
            <a:spLocks noGrp="1"/>
          </p:cNvSpPr>
          <p:nvPr>
            <p:ph idx="1"/>
          </p:nvPr>
        </p:nvSpPr>
        <p:spPr>
          <a:xfrm>
            <a:off x="7030575" y="2608085"/>
            <a:ext cx="4472922" cy="3884662"/>
          </a:xfrm>
        </p:spPr>
        <p:txBody>
          <a:bodyPr>
            <a:normAutofit/>
          </a:bodyPr>
          <a:lstStyle/>
          <a:p>
            <a:pPr marL="0" indent="0">
              <a:lnSpc>
                <a:spcPct val="120000"/>
              </a:lnSpc>
              <a:spcAft>
                <a:spcPts val="600"/>
              </a:spcAft>
              <a:buNone/>
            </a:pPr>
            <a:r>
              <a:rPr lang="en-US" sz="2000" dirty="0"/>
              <a:t>Why is this important?</a:t>
            </a:r>
          </a:p>
          <a:p>
            <a:pPr>
              <a:lnSpc>
                <a:spcPct val="120000"/>
              </a:lnSpc>
              <a:spcAft>
                <a:spcPts val="600"/>
              </a:spcAft>
            </a:pPr>
            <a:r>
              <a:rPr lang="en-US" sz="2000" dirty="0"/>
              <a:t>Nutrition Education is a program benefit that</a:t>
            </a:r>
            <a:r>
              <a:rPr lang="en-US" sz="2000" i="1" dirty="0"/>
              <a:t> </a:t>
            </a:r>
            <a:r>
              <a:rPr lang="en-US" sz="2000" dirty="0"/>
              <a:t>provides participants with information and guidance that lasts well after food benefits are gone.</a:t>
            </a:r>
          </a:p>
          <a:p>
            <a:pPr>
              <a:lnSpc>
                <a:spcPct val="120000"/>
              </a:lnSpc>
              <a:spcAft>
                <a:spcPts val="600"/>
              </a:spcAft>
            </a:pPr>
            <a:r>
              <a:rPr lang="en-US" sz="2000" dirty="0"/>
              <a:t>Nutrition education is a federal requirement and component of every WIC appointment.</a:t>
            </a:r>
          </a:p>
          <a:p>
            <a:endParaRPr lang="en-US" dirty="0"/>
          </a:p>
        </p:txBody>
      </p:sp>
      <p:sp>
        <p:nvSpPr>
          <p:cNvPr id="4" name="Slide Number Placeholder 3">
            <a:extLst>
              <a:ext uri="{FF2B5EF4-FFF2-40B4-BE49-F238E27FC236}">
                <a16:creationId xmlns:a16="http://schemas.microsoft.com/office/drawing/2014/main" id="{0C84E8E1-5920-445C-A33A-7D9795304FDA}"/>
              </a:ext>
            </a:extLst>
          </p:cNvPr>
          <p:cNvSpPr>
            <a:spLocks noGrp="1"/>
          </p:cNvSpPr>
          <p:nvPr>
            <p:ph type="sldNum" sz="quarter" idx="12"/>
          </p:nvPr>
        </p:nvSpPr>
        <p:spPr>
          <a:xfrm>
            <a:off x="10842431" y="6035040"/>
            <a:ext cx="838200" cy="365760"/>
          </a:xfrm>
        </p:spPr>
        <p:txBody>
          <a:bodyPr>
            <a:normAutofit/>
          </a:bodyPr>
          <a:lstStyle/>
          <a:p>
            <a:pPr>
              <a:spcAft>
                <a:spcPts val="600"/>
              </a:spcAft>
            </a:pPr>
            <a:fld id="{D57F1E4F-1CFF-5643-939E-217C01CDF565}" type="slidenum">
              <a:rPr lang="en-US" smtClean="0"/>
              <a:pPr>
                <a:spcAft>
                  <a:spcPts val="600"/>
                </a:spcAft>
              </a:pPr>
              <a:t>18</a:t>
            </a:fld>
            <a:endParaRPr lang="en-US"/>
          </a:p>
        </p:txBody>
      </p:sp>
    </p:spTree>
    <p:custDataLst>
      <p:tags r:id="rId1"/>
    </p:custDataLst>
    <p:extLst>
      <p:ext uri="{BB962C8B-B14F-4D97-AF65-F5344CB8AC3E}">
        <p14:creationId xmlns:p14="http://schemas.microsoft.com/office/powerpoint/2010/main" val="1269262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3" name="Rectangle 32">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35" name="Rectangle 34">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AFEA6F5D-AA3E-4861-93C8-DB9EC4A52E27}"/>
              </a:ext>
            </a:extLst>
          </p:cNvPr>
          <p:cNvSpPr>
            <a:spLocks noGrp="1"/>
          </p:cNvSpPr>
          <p:nvPr>
            <p:ph type="title"/>
          </p:nvPr>
        </p:nvSpPr>
        <p:spPr>
          <a:xfrm>
            <a:off x="722811" y="642593"/>
            <a:ext cx="6427796" cy="1744183"/>
          </a:xfrm>
        </p:spPr>
        <p:txBody>
          <a:bodyPr vert="horz" lIns="91440" tIns="45720" rIns="91440" bIns="45720" rtlCol="0" anchor="ctr">
            <a:noAutofit/>
          </a:bodyPr>
          <a:lstStyle/>
          <a:p>
            <a:pPr>
              <a:lnSpc>
                <a:spcPct val="120000"/>
              </a:lnSpc>
            </a:pPr>
            <a:r>
              <a:rPr lang="en-US" sz="3200" dirty="0"/>
              <a:t>Transition Summaries strengthen nutrition-focused counseling</a:t>
            </a:r>
          </a:p>
        </p:txBody>
      </p:sp>
      <p:sp>
        <p:nvSpPr>
          <p:cNvPr id="5" name="Content Placeholder 4">
            <a:extLst>
              <a:ext uri="{FF2B5EF4-FFF2-40B4-BE49-F238E27FC236}">
                <a16:creationId xmlns:a16="http://schemas.microsoft.com/office/drawing/2014/main" id="{82A892CF-C760-4056-BAD4-3E5D16EF9800}"/>
              </a:ext>
            </a:extLst>
          </p:cNvPr>
          <p:cNvSpPr>
            <a:spLocks noGrp="1"/>
          </p:cNvSpPr>
          <p:nvPr>
            <p:ph sz="half" idx="2"/>
          </p:nvPr>
        </p:nvSpPr>
        <p:spPr>
          <a:xfrm>
            <a:off x="47233" y="2211977"/>
            <a:ext cx="7559925" cy="4161391"/>
          </a:xfrm>
        </p:spPr>
        <p:txBody>
          <a:bodyPr vert="horz" lIns="91440" tIns="45720" rIns="91440" bIns="45720" rtlCol="0">
            <a:normAutofit fontScale="70000" lnSpcReduction="20000"/>
          </a:bodyPr>
          <a:lstStyle/>
          <a:p>
            <a:pPr marL="0" indent="0">
              <a:lnSpc>
                <a:spcPct val="100000"/>
              </a:lnSpc>
              <a:buNone/>
            </a:pPr>
            <a:r>
              <a:rPr lang="en-US" sz="2000" dirty="0"/>
              <a:t> </a:t>
            </a:r>
          </a:p>
          <a:p>
            <a:pPr marL="822960" lvl="3">
              <a:lnSpc>
                <a:spcPct val="130000"/>
              </a:lnSpc>
              <a:spcBef>
                <a:spcPts val="1200"/>
              </a:spcBef>
              <a:spcAft>
                <a:spcPts val="600"/>
              </a:spcAft>
            </a:pPr>
            <a:r>
              <a:rPr lang="en-US" sz="2600" dirty="0"/>
              <a:t>They help the certifier pull together topics that are important to the caregiver into nutrition focused counseling</a:t>
            </a:r>
          </a:p>
          <a:p>
            <a:pPr marL="822960" lvl="3">
              <a:lnSpc>
                <a:spcPct val="130000"/>
              </a:lnSpc>
              <a:spcBef>
                <a:spcPts val="1200"/>
              </a:spcBef>
              <a:spcAft>
                <a:spcPts val="600"/>
              </a:spcAft>
            </a:pPr>
            <a:r>
              <a:rPr lang="en-US" sz="2600" dirty="0"/>
              <a:t>They move the conversation toward nutrition focused counseling after a full assessment is completed</a:t>
            </a:r>
          </a:p>
          <a:p>
            <a:pPr marL="822960" lvl="3">
              <a:lnSpc>
                <a:spcPct val="130000"/>
              </a:lnSpc>
              <a:spcBef>
                <a:spcPts val="1200"/>
              </a:spcBef>
              <a:spcAft>
                <a:spcPts val="600"/>
              </a:spcAft>
            </a:pPr>
            <a:r>
              <a:rPr lang="en-US" sz="2600" dirty="0"/>
              <a:t>There are fewer missed opportunities for nutrition education when summaries are used instead of jumping from assessment to asking the participant, “What is your goal?”</a:t>
            </a:r>
          </a:p>
          <a:p>
            <a:pPr marL="822960" lvl="3">
              <a:lnSpc>
                <a:spcPct val="130000"/>
              </a:lnSpc>
              <a:spcBef>
                <a:spcPts val="1200"/>
              </a:spcBef>
              <a:spcAft>
                <a:spcPts val="600"/>
              </a:spcAft>
            </a:pPr>
            <a:r>
              <a:rPr lang="en-US" sz="2600" dirty="0"/>
              <a:t>Summaries help maintain the flow of the conversation, tie up loose ends and make sure that nothing gets overlooked</a:t>
            </a:r>
          </a:p>
          <a:p>
            <a:pPr marL="640080" lvl="3" indent="0">
              <a:buNone/>
            </a:pPr>
            <a:endParaRPr lang="en-US" sz="2000" dirty="0"/>
          </a:p>
          <a:p>
            <a:pPr marL="822960" lvl="3"/>
            <a:endParaRPr lang="en-US" sz="2000" dirty="0"/>
          </a:p>
        </p:txBody>
      </p:sp>
      <p:pic>
        <p:nvPicPr>
          <p:cNvPr id="7" name="Content Placeholder 6" descr="A close up&#10;&#10;Description automatically generated">
            <a:extLst>
              <a:ext uri="{FF2B5EF4-FFF2-40B4-BE49-F238E27FC236}">
                <a16:creationId xmlns:a16="http://schemas.microsoft.com/office/drawing/2014/main" id="{CBE6E17E-0B17-4744-B3D6-9008E8C4CE74}"/>
              </a:ext>
            </a:extLst>
          </p:cNvPr>
          <p:cNvPicPr>
            <a:picLocks noGrp="1" noChangeAspect="1"/>
          </p:cNvPicPr>
          <p:nvPr>
            <p:ph sz="half" idx="1"/>
          </p:nvPr>
        </p:nvPicPr>
        <p:blipFill rotWithShape="1">
          <a:blip r:embed="rId3"/>
          <a:srcRect l="24542" r="31839"/>
          <a:stretch/>
        </p:blipFill>
        <p:spPr>
          <a:xfrm>
            <a:off x="7837371" y="237744"/>
            <a:ext cx="4124416" cy="6382512"/>
          </a:xfrm>
          <a:prstGeom prst="rect">
            <a:avLst/>
          </a:prstGeom>
        </p:spPr>
      </p:pic>
      <p:sp>
        <p:nvSpPr>
          <p:cNvPr id="2" name="Slide Number Placeholder 1">
            <a:extLst>
              <a:ext uri="{FF2B5EF4-FFF2-40B4-BE49-F238E27FC236}">
                <a16:creationId xmlns:a16="http://schemas.microsoft.com/office/drawing/2014/main" id="{99DEE4C0-5498-4145-89CA-6764CBE073AB}"/>
              </a:ext>
            </a:extLst>
          </p:cNvPr>
          <p:cNvSpPr>
            <a:spLocks noGrp="1"/>
          </p:cNvSpPr>
          <p:nvPr>
            <p:ph type="sldNum" sz="quarter" idx="12"/>
          </p:nvPr>
        </p:nvSpPr>
        <p:spPr/>
        <p:txBody>
          <a:bodyPr/>
          <a:lstStyle/>
          <a:p>
            <a:fld id="{34B7E4EF-A1BD-40F4-AB7B-04F084DD991D}" type="slidenum">
              <a:rPr lang="en-US" smtClean="0"/>
              <a:t>19</a:t>
            </a:fld>
            <a:endParaRPr lang="en-US" dirty="0"/>
          </a:p>
        </p:txBody>
      </p:sp>
    </p:spTree>
    <p:custDataLst>
      <p:tags r:id="rId1"/>
    </p:custDataLst>
    <p:extLst>
      <p:ext uri="{BB962C8B-B14F-4D97-AF65-F5344CB8AC3E}">
        <p14:creationId xmlns:p14="http://schemas.microsoft.com/office/powerpoint/2010/main" val="293074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background pattern&#10;&#10;Description automatically generated">
            <a:extLst>
              <a:ext uri="{FF2B5EF4-FFF2-40B4-BE49-F238E27FC236}">
                <a16:creationId xmlns:a16="http://schemas.microsoft.com/office/drawing/2014/main" id="{38E03985-E12F-4E71-BBDF-1DC8395C4444}"/>
              </a:ext>
            </a:extLst>
          </p:cNvPr>
          <p:cNvPicPr>
            <a:picLocks noChangeAspect="1"/>
          </p:cNvPicPr>
          <p:nvPr/>
        </p:nvPicPr>
        <p:blipFill rotWithShape="1">
          <a:blip r:embed="rId3"/>
          <a:srcRect t="4515" b="10899"/>
          <a:stretch/>
        </p:blipFill>
        <p:spPr>
          <a:xfrm>
            <a:off x="20" y="-1"/>
            <a:ext cx="12191980" cy="6857999"/>
          </a:xfrm>
          <a:prstGeom prst="rect">
            <a:avLst/>
          </a:prstGeom>
        </p:spPr>
      </p:pic>
      <p:sp>
        <p:nvSpPr>
          <p:cNvPr id="38" name="Rectangle 3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AF758-7AF9-49EB-A55A-A650A7854D1C}"/>
              </a:ext>
            </a:extLst>
          </p:cNvPr>
          <p:cNvSpPr>
            <a:spLocks noGrp="1"/>
          </p:cNvSpPr>
          <p:nvPr>
            <p:ph type="title"/>
          </p:nvPr>
        </p:nvSpPr>
        <p:spPr>
          <a:xfrm>
            <a:off x="594745" y="427534"/>
            <a:ext cx="4941173" cy="2404469"/>
          </a:xfrm>
        </p:spPr>
        <p:txBody>
          <a:bodyPr>
            <a:noAutofit/>
          </a:bodyPr>
          <a:lstStyle/>
          <a:p>
            <a:r>
              <a:rPr lang="en-US" spc="-100" dirty="0"/>
              <a:t>In-service Goal</a:t>
            </a:r>
            <a:endParaRPr lang="en-US" dirty="0"/>
          </a:p>
        </p:txBody>
      </p:sp>
      <p:sp>
        <p:nvSpPr>
          <p:cNvPr id="3" name="Content Placeholder 2">
            <a:extLst>
              <a:ext uri="{FF2B5EF4-FFF2-40B4-BE49-F238E27FC236}">
                <a16:creationId xmlns:a16="http://schemas.microsoft.com/office/drawing/2014/main" id="{2C4B588C-DE9A-4354-A3F3-9ED83515B03A}"/>
              </a:ext>
            </a:extLst>
          </p:cNvPr>
          <p:cNvSpPr>
            <a:spLocks noGrp="1"/>
          </p:cNvSpPr>
          <p:nvPr>
            <p:ph idx="1"/>
          </p:nvPr>
        </p:nvSpPr>
        <p:spPr>
          <a:xfrm>
            <a:off x="603124" y="2200061"/>
            <a:ext cx="4941173" cy="3651873"/>
          </a:xfrm>
        </p:spPr>
        <p:txBody>
          <a:bodyPr>
            <a:normAutofit fontScale="92500" lnSpcReduction="10000"/>
          </a:bodyPr>
          <a:lstStyle/>
          <a:p>
            <a:pPr marL="0" indent="0">
              <a:buNone/>
            </a:pPr>
            <a:r>
              <a:rPr lang="en-US" sz="2400" u="sng" dirty="0"/>
              <a:t>Goal:</a:t>
            </a:r>
            <a:r>
              <a:rPr lang="en-US" sz="2400" dirty="0"/>
              <a:t> Certifiers will improve counseling skills by using different types of summaries during counseling sessions</a:t>
            </a:r>
            <a:r>
              <a:rPr lang="en-US" sz="2000" dirty="0"/>
              <a:t>.</a:t>
            </a:r>
            <a:endParaRPr lang="en-US" sz="3200" b="1" dirty="0"/>
          </a:p>
          <a:p>
            <a:endParaRPr lang="en-US" sz="2200" b="1" dirty="0"/>
          </a:p>
          <a:p>
            <a:pPr marL="0" indent="0">
              <a:buNone/>
            </a:pPr>
            <a:r>
              <a:rPr lang="en-US" sz="2200" u="sng" dirty="0"/>
              <a:t>Target audience</a:t>
            </a:r>
            <a:r>
              <a:rPr lang="en-US" sz="2200" dirty="0"/>
              <a:t>: All certifiers  </a:t>
            </a:r>
          </a:p>
          <a:p>
            <a:endParaRPr lang="en-US" sz="2200" b="1" dirty="0"/>
          </a:p>
          <a:p>
            <a:pPr marL="0" indent="0">
              <a:buNone/>
            </a:pPr>
            <a:r>
              <a:rPr lang="en-US" sz="2200" u="sng" dirty="0"/>
              <a:t>Timeline</a:t>
            </a:r>
            <a:r>
              <a:rPr lang="en-US" sz="2200" dirty="0"/>
              <a:t>: Complete the in-service by December 31, 2021</a:t>
            </a:r>
          </a:p>
          <a:p>
            <a:endParaRPr lang="en-US" sz="2000" b="1" dirty="0"/>
          </a:p>
        </p:txBody>
      </p:sp>
      <p:sp>
        <p:nvSpPr>
          <p:cNvPr id="4" name="Slide Number Placeholder 3">
            <a:extLst>
              <a:ext uri="{FF2B5EF4-FFF2-40B4-BE49-F238E27FC236}">
                <a16:creationId xmlns:a16="http://schemas.microsoft.com/office/drawing/2014/main" id="{63B2D2A5-2B23-4241-86DA-8F12473AA508}"/>
              </a:ext>
            </a:extLst>
          </p:cNvPr>
          <p:cNvSpPr>
            <a:spLocks noGrp="1"/>
          </p:cNvSpPr>
          <p:nvPr>
            <p:ph type="sldNum" sz="quarter" idx="12"/>
          </p:nvPr>
        </p:nvSpPr>
        <p:spPr/>
        <p:txBody>
          <a:bodyPr/>
          <a:lstStyle/>
          <a:p>
            <a:fld id="{34B7E4EF-A1BD-40F4-AB7B-04F084DD991D}" type="slidenum">
              <a:rPr lang="en-US" smtClean="0"/>
              <a:t>2</a:t>
            </a:fld>
            <a:endParaRPr lang="en-US" dirty="0"/>
          </a:p>
        </p:txBody>
      </p:sp>
    </p:spTree>
    <p:custDataLst>
      <p:tags r:id="rId1"/>
    </p:custDataLst>
    <p:extLst>
      <p:ext uri="{BB962C8B-B14F-4D97-AF65-F5344CB8AC3E}">
        <p14:creationId xmlns:p14="http://schemas.microsoft.com/office/powerpoint/2010/main" val="2023079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964CA77-FDB1-4B86-9366-D737154E4364}"/>
              </a:ext>
            </a:extLst>
          </p:cNvPr>
          <p:cNvSpPr>
            <a:spLocks noGrp="1"/>
          </p:cNvSpPr>
          <p:nvPr>
            <p:ph type="title"/>
          </p:nvPr>
        </p:nvSpPr>
        <p:spPr>
          <a:xfrm>
            <a:off x="321553" y="374903"/>
            <a:ext cx="7564563" cy="1744183"/>
          </a:xfrm>
        </p:spPr>
        <p:txBody>
          <a:bodyPr>
            <a:noAutofit/>
          </a:bodyPr>
          <a:lstStyle/>
          <a:p>
            <a:pPr>
              <a:lnSpc>
                <a:spcPct val="120000"/>
              </a:lnSpc>
            </a:pPr>
            <a:r>
              <a:rPr lang="en-US" sz="3600" dirty="0"/>
              <a:t>Transition Summaries strengthen nutrition-focused counseling</a:t>
            </a:r>
          </a:p>
        </p:txBody>
      </p:sp>
      <p:sp>
        <p:nvSpPr>
          <p:cNvPr id="3" name="Content Placeholder 2">
            <a:extLst>
              <a:ext uri="{FF2B5EF4-FFF2-40B4-BE49-F238E27FC236}">
                <a16:creationId xmlns:a16="http://schemas.microsoft.com/office/drawing/2014/main" id="{810EEDA7-AA6D-4800-A87C-FC3F77D86B35}"/>
              </a:ext>
            </a:extLst>
          </p:cNvPr>
          <p:cNvSpPr>
            <a:spLocks noGrp="1"/>
          </p:cNvSpPr>
          <p:nvPr>
            <p:ph idx="1"/>
          </p:nvPr>
        </p:nvSpPr>
        <p:spPr>
          <a:xfrm>
            <a:off x="462454" y="2303950"/>
            <a:ext cx="6992083" cy="4170001"/>
          </a:xfrm>
        </p:spPr>
        <p:txBody>
          <a:bodyPr>
            <a:normAutofit/>
          </a:bodyPr>
          <a:lstStyle/>
          <a:p>
            <a:pPr marL="0" indent="0">
              <a:lnSpc>
                <a:spcPct val="112000"/>
              </a:lnSpc>
              <a:spcBef>
                <a:spcPts val="1200"/>
              </a:spcBef>
              <a:spcAft>
                <a:spcPts val="600"/>
              </a:spcAft>
              <a:buNone/>
            </a:pPr>
            <a:r>
              <a:rPr lang="en-US" sz="2000" dirty="0"/>
              <a:t>What is the difference between nutrition education and nutrition focused counseling?</a:t>
            </a:r>
          </a:p>
          <a:p>
            <a:pPr>
              <a:lnSpc>
                <a:spcPct val="112000"/>
              </a:lnSpc>
              <a:spcBef>
                <a:spcPts val="1200"/>
              </a:spcBef>
              <a:spcAft>
                <a:spcPts val="600"/>
              </a:spcAft>
            </a:pPr>
            <a:r>
              <a:rPr lang="en-US" sz="2000" b="1" dirty="0"/>
              <a:t>Nutrition education </a:t>
            </a:r>
            <a:r>
              <a:rPr lang="en-US" sz="2000" dirty="0"/>
              <a:t>is a term used to describe all the different ways that WIC provides nutrition information to participants.</a:t>
            </a:r>
          </a:p>
          <a:p>
            <a:pPr>
              <a:lnSpc>
                <a:spcPct val="112000"/>
              </a:lnSpc>
              <a:spcBef>
                <a:spcPts val="1200"/>
              </a:spcBef>
              <a:spcAft>
                <a:spcPts val="600"/>
              </a:spcAft>
            </a:pPr>
            <a:r>
              <a:rPr lang="en-US" sz="2000" b="1" dirty="0"/>
              <a:t>Nutrition focused counseling </a:t>
            </a:r>
            <a:r>
              <a:rPr lang="en-US" sz="2000" dirty="0"/>
              <a:t>is a conversation between a participant and a certifier that helps connect nutrition information with the participant’s feelings and experiences, and their typical routines, leading to behavior change. </a:t>
            </a:r>
          </a:p>
          <a:p>
            <a:pPr marL="274320" lvl="1" indent="0">
              <a:buNone/>
            </a:pPr>
            <a:endParaRPr lang="en-US" sz="2000" b="1" dirty="0"/>
          </a:p>
          <a:p>
            <a:pPr marL="274320" lvl="1" indent="0">
              <a:buNone/>
            </a:pPr>
            <a:endParaRPr lang="en-US" sz="2000" dirty="0"/>
          </a:p>
          <a:p>
            <a:endParaRPr lang="en-US" sz="2000" dirty="0"/>
          </a:p>
          <a:p>
            <a:endParaRPr lang="en-US" sz="2000" dirty="0"/>
          </a:p>
          <a:p>
            <a:endParaRPr lang="en-US" dirty="0"/>
          </a:p>
        </p:txBody>
      </p:sp>
      <p:pic>
        <p:nvPicPr>
          <p:cNvPr id="6" name="Picture 5" descr="A picture containing indoor, table, sitting, small&#10;&#10;Description automatically generated">
            <a:extLst>
              <a:ext uri="{FF2B5EF4-FFF2-40B4-BE49-F238E27FC236}">
                <a16:creationId xmlns:a16="http://schemas.microsoft.com/office/drawing/2014/main" id="{B3C89437-DA24-4673-AA1A-0C186E7E49D0}"/>
              </a:ext>
            </a:extLst>
          </p:cNvPr>
          <p:cNvPicPr>
            <a:picLocks noChangeAspect="1"/>
          </p:cNvPicPr>
          <p:nvPr/>
        </p:nvPicPr>
        <p:blipFill rotWithShape="1">
          <a:blip r:embed="rId3"/>
          <a:srcRect l="9190" r="10033" b="-2"/>
          <a:stretch/>
        </p:blipFill>
        <p:spPr>
          <a:xfrm>
            <a:off x="7837371" y="186944"/>
            <a:ext cx="4124416" cy="6382512"/>
          </a:xfrm>
          <a:prstGeom prst="rect">
            <a:avLst/>
          </a:prstGeom>
        </p:spPr>
      </p:pic>
      <p:sp>
        <p:nvSpPr>
          <p:cNvPr id="4" name="Slide Number Placeholder 3">
            <a:extLst>
              <a:ext uri="{FF2B5EF4-FFF2-40B4-BE49-F238E27FC236}">
                <a16:creationId xmlns:a16="http://schemas.microsoft.com/office/drawing/2014/main" id="{5F7401DB-F630-4040-8D0D-5FCFAD36C017}"/>
              </a:ext>
            </a:extLst>
          </p:cNvPr>
          <p:cNvSpPr>
            <a:spLocks noGrp="1"/>
          </p:cNvSpPr>
          <p:nvPr>
            <p:ph type="sldNum" sz="quarter" idx="12"/>
          </p:nvPr>
        </p:nvSpPr>
        <p:spPr>
          <a:xfrm>
            <a:off x="10348535" y="6217920"/>
            <a:ext cx="1463040" cy="256032"/>
          </a:xfrm>
        </p:spPr>
        <p:txBody>
          <a:bodyPr>
            <a:normAutofit/>
          </a:bodyPr>
          <a:lstStyle/>
          <a:p>
            <a:pPr>
              <a:spcAft>
                <a:spcPts val="600"/>
              </a:spcAft>
            </a:pPr>
            <a:fld id="{D57F1E4F-1CFF-5643-939E-217C01CDF565}" type="slidenum">
              <a:rPr lang="en-US">
                <a:solidFill>
                  <a:srgbClr val="FFFFFF"/>
                </a:solidFill>
              </a:rPr>
              <a:pPr>
                <a:spcAft>
                  <a:spcPts val="600"/>
                </a:spcAft>
              </a:pPr>
              <a:t>20</a:t>
            </a:fld>
            <a:endParaRPr lang="en-US">
              <a:solidFill>
                <a:srgbClr val="FFFFFF"/>
              </a:solidFill>
            </a:endParaRPr>
          </a:p>
        </p:txBody>
      </p:sp>
    </p:spTree>
    <p:custDataLst>
      <p:tags r:id="rId1"/>
    </p:custDataLst>
    <p:extLst>
      <p:ext uri="{BB962C8B-B14F-4D97-AF65-F5344CB8AC3E}">
        <p14:creationId xmlns:p14="http://schemas.microsoft.com/office/powerpoint/2010/main" val="1330703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6" name="Rectangle 15">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18" name="Rectangle 17">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6C2F57-DBF9-4357-B13A-FE6622EF0BA9}"/>
              </a:ext>
            </a:extLst>
          </p:cNvPr>
          <p:cNvSpPr>
            <a:spLocks noGrp="1"/>
          </p:cNvSpPr>
          <p:nvPr>
            <p:ph type="title"/>
          </p:nvPr>
        </p:nvSpPr>
        <p:spPr>
          <a:xfrm>
            <a:off x="321553" y="11321"/>
            <a:ext cx="7383141" cy="1998217"/>
          </a:xfrm>
        </p:spPr>
        <p:txBody>
          <a:bodyPr vert="horz" lIns="91440" tIns="45720" rIns="91440" bIns="45720" rtlCol="0" anchor="ctr">
            <a:normAutofit/>
          </a:bodyPr>
          <a:lstStyle/>
          <a:p>
            <a:pPr>
              <a:lnSpc>
                <a:spcPct val="120000"/>
              </a:lnSpc>
            </a:pPr>
            <a:r>
              <a:rPr lang="en-US" sz="3800" dirty="0">
                <a:solidFill>
                  <a:schemeClr val="tx1">
                    <a:lumMod val="85000"/>
                    <a:lumOff val="15000"/>
                  </a:schemeClr>
                </a:solidFill>
              </a:rPr>
              <a:t>Transition Summaries strengthen nutrition-focused counseling </a:t>
            </a:r>
          </a:p>
        </p:txBody>
      </p:sp>
      <p:sp>
        <p:nvSpPr>
          <p:cNvPr id="4" name="Text Placeholder 3">
            <a:extLst>
              <a:ext uri="{FF2B5EF4-FFF2-40B4-BE49-F238E27FC236}">
                <a16:creationId xmlns:a16="http://schemas.microsoft.com/office/drawing/2014/main" id="{5A55CC70-D75A-42DB-897C-E6DC3686C9F6}"/>
              </a:ext>
            </a:extLst>
          </p:cNvPr>
          <p:cNvSpPr>
            <a:spLocks noGrp="1"/>
          </p:cNvSpPr>
          <p:nvPr>
            <p:ph type="body" sz="half" idx="2"/>
          </p:nvPr>
        </p:nvSpPr>
        <p:spPr>
          <a:xfrm>
            <a:off x="548640" y="2055823"/>
            <a:ext cx="6958149" cy="4310399"/>
          </a:xfrm>
        </p:spPr>
        <p:txBody>
          <a:bodyPr vert="horz" lIns="91440" tIns="45720" rIns="91440" bIns="45720" rtlCol="0">
            <a:normAutofit fontScale="92500" lnSpcReduction="20000"/>
          </a:bodyPr>
          <a:lstStyle/>
          <a:p>
            <a:pPr>
              <a:lnSpc>
                <a:spcPct val="140000"/>
              </a:lnSpc>
              <a:spcBef>
                <a:spcPts val="1200"/>
              </a:spcBef>
              <a:spcAft>
                <a:spcPts val="600"/>
              </a:spcAft>
            </a:pPr>
            <a:r>
              <a:rPr lang="en-US" sz="2000" dirty="0"/>
              <a:t>Summaries highlight topics that are related to nutrition education. The certifier can present a menu of options for further discussion.</a:t>
            </a:r>
          </a:p>
          <a:p>
            <a:pPr>
              <a:lnSpc>
                <a:spcPct val="120000"/>
              </a:lnSpc>
              <a:spcBef>
                <a:spcPts val="1200"/>
              </a:spcBef>
              <a:spcAft>
                <a:spcPts val="600"/>
              </a:spcAft>
            </a:pPr>
            <a:r>
              <a:rPr lang="en-US" sz="2000" dirty="0"/>
              <a:t>Topics that are </a:t>
            </a:r>
            <a:r>
              <a:rPr lang="en-US" sz="2000" i="1" dirty="0"/>
              <a:t>not</a:t>
            </a:r>
            <a:r>
              <a:rPr lang="en-US" sz="2000" dirty="0"/>
              <a:t> nutrition education:</a:t>
            </a:r>
          </a:p>
          <a:p>
            <a:pPr lvl="1" indent="-182880">
              <a:lnSpc>
                <a:spcPct val="120000"/>
              </a:lnSpc>
              <a:spcBef>
                <a:spcPts val="1200"/>
              </a:spcBef>
              <a:spcAft>
                <a:spcPts val="600"/>
              </a:spcAft>
              <a:buFont typeface="Garamond" pitchFamily="18" charset="0"/>
              <a:buChar char="◦"/>
            </a:pPr>
            <a:r>
              <a:rPr lang="en-US" sz="2000" dirty="0"/>
              <a:t>Sharing growth grids or hemoglobin results.</a:t>
            </a:r>
          </a:p>
          <a:p>
            <a:pPr lvl="1" indent="-182880">
              <a:lnSpc>
                <a:spcPct val="120000"/>
              </a:lnSpc>
              <a:spcBef>
                <a:spcPts val="1200"/>
              </a:spcBef>
              <a:spcAft>
                <a:spcPts val="600"/>
              </a:spcAft>
              <a:buFont typeface="Garamond" pitchFamily="18" charset="0"/>
              <a:buChar char="◦"/>
            </a:pPr>
            <a:r>
              <a:rPr lang="en-US" sz="2000" dirty="0"/>
              <a:t>Assessing a participant’s diet by asking questions about eating habits or activity patterns.</a:t>
            </a:r>
          </a:p>
          <a:p>
            <a:pPr lvl="1" indent="-182880">
              <a:lnSpc>
                <a:spcPct val="120000"/>
              </a:lnSpc>
              <a:spcBef>
                <a:spcPts val="1200"/>
              </a:spcBef>
              <a:spcAft>
                <a:spcPts val="600"/>
              </a:spcAft>
              <a:buFont typeface="Garamond" pitchFamily="18" charset="0"/>
              <a:buChar char="◦"/>
            </a:pPr>
            <a:r>
              <a:rPr lang="en-US" sz="2000" dirty="0"/>
              <a:t>Discussing immunizations. </a:t>
            </a:r>
          </a:p>
          <a:p>
            <a:pPr lvl="1" indent="-182880">
              <a:lnSpc>
                <a:spcPct val="120000"/>
              </a:lnSpc>
              <a:spcBef>
                <a:spcPts val="1200"/>
              </a:spcBef>
              <a:spcAft>
                <a:spcPts val="600"/>
              </a:spcAft>
              <a:buFont typeface="Garamond" pitchFamily="18" charset="0"/>
              <a:buChar char="◦"/>
            </a:pPr>
            <a:r>
              <a:rPr lang="en-US" sz="2000" dirty="0"/>
              <a:t>Changing formulas or adding/removing an item in the food package.</a:t>
            </a:r>
          </a:p>
        </p:txBody>
      </p:sp>
      <p:pic>
        <p:nvPicPr>
          <p:cNvPr id="7" name="Content Placeholder 6" descr="A row of different colors&#10;&#10;Description automatically generated">
            <a:extLst>
              <a:ext uri="{FF2B5EF4-FFF2-40B4-BE49-F238E27FC236}">
                <a16:creationId xmlns:a16="http://schemas.microsoft.com/office/drawing/2014/main" id="{56BB574F-8FA1-46A1-B3AB-6B6917E9F88A}"/>
              </a:ext>
            </a:extLst>
          </p:cNvPr>
          <p:cNvPicPr>
            <a:picLocks noGrp="1" noChangeAspect="1"/>
          </p:cNvPicPr>
          <p:nvPr>
            <p:ph idx="1"/>
          </p:nvPr>
        </p:nvPicPr>
        <p:blipFill rotWithShape="1">
          <a:blip r:embed="rId3"/>
          <a:srcRect l="33" r="3155" b="-2"/>
          <a:stretch/>
        </p:blipFill>
        <p:spPr>
          <a:xfrm>
            <a:off x="7837371" y="237744"/>
            <a:ext cx="4124416" cy="6382512"/>
          </a:xfrm>
          <a:prstGeom prst="rect">
            <a:avLst/>
          </a:prstGeom>
        </p:spPr>
      </p:pic>
      <p:sp>
        <p:nvSpPr>
          <p:cNvPr id="5" name="Slide Number Placeholder 4">
            <a:extLst>
              <a:ext uri="{FF2B5EF4-FFF2-40B4-BE49-F238E27FC236}">
                <a16:creationId xmlns:a16="http://schemas.microsoft.com/office/drawing/2014/main" id="{387674D0-4B3B-4841-8075-F636B25F4047}"/>
              </a:ext>
            </a:extLst>
          </p:cNvPr>
          <p:cNvSpPr>
            <a:spLocks noGrp="1"/>
          </p:cNvSpPr>
          <p:nvPr>
            <p:ph type="sldNum" sz="quarter" idx="12"/>
          </p:nvPr>
        </p:nvSpPr>
        <p:spPr>
          <a:xfrm>
            <a:off x="10348535" y="6217920"/>
            <a:ext cx="1463040" cy="256032"/>
          </a:xfrm>
        </p:spPr>
        <p:txBody>
          <a:bodyPr vert="horz" lIns="91440" tIns="45720" rIns="91440" bIns="45720" rtlCol="0" anchor="b">
            <a:normAutofit/>
          </a:bodyPr>
          <a:lstStyle/>
          <a:p>
            <a:pPr defTabSz="457200">
              <a:spcAft>
                <a:spcPts val="600"/>
              </a:spcAft>
            </a:pPr>
            <a:fld id="{34B7E4EF-A1BD-40F4-AB7B-04F084DD991D}" type="slidenum">
              <a:rPr lang="en-US" sz="1000">
                <a:solidFill>
                  <a:srgbClr val="FFFFFF"/>
                </a:solidFill>
              </a:rPr>
              <a:pPr defTabSz="457200">
                <a:spcAft>
                  <a:spcPts val="600"/>
                </a:spcAft>
              </a:pPr>
              <a:t>21</a:t>
            </a:fld>
            <a:endParaRPr lang="en-US" sz="1000">
              <a:solidFill>
                <a:srgbClr val="FFFFFF"/>
              </a:solidFill>
            </a:endParaRPr>
          </a:p>
        </p:txBody>
      </p:sp>
    </p:spTree>
    <p:custDataLst>
      <p:tags r:id="rId1"/>
    </p:custDataLst>
    <p:extLst>
      <p:ext uri="{BB962C8B-B14F-4D97-AF65-F5344CB8AC3E}">
        <p14:creationId xmlns:p14="http://schemas.microsoft.com/office/powerpoint/2010/main" val="3472397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7421797-7B77-498E-A01C-0A1194615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background pattern&#10;&#10;Description automatically generated">
            <a:extLst>
              <a:ext uri="{FF2B5EF4-FFF2-40B4-BE49-F238E27FC236}">
                <a16:creationId xmlns:a16="http://schemas.microsoft.com/office/drawing/2014/main" id="{6D1B09B5-6895-4B03-820C-0A3F1820D330}"/>
              </a:ext>
            </a:extLst>
          </p:cNvPr>
          <p:cNvPicPr>
            <a:picLocks noChangeAspect="1"/>
          </p:cNvPicPr>
          <p:nvPr/>
        </p:nvPicPr>
        <p:blipFill rotWithShape="1">
          <a:blip r:embed="rId3"/>
          <a:srcRect t="3155" b="12259"/>
          <a:stretch/>
        </p:blipFill>
        <p:spPr>
          <a:xfrm>
            <a:off x="1" y="1"/>
            <a:ext cx="12191999" cy="6857999"/>
          </a:xfrm>
          <a:prstGeom prst="rect">
            <a:avLst/>
          </a:prstGeom>
        </p:spPr>
      </p:pic>
      <p:sp>
        <p:nvSpPr>
          <p:cNvPr id="18" name="Rectangle 17">
            <a:extLst>
              <a:ext uri="{FF2B5EF4-FFF2-40B4-BE49-F238E27FC236}">
                <a16:creationId xmlns:a16="http://schemas.microsoft.com/office/drawing/2014/main" id="{926D38EC-CD1B-456B-A813-64F8D8E71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alpha val="94000"/>
            </a:schemeClr>
          </a:solidFill>
          <a:ln w="6350" cap="flat" cmpd="sng" algn="ctr">
            <a:noFill/>
            <a:prstDash val="solid"/>
          </a:ln>
          <a:effectLst>
            <a:softEdge rad="0"/>
          </a:effectLst>
        </p:spPr>
      </p:sp>
      <p:sp>
        <p:nvSpPr>
          <p:cNvPr id="20" name="Rectangle 19">
            <a:extLst>
              <a:ext uri="{FF2B5EF4-FFF2-40B4-BE49-F238E27FC236}">
                <a16:creationId xmlns:a16="http://schemas.microsoft.com/office/drawing/2014/main" id="{2DC18E46-CA2E-43A8-A2EC-61D30FAC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8BF830E2-5A5E-43D4-AAD7-382002B40D60}"/>
              </a:ext>
            </a:extLst>
          </p:cNvPr>
          <p:cNvSpPr>
            <a:spLocks noGrp="1"/>
          </p:cNvSpPr>
          <p:nvPr>
            <p:ph type="title"/>
          </p:nvPr>
        </p:nvSpPr>
        <p:spPr>
          <a:xfrm>
            <a:off x="1066800" y="642594"/>
            <a:ext cx="10058400" cy="1371600"/>
          </a:xfrm>
        </p:spPr>
        <p:txBody>
          <a:bodyPr>
            <a:normAutofit fontScale="90000"/>
          </a:bodyPr>
          <a:lstStyle/>
          <a:p>
            <a:pPr>
              <a:lnSpc>
                <a:spcPct val="120000"/>
              </a:lnSpc>
            </a:pPr>
            <a:r>
              <a:rPr lang="en-US" dirty="0"/>
              <a:t>Transition Summaries are used to move from </a:t>
            </a:r>
            <a:r>
              <a:rPr lang="en-US" b="1" dirty="0">
                <a:solidFill>
                  <a:srgbClr val="860000"/>
                </a:solidFill>
              </a:rPr>
              <a:t>assessment to nutrition focused counseling</a:t>
            </a:r>
          </a:p>
        </p:txBody>
      </p:sp>
      <p:sp>
        <p:nvSpPr>
          <p:cNvPr id="3" name="Content Placeholder 2">
            <a:extLst>
              <a:ext uri="{FF2B5EF4-FFF2-40B4-BE49-F238E27FC236}">
                <a16:creationId xmlns:a16="http://schemas.microsoft.com/office/drawing/2014/main" id="{29F2D2E3-9D90-43A9-AE6E-3D6564E4A3FA}"/>
              </a:ext>
            </a:extLst>
          </p:cNvPr>
          <p:cNvSpPr>
            <a:spLocks noGrp="1"/>
          </p:cNvSpPr>
          <p:nvPr>
            <p:ph idx="1"/>
          </p:nvPr>
        </p:nvSpPr>
        <p:spPr>
          <a:xfrm>
            <a:off x="1005840" y="2281884"/>
            <a:ext cx="10058400" cy="3524299"/>
          </a:xfrm>
        </p:spPr>
        <p:txBody>
          <a:bodyPr>
            <a:normAutofit lnSpcReduction="10000"/>
          </a:bodyPr>
          <a:lstStyle/>
          <a:p>
            <a:endParaRPr lang="en-US" sz="2000" dirty="0"/>
          </a:p>
          <a:p>
            <a:r>
              <a:rPr lang="en-US" sz="2000" dirty="0"/>
              <a:t>The certifier decides what to include and emphasize.</a:t>
            </a:r>
          </a:p>
          <a:p>
            <a:endParaRPr lang="en-US" sz="2000" dirty="0">
              <a:solidFill>
                <a:schemeClr val="tx1">
                  <a:lumMod val="85000"/>
                  <a:lumOff val="15000"/>
                </a:schemeClr>
              </a:solidFill>
            </a:endParaRPr>
          </a:p>
          <a:p>
            <a:pPr>
              <a:lnSpc>
                <a:spcPct val="125000"/>
              </a:lnSpc>
            </a:pPr>
            <a:r>
              <a:rPr lang="en-US" sz="2000" b="1" dirty="0"/>
              <a:t>“Using summaries as a transition statement feels the most natural to me. It's a great way of reintroducing potential nutrition education topics in the conversation. As part of the summary, I note some of the things that stood out and ask if I can share some information or if they'd be interested in talking about any of those topics more.” </a:t>
            </a:r>
          </a:p>
          <a:p>
            <a:pPr marL="2271400" lvl="8" indent="0">
              <a:buNone/>
            </a:pPr>
            <a:r>
              <a:rPr lang="en-US" sz="1900" b="1" dirty="0"/>
              <a:t>				</a:t>
            </a:r>
            <a:r>
              <a:rPr lang="en-US" sz="1800" dirty="0"/>
              <a:t> – </a:t>
            </a:r>
            <a:r>
              <a:rPr lang="en-US" sz="1900" dirty="0"/>
              <a:t>Carly Robertson, Lane County </a:t>
            </a:r>
          </a:p>
          <a:p>
            <a:endParaRPr lang="en-US" sz="2000" dirty="0"/>
          </a:p>
          <a:p>
            <a:endParaRPr lang="en-US" sz="2000" dirty="0"/>
          </a:p>
          <a:p>
            <a:endParaRPr lang="en-US" dirty="0">
              <a:solidFill>
                <a:schemeClr val="tx1">
                  <a:lumMod val="85000"/>
                  <a:lumOff val="15000"/>
                </a:schemeClr>
              </a:solidFill>
            </a:endParaRPr>
          </a:p>
          <a:p>
            <a:endParaRPr lang="en-US" dirty="0">
              <a:solidFill>
                <a:schemeClr val="tx1">
                  <a:lumMod val="85000"/>
                  <a:lumOff val="15000"/>
                </a:schemeClr>
              </a:solidFill>
            </a:endParaRPr>
          </a:p>
        </p:txBody>
      </p:sp>
      <p:sp>
        <p:nvSpPr>
          <p:cNvPr id="5" name="Slide Number Placeholder 4">
            <a:extLst>
              <a:ext uri="{FF2B5EF4-FFF2-40B4-BE49-F238E27FC236}">
                <a16:creationId xmlns:a16="http://schemas.microsoft.com/office/drawing/2014/main" id="{6C6C32DC-F403-41D5-B0DC-C38AEAF88AA6}"/>
              </a:ext>
            </a:extLst>
          </p:cNvPr>
          <p:cNvSpPr>
            <a:spLocks noGrp="1"/>
          </p:cNvSpPr>
          <p:nvPr>
            <p:ph type="sldNum" sz="quarter" idx="12"/>
          </p:nvPr>
        </p:nvSpPr>
        <p:spPr/>
        <p:txBody>
          <a:bodyPr/>
          <a:lstStyle/>
          <a:p>
            <a:fld id="{34B7E4EF-A1BD-40F4-AB7B-04F084DD991D}" type="slidenum">
              <a:rPr lang="en-US" smtClean="0"/>
              <a:t>22</a:t>
            </a:fld>
            <a:endParaRPr lang="en-US" dirty="0"/>
          </a:p>
        </p:txBody>
      </p:sp>
    </p:spTree>
    <p:custDataLst>
      <p:tags r:id="rId1"/>
    </p:custDataLst>
    <p:extLst>
      <p:ext uri="{BB962C8B-B14F-4D97-AF65-F5344CB8AC3E}">
        <p14:creationId xmlns:p14="http://schemas.microsoft.com/office/powerpoint/2010/main" val="3675918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little, sitting, table, food&#10;&#10;Description automatically generated">
            <a:extLst>
              <a:ext uri="{FF2B5EF4-FFF2-40B4-BE49-F238E27FC236}">
                <a16:creationId xmlns:a16="http://schemas.microsoft.com/office/drawing/2014/main" id="{8045CFB5-0EFA-4C56-96DE-C5726599E91E}"/>
              </a:ext>
            </a:extLst>
          </p:cNvPr>
          <p:cNvPicPr>
            <a:picLocks noGrp="1" noChangeAspect="1"/>
          </p:cNvPicPr>
          <p:nvPr>
            <p:ph idx="1"/>
          </p:nvPr>
        </p:nvPicPr>
        <p:blipFill rotWithShape="1">
          <a:blip r:embed="rId3"/>
          <a:srcRect t="15414"/>
          <a:stretch/>
        </p:blipFill>
        <p:spPr>
          <a:xfrm>
            <a:off x="-1" y="10"/>
            <a:ext cx="12192000" cy="6857988"/>
          </a:xfrm>
          <a:prstGeom prst="rect">
            <a:avLst/>
          </a:prstGeom>
        </p:spPr>
      </p:pic>
      <p:sp>
        <p:nvSpPr>
          <p:cNvPr id="25" name="Rectangle 2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alpha val="30000"/>
            </a:schemeClr>
          </a:solidFill>
          <a:ln w="6350" cap="sq" cmpd="sng" algn="ctr">
            <a:noFill/>
            <a:prstDash val="solid"/>
            <a:miter lim="800000"/>
          </a:ln>
          <a:effectLst/>
        </p:spPr>
      </p:sp>
      <p:sp>
        <p:nvSpPr>
          <p:cNvPr id="27" name="Rectangle 26">
            <a:extLst>
              <a:ext uri="{FF2B5EF4-FFF2-40B4-BE49-F238E27FC236}">
                <a16:creationId xmlns:a16="http://schemas.microsoft.com/office/drawing/2014/main" id="{0B121716-8B64-478F-ABDB-17030AD1B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solidFill>
            <a:srgbClr val="5B8BC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073F6D4F-FBE3-4487-8B2D-FA2274AB3BF3}"/>
              </a:ext>
            </a:extLst>
          </p:cNvPr>
          <p:cNvSpPr>
            <a:spLocks noGrp="1"/>
          </p:cNvSpPr>
          <p:nvPr>
            <p:ph type="title"/>
          </p:nvPr>
        </p:nvSpPr>
        <p:spPr>
          <a:xfrm>
            <a:off x="166112" y="4692766"/>
            <a:ext cx="11859767" cy="2002536"/>
          </a:xfrm>
          <a:solidFill>
            <a:srgbClr val="324862"/>
          </a:solidFill>
          <a:ln w="12700">
            <a:solidFill>
              <a:schemeClr val="accent1"/>
            </a:solidFill>
          </a:ln>
        </p:spPr>
        <p:txBody>
          <a:bodyPr vert="horz" lIns="91440" tIns="45720" rIns="91440" bIns="45720" rtlCol="0" anchor="ctr">
            <a:noAutofit/>
          </a:bodyPr>
          <a:lstStyle/>
          <a:p>
            <a:pPr algn="ctr">
              <a:lnSpc>
                <a:spcPct val="120000"/>
              </a:lnSpc>
              <a:spcBef>
                <a:spcPts val="600"/>
              </a:spcBef>
            </a:pPr>
            <a:r>
              <a:rPr lang="en-US" sz="4400" b="1" spc="-100" dirty="0">
                <a:solidFill>
                  <a:schemeClr val="tx1"/>
                </a:solidFill>
              </a:rPr>
              <a:t>Pin-pointing topics to include </a:t>
            </a:r>
            <a:br>
              <a:rPr lang="en-US" sz="4400" b="1" spc="-100" dirty="0">
                <a:solidFill>
                  <a:schemeClr val="tx1"/>
                </a:solidFill>
              </a:rPr>
            </a:br>
            <a:r>
              <a:rPr lang="en-US" sz="4400" b="1" spc="-100" dirty="0">
                <a:solidFill>
                  <a:schemeClr val="tx1"/>
                </a:solidFill>
              </a:rPr>
              <a:t>in a transition summary</a:t>
            </a:r>
          </a:p>
        </p:txBody>
      </p:sp>
      <p:sp>
        <p:nvSpPr>
          <p:cNvPr id="3" name="Slide Number Placeholder 2">
            <a:extLst>
              <a:ext uri="{FF2B5EF4-FFF2-40B4-BE49-F238E27FC236}">
                <a16:creationId xmlns:a16="http://schemas.microsoft.com/office/drawing/2014/main" id="{525D6F51-F88E-4062-9CDC-A0F735D70C11}"/>
              </a:ext>
            </a:extLst>
          </p:cNvPr>
          <p:cNvSpPr>
            <a:spLocks noGrp="1"/>
          </p:cNvSpPr>
          <p:nvPr>
            <p:ph type="sldNum" sz="quarter" idx="12"/>
          </p:nvPr>
        </p:nvSpPr>
        <p:spPr/>
        <p:txBody>
          <a:bodyPr/>
          <a:lstStyle/>
          <a:p>
            <a:fld id="{34B7E4EF-A1BD-40F4-AB7B-04F084DD991D}" type="slidenum">
              <a:rPr lang="en-US" smtClean="0"/>
              <a:t>23</a:t>
            </a:fld>
            <a:endParaRPr lang="en-US" dirty="0"/>
          </a:p>
        </p:txBody>
      </p:sp>
    </p:spTree>
    <p:custDataLst>
      <p:tags r:id="rId1"/>
    </p:custDataLst>
    <p:extLst>
      <p:ext uri="{BB962C8B-B14F-4D97-AF65-F5344CB8AC3E}">
        <p14:creationId xmlns:p14="http://schemas.microsoft.com/office/powerpoint/2010/main" val="410509636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C4AA0A-D9C3-4A0B-990D-1BCB0022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1219386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a:extLst>
              <a:ext uri="{FF2B5EF4-FFF2-40B4-BE49-F238E27FC236}">
                <a16:creationId xmlns:a16="http://schemas.microsoft.com/office/drawing/2014/main" id="{F571ED52-1A45-4C68-A60E-2998FB5619FF}"/>
              </a:ext>
            </a:extLst>
          </p:cNvPr>
          <p:cNvPicPr>
            <a:picLocks noChangeAspect="1"/>
          </p:cNvPicPr>
          <p:nvPr/>
        </p:nvPicPr>
        <p:blipFill>
          <a:blip r:embed="rId3"/>
          <a:stretch>
            <a:fillRect/>
          </a:stretch>
        </p:blipFill>
        <p:spPr>
          <a:xfrm>
            <a:off x="1351780" y="648231"/>
            <a:ext cx="9462743" cy="3217333"/>
          </a:xfrm>
          <a:prstGeom prst="rect">
            <a:avLst/>
          </a:prstGeom>
        </p:spPr>
      </p:pic>
      <p:sp>
        <p:nvSpPr>
          <p:cNvPr id="18" name="Rectangle 17">
            <a:extLst>
              <a:ext uri="{FF2B5EF4-FFF2-40B4-BE49-F238E27FC236}">
                <a16:creationId xmlns:a16="http://schemas.microsoft.com/office/drawing/2014/main" id="{370878C7-7719-40BD-AA97-751A85670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rgbClr val="85AB58"/>
          </a:solidFill>
          <a:ln w="6350" cap="flat" cmpd="sng" algn="ctr">
            <a:noFill/>
            <a:prstDash val="solid"/>
          </a:ln>
          <a:effectLst>
            <a:outerShdw blurRad="50800" algn="ctr" rotWithShape="0">
              <a:prstClr val="black">
                <a:alpha val="66000"/>
              </a:prstClr>
            </a:outerShdw>
            <a:softEdge rad="0"/>
          </a:effectLst>
        </p:spPr>
      </p:sp>
      <p:sp>
        <p:nvSpPr>
          <p:cNvPr id="20" name="Rectangle 19">
            <a:extLst>
              <a:ext uri="{FF2B5EF4-FFF2-40B4-BE49-F238E27FC236}">
                <a16:creationId xmlns:a16="http://schemas.microsoft.com/office/drawing/2014/main" id="{1D9D3865-C494-4C4A-8495-8245E905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tx1"/>
            </a:solidFill>
            <a:prstDash val="solid"/>
            <a:miter lim="800000"/>
          </a:ln>
          <a:effectLst/>
        </p:spPr>
      </p:sp>
      <p:sp>
        <p:nvSpPr>
          <p:cNvPr id="4" name="Title 3">
            <a:extLst>
              <a:ext uri="{FF2B5EF4-FFF2-40B4-BE49-F238E27FC236}">
                <a16:creationId xmlns:a16="http://schemas.microsoft.com/office/drawing/2014/main" id="{206FB095-3B05-484C-AD0C-A83BA8A26D47}"/>
              </a:ext>
            </a:extLst>
          </p:cNvPr>
          <p:cNvSpPr>
            <a:spLocks noGrp="1"/>
          </p:cNvSpPr>
          <p:nvPr>
            <p:ph type="title"/>
          </p:nvPr>
        </p:nvSpPr>
        <p:spPr>
          <a:xfrm>
            <a:off x="956234" y="4495894"/>
            <a:ext cx="4942542" cy="1371600"/>
          </a:xfrm>
        </p:spPr>
        <p:txBody>
          <a:bodyPr>
            <a:normAutofit/>
          </a:bodyPr>
          <a:lstStyle/>
          <a:p>
            <a:pPr algn="ctr"/>
            <a:r>
              <a:rPr lang="en-US" sz="4400" b="1" dirty="0">
                <a:solidFill>
                  <a:schemeClr val="tx1"/>
                </a:solidFill>
              </a:rPr>
              <a:t>Prioritizing topics</a:t>
            </a:r>
          </a:p>
        </p:txBody>
      </p:sp>
      <p:cxnSp>
        <p:nvCxnSpPr>
          <p:cNvPr id="22" name="Straight Connector 21">
            <a:extLst>
              <a:ext uri="{FF2B5EF4-FFF2-40B4-BE49-F238E27FC236}">
                <a16:creationId xmlns:a16="http://schemas.microsoft.com/office/drawing/2014/main" id="{B78EE79F-FCAA-4CF9-9746-730B51FC4C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634895"/>
            <a:ext cx="0" cy="1152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153174BF-AD0B-43B0-8AAB-3E2DA26D9B56}"/>
              </a:ext>
            </a:extLst>
          </p:cNvPr>
          <p:cNvSpPr>
            <a:spLocks noGrp="1"/>
          </p:cNvSpPr>
          <p:nvPr>
            <p:ph idx="1"/>
          </p:nvPr>
        </p:nvSpPr>
        <p:spPr>
          <a:xfrm>
            <a:off x="6061623" y="4495894"/>
            <a:ext cx="5499876" cy="1444718"/>
          </a:xfrm>
        </p:spPr>
        <p:txBody>
          <a:bodyPr anchor="ctr">
            <a:noAutofit/>
          </a:bodyPr>
          <a:lstStyle/>
          <a:p>
            <a:r>
              <a:rPr lang="en-US" sz="2000" b="1" dirty="0">
                <a:solidFill>
                  <a:srgbClr val="002060"/>
                </a:solidFill>
              </a:rPr>
              <a:t>What is most urgent?</a:t>
            </a:r>
          </a:p>
          <a:p>
            <a:r>
              <a:rPr lang="en-US" sz="2000" b="1" dirty="0">
                <a:solidFill>
                  <a:srgbClr val="002060"/>
                </a:solidFill>
              </a:rPr>
              <a:t>What issue has the biggest impact on the health of the individual?</a:t>
            </a:r>
          </a:p>
          <a:p>
            <a:r>
              <a:rPr lang="en-US" sz="2000" b="1" dirty="0">
                <a:solidFill>
                  <a:srgbClr val="002060"/>
                </a:solidFill>
              </a:rPr>
              <a:t>What issue are they most interested in?</a:t>
            </a:r>
          </a:p>
        </p:txBody>
      </p:sp>
      <p:sp>
        <p:nvSpPr>
          <p:cNvPr id="2" name="Slide Number Placeholder 1">
            <a:extLst>
              <a:ext uri="{FF2B5EF4-FFF2-40B4-BE49-F238E27FC236}">
                <a16:creationId xmlns:a16="http://schemas.microsoft.com/office/drawing/2014/main" id="{ADB40470-7A97-4529-A017-D9EDE0207893}"/>
              </a:ext>
            </a:extLst>
          </p:cNvPr>
          <p:cNvSpPr>
            <a:spLocks noGrp="1"/>
          </p:cNvSpPr>
          <p:nvPr>
            <p:ph type="sldNum" sz="quarter" idx="12"/>
          </p:nvPr>
        </p:nvSpPr>
        <p:spPr/>
        <p:txBody>
          <a:bodyPr/>
          <a:lstStyle/>
          <a:p>
            <a:fld id="{34B7E4EF-A1BD-40F4-AB7B-04F084DD991D}" type="slidenum">
              <a:rPr lang="en-US" smtClean="0"/>
              <a:t>24</a:t>
            </a:fld>
            <a:endParaRPr lang="en-US" dirty="0"/>
          </a:p>
        </p:txBody>
      </p:sp>
    </p:spTree>
    <p:custDataLst>
      <p:tags r:id="rId1"/>
    </p:custDataLst>
    <p:extLst>
      <p:ext uri="{BB962C8B-B14F-4D97-AF65-F5344CB8AC3E}">
        <p14:creationId xmlns:p14="http://schemas.microsoft.com/office/powerpoint/2010/main" val="93918016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7" name="Picture 6" descr="A close up of a cake&#10;&#10;Description automatically generated">
            <a:extLst>
              <a:ext uri="{FF2B5EF4-FFF2-40B4-BE49-F238E27FC236}">
                <a16:creationId xmlns:a16="http://schemas.microsoft.com/office/drawing/2014/main" id="{5B4163EE-029C-4EF9-A744-46385741C528}"/>
              </a:ext>
            </a:extLst>
          </p:cNvPr>
          <p:cNvPicPr>
            <a:picLocks noChangeAspect="1"/>
          </p:cNvPicPr>
          <p:nvPr/>
        </p:nvPicPr>
        <p:blipFill rotWithShape="1">
          <a:blip r:embed="rId3"/>
          <a:srcRect l="2338" r="36989" b="1"/>
          <a:stretch/>
        </p:blipFill>
        <p:spPr>
          <a:xfrm>
            <a:off x="424928" y="419292"/>
            <a:ext cx="5522976" cy="6053328"/>
          </a:xfrm>
          <a:prstGeom prst="rect">
            <a:avLst/>
          </a:prstGeom>
        </p:spPr>
      </p:pic>
      <p:sp>
        <p:nvSpPr>
          <p:cNvPr id="41" name="Rectangle 4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7F0001-D06C-4E36-BD61-85D58AD7E0A6}"/>
              </a:ext>
            </a:extLst>
          </p:cNvPr>
          <p:cNvSpPr>
            <a:spLocks noGrp="1"/>
          </p:cNvSpPr>
          <p:nvPr>
            <p:ph type="title"/>
          </p:nvPr>
        </p:nvSpPr>
        <p:spPr>
          <a:xfrm>
            <a:off x="6689170" y="668385"/>
            <a:ext cx="4896512" cy="1718225"/>
          </a:xfrm>
        </p:spPr>
        <p:txBody>
          <a:bodyPr>
            <a:normAutofit fontScale="90000"/>
          </a:bodyPr>
          <a:lstStyle/>
          <a:p>
            <a:pPr>
              <a:lnSpc>
                <a:spcPct val="120000"/>
              </a:lnSpc>
            </a:pPr>
            <a:r>
              <a:rPr lang="en-US" sz="3200" dirty="0"/>
              <a:t>Considerations to help certifiers develop </a:t>
            </a:r>
            <a:br>
              <a:rPr lang="en-US" sz="3200" dirty="0"/>
            </a:br>
            <a:r>
              <a:rPr lang="en-US" sz="3200" dirty="0"/>
              <a:t>Transition Summaries</a:t>
            </a:r>
          </a:p>
        </p:txBody>
      </p:sp>
      <p:sp>
        <p:nvSpPr>
          <p:cNvPr id="3" name="Content Placeholder 2">
            <a:extLst>
              <a:ext uri="{FF2B5EF4-FFF2-40B4-BE49-F238E27FC236}">
                <a16:creationId xmlns:a16="http://schemas.microsoft.com/office/drawing/2014/main" id="{32AF4596-0183-4850-88F0-35941170D2F6}"/>
              </a:ext>
            </a:extLst>
          </p:cNvPr>
          <p:cNvSpPr>
            <a:spLocks noGrp="1"/>
          </p:cNvSpPr>
          <p:nvPr>
            <p:ph idx="1"/>
          </p:nvPr>
        </p:nvSpPr>
        <p:spPr>
          <a:xfrm>
            <a:off x="6689170" y="2812868"/>
            <a:ext cx="4954984" cy="4055825"/>
          </a:xfrm>
        </p:spPr>
        <p:txBody>
          <a:bodyPr>
            <a:noAutofit/>
          </a:bodyPr>
          <a:lstStyle/>
          <a:p>
            <a:pPr>
              <a:lnSpc>
                <a:spcPct val="120000"/>
              </a:lnSpc>
              <a:spcAft>
                <a:spcPts val="600"/>
              </a:spcAft>
            </a:pPr>
            <a:r>
              <a:rPr lang="en-US" sz="2000" dirty="0"/>
              <a:t>What have they tried already? What was their experience with an older child?</a:t>
            </a:r>
          </a:p>
          <a:p>
            <a:pPr>
              <a:lnSpc>
                <a:spcPct val="120000"/>
              </a:lnSpc>
              <a:spcAft>
                <a:spcPts val="600"/>
              </a:spcAft>
            </a:pPr>
            <a:r>
              <a:rPr lang="en-US" sz="2000" dirty="0"/>
              <a:t>How do they feel about what is happening? Is there resistance or ambivalence?</a:t>
            </a:r>
          </a:p>
        </p:txBody>
      </p:sp>
      <p:sp>
        <p:nvSpPr>
          <p:cNvPr id="4" name="Slide Number Placeholder 3">
            <a:extLst>
              <a:ext uri="{FF2B5EF4-FFF2-40B4-BE49-F238E27FC236}">
                <a16:creationId xmlns:a16="http://schemas.microsoft.com/office/drawing/2014/main" id="{90863DB2-E20D-4246-ACB6-3F43915C6BCA}"/>
              </a:ext>
            </a:extLst>
          </p:cNvPr>
          <p:cNvSpPr>
            <a:spLocks noGrp="1"/>
          </p:cNvSpPr>
          <p:nvPr>
            <p:ph type="sldNum" sz="quarter" idx="12"/>
          </p:nvPr>
        </p:nvSpPr>
        <p:spPr>
          <a:xfrm>
            <a:off x="11095513" y="6126435"/>
            <a:ext cx="548640" cy="274320"/>
          </a:xfrm>
        </p:spPr>
        <p:txBody>
          <a:bodyPr>
            <a:normAutofit/>
          </a:bodyPr>
          <a:lstStyle/>
          <a:p>
            <a:pPr>
              <a:spcAft>
                <a:spcPts val="600"/>
              </a:spcAft>
            </a:pPr>
            <a:fld id="{34B7E4EF-A1BD-40F4-AB7B-04F084DD991D}" type="slidenum">
              <a:rPr lang="en-US"/>
              <a:pPr>
                <a:spcAft>
                  <a:spcPts val="600"/>
                </a:spcAft>
              </a:pPr>
              <a:t>25</a:t>
            </a:fld>
            <a:endParaRPr lang="en-US"/>
          </a:p>
        </p:txBody>
      </p:sp>
    </p:spTree>
    <p:custDataLst>
      <p:tags r:id="rId1"/>
    </p:custDataLst>
    <p:extLst>
      <p:ext uri="{BB962C8B-B14F-4D97-AF65-F5344CB8AC3E}">
        <p14:creationId xmlns:p14="http://schemas.microsoft.com/office/powerpoint/2010/main" val="1097800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7" name="Picture 6" descr="A close up of a cake&#10;&#10;Description automatically generated">
            <a:extLst>
              <a:ext uri="{FF2B5EF4-FFF2-40B4-BE49-F238E27FC236}">
                <a16:creationId xmlns:a16="http://schemas.microsoft.com/office/drawing/2014/main" id="{5B4163EE-029C-4EF9-A744-46385741C528}"/>
              </a:ext>
            </a:extLst>
          </p:cNvPr>
          <p:cNvPicPr>
            <a:picLocks noChangeAspect="1"/>
          </p:cNvPicPr>
          <p:nvPr/>
        </p:nvPicPr>
        <p:blipFill rotWithShape="1">
          <a:blip r:embed="rId3"/>
          <a:srcRect l="2338" r="36989" b="1"/>
          <a:stretch/>
        </p:blipFill>
        <p:spPr>
          <a:xfrm>
            <a:off x="424928" y="419292"/>
            <a:ext cx="5522976" cy="6053328"/>
          </a:xfrm>
          <a:prstGeom prst="rect">
            <a:avLst/>
          </a:prstGeom>
        </p:spPr>
      </p:pic>
      <p:sp>
        <p:nvSpPr>
          <p:cNvPr id="41" name="Rectangle 4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7F0001-D06C-4E36-BD61-85D58AD7E0A6}"/>
              </a:ext>
            </a:extLst>
          </p:cNvPr>
          <p:cNvSpPr>
            <a:spLocks noGrp="1"/>
          </p:cNvSpPr>
          <p:nvPr>
            <p:ph type="title"/>
          </p:nvPr>
        </p:nvSpPr>
        <p:spPr>
          <a:xfrm>
            <a:off x="6747641" y="405482"/>
            <a:ext cx="4896512" cy="2203504"/>
          </a:xfrm>
        </p:spPr>
        <p:txBody>
          <a:bodyPr>
            <a:normAutofit fontScale="90000"/>
          </a:bodyPr>
          <a:lstStyle/>
          <a:p>
            <a:pPr>
              <a:lnSpc>
                <a:spcPct val="120000"/>
              </a:lnSpc>
            </a:pPr>
            <a:r>
              <a:rPr lang="en-US" sz="3200" dirty="0"/>
              <a:t>Considerations to help certifiers develop </a:t>
            </a:r>
            <a:br>
              <a:rPr lang="en-US" sz="3200" dirty="0"/>
            </a:br>
            <a:r>
              <a:rPr lang="en-US" sz="3200" dirty="0"/>
              <a:t>Transition Summaries </a:t>
            </a:r>
            <a:r>
              <a:rPr lang="en-US" sz="2200" dirty="0"/>
              <a:t>(continued)</a:t>
            </a:r>
            <a:endParaRPr lang="en-US" sz="3200" dirty="0"/>
          </a:p>
        </p:txBody>
      </p:sp>
      <p:sp>
        <p:nvSpPr>
          <p:cNvPr id="3" name="Content Placeholder 2">
            <a:extLst>
              <a:ext uri="{FF2B5EF4-FFF2-40B4-BE49-F238E27FC236}">
                <a16:creationId xmlns:a16="http://schemas.microsoft.com/office/drawing/2014/main" id="{32AF4596-0183-4850-88F0-35941170D2F6}"/>
              </a:ext>
            </a:extLst>
          </p:cNvPr>
          <p:cNvSpPr>
            <a:spLocks noGrp="1"/>
          </p:cNvSpPr>
          <p:nvPr>
            <p:ph idx="1"/>
          </p:nvPr>
        </p:nvSpPr>
        <p:spPr>
          <a:xfrm>
            <a:off x="6747641" y="2908664"/>
            <a:ext cx="4896512" cy="3317966"/>
          </a:xfrm>
        </p:spPr>
        <p:txBody>
          <a:bodyPr>
            <a:noAutofit/>
          </a:bodyPr>
          <a:lstStyle/>
          <a:p>
            <a:pPr>
              <a:lnSpc>
                <a:spcPct val="120000"/>
              </a:lnSpc>
              <a:spcAft>
                <a:spcPts val="600"/>
              </a:spcAft>
            </a:pPr>
            <a:r>
              <a:rPr lang="en-US" sz="2000" dirty="0"/>
              <a:t>What resources do they have that support making changes?</a:t>
            </a:r>
          </a:p>
          <a:p>
            <a:pPr>
              <a:lnSpc>
                <a:spcPct val="120000"/>
              </a:lnSpc>
              <a:spcAft>
                <a:spcPts val="600"/>
              </a:spcAft>
            </a:pPr>
            <a:r>
              <a:rPr lang="en-US" sz="2000" dirty="0"/>
              <a:t>What reasons do they have to stay the same and not make any changes? </a:t>
            </a:r>
          </a:p>
          <a:p>
            <a:pPr>
              <a:lnSpc>
                <a:spcPct val="120000"/>
              </a:lnSpc>
              <a:spcAft>
                <a:spcPts val="600"/>
              </a:spcAft>
            </a:pPr>
            <a:r>
              <a:rPr lang="en-US" sz="2000" dirty="0"/>
              <a:t>How can anticipatory guidance be used if there are no concerns?</a:t>
            </a:r>
          </a:p>
        </p:txBody>
      </p:sp>
      <p:sp>
        <p:nvSpPr>
          <p:cNvPr id="4" name="Slide Number Placeholder 3">
            <a:extLst>
              <a:ext uri="{FF2B5EF4-FFF2-40B4-BE49-F238E27FC236}">
                <a16:creationId xmlns:a16="http://schemas.microsoft.com/office/drawing/2014/main" id="{90863DB2-E20D-4246-ACB6-3F43915C6BCA}"/>
              </a:ext>
            </a:extLst>
          </p:cNvPr>
          <p:cNvSpPr>
            <a:spLocks noGrp="1"/>
          </p:cNvSpPr>
          <p:nvPr>
            <p:ph type="sldNum" sz="quarter" idx="12"/>
          </p:nvPr>
        </p:nvSpPr>
        <p:spPr>
          <a:xfrm>
            <a:off x="11095513" y="6126435"/>
            <a:ext cx="548640" cy="274320"/>
          </a:xfrm>
        </p:spPr>
        <p:txBody>
          <a:bodyPr>
            <a:normAutofit/>
          </a:bodyPr>
          <a:lstStyle/>
          <a:p>
            <a:pPr>
              <a:spcAft>
                <a:spcPts val="600"/>
              </a:spcAft>
            </a:pPr>
            <a:fld id="{34B7E4EF-A1BD-40F4-AB7B-04F084DD991D}" type="slidenum">
              <a:rPr lang="en-US"/>
              <a:pPr>
                <a:spcAft>
                  <a:spcPts val="600"/>
                </a:spcAft>
              </a:pPr>
              <a:t>26</a:t>
            </a:fld>
            <a:endParaRPr lang="en-US"/>
          </a:p>
        </p:txBody>
      </p:sp>
    </p:spTree>
    <p:custDataLst>
      <p:tags r:id="rId1"/>
    </p:custDataLst>
    <p:extLst>
      <p:ext uri="{BB962C8B-B14F-4D97-AF65-F5344CB8AC3E}">
        <p14:creationId xmlns:p14="http://schemas.microsoft.com/office/powerpoint/2010/main" val="717294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7421797-7B77-498E-A01C-0A1194615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rug&#10;&#10;Description automatically generated">
            <a:extLst>
              <a:ext uri="{FF2B5EF4-FFF2-40B4-BE49-F238E27FC236}">
                <a16:creationId xmlns:a16="http://schemas.microsoft.com/office/drawing/2014/main" id="{E6E6B5CD-31D6-4C08-A313-5A99BFFACEBE}"/>
              </a:ext>
            </a:extLst>
          </p:cNvPr>
          <p:cNvPicPr>
            <a:picLocks noChangeAspect="1"/>
          </p:cNvPicPr>
          <p:nvPr/>
        </p:nvPicPr>
        <p:blipFill rotWithShape="1">
          <a:blip r:embed="rId3"/>
          <a:srcRect t="15414"/>
          <a:stretch/>
        </p:blipFill>
        <p:spPr>
          <a:xfrm>
            <a:off x="1" y="1"/>
            <a:ext cx="12191999" cy="6857999"/>
          </a:xfrm>
          <a:prstGeom prst="rect">
            <a:avLst/>
          </a:prstGeom>
        </p:spPr>
      </p:pic>
      <p:sp>
        <p:nvSpPr>
          <p:cNvPr id="14" name="Rectangle 13">
            <a:extLst>
              <a:ext uri="{FF2B5EF4-FFF2-40B4-BE49-F238E27FC236}">
                <a16:creationId xmlns:a16="http://schemas.microsoft.com/office/drawing/2014/main" id="{926D38EC-CD1B-456B-A813-64F8D8E71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alpha val="94000"/>
            </a:schemeClr>
          </a:solidFill>
          <a:ln w="6350" cap="flat" cmpd="sng" algn="ctr">
            <a:noFill/>
            <a:prstDash val="solid"/>
          </a:ln>
          <a:effectLst>
            <a:softEdge rad="0"/>
          </a:effectLst>
        </p:spPr>
      </p:sp>
      <p:sp>
        <p:nvSpPr>
          <p:cNvPr id="16" name="Rectangle 15">
            <a:extLst>
              <a:ext uri="{FF2B5EF4-FFF2-40B4-BE49-F238E27FC236}">
                <a16:creationId xmlns:a16="http://schemas.microsoft.com/office/drawing/2014/main" id="{2DC18E46-CA2E-43A8-A2EC-61D30FAC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0ADC45C-286F-4F02-A2B0-911B1B97E9B5}"/>
              </a:ext>
            </a:extLst>
          </p:cNvPr>
          <p:cNvSpPr>
            <a:spLocks noGrp="1"/>
          </p:cNvSpPr>
          <p:nvPr>
            <p:ph type="title"/>
          </p:nvPr>
        </p:nvSpPr>
        <p:spPr>
          <a:xfrm>
            <a:off x="1005403" y="806313"/>
            <a:ext cx="10058400" cy="1553710"/>
          </a:xfrm>
        </p:spPr>
        <p:txBody>
          <a:bodyPr>
            <a:normAutofit fontScale="90000"/>
          </a:bodyPr>
          <a:lstStyle/>
          <a:p>
            <a:pPr>
              <a:lnSpc>
                <a:spcPct val="120000"/>
              </a:lnSpc>
            </a:pPr>
            <a:r>
              <a:rPr lang="en-US" dirty="0"/>
              <a:t>Four steps for developing a Transition Summary </a:t>
            </a:r>
            <a:br>
              <a:rPr lang="en-US" dirty="0"/>
            </a:br>
            <a:r>
              <a:rPr lang="en-US" dirty="0"/>
              <a:t>for moving from </a:t>
            </a:r>
            <a:r>
              <a:rPr lang="en-US" b="1" dirty="0">
                <a:solidFill>
                  <a:srgbClr val="860000"/>
                </a:solidFill>
              </a:rPr>
              <a:t>assessment to education</a:t>
            </a:r>
          </a:p>
        </p:txBody>
      </p:sp>
      <p:sp>
        <p:nvSpPr>
          <p:cNvPr id="7" name="Content Placeholder 6">
            <a:extLst>
              <a:ext uri="{FF2B5EF4-FFF2-40B4-BE49-F238E27FC236}">
                <a16:creationId xmlns:a16="http://schemas.microsoft.com/office/drawing/2014/main" id="{2BB31572-00C0-4AD6-B684-7413394427A2}"/>
              </a:ext>
            </a:extLst>
          </p:cNvPr>
          <p:cNvSpPr>
            <a:spLocks noGrp="1"/>
          </p:cNvSpPr>
          <p:nvPr>
            <p:ph idx="1"/>
          </p:nvPr>
        </p:nvSpPr>
        <p:spPr>
          <a:xfrm>
            <a:off x="944050" y="2908662"/>
            <a:ext cx="10058400" cy="3643013"/>
          </a:xfrm>
        </p:spPr>
        <p:txBody>
          <a:bodyPr>
            <a:normAutofit/>
          </a:bodyPr>
          <a:lstStyle/>
          <a:p>
            <a:pPr marL="0" indent="0">
              <a:lnSpc>
                <a:spcPct val="120000"/>
              </a:lnSpc>
              <a:spcBef>
                <a:spcPts val="600"/>
              </a:spcBef>
              <a:spcAft>
                <a:spcPts val="600"/>
              </a:spcAft>
              <a:buNone/>
            </a:pPr>
            <a:r>
              <a:rPr lang="en-US" sz="2200" b="1" dirty="0">
                <a:solidFill>
                  <a:schemeClr val="tx1">
                    <a:lumMod val="85000"/>
                    <a:lumOff val="15000"/>
                  </a:schemeClr>
                </a:solidFill>
              </a:rPr>
              <a:t>1. Acknowledge what has been discussed up to this point </a:t>
            </a:r>
          </a:p>
          <a:p>
            <a:pPr lvl="2">
              <a:lnSpc>
                <a:spcPct val="120000"/>
              </a:lnSpc>
              <a:spcBef>
                <a:spcPts val="600"/>
              </a:spcBef>
              <a:spcAft>
                <a:spcPts val="600"/>
              </a:spcAft>
            </a:pPr>
            <a:r>
              <a:rPr lang="en-US" sz="2200" dirty="0">
                <a:solidFill>
                  <a:schemeClr val="tx1">
                    <a:lumMod val="85000"/>
                    <a:lumOff val="15000"/>
                  </a:schemeClr>
                </a:solidFill>
              </a:rPr>
              <a:t>“We’ve talk about Jimmy’s health and appetite and it has been great to see how much he has grown”</a:t>
            </a:r>
          </a:p>
          <a:p>
            <a:pPr marL="0" indent="0">
              <a:lnSpc>
                <a:spcPct val="120000"/>
              </a:lnSpc>
              <a:spcBef>
                <a:spcPts val="1200"/>
              </a:spcBef>
              <a:spcAft>
                <a:spcPts val="600"/>
              </a:spcAft>
              <a:buNone/>
            </a:pPr>
            <a:r>
              <a:rPr lang="en-US" sz="2200" b="1" dirty="0">
                <a:solidFill>
                  <a:schemeClr val="tx1">
                    <a:lumMod val="85000"/>
                    <a:lumOff val="15000"/>
                  </a:schemeClr>
                </a:solidFill>
              </a:rPr>
              <a:t>2. Highlight change talk </a:t>
            </a:r>
          </a:p>
          <a:p>
            <a:pPr lvl="2">
              <a:lnSpc>
                <a:spcPct val="120000"/>
              </a:lnSpc>
              <a:spcBef>
                <a:spcPts val="600"/>
              </a:spcBef>
              <a:spcAft>
                <a:spcPts val="600"/>
              </a:spcAft>
            </a:pPr>
            <a:r>
              <a:rPr lang="en-US" sz="2200" dirty="0">
                <a:solidFill>
                  <a:schemeClr val="tx1">
                    <a:lumMod val="85000"/>
                    <a:lumOff val="15000"/>
                  </a:schemeClr>
                </a:solidFill>
              </a:rPr>
              <a:t>“You’ve mentioned that you are interested in helping him learn to feed himself”</a:t>
            </a:r>
          </a:p>
        </p:txBody>
      </p:sp>
      <p:sp>
        <p:nvSpPr>
          <p:cNvPr id="4" name="Slide Number Placeholder 3">
            <a:extLst>
              <a:ext uri="{FF2B5EF4-FFF2-40B4-BE49-F238E27FC236}">
                <a16:creationId xmlns:a16="http://schemas.microsoft.com/office/drawing/2014/main" id="{E0FFCDD5-316A-4953-A4DF-633CD8F88264}"/>
              </a:ext>
            </a:extLst>
          </p:cNvPr>
          <p:cNvSpPr>
            <a:spLocks noGrp="1"/>
          </p:cNvSpPr>
          <p:nvPr>
            <p:ph type="sldNum" sz="quarter" idx="12"/>
          </p:nvPr>
        </p:nvSpPr>
        <p:spPr>
          <a:xfrm>
            <a:off x="10333688" y="6132459"/>
            <a:ext cx="1320080" cy="274320"/>
          </a:xfrm>
        </p:spPr>
        <p:txBody>
          <a:bodyPr>
            <a:normAutofit/>
          </a:bodyPr>
          <a:lstStyle/>
          <a:p>
            <a:pPr>
              <a:spcAft>
                <a:spcPts val="600"/>
              </a:spcAft>
            </a:pPr>
            <a:fld id="{34B7E4EF-A1BD-40F4-AB7B-04F084DD991D}" type="slidenum">
              <a:rPr lang="en-US" sz="1000"/>
              <a:pPr>
                <a:spcAft>
                  <a:spcPts val="600"/>
                </a:spcAft>
              </a:pPr>
              <a:t>27</a:t>
            </a:fld>
            <a:endParaRPr lang="en-US" sz="1000"/>
          </a:p>
        </p:txBody>
      </p:sp>
    </p:spTree>
    <p:custDataLst>
      <p:tags r:id="rId1"/>
    </p:custDataLst>
    <p:extLst>
      <p:ext uri="{BB962C8B-B14F-4D97-AF65-F5344CB8AC3E}">
        <p14:creationId xmlns:p14="http://schemas.microsoft.com/office/powerpoint/2010/main" val="86876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7421797-7B77-498E-A01C-0A1194615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rug&#10;&#10;Description automatically generated">
            <a:extLst>
              <a:ext uri="{FF2B5EF4-FFF2-40B4-BE49-F238E27FC236}">
                <a16:creationId xmlns:a16="http://schemas.microsoft.com/office/drawing/2014/main" id="{E6E6B5CD-31D6-4C08-A313-5A99BFFACEBE}"/>
              </a:ext>
            </a:extLst>
          </p:cNvPr>
          <p:cNvPicPr>
            <a:picLocks noChangeAspect="1"/>
          </p:cNvPicPr>
          <p:nvPr/>
        </p:nvPicPr>
        <p:blipFill rotWithShape="1">
          <a:blip r:embed="rId3"/>
          <a:srcRect t="15414"/>
          <a:stretch/>
        </p:blipFill>
        <p:spPr>
          <a:xfrm>
            <a:off x="1" y="1"/>
            <a:ext cx="12191999" cy="6857999"/>
          </a:xfrm>
          <a:prstGeom prst="rect">
            <a:avLst/>
          </a:prstGeom>
        </p:spPr>
      </p:pic>
      <p:sp>
        <p:nvSpPr>
          <p:cNvPr id="14" name="Rectangle 13">
            <a:extLst>
              <a:ext uri="{FF2B5EF4-FFF2-40B4-BE49-F238E27FC236}">
                <a16:creationId xmlns:a16="http://schemas.microsoft.com/office/drawing/2014/main" id="{926D38EC-CD1B-456B-A813-64F8D8E71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alpha val="94000"/>
            </a:schemeClr>
          </a:solidFill>
          <a:ln w="6350" cap="flat" cmpd="sng" algn="ctr">
            <a:noFill/>
            <a:prstDash val="solid"/>
          </a:ln>
          <a:effectLst>
            <a:softEdge rad="0"/>
          </a:effectLst>
        </p:spPr>
      </p:sp>
      <p:sp>
        <p:nvSpPr>
          <p:cNvPr id="16" name="Rectangle 15">
            <a:extLst>
              <a:ext uri="{FF2B5EF4-FFF2-40B4-BE49-F238E27FC236}">
                <a16:creationId xmlns:a16="http://schemas.microsoft.com/office/drawing/2014/main" id="{2DC18E46-CA2E-43A8-A2EC-61D30FAC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0ADC45C-286F-4F02-A2B0-911B1B97E9B5}"/>
              </a:ext>
            </a:extLst>
          </p:cNvPr>
          <p:cNvSpPr>
            <a:spLocks noGrp="1"/>
          </p:cNvSpPr>
          <p:nvPr>
            <p:ph type="title"/>
          </p:nvPr>
        </p:nvSpPr>
        <p:spPr>
          <a:xfrm>
            <a:off x="1005403" y="806313"/>
            <a:ext cx="10058400" cy="1553710"/>
          </a:xfrm>
        </p:spPr>
        <p:txBody>
          <a:bodyPr>
            <a:normAutofit fontScale="90000"/>
          </a:bodyPr>
          <a:lstStyle/>
          <a:p>
            <a:pPr>
              <a:lnSpc>
                <a:spcPct val="120000"/>
              </a:lnSpc>
            </a:pPr>
            <a:r>
              <a:rPr lang="en-US" dirty="0"/>
              <a:t>Four steps for developing a Transition Summary </a:t>
            </a:r>
            <a:br>
              <a:rPr lang="en-US" dirty="0"/>
            </a:br>
            <a:r>
              <a:rPr lang="en-US" dirty="0"/>
              <a:t>for moving from </a:t>
            </a:r>
            <a:r>
              <a:rPr lang="en-US" b="1" dirty="0">
                <a:solidFill>
                  <a:srgbClr val="860000"/>
                </a:solidFill>
              </a:rPr>
              <a:t>assessment to education</a:t>
            </a:r>
            <a:br>
              <a:rPr lang="en-US" dirty="0"/>
            </a:br>
            <a:r>
              <a:rPr lang="en-US" sz="2200" dirty="0"/>
              <a:t>(continued)</a:t>
            </a:r>
          </a:p>
        </p:txBody>
      </p:sp>
      <p:sp>
        <p:nvSpPr>
          <p:cNvPr id="7" name="Content Placeholder 6">
            <a:extLst>
              <a:ext uri="{FF2B5EF4-FFF2-40B4-BE49-F238E27FC236}">
                <a16:creationId xmlns:a16="http://schemas.microsoft.com/office/drawing/2014/main" id="{2BB31572-00C0-4AD6-B684-7413394427A2}"/>
              </a:ext>
            </a:extLst>
          </p:cNvPr>
          <p:cNvSpPr>
            <a:spLocks noGrp="1"/>
          </p:cNvSpPr>
          <p:nvPr>
            <p:ph idx="1"/>
          </p:nvPr>
        </p:nvSpPr>
        <p:spPr>
          <a:xfrm>
            <a:off x="889599" y="2803507"/>
            <a:ext cx="10290007" cy="3953909"/>
          </a:xfrm>
        </p:spPr>
        <p:txBody>
          <a:bodyPr>
            <a:normAutofit/>
          </a:bodyPr>
          <a:lstStyle/>
          <a:p>
            <a:pPr marL="0" indent="0">
              <a:lnSpc>
                <a:spcPct val="120000"/>
              </a:lnSpc>
              <a:spcBef>
                <a:spcPts val="600"/>
              </a:spcBef>
              <a:spcAft>
                <a:spcPts val="600"/>
              </a:spcAft>
              <a:buNone/>
            </a:pPr>
            <a:r>
              <a:rPr lang="en-US" sz="2200" b="1" dirty="0">
                <a:solidFill>
                  <a:schemeClr val="tx1">
                    <a:lumMod val="85000"/>
                    <a:lumOff val="15000"/>
                  </a:schemeClr>
                </a:solidFill>
              </a:rPr>
              <a:t>3. Prioritize what to include in the summary, refer to ideas, topics, or notes you have gathered </a:t>
            </a:r>
          </a:p>
          <a:p>
            <a:pPr lvl="2">
              <a:lnSpc>
                <a:spcPct val="120000"/>
              </a:lnSpc>
              <a:spcBef>
                <a:spcPts val="600"/>
              </a:spcBef>
              <a:spcAft>
                <a:spcPts val="600"/>
              </a:spcAft>
            </a:pPr>
            <a:r>
              <a:rPr lang="en-US" sz="2200" dirty="0">
                <a:solidFill>
                  <a:schemeClr val="tx1">
                    <a:lumMod val="85000"/>
                    <a:lumOff val="15000"/>
                  </a:schemeClr>
                </a:solidFill>
              </a:rPr>
              <a:t>“I also heard that weaning from the bottle may be a possibility” </a:t>
            </a:r>
          </a:p>
          <a:p>
            <a:pPr marL="0" indent="0">
              <a:lnSpc>
                <a:spcPct val="120000"/>
              </a:lnSpc>
              <a:spcBef>
                <a:spcPts val="1200"/>
              </a:spcBef>
              <a:spcAft>
                <a:spcPts val="600"/>
              </a:spcAft>
              <a:buNone/>
            </a:pPr>
            <a:r>
              <a:rPr lang="en-US" sz="2200" b="1" dirty="0">
                <a:solidFill>
                  <a:schemeClr val="tx1">
                    <a:lumMod val="85000"/>
                    <a:lumOff val="15000"/>
                  </a:schemeClr>
                </a:solidFill>
              </a:rPr>
              <a:t>4. Consider what needs to happen next, ask permission and guide the conversation to nutrition education </a:t>
            </a:r>
          </a:p>
          <a:p>
            <a:pPr lvl="2">
              <a:lnSpc>
                <a:spcPct val="120000"/>
              </a:lnSpc>
              <a:spcBef>
                <a:spcPts val="600"/>
              </a:spcBef>
              <a:spcAft>
                <a:spcPts val="600"/>
              </a:spcAft>
            </a:pPr>
            <a:r>
              <a:rPr lang="en-US" sz="2200" dirty="0">
                <a:solidFill>
                  <a:schemeClr val="tx1">
                    <a:lumMod val="85000"/>
                    <a:lumOff val="15000"/>
                  </a:schemeClr>
                </a:solidFill>
              </a:rPr>
              <a:t>“I have some information about feeding children Jimmy’s age that I’d like to offer to you”</a:t>
            </a:r>
          </a:p>
        </p:txBody>
      </p:sp>
      <p:sp>
        <p:nvSpPr>
          <p:cNvPr id="4" name="Slide Number Placeholder 3">
            <a:extLst>
              <a:ext uri="{FF2B5EF4-FFF2-40B4-BE49-F238E27FC236}">
                <a16:creationId xmlns:a16="http://schemas.microsoft.com/office/drawing/2014/main" id="{E0FFCDD5-316A-4953-A4DF-633CD8F88264}"/>
              </a:ext>
            </a:extLst>
          </p:cNvPr>
          <p:cNvSpPr>
            <a:spLocks noGrp="1"/>
          </p:cNvSpPr>
          <p:nvPr>
            <p:ph type="sldNum" sz="quarter" idx="12"/>
          </p:nvPr>
        </p:nvSpPr>
        <p:spPr>
          <a:xfrm>
            <a:off x="10333688" y="6132459"/>
            <a:ext cx="1320080" cy="274320"/>
          </a:xfrm>
        </p:spPr>
        <p:txBody>
          <a:bodyPr>
            <a:normAutofit/>
          </a:bodyPr>
          <a:lstStyle/>
          <a:p>
            <a:pPr>
              <a:spcAft>
                <a:spcPts val="600"/>
              </a:spcAft>
            </a:pPr>
            <a:fld id="{34B7E4EF-A1BD-40F4-AB7B-04F084DD991D}" type="slidenum">
              <a:rPr lang="en-US" sz="1000"/>
              <a:pPr>
                <a:spcAft>
                  <a:spcPts val="600"/>
                </a:spcAft>
              </a:pPr>
              <a:t>28</a:t>
            </a:fld>
            <a:endParaRPr lang="en-US" sz="1000"/>
          </a:p>
        </p:txBody>
      </p:sp>
    </p:spTree>
    <p:custDataLst>
      <p:tags r:id="rId1"/>
    </p:custDataLst>
    <p:extLst>
      <p:ext uri="{BB962C8B-B14F-4D97-AF65-F5344CB8AC3E}">
        <p14:creationId xmlns:p14="http://schemas.microsoft.com/office/powerpoint/2010/main" val="958006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421797-7B77-498E-A01C-0A1194615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rug&#10;&#10;Description automatically generated">
            <a:extLst>
              <a:ext uri="{FF2B5EF4-FFF2-40B4-BE49-F238E27FC236}">
                <a16:creationId xmlns:a16="http://schemas.microsoft.com/office/drawing/2014/main" id="{E6E6B5CD-31D6-4C08-A313-5A99BFFACEBE}"/>
              </a:ext>
            </a:extLst>
          </p:cNvPr>
          <p:cNvPicPr>
            <a:picLocks noChangeAspect="1"/>
          </p:cNvPicPr>
          <p:nvPr/>
        </p:nvPicPr>
        <p:blipFill rotWithShape="1">
          <a:blip r:embed="rId3"/>
          <a:srcRect t="15414"/>
          <a:stretch/>
        </p:blipFill>
        <p:spPr>
          <a:xfrm>
            <a:off x="1" y="1"/>
            <a:ext cx="12191999" cy="6857999"/>
          </a:xfrm>
          <a:prstGeom prst="rect">
            <a:avLst/>
          </a:prstGeom>
        </p:spPr>
      </p:pic>
      <p:sp>
        <p:nvSpPr>
          <p:cNvPr id="12" name="Rectangle 11">
            <a:extLst>
              <a:ext uri="{FF2B5EF4-FFF2-40B4-BE49-F238E27FC236}">
                <a16:creationId xmlns:a16="http://schemas.microsoft.com/office/drawing/2014/main" id="{926D38EC-CD1B-456B-A813-64F8D8E71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alpha val="94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2DC18E46-CA2E-43A8-A2EC-61D30FAC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0ADC45C-286F-4F02-A2B0-911B1B97E9B5}"/>
              </a:ext>
            </a:extLst>
          </p:cNvPr>
          <p:cNvSpPr>
            <a:spLocks noGrp="1"/>
          </p:cNvSpPr>
          <p:nvPr>
            <p:ph type="title"/>
          </p:nvPr>
        </p:nvSpPr>
        <p:spPr>
          <a:xfrm>
            <a:off x="1132114" y="457199"/>
            <a:ext cx="9993086" cy="1687285"/>
          </a:xfrm>
        </p:spPr>
        <p:txBody>
          <a:bodyPr>
            <a:normAutofit/>
          </a:bodyPr>
          <a:lstStyle/>
          <a:p>
            <a:pPr>
              <a:lnSpc>
                <a:spcPct val="120000"/>
              </a:lnSpc>
            </a:pPr>
            <a:r>
              <a:rPr lang="en-US" dirty="0"/>
              <a:t>Examples of Transition Summaries </a:t>
            </a:r>
            <a:br>
              <a:rPr lang="en-US" dirty="0"/>
            </a:br>
            <a:r>
              <a:rPr lang="en-US" dirty="0"/>
              <a:t>for moving from assessment to education</a:t>
            </a:r>
          </a:p>
        </p:txBody>
      </p:sp>
      <p:sp>
        <p:nvSpPr>
          <p:cNvPr id="3" name="Content Placeholder 2">
            <a:extLst>
              <a:ext uri="{FF2B5EF4-FFF2-40B4-BE49-F238E27FC236}">
                <a16:creationId xmlns:a16="http://schemas.microsoft.com/office/drawing/2014/main" id="{ECDD2240-31E6-474F-BBF0-FC26925E47BB}"/>
              </a:ext>
            </a:extLst>
          </p:cNvPr>
          <p:cNvSpPr>
            <a:spLocks noGrp="1"/>
          </p:cNvSpPr>
          <p:nvPr>
            <p:ph idx="1"/>
          </p:nvPr>
        </p:nvSpPr>
        <p:spPr>
          <a:xfrm>
            <a:off x="832103" y="2499360"/>
            <a:ext cx="10489039" cy="4120896"/>
          </a:xfrm>
        </p:spPr>
        <p:txBody>
          <a:bodyPr>
            <a:normAutofit/>
          </a:bodyPr>
          <a:lstStyle/>
          <a:p>
            <a:pPr lvl="1">
              <a:lnSpc>
                <a:spcPct val="120000"/>
              </a:lnSpc>
              <a:spcAft>
                <a:spcPts val="600"/>
              </a:spcAft>
            </a:pPr>
            <a:r>
              <a:rPr lang="en-US" sz="2000" dirty="0">
                <a:solidFill>
                  <a:schemeClr val="tx1">
                    <a:lumMod val="85000"/>
                    <a:lumOff val="15000"/>
                  </a:schemeClr>
                </a:solidFill>
              </a:rPr>
              <a:t>“We’ve talked about your concerns regarding Lisbeth’s appetite and learning to feed herself.  I am excited to hear that you are planning to offer the cup more and let her do more finger feeding.  I have some helpful information on these topics…I’m wondering which of these areas you’d like to focus on today? “</a:t>
            </a:r>
          </a:p>
          <a:p>
            <a:pPr lvl="1">
              <a:lnSpc>
                <a:spcPct val="120000"/>
              </a:lnSpc>
              <a:spcBef>
                <a:spcPts val="1800"/>
              </a:spcBef>
            </a:pPr>
            <a:r>
              <a:rPr lang="en-US" sz="2000" dirty="0">
                <a:solidFill>
                  <a:schemeClr val="tx1">
                    <a:lumMod val="85000"/>
                    <a:lumOff val="15000"/>
                  </a:schemeClr>
                </a:solidFill>
              </a:rPr>
              <a:t>“We have completed the questions regarding Chad’s diet, health and development. It sounds like everything is going very well! Many parents of children his age are interested in hearing about ideas for weaning. I have information on what to expect when making that change that I would like to share with you...”</a:t>
            </a:r>
          </a:p>
          <a:p>
            <a:pPr lvl="1">
              <a:lnSpc>
                <a:spcPct val="120000"/>
              </a:lnSpc>
            </a:pPr>
            <a:endParaRPr lang="en-US" sz="2000" dirty="0">
              <a:solidFill>
                <a:schemeClr val="tx1">
                  <a:lumMod val="85000"/>
                  <a:lumOff val="15000"/>
                </a:schemeClr>
              </a:solidFill>
            </a:endParaRPr>
          </a:p>
        </p:txBody>
      </p:sp>
      <p:sp>
        <p:nvSpPr>
          <p:cNvPr id="4" name="Slide Number Placeholder 3">
            <a:extLst>
              <a:ext uri="{FF2B5EF4-FFF2-40B4-BE49-F238E27FC236}">
                <a16:creationId xmlns:a16="http://schemas.microsoft.com/office/drawing/2014/main" id="{E0FFCDD5-316A-4953-A4DF-633CD8F88264}"/>
              </a:ext>
            </a:extLst>
          </p:cNvPr>
          <p:cNvSpPr>
            <a:spLocks noGrp="1"/>
          </p:cNvSpPr>
          <p:nvPr>
            <p:ph type="sldNum" sz="quarter" idx="12"/>
          </p:nvPr>
        </p:nvSpPr>
        <p:spPr/>
        <p:txBody>
          <a:bodyPr/>
          <a:lstStyle/>
          <a:p>
            <a:fld id="{34B7E4EF-A1BD-40F4-AB7B-04F084DD991D}" type="slidenum">
              <a:rPr lang="en-US" smtClean="0"/>
              <a:t>29</a:t>
            </a:fld>
            <a:endParaRPr lang="en-US" dirty="0"/>
          </a:p>
        </p:txBody>
      </p:sp>
    </p:spTree>
    <p:custDataLst>
      <p:tags r:id="rId1"/>
    </p:custDataLst>
    <p:extLst>
      <p:ext uri="{BB962C8B-B14F-4D97-AF65-F5344CB8AC3E}">
        <p14:creationId xmlns:p14="http://schemas.microsoft.com/office/powerpoint/2010/main" val="112166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1" name="Rectangle 30">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3" name="Rectangle 32">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person wearing a suit and tie&#10;&#10;Description automatically generated">
            <a:extLst>
              <a:ext uri="{FF2B5EF4-FFF2-40B4-BE49-F238E27FC236}">
                <a16:creationId xmlns:a16="http://schemas.microsoft.com/office/drawing/2014/main" id="{E8D0EBC1-4164-4471-A80B-22BD512D0864}"/>
              </a:ext>
            </a:extLst>
          </p:cNvPr>
          <p:cNvPicPr>
            <a:picLocks noGrp="1" noChangeAspect="1"/>
          </p:cNvPicPr>
          <p:nvPr>
            <p:ph idx="1"/>
          </p:nvPr>
        </p:nvPicPr>
        <p:blipFill rotWithShape="1">
          <a:blip r:embed="rId3"/>
          <a:srcRect l="7702" r="17492" b="-2"/>
          <a:stretch/>
        </p:blipFill>
        <p:spPr>
          <a:xfrm>
            <a:off x="20" y="10"/>
            <a:ext cx="6392647" cy="6857990"/>
          </a:xfrm>
          <a:prstGeom prst="rect">
            <a:avLst/>
          </a:prstGeom>
        </p:spPr>
      </p:pic>
      <p:sp>
        <p:nvSpPr>
          <p:cNvPr id="35" name="Rectangle 34">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03CFD-66EC-4965-82E5-F2BED4BE0BF9}"/>
              </a:ext>
            </a:extLst>
          </p:cNvPr>
          <p:cNvSpPr>
            <a:spLocks noGrp="1"/>
          </p:cNvSpPr>
          <p:nvPr>
            <p:ph type="title"/>
          </p:nvPr>
        </p:nvSpPr>
        <p:spPr>
          <a:xfrm>
            <a:off x="7064082" y="642594"/>
            <a:ext cx="4472921" cy="1371600"/>
          </a:xfrm>
        </p:spPr>
        <p:txBody>
          <a:bodyPr vert="horz" lIns="91440" tIns="45720" rIns="91440" bIns="45720" rtlCol="0" anchor="ctr">
            <a:normAutofit/>
          </a:bodyPr>
          <a:lstStyle/>
          <a:p>
            <a:pPr>
              <a:lnSpc>
                <a:spcPct val="90000"/>
              </a:lnSpc>
            </a:pPr>
            <a:r>
              <a:rPr lang="en-US" sz="4000" dirty="0">
                <a:solidFill>
                  <a:schemeClr val="tx1">
                    <a:lumMod val="85000"/>
                    <a:lumOff val="15000"/>
                  </a:schemeClr>
                </a:solidFill>
              </a:rPr>
              <a:t>Objectives</a:t>
            </a:r>
          </a:p>
        </p:txBody>
      </p:sp>
      <p:sp>
        <p:nvSpPr>
          <p:cNvPr id="4" name="Text Placeholder 3">
            <a:extLst>
              <a:ext uri="{FF2B5EF4-FFF2-40B4-BE49-F238E27FC236}">
                <a16:creationId xmlns:a16="http://schemas.microsoft.com/office/drawing/2014/main" id="{0291C05D-753C-48C1-B5FD-AD036DEDB047}"/>
              </a:ext>
            </a:extLst>
          </p:cNvPr>
          <p:cNvSpPr>
            <a:spLocks noGrp="1"/>
          </p:cNvSpPr>
          <p:nvPr>
            <p:ph type="body" sz="half" idx="2"/>
          </p:nvPr>
        </p:nvSpPr>
        <p:spPr>
          <a:xfrm>
            <a:off x="7112000" y="2103120"/>
            <a:ext cx="4675311" cy="3931920"/>
          </a:xfrm>
        </p:spPr>
        <p:txBody>
          <a:bodyPr vert="horz" lIns="91440" tIns="45720" rIns="91440" bIns="45720" rtlCol="0">
            <a:normAutofit/>
          </a:bodyPr>
          <a:lstStyle/>
          <a:p>
            <a:pPr marL="342900" indent="-342900">
              <a:buFont typeface="Courier New" panose="02070309020205020404" pitchFamily="49" charset="0"/>
              <a:buChar char="o"/>
            </a:pPr>
            <a:r>
              <a:rPr lang="en-US" sz="2000" dirty="0"/>
              <a:t>Identify 3 types of summaries </a:t>
            </a:r>
          </a:p>
          <a:p>
            <a:pPr marL="342900" indent="-342900">
              <a:buFont typeface="Courier New" panose="02070309020205020404" pitchFamily="49" charset="0"/>
              <a:buChar char="o"/>
            </a:pPr>
            <a:r>
              <a:rPr lang="en-US" sz="2000" dirty="0"/>
              <a:t>List the key components of each type of summary.</a:t>
            </a:r>
          </a:p>
          <a:p>
            <a:pPr marL="342900" indent="-342900">
              <a:lnSpc>
                <a:spcPct val="100000"/>
              </a:lnSpc>
              <a:buFont typeface="Courier New" panose="02070309020205020404" pitchFamily="49" charset="0"/>
              <a:buChar char="o"/>
            </a:pPr>
            <a:r>
              <a:rPr lang="en-US" sz="2000" spc="80" dirty="0"/>
              <a:t>Demonstrate ways to use summaries in nutrition focused counseling.</a:t>
            </a:r>
          </a:p>
          <a:p>
            <a:pPr lvl="0" indent="-182880">
              <a:lnSpc>
                <a:spcPct val="100000"/>
              </a:lnSpc>
              <a:buFont typeface="Garamond" pitchFamily="18" charset="0"/>
              <a:buChar char="◦"/>
            </a:pPr>
            <a:endParaRPr lang="en-US" dirty="0"/>
          </a:p>
          <a:p>
            <a:pPr indent="-182880">
              <a:lnSpc>
                <a:spcPct val="100000"/>
              </a:lnSpc>
              <a:buFont typeface="Garamond" pitchFamily="18" charset="0"/>
              <a:buChar char="◦"/>
            </a:pPr>
            <a:endParaRPr lang="en-US" dirty="0"/>
          </a:p>
        </p:txBody>
      </p:sp>
      <p:sp>
        <p:nvSpPr>
          <p:cNvPr id="5" name="Slide Number Placeholder 4">
            <a:extLst>
              <a:ext uri="{FF2B5EF4-FFF2-40B4-BE49-F238E27FC236}">
                <a16:creationId xmlns:a16="http://schemas.microsoft.com/office/drawing/2014/main" id="{DC2A125D-DF3B-4B2E-8272-C5477DBAD8C3}"/>
              </a:ext>
            </a:extLst>
          </p:cNvPr>
          <p:cNvSpPr>
            <a:spLocks noGrp="1"/>
          </p:cNvSpPr>
          <p:nvPr>
            <p:ph type="sldNum" sz="quarter" idx="12"/>
          </p:nvPr>
        </p:nvSpPr>
        <p:spPr>
          <a:xfrm>
            <a:off x="10842431" y="6035040"/>
            <a:ext cx="838200" cy="365760"/>
          </a:xfrm>
        </p:spPr>
        <p:txBody>
          <a:bodyPr vert="horz" lIns="91440" tIns="45720" rIns="91440" bIns="45720" rtlCol="0" anchor="b">
            <a:normAutofit/>
          </a:bodyPr>
          <a:lstStyle/>
          <a:p>
            <a:pPr defTabSz="457200">
              <a:spcAft>
                <a:spcPts val="600"/>
              </a:spcAft>
            </a:pPr>
            <a:fld id="{34B7E4EF-A1BD-40F4-AB7B-04F084DD991D}" type="slidenum">
              <a:rPr lang="en-US" sz="1000" smtClean="0">
                <a:solidFill>
                  <a:schemeClr val="tx1">
                    <a:lumMod val="75000"/>
                    <a:lumOff val="25000"/>
                  </a:schemeClr>
                </a:solidFill>
              </a:rPr>
              <a:pPr defTabSz="457200">
                <a:spcAft>
                  <a:spcPts val="600"/>
                </a:spcAft>
              </a:pPr>
              <a:t>3</a:t>
            </a:fld>
            <a:endParaRPr lang="en-US" sz="100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963492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421797-7B77-498E-A01C-0A1194615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rug&#10;&#10;Description automatically generated">
            <a:extLst>
              <a:ext uri="{FF2B5EF4-FFF2-40B4-BE49-F238E27FC236}">
                <a16:creationId xmlns:a16="http://schemas.microsoft.com/office/drawing/2014/main" id="{E6E6B5CD-31D6-4C08-A313-5A99BFFACEBE}"/>
              </a:ext>
            </a:extLst>
          </p:cNvPr>
          <p:cNvPicPr>
            <a:picLocks noChangeAspect="1"/>
          </p:cNvPicPr>
          <p:nvPr/>
        </p:nvPicPr>
        <p:blipFill rotWithShape="1">
          <a:blip r:embed="rId3"/>
          <a:srcRect t="15414"/>
          <a:stretch/>
        </p:blipFill>
        <p:spPr>
          <a:xfrm>
            <a:off x="1" y="1"/>
            <a:ext cx="12191999" cy="6857999"/>
          </a:xfrm>
          <a:prstGeom prst="rect">
            <a:avLst/>
          </a:prstGeom>
        </p:spPr>
      </p:pic>
      <p:sp>
        <p:nvSpPr>
          <p:cNvPr id="12" name="Rectangle 11">
            <a:extLst>
              <a:ext uri="{FF2B5EF4-FFF2-40B4-BE49-F238E27FC236}">
                <a16:creationId xmlns:a16="http://schemas.microsoft.com/office/drawing/2014/main" id="{926D38EC-CD1B-456B-A813-64F8D8E71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alpha val="94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2DC18E46-CA2E-43A8-A2EC-61D30FAC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0ADC45C-286F-4F02-A2B0-911B1B97E9B5}"/>
              </a:ext>
            </a:extLst>
          </p:cNvPr>
          <p:cNvSpPr>
            <a:spLocks noGrp="1"/>
          </p:cNvSpPr>
          <p:nvPr>
            <p:ph type="title"/>
          </p:nvPr>
        </p:nvSpPr>
        <p:spPr>
          <a:xfrm>
            <a:off x="1066800" y="693419"/>
            <a:ext cx="10058400" cy="1687285"/>
          </a:xfrm>
        </p:spPr>
        <p:txBody>
          <a:bodyPr>
            <a:normAutofit fontScale="90000"/>
          </a:bodyPr>
          <a:lstStyle/>
          <a:p>
            <a:pPr>
              <a:lnSpc>
                <a:spcPct val="120000"/>
              </a:lnSpc>
            </a:pPr>
            <a:r>
              <a:rPr lang="en-US" dirty="0"/>
              <a:t>Examples of Transition Summaries </a:t>
            </a:r>
            <a:br>
              <a:rPr lang="en-US" dirty="0"/>
            </a:br>
            <a:r>
              <a:rPr lang="en-US" dirty="0"/>
              <a:t>for moving from assessment to education</a:t>
            </a:r>
            <a:br>
              <a:rPr lang="en-US" dirty="0"/>
            </a:br>
            <a:r>
              <a:rPr lang="en-US" sz="2700" dirty="0"/>
              <a:t>(continued)</a:t>
            </a:r>
            <a:endParaRPr lang="en-US" dirty="0"/>
          </a:p>
        </p:txBody>
      </p:sp>
      <p:sp>
        <p:nvSpPr>
          <p:cNvPr id="3" name="Content Placeholder 2">
            <a:extLst>
              <a:ext uri="{FF2B5EF4-FFF2-40B4-BE49-F238E27FC236}">
                <a16:creationId xmlns:a16="http://schemas.microsoft.com/office/drawing/2014/main" id="{ECDD2240-31E6-474F-BBF0-FC26925E47BB}"/>
              </a:ext>
            </a:extLst>
          </p:cNvPr>
          <p:cNvSpPr>
            <a:spLocks noGrp="1"/>
          </p:cNvSpPr>
          <p:nvPr>
            <p:ph idx="1"/>
          </p:nvPr>
        </p:nvSpPr>
        <p:spPr>
          <a:xfrm>
            <a:off x="832103" y="3039290"/>
            <a:ext cx="10489039" cy="3580965"/>
          </a:xfrm>
        </p:spPr>
        <p:txBody>
          <a:bodyPr>
            <a:normAutofit/>
          </a:bodyPr>
          <a:lstStyle/>
          <a:p>
            <a:pPr lvl="1">
              <a:lnSpc>
                <a:spcPct val="120000"/>
              </a:lnSpc>
            </a:pPr>
            <a:r>
              <a:rPr lang="en-US" sz="2000" dirty="0">
                <a:solidFill>
                  <a:schemeClr val="tx1">
                    <a:lumMod val="85000"/>
                    <a:lumOff val="15000"/>
                  </a:schemeClr>
                </a:solidFill>
              </a:rPr>
              <a:t>“Here is a list of topics that came up so far during our conversation about your pregnancy… d</a:t>
            </a:r>
            <a:r>
              <a:rPr lang="en-US" sz="2000" dirty="0"/>
              <a:t>id I get it all? W</a:t>
            </a:r>
            <a:r>
              <a:rPr lang="en-US" sz="2000" dirty="0">
                <a:solidFill>
                  <a:schemeClr val="tx1">
                    <a:lumMod val="85000"/>
                    <a:lumOff val="15000"/>
                  </a:schemeClr>
                </a:solidFill>
              </a:rPr>
              <a:t>hich of these would you like to talk more about during our last few minutes together?”</a:t>
            </a:r>
          </a:p>
          <a:p>
            <a:pPr lvl="1">
              <a:lnSpc>
                <a:spcPct val="120000"/>
              </a:lnSpc>
            </a:pPr>
            <a:endParaRPr lang="en-US" sz="2000" dirty="0">
              <a:solidFill>
                <a:schemeClr val="tx1">
                  <a:lumMod val="85000"/>
                  <a:lumOff val="15000"/>
                </a:schemeClr>
              </a:solidFill>
            </a:endParaRPr>
          </a:p>
        </p:txBody>
      </p:sp>
      <p:sp>
        <p:nvSpPr>
          <p:cNvPr id="4" name="Slide Number Placeholder 3">
            <a:extLst>
              <a:ext uri="{FF2B5EF4-FFF2-40B4-BE49-F238E27FC236}">
                <a16:creationId xmlns:a16="http://schemas.microsoft.com/office/drawing/2014/main" id="{E0FFCDD5-316A-4953-A4DF-633CD8F88264}"/>
              </a:ext>
            </a:extLst>
          </p:cNvPr>
          <p:cNvSpPr>
            <a:spLocks noGrp="1"/>
          </p:cNvSpPr>
          <p:nvPr>
            <p:ph type="sldNum" sz="quarter" idx="12"/>
          </p:nvPr>
        </p:nvSpPr>
        <p:spPr/>
        <p:txBody>
          <a:bodyPr/>
          <a:lstStyle/>
          <a:p>
            <a:fld id="{34B7E4EF-A1BD-40F4-AB7B-04F084DD991D}" type="slidenum">
              <a:rPr lang="en-US" smtClean="0"/>
              <a:t>30</a:t>
            </a:fld>
            <a:endParaRPr lang="en-US" dirty="0"/>
          </a:p>
        </p:txBody>
      </p:sp>
    </p:spTree>
    <p:custDataLst>
      <p:tags r:id="rId1"/>
    </p:custDataLst>
    <p:extLst>
      <p:ext uri="{BB962C8B-B14F-4D97-AF65-F5344CB8AC3E}">
        <p14:creationId xmlns:p14="http://schemas.microsoft.com/office/powerpoint/2010/main" val="2013900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6F4F83C-7527-4132-BC3F-E85EC5FCF5EE}"/>
              </a:ext>
            </a:extLst>
          </p:cNvPr>
          <p:cNvPicPr>
            <a:picLocks noChangeAspect="1"/>
          </p:cNvPicPr>
          <p:nvPr/>
        </p:nvPicPr>
        <p:blipFill rotWithShape="1">
          <a:blip r:embed="rId3"/>
          <a:srcRect l="18874" r="20453" b="1"/>
          <a:stretch/>
        </p:blipFill>
        <p:spPr>
          <a:xfrm>
            <a:off x="424928" y="419292"/>
            <a:ext cx="5522976" cy="6053328"/>
          </a:xfrm>
          <a:prstGeom prst="rect">
            <a:avLst/>
          </a:prstGeom>
        </p:spPr>
      </p:pic>
      <p:pic>
        <p:nvPicPr>
          <p:cNvPr id="9" name="Picture Placeholder 8" descr="A close up of a logo&#10;&#10;Description automatically generated">
            <a:extLst>
              <a:ext uri="{FF2B5EF4-FFF2-40B4-BE49-F238E27FC236}">
                <a16:creationId xmlns:a16="http://schemas.microsoft.com/office/drawing/2014/main" id="{C60731A5-2694-4FD5-AC47-15EC7DFB13CA}"/>
              </a:ext>
            </a:extLst>
          </p:cNvPr>
          <p:cNvPicPr>
            <a:picLocks noGrp="1" noChangeAspect="1"/>
          </p:cNvPicPr>
          <p:nvPr>
            <p:ph type="pic" idx="1"/>
          </p:nvPr>
        </p:nvPicPr>
        <p:blipFill>
          <a:blip r:embed="rId3"/>
          <a:srcRect l="9841" r="9841"/>
          <a:stretch>
            <a:fillRect/>
          </a:stretch>
        </p:blipFill>
        <p:spPr/>
      </p:pic>
      <p:sp>
        <p:nvSpPr>
          <p:cNvPr id="4" name="Slide Number Placeholder 3">
            <a:extLst>
              <a:ext uri="{FF2B5EF4-FFF2-40B4-BE49-F238E27FC236}">
                <a16:creationId xmlns:a16="http://schemas.microsoft.com/office/drawing/2014/main" id="{3062C304-52E9-4D67-A0D7-CED64F7701B6}"/>
              </a:ext>
            </a:extLst>
          </p:cNvPr>
          <p:cNvSpPr>
            <a:spLocks noGrp="1"/>
          </p:cNvSpPr>
          <p:nvPr>
            <p:ph type="sldNum" sz="quarter" idx="12"/>
          </p:nvPr>
        </p:nvSpPr>
        <p:spPr/>
        <p:txBody>
          <a:bodyPr>
            <a:normAutofit/>
          </a:bodyPr>
          <a:lstStyle/>
          <a:p>
            <a:pPr>
              <a:spcAft>
                <a:spcPts val="600"/>
              </a:spcAft>
            </a:pPr>
            <a:fld id="{34B7E4EF-A1BD-40F4-AB7B-04F084DD991D}" type="slidenum">
              <a:rPr lang="en-US" smtClean="0"/>
              <a:pPr>
                <a:spcAft>
                  <a:spcPts val="600"/>
                </a:spcAft>
              </a:pPr>
              <a:t>31</a:t>
            </a:fld>
            <a:endParaRPr lang="en-US"/>
          </a:p>
        </p:txBody>
      </p:sp>
      <p:sp>
        <p:nvSpPr>
          <p:cNvPr id="2" name="Title 1">
            <a:extLst>
              <a:ext uri="{FF2B5EF4-FFF2-40B4-BE49-F238E27FC236}">
                <a16:creationId xmlns:a16="http://schemas.microsoft.com/office/drawing/2014/main" id="{ED1E5DEE-F7DA-47B8-9990-70AB962AC6A3}"/>
              </a:ext>
            </a:extLst>
          </p:cNvPr>
          <p:cNvSpPr>
            <a:spLocks noGrp="1"/>
          </p:cNvSpPr>
          <p:nvPr>
            <p:ph type="title"/>
          </p:nvPr>
        </p:nvSpPr>
        <p:spPr>
          <a:xfrm>
            <a:off x="8477250" y="502267"/>
            <a:ext cx="3144774" cy="3094373"/>
          </a:xfrm>
        </p:spPr>
        <p:txBody>
          <a:bodyPr>
            <a:normAutofit fontScale="90000"/>
          </a:bodyPr>
          <a:lstStyle/>
          <a:p>
            <a:pPr>
              <a:lnSpc>
                <a:spcPct val="120000"/>
              </a:lnSpc>
            </a:pPr>
            <a:r>
              <a:rPr lang="en-US" sz="3600" dirty="0"/>
              <a:t>Transition Summaries also support moving from </a:t>
            </a:r>
            <a:r>
              <a:rPr lang="en-US" sz="3600" b="1" dirty="0">
                <a:solidFill>
                  <a:srgbClr val="860000"/>
                </a:solidFill>
              </a:rPr>
              <a:t>education to next steps</a:t>
            </a:r>
          </a:p>
        </p:txBody>
      </p:sp>
      <p:sp>
        <p:nvSpPr>
          <p:cNvPr id="3" name="Content Placeholder 2">
            <a:extLst>
              <a:ext uri="{FF2B5EF4-FFF2-40B4-BE49-F238E27FC236}">
                <a16:creationId xmlns:a16="http://schemas.microsoft.com/office/drawing/2014/main" id="{6E0FB32B-8A9E-420C-ABCB-146C6609B119}"/>
              </a:ext>
            </a:extLst>
          </p:cNvPr>
          <p:cNvSpPr>
            <a:spLocks noGrp="1"/>
          </p:cNvSpPr>
          <p:nvPr>
            <p:ph type="body" sz="half" idx="2"/>
          </p:nvPr>
        </p:nvSpPr>
        <p:spPr>
          <a:xfrm>
            <a:off x="8419832" y="4789714"/>
            <a:ext cx="3144774" cy="1682906"/>
          </a:xfrm>
        </p:spPr>
        <p:txBody>
          <a:bodyPr>
            <a:normAutofit/>
          </a:bodyPr>
          <a:lstStyle/>
          <a:p>
            <a:pPr>
              <a:lnSpc>
                <a:spcPct val="120000"/>
              </a:lnSpc>
            </a:pPr>
            <a:r>
              <a:rPr lang="en-US" sz="2000" dirty="0"/>
              <a:t>Transition summaries support the flow of the conversation</a:t>
            </a:r>
          </a:p>
        </p:txBody>
      </p:sp>
    </p:spTree>
    <p:custDataLst>
      <p:tags r:id="rId1"/>
    </p:custDataLst>
    <p:extLst>
      <p:ext uri="{BB962C8B-B14F-4D97-AF65-F5344CB8AC3E}">
        <p14:creationId xmlns:p14="http://schemas.microsoft.com/office/powerpoint/2010/main" val="1576238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7421797-7B77-498E-A01C-0A1194615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rug&#10;&#10;Description automatically generated">
            <a:extLst>
              <a:ext uri="{FF2B5EF4-FFF2-40B4-BE49-F238E27FC236}">
                <a16:creationId xmlns:a16="http://schemas.microsoft.com/office/drawing/2014/main" id="{E6E6B5CD-31D6-4C08-A313-5A99BFFACEBE}"/>
              </a:ext>
            </a:extLst>
          </p:cNvPr>
          <p:cNvPicPr>
            <a:picLocks noChangeAspect="1"/>
          </p:cNvPicPr>
          <p:nvPr/>
        </p:nvPicPr>
        <p:blipFill rotWithShape="1">
          <a:blip r:embed="rId3"/>
          <a:srcRect t="15414"/>
          <a:stretch/>
        </p:blipFill>
        <p:spPr>
          <a:xfrm>
            <a:off x="1" y="1"/>
            <a:ext cx="12191999" cy="6857999"/>
          </a:xfrm>
          <a:prstGeom prst="rect">
            <a:avLst/>
          </a:prstGeom>
        </p:spPr>
      </p:pic>
      <p:sp>
        <p:nvSpPr>
          <p:cNvPr id="14" name="Rectangle 13">
            <a:extLst>
              <a:ext uri="{FF2B5EF4-FFF2-40B4-BE49-F238E27FC236}">
                <a16:creationId xmlns:a16="http://schemas.microsoft.com/office/drawing/2014/main" id="{926D38EC-CD1B-456B-A813-64F8D8E71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alpha val="94000"/>
            </a:schemeClr>
          </a:solidFill>
          <a:ln w="6350" cap="flat" cmpd="sng" algn="ctr">
            <a:noFill/>
            <a:prstDash val="solid"/>
          </a:ln>
          <a:effectLst>
            <a:softEdge rad="0"/>
          </a:effectLst>
        </p:spPr>
      </p:sp>
      <p:sp>
        <p:nvSpPr>
          <p:cNvPr id="16" name="Rectangle 15">
            <a:extLst>
              <a:ext uri="{FF2B5EF4-FFF2-40B4-BE49-F238E27FC236}">
                <a16:creationId xmlns:a16="http://schemas.microsoft.com/office/drawing/2014/main" id="{2DC18E46-CA2E-43A8-A2EC-61D30FAC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0ADC45C-286F-4F02-A2B0-911B1B97E9B5}"/>
              </a:ext>
            </a:extLst>
          </p:cNvPr>
          <p:cNvSpPr>
            <a:spLocks noGrp="1"/>
          </p:cNvSpPr>
          <p:nvPr>
            <p:ph type="title"/>
          </p:nvPr>
        </p:nvSpPr>
        <p:spPr>
          <a:xfrm>
            <a:off x="944050" y="823730"/>
            <a:ext cx="10058400" cy="1371600"/>
          </a:xfrm>
        </p:spPr>
        <p:txBody>
          <a:bodyPr>
            <a:normAutofit fontScale="90000"/>
          </a:bodyPr>
          <a:lstStyle/>
          <a:p>
            <a:pPr>
              <a:lnSpc>
                <a:spcPct val="120000"/>
              </a:lnSpc>
            </a:pPr>
            <a:r>
              <a:rPr lang="en-US" dirty="0"/>
              <a:t>Four steps to develop a Transition Summary </a:t>
            </a:r>
            <a:br>
              <a:rPr lang="en-US" dirty="0"/>
            </a:br>
            <a:r>
              <a:rPr lang="en-US" dirty="0"/>
              <a:t>for moving from </a:t>
            </a:r>
            <a:r>
              <a:rPr lang="en-US" b="1" dirty="0">
                <a:solidFill>
                  <a:srgbClr val="860000"/>
                </a:solidFill>
              </a:rPr>
              <a:t>education to next steps</a:t>
            </a:r>
          </a:p>
        </p:txBody>
      </p:sp>
      <p:sp>
        <p:nvSpPr>
          <p:cNvPr id="7" name="Content Placeholder 6">
            <a:extLst>
              <a:ext uri="{FF2B5EF4-FFF2-40B4-BE49-F238E27FC236}">
                <a16:creationId xmlns:a16="http://schemas.microsoft.com/office/drawing/2014/main" id="{2BB31572-00C0-4AD6-B684-7413394427A2}"/>
              </a:ext>
            </a:extLst>
          </p:cNvPr>
          <p:cNvSpPr>
            <a:spLocks noGrp="1"/>
          </p:cNvSpPr>
          <p:nvPr>
            <p:ph idx="1"/>
          </p:nvPr>
        </p:nvSpPr>
        <p:spPr>
          <a:xfrm>
            <a:off x="944050" y="2734491"/>
            <a:ext cx="10709718" cy="3817185"/>
          </a:xfrm>
        </p:spPr>
        <p:txBody>
          <a:bodyPr>
            <a:normAutofit/>
          </a:bodyPr>
          <a:lstStyle/>
          <a:p>
            <a:pPr marL="457200" indent="-457200">
              <a:lnSpc>
                <a:spcPct val="120000"/>
              </a:lnSpc>
              <a:spcBef>
                <a:spcPts val="600"/>
              </a:spcBef>
              <a:spcAft>
                <a:spcPts val="600"/>
              </a:spcAft>
              <a:buAutoNum type="arabicPeriod"/>
            </a:pPr>
            <a:r>
              <a:rPr lang="en-US" sz="2200" b="1" dirty="0">
                <a:solidFill>
                  <a:schemeClr val="tx1">
                    <a:lumMod val="85000"/>
                    <a:lumOff val="15000"/>
                  </a:schemeClr>
                </a:solidFill>
              </a:rPr>
              <a:t>Reflect back what you have heard </a:t>
            </a:r>
          </a:p>
          <a:p>
            <a:pPr marL="0" indent="0">
              <a:lnSpc>
                <a:spcPct val="120000"/>
              </a:lnSpc>
              <a:spcBef>
                <a:spcPts val="600"/>
              </a:spcBef>
              <a:spcAft>
                <a:spcPts val="600"/>
              </a:spcAft>
              <a:buNone/>
            </a:pPr>
            <a:r>
              <a:rPr lang="en-US" sz="2200" dirty="0">
                <a:solidFill>
                  <a:schemeClr val="tx1">
                    <a:lumMod val="85000"/>
                    <a:lumOff val="15000"/>
                  </a:schemeClr>
                </a:solidFill>
              </a:rPr>
              <a:t>	“You’ve expressed an interest in adding more iron to your diet”</a:t>
            </a:r>
          </a:p>
          <a:p>
            <a:pPr marL="0" indent="0">
              <a:lnSpc>
                <a:spcPct val="120000"/>
              </a:lnSpc>
              <a:spcBef>
                <a:spcPts val="1800"/>
              </a:spcBef>
              <a:spcAft>
                <a:spcPts val="600"/>
              </a:spcAft>
              <a:buNone/>
            </a:pPr>
            <a:r>
              <a:rPr lang="en-US" sz="2200" b="1" dirty="0">
                <a:solidFill>
                  <a:schemeClr val="tx1">
                    <a:lumMod val="85000"/>
                    <a:lumOff val="15000"/>
                  </a:schemeClr>
                </a:solidFill>
              </a:rPr>
              <a:t>2.   Identify a specific, realistic action that could be taken</a:t>
            </a:r>
          </a:p>
          <a:p>
            <a:pPr lvl="2">
              <a:lnSpc>
                <a:spcPct val="120000"/>
              </a:lnSpc>
              <a:spcBef>
                <a:spcPts val="600"/>
              </a:spcBef>
              <a:spcAft>
                <a:spcPts val="600"/>
              </a:spcAft>
            </a:pPr>
            <a:r>
              <a:rPr lang="en-US" sz="2200" dirty="0">
                <a:solidFill>
                  <a:schemeClr val="tx1">
                    <a:lumMod val="85000"/>
                    <a:lumOff val="15000"/>
                  </a:schemeClr>
                </a:solidFill>
              </a:rPr>
              <a:t>“We discussed eating more high iron foods such as beef at dinner each day”</a:t>
            </a:r>
          </a:p>
          <a:p>
            <a:endParaRPr lang="en-US" dirty="0">
              <a:solidFill>
                <a:schemeClr val="tx1">
                  <a:lumMod val="85000"/>
                  <a:lumOff val="15000"/>
                </a:schemeClr>
              </a:solidFill>
            </a:endParaRPr>
          </a:p>
        </p:txBody>
      </p:sp>
      <p:sp>
        <p:nvSpPr>
          <p:cNvPr id="4" name="Slide Number Placeholder 3">
            <a:extLst>
              <a:ext uri="{FF2B5EF4-FFF2-40B4-BE49-F238E27FC236}">
                <a16:creationId xmlns:a16="http://schemas.microsoft.com/office/drawing/2014/main" id="{E0FFCDD5-316A-4953-A4DF-633CD8F88264}"/>
              </a:ext>
            </a:extLst>
          </p:cNvPr>
          <p:cNvSpPr>
            <a:spLocks noGrp="1"/>
          </p:cNvSpPr>
          <p:nvPr>
            <p:ph type="sldNum" sz="quarter" idx="12"/>
          </p:nvPr>
        </p:nvSpPr>
        <p:spPr>
          <a:xfrm>
            <a:off x="10333688" y="6132459"/>
            <a:ext cx="1320080" cy="274320"/>
          </a:xfrm>
        </p:spPr>
        <p:txBody>
          <a:bodyPr>
            <a:normAutofit/>
          </a:bodyPr>
          <a:lstStyle/>
          <a:p>
            <a:pPr>
              <a:spcAft>
                <a:spcPts val="600"/>
              </a:spcAft>
            </a:pPr>
            <a:fld id="{34B7E4EF-A1BD-40F4-AB7B-04F084DD991D}" type="slidenum">
              <a:rPr lang="en-US" sz="1000"/>
              <a:pPr>
                <a:spcAft>
                  <a:spcPts val="600"/>
                </a:spcAft>
              </a:pPr>
              <a:t>32</a:t>
            </a:fld>
            <a:endParaRPr lang="en-US" sz="1000"/>
          </a:p>
        </p:txBody>
      </p:sp>
    </p:spTree>
    <p:custDataLst>
      <p:tags r:id="rId1"/>
    </p:custDataLst>
    <p:extLst>
      <p:ext uri="{BB962C8B-B14F-4D97-AF65-F5344CB8AC3E}">
        <p14:creationId xmlns:p14="http://schemas.microsoft.com/office/powerpoint/2010/main" val="4249774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7421797-7B77-498E-A01C-0A1194615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rug&#10;&#10;Description automatically generated">
            <a:extLst>
              <a:ext uri="{FF2B5EF4-FFF2-40B4-BE49-F238E27FC236}">
                <a16:creationId xmlns:a16="http://schemas.microsoft.com/office/drawing/2014/main" id="{E6E6B5CD-31D6-4C08-A313-5A99BFFACEBE}"/>
              </a:ext>
            </a:extLst>
          </p:cNvPr>
          <p:cNvPicPr>
            <a:picLocks noChangeAspect="1"/>
          </p:cNvPicPr>
          <p:nvPr/>
        </p:nvPicPr>
        <p:blipFill rotWithShape="1">
          <a:blip r:embed="rId3"/>
          <a:srcRect t="15414"/>
          <a:stretch/>
        </p:blipFill>
        <p:spPr>
          <a:xfrm>
            <a:off x="1" y="1"/>
            <a:ext cx="12191999" cy="6857999"/>
          </a:xfrm>
          <a:prstGeom prst="rect">
            <a:avLst/>
          </a:prstGeom>
        </p:spPr>
      </p:pic>
      <p:sp>
        <p:nvSpPr>
          <p:cNvPr id="14" name="Rectangle 13">
            <a:extLst>
              <a:ext uri="{FF2B5EF4-FFF2-40B4-BE49-F238E27FC236}">
                <a16:creationId xmlns:a16="http://schemas.microsoft.com/office/drawing/2014/main" id="{926D38EC-CD1B-456B-A813-64F8D8E71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alpha val="94000"/>
            </a:schemeClr>
          </a:solidFill>
          <a:ln w="6350" cap="flat" cmpd="sng" algn="ctr">
            <a:noFill/>
            <a:prstDash val="solid"/>
          </a:ln>
          <a:effectLst>
            <a:softEdge rad="0"/>
          </a:effectLst>
        </p:spPr>
      </p:sp>
      <p:sp>
        <p:nvSpPr>
          <p:cNvPr id="16" name="Rectangle 15">
            <a:extLst>
              <a:ext uri="{FF2B5EF4-FFF2-40B4-BE49-F238E27FC236}">
                <a16:creationId xmlns:a16="http://schemas.microsoft.com/office/drawing/2014/main" id="{2DC18E46-CA2E-43A8-A2EC-61D30FAC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0ADC45C-286F-4F02-A2B0-911B1B97E9B5}"/>
              </a:ext>
            </a:extLst>
          </p:cNvPr>
          <p:cNvSpPr>
            <a:spLocks noGrp="1"/>
          </p:cNvSpPr>
          <p:nvPr>
            <p:ph type="title"/>
          </p:nvPr>
        </p:nvSpPr>
        <p:spPr>
          <a:xfrm>
            <a:off x="944050" y="841147"/>
            <a:ext cx="10058400" cy="1371600"/>
          </a:xfrm>
        </p:spPr>
        <p:txBody>
          <a:bodyPr>
            <a:normAutofit fontScale="90000"/>
          </a:bodyPr>
          <a:lstStyle/>
          <a:p>
            <a:pPr>
              <a:lnSpc>
                <a:spcPct val="120000"/>
              </a:lnSpc>
            </a:pPr>
            <a:r>
              <a:rPr lang="en-US" dirty="0"/>
              <a:t>Four steps to develop a Transition Summary </a:t>
            </a:r>
            <a:br>
              <a:rPr lang="en-US" dirty="0"/>
            </a:br>
            <a:r>
              <a:rPr lang="en-US" dirty="0"/>
              <a:t>for moving from </a:t>
            </a:r>
            <a:r>
              <a:rPr lang="en-US" b="1" dirty="0">
                <a:solidFill>
                  <a:srgbClr val="860000"/>
                </a:solidFill>
              </a:rPr>
              <a:t>education to next steps</a:t>
            </a:r>
          </a:p>
        </p:txBody>
      </p:sp>
      <p:sp>
        <p:nvSpPr>
          <p:cNvPr id="7" name="Content Placeholder 6">
            <a:extLst>
              <a:ext uri="{FF2B5EF4-FFF2-40B4-BE49-F238E27FC236}">
                <a16:creationId xmlns:a16="http://schemas.microsoft.com/office/drawing/2014/main" id="{2BB31572-00C0-4AD6-B684-7413394427A2}"/>
              </a:ext>
            </a:extLst>
          </p:cNvPr>
          <p:cNvSpPr>
            <a:spLocks noGrp="1"/>
          </p:cNvSpPr>
          <p:nvPr>
            <p:ph idx="1"/>
          </p:nvPr>
        </p:nvSpPr>
        <p:spPr>
          <a:xfrm>
            <a:off x="944050" y="2717074"/>
            <a:ext cx="10058400" cy="3834602"/>
          </a:xfrm>
        </p:spPr>
        <p:txBody>
          <a:bodyPr>
            <a:normAutofit/>
          </a:bodyPr>
          <a:lstStyle/>
          <a:p>
            <a:pPr marL="0" indent="0">
              <a:lnSpc>
                <a:spcPct val="120000"/>
              </a:lnSpc>
              <a:spcBef>
                <a:spcPts val="1200"/>
              </a:spcBef>
              <a:spcAft>
                <a:spcPts val="600"/>
              </a:spcAft>
              <a:buNone/>
            </a:pPr>
            <a:r>
              <a:rPr lang="en-US" sz="2200" b="1" dirty="0">
                <a:solidFill>
                  <a:schemeClr val="tx1">
                    <a:lumMod val="85000"/>
                    <a:lumOff val="15000"/>
                  </a:schemeClr>
                </a:solidFill>
              </a:rPr>
              <a:t>3.   Check for understanding, ask if you got it all, give an opportunity to confirm or make changes</a:t>
            </a:r>
          </a:p>
          <a:p>
            <a:pPr lvl="2">
              <a:lnSpc>
                <a:spcPct val="120000"/>
              </a:lnSpc>
              <a:spcBef>
                <a:spcPts val="600"/>
              </a:spcBef>
              <a:spcAft>
                <a:spcPts val="600"/>
              </a:spcAft>
            </a:pPr>
            <a:r>
              <a:rPr lang="en-US" sz="2200" dirty="0">
                <a:solidFill>
                  <a:schemeClr val="tx1">
                    <a:lumMod val="85000"/>
                    <a:lumOff val="15000"/>
                  </a:schemeClr>
                </a:solidFill>
              </a:rPr>
              <a:t>“Your plan is to…did I get that right?” </a:t>
            </a:r>
          </a:p>
          <a:p>
            <a:pPr marL="0" indent="0">
              <a:lnSpc>
                <a:spcPct val="120000"/>
              </a:lnSpc>
              <a:spcBef>
                <a:spcPts val="1800"/>
              </a:spcBef>
              <a:spcAft>
                <a:spcPts val="600"/>
              </a:spcAft>
              <a:buNone/>
            </a:pPr>
            <a:r>
              <a:rPr lang="en-US" sz="2200" b="1" dirty="0">
                <a:solidFill>
                  <a:schemeClr val="tx1">
                    <a:lumMod val="85000"/>
                    <a:lumOff val="15000"/>
                  </a:schemeClr>
                </a:solidFill>
              </a:rPr>
              <a:t>4.  Follow up in the future, support self-efficacy </a:t>
            </a:r>
          </a:p>
          <a:p>
            <a:pPr lvl="2">
              <a:lnSpc>
                <a:spcPct val="120000"/>
              </a:lnSpc>
              <a:spcBef>
                <a:spcPts val="600"/>
              </a:spcBef>
              <a:spcAft>
                <a:spcPts val="600"/>
              </a:spcAft>
            </a:pPr>
            <a:r>
              <a:rPr lang="en-US" sz="2200" dirty="0">
                <a:solidFill>
                  <a:schemeClr val="tx1">
                    <a:lumMod val="85000"/>
                    <a:lumOff val="15000"/>
                  </a:schemeClr>
                </a:solidFill>
              </a:rPr>
              <a:t>“We will check back with you at your next appointment to see how that is going….I’m confident that you will make this happen!”</a:t>
            </a:r>
          </a:p>
          <a:p>
            <a:endParaRPr lang="en-US" dirty="0">
              <a:solidFill>
                <a:schemeClr val="tx1">
                  <a:lumMod val="85000"/>
                  <a:lumOff val="15000"/>
                </a:schemeClr>
              </a:solidFill>
            </a:endParaRPr>
          </a:p>
        </p:txBody>
      </p:sp>
      <p:sp>
        <p:nvSpPr>
          <p:cNvPr id="4" name="Slide Number Placeholder 3">
            <a:extLst>
              <a:ext uri="{FF2B5EF4-FFF2-40B4-BE49-F238E27FC236}">
                <a16:creationId xmlns:a16="http://schemas.microsoft.com/office/drawing/2014/main" id="{E0FFCDD5-316A-4953-A4DF-633CD8F88264}"/>
              </a:ext>
            </a:extLst>
          </p:cNvPr>
          <p:cNvSpPr>
            <a:spLocks noGrp="1"/>
          </p:cNvSpPr>
          <p:nvPr>
            <p:ph type="sldNum" sz="quarter" idx="12"/>
          </p:nvPr>
        </p:nvSpPr>
        <p:spPr>
          <a:xfrm>
            <a:off x="10333688" y="6132459"/>
            <a:ext cx="1320080" cy="274320"/>
          </a:xfrm>
        </p:spPr>
        <p:txBody>
          <a:bodyPr>
            <a:normAutofit/>
          </a:bodyPr>
          <a:lstStyle/>
          <a:p>
            <a:pPr>
              <a:spcAft>
                <a:spcPts val="600"/>
              </a:spcAft>
            </a:pPr>
            <a:fld id="{34B7E4EF-A1BD-40F4-AB7B-04F084DD991D}" type="slidenum">
              <a:rPr lang="en-US" sz="1000"/>
              <a:pPr>
                <a:spcAft>
                  <a:spcPts val="600"/>
                </a:spcAft>
              </a:pPr>
              <a:t>33</a:t>
            </a:fld>
            <a:endParaRPr lang="en-US" sz="1000"/>
          </a:p>
        </p:txBody>
      </p:sp>
    </p:spTree>
    <p:custDataLst>
      <p:tags r:id="rId1"/>
    </p:custDataLst>
    <p:extLst>
      <p:ext uri="{BB962C8B-B14F-4D97-AF65-F5344CB8AC3E}">
        <p14:creationId xmlns:p14="http://schemas.microsoft.com/office/powerpoint/2010/main" val="397541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3118BEE-2430-4A77-BDBB-190F91EB290C}"/>
              </a:ext>
            </a:extLst>
          </p:cNvPr>
          <p:cNvSpPr>
            <a:spLocks noGrp="1"/>
          </p:cNvSpPr>
          <p:nvPr>
            <p:ph type="title"/>
          </p:nvPr>
        </p:nvSpPr>
        <p:spPr>
          <a:xfrm>
            <a:off x="566057" y="642593"/>
            <a:ext cx="6584551" cy="1744183"/>
          </a:xfrm>
        </p:spPr>
        <p:txBody>
          <a:bodyPr>
            <a:normAutofit/>
          </a:bodyPr>
          <a:lstStyle/>
          <a:p>
            <a:pPr>
              <a:lnSpc>
                <a:spcPct val="120000"/>
              </a:lnSpc>
            </a:pPr>
            <a:r>
              <a:rPr lang="en-US" dirty="0"/>
              <a:t>Questions to help transition to next steps</a:t>
            </a:r>
          </a:p>
        </p:txBody>
      </p:sp>
      <p:sp>
        <p:nvSpPr>
          <p:cNvPr id="3" name="Content Placeholder 2">
            <a:extLst>
              <a:ext uri="{FF2B5EF4-FFF2-40B4-BE49-F238E27FC236}">
                <a16:creationId xmlns:a16="http://schemas.microsoft.com/office/drawing/2014/main" id="{76A477F3-7E6C-48BE-AD13-597F8204B424}"/>
              </a:ext>
            </a:extLst>
          </p:cNvPr>
          <p:cNvSpPr>
            <a:spLocks noGrp="1"/>
          </p:cNvSpPr>
          <p:nvPr>
            <p:ph idx="1"/>
          </p:nvPr>
        </p:nvSpPr>
        <p:spPr>
          <a:xfrm>
            <a:off x="758470" y="2512014"/>
            <a:ext cx="6466321" cy="3918422"/>
          </a:xfrm>
        </p:spPr>
        <p:txBody>
          <a:bodyPr>
            <a:normAutofit fontScale="92500" lnSpcReduction="10000"/>
          </a:bodyPr>
          <a:lstStyle/>
          <a:p>
            <a:pPr>
              <a:lnSpc>
                <a:spcPct val="120000"/>
              </a:lnSpc>
              <a:spcAft>
                <a:spcPts val="600"/>
              </a:spcAft>
            </a:pPr>
            <a:r>
              <a:rPr lang="en-US" sz="2000" dirty="0"/>
              <a:t>Given what you’ve told me, what do you think you will do next?</a:t>
            </a:r>
          </a:p>
          <a:p>
            <a:pPr>
              <a:lnSpc>
                <a:spcPct val="120000"/>
              </a:lnSpc>
              <a:spcAft>
                <a:spcPts val="600"/>
              </a:spcAft>
            </a:pPr>
            <a:r>
              <a:rPr lang="en-US" sz="2000" dirty="0"/>
              <a:t>Based on what we have talked about, what changes, if any, are you thinking about making?</a:t>
            </a:r>
          </a:p>
          <a:p>
            <a:pPr>
              <a:lnSpc>
                <a:spcPct val="120000"/>
              </a:lnSpc>
              <a:spcAft>
                <a:spcPts val="600"/>
              </a:spcAft>
            </a:pPr>
            <a:r>
              <a:rPr lang="en-US" sz="2000" dirty="0"/>
              <a:t>How would you like things to turn out? What do you see as the first step in that direction?</a:t>
            </a:r>
          </a:p>
          <a:p>
            <a:pPr>
              <a:lnSpc>
                <a:spcPct val="120000"/>
              </a:lnSpc>
              <a:spcAft>
                <a:spcPts val="600"/>
              </a:spcAft>
            </a:pPr>
            <a:r>
              <a:rPr lang="en-US" sz="2000" dirty="0"/>
              <a:t>Where do you go from here?</a:t>
            </a:r>
          </a:p>
          <a:p>
            <a:pPr>
              <a:lnSpc>
                <a:spcPct val="120000"/>
              </a:lnSpc>
              <a:spcAft>
                <a:spcPts val="600"/>
              </a:spcAft>
            </a:pPr>
            <a:r>
              <a:rPr lang="en-US" sz="2000" dirty="0"/>
              <a:t>I’m wondering where this leaves you in terms of what you want to see happen over the next 3 months?</a:t>
            </a:r>
          </a:p>
        </p:txBody>
      </p:sp>
      <p:pic>
        <p:nvPicPr>
          <p:cNvPr id="7" name="Picture 6" descr="A cat lying on the ground&#10;&#10;Description automatically generated">
            <a:extLst>
              <a:ext uri="{FF2B5EF4-FFF2-40B4-BE49-F238E27FC236}">
                <a16:creationId xmlns:a16="http://schemas.microsoft.com/office/drawing/2014/main" id="{914EFA58-CD59-4CCE-A3A2-162DB3D8073C}"/>
              </a:ext>
            </a:extLst>
          </p:cNvPr>
          <p:cNvPicPr>
            <a:picLocks noChangeAspect="1"/>
          </p:cNvPicPr>
          <p:nvPr/>
        </p:nvPicPr>
        <p:blipFill rotWithShape="1">
          <a:blip r:embed="rId3"/>
          <a:srcRect l="22911" r="34116" b="-2"/>
          <a:stretch/>
        </p:blipFill>
        <p:spPr>
          <a:xfrm>
            <a:off x="7837371" y="237744"/>
            <a:ext cx="4124416" cy="6382512"/>
          </a:xfrm>
          <a:prstGeom prst="rect">
            <a:avLst/>
          </a:prstGeom>
        </p:spPr>
      </p:pic>
      <p:sp>
        <p:nvSpPr>
          <p:cNvPr id="4" name="Slide Number Placeholder 3">
            <a:extLst>
              <a:ext uri="{FF2B5EF4-FFF2-40B4-BE49-F238E27FC236}">
                <a16:creationId xmlns:a16="http://schemas.microsoft.com/office/drawing/2014/main" id="{687C1106-D05F-42DF-870B-778DBCE386C5}"/>
              </a:ext>
            </a:extLst>
          </p:cNvPr>
          <p:cNvSpPr>
            <a:spLocks noGrp="1"/>
          </p:cNvSpPr>
          <p:nvPr>
            <p:ph type="sldNum" sz="quarter" idx="12"/>
          </p:nvPr>
        </p:nvSpPr>
        <p:spPr>
          <a:xfrm>
            <a:off x="10348535" y="6217920"/>
            <a:ext cx="1463040" cy="256032"/>
          </a:xfrm>
        </p:spPr>
        <p:txBody>
          <a:bodyPr>
            <a:normAutofit/>
          </a:bodyPr>
          <a:lstStyle/>
          <a:p>
            <a:pPr>
              <a:spcAft>
                <a:spcPts val="600"/>
              </a:spcAft>
            </a:pPr>
            <a:fld id="{34B7E4EF-A1BD-40F4-AB7B-04F084DD991D}" type="slidenum">
              <a:rPr lang="en-US">
                <a:solidFill>
                  <a:srgbClr val="FFFFFF"/>
                </a:solidFill>
              </a:rPr>
              <a:pPr>
                <a:spcAft>
                  <a:spcPts val="600"/>
                </a:spcAft>
              </a:pPr>
              <a:t>34</a:t>
            </a:fld>
            <a:endParaRPr lang="en-US">
              <a:solidFill>
                <a:srgbClr val="FFFFFF"/>
              </a:solidFill>
            </a:endParaRPr>
          </a:p>
        </p:txBody>
      </p:sp>
    </p:spTree>
    <p:custDataLst>
      <p:tags r:id="rId1"/>
    </p:custDataLst>
    <p:extLst>
      <p:ext uri="{BB962C8B-B14F-4D97-AF65-F5344CB8AC3E}">
        <p14:creationId xmlns:p14="http://schemas.microsoft.com/office/powerpoint/2010/main" val="2691590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flower&#10;&#10;Description automatically generated">
            <a:extLst>
              <a:ext uri="{FF2B5EF4-FFF2-40B4-BE49-F238E27FC236}">
                <a16:creationId xmlns:a16="http://schemas.microsoft.com/office/drawing/2014/main" id="{02AA7860-6667-4533-95F7-D4AF6584C177}"/>
              </a:ext>
            </a:extLst>
          </p:cNvPr>
          <p:cNvPicPr>
            <a:picLocks noChangeAspect="1"/>
          </p:cNvPicPr>
          <p:nvPr/>
        </p:nvPicPr>
        <p:blipFill rotWithShape="1">
          <a:blip r:embed="rId3"/>
          <a:srcRect t="3583" b="11830"/>
          <a:stretch/>
        </p:blipFill>
        <p:spPr>
          <a:xfrm>
            <a:off x="20" y="-1"/>
            <a:ext cx="12191980" cy="6857999"/>
          </a:xfrm>
          <a:prstGeom prst="rect">
            <a:avLst/>
          </a:prstGeom>
        </p:spPr>
      </p:pic>
      <p:sp>
        <p:nvSpPr>
          <p:cNvPr id="13" name="Rectangle 1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64CA77-FDB1-4B86-9366-D737154E4364}"/>
              </a:ext>
            </a:extLst>
          </p:cNvPr>
          <p:cNvSpPr>
            <a:spLocks noGrp="1"/>
          </p:cNvSpPr>
          <p:nvPr>
            <p:ph type="title"/>
          </p:nvPr>
        </p:nvSpPr>
        <p:spPr>
          <a:xfrm>
            <a:off x="463605" y="629180"/>
            <a:ext cx="5203453" cy="1718225"/>
          </a:xfrm>
        </p:spPr>
        <p:txBody>
          <a:bodyPr>
            <a:normAutofit fontScale="90000"/>
          </a:bodyPr>
          <a:lstStyle/>
          <a:p>
            <a:pPr>
              <a:lnSpc>
                <a:spcPct val="120000"/>
              </a:lnSpc>
            </a:pPr>
            <a:r>
              <a:rPr lang="en-US" sz="3800" dirty="0"/>
              <a:t>Examples of Transition Summaries moving from </a:t>
            </a:r>
            <a:r>
              <a:rPr lang="en-US" sz="3800" b="1" dirty="0">
                <a:solidFill>
                  <a:srgbClr val="860000"/>
                </a:solidFill>
              </a:rPr>
              <a:t>education to next steps</a:t>
            </a:r>
          </a:p>
        </p:txBody>
      </p:sp>
      <p:sp>
        <p:nvSpPr>
          <p:cNvPr id="4" name="Slide Number Placeholder 3">
            <a:extLst>
              <a:ext uri="{FF2B5EF4-FFF2-40B4-BE49-F238E27FC236}">
                <a16:creationId xmlns:a16="http://schemas.microsoft.com/office/drawing/2014/main" id="{5F7401DB-F630-4040-8D0D-5FCFAD36C017}"/>
              </a:ext>
            </a:extLst>
          </p:cNvPr>
          <p:cNvSpPr>
            <a:spLocks noGrp="1"/>
          </p:cNvSpPr>
          <p:nvPr>
            <p:ph type="sldNum" sz="quarter" idx="12"/>
          </p:nvPr>
        </p:nvSpPr>
        <p:spPr>
          <a:xfrm>
            <a:off x="5070261" y="517148"/>
            <a:ext cx="548640" cy="274320"/>
          </a:xfrm>
        </p:spPr>
        <p:txBody>
          <a:bodyPr>
            <a:normAutofit/>
          </a:bodyPr>
          <a:lstStyle/>
          <a:p>
            <a:pPr>
              <a:spcAft>
                <a:spcPts val="600"/>
              </a:spcAft>
            </a:pPr>
            <a:fld id="{D57F1E4F-1CFF-5643-939E-217C01CDF565}" type="slidenum">
              <a:rPr lang="en-US" smtClean="0"/>
              <a:pPr>
                <a:spcAft>
                  <a:spcPts val="600"/>
                </a:spcAft>
              </a:pPr>
              <a:t>35</a:t>
            </a:fld>
            <a:endParaRPr lang="en-US"/>
          </a:p>
        </p:txBody>
      </p:sp>
      <p:sp>
        <p:nvSpPr>
          <p:cNvPr id="3" name="Content Placeholder 2">
            <a:extLst>
              <a:ext uri="{FF2B5EF4-FFF2-40B4-BE49-F238E27FC236}">
                <a16:creationId xmlns:a16="http://schemas.microsoft.com/office/drawing/2014/main" id="{810EEDA7-AA6D-4800-A87C-FC3F77D86B35}"/>
              </a:ext>
            </a:extLst>
          </p:cNvPr>
          <p:cNvSpPr>
            <a:spLocks noGrp="1"/>
          </p:cNvSpPr>
          <p:nvPr>
            <p:ph idx="1"/>
          </p:nvPr>
        </p:nvSpPr>
        <p:spPr>
          <a:xfrm>
            <a:off x="722811" y="2934789"/>
            <a:ext cx="4774740" cy="3563462"/>
          </a:xfrm>
        </p:spPr>
        <p:txBody>
          <a:bodyPr>
            <a:normAutofit/>
          </a:bodyPr>
          <a:lstStyle/>
          <a:p>
            <a:pPr marL="0" indent="0">
              <a:lnSpc>
                <a:spcPct val="120000"/>
              </a:lnSpc>
              <a:spcBef>
                <a:spcPts val="1200"/>
              </a:spcBef>
              <a:spcAft>
                <a:spcPts val="600"/>
              </a:spcAft>
              <a:buNone/>
            </a:pPr>
            <a:r>
              <a:rPr lang="en-US" sz="2000" dirty="0"/>
              <a:t>Based on everything we’ve discussed today it sounds like you’ve decided to drink one cup of milk at each meal to boost your calcium intake. Is that accurate? </a:t>
            </a:r>
          </a:p>
          <a:p>
            <a:pPr marL="0" indent="0">
              <a:lnSpc>
                <a:spcPct val="120000"/>
              </a:lnSpc>
              <a:spcBef>
                <a:spcPts val="1200"/>
              </a:spcBef>
              <a:spcAft>
                <a:spcPts val="600"/>
              </a:spcAft>
              <a:buNone/>
            </a:pPr>
            <a:r>
              <a:rPr lang="en-US" sz="2000" dirty="0"/>
              <a:t>I look forward to hearing about your success when you return in three months.</a:t>
            </a:r>
          </a:p>
          <a:p>
            <a:endParaRPr lang="en-US" dirty="0"/>
          </a:p>
        </p:txBody>
      </p:sp>
      <p:pic>
        <p:nvPicPr>
          <p:cNvPr id="7" name="Graphic 6" descr="Open quotation mark outline">
            <a:extLst>
              <a:ext uri="{FF2B5EF4-FFF2-40B4-BE49-F238E27FC236}">
                <a16:creationId xmlns:a16="http://schemas.microsoft.com/office/drawing/2014/main" id="{B22840DE-F2D2-F69F-A02B-C316EF6475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6722" y="2817894"/>
            <a:ext cx="391198" cy="391198"/>
          </a:xfrm>
          <a:prstGeom prst="rect">
            <a:avLst/>
          </a:prstGeom>
        </p:spPr>
      </p:pic>
      <p:pic>
        <p:nvPicPr>
          <p:cNvPr id="8" name="Graphic 7" descr="Open quotation mark outline">
            <a:extLst>
              <a:ext uri="{FF2B5EF4-FFF2-40B4-BE49-F238E27FC236}">
                <a16:creationId xmlns:a16="http://schemas.microsoft.com/office/drawing/2014/main" id="{8E2F2490-B68E-5484-16CC-A1ABD116DE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4662" y="5703808"/>
            <a:ext cx="391198" cy="391198"/>
          </a:xfrm>
          <a:prstGeom prst="rect">
            <a:avLst/>
          </a:prstGeom>
        </p:spPr>
      </p:pic>
    </p:spTree>
    <p:custDataLst>
      <p:tags r:id="rId1"/>
    </p:custDataLst>
    <p:extLst>
      <p:ext uri="{BB962C8B-B14F-4D97-AF65-F5344CB8AC3E}">
        <p14:creationId xmlns:p14="http://schemas.microsoft.com/office/powerpoint/2010/main" val="515637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flower&#10;&#10;Description automatically generated">
            <a:extLst>
              <a:ext uri="{FF2B5EF4-FFF2-40B4-BE49-F238E27FC236}">
                <a16:creationId xmlns:a16="http://schemas.microsoft.com/office/drawing/2014/main" id="{02AA7860-6667-4533-95F7-D4AF6584C177}"/>
              </a:ext>
            </a:extLst>
          </p:cNvPr>
          <p:cNvPicPr>
            <a:picLocks noChangeAspect="1"/>
          </p:cNvPicPr>
          <p:nvPr/>
        </p:nvPicPr>
        <p:blipFill rotWithShape="1">
          <a:blip r:embed="rId3"/>
          <a:srcRect t="3583" b="11830"/>
          <a:stretch/>
        </p:blipFill>
        <p:spPr>
          <a:xfrm>
            <a:off x="-1866" y="0"/>
            <a:ext cx="12191980" cy="6857999"/>
          </a:xfrm>
          <a:prstGeom prst="rect">
            <a:avLst/>
          </a:prstGeom>
        </p:spPr>
      </p:pic>
      <p:sp>
        <p:nvSpPr>
          <p:cNvPr id="13" name="Rectangle 1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64CA77-FDB1-4B86-9366-D737154E4364}"/>
              </a:ext>
            </a:extLst>
          </p:cNvPr>
          <p:cNvSpPr>
            <a:spLocks noGrp="1"/>
          </p:cNvSpPr>
          <p:nvPr>
            <p:ph type="title"/>
          </p:nvPr>
        </p:nvSpPr>
        <p:spPr>
          <a:xfrm>
            <a:off x="511763" y="517148"/>
            <a:ext cx="5203453" cy="2095423"/>
          </a:xfrm>
        </p:spPr>
        <p:txBody>
          <a:bodyPr>
            <a:normAutofit fontScale="90000"/>
          </a:bodyPr>
          <a:lstStyle/>
          <a:p>
            <a:pPr>
              <a:lnSpc>
                <a:spcPct val="120000"/>
              </a:lnSpc>
            </a:pPr>
            <a:r>
              <a:rPr lang="en-US" sz="3800" dirty="0"/>
              <a:t>Examples of Transition Summaries moving from </a:t>
            </a:r>
            <a:r>
              <a:rPr lang="en-US" sz="3800" b="1" dirty="0">
                <a:solidFill>
                  <a:srgbClr val="860000"/>
                </a:solidFill>
              </a:rPr>
              <a:t>education to next steps</a:t>
            </a:r>
            <a:br>
              <a:rPr lang="en-US" sz="3800" dirty="0"/>
            </a:br>
            <a:r>
              <a:rPr lang="en-US" sz="2000" dirty="0"/>
              <a:t>(continued)</a:t>
            </a:r>
            <a:endParaRPr lang="en-US" sz="3800" dirty="0"/>
          </a:p>
        </p:txBody>
      </p:sp>
      <p:sp>
        <p:nvSpPr>
          <p:cNvPr id="4" name="Slide Number Placeholder 3">
            <a:extLst>
              <a:ext uri="{FF2B5EF4-FFF2-40B4-BE49-F238E27FC236}">
                <a16:creationId xmlns:a16="http://schemas.microsoft.com/office/drawing/2014/main" id="{5F7401DB-F630-4040-8D0D-5FCFAD36C017}"/>
              </a:ext>
            </a:extLst>
          </p:cNvPr>
          <p:cNvSpPr>
            <a:spLocks noGrp="1"/>
          </p:cNvSpPr>
          <p:nvPr>
            <p:ph type="sldNum" sz="quarter" idx="12"/>
          </p:nvPr>
        </p:nvSpPr>
        <p:spPr>
          <a:xfrm>
            <a:off x="5070261" y="517148"/>
            <a:ext cx="548640" cy="274320"/>
          </a:xfrm>
        </p:spPr>
        <p:txBody>
          <a:bodyPr>
            <a:normAutofit/>
          </a:bodyPr>
          <a:lstStyle/>
          <a:p>
            <a:pPr>
              <a:spcAft>
                <a:spcPts val="600"/>
              </a:spcAft>
            </a:pPr>
            <a:fld id="{D57F1E4F-1CFF-5643-939E-217C01CDF565}" type="slidenum">
              <a:rPr lang="en-US" smtClean="0"/>
              <a:pPr>
                <a:spcAft>
                  <a:spcPts val="600"/>
                </a:spcAft>
              </a:pPr>
              <a:t>36</a:t>
            </a:fld>
            <a:endParaRPr lang="en-US"/>
          </a:p>
        </p:txBody>
      </p:sp>
      <p:sp>
        <p:nvSpPr>
          <p:cNvPr id="3" name="Content Placeholder 2">
            <a:extLst>
              <a:ext uri="{FF2B5EF4-FFF2-40B4-BE49-F238E27FC236}">
                <a16:creationId xmlns:a16="http://schemas.microsoft.com/office/drawing/2014/main" id="{810EEDA7-AA6D-4800-A87C-FC3F77D86B35}"/>
              </a:ext>
            </a:extLst>
          </p:cNvPr>
          <p:cNvSpPr>
            <a:spLocks noGrp="1"/>
          </p:cNvSpPr>
          <p:nvPr>
            <p:ph idx="1"/>
          </p:nvPr>
        </p:nvSpPr>
        <p:spPr>
          <a:xfrm>
            <a:off x="792654" y="2855767"/>
            <a:ext cx="4641669" cy="3485085"/>
          </a:xfrm>
        </p:spPr>
        <p:txBody>
          <a:bodyPr>
            <a:normAutofit/>
          </a:bodyPr>
          <a:lstStyle/>
          <a:p>
            <a:pPr marL="0" indent="0">
              <a:lnSpc>
                <a:spcPct val="120000"/>
              </a:lnSpc>
              <a:buNone/>
            </a:pPr>
            <a:r>
              <a:rPr lang="en-US" sz="2000" dirty="0"/>
              <a:t>We talked a lot about your commitment to breastfeeding and your plan to feed Lily on request for the next three months is excellent. </a:t>
            </a:r>
          </a:p>
          <a:p>
            <a:pPr marL="0" indent="0">
              <a:lnSpc>
                <a:spcPct val="120000"/>
              </a:lnSpc>
              <a:buNone/>
            </a:pPr>
            <a:r>
              <a:rPr lang="en-US" sz="2000" dirty="0"/>
              <a:t>I am confident that this is something you can absolutely achieve! Please let us know if there is anything more we can do to support you.</a:t>
            </a:r>
          </a:p>
          <a:p>
            <a:endParaRPr lang="en-US" dirty="0"/>
          </a:p>
        </p:txBody>
      </p:sp>
      <p:pic>
        <p:nvPicPr>
          <p:cNvPr id="5" name="Graphic 4" descr="Open quotation mark outline">
            <a:extLst>
              <a:ext uri="{FF2B5EF4-FFF2-40B4-BE49-F238E27FC236}">
                <a16:creationId xmlns:a16="http://schemas.microsoft.com/office/drawing/2014/main" id="{EB7386EF-72D9-DBF6-7233-18A8F8B66E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2315" y="2737977"/>
            <a:ext cx="391198" cy="391198"/>
          </a:xfrm>
          <a:prstGeom prst="rect">
            <a:avLst/>
          </a:prstGeom>
        </p:spPr>
      </p:pic>
      <p:pic>
        <p:nvPicPr>
          <p:cNvPr id="7" name="Graphic 6" descr="Open quotation mark outline">
            <a:extLst>
              <a:ext uri="{FF2B5EF4-FFF2-40B4-BE49-F238E27FC236}">
                <a16:creationId xmlns:a16="http://schemas.microsoft.com/office/drawing/2014/main" id="{9CBCA7A0-A6E5-853A-5FE5-685624132F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953383" y="5732165"/>
            <a:ext cx="391198" cy="391198"/>
          </a:xfrm>
          <a:prstGeom prst="rect">
            <a:avLst/>
          </a:prstGeom>
        </p:spPr>
      </p:pic>
    </p:spTree>
    <p:custDataLst>
      <p:tags r:id="rId1"/>
    </p:custDataLst>
    <p:extLst>
      <p:ext uri="{BB962C8B-B14F-4D97-AF65-F5344CB8AC3E}">
        <p14:creationId xmlns:p14="http://schemas.microsoft.com/office/powerpoint/2010/main" val="1272598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268E66A-0A7D-4A2C-ADF0-E9A7BDA8E4C1}"/>
              </a:ext>
            </a:extLst>
          </p:cNvPr>
          <p:cNvSpPr>
            <a:spLocks noGrp="1"/>
          </p:cNvSpPr>
          <p:nvPr>
            <p:ph type="title"/>
          </p:nvPr>
        </p:nvSpPr>
        <p:spPr>
          <a:xfrm>
            <a:off x="2549236" y="642593"/>
            <a:ext cx="4601372" cy="1744183"/>
          </a:xfrm>
        </p:spPr>
        <p:txBody>
          <a:bodyPr>
            <a:normAutofit/>
          </a:bodyPr>
          <a:lstStyle/>
          <a:p>
            <a:r>
              <a:rPr lang="en-US" dirty="0"/>
              <a:t>Activity</a:t>
            </a:r>
          </a:p>
        </p:txBody>
      </p:sp>
      <p:sp>
        <p:nvSpPr>
          <p:cNvPr id="9" name="Content Placeholder 8">
            <a:extLst>
              <a:ext uri="{FF2B5EF4-FFF2-40B4-BE49-F238E27FC236}">
                <a16:creationId xmlns:a16="http://schemas.microsoft.com/office/drawing/2014/main" id="{F0C9B9EA-CA14-4E9A-B32F-8048DE601832}"/>
              </a:ext>
            </a:extLst>
          </p:cNvPr>
          <p:cNvSpPr>
            <a:spLocks noGrp="1"/>
          </p:cNvSpPr>
          <p:nvPr>
            <p:ph idx="1"/>
          </p:nvPr>
        </p:nvSpPr>
        <p:spPr>
          <a:xfrm>
            <a:off x="850667" y="2234184"/>
            <a:ext cx="6281928" cy="3648456"/>
          </a:xfrm>
        </p:spPr>
        <p:txBody>
          <a:bodyPr>
            <a:normAutofit/>
          </a:bodyPr>
          <a:lstStyle/>
          <a:p>
            <a:pPr marL="0" indent="0">
              <a:buNone/>
            </a:pPr>
            <a:endParaRPr lang="en-US" sz="2000" dirty="0"/>
          </a:p>
          <a:p>
            <a:pPr marL="0" indent="0">
              <a:lnSpc>
                <a:spcPct val="120000"/>
              </a:lnSpc>
              <a:buNone/>
            </a:pPr>
            <a:r>
              <a:rPr lang="en-US" sz="2000" dirty="0"/>
              <a:t>Read the scenario on the next two slides and develop a transition summary to help move from assessment to counseling</a:t>
            </a:r>
          </a:p>
          <a:p>
            <a:endParaRPr lang="en-US" sz="2000" dirty="0"/>
          </a:p>
          <a:p>
            <a:endParaRPr lang="en-US" dirty="0"/>
          </a:p>
        </p:txBody>
      </p:sp>
      <p:pic>
        <p:nvPicPr>
          <p:cNvPr id="5" name="Content Placeholder 4" descr="A picture containing indoor, table, cake, room&#10;&#10;Description automatically generated">
            <a:extLst>
              <a:ext uri="{FF2B5EF4-FFF2-40B4-BE49-F238E27FC236}">
                <a16:creationId xmlns:a16="http://schemas.microsoft.com/office/drawing/2014/main" id="{1F7617C3-C237-4F11-B6D1-6C9B59E7D7E6}"/>
              </a:ext>
            </a:extLst>
          </p:cNvPr>
          <p:cNvPicPr>
            <a:picLocks noChangeAspect="1"/>
          </p:cNvPicPr>
          <p:nvPr/>
        </p:nvPicPr>
        <p:blipFill rotWithShape="1">
          <a:blip r:embed="rId3"/>
          <a:srcRect l="13257" r="43770" b="-2"/>
          <a:stretch/>
        </p:blipFill>
        <p:spPr>
          <a:xfrm>
            <a:off x="7837371" y="237744"/>
            <a:ext cx="4124416" cy="6382512"/>
          </a:xfrm>
          <a:prstGeom prst="rect">
            <a:avLst/>
          </a:prstGeom>
        </p:spPr>
      </p:pic>
      <p:sp>
        <p:nvSpPr>
          <p:cNvPr id="3" name="Slide Number Placeholder 2">
            <a:extLst>
              <a:ext uri="{FF2B5EF4-FFF2-40B4-BE49-F238E27FC236}">
                <a16:creationId xmlns:a16="http://schemas.microsoft.com/office/drawing/2014/main" id="{6FE8792F-0413-4043-B1CA-09C0EB1CD707}"/>
              </a:ext>
            </a:extLst>
          </p:cNvPr>
          <p:cNvSpPr>
            <a:spLocks noGrp="1"/>
          </p:cNvSpPr>
          <p:nvPr>
            <p:ph type="sldNum" sz="quarter" idx="12"/>
          </p:nvPr>
        </p:nvSpPr>
        <p:spPr/>
        <p:txBody>
          <a:bodyPr/>
          <a:lstStyle/>
          <a:p>
            <a:fld id="{34B7E4EF-A1BD-40F4-AB7B-04F084DD991D}" type="slidenum">
              <a:rPr lang="en-US" smtClean="0"/>
              <a:t>37</a:t>
            </a:fld>
            <a:endParaRPr lang="en-US" dirty="0"/>
          </a:p>
        </p:txBody>
      </p:sp>
    </p:spTree>
    <p:custDataLst>
      <p:tags r:id="rId1"/>
    </p:custDataLst>
    <p:extLst>
      <p:ext uri="{BB962C8B-B14F-4D97-AF65-F5344CB8AC3E}">
        <p14:creationId xmlns:p14="http://schemas.microsoft.com/office/powerpoint/2010/main" val="3382601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268E66A-0A7D-4A2C-ADF0-E9A7BDA8E4C1}"/>
              </a:ext>
            </a:extLst>
          </p:cNvPr>
          <p:cNvSpPr>
            <a:spLocks noGrp="1"/>
          </p:cNvSpPr>
          <p:nvPr>
            <p:ph type="title"/>
          </p:nvPr>
        </p:nvSpPr>
        <p:spPr>
          <a:xfrm>
            <a:off x="321553" y="423645"/>
            <a:ext cx="7285605" cy="701298"/>
          </a:xfrm>
        </p:spPr>
        <p:txBody>
          <a:bodyPr>
            <a:normAutofit/>
          </a:bodyPr>
          <a:lstStyle/>
          <a:p>
            <a:pPr algn="ctr"/>
            <a:r>
              <a:rPr lang="en-US" dirty="0"/>
              <a:t>Scenario</a:t>
            </a:r>
          </a:p>
        </p:txBody>
      </p:sp>
      <p:sp>
        <p:nvSpPr>
          <p:cNvPr id="9" name="Content Placeholder 8">
            <a:extLst>
              <a:ext uri="{FF2B5EF4-FFF2-40B4-BE49-F238E27FC236}">
                <a16:creationId xmlns:a16="http://schemas.microsoft.com/office/drawing/2014/main" id="{F0C9B9EA-CA14-4E9A-B32F-8048DE601832}"/>
              </a:ext>
            </a:extLst>
          </p:cNvPr>
          <p:cNvSpPr>
            <a:spLocks noGrp="1"/>
          </p:cNvSpPr>
          <p:nvPr>
            <p:ph idx="1"/>
          </p:nvPr>
        </p:nvSpPr>
        <p:spPr>
          <a:xfrm>
            <a:off x="583473" y="1524000"/>
            <a:ext cx="6949441" cy="4959096"/>
          </a:xfrm>
        </p:spPr>
        <p:txBody>
          <a:bodyPr>
            <a:normAutofit/>
          </a:bodyPr>
          <a:lstStyle/>
          <a:p>
            <a:pPr marL="0" indent="0">
              <a:lnSpc>
                <a:spcPct val="120000"/>
              </a:lnSpc>
              <a:spcAft>
                <a:spcPts val="600"/>
              </a:spcAft>
              <a:buNone/>
            </a:pPr>
            <a:r>
              <a:rPr lang="en-US" sz="2000" dirty="0"/>
              <a:t>You are calling </a:t>
            </a:r>
            <a:r>
              <a:rPr lang="en-US" sz="2000" dirty="0" err="1"/>
              <a:t>Brinn</a:t>
            </a:r>
            <a:r>
              <a:rPr lang="en-US" sz="2000" dirty="0"/>
              <a:t> to complete a remote recertification for her 3-year-old  daughter Clara. </a:t>
            </a:r>
            <a:r>
              <a:rPr lang="en-US" sz="2000" dirty="0" err="1"/>
              <a:t>Brinn</a:t>
            </a:r>
            <a:r>
              <a:rPr lang="en-US" sz="2000" dirty="0"/>
              <a:t> gives short answers to most of the questions you ask her about Clara’s health and diet. Although </a:t>
            </a:r>
            <a:r>
              <a:rPr lang="en-US" sz="2000" dirty="0" err="1"/>
              <a:t>Brinn</a:t>
            </a:r>
            <a:r>
              <a:rPr lang="en-US" sz="2000" dirty="0"/>
              <a:t> does not seem fully engaged in the conversation, you learn the following:</a:t>
            </a:r>
          </a:p>
          <a:p>
            <a:pPr>
              <a:lnSpc>
                <a:spcPct val="120000"/>
              </a:lnSpc>
              <a:spcAft>
                <a:spcPts val="600"/>
              </a:spcAft>
            </a:pPr>
            <a:r>
              <a:rPr lang="en-US" sz="2000" dirty="0"/>
              <a:t>Clara is healthy and her development appears to be on track. </a:t>
            </a:r>
          </a:p>
          <a:p>
            <a:pPr>
              <a:lnSpc>
                <a:spcPct val="120000"/>
              </a:lnSpc>
              <a:spcAft>
                <a:spcPts val="600"/>
              </a:spcAft>
            </a:pPr>
            <a:r>
              <a:rPr lang="en-US" sz="2000" dirty="0"/>
              <a:t>She has a good appetite for foods she likes – dry cereal, bananas, grapes, hot dogs, macaroni and cheese, apple juice, </a:t>
            </a:r>
            <a:r>
              <a:rPr lang="en-US" sz="2000" dirty="0" err="1"/>
              <a:t>french</a:t>
            </a:r>
            <a:r>
              <a:rPr lang="en-US" sz="2000" dirty="0"/>
              <a:t> fries and green beans. She refuses most other meats and vegetables. </a:t>
            </a:r>
          </a:p>
          <a:p>
            <a:endParaRPr lang="en-US" dirty="0"/>
          </a:p>
        </p:txBody>
      </p:sp>
      <p:pic>
        <p:nvPicPr>
          <p:cNvPr id="5" name="Content Placeholder 4" descr="A picture containing indoor, table, cake, room&#10;&#10;Description automatically generated">
            <a:extLst>
              <a:ext uri="{FF2B5EF4-FFF2-40B4-BE49-F238E27FC236}">
                <a16:creationId xmlns:a16="http://schemas.microsoft.com/office/drawing/2014/main" id="{1F7617C3-C237-4F11-B6D1-6C9B59E7D7E6}"/>
              </a:ext>
            </a:extLst>
          </p:cNvPr>
          <p:cNvPicPr>
            <a:picLocks noChangeAspect="1"/>
          </p:cNvPicPr>
          <p:nvPr/>
        </p:nvPicPr>
        <p:blipFill rotWithShape="1">
          <a:blip r:embed="rId3"/>
          <a:srcRect l="13257" r="43770" b="-2"/>
          <a:stretch/>
        </p:blipFill>
        <p:spPr>
          <a:xfrm>
            <a:off x="7837371" y="237744"/>
            <a:ext cx="4124416" cy="6382512"/>
          </a:xfrm>
          <a:prstGeom prst="rect">
            <a:avLst/>
          </a:prstGeom>
        </p:spPr>
      </p:pic>
      <p:sp>
        <p:nvSpPr>
          <p:cNvPr id="3" name="Slide Number Placeholder 2">
            <a:extLst>
              <a:ext uri="{FF2B5EF4-FFF2-40B4-BE49-F238E27FC236}">
                <a16:creationId xmlns:a16="http://schemas.microsoft.com/office/drawing/2014/main" id="{6FE8792F-0413-4043-B1CA-09C0EB1CD707}"/>
              </a:ext>
            </a:extLst>
          </p:cNvPr>
          <p:cNvSpPr>
            <a:spLocks noGrp="1"/>
          </p:cNvSpPr>
          <p:nvPr>
            <p:ph type="sldNum" sz="quarter" idx="12"/>
          </p:nvPr>
        </p:nvSpPr>
        <p:spPr/>
        <p:txBody>
          <a:bodyPr/>
          <a:lstStyle/>
          <a:p>
            <a:fld id="{34B7E4EF-A1BD-40F4-AB7B-04F084DD991D}" type="slidenum">
              <a:rPr lang="en-US" smtClean="0"/>
              <a:t>38</a:t>
            </a:fld>
            <a:endParaRPr lang="en-US" dirty="0"/>
          </a:p>
        </p:txBody>
      </p:sp>
    </p:spTree>
    <p:custDataLst>
      <p:tags r:id="rId1"/>
    </p:custDataLst>
    <p:extLst>
      <p:ext uri="{BB962C8B-B14F-4D97-AF65-F5344CB8AC3E}">
        <p14:creationId xmlns:p14="http://schemas.microsoft.com/office/powerpoint/2010/main" val="3308389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E66A-0A7D-4A2C-ADF0-E9A7BDA8E4C1}"/>
              </a:ext>
            </a:extLst>
          </p:cNvPr>
          <p:cNvSpPr>
            <a:spLocks noGrp="1"/>
          </p:cNvSpPr>
          <p:nvPr>
            <p:ph type="title"/>
          </p:nvPr>
        </p:nvSpPr>
        <p:spPr>
          <a:xfrm>
            <a:off x="330926" y="457200"/>
            <a:ext cx="7506445" cy="701298"/>
          </a:xfrm>
        </p:spPr>
        <p:txBody>
          <a:bodyPr>
            <a:normAutofit/>
          </a:bodyPr>
          <a:lstStyle/>
          <a:p>
            <a:pPr algn="ctr"/>
            <a:r>
              <a:rPr lang="en-US" sz="3200" dirty="0"/>
              <a:t>Scenario continued…</a:t>
            </a:r>
          </a:p>
        </p:txBody>
      </p:sp>
      <p:sp>
        <p:nvSpPr>
          <p:cNvPr id="9" name="Content Placeholder 8">
            <a:extLst>
              <a:ext uri="{FF2B5EF4-FFF2-40B4-BE49-F238E27FC236}">
                <a16:creationId xmlns:a16="http://schemas.microsoft.com/office/drawing/2014/main" id="{F0C9B9EA-CA14-4E9A-B32F-8048DE601832}"/>
              </a:ext>
            </a:extLst>
          </p:cNvPr>
          <p:cNvSpPr>
            <a:spLocks noGrp="1"/>
          </p:cNvSpPr>
          <p:nvPr>
            <p:ph idx="1"/>
          </p:nvPr>
        </p:nvSpPr>
        <p:spPr>
          <a:xfrm>
            <a:off x="583474" y="1491857"/>
            <a:ext cx="6897189" cy="5128399"/>
          </a:xfrm>
        </p:spPr>
        <p:txBody>
          <a:bodyPr>
            <a:normAutofit/>
          </a:bodyPr>
          <a:lstStyle/>
          <a:p>
            <a:pPr>
              <a:lnSpc>
                <a:spcPct val="120000"/>
              </a:lnSpc>
              <a:spcAft>
                <a:spcPts val="600"/>
              </a:spcAft>
            </a:pPr>
            <a:r>
              <a:rPr lang="en-US" sz="2000" dirty="0"/>
              <a:t>Clara can feed herself and uses a cup or glass but will not stay seated at the table during meals. She will eat a bite or two and then run off to play. She mostly just snacks on crackers when she wants something to eat throughout the day. </a:t>
            </a:r>
          </a:p>
          <a:p>
            <a:pPr>
              <a:lnSpc>
                <a:spcPct val="120000"/>
              </a:lnSpc>
              <a:spcAft>
                <a:spcPts val="600"/>
              </a:spcAft>
            </a:pPr>
            <a:r>
              <a:rPr lang="en-US" sz="2000" dirty="0"/>
              <a:t>She does not take any vitamin supplements and she has not been to see a dentist. </a:t>
            </a:r>
          </a:p>
          <a:p>
            <a:pPr>
              <a:lnSpc>
                <a:spcPct val="120000"/>
              </a:lnSpc>
              <a:spcAft>
                <a:spcPts val="600"/>
              </a:spcAft>
            </a:pPr>
            <a:r>
              <a:rPr lang="en-US" sz="2000" dirty="0"/>
              <a:t>When you ask </a:t>
            </a:r>
            <a:r>
              <a:rPr lang="en-US" sz="2000" dirty="0" err="1"/>
              <a:t>Brinn</a:t>
            </a:r>
            <a:r>
              <a:rPr lang="en-US" sz="2000" dirty="0"/>
              <a:t> if there are any nutrition questions or topics she would like to discuss, she replies that everything is fine. She did not voice any concerns about Clara’s activities or eating habits.</a:t>
            </a:r>
          </a:p>
          <a:p>
            <a:endParaRPr lang="en-US" dirty="0"/>
          </a:p>
        </p:txBody>
      </p:sp>
      <p:pic>
        <p:nvPicPr>
          <p:cNvPr id="5" name="Content Placeholder 4" descr="A picture containing indoor, table, cake, room&#10;&#10;Description automatically generated">
            <a:extLst>
              <a:ext uri="{FF2B5EF4-FFF2-40B4-BE49-F238E27FC236}">
                <a16:creationId xmlns:a16="http://schemas.microsoft.com/office/drawing/2014/main" id="{1F7617C3-C237-4F11-B6D1-6C9B59E7D7E6}"/>
              </a:ext>
            </a:extLst>
          </p:cNvPr>
          <p:cNvPicPr>
            <a:picLocks noChangeAspect="1"/>
          </p:cNvPicPr>
          <p:nvPr/>
        </p:nvPicPr>
        <p:blipFill rotWithShape="1">
          <a:blip r:embed="rId3"/>
          <a:srcRect l="13257" r="43770" b="-2"/>
          <a:stretch/>
        </p:blipFill>
        <p:spPr>
          <a:xfrm>
            <a:off x="7837371" y="237744"/>
            <a:ext cx="4124416" cy="6382512"/>
          </a:xfrm>
          <a:prstGeom prst="rect">
            <a:avLst/>
          </a:prstGeom>
        </p:spPr>
      </p:pic>
      <p:sp>
        <p:nvSpPr>
          <p:cNvPr id="3" name="Slide Number Placeholder 2">
            <a:extLst>
              <a:ext uri="{FF2B5EF4-FFF2-40B4-BE49-F238E27FC236}">
                <a16:creationId xmlns:a16="http://schemas.microsoft.com/office/drawing/2014/main" id="{6FE8792F-0413-4043-B1CA-09C0EB1CD707}"/>
              </a:ext>
            </a:extLst>
          </p:cNvPr>
          <p:cNvSpPr>
            <a:spLocks noGrp="1"/>
          </p:cNvSpPr>
          <p:nvPr>
            <p:ph type="sldNum" sz="quarter" idx="12"/>
          </p:nvPr>
        </p:nvSpPr>
        <p:spPr/>
        <p:txBody>
          <a:bodyPr/>
          <a:lstStyle/>
          <a:p>
            <a:fld id="{34B7E4EF-A1BD-40F4-AB7B-04F084DD991D}" type="slidenum">
              <a:rPr lang="en-US" smtClean="0"/>
              <a:t>39</a:t>
            </a:fld>
            <a:endParaRPr lang="en-US" dirty="0"/>
          </a:p>
        </p:txBody>
      </p:sp>
    </p:spTree>
    <p:custDataLst>
      <p:tags r:id="rId1"/>
    </p:custDataLst>
    <p:extLst>
      <p:ext uri="{BB962C8B-B14F-4D97-AF65-F5344CB8AC3E}">
        <p14:creationId xmlns:p14="http://schemas.microsoft.com/office/powerpoint/2010/main" val="344206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7" name="Rectangle 46">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9" name="Rectangle 48">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1" name="Group 50">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52" name="Straight Connector 51">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643B7E8-B361-4A91-A7A5-07418CFCF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7A74E93-DAA8-4661-8F23-0F48710EA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62" name="Rectangle 61">
            <a:extLst>
              <a:ext uri="{FF2B5EF4-FFF2-40B4-BE49-F238E27FC236}">
                <a16:creationId xmlns:a16="http://schemas.microsoft.com/office/drawing/2014/main" id="{FF212E38-C041-49D9-9236-29FF44B27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52DD983-A419-434D-8B1B-22A138C39386}"/>
              </a:ext>
            </a:extLst>
          </p:cNvPr>
          <p:cNvSpPr>
            <a:spLocks noGrp="1"/>
          </p:cNvSpPr>
          <p:nvPr>
            <p:ph type="title"/>
          </p:nvPr>
        </p:nvSpPr>
        <p:spPr>
          <a:xfrm>
            <a:off x="1075842" y="1965809"/>
            <a:ext cx="5423868" cy="779096"/>
          </a:xfrm>
        </p:spPr>
        <p:txBody>
          <a:bodyPr vert="horz" lIns="91440" tIns="45720" rIns="91440" bIns="45720" rtlCol="0" anchor="ctr">
            <a:normAutofit fontScale="90000"/>
          </a:bodyPr>
          <a:lstStyle/>
          <a:p>
            <a:pPr algn="ctr">
              <a:lnSpc>
                <a:spcPct val="83000"/>
              </a:lnSpc>
            </a:pPr>
            <a:r>
              <a:rPr lang="en-US" spc="-100" dirty="0"/>
              <a:t>Why focus on summaries?</a:t>
            </a:r>
            <a:br>
              <a:rPr lang="en-US" sz="3800" cap="all" spc="-100" dirty="0"/>
            </a:br>
            <a:endParaRPr lang="en-US" sz="3800" cap="all" spc="-100" dirty="0"/>
          </a:p>
        </p:txBody>
      </p:sp>
      <p:sp>
        <p:nvSpPr>
          <p:cNvPr id="31" name="Content Placeholder 30">
            <a:extLst>
              <a:ext uri="{FF2B5EF4-FFF2-40B4-BE49-F238E27FC236}">
                <a16:creationId xmlns:a16="http://schemas.microsoft.com/office/drawing/2014/main" id="{812C29EE-8A90-45E3-A21F-0D46A01789C9}"/>
              </a:ext>
            </a:extLst>
          </p:cNvPr>
          <p:cNvSpPr>
            <a:spLocks noGrp="1"/>
          </p:cNvSpPr>
          <p:nvPr>
            <p:ph idx="1"/>
          </p:nvPr>
        </p:nvSpPr>
        <p:spPr>
          <a:xfrm>
            <a:off x="1009651" y="2940007"/>
            <a:ext cx="5645150" cy="1972367"/>
          </a:xfrm>
        </p:spPr>
        <p:txBody>
          <a:bodyPr vert="horz" lIns="91440" tIns="45720" rIns="91440" bIns="45720" rtlCol="0">
            <a:normAutofit fontScale="92500" lnSpcReduction="10000"/>
          </a:bodyPr>
          <a:lstStyle/>
          <a:p>
            <a:pPr marL="0" indent="0">
              <a:lnSpc>
                <a:spcPct val="120000"/>
              </a:lnSpc>
              <a:spcBef>
                <a:spcPts val="0"/>
              </a:spcBef>
              <a:spcAft>
                <a:spcPts val="600"/>
              </a:spcAft>
              <a:buNone/>
            </a:pPr>
            <a:r>
              <a:rPr lang="en-US" sz="2000" spc="80" dirty="0">
                <a:solidFill>
                  <a:schemeClr val="tx1">
                    <a:lumMod val="95000"/>
                    <a:lumOff val="5000"/>
                  </a:schemeClr>
                </a:solidFill>
              </a:rPr>
              <a:t>Summaries are important to the fabric of participant-centered education</a:t>
            </a:r>
          </a:p>
          <a:p>
            <a:pPr marL="0" indent="0">
              <a:lnSpc>
                <a:spcPct val="120000"/>
              </a:lnSpc>
              <a:spcBef>
                <a:spcPts val="0"/>
              </a:spcBef>
              <a:spcAft>
                <a:spcPts val="600"/>
              </a:spcAft>
              <a:buNone/>
            </a:pPr>
            <a:endParaRPr lang="en-US" sz="2000" spc="80" dirty="0">
              <a:solidFill>
                <a:schemeClr val="tx1">
                  <a:lumMod val="95000"/>
                  <a:lumOff val="5000"/>
                </a:schemeClr>
              </a:solidFill>
            </a:endParaRPr>
          </a:p>
          <a:p>
            <a:pPr marL="0" indent="0">
              <a:lnSpc>
                <a:spcPct val="120000"/>
              </a:lnSpc>
              <a:spcBef>
                <a:spcPts val="0"/>
              </a:spcBef>
              <a:spcAft>
                <a:spcPts val="600"/>
              </a:spcAft>
              <a:buNone/>
            </a:pPr>
            <a:r>
              <a:rPr lang="en-US" sz="2000" spc="80" dirty="0">
                <a:solidFill>
                  <a:schemeClr val="tx1">
                    <a:lumMod val="95000"/>
                    <a:lumOff val="5000"/>
                  </a:schemeClr>
                </a:solidFill>
              </a:rPr>
              <a:t>They are woven throughout each successful counseling session</a:t>
            </a:r>
          </a:p>
          <a:p>
            <a:pPr marL="0" indent="0" algn="ctr">
              <a:lnSpc>
                <a:spcPct val="100000"/>
              </a:lnSpc>
              <a:spcBef>
                <a:spcPts val="0"/>
              </a:spcBef>
              <a:spcAft>
                <a:spcPts val="600"/>
              </a:spcAft>
              <a:buNone/>
            </a:pPr>
            <a:endParaRPr lang="en-US" sz="2000" spc="80" dirty="0">
              <a:solidFill>
                <a:schemeClr val="tx1">
                  <a:lumMod val="95000"/>
                  <a:lumOff val="5000"/>
                </a:schemeClr>
              </a:solidFill>
            </a:endParaRPr>
          </a:p>
        </p:txBody>
      </p:sp>
      <p:sp>
        <p:nvSpPr>
          <p:cNvPr id="64" name="Rectangle 63">
            <a:extLst>
              <a:ext uri="{FF2B5EF4-FFF2-40B4-BE49-F238E27FC236}">
                <a16:creationId xmlns:a16="http://schemas.microsoft.com/office/drawing/2014/main" id="{790391D1-AA86-467F-A77E-0606FCCCD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6" name="Straight Connector 65">
            <a:extLst>
              <a:ext uri="{FF2B5EF4-FFF2-40B4-BE49-F238E27FC236}">
                <a16:creationId xmlns:a16="http://schemas.microsoft.com/office/drawing/2014/main" id="{4A430F17-C7B1-40FD-89FA-55002B663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3EAAD29-514C-4272-AA97-D2DCEB35B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080894D-F290-4DF4-82A7-905285A7E1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 name="Content Placeholder 6" descr="A picture containing indoor, sitting, table, small&#10;&#10;Description automatically generated">
            <a:extLst>
              <a:ext uri="{FF2B5EF4-FFF2-40B4-BE49-F238E27FC236}">
                <a16:creationId xmlns:a16="http://schemas.microsoft.com/office/drawing/2014/main" id="{3920BA91-9A61-4D2D-8BDD-0C6C0D481B75}"/>
              </a:ext>
            </a:extLst>
          </p:cNvPr>
          <p:cNvPicPr>
            <a:picLocks noChangeAspect="1"/>
          </p:cNvPicPr>
          <p:nvPr/>
        </p:nvPicPr>
        <p:blipFill rotWithShape="1">
          <a:blip r:embed="rId3"/>
          <a:srcRect l="26818" r="28226"/>
          <a:stretch/>
        </p:blipFill>
        <p:spPr>
          <a:xfrm>
            <a:off x="7555832" y="10"/>
            <a:ext cx="4636163" cy="6857990"/>
          </a:xfrm>
          <a:prstGeom prst="rect">
            <a:avLst/>
          </a:prstGeom>
        </p:spPr>
      </p:pic>
      <p:sp>
        <p:nvSpPr>
          <p:cNvPr id="3" name="Slide Number Placeholder 2">
            <a:extLst>
              <a:ext uri="{FF2B5EF4-FFF2-40B4-BE49-F238E27FC236}">
                <a16:creationId xmlns:a16="http://schemas.microsoft.com/office/drawing/2014/main" id="{B3758DBC-0BD5-4210-97C2-603847269559}"/>
              </a:ext>
            </a:extLst>
          </p:cNvPr>
          <p:cNvSpPr>
            <a:spLocks noGrp="1"/>
          </p:cNvSpPr>
          <p:nvPr>
            <p:ph type="sldNum" sz="quarter" idx="12"/>
          </p:nvPr>
        </p:nvSpPr>
        <p:spPr/>
        <p:txBody>
          <a:bodyPr/>
          <a:lstStyle/>
          <a:p>
            <a:fld id="{34B7E4EF-A1BD-40F4-AB7B-04F084DD991D}" type="slidenum">
              <a:rPr lang="en-US" smtClean="0"/>
              <a:t>4</a:t>
            </a:fld>
            <a:endParaRPr lang="en-US" dirty="0"/>
          </a:p>
        </p:txBody>
      </p:sp>
    </p:spTree>
    <p:custDataLst>
      <p:tags r:id="rId1"/>
    </p:custDataLst>
    <p:extLst>
      <p:ext uri="{BB962C8B-B14F-4D97-AF65-F5344CB8AC3E}">
        <p14:creationId xmlns:p14="http://schemas.microsoft.com/office/powerpoint/2010/main" val="3009380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3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0">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6" name="Picture 5" descr="A picture containing indoor, table, sitting, plate&#10;&#10;Description automatically generated">
            <a:extLst>
              <a:ext uri="{FF2B5EF4-FFF2-40B4-BE49-F238E27FC236}">
                <a16:creationId xmlns:a16="http://schemas.microsoft.com/office/drawing/2014/main" id="{2B6540C0-29D7-4DD3-B144-B0023F88A565}"/>
              </a:ext>
            </a:extLst>
          </p:cNvPr>
          <p:cNvPicPr>
            <a:picLocks noChangeAspect="1"/>
          </p:cNvPicPr>
          <p:nvPr/>
        </p:nvPicPr>
        <p:blipFill rotWithShape="1">
          <a:blip r:embed="rId3"/>
          <a:srcRect t="9940" b="7858"/>
          <a:stretch/>
        </p:blipFill>
        <p:spPr>
          <a:xfrm>
            <a:off x="424928" y="419292"/>
            <a:ext cx="5522976" cy="6053328"/>
          </a:xfrm>
          <a:prstGeom prst="rect">
            <a:avLst/>
          </a:prstGeom>
        </p:spPr>
      </p:pic>
      <p:sp>
        <p:nvSpPr>
          <p:cNvPr id="48" name="Rectangle 4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E4D3F-27F2-4827-85CF-0F087FF0A389}"/>
              </a:ext>
            </a:extLst>
          </p:cNvPr>
          <p:cNvSpPr>
            <a:spLocks noGrp="1"/>
          </p:cNvSpPr>
          <p:nvPr>
            <p:ph type="title"/>
          </p:nvPr>
        </p:nvSpPr>
        <p:spPr>
          <a:xfrm>
            <a:off x="6846137" y="727626"/>
            <a:ext cx="4602152" cy="1718225"/>
          </a:xfrm>
        </p:spPr>
        <p:txBody>
          <a:bodyPr vert="horz" lIns="91440" tIns="45720" rIns="91440" bIns="45720" rtlCol="0">
            <a:normAutofit/>
          </a:bodyPr>
          <a:lstStyle/>
          <a:p>
            <a:r>
              <a:rPr lang="en-US" spc="-100" dirty="0"/>
              <a:t>Consider</a:t>
            </a:r>
          </a:p>
        </p:txBody>
      </p:sp>
      <p:sp>
        <p:nvSpPr>
          <p:cNvPr id="3" name="Content Placeholder 2">
            <a:extLst>
              <a:ext uri="{FF2B5EF4-FFF2-40B4-BE49-F238E27FC236}">
                <a16:creationId xmlns:a16="http://schemas.microsoft.com/office/drawing/2014/main" id="{F2929B32-494D-49F6-8E09-5CF6A60020B3}"/>
              </a:ext>
            </a:extLst>
          </p:cNvPr>
          <p:cNvSpPr>
            <a:spLocks noGrp="1"/>
          </p:cNvSpPr>
          <p:nvPr>
            <p:ph idx="1"/>
          </p:nvPr>
        </p:nvSpPr>
        <p:spPr>
          <a:xfrm>
            <a:off x="6846137" y="2263699"/>
            <a:ext cx="4602152" cy="3833026"/>
          </a:xfrm>
        </p:spPr>
        <p:txBody>
          <a:bodyPr vert="horz" lIns="91440" tIns="45720" rIns="91440" bIns="45720" rtlCol="0">
            <a:normAutofit/>
          </a:bodyPr>
          <a:lstStyle/>
          <a:p>
            <a:pPr>
              <a:lnSpc>
                <a:spcPct val="120000"/>
              </a:lnSpc>
              <a:spcBef>
                <a:spcPts val="0"/>
              </a:spcBef>
              <a:spcAft>
                <a:spcPts val="600"/>
              </a:spcAft>
            </a:pPr>
            <a:r>
              <a:rPr lang="en-US" sz="2000" dirty="0"/>
              <a:t>What did you hear during the assessment process that might affect what you choose to include in the summary? </a:t>
            </a:r>
          </a:p>
          <a:p>
            <a:pPr>
              <a:lnSpc>
                <a:spcPct val="120000"/>
              </a:lnSpc>
              <a:spcBef>
                <a:spcPts val="0"/>
              </a:spcBef>
              <a:spcAft>
                <a:spcPts val="600"/>
              </a:spcAft>
            </a:pPr>
            <a:endParaRPr lang="en-US" sz="2000" dirty="0"/>
          </a:p>
          <a:p>
            <a:pPr>
              <a:lnSpc>
                <a:spcPct val="120000"/>
              </a:lnSpc>
              <a:spcBef>
                <a:spcPts val="0"/>
              </a:spcBef>
              <a:spcAft>
                <a:spcPts val="600"/>
              </a:spcAft>
            </a:pPr>
            <a:r>
              <a:rPr lang="en-US" sz="2000" dirty="0"/>
              <a:t> What could be offered during nutrition focused counseling?</a:t>
            </a:r>
          </a:p>
          <a:p>
            <a:pPr marL="0" indent="0">
              <a:spcBef>
                <a:spcPts val="0"/>
              </a:spcBef>
              <a:spcAft>
                <a:spcPts val="600"/>
              </a:spcAft>
              <a:buNone/>
            </a:pPr>
            <a:r>
              <a:rPr lang="en-US" spc="80" dirty="0"/>
              <a:t> </a:t>
            </a:r>
          </a:p>
        </p:txBody>
      </p:sp>
      <p:sp>
        <p:nvSpPr>
          <p:cNvPr id="4" name="Slide Number Placeholder 3">
            <a:extLst>
              <a:ext uri="{FF2B5EF4-FFF2-40B4-BE49-F238E27FC236}">
                <a16:creationId xmlns:a16="http://schemas.microsoft.com/office/drawing/2014/main" id="{DE0A92C8-8851-4CE7-BA4B-15D295041658}"/>
              </a:ext>
            </a:extLst>
          </p:cNvPr>
          <p:cNvSpPr>
            <a:spLocks noGrp="1"/>
          </p:cNvSpPr>
          <p:nvPr>
            <p:ph type="sldNum" sz="quarter" idx="12"/>
          </p:nvPr>
        </p:nvSpPr>
        <p:spPr>
          <a:xfrm>
            <a:off x="11095513" y="6126435"/>
            <a:ext cx="548640" cy="274320"/>
          </a:xfrm>
        </p:spPr>
        <p:txBody>
          <a:bodyPr>
            <a:normAutofit/>
          </a:bodyPr>
          <a:lstStyle/>
          <a:p>
            <a:pPr>
              <a:spcAft>
                <a:spcPts val="600"/>
              </a:spcAft>
            </a:pPr>
            <a:fld id="{34B7E4EF-A1BD-40F4-AB7B-04F084DD991D}" type="slidenum">
              <a:rPr lang="en-US" smtClean="0"/>
              <a:pPr>
                <a:spcAft>
                  <a:spcPts val="600"/>
                </a:spcAft>
              </a:pPr>
              <a:t>40</a:t>
            </a:fld>
            <a:endParaRPr lang="en-US"/>
          </a:p>
        </p:txBody>
      </p:sp>
    </p:spTree>
    <p:custDataLst>
      <p:tags r:id="rId1"/>
    </p:custDataLst>
    <p:extLst>
      <p:ext uri="{BB962C8B-B14F-4D97-AF65-F5344CB8AC3E}">
        <p14:creationId xmlns:p14="http://schemas.microsoft.com/office/powerpoint/2010/main" val="4229480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C008A-E750-45B8-ADE0-F201FD4B1B08}"/>
              </a:ext>
            </a:extLst>
          </p:cNvPr>
          <p:cNvSpPr>
            <a:spLocks noGrp="1"/>
          </p:cNvSpPr>
          <p:nvPr>
            <p:ph type="title"/>
          </p:nvPr>
        </p:nvSpPr>
        <p:spPr/>
        <p:txBody>
          <a:bodyPr>
            <a:normAutofit/>
          </a:bodyPr>
          <a:lstStyle/>
          <a:p>
            <a:r>
              <a:rPr lang="en-US" cap="none" dirty="0"/>
              <a:t>Closing Summaries</a:t>
            </a:r>
          </a:p>
        </p:txBody>
      </p:sp>
      <p:sp>
        <p:nvSpPr>
          <p:cNvPr id="4" name="Slide Number Placeholder 3">
            <a:extLst>
              <a:ext uri="{FF2B5EF4-FFF2-40B4-BE49-F238E27FC236}">
                <a16:creationId xmlns:a16="http://schemas.microsoft.com/office/drawing/2014/main" id="{342786C7-1E78-49DF-92C3-F4FDAB1C12A4}"/>
              </a:ext>
            </a:extLst>
          </p:cNvPr>
          <p:cNvSpPr>
            <a:spLocks noGrp="1"/>
          </p:cNvSpPr>
          <p:nvPr>
            <p:ph type="sldNum" sz="quarter" idx="12"/>
          </p:nvPr>
        </p:nvSpPr>
        <p:spPr/>
        <p:txBody>
          <a:bodyPr/>
          <a:lstStyle/>
          <a:p>
            <a:fld id="{34B7E4EF-A1BD-40F4-AB7B-04F084DD991D}" type="slidenum">
              <a:rPr lang="en-US" smtClean="0"/>
              <a:t>41</a:t>
            </a:fld>
            <a:endParaRPr lang="en-US" dirty="0"/>
          </a:p>
        </p:txBody>
      </p:sp>
    </p:spTree>
    <p:custDataLst>
      <p:tags r:id="rId1"/>
    </p:custDataLst>
    <p:extLst>
      <p:ext uri="{BB962C8B-B14F-4D97-AF65-F5344CB8AC3E}">
        <p14:creationId xmlns:p14="http://schemas.microsoft.com/office/powerpoint/2010/main" val="3038909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10" name="Picture 9" descr="A picture containing indoor, table, sitting, food&#10;&#10;Description automatically generated">
            <a:extLst>
              <a:ext uri="{FF2B5EF4-FFF2-40B4-BE49-F238E27FC236}">
                <a16:creationId xmlns:a16="http://schemas.microsoft.com/office/drawing/2014/main" id="{8DDABFDF-22E7-43AD-BC28-57A0ACBCCF2C}"/>
              </a:ext>
            </a:extLst>
          </p:cNvPr>
          <p:cNvPicPr>
            <a:picLocks noChangeAspect="1"/>
          </p:cNvPicPr>
          <p:nvPr/>
        </p:nvPicPr>
        <p:blipFill rotWithShape="1">
          <a:blip r:embed="rId3"/>
          <a:srcRect l="11151" r="20420" b="1"/>
          <a:stretch/>
        </p:blipFill>
        <p:spPr>
          <a:xfrm>
            <a:off x="424928" y="419292"/>
            <a:ext cx="5522976" cy="6053328"/>
          </a:xfrm>
          <a:prstGeom prst="rect">
            <a:avLst/>
          </a:prstGeom>
        </p:spPr>
      </p:pic>
      <p:sp>
        <p:nvSpPr>
          <p:cNvPr id="43" name="Rectangle 4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C91C7-78B5-4EF4-B6DE-B7CE7674CC2B}"/>
              </a:ext>
            </a:extLst>
          </p:cNvPr>
          <p:cNvSpPr>
            <a:spLocks noGrp="1"/>
          </p:cNvSpPr>
          <p:nvPr>
            <p:ph type="title"/>
          </p:nvPr>
        </p:nvSpPr>
        <p:spPr>
          <a:xfrm>
            <a:off x="6846137" y="552010"/>
            <a:ext cx="4941172" cy="1111327"/>
          </a:xfrm>
        </p:spPr>
        <p:txBody>
          <a:bodyPr>
            <a:normAutofit/>
          </a:bodyPr>
          <a:lstStyle/>
          <a:p>
            <a:pPr>
              <a:lnSpc>
                <a:spcPct val="125000"/>
              </a:lnSpc>
            </a:pPr>
            <a:r>
              <a:rPr lang="en-US" sz="3600" dirty="0"/>
              <a:t>Closing Summaries </a:t>
            </a:r>
          </a:p>
        </p:txBody>
      </p:sp>
      <p:sp>
        <p:nvSpPr>
          <p:cNvPr id="9" name="Content Placeholder 8">
            <a:extLst>
              <a:ext uri="{FF2B5EF4-FFF2-40B4-BE49-F238E27FC236}">
                <a16:creationId xmlns:a16="http://schemas.microsoft.com/office/drawing/2014/main" id="{C8C4FE4E-84D8-441B-9952-0D3EA0A04723}"/>
              </a:ext>
            </a:extLst>
          </p:cNvPr>
          <p:cNvSpPr>
            <a:spLocks noGrp="1"/>
          </p:cNvSpPr>
          <p:nvPr>
            <p:ph idx="1"/>
          </p:nvPr>
        </p:nvSpPr>
        <p:spPr>
          <a:xfrm>
            <a:off x="6846137" y="1663337"/>
            <a:ext cx="4602152" cy="4737418"/>
          </a:xfrm>
        </p:spPr>
        <p:txBody>
          <a:bodyPr>
            <a:normAutofit/>
          </a:bodyPr>
          <a:lstStyle/>
          <a:p>
            <a:pPr marL="0" indent="0">
              <a:lnSpc>
                <a:spcPct val="120000"/>
              </a:lnSpc>
              <a:spcBef>
                <a:spcPts val="600"/>
              </a:spcBef>
              <a:spcAft>
                <a:spcPts val="600"/>
              </a:spcAft>
              <a:buNone/>
            </a:pPr>
            <a:r>
              <a:rPr lang="en-US" sz="2000" b="1" dirty="0"/>
              <a:t>Content: </a:t>
            </a:r>
            <a:r>
              <a:rPr lang="en-US" sz="2000" dirty="0"/>
              <a:t>Highlights from the conversation, recap of next steps,  program eligibility (health outcome) statement</a:t>
            </a:r>
          </a:p>
          <a:p>
            <a:pPr marL="0" indent="0">
              <a:lnSpc>
                <a:spcPct val="120000"/>
              </a:lnSpc>
              <a:spcBef>
                <a:spcPts val="600"/>
              </a:spcBef>
              <a:spcAft>
                <a:spcPts val="600"/>
              </a:spcAft>
              <a:buNone/>
            </a:pPr>
            <a:r>
              <a:rPr lang="en-US" sz="2000" b="1" dirty="0"/>
              <a:t>Timing</a:t>
            </a:r>
            <a:r>
              <a:rPr lang="en-US" sz="2000" dirty="0"/>
              <a:t>: End of the interaction</a:t>
            </a:r>
          </a:p>
          <a:p>
            <a:pPr marL="0" indent="0">
              <a:lnSpc>
                <a:spcPct val="120000"/>
              </a:lnSpc>
              <a:spcBef>
                <a:spcPts val="600"/>
              </a:spcBef>
              <a:spcAft>
                <a:spcPts val="600"/>
              </a:spcAft>
              <a:buNone/>
            </a:pPr>
            <a:r>
              <a:rPr lang="en-US" sz="2000" b="1" dirty="0"/>
              <a:t>Reason for use:</a:t>
            </a:r>
          </a:p>
          <a:p>
            <a:pPr lvl="1">
              <a:lnSpc>
                <a:spcPct val="120000"/>
              </a:lnSpc>
              <a:spcBef>
                <a:spcPts val="600"/>
              </a:spcBef>
              <a:spcAft>
                <a:spcPts val="600"/>
              </a:spcAft>
            </a:pPr>
            <a:r>
              <a:rPr lang="en-US" sz="2000" dirty="0"/>
              <a:t>Provides closure</a:t>
            </a:r>
          </a:p>
          <a:p>
            <a:pPr lvl="1">
              <a:lnSpc>
                <a:spcPct val="120000"/>
              </a:lnSpc>
              <a:spcBef>
                <a:spcPts val="600"/>
              </a:spcBef>
              <a:spcAft>
                <a:spcPts val="600"/>
              </a:spcAft>
            </a:pPr>
            <a:r>
              <a:rPr lang="en-US" sz="2000" dirty="0"/>
              <a:t>Meets the USDA requirement to inform participants that they are eligible for WIC services</a:t>
            </a:r>
          </a:p>
          <a:p>
            <a:endParaRPr lang="en-US" dirty="0"/>
          </a:p>
        </p:txBody>
      </p:sp>
      <p:sp>
        <p:nvSpPr>
          <p:cNvPr id="4" name="Slide Number Placeholder 3">
            <a:extLst>
              <a:ext uri="{FF2B5EF4-FFF2-40B4-BE49-F238E27FC236}">
                <a16:creationId xmlns:a16="http://schemas.microsoft.com/office/drawing/2014/main" id="{DFFDCEB2-B5FE-4E77-8A6D-E34587D2D4CE}"/>
              </a:ext>
            </a:extLst>
          </p:cNvPr>
          <p:cNvSpPr>
            <a:spLocks noGrp="1"/>
          </p:cNvSpPr>
          <p:nvPr>
            <p:ph type="sldNum" sz="quarter" idx="12"/>
          </p:nvPr>
        </p:nvSpPr>
        <p:spPr>
          <a:xfrm>
            <a:off x="11095513" y="6126435"/>
            <a:ext cx="548640" cy="274320"/>
          </a:xfrm>
        </p:spPr>
        <p:txBody>
          <a:bodyPr>
            <a:normAutofit/>
          </a:bodyPr>
          <a:lstStyle/>
          <a:p>
            <a:pPr>
              <a:spcAft>
                <a:spcPts val="600"/>
              </a:spcAft>
            </a:pPr>
            <a:fld id="{34B7E4EF-A1BD-40F4-AB7B-04F084DD991D}" type="slidenum">
              <a:rPr lang="en-US" smtClean="0"/>
              <a:pPr>
                <a:spcAft>
                  <a:spcPts val="600"/>
                </a:spcAft>
              </a:pPr>
              <a:t>42</a:t>
            </a:fld>
            <a:endParaRPr lang="en-US"/>
          </a:p>
        </p:txBody>
      </p:sp>
    </p:spTree>
    <p:custDataLst>
      <p:tags r:id="rId1"/>
    </p:custDataLst>
    <p:extLst>
      <p:ext uri="{BB962C8B-B14F-4D97-AF65-F5344CB8AC3E}">
        <p14:creationId xmlns:p14="http://schemas.microsoft.com/office/powerpoint/2010/main" val="1784153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ance, indoor, sitting, table&#10;&#10;Description automatically generated">
            <a:extLst>
              <a:ext uri="{FF2B5EF4-FFF2-40B4-BE49-F238E27FC236}">
                <a16:creationId xmlns:a16="http://schemas.microsoft.com/office/drawing/2014/main" id="{E8A37C20-9140-4579-9B49-53562100DA2C}"/>
              </a:ext>
            </a:extLst>
          </p:cNvPr>
          <p:cNvPicPr>
            <a:picLocks noChangeAspect="1"/>
          </p:cNvPicPr>
          <p:nvPr/>
        </p:nvPicPr>
        <p:blipFill rotWithShape="1">
          <a:blip r:embed="rId3"/>
          <a:srcRect l="24976" r="13036"/>
          <a:stretch/>
        </p:blipFill>
        <p:spPr>
          <a:xfrm>
            <a:off x="-28555" y="-85715"/>
            <a:ext cx="6392647" cy="6857990"/>
          </a:xfrm>
          <a:prstGeom prst="rect">
            <a:avLst/>
          </a:prstGeom>
        </p:spPr>
      </p:pic>
      <p:sp>
        <p:nvSpPr>
          <p:cNvPr id="23" name="Rectangle 2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C91C7-78B5-4EF4-B6DE-B7CE7674CC2B}"/>
              </a:ext>
            </a:extLst>
          </p:cNvPr>
          <p:cNvSpPr>
            <a:spLocks noGrp="1"/>
          </p:cNvSpPr>
          <p:nvPr>
            <p:ph type="title"/>
          </p:nvPr>
        </p:nvSpPr>
        <p:spPr>
          <a:xfrm>
            <a:off x="6849518" y="464794"/>
            <a:ext cx="4665148" cy="1371600"/>
          </a:xfrm>
        </p:spPr>
        <p:txBody>
          <a:bodyPr>
            <a:normAutofit/>
          </a:bodyPr>
          <a:lstStyle/>
          <a:p>
            <a:pPr>
              <a:lnSpc>
                <a:spcPct val="120000"/>
              </a:lnSpc>
            </a:pPr>
            <a:r>
              <a:rPr lang="en-US" sz="3600" dirty="0"/>
              <a:t>The WIC Eligibility Statement includes:</a:t>
            </a:r>
          </a:p>
        </p:txBody>
      </p:sp>
      <p:sp>
        <p:nvSpPr>
          <p:cNvPr id="9" name="Content Placeholder 8">
            <a:extLst>
              <a:ext uri="{FF2B5EF4-FFF2-40B4-BE49-F238E27FC236}">
                <a16:creationId xmlns:a16="http://schemas.microsoft.com/office/drawing/2014/main" id="{C8C4FE4E-84D8-441B-9952-0D3EA0A04723}"/>
              </a:ext>
            </a:extLst>
          </p:cNvPr>
          <p:cNvSpPr>
            <a:spLocks noGrp="1"/>
          </p:cNvSpPr>
          <p:nvPr>
            <p:ph idx="1"/>
          </p:nvPr>
        </p:nvSpPr>
        <p:spPr>
          <a:xfrm>
            <a:off x="7041743" y="2091496"/>
            <a:ext cx="4665147" cy="4337416"/>
          </a:xfrm>
        </p:spPr>
        <p:txBody>
          <a:bodyPr>
            <a:normAutofit fontScale="77500" lnSpcReduction="20000"/>
          </a:bodyPr>
          <a:lstStyle/>
          <a:p>
            <a:pPr>
              <a:lnSpc>
                <a:spcPct val="130000"/>
              </a:lnSpc>
              <a:spcBef>
                <a:spcPts val="600"/>
              </a:spcBef>
              <a:spcAft>
                <a:spcPts val="600"/>
              </a:spcAft>
            </a:pPr>
            <a:r>
              <a:rPr lang="en-US" sz="2200" dirty="0"/>
              <a:t>Confirmation that a participant is eligible for the program.</a:t>
            </a:r>
          </a:p>
          <a:p>
            <a:pPr>
              <a:lnSpc>
                <a:spcPct val="130000"/>
              </a:lnSpc>
              <a:spcBef>
                <a:spcPts val="600"/>
              </a:spcBef>
              <a:spcAft>
                <a:spcPts val="600"/>
              </a:spcAft>
            </a:pPr>
            <a:r>
              <a:rPr lang="en-US" sz="2200" dirty="0"/>
              <a:t>The length of their certification. </a:t>
            </a:r>
          </a:p>
          <a:p>
            <a:pPr>
              <a:lnSpc>
                <a:spcPct val="130000"/>
              </a:lnSpc>
              <a:spcBef>
                <a:spcPts val="600"/>
              </a:spcBef>
              <a:spcAft>
                <a:spcPts val="600"/>
              </a:spcAft>
            </a:pPr>
            <a:r>
              <a:rPr lang="en-US" sz="2200" dirty="0"/>
              <a:t>The reason for eligibility beyond income (the benefit of WIC participation, achieving a positive health outcome):</a:t>
            </a:r>
          </a:p>
          <a:p>
            <a:pPr lvl="2">
              <a:lnSpc>
                <a:spcPct val="130000"/>
              </a:lnSpc>
              <a:spcBef>
                <a:spcPts val="600"/>
              </a:spcBef>
              <a:spcAft>
                <a:spcPts val="600"/>
              </a:spcAft>
            </a:pPr>
            <a:r>
              <a:rPr lang="en-US" sz="2200" dirty="0"/>
              <a:t>…support you in having a healthy baby”</a:t>
            </a:r>
          </a:p>
          <a:p>
            <a:pPr lvl="2">
              <a:lnSpc>
                <a:spcPct val="130000"/>
              </a:lnSpc>
              <a:spcBef>
                <a:spcPts val="600"/>
              </a:spcBef>
              <a:spcAft>
                <a:spcPts val="600"/>
              </a:spcAft>
            </a:pPr>
            <a:r>
              <a:rPr lang="en-US" sz="2200" dirty="0"/>
              <a:t>…help you meet your breastfeeding goals”</a:t>
            </a:r>
          </a:p>
          <a:p>
            <a:pPr lvl="2">
              <a:lnSpc>
                <a:spcPct val="130000"/>
              </a:lnSpc>
              <a:spcBef>
                <a:spcPts val="600"/>
              </a:spcBef>
              <a:spcAft>
                <a:spcPts val="600"/>
              </a:spcAft>
            </a:pPr>
            <a:r>
              <a:rPr lang="en-US" sz="2200" dirty="0"/>
              <a:t>…build a strong feeding relationship with your child”</a:t>
            </a:r>
            <a:endParaRPr lang="en-US" dirty="0"/>
          </a:p>
        </p:txBody>
      </p:sp>
      <p:sp>
        <p:nvSpPr>
          <p:cNvPr id="4" name="Slide Number Placeholder 3">
            <a:extLst>
              <a:ext uri="{FF2B5EF4-FFF2-40B4-BE49-F238E27FC236}">
                <a16:creationId xmlns:a16="http://schemas.microsoft.com/office/drawing/2014/main" id="{F2C86004-B6C6-46F5-A6CA-AE7EF11403F1}"/>
              </a:ext>
            </a:extLst>
          </p:cNvPr>
          <p:cNvSpPr>
            <a:spLocks noGrp="1"/>
          </p:cNvSpPr>
          <p:nvPr>
            <p:ph type="sldNum" sz="quarter" idx="12"/>
          </p:nvPr>
        </p:nvSpPr>
        <p:spPr>
          <a:xfrm>
            <a:off x="10870660" y="393365"/>
            <a:ext cx="838200" cy="365760"/>
          </a:xfrm>
        </p:spPr>
        <p:txBody>
          <a:bodyPr/>
          <a:lstStyle/>
          <a:p>
            <a:fld id="{34B7E4EF-A1BD-40F4-AB7B-04F084DD991D}" type="slidenum">
              <a:rPr lang="en-US" smtClean="0"/>
              <a:t>43</a:t>
            </a:fld>
            <a:endParaRPr lang="en-US" dirty="0"/>
          </a:p>
        </p:txBody>
      </p:sp>
    </p:spTree>
    <p:custDataLst>
      <p:tags r:id="rId1"/>
    </p:custDataLst>
    <p:extLst>
      <p:ext uri="{BB962C8B-B14F-4D97-AF65-F5344CB8AC3E}">
        <p14:creationId xmlns:p14="http://schemas.microsoft.com/office/powerpoint/2010/main" val="589701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7421797-7B77-498E-A01C-0A1194615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blue and white shirt&#10;&#10;Description automatically generated">
            <a:extLst>
              <a:ext uri="{FF2B5EF4-FFF2-40B4-BE49-F238E27FC236}">
                <a16:creationId xmlns:a16="http://schemas.microsoft.com/office/drawing/2014/main" id="{FD8AC1E6-AC5E-4317-95A1-E38A5CD06833}"/>
              </a:ext>
            </a:extLst>
          </p:cNvPr>
          <p:cNvPicPr>
            <a:picLocks noChangeAspect="1"/>
          </p:cNvPicPr>
          <p:nvPr/>
        </p:nvPicPr>
        <p:blipFill rotWithShape="1">
          <a:blip r:embed="rId3"/>
          <a:srcRect t="15414"/>
          <a:stretch/>
        </p:blipFill>
        <p:spPr>
          <a:xfrm>
            <a:off x="1" y="1"/>
            <a:ext cx="12191999" cy="6857999"/>
          </a:xfrm>
          <a:prstGeom prst="rect">
            <a:avLst/>
          </a:prstGeom>
        </p:spPr>
      </p:pic>
      <p:sp>
        <p:nvSpPr>
          <p:cNvPr id="13" name="Rectangle 12">
            <a:extLst>
              <a:ext uri="{FF2B5EF4-FFF2-40B4-BE49-F238E27FC236}">
                <a16:creationId xmlns:a16="http://schemas.microsoft.com/office/drawing/2014/main" id="{926D38EC-CD1B-456B-A813-64F8D8E71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alpha val="94000"/>
            </a:schemeClr>
          </a:solidFill>
          <a:ln w="6350" cap="flat" cmpd="sng" algn="ctr">
            <a:noFill/>
            <a:prstDash val="solid"/>
          </a:ln>
          <a:effectLst>
            <a:softEdge rad="0"/>
          </a:effectLst>
        </p:spPr>
      </p:sp>
      <p:sp>
        <p:nvSpPr>
          <p:cNvPr id="15" name="Rectangle 14">
            <a:extLst>
              <a:ext uri="{FF2B5EF4-FFF2-40B4-BE49-F238E27FC236}">
                <a16:creationId xmlns:a16="http://schemas.microsoft.com/office/drawing/2014/main" id="{2DC18E46-CA2E-43A8-A2EC-61D30FAC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3D8B291B-A090-4B7A-B9CA-D480D40AB1C3}"/>
              </a:ext>
            </a:extLst>
          </p:cNvPr>
          <p:cNvSpPr>
            <a:spLocks noGrp="1"/>
          </p:cNvSpPr>
          <p:nvPr>
            <p:ph type="title"/>
          </p:nvPr>
        </p:nvSpPr>
        <p:spPr>
          <a:xfrm>
            <a:off x="779418" y="451221"/>
            <a:ext cx="10058400" cy="1371600"/>
          </a:xfrm>
        </p:spPr>
        <p:txBody>
          <a:bodyPr>
            <a:normAutofit/>
          </a:bodyPr>
          <a:lstStyle/>
          <a:p>
            <a:r>
              <a:rPr lang="en-US" dirty="0"/>
              <a:t>Closing Summary examples</a:t>
            </a:r>
          </a:p>
        </p:txBody>
      </p:sp>
      <p:sp>
        <p:nvSpPr>
          <p:cNvPr id="3" name="Content Placeholder 2">
            <a:extLst>
              <a:ext uri="{FF2B5EF4-FFF2-40B4-BE49-F238E27FC236}">
                <a16:creationId xmlns:a16="http://schemas.microsoft.com/office/drawing/2014/main" id="{264308E2-6942-4308-A64C-8CAA10FD1F7A}"/>
              </a:ext>
            </a:extLst>
          </p:cNvPr>
          <p:cNvSpPr>
            <a:spLocks noGrp="1"/>
          </p:cNvSpPr>
          <p:nvPr>
            <p:ph idx="1"/>
          </p:nvPr>
        </p:nvSpPr>
        <p:spPr>
          <a:xfrm>
            <a:off x="1066799" y="1856509"/>
            <a:ext cx="10195561" cy="4626587"/>
          </a:xfrm>
        </p:spPr>
        <p:txBody>
          <a:bodyPr>
            <a:normAutofit/>
          </a:bodyPr>
          <a:lstStyle/>
          <a:p>
            <a:pPr>
              <a:lnSpc>
                <a:spcPct val="125000"/>
              </a:lnSpc>
              <a:spcAft>
                <a:spcPts val="600"/>
              </a:spcAft>
            </a:pPr>
            <a:r>
              <a:rPr lang="en-US" sz="2000" dirty="0">
                <a:solidFill>
                  <a:schemeClr val="tx1">
                    <a:lumMod val="85000"/>
                    <a:lumOff val="15000"/>
                  </a:schemeClr>
                </a:solidFill>
              </a:rPr>
              <a:t>We had a chance to discuss ideas for weaning Jimmy from the bottle. You came up with a good plan to help him switch to a cup. Jimmy is eligible to be enrolled on WIC  for </a:t>
            </a:r>
            <a:r>
              <a:rPr lang="en-US" sz="2000">
                <a:solidFill>
                  <a:schemeClr val="tx1">
                    <a:lumMod val="85000"/>
                    <a:lumOff val="15000"/>
                  </a:schemeClr>
                </a:solidFill>
              </a:rPr>
              <a:t>12 months, </a:t>
            </a:r>
            <a:r>
              <a:rPr lang="en-US" sz="2000" dirty="0">
                <a:solidFill>
                  <a:schemeClr val="tx1">
                    <a:lumMod val="85000"/>
                    <a:lumOff val="15000"/>
                  </a:schemeClr>
                </a:solidFill>
              </a:rPr>
              <a:t>so we can help you reach the goals that you have set for his health. </a:t>
            </a:r>
            <a:br>
              <a:rPr lang="en-US" sz="2000" dirty="0">
                <a:solidFill>
                  <a:schemeClr val="tx1">
                    <a:lumMod val="85000"/>
                    <a:lumOff val="15000"/>
                  </a:schemeClr>
                </a:solidFill>
              </a:rPr>
            </a:br>
            <a:r>
              <a:rPr lang="en-US" sz="2000" dirty="0">
                <a:solidFill>
                  <a:schemeClr val="tx1">
                    <a:lumMod val="85000"/>
                    <a:lumOff val="15000"/>
                  </a:schemeClr>
                </a:solidFill>
              </a:rPr>
              <a:t>We will start by issuing three months of benefits today, then follow up with you to find out how everything is going. How else can I help today? </a:t>
            </a:r>
          </a:p>
          <a:p>
            <a:pPr>
              <a:lnSpc>
                <a:spcPct val="125000"/>
              </a:lnSpc>
              <a:spcBef>
                <a:spcPts val="1800"/>
              </a:spcBef>
              <a:spcAft>
                <a:spcPts val="600"/>
              </a:spcAft>
            </a:pPr>
            <a:r>
              <a:rPr lang="en-US" sz="2000" dirty="0">
                <a:solidFill>
                  <a:schemeClr val="tx1">
                    <a:lumMod val="85000"/>
                    <a:lumOff val="15000"/>
                  </a:schemeClr>
                </a:solidFill>
              </a:rPr>
              <a:t>We talked about Jason’s growth, health and mealtimes today.  I’m glad to let you know that Jason continues to be eligible for the program for another 12 months so WIC can help support his good eating habits. Three months of benefits have been issued and you are planning to take another online class within the next three months. What other questions or concerns do you have? </a:t>
            </a:r>
          </a:p>
        </p:txBody>
      </p:sp>
      <p:sp>
        <p:nvSpPr>
          <p:cNvPr id="4" name="Slide Number Placeholder 3">
            <a:extLst>
              <a:ext uri="{FF2B5EF4-FFF2-40B4-BE49-F238E27FC236}">
                <a16:creationId xmlns:a16="http://schemas.microsoft.com/office/drawing/2014/main" id="{E13CAFC8-27E1-4E7B-80ED-49E68E1B695C}"/>
              </a:ext>
            </a:extLst>
          </p:cNvPr>
          <p:cNvSpPr>
            <a:spLocks noGrp="1"/>
          </p:cNvSpPr>
          <p:nvPr>
            <p:ph type="sldNum" sz="quarter" idx="12"/>
          </p:nvPr>
        </p:nvSpPr>
        <p:spPr>
          <a:xfrm>
            <a:off x="10333688" y="6132459"/>
            <a:ext cx="1320080" cy="274320"/>
          </a:xfrm>
        </p:spPr>
        <p:txBody>
          <a:bodyPr>
            <a:normAutofit/>
          </a:bodyPr>
          <a:lstStyle/>
          <a:p>
            <a:pPr>
              <a:spcAft>
                <a:spcPts val="600"/>
              </a:spcAft>
            </a:pPr>
            <a:fld id="{34B7E4EF-A1BD-40F4-AB7B-04F084DD991D}" type="slidenum">
              <a:rPr lang="en-US" sz="1000"/>
              <a:pPr>
                <a:spcAft>
                  <a:spcPts val="600"/>
                </a:spcAft>
              </a:pPr>
              <a:t>44</a:t>
            </a:fld>
            <a:endParaRPr lang="en-US" sz="1000"/>
          </a:p>
        </p:txBody>
      </p:sp>
    </p:spTree>
    <p:custDataLst>
      <p:tags r:id="rId1"/>
    </p:custDataLst>
    <p:extLst>
      <p:ext uri="{BB962C8B-B14F-4D97-AF65-F5344CB8AC3E}">
        <p14:creationId xmlns:p14="http://schemas.microsoft.com/office/powerpoint/2010/main" val="3946897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268E66A-0A7D-4A2C-ADF0-E9A7BDA8E4C1}"/>
              </a:ext>
            </a:extLst>
          </p:cNvPr>
          <p:cNvSpPr>
            <a:spLocks noGrp="1"/>
          </p:cNvSpPr>
          <p:nvPr>
            <p:ph type="title"/>
          </p:nvPr>
        </p:nvSpPr>
        <p:spPr>
          <a:xfrm>
            <a:off x="230213" y="374904"/>
            <a:ext cx="7592659" cy="1073154"/>
          </a:xfrm>
        </p:spPr>
        <p:txBody>
          <a:bodyPr>
            <a:normAutofit/>
          </a:bodyPr>
          <a:lstStyle/>
          <a:p>
            <a:pPr algn="ctr"/>
            <a:r>
              <a:rPr lang="en-US" sz="3800" dirty="0"/>
              <a:t>Activity</a:t>
            </a:r>
          </a:p>
        </p:txBody>
      </p:sp>
      <p:sp>
        <p:nvSpPr>
          <p:cNvPr id="9" name="Content Placeholder 8">
            <a:extLst>
              <a:ext uri="{FF2B5EF4-FFF2-40B4-BE49-F238E27FC236}">
                <a16:creationId xmlns:a16="http://schemas.microsoft.com/office/drawing/2014/main" id="{F0C9B9EA-CA14-4E9A-B32F-8048DE601832}"/>
              </a:ext>
            </a:extLst>
          </p:cNvPr>
          <p:cNvSpPr>
            <a:spLocks noGrp="1"/>
          </p:cNvSpPr>
          <p:nvPr>
            <p:ph idx="1"/>
          </p:nvPr>
        </p:nvSpPr>
        <p:spPr>
          <a:xfrm>
            <a:off x="609599" y="1484153"/>
            <a:ext cx="6905897" cy="4898188"/>
          </a:xfrm>
        </p:spPr>
        <p:txBody>
          <a:bodyPr>
            <a:normAutofit/>
          </a:bodyPr>
          <a:lstStyle/>
          <a:p>
            <a:pPr marL="0" indent="0">
              <a:lnSpc>
                <a:spcPct val="120000"/>
              </a:lnSpc>
              <a:buNone/>
            </a:pPr>
            <a:r>
              <a:rPr lang="en-US" sz="2000" dirty="0"/>
              <a:t>Identify the components of an eligibility statement in the paragraph below. </a:t>
            </a:r>
            <a:br>
              <a:rPr lang="en-US" sz="2000" dirty="0"/>
            </a:br>
            <a:r>
              <a:rPr lang="en-US" sz="2000" dirty="0"/>
              <a:t>What, if anything, would you add or delete?</a:t>
            </a:r>
          </a:p>
          <a:p>
            <a:pPr marL="0" indent="0">
              <a:lnSpc>
                <a:spcPct val="120000"/>
              </a:lnSpc>
              <a:buNone/>
            </a:pPr>
            <a:endParaRPr lang="en-US" sz="800" dirty="0"/>
          </a:p>
          <a:p>
            <a:pPr marL="0" indent="0">
              <a:lnSpc>
                <a:spcPct val="125000"/>
              </a:lnSpc>
              <a:buNone/>
            </a:pPr>
            <a:r>
              <a:rPr lang="en-US" sz="2000" dirty="0"/>
              <a:t>“We visited about your recovery from your C-section. You are planning to gradually increase your level of activity by walking in the park every week.  We want to support your recuperation by continuing WIC services. We will check back with you in three months to see how everything is going for you and your baby. That will also be the time when the next set of benefits will be issued. What else can I do for you today?” </a:t>
            </a:r>
          </a:p>
          <a:p>
            <a:endParaRPr lang="en-US" dirty="0"/>
          </a:p>
        </p:txBody>
      </p:sp>
      <p:pic>
        <p:nvPicPr>
          <p:cNvPr id="5" name="Content Placeholder 4" descr="A picture containing indoor, table, cake, room&#10;&#10;Description automatically generated">
            <a:extLst>
              <a:ext uri="{FF2B5EF4-FFF2-40B4-BE49-F238E27FC236}">
                <a16:creationId xmlns:a16="http://schemas.microsoft.com/office/drawing/2014/main" id="{1F7617C3-C237-4F11-B6D1-6C9B59E7D7E6}"/>
              </a:ext>
            </a:extLst>
          </p:cNvPr>
          <p:cNvPicPr>
            <a:picLocks noChangeAspect="1"/>
          </p:cNvPicPr>
          <p:nvPr/>
        </p:nvPicPr>
        <p:blipFill rotWithShape="1">
          <a:blip r:embed="rId3"/>
          <a:srcRect l="13257" r="43770" b="-2"/>
          <a:stretch/>
        </p:blipFill>
        <p:spPr>
          <a:xfrm>
            <a:off x="7837371" y="201649"/>
            <a:ext cx="4124416" cy="6382512"/>
          </a:xfrm>
          <a:prstGeom prst="rect">
            <a:avLst/>
          </a:prstGeom>
        </p:spPr>
      </p:pic>
      <p:sp>
        <p:nvSpPr>
          <p:cNvPr id="3" name="Slide Number Placeholder 2">
            <a:extLst>
              <a:ext uri="{FF2B5EF4-FFF2-40B4-BE49-F238E27FC236}">
                <a16:creationId xmlns:a16="http://schemas.microsoft.com/office/drawing/2014/main" id="{6110EB7F-2CF0-4F84-9F30-F65C640143F2}"/>
              </a:ext>
            </a:extLst>
          </p:cNvPr>
          <p:cNvSpPr>
            <a:spLocks noGrp="1"/>
          </p:cNvSpPr>
          <p:nvPr>
            <p:ph type="sldNum" sz="quarter" idx="12"/>
          </p:nvPr>
        </p:nvSpPr>
        <p:spPr/>
        <p:txBody>
          <a:bodyPr/>
          <a:lstStyle/>
          <a:p>
            <a:fld id="{34B7E4EF-A1BD-40F4-AB7B-04F084DD991D}" type="slidenum">
              <a:rPr lang="en-US" smtClean="0"/>
              <a:t>45</a:t>
            </a:fld>
            <a:endParaRPr lang="en-US" dirty="0"/>
          </a:p>
        </p:txBody>
      </p:sp>
    </p:spTree>
    <p:custDataLst>
      <p:tags r:id="rId1"/>
    </p:custDataLst>
    <p:extLst>
      <p:ext uri="{BB962C8B-B14F-4D97-AF65-F5344CB8AC3E}">
        <p14:creationId xmlns:p14="http://schemas.microsoft.com/office/powerpoint/2010/main" val="2073845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E66A-0A7D-4A2C-ADF0-E9A7BDA8E4C1}"/>
              </a:ext>
            </a:extLst>
          </p:cNvPr>
          <p:cNvSpPr>
            <a:spLocks noGrp="1"/>
          </p:cNvSpPr>
          <p:nvPr>
            <p:ph type="title"/>
          </p:nvPr>
        </p:nvSpPr>
        <p:spPr>
          <a:xfrm>
            <a:off x="348344" y="390045"/>
            <a:ext cx="7489027" cy="1073154"/>
          </a:xfrm>
        </p:spPr>
        <p:txBody>
          <a:bodyPr>
            <a:normAutofit/>
          </a:bodyPr>
          <a:lstStyle/>
          <a:p>
            <a:pPr algn="ctr"/>
            <a:r>
              <a:rPr lang="en-US" sz="3600" dirty="0"/>
              <a:t>Activity</a:t>
            </a:r>
          </a:p>
        </p:txBody>
      </p:sp>
      <p:sp>
        <p:nvSpPr>
          <p:cNvPr id="9" name="Content Placeholder 8">
            <a:extLst>
              <a:ext uri="{FF2B5EF4-FFF2-40B4-BE49-F238E27FC236}">
                <a16:creationId xmlns:a16="http://schemas.microsoft.com/office/drawing/2014/main" id="{F0C9B9EA-CA14-4E9A-B32F-8048DE601832}"/>
              </a:ext>
            </a:extLst>
          </p:cNvPr>
          <p:cNvSpPr>
            <a:spLocks noGrp="1"/>
          </p:cNvSpPr>
          <p:nvPr>
            <p:ph idx="1"/>
          </p:nvPr>
        </p:nvSpPr>
        <p:spPr>
          <a:xfrm>
            <a:off x="609600" y="1463199"/>
            <a:ext cx="6966858" cy="5120962"/>
          </a:xfrm>
        </p:spPr>
        <p:txBody>
          <a:bodyPr>
            <a:normAutofit lnSpcReduction="10000"/>
          </a:bodyPr>
          <a:lstStyle/>
          <a:p>
            <a:pPr marL="0" indent="0">
              <a:lnSpc>
                <a:spcPct val="120000"/>
              </a:lnSpc>
              <a:spcAft>
                <a:spcPts val="600"/>
              </a:spcAft>
              <a:buNone/>
            </a:pPr>
            <a:r>
              <a:rPr lang="en-US" sz="1800" dirty="0"/>
              <a:t>What is missing? </a:t>
            </a:r>
          </a:p>
          <a:p>
            <a:pPr marL="0" indent="0">
              <a:lnSpc>
                <a:spcPct val="140000"/>
              </a:lnSpc>
              <a:spcAft>
                <a:spcPts val="600"/>
              </a:spcAft>
              <a:buNone/>
            </a:pPr>
            <a:r>
              <a:rPr lang="en-US" sz="1800" dirty="0"/>
              <a:t>Hint: </a:t>
            </a:r>
            <a:r>
              <a:rPr lang="en-US" sz="1800" b="1" dirty="0"/>
              <a:t> </a:t>
            </a:r>
            <a:r>
              <a:rPr lang="en-US" sz="1800" dirty="0"/>
              <a:t>“…</a:t>
            </a:r>
            <a:r>
              <a:rPr lang="en-US" sz="1800" i="1" dirty="0"/>
              <a:t>want to support your plan by continuing WIC services </a:t>
            </a:r>
            <a:r>
              <a:rPr lang="en-US" sz="1800" b="1" i="1" u="sng" dirty="0">
                <a:solidFill>
                  <a:srgbClr val="860000"/>
                </a:solidFill>
              </a:rPr>
              <a:t>until you are 6 months postpartum</a:t>
            </a:r>
            <a:r>
              <a:rPr lang="en-US" sz="1800" u="sng" dirty="0">
                <a:solidFill>
                  <a:srgbClr val="860000"/>
                </a:solidFill>
              </a:rPr>
              <a:t>.</a:t>
            </a:r>
            <a:r>
              <a:rPr lang="en-US" sz="1800" u="sng" dirty="0"/>
              <a:t>”  </a:t>
            </a:r>
          </a:p>
          <a:p>
            <a:pPr marL="0" indent="0">
              <a:lnSpc>
                <a:spcPct val="140000"/>
              </a:lnSpc>
              <a:spcAft>
                <a:spcPts val="600"/>
              </a:spcAft>
              <a:buNone/>
            </a:pPr>
            <a:r>
              <a:rPr lang="en-US" sz="1800" dirty="0"/>
              <a:t>“We have visited about your recovery from your C-section.  You are planning to gradually increase your level of activity by walking in  the park every week. </a:t>
            </a:r>
            <a:r>
              <a:rPr lang="en-US" sz="1800" b="1" dirty="0">
                <a:solidFill>
                  <a:srgbClr val="860000"/>
                </a:solidFill>
              </a:rPr>
              <a:t>You are eligible for the program. We want to support your recuperation by continuing WIC services until you are 6 months postpartum. </a:t>
            </a:r>
            <a:r>
              <a:rPr lang="en-US" sz="1800" dirty="0"/>
              <a:t> </a:t>
            </a:r>
          </a:p>
          <a:p>
            <a:pPr marL="0" indent="0">
              <a:lnSpc>
                <a:spcPct val="140000"/>
              </a:lnSpc>
              <a:spcAft>
                <a:spcPts val="600"/>
              </a:spcAft>
              <a:buNone/>
            </a:pPr>
            <a:r>
              <a:rPr lang="en-US" sz="1800" dirty="0"/>
              <a:t>We will check back with you in three months to see how everything is going for you and your baby and that will also be the time when the next set of benefits will be issued. What else can I do for you today?” </a:t>
            </a:r>
          </a:p>
        </p:txBody>
      </p:sp>
      <p:pic>
        <p:nvPicPr>
          <p:cNvPr id="5" name="Content Placeholder 4" descr="A picture containing indoor, table, cake, room&#10;&#10;Description automatically generated">
            <a:extLst>
              <a:ext uri="{FF2B5EF4-FFF2-40B4-BE49-F238E27FC236}">
                <a16:creationId xmlns:a16="http://schemas.microsoft.com/office/drawing/2014/main" id="{1F7617C3-C237-4F11-B6D1-6C9B59E7D7E6}"/>
              </a:ext>
            </a:extLst>
          </p:cNvPr>
          <p:cNvPicPr>
            <a:picLocks noChangeAspect="1"/>
          </p:cNvPicPr>
          <p:nvPr/>
        </p:nvPicPr>
        <p:blipFill rotWithShape="1">
          <a:blip r:embed="rId3"/>
          <a:srcRect l="13257" r="43770" b="-2"/>
          <a:stretch/>
        </p:blipFill>
        <p:spPr>
          <a:xfrm>
            <a:off x="7837371" y="201649"/>
            <a:ext cx="4124416" cy="6382512"/>
          </a:xfrm>
          <a:prstGeom prst="rect">
            <a:avLst/>
          </a:prstGeom>
        </p:spPr>
      </p:pic>
      <p:sp>
        <p:nvSpPr>
          <p:cNvPr id="3" name="Slide Number Placeholder 2">
            <a:extLst>
              <a:ext uri="{FF2B5EF4-FFF2-40B4-BE49-F238E27FC236}">
                <a16:creationId xmlns:a16="http://schemas.microsoft.com/office/drawing/2014/main" id="{6110EB7F-2CF0-4F84-9F30-F65C640143F2}"/>
              </a:ext>
            </a:extLst>
          </p:cNvPr>
          <p:cNvSpPr>
            <a:spLocks noGrp="1"/>
          </p:cNvSpPr>
          <p:nvPr>
            <p:ph type="sldNum" sz="quarter" idx="12"/>
          </p:nvPr>
        </p:nvSpPr>
        <p:spPr/>
        <p:txBody>
          <a:bodyPr/>
          <a:lstStyle/>
          <a:p>
            <a:fld id="{34B7E4EF-A1BD-40F4-AB7B-04F084DD991D}" type="slidenum">
              <a:rPr lang="en-US" smtClean="0"/>
              <a:t>46</a:t>
            </a:fld>
            <a:endParaRPr lang="en-US" dirty="0"/>
          </a:p>
        </p:txBody>
      </p:sp>
    </p:spTree>
    <p:custDataLst>
      <p:tags r:id="rId1"/>
    </p:custDataLst>
    <p:extLst>
      <p:ext uri="{BB962C8B-B14F-4D97-AF65-F5344CB8AC3E}">
        <p14:creationId xmlns:p14="http://schemas.microsoft.com/office/powerpoint/2010/main" val="2841700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indoor, bat, needle&#10;&#10;Description automatically generated">
            <a:extLst>
              <a:ext uri="{FF2B5EF4-FFF2-40B4-BE49-F238E27FC236}">
                <a16:creationId xmlns:a16="http://schemas.microsoft.com/office/drawing/2014/main" id="{7492C250-3A73-4522-8D91-6A2D1AE30350}"/>
              </a:ext>
            </a:extLst>
          </p:cNvPr>
          <p:cNvPicPr>
            <a:picLocks noChangeAspect="1"/>
          </p:cNvPicPr>
          <p:nvPr/>
        </p:nvPicPr>
        <p:blipFill rotWithShape="1">
          <a:blip r:embed="rId3"/>
          <a:srcRect l="9472" r="28541"/>
          <a:stretch/>
        </p:blipFill>
        <p:spPr>
          <a:xfrm>
            <a:off x="20" y="10"/>
            <a:ext cx="6392647" cy="6857990"/>
          </a:xfrm>
          <a:prstGeom prst="rect">
            <a:avLst/>
          </a:prstGeom>
        </p:spPr>
      </p:pic>
      <p:sp>
        <p:nvSpPr>
          <p:cNvPr id="13" name="Rectangle 1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832DD-0042-482A-8799-C384CFA47728}"/>
              </a:ext>
            </a:extLst>
          </p:cNvPr>
          <p:cNvSpPr>
            <a:spLocks noGrp="1"/>
          </p:cNvSpPr>
          <p:nvPr>
            <p:ph type="title"/>
          </p:nvPr>
        </p:nvSpPr>
        <p:spPr>
          <a:xfrm>
            <a:off x="7064082" y="642594"/>
            <a:ext cx="4472921" cy="1371600"/>
          </a:xfrm>
        </p:spPr>
        <p:txBody>
          <a:bodyPr>
            <a:normAutofit/>
          </a:bodyPr>
          <a:lstStyle/>
          <a:p>
            <a:r>
              <a:rPr lang="en-US" dirty="0"/>
              <a:t>In summary</a:t>
            </a:r>
          </a:p>
        </p:txBody>
      </p:sp>
      <p:sp>
        <p:nvSpPr>
          <p:cNvPr id="3" name="Content Placeholder 2">
            <a:extLst>
              <a:ext uri="{FF2B5EF4-FFF2-40B4-BE49-F238E27FC236}">
                <a16:creationId xmlns:a16="http://schemas.microsoft.com/office/drawing/2014/main" id="{D838CAC0-FD3F-4446-BFFC-EB4192739C43}"/>
              </a:ext>
            </a:extLst>
          </p:cNvPr>
          <p:cNvSpPr>
            <a:spLocks noGrp="1"/>
          </p:cNvSpPr>
          <p:nvPr>
            <p:ph idx="1"/>
          </p:nvPr>
        </p:nvSpPr>
        <p:spPr>
          <a:xfrm>
            <a:off x="7064082" y="2103120"/>
            <a:ext cx="4472922" cy="3931920"/>
          </a:xfrm>
        </p:spPr>
        <p:txBody>
          <a:bodyPr>
            <a:normAutofit/>
          </a:bodyPr>
          <a:lstStyle/>
          <a:p>
            <a:pPr>
              <a:lnSpc>
                <a:spcPct val="120000"/>
              </a:lnSpc>
              <a:spcBef>
                <a:spcPts val="1200"/>
              </a:spcBef>
              <a:spcAft>
                <a:spcPts val="600"/>
              </a:spcAft>
            </a:pPr>
            <a:r>
              <a:rPr lang="en-US" sz="2000" dirty="0"/>
              <a:t>Skilled certifiers use summaries to seamlessly knit together the elements of each encounter to achieve a meaningful outcome.</a:t>
            </a:r>
          </a:p>
          <a:p>
            <a:pPr>
              <a:lnSpc>
                <a:spcPct val="120000"/>
              </a:lnSpc>
              <a:spcBef>
                <a:spcPts val="1200"/>
              </a:spcBef>
              <a:spcAft>
                <a:spcPts val="600"/>
              </a:spcAft>
            </a:pPr>
            <a:r>
              <a:rPr lang="en-US" sz="2000" dirty="0"/>
              <a:t>Mastering a new skill takes time, practice and attention to your craft.</a:t>
            </a:r>
          </a:p>
        </p:txBody>
      </p:sp>
      <p:sp>
        <p:nvSpPr>
          <p:cNvPr id="4" name="Slide Number Placeholder 3">
            <a:extLst>
              <a:ext uri="{FF2B5EF4-FFF2-40B4-BE49-F238E27FC236}">
                <a16:creationId xmlns:a16="http://schemas.microsoft.com/office/drawing/2014/main" id="{908CF1D5-4731-469B-9D1B-35A9FAA3338E}"/>
              </a:ext>
            </a:extLst>
          </p:cNvPr>
          <p:cNvSpPr>
            <a:spLocks noGrp="1"/>
          </p:cNvSpPr>
          <p:nvPr>
            <p:ph type="sldNum" sz="quarter" idx="12"/>
          </p:nvPr>
        </p:nvSpPr>
        <p:spPr>
          <a:xfrm>
            <a:off x="10842431" y="6035040"/>
            <a:ext cx="838200" cy="365760"/>
          </a:xfrm>
        </p:spPr>
        <p:txBody>
          <a:bodyPr>
            <a:normAutofit/>
          </a:bodyPr>
          <a:lstStyle/>
          <a:p>
            <a:pPr>
              <a:spcAft>
                <a:spcPts val="600"/>
              </a:spcAft>
            </a:pPr>
            <a:fld id="{34B7E4EF-A1BD-40F4-AB7B-04F084DD991D}" type="slidenum">
              <a:rPr lang="en-US" smtClean="0"/>
              <a:pPr>
                <a:spcAft>
                  <a:spcPts val="600"/>
                </a:spcAft>
              </a:pPr>
              <a:t>47</a:t>
            </a:fld>
            <a:endParaRPr lang="en-US"/>
          </a:p>
        </p:txBody>
      </p:sp>
    </p:spTree>
    <p:custDataLst>
      <p:tags r:id="rId1"/>
    </p:custDataLst>
    <p:extLst>
      <p:ext uri="{BB962C8B-B14F-4D97-AF65-F5344CB8AC3E}">
        <p14:creationId xmlns:p14="http://schemas.microsoft.com/office/powerpoint/2010/main" val="1649841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table, different, flower&#10;&#10;Description automatically generated">
            <a:extLst>
              <a:ext uri="{FF2B5EF4-FFF2-40B4-BE49-F238E27FC236}">
                <a16:creationId xmlns:a16="http://schemas.microsoft.com/office/drawing/2014/main" id="{982C05CD-E0AE-4CD5-875D-C8B02877C00C}"/>
              </a:ext>
            </a:extLst>
          </p:cNvPr>
          <p:cNvPicPr>
            <a:picLocks noChangeAspect="1"/>
          </p:cNvPicPr>
          <p:nvPr/>
        </p:nvPicPr>
        <p:blipFill rotWithShape="1">
          <a:blip r:embed="rId3"/>
          <a:srcRect l="6785"/>
          <a:stretch/>
        </p:blipFill>
        <p:spPr>
          <a:xfrm>
            <a:off x="20" y="10"/>
            <a:ext cx="6392647" cy="6857990"/>
          </a:xfrm>
          <a:prstGeom prst="rect">
            <a:avLst/>
          </a:prstGeom>
        </p:spPr>
      </p:pic>
      <p:sp>
        <p:nvSpPr>
          <p:cNvPr id="18" name="Rectangle 13">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62DDD-06BC-40CF-AB9F-65353F4460DE}"/>
              </a:ext>
            </a:extLst>
          </p:cNvPr>
          <p:cNvSpPr>
            <a:spLocks noGrp="1"/>
          </p:cNvSpPr>
          <p:nvPr>
            <p:ph type="title"/>
          </p:nvPr>
        </p:nvSpPr>
        <p:spPr>
          <a:xfrm>
            <a:off x="7064082" y="393365"/>
            <a:ext cx="4606619" cy="2474679"/>
          </a:xfrm>
        </p:spPr>
        <p:txBody>
          <a:bodyPr>
            <a:noAutofit/>
          </a:bodyPr>
          <a:lstStyle/>
          <a:p>
            <a:pPr>
              <a:lnSpc>
                <a:spcPct val="120000"/>
              </a:lnSpc>
            </a:pPr>
            <a:r>
              <a:rPr lang="en-US" sz="3200" dirty="0"/>
              <a:t>WIC staff are beautiful threads woven into the tapestry of many lives</a:t>
            </a:r>
          </a:p>
        </p:txBody>
      </p:sp>
      <p:sp>
        <p:nvSpPr>
          <p:cNvPr id="9" name="Content Placeholder 8">
            <a:extLst>
              <a:ext uri="{FF2B5EF4-FFF2-40B4-BE49-F238E27FC236}">
                <a16:creationId xmlns:a16="http://schemas.microsoft.com/office/drawing/2014/main" id="{131A8F9E-DF6D-4C60-B488-776283A602D1}"/>
              </a:ext>
            </a:extLst>
          </p:cNvPr>
          <p:cNvSpPr>
            <a:spLocks noGrp="1"/>
          </p:cNvSpPr>
          <p:nvPr>
            <p:ph idx="1"/>
          </p:nvPr>
        </p:nvSpPr>
        <p:spPr>
          <a:xfrm>
            <a:off x="7064082" y="3123146"/>
            <a:ext cx="4606619" cy="3444029"/>
          </a:xfrm>
        </p:spPr>
        <p:txBody>
          <a:bodyPr>
            <a:normAutofit/>
          </a:bodyPr>
          <a:lstStyle/>
          <a:p>
            <a:pPr marL="0" indent="0">
              <a:lnSpc>
                <a:spcPct val="120000"/>
              </a:lnSpc>
              <a:buNone/>
            </a:pPr>
            <a:r>
              <a:rPr lang="en-US" sz="2000" dirty="0"/>
              <a:t>We don’t accomplish anything in this world alone….whatever happens is the result of the whole tapestry of one’s life and all the weavings of individual threads from one to another that creates something special.</a:t>
            </a:r>
          </a:p>
          <a:p>
            <a:pPr marL="1097280" lvl="4" indent="0" algn="r">
              <a:lnSpc>
                <a:spcPct val="120000"/>
              </a:lnSpc>
              <a:buNone/>
            </a:pPr>
            <a:r>
              <a:rPr lang="en-US" sz="1800" dirty="0"/>
              <a:t>- Sandra Day O’Connor</a:t>
            </a:r>
          </a:p>
        </p:txBody>
      </p:sp>
      <p:sp>
        <p:nvSpPr>
          <p:cNvPr id="3" name="Slide Number Placeholder 2">
            <a:extLst>
              <a:ext uri="{FF2B5EF4-FFF2-40B4-BE49-F238E27FC236}">
                <a16:creationId xmlns:a16="http://schemas.microsoft.com/office/drawing/2014/main" id="{A725E0DB-0071-4F13-868E-B406291C378E}"/>
              </a:ext>
            </a:extLst>
          </p:cNvPr>
          <p:cNvSpPr>
            <a:spLocks noGrp="1"/>
          </p:cNvSpPr>
          <p:nvPr>
            <p:ph type="sldNum" sz="quarter" idx="12"/>
          </p:nvPr>
        </p:nvSpPr>
        <p:spPr>
          <a:xfrm>
            <a:off x="11022745" y="6270795"/>
            <a:ext cx="838200" cy="365760"/>
          </a:xfrm>
        </p:spPr>
        <p:txBody>
          <a:bodyPr/>
          <a:lstStyle/>
          <a:p>
            <a:fld id="{34B7E4EF-A1BD-40F4-AB7B-04F084DD991D}" type="slidenum">
              <a:rPr lang="en-US" smtClean="0"/>
              <a:t>48</a:t>
            </a:fld>
            <a:endParaRPr lang="en-US" dirty="0"/>
          </a:p>
        </p:txBody>
      </p:sp>
      <p:pic>
        <p:nvPicPr>
          <p:cNvPr id="4" name="Graphic 3" descr="Open quotation mark outline">
            <a:extLst>
              <a:ext uri="{FF2B5EF4-FFF2-40B4-BE49-F238E27FC236}">
                <a16:creationId xmlns:a16="http://schemas.microsoft.com/office/drawing/2014/main" id="{C54277AF-79FA-D6A0-AC5A-072A45056A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63968" y="3019940"/>
            <a:ext cx="391198" cy="391198"/>
          </a:xfrm>
          <a:prstGeom prst="rect">
            <a:avLst/>
          </a:prstGeom>
        </p:spPr>
      </p:pic>
      <p:pic>
        <p:nvPicPr>
          <p:cNvPr id="6" name="Graphic 5" descr="Open quotation mark outline">
            <a:extLst>
              <a:ext uri="{FF2B5EF4-FFF2-40B4-BE49-F238E27FC236}">
                <a16:creationId xmlns:a16="http://schemas.microsoft.com/office/drawing/2014/main" id="{FE43FC36-A769-C8A5-15A1-C72186B5B1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1022745" y="5283663"/>
            <a:ext cx="391198" cy="391198"/>
          </a:xfrm>
          <a:prstGeom prst="rect">
            <a:avLst/>
          </a:prstGeom>
        </p:spPr>
      </p:pic>
    </p:spTree>
    <p:custDataLst>
      <p:tags r:id="rId1"/>
    </p:custDataLst>
    <p:extLst>
      <p:ext uri="{BB962C8B-B14F-4D97-AF65-F5344CB8AC3E}">
        <p14:creationId xmlns:p14="http://schemas.microsoft.com/office/powerpoint/2010/main" val="3356332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device&#10;&#10;Description automatically generated">
            <a:extLst>
              <a:ext uri="{FF2B5EF4-FFF2-40B4-BE49-F238E27FC236}">
                <a16:creationId xmlns:a16="http://schemas.microsoft.com/office/drawing/2014/main" id="{D4E262B5-815D-45E9-B20D-0B6A01F4DA87}"/>
              </a:ext>
            </a:extLst>
          </p:cNvPr>
          <p:cNvPicPr>
            <a:picLocks noChangeAspect="1"/>
          </p:cNvPicPr>
          <p:nvPr/>
        </p:nvPicPr>
        <p:blipFill rotWithShape="1">
          <a:blip r:embed="rId3"/>
          <a:srcRect l="13297" r="14463" b="2"/>
          <a:stretch/>
        </p:blipFill>
        <p:spPr>
          <a:xfrm>
            <a:off x="20" y="10"/>
            <a:ext cx="6392647" cy="6857990"/>
          </a:xfrm>
          <a:prstGeom prst="rect">
            <a:avLst/>
          </a:prstGeom>
        </p:spPr>
      </p:pic>
      <p:sp>
        <p:nvSpPr>
          <p:cNvPr id="14" name="Rectangle 13">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D9A620-135C-4BC5-9E8C-0340743CFCE1}"/>
              </a:ext>
            </a:extLst>
          </p:cNvPr>
          <p:cNvSpPr>
            <a:spLocks noGrp="1"/>
          </p:cNvSpPr>
          <p:nvPr>
            <p:ph type="title"/>
          </p:nvPr>
        </p:nvSpPr>
        <p:spPr>
          <a:xfrm>
            <a:off x="7481455" y="703408"/>
            <a:ext cx="4055549" cy="1371600"/>
          </a:xfrm>
        </p:spPr>
        <p:txBody>
          <a:bodyPr>
            <a:normAutofit/>
          </a:bodyPr>
          <a:lstStyle/>
          <a:p>
            <a:r>
              <a:rPr lang="en-US" sz="3800" dirty="0"/>
              <a:t>QUESTIONS?</a:t>
            </a:r>
          </a:p>
        </p:txBody>
      </p:sp>
      <p:sp>
        <p:nvSpPr>
          <p:cNvPr id="9" name="Content Placeholder 8">
            <a:extLst>
              <a:ext uri="{FF2B5EF4-FFF2-40B4-BE49-F238E27FC236}">
                <a16:creationId xmlns:a16="http://schemas.microsoft.com/office/drawing/2014/main" id="{2506D90F-9D61-4670-962D-E8B1BC0E2E12}"/>
              </a:ext>
            </a:extLst>
          </p:cNvPr>
          <p:cNvSpPr>
            <a:spLocks noGrp="1"/>
          </p:cNvSpPr>
          <p:nvPr>
            <p:ph idx="1"/>
          </p:nvPr>
        </p:nvSpPr>
        <p:spPr>
          <a:xfrm>
            <a:off x="7064082" y="2103120"/>
            <a:ext cx="4472922" cy="3931920"/>
          </a:xfrm>
        </p:spPr>
        <p:txBody>
          <a:bodyPr>
            <a:normAutofit/>
          </a:bodyPr>
          <a:lstStyle/>
          <a:p>
            <a:pPr>
              <a:lnSpc>
                <a:spcPct val="120000"/>
              </a:lnSpc>
              <a:spcBef>
                <a:spcPts val="1800"/>
              </a:spcBef>
              <a:spcAft>
                <a:spcPts val="600"/>
              </a:spcAft>
            </a:pPr>
            <a:r>
              <a:rPr lang="en-US" sz="2000" dirty="0"/>
              <a:t>Talk with your nutritionist or training supervisor</a:t>
            </a:r>
          </a:p>
          <a:p>
            <a:pPr>
              <a:lnSpc>
                <a:spcPct val="120000"/>
              </a:lnSpc>
              <a:spcBef>
                <a:spcPts val="1800"/>
              </a:spcBef>
              <a:spcAft>
                <a:spcPts val="600"/>
              </a:spcAft>
            </a:pPr>
            <a:r>
              <a:rPr lang="en-US" sz="2000" dirty="0"/>
              <a:t>Contact your state nutrition consultant or state training coordinator</a:t>
            </a:r>
          </a:p>
          <a:p>
            <a:pPr marL="0" indent="0">
              <a:buNone/>
            </a:pPr>
            <a:endParaRPr lang="en-US" sz="2000" dirty="0"/>
          </a:p>
          <a:p>
            <a:endParaRPr lang="en-US" dirty="0"/>
          </a:p>
        </p:txBody>
      </p:sp>
      <p:sp>
        <p:nvSpPr>
          <p:cNvPr id="3" name="Slide Number Placeholder 2">
            <a:extLst>
              <a:ext uri="{FF2B5EF4-FFF2-40B4-BE49-F238E27FC236}">
                <a16:creationId xmlns:a16="http://schemas.microsoft.com/office/drawing/2014/main" id="{520E1254-9376-497C-ADF4-041B903A8F16}"/>
              </a:ext>
            </a:extLst>
          </p:cNvPr>
          <p:cNvSpPr>
            <a:spLocks noGrp="1"/>
          </p:cNvSpPr>
          <p:nvPr>
            <p:ph type="sldNum" sz="quarter" idx="12"/>
          </p:nvPr>
        </p:nvSpPr>
        <p:spPr/>
        <p:txBody>
          <a:bodyPr/>
          <a:lstStyle/>
          <a:p>
            <a:fld id="{34B7E4EF-A1BD-40F4-AB7B-04F084DD991D}" type="slidenum">
              <a:rPr lang="en-US" smtClean="0"/>
              <a:t>49</a:t>
            </a:fld>
            <a:endParaRPr lang="en-US" dirty="0"/>
          </a:p>
        </p:txBody>
      </p:sp>
    </p:spTree>
    <p:custDataLst>
      <p:tags r:id="rId1"/>
    </p:custDataLst>
    <p:extLst>
      <p:ext uri="{BB962C8B-B14F-4D97-AF65-F5344CB8AC3E}">
        <p14:creationId xmlns:p14="http://schemas.microsoft.com/office/powerpoint/2010/main" val="348253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indoor, table, sitting, cake&#10;&#10;Description automatically generated">
            <a:extLst>
              <a:ext uri="{FF2B5EF4-FFF2-40B4-BE49-F238E27FC236}">
                <a16:creationId xmlns:a16="http://schemas.microsoft.com/office/drawing/2014/main" id="{5C6E083B-2658-498B-B75F-C04406428870}"/>
              </a:ext>
            </a:extLst>
          </p:cNvPr>
          <p:cNvPicPr>
            <a:picLocks noChangeAspect="1"/>
          </p:cNvPicPr>
          <p:nvPr/>
        </p:nvPicPr>
        <p:blipFill rotWithShape="1">
          <a:blip r:embed="rId4"/>
          <a:srcRect l="15214" r="32353"/>
          <a:stretch/>
        </p:blipFill>
        <p:spPr>
          <a:xfrm>
            <a:off x="20" y="10"/>
            <a:ext cx="6392647" cy="6857990"/>
          </a:xfrm>
          <a:prstGeom prst="rect">
            <a:avLst/>
          </a:prstGeom>
        </p:spPr>
      </p:pic>
      <p:sp>
        <p:nvSpPr>
          <p:cNvPr id="95" name="Rectangle 94">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2DD983-A419-434D-8B1B-22A138C39386}"/>
              </a:ext>
            </a:extLst>
          </p:cNvPr>
          <p:cNvSpPr>
            <a:spLocks noGrp="1"/>
          </p:cNvSpPr>
          <p:nvPr>
            <p:ph type="title"/>
          </p:nvPr>
        </p:nvSpPr>
        <p:spPr>
          <a:xfrm>
            <a:off x="7064083" y="512231"/>
            <a:ext cx="4472921" cy="3704033"/>
          </a:xfrm>
        </p:spPr>
        <p:txBody>
          <a:bodyPr vert="horz" lIns="91440" tIns="45720" rIns="91440" bIns="45720" rtlCol="0">
            <a:normAutofit fontScale="90000"/>
          </a:bodyPr>
          <a:lstStyle/>
          <a:p>
            <a:pPr>
              <a:lnSpc>
                <a:spcPct val="120000"/>
              </a:lnSpc>
            </a:pPr>
            <a:r>
              <a:rPr lang="en-US" sz="3600" dirty="0"/>
              <a:t>Summaries are an </a:t>
            </a:r>
            <a:r>
              <a:rPr lang="en-US" sz="3600" b="1" dirty="0"/>
              <a:t>OARS</a:t>
            </a:r>
            <a:r>
              <a:rPr lang="en-US" sz="3600" dirty="0"/>
              <a:t> skill…</a:t>
            </a:r>
            <a:br>
              <a:rPr lang="en-US" sz="3600" dirty="0"/>
            </a:br>
            <a:r>
              <a:rPr lang="en-US" sz="3600" dirty="0"/>
              <a:t>an essential part of participant centered counseling:</a:t>
            </a:r>
            <a:br>
              <a:rPr lang="en-US" sz="1600" cap="all" spc="-100" dirty="0"/>
            </a:br>
            <a:r>
              <a:rPr lang="en-US" sz="1600" cap="all" spc="-100" dirty="0"/>
              <a:t> </a:t>
            </a:r>
            <a:br>
              <a:rPr lang="en-US" sz="1600" cap="all" spc="-100" dirty="0"/>
            </a:br>
            <a:endParaRPr lang="en-US" sz="1600" cap="all" spc="-100" dirty="0"/>
          </a:p>
        </p:txBody>
      </p:sp>
      <p:sp>
        <p:nvSpPr>
          <p:cNvPr id="31" name="Content Placeholder 30">
            <a:extLst>
              <a:ext uri="{FF2B5EF4-FFF2-40B4-BE49-F238E27FC236}">
                <a16:creationId xmlns:a16="http://schemas.microsoft.com/office/drawing/2014/main" id="{812C29EE-8A90-45E3-A21F-0D46A01789C9}"/>
              </a:ext>
            </a:extLst>
          </p:cNvPr>
          <p:cNvSpPr>
            <a:spLocks noGrp="1"/>
          </p:cNvSpPr>
          <p:nvPr>
            <p:ph idx="1"/>
          </p:nvPr>
        </p:nvSpPr>
        <p:spPr>
          <a:xfrm>
            <a:off x="7342360" y="3841750"/>
            <a:ext cx="3899946" cy="2425700"/>
          </a:xfrm>
        </p:spPr>
        <p:txBody>
          <a:bodyPr vert="horz" lIns="91440" tIns="45720" rIns="91440" bIns="45720" rtlCol="0">
            <a:normAutofit fontScale="92500" lnSpcReduction="10000"/>
          </a:bodyPr>
          <a:lstStyle/>
          <a:p>
            <a:pPr>
              <a:lnSpc>
                <a:spcPct val="140000"/>
              </a:lnSpc>
              <a:spcBef>
                <a:spcPts val="0"/>
              </a:spcBef>
              <a:spcAft>
                <a:spcPts val="600"/>
              </a:spcAft>
            </a:pPr>
            <a:r>
              <a:rPr lang="en-US" sz="2600" b="1" dirty="0"/>
              <a:t>O</a:t>
            </a:r>
            <a:r>
              <a:rPr lang="en-US" sz="2600" dirty="0"/>
              <a:t>pen ended questions</a:t>
            </a:r>
          </a:p>
          <a:p>
            <a:pPr>
              <a:lnSpc>
                <a:spcPct val="140000"/>
              </a:lnSpc>
              <a:spcBef>
                <a:spcPts val="0"/>
              </a:spcBef>
              <a:spcAft>
                <a:spcPts val="600"/>
              </a:spcAft>
            </a:pPr>
            <a:r>
              <a:rPr lang="en-US" sz="2600" b="1" dirty="0"/>
              <a:t>A</a:t>
            </a:r>
            <a:r>
              <a:rPr lang="en-US" sz="2600" dirty="0"/>
              <a:t>ffirmations</a:t>
            </a:r>
          </a:p>
          <a:p>
            <a:pPr>
              <a:lnSpc>
                <a:spcPct val="140000"/>
              </a:lnSpc>
              <a:spcBef>
                <a:spcPts val="0"/>
              </a:spcBef>
              <a:spcAft>
                <a:spcPts val="600"/>
              </a:spcAft>
            </a:pPr>
            <a:r>
              <a:rPr lang="en-US" sz="2600" b="1" dirty="0"/>
              <a:t>R</a:t>
            </a:r>
            <a:r>
              <a:rPr lang="en-US" sz="2600" dirty="0"/>
              <a:t>eflections</a:t>
            </a:r>
          </a:p>
          <a:p>
            <a:pPr>
              <a:lnSpc>
                <a:spcPct val="140000"/>
              </a:lnSpc>
              <a:spcBef>
                <a:spcPts val="0"/>
              </a:spcBef>
              <a:spcAft>
                <a:spcPts val="600"/>
              </a:spcAft>
            </a:pPr>
            <a:r>
              <a:rPr lang="en-US" sz="2600" b="1" dirty="0"/>
              <a:t>Summaries</a:t>
            </a:r>
            <a:r>
              <a:rPr lang="en-US" spc="80" dirty="0"/>
              <a:t> </a:t>
            </a:r>
          </a:p>
          <a:p>
            <a:pPr marL="0" indent="0">
              <a:spcBef>
                <a:spcPts val="0"/>
              </a:spcBef>
              <a:spcAft>
                <a:spcPts val="600"/>
              </a:spcAft>
              <a:buNone/>
            </a:pPr>
            <a:endParaRPr lang="en-US" spc="80" dirty="0"/>
          </a:p>
        </p:txBody>
      </p:sp>
      <p:sp>
        <p:nvSpPr>
          <p:cNvPr id="3" name="Slide Number Placeholder 2">
            <a:extLst>
              <a:ext uri="{FF2B5EF4-FFF2-40B4-BE49-F238E27FC236}">
                <a16:creationId xmlns:a16="http://schemas.microsoft.com/office/drawing/2014/main" id="{B3758DBC-0BD5-4210-97C2-603847269559}"/>
              </a:ext>
            </a:extLst>
          </p:cNvPr>
          <p:cNvSpPr>
            <a:spLocks noGrp="1"/>
          </p:cNvSpPr>
          <p:nvPr>
            <p:ph type="sldNum" sz="quarter" idx="12"/>
          </p:nvPr>
        </p:nvSpPr>
        <p:spPr>
          <a:xfrm>
            <a:off x="10842431" y="6035040"/>
            <a:ext cx="838200" cy="365760"/>
          </a:xfrm>
        </p:spPr>
        <p:txBody>
          <a:bodyPr>
            <a:normAutofit/>
          </a:bodyPr>
          <a:lstStyle/>
          <a:p>
            <a:pPr>
              <a:spcAft>
                <a:spcPts val="600"/>
              </a:spcAft>
            </a:pPr>
            <a:fld id="{34B7E4EF-A1BD-40F4-AB7B-04F084DD991D}" type="slidenum">
              <a:rPr lang="en-US" smtClean="0"/>
              <a:pPr>
                <a:spcAft>
                  <a:spcPts val="600"/>
                </a:spcAft>
              </a:pPr>
              <a:t>5</a:t>
            </a:fld>
            <a:endParaRPr lang="en-US"/>
          </a:p>
        </p:txBody>
      </p:sp>
    </p:spTree>
    <p:custDataLst>
      <p:tags r:id="rId1"/>
    </p:custDataLst>
    <p:extLst>
      <p:ext uri="{BB962C8B-B14F-4D97-AF65-F5344CB8AC3E}">
        <p14:creationId xmlns:p14="http://schemas.microsoft.com/office/powerpoint/2010/main" val="20792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window, building, photo, colorful&#10;&#10;Description automatically generated">
            <a:extLst>
              <a:ext uri="{FF2B5EF4-FFF2-40B4-BE49-F238E27FC236}">
                <a16:creationId xmlns:a16="http://schemas.microsoft.com/office/drawing/2014/main" id="{401D8C53-41BC-47C6-91BD-870C1288C383}"/>
              </a:ext>
            </a:extLst>
          </p:cNvPr>
          <p:cNvPicPr>
            <a:picLocks noChangeAspect="1"/>
          </p:cNvPicPr>
          <p:nvPr/>
        </p:nvPicPr>
        <p:blipFill rotWithShape="1">
          <a:blip r:embed="rId3"/>
          <a:srcRect l="14509" r="23503"/>
          <a:stretch/>
        </p:blipFill>
        <p:spPr>
          <a:xfrm>
            <a:off x="20" y="10"/>
            <a:ext cx="6392647" cy="6857990"/>
          </a:xfrm>
          <a:prstGeom prst="rect">
            <a:avLst/>
          </a:prstGeom>
        </p:spPr>
      </p:pic>
      <p:sp>
        <p:nvSpPr>
          <p:cNvPr id="12" name="Rectangle 11">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9619E0-A78D-439F-8643-0C1138AA5254}"/>
              </a:ext>
            </a:extLst>
          </p:cNvPr>
          <p:cNvSpPr>
            <a:spLocks noGrp="1"/>
          </p:cNvSpPr>
          <p:nvPr>
            <p:ph type="title"/>
          </p:nvPr>
        </p:nvSpPr>
        <p:spPr>
          <a:xfrm>
            <a:off x="6768414" y="393365"/>
            <a:ext cx="4472921" cy="1371600"/>
          </a:xfrm>
        </p:spPr>
        <p:txBody>
          <a:bodyPr>
            <a:normAutofit/>
          </a:bodyPr>
          <a:lstStyle/>
          <a:p>
            <a:r>
              <a:rPr lang="en-US" sz="3800" dirty="0"/>
              <a:t>Summaries are…</a:t>
            </a:r>
          </a:p>
        </p:txBody>
      </p:sp>
      <p:sp>
        <p:nvSpPr>
          <p:cNvPr id="3" name="Content Placeholder 2">
            <a:extLst>
              <a:ext uri="{FF2B5EF4-FFF2-40B4-BE49-F238E27FC236}">
                <a16:creationId xmlns:a16="http://schemas.microsoft.com/office/drawing/2014/main" id="{50834FD4-ED98-4332-A40D-42C57A96C55F}"/>
              </a:ext>
            </a:extLst>
          </p:cNvPr>
          <p:cNvSpPr>
            <a:spLocks noGrp="1"/>
          </p:cNvSpPr>
          <p:nvPr>
            <p:ph idx="1"/>
          </p:nvPr>
        </p:nvSpPr>
        <p:spPr>
          <a:xfrm>
            <a:off x="7144847" y="1663208"/>
            <a:ext cx="4472922" cy="4496291"/>
          </a:xfrm>
        </p:spPr>
        <p:txBody>
          <a:bodyPr>
            <a:noAutofit/>
          </a:bodyPr>
          <a:lstStyle/>
          <a:p>
            <a:pPr>
              <a:lnSpc>
                <a:spcPct val="120000"/>
              </a:lnSpc>
              <a:spcAft>
                <a:spcPts val="600"/>
              </a:spcAft>
            </a:pPr>
            <a:r>
              <a:rPr lang="en-US" sz="2000" dirty="0"/>
              <a:t>A brief review of what will happen or what has happened</a:t>
            </a:r>
          </a:p>
          <a:p>
            <a:pPr>
              <a:lnSpc>
                <a:spcPct val="120000"/>
              </a:lnSpc>
              <a:spcAft>
                <a:spcPts val="600"/>
              </a:spcAft>
            </a:pPr>
            <a:r>
              <a:rPr lang="en-US" sz="2000" dirty="0"/>
              <a:t>A way to link together and reinforce information that has been discussed</a:t>
            </a:r>
          </a:p>
          <a:p>
            <a:pPr>
              <a:lnSpc>
                <a:spcPct val="120000"/>
              </a:lnSpc>
              <a:spcAft>
                <a:spcPts val="600"/>
              </a:spcAft>
            </a:pPr>
            <a:r>
              <a:rPr lang="en-US" sz="2000" dirty="0"/>
              <a:t>An opportunity to show that you have been listening carefully</a:t>
            </a:r>
          </a:p>
          <a:p>
            <a:pPr>
              <a:lnSpc>
                <a:spcPct val="120000"/>
              </a:lnSpc>
              <a:spcAft>
                <a:spcPts val="600"/>
              </a:spcAft>
            </a:pPr>
            <a:r>
              <a:rPr lang="en-US" sz="2000" dirty="0"/>
              <a:t>A chance for the participant to hear their reasons to change or not to change (change talk)</a:t>
            </a:r>
          </a:p>
        </p:txBody>
      </p:sp>
      <p:sp>
        <p:nvSpPr>
          <p:cNvPr id="4" name="Slide Number Placeholder 3">
            <a:extLst>
              <a:ext uri="{FF2B5EF4-FFF2-40B4-BE49-F238E27FC236}">
                <a16:creationId xmlns:a16="http://schemas.microsoft.com/office/drawing/2014/main" id="{5B7E7E17-C915-4A89-B1EF-51787D2AA1EC}"/>
              </a:ext>
            </a:extLst>
          </p:cNvPr>
          <p:cNvSpPr>
            <a:spLocks noGrp="1"/>
          </p:cNvSpPr>
          <p:nvPr>
            <p:ph type="sldNum" sz="quarter" idx="12"/>
          </p:nvPr>
        </p:nvSpPr>
        <p:spPr/>
        <p:txBody>
          <a:bodyPr/>
          <a:lstStyle/>
          <a:p>
            <a:fld id="{34B7E4EF-A1BD-40F4-AB7B-04F084DD991D}" type="slidenum">
              <a:rPr lang="en-US" smtClean="0"/>
              <a:t>6</a:t>
            </a:fld>
            <a:endParaRPr lang="en-US" dirty="0"/>
          </a:p>
        </p:txBody>
      </p:sp>
    </p:spTree>
    <p:custDataLst>
      <p:tags r:id="rId1"/>
    </p:custDataLst>
    <p:extLst>
      <p:ext uri="{BB962C8B-B14F-4D97-AF65-F5344CB8AC3E}">
        <p14:creationId xmlns:p14="http://schemas.microsoft.com/office/powerpoint/2010/main" val="219016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abric, rug&#10;&#10;Description automatically generated">
            <a:extLst>
              <a:ext uri="{FF2B5EF4-FFF2-40B4-BE49-F238E27FC236}">
                <a16:creationId xmlns:a16="http://schemas.microsoft.com/office/drawing/2014/main" id="{BD31A74C-E534-431C-B13F-043FEAC1B303}"/>
              </a:ext>
            </a:extLst>
          </p:cNvPr>
          <p:cNvPicPr>
            <a:picLocks noChangeAspect="1"/>
          </p:cNvPicPr>
          <p:nvPr/>
        </p:nvPicPr>
        <p:blipFill rotWithShape="1">
          <a:blip r:embed="rId3"/>
          <a:srcRect t="8343" b="7071"/>
          <a:stretch/>
        </p:blipFill>
        <p:spPr>
          <a:xfrm>
            <a:off x="20" y="-1"/>
            <a:ext cx="12191980" cy="6857999"/>
          </a:xfrm>
          <a:prstGeom prst="rect">
            <a:avLst/>
          </a:prstGeom>
        </p:spPr>
      </p:pic>
      <p:sp>
        <p:nvSpPr>
          <p:cNvPr id="12" name="Rectangle 11">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78BF0-9D8F-4B02-B045-AB46FFD1B91C}"/>
              </a:ext>
            </a:extLst>
          </p:cNvPr>
          <p:cNvSpPr>
            <a:spLocks noGrp="1"/>
          </p:cNvSpPr>
          <p:nvPr>
            <p:ph type="title"/>
          </p:nvPr>
        </p:nvSpPr>
        <p:spPr>
          <a:xfrm>
            <a:off x="415448" y="483739"/>
            <a:ext cx="5248751" cy="1446661"/>
          </a:xfrm>
        </p:spPr>
        <p:txBody>
          <a:bodyPr>
            <a:normAutofit/>
          </a:bodyPr>
          <a:lstStyle/>
          <a:p>
            <a:pPr algn="ctr"/>
            <a:r>
              <a:rPr lang="en-US" sz="3800" dirty="0"/>
              <a:t>Types of Summaries</a:t>
            </a:r>
          </a:p>
        </p:txBody>
      </p:sp>
      <p:sp>
        <p:nvSpPr>
          <p:cNvPr id="3" name="Content Placeholder 2">
            <a:extLst>
              <a:ext uri="{FF2B5EF4-FFF2-40B4-BE49-F238E27FC236}">
                <a16:creationId xmlns:a16="http://schemas.microsoft.com/office/drawing/2014/main" id="{D9A67BC6-27E9-4DA9-89AC-68BEA4BEDA71}"/>
              </a:ext>
            </a:extLst>
          </p:cNvPr>
          <p:cNvSpPr>
            <a:spLocks noGrp="1"/>
          </p:cNvSpPr>
          <p:nvPr>
            <p:ph idx="1"/>
          </p:nvPr>
        </p:nvSpPr>
        <p:spPr>
          <a:xfrm>
            <a:off x="675575" y="1930400"/>
            <a:ext cx="4728495" cy="4387850"/>
          </a:xfrm>
        </p:spPr>
        <p:txBody>
          <a:bodyPr>
            <a:normAutofit fontScale="92500"/>
          </a:bodyPr>
          <a:lstStyle/>
          <a:p>
            <a:pPr marL="0" indent="0">
              <a:lnSpc>
                <a:spcPct val="120000"/>
              </a:lnSpc>
              <a:spcAft>
                <a:spcPts val="600"/>
              </a:spcAft>
              <a:buNone/>
            </a:pPr>
            <a:r>
              <a:rPr lang="en-US" sz="2000" b="1" dirty="0"/>
              <a:t>Opening Summary </a:t>
            </a:r>
            <a:br>
              <a:rPr lang="en-US" sz="2000" b="1" dirty="0"/>
            </a:br>
            <a:r>
              <a:rPr lang="en-US" sz="2000" dirty="0"/>
              <a:t>Sets the agenda, letting the participant know what to expect</a:t>
            </a:r>
          </a:p>
          <a:p>
            <a:pPr marL="0" indent="0">
              <a:lnSpc>
                <a:spcPct val="120000"/>
              </a:lnSpc>
              <a:spcAft>
                <a:spcPts val="600"/>
              </a:spcAft>
              <a:buNone/>
            </a:pPr>
            <a:r>
              <a:rPr lang="en-US" sz="2000" b="1" dirty="0"/>
              <a:t>Transition Summary </a:t>
            </a:r>
            <a:br>
              <a:rPr lang="en-US" sz="2000" b="1" dirty="0"/>
            </a:br>
            <a:r>
              <a:rPr lang="en-US" sz="2000" dirty="0"/>
              <a:t>Gathers together key pieces of the conversation to help move from one activity to the next, checks for understanding</a:t>
            </a:r>
          </a:p>
          <a:p>
            <a:pPr marL="0" indent="0">
              <a:lnSpc>
                <a:spcPct val="120000"/>
              </a:lnSpc>
              <a:spcAft>
                <a:spcPts val="600"/>
              </a:spcAft>
              <a:buNone/>
            </a:pPr>
            <a:r>
              <a:rPr lang="en-US" sz="2000" b="1" dirty="0"/>
              <a:t>Closing Summary </a:t>
            </a:r>
            <a:br>
              <a:rPr lang="en-US" sz="2000" b="1" dirty="0"/>
            </a:br>
            <a:r>
              <a:rPr lang="en-US" sz="2000" dirty="0"/>
              <a:t>Wraps up the appointment and helps with developing an eligibility statement</a:t>
            </a:r>
          </a:p>
        </p:txBody>
      </p:sp>
      <p:sp>
        <p:nvSpPr>
          <p:cNvPr id="4" name="Slide Number Placeholder 3">
            <a:extLst>
              <a:ext uri="{FF2B5EF4-FFF2-40B4-BE49-F238E27FC236}">
                <a16:creationId xmlns:a16="http://schemas.microsoft.com/office/drawing/2014/main" id="{1DFE9D62-308C-45CD-8B50-820BA52D1825}"/>
              </a:ext>
            </a:extLst>
          </p:cNvPr>
          <p:cNvSpPr>
            <a:spLocks noGrp="1"/>
          </p:cNvSpPr>
          <p:nvPr>
            <p:ph type="sldNum" sz="quarter" idx="12"/>
          </p:nvPr>
        </p:nvSpPr>
        <p:spPr/>
        <p:txBody>
          <a:bodyPr/>
          <a:lstStyle/>
          <a:p>
            <a:fld id="{34B7E4EF-A1BD-40F4-AB7B-04F084DD991D}" type="slidenum">
              <a:rPr lang="en-US" smtClean="0"/>
              <a:t>7</a:t>
            </a:fld>
            <a:endParaRPr lang="en-US" dirty="0"/>
          </a:p>
        </p:txBody>
      </p:sp>
    </p:spTree>
    <p:custDataLst>
      <p:tags r:id="rId1"/>
    </p:custDataLst>
    <p:extLst>
      <p:ext uri="{BB962C8B-B14F-4D97-AF65-F5344CB8AC3E}">
        <p14:creationId xmlns:p14="http://schemas.microsoft.com/office/powerpoint/2010/main" val="423685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le of colorful yarn&#10;&#10;Description automatically generated">
            <a:extLst>
              <a:ext uri="{FF2B5EF4-FFF2-40B4-BE49-F238E27FC236}">
                <a16:creationId xmlns:a16="http://schemas.microsoft.com/office/drawing/2014/main" id="{53D6A2B6-C6F9-4495-AB9F-944F77D93F35}"/>
              </a:ext>
            </a:extLst>
          </p:cNvPr>
          <p:cNvPicPr>
            <a:picLocks noChangeAspect="1"/>
          </p:cNvPicPr>
          <p:nvPr/>
        </p:nvPicPr>
        <p:blipFill rotWithShape="1">
          <a:blip r:embed="rId3"/>
          <a:srcRect t="23027" b="34786"/>
          <a:stretch/>
        </p:blipFill>
        <p:spPr>
          <a:xfrm>
            <a:off x="20" y="-1"/>
            <a:ext cx="12191980" cy="6857999"/>
          </a:xfrm>
          <a:prstGeom prst="rect">
            <a:avLst/>
          </a:prstGeom>
        </p:spPr>
      </p:pic>
      <p:sp>
        <p:nvSpPr>
          <p:cNvPr id="12" name="Rectangle 11">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D92AF-DBD0-4393-A34E-9DC8C3693E42}"/>
              </a:ext>
            </a:extLst>
          </p:cNvPr>
          <p:cNvSpPr>
            <a:spLocks noGrp="1"/>
          </p:cNvSpPr>
          <p:nvPr>
            <p:ph type="title"/>
          </p:nvPr>
        </p:nvSpPr>
        <p:spPr>
          <a:xfrm>
            <a:off x="774042" y="727626"/>
            <a:ext cx="4941173" cy="1718225"/>
          </a:xfrm>
        </p:spPr>
        <p:txBody>
          <a:bodyPr>
            <a:normAutofit/>
          </a:bodyPr>
          <a:lstStyle/>
          <a:p>
            <a:r>
              <a:rPr lang="en-US" sz="3800" dirty="0"/>
              <a:t>Each type of Summary involves</a:t>
            </a:r>
          </a:p>
        </p:txBody>
      </p:sp>
      <p:sp>
        <p:nvSpPr>
          <p:cNvPr id="3" name="Content Placeholder 2">
            <a:extLst>
              <a:ext uri="{FF2B5EF4-FFF2-40B4-BE49-F238E27FC236}">
                <a16:creationId xmlns:a16="http://schemas.microsoft.com/office/drawing/2014/main" id="{4DADEC74-AAF5-48CD-945B-31FF411CA8D6}"/>
              </a:ext>
            </a:extLst>
          </p:cNvPr>
          <p:cNvSpPr>
            <a:spLocks noGrp="1"/>
          </p:cNvSpPr>
          <p:nvPr>
            <p:ph idx="1"/>
          </p:nvPr>
        </p:nvSpPr>
        <p:spPr>
          <a:xfrm>
            <a:off x="764256" y="2445850"/>
            <a:ext cx="4602152" cy="3684523"/>
          </a:xfrm>
        </p:spPr>
        <p:txBody>
          <a:bodyPr>
            <a:normAutofit/>
          </a:bodyPr>
          <a:lstStyle/>
          <a:p>
            <a:pPr marL="0" indent="0">
              <a:lnSpc>
                <a:spcPct val="120000"/>
              </a:lnSpc>
              <a:spcAft>
                <a:spcPts val="600"/>
              </a:spcAft>
              <a:buNone/>
            </a:pPr>
            <a:r>
              <a:rPr lang="en-US" sz="2000" b="1" dirty="0"/>
              <a:t>Content</a:t>
            </a:r>
            <a:r>
              <a:rPr lang="en-US" sz="2000" dirty="0"/>
              <a:t> – What to include?</a:t>
            </a:r>
          </a:p>
          <a:p>
            <a:pPr marL="0" indent="0">
              <a:lnSpc>
                <a:spcPct val="120000"/>
              </a:lnSpc>
              <a:spcAft>
                <a:spcPts val="600"/>
              </a:spcAft>
              <a:buNone/>
            </a:pPr>
            <a:r>
              <a:rPr lang="en-US" sz="2000" b="1" dirty="0"/>
              <a:t>Timing</a:t>
            </a:r>
            <a:r>
              <a:rPr lang="en-US" sz="2000" dirty="0"/>
              <a:t> –  When to offer? </a:t>
            </a:r>
          </a:p>
          <a:p>
            <a:pPr marL="0" indent="0">
              <a:lnSpc>
                <a:spcPct val="120000"/>
              </a:lnSpc>
              <a:spcAft>
                <a:spcPts val="600"/>
              </a:spcAft>
              <a:buNone/>
            </a:pPr>
            <a:r>
              <a:rPr lang="en-US" sz="2000" b="1" dirty="0"/>
              <a:t>Reason for use</a:t>
            </a:r>
            <a:r>
              <a:rPr lang="en-US" sz="2000" dirty="0"/>
              <a:t> – How would a summary help?</a:t>
            </a:r>
          </a:p>
          <a:p>
            <a:pPr marL="0" indent="0">
              <a:lnSpc>
                <a:spcPct val="120000"/>
              </a:lnSpc>
              <a:spcBef>
                <a:spcPts val="1800"/>
              </a:spcBef>
              <a:spcAft>
                <a:spcPts val="600"/>
              </a:spcAft>
              <a:buNone/>
            </a:pPr>
            <a:r>
              <a:rPr lang="en-US" sz="2000" dirty="0"/>
              <a:t>Let’s explore how certifiers can determine answers to these questions for each type of summary</a:t>
            </a:r>
          </a:p>
        </p:txBody>
      </p:sp>
      <p:sp>
        <p:nvSpPr>
          <p:cNvPr id="4" name="Slide Number Placeholder 3">
            <a:extLst>
              <a:ext uri="{FF2B5EF4-FFF2-40B4-BE49-F238E27FC236}">
                <a16:creationId xmlns:a16="http://schemas.microsoft.com/office/drawing/2014/main" id="{CA5DF1F3-B9FB-4EE9-AE35-E18BEB917813}"/>
              </a:ext>
            </a:extLst>
          </p:cNvPr>
          <p:cNvSpPr>
            <a:spLocks noGrp="1"/>
          </p:cNvSpPr>
          <p:nvPr>
            <p:ph type="sldNum" sz="quarter" idx="12"/>
          </p:nvPr>
        </p:nvSpPr>
        <p:spPr/>
        <p:txBody>
          <a:bodyPr/>
          <a:lstStyle/>
          <a:p>
            <a:fld id="{34B7E4EF-A1BD-40F4-AB7B-04F084DD991D}" type="slidenum">
              <a:rPr lang="en-US" smtClean="0"/>
              <a:t>8</a:t>
            </a:fld>
            <a:endParaRPr lang="en-US" dirty="0"/>
          </a:p>
        </p:txBody>
      </p:sp>
    </p:spTree>
    <p:custDataLst>
      <p:tags r:id="rId1"/>
    </p:custDataLst>
    <p:extLst>
      <p:ext uri="{BB962C8B-B14F-4D97-AF65-F5344CB8AC3E}">
        <p14:creationId xmlns:p14="http://schemas.microsoft.com/office/powerpoint/2010/main" val="3458343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1837-FDC6-4D7A-9793-DA442F24E474}"/>
              </a:ext>
            </a:extLst>
          </p:cNvPr>
          <p:cNvSpPr>
            <a:spLocks noGrp="1"/>
          </p:cNvSpPr>
          <p:nvPr>
            <p:ph type="title"/>
          </p:nvPr>
        </p:nvSpPr>
        <p:spPr/>
        <p:txBody>
          <a:bodyPr>
            <a:normAutofit/>
          </a:bodyPr>
          <a:lstStyle/>
          <a:p>
            <a:pPr>
              <a:lnSpc>
                <a:spcPct val="130000"/>
              </a:lnSpc>
            </a:pPr>
            <a:r>
              <a:rPr lang="en-US" cap="none" dirty="0"/>
              <a:t>Opening  Summaries</a:t>
            </a:r>
          </a:p>
        </p:txBody>
      </p:sp>
      <p:sp>
        <p:nvSpPr>
          <p:cNvPr id="4" name="Slide Number Placeholder 3">
            <a:extLst>
              <a:ext uri="{FF2B5EF4-FFF2-40B4-BE49-F238E27FC236}">
                <a16:creationId xmlns:a16="http://schemas.microsoft.com/office/drawing/2014/main" id="{A038FCCA-EA31-4536-8B7E-85FAFF5E1EEE}"/>
              </a:ext>
            </a:extLst>
          </p:cNvPr>
          <p:cNvSpPr>
            <a:spLocks noGrp="1"/>
          </p:cNvSpPr>
          <p:nvPr>
            <p:ph type="sldNum" sz="quarter" idx="12"/>
          </p:nvPr>
        </p:nvSpPr>
        <p:spPr/>
        <p:txBody>
          <a:bodyPr/>
          <a:lstStyle/>
          <a:p>
            <a:fld id="{34B7E4EF-A1BD-40F4-AB7B-04F084DD991D}" type="slidenum">
              <a:rPr lang="en-US" smtClean="0"/>
              <a:t>9</a:t>
            </a:fld>
            <a:endParaRPr lang="en-US" dirty="0"/>
          </a:p>
        </p:txBody>
      </p:sp>
    </p:spTree>
    <p:custDataLst>
      <p:tags r:id="rId1"/>
    </p:custDataLst>
    <p:extLst>
      <p:ext uri="{BB962C8B-B14F-4D97-AF65-F5344CB8AC3E}">
        <p14:creationId xmlns:p14="http://schemas.microsoft.com/office/powerpoint/2010/main" val="609302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IASubtopic xmlns="59da1016-2a1b-4f8a-9768-d7a4932f6f16" xsi:nil="true"/>
    <Meta_x0020_Description xmlns="f144fd3f-61b7-45a4-a8a5-a00a4ffd3675" xsi:nil="true"/>
    <URL xmlns="http://schemas.microsoft.com/sharepoint/v3">
      <Url>https://www-auth.oregon.gov/oha/PH/HEALTHYPEOPLEFAMILIES/WIC/Documents/training/summaries-in-svc.pptx</Url>
      <Description>https://www-auth.oregon.gov/oha/PH/HEALTHYPEOPLEFAMILIES/WIC/Documents/training/summaries-in-svc.pptx</Description>
    </URL>
    <Meta_x0020_Keywords xmlns="f144fd3f-61b7-45a4-a8a5-a00a4ffd3675"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2.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 ds:uri="59da1016-2a1b-4f8a-9768-d7a4932f6f16"/>
    <ds:schemaRef ds:uri="f144fd3f-61b7-45a4-a8a5-a00a4ffd3675"/>
    <ds:schemaRef ds:uri="http://schemas.microsoft.com/sharepoint/v3"/>
    <ds:schemaRef ds:uri="e6e8db04-53e0-47d7-bd96-70fb2a57fde9"/>
    <ds:schemaRef ds:uri="6486b52e-4bc1-4f27-a5d2-51c385101c9c"/>
  </ds:schemaRefs>
</ds:datastoreItem>
</file>

<file path=customXml/itemProps3.xml><?xml version="1.0" encoding="utf-8"?>
<ds:datastoreItem xmlns:ds="http://schemas.openxmlformats.org/officeDocument/2006/customXml" ds:itemID="{123B0F87-1F81-498A-A8D5-F11003294F30}"/>
</file>

<file path=docProps/app.xml><?xml version="1.0" encoding="utf-8"?>
<Properties xmlns="http://schemas.openxmlformats.org/officeDocument/2006/extended-properties" xmlns:vt="http://schemas.openxmlformats.org/officeDocument/2006/docPropsVTypes">
  <TotalTime>0</TotalTime>
  <Words>2841</Words>
  <Application>Microsoft Office PowerPoint</Application>
  <PresentationFormat>Widescreen</PresentationFormat>
  <Paragraphs>267</Paragraphs>
  <Slides>49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Avenir Next LT Pro</vt:lpstr>
      <vt:lpstr>Avenir Next LT Pro Light</vt:lpstr>
      <vt:lpstr>Calibri</vt:lpstr>
      <vt:lpstr>Courier New</vt:lpstr>
      <vt:lpstr>Garamond</vt:lpstr>
      <vt:lpstr>SavonVTI</vt:lpstr>
      <vt:lpstr>  Summaries</vt:lpstr>
      <vt:lpstr>In-service Goal</vt:lpstr>
      <vt:lpstr>Objectives</vt:lpstr>
      <vt:lpstr>Why focus on summaries? </vt:lpstr>
      <vt:lpstr>Summaries are an OARS skill… an essential part of participant centered counseling:   </vt:lpstr>
      <vt:lpstr>Summaries are…</vt:lpstr>
      <vt:lpstr>Types of Summaries</vt:lpstr>
      <vt:lpstr>Each type of Summary involves</vt:lpstr>
      <vt:lpstr>Opening  Summaries</vt:lpstr>
      <vt:lpstr>Using an Opening Summary to set the agenda</vt:lpstr>
      <vt:lpstr>Opening Summary</vt:lpstr>
      <vt:lpstr>In-person example     </vt:lpstr>
      <vt:lpstr>   Remote example         </vt:lpstr>
      <vt:lpstr>Consider</vt:lpstr>
      <vt:lpstr>Activity</vt:lpstr>
      <vt:lpstr>Transition  Summaries</vt:lpstr>
      <vt:lpstr>Using Summaries  during transitions</vt:lpstr>
      <vt:lpstr>Transition Summaries strengthen nutrition focused counseling</vt:lpstr>
      <vt:lpstr>Transition Summaries strengthen nutrition-focused counseling</vt:lpstr>
      <vt:lpstr>Transition Summaries strengthen nutrition-focused counseling</vt:lpstr>
      <vt:lpstr>Transition Summaries strengthen nutrition-focused counseling </vt:lpstr>
      <vt:lpstr>Transition Summaries are used to move from assessment to nutrition focused counseling</vt:lpstr>
      <vt:lpstr>Pin-pointing topics to include  in a transition summary</vt:lpstr>
      <vt:lpstr>Prioritizing topics</vt:lpstr>
      <vt:lpstr>Considerations to help certifiers develop  Transition Summaries</vt:lpstr>
      <vt:lpstr>Considerations to help certifiers develop  Transition Summaries (continued)</vt:lpstr>
      <vt:lpstr>Four steps for developing a Transition Summary  for moving from assessment to education</vt:lpstr>
      <vt:lpstr>Four steps for developing a Transition Summary  for moving from assessment to education (continued)</vt:lpstr>
      <vt:lpstr>Examples of Transition Summaries  for moving from assessment to education</vt:lpstr>
      <vt:lpstr>Examples of Transition Summaries  for moving from assessment to education (continued)</vt:lpstr>
      <vt:lpstr>Transition Summaries also support moving from education to next steps</vt:lpstr>
      <vt:lpstr>Four steps to develop a Transition Summary  for moving from education to next steps</vt:lpstr>
      <vt:lpstr>Four steps to develop a Transition Summary  for moving from education to next steps</vt:lpstr>
      <vt:lpstr>Questions to help transition to next steps</vt:lpstr>
      <vt:lpstr>Examples of Transition Summaries moving from education to next steps</vt:lpstr>
      <vt:lpstr>Examples of Transition Summaries moving from education to next steps (continued)</vt:lpstr>
      <vt:lpstr>Activity</vt:lpstr>
      <vt:lpstr>Scenario</vt:lpstr>
      <vt:lpstr>Scenario continued…</vt:lpstr>
      <vt:lpstr>Consider</vt:lpstr>
      <vt:lpstr>Closing Summaries</vt:lpstr>
      <vt:lpstr>Closing Summaries </vt:lpstr>
      <vt:lpstr>The WIC Eligibility Statement includes:</vt:lpstr>
      <vt:lpstr>Closing Summary examples</vt:lpstr>
      <vt:lpstr>Activity</vt:lpstr>
      <vt:lpstr>Activity</vt:lpstr>
      <vt:lpstr>In summary</vt:lpstr>
      <vt:lpstr>WIC staff are beautiful threads woven into the tapestry of many lives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Summaries - Strengthening the Craft of Nutrition-Focused Counseling </dc:title>
  <dc:creator/>
  <cp:lastModifiedBy/>
  <cp:revision>1</cp:revision>
  <dcterms:created xsi:type="dcterms:W3CDTF">2020-11-30T21:46:35Z</dcterms:created>
  <dcterms:modified xsi:type="dcterms:W3CDTF">2024-03-04T19:58:19Z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ArticulateGUID">
    <vt:lpwstr>2540C2B9-3595-4721-8054-25C6D376E82A</vt:lpwstr>
  </property>
  <property fmtid="{D5CDD505-2E9C-101B-9397-08002B2CF9AE}" pid="4" name="ArticulatePath">
    <vt:lpwstr>https://www.oregon.gov/oha/PH/HEALTHYPEOPLEFAMILIES/WIC/Documents/training/summaries-in-svc</vt:lpwstr>
  </property>
  <property fmtid="{D5CDD505-2E9C-101B-9397-08002B2CF9AE}" pid="5" name="MSIP_Label_ebdd6eeb-0dd0-4927-947e-a759f08fcf55_Enabled">
    <vt:lpwstr>true</vt:lpwstr>
  </property>
  <property fmtid="{D5CDD505-2E9C-101B-9397-08002B2CF9AE}" pid="6" name="MSIP_Label_ebdd6eeb-0dd0-4927-947e-a759f08fcf55_SetDate">
    <vt:lpwstr>2024-03-01T23:38:13Z</vt:lpwstr>
  </property>
  <property fmtid="{D5CDD505-2E9C-101B-9397-08002B2CF9AE}" pid="7" name="MSIP_Label_ebdd6eeb-0dd0-4927-947e-a759f08fcf55_Method">
    <vt:lpwstr>Privileged</vt:lpwstr>
  </property>
  <property fmtid="{D5CDD505-2E9C-101B-9397-08002B2CF9AE}" pid="8" name="MSIP_Label_ebdd6eeb-0dd0-4927-947e-a759f08fcf55_Name">
    <vt:lpwstr>Level 1 - Published (Items)</vt:lpwstr>
  </property>
  <property fmtid="{D5CDD505-2E9C-101B-9397-08002B2CF9AE}" pid="9" name="MSIP_Label_ebdd6eeb-0dd0-4927-947e-a759f08fcf55_SiteId">
    <vt:lpwstr>658e63e8-8d39-499c-8f48-13adc9452f4c</vt:lpwstr>
  </property>
  <property fmtid="{D5CDD505-2E9C-101B-9397-08002B2CF9AE}" pid="10" name="MSIP_Label_ebdd6eeb-0dd0-4927-947e-a759f08fcf55_ActionId">
    <vt:lpwstr>6e8ab28b-567d-46b9-a1ee-174d028cb2a3</vt:lpwstr>
  </property>
  <property fmtid="{D5CDD505-2E9C-101B-9397-08002B2CF9AE}" pid="11" name="MSIP_Label_ebdd6eeb-0dd0-4927-947e-a759f08fcf55_ContentBits">
    <vt:lpwstr>0</vt:lpwstr>
  </property>
  <property fmtid="{D5CDD505-2E9C-101B-9397-08002B2CF9AE}" pid="12" name="MediaServiceImageTags">
    <vt:lpwstr/>
  </property>
</Properties>
</file>