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1.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2.xml" ContentType="application/vnd.openxmlformats-officedocument.drawingml.diagramData+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6.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9.xml" ContentType="application/vnd.openxmlformats-officedocument.presentationml.notesSlide+xml"/>
  <Override PartName="/ppt/notesSlides/notesSlide14.xml" ContentType="application/vnd.openxmlformats-officedocument.presentationml.notesSlide+xml"/>
  <Override PartName="/ppt/notesSlides/notesSlide17.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21.xml" ContentType="application/vnd.openxmlformats-officedocument.presentationml.notesSlide+xml"/>
  <Override PartName="/ppt/notesSlides/notesSlide25.xml" ContentType="application/vnd.openxmlformats-officedocument.presentationml.notesSlide+xml"/>
  <Override PartName="/ppt/notesSlides/notesSlide1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5.xml" ContentType="application/vnd.openxmlformats-officedocument.presentationml.notesSlide+xml"/>
  <Override PartName="/ppt/notesSlides/notesSlide8.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13.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22.xml" ContentType="application/vnd.openxmlformats-officedocument.presentationml.notesSlide+xml"/>
  <Override PartName="/ppt/notesSlides/notesSlide18.xml" ContentType="application/vnd.openxmlformats-officedocument.presentationml.notesSlide+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layout8.xml" ContentType="application/vnd.openxmlformats-officedocument.drawingml.diagramLayout+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42.xml" ContentType="application/vnd.openxmlformats-officedocument.presentationml.tags+xml"/>
  <Override PartName="/ppt/tags/tag36.xml" ContentType="application/vnd.openxmlformats-officedocument.presentationml.tags+xml"/>
  <Override PartName="/ppt/tags/tag17.xml" ContentType="application/vnd.openxmlformats-officedocument.presentationml.tags+xml"/>
  <Override PartName="/ppt/tags/tag43.xml" ContentType="application/vnd.openxmlformats-officedocument.presentationml.tags+xml"/>
  <Override PartName="/ppt/tags/tag32.xml" ContentType="application/vnd.openxmlformats-officedocument.presentationml.tags+xml"/>
  <Override PartName="/ppt/tags/tag31.xml" ContentType="application/vnd.openxmlformats-officedocument.presentationml.tags+xml"/>
  <Override PartName="/ppt/tags/tag16.xml" ContentType="application/vnd.openxmlformats-officedocument.presentationml.tags+xml"/>
  <Override PartName="/ppt/tags/tag48.xml" ContentType="application/vnd.openxmlformats-officedocument.presentationml.tags+xml"/>
  <Override PartName="/ppt/tags/tag54.xml" ContentType="application/vnd.openxmlformats-officedocument.presentationml.tags+xml"/>
  <Override PartName="/ppt/tags/tag49.xml" ContentType="application/vnd.openxmlformats-officedocument.presentationml.tags+xml"/>
  <Override PartName="/ppt/tags/tag55.xml" ContentType="application/vnd.openxmlformats-officedocument.presentationml.tags+xml"/>
  <Override PartName="/ppt/tags/tag22.xml" ContentType="application/vnd.openxmlformats-officedocument.presentationml.tags+xml"/>
  <Override PartName="/ppt/tags/tag27.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56.xml" ContentType="application/vnd.openxmlformats-officedocument.presentationml.tags+xml"/>
  <Override PartName="/ppt/tags/tag29.xml" ContentType="application/vnd.openxmlformats-officedocument.presentationml.tags+xml"/>
  <Override PartName="/ppt/tags/tag2.xml" ContentType="application/vnd.openxmlformats-officedocument.presentationml.tags+xml"/>
  <Override PartName="/ppt/tags/tag47.xml" ContentType="application/vnd.openxmlformats-officedocument.presentationml.tags+xml"/>
  <Override PartName="/ppt/tags/tag57.xml" ContentType="application/vnd.openxmlformats-officedocument.presentationml.tags+xml"/>
  <Override PartName="/ppt/tags/tag3.xml" ContentType="application/vnd.openxmlformats-officedocument.presentationml.tags+xml"/>
  <Override PartName="/ppt/tags/tag1.xml" ContentType="application/vnd.openxmlformats-officedocument.presentationml.tags+xml"/>
  <Override PartName="/ppt/tags/tag50.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21.xml" ContentType="application/vnd.openxmlformats-officedocument.presentationml.tags+xml"/>
  <Override PartName="/ppt/tags/tag26.xml" ContentType="application/vnd.openxmlformats-officedocument.presentationml.tags+xml"/>
  <Override PartName="/ppt/tags/tag37.xml" ContentType="application/vnd.openxmlformats-officedocument.presentationml.tags+xml"/>
  <Override PartName="/ppt/tags/tag28.xml" ContentType="application/vnd.openxmlformats-officedocument.presentationml.tags+xml"/>
  <Override PartName="/ppt/tags/tag44.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tags/tag25.xml" ContentType="application/vnd.openxmlformats-officedocument.presentationml.tags+xml"/>
  <Override PartName="/ppt/tags/tag41.xml" ContentType="application/vnd.openxmlformats-officedocument.presentationml.tags+xml"/>
  <Override PartName="/ppt/tags/tag45.xml" ContentType="application/vnd.openxmlformats-officedocument.presentationml.tags+xml"/>
  <Override PartName="/ppt/tags/tag5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24.xml" ContentType="application/vnd.openxmlformats-officedocument.presentationml.tags+xml"/>
  <Override PartName="/ppt/tags/tag20.xml" ContentType="application/vnd.openxmlformats-officedocument.presentationml.tags+xml"/>
  <Override PartName="/ppt/tags/tag19.xml" ContentType="application/vnd.openxmlformats-officedocument.presentationml.tags+xml"/>
  <Override PartName="/ppt/tags/tag30.xml" ContentType="application/vnd.openxmlformats-officedocument.presentationml.tags+xml"/>
  <Override PartName="/ppt/tags/tag33.xml" ContentType="application/vnd.openxmlformats-officedocument.presentationml.tags+xml"/>
  <Override PartName="/ppt/tags/tag53.xml" ContentType="application/vnd.openxmlformats-officedocument.presentationml.tags+xml"/>
  <Override PartName="/ppt/tags/tag34.xml" ContentType="application/vnd.openxmlformats-officedocument.presentationml.tags+xml"/>
  <Override PartName="/ppt/tags/tag18.xml" ContentType="application/vnd.openxmlformats-officedocument.presentationml.tags+xml"/>
  <Override PartName="/ppt/tags/tag23.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2"/>
  </p:notesMasterIdLst>
  <p:sldIdLst>
    <p:sldId id="256" r:id="rId2"/>
    <p:sldId id="258" r:id="rId3"/>
    <p:sldId id="262" r:id="rId4"/>
    <p:sldId id="308" r:id="rId5"/>
    <p:sldId id="260" r:id="rId6"/>
    <p:sldId id="312" r:id="rId7"/>
    <p:sldId id="314" r:id="rId8"/>
    <p:sldId id="290" r:id="rId9"/>
    <p:sldId id="510" r:id="rId10"/>
    <p:sldId id="353" r:id="rId11"/>
    <p:sldId id="319" r:id="rId12"/>
    <p:sldId id="502" r:id="rId13"/>
    <p:sldId id="369" r:id="rId14"/>
    <p:sldId id="271" r:id="rId15"/>
    <p:sldId id="511" r:id="rId16"/>
    <p:sldId id="341" r:id="rId17"/>
    <p:sldId id="342" r:id="rId18"/>
    <p:sldId id="343" r:id="rId19"/>
    <p:sldId id="344" r:id="rId20"/>
    <p:sldId id="345" r:id="rId21"/>
    <p:sldId id="367" r:id="rId22"/>
    <p:sldId id="351" r:id="rId23"/>
    <p:sldId id="293" r:id="rId24"/>
    <p:sldId id="304" r:id="rId25"/>
    <p:sldId id="368" r:id="rId26"/>
    <p:sldId id="338" r:id="rId27"/>
    <p:sldId id="504" r:id="rId28"/>
    <p:sldId id="346" r:id="rId29"/>
    <p:sldId id="340" r:id="rId30"/>
    <p:sldId id="296" r:id="rId31"/>
    <p:sldId id="347" r:id="rId32"/>
    <p:sldId id="505" r:id="rId33"/>
    <p:sldId id="322" r:id="rId34"/>
    <p:sldId id="370" r:id="rId35"/>
    <p:sldId id="266" r:id="rId36"/>
    <p:sldId id="377" r:id="rId37"/>
    <p:sldId id="294" r:id="rId38"/>
    <p:sldId id="513" r:id="rId39"/>
    <p:sldId id="517" r:id="rId40"/>
    <p:sldId id="518" r:id="rId41"/>
    <p:sldId id="519" r:id="rId42"/>
    <p:sldId id="520" r:id="rId43"/>
    <p:sldId id="515" r:id="rId44"/>
    <p:sldId id="292" r:id="rId45"/>
    <p:sldId id="521" r:id="rId46"/>
    <p:sldId id="299" r:id="rId47"/>
    <p:sldId id="376" r:id="rId48"/>
    <p:sldId id="328" r:id="rId49"/>
    <p:sldId id="352" r:id="rId50"/>
    <p:sldId id="501" r:id="rId51"/>
    <p:sldId id="507" r:id="rId52"/>
    <p:sldId id="300" r:id="rId53"/>
    <p:sldId id="522" r:id="rId54"/>
    <p:sldId id="284" r:id="rId55"/>
    <p:sldId id="339" r:id="rId56"/>
    <p:sldId id="315" r:id="rId57"/>
    <p:sldId id="356" r:id="rId58"/>
    <p:sldId id="509" r:id="rId59"/>
    <p:sldId id="357" r:id="rId60"/>
    <p:sldId id="366" r:id="rId61"/>
  </p:sldIdLst>
  <p:sldSz cx="12192000" cy="6858000"/>
  <p:notesSz cx="7010400" cy="9296400"/>
  <p:custDataLst>
    <p:tags r:id="rId6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to Cheryl L" initials="ACL" lastIdx="5" clrIdx="0">
    <p:extLst>
      <p:ext uri="{19B8F6BF-5375-455C-9EA6-DF929625EA0E}">
        <p15:presenceInfo xmlns:p15="http://schemas.microsoft.com/office/powerpoint/2012/main" userId="S::CHERYL.L.ALTO@dhsoha.state.or.us::af7c7e55-8644-4958-931c-c55cfc1890ff" providerId="AD"/>
      </p:ext>
    </p:extLst>
  </p:cmAuthor>
  <p:cmAuthor id="2" name="Barr Debi V" initials="DB" lastIdx="14" clrIdx="1">
    <p:extLst>
      <p:ext uri="{19B8F6BF-5375-455C-9EA6-DF929625EA0E}">
        <p15:presenceInfo xmlns:p15="http://schemas.microsoft.com/office/powerpoint/2012/main" userId="Barr Debi V" providerId="None"/>
      </p:ext>
    </p:extLst>
  </p:cmAuthor>
  <p:cmAuthor id="3" name="Norton Jameela" initials="NJ" lastIdx="5" clrIdx="2">
    <p:extLst>
      <p:ext uri="{19B8F6BF-5375-455C-9EA6-DF929625EA0E}">
        <p15:presenceInfo xmlns:p15="http://schemas.microsoft.com/office/powerpoint/2012/main" userId="S::JAMEELA.NORTON@dhsoha.state.or.us::9d172c51-c22c-4498-b608-2bb79826f6d5" providerId="AD"/>
      </p:ext>
    </p:extLst>
  </p:cmAuthor>
  <p:cmAuthor id="4" name="Reyna Vernita D" initials="RVD" lastIdx="11" clrIdx="3">
    <p:extLst>
      <p:ext uri="{19B8F6BF-5375-455C-9EA6-DF929625EA0E}">
        <p15:presenceInfo xmlns:p15="http://schemas.microsoft.com/office/powerpoint/2012/main" userId="S::VERNITA.D.REYNA@dhsoha.state.or.us::081ad5d3-7cc5-4130-8c74-b093c7145107" providerId="AD"/>
      </p:ext>
    </p:extLst>
  </p:cmAuthor>
  <p:cmAuthor id="5" name="Mcgee Kimberly O" initials="MKO" lastIdx="8" clrIdx="4">
    <p:extLst>
      <p:ext uri="{19B8F6BF-5375-455C-9EA6-DF929625EA0E}">
        <p15:presenceInfo xmlns:p15="http://schemas.microsoft.com/office/powerpoint/2012/main" userId="S::KIMBERLY.O.MCGEE@dhsoha.state.or.us::e3a0faa6-ea43-4d46-ad1f-b7d1654d8d9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82930" autoAdjust="0"/>
  </p:normalViewPr>
  <p:slideViewPr>
    <p:cSldViewPr snapToGrid="0">
      <p:cViewPr varScale="1">
        <p:scale>
          <a:sx n="57" d="100"/>
          <a:sy n="57" d="100"/>
        </p:scale>
        <p:origin x="84" y="1026"/>
      </p:cViewPr>
      <p:guideLst/>
    </p:cSldViewPr>
  </p:slideViewPr>
  <p:notesTextViewPr>
    <p:cViewPr>
      <p:scale>
        <a:sx n="1" d="1"/>
        <a:sy n="1" d="1"/>
      </p:scale>
      <p:origin x="0" y="0"/>
    </p:cViewPr>
  </p:notesTextViewPr>
  <p:sorterViewPr>
    <p:cViewPr varScale="1">
      <p:scale>
        <a:sx n="1" d="1"/>
        <a:sy n="1" d="1"/>
      </p:scale>
      <p:origin x="0" y="-15292"/>
    </p:cViewPr>
  </p:sorterViewPr>
  <p:notesViewPr>
    <p:cSldViewPr snapToGrid="0">
      <p:cViewPr varScale="1">
        <p:scale>
          <a:sx n="50" d="100"/>
          <a:sy n="50" d="100"/>
        </p:scale>
        <p:origin x="2684" y="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69"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ata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_rels/data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2.svg"/><Relationship Id="rId1" Type="http://schemas.openxmlformats.org/officeDocument/2006/relationships/image" Target="../media/image51.png"/><Relationship Id="rId4" Type="http://schemas.openxmlformats.org/officeDocument/2006/relationships/image" Target="../media/image35.svg"/></Relationships>
</file>

<file path=ppt/diagrams/_rels/data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ata5.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ata6.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diagrams/_rels/data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svg"/><Relationship Id="rId1" Type="http://schemas.openxmlformats.org/officeDocument/2006/relationships/image" Target="../media/image99.png"/><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svg"/></Relationships>
</file>

<file path=ppt/diagrams/_rels/data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1.svg"/><Relationship Id="rId1" Type="http://schemas.openxmlformats.org/officeDocument/2006/relationships/image" Target="../media/image110.png"/><Relationship Id="rId6" Type="http://schemas.openxmlformats.org/officeDocument/2006/relationships/image" Target="../media/image113.svg"/><Relationship Id="rId5" Type="http://schemas.openxmlformats.org/officeDocument/2006/relationships/image" Target="../media/image112.png"/><Relationship Id="rId4" Type="http://schemas.openxmlformats.org/officeDocument/2006/relationships/image" Target="../media/image3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17.png"/><Relationship Id="rId6" Type="http://schemas.openxmlformats.org/officeDocument/2006/relationships/image" Target="../media/image10.svg"/><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21.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33.svg"/><Relationship Id="rId1" Type="http://schemas.openxmlformats.org/officeDocument/2006/relationships/image" Target="../media/image42.png"/><Relationship Id="rId6" Type="http://schemas.openxmlformats.org/officeDocument/2006/relationships/image" Target="../media/image37.svg"/><Relationship Id="rId5" Type="http://schemas.openxmlformats.org/officeDocument/2006/relationships/image" Target="../media/image44.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2.svg"/><Relationship Id="rId1" Type="http://schemas.openxmlformats.org/officeDocument/2006/relationships/image" Target="../media/image53.png"/><Relationship Id="rId4" Type="http://schemas.openxmlformats.org/officeDocument/2006/relationships/image" Target="../media/image3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64.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rawing5.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image" Target="../media/image66.svg"/><Relationship Id="rId1" Type="http://schemas.openxmlformats.org/officeDocument/2006/relationships/image" Target="../media/image73.png"/><Relationship Id="rId6" Type="http://schemas.openxmlformats.org/officeDocument/2006/relationships/image" Target="../media/image70.svg"/><Relationship Id="rId5" Type="http://schemas.openxmlformats.org/officeDocument/2006/relationships/image" Target="../media/image75.png"/><Relationship Id="rId4" Type="http://schemas.openxmlformats.org/officeDocument/2006/relationships/image" Target="../media/image68.svg"/></Relationships>
</file>

<file path=ppt/diagrams/_rels/drawing6.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93.png"/><Relationship Id="rId7" Type="http://schemas.openxmlformats.org/officeDocument/2006/relationships/image" Target="../media/image95.png"/><Relationship Id="rId2" Type="http://schemas.openxmlformats.org/officeDocument/2006/relationships/image" Target="../media/image85.svg"/><Relationship Id="rId1" Type="http://schemas.openxmlformats.org/officeDocument/2006/relationships/image" Target="../media/image92.png"/><Relationship Id="rId6" Type="http://schemas.openxmlformats.org/officeDocument/2006/relationships/image" Target="../media/image89.svg"/><Relationship Id="rId5" Type="http://schemas.openxmlformats.org/officeDocument/2006/relationships/image" Target="../media/image94.png"/><Relationship Id="rId4" Type="http://schemas.openxmlformats.org/officeDocument/2006/relationships/image" Target="../media/image87.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0.svg"/><Relationship Id="rId1" Type="http://schemas.openxmlformats.org/officeDocument/2006/relationships/image" Target="../media/image105.png"/><Relationship Id="rId6" Type="http://schemas.openxmlformats.org/officeDocument/2006/relationships/image" Target="../media/image104.svg"/><Relationship Id="rId5" Type="http://schemas.openxmlformats.org/officeDocument/2006/relationships/image" Target="../media/image107.png"/><Relationship Id="rId4" Type="http://schemas.openxmlformats.org/officeDocument/2006/relationships/image" Target="../media/image102.svg"/></Relationships>
</file>

<file path=ppt/diagrams/_rels/drawing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1.svg"/><Relationship Id="rId1" Type="http://schemas.openxmlformats.org/officeDocument/2006/relationships/image" Target="../media/image114.png"/><Relationship Id="rId6" Type="http://schemas.openxmlformats.org/officeDocument/2006/relationships/image" Target="../media/image113.svg"/><Relationship Id="rId5" Type="http://schemas.openxmlformats.org/officeDocument/2006/relationships/image" Target="../media/image115.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5C7451-009A-4C13-B092-A53FB2704ADA}" type="doc">
      <dgm:prSet loTypeId="urn:microsoft.com/office/officeart/2018/2/layout/IconVerticalSolidList" loCatId="icon" qsTypeId="urn:microsoft.com/office/officeart/2005/8/quickstyle/simple1" qsCatId="simple" csTypeId="urn:microsoft.com/office/officeart/2018/5/colors/Iconchunking_neutralbg_accent6_2" csCatId="accent6" phldr="1"/>
      <dgm:spPr/>
      <dgm:t>
        <a:bodyPr/>
        <a:lstStyle/>
        <a:p>
          <a:endParaRPr lang="en-US"/>
        </a:p>
      </dgm:t>
    </dgm:pt>
    <dgm:pt modelId="{5C8FE8B2-D565-4FD5-9365-8511959F9033}">
      <dgm:prSet custT="1"/>
      <dgm:spPr/>
      <dgm:t>
        <a:bodyPr/>
        <a:lstStyle/>
        <a:p>
          <a:pPr>
            <a:lnSpc>
              <a:spcPct val="100000"/>
            </a:lnSpc>
          </a:pPr>
          <a:r>
            <a:rPr lang="en-US" sz="3200" dirty="0"/>
            <a:t>Child Nutrition Module </a:t>
          </a:r>
        </a:p>
      </dgm:t>
    </dgm:pt>
    <dgm:pt modelId="{ABC88230-1DE0-4CAB-829F-BAD3430DE8DF}" type="parTrans" cxnId="{7B108B9D-28D0-4812-ACA3-45B938C59951}">
      <dgm:prSet/>
      <dgm:spPr/>
      <dgm:t>
        <a:bodyPr/>
        <a:lstStyle/>
        <a:p>
          <a:endParaRPr lang="en-US" sz="3200"/>
        </a:p>
      </dgm:t>
    </dgm:pt>
    <dgm:pt modelId="{9AC10EC9-74A1-4D11-B53D-B8A3363F419D}" type="sibTrans" cxnId="{7B108B9D-28D0-4812-ACA3-45B938C59951}">
      <dgm:prSet/>
      <dgm:spPr/>
      <dgm:t>
        <a:bodyPr/>
        <a:lstStyle/>
        <a:p>
          <a:pPr>
            <a:lnSpc>
              <a:spcPct val="100000"/>
            </a:lnSpc>
          </a:pPr>
          <a:endParaRPr lang="en-US" sz="3200"/>
        </a:p>
      </dgm:t>
    </dgm:pt>
    <dgm:pt modelId="{1AEA49C9-A949-4FF6-A128-F66827B849C5}">
      <dgm:prSet custT="1"/>
      <dgm:spPr/>
      <dgm:t>
        <a:bodyPr/>
        <a:lstStyle/>
        <a:p>
          <a:pPr>
            <a:lnSpc>
              <a:spcPct val="100000"/>
            </a:lnSpc>
          </a:pPr>
          <a:r>
            <a:rPr lang="en-US" sz="3200" dirty="0"/>
            <a:t>Basic Nutrition Part 2 </a:t>
          </a:r>
        </a:p>
      </dgm:t>
    </dgm:pt>
    <dgm:pt modelId="{DDA2DE63-4896-4C96-A38B-281CA36B2622}" type="parTrans" cxnId="{84EFFE23-78A6-499B-85D5-8BA6F3340910}">
      <dgm:prSet/>
      <dgm:spPr/>
      <dgm:t>
        <a:bodyPr/>
        <a:lstStyle/>
        <a:p>
          <a:endParaRPr lang="en-US" sz="3200"/>
        </a:p>
      </dgm:t>
    </dgm:pt>
    <dgm:pt modelId="{5BD7CA2A-6C35-4C05-9443-620C0E8A5A4F}" type="sibTrans" cxnId="{84EFFE23-78A6-499B-85D5-8BA6F3340910}">
      <dgm:prSet/>
      <dgm:spPr/>
      <dgm:t>
        <a:bodyPr/>
        <a:lstStyle/>
        <a:p>
          <a:pPr>
            <a:lnSpc>
              <a:spcPct val="100000"/>
            </a:lnSpc>
          </a:pPr>
          <a:endParaRPr lang="en-US" sz="3200"/>
        </a:p>
      </dgm:t>
    </dgm:pt>
    <dgm:pt modelId="{D82B925D-2E9B-40B1-A028-7A503ECB0D57}">
      <dgm:prSet custT="1"/>
      <dgm:spPr/>
      <dgm:t>
        <a:bodyPr/>
        <a:lstStyle/>
        <a:p>
          <a:pPr>
            <a:lnSpc>
              <a:spcPct val="100000"/>
            </a:lnSpc>
          </a:pPr>
          <a:r>
            <a:rPr lang="en-US" sz="3200" dirty="0"/>
            <a:t>LAWN meetings</a:t>
          </a:r>
        </a:p>
      </dgm:t>
    </dgm:pt>
    <dgm:pt modelId="{9A4CA89B-4924-4478-9B8C-1BCDDC9BBE09}" type="parTrans" cxnId="{1035E10F-C099-4006-98D5-F5F3FB802835}">
      <dgm:prSet/>
      <dgm:spPr/>
      <dgm:t>
        <a:bodyPr/>
        <a:lstStyle/>
        <a:p>
          <a:endParaRPr lang="en-US" sz="3200"/>
        </a:p>
      </dgm:t>
    </dgm:pt>
    <dgm:pt modelId="{557F6037-0157-4D1B-82D8-52EC4188B958}" type="sibTrans" cxnId="{1035E10F-C099-4006-98D5-F5F3FB802835}">
      <dgm:prSet/>
      <dgm:spPr/>
      <dgm:t>
        <a:bodyPr/>
        <a:lstStyle/>
        <a:p>
          <a:pPr>
            <a:lnSpc>
              <a:spcPct val="100000"/>
            </a:lnSpc>
          </a:pPr>
          <a:endParaRPr lang="en-US" sz="3200"/>
        </a:p>
      </dgm:t>
    </dgm:pt>
    <dgm:pt modelId="{9963B11D-6E20-4810-8291-AB0B3501D1DD}">
      <dgm:prSet custT="1"/>
      <dgm:spPr/>
      <dgm:t>
        <a:bodyPr/>
        <a:lstStyle/>
        <a:p>
          <a:pPr>
            <a:lnSpc>
              <a:spcPct val="100000"/>
            </a:lnSpc>
          </a:pPr>
          <a:r>
            <a:rPr lang="en-US" sz="3200" dirty="0"/>
            <a:t>Statewide meeting sessions </a:t>
          </a:r>
        </a:p>
      </dgm:t>
    </dgm:pt>
    <dgm:pt modelId="{8E51273A-E91C-4917-A911-C5B768B41069}" type="parTrans" cxnId="{550358AF-8C8F-47DC-A7B4-A2699932CAD9}">
      <dgm:prSet/>
      <dgm:spPr/>
      <dgm:t>
        <a:bodyPr/>
        <a:lstStyle/>
        <a:p>
          <a:endParaRPr lang="en-US" sz="3200"/>
        </a:p>
      </dgm:t>
    </dgm:pt>
    <dgm:pt modelId="{3FD037EB-BDF5-4A20-9662-D6CC04E2A965}" type="sibTrans" cxnId="{550358AF-8C8F-47DC-A7B4-A2699932CAD9}">
      <dgm:prSet/>
      <dgm:spPr/>
      <dgm:t>
        <a:bodyPr/>
        <a:lstStyle/>
        <a:p>
          <a:pPr>
            <a:lnSpc>
              <a:spcPct val="100000"/>
            </a:lnSpc>
          </a:pPr>
          <a:endParaRPr lang="en-US" sz="3200"/>
        </a:p>
      </dgm:t>
    </dgm:pt>
    <dgm:pt modelId="{A88D8380-E780-4DD6-85F1-BC89BB6091E6}">
      <dgm:prSet custT="1"/>
      <dgm:spPr/>
      <dgm:t>
        <a:bodyPr/>
        <a:lstStyle/>
        <a:p>
          <a:pPr>
            <a:lnSpc>
              <a:spcPct val="100000"/>
            </a:lnSpc>
          </a:pPr>
          <a:r>
            <a:rPr lang="en-US" sz="3200"/>
            <a:t>Newsletter articles</a:t>
          </a:r>
        </a:p>
      </dgm:t>
    </dgm:pt>
    <dgm:pt modelId="{0140109A-FAD5-4160-B040-8DCAB0379088}" type="parTrans" cxnId="{8A1EB9A1-93EE-4021-9F9D-1E3FBA5E0562}">
      <dgm:prSet/>
      <dgm:spPr/>
      <dgm:t>
        <a:bodyPr/>
        <a:lstStyle/>
        <a:p>
          <a:endParaRPr lang="en-US" sz="3200"/>
        </a:p>
      </dgm:t>
    </dgm:pt>
    <dgm:pt modelId="{DC2AB5EC-1C65-4F88-B702-60697662CB50}" type="sibTrans" cxnId="{8A1EB9A1-93EE-4021-9F9D-1E3FBA5E0562}">
      <dgm:prSet/>
      <dgm:spPr/>
      <dgm:t>
        <a:bodyPr/>
        <a:lstStyle/>
        <a:p>
          <a:pPr>
            <a:lnSpc>
              <a:spcPct val="100000"/>
            </a:lnSpc>
          </a:pPr>
          <a:endParaRPr lang="en-US" sz="3200"/>
        </a:p>
      </dgm:t>
    </dgm:pt>
    <dgm:pt modelId="{418A4C09-2DDE-4830-85AE-3B464EFDB325}">
      <dgm:prSet custT="1"/>
      <dgm:spPr/>
      <dgm:t>
        <a:bodyPr/>
        <a:lstStyle/>
        <a:p>
          <a:pPr>
            <a:lnSpc>
              <a:spcPct val="100000"/>
            </a:lnSpc>
          </a:pPr>
          <a:r>
            <a:rPr lang="en-US" sz="3200" dirty="0"/>
            <a:t>RENEW Review Activities </a:t>
          </a:r>
        </a:p>
      </dgm:t>
    </dgm:pt>
    <dgm:pt modelId="{32306D96-508E-4684-BDD5-19CAC2433B29}" type="parTrans" cxnId="{176B511E-FBDF-474C-A778-8EC362C55E14}">
      <dgm:prSet/>
      <dgm:spPr/>
      <dgm:t>
        <a:bodyPr/>
        <a:lstStyle/>
        <a:p>
          <a:endParaRPr lang="en-US" sz="3200"/>
        </a:p>
      </dgm:t>
    </dgm:pt>
    <dgm:pt modelId="{11D4964B-A15F-4808-B081-AD7D7EC4DEBB}" type="sibTrans" cxnId="{176B511E-FBDF-474C-A778-8EC362C55E14}">
      <dgm:prSet/>
      <dgm:spPr/>
      <dgm:t>
        <a:bodyPr/>
        <a:lstStyle/>
        <a:p>
          <a:pPr>
            <a:lnSpc>
              <a:spcPct val="100000"/>
            </a:lnSpc>
          </a:pPr>
          <a:endParaRPr lang="en-US" sz="3200"/>
        </a:p>
      </dgm:t>
    </dgm:pt>
    <dgm:pt modelId="{7F64659A-DD6C-462F-951B-92A7AE6D6C63}" type="pres">
      <dgm:prSet presAssocID="{7B5C7451-009A-4C13-B092-A53FB2704ADA}" presName="root" presStyleCnt="0">
        <dgm:presLayoutVars>
          <dgm:dir/>
          <dgm:resizeHandles val="exact"/>
        </dgm:presLayoutVars>
      </dgm:prSet>
      <dgm:spPr/>
    </dgm:pt>
    <dgm:pt modelId="{9F738F0D-3841-4B3F-94F9-93F11B79E4F3}" type="pres">
      <dgm:prSet presAssocID="{5C8FE8B2-D565-4FD5-9365-8511959F9033}" presName="compNode" presStyleCnt="0"/>
      <dgm:spPr/>
    </dgm:pt>
    <dgm:pt modelId="{255029C5-917D-42F9-AC21-E84F4438A13C}" type="pres">
      <dgm:prSet presAssocID="{5C8FE8B2-D565-4FD5-9365-8511959F9033}" presName="bgRect" presStyleLbl="bgShp" presStyleIdx="0" presStyleCnt="6"/>
      <dgm:spPr/>
    </dgm:pt>
    <dgm:pt modelId="{B1A057EF-B850-4FFD-BA01-CC3F13EB5C8C}" type="pres">
      <dgm:prSet presAssocID="{5C8FE8B2-D565-4FD5-9365-8511959F9033}"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pple"/>
        </a:ext>
      </dgm:extLst>
    </dgm:pt>
    <dgm:pt modelId="{887AE468-4058-4044-94BC-50CE354C6A3E}" type="pres">
      <dgm:prSet presAssocID="{5C8FE8B2-D565-4FD5-9365-8511959F9033}" presName="spaceRect" presStyleCnt="0"/>
      <dgm:spPr/>
    </dgm:pt>
    <dgm:pt modelId="{3689B606-B810-4BBD-8A95-96D5B89091F8}" type="pres">
      <dgm:prSet presAssocID="{5C8FE8B2-D565-4FD5-9365-8511959F9033}" presName="parTx" presStyleLbl="revTx" presStyleIdx="0" presStyleCnt="6">
        <dgm:presLayoutVars>
          <dgm:chMax val="0"/>
          <dgm:chPref val="0"/>
        </dgm:presLayoutVars>
      </dgm:prSet>
      <dgm:spPr/>
    </dgm:pt>
    <dgm:pt modelId="{DB7B0CF9-3185-409E-8298-EF322F2B1F00}" type="pres">
      <dgm:prSet presAssocID="{9AC10EC9-74A1-4D11-B53D-B8A3363F419D}" presName="sibTrans" presStyleCnt="0"/>
      <dgm:spPr/>
    </dgm:pt>
    <dgm:pt modelId="{C196BDAC-AC83-4E72-913C-3AA05208C1D1}" type="pres">
      <dgm:prSet presAssocID="{1AEA49C9-A949-4FF6-A128-F66827B849C5}" presName="compNode" presStyleCnt="0"/>
      <dgm:spPr/>
    </dgm:pt>
    <dgm:pt modelId="{54E44904-4496-496C-AAC6-9362374ADF57}" type="pres">
      <dgm:prSet presAssocID="{1AEA49C9-A949-4FF6-A128-F66827B849C5}" presName="bgRect" presStyleLbl="bgShp" presStyleIdx="1" presStyleCnt="6"/>
      <dgm:spPr/>
    </dgm:pt>
    <dgm:pt modelId="{7592119E-41D7-406D-98B6-8E93BAB72E7F}" type="pres">
      <dgm:prSet presAssocID="{1AEA49C9-A949-4FF6-A128-F66827B849C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rk and knife"/>
        </a:ext>
      </dgm:extLst>
    </dgm:pt>
    <dgm:pt modelId="{8B61D761-991E-457B-8E35-9D16A9D5F0F6}" type="pres">
      <dgm:prSet presAssocID="{1AEA49C9-A949-4FF6-A128-F66827B849C5}" presName="spaceRect" presStyleCnt="0"/>
      <dgm:spPr/>
    </dgm:pt>
    <dgm:pt modelId="{ADF29E78-1631-4638-85F6-4067213D45F6}" type="pres">
      <dgm:prSet presAssocID="{1AEA49C9-A949-4FF6-A128-F66827B849C5}" presName="parTx" presStyleLbl="revTx" presStyleIdx="1" presStyleCnt="6">
        <dgm:presLayoutVars>
          <dgm:chMax val="0"/>
          <dgm:chPref val="0"/>
        </dgm:presLayoutVars>
      </dgm:prSet>
      <dgm:spPr/>
    </dgm:pt>
    <dgm:pt modelId="{6552C4DA-B8B8-412C-9BB9-DBDE02892C63}" type="pres">
      <dgm:prSet presAssocID="{5BD7CA2A-6C35-4C05-9443-620C0E8A5A4F}" presName="sibTrans" presStyleCnt="0"/>
      <dgm:spPr/>
    </dgm:pt>
    <dgm:pt modelId="{20BCC7BC-1C85-47B6-8BDE-5D332ACC16B3}" type="pres">
      <dgm:prSet presAssocID="{D82B925D-2E9B-40B1-A028-7A503ECB0D57}" presName="compNode" presStyleCnt="0"/>
      <dgm:spPr/>
    </dgm:pt>
    <dgm:pt modelId="{6DE7B750-1113-46F2-81DB-2C102506D384}" type="pres">
      <dgm:prSet presAssocID="{D82B925D-2E9B-40B1-A028-7A503ECB0D57}" presName="bgRect" presStyleLbl="bgShp" presStyleIdx="2" presStyleCnt="6"/>
      <dgm:spPr/>
    </dgm:pt>
    <dgm:pt modelId="{F73C4F79-0160-4FAD-957F-2F9C7ABC6E46}" type="pres">
      <dgm:prSet presAssocID="{D82B925D-2E9B-40B1-A028-7A503ECB0D5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ark scene"/>
        </a:ext>
      </dgm:extLst>
    </dgm:pt>
    <dgm:pt modelId="{985D19A1-0FE1-4237-82F3-62162C253C87}" type="pres">
      <dgm:prSet presAssocID="{D82B925D-2E9B-40B1-A028-7A503ECB0D57}" presName="spaceRect" presStyleCnt="0"/>
      <dgm:spPr/>
    </dgm:pt>
    <dgm:pt modelId="{F967817A-3A6E-4BD2-93EE-33E59E8D1FE1}" type="pres">
      <dgm:prSet presAssocID="{D82B925D-2E9B-40B1-A028-7A503ECB0D57}" presName="parTx" presStyleLbl="revTx" presStyleIdx="2" presStyleCnt="6">
        <dgm:presLayoutVars>
          <dgm:chMax val="0"/>
          <dgm:chPref val="0"/>
        </dgm:presLayoutVars>
      </dgm:prSet>
      <dgm:spPr/>
    </dgm:pt>
    <dgm:pt modelId="{F7D51C28-8B13-440F-AEB6-5200C94CFD85}" type="pres">
      <dgm:prSet presAssocID="{557F6037-0157-4D1B-82D8-52EC4188B958}" presName="sibTrans" presStyleCnt="0"/>
      <dgm:spPr/>
    </dgm:pt>
    <dgm:pt modelId="{5CA0C2FF-B4C6-4F0F-9A17-0201F52FC349}" type="pres">
      <dgm:prSet presAssocID="{9963B11D-6E20-4810-8291-AB0B3501D1DD}" presName="compNode" presStyleCnt="0"/>
      <dgm:spPr/>
    </dgm:pt>
    <dgm:pt modelId="{D932EBC4-093C-4848-970C-64CB3AE747B0}" type="pres">
      <dgm:prSet presAssocID="{9963B11D-6E20-4810-8291-AB0B3501D1DD}" presName="bgRect" presStyleLbl="bgShp" presStyleIdx="3" presStyleCnt="6"/>
      <dgm:spPr/>
    </dgm:pt>
    <dgm:pt modelId="{E03C2591-FEC9-4B89-84C9-626BD5DFC3D7}" type="pres">
      <dgm:prSet presAssocID="{9963B11D-6E20-4810-8291-AB0B3501D1DD}"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eting"/>
        </a:ext>
      </dgm:extLst>
    </dgm:pt>
    <dgm:pt modelId="{CDC6ED1A-B232-4B74-933E-EAD221B6D70A}" type="pres">
      <dgm:prSet presAssocID="{9963B11D-6E20-4810-8291-AB0B3501D1DD}" presName="spaceRect" presStyleCnt="0"/>
      <dgm:spPr/>
    </dgm:pt>
    <dgm:pt modelId="{12181772-96AA-4BE8-931A-C7E930E02C67}" type="pres">
      <dgm:prSet presAssocID="{9963B11D-6E20-4810-8291-AB0B3501D1DD}" presName="parTx" presStyleLbl="revTx" presStyleIdx="3" presStyleCnt="6">
        <dgm:presLayoutVars>
          <dgm:chMax val="0"/>
          <dgm:chPref val="0"/>
        </dgm:presLayoutVars>
      </dgm:prSet>
      <dgm:spPr/>
    </dgm:pt>
    <dgm:pt modelId="{C3D58C1F-138C-4447-BED5-48F6B6CAABD4}" type="pres">
      <dgm:prSet presAssocID="{3FD037EB-BDF5-4A20-9662-D6CC04E2A965}" presName="sibTrans" presStyleCnt="0"/>
      <dgm:spPr/>
    </dgm:pt>
    <dgm:pt modelId="{7382B07E-124F-4ED7-8FA6-410AEE248D50}" type="pres">
      <dgm:prSet presAssocID="{A88D8380-E780-4DD6-85F1-BC89BB6091E6}" presName="compNode" presStyleCnt="0"/>
      <dgm:spPr/>
    </dgm:pt>
    <dgm:pt modelId="{3A7EAE96-9437-40F4-9252-F5C7DC7D9842}" type="pres">
      <dgm:prSet presAssocID="{A88D8380-E780-4DD6-85F1-BC89BB6091E6}" presName="bgRect" presStyleLbl="bgShp" presStyleIdx="4" presStyleCnt="6"/>
      <dgm:spPr/>
    </dgm:pt>
    <dgm:pt modelId="{BF6BB615-752E-4982-B847-48CC6DDDF4DE}" type="pres">
      <dgm:prSet presAssocID="{A88D8380-E780-4DD6-85F1-BC89BB6091E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Newspaper"/>
        </a:ext>
      </dgm:extLst>
    </dgm:pt>
    <dgm:pt modelId="{F4F64BA1-609C-4189-9288-E001D6586B2D}" type="pres">
      <dgm:prSet presAssocID="{A88D8380-E780-4DD6-85F1-BC89BB6091E6}" presName="spaceRect" presStyleCnt="0"/>
      <dgm:spPr/>
    </dgm:pt>
    <dgm:pt modelId="{6D03B6CF-C740-4D23-B7DA-515D51000BEC}" type="pres">
      <dgm:prSet presAssocID="{A88D8380-E780-4DD6-85F1-BC89BB6091E6}" presName="parTx" presStyleLbl="revTx" presStyleIdx="4" presStyleCnt="6">
        <dgm:presLayoutVars>
          <dgm:chMax val="0"/>
          <dgm:chPref val="0"/>
        </dgm:presLayoutVars>
      </dgm:prSet>
      <dgm:spPr/>
    </dgm:pt>
    <dgm:pt modelId="{8A22A113-911E-45F9-8DD8-A737676DC650}" type="pres">
      <dgm:prSet presAssocID="{DC2AB5EC-1C65-4F88-B702-60697662CB50}" presName="sibTrans" presStyleCnt="0"/>
      <dgm:spPr/>
    </dgm:pt>
    <dgm:pt modelId="{CD16C054-CDA7-4AE8-B0AF-F89CBD89D5A2}" type="pres">
      <dgm:prSet presAssocID="{418A4C09-2DDE-4830-85AE-3B464EFDB325}" presName="compNode" presStyleCnt="0"/>
      <dgm:spPr/>
    </dgm:pt>
    <dgm:pt modelId="{4D0BF153-765B-4782-9D7E-3C55124754F6}" type="pres">
      <dgm:prSet presAssocID="{418A4C09-2DDE-4830-85AE-3B464EFDB325}" presName="bgRect" presStyleLbl="bgShp" presStyleIdx="5" presStyleCnt="6"/>
      <dgm:spPr/>
    </dgm:pt>
    <dgm:pt modelId="{435BDC2B-A8DE-479E-B5C7-D86EF7264B52}" type="pres">
      <dgm:prSet presAssocID="{418A4C09-2DDE-4830-85AE-3B464EFDB325}"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andshake"/>
        </a:ext>
      </dgm:extLst>
    </dgm:pt>
    <dgm:pt modelId="{D510D557-D291-44BF-9257-BF7B6B80C658}" type="pres">
      <dgm:prSet presAssocID="{418A4C09-2DDE-4830-85AE-3B464EFDB325}" presName="spaceRect" presStyleCnt="0"/>
      <dgm:spPr/>
    </dgm:pt>
    <dgm:pt modelId="{F3116FC2-757B-485D-8AFD-BAD428E2BC2D}" type="pres">
      <dgm:prSet presAssocID="{418A4C09-2DDE-4830-85AE-3B464EFDB325}" presName="parTx" presStyleLbl="revTx" presStyleIdx="5" presStyleCnt="6">
        <dgm:presLayoutVars>
          <dgm:chMax val="0"/>
          <dgm:chPref val="0"/>
        </dgm:presLayoutVars>
      </dgm:prSet>
      <dgm:spPr/>
    </dgm:pt>
  </dgm:ptLst>
  <dgm:cxnLst>
    <dgm:cxn modelId="{1035E10F-C099-4006-98D5-F5F3FB802835}" srcId="{7B5C7451-009A-4C13-B092-A53FB2704ADA}" destId="{D82B925D-2E9B-40B1-A028-7A503ECB0D57}" srcOrd="2" destOrd="0" parTransId="{9A4CA89B-4924-4478-9B8C-1BCDDC9BBE09}" sibTransId="{557F6037-0157-4D1B-82D8-52EC4188B958}"/>
    <dgm:cxn modelId="{176B511E-FBDF-474C-A778-8EC362C55E14}" srcId="{7B5C7451-009A-4C13-B092-A53FB2704ADA}" destId="{418A4C09-2DDE-4830-85AE-3B464EFDB325}" srcOrd="5" destOrd="0" parTransId="{32306D96-508E-4684-BDD5-19CAC2433B29}" sibTransId="{11D4964B-A15F-4808-B081-AD7D7EC4DEBB}"/>
    <dgm:cxn modelId="{84EFFE23-78A6-499B-85D5-8BA6F3340910}" srcId="{7B5C7451-009A-4C13-B092-A53FB2704ADA}" destId="{1AEA49C9-A949-4FF6-A128-F66827B849C5}" srcOrd="1" destOrd="0" parTransId="{DDA2DE63-4896-4C96-A38B-281CA36B2622}" sibTransId="{5BD7CA2A-6C35-4C05-9443-620C0E8A5A4F}"/>
    <dgm:cxn modelId="{A2D99925-6858-4391-8F49-CA2AD9678C3E}" type="presOf" srcId="{9963B11D-6E20-4810-8291-AB0B3501D1DD}" destId="{12181772-96AA-4BE8-931A-C7E930E02C67}" srcOrd="0" destOrd="0" presId="urn:microsoft.com/office/officeart/2018/2/layout/IconVerticalSolidList"/>
    <dgm:cxn modelId="{9D571F6B-162D-4599-855C-B77EEF63E3CA}" type="presOf" srcId="{5C8FE8B2-D565-4FD5-9365-8511959F9033}" destId="{3689B606-B810-4BBD-8A95-96D5B89091F8}" srcOrd="0" destOrd="0" presId="urn:microsoft.com/office/officeart/2018/2/layout/IconVerticalSolidList"/>
    <dgm:cxn modelId="{6FD7794D-646A-4F0A-8D6B-CB9036B03E65}" type="presOf" srcId="{418A4C09-2DDE-4830-85AE-3B464EFDB325}" destId="{F3116FC2-757B-485D-8AFD-BAD428E2BC2D}" srcOrd="0" destOrd="0" presId="urn:microsoft.com/office/officeart/2018/2/layout/IconVerticalSolidList"/>
    <dgm:cxn modelId="{D8FA7A4E-DDE4-4A94-93F6-FF9ABF430AE0}" type="presOf" srcId="{A88D8380-E780-4DD6-85F1-BC89BB6091E6}" destId="{6D03B6CF-C740-4D23-B7DA-515D51000BEC}" srcOrd="0" destOrd="0" presId="urn:microsoft.com/office/officeart/2018/2/layout/IconVerticalSolidList"/>
    <dgm:cxn modelId="{7B108B9D-28D0-4812-ACA3-45B938C59951}" srcId="{7B5C7451-009A-4C13-B092-A53FB2704ADA}" destId="{5C8FE8B2-D565-4FD5-9365-8511959F9033}" srcOrd="0" destOrd="0" parTransId="{ABC88230-1DE0-4CAB-829F-BAD3430DE8DF}" sibTransId="{9AC10EC9-74A1-4D11-B53D-B8A3363F419D}"/>
    <dgm:cxn modelId="{8A1EB9A1-93EE-4021-9F9D-1E3FBA5E0562}" srcId="{7B5C7451-009A-4C13-B092-A53FB2704ADA}" destId="{A88D8380-E780-4DD6-85F1-BC89BB6091E6}" srcOrd="4" destOrd="0" parTransId="{0140109A-FAD5-4160-B040-8DCAB0379088}" sibTransId="{DC2AB5EC-1C65-4F88-B702-60697662CB50}"/>
    <dgm:cxn modelId="{550358AF-8C8F-47DC-A7B4-A2699932CAD9}" srcId="{7B5C7451-009A-4C13-B092-A53FB2704ADA}" destId="{9963B11D-6E20-4810-8291-AB0B3501D1DD}" srcOrd="3" destOrd="0" parTransId="{8E51273A-E91C-4917-A911-C5B768B41069}" sibTransId="{3FD037EB-BDF5-4A20-9662-D6CC04E2A965}"/>
    <dgm:cxn modelId="{ABAC15BE-7649-4ACF-9543-53CAA966AAE0}" type="presOf" srcId="{7B5C7451-009A-4C13-B092-A53FB2704ADA}" destId="{7F64659A-DD6C-462F-951B-92A7AE6D6C63}" srcOrd="0" destOrd="0" presId="urn:microsoft.com/office/officeart/2018/2/layout/IconVerticalSolidList"/>
    <dgm:cxn modelId="{E1F625C5-ADDC-4A52-B41D-BA741FC156AD}" type="presOf" srcId="{1AEA49C9-A949-4FF6-A128-F66827B849C5}" destId="{ADF29E78-1631-4638-85F6-4067213D45F6}" srcOrd="0" destOrd="0" presId="urn:microsoft.com/office/officeart/2018/2/layout/IconVerticalSolidList"/>
    <dgm:cxn modelId="{F0FD10D3-6D82-49D4-972E-D09DECAEECD1}" type="presOf" srcId="{D82B925D-2E9B-40B1-A028-7A503ECB0D57}" destId="{F967817A-3A6E-4BD2-93EE-33E59E8D1FE1}" srcOrd="0" destOrd="0" presId="urn:microsoft.com/office/officeart/2018/2/layout/IconVerticalSolidList"/>
    <dgm:cxn modelId="{141E34A8-2D88-4D82-85D9-97F30F7C2978}" type="presParOf" srcId="{7F64659A-DD6C-462F-951B-92A7AE6D6C63}" destId="{9F738F0D-3841-4B3F-94F9-93F11B79E4F3}" srcOrd="0" destOrd="0" presId="urn:microsoft.com/office/officeart/2018/2/layout/IconVerticalSolidList"/>
    <dgm:cxn modelId="{18AE2626-A6E4-41CA-98AF-3EB077CC6911}" type="presParOf" srcId="{9F738F0D-3841-4B3F-94F9-93F11B79E4F3}" destId="{255029C5-917D-42F9-AC21-E84F4438A13C}" srcOrd="0" destOrd="0" presId="urn:microsoft.com/office/officeart/2018/2/layout/IconVerticalSolidList"/>
    <dgm:cxn modelId="{9ED02ED3-C9EC-4460-8D9E-2C81E6254C13}" type="presParOf" srcId="{9F738F0D-3841-4B3F-94F9-93F11B79E4F3}" destId="{B1A057EF-B850-4FFD-BA01-CC3F13EB5C8C}" srcOrd="1" destOrd="0" presId="urn:microsoft.com/office/officeart/2018/2/layout/IconVerticalSolidList"/>
    <dgm:cxn modelId="{BBBFCC1F-AE3D-4E1E-B595-71A7ADB0EDEB}" type="presParOf" srcId="{9F738F0D-3841-4B3F-94F9-93F11B79E4F3}" destId="{887AE468-4058-4044-94BC-50CE354C6A3E}" srcOrd="2" destOrd="0" presId="urn:microsoft.com/office/officeart/2018/2/layout/IconVerticalSolidList"/>
    <dgm:cxn modelId="{FB3E0C31-75F2-4655-B0FA-A56BA83CF4C6}" type="presParOf" srcId="{9F738F0D-3841-4B3F-94F9-93F11B79E4F3}" destId="{3689B606-B810-4BBD-8A95-96D5B89091F8}" srcOrd="3" destOrd="0" presId="urn:microsoft.com/office/officeart/2018/2/layout/IconVerticalSolidList"/>
    <dgm:cxn modelId="{99390C6D-C250-4384-B4F9-37CB7B96061B}" type="presParOf" srcId="{7F64659A-DD6C-462F-951B-92A7AE6D6C63}" destId="{DB7B0CF9-3185-409E-8298-EF322F2B1F00}" srcOrd="1" destOrd="0" presId="urn:microsoft.com/office/officeart/2018/2/layout/IconVerticalSolidList"/>
    <dgm:cxn modelId="{CCA3AF67-A24D-494A-BB27-E092AB930AD1}" type="presParOf" srcId="{7F64659A-DD6C-462F-951B-92A7AE6D6C63}" destId="{C196BDAC-AC83-4E72-913C-3AA05208C1D1}" srcOrd="2" destOrd="0" presId="urn:microsoft.com/office/officeart/2018/2/layout/IconVerticalSolidList"/>
    <dgm:cxn modelId="{DE1CD9CA-9D46-4EB2-8FF1-899859EF701F}" type="presParOf" srcId="{C196BDAC-AC83-4E72-913C-3AA05208C1D1}" destId="{54E44904-4496-496C-AAC6-9362374ADF57}" srcOrd="0" destOrd="0" presId="urn:microsoft.com/office/officeart/2018/2/layout/IconVerticalSolidList"/>
    <dgm:cxn modelId="{46674A77-C32C-4054-AC44-2FB7BE5FF605}" type="presParOf" srcId="{C196BDAC-AC83-4E72-913C-3AA05208C1D1}" destId="{7592119E-41D7-406D-98B6-8E93BAB72E7F}" srcOrd="1" destOrd="0" presId="urn:microsoft.com/office/officeart/2018/2/layout/IconVerticalSolidList"/>
    <dgm:cxn modelId="{4A279774-597B-4900-907D-82CA132BED07}" type="presParOf" srcId="{C196BDAC-AC83-4E72-913C-3AA05208C1D1}" destId="{8B61D761-991E-457B-8E35-9D16A9D5F0F6}" srcOrd="2" destOrd="0" presId="urn:microsoft.com/office/officeart/2018/2/layout/IconVerticalSolidList"/>
    <dgm:cxn modelId="{F37649C4-B6C8-45C4-A22B-70C7E7A18B27}" type="presParOf" srcId="{C196BDAC-AC83-4E72-913C-3AA05208C1D1}" destId="{ADF29E78-1631-4638-85F6-4067213D45F6}" srcOrd="3" destOrd="0" presId="urn:microsoft.com/office/officeart/2018/2/layout/IconVerticalSolidList"/>
    <dgm:cxn modelId="{7B40AD1B-7DC1-4BAA-B7F1-B0DBFA59D0A3}" type="presParOf" srcId="{7F64659A-DD6C-462F-951B-92A7AE6D6C63}" destId="{6552C4DA-B8B8-412C-9BB9-DBDE02892C63}" srcOrd="3" destOrd="0" presId="urn:microsoft.com/office/officeart/2018/2/layout/IconVerticalSolidList"/>
    <dgm:cxn modelId="{60E6640F-D9EC-45BA-8C3C-C23246716258}" type="presParOf" srcId="{7F64659A-DD6C-462F-951B-92A7AE6D6C63}" destId="{20BCC7BC-1C85-47B6-8BDE-5D332ACC16B3}" srcOrd="4" destOrd="0" presId="urn:microsoft.com/office/officeart/2018/2/layout/IconVerticalSolidList"/>
    <dgm:cxn modelId="{F46E3EDE-2CE2-4ACC-B7AD-A357F5021E16}" type="presParOf" srcId="{20BCC7BC-1C85-47B6-8BDE-5D332ACC16B3}" destId="{6DE7B750-1113-46F2-81DB-2C102506D384}" srcOrd="0" destOrd="0" presId="urn:microsoft.com/office/officeart/2018/2/layout/IconVerticalSolidList"/>
    <dgm:cxn modelId="{CAA760AE-9610-4C68-A9CC-5B0316B8ECCA}" type="presParOf" srcId="{20BCC7BC-1C85-47B6-8BDE-5D332ACC16B3}" destId="{F73C4F79-0160-4FAD-957F-2F9C7ABC6E46}" srcOrd="1" destOrd="0" presId="urn:microsoft.com/office/officeart/2018/2/layout/IconVerticalSolidList"/>
    <dgm:cxn modelId="{9D67243C-E51C-4979-B51D-9BA539E2483D}" type="presParOf" srcId="{20BCC7BC-1C85-47B6-8BDE-5D332ACC16B3}" destId="{985D19A1-0FE1-4237-82F3-62162C253C87}" srcOrd="2" destOrd="0" presId="urn:microsoft.com/office/officeart/2018/2/layout/IconVerticalSolidList"/>
    <dgm:cxn modelId="{293D1118-1F5E-452A-A31B-1DC16FA5D3C3}" type="presParOf" srcId="{20BCC7BC-1C85-47B6-8BDE-5D332ACC16B3}" destId="{F967817A-3A6E-4BD2-93EE-33E59E8D1FE1}" srcOrd="3" destOrd="0" presId="urn:microsoft.com/office/officeart/2018/2/layout/IconVerticalSolidList"/>
    <dgm:cxn modelId="{DD62CFE7-74D8-4D60-99E4-905C1F032B24}" type="presParOf" srcId="{7F64659A-DD6C-462F-951B-92A7AE6D6C63}" destId="{F7D51C28-8B13-440F-AEB6-5200C94CFD85}" srcOrd="5" destOrd="0" presId="urn:microsoft.com/office/officeart/2018/2/layout/IconVerticalSolidList"/>
    <dgm:cxn modelId="{9E2CDADB-4D99-456B-9518-BCAD7F65EF8A}" type="presParOf" srcId="{7F64659A-DD6C-462F-951B-92A7AE6D6C63}" destId="{5CA0C2FF-B4C6-4F0F-9A17-0201F52FC349}" srcOrd="6" destOrd="0" presId="urn:microsoft.com/office/officeart/2018/2/layout/IconVerticalSolidList"/>
    <dgm:cxn modelId="{7BA137EA-4201-481A-988E-39E7452EB3B8}" type="presParOf" srcId="{5CA0C2FF-B4C6-4F0F-9A17-0201F52FC349}" destId="{D932EBC4-093C-4848-970C-64CB3AE747B0}" srcOrd="0" destOrd="0" presId="urn:microsoft.com/office/officeart/2018/2/layout/IconVerticalSolidList"/>
    <dgm:cxn modelId="{0DF0A199-704A-4301-995C-5FBD1CE5FB34}" type="presParOf" srcId="{5CA0C2FF-B4C6-4F0F-9A17-0201F52FC349}" destId="{E03C2591-FEC9-4B89-84C9-626BD5DFC3D7}" srcOrd="1" destOrd="0" presId="urn:microsoft.com/office/officeart/2018/2/layout/IconVerticalSolidList"/>
    <dgm:cxn modelId="{A33B5549-342D-43A8-91B4-A81A2433DFA2}" type="presParOf" srcId="{5CA0C2FF-B4C6-4F0F-9A17-0201F52FC349}" destId="{CDC6ED1A-B232-4B74-933E-EAD221B6D70A}" srcOrd="2" destOrd="0" presId="urn:microsoft.com/office/officeart/2018/2/layout/IconVerticalSolidList"/>
    <dgm:cxn modelId="{AADEF54B-9CCF-47A0-906C-9E48D4CDCFCE}" type="presParOf" srcId="{5CA0C2FF-B4C6-4F0F-9A17-0201F52FC349}" destId="{12181772-96AA-4BE8-931A-C7E930E02C67}" srcOrd="3" destOrd="0" presId="urn:microsoft.com/office/officeart/2018/2/layout/IconVerticalSolidList"/>
    <dgm:cxn modelId="{140FEEA3-4D1D-47EE-BE3B-8D52575F1757}" type="presParOf" srcId="{7F64659A-DD6C-462F-951B-92A7AE6D6C63}" destId="{C3D58C1F-138C-4447-BED5-48F6B6CAABD4}" srcOrd="7" destOrd="0" presId="urn:microsoft.com/office/officeart/2018/2/layout/IconVerticalSolidList"/>
    <dgm:cxn modelId="{EF5C450D-EF53-4171-97AC-6DE1DD1FB91B}" type="presParOf" srcId="{7F64659A-DD6C-462F-951B-92A7AE6D6C63}" destId="{7382B07E-124F-4ED7-8FA6-410AEE248D50}" srcOrd="8" destOrd="0" presId="urn:microsoft.com/office/officeart/2018/2/layout/IconVerticalSolidList"/>
    <dgm:cxn modelId="{27679C76-3FDE-451A-9EA8-159529472D31}" type="presParOf" srcId="{7382B07E-124F-4ED7-8FA6-410AEE248D50}" destId="{3A7EAE96-9437-40F4-9252-F5C7DC7D9842}" srcOrd="0" destOrd="0" presId="urn:microsoft.com/office/officeart/2018/2/layout/IconVerticalSolidList"/>
    <dgm:cxn modelId="{0E706E27-81EC-42F1-B268-1DAD7EFE7B88}" type="presParOf" srcId="{7382B07E-124F-4ED7-8FA6-410AEE248D50}" destId="{BF6BB615-752E-4982-B847-48CC6DDDF4DE}" srcOrd="1" destOrd="0" presId="urn:microsoft.com/office/officeart/2018/2/layout/IconVerticalSolidList"/>
    <dgm:cxn modelId="{1BA3A1C8-2787-4378-8BC1-3E217DBCE2EB}" type="presParOf" srcId="{7382B07E-124F-4ED7-8FA6-410AEE248D50}" destId="{F4F64BA1-609C-4189-9288-E001D6586B2D}" srcOrd="2" destOrd="0" presId="urn:microsoft.com/office/officeart/2018/2/layout/IconVerticalSolidList"/>
    <dgm:cxn modelId="{7000FF0B-1650-46C2-9F01-3F2F2A8B1978}" type="presParOf" srcId="{7382B07E-124F-4ED7-8FA6-410AEE248D50}" destId="{6D03B6CF-C740-4D23-B7DA-515D51000BEC}" srcOrd="3" destOrd="0" presId="urn:microsoft.com/office/officeart/2018/2/layout/IconVerticalSolidList"/>
    <dgm:cxn modelId="{28E0A1B5-C5C8-4428-AE84-E770214B34DD}" type="presParOf" srcId="{7F64659A-DD6C-462F-951B-92A7AE6D6C63}" destId="{8A22A113-911E-45F9-8DD8-A737676DC650}" srcOrd="9" destOrd="0" presId="urn:microsoft.com/office/officeart/2018/2/layout/IconVerticalSolidList"/>
    <dgm:cxn modelId="{DCACD04E-F67F-470C-B19D-E28819BA1143}" type="presParOf" srcId="{7F64659A-DD6C-462F-951B-92A7AE6D6C63}" destId="{CD16C054-CDA7-4AE8-B0AF-F89CBD89D5A2}" srcOrd="10" destOrd="0" presId="urn:microsoft.com/office/officeart/2018/2/layout/IconVerticalSolidList"/>
    <dgm:cxn modelId="{267A49AA-B713-47AF-9073-8C3CAD37DBC9}" type="presParOf" srcId="{CD16C054-CDA7-4AE8-B0AF-F89CBD89D5A2}" destId="{4D0BF153-765B-4782-9D7E-3C55124754F6}" srcOrd="0" destOrd="0" presId="urn:microsoft.com/office/officeart/2018/2/layout/IconVerticalSolidList"/>
    <dgm:cxn modelId="{65835B1B-FD3D-439B-A5A5-ACA4103691EA}" type="presParOf" srcId="{CD16C054-CDA7-4AE8-B0AF-F89CBD89D5A2}" destId="{435BDC2B-A8DE-479E-B5C7-D86EF7264B52}" srcOrd="1" destOrd="0" presId="urn:microsoft.com/office/officeart/2018/2/layout/IconVerticalSolidList"/>
    <dgm:cxn modelId="{046B2C3E-B693-4B77-B429-EC92E592F323}" type="presParOf" srcId="{CD16C054-CDA7-4AE8-B0AF-F89CBD89D5A2}" destId="{D510D557-D291-44BF-9257-BF7B6B80C658}" srcOrd="2" destOrd="0" presId="urn:microsoft.com/office/officeart/2018/2/layout/IconVerticalSolidList"/>
    <dgm:cxn modelId="{1CB61ADB-5DB7-4937-B24B-DB829DD1EE4C}" type="presParOf" srcId="{CD16C054-CDA7-4AE8-B0AF-F89CBD89D5A2}" destId="{F3116FC2-757B-485D-8AFD-BAD428E2BC2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FBE454-4118-4637-8CF8-AB527083C6B7}"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B24EACF9-1942-4749-9C98-EA8A0AB0FE0D}">
      <dgm:prSet custT="1"/>
      <dgm:spPr/>
      <dgm:t>
        <a:bodyPr/>
        <a:lstStyle/>
        <a:p>
          <a:pPr>
            <a:lnSpc>
              <a:spcPct val="100000"/>
            </a:lnSpc>
          </a:pPr>
          <a:r>
            <a:rPr lang="en-US" sz="2400" dirty="0"/>
            <a:t>Culture </a:t>
          </a:r>
        </a:p>
      </dgm:t>
    </dgm:pt>
    <dgm:pt modelId="{914ED90E-AB0D-4B00-8529-BB06A31B3CC2}" type="parTrans" cxnId="{F7B40E5C-C7C6-4473-A3E4-E5F1217B568E}">
      <dgm:prSet/>
      <dgm:spPr/>
      <dgm:t>
        <a:bodyPr/>
        <a:lstStyle/>
        <a:p>
          <a:endParaRPr lang="en-US" sz="2400"/>
        </a:p>
      </dgm:t>
    </dgm:pt>
    <dgm:pt modelId="{331E0E95-665E-44A6-9348-1C1D94479FB9}" type="sibTrans" cxnId="{F7B40E5C-C7C6-4473-A3E4-E5F1217B568E}">
      <dgm:prSet/>
      <dgm:spPr/>
      <dgm:t>
        <a:bodyPr/>
        <a:lstStyle/>
        <a:p>
          <a:endParaRPr lang="en-US" sz="2400"/>
        </a:p>
      </dgm:t>
    </dgm:pt>
    <dgm:pt modelId="{A6ED9979-1807-4665-90FF-62B7FF9D91E7}">
      <dgm:prSet custT="1"/>
      <dgm:spPr/>
      <dgm:t>
        <a:bodyPr/>
        <a:lstStyle/>
        <a:p>
          <a:pPr>
            <a:lnSpc>
              <a:spcPct val="100000"/>
            </a:lnSpc>
          </a:pPr>
          <a:r>
            <a:rPr lang="en-US" sz="2400"/>
            <a:t>Access to food </a:t>
          </a:r>
        </a:p>
      </dgm:t>
    </dgm:pt>
    <dgm:pt modelId="{3BB914DD-67DB-4C01-8DCC-D8B6019B0CCA}" type="parTrans" cxnId="{4269823D-C302-4A8D-8415-C6F5539A6662}">
      <dgm:prSet/>
      <dgm:spPr/>
      <dgm:t>
        <a:bodyPr/>
        <a:lstStyle/>
        <a:p>
          <a:endParaRPr lang="en-US" sz="2400"/>
        </a:p>
      </dgm:t>
    </dgm:pt>
    <dgm:pt modelId="{F09DFF56-F0C1-4FB1-80C1-C638DD451200}" type="sibTrans" cxnId="{4269823D-C302-4A8D-8415-C6F5539A6662}">
      <dgm:prSet/>
      <dgm:spPr/>
      <dgm:t>
        <a:bodyPr/>
        <a:lstStyle/>
        <a:p>
          <a:endParaRPr lang="en-US" sz="2400"/>
        </a:p>
      </dgm:t>
    </dgm:pt>
    <dgm:pt modelId="{FE713D5C-34FD-49AA-B54F-53370E32ED2A}">
      <dgm:prSet custT="1"/>
      <dgm:spPr/>
      <dgm:t>
        <a:bodyPr/>
        <a:lstStyle/>
        <a:p>
          <a:pPr>
            <a:lnSpc>
              <a:spcPct val="100000"/>
            </a:lnSpc>
          </a:pPr>
          <a:r>
            <a:rPr lang="en-US" sz="2400"/>
            <a:t>Preferences in types of foods</a:t>
          </a:r>
        </a:p>
      </dgm:t>
    </dgm:pt>
    <dgm:pt modelId="{1E2E688F-0FFA-4E1C-9FF0-11C58AE467C7}" type="parTrans" cxnId="{28E56883-5E25-497F-B71D-4F0713183520}">
      <dgm:prSet/>
      <dgm:spPr/>
      <dgm:t>
        <a:bodyPr/>
        <a:lstStyle/>
        <a:p>
          <a:endParaRPr lang="en-US" sz="2400"/>
        </a:p>
      </dgm:t>
    </dgm:pt>
    <dgm:pt modelId="{0BC77A44-9F80-48CF-95FA-953115938819}" type="sibTrans" cxnId="{28E56883-5E25-497F-B71D-4F0713183520}">
      <dgm:prSet/>
      <dgm:spPr/>
      <dgm:t>
        <a:bodyPr/>
        <a:lstStyle/>
        <a:p>
          <a:endParaRPr lang="en-US" sz="2400"/>
        </a:p>
      </dgm:t>
    </dgm:pt>
    <dgm:pt modelId="{A8978759-0441-4B92-ABFB-5FD9605034CC}">
      <dgm:prSet custT="1"/>
      <dgm:spPr/>
      <dgm:t>
        <a:bodyPr/>
        <a:lstStyle/>
        <a:p>
          <a:pPr>
            <a:lnSpc>
              <a:spcPct val="100000"/>
            </a:lnSpc>
          </a:pPr>
          <a:r>
            <a:rPr lang="en-US" sz="2400"/>
            <a:t>Allergies </a:t>
          </a:r>
        </a:p>
      </dgm:t>
    </dgm:pt>
    <dgm:pt modelId="{D9E123BF-9DAF-49F1-BF38-E7E3FA47AAB0}" type="parTrans" cxnId="{785CB853-D639-4C96-BE34-BDC949E10AB3}">
      <dgm:prSet/>
      <dgm:spPr/>
      <dgm:t>
        <a:bodyPr/>
        <a:lstStyle/>
        <a:p>
          <a:endParaRPr lang="en-US" sz="2400"/>
        </a:p>
      </dgm:t>
    </dgm:pt>
    <dgm:pt modelId="{E0C6469A-0FC5-4840-BF6A-705BD5E11922}" type="sibTrans" cxnId="{785CB853-D639-4C96-BE34-BDC949E10AB3}">
      <dgm:prSet/>
      <dgm:spPr/>
      <dgm:t>
        <a:bodyPr/>
        <a:lstStyle/>
        <a:p>
          <a:endParaRPr lang="en-US" sz="2400"/>
        </a:p>
      </dgm:t>
    </dgm:pt>
    <dgm:pt modelId="{6B4C5EC2-1709-4710-8CA4-E1F5D17570C8}">
      <dgm:prSet custT="1"/>
      <dgm:spPr/>
      <dgm:t>
        <a:bodyPr/>
        <a:lstStyle/>
        <a:p>
          <a:pPr>
            <a:lnSpc>
              <a:spcPct val="100000"/>
            </a:lnSpc>
          </a:pPr>
          <a:r>
            <a:rPr lang="en-US" sz="2400"/>
            <a:t>Living and working situation </a:t>
          </a:r>
        </a:p>
      </dgm:t>
    </dgm:pt>
    <dgm:pt modelId="{E7538560-B6F3-4C3A-AF93-7887887B6CA5}" type="parTrans" cxnId="{D39D1B62-F8A4-42AF-8498-125F06468224}">
      <dgm:prSet/>
      <dgm:spPr/>
      <dgm:t>
        <a:bodyPr/>
        <a:lstStyle/>
        <a:p>
          <a:endParaRPr lang="en-US" sz="2400"/>
        </a:p>
      </dgm:t>
    </dgm:pt>
    <dgm:pt modelId="{7309A418-82B4-4BCB-B78D-84BD004369D4}" type="sibTrans" cxnId="{D39D1B62-F8A4-42AF-8498-125F06468224}">
      <dgm:prSet/>
      <dgm:spPr/>
      <dgm:t>
        <a:bodyPr/>
        <a:lstStyle/>
        <a:p>
          <a:endParaRPr lang="en-US" sz="2400"/>
        </a:p>
      </dgm:t>
    </dgm:pt>
    <dgm:pt modelId="{3EEE1CC1-63C1-4F8F-A3FD-8E2EA55C88CE}" type="pres">
      <dgm:prSet presAssocID="{A1FBE454-4118-4637-8CF8-AB527083C6B7}" presName="root" presStyleCnt="0">
        <dgm:presLayoutVars>
          <dgm:dir/>
          <dgm:resizeHandles val="exact"/>
        </dgm:presLayoutVars>
      </dgm:prSet>
      <dgm:spPr/>
    </dgm:pt>
    <dgm:pt modelId="{ECFC0BC4-F981-4AE1-9814-6129A051199B}" type="pres">
      <dgm:prSet presAssocID="{B24EACF9-1942-4749-9C98-EA8A0AB0FE0D}" presName="compNode" presStyleCnt="0"/>
      <dgm:spPr/>
    </dgm:pt>
    <dgm:pt modelId="{8AA69CA8-F053-4A6A-81AB-C09EF3E3DF4E}" type="pres">
      <dgm:prSet presAssocID="{B24EACF9-1942-4749-9C98-EA8A0AB0FE0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6AEA8E23-25D8-4997-8BD4-6E99787F0C21}" type="pres">
      <dgm:prSet presAssocID="{B24EACF9-1942-4749-9C98-EA8A0AB0FE0D}" presName="spaceRect" presStyleCnt="0"/>
      <dgm:spPr/>
    </dgm:pt>
    <dgm:pt modelId="{49575328-BEA7-4593-8DC7-E9A7050EF9DF}" type="pres">
      <dgm:prSet presAssocID="{B24EACF9-1942-4749-9C98-EA8A0AB0FE0D}" presName="textRect" presStyleLbl="revTx" presStyleIdx="0" presStyleCnt="5">
        <dgm:presLayoutVars>
          <dgm:chMax val="1"/>
          <dgm:chPref val="1"/>
        </dgm:presLayoutVars>
      </dgm:prSet>
      <dgm:spPr/>
    </dgm:pt>
    <dgm:pt modelId="{A0209D20-5EDB-469A-97A0-7B8FE8F0DCD0}" type="pres">
      <dgm:prSet presAssocID="{331E0E95-665E-44A6-9348-1C1D94479FB9}" presName="sibTrans" presStyleCnt="0"/>
      <dgm:spPr/>
    </dgm:pt>
    <dgm:pt modelId="{0F180EA4-63FC-40C3-9169-80AE5EE40BEE}" type="pres">
      <dgm:prSet presAssocID="{A6ED9979-1807-4665-90FF-62B7FF9D91E7}" presName="compNode" presStyleCnt="0"/>
      <dgm:spPr/>
    </dgm:pt>
    <dgm:pt modelId="{ADFCF95A-15F5-4CDA-9476-6607BA47035F}" type="pres">
      <dgm:prSet presAssocID="{A6ED9979-1807-4665-90FF-62B7FF9D91E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rk and knife"/>
        </a:ext>
      </dgm:extLst>
    </dgm:pt>
    <dgm:pt modelId="{ABC9304D-F4B0-44B9-982B-3D742865149B}" type="pres">
      <dgm:prSet presAssocID="{A6ED9979-1807-4665-90FF-62B7FF9D91E7}" presName="spaceRect" presStyleCnt="0"/>
      <dgm:spPr/>
    </dgm:pt>
    <dgm:pt modelId="{C09B6D35-3C70-40B8-B89B-1507769671E4}" type="pres">
      <dgm:prSet presAssocID="{A6ED9979-1807-4665-90FF-62B7FF9D91E7}" presName="textRect" presStyleLbl="revTx" presStyleIdx="1" presStyleCnt="5">
        <dgm:presLayoutVars>
          <dgm:chMax val="1"/>
          <dgm:chPref val="1"/>
        </dgm:presLayoutVars>
      </dgm:prSet>
      <dgm:spPr/>
    </dgm:pt>
    <dgm:pt modelId="{4B6E9FEC-77AF-4F3C-AADF-E9962FA5A132}" type="pres">
      <dgm:prSet presAssocID="{F09DFF56-F0C1-4FB1-80C1-C638DD451200}" presName="sibTrans" presStyleCnt="0"/>
      <dgm:spPr/>
    </dgm:pt>
    <dgm:pt modelId="{3E2856B9-9F16-49A1-8543-68367D818C5D}" type="pres">
      <dgm:prSet presAssocID="{FE713D5C-34FD-49AA-B54F-53370E32ED2A}" presName="compNode" presStyleCnt="0"/>
      <dgm:spPr/>
    </dgm:pt>
    <dgm:pt modelId="{DECFB738-3AA1-4B17-9103-F7ACB6002EC4}" type="pres">
      <dgm:prSet presAssocID="{FE713D5C-34FD-49AA-B54F-53370E32ED2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ble Setting"/>
        </a:ext>
      </dgm:extLst>
    </dgm:pt>
    <dgm:pt modelId="{4E3ACB1F-AAE3-4CF2-86B7-F60F9863C613}" type="pres">
      <dgm:prSet presAssocID="{FE713D5C-34FD-49AA-B54F-53370E32ED2A}" presName="spaceRect" presStyleCnt="0"/>
      <dgm:spPr/>
    </dgm:pt>
    <dgm:pt modelId="{89389645-E340-44FB-A3B4-740E6E53EE42}" type="pres">
      <dgm:prSet presAssocID="{FE713D5C-34FD-49AA-B54F-53370E32ED2A}" presName="textRect" presStyleLbl="revTx" presStyleIdx="2" presStyleCnt="5">
        <dgm:presLayoutVars>
          <dgm:chMax val="1"/>
          <dgm:chPref val="1"/>
        </dgm:presLayoutVars>
      </dgm:prSet>
      <dgm:spPr/>
    </dgm:pt>
    <dgm:pt modelId="{CFFE3DB7-0F0A-4746-8C9C-1E4052E8BAD1}" type="pres">
      <dgm:prSet presAssocID="{0BC77A44-9F80-48CF-95FA-953115938819}" presName="sibTrans" presStyleCnt="0"/>
      <dgm:spPr/>
    </dgm:pt>
    <dgm:pt modelId="{4C7FCA55-C009-4A3A-820F-EB07D7BEDD5B}" type="pres">
      <dgm:prSet presAssocID="{A8978759-0441-4B92-ABFB-5FD9605034CC}" presName="compNode" presStyleCnt="0"/>
      <dgm:spPr/>
    </dgm:pt>
    <dgm:pt modelId="{E20F83B2-3D3F-4CC2-867C-F82FAF739E2A}" type="pres">
      <dgm:prSet presAssocID="{A8978759-0441-4B92-ABFB-5FD9605034C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al"/>
        </a:ext>
      </dgm:extLst>
    </dgm:pt>
    <dgm:pt modelId="{F01D3A76-2F9F-406A-8142-EB99978841B6}" type="pres">
      <dgm:prSet presAssocID="{A8978759-0441-4B92-ABFB-5FD9605034CC}" presName="spaceRect" presStyleCnt="0"/>
      <dgm:spPr/>
    </dgm:pt>
    <dgm:pt modelId="{E58A77BE-A589-43B1-A4CA-7EB61B07F2CD}" type="pres">
      <dgm:prSet presAssocID="{A8978759-0441-4B92-ABFB-5FD9605034CC}" presName="textRect" presStyleLbl="revTx" presStyleIdx="3" presStyleCnt="5">
        <dgm:presLayoutVars>
          <dgm:chMax val="1"/>
          <dgm:chPref val="1"/>
        </dgm:presLayoutVars>
      </dgm:prSet>
      <dgm:spPr/>
    </dgm:pt>
    <dgm:pt modelId="{F8EE9531-E61B-43E2-8DB5-F27E4E10F9E8}" type="pres">
      <dgm:prSet presAssocID="{E0C6469A-0FC5-4840-BF6A-705BD5E11922}" presName="sibTrans" presStyleCnt="0"/>
      <dgm:spPr/>
    </dgm:pt>
    <dgm:pt modelId="{75BB154E-D219-400F-A37C-F575A382E828}" type="pres">
      <dgm:prSet presAssocID="{6B4C5EC2-1709-4710-8CA4-E1F5D17570C8}" presName="compNode" presStyleCnt="0"/>
      <dgm:spPr/>
    </dgm:pt>
    <dgm:pt modelId="{E7D0BB1D-DFFF-4460-828D-C052C5AB37A1}" type="pres">
      <dgm:prSet presAssocID="{6B4C5EC2-1709-4710-8CA4-E1F5D17570C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uch"/>
        </a:ext>
      </dgm:extLst>
    </dgm:pt>
    <dgm:pt modelId="{959B39FE-E421-4320-A783-85AC654A9061}" type="pres">
      <dgm:prSet presAssocID="{6B4C5EC2-1709-4710-8CA4-E1F5D17570C8}" presName="spaceRect" presStyleCnt="0"/>
      <dgm:spPr/>
    </dgm:pt>
    <dgm:pt modelId="{CE0FC0B0-484F-4CFB-A034-0D95F5304AB3}" type="pres">
      <dgm:prSet presAssocID="{6B4C5EC2-1709-4710-8CA4-E1F5D17570C8}" presName="textRect" presStyleLbl="revTx" presStyleIdx="4" presStyleCnt="5">
        <dgm:presLayoutVars>
          <dgm:chMax val="1"/>
          <dgm:chPref val="1"/>
        </dgm:presLayoutVars>
      </dgm:prSet>
      <dgm:spPr/>
    </dgm:pt>
  </dgm:ptLst>
  <dgm:cxnLst>
    <dgm:cxn modelId="{1E6CF113-952D-44FE-B612-3997EC7179B0}" type="presOf" srcId="{FE713D5C-34FD-49AA-B54F-53370E32ED2A}" destId="{89389645-E340-44FB-A3B4-740E6E53EE42}" srcOrd="0" destOrd="0" presId="urn:microsoft.com/office/officeart/2018/2/layout/IconLabelList"/>
    <dgm:cxn modelId="{4269823D-C302-4A8D-8415-C6F5539A6662}" srcId="{A1FBE454-4118-4637-8CF8-AB527083C6B7}" destId="{A6ED9979-1807-4665-90FF-62B7FF9D91E7}" srcOrd="1" destOrd="0" parTransId="{3BB914DD-67DB-4C01-8DCC-D8B6019B0CCA}" sibTransId="{F09DFF56-F0C1-4FB1-80C1-C638DD451200}"/>
    <dgm:cxn modelId="{F7B40E5C-C7C6-4473-A3E4-E5F1217B568E}" srcId="{A1FBE454-4118-4637-8CF8-AB527083C6B7}" destId="{B24EACF9-1942-4749-9C98-EA8A0AB0FE0D}" srcOrd="0" destOrd="0" parTransId="{914ED90E-AB0D-4B00-8529-BB06A31B3CC2}" sibTransId="{331E0E95-665E-44A6-9348-1C1D94479FB9}"/>
    <dgm:cxn modelId="{D39D1B62-F8A4-42AF-8498-125F06468224}" srcId="{A1FBE454-4118-4637-8CF8-AB527083C6B7}" destId="{6B4C5EC2-1709-4710-8CA4-E1F5D17570C8}" srcOrd="4" destOrd="0" parTransId="{E7538560-B6F3-4C3A-AF93-7887887B6CA5}" sibTransId="{7309A418-82B4-4BCB-B78D-84BD004369D4}"/>
    <dgm:cxn modelId="{785CB853-D639-4C96-BE34-BDC949E10AB3}" srcId="{A1FBE454-4118-4637-8CF8-AB527083C6B7}" destId="{A8978759-0441-4B92-ABFB-5FD9605034CC}" srcOrd="3" destOrd="0" parTransId="{D9E123BF-9DAF-49F1-BF38-E7E3FA47AAB0}" sibTransId="{E0C6469A-0FC5-4840-BF6A-705BD5E11922}"/>
    <dgm:cxn modelId="{94896A79-830D-490D-A32F-1418DE038E96}" type="presOf" srcId="{A1FBE454-4118-4637-8CF8-AB527083C6B7}" destId="{3EEE1CC1-63C1-4F8F-A3FD-8E2EA55C88CE}" srcOrd="0" destOrd="0" presId="urn:microsoft.com/office/officeart/2018/2/layout/IconLabelList"/>
    <dgm:cxn modelId="{6A39797E-53D9-489A-9BAC-425D6D9A96D6}" type="presOf" srcId="{A6ED9979-1807-4665-90FF-62B7FF9D91E7}" destId="{C09B6D35-3C70-40B8-B89B-1507769671E4}" srcOrd="0" destOrd="0" presId="urn:microsoft.com/office/officeart/2018/2/layout/IconLabelList"/>
    <dgm:cxn modelId="{E49AE47F-05BC-429C-8029-AB195E33712E}" type="presOf" srcId="{6B4C5EC2-1709-4710-8CA4-E1F5D17570C8}" destId="{CE0FC0B0-484F-4CFB-A034-0D95F5304AB3}" srcOrd="0" destOrd="0" presId="urn:microsoft.com/office/officeart/2018/2/layout/IconLabelList"/>
    <dgm:cxn modelId="{28E56883-5E25-497F-B71D-4F0713183520}" srcId="{A1FBE454-4118-4637-8CF8-AB527083C6B7}" destId="{FE713D5C-34FD-49AA-B54F-53370E32ED2A}" srcOrd="2" destOrd="0" parTransId="{1E2E688F-0FFA-4E1C-9FF0-11C58AE467C7}" sibTransId="{0BC77A44-9F80-48CF-95FA-953115938819}"/>
    <dgm:cxn modelId="{D213A487-6497-4B60-8C00-87F56FBD5058}" type="presOf" srcId="{B24EACF9-1942-4749-9C98-EA8A0AB0FE0D}" destId="{49575328-BEA7-4593-8DC7-E9A7050EF9DF}" srcOrd="0" destOrd="0" presId="urn:microsoft.com/office/officeart/2018/2/layout/IconLabelList"/>
    <dgm:cxn modelId="{20B116AB-9638-4B00-9B5B-803C957EC2D9}" type="presOf" srcId="{A8978759-0441-4B92-ABFB-5FD9605034CC}" destId="{E58A77BE-A589-43B1-A4CA-7EB61B07F2CD}" srcOrd="0" destOrd="0" presId="urn:microsoft.com/office/officeart/2018/2/layout/IconLabelList"/>
    <dgm:cxn modelId="{D0DDD121-9E25-40D1-930C-FA60C2ABB7A1}" type="presParOf" srcId="{3EEE1CC1-63C1-4F8F-A3FD-8E2EA55C88CE}" destId="{ECFC0BC4-F981-4AE1-9814-6129A051199B}" srcOrd="0" destOrd="0" presId="urn:microsoft.com/office/officeart/2018/2/layout/IconLabelList"/>
    <dgm:cxn modelId="{676BE3A5-BEBB-421D-A0E6-5CE2D00A059C}" type="presParOf" srcId="{ECFC0BC4-F981-4AE1-9814-6129A051199B}" destId="{8AA69CA8-F053-4A6A-81AB-C09EF3E3DF4E}" srcOrd="0" destOrd="0" presId="urn:microsoft.com/office/officeart/2018/2/layout/IconLabelList"/>
    <dgm:cxn modelId="{762D0998-396B-4375-A233-125F294F03FB}" type="presParOf" srcId="{ECFC0BC4-F981-4AE1-9814-6129A051199B}" destId="{6AEA8E23-25D8-4997-8BD4-6E99787F0C21}" srcOrd="1" destOrd="0" presId="urn:microsoft.com/office/officeart/2018/2/layout/IconLabelList"/>
    <dgm:cxn modelId="{09EC05B5-EB1D-49F7-8D9D-1DE0498436B0}" type="presParOf" srcId="{ECFC0BC4-F981-4AE1-9814-6129A051199B}" destId="{49575328-BEA7-4593-8DC7-E9A7050EF9DF}" srcOrd="2" destOrd="0" presId="urn:microsoft.com/office/officeart/2018/2/layout/IconLabelList"/>
    <dgm:cxn modelId="{7BCA4EE7-3965-49CB-B8AA-B51FDC757182}" type="presParOf" srcId="{3EEE1CC1-63C1-4F8F-A3FD-8E2EA55C88CE}" destId="{A0209D20-5EDB-469A-97A0-7B8FE8F0DCD0}" srcOrd="1" destOrd="0" presId="urn:microsoft.com/office/officeart/2018/2/layout/IconLabelList"/>
    <dgm:cxn modelId="{55B42D2F-B211-4738-AF43-8BB1949F95A0}" type="presParOf" srcId="{3EEE1CC1-63C1-4F8F-A3FD-8E2EA55C88CE}" destId="{0F180EA4-63FC-40C3-9169-80AE5EE40BEE}" srcOrd="2" destOrd="0" presId="urn:microsoft.com/office/officeart/2018/2/layout/IconLabelList"/>
    <dgm:cxn modelId="{0028B8BF-FDB9-4057-8A5A-8093D4118A83}" type="presParOf" srcId="{0F180EA4-63FC-40C3-9169-80AE5EE40BEE}" destId="{ADFCF95A-15F5-4CDA-9476-6607BA47035F}" srcOrd="0" destOrd="0" presId="urn:microsoft.com/office/officeart/2018/2/layout/IconLabelList"/>
    <dgm:cxn modelId="{5349656E-EB87-45E3-934C-A3AD2593E2EB}" type="presParOf" srcId="{0F180EA4-63FC-40C3-9169-80AE5EE40BEE}" destId="{ABC9304D-F4B0-44B9-982B-3D742865149B}" srcOrd="1" destOrd="0" presId="urn:microsoft.com/office/officeart/2018/2/layout/IconLabelList"/>
    <dgm:cxn modelId="{62669D4D-AB4C-48FD-A647-A49A50D4B6BE}" type="presParOf" srcId="{0F180EA4-63FC-40C3-9169-80AE5EE40BEE}" destId="{C09B6D35-3C70-40B8-B89B-1507769671E4}" srcOrd="2" destOrd="0" presId="urn:microsoft.com/office/officeart/2018/2/layout/IconLabelList"/>
    <dgm:cxn modelId="{240DCAE8-A324-44FC-AC49-85C461F2CE72}" type="presParOf" srcId="{3EEE1CC1-63C1-4F8F-A3FD-8E2EA55C88CE}" destId="{4B6E9FEC-77AF-4F3C-AADF-E9962FA5A132}" srcOrd="3" destOrd="0" presId="urn:microsoft.com/office/officeart/2018/2/layout/IconLabelList"/>
    <dgm:cxn modelId="{3E3893B0-6F11-43F2-9DE0-193F0E160B21}" type="presParOf" srcId="{3EEE1CC1-63C1-4F8F-A3FD-8E2EA55C88CE}" destId="{3E2856B9-9F16-49A1-8543-68367D818C5D}" srcOrd="4" destOrd="0" presId="urn:microsoft.com/office/officeart/2018/2/layout/IconLabelList"/>
    <dgm:cxn modelId="{FCACCB45-0ED3-45CE-9921-84F60EB0E94F}" type="presParOf" srcId="{3E2856B9-9F16-49A1-8543-68367D818C5D}" destId="{DECFB738-3AA1-4B17-9103-F7ACB6002EC4}" srcOrd="0" destOrd="0" presId="urn:microsoft.com/office/officeart/2018/2/layout/IconLabelList"/>
    <dgm:cxn modelId="{85EA8489-5FF4-40AB-8F88-4FAD30582DBB}" type="presParOf" srcId="{3E2856B9-9F16-49A1-8543-68367D818C5D}" destId="{4E3ACB1F-AAE3-4CF2-86B7-F60F9863C613}" srcOrd="1" destOrd="0" presId="urn:microsoft.com/office/officeart/2018/2/layout/IconLabelList"/>
    <dgm:cxn modelId="{F0D3A795-60F6-4108-B281-F603E5401D1C}" type="presParOf" srcId="{3E2856B9-9F16-49A1-8543-68367D818C5D}" destId="{89389645-E340-44FB-A3B4-740E6E53EE42}" srcOrd="2" destOrd="0" presId="urn:microsoft.com/office/officeart/2018/2/layout/IconLabelList"/>
    <dgm:cxn modelId="{06E3BF27-7DE1-4A98-B749-49308E95E6D5}" type="presParOf" srcId="{3EEE1CC1-63C1-4F8F-A3FD-8E2EA55C88CE}" destId="{CFFE3DB7-0F0A-4746-8C9C-1E4052E8BAD1}" srcOrd="5" destOrd="0" presId="urn:microsoft.com/office/officeart/2018/2/layout/IconLabelList"/>
    <dgm:cxn modelId="{7008B25E-20BD-458F-BE46-4E73C2138612}" type="presParOf" srcId="{3EEE1CC1-63C1-4F8F-A3FD-8E2EA55C88CE}" destId="{4C7FCA55-C009-4A3A-820F-EB07D7BEDD5B}" srcOrd="6" destOrd="0" presId="urn:microsoft.com/office/officeart/2018/2/layout/IconLabelList"/>
    <dgm:cxn modelId="{A57B2FA5-68C6-4635-BE5C-0B8DE56A5ACB}" type="presParOf" srcId="{4C7FCA55-C009-4A3A-820F-EB07D7BEDD5B}" destId="{E20F83B2-3D3F-4CC2-867C-F82FAF739E2A}" srcOrd="0" destOrd="0" presId="urn:microsoft.com/office/officeart/2018/2/layout/IconLabelList"/>
    <dgm:cxn modelId="{241FDE63-3A4F-405E-8CA2-E4FE0876C957}" type="presParOf" srcId="{4C7FCA55-C009-4A3A-820F-EB07D7BEDD5B}" destId="{F01D3A76-2F9F-406A-8142-EB99978841B6}" srcOrd="1" destOrd="0" presId="urn:microsoft.com/office/officeart/2018/2/layout/IconLabelList"/>
    <dgm:cxn modelId="{F8EDFBBE-42B3-45F0-8DC4-209FC31C5A1E}" type="presParOf" srcId="{4C7FCA55-C009-4A3A-820F-EB07D7BEDD5B}" destId="{E58A77BE-A589-43B1-A4CA-7EB61B07F2CD}" srcOrd="2" destOrd="0" presId="urn:microsoft.com/office/officeart/2018/2/layout/IconLabelList"/>
    <dgm:cxn modelId="{5C3E059F-1730-4D09-85F6-175F58A25A15}" type="presParOf" srcId="{3EEE1CC1-63C1-4F8F-A3FD-8E2EA55C88CE}" destId="{F8EE9531-E61B-43E2-8DB5-F27E4E10F9E8}" srcOrd="7" destOrd="0" presId="urn:microsoft.com/office/officeart/2018/2/layout/IconLabelList"/>
    <dgm:cxn modelId="{6D9FAB75-46D0-488E-B42D-0CC80435DCF5}" type="presParOf" srcId="{3EEE1CC1-63C1-4F8F-A3FD-8E2EA55C88CE}" destId="{75BB154E-D219-400F-A37C-F575A382E828}" srcOrd="8" destOrd="0" presId="urn:microsoft.com/office/officeart/2018/2/layout/IconLabelList"/>
    <dgm:cxn modelId="{C2BC0BF1-916C-4FBE-AD1E-987B4D3B2F8E}" type="presParOf" srcId="{75BB154E-D219-400F-A37C-F575A382E828}" destId="{E7D0BB1D-DFFF-4460-828D-C052C5AB37A1}" srcOrd="0" destOrd="0" presId="urn:microsoft.com/office/officeart/2018/2/layout/IconLabelList"/>
    <dgm:cxn modelId="{B4A74700-C446-4A50-91AF-56E58128B330}" type="presParOf" srcId="{75BB154E-D219-400F-A37C-F575A382E828}" destId="{959B39FE-E421-4320-A783-85AC654A9061}" srcOrd="1" destOrd="0" presId="urn:microsoft.com/office/officeart/2018/2/layout/IconLabelList"/>
    <dgm:cxn modelId="{69B72BCC-6FE6-43FD-9561-729144A5568C}" type="presParOf" srcId="{75BB154E-D219-400F-A37C-F575A382E828}" destId="{CE0FC0B0-484F-4CFB-A034-0D95F5304AB3}"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0983A5-7636-4665-A6B3-2B7ED95A3D60}" type="doc">
      <dgm:prSet loTypeId="urn:microsoft.com/office/officeart/2018/2/layout/IconVerticalSolidList" loCatId="icon" qsTypeId="urn:microsoft.com/office/officeart/2005/8/quickstyle/simple1" qsCatId="simple" csTypeId="urn:microsoft.com/office/officeart/2018/5/colors/Iconchunking_neutralbg_accent1_2" csCatId="accent1" phldr="1"/>
      <dgm:spPr/>
      <dgm:t>
        <a:bodyPr/>
        <a:lstStyle/>
        <a:p>
          <a:endParaRPr lang="en-US"/>
        </a:p>
      </dgm:t>
    </dgm:pt>
    <dgm:pt modelId="{2E04BC2B-7374-4123-8FCB-8B32F9619A49}">
      <dgm:prSet custT="1"/>
      <dgm:spPr/>
      <dgm:t>
        <a:bodyPr/>
        <a:lstStyle/>
        <a:p>
          <a:r>
            <a:rPr lang="en-US" sz="2600" dirty="0"/>
            <a:t>Experiencing weight bias increases an individual’s vulnerability for depression, anxiety, low self-esteem, poor body image and suicide. </a:t>
          </a:r>
        </a:p>
      </dgm:t>
    </dgm:pt>
    <dgm:pt modelId="{F2425A38-E75E-4C3A-8EA5-4D56F71EE3B4}" type="parTrans" cxnId="{CABE62FD-8A7F-4D55-BE71-EDB7544A9EF2}">
      <dgm:prSet/>
      <dgm:spPr/>
      <dgm:t>
        <a:bodyPr/>
        <a:lstStyle/>
        <a:p>
          <a:endParaRPr lang="en-US" sz="2600"/>
        </a:p>
      </dgm:t>
    </dgm:pt>
    <dgm:pt modelId="{06D220E5-3C07-487C-B70A-0F52B543F33E}" type="sibTrans" cxnId="{CABE62FD-8A7F-4D55-BE71-EDB7544A9EF2}">
      <dgm:prSet/>
      <dgm:spPr/>
      <dgm:t>
        <a:bodyPr/>
        <a:lstStyle/>
        <a:p>
          <a:endParaRPr lang="en-US" sz="2600"/>
        </a:p>
      </dgm:t>
    </dgm:pt>
    <dgm:pt modelId="{B841169C-DC78-414F-9B4D-78EB08DD591F}">
      <dgm:prSet custT="1"/>
      <dgm:spPr/>
      <dgm:t>
        <a:bodyPr/>
        <a:lstStyle/>
        <a:p>
          <a:r>
            <a:rPr lang="en-US" sz="2600" dirty="0"/>
            <a:t>Weight Stigma is a stressor that increases risk of distorted eating behaviors: binge eating, unhealthy weight control practices, or coping with stigma by eating more food. This stress can increase cortisol reactivity and the cycle continues. Weight stigma can also impact the quality of medical care and treatment people receive. </a:t>
          </a:r>
        </a:p>
      </dgm:t>
    </dgm:pt>
    <dgm:pt modelId="{6F95799E-DBDE-4F2C-8F63-80058BB82E4E}" type="parTrans" cxnId="{A39F19BD-3B1A-40B0-A561-ADCBB6DFCB60}">
      <dgm:prSet/>
      <dgm:spPr/>
      <dgm:t>
        <a:bodyPr/>
        <a:lstStyle/>
        <a:p>
          <a:endParaRPr lang="en-US" sz="2600"/>
        </a:p>
      </dgm:t>
    </dgm:pt>
    <dgm:pt modelId="{651F6FFE-8888-4A19-8756-15B6DEF716D1}" type="sibTrans" cxnId="{A39F19BD-3B1A-40B0-A561-ADCBB6DFCB60}">
      <dgm:prSet/>
      <dgm:spPr/>
      <dgm:t>
        <a:bodyPr/>
        <a:lstStyle/>
        <a:p>
          <a:endParaRPr lang="en-US" sz="2600"/>
        </a:p>
      </dgm:t>
    </dgm:pt>
    <dgm:pt modelId="{6736155B-D521-405A-B7CA-F8ED894E9EC4}" type="pres">
      <dgm:prSet presAssocID="{E20983A5-7636-4665-A6B3-2B7ED95A3D60}" presName="root" presStyleCnt="0">
        <dgm:presLayoutVars>
          <dgm:dir/>
          <dgm:resizeHandles val="exact"/>
        </dgm:presLayoutVars>
      </dgm:prSet>
      <dgm:spPr/>
    </dgm:pt>
    <dgm:pt modelId="{38AE242E-E131-4778-9CE3-D43DE80D541B}" type="pres">
      <dgm:prSet presAssocID="{2E04BC2B-7374-4123-8FCB-8B32F9619A49}" presName="compNode" presStyleCnt="0"/>
      <dgm:spPr/>
    </dgm:pt>
    <dgm:pt modelId="{B17C0926-0600-46AE-A97C-C97B695254EA}" type="pres">
      <dgm:prSet presAssocID="{2E04BC2B-7374-4123-8FCB-8B32F9619A49}" presName="bgRect" presStyleLbl="bgShp" presStyleIdx="0" presStyleCnt="2"/>
      <dgm:spPr/>
    </dgm:pt>
    <dgm:pt modelId="{CC4A99DC-B6D4-4C13-94C8-295672161944}" type="pres">
      <dgm:prSet presAssocID="{2E04BC2B-7374-4123-8FCB-8B32F9619A4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E59C36A6-36FE-4D53-B989-7A8E803B912F}" type="pres">
      <dgm:prSet presAssocID="{2E04BC2B-7374-4123-8FCB-8B32F9619A49}" presName="spaceRect" presStyleCnt="0"/>
      <dgm:spPr/>
    </dgm:pt>
    <dgm:pt modelId="{05BF2A77-C344-437E-98F6-3E2348FC9DDF}" type="pres">
      <dgm:prSet presAssocID="{2E04BC2B-7374-4123-8FCB-8B32F9619A49}" presName="parTx" presStyleLbl="revTx" presStyleIdx="0" presStyleCnt="2" custScaleX="105450">
        <dgm:presLayoutVars>
          <dgm:chMax val="0"/>
          <dgm:chPref val="0"/>
        </dgm:presLayoutVars>
      </dgm:prSet>
      <dgm:spPr/>
    </dgm:pt>
    <dgm:pt modelId="{EB07B91D-45C4-4814-B70F-B289A0475BE1}" type="pres">
      <dgm:prSet presAssocID="{06D220E5-3C07-487C-B70A-0F52B543F33E}" presName="sibTrans" presStyleCnt="0"/>
      <dgm:spPr/>
    </dgm:pt>
    <dgm:pt modelId="{A751B039-2C70-4D84-9B0D-28832551D588}" type="pres">
      <dgm:prSet presAssocID="{B841169C-DC78-414F-9B4D-78EB08DD591F}" presName="compNode" presStyleCnt="0"/>
      <dgm:spPr/>
    </dgm:pt>
    <dgm:pt modelId="{4D26F090-E1DA-4AC3-8A41-812FF0688EFA}" type="pres">
      <dgm:prSet presAssocID="{B841169C-DC78-414F-9B4D-78EB08DD591F}" presName="bgRect" presStyleLbl="bgShp" presStyleIdx="1" presStyleCnt="2"/>
      <dgm:spPr/>
    </dgm:pt>
    <dgm:pt modelId="{5E268C93-067E-4878-AAC7-FE1E55B3EDC7}" type="pres">
      <dgm:prSet presAssocID="{B841169C-DC78-414F-9B4D-78EB08DD591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rk and knife"/>
        </a:ext>
      </dgm:extLst>
    </dgm:pt>
    <dgm:pt modelId="{BE95DDC9-DAE0-4253-90C0-D687AD6AB402}" type="pres">
      <dgm:prSet presAssocID="{B841169C-DC78-414F-9B4D-78EB08DD591F}" presName="spaceRect" presStyleCnt="0"/>
      <dgm:spPr/>
    </dgm:pt>
    <dgm:pt modelId="{3F3BB9E7-70F8-48F0-BF64-7E34DA52AA10}" type="pres">
      <dgm:prSet presAssocID="{B841169C-DC78-414F-9B4D-78EB08DD591F}" presName="parTx" presStyleLbl="revTx" presStyleIdx="1" presStyleCnt="2" custScaleX="104883">
        <dgm:presLayoutVars>
          <dgm:chMax val="0"/>
          <dgm:chPref val="0"/>
        </dgm:presLayoutVars>
      </dgm:prSet>
      <dgm:spPr/>
    </dgm:pt>
  </dgm:ptLst>
  <dgm:cxnLst>
    <dgm:cxn modelId="{88C9422E-4C04-465F-852B-94CD2420D01D}" type="presOf" srcId="{B841169C-DC78-414F-9B4D-78EB08DD591F}" destId="{3F3BB9E7-70F8-48F0-BF64-7E34DA52AA10}" srcOrd="0" destOrd="0" presId="urn:microsoft.com/office/officeart/2018/2/layout/IconVerticalSolidList"/>
    <dgm:cxn modelId="{38770D48-D4EA-4305-9ECE-8DF597AB8BB7}" type="presOf" srcId="{E20983A5-7636-4665-A6B3-2B7ED95A3D60}" destId="{6736155B-D521-405A-B7CA-F8ED894E9EC4}" srcOrd="0" destOrd="0" presId="urn:microsoft.com/office/officeart/2018/2/layout/IconVerticalSolidList"/>
    <dgm:cxn modelId="{C99BDBA6-ACE8-4AB0-9549-88E3D6CAB0E9}" type="presOf" srcId="{2E04BC2B-7374-4123-8FCB-8B32F9619A49}" destId="{05BF2A77-C344-437E-98F6-3E2348FC9DDF}" srcOrd="0" destOrd="0" presId="urn:microsoft.com/office/officeart/2018/2/layout/IconVerticalSolidList"/>
    <dgm:cxn modelId="{A39F19BD-3B1A-40B0-A561-ADCBB6DFCB60}" srcId="{E20983A5-7636-4665-A6B3-2B7ED95A3D60}" destId="{B841169C-DC78-414F-9B4D-78EB08DD591F}" srcOrd="1" destOrd="0" parTransId="{6F95799E-DBDE-4F2C-8F63-80058BB82E4E}" sibTransId="{651F6FFE-8888-4A19-8756-15B6DEF716D1}"/>
    <dgm:cxn modelId="{CABE62FD-8A7F-4D55-BE71-EDB7544A9EF2}" srcId="{E20983A5-7636-4665-A6B3-2B7ED95A3D60}" destId="{2E04BC2B-7374-4123-8FCB-8B32F9619A49}" srcOrd="0" destOrd="0" parTransId="{F2425A38-E75E-4C3A-8EA5-4D56F71EE3B4}" sibTransId="{06D220E5-3C07-487C-B70A-0F52B543F33E}"/>
    <dgm:cxn modelId="{4C0DADC0-73D4-4076-B0B9-B3D425B0F0CB}" type="presParOf" srcId="{6736155B-D521-405A-B7CA-F8ED894E9EC4}" destId="{38AE242E-E131-4778-9CE3-D43DE80D541B}" srcOrd="0" destOrd="0" presId="urn:microsoft.com/office/officeart/2018/2/layout/IconVerticalSolidList"/>
    <dgm:cxn modelId="{F77CC8F8-A972-4E28-9BBF-2FC96342305C}" type="presParOf" srcId="{38AE242E-E131-4778-9CE3-D43DE80D541B}" destId="{B17C0926-0600-46AE-A97C-C97B695254EA}" srcOrd="0" destOrd="0" presId="urn:microsoft.com/office/officeart/2018/2/layout/IconVerticalSolidList"/>
    <dgm:cxn modelId="{3E2868BF-2010-4DD8-93DB-8C717A414119}" type="presParOf" srcId="{38AE242E-E131-4778-9CE3-D43DE80D541B}" destId="{CC4A99DC-B6D4-4C13-94C8-295672161944}" srcOrd="1" destOrd="0" presId="urn:microsoft.com/office/officeart/2018/2/layout/IconVerticalSolidList"/>
    <dgm:cxn modelId="{FEE6B67B-35F6-4206-B54E-9D89AEB16DD8}" type="presParOf" srcId="{38AE242E-E131-4778-9CE3-D43DE80D541B}" destId="{E59C36A6-36FE-4D53-B989-7A8E803B912F}" srcOrd="2" destOrd="0" presId="urn:microsoft.com/office/officeart/2018/2/layout/IconVerticalSolidList"/>
    <dgm:cxn modelId="{C9A9C909-4FF6-460A-8D77-AEEBEE6E1B7B}" type="presParOf" srcId="{38AE242E-E131-4778-9CE3-D43DE80D541B}" destId="{05BF2A77-C344-437E-98F6-3E2348FC9DDF}" srcOrd="3" destOrd="0" presId="urn:microsoft.com/office/officeart/2018/2/layout/IconVerticalSolidList"/>
    <dgm:cxn modelId="{EDB68BAC-ED1E-4384-ACA8-AD6E055CA36D}" type="presParOf" srcId="{6736155B-D521-405A-B7CA-F8ED894E9EC4}" destId="{EB07B91D-45C4-4814-B70F-B289A0475BE1}" srcOrd="1" destOrd="0" presId="urn:microsoft.com/office/officeart/2018/2/layout/IconVerticalSolidList"/>
    <dgm:cxn modelId="{90A417C4-6336-4D3D-833F-4FEF0FE39F14}" type="presParOf" srcId="{6736155B-D521-405A-B7CA-F8ED894E9EC4}" destId="{A751B039-2C70-4D84-9B0D-28832551D588}" srcOrd="2" destOrd="0" presId="urn:microsoft.com/office/officeart/2018/2/layout/IconVerticalSolidList"/>
    <dgm:cxn modelId="{F019C0D9-8050-4479-BE71-B11CCF4CF67E}" type="presParOf" srcId="{A751B039-2C70-4D84-9B0D-28832551D588}" destId="{4D26F090-E1DA-4AC3-8A41-812FF0688EFA}" srcOrd="0" destOrd="0" presId="urn:microsoft.com/office/officeart/2018/2/layout/IconVerticalSolidList"/>
    <dgm:cxn modelId="{E50263EF-B0FB-40FB-BD42-E24ACDEF12AC}" type="presParOf" srcId="{A751B039-2C70-4D84-9B0D-28832551D588}" destId="{5E268C93-067E-4878-AAC7-FE1E55B3EDC7}" srcOrd="1" destOrd="0" presId="urn:microsoft.com/office/officeart/2018/2/layout/IconVerticalSolidList"/>
    <dgm:cxn modelId="{541A844A-F1EB-486E-842F-6BE6C417AF70}" type="presParOf" srcId="{A751B039-2C70-4D84-9B0D-28832551D588}" destId="{BE95DDC9-DAE0-4253-90C0-D687AD6AB402}" srcOrd="2" destOrd="0" presId="urn:microsoft.com/office/officeart/2018/2/layout/IconVerticalSolidList"/>
    <dgm:cxn modelId="{B0FD403D-ACA3-4350-90C9-BEC99691A650}" type="presParOf" srcId="{A751B039-2C70-4D84-9B0D-28832551D588}" destId="{3F3BB9E7-70F8-48F0-BF64-7E34DA52AA10}"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C84030-7A0B-443D-8533-607DE2E60B9C}" type="doc">
      <dgm:prSet loTypeId="urn:microsoft.com/office/officeart/2018/2/layout/IconVerticalSolidList" loCatId="icon" qsTypeId="urn:microsoft.com/office/officeart/2005/8/quickstyle/simple1" qsCatId="simple" csTypeId="urn:microsoft.com/office/officeart/2005/8/colors/colorful5" csCatId="colorful" phldr="1"/>
      <dgm:spPr/>
      <dgm:t>
        <a:bodyPr/>
        <a:lstStyle/>
        <a:p>
          <a:endParaRPr lang="en-US"/>
        </a:p>
      </dgm:t>
    </dgm:pt>
    <dgm:pt modelId="{E39C562D-C018-4A04-AD8E-143F1957C98F}">
      <dgm:prSet/>
      <dgm:spPr/>
      <dgm:t>
        <a:bodyPr/>
        <a:lstStyle/>
        <a:p>
          <a:pPr>
            <a:lnSpc>
              <a:spcPct val="100000"/>
            </a:lnSpc>
          </a:pPr>
          <a:r>
            <a:rPr lang="en-US"/>
            <a:t>the social and economic environment,</a:t>
          </a:r>
        </a:p>
      </dgm:t>
    </dgm:pt>
    <dgm:pt modelId="{ABDB0664-5191-42B3-99DA-3F0CEF7144BE}" type="parTrans" cxnId="{C4942032-B980-479B-83E2-3281DBD55D9F}">
      <dgm:prSet/>
      <dgm:spPr/>
      <dgm:t>
        <a:bodyPr/>
        <a:lstStyle/>
        <a:p>
          <a:endParaRPr lang="en-US"/>
        </a:p>
      </dgm:t>
    </dgm:pt>
    <dgm:pt modelId="{287C9EF8-DF93-4045-9494-E34C880800C7}" type="sibTrans" cxnId="{C4942032-B980-479B-83E2-3281DBD55D9F}">
      <dgm:prSet/>
      <dgm:spPr/>
      <dgm:t>
        <a:bodyPr/>
        <a:lstStyle/>
        <a:p>
          <a:endParaRPr lang="en-US"/>
        </a:p>
      </dgm:t>
    </dgm:pt>
    <dgm:pt modelId="{0DA1236D-E560-4F87-A69A-15FC8CA174A5}">
      <dgm:prSet/>
      <dgm:spPr/>
      <dgm:t>
        <a:bodyPr/>
        <a:lstStyle/>
        <a:p>
          <a:pPr>
            <a:lnSpc>
              <a:spcPct val="100000"/>
            </a:lnSpc>
          </a:pPr>
          <a:r>
            <a:rPr lang="en-US"/>
            <a:t>the physical environment, and</a:t>
          </a:r>
        </a:p>
      </dgm:t>
    </dgm:pt>
    <dgm:pt modelId="{8E2174EB-A249-49DC-ACF2-83C573DCCC8A}" type="parTrans" cxnId="{CF48025E-649D-42DA-B835-6ABAE4C20201}">
      <dgm:prSet/>
      <dgm:spPr/>
      <dgm:t>
        <a:bodyPr/>
        <a:lstStyle/>
        <a:p>
          <a:endParaRPr lang="en-US"/>
        </a:p>
      </dgm:t>
    </dgm:pt>
    <dgm:pt modelId="{A983256A-ED06-4E11-BA87-28BAD05151FF}" type="sibTrans" cxnId="{CF48025E-649D-42DA-B835-6ABAE4C20201}">
      <dgm:prSet/>
      <dgm:spPr/>
      <dgm:t>
        <a:bodyPr/>
        <a:lstStyle/>
        <a:p>
          <a:endParaRPr lang="en-US"/>
        </a:p>
      </dgm:t>
    </dgm:pt>
    <dgm:pt modelId="{A2A39D92-621A-46CC-9EB1-40BDAE6DE885}">
      <dgm:prSet/>
      <dgm:spPr/>
      <dgm:t>
        <a:bodyPr/>
        <a:lstStyle/>
        <a:p>
          <a:pPr>
            <a:lnSpc>
              <a:spcPct val="100000"/>
            </a:lnSpc>
          </a:pPr>
          <a:r>
            <a:rPr lang="en-US"/>
            <a:t>the person’s individual characteristics and behaviors.</a:t>
          </a:r>
        </a:p>
      </dgm:t>
    </dgm:pt>
    <dgm:pt modelId="{13D6289B-2F30-4FF3-AAF8-02286FD7B3ED}" type="parTrans" cxnId="{C24DB172-8FAB-445D-BFB3-99C40525E14F}">
      <dgm:prSet/>
      <dgm:spPr/>
      <dgm:t>
        <a:bodyPr/>
        <a:lstStyle/>
        <a:p>
          <a:endParaRPr lang="en-US"/>
        </a:p>
      </dgm:t>
    </dgm:pt>
    <dgm:pt modelId="{2DBA7864-47A3-4622-984A-247F23DCF2D0}" type="sibTrans" cxnId="{C24DB172-8FAB-445D-BFB3-99C40525E14F}">
      <dgm:prSet/>
      <dgm:spPr/>
      <dgm:t>
        <a:bodyPr/>
        <a:lstStyle/>
        <a:p>
          <a:endParaRPr lang="en-US"/>
        </a:p>
      </dgm:t>
    </dgm:pt>
    <dgm:pt modelId="{48689068-389A-4E72-86AA-48ADE04BF30B}" type="pres">
      <dgm:prSet presAssocID="{97C84030-7A0B-443D-8533-607DE2E60B9C}" presName="root" presStyleCnt="0">
        <dgm:presLayoutVars>
          <dgm:dir/>
          <dgm:resizeHandles val="exact"/>
        </dgm:presLayoutVars>
      </dgm:prSet>
      <dgm:spPr/>
    </dgm:pt>
    <dgm:pt modelId="{0A4A4508-A8CE-40A1-B6F6-2629DFC987D7}" type="pres">
      <dgm:prSet presAssocID="{E39C562D-C018-4A04-AD8E-143F1957C98F}" presName="compNode" presStyleCnt="0"/>
      <dgm:spPr/>
    </dgm:pt>
    <dgm:pt modelId="{DB496C32-2808-46FD-BAC9-4D5DE2F52B4A}" type="pres">
      <dgm:prSet presAssocID="{E39C562D-C018-4A04-AD8E-143F1957C98F}" presName="bgRect" presStyleLbl="bgShp" presStyleIdx="0" presStyleCnt="3"/>
      <dgm:spPr/>
    </dgm:pt>
    <dgm:pt modelId="{95A0BCE6-BC45-4178-8F9B-47371D931A1F}" type="pres">
      <dgm:prSet presAssocID="{E39C562D-C018-4A04-AD8E-143F1957C98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ollar"/>
        </a:ext>
      </dgm:extLst>
    </dgm:pt>
    <dgm:pt modelId="{4FA6E3AF-66BB-4840-99A3-9BA1F93B7A94}" type="pres">
      <dgm:prSet presAssocID="{E39C562D-C018-4A04-AD8E-143F1957C98F}" presName="spaceRect" presStyleCnt="0"/>
      <dgm:spPr/>
    </dgm:pt>
    <dgm:pt modelId="{172184E1-D1CF-4574-8972-F2096237DABA}" type="pres">
      <dgm:prSet presAssocID="{E39C562D-C018-4A04-AD8E-143F1957C98F}" presName="parTx" presStyleLbl="revTx" presStyleIdx="0" presStyleCnt="3">
        <dgm:presLayoutVars>
          <dgm:chMax val="0"/>
          <dgm:chPref val="0"/>
        </dgm:presLayoutVars>
      </dgm:prSet>
      <dgm:spPr/>
    </dgm:pt>
    <dgm:pt modelId="{D9BEA912-F250-46EE-AD12-CD675D5BB01A}" type="pres">
      <dgm:prSet presAssocID="{287C9EF8-DF93-4045-9494-E34C880800C7}" presName="sibTrans" presStyleCnt="0"/>
      <dgm:spPr/>
    </dgm:pt>
    <dgm:pt modelId="{1D02C7CF-A05E-40FF-94D5-E41AF3556031}" type="pres">
      <dgm:prSet presAssocID="{0DA1236D-E560-4F87-A69A-15FC8CA174A5}" presName="compNode" presStyleCnt="0"/>
      <dgm:spPr/>
    </dgm:pt>
    <dgm:pt modelId="{33D979D2-FBBC-4A60-8526-271FEA43AF18}" type="pres">
      <dgm:prSet presAssocID="{0DA1236D-E560-4F87-A69A-15FC8CA174A5}" presName="bgRect" presStyleLbl="bgShp" presStyleIdx="1" presStyleCnt="3"/>
      <dgm:spPr/>
    </dgm:pt>
    <dgm:pt modelId="{DB190BEE-820C-49E7-8979-276B4869ADE0}" type="pres">
      <dgm:prSet presAssocID="{0DA1236D-E560-4F87-A69A-15FC8CA174A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ark scene"/>
        </a:ext>
      </dgm:extLst>
    </dgm:pt>
    <dgm:pt modelId="{E8F3AD60-C8B7-408A-ADAF-AD9CB2F7382D}" type="pres">
      <dgm:prSet presAssocID="{0DA1236D-E560-4F87-A69A-15FC8CA174A5}" presName="spaceRect" presStyleCnt="0"/>
      <dgm:spPr/>
    </dgm:pt>
    <dgm:pt modelId="{BD4307BC-1332-4F82-9CA9-1DC63DB8BD51}" type="pres">
      <dgm:prSet presAssocID="{0DA1236D-E560-4F87-A69A-15FC8CA174A5}" presName="parTx" presStyleLbl="revTx" presStyleIdx="1" presStyleCnt="3">
        <dgm:presLayoutVars>
          <dgm:chMax val="0"/>
          <dgm:chPref val="0"/>
        </dgm:presLayoutVars>
      </dgm:prSet>
      <dgm:spPr/>
    </dgm:pt>
    <dgm:pt modelId="{6EB55063-B5CE-4E82-BF03-A3EC7AC52020}" type="pres">
      <dgm:prSet presAssocID="{A983256A-ED06-4E11-BA87-28BAD05151FF}" presName="sibTrans" presStyleCnt="0"/>
      <dgm:spPr/>
    </dgm:pt>
    <dgm:pt modelId="{D5F138C4-2853-4B60-9345-C6F096C74F69}" type="pres">
      <dgm:prSet presAssocID="{A2A39D92-621A-46CC-9EB1-40BDAE6DE885}" presName="compNode" presStyleCnt="0"/>
      <dgm:spPr/>
    </dgm:pt>
    <dgm:pt modelId="{C87B6890-64F2-493E-87F1-C246EC8886B0}" type="pres">
      <dgm:prSet presAssocID="{A2A39D92-621A-46CC-9EB1-40BDAE6DE885}" presName="bgRect" presStyleLbl="bgShp" presStyleIdx="2" presStyleCnt="3"/>
      <dgm:spPr/>
    </dgm:pt>
    <dgm:pt modelId="{08A20415-1A0C-44C2-9A6F-5131C8B27DEF}" type="pres">
      <dgm:prSet presAssocID="{A2A39D92-621A-46CC-9EB1-40BDAE6DE88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Influencer"/>
        </a:ext>
      </dgm:extLst>
    </dgm:pt>
    <dgm:pt modelId="{A87934AE-D8BA-4759-9105-3A4AE63D3DAF}" type="pres">
      <dgm:prSet presAssocID="{A2A39D92-621A-46CC-9EB1-40BDAE6DE885}" presName="spaceRect" presStyleCnt="0"/>
      <dgm:spPr/>
    </dgm:pt>
    <dgm:pt modelId="{5A3D1376-53E2-4450-A685-4C400C43E59C}" type="pres">
      <dgm:prSet presAssocID="{A2A39D92-621A-46CC-9EB1-40BDAE6DE885}" presName="parTx" presStyleLbl="revTx" presStyleIdx="2" presStyleCnt="3">
        <dgm:presLayoutVars>
          <dgm:chMax val="0"/>
          <dgm:chPref val="0"/>
        </dgm:presLayoutVars>
      </dgm:prSet>
      <dgm:spPr/>
    </dgm:pt>
  </dgm:ptLst>
  <dgm:cxnLst>
    <dgm:cxn modelId="{C4942032-B980-479B-83E2-3281DBD55D9F}" srcId="{97C84030-7A0B-443D-8533-607DE2E60B9C}" destId="{E39C562D-C018-4A04-AD8E-143F1957C98F}" srcOrd="0" destOrd="0" parTransId="{ABDB0664-5191-42B3-99DA-3F0CEF7144BE}" sibTransId="{287C9EF8-DF93-4045-9494-E34C880800C7}"/>
    <dgm:cxn modelId="{CF48025E-649D-42DA-B835-6ABAE4C20201}" srcId="{97C84030-7A0B-443D-8533-607DE2E60B9C}" destId="{0DA1236D-E560-4F87-A69A-15FC8CA174A5}" srcOrd="1" destOrd="0" parTransId="{8E2174EB-A249-49DC-ACF2-83C573DCCC8A}" sibTransId="{A983256A-ED06-4E11-BA87-28BAD05151FF}"/>
    <dgm:cxn modelId="{C24DB172-8FAB-445D-BFB3-99C40525E14F}" srcId="{97C84030-7A0B-443D-8533-607DE2E60B9C}" destId="{A2A39D92-621A-46CC-9EB1-40BDAE6DE885}" srcOrd="2" destOrd="0" parTransId="{13D6289B-2F30-4FF3-AAF8-02286FD7B3ED}" sibTransId="{2DBA7864-47A3-4622-984A-247F23DCF2D0}"/>
    <dgm:cxn modelId="{BA2B028A-E043-48C6-81A7-5BA33C42BE98}" type="presOf" srcId="{97C84030-7A0B-443D-8533-607DE2E60B9C}" destId="{48689068-389A-4E72-86AA-48ADE04BF30B}" srcOrd="0" destOrd="0" presId="urn:microsoft.com/office/officeart/2018/2/layout/IconVerticalSolidList"/>
    <dgm:cxn modelId="{F07A5395-10E1-4215-B187-D823EF2EDECD}" type="presOf" srcId="{0DA1236D-E560-4F87-A69A-15FC8CA174A5}" destId="{BD4307BC-1332-4F82-9CA9-1DC63DB8BD51}" srcOrd="0" destOrd="0" presId="urn:microsoft.com/office/officeart/2018/2/layout/IconVerticalSolidList"/>
    <dgm:cxn modelId="{B2991498-955C-4939-B4B5-5B8A6994BC72}" type="presOf" srcId="{E39C562D-C018-4A04-AD8E-143F1957C98F}" destId="{172184E1-D1CF-4574-8972-F2096237DABA}" srcOrd="0" destOrd="0" presId="urn:microsoft.com/office/officeart/2018/2/layout/IconVerticalSolidList"/>
    <dgm:cxn modelId="{9B9490AE-11A0-48AA-91F4-2A91A0CBD6B9}" type="presOf" srcId="{A2A39D92-621A-46CC-9EB1-40BDAE6DE885}" destId="{5A3D1376-53E2-4450-A685-4C400C43E59C}" srcOrd="0" destOrd="0" presId="urn:microsoft.com/office/officeart/2018/2/layout/IconVerticalSolidList"/>
    <dgm:cxn modelId="{B4C5161E-4581-46E2-8083-465BD7222CBA}" type="presParOf" srcId="{48689068-389A-4E72-86AA-48ADE04BF30B}" destId="{0A4A4508-A8CE-40A1-B6F6-2629DFC987D7}" srcOrd="0" destOrd="0" presId="urn:microsoft.com/office/officeart/2018/2/layout/IconVerticalSolidList"/>
    <dgm:cxn modelId="{841A97EF-38EC-4B6F-A74F-18D504B49CF7}" type="presParOf" srcId="{0A4A4508-A8CE-40A1-B6F6-2629DFC987D7}" destId="{DB496C32-2808-46FD-BAC9-4D5DE2F52B4A}" srcOrd="0" destOrd="0" presId="urn:microsoft.com/office/officeart/2018/2/layout/IconVerticalSolidList"/>
    <dgm:cxn modelId="{0E5D6A7B-8CC4-4054-B087-DD32E24C5F8A}" type="presParOf" srcId="{0A4A4508-A8CE-40A1-B6F6-2629DFC987D7}" destId="{95A0BCE6-BC45-4178-8F9B-47371D931A1F}" srcOrd="1" destOrd="0" presId="urn:microsoft.com/office/officeart/2018/2/layout/IconVerticalSolidList"/>
    <dgm:cxn modelId="{1845D76A-E6EB-4BA2-9E12-30B01BD33ADE}" type="presParOf" srcId="{0A4A4508-A8CE-40A1-B6F6-2629DFC987D7}" destId="{4FA6E3AF-66BB-4840-99A3-9BA1F93B7A94}" srcOrd="2" destOrd="0" presId="urn:microsoft.com/office/officeart/2018/2/layout/IconVerticalSolidList"/>
    <dgm:cxn modelId="{8BD3E54C-1550-4068-B66C-EC9ECC0EFED5}" type="presParOf" srcId="{0A4A4508-A8CE-40A1-B6F6-2629DFC987D7}" destId="{172184E1-D1CF-4574-8972-F2096237DABA}" srcOrd="3" destOrd="0" presId="urn:microsoft.com/office/officeart/2018/2/layout/IconVerticalSolidList"/>
    <dgm:cxn modelId="{52CF9494-5D7A-4500-BBC8-23D598C93854}" type="presParOf" srcId="{48689068-389A-4E72-86AA-48ADE04BF30B}" destId="{D9BEA912-F250-46EE-AD12-CD675D5BB01A}" srcOrd="1" destOrd="0" presId="urn:microsoft.com/office/officeart/2018/2/layout/IconVerticalSolidList"/>
    <dgm:cxn modelId="{90AA547E-876F-4642-92AF-C821D219975B}" type="presParOf" srcId="{48689068-389A-4E72-86AA-48ADE04BF30B}" destId="{1D02C7CF-A05E-40FF-94D5-E41AF3556031}" srcOrd="2" destOrd="0" presId="urn:microsoft.com/office/officeart/2018/2/layout/IconVerticalSolidList"/>
    <dgm:cxn modelId="{473B3162-2781-4F93-8EC8-95EF911F0CFA}" type="presParOf" srcId="{1D02C7CF-A05E-40FF-94D5-E41AF3556031}" destId="{33D979D2-FBBC-4A60-8526-271FEA43AF18}" srcOrd="0" destOrd="0" presId="urn:microsoft.com/office/officeart/2018/2/layout/IconVerticalSolidList"/>
    <dgm:cxn modelId="{242135EA-A758-43E7-8891-838BD32474A4}" type="presParOf" srcId="{1D02C7CF-A05E-40FF-94D5-E41AF3556031}" destId="{DB190BEE-820C-49E7-8979-276B4869ADE0}" srcOrd="1" destOrd="0" presId="urn:microsoft.com/office/officeart/2018/2/layout/IconVerticalSolidList"/>
    <dgm:cxn modelId="{49519384-721D-4609-9553-30857C3A23ED}" type="presParOf" srcId="{1D02C7CF-A05E-40FF-94D5-E41AF3556031}" destId="{E8F3AD60-C8B7-408A-ADAF-AD9CB2F7382D}" srcOrd="2" destOrd="0" presId="urn:microsoft.com/office/officeart/2018/2/layout/IconVerticalSolidList"/>
    <dgm:cxn modelId="{C3327E53-9DB7-499A-9149-49D9E88A8B73}" type="presParOf" srcId="{1D02C7CF-A05E-40FF-94D5-E41AF3556031}" destId="{BD4307BC-1332-4F82-9CA9-1DC63DB8BD51}" srcOrd="3" destOrd="0" presId="urn:microsoft.com/office/officeart/2018/2/layout/IconVerticalSolidList"/>
    <dgm:cxn modelId="{B865E31A-2900-4EF0-8A25-D1B54FC821D0}" type="presParOf" srcId="{48689068-389A-4E72-86AA-48ADE04BF30B}" destId="{6EB55063-B5CE-4E82-BF03-A3EC7AC52020}" srcOrd="3" destOrd="0" presId="urn:microsoft.com/office/officeart/2018/2/layout/IconVerticalSolidList"/>
    <dgm:cxn modelId="{0D61B92A-372B-439D-A2FB-C4F05E571D10}" type="presParOf" srcId="{48689068-389A-4E72-86AA-48ADE04BF30B}" destId="{D5F138C4-2853-4B60-9345-C6F096C74F69}" srcOrd="4" destOrd="0" presId="urn:microsoft.com/office/officeart/2018/2/layout/IconVerticalSolidList"/>
    <dgm:cxn modelId="{F7BF8382-622D-4F1E-BF17-2B4282FC2109}" type="presParOf" srcId="{D5F138C4-2853-4B60-9345-C6F096C74F69}" destId="{C87B6890-64F2-493E-87F1-C246EC8886B0}" srcOrd="0" destOrd="0" presId="urn:microsoft.com/office/officeart/2018/2/layout/IconVerticalSolidList"/>
    <dgm:cxn modelId="{5B4598EC-5AB3-4487-BD57-C547B397A42B}" type="presParOf" srcId="{D5F138C4-2853-4B60-9345-C6F096C74F69}" destId="{08A20415-1A0C-44C2-9A6F-5131C8B27DEF}" srcOrd="1" destOrd="0" presId="urn:microsoft.com/office/officeart/2018/2/layout/IconVerticalSolidList"/>
    <dgm:cxn modelId="{B6789E14-963E-4686-A91E-D5016B769929}" type="presParOf" srcId="{D5F138C4-2853-4B60-9345-C6F096C74F69}" destId="{A87934AE-D8BA-4759-9105-3A4AE63D3DAF}" srcOrd="2" destOrd="0" presId="urn:microsoft.com/office/officeart/2018/2/layout/IconVerticalSolidList"/>
    <dgm:cxn modelId="{43139ADE-7DC7-430F-B38C-61726CFD2E5E}" type="presParOf" srcId="{D5F138C4-2853-4B60-9345-C6F096C74F69}" destId="{5A3D1376-53E2-4450-A685-4C400C43E59C}"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C43E9A-C458-4902-A6A7-5924711F7B9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DAD5AFE-C288-4866-9B5D-DC6BE7B0C597}">
      <dgm:prSet custT="1"/>
      <dgm:spPr/>
      <dgm:t>
        <a:bodyPr/>
        <a:lstStyle/>
        <a:p>
          <a:pPr>
            <a:lnSpc>
              <a:spcPct val="100000"/>
            </a:lnSpc>
          </a:pPr>
          <a:r>
            <a:rPr lang="en-US" sz="1800" dirty="0"/>
            <a:t>By assigning and tailoring WIC food packages and providing breastfeeding services, you are providing nutrition and economic supports. </a:t>
          </a:r>
        </a:p>
      </dgm:t>
    </dgm:pt>
    <dgm:pt modelId="{7828EC28-6DB0-4D2F-9F00-726A4B121213}" type="parTrans" cxnId="{04063ACF-7D0B-41AC-8544-12493A3C7A94}">
      <dgm:prSet/>
      <dgm:spPr/>
      <dgm:t>
        <a:bodyPr/>
        <a:lstStyle/>
        <a:p>
          <a:endParaRPr lang="en-US" sz="4000"/>
        </a:p>
      </dgm:t>
    </dgm:pt>
    <dgm:pt modelId="{6860F066-E26D-4115-8223-45CEDA5CB52A}" type="sibTrans" cxnId="{04063ACF-7D0B-41AC-8544-12493A3C7A94}">
      <dgm:prSet/>
      <dgm:spPr/>
      <dgm:t>
        <a:bodyPr/>
        <a:lstStyle/>
        <a:p>
          <a:endParaRPr lang="en-US" sz="2400"/>
        </a:p>
      </dgm:t>
    </dgm:pt>
    <dgm:pt modelId="{115189A6-F6A6-4D97-A61F-C738D5C8346A}">
      <dgm:prSet custT="1"/>
      <dgm:spPr/>
      <dgm:t>
        <a:bodyPr/>
        <a:lstStyle/>
        <a:p>
          <a:pPr>
            <a:lnSpc>
              <a:spcPct val="100000"/>
            </a:lnSpc>
          </a:pPr>
          <a:r>
            <a:rPr lang="en-US" sz="1800" dirty="0"/>
            <a:t>By providing  referrals for housing, mental health services or energy assistance, you are helping to address those factors we call social or environmental determinants of health. </a:t>
          </a:r>
        </a:p>
      </dgm:t>
    </dgm:pt>
    <dgm:pt modelId="{8A59A0C3-E7C3-487F-929A-595D66262BB1}" type="parTrans" cxnId="{11296EE5-25AD-440A-BA55-2009BBEDCAFD}">
      <dgm:prSet/>
      <dgm:spPr/>
      <dgm:t>
        <a:bodyPr/>
        <a:lstStyle/>
        <a:p>
          <a:endParaRPr lang="en-US" sz="4000"/>
        </a:p>
      </dgm:t>
    </dgm:pt>
    <dgm:pt modelId="{B9B34DE6-6AF4-4CE0-ACAD-8D3D951B1804}" type="sibTrans" cxnId="{11296EE5-25AD-440A-BA55-2009BBEDCAFD}">
      <dgm:prSet/>
      <dgm:spPr/>
      <dgm:t>
        <a:bodyPr/>
        <a:lstStyle/>
        <a:p>
          <a:endParaRPr lang="en-US" sz="2400"/>
        </a:p>
      </dgm:t>
    </dgm:pt>
    <dgm:pt modelId="{DD693407-6593-4D63-BF4B-899D9CDF455E}">
      <dgm:prSet custT="1"/>
      <dgm:spPr/>
      <dgm:t>
        <a:bodyPr/>
        <a:lstStyle/>
        <a:p>
          <a:pPr>
            <a:lnSpc>
              <a:spcPct val="100000"/>
            </a:lnSpc>
          </a:pPr>
          <a:r>
            <a:rPr lang="en-US" sz="1800" dirty="0"/>
            <a:t>By practicing trauma informed care,  you tailor  counseling to the needs of individuals.</a:t>
          </a:r>
        </a:p>
      </dgm:t>
    </dgm:pt>
    <dgm:pt modelId="{D2E6767F-A2E7-4939-8871-8E183A60C0B0}" type="parTrans" cxnId="{C6186E3B-3344-4454-92BA-108E76855CB0}">
      <dgm:prSet/>
      <dgm:spPr/>
      <dgm:t>
        <a:bodyPr/>
        <a:lstStyle/>
        <a:p>
          <a:endParaRPr lang="en-US" sz="4000"/>
        </a:p>
      </dgm:t>
    </dgm:pt>
    <dgm:pt modelId="{D6C4981E-2809-4D88-B030-D9F6F94ADBAC}" type="sibTrans" cxnId="{C6186E3B-3344-4454-92BA-108E76855CB0}">
      <dgm:prSet/>
      <dgm:spPr/>
      <dgm:t>
        <a:bodyPr/>
        <a:lstStyle/>
        <a:p>
          <a:endParaRPr lang="en-US" sz="2400"/>
        </a:p>
      </dgm:t>
    </dgm:pt>
    <dgm:pt modelId="{A56C307E-69D4-49E3-8E34-80DC3E7EC365}">
      <dgm:prSet custT="1"/>
      <dgm:spPr/>
      <dgm:t>
        <a:bodyPr/>
        <a:lstStyle/>
        <a:p>
          <a:pPr>
            <a:lnSpc>
              <a:spcPct val="100000"/>
            </a:lnSpc>
          </a:pPr>
          <a:r>
            <a:rPr lang="en-US" sz="1800" dirty="0"/>
            <a:t>By providing nutrition focused counseling that helps participants address their interests, you may have a greater impact on health than counseling about how to lose weight. </a:t>
          </a:r>
        </a:p>
      </dgm:t>
    </dgm:pt>
    <dgm:pt modelId="{E5BC55C6-AE41-46EE-923E-0923F5171571}" type="parTrans" cxnId="{5F73C7C0-E696-4619-8778-BB617C476BBB}">
      <dgm:prSet/>
      <dgm:spPr/>
      <dgm:t>
        <a:bodyPr/>
        <a:lstStyle/>
        <a:p>
          <a:endParaRPr lang="en-US" sz="4000"/>
        </a:p>
      </dgm:t>
    </dgm:pt>
    <dgm:pt modelId="{2082E299-F599-439C-AC4F-155223F90AF4}" type="sibTrans" cxnId="{5F73C7C0-E696-4619-8778-BB617C476BBB}">
      <dgm:prSet/>
      <dgm:spPr/>
      <dgm:t>
        <a:bodyPr/>
        <a:lstStyle/>
        <a:p>
          <a:endParaRPr lang="en-US" sz="2400"/>
        </a:p>
      </dgm:t>
    </dgm:pt>
    <dgm:pt modelId="{0E29EEF0-D8BE-48C8-96BE-5AF7D23FB974}" type="pres">
      <dgm:prSet presAssocID="{56C43E9A-C458-4902-A6A7-5924711F7B9F}" presName="root" presStyleCnt="0">
        <dgm:presLayoutVars>
          <dgm:dir/>
          <dgm:resizeHandles val="exact"/>
        </dgm:presLayoutVars>
      </dgm:prSet>
      <dgm:spPr/>
    </dgm:pt>
    <dgm:pt modelId="{44C90FE2-EC9B-4926-A22F-E411D83BDC83}" type="pres">
      <dgm:prSet presAssocID="{4DAD5AFE-C288-4866-9B5D-DC6BE7B0C597}" presName="compNode" presStyleCnt="0"/>
      <dgm:spPr/>
    </dgm:pt>
    <dgm:pt modelId="{4AB76046-C3EC-4E3C-91ED-F6BA981CB46E}" type="pres">
      <dgm:prSet presAssocID="{4DAD5AFE-C288-4866-9B5D-DC6BE7B0C597}" presName="bgRect" presStyleLbl="bgShp" presStyleIdx="0" presStyleCnt="4" custLinFactNeighborX="764" custLinFactNeighborY="-289"/>
      <dgm:spPr/>
    </dgm:pt>
    <dgm:pt modelId="{54E884F4-1A64-4C1E-A7B1-38BED8395BDD}" type="pres">
      <dgm:prSet presAssocID="{4DAD5AFE-C288-4866-9B5D-DC6BE7B0C59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ruit Bowl"/>
        </a:ext>
      </dgm:extLst>
    </dgm:pt>
    <dgm:pt modelId="{8FB9A2FE-06CE-4D2D-BA83-E6E6385BC2A0}" type="pres">
      <dgm:prSet presAssocID="{4DAD5AFE-C288-4866-9B5D-DC6BE7B0C597}" presName="spaceRect" presStyleCnt="0"/>
      <dgm:spPr/>
    </dgm:pt>
    <dgm:pt modelId="{B50F820C-6606-4AC3-BFF8-248D98C0C164}" type="pres">
      <dgm:prSet presAssocID="{4DAD5AFE-C288-4866-9B5D-DC6BE7B0C597}" presName="parTx" presStyleLbl="revTx" presStyleIdx="0" presStyleCnt="4">
        <dgm:presLayoutVars>
          <dgm:chMax val="0"/>
          <dgm:chPref val="0"/>
        </dgm:presLayoutVars>
      </dgm:prSet>
      <dgm:spPr/>
    </dgm:pt>
    <dgm:pt modelId="{CE186054-7115-475A-BC1F-0AEAD2734ECE}" type="pres">
      <dgm:prSet presAssocID="{6860F066-E26D-4115-8223-45CEDA5CB52A}" presName="sibTrans" presStyleCnt="0"/>
      <dgm:spPr/>
    </dgm:pt>
    <dgm:pt modelId="{845ECEA0-B69F-485A-985C-4D568A5A5333}" type="pres">
      <dgm:prSet presAssocID="{115189A6-F6A6-4D97-A61F-C738D5C8346A}" presName="compNode" presStyleCnt="0"/>
      <dgm:spPr/>
    </dgm:pt>
    <dgm:pt modelId="{6AADCBD5-FE86-4036-AE6B-6DC7695E2C65}" type="pres">
      <dgm:prSet presAssocID="{115189A6-F6A6-4D97-A61F-C738D5C8346A}" presName="bgRect" presStyleLbl="bgShp" presStyleIdx="1" presStyleCnt="4"/>
      <dgm:spPr/>
    </dgm:pt>
    <dgm:pt modelId="{E13801CB-8794-44FF-A4B1-E824F7107BF6}" type="pres">
      <dgm:prSet presAssocID="{115189A6-F6A6-4D97-A61F-C738D5C8346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Lightbulb and gear"/>
        </a:ext>
      </dgm:extLst>
    </dgm:pt>
    <dgm:pt modelId="{A4021DF9-D426-473F-BA8E-757552C5CBBA}" type="pres">
      <dgm:prSet presAssocID="{115189A6-F6A6-4D97-A61F-C738D5C8346A}" presName="spaceRect" presStyleCnt="0"/>
      <dgm:spPr/>
    </dgm:pt>
    <dgm:pt modelId="{2CD9AFEB-9B9B-460B-A388-DC1CCC0595E1}" type="pres">
      <dgm:prSet presAssocID="{115189A6-F6A6-4D97-A61F-C738D5C8346A}" presName="parTx" presStyleLbl="revTx" presStyleIdx="1" presStyleCnt="4">
        <dgm:presLayoutVars>
          <dgm:chMax val="0"/>
          <dgm:chPref val="0"/>
        </dgm:presLayoutVars>
      </dgm:prSet>
      <dgm:spPr/>
    </dgm:pt>
    <dgm:pt modelId="{FA917613-A5CC-48EE-9B89-8610D4B013E7}" type="pres">
      <dgm:prSet presAssocID="{B9B34DE6-6AF4-4CE0-ACAD-8D3D951B1804}" presName="sibTrans" presStyleCnt="0"/>
      <dgm:spPr/>
    </dgm:pt>
    <dgm:pt modelId="{97349469-C317-4228-9B03-4718D0721ED0}" type="pres">
      <dgm:prSet presAssocID="{DD693407-6593-4D63-BF4B-899D9CDF455E}" presName="compNode" presStyleCnt="0"/>
      <dgm:spPr/>
    </dgm:pt>
    <dgm:pt modelId="{00864218-9FAD-463C-A0CB-5401B91C4129}" type="pres">
      <dgm:prSet presAssocID="{DD693407-6593-4D63-BF4B-899D9CDF455E}" presName="bgRect" presStyleLbl="bgShp" presStyleIdx="2" presStyleCnt="4"/>
      <dgm:spPr/>
    </dgm:pt>
    <dgm:pt modelId="{58354067-4409-489D-BF08-BA302D1CFE69}" type="pres">
      <dgm:prSet presAssocID="{DD693407-6593-4D63-BF4B-899D9CDF455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rson with Idea"/>
        </a:ext>
      </dgm:extLst>
    </dgm:pt>
    <dgm:pt modelId="{E9FF068C-2BFD-4E0D-ACC2-3AFFD6B76EC4}" type="pres">
      <dgm:prSet presAssocID="{DD693407-6593-4D63-BF4B-899D9CDF455E}" presName="spaceRect" presStyleCnt="0"/>
      <dgm:spPr/>
    </dgm:pt>
    <dgm:pt modelId="{530C98FB-92DE-41F1-86ED-1A1E8FCD18FD}" type="pres">
      <dgm:prSet presAssocID="{DD693407-6593-4D63-BF4B-899D9CDF455E}" presName="parTx" presStyleLbl="revTx" presStyleIdx="2" presStyleCnt="4">
        <dgm:presLayoutVars>
          <dgm:chMax val="0"/>
          <dgm:chPref val="0"/>
        </dgm:presLayoutVars>
      </dgm:prSet>
      <dgm:spPr/>
    </dgm:pt>
    <dgm:pt modelId="{C3E56ECA-0DE8-4C9E-B13B-DC6921D22E71}" type="pres">
      <dgm:prSet presAssocID="{D6C4981E-2809-4D88-B030-D9F6F94ADBAC}" presName="sibTrans" presStyleCnt="0"/>
      <dgm:spPr/>
    </dgm:pt>
    <dgm:pt modelId="{51314A61-3D60-4D7E-A07E-B7543DA54F11}" type="pres">
      <dgm:prSet presAssocID="{A56C307E-69D4-49E3-8E34-80DC3E7EC365}" presName="compNode" presStyleCnt="0"/>
      <dgm:spPr/>
    </dgm:pt>
    <dgm:pt modelId="{E29F95F5-A313-4E20-A1A6-4C7CD115B5C6}" type="pres">
      <dgm:prSet presAssocID="{A56C307E-69D4-49E3-8E34-80DC3E7EC365}" presName="bgRect" presStyleLbl="bgShp" presStyleIdx="3" presStyleCnt="4"/>
      <dgm:spPr/>
    </dgm:pt>
    <dgm:pt modelId="{7716FDB4-C9BD-454D-9940-80F1E3CC21B5}" type="pres">
      <dgm:prSet presAssocID="{A56C307E-69D4-49E3-8E34-80DC3E7EC36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vocado"/>
        </a:ext>
      </dgm:extLst>
    </dgm:pt>
    <dgm:pt modelId="{5F09B454-E66D-484B-84D7-C23D604FA487}" type="pres">
      <dgm:prSet presAssocID="{A56C307E-69D4-49E3-8E34-80DC3E7EC365}" presName="spaceRect" presStyleCnt="0"/>
      <dgm:spPr/>
    </dgm:pt>
    <dgm:pt modelId="{2BDFF0A3-385C-4BB1-BB08-5E98AA8F1529}" type="pres">
      <dgm:prSet presAssocID="{A56C307E-69D4-49E3-8E34-80DC3E7EC365}" presName="parTx" presStyleLbl="revTx" presStyleIdx="3" presStyleCnt="4">
        <dgm:presLayoutVars>
          <dgm:chMax val="0"/>
          <dgm:chPref val="0"/>
        </dgm:presLayoutVars>
      </dgm:prSet>
      <dgm:spPr/>
    </dgm:pt>
  </dgm:ptLst>
  <dgm:cxnLst>
    <dgm:cxn modelId="{0EFCB733-BFC8-4EFB-9458-3896D3489BD3}" type="presOf" srcId="{A56C307E-69D4-49E3-8E34-80DC3E7EC365}" destId="{2BDFF0A3-385C-4BB1-BB08-5E98AA8F1529}" srcOrd="0" destOrd="0" presId="urn:microsoft.com/office/officeart/2018/2/layout/IconVerticalSolidList"/>
    <dgm:cxn modelId="{C6186E3B-3344-4454-92BA-108E76855CB0}" srcId="{56C43E9A-C458-4902-A6A7-5924711F7B9F}" destId="{DD693407-6593-4D63-BF4B-899D9CDF455E}" srcOrd="2" destOrd="0" parTransId="{D2E6767F-A2E7-4939-8871-8E183A60C0B0}" sibTransId="{D6C4981E-2809-4D88-B030-D9F6F94ADBAC}"/>
    <dgm:cxn modelId="{4E2B8661-99BF-4928-BE00-E4CEB07C3FA8}" type="presOf" srcId="{56C43E9A-C458-4902-A6A7-5924711F7B9F}" destId="{0E29EEF0-D8BE-48C8-96BE-5AF7D23FB974}" srcOrd="0" destOrd="0" presId="urn:microsoft.com/office/officeart/2018/2/layout/IconVerticalSolidList"/>
    <dgm:cxn modelId="{3A746555-E0FE-48A3-A9A9-8A394C436496}" type="presOf" srcId="{DD693407-6593-4D63-BF4B-899D9CDF455E}" destId="{530C98FB-92DE-41F1-86ED-1A1E8FCD18FD}" srcOrd="0" destOrd="0" presId="urn:microsoft.com/office/officeart/2018/2/layout/IconVerticalSolidList"/>
    <dgm:cxn modelId="{C2FF8BA3-94AC-4FD3-B011-F5DC98421399}" type="presOf" srcId="{4DAD5AFE-C288-4866-9B5D-DC6BE7B0C597}" destId="{B50F820C-6606-4AC3-BFF8-248D98C0C164}" srcOrd="0" destOrd="0" presId="urn:microsoft.com/office/officeart/2018/2/layout/IconVerticalSolidList"/>
    <dgm:cxn modelId="{5F73C7C0-E696-4619-8778-BB617C476BBB}" srcId="{56C43E9A-C458-4902-A6A7-5924711F7B9F}" destId="{A56C307E-69D4-49E3-8E34-80DC3E7EC365}" srcOrd="3" destOrd="0" parTransId="{E5BC55C6-AE41-46EE-923E-0923F5171571}" sibTransId="{2082E299-F599-439C-AC4F-155223F90AF4}"/>
    <dgm:cxn modelId="{04063ACF-7D0B-41AC-8544-12493A3C7A94}" srcId="{56C43E9A-C458-4902-A6A7-5924711F7B9F}" destId="{4DAD5AFE-C288-4866-9B5D-DC6BE7B0C597}" srcOrd="0" destOrd="0" parTransId="{7828EC28-6DB0-4D2F-9F00-726A4B121213}" sibTransId="{6860F066-E26D-4115-8223-45CEDA5CB52A}"/>
    <dgm:cxn modelId="{11296EE5-25AD-440A-BA55-2009BBEDCAFD}" srcId="{56C43E9A-C458-4902-A6A7-5924711F7B9F}" destId="{115189A6-F6A6-4D97-A61F-C738D5C8346A}" srcOrd="1" destOrd="0" parTransId="{8A59A0C3-E7C3-487F-929A-595D66262BB1}" sibTransId="{B9B34DE6-6AF4-4CE0-ACAD-8D3D951B1804}"/>
    <dgm:cxn modelId="{66CA7AFF-0D0E-481B-B857-EB128B30A5D5}" type="presOf" srcId="{115189A6-F6A6-4D97-A61F-C738D5C8346A}" destId="{2CD9AFEB-9B9B-460B-A388-DC1CCC0595E1}" srcOrd="0" destOrd="0" presId="urn:microsoft.com/office/officeart/2018/2/layout/IconVerticalSolidList"/>
    <dgm:cxn modelId="{1B64BCFD-A05E-4E6E-9DF2-5D9392CB0287}" type="presParOf" srcId="{0E29EEF0-D8BE-48C8-96BE-5AF7D23FB974}" destId="{44C90FE2-EC9B-4926-A22F-E411D83BDC83}" srcOrd="0" destOrd="0" presId="urn:microsoft.com/office/officeart/2018/2/layout/IconVerticalSolidList"/>
    <dgm:cxn modelId="{17D743DD-32B6-4218-A236-DD17A96C2D76}" type="presParOf" srcId="{44C90FE2-EC9B-4926-A22F-E411D83BDC83}" destId="{4AB76046-C3EC-4E3C-91ED-F6BA981CB46E}" srcOrd="0" destOrd="0" presId="urn:microsoft.com/office/officeart/2018/2/layout/IconVerticalSolidList"/>
    <dgm:cxn modelId="{C56379D6-D35F-456C-8E96-E190D246CC64}" type="presParOf" srcId="{44C90FE2-EC9B-4926-A22F-E411D83BDC83}" destId="{54E884F4-1A64-4C1E-A7B1-38BED8395BDD}" srcOrd="1" destOrd="0" presId="urn:microsoft.com/office/officeart/2018/2/layout/IconVerticalSolidList"/>
    <dgm:cxn modelId="{058AA63C-8794-4C40-AAB7-0193149E77A6}" type="presParOf" srcId="{44C90FE2-EC9B-4926-A22F-E411D83BDC83}" destId="{8FB9A2FE-06CE-4D2D-BA83-E6E6385BC2A0}" srcOrd="2" destOrd="0" presId="urn:microsoft.com/office/officeart/2018/2/layout/IconVerticalSolidList"/>
    <dgm:cxn modelId="{62363FAC-1827-43B8-A99C-97AE7ADB65BA}" type="presParOf" srcId="{44C90FE2-EC9B-4926-A22F-E411D83BDC83}" destId="{B50F820C-6606-4AC3-BFF8-248D98C0C164}" srcOrd="3" destOrd="0" presId="urn:microsoft.com/office/officeart/2018/2/layout/IconVerticalSolidList"/>
    <dgm:cxn modelId="{74B1844E-492C-49B0-9862-442E37B6EA20}" type="presParOf" srcId="{0E29EEF0-D8BE-48C8-96BE-5AF7D23FB974}" destId="{CE186054-7115-475A-BC1F-0AEAD2734ECE}" srcOrd="1" destOrd="0" presId="urn:microsoft.com/office/officeart/2018/2/layout/IconVerticalSolidList"/>
    <dgm:cxn modelId="{E825B582-5324-419F-8FD3-B907E73C875A}" type="presParOf" srcId="{0E29EEF0-D8BE-48C8-96BE-5AF7D23FB974}" destId="{845ECEA0-B69F-485A-985C-4D568A5A5333}" srcOrd="2" destOrd="0" presId="urn:microsoft.com/office/officeart/2018/2/layout/IconVerticalSolidList"/>
    <dgm:cxn modelId="{07D2DD69-9BDA-44AC-AE42-1AD1A74D1ADC}" type="presParOf" srcId="{845ECEA0-B69F-485A-985C-4D568A5A5333}" destId="{6AADCBD5-FE86-4036-AE6B-6DC7695E2C65}" srcOrd="0" destOrd="0" presId="urn:microsoft.com/office/officeart/2018/2/layout/IconVerticalSolidList"/>
    <dgm:cxn modelId="{BB39D978-B381-42B7-B3DB-21ECA0BAB807}" type="presParOf" srcId="{845ECEA0-B69F-485A-985C-4D568A5A5333}" destId="{E13801CB-8794-44FF-A4B1-E824F7107BF6}" srcOrd="1" destOrd="0" presId="urn:microsoft.com/office/officeart/2018/2/layout/IconVerticalSolidList"/>
    <dgm:cxn modelId="{A0D39C13-B9B4-4895-A171-3D891C8E004A}" type="presParOf" srcId="{845ECEA0-B69F-485A-985C-4D568A5A5333}" destId="{A4021DF9-D426-473F-BA8E-757552C5CBBA}" srcOrd="2" destOrd="0" presId="urn:microsoft.com/office/officeart/2018/2/layout/IconVerticalSolidList"/>
    <dgm:cxn modelId="{8AF9303D-049E-4C80-BE0C-CD02965142B6}" type="presParOf" srcId="{845ECEA0-B69F-485A-985C-4D568A5A5333}" destId="{2CD9AFEB-9B9B-460B-A388-DC1CCC0595E1}" srcOrd="3" destOrd="0" presId="urn:microsoft.com/office/officeart/2018/2/layout/IconVerticalSolidList"/>
    <dgm:cxn modelId="{3F52618C-8C6F-4373-A09B-D80C7FB8B47F}" type="presParOf" srcId="{0E29EEF0-D8BE-48C8-96BE-5AF7D23FB974}" destId="{FA917613-A5CC-48EE-9B89-8610D4B013E7}" srcOrd="3" destOrd="0" presId="urn:microsoft.com/office/officeart/2018/2/layout/IconVerticalSolidList"/>
    <dgm:cxn modelId="{CFE6E230-BB53-437A-9762-0F415E067EBE}" type="presParOf" srcId="{0E29EEF0-D8BE-48C8-96BE-5AF7D23FB974}" destId="{97349469-C317-4228-9B03-4718D0721ED0}" srcOrd="4" destOrd="0" presId="urn:microsoft.com/office/officeart/2018/2/layout/IconVerticalSolidList"/>
    <dgm:cxn modelId="{33864581-E838-4209-A634-0C350C7E0887}" type="presParOf" srcId="{97349469-C317-4228-9B03-4718D0721ED0}" destId="{00864218-9FAD-463C-A0CB-5401B91C4129}" srcOrd="0" destOrd="0" presId="urn:microsoft.com/office/officeart/2018/2/layout/IconVerticalSolidList"/>
    <dgm:cxn modelId="{F0683AD0-7448-4262-BE3C-B306A5E05121}" type="presParOf" srcId="{97349469-C317-4228-9B03-4718D0721ED0}" destId="{58354067-4409-489D-BF08-BA302D1CFE69}" srcOrd="1" destOrd="0" presId="urn:microsoft.com/office/officeart/2018/2/layout/IconVerticalSolidList"/>
    <dgm:cxn modelId="{4FE3D067-A5CB-458C-9C5D-DD3E7B5A56A4}" type="presParOf" srcId="{97349469-C317-4228-9B03-4718D0721ED0}" destId="{E9FF068C-2BFD-4E0D-ACC2-3AFFD6B76EC4}" srcOrd="2" destOrd="0" presId="urn:microsoft.com/office/officeart/2018/2/layout/IconVerticalSolidList"/>
    <dgm:cxn modelId="{AB7A377B-79D8-4358-9C1F-9DB9E6FB7722}" type="presParOf" srcId="{97349469-C317-4228-9B03-4718D0721ED0}" destId="{530C98FB-92DE-41F1-86ED-1A1E8FCD18FD}" srcOrd="3" destOrd="0" presId="urn:microsoft.com/office/officeart/2018/2/layout/IconVerticalSolidList"/>
    <dgm:cxn modelId="{F8F79A21-0071-424F-A0C9-D02A83264125}" type="presParOf" srcId="{0E29EEF0-D8BE-48C8-96BE-5AF7D23FB974}" destId="{C3E56ECA-0DE8-4C9E-B13B-DC6921D22E71}" srcOrd="5" destOrd="0" presId="urn:microsoft.com/office/officeart/2018/2/layout/IconVerticalSolidList"/>
    <dgm:cxn modelId="{2D773A89-61E3-4C7D-8BE0-19B83D112F14}" type="presParOf" srcId="{0E29EEF0-D8BE-48C8-96BE-5AF7D23FB974}" destId="{51314A61-3D60-4D7E-A07E-B7543DA54F11}" srcOrd="6" destOrd="0" presId="urn:microsoft.com/office/officeart/2018/2/layout/IconVerticalSolidList"/>
    <dgm:cxn modelId="{CD593166-03B4-474F-8FE4-1CA5D9EBE0D8}" type="presParOf" srcId="{51314A61-3D60-4D7E-A07E-B7543DA54F11}" destId="{E29F95F5-A313-4E20-A1A6-4C7CD115B5C6}" srcOrd="0" destOrd="0" presId="urn:microsoft.com/office/officeart/2018/2/layout/IconVerticalSolidList"/>
    <dgm:cxn modelId="{ED326B66-50AA-4B45-A3AC-B301F55323C6}" type="presParOf" srcId="{51314A61-3D60-4D7E-A07E-B7543DA54F11}" destId="{7716FDB4-C9BD-454D-9940-80F1E3CC21B5}" srcOrd="1" destOrd="0" presId="urn:microsoft.com/office/officeart/2018/2/layout/IconVerticalSolidList"/>
    <dgm:cxn modelId="{37B438E6-12DD-4A01-84E3-DE530A27B971}" type="presParOf" srcId="{51314A61-3D60-4D7E-A07E-B7543DA54F11}" destId="{5F09B454-E66D-484B-84D7-C23D604FA487}" srcOrd="2" destOrd="0" presId="urn:microsoft.com/office/officeart/2018/2/layout/IconVerticalSolidList"/>
    <dgm:cxn modelId="{0529DD6D-216F-4E79-ACE3-48B65C661FCA}" type="presParOf" srcId="{51314A61-3D60-4D7E-A07E-B7543DA54F11}" destId="{2BDFF0A3-385C-4BB1-BB08-5E98AA8F1529}"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7DED2E-3FC9-4EC6-B096-3AE9AB68BD59}" type="doc">
      <dgm:prSet loTypeId="urn:microsoft.com/office/officeart/2018/2/layout/IconVerticalSolidList" loCatId="icon" qsTypeId="urn:microsoft.com/office/officeart/2005/8/quickstyle/simple1" qsCatId="simple" csTypeId="urn:microsoft.com/office/officeart/2005/8/colors/accent1_5" csCatId="accent1" phldr="1"/>
      <dgm:spPr/>
      <dgm:t>
        <a:bodyPr/>
        <a:lstStyle/>
        <a:p>
          <a:endParaRPr lang="en-US"/>
        </a:p>
      </dgm:t>
    </dgm:pt>
    <dgm:pt modelId="{A5DC0D79-3082-49B5-9DB7-B5345FA2D090}">
      <dgm:prSet/>
      <dgm:spPr/>
      <dgm:t>
        <a:bodyPr/>
        <a:lstStyle/>
        <a:p>
          <a:pPr>
            <a:lnSpc>
              <a:spcPct val="100000"/>
            </a:lnSpc>
          </a:pPr>
          <a:r>
            <a:rPr lang="en-US" dirty="0"/>
            <a:t>We should aim for a certain weight based on our height and sex.  </a:t>
          </a:r>
        </a:p>
      </dgm:t>
    </dgm:pt>
    <dgm:pt modelId="{AEB975C8-72C0-4C03-9D74-64B429B97B26}" type="parTrans" cxnId="{01C2A123-EE64-4D83-9592-ED883BF5693E}">
      <dgm:prSet/>
      <dgm:spPr/>
      <dgm:t>
        <a:bodyPr/>
        <a:lstStyle/>
        <a:p>
          <a:endParaRPr lang="en-US"/>
        </a:p>
      </dgm:t>
    </dgm:pt>
    <dgm:pt modelId="{519B9F38-ADF1-4C22-A757-C28F3F1E827F}" type="sibTrans" cxnId="{01C2A123-EE64-4D83-9592-ED883BF5693E}">
      <dgm:prSet/>
      <dgm:spPr/>
      <dgm:t>
        <a:bodyPr/>
        <a:lstStyle/>
        <a:p>
          <a:endParaRPr lang="en-US"/>
        </a:p>
      </dgm:t>
    </dgm:pt>
    <dgm:pt modelId="{0475274B-AAAC-4E90-A478-A4949488C866}">
      <dgm:prSet/>
      <dgm:spPr/>
      <dgm:t>
        <a:bodyPr/>
        <a:lstStyle/>
        <a:p>
          <a:pPr>
            <a:lnSpc>
              <a:spcPct val="100000"/>
            </a:lnSpc>
          </a:pPr>
          <a:r>
            <a:rPr lang="en-US" dirty="0"/>
            <a:t>Obesity is a disease and needs a cure. </a:t>
          </a:r>
        </a:p>
      </dgm:t>
    </dgm:pt>
    <dgm:pt modelId="{61F5C4F0-65FD-4350-86DF-A55B2FA65694}" type="parTrans" cxnId="{655D8E6C-511F-4452-931F-E1FB3A398CBD}">
      <dgm:prSet/>
      <dgm:spPr/>
      <dgm:t>
        <a:bodyPr/>
        <a:lstStyle/>
        <a:p>
          <a:endParaRPr lang="en-US"/>
        </a:p>
      </dgm:t>
    </dgm:pt>
    <dgm:pt modelId="{4E2B60B0-FB36-47CC-BDFB-EE330D841D20}" type="sibTrans" cxnId="{655D8E6C-511F-4452-931F-E1FB3A398CBD}">
      <dgm:prSet/>
      <dgm:spPr/>
      <dgm:t>
        <a:bodyPr/>
        <a:lstStyle/>
        <a:p>
          <a:endParaRPr lang="en-US"/>
        </a:p>
      </dgm:t>
    </dgm:pt>
    <dgm:pt modelId="{3696E44E-BD8D-4599-B990-9759BF4D669E}">
      <dgm:prSet/>
      <dgm:spPr/>
      <dgm:t>
        <a:bodyPr/>
        <a:lstStyle/>
        <a:p>
          <a:pPr>
            <a:lnSpc>
              <a:spcPct val="100000"/>
            </a:lnSpc>
          </a:pPr>
          <a:r>
            <a:rPr lang="en-US" dirty="0"/>
            <a:t>The cure for obesity is weight loss. </a:t>
          </a:r>
        </a:p>
      </dgm:t>
    </dgm:pt>
    <dgm:pt modelId="{EADDD728-B484-4755-89AB-37FF2B369526}" type="parTrans" cxnId="{372889F3-139F-42CB-B893-1451B727B32E}">
      <dgm:prSet/>
      <dgm:spPr/>
      <dgm:t>
        <a:bodyPr/>
        <a:lstStyle/>
        <a:p>
          <a:endParaRPr lang="en-US"/>
        </a:p>
      </dgm:t>
    </dgm:pt>
    <dgm:pt modelId="{50BED936-52E7-42B0-A239-6183DEF9E200}" type="sibTrans" cxnId="{372889F3-139F-42CB-B893-1451B727B32E}">
      <dgm:prSet/>
      <dgm:spPr/>
      <dgm:t>
        <a:bodyPr/>
        <a:lstStyle/>
        <a:p>
          <a:endParaRPr lang="en-US"/>
        </a:p>
      </dgm:t>
    </dgm:pt>
    <dgm:pt modelId="{F8C46769-BC08-4001-904C-4BA85A0058D5}">
      <dgm:prSet/>
      <dgm:spPr/>
      <dgm:t>
        <a:bodyPr/>
        <a:lstStyle/>
        <a:p>
          <a:pPr>
            <a:lnSpc>
              <a:spcPct val="100000"/>
            </a:lnSpc>
          </a:pPr>
          <a:r>
            <a:rPr lang="en-US" dirty="0"/>
            <a:t>Slogans: Eat less, exercise more. Calories in calories out. You are what you eat. Willpower is all it takes. Work out to “earn” food. Eat “clean” foods. </a:t>
          </a:r>
        </a:p>
      </dgm:t>
    </dgm:pt>
    <dgm:pt modelId="{CCA8E870-EF4C-4C1E-9D4B-726F801D2E75}" type="parTrans" cxnId="{912E8DCA-A67B-497A-8DCB-BD68024FECA7}">
      <dgm:prSet/>
      <dgm:spPr/>
      <dgm:t>
        <a:bodyPr/>
        <a:lstStyle/>
        <a:p>
          <a:endParaRPr lang="en-US"/>
        </a:p>
      </dgm:t>
    </dgm:pt>
    <dgm:pt modelId="{C7DC27FD-79D1-4333-B261-5E029529CEE3}" type="sibTrans" cxnId="{912E8DCA-A67B-497A-8DCB-BD68024FECA7}">
      <dgm:prSet/>
      <dgm:spPr/>
      <dgm:t>
        <a:bodyPr/>
        <a:lstStyle/>
        <a:p>
          <a:endParaRPr lang="en-US"/>
        </a:p>
      </dgm:t>
    </dgm:pt>
    <dgm:pt modelId="{FC7F268B-9917-4C73-966B-98E2976A62B7}" type="pres">
      <dgm:prSet presAssocID="{A87DED2E-3FC9-4EC6-B096-3AE9AB68BD59}" presName="root" presStyleCnt="0">
        <dgm:presLayoutVars>
          <dgm:dir/>
          <dgm:resizeHandles val="exact"/>
        </dgm:presLayoutVars>
      </dgm:prSet>
      <dgm:spPr/>
    </dgm:pt>
    <dgm:pt modelId="{82CD4BFE-3FFF-43BA-8B31-62F5BB76F0BC}" type="pres">
      <dgm:prSet presAssocID="{A5DC0D79-3082-49B5-9DB7-B5345FA2D090}" presName="compNode" presStyleCnt="0"/>
      <dgm:spPr/>
    </dgm:pt>
    <dgm:pt modelId="{A38DF22F-F58A-4C45-92EC-445B0B62B01C}" type="pres">
      <dgm:prSet presAssocID="{A5DC0D79-3082-49B5-9DB7-B5345FA2D090}" presName="bgRect" presStyleLbl="bgShp" presStyleIdx="0" presStyleCnt="4"/>
      <dgm:spPr/>
    </dgm:pt>
    <dgm:pt modelId="{76ED48D3-E813-4ED6-A64D-380111F77393}" type="pres">
      <dgm:prSet presAssocID="{A5DC0D79-3082-49B5-9DB7-B5345FA2D09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keleton"/>
        </a:ext>
      </dgm:extLst>
    </dgm:pt>
    <dgm:pt modelId="{5B7D0100-B0E1-4641-970F-D7097F0AD19C}" type="pres">
      <dgm:prSet presAssocID="{A5DC0D79-3082-49B5-9DB7-B5345FA2D090}" presName="spaceRect" presStyleCnt="0"/>
      <dgm:spPr/>
    </dgm:pt>
    <dgm:pt modelId="{3EC874FC-B7AA-4E56-9327-31DC587B3C9C}" type="pres">
      <dgm:prSet presAssocID="{A5DC0D79-3082-49B5-9DB7-B5345FA2D090}" presName="parTx" presStyleLbl="revTx" presStyleIdx="0" presStyleCnt="4">
        <dgm:presLayoutVars>
          <dgm:chMax val="0"/>
          <dgm:chPref val="0"/>
        </dgm:presLayoutVars>
      </dgm:prSet>
      <dgm:spPr/>
    </dgm:pt>
    <dgm:pt modelId="{787FCF58-A332-4F8E-B687-1346EC605504}" type="pres">
      <dgm:prSet presAssocID="{519B9F38-ADF1-4C22-A757-C28F3F1E827F}" presName="sibTrans" presStyleCnt="0"/>
      <dgm:spPr/>
    </dgm:pt>
    <dgm:pt modelId="{16D857CF-F916-44DF-8492-98B3E5D29EF1}" type="pres">
      <dgm:prSet presAssocID="{0475274B-AAAC-4E90-A478-A4949488C866}" presName="compNode" presStyleCnt="0"/>
      <dgm:spPr/>
    </dgm:pt>
    <dgm:pt modelId="{3F0E0626-F6AE-4F2B-8B66-274BF4E6EA9C}" type="pres">
      <dgm:prSet presAssocID="{0475274B-AAAC-4E90-A478-A4949488C866}" presName="bgRect" presStyleLbl="bgShp" presStyleIdx="1" presStyleCnt="4"/>
      <dgm:spPr/>
    </dgm:pt>
    <dgm:pt modelId="{FD32EF7C-6483-48C1-9E0A-F2E80B7E46B9}" type="pres">
      <dgm:prSet presAssocID="{0475274B-AAAC-4E90-A478-A4949488C86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dical"/>
        </a:ext>
      </dgm:extLst>
    </dgm:pt>
    <dgm:pt modelId="{8B4E47F2-B5C8-493D-ABC2-6A2F87077AE1}" type="pres">
      <dgm:prSet presAssocID="{0475274B-AAAC-4E90-A478-A4949488C866}" presName="spaceRect" presStyleCnt="0"/>
      <dgm:spPr/>
    </dgm:pt>
    <dgm:pt modelId="{0D425C46-5496-4D2B-82DF-1AFD9F49A6A9}" type="pres">
      <dgm:prSet presAssocID="{0475274B-AAAC-4E90-A478-A4949488C866}" presName="parTx" presStyleLbl="revTx" presStyleIdx="1" presStyleCnt="4">
        <dgm:presLayoutVars>
          <dgm:chMax val="0"/>
          <dgm:chPref val="0"/>
        </dgm:presLayoutVars>
      </dgm:prSet>
      <dgm:spPr/>
    </dgm:pt>
    <dgm:pt modelId="{A9DD9029-8A9F-472A-AD28-013E234815A9}" type="pres">
      <dgm:prSet presAssocID="{4E2B60B0-FB36-47CC-BDFB-EE330D841D20}" presName="sibTrans" presStyleCnt="0"/>
      <dgm:spPr/>
    </dgm:pt>
    <dgm:pt modelId="{ED764A35-F8AA-452E-9D34-7C2AC325311F}" type="pres">
      <dgm:prSet presAssocID="{3696E44E-BD8D-4599-B990-9759BF4D669E}" presName="compNode" presStyleCnt="0"/>
      <dgm:spPr/>
    </dgm:pt>
    <dgm:pt modelId="{788247E8-5E94-4091-AE9E-AF45F7C739C4}" type="pres">
      <dgm:prSet presAssocID="{3696E44E-BD8D-4599-B990-9759BF4D669E}" presName="bgRect" presStyleLbl="bgShp" presStyleIdx="2" presStyleCnt="4"/>
      <dgm:spPr/>
    </dgm:pt>
    <dgm:pt modelId="{C52F3ED2-D908-4E31-A254-4B382DB1BC5F}" type="pres">
      <dgm:prSet presAssocID="{3696E44E-BD8D-4599-B990-9759BF4D669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cale"/>
        </a:ext>
      </dgm:extLst>
    </dgm:pt>
    <dgm:pt modelId="{14ABB115-9F7C-49A6-8E3B-7BDA2CCB03C7}" type="pres">
      <dgm:prSet presAssocID="{3696E44E-BD8D-4599-B990-9759BF4D669E}" presName="spaceRect" presStyleCnt="0"/>
      <dgm:spPr/>
    </dgm:pt>
    <dgm:pt modelId="{10B80FCD-E28F-4C5D-8379-FC318DF0D81C}" type="pres">
      <dgm:prSet presAssocID="{3696E44E-BD8D-4599-B990-9759BF4D669E}" presName="parTx" presStyleLbl="revTx" presStyleIdx="2" presStyleCnt="4">
        <dgm:presLayoutVars>
          <dgm:chMax val="0"/>
          <dgm:chPref val="0"/>
        </dgm:presLayoutVars>
      </dgm:prSet>
      <dgm:spPr/>
    </dgm:pt>
    <dgm:pt modelId="{59666FF9-E0E8-4580-99D7-219056D80C2E}" type="pres">
      <dgm:prSet presAssocID="{50BED936-52E7-42B0-A239-6183DEF9E200}" presName="sibTrans" presStyleCnt="0"/>
      <dgm:spPr/>
    </dgm:pt>
    <dgm:pt modelId="{E8A08CDC-D55B-40F1-BF59-6EAE8C4D9B6B}" type="pres">
      <dgm:prSet presAssocID="{F8C46769-BC08-4001-904C-4BA85A0058D5}" presName="compNode" presStyleCnt="0"/>
      <dgm:spPr/>
    </dgm:pt>
    <dgm:pt modelId="{54817FB2-FC43-4030-B8D4-7F9E8FF72470}" type="pres">
      <dgm:prSet presAssocID="{F8C46769-BC08-4001-904C-4BA85A0058D5}" presName="bgRect" presStyleLbl="bgShp" presStyleIdx="3" presStyleCnt="4" custLinFactNeighborX="431" custLinFactNeighborY="197"/>
      <dgm:spPr/>
    </dgm:pt>
    <dgm:pt modelId="{64E43825-3D72-4EB4-972D-D21245CEB269}" type="pres">
      <dgm:prSet presAssocID="{F8C46769-BC08-4001-904C-4BA85A0058D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Fork and knife"/>
        </a:ext>
      </dgm:extLst>
    </dgm:pt>
    <dgm:pt modelId="{ADC2BE43-1523-4B03-AC04-495A0DC429D4}" type="pres">
      <dgm:prSet presAssocID="{F8C46769-BC08-4001-904C-4BA85A0058D5}" presName="spaceRect" presStyleCnt="0"/>
      <dgm:spPr/>
    </dgm:pt>
    <dgm:pt modelId="{6DCC9ADB-435E-4102-8FF8-04D4BABAB0F8}" type="pres">
      <dgm:prSet presAssocID="{F8C46769-BC08-4001-904C-4BA85A0058D5}" presName="parTx" presStyleLbl="revTx" presStyleIdx="3" presStyleCnt="4">
        <dgm:presLayoutVars>
          <dgm:chMax val="0"/>
          <dgm:chPref val="0"/>
        </dgm:presLayoutVars>
      </dgm:prSet>
      <dgm:spPr/>
    </dgm:pt>
  </dgm:ptLst>
  <dgm:cxnLst>
    <dgm:cxn modelId="{8B55CC11-8970-4384-AEAE-0E1A6DE2E939}" type="presOf" srcId="{A87DED2E-3FC9-4EC6-B096-3AE9AB68BD59}" destId="{FC7F268B-9917-4C73-966B-98E2976A62B7}" srcOrd="0" destOrd="0" presId="urn:microsoft.com/office/officeart/2018/2/layout/IconVerticalSolidList"/>
    <dgm:cxn modelId="{E4F20C13-6BEE-4D23-AD53-03A0459CC6AF}" type="presOf" srcId="{3696E44E-BD8D-4599-B990-9759BF4D669E}" destId="{10B80FCD-E28F-4C5D-8379-FC318DF0D81C}" srcOrd="0" destOrd="0" presId="urn:microsoft.com/office/officeart/2018/2/layout/IconVerticalSolidList"/>
    <dgm:cxn modelId="{01C2A123-EE64-4D83-9592-ED883BF5693E}" srcId="{A87DED2E-3FC9-4EC6-B096-3AE9AB68BD59}" destId="{A5DC0D79-3082-49B5-9DB7-B5345FA2D090}" srcOrd="0" destOrd="0" parTransId="{AEB975C8-72C0-4C03-9D74-64B429B97B26}" sibTransId="{519B9F38-ADF1-4C22-A757-C28F3F1E827F}"/>
    <dgm:cxn modelId="{D02D5B67-2346-436E-8D29-9766D7AF15F0}" type="presOf" srcId="{A5DC0D79-3082-49B5-9DB7-B5345FA2D090}" destId="{3EC874FC-B7AA-4E56-9327-31DC587B3C9C}" srcOrd="0" destOrd="0" presId="urn:microsoft.com/office/officeart/2018/2/layout/IconVerticalSolidList"/>
    <dgm:cxn modelId="{655D8E6C-511F-4452-931F-E1FB3A398CBD}" srcId="{A87DED2E-3FC9-4EC6-B096-3AE9AB68BD59}" destId="{0475274B-AAAC-4E90-A478-A4949488C866}" srcOrd="1" destOrd="0" parTransId="{61F5C4F0-65FD-4350-86DF-A55B2FA65694}" sibTransId="{4E2B60B0-FB36-47CC-BDFB-EE330D841D20}"/>
    <dgm:cxn modelId="{5BBC7097-2089-4198-AC9B-1EDFA361D2AD}" type="presOf" srcId="{0475274B-AAAC-4E90-A478-A4949488C866}" destId="{0D425C46-5496-4D2B-82DF-1AFD9F49A6A9}" srcOrd="0" destOrd="0" presId="urn:microsoft.com/office/officeart/2018/2/layout/IconVerticalSolidList"/>
    <dgm:cxn modelId="{912E8DCA-A67B-497A-8DCB-BD68024FECA7}" srcId="{A87DED2E-3FC9-4EC6-B096-3AE9AB68BD59}" destId="{F8C46769-BC08-4001-904C-4BA85A0058D5}" srcOrd="3" destOrd="0" parTransId="{CCA8E870-EF4C-4C1E-9D4B-726F801D2E75}" sibTransId="{C7DC27FD-79D1-4333-B261-5E029529CEE3}"/>
    <dgm:cxn modelId="{E78C48CF-0A20-49EE-A983-E954788635A7}" type="presOf" srcId="{F8C46769-BC08-4001-904C-4BA85A0058D5}" destId="{6DCC9ADB-435E-4102-8FF8-04D4BABAB0F8}" srcOrd="0" destOrd="0" presId="urn:microsoft.com/office/officeart/2018/2/layout/IconVerticalSolidList"/>
    <dgm:cxn modelId="{372889F3-139F-42CB-B893-1451B727B32E}" srcId="{A87DED2E-3FC9-4EC6-B096-3AE9AB68BD59}" destId="{3696E44E-BD8D-4599-B990-9759BF4D669E}" srcOrd="2" destOrd="0" parTransId="{EADDD728-B484-4755-89AB-37FF2B369526}" sibTransId="{50BED936-52E7-42B0-A239-6183DEF9E200}"/>
    <dgm:cxn modelId="{B3848F25-BC9A-484D-BD1F-419F6CD0C199}" type="presParOf" srcId="{FC7F268B-9917-4C73-966B-98E2976A62B7}" destId="{82CD4BFE-3FFF-43BA-8B31-62F5BB76F0BC}" srcOrd="0" destOrd="0" presId="urn:microsoft.com/office/officeart/2018/2/layout/IconVerticalSolidList"/>
    <dgm:cxn modelId="{92C9D4D7-917A-4BD0-87A5-2E595D6F1C0C}" type="presParOf" srcId="{82CD4BFE-3FFF-43BA-8B31-62F5BB76F0BC}" destId="{A38DF22F-F58A-4C45-92EC-445B0B62B01C}" srcOrd="0" destOrd="0" presId="urn:microsoft.com/office/officeart/2018/2/layout/IconVerticalSolidList"/>
    <dgm:cxn modelId="{2C99147B-E693-48E7-AEFC-E45F765AD7DA}" type="presParOf" srcId="{82CD4BFE-3FFF-43BA-8B31-62F5BB76F0BC}" destId="{76ED48D3-E813-4ED6-A64D-380111F77393}" srcOrd="1" destOrd="0" presId="urn:microsoft.com/office/officeart/2018/2/layout/IconVerticalSolidList"/>
    <dgm:cxn modelId="{CC3EDC1B-6387-44FA-B05C-B32F2D6D2373}" type="presParOf" srcId="{82CD4BFE-3FFF-43BA-8B31-62F5BB76F0BC}" destId="{5B7D0100-B0E1-4641-970F-D7097F0AD19C}" srcOrd="2" destOrd="0" presId="urn:microsoft.com/office/officeart/2018/2/layout/IconVerticalSolidList"/>
    <dgm:cxn modelId="{2CEA79F3-343D-49F9-AA97-53A136FA7E1B}" type="presParOf" srcId="{82CD4BFE-3FFF-43BA-8B31-62F5BB76F0BC}" destId="{3EC874FC-B7AA-4E56-9327-31DC587B3C9C}" srcOrd="3" destOrd="0" presId="urn:microsoft.com/office/officeart/2018/2/layout/IconVerticalSolidList"/>
    <dgm:cxn modelId="{881AA220-631F-4A6A-9FB5-B20915E877E6}" type="presParOf" srcId="{FC7F268B-9917-4C73-966B-98E2976A62B7}" destId="{787FCF58-A332-4F8E-B687-1346EC605504}" srcOrd="1" destOrd="0" presId="urn:microsoft.com/office/officeart/2018/2/layout/IconVerticalSolidList"/>
    <dgm:cxn modelId="{3F265AF8-CCDB-47E1-A89F-F7B8001D2231}" type="presParOf" srcId="{FC7F268B-9917-4C73-966B-98E2976A62B7}" destId="{16D857CF-F916-44DF-8492-98B3E5D29EF1}" srcOrd="2" destOrd="0" presId="urn:microsoft.com/office/officeart/2018/2/layout/IconVerticalSolidList"/>
    <dgm:cxn modelId="{0ADAD9E5-6D9F-4D01-89B1-C603B52E90AB}" type="presParOf" srcId="{16D857CF-F916-44DF-8492-98B3E5D29EF1}" destId="{3F0E0626-F6AE-4F2B-8B66-274BF4E6EA9C}" srcOrd="0" destOrd="0" presId="urn:microsoft.com/office/officeart/2018/2/layout/IconVerticalSolidList"/>
    <dgm:cxn modelId="{595E0DB4-E1E7-408F-9D2A-040B8DA93526}" type="presParOf" srcId="{16D857CF-F916-44DF-8492-98B3E5D29EF1}" destId="{FD32EF7C-6483-48C1-9E0A-F2E80B7E46B9}" srcOrd="1" destOrd="0" presId="urn:microsoft.com/office/officeart/2018/2/layout/IconVerticalSolidList"/>
    <dgm:cxn modelId="{C86C6A67-7C15-4370-BB17-89C76CD888E1}" type="presParOf" srcId="{16D857CF-F916-44DF-8492-98B3E5D29EF1}" destId="{8B4E47F2-B5C8-493D-ABC2-6A2F87077AE1}" srcOrd="2" destOrd="0" presId="urn:microsoft.com/office/officeart/2018/2/layout/IconVerticalSolidList"/>
    <dgm:cxn modelId="{08EDE715-1729-436D-89D8-690EF549BFBA}" type="presParOf" srcId="{16D857CF-F916-44DF-8492-98B3E5D29EF1}" destId="{0D425C46-5496-4D2B-82DF-1AFD9F49A6A9}" srcOrd="3" destOrd="0" presId="urn:microsoft.com/office/officeart/2018/2/layout/IconVerticalSolidList"/>
    <dgm:cxn modelId="{C607C18E-4E7B-42CE-A3B0-3010EDFDCE4B}" type="presParOf" srcId="{FC7F268B-9917-4C73-966B-98E2976A62B7}" destId="{A9DD9029-8A9F-472A-AD28-013E234815A9}" srcOrd="3" destOrd="0" presId="urn:microsoft.com/office/officeart/2018/2/layout/IconVerticalSolidList"/>
    <dgm:cxn modelId="{375A4877-546B-4B7E-8A76-0F630A2C1637}" type="presParOf" srcId="{FC7F268B-9917-4C73-966B-98E2976A62B7}" destId="{ED764A35-F8AA-452E-9D34-7C2AC325311F}" srcOrd="4" destOrd="0" presId="urn:microsoft.com/office/officeart/2018/2/layout/IconVerticalSolidList"/>
    <dgm:cxn modelId="{6C37EF09-61FA-4325-AB0B-5A4C0F3C01E7}" type="presParOf" srcId="{ED764A35-F8AA-452E-9D34-7C2AC325311F}" destId="{788247E8-5E94-4091-AE9E-AF45F7C739C4}" srcOrd="0" destOrd="0" presId="urn:microsoft.com/office/officeart/2018/2/layout/IconVerticalSolidList"/>
    <dgm:cxn modelId="{FF5A995E-E056-4398-A0A8-46969B4412E0}" type="presParOf" srcId="{ED764A35-F8AA-452E-9D34-7C2AC325311F}" destId="{C52F3ED2-D908-4E31-A254-4B382DB1BC5F}" srcOrd="1" destOrd="0" presId="urn:microsoft.com/office/officeart/2018/2/layout/IconVerticalSolidList"/>
    <dgm:cxn modelId="{52E63A84-E5D7-4826-BB4D-30FA56483AF5}" type="presParOf" srcId="{ED764A35-F8AA-452E-9D34-7C2AC325311F}" destId="{14ABB115-9F7C-49A6-8E3B-7BDA2CCB03C7}" srcOrd="2" destOrd="0" presId="urn:microsoft.com/office/officeart/2018/2/layout/IconVerticalSolidList"/>
    <dgm:cxn modelId="{FC5CB250-0243-4B33-B745-3E94B9DA5C31}" type="presParOf" srcId="{ED764A35-F8AA-452E-9D34-7C2AC325311F}" destId="{10B80FCD-E28F-4C5D-8379-FC318DF0D81C}" srcOrd="3" destOrd="0" presId="urn:microsoft.com/office/officeart/2018/2/layout/IconVerticalSolidList"/>
    <dgm:cxn modelId="{D26C52EA-4CA7-40FE-BFB6-3DA46C1203AE}" type="presParOf" srcId="{FC7F268B-9917-4C73-966B-98E2976A62B7}" destId="{59666FF9-E0E8-4580-99D7-219056D80C2E}" srcOrd="5" destOrd="0" presId="urn:microsoft.com/office/officeart/2018/2/layout/IconVerticalSolidList"/>
    <dgm:cxn modelId="{BF62E9CD-6388-4ECF-84AE-E77CAFB40927}" type="presParOf" srcId="{FC7F268B-9917-4C73-966B-98E2976A62B7}" destId="{E8A08CDC-D55B-40F1-BF59-6EAE8C4D9B6B}" srcOrd="6" destOrd="0" presId="urn:microsoft.com/office/officeart/2018/2/layout/IconVerticalSolidList"/>
    <dgm:cxn modelId="{0824C311-5DD6-41AD-80F3-A6CE387795E2}" type="presParOf" srcId="{E8A08CDC-D55B-40F1-BF59-6EAE8C4D9B6B}" destId="{54817FB2-FC43-4030-B8D4-7F9E8FF72470}" srcOrd="0" destOrd="0" presId="urn:microsoft.com/office/officeart/2018/2/layout/IconVerticalSolidList"/>
    <dgm:cxn modelId="{F9392982-2872-4D12-A187-7D204E6DB082}" type="presParOf" srcId="{E8A08CDC-D55B-40F1-BF59-6EAE8C4D9B6B}" destId="{64E43825-3D72-4EB4-972D-D21245CEB269}" srcOrd="1" destOrd="0" presId="urn:microsoft.com/office/officeart/2018/2/layout/IconVerticalSolidList"/>
    <dgm:cxn modelId="{55131C2C-BEDA-41E1-96E4-F2CF553D67FD}" type="presParOf" srcId="{E8A08CDC-D55B-40F1-BF59-6EAE8C4D9B6B}" destId="{ADC2BE43-1523-4B03-AC04-495A0DC429D4}" srcOrd="2" destOrd="0" presId="urn:microsoft.com/office/officeart/2018/2/layout/IconVerticalSolidList"/>
    <dgm:cxn modelId="{29C08742-30CC-4118-A698-D17BE24E4352}" type="presParOf" srcId="{E8A08CDC-D55B-40F1-BF59-6EAE8C4D9B6B}" destId="{6DCC9ADB-435E-4102-8FF8-04D4BABAB0F8}"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6CCCF2E-A195-4727-8856-A031B3EE80B0}" type="doc">
      <dgm:prSet loTypeId="urn:microsoft.com/office/officeart/2018/5/layout/IconLeafLabel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6806A393-B760-4998-A014-5B0F05FA9C1C}">
      <dgm:prSet custT="1"/>
      <dgm:spPr/>
      <dgm:t>
        <a:bodyPr/>
        <a:lstStyle/>
        <a:p>
          <a:pPr>
            <a:lnSpc>
              <a:spcPct val="100000"/>
            </a:lnSpc>
            <a:defRPr cap="all"/>
          </a:pPr>
          <a:r>
            <a:rPr lang="en-US" sz="2400" cap="none" dirty="0"/>
            <a:t>Weight loss</a:t>
          </a:r>
        </a:p>
      </dgm:t>
    </dgm:pt>
    <dgm:pt modelId="{C5DFCA75-7D36-446B-9B29-89D6C019B472}" type="parTrans" cxnId="{B20842B8-0F1F-4FEB-A4DB-C38585241A83}">
      <dgm:prSet/>
      <dgm:spPr/>
      <dgm:t>
        <a:bodyPr/>
        <a:lstStyle/>
        <a:p>
          <a:endParaRPr lang="en-US"/>
        </a:p>
      </dgm:t>
    </dgm:pt>
    <dgm:pt modelId="{62DBC02B-B360-4FEE-BDFD-7C7AF73FD846}" type="sibTrans" cxnId="{B20842B8-0F1F-4FEB-A4DB-C38585241A83}">
      <dgm:prSet/>
      <dgm:spPr/>
      <dgm:t>
        <a:bodyPr/>
        <a:lstStyle/>
        <a:p>
          <a:endParaRPr lang="en-US"/>
        </a:p>
      </dgm:t>
    </dgm:pt>
    <dgm:pt modelId="{AFB2ACBA-C35B-4944-AD43-D8E52FF20E4D}">
      <dgm:prSet/>
      <dgm:spPr/>
      <dgm:t>
        <a:bodyPr/>
        <a:lstStyle/>
        <a:p>
          <a:pPr>
            <a:lnSpc>
              <a:spcPct val="100000"/>
            </a:lnSpc>
            <a:defRPr cap="all"/>
          </a:pPr>
          <a:r>
            <a:rPr lang="en-US" cap="none" dirty="0"/>
            <a:t>Body mass index (BMI)</a:t>
          </a:r>
        </a:p>
      </dgm:t>
    </dgm:pt>
    <dgm:pt modelId="{5402D415-BA43-4068-B7BF-48982642307E}" type="parTrans" cxnId="{45FE7DD0-BD58-434A-BE55-C3A7460C35B0}">
      <dgm:prSet/>
      <dgm:spPr/>
      <dgm:t>
        <a:bodyPr/>
        <a:lstStyle/>
        <a:p>
          <a:endParaRPr lang="en-US"/>
        </a:p>
      </dgm:t>
    </dgm:pt>
    <dgm:pt modelId="{A5D46183-3755-4559-9C67-DAFBF81EFB5C}" type="sibTrans" cxnId="{45FE7DD0-BD58-434A-BE55-C3A7460C35B0}">
      <dgm:prSet/>
      <dgm:spPr/>
      <dgm:t>
        <a:bodyPr/>
        <a:lstStyle/>
        <a:p>
          <a:endParaRPr lang="en-US"/>
        </a:p>
      </dgm:t>
    </dgm:pt>
    <dgm:pt modelId="{43355CB1-21B9-4C03-B16A-2EA52DD8DB39}">
      <dgm:prSet/>
      <dgm:spPr/>
      <dgm:t>
        <a:bodyPr/>
        <a:lstStyle/>
        <a:p>
          <a:pPr>
            <a:lnSpc>
              <a:spcPct val="100000"/>
            </a:lnSpc>
            <a:defRPr cap="all"/>
          </a:pPr>
          <a:r>
            <a:rPr lang="en-US" cap="none" dirty="0"/>
            <a:t>Tracking or controlling calories in/calories out</a:t>
          </a:r>
        </a:p>
      </dgm:t>
    </dgm:pt>
    <dgm:pt modelId="{587F9335-1654-440F-8245-398AB104CC7D}" type="parTrans" cxnId="{21CE6317-DAFB-43CB-BA0F-FD9A9D8A3604}">
      <dgm:prSet/>
      <dgm:spPr/>
      <dgm:t>
        <a:bodyPr/>
        <a:lstStyle/>
        <a:p>
          <a:endParaRPr lang="en-US"/>
        </a:p>
      </dgm:t>
    </dgm:pt>
    <dgm:pt modelId="{F201024F-7C72-4910-A37C-BDC5AFBD7B4D}" type="sibTrans" cxnId="{21CE6317-DAFB-43CB-BA0F-FD9A9D8A3604}">
      <dgm:prSet/>
      <dgm:spPr/>
      <dgm:t>
        <a:bodyPr/>
        <a:lstStyle/>
        <a:p>
          <a:endParaRPr lang="en-US"/>
        </a:p>
      </dgm:t>
    </dgm:pt>
    <dgm:pt modelId="{0553F087-18E6-45FD-83F2-B02D95D59A11}" type="pres">
      <dgm:prSet presAssocID="{96CCCF2E-A195-4727-8856-A031B3EE80B0}" presName="root" presStyleCnt="0">
        <dgm:presLayoutVars>
          <dgm:dir/>
          <dgm:resizeHandles val="exact"/>
        </dgm:presLayoutVars>
      </dgm:prSet>
      <dgm:spPr/>
    </dgm:pt>
    <dgm:pt modelId="{5F893B14-1673-4A9C-A1C9-7161F25FD90C}" type="pres">
      <dgm:prSet presAssocID="{6806A393-B760-4998-A014-5B0F05FA9C1C}" presName="compNode" presStyleCnt="0"/>
      <dgm:spPr/>
    </dgm:pt>
    <dgm:pt modelId="{2B91710A-1E89-4667-8E9F-B2A59459BEB4}" type="pres">
      <dgm:prSet presAssocID="{6806A393-B760-4998-A014-5B0F05FA9C1C}" presName="iconBgRect" presStyleLbl="bgShp" presStyleIdx="0" presStyleCnt="3"/>
      <dgm:spPr>
        <a:prstGeom prst="round2DiagRect">
          <a:avLst>
            <a:gd name="adj1" fmla="val 29727"/>
            <a:gd name="adj2" fmla="val 0"/>
          </a:avLst>
        </a:prstGeom>
      </dgm:spPr>
    </dgm:pt>
    <dgm:pt modelId="{01D1B6D7-AADB-47DE-AFFB-48FB1884B277}" type="pres">
      <dgm:prSet presAssocID="{6806A393-B760-4998-A014-5B0F05FA9C1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
        </a:ext>
      </dgm:extLst>
    </dgm:pt>
    <dgm:pt modelId="{516E6A7B-775C-4B74-9F27-D56E998BF5AB}" type="pres">
      <dgm:prSet presAssocID="{6806A393-B760-4998-A014-5B0F05FA9C1C}" presName="spaceRect" presStyleCnt="0"/>
      <dgm:spPr/>
    </dgm:pt>
    <dgm:pt modelId="{AA24648F-5848-4CB3-B162-86F66CCA02DE}" type="pres">
      <dgm:prSet presAssocID="{6806A393-B760-4998-A014-5B0F05FA9C1C}" presName="textRect" presStyleLbl="revTx" presStyleIdx="0" presStyleCnt="3">
        <dgm:presLayoutVars>
          <dgm:chMax val="1"/>
          <dgm:chPref val="1"/>
        </dgm:presLayoutVars>
      </dgm:prSet>
      <dgm:spPr/>
    </dgm:pt>
    <dgm:pt modelId="{D856F033-2596-4AA4-BD14-02847EBD645C}" type="pres">
      <dgm:prSet presAssocID="{62DBC02B-B360-4FEE-BDFD-7C7AF73FD846}" presName="sibTrans" presStyleCnt="0"/>
      <dgm:spPr/>
    </dgm:pt>
    <dgm:pt modelId="{37340FF6-DB0C-4005-A707-BF52A8ECA44C}" type="pres">
      <dgm:prSet presAssocID="{AFB2ACBA-C35B-4944-AD43-D8E52FF20E4D}" presName="compNode" presStyleCnt="0"/>
      <dgm:spPr/>
    </dgm:pt>
    <dgm:pt modelId="{9A56EF18-D825-4B83-8EB5-110189BFE91C}" type="pres">
      <dgm:prSet presAssocID="{AFB2ACBA-C35B-4944-AD43-D8E52FF20E4D}" presName="iconBgRect" presStyleLbl="bgShp" presStyleIdx="1" presStyleCnt="3"/>
      <dgm:spPr>
        <a:prstGeom prst="round2DiagRect">
          <a:avLst>
            <a:gd name="adj1" fmla="val 29727"/>
            <a:gd name="adj2" fmla="val 0"/>
          </a:avLst>
        </a:prstGeom>
      </dgm:spPr>
    </dgm:pt>
    <dgm:pt modelId="{B34C3ED8-D045-4AE5-8D19-8D7D33BF561C}" type="pres">
      <dgm:prSet presAssocID="{AFB2ACBA-C35B-4944-AD43-D8E52FF20E4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keleton"/>
        </a:ext>
      </dgm:extLst>
    </dgm:pt>
    <dgm:pt modelId="{E0A8A534-59D2-4348-8840-8E6258510837}" type="pres">
      <dgm:prSet presAssocID="{AFB2ACBA-C35B-4944-AD43-D8E52FF20E4D}" presName="spaceRect" presStyleCnt="0"/>
      <dgm:spPr/>
    </dgm:pt>
    <dgm:pt modelId="{A0F632E8-637D-4683-B035-634106E298BA}" type="pres">
      <dgm:prSet presAssocID="{AFB2ACBA-C35B-4944-AD43-D8E52FF20E4D}" presName="textRect" presStyleLbl="revTx" presStyleIdx="1" presStyleCnt="3">
        <dgm:presLayoutVars>
          <dgm:chMax val="1"/>
          <dgm:chPref val="1"/>
        </dgm:presLayoutVars>
      </dgm:prSet>
      <dgm:spPr/>
    </dgm:pt>
    <dgm:pt modelId="{52721656-2BA2-45CD-8CFD-93E4AF1CCF90}" type="pres">
      <dgm:prSet presAssocID="{A5D46183-3755-4559-9C67-DAFBF81EFB5C}" presName="sibTrans" presStyleCnt="0"/>
      <dgm:spPr/>
    </dgm:pt>
    <dgm:pt modelId="{0EF98BD6-248D-4127-B171-73B222CB8173}" type="pres">
      <dgm:prSet presAssocID="{43355CB1-21B9-4C03-B16A-2EA52DD8DB39}" presName="compNode" presStyleCnt="0"/>
      <dgm:spPr/>
    </dgm:pt>
    <dgm:pt modelId="{0680CC97-7D6B-4A10-A250-598104658C2B}" type="pres">
      <dgm:prSet presAssocID="{43355CB1-21B9-4C03-B16A-2EA52DD8DB39}" presName="iconBgRect" presStyleLbl="bgShp" presStyleIdx="2" presStyleCnt="3"/>
      <dgm:spPr>
        <a:prstGeom prst="round2DiagRect">
          <a:avLst>
            <a:gd name="adj1" fmla="val 29727"/>
            <a:gd name="adj2" fmla="val 0"/>
          </a:avLst>
        </a:prstGeom>
      </dgm:spPr>
    </dgm:pt>
    <dgm:pt modelId="{C26BB180-986B-4178-AF6D-2502754B19F1}" type="pres">
      <dgm:prSet presAssocID="{43355CB1-21B9-4C03-B16A-2EA52DD8DB3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izza"/>
        </a:ext>
      </dgm:extLst>
    </dgm:pt>
    <dgm:pt modelId="{32733272-487A-43A6-A081-57CDE2888000}" type="pres">
      <dgm:prSet presAssocID="{43355CB1-21B9-4C03-B16A-2EA52DD8DB39}" presName="spaceRect" presStyleCnt="0"/>
      <dgm:spPr/>
    </dgm:pt>
    <dgm:pt modelId="{3995DED1-9471-4F83-91ED-98B1FAC4F7C5}" type="pres">
      <dgm:prSet presAssocID="{43355CB1-21B9-4C03-B16A-2EA52DD8DB39}" presName="textRect" presStyleLbl="revTx" presStyleIdx="2" presStyleCnt="3">
        <dgm:presLayoutVars>
          <dgm:chMax val="1"/>
          <dgm:chPref val="1"/>
        </dgm:presLayoutVars>
      </dgm:prSet>
      <dgm:spPr/>
    </dgm:pt>
  </dgm:ptLst>
  <dgm:cxnLst>
    <dgm:cxn modelId="{21CE6317-DAFB-43CB-BA0F-FD9A9D8A3604}" srcId="{96CCCF2E-A195-4727-8856-A031B3EE80B0}" destId="{43355CB1-21B9-4C03-B16A-2EA52DD8DB39}" srcOrd="2" destOrd="0" parTransId="{587F9335-1654-440F-8245-398AB104CC7D}" sibTransId="{F201024F-7C72-4910-A37C-BDC5AFBD7B4D}"/>
    <dgm:cxn modelId="{69EA7E7D-CCC3-433F-933C-560DDAB03EF0}" type="presOf" srcId="{43355CB1-21B9-4C03-B16A-2EA52DD8DB39}" destId="{3995DED1-9471-4F83-91ED-98B1FAC4F7C5}" srcOrd="0" destOrd="0" presId="urn:microsoft.com/office/officeart/2018/5/layout/IconLeafLabelList"/>
    <dgm:cxn modelId="{42D987A1-1295-4582-8DC6-08BBDD3A0A8D}" type="presOf" srcId="{6806A393-B760-4998-A014-5B0F05FA9C1C}" destId="{AA24648F-5848-4CB3-B162-86F66CCA02DE}" srcOrd="0" destOrd="0" presId="urn:microsoft.com/office/officeart/2018/5/layout/IconLeafLabelList"/>
    <dgm:cxn modelId="{339E1DA8-047D-40A1-A836-28657A0E159E}" type="presOf" srcId="{96CCCF2E-A195-4727-8856-A031B3EE80B0}" destId="{0553F087-18E6-45FD-83F2-B02D95D59A11}" srcOrd="0" destOrd="0" presId="urn:microsoft.com/office/officeart/2018/5/layout/IconLeafLabelList"/>
    <dgm:cxn modelId="{B20842B8-0F1F-4FEB-A4DB-C38585241A83}" srcId="{96CCCF2E-A195-4727-8856-A031B3EE80B0}" destId="{6806A393-B760-4998-A014-5B0F05FA9C1C}" srcOrd="0" destOrd="0" parTransId="{C5DFCA75-7D36-446B-9B29-89D6C019B472}" sibTransId="{62DBC02B-B360-4FEE-BDFD-7C7AF73FD846}"/>
    <dgm:cxn modelId="{45FE7DD0-BD58-434A-BE55-C3A7460C35B0}" srcId="{96CCCF2E-A195-4727-8856-A031B3EE80B0}" destId="{AFB2ACBA-C35B-4944-AD43-D8E52FF20E4D}" srcOrd="1" destOrd="0" parTransId="{5402D415-BA43-4068-B7BF-48982642307E}" sibTransId="{A5D46183-3755-4559-9C67-DAFBF81EFB5C}"/>
    <dgm:cxn modelId="{B71631FC-1CB6-4D77-925F-FDABE9A3B7E8}" type="presOf" srcId="{AFB2ACBA-C35B-4944-AD43-D8E52FF20E4D}" destId="{A0F632E8-637D-4683-B035-634106E298BA}" srcOrd="0" destOrd="0" presId="urn:microsoft.com/office/officeart/2018/5/layout/IconLeafLabelList"/>
    <dgm:cxn modelId="{2224E4E9-1B46-4D9C-B424-6524073B0471}" type="presParOf" srcId="{0553F087-18E6-45FD-83F2-B02D95D59A11}" destId="{5F893B14-1673-4A9C-A1C9-7161F25FD90C}" srcOrd="0" destOrd="0" presId="urn:microsoft.com/office/officeart/2018/5/layout/IconLeafLabelList"/>
    <dgm:cxn modelId="{2BBE57E3-C129-4F3D-81ED-37F946A7AC85}" type="presParOf" srcId="{5F893B14-1673-4A9C-A1C9-7161F25FD90C}" destId="{2B91710A-1E89-4667-8E9F-B2A59459BEB4}" srcOrd="0" destOrd="0" presId="urn:microsoft.com/office/officeart/2018/5/layout/IconLeafLabelList"/>
    <dgm:cxn modelId="{5C9191B2-4B58-4538-A788-94C954073262}" type="presParOf" srcId="{5F893B14-1673-4A9C-A1C9-7161F25FD90C}" destId="{01D1B6D7-AADB-47DE-AFFB-48FB1884B277}" srcOrd="1" destOrd="0" presId="urn:microsoft.com/office/officeart/2018/5/layout/IconLeafLabelList"/>
    <dgm:cxn modelId="{4FECCB48-8F49-4BBD-8585-470FDF2BA698}" type="presParOf" srcId="{5F893B14-1673-4A9C-A1C9-7161F25FD90C}" destId="{516E6A7B-775C-4B74-9F27-D56E998BF5AB}" srcOrd="2" destOrd="0" presId="urn:microsoft.com/office/officeart/2018/5/layout/IconLeafLabelList"/>
    <dgm:cxn modelId="{3D74055A-AFB1-4C5C-B11E-E1F3D93FF935}" type="presParOf" srcId="{5F893B14-1673-4A9C-A1C9-7161F25FD90C}" destId="{AA24648F-5848-4CB3-B162-86F66CCA02DE}" srcOrd="3" destOrd="0" presId="urn:microsoft.com/office/officeart/2018/5/layout/IconLeafLabelList"/>
    <dgm:cxn modelId="{13DCBE52-09F2-4E27-97BA-7923B025565A}" type="presParOf" srcId="{0553F087-18E6-45FD-83F2-B02D95D59A11}" destId="{D856F033-2596-4AA4-BD14-02847EBD645C}" srcOrd="1" destOrd="0" presId="urn:microsoft.com/office/officeart/2018/5/layout/IconLeafLabelList"/>
    <dgm:cxn modelId="{78CA3ED1-1F68-4110-B655-1BB28710F72C}" type="presParOf" srcId="{0553F087-18E6-45FD-83F2-B02D95D59A11}" destId="{37340FF6-DB0C-4005-A707-BF52A8ECA44C}" srcOrd="2" destOrd="0" presId="urn:microsoft.com/office/officeart/2018/5/layout/IconLeafLabelList"/>
    <dgm:cxn modelId="{4477D3A0-8CAC-4684-AE84-650E30DFB284}" type="presParOf" srcId="{37340FF6-DB0C-4005-A707-BF52A8ECA44C}" destId="{9A56EF18-D825-4B83-8EB5-110189BFE91C}" srcOrd="0" destOrd="0" presId="urn:microsoft.com/office/officeart/2018/5/layout/IconLeafLabelList"/>
    <dgm:cxn modelId="{B1C308DA-EFD4-4249-92DC-0B5EE1E0E050}" type="presParOf" srcId="{37340FF6-DB0C-4005-A707-BF52A8ECA44C}" destId="{B34C3ED8-D045-4AE5-8D19-8D7D33BF561C}" srcOrd="1" destOrd="0" presId="urn:microsoft.com/office/officeart/2018/5/layout/IconLeafLabelList"/>
    <dgm:cxn modelId="{1D6DFDB8-4EFE-4BAD-A45B-9857157DDD84}" type="presParOf" srcId="{37340FF6-DB0C-4005-A707-BF52A8ECA44C}" destId="{E0A8A534-59D2-4348-8840-8E6258510837}" srcOrd="2" destOrd="0" presId="urn:microsoft.com/office/officeart/2018/5/layout/IconLeafLabelList"/>
    <dgm:cxn modelId="{E5047AE3-FEE7-4615-8969-66809F4672B0}" type="presParOf" srcId="{37340FF6-DB0C-4005-A707-BF52A8ECA44C}" destId="{A0F632E8-637D-4683-B035-634106E298BA}" srcOrd="3" destOrd="0" presId="urn:microsoft.com/office/officeart/2018/5/layout/IconLeafLabelList"/>
    <dgm:cxn modelId="{9826DEAA-40E7-40C4-92BE-3F03D027D6C8}" type="presParOf" srcId="{0553F087-18E6-45FD-83F2-B02D95D59A11}" destId="{52721656-2BA2-45CD-8CFD-93E4AF1CCF90}" srcOrd="3" destOrd="0" presId="urn:microsoft.com/office/officeart/2018/5/layout/IconLeafLabelList"/>
    <dgm:cxn modelId="{17BB723A-3188-4F36-A203-58DA040F49A0}" type="presParOf" srcId="{0553F087-18E6-45FD-83F2-B02D95D59A11}" destId="{0EF98BD6-248D-4127-B171-73B222CB8173}" srcOrd="4" destOrd="0" presId="urn:microsoft.com/office/officeart/2018/5/layout/IconLeafLabelList"/>
    <dgm:cxn modelId="{706B8D96-F530-4FEF-AA56-C5211A1F3C53}" type="presParOf" srcId="{0EF98BD6-248D-4127-B171-73B222CB8173}" destId="{0680CC97-7D6B-4A10-A250-598104658C2B}" srcOrd="0" destOrd="0" presId="urn:microsoft.com/office/officeart/2018/5/layout/IconLeafLabelList"/>
    <dgm:cxn modelId="{72813E2F-EAEE-4EA1-A3AC-00A69ACEAFEE}" type="presParOf" srcId="{0EF98BD6-248D-4127-B171-73B222CB8173}" destId="{C26BB180-986B-4178-AF6D-2502754B19F1}" srcOrd="1" destOrd="0" presId="urn:microsoft.com/office/officeart/2018/5/layout/IconLeafLabelList"/>
    <dgm:cxn modelId="{772A041D-FA86-4DF3-ADB3-4AB67430BE42}" type="presParOf" srcId="{0EF98BD6-248D-4127-B171-73B222CB8173}" destId="{32733272-487A-43A6-A081-57CDE2888000}" srcOrd="2" destOrd="0" presId="urn:microsoft.com/office/officeart/2018/5/layout/IconLeafLabelList"/>
    <dgm:cxn modelId="{FFF69578-3902-4E6D-BDFB-7FBBE955BDF4}" type="presParOf" srcId="{0EF98BD6-248D-4127-B171-73B222CB8173}" destId="{3995DED1-9471-4F83-91ED-98B1FAC4F7C5}"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C0D6F93-A978-4C62-8335-68683A1289A9}"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70AD531E-6DC1-421C-A63A-7670A0FE2E12}">
      <dgm:prSet custT="1"/>
      <dgm:spPr/>
      <dgm:t>
        <a:bodyPr/>
        <a:lstStyle/>
        <a:p>
          <a:pPr>
            <a:lnSpc>
              <a:spcPct val="100000"/>
            </a:lnSpc>
          </a:pPr>
          <a:r>
            <a:rPr lang="en-US" sz="2400" dirty="0"/>
            <a:t>Improved metabolic fitness (blood pressure, lipids, blood sugar)</a:t>
          </a:r>
        </a:p>
      </dgm:t>
    </dgm:pt>
    <dgm:pt modelId="{996B0556-C731-4CD8-93ED-3E8293E69E0E}" type="parTrans" cxnId="{CC39EEAF-B7B5-4448-9B0B-418CF4A6272E}">
      <dgm:prSet/>
      <dgm:spPr/>
      <dgm:t>
        <a:bodyPr/>
        <a:lstStyle/>
        <a:p>
          <a:endParaRPr lang="en-US" sz="2400"/>
        </a:p>
      </dgm:t>
    </dgm:pt>
    <dgm:pt modelId="{8482BB0D-553F-44AB-BCAB-34EEFFBB06C5}" type="sibTrans" cxnId="{CC39EEAF-B7B5-4448-9B0B-418CF4A6272E}">
      <dgm:prSet/>
      <dgm:spPr/>
      <dgm:t>
        <a:bodyPr/>
        <a:lstStyle/>
        <a:p>
          <a:endParaRPr lang="en-US" sz="2400"/>
        </a:p>
      </dgm:t>
    </dgm:pt>
    <dgm:pt modelId="{1771EECC-8889-4F8F-86E9-D9F1749063E0}">
      <dgm:prSet custT="1"/>
      <dgm:spPr/>
      <dgm:t>
        <a:bodyPr/>
        <a:lstStyle/>
        <a:p>
          <a:pPr>
            <a:lnSpc>
              <a:spcPct val="100000"/>
            </a:lnSpc>
          </a:pPr>
          <a:r>
            <a:rPr lang="en-US" sz="2400" dirty="0"/>
            <a:t>Health behaviors</a:t>
          </a:r>
        </a:p>
      </dgm:t>
    </dgm:pt>
    <dgm:pt modelId="{37AA6B03-0F44-4F8F-8200-9748CFB635A6}" type="parTrans" cxnId="{D36C8057-7742-40EC-BB06-8A40716EEEAA}">
      <dgm:prSet/>
      <dgm:spPr/>
      <dgm:t>
        <a:bodyPr/>
        <a:lstStyle/>
        <a:p>
          <a:endParaRPr lang="en-US" sz="2400"/>
        </a:p>
      </dgm:t>
    </dgm:pt>
    <dgm:pt modelId="{A0EE3E8C-9DC7-49CC-A46A-B59CC6D4748A}" type="sibTrans" cxnId="{D36C8057-7742-40EC-BB06-8A40716EEEAA}">
      <dgm:prSet/>
      <dgm:spPr/>
      <dgm:t>
        <a:bodyPr/>
        <a:lstStyle/>
        <a:p>
          <a:endParaRPr lang="en-US" sz="2400"/>
        </a:p>
      </dgm:t>
    </dgm:pt>
    <dgm:pt modelId="{9CFC9839-DE38-4BDB-AF3D-F4AC8D8D4DEA}">
      <dgm:prSet custT="1"/>
      <dgm:spPr/>
      <dgm:t>
        <a:bodyPr/>
        <a:lstStyle/>
        <a:p>
          <a:pPr>
            <a:lnSpc>
              <a:spcPct val="100000"/>
            </a:lnSpc>
          </a:pPr>
          <a:r>
            <a:rPr lang="en-US" sz="2400" dirty="0"/>
            <a:t>Self-efficacy, self-acceptance</a:t>
          </a:r>
        </a:p>
      </dgm:t>
    </dgm:pt>
    <dgm:pt modelId="{ECF47CD7-BD5D-4723-B75D-277B8296B9B8}" type="parTrans" cxnId="{A88D0E40-63B4-4764-950D-7F885E49BD01}">
      <dgm:prSet/>
      <dgm:spPr/>
      <dgm:t>
        <a:bodyPr/>
        <a:lstStyle/>
        <a:p>
          <a:endParaRPr lang="en-US" sz="2400"/>
        </a:p>
      </dgm:t>
    </dgm:pt>
    <dgm:pt modelId="{6F596208-C452-43F7-80E1-7650C883E924}" type="sibTrans" cxnId="{A88D0E40-63B4-4764-950D-7F885E49BD01}">
      <dgm:prSet/>
      <dgm:spPr/>
      <dgm:t>
        <a:bodyPr/>
        <a:lstStyle/>
        <a:p>
          <a:endParaRPr lang="en-US" sz="2400"/>
        </a:p>
      </dgm:t>
    </dgm:pt>
    <dgm:pt modelId="{A4085CC3-1AD0-4383-A84A-4C919D26542C}" type="pres">
      <dgm:prSet presAssocID="{2C0D6F93-A978-4C62-8335-68683A1289A9}" presName="root" presStyleCnt="0">
        <dgm:presLayoutVars>
          <dgm:dir/>
          <dgm:resizeHandles val="exact"/>
        </dgm:presLayoutVars>
      </dgm:prSet>
      <dgm:spPr/>
    </dgm:pt>
    <dgm:pt modelId="{8111A850-FDEE-4DF1-A25E-D510B8FA8842}" type="pres">
      <dgm:prSet presAssocID="{70AD531E-6DC1-421C-A63A-7670A0FE2E12}" presName="compNode" presStyleCnt="0"/>
      <dgm:spPr/>
    </dgm:pt>
    <dgm:pt modelId="{EB83F566-C4F6-44E8-AB77-506E5D57D172}" type="pres">
      <dgm:prSet presAssocID="{70AD531E-6DC1-421C-A63A-7670A0FE2E1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umbbell"/>
        </a:ext>
      </dgm:extLst>
    </dgm:pt>
    <dgm:pt modelId="{956394F5-C7A2-4509-B106-676D36105EF3}" type="pres">
      <dgm:prSet presAssocID="{70AD531E-6DC1-421C-A63A-7670A0FE2E12}" presName="spaceRect" presStyleCnt="0"/>
      <dgm:spPr/>
    </dgm:pt>
    <dgm:pt modelId="{904435F5-FF4B-4F62-846C-D0F2364B4130}" type="pres">
      <dgm:prSet presAssocID="{70AD531E-6DC1-421C-A63A-7670A0FE2E12}" presName="textRect" presStyleLbl="revTx" presStyleIdx="0" presStyleCnt="3">
        <dgm:presLayoutVars>
          <dgm:chMax val="1"/>
          <dgm:chPref val="1"/>
        </dgm:presLayoutVars>
      </dgm:prSet>
      <dgm:spPr/>
    </dgm:pt>
    <dgm:pt modelId="{053C277E-D15E-42EF-8AD2-93B6742BC72E}" type="pres">
      <dgm:prSet presAssocID="{8482BB0D-553F-44AB-BCAB-34EEFFBB06C5}" presName="sibTrans" presStyleCnt="0"/>
      <dgm:spPr/>
    </dgm:pt>
    <dgm:pt modelId="{42DA6A7D-DBC4-4222-9E23-475E57B1FF61}" type="pres">
      <dgm:prSet presAssocID="{1771EECC-8889-4F8F-86E9-D9F1749063E0}" presName="compNode" presStyleCnt="0"/>
      <dgm:spPr/>
    </dgm:pt>
    <dgm:pt modelId="{35DD5EF3-AC00-479D-8F38-2DC246FF4162}" type="pres">
      <dgm:prSet presAssocID="{1771EECC-8889-4F8F-86E9-D9F1749063E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ork and knife"/>
        </a:ext>
      </dgm:extLst>
    </dgm:pt>
    <dgm:pt modelId="{5258E005-8759-473F-8D96-C514BCE4818C}" type="pres">
      <dgm:prSet presAssocID="{1771EECC-8889-4F8F-86E9-D9F1749063E0}" presName="spaceRect" presStyleCnt="0"/>
      <dgm:spPr/>
    </dgm:pt>
    <dgm:pt modelId="{BC6D5F7C-C0B6-4499-90C4-BC7F4EA51E44}" type="pres">
      <dgm:prSet presAssocID="{1771EECC-8889-4F8F-86E9-D9F1749063E0}" presName="textRect" presStyleLbl="revTx" presStyleIdx="1" presStyleCnt="3">
        <dgm:presLayoutVars>
          <dgm:chMax val="1"/>
          <dgm:chPref val="1"/>
        </dgm:presLayoutVars>
      </dgm:prSet>
      <dgm:spPr/>
    </dgm:pt>
    <dgm:pt modelId="{CAE5FA6D-73AD-44FD-A090-0D07710D5132}" type="pres">
      <dgm:prSet presAssocID="{A0EE3E8C-9DC7-49CC-A46A-B59CC6D4748A}" presName="sibTrans" presStyleCnt="0"/>
      <dgm:spPr/>
    </dgm:pt>
    <dgm:pt modelId="{0B8974FE-6B3F-4F92-8847-AE70021728DC}" type="pres">
      <dgm:prSet presAssocID="{9CFC9839-DE38-4BDB-AF3D-F4AC8D8D4DEA}" presName="compNode" presStyleCnt="0"/>
      <dgm:spPr/>
    </dgm:pt>
    <dgm:pt modelId="{6D5AD6BA-8901-4B6B-A10A-AB002D4C996D}" type="pres">
      <dgm:prSet presAssocID="{9CFC9839-DE38-4BDB-AF3D-F4AC8D8D4DE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ngel Face with Solid Fill"/>
        </a:ext>
      </dgm:extLst>
    </dgm:pt>
    <dgm:pt modelId="{8ED99EC1-6F72-4E80-AA43-B3A26787A8A1}" type="pres">
      <dgm:prSet presAssocID="{9CFC9839-DE38-4BDB-AF3D-F4AC8D8D4DEA}" presName="spaceRect" presStyleCnt="0"/>
      <dgm:spPr/>
    </dgm:pt>
    <dgm:pt modelId="{19F86592-6CDA-453E-AC1B-9E0CF3BD9982}" type="pres">
      <dgm:prSet presAssocID="{9CFC9839-DE38-4BDB-AF3D-F4AC8D8D4DEA}" presName="textRect" presStyleLbl="revTx" presStyleIdx="2" presStyleCnt="3">
        <dgm:presLayoutVars>
          <dgm:chMax val="1"/>
          <dgm:chPref val="1"/>
        </dgm:presLayoutVars>
      </dgm:prSet>
      <dgm:spPr/>
    </dgm:pt>
  </dgm:ptLst>
  <dgm:cxnLst>
    <dgm:cxn modelId="{A88D0E40-63B4-4764-950D-7F885E49BD01}" srcId="{2C0D6F93-A978-4C62-8335-68683A1289A9}" destId="{9CFC9839-DE38-4BDB-AF3D-F4AC8D8D4DEA}" srcOrd="2" destOrd="0" parTransId="{ECF47CD7-BD5D-4723-B75D-277B8296B9B8}" sibTransId="{6F596208-C452-43F7-80E1-7650C883E924}"/>
    <dgm:cxn modelId="{0696F44F-81FE-42B3-9A01-8FC47CB45090}" type="presOf" srcId="{70AD531E-6DC1-421C-A63A-7670A0FE2E12}" destId="{904435F5-FF4B-4F62-846C-D0F2364B4130}" srcOrd="0" destOrd="0" presId="urn:microsoft.com/office/officeart/2018/2/layout/IconLabelList"/>
    <dgm:cxn modelId="{D36C8057-7742-40EC-BB06-8A40716EEEAA}" srcId="{2C0D6F93-A978-4C62-8335-68683A1289A9}" destId="{1771EECC-8889-4F8F-86E9-D9F1749063E0}" srcOrd="1" destOrd="0" parTransId="{37AA6B03-0F44-4F8F-8200-9748CFB635A6}" sibTransId="{A0EE3E8C-9DC7-49CC-A46A-B59CC6D4748A}"/>
    <dgm:cxn modelId="{CC39EEAF-B7B5-4448-9B0B-418CF4A6272E}" srcId="{2C0D6F93-A978-4C62-8335-68683A1289A9}" destId="{70AD531E-6DC1-421C-A63A-7670A0FE2E12}" srcOrd="0" destOrd="0" parTransId="{996B0556-C731-4CD8-93ED-3E8293E69E0E}" sibTransId="{8482BB0D-553F-44AB-BCAB-34EEFFBB06C5}"/>
    <dgm:cxn modelId="{9B57C2CD-1F7A-41C6-BE62-429C7BD480B3}" type="presOf" srcId="{9CFC9839-DE38-4BDB-AF3D-F4AC8D8D4DEA}" destId="{19F86592-6CDA-453E-AC1B-9E0CF3BD9982}" srcOrd="0" destOrd="0" presId="urn:microsoft.com/office/officeart/2018/2/layout/IconLabelList"/>
    <dgm:cxn modelId="{D1CE71D3-CC73-47F7-BB54-A8CD09323F95}" type="presOf" srcId="{1771EECC-8889-4F8F-86E9-D9F1749063E0}" destId="{BC6D5F7C-C0B6-4499-90C4-BC7F4EA51E44}" srcOrd="0" destOrd="0" presId="urn:microsoft.com/office/officeart/2018/2/layout/IconLabelList"/>
    <dgm:cxn modelId="{E8BCCFEF-C75F-4ED9-8C41-8D3E85C37168}" type="presOf" srcId="{2C0D6F93-A978-4C62-8335-68683A1289A9}" destId="{A4085CC3-1AD0-4383-A84A-4C919D26542C}" srcOrd="0" destOrd="0" presId="urn:microsoft.com/office/officeart/2018/2/layout/IconLabelList"/>
    <dgm:cxn modelId="{6C41B1D5-ABDF-427F-904F-C54BD06BAFB5}" type="presParOf" srcId="{A4085CC3-1AD0-4383-A84A-4C919D26542C}" destId="{8111A850-FDEE-4DF1-A25E-D510B8FA8842}" srcOrd="0" destOrd="0" presId="urn:microsoft.com/office/officeart/2018/2/layout/IconLabelList"/>
    <dgm:cxn modelId="{E166D27E-B8CF-4033-841D-0ECD4DF27A07}" type="presParOf" srcId="{8111A850-FDEE-4DF1-A25E-D510B8FA8842}" destId="{EB83F566-C4F6-44E8-AB77-506E5D57D172}" srcOrd="0" destOrd="0" presId="urn:microsoft.com/office/officeart/2018/2/layout/IconLabelList"/>
    <dgm:cxn modelId="{834C5529-F050-4946-B5ED-8951FC49E0E0}" type="presParOf" srcId="{8111A850-FDEE-4DF1-A25E-D510B8FA8842}" destId="{956394F5-C7A2-4509-B106-676D36105EF3}" srcOrd="1" destOrd="0" presId="urn:microsoft.com/office/officeart/2018/2/layout/IconLabelList"/>
    <dgm:cxn modelId="{4019745B-E8B4-4C19-9164-D9864BD455C1}" type="presParOf" srcId="{8111A850-FDEE-4DF1-A25E-D510B8FA8842}" destId="{904435F5-FF4B-4F62-846C-D0F2364B4130}" srcOrd="2" destOrd="0" presId="urn:microsoft.com/office/officeart/2018/2/layout/IconLabelList"/>
    <dgm:cxn modelId="{ABF16949-C3D9-4BD4-AA17-F99934E2F3A1}" type="presParOf" srcId="{A4085CC3-1AD0-4383-A84A-4C919D26542C}" destId="{053C277E-D15E-42EF-8AD2-93B6742BC72E}" srcOrd="1" destOrd="0" presId="urn:microsoft.com/office/officeart/2018/2/layout/IconLabelList"/>
    <dgm:cxn modelId="{98FE7E2A-009F-45A8-88F3-13AF99B7269E}" type="presParOf" srcId="{A4085CC3-1AD0-4383-A84A-4C919D26542C}" destId="{42DA6A7D-DBC4-4222-9E23-475E57B1FF61}" srcOrd="2" destOrd="0" presId="urn:microsoft.com/office/officeart/2018/2/layout/IconLabelList"/>
    <dgm:cxn modelId="{8939C6C7-D3E2-4F7B-88D7-D3BC7B65163A}" type="presParOf" srcId="{42DA6A7D-DBC4-4222-9E23-475E57B1FF61}" destId="{35DD5EF3-AC00-479D-8F38-2DC246FF4162}" srcOrd="0" destOrd="0" presId="urn:microsoft.com/office/officeart/2018/2/layout/IconLabelList"/>
    <dgm:cxn modelId="{7CC8C28D-32D8-41E3-81EB-CA4A13981438}" type="presParOf" srcId="{42DA6A7D-DBC4-4222-9E23-475E57B1FF61}" destId="{5258E005-8759-473F-8D96-C514BCE4818C}" srcOrd="1" destOrd="0" presId="urn:microsoft.com/office/officeart/2018/2/layout/IconLabelList"/>
    <dgm:cxn modelId="{7FEEC6E8-8A50-4339-B734-ABDB9364F64F}" type="presParOf" srcId="{42DA6A7D-DBC4-4222-9E23-475E57B1FF61}" destId="{BC6D5F7C-C0B6-4499-90C4-BC7F4EA51E44}" srcOrd="2" destOrd="0" presId="urn:microsoft.com/office/officeart/2018/2/layout/IconLabelList"/>
    <dgm:cxn modelId="{6EA4B0F1-EABB-4942-AD70-5ECAFC561552}" type="presParOf" srcId="{A4085CC3-1AD0-4383-A84A-4C919D26542C}" destId="{CAE5FA6D-73AD-44FD-A090-0D07710D5132}" srcOrd="3" destOrd="0" presId="urn:microsoft.com/office/officeart/2018/2/layout/IconLabelList"/>
    <dgm:cxn modelId="{C9A9A0B2-7BA6-46CC-A2E8-7C38A7204AEE}" type="presParOf" srcId="{A4085CC3-1AD0-4383-A84A-4C919D26542C}" destId="{0B8974FE-6B3F-4F92-8847-AE70021728DC}" srcOrd="4" destOrd="0" presId="urn:microsoft.com/office/officeart/2018/2/layout/IconLabelList"/>
    <dgm:cxn modelId="{D0B504A5-D402-4DD3-87B5-4E8901C3B741}" type="presParOf" srcId="{0B8974FE-6B3F-4F92-8847-AE70021728DC}" destId="{6D5AD6BA-8901-4B6B-A10A-AB002D4C996D}" srcOrd="0" destOrd="0" presId="urn:microsoft.com/office/officeart/2018/2/layout/IconLabelList"/>
    <dgm:cxn modelId="{4DE4BDC4-03F5-46BC-ACEA-D15A007A68F7}" type="presParOf" srcId="{0B8974FE-6B3F-4F92-8847-AE70021728DC}" destId="{8ED99EC1-6F72-4E80-AA43-B3A26787A8A1}" srcOrd="1" destOrd="0" presId="urn:microsoft.com/office/officeart/2018/2/layout/IconLabelList"/>
    <dgm:cxn modelId="{EEFCD5F4-670B-4F16-AF27-9E233100FB2F}" type="presParOf" srcId="{0B8974FE-6B3F-4F92-8847-AE70021728DC}" destId="{19F86592-6CDA-453E-AC1B-9E0CF3BD998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5029C5-917D-42F9-AC21-E84F4438A13C}">
      <dsp:nvSpPr>
        <dsp:cNvPr id="0" name=""/>
        <dsp:cNvSpPr/>
      </dsp:nvSpPr>
      <dsp:spPr>
        <a:xfrm>
          <a:off x="0" y="3530"/>
          <a:ext cx="10515600" cy="5639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A057EF-B850-4FFD-BA01-CC3F13EB5C8C}">
      <dsp:nvSpPr>
        <dsp:cNvPr id="0" name=""/>
        <dsp:cNvSpPr/>
      </dsp:nvSpPr>
      <dsp:spPr>
        <a:xfrm>
          <a:off x="170598" y="130422"/>
          <a:ext cx="310482" cy="3101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89B606-B810-4BBD-8A95-96D5B89091F8}">
      <dsp:nvSpPr>
        <dsp:cNvPr id="0" name=""/>
        <dsp:cNvSpPr/>
      </dsp:nvSpPr>
      <dsp:spPr>
        <a:xfrm>
          <a:off x="651680" y="3530"/>
          <a:ext cx="9844181" cy="599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16" tIns="63416" rIns="63416" bIns="63416" numCol="1" spcCol="1270" anchor="ctr" anchorCtr="0">
          <a:noAutofit/>
        </a:bodyPr>
        <a:lstStyle/>
        <a:p>
          <a:pPr marL="0" lvl="0" indent="0" algn="l" defTabSz="1422400">
            <a:lnSpc>
              <a:spcPct val="100000"/>
            </a:lnSpc>
            <a:spcBef>
              <a:spcPct val="0"/>
            </a:spcBef>
            <a:spcAft>
              <a:spcPct val="35000"/>
            </a:spcAft>
            <a:buNone/>
          </a:pPr>
          <a:r>
            <a:rPr lang="en-US" sz="3200" kern="1200" dirty="0"/>
            <a:t>Child Nutrition Module </a:t>
          </a:r>
        </a:p>
      </dsp:txBody>
      <dsp:txXfrm>
        <a:off x="651680" y="3530"/>
        <a:ext cx="9844181" cy="599210"/>
      </dsp:txXfrm>
    </dsp:sp>
    <dsp:sp modelId="{54E44904-4496-496C-AAC6-9362374ADF57}">
      <dsp:nvSpPr>
        <dsp:cNvPr id="0" name=""/>
        <dsp:cNvSpPr/>
      </dsp:nvSpPr>
      <dsp:spPr>
        <a:xfrm>
          <a:off x="0" y="752544"/>
          <a:ext cx="10515600" cy="5639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92119E-41D7-406D-98B6-8E93BAB72E7F}">
      <dsp:nvSpPr>
        <dsp:cNvPr id="0" name=""/>
        <dsp:cNvSpPr/>
      </dsp:nvSpPr>
      <dsp:spPr>
        <a:xfrm>
          <a:off x="170598" y="879435"/>
          <a:ext cx="310482" cy="3101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F29E78-1631-4638-85F6-4067213D45F6}">
      <dsp:nvSpPr>
        <dsp:cNvPr id="0" name=""/>
        <dsp:cNvSpPr/>
      </dsp:nvSpPr>
      <dsp:spPr>
        <a:xfrm>
          <a:off x="651680" y="752544"/>
          <a:ext cx="9844181" cy="599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16" tIns="63416" rIns="63416" bIns="63416" numCol="1" spcCol="1270" anchor="ctr" anchorCtr="0">
          <a:noAutofit/>
        </a:bodyPr>
        <a:lstStyle/>
        <a:p>
          <a:pPr marL="0" lvl="0" indent="0" algn="l" defTabSz="1422400">
            <a:lnSpc>
              <a:spcPct val="100000"/>
            </a:lnSpc>
            <a:spcBef>
              <a:spcPct val="0"/>
            </a:spcBef>
            <a:spcAft>
              <a:spcPct val="35000"/>
            </a:spcAft>
            <a:buNone/>
          </a:pPr>
          <a:r>
            <a:rPr lang="en-US" sz="3200" kern="1200" dirty="0"/>
            <a:t>Basic Nutrition Part 2 </a:t>
          </a:r>
        </a:p>
      </dsp:txBody>
      <dsp:txXfrm>
        <a:off x="651680" y="752544"/>
        <a:ext cx="9844181" cy="599210"/>
      </dsp:txXfrm>
    </dsp:sp>
    <dsp:sp modelId="{6DE7B750-1113-46F2-81DB-2C102506D384}">
      <dsp:nvSpPr>
        <dsp:cNvPr id="0" name=""/>
        <dsp:cNvSpPr/>
      </dsp:nvSpPr>
      <dsp:spPr>
        <a:xfrm>
          <a:off x="0" y="1501557"/>
          <a:ext cx="10515600" cy="5639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3C4F79-0160-4FAD-957F-2F9C7ABC6E46}">
      <dsp:nvSpPr>
        <dsp:cNvPr id="0" name=""/>
        <dsp:cNvSpPr/>
      </dsp:nvSpPr>
      <dsp:spPr>
        <a:xfrm>
          <a:off x="170598" y="1628448"/>
          <a:ext cx="310482" cy="3101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67817A-3A6E-4BD2-93EE-33E59E8D1FE1}">
      <dsp:nvSpPr>
        <dsp:cNvPr id="0" name=""/>
        <dsp:cNvSpPr/>
      </dsp:nvSpPr>
      <dsp:spPr>
        <a:xfrm>
          <a:off x="651680" y="1501557"/>
          <a:ext cx="9844181" cy="599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16" tIns="63416" rIns="63416" bIns="63416" numCol="1" spcCol="1270" anchor="ctr" anchorCtr="0">
          <a:noAutofit/>
        </a:bodyPr>
        <a:lstStyle/>
        <a:p>
          <a:pPr marL="0" lvl="0" indent="0" algn="l" defTabSz="1422400">
            <a:lnSpc>
              <a:spcPct val="100000"/>
            </a:lnSpc>
            <a:spcBef>
              <a:spcPct val="0"/>
            </a:spcBef>
            <a:spcAft>
              <a:spcPct val="35000"/>
            </a:spcAft>
            <a:buNone/>
          </a:pPr>
          <a:r>
            <a:rPr lang="en-US" sz="3200" kern="1200" dirty="0"/>
            <a:t>LAWN meetings</a:t>
          </a:r>
        </a:p>
      </dsp:txBody>
      <dsp:txXfrm>
        <a:off x="651680" y="1501557"/>
        <a:ext cx="9844181" cy="599210"/>
      </dsp:txXfrm>
    </dsp:sp>
    <dsp:sp modelId="{D932EBC4-093C-4848-970C-64CB3AE747B0}">
      <dsp:nvSpPr>
        <dsp:cNvPr id="0" name=""/>
        <dsp:cNvSpPr/>
      </dsp:nvSpPr>
      <dsp:spPr>
        <a:xfrm>
          <a:off x="0" y="2250570"/>
          <a:ext cx="10515600" cy="5639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3C2591-FEC9-4B89-84C9-626BD5DFC3D7}">
      <dsp:nvSpPr>
        <dsp:cNvPr id="0" name=""/>
        <dsp:cNvSpPr/>
      </dsp:nvSpPr>
      <dsp:spPr>
        <a:xfrm>
          <a:off x="170598" y="2377461"/>
          <a:ext cx="310482" cy="31017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181772-96AA-4BE8-931A-C7E930E02C67}">
      <dsp:nvSpPr>
        <dsp:cNvPr id="0" name=""/>
        <dsp:cNvSpPr/>
      </dsp:nvSpPr>
      <dsp:spPr>
        <a:xfrm>
          <a:off x="651680" y="2250570"/>
          <a:ext cx="9844181" cy="599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16" tIns="63416" rIns="63416" bIns="63416" numCol="1" spcCol="1270" anchor="ctr" anchorCtr="0">
          <a:noAutofit/>
        </a:bodyPr>
        <a:lstStyle/>
        <a:p>
          <a:pPr marL="0" lvl="0" indent="0" algn="l" defTabSz="1422400">
            <a:lnSpc>
              <a:spcPct val="100000"/>
            </a:lnSpc>
            <a:spcBef>
              <a:spcPct val="0"/>
            </a:spcBef>
            <a:spcAft>
              <a:spcPct val="35000"/>
            </a:spcAft>
            <a:buNone/>
          </a:pPr>
          <a:r>
            <a:rPr lang="en-US" sz="3200" kern="1200" dirty="0"/>
            <a:t>Statewide meeting sessions </a:t>
          </a:r>
        </a:p>
      </dsp:txBody>
      <dsp:txXfrm>
        <a:off x="651680" y="2250570"/>
        <a:ext cx="9844181" cy="599210"/>
      </dsp:txXfrm>
    </dsp:sp>
    <dsp:sp modelId="{3A7EAE96-9437-40F4-9252-F5C7DC7D9842}">
      <dsp:nvSpPr>
        <dsp:cNvPr id="0" name=""/>
        <dsp:cNvSpPr/>
      </dsp:nvSpPr>
      <dsp:spPr>
        <a:xfrm>
          <a:off x="0" y="2999583"/>
          <a:ext cx="10515600" cy="5639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6BB615-752E-4982-B847-48CC6DDDF4DE}">
      <dsp:nvSpPr>
        <dsp:cNvPr id="0" name=""/>
        <dsp:cNvSpPr/>
      </dsp:nvSpPr>
      <dsp:spPr>
        <a:xfrm>
          <a:off x="170598" y="3126475"/>
          <a:ext cx="310482" cy="31017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03B6CF-C740-4D23-B7DA-515D51000BEC}">
      <dsp:nvSpPr>
        <dsp:cNvPr id="0" name=""/>
        <dsp:cNvSpPr/>
      </dsp:nvSpPr>
      <dsp:spPr>
        <a:xfrm>
          <a:off x="651680" y="2999583"/>
          <a:ext cx="9844181" cy="599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16" tIns="63416" rIns="63416" bIns="63416" numCol="1" spcCol="1270" anchor="ctr" anchorCtr="0">
          <a:noAutofit/>
        </a:bodyPr>
        <a:lstStyle/>
        <a:p>
          <a:pPr marL="0" lvl="0" indent="0" algn="l" defTabSz="1422400">
            <a:lnSpc>
              <a:spcPct val="100000"/>
            </a:lnSpc>
            <a:spcBef>
              <a:spcPct val="0"/>
            </a:spcBef>
            <a:spcAft>
              <a:spcPct val="35000"/>
            </a:spcAft>
            <a:buNone/>
          </a:pPr>
          <a:r>
            <a:rPr lang="en-US" sz="3200" kern="1200"/>
            <a:t>Newsletter articles</a:t>
          </a:r>
        </a:p>
      </dsp:txBody>
      <dsp:txXfrm>
        <a:off x="651680" y="2999583"/>
        <a:ext cx="9844181" cy="599210"/>
      </dsp:txXfrm>
    </dsp:sp>
    <dsp:sp modelId="{4D0BF153-765B-4782-9D7E-3C55124754F6}">
      <dsp:nvSpPr>
        <dsp:cNvPr id="0" name=""/>
        <dsp:cNvSpPr/>
      </dsp:nvSpPr>
      <dsp:spPr>
        <a:xfrm>
          <a:off x="0" y="3748596"/>
          <a:ext cx="10515600" cy="5639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5BDC2B-A8DE-479E-B5C7-D86EF7264B52}">
      <dsp:nvSpPr>
        <dsp:cNvPr id="0" name=""/>
        <dsp:cNvSpPr/>
      </dsp:nvSpPr>
      <dsp:spPr>
        <a:xfrm>
          <a:off x="170598" y="3875488"/>
          <a:ext cx="310482" cy="31017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116FC2-757B-485D-8AFD-BAD428E2BC2D}">
      <dsp:nvSpPr>
        <dsp:cNvPr id="0" name=""/>
        <dsp:cNvSpPr/>
      </dsp:nvSpPr>
      <dsp:spPr>
        <a:xfrm>
          <a:off x="651680" y="3748596"/>
          <a:ext cx="9844181" cy="599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16" tIns="63416" rIns="63416" bIns="63416" numCol="1" spcCol="1270" anchor="ctr" anchorCtr="0">
          <a:noAutofit/>
        </a:bodyPr>
        <a:lstStyle/>
        <a:p>
          <a:pPr marL="0" lvl="0" indent="0" algn="l" defTabSz="1422400">
            <a:lnSpc>
              <a:spcPct val="100000"/>
            </a:lnSpc>
            <a:spcBef>
              <a:spcPct val="0"/>
            </a:spcBef>
            <a:spcAft>
              <a:spcPct val="35000"/>
            </a:spcAft>
            <a:buNone/>
          </a:pPr>
          <a:r>
            <a:rPr lang="en-US" sz="3200" kern="1200" dirty="0"/>
            <a:t>RENEW Review Activities </a:t>
          </a:r>
        </a:p>
      </dsp:txBody>
      <dsp:txXfrm>
        <a:off x="651680" y="3748596"/>
        <a:ext cx="9844181" cy="5992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69CA8-F053-4A6A-81AB-C09EF3E3DF4E}">
      <dsp:nvSpPr>
        <dsp:cNvPr id="0" name=""/>
        <dsp:cNvSpPr/>
      </dsp:nvSpPr>
      <dsp:spPr>
        <a:xfrm>
          <a:off x="1308599" y="1037091"/>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575328-BEA7-4593-8DC7-E9A7050EF9DF}">
      <dsp:nvSpPr>
        <dsp:cNvPr id="0" name=""/>
        <dsp:cNvSpPr/>
      </dsp:nvSpPr>
      <dsp:spPr>
        <a:xfrm>
          <a:off x="813599" y="2188579"/>
          <a:ext cx="1800000" cy="112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Culture </a:t>
          </a:r>
        </a:p>
      </dsp:txBody>
      <dsp:txXfrm>
        <a:off x="813599" y="2188579"/>
        <a:ext cx="1800000" cy="1123593"/>
      </dsp:txXfrm>
    </dsp:sp>
    <dsp:sp modelId="{ADFCF95A-15F5-4CDA-9476-6607BA47035F}">
      <dsp:nvSpPr>
        <dsp:cNvPr id="0" name=""/>
        <dsp:cNvSpPr/>
      </dsp:nvSpPr>
      <dsp:spPr>
        <a:xfrm>
          <a:off x="3423600" y="1037091"/>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9B6D35-3C70-40B8-B89B-1507769671E4}">
      <dsp:nvSpPr>
        <dsp:cNvPr id="0" name=""/>
        <dsp:cNvSpPr/>
      </dsp:nvSpPr>
      <dsp:spPr>
        <a:xfrm>
          <a:off x="2928599" y="2188579"/>
          <a:ext cx="1800000" cy="112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Access to food </a:t>
          </a:r>
        </a:p>
      </dsp:txBody>
      <dsp:txXfrm>
        <a:off x="2928599" y="2188579"/>
        <a:ext cx="1800000" cy="1123593"/>
      </dsp:txXfrm>
    </dsp:sp>
    <dsp:sp modelId="{DECFB738-3AA1-4B17-9103-F7ACB6002EC4}">
      <dsp:nvSpPr>
        <dsp:cNvPr id="0" name=""/>
        <dsp:cNvSpPr/>
      </dsp:nvSpPr>
      <dsp:spPr>
        <a:xfrm>
          <a:off x="5538600" y="1037091"/>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389645-E340-44FB-A3B4-740E6E53EE42}">
      <dsp:nvSpPr>
        <dsp:cNvPr id="0" name=""/>
        <dsp:cNvSpPr/>
      </dsp:nvSpPr>
      <dsp:spPr>
        <a:xfrm>
          <a:off x="5043600" y="2188579"/>
          <a:ext cx="1800000" cy="112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Preferences in types of foods</a:t>
          </a:r>
        </a:p>
      </dsp:txBody>
      <dsp:txXfrm>
        <a:off x="5043600" y="2188579"/>
        <a:ext cx="1800000" cy="1123593"/>
      </dsp:txXfrm>
    </dsp:sp>
    <dsp:sp modelId="{E20F83B2-3D3F-4CC2-867C-F82FAF739E2A}">
      <dsp:nvSpPr>
        <dsp:cNvPr id="0" name=""/>
        <dsp:cNvSpPr/>
      </dsp:nvSpPr>
      <dsp:spPr>
        <a:xfrm>
          <a:off x="7653600" y="1037091"/>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8A77BE-A589-43B1-A4CA-7EB61B07F2CD}">
      <dsp:nvSpPr>
        <dsp:cNvPr id="0" name=""/>
        <dsp:cNvSpPr/>
      </dsp:nvSpPr>
      <dsp:spPr>
        <a:xfrm>
          <a:off x="7158600" y="2188579"/>
          <a:ext cx="1800000" cy="112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Allergies </a:t>
          </a:r>
        </a:p>
      </dsp:txBody>
      <dsp:txXfrm>
        <a:off x="7158600" y="2188579"/>
        <a:ext cx="1800000" cy="1123593"/>
      </dsp:txXfrm>
    </dsp:sp>
    <dsp:sp modelId="{E7D0BB1D-DFFF-4460-828D-C052C5AB37A1}">
      <dsp:nvSpPr>
        <dsp:cNvPr id="0" name=""/>
        <dsp:cNvSpPr/>
      </dsp:nvSpPr>
      <dsp:spPr>
        <a:xfrm>
          <a:off x="9768600" y="1037091"/>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0FC0B0-484F-4CFB-A034-0D95F5304AB3}">
      <dsp:nvSpPr>
        <dsp:cNvPr id="0" name=""/>
        <dsp:cNvSpPr/>
      </dsp:nvSpPr>
      <dsp:spPr>
        <a:xfrm>
          <a:off x="9273600" y="2188579"/>
          <a:ext cx="1800000" cy="112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Living and working situation </a:t>
          </a:r>
        </a:p>
      </dsp:txBody>
      <dsp:txXfrm>
        <a:off x="9273600" y="2188579"/>
        <a:ext cx="1800000" cy="11235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7C0926-0600-46AE-A97C-C97B695254EA}">
      <dsp:nvSpPr>
        <dsp:cNvPr id="0" name=""/>
        <dsp:cNvSpPr/>
      </dsp:nvSpPr>
      <dsp:spPr>
        <a:xfrm>
          <a:off x="-103699" y="9438"/>
          <a:ext cx="11931805" cy="22328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4A99DC-B6D4-4C13-94C8-295672161944}">
      <dsp:nvSpPr>
        <dsp:cNvPr id="0" name=""/>
        <dsp:cNvSpPr/>
      </dsp:nvSpPr>
      <dsp:spPr>
        <a:xfrm>
          <a:off x="571751" y="511839"/>
          <a:ext cx="1230493" cy="12280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BF2A77-C344-437E-98F6-3E2348FC9DDF}">
      <dsp:nvSpPr>
        <dsp:cNvPr id="0" name=""/>
        <dsp:cNvSpPr/>
      </dsp:nvSpPr>
      <dsp:spPr>
        <a:xfrm>
          <a:off x="2224152" y="9438"/>
          <a:ext cx="9811351" cy="2235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545" tIns="236545" rIns="236545" bIns="236545" numCol="1" spcCol="1270" anchor="ctr" anchorCtr="0">
          <a:noAutofit/>
        </a:bodyPr>
        <a:lstStyle/>
        <a:p>
          <a:pPr marL="0" lvl="0" indent="0" algn="l" defTabSz="1155700">
            <a:lnSpc>
              <a:spcPct val="90000"/>
            </a:lnSpc>
            <a:spcBef>
              <a:spcPct val="0"/>
            </a:spcBef>
            <a:spcAft>
              <a:spcPct val="35000"/>
            </a:spcAft>
            <a:buNone/>
          </a:pPr>
          <a:r>
            <a:rPr lang="en-US" sz="2600" kern="1200" dirty="0"/>
            <a:t>Experiencing weight bias increases an individual’s vulnerability for depression, anxiety, low self-esteem, poor body image and suicide. </a:t>
          </a:r>
        </a:p>
      </dsp:txBody>
      <dsp:txXfrm>
        <a:off x="2224152" y="9438"/>
        <a:ext cx="9811351" cy="2235075"/>
      </dsp:txXfrm>
    </dsp:sp>
    <dsp:sp modelId="{4D26F090-E1DA-4AC3-8A41-812FF0688EFA}">
      <dsp:nvSpPr>
        <dsp:cNvPr id="0" name=""/>
        <dsp:cNvSpPr/>
      </dsp:nvSpPr>
      <dsp:spPr>
        <a:xfrm>
          <a:off x="-103699" y="2595114"/>
          <a:ext cx="11931805" cy="22328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268C93-067E-4878-AAC7-FE1E55B3EDC7}">
      <dsp:nvSpPr>
        <dsp:cNvPr id="0" name=""/>
        <dsp:cNvSpPr/>
      </dsp:nvSpPr>
      <dsp:spPr>
        <a:xfrm>
          <a:off x="571751" y="3097514"/>
          <a:ext cx="1230493" cy="12280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3BB9E7-70F8-48F0-BF64-7E34DA52AA10}">
      <dsp:nvSpPr>
        <dsp:cNvPr id="0" name=""/>
        <dsp:cNvSpPr/>
      </dsp:nvSpPr>
      <dsp:spPr>
        <a:xfrm>
          <a:off x="2250530" y="2595114"/>
          <a:ext cx="9758595" cy="2235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545" tIns="236545" rIns="236545" bIns="236545" numCol="1" spcCol="1270" anchor="ctr" anchorCtr="0">
          <a:noAutofit/>
        </a:bodyPr>
        <a:lstStyle/>
        <a:p>
          <a:pPr marL="0" lvl="0" indent="0" algn="l" defTabSz="1155700">
            <a:lnSpc>
              <a:spcPct val="90000"/>
            </a:lnSpc>
            <a:spcBef>
              <a:spcPct val="0"/>
            </a:spcBef>
            <a:spcAft>
              <a:spcPct val="35000"/>
            </a:spcAft>
            <a:buNone/>
          </a:pPr>
          <a:r>
            <a:rPr lang="en-US" sz="2600" kern="1200" dirty="0"/>
            <a:t>Weight Stigma is a stressor that increases risk of distorted eating behaviors: binge eating, unhealthy weight control practices, or coping with stigma by eating more food. This stress can increase cortisol reactivity and the cycle continues. Weight stigma can also impact the quality of medical care and treatment people receive. </a:t>
          </a:r>
        </a:p>
      </dsp:txBody>
      <dsp:txXfrm>
        <a:off x="2250530" y="2595114"/>
        <a:ext cx="9758595" cy="22350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96C32-2808-46FD-BAC9-4D5DE2F52B4A}">
      <dsp:nvSpPr>
        <dsp:cNvPr id="0" name=""/>
        <dsp:cNvSpPr/>
      </dsp:nvSpPr>
      <dsp:spPr>
        <a:xfrm>
          <a:off x="0" y="718"/>
          <a:ext cx="6513603" cy="1681139"/>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A0BCE6-BC45-4178-8F9B-47371D931A1F}">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2184E1-D1CF-4574-8972-F2096237DABA}">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a:t>the social and economic environment,</a:t>
          </a:r>
        </a:p>
      </dsp:txBody>
      <dsp:txXfrm>
        <a:off x="1941716" y="718"/>
        <a:ext cx="4571887" cy="1681139"/>
      </dsp:txXfrm>
    </dsp:sp>
    <dsp:sp modelId="{33D979D2-FBBC-4A60-8526-271FEA43AF18}">
      <dsp:nvSpPr>
        <dsp:cNvPr id="0" name=""/>
        <dsp:cNvSpPr/>
      </dsp:nvSpPr>
      <dsp:spPr>
        <a:xfrm>
          <a:off x="0" y="2102143"/>
          <a:ext cx="6513603" cy="1681139"/>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190BEE-820C-49E7-8979-276B4869ADE0}">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4307BC-1332-4F82-9CA9-1DC63DB8BD51}">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a:t>the physical environment, and</a:t>
          </a:r>
        </a:p>
      </dsp:txBody>
      <dsp:txXfrm>
        <a:off x="1941716" y="2102143"/>
        <a:ext cx="4571887" cy="1681139"/>
      </dsp:txXfrm>
    </dsp:sp>
    <dsp:sp modelId="{C87B6890-64F2-493E-87F1-C246EC8886B0}">
      <dsp:nvSpPr>
        <dsp:cNvPr id="0" name=""/>
        <dsp:cNvSpPr/>
      </dsp:nvSpPr>
      <dsp:spPr>
        <a:xfrm>
          <a:off x="0" y="4203567"/>
          <a:ext cx="6513603" cy="1681139"/>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A20415-1A0C-44C2-9A6F-5131C8B27DEF}">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3D1376-53E2-4450-A685-4C400C43E59C}">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a:t>the person’s individual characteristics and behaviors.</a:t>
          </a:r>
        </a:p>
      </dsp:txBody>
      <dsp:txXfrm>
        <a:off x="1941716" y="4203567"/>
        <a:ext cx="4571887" cy="16811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76046-C3EC-4E3C-91ED-F6BA981CB46E}">
      <dsp:nvSpPr>
        <dsp:cNvPr id="0" name=""/>
        <dsp:cNvSpPr/>
      </dsp:nvSpPr>
      <dsp:spPr>
        <a:xfrm>
          <a:off x="0" y="1"/>
          <a:ext cx="6513603" cy="12422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E884F4-1A64-4C1E-A7B1-38BED8395BDD}">
      <dsp:nvSpPr>
        <dsp:cNvPr id="0" name=""/>
        <dsp:cNvSpPr/>
      </dsp:nvSpPr>
      <dsp:spPr>
        <a:xfrm>
          <a:off x="375783" y="283100"/>
          <a:ext cx="683910" cy="6832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0F820C-6606-4AC3-BFF8-248D98C0C164}">
      <dsp:nvSpPr>
        <dsp:cNvPr id="0" name=""/>
        <dsp:cNvSpPr/>
      </dsp:nvSpPr>
      <dsp:spPr>
        <a:xfrm>
          <a:off x="1435478" y="3591"/>
          <a:ext cx="4759124" cy="1243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601" tIns="131601" rIns="131601" bIns="131601" numCol="1" spcCol="1270" anchor="ctr" anchorCtr="0">
          <a:noAutofit/>
        </a:bodyPr>
        <a:lstStyle/>
        <a:p>
          <a:pPr marL="0" lvl="0" indent="0" algn="l" defTabSz="800100">
            <a:lnSpc>
              <a:spcPct val="100000"/>
            </a:lnSpc>
            <a:spcBef>
              <a:spcPct val="0"/>
            </a:spcBef>
            <a:spcAft>
              <a:spcPct val="35000"/>
            </a:spcAft>
            <a:buNone/>
          </a:pPr>
          <a:r>
            <a:rPr lang="en-US" sz="1800" kern="1200" dirty="0"/>
            <a:t>By assigning and tailoring WIC food packages and providing breastfeeding services, you are providing nutrition and economic supports. </a:t>
          </a:r>
        </a:p>
      </dsp:txBody>
      <dsp:txXfrm>
        <a:off x="1435478" y="3591"/>
        <a:ext cx="4759124" cy="1243474"/>
      </dsp:txXfrm>
    </dsp:sp>
    <dsp:sp modelId="{6AADCBD5-FE86-4036-AE6B-6DC7695E2C65}">
      <dsp:nvSpPr>
        <dsp:cNvPr id="0" name=""/>
        <dsp:cNvSpPr/>
      </dsp:nvSpPr>
      <dsp:spPr>
        <a:xfrm>
          <a:off x="0" y="1548514"/>
          <a:ext cx="6513603" cy="12422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3801CB-8794-44FF-A4B1-E824F7107BF6}">
      <dsp:nvSpPr>
        <dsp:cNvPr id="0" name=""/>
        <dsp:cNvSpPr/>
      </dsp:nvSpPr>
      <dsp:spPr>
        <a:xfrm>
          <a:off x="375783" y="1828022"/>
          <a:ext cx="683910" cy="6832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D9AFEB-9B9B-460B-A388-DC1CCC0595E1}">
      <dsp:nvSpPr>
        <dsp:cNvPr id="0" name=""/>
        <dsp:cNvSpPr/>
      </dsp:nvSpPr>
      <dsp:spPr>
        <a:xfrm>
          <a:off x="1435478" y="1548514"/>
          <a:ext cx="4759124" cy="1243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601" tIns="131601" rIns="131601" bIns="131601" numCol="1" spcCol="1270" anchor="ctr" anchorCtr="0">
          <a:noAutofit/>
        </a:bodyPr>
        <a:lstStyle/>
        <a:p>
          <a:pPr marL="0" lvl="0" indent="0" algn="l" defTabSz="800100">
            <a:lnSpc>
              <a:spcPct val="100000"/>
            </a:lnSpc>
            <a:spcBef>
              <a:spcPct val="0"/>
            </a:spcBef>
            <a:spcAft>
              <a:spcPct val="35000"/>
            </a:spcAft>
            <a:buNone/>
          </a:pPr>
          <a:r>
            <a:rPr lang="en-US" sz="1800" kern="1200" dirty="0"/>
            <a:t>By providing  referrals for housing, mental health services or energy assistance, you are helping to address those factors we call social or environmental determinants of health. </a:t>
          </a:r>
        </a:p>
      </dsp:txBody>
      <dsp:txXfrm>
        <a:off x="1435478" y="1548514"/>
        <a:ext cx="4759124" cy="1243474"/>
      </dsp:txXfrm>
    </dsp:sp>
    <dsp:sp modelId="{00864218-9FAD-463C-A0CB-5401B91C4129}">
      <dsp:nvSpPr>
        <dsp:cNvPr id="0" name=""/>
        <dsp:cNvSpPr/>
      </dsp:nvSpPr>
      <dsp:spPr>
        <a:xfrm>
          <a:off x="0" y="3093437"/>
          <a:ext cx="6513603" cy="12422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354067-4409-489D-BF08-BA302D1CFE69}">
      <dsp:nvSpPr>
        <dsp:cNvPr id="0" name=""/>
        <dsp:cNvSpPr/>
      </dsp:nvSpPr>
      <dsp:spPr>
        <a:xfrm>
          <a:off x="375783" y="3372945"/>
          <a:ext cx="683910" cy="6832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0C98FB-92DE-41F1-86ED-1A1E8FCD18FD}">
      <dsp:nvSpPr>
        <dsp:cNvPr id="0" name=""/>
        <dsp:cNvSpPr/>
      </dsp:nvSpPr>
      <dsp:spPr>
        <a:xfrm>
          <a:off x="1435478" y="3093437"/>
          <a:ext cx="4759124" cy="1243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601" tIns="131601" rIns="131601" bIns="131601" numCol="1" spcCol="1270" anchor="ctr" anchorCtr="0">
          <a:noAutofit/>
        </a:bodyPr>
        <a:lstStyle/>
        <a:p>
          <a:pPr marL="0" lvl="0" indent="0" algn="l" defTabSz="800100">
            <a:lnSpc>
              <a:spcPct val="100000"/>
            </a:lnSpc>
            <a:spcBef>
              <a:spcPct val="0"/>
            </a:spcBef>
            <a:spcAft>
              <a:spcPct val="35000"/>
            </a:spcAft>
            <a:buNone/>
          </a:pPr>
          <a:r>
            <a:rPr lang="en-US" sz="1800" kern="1200" dirty="0"/>
            <a:t>By practicing trauma informed care,  you tailor  counseling to the needs of individuals.</a:t>
          </a:r>
        </a:p>
      </dsp:txBody>
      <dsp:txXfrm>
        <a:off x="1435478" y="3093437"/>
        <a:ext cx="4759124" cy="1243474"/>
      </dsp:txXfrm>
    </dsp:sp>
    <dsp:sp modelId="{E29F95F5-A313-4E20-A1A6-4C7CD115B5C6}">
      <dsp:nvSpPr>
        <dsp:cNvPr id="0" name=""/>
        <dsp:cNvSpPr/>
      </dsp:nvSpPr>
      <dsp:spPr>
        <a:xfrm>
          <a:off x="0" y="4638360"/>
          <a:ext cx="6513603" cy="12422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16FDB4-C9BD-454D-9940-80F1E3CC21B5}">
      <dsp:nvSpPr>
        <dsp:cNvPr id="0" name=""/>
        <dsp:cNvSpPr/>
      </dsp:nvSpPr>
      <dsp:spPr>
        <a:xfrm>
          <a:off x="375783" y="4917868"/>
          <a:ext cx="683910" cy="68324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DFF0A3-385C-4BB1-BB08-5E98AA8F1529}">
      <dsp:nvSpPr>
        <dsp:cNvPr id="0" name=""/>
        <dsp:cNvSpPr/>
      </dsp:nvSpPr>
      <dsp:spPr>
        <a:xfrm>
          <a:off x="1435478" y="4638360"/>
          <a:ext cx="4759124" cy="1243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601" tIns="131601" rIns="131601" bIns="131601" numCol="1" spcCol="1270" anchor="ctr" anchorCtr="0">
          <a:noAutofit/>
        </a:bodyPr>
        <a:lstStyle/>
        <a:p>
          <a:pPr marL="0" lvl="0" indent="0" algn="l" defTabSz="800100">
            <a:lnSpc>
              <a:spcPct val="100000"/>
            </a:lnSpc>
            <a:spcBef>
              <a:spcPct val="0"/>
            </a:spcBef>
            <a:spcAft>
              <a:spcPct val="35000"/>
            </a:spcAft>
            <a:buNone/>
          </a:pPr>
          <a:r>
            <a:rPr lang="en-US" sz="1800" kern="1200" dirty="0"/>
            <a:t>By providing nutrition focused counseling that helps participants address their interests, you may have a greater impact on health than counseling about how to lose weight. </a:t>
          </a:r>
        </a:p>
      </dsp:txBody>
      <dsp:txXfrm>
        <a:off x="1435478" y="4638360"/>
        <a:ext cx="4759124" cy="12434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8DF22F-F58A-4C45-92EC-445B0B62B01C}">
      <dsp:nvSpPr>
        <dsp:cNvPr id="0" name=""/>
        <dsp:cNvSpPr/>
      </dsp:nvSpPr>
      <dsp:spPr>
        <a:xfrm>
          <a:off x="0" y="1990"/>
          <a:ext cx="11410189" cy="10088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ED48D3-E813-4ED6-A64D-380111F77393}">
      <dsp:nvSpPr>
        <dsp:cNvPr id="0" name=""/>
        <dsp:cNvSpPr/>
      </dsp:nvSpPr>
      <dsp:spPr>
        <a:xfrm>
          <a:off x="305163" y="228971"/>
          <a:ext cx="554843" cy="5548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C874FC-B7AA-4E56-9327-31DC587B3C9C}">
      <dsp:nvSpPr>
        <dsp:cNvPr id="0" name=""/>
        <dsp:cNvSpPr/>
      </dsp:nvSpPr>
      <dsp:spPr>
        <a:xfrm>
          <a:off x="1165171" y="1990"/>
          <a:ext cx="10245017" cy="1008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765" tIns="106765" rIns="106765" bIns="106765" numCol="1" spcCol="1270" anchor="ctr" anchorCtr="0">
          <a:noAutofit/>
        </a:bodyPr>
        <a:lstStyle/>
        <a:p>
          <a:pPr marL="0" lvl="0" indent="0" algn="l" defTabSz="977900">
            <a:lnSpc>
              <a:spcPct val="100000"/>
            </a:lnSpc>
            <a:spcBef>
              <a:spcPct val="0"/>
            </a:spcBef>
            <a:spcAft>
              <a:spcPct val="35000"/>
            </a:spcAft>
            <a:buNone/>
          </a:pPr>
          <a:r>
            <a:rPr lang="en-US" sz="2200" kern="1200" dirty="0"/>
            <a:t>We should aim for a certain weight based on our height and sex.  </a:t>
          </a:r>
        </a:p>
      </dsp:txBody>
      <dsp:txXfrm>
        <a:off x="1165171" y="1990"/>
        <a:ext cx="10245017" cy="1008806"/>
      </dsp:txXfrm>
    </dsp:sp>
    <dsp:sp modelId="{3F0E0626-F6AE-4F2B-8B66-274BF4E6EA9C}">
      <dsp:nvSpPr>
        <dsp:cNvPr id="0" name=""/>
        <dsp:cNvSpPr/>
      </dsp:nvSpPr>
      <dsp:spPr>
        <a:xfrm>
          <a:off x="0" y="1262998"/>
          <a:ext cx="11410189" cy="10088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32EF7C-6483-48C1-9E0A-F2E80B7E46B9}">
      <dsp:nvSpPr>
        <dsp:cNvPr id="0" name=""/>
        <dsp:cNvSpPr/>
      </dsp:nvSpPr>
      <dsp:spPr>
        <a:xfrm>
          <a:off x="305163" y="1489980"/>
          <a:ext cx="554843" cy="5548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425C46-5496-4D2B-82DF-1AFD9F49A6A9}">
      <dsp:nvSpPr>
        <dsp:cNvPr id="0" name=""/>
        <dsp:cNvSpPr/>
      </dsp:nvSpPr>
      <dsp:spPr>
        <a:xfrm>
          <a:off x="1165171" y="1262998"/>
          <a:ext cx="10245017" cy="1008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765" tIns="106765" rIns="106765" bIns="106765" numCol="1" spcCol="1270" anchor="ctr" anchorCtr="0">
          <a:noAutofit/>
        </a:bodyPr>
        <a:lstStyle/>
        <a:p>
          <a:pPr marL="0" lvl="0" indent="0" algn="l" defTabSz="977900">
            <a:lnSpc>
              <a:spcPct val="100000"/>
            </a:lnSpc>
            <a:spcBef>
              <a:spcPct val="0"/>
            </a:spcBef>
            <a:spcAft>
              <a:spcPct val="35000"/>
            </a:spcAft>
            <a:buNone/>
          </a:pPr>
          <a:r>
            <a:rPr lang="en-US" sz="2200" kern="1200" dirty="0"/>
            <a:t>Obesity is a disease and needs a cure. </a:t>
          </a:r>
        </a:p>
      </dsp:txBody>
      <dsp:txXfrm>
        <a:off x="1165171" y="1262998"/>
        <a:ext cx="10245017" cy="1008806"/>
      </dsp:txXfrm>
    </dsp:sp>
    <dsp:sp modelId="{788247E8-5E94-4091-AE9E-AF45F7C739C4}">
      <dsp:nvSpPr>
        <dsp:cNvPr id="0" name=""/>
        <dsp:cNvSpPr/>
      </dsp:nvSpPr>
      <dsp:spPr>
        <a:xfrm>
          <a:off x="0" y="2524006"/>
          <a:ext cx="11410189" cy="10088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2F3ED2-D908-4E31-A254-4B382DB1BC5F}">
      <dsp:nvSpPr>
        <dsp:cNvPr id="0" name=""/>
        <dsp:cNvSpPr/>
      </dsp:nvSpPr>
      <dsp:spPr>
        <a:xfrm>
          <a:off x="305163" y="2750988"/>
          <a:ext cx="554843" cy="5548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B80FCD-E28F-4C5D-8379-FC318DF0D81C}">
      <dsp:nvSpPr>
        <dsp:cNvPr id="0" name=""/>
        <dsp:cNvSpPr/>
      </dsp:nvSpPr>
      <dsp:spPr>
        <a:xfrm>
          <a:off x="1165171" y="2524006"/>
          <a:ext cx="10245017" cy="1008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765" tIns="106765" rIns="106765" bIns="106765" numCol="1" spcCol="1270" anchor="ctr" anchorCtr="0">
          <a:noAutofit/>
        </a:bodyPr>
        <a:lstStyle/>
        <a:p>
          <a:pPr marL="0" lvl="0" indent="0" algn="l" defTabSz="977900">
            <a:lnSpc>
              <a:spcPct val="100000"/>
            </a:lnSpc>
            <a:spcBef>
              <a:spcPct val="0"/>
            </a:spcBef>
            <a:spcAft>
              <a:spcPct val="35000"/>
            </a:spcAft>
            <a:buNone/>
          </a:pPr>
          <a:r>
            <a:rPr lang="en-US" sz="2200" kern="1200" dirty="0"/>
            <a:t>The cure for obesity is weight loss. </a:t>
          </a:r>
        </a:p>
      </dsp:txBody>
      <dsp:txXfrm>
        <a:off x="1165171" y="2524006"/>
        <a:ext cx="10245017" cy="1008806"/>
      </dsp:txXfrm>
    </dsp:sp>
    <dsp:sp modelId="{54817FB2-FC43-4030-B8D4-7F9E8FF72470}">
      <dsp:nvSpPr>
        <dsp:cNvPr id="0" name=""/>
        <dsp:cNvSpPr/>
      </dsp:nvSpPr>
      <dsp:spPr>
        <a:xfrm>
          <a:off x="0" y="3787002"/>
          <a:ext cx="11410189" cy="10088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E43825-3D72-4EB4-972D-D21245CEB269}">
      <dsp:nvSpPr>
        <dsp:cNvPr id="0" name=""/>
        <dsp:cNvSpPr/>
      </dsp:nvSpPr>
      <dsp:spPr>
        <a:xfrm>
          <a:off x="305163" y="4011996"/>
          <a:ext cx="554843" cy="55484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CC9ADB-435E-4102-8FF8-04D4BABAB0F8}">
      <dsp:nvSpPr>
        <dsp:cNvPr id="0" name=""/>
        <dsp:cNvSpPr/>
      </dsp:nvSpPr>
      <dsp:spPr>
        <a:xfrm>
          <a:off x="1165171" y="3785015"/>
          <a:ext cx="10245017" cy="1008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765" tIns="106765" rIns="106765" bIns="106765" numCol="1" spcCol="1270" anchor="ctr" anchorCtr="0">
          <a:noAutofit/>
        </a:bodyPr>
        <a:lstStyle/>
        <a:p>
          <a:pPr marL="0" lvl="0" indent="0" algn="l" defTabSz="977900">
            <a:lnSpc>
              <a:spcPct val="100000"/>
            </a:lnSpc>
            <a:spcBef>
              <a:spcPct val="0"/>
            </a:spcBef>
            <a:spcAft>
              <a:spcPct val="35000"/>
            </a:spcAft>
            <a:buNone/>
          </a:pPr>
          <a:r>
            <a:rPr lang="en-US" sz="2200" kern="1200" dirty="0"/>
            <a:t>Slogans: Eat less, exercise more. Calories in calories out. You are what you eat. Willpower is all it takes. Work out to “earn” food. Eat “clean” foods. </a:t>
          </a:r>
        </a:p>
      </dsp:txBody>
      <dsp:txXfrm>
        <a:off x="1165171" y="3785015"/>
        <a:ext cx="10245017" cy="10088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1710A-1E89-4667-8E9F-B2A59459BEB4}">
      <dsp:nvSpPr>
        <dsp:cNvPr id="0" name=""/>
        <dsp:cNvSpPr/>
      </dsp:nvSpPr>
      <dsp:spPr>
        <a:xfrm>
          <a:off x="679050" y="578168"/>
          <a:ext cx="1887187" cy="1887187"/>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D1B6D7-AADB-47DE-AFFB-48FB1884B277}">
      <dsp:nvSpPr>
        <dsp:cNvPr id="0" name=""/>
        <dsp:cNvSpPr/>
      </dsp:nvSpPr>
      <dsp:spPr>
        <a:xfrm>
          <a:off x="1081237" y="980356"/>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24648F-5848-4CB3-B162-86F66CCA02DE}">
      <dsp:nvSpPr>
        <dsp:cNvPr id="0" name=""/>
        <dsp:cNvSpPr/>
      </dsp:nvSpPr>
      <dsp:spPr>
        <a:xfrm>
          <a:off x="75768"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cap="none" dirty="0"/>
            <a:t>Weight loss</a:t>
          </a:r>
        </a:p>
      </dsp:txBody>
      <dsp:txXfrm>
        <a:off x="75768" y="3053169"/>
        <a:ext cx="3093750" cy="720000"/>
      </dsp:txXfrm>
    </dsp:sp>
    <dsp:sp modelId="{9A56EF18-D825-4B83-8EB5-110189BFE91C}">
      <dsp:nvSpPr>
        <dsp:cNvPr id="0" name=""/>
        <dsp:cNvSpPr/>
      </dsp:nvSpPr>
      <dsp:spPr>
        <a:xfrm>
          <a:off x="4314206" y="578168"/>
          <a:ext cx="1887187" cy="1887187"/>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4C3ED8-D045-4AE5-8D19-8D7D33BF561C}">
      <dsp:nvSpPr>
        <dsp:cNvPr id="0" name=""/>
        <dsp:cNvSpPr/>
      </dsp:nvSpPr>
      <dsp:spPr>
        <a:xfrm>
          <a:off x="4716393" y="980356"/>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F632E8-637D-4683-B035-634106E298BA}">
      <dsp:nvSpPr>
        <dsp:cNvPr id="0" name=""/>
        <dsp:cNvSpPr/>
      </dsp:nvSpPr>
      <dsp:spPr>
        <a:xfrm>
          <a:off x="3710925"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cap="none" dirty="0"/>
            <a:t>Body mass index (BMI)</a:t>
          </a:r>
        </a:p>
      </dsp:txBody>
      <dsp:txXfrm>
        <a:off x="3710925" y="3053169"/>
        <a:ext cx="3093750" cy="720000"/>
      </dsp:txXfrm>
    </dsp:sp>
    <dsp:sp modelId="{0680CC97-7D6B-4A10-A250-598104658C2B}">
      <dsp:nvSpPr>
        <dsp:cNvPr id="0" name=""/>
        <dsp:cNvSpPr/>
      </dsp:nvSpPr>
      <dsp:spPr>
        <a:xfrm>
          <a:off x="7949362" y="578168"/>
          <a:ext cx="1887187" cy="1887187"/>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6BB180-986B-4178-AF6D-2502754B19F1}">
      <dsp:nvSpPr>
        <dsp:cNvPr id="0" name=""/>
        <dsp:cNvSpPr/>
      </dsp:nvSpPr>
      <dsp:spPr>
        <a:xfrm>
          <a:off x="8351550" y="980356"/>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95DED1-9471-4F83-91ED-98B1FAC4F7C5}">
      <dsp:nvSpPr>
        <dsp:cNvPr id="0" name=""/>
        <dsp:cNvSpPr/>
      </dsp:nvSpPr>
      <dsp:spPr>
        <a:xfrm>
          <a:off x="7346081"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cap="none" dirty="0"/>
            <a:t>Tracking or controlling calories in/calories out</a:t>
          </a:r>
        </a:p>
      </dsp:txBody>
      <dsp:txXfrm>
        <a:off x="7346081" y="3053169"/>
        <a:ext cx="3093750"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83F566-C4F6-44E8-AB77-506E5D57D172}">
      <dsp:nvSpPr>
        <dsp:cNvPr id="0" name=""/>
        <dsp:cNvSpPr/>
      </dsp:nvSpPr>
      <dsp:spPr>
        <a:xfrm>
          <a:off x="1212569" y="510808"/>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4435F5-FF4B-4F62-846C-D0F2364B4130}">
      <dsp:nvSpPr>
        <dsp:cNvPr id="0" name=""/>
        <dsp:cNvSpPr/>
      </dsp:nvSpPr>
      <dsp:spPr>
        <a:xfrm>
          <a:off x="417971" y="2310529"/>
          <a:ext cx="288945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Improved metabolic fitness (blood pressure, lipids, blood sugar)</a:t>
          </a:r>
        </a:p>
      </dsp:txBody>
      <dsp:txXfrm>
        <a:off x="417971" y="2310529"/>
        <a:ext cx="2889450" cy="1530000"/>
      </dsp:txXfrm>
    </dsp:sp>
    <dsp:sp modelId="{35DD5EF3-AC00-479D-8F38-2DC246FF4162}">
      <dsp:nvSpPr>
        <dsp:cNvPr id="0" name=""/>
        <dsp:cNvSpPr/>
      </dsp:nvSpPr>
      <dsp:spPr>
        <a:xfrm>
          <a:off x="4607673" y="510808"/>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6D5F7C-C0B6-4499-90C4-BC7F4EA51E44}">
      <dsp:nvSpPr>
        <dsp:cNvPr id="0" name=""/>
        <dsp:cNvSpPr/>
      </dsp:nvSpPr>
      <dsp:spPr>
        <a:xfrm>
          <a:off x="3813075" y="2310529"/>
          <a:ext cx="288945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Health behaviors</a:t>
          </a:r>
        </a:p>
      </dsp:txBody>
      <dsp:txXfrm>
        <a:off x="3813075" y="2310529"/>
        <a:ext cx="2889450" cy="1530000"/>
      </dsp:txXfrm>
    </dsp:sp>
    <dsp:sp modelId="{6D5AD6BA-8901-4B6B-A10A-AB002D4C996D}">
      <dsp:nvSpPr>
        <dsp:cNvPr id="0" name=""/>
        <dsp:cNvSpPr/>
      </dsp:nvSpPr>
      <dsp:spPr>
        <a:xfrm>
          <a:off x="8002777" y="510808"/>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F86592-6CDA-453E-AC1B-9E0CF3BD9982}">
      <dsp:nvSpPr>
        <dsp:cNvPr id="0" name=""/>
        <dsp:cNvSpPr/>
      </dsp:nvSpPr>
      <dsp:spPr>
        <a:xfrm>
          <a:off x="7208178" y="2310529"/>
          <a:ext cx="288945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Self-efficacy, self-acceptance</a:t>
          </a:r>
        </a:p>
      </dsp:txBody>
      <dsp:txXfrm>
        <a:off x="7208178" y="2310529"/>
        <a:ext cx="2889450" cy="1530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26DD16E-3A62-4536-B4D5-BDC350416460}" type="datetimeFigureOut">
              <a:rPr lang="en-US" smtClean="0"/>
              <a:t>3/6/2020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9E557A3-E519-45D1-AF86-4F830807C8FF}" type="slidenum">
              <a:rPr lang="en-US" smtClean="0"/>
              <a:t>‹#›</a:t>
            </a:fld>
            <a:endParaRPr lang="en-US"/>
          </a:p>
        </p:txBody>
      </p:sp>
    </p:spTree>
    <p:extLst>
      <p:ext uri="{BB962C8B-B14F-4D97-AF65-F5344CB8AC3E}">
        <p14:creationId xmlns:p14="http://schemas.microsoft.com/office/powerpoint/2010/main" val="37153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E557A3-E519-45D1-AF86-4F830807C8FF}" type="slidenum">
              <a:rPr lang="en-US" smtClean="0"/>
              <a:t>1</a:t>
            </a:fld>
            <a:endParaRPr lang="en-US"/>
          </a:p>
        </p:txBody>
      </p:sp>
    </p:spTree>
    <p:extLst>
      <p:ext uri="{BB962C8B-B14F-4D97-AF65-F5344CB8AC3E}">
        <p14:creationId xmlns:p14="http://schemas.microsoft.com/office/powerpoint/2010/main" val="2421591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E557A3-E519-45D1-AF86-4F830807C8FF}" type="slidenum">
              <a:rPr lang="en-US" smtClean="0"/>
              <a:t>21</a:t>
            </a:fld>
            <a:endParaRPr lang="en-US"/>
          </a:p>
        </p:txBody>
      </p:sp>
    </p:spTree>
    <p:extLst>
      <p:ext uri="{BB962C8B-B14F-4D97-AF65-F5344CB8AC3E}">
        <p14:creationId xmlns:p14="http://schemas.microsoft.com/office/powerpoint/2010/main" val="2654330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E557A3-E519-45D1-AF86-4F830807C8FF}" type="slidenum">
              <a:rPr lang="en-US" smtClean="0"/>
              <a:t>24</a:t>
            </a:fld>
            <a:endParaRPr lang="en-US"/>
          </a:p>
        </p:txBody>
      </p:sp>
    </p:spTree>
    <p:extLst>
      <p:ext uri="{BB962C8B-B14F-4D97-AF65-F5344CB8AC3E}">
        <p14:creationId xmlns:p14="http://schemas.microsoft.com/office/powerpoint/2010/main" val="3280009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E557A3-E519-45D1-AF86-4F830807C8FF}" type="slidenum">
              <a:rPr lang="en-US" smtClean="0"/>
              <a:t>25</a:t>
            </a:fld>
            <a:endParaRPr lang="en-US"/>
          </a:p>
        </p:txBody>
      </p:sp>
    </p:spTree>
    <p:extLst>
      <p:ext uri="{BB962C8B-B14F-4D97-AF65-F5344CB8AC3E}">
        <p14:creationId xmlns:p14="http://schemas.microsoft.com/office/powerpoint/2010/main" val="382299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one component of the principals of Health at Every Size. This training will not go into depth about this concept, but we do want to acknowledge that Health At Every size principles state the value in eating for well-being, life enhancing movement, respectful care and access to information and services to improve well-being. </a:t>
            </a:r>
          </a:p>
          <a:p>
            <a:endParaRPr lang="en-US" dirty="0"/>
          </a:p>
        </p:txBody>
      </p:sp>
      <p:sp>
        <p:nvSpPr>
          <p:cNvPr id="4" name="Slide Number Placeholder 3"/>
          <p:cNvSpPr>
            <a:spLocks noGrp="1"/>
          </p:cNvSpPr>
          <p:nvPr>
            <p:ph type="sldNum" sz="quarter" idx="5"/>
          </p:nvPr>
        </p:nvSpPr>
        <p:spPr/>
        <p:txBody>
          <a:bodyPr/>
          <a:lstStyle/>
          <a:p>
            <a:fld id="{19E557A3-E519-45D1-AF86-4F830807C8FF}" type="slidenum">
              <a:rPr lang="en-US" smtClean="0"/>
              <a:t>27</a:t>
            </a:fld>
            <a:endParaRPr lang="en-US"/>
          </a:p>
        </p:txBody>
      </p:sp>
    </p:spTree>
    <p:extLst>
      <p:ext uri="{BB962C8B-B14F-4D97-AF65-F5344CB8AC3E}">
        <p14:creationId xmlns:p14="http://schemas.microsoft.com/office/powerpoint/2010/main" val="1741329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E557A3-E519-45D1-AF86-4F830807C8FF}" type="slidenum">
              <a:rPr lang="en-US" smtClean="0"/>
              <a:t>30</a:t>
            </a:fld>
            <a:endParaRPr lang="en-US"/>
          </a:p>
        </p:txBody>
      </p:sp>
    </p:spTree>
    <p:extLst>
      <p:ext uri="{BB962C8B-B14F-4D97-AF65-F5344CB8AC3E}">
        <p14:creationId xmlns:p14="http://schemas.microsoft.com/office/powerpoint/2010/main" val="2981611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aren’t trying to “police” language, but to give you an opportunity to reflect and tools to use. </a:t>
            </a:r>
          </a:p>
          <a:p>
            <a:endParaRPr lang="en-US" dirty="0"/>
          </a:p>
        </p:txBody>
      </p:sp>
      <p:sp>
        <p:nvSpPr>
          <p:cNvPr id="4" name="Slide Number Placeholder 3"/>
          <p:cNvSpPr>
            <a:spLocks noGrp="1"/>
          </p:cNvSpPr>
          <p:nvPr>
            <p:ph type="sldNum" sz="quarter" idx="5"/>
          </p:nvPr>
        </p:nvSpPr>
        <p:spPr/>
        <p:txBody>
          <a:bodyPr/>
          <a:lstStyle/>
          <a:p>
            <a:fld id="{19E557A3-E519-45D1-AF86-4F830807C8FF}" type="slidenum">
              <a:rPr lang="en-US" smtClean="0"/>
              <a:t>31</a:t>
            </a:fld>
            <a:endParaRPr lang="en-US"/>
          </a:p>
        </p:txBody>
      </p:sp>
    </p:spTree>
    <p:extLst>
      <p:ext uri="{BB962C8B-B14F-4D97-AF65-F5344CB8AC3E}">
        <p14:creationId xmlns:p14="http://schemas.microsoft.com/office/powerpoint/2010/main" val="684259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E557A3-E519-45D1-AF86-4F830807C8FF}" type="slidenum">
              <a:rPr lang="en-US" smtClean="0"/>
              <a:t>33</a:t>
            </a:fld>
            <a:endParaRPr lang="en-US"/>
          </a:p>
        </p:txBody>
      </p:sp>
    </p:spTree>
    <p:extLst>
      <p:ext uri="{BB962C8B-B14F-4D97-AF65-F5344CB8AC3E}">
        <p14:creationId xmlns:p14="http://schemas.microsoft.com/office/powerpoint/2010/main" val="1249652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E557A3-E519-45D1-AF86-4F830807C8FF}" type="slidenum">
              <a:rPr lang="en-US" smtClean="0"/>
              <a:t>35</a:t>
            </a:fld>
            <a:endParaRPr lang="en-US"/>
          </a:p>
        </p:txBody>
      </p:sp>
    </p:spTree>
    <p:extLst>
      <p:ext uri="{BB962C8B-B14F-4D97-AF65-F5344CB8AC3E}">
        <p14:creationId xmlns:p14="http://schemas.microsoft.com/office/powerpoint/2010/main" val="3155291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E557A3-E519-45D1-AF86-4F830807C8FF}" type="slidenum">
              <a:rPr lang="en-US" smtClean="0"/>
              <a:t>44</a:t>
            </a:fld>
            <a:endParaRPr lang="en-US"/>
          </a:p>
        </p:txBody>
      </p:sp>
    </p:spTree>
    <p:extLst>
      <p:ext uri="{BB962C8B-B14F-4D97-AF65-F5344CB8AC3E}">
        <p14:creationId xmlns:p14="http://schemas.microsoft.com/office/powerpoint/2010/main" val="3999302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E557A3-E519-45D1-AF86-4F830807C8FF}" type="slidenum">
              <a:rPr lang="en-US" smtClean="0"/>
              <a:t>45</a:t>
            </a:fld>
            <a:endParaRPr lang="en-US"/>
          </a:p>
        </p:txBody>
      </p:sp>
    </p:spTree>
    <p:extLst>
      <p:ext uri="{BB962C8B-B14F-4D97-AF65-F5344CB8AC3E}">
        <p14:creationId xmlns:p14="http://schemas.microsoft.com/office/powerpoint/2010/main" val="44361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E557A3-E519-45D1-AF86-4F830807C8FF}" type="slidenum">
              <a:rPr lang="en-US" smtClean="0"/>
              <a:t>3</a:t>
            </a:fld>
            <a:endParaRPr lang="en-US"/>
          </a:p>
        </p:txBody>
      </p:sp>
    </p:spTree>
    <p:extLst>
      <p:ext uri="{BB962C8B-B14F-4D97-AF65-F5344CB8AC3E}">
        <p14:creationId xmlns:p14="http://schemas.microsoft.com/office/powerpoint/2010/main" val="3667053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E557A3-E519-45D1-AF86-4F830807C8FF}" type="slidenum">
              <a:rPr lang="en-US" smtClean="0"/>
              <a:t>48</a:t>
            </a:fld>
            <a:endParaRPr lang="en-US"/>
          </a:p>
        </p:txBody>
      </p:sp>
    </p:spTree>
    <p:extLst>
      <p:ext uri="{BB962C8B-B14F-4D97-AF65-F5344CB8AC3E}">
        <p14:creationId xmlns:p14="http://schemas.microsoft.com/office/powerpoint/2010/main" val="23901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E557A3-E519-45D1-AF86-4F830807C8FF}" type="slidenum">
              <a:rPr lang="en-US" smtClean="0"/>
              <a:t>49</a:t>
            </a:fld>
            <a:endParaRPr lang="en-US"/>
          </a:p>
        </p:txBody>
      </p:sp>
    </p:spTree>
    <p:extLst>
      <p:ext uri="{BB962C8B-B14F-4D97-AF65-F5344CB8AC3E}">
        <p14:creationId xmlns:p14="http://schemas.microsoft.com/office/powerpoint/2010/main" val="4242050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“I want to eat healthier.” This is the intention not a goal.  Through exploring, offering ideas and exploring we can come up with the HOW, “I would like to eat fewer processed foods. I can do this by taking fruits and nuts with me for a daily afternoon snack.”   </a:t>
            </a:r>
          </a:p>
          <a:p>
            <a:pPr marL="0" indent="0">
              <a:buNone/>
            </a:pPr>
            <a:endParaRPr lang="en-US" sz="1200" dirty="0"/>
          </a:p>
          <a:p>
            <a:pPr marL="0" indent="0">
              <a:buNone/>
            </a:pPr>
            <a:r>
              <a:rPr lang="en-US" sz="1200" dirty="0"/>
              <a:t>“I want to exercise more before my baby is born so I don’t gain too much weight.” This is the intention. Through discussion you can get to the HOW. “I want to commit to walking with my sister </a:t>
            </a:r>
            <a:r>
              <a:rPr lang="en-US" sz="1200" dirty="0" err="1"/>
              <a:t>2x</a:t>
            </a:r>
            <a:r>
              <a:rPr lang="en-US" sz="1200" dirty="0"/>
              <a:t> a week, on Tuesday and Thursday mornings. There’s a yoga class I would like to try next week. ”    </a:t>
            </a:r>
          </a:p>
          <a:p>
            <a:pPr marL="0" indent="0">
              <a:buNone/>
            </a:pPr>
            <a:endParaRPr lang="en-US" sz="1200" dirty="0"/>
          </a:p>
          <a:p>
            <a:pPr marL="0" indent="0">
              <a:buNone/>
            </a:pPr>
            <a:r>
              <a:rPr lang="en-US" sz="1200" dirty="0"/>
              <a:t>What we want to highlight is the behaviors. There is value in consistently practicing healthy behaviors instead of cycling through “good” behaviors and “bad” behaviors. </a:t>
            </a:r>
          </a:p>
          <a:p>
            <a:endParaRPr lang="en-US" dirty="0"/>
          </a:p>
        </p:txBody>
      </p:sp>
      <p:sp>
        <p:nvSpPr>
          <p:cNvPr id="4" name="Slide Number Placeholder 3"/>
          <p:cNvSpPr>
            <a:spLocks noGrp="1"/>
          </p:cNvSpPr>
          <p:nvPr>
            <p:ph type="sldNum" sz="quarter" idx="5"/>
          </p:nvPr>
        </p:nvSpPr>
        <p:spPr/>
        <p:txBody>
          <a:bodyPr/>
          <a:lstStyle/>
          <a:p>
            <a:fld id="{19E557A3-E519-45D1-AF86-4F830807C8FF}" type="slidenum">
              <a:rPr lang="en-US" smtClean="0"/>
              <a:t>50</a:t>
            </a:fld>
            <a:endParaRPr lang="en-US"/>
          </a:p>
        </p:txBody>
      </p:sp>
    </p:spTree>
    <p:extLst>
      <p:ext uri="{BB962C8B-B14F-4D97-AF65-F5344CB8AC3E}">
        <p14:creationId xmlns:p14="http://schemas.microsoft.com/office/powerpoint/2010/main" val="365562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E557A3-E519-45D1-AF86-4F830807C8FF}" type="slidenum">
              <a:rPr lang="en-US" smtClean="0"/>
              <a:t>51</a:t>
            </a:fld>
            <a:endParaRPr lang="en-US"/>
          </a:p>
        </p:txBody>
      </p:sp>
    </p:spTree>
    <p:extLst>
      <p:ext uri="{BB962C8B-B14F-4D97-AF65-F5344CB8AC3E}">
        <p14:creationId xmlns:p14="http://schemas.microsoft.com/office/powerpoint/2010/main" val="2568267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E557A3-E519-45D1-AF86-4F830807C8FF}" type="slidenum">
              <a:rPr lang="en-US" smtClean="0"/>
              <a:t>52</a:t>
            </a:fld>
            <a:endParaRPr lang="en-US"/>
          </a:p>
        </p:txBody>
      </p:sp>
    </p:spTree>
    <p:extLst>
      <p:ext uri="{BB962C8B-B14F-4D97-AF65-F5344CB8AC3E}">
        <p14:creationId xmlns:p14="http://schemas.microsoft.com/office/powerpoint/2010/main" val="1859403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E557A3-E519-45D1-AF86-4F830807C8FF}" type="slidenum">
              <a:rPr lang="en-US" smtClean="0"/>
              <a:t>54</a:t>
            </a:fld>
            <a:endParaRPr lang="en-US"/>
          </a:p>
        </p:txBody>
      </p:sp>
    </p:spTree>
    <p:extLst>
      <p:ext uri="{BB962C8B-B14F-4D97-AF65-F5344CB8AC3E}">
        <p14:creationId xmlns:p14="http://schemas.microsoft.com/office/powerpoint/2010/main" val="1660611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1351F-DBB1-4664-ADA9-83BC7CB8848D}" type="slidenum">
              <a:rPr lang="en-US" smtClean="0"/>
              <a:t>60</a:t>
            </a:fld>
            <a:endParaRPr lang="en-US"/>
          </a:p>
        </p:txBody>
      </p:sp>
    </p:spTree>
    <p:extLst>
      <p:ext uri="{BB962C8B-B14F-4D97-AF65-F5344CB8AC3E}">
        <p14:creationId xmlns:p14="http://schemas.microsoft.com/office/powerpoint/2010/main" val="1121375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Meghan:</a:t>
            </a:r>
          </a:p>
          <a:p>
            <a:r>
              <a:rPr lang="en-US" dirty="0"/>
              <a:t>  Health at </a:t>
            </a:r>
            <a:r>
              <a:rPr lang="en-US" dirty="0" err="1"/>
              <a:t>50</a:t>
            </a:r>
            <a:r>
              <a:rPr lang="en-US" baseline="30000" dirty="0" err="1"/>
              <a:t>th</a:t>
            </a:r>
            <a:r>
              <a:rPr lang="en-US" dirty="0" err="1"/>
              <a:t>.Lampl</a:t>
            </a:r>
            <a:r>
              <a:rPr lang="en-US" dirty="0"/>
              <a:t>: Growth charts are not an amalgamation of the paths actually taken by individuals. Instead, they summarize data on children’s sizes at targeted ages. By analogy to a connect-the-dots schema, the growth curve lines connect empirically derived descriptive statistics of size for age, joining similar percentiles (e.g., 3rd, 10th, 50th, 75th, or 90th) across ages.</a:t>
            </a:r>
          </a:p>
          <a:p>
            <a:r>
              <a:rPr lang="en-US" dirty="0"/>
              <a:t>It is entirely normal for individual children to grow at variable rates [40], which results in them being relatively shorter or taller, heavier</a:t>
            </a:r>
          </a:p>
          <a:p>
            <a:r>
              <a:rPr lang="en-US" dirty="0"/>
              <a:t>or lighter than their peers, irregularly across ages. A relatively short four-year-old may become a relatively tall five-year-old, for example, and this biological growth trajectory may take him from a size at the 35th percentile among four-year-</a:t>
            </a:r>
            <a:r>
              <a:rPr lang="en-US" dirty="0" err="1"/>
              <a:t>olds</a:t>
            </a:r>
            <a:r>
              <a:rPr lang="en-US" dirty="0"/>
              <a:t> to the 60th percentile among five-year-</a:t>
            </a:r>
            <a:r>
              <a:rPr lang="en-US" dirty="0" err="1"/>
              <a:t>olds</a:t>
            </a:r>
            <a:r>
              <a:rPr lang="en-US" dirty="0"/>
              <a:t> a year later</a:t>
            </a:r>
          </a:p>
          <a:p>
            <a:endParaRPr lang="en-US" dirty="0"/>
          </a:p>
        </p:txBody>
      </p:sp>
      <p:sp>
        <p:nvSpPr>
          <p:cNvPr id="4" name="Slide Number Placeholder 3"/>
          <p:cNvSpPr>
            <a:spLocks noGrp="1"/>
          </p:cNvSpPr>
          <p:nvPr>
            <p:ph type="sldNum" sz="quarter" idx="5"/>
          </p:nvPr>
        </p:nvSpPr>
        <p:spPr/>
        <p:txBody>
          <a:bodyPr/>
          <a:lstStyle/>
          <a:p>
            <a:fld id="{19E557A3-E519-45D1-AF86-4F830807C8FF}" type="slidenum">
              <a:rPr lang="en-US" smtClean="0"/>
              <a:t>5</a:t>
            </a:fld>
            <a:endParaRPr lang="en-US"/>
          </a:p>
        </p:txBody>
      </p:sp>
    </p:spTree>
    <p:extLst>
      <p:ext uri="{BB962C8B-B14F-4D97-AF65-F5344CB8AC3E}">
        <p14:creationId xmlns:p14="http://schemas.microsoft.com/office/powerpoint/2010/main" val="2875048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E557A3-E519-45D1-AF86-4F830807C8FF}" type="slidenum">
              <a:rPr lang="en-US" smtClean="0"/>
              <a:t>9</a:t>
            </a:fld>
            <a:endParaRPr lang="en-US"/>
          </a:p>
        </p:txBody>
      </p:sp>
    </p:spTree>
    <p:extLst>
      <p:ext uri="{BB962C8B-B14F-4D97-AF65-F5344CB8AC3E}">
        <p14:creationId xmlns:p14="http://schemas.microsoft.com/office/powerpoint/2010/main" val="4227870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E557A3-E519-45D1-AF86-4F830807C8FF}" type="slidenum">
              <a:rPr lang="en-US" smtClean="0"/>
              <a:t>12</a:t>
            </a:fld>
            <a:endParaRPr lang="en-US"/>
          </a:p>
        </p:txBody>
      </p:sp>
    </p:spTree>
    <p:extLst>
      <p:ext uri="{BB962C8B-B14F-4D97-AF65-F5344CB8AC3E}">
        <p14:creationId xmlns:p14="http://schemas.microsoft.com/office/powerpoint/2010/main" val="666440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implicit.harvard.edu</a:t>
            </a:r>
            <a:r>
              <a:rPr lang="en-US" dirty="0"/>
              <a:t>/implicit/ </a:t>
            </a:r>
          </a:p>
        </p:txBody>
      </p:sp>
      <p:sp>
        <p:nvSpPr>
          <p:cNvPr id="4" name="Slide Number Placeholder 3"/>
          <p:cNvSpPr>
            <a:spLocks noGrp="1"/>
          </p:cNvSpPr>
          <p:nvPr>
            <p:ph type="sldNum" sz="quarter" idx="5"/>
          </p:nvPr>
        </p:nvSpPr>
        <p:spPr/>
        <p:txBody>
          <a:bodyPr/>
          <a:lstStyle/>
          <a:p>
            <a:fld id="{19E557A3-E519-45D1-AF86-4F830807C8FF}" type="slidenum">
              <a:rPr lang="en-US" smtClean="0"/>
              <a:t>16</a:t>
            </a:fld>
            <a:endParaRPr lang="en-US"/>
          </a:p>
        </p:txBody>
      </p:sp>
    </p:spTree>
    <p:extLst>
      <p:ext uri="{BB962C8B-B14F-4D97-AF65-F5344CB8AC3E}">
        <p14:creationId xmlns:p14="http://schemas.microsoft.com/office/powerpoint/2010/main" val="2965749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E557A3-E519-45D1-AF86-4F830807C8FF}" type="slidenum">
              <a:rPr lang="en-US" smtClean="0"/>
              <a:t>18</a:t>
            </a:fld>
            <a:endParaRPr lang="en-US"/>
          </a:p>
        </p:txBody>
      </p:sp>
    </p:spTree>
    <p:extLst>
      <p:ext uri="{BB962C8B-B14F-4D97-AF65-F5344CB8AC3E}">
        <p14:creationId xmlns:p14="http://schemas.microsoft.com/office/powerpoint/2010/main" val="3738831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can happen when people experience bias and social stigma about their weight?</a:t>
            </a:r>
          </a:p>
        </p:txBody>
      </p:sp>
      <p:sp>
        <p:nvSpPr>
          <p:cNvPr id="4" name="Slide Number Placeholder 3"/>
          <p:cNvSpPr>
            <a:spLocks noGrp="1"/>
          </p:cNvSpPr>
          <p:nvPr>
            <p:ph type="sldNum" sz="quarter" idx="5"/>
          </p:nvPr>
        </p:nvSpPr>
        <p:spPr/>
        <p:txBody>
          <a:bodyPr/>
          <a:lstStyle/>
          <a:p>
            <a:fld id="{19E557A3-E519-45D1-AF86-4F830807C8FF}" type="slidenum">
              <a:rPr lang="en-US" smtClean="0"/>
              <a:t>19</a:t>
            </a:fld>
            <a:endParaRPr lang="en-US"/>
          </a:p>
        </p:txBody>
      </p:sp>
    </p:spTree>
    <p:extLst>
      <p:ext uri="{BB962C8B-B14F-4D97-AF65-F5344CB8AC3E}">
        <p14:creationId xmlns:p14="http://schemas.microsoft.com/office/powerpoint/2010/main" val="2078494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E557A3-E519-45D1-AF86-4F830807C8FF}" type="slidenum">
              <a:rPr lang="en-US" smtClean="0"/>
              <a:t>20</a:t>
            </a:fld>
            <a:endParaRPr lang="en-US"/>
          </a:p>
        </p:txBody>
      </p:sp>
    </p:spTree>
    <p:extLst>
      <p:ext uri="{BB962C8B-B14F-4D97-AF65-F5344CB8AC3E}">
        <p14:creationId xmlns:p14="http://schemas.microsoft.com/office/powerpoint/2010/main" val="1856989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92FD21C-4913-4ECE-8A92-7EE46F56755A}" type="datetimeFigureOut">
              <a:rPr lang="en-US" smtClean="0"/>
              <a:t>3/6/2020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72D47-BC11-42E7-9E74-5C0E3BA6F02F}" type="slidenum">
              <a:rPr lang="en-US" smtClean="0"/>
              <a:t>‹#›</a:t>
            </a:fld>
            <a:endParaRPr lang="en-US"/>
          </a:p>
        </p:txBody>
      </p:sp>
    </p:spTree>
    <p:extLst>
      <p:ext uri="{BB962C8B-B14F-4D97-AF65-F5344CB8AC3E}">
        <p14:creationId xmlns:p14="http://schemas.microsoft.com/office/powerpoint/2010/main" val="71848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2FD21C-4913-4ECE-8A92-7EE46F56755A}" type="datetimeFigureOut">
              <a:rPr lang="en-US" smtClean="0"/>
              <a:t>3/6/2020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72D47-BC11-42E7-9E74-5C0E3BA6F02F}" type="slidenum">
              <a:rPr lang="en-US" smtClean="0"/>
              <a:t>‹#›</a:t>
            </a:fld>
            <a:endParaRPr lang="en-US"/>
          </a:p>
        </p:txBody>
      </p:sp>
    </p:spTree>
    <p:extLst>
      <p:ext uri="{BB962C8B-B14F-4D97-AF65-F5344CB8AC3E}">
        <p14:creationId xmlns:p14="http://schemas.microsoft.com/office/powerpoint/2010/main" val="2238365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2FD21C-4913-4ECE-8A92-7EE46F56755A}" type="datetimeFigureOut">
              <a:rPr lang="en-US" smtClean="0"/>
              <a:t>3/6/2020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72D47-BC11-42E7-9E74-5C0E3BA6F02F}" type="slidenum">
              <a:rPr lang="en-US" smtClean="0"/>
              <a:t>‹#›</a:t>
            </a:fld>
            <a:endParaRPr lang="en-US"/>
          </a:p>
        </p:txBody>
      </p:sp>
    </p:spTree>
    <p:extLst>
      <p:ext uri="{BB962C8B-B14F-4D97-AF65-F5344CB8AC3E}">
        <p14:creationId xmlns:p14="http://schemas.microsoft.com/office/powerpoint/2010/main" val="2311090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2FD21C-4913-4ECE-8A92-7EE46F56755A}" type="datetimeFigureOut">
              <a:rPr lang="en-US" smtClean="0"/>
              <a:t>3/6/2020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72D47-BC11-42E7-9E74-5C0E3BA6F02F}" type="slidenum">
              <a:rPr lang="en-US" smtClean="0"/>
              <a:t>‹#›</a:t>
            </a:fld>
            <a:endParaRPr lang="en-US"/>
          </a:p>
        </p:txBody>
      </p:sp>
    </p:spTree>
    <p:extLst>
      <p:ext uri="{BB962C8B-B14F-4D97-AF65-F5344CB8AC3E}">
        <p14:creationId xmlns:p14="http://schemas.microsoft.com/office/powerpoint/2010/main" val="77847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2FD21C-4913-4ECE-8A92-7EE46F56755A}" type="datetimeFigureOut">
              <a:rPr lang="en-US" smtClean="0"/>
              <a:t>3/6/2020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72D47-BC11-42E7-9E74-5C0E3BA6F02F}" type="slidenum">
              <a:rPr lang="en-US" smtClean="0"/>
              <a:t>‹#›</a:t>
            </a:fld>
            <a:endParaRPr lang="en-US"/>
          </a:p>
        </p:txBody>
      </p:sp>
    </p:spTree>
    <p:extLst>
      <p:ext uri="{BB962C8B-B14F-4D97-AF65-F5344CB8AC3E}">
        <p14:creationId xmlns:p14="http://schemas.microsoft.com/office/powerpoint/2010/main" val="1373868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2FD21C-4913-4ECE-8A92-7EE46F56755A}" type="datetimeFigureOut">
              <a:rPr lang="en-US" smtClean="0"/>
              <a:t>3/6/2020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E72D47-BC11-42E7-9E74-5C0E3BA6F02F}" type="slidenum">
              <a:rPr lang="en-US" smtClean="0"/>
              <a:t>‹#›</a:t>
            </a:fld>
            <a:endParaRPr lang="en-US"/>
          </a:p>
        </p:txBody>
      </p:sp>
    </p:spTree>
    <p:extLst>
      <p:ext uri="{BB962C8B-B14F-4D97-AF65-F5344CB8AC3E}">
        <p14:creationId xmlns:p14="http://schemas.microsoft.com/office/powerpoint/2010/main" val="2491506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2FD21C-4913-4ECE-8A92-7EE46F56755A}" type="datetimeFigureOut">
              <a:rPr lang="en-US" smtClean="0"/>
              <a:t>3/6/2020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E72D47-BC11-42E7-9E74-5C0E3BA6F02F}" type="slidenum">
              <a:rPr lang="en-US" smtClean="0"/>
              <a:t>‹#›</a:t>
            </a:fld>
            <a:endParaRPr lang="en-US"/>
          </a:p>
        </p:txBody>
      </p:sp>
    </p:spTree>
    <p:extLst>
      <p:ext uri="{BB962C8B-B14F-4D97-AF65-F5344CB8AC3E}">
        <p14:creationId xmlns:p14="http://schemas.microsoft.com/office/powerpoint/2010/main" val="2034829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2FD21C-4913-4ECE-8A92-7EE46F56755A}" type="datetimeFigureOut">
              <a:rPr lang="en-US" smtClean="0"/>
              <a:t>3/6/2020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E72D47-BC11-42E7-9E74-5C0E3BA6F02F}" type="slidenum">
              <a:rPr lang="en-US" smtClean="0"/>
              <a:t>‹#›</a:t>
            </a:fld>
            <a:endParaRPr lang="en-US"/>
          </a:p>
        </p:txBody>
      </p:sp>
    </p:spTree>
    <p:extLst>
      <p:ext uri="{BB962C8B-B14F-4D97-AF65-F5344CB8AC3E}">
        <p14:creationId xmlns:p14="http://schemas.microsoft.com/office/powerpoint/2010/main" val="1971310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2FD21C-4913-4ECE-8A92-7EE46F56755A}" type="datetimeFigureOut">
              <a:rPr lang="en-US" smtClean="0"/>
              <a:t>3/6/2020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E72D47-BC11-42E7-9E74-5C0E3BA6F02F}" type="slidenum">
              <a:rPr lang="en-US" smtClean="0"/>
              <a:t>‹#›</a:t>
            </a:fld>
            <a:endParaRPr lang="en-US"/>
          </a:p>
        </p:txBody>
      </p:sp>
    </p:spTree>
    <p:extLst>
      <p:ext uri="{BB962C8B-B14F-4D97-AF65-F5344CB8AC3E}">
        <p14:creationId xmlns:p14="http://schemas.microsoft.com/office/powerpoint/2010/main" val="1595519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2FD21C-4913-4ECE-8A92-7EE46F56755A}" type="datetimeFigureOut">
              <a:rPr lang="en-US" smtClean="0"/>
              <a:t>3/6/2020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E72D47-BC11-42E7-9E74-5C0E3BA6F02F}" type="slidenum">
              <a:rPr lang="en-US" smtClean="0"/>
              <a:t>‹#›</a:t>
            </a:fld>
            <a:endParaRPr lang="en-US"/>
          </a:p>
        </p:txBody>
      </p:sp>
    </p:spTree>
    <p:extLst>
      <p:ext uri="{BB962C8B-B14F-4D97-AF65-F5344CB8AC3E}">
        <p14:creationId xmlns:p14="http://schemas.microsoft.com/office/powerpoint/2010/main" val="4195324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2FD21C-4913-4ECE-8A92-7EE46F56755A}" type="datetimeFigureOut">
              <a:rPr lang="en-US" smtClean="0"/>
              <a:t>3/6/2020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E72D47-BC11-42E7-9E74-5C0E3BA6F02F}" type="slidenum">
              <a:rPr lang="en-US" smtClean="0"/>
              <a:t>‹#›</a:t>
            </a:fld>
            <a:endParaRPr lang="en-US"/>
          </a:p>
        </p:txBody>
      </p:sp>
    </p:spTree>
    <p:extLst>
      <p:ext uri="{BB962C8B-B14F-4D97-AF65-F5344CB8AC3E}">
        <p14:creationId xmlns:p14="http://schemas.microsoft.com/office/powerpoint/2010/main" val="579478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2FD21C-4913-4ECE-8A92-7EE46F56755A}" type="datetimeFigureOut">
              <a:rPr lang="en-US" smtClean="0"/>
              <a:t>3/6/2020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72D47-BC11-42E7-9E74-5C0E3BA6F02F}" type="slidenum">
              <a:rPr lang="en-US" smtClean="0"/>
              <a:t>‹#›</a:t>
            </a:fld>
            <a:endParaRPr lang="en-US"/>
          </a:p>
        </p:txBody>
      </p:sp>
    </p:spTree>
    <p:extLst>
      <p:ext uri="{BB962C8B-B14F-4D97-AF65-F5344CB8AC3E}">
        <p14:creationId xmlns:p14="http://schemas.microsoft.com/office/powerpoint/2010/main" val="29525960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5.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48.sv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50.sv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8.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1.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12.xml"/><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78.sv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hyperlink" Target="https://www.feedinglittles.com/"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8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83.jp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17.xml"/><Relationship Id="rId7" Type="http://schemas.openxmlformats.org/officeDocument/2006/relationships/diagramColors" Target="../diagrams/colors6.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98.sv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109.sv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116.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116.jpeg"/></Relationships>
</file>

<file path=ppt/slides/_rels/slide4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118.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119.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3.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120.jpeg"/></Relationships>
</file>

<file path=ppt/slides/_rels/slide5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image" Target="../media/image122.jpeg"/></Relationships>
</file>

<file path=ppt/slides/_rels/slide55.xml.rels><?xml version="1.0" encoding="UTF-8" standalone="yes"?>
<Relationships xmlns="http://schemas.openxmlformats.org/package/2006/relationships"><Relationship Id="rId3" Type="http://schemas.openxmlformats.org/officeDocument/2006/relationships/hyperlink" Target="mailto:jameela.norton@state.or.us" TargetMode="External"/><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123.jpeg"/></Relationships>
</file>

<file path=ppt/slides/_rels/slide56.xml.rels><?xml version="1.0" encoding="UTF-8" standalone="yes"?>
<Relationships xmlns="http://schemas.openxmlformats.org/package/2006/relationships"><Relationship Id="rId8" Type="http://schemas.openxmlformats.org/officeDocument/2006/relationships/hyperlink" Target="https://christyharrison.com/foodpsych/" TargetMode="External"/><Relationship Id="rId3" Type="http://schemas.openxmlformats.org/officeDocument/2006/relationships/image" Target="../media/image124.png"/><Relationship Id="rId7" Type="http://schemas.openxmlformats.org/officeDocument/2006/relationships/hyperlink" Target="https://dietitiansunplugged.libsyn.com/" TargetMode="External"/><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hyperlink" Target="https://www.amazon.com/Hunger-So-Wide-Deep-Multiracial/dp/0816624356" TargetMode="External"/><Relationship Id="rId5" Type="http://schemas.openxmlformats.org/officeDocument/2006/relationships/hyperlink" Target="https://lindabacon.org/body-respect-book/" TargetMode="External"/><Relationship Id="rId10" Type="http://schemas.openxmlformats.org/officeDocument/2006/relationships/hyperlink" Target="https://www.youtube.com/watch?v=H89QQfXtc-k" TargetMode="External"/><Relationship Id="rId4" Type="http://schemas.openxmlformats.org/officeDocument/2006/relationships/hyperlink" Target="https://www.intuitiveeating.org/our-books/" TargetMode="External"/><Relationship Id="rId9" Type="http://schemas.openxmlformats.org/officeDocument/2006/relationships/hyperlink" Target="https://www.bodykindnessbook.com/podcast/"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hyperlink" Target="https://www.youtube.com/watch?v=aPUH3Hp1t9k&amp;feature=youtu.be" TargetMode="External"/><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hyperlink" Target="https://www.nytimes.com/2019/05/08/smarter-living/5-people-learn-to-love-your-body.html" TargetMode="External"/><Relationship Id="rId5" Type="http://schemas.openxmlformats.org/officeDocument/2006/relationships/hyperlink" Target="https://implicit.harvard.edu/implicit/takeatest.html" TargetMode="External"/><Relationship Id="rId4" Type="http://schemas.openxmlformats.org/officeDocument/2006/relationships/hyperlink" Target="http://www.uconnruddcenter.org/weight-bias-stigma-tools-for-researchers"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hyperlink" Target="http://uconnruddcenter.org/files/Pdfs/Pudney%20et%20al%202020.pdf" TargetMode="External"/><Relationship Id="rId5" Type="http://schemas.openxmlformats.org/officeDocument/2006/relationships/hyperlink" Target="http://uconnruddcenter.org/files/Pdfs/Puhl-2020-Obesity_Reviews.pdf" TargetMode="External"/><Relationship Id="rId4" Type="http://schemas.openxmlformats.org/officeDocument/2006/relationships/hyperlink" Target="https://journalofethics.ama-assn.org/article/what-historical-ideals-womens-shapes-teach-us-about-womens-self-perception-and-body-decisions-today/2019-10"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2.xml"/><Relationship Id="rId1" Type="http://schemas.openxmlformats.org/officeDocument/2006/relationships/tags" Target="../tags/tag60.xml"/><Relationship Id="rId5" Type="http://schemas.openxmlformats.org/officeDocument/2006/relationships/hyperlink" Target="https://www.ellynsatterinstitute.org/family-meals-focus/56-hierarchy-of-food-need/" TargetMode="External"/><Relationship Id="rId4" Type="http://schemas.openxmlformats.org/officeDocument/2006/relationships/hyperlink" Target="https://www.ellynsatterinstitute.org/family-meals-focus/12-helping-without-harming-with-child-overweigh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notesSlide" Target="../notesSlides/notesSlide26.xml"/><Relationship Id="rId7" Type="http://schemas.openxmlformats.org/officeDocument/2006/relationships/image" Target="../media/image128.jpeg"/><Relationship Id="rId2" Type="http://schemas.openxmlformats.org/officeDocument/2006/relationships/slideLayout" Target="../slideLayouts/slideLayout5.xml"/><Relationship Id="rId1" Type="http://schemas.openxmlformats.org/officeDocument/2006/relationships/tags" Target="../tags/tag61.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6.sv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084AD-5ABD-4394-8050-3D889D1AF628}"/>
              </a:ext>
            </a:extLst>
          </p:cNvPr>
          <p:cNvSpPr>
            <a:spLocks noGrp="1"/>
          </p:cNvSpPr>
          <p:nvPr>
            <p:ph type="ctrTitle"/>
          </p:nvPr>
        </p:nvSpPr>
        <p:spPr>
          <a:xfrm>
            <a:off x="8174735" y="640081"/>
            <a:ext cx="3377183" cy="3978218"/>
          </a:xfrm>
          <a:noFill/>
        </p:spPr>
        <p:txBody>
          <a:bodyPr>
            <a:normAutofit/>
          </a:bodyPr>
          <a:lstStyle/>
          <a:p>
            <a:pPr algn="l"/>
            <a:r>
              <a:rPr lang="en-US" sz="5100" dirty="0">
                <a:solidFill>
                  <a:schemeClr val="accent1"/>
                </a:solidFill>
              </a:rPr>
              <a:t>Talking to families about healthy  behaviors</a:t>
            </a:r>
          </a:p>
        </p:txBody>
      </p:sp>
      <p:sp>
        <p:nvSpPr>
          <p:cNvPr id="9" name="Subtitle 8">
            <a:extLst>
              <a:ext uri="{FF2B5EF4-FFF2-40B4-BE49-F238E27FC236}">
                <a16:creationId xmlns:a16="http://schemas.microsoft.com/office/drawing/2014/main" id="{3225994A-FFC1-4236-B4FF-0904E0D954AA}"/>
              </a:ext>
            </a:extLst>
          </p:cNvPr>
          <p:cNvSpPr>
            <a:spLocks noGrp="1"/>
          </p:cNvSpPr>
          <p:nvPr>
            <p:ph type="subTitle" idx="1"/>
          </p:nvPr>
        </p:nvSpPr>
        <p:spPr>
          <a:xfrm>
            <a:off x="8174734" y="5212079"/>
            <a:ext cx="3377184" cy="1645921"/>
          </a:xfrm>
          <a:noFill/>
        </p:spPr>
        <p:txBody>
          <a:bodyPr>
            <a:normAutofit/>
          </a:bodyPr>
          <a:lstStyle/>
          <a:p>
            <a:pPr algn="l"/>
            <a:r>
              <a:rPr lang="en-US" sz="3200" dirty="0"/>
              <a:t>Oregon WIC</a:t>
            </a:r>
          </a:p>
          <a:p>
            <a:pPr algn="l"/>
            <a:r>
              <a:rPr lang="en-US" sz="3200" dirty="0"/>
              <a:t>In-service 2020</a:t>
            </a:r>
          </a:p>
        </p:txBody>
      </p:sp>
      <p:pic>
        <p:nvPicPr>
          <p:cNvPr id="7" name="Picture 6">
            <a:extLst>
              <a:ext uri="{FF2B5EF4-FFF2-40B4-BE49-F238E27FC236}">
                <a16:creationId xmlns:a16="http://schemas.microsoft.com/office/drawing/2014/main" id="{90AFC6DB-4D72-45A8-BE6C-EFE34E7A6AC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10"/>
            <a:ext cx="7534636" cy="6857990"/>
          </a:xfrm>
          <a:prstGeom prst="rect">
            <a:avLst/>
          </a:prstGeom>
        </p:spPr>
      </p:pic>
    </p:spTree>
    <p:custDataLst>
      <p:tags r:id="rId1"/>
    </p:custDataLst>
    <p:extLst>
      <p:ext uri="{BB962C8B-B14F-4D97-AF65-F5344CB8AC3E}">
        <p14:creationId xmlns:p14="http://schemas.microsoft.com/office/powerpoint/2010/main" val="85200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D98CAC-3EFF-4342-BD5A-6C0E8CAB4C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520700"/>
            <a:ext cx="10515600" cy="3486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E030DF-37A2-4C4B-8ECD-357C1D1B6BA0}"/>
              </a:ext>
            </a:extLst>
          </p:cNvPr>
          <p:cNvSpPr>
            <a:spLocks noGrp="1"/>
          </p:cNvSpPr>
          <p:nvPr>
            <p:ph type="ctrTitle"/>
          </p:nvPr>
        </p:nvSpPr>
        <p:spPr>
          <a:xfrm>
            <a:off x="1330325" y="958852"/>
            <a:ext cx="9531350" cy="2514597"/>
          </a:xfrm>
        </p:spPr>
        <p:txBody>
          <a:bodyPr anchor="b">
            <a:normAutofit/>
          </a:bodyPr>
          <a:lstStyle/>
          <a:p>
            <a:r>
              <a:rPr lang="en-US" sz="5600" b="1" dirty="0">
                <a:solidFill>
                  <a:srgbClr val="FFFFFF"/>
                </a:solidFill>
              </a:rPr>
              <a:t>Recognizing bias, stigma and how we view health and weight</a:t>
            </a:r>
          </a:p>
        </p:txBody>
      </p:sp>
    </p:spTree>
    <p:custDataLst>
      <p:tags r:id="rId1"/>
    </p:custDataLst>
    <p:extLst>
      <p:ext uri="{BB962C8B-B14F-4D97-AF65-F5344CB8AC3E}">
        <p14:creationId xmlns:p14="http://schemas.microsoft.com/office/powerpoint/2010/main" val="3355844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62808-171A-4B44-841C-F954B5D308A1}"/>
              </a:ext>
            </a:extLst>
          </p:cNvPr>
          <p:cNvSpPr>
            <a:spLocks noGrp="1"/>
          </p:cNvSpPr>
          <p:nvPr>
            <p:ph type="title"/>
          </p:nvPr>
        </p:nvSpPr>
        <p:spPr>
          <a:xfrm>
            <a:off x="7838834" y="525438"/>
            <a:ext cx="3959156" cy="1838621"/>
          </a:xfrm>
        </p:spPr>
        <p:txBody>
          <a:bodyPr>
            <a:normAutofit fontScale="90000"/>
          </a:bodyPr>
          <a:lstStyle/>
          <a:p>
            <a:r>
              <a:rPr lang="en-US" sz="3600" b="1" dirty="0"/>
              <a:t>We all come to this subject from different perspectives</a:t>
            </a:r>
          </a:p>
        </p:txBody>
      </p:sp>
      <p:pic>
        <p:nvPicPr>
          <p:cNvPr id="15" name="Picture 14" descr="A person holding a baby&#10;&#10;Description automatically generated">
            <a:extLst>
              <a:ext uri="{FF2B5EF4-FFF2-40B4-BE49-F238E27FC236}">
                <a16:creationId xmlns:a16="http://schemas.microsoft.com/office/drawing/2014/main" id="{D89CAF30-A054-4179-825C-9EF7BF2CD39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
            <a:ext cx="4613982" cy="4515954"/>
          </a:xfrm>
          <a:prstGeom prst="rect">
            <a:avLst/>
          </a:prstGeom>
        </p:spPr>
      </p:pic>
      <p:pic>
        <p:nvPicPr>
          <p:cNvPr id="19" name="Picture 18" descr="A group of people posing for the camera&#10;&#10;Description automatically generated">
            <a:extLst>
              <a:ext uri="{FF2B5EF4-FFF2-40B4-BE49-F238E27FC236}">
                <a16:creationId xmlns:a16="http://schemas.microsoft.com/office/drawing/2014/main" id="{948BCECE-7CC6-4EC5-A80F-A6B0CF5DE38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705442" y="-1"/>
            <a:ext cx="2829214" cy="2183054"/>
          </a:xfrm>
          <a:prstGeom prst="rect">
            <a:avLst/>
          </a:prstGeom>
        </p:spPr>
      </p:pic>
      <p:pic>
        <p:nvPicPr>
          <p:cNvPr id="11" name="Picture 10" descr="A person sitting at a table looking at a computer&#10;&#10;Description automatically generated">
            <a:extLst>
              <a:ext uri="{FF2B5EF4-FFF2-40B4-BE49-F238E27FC236}">
                <a16:creationId xmlns:a16="http://schemas.microsoft.com/office/drawing/2014/main" id="{52FF7CF9-D385-4D3F-9788-A4B7EF9FE80F}"/>
              </a:ext>
            </a:extLst>
          </p:cNvPr>
          <p:cNvPicPr>
            <a:picLocks noChangeAspect="1"/>
          </p:cNvPicPr>
          <p:nvPr/>
        </p:nvPicPr>
        <p:blipFill rotWithShape="1">
          <a:blip r:embed="rId5">
            <a:extLst>
              <a:ext uri="{28A0092B-C50C-407E-A947-70E740481C1C}">
                <a14:useLocalDpi xmlns:a14="http://schemas.microsoft.com/office/drawing/2010/main" val="0"/>
              </a:ext>
            </a:extLst>
          </a:blip>
          <a:srcRect b="-7"/>
          <a:stretch/>
        </p:blipFill>
        <p:spPr>
          <a:xfrm>
            <a:off x="4705442" y="2274491"/>
            <a:ext cx="2825496" cy="2241463"/>
          </a:xfrm>
          <a:prstGeom prst="rect">
            <a:avLst/>
          </a:prstGeom>
        </p:spPr>
      </p:pic>
      <p:pic>
        <p:nvPicPr>
          <p:cNvPr id="5" name="Picture 4">
            <a:extLst>
              <a:ext uri="{FF2B5EF4-FFF2-40B4-BE49-F238E27FC236}">
                <a16:creationId xmlns:a16="http://schemas.microsoft.com/office/drawing/2014/main" id="{0CA10AAB-79FF-4B4B-8213-154F14E7395B}"/>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717" y="4616536"/>
            <a:ext cx="2829212" cy="2241464"/>
          </a:xfrm>
          <a:prstGeom prst="rect">
            <a:avLst/>
          </a:prstGeom>
        </p:spPr>
      </p:pic>
      <p:pic>
        <p:nvPicPr>
          <p:cNvPr id="13" name="Picture 12" descr="A group of people posing for the camera&#10;&#10;Description automatically generated">
            <a:extLst>
              <a:ext uri="{FF2B5EF4-FFF2-40B4-BE49-F238E27FC236}">
                <a16:creationId xmlns:a16="http://schemas.microsoft.com/office/drawing/2014/main" id="{1520611E-A017-4085-9EE6-84EDC19A27BD}"/>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2913221" y="4607393"/>
            <a:ext cx="4614002" cy="2250607"/>
          </a:xfrm>
          <a:prstGeom prst="rect">
            <a:avLst/>
          </a:prstGeom>
        </p:spPr>
      </p:pic>
      <p:sp>
        <p:nvSpPr>
          <p:cNvPr id="3" name="Content Placeholder 2">
            <a:extLst>
              <a:ext uri="{FF2B5EF4-FFF2-40B4-BE49-F238E27FC236}">
                <a16:creationId xmlns:a16="http://schemas.microsoft.com/office/drawing/2014/main" id="{24775B0C-507C-4442-B0A1-CC16E8CEF761}"/>
              </a:ext>
            </a:extLst>
          </p:cNvPr>
          <p:cNvSpPr>
            <a:spLocks noGrp="1"/>
          </p:cNvSpPr>
          <p:nvPr>
            <p:ph idx="1"/>
          </p:nvPr>
        </p:nvSpPr>
        <p:spPr>
          <a:xfrm>
            <a:off x="8017254" y="2274490"/>
            <a:ext cx="3959156" cy="4583509"/>
          </a:xfrm>
        </p:spPr>
        <p:txBody>
          <a:bodyPr>
            <a:normAutofit/>
          </a:bodyPr>
          <a:lstStyle/>
          <a:p>
            <a:pPr marL="0" indent="0">
              <a:buNone/>
            </a:pPr>
            <a:endParaRPr lang="en-US" dirty="0"/>
          </a:p>
          <a:p>
            <a:pPr marL="0" indent="0">
              <a:buNone/>
            </a:pPr>
            <a:endParaRPr lang="en-US" dirty="0"/>
          </a:p>
          <a:p>
            <a:pPr marL="0" indent="0">
              <a:buNone/>
            </a:pPr>
            <a:r>
              <a:rPr lang="en-US" dirty="0"/>
              <a:t>This in-service can help us all practice being non-biased and using our participant centered skills to focus on individuals.</a:t>
            </a:r>
          </a:p>
          <a:p>
            <a:pPr marL="0" indent="0">
              <a:buNone/>
            </a:pPr>
            <a:endParaRPr lang="en-US" sz="2000" dirty="0"/>
          </a:p>
        </p:txBody>
      </p:sp>
    </p:spTree>
    <p:custDataLst>
      <p:tags r:id="rId1"/>
    </p:custDataLst>
    <p:extLst>
      <p:ext uri="{BB962C8B-B14F-4D97-AF65-F5344CB8AC3E}">
        <p14:creationId xmlns:p14="http://schemas.microsoft.com/office/powerpoint/2010/main" val="1517006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951B-BBE0-47F1-9813-80A38B6B123A}"/>
              </a:ext>
            </a:extLst>
          </p:cNvPr>
          <p:cNvSpPr>
            <a:spLocks noGrp="1"/>
          </p:cNvSpPr>
          <p:nvPr>
            <p:ph type="title"/>
          </p:nvPr>
        </p:nvSpPr>
        <p:spPr>
          <a:xfrm>
            <a:off x="838200" y="365125"/>
            <a:ext cx="10790816" cy="1603524"/>
          </a:xfrm>
        </p:spPr>
        <p:txBody>
          <a:bodyPr vert="horz" lIns="91440" tIns="45720" rIns="91440" bIns="45720" rtlCol="0">
            <a:normAutofit/>
          </a:bodyPr>
          <a:lstStyle/>
          <a:p>
            <a:r>
              <a:rPr lang="en-US" sz="3100" dirty="0"/>
              <a:t>When we work with families it’s important to remember that there’s a lot that goes into eating. This could include things like:</a:t>
            </a:r>
          </a:p>
        </p:txBody>
      </p:sp>
      <p:graphicFrame>
        <p:nvGraphicFramePr>
          <p:cNvPr id="10" name="Content Placeholder 7">
            <a:extLst>
              <a:ext uri="{FF2B5EF4-FFF2-40B4-BE49-F238E27FC236}">
                <a16:creationId xmlns:a16="http://schemas.microsoft.com/office/drawing/2014/main" id="{FF0AD1E8-67F9-4ACF-8F0A-79FF00A46BBD}"/>
              </a:ext>
            </a:extLst>
          </p:cNvPr>
          <p:cNvGraphicFramePr>
            <a:graphicFrameLocks noGrp="1"/>
          </p:cNvGraphicFramePr>
          <p:nvPr>
            <p:ph idx="1"/>
            <p:extLst>
              <p:ext uri="{D42A27DB-BD31-4B8C-83A1-F6EECF244321}">
                <p14:modId xmlns:p14="http://schemas.microsoft.com/office/powerpoint/2010/main" val="748219020"/>
              </p:ext>
            </p:extLst>
          </p:nvPr>
        </p:nvGraphicFramePr>
        <p:xfrm>
          <a:off x="1" y="1825625"/>
          <a:ext cx="11887200" cy="4349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102777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063892-67B0-4384-810E-45DC0538849B}"/>
              </a:ext>
            </a:extLst>
          </p:cNvPr>
          <p:cNvSpPr>
            <a:spLocks noGrp="1"/>
          </p:cNvSpPr>
          <p:nvPr>
            <p:ph type="title"/>
          </p:nvPr>
        </p:nvSpPr>
        <p:spPr>
          <a:xfrm>
            <a:off x="838200" y="894027"/>
            <a:ext cx="3494362" cy="4782873"/>
          </a:xfrm>
        </p:spPr>
        <p:txBody>
          <a:bodyPr>
            <a:normAutofit/>
          </a:bodyPr>
          <a:lstStyle/>
          <a:p>
            <a:pPr algn="r"/>
            <a:r>
              <a:rPr lang="en-US" b="1" dirty="0">
                <a:solidFill>
                  <a:schemeClr val="bg1"/>
                </a:solidFill>
              </a:rPr>
              <a:t>Culture shapes how we view health and weight</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B61CF84-32EA-47EA-92B8-FC6E98EE1D7C}"/>
              </a:ext>
            </a:extLst>
          </p:cNvPr>
          <p:cNvSpPr>
            <a:spLocks noGrp="1"/>
          </p:cNvSpPr>
          <p:nvPr>
            <p:ph idx="1"/>
          </p:nvPr>
        </p:nvSpPr>
        <p:spPr>
          <a:xfrm>
            <a:off x="4976031" y="894027"/>
            <a:ext cx="6453967" cy="4930303"/>
          </a:xfrm>
        </p:spPr>
        <p:txBody>
          <a:bodyPr anchor="ctr">
            <a:normAutofit/>
          </a:bodyPr>
          <a:lstStyle/>
          <a:p>
            <a:pPr marL="0" indent="0">
              <a:buNone/>
            </a:pPr>
            <a:r>
              <a:rPr lang="en-US" dirty="0">
                <a:solidFill>
                  <a:schemeClr val="bg1"/>
                </a:solidFill>
              </a:rPr>
              <a:t>Everyone exists within a culture—this includes the language we speak, holidays we celebrate, our food preferences and much more. </a:t>
            </a:r>
          </a:p>
          <a:p>
            <a:pPr marL="0" indent="0">
              <a:buNone/>
            </a:pPr>
            <a:endParaRPr lang="en-US" dirty="0">
              <a:solidFill>
                <a:schemeClr val="bg1"/>
              </a:solidFill>
            </a:endParaRPr>
          </a:p>
          <a:p>
            <a:pPr marL="0" indent="0">
              <a:buNone/>
            </a:pPr>
            <a:r>
              <a:rPr lang="en-US" dirty="0">
                <a:solidFill>
                  <a:schemeClr val="bg1"/>
                </a:solidFill>
              </a:rPr>
              <a:t>Cultural beliefs are not always conscious.  </a:t>
            </a:r>
          </a:p>
          <a:p>
            <a:pPr marL="0" indent="0">
              <a:buNone/>
            </a:pPr>
            <a:endParaRPr lang="en-US" dirty="0">
              <a:solidFill>
                <a:schemeClr val="bg1"/>
              </a:solidFill>
            </a:endParaRPr>
          </a:p>
          <a:p>
            <a:pPr marL="0" indent="0">
              <a:buNone/>
            </a:pPr>
            <a:r>
              <a:rPr lang="en-US" dirty="0">
                <a:solidFill>
                  <a:schemeClr val="bg1"/>
                </a:solidFill>
              </a:rPr>
              <a:t>Feeding and eating relationships, exercise patterns and growth can all be influenced by a culture of origin.  </a:t>
            </a:r>
          </a:p>
        </p:txBody>
      </p:sp>
    </p:spTree>
    <p:custDataLst>
      <p:tags r:id="rId1"/>
    </p:custDataLst>
    <p:extLst>
      <p:ext uri="{BB962C8B-B14F-4D97-AF65-F5344CB8AC3E}">
        <p14:creationId xmlns:p14="http://schemas.microsoft.com/office/powerpoint/2010/main" val="70671543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063892-67B0-4384-810E-45DC0538849B}"/>
              </a:ext>
            </a:extLst>
          </p:cNvPr>
          <p:cNvSpPr>
            <a:spLocks noGrp="1"/>
          </p:cNvSpPr>
          <p:nvPr>
            <p:ph type="title"/>
          </p:nvPr>
        </p:nvSpPr>
        <p:spPr>
          <a:xfrm>
            <a:off x="838200" y="894027"/>
            <a:ext cx="3494362" cy="4782873"/>
          </a:xfrm>
        </p:spPr>
        <p:txBody>
          <a:bodyPr>
            <a:normAutofit/>
          </a:bodyPr>
          <a:lstStyle/>
          <a:p>
            <a:pPr algn="r"/>
            <a:r>
              <a:rPr lang="en-US" b="1" dirty="0">
                <a:solidFill>
                  <a:schemeClr val="bg1"/>
                </a:solidFill>
              </a:rPr>
              <a:t>Cultural Context</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B61CF84-32EA-47EA-92B8-FC6E98EE1D7C}"/>
              </a:ext>
            </a:extLst>
          </p:cNvPr>
          <p:cNvSpPr>
            <a:spLocks noGrp="1"/>
          </p:cNvSpPr>
          <p:nvPr>
            <p:ph idx="1"/>
          </p:nvPr>
        </p:nvSpPr>
        <p:spPr>
          <a:xfrm>
            <a:off x="4976031" y="894027"/>
            <a:ext cx="6485037" cy="5211153"/>
          </a:xfrm>
        </p:spPr>
        <p:txBody>
          <a:bodyPr anchor="ctr">
            <a:normAutofit/>
          </a:bodyPr>
          <a:lstStyle/>
          <a:p>
            <a:pPr marL="0" indent="0">
              <a:buNone/>
            </a:pPr>
            <a:r>
              <a:rPr lang="en-US" sz="2400" dirty="0">
                <a:solidFill>
                  <a:schemeClr val="bg1"/>
                </a:solidFill>
              </a:rPr>
              <a:t>Cultures have different perspectives on what “healthy” looks like and what body traits are desirable.</a:t>
            </a:r>
          </a:p>
          <a:p>
            <a:pPr marL="0" indent="0">
              <a:buNone/>
            </a:pPr>
            <a:endParaRPr lang="en-US" sz="2400" dirty="0">
              <a:solidFill>
                <a:schemeClr val="bg1"/>
              </a:solidFill>
            </a:endParaRPr>
          </a:p>
          <a:p>
            <a:pPr marL="0" indent="0">
              <a:buNone/>
            </a:pPr>
            <a:r>
              <a:rPr lang="en-US" sz="2400" dirty="0">
                <a:solidFill>
                  <a:schemeClr val="bg1"/>
                </a:solidFill>
              </a:rPr>
              <a:t>There are also “rules” and expectations around who cooks, what exercise is acceptable, and how much you eat when offered food. </a:t>
            </a:r>
          </a:p>
          <a:p>
            <a:pPr marL="0" indent="0">
              <a:buNone/>
            </a:pPr>
            <a:endParaRPr lang="en-US" sz="2400" dirty="0">
              <a:solidFill>
                <a:schemeClr val="bg1"/>
              </a:solidFill>
            </a:endParaRPr>
          </a:p>
          <a:p>
            <a:pPr marL="0" indent="0">
              <a:buNone/>
            </a:pPr>
            <a:r>
              <a:rPr lang="en-US" sz="2400" dirty="0">
                <a:solidFill>
                  <a:schemeClr val="bg1"/>
                </a:solidFill>
              </a:rPr>
              <a:t>For some cultures, conversations about weight management and dieting is considered “small talk”. </a:t>
            </a:r>
          </a:p>
        </p:txBody>
      </p:sp>
    </p:spTree>
    <p:custDataLst>
      <p:tags r:id="rId1"/>
    </p:custDataLst>
    <p:extLst>
      <p:ext uri="{BB962C8B-B14F-4D97-AF65-F5344CB8AC3E}">
        <p14:creationId xmlns:p14="http://schemas.microsoft.com/office/powerpoint/2010/main" val="136027052"/>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063892-67B0-4384-810E-45DC0538849B}"/>
              </a:ext>
            </a:extLst>
          </p:cNvPr>
          <p:cNvSpPr>
            <a:spLocks noGrp="1"/>
          </p:cNvSpPr>
          <p:nvPr>
            <p:ph type="title"/>
          </p:nvPr>
        </p:nvSpPr>
        <p:spPr>
          <a:xfrm>
            <a:off x="838200" y="894027"/>
            <a:ext cx="3494362" cy="4782873"/>
          </a:xfrm>
        </p:spPr>
        <p:txBody>
          <a:bodyPr>
            <a:normAutofit/>
          </a:bodyPr>
          <a:lstStyle/>
          <a:p>
            <a:pPr algn="r"/>
            <a:r>
              <a:rPr lang="en-US" b="1" dirty="0">
                <a:solidFill>
                  <a:schemeClr val="bg1"/>
                </a:solidFill>
              </a:rPr>
              <a:t>Cultural Context</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B61CF84-32EA-47EA-92B8-FC6E98EE1D7C}"/>
              </a:ext>
            </a:extLst>
          </p:cNvPr>
          <p:cNvSpPr>
            <a:spLocks noGrp="1"/>
          </p:cNvSpPr>
          <p:nvPr>
            <p:ph idx="1"/>
          </p:nvPr>
        </p:nvSpPr>
        <p:spPr>
          <a:xfrm>
            <a:off x="4976031" y="894027"/>
            <a:ext cx="6485037" cy="5211153"/>
          </a:xfrm>
        </p:spPr>
        <p:txBody>
          <a:bodyPr anchor="ctr">
            <a:normAutofit/>
          </a:bodyPr>
          <a:lstStyle/>
          <a:p>
            <a:pPr marL="0" indent="0">
              <a:buNone/>
            </a:pPr>
            <a:r>
              <a:rPr lang="en-US" sz="2400" dirty="0">
                <a:solidFill>
                  <a:schemeClr val="bg1"/>
                </a:solidFill>
              </a:rPr>
              <a:t>Cultures have a variety of ways of communicating around what is “okay” or “not okay” around eating and body size. This could include teasing, media portrayals of bodies, comments, conversations, or exclusion from activities due to body size. </a:t>
            </a:r>
          </a:p>
          <a:p>
            <a:pPr marL="0" indent="0">
              <a:buNone/>
            </a:pPr>
            <a:endParaRPr lang="en-US" sz="2400" dirty="0">
              <a:solidFill>
                <a:schemeClr val="bg1"/>
              </a:solidFill>
            </a:endParaRPr>
          </a:p>
          <a:p>
            <a:pPr marL="0" indent="0">
              <a:buNone/>
            </a:pPr>
            <a:br>
              <a:rPr lang="en-US" sz="2400" dirty="0">
                <a:solidFill>
                  <a:schemeClr val="bg1"/>
                </a:solidFill>
              </a:rPr>
            </a:br>
            <a:r>
              <a:rPr lang="en-US" sz="2400" dirty="0">
                <a:solidFill>
                  <a:schemeClr val="bg1"/>
                </a:solidFill>
              </a:rPr>
              <a:t>Culture also influences biases and social stigma. Let’s take a deeper look at those concepts.</a:t>
            </a:r>
          </a:p>
        </p:txBody>
      </p:sp>
    </p:spTree>
    <p:custDataLst>
      <p:tags r:id="rId1"/>
    </p:custDataLst>
    <p:extLst>
      <p:ext uri="{BB962C8B-B14F-4D97-AF65-F5344CB8AC3E}">
        <p14:creationId xmlns:p14="http://schemas.microsoft.com/office/powerpoint/2010/main" val="221536842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1840-9247-4CC4-BAB3-F7A0AD199A9F}"/>
              </a:ext>
            </a:extLst>
          </p:cNvPr>
          <p:cNvSpPr>
            <a:spLocks noGrp="1"/>
          </p:cNvSpPr>
          <p:nvPr>
            <p:ph type="title"/>
          </p:nvPr>
        </p:nvSpPr>
        <p:spPr>
          <a:xfrm>
            <a:off x="1913468" y="365125"/>
            <a:ext cx="9440332" cy="1325563"/>
          </a:xfrm>
        </p:spPr>
        <p:txBody>
          <a:bodyPr>
            <a:normAutofit/>
          </a:bodyPr>
          <a:lstStyle/>
          <a:p>
            <a:r>
              <a:rPr lang="en-US" sz="5400" b="1" dirty="0"/>
              <a:t>What is bias? </a:t>
            </a:r>
          </a:p>
        </p:txBody>
      </p:sp>
      <p:sp>
        <p:nvSpPr>
          <p:cNvPr id="10" name="Rectangle 9">
            <a:extLst>
              <a:ext uri="{FF2B5EF4-FFF2-40B4-BE49-F238E27FC236}">
                <a16:creationId xmlns:a16="http://schemas.microsoft.com/office/drawing/2014/main" id="{FF0330B1-AAAC-427D-8A95-40380162B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Confused Person">
            <a:extLst>
              <a:ext uri="{FF2B5EF4-FFF2-40B4-BE49-F238E27FC236}">
                <a16:creationId xmlns:a16="http://schemas.microsoft.com/office/drawing/2014/main" id="{FFED1456-058F-4415-9129-CF28C2190F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200" y="570706"/>
            <a:ext cx="914400" cy="914400"/>
          </a:xfrm>
          <a:prstGeom prst="rect">
            <a:avLst/>
          </a:prstGeom>
        </p:spPr>
      </p:pic>
      <p:sp>
        <p:nvSpPr>
          <p:cNvPr id="3" name="Content Placeholder 2">
            <a:extLst>
              <a:ext uri="{FF2B5EF4-FFF2-40B4-BE49-F238E27FC236}">
                <a16:creationId xmlns:a16="http://schemas.microsoft.com/office/drawing/2014/main" id="{87451F66-1753-4F72-8C69-46A07C738A0A}"/>
              </a:ext>
            </a:extLst>
          </p:cNvPr>
          <p:cNvSpPr>
            <a:spLocks noGrp="1"/>
          </p:cNvSpPr>
          <p:nvPr>
            <p:ph idx="1"/>
          </p:nvPr>
        </p:nvSpPr>
        <p:spPr>
          <a:xfrm>
            <a:off x="838200" y="1825625"/>
            <a:ext cx="10515600" cy="4351338"/>
          </a:xfrm>
        </p:spPr>
        <p:txBody>
          <a:bodyPr>
            <a:normAutofit/>
          </a:bodyPr>
          <a:lstStyle/>
          <a:p>
            <a:r>
              <a:rPr lang="en-US" sz="2600" dirty="0"/>
              <a:t>Bias is prejudice against something or someone. </a:t>
            </a:r>
          </a:p>
          <a:p>
            <a:endParaRPr lang="en-US" sz="2600" dirty="0"/>
          </a:p>
          <a:p>
            <a:r>
              <a:rPr lang="en-US" sz="2600" dirty="0"/>
              <a:t>Bias can be conscious - something you’re aware of. Bias can be  unconscious - which you are not aware of having. Implicit bias means you are unconscious of what you are prejudiced against. </a:t>
            </a:r>
          </a:p>
          <a:p>
            <a:endParaRPr lang="en-US" sz="2600" dirty="0"/>
          </a:p>
          <a:p>
            <a:r>
              <a:rPr lang="en-US" sz="2600" dirty="0"/>
              <a:t>All people have biases.  </a:t>
            </a:r>
          </a:p>
          <a:p>
            <a:endParaRPr lang="en-US" sz="2600" dirty="0"/>
          </a:p>
          <a:p>
            <a:r>
              <a:rPr lang="en-US" sz="2600" dirty="0"/>
              <a:t>By looking at and what biases we may have, we can try to move past them.  </a:t>
            </a:r>
          </a:p>
        </p:txBody>
      </p:sp>
    </p:spTree>
    <p:custDataLst>
      <p:tags r:id="rId1"/>
    </p:custDataLst>
    <p:extLst>
      <p:ext uri="{BB962C8B-B14F-4D97-AF65-F5344CB8AC3E}">
        <p14:creationId xmlns:p14="http://schemas.microsoft.com/office/powerpoint/2010/main" val="136304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D2DB9-E755-42DC-BC01-D0E24BDB9D4C}"/>
              </a:ext>
            </a:extLst>
          </p:cNvPr>
          <p:cNvSpPr>
            <a:spLocks noGrp="1"/>
          </p:cNvSpPr>
          <p:nvPr>
            <p:ph type="title"/>
          </p:nvPr>
        </p:nvSpPr>
        <p:spPr>
          <a:xfrm>
            <a:off x="838200" y="365125"/>
            <a:ext cx="10515600" cy="1325563"/>
          </a:xfrm>
        </p:spPr>
        <p:txBody>
          <a:bodyPr vert="horz" lIns="91440" tIns="45720" rIns="91440" bIns="45720" rtlCol="0">
            <a:normAutofit/>
          </a:bodyPr>
          <a:lstStyle/>
          <a:p>
            <a:r>
              <a:rPr lang="en-US" b="1" kern="1200" dirty="0">
                <a:latin typeface="+mj-lt"/>
                <a:ea typeface="+mj-ea"/>
                <a:cs typeface="+mj-cs"/>
              </a:rPr>
              <a:t>Consider where biases may come up about body size, weight and behaviors</a:t>
            </a:r>
          </a:p>
        </p:txBody>
      </p:sp>
      <p:graphicFrame>
        <p:nvGraphicFramePr>
          <p:cNvPr id="5" name="Content Placeholder 4">
            <a:extLst>
              <a:ext uri="{FF2B5EF4-FFF2-40B4-BE49-F238E27FC236}">
                <a16:creationId xmlns:a16="http://schemas.microsoft.com/office/drawing/2014/main" id="{9880AC0A-8B22-4F31-908A-EA8B62516F18}"/>
              </a:ext>
            </a:extLst>
          </p:cNvPr>
          <p:cNvGraphicFramePr>
            <a:graphicFrameLocks noGrp="1"/>
          </p:cNvGraphicFramePr>
          <p:nvPr>
            <p:ph idx="1"/>
            <p:extLst>
              <p:ext uri="{D42A27DB-BD31-4B8C-83A1-F6EECF244321}">
                <p14:modId xmlns:p14="http://schemas.microsoft.com/office/powerpoint/2010/main" val="201992893"/>
              </p:ext>
            </p:extLst>
          </p:nvPr>
        </p:nvGraphicFramePr>
        <p:xfrm>
          <a:off x="838200" y="1976654"/>
          <a:ext cx="10830340" cy="4516221"/>
        </p:xfrm>
        <a:graphic>
          <a:graphicData uri="http://schemas.openxmlformats.org/drawingml/2006/table">
            <a:tbl>
              <a:tblPr firstRow="1" firstCol="1" bandRow="1"/>
              <a:tblGrid>
                <a:gridCol w="2803217">
                  <a:extLst>
                    <a:ext uri="{9D8B030D-6E8A-4147-A177-3AD203B41FA5}">
                      <a16:colId xmlns:a16="http://schemas.microsoft.com/office/drawing/2014/main" val="1977564036"/>
                    </a:ext>
                  </a:extLst>
                </a:gridCol>
                <a:gridCol w="8027123">
                  <a:extLst>
                    <a:ext uri="{9D8B030D-6E8A-4147-A177-3AD203B41FA5}">
                      <a16:colId xmlns:a16="http://schemas.microsoft.com/office/drawing/2014/main" val="2493748145"/>
                    </a:ext>
                  </a:extLst>
                </a:gridCol>
              </a:tblGrid>
              <a:tr h="833414">
                <a:tc>
                  <a:txBody>
                    <a:bodyPr/>
                    <a:lstStyle/>
                    <a:p>
                      <a:pPr marL="0" marR="0" algn="l" fontAlgn="t">
                        <a:lnSpc>
                          <a:spcPct val="107000"/>
                        </a:lnSpc>
                        <a:spcBef>
                          <a:spcPts val="0"/>
                        </a:spcBef>
                        <a:spcAft>
                          <a:spcPts val="0"/>
                        </a:spcAft>
                      </a:pPr>
                      <a:r>
                        <a:rPr lang="en-US" sz="2200" b="1" i="0" u="none" strike="noStrike">
                          <a:solidFill>
                            <a:srgbClr val="2E74B5"/>
                          </a:solidFill>
                          <a:effectLst/>
                          <a:latin typeface="Calibri" panose="020F0502020204030204" pitchFamily="34" charset="0"/>
                          <a:ea typeface="Calibri" panose="020F0502020204030204" pitchFamily="34" charset="0"/>
                          <a:cs typeface="Times New Roman" panose="02020603050405020304" pitchFamily="18" charset="0"/>
                        </a:rPr>
                        <a:t>Comfort </a:t>
                      </a:r>
                      <a:endParaRPr lang="en-US" sz="3400" b="0" i="0" u="none" strike="noStrike">
                        <a:effectLst/>
                        <a:latin typeface="Arial" panose="020B0604020202020204" pitchFamily="34" charset="0"/>
                      </a:endParaRPr>
                    </a:p>
                  </a:txBody>
                  <a:tcPr marL="132973" marR="132973" marT="1846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9050" cap="flat" cmpd="sng" algn="ctr">
                      <a:solidFill>
                        <a:srgbClr val="9CC2E5"/>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2200" b="0" i="0" u="none" strike="noStrike"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rPr>
                        <a:t>How comfortable am I working with people of different body sizes? </a:t>
                      </a:r>
                      <a:endParaRPr lang="en-US" sz="3400" b="0" i="0" u="none" strike="noStrike" dirty="0">
                        <a:effectLst/>
                        <a:latin typeface="Arial" panose="020B0604020202020204" pitchFamily="34" charset="0"/>
                      </a:endParaRPr>
                    </a:p>
                  </a:txBody>
                  <a:tcPr marL="132973" marR="132973" marT="1846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905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2985914262"/>
                  </a:ext>
                </a:extLst>
              </a:tr>
              <a:tr h="1220279">
                <a:tc>
                  <a:txBody>
                    <a:bodyPr/>
                    <a:lstStyle/>
                    <a:p>
                      <a:pPr marL="0" marR="0" algn="l" fontAlgn="t">
                        <a:lnSpc>
                          <a:spcPct val="107000"/>
                        </a:lnSpc>
                        <a:spcBef>
                          <a:spcPts val="0"/>
                        </a:spcBef>
                        <a:spcAft>
                          <a:spcPts val="0"/>
                        </a:spcAft>
                      </a:pPr>
                      <a:r>
                        <a:rPr lang="en-US" sz="2200" b="1" i="0" u="none" strike="noStrike"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rPr>
                        <a:t>Assumptions</a:t>
                      </a:r>
                      <a:endParaRPr lang="en-US" sz="3400" b="0" i="0" u="none" strike="noStrike" dirty="0">
                        <a:effectLst/>
                        <a:latin typeface="Arial" panose="020B0604020202020204" pitchFamily="34" charset="0"/>
                      </a:endParaRPr>
                    </a:p>
                  </a:txBody>
                  <a:tcPr marL="132973" marR="132973" marT="1846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l" fontAlgn="t">
                        <a:lnSpc>
                          <a:spcPct val="107000"/>
                        </a:lnSpc>
                        <a:spcBef>
                          <a:spcPts val="0"/>
                        </a:spcBef>
                        <a:spcAft>
                          <a:spcPts val="0"/>
                        </a:spcAft>
                      </a:pPr>
                      <a:r>
                        <a:rPr lang="en-US" sz="2200" b="0" i="0" u="none" strike="noStrike">
                          <a:solidFill>
                            <a:srgbClr val="2E74B5"/>
                          </a:solidFill>
                          <a:effectLst/>
                          <a:latin typeface="Calibri" panose="020F0502020204030204" pitchFamily="34" charset="0"/>
                          <a:ea typeface="Calibri" panose="020F0502020204030204" pitchFamily="34" charset="0"/>
                          <a:cs typeface="Times New Roman" panose="02020603050405020304" pitchFamily="18" charset="0"/>
                        </a:rPr>
                        <a:t>What assumptions do I make regarding a person’s character, intelligence, abilities, health status or behaviors based only on their weight? </a:t>
                      </a:r>
                      <a:endParaRPr lang="en-US" sz="3400" b="0" i="0" u="none" strike="noStrike">
                        <a:effectLst/>
                        <a:latin typeface="Arial" panose="020B0604020202020204" pitchFamily="34" charset="0"/>
                      </a:endParaRPr>
                    </a:p>
                  </a:txBody>
                  <a:tcPr marL="132973" marR="132973" marT="1846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269524446"/>
                  </a:ext>
                </a:extLst>
              </a:tr>
              <a:tr h="446548">
                <a:tc>
                  <a:txBody>
                    <a:bodyPr/>
                    <a:lstStyle/>
                    <a:p>
                      <a:pPr marL="0" marR="0" algn="l" fontAlgn="t">
                        <a:lnSpc>
                          <a:spcPct val="107000"/>
                        </a:lnSpc>
                        <a:spcBef>
                          <a:spcPts val="0"/>
                        </a:spcBef>
                        <a:spcAft>
                          <a:spcPts val="0"/>
                        </a:spcAft>
                      </a:pPr>
                      <a:r>
                        <a:rPr lang="en-US" sz="2200" b="1" i="0" u="none" strike="noStrike">
                          <a:solidFill>
                            <a:srgbClr val="2E74B5"/>
                          </a:solidFill>
                          <a:effectLst/>
                          <a:latin typeface="Calibri" panose="020F0502020204030204" pitchFamily="34" charset="0"/>
                          <a:ea typeface="Calibri" panose="020F0502020204030204" pitchFamily="34" charset="0"/>
                          <a:cs typeface="Times New Roman" panose="02020603050405020304" pitchFamily="18" charset="0"/>
                        </a:rPr>
                        <a:t>Stereotypes</a:t>
                      </a:r>
                      <a:endParaRPr lang="en-US" sz="3400" b="0" i="0" u="none" strike="noStrike">
                        <a:effectLst/>
                        <a:latin typeface="Arial" panose="020B0604020202020204" pitchFamily="34" charset="0"/>
                      </a:endParaRPr>
                    </a:p>
                  </a:txBody>
                  <a:tcPr marL="132973" marR="132973" marT="1846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2200" b="0" i="0" u="none" strike="noStrike">
                          <a:solidFill>
                            <a:srgbClr val="2E74B5"/>
                          </a:solidFill>
                          <a:effectLst/>
                          <a:latin typeface="Calibri" panose="020F0502020204030204" pitchFamily="34" charset="0"/>
                          <a:ea typeface="Calibri" panose="020F0502020204030204" pitchFamily="34" charset="0"/>
                          <a:cs typeface="Times New Roman" panose="02020603050405020304" pitchFamily="18" charset="0"/>
                        </a:rPr>
                        <a:t>What common stereotypes come to mind related to weight? </a:t>
                      </a:r>
                      <a:endParaRPr lang="en-US" sz="3400" b="0" i="0" u="none" strike="noStrike">
                        <a:effectLst/>
                        <a:latin typeface="Arial" panose="020B0604020202020204" pitchFamily="34" charset="0"/>
                      </a:endParaRPr>
                    </a:p>
                  </a:txBody>
                  <a:tcPr marL="132973" marR="132973" marT="1846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264752329"/>
                  </a:ext>
                </a:extLst>
              </a:tr>
              <a:tr h="446548">
                <a:tc>
                  <a:txBody>
                    <a:bodyPr/>
                    <a:lstStyle/>
                    <a:p>
                      <a:pPr marL="0" marR="0" algn="l" fontAlgn="t">
                        <a:lnSpc>
                          <a:spcPct val="107000"/>
                        </a:lnSpc>
                        <a:spcBef>
                          <a:spcPts val="0"/>
                        </a:spcBef>
                        <a:spcAft>
                          <a:spcPts val="0"/>
                        </a:spcAft>
                      </a:pPr>
                      <a:r>
                        <a:rPr lang="en-US" sz="2200" b="1" i="0" u="none" strike="noStrike">
                          <a:solidFill>
                            <a:srgbClr val="2E74B5"/>
                          </a:solidFill>
                          <a:effectLst/>
                          <a:latin typeface="Calibri" panose="020F0502020204030204" pitchFamily="34" charset="0"/>
                          <a:ea typeface="Calibri" panose="020F0502020204030204" pitchFamily="34" charset="0"/>
                          <a:cs typeface="Times New Roman" panose="02020603050405020304" pitchFamily="18" charset="0"/>
                        </a:rPr>
                        <a:t>Counseling</a:t>
                      </a:r>
                      <a:endParaRPr lang="en-US" sz="3400" b="0" i="0" u="none" strike="noStrike">
                        <a:effectLst/>
                        <a:latin typeface="Arial" panose="020B0604020202020204" pitchFamily="34" charset="0"/>
                      </a:endParaRPr>
                    </a:p>
                  </a:txBody>
                  <a:tcPr marL="132973" marR="132973" marT="1846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l" fontAlgn="t">
                        <a:lnSpc>
                          <a:spcPct val="107000"/>
                        </a:lnSpc>
                        <a:spcBef>
                          <a:spcPts val="0"/>
                        </a:spcBef>
                        <a:spcAft>
                          <a:spcPts val="0"/>
                        </a:spcAft>
                      </a:pPr>
                      <a:r>
                        <a:rPr lang="en-US" sz="2200" b="0" i="0" u="none" strike="noStrike">
                          <a:solidFill>
                            <a:srgbClr val="2E74B5"/>
                          </a:solidFill>
                          <a:effectLst/>
                          <a:latin typeface="Calibri" panose="020F0502020204030204" pitchFamily="34" charset="0"/>
                          <a:ea typeface="Calibri" panose="020F0502020204030204" pitchFamily="34" charset="0"/>
                          <a:cs typeface="Times New Roman" panose="02020603050405020304" pitchFamily="18" charset="0"/>
                        </a:rPr>
                        <a:t>How do my participants feel when they leave my office?</a:t>
                      </a:r>
                      <a:endParaRPr lang="en-US" sz="3400" b="0" i="0" u="none" strike="noStrike">
                        <a:effectLst/>
                        <a:latin typeface="Arial" panose="020B0604020202020204" pitchFamily="34" charset="0"/>
                      </a:endParaRPr>
                    </a:p>
                  </a:txBody>
                  <a:tcPr marL="132973" marR="132973" marT="1846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4207295471"/>
                  </a:ext>
                </a:extLst>
              </a:tr>
              <a:tr h="833414">
                <a:tc>
                  <a:txBody>
                    <a:bodyPr/>
                    <a:lstStyle/>
                    <a:p>
                      <a:pPr marL="0" marR="0" algn="l" fontAlgn="t">
                        <a:lnSpc>
                          <a:spcPct val="107000"/>
                        </a:lnSpc>
                        <a:spcBef>
                          <a:spcPts val="0"/>
                        </a:spcBef>
                        <a:spcAft>
                          <a:spcPts val="0"/>
                        </a:spcAft>
                      </a:pPr>
                      <a:r>
                        <a:rPr lang="en-US" sz="2200" b="1" i="0" u="none" strike="noStrike">
                          <a:solidFill>
                            <a:srgbClr val="2E74B5"/>
                          </a:solidFill>
                          <a:effectLst/>
                          <a:latin typeface="Calibri" panose="020F0502020204030204" pitchFamily="34" charset="0"/>
                          <a:ea typeface="Calibri" panose="020F0502020204030204" pitchFamily="34" charset="0"/>
                          <a:cs typeface="Times New Roman" panose="02020603050405020304" pitchFamily="18" charset="0"/>
                        </a:rPr>
                        <a:t>Reflective practice</a:t>
                      </a:r>
                      <a:endParaRPr lang="en-US" sz="3400" b="0" i="0" u="none" strike="noStrike">
                        <a:effectLst/>
                        <a:latin typeface="Arial" panose="020B0604020202020204" pitchFamily="34" charset="0"/>
                      </a:endParaRPr>
                    </a:p>
                  </a:txBody>
                  <a:tcPr marL="132973" marR="132973" marT="1846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2200" b="0" i="0" u="none" strike="noStrike"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rPr>
                        <a:t>How do I feel after a challenging counseling session? What would I do differently or the same next time?</a:t>
                      </a:r>
                      <a:endParaRPr lang="en-US" sz="3400" b="0" i="0" u="none" strike="noStrike" dirty="0">
                        <a:effectLst/>
                        <a:latin typeface="Arial" panose="020B0604020202020204" pitchFamily="34" charset="0"/>
                      </a:endParaRPr>
                    </a:p>
                  </a:txBody>
                  <a:tcPr marL="132973" marR="132973" marT="1846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4195142621"/>
                  </a:ext>
                </a:extLst>
              </a:tr>
              <a:tr h="446548">
                <a:tc>
                  <a:txBody>
                    <a:bodyPr/>
                    <a:lstStyle/>
                    <a:p>
                      <a:pPr marL="0" marR="0" algn="l" fontAlgn="t">
                        <a:lnSpc>
                          <a:spcPct val="107000"/>
                        </a:lnSpc>
                        <a:spcBef>
                          <a:spcPts val="0"/>
                        </a:spcBef>
                        <a:spcAft>
                          <a:spcPts val="0"/>
                        </a:spcAft>
                      </a:pPr>
                      <a:r>
                        <a:rPr lang="en-US" sz="2200" b="1" i="0" u="none" strike="noStrike">
                          <a:solidFill>
                            <a:srgbClr val="2E74B5"/>
                          </a:solidFill>
                          <a:effectLst/>
                          <a:latin typeface="Calibri" panose="020F0502020204030204" pitchFamily="34" charset="0"/>
                          <a:ea typeface="Calibri" panose="020F0502020204030204" pitchFamily="34" charset="0"/>
                          <a:cs typeface="Times New Roman" panose="02020603050405020304" pitchFamily="18" charset="0"/>
                        </a:rPr>
                        <a:t>Trust</a:t>
                      </a:r>
                      <a:endParaRPr lang="en-US" sz="3400" b="0" i="0" u="none" strike="noStrike">
                        <a:effectLst/>
                        <a:latin typeface="Arial" panose="020B0604020202020204" pitchFamily="34" charset="0"/>
                      </a:endParaRPr>
                    </a:p>
                  </a:txBody>
                  <a:tcPr marL="132973" marR="132973" marT="1846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l" fontAlgn="t">
                        <a:lnSpc>
                          <a:spcPct val="107000"/>
                        </a:lnSpc>
                        <a:spcBef>
                          <a:spcPts val="0"/>
                        </a:spcBef>
                        <a:spcAft>
                          <a:spcPts val="0"/>
                        </a:spcAft>
                      </a:pPr>
                      <a:r>
                        <a:rPr lang="en-US" sz="2200" b="0" i="0" u="none" strike="noStrike"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rPr>
                        <a:t>Can I fully trust my participant with their own body? Am I worried they are being reckless with their food choices?</a:t>
                      </a:r>
                      <a:endParaRPr lang="en-US" sz="3400" b="0" i="0" u="none" strike="noStrike" dirty="0">
                        <a:effectLst/>
                        <a:latin typeface="Arial" panose="020B0604020202020204" pitchFamily="34" charset="0"/>
                      </a:endParaRPr>
                    </a:p>
                  </a:txBody>
                  <a:tcPr marL="132973" marR="132973" marT="1846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259350246"/>
                  </a:ext>
                </a:extLst>
              </a:tr>
            </a:tbl>
          </a:graphicData>
        </a:graphic>
      </p:graphicFrame>
    </p:spTree>
    <p:custDataLst>
      <p:tags r:id="rId1"/>
    </p:custDataLst>
    <p:extLst>
      <p:ext uri="{BB962C8B-B14F-4D97-AF65-F5344CB8AC3E}">
        <p14:creationId xmlns:p14="http://schemas.microsoft.com/office/powerpoint/2010/main" val="999163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46405-BBDD-41FA-AC88-EB6EDA9D5D93}"/>
              </a:ext>
            </a:extLst>
          </p:cNvPr>
          <p:cNvSpPr>
            <a:spLocks noGrp="1"/>
          </p:cNvSpPr>
          <p:nvPr>
            <p:ph type="title"/>
          </p:nvPr>
        </p:nvSpPr>
        <p:spPr>
          <a:xfrm>
            <a:off x="468351" y="323385"/>
            <a:ext cx="10885449" cy="1367303"/>
          </a:xfrm>
        </p:spPr>
        <p:txBody>
          <a:bodyPr>
            <a:normAutofit/>
          </a:bodyPr>
          <a:lstStyle/>
          <a:p>
            <a:r>
              <a:rPr lang="en-US" b="1" dirty="0"/>
              <a:t>Social stigma influences how people are treated and perceived </a:t>
            </a:r>
          </a:p>
        </p:txBody>
      </p:sp>
      <p:pic>
        <p:nvPicPr>
          <p:cNvPr id="14" name="Graphic 13" descr="Group">
            <a:extLst>
              <a:ext uri="{FF2B5EF4-FFF2-40B4-BE49-F238E27FC236}">
                <a16:creationId xmlns:a16="http://schemas.microsoft.com/office/drawing/2014/main" id="{C2856A4C-79C6-4288-B86C-9BA87FF05F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39400" y="3429000"/>
            <a:ext cx="914400" cy="914400"/>
          </a:xfrm>
          <a:prstGeom prst="rect">
            <a:avLst/>
          </a:prstGeom>
        </p:spPr>
      </p:pic>
      <p:sp>
        <p:nvSpPr>
          <p:cNvPr id="3" name="Content Placeholder 2">
            <a:extLst>
              <a:ext uri="{FF2B5EF4-FFF2-40B4-BE49-F238E27FC236}">
                <a16:creationId xmlns:a16="http://schemas.microsoft.com/office/drawing/2014/main" id="{57DCB392-8B96-4242-8791-DB5D93BA8206}"/>
              </a:ext>
            </a:extLst>
          </p:cNvPr>
          <p:cNvSpPr>
            <a:spLocks noGrp="1"/>
          </p:cNvSpPr>
          <p:nvPr>
            <p:ph idx="1"/>
          </p:nvPr>
        </p:nvSpPr>
        <p:spPr>
          <a:xfrm>
            <a:off x="345687" y="2271673"/>
            <a:ext cx="11141927" cy="4865107"/>
          </a:xfrm>
        </p:spPr>
        <p:txBody>
          <a:bodyPr>
            <a:normAutofit/>
          </a:bodyPr>
          <a:lstStyle/>
          <a:p>
            <a:r>
              <a:rPr lang="en-US" dirty="0"/>
              <a:t>Social stigma is severe social disapproval from others in society towards a person on because of their characteristics.</a:t>
            </a:r>
          </a:p>
          <a:p>
            <a:r>
              <a:rPr lang="en-US" dirty="0"/>
              <a:t>Examples of groups that experience stigma:</a:t>
            </a:r>
          </a:p>
          <a:p>
            <a:pPr lvl="1"/>
            <a:r>
              <a:rPr lang="en-US" dirty="0"/>
              <a:t>People living with serious mental illnesses </a:t>
            </a:r>
          </a:p>
          <a:p>
            <a:pPr lvl="1"/>
            <a:r>
              <a:rPr lang="en-US" dirty="0"/>
              <a:t>People experiencing homelessness </a:t>
            </a:r>
          </a:p>
          <a:p>
            <a:pPr lvl="1"/>
            <a:r>
              <a:rPr lang="en-US" dirty="0"/>
              <a:t>People who live in larger bodies—or are considered “obese” or “overweight” </a:t>
            </a:r>
          </a:p>
          <a:p>
            <a:pPr marL="457200" lvl="1" indent="0">
              <a:buNone/>
            </a:pPr>
            <a:endParaRPr lang="en-US" dirty="0"/>
          </a:p>
          <a:p>
            <a:r>
              <a:rPr lang="en-US" dirty="0"/>
              <a:t>Weight bias and discrimination show up in all areas of life including the workplace, clinic settings, media, playgrounds and within families. </a:t>
            </a:r>
          </a:p>
        </p:txBody>
      </p:sp>
    </p:spTree>
    <p:custDataLst>
      <p:tags r:id="rId1"/>
    </p:custDataLst>
    <p:extLst>
      <p:ext uri="{BB962C8B-B14F-4D97-AF65-F5344CB8AC3E}">
        <p14:creationId xmlns:p14="http://schemas.microsoft.com/office/powerpoint/2010/main" val="2200902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48F7C-B0D0-4F3C-8B70-8C0FC6F8D6CC}"/>
              </a:ext>
            </a:extLst>
          </p:cNvPr>
          <p:cNvSpPr>
            <a:spLocks noGrp="1"/>
          </p:cNvSpPr>
          <p:nvPr>
            <p:ph type="title"/>
          </p:nvPr>
        </p:nvSpPr>
        <p:spPr>
          <a:xfrm>
            <a:off x="451821" y="189573"/>
            <a:ext cx="11617515" cy="1639228"/>
          </a:xfrm>
        </p:spPr>
        <p:txBody>
          <a:bodyPr>
            <a:normAutofit/>
          </a:bodyPr>
          <a:lstStyle/>
          <a:p>
            <a:r>
              <a:rPr lang="en-US" b="1" dirty="0"/>
              <a:t> Weight bias and stigma have harmful impacts on health and well-being</a:t>
            </a:r>
          </a:p>
        </p:txBody>
      </p:sp>
      <p:graphicFrame>
        <p:nvGraphicFramePr>
          <p:cNvPr id="17" name="Content Placeholder 2">
            <a:extLst>
              <a:ext uri="{FF2B5EF4-FFF2-40B4-BE49-F238E27FC236}">
                <a16:creationId xmlns:a16="http://schemas.microsoft.com/office/drawing/2014/main" id="{BF563737-3E56-4B33-B7BA-2648CC300A93}"/>
              </a:ext>
            </a:extLst>
          </p:cNvPr>
          <p:cNvGraphicFramePr>
            <a:graphicFrameLocks noGrp="1"/>
          </p:cNvGraphicFramePr>
          <p:nvPr>
            <p:ph idx="1"/>
            <p:extLst>
              <p:ext uri="{D42A27DB-BD31-4B8C-83A1-F6EECF244321}">
                <p14:modId xmlns:p14="http://schemas.microsoft.com/office/powerpoint/2010/main" val="2694215851"/>
              </p:ext>
            </p:extLst>
          </p:nvPr>
        </p:nvGraphicFramePr>
        <p:xfrm>
          <a:off x="122663" y="1828800"/>
          <a:ext cx="11931805" cy="48396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576841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E59E4D-10F7-45F3-9E5D-09768AD8B456}"/>
              </a:ext>
            </a:extLst>
          </p:cNvPr>
          <p:cNvSpPr>
            <a:spLocks noGrp="1"/>
          </p:cNvSpPr>
          <p:nvPr>
            <p:ph type="title"/>
          </p:nvPr>
        </p:nvSpPr>
        <p:spPr>
          <a:xfrm>
            <a:off x="838200" y="963877"/>
            <a:ext cx="3494362" cy="4930246"/>
          </a:xfrm>
        </p:spPr>
        <p:txBody>
          <a:bodyPr>
            <a:normAutofit/>
          </a:bodyPr>
          <a:lstStyle/>
          <a:p>
            <a:pPr algn="r"/>
            <a:r>
              <a:rPr lang="en-US" b="1" dirty="0">
                <a:solidFill>
                  <a:schemeClr val="accent1"/>
                </a:solidFill>
              </a:rPr>
              <a:t>Objectives:</a:t>
            </a:r>
            <a:endParaRPr lang="en-US" dirty="0">
              <a:solidFill>
                <a:schemeClr val="accent1"/>
              </a:solidFill>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B026C85-9028-4EF4-A5DE-00EE24396098}"/>
              </a:ext>
            </a:extLst>
          </p:cNvPr>
          <p:cNvSpPr>
            <a:spLocks noGrp="1"/>
          </p:cNvSpPr>
          <p:nvPr>
            <p:ph idx="1"/>
          </p:nvPr>
        </p:nvSpPr>
        <p:spPr>
          <a:xfrm>
            <a:off x="4976031" y="963876"/>
            <a:ext cx="6706771" cy="5361619"/>
          </a:xfrm>
        </p:spPr>
        <p:txBody>
          <a:bodyPr anchor="ctr">
            <a:normAutofit/>
          </a:bodyPr>
          <a:lstStyle/>
          <a:p>
            <a:pPr marL="0" indent="0">
              <a:buNone/>
            </a:pPr>
            <a:r>
              <a:rPr lang="en-US" sz="2400" b="1" dirty="0"/>
              <a:t>This in-service will help shift the conversation from focusing on weight to healthy behaviors.  </a:t>
            </a:r>
          </a:p>
          <a:p>
            <a:pPr marL="0" indent="0">
              <a:buNone/>
            </a:pPr>
            <a:r>
              <a:rPr lang="en-US" sz="2400" b="1" dirty="0"/>
              <a:t>We hope by the end of this in-service you will be able to:  </a:t>
            </a:r>
          </a:p>
          <a:p>
            <a:pPr marL="0" indent="0">
              <a:buNone/>
            </a:pPr>
            <a:endParaRPr lang="en-US" sz="2400" b="1" dirty="0"/>
          </a:p>
          <a:p>
            <a:pPr lvl="0"/>
            <a:r>
              <a:rPr lang="en-US" sz="2400" dirty="0"/>
              <a:t>Create a safe space to discuss weight.</a:t>
            </a:r>
          </a:p>
          <a:p>
            <a:pPr lvl="0"/>
            <a:r>
              <a:rPr lang="en-US" sz="2400" dirty="0"/>
              <a:t>Recognize bias and stigma related to weight. </a:t>
            </a:r>
          </a:p>
          <a:p>
            <a:pPr lvl="0"/>
            <a:r>
              <a:rPr lang="en-US" sz="2400" dirty="0"/>
              <a:t>Acknowledge the complex, conflicting messages related to health and weight.</a:t>
            </a:r>
          </a:p>
          <a:p>
            <a:pPr lvl="0"/>
            <a:endParaRPr lang="en-US" sz="2400" dirty="0"/>
          </a:p>
        </p:txBody>
      </p:sp>
    </p:spTree>
    <p:custDataLst>
      <p:tags r:id="rId1"/>
    </p:custDataLst>
    <p:extLst>
      <p:ext uri="{BB962C8B-B14F-4D97-AF65-F5344CB8AC3E}">
        <p14:creationId xmlns:p14="http://schemas.microsoft.com/office/powerpoint/2010/main" val="2317951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C815-5C47-42A2-B813-D1BD83C2D1AA}"/>
              </a:ext>
            </a:extLst>
          </p:cNvPr>
          <p:cNvSpPr>
            <a:spLocks noGrp="1"/>
          </p:cNvSpPr>
          <p:nvPr>
            <p:ph type="title"/>
          </p:nvPr>
        </p:nvSpPr>
        <p:spPr>
          <a:xfrm>
            <a:off x="4965430" y="629268"/>
            <a:ext cx="6586491" cy="1286160"/>
          </a:xfrm>
        </p:spPr>
        <p:txBody>
          <a:bodyPr anchor="b">
            <a:normAutofit/>
          </a:bodyPr>
          <a:lstStyle/>
          <a:p>
            <a:r>
              <a:rPr lang="en-US" sz="4100" b="1" dirty="0"/>
              <a:t>We can help decrease bias and stigma </a:t>
            </a:r>
          </a:p>
        </p:txBody>
      </p:sp>
      <p:sp>
        <p:nvSpPr>
          <p:cNvPr id="3" name="Content Placeholder 2">
            <a:extLst>
              <a:ext uri="{FF2B5EF4-FFF2-40B4-BE49-F238E27FC236}">
                <a16:creationId xmlns:a16="http://schemas.microsoft.com/office/drawing/2014/main" id="{5C15208B-1E16-4ECE-A255-FD6911E76996}"/>
              </a:ext>
            </a:extLst>
          </p:cNvPr>
          <p:cNvSpPr>
            <a:spLocks noGrp="1"/>
          </p:cNvSpPr>
          <p:nvPr>
            <p:ph idx="1"/>
          </p:nvPr>
        </p:nvSpPr>
        <p:spPr>
          <a:xfrm>
            <a:off x="4790661" y="2643817"/>
            <a:ext cx="7201642" cy="4094909"/>
          </a:xfrm>
        </p:spPr>
        <p:txBody>
          <a:bodyPr>
            <a:normAutofit lnSpcReduction="10000"/>
          </a:bodyPr>
          <a:lstStyle/>
          <a:p>
            <a:r>
              <a:rPr lang="en-US" sz="2400" dirty="0"/>
              <a:t>It starts with how we, as individuals, think and feel about issues related to body size. It is okay to experience discomfort and have questions. </a:t>
            </a:r>
          </a:p>
          <a:p>
            <a:endParaRPr lang="en-US" sz="2400" dirty="0"/>
          </a:p>
          <a:p>
            <a:r>
              <a:rPr lang="en-US" sz="2400" dirty="0"/>
              <a:t>We can question the messages we hear from our culture and many of our professional trainings. </a:t>
            </a:r>
          </a:p>
          <a:p>
            <a:endParaRPr lang="en-US" sz="2400" dirty="0"/>
          </a:p>
          <a:p>
            <a:r>
              <a:rPr lang="en-US" sz="2400" dirty="0"/>
              <a:t>WIC is a public health program. We must complete certain tasks to provide health and nutrition information. We can use PCE to filter and tailor this information to individual needs and interests. </a:t>
            </a:r>
          </a:p>
        </p:txBody>
      </p:sp>
      <p:pic>
        <p:nvPicPr>
          <p:cNvPr id="2050" name="Picture 2" descr="626e38a3-e0b1-4813-b8b7-2b3c3990426d@namprd09">
            <a:extLst>
              <a:ext uri="{FF2B5EF4-FFF2-40B4-BE49-F238E27FC236}">
                <a16:creationId xmlns:a16="http://schemas.microsoft.com/office/drawing/2014/main" id="{F9F29798-7B5C-4E54-A272-D47FB6CCF3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0" y="10"/>
            <a:ext cx="4635571" cy="685799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74F35"/>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05983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72E81D9-0E87-40BD-87D7-4A6E96AEDA71}"/>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a:stretch/>
        </p:blipFill>
        <p:spPr>
          <a:xfrm>
            <a:off x="20" y="1"/>
            <a:ext cx="12191980" cy="6857999"/>
          </a:xfrm>
          <a:prstGeom prst="rect">
            <a:avLst/>
          </a:prstGeom>
        </p:spPr>
      </p:pic>
      <p:sp>
        <p:nvSpPr>
          <p:cNvPr id="3" name="Content Placeholder 2">
            <a:extLst>
              <a:ext uri="{FF2B5EF4-FFF2-40B4-BE49-F238E27FC236}">
                <a16:creationId xmlns:a16="http://schemas.microsoft.com/office/drawing/2014/main" id="{912A7910-DDD7-4D69-A6FF-5FB0562FAB9C}"/>
              </a:ext>
            </a:extLst>
          </p:cNvPr>
          <p:cNvSpPr>
            <a:spLocks noGrp="1"/>
          </p:cNvSpPr>
          <p:nvPr>
            <p:ph type="subTitle" idx="1"/>
          </p:nvPr>
        </p:nvSpPr>
        <p:spPr>
          <a:xfrm>
            <a:off x="1591119" y="4640667"/>
            <a:ext cx="9845842" cy="2217333"/>
          </a:xfrm>
        </p:spPr>
        <p:txBody>
          <a:bodyPr>
            <a:normAutofit/>
          </a:bodyPr>
          <a:lstStyle/>
          <a:p>
            <a:pPr marL="0" indent="0">
              <a:buNone/>
            </a:pPr>
            <a:r>
              <a:rPr lang="en-US" sz="3500" b="1" dirty="0">
                <a:solidFill>
                  <a:srgbClr val="FFFFFF"/>
                </a:solidFill>
              </a:rPr>
              <a:t>Next up, there are some questions that encourage you to reflect on your experiences and perspective. This may be a challenging topic.  We encourage you to practice self kindness and compassion.</a:t>
            </a:r>
          </a:p>
          <a:p>
            <a:pPr marL="0" indent="0">
              <a:buNone/>
            </a:pPr>
            <a:endParaRPr lang="en-US" dirty="0">
              <a:solidFill>
                <a:srgbClr val="FFFFFF"/>
              </a:solidFill>
            </a:endParaRPr>
          </a:p>
        </p:txBody>
      </p:sp>
    </p:spTree>
    <p:custDataLst>
      <p:tags r:id="rId1"/>
    </p:custDataLst>
    <p:extLst>
      <p:ext uri="{BB962C8B-B14F-4D97-AF65-F5344CB8AC3E}">
        <p14:creationId xmlns:p14="http://schemas.microsoft.com/office/powerpoint/2010/main" val="1090658848"/>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46ADD-8288-406A-805F-7E2FA0805056}"/>
              </a:ext>
            </a:extLst>
          </p:cNvPr>
          <p:cNvSpPr>
            <a:spLocks noGrp="1"/>
          </p:cNvSpPr>
          <p:nvPr>
            <p:ph type="title"/>
          </p:nvPr>
        </p:nvSpPr>
        <p:spPr>
          <a:xfrm>
            <a:off x="838200" y="963877"/>
            <a:ext cx="3494362" cy="4930246"/>
          </a:xfrm>
        </p:spPr>
        <p:txBody>
          <a:bodyPr>
            <a:normAutofit/>
          </a:bodyPr>
          <a:lstStyle/>
          <a:p>
            <a:pPr algn="r"/>
            <a:r>
              <a:rPr lang="en-US" b="1" dirty="0">
                <a:solidFill>
                  <a:schemeClr val="accent1"/>
                </a:solidFill>
              </a:rPr>
              <a:t>Discussion questions: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ADD6636-0EB7-41F8-8BF9-001C371770BA}"/>
              </a:ext>
            </a:extLst>
          </p:cNvPr>
          <p:cNvSpPr>
            <a:spLocks noGrp="1"/>
          </p:cNvSpPr>
          <p:nvPr>
            <p:ph idx="1"/>
          </p:nvPr>
        </p:nvSpPr>
        <p:spPr>
          <a:xfrm>
            <a:off x="4976031" y="963877"/>
            <a:ext cx="6377769" cy="4930246"/>
          </a:xfrm>
        </p:spPr>
        <p:txBody>
          <a:bodyPr anchor="ctr">
            <a:normAutofit/>
          </a:bodyPr>
          <a:lstStyle/>
          <a:p>
            <a:pPr>
              <a:lnSpc>
                <a:spcPct val="100000"/>
              </a:lnSpc>
            </a:pPr>
            <a:r>
              <a:rPr lang="en-US" sz="2400" dirty="0">
                <a:solidFill>
                  <a:srgbClr val="000000"/>
                </a:solidFill>
              </a:rPr>
              <a:t>How were the topics of self-image, weight and health discussed when you were growing up?</a:t>
            </a:r>
          </a:p>
          <a:p>
            <a:pPr>
              <a:lnSpc>
                <a:spcPct val="100000"/>
              </a:lnSpc>
            </a:pPr>
            <a:endParaRPr lang="en-US" sz="2400" dirty="0">
              <a:solidFill>
                <a:srgbClr val="000000"/>
              </a:solidFill>
            </a:endParaRPr>
          </a:p>
          <a:p>
            <a:pPr>
              <a:lnSpc>
                <a:spcPct val="100000"/>
              </a:lnSpc>
            </a:pPr>
            <a:r>
              <a:rPr lang="en-US" sz="2400" dirty="0">
                <a:solidFill>
                  <a:srgbClr val="000000"/>
                </a:solidFill>
              </a:rPr>
              <a:t>How does this influence the way you think and talk about bodies and weight now?</a:t>
            </a:r>
          </a:p>
          <a:p>
            <a:pPr>
              <a:lnSpc>
                <a:spcPct val="100000"/>
              </a:lnSpc>
            </a:pPr>
            <a:endParaRPr lang="en-US" sz="2400" dirty="0">
              <a:solidFill>
                <a:srgbClr val="000000"/>
              </a:solidFill>
            </a:endParaRPr>
          </a:p>
          <a:p>
            <a:pPr>
              <a:lnSpc>
                <a:spcPct val="100000"/>
              </a:lnSpc>
            </a:pPr>
            <a:r>
              <a:rPr lang="en-US" sz="2400" dirty="0">
                <a:solidFill>
                  <a:srgbClr val="000000"/>
                </a:solidFill>
              </a:rPr>
              <a:t>What would you want to be different for your child?</a:t>
            </a:r>
          </a:p>
          <a:p>
            <a:pPr>
              <a:lnSpc>
                <a:spcPct val="100000"/>
              </a:lnSpc>
            </a:pPr>
            <a:endParaRPr lang="en-US" sz="2400" dirty="0">
              <a:solidFill>
                <a:srgbClr val="000000"/>
              </a:solidFill>
            </a:endParaRPr>
          </a:p>
          <a:p>
            <a:pPr>
              <a:lnSpc>
                <a:spcPct val="100000"/>
              </a:lnSpc>
            </a:pPr>
            <a:r>
              <a:rPr lang="en-US" sz="2400" dirty="0">
                <a:solidFill>
                  <a:srgbClr val="000000"/>
                </a:solidFill>
              </a:rPr>
              <a:t>What would you want to be different for participants?</a:t>
            </a:r>
          </a:p>
        </p:txBody>
      </p:sp>
    </p:spTree>
    <p:custDataLst>
      <p:tags r:id="rId1"/>
    </p:custDataLst>
    <p:extLst>
      <p:ext uri="{BB962C8B-B14F-4D97-AF65-F5344CB8AC3E}">
        <p14:creationId xmlns:p14="http://schemas.microsoft.com/office/powerpoint/2010/main" val="59978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52939C-1882-4EEC-97C1-B1D8AADE0450}"/>
              </a:ext>
            </a:extLst>
          </p:cNvPr>
          <p:cNvSpPr>
            <a:spLocks noGrp="1"/>
          </p:cNvSpPr>
          <p:nvPr>
            <p:ph type="title"/>
          </p:nvPr>
        </p:nvSpPr>
        <p:spPr>
          <a:xfrm>
            <a:off x="304796" y="687478"/>
            <a:ext cx="3733804" cy="1661957"/>
          </a:xfrm>
        </p:spPr>
        <p:txBody>
          <a:bodyPr anchor="b">
            <a:normAutofit/>
          </a:bodyPr>
          <a:lstStyle/>
          <a:p>
            <a:r>
              <a:rPr lang="en-US" sz="3400" b="1" dirty="0"/>
              <a:t>Health is more than weight or size</a:t>
            </a:r>
          </a:p>
        </p:txBody>
      </p:sp>
      <p:grpSp>
        <p:nvGrpSpPr>
          <p:cNvPr id="43" name="Group 42">
            <a:extLst>
              <a:ext uri="{FF2B5EF4-FFF2-40B4-BE49-F238E27FC236}">
                <a16:creationId xmlns:a16="http://schemas.microsoft.com/office/drawing/2014/main" id="{A41D73DD-160B-4885-A9CF-94EADD70D4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7763256" y="73152"/>
            <a:chExt cx="1178966" cy="232963"/>
          </a:xfrm>
        </p:grpSpPr>
        <p:sp>
          <p:nvSpPr>
            <p:cNvPr id="44" name="Rectangle 64">
              <a:extLst>
                <a:ext uri="{FF2B5EF4-FFF2-40B4-BE49-F238E27FC236}">
                  <a16:creationId xmlns:a16="http://schemas.microsoft.com/office/drawing/2014/main" id="{163DBB78-4E4E-4B2A-B257-CD3C2408A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6">
              <a:extLst>
                <a:ext uri="{FF2B5EF4-FFF2-40B4-BE49-F238E27FC236}">
                  <a16:creationId xmlns:a16="http://schemas.microsoft.com/office/drawing/2014/main" id="{DD0F509B-05E7-42D0-9A4A-9BBA9ABA4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4">
              <a:extLst>
                <a:ext uri="{FF2B5EF4-FFF2-40B4-BE49-F238E27FC236}">
                  <a16:creationId xmlns:a16="http://schemas.microsoft.com/office/drawing/2014/main" id="{FF4A0A03-6FCB-47AB-A889-ABEAF35DE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8A6A27D1-12E0-4FAD-8C16-8A32A4EF2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4">
              <a:extLst>
                <a:ext uri="{FF2B5EF4-FFF2-40B4-BE49-F238E27FC236}">
                  <a16:creationId xmlns:a16="http://schemas.microsoft.com/office/drawing/2014/main" id="{90BF3193-B4B0-4FDB-9734-8C9FABA53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6">
              <a:extLst>
                <a:ext uri="{FF2B5EF4-FFF2-40B4-BE49-F238E27FC236}">
                  <a16:creationId xmlns:a16="http://schemas.microsoft.com/office/drawing/2014/main" id="{AB0CFE0F-0383-4629-9009-F66B040A1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4">
              <a:extLst>
                <a:ext uri="{FF2B5EF4-FFF2-40B4-BE49-F238E27FC236}">
                  <a16:creationId xmlns:a16="http://schemas.microsoft.com/office/drawing/2014/main" id="{5C7EB065-8792-4BDB-9863-6F1BAA3C4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6">
              <a:extLst>
                <a:ext uri="{FF2B5EF4-FFF2-40B4-BE49-F238E27FC236}">
                  <a16:creationId xmlns:a16="http://schemas.microsoft.com/office/drawing/2014/main" id="{45ACE59D-97B6-4DD1-BB37-12C292F18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4">
              <a:extLst>
                <a:ext uri="{FF2B5EF4-FFF2-40B4-BE49-F238E27FC236}">
                  <a16:creationId xmlns:a16="http://schemas.microsoft.com/office/drawing/2014/main" id="{5F2AAD78-5862-44FE-AB92-AF713D5F1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6">
              <a:extLst>
                <a:ext uri="{FF2B5EF4-FFF2-40B4-BE49-F238E27FC236}">
                  <a16:creationId xmlns:a16="http://schemas.microsoft.com/office/drawing/2014/main" id="{C9BF96B3-92E5-4693-B918-69EDD8FD7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4">
              <a:extLst>
                <a:ext uri="{FF2B5EF4-FFF2-40B4-BE49-F238E27FC236}">
                  <a16:creationId xmlns:a16="http://schemas.microsoft.com/office/drawing/2014/main" id="{5B9B69C3-A82A-4F4F-A3C4-9D2B5AFAD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6">
              <a:extLst>
                <a:ext uri="{FF2B5EF4-FFF2-40B4-BE49-F238E27FC236}">
                  <a16:creationId xmlns:a16="http://schemas.microsoft.com/office/drawing/2014/main" id="{ED3C38D4-9B11-4F5F-A279-1A30E0CFB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4">
              <a:extLst>
                <a:ext uri="{FF2B5EF4-FFF2-40B4-BE49-F238E27FC236}">
                  <a16:creationId xmlns:a16="http://schemas.microsoft.com/office/drawing/2014/main" id="{3100DDA4-8F42-4CB2-8921-3894F7BA05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6">
              <a:extLst>
                <a:ext uri="{FF2B5EF4-FFF2-40B4-BE49-F238E27FC236}">
                  <a16:creationId xmlns:a16="http://schemas.microsoft.com/office/drawing/2014/main" id="{A5936488-9C8D-40DA-BB04-6850F2235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4">
              <a:extLst>
                <a:ext uri="{FF2B5EF4-FFF2-40B4-BE49-F238E27FC236}">
                  <a16:creationId xmlns:a16="http://schemas.microsoft.com/office/drawing/2014/main" id="{1B9028EA-A394-4A9A-865A-E02D2D9AF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6">
              <a:extLst>
                <a:ext uri="{FF2B5EF4-FFF2-40B4-BE49-F238E27FC236}">
                  <a16:creationId xmlns:a16="http://schemas.microsoft.com/office/drawing/2014/main" id="{3E802313-55B4-481A-BFD3-000851BC8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4">
              <a:extLst>
                <a:ext uri="{FF2B5EF4-FFF2-40B4-BE49-F238E27FC236}">
                  <a16:creationId xmlns:a16="http://schemas.microsoft.com/office/drawing/2014/main" id="{708829DB-C817-49E6-9A68-CA180E94F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6">
              <a:extLst>
                <a:ext uri="{FF2B5EF4-FFF2-40B4-BE49-F238E27FC236}">
                  <a16:creationId xmlns:a16="http://schemas.microsoft.com/office/drawing/2014/main" id="{F6D48ED4-3DDF-47BF-87FA-07B83FD95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4">
              <a:extLst>
                <a:ext uri="{FF2B5EF4-FFF2-40B4-BE49-F238E27FC236}">
                  <a16:creationId xmlns:a16="http://schemas.microsoft.com/office/drawing/2014/main" id="{4796464F-801F-4ACF-8CA7-B166D8E42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6">
              <a:extLst>
                <a:ext uri="{FF2B5EF4-FFF2-40B4-BE49-F238E27FC236}">
                  <a16:creationId xmlns:a16="http://schemas.microsoft.com/office/drawing/2014/main" id="{EFBA0710-DB96-4132-8292-1ECBDADD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CECF96E9-DB9C-41D0-B266-6941F69CBB5E}"/>
              </a:ext>
            </a:extLst>
          </p:cNvPr>
          <p:cNvSpPr>
            <a:spLocks noGrp="1"/>
          </p:cNvSpPr>
          <p:nvPr>
            <p:ph idx="1"/>
          </p:nvPr>
        </p:nvSpPr>
        <p:spPr>
          <a:xfrm>
            <a:off x="144966" y="2949831"/>
            <a:ext cx="4318886" cy="3158361"/>
          </a:xfrm>
        </p:spPr>
        <p:txBody>
          <a:bodyPr anchor="ctr">
            <a:normAutofit/>
          </a:bodyPr>
          <a:lstStyle/>
          <a:p>
            <a:pPr marL="0" indent="0">
              <a:buNone/>
            </a:pPr>
            <a:endParaRPr lang="en-US" sz="1800" dirty="0"/>
          </a:p>
          <a:p>
            <a:pPr marL="0" indent="0">
              <a:buNone/>
            </a:pPr>
            <a:r>
              <a:rPr lang="en-US" dirty="0"/>
              <a:t>Health is a state of complete physical, mental and social well-being and not merely the absence of disease or infirmity. – World Health Organization (WHO)</a:t>
            </a:r>
          </a:p>
          <a:p>
            <a:pPr marL="0" indent="0">
              <a:buNone/>
            </a:pPr>
            <a:endParaRPr lang="en-US" sz="1800" dirty="0"/>
          </a:p>
        </p:txBody>
      </p:sp>
      <p:pic>
        <p:nvPicPr>
          <p:cNvPr id="6" name="Picture 5" descr="A person standing in a room&#10;&#10;Description automatically generated">
            <a:extLst>
              <a:ext uri="{FF2B5EF4-FFF2-40B4-BE49-F238E27FC236}">
                <a16:creationId xmlns:a16="http://schemas.microsoft.com/office/drawing/2014/main" id="{9BCB758F-BCB4-4166-973B-51C01A56724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466900" y="531074"/>
            <a:ext cx="3566160" cy="5577118"/>
          </a:xfrm>
          <a:prstGeom prst="rect">
            <a:avLst/>
          </a:prstGeom>
        </p:spPr>
      </p:pic>
      <p:pic>
        <p:nvPicPr>
          <p:cNvPr id="5" name="Picture 4">
            <a:extLst>
              <a:ext uri="{FF2B5EF4-FFF2-40B4-BE49-F238E27FC236}">
                <a16:creationId xmlns:a16="http://schemas.microsoft.com/office/drawing/2014/main" id="{ECD67934-8AFA-4BA5-A0A2-B320C0C745E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321044" y="531074"/>
            <a:ext cx="3566160" cy="5577118"/>
          </a:xfrm>
          <a:prstGeom prst="rect">
            <a:avLst/>
          </a:prstGeom>
        </p:spPr>
      </p:pic>
      <p:sp>
        <p:nvSpPr>
          <p:cNvPr id="65" name="Rectangle 64">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51472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8705AED-BB00-4026-9A5E-9C5F462BA765}"/>
              </a:ext>
            </a:extLst>
          </p:cNvPr>
          <p:cNvSpPr>
            <a:spLocks noGrp="1"/>
          </p:cNvSpPr>
          <p:nvPr>
            <p:ph type="title"/>
          </p:nvPr>
        </p:nvSpPr>
        <p:spPr>
          <a:xfrm>
            <a:off x="863029" y="1012004"/>
            <a:ext cx="3416158" cy="4795408"/>
          </a:xfrm>
        </p:spPr>
        <p:txBody>
          <a:bodyPr>
            <a:normAutofit/>
          </a:bodyPr>
          <a:lstStyle/>
          <a:p>
            <a:r>
              <a:rPr lang="en-US" b="1">
                <a:solidFill>
                  <a:srgbClr val="FFFFFF"/>
                </a:solidFill>
              </a:rPr>
              <a:t>Health is determined by many factors. The WHO defines health factors as:</a:t>
            </a:r>
            <a:br>
              <a:rPr lang="en-US" b="1">
                <a:solidFill>
                  <a:srgbClr val="FFFFFF"/>
                </a:solidFill>
              </a:rPr>
            </a:br>
            <a:endParaRPr lang="en-US" b="1">
              <a:solidFill>
                <a:srgbClr val="FFFFFF"/>
              </a:solidFill>
            </a:endParaRPr>
          </a:p>
        </p:txBody>
      </p:sp>
      <p:graphicFrame>
        <p:nvGraphicFramePr>
          <p:cNvPr id="6" name="Content Placeholder 3">
            <a:extLst>
              <a:ext uri="{FF2B5EF4-FFF2-40B4-BE49-F238E27FC236}">
                <a16:creationId xmlns:a16="http://schemas.microsoft.com/office/drawing/2014/main" id="{3DB4E7B1-9F33-4F90-9EC1-64A17C12345F}"/>
              </a:ext>
            </a:extLst>
          </p:cNvPr>
          <p:cNvGraphicFramePr>
            <a:graphicFrameLocks noGrp="1"/>
          </p:cNvGraphicFramePr>
          <p:nvPr>
            <p:ph idx="1"/>
            <p:extLst>
              <p:ext uri="{D42A27DB-BD31-4B8C-83A1-F6EECF244321}">
                <p14:modId xmlns:p14="http://schemas.microsoft.com/office/powerpoint/2010/main" val="31723492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593664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A48141-1BFA-4C42-9A03-D99A4DEC808F}"/>
              </a:ext>
            </a:extLst>
          </p:cNvPr>
          <p:cNvSpPr>
            <a:spLocks noGrp="1"/>
          </p:cNvSpPr>
          <p:nvPr>
            <p:ph type="title"/>
          </p:nvPr>
        </p:nvSpPr>
        <p:spPr>
          <a:xfrm>
            <a:off x="863029" y="1012004"/>
            <a:ext cx="3416158" cy="4795408"/>
          </a:xfrm>
        </p:spPr>
        <p:txBody>
          <a:bodyPr>
            <a:normAutofit/>
          </a:bodyPr>
          <a:lstStyle/>
          <a:p>
            <a:r>
              <a:rPr lang="en-US" b="1" dirty="0">
                <a:solidFill>
                  <a:srgbClr val="FFFFFF"/>
                </a:solidFill>
              </a:rPr>
              <a:t>WIC staff can help improve health: </a:t>
            </a:r>
          </a:p>
        </p:txBody>
      </p:sp>
      <p:graphicFrame>
        <p:nvGraphicFramePr>
          <p:cNvPr id="5" name="Content Placeholder 2">
            <a:extLst>
              <a:ext uri="{FF2B5EF4-FFF2-40B4-BE49-F238E27FC236}">
                <a16:creationId xmlns:a16="http://schemas.microsoft.com/office/drawing/2014/main" id="{99EF4E71-AE9C-4F78-BF74-80D5E9F2A206}"/>
              </a:ext>
            </a:extLst>
          </p:cNvPr>
          <p:cNvGraphicFramePr>
            <a:graphicFrameLocks noGrp="1"/>
          </p:cNvGraphicFramePr>
          <p:nvPr>
            <p:ph idx="1"/>
            <p:extLst>
              <p:ext uri="{D42A27DB-BD31-4B8C-83A1-F6EECF244321}">
                <p14:modId xmlns:p14="http://schemas.microsoft.com/office/powerpoint/2010/main" val="272863705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146440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D98CAC-3EFF-4342-BD5A-6C0E8CAB4C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520700"/>
            <a:ext cx="10515600" cy="3486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874207A-9527-4926-84FC-7DCEC8541045}"/>
              </a:ext>
            </a:extLst>
          </p:cNvPr>
          <p:cNvSpPr>
            <a:spLocks noGrp="1"/>
          </p:cNvSpPr>
          <p:nvPr>
            <p:ph type="ctrTitle"/>
          </p:nvPr>
        </p:nvSpPr>
        <p:spPr>
          <a:xfrm>
            <a:off x="1330325" y="958852"/>
            <a:ext cx="9531350" cy="2514597"/>
          </a:xfrm>
        </p:spPr>
        <p:txBody>
          <a:bodyPr anchor="b">
            <a:normAutofit/>
          </a:bodyPr>
          <a:lstStyle/>
          <a:p>
            <a:r>
              <a:rPr lang="en-US" sz="7200" b="1" dirty="0">
                <a:solidFill>
                  <a:srgbClr val="FFFFFF"/>
                </a:solidFill>
              </a:rPr>
              <a:t>Taking a weight inclusive approach in WIC</a:t>
            </a:r>
          </a:p>
        </p:txBody>
      </p:sp>
    </p:spTree>
    <p:custDataLst>
      <p:tags r:id="rId1"/>
    </p:custDataLst>
    <p:extLst>
      <p:ext uri="{BB962C8B-B14F-4D97-AF65-F5344CB8AC3E}">
        <p14:creationId xmlns:p14="http://schemas.microsoft.com/office/powerpoint/2010/main" val="2224549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A535D-E405-49C8-B382-F3D63CF5C8F5}"/>
              </a:ext>
            </a:extLst>
          </p:cNvPr>
          <p:cNvSpPr>
            <a:spLocks noGrp="1"/>
          </p:cNvSpPr>
          <p:nvPr>
            <p:ph type="title"/>
          </p:nvPr>
        </p:nvSpPr>
        <p:spPr>
          <a:xfrm>
            <a:off x="1913468" y="365125"/>
            <a:ext cx="9440332" cy="1325563"/>
          </a:xfrm>
        </p:spPr>
        <p:txBody>
          <a:bodyPr>
            <a:normAutofit/>
          </a:bodyPr>
          <a:lstStyle/>
          <a:p>
            <a:r>
              <a:rPr lang="en-US" dirty="0"/>
              <a:t>Defining the term “weight inclusive” </a:t>
            </a:r>
          </a:p>
        </p:txBody>
      </p:sp>
      <p:pic>
        <p:nvPicPr>
          <p:cNvPr id="7" name="Graphic 6" descr="Head with gears">
            <a:extLst>
              <a:ext uri="{FF2B5EF4-FFF2-40B4-BE49-F238E27FC236}">
                <a16:creationId xmlns:a16="http://schemas.microsoft.com/office/drawing/2014/main" id="{18DDD526-7EE9-4235-BCFC-0EB036648E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p:blipFill>
        <p:spPr>
          <a:xfrm>
            <a:off x="838200" y="570706"/>
            <a:ext cx="914400" cy="914400"/>
          </a:xfrm>
          <a:prstGeom prst="rect">
            <a:avLst/>
          </a:prstGeom>
        </p:spPr>
      </p:pic>
      <p:sp>
        <p:nvSpPr>
          <p:cNvPr id="3" name="Content Placeholder 2">
            <a:extLst>
              <a:ext uri="{FF2B5EF4-FFF2-40B4-BE49-F238E27FC236}">
                <a16:creationId xmlns:a16="http://schemas.microsoft.com/office/drawing/2014/main" id="{1325547E-BC01-4C1C-83F0-8933470081C2}"/>
              </a:ext>
            </a:extLst>
          </p:cNvPr>
          <p:cNvSpPr>
            <a:spLocks noGrp="1"/>
          </p:cNvSpPr>
          <p:nvPr>
            <p:ph idx="1"/>
          </p:nvPr>
        </p:nvSpPr>
        <p:spPr>
          <a:xfrm>
            <a:off x="838200" y="1825625"/>
            <a:ext cx="10515600" cy="4351338"/>
          </a:xfrm>
        </p:spPr>
        <p:txBody>
          <a:bodyPr>
            <a:normAutofit/>
          </a:bodyPr>
          <a:lstStyle/>
          <a:p>
            <a:pPr marL="0" indent="0">
              <a:buNone/>
            </a:pPr>
            <a:endParaRPr lang="en-US" sz="2400" dirty="0"/>
          </a:p>
          <a:p>
            <a:pPr marL="0" indent="0">
              <a:buNone/>
            </a:pPr>
            <a:r>
              <a:rPr lang="en-US" sz="2400" dirty="0"/>
              <a:t>The weight inclusive approach supports accepting and respecting the diversity of body shapes and sizes.  There is no one “ideal” size that people should be.  People should be treated with respect and dignity no matter their body shape or size. </a:t>
            </a:r>
          </a:p>
          <a:p>
            <a:pPr marL="0" indent="0">
              <a:buNone/>
            </a:pPr>
            <a:endParaRPr lang="en-US" sz="2400" dirty="0"/>
          </a:p>
          <a:p>
            <a:pPr marL="0" indent="0">
              <a:buNone/>
            </a:pPr>
            <a:r>
              <a:rPr lang="en-US" sz="2400" dirty="0"/>
              <a:t>Shift the focus from trying to control weight or lose weight or gain weight. Instead, providers and public health professionals can support steps to improve health regardless of weight. </a:t>
            </a:r>
          </a:p>
          <a:p>
            <a:pPr marL="0" indent="0">
              <a:buNone/>
            </a:pPr>
            <a:endParaRPr lang="en-US" sz="2400" dirty="0"/>
          </a:p>
          <a:p>
            <a:pPr marL="0" indent="0">
              <a:buNone/>
            </a:pPr>
            <a:r>
              <a:rPr lang="en-US" sz="2400" dirty="0"/>
              <a:t>By making efforts to be weight inclusive, we hope to decrease weight bias and stigma.  </a:t>
            </a:r>
          </a:p>
          <a:p>
            <a:pPr marL="0" indent="0">
              <a:buNone/>
            </a:pPr>
            <a:endParaRPr lang="en-US" sz="2400" dirty="0"/>
          </a:p>
          <a:p>
            <a:pPr marL="0" indent="0">
              <a:buNone/>
            </a:pPr>
            <a:endParaRPr lang="en-US" sz="2400" dirty="0"/>
          </a:p>
        </p:txBody>
      </p:sp>
    </p:spTree>
    <p:custDataLst>
      <p:tags r:id="rId1"/>
    </p:custDataLst>
    <p:extLst>
      <p:ext uri="{BB962C8B-B14F-4D97-AF65-F5344CB8AC3E}">
        <p14:creationId xmlns:p14="http://schemas.microsoft.com/office/powerpoint/2010/main" val="642045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DBAE2-D912-47D9-A67B-3D93869CDCBE}"/>
              </a:ext>
            </a:extLst>
          </p:cNvPr>
          <p:cNvSpPr>
            <a:spLocks noGrp="1"/>
          </p:cNvSpPr>
          <p:nvPr>
            <p:ph type="title"/>
          </p:nvPr>
        </p:nvSpPr>
        <p:spPr>
          <a:xfrm>
            <a:off x="4965429" y="160915"/>
            <a:ext cx="7010981" cy="1745944"/>
          </a:xfrm>
        </p:spPr>
        <p:txBody>
          <a:bodyPr>
            <a:normAutofit/>
          </a:bodyPr>
          <a:lstStyle/>
          <a:p>
            <a:r>
              <a:rPr lang="en-US" sz="5400" b="1" dirty="0"/>
              <a:t>Setting the stage with participants </a:t>
            </a:r>
          </a:p>
        </p:txBody>
      </p:sp>
      <p:sp>
        <p:nvSpPr>
          <p:cNvPr id="3" name="Content Placeholder 2">
            <a:extLst>
              <a:ext uri="{FF2B5EF4-FFF2-40B4-BE49-F238E27FC236}">
                <a16:creationId xmlns:a16="http://schemas.microsoft.com/office/drawing/2014/main" id="{28412C41-F7EF-40D3-BD80-E472D3D7D857}"/>
              </a:ext>
            </a:extLst>
          </p:cNvPr>
          <p:cNvSpPr>
            <a:spLocks noGrp="1"/>
          </p:cNvSpPr>
          <p:nvPr>
            <p:ph idx="1"/>
          </p:nvPr>
        </p:nvSpPr>
        <p:spPr>
          <a:xfrm>
            <a:off x="4965431" y="2096430"/>
            <a:ext cx="6586489" cy="4127390"/>
          </a:xfrm>
        </p:spPr>
        <p:txBody>
          <a:bodyPr>
            <a:normAutofit/>
          </a:bodyPr>
          <a:lstStyle/>
          <a:p>
            <a:r>
              <a:rPr lang="en-US" sz="2400" dirty="0"/>
              <a:t>As we welcome participants and set the stage for the appointment, we have an opportunity to set a positive tone. </a:t>
            </a:r>
          </a:p>
          <a:p>
            <a:pPr marL="0" indent="0">
              <a:buNone/>
            </a:pPr>
            <a:endParaRPr lang="en-US" sz="2400" dirty="0"/>
          </a:p>
          <a:p>
            <a:r>
              <a:rPr lang="en-US" sz="2400" dirty="0"/>
              <a:t>Implicit bias often shows up when we greet participants with small talk, make observations, or comment on appearance.  </a:t>
            </a:r>
          </a:p>
          <a:p>
            <a:pPr marL="0" indent="0">
              <a:buNone/>
            </a:pPr>
            <a:endParaRPr lang="en-US" sz="2400" dirty="0"/>
          </a:p>
          <a:p>
            <a:r>
              <a:rPr lang="en-US" sz="2400" dirty="0"/>
              <a:t>Remember size inclusive language from the growth in-service? Let’s look at some examples. </a:t>
            </a:r>
          </a:p>
        </p:txBody>
      </p:sp>
      <p:pic>
        <p:nvPicPr>
          <p:cNvPr id="4" name="Picture 2" descr="17e1699c-71c7-43ee-9cc0-0e3f5c0f65df@namprd09">
            <a:extLst>
              <a:ext uri="{FF2B5EF4-FFF2-40B4-BE49-F238E27FC236}">
                <a16:creationId xmlns:a16="http://schemas.microsoft.com/office/drawing/2014/main" id="{89C967A6-8D79-43CD-8AFE-290CAC4E21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1143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253F25-DE6C-4320-8BEA-823C2E8609D7}"/>
              </a:ext>
            </a:extLst>
          </p:cNvPr>
          <p:cNvSpPr>
            <a:spLocks noGrp="1"/>
          </p:cNvSpPr>
          <p:nvPr>
            <p:ph type="title"/>
          </p:nvPr>
        </p:nvSpPr>
        <p:spPr>
          <a:xfrm>
            <a:off x="651307" y="640081"/>
            <a:ext cx="3377183" cy="4600992"/>
          </a:xfrm>
          <a:noFill/>
        </p:spPr>
        <p:txBody>
          <a:bodyPr vert="horz" lIns="91440" tIns="45720" rIns="91440" bIns="45720" rtlCol="0" anchor="b">
            <a:normAutofit/>
          </a:bodyPr>
          <a:lstStyle/>
          <a:p>
            <a:r>
              <a:rPr lang="en-US" kern="1200" dirty="0">
                <a:solidFill>
                  <a:schemeClr val="bg1"/>
                </a:solidFill>
                <a:latin typeface="+mj-lt"/>
                <a:ea typeface="+mj-ea"/>
                <a:cs typeface="+mj-cs"/>
              </a:rPr>
              <a:t>Examples of weight inclusive language for pregnant women</a:t>
            </a:r>
          </a:p>
        </p:txBody>
      </p:sp>
      <p:pic>
        <p:nvPicPr>
          <p:cNvPr id="4" name="Content Placeholder 4" descr="A screenshot of a cell phone screen with text&#10;&#10;Description automatically generated">
            <a:extLst>
              <a:ext uri="{FF2B5EF4-FFF2-40B4-BE49-F238E27FC236}">
                <a16:creationId xmlns:a16="http://schemas.microsoft.com/office/drawing/2014/main" id="{2B5FC512-663A-4CEF-8564-4D370137BD15}"/>
              </a:ext>
            </a:extLst>
          </p:cNvPr>
          <p:cNvPicPr>
            <a:picLocks noChangeAspect="1"/>
          </p:cNvPicPr>
          <p:nvPr/>
        </p:nvPicPr>
        <p:blipFill rotWithShape="1">
          <a:blip r:embed="rId3">
            <a:extLst>
              <a:ext uri="{28A0092B-C50C-407E-A947-70E740481C1C}">
                <a14:useLocalDpi xmlns:a14="http://schemas.microsoft.com/office/drawing/2010/main" val="0"/>
              </a:ext>
            </a:extLst>
          </a:blip>
          <a:srcRect r="-2"/>
          <a:stretch/>
        </p:blipFill>
        <p:spPr>
          <a:xfrm>
            <a:off x="5123257" y="461176"/>
            <a:ext cx="6143049" cy="5577839"/>
          </a:xfrm>
          <a:prstGeom prst="rect">
            <a:avLst/>
          </a:prstGeom>
        </p:spPr>
      </p:pic>
      <p:sp>
        <p:nvSpPr>
          <p:cNvPr id="3" name="TextBox 2">
            <a:extLst>
              <a:ext uri="{FF2B5EF4-FFF2-40B4-BE49-F238E27FC236}">
                <a16:creationId xmlns:a16="http://schemas.microsoft.com/office/drawing/2014/main" id="{F3382DD4-CD6E-4113-AFA9-596B0320ACB7}"/>
              </a:ext>
            </a:extLst>
          </p:cNvPr>
          <p:cNvSpPr txBox="1"/>
          <p:nvPr/>
        </p:nvSpPr>
        <p:spPr>
          <a:xfrm>
            <a:off x="6450497" y="6212158"/>
            <a:ext cx="3720376" cy="369332"/>
          </a:xfrm>
          <a:prstGeom prst="rect">
            <a:avLst/>
          </a:prstGeom>
          <a:noFill/>
        </p:spPr>
        <p:txBody>
          <a:bodyPr wrap="square" rtlCol="0">
            <a:spAutoFit/>
          </a:bodyPr>
          <a:lstStyle/>
          <a:p>
            <a:r>
              <a:rPr lang="en-US" dirty="0"/>
              <a:t>Visual credit to </a:t>
            </a:r>
            <a:r>
              <a:rPr lang="en-US" dirty="0">
                <a:solidFill>
                  <a:schemeClr val="bg1"/>
                </a:solidFill>
                <a:hlinkClick r:id="rId4"/>
              </a:rPr>
              <a:t>Feeding Littles </a:t>
            </a:r>
            <a:endParaRPr lang="en-US" dirty="0">
              <a:solidFill>
                <a:schemeClr val="bg1"/>
              </a:solidFill>
            </a:endParaRPr>
          </a:p>
        </p:txBody>
      </p:sp>
    </p:spTree>
    <p:custDataLst>
      <p:tags r:id="rId1"/>
    </p:custDataLst>
    <p:extLst>
      <p:ext uri="{BB962C8B-B14F-4D97-AF65-F5344CB8AC3E}">
        <p14:creationId xmlns:p14="http://schemas.microsoft.com/office/powerpoint/2010/main" val="463171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4FD1-4471-4B1D-B53F-8978164B05D8}"/>
              </a:ext>
            </a:extLst>
          </p:cNvPr>
          <p:cNvSpPr>
            <a:spLocks noGrp="1"/>
          </p:cNvSpPr>
          <p:nvPr>
            <p:ph type="title"/>
          </p:nvPr>
        </p:nvSpPr>
        <p:spPr>
          <a:xfrm>
            <a:off x="642996" y="4571216"/>
            <a:ext cx="10906008" cy="1287924"/>
          </a:xfrm>
        </p:spPr>
        <p:txBody>
          <a:bodyPr vert="horz" lIns="91440" tIns="45720" rIns="91440" bIns="45720" rtlCol="0" anchor="b">
            <a:normAutofit fontScale="90000"/>
          </a:bodyPr>
          <a:lstStyle/>
          <a:p>
            <a:pPr algn="ctr"/>
            <a:r>
              <a:rPr lang="en-US" sz="6000" kern="1200" dirty="0">
                <a:solidFill>
                  <a:schemeClr val="tx1"/>
                </a:solidFill>
                <a:latin typeface="+mj-lt"/>
                <a:ea typeface="+mj-ea"/>
                <a:cs typeface="+mj-cs"/>
              </a:rPr>
              <a:t>How does this in-service connect to the vision of Oregon WIC?	</a:t>
            </a:r>
          </a:p>
        </p:txBody>
      </p:sp>
      <p:sp>
        <p:nvSpPr>
          <p:cNvPr id="3" name="Content Placeholder 2">
            <a:extLst>
              <a:ext uri="{FF2B5EF4-FFF2-40B4-BE49-F238E27FC236}">
                <a16:creationId xmlns:a16="http://schemas.microsoft.com/office/drawing/2014/main" id="{2F1C93D9-E182-4D5D-8889-DC4A6900C362}"/>
              </a:ext>
            </a:extLst>
          </p:cNvPr>
          <p:cNvSpPr>
            <a:spLocks noGrp="1"/>
          </p:cNvSpPr>
          <p:nvPr>
            <p:ph idx="1"/>
          </p:nvPr>
        </p:nvSpPr>
        <p:spPr>
          <a:xfrm>
            <a:off x="642996" y="5859139"/>
            <a:ext cx="10906008" cy="796303"/>
          </a:xfrm>
        </p:spPr>
        <p:txBody>
          <a:bodyPr vert="horz" lIns="91440" tIns="45720" rIns="91440" bIns="45720" rtlCol="0">
            <a:normAutofit lnSpcReduction="10000"/>
          </a:bodyPr>
          <a:lstStyle/>
          <a:p>
            <a:pPr marL="0" indent="0" algn="ctr">
              <a:buNone/>
            </a:pPr>
            <a:r>
              <a:rPr lang="en-US" sz="2200" kern="1200" dirty="0">
                <a:solidFill>
                  <a:schemeClr val="tx1"/>
                </a:solidFill>
                <a:latin typeface="+mn-lt"/>
                <a:ea typeface="+mn-ea"/>
                <a:cs typeface="+mn-cs"/>
              </a:rPr>
              <a:t>Our vision at WIC is to ensure optimal nutrition and lifelong health for every Oregon family.</a:t>
            </a:r>
          </a:p>
          <a:p>
            <a:pPr marL="0" indent="0" algn="ctr">
              <a:buNone/>
            </a:pPr>
            <a:r>
              <a:rPr lang="en-US" sz="2200" dirty="0"/>
              <a:t>The vision doesn’t change based on size.</a:t>
            </a:r>
            <a:endParaRPr lang="en-US" sz="2200" kern="1200" dirty="0">
              <a:solidFill>
                <a:schemeClr val="tx1"/>
              </a:solidFill>
              <a:latin typeface="+mn-lt"/>
              <a:ea typeface="+mn-ea"/>
              <a:cs typeface="+mn-cs"/>
            </a:endParaRPr>
          </a:p>
        </p:txBody>
      </p:sp>
      <p:pic>
        <p:nvPicPr>
          <p:cNvPr id="11" name="Picture 10" descr="A group of people posing for the camera&#10;&#10;Description automatically generated">
            <a:extLst>
              <a:ext uri="{FF2B5EF4-FFF2-40B4-BE49-F238E27FC236}">
                <a16:creationId xmlns:a16="http://schemas.microsoft.com/office/drawing/2014/main" id="{81B4F960-4942-4298-800F-62D54BE573B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21628" y="320511"/>
            <a:ext cx="3794760" cy="3930978"/>
          </a:xfrm>
          <a:prstGeom prst="rect">
            <a:avLst/>
          </a:prstGeom>
        </p:spPr>
      </p:pic>
      <p:pic>
        <p:nvPicPr>
          <p:cNvPr id="5" name="Picture 4" descr="A person sitting in a field&#10;&#10;Description automatically generated">
            <a:extLst>
              <a:ext uri="{FF2B5EF4-FFF2-40B4-BE49-F238E27FC236}">
                <a16:creationId xmlns:a16="http://schemas.microsoft.com/office/drawing/2014/main" id="{2139E595-3724-4844-B80A-51F25B4BEA09}"/>
              </a:ext>
            </a:extLst>
          </p:cNvPr>
          <p:cNvPicPr>
            <a:picLocks noChangeAspect="1"/>
          </p:cNvPicPr>
          <p:nvPr/>
        </p:nvPicPr>
        <p:blipFill rotWithShape="1">
          <a:blip r:embed="rId5">
            <a:extLst>
              <a:ext uri="{28A0092B-C50C-407E-A947-70E740481C1C}">
                <a14:useLocalDpi xmlns:a14="http://schemas.microsoft.com/office/drawing/2010/main" val="0"/>
              </a:ext>
            </a:extLst>
          </a:blip>
          <a:srcRect b="-3"/>
          <a:stretch/>
        </p:blipFill>
        <p:spPr>
          <a:xfrm>
            <a:off x="4198385" y="320511"/>
            <a:ext cx="3794760" cy="3930978"/>
          </a:xfrm>
          <a:prstGeom prst="rect">
            <a:avLst/>
          </a:prstGeom>
        </p:spPr>
      </p:pic>
      <p:pic>
        <p:nvPicPr>
          <p:cNvPr id="7" name="Picture 6" descr="A person sitting on a bench&#10;&#10;Description automatically generated">
            <a:extLst>
              <a:ext uri="{FF2B5EF4-FFF2-40B4-BE49-F238E27FC236}">
                <a16:creationId xmlns:a16="http://schemas.microsoft.com/office/drawing/2014/main" id="{B8FF06AF-10AF-4151-9518-23CAE0696B91}"/>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075142" y="320511"/>
            <a:ext cx="3794760" cy="3930978"/>
          </a:xfrm>
          <a:prstGeom prst="rect">
            <a:avLst/>
          </a:prstGeom>
        </p:spPr>
      </p:pic>
    </p:spTree>
    <p:custDataLst>
      <p:tags r:id="rId1"/>
    </p:custDataLst>
    <p:extLst>
      <p:ext uri="{BB962C8B-B14F-4D97-AF65-F5344CB8AC3E}">
        <p14:creationId xmlns:p14="http://schemas.microsoft.com/office/powerpoint/2010/main" val="1115759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B3F95-9758-4D07-A17F-390D338C2CF0}"/>
              </a:ext>
            </a:extLst>
          </p:cNvPr>
          <p:cNvSpPr>
            <a:spLocks noGrp="1"/>
          </p:cNvSpPr>
          <p:nvPr>
            <p:ph type="title"/>
          </p:nvPr>
        </p:nvSpPr>
        <p:spPr>
          <a:xfrm>
            <a:off x="4760842" y="298173"/>
            <a:ext cx="7116419" cy="1272210"/>
          </a:xfrm>
        </p:spPr>
        <p:txBody>
          <a:bodyPr vert="horz" lIns="91440" tIns="45720" rIns="91440" bIns="45720" rtlCol="0" anchor="b">
            <a:normAutofit fontScale="90000"/>
          </a:bodyPr>
          <a:lstStyle/>
          <a:p>
            <a:r>
              <a:rPr lang="en-US" sz="4100" b="1" dirty="0"/>
              <a:t>Shifting the focus with children: Weight inclusive conversation ideas</a:t>
            </a:r>
          </a:p>
        </p:txBody>
      </p:sp>
      <p:graphicFrame>
        <p:nvGraphicFramePr>
          <p:cNvPr id="6" name="Table 7">
            <a:extLst>
              <a:ext uri="{FF2B5EF4-FFF2-40B4-BE49-F238E27FC236}">
                <a16:creationId xmlns:a16="http://schemas.microsoft.com/office/drawing/2014/main" id="{26A9EFD2-59EC-4C36-AF77-BCB498789E50}"/>
              </a:ext>
            </a:extLst>
          </p:cNvPr>
          <p:cNvGraphicFramePr>
            <a:graphicFrameLocks noGrp="1"/>
          </p:cNvGraphicFramePr>
          <p:nvPr>
            <p:ph idx="1"/>
            <p:extLst>
              <p:ext uri="{D42A27DB-BD31-4B8C-83A1-F6EECF244321}">
                <p14:modId xmlns:p14="http://schemas.microsoft.com/office/powerpoint/2010/main" val="1902257773"/>
              </p:ext>
            </p:extLst>
          </p:nvPr>
        </p:nvGraphicFramePr>
        <p:xfrm>
          <a:off x="4760842" y="1749288"/>
          <a:ext cx="7431158" cy="5056543"/>
        </p:xfrm>
        <a:graphic>
          <a:graphicData uri="http://schemas.openxmlformats.org/drawingml/2006/table">
            <a:tbl>
              <a:tblPr firstRow="1" bandRow="1">
                <a:tableStyleId>{8799B23B-EC83-4686-B30A-512413B5E67A}</a:tableStyleId>
              </a:tblPr>
              <a:tblGrid>
                <a:gridCol w="3715579">
                  <a:extLst>
                    <a:ext uri="{9D8B030D-6E8A-4147-A177-3AD203B41FA5}">
                      <a16:colId xmlns:a16="http://schemas.microsoft.com/office/drawing/2014/main" val="2178882743"/>
                    </a:ext>
                  </a:extLst>
                </a:gridCol>
                <a:gridCol w="3715579">
                  <a:extLst>
                    <a:ext uri="{9D8B030D-6E8A-4147-A177-3AD203B41FA5}">
                      <a16:colId xmlns:a16="http://schemas.microsoft.com/office/drawing/2014/main" val="2761182756"/>
                    </a:ext>
                  </a:extLst>
                </a:gridCol>
              </a:tblGrid>
              <a:tr h="515011">
                <a:tc>
                  <a:txBody>
                    <a:bodyPr/>
                    <a:lstStyle/>
                    <a:p>
                      <a:r>
                        <a:rPr lang="en-US" dirty="0"/>
                        <a:t>Instead of this</a:t>
                      </a:r>
                    </a:p>
                  </a:txBody>
                  <a:tcPr/>
                </a:tc>
                <a:tc>
                  <a:txBody>
                    <a:bodyPr/>
                    <a:lstStyle/>
                    <a:p>
                      <a:r>
                        <a:rPr lang="en-US" dirty="0"/>
                        <a:t>Try this! </a:t>
                      </a:r>
                    </a:p>
                  </a:txBody>
                  <a:tcPr/>
                </a:tc>
                <a:extLst>
                  <a:ext uri="{0D108BD9-81ED-4DB2-BD59-A6C34878D82A}">
                    <a16:rowId xmlns:a16="http://schemas.microsoft.com/office/drawing/2014/main" val="923791151"/>
                  </a:ext>
                </a:extLst>
              </a:tr>
              <a:tr h="627898">
                <a:tc>
                  <a:txBody>
                    <a:bodyPr/>
                    <a:lstStyle/>
                    <a:p>
                      <a:r>
                        <a:rPr lang="en-US" dirty="0"/>
                        <a:t>Wow! I can’t believe how big you are getting!</a:t>
                      </a:r>
                    </a:p>
                  </a:txBody>
                  <a:tcPr/>
                </a:tc>
                <a:tc>
                  <a:txBody>
                    <a:bodyPr/>
                    <a:lstStyle/>
                    <a:p>
                      <a:r>
                        <a:rPr lang="en-US" dirty="0"/>
                        <a:t>(Name) I am so glad to see you! </a:t>
                      </a:r>
                    </a:p>
                  </a:txBody>
                  <a:tcPr/>
                </a:tc>
                <a:extLst>
                  <a:ext uri="{0D108BD9-81ED-4DB2-BD59-A6C34878D82A}">
                    <a16:rowId xmlns:a16="http://schemas.microsoft.com/office/drawing/2014/main" val="1595196947"/>
                  </a:ext>
                </a:extLst>
              </a:tr>
              <a:tr h="899166">
                <a:tc>
                  <a:txBody>
                    <a:bodyPr/>
                    <a:lstStyle/>
                    <a:p>
                      <a:r>
                        <a:rPr lang="en-US" dirty="0"/>
                        <a:t>Eat your vegetables so you will be healthy. Listen to your mom and dad.</a:t>
                      </a:r>
                    </a:p>
                  </a:txBody>
                  <a:tcPr/>
                </a:tc>
                <a:tc>
                  <a:txBody>
                    <a:bodyPr/>
                    <a:lstStyle/>
                    <a:p>
                      <a:r>
                        <a:rPr lang="en-US" dirty="0"/>
                        <a:t>Trying new things can feel hard. You can do hard things, it’s okay to try. </a:t>
                      </a:r>
                    </a:p>
                  </a:txBody>
                  <a:tcPr/>
                </a:tc>
                <a:extLst>
                  <a:ext uri="{0D108BD9-81ED-4DB2-BD59-A6C34878D82A}">
                    <a16:rowId xmlns:a16="http://schemas.microsoft.com/office/drawing/2014/main" val="1657198750"/>
                  </a:ext>
                </a:extLst>
              </a:tr>
              <a:tr h="899166">
                <a:tc>
                  <a:txBody>
                    <a:bodyPr/>
                    <a:lstStyle/>
                    <a:p>
                      <a:r>
                        <a:rPr lang="en-US" dirty="0"/>
                        <a:t>It’s good he is riding his tricycle. That will help his chubbiness as he grows. </a:t>
                      </a:r>
                    </a:p>
                  </a:txBody>
                  <a:tcPr/>
                </a:tc>
                <a:tc>
                  <a:txBody>
                    <a:bodyPr/>
                    <a:lstStyle/>
                    <a:p>
                      <a:r>
                        <a:rPr lang="en-US" dirty="0"/>
                        <a:t>Riding the tricycle is a great way to move!</a:t>
                      </a:r>
                    </a:p>
                  </a:txBody>
                  <a:tcPr/>
                </a:tc>
                <a:extLst>
                  <a:ext uri="{0D108BD9-81ED-4DB2-BD59-A6C34878D82A}">
                    <a16:rowId xmlns:a16="http://schemas.microsoft.com/office/drawing/2014/main" val="395512460"/>
                  </a:ext>
                </a:extLst>
              </a:tr>
              <a:tr h="1168916">
                <a:tc>
                  <a:txBody>
                    <a:bodyPr/>
                    <a:lstStyle/>
                    <a:p>
                      <a:r>
                        <a:rPr lang="en-US" dirty="0"/>
                        <a:t>You really should keep an eye on her growth right now, it will just get harder to make her change. </a:t>
                      </a:r>
                    </a:p>
                  </a:txBody>
                  <a:tcPr/>
                </a:tc>
                <a:tc>
                  <a:txBody>
                    <a:bodyPr/>
                    <a:lstStyle/>
                    <a:p>
                      <a:r>
                        <a:rPr lang="en-US" dirty="0"/>
                        <a:t>Trust in your ability to be a good role model and parent. Healthy behaviors matter, your child’s weight will sort itself out. </a:t>
                      </a:r>
                    </a:p>
                  </a:txBody>
                  <a:tcPr/>
                </a:tc>
                <a:extLst>
                  <a:ext uri="{0D108BD9-81ED-4DB2-BD59-A6C34878D82A}">
                    <a16:rowId xmlns:a16="http://schemas.microsoft.com/office/drawing/2014/main" val="1930576602"/>
                  </a:ext>
                </a:extLst>
              </a:tr>
              <a:tr h="899166">
                <a:tc>
                  <a:txBody>
                    <a:bodyPr/>
                    <a:lstStyle/>
                    <a:p>
                      <a:r>
                        <a:rPr lang="en-US" dirty="0"/>
                        <a:t>Enjoy eating this now! When you’re my age you won’t be able to eat like that.</a:t>
                      </a:r>
                    </a:p>
                  </a:txBody>
                  <a:tcPr/>
                </a:tc>
                <a:tc>
                  <a:txBody>
                    <a:bodyPr/>
                    <a:lstStyle/>
                    <a:p>
                      <a:r>
                        <a:rPr lang="en-US" dirty="0"/>
                        <a:t>I love seeing how much joy is on your face as you eat that food!</a:t>
                      </a:r>
                    </a:p>
                  </a:txBody>
                  <a:tcPr/>
                </a:tc>
                <a:extLst>
                  <a:ext uri="{0D108BD9-81ED-4DB2-BD59-A6C34878D82A}">
                    <a16:rowId xmlns:a16="http://schemas.microsoft.com/office/drawing/2014/main" val="3243094488"/>
                  </a:ext>
                </a:extLst>
              </a:tr>
            </a:tbl>
          </a:graphicData>
        </a:graphic>
      </p:graphicFrame>
      <p:pic>
        <p:nvPicPr>
          <p:cNvPr id="7" name="Content Placeholder 6">
            <a:extLst>
              <a:ext uri="{FF2B5EF4-FFF2-40B4-BE49-F238E27FC236}">
                <a16:creationId xmlns:a16="http://schemas.microsoft.com/office/drawing/2014/main" id="{54C2AE93-CCB5-47B9-BC39-69F3C55B169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B539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69114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D41855-5BE2-4A49-A59A-EFA7EACF47A9}"/>
              </a:ext>
            </a:extLst>
          </p:cNvPr>
          <p:cNvSpPr>
            <a:spLocks noGrp="1"/>
          </p:cNvSpPr>
          <p:nvPr>
            <p:ph type="title"/>
          </p:nvPr>
        </p:nvSpPr>
        <p:spPr>
          <a:xfrm>
            <a:off x="838200" y="963877"/>
            <a:ext cx="3494362" cy="4930246"/>
          </a:xfrm>
        </p:spPr>
        <p:txBody>
          <a:bodyPr>
            <a:normAutofit/>
          </a:bodyPr>
          <a:lstStyle/>
          <a:p>
            <a:pPr algn="r"/>
            <a:r>
              <a:rPr lang="en-US" b="1" dirty="0">
                <a:solidFill>
                  <a:schemeClr val="accent1"/>
                </a:solidFill>
              </a:rPr>
              <a:t>Discussion questions:</a:t>
            </a:r>
          </a:p>
        </p:txBody>
      </p:sp>
      <p:cxnSp>
        <p:nvCxnSpPr>
          <p:cNvPr id="19" name="Straight Connector 18">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E80B8AA-E601-4D5C-944E-B14CC4411828}"/>
              </a:ext>
            </a:extLst>
          </p:cNvPr>
          <p:cNvSpPr>
            <a:spLocks noGrp="1"/>
          </p:cNvSpPr>
          <p:nvPr>
            <p:ph idx="1"/>
          </p:nvPr>
        </p:nvSpPr>
        <p:spPr>
          <a:xfrm>
            <a:off x="4976031" y="963877"/>
            <a:ext cx="6377769" cy="4930246"/>
          </a:xfrm>
        </p:spPr>
        <p:txBody>
          <a:bodyPr anchor="ctr">
            <a:normAutofit/>
          </a:bodyPr>
          <a:lstStyle/>
          <a:p>
            <a:endParaRPr lang="en-US" sz="2400" dirty="0"/>
          </a:p>
          <a:p>
            <a:endParaRPr lang="en-US" sz="2400" dirty="0"/>
          </a:p>
          <a:p>
            <a:pPr marL="0" indent="0">
              <a:buNone/>
            </a:pPr>
            <a:r>
              <a:rPr lang="en-US" sz="2400" dirty="0"/>
              <a:t>What are your thoughts about these examples? </a:t>
            </a:r>
          </a:p>
          <a:p>
            <a:endParaRPr lang="en-US" sz="2400" dirty="0"/>
          </a:p>
          <a:p>
            <a:pPr marL="0" indent="0">
              <a:buNone/>
            </a:pPr>
            <a:r>
              <a:rPr lang="en-US" sz="2400" dirty="0"/>
              <a:t>What might you do differently after seeing these comparison statements?</a:t>
            </a:r>
          </a:p>
          <a:p>
            <a:endParaRPr lang="en-US" sz="2400" dirty="0"/>
          </a:p>
          <a:p>
            <a:endParaRPr lang="en-US" sz="2400" dirty="0"/>
          </a:p>
        </p:txBody>
      </p:sp>
    </p:spTree>
    <p:custDataLst>
      <p:tags r:id="rId1"/>
    </p:custDataLst>
    <p:extLst>
      <p:ext uri="{BB962C8B-B14F-4D97-AF65-F5344CB8AC3E}">
        <p14:creationId xmlns:p14="http://schemas.microsoft.com/office/powerpoint/2010/main" val="1717095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A29FDA5-2571-475D-861C-AAAF4C523BE0}"/>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6000" kern="1200">
                <a:solidFill>
                  <a:srgbClr val="FFFFFF"/>
                </a:solidFill>
                <a:latin typeface="+mj-lt"/>
                <a:ea typeface="+mj-ea"/>
                <a:cs typeface="+mj-cs"/>
              </a:rPr>
              <a:t>Optional Break</a:t>
            </a:r>
          </a:p>
        </p:txBody>
      </p:sp>
    </p:spTree>
    <p:custDataLst>
      <p:tags r:id="rId1"/>
    </p:custDataLst>
    <p:extLst>
      <p:ext uri="{BB962C8B-B14F-4D97-AF65-F5344CB8AC3E}">
        <p14:creationId xmlns:p14="http://schemas.microsoft.com/office/powerpoint/2010/main" val="3803642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3C9AC-6ACF-42BC-90A1-24DFE24F886B}"/>
              </a:ext>
            </a:extLst>
          </p:cNvPr>
          <p:cNvSpPr>
            <a:spLocks noGrp="1"/>
          </p:cNvSpPr>
          <p:nvPr>
            <p:ph type="title"/>
          </p:nvPr>
        </p:nvSpPr>
        <p:spPr>
          <a:xfrm>
            <a:off x="234175" y="570706"/>
            <a:ext cx="11641873" cy="1436514"/>
          </a:xfrm>
        </p:spPr>
        <p:txBody>
          <a:bodyPr>
            <a:normAutofit/>
          </a:bodyPr>
          <a:lstStyle/>
          <a:p>
            <a:r>
              <a:rPr lang="en-US" b="1" dirty="0"/>
              <a:t>Gathering health information, including weight, is part of what we do at WIC</a:t>
            </a:r>
          </a:p>
        </p:txBody>
      </p:sp>
      <p:sp>
        <p:nvSpPr>
          <p:cNvPr id="3" name="Content Placeholder 2">
            <a:extLst>
              <a:ext uri="{FF2B5EF4-FFF2-40B4-BE49-F238E27FC236}">
                <a16:creationId xmlns:a16="http://schemas.microsoft.com/office/drawing/2014/main" id="{81A338B7-4BBA-4F7E-B43E-28D9CAA6E5AE}"/>
              </a:ext>
            </a:extLst>
          </p:cNvPr>
          <p:cNvSpPr>
            <a:spLocks noGrp="1"/>
          </p:cNvSpPr>
          <p:nvPr>
            <p:ph idx="1"/>
          </p:nvPr>
        </p:nvSpPr>
        <p:spPr>
          <a:xfrm>
            <a:off x="408791" y="2375209"/>
            <a:ext cx="11467257" cy="3912085"/>
          </a:xfrm>
        </p:spPr>
        <p:txBody>
          <a:bodyPr>
            <a:normAutofit lnSpcReduction="10000"/>
          </a:bodyPr>
          <a:lstStyle/>
          <a:p>
            <a:pPr marL="0" indent="0">
              <a:buNone/>
            </a:pPr>
            <a:r>
              <a:rPr lang="en-US" sz="2600" dirty="0"/>
              <a:t>Federal policies determine what counts as a risk factor, including high and low BMI.</a:t>
            </a:r>
          </a:p>
          <a:p>
            <a:pPr marL="0" indent="0">
              <a:buNone/>
            </a:pPr>
            <a:endParaRPr lang="en-US" sz="2600" dirty="0"/>
          </a:p>
          <a:p>
            <a:pPr marL="0" indent="0">
              <a:buNone/>
            </a:pPr>
            <a:r>
              <a:rPr lang="en-US" sz="2600" dirty="0"/>
              <a:t>Risk assessment, including gathering information on height and weight, is a requirement of participation in the program. This assessment, combined with questions in TWIST, generate risk factors. These risk factors might bring up conversations related to weight and growth. </a:t>
            </a:r>
          </a:p>
          <a:p>
            <a:pPr marL="0" indent="0">
              <a:buNone/>
            </a:pPr>
            <a:endParaRPr lang="en-US" sz="2600" dirty="0"/>
          </a:p>
          <a:p>
            <a:pPr marL="0" indent="0">
              <a:buNone/>
            </a:pPr>
            <a:r>
              <a:rPr lang="en-US" sz="2600" dirty="0"/>
              <a:t>The emphasis on weight and growth in the data system may feel like a mismatch when we want to support the idea that bodies can be healthy or unhealthy at any size.</a:t>
            </a:r>
          </a:p>
          <a:p>
            <a:pPr marL="0" indent="0">
              <a:buNone/>
            </a:pPr>
            <a:endParaRPr lang="en-US" sz="2600" dirty="0"/>
          </a:p>
        </p:txBody>
      </p:sp>
      <p:pic>
        <p:nvPicPr>
          <p:cNvPr id="5" name="Picture 4">
            <a:extLst>
              <a:ext uri="{FF2B5EF4-FFF2-40B4-BE49-F238E27FC236}">
                <a16:creationId xmlns:a16="http://schemas.microsoft.com/office/drawing/2014/main" id="{67A475D8-FC20-4159-9334-E032B1365D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2247" y="5854920"/>
            <a:ext cx="2155578" cy="800363"/>
          </a:xfrm>
          <a:prstGeom prst="rect">
            <a:avLst/>
          </a:prstGeom>
        </p:spPr>
      </p:pic>
    </p:spTree>
    <p:custDataLst>
      <p:tags r:id="rId1"/>
    </p:custDataLst>
    <p:extLst>
      <p:ext uri="{BB962C8B-B14F-4D97-AF65-F5344CB8AC3E}">
        <p14:creationId xmlns:p14="http://schemas.microsoft.com/office/powerpoint/2010/main" val="30728628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B8E396-B0B3-44C9-B496-470E99ACAA3E}"/>
              </a:ext>
            </a:extLst>
          </p:cNvPr>
          <p:cNvSpPr>
            <a:spLocks noGrp="1"/>
          </p:cNvSpPr>
          <p:nvPr>
            <p:ph type="title"/>
          </p:nvPr>
        </p:nvSpPr>
        <p:spPr>
          <a:xfrm>
            <a:off x="568712" y="365125"/>
            <a:ext cx="11140068" cy="1316037"/>
          </a:xfrm>
        </p:spPr>
        <p:txBody>
          <a:bodyPr>
            <a:normAutofit/>
          </a:bodyPr>
          <a:lstStyle/>
          <a:p>
            <a:r>
              <a:rPr lang="en-US" b="1" dirty="0"/>
              <a:t>WIC balances between being a public health program and tailoring services to individuals</a:t>
            </a:r>
          </a:p>
        </p:txBody>
      </p:sp>
      <p:sp>
        <p:nvSpPr>
          <p:cNvPr id="5" name="Text Placeholder 4">
            <a:extLst>
              <a:ext uri="{FF2B5EF4-FFF2-40B4-BE49-F238E27FC236}">
                <a16:creationId xmlns:a16="http://schemas.microsoft.com/office/drawing/2014/main" id="{6CB432F3-FFB1-497D-A314-A697B589639C}"/>
              </a:ext>
            </a:extLst>
          </p:cNvPr>
          <p:cNvSpPr>
            <a:spLocks noGrp="1"/>
          </p:cNvSpPr>
          <p:nvPr>
            <p:ph type="body" idx="1"/>
          </p:nvPr>
        </p:nvSpPr>
        <p:spPr/>
        <p:txBody>
          <a:bodyPr/>
          <a:lstStyle/>
          <a:p>
            <a:r>
              <a:rPr lang="en-US" dirty="0"/>
              <a:t>WIC as public health	</a:t>
            </a:r>
          </a:p>
        </p:txBody>
      </p:sp>
      <p:sp>
        <p:nvSpPr>
          <p:cNvPr id="6" name="Content Placeholder 5">
            <a:extLst>
              <a:ext uri="{FF2B5EF4-FFF2-40B4-BE49-F238E27FC236}">
                <a16:creationId xmlns:a16="http://schemas.microsoft.com/office/drawing/2014/main" id="{0D3733D2-406E-4C2D-BE67-1F9B8794ABC7}"/>
              </a:ext>
            </a:extLst>
          </p:cNvPr>
          <p:cNvSpPr>
            <a:spLocks noGrp="1"/>
          </p:cNvSpPr>
          <p:nvPr>
            <p:ph sz="half" idx="2"/>
          </p:nvPr>
        </p:nvSpPr>
        <p:spPr>
          <a:xfrm>
            <a:off x="836612" y="2505076"/>
            <a:ext cx="4738998" cy="3987800"/>
          </a:xfrm>
          <a:solidFill>
            <a:schemeClr val="accent1">
              <a:lumMod val="40000"/>
              <a:lumOff val="60000"/>
            </a:schemeClr>
          </a:solidFill>
        </p:spPr>
        <p:txBody>
          <a:bodyPr>
            <a:normAutofit fontScale="70000" lnSpcReduction="20000"/>
          </a:bodyPr>
          <a:lstStyle/>
          <a:p>
            <a:endParaRPr lang="en-US" dirty="0"/>
          </a:p>
          <a:p>
            <a:r>
              <a:rPr lang="en-US" dirty="0"/>
              <a:t>We track population level trends like breastfeeding rates, childhood obesity, pregnant women getting into prenatal care.</a:t>
            </a:r>
          </a:p>
          <a:p>
            <a:pPr marL="0" indent="0">
              <a:buNone/>
            </a:pPr>
            <a:endParaRPr lang="en-US" dirty="0"/>
          </a:p>
          <a:p>
            <a:r>
              <a:rPr lang="en-US" dirty="0"/>
              <a:t>Greatest good for the most amount of people. We provide standard food package options selected by nutrition experts. </a:t>
            </a:r>
          </a:p>
          <a:p>
            <a:pPr marL="0" indent="0">
              <a:buNone/>
            </a:pPr>
            <a:endParaRPr lang="en-US" dirty="0"/>
          </a:p>
          <a:p>
            <a:r>
              <a:rPr lang="en-US" dirty="0"/>
              <a:t>We take a prevention and upstream approach by connecting participants with other providers and services.</a:t>
            </a:r>
          </a:p>
        </p:txBody>
      </p:sp>
      <p:sp>
        <p:nvSpPr>
          <p:cNvPr id="7" name="Text Placeholder 6">
            <a:extLst>
              <a:ext uri="{FF2B5EF4-FFF2-40B4-BE49-F238E27FC236}">
                <a16:creationId xmlns:a16="http://schemas.microsoft.com/office/drawing/2014/main" id="{29860266-FF3D-45E6-99D1-8289BDFB671D}"/>
              </a:ext>
            </a:extLst>
          </p:cNvPr>
          <p:cNvSpPr>
            <a:spLocks noGrp="1"/>
          </p:cNvSpPr>
          <p:nvPr>
            <p:ph type="body" sz="quarter" idx="3"/>
          </p:nvPr>
        </p:nvSpPr>
        <p:spPr/>
        <p:txBody>
          <a:bodyPr/>
          <a:lstStyle/>
          <a:p>
            <a:r>
              <a:rPr lang="en-US" dirty="0"/>
              <a:t>WIC as a participant centered service  </a:t>
            </a:r>
          </a:p>
        </p:txBody>
      </p:sp>
      <p:sp>
        <p:nvSpPr>
          <p:cNvPr id="8" name="Content Placeholder 7">
            <a:extLst>
              <a:ext uri="{FF2B5EF4-FFF2-40B4-BE49-F238E27FC236}">
                <a16:creationId xmlns:a16="http://schemas.microsoft.com/office/drawing/2014/main" id="{1ECDA7A5-884A-454F-A598-CA92B7B300A1}"/>
              </a:ext>
            </a:extLst>
          </p:cNvPr>
          <p:cNvSpPr>
            <a:spLocks noGrp="1"/>
          </p:cNvSpPr>
          <p:nvPr>
            <p:ph sz="quarter" idx="4"/>
          </p:nvPr>
        </p:nvSpPr>
        <p:spPr>
          <a:xfrm>
            <a:off x="6172200" y="2505075"/>
            <a:ext cx="4736592" cy="3987800"/>
          </a:xfrm>
          <a:solidFill>
            <a:schemeClr val="accent6">
              <a:lumMod val="40000"/>
              <a:lumOff val="60000"/>
            </a:schemeClr>
          </a:solidFill>
        </p:spPr>
        <p:txBody>
          <a:bodyPr>
            <a:normAutofit fontScale="70000" lnSpcReduction="20000"/>
          </a:bodyPr>
          <a:lstStyle/>
          <a:p>
            <a:endParaRPr lang="en-US" dirty="0"/>
          </a:p>
          <a:p>
            <a:r>
              <a:rPr lang="en-US" dirty="0"/>
              <a:t>We meet participants where they are at, and tailor nutrition education to interests and their family’s needs. </a:t>
            </a:r>
          </a:p>
          <a:p>
            <a:endParaRPr lang="en-US" dirty="0"/>
          </a:p>
          <a:p>
            <a:r>
              <a:rPr lang="en-US" dirty="0"/>
              <a:t>Measures of success personalized (setting breastfeeding goals, increasing fruit and veg intake, increasing mom’s confidence in the feeding relationship).</a:t>
            </a:r>
          </a:p>
          <a:p>
            <a:endParaRPr lang="en-US" dirty="0"/>
          </a:p>
          <a:p>
            <a:r>
              <a:rPr lang="en-US" dirty="0"/>
              <a:t>Create a safe and supportive environment—benefits continue even if a participant doesn’t achieve health or behavioral goals they’ve shared. </a:t>
            </a:r>
          </a:p>
          <a:p>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2538439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59077-CCE9-4F60-9DBE-2BEC645CCE67}"/>
              </a:ext>
            </a:extLst>
          </p:cNvPr>
          <p:cNvSpPr>
            <a:spLocks noGrp="1"/>
          </p:cNvSpPr>
          <p:nvPr>
            <p:ph type="title"/>
          </p:nvPr>
        </p:nvSpPr>
        <p:spPr>
          <a:xfrm>
            <a:off x="1032734" y="211873"/>
            <a:ext cx="10954827" cy="1405054"/>
          </a:xfrm>
        </p:spPr>
        <p:txBody>
          <a:bodyPr>
            <a:normAutofit/>
          </a:bodyPr>
          <a:lstStyle/>
          <a:p>
            <a:r>
              <a:rPr lang="en-US" sz="3100" dirty="0"/>
              <a:t>Over the past 50 years public health messaging has focused on the individual and often these messages were oversimplified and stigmatizing. Here are some examples:</a:t>
            </a:r>
          </a:p>
        </p:txBody>
      </p:sp>
      <p:graphicFrame>
        <p:nvGraphicFramePr>
          <p:cNvPr id="12" name="Content Placeholder 2">
            <a:extLst>
              <a:ext uri="{FF2B5EF4-FFF2-40B4-BE49-F238E27FC236}">
                <a16:creationId xmlns:a16="http://schemas.microsoft.com/office/drawing/2014/main" id="{885284C1-7A2C-46A8-9968-2DDA38F85CAE}"/>
              </a:ext>
            </a:extLst>
          </p:cNvPr>
          <p:cNvGraphicFramePr>
            <a:graphicFrameLocks noGrp="1"/>
          </p:cNvGraphicFramePr>
          <p:nvPr>
            <p:ph idx="1"/>
            <p:extLst>
              <p:ext uri="{D42A27DB-BD31-4B8C-83A1-F6EECF244321}">
                <p14:modId xmlns:p14="http://schemas.microsoft.com/office/powerpoint/2010/main" val="4167494118"/>
              </p:ext>
            </p:extLst>
          </p:nvPr>
        </p:nvGraphicFramePr>
        <p:xfrm>
          <a:off x="677732" y="1850315"/>
          <a:ext cx="11410189" cy="47958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33499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7A99D-6FA5-4528-A417-DCA58CE2C4F5}"/>
              </a:ext>
            </a:extLst>
          </p:cNvPr>
          <p:cNvSpPr>
            <a:spLocks noGrp="1"/>
          </p:cNvSpPr>
          <p:nvPr>
            <p:ph type="title"/>
          </p:nvPr>
        </p:nvSpPr>
        <p:spPr>
          <a:xfrm>
            <a:off x="838200" y="65871"/>
            <a:ext cx="10515600" cy="1325563"/>
          </a:xfrm>
        </p:spPr>
        <p:txBody>
          <a:bodyPr/>
          <a:lstStyle/>
          <a:p>
            <a:r>
              <a:rPr lang="en-US" dirty="0"/>
              <a:t>Repeated cycles of dieting harms health</a:t>
            </a:r>
          </a:p>
        </p:txBody>
      </p:sp>
      <p:pic>
        <p:nvPicPr>
          <p:cNvPr id="4" name="Content Placeholder 3">
            <a:extLst>
              <a:ext uri="{FF2B5EF4-FFF2-40B4-BE49-F238E27FC236}">
                <a16:creationId xmlns:a16="http://schemas.microsoft.com/office/drawing/2014/main" id="{96E4EC41-7DF4-4C6C-AA8D-A7AC13E2038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57468" y="1391434"/>
            <a:ext cx="6207395" cy="4351338"/>
          </a:xfrm>
          <a:prstGeom prst="rect">
            <a:avLst/>
          </a:prstGeom>
        </p:spPr>
      </p:pic>
      <p:sp>
        <p:nvSpPr>
          <p:cNvPr id="3" name="TextBox 2">
            <a:extLst>
              <a:ext uri="{FF2B5EF4-FFF2-40B4-BE49-F238E27FC236}">
                <a16:creationId xmlns:a16="http://schemas.microsoft.com/office/drawing/2014/main" id="{3682457F-040F-4CE8-9CAA-3A5C67A7CCE0}"/>
              </a:ext>
            </a:extLst>
          </p:cNvPr>
          <p:cNvSpPr txBox="1"/>
          <p:nvPr/>
        </p:nvSpPr>
        <p:spPr>
          <a:xfrm>
            <a:off x="1333948" y="6067313"/>
            <a:ext cx="11723927" cy="523220"/>
          </a:xfrm>
          <a:prstGeom prst="rect">
            <a:avLst/>
          </a:prstGeom>
          <a:noFill/>
        </p:spPr>
        <p:txBody>
          <a:bodyPr wrap="square" rtlCol="0">
            <a:spAutoFit/>
          </a:bodyPr>
          <a:lstStyle/>
          <a:p>
            <a:r>
              <a:rPr lang="en-US" sz="2800" dirty="0"/>
              <a:t>Discussion question: What are your thoughts about this?</a:t>
            </a:r>
          </a:p>
        </p:txBody>
      </p:sp>
    </p:spTree>
    <p:custDataLst>
      <p:tags r:id="rId1"/>
    </p:custDataLst>
    <p:extLst>
      <p:ext uri="{BB962C8B-B14F-4D97-AF65-F5344CB8AC3E}">
        <p14:creationId xmlns:p14="http://schemas.microsoft.com/office/powerpoint/2010/main" val="3495785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69D28-B527-467C-A103-3408D0A02442}"/>
              </a:ext>
            </a:extLst>
          </p:cNvPr>
          <p:cNvSpPr>
            <a:spLocks noGrp="1"/>
          </p:cNvSpPr>
          <p:nvPr>
            <p:ph type="title"/>
          </p:nvPr>
        </p:nvSpPr>
        <p:spPr>
          <a:xfrm>
            <a:off x="4965431" y="261277"/>
            <a:ext cx="6424863" cy="1444853"/>
          </a:xfrm>
        </p:spPr>
        <p:txBody>
          <a:bodyPr anchor="b">
            <a:normAutofit/>
          </a:bodyPr>
          <a:lstStyle/>
          <a:p>
            <a:r>
              <a:rPr lang="en-US" sz="3200" b="1" dirty="0"/>
              <a:t>Taking a deeper look at the impact of obesity messaging and public health</a:t>
            </a:r>
          </a:p>
        </p:txBody>
      </p:sp>
      <p:sp>
        <p:nvSpPr>
          <p:cNvPr id="3" name="Content Placeholder 2">
            <a:extLst>
              <a:ext uri="{FF2B5EF4-FFF2-40B4-BE49-F238E27FC236}">
                <a16:creationId xmlns:a16="http://schemas.microsoft.com/office/drawing/2014/main" id="{3FA5869E-A510-4E66-BEC3-5A71D754ED65}"/>
              </a:ext>
            </a:extLst>
          </p:cNvPr>
          <p:cNvSpPr>
            <a:spLocks noGrp="1"/>
          </p:cNvSpPr>
          <p:nvPr>
            <p:ph idx="1"/>
          </p:nvPr>
        </p:nvSpPr>
        <p:spPr>
          <a:xfrm>
            <a:off x="4965431" y="2365521"/>
            <a:ext cx="6961526" cy="4231192"/>
          </a:xfrm>
        </p:spPr>
        <p:txBody>
          <a:bodyPr>
            <a:normAutofit/>
          </a:bodyPr>
          <a:lstStyle/>
          <a:p>
            <a:pPr marL="0" indent="0">
              <a:buNone/>
            </a:pPr>
            <a:endParaRPr lang="en-US" sz="2000" dirty="0"/>
          </a:p>
          <a:p>
            <a:r>
              <a:rPr lang="en-US" sz="2700" dirty="0"/>
              <a:t> Over 90%  of weight-loss diets fail, and most people regain lost weight within 1-5 years. </a:t>
            </a:r>
          </a:p>
          <a:p>
            <a:endParaRPr lang="en-US" sz="2700" dirty="0"/>
          </a:p>
          <a:p>
            <a:r>
              <a:rPr lang="en-US" sz="2700" dirty="0"/>
              <a:t> This cycle may evoke shame, anxiety and depression.</a:t>
            </a:r>
          </a:p>
          <a:p>
            <a:endParaRPr lang="en-US" sz="2700" dirty="0"/>
          </a:p>
          <a:p>
            <a:r>
              <a:rPr lang="en-US" sz="2700" dirty="0" err="1"/>
              <a:t>Yo-yo’ing</a:t>
            </a:r>
            <a:r>
              <a:rPr lang="en-US" sz="2700" dirty="0"/>
              <a:t> weight is a risk factor for overall health. </a:t>
            </a:r>
          </a:p>
          <a:p>
            <a:pPr marL="0" indent="0">
              <a:buNone/>
            </a:pPr>
            <a:endParaRPr lang="en-US" sz="2700" dirty="0"/>
          </a:p>
          <a:p>
            <a:pPr marL="0" indent="0">
              <a:buNone/>
            </a:pPr>
            <a:endParaRPr lang="en-US" sz="2000" dirty="0"/>
          </a:p>
        </p:txBody>
      </p:sp>
      <p:pic>
        <p:nvPicPr>
          <p:cNvPr id="1026" name="Picture 2" descr="3a5a4ad8-f9ab-425e-b4a2-2da85a7b5f34@namprd09">
            <a:extLst>
              <a:ext uri="{FF2B5EF4-FFF2-40B4-BE49-F238E27FC236}">
                <a16:creationId xmlns:a16="http://schemas.microsoft.com/office/drawing/2014/main" id="{3C3297A8-04B8-447E-AE9B-CB2D12FED0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74F35"/>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34754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69D28-B527-467C-A103-3408D0A02442}"/>
              </a:ext>
            </a:extLst>
          </p:cNvPr>
          <p:cNvSpPr>
            <a:spLocks noGrp="1"/>
          </p:cNvSpPr>
          <p:nvPr>
            <p:ph type="title"/>
          </p:nvPr>
        </p:nvSpPr>
        <p:spPr>
          <a:xfrm>
            <a:off x="4965431" y="261277"/>
            <a:ext cx="6424863" cy="1444853"/>
          </a:xfrm>
        </p:spPr>
        <p:txBody>
          <a:bodyPr anchor="b">
            <a:normAutofit/>
          </a:bodyPr>
          <a:lstStyle/>
          <a:p>
            <a:r>
              <a:rPr lang="en-US" sz="3600" b="1" dirty="0"/>
              <a:t>Health impacts continued</a:t>
            </a:r>
          </a:p>
        </p:txBody>
      </p:sp>
      <p:sp>
        <p:nvSpPr>
          <p:cNvPr id="3" name="Content Placeholder 2">
            <a:extLst>
              <a:ext uri="{FF2B5EF4-FFF2-40B4-BE49-F238E27FC236}">
                <a16:creationId xmlns:a16="http://schemas.microsoft.com/office/drawing/2014/main" id="{3FA5869E-A510-4E66-BEC3-5A71D754ED65}"/>
              </a:ext>
            </a:extLst>
          </p:cNvPr>
          <p:cNvSpPr>
            <a:spLocks noGrp="1"/>
          </p:cNvSpPr>
          <p:nvPr>
            <p:ph idx="1"/>
          </p:nvPr>
        </p:nvSpPr>
        <p:spPr>
          <a:xfrm>
            <a:off x="4965431" y="2365521"/>
            <a:ext cx="6961526" cy="4231192"/>
          </a:xfrm>
        </p:spPr>
        <p:txBody>
          <a:bodyPr>
            <a:normAutofit/>
          </a:bodyPr>
          <a:lstStyle/>
          <a:p>
            <a:pPr marL="0" indent="0">
              <a:buNone/>
            </a:pPr>
            <a:endParaRPr lang="en-US" sz="2700" dirty="0"/>
          </a:p>
          <a:p>
            <a:r>
              <a:rPr lang="en-US" sz="2700" dirty="0"/>
              <a:t>Research is mixed on the health impacts of obesity itself or the impacts from bias and social stigma. </a:t>
            </a:r>
          </a:p>
          <a:p>
            <a:pPr marL="0" indent="0">
              <a:buNone/>
            </a:pPr>
            <a:endParaRPr lang="en-US" sz="2700" dirty="0"/>
          </a:p>
          <a:p>
            <a:r>
              <a:rPr lang="en-US" sz="2700" dirty="0"/>
              <a:t>Are people getting sick because of obesity, or because of bias in the health care system? </a:t>
            </a:r>
          </a:p>
          <a:p>
            <a:endParaRPr lang="en-US" sz="2700" dirty="0"/>
          </a:p>
          <a:p>
            <a:r>
              <a:rPr lang="en-US" sz="2700" dirty="0"/>
              <a:t>Or are there other factors outside weight?</a:t>
            </a:r>
          </a:p>
          <a:p>
            <a:pPr marL="0" indent="0">
              <a:buNone/>
            </a:pPr>
            <a:endParaRPr lang="en-US" sz="2000" dirty="0"/>
          </a:p>
        </p:txBody>
      </p:sp>
      <p:pic>
        <p:nvPicPr>
          <p:cNvPr id="1026" name="Picture 2" descr="3a5a4ad8-f9ab-425e-b4a2-2da85a7b5f34@namprd09">
            <a:extLst>
              <a:ext uri="{FF2B5EF4-FFF2-40B4-BE49-F238E27FC236}">
                <a16:creationId xmlns:a16="http://schemas.microsoft.com/office/drawing/2014/main" id="{3C3297A8-04B8-447E-AE9B-CB2D12FED0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74F35"/>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486276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D3262-11AE-4E3E-B321-F33095430C0F}"/>
              </a:ext>
            </a:extLst>
          </p:cNvPr>
          <p:cNvSpPr>
            <a:spLocks noGrp="1"/>
          </p:cNvSpPr>
          <p:nvPr>
            <p:ph type="title"/>
          </p:nvPr>
        </p:nvSpPr>
        <p:spPr>
          <a:xfrm>
            <a:off x="1136428" y="627564"/>
            <a:ext cx="7474172" cy="1325563"/>
          </a:xfrm>
        </p:spPr>
        <p:txBody>
          <a:bodyPr>
            <a:normAutofit/>
          </a:bodyPr>
          <a:lstStyle/>
          <a:p>
            <a:r>
              <a:rPr lang="en-US" sz="4100" dirty="0"/>
              <a:t>Traditional Weight Loss Approach</a:t>
            </a:r>
            <a:br>
              <a:rPr lang="en-US" sz="4100" dirty="0"/>
            </a:br>
            <a:endParaRPr lang="en-US" sz="4100" dirty="0"/>
          </a:p>
        </p:txBody>
      </p:sp>
      <p:sp>
        <p:nvSpPr>
          <p:cNvPr id="3" name="Content Placeholder 2">
            <a:extLst>
              <a:ext uri="{FF2B5EF4-FFF2-40B4-BE49-F238E27FC236}">
                <a16:creationId xmlns:a16="http://schemas.microsoft.com/office/drawing/2014/main" id="{57F61080-B0CD-40A5-8793-30424F472751}"/>
              </a:ext>
            </a:extLst>
          </p:cNvPr>
          <p:cNvSpPr>
            <a:spLocks noGrp="1"/>
          </p:cNvSpPr>
          <p:nvPr>
            <p:ph idx="1"/>
          </p:nvPr>
        </p:nvSpPr>
        <p:spPr>
          <a:xfrm>
            <a:off x="580912" y="1953127"/>
            <a:ext cx="8918090" cy="4555249"/>
          </a:xfrm>
        </p:spPr>
        <p:txBody>
          <a:bodyPr anchor="ctr">
            <a:normAutofit/>
          </a:bodyPr>
          <a:lstStyle/>
          <a:p>
            <a:r>
              <a:rPr lang="en-US" sz="2400" dirty="0"/>
              <a:t>Obesity is a disease. </a:t>
            </a:r>
          </a:p>
          <a:p>
            <a:endParaRPr lang="en-US" sz="2400" dirty="0"/>
          </a:p>
          <a:p>
            <a:r>
              <a:rPr lang="en-US" sz="2400" dirty="0"/>
              <a:t>Individuals are personally responsible to be a certain weight.</a:t>
            </a:r>
          </a:p>
          <a:p>
            <a:endParaRPr lang="en-US" sz="2400" dirty="0"/>
          </a:p>
          <a:p>
            <a:r>
              <a:rPr lang="en-US" sz="2400" dirty="0"/>
              <a:t>Food perceived as good/bad, should/should not eat. </a:t>
            </a:r>
          </a:p>
          <a:p>
            <a:endParaRPr lang="en-US" sz="2400" dirty="0"/>
          </a:p>
          <a:p>
            <a:r>
              <a:rPr lang="en-US" sz="2400" dirty="0"/>
              <a:t>Amount to eat is determined by external sources (calories, grams, exchanges).</a:t>
            </a:r>
          </a:p>
          <a:p>
            <a:endParaRPr lang="en-US" sz="2400" dirty="0"/>
          </a:p>
          <a:p>
            <a:r>
              <a:rPr lang="en-US" sz="2400" dirty="0"/>
              <a:t>Exercise for the purpose of losing/maintaining weight. </a:t>
            </a:r>
          </a:p>
          <a:p>
            <a:pPr marL="0" indent="0">
              <a:buNone/>
            </a:pPr>
            <a:endParaRPr lang="en-US" sz="2200" dirty="0"/>
          </a:p>
        </p:txBody>
      </p:sp>
      <p:sp>
        <p:nvSpPr>
          <p:cNvPr id="17" name="Rectangle 1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Scale">
            <a:extLst>
              <a:ext uri="{FF2B5EF4-FFF2-40B4-BE49-F238E27FC236}">
                <a16:creationId xmlns:a16="http://schemas.microsoft.com/office/drawing/2014/main" id="{873E9CCD-FA33-43E9-9D2F-264527C2D9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p:blipFill>
        <p:spPr>
          <a:xfrm>
            <a:off x="9413987" y="2857501"/>
            <a:ext cx="1142998" cy="1142998"/>
          </a:xfrm>
          <a:prstGeom prst="rect">
            <a:avLst/>
          </a:prstGeom>
        </p:spPr>
      </p:pic>
    </p:spTree>
    <p:custDataLst>
      <p:tags r:id="rId1"/>
    </p:custDataLst>
    <p:extLst>
      <p:ext uri="{BB962C8B-B14F-4D97-AF65-F5344CB8AC3E}">
        <p14:creationId xmlns:p14="http://schemas.microsoft.com/office/powerpoint/2010/main" val="1613806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072EB-88FF-430B-A1CE-0EABF748DEE1}"/>
              </a:ext>
            </a:extLst>
          </p:cNvPr>
          <p:cNvSpPr>
            <a:spLocks noGrp="1"/>
          </p:cNvSpPr>
          <p:nvPr>
            <p:ph type="title"/>
          </p:nvPr>
        </p:nvSpPr>
        <p:spPr>
          <a:xfrm>
            <a:off x="462579" y="268941"/>
            <a:ext cx="11558435" cy="1347986"/>
          </a:xfrm>
        </p:spPr>
        <p:txBody>
          <a:bodyPr>
            <a:normAutofit/>
          </a:bodyPr>
          <a:lstStyle/>
          <a:p>
            <a:r>
              <a:rPr lang="en-US" dirty="0"/>
              <a:t>We’ve been talking for a long time about how weight may not be the sole indicator of health.</a:t>
            </a:r>
          </a:p>
        </p:txBody>
      </p:sp>
      <p:graphicFrame>
        <p:nvGraphicFramePr>
          <p:cNvPr id="6" name="Content Placeholder 2">
            <a:extLst>
              <a:ext uri="{FF2B5EF4-FFF2-40B4-BE49-F238E27FC236}">
                <a16:creationId xmlns:a16="http://schemas.microsoft.com/office/drawing/2014/main" id="{8DD1DF0A-C0B3-4351-A9C2-8A85616BD616}"/>
              </a:ext>
            </a:extLst>
          </p:cNvPr>
          <p:cNvGraphicFramePr>
            <a:graphicFrameLocks noGrp="1"/>
          </p:cNvGraphicFramePr>
          <p:nvPr>
            <p:ph idx="1"/>
            <p:extLst>
              <p:ext uri="{D42A27DB-BD31-4B8C-83A1-F6EECF244321}">
                <p14:modId xmlns:p14="http://schemas.microsoft.com/office/powerpoint/2010/main" val="403035932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2465624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C59B-B320-422F-A605-CDE2F5F092B0}"/>
              </a:ext>
            </a:extLst>
          </p:cNvPr>
          <p:cNvSpPr>
            <a:spLocks noGrp="1"/>
          </p:cNvSpPr>
          <p:nvPr>
            <p:ph type="title"/>
          </p:nvPr>
        </p:nvSpPr>
        <p:spPr>
          <a:xfrm>
            <a:off x="838200" y="365125"/>
            <a:ext cx="10973696" cy="1334583"/>
          </a:xfrm>
        </p:spPr>
        <p:txBody>
          <a:bodyPr>
            <a:normAutofit/>
          </a:bodyPr>
          <a:lstStyle/>
          <a:p>
            <a:r>
              <a:rPr lang="en-US" dirty="0"/>
              <a:t>The Weight Loss Approach Measures: </a:t>
            </a:r>
          </a:p>
        </p:txBody>
      </p:sp>
      <p:graphicFrame>
        <p:nvGraphicFramePr>
          <p:cNvPr id="5" name="Content Placeholder 2">
            <a:extLst>
              <a:ext uri="{FF2B5EF4-FFF2-40B4-BE49-F238E27FC236}">
                <a16:creationId xmlns:a16="http://schemas.microsoft.com/office/drawing/2014/main" id="{CB7D51BB-ABAC-4D72-9060-1C1FAA3116F6}"/>
              </a:ext>
            </a:extLst>
          </p:cNvPr>
          <p:cNvGraphicFramePr>
            <a:graphicFrameLocks noGrp="1"/>
          </p:cNvGraphicFramePr>
          <p:nvPr>
            <p:ph idx="1"/>
            <p:extLst>
              <p:ext uri="{D42A27DB-BD31-4B8C-83A1-F6EECF244321}">
                <p14:modId xmlns:p14="http://schemas.microsoft.com/office/powerpoint/2010/main" val="304872412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751533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79B0D-53AE-4898-BD75-CEA74A61EDCE}"/>
              </a:ext>
            </a:extLst>
          </p:cNvPr>
          <p:cNvSpPr>
            <a:spLocks noGrp="1"/>
          </p:cNvSpPr>
          <p:nvPr>
            <p:ph type="title"/>
          </p:nvPr>
        </p:nvSpPr>
        <p:spPr>
          <a:xfrm>
            <a:off x="1136428" y="283320"/>
            <a:ext cx="7474172" cy="1325563"/>
          </a:xfrm>
        </p:spPr>
        <p:txBody>
          <a:bodyPr>
            <a:normAutofit/>
          </a:bodyPr>
          <a:lstStyle/>
          <a:p>
            <a:r>
              <a:rPr lang="en-US" dirty="0"/>
              <a:t>Weight Inclusive Approach</a:t>
            </a:r>
          </a:p>
        </p:txBody>
      </p:sp>
      <p:sp>
        <p:nvSpPr>
          <p:cNvPr id="3" name="Content Placeholder 2">
            <a:extLst>
              <a:ext uri="{FF2B5EF4-FFF2-40B4-BE49-F238E27FC236}">
                <a16:creationId xmlns:a16="http://schemas.microsoft.com/office/drawing/2014/main" id="{90CF42D9-FD07-420C-8313-100C17AB6530}"/>
              </a:ext>
            </a:extLst>
          </p:cNvPr>
          <p:cNvSpPr>
            <a:spLocks noGrp="1"/>
          </p:cNvSpPr>
          <p:nvPr>
            <p:ph idx="1"/>
          </p:nvPr>
        </p:nvSpPr>
        <p:spPr>
          <a:xfrm>
            <a:off x="849855" y="2216075"/>
            <a:ext cx="8261872" cy="4442909"/>
          </a:xfrm>
        </p:spPr>
        <p:txBody>
          <a:bodyPr anchor="ctr">
            <a:normAutofit fontScale="92500" lnSpcReduction="10000"/>
          </a:bodyPr>
          <a:lstStyle/>
          <a:p>
            <a:r>
              <a:rPr lang="en-US" sz="2600" dirty="0"/>
              <a:t>Body will find natural weight when individual eats in response to cues.</a:t>
            </a:r>
          </a:p>
          <a:p>
            <a:endParaRPr lang="en-US" sz="2600" dirty="0"/>
          </a:p>
          <a:p>
            <a:r>
              <a:rPr lang="en-US" sz="2600" dirty="0"/>
              <a:t>Weight set points can change.</a:t>
            </a:r>
          </a:p>
          <a:p>
            <a:endParaRPr lang="en-US" sz="2600" dirty="0"/>
          </a:p>
          <a:p>
            <a:r>
              <a:rPr lang="en-US" sz="2600" dirty="0"/>
              <a:t>All food is OK to eat.</a:t>
            </a:r>
          </a:p>
          <a:p>
            <a:endParaRPr lang="en-US" sz="2600" dirty="0"/>
          </a:p>
          <a:p>
            <a:r>
              <a:rPr lang="en-US" sz="2600" dirty="0"/>
              <a:t>Amount and quality of food determined by response to physical cues (hunger/fullness/taste).</a:t>
            </a:r>
          </a:p>
          <a:p>
            <a:endParaRPr lang="en-US" sz="2600" dirty="0"/>
          </a:p>
          <a:p>
            <a:r>
              <a:rPr lang="en-US" sz="2600" dirty="0"/>
              <a:t>Movement for fun, enjoyment, body self care. </a:t>
            </a:r>
          </a:p>
          <a:p>
            <a:endParaRPr lang="en-US" sz="2400" dirty="0"/>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Health">
            <a:extLst>
              <a:ext uri="{FF2B5EF4-FFF2-40B4-BE49-F238E27FC236}">
                <a16:creationId xmlns:a16="http://schemas.microsoft.com/office/drawing/2014/main" id="{20280A3A-282D-4065-B308-3445A76E0A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3987" y="2857501"/>
            <a:ext cx="1142998" cy="1142998"/>
          </a:xfrm>
          <a:prstGeom prst="rect">
            <a:avLst/>
          </a:prstGeom>
        </p:spPr>
      </p:pic>
    </p:spTree>
    <p:custDataLst>
      <p:tags r:id="rId1"/>
    </p:custDataLst>
    <p:extLst>
      <p:ext uri="{BB962C8B-B14F-4D97-AF65-F5344CB8AC3E}">
        <p14:creationId xmlns:p14="http://schemas.microsoft.com/office/powerpoint/2010/main" val="18496085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DA8FC-98B3-4EE8-82C9-C6813048D9F3}"/>
              </a:ext>
            </a:extLst>
          </p:cNvPr>
          <p:cNvSpPr>
            <a:spLocks noGrp="1"/>
          </p:cNvSpPr>
          <p:nvPr>
            <p:ph type="title"/>
          </p:nvPr>
        </p:nvSpPr>
        <p:spPr>
          <a:xfrm>
            <a:off x="838200" y="365125"/>
            <a:ext cx="10515600" cy="1325563"/>
          </a:xfrm>
        </p:spPr>
        <p:txBody>
          <a:bodyPr>
            <a:normAutofit/>
          </a:bodyPr>
          <a:lstStyle/>
          <a:p>
            <a:r>
              <a:rPr lang="en-US" dirty="0"/>
              <a:t>Weight inclusive approaches measure: </a:t>
            </a:r>
          </a:p>
        </p:txBody>
      </p:sp>
      <p:graphicFrame>
        <p:nvGraphicFramePr>
          <p:cNvPr id="5" name="Content Placeholder 2">
            <a:extLst>
              <a:ext uri="{FF2B5EF4-FFF2-40B4-BE49-F238E27FC236}">
                <a16:creationId xmlns:a16="http://schemas.microsoft.com/office/drawing/2014/main" id="{325B6F02-17AC-455E-A01D-FDCEEADAA2DA}"/>
              </a:ext>
            </a:extLst>
          </p:cNvPr>
          <p:cNvGraphicFramePr>
            <a:graphicFrameLocks noGrp="1"/>
          </p:cNvGraphicFramePr>
          <p:nvPr>
            <p:ph idx="1"/>
            <p:extLst>
              <p:ext uri="{D42A27DB-BD31-4B8C-83A1-F6EECF244321}">
                <p14:modId xmlns:p14="http://schemas.microsoft.com/office/powerpoint/2010/main" val="393046140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6646445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4CC1C8-090E-48B3-8EC9-9DE4BED64570}"/>
              </a:ext>
            </a:extLst>
          </p:cNvPr>
          <p:cNvSpPr>
            <a:spLocks noGrp="1"/>
          </p:cNvSpPr>
          <p:nvPr>
            <p:ph type="title"/>
          </p:nvPr>
        </p:nvSpPr>
        <p:spPr>
          <a:xfrm>
            <a:off x="838200" y="963877"/>
            <a:ext cx="3494362" cy="4930246"/>
          </a:xfrm>
        </p:spPr>
        <p:txBody>
          <a:bodyPr>
            <a:normAutofit/>
          </a:bodyPr>
          <a:lstStyle/>
          <a:p>
            <a:pPr algn="r"/>
            <a:r>
              <a:rPr lang="en-US" sz="4800" b="1" dirty="0">
                <a:solidFill>
                  <a:schemeClr val="accent1"/>
                </a:solidFill>
              </a:rPr>
              <a:t>Discussion questions: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97670DA-CF7F-437D-97E4-1DDEEFF95919}"/>
              </a:ext>
            </a:extLst>
          </p:cNvPr>
          <p:cNvSpPr>
            <a:spLocks noGrp="1"/>
          </p:cNvSpPr>
          <p:nvPr>
            <p:ph idx="1"/>
          </p:nvPr>
        </p:nvSpPr>
        <p:spPr>
          <a:xfrm>
            <a:off x="4976031" y="963877"/>
            <a:ext cx="6377769" cy="4930246"/>
          </a:xfrm>
        </p:spPr>
        <p:txBody>
          <a:bodyPr anchor="ctr">
            <a:normAutofit/>
          </a:bodyPr>
          <a:lstStyle/>
          <a:p>
            <a:r>
              <a:rPr lang="en-US" sz="2600" dirty="0"/>
              <a:t>Compare these two approaches.</a:t>
            </a:r>
          </a:p>
          <a:p>
            <a:endParaRPr lang="en-US" sz="2600" dirty="0"/>
          </a:p>
          <a:p>
            <a:r>
              <a:rPr lang="en-US" sz="2600" dirty="0"/>
              <a:t>What stands out about the weight inclusive approach ? </a:t>
            </a:r>
          </a:p>
        </p:txBody>
      </p:sp>
    </p:spTree>
    <p:custDataLst>
      <p:tags r:id="rId1"/>
    </p:custDataLst>
    <p:extLst>
      <p:ext uri="{BB962C8B-B14F-4D97-AF65-F5344CB8AC3E}">
        <p14:creationId xmlns:p14="http://schemas.microsoft.com/office/powerpoint/2010/main" val="30959883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C4C5-4B9C-44CB-991D-D96F0543D117}"/>
              </a:ext>
            </a:extLst>
          </p:cNvPr>
          <p:cNvSpPr>
            <a:spLocks noGrp="1"/>
          </p:cNvSpPr>
          <p:nvPr>
            <p:ph type="title"/>
          </p:nvPr>
        </p:nvSpPr>
        <p:spPr>
          <a:xfrm>
            <a:off x="481013" y="3752849"/>
            <a:ext cx="3290887" cy="2452687"/>
          </a:xfrm>
        </p:spPr>
        <p:txBody>
          <a:bodyPr anchor="ctr">
            <a:normAutofit/>
          </a:bodyPr>
          <a:lstStyle/>
          <a:p>
            <a:r>
              <a:rPr lang="en-US" sz="3100" b="1"/>
              <a:t>By exploring the weight inclusive approach, we deepen participant centered services </a:t>
            </a:r>
          </a:p>
        </p:txBody>
      </p:sp>
      <p:pic>
        <p:nvPicPr>
          <p:cNvPr id="5" name="Picture 4">
            <a:extLst>
              <a:ext uri="{FF2B5EF4-FFF2-40B4-BE49-F238E27FC236}">
                <a16:creationId xmlns:a16="http://schemas.microsoft.com/office/drawing/2014/main" id="{B858327A-882B-4129-B792-D8C7BE1E902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10"/>
            <a:ext cx="12191980" cy="371060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C66A598E-BFD3-4A28-B766-F4365A27EDC0}"/>
              </a:ext>
            </a:extLst>
          </p:cNvPr>
          <p:cNvSpPr>
            <a:spLocks noGrp="1"/>
          </p:cNvSpPr>
          <p:nvPr>
            <p:ph idx="1"/>
          </p:nvPr>
        </p:nvSpPr>
        <p:spPr>
          <a:xfrm>
            <a:off x="4225574" y="4118611"/>
            <a:ext cx="7966426" cy="2572646"/>
          </a:xfrm>
        </p:spPr>
        <p:txBody>
          <a:bodyPr anchor="ctr">
            <a:normAutofit lnSpcReduction="10000"/>
          </a:bodyPr>
          <a:lstStyle/>
          <a:p>
            <a:pPr marL="0" indent="0">
              <a:buNone/>
            </a:pPr>
            <a:r>
              <a:rPr lang="en-US" sz="2200" dirty="0"/>
              <a:t>To combat weight bias and stigma many experts now recommend a non-dieting way of thinking and counseling.  </a:t>
            </a:r>
          </a:p>
          <a:p>
            <a:pPr marL="0" indent="0">
              <a:buNone/>
            </a:pPr>
            <a:endParaRPr lang="en-US" sz="2200" dirty="0"/>
          </a:p>
          <a:p>
            <a:pPr marL="0" indent="0">
              <a:buNone/>
            </a:pPr>
            <a:r>
              <a:rPr lang="en-US" sz="2200" dirty="0"/>
              <a:t>You may have heard of some of these sets of ideas, including Health at Every Size, Body Trust, or the Intuitive Eating approach. This training won’t go into detail about each of these, but there are resources at the end of the training to take a deeper dive about these approaches. </a:t>
            </a:r>
          </a:p>
          <a:p>
            <a:endParaRPr lang="en-US" sz="1800" dirty="0"/>
          </a:p>
        </p:txBody>
      </p:sp>
    </p:spTree>
    <p:custDataLst>
      <p:tags r:id="rId1"/>
    </p:custDataLst>
    <p:extLst>
      <p:ext uri="{BB962C8B-B14F-4D97-AF65-F5344CB8AC3E}">
        <p14:creationId xmlns:p14="http://schemas.microsoft.com/office/powerpoint/2010/main" val="14227995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C4C5-4B9C-44CB-991D-D96F0543D117}"/>
              </a:ext>
            </a:extLst>
          </p:cNvPr>
          <p:cNvSpPr>
            <a:spLocks noGrp="1"/>
          </p:cNvSpPr>
          <p:nvPr>
            <p:ph type="title"/>
          </p:nvPr>
        </p:nvSpPr>
        <p:spPr>
          <a:xfrm>
            <a:off x="481013" y="3752849"/>
            <a:ext cx="3290887" cy="2452687"/>
          </a:xfrm>
        </p:spPr>
        <p:txBody>
          <a:bodyPr anchor="ctr">
            <a:normAutofit/>
          </a:bodyPr>
          <a:lstStyle/>
          <a:p>
            <a:r>
              <a:rPr lang="en-US" sz="3100" b="1" dirty="0"/>
              <a:t>Deepening </a:t>
            </a:r>
            <a:r>
              <a:rPr lang="en-US" sz="3100" b="1" dirty="0" err="1"/>
              <a:t>PCE</a:t>
            </a:r>
            <a:r>
              <a:rPr lang="en-US" sz="3100" b="1" dirty="0"/>
              <a:t> by being weight neutral continued</a:t>
            </a:r>
          </a:p>
        </p:txBody>
      </p:sp>
      <p:pic>
        <p:nvPicPr>
          <p:cNvPr id="5" name="Picture 4">
            <a:extLst>
              <a:ext uri="{FF2B5EF4-FFF2-40B4-BE49-F238E27FC236}">
                <a16:creationId xmlns:a16="http://schemas.microsoft.com/office/drawing/2014/main" id="{B858327A-882B-4129-B792-D8C7BE1E902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10"/>
            <a:ext cx="12191980" cy="371060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C66A598E-BFD3-4A28-B766-F4365A27EDC0}"/>
              </a:ext>
            </a:extLst>
          </p:cNvPr>
          <p:cNvSpPr>
            <a:spLocks noGrp="1"/>
          </p:cNvSpPr>
          <p:nvPr>
            <p:ph idx="1"/>
          </p:nvPr>
        </p:nvSpPr>
        <p:spPr>
          <a:xfrm>
            <a:off x="4247089" y="4032550"/>
            <a:ext cx="7812233" cy="2604919"/>
          </a:xfrm>
        </p:spPr>
        <p:txBody>
          <a:bodyPr anchor="ctr">
            <a:noAutofit/>
          </a:bodyPr>
          <a:lstStyle/>
          <a:p>
            <a:pPr marL="0" indent="0">
              <a:buNone/>
            </a:pPr>
            <a:r>
              <a:rPr lang="en-US" sz="2400" dirty="0"/>
              <a:t>Ellyn </a:t>
            </a:r>
            <a:r>
              <a:rPr lang="en-US" sz="2400" dirty="0" err="1"/>
              <a:t>Satter’s</a:t>
            </a:r>
            <a:r>
              <a:rPr lang="en-US" sz="2400" dirty="0"/>
              <a:t> division of responsibilities for children and parents is another example we use a lot in WIC. This weight inclusive approach supports children listening to their bodies and identifying their own hunger and fullness cues. </a:t>
            </a:r>
          </a:p>
          <a:p>
            <a:endParaRPr lang="en-US" sz="2400" dirty="0"/>
          </a:p>
          <a:p>
            <a:pPr marL="0" indent="0">
              <a:buNone/>
            </a:pPr>
            <a:r>
              <a:rPr lang="en-US" sz="2400" dirty="0"/>
              <a:t>The non-dieting ideas encourage people to reflect on their own needs, motivators and intuition.  These ideas typically don’t have lots of “</a:t>
            </a:r>
            <a:r>
              <a:rPr lang="en-US" sz="2400" dirty="0" err="1"/>
              <a:t>shoulds</a:t>
            </a:r>
            <a:r>
              <a:rPr lang="en-US" sz="2400" dirty="0"/>
              <a:t>” for individual practices. </a:t>
            </a:r>
          </a:p>
        </p:txBody>
      </p:sp>
    </p:spTree>
    <p:custDataLst>
      <p:tags r:id="rId1"/>
    </p:custDataLst>
    <p:extLst>
      <p:ext uri="{BB962C8B-B14F-4D97-AF65-F5344CB8AC3E}">
        <p14:creationId xmlns:p14="http://schemas.microsoft.com/office/powerpoint/2010/main" val="35375211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0E0E2-BCE2-4666-93E4-44777FB1AF29}"/>
              </a:ext>
            </a:extLst>
          </p:cNvPr>
          <p:cNvSpPr>
            <a:spLocks noGrp="1"/>
          </p:cNvSpPr>
          <p:nvPr>
            <p:ph type="title"/>
          </p:nvPr>
        </p:nvSpPr>
        <p:spPr>
          <a:xfrm>
            <a:off x="254000" y="172068"/>
            <a:ext cx="11216641" cy="1286160"/>
          </a:xfrm>
        </p:spPr>
        <p:txBody>
          <a:bodyPr anchor="b">
            <a:normAutofit fontScale="90000"/>
          </a:bodyPr>
          <a:lstStyle/>
          <a:p>
            <a:r>
              <a:rPr lang="en-US" dirty="0">
                <a:latin typeface="+mn-lt"/>
              </a:rPr>
              <a:t>Weight inclusive approaches helps overall well-being</a:t>
            </a:r>
          </a:p>
        </p:txBody>
      </p:sp>
      <p:sp>
        <p:nvSpPr>
          <p:cNvPr id="3" name="Content Placeholder 2">
            <a:extLst>
              <a:ext uri="{FF2B5EF4-FFF2-40B4-BE49-F238E27FC236}">
                <a16:creationId xmlns:a16="http://schemas.microsoft.com/office/drawing/2014/main" id="{EA0C7B69-C5BC-4FC2-843F-4F64A5E30914}"/>
              </a:ext>
            </a:extLst>
          </p:cNvPr>
          <p:cNvSpPr>
            <a:spLocks noGrp="1"/>
          </p:cNvSpPr>
          <p:nvPr>
            <p:ph idx="1"/>
          </p:nvPr>
        </p:nvSpPr>
        <p:spPr>
          <a:xfrm>
            <a:off x="6207760" y="2418081"/>
            <a:ext cx="5557520" cy="4068780"/>
          </a:xfrm>
        </p:spPr>
        <p:txBody>
          <a:bodyPr>
            <a:normAutofit fontScale="92500" lnSpcReduction="10000"/>
          </a:bodyPr>
          <a:lstStyle/>
          <a:p>
            <a:r>
              <a:rPr lang="en-US" dirty="0"/>
              <a:t>Normalized eating gives someone the unconditional permission to eat. </a:t>
            </a:r>
          </a:p>
          <a:p>
            <a:endParaRPr lang="en-US" dirty="0"/>
          </a:p>
          <a:p>
            <a:r>
              <a:rPr lang="en-US" dirty="0"/>
              <a:t> People who follow this are more likely to practice the acceptance of their weight. This includes understanding that weight may evolve as a result of eating and activity. </a:t>
            </a:r>
          </a:p>
          <a:p>
            <a:endParaRPr lang="en-US" dirty="0"/>
          </a:p>
          <a:p>
            <a:r>
              <a:rPr lang="en-US" dirty="0"/>
              <a:t>Improvements in physical self-esteem. </a:t>
            </a:r>
          </a:p>
        </p:txBody>
      </p:sp>
      <p:cxnSp>
        <p:nvCxnSpPr>
          <p:cNvPr id="21" name="Straight Connector 2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A78DC"/>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25A47AF-23E9-4B79-9554-580715D6241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26720" y="2588673"/>
            <a:ext cx="4551680" cy="35805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ustDataLst>
      <p:tags r:id="rId1"/>
    </p:custDataLst>
    <p:extLst>
      <p:ext uri="{BB962C8B-B14F-4D97-AF65-F5344CB8AC3E}">
        <p14:creationId xmlns:p14="http://schemas.microsoft.com/office/powerpoint/2010/main" val="33939588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553C18-183E-4FCE-AD88-A20ABA5F86EC}"/>
              </a:ext>
            </a:extLst>
          </p:cNvPr>
          <p:cNvSpPr>
            <a:spLocks noGrp="1"/>
          </p:cNvSpPr>
          <p:nvPr>
            <p:ph type="title"/>
          </p:nvPr>
        </p:nvSpPr>
        <p:spPr>
          <a:xfrm>
            <a:off x="838200" y="963877"/>
            <a:ext cx="3494362" cy="4930246"/>
          </a:xfrm>
        </p:spPr>
        <p:txBody>
          <a:bodyPr>
            <a:normAutofit/>
          </a:bodyPr>
          <a:lstStyle/>
          <a:p>
            <a:pPr algn="r"/>
            <a:r>
              <a:rPr lang="en-US" b="1" dirty="0">
                <a:solidFill>
                  <a:schemeClr val="accent1"/>
                </a:solidFill>
              </a:rPr>
              <a:t>Discussion questions</a:t>
            </a:r>
            <a:r>
              <a:rPr lang="en-US" dirty="0">
                <a:solidFill>
                  <a:schemeClr val="accent1"/>
                </a:solidFill>
              </a:rPr>
              <a:t>: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AC7516-D99C-4A85-AAE2-ACAE6356A781}"/>
              </a:ext>
            </a:extLst>
          </p:cNvPr>
          <p:cNvSpPr>
            <a:spLocks noGrp="1"/>
          </p:cNvSpPr>
          <p:nvPr>
            <p:ph idx="1"/>
          </p:nvPr>
        </p:nvSpPr>
        <p:spPr>
          <a:xfrm>
            <a:off x="4976031" y="963877"/>
            <a:ext cx="6377769" cy="4930246"/>
          </a:xfrm>
        </p:spPr>
        <p:txBody>
          <a:bodyPr anchor="ctr">
            <a:normAutofit/>
          </a:bodyPr>
          <a:lstStyle/>
          <a:p>
            <a:pPr marL="0" indent="0">
              <a:buNone/>
            </a:pPr>
            <a:r>
              <a:rPr lang="en-US" sz="3200" dirty="0"/>
              <a:t>What are your thoughts about the dieting vs. the weight inclusive perspective? </a:t>
            </a:r>
          </a:p>
          <a:p>
            <a:pPr marL="0" indent="0">
              <a:buNone/>
            </a:pPr>
            <a:endParaRPr lang="en-US" sz="3200" dirty="0"/>
          </a:p>
          <a:p>
            <a:pPr marL="0" indent="0">
              <a:buNone/>
            </a:pPr>
            <a:r>
              <a:rPr lang="en-US" sz="3200" dirty="0"/>
              <a:t>What questions come up for you? Please feel free to write those down and share them with us. </a:t>
            </a:r>
          </a:p>
          <a:p>
            <a:pPr marL="0" indent="0">
              <a:buNone/>
            </a:pPr>
            <a:endParaRPr lang="en-US" sz="2400" dirty="0"/>
          </a:p>
        </p:txBody>
      </p:sp>
    </p:spTree>
    <p:custDataLst>
      <p:tags r:id="rId1"/>
    </p:custDataLst>
    <p:extLst>
      <p:ext uri="{BB962C8B-B14F-4D97-AF65-F5344CB8AC3E}">
        <p14:creationId xmlns:p14="http://schemas.microsoft.com/office/powerpoint/2010/main" val="35668226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CFD1A-E4F2-4AFC-846C-FDED12B757E4}"/>
              </a:ext>
            </a:extLst>
          </p:cNvPr>
          <p:cNvSpPr>
            <a:spLocks noGrp="1"/>
          </p:cNvSpPr>
          <p:nvPr>
            <p:ph type="title"/>
          </p:nvPr>
        </p:nvSpPr>
        <p:spPr>
          <a:xfrm>
            <a:off x="655320" y="390310"/>
            <a:ext cx="5120114" cy="1667608"/>
          </a:xfrm>
        </p:spPr>
        <p:txBody>
          <a:bodyPr>
            <a:normAutofit fontScale="90000"/>
          </a:bodyPr>
          <a:lstStyle/>
          <a:p>
            <a:r>
              <a:rPr lang="en-US" sz="3700" dirty="0"/>
              <a:t>Does a weight inclusive perspective mean we just avoid talking about weight?</a:t>
            </a:r>
          </a:p>
        </p:txBody>
      </p:sp>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5681E34-55AF-4EF7-B921-41B9784775CC}"/>
              </a:ext>
            </a:extLst>
          </p:cNvPr>
          <p:cNvSpPr>
            <a:spLocks noGrp="1"/>
          </p:cNvSpPr>
          <p:nvPr>
            <p:ph idx="1"/>
          </p:nvPr>
        </p:nvSpPr>
        <p:spPr>
          <a:xfrm>
            <a:off x="451820" y="2575043"/>
            <a:ext cx="5934903" cy="4629827"/>
          </a:xfrm>
        </p:spPr>
        <p:txBody>
          <a:bodyPr>
            <a:normAutofit/>
          </a:bodyPr>
          <a:lstStyle/>
          <a:p>
            <a:pPr marL="0" indent="0">
              <a:buNone/>
            </a:pPr>
            <a:r>
              <a:rPr lang="en-US" sz="2400" dirty="0"/>
              <a:t>Not necessarily.  What we are suggesting is a shifting the way we approach these conversations by thinking deeply about weight science, bias, stigma and the cycle of dieting.</a:t>
            </a:r>
          </a:p>
          <a:p>
            <a:pPr marL="0" indent="0">
              <a:buNone/>
            </a:pPr>
            <a:endParaRPr lang="en-US" sz="2000" dirty="0"/>
          </a:p>
          <a:p>
            <a:pPr marL="0" indent="0">
              <a:buNone/>
            </a:pPr>
            <a:r>
              <a:rPr lang="en-US" sz="2400" dirty="0"/>
              <a:t>If a participant expresses concerns about their weight, or a child’s growth– use the skill of reflecting back what you think you’re hearing. This will help you explore their interests and potential next steps.  </a:t>
            </a:r>
          </a:p>
          <a:p>
            <a:endParaRPr lang="en-US" sz="2400" dirty="0"/>
          </a:p>
          <a:p>
            <a:endParaRPr lang="en-US" sz="2400" dirty="0"/>
          </a:p>
        </p:txBody>
      </p:sp>
      <p:pic>
        <p:nvPicPr>
          <p:cNvPr id="6" name="Picture 5">
            <a:extLst>
              <a:ext uri="{FF2B5EF4-FFF2-40B4-BE49-F238E27FC236}">
                <a16:creationId xmlns:a16="http://schemas.microsoft.com/office/drawing/2014/main" id="{655ADAA1-A811-472D-8150-8215F2DEDCC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custDataLst>
      <p:tags r:id="rId1"/>
    </p:custDataLst>
    <p:extLst>
      <p:ext uri="{BB962C8B-B14F-4D97-AF65-F5344CB8AC3E}">
        <p14:creationId xmlns:p14="http://schemas.microsoft.com/office/powerpoint/2010/main" val="28198248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47643-4E7C-4560-9E33-A03DC5313A54}"/>
              </a:ext>
            </a:extLst>
          </p:cNvPr>
          <p:cNvSpPr>
            <a:spLocks noGrp="1"/>
          </p:cNvSpPr>
          <p:nvPr>
            <p:ph type="title"/>
          </p:nvPr>
        </p:nvSpPr>
        <p:spPr>
          <a:xfrm>
            <a:off x="4965430" y="629268"/>
            <a:ext cx="6586491" cy="1286160"/>
          </a:xfrm>
        </p:spPr>
        <p:txBody>
          <a:bodyPr anchor="b">
            <a:noAutofit/>
          </a:bodyPr>
          <a:lstStyle/>
          <a:p>
            <a:r>
              <a:rPr lang="en-US" sz="3600" dirty="0"/>
              <a:t>Our goal is meeting people where they are through individualized next steps</a:t>
            </a:r>
          </a:p>
        </p:txBody>
      </p:sp>
      <p:sp>
        <p:nvSpPr>
          <p:cNvPr id="3" name="Content Placeholder 2">
            <a:extLst>
              <a:ext uri="{FF2B5EF4-FFF2-40B4-BE49-F238E27FC236}">
                <a16:creationId xmlns:a16="http://schemas.microsoft.com/office/drawing/2014/main" id="{7FAF78CD-E9C2-4522-8AAB-E8BAD869DDBD}"/>
              </a:ext>
            </a:extLst>
          </p:cNvPr>
          <p:cNvSpPr>
            <a:spLocks noGrp="1"/>
          </p:cNvSpPr>
          <p:nvPr>
            <p:ph idx="1"/>
          </p:nvPr>
        </p:nvSpPr>
        <p:spPr>
          <a:xfrm>
            <a:off x="4770120" y="2115118"/>
            <a:ext cx="7421880" cy="4742882"/>
          </a:xfrm>
        </p:spPr>
        <p:txBody>
          <a:bodyPr>
            <a:normAutofit/>
          </a:bodyPr>
          <a:lstStyle/>
          <a:p>
            <a:pPr marL="0" indent="0">
              <a:buNone/>
            </a:pPr>
            <a:r>
              <a:rPr lang="en-US" sz="2200" dirty="0"/>
              <a:t>When we fill in “next steps” mentally before people are done exploring, this is an area where bias or assumptions can creep into a counseling session. </a:t>
            </a:r>
          </a:p>
          <a:p>
            <a:pPr marL="0" indent="0">
              <a:buNone/>
            </a:pPr>
            <a:endParaRPr lang="en-US" sz="2200" dirty="0"/>
          </a:p>
          <a:p>
            <a:r>
              <a:rPr lang="en-US" sz="2200" dirty="0"/>
              <a:t>Hearing someone’s concerns is a good opportunity to use “explore, offer, explore” about topics without making weight or weight loss be a primary focus. Weight, weight-loss and dieting may be an area of ambivalence for participants. </a:t>
            </a:r>
          </a:p>
          <a:p>
            <a:endParaRPr lang="en-US" sz="2200" dirty="0"/>
          </a:p>
          <a:p>
            <a:r>
              <a:rPr lang="en-US" sz="2200" dirty="0"/>
              <a:t>We can support participants with where their interests lie, while working to embrace non-diet practices.  We focus on what they are doing and how they are planning to make changes. </a:t>
            </a:r>
          </a:p>
        </p:txBody>
      </p:sp>
      <p:pic>
        <p:nvPicPr>
          <p:cNvPr id="5" name="Picture 4">
            <a:extLst>
              <a:ext uri="{FF2B5EF4-FFF2-40B4-BE49-F238E27FC236}">
                <a16:creationId xmlns:a16="http://schemas.microsoft.com/office/drawing/2014/main" id="{077CED72-A836-47BB-ACE1-82F8EC43F76A}"/>
              </a:ext>
            </a:extLst>
          </p:cNvPr>
          <p:cNvPicPr>
            <a:picLocks noChangeAspect="1"/>
          </p:cNvPicPr>
          <p:nvPr/>
        </p:nvPicPr>
        <p:blipFill rotWithShape="1">
          <a:blip r:embed="rId4">
            <a:extLst>
              <a:ext uri="{28A0092B-C50C-407E-A947-70E740481C1C}">
                <a14:useLocalDpi xmlns:a14="http://schemas.microsoft.com/office/drawing/2010/main" val="0"/>
              </a:ext>
            </a:extLst>
          </a:blip>
          <a:srcRect r="-2"/>
          <a:stretch/>
        </p:blipFill>
        <p:spPr>
          <a:xfrm>
            <a:off x="20" y="10"/>
            <a:ext cx="4635571" cy="6857990"/>
          </a:xfrm>
          <a:prstGeom prst="rect">
            <a:avLst/>
          </a:prstGeom>
          <a:effectLst/>
        </p:spPr>
      </p:pic>
      <p:cxnSp>
        <p:nvCxnSpPr>
          <p:cNvPr id="19" name="Straight Connector 1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CE97B"/>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71490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F9811-4770-497C-A1AC-6438E149A39A}"/>
              </a:ext>
            </a:extLst>
          </p:cNvPr>
          <p:cNvSpPr>
            <a:spLocks noGrp="1"/>
          </p:cNvSpPr>
          <p:nvPr>
            <p:ph type="title"/>
          </p:nvPr>
        </p:nvSpPr>
        <p:spPr>
          <a:xfrm>
            <a:off x="365234" y="365785"/>
            <a:ext cx="5410200" cy="1692134"/>
          </a:xfrm>
        </p:spPr>
        <p:txBody>
          <a:bodyPr>
            <a:normAutofit/>
          </a:bodyPr>
          <a:lstStyle/>
          <a:p>
            <a:r>
              <a:rPr lang="en-US" sz="3700" b="1" dirty="0"/>
              <a:t>Reminders from the “Let’s Talk about Growth” in-service </a:t>
            </a:r>
          </a:p>
        </p:txBody>
      </p:sp>
      <p:cxnSp>
        <p:nvCxnSpPr>
          <p:cNvPr id="67" name="Straight Arrow Connector 66">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13FA494-D514-4ED5-B438-FA1495FF5727}"/>
              </a:ext>
            </a:extLst>
          </p:cNvPr>
          <p:cNvSpPr>
            <a:spLocks noGrp="1"/>
          </p:cNvSpPr>
          <p:nvPr>
            <p:ph idx="1"/>
          </p:nvPr>
        </p:nvSpPr>
        <p:spPr>
          <a:xfrm>
            <a:off x="266700" y="2771304"/>
            <a:ext cx="5410200" cy="4086696"/>
          </a:xfrm>
        </p:spPr>
        <p:txBody>
          <a:bodyPr>
            <a:normAutofit lnSpcReduction="10000"/>
          </a:bodyPr>
          <a:lstStyle/>
          <a:p>
            <a:r>
              <a:rPr lang="en-US" sz="2200" dirty="0"/>
              <a:t>Growth does not equal health. Growth charts do not diagnose health conditions. They are a visual representation of growth patterns. </a:t>
            </a:r>
          </a:p>
          <a:p>
            <a:endParaRPr lang="en-US" sz="2200" dirty="0"/>
          </a:p>
          <a:p>
            <a:r>
              <a:rPr lang="en-US" sz="2200" dirty="0"/>
              <a:t>Adults and children can be healthy or unhealthy no matter where they are on the growth grid. </a:t>
            </a:r>
          </a:p>
          <a:p>
            <a:endParaRPr lang="en-US" sz="2200" dirty="0"/>
          </a:p>
          <a:p>
            <a:r>
              <a:rPr lang="en-US" sz="2200" dirty="0"/>
              <a:t>You are not required to show the growth chart. It is a tool, and should not be the main focus of counseling. </a:t>
            </a:r>
          </a:p>
          <a:p>
            <a:pPr marL="0" indent="0">
              <a:buNone/>
            </a:pPr>
            <a:endParaRPr lang="en-US" sz="1800" dirty="0"/>
          </a:p>
          <a:p>
            <a:endParaRPr lang="en-US" sz="1800" dirty="0"/>
          </a:p>
        </p:txBody>
      </p:sp>
      <p:pic>
        <p:nvPicPr>
          <p:cNvPr id="5" name="Picture 4">
            <a:extLst>
              <a:ext uri="{FF2B5EF4-FFF2-40B4-BE49-F238E27FC236}">
                <a16:creationId xmlns:a16="http://schemas.microsoft.com/office/drawing/2014/main" id="{85D6BA2D-DAB4-4B2D-8315-7CA4B74410A5}"/>
              </a:ext>
            </a:extLst>
          </p:cNvPr>
          <p:cNvPicPr>
            <a:picLocks noChangeAspect="1"/>
          </p:cNvPicPr>
          <p:nvPr/>
        </p:nvPicPr>
        <p:blipFill rotWithShape="1">
          <a:blip r:embed="rId4">
            <a:extLst>
              <a:ext uri="{28A0092B-C50C-407E-A947-70E740481C1C}">
                <a14:useLocalDpi xmlns:a14="http://schemas.microsoft.com/office/drawing/2010/main" val="0"/>
              </a:ext>
            </a:extLst>
          </a:blip>
          <a:srcRect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custDataLst>
      <p:tags r:id="rId1"/>
    </p:custDataLst>
    <p:extLst>
      <p:ext uri="{BB962C8B-B14F-4D97-AF65-F5344CB8AC3E}">
        <p14:creationId xmlns:p14="http://schemas.microsoft.com/office/powerpoint/2010/main" val="37460519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2978E-0B0F-4B31-9E45-4942BB975FFC}"/>
              </a:ext>
            </a:extLst>
          </p:cNvPr>
          <p:cNvSpPr>
            <a:spLocks noGrp="1"/>
          </p:cNvSpPr>
          <p:nvPr>
            <p:ph type="title"/>
          </p:nvPr>
        </p:nvSpPr>
        <p:spPr>
          <a:xfrm>
            <a:off x="577048" y="102772"/>
            <a:ext cx="10963656" cy="1539619"/>
          </a:xfrm>
        </p:spPr>
        <p:txBody>
          <a:bodyPr>
            <a:normAutofit/>
          </a:bodyPr>
          <a:lstStyle/>
          <a:p>
            <a:r>
              <a:rPr lang="en-US" sz="3600" dirty="0"/>
              <a:t>Examples of shifting from an adult participant’s intentions to their next steps using a weight inclusive approach.</a:t>
            </a:r>
          </a:p>
        </p:txBody>
      </p:sp>
      <p:graphicFrame>
        <p:nvGraphicFramePr>
          <p:cNvPr id="6" name="Table 7">
            <a:extLst>
              <a:ext uri="{FF2B5EF4-FFF2-40B4-BE49-F238E27FC236}">
                <a16:creationId xmlns:a16="http://schemas.microsoft.com/office/drawing/2014/main" id="{D577642F-9C5F-4010-ABDC-704E93313C91}"/>
              </a:ext>
            </a:extLst>
          </p:cNvPr>
          <p:cNvGraphicFramePr>
            <a:graphicFrameLocks noGrp="1"/>
          </p:cNvGraphicFramePr>
          <p:nvPr>
            <p:ph idx="1"/>
            <p:extLst>
              <p:ext uri="{D42A27DB-BD31-4B8C-83A1-F6EECF244321}">
                <p14:modId xmlns:p14="http://schemas.microsoft.com/office/powerpoint/2010/main" val="59275362"/>
              </p:ext>
            </p:extLst>
          </p:nvPr>
        </p:nvGraphicFramePr>
        <p:xfrm>
          <a:off x="577048" y="1798467"/>
          <a:ext cx="11374698" cy="4507307"/>
        </p:xfrm>
        <a:graphic>
          <a:graphicData uri="http://schemas.openxmlformats.org/drawingml/2006/table">
            <a:tbl>
              <a:tblPr firstRow="1" bandRow="1">
                <a:tableStyleId>{E8B1032C-EA38-4F05-BA0D-38AFFFC7BED3}</a:tableStyleId>
              </a:tblPr>
              <a:tblGrid>
                <a:gridCol w="3607677">
                  <a:extLst>
                    <a:ext uri="{9D8B030D-6E8A-4147-A177-3AD203B41FA5}">
                      <a16:colId xmlns:a16="http://schemas.microsoft.com/office/drawing/2014/main" val="1218704128"/>
                    </a:ext>
                  </a:extLst>
                </a:gridCol>
                <a:gridCol w="7767021">
                  <a:extLst>
                    <a:ext uri="{9D8B030D-6E8A-4147-A177-3AD203B41FA5}">
                      <a16:colId xmlns:a16="http://schemas.microsoft.com/office/drawing/2014/main" val="1133497527"/>
                    </a:ext>
                  </a:extLst>
                </a:gridCol>
              </a:tblGrid>
              <a:tr h="880187">
                <a:tc>
                  <a:txBody>
                    <a:bodyPr/>
                    <a:lstStyle/>
                    <a:p>
                      <a:r>
                        <a:rPr lang="en-US" sz="2200" dirty="0"/>
                        <a:t>Participant’s intention: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Explore first. Then shift from the participant’s intention to their desired health behavior. </a:t>
                      </a:r>
                    </a:p>
                  </a:txBody>
                  <a:tcPr/>
                </a:tc>
                <a:extLst>
                  <a:ext uri="{0D108BD9-81ED-4DB2-BD59-A6C34878D82A}">
                    <a16:rowId xmlns:a16="http://schemas.microsoft.com/office/drawing/2014/main" val="1167712500"/>
                  </a:ext>
                </a:extLst>
              </a:tr>
              <a:tr h="971466">
                <a:tc>
                  <a:txBody>
                    <a:bodyPr/>
                    <a:lstStyle/>
                    <a:p>
                      <a:r>
                        <a:rPr lang="en-US" sz="2200" dirty="0"/>
                        <a:t>“I want to eat healthier.”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“You would like to eat fewer processed foods. You mentioned that you can do this by taking fruits and nuts with you for a daily afternoon snack.”   </a:t>
                      </a:r>
                    </a:p>
                  </a:txBody>
                  <a:tcPr/>
                </a:tc>
                <a:extLst>
                  <a:ext uri="{0D108BD9-81ED-4DB2-BD59-A6C34878D82A}">
                    <a16:rowId xmlns:a16="http://schemas.microsoft.com/office/drawing/2014/main" val="2619691170"/>
                  </a:ext>
                </a:extLst>
              </a:tr>
              <a:tr h="845687">
                <a:tc>
                  <a:txBody>
                    <a:bodyPr/>
                    <a:lstStyle/>
                    <a:p>
                      <a:r>
                        <a:rPr lang="en-US" sz="2200" dirty="0"/>
                        <a:t>“I want to exercise more before my baby is born so I don’t gain too much weight.” </a:t>
                      </a:r>
                    </a:p>
                  </a:txBody>
                  <a:tcPr/>
                </a:tc>
                <a:tc>
                  <a:txBody>
                    <a:bodyPr/>
                    <a:lstStyle/>
                    <a:p>
                      <a:r>
                        <a:rPr lang="en-US" sz="2200" dirty="0"/>
                        <a:t> “You want to commit to walking with your sister </a:t>
                      </a:r>
                      <a:r>
                        <a:rPr lang="en-US" sz="2200" dirty="0" err="1"/>
                        <a:t>2x</a:t>
                      </a:r>
                      <a:r>
                        <a:rPr lang="en-US" sz="2200" dirty="0"/>
                        <a:t> a week. There’s a yoga class you would like to try next week. ” </a:t>
                      </a:r>
                    </a:p>
                  </a:txBody>
                  <a:tcPr/>
                </a:tc>
                <a:extLst>
                  <a:ext uri="{0D108BD9-81ED-4DB2-BD59-A6C34878D82A}">
                    <a16:rowId xmlns:a16="http://schemas.microsoft.com/office/drawing/2014/main" val="146468852"/>
                  </a:ext>
                </a:extLst>
              </a:tr>
              <a:tr h="1268303">
                <a:tc>
                  <a:txBody>
                    <a:bodyPr/>
                    <a:lstStyle/>
                    <a:p>
                      <a:r>
                        <a:rPr lang="en-US" sz="2200" dirty="0"/>
                        <a:t>“I want to lose weight. I might try Keto.” </a:t>
                      </a:r>
                    </a:p>
                  </a:txBody>
                  <a:tcPr/>
                </a:tc>
                <a:tc>
                  <a:txBody>
                    <a:bodyPr/>
                    <a:lstStyle/>
                    <a:p>
                      <a:r>
                        <a:rPr lang="en-US" sz="2200" dirty="0"/>
                        <a:t>“You’re going to try to eat fast food less. In the past you’ve liked to use your crockpot while you’re at work. Your whole family likes things like chili and salad. You’re interested in checking out the food hero site. </a:t>
                      </a:r>
                    </a:p>
                  </a:txBody>
                  <a:tcPr/>
                </a:tc>
                <a:extLst>
                  <a:ext uri="{0D108BD9-81ED-4DB2-BD59-A6C34878D82A}">
                    <a16:rowId xmlns:a16="http://schemas.microsoft.com/office/drawing/2014/main" val="3933803882"/>
                  </a:ext>
                </a:extLst>
              </a:tr>
            </a:tbl>
          </a:graphicData>
        </a:graphic>
      </p:graphicFrame>
    </p:spTree>
    <p:custDataLst>
      <p:tags r:id="rId1"/>
    </p:custDataLst>
    <p:extLst>
      <p:ext uri="{BB962C8B-B14F-4D97-AF65-F5344CB8AC3E}">
        <p14:creationId xmlns:p14="http://schemas.microsoft.com/office/powerpoint/2010/main" val="28156230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9906B-A171-450B-BE6C-C36B1A364C23}"/>
              </a:ext>
            </a:extLst>
          </p:cNvPr>
          <p:cNvSpPr>
            <a:spLocks noGrp="1"/>
          </p:cNvSpPr>
          <p:nvPr>
            <p:ph type="title"/>
          </p:nvPr>
        </p:nvSpPr>
        <p:spPr>
          <a:xfrm>
            <a:off x="468840" y="204396"/>
            <a:ext cx="11450471" cy="933449"/>
          </a:xfrm>
        </p:spPr>
        <p:txBody>
          <a:bodyPr/>
          <a:lstStyle/>
          <a:p>
            <a:r>
              <a:rPr lang="en-US" dirty="0"/>
              <a:t>Weight inclusive next steps for children</a:t>
            </a:r>
          </a:p>
        </p:txBody>
      </p:sp>
      <p:graphicFrame>
        <p:nvGraphicFramePr>
          <p:cNvPr id="4" name="Table 4">
            <a:extLst>
              <a:ext uri="{FF2B5EF4-FFF2-40B4-BE49-F238E27FC236}">
                <a16:creationId xmlns:a16="http://schemas.microsoft.com/office/drawing/2014/main" id="{AFF997F1-808A-4015-B665-D60837EE5F86}"/>
              </a:ext>
            </a:extLst>
          </p:cNvPr>
          <p:cNvGraphicFramePr>
            <a:graphicFrameLocks noGrp="1"/>
          </p:cNvGraphicFramePr>
          <p:nvPr>
            <p:ph idx="1"/>
            <p:extLst>
              <p:ext uri="{D42A27DB-BD31-4B8C-83A1-F6EECF244321}">
                <p14:modId xmlns:p14="http://schemas.microsoft.com/office/powerpoint/2010/main" val="2675391110"/>
              </p:ext>
            </p:extLst>
          </p:nvPr>
        </p:nvGraphicFramePr>
        <p:xfrm>
          <a:off x="468840" y="1383768"/>
          <a:ext cx="11295530" cy="5183318"/>
        </p:xfrm>
        <a:graphic>
          <a:graphicData uri="http://schemas.openxmlformats.org/drawingml/2006/table">
            <a:tbl>
              <a:tblPr firstRow="1" bandRow="1">
                <a:tableStyleId>{5C22544A-7EE6-4342-B048-85BDC9FD1C3A}</a:tableStyleId>
              </a:tblPr>
              <a:tblGrid>
                <a:gridCol w="4096400">
                  <a:extLst>
                    <a:ext uri="{9D8B030D-6E8A-4147-A177-3AD203B41FA5}">
                      <a16:colId xmlns:a16="http://schemas.microsoft.com/office/drawing/2014/main" val="3061509424"/>
                    </a:ext>
                  </a:extLst>
                </a:gridCol>
                <a:gridCol w="7199130">
                  <a:extLst>
                    <a:ext uri="{9D8B030D-6E8A-4147-A177-3AD203B41FA5}">
                      <a16:colId xmlns:a16="http://schemas.microsoft.com/office/drawing/2014/main" val="3165354765"/>
                    </a:ext>
                  </a:extLst>
                </a:gridCol>
              </a:tblGrid>
              <a:tr h="1205970">
                <a:tc>
                  <a:txBody>
                    <a:bodyPr/>
                    <a:lstStyle/>
                    <a:p>
                      <a:r>
                        <a:rPr lang="en-US" sz="2000" b="0" dirty="0"/>
                        <a:t>Caregiver’s intention: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Explore first. Then shift from the participant’s intention to their desired health behavior.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tc>
                <a:extLst>
                  <a:ext uri="{0D108BD9-81ED-4DB2-BD59-A6C34878D82A}">
                    <a16:rowId xmlns:a16="http://schemas.microsoft.com/office/drawing/2014/main" val="3836060761"/>
                  </a:ext>
                </a:extLst>
              </a:tr>
              <a:tr h="1189453">
                <a:tc>
                  <a:txBody>
                    <a:bodyPr/>
                    <a:lstStyle/>
                    <a:p>
                      <a:r>
                        <a:rPr lang="en-US" sz="2000" dirty="0"/>
                        <a:t>“ I’m worried about my daughter not exercising enough. Her doctor said to keep an eye on her growth.” </a:t>
                      </a:r>
                    </a:p>
                  </a:txBody>
                  <a:tcPr/>
                </a:tc>
                <a:tc>
                  <a:txBody>
                    <a:bodyPr/>
                    <a:lstStyle/>
                    <a:p>
                      <a:r>
                        <a:rPr lang="en-US" sz="2000" dirty="0"/>
                        <a:t>“Your family wants to try to move your bodies together.  You mentioned some things you’d like to try including: walking at the park, swimming at the family center or YouTube exercise videos. I also shared some ideas from the Vroom activity app.” </a:t>
                      </a:r>
                    </a:p>
                  </a:txBody>
                  <a:tcPr/>
                </a:tc>
                <a:extLst>
                  <a:ext uri="{0D108BD9-81ED-4DB2-BD59-A6C34878D82A}">
                    <a16:rowId xmlns:a16="http://schemas.microsoft.com/office/drawing/2014/main" val="3124425473"/>
                  </a:ext>
                </a:extLst>
              </a:tr>
              <a:tr h="7674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“Can I get some PediaSure? His grandma says he looks too skinny.” </a:t>
                      </a:r>
                    </a:p>
                  </a:txBody>
                  <a:tcPr/>
                </a:tc>
                <a:tc>
                  <a:txBody>
                    <a:bodyPr/>
                    <a:lstStyle/>
                    <a:p>
                      <a:r>
                        <a:rPr lang="en-US" sz="2000" dirty="0"/>
                        <a:t>“Grandma wants the best for her grandchild. You’re planning to share what you’ve learned today about hunger cues. You’ll invite her have join me at the next clinic visit so we can be on the same page with healthy behaviors.”</a:t>
                      </a:r>
                    </a:p>
                  </a:txBody>
                  <a:tcPr/>
                </a:tc>
                <a:extLst>
                  <a:ext uri="{0D108BD9-81ED-4DB2-BD59-A6C34878D82A}">
                    <a16:rowId xmlns:a16="http://schemas.microsoft.com/office/drawing/2014/main" val="2823434632"/>
                  </a:ext>
                </a:extLst>
              </a:tr>
              <a:tr h="1356068">
                <a:tc>
                  <a:txBody>
                    <a:bodyPr/>
                    <a:lstStyle/>
                    <a:p>
                      <a:r>
                        <a:rPr lang="en-US" sz="2000" dirty="0"/>
                        <a:t>“Anytime I try to feed her vegetables she just throws them from her high chair. I want her to eat vegetables.” </a:t>
                      </a:r>
                    </a:p>
                  </a:txBody>
                  <a:tcPr/>
                </a:tc>
                <a:tc>
                  <a:txBody>
                    <a:bodyPr/>
                    <a:lstStyle/>
                    <a:p>
                      <a:r>
                        <a:rPr lang="en-US" sz="2000" dirty="0"/>
                        <a:t>“I’ll try to keep the time she’s in her high chair short. I’ll offer her the cooked vegetables everyone else in the family is eating.” </a:t>
                      </a:r>
                    </a:p>
                  </a:txBody>
                  <a:tcPr/>
                </a:tc>
                <a:extLst>
                  <a:ext uri="{0D108BD9-81ED-4DB2-BD59-A6C34878D82A}">
                    <a16:rowId xmlns:a16="http://schemas.microsoft.com/office/drawing/2014/main" val="949459548"/>
                  </a:ext>
                </a:extLst>
              </a:tr>
            </a:tbl>
          </a:graphicData>
        </a:graphic>
      </p:graphicFrame>
    </p:spTree>
    <p:custDataLst>
      <p:tags r:id="rId1"/>
    </p:custDataLst>
    <p:extLst>
      <p:ext uri="{BB962C8B-B14F-4D97-AF65-F5344CB8AC3E}">
        <p14:creationId xmlns:p14="http://schemas.microsoft.com/office/powerpoint/2010/main" val="25896769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36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37760F5-E39D-4E11-A18E-ADA731733FAB}"/>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Case study	</a:t>
            </a:r>
          </a:p>
        </p:txBody>
      </p:sp>
      <p:pic>
        <p:nvPicPr>
          <p:cNvPr id="4" name="Picture 3">
            <a:extLst>
              <a:ext uri="{FF2B5EF4-FFF2-40B4-BE49-F238E27FC236}">
                <a16:creationId xmlns:a16="http://schemas.microsoft.com/office/drawing/2014/main" id="{26118CE1-0868-4808-BB97-10CC93146172}"/>
              </a:ext>
            </a:extLst>
          </p:cNvPr>
          <p:cNvPicPr>
            <a:picLocks noChangeAspect="1"/>
          </p:cNvPicPr>
          <p:nvPr/>
        </p:nvPicPr>
        <p:blipFill rotWithShape="1">
          <a:blip r:embed="rId4">
            <a:extLst>
              <a:ext uri="{28A0092B-C50C-407E-A947-70E740481C1C}">
                <a14:useLocalDpi xmlns:a14="http://schemas.microsoft.com/office/drawing/2010/main" val="0"/>
              </a:ext>
            </a:extLst>
          </a:blip>
          <a:srcRect b="-2"/>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64AEA84-091E-4429-B31D-791D6955EA5E}"/>
              </a:ext>
            </a:extLst>
          </p:cNvPr>
          <p:cNvSpPr>
            <a:spLocks noGrp="1"/>
          </p:cNvSpPr>
          <p:nvPr>
            <p:ph idx="1"/>
          </p:nvPr>
        </p:nvSpPr>
        <p:spPr>
          <a:xfrm>
            <a:off x="7582563" y="665922"/>
            <a:ext cx="4205246" cy="5726360"/>
          </a:xfrm>
        </p:spPr>
        <p:txBody>
          <a:bodyPr anchor="ctr">
            <a:normAutofit lnSpcReduction="10000"/>
          </a:bodyPr>
          <a:lstStyle/>
          <a:p>
            <a:pPr marL="0" indent="0">
              <a:buNone/>
            </a:pPr>
            <a:r>
              <a:rPr lang="en-US" sz="2400" dirty="0">
                <a:solidFill>
                  <a:srgbClr val="FFFFFF"/>
                </a:solidFill>
              </a:rPr>
              <a:t>You’re talking with a new mom. She’s sharing that she feels uncomfortable in her postpartum body and feels like she should have “her old body” back. </a:t>
            </a:r>
          </a:p>
          <a:p>
            <a:pPr marL="0" indent="0">
              <a:buNone/>
            </a:pPr>
            <a:endParaRPr lang="en-US" sz="2400" dirty="0">
              <a:solidFill>
                <a:srgbClr val="FFFFFF"/>
              </a:solidFill>
            </a:endParaRPr>
          </a:p>
          <a:p>
            <a:pPr marL="0" indent="0">
              <a:buNone/>
            </a:pPr>
            <a:r>
              <a:rPr lang="en-US" sz="2400" dirty="0">
                <a:solidFill>
                  <a:srgbClr val="FFFFFF"/>
                </a:solidFill>
              </a:rPr>
              <a:t>From this case study, how might you explore her feelings about her body?</a:t>
            </a:r>
          </a:p>
          <a:p>
            <a:pPr marL="0" indent="0">
              <a:buNone/>
            </a:pPr>
            <a:r>
              <a:rPr lang="en-US" sz="2400" dirty="0">
                <a:solidFill>
                  <a:srgbClr val="FFFFFF"/>
                </a:solidFill>
              </a:rPr>
              <a:t>What would you ask to explore more about her health behaviors?  </a:t>
            </a:r>
          </a:p>
          <a:p>
            <a:pPr marL="0" indent="0">
              <a:buNone/>
            </a:pPr>
            <a:endParaRPr lang="en-US" sz="2400" dirty="0">
              <a:solidFill>
                <a:srgbClr val="FFFFFF"/>
              </a:solidFill>
            </a:endParaRPr>
          </a:p>
          <a:p>
            <a:pPr marL="0" indent="0">
              <a:buNone/>
            </a:pPr>
            <a:r>
              <a:rPr lang="en-US" sz="2400" dirty="0">
                <a:solidFill>
                  <a:srgbClr val="FFFFFF"/>
                </a:solidFill>
              </a:rPr>
              <a:t>What goals, or next steps would support her healthy behavior vs. support weight loss?</a:t>
            </a:r>
          </a:p>
        </p:txBody>
      </p:sp>
    </p:spTree>
    <p:custDataLst>
      <p:tags r:id="rId1"/>
    </p:custDataLst>
    <p:extLst>
      <p:ext uri="{BB962C8B-B14F-4D97-AF65-F5344CB8AC3E}">
        <p14:creationId xmlns:p14="http://schemas.microsoft.com/office/powerpoint/2010/main" val="42296176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AFA59-2CAA-4EFA-8B73-BEC6C2AE75B3}"/>
              </a:ext>
            </a:extLst>
          </p:cNvPr>
          <p:cNvSpPr>
            <a:spLocks noGrp="1"/>
          </p:cNvSpPr>
          <p:nvPr>
            <p:ph type="title"/>
          </p:nvPr>
        </p:nvSpPr>
        <p:spPr>
          <a:xfrm>
            <a:off x="4965430" y="629268"/>
            <a:ext cx="6586491" cy="1286160"/>
          </a:xfrm>
        </p:spPr>
        <p:txBody>
          <a:bodyPr anchor="b">
            <a:normAutofit/>
          </a:bodyPr>
          <a:lstStyle/>
          <a:p>
            <a:r>
              <a:rPr lang="en-US" sz="4100"/>
              <a:t>Mom’s healthy behaviors sets the tone for the family</a:t>
            </a:r>
          </a:p>
        </p:txBody>
      </p:sp>
      <p:sp>
        <p:nvSpPr>
          <p:cNvPr id="3" name="Content Placeholder 2">
            <a:extLst>
              <a:ext uri="{FF2B5EF4-FFF2-40B4-BE49-F238E27FC236}">
                <a16:creationId xmlns:a16="http://schemas.microsoft.com/office/drawing/2014/main" id="{4D4E8B0D-CFCC-4819-B1F7-F83286D13BBE}"/>
              </a:ext>
            </a:extLst>
          </p:cNvPr>
          <p:cNvSpPr>
            <a:spLocks noGrp="1"/>
          </p:cNvSpPr>
          <p:nvPr>
            <p:ph idx="1"/>
          </p:nvPr>
        </p:nvSpPr>
        <p:spPr>
          <a:xfrm>
            <a:off x="4965431" y="2438400"/>
            <a:ext cx="6586489" cy="3785419"/>
          </a:xfrm>
        </p:spPr>
        <p:txBody>
          <a:bodyPr>
            <a:normAutofit/>
          </a:bodyPr>
          <a:lstStyle/>
          <a:p>
            <a:pPr marL="0" indent="0">
              <a:buNone/>
            </a:pPr>
            <a:r>
              <a:rPr lang="en-US" sz="2000" dirty="0"/>
              <a:t>Actions mom takes sets a pattern that children will follow.  </a:t>
            </a:r>
            <a:br>
              <a:rPr lang="en-US" sz="2000" dirty="0"/>
            </a:br>
            <a:endParaRPr lang="en-US" sz="2000" dirty="0"/>
          </a:p>
          <a:p>
            <a:pPr marL="0" indent="0">
              <a:buNone/>
            </a:pPr>
            <a:r>
              <a:rPr lang="en-US" sz="2000" dirty="0"/>
              <a:t>Mom eating a wide variety of foods means a child is more likely to eat a variety of foods. </a:t>
            </a:r>
          </a:p>
          <a:p>
            <a:pPr marL="0" indent="0">
              <a:buNone/>
            </a:pPr>
            <a:endParaRPr lang="en-US" sz="2000" dirty="0"/>
          </a:p>
          <a:p>
            <a:pPr marL="0" indent="0">
              <a:buNone/>
            </a:pPr>
            <a:r>
              <a:rPr lang="en-US" sz="2000" dirty="0"/>
              <a:t>When mom is able to identify her own hunger cues it is more likely that she is able to identify hunger cues in her child.  </a:t>
            </a:r>
          </a:p>
          <a:p>
            <a:pPr marL="0" indent="0">
              <a:buNone/>
            </a:pPr>
            <a:endParaRPr lang="en-US" sz="2000" dirty="0"/>
          </a:p>
          <a:p>
            <a:pPr marL="0" indent="0">
              <a:buNone/>
            </a:pPr>
            <a:r>
              <a:rPr lang="en-US" sz="2000" dirty="0"/>
              <a:t>Mom’s feelings about her body are likely to translate how she talks about her children’s bodies. </a:t>
            </a:r>
          </a:p>
          <a:p>
            <a:pPr marL="0" indent="0">
              <a:buNone/>
            </a:pPr>
            <a:endParaRPr lang="en-US" sz="2000" dirty="0"/>
          </a:p>
        </p:txBody>
      </p:sp>
      <p:pic>
        <p:nvPicPr>
          <p:cNvPr id="5" name="Picture 4">
            <a:extLst>
              <a:ext uri="{FF2B5EF4-FFF2-40B4-BE49-F238E27FC236}">
                <a16:creationId xmlns:a16="http://schemas.microsoft.com/office/drawing/2014/main" id="{246CD90F-C353-4B14-8A2D-9EAF5DA1DFB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180B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72C546E-996B-4468-A819-8BB86F9A5467}"/>
              </a:ext>
            </a:extLst>
          </p:cNvPr>
          <p:cNvSpPr txBox="1"/>
          <p:nvPr/>
        </p:nvSpPr>
        <p:spPr>
          <a:xfrm>
            <a:off x="5391551" y="6346681"/>
            <a:ext cx="5688125" cy="400110"/>
          </a:xfrm>
          <a:prstGeom prst="rect">
            <a:avLst/>
          </a:prstGeom>
          <a:solidFill>
            <a:srgbClr val="92D050"/>
          </a:solidFill>
        </p:spPr>
        <p:txBody>
          <a:bodyPr wrap="square" rtlCol="0">
            <a:spAutoFit/>
          </a:bodyPr>
          <a:lstStyle/>
          <a:p>
            <a:pPr algn="ctr"/>
            <a:r>
              <a:rPr lang="en-US" sz="2000" dirty="0"/>
              <a:t>What other examples can you think of ? </a:t>
            </a:r>
          </a:p>
        </p:txBody>
      </p:sp>
    </p:spTree>
    <p:custDataLst>
      <p:tags r:id="rId1"/>
    </p:custDataLst>
    <p:extLst>
      <p:ext uri="{BB962C8B-B14F-4D97-AF65-F5344CB8AC3E}">
        <p14:creationId xmlns:p14="http://schemas.microsoft.com/office/powerpoint/2010/main" val="16115368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69668-0338-41FC-85AF-CF7AE849347A}"/>
              </a:ext>
            </a:extLst>
          </p:cNvPr>
          <p:cNvSpPr>
            <a:spLocks noGrp="1"/>
          </p:cNvSpPr>
          <p:nvPr>
            <p:ph type="title"/>
          </p:nvPr>
        </p:nvSpPr>
        <p:spPr>
          <a:xfrm>
            <a:off x="223025" y="3752849"/>
            <a:ext cx="3548876" cy="2770614"/>
          </a:xfrm>
        </p:spPr>
        <p:txBody>
          <a:bodyPr anchor="ctr">
            <a:normAutofit fontScale="90000"/>
          </a:bodyPr>
          <a:lstStyle/>
          <a:p>
            <a:r>
              <a:rPr lang="en-US" sz="3600" dirty="0"/>
              <a:t>Discussion opportunity: How we can promote weight inclusive approach on our team at WIC?</a:t>
            </a:r>
          </a:p>
        </p:txBody>
      </p:sp>
      <p:pic>
        <p:nvPicPr>
          <p:cNvPr id="5" name="Picture 4">
            <a:extLst>
              <a:ext uri="{FF2B5EF4-FFF2-40B4-BE49-F238E27FC236}">
                <a16:creationId xmlns:a16="http://schemas.microsoft.com/office/drawing/2014/main" id="{E69A561C-0DD8-4656-B608-3547AA46003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10"/>
            <a:ext cx="12191980" cy="371060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028F6EC9-CEE3-4BE5-ACD8-F163DECF01D0}"/>
              </a:ext>
            </a:extLst>
          </p:cNvPr>
          <p:cNvSpPr>
            <a:spLocks noGrp="1"/>
          </p:cNvSpPr>
          <p:nvPr>
            <p:ph idx="1"/>
          </p:nvPr>
        </p:nvSpPr>
        <p:spPr>
          <a:xfrm>
            <a:off x="4343251" y="4170294"/>
            <a:ext cx="7763405" cy="2687696"/>
          </a:xfrm>
        </p:spPr>
        <p:txBody>
          <a:bodyPr anchor="ctr">
            <a:normAutofit/>
          </a:bodyPr>
          <a:lstStyle/>
          <a:p>
            <a:pPr marL="0" indent="0">
              <a:buNone/>
            </a:pPr>
            <a:r>
              <a:rPr lang="en-US" sz="2400" dirty="0"/>
              <a:t>How do we talk about ourselves and our bodies?</a:t>
            </a:r>
          </a:p>
          <a:p>
            <a:pPr marL="0" indent="0">
              <a:buNone/>
            </a:pPr>
            <a:endParaRPr lang="en-US" sz="2400" dirty="0"/>
          </a:p>
          <a:p>
            <a:pPr marL="0" indent="0">
              <a:buNone/>
            </a:pPr>
            <a:r>
              <a:rPr lang="en-US" sz="2400" dirty="0"/>
              <a:t>What messages do our clinics present to our families? </a:t>
            </a:r>
          </a:p>
          <a:p>
            <a:pPr marL="0" indent="0">
              <a:buNone/>
            </a:pPr>
            <a:endParaRPr lang="en-US" sz="2400" dirty="0"/>
          </a:p>
          <a:p>
            <a:pPr marL="0" indent="0">
              <a:buNone/>
            </a:pPr>
            <a:r>
              <a:rPr lang="en-US" sz="2400" dirty="0"/>
              <a:t>Do we include body positive messages and images?</a:t>
            </a:r>
          </a:p>
        </p:txBody>
      </p:sp>
    </p:spTree>
    <p:custDataLst>
      <p:tags r:id="rId1"/>
    </p:custDataLst>
    <p:extLst>
      <p:ext uri="{BB962C8B-B14F-4D97-AF65-F5344CB8AC3E}">
        <p14:creationId xmlns:p14="http://schemas.microsoft.com/office/powerpoint/2010/main" val="39589550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11A79-63A2-4781-88D7-88F718CBC152}"/>
              </a:ext>
            </a:extLst>
          </p:cNvPr>
          <p:cNvSpPr>
            <a:spLocks noGrp="1"/>
          </p:cNvSpPr>
          <p:nvPr>
            <p:ph type="title"/>
          </p:nvPr>
        </p:nvSpPr>
        <p:spPr>
          <a:xfrm>
            <a:off x="4965430" y="629268"/>
            <a:ext cx="6586491" cy="1286160"/>
          </a:xfrm>
        </p:spPr>
        <p:txBody>
          <a:bodyPr anchor="b">
            <a:normAutofit fontScale="90000"/>
          </a:bodyPr>
          <a:lstStyle/>
          <a:p>
            <a:r>
              <a:rPr lang="en-US" dirty="0"/>
              <a:t>Thank you for your time and attention!</a:t>
            </a:r>
          </a:p>
        </p:txBody>
      </p:sp>
      <p:sp>
        <p:nvSpPr>
          <p:cNvPr id="3" name="Content Placeholder 2">
            <a:extLst>
              <a:ext uri="{FF2B5EF4-FFF2-40B4-BE49-F238E27FC236}">
                <a16:creationId xmlns:a16="http://schemas.microsoft.com/office/drawing/2014/main" id="{B98FEDDB-BA8E-4345-950D-4A59F2D2F908}"/>
              </a:ext>
            </a:extLst>
          </p:cNvPr>
          <p:cNvSpPr>
            <a:spLocks noGrp="1"/>
          </p:cNvSpPr>
          <p:nvPr>
            <p:ph idx="1"/>
          </p:nvPr>
        </p:nvSpPr>
        <p:spPr>
          <a:xfrm>
            <a:off x="4965431" y="2438400"/>
            <a:ext cx="6866013" cy="4263481"/>
          </a:xfrm>
        </p:spPr>
        <p:txBody>
          <a:bodyPr>
            <a:normAutofit/>
          </a:bodyPr>
          <a:lstStyle/>
          <a:p>
            <a:pPr marL="0" indent="0">
              <a:buNone/>
            </a:pPr>
            <a:r>
              <a:rPr lang="en-US" sz="2400" dirty="0"/>
              <a:t>In May we will send out an optional RENEW review activity that will give you the opportunity to think more about this and practice.</a:t>
            </a:r>
          </a:p>
          <a:p>
            <a:endParaRPr lang="en-US" sz="2400" dirty="0"/>
          </a:p>
          <a:p>
            <a:pPr marL="0" indent="0">
              <a:buNone/>
            </a:pPr>
            <a:r>
              <a:rPr lang="en-US" sz="2400" dirty="0"/>
              <a:t>In 2021 we will release a deepening counseling skills in-service which will focus on practicing using </a:t>
            </a:r>
            <a:r>
              <a:rPr lang="en-US" sz="2400" dirty="0" err="1"/>
              <a:t>PCE</a:t>
            </a:r>
            <a:r>
              <a:rPr lang="en-US" sz="2400" dirty="0"/>
              <a:t> and active listening skills.</a:t>
            </a:r>
          </a:p>
          <a:p>
            <a:endParaRPr lang="en-US" sz="2400" dirty="0"/>
          </a:p>
          <a:p>
            <a:pPr marL="0" indent="0">
              <a:buNone/>
            </a:pPr>
            <a:r>
              <a:rPr lang="en-US" sz="2400" dirty="0"/>
              <a:t>Feel free to share your thoughts and feedback with Jameela Norton </a:t>
            </a:r>
            <a:r>
              <a:rPr lang="en-US" sz="2400" dirty="0" err="1">
                <a:hlinkClick r:id="rId3"/>
              </a:rPr>
              <a:t>jameela.norton@state.or.us</a:t>
            </a:r>
            <a:r>
              <a:rPr lang="en-US" sz="2400" dirty="0"/>
              <a:t>  </a:t>
            </a:r>
          </a:p>
        </p:txBody>
      </p:sp>
      <p:pic>
        <p:nvPicPr>
          <p:cNvPr id="4" name="Content Placeholder 3" descr="A person walking down a dirt road&#10;&#10;Description automatically generated">
            <a:extLst>
              <a:ext uri="{FF2B5EF4-FFF2-40B4-BE49-F238E27FC236}">
                <a16:creationId xmlns:a16="http://schemas.microsoft.com/office/drawing/2014/main" id="{D968445E-F26D-44FA-9729-E719C19B16A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25" name="Straight Connector 2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45236"/>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353993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E688051-014F-4C34-AF29-54B8B4B9C907}"/>
              </a:ext>
            </a:extLst>
          </p:cNvPr>
          <p:cNvSpPr>
            <a:spLocks noGrp="1"/>
          </p:cNvSpPr>
          <p:nvPr>
            <p:ph type="title"/>
          </p:nvPr>
        </p:nvSpPr>
        <p:spPr>
          <a:xfrm>
            <a:off x="640079" y="2053641"/>
            <a:ext cx="3669161" cy="2760098"/>
          </a:xfrm>
        </p:spPr>
        <p:txBody>
          <a:bodyPr>
            <a:normAutofit/>
          </a:bodyPr>
          <a:lstStyle/>
          <a:p>
            <a:r>
              <a:rPr lang="en-US">
                <a:solidFill>
                  <a:srgbClr val="FFFFFF"/>
                </a:solidFill>
              </a:rPr>
              <a:t>Resources: there’s a lot out there! </a:t>
            </a:r>
          </a:p>
        </p:txBody>
      </p:sp>
      <p:sp>
        <p:nvSpPr>
          <p:cNvPr id="3" name="Content Placeholder 2">
            <a:extLst>
              <a:ext uri="{FF2B5EF4-FFF2-40B4-BE49-F238E27FC236}">
                <a16:creationId xmlns:a16="http://schemas.microsoft.com/office/drawing/2014/main" id="{783EF082-7745-4970-B2D5-56849EF682C6}"/>
              </a:ext>
            </a:extLst>
          </p:cNvPr>
          <p:cNvSpPr>
            <a:spLocks noGrp="1"/>
          </p:cNvSpPr>
          <p:nvPr>
            <p:ph idx="1"/>
          </p:nvPr>
        </p:nvSpPr>
        <p:spPr>
          <a:xfrm>
            <a:off x="6090574" y="801866"/>
            <a:ext cx="5306084" cy="5230634"/>
          </a:xfrm>
        </p:spPr>
        <p:txBody>
          <a:bodyPr anchor="ctr">
            <a:normAutofit/>
          </a:bodyPr>
          <a:lstStyle/>
          <a:p>
            <a:r>
              <a:rPr lang="en-US" sz="2200" u="sng" dirty="0">
                <a:solidFill>
                  <a:srgbClr val="000000"/>
                </a:solidFill>
                <a:hlinkClick r:id="rId4"/>
              </a:rPr>
              <a:t>Intuitive Eating </a:t>
            </a:r>
            <a:r>
              <a:rPr lang="en-US" sz="2200" dirty="0">
                <a:solidFill>
                  <a:srgbClr val="000000"/>
                </a:solidFill>
              </a:rPr>
              <a:t>by Evelyn </a:t>
            </a:r>
            <a:r>
              <a:rPr lang="en-US" sz="2200" dirty="0" err="1">
                <a:solidFill>
                  <a:srgbClr val="000000"/>
                </a:solidFill>
              </a:rPr>
              <a:t>Tribole</a:t>
            </a:r>
            <a:r>
              <a:rPr lang="en-US" sz="2200" dirty="0">
                <a:solidFill>
                  <a:srgbClr val="000000"/>
                </a:solidFill>
              </a:rPr>
              <a:t> &amp; Elyse Resch </a:t>
            </a:r>
          </a:p>
          <a:p>
            <a:r>
              <a:rPr lang="en-US" sz="2200" u="sng" dirty="0">
                <a:solidFill>
                  <a:srgbClr val="000000"/>
                </a:solidFill>
                <a:hlinkClick r:id="rId5"/>
              </a:rPr>
              <a:t>Body Respect </a:t>
            </a:r>
            <a:r>
              <a:rPr lang="en-US" sz="2200" dirty="0">
                <a:solidFill>
                  <a:srgbClr val="000000"/>
                </a:solidFill>
              </a:rPr>
              <a:t>by Lindo Bacon &amp; Lucy </a:t>
            </a:r>
            <a:r>
              <a:rPr lang="en-US" sz="2200" dirty="0" err="1">
                <a:solidFill>
                  <a:srgbClr val="000000"/>
                </a:solidFill>
              </a:rPr>
              <a:t>Aphramor</a:t>
            </a:r>
            <a:endParaRPr lang="en-US" sz="2200" dirty="0">
              <a:solidFill>
                <a:srgbClr val="000000"/>
              </a:solidFill>
            </a:endParaRPr>
          </a:p>
          <a:p>
            <a:r>
              <a:rPr lang="en-US" sz="2200" u="sng" dirty="0">
                <a:solidFill>
                  <a:srgbClr val="000000"/>
                </a:solidFill>
                <a:hlinkClick r:id="rId6"/>
              </a:rPr>
              <a:t>A Hunger So Wide and So Deep: A Multiracial View of Women’s Eating Problems </a:t>
            </a:r>
            <a:r>
              <a:rPr lang="en-US" sz="2200" dirty="0">
                <a:solidFill>
                  <a:srgbClr val="000000"/>
                </a:solidFill>
              </a:rPr>
              <a:t>by Becky Thompson</a:t>
            </a:r>
          </a:p>
          <a:p>
            <a:r>
              <a:rPr lang="en-US" sz="2200" dirty="0">
                <a:solidFill>
                  <a:srgbClr val="000000"/>
                </a:solidFill>
              </a:rPr>
              <a:t>PODCASTS</a:t>
            </a:r>
          </a:p>
          <a:p>
            <a:pPr lvl="1"/>
            <a:r>
              <a:rPr lang="en-US" sz="2200" dirty="0">
                <a:solidFill>
                  <a:srgbClr val="000000"/>
                </a:solidFill>
                <a:hlinkClick r:id="rId7"/>
              </a:rPr>
              <a:t>Dietitians Unplugged</a:t>
            </a:r>
            <a:endParaRPr lang="en-US" sz="2200" dirty="0">
              <a:solidFill>
                <a:srgbClr val="000000"/>
              </a:solidFill>
            </a:endParaRPr>
          </a:p>
          <a:p>
            <a:pPr lvl="1"/>
            <a:r>
              <a:rPr lang="en-US" sz="2200" dirty="0">
                <a:solidFill>
                  <a:srgbClr val="000000"/>
                </a:solidFill>
                <a:hlinkClick r:id="rId8"/>
              </a:rPr>
              <a:t>Food Psych</a:t>
            </a:r>
            <a:endParaRPr lang="en-US" sz="2200" dirty="0">
              <a:solidFill>
                <a:srgbClr val="000000"/>
              </a:solidFill>
            </a:endParaRPr>
          </a:p>
          <a:p>
            <a:pPr lvl="1"/>
            <a:r>
              <a:rPr lang="en-US" sz="2200" dirty="0">
                <a:solidFill>
                  <a:srgbClr val="000000"/>
                </a:solidFill>
                <a:hlinkClick r:id="rId9"/>
              </a:rPr>
              <a:t>Body Kindness</a:t>
            </a:r>
            <a:endParaRPr lang="en-US" sz="2200" dirty="0">
              <a:solidFill>
                <a:srgbClr val="000000"/>
              </a:solidFill>
            </a:endParaRPr>
          </a:p>
          <a:p>
            <a:r>
              <a:rPr lang="en-US" sz="2200" dirty="0">
                <a:solidFill>
                  <a:srgbClr val="000000"/>
                </a:solidFill>
              </a:rPr>
              <a:t>Poodle Science video – YouTube</a:t>
            </a:r>
          </a:p>
          <a:p>
            <a:pPr lvl="1"/>
            <a:r>
              <a:rPr lang="en-US" sz="2200" dirty="0">
                <a:solidFill>
                  <a:srgbClr val="000000"/>
                </a:solidFill>
                <a:hlinkClick r:id="rId10"/>
              </a:rPr>
              <a:t>https://</a:t>
            </a:r>
            <a:r>
              <a:rPr lang="en-US" sz="2200" dirty="0" err="1">
                <a:solidFill>
                  <a:srgbClr val="000000"/>
                </a:solidFill>
                <a:hlinkClick r:id="rId10"/>
              </a:rPr>
              <a:t>www.youtube.com</a:t>
            </a:r>
            <a:r>
              <a:rPr lang="en-US" sz="2200" dirty="0">
                <a:solidFill>
                  <a:srgbClr val="000000"/>
                </a:solidFill>
                <a:hlinkClick r:id="rId10"/>
              </a:rPr>
              <a:t>/</a:t>
            </a:r>
            <a:r>
              <a:rPr lang="en-US" sz="2200" dirty="0" err="1">
                <a:solidFill>
                  <a:srgbClr val="000000"/>
                </a:solidFill>
                <a:hlinkClick r:id="rId10"/>
              </a:rPr>
              <a:t>watch?v</a:t>
            </a:r>
            <a:r>
              <a:rPr lang="en-US" sz="2200" dirty="0">
                <a:solidFill>
                  <a:srgbClr val="000000"/>
                </a:solidFill>
                <a:hlinkClick r:id="rId10"/>
              </a:rPr>
              <a:t>=</a:t>
            </a:r>
            <a:r>
              <a:rPr lang="en-US" sz="2200" dirty="0" err="1">
                <a:solidFill>
                  <a:srgbClr val="000000"/>
                </a:solidFill>
                <a:hlinkClick r:id="rId10"/>
              </a:rPr>
              <a:t>H89QQfXtc</a:t>
            </a:r>
            <a:r>
              <a:rPr lang="en-US" sz="2200" dirty="0">
                <a:solidFill>
                  <a:srgbClr val="000000"/>
                </a:solidFill>
                <a:hlinkClick r:id="rId10"/>
              </a:rPr>
              <a:t>-k</a:t>
            </a:r>
            <a:endParaRPr lang="en-US" sz="2200" dirty="0">
              <a:solidFill>
                <a:srgbClr val="000000"/>
              </a:solidFill>
            </a:endParaRPr>
          </a:p>
          <a:p>
            <a:pPr marL="0" indent="0">
              <a:buNone/>
            </a:pPr>
            <a:endParaRPr lang="en-US" sz="2200" dirty="0">
              <a:solidFill>
                <a:srgbClr val="000000"/>
              </a:solidFill>
            </a:endParaRPr>
          </a:p>
        </p:txBody>
      </p:sp>
    </p:spTree>
    <p:custDataLst>
      <p:tags r:id="rId1"/>
    </p:custDataLst>
    <p:extLst>
      <p:ext uri="{BB962C8B-B14F-4D97-AF65-F5344CB8AC3E}">
        <p14:creationId xmlns:p14="http://schemas.microsoft.com/office/powerpoint/2010/main" val="32785265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2B17D42-D050-4C41-9A84-F741144EBE03}"/>
              </a:ext>
            </a:extLst>
          </p:cNvPr>
          <p:cNvSpPr>
            <a:spLocks noGrp="1"/>
          </p:cNvSpPr>
          <p:nvPr>
            <p:ph type="title"/>
          </p:nvPr>
        </p:nvSpPr>
        <p:spPr>
          <a:xfrm>
            <a:off x="640079" y="2053641"/>
            <a:ext cx="3669161" cy="2760098"/>
          </a:xfrm>
        </p:spPr>
        <p:txBody>
          <a:bodyPr>
            <a:normAutofit/>
          </a:bodyPr>
          <a:lstStyle/>
          <a:p>
            <a:r>
              <a:rPr lang="en-US" dirty="0">
                <a:solidFill>
                  <a:srgbClr val="FFFFFF"/>
                </a:solidFill>
              </a:rPr>
              <a:t>Resources continued</a:t>
            </a:r>
          </a:p>
        </p:txBody>
      </p:sp>
      <p:sp>
        <p:nvSpPr>
          <p:cNvPr id="5" name="Content Placeholder 4">
            <a:extLst>
              <a:ext uri="{FF2B5EF4-FFF2-40B4-BE49-F238E27FC236}">
                <a16:creationId xmlns:a16="http://schemas.microsoft.com/office/drawing/2014/main" id="{DA5B65AC-8FF9-4E1D-AE3A-35F83475BBC5}"/>
              </a:ext>
            </a:extLst>
          </p:cNvPr>
          <p:cNvSpPr>
            <a:spLocks noGrp="1"/>
          </p:cNvSpPr>
          <p:nvPr>
            <p:ph idx="1"/>
          </p:nvPr>
        </p:nvSpPr>
        <p:spPr>
          <a:xfrm>
            <a:off x="6090573" y="801866"/>
            <a:ext cx="5699807" cy="5728026"/>
          </a:xfrm>
        </p:spPr>
        <p:txBody>
          <a:bodyPr anchor="ctr">
            <a:normAutofit/>
          </a:bodyPr>
          <a:lstStyle/>
          <a:p>
            <a:pPr marL="0" indent="0" fontAlgn="t">
              <a:buNone/>
            </a:pPr>
            <a:r>
              <a:rPr lang="en-US" sz="2400" b="1" dirty="0">
                <a:solidFill>
                  <a:srgbClr val="000000"/>
                </a:solidFill>
              </a:rPr>
              <a:t>Implicit biases:</a:t>
            </a:r>
            <a:endParaRPr lang="en-US" sz="2400" dirty="0">
              <a:solidFill>
                <a:srgbClr val="000000"/>
              </a:solidFill>
            </a:endParaRPr>
          </a:p>
          <a:p>
            <a:pPr marL="0" indent="0" fontAlgn="t">
              <a:buNone/>
            </a:pPr>
            <a:r>
              <a:rPr lang="en-US" sz="2400" dirty="0">
                <a:solidFill>
                  <a:srgbClr val="000000"/>
                </a:solidFill>
                <a:hlinkClick r:id="rId4">
                  <a:extLst>
                    <a:ext uri="{A12FA001-AC4F-418D-AE19-62706E023703}">
                      <ahyp:hlinkClr xmlns:ahyp="http://schemas.microsoft.com/office/drawing/2018/hyperlinkcolor" val="tx"/>
                    </a:ext>
                  </a:extLst>
                </a:hlinkClick>
              </a:rPr>
              <a:t>http://</a:t>
            </a:r>
            <a:r>
              <a:rPr lang="en-US" sz="2400" dirty="0" err="1">
                <a:solidFill>
                  <a:srgbClr val="000000"/>
                </a:solidFill>
                <a:hlinkClick r:id="rId4">
                  <a:extLst>
                    <a:ext uri="{A12FA001-AC4F-418D-AE19-62706E023703}">
                      <ahyp:hlinkClr xmlns:ahyp="http://schemas.microsoft.com/office/drawing/2018/hyperlinkcolor" val="tx"/>
                    </a:ext>
                  </a:extLst>
                </a:hlinkClick>
              </a:rPr>
              <a:t>www.uconnruddcenter.org</a:t>
            </a:r>
            <a:r>
              <a:rPr lang="en-US" sz="2400" dirty="0">
                <a:solidFill>
                  <a:srgbClr val="000000"/>
                </a:solidFill>
                <a:hlinkClick r:id="rId4">
                  <a:extLst>
                    <a:ext uri="{A12FA001-AC4F-418D-AE19-62706E023703}">
                      <ahyp:hlinkClr xmlns:ahyp="http://schemas.microsoft.com/office/drawing/2018/hyperlinkcolor" val="tx"/>
                    </a:ext>
                  </a:extLst>
                </a:hlinkClick>
              </a:rPr>
              <a:t>/weight-bias-stigma-tools-for-researchers</a:t>
            </a:r>
            <a:endParaRPr lang="en-US" sz="2400" dirty="0">
              <a:solidFill>
                <a:srgbClr val="000000"/>
              </a:solidFill>
            </a:endParaRPr>
          </a:p>
          <a:p>
            <a:pPr marL="0" indent="0" fontAlgn="t">
              <a:buNone/>
            </a:pPr>
            <a:r>
              <a:rPr lang="en-US" sz="2400" dirty="0">
                <a:solidFill>
                  <a:srgbClr val="000000"/>
                </a:solidFill>
                <a:hlinkClick r:id="rId5">
                  <a:extLst>
                    <a:ext uri="{A12FA001-AC4F-418D-AE19-62706E023703}">
                      <ahyp:hlinkClr xmlns:ahyp="http://schemas.microsoft.com/office/drawing/2018/hyperlinkcolor" val="tx"/>
                    </a:ext>
                  </a:extLst>
                </a:hlinkClick>
              </a:rPr>
              <a:t>https://</a:t>
            </a:r>
            <a:r>
              <a:rPr lang="en-US" sz="2400" dirty="0" err="1">
                <a:solidFill>
                  <a:srgbClr val="000000"/>
                </a:solidFill>
                <a:hlinkClick r:id="rId5">
                  <a:extLst>
                    <a:ext uri="{A12FA001-AC4F-418D-AE19-62706E023703}">
                      <ahyp:hlinkClr xmlns:ahyp="http://schemas.microsoft.com/office/drawing/2018/hyperlinkcolor" val="tx"/>
                    </a:ext>
                  </a:extLst>
                </a:hlinkClick>
              </a:rPr>
              <a:t>implicit.harvard.edu</a:t>
            </a:r>
            <a:r>
              <a:rPr lang="en-US" sz="2400" dirty="0">
                <a:solidFill>
                  <a:srgbClr val="000000"/>
                </a:solidFill>
                <a:hlinkClick r:id="rId5">
                  <a:extLst>
                    <a:ext uri="{A12FA001-AC4F-418D-AE19-62706E023703}">
                      <ahyp:hlinkClr xmlns:ahyp="http://schemas.microsoft.com/office/drawing/2018/hyperlinkcolor" val="tx"/>
                    </a:ext>
                  </a:extLst>
                </a:hlinkClick>
              </a:rPr>
              <a:t>/implicit/</a:t>
            </a:r>
            <a:r>
              <a:rPr lang="en-US" sz="2400" dirty="0" err="1">
                <a:solidFill>
                  <a:srgbClr val="000000"/>
                </a:solidFill>
                <a:hlinkClick r:id="rId5">
                  <a:extLst>
                    <a:ext uri="{A12FA001-AC4F-418D-AE19-62706E023703}">
                      <ahyp:hlinkClr xmlns:ahyp="http://schemas.microsoft.com/office/drawing/2018/hyperlinkcolor" val="tx"/>
                    </a:ext>
                  </a:extLst>
                </a:hlinkClick>
              </a:rPr>
              <a:t>takeatest.html</a:t>
            </a:r>
            <a:endParaRPr lang="en-US" sz="2400" dirty="0">
              <a:solidFill>
                <a:srgbClr val="000000"/>
              </a:solidFill>
            </a:endParaRPr>
          </a:p>
          <a:p>
            <a:pPr marL="0" indent="0">
              <a:buNone/>
            </a:pPr>
            <a:r>
              <a:rPr lang="en-US" sz="2400" b="1" dirty="0">
                <a:solidFill>
                  <a:srgbClr val="000000"/>
                </a:solidFill>
              </a:rPr>
              <a:t>Tools, Resources:</a:t>
            </a:r>
          </a:p>
          <a:p>
            <a:pPr marL="0" indent="0">
              <a:buNone/>
            </a:pPr>
            <a:r>
              <a:rPr lang="en-US" sz="2400" dirty="0">
                <a:solidFill>
                  <a:srgbClr val="000000"/>
                </a:solidFill>
                <a:hlinkClick r:id="rId6"/>
              </a:rPr>
              <a:t>https://</a:t>
            </a:r>
            <a:r>
              <a:rPr lang="en-US" sz="2400" dirty="0" err="1">
                <a:solidFill>
                  <a:srgbClr val="000000"/>
                </a:solidFill>
                <a:hlinkClick r:id="rId6"/>
              </a:rPr>
              <a:t>www.nytimes.com</a:t>
            </a:r>
            <a:r>
              <a:rPr lang="en-US" sz="2400" dirty="0">
                <a:solidFill>
                  <a:srgbClr val="000000"/>
                </a:solidFill>
                <a:hlinkClick r:id="rId6"/>
              </a:rPr>
              <a:t>/2019/05/08/smarter-living/5-people-learn-to-love-your-</a:t>
            </a:r>
            <a:r>
              <a:rPr lang="en-US" sz="2400" dirty="0" err="1">
                <a:solidFill>
                  <a:srgbClr val="000000"/>
                </a:solidFill>
                <a:hlinkClick r:id="rId6"/>
              </a:rPr>
              <a:t>body.html</a:t>
            </a:r>
            <a:r>
              <a:rPr lang="en-US" sz="2400" dirty="0">
                <a:solidFill>
                  <a:srgbClr val="000000"/>
                </a:solidFill>
                <a:hlinkClick r:id="rId6"/>
              </a:rPr>
              <a:t> </a:t>
            </a:r>
            <a:endParaRPr lang="en-US" sz="2400" dirty="0">
              <a:solidFill>
                <a:srgbClr val="000000"/>
              </a:solidFill>
            </a:endParaRPr>
          </a:p>
          <a:p>
            <a:pPr marL="0" indent="0">
              <a:buNone/>
            </a:pPr>
            <a:r>
              <a:rPr lang="en-US" sz="2400" dirty="0">
                <a:solidFill>
                  <a:srgbClr val="000000"/>
                </a:solidFill>
              </a:rPr>
              <a:t>Body Trust is  a Birthright Dana Sturtevant and Hilary </a:t>
            </a:r>
            <a:r>
              <a:rPr lang="en-US" sz="2400" dirty="0" err="1">
                <a:solidFill>
                  <a:srgbClr val="000000"/>
                </a:solidFill>
              </a:rPr>
              <a:t>Kinavey</a:t>
            </a:r>
            <a:r>
              <a:rPr lang="en-US" sz="2400" dirty="0">
                <a:solidFill>
                  <a:srgbClr val="000000"/>
                </a:solidFill>
              </a:rPr>
              <a:t> </a:t>
            </a:r>
            <a:r>
              <a:rPr lang="en-US" sz="2400" dirty="0">
                <a:solidFill>
                  <a:srgbClr val="000000"/>
                </a:solidFill>
                <a:hlinkClick r:id="rId7"/>
              </a:rPr>
              <a:t>https://</a:t>
            </a:r>
            <a:r>
              <a:rPr lang="en-US" sz="2400" dirty="0" err="1">
                <a:solidFill>
                  <a:srgbClr val="000000"/>
                </a:solidFill>
                <a:hlinkClick r:id="rId7"/>
              </a:rPr>
              <a:t>www.youtube.com</a:t>
            </a:r>
            <a:r>
              <a:rPr lang="en-US" sz="2400" dirty="0">
                <a:solidFill>
                  <a:srgbClr val="000000"/>
                </a:solidFill>
                <a:hlinkClick r:id="rId7"/>
              </a:rPr>
              <a:t>/</a:t>
            </a:r>
            <a:r>
              <a:rPr lang="en-US" sz="2400" dirty="0" err="1">
                <a:solidFill>
                  <a:srgbClr val="000000"/>
                </a:solidFill>
                <a:hlinkClick r:id="rId7"/>
              </a:rPr>
              <a:t>watch?v</a:t>
            </a:r>
            <a:r>
              <a:rPr lang="en-US" sz="2400" dirty="0">
                <a:solidFill>
                  <a:srgbClr val="000000"/>
                </a:solidFill>
                <a:hlinkClick r:id="rId7"/>
              </a:rPr>
              <a:t>=</a:t>
            </a:r>
            <a:r>
              <a:rPr lang="en-US" sz="2400" dirty="0" err="1">
                <a:solidFill>
                  <a:srgbClr val="000000"/>
                </a:solidFill>
                <a:hlinkClick r:id="rId7"/>
              </a:rPr>
              <a:t>aPUH3Hp1t9k&amp;feature</a:t>
            </a:r>
            <a:r>
              <a:rPr lang="en-US" sz="2400" dirty="0">
                <a:solidFill>
                  <a:srgbClr val="000000"/>
                </a:solidFill>
                <a:hlinkClick r:id="rId7"/>
              </a:rPr>
              <a:t>=</a:t>
            </a:r>
            <a:r>
              <a:rPr lang="en-US" sz="2400" dirty="0" err="1">
                <a:solidFill>
                  <a:srgbClr val="000000"/>
                </a:solidFill>
                <a:hlinkClick r:id="rId7"/>
              </a:rPr>
              <a:t>youtu.be</a:t>
            </a:r>
            <a:endParaRPr lang="en-US" sz="2400" dirty="0">
              <a:solidFill>
                <a:srgbClr val="000000"/>
              </a:solidFill>
            </a:endParaRPr>
          </a:p>
          <a:p>
            <a:endParaRPr lang="en-US" sz="1900" dirty="0">
              <a:solidFill>
                <a:srgbClr val="000000"/>
              </a:solidFill>
            </a:endParaRPr>
          </a:p>
        </p:txBody>
      </p:sp>
    </p:spTree>
    <p:custDataLst>
      <p:tags r:id="rId1"/>
    </p:custDataLst>
    <p:extLst>
      <p:ext uri="{BB962C8B-B14F-4D97-AF65-F5344CB8AC3E}">
        <p14:creationId xmlns:p14="http://schemas.microsoft.com/office/powerpoint/2010/main" val="28679642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58FD817-0FBA-4F38-9245-0732553F1627}"/>
              </a:ext>
            </a:extLst>
          </p:cNvPr>
          <p:cNvSpPr>
            <a:spLocks noGrp="1"/>
          </p:cNvSpPr>
          <p:nvPr>
            <p:ph type="title"/>
          </p:nvPr>
        </p:nvSpPr>
        <p:spPr>
          <a:xfrm>
            <a:off x="640079" y="2053641"/>
            <a:ext cx="3669161" cy="2760098"/>
          </a:xfrm>
        </p:spPr>
        <p:txBody>
          <a:bodyPr>
            <a:normAutofit/>
          </a:bodyPr>
          <a:lstStyle/>
          <a:p>
            <a:r>
              <a:rPr lang="en-US" dirty="0">
                <a:solidFill>
                  <a:srgbClr val="FFFFFF"/>
                </a:solidFill>
              </a:rPr>
              <a:t>Other resources</a:t>
            </a:r>
          </a:p>
        </p:txBody>
      </p:sp>
      <p:sp>
        <p:nvSpPr>
          <p:cNvPr id="3" name="Content Placeholder 2">
            <a:extLst>
              <a:ext uri="{FF2B5EF4-FFF2-40B4-BE49-F238E27FC236}">
                <a16:creationId xmlns:a16="http://schemas.microsoft.com/office/drawing/2014/main" id="{54203A2D-E5D8-4A19-8FC8-C8BEFE82ABB7}"/>
              </a:ext>
            </a:extLst>
          </p:cNvPr>
          <p:cNvSpPr>
            <a:spLocks noGrp="1"/>
          </p:cNvSpPr>
          <p:nvPr>
            <p:ph idx="1"/>
          </p:nvPr>
        </p:nvSpPr>
        <p:spPr>
          <a:xfrm>
            <a:off x="6090574" y="801866"/>
            <a:ext cx="5306084" cy="5230634"/>
          </a:xfrm>
        </p:spPr>
        <p:txBody>
          <a:bodyPr anchor="ctr">
            <a:normAutofit/>
          </a:bodyPr>
          <a:lstStyle/>
          <a:p>
            <a:r>
              <a:rPr lang="en-US" sz="2400" dirty="0">
                <a:solidFill>
                  <a:srgbClr val="000000"/>
                </a:solidFill>
                <a:hlinkClick r:id="rId4"/>
              </a:rPr>
              <a:t>What Historical Ideals of Women’s Shapes Teach Us About Women’s Self-Perception and Body Decisions Today</a:t>
            </a:r>
            <a:endParaRPr lang="en-US" sz="2400" dirty="0">
              <a:solidFill>
                <a:srgbClr val="000000"/>
              </a:solidFill>
            </a:endParaRPr>
          </a:p>
          <a:p>
            <a:endParaRPr lang="en-US" sz="2400" dirty="0">
              <a:solidFill>
                <a:srgbClr val="000000"/>
              </a:solidFill>
            </a:endParaRPr>
          </a:p>
          <a:p>
            <a:r>
              <a:rPr lang="en-US" sz="2400" dirty="0">
                <a:solidFill>
                  <a:srgbClr val="000000"/>
                </a:solidFill>
                <a:hlinkClick r:id="rId5"/>
              </a:rPr>
              <a:t>Rudd Center: what words should we use to talk about obesity? </a:t>
            </a:r>
            <a:endParaRPr lang="en-US" sz="2400" dirty="0">
              <a:solidFill>
                <a:srgbClr val="000000"/>
              </a:solidFill>
            </a:endParaRPr>
          </a:p>
          <a:p>
            <a:endParaRPr lang="en-US" sz="2400" dirty="0">
              <a:solidFill>
                <a:srgbClr val="000000"/>
              </a:solidFill>
            </a:endParaRPr>
          </a:p>
          <a:p>
            <a:r>
              <a:rPr lang="en-US" sz="2400" dirty="0">
                <a:solidFill>
                  <a:srgbClr val="000000"/>
                </a:solidFill>
                <a:hlinkClick r:id="rId6"/>
              </a:rPr>
              <a:t>Distressed or not distressed? A mixed methods examination of reactions to weight stigma and implications for emotional wellbeing and internalized weight bias</a:t>
            </a:r>
            <a:endParaRPr lang="en-US" sz="2400" dirty="0">
              <a:solidFill>
                <a:srgbClr val="000000"/>
              </a:solidFill>
            </a:endParaRPr>
          </a:p>
        </p:txBody>
      </p:sp>
    </p:spTree>
    <p:custDataLst>
      <p:tags r:id="rId1"/>
    </p:custDataLst>
    <p:extLst>
      <p:ext uri="{BB962C8B-B14F-4D97-AF65-F5344CB8AC3E}">
        <p14:creationId xmlns:p14="http://schemas.microsoft.com/office/powerpoint/2010/main" val="2677344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774DAD1-AAE4-4D81-B5C9-3A6994AF5B03}"/>
              </a:ext>
            </a:extLst>
          </p:cNvPr>
          <p:cNvSpPr>
            <a:spLocks noGrp="1"/>
          </p:cNvSpPr>
          <p:nvPr>
            <p:ph type="title"/>
          </p:nvPr>
        </p:nvSpPr>
        <p:spPr>
          <a:xfrm>
            <a:off x="640079" y="2053641"/>
            <a:ext cx="3669161" cy="2760098"/>
          </a:xfrm>
        </p:spPr>
        <p:txBody>
          <a:bodyPr>
            <a:normAutofit/>
          </a:bodyPr>
          <a:lstStyle/>
          <a:p>
            <a:r>
              <a:rPr lang="en-US" sz="4100" dirty="0">
                <a:solidFill>
                  <a:srgbClr val="FFFFFF"/>
                </a:solidFill>
              </a:rPr>
              <a:t>Ellyn </a:t>
            </a:r>
            <a:r>
              <a:rPr lang="en-US" sz="4100" dirty="0" err="1">
                <a:solidFill>
                  <a:srgbClr val="FFFFFF"/>
                </a:solidFill>
              </a:rPr>
              <a:t>Satter</a:t>
            </a:r>
            <a:r>
              <a:rPr lang="en-US" sz="4100" dirty="0">
                <a:solidFill>
                  <a:srgbClr val="FFFFFF"/>
                </a:solidFill>
              </a:rPr>
              <a:t> Institute Resources </a:t>
            </a:r>
          </a:p>
        </p:txBody>
      </p:sp>
      <p:sp>
        <p:nvSpPr>
          <p:cNvPr id="3" name="Content Placeholder 2">
            <a:extLst>
              <a:ext uri="{FF2B5EF4-FFF2-40B4-BE49-F238E27FC236}">
                <a16:creationId xmlns:a16="http://schemas.microsoft.com/office/drawing/2014/main" id="{AEFE5A75-8FD4-4CF1-88E6-319606A2716C}"/>
              </a:ext>
            </a:extLst>
          </p:cNvPr>
          <p:cNvSpPr>
            <a:spLocks noGrp="1"/>
          </p:cNvSpPr>
          <p:nvPr>
            <p:ph idx="1"/>
          </p:nvPr>
        </p:nvSpPr>
        <p:spPr>
          <a:xfrm>
            <a:off x="6090574" y="801866"/>
            <a:ext cx="5306084" cy="5230634"/>
          </a:xfrm>
        </p:spPr>
        <p:txBody>
          <a:bodyPr anchor="ctr">
            <a:normAutofit/>
          </a:bodyPr>
          <a:lstStyle/>
          <a:p>
            <a:r>
              <a:rPr lang="en-US" sz="2400" dirty="0">
                <a:solidFill>
                  <a:srgbClr val="000000"/>
                </a:solidFill>
                <a:hlinkClick r:id="rId4"/>
              </a:rPr>
              <a:t>https://www.ellynsatterinstitute.org/family-meals-focus/12-helping-without-harming-with-child-overweight/</a:t>
            </a:r>
            <a:r>
              <a:rPr lang="en-US" sz="2400" dirty="0">
                <a:solidFill>
                  <a:srgbClr val="000000"/>
                </a:solidFill>
              </a:rPr>
              <a:t> </a:t>
            </a:r>
          </a:p>
          <a:p>
            <a:endParaRPr lang="en-US" sz="2400" dirty="0">
              <a:solidFill>
                <a:srgbClr val="000000"/>
              </a:solidFill>
            </a:endParaRPr>
          </a:p>
          <a:p>
            <a:r>
              <a:rPr lang="en-US" sz="2400" dirty="0">
                <a:hlinkClick r:id="rId5"/>
              </a:rPr>
              <a:t>https://www.ellynsatterinstitute.org/family-meals-focus/56-hierarchy-of-food-need/</a:t>
            </a:r>
            <a:endParaRPr lang="en-US" sz="2400" dirty="0"/>
          </a:p>
          <a:p>
            <a:pPr marL="0" indent="0">
              <a:buNone/>
            </a:pPr>
            <a:endParaRPr lang="en-US" sz="2400" dirty="0">
              <a:solidFill>
                <a:srgbClr val="000000"/>
              </a:solidFill>
            </a:endParaRPr>
          </a:p>
          <a:p>
            <a:endParaRPr lang="en-US" sz="2400" dirty="0">
              <a:solidFill>
                <a:srgbClr val="000000"/>
              </a:solidFill>
            </a:endParaRPr>
          </a:p>
        </p:txBody>
      </p:sp>
    </p:spTree>
    <p:custDataLst>
      <p:tags r:id="rId1"/>
    </p:custDataLst>
    <p:extLst>
      <p:ext uri="{BB962C8B-B14F-4D97-AF65-F5344CB8AC3E}">
        <p14:creationId xmlns:p14="http://schemas.microsoft.com/office/powerpoint/2010/main" val="682561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B5F68-7A80-4102-9855-DA2AB595BB2A}"/>
              </a:ext>
            </a:extLst>
          </p:cNvPr>
          <p:cNvSpPr>
            <a:spLocks noGrp="1"/>
          </p:cNvSpPr>
          <p:nvPr>
            <p:ph type="title"/>
          </p:nvPr>
        </p:nvSpPr>
        <p:spPr>
          <a:xfrm>
            <a:off x="398032" y="301255"/>
            <a:ext cx="5377401" cy="1756664"/>
          </a:xfrm>
        </p:spPr>
        <p:txBody>
          <a:bodyPr>
            <a:normAutofit/>
          </a:bodyPr>
          <a:lstStyle/>
          <a:p>
            <a:r>
              <a:rPr lang="en-US" b="1" dirty="0"/>
              <a:t>Getting the conversation started</a:t>
            </a:r>
          </a:p>
        </p:txBody>
      </p:sp>
      <p:cxnSp>
        <p:nvCxnSpPr>
          <p:cNvPr id="21" name="Straight Arrow Connector 2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6D78476-C0CB-4076-A285-2954AA80A821}"/>
              </a:ext>
            </a:extLst>
          </p:cNvPr>
          <p:cNvSpPr>
            <a:spLocks noGrp="1"/>
          </p:cNvSpPr>
          <p:nvPr>
            <p:ph idx="1"/>
          </p:nvPr>
        </p:nvSpPr>
        <p:spPr>
          <a:xfrm>
            <a:off x="398031" y="2575042"/>
            <a:ext cx="5981253" cy="4282940"/>
          </a:xfrm>
        </p:spPr>
        <p:txBody>
          <a:bodyPr>
            <a:normAutofit fontScale="85000" lnSpcReduction="10000"/>
          </a:bodyPr>
          <a:lstStyle/>
          <a:p>
            <a:pPr marL="0" indent="0">
              <a:buNone/>
            </a:pPr>
            <a:endParaRPr lang="en-US" sz="1800" dirty="0"/>
          </a:p>
          <a:p>
            <a:pPr marL="0" indent="0">
              <a:buNone/>
            </a:pPr>
            <a:r>
              <a:rPr lang="en-US" sz="2400" dirty="0"/>
              <a:t>You told us that talking with families about weight and health related behaviors can be a difficult conversation. </a:t>
            </a:r>
          </a:p>
          <a:p>
            <a:pPr marL="0" indent="0">
              <a:buNone/>
            </a:pPr>
            <a:endParaRPr lang="en-US" sz="2400" dirty="0"/>
          </a:p>
          <a:p>
            <a:pPr marL="0" indent="0">
              <a:buNone/>
            </a:pPr>
            <a:r>
              <a:rPr lang="en-US" sz="2400" dirty="0"/>
              <a:t>As we have shared in past trainings, the best way for us to navigate a difficult conversation is to prepare ourselves ahead of time by examining our own beliefs, biases and increasing our knowledge of those topics.</a:t>
            </a:r>
          </a:p>
          <a:p>
            <a:pPr marL="0" indent="0">
              <a:buNone/>
            </a:pPr>
            <a:endParaRPr lang="en-US" sz="2400" dirty="0"/>
          </a:p>
          <a:p>
            <a:pPr marL="0" indent="0">
              <a:buNone/>
            </a:pPr>
            <a:r>
              <a:rPr lang="en-US" sz="2400" dirty="0"/>
              <a:t>Learning more about the impact of weight bias and social stigma will help in conversations with families.  We will also share information about how we can highlight healthy behaviors without focusing on weight loss as the goal. </a:t>
            </a:r>
            <a:endParaRPr lang="en-US" sz="2000" dirty="0"/>
          </a:p>
        </p:txBody>
      </p:sp>
      <p:pic>
        <p:nvPicPr>
          <p:cNvPr id="11" name="Picture 10" descr="A group of people standing in a room&#10;&#10;Description automatically generated">
            <a:extLst>
              <a:ext uri="{FF2B5EF4-FFF2-40B4-BE49-F238E27FC236}">
                <a16:creationId xmlns:a16="http://schemas.microsoft.com/office/drawing/2014/main" id="{B6B9DB80-7EB7-444A-AAF4-92CED7B418B7}"/>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5878839" y="0"/>
            <a:ext cx="6313160" cy="685799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custDataLst>
      <p:tags r:id="rId1"/>
    </p:custDataLst>
    <p:extLst>
      <p:ext uri="{BB962C8B-B14F-4D97-AF65-F5344CB8AC3E}">
        <p14:creationId xmlns:p14="http://schemas.microsoft.com/office/powerpoint/2010/main" val="25740541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BAC9147F-C174-4173-868F-AFC6E802839C}"/>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r="-2"/>
          <a:stretch/>
        </p:blipFill>
        <p:spPr>
          <a:xfrm>
            <a:off x="532708" y="457201"/>
            <a:ext cx="2417900" cy="2753390"/>
          </a:xfrm>
          <a:prstGeom prst="rect">
            <a:avLst/>
          </a:prstGeom>
        </p:spPr>
      </p:pic>
      <p:pic>
        <p:nvPicPr>
          <p:cNvPr id="12" name="Picture 11">
            <a:extLst>
              <a:ext uri="{FF2B5EF4-FFF2-40B4-BE49-F238E27FC236}">
                <a16:creationId xmlns:a16="http://schemas.microsoft.com/office/drawing/2014/main" id="{52B55A18-20F4-4298-B907-7207CBCA6397}"/>
              </a:ext>
            </a:extLst>
          </p:cNvPr>
          <p:cNvPicPr>
            <a:picLocks noChangeAspect="1"/>
          </p:cNvPicPr>
          <p:nvPr/>
        </p:nvPicPr>
        <p:blipFill rotWithShape="1">
          <a:blip r:embed="rId5">
            <a:extLst>
              <a:ext uri="{28A0092B-C50C-407E-A947-70E740481C1C}">
                <a14:useLocalDpi xmlns:a14="http://schemas.microsoft.com/office/drawing/2010/main" val="0"/>
              </a:ext>
            </a:extLst>
          </a:blip>
          <a:srcRect r="-2"/>
          <a:stretch/>
        </p:blipFill>
        <p:spPr>
          <a:xfrm>
            <a:off x="3432202" y="457200"/>
            <a:ext cx="2417882" cy="2753389"/>
          </a:xfrm>
          <a:prstGeom prst="rect">
            <a:avLst/>
          </a:prstGeom>
        </p:spPr>
      </p:pic>
      <p:pic>
        <p:nvPicPr>
          <p:cNvPr id="8" name="Picture 7">
            <a:extLst>
              <a:ext uri="{FF2B5EF4-FFF2-40B4-BE49-F238E27FC236}">
                <a16:creationId xmlns:a16="http://schemas.microsoft.com/office/drawing/2014/main" id="{70FCD535-AFA3-4A88-A762-1F8DD72F2B85}"/>
              </a:ext>
            </a:extLst>
          </p:cNvPr>
          <p:cNvPicPr>
            <a:picLocks noChangeAspect="1"/>
          </p:cNvPicPr>
          <p:nvPr/>
        </p:nvPicPr>
        <p:blipFill rotWithShape="1">
          <a:blip r:embed="rId6">
            <a:extLst>
              <a:ext uri="{28A0092B-C50C-407E-A947-70E740481C1C}">
                <a14:useLocalDpi xmlns:a14="http://schemas.microsoft.com/office/drawing/2010/main" val="0"/>
              </a:ext>
            </a:extLst>
          </a:blip>
          <a:srcRect r="-3"/>
          <a:stretch/>
        </p:blipFill>
        <p:spPr>
          <a:xfrm>
            <a:off x="6326185" y="457200"/>
            <a:ext cx="2416785" cy="2753389"/>
          </a:xfrm>
          <a:prstGeom prst="rect">
            <a:avLst/>
          </a:prstGeom>
        </p:spPr>
      </p:pic>
      <p:pic>
        <p:nvPicPr>
          <p:cNvPr id="10" name="Picture 9">
            <a:extLst>
              <a:ext uri="{FF2B5EF4-FFF2-40B4-BE49-F238E27FC236}">
                <a16:creationId xmlns:a16="http://schemas.microsoft.com/office/drawing/2014/main" id="{3CAA65AE-F350-4E11-85AB-33141802663F}"/>
              </a:ext>
            </a:extLst>
          </p:cNvPr>
          <p:cNvPicPr>
            <a:picLocks noChangeAspect="1"/>
          </p:cNvPicPr>
          <p:nvPr/>
        </p:nvPicPr>
        <p:blipFill rotWithShape="1">
          <a:blip r:embed="rId7">
            <a:extLst>
              <a:ext uri="{28A0092B-C50C-407E-A947-70E740481C1C}">
                <a14:useLocalDpi xmlns:a14="http://schemas.microsoft.com/office/drawing/2010/main" val="0"/>
              </a:ext>
            </a:extLst>
          </a:blip>
          <a:srcRect r="-3"/>
          <a:stretch/>
        </p:blipFill>
        <p:spPr>
          <a:xfrm>
            <a:off x="9227754" y="457200"/>
            <a:ext cx="2416796" cy="2753389"/>
          </a:xfrm>
          <a:prstGeom prst="rect">
            <a:avLst/>
          </a:prstGeom>
        </p:spPr>
      </p:pic>
      <p:pic>
        <p:nvPicPr>
          <p:cNvPr id="9" name="Picture 8">
            <a:extLst>
              <a:ext uri="{FF2B5EF4-FFF2-40B4-BE49-F238E27FC236}">
                <a16:creationId xmlns:a16="http://schemas.microsoft.com/office/drawing/2014/main" id="{F25CEEAF-2D5A-4574-A370-9CD9E54A8D55}"/>
              </a:ext>
            </a:extLst>
          </p:cNvPr>
          <p:cNvPicPr>
            <a:picLocks noChangeAspect="1"/>
          </p:cNvPicPr>
          <p:nvPr/>
        </p:nvPicPr>
        <p:blipFill rotWithShape="1">
          <a:blip r:embed="rId8">
            <a:extLst>
              <a:ext uri="{28A0092B-C50C-407E-A947-70E740481C1C}">
                <a14:useLocalDpi xmlns:a14="http://schemas.microsoft.com/office/drawing/2010/main" val="0"/>
              </a:ext>
            </a:extLst>
          </a:blip>
          <a:srcRect r="-1"/>
          <a:stretch/>
        </p:blipFill>
        <p:spPr>
          <a:xfrm>
            <a:off x="576508" y="3429000"/>
            <a:ext cx="5226268" cy="2926078"/>
          </a:xfrm>
          <a:prstGeom prst="rect">
            <a:avLst/>
          </a:prstGeom>
        </p:spPr>
      </p:pic>
      <p:sp>
        <p:nvSpPr>
          <p:cNvPr id="19" name="Rectangle 18">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4F3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9001FD-08CD-4820-B5AE-317F69ED9AC7}"/>
              </a:ext>
            </a:extLst>
          </p:cNvPr>
          <p:cNvSpPr>
            <a:spLocks noGrp="1"/>
          </p:cNvSpPr>
          <p:nvPr>
            <p:ph type="title"/>
          </p:nvPr>
        </p:nvSpPr>
        <p:spPr>
          <a:xfrm>
            <a:off x="6326185" y="3667789"/>
            <a:ext cx="5700863" cy="589246"/>
          </a:xfrm>
        </p:spPr>
        <p:txBody>
          <a:bodyPr vert="horz" lIns="91440" tIns="45720" rIns="91440" bIns="45720" rtlCol="0" anchor="ctr">
            <a:normAutofit/>
          </a:bodyPr>
          <a:lstStyle/>
          <a:p>
            <a:r>
              <a:rPr lang="en-US" sz="2000" kern="1200" dirty="0">
                <a:solidFill>
                  <a:srgbClr val="FFFFFF"/>
                </a:solidFill>
                <a:latin typeface="+mj-lt"/>
                <a:ea typeface="+mj-ea"/>
                <a:cs typeface="+mj-cs"/>
              </a:rPr>
              <a:t>Diverse voices supporting the feeding relationship</a:t>
            </a:r>
          </a:p>
        </p:txBody>
      </p:sp>
      <p:sp>
        <p:nvSpPr>
          <p:cNvPr id="6" name="Content Placeholder 5">
            <a:extLst>
              <a:ext uri="{FF2B5EF4-FFF2-40B4-BE49-F238E27FC236}">
                <a16:creationId xmlns:a16="http://schemas.microsoft.com/office/drawing/2014/main" id="{64A0FD01-60AF-45E1-898D-9401EE3BB209}"/>
              </a:ext>
            </a:extLst>
          </p:cNvPr>
          <p:cNvSpPr>
            <a:spLocks noGrp="1"/>
          </p:cNvSpPr>
          <p:nvPr>
            <p:ph sz="quarter" idx="4"/>
          </p:nvPr>
        </p:nvSpPr>
        <p:spPr>
          <a:xfrm>
            <a:off x="6145910" y="4313815"/>
            <a:ext cx="6046090" cy="2364267"/>
          </a:xfrm>
        </p:spPr>
        <p:txBody>
          <a:bodyPr vert="horz" lIns="91440" tIns="45720" rIns="91440" bIns="45720" rtlCol="0">
            <a:normAutofit/>
          </a:bodyPr>
          <a:lstStyle/>
          <a:p>
            <a:pPr marL="0" indent="0">
              <a:buNone/>
            </a:pPr>
            <a:r>
              <a:rPr lang="en-US" sz="1600" dirty="0">
                <a:solidFill>
                  <a:srgbClr val="FFFFFF"/>
                </a:solidFill>
              </a:rPr>
              <a:t> Raising a Healthy Happy Eater by </a:t>
            </a:r>
            <a:r>
              <a:rPr lang="en-US" sz="1600" dirty="0" err="1">
                <a:solidFill>
                  <a:srgbClr val="FFFFFF"/>
                </a:solidFill>
              </a:rPr>
              <a:t>Nimali</a:t>
            </a:r>
            <a:r>
              <a:rPr lang="en-US" sz="1600" dirty="0">
                <a:solidFill>
                  <a:srgbClr val="FFFFFF"/>
                </a:solidFill>
              </a:rPr>
              <a:t> Fernando, MD, MPH and Melanie </a:t>
            </a:r>
            <a:r>
              <a:rPr lang="en-US" sz="1600" dirty="0" err="1">
                <a:solidFill>
                  <a:srgbClr val="FFFFFF"/>
                </a:solidFill>
              </a:rPr>
              <a:t>Potock</a:t>
            </a:r>
            <a:r>
              <a:rPr lang="en-US" sz="1600" dirty="0">
                <a:solidFill>
                  <a:srgbClr val="FFFFFF"/>
                </a:solidFill>
              </a:rPr>
              <a:t>, MA, CCC-</a:t>
            </a:r>
            <a:r>
              <a:rPr lang="en-US" sz="1600" dirty="0" err="1">
                <a:solidFill>
                  <a:srgbClr val="FFFFFF"/>
                </a:solidFill>
              </a:rPr>
              <a:t>SLP</a:t>
            </a:r>
            <a:endParaRPr lang="en-US" sz="1600" dirty="0">
              <a:solidFill>
                <a:srgbClr val="FFFFFF"/>
              </a:solidFill>
            </a:endParaRPr>
          </a:p>
          <a:p>
            <a:pPr marL="0" indent="0">
              <a:buNone/>
            </a:pPr>
            <a:r>
              <a:rPr lang="en-US" sz="1600" dirty="0">
                <a:solidFill>
                  <a:srgbClr val="FFFFFF"/>
                </a:solidFill>
              </a:rPr>
              <a:t>Hungry for Love by Charlie Slaughter, MPH, RD</a:t>
            </a:r>
          </a:p>
          <a:p>
            <a:pPr marL="0" indent="0">
              <a:buNone/>
            </a:pPr>
            <a:r>
              <a:rPr lang="en-US" sz="1600" dirty="0">
                <a:solidFill>
                  <a:srgbClr val="FFFFFF"/>
                </a:solidFill>
              </a:rPr>
              <a:t>Adventures in </a:t>
            </a:r>
            <a:r>
              <a:rPr lang="en-US" sz="1600" dirty="0" err="1">
                <a:solidFill>
                  <a:srgbClr val="FFFFFF"/>
                </a:solidFill>
              </a:rPr>
              <a:t>VeggieLand</a:t>
            </a:r>
            <a:r>
              <a:rPr lang="en-US" sz="1600" dirty="0">
                <a:solidFill>
                  <a:srgbClr val="FFFFFF"/>
                </a:solidFill>
              </a:rPr>
              <a:t> by Melanie </a:t>
            </a:r>
            <a:r>
              <a:rPr lang="en-US" sz="1600" dirty="0" err="1">
                <a:solidFill>
                  <a:srgbClr val="FFFFFF"/>
                </a:solidFill>
              </a:rPr>
              <a:t>Potock</a:t>
            </a:r>
            <a:r>
              <a:rPr lang="en-US" sz="1600" dirty="0">
                <a:solidFill>
                  <a:srgbClr val="FFFFFF"/>
                </a:solidFill>
              </a:rPr>
              <a:t>, MA, CCC-</a:t>
            </a:r>
            <a:r>
              <a:rPr lang="en-US" sz="1600" dirty="0" err="1">
                <a:solidFill>
                  <a:srgbClr val="FFFFFF"/>
                </a:solidFill>
              </a:rPr>
              <a:t>SLP</a:t>
            </a:r>
            <a:endParaRPr lang="en-US" sz="1600" dirty="0">
              <a:solidFill>
                <a:srgbClr val="FFFFFF"/>
              </a:solidFill>
            </a:endParaRPr>
          </a:p>
          <a:p>
            <a:pPr marL="0" indent="0">
              <a:buNone/>
            </a:pPr>
            <a:r>
              <a:rPr lang="en-US" sz="1600" dirty="0">
                <a:solidFill>
                  <a:srgbClr val="FFFFFF"/>
                </a:solidFill>
              </a:rPr>
              <a:t>Try New Food by Jill Castle, </a:t>
            </a:r>
            <a:r>
              <a:rPr lang="en-US" sz="1600" dirty="0" err="1">
                <a:solidFill>
                  <a:srgbClr val="FFFFFF"/>
                </a:solidFill>
              </a:rPr>
              <a:t>RDN</a:t>
            </a:r>
            <a:endParaRPr lang="en-US" sz="1600" dirty="0">
              <a:solidFill>
                <a:srgbClr val="FFFFFF"/>
              </a:solidFill>
            </a:endParaRPr>
          </a:p>
          <a:p>
            <a:pPr marL="0" indent="0">
              <a:buNone/>
            </a:pPr>
            <a:r>
              <a:rPr lang="en-US" sz="1600" dirty="0">
                <a:solidFill>
                  <a:srgbClr val="FFFFFF"/>
                </a:solidFill>
              </a:rPr>
              <a:t> Helping Your Child with Extreme Picky Eating by Katja Rowell, MD, and Jenny McGlothlin, MS, </a:t>
            </a:r>
            <a:r>
              <a:rPr lang="en-US" sz="1600" dirty="0" err="1">
                <a:solidFill>
                  <a:srgbClr val="FFFFFF"/>
                </a:solidFill>
              </a:rPr>
              <a:t>SLP</a:t>
            </a:r>
            <a:endParaRPr lang="en-US" sz="1600" dirty="0">
              <a:solidFill>
                <a:srgbClr val="FFFFFF"/>
              </a:solidFill>
            </a:endParaRPr>
          </a:p>
          <a:p>
            <a:pPr marL="0"/>
            <a:endParaRPr lang="en-US" sz="1100" dirty="0">
              <a:solidFill>
                <a:srgbClr val="FFFFFF"/>
              </a:solidFill>
            </a:endParaRPr>
          </a:p>
        </p:txBody>
      </p:sp>
    </p:spTree>
    <p:custDataLst>
      <p:tags r:id="rId1"/>
    </p:custDataLst>
    <p:extLst>
      <p:ext uri="{BB962C8B-B14F-4D97-AF65-F5344CB8AC3E}">
        <p14:creationId xmlns:p14="http://schemas.microsoft.com/office/powerpoint/2010/main" val="88274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82D6-6708-48D4-B5F5-5F9AF2946860}"/>
              </a:ext>
            </a:extLst>
          </p:cNvPr>
          <p:cNvSpPr>
            <a:spLocks noGrp="1"/>
          </p:cNvSpPr>
          <p:nvPr>
            <p:ph type="title"/>
          </p:nvPr>
        </p:nvSpPr>
        <p:spPr>
          <a:xfrm>
            <a:off x="1538344" y="408791"/>
            <a:ext cx="9815456" cy="1281897"/>
          </a:xfrm>
        </p:spPr>
        <p:txBody>
          <a:bodyPr>
            <a:normAutofit/>
          </a:bodyPr>
          <a:lstStyle/>
          <a:p>
            <a:r>
              <a:rPr lang="en-US" sz="4200" dirty="0"/>
              <a:t>Background information helps us shift our approach to become more weight inclusive</a:t>
            </a:r>
          </a:p>
        </p:txBody>
      </p:sp>
      <p:sp>
        <p:nvSpPr>
          <p:cNvPr id="47" name="Rectangle 46">
            <a:extLst>
              <a:ext uri="{FF2B5EF4-FFF2-40B4-BE49-F238E27FC236}">
                <a16:creationId xmlns:a16="http://schemas.microsoft.com/office/drawing/2014/main" id="{FF0330B1-AAAC-427D-8A95-40380162B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4" name="Graphic 43" descr="Connections">
            <a:extLst>
              <a:ext uri="{FF2B5EF4-FFF2-40B4-BE49-F238E27FC236}">
                <a16:creationId xmlns:a16="http://schemas.microsoft.com/office/drawing/2014/main" id="{A6824EC3-7DEF-47E9-8D24-E66FBBDB34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5275" y="544513"/>
            <a:ext cx="914400" cy="914400"/>
          </a:xfrm>
          <a:prstGeom prst="rect">
            <a:avLst/>
          </a:prstGeom>
        </p:spPr>
      </p:pic>
      <p:sp>
        <p:nvSpPr>
          <p:cNvPr id="3" name="Content Placeholder 2">
            <a:extLst>
              <a:ext uri="{FF2B5EF4-FFF2-40B4-BE49-F238E27FC236}">
                <a16:creationId xmlns:a16="http://schemas.microsoft.com/office/drawing/2014/main" id="{8E7FA798-F6BB-4754-9E10-05496395DC90}"/>
              </a:ext>
            </a:extLst>
          </p:cNvPr>
          <p:cNvSpPr>
            <a:spLocks noGrp="1"/>
          </p:cNvSpPr>
          <p:nvPr>
            <p:ph idx="1"/>
          </p:nvPr>
        </p:nvSpPr>
        <p:spPr>
          <a:xfrm>
            <a:off x="677731" y="2065468"/>
            <a:ext cx="11218993" cy="4706807"/>
          </a:xfrm>
        </p:spPr>
        <p:txBody>
          <a:bodyPr>
            <a:normAutofit/>
          </a:bodyPr>
          <a:lstStyle/>
          <a:p>
            <a:pPr marL="0" indent="0">
              <a:buNone/>
            </a:pPr>
            <a:r>
              <a:rPr lang="en-US" sz="2400" dirty="0"/>
              <a:t>This includes:</a:t>
            </a:r>
          </a:p>
          <a:p>
            <a:r>
              <a:rPr lang="en-US" sz="2400" dirty="0"/>
              <a:t>Information about how culture, bias and stigma impact conversations. </a:t>
            </a:r>
          </a:p>
          <a:p>
            <a:endParaRPr lang="en-US" sz="2400" dirty="0"/>
          </a:p>
          <a:p>
            <a:r>
              <a:rPr lang="en-US" sz="2400" dirty="0"/>
              <a:t>Critical thinking and participant centered education skills to help us support WIC families in a non-judgmental way. </a:t>
            </a:r>
          </a:p>
          <a:p>
            <a:pPr marL="0" indent="0">
              <a:buNone/>
            </a:pPr>
            <a:r>
              <a:rPr lang="en-US" sz="2400" dirty="0"/>
              <a:t> </a:t>
            </a:r>
          </a:p>
          <a:p>
            <a:r>
              <a:rPr lang="en-US" sz="2400" dirty="0"/>
              <a:t>Resources and ideas of how you can support participants in your clinic. </a:t>
            </a:r>
          </a:p>
          <a:p>
            <a:pPr marL="0" indent="0">
              <a:buNone/>
            </a:pPr>
            <a:endParaRPr lang="en-US" sz="2400" dirty="0"/>
          </a:p>
          <a:p>
            <a:r>
              <a:rPr lang="en-US" sz="2400" dirty="0"/>
              <a:t>This is an ongoing conversation…There will be a “part 2” deeper counseling in-service next year. </a:t>
            </a:r>
          </a:p>
        </p:txBody>
      </p:sp>
    </p:spTree>
    <p:custDataLst>
      <p:tags r:id="rId1"/>
    </p:custDataLst>
    <p:extLst>
      <p:ext uri="{BB962C8B-B14F-4D97-AF65-F5344CB8AC3E}">
        <p14:creationId xmlns:p14="http://schemas.microsoft.com/office/powerpoint/2010/main" val="4236887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1D4CE4-7A0E-469E-ABD9-48C46C0492DA}"/>
              </a:ext>
            </a:extLst>
          </p:cNvPr>
          <p:cNvSpPr>
            <a:spLocks noGrp="1"/>
          </p:cNvSpPr>
          <p:nvPr>
            <p:ph type="title"/>
          </p:nvPr>
        </p:nvSpPr>
        <p:spPr>
          <a:xfrm>
            <a:off x="301083" y="390293"/>
            <a:ext cx="11052717" cy="1300395"/>
          </a:xfrm>
        </p:spPr>
        <p:txBody>
          <a:bodyPr>
            <a:normAutofit/>
          </a:bodyPr>
          <a:lstStyle/>
          <a:p>
            <a:r>
              <a:rPr lang="en-US" sz="4300" b="1" dirty="0">
                <a:solidFill>
                  <a:srgbClr val="FFFFFF"/>
                </a:solidFill>
              </a:rPr>
              <a:t>Oregon WIC acknowledges:  	</a:t>
            </a:r>
          </a:p>
        </p:txBody>
      </p:sp>
      <p:sp>
        <p:nvSpPr>
          <p:cNvPr id="3" name="Content Placeholder 2">
            <a:extLst>
              <a:ext uri="{FF2B5EF4-FFF2-40B4-BE49-F238E27FC236}">
                <a16:creationId xmlns:a16="http://schemas.microsoft.com/office/drawing/2014/main" id="{154A668B-5B57-4038-822B-809C3A6C4CCD}"/>
              </a:ext>
            </a:extLst>
          </p:cNvPr>
          <p:cNvSpPr>
            <a:spLocks noGrp="1"/>
          </p:cNvSpPr>
          <p:nvPr>
            <p:ph idx="1"/>
          </p:nvPr>
        </p:nvSpPr>
        <p:spPr>
          <a:xfrm>
            <a:off x="223023" y="2174488"/>
            <a:ext cx="11968977" cy="4493941"/>
          </a:xfrm>
        </p:spPr>
        <p:txBody>
          <a:bodyPr>
            <a:normAutofit/>
          </a:bodyPr>
          <a:lstStyle/>
          <a:p>
            <a:pPr>
              <a:lnSpc>
                <a:spcPct val="100000"/>
              </a:lnSpc>
            </a:pPr>
            <a:r>
              <a:rPr lang="en-US" dirty="0"/>
              <a:t>Bodies can be healthy or unhealthy at every size.</a:t>
            </a:r>
          </a:p>
          <a:p>
            <a:pPr marL="0" indent="0">
              <a:lnSpc>
                <a:spcPct val="100000"/>
              </a:lnSpc>
              <a:buNone/>
            </a:pPr>
            <a:endParaRPr lang="en-US" dirty="0"/>
          </a:p>
          <a:p>
            <a:pPr>
              <a:lnSpc>
                <a:spcPct val="100000"/>
              </a:lnSpc>
            </a:pPr>
            <a:r>
              <a:rPr lang="en-US" dirty="0"/>
              <a:t>Everyone benefits from practicing healthy behaviors that are accessible to them and match their abilities and interests.</a:t>
            </a:r>
          </a:p>
          <a:p>
            <a:pPr marL="0" indent="0">
              <a:lnSpc>
                <a:spcPct val="100000"/>
              </a:lnSpc>
              <a:buNone/>
            </a:pPr>
            <a:endParaRPr lang="en-US" dirty="0"/>
          </a:p>
          <a:p>
            <a:pPr>
              <a:lnSpc>
                <a:spcPct val="100000"/>
              </a:lnSpc>
            </a:pPr>
            <a:r>
              <a:rPr lang="en-US" dirty="0"/>
              <a:t>Parents and caregivers have the power to teach and model healthy behaviors for their children.  Children and adults have a division of responsibilities related to feeding and meal practices. </a:t>
            </a:r>
          </a:p>
          <a:p>
            <a:pPr marL="0" indent="0">
              <a:buNone/>
            </a:pPr>
            <a:endParaRPr lang="en-US" sz="2400" dirty="0"/>
          </a:p>
        </p:txBody>
      </p:sp>
    </p:spTree>
    <p:custDataLst>
      <p:tags r:id="rId1"/>
    </p:custDataLst>
    <p:extLst>
      <p:ext uri="{BB962C8B-B14F-4D97-AF65-F5344CB8AC3E}">
        <p14:creationId xmlns:p14="http://schemas.microsoft.com/office/powerpoint/2010/main" val="4287686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1D4CE4-7A0E-469E-ABD9-48C46C0492DA}"/>
              </a:ext>
            </a:extLst>
          </p:cNvPr>
          <p:cNvSpPr>
            <a:spLocks noGrp="1"/>
          </p:cNvSpPr>
          <p:nvPr>
            <p:ph type="title"/>
          </p:nvPr>
        </p:nvSpPr>
        <p:spPr>
          <a:xfrm>
            <a:off x="301083" y="390293"/>
            <a:ext cx="11052717" cy="1300395"/>
          </a:xfrm>
        </p:spPr>
        <p:txBody>
          <a:bodyPr>
            <a:normAutofit/>
          </a:bodyPr>
          <a:lstStyle/>
          <a:p>
            <a:r>
              <a:rPr lang="en-US" sz="4300" b="1" dirty="0">
                <a:solidFill>
                  <a:srgbClr val="FFFFFF"/>
                </a:solidFill>
              </a:rPr>
              <a:t>Oregon WIC acknowledges:  	</a:t>
            </a:r>
          </a:p>
        </p:txBody>
      </p:sp>
      <p:sp>
        <p:nvSpPr>
          <p:cNvPr id="3" name="Content Placeholder 2">
            <a:extLst>
              <a:ext uri="{FF2B5EF4-FFF2-40B4-BE49-F238E27FC236}">
                <a16:creationId xmlns:a16="http://schemas.microsoft.com/office/drawing/2014/main" id="{154A668B-5B57-4038-822B-809C3A6C4CCD}"/>
              </a:ext>
            </a:extLst>
          </p:cNvPr>
          <p:cNvSpPr>
            <a:spLocks noGrp="1"/>
          </p:cNvSpPr>
          <p:nvPr>
            <p:ph idx="1"/>
          </p:nvPr>
        </p:nvSpPr>
        <p:spPr>
          <a:xfrm>
            <a:off x="223023" y="2174488"/>
            <a:ext cx="11968977" cy="4493941"/>
          </a:xfrm>
        </p:spPr>
        <p:txBody>
          <a:bodyPr>
            <a:normAutofit/>
          </a:bodyPr>
          <a:lstStyle/>
          <a:p>
            <a:r>
              <a:rPr lang="en-US" dirty="0"/>
              <a:t>WIC staff can be supportive as role-models, in the language we use, and the environment we set up. </a:t>
            </a:r>
          </a:p>
          <a:p>
            <a:endParaRPr lang="en-US" dirty="0"/>
          </a:p>
          <a:p>
            <a:r>
              <a:rPr lang="en-US" dirty="0"/>
              <a:t>Nutrition-focused counseling skills help us tailor our efforts to individual interests and needs to help participants identify and work towards their desired health outcomes.</a:t>
            </a:r>
          </a:p>
          <a:p>
            <a:pPr marL="0" indent="0">
              <a:buNone/>
            </a:pPr>
            <a:endParaRPr lang="en-US" dirty="0"/>
          </a:p>
          <a:p>
            <a:r>
              <a:rPr lang="en-US" dirty="0"/>
              <a:t>“Diets” do not work in the long term. </a:t>
            </a:r>
          </a:p>
          <a:p>
            <a:endParaRPr lang="en-US" sz="2400" dirty="0"/>
          </a:p>
        </p:txBody>
      </p:sp>
    </p:spTree>
    <p:custDataLst>
      <p:tags r:id="rId1"/>
    </p:custDataLst>
    <p:extLst>
      <p:ext uri="{BB962C8B-B14F-4D97-AF65-F5344CB8AC3E}">
        <p14:creationId xmlns:p14="http://schemas.microsoft.com/office/powerpoint/2010/main" val="13638919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HwQ1oehD"/>
  <p:tag name="ARTICULATE_SLIDE_THUMBNAIL_REFRESH" val="1"/>
  <p:tag name="ARTICULATE_SLIDE_COUNT" val="6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012CDB5CCD2847B46468FD3DF1DE6F" ma:contentTypeVersion="18" ma:contentTypeDescription="Create a new document." ma:contentTypeScope="" ma:versionID="83cd168dfd4f560a5ae9f127886bf666">
  <xsd:schema xmlns:xsd="http://www.w3.org/2001/XMLSchema" xmlns:xs="http://www.w3.org/2001/XMLSchema" xmlns:p="http://schemas.microsoft.com/office/2006/metadata/properties" xmlns:ns1="http://schemas.microsoft.com/sharepoint/v3" xmlns:ns2="59da1016-2a1b-4f8a-9768-d7a4932f6f16" xmlns:ns3="f144fd3f-61b7-45a4-a8a5-a00a4ffd3675" targetNamespace="http://schemas.microsoft.com/office/2006/metadata/properties" ma:root="true" ma:fieldsID="d12f2be80cb9e9a210af77d7981c0c3e" ns1:_="" ns2:_="" ns3:_="">
    <xsd:import namespace="http://schemas.microsoft.com/sharepoint/v3"/>
    <xsd:import namespace="59da1016-2a1b-4f8a-9768-d7a4932f6f16"/>
    <xsd:import namespace="f144fd3f-61b7-45a4-a8a5-a00a4ffd3675"/>
    <xsd:element name="properties">
      <xsd:complexType>
        <xsd:sequence>
          <xsd:element name="documentManagement">
            <xsd:complexType>
              <xsd:all>
                <xsd:element ref="ns2:IACategory" minOccurs="0"/>
                <xsd:element ref="ns2:IATopic" minOccurs="0"/>
                <xsd:element ref="ns2:IASubtopic" minOccurs="0"/>
                <xsd:element ref="ns2:DocumentExpirationDate" minOccurs="0"/>
                <xsd:element ref="ns3:Meta_x0020_Description" minOccurs="0"/>
                <xsd:element ref="ns3:Meta_x0020_Keywords" minOccurs="0"/>
                <xsd:element ref="ns1:PublishingStartDate" minOccurs="0"/>
                <xsd:element ref="ns1:PublishingExpirationDate" minOccurs="0"/>
                <xsd:element ref="ns1:URL"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element name="URL" ma:index="12" nillable="true" ma:displayName="URL" ma:format="Hyperlink" ma:internalName="URL"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da1016-2a1b-4f8a-9768-d7a4932f6f16" elementFormDefault="qualified">
    <xsd:import namespace="http://schemas.microsoft.com/office/2006/documentManagement/types"/>
    <xsd:import namespace="http://schemas.microsoft.com/office/infopath/2007/PartnerControls"/>
    <xsd:element name="IACategory" ma:index="4" nillable="true" ma:displayName="IA Category" ma:format="Dropdown" ma:internalName="IACategory" ma:readOnly="false">
      <xsd:simpleType>
        <xsd:restriction base="dms:Choice">
          <xsd:enumeration value="About OHA"/>
          <xsd:enumeration value="Programs and Services"/>
          <xsd:enumeration value="Oregon Health Plan"/>
          <xsd:enumeration value="Health System Reform"/>
          <xsd:enumeration value="Licenses and Certificates"/>
          <xsd:enumeration value="Public Health"/>
        </xsd:restriction>
      </xsd:simpleType>
    </xsd:element>
    <xsd:element name="IATopic" ma:index="5" nillable="true" ma:displayName="IA Topic" ma:format="Dropdown" ma:internalName="IATopic" ma:readOnly="false">
      <xsd:simpleType>
        <xsd:restriction base="dms:Choice">
          <xsd:enumeration value="About OHA - Agency Communications"/>
          <xsd:enumeration value="About OHA - Budget"/>
          <xsd:enumeration value="About OHA - Contacts"/>
          <xsd:enumeration value="About OHA - Grants &amp; Contracts"/>
          <xsd:enumeration value="About OHA - Jobs &amp; Employment"/>
          <xsd:enumeration value="About OHA - Organization"/>
          <xsd:enumeration value="About OHA - Policies"/>
          <xsd:enumeration value="About OHA - Public Meetings"/>
          <xsd:enumeration value="About OHA - Public Records"/>
          <xsd:enumeration value="About OHA - Questions &amp; Comments"/>
          <xsd:enumeration value="About OHA - Reports &amp; Data"/>
          <xsd:enumeration value="About OHA - Rulemaking"/>
          <xsd:enumeration value="Programs and Services - Behavioral Health"/>
          <xsd:enumeration value="Programs and Services - Contacts"/>
          <xsd:enumeration value="Programs and Services - Coordinated Care"/>
          <xsd:enumeration value="Programs and Services - Disease"/>
          <xsd:enumeration value="Programs and Services - Environment"/>
          <xsd:enumeration value="Programs and Services - Health Resources"/>
          <xsd:enumeration value="Programs and Services - OEBB"/>
          <xsd:enumeration value="Programs and Services - Oregon Health Plan"/>
          <xsd:enumeration value="Programs and Services - Oregon State Hospital"/>
          <xsd:enumeration value="Programs and Services - PEBB"/>
          <xsd:enumeration value="Programs and Services - Pharmacy"/>
          <xsd:enumeration value="Programs and Services - Prevention"/>
          <xsd:enumeration value="Programs and Services - Safety"/>
          <xsd:enumeration value="Oregon Health Plan - Agency Communications"/>
          <xsd:enumeration value="Oregon Health Plan - Benefits"/>
          <xsd:enumeration value="Oregon Health Plan - Contacts"/>
          <xsd:enumeration value="Oregon Health Plan - Coordinated Care"/>
          <xsd:enumeration value="Oregon Health Plan - Grants &amp; Contracts"/>
          <xsd:enumeration value="Oregon Health Plan - Health Resources"/>
          <xsd:enumeration value="Oregon Health Plan - Policies"/>
          <xsd:enumeration value="Oregon Health Plan - Providers and Partners"/>
          <xsd:enumeration value="Oregon Health Plan - Public Meetings"/>
          <xsd:enumeration value="Oregon Health Plan - Questions &amp; Comments"/>
          <xsd:enumeration value="Oregon Health Plan - Rule Making"/>
          <xsd:enumeration value="Health System Reform - Agency Communications"/>
          <xsd:enumeration value="Health System Reform - Coordinated Care"/>
          <xsd:enumeration value="Health System Reform - Public Meetings"/>
          <xsd:enumeration value="Health System Reform - Questions &amp; Comments"/>
          <xsd:enumeration value="Health System Reform - Reports &amp; Data"/>
          <xsd:enumeration value="Licenses and Certificates - Certificates"/>
          <xsd:enumeration value="Licenses and Certificates - Contacts"/>
          <xsd:enumeration value="Licenses and Certificates - Licenses"/>
          <xsd:enumeration value="Licenses and Certificates - Vital Records"/>
          <xsd:enumeration value="Public Health - Agency Communications"/>
          <xsd:enumeration value="Public Health - Contacts"/>
          <xsd:enumeration value="Public Health - Disease"/>
          <xsd:enumeration value="Public Health - Environment"/>
          <xsd:enumeration value="Public Health - Health Resources"/>
          <xsd:enumeration value="Public Health - Questions &amp; Comments"/>
          <xsd:enumeration value="Public Health - Prevention"/>
          <xsd:enumeration value="Public Health - Providers and Partners"/>
          <xsd:enumeration value="Public Health - Reports &amp; Data"/>
          <xsd:enumeration value="Public Health - Safety"/>
          <xsd:enumeration value="Public Health - Vital Records"/>
        </xsd:restriction>
      </xsd:simpleType>
    </xsd:element>
    <xsd:element name="IASubtopic" ma:index="6" nillable="true" ma:displayName="IA Subtopic" ma:format="Dropdown" ma:internalName="IASubtopic" ma:readOnly="false">
      <xsd:simpleType>
        <xsd:restriction base="dms:Choice">
          <xsd:enumeration value="Addiction Services - Alcohol"/>
          <xsd:enumeration value="Addiction Services - Drug"/>
          <xsd:enumeration value="Addiction Services - Gambling"/>
          <xsd:enumeration value="Addiction Services - Tobacco"/>
          <xsd:enumeration value="Applications"/>
          <xsd:enumeration value="Benefits - Health Plans"/>
          <xsd:enumeration value="Benefits - OEBB"/>
          <xsd:enumeration value="Benefits - OHP"/>
          <xsd:enumeration value="Benefits - PEBB"/>
          <xsd:enumeration value="Benefits - Retirement"/>
          <xsd:enumeration value="Budget - Agency Summary"/>
          <xsd:enumeration value="Budget - Agency Request (ARB)"/>
          <xsd:enumeration value="Budget - Governors Budget"/>
          <xsd:enumeration value="Budget - Infrastructure"/>
          <xsd:enumeration value="Budget - Legislatively Adopted (LAB)"/>
          <xsd:enumeration value="Budget - Legislative action"/>
          <xsd:enumeration value="Budget - Overview"/>
          <xsd:enumeration value="Budget - Policy Option Package (POP)"/>
          <xsd:enumeration value="Budget - Priorities"/>
          <xsd:enumeration value="Budget - Program"/>
          <xsd:enumeration value="Budget - Reduction"/>
          <xsd:enumeration value="Budget - Strategic funding proposal"/>
          <xsd:enumeration value="Budget - Special report"/>
          <xsd:enumeration value="Budget - Stakeholder meeting"/>
          <xsd:enumeration value="CCO - Contact"/>
          <xsd:enumeration value="CCO - Audited Financial Statement"/>
          <xsd:enumeration value="CCO - Interim Financial Statement"/>
          <xsd:enumeration value="CCO - Internal Financial Statement"/>
          <xsd:enumeration value="Clean Air"/>
          <xsd:enumeration value="Clean Water"/>
          <xsd:enumeration value="Clinics"/>
          <xsd:enumeration value="Commissions"/>
          <xsd:enumeration value="Committee Members"/>
          <xsd:enumeration value="Committees"/>
          <xsd:enumeration value="Crisis Services"/>
          <xsd:enumeration value="Drug Addiction Services"/>
          <xsd:enumeration value="Electronic Health Care Records (EHR)"/>
          <xsd:enumeration value="Emergency Preparedness"/>
          <xsd:enumeration value="Environmental Pollution"/>
          <xsd:enumeration value="Featured Content"/>
          <xsd:enumeration value="Fees"/>
          <xsd:enumeration value="Health Services - Primary Care Home"/>
          <xsd:enumeration value="Health Services - Prioritized list"/>
          <xsd:enumeration value="ICD-10"/>
          <xsd:enumeration value="Immunizations"/>
          <xsd:enumeration value="Legislation - Bills"/>
          <xsd:enumeration value="Legislation - Contact"/>
          <xsd:enumeration value="Legislation - Highlights"/>
          <xsd:enumeration value="Legislation - Session Summary"/>
          <xsd:enumeration value="Materials - Commission"/>
          <xsd:enumeration value="Materials - Committee"/>
          <xsd:enumeration value="Materials - Coverage Guidance"/>
          <xsd:enumeration value="Materials - Evidence-based Guidelines"/>
          <xsd:enumeration value="Materials - Health care plan details"/>
          <xsd:enumeration value="Materials - Health care plan overview"/>
          <xsd:enumeration value="Materials - Meeting Document"/>
          <xsd:enumeration value="Materials - Meeting Recording"/>
          <xsd:enumeration value="Materials - Meeting Schedule"/>
          <xsd:enumeration value="Materials - Open Enrollment"/>
          <xsd:enumeration value="Materials - Training"/>
          <xsd:enumeration value="Materials - Webinar"/>
          <xsd:enumeration value="Materials - Workgroup"/>
          <xsd:enumeration value="Medical Marijuana (OMMP)"/>
          <xsd:enumeration value="Medical Services"/>
          <xsd:enumeration value="Meeting Document"/>
          <xsd:enumeration value="Meeting Schedule"/>
          <xsd:enumeration value="Mental Health Services"/>
          <xsd:enumeration value="Metrics - Behavioral Health"/>
          <xsd:enumeration value="Metrics - CCO"/>
          <xsd:enumeration value="Metrics - Demographics"/>
          <xsd:enumeration value="Metrics - Hospital Performance"/>
          <xsd:enumeration value="Metrics - Incentive"/>
          <xsd:enumeration value="Metrics - Measures and Outcomes Tracking (MOTS)"/>
          <xsd:enumeration value="Metrics - ONE Eligibility system"/>
          <xsd:enumeration value="Metrics - Prevention"/>
          <xsd:enumeration value="Metrics - Rural health"/>
          <xsd:enumeration value="Metrics - State-Wide"/>
          <xsd:enumeration value="News Letter"/>
          <xsd:enumeration value="News Release"/>
          <xsd:enumeration value="OHP - Medicaid Waiver"/>
          <xsd:enumeration value="OHP - Provider Announcement"/>
          <xsd:enumeration value="OHP - Provider Rates"/>
          <xsd:enumeration value="Preferred Drug List"/>
          <xsd:enumeration value="Prescription Drugs - Monitoring"/>
          <xsd:enumeration value="Prescription Drugs - Preferred List"/>
          <xsd:enumeration value="Prescription Drugs - Subsidy"/>
          <xsd:enumeration value="Prescription Drugs Subsidy"/>
          <xsd:enumeration value="Technical Assistance"/>
          <xsd:enumeration value="Training"/>
          <xsd:enumeration value="Vital Statistics - Birth Certificate"/>
          <xsd:enumeration value="Vital Statistics - Certificate Death"/>
          <xsd:enumeration value="Vital Statistics - Data Use Requests"/>
          <xsd:enumeration value="Vital Statistics - Divorce Data"/>
          <xsd:enumeration value="Vital Statistics - Domestic Partnership Data"/>
          <xsd:enumeration value="Vital Statistics - Fetal Death Data"/>
          <xsd:enumeration value="Vital Statistics - Marriage Data"/>
          <xsd:enumeration value="Vital Statistics - Teen Pregnancy Data"/>
          <xsd:enumeration value="Wellness - Exercise"/>
          <xsd:enumeration value="Wellness - HEM"/>
          <xsd:enumeration value="Wellness - Intervention"/>
          <xsd:enumeration value="Wellness - Pain Management"/>
          <xsd:enumeration value="Wellness - Reproductive Health"/>
          <xsd:enumeration value="Wellness - Stress Relief"/>
        </xsd:restriction>
      </xsd:simpleType>
    </xsd:element>
    <xsd:element name="DocumentExpirationDate" ma:index="7" nillable="true" ma:displayName="Document Expiration Date" ma:format="DateOnly" ma:internalName="DocumentExpirationDate" ma:readOnly="false">
      <xsd:simpleType>
        <xsd:restriction base="dms:DateTime"/>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144fd3f-61b7-45a4-a8a5-a00a4ffd3675" elementFormDefault="qualified">
    <xsd:import namespace="http://schemas.microsoft.com/office/2006/documentManagement/types"/>
    <xsd:import namespace="http://schemas.microsoft.com/office/infopath/2007/PartnerControls"/>
    <xsd:element name="Meta_x0020_Description" ma:index="8" nillable="true" ma:displayName="Meta Description" ma:internalName="Meta_x0020_Description" ma:readOnly="false">
      <xsd:simpleType>
        <xsd:restriction base="dms:Text"/>
      </xsd:simpleType>
    </xsd:element>
    <xsd:element name="Meta_x0020_Keywords" ma:index="9" nillable="true" ma:displayName="Meta Keywords" ma:internalName="Meta_x0020_Keywords"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URL xmlns="http://schemas.microsoft.com/sharepoint/v3">
      <Url>https://www.oregon.gov/oha/PH/HEALTHYPEOPLEFAMILIES/WIC/Documents/training/talking-families-healthy-behaviors.pptx</Url>
      <Description>Talking to families about healthy  behaviors</Description>
    </URL>
    <PublishingExpirationDate xmlns="http://schemas.microsoft.com/sharepoint/v3" xsi:nil="true"/>
    <PublishingStartDate xmlns="http://schemas.microsoft.com/sharepoint/v3" xsi:nil="true"/>
    <IACategory xmlns="59da1016-2a1b-4f8a-9768-d7a4932f6f16" xsi:nil="true"/>
    <IASubtopic xmlns="59da1016-2a1b-4f8a-9768-d7a4932f6f16" xsi:nil="true"/>
    <Meta_x0020_Description xmlns="f144fd3f-61b7-45a4-a8a5-a00a4ffd3675" xsi:nil="true"/>
    <DocumentExpirationDate xmlns="59da1016-2a1b-4f8a-9768-d7a4932f6f16" xsi:nil="true"/>
    <IATopic xmlns="59da1016-2a1b-4f8a-9768-d7a4932f6f16" xsi:nil="true"/>
    <Meta_x0020_Keywords xmlns="f144fd3f-61b7-45a4-a8a5-a00a4ffd3675" xsi:nil="true"/>
  </documentManagement>
</p:properties>
</file>

<file path=customXml/itemProps1.xml><?xml version="1.0" encoding="utf-8"?>
<ds:datastoreItem xmlns:ds="http://schemas.openxmlformats.org/officeDocument/2006/customXml" ds:itemID="{B2C46F09-CE89-4E50-9A3D-2E0002BF0048}"/>
</file>

<file path=customXml/itemProps2.xml><?xml version="1.0" encoding="utf-8"?>
<ds:datastoreItem xmlns:ds="http://schemas.openxmlformats.org/officeDocument/2006/customXml" ds:itemID="{34E82FAA-2C65-43B9-8BE1-EA815EFA8E62}"/>
</file>

<file path=customXml/itemProps3.xml><?xml version="1.0" encoding="utf-8"?>
<ds:datastoreItem xmlns:ds="http://schemas.openxmlformats.org/officeDocument/2006/customXml" ds:itemID="{DD549948-CD85-48AD-B0AF-D9494F806D97}"/>
</file>

<file path=docProps/app.xml><?xml version="1.0" encoding="utf-8"?>
<Properties xmlns="http://schemas.openxmlformats.org/officeDocument/2006/extended-properties" xmlns:vt="http://schemas.openxmlformats.org/officeDocument/2006/docPropsVTypes">
  <TotalTime>7</TotalTime>
  <Words>4290</Words>
  <Application>Microsoft Office PowerPoint</Application>
  <PresentationFormat>Widescreen</PresentationFormat>
  <Paragraphs>395</Paragraphs>
  <Slides>60</Slides>
  <Notes>26</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Calibri</vt:lpstr>
      <vt:lpstr>Calibri Light</vt:lpstr>
      <vt:lpstr>Office Theme</vt:lpstr>
      <vt:lpstr>Talking to families about healthy  behaviors</vt:lpstr>
      <vt:lpstr>Objectives:</vt:lpstr>
      <vt:lpstr>How does this in-service connect to the vision of Oregon WIC? </vt:lpstr>
      <vt:lpstr>We’ve been talking for a long time about how weight may not be the sole indicator of health.</vt:lpstr>
      <vt:lpstr>Reminders from the “Let’s Talk about Growth” in-service </vt:lpstr>
      <vt:lpstr>Getting the conversation started</vt:lpstr>
      <vt:lpstr>Background information helps us shift our approach to become more weight inclusive</vt:lpstr>
      <vt:lpstr>Oregon WIC acknowledges:   </vt:lpstr>
      <vt:lpstr>Oregon WIC acknowledges:   </vt:lpstr>
      <vt:lpstr>Recognizing bias, stigma and how we view health and weight</vt:lpstr>
      <vt:lpstr>We all come to this subject from different perspectives</vt:lpstr>
      <vt:lpstr>When we work with families it’s important to remember that there’s a lot that goes into eating. This could include things like:</vt:lpstr>
      <vt:lpstr>Culture shapes how we view health and weight</vt:lpstr>
      <vt:lpstr>Cultural Context</vt:lpstr>
      <vt:lpstr>Cultural Context</vt:lpstr>
      <vt:lpstr>What is bias? </vt:lpstr>
      <vt:lpstr>Consider where biases may come up about body size, weight and behaviors</vt:lpstr>
      <vt:lpstr>Social stigma influences how people are treated and perceived </vt:lpstr>
      <vt:lpstr> Weight bias and stigma have harmful impacts on health and well-being</vt:lpstr>
      <vt:lpstr>We can help decrease bias and stigma </vt:lpstr>
      <vt:lpstr>PowerPoint Presentation</vt:lpstr>
      <vt:lpstr>Discussion questions:</vt:lpstr>
      <vt:lpstr>Health is more than weight or size</vt:lpstr>
      <vt:lpstr>Health is determined by many factors. The WHO defines health factors as: </vt:lpstr>
      <vt:lpstr>WIC staff can help improve health: </vt:lpstr>
      <vt:lpstr>Taking a weight inclusive approach in WIC</vt:lpstr>
      <vt:lpstr>Defining the term “weight inclusive” </vt:lpstr>
      <vt:lpstr>Setting the stage with participants </vt:lpstr>
      <vt:lpstr>Examples of weight inclusive language for pregnant women</vt:lpstr>
      <vt:lpstr>Shifting the focus with children: Weight inclusive conversation ideas</vt:lpstr>
      <vt:lpstr>Discussion questions:</vt:lpstr>
      <vt:lpstr>Optional Break</vt:lpstr>
      <vt:lpstr>Gathering health information, including weight, is part of what we do at WIC</vt:lpstr>
      <vt:lpstr>WIC balances between being a public health program and tailoring services to individuals</vt:lpstr>
      <vt:lpstr>Over the past 50 years public health messaging has focused on the individual and often these messages were oversimplified and stigmatizing. Here are some examples:</vt:lpstr>
      <vt:lpstr>Repeated cycles of dieting harms health</vt:lpstr>
      <vt:lpstr>Taking a deeper look at the impact of obesity messaging and public health</vt:lpstr>
      <vt:lpstr>Health impacts continued</vt:lpstr>
      <vt:lpstr>Traditional Weight Loss Approach </vt:lpstr>
      <vt:lpstr>The Weight Loss Approach Measures: </vt:lpstr>
      <vt:lpstr>Weight Inclusive Approach</vt:lpstr>
      <vt:lpstr>Weight inclusive approaches measure: </vt:lpstr>
      <vt:lpstr>Discussion questions:</vt:lpstr>
      <vt:lpstr>By exploring the weight inclusive approach, we deepen participant centered services </vt:lpstr>
      <vt:lpstr>Deepening PCE by being weight neutral continued</vt:lpstr>
      <vt:lpstr>Weight inclusive approaches helps overall well-being</vt:lpstr>
      <vt:lpstr>Discussion questions: </vt:lpstr>
      <vt:lpstr>Does a weight inclusive perspective mean we just avoid talking about weight?</vt:lpstr>
      <vt:lpstr>Our goal is meeting people where they are through individualized next steps</vt:lpstr>
      <vt:lpstr>Examples of shifting from an adult participant’s intentions to their next steps using a weight inclusive approach.</vt:lpstr>
      <vt:lpstr>Weight inclusive next steps for children</vt:lpstr>
      <vt:lpstr>Case study </vt:lpstr>
      <vt:lpstr>Mom’s healthy behaviors sets the tone for the family</vt:lpstr>
      <vt:lpstr>Discussion opportunity: How we can promote weight inclusive approach on our team at WIC?</vt:lpstr>
      <vt:lpstr>Thank you for your time and attention!</vt:lpstr>
      <vt:lpstr>Resources: there’s a lot out there! </vt:lpstr>
      <vt:lpstr>Resources continued</vt:lpstr>
      <vt:lpstr>Other resources</vt:lpstr>
      <vt:lpstr>Ellyn Satter Institute Resources </vt:lpstr>
      <vt:lpstr>Diverse voices supporting the feeding relationship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to families about healthy  behaviors</dc:title>
  <dc:creator>Norton Jameela</dc:creator>
  <cp:lastModifiedBy>Mcclendon Barbra A</cp:lastModifiedBy>
  <cp:revision>4</cp:revision>
  <dcterms:created xsi:type="dcterms:W3CDTF">2020-03-06T17:10:34Z</dcterms:created>
  <dcterms:modified xsi:type="dcterms:W3CDTF">2020-03-06T18:18:16Z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0E1364EE-FC90-4086-A7F3-3D75A056A962</vt:lpwstr>
  </property>
  <property fmtid="{D5CDD505-2E9C-101B-9397-08002B2CF9AE}" pid="3" name="ArticulatePath">
    <vt:lpwstr>Talking to families about healthy behaviors final</vt:lpwstr>
  </property>
  <property fmtid="{D5CDD505-2E9C-101B-9397-08002B2CF9AE}" pid="4" name="ContentTypeId">
    <vt:lpwstr>0x01010079012CDB5CCD2847B46468FD3DF1DE6F</vt:lpwstr>
  </property>
  <property fmtid="{D5CDD505-2E9C-101B-9397-08002B2CF9AE}" pid="5" name="WorkflowChangePath">
    <vt:lpwstr>aaa31a6c-f6c9-4fc5-9570-171784a36020,2;</vt:lpwstr>
  </property>
</Properties>
</file>