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43" r:id="rId2"/>
    <p:sldId id="344" r:id="rId3"/>
    <p:sldId id="325" r:id="rId4"/>
    <p:sldId id="327" r:id="rId5"/>
    <p:sldId id="326" r:id="rId6"/>
    <p:sldId id="335" r:id="rId7"/>
    <p:sldId id="337" r:id="rId8"/>
    <p:sldId id="339" r:id="rId9"/>
    <p:sldId id="340" r:id="rId10"/>
    <p:sldId id="345" r:id="rId11"/>
    <p:sldId id="346" r:id="rId12"/>
    <p:sldId id="342" r:id="rId13"/>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dings Caroline D" initials="TCD" lastIdx="28" clrIdx="0">
    <p:extLst>
      <p:ext uri="{19B8F6BF-5375-455C-9EA6-DF929625EA0E}">
        <p15:presenceInfo xmlns:p15="http://schemas.microsoft.com/office/powerpoint/2012/main" userId="S-1-5-21-982684679-592840582-1966211492-206585" providerId="AD"/>
      </p:ext>
    </p:extLst>
  </p:cmAuthor>
  <p:cmAuthor id="2" name="MCGEE Jolene" initials="MJ" lastIdx="2" clrIdx="1">
    <p:extLst>
      <p:ext uri="{19B8F6BF-5375-455C-9EA6-DF929625EA0E}">
        <p15:presenceInfo xmlns:p15="http://schemas.microsoft.com/office/powerpoint/2012/main" userId="S-1-5-21-982684679-592840582-1966211492-30417" providerId="AD"/>
      </p:ext>
    </p:extLst>
  </p:cmAuthor>
  <p:cmAuthor id="3" name="Lanham Elizabeth L" initials="LEL" lastIdx="2" clrIdx="2">
    <p:extLst>
      <p:ext uri="{19B8F6BF-5375-455C-9EA6-DF929625EA0E}">
        <p15:presenceInfo xmlns:p15="http://schemas.microsoft.com/office/powerpoint/2012/main" userId="S-1-5-21-982684679-592840582-1966211492-30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F2F9"/>
    <a:srgbClr val="EDEDDF"/>
    <a:srgbClr val="E5DFC3"/>
    <a:srgbClr val="FE7C82"/>
    <a:srgbClr val="F4AC1C"/>
    <a:srgbClr val="D9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6" autoAdjust="0"/>
    <p:restoredTop sz="77481" autoAdjust="0"/>
  </p:normalViewPr>
  <p:slideViewPr>
    <p:cSldViewPr snapToGrid="0">
      <p:cViewPr varScale="1">
        <p:scale>
          <a:sx n="70" d="100"/>
          <a:sy n="70" d="100"/>
        </p:scale>
        <p:origin x="1512" y="60"/>
      </p:cViewPr>
      <p:guideLst/>
    </p:cSldViewPr>
  </p:slideViewPr>
  <p:outlineViewPr>
    <p:cViewPr>
      <p:scale>
        <a:sx n="33" d="100"/>
        <a:sy n="33" d="100"/>
      </p:scale>
      <p:origin x="0" y="-2124"/>
    </p:cViewPr>
  </p:outlineViewPr>
  <p:notesTextViewPr>
    <p:cViewPr>
      <p:scale>
        <a:sx n="1" d="1"/>
        <a:sy n="1" d="1"/>
      </p:scale>
      <p:origin x="0" y="0"/>
    </p:cViewPr>
  </p:notesTextViewPr>
  <p:notesViewPr>
    <p:cSldViewPr snapToGrid="0">
      <p:cViewPr varScale="1">
        <p:scale>
          <a:sx n="69" d="100"/>
          <a:sy n="69" d="100"/>
        </p:scale>
        <p:origin x="238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043DA2-295B-4360-AC4B-93F7FC8EC9E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2287FD-3629-47BC-B5E3-3958F3EFE2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F638AE-026A-4B32-B072-0C840766D5F6}" type="datetimeFigureOut">
              <a:rPr lang="en-US" smtClean="0"/>
              <a:t>1/25/2019</a:t>
            </a:fld>
            <a:endParaRPr lang="en-US"/>
          </a:p>
        </p:txBody>
      </p:sp>
      <p:sp>
        <p:nvSpPr>
          <p:cNvPr id="4" name="Footer Placeholder 3">
            <a:extLst>
              <a:ext uri="{FF2B5EF4-FFF2-40B4-BE49-F238E27FC236}">
                <a16:creationId xmlns:a16="http://schemas.microsoft.com/office/drawing/2014/main" id="{DEEA8490-F372-4327-9BC3-A4A8E36909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848784-CF38-454D-89FA-808BB85390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470A81-1E03-434F-BCF4-E93318797C8A}" type="slidenum">
              <a:rPr lang="en-US" smtClean="0"/>
              <a:t>‹#›</a:t>
            </a:fld>
            <a:endParaRPr lang="en-US"/>
          </a:p>
        </p:txBody>
      </p:sp>
    </p:spTree>
    <p:extLst>
      <p:ext uri="{BB962C8B-B14F-4D97-AF65-F5344CB8AC3E}">
        <p14:creationId xmlns:p14="http://schemas.microsoft.com/office/powerpoint/2010/main" val="300665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93757-32B0-4EFA-9C57-F82C9B072EE9}"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9C8BC-1AA9-4174-B02A-D5934FBBB691}" type="slidenum">
              <a:rPr lang="en-US" smtClean="0"/>
              <a:t>‹#›</a:t>
            </a:fld>
            <a:endParaRPr lang="en-US"/>
          </a:p>
        </p:txBody>
      </p:sp>
    </p:spTree>
    <p:extLst>
      <p:ext uri="{BB962C8B-B14F-4D97-AF65-F5344CB8AC3E}">
        <p14:creationId xmlns:p14="http://schemas.microsoft.com/office/powerpoint/2010/main" val="202175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access this link, hold down the “Ctrl” button and click the blue button.</a:t>
            </a:r>
          </a:p>
          <a:p>
            <a:pPr marL="0" lvl="0" indent="0">
              <a:buNone/>
            </a:pP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5889C8BC-1AA9-4174-B02A-D5934FBBB691}" type="slidenum">
              <a:rPr lang="en-US" smtClean="0"/>
              <a:t>1</a:t>
            </a:fld>
            <a:endParaRPr lang="en-US"/>
          </a:p>
        </p:txBody>
      </p:sp>
    </p:spTree>
    <p:extLst>
      <p:ext uri="{BB962C8B-B14F-4D97-AF65-F5344CB8AC3E}">
        <p14:creationId xmlns:p14="http://schemas.microsoft.com/office/powerpoint/2010/main" val="4190569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10</a:t>
            </a:fld>
            <a:endParaRPr lang="en-US"/>
          </a:p>
        </p:txBody>
      </p:sp>
    </p:spTree>
    <p:extLst>
      <p:ext uri="{BB962C8B-B14F-4D97-AF65-F5344CB8AC3E}">
        <p14:creationId xmlns:p14="http://schemas.microsoft.com/office/powerpoint/2010/main" val="2281839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11</a:t>
            </a:fld>
            <a:endParaRPr lang="en-US"/>
          </a:p>
        </p:txBody>
      </p:sp>
    </p:spTree>
    <p:extLst>
      <p:ext uri="{BB962C8B-B14F-4D97-AF65-F5344CB8AC3E}">
        <p14:creationId xmlns:p14="http://schemas.microsoft.com/office/powerpoint/2010/main" val="1727633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To watch this video, press the “Ctrl” button and click the green play button.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12</a:t>
            </a:fld>
            <a:endParaRPr lang="en-US"/>
          </a:p>
        </p:txBody>
      </p:sp>
    </p:spTree>
    <p:extLst>
      <p:ext uri="{BB962C8B-B14F-4D97-AF65-F5344CB8AC3E}">
        <p14:creationId xmlns:p14="http://schemas.microsoft.com/office/powerpoint/2010/main" val="248686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2</a:t>
            </a:fld>
            <a:endParaRPr lang="en-US"/>
          </a:p>
        </p:txBody>
      </p:sp>
    </p:spTree>
    <p:extLst>
      <p:ext uri="{BB962C8B-B14F-4D97-AF65-F5344CB8AC3E}">
        <p14:creationId xmlns:p14="http://schemas.microsoft.com/office/powerpoint/2010/main" val="51072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watch this video, press the “Ctrl” button and click the green play button.</a:t>
            </a:r>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3</a:t>
            </a:fld>
            <a:endParaRPr lang="en-US"/>
          </a:p>
        </p:txBody>
      </p:sp>
    </p:spTree>
    <p:extLst>
      <p:ext uri="{BB962C8B-B14F-4D97-AF65-F5344CB8AC3E}">
        <p14:creationId xmlns:p14="http://schemas.microsoft.com/office/powerpoint/2010/main" val="3061836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watch this video, press the “Ctrl” button and click the green play button.</a:t>
            </a:r>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4</a:t>
            </a:fld>
            <a:endParaRPr lang="en-US"/>
          </a:p>
        </p:txBody>
      </p:sp>
    </p:spTree>
    <p:extLst>
      <p:ext uri="{BB962C8B-B14F-4D97-AF65-F5344CB8AC3E}">
        <p14:creationId xmlns:p14="http://schemas.microsoft.com/office/powerpoint/2010/main" val="2210694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egoe UI" panose="020B0502040204020203" pitchFamily="34" charset="0"/>
                <a:cs typeface="Segoe UI" panose="020B0502040204020203" pitchFamily="34" charset="0"/>
              </a:rPr>
              <a:t> </a:t>
            </a:r>
            <a:endParaRPr lang="en-US" sz="400" dirty="0"/>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5</a:t>
            </a:fld>
            <a:endParaRPr lang="en-US"/>
          </a:p>
        </p:txBody>
      </p:sp>
    </p:spTree>
    <p:extLst>
      <p:ext uri="{BB962C8B-B14F-4D97-AF65-F5344CB8AC3E}">
        <p14:creationId xmlns:p14="http://schemas.microsoft.com/office/powerpoint/2010/main" val="1581928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6</a:t>
            </a:fld>
            <a:endParaRPr lang="en-US"/>
          </a:p>
        </p:txBody>
      </p:sp>
    </p:spTree>
    <p:extLst>
      <p:ext uri="{BB962C8B-B14F-4D97-AF65-F5344CB8AC3E}">
        <p14:creationId xmlns:p14="http://schemas.microsoft.com/office/powerpoint/2010/main" val="3535042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watch this video, press the “Ctrl” button and click the green play button.</a:t>
            </a:r>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7</a:t>
            </a:fld>
            <a:endParaRPr lang="en-US"/>
          </a:p>
        </p:txBody>
      </p:sp>
    </p:spTree>
    <p:extLst>
      <p:ext uri="{BB962C8B-B14F-4D97-AF65-F5344CB8AC3E}">
        <p14:creationId xmlns:p14="http://schemas.microsoft.com/office/powerpoint/2010/main" val="2671782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8</a:t>
            </a:fld>
            <a:endParaRPr lang="en-US"/>
          </a:p>
        </p:txBody>
      </p:sp>
    </p:spTree>
    <p:extLst>
      <p:ext uri="{BB962C8B-B14F-4D97-AF65-F5344CB8AC3E}">
        <p14:creationId xmlns:p14="http://schemas.microsoft.com/office/powerpoint/2010/main" val="181524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9</a:t>
            </a:fld>
            <a:endParaRPr lang="en-US"/>
          </a:p>
        </p:txBody>
      </p:sp>
    </p:spTree>
    <p:extLst>
      <p:ext uri="{BB962C8B-B14F-4D97-AF65-F5344CB8AC3E}">
        <p14:creationId xmlns:p14="http://schemas.microsoft.com/office/powerpoint/2010/main" val="309541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0E32-CD36-4756-BE5B-BEC69A7647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529794-3D77-4F45-B2F7-32AD5291B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FFBE1E-01CE-42BC-86C2-E981DF23E4B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AD239E14-8E05-488F-83C8-7ED364FDD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D1F06-0714-4231-BB7E-E7FF9765E2A8}"/>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30880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C1D9-145F-49F1-814F-B4228CE49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73412D-3633-4E34-ABBF-EE5DCED9C9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A1A25A-4B20-40EA-B50D-1C472E72B357}"/>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23F19E3C-9A57-4B8E-8F74-CB3CC1F43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CEA53-4FDE-419D-A792-1196B58DD7F4}"/>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70194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9538AA-E4FB-497A-8E5D-748827D34A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AAAF4-2772-43EC-8CE9-906730DAE5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45075-ABEF-409F-9D6E-E916B99EDC84}"/>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C76C3A00-790A-45B3-8E3E-4540E4068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DB4AA-598E-4E2C-9528-731947D10BD1}"/>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20112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C1024-2DDF-4A79-9A28-49B499E4A8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698E4-A75E-409B-8D1A-17C4F2CDEF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57B11-3461-4709-88EC-EDAAFF25510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E6556733-FFAC-404B-BBF6-CD1C0727A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DF86C-B2C2-49A5-AE5F-AE0EE69C3B16}"/>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18897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48567-C7A7-4501-B787-3ADB5B93C46D}"/>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CC16F5A0-2862-4BEC-9B83-A97407657B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7D688B-F5E1-4597-9366-0C1A1CE29A4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9006FC6E-F6B7-4962-AF40-E4171AB7C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76CE8-FB6C-480F-B55C-366151137FAE}"/>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44626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2A87-BEFB-41D0-BE84-BD74E82546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FFD654-100A-4676-9095-318A944A4C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E25C88-8724-4496-B3EC-8A432BB898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E69B5B-C0F9-4EF8-A4A5-FFF5A661EB99}"/>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C732AAAC-6818-42B2-A345-101F43ED5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73109-4745-49F1-80A4-BBEF4545D660}"/>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79305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6539-50DD-4660-BA3A-C8CEC5A305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7781A-15D6-40EA-A768-58FBD860E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797F3E-34B7-4B58-B85E-9A28F9E24F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E1BD4A-01C2-4864-82F6-6FEB8CABF8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0636EB-78E2-42FC-B62A-F21C05801F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36D15-CB47-4892-9164-B26F13F6E62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8" name="Footer Placeholder 7">
            <a:extLst>
              <a:ext uri="{FF2B5EF4-FFF2-40B4-BE49-F238E27FC236}">
                <a16:creationId xmlns:a16="http://schemas.microsoft.com/office/drawing/2014/main" id="{6E84452C-CD70-4152-8CF4-D158B28CE7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9E45D-3F89-4CA9-B692-273B3C904F7D}"/>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58386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7F31-7809-4A1B-9BAE-20141A007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0552A5-552D-4E9B-9FBB-768091163F00}"/>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4" name="Footer Placeholder 3">
            <a:extLst>
              <a:ext uri="{FF2B5EF4-FFF2-40B4-BE49-F238E27FC236}">
                <a16:creationId xmlns:a16="http://schemas.microsoft.com/office/drawing/2014/main" id="{B8199603-80BA-48FA-87B3-614A86940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D353DC-4318-4E28-96FC-8B2C028993DF}"/>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01752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942743-C460-427E-807D-C50ED753FB6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3" name="Footer Placeholder 2">
            <a:extLst>
              <a:ext uri="{FF2B5EF4-FFF2-40B4-BE49-F238E27FC236}">
                <a16:creationId xmlns:a16="http://schemas.microsoft.com/office/drawing/2014/main" id="{3808441E-B0AF-48B7-9151-66E618B0A0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E44ED5-EEE0-4C5A-9627-E906B6DFDB12}"/>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13671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FE510-4379-45BC-881B-5ABEA6878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C6CA77-4586-4901-949A-ACCDF677B7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42AE6F-2A5B-4242-B463-5351169F4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37F401-8832-4D62-8639-766FF23CEAF5}"/>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84B2E05A-87D5-4877-A252-7767B63A6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037490-C842-4E83-BEF2-895F24339E04}"/>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862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4B81-5BB0-47F4-A00B-538613170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56A3D6-D099-4BC7-AFF0-128BC7FF4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3D20AF-B9C3-48AC-8C33-458B63B03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A60C8C-8C5E-4F98-A4EA-4052F1E02AB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FB67138F-B6A5-4EB4-9BF6-EA911B899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3619B2-ADEC-40ED-A65F-846FE4933467}"/>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71611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F2F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7A4A4-73F0-4B80-99F9-6F76D7B8D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2E3A54-41B2-4C4F-B1C9-5DC4FF7E29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BBF709-E46B-4E57-85BE-714DBE669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05AED43F-D13D-42DB-82C2-0585BF90C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58A2C-6A45-4CCF-A6D5-09FDD0B252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AE723-3769-4093-885B-B48FF02F97C7}" type="slidenum">
              <a:rPr lang="en-US" smtClean="0"/>
              <a:t>‹#›</a:t>
            </a:fld>
            <a:endParaRPr lang="en-US"/>
          </a:p>
        </p:txBody>
      </p:sp>
    </p:spTree>
    <p:extLst>
      <p:ext uri="{BB962C8B-B14F-4D97-AF65-F5344CB8AC3E}">
        <p14:creationId xmlns:p14="http://schemas.microsoft.com/office/powerpoint/2010/main" val="190449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oregon.gov/oha/PH/HEALTHYPEOPLEFAMILIES/WIC/Documents/wic-coord/Caseload%20Management%20Resources/action_plan_to_evaluate_your_appt_schedule.docx" TargetMode="Externa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hyperlink" Target="https://www.oregon.gov/oha/PH/HEALTHYPEOPLEFAMILIES/WIC/Documents/twist/ttm_ch_4_300.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l5a21TJ_oiY&amp;list=PL5aneduDP3AwyQkFbtnYfDcKxRQSGwSVr&amp;index=17&amp;t=0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eB6Zyt_QHvQ&amp;feature=youtu.b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2FMhvyYbhw&amp;feature=youtu.b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ha/PH/HEALTHYPEOPLEFAMILIES/WIC/Documents/ppm/605.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youtube.com/watch?v=fO2GJGpYltU&amp;feature=youtu.b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scheduling">
            <a:extLst>
              <a:ext uri="{FF2B5EF4-FFF2-40B4-BE49-F238E27FC236}">
                <a16:creationId xmlns:a16="http://schemas.microsoft.com/office/drawing/2014/main" id="{351DA145-5BEA-44EF-9D80-00A866B67E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352425"/>
            <a:ext cx="9753600" cy="65055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D2F3BA89-6839-4492-BDE1-04CCF5442045}"/>
              </a:ext>
            </a:extLst>
          </p:cNvPr>
          <p:cNvSpPr/>
          <p:nvPr/>
        </p:nvSpPr>
        <p:spPr>
          <a:xfrm>
            <a:off x="134112" y="5534561"/>
            <a:ext cx="12192000" cy="1323439"/>
          </a:xfrm>
          <a:prstGeom prst="rect">
            <a:avLst/>
          </a:prstGeom>
          <a:solidFill>
            <a:schemeClr val="bg2">
              <a:lumMod val="90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CCDDDC-5449-4C1C-98A9-7FE14FBDC5FB}"/>
              </a:ext>
            </a:extLst>
          </p:cNvPr>
          <p:cNvSpPr/>
          <p:nvPr/>
        </p:nvSpPr>
        <p:spPr>
          <a:xfrm>
            <a:off x="0" y="1"/>
            <a:ext cx="12192000" cy="774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0" y="-56801"/>
            <a:ext cx="12192000" cy="830997"/>
          </a:xfrm>
          <a:prstGeom prst="rect">
            <a:avLst/>
          </a:prstGeom>
          <a:noFill/>
        </p:spPr>
        <p:txBody>
          <a:bodyPr wrap="square" rtlCol="0">
            <a:spAutoFit/>
          </a:bodyPr>
          <a:lstStyle/>
          <a:p>
            <a:pPr algn="ctr"/>
            <a:r>
              <a:rPr lang="en-US" sz="4800" b="1" dirty="0">
                <a:solidFill>
                  <a:srgbClr val="FE7C82"/>
                </a:solidFill>
                <a:latin typeface="Arial" panose="020B0604020202020204" pitchFamily="34" charset="0"/>
                <a:cs typeface="Arial" panose="020B0604020202020204" pitchFamily="34" charset="0"/>
              </a:rPr>
              <a:t>Appointment Scheduling &amp; Caseload</a:t>
            </a:r>
          </a:p>
        </p:txBody>
      </p:sp>
      <p:sp>
        <p:nvSpPr>
          <p:cNvPr id="2" name="Title 1">
            <a:extLst>
              <a:ext uri="{FF2B5EF4-FFF2-40B4-BE49-F238E27FC236}">
                <a16:creationId xmlns:a16="http://schemas.microsoft.com/office/drawing/2014/main" id="{E52EA52A-1E7C-4EC7-9670-3C55DA302395}"/>
              </a:ext>
            </a:extLst>
          </p:cNvPr>
          <p:cNvSpPr>
            <a:spLocks noGrp="1"/>
          </p:cNvSpPr>
          <p:nvPr>
            <p:ph type="title"/>
          </p:nvPr>
        </p:nvSpPr>
        <p:spPr>
          <a:xfrm>
            <a:off x="4450326" y="-617525"/>
            <a:ext cx="3291348" cy="490282"/>
          </a:xfrm>
        </p:spPr>
        <p:txBody>
          <a:bodyPr>
            <a:normAutofit/>
          </a:bodyPr>
          <a:lstStyle/>
          <a:p>
            <a:r>
              <a:rPr lang="en-US" sz="1400" dirty="0">
                <a:latin typeface="Arial" panose="020B0604020202020204" pitchFamily="34" charset="0"/>
                <a:cs typeface="Arial" panose="020B0604020202020204" pitchFamily="34" charset="0"/>
              </a:rPr>
              <a:t>6. </a:t>
            </a:r>
          </a:p>
        </p:txBody>
      </p:sp>
      <p:sp>
        <p:nvSpPr>
          <p:cNvPr id="7" name="Rectangle 6">
            <a:extLst>
              <a:ext uri="{FF2B5EF4-FFF2-40B4-BE49-F238E27FC236}">
                <a16:creationId xmlns:a16="http://schemas.microsoft.com/office/drawing/2014/main" id="{24C5CD72-1DEF-45A0-A8E6-550A1ABE8F1F}"/>
              </a:ext>
            </a:extLst>
          </p:cNvPr>
          <p:cNvSpPr/>
          <p:nvPr/>
        </p:nvSpPr>
        <p:spPr>
          <a:xfrm>
            <a:off x="0" y="5534561"/>
            <a:ext cx="12192000" cy="1323439"/>
          </a:xfrm>
          <a:prstGeom prst="rect">
            <a:avLst/>
          </a:prstGeom>
          <a:solidFill>
            <a:schemeClr val="bg1">
              <a:lumMod val="95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A656C5C-96D0-4108-9D4B-C9F5362B037F}"/>
              </a:ext>
            </a:extLst>
          </p:cNvPr>
          <p:cNvSpPr txBox="1"/>
          <p:nvPr/>
        </p:nvSpPr>
        <p:spPr>
          <a:xfrm>
            <a:off x="310896" y="5772305"/>
            <a:ext cx="11576302" cy="830997"/>
          </a:xfrm>
          <a:prstGeom prst="rect">
            <a:avLst/>
          </a:prstGeom>
          <a:noFill/>
        </p:spPr>
        <p:txBody>
          <a:bodyPr wrap="square" rtlCol="0">
            <a:spAutoFit/>
          </a:bodyPr>
          <a:lstStyle/>
          <a:p>
            <a:pPr>
              <a:spcAft>
                <a:spcPts val="600"/>
              </a:spcAft>
            </a:pPr>
            <a:r>
              <a:rPr lang="en-US" sz="2400" dirty="0"/>
              <a:t>Evaluating and improving your appointment scheduling process can help your caseload. Click on the action plan to help you assess your appointment schedule. </a:t>
            </a:r>
            <a:endParaRPr lang="en-US" sz="2400" dirty="0">
              <a:solidFill>
                <a:prstClr val="black"/>
              </a:solidFill>
            </a:endParaRPr>
          </a:p>
        </p:txBody>
      </p:sp>
      <p:sp>
        <p:nvSpPr>
          <p:cNvPr id="9" name="Flowchart: Alternate Process 8">
            <a:hlinkClick r:id="rId5" highlightClick="1">
              <a:snd r:embed="rId4" name="click.wav"/>
            </a:hlinkClick>
            <a:extLst>
              <a:ext uri="{FF2B5EF4-FFF2-40B4-BE49-F238E27FC236}">
                <a16:creationId xmlns:a16="http://schemas.microsoft.com/office/drawing/2014/main" id="{C633CB19-18D0-45AD-A695-80E81D580C3E}"/>
              </a:ext>
            </a:extLst>
          </p:cNvPr>
          <p:cNvSpPr/>
          <p:nvPr/>
        </p:nvSpPr>
        <p:spPr>
          <a:xfrm>
            <a:off x="6095999" y="4185446"/>
            <a:ext cx="5791199" cy="895350"/>
          </a:xfrm>
          <a:prstGeom prst="flowChartAlternateProcess">
            <a:avLst/>
          </a:prstGeom>
          <a:solidFill>
            <a:schemeClr val="accent1">
              <a:lumMod val="75000"/>
            </a:schemeClr>
          </a:solidFill>
          <a:effectLst>
            <a:outerShdw blurRad="50800" dist="38100" dir="5400000" algn="t" rotWithShape="0">
              <a:prstClr val="black">
                <a:alpha val="40000"/>
              </a:prstClr>
            </a:outerShdw>
          </a:effectLst>
          <a:scene3d>
            <a:camera prst="orthographicFront"/>
            <a:lightRig rig="threePt" dir="t"/>
          </a:scene3d>
          <a:sp3d>
            <a:bevelT prst="convex"/>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bg1"/>
                </a:solidFill>
                <a:latin typeface="Arial" panose="020B0604020202020204" pitchFamily="34" charset="0"/>
                <a:cs typeface="Arial" panose="020B0604020202020204" pitchFamily="34" charset="0"/>
              </a:rPr>
              <a:t>Action Plan to Evaluate </a:t>
            </a:r>
            <a:br>
              <a:rPr lang="en-US" sz="2000" b="1" dirty="0">
                <a:solidFill>
                  <a:schemeClr val="bg1"/>
                </a:solidFill>
                <a:latin typeface="Arial" panose="020B0604020202020204" pitchFamily="34" charset="0"/>
                <a:cs typeface="Arial" panose="020B0604020202020204" pitchFamily="34" charset="0"/>
              </a:rPr>
            </a:br>
            <a:r>
              <a:rPr lang="en-US" sz="2000" b="1" dirty="0">
                <a:solidFill>
                  <a:schemeClr val="bg1"/>
                </a:solidFill>
                <a:latin typeface="Arial" panose="020B0604020202020204" pitchFamily="34" charset="0"/>
                <a:cs typeface="Arial" panose="020B0604020202020204" pitchFamily="34" charset="0"/>
              </a:rPr>
              <a:t>Appointment Scheduler</a:t>
            </a:r>
          </a:p>
        </p:txBody>
      </p:sp>
    </p:spTree>
    <p:extLst>
      <p:ext uri="{BB962C8B-B14F-4D97-AF65-F5344CB8AC3E}">
        <p14:creationId xmlns:p14="http://schemas.microsoft.com/office/powerpoint/2010/main" val="420236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CCDDDC-5449-4C1C-98A9-7FE14FBDC5FB}"/>
              </a:ext>
            </a:extLst>
          </p:cNvPr>
          <p:cNvSpPr/>
          <p:nvPr/>
        </p:nvSpPr>
        <p:spPr>
          <a:xfrm>
            <a:off x="0" y="0"/>
            <a:ext cx="12192000" cy="1166647"/>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0" y="178452"/>
            <a:ext cx="12192000" cy="830997"/>
          </a:xfrm>
          <a:prstGeom prst="rect">
            <a:avLst/>
          </a:prstGeom>
          <a:noFill/>
        </p:spPr>
        <p:txBody>
          <a:bodyPr wrap="square" rtlCol="0">
            <a:spAutoFit/>
          </a:bodyPr>
          <a:lstStyle/>
          <a:p>
            <a:r>
              <a:rPr lang="en-US" sz="4800" b="1" i="1" dirty="0">
                <a:solidFill>
                  <a:srgbClr val="FE7C82"/>
                </a:solidFill>
                <a:latin typeface="Arial" panose="020B0604020202020204" pitchFamily="34" charset="0"/>
                <a:cs typeface="Arial" panose="020B0604020202020204" pitchFamily="34" charset="0"/>
              </a:rPr>
              <a:t>Using the auto scheduler</a:t>
            </a:r>
            <a:endParaRPr lang="en-US" sz="4800" b="1" dirty="0">
              <a:solidFill>
                <a:srgbClr val="FE7C82"/>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AC05F9B9-A2E8-4295-B45E-B71FA28A61CD}"/>
              </a:ext>
            </a:extLst>
          </p:cNvPr>
          <p:cNvSpPr>
            <a:spLocks noGrp="1"/>
          </p:cNvSpPr>
          <p:nvPr>
            <p:ph idx="1"/>
          </p:nvPr>
        </p:nvSpPr>
        <p:spPr>
          <a:xfrm>
            <a:off x="101206" y="3855490"/>
            <a:ext cx="6363498" cy="2970056"/>
          </a:xfrm>
        </p:spPr>
        <p:txBody>
          <a:bodyPr>
            <a:normAutofit/>
          </a:bodyPr>
          <a:lstStyle/>
          <a:p>
            <a:pPr marL="0" indent="0" algn="ctr">
              <a:buNone/>
            </a:pPr>
            <a:r>
              <a:rPr lang="en-US" sz="2000" b="1" dirty="0"/>
              <a:t>Pros</a:t>
            </a:r>
          </a:p>
          <a:p>
            <a:r>
              <a:rPr lang="en-US" sz="2000" dirty="0"/>
              <a:t>Helps make sure every participant has an appointment</a:t>
            </a:r>
          </a:p>
          <a:p>
            <a:r>
              <a:rPr lang="en-US" sz="2000" dirty="0"/>
              <a:t>Staff schedules do not have to be put into TWIST three/six months out</a:t>
            </a:r>
          </a:p>
          <a:p>
            <a:r>
              <a:rPr lang="en-US" sz="2000" dirty="0"/>
              <a:t>More flexibility in staffing</a:t>
            </a:r>
          </a:p>
          <a:p>
            <a:r>
              <a:rPr lang="en-US" sz="2000" dirty="0"/>
              <a:t>Participants don’t always know their schedule three months out</a:t>
            </a:r>
          </a:p>
          <a:p>
            <a:endParaRPr lang="en-US" sz="2000" dirty="0"/>
          </a:p>
        </p:txBody>
      </p:sp>
      <p:sp>
        <p:nvSpPr>
          <p:cNvPr id="7" name="Content Placeholder 3">
            <a:extLst>
              <a:ext uri="{FF2B5EF4-FFF2-40B4-BE49-F238E27FC236}">
                <a16:creationId xmlns:a16="http://schemas.microsoft.com/office/drawing/2014/main" id="{46D85DD3-E032-42B0-AD9B-7D87A8004B15}"/>
              </a:ext>
            </a:extLst>
          </p:cNvPr>
          <p:cNvSpPr txBox="1">
            <a:spLocks/>
          </p:cNvSpPr>
          <p:nvPr/>
        </p:nvSpPr>
        <p:spPr>
          <a:xfrm>
            <a:off x="6464704" y="3855490"/>
            <a:ext cx="5727296" cy="1783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dirty="0"/>
              <a:t>Cons</a:t>
            </a:r>
          </a:p>
          <a:p>
            <a:r>
              <a:rPr lang="en-US" sz="2000" dirty="0">
                <a:cs typeface="Segoe UI" panose="020B0502040204020203" pitchFamily="34" charset="0"/>
              </a:rPr>
              <a:t>Doesn't allow participants to choose their own appointment day and time.</a:t>
            </a:r>
          </a:p>
        </p:txBody>
      </p:sp>
      <p:sp>
        <p:nvSpPr>
          <p:cNvPr id="8" name="Rectangle: Diagonal Corners Rounded 7">
            <a:extLst>
              <a:ext uri="{FF2B5EF4-FFF2-40B4-BE49-F238E27FC236}">
                <a16:creationId xmlns:a16="http://schemas.microsoft.com/office/drawing/2014/main" id="{04E9359E-EC61-49ED-9322-32619A61E4E5}"/>
              </a:ext>
            </a:extLst>
          </p:cNvPr>
          <p:cNvSpPr/>
          <p:nvPr/>
        </p:nvSpPr>
        <p:spPr>
          <a:xfrm>
            <a:off x="9745701" y="5371649"/>
            <a:ext cx="2130383" cy="1246864"/>
          </a:xfrm>
          <a:prstGeom prst="round2DiagRect">
            <a:avLst/>
          </a:prstGeom>
          <a:solidFill>
            <a:schemeClr val="accent1">
              <a:lumMod val="20000"/>
              <a:lumOff val="8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3"/>
              </a:rPr>
              <a:t>TWIST Training Manual – Chapter 4, Section 3</a:t>
            </a:r>
            <a:endParaRPr lang="en-US" dirty="0">
              <a:solidFill>
                <a:schemeClr val="bg1"/>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23DEF868-C2E4-45C3-8B8F-B85658E7650D}"/>
              </a:ext>
            </a:extLst>
          </p:cNvPr>
          <p:cNvSpPr txBox="1"/>
          <p:nvPr/>
        </p:nvSpPr>
        <p:spPr>
          <a:xfrm>
            <a:off x="201168" y="1426464"/>
            <a:ext cx="11674916" cy="2677656"/>
          </a:xfrm>
          <a:prstGeom prst="rect">
            <a:avLst/>
          </a:prstGeom>
          <a:noFill/>
        </p:spPr>
        <p:txBody>
          <a:bodyPr wrap="square" rtlCol="0">
            <a:spAutoFit/>
          </a:bodyPr>
          <a:lstStyle/>
          <a:p>
            <a:pPr>
              <a:spcAft>
                <a:spcPts val="1200"/>
              </a:spcAft>
            </a:pPr>
            <a:r>
              <a:rPr lang="en-US" sz="2400" b="1" dirty="0"/>
              <a:t>Auto Scheduler </a:t>
            </a:r>
            <a:r>
              <a:rPr lang="en-US" sz="2400" dirty="0"/>
              <a:t>is an optional part of the TWIST Appointment Scheduler. It automatically schedules participant appointments each month based on their appointment preferences. </a:t>
            </a:r>
          </a:p>
          <a:p>
            <a:pPr lvl="0">
              <a:spcAft>
                <a:spcPts val="1200"/>
              </a:spcAft>
              <a:defRPr/>
            </a:pPr>
            <a:r>
              <a:rPr lang="en-US" sz="2400" dirty="0"/>
              <a:t>Read the pros and cons of the auto scheduler to decide if it may be beneficial to your clinic.</a:t>
            </a:r>
          </a:p>
          <a:p>
            <a:pPr lvl="0">
              <a:spcAft>
                <a:spcPts val="1200"/>
              </a:spcAft>
              <a:defRPr/>
            </a:pPr>
            <a:r>
              <a:rPr lang="en-US" sz="2400" dirty="0"/>
              <a:t>You can learn more about the Auto Scheduler by clicking on the icon in the bottom right to go to the TWIST lesson. </a:t>
            </a:r>
          </a:p>
          <a:p>
            <a:endParaRPr lang="en-US" dirty="0"/>
          </a:p>
        </p:txBody>
      </p:sp>
    </p:spTree>
    <p:extLst>
      <p:ext uri="{BB962C8B-B14F-4D97-AF65-F5344CB8AC3E}">
        <p14:creationId xmlns:p14="http://schemas.microsoft.com/office/powerpoint/2010/main" val="80075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CCDDDC-5449-4C1C-98A9-7FE14FBDC5FB}"/>
              </a:ext>
            </a:extLst>
          </p:cNvPr>
          <p:cNvSpPr/>
          <p:nvPr/>
        </p:nvSpPr>
        <p:spPr>
          <a:xfrm>
            <a:off x="0" y="0"/>
            <a:ext cx="12192000" cy="1166647"/>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0" y="178452"/>
            <a:ext cx="12192000" cy="830997"/>
          </a:xfrm>
          <a:prstGeom prst="rect">
            <a:avLst/>
          </a:prstGeom>
          <a:noFill/>
        </p:spPr>
        <p:txBody>
          <a:bodyPr wrap="square" rtlCol="0">
            <a:spAutoFit/>
          </a:bodyPr>
          <a:lstStyle/>
          <a:p>
            <a:r>
              <a:rPr lang="en-US" sz="4800" b="1" i="1" dirty="0">
                <a:solidFill>
                  <a:srgbClr val="FE7C82"/>
                </a:solidFill>
                <a:latin typeface="Arial" panose="020B0604020202020204" pitchFamily="34" charset="0"/>
                <a:cs typeface="Arial" panose="020B0604020202020204" pitchFamily="34" charset="0"/>
              </a:rPr>
              <a:t>Using the auto scheduler</a:t>
            </a:r>
            <a:endParaRPr lang="en-US" sz="4800" b="1" dirty="0">
              <a:solidFill>
                <a:srgbClr val="FE7C82"/>
              </a:solidFill>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3864FA0-C7DA-4D17-BBC1-9CB24C270018}"/>
              </a:ext>
            </a:extLst>
          </p:cNvPr>
          <p:cNvSpPr>
            <a:spLocks noGrp="1"/>
          </p:cNvSpPr>
          <p:nvPr>
            <p:ph idx="1"/>
          </p:nvPr>
        </p:nvSpPr>
        <p:spPr/>
        <p:txBody>
          <a:bodyPr/>
          <a:lstStyle/>
          <a:p>
            <a:pPr marL="0" indent="0">
              <a:buNone/>
            </a:pPr>
            <a:r>
              <a:rPr lang="en-US" dirty="0">
                <a:solidFill>
                  <a:prstClr val="black"/>
                </a:solidFill>
              </a:rPr>
              <a:t>If you are using the Auto Scheduler, using the </a:t>
            </a:r>
            <a:r>
              <a:rPr lang="en-US" b="1" i="1" dirty="0">
                <a:solidFill>
                  <a:prstClr val="black"/>
                </a:solidFill>
              </a:rPr>
              <a:t>Auto Scheduler Unable to Schedule </a:t>
            </a:r>
            <a:r>
              <a:rPr lang="en-US" dirty="0">
                <a:solidFill>
                  <a:prstClr val="black"/>
                </a:solidFill>
              </a:rPr>
              <a:t>report is necessary to help you follow-up on participants after the Auto Scheduler runs. You will see all of the participants who didn’t get scheduled using the Auto Scheduler. You  may need to adjust your schedule and run the Auto Scheduler again, or manually schedule participants into appointments. This will ensure that all participants have appointments scheduled. </a:t>
            </a:r>
          </a:p>
          <a:p>
            <a:pPr marL="0" indent="0">
              <a:buNone/>
            </a:pPr>
            <a:endParaRPr lang="en-US" dirty="0">
              <a:solidFill>
                <a:prstClr val="black"/>
              </a:solidFill>
            </a:endParaRPr>
          </a:p>
          <a:p>
            <a:pPr marL="0" indent="0">
              <a:buNone/>
            </a:pPr>
            <a:r>
              <a:rPr lang="en-US" dirty="0">
                <a:solidFill>
                  <a:prstClr val="black"/>
                </a:solidFill>
              </a:rPr>
              <a:t>Learn more about this report on the next slide.</a:t>
            </a:r>
            <a:endParaRPr lang="en-US" dirty="0"/>
          </a:p>
        </p:txBody>
      </p:sp>
    </p:spTree>
    <p:extLst>
      <p:ext uri="{BB962C8B-B14F-4D97-AF65-F5344CB8AC3E}">
        <p14:creationId xmlns:p14="http://schemas.microsoft.com/office/powerpoint/2010/main" val="318336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DC835CE-49ED-4B92-B4E4-A184B717202B}"/>
              </a:ext>
            </a:extLst>
          </p:cNvPr>
          <p:cNvSpPr/>
          <p:nvPr/>
        </p:nvSpPr>
        <p:spPr>
          <a:xfrm>
            <a:off x="8435340" y="3208021"/>
            <a:ext cx="3494064" cy="25418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893ED72-A00A-4910-8957-92502CC5C96F}"/>
              </a:ext>
            </a:extLst>
          </p:cNvPr>
          <p:cNvSpPr txBox="1"/>
          <p:nvPr/>
        </p:nvSpPr>
        <p:spPr>
          <a:xfrm>
            <a:off x="8874320" y="5380532"/>
            <a:ext cx="2603617" cy="369332"/>
          </a:xfrm>
          <a:prstGeom prst="rect">
            <a:avLst/>
          </a:prstGeom>
          <a:noFill/>
        </p:spPr>
        <p:txBody>
          <a:bodyPr wrap="square" rtlCol="0">
            <a:spAutoFit/>
          </a:bodyPr>
          <a:lstStyle/>
          <a:p>
            <a:pPr algn="ctr"/>
            <a:r>
              <a:rPr lang="en-US" dirty="0"/>
              <a:t>Click to play video</a:t>
            </a:r>
          </a:p>
        </p:txBody>
      </p:sp>
      <p:sp>
        <p:nvSpPr>
          <p:cNvPr id="11" name="TextBox 10">
            <a:extLst>
              <a:ext uri="{FF2B5EF4-FFF2-40B4-BE49-F238E27FC236}">
                <a16:creationId xmlns:a16="http://schemas.microsoft.com/office/drawing/2014/main" id="{E884677A-4AF7-4B5E-81EC-A9362384536A}"/>
              </a:ext>
            </a:extLst>
          </p:cNvPr>
          <p:cNvSpPr txBox="1"/>
          <p:nvPr/>
        </p:nvSpPr>
        <p:spPr>
          <a:xfrm>
            <a:off x="8563428" y="3288938"/>
            <a:ext cx="3260536"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How to use the </a:t>
            </a:r>
            <a:r>
              <a:rPr lang="en-US" sz="2000" b="1" i="1" dirty="0">
                <a:latin typeface="Arial" panose="020B0604020202020204" pitchFamily="34" charset="0"/>
                <a:cs typeface="Arial" panose="020B0604020202020204" pitchFamily="34" charset="0"/>
              </a:rPr>
              <a:t>Auto Scheduler Unable to Schedule Report</a:t>
            </a:r>
          </a:p>
        </p:txBody>
      </p:sp>
      <p:sp>
        <p:nvSpPr>
          <p:cNvPr id="5" name="Rectangle 4">
            <a:extLst>
              <a:ext uri="{FF2B5EF4-FFF2-40B4-BE49-F238E27FC236}">
                <a16:creationId xmlns:a16="http://schemas.microsoft.com/office/drawing/2014/main" id="{E7318066-3DF5-47A4-8526-71687136DB2E}"/>
              </a:ext>
            </a:extLst>
          </p:cNvPr>
          <p:cNvSpPr/>
          <p:nvPr/>
        </p:nvSpPr>
        <p:spPr>
          <a:xfrm>
            <a:off x="481838" y="1566493"/>
            <a:ext cx="11321665" cy="1015663"/>
          </a:xfrm>
          <a:prstGeom prst="rect">
            <a:avLst/>
          </a:prstGeom>
        </p:spPr>
        <p:txBody>
          <a:bodyPr wrap="square">
            <a:spAutoFit/>
          </a:bodyPr>
          <a:lstStyle/>
          <a:p>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Shows the appointment requests which didn’t get scheduled by the Auto Scheduler.</a:t>
            </a:r>
            <a:endParaRPr lang="en-US" sz="2000" dirty="0"/>
          </a:p>
          <a:p>
            <a:endParaRPr lang="en-US" sz="2000" dirty="0"/>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3" y="212120"/>
            <a:ext cx="1088972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600" dirty="0">
                <a:solidFill>
                  <a:schemeClr val="bg2">
                    <a:lumMod val="25000"/>
                  </a:schemeClr>
                </a:solidFill>
                <a:latin typeface="+mn-lt"/>
              </a:rPr>
              <a:t>Caseload Reports:</a:t>
            </a:r>
          </a:p>
          <a:p>
            <a:pPr>
              <a:lnSpc>
                <a:spcPct val="100000"/>
              </a:lnSpc>
              <a:spcBef>
                <a:spcPts val="0"/>
              </a:spcBef>
            </a:pPr>
            <a:r>
              <a:rPr lang="en-US" sz="3600" b="1" dirty="0">
                <a:latin typeface="+mn-lt"/>
              </a:rPr>
              <a:t>Auto Scheduler Unable to Schedule Report </a:t>
            </a:r>
          </a:p>
        </p:txBody>
      </p:sp>
      <p:sp>
        <p:nvSpPr>
          <p:cNvPr id="13" name="Isosceles Triangle 12">
            <a:extLst>
              <a:ext uri="{FF2B5EF4-FFF2-40B4-BE49-F238E27FC236}">
                <a16:creationId xmlns:a16="http://schemas.microsoft.com/office/drawing/2014/main" id="{D88FF53C-D8AD-4CDF-BC7A-F6AF24E44617}"/>
              </a:ext>
            </a:extLst>
          </p:cNvPr>
          <p:cNvSpPr/>
          <p:nvPr/>
        </p:nvSpPr>
        <p:spPr>
          <a:xfrm rot="5400000">
            <a:off x="9915841" y="4580631"/>
            <a:ext cx="671137" cy="484837"/>
          </a:xfrm>
          <a:prstGeom prst="triangle">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21A14B2-1B88-4EA2-A4DB-0F88F9BFC806}"/>
              </a:ext>
            </a:extLst>
          </p:cNvPr>
          <p:cNvSpPr/>
          <p:nvPr/>
        </p:nvSpPr>
        <p:spPr>
          <a:xfrm>
            <a:off x="481838" y="2274379"/>
            <a:ext cx="7659438" cy="3631763"/>
          </a:xfrm>
          <a:prstGeom prst="rect">
            <a:avLst/>
          </a:prstGeom>
        </p:spPr>
        <p:txBody>
          <a:bodyPr wrap="square">
            <a:spAutoFit/>
          </a:bodyPr>
          <a:lstStyle/>
          <a:p>
            <a:r>
              <a:rPr lang="en-US" sz="2000" b="1" u="sng" dirty="0">
                <a:solidFill>
                  <a:srgbClr val="000000"/>
                </a:solidFill>
                <a:latin typeface="Calibri" panose="020F0502020204030204" pitchFamily="34" charset="0"/>
              </a:rPr>
              <a:t>Why use this report:</a:t>
            </a:r>
          </a:p>
          <a:p>
            <a:pPr marL="342900" indent="-342900">
              <a:buFont typeface="Arial" panose="020B0604020202020204" pitchFamily="34" charset="0"/>
              <a:buChar char="•"/>
            </a:pPr>
            <a:r>
              <a:rPr lang="en-US" sz="2000" dirty="0">
                <a:solidFill>
                  <a:srgbClr val="000000"/>
                </a:solidFill>
                <a:latin typeface="Calibri" panose="020F0502020204030204" pitchFamily="34" charset="0"/>
              </a:rPr>
              <a:t>Use the report to follow up and make sure that everyone on the “Unable to Schedule” list and the “Not Processed” list are scheduled an appointment.</a:t>
            </a:r>
          </a:p>
          <a:p>
            <a:pPr marL="285750" indent="-285750">
              <a:buFont typeface="Arial" panose="020B0604020202020204" pitchFamily="34" charset="0"/>
              <a:buChar char="•"/>
            </a:pPr>
            <a:r>
              <a:rPr lang="en-US" sz="2000" dirty="0">
                <a:solidFill>
                  <a:srgbClr val="000000"/>
                </a:solidFill>
                <a:latin typeface="Calibri" panose="020F0502020204030204" pitchFamily="34" charset="0"/>
              </a:rPr>
              <a:t>First, open more appointments and rerun the Auto Scheduler. Repeat as needed.</a:t>
            </a:r>
          </a:p>
          <a:p>
            <a:pPr marL="285750" indent="-285750">
              <a:spcAft>
                <a:spcPts val="600"/>
              </a:spcAft>
              <a:buFont typeface="Arial" panose="020B0604020202020204" pitchFamily="34" charset="0"/>
              <a:buChar char="•"/>
            </a:pPr>
            <a:r>
              <a:rPr lang="en-US" sz="2000" dirty="0">
                <a:solidFill>
                  <a:srgbClr val="000000"/>
                </a:solidFill>
                <a:latin typeface="Calibri" panose="020F0502020204030204" pitchFamily="34" charset="0"/>
              </a:rPr>
              <a:t>Manually book appointments for the participants “Not Processed.”</a:t>
            </a:r>
          </a:p>
          <a:p>
            <a:pPr>
              <a:spcAft>
                <a:spcPts val="6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Appointment Scheduler- Outputs. Enter the month and year. </a:t>
            </a:r>
            <a:r>
              <a:rPr lang="en-US" sz="2000" dirty="0"/>
              <a:t> </a:t>
            </a:r>
          </a:p>
          <a:p>
            <a:pPr>
              <a:spcAft>
                <a:spcPts val="800"/>
              </a:spcAft>
            </a:pPr>
            <a:r>
              <a:rPr lang="en-US" sz="2000" b="1" u="sng" dirty="0">
                <a:solidFill>
                  <a:srgbClr val="000000"/>
                </a:solidFill>
                <a:latin typeface="Calibri" panose="020F0502020204030204" pitchFamily="34" charset="0"/>
              </a:rPr>
              <a:t>When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After you run the Auto Scheduler, every time.  </a:t>
            </a:r>
            <a:endParaRPr lang="en-US" sz="2000" dirty="0"/>
          </a:p>
        </p:txBody>
      </p:sp>
      <p:pic>
        <p:nvPicPr>
          <p:cNvPr id="12" name="Picture 11" descr="Clipart - Computer monitor">
            <a:hlinkClick r:id="rId3"/>
            <a:extLst>
              <a:ext uri="{FF2B5EF4-FFF2-40B4-BE49-F238E27FC236}">
                <a16:creationId xmlns:a16="http://schemas.microsoft.com/office/drawing/2014/main" id="{95102C7F-7120-4EDF-B15B-9755D026D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73499" y="3106057"/>
            <a:ext cx="3662229" cy="3662229"/>
          </a:xfrm>
          <a:prstGeom prst="rect">
            <a:avLst/>
          </a:prstGeom>
          <a:ln>
            <a:noFill/>
          </a:ln>
        </p:spPr>
      </p:pic>
    </p:spTree>
    <p:extLst>
      <p:ext uri="{BB962C8B-B14F-4D97-AF65-F5344CB8AC3E}">
        <p14:creationId xmlns:p14="http://schemas.microsoft.com/office/powerpoint/2010/main" val="306596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7CCDDDC-5449-4C1C-98A9-7FE14FBDC5FB}"/>
              </a:ext>
            </a:extLst>
          </p:cNvPr>
          <p:cNvSpPr/>
          <p:nvPr/>
        </p:nvSpPr>
        <p:spPr>
          <a:xfrm>
            <a:off x="0" y="0"/>
            <a:ext cx="12192000" cy="1313615"/>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164592" y="241308"/>
            <a:ext cx="12192000" cy="830997"/>
          </a:xfrm>
          <a:prstGeom prst="rect">
            <a:avLst/>
          </a:prstGeom>
          <a:noFill/>
        </p:spPr>
        <p:txBody>
          <a:bodyPr wrap="square" rtlCol="0">
            <a:spAutoFit/>
          </a:bodyPr>
          <a:lstStyle/>
          <a:p>
            <a:r>
              <a:rPr lang="en-US" sz="4800" b="1" i="1" dirty="0">
                <a:solidFill>
                  <a:srgbClr val="FE7C82"/>
                </a:solidFill>
                <a:latin typeface="Arial" panose="020B0604020202020204" pitchFamily="34" charset="0"/>
                <a:cs typeface="Arial" panose="020B0604020202020204" pitchFamily="34" charset="0"/>
              </a:rPr>
              <a:t>Planning appointments</a:t>
            </a:r>
            <a:endParaRPr lang="en-US" sz="4800" b="1" dirty="0">
              <a:solidFill>
                <a:srgbClr val="FE7C82"/>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C8E1B8E7-1800-45A8-9BC3-9C089B7072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429" y="2179874"/>
            <a:ext cx="2011970" cy="3811867"/>
          </a:xfrm>
          <a:prstGeom prst="rect">
            <a:avLst/>
          </a:prstGeom>
        </p:spPr>
      </p:pic>
      <p:pic>
        <p:nvPicPr>
          <p:cNvPr id="11" name="Picture 10">
            <a:extLst>
              <a:ext uri="{FF2B5EF4-FFF2-40B4-BE49-F238E27FC236}">
                <a16:creationId xmlns:a16="http://schemas.microsoft.com/office/drawing/2014/main" id="{C8D3A6B6-F757-449F-90EE-3E428EDE4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690086" y="2134064"/>
            <a:ext cx="1905597" cy="3811867"/>
          </a:xfrm>
          <a:prstGeom prst="rect">
            <a:avLst/>
          </a:prstGeom>
        </p:spPr>
      </p:pic>
      <p:sp>
        <p:nvSpPr>
          <p:cNvPr id="12" name="Content Placeholder 2">
            <a:extLst>
              <a:ext uri="{FF2B5EF4-FFF2-40B4-BE49-F238E27FC236}">
                <a16:creationId xmlns:a16="http://schemas.microsoft.com/office/drawing/2014/main" id="{EAB7AF95-9A5D-4542-9659-6F5C98738730}"/>
              </a:ext>
            </a:extLst>
          </p:cNvPr>
          <p:cNvSpPr>
            <a:spLocks noGrp="1"/>
          </p:cNvSpPr>
          <p:nvPr>
            <p:ph idx="1"/>
          </p:nvPr>
        </p:nvSpPr>
        <p:spPr>
          <a:xfrm>
            <a:off x="596317" y="1679020"/>
            <a:ext cx="7365565" cy="5303077"/>
          </a:xfrm>
        </p:spPr>
        <p:txBody>
          <a:bodyPr>
            <a:normAutofit/>
          </a:bodyPr>
          <a:lstStyle/>
          <a:p>
            <a:pPr marL="0" indent="0">
              <a:spcAft>
                <a:spcPts val="1200"/>
              </a:spcAft>
              <a:buNone/>
            </a:pPr>
            <a:r>
              <a:rPr lang="en-US" sz="2400" dirty="0"/>
              <a:t>It’s important to consider how you are determining the number of appointments you need in your schedule. There are 3 things you should consider when planning: looking at the past, looking to the future, and adding a few extra appointment slots to account for no shows.</a:t>
            </a:r>
          </a:p>
          <a:p>
            <a:pPr marL="0" lvl="0" indent="0">
              <a:lnSpc>
                <a:spcPct val="100000"/>
              </a:lnSpc>
              <a:spcBef>
                <a:spcPts val="0"/>
              </a:spcBef>
              <a:buNone/>
              <a:defRPr/>
            </a:pPr>
            <a:r>
              <a:rPr lang="en-US" sz="2400" dirty="0"/>
              <a:t>There are 3 TWIST reports that can help you with this planning:</a:t>
            </a:r>
          </a:p>
          <a:p>
            <a:pPr marL="800100" lvl="1" indent="-342900">
              <a:buFont typeface="Wingdings" panose="05000000000000000000" pitchFamily="2" charset="2"/>
              <a:buChar char="Ø"/>
              <a:defRPr/>
            </a:pPr>
            <a:r>
              <a:rPr lang="en-US" b="1" dirty="0"/>
              <a:t>Transaction Report</a:t>
            </a:r>
          </a:p>
          <a:p>
            <a:pPr marL="800100" lvl="1" indent="-342900">
              <a:buFont typeface="Wingdings" panose="05000000000000000000" pitchFamily="2" charset="2"/>
              <a:buChar char="Ø"/>
              <a:defRPr/>
            </a:pPr>
            <a:r>
              <a:rPr lang="en-US" b="1" dirty="0"/>
              <a:t>Projected Individual appointment Requests Report</a:t>
            </a:r>
          </a:p>
          <a:p>
            <a:pPr marL="800100" lvl="1" indent="-342900">
              <a:spcAft>
                <a:spcPts val="1200"/>
              </a:spcAft>
              <a:buFont typeface="Wingdings" panose="05000000000000000000" pitchFamily="2" charset="2"/>
              <a:buChar char="Ø"/>
              <a:defRPr/>
            </a:pPr>
            <a:r>
              <a:rPr lang="en-US" b="1" dirty="0"/>
              <a:t>Show Rate Reports</a:t>
            </a:r>
          </a:p>
          <a:p>
            <a:pPr marL="0" indent="0">
              <a:spcAft>
                <a:spcPts val="1200"/>
              </a:spcAft>
              <a:buNone/>
              <a:defRPr/>
            </a:pPr>
            <a:r>
              <a:rPr lang="en-US" sz="2400" dirty="0"/>
              <a:t>The next three slides explain how to use these reports.</a:t>
            </a:r>
          </a:p>
          <a:p>
            <a:pPr marL="0" lvl="0" indent="0">
              <a:lnSpc>
                <a:spcPct val="100000"/>
              </a:lnSpc>
              <a:spcBef>
                <a:spcPts val="0"/>
              </a:spcBef>
              <a:buNone/>
              <a:defRPr/>
            </a:pPr>
            <a:endParaRPr lang="en-US" sz="2400" dirty="0"/>
          </a:p>
        </p:txBody>
      </p:sp>
    </p:spTree>
    <p:extLst>
      <p:ext uri="{BB962C8B-B14F-4D97-AF65-F5344CB8AC3E}">
        <p14:creationId xmlns:p14="http://schemas.microsoft.com/office/powerpoint/2010/main" val="1751500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F25F8DC-24BE-400F-B51A-E3A4375E946E}"/>
              </a:ext>
            </a:extLst>
          </p:cNvPr>
          <p:cNvSpPr/>
          <p:nvPr/>
        </p:nvSpPr>
        <p:spPr>
          <a:xfrm>
            <a:off x="8435340" y="3208021"/>
            <a:ext cx="3494064" cy="2683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893ED72-A00A-4910-8957-92502CC5C96F}"/>
              </a:ext>
            </a:extLst>
          </p:cNvPr>
          <p:cNvSpPr txBox="1"/>
          <p:nvPr/>
        </p:nvSpPr>
        <p:spPr>
          <a:xfrm>
            <a:off x="8874320" y="5380532"/>
            <a:ext cx="2603617" cy="369332"/>
          </a:xfrm>
          <a:prstGeom prst="rect">
            <a:avLst/>
          </a:prstGeom>
          <a:noFill/>
        </p:spPr>
        <p:txBody>
          <a:bodyPr wrap="square" rtlCol="0">
            <a:spAutoFit/>
          </a:bodyPr>
          <a:lstStyle/>
          <a:p>
            <a:pPr algn="ctr"/>
            <a:r>
              <a:rPr lang="en-US" dirty="0"/>
              <a:t>Click to play video</a:t>
            </a:r>
          </a:p>
        </p:txBody>
      </p:sp>
      <p:sp>
        <p:nvSpPr>
          <p:cNvPr id="11" name="TextBox 10">
            <a:extLst>
              <a:ext uri="{FF2B5EF4-FFF2-40B4-BE49-F238E27FC236}">
                <a16:creationId xmlns:a16="http://schemas.microsoft.com/office/drawing/2014/main" id="{E884677A-4AF7-4B5E-81EC-A9362384536A}"/>
              </a:ext>
            </a:extLst>
          </p:cNvPr>
          <p:cNvSpPr txBox="1"/>
          <p:nvPr/>
        </p:nvSpPr>
        <p:spPr>
          <a:xfrm>
            <a:off x="8563428" y="3288938"/>
            <a:ext cx="3260536" cy="707886"/>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How to use the </a:t>
            </a:r>
            <a:r>
              <a:rPr lang="en-US" sz="2000" b="1" i="1" dirty="0">
                <a:latin typeface="Arial" panose="020B0604020202020204" pitchFamily="34" charset="0"/>
                <a:cs typeface="Arial" panose="020B0604020202020204" pitchFamily="34" charset="0"/>
              </a:rPr>
              <a:t>Transaction </a:t>
            </a:r>
            <a:r>
              <a:rPr lang="en-US" sz="2000" b="1" dirty="0">
                <a:latin typeface="Arial" panose="020B0604020202020204" pitchFamily="34" charset="0"/>
                <a:cs typeface="Arial" panose="020B0604020202020204" pitchFamily="34" charset="0"/>
              </a:rPr>
              <a:t>Report</a:t>
            </a:r>
          </a:p>
        </p:txBody>
      </p:sp>
      <p:sp>
        <p:nvSpPr>
          <p:cNvPr id="5" name="Rectangle 4">
            <a:extLst>
              <a:ext uri="{FF2B5EF4-FFF2-40B4-BE49-F238E27FC236}">
                <a16:creationId xmlns:a16="http://schemas.microsoft.com/office/drawing/2014/main" id="{E7318066-3DF5-47A4-8526-71687136DB2E}"/>
              </a:ext>
            </a:extLst>
          </p:cNvPr>
          <p:cNvSpPr/>
          <p:nvPr/>
        </p:nvSpPr>
        <p:spPr>
          <a:xfrm>
            <a:off x="481839" y="1566493"/>
            <a:ext cx="7564472" cy="4708981"/>
          </a:xfrm>
          <a:prstGeom prst="rect">
            <a:avLst/>
          </a:prstGeom>
        </p:spPr>
        <p:txBody>
          <a:bodyPr wrap="square">
            <a:spAutoFit/>
          </a:bodyPr>
          <a:lstStyle/>
          <a:p>
            <a:pPr lvl="0">
              <a:spcAft>
                <a:spcPts val="800"/>
              </a:spcAft>
            </a:pPr>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Shows the number of transactions (enrollments, reinstates, reactivates, recerts, changes, and terminations) that occurred in TWIST during a given month.</a:t>
            </a:r>
            <a:r>
              <a:rPr lang="en-US" sz="2000" dirty="0"/>
              <a:t> </a:t>
            </a:r>
            <a:endParaRPr lang="en-US" sz="2000" dirty="0">
              <a:solidFill>
                <a:srgbClr val="000000"/>
              </a:solidFill>
              <a:latin typeface="Calibri" panose="020F0502020204030204" pitchFamily="34" charset="0"/>
            </a:endParaRPr>
          </a:p>
          <a:p>
            <a:pPr>
              <a:spcAft>
                <a:spcPts val="800"/>
              </a:spcAft>
            </a:pPr>
            <a:r>
              <a:rPr lang="en-US" sz="2000" b="1" u="sng" dirty="0">
                <a:solidFill>
                  <a:srgbClr val="000000"/>
                </a:solidFill>
                <a:latin typeface="Calibri" panose="020F0502020204030204" pitchFamily="34" charset="0"/>
              </a:rPr>
              <a:t>Why use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This is a comprehensive report that shows how many participants from different categories are being added and terminated from your agency. It can be used to predict scheduling needs and to see categories of participants to target for outreach. </a:t>
            </a:r>
          </a:p>
          <a:p>
            <a:pPr>
              <a:spcAft>
                <a:spcPts val="8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Operations Management- Outputs- Clinic Non-Caseload Reports. Enter last month and year.</a:t>
            </a:r>
          </a:p>
          <a:p>
            <a:pPr>
              <a:spcAft>
                <a:spcPts val="800"/>
              </a:spcAft>
            </a:pPr>
            <a:r>
              <a:rPr lang="en-US" sz="2000" b="1" u="sng" dirty="0">
                <a:solidFill>
                  <a:srgbClr val="000000"/>
                </a:solidFill>
                <a:latin typeface="Calibri" panose="020F0502020204030204" pitchFamily="34" charset="0"/>
              </a:rPr>
              <a:t>When to run this report:</a:t>
            </a:r>
            <a:br>
              <a:rPr lang="en-US" sz="2000" b="1" u="sng" dirty="0">
                <a:solidFill>
                  <a:srgbClr val="000000"/>
                </a:solidFill>
                <a:latin typeface="Calibri" panose="020F0502020204030204" pitchFamily="34" charset="0"/>
              </a:rPr>
            </a:br>
            <a:r>
              <a:rPr lang="en-US" sz="2000" dirty="0">
                <a:latin typeface="Calibri" panose="020F0502020204030204" pitchFamily="34" charset="0"/>
              </a:rPr>
              <a:t>Run on the 2</a:t>
            </a:r>
            <a:r>
              <a:rPr lang="en-US" sz="2000" baseline="30000" dirty="0">
                <a:latin typeface="Calibri" panose="020F0502020204030204" pitchFamily="34" charset="0"/>
              </a:rPr>
              <a:t>nd</a:t>
            </a:r>
            <a:r>
              <a:rPr lang="en-US" sz="2000" dirty="0">
                <a:latin typeface="Calibri" panose="020F0502020204030204" pitchFamily="34" charset="0"/>
              </a:rPr>
              <a:t> of each month. </a:t>
            </a:r>
            <a:endParaRPr lang="en-US" sz="2000" dirty="0"/>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4" y="212120"/>
            <a:ext cx="8851232"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600" dirty="0">
                <a:solidFill>
                  <a:schemeClr val="bg2">
                    <a:lumMod val="25000"/>
                  </a:schemeClr>
                </a:solidFill>
                <a:latin typeface="+mn-lt"/>
                <a:ea typeface="+mn-ea"/>
                <a:cs typeface="+mn-cs"/>
              </a:rPr>
              <a:t>Caseload Reports:</a:t>
            </a:r>
          </a:p>
          <a:p>
            <a:pPr>
              <a:lnSpc>
                <a:spcPct val="100000"/>
              </a:lnSpc>
              <a:spcBef>
                <a:spcPts val="0"/>
              </a:spcBef>
            </a:pPr>
            <a:r>
              <a:rPr lang="en-US" sz="3600" b="1" dirty="0">
                <a:solidFill>
                  <a:schemeClr val="bg2">
                    <a:lumMod val="25000"/>
                  </a:schemeClr>
                </a:solidFill>
                <a:latin typeface="+mn-lt"/>
                <a:ea typeface="+mn-ea"/>
                <a:cs typeface="+mn-cs"/>
              </a:rPr>
              <a:t>Transaction Report</a:t>
            </a:r>
            <a:endParaRPr lang="en-US" sz="3600" dirty="0"/>
          </a:p>
        </p:txBody>
      </p:sp>
      <p:sp>
        <p:nvSpPr>
          <p:cNvPr id="13" name="Isosceles Triangle 12">
            <a:extLst>
              <a:ext uri="{FF2B5EF4-FFF2-40B4-BE49-F238E27FC236}">
                <a16:creationId xmlns:a16="http://schemas.microsoft.com/office/drawing/2014/main" id="{D88FF53C-D8AD-4CDF-BC7A-F6AF24E44617}"/>
              </a:ext>
            </a:extLst>
          </p:cNvPr>
          <p:cNvSpPr/>
          <p:nvPr/>
        </p:nvSpPr>
        <p:spPr>
          <a:xfrm rot="5400000">
            <a:off x="9915841" y="4580631"/>
            <a:ext cx="671137" cy="484837"/>
          </a:xfrm>
          <a:prstGeom prst="triangle">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lipart - Computer monitor">
            <a:hlinkClick r:id="rId3"/>
            <a:extLst>
              <a:ext uri="{FF2B5EF4-FFF2-40B4-BE49-F238E27FC236}">
                <a16:creationId xmlns:a16="http://schemas.microsoft.com/office/drawing/2014/main" id="{95102C7F-7120-4EDF-B15B-9755D026D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73499" y="3106057"/>
            <a:ext cx="3662229" cy="3662229"/>
          </a:xfrm>
          <a:prstGeom prst="rect">
            <a:avLst/>
          </a:prstGeom>
          <a:ln>
            <a:noFill/>
          </a:ln>
        </p:spPr>
      </p:pic>
    </p:spTree>
    <p:extLst>
      <p:ext uri="{BB962C8B-B14F-4D97-AF65-F5344CB8AC3E}">
        <p14:creationId xmlns:p14="http://schemas.microsoft.com/office/powerpoint/2010/main" val="143758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F25F8DC-24BE-400F-B51A-E3A4375E946E}"/>
              </a:ext>
            </a:extLst>
          </p:cNvPr>
          <p:cNvSpPr/>
          <p:nvPr/>
        </p:nvSpPr>
        <p:spPr>
          <a:xfrm>
            <a:off x="8435340" y="3208021"/>
            <a:ext cx="3494064" cy="2683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893ED72-A00A-4910-8957-92502CC5C96F}"/>
              </a:ext>
            </a:extLst>
          </p:cNvPr>
          <p:cNvSpPr txBox="1"/>
          <p:nvPr/>
        </p:nvSpPr>
        <p:spPr>
          <a:xfrm>
            <a:off x="8874320" y="5380532"/>
            <a:ext cx="2603617" cy="369332"/>
          </a:xfrm>
          <a:prstGeom prst="rect">
            <a:avLst/>
          </a:prstGeom>
          <a:noFill/>
        </p:spPr>
        <p:txBody>
          <a:bodyPr wrap="square" rtlCol="0">
            <a:spAutoFit/>
          </a:bodyPr>
          <a:lstStyle/>
          <a:p>
            <a:pPr algn="ctr"/>
            <a:r>
              <a:rPr lang="en-US" dirty="0"/>
              <a:t>Click to play video</a:t>
            </a:r>
          </a:p>
        </p:txBody>
      </p:sp>
      <p:sp>
        <p:nvSpPr>
          <p:cNvPr id="11" name="TextBox 10">
            <a:extLst>
              <a:ext uri="{FF2B5EF4-FFF2-40B4-BE49-F238E27FC236}">
                <a16:creationId xmlns:a16="http://schemas.microsoft.com/office/drawing/2014/main" id="{E884677A-4AF7-4B5E-81EC-A9362384536A}"/>
              </a:ext>
            </a:extLst>
          </p:cNvPr>
          <p:cNvSpPr txBox="1"/>
          <p:nvPr/>
        </p:nvSpPr>
        <p:spPr>
          <a:xfrm>
            <a:off x="8563428" y="3288938"/>
            <a:ext cx="3260536"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How to use the </a:t>
            </a:r>
            <a:r>
              <a:rPr lang="en-US" sz="2000" b="1" i="1" dirty="0">
                <a:latin typeface="Arial" panose="020B0604020202020204" pitchFamily="34" charset="0"/>
                <a:cs typeface="Arial" panose="020B0604020202020204" pitchFamily="34" charset="0"/>
              </a:rPr>
              <a:t>Projected Individual appointment Requests </a:t>
            </a:r>
            <a:r>
              <a:rPr lang="en-US" sz="2000" b="1" dirty="0">
                <a:latin typeface="Arial" panose="020B0604020202020204" pitchFamily="34" charset="0"/>
                <a:cs typeface="Arial" panose="020B0604020202020204" pitchFamily="34" charset="0"/>
              </a:rPr>
              <a:t>Report</a:t>
            </a:r>
          </a:p>
        </p:txBody>
      </p:sp>
      <p:sp>
        <p:nvSpPr>
          <p:cNvPr id="5" name="Rectangle 4">
            <a:extLst>
              <a:ext uri="{FF2B5EF4-FFF2-40B4-BE49-F238E27FC236}">
                <a16:creationId xmlns:a16="http://schemas.microsoft.com/office/drawing/2014/main" id="{E7318066-3DF5-47A4-8526-71687136DB2E}"/>
              </a:ext>
            </a:extLst>
          </p:cNvPr>
          <p:cNvSpPr/>
          <p:nvPr/>
        </p:nvSpPr>
        <p:spPr>
          <a:xfrm>
            <a:off x="481839" y="1566493"/>
            <a:ext cx="7564472" cy="4016484"/>
          </a:xfrm>
          <a:prstGeom prst="rect">
            <a:avLst/>
          </a:prstGeom>
        </p:spPr>
        <p:txBody>
          <a:bodyPr wrap="square">
            <a:spAutoFit/>
          </a:bodyPr>
          <a:lstStyle/>
          <a:p>
            <a:pPr>
              <a:spcAft>
                <a:spcPts val="600"/>
              </a:spcAft>
            </a:pPr>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Shows the appointment requests for future months – or in other words, the number of participants who will need individual appointments in each future month. </a:t>
            </a:r>
            <a:endParaRPr lang="en-US" sz="2000" dirty="0"/>
          </a:p>
          <a:p>
            <a:pPr>
              <a:spcAft>
                <a:spcPts val="600"/>
              </a:spcAft>
            </a:pPr>
            <a:r>
              <a:rPr lang="en-US" sz="2000" b="1" u="sng" dirty="0">
                <a:solidFill>
                  <a:srgbClr val="000000"/>
                </a:solidFill>
                <a:latin typeface="Calibri" panose="020F0502020204030204" pitchFamily="34" charset="0"/>
              </a:rPr>
              <a:t>Why use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Use the report to estimate how many of each type of appointment slots are needed for future months. </a:t>
            </a:r>
          </a:p>
          <a:p>
            <a:pPr>
              <a:spcAft>
                <a:spcPts val="6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Appointment Scheduler- Outputs. Enter the month and year. </a:t>
            </a:r>
            <a:r>
              <a:rPr lang="en-US" sz="2000" dirty="0"/>
              <a:t> Can filter for each clinic site.</a:t>
            </a:r>
          </a:p>
          <a:p>
            <a:r>
              <a:rPr lang="en-US" sz="2000" b="1" u="sng" dirty="0">
                <a:solidFill>
                  <a:srgbClr val="000000"/>
                </a:solidFill>
                <a:latin typeface="Calibri" panose="020F0502020204030204" pitchFamily="34" charset="0"/>
              </a:rPr>
              <a:t>When to run this report:</a:t>
            </a:r>
          </a:p>
          <a:p>
            <a:r>
              <a:rPr lang="en-US" sz="2000" dirty="0">
                <a:solidFill>
                  <a:srgbClr val="000000"/>
                </a:solidFill>
                <a:latin typeface="Calibri" panose="020F0502020204030204" pitchFamily="34" charset="0"/>
              </a:rPr>
              <a:t>Before planning future appointment schedules.  </a:t>
            </a:r>
            <a:endParaRPr lang="en-US" sz="2000" dirty="0"/>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4" y="212120"/>
            <a:ext cx="8851232" cy="132556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900" dirty="0">
                <a:solidFill>
                  <a:schemeClr val="bg2">
                    <a:lumMod val="25000"/>
                  </a:schemeClr>
                </a:solidFill>
                <a:latin typeface="+mn-lt"/>
              </a:rPr>
              <a:t>Caseload Reports:</a:t>
            </a:r>
          </a:p>
          <a:p>
            <a:pPr>
              <a:lnSpc>
                <a:spcPct val="100000"/>
              </a:lnSpc>
              <a:spcBef>
                <a:spcPts val="0"/>
              </a:spcBef>
            </a:pPr>
            <a:r>
              <a:rPr lang="en-US" sz="3600" b="1" dirty="0">
                <a:solidFill>
                  <a:schemeClr val="bg2">
                    <a:lumMod val="25000"/>
                  </a:schemeClr>
                </a:solidFill>
                <a:latin typeface="+mn-lt"/>
              </a:rPr>
              <a:t>Projected Individual Appointment Requests Report</a:t>
            </a:r>
            <a:endParaRPr lang="en-US" sz="3600" dirty="0">
              <a:latin typeface="+mn-lt"/>
            </a:endParaRPr>
          </a:p>
        </p:txBody>
      </p:sp>
      <p:sp>
        <p:nvSpPr>
          <p:cNvPr id="13" name="Isosceles Triangle 12">
            <a:extLst>
              <a:ext uri="{FF2B5EF4-FFF2-40B4-BE49-F238E27FC236}">
                <a16:creationId xmlns:a16="http://schemas.microsoft.com/office/drawing/2014/main" id="{D88FF53C-D8AD-4CDF-BC7A-F6AF24E44617}"/>
              </a:ext>
            </a:extLst>
          </p:cNvPr>
          <p:cNvSpPr/>
          <p:nvPr/>
        </p:nvSpPr>
        <p:spPr>
          <a:xfrm rot="5400000">
            <a:off x="9915841" y="4580631"/>
            <a:ext cx="671137" cy="484837"/>
          </a:xfrm>
          <a:prstGeom prst="triangle">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lipart - Computer monitor">
            <a:hlinkClick r:id="rId3"/>
            <a:extLst>
              <a:ext uri="{FF2B5EF4-FFF2-40B4-BE49-F238E27FC236}">
                <a16:creationId xmlns:a16="http://schemas.microsoft.com/office/drawing/2014/main" id="{95102C7F-7120-4EDF-B15B-9755D026D8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73499" y="3106057"/>
            <a:ext cx="3662229" cy="3662229"/>
          </a:xfrm>
          <a:prstGeom prst="rect">
            <a:avLst/>
          </a:prstGeom>
          <a:ln>
            <a:noFill/>
          </a:ln>
        </p:spPr>
      </p:pic>
    </p:spTree>
    <p:extLst>
      <p:ext uri="{BB962C8B-B14F-4D97-AF65-F5344CB8AC3E}">
        <p14:creationId xmlns:p14="http://schemas.microsoft.com/office/powerpoint/2010/main" val="229034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7318066-3DF5-47A4-8526-71687136DB2E}"/>
              </a:ext>
            </a:extLst>
          </p:cNvPr>
          <p:cNvSpPr/>
          <p:nvPr/>
        </p:nvSpPr>
        <p:spPr>
          <a:xfrm>
            <a:off x="481838" y="1566493"/>
            <a:ext cx="11553889" cy="5247590"/>
          </a:xfrm>
          <a:prstGeom prst="rect">
            <a:avLst/>
          </a:prstGeom>
        </p:spPr>
        <p:txBody>
          <a:bodyPr wrap="square">
            <a:spAutoFit/>
          </a:bodyPr>
          <a:lstStyle/>
          <a:p>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The four show rate reports show the percentage of participants who showed for their scheduled appointments.</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by Monthly GE (Group Education)</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Monthly Individual</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History</a:t>
            </a:r>
          </a:p>
          <a:p>
            <a:pPr marL="285750" indent="-285750">
              <a:spcAft>
                <a:spcPts val="600"/>
              </a:spcAft>
              <a:buFont typeface="Arial" panose="020B0604020202020204" pitchFamily="34" charset="0"/>
              <a:buChar char="•"/>
            </a:pPr>
            <a:r>
              <a:rPr lang="en-US" sz="2000" b="1" dirty="0">
                <a:solidFill>
                  <a:srgbClr val="000000"/>
                </a:solidFill>
                <a:latin typeface="Calibri" panose="020F0502020204030204" pitchFamily="34" charset="0"/>
              </a:rPr>
              <a:t>Show Rate Second NE </a:t>
            </a:r>
            <a:endParaRPr lang="en-US" sz="2000" b="1" dirty="0"/>
          </a:p>
          <a:p>
            <a:r>
              <a:rPr lang="en-US" sz="2000" b="1" u="sng" dirty="0">
                <a:solidFill>
                  <a:srgbClr val="000000"/>
                </a:solidFill>
                <a:latin typeface="Calibri" panose="020F0502020204030204" pitchFamily="34" charset="0"/>
              </a:rPr>
              <a:t>Why use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Use the reports to plan your appointment schedule. </a:t>
            </a:r>
          </a:p>
          <a:p>
            <a:pPr marL="285750" indent="-285750">
              <a:buFont typeface="Arial" panose="020B0604020202020204" pitchFamily="34" charset="0"/>
              <a:buChar char="•"/>
            </a:pPr>
            <a:r>
              <a:rPr lang="en-US" sz="2000" dirty="0">
                <a:solidFill>
                  <a:srgbClr val="000000"/>
                </a:solidFill>
                <a:latin typeface="Calibri" panose="020F0502020204030204" pitchFamily="34" charset="0"/>
              </a:rPr>
              <a:t>How many extra appointments can you add to your schedule to account for no-shows?</a:t>
            </a:r>
          </a:p>
          <a:p>
            <a:pPr marL="285750" indent="-285750">
              <a:spcAft>
                <a:spcPts val="600"/>
              </a:spcAft>
              <a:buFont typeface="Arial" panose="020B0604020202020204" pitchFamily="34" charset="0"/>
              <a:buChar char="•"/>
            </a:pPr>
            <a:r>
              <a:rPr lang="en-US" sz="2000" dirty="0">
                <a:solidFill>
                  <a:srgbClr val="000000"/>
                </a:solidFill>
                <a:latin typeface="Calibri" panose="020F0502020204030204" pitchFamily="34" charset="0"/>
              </a:rPr>
              <a:t>Are there classes or appointment times that have consistently low show rate? How can these be changed to better meet the participants’ needs?</a:t>
            </a:r>
          </a:p>
          <a:p>
            <a:pPr>
              <a:spcAft>
                <a:spcPts val="6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Appointment Scheduler- Outputs- Show Rate Reports</a:t>
            </a:r>
            <a:endParaRPr lang="en-US" sz="2000" dirty="0"/>
          </a:p>
          <a:p>
            <a:pPr>
              <a:spcAft>
                <a:spcPts val="800"/>
              </a:spcAft>
            </a:pPr>
            <a:r>
              <a:rPr lang="en-US" sz="2000" b="1" u="sng" dirty="0">
                <a:solidFill>
                  <a:srgbClr val="000000"/>
                </a:solidFill>
                <a:latin typeface="Calibri" panose="020F0502020204030204" pitchFamily="34" charset="0"/>
              </a:rPr>
              <a:t>When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Before planning future appointment schedules.  </a:t>
            </a:r>
            <a:endParaRPr lang="en-US" sz="2000" dirty="0"/>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4" y="212120"/>
            <a:ext cx="8851232"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600" dirty="0">
                <a:solidFill>
                  <a:schemeClr val="bg2">
                    <a:lumMod val="25000"/>
                  </a:schemeClr>
                </a:solidFill>
                <a:latin typeface="+mn-lt"/>
              </a:rPr>
              <a:t>Caseload Reports:</a:t>
            </a:r>
          </a:p>
          <a:p>
            <a:pPr>
              <a:lnSpc>
                <a:spcPct val="100000"/>
              </a:lnSpc>
              <a:spcBef>
                <a:spcPts val="0"/>
              </a:spcBef>
            </a:pPr>
            <a:r>
              <a:rPr lang="en-US" sz="3600" b="1" dirty="0">
                <a:solidFill>
                  <a:schemeClr val="bg2">
                    <a:lumMod val="25000"/>
                  </a:schemeClr>
                </a:solidFill>
                <a:latin typeface="+mn-lt"/>
              </a:rPr>
              <a:t>Show Rate Reports</a:t>
            </a:r>
            <a:endParaRPr lang="en-US" sz="3600" dirty="0">
              <a:latin typeface="+mn-lt"/>
            </a:endParaRPr>
          </a:p>
        </p:txBody>
      </p:sp>
    </p:spTree>
    <p:extLst>
      <p:ext uri="{BB962C8B-B14F-4D97-AF65-F5344CB8AC3E}">
        <p14:creationId xmlns:p14="http://schemas.microsoft.com/office/powerpoint/2010/main" val="72015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3">
            <a:extLst>
              <a:ext uri="{FF2B5EF4-FFF2-40B4-BE49-F238E27FC236}">
                <a16:creationId xmlns:a16="http://schemas.microsoft.com/office/drawing/2014/main" id="{7945F710-9045-4CAD-9E71-6C0C44EA708F}"/>
              </a:ext>
            </a:extLst>
          </p:cNvPr>
          <p:cNvSpPr txBox="1">
            <a:spLocks/>
          </p:cNvSpPr>
          <p:nvPr/>
        </p:nvSpPr>
        <p:spPr>
          <a:xfrm>
            <a:off x="926372" y="5377543"/>
            <a:ext cx="4067628" cy="122645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Be sure you have enough open appointments to see new enrollees quickly</a:t>
            </a:r>
          </a:p>
        </p:txBody>
      </p:sp>
      <p:sp>
        <p:nvSpPr>
          <p:cNvPr id="7" name="Rectangle 6">
            <a:extLst>
              <a:ext uri="{FF2B5EF4-FFF2-40B4-BE49-F238E27FC236}">
                <a16:creationId xmlns:a16="http://schemas.microsoft.com/office/drawing/2014/main" id="{0960F10A-9A41-40D0-8D11-B4F58C8688F6}"/>
              </a:ext>
            </a:extLst>
          </p:cNvPr>
          <p:cNvSpPr/>
          <p:nvPr/>
        </p:nvSpPr>
        <p:spPr>
          <a:xfrm>
            <a:off x="1434573" y="3055258"/>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0FB79D6-277A-4C72-8A4F-9DAB1459FDB8}"/>
              </a:ext>
            </a:extLst>
          </p:cNvPr>
          <p:cNvSpPr/>
          <p:nvPr/>
        </p:nvSpPr>
        <p:spPr>
          <a:xfrm>
            <a:off x="2087715" y="3747294"/>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4E96411-4BAA-4222-86F3-971F1A7B4737}"/>
              </a:ext>
            </a:extLst>
          </p:cNvPr>
          <p:cNvSpPr/>
          <p:nvPr/>
        </p:nvSpPr>
        <p:spPr>
          <a:xfrm>
            <a:off x="2087715" y="3036336"/>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62E8199-087A-42FD-814C-87487EB7DEBC}"/>
              </a:ext>
            </a:extLst>
          </p:cNvPr>
          <p:cNvSpPr/>
          <p:nvPr/>
        </p:nvSpPr>
        <p:spPr>
          <a:xfrm>
            <a:off x="3281115" y="3059801"/>
            <a:ext cx="1174039"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D9F01F-AF7C-4288-B324-B956750E3BAD}"/>
              </a:ext>
            </a:extLst>
          </p:cNvPr>
          <p:cNvSpPr/>
          <p:nvPr/>
        </p:nvSpPr>
        <p:spPr>
          <a:xfrm>
            <a:off x="2684415" y="3036336"/>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B1E1AA-777D-49AC-A8F3-D550F123B23F}"/>
              </a:ext>
            </a:extLst>
          </p:cNvPr>
          <p:cNvSpPr/>
          <p:nvPr/>
        </p:nvSpPr>
        <p:spPr>
          <a:xfrm>
            <a:off x="3903612" y="3721895"/>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2458D2A-9946-4537-9832-A44FE3665FE2}"/>
              </a:ext>
            </a:extLst>
          </p:cNvPr>
          <p:cNvSpPr/>
          <p:nvPr/>
        </p:nvSpPr>
        <p:spPr>
          <a:xfrm>
            <a:off x="3235956" y="3721895"/>
            <a:ext cx="667655"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526A58D-2066-44FA-BFEC-ABC22679A308}"/>
              </a:ext>
            </a:extLst>
          </p:cNvPr>
          <p:cNvSpPr/>
          <p:nvPr/>
        </p:nvSpPr>
        <p:spPr>
          <a:xfrm>
            <a:off x="1434573" y="4420948"/>
            <a:ext cx="3056057"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0C2E1ED-5CAA-4A35-AAE5-45508A5F83C8}"/>
              </a:ext>
            </a:extLst>
          </p:cNvPr>
          <p:cNvSpPr/>
          <p:nvPr/>
        </p:nvSpPr>
        <p:spPr>
          <a:xfrm>
            <a:off x="1434573" y="3728642"/>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27" name="Rectangle 26">
            <a:extLst>
              <a:ext uri="{FF2B5EF4-FFF2-40B4-BE49-F238E27FC236}">
                <a16:creationId xmlns:a16="http://schemas.microsoft.com/office/drawing/2014/main" id="{901C9DC6-ACDD-429E-904B-A4F088350B0F}"/>
              </a:ext>
            </a:extLst>
          </p:cNvPr>
          <p:cNvSpPr/>
          <p:nvPr/>
        </p:nvSpPr>
        <p:spPr>
          <a:xfrm>
            <a:off x="2684413" y="3732945"/>
            <a:ext cx="551542" cy="5984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B949F70-E7B4-4B46-9D37-8680A853B3CB}"/>
              </a:ext>
            </a:extLst>
          </p:cNvPr>
          <p:cNvSpPr/>
          <p:nvPr/>
        </p:nvSpPr>
        <p:spPr>
          <a:xfrm>
            <a:off x="1376516" y="3301490"/>
            <a:ext cx="609600" cy="8708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DCC24AE-54E5-495D-994B-C43B9DB01D18}"/>
              </a:ext>
            </a:extLst>
          </p:cNvPr>
          <p:cNvSpPr/>
          <p:nvPr/>
        </p:nvSpPr>
        <p:spPr>
          <a:xfrm>
            <a:off x="2015143" y="3881728"/>
            <a:ext cx="609600" cy="31424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6053C30-11CC-4F33-9653-6D65DA67BC0A}"/>
              </a:ext>
            </a:extLst>
          </p:cNvPr>
          <p:cNvSpPr/>
          <p:nvPr/>
        </p:nvSpPr>
        <p:spPr>
          <a:xfrm>
            <a:off x="3903611" y="3774633"/>
            <a:ext cx="609600" cy="23518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6D2DB76-DBBD-4590-881E-A8F484E1D746}"/>
              </a:ext>
            </a:extLst>
          </p:cNvPr>
          <p:cNvSpPr/>
          <p:nvPr/>
        </p:nvSpPr>
        <p:spPr>
          <a:xfrm>
            <a:off x="1425618" y="4681212"/>
            <a:ext cx="609600" cy="31424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F636741-5D52-4584-8F77-4234EE6B216D}"/>
              </a:ext>
            </a:extLst>
          </p:cNvPr>
          <p:cNvSpPr/>
          <p:nvPr/>
        </p:nvSpPr>
        <p:spPr>
          <a:xfrm>
            <a:off x="3294011" y="3462575"/>
            <a:ext cx="609600" cy="8708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733FCF3-0977-4FED-A038-38BFDF3C8E85}"/>
              </a:ext>
            </a:extLst>
          </p:cNvPr>
          <p:cNvSpPr/>
          <p:nvPr/>
        </p:nvSpPr>
        <p:spPr>
          <a:xfrm>
            <a:off x="2653324" y="4637669"/>
            <a:ext cx="609600" cy="8708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chedule">
            <a:extLst>
              <a:ext uri="{FF2B5EF4-FFF2-40B4-BE49-F238E27FC236}">
                <a16:creationId xmlns:a16="http://schemas.microsoft.com/office/drawing/2014/main" id="{F4918091-7CAD-4E82-8CD4-CC1A4A02A7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4917" y="1705429"/>
            <a:ext cx="3370539" cy="3447142"/>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a:extLst>
              <a:ext uri="{FF2B5EF4-FFF2-40B4-BE49-F238E27FC236}">
                <a16:creationId xmlns:a16="http://schemas.microsoft.com/office/drawing/2014/main" id="{7707ADF2-5466-4793-86B7-57D350E6A456}"/>
              </a:ext>
            </a:extLst>
          </p:cNvPr>
          <p:cNvSpPr/>
          <p:nvPr/>
        </p:nvSpPr>
        <p:spPr>
          <a:xfrm>
            <a:off x="0" y="0"/>
            <a:ext cx="12192000" cy="1166647"/>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8C6CE25-F486-4B20-8A70-6DEFEBC9EA8E}"/>
              </a:ext>
            </a:extLst>
          </p:cNvPr>
          <p:cNvSpPr txBox="1"/>
          <p:nvPr/>
        </p:nvSpPr>
        <p:spPr>
          <a:xfrm>
            <a:off x="0" y="178452"/>
            <a:ext cx="12192000" cy="830997"/>
          </a:xfrm>
          <a:prstGeom prst="rect">
            <a:avLst/>
          </a:prstGeom>
          <a:noFill/>
        </p:spPr>
        <p:txBody>
          <a:bodyPr wrap="square" rtlCol="0">
            <a:spAutoFit/>
          </a:bodyPr>
          <a:lstStyle/>
          <a:p>
            <a:r>
              <a:rPr lang="en-US" sz="4800" b="1" i="1" dirty="0">
                <a:solidFill>
                  <a:srgbClr val="FE7C82"/>
                </a:solidFill>
                <a:latin typeface="Arial" panose="020B0604020202020204" pitchFamily="34" charset="0"/>
                <a:cs typeface="Arial" panose="020B0604020202020204" pitchFamily="34" charset="0"/>
              </a:rPr>
              <a:t>Scheduling new enrollments</a:t>
            </a:r>
            <a:endParaRPr lang="en-US" sz="4800" b="1" dirty="0">
              <a:solidFill>
                <a:srgbClr val="FE7C82"/>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0FABD58-6C91-49B9-8695-8E9247DA4627}"/>
              </a:ext>
            </a:extLst>
          </p:cNvPr>
          <p:cNvSpPr txBox="1"/>
          <p:nvPr/>
        </p:nvSpPr>
        <p:spPr>
          <a:xfrm>
            <a:off x="6096000" y="2505302"/>
            <a:ext cx="4975123" cy="2585323"/>
          </a:xfrm>
          <a:prstGeom prst="rect">
            <a:avLst/>
          </a:prstGeom>
          <a:noFill/>
        </p:spPr>
        <p:txBody>
          <a:bodyPr wrap="square" rtlCol="0">
            <a:spAutoFit/>
          </a:bodyPr>
          <a:lstStyle/>
          <a:p>
            <a:r>
              <a:rPr lang="en-US" sz="2400" dirty="0"/>
              <a:t>The </a:t>
            </a:r>
            <a:r>
              <a:rPr lang="en-US" sz="2400" b="1" i="1" dirty="0"/>
              <a:t>Processing Standards Compliance  Report</a:t>
            </a:r>
            <a:r>
              <a:rPr lang="en-US" sz="2400" dirty="0"/>
              <a:t> can help you evaluate if you are enrolling applicants within the required timelines.</a:t>
            </a:r>
          </a:p>
          <a:p>
            <a:endParaRPr lang="en-US" dirty="0"/>
          </a:p>
          <a:p>
            <a:pPr>
              <a:spcAft>
                <a:spcPts val="1200"/>
              </a:spcAft>
              <a:defRPr/>
            </a:pPr>
            <a:r>
              <a:rPr lang="en-US" sz="2400" dirty="0"/>
              <a:t>The next slide explains how to use this report.</a:t>
            </a:r>
          </a:p>
        </p:txBody>
      </p:sp>
    </p:spTree>
    <p:extLst>
      <p:ext uri="{BB962C8B-B14F-4D97-AF65-F5344CB8AC3E}">
        <p14:creationId xmlns:p14="http://schemas.microsoft.com/office/powerpoint/2010/main" val="195513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B0553E-5282-4B5E-B7A2-1E8636981555}"/>
              </a:ext>
            </a:extLst>
          </p:cNvPr>
          <p:cNvSpPr/>
          <p:nvPr/>
        </p:nvSpPr>
        <p:spPr>
          <a:xfrm>
            <a:off x="8435340" y="3208021"/>
            <a:ext cx="3494064" cy="2683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9893ED72-A00A-4910-8957-92502CC5C96F}"/>
              </a:ext>
            </a:extLst>
          </p:cNvPr>
          <p:cNvSpPr txBox="1"/>
          <p:nvPr/>
        </p:nvSpPr>
        <p:spPr>
          <a:xfrm>
            <a:off x="8874320" y="5380532"/>
            <a:ext cx="2603617" cy="369332"/>
          </a:xfrm>
          <a:prstGeom prst="rect">
            <a:avLst/>
          </a:prstGeom>
          <a:noFill/>
        </p:spPr>
        <p:txBody>
          <a:bodyPr wrap="square" rtlCol="0">
            <a:spAutoFit/>
          </a:bodyPr>
          <a:lstStyle/>
          <a:p>
            <a:pPr algn="ctr"/>
            <a:r>
              <a:rPr lang="en-US" dirty="0"/>
              <a:t>Click to play video</a:t>
            </a:r>
          </a:p>
        </p:txBody>
      </p:sp>
      <p:sp>
        <p:nvSpPr>
          <p:cNvPr id="11" name="TextBox 10">
            <a:extLst>
              <a:ext uri="{FF2B5EF4-FFF2-40B4-BE49-F238E27FC236}">
                <a16:creationId xmlns:a16="http://schemas.microsoft.com/office/drawing/2014/main" id="{E884677A-4AF7-4B5E-81EC-A9362384536A}"/>
              </a:ext>
            </a:extLst>
          </p:cNvPr>
          <p:cNvSpPr txBox="1"/>
          <p:nvPr/>
        </p:nvSpPr>
        <p:spPr>
          <a:xfrm>
            <a:off x="8563428" y="3288938"/>
            <a:ext cx="3260536" cy="1015663"/>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How to use the </a:t>
            </a:r>
            <a:r>
              <a:rPr lang="en-US" sz="2000" b="1" i="1" dirty="0">
                <a:latin typeface="Arial" panose="020B0604020202020204" pitchFamily="34" charset="0"/>
                <a:cs typeface="Arial" panose="020B0604020202020204" pitchFamily="34" charset="0"/>
              </a:rPr>
              <a:t>Processing Standards Compliance Report</a:t>
            </a:r>
          </a:p>
        </p:txBody>
      </p:sp>
      <p:sp>
        <p:nvSpPr>
          <p:cNvPr id="5" name="Rectangle 4">
            <a:extLst>
              <a:ext uri="{FF2B5EF4-FFF2-40B4-BE49-F238E27FC236}">
                <a16:creationId xmlns:a16="http://schemas.microsoft.com/office/drawing/2014/main" id="{E7318066-3DF5-47A4-8526-71687136DB2E}"/>
              </a:ext>
            </a:extLst>
          </p:cNvPr>
          <p:cNvSpPr/>
          <p:nvPr/>
        </p:nvSpPr>
        <p:spPr>
          <a:xfrm>
            <a:off x="481838" y="1566493"/>
            <a:ext cx="11321665" cy="707886"/>
          </a:xfrm>
          <a:prstGeom prst="rect">
            <a:avLst/>
          </a:prstGeom>
        </p:spPr>
        <p:txBody>
          <a:bodyPr wrap="square">
            <a:spAutoFit/>
          </a:bodyPr>
          <a:lstStyle/>
          <a:p>
            <a:pPr>
              <a:spcAft>
                <a:spcPts val="800"/>
              </a:spcAft>
            </a:pPr>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Shows how many days between first contact and enrollment for every new applicant. </a:t>
            </a:r>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3" y="212120"/>
            <a:ext cx="10889723"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600" dirty="0">
                <a:solidFill>
                  <a:schemeClr val="bg2">
                    <a:lumMod val="25000"/>
                  </a:schemeClr>
                </a:solidFill>
                <a:latin typeface="+mn-lt"/>
              </a:rPr>
              <a:t>Caseload Reports:</a:t>
            </a:r>
          </a:p>
          <a:p>
            <a:pPr>
              <a:lnSpc>
                <a:spcPct val="100000"/>
              </a:lnSpc>
              <a:spcBef>
                <a:spcPts val="0"/>
              </a:spcBef>
            </a:pPr>
            <a:r>
              <a:rPr lang="en-US" sz="3600" b="1" dirty="0">
                <a:solidFill>
                  <a:schemeClr val="bg2">
                    <a:lumMod val="25000"/>
                  </a:schemeClr>
                </a:solidFill>
                <a:latin typeface="+mn-lt"/>
                <a:ea typeface="+mn-ea"/>
                <a:cs typeface="+mn-cs"/>
              </a:rPr>
              <a:t>Processing Standards Compliance Report</a:t>
            </a:r>
            <a:endParaRPr lang="en-US" sz="3600" b="1" dirty="0">
              <a:latin typeface="+mn-lt"/>
            </a:endParaRPr>
          </a:p>
        </p:txBody>
      </p:sp>
      <p:sp>
        <p:nvSpPr>
          <p:cNvPr id="13" name="Isosceles Triangle 12">
            <a:extLst>
              <a:ext uri="{FF2B5EF4-FFF2-40B4-BE49-F238E27FC236}">
                <a16:creationId xmlns:a16="http://schemas.microsoft.com/office/drawing/2014/main" id="{D88FF53C-D8AD-4CDF-BC7A-F6AF24E44617}"/>
              </a:ext>
            </a:extLst>
          </p:cNvPr>
          <p:cNvSpPr/>
          <p:nvPr/>
        </p:nvSpPr>
        <p:spPr>
          <a:xfrm rot="5400000">
            <a:off x="9915841" y="4580631"/>
            <a:ext cx="671137" cy="484837"/>
          </a:xfrm>
          <a:prstGeom prst="triangle">
            <a:avLst/>
          </a:prstGeom>
          <a:solidFill>
            <a:srgbClr val="00B050"/>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21A14B2-1B88-4EA2-A4DB-0F88F9BFC806}"/>
              </a:ext>
            </a:extLst>
          </p:cNvPr>
          <p:cNvSpPr/>
          <p:nvPr/>
        </p:nvSpPr>
        <p:spPr>
          <a:xfrm>
            <a:off x="481838" y="2303189"/>
            <a:ext cx="7659438" cy="3631763"/>
          </a:xfrm>
          <a:prstGeom prst="rect">
            <a:avLst/>
          </a:prstGeom>
        </p:spPr>
        <p:txBody>
          <a:bodyPr wrap="square">
            <a:spAutoFit/>
          </a:bodyPr>
          <a:lstStyle/>
          <a:p>
            <a:pPr>
              <a:spcAft>
                <a:spcPts val="600"/>
              </a:spcAft>
            </a:pPr>
            <a:r>
              <a:rPr lang="en-US" sz="2000" b="1" u="sng" dirty="0">
                <a:solidFill>
                  <a:srgbClr val="000000"/>
                </a:solidFill>
                <a:latin typeface="Calibri" panose="020F0502020204030204" pitchFamily="34" charset="0"/>
              </a:rPr>
              <a:t>Why use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 quick turn-around time between prescreening and enrollment can help retain potential new participants. Monitor your processing time for all of your new enrollments. </a:t>
            </a:r>
            <a:r>
              <a:rPr lang="en-US" sz="2000" dirty="0"/>
              <a:t>Evaluate delays in processing. Do you have enough appointments? Were appropriate staff not available? For more information, see </a:t>
            </a:r>
            <a:r>
              <a:rPr lang="en-US" sz="2000" dirty="0">
                <a:hlinkClick r:id="rId3"/>
              </a:rPr>
              <a:t>Policy 605</a:t>
            </a:r>
            <a:r>
              <a:rPr lang="en-US" sz="2000" dirty="0"/>
              <a:t>.</a:t>
            </a:r>
          </a:p>
          <a:p>
            <a:pPr>
              <a:spcAft>
                <a:spcPts val="6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Operations Management- Outputs. Enter date range. Can filter for each clinic site.</a:t>
            </a:r>
            <a:r>
              <a:rPr lang="en-US" sz="2000" dirty="0"/>
              <a:t> </a:t>
            </a:r>
          </a:p>
          <a:p>
            <a:pPr>
              <a:spcAft>
                <a:spcPts val="800"/>
              </a:spcAft>
            </a:pPr>
            <a:r>
              <a:rPr lang="en-US" sz="2000" b="1" u="sng" dirty="0">
                <a:solidFill>
                  <a:srgbClr val="000000"/>
                </a:solidFill>
                <a:latin typeface="Calibri" panose="020F0502020204030204" pitchFamily="34" charset="0"/>
              </a:rPr>
              <a:t>When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Run monthly. </a:t>
            </a:r>
            <a:endParaRPr lang="en-US" sz="2000" dirty="0"/>
          </a:p>
        </p:txBody>
      </p:sp>
      <p:pic>
        <p:nvPicPr>
          <p:cNvPr id="12" name="Picture 11" descr="Clipart - Computer monitor">
            <a:hlinkClick r:id="rId4"/>
            <a:extLst>
              <a:ext uri="{FF2B5EF4-FFF2-40B4-BE49-F238E27FC236}">
                <a16:creationId xmlns:a16="http://schemas.microsoft.com/office/drawing/2014/main" id="{95102C7F-7120-4EDF-B15B-9755D026D8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8373499" y="3106057"/>
            <a:ext cx="3662229" cy="3662229"/>
          </a:xfrm>
          <a:prstGeom prst="rect">
            <a:avLst/>
          </a:prstGeom>
          <a:ln>
            <a:noFill/>
          </a:ln>
        </p:spPr>
      </p:pic>
    </p:spTree>
    <p:extLst>
      <p:ext uri="{BB962C8B-B14F-4D97-AF65-F5344CB8AC3E}">
        <p14:creationId xmlns:p14="http://schemas.microsoft.com/office/powerpoint/2010/main" val="220064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BF272609-1E35-444E-8F68-D9FFE4AF6F3B}"/>
              </a:ext>
            </a:extLst>
          </p:cNvPr>
          <p:cNvSpPr>
            <a:spLocks noGrp="1"/>
          </p:cNvSpPr>
          <p:nvPr>
            <p:ph idx="1"/>
          </p:nvPr>
        </p:nvSpPr>
        <p:spPr>
          <a:xfrm>
            <a:off x="516835" y="1192696"/>
            <a:ext cx="6025421" cy="5406887"/>
          </a:xfrm>
        </p:spPr>
        <p:txBody>
          <a:bodyPr>
            <a:normAutofit/>
          </a:bodyPr>
          <a:lstStyle/>
          <a:p>
            <a:pPr marL="0" indent="0">
              <a:spcAft>
                <a:spcPts val="1200"/>
              </a:spcAft>
              <a:buNone/>
            </a:pPr>
            <a:endParaRPr lang="en-US" sz="2400" dirty="0"/>
          </a:p>
          <a:p>
            <a:pPr marL="0" indent="0">
              <a:spcAft>
                <a:spcPts val="1200"/>
              </a:spcAft>
              <a:buNone/>
            </a:pPr>
            <a:r>
              <a:rPr lang="en-US" sz="2400" dirty="0"/>
              <a:t>Comparing these numbers can lead you to ask how you can make it easier for participants to “show” for their appointments.</a:t>
            </a:r>
          </a:p>
          <a:p>
            <a:pPr>
              <a:spcBef>
                <a:spcPts val="0"/>
              </a:spcBef>
            </a:pPr>
            <a:r>
              <a:rPr lang="en-US" sz="2400" dirty="0"/>
              <a:t>Do you need to add additional satellite clinics? </a:t>
            </a:r>
          </a:p>
          <a:p>
            <a:pPr>
              <a:spcBef>
                <a:spcPts val="0"/>
              </a:spcBef>
            </a:pPr>
            <a:r>
              <a:rPr lang="en-US" sz="2400" dirty="0"/>
              <a:t>More or alternate language speaking interpreters? </a:t>
            </a:r>
          </a:p>
          <a:p>
            <a:pPr>
              <a:spcBef>
                <a:spcPts val="0"/>
              </a:spcBef>
            </a:pPr>
            <a:r>
              <a:rPr lang="en-US" sz="2400" dirty="0"/>
              <a:t>More staff?</a:t>
            </a:r>
          </a:p>
          <a:p>
            <a:pPr>
              <a:spcBef>
                <a:spcPts val="0"/>
              </a:spcBef>
            </a:pPr>
            <a:r>
              <a:rPr lang="en-US" sz="2400" dirty="0"/>
              <a:t>Cross-trained staff?</a:t>
            </a:r>
          </a:p>
          <a:p>
            <a:pPr>
              <a:spcBef>
                <a:spcPts val="0"/>
              </a:spcBef>
            </a:pPr>
            <a:r>
              <a:rPr lang="en-US" sz="2400" dirty="0"/>
              <a:t>Change in hours? </a:t>
            </a:r>
          </a:p>
          <a:p>
            <a:pPr>
              <a:spcBef>
                <a:spcPts val="0"/>
              </a:spcBef>
            </a:pPr>
            <a:r>
              <a:rPr lang="en-US" sz="2400" dirty="0"/>
              <a:t>Different NE classes? </a:t>
            </a:r>
          </a:p>
        </p:txBody>
      </p:sp>
      <p:sp>
        <p:nvSpPr>
          <p:cNvPr id="5" name="Rectangle 4">
            <a:extLst>
              <a:ext uri="{FF2B5EF4-FFF2-40B4-BE49-F238E27FC236}">
                <a16:creationId xmlns:a16="http://schemas.microsoft.com/office/drawing/2014/main" id="{97CCDDDC-5449-4C1C-98A9-7FE14FBDC5FB}"/>
              </a:ext>
            </a:extLst>
          </p:cNvPr>
          <p:cNvSpPr/>
          <p:nvPr/>
        </p:nvSpPr>
        <p:spPr>
          <a:xfrm>
            <a:off x="0" y="1"/>
            <a:ext cx="12192000" cy="830998"/>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0" y="-56801"/>
            <a:ext cx="12192000" cy="830997"/>
          </a:xfrm>
          <a:prstGeom prst="rect">
            <a:avLst/>
          </a:prstGeom>
          <a:noFill/>
        </p:spPr>
        <p:txBody>
          <a:bodyPr wrap="square" rtlCol="0">
            <a:spAutoFit/>
          </a:bodyPr>
          <a:lstStyle/>
          <a:p>
            <a:r>
              <a:rPr lang="en-US" sz="4800" b="1" i="1" dirty="0">
                <a:solidFill>
                  <a:srgbClr val="FE7C82"/>
                </a:solidFill>
                <a:latin typeface="Arial" panose="020B0604020202020204" pitchFamily="34" charset="0"/>
                <a:cs typeface="Arial" panose="020B0604020202020204" pitchFamily="34" charset="0"/>
              </a:rPr>
              <a:t>Increasing Show Rates</a:t>
            </a:r>
            <a:endParaRPr lang="en-US" sz="4800" b="1" dirty="0">
              <a:solidFill>
                <a:srgbClr val="FE7C82"/>
              </a:solidFill>
              <a:latin typeface="Arial" panose="020B0604020202020204" pitchFamily="34" charset="0"/>
              <a:cs typeface="Arial" panose="020B0604020202020204" pitchFamily="34" charset="0"/>
            </a:endParaRPr>
          </a:p>
        </p:txBody>
      </p:sp>
      <p:pic>
        <p:nvPicPr>
          <p:cNvPr id="9" name="Picture 8" descr="A group of people sitting on a bench&#10;&#10;Description generated with very high confidence">
            <a:extLst>
              <a:ext uri="{FF2B5EF4-FFF2-40B4-BE49-F238E27FC236}">
                <a16:creationId xmlns:a16="http://schemas.microsoft.com/office/drawing/2014/main" id="{6ACDFB18-41F2-47E6-B6B3-52E4CF70F7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2256" y="1928192"/>
            <a:ext cx="5290557" cy="3526066"/>
          </a:xfrm>
          <a:prstGeom prst="rect">
            <a:avLst/>
          </a:prstGeom>
        </p:spPr>
      </p:pic>
      <p:sp>
        <p:nvSpPr>
          <p:cNvPr id="11" name="Content Placeholder 9">
            <a:extLst>
              <a:ext uri="{FF2B5EF4-FFF2-40B4-BE49-F238E27FC236}">
                <a16:creationId xmlns:a16="http://schemas.microsoft.com/office/drawing/2014/main" id="{2960E07F-ABE0-4D44-8628-A1E91FCC4D4D}"/>
              </a:ext>
            </a:extLst>
          </p:cNvPr>
          <p:cNvSpPr txBox="1">
            <a:spLocks/>
          </p:cNvSpPr>
          <p:nvPr/>
        </p:nvSpPr>
        <p:spPr>
          <a:xfrm>
            <a:off x="516834" y="5842562"/>
            <a:ext cx="10893288" cy="771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All of these can affect your show rates and ultimately your caseload. </a:t>
            </a:r>
          </a:p>
        </p:txBody>
      </p:sp>
      <p:sp>
        <p:nvSpPr>
          <p:cNvPr id="12" name="Content Placeholder 9">
            <a:extLst>
              <a:ext uri="{FF2B5EF4-FFF2-40B4-BE49-F238E27FC236}">
                <a16:creationId xmlns:a16="http://schemas.microsoft.com/office/drawing/2014/main" id="{9E4F1170-4D1F-4667-94B3-74000F1C90EE}"/>
              </a:ext>
            </a:extLst>
          </p:cNvPr>
          <p:cNvSpPr txBox="1">
            <a:spLocks/>
          </p:cNvSpPr>
          <p:nvPr/>
        </p:nvSpPr>
        <p:spPr>
          <a:xfrm>
            <a:off x="516834" y="1178191"/>
            <a:ext cx="10893288" cy="771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Consider your show rates when evaluating your appointment schedule.</a:t>
            </a:r>
          </a:p>
        </p:txBody>
      </p:sp>
    </p:spTree>
    <p:extLst>
      <p:ext uri="{BB962C8B-B14F-4D97-AF65-F5344CB8AC3E}">
        <p14:creationId xmlns:p14="http://schemas.microsoft.com/office/powerpoint/2010/main" val="265233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3A6C058-0E02-407A-A52A-49CB1E5D5D96}"/>
              </a:ext>
            </a:extLst>
          </p:cNvPr>
          <p:cNvSpPr/>
          <p:nvPr/>
        </p:nvSpPr>
        <p:spPr>
          <a:xfrm>
            <a:off x="393103" y="197714"/>
            <a:ext cx="11380725" cy="1354373"/>
          </a:xfrm>
          <a:prstGeom prst="round2DiagRect">
            <a:avLst/>
          </a:prstGeom>
          <a:solidFill>
            <a:srgbClr val="FE7C8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7318066-3DF5-47A4-8526-71687136DB2E}"/>
              </a:ext>
            </a:extLst>
          </p:cNvPr>
          <p:cNvSpPr/>
          <p:nvPr/>
        </p:nvSpPr>
        <p:spPr>
          <a:xfrm>
            <a:off x="481838" y="1566493"/>
            <a:ext cx="11553889" cy="5247590"/>
          </a:xfrm>
          <a:prstGeom prst="rect">
            <a:avLst/>
          </a:prstGeom>
        </p:spPr>
        <p:txBody>
          <a:bodyPr wrap="square">
            <a:spAutoFit/>
          </a:bodyPr>
          <a:lstStyle/>
          <a:p>
            <a:r>
              <a:rPr lang="en-US" sz="2000" b="1" u="sng" dirty="0">
                <a:solidFill>
                  <a:srgbClr val="000000"/>
                </a:solidFill>
                <a:latin typeface="Calibri" panose="020F0502020204030204" pitchFamily="34" charset="0"/>
              </a:rPr>
              <a:t>What this report tells you:</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The four show rate reports show the percentage of participants who showed for their scheduled appointments.</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by Monthly GE (Group Education)</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Monthly Individual</a:t>
            </a:r>
          </a:p>
          <a:p>
            <a:pPr marL="285750" indent="-285750">
              <a:buFont typeface="Arial" panose="020B0604020202020204" pitchFamily="34" charset="0"/>
              <a:buChar char="•"/>
            </a:pPr>
            <a:r>
              <a:rPr lang="en-US" sz="2000" b="1" dirty="0">
                <a:solidFill>
                  <a:srgbClr val="000000"/>
                </a:solidFill>
                <a:latin typeface="Calibri" panose="020F0502020204030204" pitchFamily="34" charset="0"/>
              </a:rPr>
              <a:t>Show Rate History</a:t>
            </a:r>
          </a:p>
          <a:p>
            <a:pPr marL="285750" indent="-285750">
              <a:spcAft>
                <a:spcPts val="600"/>
              </a:spcAft>
              <a:buFont typeface="Arial" panose="020B0604020202020204" pitchFamily="34" charset="0"/>
              <a:buChar char="•"/>
            </a:pPr>
            <a:r>
              <a:rPr lang="en-US" sz="2000" b="1" dirty="0">
                <a:solidFill>
                  <a:srgbClr val="000000"/>
                </a:solidFill>
                <a:latin typeface="Calibri" panose="020F0502020204030204" pitchFamily="34" charset="0"/>
              </a:rPr>
              <a:t>Show Rate Second NE </a:t>
            </a:r>
            <a:endParaRPr lang="en-US" sz="2000" b="1" dirty="0"/>
          </a:p>
          <a:p>
            <a:r>
              <a:rPr lang="en-US" sz="2000" b="1" u="sng" dirty="0">
                <a:solidFill>
                  <a:srgbClr val="000000"/>
                </a:solidFill>
                <a:latin typeface="Calibri" panose="020F0502020204030204" pitchFamily="34" charset="0"/>
              </a:rPr>
              <a:t>Why use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Use the reports to plan your appointment schedule. </a:t>
            </a:r>
          </a:p>
          <a:p>
            <a:pPr marL="285750" indent="-285750">
              <a:buFont typeface="Arial" panose="020B0604020202020204" pitchFamily="34" charset="0"/>
              <a:buChar char="•"/>
            </a:pPr>
            <a:r>
              <a:rPr lang="en-US" sz="2000" dirty="0">
                <a:solidFill>
                  <a:srgbClr val="000000"/>
                </a:solidFill>
                <a:latin typeface="Calibri" panose="020F0502020204030204" pitchFamily="34" charset="0"/>
              </a:rPr>
              <a:t>How many extra appointments can you add to your schedule to account for no-shows?</a:t>
            </a:r>
          </a:p>
          <a:p>
            <a:pPr marL="285750" indent="-285750">
              <a:spcAft>
                <a:spcPts val="600"/>
              </a:spcAft>
              <a:buFont typeface="Arial" panose="020B0604020202020204" pitchFamily="34" charset="0"/>
              <a:buChar char="•"/>
            </a:pPr>
            <a:r>
              <a:rPr lang="en-US" sz="2000" dirty="0">
                <a:solidFill>
                  <a:srgbClr val="000000"/>
                </a:solidFill>
                <a:latin typeface="Calibri" panose="020F0502020204030204" pitchFamily="34" charset="0"/>
              </a:rPr>
              <a:t>Are there classes or appointment times that have consistently low show rate? How can these be changed to better meet the participants’ needs?</a:t>
            </a:r>
          </a:p>
          <a:p>
            <a:pPr>
              <a:spcAft>
                <a:spcPts val="600"/>
              </a:spcAft>
            </a:pPr>
            <a:r>
              <a:rPr lang="en-US" sz="2000" b="1" u="sng" dirty="0">
                <a:solidFill>
                  <a:srgbClr val="000000"/>
                </a:solidFill>
                <a:latin typeface="Calibri" panose="020F0502020204030204" pitchFamily="34" charset="0"/>
              </a:rPr>
              <a:t>How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Appointment Scheduler- Outputs- Show Rate Reports</a:t>
            </a:r>
            <a:endParaRPr lang="en-US" sz="2000" dirty="0"/>
          </a:p>
          <a:p>
            <a:pPr>
              <a:spcAft>
                <a:spcPts val="800"/>
              </a:spcAft>
            </a:pPr>
            <a:r>
              <a:rPr lang="en-US" sz="2000" b="1" u="sng" dirty="0">
                <a:solidFill>
                  <a:srgbClr val="000000"/>
                </a:solidFill>
                <a:latin typeface="Calibri" panose="020F0502020204030204" pitchFamily="34" charset="0"/>
              </a:rPr>
              <a:t>When to run this report:</a:t>
            </a:r>
            <a:br>
              <a:rPr lang="en-US" sz="2000" b="1" u="sng" dirty="0">
                <a:solidFill>
                  <a:srgbClr val="000000"/>
                </a:solidFill>
                <a:latin typeface="Calibri" panose="020F0502020204030204" pitchFamily="34" charset="0"/>
              </a:rPr>
            </a:br>
            <a:r>
              <a:rPr lang="en-US" sz="2000" dirty="0">
                <a:solidFill>
                  <a:srgbClr val="000000"/>
                </a:solidFill>
                <a:latin typeface="Calibri" panose="020F0502020204030204" pitchFamily="34" charset="0"/>
              </a:rPr>
              <a:t>Before planning future appointment schedules.  </a:t>
            </a:r>
            <a:endParaRPr lang="en-US" sz="2000" dirty="0"/>
          </a:p>
        </p:txBody>
      </p:sp>
      <p:sp>
        <p:nvSpPr>
          <p:cNvPr id="10" name="Title 2">
            <a:extLst>
              <a:ext uri="{FF2B5EF4-FFF2-40B4-BE49-F238E27FC236}">
                <a16:creationId xmlns:a16="http://schemas.microsoft.com/office/drawing/2014/main" id="{6B4BAEA4-DCBE-4B1B-A9D8-ED6FC1BA49DC}"/>
              </a:ext>
            </a:extLst>
          </p:cNvPr>
          <p:cNvSpPr txBox="1">
            <a:spLocks/>
          </p:cNvSpPr>
          <p:nvPr/>
        </p:nvSpPr>
        <p:spPr>
          <a:xfrm>
            <a:off x="909174" y="212120"/>
            <a:ext cx="8851232"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nSpc>
                <a:spcPct val="100000"/>
              </a:lnSpc>
              <a:spcBef>
                <a:spcPts val="0"/>
              </a:spcBef>
            </a:pPr>
            <a:r>
              <a:rPr lang="en-US" sz="3600" dirty="0">
                <a:solidFill>
                  <a:schemeClr val="bg2">
                    <a:lumMod val="25000"/>
                  </a:schemeClr>
                </a:solidFill>
                <a:latin typeface="+mn-lt"/>
              </a:rPr>
              <a:t>Caseload Reports:</a:t>
            </a:r>
          </a:p>
          <a:p>
            <a:pPr>
              <a:lnSpc>
                <a:spcPct val="100000"/>
              </a:lnSpc>
              <a:spcBef>
                <a:spcPts val="0"/>
              </a:spcBef>
            </a:pPr>
            <a:r>
              <a:rPr lang="en-US" sz="3600" b="1" dirty="0">
                <a:solidFill>
                  <a:schemeClr val="bg2">
                    <a:lumMod val="25000"/>
                  </a:schemeClr>
                </a:solidFill>
                <a:latin typeface="+mn-lt"/>
              </a:rPr>
              <a:t>Show Rate Reports</a:t>
            </a:r>
            <a:endParaRPr lang="en-US" sz="3600" dirty="0">
              <a:latin typeface="+mn-lt"/>
            </a:endParaRPr>
          </a:p>
        </p:txBody>
      </p:sp>
    </p:spTree>
    <p:extLst>
      <p:ext uri="{BB962C8B-B14F-4D97-AF65-F5344CB8AC3E}">
        <p14:creationId xmlns:p14="http://schemas.microsoft.com/office/powerpoint/2010/main" val="37852862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PERSISTENCEDATA" val="MMPROD_UIPERSISTENCEDATA"/>
  <p:tag name="MMPROD_UIDATA" val="&lt;database version=&quot;11.0&quot;&gt;&lt;object type=&quot;1&quot; unique_id=&quot;10001&quot;&gt;&lt;object type=&quot;2&quot; unique_id=&quot;54173&quot;&gt;&lt;object type=&quot;3&quot; unique_id=&quot;71483&quot;&gt;&lt;property id=&quot;20148&quot; value=&quot;5&quot;/&gt;&lt;property id=&quot;20300&quot; value=&quot;Slide 3&quot;/&gt;&lt;property id=&quot;20307&quot; value=&quot;325&quot;/&gt;&lt;/object&gt;&lt;object type=&quot;3&quot; unique_id=&quot;71484&quot;&gt;&lt;property id=&quot;20148&quot; value=&quot;5&quot;/&gt;&lt;property id=&quot;20300&quot; value=&quot;Slide 4&quot;/&gt;&lt;property id=&quot;20307&quot; value=&quot;327&quot;/&gt;&lt;/object&gt;&lt;object type=&quot;3&quot; unique_id=&quot;71485&quot;&gt;&lt;property id=&quot;20148&quot; value=&quot;5&quot;/&gt;&lt;property id=&quot;20300&quot; value=&quot;Slide 5&quot;/&gt;&lt;property id=&quot;20307&quot; value=&quot;326&quot;/&gt;&lt;/object&gt;&lt;object type=&quot;3&quot; unique_id=&quot;73445&quot;&gt;&lt;property id=&quot;20148&quot; value=&quot;5&quot;/&gt;&lt;property id=&quot;20300&quot; value=&quot;Slide 6&quot;/&gt;&lt;property id=&quot;20307&quot; value=&quot;335&quot;/&gt;&lt;/object&gt;&lt;object type=&quot;3&quot; unique_id=&quot;73446&quot;&gt;&lt;property id=&quot;20148&quot; value=&quot;5&quot;/&gt;&lt;property id=&quot;20300&quot; value=&quot;Slide 7&quot;/&gt;&lt;property id=&quot;20307&quot; value=&quot;337&quot;/&gt;&lt;/object&gt;&lt;object type=&quot;3&quot; unique_id=&quot;74185&quot;&gt;&lt;property id=&quot;20148&quot; value=&quot;5&quot;/&gt;&lt;property id=&quot;20300&quot; value=&quot;Slide 8&quot;/&gt;&lt;property id=&quot;20307&quot; value=&quot;339&quot;/&gt;&lt;/object&gt;&lt;object type=&quot;3&quot; unique_id=&quot;74186&quot;&gt;&lt;property id=&quot;20148&quot; value=&quot;5&quot;/&gt;&lt;property id=&quot;20300&quot; value=&quot;Slide 9&quot;/&gt;&lt;property id=&quot;20307&quot; value=&quot;340&quot;/&gt;&lt;/object&gt;&lt;object type=&quot;3&quot; unique_id=&quot;74593&quot;&gt;&lt;property id=&quot;20148&quot; value=&quot;5&quot;/&gt;&lt;property id=&quot;20300&quot; value=&quot;Slide 12&quot;/&gt;&lt;property id=&quot;20307&quot; value=&quot;342&quot;/&gt;&lt;/object&gt;&lt;object type=&quot;3&quot; unique_id=&quot;78067&quot;&gt;&lt;property id=&quot;20148&quot; value=&quot;5&quot;/&gt;&lt;property id=&quot;20300&quot; value=&quot;Slide 1 - &amp;quot;6. &amp;quot;&quot;/&gt;&lt;property id=&quot;20307&quot; value=&quot;343&quot;/&gt;&lt;/object&gt;&lt;object type=&quot;3&quot; unique_id=&quot;78135&quot;&gt;&lt;property id=&quot;20148&quot; value=&quot;5&quot;/&gt;&lt;property id=&quot;20300&quot; value=&quot;Slide 2&quot;/&gt;&lt;property id=&quot;20307&quot; value=&quot;344&quot;/&gt;&lt;/object&gt;&lt;object type=&quot;3&quot; unique_id=&quot;78724&quot;&gt;&lt;property id=&quot;20148&quot; value=&quot;5&quot;/&gt;&lt;property id=&quot;20300&quot; value=&quot;Slide 10&quot;/&gt;&lt;property id=&quot;20307&quot; value=&quot;345&quot;/&gt;&lt;/object&gt;&lt;object type=&quot;3&quot; unique_id=&quot;78726&quot;&gt;&lt;property id=&quot;20148&quot; value=&quot;5&quot;/&gt;&lt;property id=&quot;20300&quot; value=&quot;Slide 11&quot;/&gt;&lt;property id=&quot;20307&quot; value=&quot;346&quot;/&gt;&lt;/object&gt;&lt;/object&gt;&lt;object type=&quot;8&quot; unique_id=&quot;54183&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https://www.oregon.gov/oha/PH/HEALTHYPEOPLEFAMILIES/WIC/Documents/wic-coord/Caseload%20Management%20Resources/appointment_scheduling_and_caseload.pptx</Url>
      <Description>Caseload Management</Description>
    </URL>
    <PublishingExpirationDate xmlns="http://schemas.microsoft.com/sharepoint/v3" xsi:nil="true"/>
    <PublishingStartDate xmlns="http://schemas.microsoft.com/sharepoint/v3" xsi:nil="true"/>
    <IASubtopic xmlns="59da1016-2a1b-4f8a-9768-d7a4932f6f16" xsi:nil="true"/>
    <DocumentExpirationDate xmlns="59da1016-2a1b-4f8a-9768-d7a4932f6f16" xsi:nil="true"/>
    <Meta_x0020_Keywords xmlns="f144fd3f-61b7-45a4-a8a5-a00a4ffd3675" xsi:nil="true"/>
    <IACategory xmlns="59da1016-2a1b-4f8a-9768-d7a4932f6f16" xsi:nil="true"/>
    <Meta_x0020_Description xmlns="f144fd3f-61b7-45a4-a8a5-a00a4ffd3675" xsi:nil="true"/>
    <IATopic xmlns="59da1016-2a1b-4f8a-9768-d7a4932f6f16" xsi:nil="true"/>
  </documentManagement>
</p:properties>
</file>

<file path=customXml/itemProps1.xml><?xml version="1.0" encoding="utf-8"?>
<ds:datastoreItem xmlns:ds="http://schemas.openxmlformats.org/officeDocument/2006/customXml" ds:itemID="{8B5E9995-6479-40F4-A784-D86B840057C5}"/>
</file>

<file path=customXml/itemProps2.xml><?xml version="1.0" encoding="utf-8"?>
<ds:datastoreItem xmlns:ds="http://schemas.openxmlformats.org/officeDocument/2006/customXml" ds:itemID="{54FF6C7C-FE38-4006-8DAB-852CB7FDF9D3}"/>
</file>

<file path=customXml/itemProps3.xml><?xml version="1.0" encoding="utf-8"?>
<ds:datastoreItem xmlns:ds="http://schemas.openxmlformats.org/officeDocument/2006/customXml" ds:itemID="{4049349E-A018-4D36-B5D8-E54AC49AE29A}"/>
</file>

<file path=docProps/app.xml><?xml version="1.0" encoding="utf-8"?>
<Properties xmlns="http://schemas.openxmlformats.org/officeDocument/2006/extended-properties" xmlns:vt="http://schemas.openxmlformats.org/officeDocument/2006/docPropsVTypes">
  <TotalTime>4940</TotalTime>
  <Words>770</Words>
  <Application>Microsoft Office PowerPoint</Application>
  <PresentationFormat>Widescreen</PresentationFormat>
  <Paragraphs>121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Wingdings</vt:lpstr>
      <vt:lpstr>Office Theme</vt:lpstr>
      <vt:lpstr>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Caseload Management</dc:title>
  <dc:creator>Tydings Caroline D</dc:creator>
  <cp:lastModifiedBy>Tydings Caroline D</cp:lastModifiedBy>
  <cp:revision>336</cp:revision>
  <dcterms:created xsi:type="dcterms:W3CDTF">2018-10-08T22:21:49Z</dcterms:created>
  <dcterms:modified xsi:type="dcterms:W3CDTF">2019-01-25T22:42:24Z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orkflowChangePath">
    <vt:lpwstr>aaa31a6c-f6c9-4fc5-9570-171784a36020,6;</vt:lpwstr>
  </property>
  <property fmtid="{D5CDD505-2E9C-101B-9397-08002B2CF9AE}" pid="3" name="ContentTypeId">
    <vt:lpwstr>0x01010079012CDB5CCD2847B46468FD3DF1DE6F</vt:lpwstr>
  </property>
</Properties>
</file>