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s/slide4.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1.xml" ContentType="application/vnd.openxmlformats-officedocument.presentationml.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notesSlides/notesSlide6.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5.xml" ContentType="application/vnd.openxmlformats-officedocument.presentationml.slideLayout+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notesSlides/notesSlide4.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theme/theme3.xml" ContentType="application/vnd.openxmlformats-officedocument.theme+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ppt/tags/tag1.xml" ContentType="application/vnd.openxmlformats-officedocument.presentationml.tag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314" r:id="rId2"/>
    <p:sldId id="480" r:id="rId3"/>
    <p:sldId id="477" r:id="rId4"/>
    <p:sldId id="479" r:id="rId5"/>
    <p:sldId id="478" r:id="rId6"/>
    <p:sldId id="331" r:id="rId7"/>
    <p:sldId id="332" r:id="rId8"/>
    <p:sldId id="476" r:id="rId9"/>
    <p:sldId id="334" r:id="rId10"/>
    <p:sldId id="333" r:id="rId11"/>
  </p:sldIdLst>
  <p:sldSz cx="12192000" cy="6858000"/>
  <p:notesSz cx="6858000" cy="9144000"/>
  <p:custDataLst>
    <p:tags r:id="rId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ydings Caroline D" initials="TCD" lastIdx="27" clrIdx="0">
    <p:extLst>
      <p:ext uri="{19B8F6BF-5375-455C-9EA6-DF929625EA0E}">
        <p15:presenceInfo xmlns:p15="http://schemas.microsoft.com/office/powerpoint/2012/main" userId="S-1-5-21-982684679-592840582-1966211492-206585" providerId="AD"/>
      </p:ext>
    </p:extLst>
  </p:cmAuthor>
  <p:cmAuthor id="2" name="MCGEE Jolene" initials="MJ" lastIdx="2" clrIdx="1">
    <p:extLst>
      <p:ext uri="{19B8F6BF-5375-455C-9EA6-DF929625EA0E}">
        <p15:presenceInfo xmlns:p15="http://schemas.microsoft.com/office/powerpoint/2012/main" userId="S-1-5-21-982684679-592840582-1966211492-30417" providerId="AD"/>
      </p:ext>
    </p:extLst>
  </p:cmAuthor>
  <p:cmAuthor id="3" name="Lanham Elizabeth L" initials="LEL" lastIdx="3" clrIdx="2">
    <p:extLst>
      <p:ext uri="{19B8F6BF-5375-455C-9EA6-DF929625EA0E}">
        <p15:presenceInfo xmlns:p15="http://schemas.microsoft.com/office/powerpoint/2012/main" userId="S-1-5-21-982684679-592840582-1966211492-30433" providerId="AD"/>
      </p:ext>
    </p:extLst>
  </p:cmAuthor>
  <p:cmAuthor id="4" name="BETTIN Karen" initials="BK" lastIdx="9" clrIdx="3">
    <p:extLst>
      <p:ext uri="{19B8F6BF-5375-455C-9EA6-DF929625EA0E}">
        <p15:presenceInfo xmlns:p15="http://schemas.microsoft.com/office/powerpoint/2012/main" userId="S-1-5-21-982684679-592840582-1966211492-304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F2F9"/>
    <a:srgbClr val="FCDFC0"/>
    <a:srgbClr val="E5CEEE"/>
    <a:srgbClr val="EDEDDF"/>
    <a:srgbClr val="E5DFC3"/>
    <a:srgbClr val="FE7C82"/>
    <a:srgbClr val="F4AC1C"/>
    <a:srgbClr val="D9D8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96" autoAdjust="0"/>
    <p:restoredTop sz="83556" autoAdjust="0"/>
  </p:normalViewPr>
  <p:slideViewPr>
    <p:cSldViewPr snapToGrid="0">
      <p:cViewPr varScale="1">
        <p:scale>
          <a:sx n="75" d="100"/>
          <a:sy n="75" d="100"/>
        </p:scale>
        <p:origin x="1314" y="90"/>
      </p:cViewPr>
      <p:guideLst/>
    </p:cSldViewPr>
  </p:slideViewPr>
  <p:outlineViewPr>
    <p:cViewPr>
      <p:scale>
        <a:sx n="33" d="100"/>
        <a:sy n="33" d="100"/>
      </p:scale>
      <p:origin x="0" y="-2124"/>
    </p:cViewPr>
  </p:outlineViewPr>
  <p:notesTextViewPr>
    <p:cViewPr>
      <p:scale>
        <a:sx n="1" d="1"/>
        <a:sy n="1" d="1"/>
      </p:scale>
      <p:origin x="0" y="0"/>
    </p:cViewPr>
  </p:notesTextViewPr>
  <p:notesViewPr>
    <p:cSldViewPr snapToGrid="0">
      <p:cViewPr varScale="1">
        <p:scale>
          <a:sx n="69" d="100"/>
          <a:sy n="69" d="100"/>
        </p:scale>
        <p:origin x="2382"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 Id="rId22"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043DA2-295B-4360-AC4B-93F7FC8EC9E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A2287FD-3629-47BC-B5E3-3958F3EFE2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F638AE-026A-4B32-B072-0C840766D5F6}" type="datetimeFigureOut">
              <a:rPr lang="en-US" smtClean="0"/>
              <a:t>2/19/2019</a:t>
            </a:fld>
            <a:endParaRPr lang="en-US"/>
          </a:p>
        </p:txBody>
      </p:sp>
      <p:sp>
        <p:nvSpPr>
          <p:cNvPr id="4" name="Footer Placeholder 3">
            <a:extLst>
              <a:ext uri="{FF2B5EF4-FFF2-40B4-BE49-F238E27FC236}">
                <a16:creationId xmlns:a16="http://schemas.microsoft.com/office/drawing/2014/main" id="{DEEA8490-F372-4327-9BC3-A4A8E369099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7848784-CF38-454D-89FA-808BB85390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A470A81-1E03-434F-BCF4-E93318797C8A}" type="slidenum">
              <a:rPr lang="en-US" smtClean="0"/>
              <a:t>‹#›</a:t>
            </a:fld>
            <a:endParaRPr lang="en-US"/>
          </a:p>
        </p:txBody>
      </p:sp>
    </p:spTree>
    <p:extLst>
      <p:ext uri="{BB962C8B-B14F-4D97-AF65-F5344CB8AC3E}">
        <p14:creationId xmlns:p14="http://schemas.microsoft.com/office/powerpoint/2010/main" val="30066540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593757-32B0-4EFA-9C57-F82C9B072EE9}" type="datetimeFigureOut">
              <a:rPr lang="en-US" smtClean="0"/>
              <a:t>2/19/2019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89C8BC-1AA9-4174-B02A-D5934FBBB691}" type="slidenum">
              <a:rPr lang="en-US" smtClean="0"/>
              <a:t>‹#›</a:t>
            </a:fld>
            <a:endParaRPr lang="en-US"/>
          </a:p>
        </p:txBody>
      </p:sp>
    </p:spTree>
    <p:extLst>
      <p:ext uri="{BB962C8B-B14F-4D97-AF65-F5344CB8AC3E}">
        <p14:creationId xmlns:p14="http://schemas.microsoft.com/office/powerpoint/2010/main" val="2021752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89C8BC-1AA9-4174-B02A-D5934FBBB691}" type="slidenum">
              <a:rPr lang="en-US" smtClean="0"/>
              <a:t>1</a:t>
            </a:fld>
            <a:endParaRPr lang="en-US"/>
          </a:p>
        </p:txBody>
      </p:sp>
    </p:spTree>
    <p:extLst>
      <p:ext uri="{BB962C8B-B14F-4D97-AF65-F5344CB8AC3E}">
        <p14:creationId xmlns:p14="http://schemas.microsoft.com/office/powerpoint/2010/main" val="687104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watch this video, press the “Ctrl” button and click the green play button.</a:t>
            </a:r>
          </a:p>
          <a:p>
            <a:endParaRPr lang="en-US" dirty="0"/>
          </a:p>
        </p:txBody>
      </p:sp>
      <p:sp>
        <p:nvSpPr>
          <p:cNvPr id="4" name="Slide Number Placeholder 3"/>
          <p:cNvSpPr>
            <a:spLocks noGrp="1"/>
          </p:cNvSpPr>
          <p:nvPr>
            <p:ph type="sldNum" sz="quarter" idx="10"/>
          </p:nvPr>
        </p:nvSpPr>
        <p:spPr/>
        <p:txBody>
          <a:bodyPr/>
          <a:lstStyle/>
          <a:p>
            <a:fld id="{5889C8BC-1AA9-4174-B02A-D5934FBBB691}" type="slidenum">
              <a:rPr lang="en-US" smtClean="0"/>
              <a:t>10</a:t>
            </a:fld>
            <a:endParaRPr lang="en-US"/>
          </a:p>
        </p:txBody>
      </p:sp>
    </p:spTree>
    <p:extLst>
      <p:ext uri="{BB962C8B-B14F-4D97-AF65-F5344CB8AC3E}">
        <p14:creationId xmlns:p14="http://schemas.microsoft.com/office/powerpoint/2010/main" val="1341790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5889C8BC-1AA9-4174-B02A-D5934FBBB691}" type="slidenum">
              <a:rPr lang="en-US" smtClean="0"/>
              <a:t>2</a:t>
            </a:fld>
            <a:endParaRPr lang="en-US"/>
          </a:p>
        </p:txBody>
      </p:sp>
    </p:spTree>
    <p:extLst>
      <p:ext uri="{BB962C8B-B14F-4D97-AF65-F5344CB8AC3E}">
        <p14:creationId xmlns:p14="http://schemas.microsoft.com/office/powerpoint/2010/main" val="1114019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89C8BC-1AA9-4174-B02A-D5934FBBB691}" type="slidenum">
              <a:rPr lang="en-US" smtClean="0"/>
              <a:t>3</a:t>
            </a:fld>
            <a:endParaRPr lang="en-US"/>
          </a:p>
        </p:txBody>
      </p:sp>
    </p:spTree>
    <p:extLst>
      <p:ext uri="{BB962C8B-B14F-4D97-AF65-F5344CB8AC3E}">
        <p14:creationId xmlns:p14="http://schemas.microsoft.com/office/powerpoint/2010/main" val="3913053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889C8BC-1AA9-4174-B02A-D5934FBBB691}" type="slidenum">
              <a:rPr lang="en-US" smtClean="0"/>
              <a:t>4</a:t>
            </a:fld>
            <a:endParaRPr lang="en-US"/>
          </a:p>
        </p:txBody>
      </p:sp>
    </p:spTree>
    <p:extLst>
      <p:ext uri="{BB962C8B-B14F-4D97-AF65-F5344CB8AC3E}">
        <p14:creationId xmlns:p14="http://schemas.microsoft.com/office/powerpoint/2010/main" val="1761886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889C8BC-1AA9-4174-B02A-D5934FBBB691}" type="slidenum">
              <a:rPr lang="en-US" smtClean="0"/>
              <a:t>5</a:t>
            </a:fld>
            <a:endParaRPr lang="en-US"/>
          </a:p>
        </p:txBody>
      </p:sp>
    </p:spTree>
    <p:extLst>
      <p:ext uri="{BB962C8B-B14F-4D97-AF65-F5344CB8AC3E}">
        <p14:creationId xmlns:p14="http://schemas.microsoft.com/office/powerpoint/2010/main" val="2039541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access the tools, hold down the “Ctrl” button and click the blue buttons.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889C8BC-1AA9-4174-B02A-D5934FBBB691}" type="slidenum">
              <a:rPr lang="en-US" smtClean="0"/>
              <a:t>6</a:t>
            </a:fld>
            <a:endParaRPr lang="en-US"/>
          </a:p>
        </p:txBody>
      </p:sp>
    </p:spTree>
    <p:extLst>
      <p:ext uri="{BB962C8B-B14F-4D97-AF65-F5344CB8AC3E}">
        <p14:creationId xmlns:p14="http://schemas.microsoft.com/office/powerpoint/2010/main" val="3173793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89C8BC-1AA9-4174-B02A-D5934FBBB691}" type="slidenum">
              <a:rPr lang="en-US" smtClean="0"/>
              <a:t>7</a:t>
            </a:fld>
            <a:endParaRPr lang="en-US"/>
          </a:p>
        </p:txBody>
      </p:sp>
    </p:spTree>
    <p:extLst>
      <p:ext uri="{BB962C8B-B14F-4D97-AF65-F5344CB8AC3E}">
        <p14:creationId xmlns:p14="http://schemas.microsoft.com/office/powerpoint/2010/main" val="425200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89C8BC-1AA9-4174-B02A-D5934FBBB691}" type="slidenum">
              <a:rPr lang="en-US" smtClean="0"/>
              <a:t>8</a:t>
            </a:fld>
            <a:endParaRPr lang="en-US"/>
          </a:p>
        </p:txBody>
      </p:sp>
    </p:spTree>
    <p:extLst>
      <p:ext uri="{BB962C8B-B14F-4D97-AF65-F5344CB8AC3E}">
        <p14:creationId xmlns:p14="http://schemas.microsoft.com/office/powerpoint/2010/main" val="122262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access the sample phone survey, hold down the “Ctrl” button and click the blue button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fld id="{5889C8BC-1AA9-4174-B02A-D5934FBBB691}" type="slidenum">
              <a:rPr lang="en-US" smtClean="0"/>
              <a:t>9</a:t>
            </a:fld>
            <a:endParaRPr lang="en-US"/>
          </a:p>
        </p:txBody>
      </p:sp>
    </p:spTree>
    <p:extLst>
      <p:ext uri="{BB962C8B-B14F-4D97-AF65-F5344CB8AC3E}">
        <p14:creationId xmlns:p14="http://schemas.microsoft.com/office/powerpoint/2010/main" val="1653437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40E32-CD36-4756-BE5B-BEC69A7647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529794-3D77-4F45-B2F7-32AD5291BE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FFBE1E-01CE-42BC-86C2-E981DF23E4B8}"/>
              </a:ext>
            </a:extLst>
          </p:cNvPr>
          <p:cNvSpPr>
            <a:spLocks noGrp="1"/>
          </p:cNvSpPr>
          <p:nvPr>
            <p:ph type="dt" sz="half" idx="10"/>
          </p:nvPr>
        </p:nvSpPr>
        <p:spPr/>
        <p:txBody>
          <a:bodyPr/>
          <a:lstStyle/>
          <a:p>
            <a:fld id="{F2F634EB-49EE-4382-BDE8-EAD941AD189C}" type="datetimeFigureOut">
              <a:rPr lang="en-US" smtClean="0"/>
              <a:t>2/19/2019</a:t>
            </a:fld>
            <a:endParaRPr lang="en-US"/>
          </a:p>
        </p:txBody>
      </p:sp>
      <p:sp>
        <p:nvSpPr>
          <p:cNvPr id="5" name="Footer Placeholder 4">
            <a:extLst>
              <a:ext uri="{FF2B5EF4-FFF2-40B4-BE49-F238E27FC236}">
                <a16:creationId xmlns:a16="http://schemas.microsoft.com/office/drawing/2014/main" id="{AD239E14-8E05-488F-83C8-7ED364FDDA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9D1F06-0714-4231-BB7E-E7FF9765E2A8}"/>
              </a:ext>
            </a:extLst>
          </p:cNvPr>
          <p:cNvSpPr>
            <a:spLocks noGrp="1"/>
          </p:cNvSpPr>
          <p:nvPr>
            <p:ph type="sldNum" sz="quarter" idx="12"/>
          </p:nvPr>
        </p:nvSpPr>
        <p:spPr/>
        <p:txBody>
          <a:bodyPr/>
          <a:lstStyle/>
          <a:p>
            <a:fld id="{026AE723-3769-4093-885B-B48FF02F97C7}" type="slidenum">
              <a:rPr lang="en-US" smtClean="0"/>
              <a:t>‹#›</a:t>
            </a:fld>
            <a:endParaRPr lang="en-US"/>
          </a:p>
        </p:txBody>
      </p:sp>
    </p:spTree>
    <p:extLst>
      <p:ext uri="{BB962C8B-B14F-4D97-AF65-F5344CB8AC3E}">
        <p14:creationId xmlns:p14="http://schemas.microsoft.com/office/powerpoint/2010/main" val="3308807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AC1D9-145F-49F1-814F-B4228CE498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73412D-3633-4E34-ABBF-EE5DCED9C9B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1A25A-4B20-40EA-B50D-1C472E72B357}"/>
              </a:ext>
            </a:extLst>
          </p:cNvPr>
          <p:cNvSpPr>
            <a:spLocks noGrp="1"/>
          </p:cNvSpPr>
          <p:nvPr>
            <p:ph type="dt" sz="half" idx="10"/>
          </p:nvPr>
        </p:nvSpPr>
        <p:spPr/>
        <p:txBody>
          <a:bodyPr/>
          <a:lstStyle/>
          <a:p>
            <a:fld id="{F2F634EB-49EE-4382-BDE8-EAD941AD189C}" type="datetimeFigureOut">
              <a:rPr lang="en-US" smtClean="0"/>
              <a:t>2/19/2019</a:t>
            </a:fld>
            <a:endParaRPr lang="en-US"/>
          </a:p>
        </p:txBody>
      </p:sp>
      <p:sp>
        <p:nvSpPr>
          <p:cNvPr id="5" name="Footer Placeholder 4">
            <a:extLst>
              <a:ext uri="{FF2B5EF4-FFF2-40B4-BE49-F238E27FC236}">
                <a16:creationId xmlns:a16="http://schemas.microsoft.com/office/drawing/2014/main" id="{23F19E3C-9A57-4B8E-8F74-CB3CC1F43E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ACEA53-4FDE-419D-A792-1196B58DD7F4}"/>
              </a:ext>
            </a:extLst>
          </p:cNvPr>
          <p:cNvSpPr>
            <a:spLocks noGrp="1"/>
          </p:cNvSpPr>
          <p:nvPr>
            <p:ph type="sldNum" sz="quarter" idx="12"/>
          </p:nvPr>
        </p:nvSpPr>
        <p:spPr/>
        <p:txBody>
          <a:bodyPr/>
          <a:lstStyle/>
          <a:p>
            <a:fld id="{026AE723-3769-4093-885B-B48FF02F97C7}" type="slidenum">
              <a:rPr lang="en-US" smtClean="0"/>
              <a:t>‹#›</a:t>
            </a:fld>
            <a:endParaRPr lang="en-US"/>
          </a:p>
        </p:txBody>
      </p:sp>
    </p:spTree>
    <p:extLst>
      <p:ext uri="{BB962C8B-B14F-4D97-AF65-F5344CB8AC3E}">
        <p14:creationId xmlns:p14="http://schemas.microsoft.com/office/powerpoint/2010/main" val="2701942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9538AA-E4FB-497A-8E5D-748827D34A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4AAAF4-2772-43EC-8CE9-906730DAE59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445075-ABEF-409F-9D6E-E916B99EDC84}"/>
              </a:ext>
            </a:extLst>
          </p:cNvPr>
          <p:cNvSpPr>
            <a:spLocks noGrp="1"/>
          </p:cNvSpPr>
          <p:nvPr>
            <p:ph type="dt" sz="half" idx="10"/>
          </p:nvPr>
        </p:nvSpPr>
        <p:spPr/>
        <p:txBody>
          <a:bodyPr/>
          <a:lstStyle/>
          <a:p>
            <a:fld id="{F2F634EB-49EE-4382-BDE8-EAD941AD189C}" type="datetimeFigureOut">
              <a:rPr lang="en-US" smtClean="0"/>
              <a:t>2/19/2019</a:t>
            </a:fld>
            <a:endParaRPr lang="en-US"/>
          </a:p>
        </p:txBody>
      </p:sp>
      <p:sp>
        <p:nvSpPr>
          <p:cNvPr id="5" name="Footer Placeholder 4">
            <a:extLst>
              <a:ext uri="{FF2B5EF4-FFF2-40B4-BE49-F238E27FC236}">
                <a16:creationId xmlns:a16="http://schemas.microsoft.com/office/drawing/2014/main" id="{C76C3A00-790A-45B3-8E3E-4540E40685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DB4AA-598E-4E2C-9528-731947D10BD1}"/>
              </a:ext>
            </a:extLst>
          </p:cNvPr>
          <p:cNvSpPr>
            <a:spLocks noGrp="1"/>
          </p:cNvSpPr>
          <p:nvPr>
            <p:ph type="sldNum" sz="quarter" idx="12"/>
          </p:nvPr>
        </p:nvSpPr>
        <p:spPr/>
        <p:txBody>
          <a:bodyPr/>
          <a:lstStyle/>
          <a:p>
            <a:fld id="{026AE723-3769-4093-885B-B48FF02F97C7}" type="slidenum">
              <a:rPr lang="en-US" smtClean="0"/>
              <a:t>‹#›</a:t>
            </a:fld>
            <a:endParaRPr lang="en-US"/>
          </a:p>
        </p:txBody>
      </p:sp>
    </p:spTree>
    <p:extLst>
      <p:ext uri="{BB962C8B-B14F-4D97-AF65-F5344CB8AC3E}">
        <p14:creationId xmlns:p14="http://schemas.microsoft.com/office/powerpoint/2010/main" val="2201123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C1024-2DDF-4A79-9A28-49B499E4A8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698E4-A75E-409B-8D1A-17C4F2CDEF0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D57B11-3461-4709-88EC-EDAAFF255103}"/>
              </a:ext>
            </a:extLst>
          </p:cNvPr>
          <p:cNvSpPr>
            <a:spLocks noGrp="1"/>
          </p:cNvSpPr>
          <p:nvPr>
            <p:ph type="dt" sz="half" idx="10"/>
          </p:nvPr>
        </p:nvSpPr>
        <p:spPr/>
        <p:txBody>
          <a:bodyPr/>
          <a:lstStyle/>
          <a:p>
            <a:fld id="{F2F634EB-49EE-4382-BDE8-EAD941AD189C}" type="datetimeFigureOut">
              <a:rPr lang="en-US" smtClean="0"/>
              <a:t>2/19/2019</a:t>
            </a:fld>
            <a:endParaRPr lang="en-US"/>
          </a:p>
        </p:txBody>
      </p:sp>
      <p:sp>
        <p:nvSpPr>
          <p:cNvPr id="5" name="Footer Placeholder 4">
            <a:extLst>
              <a:ext uri="{FF2B5EF4-FFF2-40B4-BE49-F238E27FC236}">
                <a16:creationId xmlns:a16="http://schemas.microsoft.com/office/drawing/2014/main" id="{E6556733-FFAC-404B-BBF6-CD1C0727AE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8DF86C-B2C2-49A5-AE5F-AE0EE69C3B16}"/>
              </a:ext>
            </a:extLst>
          </p:cNvPr>
          <p:cNvSpPr>
            <a:spLocks noGrp="1"/>
          </p:cNvSpPr>
          <p:nvPr>
            <p:ph type="sldNum" sz="quarter" idx="12"/>
          </p:nvPr>
        </p:nvSpPr>
        <p:spPr/>
        <p:txBody>
          <a:bodyPr/>
          <a:lstStyle/>
          <a:p>
            <a:fld id="{026AE723-3769-4093-885B-B48FF02F97C7}" type="slidenum">
              <a:rPr lang="en-US" smtClean="0"/>
              <a:t>‹#›</a:t>
            </a:fld>
            <a:endParaRPr lang="en-US"/>
          </a:p>
        </p:txBody>
      </p:sp>
    </p:spTree>
    <p:extLst>
      <p:ext uri="{BB962C8B-B14F-4D97-AF65-F5344CB8AC3E}">
        <p14:creationId xmlns:p14="http://schemas.microsoft.com/office/powerpoint/2010/main" val="3188977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48567-C7A7-4501-B787-3ADB5B93C46D}"/>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CC16F5A0-2862-4BEC-9B83-A97407657B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07D688B-F5E1-4597-9366-0C1A1CE29A48}"/>
              </a:ext>
            </a:extLst>
          </p:cNvPr>
          <p:cNvSpPr>
            <a:spLocks noGrp="1"/>
          </p:cNvSpPr>
          <p:nvPr>
            <p:ph type="dt" sz="half" idx="10"/>
          </p:nvPr>
        </p:nvSpPr>
        <p:spPr/>
        <p:txBody>
          <a:bodyPr/>
          <a:lstStyle/>
          <a:p>
            <a:fld id="{F2F634EB-49EE-4382-BDE8-EAD941AD189C}" type="datetimeFigureOut">
              <a:rPr lang="en-US" smtClean="0"/>
              <a:t>2/19/2019</a:t>
            </a:fld>
            <a:endParaRPr lang="en-US"/>
          </a:p>
        </p:txBody>
      </p:sp>
      <p:sp>
        <p:nvSpPr>
          <p:cNvPr id="5" name="Footer Placeholder 4">
            <a:extLst>
              <a:ext uri="{FF2B5EF4-FFF2-40B4-BE49-F238E27FC236}">
                <a16:creationId xmlns:a16="http://schemas.microsoft.com/office/drawing/2014/main" id="{9006FC6E-F6B7-4962-AF40-E4171AB7CD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D76CE8-FB6C-480F-B55C-366151137FAE}"/>
              </a:ext>
            </a:extLst>
          </p:cNvPr>
          <p:cNvSpPr>
            <a:spLocks noGrp="1"/>
          </p:cNvSpPr>
          <p:nvPr>
            <p:ph type="sldNum" sz="quarter" idx="12"/>
          </p:nvPr>
        </p:nvSpPr>
        <p:spPr/>
        <p:txBody>
          <a:bodyPr/>
          <a:lstStyle/>
          <a:p>
            <a:fld id="{026AE723-3769-4093-885B-B48FF02F97C7}" type="slidenum">
              <a:rPr lang="en-US" smtClean="0"/>
              <a:t>‹#›</a:t>
            </a:fld>
            <a:endParaRPr lang="en-US"/>
          </a:p>
        </p:txBody>
      </p:sp>
    </p:spTree>
    <p:extLst>
      <p:ext uri="{BB962C8B-B14F-4D97-AF65-F5344CB8AC3E}">
        <p14:creationId xmlns:p14="http://schemas.microsoft.com/office/powerpoint/2010/main" val="446269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42A87-BEFB-41D0-BE84-BD74E82546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FFD654-100A-4676-9095-318A944A4CB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E25C88-8724-4496-B3EC-8A432BB898D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E69B5B-C0F9-4EF8-A4A5-FFF5A661EB99}"/>
              </a:ext>
            </a:extLst>
          </p:cNvPr>
          <p:cNvSpPr>
            <a:spLocks noGrp="1"/>
          </p:cNvSpPr>
          <p:nvPr>
            <p:ph type="dt" sz="half" idx="10"/>
          </p:nvPr>
        </p:nvSpPr>
        <p:spPr/>
        <p:txBody>
          <a:bodyPr/>
          <a:lstStyle/>
          <a:p>
            <a:fld id="{F2F634EB-49EE-4382-BDE8-EAD941AD189C}" type="datetimeFigureOut">
              <a:rPr lang="en-US" smtClean="0"/>
              <a:t>2/19/2019</a:t>
            </a:fld>
            <a:endParaRPr lang="en-US"/>
          </a:p>
        </p:txBody>
      </p:sp>
      <p:sp>
        <p:nvSpPr>
          <p:cNvPr id="6" name="Footer Placeholder 5">
            <a:extLst>
              <a:ext uri="{FF2B5EF4-FFF2-40B4-BE49-F238E27FC236}">
                <a16:creationId xmlns:a16="http://schemas.microsoft.com/office/drawing/2014/main" id="{C732AAAC-6818-42B2-A345-101F43ED5D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A73109-4745-49F1-80A4-BBEF4545D660}"/>
              </a:ext>
            </a:extLst>
          </p:cNvPr>
          <p:cNvSpPr>
            <a:spLocks noGrp="1"/>
          </p:cNvSpPr>
          <p:nvPr>
            <p:ph type="sldNum" sz="quarter" idx="12"/>
          </p:nvPr>
        </p:nvSpPr>
        <p:spPr/>
        <p:txBody>
          <a:bodyPr/>
          <a:lstStyle/>
          <a:p>
            <a:fld id="{026AE723-3769-4093-885B-B48FF02F97C7}" type="slidenum">
              <a:rPr lang="en-US" smtClean="0"/>
              <a:t>‹#›</a:t>
            </a:fld>
            <a:endParaRPr lang="en-US"/>
          </a:p>
        </p:txBody>
      </p:sp>
    </p:spTree>
    <p:extLst>
      <p:ext uri="{BB962C8B-B14F-4D97-AF65-F5344CB8AC3E}">
        <p14:creationId xmlns:p14="http://schemas.microsoft.com/office/powerpoint/2010/main" val="3793058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B6539-50DD-4660-BA3A-C8CEC5A305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27781A-15D6-40EA-A768-58FBD860E8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1797F3E-34B7-4B58-B85E-9A28F9E24F0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1BD4A-01C2-4864-82F6-6FEB8CABF8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0636EB-78E2-42FC-B62A-F21C05801FE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636D15-CB47-4892-9164-B26F13F6E628}"/>
              </a:ext>
            </a:extLst>
          </p:cNvPr>
          <p:cNvSpPr>
            <a:spLocks noGrp="1"/>
          </p:cNvSpPr>
          <p:nvPr>
            <p:ph type="dt" sz="half" idx="10"/>
          </p:nvPr>
        </p:nvSpPr>
        <p:spPr/>
        <p:txBody>
          <a:bodyPr/>
          <a:lstStyle/>
          <a:p>
            <a:fld id="{F2F634EB-49EE-4382-BDE8-EAD941AD189C}" type="datetimeFigureOut">
              <a:rPr lang="en-US" smtClean="0"/>
              <a:t>2/19/2019</a:t>
            </a:fld>
            <a:endParaRPr lang="en-US"/>
          </a:p>
        </p:txBody>
      </p:sp>
      <p:sp>
        <p:nvSpPr>
          <p:cNvPr id="8" name="Footer Placeholder 7">
            <a:extLst>
              <a:ext uri="{FF2B5EF4-FFF2-40B4-BE49-F238E27FC236}">
                <a16:creationId xmlns:a16="http://schemas.microsoft.com/office/drawing/2014/main" id="{6E84452C-CD70-4152-8CF4-D158B28CE7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E9E45D-3F89-4CA9-B692-273B3C904F7D}"/>
              </a:ext>
            </a:extLst>
          </p:cNvPr>
          <p:cNvSpPr>
            <a:spLocks noGrp="1"/>
          </p:cNvSpPr>
          <p:nvPr>
            <p:ph type="sldNum" sz="quarter" idx="12"/>
          </p:nvPr>
        </p:nvSpPr>
        <p:spPr/>
        <p:txBody>
          <a:bodyPr/>
          <a:lstStyle/>
          <a:p>
            <a:fld id="{026AE723-3769-4093-885B-B48FF02F97C7}" type="slidenum">
              <a:rPr lang="en-US" smtClean="0"/>
              <a:t>‹#›</a:t>
            </a:fld>
            <a:endParaRPr lang="en-US"/>
          </a:p>
        </p:txBody>
      </p:sp>
    </p:spTree>
    <p:extLst>
      <p:ext uri="{BB962C8B-B14F-4D97-AF65-F5344CB8AC3E}">
        <p14:creationId xmlns:p14="http://schemas.microsoft.com/office/powerpoint/2010/main" val="2583867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87F31-7809-4A1B-9BAE-20141A0078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0552A5-552D-4E9B-9FBB-768091163F00}"/>
              </a:ext>
            </a:extLst>
          </p:cNvPr>
          <p:cNvSpPr>
            <a:spLocks noGrp="1"/>
          </p:cNvSpPr>
          <p:nvPr>
            <p:ph type="dt" sz="half" idx="10"/>
          </p:nvPr>
        </p:nvSpPr>
        <p:spPr/>
        <p:txBody>
          <a:bodyPr/>
          <a:lstStyle/>
          <a:p>
            <a:fld id="{F2F634EB-49EE-4382-BDE8-EAD941AD189C}" type="datetimeFigureOut">
              <a:rPr lang="en-US" smtClean="0"/>
              <a:t>2/19/2019</a:t>
            </a:fld>
            <a:endParaRPr lang="en-US"/>
          </a:p>
        </p:txBody>
      </p:sp>
      <p:sp>
        <p:nvSpPr>
          <p:cNvPr id="4" name="Footer Placeholder 3">
            <a:extLst>
              <a:ext uri="{FF2B5EF4-FFF2-40B4-BE49-F238E27FC236}">
                <a16:creationId xmlns:a16="http://schemas.microsoft.com/office/drawing/2014/main" id="{B8199603-80BA-48FA-87B3-614A869403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D353DC-4318-4E28-96FC-8B2C028993DF}"/>
              </a:ext>
            </a:extLst>
          </p:cNvPr>
          <p:cNvSpPr>
            <a:spLocks noGrp="1"/>
          </p:cNvSpPr>
          <p:nvPr>
            <p:ph type="sldNum" sz="quarter" idx="12"/>
          </p:nvPr>
        </p:nvSpPr>
        <p:spPr/>
        <p:txBody>
          <a:bodyPr/>
          <a:lstStyle/>
          <a:p>
            <a:fld id="{026AE723-3769-4093-885B-B48FF02F97C7}" type="slidenum">
              <a:rPr lang="en-US" smtClean="0"/>
              <a:t>‹#›</a:t>
            </a:fld>
            <a:endParaRPr lang="en-US"/>
          </a:p>
        </p:txBody>
      </p:sp>
    </p:spTree>
    <p:extLst>
      <p:ext uri="{BB962C8B-B14F-4D97-AF65-F5344CB8AC3E}">
        <p14:creationId xmlns:p14="http://schemas.microsoft.com/office/powerpoint/2010/main" val="3017520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942743-C460-427E-807D-C50ED753FB63}"/>
              </a:ext>
            </a:extLst>
          </p:cNvPr>
          <p:cNvSpPr>
            <a:spLocks noGrp="1"/>
          </p:cNvSpPr>
          <p:nvPr>
            <p:ph type="dt" sz="half" idx="10"/>
          </p:nvPr>
        </p:nvSpPr>
        <p:spPr/>
        <p:txBody>
          <a:bodyPr/>
          <a:lstStyle/>
          <a:p>
            <a:fld id="{F2F634EB-49EE-4382-BDE8-EAD941AD189C}" type="datetimeFigureOut">
              <a:rPr lang="en-US" smtClean="0"/>
              <a:t>2/19/2019</a:t>
            </a:fld>
            <a:endParaRPr lang="en-US"/>
          </a:p>
        </p:txBody>
      </p:sp>
      <p:sp>
        <p:nvSpPr>
          <p:cNvPr id="3" name="Footer Placeholder 2">
            <a:extLst>
              <a:ext uri="{FF2B5EF4-FFF2-40B4-BE49-F238E27FC236}">
                <a16:creationId xmlns:a16="http://schemas.microsoft.com/office/drawing/2014/main" id="{3808441E-B0AF-48B7-9151-66E618B0A0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E44ED5-EEE0-4C5A-9627-E906B6DFDB12}"/>
              </a:ext>
            </a:extLst>
          </p:cNvPr>
          <p:cNvSpPr>
            <a:spLocks noGrp="1"/>
          </p:cNvSpPr>
          <p:nvPr>
            <p:ph type="sldNum" sz="quarter" idx="12"/>
          </p:nvPr>
        </p:nvSpPr>
        <p:spPr/>
        <p:txBody>
          <a:bodyPr/>
          <a:lstStyle/>
          <a:p>
            <a:fld id="{026AE723-3769-4093-885B-B48FF02F97C7}" type="slidenum">
              <a:rPr lang="en-US" smtClean="0"/>
              <a:t>‹#›</a:t>
            </a:fld>
            <a:endParaRPr lang="en-US"/>
          </a:p>
        </p:txBody>
      </p:sp>
    </p:spTree>
    <p:extLst>
      <p:ext uri="{BB962C8B-B14F-4D97-AF65-F5344CB8AC3E}">
        <p14:creationId xmlns:p14="http://schemas.microsoft.com/office/powerpoint/2010/main" val="2136710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FE510-4379-45BC-881B-5ABEA68784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C6CA77-4586-4901-949A-ACCDF677B7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42AE6F-2A5B-4242-B463-5351169F49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437F401-8832-4D62-8639-766FF23CEAF5}"/>
              </a:ext>
            </a:extLst>
          </p:cNvPr>
          <p:cNvSpPr>
            <a:spLocks noGrp="1"/>
          </p:cNvSpPr>
          <p:nvPr>
            <p:ph type="dt" sz="half" idx="10"/>
          </p:nvPr>
        </p:nvSpPr>
        <p:spPr/>
        <p:txBody>
          <a:bodyPr/>
          <a:lstStyle/>
          <a:p>
            <a:fld id="{F2F634EB-49EE-4382-BDE8-EAD941AD189C}" type="datetimeFigureOut">
              <a:rPr lang="en-US" smtClean="0"/>
              <a:t>2/19/2019</a:t>
            </a:fld>
            <a:endParaRPr lang="en-US"/>
          </a:p>
        </p:txBody>
      </p:sp>
      <p:sp>
        <p:nvSpPr>
          <p:cNvPr id="6" name="Footer Placeholder 5">
            <a:extLst>
              <a:ext uri="{FF2B5EF4-FFF2-40B4-BE49-F238E27FC236}">
                <a16:creationId xmlns:a16="http://schemas.microsoft.com/office/drawing/2014/main" id="{84B2E05A-87D5-4877-A252-7767B63A67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037490-C842-4E83-BEF2-895F24339E04}"/>
              </a:ext>
            </a:extLst>
          </p:cNvPr>
          <p:cNvSpPr>
            <a:spLocks noGrp="1"/>
          </p:cNvSpPr>
          <p:nvPr>
            <p:ph type="sldNum" sz="quarter" idx="12"/>
          </p:nvPr>
        </p:nvSpPr>
        <p:spPr/>
        <p:txBody>
          <a:bodyPr/>
          <a:lstStyle/>
          <a:p>
            <a:fld id="{026AE723-3769-4093-885B-B48FF02F97C7}" type="slidenum">
              <a:rPr lang="en-US" smtClean="0"/>
              <a:t>‹#›</a:t>
            </a:fld>
            <a:endParaRPr lang="en-US"/>
          </a:p>
        </p:txBody>
      </p:sp>
    </p:spTree>
    <p:extLst>
      <p:ext uri="{BB962C8B-B14F-4D97-AF65-F5344CB8AC3E}">
        <p14:creationId xmlns:p14="http://schemas.microsoft.com/office/powerpoint/2010/main" val="8627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34B81-5BB0-47F4-A00B-538613170E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56A3D6-D099-4BC7-AFF0-128BC7FF4E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3D20AF-B9C3-48AC-8C33-458B63B03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AA60C8C-8C5E-4F98-A4EA-4052F1E02AB3}"/>
              </a:ext>
            </a:extLst>
          </p:cNvPr>
          <p:cNvSpPr>
            <a:spLocks noGrp="1"/>
          </p:cNvSpPr>
          <p:nvPr>
            <p:ph type="dt" sz="half" idx="10"/>
          </p:nvPr>
        </p:nvSpPr>
        <p:spPr/>
        <p:txBody>
          <a:bodyPr/>
          <a:lstStyle/>
          <a:p>
            <a:fld id="{F2F634EB-49EE-4382-BDE8-EAD941AD189C}" type="datetimeFigureOut">
              <a:rPr lang="en-US" smtClean="0"/>
              <a:t>2/19/2019</a:t>
            </a:fld>
            <a:endParaRPr lang="en-US"/>
          </a:p>
        </p:txBody>
      </p:sp>
      <p:sp>
        <p:nvSpPr>
          <p:cNvPr id="6" name="Footer Placeholder 5">
            <a:extLst>
              <a:ext uri="{FF2B5EF4-FFF2-40B4-BE49-F238E27FC236}">
                <a16:creationId xmlns:a16="http://schemas.microsoft.com/office/drawing/2014/main" id="{FB67138F-B6A5-4EB4-9BF6-EA911B8990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3619B2-ADEC-40ED-A65F-846FE4933467}"/>
              </a:ext>
            </a:extLst>
          </p:cNvPr>
          <p:cNvSpPr>
            <a:spLocks noGrp="1"/>
          </p:cNvSpPr>
          <p:nvPr>
            <p:ph type="sldNum" sz="quarter" idx="12"/>
          </p:nvPr>
        </p:nvSpPr>
        <p:spPr/>
        <p:txBody>
          <a:bodyPr/>
          <a:lstStyle/>
          <a:p>
            <a:fld id="{026AE723-3769-4093-885B-B48FF02F97C7}" type="slidenum">
              <a:rPr lang="en-US" smtClean="0"/>
              <a:t>‹#›</a:t>
            </a:fld>
            <a:endParaRPr lang="en-US"/>
          </a:p>
        </p:txBody>
      </p:sp>
    </p:spTree>
    <p:extLst>
      <p:ext uri="{BB962C8B-B14F-4D97-AF65-F5344CB8AC3E}">
        <p14:creationId xmlns:p14="http://schemas.microsoft.com/office/powerpoint/2010/main" val="2716111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F2F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97A4A4-73F0-4B80-99F9-6F76D7B8DF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2E3A54-41B2-4C4F-B1C9-5DC4FF7E29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BBF709-E46B-4E57-85BE-714DBE6697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F634EB-49EE-4382-BDE8-EAD941AD189C}" type="datetimeFigureOut">
              <a:rPr lang="en-US" smtClean="0"/>
              <a:t>2/19/2019</a:t>
            </a:fld>
            <a:endParaRPr lang="en-US"/>
          </a:p>
        </p:txBody>
      </p:sp>
      <p:sp>
        <p:nvSpPr>
          <p:cNvPr id="5" name="Footer Placeholder 4">
            <a:extLst>
              <a:ext uri="{FF2B5EF4-FFF2-40B4-BE49-F238E27FC236}">
                <a16:creationId xmlns:a16="http://schemas.microsoft.com/office/drawing/2014/main" id="{05AED43F-D13D-42DB-82C2-0585BF90C6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58A2C-6A45-4CCF-A6D5-09FDD0B252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6AE723-3769-4093-885B-B48FF02F97C7}" type="slidenum">
              <a:rPr lang="en-US" smtClean="0"/>
              <a:t>‹#›</a:t>
            </a:fld>
            <a:endParaRPr lang="en-US"/>
          </a:p>
        </p:txBody>
      </p:sp>
    </p:spTree>
    <p:extLst>
      <p:ext uri="{BB962C8B-B14F-4D97-AF65-F5344CB8AC3E}">
        <p14:creationId xmlns:p14="http://schemas.microsoft.com/office/powerpoint/2010/main" val="1904497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6_FwplIva5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oregon.gov/oha/PH/HEALTHYPEOPLEFAMILIES/WIC/Documents/wic-coord/Caseload%20Management%20Resources/local_agency_caseload_management_assessment_tool.docx" TargetMode="External"/><Relationship Id="rId5" Type="http://schemas.openxmlformats.org/officeDocument/2006/relationships/hyperlink" Target="https://www.oregon.gov/oha/PH/HEALTHYPEOPLEFAMILIES/WIC/Documents/wic-coord/Caseload%20Management%20Resources/wic_clinic_environment_observation_tools.pdf" TargetMode="External"/><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oregon.gov/oha/PH/HEALTHYPEOPLEFAMILIES/WIC/Documents/wic-coord/Caseload%20Management%20Resources/sample_phone_survey.docx" TargetMode="External"/><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iving room filled with furniture and a large window&#10;&#10;Description generated with very high confidence">
            <a:extLst>
              <a:ext uri="{FF2B5EF4-FFF2-40B4-BE49-F238E27FC236}">
                <a16:creationId xmlns:a16="http://schemas.microsoft.com/office/drawing/2014/main" id="{EA07146A-9FE9-4849-8B5E-A130D28A9ECF}"/>
              </a:ext>
            </a:extLst>
          </p:cNvPr>
          <p:cNvPicPr>
            <a:picLocks noChangeAspect="1"/>
          </p:cNvPicPr>
          <p:nvPr/>
        </p:nvPicPr>
        <p:blipFill rotWithShape="1">
          <a:blip r:embed="rId3">
            <a:extLst>
              <a:ext uri="{28A0092B-C50C-407E-A947-70E740481C1C}">
                <a14:useLocalDpi xmlns:a14="http://schemas.microsoft.com/office/drawing/2010/main" val="0"/>
              </a:ext>
            </a:extLst>
          </a:blip>
          <a:srcRect t="6912"/>
          <a:stretch/>
        </p:blipFill>
        <p:spPr>
          <a:xfrm>
            <a:off x="-2" y="0"/>
            <a:ext cx="12191999" cy="6858000"/>
          </a:xfrm>
          <a:prstGeom prst="rect">
            <a:avLst/>
          </a:prstGeom>
        </p:spPr>
      </p:pic>
      <p:sp>
        <p:nvSpPr>
          <p:cNvPr id="5" name="Rectangle 4">
            <a:extLst>
              <a:ext uri="{FF2B5EF4-FFF2-40B4-BE49-F238E27FC236}">
                <a16:creationId xmlns:a16="http://schemas.microsoft.com/office/drawing/2014/main" id="{97CCDDDC-5449-4C1C-98A9-7FE14FBDC5FB}"/>
              </a:ext>
            </a:extLst>
          </p:cNvPr>
          <p:cNvSpPr/>
          <p:nvPr/>
        </p:nvSpPr>
        <p:spPr>
          <a:xfrm>
            <a:off x="0" y="0"/>
            <a:ext cx="12192000" cy="151285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F6A9291-1F56-4D50-B86A-0F42CEEE4BD4}"/>
              </a:ext>
            </a:extLst>
          </p:cNvPr>
          <p:cNvSpPr txBox="1"/>
          <p:nvPr/>
        </p:nvSpPr>
        <p:spPr>
          <a:xfrm>
            <a:off x="0" y="-56801"/>
            <a:ext cx="11650717" cy="1569660"/>
          </a:xfrm>
          <a:prstGeom prst="rect">
            <a:avLst/>
          </a:prstGeom>
          <a:noFill/>
        </p:spPr>
        <p:txBody>
          <a:bodyPr wrap="square" rtlCol="0">
            <a:spAutoFit/>
          </a:bodyPr>
          <a:lstStyle/>
          <a:p>
            <a:r>
              <a:rPr lang="en-US" sz="4800" b="1" dirty="0">
                <a:solidFill>
                  <a:srgbClr val="FE7C82"/>
                </a:solidFill>
                <a:latin typeface="Arial" panose="020B0604020202020204" pitchFamily="34" charset="0"/>
                <a:cs typeface="Arial" panose="020B0604020202020204" pitchFamily="34" charset="0"/>
              </a:rPr>
              <a:t>Assessing Clinic Environment and Practices</a:t>
            </a:r>
          </a:p>
        </p:txBody>
      </p:sp>
      <p:sp>
        <p:nvSpPr>
          <p:cNvPr id="9" name="TextBox 8">
            <a:extLst>
              <a:ext uri="{FF2B5EF4-FFF2-40B4-BE49-F238E27FC236}">
                <a16:creationId xmlns:a16="http://schemas.microsoft.com/office/drawing/2014/main" id="{13B8B5C6-C58E-41AF-9D44-6211B2064C88}"/>
              </a:ext>
            </a:extLst>
          </p:cNvPr>
          <p:cNvSpPr txBox="1"/>
          <p:nvPr/>
        </p:nvSpPr>
        <p:spPr>
          <a:xfrm>
            <a:off x="98474" y="5672801"/>
            <a:ext cx="11903026" cy="1200329"/>
          </a:xfrm>
          <a:prstGeom prst="rect">
            <a:avLst/>
          </a:prstGeom>
          <a:solidFill>
            <a:schemeClr val="tx1">
              <a:lumMod val="75000"/>
              <a:lumOff val="25000"/>
              <a:alpha val="70000"/>
            </a:schemeClr>
          </a:solidFill>
        </p:spPr>
        <p:txBody>
          <a:bodyPr wrap="square" rtlCol="0">
            <a:spAutoFit/>
          </a:bodyPr>
          <a:lstStyle/>
          <a:p>
            <a:pPr>
              <a:spcAft>
                <a:spcPts val="600"/>
              </a:spcAft>
            </a:pPr>
            <a:r>
              <a:rPr lang="en-US" sz="2400" b="1" dirty="0">
                <a:solidFill>
                  <a:schemeClr val="bg1"/>
                </a:solidFill>
              </a:rPr>
              <a:t>In looking at Caseload Management, one of the things you will want to consider is whether or not your WIC clinic reflects a warm environment and good customer service. This section will provide tools to assess your clinic environment and practices.  </a:t>
            </a:r>
          </a:p>
        </p:txBody>
      </p:sp>
    </p:spTree>
    <p:extLst>
      <p:ext uri="{BB962C8B-B14F-4D97-AF65-F5344CB8AC3E}">
        <p14:creationId xmlns:p14="http://schemas.microsoft.com/office/powerpoint/2010/main" val="1990586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AA876-D195-42E7-969F-6B37618025C8}"/>
              </a:ext>
            </a:extLst>
          </p:cNvPr>
          <p:cNvSpPr>
            <a:spLocks noGrp="1"/>
          </p:cNvSpPr>
          <p:nvPr>
            <p:ph type="title"/>
          </p:nvPr>
        </p:nvSpPr>
        <p:spPr>
          <a:xfrm>
            <a:off x="971550" y="-1635125"/>
            <a:ext cx="10515600" cy="1325563"/>
          </a:xfrm>
        </p:spPr>
        <p:txBody>
          <a:bodyPr/>
          <a:lstStyle/>
          <a:p>
            <a:r>
              <a:rPr lang="en-US" dirty="0"/>
              <a:t>Interview with an expert </a:t>
            </a:r>
          </a:p>
        </p:txBody>
      </p:sp>
      <p:sp>
        <p:nvSpPr>
          <p:cNvPr id="11" name="Rectangle 10">
            <a:extLst>
              <a:ext uri="{FF2B5EF4-FFF2-40B4-BE49-F238E27FC236}">
                <a16:creationId xmlns:a16="http://schemas.microsoft.com/office/drawing/2014/main" id="{0AC218A9-3440-484D-8564-6EC9A137C658}"/>
              </a:ext>
            </a:extLst>
          </p:cNvPr>
          <p:cNvSpPr/>
          <p:nvPr/>
        </p:nvSpPr>
        <p:spPr>
          <a:xfrm>
            <a:off x="0" y="0"/>
            <a:ext cx="12192000" cy="16002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6E500F3-A015-4022-998A-A612CE2E9560}"/>
              </a:ext>
            </a:extLst>
          </p:cNvPr>
          <p:cNvSpPr txBox="1"/>
          <p:nvPr/>
        </p:nvSpPr>
        <p:spPr>
          <a:xfrm>
            <a:off x="-1" y="58069"/>
            <a:ext cx="12191999" cy="1446550"/>
          </a:xfrm>
          <a:prstGeom prst="rect">
            <a:avLst/>
          </a:prstGeom>
          <a:noFill/>
        </p:spPr>
        <p:txBody>
          <a:bodyPr wrap="square" rtlCol="0">
            <a:spAutoFit/>
          </a:bodyPr>
          <a:lstStyle/>
          <a:p>
            <a:r>
              <a:rPr lang="en-US" sz="4400" b="1" dirty="0">
                <a:solidFill>
                  <a:srgbClr val="FE7C82"/>
                </a:solidFill>
                <a:latin typeface="Arial" panose="020B0604020202020204" pitchFamily="34" charset="0"/>
                <a:cs typeface="Arial" panose="020B0604020202020204" pitchFamily="34" charset="0"/>
              </a:rPr>
              <a:t>Interview with an expert: </a:t>
            </a:r>
          </a:p>
          <a:p>
            <a:r>
              <a:rPr lang="en-US" sz="4400" b="1" i="1" dirty="0">
                <a:solidFill>
                  <a:srgbClr val="FE7C82"/>
                </a:solidFill>
                <a:latin typeface="Arial" panose="020B0604020202020204" pitchFamily="34" charset="0"/>
                <a:cs typeface="Arial" panose="020B0604020202020204" pitchFamily="34" charset="0"/>
              </a:rPr>
              <a:t>Quality Improvement</a:t>
            </a:r>
          </a:p>
        </p:txBody>
      </p:sp>
      <p:sp>
        <p:nvSpPr>
          <p:cNvPr id="9" name="Rectangle 8">
            <a:extLst>
              <a:ext uri="{FF2B5EF4-FFF2-40B4-BE49-F238E27FC236}">
                <a16:creationId xmlns:a16="http://schemas.microsoft.com/office/drawing/2014/main" id="{545D4F1C-C168-403E-99A8-6FFC13F117E3}"/>
              </a:ext>
            </a:extLst>
          </p:cNvPr>
          <p:cNvSpPr/>
          <p:nvPr/>
        </p:nvSpPr>
        <p:spPr>
          <a:xfrm>
            <a:off x="4198420" y="1901364"/>
            <a:ext cx="3378619" cy="268640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4CBB9BA-6ACE-4A9A-81B9-3D293EEB8E86}"/>
              </a:ext>
            </a:extLst>
          </p:cNvPr>
          <p:cNvSpPr txBox="1"/>
          <p:nvPr/>
        </p:nvSpPr>
        <p:spPr>
          <a:xfrm>
            <a:off x="4637400" y="3868921"/>
            <a:ext cx="2517593" cy="369332"/>
          </a:xfrm>
          <a:prstGeom prst="rect">
            <a:avLst/>
          </a:prstGeom>
          <a:noFill/>
        </p:spPr>
        <p:txBody>
          <a:bodyPr wrap="square" rtlCol="0">
            <a:spAutoFit/>
          </a:bodyPr>
          <a:lstStyle/>
          <a:p>
            <a:pPr algn="ctr"/>
            <a:r>
              <a:rPr lang="en-US" dirty="0"/>
              <a:t>Click to play video</a:t>
            </a:r>
          </a:p>
        </p:txBody>
      </p:sp>
      <p:sp>
        <p:nvSpPr>
          <p:cNvPr id="14" name="TextBox 13">
            <a:extLst>
              <a:ext uri="{FF2B5EF4-FFF2-40B4-BE49-F238E27FC236}">
                <a16:creationId xmlns:a16="http://schemas.microsoft.com/office/drawing/2014/main" id="{2F7AB15E-4A81-48D1-A462-7D54FE7576A7}"/>
              </a:ext>
            </a:extLst>
          </p:cNvPr>
          <p:cNvSpPr txBox="1"/>
          <p:nvPr/>
        </p:nvSpPr>
        <p:spPr>
          <a:xfrm>
            <a:off x="4326508" y="1982281"/>
            <a:ext cx="3152807"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Deschutes County Quality Improvement</a:t>
            </a:r>
          </a:p>
        </p:txBody>
      </p:sp>
      <p:sp>
        <p:nvSpPr>
          <p:cNvPr id="15" name="Isosceles Triangle 14">
            <a:extLst>
              <a:ext uri="{FF2B5EF4-FFF2-40B4-BE49-F238E27FC236}">
                <a16:creationId xmlns:a16="http://schemas.microsoft.com/office/drawing/2014/main" id="{F882CE8D-7086-43F4-B9A1-51064B9C1D0E}"/>
              </a:ext>
            </a:extLst>
          </p:cNvPr>
          <p:cNvSpPr/>
          <p:nvPr/>
        </p:nvSpPr>
        <p:spPr>
          <a:xfrm rot="5400000">
            <a:off x="5681998" y="3065943"/>
            <a:ext cx="648963" cy="468818"/>
          </a:xfrm>
          <a:prstGeom prst="triangle">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0310F65-5487-4C58-9FC4-260957F5556B}"/>
              </a:ext>
            </a:extLst>
          </p:cNvPr>
          <p:cNvSpPr txBox="1"/>
          <p:nvPr/>
        </p:nvSpPr>
        <p:spPr>
          <a:xfrm>
            <a:off x="110357" y="5539830"/>
            <a:ext cx="11971281" cy="1200329"/>
          </a:xfrm>
          <a:prstGeom prst="rect">
            <a:avLst/>
          </a:prstGeom>
          <a:noFill/>
        </p:spPr>
        <p:txBody>
          <a:bodyPr wrap="square" rtlCol="0">
            <a:spAutoFit/>
          </a:bodyPr>
          <a:lstStyle/>
          <a:p>
            <a:r>
              <a:rPr lang="en-US" sz="2400" dirty="0"/>
              <a:t>This video shows Laura Spaulding, WIC Coordinator, describe how Deschutes County used a Quality Improvement (QI) project to engage staff to increase show rates and improve their caseload. The video is about 25 minutes long. </a:t>
            </a:r>
          </a:p>
        </p:txBody>
      </p:sp>
      <p:pic>
        <p:nvPicPr>
          <p:cNvPr id="18" name="Picture 17" descr="Clipart - Computer monitor">
            <a:hlinkClick r:id="rId3"/>
            <a:extLst>
              <a:ext uri="{FF2B5EF4-FFF2-40B4-BE49-F238E27FC236}">
                <a16:creationId xmlns:a16="http://schemas.microsoft.com/office/drawing/2014/main" id="{B34C7005-B084-4442-83B2-CF70EAB9D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36579" y="1799401"/>
            <a:ext cx="3541228" cy="3541228"/>
          </a:xfrm>
          <a:prstGeom prst="rect">
            <a:avLst/>
          </a:prstGeom>
          <a:ln>
            <a:noFill/>
          </a:ln>
        </p:spPr>
      </p:pic>
    </p:spTree>
    <p:extLst>
      <p:ext uri="{BB962C8B-B14F-4D97-AF65-F5344CB8AC3E}">
        <p14:creationId xmlns:p14="http://schemas.microsoft.com/office/powerpoint/2010/main" val="2681919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F2F9"/>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8BFAA3-70DF-4CF2-B63B-B40901DFBC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7188" y="2011080"/>
            <a:ext cx="1695879" cy="1745904"/>
          </a:xfrm>
          <a:prstGeom prst="rect">
            <a:avLst/>
          </a:prstGeom>
        </p:spPr>
      </p:pic>
      <p:pic>
        <p:nvPicPr>
          <p:cNvPr id="7" name="Picture 6" descr="A picture containing clipart&#10;&#10;Description generated with high confidence">
            <a:extLst>
              <a:ext uri="{FF2B5EF4-FFF2-40B4-BE49-F238E27FC236}">
                <a16:creationId xmlns:a16="http://schemas.microsoft.com/office/drawing/2014/main" id="{5CA89863-F39C-4925-B3E4-F52D2F0CC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7527" y="2083613"/>
            <a:ext cx="1936780" cy="1524213"/>
          </a:xfrm>
          <a:prstGeom prst="rect">
            <a:avLst/>
          </a:prstGeom>
        </p:spPr>
      </p:pic>
      <p:pic>
        <p:nvPicPr>
          <p:cNvPr id="5" name="Picture 4">
            <a:extLst>
              <a:ext uri="{FF2B5EF4-FFF2-40B4-BE49-F238E27FC236}">
                <a16:creationId xmlns:a16="http://schemas.microsoft.com/office/drawing/2014/main" id="{05CD2DD0-29CC-456F-8112-6BE929FA53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6943" y="4215903"/>
            <a:ext cx="1302385" cy="1981652"/>
          </a:xfrm>
          <a:prstGeom prst="rect">
            <a:avLst/>
          </a:prstGeom>
        </p:spPr>
      </p:pic>
      <p:pic>
        <p:nvPicPr>
          <p:cNvPr id="25" name="Picture 24" descr="A picture containing vector graphics&#10;&#10;Description generated with high confidence">
            <a:extLst>
              <a:ext uri="{FF2B5EF4-FFF2-40B4-BE49-F238E27FC236}">
                <a16:creationId xmlns:a16="http://schemas.microsoft.com/office/drawing/2014/main" id="{587FC78B-4035-4382-87CF-AA10F818BE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6451" y="4166798"/>
            <a:ext cx="1109604" cy="2101164"/>
          </a:xfrm>
          <a:prstGeom prst="rect">
            <a:avLst/>
          </a:prstGeom>
        </p:spPr>
      </p:pic>
      <p:sp>
        <p:nvSpPr>
          <p:cNvPr id="3" name="TextBox 2">
            <a:extLst>
              <a:ext uri="{FF2B5EF4-FFF2-40B4-BE49-F238E27FC236}">
                <a16:creationId xmlns:a16="http://schemas.microsoft.com/office/drawing/2014/main" id="{04A71A6D-4274-462C-BBF7-BEACADB2C055}"/>
              </a:ext>
            </a:extLst>
          </p:cNvPr>
          <p:cNvSpPr txBox="1"/>
          <p:nvPr/>
        </p:nvSpPr>
        <p:spPr>
          <a:xfrm>
            <a:off x="725214" y="590038"/>
            <a:ext cx="10624958" cy="1200329"/>
          </a:xfrm>
          <a:prstGeom prst="rect">
            <a:avLst/>
          </a:prstGeom>
          <a:noFill/>
        </p:spPr>
        <p:txBody>
          <a:bodyPr wrap="square" rtlCol="0">
            <a:spAutoFit/>
          </a:bodyPr>
          <a:lstStyle/>
          <a:p>
            <a:r>
              <a:rPr lang="en-US" sz="2400" b="1" dirty="0"/>
              <a:t>Families come to WIC for the services – healthy foods, nutrition education, breastfeeding support, and more. But there is also a cost. </a:t>
            </a:r>
          </a:p>
          <a:p>
            <a:r>
              <a:rPr lang="en-US" sz="2400" b="1" dirty="0"/>
              <a:t>What are the barriers to coming to WIC?</a:t>
            </a:r>
          </a:p>
        </p:txBody>
      </p:sp>
      <p:sp>
        <p:nvSpPr>
          <p:cNvPr id="2" name="TextBox 1">
            <a:extLst>
              <a:ext uri="{FF2B5EF4-FFF2-40B4-BE49-F238E27FC236}">
                <a16:creationId xmlns:a16="http://schemas.microsoft.com/office/drawing/2014/main" id="{A948C089-0756-470C-AB80-3CA713C32E73}"/>
              </a:ext>
            </a:extLst>
          </p:cNvPr>
          <p:cNvSpPr txBox="1"/>
          <p:nvPr/>
        </p:nvSpPr>
        <p:spPr>
          <a:xfrm>
            <a:off x="4356300" y="2677253"/>
            <a:ext cx="1269305" cy="707886"/>
          </a:xfrm>
          <a:prstGeom prst="rect">
            <a:avLst/>
          </a:prstGeom>
          <a:noFill/>
        </p:spPr>
        <p:txBody>
          <a:bodyPr wrap="square" rtlCol="0">
            <a:spAutoFit/>
          </a:bodyPr>
          <a:lstStyle/>
          <a:p>
            <a:r>
              <a:rPr lang="en-US" sz="2000" b="1" dirty="0"/>
              <a:t>Nutrition Education</a:t>
            </a:r>
          </a:p>
        </p:txBody>
      </p:sp>
      <p:sp>
        <p:nvSpPr>
          <p:cNvPr id="14" name="TextBox 13">
            <a:extLst>
              <a:ext uri="{FF2B5EF4-FFF2-40B4-BE49-F238E27FC236}">
                <a16:creationId xmlns:a16="http://schemas.microsoft.com/office/drawing/2014/main" id="{AE4BECDA-A42F-464B-A827-D77B1860A5F9}"/>
              </a:ext>
            </a:extLst>
          </p:cNvPr>
          <p:cNvSpPr txBox="1"/>
          <p:nvPr/>
        </p:nvSpPr>
        <p:spPr>
          <a:xfrm>
            <a:off x="8244307" y="2655547"/>
            <a:ext cx="1508282" cy="707886"/>
          </a:xfrm>
          <a:prstGeom prst="rect">
            <a:avLst/>
          </a:prstGeom>
          <a:noFill/>
        </p:spPr>
        <p:txBody>
          <a:bodyPr wrap="square" rtlCol="0">
            <a:spAutoFit/>
          </a:bodyPr>
          <a:lstStyle/>
          <a:p>
            <a:r>
              <a:rPr lang="en-US" sz="2000" b="1" dirty="0"/>
              <a:t>Community Referrals</a:t>
            </a:r>
          </a:p>
        </p:txBody>
      </p:sp>
      <p:sp>
        <p:nvSpPr>
          <p:cNvPr id="15" name="TextBox 14">
            <a:extLst>
              <a:ext uri="{FF2B5EF4-FFF2-40B4-BE49-F238E27FC236}">
                <a16:creationId xmlns:a16="http://schemas.microsoft.com/office/drawing/2014/main" id="{871F422B-F6C1-411E-B454-B984019DDBBB}"/>
              </a:ext>
            </a:extLst>
          </p:cNvPr>
          <p:cNvSpPr txBox="1"/>
          <p:nvPr/>
        </p:nvSpPr>
        <p:spPr>
          <a:xfrm>
            <a:off x="8244307" y="5006673"/>
            <a:ext cx="1508282" cy="400110"/>
          </a:xfrm>
          <a:prstGeom prst="rect">
            <a:avLst/>
          </a:prstGeom>
          <a:noFill/>
        </p:spPr>
        <p:txBody>
          <a:bodyPr wrap="square" rtlCol="0">
            <a:spAutoFit/>
          </a:bodyPr>
          <a:lstStyle/>
          <a:p>
            <a:r>
              <a:rPr lang="en-US" sz="2000" b="1" dirty="0"/>
              <a:t>WIC Foods</a:t>
            </a:r>
          </a:p>
        </p:txBody>
      </p:sp>
      <p:sp>
        <p:nvSpPr>
          <p:cNvPr id="16" name="TextBox 15">
            <a:extLst>
              <a:ext uri="{FF2B5EF4-FFF2-40B4-BE49-F238E27FC236}">
                <a16:creationId xmlns:a16="http://schemas.microsoft.com/office/drawing/2014/main" id="{4F02C3BA-71E6-48CB-9828-CE8DCB020A34}"/>
              </a:ext>
            </a:extLst>
          </p:cNvPr>
          <p:cNvSpPr txBox="1"/>
          <p:nvPr/>
        </p:nvSpPr>
        <p:spPr>
          <a:xfrm>
            <a:off x="4304451" y="4698897"/>
            <a:ext cx="1884861" cy="1015663"/>
          </a:xfrm>
          <a:prstGeom prst="rect">
            <a:avLst/>
          </a:prstGeom>
          <a:noFill/>
        </p:spPr>
        <p:txBody>
          <a:bodyPr wrap="square" rtlCol="0">
            <a:spAutoFit/>
          </a:bodyPr>
          <a:lstStyle/>
          <a:p>
            <a:r>
              <a:rPr lang="en-US" sz="2000" b="1" dirty="0"/>
              <a:t>Breastfeeding Promotion and Support</a:t>
            </a:r>
          </a:p>
        </p:txBody>
      </p:sp>
    </p:spTree>
    <p:extLst>
      <p:ext uri="{BB962C8B-B14F-4D97-AF65-F5344CB8AC3E}">
        <p14:creationId xmlns:p14="http://schemas.microsoft.com/office/powerpoint/2010/main" val="4111514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2">
            <a:extLst>
              <a:ext uri="{FF2B5EF4-FFF2-40B4-BE49-F238E27FC236}">
                <a16:creationId xmlns:a16="http://schemas.microsoft.com/office/drawing/2014/main" id="{BC71EA13-6C6D-450E-B4F2-33E37510B9EB}"/>
              </a:ext>
            </a:extLst>
          </p:cNvPr>
          <p:cNvSpPr txBox="1">
            <a:spLocks noChangeArrowheads="1"/>
          </p:cNvSpPr>
          <p:nvPr/>
        </p:nvSpPr>
        <p:spPr bwMode="auto">
          <a:xfrm>
            <a:off x="2245878" y="1328494"/>
            <a:ext cx="9532183" cy="2556796"/>
          </a:xfrm>
          <a:prstGeom prst="rect">
            <a:avLst/>
          </a:prstGeom>
          <a:noFill/>
          <a:ln w="9525">
            <a:noFill/>
            <a:miter lim="800000"/>
            <a:headEnd/>
            <a:tailEnd/>
          </a:ln>
        </p:spPr>
        <p:txBody>
          <a:bodyPr rot="0" vert="horz" wrap="square" lIns="91440" tIns="45720" rIns="91440" bIns="45720" anchor="t" anchorCtr="0">
            <a:noAutofit/>
          </a:bodyPr>
          <a:lstStyle/>
          <a:p>
            <a:pPr marL="342900" indent="-342900">
              <a:lnSpc>
                <a:spcPct val="107000"/>
              </a:lnSpc>
              <a:spcAft>
                <a:spcPts val="1200"/>
              </a:spcAft>
              <a:buFont typeface="Wingdings" panose="05000000000000000000" pitchFamily="2" charset="2"/>
              <a:buChar char="§"/>
            </a:pPr>
            <a:r>
              <a:rPr lang="en-US" sz="2400" dirty="0"/>
              <a:t>“I have to take time off work to come to clinic hours.” </a:t>
            </a:r>
          </a:p>
          <a:p>
            <a:pPr marL="342900" indent="-342900">
              <a:lnSpc>
                <a:spcPct val="107000"/>
              </a:lnSpc>
              <a:spcAft>
                <a:spcPts val="1200"/>
              </a:spcAft>
              <a:buFont typeface="Wingdings" panose="05000000000000000000" pitchFamily="2" charset="2"/>
              <a:buChar char="§"/>
            </a:pPr>
            <a:r>
              <a:rPr lang="en-US" sz="2400" dirty="0"/>
              <a:t>“It takes a lot of time to find my proofs, get here, and wait in the lobby.”</a:t>
            </a:r>
          </a:p>
          <a:p>
            <a:pPr marL="342900" indent="-342900">
              <a:lnSpc>
                <a:spcPct val="107000"/>
              </a:lnSpc>
              <a:spcAft>
                <a:spcPts val="1200"/>
              </a:spcAft>
              <a:buFont typeface="Wingdings" panose="05000000000000000000" pitchFamily="2" charset="2"/>
              <a:buChar char="§"/>
            </a:pPr>
            <a:r>
              <a:rPr lang="en-US" sz="2400" dirty="0"/>
              <a:t>“I hate that appointments take so long.” </a:t>
            </a:r>
          </a:p>
        </p:txBody>
      </p:sp>
      <p:pic>
        <p:nvPicPr>
          <p:cNvPr id="1028" name="Picture 4" descr="Image result for portland bus tickets">
            <a:extLst>
              <a:ext uri="{FF2B5EF4-FFF2-40B4-BE49-F238E27FC236}">
                <a16:creationId xmlns:a16="http://schemas.microsoft.com/office/drawing/2014/main" id="{2E8496B2-D860-4005-B65E-954B72622C8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056" b="92500" l="7308" r="93462">
                        <a14:foregroundMark x1="83462" y1="13889" x2="88846" y2="28333"/>
                        <a14:foregroundMark x1="88846" y1="28333" x2="85000" y2="36111"/>
                        <a14:foregroundMark x1="88077" y1="15000" x2="91154" y2="20278"/>
                        <a14:foregroundMark x1="93846" y1="20278" x2="85000" y2="16111"/>
                        <a14:foregroundMark x1="84231" y1="55278" x2="76923" y2="83611"/>
                        <a14:foregroundMark x1="76923" y1="83611" x2="61538" y2="91944"/>
                        <a14:foregroundMark x1="61538" y1="91944" x2="22308" y2="86667"/>
                        <a14:foregroundMark x1="22308" y1="86667" x2="11538" y2="74444"/>
                        <a14:foregroundMark x1="11538" y1="74444" x2="15000" y2="70000"/>
                        <a14:foregroundMark x1="11923" y1="84444" x2="11538" y2="70278"/>
                        <a14:foregroundMark x1="11538" y1="70278" x2="22692" y2="25000"/>
                        <a14:foregroundMark x1="20385" y1="86667" x2="9231" y2="83611"/>
                        <a14:foregroundMark x1="16923" y1="86667" x2="9231" y2="84167"/>
                        <a14:foregroundMark x1="16538" y1="86111" x2="7692" y2="82222"/>
                        <a14:foregroundMark x1="62692" y1="92222" x2="71923" y2="92500"/>
                        <a14:foregroundMark x1="64615" y1="92500" x2="75000" y2="91111"/>
                        <a14:foregroundMark x1="51923" y1="10278" x2="32692" y2="8056"/>
                        <a14:foregroundMark x1="32692" y1="8056" x2="23462" y2="16667"/>
                        <a14:foregroundMark x1="26538" y1="13889" x2="26538" y2="11111"/>
                      </a14:backgroundRemoval>
                    </a14:imgEffect>
                  </a14:imgLayer>
                </a14:imgProps>
              </a:ext>
              <a:ext uri="{28A0092B-C50C-407E-A947-70E740481C1C}">
                <a14:useLocalDpi xmlns:a14="http://schemas.microsoft.com/office/drawing/2010/main" val="0"/>
              </a:ext>
            </a:extLst>
          </a:blip>
          <a:srcRect/>
          <a:stretch>
            <a:fillRect/>
          </a:stretch>
        </p:blipFill>
        <p:spPr bwMode="auto">
          <a:xfrm rot="20930104">
            <a:off x="10340467" y="3465467"/>
            <a:ext cx="1632854" cy="22608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erson talking on a cell phone&#10;&#10;Description generated with high confidence">
            <a:extLst>
              <a:ext uri="{FF2B5EF4-FFF2-40B4-BE49-F238E27FC236}">
                <a16:creationId xmlns:a16="http://schemas.microsoft.com/office/drawing/2014/main" id="{BC053A84-26E9-4879-965F-87618D5355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1775" y="3564388"/>
            <a:ext cx="2460759" cy="1640737"/>
          </a:xfrm>
          <a:prstGeom prst="rect">
            <a:avLst/>
          </a:prstGeom>
        </p:spPr>
      </p:pic>
      <p:sp>
        <p:nvSpPr>
          <p:cNvPr id="3" name="TextBox 2">
            <a:extLst>
              <a:ext uri="{FF2B5EF4-FFF2-40B4-BE49-F238E27FC236}">
                <a16:creationId xmlns:a16="http://schemas.microsoft.com/office/drawing/2014/main" id="{FA794F8B-1134-4600-8EC1-D9BBF689CC34}"/>
              </a:ext>
            </a:extLst>
          </p:cNvPr>
          <p:cNvSpPr txBox="1"/>
          <p:nvPr/>
        </p:nvSpPr>
        <p:spPr>
          <a:xfrm>
            <a:off x="260834" y="404742"/>
            <a:ext cx="11875897" cy="523220"/>
          </a:xfrm>
          <a:prstGeom prst="rect">
            <a:avLst/>
          </a:prstGeom>
          <a:noFill/>
        </p:spPr>
        <p:txBody>
          <a:bodyPr wrap="square" rtlCol="0">
            <a:spAutoFit/>
          </a:bodyPr>
          <a:lstStyle/>
          <a:p>
            <a:r>
              <a:rPr lang="en-US" sz="2800" b="1" dirty="0"/>
              <a:t>Here are some examples of barriers WIC participants face in receiving services:</a:t>
            </a:r>
          </a:p>
        </p:txBody>
      </p:sp>
      <p:sp>
        <p:nvSpPr>
          <p:cNvPr id="2" name="TextBox 1">
            <a:extLst>
              <a:ext uri="{FF2B5EF4-FFF2-40B4-BE49-F238E27FC236}">
                <a16:creationId xmlns:a16="http://schemas.microsoft.com/office/drawing/2014/main" id="{AF72AACC-FA57-40CA-A69F-937B724363DF}"/>
              </a:ext>
            </a:extLst>
          </p:cNvPr>
          <p:cNvSpPr txBox="1"/>
          <p:nvPr/>
        </p:nvSpPr>
        <p:spPr>
          <a:xfrm>
            <a:off x="6276014" y="3328773"/>
            <a:ext cx="4210192" cy="2204578"/>
          </a:xfrm>
          <a:prstGeom prst="rect">
            <a:avLst/>
          </a:prstGeom>
          <a:noFill/>
        </p:spPr>
        <p:txBody>
          <a:bodyPr wrap="square" rtlCol="0">
            <a:spAutoFit/>
          </a:bodyPr>
          <a:lstStyle/>
          <a:p>
            <a:pPr marL="342900" indent="-342900">
              <a:lnSpc>
                <a:spcPct val="107000"/>
              </a:lnSpc>
              <a:spcAft>
                <a:spcPts val="1200"/>
              </a:spcAft>
              <a:buFont typeface="Wingdings" panose="05000000000000000000" pitchFamily="2" charset="2"/>
              <a:buChar char="§"/>
            </a:pPr>
            <a:r>
              <a:rPr lang="en-US" sz="2400" dirty="0"/>
              <a:t>“I can’t keep asking my sister to watch my kid or for a ride to these appointments.”</a:t>
            </a:r>
          </a:p>
          <a:p>
            <a:pPr marL="342900" indent="-342900">
              <a:lnSpc>
                <a:spcPct val="107000"/>
              </a:lnSpc>
              <a:spcAft>
                <a:spcPts val="1200"/>
              </a:spcAft>
              <a:buFont typeface="Wingdings" panose="05000000000000000000" pitchFamily="2" charset="2"/>
              <a:buChar char="§"/>
            </a:pPr>
            <a:r>
              <a:rPr lang="en-US" sz="2400" dirty="0"/>
              <a:t>“I don’t have a car and the clinic isn’t near a bus stop.” </a:t>
            </a:r>
          </a:p>
        </p:txBody>
      </p:sp>
      <p:sp>
        <p:nvSpPr>
          <p:cNvPr id="6" name="TextBox 5">
            <a:extLst>
              <a:ext uri="{FF2B5EF4-FFF2-40B4-BE49-F238E27FC236}">
                <a16:creationId xmlns:a16="http://schemas.microsoft.com/office/drawing/2014/main" id="{5216948E-E730-4943-92A5-99906A661934}"/>
              </a:ext>
            </a:extLst>
          </p:cNvPr>
          <p:cNvSpPr txBox="1"/>
          <p:nvPr/>
        </p:nvSpPr>
        <p:spPr>
          <a:xfrm>
            <a:off x="403205" y="5306517"/>
            <a:ext cx="5906884" cy="470000"/>
          </a:xfrm>
          <a:prstGeom prst="rect">
            <a:avLst/>
          </a:prstGeom>
          <a:noFill/>
        </p:spPr>
        <p:txBody>
          <a:bodyPr wrap="square" rtlCol="0">
            <a:spAutoFit/>
          </a:bodyPr>
          <a:lstStyle/>
          <a:p>
            <a:pPr marL="342900" indent="-342900">
              <a:lnSpc>
                <a:spcPct val="107000"/>
              </a:lnSpc>
              <a:spcAft>
                <a:spcPts val="1200"/>
              </a:spcAft>
              <a:buFont typeface="Wingdings" panose="05000000000000000000" pitchFamily="2" charset="2"/>
              <a:buChar char="§"/>
            </a:pPr>
            <a:r>
              <a:rPr lang="en-US" sz="2400" dirty="0"/>
              <a:t>“It’s hard to get through on the phones.” </a:t>
            </a:r>
            <a:r>
              <a:rPr lang="en-US" sz="2400" dirty="0">
                <a:ea typeface="Calibri" panose="020F0502020204030204" pitchFamily="34" charset="0"/>
                <a:cs typeface="Times New Roman" panose="02020603050405020304" pitchFamily="18" charset="0"/>
              </a:rPr>
              <a:t> </a:t>
            </a:r>
            <a:endParaRPr lang="en-US" sz="1600" dirty="0">
              <a:ea typeface="Calibri" panose="020F0502020204030204" pitchFamily="34" charset="0"/>
              <a:cs typeface="Times New Roman" panose="02020603050405020304" pitchFamily="18" charset="0"/>
            </a:endParaRPr>
          </a:p>
        </p:txBody>
      </p:sp>
      <p:grpSp>
        <p:nvGrpSpPr>
          <p:cNvPr id="17" name="Group 16">
            <a:extLst>
              <a:ext uri="{FF2B5EF4-FFF2-40B4-BE49-F238E27FC236}">
                <a16:creationId xmlns:a16="http://schemas.microsoft.com/office/drawing/2014/main" id="{C83E792C-19FC-45FD-A466-60F402651A96}"/>
              </a:ext>
            </a:extLst>
          </p:cNvPr>
          <p:cNvGrpSpPr/>
          <p:nvPr/>
        </p:nvGrpSpPr>
        <p:grpSpPr>
          <a:xfrm>
            <a:off x="403205" y="1298804"/>
            <a:ext cx="1641989" cy="1641987"/>
            <a:chOff x="7265898" y="1124007"/>
            <a:chExt cx="1641989" cy="1641987"/>
          </a:xfrm>
        </p:grpSpPr>
        <p:grpSp>
          <p:nvGrpSpPr>
            <p:cNvPr id="5" name="Group 4">
              <a:extLst>
                <a:ext uri="{FF2B5EF4-FFF2-40B4-BE49-F238E27FC236}">
                  <a16:creationId xmlns:a16="http://schemas.microsoft.com/office/drawing/2014/main" id="{9769831B-088A-400A-9832-42FF797C4499}"/>
                </a:ext>
              </a:extLst>
            </p:cNvPr>
            <p:cNvGrpSpPr/>
            <p:nvPr/>
          </p:nvGrpSpPr>
          <p:grpSpPr>
            <a:xfrm>
              <a:off x="7265898" y="1124007"/>
              <a:ext cx="1641989" cy="1641987"/>
              <a:chOff x="1868349" y="1442872"/>
              <a:chExt cx="1986130" cy="1986128"/>
            </a:xfrm>
          </p:grpSpPr>
          <p:pic>
            <p:nvPicPr>
              <p:cNvPr id="1030" name="Picture 6" descr="Image result for money">
                <a:extLst>
                  <a:ext uri="{FF2B5EF4-FFF2-40B4-BE49-F238E27FC236}">
                    <a16:creationId xmlns:a16="http://schemas.microsoft.com/office/drawing/2014/main" id="{477C49CC-C78C-4998-B55E-A7A9B4A551A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513" b="95000" l="5897" r="93077">
                            <a14:foregroundMark x1="50128" y1="92949" x2="30641" y2="85256"/>
                            <a14:foregroundMark x1="30641" y1="85256" x2="30641" y2="85256"/>
                            <a14:foregroundMark x1="29487" y1="86282" x2="14744" y2="67436"/>
                            <a14:foregroundMark x1="14744" y1="67436" x2="14744" y2="67436"/>
                            <a14:foregroundMark x1="37821" y1="91154" x2="22308" y2="83077"/>
                            <a14:foregroundMark x1="22308" y1="83077" x2="10897" y2="68333"/>
                            <a14:foregroundMark x1="10897" y1="68333" x2="8077" y2="51026"/>
                            <a14:foregroundMark x1="8077" y1="51026" x2="12564" y2="33974"/>
                            <a14:foregroundMark x1="12564" y1="33974" x2="25897" y2="21667"/>
                            <a14:foregroundMark x1="25897" y1="21667" x2="44359" y2="27564"/>
                            <a14:foregroundMark x1="44359" y1="27564" x2="25128" y2="26282"/>
                            <a14:foregroundMark x1="25128" y1="26282" x2="33462" y2="10385"/>
                            <a14:foregroundMark x1="33462" y1="10385" x2="52179" y2="6538"/>
                            <a14:foregroundMark x1="52179" y1="6538" x2="69231" y2="10897"/>
                            <a14:foregroundMark x1="69231" y1="10897" x2="83462" y2="21410"/>
                            <a14:foregroundMark x1="83462" y1="21410" x2="90769" y2="37436"/>
                            <a14:foregroundMark x1="90769" y1="37436" x2="91795" y2="56282"/>
                            <a14:foregroundMark x1="91795" y1="56282" x2="86538" y2="73462"/>
                            <a14:foregroundMark x1="86538" y1="73462" x2="73974" y2="85769"/>
                            <a14:foregroundMark x1="73974" y1="85769" x2="56795" y2="91410"/>
                            <a14:foregroundMark x1="56795" y1="91410" x2="36795" y2="81667"/>
                            <a14:foregroundMark x1="36795" y1="81667" x2="34103" y2="60769"/>
                            <a14:foregroundMark x1="34103" y1="60769" x2="16538" y2="54103"/>
                            <a14:foregroundMark x1="16538" y1="54103" x2="35128" y2="56410"/>
                            <a14:foregroundMark x1="35128" y1="56410" x2="62949" y2="80256"/>
                            <a14:foregroundMark x1="62949" y1="80256" x2="83846" y2="39231"/>
                            <a14:foregroundMark x1="83846" y1="39231" x2="68205" y2="30385"/>
                            <a14:foregroundMark x1="68205" y1="30385" x2="44231" y2="24615"/>
                            <a14:foregroundMark x1="44231" y1="24615" x2="56538" y2="10128"/>
                            <a14:foregroundMark x1="56538" y1="10128" x2="66923" y2="13590"/>
                            <a14:foregroundMark x1="11538" y1="73205" x2="6282" y2="56154"/>
                            <a14:foregroundMark x1="6282" y1="56154" x2="7308" y2="38462"/>
                            <a14:foregroundMark x1="7308" y1="38462" x2="16154" y2="23333"/>
                            <a14:foregroundMark x1="16154" y1="23333" x2="30641" y2="12051"/>
                            <a14:foregroundMark x1="30641" y1="12051" x2="47821" y2="6538"/>
                            <a14:foregroundMark x1="47821" y1="6538" x2="66795" y2="8718"/>
                            <a14:foregroundMark x1="66795" y1="8718" x2="81282" y2="19103"/>
                            <a14:foregroundMark x1="81282" y1="19103" x2="91538" y2="34359"/>
                            <a14:foregroundMark x1="91538" y1="34359" x2="93846" y2="53205"/>
                            <a14:foregroundMark x1="93846" y1="53205" x2="90128" y2="70385"/>
                            <a14:foregroundMark x1="90128" y1="70385" x2="79103" y2="84744"/>
                            <a14:foregroundMark x1="79103" y1="84744" x2="61923" y2="92308"/>
                            <a14:foregroundMark x1="61923" y1="92308" x2="44231" y2="93974"/>
                            <a14:foregroundMark x1="44231" y1="93974" x2="27308" y2="87179"/>
                            <a14:foregroundMark x1="27308" y1="87179" x2="13846" y2="75128"/>
                            <a14:foregroundMark x1="13846" y1="75128" x2="10769" y2="69231"/>
                            <a14:foregroundMark x1="42949" y1="95128" x2="28055" y2="90408"/>
                            <a14:foregroundMark x1="22833" y1="86837" x2="11923" y2="72436"/>
                            <a14:foregroundMark x1="73462" y1="88846" x2="49872" y2="94872"/>
                            <a14:foregroundMark x1="66282" y1="92051" x2="80000" y2="80128"/>
                            <a14:foregroundMark x1="80000" y1="80128" x2="80256" y2="79744"/>
                            <a14:foregroundMark x1="80256" y1="79744" x2="91410" y2="51538"/>
                            <a14:foregroundMark x1="93077" y1="38974" x2="93077" y2="57308"/>
                            <a14:foregroundMark x1="93077" y1="57308" x2="90641" y2="65513"/>
                            <a14:foregroundMark x1="79744" y1="44103" x2="78590" y2="55513"/>
                            <a14:foregroundMark x1="78846" y1="54615" x2="79231" y2="53590"/>
                            <a14:foregroundMark x1="82564" y1="48077" x2="72692" y2="34744"/>
                            <a14:foregroundMark x1="70897" y1="18462" x2="35769" y2="37436"/>
                            <a14:foregroundMark x1="35769" y1="37436" x2="24103" y2="52436"/>
                            <a14:foregroundMark x1="24103" y1="52436" x2="30128" y2="72821"/>
                            <a14:foregroundMark x1="30128" y1="72821" x2="51538" y2="79359"/>
                            <a14:foregroundMark x1="51538" y1="79359" x2="71410" y2="71154"/>
                            <a14:foregroundMark x1="71410" y1="71154" x2="64359" y2="87692"/>
                            <a14:foregroundMark x1="64359" y1="87692" x2="68846" y2="70128"/>
                            <a14:foregroundMark x1="68846" y1="70128" x2="66410" y2="68590"/>
                            <a14:foregroundMark x1="85769" y1="78846" x2="91154" y2="68974"/>
                            <a14:foregroundMark x1="86282" y1="78846" x2="91154" y2="68590"/>
                            <a14:foregroundMark x1="87179" y1="76026" x2="73462" y2="87179"/>
                            <a14:foregroundMark x1="73462" y1="87179" x2="71410" y2="87821"/>
                            <a14:foregroundMark x1="20385" y1="84103" x2="9231" y2="69615"/>
                            <a14:foregroundMark x1="9231" y1="69615" x2="5000" y2="51667"/>
                            <a14:foregroundMark x1="5000" y1="51667" x2="16410" y2="18462"/>
                            <a14:foregroundMark x1="16410" y1="18462" x2="35641" y2="9615"/>
                            <a14:foregroundMark x1="35641" y1="9615" x2="56410" y2="8077"/>
                            <a14:foregroundMark x1="56410" y1="8077" x2="73718" y2="12564"/>
                            <a14:foregroundMark x1="73718" y1="12564" x2="56538" y2="7051"/>
                            <a14:foregroundMark x1="56538" y1="7051" x2="37949" y2="6795"/>
                            <a14:foregroundMark x1="37949" y1="6795" x2="18462" y2="16923"/>
                            <a14:foregroundMark x1="18462" y1="16923" x2="8205" y2="32821"/>
                            <a14:foregroundMark x1="8205" y1="32821" x2="8077" y2="33333"/>
                            <a14:foregroundMark x1="36026" y1="7308" x2="53462" y2="5641"/>
                            <a14:foregroundMark x1="53462" y1="5641" x2="71538" y2="10128"/>
                            <a14:foregroundMark x1="71538" y1="10128" x2="79231" y2="16667"/>
                            <a14:foregroundMark x1="75128" y1="32949" x2="39872" y2="67564"/>
                            <a14:foregroundMark x1="75769" y1="26795" x2="40769" y2="49231"/>
                            <a14:foregroundMark x1="40769" y1="49231" x2="39487" y2="50641"/>
                            <a14:foregroundMark x1="61154" y1="45513" x2="40513" y2="49487"/>
                            <a14:foregroundMark x1="40513" y1="49487" x2="60641" y2="42179"/>
                            <a14:foregroundMark x1="60641" y1="42179" x2="41795" y2="41154"/>
                            <a14:foregroundMark x1="41795" y1="41154" x2="42949" y2="21667"/>
                            <a14:foregroundMark x1="42949" y1="21667" x2="18333" y2="52308"/>
                            <a14:foregroundMark x1="18333" y1="52308" x2="18077" y2="32436"/>
                            <a14:foregroundMark x1="18077" y1="32436" x2="11923" y2="55513"/>
                            <a14:foregroundMark x1="11923" y1="55513" x2="16667" y2="46667"/>
                            <a14:foregroundMark x1="6154" y1="43590" x2="5897" y2="50385"/>
                            <a14:foregroundMark x1="76923" y1="13077" x2="60513" y2="6538"/>
                            <a14:foregroundMark x1="60513" y1="6538" x2="42436" y2="6154"/>
                            <a14:foregroundMark x1="42436" y1="6154" x2="32051" y2="9359"/>
                            <a14:foregroundMark x1="55769" y1="6410" x2="36795" y2="6410"/>
                            <a14:foregroundMark x1="36795" y1="6410" x2="31538" y2="8974"/>
                            <a14:foregroundMark x1="63462" y1="6795" x2="78590" y2="15769"/>
                            <a14:foregroundMark x1="78590" y1="15769" x2="79744" y2="17308"/>
                            <a14:foregroundMark x1="77692" y1="17051" x2="62564" y2="6795"/>
                            <a14:foregroundMark x1="62564" y1="6795" x2="62308" y2="6795"/>
                            <a14:foregroundMark x1="70000" y1="9615" x2="70000" y2="9615"/>
                            <a14:foregroundMark x1="70256" y1="9615" x2="70256" y2="9615"/>
                            <a14:foregroundMark x1="70256" y1="8974" x2="70256" y2="8974"/>
                            <a14:backgroundMark x1="24487" y1="90897" x2="24487" y2="90897"/>
                            <a14:backgroundMark x1="24487" y1="90641" x2="24487" y2="90641"/>
                            <a14:backgroundMark x1="24744" y1="90256" x2="24744" y2="90256"/>
                            <a14:backgroundMark x1="24744" y1="89487" x2="24744" y2="89487"/>
                            <a14:backgroundMark x1="23333" y1="88590" x2="27308" y2="91154"/>
                            <a14:backgroundMark x1="20769" y1="88590" x2="24359" y2="88846"/>
                            <a14:backgroundMark x1="86026" y1="80000" x2="88077" y2="76667"/>
                          </a14:backgroundRemoval>
                        </a14:imgEffect>
                      </a14:imgLayer>
                    </a14:imgProps>
                  </a:ext>
                  <a:ext uri="{28A0092B-C50C-407E-A947-70E740481C1C}">
                    <a14:useLocalDpi xmlns:a14="http://schemas.microsoft.com/office/drawing/2010/main" val="0"/>
                  </a:ext>
                </a:extLst>
              </a:blip>
              <a:srcRect/>
              <a:stretch>
                <a:fillRect/>
              </a:stretch>
            </p:blipFill>
            <p:spPr bwMode="auto">
              <a:xfrm>
                <a:off x="1868349" y="1442872"/>
                <a:ext cx="1986130" cy="19861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043A241-ADCD-499B-A3CB-CF548B151F7E}"/>
                  </a:ext>
                </a:extLst>
              </p:cNvPr>
              <p:cNvSpPr/>
              <p:nvPr/>
            </p:nvSpPr>
            <p:spPr>
              <a:xfrm>
                <a:off x="2588455" y="2138288"/>
                <a:ext cx="562708" cy="4923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8" name="Straight Arrow Connector 7">
              <a:extLst>
                <a:ext uri="{FF2B5EF4-FFF2-40B4-BE49-F238E27FC236}">
                  <a16:creationId xmlns:a16="http://schemas.microsoft.com/office/drawing/2014/main" id="{2F74E3E2-D710-48F9-A613-DECEB85EF4FA}"/>
                </a:ext>
              </a:extLst>
            </p:cNvPr>
            <p:cNvCxnSpPr>
              <a:cxnSpLocks/>
            </p:cNvCxnSpPr>
            <p:nvPr/>
          </p:nvCxnSpPr>
          <p:spPr>
            <a:xfrm flipV="1">
              <a:off x="8089900" y="1571625"/>
              <a:ext cx="0" cy="3733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AD9E73B3-BC29-4D81-A793-AF832C1978A2}"/>
                </a:ext>
              </a:extLst>
            </p:cNvPr>
            <p:cNvSpPr/>
            <p:nvPr/>
          </p:nvSpPr>
          <p:spPr>
            <a:xfrm>
              <a:off x="8058150" y="1930400"/>
              <a:ext cx="63500" cy="63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665EA68C-02B7-484A-9416-34BBAD3794A0}"/>
                </a:ext>
              </a:extLst>
            </p:cNvPr>
            <p:cNvCxnSpPr>
              <a:cxnSpLocks/>
              <a:stCxn id="12" idx="2"/>
            </p:cNvCxnSpPr>
            <p:nvPr/>
          </p:nvCxnSpPr>
          <p:spPr>
            <a:xfrm>
              <a:off x="8058150" y="1962150"/>
              <a:ext cx="30797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01208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B393F60-9FC8-46FE-AAA8-5464EC27BCF5}"/>
              </a:ext>
            </a:extLst>
          </p:cNvPr>
          <p:cNvSpPr txBox="1"/>
          <p:nvPr/>
        </p:nvSpPr>
        <p:spPr>
          <a:xfrm>
            <a:off x="961039" y="1305739"/>
            <a:ext cx="10844049" cy="830997"/>
          </a:xfrm>
          <a:prstGeom prst="rect">
            <a:avLst/>
          </a:prstGeom>
          <a:noFill/>
        </p:spPr>
        <p:txBody>
          <a:bodyPr wrap="square" rtlCol="0">
            <a:spAutoFit/>
          </a:bodyPr>
          <a:lstStyle/>
          <a:p>
            <a:pPr lvl="0">
              <a:defRPr/>
            </a:pPr>
            <a:r>
              <a:rPr lang="en-US" sz="2400" dirty="0"/>
              <a:t>Each participant associates a different value with the benefits and costs. WIC aims to have the benefits out weigh the cost for every WIC participant. </a:t>
            </a:r>
          </a:p>
        </p:txBody>
      </p:sp>
      <p:pic>
        <p:nvPicPr>
          <p:cNvPr id="11" name="Picture 10">
            <a:extLst>
              <a:ext uri="{FF2B5EF4-FFF2-40B4-BE49-F238E27FC236}">
                <a16:creationId xmlns:a16="http://schemas.microsoft.com/office/drawing/2014/main" id="{2AB159F0-AA71-466D-B39A-42C1B7E794EE}"/>
              </a:ext>
            </a:extLst>
          </p:cNvPr>
          <p:cNvPicPr/>
          <p:nvPr/>
        </p:nvPicPr>
        <p:blipFill>
          <a:blip r:embed="rId3">
            <a:extLst>
              <a:ext uri="{BEBA8EAE-BF5A-486C-A8C5-ECC9F3942E4B}">
                <a14:imgProps xmlns:a14="http://schemas.microsoft.com/office/drawing/2010/main">
                  <a14:imgLayer r:embed="rId4">
                    <a14:imgEffect>
                      <a14:backgroundRemoval t="9636" b="89936" l="4901" r="94305">
                        <a14:foregroundMark x1="49669" y1="61456" x2="49669" y2="61456"/>
                        <a14:foregroundMark x1="54172" y1="67238" x2="50728" y2="67666"/>
                        <a14:foregroundMark x1="45828" y1="60814" x2="45695" y2="59957"/>
                        <a14:foregroundMark x1="45960" y1="54390" x2="45960" y2="54390"/>
                        <a14:foregroundMark x1="61589" y1="48394" x2="61589" y2="48394"/>
                        <a14:foregroundMark x1="93775" y1="26338" x2="93775" y2="26338"/>
                        <a14:foregroundMark x1="94437" y1="21842" x2="94437" y2="21842"/>
                        <a14:foregroundMark x1="8212" y1="52891" x2="8212" y2="52891"/>
                        <a14:foregroundMark x1="5298" y1="46681" x2="5298" y2="46681"/>
                        <a14:foregroundMark x1="82781" y1="21627" x2="82781" y2="21627"/>
                        <a14:foregroundMark x1="4901" y1="50535" x2="4901" y2="50535"/>
                        <a14:foregroundMark x1="42384" y1="75589" x2="42384" y2="75589"/>
                        <a14:backgroundMark x1="20132" y1="64026" x2="20132" y2="64026"/>
                        <a14:backgroundMark x1="80265" y1="39400" x2="80265" y2="39400"/>
                        <a14:backgroundMark x1="54305" y1="72805" x2="54305" y2="72805"/>
                        <a14:backgroundMark x1="59868" y1="72591" x2="59868" y2="72591"/>
                        <a14:backgroundMark x1="57219" y1="72805" x2="57219" y2="72805"/>
                        <a14:backgroundMark x1="42649" y1="73019" x2="42649" y2="73019"/>
                      </a14:backgroundRemoval>
                    </a14:imgEffect>
                  </a14:imgLayer>
                </a14:imgProps>
              </a:ext>
              <a:ext uri="{28A0092B-C50C-407E-A947-70E740481C1C}">
                <a14:useLocalDpi xmlns:a14="http://schemas.microsoft.com/office/drawing/2010/main" val="0"/>
              </a:ext>
            </a:extLst>
          </a:blip>
          <a:stretch>
            <a:fillRect/>
          </a:stretch>
        </p:blipFill>
        <p:spPr>
          <a:xfrm>
            <a:off x="1881614" y="3105150"/>
            <a:ext cx="8123972" cy="4296410"/>
          </a:xfrm>
          <a:prstGeom prst="rect">
            <a:avLst/>
          </a:prstGeom>
        </p:spPr>
      </p:pic>
      <p:sp>
        <p:nvSpPr>
          <p:cNvPr id="12" name="TextBox 11">
            <a:extLst>
              <a:ext uri="{FF2B5EF4-FFF2-40B4-BE49-F238E27FC236}">
                <a16:creationId xmlns:a16="http://schemas.microsoft.com/office/drawing/2014/main" id="{AE77877C-45BB-4D87-8B34-907A690D08BE}"/>
              </a:ext>
            </a:extLst>
          </p:cNvPr>
          <p:cNvSpPr txBox="1"/>
          <p:nvPr/>
        </p:nvSpPr>
        <p:spPr>
          <a:xfrm>
            <a:off x="2617148" y="5151755"/>
            <a:ext cx="1784350" cy="461665"/>
          </a:xfrm>
          <a:prstGeom prst="rect">
            <a:avLst/>
          </a:prstGeom>
          <a:noFill/>
        </p:spPr>
        <p:txBody>
          <a:bodyPr wrap="square" rtlCol="0">
            <a:spAutoFit/>
          </a:bodyPr>
          <a:lstStyle/>
          <a:p>
            <a:pPr algn="ctr"/>
            <a:r>
              <a:rPr lang="en-US" sz="2400" b="1" dirty="0">
                <a:solidFill>
                  <a:schemeClr val="bg1"/>
                </a:solidFill>
              </a:rPr>
              <a:t>Benefits</a:t>
            </a:r>
          </a:p>
        </p:txBody>
      </p:sp>
      <p:sp>
        <p:nvSpPr>
          <p:cNvPr id="13" name="TextBox 12">
            <a:extLst>
              <a:ext uri="{FF2B5EF4-FFF2-40B4-BE49-F238E27FC236}">
                <a16:creationId xmlns:a16="http://schemas.microsoft.com/office/drawing/2014/main" id="{F6B0F082-9D5E-48C5-BAE1-DA7CFC254305}"/>
              </a:ext>
            </a:extLst>
          </p:cNvPr>
          <p:cNvSpPr txBox="1"/>
          <p:nvPr/>
        </p:nvSpPr>
        <p:spPr>
          <a:xfrm>
            <a:off x="7519348" y="4072255"/>
            <a:ext cx="1784350" cy="461665"/>
          </a:xfrm>
          <a:prstGeom prst="rect">
            <a:avLst/>
          </a:prstGeom>
          <a:noFill/>
        </p:spPr>
        <p:txBody>
          <a:bodyPr wrap="square" rtlCol="0">
            <a:spAutoFit/>
          </a:bodyPr>
          <a:lstStyle/>
          <a:p>
            <a:pPr algn="ctr"/>
            <a:r>
              <a:rPr lang="en-US" sz="2400" b="1" dirty="0">
                <a:solidFill>
                  <a:schemeClr val="bg1"/>
                </a:solidFill>
              </a:rPr>
              <a:t>Costs</a:t>
            </a:r>
          </a:p>
        </p:txBody>
      </p:sp>
      <p:sp>
        <p:nvSpPr>
          <p:cNvPr id="2" name="Rectangle 1">
            <a:extLst>
              <a:ext uri="{FF2B5EF4-FFF2-40B4-BE49-F238E27FC236}">
                <a16:creationId xmlns:a16="http://schemas.microsoft.com/office/drawing/2014/main" id="{E6A1DD22-68FD-453C-8540-5C8228AE76D8}"/>
              </a:ext>
            </a:extLst>
          </p:cNvPr>
          <p:cNvSpPr/>
          <p:nvPr/>
        </p:nvSpPr>
        <p:spPr>
          <a:xfrm>
            <a:off x="2289384" y="4612005"/>
            <a:ext cx="552450"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53606C8-C37C-434A-A43A-06DA2A7BD9CE}"/>
              </a:ext>
            </a:extLst>
          </p:cNvPr>
          <p:cNvSpPr/>
          <p:nvPr/>
        </p:nvSpPr>
        <p:spPr>
          <a:xfrm>
            <a:off x="2931103" y="4612005"/>
            <a:ext cx="552450"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D3DB7F6-4F43-48D5-8C1C-DB0A035A25AE}"/>
              </a:ext>
            </a:extLst>
          </p:cNvPr>
          <p:cNvSpPr/>
          <p:nvPr/>
        </p:nvSpPr>
        <p:spPr>
          <a:xfrm>
            <a:off x="3572822" y="4612005"/>
            <a:ext cx="552450"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F3E688C-4408-4A68-9F2F-6D17F70B13DA}"/>
              </a:ext>
            </a:extLst>
          </p:cNvPr>
          <p:cNvSpPr/>
          <p:nvPr/>
        </p:nvSpPr>
        <p:spPr>
          <a:xfrm>
            <a:off x="4204801" y="4612005"/>
            <a:ext cx="552450"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A2164E-5851-4D89-91CF-47EBEEBA5E60}"/>
              </a:ext>
            </a:extLst>
          </p:cNvPr>
          <p:cNvSpPr/>
          <p:nvPr/>
        </p:nvSpPr>
        <p:spPr>
          <a:xfrm>
            <a:off x="3250875" y="4142518"/>
            <a:ext cx="552450"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73A786E-A8B0-4A9B-BC54-4FE7B30B49A3}"/>
              </a:ext>
            </a:extLst>
          </p:cNvPr>
          <p:cNvSpPr/>
          <p:nvPr/>
        </p:nvSpPr>
        <p:spPr>
          <a:xfrm>
            <a:off x="2937770" y="3673674"/>
            <a:ext cx="552450"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462516A-F4DD-497D-A3D9-D5C78ECF3F48}"/>
              </a:ext>
            </a:extLst>
          </p:cNvPr>
          <p:cNvSpPr/>
          <p:nvPr/>
        </p:nvSpPr>
        <p:spPr>
          <a:xfrm>
            <a:off x="3250875" y="3204266"/>
            <a:ext cx="552450"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95E846A-EBB6-4ED2-A7BE-CD18CED3847B}"/>
              </a:ext>
            </a:extLst>
          </p:cNvPr>
          <p:cNvSpPr/>
          <p:nvPr/>
        </p:nvSpPr>
        <p:spPr>
          <a:xfrm>
            <a:off x="3878044" y="4142518"/>
            <a:ext cx="552450"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6449C72-0985-4EA6-A565-2CDD6AA92C17}"/>
              </a:ext>
            </a:extLst>
          </p:cNvPr>
          <p:cNvSpPr/>
          <p:nvPr/>
        </p:nvSpPr>
        <p:spPr>
          <a:xfrm>
            <a:off x="3572822" y="3673031"/>
            <a:ext cx="552450"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0D0DBE4-C117-4FF3-B08E-D26FEAD8CC4E}"/>
              </a:ext>
            </a:extLst>
          </p:cNvPr>
          <p:cNvSpPr/>
          <p:nvPr/>
        </p:nvSpPr>
        <p:spPr>
          <a:xfrm>
            <a:off x="2616086" y="4142519"/>
            <a:ext cx="552450"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B4C7A16-2223-4AFA-9216-238048E56E18}"/>
              </a:ext>
            </a:extLst>
          </p:cNvPr>
          <p:cNvSpPr/>
          <p:nvPr/>
        </p:nvSpPr>
        <p:spPr>
          <a:xfrm>
            <a:off x="7162588" y="3544475"/>
            <a:ext cx="552450"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1FDB47E-A0D8-492C-AC18-DE0AF0AB776A}"/>
              </a:ext>
            </a:extLst>
          </p:cNvPr>
          <p:cNvSpPr/>
          <p:nvPr/>
        </p:nvSpPr>
        <p:spPr>
          <a:xfrm>
            <a:off x="7804307" y="3544475"/>
            <a:ext cx="552450"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24384B0-D1A4-4928-AA8A-BDFF3D34002C}"/>
              </a:ext>
            </a:extLst>
          </p:cNvPr>
          <p:cNvSpPr/>
          <p:nvPr/>
        </p:nvSpPr>
        <p:spPr>
          <a:xfrm>
            <a:off x="8446026" y="3544475"/>
            <a:ext cx="552450"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9DC0D58-453B-4AB9-87CB-3383D0701CB6}"/>
              </a:ext>
            </a:extLst>
          </p:cNvPr>
          <p:cNvSpPr/>
          <p:nvPr/>
        </p:nvSpPr>
        <p:spPr>
          <a:xfrm>
            <a:off x="9078005" y="3544475"/>
            <a:ext cx="552450"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E1BAA67-F5F4-4E6A-AD58-288633D4E88D}"/>
              </a:ext>
            </a:extLst>
          </p:cNvPr>
          <p:cNvSpPr/>
          <p:nvPr/>
        </p:nvSpPr>
        <p:spPr>
          <a:xfrm>
            <a:off x="8124079" y="3074988"/>
            <a:ext cx="552450"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8D8E6D-04BB-4BE2-8199-E3370A5A33C0}"/>
              </a:ext>
            </a:extLst>
          </p:cNvPr>
          <p:cNvSpPr/>
          <p:nvPr/>
        </p:nvSpPr>
        <p:spPr>
          <a:xfrm>
            <a:off x="8751248" y="3074988"/>
            <a:ext cx="552450"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C6F0994-8CA8-4460-901B-3EA514735553}"/>
              </a:ext>
            </a:extLst>
          </p:cNvPr>
          <p:cNvSpPr/>
          <p:nvPr/>
        </p:nvSpPr>
        <p:spPr>
          <a:xfrm>
            <a:off x="7489290" y="3074989"/>
            <a:ext cx="552450"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3348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6D611E-DDAD-4D1C-9702-560AA244F2EB}"/>
              </a:ext>
            </a:extLst>
          </p:cNvPr>
          <p:cNvPicPr/>
          <p:nvPr/>
        </p:nvPicPr>
        <p:blipFill>
          <a:blip r:embed="rId3">
            <a:extLst>
              <a:ext uri="{BEBA8EAE-BF5A-486C-A8C5-ECC9F3942E4B}">
                <a14:imgProps xmlns:a14="http://schemas.microsoft.com/office/drawing/2010/main">
                  <a14:imgLayer r:embed="rId4">
                    <a14:imgEffect>
                      <a14:backgroundRemoval t="9636" b="89936" l="4901" r="94305">
                        <a14:foregroundMark x1="49669" y1="61456" x2="49669" y2="61456"/>
                        <a14:foregroundMark x1="54172" y1="67238" x2="50728" y2="67666"/>
                        <a14:foregroundMark x1="45828" y1="60814" x2="45695" y2="59957"/>
                        <a14:foregroundMark x1="45960" y1="54390" x2="45960" y2="54390"/>
                        <a14:foregroundMark x1="61589" y1="48394" x2="61589" y2="48394"/>
                        <a14:foregroundMark x1="93775" y1="26338" x2="93775" y2="26338"/>
                        <a14:foregroundMark x1="94437" y1="21842" x2="94437" y2="21842"/>
                        <a14:foregroundMark x1="8212" y1="52891" x2="8212" y2="52891"/>
                        <a14:foregroundMark x1="5298" y1="46681" x2="5298" y2="46681"/>
                        <a14:foregroundMark x1="82781" y1="21627" x2="82781" y2="21627"/>
                        <a14:foregroundMark x1="4901" y1="50535" x2="4901" y2="50535"/>
                        <a14:foregroundMark x1="42384" y1="75589" x2="42384" y2="75589"/>
                        <a14:backgroundMark x1="20132" y1="64026" x2="20132" y2="64026"/>
                        <a14:backgroundMark x1="80265" y1="39400" x2="80265" y2="39400"/>
                        <a14:backgroundMark x1="54305" y1="72805" x2="54305" y2="72805"/>
                        <a14:backgroundMark x1="59868" y1="72591" x2="59868" y2="72591"/>
                        <a14:backgroundMark x1="57219" y1="72805" x2="57219" y2="72805"/>
                        <a14:backgroundMark x1="42649" y1="73019" x2="42649" y2="73019"/>
                      </a14:backgroundRemoval>
                    </a14:imgEffect>
                  </a14:imgLayer>
                </a14:imgProps>
              </a:ext>
              <a:ext uri="{28A0092B-C50C-407E-A947-70E740481C1C}">
                <a14:useLocalDpi xmlns:a14="http://schemas.microsoft.com/office/drawing/2010/main" val="0"/>
              </a:ext>
            </a:extLst>
          </a:blip>
          <a:stretch>
            <a:fillRect/>
          </a:stretch>
        </p:blipFill>
        <p:spPr>
          <a:xfrm>
            <a:off x="2034014" y="3619500"/>
            <a:ext cx="8123972" cy="4296410"/>
          </a:xfrm>
          <a:prstGeom prst="rect">
            <a:avLst/>
          </a:prstGeom>
        </p:spPr>
      </p:pic>
      <p:sp>
        <p:nvSpPr>
          <p:cNvPr id="8" name="Text Box 2">
            <a:extLst>
              <a:ext uri="{FF2B5EF4-FFF2-40B4-BE49-F238E27FC236}">
                <a16:creationId xmlns:a16="http://schemas.microsoft.com/office/drawing/2014/main" id="{BA53C897-02FE-4CB4-A9D3-285D97C6BC38}"/>
              </a:ext>
            </a:extLst>
          </p:cNvPr>
          <p:cNvSpPr txBox="1">
            <a:spLocks noChangeArrowheads="1"/>
          </p:cNvSpPr>
          <p:nvPr/>
        </p:nvSpPr>
        <p:spPr bwMode="auto">
          <a:xfrm>
            <a:off x="1310749" y="866273"/>
            <a:ext cx="5153025" cy="5125454"/>
          </a:xfrm>
          <a:prstGeom prst="rect">
            <a:avLst/>
          </a:prstGeom>
          <a:noFill/>
          <a:ln w="9525">
            <a:noFill/>
            <a:miter lim="800000"/>
            <a:headEnd/>
            <a:tailEnd/>
          </a:ln>
        </p:spPr>
        <p:txBody>
          <a:bodyPr rot="0" vert="horz" wrap="square" lIns="91440" tIns="45720" rIns="91440" bIns="45720" anchor="t" anchorCtr="0">
            <a:noAutofit/>
          </a:bodyPr>
          <a:lstStyle/>
          <a:p>
            <a:pPr marL="285750" marR="0" indent="-285750">
              <a:lnSpc>
                <a:spcPct val="107000"/>
              </a:lnSpc>
              <a:spcBef>
                <a:spcPts val="0"/>
              </a:spcBef>
              <a:buFont typeface="Arial" panose="020B0604020202020204" pitchFamily="34" charset="0"/>
              <a:buChar char="•"/>
            </a:pPr>
            <a:r>
              <a:rPr lang="en-US" sz="2000" dirty="0">
                <a:effectLst/>
                <a:ea typeface="Calibri" panose="020F0502020204030204" pitchFamily="34" charset="0"/>
                <a:cs typeface="Times New Roman" panose="02020603050405020304" pitchFamily="18" charset="0"/>
              </a:rPr>
              <a:t>Resources for my child and me</a:t>
            </a:r>
          </a:p>
          <a:p>
            <a:pPr marL="285750" marR="0" indent="-285750">
              <a:lnSpc>
                <a:spcPct val="107000"/>
              </a:lnSpc>
              <a:spcBef>
                <a:spcPts val="0"/>
              </a:spcBef>
              <a:buFont typeface="Arial" panose="020B0604020202020204" pitchFamily="34" charset="0"/>
              <a:buChar char="•"/>
            </a:pPr>
            <a:r>
              <a:rPr lang="en-US" sz="2000">
                <a:effectLst/>
                <a:ea typeface="Calibri" panose="020F0502020204030204" pitchFamily="34" charset="0"/>
                <a:cs typeface="Times New Roman" panose="02020603050405020304" pitchFamily="18" charset="0"/>
              </a:rPr>
              <a:t>Extra food </a:t>
            </a:r>
            <a:endParaRPr lang="en-US" sz="2000" dirty="0">
              <a:effectLst/>
              <a:ea typeface="Calibri" panose="020F0502020204030204" pitchFamily="34" charset="0"/>
              <a:cs typeface="Times New Roman" panose="02020603050405020304" pitchFamily="18" charset="0"/>
            </a:endParaRPr>
          </a:p>
          <a:p>
            <a:pPr marL="285750" marR="0" indent="-285750">
              <a:lnSpc>
                <a:spcPct val="107000"/>
              </a:lnSpc>
              <a:spcBef>
                <a:spcPts val="0"/>
              </a:spcBef>
              <a:buFont typeface="Arial" panose="020B0604020202020204" pitchFamily="34" charset="0"/>
              <a:buChar char="•"/>
            </a:pPr>
            <a:r>
              <a:rPr lang="en-US" sz="2000" dirty="0">
                <a:effectLst/>
                <a:ea typeface="Calibri" panose="020F0502020204030204" pitchFamily="34" charset="0"/>
                <a:cs typeface="Times New Roman" panose="02020603050405020304" pitchFamily="18" charset="0"/>
              </a:rPr>
              <a:t>Breastfeeding Education and support</a:t>
            </a:r>
          </a:p>
          <a:p>
            <a:pPr marL="285750" marR="0" indent="-285750">
              <a:lnSpc>
                <a:spcPct val="107000"/>
              </a:lnSpc>
              <a:spcBef>
                <a:spcPts val="0"/>
              </a:spcBef>
              <a:buFont typeface="Arial" panose="020B0604020202020204" pitchFamily="34" charset="0"/>
              <a:buChar char="•"/>
            </a:pPr>
            <a:r>
              <a:rPr lang="en-US" sz="2000" dirty="0">
                <a:effectLst/>
                <a:ea typeface="Calibri" panose="020F0502020204030204" pitchFamily="34" charset="0"/>
                <a:cs typeface="Times New Roman" panose="02020603050405020304" pitchFamily="18" charset="0"/>
              </a:rPr>
              <a:t>Formula</a:t>
            </a:r>
          </a:p>
          <a:p>
            <a:pPr marL="285750" marR="0" indent="-285750">
              <a:lnSpc>
                <a:spcPct val="107000"/>
              </a:lnSpc>
              <a:spcBef>
                <a:spcPts val="0"/>
              </a:spcBef>
              <a:buFont typeface="Arial" panose="020B0604020202020204" pitchFamily="34" charset="0"/>
              <a:buChar char="•"/>
            </a:pPr>
            <a:r>
              <a:rPr lang="en-US" sz="2000" dirty="0">
                <a:effectLst/>
                <a:ea typeface="Calibri" panose="020F0502020204030204" pitchFamily="34" charset="0"/>
                <a:cs typeface="Times New Roman" panose="02020603050405020304" pitchFamily="18" charset="0"/>
              </a:rPr>
              <a:t>Someone to listen to me</a:t>
            </a:r>
          </a:p>
          <a:p>
            <a:pPr marL="285750" marR="0" indent="-285750">
              <a:lnSpc>
                <a:spcPct val="107000"/>
              </a:lnSpc>
              <a:spcBef>
                <a:spcPts val="0"/>
              </a:spcBef>
              <a:buFont typeface="Arial" panose="020B0604020202020204" pitchFamily="34" charset="0"/>
              <a:buChar char="•"/>
            </a:pPr>
            <a:r>
              <a:rPr lang="en-US" sz="2000" dirty="0">
                <a:ea typeface="Calibri" panose="020F0502020204030204" pitchFamily="34" charset="0"/>
                <a:cs typeface="Times New Roman" panose="02020603050405020304" pitchFamily="18" charset="0"/>
              </a:rPr>
              <a:t>Help with communicating with my child and understanding their needs</a:t>
            </a:r>
            <a:endParaRPr lang="en-US" sz="2000" dirty="0">
              <a:effectLst/>
              <a:ea typeface="Calibri" panose="020F0502020204030204" pitchFamily="34" charset="0"/>
              <a:cs typeface="Times New Roman" panose="02020603050405020304" pitchFamily="18" charset="0"/>
            </a:endParaRPr>
          </a:p>
          <a:p>
            <a:pPr marL="285750" marR="0" indent="-285750">
              <a:lnSpc>
                <a:spcPct val="107000"/>
              </a:lnSpc>
              <a:spcBef>
                <a:spcPts val="0"/>
              </a:spcBef>
              <a:buFont typeface="Arial" panose="020B0604020202020204" pitchFamily="34" charset="0"/>
              <a:buChar char="•"/>
            </a:pPr>
            <a:r>
              <a:rPr lang="en-US" sz="2000" dirty="0">
                <a:effectLst/>
                <a:ea typeface="Calibri" panose="020F0502020204030204" pitchFamily="34" charset="0"/>
                <a:cs typeface="Times New Roman" panose="02020603050405020304" pitchFamily="18" charset="0"/>
              </a:rPr>
              <a:t>Someone who cares about my child and my needs</a:t>
            </a:r>
          </a:p>
          <a:p>
            <a:pPr marL="285750" marR="0" indent="-285750">
              <a:lnSpc>
                <a:spcPct val="107000"/>
              </a:lnSpc>
              <a:spcBef>
                <a:spcPts val="0"/>
              </a:spcBef>
              <a:buFont typeface="Arial" panose="020B0604020202020204" pitchFamily="34" charset="0"/>
              <a:buChar char="•"/>
            </a:pPr>
            <a:r>
              <a:rPr lang="en-US" sz="2000" dirty="0">
                <a:effectLst/>
                <a:ea typeface="Calibri" panose="020F0502020204030204" pitchFamily="34" charset="0"/>
                <a:cs typeface="Times New Roman" panose="02020603050405020304" pitchFamily="18" charset="0"/>
              </a:rPr>
              <a:t>Someone I can trust with my concerns</a:t>
            </a:r>
          </a:p>
          <a:p>
            <a:pPr marL="285750" marR="0" indent="-285750">
              <a:lnSpc>
                <a:spcPct val="107000"/>
              </a:lnSpc>
              <a:spcBef>
                <a:spcPts val="0"/>
              </a:spcBef>
              <a:buFont typeface="Arial" panose="020B0604020202020204" pitchFamily="34" charset="0"/>
              <a:buChar char="•"/>
            </a:pPr>
            <a:r>
              <a:rPr lang="en-US" sz="2000" dirty="0">
                <a:effectLst/>
                <a:ea typeface="Calibri" panose="020F0502020204030204" pitchFamily="34" charset="0"/>
                <a:cs typeface="Times New Roman" panose="02020603050405020304" pitchFamily="18" charset="0"/>
              </a:rPr>
              <a:t>Learning to feed my family healthy meals</a:t>
            </a:r>
          </a:p>
          <a:p>
            <a:pPr marL="285750" marR="0" indent="-285750">
              <a:lnSpc>
                <a:spcPct val="107000"/>
              </a:lnSpc>
              <a:spcBef>
                <a:spcPts val="0"/>
              </a:spcBef>
              <a:buFont typeface="Arial" panose="020B0604020202020204" pitchFamily="34" charset="0"/>
              <a:buChar char="•"/>
            </a:pPr>
            <a:r>
              <a:rPr lang="en-US" sz="2000" dirty="0">
                <a:effectLst/>
                <a:ea typeface="Calibri" panose="020F0502020204030204" pitchFamily="34" charset="0"/>
                <a:cs typeface="Times New Roman" panose="02020603050405020304" pitchFamily="18" charset="0"/>
              </a:rPr>
              <a:t>Referrals to supplemental care/support</a:t>
            </a:r>
          </a:p>
          <a:p>
            <a:pPr marL="285750" marR="0" indent="-285750">
              <a:lnSpc>
                <a:spcPct val="107000"/>
              </a:lnSpc>
              <a:spcBef>
                <a:spcPts val="0"/>
              </a:spcBef>
              <a:buFont typeface="Arial" panose="020B0604020202020204" pitchFamily="34" charset="0"/>
              <a:buChar char="•"/>
            </a:pPr>
            <a:r>
              <a:rPr lang="en-US" sz="2000" dirty="0">
                <a:effectLst/>
                <a:ea typeface="Calibri" panose="020F0502020204030204" pitchFamily="34" charset="0"/>
                <a:cs typeface="Times New Roman" panose="02020603050405020304" pitchFamily="18" charset="0"/>
              </a:rPr>
              <a:t>Help finding what I need for my family</a:t>
            </a:r>
          </a:p>
          <a:p>
            <a:pPr marL="285750" marR="0" indent="-285750">
              <a:lnSpc>
                <a:spcPct val="107000"/>
              </a:lnSpc>
              <a:spcBef>
                <a:spcPts val="0"/>
              </a:spcBef>
              <a:buFont typeface="Arial" panose="020B0604020202020204" pitchFamily="34" charset="0"/>
              <a:buChar char="•"/>
            </a:pPr>
            <a:r>
              <a:rPr lang="en-US" sz="2000" dirty="0">
                <a:ea typeface="Calibri" panose="020F0502020204030204" pitchFamily="34" charset="0"/>
                <a:cs typeface="Times New Roman" panose="02020603050405020304" pitchFamily="18" charset="0"/>
              </a:rPr>
              <a:t>Support in building my family’s relationships</a:t>
            </a:r>
            <a:endParaRPr lang="en-US" sz="2000" dirty="0">
              <a:effectLst/>
              <a:ea typeface="Calibri" panose="020F0502020204030204" pitchFamily="34" charset="0"/>
              <a:cs typeface="Times New Roman" panose="02020603050405020304" pitchFamily="18" charset="0"/>
            </a:endParaRPr>
          </a:p>
          <a:p>
            <a:pPr marL="0" marR="0">
              <a:lnSpc>
                <a:spcPct val="107000"/>
              </a:lnSpc>
              <a:spcBef>
                <a:spcPts val="0"/>
              </a:spcBef>
            </a:pPr>
            <a:endParaRPr lang="en-US" sz="2000" dirty="0">
              <a:effectLst/>
              <a:ea typeface="Calibri" panose="020F0502020204030204" pitchFamily="34" charset="0"/>
              <a:cs typeface="Times New Roman" panose="02020603050405020304" pitchFamily="18" charset="0"/>
            </a:endParaRPr>
          </a:p>
          <a:p>
            <a:pPr marL="0" marR="0" algn="ctr">
              <a:lnSpc>
                <a:spcPct val="107000"/>
              </a:lnSpc>
              <a:spcBef>
                <a:spcPts val="0"/>
              </a:spcBef>
            </a:pPr>
            <a:r>
              <a:rPr lang="en-US" sz="2000" dirty="0">
                <a:effectLst/>
                <a:ea typeface="Calibri" panose="020F0502020204030204" pitchFamily="34" charset="0"/>
                <a:cs typeface="Times New Roman" panose="02020603050405020304" pitchFamily="18" charset="0"/>
              </a:rPr>
              <a:t> </a:t>
            </a:r>
          </a:p>
          <a:p>
            <a:pPr marL="0" marR="0" algn="ctr">
              <a:lnSpc>
                <a:spcPct val="107000"/>
              </a:lnSpc>
              <a:spcBef>
                <a:spcPts val="0"/>
              </a:spcBef>
            </a:pPr>
            <a:r>
              <a:rPr lang="en-US" sz="2000" dirty="0">
                <a:effectLst/>
                <a:ea typeface="Calibri" panose="020F0502020204030204" pitchFamily="34" charset="0"/>
                <a:cs typeface="Times New Roman" panose="02020603050405020304" pitchFamily="18" charset="0"/>
              </a:rPr>
              <a:t> </a:t>
            </a:r>
          </a:p>
          <a:p>
            <a:pPr marL="0" marR="0" algn="ctr">
              <a:lnSpc>
                <a:spcPct val="107000"/>
              </a:lnSpc>
              <a:spcBef>
                <a:spcPts val="0"/>
              </a:spcBef>
            </a:pPr>
            <a:r>
              <a:rPr lang="en-US" sz="2000" dirty="0">
                <a:effectLst/>
                <a:ea typeface="Calibri" panose="020F0502020204030204" pitchFamily="34" charset="0"/>
                <a:cs typeface="Times New Roman" panose="02020603050405020304" pitchFamily="18" charset="0"/>
              </a:rPr>
              <a:t> </a:t>
            </a:r>
          </a:p>
          <a:p>
            <a:pPr marL="0" marR="0" algn="ctr">
              <a:lnSpc>
                <a:spcPct val="107000"/>
              </a:lnSpc>
              <a:spcBef>
                <a:spcPts val="0"/>
              </a:spcBef>
            </a:pPr>
            <a:r>
              <a:rPr lang="en-US" sz="2000" dirty="0">
                <a:effectLst/>
                <a:ea typeface="Calibri" panose="020F0502020204030204" pitchFamily="34" charset="0"/>
                <a:cs typeface="Times New Roman" panose="02020603050405020304" pitchFamily="18" charset="0"/>
              </a:rPr>
              <a:t> </a:t>
            </a:r>
          </a:p>
        </p:txBody>
      </p:sp>
      <p:sp>
        <p:nvSpPr>
          <p:cNvPr id="9" name="Text Box 2">
            <a:extLst>
              <a:ext uri="{FF2B5EF4-FFF2-40B4-BE49-F238E27FC236}">
                <a16:creationId xmlns:a16="http://schemas.microsoft.com/office/drawing/2014/main" id="{BC71EA13-6C6D-450E-B4F2-33E37510B9EB}"/>
              </a:ext>
            </a:extLst>
          </p:cNvPr>
          <p:cNvSpPr txBox="1">
            <a:spLocks noChangeArrowheads="1"/>
          </p:cNvSpPr>
          <p:nvPr/>
        </p:nvSpPr>
        <p:spPr bwMode="auto">
          <a:xfrm>
            <a:off x="6866432" y="751860"/>
            <a:ext cx="5463254" cy="4296410"/>
          </a:xfrm>
          <a:prstGeom prst="rect">
            <a:avLst/>
          </a:prstGeom>
          <a:noFill/>
          <a:ln w="9525">
            <a:noFill/>
            <a:miter lim="800000"/>
            <a:headEnd/>
            <a:tailEnd/>
          </a:ln>
        </p:spPr>
        <p:txBody>
          <a:bodyPr rot="0" vert="horz" wrap="square" lIns="91440" tIns="45720" rIns="91440" bIns="45720" anchor="t" anchorCtr="0">
            <a:noAutofit/>
          </a:bodyPr>
          <a:lstStyle/>
          <a:p>
            <a:pPr marL="285750" marR="0" indent="-285750">
              <a:lnSpc>
                <a:spcPct val="107000"/>
              </a:lnSpc>
              <a:spcBef>
                <a:spcPts val="0"/>
              </a:spcBef>
              <a:buFont typeface="Arial" panose="020B0604020202020204" pitchFamily="34" charset="0"/>
              <a:buChar char="•"/>
            </a:pPr>
            <a:r>
              <a:rPr lang="en-US" sz="2000" dirty="0">
                <a:effectLst/>
                <a:ea typeface="Calibri" panose="020F0502020204030204" pitchFamily="34" charset="0"/>
                <a:cs typeface="Times New Roman" panose="02020603050405020304" pitchFamily="18" charset="0"/>
              </a:rPr>
              <a:t>Embarrassment</a:t>
            </a:r>
          </a:p>
          <a:p>
            <a:pPr marL="285750" marR="0" indent="-285750">
              <a:lnSpc>
                <a:spcPct val="107000"/>
              </a:lnSpc>
              <a:spcBef>
                <a:spcPts val="0"/>
              </a:spcBef>
              <a:buFont typeface="Arial" panose="020B0604020202020204" pitchFamily="34" charset="0"/>
              <a:buChar char="•"/>
            </a:pPr>
            <a:r>
              <a:rPr lang="en-US" sz="2000" dirty="0">
                <a:effectLst/>
                <a:ea typeface="Calibri" panose="020F0502020204030204" pitchFamily="34" charset="0"/>
                <a:cs typeface="Times New Roman" panose="02020603050405020304" pitchFamily="18" charset="0"/>
              </a:rPr>
              <a:t>Time to make the appointment</a:t>
            </a:r>
          </a:p>
          <a:p>
            <a:pPr marL="285750" marR="0" indent="-285750">
              <a:lnSpc>
                <a:spcPct val="107000"/>
              </a:lnSpc>
              <a:spcBef>
                <a:spcPts val="0"/>
              </a:spcBef>
              <a:buFont typeface="Arial" panose="020B0604020202020204" pitchFamily="34" charset="0"/>
              <a:buChar char="•"/>
            </a:pPr>
            <a:r>
              <a:rPr lang="en-US" sz="2000" dirty="0">
                <a:effectLst/>
                <a:ea typeface="Calibri" panose="020F0502020204030204" pitchFamily="34" charset="0"/>
                <a:cs typeface="Times New Roman" panose="02020603050405020304" pitchFamily="18" charset="0"/>
              </a:rPr>
              <a:t>Time to find proofs</a:t>
            </a:r>
          </a:p>
          <a:p>
            <a:pPr marL="285750" marR="0" indent="-285750">
              <a:lnSpc>
                <a:spcPct val="107000"/>
              </a:lnSpc>
              <a:spcBef>
                <a:spcPts val="0"/>
              </a:spcBef>
              <a:buFont typeface="Arial" panose="020B0604020202020204" pitchFamily="34" charset="0"/>
              <a:buChar char="•"/>
            </a:pPr>
            <a:r>
              <a:rPr lang="en-US" sz="2000" dirty="0">
                <a:effectLst/>
                <a:ea typeface="Calibri" panose="020F0502020204030204" pitchFamily="34" charset="0"/>
                <a:cs typeface="Times New Roman" panose="02020603050405020304" pitchFamily="18" charset="0"/>
              </a:rPr>
              <a:t>Time to come to the clinic</a:t>
            </a:r>
          </a:p>
          <a:p>
            <a:pPr marL="285750" marR="0" indent="-285750">
              <a:lnSpc>
                <a:spcPct val="107000"/>
              </a:lnSpc>
              <a:spcBef>
                <a:spcPts val="0"/>
              </a:spcBef>
              <a:buFont typeface="Arial" panose="020B0604020202020204" pitchFamily="34" charset="0"/>
              <a:buChar char="•"/>
            </a:pPr>
            <a:r>
              <a:rPr lang="en-US" sz="2000" dirty="0">
                <a:effectLst/>
                <a:ea typeface="Calibri" panose="020F0502020204030204" pitchFamily="34" charset="0"/>
                <a:cs typeface="Times New Roman" panose="02020603050405020304" pitchFamily="18" charset="0"/>
              </a:rPr>
              <a:t>Time to wait in the lobby</a:t>
            </a:r>
          </a:p>
          <a:p>
            <a:pPr marL="285750" marR="0" indent="-285750">
              <a:lnSpc>
                <a:spcPct val="107000"/>
              </a:lnSpc>
              <a:spcBef>
                <a:spcPts val="0"/>
              </a:spcBef>
              <a:buFont typeface="Arial" panose="020B0604020202020204" pitchFamily="34" charset="0"/>
              <a:buChar char="•"/>
            </a:pPr>
            <a:r>
              <a:rPr lang="en-US" sz="2000" dirty="0">
                <a:effectLst/>
                <a:ea typeface="Calibri" panose="020F0502020204030204" pitchFamily="34" charset="0"/>
                <a:cs typeface="Times New Roman" panose="02020603050405020304" pitchFamily="18" charset="0"/>
              </a:rPr>
              <a:t>Time in the appointment</a:t>
            </a:r>
          </a:p>
          <a:p>
            <a:pPr marL="285750" marR="0" indent="-285750">
              <a:lnSpc>
                <a:spcPct val="107000"/>
              </a:lnSpc>
              <a:spcBef>
                <a:spcPts val="0"/>
              </a:spcBef>
              <a:buFont typeface="Arial" panose="020B0604020202020204" pitchFamily="34" charset="0"/>
              <a:buChar char="•"/>
            </a:pPr>
            <a:r>
              <a:rPr lang="en-US" sz="2000" dirty="0">
                <a:effectLst/>
                <a:ea typeface="Calibri" panose="020F0502020204030204" pitchFamily="34" charset="0"/>
                <a:cs typeface="Times New Roman" panose="02020603050405020304" pitchFamily="18" charset="0"/>
              </a:rPr>
              <a:t>Time away from work</a:t>
            </a:r>
          </a:p>
          <a:p>
            <a:pPr marL="285750" marR="0" indent="-285750">
              <a:lnSpc>
                <a:spcPct val="107000"/>
              </a:lnSpc>
              <a:spcBef>
                <a:spcPts val="0"/>
              </a:spcBef>
              <a:buFont typeface="Arial" panose="020B0604020202020204" pitchFamily="34" charset="0"/>
              <a:buChar char="•"/>
            </a:pPr>
            <a:r>
              <a:rPr lang="en-US" sz="2000" dirty="0">
                <a:effectLst/>
                <a:ea typeface="Calibri" panose="020F0502020204030204" pitchFamily="34" charset="0"/>
                <a:cs typeface="Times New Roman" panose="02020603050405020304" pitchFamily="18" charset="0"/>
              </a:rPr>
              <a:t>Lost wages for missed work</a:t>
            </a:r>
          </a:p>
          <a:p>
            <a:pPr marL="285750" marR="0" indent="-285750">
              <a:lnSpc>
                <a:spcPct val="107000"/>
              </a:lnSpc>
              <a:spcBef>
                <a:spcPts val="0"/>
              </a:spcBef>
              <a:buFont typeface="Arial" panose="020B0604020202020204" pitchFamily="34" charset="0"/>
              <a:buChar char="•"/>
            </a:pPr>
            <a:r>
              <a:rPr lang="en-US" sz="2000" dirty="0">
                <a:effectLst/>
                <a:ea typeface="Calibri" panose="020F0502020204030204" pitchFamily="34" charset="0"/>
                <a:cs typeface="Times New Roman" panose="02020603050405020304" pitchFamily="18" charset="0"/>
              </a:rPr>
              <a:t>Money for gas or bus ticket </a:t>
            </a:r>
          </a:p>
          <a:p>
            <a:pPr marL="285750" marR="0" indent="-285750">
              <a:lnSpc>
                <a:spcPct val="107000"/>
              </a:lnSpc>
              <a:spcBef>
                <a:spcPts val="0"/>
              </a:spcBef>
              <a:buFont typeface="Arial" panose="020B0604020202020204" pitchFamily="34" charset="0"/>
              <a:buChar char="•"/>
            </a:pPr>
            <a:r>
              <a:rPr lang="en-US" sz="2000" dirty="0">
                <a:effectLst/>
                <a:ea typeface="Calibri" panose="020F0502020204030204" pitchFamily="34" charset="0"/>
                <a:cs typeface="Times New Roman" panose="02020603050405020304" pitchFamily="18" charset="0"/>
              </a:rPr>
              <a:t>Using up a favor to babysit other child, for a ride to the clinic, to take me to the store</a:t>
            </a:r>
          </a:p>
        </p:txBody>
      </p:sp>
      <p:sp>
        <p:nvSpPr>
          <p:cNvPr id="3" name="TextBox 2">
            <a:extLst>
              <a:ext uri="{FF2B5EF4-FFF2-40B4-BE49-F238E27FC236}">
                <a16:creationId xmlns:a16="http://schemas.microsoft.com/office/drawing/2014/main" id="{9550797E-7DC3-4092-910B-D7F575DA1455}"/>
              </a:ext>
            </a:extLst>
          </p:cNvPr>
          <p:cNvSpPr txBox="1"/>
          <p:nvPr/>
        </p:nvSpPr>
        <p:spPr>
          <a:xfrm>
            <a:off x="2769548" y="5666105"/>
            <a:ext cx="1784350" cy="461665"/>
          </a:xfrm>
          <a:prstGeom prst="rect">
            <a:avLst/>
          </a:prstGeom>
          <a:noFill/>
        </p:spPr>
        <p:txBody>
          <a:bodyPr wrap="square" rtlCol="0">
            <a:spAutoFit/>
          </a:bodyPr>
          <a:lstStyle/>
          <a:p>
            <a:pPr algn="ctr"/>
            <a:r>
              <a:rPr lang="en-US" sz="2400" b="1" dirty="0">
                <a:solidFill>
                  <a:schemeClr val="bg1"/>
                </a:solidFill>
              </a:rPr>
              <a:t>Benefits</a:t>
            </a:r>
          </a:p>
        </p:txBody>
      </p:sp>
      <p:sp>
        <p:nvSpPr>
          <p:cNvPr id="10" name="TextBox 9">
            <a:extLst>
              <a:ext uri="{FF2B5EF4-FFF2-40B4-BE49-F238E27FC236}">
                <a16:creationId xmlns:a16="http://schemas.microsoft.com/office/drawing/2014/main" id="{D5B3CF9F-587B-48FB-9BBC-60BA7F378BA1}"/>
              </a:ext>
            </a:extLst>
          </p:cNvPr>
          <p:cNvSpPr txBox="1"/>
          <p:nvPr/>
        </p:nvSpPr>
        <p:spPr>
          <a:xfrm>
            <a:off x="7671748" y="4586605"/>
            <a:ext cx="1784350" cy="461665"/>
          </a:xfrm>
          <a:prstGeom prst="rect">
            <a:avLst/>
          </a:prstGeom>
          <a:noFill/>
        </p:spPr>
        <p:txBody>
          <a:bodyPr wrap="square" rtlCol="0">
            <a:spAutoFit/>
          </a:bodyPr>
          <a:lstStyle/>
          <a:p>
            <a:pPr algn="ctr"/>
            <a:r>
              <a:rPr lang="en-US" sz="2400" b="1" dirty="0">
                <a:solidFill>
                  <a:schemeClr val="bg1"/>
                </a:solidFill>
              </a:rPr>
              <a:t>Costs</a:t>
            </a:r>
          </a:p>
        </p:txBody>
      </p:sp>
    </p:spTree>
    <p:extLst>
      <p:ext uri="{BB962C8B-B14F-4D97-AF65-F5344CB8AC3E}">
        <p14:creationId xmlns:p14="http://schemas.microsoft.com/office/powerpoint/2010/main" val="364770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031325-F58A-4DDF-9FC0-37821059E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6324" y="2029029"/>
            <a:ext cx="8116353" cy="4584469"/>
          </a:xfrm>
          <a:prstGeom prst="rect">
            <a:avLst/>
          </a:prstGeom>
        </p:spPr>
      </p:pic>
      <p:sp>
        <p:nvSpPr>
          <p:cNvPr id="6" name="Flowchart: Alternate Process 5">
            <a:hlinkClick r:id="rId5" highlightClick="1">
              <a:snd r:embed="rId4" name="click.wav"/>
            </a:hlinkClick>
            <a:extLst>
              <a:ext uri="{FF2B5EF4-FFF2-40B4-BE49-F238E27FC236}">
                <a16:creationId xmlns:a16="http://schemas.microsoft.com/office/drawing/2014/main" id="{5BD58365-7A66-42E4-BCE5-66A9F90667BB}"/>
              </a:ext>
            </a:extLst>
          </p:cNvPr>
          <p:cNvSpPr/>
          <p:nvPr/>
        </p:nvSpPr>
        <p:spPr>
          <a:xfrm>
            <a:off x="839641" y="3111706"/>
            <a:ext cx="3371971" cy="1017404"/>
          </a:xfrm>
          <a:prstGeom prst="flowChartAlternateProcess">
            <a:avLst/>
          </a:prstGeom>
          <a:solidFill>
            <a:schemeClr val="accent1">
              <a:lumMod val="75000"/>
            </a:schemeClr>
          </a:solidFill>
          <a:effectLst>
            <a:outerShdw blurRad="50800" dist="38100" dir="5400000" algn="t" rotWithShape="0">
              <a:prstClr val="black">
                <a:alpha val="40000"/>
              </a:prstClr>
            </a:outerShdw>
          </a:effectLst>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a:solidFill>
                  <a:schemeClr val="bg1"/>
                </a:solidFill>
                <a:latin typeface="Arial" panose="020B0604020202020204" pitchFamily="34" charset="0"/>
                <a:cs typeface="Arial" panose="020B0604020202020204" pitchFamily="34" charset="0"/>
              </a:rPr>
              <a:t>WIC Clinic Environment Observation Tools</a:t>
            </a:r>
          </a:p>
        </p:txBody>
      </p:sp>
      <p:sp>
        <p:nvSpPr>
          <p:cNvPr id="10" name="TextBox 9">
            <a:extLst>
              <a:ext uri="{FF2B5EF4-FFF2-40B4-BE49-F238E27FC236}">
                <a16:creationId xmlns:a16="http://schemas.microsoft.com/office/drawing/2014/main" id="{F5130105-934A-4881-A9B5-DB5B4A911C83}"/>
              </a:ext>
            </a:extLst>
          </p:cNvPr>
          <p:cNvSpPr txBox="1"/>
          <p:nvPr/>
        </p:nvSpPr>
        <p:spPr>
          <a:xfrm>
            <a:off x="657225" y="536601"/>
            <a:ext cx="10877549" cy="1200329"/>
          </a:xfrm>
          <a:prstGeom prst="rect">
            <a:avLst/>
          </a:prstGeom>
          <a:noFill/>
        </p:spPr>
        <p:txBody>
          <a:bodyPr wrap="square" rtlCol="0">
            <a:spAutoFit/>
          </a:bodyPr>
          <a:lstStyle/>
          <a:p>
            <a:pPr>
              <a:spcAft>
                <a:spcPts val="600"/>
              </a:spcAft>
            </a:pPr>
            <a:r>
              <a:rPr lang="en-US" sz="2400" dirty="0"/>
              <a:t>Use these tools to evaluate your clinic environment and caseload management practices. By reducing barriers, your families are more likely to return to your clinic and tell their friends about WIC, which will have a positive impact on your caseload. </a:t>
            </a:r>
          </a:p>
        </p:txBody>
      </p:sp>
      <p:sp>
        <p:nvSpPr>
          <p:cNvPr id="11" name="Flowchart: Alternate Process 10">
            <a:hlinkClick r:id="rId6" highlightClick="1">
              <a:snd r:embed="rId4" name="click.wav"/>
            </a:hlinkClick>
            <a:extLst>
              <a:ext uri="{FF2B5EF4-FFF2-40B4-BE49-F238E27FC236}">
                <a16:creationId xmlns:a16="http://schemas.microsoft.com/office/drawing/2014/main" id="{BD0C55F6-EEFA-4F9B-B1FC-3E0C4354504D}"/>
              </a:ext>
            </a:extLst>
          </p:cNvPr>
          <p:cNvSpPr/>
          <p:nvPr/>
        </p:nvSpPr>
        <p:spPr>
          <a:xfrm>
            <a:off x="812800" y="2029029"/>
            <a:ext cx="3371971" cy="1017404"/>
          </a:xfrm>
          <a:prstGeom prst="flowChartAlternateProcess">
            <a:avLst/>
          </a:prstGeom>
          <a:solidFill>
            <a:schemeClr val="accent1">
              <a:lumMod val="75000"/>
            </a:schemeClr>
          </a:solidFill>
          <a:effectLst>
            <a:outerShdw blurRad="50800" dist="38100" dir="5400000" algn="t" rotWithShape="0">
              <a:prstClr val="black">
                <a:alpha val="40000"/>
              </a:prstClr>
            </a:outerShdw>
          </a:effectLst>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a:solidFill>
                  <a:schemeClr val="bg1"/>
                </a:solidFill>
                <a:latin typeface="Arial" panose="020B0604020202020204" pitchFamily="34" charset="0"/>
                <a:cs typeface="Arial" panose="020B0604020202020204" pitchFamily="34" charset="0"/>
              </a:rPr>
              <a:t>Local Agency Caseload Management Assessment Tool</a:t>
            </a:r>
          </a:p>
        </p:txBody>
      </p:sp>
    </p:spTree>
    <p:extLst>
      <p:ext uri="{BB962C8B-B14F-4D97-AF65-F5344CB8AC3E}">
        <p14:creationId xmlns:p14="http://schemas.microsoft.com/office/powerpoint/2010/main" val="771101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CCDDDC-5449-4C1C-98A9-7FE14FBDC5FB}"/>
              </a:ext>
            </a:extLst>
          </p:cNvPr>
          <p:cNvSpPr/>
          <p:nvPr/>
        </p:nvSpPr>
        <p:spPr>
          <a:xfrm>
            <a:off x="0" y="0"/>
            <a:ext cx="12192000" cy="962405"/>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F6A9291-1F56-4D50-B86A-0F42CEEE4BD4}"/>
              </a:ext>
            </a:extLst>
          </p:cNvPr>
          <p:cNvSpPr txBox="1"/>
          <p:nvPr/>
        </p:nvSpPr>
        <p:spPr>
          <a:xfrm>
            <a:off x="0" y="114649"/>
            <a:ext cx="12191999" cy="707886"/>
          </a:xfrm>
          <a:prstGeom prst="rect">
            <a:avLst/>
          </a:prstGeom>
          <a:noFill/>
        </p:spPr>
        <p:txBody>
          <a:bodyPr wrap="square" rtlCol="0">
            <a:spAutoFit/>
          </a:bodyPr>
          <a:lstStyle/>
          <a:p>
            <a:r>
              <a:rPr lang="en-US" sz="4000" b="1" i="1" dirty="0">
                <a:solidFill>
                  <a:srgbClr val="FE7C82"/>
                </a:solidFill>
                <a:latin typeface="Arial" panose="020B0604020202020204" pitchFamily="34" charset="0"/>
                <a:cs typeface="Arial" panose="020B0604020202020204" pitchFamily="34" charset="0"/>
              </a:rPr>
              <a:t>Gather participant input</a:t>
            </a:r>
            <a:endParaRPr lang="en-US" sz="4000" b="1" dirty="0">
              <a:solidFill>
                <a:srgbClr val="FE7C82"/>
              </a:solidFill>
              <a:latin typeface="Arial" panose="020B0604020202020204" pitchFamily="34" charset="0"/>
              <a:cs typeface="Arial" panose="020B0604020202020204" pitchFamily="34" charset="0"/>
            </a:endParaRPr>
          </a:p>
        </p:txBody>
      </p:sp>
      <p:pic>
        <p:nvPicPr>
          <p:cNvPr id="4" name="Picture 3" descr="A group of people sitting posing for the camera&#10;&#10;Description generated with very high confidence">
            <a:extLst>
              <a:ext uri="{FF2B5EF4-FFF2-40B4-BE49-F238E27FC236}">
                <a16:creationId xmlns:a16="http://schemas.microsoft.com/office/drawing/2014/main" id="{94126A19-AC76-449A-AF4C-B42B03585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441" y="3206264"/>
            <a:ext cx="3597812" cy="2396422"/>
          </a:xfrm>
          <a:prstGeom prst="rect">
            <a:avLst/>
          </a:prstGeom>
        </p:spPr>
      </p:pic>
      <p:pic>
        <p:nvPicPr>
          <p:cNvPr id="15" name="Picture 14" descr="A group of people sitting in a chair&#10;&#10;Description generated with very high confidence">
            <a:extLst>
              <a:ext uri="{FF2B5EF4-FFF2-40B4-BE49-F238E27FC236}">
                <a16:creationId xmlns:a16="http://schemas.microsoft.com/office/drawing/2014/main" id="{13B430A2-1838-4029-B65E-2EBD6FFE67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5798" y="3223793"/>
            <a:ext cx="3571495" cy="2378893"/>
          </a:xfrm>
          <a:prstGeom prst="rect">
            <a:avLst/>
          </a:prstGeom>
        </p:spPr>
      </p:pic>
      <p:pic>
        <p:nvPicPr>
          <p:cNvPr id="19" name="Picture 18" descr="A picture containing person, wall, indoor, man&#10;&#10;Description generated with very high confidence">
            <a:extLst>
              <a:ext uri="{FF2B5EF4-FFF2-40B4-BE49-F238E27FC236}">
                <a16:creationId xmlns:a16="http://schemas.microsoft.com/office/drawing/2014/main" id="{65B358BB-9A6E-487B-BCBF-60774BBC9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707" y="3206264"/>
            <a:ext cx="3292190" cy="2396422"/>
          </a:xfrm>
          <a:prstGeom prst="rect">
            <a:avLst/>
          </a:prstGeom>
        </p:spPr>
      </p:pic>
      <p:sp>
        <p:nvSpPr>
          <p:cNvPr id="20" name="TextBox 19">
            <a:extLst>
              <a:ext uri="{FF2B5EF4-FFF2-40B4-BE49-F238E27FC236}">
                <a16:creationId xmlns:a16="http://schemas.microsoft.com/office/drawing/2014/main" id="{6BE11928-7BE1-4956-9D43-B9DBAE859263}"/>
              </a:ext>
            </a:extLst>
          </p:cNvPr>
          <p:cNvSpPr txBox="1"/>
          <p:nvPr/>
        </p:nvSpPr>
        <p:spPr>
          <a:xfrm>
            <a:off x="264707" y="5573182"/>
            <a:ext cx="3292190" cy="461665"/>
          </a:xfrm>
          <a:prstGeom prst="rect">
            <a:avLst/>
          </a:prstGeom>
          <a:solidFill>
            <a:schemeClr val="accent3">
              <a:lumMod val="40000"/>
              <a:lumOff val="60000"/>
            </a:schemeClr>
          </a:solidFill>
        </p:spPr>
        <p:txBody>
          <a:bodyPr wrap="square" rtlCol="0">
            <a:spAutoFit/>
          </a:bodyPr>
          <a:lstStyle/>
          <a:p>
            <a:pPr algn="ctr"/>
            <a:r>
              <a:rPr lang="en-US" sz="2400" b="1" dirty="0"/>
              <a:t>Surveys</a:t>
            </a:r>
          </a:p>
        </p:txBody>
      </p:sp>
      <p:sp>
        <p:nvSpPr>
          <p:cNvPr id="21" name="TextBox 20">
            <a:extLst>
              <a:ext uri="{FF2B5EF4-FFF2-40B4-BE49-F238E27FC236}">
                <a16:creationId xmlns:a16="http://schemas.microsoft.com/office/drawing/2014/main" id="{603C6040-741A-4B90-A36E-B834A4668A09}"/>
              </a:ext>
            </a:extLst>
          </p:cNvPr>
          <p:cNvSpPr txBox="1"/>
          <p:nvPr/>
        </p:nvSpPr>
        <p:spPr>
          <a:xfrm>
            <a:off x="4157441" y="5573182"/>
            <a:ext cx="3597812" cy="461665"/>
          </a:xfrm>
          <a:prstGeom prst="rect">
            <a:avLst/>
          </a:prstGeom>
          <a:solidFill>
            <a:schemeClr val="accent3">
              <a:lumMod val="40000"/>
              <a:lumOff val="60000"/>
            </a:schemeClr>
          </a:solidFill>
        </p:spPr>
        <p:txBody>
          <a:bodyPr wrap="square" rtlCol="0">
            <a:spAutoFit/>
          </a:bodyPr>
          <a:lstStyle/>
          <a:p>
            <a:pPr algn="ctr"/>
            <a:r>
              <a:rPr lang="en-US" sz="2400" b="1" dirty="0"/>
              <a:t>Focus groups</a:t>
            </a:r>
          </a:p>
        </p:txBody>
      </p:sp>
      <p:sp>
        <p:nvSpPr>
          <p:cNvPr id="22" name="TextBox 21">
            <a:extLst>
              <a:ext uri="{FF2B5EF4-FFF2-40B4-BE49-F238E27FC236}">
                <a16:creationId xmlns:a16="http://schemas.microsoft.com/office/drawing/2014/main" id="{AC2D5352-FA31-4385-A094-C488FD109E71}"/>
              </a:ext>
            </a:extLst>
          </p:cNvPr>
          <p:cNvSpPr txBox="1"/>
          <p:nvPr/>
        </p:nvSpPr>
        <p:spPr>
          <a:xfrm>
            <a:off x="8355798" y="5596939"/>
            <a:ext cx="3571495" cy="461665"/>
          </a:xfrm>
          <a:prstGeom prst="rect">
            <a:avLst/>
          </a:prstGeom>
          <a:solidFill>
            <a:schemeClr val="accent3">
              <a:lumMod val="40000"/>
              <a:lumOff val="60000"/>
            </a:schemeClr>
          </a:solidFill>
        </p:spPr>
        <p:txBody>
          <a:bodyPr wrap="square" rtlCol="0">
            <a:spAutoFit/>
          </a:bodyPr>
          <a:lstStyle/>
          <a:p>
            <a:pPr algn="ctr"/>
            <a:r>
              <a:rPr lang="en-US" sz="2400" b="1" dirty="0"/>
              <a:t>Interviews</a:t>
            </a:r>
          </a:p>
        </p:txBody>
      </p:sp>
      <p:sp>
        <p:nvSpPr>
          <p:cNvPr id="14" name="TextBox 13">
            <a:extLst>
              <a:ext uri="{FF2B5EF4-FFF2-40B4-BE49-F238E27FC236}">
                <a16:creationId xmlns:a16="http://schemas.microsoft.com/office/drawing/2014/main" id="{783A74A8-F7EE-4AFD-9919-7A7A5D758FA0}"/>
              </a:ext>
            </a:extLst>
          </p:cNvPr>
          <p:cNvSpPr txBox="1"/>
          <p:nvPr/>
        </p:nvSpPr>
        <p:spPr>
          <a:xfrm>
            <a:off x="943100" y="1514434"/>
            <a:ext cx="10305800" cy="1200329"/>
          </a:xfrm>
          <a:prstGeom prst="rect">
            <a:avLst/>
          </a:prstGeom>
          <a:noFill/>
        </p:spPr>
        <p:txBody>
          <a:bodyPr wrap="square" rtlCol="0">
            <a:spAutoFit/>
          </a:bodyPr>
          <a:lstStyle/>
          <a:p>
            <a:r>
              <a:rPr lang="en-US" sz="2400" dirty="0"/>
              <a:t>Gathering input from your participants can provide valuable information about what you are doing well and how you can improve. Some of the most common ways to gather participant input are surveys, focus groups and interviews. </a:t>
            </a:r>
          </a:p>
        </p:txBody>
      </p:sp>
    </p:spTree>
    <p:extLst>
      <p:ext uri="{BB962C8B-B14F-4D97-AF65-F5344CB8AC3E}">
        <p14:creationId xmlns:p14="http://schemas.microsoft.com/office/powerpoint/2010/main" val="1085976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CCDDDC-5449-4C1C-98A9-7FE14FBDC5FB}"/>
              </a:ext>
            </a:extLst>
          </p:cNvPr>
          <p:cNvSpPr/>
          <p:nvPr/>
        </p:nvSpPr>
        <p:spPr>
          <a:xfrm>
            <a:off x="0" y="0"/>
            <a:ext cx="12192000" cy="962405"/>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F6A9291-1F56-4D50-B86A-0F42CEEE4BD4}"/>
              </a:ext>
            </a:extLst>
          </p:cNvPr>
          <p:cNvSpPr txBox="1"/>
          <p:nvPr/>
        </p:nvSpPr>
        <p:spPr>
          <a:xfrm>
            <a:off x="0" y="114649"/>
            <a:ext cx="12191999" cy="707886"/>
          </a:xfrm>
          <a:prstGeom prst="rect">
            <a:avLst/>
          </a:prstGeom>
          <a:noFill/>
        </p:spPr>
        <p:txBody>
          <a:bodyPr wrap="square" rtlCol="0">
            <a:spAutoFit/>
          </a:bodyPr>
          <a:lstStyle/>
          <a:p>
            <a:r>
              <a:rPr lang="en-US" sz="4000" b="1" i="1" dirty="0">
                <a:solidFill>
                  <a:srgbClr val="FE7C82"/>
                </a:solidFill>
                <a:latin typeface="Arial" panose="020B0604020202020204" pitchFamily="34" charset="0"/>
                <a:cs typeface="Arial" panose="020B0604020202020204" pitchFamily="34" charset="0"/>
              </a:rPr>
              <a:t>Considerations when gathering participant input</a:t>
            </a:r>
            <a:endParaRPr lang="en-US" sz="4000" b="1" dirty="0">
              <a:solidFill>
                <a:srgbClr val="FE7C82"/>
              </a:solidFill>
              <a:latin typeface="Arial" panose="020B0604020202020204" pitchFamily="34" charset="0"/>
              <a:cs typeface="Arial" panose="020B0604020202020204" pitchFamily="34" charset="0"/>
            </a:endParaRPr>
          </a:p>
        </p:txBody>
      </p:sp>
      <p:graphicFrame>
        <p:nvGraphicFramePr>
          <p:cNvPr id="12" name="Content Placeholder 3">
            <a:extLst>
              <a:ext uri="{FF2B5EF4-FFF2-40B4-BE49-F238E27FC236}">
                <a16:creationId xmlns:a16="http://schemas.microsoft.com/office/drawing/2014/main" id="{65768545-476B-45C4-A63E-D658A47AD481}"/>
              </a:ext>
            </a:extLst>
          </p:cNvPr>
          <p:cNvGraphicFramePr>
            <a:graphicFrameLocks noGrp="1"/>
          </p:cNvGraphicFramePr>
          <p:nvPr>
            <p:ph idx="1"/>
            <p:extLst>
              <p:ext uri="{D42A27DB-BD31-4B8C-83A1-F6EECF244321}">
                <p14:modId xmlns:p14="http://schemas.microsoft.com/office/powerpoint/2010/main" val="1843395321"/>
              </p:ext>
            </p:extLst>
          </p:nvPr>
        </p:nvGraphicFramePr>
        <p:xfrm>
          <a:off x="828855" y="1257619"/>
          <a:ext cx="10534288" cy="5303520"/>
        </p:xfrm>
        <a:graphic>
          <a:graphicData uri="http://schemas.openxmlformats.org/drawingml/2006/table">
            <a:tbl>
              <a:tblPr firstRow="1" bandRow="1">
                <a:tableStyleId>{5C22544A-7EE6-4342-B048-85BDC9FD1C3A}</a:tableStyleId>
              </a:tblPr>
              <a:tblGrid>
                <a:gridCol w="5267144">
                  <a:extLst>
                    <a:ext uri="{9D8B030D-6E8A-4147-A177-3AD203B41FA5}">
                      <a16:colId xmlns:a16="http://schemas.microsoft.com/office/drawing/2014/main" val="214732515"/>
                    </a:ext>
                  </a:extLst>
                </a:gridCol>
                <a:gridCol w="5267144">
                  <a:extLst>
                    <a:ext uri="{9D8B030D-6E8A-4147-A177-3AD203B41FA5}">
                      <a16:colId xmlns:a16="http://schemas.microsoft.com/office/drawing/2014/main" val="2555327994"/>
                    </a:ext>
                  </a:extLst>
                </a:gridCol>
              </a:tblGrid>
              <a:tr h="1898006">
                <a:tc>
                  <a:txBody>
                    <a:bodyPr/>
                    <a:lstStyle/>
                    <a:p>
                      <a:pPr marL="182880" marR="0" lvl="0" indent="-182880" algn="l" defTabSz="914400" rtl="0" eaLnBrk="1" fontAlgn="auto" latinLnBrk="0" hangingPunct="1">
                        <a:lnSpc>
                          <a:spcPct val="100000"/>
                        </a:lnSpc>
                        <a:spcBef>
                          <a:spcPts val="900"/>
                        </a:spcBef>
                        <a:spcAft>
                          <a:spcPts val="600"/>
                        </a:spcAft>
                        <a:buClr>
                          <a:prstClr val="black">
                            <a:lumMod val="85000"/>
                            <a:lumOff val="15000"/>
                          </a:prstClr>
                        </a:buClr>
                        <a:buSzTx/>
                        <a:buFont typeface="Garamond" pitchFamily="18" charset="0"/>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Remember that WIC participants may have different priorities, experiences and viewpoints than staff. Getting honest input is key to maintaining caseload.</a:t>
                      </a:r>
                    </a:p>
                  </a:txBody>
                  <a:tcPr>
                    <a:solidFill>
                      <a:schemeClr val="accent1">
                        <a:lumMod val="20000"/>
                        <a:lumOff val="80000"/>
                      </a:schemeClr>
                    </a:solidFill>
                  </a:tcPr>
                </a:tc>
                <a:tc>
                  <a:txBody>
                    <a:bodyPr/>
                    <a:lstStyle/>
                    <a:p>
                      <a:pPr marL="182880" marR="0" lvl="0" indent="-182880" algn="l" defTabSz="914400" rtl="0" eaLnBrk="1" fontAlgn="auto" latinLnBrk="0" hangingPunct="1">
                        <a:lnSpc>
                          <a:spcPct val="100000"/>
                        </a:lnSpc>
                        <a:spcBef>
                          <a:spcPts val="0"/>
                        </a:spcBef>
                        <a:spcAft>
                          <a:spcPts val="0"/>
                        </a:spcAft>
                        <a:buClr>
                          <a:prstClr val="black">
                            <a:lumMod val="85000"/>
                            <a:lumOff val="15000"/>
                          </a:prstClr>
                        </a:buClr>
                        <a:buSzTx/>
                        <a:buFont typeface="Garamond" pitchFamily="18" charset="0"/>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While designing surveys or focus group scripts may seem easy, there are many potential pitfalls. Using a survey or script that has already been created and tested will help ensure your tool gathers the information you’re seeking.</a:t>
                      </a:r>
                      <a:endParaRPr kumimoji="0" lang="en-US" sz="1100" b="0" i="0" u="none" strike="noStrike" kern="1200" cap="none" spc="0" normalizeH="0" baseline="0" noProof="0" dirty="0">
                        <a:ln>
                          <a:noFill/>
                        </a:ln>
                        <a:solidFill>
                          <a:prstClr val="black"/>
                        </a:solidFill>
                        <a:effectLst/>
                        <a:uLnTx/>
                        <a:uFillTx/>
                        <a:latin typeface="+mn-lt"/>
                        <a:ea typeface="+mn-ea"/>
                        <a:cs typeface="+mn-cs"/>
                      </a:endParaRPr>
                    </a:p>
                    <a:p>
                      <a:pPr marL="182880" marR="0" lvl="0" indent="-182880" algn="l" defTabSz="914400" rtl="0" eaLnBrk="1" fontAlgn="auto" latinLnBrk="0" hangingPunct="1">
                        <a:lnSpc>
                          <a:spcPct val="100000"/>
                        </a:lnSpc>
                        <a:spcBef>
                          <a:spcPts val="0"/>
                        </a:spcBef>
                        <a:spcAft>
                          <a:spcPts val="0"/>
                        </a:spcAft>
                        <a:buClr>
                          <a:prstClr val="black">
                            <a:lumMod val="85000"/>
                            <a:lumOff val="15000"/>
                          </a:prstClr>
                        </a:buClr>
                        <a:buSzTx/>
                        <a:buFont typeface="Garamond" pitchFamily="18" charset="0"/>
                        <a:buChar char="◦"/>
                        <a:tabLst/>
                        <a:defRPr/>
                      </a:pPr>
                      <a:endParaRPr kumimoji="0" lang="en-US" sz="2400" b="0" i="0" u="none" strike="noStrike" kern="1200" cap="none" spc="0" normalizeH="0" baseline="0" noProof="0" dirty="0">
                        <a:ln>
                          <a:noFill/>
                        </a:ln>
                        <a:solidFill>
                          <a:prstClr val="black"/>
                        </a:solidFill>
                        <a:effectLst/>
                        <a:uLnTx/>
                        <a:uFillTx/>
                        <a:latin typeface="+mn-lt"/>
                        <a:ea typeface="+mn-ea"/>
                        <a:cs typeface="+mn-cs"/>
                      </a:endParaRPr>
                    </a:p>
                  </a:txBody>
                  <a:tcPr>
                    <a:solidFill>
                      <a:srgbClr val="E5CEEE"/>
                    </a:solidFill>
                  </a:tcPr>
                </a:tc>
                <a:extLst>
                  <a:ext uri="{0D108BD9-81ED-4DB2-BD59-A6C34878D82A}">
                    <a16:rowId xmlns:a16="http://schemas.microsoft.com/office/drawing/2014/main" val="1597217703"/>
                  </a:ext>
                </a:extLst>
              </a:tr>
              <a:tr h="2159326">
                <a:tc>
                  <a:txBody>
                    <a:bodyPr/>
                    <a:lstStyle/>
                    <a:p>
                      <a:pPr marL="182880" marR="0" lvl="0" indent="-182880" algn="l" defTabSz="914400" rtl="0" eaLnBrk="1" fontAlgn="auto" latinLnBrk="0" hangingPunct="1">
                        <a:lnSpc>
                          <a:spcPct val="100000"/>
                        </a:lnSpc>
                        <a:spcBef>
                          <a:spcPts val="0"/>
                        </a:spcBef>
                        <a:spcAft>
                          <a:spcPts val="0"/>
                        </a:spcAft>
                        <a:buClr>
                          <a:prstClr val="black">
                            <a:lumMod val="85000"/>
                            <a:lumOff val="15000"/>
                          </a:prstClr>
                        </a:buClr>
                        <a:buSzTx/>
                        <a:buFont typeface="Garamond" pitchFamily="18" charset="0"/>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Consider the pros and cons of having your own staff conduct the surveys, focus groups, or interviews. Will participants feel safe giving honest feedback? Would it be better to have someone outside your program gather input?</a:t>
                      </a:r>
                    </a:p>
                  </a:txBody>
                  <a:tcPr>
                    <a:solidFill>
                      <a:schemeClr val="accent6">
                        <a:lumMod val="20000"/>
                        <a:lumOff val="80000"/>
                      </a:schemeClr>
                    </a:solidFill>
                  </a:tcPr>
                </a:tc>
                <a:tc>
                  <a:txBody>
                    <a:bodyPr/>
                    <a:lstStyle/>
                    <a:p>
                      <a:pPr marL="182880" marR="0" lvl="0" indent="-182880" algn="l" defTabSz="914400" rtl="0" eaLnBrk="1" fontAlgn="auto" latinLnBrk="0" hangingPunct="1">
                        <a:lnSpc>
                          <a:spcPct val="100000"/>
                        </a:lnSpc>
                        <a:spcBef>
                          <a:spcPts val="900"/>
                        </a:spcBef>
                        <a:spcAft>
                          <a:spcPts val="600"/>
                        </a:spcAft>
                        <a:buClr>
                          <a:prstClr val="black">
                            <a:lumMod val="85000"/>
                            <a:lumOff val="15000"/>
                          </a:prstClr>
                        </a:buClr>
                        <a:buSzTx/>
                        <a:buFont typeface="Garamond" pitchFamily="18" charset="0"/>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State WIC staff are here to help you with planning, designing, administering, and analyzing participant input. Contact your State nutrition consultant to get started. </a:t>
                      </a:r>
                    </a:p>
                    <a:p>
                      <a:pPr algn="l" defTabSz="914400" rtl="0" eaLnBrk="1" latinLnBrk="0" hangingPunct="1">
                        <a:spcAft>
                          <a:spcPts val="600"/>
                        </a:spcAft>
                      </a:pPr>
                      <a:endParaRPr kumimoji="0" lang="en-US" sz="2400" b="0" i="0" u="none" strike="noStrike" kern="1200" cap="none" spc="0" normalizeH="0" baseline="0" dirty="0">
                        <a:ln>
                          <a:noFill/>
                        </a:ln>
                        <a:solidFill>
                          <a:prstClr val="black"/>
                        </a:solidFill>
                        <a:effectLst/>
                        <a:uLnTx/>
                        <a:uFillTx/>
                        <a:latin typeface="+mn-lt"/>
                        <a:ea typeface="+mn-ea"/>
                        <a:cs typeface="+mn-cs"/>
                      </a:endParaRPr>
                    </a:p>
                  </a:txBody>
                  <a:tcPr>
                    <a:solidFill>
                      <a:srgbClr val="FCDFC0"/>
                    </a:solidFill>
                  </a:tcPr>
                </a:tc>
                <a:extLst>
                  <a:ext uri="{0D108BD9-81ED-4DB2-BD59-A6C34878D82A}">
                    <a16:rowId xmlns:a16="http://schemas.microsoft.com/office/drawing/2014/main" val="2833988601"/>
                  </a:ext>
                </a:extLst>
              </a:tr>
            </a:tbl>
          </a:graphicData>
        </a:graphic>
      </p:graphicFrame>
    </p:spTree>
    <p:extLst>
      <p:ext uri="{BB962C8B-B14F-4D97-AF65-F5344CB8AC3E}">
        <p14:creationId xmlns:p14="http://schemas.microsoft.com/office/powerpoint/2010/main" val="2787321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CCDDDC-5449-4C1C-98A9-7FE14FBDC5FB}"/>
              </a:ext>
            </a:extLst>
          </p:cNvPr>
          <p:cNvSpPr/>
          <p:nvPr/>
        </p:nvSpPr>
        <p:spPr>
          <a:xfrm>
            <a:off x="0" y="0"/>
            <a:ext cx="12192000" cy="651085"/>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F6A9291-1F56-4D50-B86A-0F42CEEE4BD4}"/>
              </a:ext>
            </a:extLst>
          </p:cNvPr>
          <p:cNvSpPr txBox="1"/>
          <p:nvPr/>
        </p:nvSpPr>
        <p:spPr>
          <a:xfrm>
            <a:off x="0" y="-56801"/>
            <a:ext cx="12191999" cy="707886"/>
          </a:xfrm>
          <a:prstGeom prst="rect">
            <a:avLst/>
          </a:prstGeom>
          <a:noFill/>
        </p:spPr>
        <p:txBody>
          <a:bodyPr wrap="square" rtlCol="0">
            <a:spAutoFit/>
          </a:bodyPr>
          <a:lstStyle/>
          <a:p>
            <a:r>
              <a:rPr lang="en-US" sz="4000" b="1" i="1" dirty="0">
                <a:solidFill>
                  <a:srgbClr val="FE7C82"/>
                </a:solidFill>
                <a:latin typeface="Arial" panose="020B0604020202020204" pitchFamily="34" charset="0"/>
                <a:cs typeface="Arial" panose="020B0604020202020204" pitchFamily="34" charset="0"/>
              </a:rPr>
              <a:t>Sample Phone Survey</a:t>
            </a:r>
            <a:endParaRPr lang="en-US" sz="4000" b="1" dirty="0">
              <a:solidFill>
                <a:srgbClr val="FE7C82"/>
              </a:solidFill>
              <a:latin typeface="Arial" panose="020B0604020202020204" pitchFamily="34" charset="0"/>
              <a:cs typeface="Arial" panose="020B0604020202020204" pitchFamily="34" charset="0"/>
            </a:endParaRPr>
          </a:p>
        </p:txBody>
      </p:sp>
      <p:pic>
        <p:nvPicPr>
          <p:cNvPr id="19" name="Picture 18" descr="A picture containing person, wall, indoor, man&#10;&#10;Description generated with very high confidence">
            <a:extLst>
              <a:ext uri="{FF2B5EF4-FFF2-40B4-BE49-F238E27FC236}">
                <a16:creationId xmlns:a16="http://schemas.microsoft.com/office/drawing/2014/main" id="{65B358BB-9A6E-487B-BCBF-60774BBC9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0430" y="1476601"/>
            <a:ext cx="4303021" cy="3132217"/>
          </a:xfrm>
          <a:prstGeom prst="rect">
            <a:avLst/>
          </a:prstGeom>
        </p:spPr>
      </p:pic>
      <p:sp>
        <p:nvSpPr>
          <p:cNvPr id="16" name="Flowchart: Alternate Process 15">
            <a:hlinkClick r:id="rId5" highlightClick="1">
              <a:snd r:embed="rId4" name="click.wav"/>
            </a:hlinkClick>
            <a:extLst>
              <a:ext uri="{FF2B5EF4-FFF2-40B4-BE49-F238E27FC236}">
                <a16:creationId xmlns:a16="http://schemas.microsoft.com/office/drawing/2014/main" id="{C013BB26-ABD3-4A39-9141-54591A111FD4}"/>
              </a:ext>
            </a:extLst>
          </p:cNvPr>
          <p:cNvSpPr/>
          <p:nvPr/>
        </p:nvSpPr>
        <p:spPr>
          <a:xfrm>
            <a:off x="5936342" y="4978765"/>
            <a:ext cx="5791199" cy="895350"/>
          </a:xfrm>
          <a:prstGeom prst="flowChartAlternateProcess">
            <a:avLst/>
          </a:prstGeom>
          <a:solidFill>
            <a:schemeClr val="accent1">
              <a:lumMod val="75000"/>
            </a:schemeClr>
          </a:solidFill>
          <a:effectLst>
            <a:outerShdw blurRad="50800" dist="38100" dir="5400000" algn="t" rotWithShape="0">
              <a:prstClr val="black">
                <a:alpha val="40000"/>
              </a:prstClr>
            </a:outerShdw>
          </a:effectLst>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a:solidFill>
                  <a:schemeClr val="bg1"/>
                </a:solidFill>
                <a:latin typeface="Arial" panose="020B0604020202020204" pitchFamily="34" charset="0"/>
                <a:cs typeface="Arial" panose="020B0604020202020204" pitchFamily="34" charset="0"/>
              </a:rPr>
              <a:t>Sample Phone Survey</a:t>
            </a:r>
          </a:p>
        </p:txBody>
      </p:sp>
      <p:sp>
        <p:nvSpPr>
          <p:cNvPr id="11" name="TextBox 10">
            <a:extLst>
              <a:ext uri="{FF2B5EF4-FFF2-40B4-BE49-F238E27FC236}">
                <a16:creationId xmlns:a16="http://schemas.microsoft.com/office/drawing/2014/main" id="{C405281D-D1E1-4842-87E3-63C4D84BD831}"/>
              </a:ext>
            </a:extLst>
          </p:cNvPr>
          <p:cNvSpPr txBox="1"/>
          <p:nvPr/>
        </p:nvSpPr>
        <p:spPr>
          <a:xfrm>
            <a:off x="520887" y="1463736"/>
            <a:ext cx="5415456" cy="2308324"/>
          </a:xfrm>
          <a:prstGeom prst="rect">
            <a:avLst/>
          </a:prstGeom>
          <a:noFill/>
        </p:spPr>
        <p:txBody>
          <a:bodyPr wrap="square" rtlCol="0">
            <a:spAutoFit/>
          </a:bodyPr>
          <a:lstStyle/>
          <a:p>
            <a:r>
              <a:rPr lang="en-US" sz="2400" dirty="0"/>
              <a:t>Click the blue button to see a sample of a phone survey. </a:t>
            </a:r>
          </a:p>
          <a:p>
            <a:endParaRPr lang="en-US" sz="2400" dirty="0"/>
          </a:p>
          <a:p>
            <a:r>
              <a:rPr lang="en-US" sz="2400" dirty="0"/>
              <a:t>If you need more help designing your own survey reach out to the Research Analyst at the State WIC office for help.</a:t>
            </a:r>
          </a:p>
        </p:txBody>
      </p:sp>
    </p:spTree>
    <p:extLst>
      <p:ext uri="{BB962C8B-B14F-4D97-AF65-F5344CB8AC3E}">
        <p14:creationId xmlns:p14="http://schemas.microsoft.com/office/powerpoint/2010/main" val="39570180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MMPROD_UIDATA" val="&lt;database version=&quot;11.0&quot;&gt;&lt;object type=&quot;1&quot; unique_id=&quot;10001&quot;&gt;&lt;object type=&quot;2&quot; unique_id=&quot;54173&quot;&gt;&lt;object type=&quot;3&quot; unique_id=&quot;69668&quot;&gt;&lt;property id=&quot;20148&quot; value=&quot;5&quot;/&gt;&lt;property id=&quot;20300&quot; value=&quot;Slide 1&quot;/&gt;&lt;property id=&quot;20307&quot; value=&quot;314&quot;/&gt;&lt;/object&gt;&lt;object type=&quot;3&quot; unique_id=&quot;72111&quot;&gt;&lt;property id=&quot;20148&quot; value=&quot;5&quot;/&gt;&lt;property id=&quot;20300&quot; value=&quot;Slide 6&quot;/&gt;&lt;property id=&quot;20307&quot; value=&quot;331&quot;/&gt;&lt;/object&gt;&lt;object type=&quot;3&quot; unique_id=&quot;72379&quot;&gt;&lt;property id=&quot;20148&quot; value=&quot;5&quot;/&gt;&lt;property id=&quot;20300&quot; value=&quot;Slide 10 - &amp;quot;Interview with an expert &amp;quot;&quot;/&gt;&lt;property id=&quot;20307&quot; value=&quot;333&quot;/&gt;&lt;/object&gt;&lt;object type=&quot;3&quot; unique_id=&quot;72979&quot;&gt;&lt;property id=&quot;20148&quot; value=&quot;5&quot;/&gt;&lt;property id=&quot;20300&quot; value=&quot;Slide 9&quot;/&gt;&lt;property id=&quot;20307&quot; value=&quot;334&quot;/&gt;&lt;/object&gt;&lt;object type=&quot;3&quot; unique_id=&quot;77243&quot;&gt;&lt;property id=&quot;20148&quot; value=&quot;5&quot;/&gt;&lt;property id=&quot;20300&quot; value=&quot;Slide 7&quot;/&gt;&lt;property id=&quot;20307&quot; value=&quot;332&quot;/&gt;&lt;/object&gt;&lt;object type=&quot;3&quot; unique_id=&quot;77244&quot;&gt;&lt;property id=&quot;20148&quot; value=&quot;5&quot;/&gt;&lt;property id=&quot;20300&quot; value=&quot;Slide 8&quot;/&gt;&lt;property id=&quot;20307&quot; value=&quot;476&quot;/&gt;&lt;/object&gt;&lt;object type=&quot;3&quot; unique_id=&quot;77246&quot;&gt;&lt;property id=&quot;20148&quot; value=&quot;5&quot;/&gt;&lt;property id=&quot;20300&quot; value=&quot;Slide 3&quot;/&gt;&lt;property id=&quot;20307&quot; value=&quot;477&quot;/&gt;&lt;/object&gt;&lt;object type=&quot;3&quot; unique_id=&quot;77247&quot;&gt;&lt;property id=&quot;20148&quot; value=&quot;5&quot;/&gt;&lt;property id=&quot;20300&quot; value=&quot;Slide 4&quot;/&gt;&lt;property id=&quot;20307&quot; value=&quot;479&quot;/&gt;&lt;/object&gt;&lt;object type=&quot;3&quot; unique_id=&quot;77248&quot;&gt;&lt;property id=&quot;20148&quot; value=&quot;5&quot;/&gt;&lt;property id=&quot;20300&quot; value=&quot;Slide 5&quot;/&gt;&lt;property id=&quot;20307&quot; value=&quot;478&quot;/&gt;&lt;/object&gt;&lt;object type=&quot;3&quot; unique_id=&quot;77289&quot;&gt;&lt;property id=&quot;20148&quot; value=&quot;5&quot;/&gt;&lt;property id=&quot;20300&quot; value=&quot;Slide 2&quot;/&gt;&lt;property id=&quot;20307&quot; value=&quot;480&quot;/&gt;&lt;/object&gt;&lt;/object&gt;&lt;object type=&quot;8&quot; unique_id=&quot;54183&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012CDB5CCD2847B46468FD3DF1DE6F" ma:contentTypeVersion="18" ma:contentTypeDescription="Create a new document." ma:contentTypeScope="" ma:versionID="83cd168dfd4f560a5ae9f127886bf666">
  <xsd:schema xmlns:xsd="http://www.w3.org/2001/XMLSchema" xmlns:xs="http://www.w3.org/2001/XMLSchema" xmlns:p="http://schemas.microsoft.com/office/2006/metadata/properties" xmlns:ns1="http://schemas.microsoft.com/sharepoint/v3" xmlns:ns2="59da1016-2a1b-4f8a-9768-d7a4932f6f16" xmlns:ns3="f144fd3f-61b7-45a4-a8a5-a00a4ffd3675" targetNamespace="http://schemas.microsoft.com/office/2006/metadata/properties" ma:root="true" ma:fieldsID="d12f2be80cb9e9a210af77d7981c0c3e" ns1:_="" ns2:_="" ns3:_="">
    <xsd:import namespace="http://schemas.microsoft.com/sharepoint/v3"/>
    <xsd:import namespace="59da1016-2a1b-4f8a-9768-d7a4932f6f16"/>
    <xsd:import namespace="f144fd3f-61b7-45a4-a8a5-a00a4ffd3675"/>
    <xsd:element name="properties">
      <xsd:complexType>
        <xsd:sequence>
          <xsd:element name="documentManagement">
            <xsd:complexType>
              <xsd:all>
                <xsd:element ref="ns2:IACategory" minOccurs="0"/>
                <xsd:element ref="ns2:IATopic" minOccurs="0"/>
                <xsd:element ref="ns2:IASubtopic" minOccurs="0"/>
                <xsd:element ref="ns2:DocumentExpirationDate" minOccurs="0"/>
                <xsd:element ref="ns3:Meta_x0020_Description" minOccurs="0"/>
                <xsd:element ref="ns3:Meta_x0020_Keywords" minOccurs="0"/>
                <xsd:element ref="ns1:PublishingStartDate" minOccurs="0"/>
                <xsd:element ref="ns1:PublishingExpirationDate" minOccurs="0"/>
                <xsd:element ref="ns1:URL"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element name="URL" ma:index="12" nillable="true" ma:displayName="URL" ma:format="Hyperlink" ma:internalName="URL"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da1016-2a1b-4f8a-9768-d7a4932f6f16" elementFormDefault="qualified">
    <xsd:import namespace="http://schemas.microsoft.com/office/2006/documentManagement/types"/>
    <xsd:import namespace="http://schemas.microsoft.com/office/infopath/2007/PartnerControls"/>
    <xsd:element name="IACategory" ma:index="4" nillable="true" ma:displayName="IA Category" ma:format="Dropdown" ma:internalName="IACategory" ma:readOnly="false">
      <xsd:simpleType>
        <xsd:restriction base="dms:Choice">
          <xsd:enumeration value="About OHA"/>
          <xsd:enumeration value="Programs and Services"/>
          <xsd:enumeration value="Oregon Health Plan"/>
          <xsd:enumeration value="Health System Reform"/>
          <xsd:enumeration value="Licenses and Certificates"/>
          <xsd:enumeration value="Public Health"/>
        </xsd:restriction>
      </xsd:simpleType>
    </xsd:element>
    <xsd:element name="IATopic" ma:index="5" nillable="true" ma:displayName="IA Topic" ma:format="Dropdown" ma:internalName="IATopic" ma:readOnly="false">
      <xsd:simpleType>
        <xsd:restriction base="dms:Choice">
          <xsd:enumeration value="About OHA - Agency Communications"/>
          <xsd:enumeration value="About OHA - Budget"/>
          <xsd:enumeration value="About OHA - Contacts"/>
          <xsd:enumeration value="About OHA - Grants &amp; Contracts"/>
          <xsd:enumeration value="About OHA - Jobs &amp; Employment"/>
          <xsd:enumeration value="About OHA - Organization"/>
          <xsd:enumeration value="About OHA - Policies"/>
          <xsd:enumeration value="About OHA - Public Meetings"/>
          <xsd:enumeration value="About OHA - Public Records"/>
          <xsd:enumeration value="About OHA - Questions &amp; Comments"/>
          <xsd:enumeration value="About OHA - Reports &amp; Data"/>
          <xsd:enumeration value="About OHA - Rulemaking"/>
          <xsd:enumeration value="Programs and Services - Behavioral Health"/>
          <xsd:enumeration value="Programs and Services - Contacts"/>
          <xsd:enumeration value="Programs and Services - Coordinated Care"/>
          <xsd:enumeration value="Programs and Services - Disease"/>
          <xsd:enumeration value="Programs and Services - Environment"/>
          <xsd:enumeration value="Programs and Services - Health Resources"/>
          <xsd:enumeration value="Programs and Services - OEBB"/>
          <xsd:enumeration value="Programs and Services - Oregon Health Plan"/>
          <xsd:enumeration value="Programs and Services - Oregon State Hospital"/>
          <xsd:enumeration value="Programs and Services - PEBB"/>
          <xsd:enumeration value="Programs and Services - Pharmacy"/>
          <xsd:enumeration value="Programs and Services - Prevention"/>
          <xsd:enumeration value="Programs and Services - Safety"/>
          <xsd:enumeration value="Oregon Health Plan - Agency Communications"/>
          <xsd:enumeration value="Oregon Health Plan - Benefits"/>
          <xsd:enumeration value="Oregon Health Plan - Contacts"/>
          <xsd:enumeration value="Oregon Health Plan - Coordinated Care"/>
          <xsd:enumeration value="Oregon Health Plan - Grants &amp; Contracts"/>
          <xsd:enumeration value="Oregon Health Plan - Health Resources"/>
          <xsd:enumeration value="Oregon Health Plan - Policies"/>
          <xsd:enumeration value="Oregon Health Plan - Providers and Partners"/>
          <xsd:enumeration value="Oregon Health Plan - Public Meetings"/>
          <xsd:enumeration value="Oregon Health Plan - Questions &amp; Comments"/>
          <xsd:enumeration value="Oregon Health Plan - Rule Making"/>
          <xsd:enumeration value="Health System Reform - Agency Communications"/>
          <xsd:enumeration value="Health System Reform - Coordinated Care"/>
          <xsd:enumeration value="Health System Reform - Public Meetings"/>
          <xsd:enumeration value="Health System Reform - Questions &amp; Comments"/>
          <xsd:enumeration value="Health System Reform - Reports &amp; Data"/>
          <xsd:enumeration value="Licenses and Certificates - Certificates"/>
          <xsd:enumeration value="Licenses and Certificates - Contacts"/>
          <xsd:enumeration value="Licenses and Certificates - Licenses"/>
          <xsd:enumeration value="Licenses and Certificates - Vital Records"/>
          <xsd:enumeration value="Public Health - Agency Communications"/>
          <xsd:enumeration value="Public Health - Contacts"/>
          <xsd:enumeration value="Public Health - Disease"/>
          <xsd:enumeration value="Public Health - Environment"/>
          <xsd:enumeration value="Public Health - Health Resources"/>
          <xsd:enumeration value="Public Health - Questions &amp; Comments"/>
          <xsd:enumeration value="Public Health - Prevention"/>
          <xsd:enumeration value="Public Health - Providers and Partners"/>
          <xsd:enumeration value="Public Health - Reports &amp; Data"/>
          <xsd:enumeration value="Public Health - Safety"/>
          <xsd:enumeration value="Public Health - Vital Records"/>
        </xsd:restriction>
      </xsd:simpleType>
    </xsd:element>
    <xsd:element name="IASubtopic" ma:index="6" nillable="true" ma:displayName="IA Subtopic" ma:format="Dropdown" ma:internalName="IASubtopic" ma:readOnly="false">
      <xsd:simpleType>
        <xsd:restriction base="dms:Choice">
          <xsd:enumeration value="Addiction Services - Alcohol"/>
          <xsd:enumeration value="Addiction Services - Drug"/>
          <xsd:enumeration value="Addiction Services - Gambling"/>
          <xsd:enumeration value="Addiction Services - Tobacco"/>
          <xsd:enumeration value="Applications"/>
          <xsd:enumeration value="Benefits - Health Plans"/>
          <xsd:enumeration value="Benefits - OEBB"/>
          <xsd:enumeration value="Benefits - OHP"/>
          <xsd:enumeration value="Benefits - PEBB"/>
          <xsd:enumeration value="Benefits - Retirement"/>
          <xsd:enumeration value="Budget - Agency Summary"/>
          <xsd:enumeration value="Budget - Agency Request (ARB)"/>
          <xsd:enumeration value="Budget - Governors Budget"/>
          <xsd:enumeration value="Budget - Infrastructure"/>
          <xsd:enumeration value="Budget - Legislatively Adopted (LAB)"/>
          <xsd:enumeration value="Budget - Legislative action"/>
          <xsd:enumeration value="Budget - Overview"/>
          <xsd:enumeration value="Budget - Policy Option Package (POP)"/>
          <xsd:enumeration value="Budget - Priorities"/>
          <xsd:enumeration value="Budget - Program"/>
          <xsd:enumeration value="Budget - Reduction"/>
          <xsd:enumeration value="Budget - Strategic funding proposal"/>
          <xsd:enumeration value="Budget - Special report"/>
          <xsd:enumeration value="Budget - Stakeholder meeting"/>
          <xsd:enumeration value="CCO - Contact"/>
          <xsd:enumeration value="CCO - Audited Financial Statement"/>
          <xsd:enumeration value="CCO - Interim Financial Statement"/>
          <xsd:enumeration value="CCO - Internal Financial Statement"/>
          <xsd:enumeration value="Clean Air"/>
          <xsd:enumeration value="Clean Water"/>
          <xsd:enumeration value="Clinics"/>
          <xsd:enumeration value="Commissions"/>
          <xsd:enumeration value="Committee Members"/>
          <xsd:enumeration value="Committees"/>
          <xsd:enumeration value="Crisis Services"/>
          <xsd:enumeration value="Drug Addiction Services"/>
          <xsd:enumeration value="Electronic Health Care Records (EHR)"/>
          <xsd:enumeration value="Emergency Preparedness"/>
          <xsd:enumeration value="Environmental Pollution"/>
          <xsd:enumeration value="Featured Content"/>
          <xsd:enumeration value="Fees"/>
          <xsd:enumeration value="Health Services - Primary Care Home"/>
          <xsd:enumeration value="Health Services - Prioritized list"/>
          <xsd:enumeration value="ICD-10"/>
          <xsd:enumeration value="Immunizations"/>
          <xsd:enumeration value="Legislation - Bills"/>
          <xsd:enumeration value="Legislation - Contact"/>
          <xsd:enumeration value="Legislation - Highlights"/>
          <xsd:enumeration value="Legislation - Session Summary"/>
          <xsd:enumeration value="Materials - Commission"/>
          <xsd:enumeration value="Materials - Committee"/>
          <xsd:enumeration value="Materials - Coverage Guidance"/>
          <xsd:enumeration value="Materials - Evidence-based Guidelines"/>
          <xsd:enumeration value="Materials - Health care plan details"/>
          <xsd:enumeration value="Materials - Health care plan overview"/>
          <xsd:enumeration value="Materials - Meeting Document"/>
          <xsd:enumeration value="Materials - Meeting Recording"/>
          <xsd:enumeration value="Materials - Meeting Schedule"/>
          <xsd:enumeration value="Materials - Open Enrollment"/>
          <xsd:enumeration value="Materials - Training"/>
          <xsd:enumeration value="Materials - Webinar"/>
          <xsd:enumeration value="Materials - Workgroup"/>
          <xsd:enumeration value="Medical Marijuana (OMMP)"/>
          <xsd:enumeration value="Medical Services"/>
          <xsd:enumeration value="Meeting Document"/>
          <xsd:enumeration value="Meeting Schedule"/>
          <xsd:enumeration value="Mental Health Services"/>
          <xsd:enumeration value="Metrics - Behavioral Health"/>
          <xsd:enumeration value="Metrics - CCO"/>
          <xsd:enumeration value="Metrics - Demographics"/>
          <xsd:enumeration value="Metrics - Hospital Performance"/>
          <xsd:enumeration value="Metrics - Incentive"/>
          <xsd:enumeration value="Metrics - Measures and Outcomes Tracking (MOTS)"/>
          <xsd:enumeration value="Metrics - ONE Eligibility system"/>
          <xsd:enumeration value="Metrics - Prevention"/>
          <xsd:enumeration value="Metrics - Rural health"/>
          <xsd:enumeration value="Metrics - State-Wide"/>
          <xsd:enumeration value="News Letter"/>
          <xsd:enumeration value="News Release"/>
          <xsd:enumeration value="OHP - Medicaid Waiver"/>
          <xsd:enumeration value="OHP - Provider Announcement"/>
          <xsd:enumeration value="OHP - Provider Rates"/>
          <xsd:enumeration value="Preferred Drug List"/>
          <xsd:enumeration value="Prescription Drugs - Monitoring"/>
          <xsd:enumeration value="Prescription Drugs - Preferred List"/>
          <xsd:enumeration value="Prescription Drugs - Subsidy"/>
          <xsd:enumeration value="Prescription Drugs Subsidy"/>
          <xsd:enumeration value="Technical Assistance"/>
          <xsd:enumeration value="Training"/>
          <xsd:enumeration value="Vital Statistics - Birth Certificate"/>
          <xsd:enumeration value="Vital Statistics - Certificate Death"/>
          <xsd:enumeration value="Vital Statistics - Data Use Requests"/>
          <xsd:enumeration value="Vital Statistics - Divorce Data"/>
          <xsd:enumeration value="Vital Statistics - Domestic Partnership Data"/>
          <xsd:enumeration value="Vital Statistics - Fetal Death Data"/>
          <xsd:enumeration value="Vital Statistics - Marriage Data"/>
          <xsd:enumeration value="Vital Statistics - Teen Pregnancy Data"/>
          <xsd:enumeration value="Wellness - Exercise"/>
          <xsd:enumeration value="Wellness - HEM"/>
          <xsd:enumeration value="Wellness - Intervention"/>
          <xsd:enumeration value="Wellness - Pain Management"/>
          <xsd:enumeration value="Wellness - Reproductive Health"/>
          <xsd:enumeration value="Wellness - Stress Relief"/>
        </xsd:restriction>
      </xsd:simpleType>
    </xsd:element>
    <xsd:element name="DocumentExpirationDate" ma:index="7" nillable="true" ma:displayName="Document Expiration Date" ma:format="DateOnly" ma:internalName="DocumentExpirationDate" ma:readOnly="false">
      <xsd:simpleType>
        <xsd:restriction base="dms:DateTime"/>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144fd3f-61b7-45a4-a8a5-a00a4ffd3675" elementFormDefault="qualified">
    <xsd:import namespace="http://schemas.microsoft.com/office/2006/documentManagement/types"/>
    <xsd:import namespace="http://schemas.microsoft.com/office/infopath/2007/PartnerControls"/>
    <xsd:element name="Meta_x0020_Description" ma:index="8" nillable="true" ma:displayName="Meta Description" ma:internalName="Meta_x0020_Description" ma:readOnly="false">
      <xsd:simpleType>
        <xsd:restriction base="dms:Text"/>
      </xsd:simpleType>
    </xsd:element>
    <xsd:element name="Meta_x0020_Keywords" ma:index="9" nillable="true" ma:displayName="Meta Keywords" ma:internalName="Meta_x0020_Keywords"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URL xmlns="http://schemas.microsoft.com/sharepoint/v3">
      <Url>https://www.oregon.gov/oha/PH/HEALTHYPEOPLEFAMILIES/WIC/Documents/wic-coord/Caseload%20Management%20Resources/assessing_clinic_environment_and_practices.pptx</Url>
      <Description>Caseload Management</Description>
    </URL>
    <PublishingExpirationDate xmlns="http://schemas.microsoft.com/sharepoint/v3" xsi:nil="true"/>
    <PublishingStartDate xmlns="http://schemas.microsoft.com/sharepoint/v3" xsi:nil="true"/>
    <IASubtopic xmlns="59da1016-2a1b-4f8a-9768-d7a4932f6f16" xsi:nil="true"/>
    <DocumentExpirationDate xmlns="59da1016-2a1b-4f8a-9768-d7a4932f6f16" xsi:nil="true"/>
    <Meta_x0020_Keywords xmlns="f144fd3f-61b7-45a4-a8a5-a00a4ffd3675" xsi:nil="true"/>
    <IACategory xmlns="59da1016-2a1b-4f8a-9768-d7a4932f6f16" xsi:nil="true"/>
    <Meta_x0020_Description xmlns="f144fd3f-61b7-45a4-a8a5-a00a4ffd3675" xsi:nil="true"/>
    <IATopic xmlns="59da1016-2a1b-4f8a-9768-d7a4932f6f16" xsi:nil="true"/>
  </documentManagement>
</p:properties>
</file>

<file path=customXml/itemProps1.xml><?xml version="1.0" encoding="utf-8"?>
<ds:datastoreItem xmlns:ds="http://schemas.openxmlformats.org/officeDocument/2006/customXml" ds:itemID="{A92703B2-E592-428B-87F0-8C330CB00878}"/>
</file>

<file path=customXml/itemProps2.xml><?xml version="1.0" encoding="utf-8"?>
<ds:datastoreItem xmlns:ds="http://schemas.openxmlformats.org/officeDocument/2006/customXml" ds:itemID="{447CF5D5-C8C5-4B5F-9CA4-670D2BBDC87F}"/>
</file>

<file path=customXml/itemProps3.xml><?xml version="1.0" encoding="utf-8"?>
<ds:datastoreItem xmlns:ds="http://schemas.openxmlformats.org/officeDocument/2006/customXml" ds:itemID="{E63E7CDC-AE33-4BA8-8D17-143E09FE6CBD}"/>
</file>

<file path=docProps/app.xml><?xml version="1.0" encoding="utf-8"?>
<Properties xmlns="http://schemas.openxmlformats.org/officeDocument/2006/extended-properties" xmlns:vt="http://schemas.openxmlformats.org/officeDocument/2006/docPropsVTypes">
  <TotalTime>4163</TotalTime>
  <Words>769</Words>
  <Application>Microsoft Office PowerPoint</Application>
  <PresentationFormat>Widescreen</PresentationFormat>
  <Paragraphs>84</Paragraphs>
  <Slides>10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Calibri Light</vt:lpstr>
      <vt:lpstr>Garamond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Interview with an expert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Caseload Management</dc:title>
  <dc:creator>Tydings Caroline D</dc:creator>
  <cp:lastModifiedBy>Tydings Caroline D</cp:lastModifiedBy>
  <cp:revision>354</cp:revision>
  <dcterms:created xsi:type="dcterms:W3CDTF">2018-10-08T22:21:49Z</dcterms:created>
  <dcterms:modified xsi:type="dcterms:W3CDTF">2019-02-20T00:19:36Z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orkflowChangePath">
    <vt:lpwstr>aaa31a6c-f6c9-4fc5-9570-171784a36020,10;</vt:lpwstr>
  </property>
  <property fmtid="{D5CDD505-2E9C-101B-9397-08002B2CF9AE}" pid="3" name="ContentTypeId">
    <vt:lpwstr>0x01010079012CDB5CCD2847B46468FD3DF1DE6F</vt:lpwstr>
  </property>
</Properties>
</file>