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charts/style1.xml" ContentType="application/vnd.ms-office.chartstyle+xml"/>
  <Override PartName="/ppt/charts/chart1.xml" ContentType="application/vnd.openxmlformats-officedocument.drawingml.chart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gs/tag30.xml" ContentType="application/vnd.openxmlformats-officedocument.presentationml.tags+xml"/>
  <Override PartName="/ppt/tags/tag37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29.xml" ContentType="application/vnd.openxmlformats-officedocument.presentationml.tags+xml"/>
  <Override PartName="/ppt/tags/tag28.xml" ContentType="application/vnd.openxmlformats-officedocument.presentationml.tags+xml"/>
  <Override PartName="/ppt/tags/tag27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9" r:id="rId2"/>
    <p:sldId id="303" r:id="rId3"/>
    <p:sldId id="271" r:id="rId4"/>
    <p:sldId id="270" r:id="rId5"/>
    <p:sldId id="272" r:id="rId6"/>
    <p:sldId id="304" r:id="rId7"/>
    <p:sldId id="302" r:id="rId8"/>
    <p:sldId id="301" r:id="rId9"/>
    <p:sldId id="300" r:id="rId10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dings Caroline D" initials="TCD" lastIdx="26" clrIdx="0">
    <p:extLst>
      <p:ext uri="{19B8F6BF-5375-455C-9EA6-DF929625EA0E}">
        <p15:presenceInfo xmlns:p15="http://schemas.microsoft.com/office/powerpoint/2012/main" userId="S-1-5-21-982684679-592840582-1966211492-206585" providerId="AD"/>
      </p:ext>
    </p:extLst>
  </p:cmAuthor>
  <p:cmAuthor id="2" name="MCGEE Jolene" initials="MJ" lastIdx="2" clrIdx="1">
    <p:extLst>
      <p:ext uri="{19B8F6BF-5375-455C-9EA6-DF929625EA0E}">
        <p15:presenceInfo xmlns:p15="http://schemas.microsoft.com/office/powerpoint/2012/main" userId="S-1-5-21-982684679-592840582-1966211492-304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7C82"/>
    <a:srgbClr val="EDF2F9"/>
    <a:srgbClr val="F4F9F1"/>
    <a:srgbClr val="FFF2E5"/>
    <a:srgbClr val="FFCC99"/>
    <a:srgbClr val="F3EBF9"/>
    <a:srgbClr val="FFFFFF"/>
    <a:srgbClr val="E8EEF8"/>
    <a:srgbClr val="EDEDDF"/>
    <a:srgbClr val="E5D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6" autoAdjust="0"/>
    <p:restoredTop sz="76725" autoAdjust="0"/>
  </p:normalViewPr>
  <p:slideViewPr>
    <p:cSldViewPr snapToGrid="0">
      <p:cViewPr varScale="1">
        <p:scale>
          <a:sx n="69" d="100"/>
          <a:sy n="69" d="100"/>
        </p:scale>
        <p:origin x="1554" y="90"/>
      </p:cViewPr>
      <p:guideLst/>
    </p:cSldViewPr>
  </p:slideViewPr>
  <p:outlineViewPr>
    <p:cViewPr>
      <p:scale>
        <a:sx n="33" d="100"/>
        <a:sy n="33" d="100"/>
      </p:scale>
      <p:origin x="0" y="-212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38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03019094974212"/>
          <c:y val="3.423975314073293E-2"/>
          <c:w val="0.85301704109416232"/>
          <c:h val="0.6140198986843155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Caseload</c:v>
                </c:pt>
              </c:strCache>
            </c:strRef>
          </c:tx>
          <c:spPr>
            <a:ln w="412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1270</c:v>
                </c:pt>
                <c:pt idx="1">
                  <c:v>1290</c:v>
                </c:pt>
                <c:pt idx="2">
                  <c:v>1250</c:v>
                </c:pt>
                <c:pt idx="3">
                  <c:v>1340</c:v>
                </c:pt>
                <c:pt idx="4">
                  <c:v>1330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11-44AA-AC9D-452430851E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2353544"/>
        <c:axId val="502348296"/>
      </c:lineChart>
      <c:catAx>
        <c:axId val="502353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348296"/>
        <c:crosses val="autoZero"/>
        <c:auto val="1"/>
        <c:lblAlgn val="ctr"/>
        <c:lblOffset val="100"/>
        <c:noMultiLvlLbl val="0"/>
      </c:catAx>
      <c:valAx>
        <c:axId val="502348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353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043DA2-295B-4360-AC4B-93F7FC8EC9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2287FD-3629-47BC-B5E3-3958F3EFE2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638AE-026A-4B32-B072-0C840766D5F6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A8490-F372-4327-9BC3-A4A8E36909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48784-CF38-454D-89FA-808BB85390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70A81-1E03-434F-BCF4-E93318797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54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93757-32B0-4EFA-9C57-F82C9B072EE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9C8BC-1AA9-4174-B02A-D5934FBBB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5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C8BC-1AA9-4174-B02A-D5934FBBB6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watch this video, hold down the “Ctrl” button and click the green play button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C8BC-1AA9-4174-B02A-D5934FBBB6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64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C8BC-1AA9-4174-B02A-D5934FBBB6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26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C8BC-1AA9-4174-B02A-D5934FBBB6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65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C8BC-1AA9-4174-B02A-D5934FBBB6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32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C8BC-1AA9-4174-B02A-D5934FBBB6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15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watch this video, press the “Ctrl” button and click the green play button.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C8BC-1AA9-4174-B02A-D5934FBBB6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42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watch this video, press the “Ctrl” button and click the green play button.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C8BC-1AA9-4174-B02A-D5934FBBB6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40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To watch this video, press the “Ctrl” button and click the green play button.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C8BC-1AA9-4174-B02A-D5934FBBB6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7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F2062-03AC-459B-A01A-42FACB49C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068AC-EC72-4A77-84F8-5979502DF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BB65C-9E66-4C16-82D8-9CADD7A9A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34EB-49EE-4382-BDE8-EAD941AD189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49624-E57B-406E-9D6D-B8D51B18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5D28-3F67-45F6-B995-88DD8977F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E723-3769-4093-885B-B48FF02F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110FD-CB54-41A3-B7AA-47AC9E37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E15867-EE98-455D-A6DB-48C3DB060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3896D-55CA-4685-89FF-1D809A5D1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34EB-49EE-4382-BDE8-EAD941AD189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E876E-DC20-4085-B257-D128E80FB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79E3B-B054-4477-ABF5-C9154CB14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E723-3769-4093-885B-B48FF02F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1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7DD5D0-8322-4149-964B-C2E891418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3E299-F971-45C9-A4B9-C7AB00FE1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1DD30-E1CF-4422-BAB6-F0F57EDD4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34EB-49EE-4382-BDE8-EAD941AD189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F46ED-FD29-4033-B04C-24E163A1F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87F37-0345-4F21-843E-BC5F051F3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E723-3769-4093-885B-B48FF02F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9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F4F7-1E17-4F56-A286-DA99AF0A2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CC02D-92FD-4134-8B3C-3994E74D4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01F6E-0D93-4686-8F1A-C6B08F027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34EB-49EE-4382-BDE8-EAD941AD189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8A917-2F44-4710-A7EA-2B659CBD8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C2AF3-4AED-48CE-911D-BFA94B55D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E723-3769-4093-885B-B48FF02F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6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C3AC8-B9F5-4CCF-BD4E-A60D6830F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8F63F-833D-49B9-9167-B55C7A12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D620F-D8D7-4F97-8105-0206F0102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34EB-49EE-4382-BDE8-EAD941AD189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6CA40-A149-46C5-B100-10B8ACCD4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9E6C6-2F4D-446C-A438-DFAFE6BE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E723-3769-4093-885B-B48FF02F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5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5576-E6D4-4C06-8EEB-2C58900E6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FEC74-10DD-4A37-9B3A-A6518E12DA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C64B5-18FB-4A6E-BBE5-E1FF127A6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581C3-02A9-4669-83F5-60E33B4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34EB-49EE-4382-BDE8-EAD941AD189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87EC9-4397-4721-8A59-E30EBF9A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C804C-7CAE-403E-B2D4-CA7E762FD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E723-3769-4093-885B-B48FF02F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01C2-C03D-46E9-9F7F-6FF0378CE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471F6-4E9D-4665-9B3C-83F3B64D6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A5771-C3AE-4A0F-9D5C-CC4D918E2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645707-F781-45B9-8F1E-67CCEFA4D6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7222F3-6B50-496F-B986-5B2F2626EC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DE7B9-6339-4322-9A71-B0D349B3B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34EB-49EE-4382-BDE8-EAD941AD189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699702-0F01-4EE2-A232-0135BCF82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8E5707-4018-4112-8D27-AD310F3DA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E723-3769-4093-885B-B48FF02F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8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FE5E-E9DC-4817-966E-B0B74C578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158334-0D2B-4013-BF37-35A2E5D8C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34EB-49EE-4382-BDE8-EAD941AD189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AF8F4F-3B58-47B1-8280-7D489134B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95968-677F-4FF1-A492-E95F678E7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E723-3769-4093-885B-B48FF02F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8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F092FC-9418-4211-87DA-97FA05CD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34EB-49EE-4382-BDE8-EAD941AD189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C3BEBC-A022-4EBA-A847-646073889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7F20F-0DB7-4571-B275-B09D0D1D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E723-3769-4093-885B-B48FF02F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8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2BB69-B81D-4ABC-A3E8-770B87AD3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60640-F71C-42DC-971A-F8FEE2D61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579EF-2A5C-4DE3-99C7-FD6EC6F8E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4E19AE-6A93-4D27-AEE2-A0B74303F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34EB-49EE-4382-BDE8-EAD941AD189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BB835-D3B8-4FF0-8FA5-649D82491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9EFAD-FBC7-4C03-8235-513695D31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E723-3769-4093-885B-B48FF02F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3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8A17C-B6EA-4581-B179-7D81FBF77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F44A1B-DF24-4F25-815A-C9732EFDB5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67D31-EE61-40C1-888A-4D64B75AF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FEEF9-0994-405A-B820-983A14D34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634EB-49EE-4382-BDE8-EAD941AD189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8F91D-A2A1-4A67-BBDB-93658AA0D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7A61E-2424-434B-8178-BDE1A88A7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E723-3769-4093-885B-B48FF02F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9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2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EF9FDC-B280-43D5-9D07-9A51EC20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90DC8-DB73-41BF-9A5D-56802F8AD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624BB-0300-4E12-8D61-9460D15E3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634EB-49EE-4382-BDE8-EAD941AD189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3D8B8-767D-4A79-B972-160CB529B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377B1-8A94-437F-9F17-CC57414B57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AE723-3769-4093-885B-B48FF02F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0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UEaz8O-EA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microsoft.com/office/2007/relationships/hdphoto" Target="../media/hdphoto2.wdp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image" Target="../media/image5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image" Target="../media/image4.png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DcazBIa7aU&amp;feature=youtu.b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youtu.be/LEwBA2i9FR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DcazBIa7aU&amp;feature=youtu.b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DcazBIa7aU&amp;feature=youtu.b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youtu.be/wjkUFlJ_PH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EA52A-1E7C-4EC7-9670-3C55DA302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90282"/>
            <a:ext cx="3291348" cy="490282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Monitoring General Caseload Health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CCDDDC-5449-4C1C-98A9-7FE14FBDC5FB}"/>
              </a:ext>
            </a:extLst>
          </p:cNvPr>
          <p:cNvSpPr/>
          <p:nvPr/>
        </p:nvSpPr>
        <p:spPr>
          <a:xfrm>
            <a:off x="0" y="0"/>
            <a:ext cx="12192000" cy="79608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6A9291-1F56-4D50-B86A-0F42CEEE4BD4}"/>
              </a:ext>
            </a:extLst>
          </p:cNvPr>
          <p:cNvSpPr txBox="1"/>
          <p:nvPr/>
        </p:nvSpPr>
        <p:spPr>
          <a:xfrm>
            <a:off x="1" y="0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E7C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General Caseload Health</a:t>
            </a:r>
          </a:p>
        </p:txBody>
      </p:sp>
      <p:graphicFrame>
        <p:nvGraphicFramePr>
          <p:cNvPr id="7" name="Content Placeholder 103">
            <a:extLst>
              <a:ext uri="{FF2B5EF4-FFF2-40B4-BE49-F238E27FC236}">
                <a16:creationId xmlns:a16="http://schemas.microsoft.com/office/drawing/2014/main" id="{F0FB43F6-DFB3-4297-A799-3286512534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092532"/>
              </p:ext>
            </p:extLst>
          </p:nvPr>
        </p:nvGraphicFramePr>
        <p:xfrm>
          <a:off x="5933920" y="2633346"/>
          <a:ext cx="5158372" cy="3669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C014D2B-6DF2-436A-9204-AF21D8C2125D}"/>
              </a:ext>
            </a:extLst>
          </p:cNvPr>
          <p:cNvSpPr/>
          <p:nvPr/>
        </p:nvSpPr>
        <p:spPr>
          <a:xfrm>
            <a:off x="5782384" y="2206170"/>
            <a:ext cx="5446594" cy="4055175"/>
          </a:xfrm>
          <a:prstGeom prst="rect">
            <a:avLst/>
          </a:prstGeom>
          <a:noFill/>
          <a:ln w="130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549BFF63-3789-49A3-834D-FCCFB91C4AE5}"/>
              </a:ext>
            </a:extLst>
          </p:cNvPr>
          <p:cNvSpPr/>
          <p:nvPr/>
        </p:nvSpPr>
        <p:spPr>
          <a:xfrm>
            <a:off x="859656" y="1055998"/>
            <a:ext cx="4603680" cy="1704256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WIC coordinator, it’s an important part of my job to always be asking…is my agency meeting its caseload goal?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66B1D4-BA1C-444B-A86F-19B0F8A704C2}"/>
              </a:ext>
            </a:extLst>
          </p:cNvPr>
          <p:cNvSpPr txBox="1"/>
          <p:nvPr/>
        </p:nvSpPr>
        <p:spPr>
          <a:xfrm>
            <a:off x="8008374" y="2206170"/>
            <a:ext cx="1585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Caseload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88969EF-EF66-4EDD-9BE3-139B8DEA93EB}"/>
              </a:ext>
            </a:extLst>
          </p:cNvPr>
          <p:cNvGrpSpPr/>
          <p:nvPr/>
        </p:nvGrpSpPr>
        <p:grpSpPr>
          <a:xfrm>
            <a:off x="1767748" y="3055075"/>
            <a:ext cx="2267223" cy="3129751"/>
            <a:chOff x="342900" y="1545654"/>
            <a:chExt cx="4100816" cy="566090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7E9C879-90D5-4FCC-AD9D-8F63F0A2DE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900" y="1545654"/>
              <a:ext cx="4100816" cy="5660906"/>
            </a:xfrm>
            <a:prstGeom prst="rect">
              <a:avLst/>
            </a:prstGeom>
          </p:spPr>
        </p:pic>
        <p:pic>
          <p:nvPicPr>
            <p:cNvPr id="15" name="Picture 14" descr="A group of people posing for the camera&#10;&#10;Description generated with very high confidence">
              <a:extLst>
                <a:ext uri="{FF2B5EF4-FFF2-40B4-BE49-F238E27FC236}">
                  <a16:creationId xmlns:a16="http://schemas.microsoft.com/office/drawing/2014/main" id="{C2D7123A-0969-4CE6-BE66-37EDE72879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8955" b="99627" l="0" r="98246">
                          <a14:foregroundMark x1="64912" y1="78731" x2="85380" y2="84701"/>
                          <a14:foregroundMark x1="85380" y1="84701" x2="82456" y2="95896"/>
                          <a14:foregroundMark x1="82456" y1="95896" x2="59649" y2="94776"/>
                          <a14:foregroundMark x1="59649" y1="94776" x2="41520" y2="89179"/>
                          <a14:foregroundMark x1="41520" y1="89179" x2="15789" y2="99627"/>
                          <a14:foregroundMark x1="15789" y1="99627" x2="8187" y2="91045"/>
                          <a14:foregroundMark x1="8187" y1="91045" x2="23977" y2="72015"/>
                          <a14:foregroundMark x1="23977" y1="72015" x2="36842" y2="63806"/>
                          <a14:foregroundMark x1="36842" y1="63806" x2="71930" y2="63060"/>
                          <a14:foregroundMark x1="71930" y1="63060" x2="86550" y2="70149"/>
                          <a14:foregroundMark x1="86550" y1="70149" x2="87719" y2="97388"/>
                          <a14:foregroundMark x1="51462" y1="22388" x2="36842" y2="23881"/>
                          <a14:foregroundMark x1="36842" y1="23881" x2="36807" y2="23944"/>
                          <a14:foregroundMark x1="22371" y1="59899" x2="22145" y2="60874"/>
                          <a14:foregroundMark x1="24646" y1="50102" x2="24445" y2="50969"/>
                          <a14:foregroundMark x1="10627" y1="72743" x2="0" y2="82090"/>
                          <a14:foregroundMark x1="14464" y1="69369" x2="13843" y2="69915"/>
                          <a14:foregroundMark x1="72515" y1="61567" x2="88889" y2="66418"/>
                          <a14:foregroundMark x1="88889" y1="66418" x2="97076" y2="73881"/>
                          <a14:foregroundMark x1="97076" y1="73881" x2="98246" y2="94776"/>
                          <a14:foregroundMark x1="98246" y1="94776" x2="95906" y2="99627"/>
                          <a14:foregroundMark x1="52047" y1="20522" x2="64912" y2="25746"/>
                          <a14:foregroundMark x1="64912" y1="25746" x2="70760" y2="34328"/>
                          <a14:foregroundMark x1="70760" y1="34328" x2="70760" y2="34328"/>
                          <a14:backgroundMark x1="31579" y1="23134" x2="21053" y2="30597"/>
                          <a14:backgroundMark x1="21053" y1="30597" x2="8772" y2="58582"/>
                          <a14:backgroundMark x1="8772" y1="58582" x2="0" y2="61194"/>
                          <a14:backgroundMark x1="33333" y1="22761" x2="25731" y2="30970"/>
                          <a14:backgroundMark x1="25731" y1="30970" x2="20468" y2="49627"/>
                          <a14:backgroundMark x1="20468" y1="49627" x2="6433" y2="54851"/>
                          <a14:backgroundMark x1="6433" y1="54851" x2="0" y2="54478"/>
                          <a14:backgroundMark x1="21637" y1="50746" x2="19883" y2="59701"/>
                          <a14:backgroundMark x1="19883" y1="59701" x2="8772" y2="66418"/>
                          <a14:backgroundMark x1="8772" y1="66418" x2="0" y2="69403"/>
                          <a14:backgroundMark x1="75324" y1="25112" x2="79532" y2="26119"/>
                          <a14:backgroundMark x1="68464" y1="23471" x2="71150" y2="24114"/>
                          <a14:backgroundMark x1="79532" y1="26119" x2="95322" y2="33582"/>
                          <a14:backgroundMark x1="76023" y1="35075" x2="91228" y2="52985"/>
                          <a14:backgroundMark x1="91228" y1="52985" x2="99415" y2="5634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25" t="17109" b="6627"/>
            <a:stretch/>
          </p:blipFill>
          <p:spPr>
            <a:xfrm>
              <a:off x="615160" y="2305051"/>
              <a:ext cx="3808636" cy="49015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569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AA876-D195-42E7-969F-6B3761802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92779"/>
            <a:ext cx="6721021" cy="169182"/>
          </a:xfrm>
        </p:spPr>
        <p:txBody>
          <a:bodyPr>
            <a:noAutofit/>
          </a:bodyPr>
          <a:lstStyle/>
          <a:p>
            <a:r>
              <a:rPr lang="en-US" sz="1100" dirty="0"/>
              <a:t>How to check your numbers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695A11-0C36-4B0B-996D-442E044D91F3}"/>
              </a:ext>
            </a:extLst>
          </p:cNvPr>
          <p:cNvSpPr/>
          <p:nvPr/>
        </p:nvSpPr>
        <p:spPr>
          <a:xfrm>
            <a:off x="0" y="-1"/>
            <a:ext cx="12192000" cy="104234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DC5DCE-0CF9-4CC5-B586-BD92CB23E84D}"/>
              </a:ext>
            </a:extLst>
          </p:cNvPr>
          <p:cNvSpPr txBox="1"/>
          <p:nvPr/>
        </p:nvSpPr>
        <p:spPr>
          <a:xfrm>
            <a:off x="118772" y="285677"/>
            <a:ext cx="111788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FE7C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run TWIST reports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6FE655-C928-4F9C-92F7-B6EFFFB83DE9}"/>
              </a:ext>
            </a:extLst>
          </p:cNvPr>
          <p:cNvSpPr/>
          <p:nvPr/>
        </p:nvSpPr>
        <p:spPr>
          <a:xfrm>
            <a:off x="3906006" y="1809527"/>
            <a:ext cx="4382248" cy="3402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F877FE-7378-42D1-8138-9A6A95809F6D}"/>
              </a:ext>
            </a:extLst>
          </p:cNvPr>
          <p:cNvSpPr txBox="1"/>
          <p:nvPr/>
        </p:nvSpPr>
        <p:spPr>
          <a:xfrm>
            <a:off x="4794190" y="4717143"/>
            <a:ext cx="2603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 to play video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7A2A53-A6F8-41A5-AD75-9077F94C5C6F}"/>
              </a:ext>
            </a:extLst>
          </p:cNvPr>
          <p:cNvSpPr txBox="1"/>
          <p:nvPr/>
        </p:nvSpPr>
        <p:spPr>
          <a:xfrm>
            <a:off x="4206363" y="1896836"/>
            <a:ext cx="3779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How to run TWIST Reports</a:t>
            </a:r>
          </a:p>
        </p:txBody>
      </p:sp>
      <p:pic>
        <p:nvPicPr>
          <p:cNvPr id="10" name="Picture 9" descr="Clipart - Computer monitor">
            <a:hlinkClick r:id="rId3"/>
            <a:extLst>
              <a:ext uri="{FF2B5EF4-FFF2-40B4-BE49-F238E27FC236}">
                <a16:creationId xmlns:a16="http://schemas.microsoft.com/office/drawing/2014/main" id="{993715D9-39E6-493C-B6E2-D2193120F2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43325" y="1713591"/>
            <a:ext cx="4705349" cy="4705349"/>
          </a:xfrm>
          <a:prstGeom prst="rect">
            <a:avLst/>
          </a:prstGeom>
          <a:ln>
            <a:noFill/>
          </a:ln>
        </p:spPr>
      </p:pic>
      <p:sp>
        <p:nvSpPr>
          <p:cNvPr id="11" name="Isosceles Triangle 10">
            <a:hlinkClick r:id="rId3"/>
            <a:extLst>
              <a:ext uri="{FF2B5EF4-FFF2-40B4-BE49-F238E27FC236}">
                <a16:creationId xmlns:a16="http://schemas.microsoft.com/office/drawing/2014/main" id="{2F368C7C-61A7-4818-92A9-397F313D9AC5}"/>
              </a:ext>
            </a:extLst>
          </p:cNvPr>
          <p:cNvSpPr/>
          <p:nvPr/>
        </p:nvSpPr>
        <p:spPr>
          <a:xfrm rot="5400000">
            <a:off x="5801330" y="3684968"/>
            <a:ext cx="938529" cy="661372"/>
          </a:xfrm>
          <a:prstGeom prst="triangle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3CD40D-DF56-4A87-9E14-30DDEC6F8B1A}"/>
              </a:ext>
            </a:extLst>
          </p:cNvPr>
          <p:cNvSpPr txBox="1"/>
          <p:nvPr/>
        </p:nvSpPr>
        <p:spPr>
          <a:xfrm>
            <a:off x="587925" y="1896836"/>
            <a:ext cx="27279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TWIST reports are a great way to monitor caseload. </a:t>
            </a:r>
          </a:p>
          <a:p>
            <a:r>
              <a:rPr lang="en-US" sz="2400" dirty="0"/>
              <a:t>If you are not sure how to run a TWIST report, check out this video.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111382-FB03-4D68-B033-F3A9D4FE26E8}"/>
              </a:ext>
            </a:extLst>
          </p:cNvPr>
          <p:cNvSpPr txBox="1"/>
          <p:nvPr/>
        </p:nvSpPr>
        <p:spPr>
          <a:xfrm>
            <a:off x="9336858" y="2514600"/>
            <a:ext cx="1559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watch this video, press the “Ctrl” button and click the green play button.</a:t>
            </a:r>
          </a:p>
        </p:txBody>
      </p:sp>
    </p:spTree>
    <p:extLst>
      <p:ext uri="{BB962C8B-B14F-4D97-AF65-F5344CB8AC3E}">
        <p14:creationId xmlns:p14="http://schemas.microsoft.com/office/powerpoint/2010/main" val="2439621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EA52A-1E7C-4EC7-9670-3C55DA302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640" y="-480043"/>
            <a:ext cx="3291348" cy="490282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Caseload Goal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B4085B-F163-451C-AB4D-B74A440D5EF2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793845" y="758614"/>
            <a:ext cx="8478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/>
              <a:t>The goal is to keep your </a:t>
            </a:r>
            <a:r>
              <a:rPr lang="en-US" sz="2400" b="1" dirty="0"/>
              <a:t>participating caseload </a:t>
            </a:r>
            <a:r>
              <a:rPr lang="en-US" sz="2400" dirty="0"/>
              <a:t>within </a:t>
            </a:r>
            <a:br>
              <a:rPr lang="en-US" sz="2400" dirty="0"/>
            </a:br>
            <a:r>
              <a:rPr lang="en-US" sz="2400" dirty="0"/>
              <a:t>97 – 103% of your </a:t>
            </a:r>
            <a:r>
              <a:rPr lang="en-US" sz="2400" b="1" dirty="0"/>
              <a:t>assigned caseload</a:t>
            </a:r>
            <a:r>
              <a:rPr lang="en-US" sz="2400" dirty="0"/>
              <a:t>.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0E03C36-48F3-49F8-8E1A-BA7FE0C9F0E7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2821964"/>
            <a:ext cx="3962122" cy="3769123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86F9E248-68F8-436C-89B8-C08EDAA99F57}"/>
              </a:ext>
            </a:extLst>
          </p:cNvPr>
          <p:cNvGrpSpPr/>
          <p:nvPr/>
        </p:nvGrpSpPr>
        <p:grpSpPr>
          <a:xfrm>
            <a:off x="5592521" y="2371077"/>
            <a:ext cx="2276651" cy="634957"/>
            <a:chOff x="8076859" y="2491643"/>
            <a:chExt cx="2418269" cy="690218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99BF31D2-E9B0-43DE-B183-DCE16DD95BC1}"/>
                </a:ext>
              </a:extLst>
            </p:cNvPr>
            <p:cNvCxnSpPr/>
            <p:nvPr/>
          </p:nvCxnSpPr>
          <p:spPr bwMode="auto">
            <a:xfrm flipH="1">
              <a:off x="8076859" y="2793270"/>
              <a:ext cx="876072" cy="388591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E2E18CC-B58E-416E-A237-7D124B438807}"/>
                </a:ext>
              </a:extLst>
            </p:cNvPr>
            <p:cNvSpPr txBox="1"/>
            <p:nvPr>
              <p:custDataLst>
                <p:tags r:id="rId33"/>
              </p:custDataLst>
            </p:nvPr>
          </p:nvSpPr>
          <p:spPr>
            <a:xfrm>
              <a:off x="9130352" y="2491643"/>
              <a:ext cx="136477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</a:rPr>
                <a:t>103%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B7E7D09-3496-44D2-B288-C7C8286E43FC}"/>
              </a:ext>
            </a:extLst>
          </p:cNvPr>
          <p:cNvGrpSpPr/>
          <p:nvPr/>
        </p:nvGrpSpPr>
        <p:grpSpPr>
          <a:xfrm>
            <a:off x="5598476" y="3671579"/>
            <a:ext cx="2372390" cy="572871"/>
            <a:chOff x="8149971" y="3792145"/>
            <a:chExt cx="2519963" cy="622729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6BD9A19-7C44-4411-A94D-4BDE7D03717C}"/>
                </a:ext>
              </a:extLst>
            </p:cNvPr>
            <p:cNvCxnSpPr/>
            <p:nvPr/>
          </p:nvCxnSpPr>
          <p:spPr bwMode="auto">
            <a:xfrm flipH="1" flipV="1">
              <a:off x="8149971" y="3792145"/>
              <a:ext cx="923626" cy="321752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464C0B-120E-492A-9A16-DF263759D55E}"/>
                </a:ext>
              </a:extLst>
            </p:cNvPr>
            <p:cNvSpPr txBox="1"/>
            <p:nvPr>
              <p:custDataLst>
                <p:tags r:id="rId32"/>
              </p:custDataLst>
            </p:nvPr>
          </p:nvSpPr>
          <p:spPr>
            <a:xfrm>
              <a:off x="9305158" y="3891654"/>
              <a:ext cx="136477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</a:rPr>
                <a:t>97%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1EE56298-C62B-49A0-80EA-C13AEEBDD466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5677087" y="3118158"/>
            <a:ext cx="3636132" cy="523220"/>
          </a:xfrm>
          <a:prstGeom prst="rect">
            <a:avLst/>
          </a:prstGeom>
          <a:noFill/>
          <a:ln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100%</a:t>
            </a:r>
          </a:p>
        </p:txBody>
      </p:sp>
      <p:sp>
        <p:nvSpPr>
          <p:cNvPr id="27" name="Right Brace 26">
            <a:extLst>
              <a:ext uri="{FF2B5EF4-FFF2-40B4-BE49-F238E27FC236}">
                <a16:creationId xmlns:a16="http://schemas.microsoft.com/office/drawing/2014/main" id="{F1A5D85D-7D1E-45E2-912B-49757D9EAE50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7642260" y="2565986"/>
            <a:ext cx="761014" cy="1497256"/>
          </a:xfrm>
          <a:prstGeom prst="rightBrac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43C6905A-EDED-45F9-9AEB-74F1292D332C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8580577" y="2866633"/>
            <a:ext cx="2353931" cy="789845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b="0" i="0" u="none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cap="none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Caseload Goal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759AE85-D369-42D2-A057-8E86FFB35D26}"/>
              </a:ext>
            </a:extLst>
          </p:cNvPr>
          <p:cNvCxnSpPr>
            <a:cxnSpLocks/>
          </p:cNvCxnSpPr>
          <p:nvPr/>
        </p:nvCxnSpPr>
        <p:spPr>
          <a:xfrm>
            <a:off x="1692552" y="3354746"/>
            <a:ext cx="3439138" cy="0"/>
          </a:xfrm>
          <a:prstGeom prst="line">
            <a:avLst/>
          </a:prstGeom>
          <a:ln w="73025">
            <a:solidFill>
              <a:srgbClr val="F4AC1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B0DFF98-320F-48D6-AFDB-CE75055F03AE}"/>
              </a:ext>
            </a:extLst>
          </p:cNvPr>
          <p:cNvGrpSpPr/>
          <p:nvPr/>
        </p:nvGrpSpPr>
        <p:grpSpPr>
          <a:xfrm>
            <a:off x="1779769" y="3462318"/>
            <a:ext cx="3283050" cy="2912670"/>
            <a:chOff x="1435574" y="3311404"/>
            <a:chExt cx="3487271" cy="3166164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792FCFB-93B0-4EF5-B843-7AA7A52D4508}"/>
                </a:ext>
              </a:extLst>
            </p:cNvPr>
            <p:cNvGrpSpPr/>
            <p:nvPr/>
          </p:nvGrpSpPr>
          <p:grpSpPr>
            <a:xfrm>
              <a:off x="4142263" y="5682687"/>
              <a:ext cx="498955" cy="747132"/>
              <a:chOff x="7915915" y="1555254"/>
              <a:chExt cx="678650" cy="1016206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CE54AC90-6103-447B-9E92-7B0DA2FDBFC3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B3678314-3414-4EF4-A42A-158299C08979}"/>
                    </a:ext>
                  </a:extLst>
                </p:cNvPr>
                <p:cNvSpPr/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2555AFE1-CA97-45EC-99A2-1B93C8F29559}"/>
                    </a:ext>
                  </a:extLst>
                </p:cNvPr>
                <p:cNvCxnSpPr>
                  <a:cxnSpLocks/>
                  <a:endCxn id="33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24121956-8297-42D2-ABF7-169ED508D8B1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91C65819-770A-469D-8195-432F6497FB7B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D3E7790A-D065-4248-93F4-116CAAC1E9A6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3172F19E-180D-4CF2-B8D5-557CFD177FC0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32" name="Picture 2" descr="Image result for apple">
                <a:extLst>
                  <a:ext uri="{FF2B5EF4-FFF2-40B4-BE49-F238E27FC236}">
                    <a16:creationId xmlns:a16="http://schemas.microsoft.com/office/drawing/2014/main" id="{340D9894-B126-456D-B1B4-E5B950E2D82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F28809A-BC0D-465F-BD94-C474AFF34572}"/>
                </a:ext>
              </a:extLst>
            </p:cNvPr>
            <p:cNvGrpSpPr/>
            <p:nvPr/>
          </p:nvGrpSpPr>
          <p:grpSpPr>
            <a:xfrm>
              <a:off x="3682678" y="5730436"/>
              <a:ext cx="498955" cy="747132"/>
              <a:chOff x="7915915" y="1555254"/>
              <a:chExt cx="678650" cy="1016206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C11BBC-CC27-4240-B0FD-5FF2271E9DCD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7DA73597-B4C8-406A-A742-00B8C2DD5F2D}"/>
                    </a:ext>
                  </a:extLst>
                </p:cNvPr>
                <p:cNvSpPr/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1EAE949E-35A1-4293-AD7D-8A5D646A3D8F}"/>
                    </a:ext>
                  </a:extLst>
                </p:cNvPr>
                <p:cNvCxnSpPr>
                  <a:cxnSpLocks/>
                  <a:endCxn id="42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25ECDFDE-EF32-46DA-BB1D-6E4BE919A821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223F0E07-5DAA-4F80-B156-584975234AA2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4ABA0F5F-629E-4E94-922F-870EC784CE7E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527A8E9F-784B-49A2-A072-A55322E674D1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41" name="Picture 2" descr="Image result for apple">
                <a:extLst>
                  <a:ext uri="{FF2B5EF4-FFF2-40B4-BE49-F238E27FC236}">
                    <a16:creationId xmlns:a16="http://schemas.microsoft.com/office/drawing/2014/main" id="{4E39357E-6DE8-4458-8914-FA94D007A9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11429933-A12F-42E5-AA33-ACC193F47998}"/>
                </a:ext>
              </a:extLst>
            </p:cNvPr>
            <p:cNvGrpSpPr/>
            <p:nvPr/>
          </p:nvGrpSpPr>
          <p:grpSpPr>
            <a:xfrm>
              <a:off x="3190858" y="5682687"/>
              <a:ext cx="498955" cy="747132"/>
              <a:chOff x="7915915" y="1555254"/>
              <a:chExt cx="678650" cy="1016206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94941905-EE3C-4B5E-8673-BD67A403177C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D7C6A321-3AF7-4DC5-B6C2-B662181E2ADE}"/>
                    </a:ext>
                  </a:extLst>
                </p:cNvPr>
                <p:cNvSpPr/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C5DE8035-3D41-4069-BE54-37475214AD5D}"/>
                    </a:ext>
                  </a:extLst>
                </p:cNvPr>
                <p:cNvCxnSpPr>
                  <a:cxnSpLocks/>
                  <a:endCxn id="51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1240535E-085A-4383-B812-487661949F1E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A7FB638D-C61A-4C1A-A42B-3F39D9A803E0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2CBE9B3D-DB49-4E0D-AC83-685E5E463AB1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4B98AFC7-E27F-4131-A612-2FAE48ED0B89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50" name="Picture 2" descr="Image result for apple">
                <a:extLst>
                  <a:ext uri="{FF2B5EF4-FFF2-40B4-BE49-F238E27FC236}">
                    <a16:creationId xmlns:a16="http://schemas.microsoft.com/office/drawing/2014/main" id="{3BB65AAC-D98D-4E3E-9BD7-71E0168BC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AD62EC1F-2CE1-4487-A61D-8EFA587F108B}"/>
                </a:ext>
              </a:extLst>
            </p:cNvPr>
            <p:cNvGrpSpPr/>
            <p:nvPr/>
          </p:nvGrpSpPr>
          <p:grpSpPr>
            <a:xfrm>
              <a:off x="2697118" y="5682687"/>
              <a:ext cx="498955" cy="747132"/>
              <a:chOff x="7915915" y="1555254"/>
              <a:chExt cx="678650" cy="1016206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83CCDA30-B10F-4472-AE64-600F2BD1F931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B17079CE-20EF-4F52-96C7-840E3D124C37}"/>
                    </a:ext>
                  </a:extLst>
                </p:cNvPr>
                <p:cNvSpPr/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DD5BCEE7-823D-4DE7-B74F-3B1864101C82}"/>
                    </a:ext>
                  </a:extLst>
                </p:cNvPr>
                <p:cNvCxnSpPr>
                  <a:cxnSpLocks/>
                  <a:endCxn id="60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074266E2-2E6A-4443-8F52-CD6BBD960F64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CE88267B-EFF8-4098-814B-6494350D4921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D770574D-4920-4553-85C8-7C34A4FE12CA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5F6CF947-2518-43CD-8416-7CA5EA4946F0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59" name="Picture 2" descr="Image result for apple">
                <a:extLst>
                  <a:ext uri="{FF2B5EF4-FFF2-40B4-BE49-F238E27FC236}">
                    <a16:creationId xmlns:a16="http://schemas.microsoft.com/office/drawing/2014/main" id="{69330A93-A9D8-4973-AAF8-F9B2CEBFFFD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182BE1D1-B466-42C5-BB44-0C42A58FC376}"/>
                </a:ext>
              </a:extLst>
            </p:cNvPr>
            <p:cNvGrpSpPr/>
            <p:nvPr/>
          </p:nvGrpSpPr>
          <p:grpSpPr>
            <a:xfrm>
              <a:off x="2136429" y="5723467"/>
              <a:ext cx="498955" cy="747132"/>
              <a:chOff x="7915915" y="1555254"/>
              <a:chExt cx="678650" cy="1016206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EBFE1204-A2EB-42C6-9589-B846A1CD2210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5965DE82-9E28-47BD-91EF-48DE56E6A5E7}"/>
                    </a:ext>
                  </a:extLst>
                </p:cNvPr>
                <p:cNvSpPr/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480C0124-93B4-427C-941F-057D9C109FCC}"/>
                    </a:ext>
                  </a:extLst>
                </p:cNvPr>
                <p:cNvCxnSpPr>
                  <a:cxnSpLocks/>
                  <a:endCxn id="69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57FB037A-FDEA-48AD-958A-48205B63DAA1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B953C6A6-66E3-4535-AEAA-A100CB307FEF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F6ADFAD2-C1D6-4768-9348-184347227C91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83562E00-E301-41FC-9898-FD9E4AAD2A11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68" name="Picture 2" descr="Image result for apple">
                <a:extLst>
                  <a:ext uri="{FF2B5EF4-FFF2-40B4-BE49-F238E27FC236}">
                    <a16:creationId xmlns:a16="http://schemas.microsoft.com/office/drawing/2014/main" id="{A64C2151-EB62-4AE4-BE00-30B1A4BFE3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6D5FF8C4-8B0F-4923-B696-3DB20923DC0F}"/>
                </a:ext>
              </a:extLst>
            </p:cNvPr>
            <p:cNvGrpSpPr/>
            <p:nvPr/>
          </p:nvGrpSpPr>
          <p:grpSpPr>
            <a:xfrm>
              <a:off x="1755726" y="5501780"/>
              <a:ext cx="498955" cy="747132"/>
              <a:chOff x="7915915" y="1555254"/>
              <a:chExt cx="678650" cy="1016206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510D1C51-72F9-4A5B-8C91-74C2581C4540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03ECCA65-FF3A-4F51-A73A-4B4A89E0BFFD}"/>
                    </a:ext>
                  </a:extLst>
                </p:cNvPr>
                <p:cNvSpPr/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0A9FB331-65A0-4017-9B86-B2C5CA90C663}"/>
                    </a:ext>
                  </a:extLst>
                </p:cNvPr>
                <p:cNvCxnSpPr>
                  <a:cxnSpLocks/>
                  <a:endCxn id="78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49BBE56A-AE8B-4A2E-8F40-685525C26981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E577A242-0A95-460C-9DE6-62E69FB55431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280CDE2F-A40B-4E3E-924F-04BED244EB64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4908E019-A611-4FD7-B733-DD31F4FB54DC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77" name="Picture 2" descr="Image result for apple">
                <a:extLst>
                  <a:ext uri="{FF2B5EF4-FFF2-40B4-BE49-F238E27FC236}">
                    <a16:creationId xmlns:a16="http://schemas.microsoft.com/office/drawing/2014/main" id="{F8FEEF4E-F3A8-4776-8126-5015E66575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58ECB35-BE69-465D-8463-AFBE99201268}"/>
                </a:ext>
              </a:extLst>
            </p:cNvPr>
            <p:cNvGrpSpPr/>
            <p:nvPr/>
          </p:nvGrpSpPr>
          <p:grpSpPr>
            <a:xfrm>
              <a:off x="1637711" y="4706762"/>
              <a:ext cx="498955" cy="747132"/>
              <a:chOff x="7915915" y="1555254"/>
              <a:chExt cx="678650" cy="1016206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D213A1FF-A22A-457F-BCC7-7D2CD1B243F6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08416BD9-9CD6-465C-87AD-6FC7B7687038}"/>
                    </a:ext>
                  </a:extLst>
                </p:cNvPr>
                <p:cNvSpPr/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72CA8A1A-AB02-43B6-A6C9-F7A64FC11387}"/>
                    </a:ext>
                  </a:extLst>
                </p:cNvPr>
                <p:cNvCxnSpPr>
                  <a:cxnSpLocks/>
                  <a:endCxn id="87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C53AABE9-A15A-49FF-967B-24B49A9D36B9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746F2CC6-5CD3-414E-B1C0-DFC74F67733F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BEC1CB14-2BEE-448D-BD75-51BE5F46208E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B1842582-BBAB-474F-B137-8C223A968C6A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86" name="Picture 2" descr="Image result for apple">
                <a:extLst>
                  <a:ext uri="{FF2B5EF4-FFF2-40B4-BE49-F238E27FC236}">
                    <a16:creationId xmlns:a16="http://schemas.microsoft.com/office/drawing/2014/main" id="{829249EB-538E-47E3-BE3C-5F042D6C5D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2BB91D5C-B187-4416-938D-4885F4BD6838}"/>
                </a:ext>
              </a:extLst>
            </p:cNvPr>
            <p:cNvGrpSpPr/>
            <p:nvPr/>
          </p:nvGrpSpPr>
          <p:grpSpPr>
            <a:xfrm>
              <a:off x="2133677" y="4930163"/>
              <a:ext cx="498955" cy="747132"/>
              <a:chOff x="7915915" y="1555254"/>
              <a:chExt cx="678650" cy="1016206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012613FD-36C9-4378-B30D-6CC54047CC3F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E26B09DD-777D-4E2E-9C9F-36AFAE35A1F1}"/>
                    </a:ext>
                  </a:extLst>
                </p:cNvPr>
                <p:cNvSpPr/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7DE8CC25-8F8F-4A24-96EC-2761A409CF70}"/>
                    </a:ext>
                  </a:extLst>
                </p:cNvPr>
                <p:cNvCxnSpPr>
                  <a:cxnSpLocks/>
                  <a:endCxn id="96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6C640DEC-F6FF-43CE-A872-4D71A13A951F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3CE7C05C-DB5D-4304-89A6-4E7689B170B4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CD6676A0-D0D9-44A4-83A1-FABCC23EED07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178D8FDA-D141-43A7-94E0-D34FEFC06971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95" name="Picture 2" descr="Image result for apple">
                <a:extLst>
                  <a:ext uri="{FF2B5EF4-FFF2-40B4-BE49-F238E27FC236}">
                    <a16:creationId xmlns:a16="http://schemas.microsoft.com/office/drawing/2014/main" id="{99A2BEB2-6C0F-476D-AF89-1E617643939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6E73BF3D-4A0B-4AC8-B3B9-526DEE9CF8AC}"/>
                </a:ext>
              </a:extLst>
            </p:cNvPr>
            <p:cNvGrpSpPr/>
            <p:nvPr/>
          </p:nvGrpSpPr>
          <p:grpSpPr>
            <a:xfrm>
              <a:off x="3756923" y="4971131"/>
              <a:ext cx="498955" cy="747132"/>
              <a:chOff x="7915915" y="1555254"/>
              <a:chExt cx="678650" cy="1016206"/>
            </a:xfrm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B6FF9E22-1267-4827-A569-F553587F061A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E36BEC8B-21D3-4BF5-9414-301586AD0175}"/>
                    </a:ext>
                  </a:extLst>
                </p:cNvPr>
                <p:cNvSpPr/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94038A66-C938-4899-B844-107DB357880B}"/>
                    </a:ext>
                  </a:extLst>
                </p:cNvPr>
                <p:cNvCxnSpPr>
                  <a:cxnSpLocks/>
                  <a:endCxn id="105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7" name="Straight Connector 106">
                  <a:extLst>
                    <a:ext uri="{FF2B5EF4-FFF2-40B4-BE49-F238E27FC236}">
                      <a16:creationId xmlns:a16="http://schemas.microsoft.com/office/drawing/2014/main" id="{6332434C-227B-485D-8FA8-459A1B0D0617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B9C84FE6-89F4-4024-94A7-64F8FD1FAEF1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FDB62428-9142-48A7-A514-875120DD9237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0" name="Straight Connector 109">
                  <a:extLst>
                    <a:ext uri="{FF2B5EF4-FFF2-40B4-BE49-F238E27FC236}">
                      <a16:creationId xmlns:a16="http://schemas.microsoft.com/office/drawing/2014/main" id="{72DEDDA3-7DB9-4086-9BE1-AA13034FDA96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104" name="Picture 2" descr="Image result for apple">
                <a:extLst>
                  <a:ext uri="{FF2B5EF4-FFF2-40B4-BE49-F238E27FC236}">
                    <a16:creationId xmlns:a16="http://schemas.microsoft.com/office/drawing/2014/main" id="{91607E34-BABC-473C-BBE9-4720F56A13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4A2EAB66-0BB0-4245-86FB-A91165F38D10}"/>
                </a:ext>
              </a:extLst>
            </p:cNvPr>
            <p:cNvGrpSpPr/>
            <p:nvPr/>
          </p:nvGrpSpPr>
          <p:grpSpPr>
            <a:xfrm>
              <a:off x="4292517" y="4871720"/>
              <a:ext cx="498955" cy="747132"/>
              <a:chOff x="7915915" y="1555254"/>
              <a:chExt cx="678650" cy="1016206"/>
            </a:xfrm>
          </p:grpSpPr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269A72C6-185E-4267-840D-9E36A802E223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FED0890E-2BC2-4EE1-AF14-E7B9ED80BFF5}"/>
                    </a:ext>
                  </a:extLst>
                </p:cNvPr>
                <p:cNvSpPr/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16F09830-1938-435B-BAD6-35381F95083E}"/>
                    </a:ext>
                  </a:extLst>
                </p:cNvPr>
                <p:cNvCxnSpPr>
                  <a:cxnSpLocks/>
                  <a:endCxn id="114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00C1FB1A-ACBC-499B-A8F0-F2564ED7B92E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BC12519D-61F0-4FF3-A447-C275628A2635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96DC216B-88A5-4280-8F12-9CEBB99ED7BD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53456F5F-37F1-4FE8-97EA-8060A553C9CF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113" name="Picture 2" descr="Image result for apple">
                <a:extLst>
                  <a:ext uri="{FF2B5EF4-FFF2-40B4-BE49-F238E27FC236}">
                    <a16:creationId xmlns:a16="http://schemas.microsoft.com/office/drawing/2014/main" id="{EE6FE1AB-C6BC-4CDF-81C5-0E244F3E14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95398BB1-E73F-40B3-9BDA-4F4FD6791DC7}"/>
                </a:ext>
              </a:extLst>
            </p:cNvPr>
            <p:cNvGrpSpPr/>
            <p:nvPr/>
          </p:nvGrpSpPr>
          <p:grpSpPr>
            <a:xfrm>
              <a:off x="4423890" y="4080836"/>
              <a:ext cx="498955" cy="747132"/>
              <a:chOff x="7915915" y="1555254"/>
              <a:chExt cx="678650" cy="1016206"/>
            </a:xfrm>
          </p:grpSpPr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EB43B6D6-FEF3-408A-BC66-FC4CFD8804DE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123" name="Oval 122">
                  <a:extLst>
                    <a:ext uri="{FF2B5EF4-FFF2-40B4-BE49-F238E27FC236}">
                      <a16:creationId xmlns:a16="http://schemas.microsoft.com/office/drawing/2014/main" id="{27E1AEBF-8249-494E-855B-4FC2691C462E}"/>
                    </a:ext>
                  </a:extLst>
                </p:cNvPr>
                <p:cNvSpPr/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24" name="Straight Connector 123">
                  <a:extLst>
                    <a:ext uri="{FF2B5EF4-FFF2-40B4-BE49-F238E27FC236}">
                      <a16:creationId xmlns:a16="http://schemas.microsoft.com/office/drawing/2014/main" id="{166E5CE4-0C15-4D38-8D7B-66A02DBC34DD}"/>
                    </a:ext>
                  </a:extLst>
                </p:cNvPr>
                <p:cNvCxnSpPr>
                  <a:cxnSpLocks/>
                  <a:endCxn id="123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5" name="Straight Connector 124">
                  <a:extLst>
                    <a:ext uri="{FF2B5EF4-FFF2-40B4-BE49-F238E27FC236}">
                      <a16:creationId xmlns:a16="http://schemas.microsoft.com/office/drawing/2014/main" id="{B723C7CD-B9A1-434E-9B40-8143D693815D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3E03088F-F8F9-46CA-9E4A-1B29C9CAE0F9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7" name="Straight Connector 126">
                  <a:extLst>
                    <a:ext uri="{FF2B5EF4-FFF2-40B4-BE49-F238E27FC236}">
                      <a16:creationId xmlns:a16="http://schemas.microsoft.com/office/drawing/2014/main" id="{1F52FAEE-3821-42FC-B89E-6C7B97EEFD9B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54A0E053-DDFE-40BE-A93D-5B3523DBF4A1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122" name="Picture 2" descr="Image result for apple">
                <a:extLst>
                  <a:ext uri="{FF2B5EF4-FFF2-40B4-BE49-F238E27FC236}">
                    <a16:creationId xmlns:a16="http://schemas.microsoft.com/office/drawing/2014/main" id="{D016C731-84E3-46E1-9A0D-5E61D3832A4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0D099F39-954F-4B32-AAA6-04A5E67EA996}"/>
                </a:ext>
              </a:extLst>
            </p:cNvPr>
            <p:cNvGrpSpPr/>
            <p:nvPr/>
          </p:nvGrpSpPr>
          <p:grpSpPr>
            <a:xfrm>
              <a:off x="3335910" y="4888063"/>
              <a:ext cx="498955" cy="747132"/>
              <a:chOff x="7915915" y="1555254"/>
              <a:chExt cx="678650" cy="1016206"/>
            </a:xfrm>
          </p:grpSpPr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A85B7B7D-B42E-45D0-B3C1-5D3800E4AD9A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132" name="Oval 131">
                  <a:extLst>
                    <a:ext uri="{FF2B5EF4-FFF2-40B4-BE49-F238E27FC236}">
                      <a16:creationId xmlns:a16="http://schemas.microsoft.com/office/drawing/2014/main" id="{D6E44067-029F-42BE-AC29-9A8B9C757464}"/>
                    </a:ext>
                  </a:extLst>
                </p:cNvPr>
                <p:cNvSpPr/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E0C4ECF5-30B4-4B00-AA11-EDCC4876C83B}"/>
                    </a:ext>
                  </a:extLst>
                </p:cNvPr>
                <p:cNvCxnSpPr>
                  <a:cxnSpLocks/>
                  <a:endCxn id="132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9010332B-B1D9-4048-A179-B16E40F33A5E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25D137BF-20C0-4E48-A338-D2B030D57088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16C0ABA3-A8C7-4930-BC42-989496D17B0A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A87A4B11-D745-485A-B78F-B8964AF7A52B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131" name="Picture 2" descr="Image result for apple">
                <a:extLst>
                  <a:ext uri="{FF2B5EF4-FFF2-40B4-BE49-F238E27FC236}">
                    <a16:creationId xmlns:a16="http://schemas.microsoft.com/office/drawing/2014/main" id="{17BA6051-34A8-4D1A-88F1-18C0171AED4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D4E56C1C-CD63-4D7C-8F8B-A0D5EF1BF7AE}"/>
                </a:ext>
              </a:extLst>
            </p:cNvPr>
            <p:cNvGrpSpPr/>
            <p:nvPr/>
          </p:nvGrpSpPr>
          <p:grpSpPr>
            <a:xfrm>
              <a:off x="2928177" y="4916912"/>
              <a:ext cx="498955" cy="747132"/>
              <a:chOff x="7915915" y="1555254"/>
              <a:chExt cx="678650" cy="1016206"/>
            </a:xfrm>
          </p:grpSpPr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0954A4FE-5BF6-4497-8CA9-0FB64E84404D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89A4D023-99C4-45D6-B8CC-3C442DCD69DD}"/>
                    </a:ext>
                  </a:extLst>
                </p:cNvPr>
                <p:cNvSpPr/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id="{7A11EF86-CF70-40CA-8D3F-C8CE88BD3C93}"/>
                    </a:ext>
                  </a:extLst>
                </p:cNvPr>
                <p:cNvCxnSpPr>
                  <a:cxnSpLocks/>
                  <a:endCxn id="141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89773F6E-4EFC-4AF4-866B-4B4E47953AC7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F265C092-8624-4E14-875F-6C913EDC8C33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0802B453-266C-43DA-824E-621840B5E4B9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04B90840-2351-4255-AF8A-9384DCB685E3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140" name="Picture 2" descr="Image result for apple">
                <a:extLst>
                  <a:ext uri="{FF2B5EF4-FFF2-40B4-BE49-F238E27FC236}">
                    <a16:creationId xmlns:a16="http://schemas.microsoft.com/office/drawing/2014/main" id="{F2DB9EB7-70E3-48E3-B59F-3FB1AF23D4C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B2F588E8-CC70-4182-ACC0-BA6758240670}"/>
                </a:ext>
              </a:extLst>
            </p:cNvPr>
            <p:cNvGrpSpPr/>
            <p:nvPr/>
          </p:nvGrpSpPr>
          <p:grpSpPr>
            <a:xfrm>
              <a:off x="2507695" y="4714054"/>
              <a:ext cx="498955" cy="747132"/>
              <a:chOff x="7915915" y="1555254"/>
              <a:chExt cx="678650" cy="1016206"/>
            </a:xfrm>
          </p:grpSpPr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13F4C30B-9425-4AD5-8ED1-8115789E43EB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150" name="Oval 149">
                  <a:extLst>
                    <a:ext uri="{FF2B5EF4-FFF2-40B4-BE49-F238E27FC236}">
                      <a16:creationId xmlns:a16="http://schemas.microsoft.com/office/drawing/2014/main" id="{C42910E6-B2DE-4222-8F4C-63FCACB2A938}"/>
                    </a:ext>
                  </a:extLst>
                </p:cNvPr>
                <p:cNvSpPr/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1A9996B9-7322-449B-9DEF-CC3BE3F87303}"/>
                    </a:ext>
                  </a:extLst>
                </p:cNvPr>
                <p:cNvCxnSpPr>
                  <a:cxnSpLocks/>
                  <a:endCxn id="150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915F0D07-4346-4BEC-8D94-3424B1A3BA72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7F57D52A-66B8-43FB-9D9D-D0533EDE16BB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5B0CA17F-C0F2-4488-9CC0-FC880E453887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3C6BEA72-8004-4099-8514-46AC95FAE33E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149" name="Picture 2" descr="Image result for apple">
                <a:extLst>
                  <a:ext uri="{FF2B5EF4-FFF2-40B4-BE49-F238E27FC236}">
                    <a16:creationId xmlns:a16="http://schemas.microsoft.com/office/drawing/2014/main" id="{8562AF71-0855-4813-9E7F-A82F3BD84AC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1BD8B107-299D-4680-B8EE-2A205D3E71D6}"/>
                </a:ext>
              </a:extLst>
            </p:cNvPr>
            <p:cNvGrpSpPr/>
            <p:nvPr/>
          </p:nvGrpSpPr>
          <p:grpSpPr>
            <a:xfrm>
              <a:off x="3985134" y="3915037"/>
              <a:ext cx="498955" cy="747132"/>
              <a:chOff x="7915915" y="1555254"/>
              <a:chExt cx="678650" cy="1016206"/>
            </a:xfrm>
          </p:grpSpPr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ED6C3C8F-0B39-49F0-90A1-CFF7855FBD6E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88AD8E20-35D5-4973-94A7-42AEBB1EC7BE}"/>
                    </a:ext>
                  </a:extLst>
                </p:cNvPr>
                <p:cNvSpPr/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A8CC7061-CB9F-4B4A-8ABA-1B75EE37F7BC}"/>
                    </a:ext>
                  </a:extLst>
                </p:cNvPr>
                <p:cNvCxnSpPr>
                  <a:cxnSpLocks/>
                  <a:endCxn id="159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9283001C-BF48-4E76-9EF0-294B8D01878F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DCEE1D42-6854-4484-AB56-4A51420DE77F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6B78E1B9-388C-4D74-9E5B-452C3E3D4191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0FE2C5A0-EA5B-49B5-9F2B-42B970E6D2AA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158" name="Picture 2" descr="Image result for apple">
                <a:extLst>
                  <a:ext uri="{FF2B5EF4-FFF2-40B4-BE49-F238E27FC236}">
                    <a16:creationId xmlns:a16="http://schemas.microsoft.com/office/drawing/2014/main" id="{3188DA88-A1F3-46C9-85C2-B57C468085B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7357DC35-EE3F-4335-8591-4B620C6889A1}"/>
                </a:ext>
              </a:extLst>
            </p:cNvPr>
            <p:cNvGrpSpPr/>
            <p:nvPr/>
          </p:nvGrpSpPr>
          <p:grpSpPr>
            <a:xfrm>
              <a:off x="3556597" y="4169538"/>
              <a:ext cx="498955" cy="747132"/>
              <a:chOff x="7915915" y="1555254"/>
              <a:chExt cx="678650" cy="1016206"/>
            </a:xfrm>
          </p:grpSpPr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9A0A05DE-0A1F-4CA7-A293-5C5B70BF578D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168" name="Oval 167">
                  <a:extLst>
                    <a:ext uri="{FF2B5EF4-FFF2-40B4-BE49-F238E27FC236}">
                      <a16:creationId xmlns:a16="http://schemas.microsoft.com/office/drawing/2014/main" id="{BE292511-DDC9-480B-B9C5-A913C0F973FF}"/>
                    </a:ext>
                  </a:extLst>
                </p:cNvPr>
                <p:cNvSpPr/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0ED97435-B87C-4043-8BE4-3C50A7ABDCCF}"/>
                    </a:ext>
                  </a:extLst>
                </p:cNvPr>
                <p:cNvCxnSpPr>
                  <a:cxnSpLocks/>
                  <a:endCxn id="168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2D83ACAC-31EC-48A0-BF32-AAD11DE63DA6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C03C4D8E-2DAA-413D-8211-1641C10C7898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D0CCCAB9-A59D-4C2E-9593-AE0B62A9BCB6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3" name="Straight Connector 172">
                  <a:extLst>
                    <a:ext uri="{FF2B5EF4-FFF2-40B4-BE49-F238E27FC236}">
                      <a16:creationId xmlns:a16="http://schemas.microsoft.com/office/drawing/2014/main" id="{C19966A1-5F69-4CA5-8FEA-1BC53927FBCC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167" name="Picture 2" descr="Image result for apple">
                <a:extLst>
                  <a:ext uri="{FF2B5EF4-FFF2-40B4-BE49-F238E27FC236}">
                    <a16:creationId xmlns:a16="http://schemas.microsoft.com/office/drawing/2014/main" id="{CA06F119-2C5E-480B-883D-56238DA3E4B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CCD2E20A-A351-4756-A028-9130093F69F7}"/>
                </a:ext>
              </a:extLst>
            </p:cNvPr>
            <p:cNvGrpSpPr/>
            <p:nvPr/>
          </p:nvGrpSpPr>
          <p:grpSpPr>
            <a:xfrm>
              <a:off x="3023798" y="4112382"/>
              <a:ext cx="498955" cy="747132"/>
              <a:chOff x="7915915" y="1555254"/>
              <a:chExt cx="678650" cy="1016206"/>
            </a:xfrm>
          </p:grpSpPr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20C22D74-F654-4A09-87B7-C16B54315832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177" name="Oval 176">
                  <a:extLst>
                    <a:ext uri="{FF2B5EF4-FFF2-40B4-BE49-F238E27FC236}">
                      <a16:creationId xmlns:a16="http://schemas.microsoft.com/office/drawing/2014/main" id="{9DC57091-82B0-42C1-B174-C55E6A4E340C}"/>
                    </a:ext>
                  </a:extLst>
                </p:cNvPr>
                <p:cNvSpPr/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78" name="Straight Connector 177">
                  <a:extLst>
                    <a:ext uri="{FF2B5EF4-FFF2-40B4-BE49-F238E27FC236}">
                      <a16:creationId xmlns:a16="http://schemas.microsoft.com/office/drawing/2014/main" id="{1F09EE89-708B-473B-A168-9C1671B81435}"/>
                    </a:ext>
                  </a:extLst>
                </p:cNvPr>
                <p:cNvCxnSpPr>
                  <a:cxnSpLocks/>
                  <a:endCxn id="177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9" name="Straight Connector 178">
                  <a:extLst>
                    <a:ext uri="{FF2B5EF4-FFF2-40B4-BE49-F238E27FC236}">
                      <a16:creationId xmlns:a16="http://schemas.microsoft.com/office/drawing/2014/main" id="{9C366869-56AB-4955-BDAA-A5CDD1E236E5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0" name="Straight Connector 179">
                  <a:extLst>
                    <a:ext uri="{FF2B5EF4-FFF2-40B4-BE49-F238E27FC236}">
                      <a16:creationId xmlns:a16="http://schemas.microsoft.com/office/drawing/2014/main" id="{ABB53A92-02C5-4A17-82D5-282E488C3DF3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8C7D6E06-9172-4A74-999B-F40AD64693FF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id="{F2341EA4-2429-4879-AFA1-20B8BBD90818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176" name="Picture 2" descr="Image result for apple">
                <a:extLst>
                  <a:ext uri="{FF2B5EF4-FFF2-40B4-BE49-F238E27FC236}">
                    <a16:creationId xmlns:a16="http://schemas.microsoft.com/office/drawing/2014/main" id="{8C34F625-64DD-4160-9FDA-72C7222921B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374CD9A0-55C3-4A83-98A1-32739C7FF3C0}"/>
                </a:ext>
              </a:extLst>
            </p:cNvPr>
            <p:cNvGrpSpPr/>
            <p:nvPr/>
          </p:nvGrpSpPr>
          <p:grpSpPr>
            <a:xfrm>
              <a:off x="2486427" y="3945068"/>
              <a:ext cx="498955" cy="747132"/>
              <a:chOff x="7915915" y="1555254"/>
              <a:chExt cx="678650" cy="1016206"/>
            </a:xfrm>
          </p:grpSpPr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D9159032-1189-487B-9FF4-F7C3685834D8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186" name="Oval 185">
                  <a:extLst>
                    <a:ext uri="{FF2B5EF4-FFF2-40B4-BE49-F238E27FC236}">
                      <a16:creationId xmlns:a16="http://schemas.microsoft.com/office/drawing/2014/main" id="{34FED9DF-F0D1-4090-A457-089446020AE5}"/>
                    </a:ext>
                  </a:extLst>
                </p:cNvPr>
                <p:cNvSpPr/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87" name="Straight Connector 186">
                  <a:extLst>
                    <a:ext uri="{FF2B5EF4-FFF2-40B4-BE49-F238E27FC236}">
                      <a16:creationId xmlns:a16="http://schemas.microsoft.com/office/drawing/2014/main" id="{2D6F51E7-DEE6-4006-8DC5-0CF35515A174}"/>
                    </a:ext>
                  </a:extLst>
                </p:cNvPr>
                <p:cNvCxnSpPr>
                  <a:cxnSpLocks/>
                  <a:endCxn id="186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6C522E1C-B3A4-4ACA-97A6-E8CFEEEFB6D0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062B2C3E-5968-4FCF-B74E-A5BAFDB478C2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A92C1BFF-1933-430D-9C75-065228B0021B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1" name="Straight Connector 190">
                  <a:extLst>
                    <a:ext uri="{FF2B5EF4-FFF2-40B4-BE49-F238E27FC236}">
                      <a16:creationId xmlns:a16="http://schemas.microsoft.com/office/drawing/2014/main" id="{41318063-5457-4FC5-B9A3-AFF2170812C8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185" name="Picture 2" descr="Image result for apple">
                <a:extLst>
                  <a:ext uri="{FF2B5EF4-FFF2-40B4-BE49-F238E27FC236}">
                    <a16:creationId xmlns:a16="http://schemas.microsoft.com/office/drawing/2014/main" id="{C9CA1F3C-1AF7-4818-AE5A-831B398374E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F205B8B1-5D1B-4188-9525-F022F35D6ACF}"/>
                </a:ext>
              </a:extLst>
            </p:cNvPr>
            <p:cNvGrpSpPr/>
            <p:nvPr/>
          </p:nvGrpSpPr>
          <p:grpSpPr>
            <a:xfrm>
              <a:off x="2040890" y="4031097"/>
              <a:ext cx="498955" cy="747132"/>
              <a:chOff x="7915915" y="1555254"/>
              <a:chExt cx="678650" cy="1016206"/>
            </a:xfrm>
          </p:grpSpPr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26ABE500-E95F-40C0-883E-544A211AD392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195" name="Oval 194">
                  <a:extLst>
                    <a:ext uri="{FF2B5EF4-FFF2-40B4-BE49-F238E27FC236}">
                      <a16:creationId xmlns:a16="http://schemas.microsoft.com/office/drawing/2014/main" id="{B3EA7454-C4FD-475E-A2D2-C0FC128F9A25}"/>
                    </a:ext>
                  </a:extLst>
                </p:cNvPr>
                <p:cNvSpPr/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96" name="Straight Connector 195">
                  <a:extLst>
                    <a:ext uri="{FF2B5EF4-FFF2-40B4-BE49-F238E27FC236}">
                      <a16:creationId xmlns:a16="http://schemas.microsoft.com/office/drawing/2014/main" id="{7D67BC28-745C-4C83-913E-EC97A2BFD6B4}"/>
                    </a:ext>
                  </a:extLst>
                </p:cNvPr>
                <p:cNvCxnSpPr>
                  <a:cxnSpLocks/>
                  <a:endCxn id="195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7276CF54-CE97-4256-A71D-C24ADC5FAB68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A7CD28A2-CAF6-4E69-8A2D-E90A2DE39AE0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3DE406D4-2D38-4689-9348-7FE01D6E92F4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40CA8DD0-A712-406C-A23C-E9E150A6CD22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194" name="Picture 2" descr="Image result for apple">
                <a:extLst>
                  <a:ext uri="{FF2B5EF4-FFF2-40B4-BE49-F238E27FC236}">
                    <a16:creationId xmlns:a16="http://schemas.microsoft.com/office/drawing/2014/main" id="{D50A7AE4-4C38-4608-A3DD-B5FF65C8FB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BA06CA3C-A881-46CC-88C5-94B453808946}"/>
                </a:ext>
              </a:extLst>
            </p:cNvPr>
            <p:cNvGrpSpPr/>
            <p:nvPr/>
          </p:nvGrpSpPr>
          <p:grpSpPr>
            <a:xfrm>
              <a:off x="4391740" y="3359629"/>
              <a:ext cx="498955" cy="747132"/>
              <a:chOff x="7915915" y="1555254"/>
              <a:chExt cx="678650" cy="1016206"/>
            </a:xfrm>
          </p:grpSpPr>
          <p:grpSp>
            <p:nvGrpSpPr>
              <p:cNvPr id="202" name="Group 201">
                <a:extLst>
                  <a:ext uri="{FF2B5EF4-FFF2-40B4-BE49-F238E27FC236}">
                    <a16:creationId xmlns:a16="http://schemas.microsoft.com/office/drawing/2014/main" id="{54326886-36BC-40C0-B4E2-421F8793C61E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204" name="Oval 203">
                  <a:extLst>
                    <a:ext uri="{FF2B5EF4-FFF2-40B4-BE49-F238E27FC236}">
                      <a16:creationId xmlns:a16="http://schemas.microsoft.com/office/drawing/2014/main" id="{DABB1E49-369C-4840-BD79-BE6252EA9A33}"/>
                    </a:ext>
                  </a:extLst>
                </p:cNvPr>
                <p:cNvSpPr/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205" name="Straight Connector 204">
                  <a:extLst>
                    <a:ext uri="{FF2B5EF4-FFF2-40B4-BE49-F238E27FC236}">
                      <a16:creationId xmlns:a16="http://schemas.microsoft.com/office/drawing/2014/main" id="{B68DC972-E936-47C9-8AE9-7327C5DC7984}"/>
                    </a:ext>
                  </a:extLst>
                </p:cNvPr>
                <p:cNvCxnSpPr>
                  <a:cxnSpLocks/>
                  <a:endCxn id="204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6" name="Straight Connector 205">
                  <a:extLst>
                    <a:ext uri="{FF2B5EF4-FFF2-40B4-BE49-F238E27FC236}">
                      <a16:creationId xmlns:a16="http://schemas.microsoft.com/office/drawing/2014/main" id="{820C2EBD-F018-49DF-A3E1-CFE07FE67FB8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7" name="Straight Connector 206">
                  <a:extLst>
                    <a:ext uri="{FF2B5EF4-FFF2-40B4-BE49-F238E27FC236}">
                      <a16:creationId xmlns:a16="http://schemas.microsoft.com/office/drawing/2014/main" id="{36360611-1E06-4CB5-97D9-841BBF4DA8B8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8" name="Straight Connector 207">
                  <a:extLst>
                    <a:ext uri="{FF2B5EF4-FFF2-40B4-BE49-F238E27FC236}">
                      <a16:creationId xmlns:a16="http://schemas.microsoft.com/office/drawing/2014/main" id="{FE4F71B8-6721-406C-942F-641B509C5D39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9" name="Straight Connector 208">
                  <a:extLst>
                    <a:ext uri="{FF2B5EF4-FFF2-40B4-BE49-F238E27FC236}">
                      <a16:creationId xmlns:a16="http://schemas.microsoft.com/office/drawing/2014/main" id="{66638F18-D563-447C-9B0D-208E9DAADD7A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203" name="Picture 2" descr="Image result for apple">
                <a:extLst>
                  <a:ext uri="{FF2B5EF4-FFF2-40B4-BE49-F238E27FC236}">
                    <a16:creationId xmlns:a16="http://schemas.microsoft.com/office/drawing/2014/main" id="{FBE4A439-A1C5-4C95-B4C1-42132FE9F3F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E89FD4D9-4076-4E08-B87C-F1D0F9FF72DC}"/>
                </a:ext>
              </a:extLst>
            </p:cNvPr>
            <p:cNvGrpSpPr/>
            <p:nvPr/>
          </p:nvGrpSpPr>
          <p:grpSpPr>
            <a:xfrm>
              <a:off x="3480322" y="3388379"/>
              <a:ext cx="498955" cy="747132"/>
              <a:chOff x="7915915" y="1555254"/>
              <a:chExt cx="678650" cy="1016206"/>
            </a:xfrm>
          </p:grpSpPr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0C56EB32-A774-4837-9E0A-5AAA7593DC24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213" name="Oval 212">
                  <a:extLst>
                    <a:ext uri="{FF2B5EF4-FFF2-40B4-BE49-F238E27FC236}">
                      <a16:creationId xmlns:a16="http://schemas.microsoft.com/office/drawing/2014/main" id="{63B766D5-C419-421F-BD94-D46106477995}"/>
                    </a:ext>
                  </a:extLst>
                </p:cNvPr>
                <p:cNvSpPr/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214" name="Straight Connector 213">
                  <a:extLst>
                    <a:ext uri="{FF2B5EF4-FFF2-40B4-BE49-F238E27FC236}">
                      <a16:creationId xmlns:a16="http://schemas.microsoft.com/office/drawing/2014/main" id="{DA63F79A-D16A-4696-A4A8-E4FF0F475FED}"/>
                    </a:ext>
                  </a:extLst>
                </p:cNvPr>
                <p:cNvCxnSpPr>
                  <a:cxnSpLocks/>
                  <a:endCxn id="213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5" name="Straight Connector 214">
                  <a:extLst>
                    <a:ext uri="{FF2B5EF4-FFF2-40B4-BE49-F238E27FC236}">
                      <a16:creationId xmlns:a16="http://schemas.microsoft.com/office/drawing/2014/main" id="{73732D8D-F646-4416-B326-757D8CDFB341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6" name="Straight Connector 215">
                  <a:extLst>
                    <a:ext uri="{FF2B5EF4-FFF2-40B4-BE49-F238E27FC236}">
                      <a16:creationId xmlns:a16="http://schemas.microsoft.com/office/drawing/2014/main" id="{33C3AF95-0A04-452E-84F2-657027309317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7" name="Straight Connector 216">
                  <a:extLst>
                    <a:ext uri="{FF2B5EF4-FFF2-40B4-BE49-F238E27FC236}">
                      <a16:creationId xmlns:a16="http://schemas.microsoft.com/office/drawing/2014/main" id="{00E06B46-7356-4B70-83D9-2F387A4D72E6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8" name="Straight Connector 217">
                  <a:extLst>
                    <a:ext uri="{FF2B5EF4-FFF2-40B4-BE49-F238E27FC236}">
                      <a16:creationId xmlns:a16="http://schemas.microsoft.com/office/drawing/2014/main" id="{FDE4245E-EF7C-46C8-8A5B-4415FC5E8B9E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212" name="Picture 2" descr="Image result for apple">
                <a:extLst>
                  <a:ext uri="{FF2B5EF4-FFF2-40B4-BE49-F238E27FC236}">
                    <a16:creationId xmlns:a16="http://schemas.microsoft.com/office/drawing/2014/main" id="{25EC1A2C-1872-4014-BA9D-56405AFC3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9948B1EB-2AB0-41F6-844D-618868BE22B9}"/>
                </a:ext>
              </a:extLst>
            </p:cNvPr>
            <p:cNvGrpSpPr/>
            <p:nvPr/>
          </p:nvGrpSpPr>
          <p:grpSpPr>
            <a:xfrm>
              <a:off x="2758029" y="3311404"/>
              <a:ext cx="498955" cy="747132"/>
              <a:chOff x="7915915" y="1555254"/>
              <a:chExt cx="678650" cy="1016206"/>
            </a:xfrm>
          </p:grpSpPr>
          <p:grpSp>
            <p:nvGrpSpPr>
              <p:cNvPr id="220" name="Group 219">
                <a:extLst>
                  <a:ext uri="{FF2B5EF4-FFF2-40B4-BE49-F238E27FC236}">
                    <a16:creationId xmlns:a16="http://schemas.microsoft.com/office/drawing/2014/main" id="{87646964-7BB7-4F15-8F70-462A178FB1BF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222" name="Oval 221">
                  <a:extLst>
                    <a:ext uri="{FF2B5EF4-FFF2-40B4-BE49-F238E27FC236}">
                      <a16:creationId xmlns:a16="http://schemas.microsoft.com/office/drawing/2014/main" id="{4C857EA1-5912-4C43-A6BE-7BED27FE693D}"/>
                    </a:ext>
                  </a:extLst>
                </p:cNvPr>
                <p:cNvSpPr/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9F968384-9647-4858-BFC6-8FB5CE3510B0}"/>
                    </a:ext>
                  </a:extLst>
                </p:cNvPr>
                <p:cNvCxnSpPr>
                  <a:cxnSpLocks/>
                  <a:endCxn id="222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2752A241-CA77-4EAD-9C30-B457E4D64D73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E6839C65-D86B-4B11-9F85-44C924FEC9EE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78A94BCB-DD6D-4563-82FB-AA045AFF1AE4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FB34383C-EA19-40CD-BEA9-147FB61E60CA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221" name="Picture 2" descr="Image result for apple">
                <a:extLst>
                  <a:ext uri="{FF2B5EF4-FFF2-40B4-BE49-F238E27FC236}">
                    <a16:creationId xmlns:a16="http://schemas.microsoft.com/office/drawing/2014/main" id="{5C008B06-A7BB-4DD5-98F1-69B7DACB2C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3B460545-0141-4367-AEB8-B7A0CA0B17EC}"/>
                </a:ext>
              </a:extLst>
            </p:cNvPr>
            <p:cNvGrpSpPr/>
            <p:nvPr/>
          </p:nvGrpSpPr>
          <p:grpSpPr>
            <a:xfrm>
              <a:off x="2039152" y="3328968"/>
              <a:ext cx="498955" cy="747132"/>
              <a:chOff x="7915915" y="1555254"/>
              <a:chExt cx="678650" cy="1016206"/>
            </a:xfrm>
          </p:grpSpPr>
          <p:grpSp>
            <p:nvGrpSpPr>
              <p:cNvPr id="229" name="Group 228">
                <a:extLst>
                  <a:ext uri="{FF2B5EF4-FFF2-40B4-BE49-F238E27FC236}">
                    <a16:creationId xmlns:a16="http://schemas.microsoft.com/office/drawing/2014/main" id="{24C511CF-C9DC-4943-AE2E-FDE230F80938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231" name="Oval 230">
                  <a:extLst>
                    <a:ext uri="{FF2B5EF4-FFF2-40B4-BE49-F238E27FC236}">
                      <a16:creationId xmlns:a16="http://schemas.microsoft.com/office/drawing/2014/main" id="{7826883E-793A-4F9B-B85B-CFFBC6ADE92D}"/>
                    </a:ext>
                  </a:extLst>
                </p:cNvPr>
                <p:cNvSpPr/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232" name="Straight Connector 231">
                  <a:extLst>
                    <a:ext uri="{FF2B5EF4-FFF2-40B4-BE49-F238E27FC236}">
                      <a16:creationId xmlns:a16="http://schemas.microsoft.com/office/drawing/2014/main" id="{ADA3437A-DEB6-4F8E-A6D4-177EE9E4D9E9}"/>
                    </a:ext>
                  </a:extLst>
                </p:cNvPr>
                <p:cNvCxnSpPr>
                  <a:cxnSpLocks/>
                  <a:endCxn id="231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3" name="Straight Connector 232">
                  <a:extLst>
                    <a:ext uri="{FF2B5EF4-FFF2-40B4-BE49-F238E27FC236}">
                      <a16:creationId xmlns:a16="http://schemas.microsoft.com/office/drawing/2014/main" id="{6CED4FAD-ED07-4DE9-9687-132967205BF9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4" name="Straight Connector 233">
                  <a:extLst>
                    <a:ext uri="{FF2B5EF4-FFF2-40B4-BE49-F238E27FC236}">
                      <a16:creationId xmlns:a16="http://schemas.microsoft.com/office/drawing/2014/main" id="{FD2A4431-5327-4B85-8439-9CC29CA6A07D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5" name="Straight Connector 234">
                  <a:extLst>
                    <a:ext uri="{FF2B5EF4-FFF2-40B4-BE49-F238E27FC236}">
                      <a16:creationId xmlns:a16="http://schemas.microsoft.com/office/drawing/2014/main" id="{5EF578DE-513F-4381-BD9E-AEEB03F76A71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6" name="Straight Connector 235">
                  <a:extLst>
                    <a:ext uri="{FF2B5EF4-FFF2-40B4-BE49-F238E27FC236}">
                      <a16:creationId xmlns:a16="http://schemas.microsoft.com/office/drawing/2014/main" id="{FB324618-7A37-41EC-83EA-2F3E15AAD5DF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230" name="Picture 2" descr="Image result for apple">
                <a:extLst>
                  <a:ext uri="{FF2B5EF4-FFF2-40B4-BE49-F238E27FC236}">
                    <a16:creationId xmlns:a16="http://schemas.microsoft.com/office/drawing/2014/main" id="{750EA3CD-3708-4D5C-A303-2D593241295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37" name="Group 236">
              <a:extLst>
                <a:ext uri="{FF2B5EF4-FFF2-40B4-BE49-F238E27FC236}">
                  <a16:creationId xmlns:a16="http://schemas.microsoft.com/office/drawing/2014/main" id="{7177F5C6-D35B-4556-80E8-9B519EEB3B9F}"/>
                </a:ext>
              </a:extLst>
            </p:cNvPr>
            <p:cNvGrpSpPr/>
            <p:nvPr/>
          </p:nvGrpSpPr>
          <p:grpSpPr>
            <a:xfrm>
              <a:off x="1435574" y="3312679"/>
              <a:ext cx="498955" cy="747132"/>
              <a:chOff x="7915915" y="1555254"/>
              <a:chExt cx="678650" cy="1016206"/>
            </a:xfrm>
          </p:grpSpPr>
          <p:grpSp>
            <p:nvGrpSpPr>
              <p:cNvPr id="238" name="Group 237">
                <a:extLst>
                  <a:ext uri="{FF2B5EF4-FFF2-40B4-BE49-F238E27FC236}">
                    <a16:creationId xmlns:a16="http://schemas.microsoft.com/office/drawing/2014/main" id="{F2A2C508-B66A-4B5F-B226-7F6F43B74C0D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240" name="Oval 239">
                  <a:extLst>
                    <a:ext uri="{FF2B5EF4-FFF2-40B4-BE49-F238E27FC236}">
                      <a16:creationId xmlns:a16="http://schemas.microsoft.com/office/drawing/2014/main" id="{0F7A7C00-7C07-4FF4-AB4D-512CAFBC2326}"/>
                    </a:ext>
                  </a:extLst>
                </p:cNvPr>
                <p:cNvSpPr/>
                <p:nvPr>
                  <p:custDataLst>
                    <p:tags r:id="rId8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241" name="Straight Connector 240">
                  <a:extLst>
                    <a:ext uri="{FF2B5EF4-FFF2-40B4-BE49-F238E27FC236}">
                      <a16:creationId xmlns:a16="http://schemas.microsoft.com/office/drawing/2014/main" id="{57623647-8ACD-40B1-BB2B-F630695B6A6B}"/>
                    </a:ext>
                  </a:extLst>
                </p:cNvPr>
                <p:cNvCxnSpPr>
                  <a:cxnSpLocks/>
                  <a:endCxn id="240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2" name="Straight Connector 241">
                  <a:extLst>
                    <a:ext uri="{FF2B5EF4-FFF2-40B4-BE49-F238E27FC236}">
                      <a16:creationId xmlns:a16="http://schemas.microsoft.com/office/drawing/2014/main" id="{9CD1E70B-343D-4E99-A418-7C4103E39D9A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3" name="Straight Connector 242">
                  <a:extLst>
                    <a:ext uri="{FF2B5EF4-FFF2-40B4-BE49-F238E27FC236}">
                      <a16:creationId xmlns:a16="http://schemas.microsoft.com/office/drawing/2014/main" id="{752FF286-63C6-4FE4-9439-F7732367BA15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4" name="Straight Connector 243">
                  <a:extLst>
                    <a:ext uri="{FF2B5EF4-FFF2-40B4-BE49-F238E27FC236}">
                      <a16:creationId xmlns:a16="http://schemas.microsoft.com/office/drawing/2014/main" id="{19F7BFB9-2BF1-4CAA-88A9-3AFA8091A39F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5" name="Straight Connector 244">
                  <a:extLst>
                    <a:ext uri="{FF2B5EF4-FFF2-40B4-BE49-F238E27FC236}">
                      <a16:creationId xmlns:a16="http://schemas.microsoft.com/office/drawing/2014/main" id="{3A1AF768-978D-4D28-AC4F-7D2A0B08E6EB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239" name="Picture 2" descr="Image result for apple">
                <a:extLst>
                  <a:ext uri="{FF2B5EF4-FFF2-40B4-BE49-F238E27FC236}">
                    <a16:creationId xmlns:a16="http://schemas.microsoft.com/office/drawing/2014/main" id="{1A41F868-23C5-4C00-8876-0FC1452B64B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A6452157-766C-42B9-BF03-FA78A3CC50C7}"/>
                </a:ext>
              </a:extLst>
            </p:cNvPr>
            <p:cNvGrpSpPr/>
            <p:nvPr/>
          </p:nvGrpSpPr>
          <p:grpSpPr>
            <a:xfrm>
              <a:off x="1546151" y="3909127"/>
              <a:ext cx="498955" cy="747132"/>
              <a:chOff x="7915915" y="1555254"/>
              <a:chExt cx="678650" cy="1016206"/>
            </a:xfrm>
          </p:grpSpPr>
          <p:grpSp>
            <p:nvGrpSpPr>
              <p:cNvPr id="247" name="Group 246">
                <a:extLst>
                  <a:ext uri="{FF2B5EF4-FFF2-40B4-BE49-F238E27FC236}">
                    <a16:creationId xmlns:a16="http://schemas.microsoft.com/office/drawing/2014/main" id="{A73DB90E-2616-4237-B314-A2FCE479ADAF}"/>
                  </a:ext>
                </a:extLst>
              </p:cNvPr>
              <p:cNvGrpSpPr/>
              <p:nvPr/>
            </p:nvGrpSpPr>
            <p:grpSpPr>
              <a:xfrm>
                <a:off x="7915915" y="1555254"/>
                <a:ext cx="499634" cy="1016206"/>
                <a:chOff x="2590800" y="4337538"/>
                <a:chExt cx="703385" cy="1301262"/>
              </a:xfrm>
              <a:noFill/>
            </p:grpSpPr>
            <p:sp>
              <p:nvSpPr>
                <p:cNvPr id="249" name="Oval 248">
                  <a:extLst>
                    <a:ext uri="{FF2B5EF4-FFF2-40B4-BE49-F238E27FC236}">
                      <a16:creationId xmlns:a16="http://schemas.microsoft.com/office/drawing/2014/main" id="{6306941F-D8B0-413A-90AC-46EAEAFFF564}"/>
                    </a:ext>
                  </a:extLst>
                </p:cNvPr>
                <p:cNvSpPr/>
                <p:nvPr>
                  <p:custDataLst>
                    <p:tags r:id="rId7"/>
                  </p:custDataLst>
                </p:nvPr>
              </p:nvSpPr>
              <p:spPr bwMode="auto">
                <a:xfrm>
                  <a:off x="2766646" y="4337538"/>
                  <a:ext cx="363416" cy="504093"/>
                </a:xfrm>
                <a:prstGeom prst="ellipse">
                  <a:avLst/>
                </a:prstGeom>
                <a:solidFill>
                  <a:srgbClr val="4B79D3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250" name="Straight Connector 249">
                  <a:extLst>
                    <a:ext uri="{FF2B5EF4-FFF2-40B4-BE49-F238E27FC236}">
                      <a16:creationId xmlns:a16="http://schemas.microsoft.com/office/drawing/2014/main" id="{0C89C2B5-F0D9-4B01-9D7B-D7C87F73CF96}"/>
                    </a:ext>
                  </a:extLst>
                </p:cNvPr>
                <p:cNvCxnSpPr>
                  <a:cxnSpLocks/>
                  <a:endCxn id="249" idx="4"/>
                </p:cNvCxnSpPr>
                <p:nvPr/>
              </p:nvCxnSpPr>
              <p:spPr bwMode="auto">
                <a:xfrm flipV="1">
                  <a:off x="2948354" y="4841631"/>
                  <a:ext cx="0" cy="55098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1" name="Straight Connector 250">
                  <a:extLst>
                    <a:ext uri="{FF2B5EF4-FFF2-40B4-BE49-F238E27FC236}">
                      <a16:creationId xmlns:a16="http://schemas.microsoft.com/office/drawing/2014/main" id="{F4080331-3B42-4130-97BB-1B645F88E8BA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90800" y="5392617"/>
                  <a:ext cx="357554" cy="246183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2" name="Straight Connector 251">
                  <a:extLst>
                    <a:ext uri="{FF2B5EF4-FFF2-40B4-BE49-F238E27FC236}">
                      <a16:creationId xmlns:a16="http://schemas.microsoft.com/office/drawing/2014/main" id="{119033DE-7ED0-4B43-86B9-9EBF37BD3CF9}"/>
                    </a:ext>
                  </a:extLst>
                </p:cNvPr>
                <p:cNvCxnSpPr/>
                <p:nvPr/>
              </p:nvCxnSpPr>
              <p:spPr bwMode="auto">
                <a:xfrm>
                  <a:off x="2936631" y="5380894"/>
                  <a:ext cx="357554" cy="257906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3" name="Straight Connector 252">
                  <a:extLst>
                    <a:ext uri="{FF2B5EF4-FFF2-40B4-BE49-F238E27FC236}">
                      <a16:creationId xmlns:a16="http://schemas.microsoft.com/office/drawing/2014/main" id="{DE2F6733-AE64-4011-B3A9-5D64660B13DB}"/>
                    </a:ext>
                  </a:extLst>
                </p:cNvPr>
                <p:cNvCxnSpPr/>
                <p:nvPr/>
              </p:nvCxnSpPr>
              <p:spPr bwMode="auto">
                <a:xfrm flipV="1">
                  <a:off x="2948354" y="4982308"/>
                  <a:ext cx="345831" cy="58615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4" name="Straight Connector 253">
                  <a:extLst>
                    <a:ext uri="{FF2B5EF4-FFF2-40B4-BE49-F238E27FC236}">
                      <a16:creationId xmlns:a16="http://schemas.microsoft.com/office/drawing/2014/main" id="{013E7399-0B6B-4060-8290-9FA9BD929574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90800" y="4935414"/>
                  <a:ext cx="357554" cy="105510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pic>
            <p:nvPicPr>
              <p:cNvPr id="248" name="Picture 2" descr="Image result for apple">
                <a:extLst>
                  <a:ext uri="{FF2B5EF4-FFF2-40B4-BE49-F238E27FC236}">
                    <a16:creationId xmlns:a16="http://schemas.microsoft.com/office/drawing/2014/main" id="{5AF6A41A-7B0F-4526-ACCF-157501487AB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BEBA8EAE-BF5A-486C-A8C5-ECC9F3942E4B}">
                    <a14:imgProps xmlns:a14="http://schemas.microsoft.com/office/drawing/2010/main">
                      <a14:imgLayer r:embed="rId38">
                        <a14:imgEffect>
                          <a14:backgroundRemoval t="4000" b="99111" l="9778" r="89778">
                            <a14:foregroundMark x1="74222" y1="9333" x2="74222" y2="9333"/>
                            <a14:foregroundMark x1="56889" y1="4000" x2="56889" y2="4000"/>
                            <a14:foregroundMark x1="9778" y1="44444" x2="9778" y2="44444"/>
                            <a14:foregroundMark x1="89778" y1="43556" x2="89778" y2="43556"/>
                            <a14:foregroundMark x1="65333" y1="96000" x2="65333" y2="96000"/>
                            <a14:foregroundMark x1="35111" y1="99111" x2="35111" y2="99111"/>
                            <a14:foregroundMark x1="63111" y1="99111" x2="63111" y2="9911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24650" y="1848909"/>
                <a:ext cx="269915" cy="2699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55" name="Rectangle 254">
            <a:extLst>
              <a:ext uri="{FF2B5EF4-FFF2-40B4-BE49-F238E27FC236}">
                <a16:creationId xmlns:a16="http://schemas.microsoft.com/office/drawing/2014/main" id="{2237333B-A8AC-4D35-B4F7-B1076E27AAA4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1555931" y="3162890"/>
            <a:ext cx="3682698" cy="399028"/>
          </a:xfrm>
          <a:prstGeom prst="rect">
            <a:avLst/>
          </a:prstGeom>
          <a:noFill/>
          <a:ln w="317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574CD98D-EE96-408A-A34E-C267FB5EF113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451945" y="1727401"/>
            <a:ext cx="11502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dirty="0"/>
              <a:t>Participating caseload only includes the participants who have been issued benefits.</a:t>
            </a:r>
          </a:p>
        </p:txBody>
      </p:sp>
    </p:spTree>
    <p:extLst>
      <p:ext uri="{BB962C8B-B14F-4D97-AF65-F5344CB8AC3E}">
        <p14:creationId xmlns:p14="http://schemas.microsoft.com/office/powerpoint/2010/main" val="184642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1BBDDF-8A09-4235-8BC3-C3DAE6C56C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296" y="2977917"/>
            <a:ext cx="3858227" cy="3670289"/>
          </a:xfrm>
          <a:prstGeom prst="rect">
            <a:avLst/>
          </a:prstGeom>
        </p:spPr>
      </p:pic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E7DFA6C-B9B7-4E20-AF68-72FBEC0418C1}"/>
              </a:ext>
            </a:extLst>
          </p:cNvPr>
          <p:cNvCxnSpPr>
            <a:cxnSpLocks/>
          </p:cNvCxnSpPr>
          <p:nvPr/>
        </p:nvCxnSpPr>
        <p:spPr>
          <a:xfrm>
            <a:off x="5612498" y="3441021"/>
            <a:ext cx="3369285" cy="1"/>
          </a:xfrm>
          <a:prstGeom prst="line">
            <a:avLst/>
          </a:prstGeom>
          <a:ln w="73025">
            <a:solidFill>
              <a:srgbClr val="F4AC1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66291B4-4BF2-4796-9A93-F68D962E6242}"/>
              </a:ext>
            </a:extLst>
          </p:cNvPr>
          <p:cNvCxnSpPr>
            <a:cxnSpLocks/>
          </p:cNvCxnSpPr>
          <p:nvPr/>
        </p:nvCxnSpPr>
        <p:spPr>
          <a:xfrm>
            <a:off x="4567633" y="3184725"/>
            <a:ext cx="953159" cy="315334"/>
          </a:xfrm>
          <a:prstGeom prst="straightConnector1">
            <a:avLst/>
          </a:prstGeom>
          <a:ln w="57150">
            <a:solidFill>
              <a:srgbClr val="4B79D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B587612-7EB9-456D-88FF-E17E5EB3706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060429" y="2718491"/>
            <a:ext cx="347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assigned caseload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05F962D-BBD8-4711-9777-C07DA74A1C7D}"/>
              </a:ext>
            </a:extLst>
          </p:cNvPr>
          <p:cNvGrpSpPr/>
          <p:nvPr/>
        </p:nvGrpSpPr>
        <p:grpSpPr>
          <a:xfrm>
            <a:off x="8127796" y="5485992"/>
            <a:ext cx="487359" cy="588964"/>
            <a:chOff x="7227875" y="4870976"/>
            <a:chExt cx="637486" cy="77039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B409F4F-CFD0-4F2D-84E6-50E0F85E2B4F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1981E18-645D-495F-BB12-2201FF98FAA3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3BC2574-B57E-4F43-A9CD-6F1A55ACD3D9}"/>
              </a:ext>
            </a:extLst>
          </p:cNvPr>
          <p:cNvGrpSpPr/>
          <p:nvPr/>
        </p:nvGrpSpPr>
        <p:grpSpPr>
          <a:xfrm>
            <a:off x="7694251" y="5830852"/>
            <a:ext cx="487359" cy="588964"/>
            <a:chOff x="7227875" y="4870976"/>
            <a:chExt cx="637486" cy="77039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D5D67C-39B8-47A4-B2B0-82305187BC84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69D0F06-D003-44E4-8E8E-7860176BA42C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7BBD8E8-7701-4207-843D-E1B707211735}"/>
              </a:ext>
            </a:extLst>
          </p:cNvPr>
          <p:cNvGrpSpPr/>
          <p:nvPr/>
        </p:nvGrpSpPr>
        <p:grpSpPr>
          <a:xfrm>
            <a:off x="7148128" y="5882368"/>
            <a:ext cx="487359" cy="588964"/>
            <a:chOff x="7227875" y="4870976"/>
            <a:chExt cx="637486" cy="77039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4EBA69E-49DC-4CD9-B07E-8E7023031E99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8A694B2-D592-4483-A418-B5B1780C661D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A911710-ED9C-46AC-8C86-7477C8E7558E}"/>
              </a:ext>
            </a:extLst>
          </p:cNvPr>
          <p:cNvGrpSpPr/>
          <p:nvPr/>
        </p:nvGrpSpPr>
        <p:grpSpPr>
          <a:xfrm>
            <a:off x="6584503" y="5892669"/>
            <a:ext cx="487359" cy="588964"/>
            <a:chOff x="7227875" y="4870976"/>
            <a:chExt cx="637486" cy="77039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6F3FC5C-8CCF-4674-82B8-AF9F96800F4D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E7E5D11-AE83-4A1D-9063-8916E2B9AF56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BAD6DC8-3F9C-4973-A972-97CC108A0694}"/>
              </a:ext>
            </a:extLst>
          </p:cNvPr>
          <p:cNvGrpSpPr/>
          <p:nvPr/>
        </p:nvGrpSpPr>
        <p:grpSpPr>
          <a:xfrm>
            <a:off x="6039475" y="5863536"/>
            <a:ext cx="487359" cy="588964"/>
            <a:chOff x="7227875" y="4870974"/>
            <a:chExt cx="637486" cy="77039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E640990-703F-4FD2-9099-897571D62DD8}"/>
                </a:ext>
              </a:extLst>
            </p:cNvPr>
            <p:cNvSpPr/>
            <p:nvPr/>
          </p:nvSpPr>
          <p:spPr>
            <a:xfrm>
              <a:off x="7227875" y="4870974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EEDF1A5-2279-4168-ACE3-1467B4DB8221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D76BBF8-35A2-4C3D-A3C4-5A718F29B30B}"/>
              </a:ext>
            </a:extLst>
          </p:cNvPr>
          <p:cNvGrpSpPr/>
          <p:nvPr/>
        </p:nvGrpSpPr>
        <p:grpSpPr>
          <a:xfrm>
            <a:off x="5914028" y="5231267"/>
            <a:ext cx="487359" cy="588964"/>
            <a:chOff x="7227875" y="4870976"/>
            <a:chExt cx="637486" cy="770390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BAD6C67-A552-4C26-BD84-8FD993E2A892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F9A93A8-20AF-4A7C-A4A8-3C18184C41C9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0F506BC-60FD-4DAD-8810-163786692C4C}"/>
              </a:ext>
            </a:extLst>
          </p:cNvPr>
          <p:cNvGrpSpPr/>
          <p:nvPr/>
        </p:nvGrpSpPr>
        <p:grpSpPr>
          <a:xfrm>
            <a:off x="7638825" y="5223193"/>
            <a:ext cx="487359" cy="588964"/>
            <a:chOff x="7227875" y="4870976"/>
            <a:chExt cx="637486" cy="77039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F4833C1-3743-4BFE-A25A-ED9F77727057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78709C1-135E-49BA-8833-9925160AEA98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19271DF-01BF-4334-98D4-2C6F1B565490}"/>
              </a:ext>
            </a:extLst>
          </p:cNvPr>
          <p:cNvGrpSpPr/>
          <p:nvPr/>
        </p:nvGrpSpPr>
        <p:grpSpPr>
          <a:xfrm>
            <a:off x="7032218" y="5252028"/>
            <a:ext cx="487359" cy="588964"/>
            <a:chOff x="7227875" y="4870976"/>
            <a:chExt cx="637486" cy="770390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1B4D55D-9618-4992-881D-17AFD8398048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965C224-9DBA-4B19-8953-10C172AE7252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6012499-1744-4437-AFAA-36A338B51F4A}"/>
              </a:ext>
            </a:extLst>
          </p:cNvPr>
          <p:cNvGrpSpPr/>
          <p:nvPr/>
        </p:nvGrpSpPr>
        <p:grpSpPr>
          <a:xfrm>
            <a:off x="6452313" y="5257448"/>
            <a:ext cx="487359" cy="588964"/>
            <a:chOff x="7227877" y="4870977"/>
            <a:chExt cx="637486" cy="770390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87870E5-F7DA-427C-9A6E-E97FA299D07D}"/>
                </a:ext>
              </a:extLst>
            </p:cNvPr>
            <p:cNvSpPr/>
            <p:nvPr/>
          </p:nvSpPr>
          <p:spPr>
            <a:xfrm>
              <a:off x="7227877" y="4870977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4842D87-EC6A-4EDF-9E63-5E31B979A853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DD9259A-B7FE-4631-B5B5-3AF9FD7C58B1}"/>
              </a:ext>
            </a:extLst>
          </p:cNvPr>
          <p:cNvGrpSpPr/>
          <p:nvPr/>
        </p:nvGrpSpPr>
        <p:grpSpPr>
          <a:xfrm>
            <a:off x="5786475" y="4333416"/>
            <a:ext cx="487359" cy="588964"/>
            <a:chOff x="7227875" y="4870976"/>
            <a:chExt cx="637486" cy="770390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B82C8F4-19B8-4242-A7DB-0E28B173F2DA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48D9224-1376-49A4-8F35-F2E1239784FE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AB27A45-8EE3-43D3-A85F-4ED8625C0449}"/>
              </a:ext>
            </a:extLst>
          </p:cNvPr>
          <p:cNvGrpSpPr/>
          <p:nvPr/>
        </p:nvGrpSpPr>
        <p:grpSpPr>
          <a:xfrm>
            <a:off x="5694306" y="3577835"/>
            <a:ext cx="487359" cy="588964"/>
            <a:chOff x="7227875" y="4870976"/>
            <a:chExt cx="637486" cy="77039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257C805-5DB1-49D0-8F53-DAE12AF99BFC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FEC382E-B845-40C2-94E8-932DC7E8D4CD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EDE3912-88E8-404F-B0D0-9AA63D7C6730}"/>
              </a:ext>
            </a:extLst>
          </p:cNvPr>
          <p:cNvGrpSpPr/>
          <p:nvPr/>
        </p:nvGrpSpPr>
        <p:grpSpPr>
          <a:xfrm>
            <a:off x="7761374" y="3453224"/>
            <a:ext cx="487359" cy="588964"/>
            <a:chOff x="7227875" y="4870976"/>
            <a:chExt cx="637486" cy="770390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C4C065C-F243-46A9-9352-749BA589B1C6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CFFADB6-3980-4817-B6E8-2D05429154A8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8AD8787-47FA-466B-9004-F253141F5BB5}"/>
              </a:ext>
            </a:extLst>
          </p:cNvPr>
          <p:cNvGrpSpPr/>
          <p:nvPr/>
        </p:nvGrpSpPr>
        <p:grpSpPr>
          <a:xfrm>
            <a:off x="8372252" y="3587079"/>
            <a:ext cx="487359" cy="588964"/>
            <a:chOff x="7227875" y="4870976"/>
            <a:chExt cx="637486" cy="770390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A091450-0E75-4B37-855F-F85F1276BB8D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096E1C4-D252-4F3F-99FA-3E0DD8771BF4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0380FE6-2692-4E1A-8EBB-469C63941DAA}"/>
              </a:ext>
            </a:extLst>
          </p:cNvPr>
          <p:cNvGrpSpPr/>
          <p:nvPr/>
        </p:nvGrpSpPr>
        <p:grpSpPr>
          <a:xfrm>
            <a:off x="7951355" y="4099850"/>
            <a:ext cx="487359" cy="588964"/>
            <a:chOff x="7227875" y="4870976"/>
            <a:chExt cx="637486" cy="770390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B930C10-5DD9-489B-A1EE-42F8AF572404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BC5AECC-04B2-4206-9378-61075FDED2C1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04AA522-CEF4-462B-91ED-14E84DBCE62B}"/>
              </a:ext>
            </a:extLst>
          </p:cNvPr>
          <p:cNvGrpSpPr/>
          <p:nvPr/>
        </p:nvGrpSpPr>
        <p:grpSpPr>
          <a:xfrm>
            <a:off x="7339749" y="3932826"/>
            <a:ext cx="487359" cy="588964"/>
            <a:chOff x="7227875" y="4870976"/>
            <a:chExt cx="637486" cy="770390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1018AB0-3436-4887-995B-E55A9558601B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950038B-F471-4E87-83A4-271E3AFD6A7C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8886364-4169-407F-9649-B10DDEF38C6A}"/>
              </a:ext>
            </a:extLst>
          </p:cNvPr>
          <p:cNvGrpSpPr/>
          <p:nvPr/>
        </p:nvGrpSpPr>
        <p:grpSpPr>
          <a:xfrm>
            <a:off x="6760112" y="3528695"/>
            <a:ext cx="487359" cy="588964"/>
            <a:chOff x="7227875" y="4870976"/>
            <a:chExt cx="637486" cy="77039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0CC6F74-2AB6-4E76-A7C3-C7B84839CC4C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E19ACA5-7E70-4674-8357-3157E6F569BF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0F33CBC-2996-4680-BE16-DE3DD004BB30}"/>
              </a:ext>
            </a:extLst>
          </p:cNvPr>
          <p:cNvGrpSpPr/>
          <p:nvPr/>
        </p:nvGrpSpPr>
        <p:grpSpPr>
          <a:xfrm>
            <a:off x="6227885" y="3696371"/>
            <a:ext cx="487359" cy="588964"/>
            <a:chOff x="7227875" y="4870976"/>
            <a:chExt cx="637486" cy="770390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5C84B18-F998-42C6-9926-6C9959E5C782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B64F143-D530-476F-8886-A11AAD162F1F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6898D5E-FF06-4D9C-86A0-664BBF0AA92D}"/>
              </a:ext>
            </a:extLst>
          </p:cNvPr>
          <p:cNvGrpSpPr/>
          <p:nvPr/>
        </p:nvGrpSpPr>
        <p:grpSpPr>
          <a:xfrm>
            <a:off x="6888265" y="4393298"/>
            <a:ext cx="487359" cy="588964"/>
            <a:chOff x="7227875" y="4870976"/>
            <a:chExt cx="637486" cy="770390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BFDF103-92CA-417D-B813-32AC13C2ACD3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0DFF587-9E5D-4560-A4EB-9E592FF02F6E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C1CDE3E-ECCD-4C2A-8029-E831CA7EB964}"/>
              </a:ext>
            </a:extLst>
          </p:cNvPr>
          <p:cNvGrpSpPr/>
          <p:nvPr/>
        </p:nvGrpSpPr>
        <p:grpSpPr>
          <a:xfrm>
            <a:off x="8230196" y="4718497"/>
            <a:ext cx="487359" cy="588964"/>
            <a:chOff x="7227875" y="4870976"/>
            <a:chExt cx="637486" cy="77039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C1F6644-39D0-4E7B-B3E1-8727093F11AB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E3C3689-1A4D-47A2-B277-B5CCD447BF97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450AF6C-B3F1-4561-8B76-889BBFCD52ED}"/>
              </a:ext>
            </a:extLst>
          </p:cNvPr>
          <p:cNvGrpSpPr/>
          <p:nvPr/>
        </p:nvGrpSpPr>
        <p:grpSpPr>
          <a:xfrm>
            <a:off x="7395283" y="4583858"/>
            <a:ext cx="487359" cy="588964"/>
            <a:chOff x="7227875" y="4870976"/>
            <a:chExt cx="637486" cy="770390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8C7CAE59-5F1B-4693-9937-EB4284172624}"/>
                </a:ext>
              </a:extLst>
            </p:cNvPr>
            <p:cNvSpPr/>
            <p:nvPr/>
          </p:nvSpPr>
          <p:spPr>
            <a:xfrm>
              <a:off x="7227875" y="4870976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FED3DD1-F7A0-4608-BB1B-2E75AD1F4803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975140D-C271-46CB-BA00-EDEE2A04F3CA}"/>
              </a:ext>
            </a:extLst>
          </p:cNvPr>
          <p:cNvGrpSpPr/>
          <p:nvPr/>
        </p:nvGrpSpPr>
        <p:grpSpPr>
          <a:xfrm>
            <a:off x="6331619" y="4425360"/>
            <a:ext cx="487359" cy="588964"/>
            <a:chOff x="7227875" y="4870974"/>
            <a:chExt cx="637486" cy="770390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3DFDCE78-85A7-4C39-BCBF-E19A8F03AADD}"/>
                </a:ext>
              </a:extLst>
            </p:cNvPr>
            <p:cNvSpPr/>
            <p:nvPr/>
          </p:nvSpPr>
          <p:spPr>
            <a:xfrm>
              <a:off x="7227875" y="4870974"/>
              <a:ext cx="637486" cy="770390"/>
            </a:xfrm>
            <a:custGeom>
              <a:avLst/>
              <a:gdLst>
                <a:gd name="connsiteX0" fmla="*/ 771713 w 1365580"/>
                <a:gd name="connsiteY0" fmla="*/ 373086 h 1650277"/>
                <a:gd name="connsiteX1" fmla="*/ 844738 w 1365580"/>
                <a:gd name="connsiteY1" fmla="*/ 401661 h 1650277"/>
                <a:gd name="connsiteX2" fmla="*/ 920938 w 1365580"/>
                <a:gd name="connsiteY2" fmla="*/ 458811 h 1650277"/>
                <a:gd name="connsiteX3" fmla="*/ 1047938 w 1365580"/>
                <a:gd name="connsiteY3" fmla="*/ 569936 h 1650277"/>
                <a:gd name="connsiteX4" fmla="*/ 1178113 w 1365580"/>
                <a:gd name="connsiteY4" fmla="*/ 728686 h 1650277"/>
                <a:gd name="connsiteX5" fmla="*/ 1314638 w 1365580"/>
                <a:gd name="connsiteY5" fmla="*/ 979511 h 1650277"/>
                <a:gd name="connsiteX6" fmla="*/ 1365438 w 1365580"/>
                <a:gd name="connsiteY6" fmla="*/ 1230336 h 1650277"/>
                <a:gd name="connsiteX7" fmla="*/ 1301938 w 1365580"/>
                <a:gd name="connsiteY7" fmla="*/ 1430361 h 1650277"/>
                <a:gd name="connsiteX8" fmla="*/ 1216213 w 1365580"/>
                <a:gd name="connsiteY8" fmla="*/ 1519261 h 1650277"/>
                <a:gd name="connsiteX9" fmla="*/ 1060638 w 1365580"/>
                <a:gd name="connsiteY9" fmla="*/ 1598636 h 1650277"/>
                <a:gd name="connsiteX10" fmla="*/ 841563 w 1365580"/>
                <a:gd name="connsiteY10" fmla="*/ 1639911 h 1650277"/>
                <a:gd name="connsiteX11" fmla="*/ 606613 w 1365580"/>
                <a:gd name="connsiteY11" fmla="*/ 1649436 h 1650277"/>
                <a:gd name="connsiteX12" fmla="*/ 374838 w 1365580"/>
                <a:gd name="connsiteY12" fmla="*/ 1624036 h 1650277"/>
                <a:gd name="connsiteX13" fmla="*/ 146238 w 1365580"/>
                <a:gd name="connsiteY13" fmla="*/ 1538311 h 1650277"/>
                <a:gd name="connsiteX14" fmla="*/ 38288 w 1365580"/>
                <a:gd name="connsiteY14" fmla="*/ 1414486 h 1650277"/>
                <a:gd name="connsiteX15" fmla="*/ 188 w 1365580"/>
                <a:gd name="connsiteY15" fmla="*/ 1233511 h 1650277"/>
                <a:gd name="connsiteX16" fmla="*/ 50988 w 1365580"/>
                <a:gd name="connsiteY16" fmla="*/ 938236 h 1650277"/>
                <a:gd name="connsiteX17" fmla="*/ 219263 w 1365580"/>
                <a:gd name="connsiteY17" fmla="*/ 671536 h 1650277"/>
                <a:gd name="connsiteX18" fmla="*/ 330388 w 1365580"/>
                <a:gd name="connsiteY18" fmla="*/ 544536 h 1650277"/>
                <a:gd name="connsiteX19" fmla="*/ 425638 w 1365580"/>
                <a:gd name="connsiteY19" fmla="*/ 471511 h 1650277"/>
                <a:gd name="connsiteX20" fmla="*/ 539938 w 1365580"/>
                <a:gd name="connsiteY20" fmla="*/ 398486 h 1650277"/>
                <a:gd name="connsiteX21" fmla="*/ 451038 w 1365580"/>
                <a:gd name="connsiteY21" fmla="*/ 325461 h 1650277"/>
                <a:gd name="connsiteX22" fmla="*/ 381188 w 1365580"/>
                <a:gd name="connsiteY22" fmla="*/ 233386 h 1650277"/>
                <a:gd name="connsiteX23" fmla="*/ 339913 w 1365580"/>
                <a:gd name="connsiteY23" fmla="*/ 77811 h 1650277"/>
                <a:gd name="connsiteX24" fmla="*/ 387538 w 1365580"/>
                <a:gd name="connsiteY24" fmla="*/ 1611 h 1650277"/>
                <a:gd name="connsiteX25" fmla="*/ 485963 w 1365580"/>
                <a:gd name="connsiteY25" fmla="*/ 30186 h 1650277"/>
                <a:gd name="connsiteX26" fmla="*/ 619313 w 1365580"/>
                <a:gd name="connsiteY26" fmla="*/ 80986 h 1650277"/>
                <a:gd name="connsiteX27" fmla="*/ 860613 w 1365580"/>
                <a:gd name="connsiteY27" fmla="*/ 14311 h 1650277"/>
                <a:gd name="connsiteX28" fmla="*/ 939988 w 1365580"/>
                <a:gd name="connsiteY28" fmla="*/ 14311 h 1650277"/>
                <a:gd name="connsiteX29" fmla="*/ 939988 w 1365580"/>
                <a:gd name="connsiteY29" fmla="*/ 115911 h 1650277"/>
                <a:gd name="connsiteX30" fmla="*/ 771713 w 1365580"/>
                <a:gd name="connsiteY30" fmla="*/ 373086 h 1650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65580" h="1650277">
                  <a:moveTo>
                    <a:pt x="771713" y="373086"/>
                  </a:moveTo>
                  <a:cubicBezTo>
                    <a:pt x="755838" y="420711"/>
                    <a:pt x="819867" y="387374"/>
                    <a:pt x="844738" y="401661"/>
                  </a:cubicBezTo>
                  <a:cubicBezTo>
                    <a:pt x="869609" y="415949"/>
                    <a:pt x="887071" y="430765"/>
                    <a:pt x="920938" y="458811"/>
                  </a:cubicBezTo>
                  <a:cubicBezTo>
                    <a:pt x="954805" y="486857"/>
                    <a:pt x="1005076" y="524957"/>
                    <a:pt x="1047938" y="569936"/>
                  </a:cubicBezTo>
                  <a:cubicBezTo>
                    <a:pt x="1090801" y="614915"/>
                    <a:pt x="1133663" y="660423"/>
                    <a:pt x="1178113" y="728686"/>
                  </a:cubicBezTo>
                  <a:cubicBezTo>
                    <a:pt x="1222563" y="796949"/>
                    <a:pt x="1283417" y="895903"/>
                    <a:pt x="1314638" y="979511"/>
                  </a:cubicBezTo>
                  <a:cubicBezTo>
                    <a:pt x="1345859" y="1063119"/>
                    <a:pt x="1367555" y="1155194"/>
                    <a:pt x="1365438" y="1230336"/>
                  </a:cubicBezTo>
                  <a:cubicBezTo>
                    <a:pt x="1363321" y="1305478"/>
                    <a:pt x="1326809" y="1382207"/>
                    <a:pt x="1301938" y="1430361"/>
                  </a:cubicBezTo>
                  <a:cubicBezTo>
                    <a:pt x="1277067" y="1478515"/>
                    <a:pt x="1256430" y="1491215"/>
                    <a:pt x="1216213" y="1519261"/>
                  </a:cubicBezTo>
                  <a:cubicBezTo>
                    <a:pt x="1175996" y="1547307"/>
                    <a:pt x="1123080" y="1578528"/>
                    <a:pt x="1060638" y="1598636"/>
                  </a:cubicBezTo>
                  <a:cubicBezTo>
                    <a:pt x="998196" y="1618744"/>
                    <a:pt x="917234" y="1631444"/>
                    <a:pt x="841563" y="1639911"/>
                  </a:cubicBezTo>
                  <a:cubicBezTo>
                    <a:pt x="765892" y="1648378"/>
                    <a:pt x="684400" y="1652082"/>
                    <a:pt x="606613" y="1649436"/>
                  </a:cubicBezTo>
                  <a:cubicBezTo>
                    <a:pt x="528826" y="1646790"/>
                    <a:pt x="451567" y="1642557"/>
                    <a:pt x="374838" y="1624036"/>
                  </a:cubicBezTo>
                  <a:cubicBezTo>
                    <a:pt x="298109" y="1605515"/>
                    <a:pt x="202330" y="1573236"/>
                    <a:pt x="146238" y="1538311"/>
                  </a:cubicBezTo>
                  <a:cubicBezTo>
                    <a:pt x="90146" y="1503386"/>
                    <a:pt x="62630" y="1465286"/>
                    <a:pt x="38288" y="1414486"/>
                  </a:cubicBezTo>
                  <a:cubicBezTo>
                    <a:pt x="13946" y="1363686"/>
                    <a:pt x="-1929" y="1312886"/>
                    <a:pt x="188" y="1233511"/>
                  </a:cubicBezTo>
                  <a:cubicBezTo>
                    <a:pt x="2305" y="1154136"/>
                    <a:pt x="14476" y="1031898"/>
                    <a:pt x="50988" y="938236"/>
                  </a:cubicBezTo>
                  <a:cubicBezTo>
                    <a:pt x="87500" y="844574"/>
                    <a:pt x="172696" y="737153"/>
                    <a:pt x="219263" y="671536"/>
                  </a:cubicBezTo>
                  <a:cubicBezTo>
                    <a:pt x="265830" y="605919"/>
                    <a:pt x="295992" y="577874"/>
                    <a:pt x="330388" y="544536"/>
                  </a:cubicBezTo>
                  <a:cubicBezTo>
                    <a:pt x="364784" y="511199"/>
                    <a:pt x="390713" y="495853"/>
                    <a:pt x="425638" y="471511"/>
                  </a:cubicBezTo>
                  <a:cubicBezTo>
                    <a:pt x="460563" y="447169"/>
                    <a:pt x="535705" y="422828"/>
                    <a:pt x="539938" y="398486"/>
                  </a:cubicBezTo>
                  <a:cubicBezTo>
                    <a:pt x="544171" y="374144"/>
                    <a:pt x="477496" y="352978"/>
                    <a:pt x="451038" y="325461"/>
                  </a:cubicBezTo>
                  <a:cubicBezTo>
                    <a:pt x="424580" y="297944"/>
                    <a:pt x="399709" y="274661"/>
                    <a:pt x="381188" y="233386"/>
                  </a:cubicBezTo>
                  <a:cubicBezTo>
                    <a:pt x="362667" y="192111"/>
                    <a:pt x="338855" y="116440"/>
                    <a:pt x="339913" y="77811"/>
                  </a:cubicBezTo>
                  <a:cubicBezTo>
                    <a:pt x="340971" y="39182"/>
                    <a:pt x="363196" y="9548"/>
                    <a:pt x="387538" y="1611"/>
                  </a:cubicBezTo>
                  <a:cubicBezTo>
                    <a:pt x="411880" y="-6326"/>
                    <a:pt x="447334" y="16957"/>
                    <a:pt x="485963" y="30186"/>
                  </a:cubicBezTo>
                  <a:cubicBezTo>
                    <a:pt x="524592" y="43415"/>
                    <a:pt x="556871" y="83632"/>
                    <a:pt x="619313" y="80986"/>
                  </a:cubicBezTo>
                  <a:cubicBezTo>
                    <a:pt x="681755" y="78340"/>
                    <a:pt x="807167" y="25423"/>
                    <a:pt x="860613" y="14311"/>
                  </a:cubicBezTo>
                  <a:cubicBezTo>
                    <a:pt x="914059" y="3198"/>
                    <a:pt x="926759" y="-2622"/>
                    <a:pt x="939988" y="14311"/>
                  </a:cubicBezTo>
                  <a:cubicBezTo>
                    <a:pt x="953217" y="31244"/>
                    <a:pt x="962742" y="57703"/>
                    <a:pt x="939988" y="115911"/>
                  </a:cubicBezTo>
                  <a:cubicBezTo>
                    <a:pt x="917234" y="174119"/>
                    <a:pt x="787588" y="325461"/>
                    <a:pt x="771713" y="373086"/>
                  </a:cubicBezTo>
                  <a:close/>
                </a:path>
              </a:pathLst>
            </a:custGeom>
            <a:solidFill>
              <a:srgbClr val="F4E3C2"/>
            </a:solidFill>
            <a:ln>
              <a:solidFill>
                <a:srgbClr val="BF9000">
                  <a:alpha val="41961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800"/>
                </a:spcBef>
              </a:pP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37DF7CC-D549-4D34-9C55-030ADB0CF8D3}"/>
                </a:ext>
              </a:extLst>
            </p:cNvPr>
            <p:cNvSpPr txBox="1"/>
            <p:nvPr/>
          </p:nvSpPr>
          <p:spPr>
            <a:xfrm>
              <a:off x="7330136" y="5069167"/>
              <a:ext cx="342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$</a:t>
              </a:r>
            </a:p>
          </p:txBody>
        </p:sp>
      </p:grp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53330DE-F6BF-460D-ACA3-8883773FD225}"/>
              </a:ext>
            </a:extLst>
          </p:cNvPr>
          <p:cNvCxnSpPr>
            <a:cxnSpLocks/>
          </p:cNvCxnSpPr>
          <p:nvPr/>
        </p:nvCxnSpPr>
        <p:spPr>
          <a:xfrm flipH="1">
            <a:off x="9129926" y="2879816"/>
            <a:ext cx="908710" cy="474982"/>
          </a:xfrm>
          <a:prstGeom prst="straightConnector1">
            <a:avLst/>
          </a:prstGeom>
          <a:ln w="57150">
            <a:solidFill>
              <a:srgbClr val="F4AC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0B46A74F-3A5A-48BB-AEE3-A62443A482A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9146523" y="2416711"/>
            <a:ext cx="347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caseload goal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361CA41-0995-4354-9F1E-3777C0C13915}"/>
              </a:ext>
            </a:extLst>
          </p:cNvPr>
          <p:cNvCxnSpPr>
            <a:cxnSpLocks/>
          </p:cNvCxnSpPr>
          <p:nvPr/>
        </p:nvCxnSpPr>
        <p:spPr>
          <a:xfrm>
            <a:off x="5607346" y="3528694"/>
            <a:ext cx="3348957" cy="1"/>
          </a:xfrm>
          <a:prstGeom prst="line">
            <a:avLst/>
          </a:prstGeom>
          <a:ln w="47625">
            <a:solidFill>
              <a:srgbClr val="4B79D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A00CDE5-349F-4BA1-B8AD-4F6FF3F32DD0}"/>
              </a:ext>
            </a:extLst>
          </p:cNvPr>
          <p:cNvSpPr txBox="1"/>
          <p:nvPr/>
        </p:nvSpPr>
        <p:spPr>
          <a:xfrm>
            <a:off x="537956" y="5246494"/>
            <a:ext cx="3858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learn more about WIC funding, use the job aids section to access Fiscal 101.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20DD4A8-C277-4A72-BD92-92490BADA9D9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941727" y="797385"/>
            <a:ext cx="8664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dirty="0"/>
              <a:t>The caseload goal is important because it was set based on the potential need for WIC in your community. Caseload also determines funding; if your agency is regularly below its caseload goal, your funding may be reduced for the next fiscal year. </a:t>
            </a:r>
          </a:p>
        </p:txBody>
      </p:sp>
      <p:sp>
        <p:nvSpPr>
          <p:cNvPr id="100" name="Title 1">
            <a:extLst>
              <a:ext uri="{FF2B5EF4-FFF2-40B4-BE49-F238E27FC236}">
                <a16:creationId xmlns:a16="http://schemas.microsoft.com/office/drawing/2014/main" id="{9ECCDDB8-88D0-43D0-A3B1-05D8BA12F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640" y="-480043"/>
            <a:ext cx="3291348" cy="490282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Funding and Caseload</a:t>
            </a:r>
          </a:p>
        </p:txBody>
      </p:sp>
    </p:spTree>
    <p:extLst>
      <p:ext uri="{BB962C8B-B14F-4D97-AF65-F5344CB8AC3E}">
        <p14:creationId xmlns:p14="http://schemas.microsoft.com/office/powerpoint/2010/main" val="399528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45833E-6 -1.11111E-6 L 1.45833E-6 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875E-6 1.48148E-6 L -1.875E-6 0.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375E-6 -3.33333E-6 L 4.375E-6 0.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2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AA876-D195-42E7-969F-6B3761802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89794"/>
            <a:ext cx="2337707" cy="314325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When to check your numbers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C218A9-3440-484D-8564-6EC9A137C658}"/>
              </a:ext>
            </a:extLst>
          </p:cNvPr>
          <p:cNvSpPr/>
          <p:nvPr/>
        </p:nvSpPr>
        <p:spPr>
          <a:xfrm>
            <a:off x="0" y="-1"/>
            <a:ext cx="12192000" cy="104234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E500F3-A015-4022-998A-A612CE2E9560}"/>
              </a:ext>
            </a:extLst>
          </p:cNvPr>
          <p:cNvSpPr txBox="1"/>
          <p:nvPr/>
        </p:nvSpPr>
        <p:spPr>
          <a:xfrm>
            <a:off x="17172" y="272903"/>
            <a:ext cx="111788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FE7C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to check your numbers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50F6ECE-885A-4993-BF75-2E3FA9558C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990" y="3060085"/>
            <a:ext cx="5234020" cy="317298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34CC478-E6C7-4968-B013-080FAF4BCE8D}"/>
              </a:ext>
            </a:extLst>
          </p:cNvPr>
          <p:cNvSpPr/>
          <p:nvPr/>
        </p:nvSpPr>
        <p:spPr>
          <a:xfrm>
            <a:off x="6457950" y="3060085"/>
            <a:ext cx="747175" cy="647260"/>
          </a:xfrm>
          <a:prstGeom prst="rect">
            <a:avLst/>
          </a:prstGeom>
          <a:solidFill>
            <a:srgbClr val="FFFF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6027C4-3517-4E0A-8BF9-2E09CEA39BC4}"/>
              </a:ext>
            </a:extLst>
          </p:cNvPr>
          <p:cNvSpPr txBox="1"/>
          <p:nvPr/>
        </p:nvSpPr>
        <p:spPr>
          <a:xfrm>
            <a:off x="1804384" y="1705041"/>
            <a:ext cx="8583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Check your caseload numbers at the beginning of every month. The caseload totals for the previous month are determined on the 1</a:t>
            </a:r>
            <a:r>
              <a:rPr lang="en-US" sz="2400" baseline="30000" dirty="0"/>
              <a:t>st</a:t>
            </a:r>
            <a:r>
              <a:rPr lang="en-US" sz="2400" dirty="0"/>
              <a:t>, so </a:t>
            </a:r>
            <a:r>
              <a:rPr lang="en-US" sz="2400" b="1" dirty="0"/>
              <a:t>check your numbers on or after the 2</a:t>
            </a:r>
            <a:r>
              <a:rPr lang="en-US" sz="2400" b="1" baseline="30000" dirty="0"/>
              <a:t>nd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847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AA876-D195-42E7-969F-6B3761802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92779"/>
            <a:ext cx="6721021" cy="169182"/>
          </a:xfrm>
        </p:spPr>
        <p:txBody>
          <a:bodyPr>
            <a:noAutofit/>
          </a:bodyPr>
          <a:lstStyle/>
          <a:p>
            <a:r>
              <a:rPr lang="en-US" sz="1100" dirty="0"/>
              <a:t>How to check your numbers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695A11-0C36-4B0B-996D-442E044D91F3}"/>
              </a:ext>
            </a:extLst>
          </p:cNvPr>
          <p:cNvSpPr/>
          <p:nvPr/>
        </p:nvSpPr>
        <p:spPr>
          <a:xfrm>
            <a:off x="0" y="-1"/>
            <a:ext cx="12192000" cy="104234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DC5DCE-0CF9-4CC5-B586-BD92CB23E84D}"/>
              </a:ext>
            </a:extLst>
          </p:cNvPr>
          <p:cNvSpPr txBox="1"/>
          <p:nvPr/>
        </p:nvSpPr>
        <p:spPr>
          <a:xfrm>
            <a:off x="118772" y="285677"/>
            <a:ext cx="111788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FE7C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check your numbers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07779D-1C07-4853-9881-3D436E27688D}"/>
              </a:ext>
            </a:extLst>
          </p:cNvPr>
          <p:cNvSpPr/>
          <p:nvPr/>
        </p:nvSpPr>
        <p:spPr>
          <a:xfrm>
            <a:off x="1371600" y="1340796"/>
            <a:ext cx="94487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/>
              <a:t>You can monitor your caseload health by running 3 reports in TWIST every month:</a:t>
            </a:r>
          </a:p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en-US" sz="2800" b="1" i="1" dirty="0"/>
              <a:t>Percent of Assigned Caseload Report- </a:t>
            </a:r>
            <a:r>
              <a:rPr lang="en-US" sz="2800" dirty="0"/>
              <a:t>how your participating caseload compares to your assigned</a:t>
            </a:r>
            <a:endParaRPr lang="en-US" sz="2800" b="1" i="1" dirty="0"/>
          </a:p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en-US" sz="2800" b="1" i="1" dirty="0"/>
              <a:t>Participating Caseload Report- </a:t>
            </a:r>
            <a:r>
              <a:rPr lang="en-US" sz="2800" dirty="0"/>
              <a:t>number of certified individuals who have been issued benefits</a:t>
            </a:r>
            <a:endParaRPr lang="en-US" sz="2800" b="1" i="1" dirty="0"/>
          </a:p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en-US" sz="2800" b="1" i="1" dirty="0"/>
              <a:t>Certified Caseload Report- </a:t>
            </a:r>
            <a:r>
              <a:rPr lang="en-US" sz="2800" dirty="0"/>
              <a:t>number of individuals who have been WIC certified</a:t>
            </a:r>
          </a:p>
          <a:p>
            <a:pPr lvl="0">
              <a:defRPr/>
            </a:pPr>
            <a:endParaRPr lang="en-US" sz="2800" dirty="0"/>
          </a:p>
          <a:p>
            <a:pPr lvl="0">
              <a:defRPr/>
            </a:pPr>
            <a:r>
              <a:rPr lang="en-US" sz="2800" dirty="0"/>
              <a:t>If your numbers are below 97%, look at the sections about maintaining caseload.</a:t>
            </a:r>
          </a:p>
        </p:txBody>
      </p:sp>
    </p:spTree>
    <p:extLst>
      <p:ext uri="{BB962C8B-B14F-4D97-AF65-F5344CB8AC3E}">
        <p14:creationId xmlns:p14="http://schemas.microsoft.com/office/powerpoint/2010/main" val="247809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E437332-0F09-4A25-BEF2-823A30A84428}"/>
              </a:ext>
            </a:extLst>
          </p:cNvPr>
          <p:cNvSpPr/>
          <p:nvPr/>
        </p:nvSpPr>
        <p:spPr>
          <a:xfrm>
            <a:off x="8435340" y="3208021"/>
            <a:ext cx="3494064" cy="26833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8B2CA3-93C1-44E3-B572-F00B90E563B3}"/>
              </a:ext>
            </a:extLst>
          </p:cNvPr>
          <p:cNvSpPr txBox="1"/>
          <p:nvPr/>
        </p:nvSpPr>
        <p:spPr>
          <a:xfrm>
            <a:off x="8874320" y="5409454"/>
            <a:ext cx="2603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 to play video</a:t>
            </a:r>
          </a:p>
        </p:txBody>
      </p:sp>
      <p:sp>
        <p:nvSpPr>
          <p:cNvPr id="11" name="TextBox 10">
            <a:hlinkClick r:id="rId3"/>
            <a:extLst>
              <a:ext uri="{FF2B5EF4-FFF2-40B4-BE49-F238E27FC236}">
                <a16:creationId xmlns:a16="http://schemas.microsoft.com/office/drawing/2014/main" id="{E884677A-4AF7-4B5E-81EC-A9362384536A}"/>
              </a:ext>
            </a:extLst>
          </p:cNvPr>
          <p:cNvSpPr txBox="1"/>
          <p:nvPr/>
        </p:nvSpPr>
        <p:spPr>
          <a:xfrm>
            <a:off x="8563428" y="3288938"/>
            <a:ext cx="3260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How to use the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Percent of Assigned Caseload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7B4FD-1FC9-41F8-A99C-231F9DA3B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364" y="-1528763"/>
            <a:ext cx="12291522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Caseload Reports: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Percent of Assigned Caseload – 12 Month History Report</a:t>
            </a:r>
            <a:endParaRPr lang="en-US" dirty="0"/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B3A6C058-0E02-407A-A52A-49CB1E5D5D96}"/>
              </a:ext>
            </a:extLst>
          </p:cNvPr>
          <p:cNvSpPr/>
          <p:nvPr/>
        </p:nvSpPr>
        <p:spPr>
          <a:xfrm>
            <a:off x="393103" y="183310"/>
            <a:ext cx="11405793" cy="1354373"/>
          </a:xfrm>
          <a:prstGeom prst="round2DiagRect">
            <a:avLst/>
          </a:prstGeom>
          <a:solidFill>
            <a:srgbClr val="FE7C8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6B4BAEA4-DCBE-4B1B-A9D8-ED6FC1BA49DC}"/>
              </a:ext>
            </a:extLst>
          </p:cNvPr>
          <p:cNvSpPr txBox="1">
            <a:spLocks/>
          </p:cNvSpPr>
          <p:nvPr/>
        </p:nvSpPr>
        <p:spPr>
          <a:xfrm>
            <a:off x="909174" y="212120"/>
            <a:ext cx="108897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Caseload Reports: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Percent of Assigned Caseload – 12 Month History Report</a:t>
            </a:r>
            <a:endParaRPr lang="en-US" sz="3600" dirty="0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D88FF53C-D8AD-4CDF-BC7A-F6AF24E44617}"/>
              </a:ext>
            </a:extLst>
          </p:cNvPr>
          <p:cNvSpPr/>
          <p:nvPr/>
        </p:nvSpPr>
        <p:spPr>
          <a:xfrm rot="5400000">
            <a:off x="9915841" y="4580631"/>
            <a:ext cx="671137" cy="484837"/>
          </a:xfrm>
          <a:prstGeom prst="triangle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864737-2973-4B72-A038-303BC4E7462B}"/>
              </a:ext>
            </a:extLst>
          </p:cNvPr>
          <p:cNvSpPr/>
          <p:nvPr/>
        </p:nvSpPr>
        <p:spPr>
          <a:xfrm>
            <a:off x="481838" y="1566493"/>
            <a:ext cx="115538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What this report tells you:</a:t>
            </a:r>
            <a:b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The percent comparison of participating caseload to assigned caseload for each month for the past 12 months, and the 12 month average.</a:t>
            </a:r>
            <a:r>
              <a:rPr lang="en-US" sz="2000" kern="0" dirty="0">
                <a:solidFill>
                  <a:sysClr val="windowText" lastClr="000000"/>
                </a:solidFill>
              </a:rPr>
              <a:t> It shows </a:t>
            </a:r>
            <a:r>
              <a:rPr lang="en-US" sz="2000" dirty="0"/>
              <a:t>how you are meeting your caseload goal of serving 97-103% of assigned caseload.</a:t>
            </a:r>
            <a:endParaRPr lang="en-US" sz="2000" kern="0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F51B9C-BA13-490B-B728-280CF4F17D67}"/>
              </a:ext>
            </a:extLst>
          </p:cNvPr>
          <p:cNvSpPr/>
          <p:nvPr/>
        </p:nvSpPr>
        <p:spPr>
          <a:xfrm>
            <a:off x="481838" y="2889932"/>
            <a:ext cx="7679897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  <a:defRPr/>
            </a:pPr>
            <a: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Why use this report:</a:t>
            </a:r>
            <a:b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Use to monitor assigned caseload with the goal of keeping the participating caseload between 97-103% of the assigned caseload.</a:t>
            </a:r>
          </a:p>
          <a:p>
            <a:pPr lvl="0">
              <a:spcAft>
                <a:spcPts val="800"/>
              </a:spcAft>
              <a:defRPr/>
            </a:pPr>
            <a: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How to run this report:</a:t>
            </a:r>
            <a:b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Operations Management- Outputs- Caseload. Enter the month and year</a:t>
            </a:r>
            <a:r>
              <a:rPr lang="en-US" sz="20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.</a:t>
            </a:r>
            <a:endParaRPr lang="en-US" sz="2000" kern="0" dirty="0">
              <a:solidFill>
                <a:sysClr val="windowText" lastClr="000000"/>
              </a:solidFill>
            </a:endParaRPr>
          </a:p>
          <a:p>
            <a:pPr>
              <a:spcAft>
                <a:spcPts val="800"/>
              </a:spcAft>
            </a:pPr>
            <a: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When to run this report:</a:t>
            </a:r>
            <a:b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Run on the 2</a:t>
            </a:r>
            <a:r>
              <a:rPr lang="en-US" sz="2000" kern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nd</a:t>
            </a:r>
            <a:r>
              <a:rPr lang="en-US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 of each month.</a:t>
            </a:r>
            <a:endParaRPr lang="en-US" sz="2000" kern="0" dirty="0">
              <a:solidFill>
                <a:sysClr val="windowText" lastClr="000000"/>
              </a:solidFill>
            </a:endParaRPr>
          </a:p>
        </p:txBody>
      </p:sp>
      <p:pic>
        <p:nvPicPr>
          <p:cNvPr id="12" name="Picture 11" descr="Clipart - Computer monitor">
            <a:hlinkClick r:id="rId4"/>
            <a:extLst>
              <a:ext uri="{FF2B5EF4-FFF2-40B4-BE49-F238E27FC236}">
                <a16:creationId xmlns:a16="http://schemas.microsoft.com/office/drawing/2014/main" id="{95102C7F-7120-4EDF-B15B-9755D026D8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73499" y="3106057"/>
            <a:ext cx="3662229" cy="366222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6750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8B24052-2A4A-4824-B91E-76DC86434576}"/>
              </a:ext>
            </a:extLst>
          </p:cNvPr>
          <p:cNvSpPr/>
          <p:nvPr/>
        </p:nvSpPr>
        <p:spPr>
          <a:xfrm>
            <a:off x="8435340" y="3208021"/>
            <a:ext cx="3494064" cy="26833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8B2CA3-93C1-44E3-B572-F00B90E563B3}"/>
              </a:ext>
            </a:extLst>
          </p:cNvPr>
          <p:cNvSpPr txBox="1"/>
          <p:nvPr/>
        </p:nvSpPr>
        <p:spPr>
          <a:xfrm>
            <a:off x="8874320" y="5409454"/>
            <a:ext cx="2603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 to play video</a:t>
            </a:r>
          </a:p>
        </p:txBody>
      </p:sp>
      <p:sp>
        <p:nvSpPr>
          <p:cNvPr id="11" name="TextBox 10">
            <a:hlinkClick r:id="rId3"/>
            <a:extLst>
              <a:ext uri="{FF2B5EF4-FFF2-40B4-BE49-F238E27FC236}">
                <a16:creationId xmlns:a16="http://schemas.microsoft.com/office/drawing/2014/main" id="{E884677A-4AF7-4B5E-81EC-A9362384536A}"/>
              </a:ext>
            </a:extLst>
          </p:cNvPr>
          <p:cNvSpPr txBox="1"/>
          <p:nvPr/>
        </p:nvSpPr>
        <p:spPr>
          <a:xfrm>
            <a:off x="8563428" y="3288938"/>
            <a:ext cx="3260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How to use the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Participating Caseload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7B4FD-1FC9-41F8-A99C-231F9DA3B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364" y="-1528763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Caseload Reports: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Participating Caseload – 12 Month History Report</a:t>
            </a:r>
            <a:endParaRPr lang="en-US" dirty="0"/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B3A6C058-0E02-407A-A52A-49CB1E5D5D96}"/>
              </a:ext>
            </a:extLst>
          </p:cNvPr>
          <p:cNvSpPr/>
          <p:nvPr/>
        </p:nvSpPr>
        <p:spPr>
          <a:xfrm>
            <a:off x="393103" y="183310"/>
            <a:ext cx="11405793" cy="1354373"/>
          </a:xfrm>
          <a:prstGeom prst="round2DiagRect">
            <a:avLst/>
          </a:prstGeom>
          <a:solidFill>
            <a:srgbClr val="FE7C8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318066-3DF5-47A4-8526-71687136DB2E}"/>
              </a:ext>
            </a:extLst>
          </p:cNvPr>
          <p:cNvSpPr/>
          <p:nvPr/>
        </p:nvSpPr>
        <p:spPr>
          <a:xfrm>
            <a:off x="481838" y="1566493"/>
            <a:ext cx="839248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What this report tells you:</a:t>
            </a:r>
            <a:b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The number of participants with benefits every month for the past 12 months.  </a:t>
            </a:r>
          </a:p>
          <a:p>
            <a:pPr>
              <a:spcAft>
                <a:spcPts val="800"/>
              </a:spcAft>
            </a:pPr>
            <a: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Why use this report:</a:t>
            </a:r>
            <a:b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To see if your participating caseload has increased or decreased, month to month. Large agencies may see a larger fluctuation in month to month numbers. </a:t>
            </a:r>
            <a:endParaRPr lang="en-US" sz="2000" b="1" u="sng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How to run this report:</a:t>
            </a:r>
            <a:b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Operations Management- Output- Caseload. </a:t>
            </a:r>
            <a:r>
              <a:rPr lang="en-US" sz="2000" dirty="0"/>
              <a:t> Enter the m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onth and year.</a:t>
            </a:r>
          </a:p>
          <a:p>
            <a:pPr>
              <a:spcAft>
                <a:spcPts val="800"/>
              </a:spcAft>
            </a:pPr>
            <a: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When to run this report:</a:t>
            </a:r>
            <a:b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Run on the 2</a:t>
            </a:r>
            <a:r>
              <a:rPr lang="en-US" sz="20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nd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of each month. </a:t>
            </a:r>
            <a:endParaRPr lang="en-US" sz="2000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6B4BAEA4-DCBE-4B1B-A9D8-ED6FC1BA49DC}"/>
              </a:ext>
            </a:extLst>
          </p:cNvPr>
          <p:cNvSpPr txBox="1">
            <a:spLocks/>
          </p:cNvSpPr>
          <p:nvPr/>
        </p:nvSpPr>
        <p:spPr>
          <a:xfrm>
            <a:off x="909173" y="212120"/>
            <a:ext cx="105687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Caseload Reports: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Participating Caseload – 12 Month History Report</a:t>
            </a:r>
            <a:endParaRPr lang="en-US" sz="3600" dirty="0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D88FF53C-D8AD-4CDF-BC7A-F6AF24E44617}"/>
              </a:ext>
            </a:extLst>
          </p:cNvPr>
          <p:cNvSpPr/>
          <p:nvPr/>
        </p:nvSpPr>
        <p:spPr>
          <a:xfrm rot="5400000">
            <a:off x="9915841" y="4580631"/>
            <a:ext cx="671137" cy="484837"/>
          </a:xfrm>
          <a:prstGeom prst="triangle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Clipart - Computer monitor">
            <a:hlinkClick r:id="rId3"/>
            <a:extLst>
              <a:ext uri="{FF2B5EF4-FFF2-40B4-BE49-F238E27FC236}">
                <a16:creationId xmlns:a16="http://schemas.microsoft.com/office/drawing/2014/main" id="{95102C7F-7120-4EDF-B15B-9755D026D8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73499" y="3106057"/>
            <a:ext cx="3662229" cy="366222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3232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915566-4A0E-4E1F-B980-05EEB2EB3BB3}"/>
              </a:ext>
            </a:extLst>
          </p:cNvPr>
          <p:cNvSpPr/>
          <p:nvPr/>
        </p:nvSpPr>
        <p:spPr>
          <a:xfrm>
            <a:off x="8435340" y="3208021"/>
            <a:ext cx="3494064" cy="26833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7B4FD-1FC9-41F8-A99C-231F9DA3B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364" y="-1528763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Caseload Reports: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Certified Caseload – 12 Month History Report</a:t>
            </a:r>
            <a:endParaRPr lang="en-US" dirty="0"/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B3A6C058-0E02-407A-A52A-49CB1E5D5D96}"/>
              </a:ext>
            </a:extLst>
          </p:cNvPr>
          <p:cNvSpPr/>
          <p:nvPr/>
        </p:nvSpPr>
        <p:spPr>
          <a:xfrm>
            <a:off x="393103" y="183310"/>
            <a:ext cx="11405793" cy="1354373"/>
          </a:xfrm>
          <a:prstGeom prst="round2DiagRect">
            <a:avLst/>
          </a:prstGeom>
          <a:solidFill>
            <a:srgbClr val="FE7C8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6B4BAEA4-DCBE-4B1B-A9D8-ED6FC1BA49DC}"/>
              </a:ext>
            </a:extLst>
          </p:cNvPr>
          <p:cNvSpPr txBox="1">
            <a:spLocks/>
          </p:cNvSpPr>
          <p:nvPr/>
        </p:nvSpPr>
        <p:spPr>
          <a:xfrm>
            <a:off x="909174" y="212120"/>
            <a:ext cx="108897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Caseload Reports: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Certified Caseload – 12 Month History Report</a:t>
            </a:r>
            <a:endParaRPr lang="en-US" sz="3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864737-2973-4B72-A038-303BC4E7462B}"/>
              </a:ext>
            </a:extLst>
          </p:cNvPr>
          <p:cNvSpPr/>
          <p:nvPr/>
        </p:nvSpPr>
        <p:spPr>
          <a:xfrm>
            <a:off x="481838" y="1566493"/>
            <a:ext cx="115538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What this report tells you:</a:t>
            </a:r>
            <a:b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The number of participants with current certifications, whether or not they have been issued benefits. Shows the past 12 months.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F51B9C-BA13-490B-B728-280CF4F17D67}"/>
              </a:ext>
            </a:extLst>
          </p:cNvPr>
          <p:cNvSpPr/>
          <p:nvPr/>
        </p:nvSpPr>
        <p:spPr>
          <a:xfrm>
            <a:off x="481838" y="2582156"/>
            <a:ext cx="7679897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Why use this report:</a:t>
            </a:r>
            <a:b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Track the change in your total certified caseload from month to month.</a:t>
            </a:r>
          </a:p>
          <a:p>
            <a:pPr lvl="0">
              <a:spcAft>
                <a:spcPts val="800"/>
              </a:spcAft>
            </a:pPr>
            <a: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How to run this report:</a:t>
            </a:r>
            <a:b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Operations Management- Outputs- Caseload. Enter month and year.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</a:p>
          <a:p>
            <a:pPr>
              <a:spcAft>
                <a:spcPts val="800"/>
              </a:spcAft>
            </a:pPr>
            <a: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When to run this report:</a:t>
            </a:r>
            <a:br>
              <a:rPr lang="en-US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Run on the 2</a:t>
            </a:r>
            <a:r>
              <a:rPr lang="en-US" sz="2000" kern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nd</a:t>
            </a:r>
            <a:r>
              <a:rPr lang="en-US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 of each month.</a:t>
            </a:r>
            <a:endParaRPr lang="en-US" sz="2000" kern="0" dirty="0">
              <a:solidFill>
                <a:sysClr val="windowText" lastClr="0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044349-EEF7-46A3-9863-344A6140E4E3}"/>
              </a:ext>
            </a:extLst>
          </p:cNvPr>
          <p:cNvSpPr txBox="1"/>
          <p:nvPr/>
        </p:nvSpPr>
        <p:spPr>
          <a:xfrm>
            <a:off x="8874320" y="5409454"/>
            <a:ext cx="2603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 to play video</a:t>
            </a:r>
          </a:p>
        </p:txBody>
      </p:sp>
      <p:sp>
        <p:nvSpPr>
          <p:cNvPr id="18" name="TextBox 17">
            <a:hlinkClick r:id="rId3"/>
            <a:extLst>
              <a:ext uri="{FF2B5EF4-FFF2-40B4-BE49-F238E27FC236}">
                <a16:creationId xmlns:a16="http://schemas.microsoft.com/office/drawing/2014/main" id="{8442BFA2-8E51-48F4-88BF-4B4F7D96FFDA}"/>
              </a:ext>
            </a:extLst>
          </p:cNvPr>
          <p:cNvSpPr txBox="1"/>
          <p:nvPr/>
        </p:nvSpPr>
        <p:spPr>
          <a:xfrm>
            <a:off x="8563428" y="3288938"/>
            <a:ext cx="3260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How to use the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Certified Caseload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834FE6C2-744C-4FB1-AC4D-E81330722E8A}"/>
              </a:ext>
            </a:extLst>
          </p:cNvPr>
          <p:cNvSpPr/>
          <p:nvPr/>
        </p:nvSpPr>
        <p:spPr>
          <a:xfrm rot="5400000">
            <a:off x="9915841" y="4580631"/>
            <a:ext cx="671137" cy="484837"/>
          </a:xfrm>
          <a:prstGeom prst="triangle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Clipart - Computer monitor">
            <a:hlinkClick r:id="rId4"/>
            <a:extLst>
              <a:ext uri="{FF2B5EF4-FFF2-40B4-BE49-F238E27FC236}">
                <a16:creationId xmlns:a16="http://schemas.microsoft.com/office/drawing/2014/main" id="{3BC3BB13-3C25-41D6-8CFD-CE587153D5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73499" y="3106057"/>
            <a:ext cx="3662229" cy="366222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1555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PERSISTENCEDATA" val="MMPROD_UIPERSISTENCEDATA"/>
  <p:tag name="MMPROD_UIDATA" val="&lt;database version=&quot;11.0&quot;&gt;&lt;object type=&quot;1&quot; unique_id=&quot;10001&quot;&gt;&lt;object type=&quot;2&quot; unique_id=&quot;54173&quot;&gt;&lt;object type=&quot;3&quot; unique_id=&quot;55246&quot;&gt;&lt;property id=&quot;20148&quot; value=&quot;5&quot;/&gt;&lt;property id=&quot;20300&quot; value=&quot;Slide 1 - &amp;quot;Monitoring General Caseload Health&amp;quot;&quot;/&gt;&lt;property id=&quot;20307&quot; value=&quot;269&quot;/&gt;&lt;/object&gt;&lt;object type=&quot;3&quot; unique_id=&quot;55289&quot;&gt;&lt;property id=&quot;20148&quot; value=&quot;5&quot;/&gt;&lt;property id=&quot;20300&quot; value=&quot;Slide 4 - &amp;quot;Funding and Caseload&amp;quot;&quot;/&gt;&lt;property id=&quot;20307&quot; value=&quot;270&quot;/&gt;&lt;/object&gt;&lt;object type=&quot;3&quot; unique_id=&quot;55453&quot;&gt;&lt;property id=&quot;20148&quot; value=&quot;5&quot;/&gt;&lt;property id=&quot;20300&quot; value=&quot;Slide 3 - &amp;quot;Caseload Goal&amp;quot;&quot;/&gt;&lt;property id=&quot;20307&quot; value=&quot;271&quot;/&gt;&lt;/object&gt;&lt;object type=&quot;3&quot; unique_id=&quot;55710&quot;&gt;&lt;property id=&quot;20148&quot; value=&quot;5&quot;/&gt;&lt;property id=&quot;20300&quot; value=&quot;Slide 5 - &amp;quot;When to check your numbers&amp;quot;&quot;/&gt;&lt;property id=&quot;20307&quot; value=&quot;272&quot;/&gt;&lt;/object&gt;&lt;object type=&quot;3&quot; unique_id=&quot;66189&quot;&gt;&lt;property id=&quot;20148&quot; value=&quot;5&quot;/&gt;&lt;property id=&quot;20300&quot; value=&quot;Slide 9 - &amp;quot;Caseload Reports: Certified Caseload – 12 Month History Report&amp;quot;&quot;/&gt;&lt;property id=&quot;20307&quot; value=&quot;300&quot;/&gt;&lt;/object&gt;&lt;object type=&quot;3&quot; unique_id=&quot;66190&quot;&gt;&lt;property id=&quot;20148&quot; value=&quot;5&quot;/&gt;&lt;property id=&quot;20300&quot; value=&quot;Slide 8 - &amp;quot;Caseload Reports: Participating Caseload – 12 Month History Report&amp;quot;&quot;/&gt;&lt;property id=&quot;20307&quot; value=&quot;301&quot;/&gt;&lt;/object&gt;&lt;object type=&quot;3&quot; unique_id=&quot;66191&quot;&gt;&lt;property id=&quot;20148&quot; value=&quot;5&quot;/&gt;&lt;property id=&quot;20300&quot; value=&quot;Slide 7 - &amp;quot;Caseload Reports: Percent of Assigned Caseload – 12 Month History Report&amp;quot;&quot;/&gt;&lt;property id=&quot;20307&quot; value=&quot;302&quot;/&gt;&lt;/object&gt;&lt;object type=&quot;3&quot; unique_id=&quot;75280&quot;&gt;&lt;property id=&quot;20148&quot; value=&quot;5&quot;/&gt;&lt;property id=&quot;20300&quot; value=&quot;Slide 2 - &amp;quot;How to check your numbers&amp;quot;&quot;/&gt;&lt;property id=&quot;20307&quot; value=&quot;303&quot;/&gt;&lt;/object&gt;&lt;object type=&quot;3&quot; unique_id=&quot;75282&quot;&gt;&lt;property id=&quot;20148&quot; value=&quot;5&quot;/&gt;&lt;property id=&quot;20300&quot; value=&quot;Slide 6 - &amp;quot;How to check your numbers&amp;quot;&quot;/&gt;&lt;property id=&quot;20307&quot; value=&quot;304&quot;/&gt;&lt;/object&gt;&lt;/object&gt;&lt;object type=&quot;8&quot; unique_id=&quot;54183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OR0236~1\AppData\Local\Temp\~Ca946F\data\asimages\{EF4D437C-3028-4DD7-877B-94F9C9D01432}_24.png&quot;/&gt;&lt;left val=&quot;92&quot;/&gt;&lt;top val=&quot;57&quot;/&gt;&lt;width val=&quot;719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43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OR0236~1\AppData\Local\Temp\~Ca946F\data\asimages\{EF8077EE-FE88-4AD9-9A9A-B56D0D1996CE}_16.png&quot;/&gt;&lt;left val=&quot;645&quot;/&gt;&lt;top val=&quot;123&quot;/&gt;&lt;width val=&quot;302&quot;/&gt;&lt;height val=&quot;127&quot;/&gt;&lt;hasText val=&quot;1&quot;/&gt;&lt;/Image&gt;&lt;/ThreeDShapeInfo&gt;"/>
  <p:tag name="PRESENTER_SHAPETEXTINFO" val="&lt;ShapeTextInfo&gt;&lt;TableIndex row=&quot;-1&quot; col=&quot;-1&quot;&gt;&lt;linesCount val=&quot;3&quot;/&gt;&lt;lineCharCount val=&quot;23&quot;/&gt;&lt;lineCharCount val=&quot;14&quot;/&gt;&lt;lineCharCount val=&quot;8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OR0236~1\AppData\Local\Temp\~Ca946F\data\asimages\{EF8077EE-FE88-4AD9-9A9A-B56D0D1996CE}_16.png&quot;/&gt;&lt;left val=&quot;645&quot;/&gt;&lt;top val=&quot;123&quot;/&gt;&lt;width val=&quot;302&quot;/&gt;&lt;height val=&quot;127&quot;/&gt;&lt;hasText val=&quot;1&quot;/&gt;&lt;/Image&gt;&lt;/ThreeDShapeInfo&gt;"/>
  <p:tag name="PRESENTER_SHAPETEXTINFO" val="&lt;ShapeTextInfo&gt;&lt;TableIndex row=&quot;-1&quot; col=&quot;-1&quot;&gt;&lt;linesCount val=&quot;3&quot;/&gt;&lt;lineCharCount val=&quot;23&quot;/&gt;&lt;lineCharCount val=&quot;14&quot;/&gt;&lt;lineCharCount val=&quot;8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OR0236~1\AppData\Local\Temp\~Ca946F\data\asimages\{EF4D437C-3028-4DD7-877B-94F9C9D01432}_24.png&quot;/&gt;&lt;left val=&quot;92&quot;/&gt;&lt;top val=&quot;57&quot;/&gt;&lt;width val=&quot;719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43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9&quot;/&gt;&lt;lineCharCount val=&quot;4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OR0236~1\AppData\Local\Temp\~Ca946F\data\asimages\{EF4D437C-3028-4DD7-877B-94F9C9D01432}_24.png&quot;/&gt;&lt;left val=&quot;92&quot;/&gt;&lt;top val=&quot;57&quot;/&gt;&lt;width val=&quot;719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43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012CDB5CCD2847B46468FD3DF1DE6F" ma:contentTypeVersion="18" ma:contentTypeDescription="Create a new document." ma:contentTypeScope="" ma:versionID="83cd168dfd4f560a5ae9f127886bf666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f144fd3f-61b7-45a4-a8a5-a00a4ffd3675" targetNamespace="http://schemas.microsoft.com/office/2006/metadata/properties" ma:root="true" ma:fieldsID="d12f2be80cb9e9a210af77d7981c0c3e" ns1:_="" ns2:_="" ns3:_="">
    <xsd:import namespace="http://schemas.microsoft.com/sharepoint/v3"/>
    <xsd:import namespace="59da1016-2a1b-4f8a-9768-d7a4932f6f16"/>
    <xsd:import namespace="f144fd3f-61b7-45a4-a8a5-a00a4ffd3675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2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4fd3f-61b7-45a4-a8a5-a00a4ffd3675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http://schemas.microsoft.com/sharepoint/v3">
      <Url>https://www.oregon.gov/oha/PH/HEALTHYPEOPLEFAMILIES/WIC/Documents/wic-coord/Caseload%20Management%20Resources/monitoring_general_caseload_health_slides.pptx</Url>
      <Description>Caseload Management</Description>
    </URL>
    <PublishingStartDate xmlns="http://schemas.microsoft.com/sharepoint/v3" xsi:nil="true"/>
    <PublishingExpirationDate xmlns="http://schemas.microsoft.com/sharepoint/v3" xsi:nil="true"/>
    <IASubtopic xmlns="59da1016-2a1b-4f8a-9768-d7a4932f6f16" xsi:nil="true"/>
    <DocumentExpirationDate xmlns="59da1016-2a1b-4f8a-9768-d7a4932f6f16" xsi:nil="true"/>
    <Meta_x0020_Keywords xmlns="f144fd3f-61b7-45a4-a8a5-a00a4ffd3675" xsi:nil="true"/>
    <IACategory xmlns="59da1016-2a1b-4f8a-9768-d7a4932f6f16" xsi:nil="true"/>
    <IATopic xmlns="59da1016-2a1b-4f8a-9768-d7a4932f6f16" xsi:nil="true"/>
    <Meta_x0020_Description xmlns="f144fd3f-61b7-45a4-a8a5-a00a4ffd3675" xsi:nil="true"/>
  </documentManagement>
</p:properties>
</file>

<file path=customXml/itemProps1.xml><?xml version="1.0" encoding="utf-8"?>
<ds:datastoreItem xmlns:ds="http://schemas.openxmlformats.org/officeDocument/2006/customXml" ds:itemID="{5C3AB72C-DA66-484B-9B50-ABF8839E5E4A}"/>
</file>

<file path=customXml/itemProps2.xml><?xml version="1.0" encoding="utf-8"?>
<ds:datastoreItem xmlns:ds="http://schemas.openxmlformats.org/officeDocument/2006/customXml" ds:itemID="{A23E6938-1B32-4793-BF74-3B444EBA591A}"/>
</file>

<file path=customXml/itemProps3.xml><?xml version="1.0" encoding="utf-8"?>
<ds:datastoreItem xmlns:ds="http://schemas.openxmlformats.org/officeDocument/2006/customXml" ds:itemID="{407D3AAF-5F69-4C6C-A17D-89E9ED6FB55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6462</TotalTime>
  <Words>525</Words>
  <Application>Microsoft Office PowerPoint</Application>
  <PresentationFormat>Widescreen</PresentationFormat>
  <Paragraphs>95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Monitoring General Caseload Health</vt:lpstr>
      <vt:lpstr>How to check your numbers</vt:lpstr>
      <vt:lpstr>Caseload Goal</vt:lpstr>
      <vt:lpstr>Funding and Caseload</vt:lpstr>
      <vt:lpstr>When to check your numbers</vt:lpstr>
      <vt:lpstr>How to check your numbers</vt:lpstr>
      <vt:lpstr>Caseload Reports: Percent of Assigned Caseload – 12 Month History Report</vt:lpstr>
      <vt:lpstr>Caseload Reports: Participating Caseload – 12 Month History Report</vt:lpstr>
      <vt:lpstr>Caseload Reports: Certified Caseload – 12 Month History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Caseload Management</dc:title>
  <dc:creator>Tydings Caroline D</dc:creator>
  <cp:lastModifiedBy>Tydings Caroline D</cp:lastModifiedBy>
  <cp:revision>357</cp:revision>
  <dcterms:created xsi:type="dcterms:W3CDTF">2018-10-08T22:21:49Z</dcterms:created>
  <dcterms:modified xsi:type="dcterms:W3CDTF">2019-01-25T22:39:37Z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orkflowChangePath">
    <vt:lpwstr>aaa31a6c-f6c9-4fc5-9570-171784a36020,4;</vt:lpwstr>
  </property>
  <property fmtid="{D5CDD505-2E9C-101B-9397-08002B2CF9AE}" pid="3" name="ContentTypeId">
    <vt:lpwstr>0x01010079012CDB5CCD2847B46468FD3DF1DE6F</vt:lpwstr>
  </property>
</Properties>
</file>