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7.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Masters/slideMaster1.xml" ContentType="application/vnd.openxmlformats-officedocument.presentationml.slideMaster+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commentAuthors.xml" ContentType="application/vnd.openxmlformats-officedocument.presentationml.commentAuthors+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ppt/tags/tag1.xml" ContentType="application/vnd.openxmlformats-officedocument.presentationml.tag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321" r:id="rId2"/>
    <p:sldId id="421" r:id="rId3"/>
    <p:sldId id="514" r:id="rId4"/>
    <p:sldId id="517" r:id="rId5"/>
    <p:sldId id="519" r:id="rId6"/>
    <p:sldId id="512" r:id="rId7"/>
    <p:sldId id="520" r:id="rId8"/>
  </p:sldIdLst>
  <p:sldSz cx="12192000" cy="6858000"/>
  <p:notesSz cx="6858000" cy="9144000"/>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ydings Caroline D" initials="TCD" lastIdx="30" clrIdx="0">
    <p:extLst>
      <p:ext uri="{19B8F6BF-5375-455C-9EA6-DF929625EA0E}">
        <p15:presenceInfo xmlns:p15="http://schemas.microsoft.com/office/powerpoint/2012/main" userId="S-1-5-21-982684679-592840582-1966211492-206585" providerId="AD"/>
      </p:ext>
    </p:extLst>
  </p:cmAuthor>
  <p:cmAuthor id="2" name="MCGEE Jolene" initials="MJ" lastIdx="2" clrIdx="1">
    <p:extLst>
      <p:ext uri="{19B8F6BF-5375-455C-9EA6-DF929625EA0E}">
        <p15:presenceInfo xmlns:p15="http://schemas.microsoft.com/office/powerpoint/2012/main" userId="S-1-5-21-982684679-592840582-1966211492-30417" providerId="AD"/>
      </p:ext>
    </p:extLst>
  </p:cmAuthor>
  <p:cmAuthor id="3" name="BETTIN Karen" initials="BK" lastIdx="1" clrIdx="2">
    <p:extLst>
      <p:ext uri="{19B8F6BF-5375-455C-9EA6-DF929625EA0E}">
        <p15:presenceInfo xmlns:p15="http://schemas.microsoft.com/office/powerpoint/2012/main" userId="S-1-5-21-982684679-592840582-1966211492-3041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DF2F9"/>
    <a:srgbClr val="EDEDDF"/>
    <a:srgbClr val="E5DFC3"/>
    <a:srgbClr val="FE7C82"/>
    <a:srgbClr val="F4AC1C"/>
    <a:srgbClr val="D9D8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96" autoAdjust="0"/>
    <p:restoredTop sz="77481" autoAdjust="0"/>
  </p:normalViewPr>
  <p:slideViewPr>
    <p:cSldViewPr snapToGrid="0">
      <p:cViewPr varScale="1">
        <p:scale>
          <a:sx n="70" d="100"/>
          <a:sy n="70" d="100"/>
        </p:scale>
        <p:origin x="1512" y="60"/>
      </p:cViewPr>
      <p:guideLst/>
    </p:cSldViewPr>
  </p:slideViewPr>
  <p:outlineViewPr>
    <p:cViewPr>
      <p:scale>
        <a:sx n="33" d="100"/>
        <a:sy n="33" d="100"/>
      </p:scale>
      <p:origin x="0" y="-2124"/>
    </p:cViewPr>
  </p:outlineViewPr>
  <p:notesTextViewPr>
    <p:cViewPr>
      <p:scale>
        <a:sx n="1" d="1"/>
        <a:sy n="1" d="1"/>
      </p:scale>
      <p:origin x="0" y="0"/>
    </p:cViewPr>
  </p:notesTextViewPr>
  <p:notesViewPr>
    <p:cSldViewPr snapToGrid="0">
      <p:cViewPr varScale="1">
        <p:scale>
          <a:sx n="69" d="100"/>
          <a:sy n="69" d="100"/>
        </p:scale>
        <p:origin x="2382"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handoutMaster" Target="handoutMasters/handoutMaster1.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03043DA2-295B-4360-AC4B-93F7FC8EC9E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1A2287FD-3629-47BC-B5E3-3958F3EFE24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F638AE-026A-4B32-B072-0C840766D5F6}" type="datetimeFigureOut">
              <a:rPr lang="en-US" smtClean="0"/>
              <a:t>1/25/2019</a:t>
            </a:fld>
            <a:endParaRPr lang="en-US"/>
          </a:p>
        </p:txBody>
      </p:sp>
      <p:sp>
        <p:nvSpPr>
          <p:cNvPr id="4" name="Footer Placeholder 3">
            <a:extLst>
              <a:ext uri="{FF2B5EF4-FFF2-40B4-BE49-F238E27FC236}">
                <a16:creationId xmlns:a16="http://schemas.microsoft.com/office/drawing/2014/main" id="{DEEA8490-F372-4327-9BC3-A4A8E369099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7848784-CF38-454D-89FA-808BB853908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A470A81-1E03-434F-BCF4-E93318797C8A}" type="slidenum">
              <a:rPr lang="en-US" smtClean="0"/>
              <a:t>‹#›</a:t>
            </a:fld>
            <a:endParaRPr lang="en-US"/>
          </a:p>
        </p:txBody>
      </p:sp>
    </p:spTree>
    <p:extLst>
      <p:ext uri="{BB962C8B-B14F-4D97-AF65-F5344CB8AC3E}">
        <p14:creationId xmlns:p14="http://schemas.microsoft.com/office/powerpoint/2010/main" val="30066540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593757-32B0-4EFA-9C57-F82C9B072EE9}" type="datetimeFigureOut">
              <a:rPr lang="en-US" smtClean="0"/>
              <a:t>1/25/2019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889C8BC-1AA9-4174-B02A-D5934FBBB691}" type="slidenum">
              <a:rPr lang="en-US" smtClean="0"/>
              <a:t>‹#›</a:t>
            </a:fld>
            <a:endParaRPr lang="en-US"/>
          </a:p>
        </p:txBody>
      </p:sp>
    </p:spTree>
    <p:extLst>
      <p:ext uri="{BB962C8B-B14F-4D97-AF65-F5344CB8AC3E}">
        <p14:creationId xmlns:p14="http://schemas.microsoft.com/office/powerpoint/2010/main" val="2021752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89C8BC-1AA9-4174-B02A-D5934FBBB691}" type="slidenum">
              <a:rPr lang="en-US" smtClean="0"/>
              <a:t>1</a:t>
            </a:fld>
            <a:endParaRPr lang="en-US"/>
          </a:p>
        </p:txBody>
      </p:sp>
    </p:spTree>
    <p:extLst>
      <p:ext uri="{BB962C8B-B14F-4D97-AF65-F5344CB8AC3E}">
        <p14:creationId xmlns:p14="http://schemas.microsoft.com/office/powerpoint/2010/main" val="8828594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4ED75A-AB12-42A8-88C6-36F06C02B2C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33824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access these resources, hold down the “Ctrl” button and click the image or title.</a:t>
            </a:r>
          </a:p>
          <a:p>
            <a:endParaRPr lang="en-US" dirty="0"/>
          </a:p>
        </p:txBody>
      </p:sp>
      <p:sp>
        <p:nvSpPr>
          <p:cNvPr id="4" name="Slide Number Placeholder 3"/>
          <p:cNvSpPr>
            <a:spLocks noGrp="1"/>
          </p:cNvSpPr>
          <p:nvPr>
            <p:ph type="sldNum" sz="quarter" idx="10"/>
          </p:nvPr>
        </p:nvSpPr>
        <p:spPr/>
        <p:txBody>
          <a:bodyPr/>
          <a:lstStyle/>
          <a:p>
            <a:fld id="{5889C8BC-1AA9-4174-B02A-D5934FBBB691}" type="slidenum">
              <a:rPr lang="en-US" smtClean="0"/>
              <a:t>5</a:t>
            </a:fld>
            <a:endParaRPr lang="en-US"/>
          </a:p>
        </p:txBody>
      </p:sp>
    </p:spTree>
    <p:extLst>
      <p:ext uri="{BB962C8B-B14F-4D97-AF65-F5344CB8AC3E}">
        <p14:creationId xmlns:p14="http://schemas.microsoft.com/office/powerpoint/2010/main" val="3240003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access this resource, hold down the “Ctrl” button and click the image.</a:t>
            </a:r>
          </a:p>
          <a:p>
            <a:endParaRPr lang="en-US" sz="12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4ED75A-AB12-42A8-88C6-36F06C02B2C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857918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4ED75A-AB12-42A8-88C6-36F06C02B2C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966686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40E32-CD36-4756-BE5B-BEC69A76477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9529794-3D77-4F45-B2F7-32AD5291BE5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FFBE1E-01CE-42BC-86C2-E981DF23E4B8}"/>
              </a:ext>
            </a:extLst>
          </p:cNvPr>
          <p:cNvSpPr>
            <a:spLocks noGrp="1"/>
          </p:cNvSpPr>
          <p:nvPr>
            <p:ph type="dt" sz="half" idx="10"/>
          </p:nvPr>
        </p:nvSpPr>
        <p:spPr/>
        <p:txBody>
          <a:bodyPr/>
          <a:lstStyle/>
          <a:p>
            <a:fld id="{F2F634EB-49EE-4382-BDE8-EAD941AD189C}" type="datetimeFigureOut">
              <a:rPr lang="en-US" smtClean="0"/>
              <a:t>1/25/2019</a:t>
            </a:fld>
            <a:endParaRPr lang="en-US"/>
          </a:p>
        </p:txBody>
      </p:sp>
      <p:sp>
        <p:nvSpPr>
          <p:cNvPr id="5" name="Footer Placeholder 4">
            <a:extLst>
              <a:ext uri="{FF2B5EF4-FFF2-40B4-BE49-F238E27FC236}">
                <a16:creationId xmlns:a16="http://schemas.microsoft.com/office/drawing/2014/main" id="{AD239E14-8E05-488F-83C8-7ED364FDDA0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9D1F06-0714-4231-BB7E-E7FF9765E2A8}"/>
              </a:ext>
            </a:extLst>
          </p:cNvPr>
          <p:cNvSpPr>
            <a:spLocks noGrp="1"/>
          </p:cNvSpPr>
          <p:nvPr>
            <p:ph type="sldNum" sz="quarter" idx="12"/>
          </p:nvPr>
        </p:nvSpPr>
        <p:spPr/>
        <p:txBody>
          <a:bodyPr/>
          <a:lstStyle/>
          <a:p>
            <a:fld id="{026AE723-3769-4093-885B-B48FF02F97C7}" type="slidenum">
              <a:rPr lang="en-US" smtClean="0"/>
              <a:t>‹#›</a:t>
            </a:fld>
            <a:endParaRPr lang="en-US"/>
          </a:p>
        </p:txBody>
      </p:sp>
    </p:spTree>
    <p:extLst>
      <p:ext uri="{BB962C8B-B14F-4D97-AF65-F5344CB8AC3E}">
        <p14:creationId xmlns:p14="http://schemas.microsoft.com/office/powerpoint/2010/main" val="3308807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AC1D9-145F-49F1-814F-B4228CE498D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73412D-3633-4E34-ABBF-EE5DCED9C9B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A1A25A-4B20-40EA-B50D-1C472E72B357}"/>
              </a:ext>
            </a:extLst>
          </p:cNvPr>
          <p:cNvSpPr>
            <a:spLocks noGrp="1"/>
          </p:cNvSpPr>
          <p:nvPr>
            <p:ph type="dt" sz="half" idx="10"/>
          </p:nvPr>
        </p:nvSpPr>
        <p:spPr/>
        <p:txBody>
          <a:bodyPr/>
          <a:lstStyle/>
          <a:p>
            <a:fld id="{F2F634EB-49EE-4382-BDE8-EAD941AD189C}" type="datetimeFigureOut">
              <a:rPr lang="en-US" smtClean="0"/>
              <a:t>1/25/2019</a:t>
            </a:fld>
            <a:endParaRPr lang="en-US"/>
          </a:p>
        </p:txBody>
      </p:sp>
      <p:sp>
        <p:nvSpPr>
          <p:cNvPr id="5" name="Footer Placeholder 4">
            <a:extLst>
              <a:ext uri="{FF2B5EF4-FFF2-40B4-BE49-F238E27FC236}">
                <a16:creationId xmlns:a16="http://schemas.microsoft.com/office/drawing/2014/main" id="{23F19E3C-9A57-4B8E-8F74-CB3CC1F43E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DACEA53-4FDE-419D-A792-1196B58DD7F4}"/>
              </a:ext>
            </a:extLst>
          </p:cNvPr>
          <p:cNvSpPr>
            <a:spLocks noGrp="1"/>
          </p:cNvSpPr>
          <p:nvPr>
            <p:ph type="sldNum" sz="quarter" idx="12"/>
          </p:nvPr>
        </p:nvSpPr>
        <p:spPr/>
        <p:txBody>
          <a:bodyPr/>
          <a:lstStyle/>
          <a:p>
            <a:fld id="{026AE723-3769-4093-885B-B48FF02F97C7}" type="slidenum">
              <a:rPr lang="en-US" smtClean="0"/>
              <a:t>‹#›</a:t>
            </a:fld>
            <a:endParaRPr lang="en-US"/>
          </a:p>
        </p:txBody>
      </p:sp>
    </p:spTree>
    <p:extLst>
      <p:ext uri="{BB962C8B-B14F-4D97-AF65-F5344CB8AC3E}">
        <p14:creationId xmlns:p14="http://schemas.microsoft.com/office/powerpoint/2010/main" val="2701942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49538AA-E4FB-497A-8E5D-748827D34AC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94AAAF4-2772-43EC-8CE9-906730DAE598}"/>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445075-ABEF-409F-9D6E-E916B99EDC84}"/>
              </a:ext>
            </a:extLst>
          </p:cNvPr>
          <p:cNvSpPr>
            <a:spLocks noGrp="1"/>
          </p:cNvSpPr>
          <p:nvPr>
            <p:ph type="dt" sz="half" idx="10"/>
          </p:nvPr>
        </p:nvSpPr>
        <p:spPr/>
        <p:txBody>
          <a:bodyPr/>
          <a:lstStyle/>
          <a:p>
            <a:fld id="{F2F634EB-49EE-4382-BDE8-EAD941AD189C}" type="datetimeFigureOut">
              <a:rPr lang="en-US" smtClean="0"/>
              <a:t>1/25/2019</a:t>
            </a:fld>
            <a:endParaRPr lang="en-US"/>
          </a:p>
        </p:txBody>
      </p:sp>
      <p:sp>
        <p:nvSpPr>
          <p:cNvPr id="5" name="Footer Placeholder 4">
            <a:extLst>
              <a:ext uri="{FF2B5EF4-FFF2-40B4-BE49-F238E27FC236}">
                <a16:creationId xmlns:a16="http://schemas.microsoft.com/office/drawing/2014/main" id="{C76C3A00-790A-45B3-8E3E-4540E40685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8DB4AA-598E-4E2C-9528-731947D10BD1}"/>
              </a:ext>
            </a:extLst>
          </p:cNvPr>
          <p:cNvSpPr>
            <a:spLocks noGrp="1"/>
          </p:cNvSpPr>
          <p:nvPr>
            <p:ph type="sldNum" sz="quarter" idx="12"/>
          </p:nvPr>
        </p:nvSpPr>
        <p:spPr/>
        <p:txBody>
          <a:bodyPr/>
          <a:lstStyle/>
          <a:p>
            <a:fld id="{026AE723-3769-4093-885B-B48FF02F97C7}" type="slidenum">
              <a:rPr lang="en-US" smtClean="0"/>
              <a:t>‹#›</a:t>
            </a:fld>
            <a:endParaRPr lang="en-US"/>
          </a:p>
        </p:txBody>
      </p:sp>
    </p:spTree>
    <p:extLst>
      <p:ext uri="{BB962C8B-B14F-4D97-AF65-F5344CB8AC3E}">
        <p14:creationId xmlns:p14="http://schemas.microsoft.com/office/powerpoint/2010/main" val="2201123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C1024-2DDF-4A79-9A28-49B499E4A8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F698E4-A75E-409B-8D1A-17C4F2CDEF0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D57B11-3461-4709-88EC-EDAAFF255103}"/>
              </a:ext>
            </a:extLst>
          </p:cNvPr>
          <p:cNvSpPr>
            <a:spLocks noGrp="1"/>
          </p:cNvSpPr>
          <p:nvPr>
            <p:ph type="dt" sz="half" idx="10"/>
          </p:nvPr>
        </p:nvSpPr>
        <p:spPr/>
        <p:txBody>
          <a:bodyPr/>
          <a:lstStyle/>
          <a:p>
            <a:fld id="{F2F634EB-49EE-4382-BDE8-EAD941AD189C}" type="datetimeFigureOut">
              <a:rPr lang="en-US" smtClean="0"/>
              <a:t>1/25/2019</a:t>
            </a:fld>
            <a:endParaRPr lang="en-US"/>
          </a:p>
        </p:txBody>
      </p:sp>
      <p:sp>
        <p:nvSpPr>
          <p:cNvPr id="5" name="Footer Placeholder 4">
            <a:extLst>
              <a:ext uri="{FF2B5EF4-FFF2-40B4-BE49-F238E27FC236}">
                <a16:creationId xmlns:a16="http://schemas.microsoft.com/office/drawing/2014/main" id="{E6556733-FFAC-404B-BBF6-CD1C0727AE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F8DF86C-B2C2-49A5-AE5F-AE0EE69C3B16}"/>
              </a:ext>
            </a:extLst>
          </p:cNvPr>
          <p:cNvSpPr>
            <a:spLocks noGrp="1"/>
          </p:cNvSpPr>
          <p:nvPr>
            <p:ph type="sldNum" sz="quarter" idx="12"/>
          </p:nvPr>
        </p:nvSpPr>
        <p:spPr/>
        <p:txBody>
          <a:bodyPr/>
          <a:lstStyle/>
          <a:p>
            <a:fld id="{026AE723-3769-4093-885B-B48FF02F97C7}" type="slidenum">
              <a:rPr lang="en-US" smtClean="0"/>
              <a:t>‹#›</a:t>
            </a:fld>
            <a:endParaRPr lang="en-US"/>
          </a:p>
        </p:txBody>
      </p:sp>
    </p:spTree>
    <p:extLst>
      <p:ext uri="{BB962C8B-B14F-4D97-AF65-F5344CB8AC3E}">
        <p14:creationId xmlns:p14="http://schemas.microsoft.com/office/powerpoint/2010/main" val="31889771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48567-C7A7-4501-B787-3ADB5B93C46D}"/>
              </a:ext>
            </a:extLst>
          </p:cNvPr>
          <p:cNvSpPr>
            <a:spLocks noGrp="1"/>
          </p:cNvSpPr>
          <p:nvPr>
            <p:ph type="title"/>
          </p:nvPr>
        </p:nvSpPr>
        <p:spPr>
          <a:xfrm>
            <a:off x="831850" y="1709738"/>
            <a:ext cx="10515600" cy="2852737"/>
          </a:xfrm>
        </p:spPr>
        <p:txBody>
          <a:bodyPr anchor="b"/>
          <a:lstStyle>
            <a:lvl1pPr>
              <a:defRPr sz="6000"/>
            </a:lvl1pPr>
          </a:lstStyle>
          <a:p>
            <a:r>
              <a:rPr lang="en-US" dirty="0"/>
              <a:t>Click to edit Master title style</a:t>
            </a:r>
          </a:p>
        </p:txBody>
      </p:sp>
      <p:sp>
        <p:nvSpPr>
          <p:cNvPr id="3" name="Text Placeholder 2">
            <a:extLst>
              <a:ext uri="{FF2B5EF4-FFF2-40B4-BE49-F238E27FC236}">
                <a16:creationId xmlns:a16="http://schemas.microsoft.com/office/drawing/2014/main" id="{CC16F5A0-2862-4BEC-9B83-A97407657B1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07D688B-F5E1-4597-9366-0C1A1CE29A48}"/>
              </a:ext>
            </a:extLst>
          </p:cNvPr>
          <p:cNvSpPr>
            <a:spLocks noGrp="1"/>
          </p:cNvSpPr>
          <p:nvPr>
            <p:ph type="dt" sz="half" idx="10"/>
          </p:nvPr>
        </p:nvSpPr>
        <p:spPr/>
        <p:txBody>
          <a:bodyPr/>
          <a:lstStyle/>
          <a:p>
            <a:fld id="{F2F634EB-49EE-4382-BDE8-EAD941AD189C}" type="datetimeFigureOut">
              <a:rPr lang="en-US" smtClean="0"/>
              <a:t>1/25/2019</a:t>
            </a:fld>
            <a:endParaRPr lang="en-US"/>
          </a:p>
        </p:txBody>
      </p:sp>
      <p:sp>
        <p:nvSpPr>
          <p:cNvPr id="5" name="Footer Placeholder 4">
            <a:extLst>
              <a:ext uri="{FF2B5EF4-FFF2-40B4-BE49-F238E27FC236}">
                <a16:creationId xmlns:a16="http://schemas.microsoft.com/office/drawing/2014/main" id="{9006FC6E-F6B7-4962-AF40-E4171AB7CD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D76CE8-FB6C-480F-B55C-366151137FAE}"/>
              </a:ext>
            </a:extLst>
          </p:cNvPr>
          <p:cNvSpPr>
            <a:spLocks noGrp="1"/>
          </p:cNvSpPr>
          <p:nvPr>
            <p:ph type="sldNum" sz="quarter" idx="12"/>
          </p:nvPr>
        </p:nvSpPr>
        <p:spPr/>
        <p:txBody>
          <a:bodyPr/>
          <a:lstStyle/>
          <a:p>
            <a:fld id="{026AE723-3769-4093-885B-B48FF02F97C7}" type="slidenum">
              <a:rPr lang="en-US" smtClean="0"/>
              <a:t>‹#›</a:t>
            </a:fld>
            <a:endParaRPr lang="en-US"/>
          </a:p>
        </p:txBody>
      </p:sp>
    </p:spTree>
    <p:extLst>
      <p:ext uri="{BB962C8B-B14F-4D97-AF65-F5344CB8AC3E}">
        <p14:creationId xmlns:p14="http://schemas.microsoft.com/office/powerpoint/2010/main" val="446269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C42A87-BEFB-41D0-BE84-BD74E82546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2FFD654-100A-4676-9095-318A944A4CB0}"/>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9E25C88-8724-4496-B3EC-8A432BB898D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BE69B5B-C0F9-4EF8-A4A5-FFF5A661EB99}"/>
              </a:ext>
            </a:extLst>
          </p:cNvPr>
          <p:cNvSpPr>
            <a:spLocks noGrp="1"/>
          </p:cNvSpPr>
          <p:nvPr>
            <p:ph type="dt" sz="half" idx="10"/>
          </p:nvPr>
        </p:nvSpPr>
        <p:spPr/>
        <p:txBody>
          <a:bodyPr/>
          <a:lstStyle/>
          <a:p>
            <a:fld id="{F2F634EB-49EE-4382-BDE8-EAD941AD189C}" type="datetimeFigureOut">
              <a:rPr lang="en-US" smtClean="0"/>
              <a:t>1/25/2019</a:t>
            </a:fld>
            <a:endParaRPr lang="en-US"/>
          </a:p>
        </p:txBody>
      </p:sp>
      <p:sp>
        <p:nvSpPr>
          <p:cNvPr id="6" name="Footer Placeholder 5">
            <a:extLst>
              <a:ext uri="{FF2B5EF4-FFF2-40B4-BE49-F238E27FC236}">
                <a16:creationId xmlns:a16="http://schemas.microsoft.com/office/drawing/2014/main" id="{C732AAAC-6818-42B2-A345-101F43ED5DB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1A73109-4745-49F1-80A4-BBEF4545D660}"/>
              </a:ext>
            </a:extLst>
          </p:cNvPr>
          <p:cNvSpPr>
            <a:spLocks noGrp="1"/>
          </p:cNvSpPr>
          <p:nvPr>
            <p:ph type="sldNum" sz="quarter" idx="12"/>
          </p:nvPr>
        </p:nvSpPr>
        <p:spPr/>
        <p:txBody>
          <a:bodyPr/>
          <a:lstStyle/>
          <a:p>
            <a:fld id="{026AE723-3769-4093-885B-B48FF02F97C7}" type="slidenum">
              <a:rPr lang="en-US" smtClean="0"/>
              <a:t>‹#›</a:t>
            </a:fld>
            <a:endParaRPr lang="en-US"/>
          </a:p>
        </p:txBody>
      </p:sp>
    </p:spTree>
    <p:extLst>
      <p:ext uri="{BB962C8B-B14F-4D97-AF65-F5344CB8AC3E}">
        <p14:creationId xmlns:p14="http://schemas.microsoft.com/office/powerpoint/2010/main" val="3793058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B6539-50DD-4660-BA3A-C8CEC5A305B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27781A-15D6-40EA-A768-58FBD860E8A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797F3E-34B7-4B58-B85E-9A28F9E24F0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EE1BD4A-01C2-4864-82F6-6FEB8CABF8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E0636EB-78E2-42FC-B62A-F21C05801FE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A636D15-CB47-4892-9164-B26F13F6E628}"/>
              </a:ext>
            </a:extLst>
          </p:cNvPr>
          <p:cNvSpPr>
            <a:spLocks noGrp="1"/>
          </p:cNvSpPr>
          <p:nvPr>
            <p:ph type="dt" sz="half" idx="10"/>
          </p:nvPr>
        </p:nvSpPr>
        <p:spPr/>
        <p:txBody>
          <a:bodyPr/>
          <a:lstStyle/>
          <a:p>
            <a:fld id="{F2F634EB-49EE-4382-BDE8-EAD941AD189C}" type="datetimeFigureOut">
              <a:rPr lang="en-US" smtClean="0"/>
              <a:t>1/25/2019</a:t>
            </a:fld>
            <a:endParaRPr lang="en-US"/>
          </a:p>
        </p:txBody>
      </p:sp>
      <p:sp>
        <p:nvSpPr>
          <p:cNvPr id="8" name="Footer Placeholder 7">
            <a:extLst>
              <a:ext uri="{FF2B5EF4-FFF2-40B4-BE49-F238E27FC236}">
                <a16:creationId xmlns:a16="http://schemas.microsoft.com/office/drawing/2014/main" id="{6E84452C-CD70-4152-8CF4-D158B28CE79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7E9E45D-3F89-4CA9-B692-273B3C904F7D}"/>
              </a:ext>
            </a:extLst>
          </p:cNvPr>
          <p:cNvSpPr>
            <a:spLocks noGrp="1"/>
          </p:cNvSpPr>
          <p:nvPr>
            <p:ph type="sldNum" sz="quarter" idx="12"/>
          </p:nvPr>
        </p:nvSpPr>
        <p:spPr/>
        <p:txBody>
          <a:bodyPr/>
          <a:lstStyle/>
          <a:p>
            <a:fld id="{026AE723-3769-4093-885B-B48FF02F97C7}" type="slidenum">
              <a:rPr lang="en-US" smtClean="0"/>
              <a:t>‹#›</a:t>
            </a:fld>
            <a:endParaRPr lang="en-US"/>
          </a:p>
        </p:txBody>
      </p:sp>
    </p:spTree>
    <p:extLst>
      <p:ext uri="{BB962C8B-B14F-4D97-AF65-F5344CB8AC3E}">
        <p14:creationId xmlns:p14="http://schemas.microsoft.com/office/powerpoint/2010/main" val="2583867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487F31-7809-4A1B-9BAE-20141A00780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00552A5-552D-4E9B-9FBB-768091163F00}"/>
              </a:ext>
            </a:extLst>
          </p:cNvPr>
          <p:cNvSpPr>
            <a:spLocks noGrp="1"/>
          </p:cNvSpPr>
          <p:nvPr>
            <p:ph type="dt" sz="half" idx="10"/>
          </p:nvPr>
        </p:nvSpPr>
        <p:spPr/>
        <p:txBody>
          <a:bodyPr/>
          <a:lstStyle/>
          <a:p>
            <a:fld id="{F2F634EB-49EE-4382-BDE8-EAD941AD189C}" type="datetimeFigureOut">
              <a:rPr lang="en-US" smtClean="0"/>
              <a:t>1/25/2019</a:t>
            </a:fld>
            <a:endParaRPr lang="en-US"/>
          </a:p>
        </p:txBody>
      </p:sp>
      <p:sp>
        <p:nvSpPr>
          <p:cNvPr id="4" name="Footer Placeholder 3">
            <a:extLst>
              <a:ext uri="{FF2B5EF4-FFF2-40B4-BE49-F238E27FC236}">
                <a16:creationId xmlns:a16="http://schemas.microsoft.com/office/drawing/2014/main" id="{B8199603-80BA-48FA-87B3-614A869403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ED353DC-4318-4E28-96FC-8B2C028993DF}"/>
              </a:ext>
            </a:extLst>
          </p:cNvPr>
          <p:cNvSpPr>
            <a:spLocks noGrp="1"/>
          </p:cNvSpPr>
          <p:nvPr>
            <p:ph type="sldNum" sz="quarter" idx="12"/>
          </p:nvPr>
        </p:nvSpPr>
        <p:spPr/>
        <p:txBody>
          <a:bodyPr/>
          <a:lstStyle/>
          <a:p>
            <a:fld id="{026AE723-3769-4093-885B-B48FF02F97C7}" type="slidenum">
              <a:rPr lang="en-US" smtClean="0"/>
              <a:t>‹#›</a:t>
            </a:fld>
            <a:endParaRPr lang="en-US"/>
          </a:p>
        </p:txBody>
      </p:sp>
    </p:spTree>
    <p:extLst>
      <p:ext uri="{BB962C8B-B14F-4D97-AF65-F5344CB8AC3E}">
        <p14:creationId xmlns:p14="http://schemas.microsoft.com/office/powerpoint/2010/main" val="3017520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9942743-C460-427E-807D-C50ED753FB63}"/>
              </a:ext>
            </a:extLst>
          </p:cNvPr>
          <p:cNvSpPr>
            <a:spLocks noGrp="1"/>
          </p:cNvSpPr>
          <p:nvPr>
            <p:ph type="dt" sz="half" idx="10"/>
          </p:nvPr>
        </p:nvSpPr>
        <p:spPr/>
        <p:txBody>
          <a:bodyPr/>
          <a:lstStyle/>
          <a:p>
            <a:fld id="{F2F634EB-49EE-4382-BDE8-EAD941AD189C}" type="datetimeFigureOut">
              <a:rPr lang="en-US" smtClean="0"/>
              <a:t>1/25/2019</a:t>
            </a:fld>
            <a:endParaRPr lang="en-US"/>
          </a:p>
        </p:txBody>
      </p:sp>
      <p:sp>
        <p:nvSpPr>
          <p:cNvPr id="3" name="Footer Placeholder 2">
            <a:extLst>
              <a:ext uri="{FF2B5EF4-FFF2-40B4-BE49-F238E27FC236}">
                <a16:creationId xmlns:a16="http://schemas.microsoft.com/office/drawing/2014/main" id="{3808441E-B0AF-48B7-9151-66E618B0A04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3E44ED5-EEE0-4C5A-9627-E906B6DFDB12}"/>
              </a:ext>
            </a:extLst>
          </p:cNvPr>
          <p:cNvSpPr>
            <a:spLocks noGrp="1"/>
          </p:cNvSpPr>
          <p:nvPr>
            <p:ph type="sldNum" sz="quarter" idx="12"/>
          </p:nvPr>
        </p:nvSpPr>
        <p:spPr/>
        <p:txBody>
          <a:bodyPr/>
          <a:lstStyle/>
          <a:p>
            <a:fld id="{026AE723-3769-4093-885B-B48FF02F97C7}" type="slidenum">
              <a:rPr lang="en-US" smtClean="0"/>
              <a:t>‹#›</a:t>
            </a:fld>
            <a:endParaRPr lang="en-US"/>
          </a:p>
        </p:txBody>
      </p:sp>
    </p:spTree>
    <p:extLst>
      <p:ext uri="{BB962C8B-B14F-4D97-AF65-F5344CB8AC3E}">
        <p14:creationId xmlns:p14="http://schemas.microsoft.com/office/powerpoint/2010/main" val="21367100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BFE510-4379-45BC-881B-5ABEA687843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8C6CA77-4586-4901-949A-ACCDF677B7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542AE6F-2A5B-4242-B463-5351169F49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437F401-8832-4D62-8639-766FF23CEAF5}"/>
              </a:ext>
            </a:extLst>
          </p:cNvPr>
          <p:cNvSpPr>
            <a:spLocks noGrp="1"/>
          </p:cNvSpPr>
          <p:nvPr>
            <p:ph type="dt" sz="half" idx="10"/>
          </p:nvPr>
        </p:nvSpPr>
        <p:spPr/>
        <p:txBody>
          <a:bodyPr/>
          <a:lstStyle/>
          <a:p>
            <a:fld id="{F2F634EB-49EE-4382-BDE8-EAD941AD189C}" type="datetimeFigureOut">
              <a:rPr lang="en-US" smtClean="0"/>
              <a:t>1/25/2019</a:t>
            </a:fld>
            <a:endParaRPr lang="en-US"/>
          </a:p>
        </p:txBody>
      </p:sp>
      <p:sp>
        <p:nvSpPr>
          <p:cNvPr id="6" name="Footer Placeholder 5">
            <a:extLst>
              <a:ext uri="{FF2B5EF4-FFF2-40B4-BE49-F238E27FC236}">
                <a16:creationId xmlns:a16="http://schemas.microsoft.com/office/drawing/2014/main" id="{84B2E05A-87D5-4877-A252-7767B63A67B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037490-C842-4E83-BEF2-895F24339E04}"/>
              </a:ext>
            </a:extLst>
          </p:cNvPr>
          <p:cNvSpPr>
            <a:spLocks noGrp="1"/>
          </p:cNvSpPr>
          <p:nvPr>
            <p:ph type="sldNum" sz="quarter" idx="12"/>
          </p:nvPr>
        </p:nvSpPr>
        <p:spPr/>
        <p:txBody>
          <a:bodyPr/>
          <a:lstStyle/>
          <a:p>
            <a:fld id="{026AE723-3769-4093-885B-B48FF02F97C7}" type="slidenum">
              <a:rPr lang="en-US" smtClean="0"/>
              <a:t>‹#›</a:t>
            </a:fld>
            <a:endParaRPr lang="en-US"/>
          </a:p>
        </p:txBody>
      </p:sp>
    </p:spTree>
    <p:extLst>
      <p:ext uri="{BB962C8B-B14F-4D97-AF65-F5344CB8AC3E}">
        <p14:creationId xmlns:p14="http://schemas.microsoft.com/office/powerpoint/2010/main" val="8627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534B81-5BB0-47F4-A00B-538613170E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856A3D6-D099-4BC7-AFF0-128BC7FF4E5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3D20AF-B9C3-48AC-8C33-458B63B03D5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AA60C8C-8C5E-4F98-A4EA-4052F1E02AB3}"/>
              </a:ext>
            </a:extLst>
          </p:cNvPr>
          <p:cNvSpPr>
            <a:spLocks noGrp="1"/>
          </p:cNvSpPr>
          <p:nvPr>
            <p:ph type="dt" sz="half" idx="10"/>
          </p:nvPr>
        </p:nvSpPr>
        <p:spPr/>
        <p:txBody>
          <a:bodyPr/>
          <a:lstStyle/>
          <a:p>
            <a:fld id="{F2F634EB-49EE-4382-BDE8-EAD941AD189C}" type="datetimeFigureOut">
              <a:rPr lang="en-US" smtClean="0"/>
              <a:t>1/25/2019</a:t>
            </a:fld>
            <a:endParaRPr lang="en-US"/>
          </a:p>
        </p:txBody>
      </p:sp>
      <p:sp>
        <p:nvSpPr>
          <p:cNvPr id="6" name="Footer Placeholder 5">
            <a:extLst>
              <a:ext uri="{FF2B5EF4-FFF2-40B4-BE49-F238E27FC236}">
                <a16:creationId xmlns:a16="http://schemas.microsoft.com/office/drawing/2014/main" id="{FB67138F-B6A5-4EB4-9BF6-EA911B8990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3619B2-ADEC-40ED-A65F-846FE4933467}"/>
              </a:ext>
            </a:extLst>
          </p:cNvPr>
          <p:cNvSpPr>
            <a:spLocks noGrp="1"/>
          </p:cNvSpPr>
          <p:nvPr>
            <p:ph type="sldNum" sz="quarter" idx="12"/>
          </p:nvPr>
        </p:nvSpPr>
        <p:spPr/>
        <p:txBody>
          <a:bodyPr/>
          <a:lstStyle/>
          <a:p>
            <a:fld id="{026AE723-3769-4093-885B-B48FF02F97C7}" type="slidenum">
              <a:rPr lang="en-US" smtClean="0"/>
              <a:t>‹#›</a:t>
            </a:fld>
            <a:endParaRPr lang="en-US"/>
          </a:p>
        </p:txBody>
      </p:sp>
    </p:spTree>
    <p:extLst>
      <p:ext uri="{BB962C8B-B14F-4D97-AF65-F5344CB8AC3E}">
        <p14:creationId xmlns:p14="http://schemas.microsoft.com/office/powerpoint/2010/main" val="27161119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DF2F9"/>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F97A4A4-73F0-4B80-99F9-6F76D7B8DF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62E3A54-41B2-4C4F-B1C9-5DC4FF7E290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BBF709-E46B-4E57-85BE-714DBE6697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F634EB-49EE-4382-BDE8-EAD941AD189C}" type="datetimeFigureOut">
              <a:rPr lang="en-US" smtClean="0"/>
              <a:t>1/25/2019</a:t>
            </a:fld>
            <a:endParaRPr lang="en-US"/>
          </a:p>
        </p:txBody>
      </p:sp>
      <p:sp>
        <p:nvSpPr>
          <p:cNvPr id="5" name="Footer Placeholder 4">
            <a:extLst>
              <a:ext uri="{FF2B5EF4-FFF2-40B4-BE49-F238E27FC236}">
                <a16:creationId xmlns:a16="http://schemas.microsoft.com/office/drawing/2014/main" id="{05AED43F-D13D-42DB-82C2-0585BF90C6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58A2C-6A45-4CCF-A6D5-09FDD0B2525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6AE723-3769-4093-885B-B48FF02F97C7}" type="slidenum">
              <a:rPr lang="en-US" smtClean="0"/>
              <a:t>‹#›</a:t>
            </a:fld>
            <a:endParaRPr lang="en-US"/>
          </a:p>
        </p:txBody>
      </p:sp>
    </p:spTree>
    <p:extLst>
      <p:ext uri="{BB962C8B-B14F-4D97-AF65-F5344CB8AC3E}">
        <p14:creationId xmlns:p14="http://schemas.microsoft.com/office/powerpoint/2010/main" val="19044970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b="0" i="0" u="none"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u="none"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hyperlink" Target="https://www.oregon.gov/OHA/PH/HEALTHYPEOPLEFAMILIES/WIC/Pages/wic-coordinator.aspx#staffing" TargetMode="External"/><Relationship Id="rId3" Type="http://schemas.openxmlformats.org/officeDocument/2006/relationships/hyperlink" Target="https://www.oregon.gov/oha/PH/HEALTHYPEOPLEFAMILIES/WIC/Documents/morsel_august-2012.pdf" TargetMode="External"/><Relationship Id="rId7" Type="http://schemas.openxmlformats.org/officeDocument/2006/relationships/hyperlink" Target="https://www.oregon.gov/oha/PH/HEALTHYPEOPLEFAMILIES/WIC/Documents/morsel_02-2012.pdf" TargetMode="External"/><Relationship Id="rId2" Type="http://schemas.openxmlformats.org/officeDocument/2006/relationships/notesSlide" Target="../notesSlides/notesSlide3.xml"/><Relationship Id="rId1" Type="http://schemas.openxmlformats.org/officeDocument/2006/relationships/slideLayout" Target="../slideLayouts/slideLayout6.xml"/><Relationship Id="rId6" Type="http://schemas.openxmlformats.org/officeDocument/2006/relationships/hyperlink" Target="https://www.oregon.gov/oha/PH/HEALTHYPEOPLEFAMILIES/WIC/Documents/morsel_september-2012.pdf" TargetMode="External"/><Relationship Id="rId5" Type="http://schemas.openxmlformats.org/officeDocument/2006/relationships/hyperlink" Target="https://www.oregon.gov/oha/PH/HEALTHYPEOPLEFAMILIES/WIC/Documents/morsel_05-2012.pdf" TargetMode="External"/><Relationship Id="rId10" Type="http://schemas.openxmlformats.org/officeDocument/2006/relationships/image" Target="../media/image4.png"/><Relationship Id="rId4" Type="http://schemas.openxmlformats.org/officeDocument/2006/relationships/hyperlink" Target="https://www.oregon.gov/oha/PH/HEALTHYPEOPLEFAMILIES/WIC/Documents/morsel_december-2012.pdf" TargetMode="External"/><Relationship Id="rId9" Type="http://schemas.openxmlformats.org/officeDocument/2006/relationships/hyperlink" Target="https://www.oregon.gov/oha/PH/HEALTHYPEOPLEFAMILIES/WIC/Documents/wic-coord/WIC_Outreach_for_LAs_Planning_Guide_and_Tools.doc"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oregon.gov/oha/PH/HEALTHYPEOPLEFAMILIES/WIC/Pages/providers.aspx"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outreach">
            <a:extLst>
              <a:ext uri="{FF2B5EF4-FFF2-40B4-BE49-F238E27FC236}">
                <a16:creationId xmlns:a16="http://schemas.microsoft.com/office/drawing/2014/main" id="{73AD194F-C415-48CB-8A0A-7B13D4CB73D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19199" y="355601"/>
            <a:ext cx="9753599" cy="650239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a:extLst>
              <a:ext uri="{FF2B5EF4-FFF2-40B4-BE49-F238E27FC236}">
                <a16:creationId xmlns:a16="http://schemas.microsoft.com/office/drawing/2014/main" id="{97CCDDDC-5449-4C1C-98A9-7FE14FBDC5FB}"/>
              </a:ext>
            </a:extLst>
          </p:cNvPr>
          <p:cNvSpPr/>
          <p:nvPr/>
        </p:nvSpPr>
        <p:spPr>
          <a:xfrm>
            <a:off x="0" y="0"/>
            <a:ext cx="12192000" cy="961697"/>
          </a:xfrm>
          <a:prstGeom prst="rect">
            <a:avLst/>
          </a:prstGeom>
          <a:solidFill>
            <a:schemeClr val="tx1">
              <a:lumMod val="65000"/>
              <a:lumOff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2F6A9291-1F56-4D50-B86A-0F42CEEE4BD4}"/>
              </a:ext>
            </a:extLst>
          </p:cNvPr>
          <p:cNvSpPr txBox="1"/>
          <p:nvPr/>
        </p:nvSpPr>
        <p:spPr>
          <a:xfrm>
            <a:off x="1" y="65349"/>
            <a:ext cx="12191999" cy="830997"/>
          </a:xfrm>
          <a:prstGeom prst="rect">
            <a:avLst/>
          </a:prstGeom>
          <a:noFill/>
        </p:spPr>
        <p:txBody>
          <a:bodyPr wrap="square" rtlCol="0">
            <a:spAutoFit/>
          </a:bodyPr>
          <a:lstStyle/>
          <a:p>
            <a:r>
              <a:rPr lang="en-US" sz="4800" b="1" dirty="0">
                <a:solidFill>
                  <a:srgbClr val="FE7C82"/>
                </a:solidFill>
                <a:latin typeface="Arial" panose="020B0604020202020204" pitchFamily="34" charset="0"/>
                <a:cs typeface="Arial" panose="020B0604020202020204" pitchFamily="34" charset="0"/>
              </a:rPr>
              <a:t> Using Outreach to Build Caseload</a:t>
            </a:r>
          </a:p>
        </p:txBody>
      </p:sp>
      <p:sp>
        <p:nvSpPr>
          <p:cNvPr id="2" name="Title 1">
            <a:extLst>
              <a:ext uri="{FF2B5EF4-FFF2-40B4-BE49-F238E27FC236}">
                <a16:creationId xmlns:a16="http://schemas.microsoft.com/office/drawing/2014/main" id="{E52EA52A-1E7C-4EC7-9670-3C55DA302395}"/>
              </a:ext>
            </a:extLst>
          </p:cNvPr>
          <p:cNvSpPr>
            <a:spLocks noGrp="1"/>
          </p:cNvSpPr>
          <p:nvPr>
            <p:ph type="title"/>
          </p:nvPr>
        </p:nvSpPr>
        <p:spPr>
          <a:xfrm>
            <a:off x="4450326" y="-617525"/>
            <a:ext cx="3291348" cy="490282"/>
          </a:xfrm>
        </p:spPr>
        <p:txBody>
          <a:bodyPr>
            <a:normAutofit/>
          </a:bodyPr>
          <a:lstStyle/>
          <a:p>
            <a:r>
              <a:rPr lang="en-US" sz="1400" dirty="0">
                <a:latin typeface="Arial" panose="020B0604020202020204" pitchFamily="34" charset="0"/>
                <a:cs typeface="Arial" panose="020B0604020202020204" pitchFamily="34" charset="0"/>
              </a:rPr>
              <a:t>5. Using Outreach to Build Caseload</a:t>
            </a:r>
          </a:p>
        </p:txBody>
      </p:sp>
    </p:spTree>
    <p:extLst>
      <p:ext uri="{BB962C8B-B14F-4D97-AF65-F5344CB8AC3E}">
        <p14:creationId xmlns:p14="http://schemas.microsoft.com/office/powerpoint/2010/main" val="1471474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07515EB-54F0-408C-90A3-E4308F6D7FE3}"/>
              </a:ext>
            </a:extLst>
          </p:cNvPr>
          <p:cNvSpPr txBox="1">
            <a:spLocks/>
          </p:cNvSpPr>
          <p:nvPr/>
        </p:nvSpPr>
        <p:spPr>
          <a:xfrm>
            <a:off x="661297" y="760246"/>
            <a:ext cx="9735208" cy="1021892"/>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4300" dirty="0">
                <a:latin typeface="Calibri" panose="020F0502020204030204" pitchFamily="34" charset="0"/>
                <a:cs typeface="Calibri" panose="020F0502020204030204" pitchFamily="34" charset="0"/>
              </a:rPr>
              <a:t>What is outreach?</a:t>
            </a:r>
          </a:p>
        </p:txBody>
      </p:sp>
      <p:sp>
        <p:nvSpPr>
          <p:cNvPr id="4" name="Title 3">
            <a:extLst>
              <a:ext uri="{FF2B5EF4-FFF2-40B4-BE49-F238E27FC236}">
                <a16:creationId xmlns:a16="http://schemas.microsoft.com/office/drawing/2014/main" id="{B31A71CC-23E8-41B9-8044-E7FEDB329325}"/>
              </a:ext>
            </a:extLst>
          </p:cNvPr>
          <p:cNvSpPr>
            <a:spLocks noGrp="1"/>
          </p:cNvSpPr>
          <p:nvPr>
            <p:ph type="title"/>
          </p:nvPr>
        </p:nvSpPr>
        <p:spPr>
          <a:xfrm>
            <a:off x="9091227" y="-689847"/>
            <a:ext cx="3723502" cy="1072906"/>
          </a:xfrm>
        </p:spPr>
        <p:txBody>
          <a:bodyPr>
            <a:normAutofit/>
          </a:bodyPr>
          <a:lstStyle/>
          <a:p>
            <a:r>
              <a:rPr lang="en-US" sz="1400" dirty="0"/>
              <a:t>3</a:t>
            </a:r>
            <a:r>
              <a:rPr lang="en-US" sz="1400" baseline="0" dirty="0"/>
              <a:t> parts of outreach</a:t>
            </a:r>
            <a:endParaRPr lang="en-US" sz="1400" dirty="0"/>
          </a:p>
        </p:txBody>
      </p:sp>
      <p:sp>
        <p:nvSpPr>
          <p:cNvPr id="2" name="Rectangle 1">
            <a:extLst>
              <a:ext uri="{FF2B5EF4-FFF2-40B4-BE49-F238E27FC236}">
                <a16:creationId xmlns:a16="http://schemas.microsoft.com/office/drawing/2014/main" id="{8D2043EE-E58B-429F-9E0F-34B6E8066C25}"/>
              </a:ext>
            </a:extLst>
          </p:cNvPr>
          <p:cNvSpPr/>
          <p:nvPr/>
        </p:nvSpPr>
        <p:spPr>
          <a:xfrm>
            <a:off x="990258" y="2159325"/>
            <a:ext cx="9077286" cy="3046988"/>
          </a:xfrm>
          <a:prstGeom prst="rect">
            <a:avLst/>
          </a:prstGeom>
        </p:spPr>
        <p:txBody>
          <a:bodyPr wrap="square">
            <a:spAutoFit/>
          </a:bodyPr>
          <a:lstStyle/>
          <a:p>
            <a:r>
              <a:rPr lang="en-US" sz="2400" b="1" dirty="0"/>
              <a:t>Reaching out </a:t>
            </a:r>
            <a:r>
              <a:rPr lang="en-US" sz="2400" dirty="0"/>
              <a:t>and </a:t>
            </a:r>
            <a:r>
              <a:rPr lang="en-US" sz="2400" b="1" dirty="0"/>
              <a:t>building relationships</a:t>
            </a:r>
            <a:r>
              <a:rPr lang="en-US" sz="2400" dirty="0"/>
              <a:t> with organizations serving families in your community, in an effort to </a:t>
            </a:r>
            <a:r>
              <a:rPr lang="en-US" sz="2400" b="1" dirty="0"/>
              <a:t>extend benefits and services</a:t>
            </a:r>
            <a:r>
              <a:rPr lang="en-US" sz="2400" dirty="0"/>
              <a:t> to a wider population. Outreach is having a </a:t>
            </a:r>
            <a:r>
              <a:rPr lang="en-US" sz="2400" b="1" dirty="0"/>
              <a:t>visible presence </a:t>
            </a:r>
            <a:r>
              <a:rPr lang="en-US" sz="2400" dirty="0"/>
              <a:t>in the community and </a:t>
            </a:r>
            <a:r>
              <a:rPr lang="en-US" sz="2400" b="1" dirty="0"/>
              <a:t>increasing awareness </a:t>
            </a:r>
            <a:r>
              <a:rPr lang="en-US" sz="2400" dirty="0"/>
              <a:t>of the needs of underserved populations. </a:t>
            </a:r>
          </a:p>
          <a:p>
            <a:endParaRPr lang="en-US" sz="2400" dirty="0"/>
          </a:p>
          <a:p>
            <a:r>
              <a:rPr lang="en-US" sz="2400" dirty="0"/>
              <a:t>There are 3 basic parts of outreach –  the Outreach Plan, Marketing &amp; Promotion, and Collaboration.</a:t>
            </a:r>
          </a:p>
        </p:txBody>
      </p:sp>
    </p:spTree>
    <p:extLst>
      <p:ext uri="{BB962C8B-B14F-4D97-AF65-F5344CB8AC3E}">
        <p14:creationId xmlns:p14="http://schemas.microsoft.com/office/powerpoint/2010/main" val="3912030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56F5174-31D9-4DBB-AAB7-A1FD7BDB13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extLst>
              <a:ext uri="{FF2B5EF4-FFF2-40B4-BE49-F238E27FC236}">
                <a16:creationId xmlns:a16="http://schemas.microsoft.com/office/drawing/2014/main" id="{AE113210-7872-481A-ADE6-3A05CCAF5EB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0B0778D2-56A6-486E-92E7-9BE201B4B143}"/>
              </a:ext>
            </a:extLst>
          </p:cNvPr>
          <p:cNvSpPr>
            <a:spLocks noGrp="1"/>
          </p:cNvSpPr>
          <p:nvPr>
            <p:ph type="title"/>
          </p:nvPr>
        </p:nvSpPr>
        <p:spPr>
          <a:xfrm>
            <a:off x="5805471" y="359391"/>
            <a:ext cx="4977976" cy="1454051"/>
          </a:xfrm>
        </p:spPr>
        <p:txBody>
          <a:bodyPr vert="horz" lIns="91440" tIns="45720" rIns="91440" bIns="45720" rtlCol="0" anchor="ctr">
            <a:normAutofit fontScale="90000"/>
          </a:bodyPr>
          <a:lstStyle/>
          <a:p>
            <a:br>
              <a:rPr lang="en-US" sz="2400" dirty="0">
                <a:solidFill>
                  <a:srgbClr val="000000"/>
                </a:solidFill>
              </a:rPr>
            </a:br>
            <a:br>
              <a:rPr lang="en-US" sz="2400" dirty="0">
                <a:solidFill>
                  <a:srgbClr val="000000"/>
                </a:solidFill>
              </a:rPr>
            </a:br>
            <a:r>
              <a:rPr lang="en-US" sz="3200" b="1" dirty="0">
                <a:solidFill>
                  <a:srgbClr val="000000"/>
                </a:solidFill>
              </a:rPr>
              <a:t>What might WIC outreach look like? </a:t>
            </a:r>
            <a:br>
              <a:rPr lang="en-US" sz="2400" b="1" dirty="0">
                <a:solidFill>
                  <a:srgbClr val="000000"/>
                </a:solidFill>
              </a:rPr>
            </a:br>
            <a:endParaRPr lang="en-US" sz="2400" b="1" dirty="0">
              <a:solidFill>
                <a:srgbClr val="000000"/>
              </a:solidFill>
            </a:endParaRPr>
          </a:p>
        </p:txBody>
      </p:sp>
      <p:sp>
        <p:nvSpPr>
          <p:cNvPr id="16" name="Freeform 62">
            <a:extLst>
              <a:ext uri="{FF2B5EF4-FFF2-40B4-BE49-F238E27FC236}">
                <a16:creationId xmlns:a16="http://schemas.microsoft.com/office/drawing/2014/main" id="{F9A95BEE-6BB1-4A28-A8E6-A34B2E42EF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 name="Picture 3">
            <a:extLst>
              <a:ext uri="{FF2B5EF4-FFF2-40B4-BE49-F238E27FC236}">
                <a16:creationId xmlns:a16="http://schemas.microsoft.com/office/drawing/2014/main" id="{D2A19820-0F40-4D79-9E43-5BA2F540C552}"/>
              </a:ext>
            </a:extLst>
          </p:cNvPr>
          <p:cNvPicPr>
            <a:picLocks noChangeAspect="1"/>
          </p:cNvPicPr>
          <p:nvPr/>
        </p:nvPicPr>
        <p:blipFill rotWithShape="1">
          <a:blip r:embed="rId3">
            <a:alphaModFix/>
            <a:extLst/>
          </a:blip>
          <a:srcRect l="4457" r="2" b="2"/>
          <a:stretch/>
        </p:blipFill>
        <p:spPr>
          <a:xfrm>
            <a:off x="0" y="1335358"/>
            <a:ext cx="4500584" cy="4187283"/>
          </a:xfrm>
          <a:custGeom>
            <a:avLst/>
            <a:gdLst>
              <a:gd name="connsiteX0" fmla="*/ 2306172 w 4838041"/>
              <a:gd name="connsiteY0" fmla="*/ 0 h 5063738"/>
              <a:gd name="connsiteX1" fmla="*/ 4838041 w 4838041"/>
              <a:gd name="connsiteY1" fmla="*/ 2531869 h 5063738"/>
              <a:gd name="connsiteX2" fmla="*/ 2306172 w 4838041"/>
              <a:gd name="connsiteY2" fmla="*/ 5063738 h 5063738"/>
              <a:gd name="connsiteX3" fmla="*/ 79886 w 4838041"/>
              <a:gd name="connsiteY3" fmla="*/ 3738709 h 5063738"/>
              <a:gd name="connsiteX4" fmla="*/ 0 w 4838041"/>
              <a:gd name="connsiteY4" fmla="*/ 3572876 h 5063738"/>
              <a:gd name="connsiteX5" fmla="*/ 0 w 4838041"/>
              <a:gd name="connsiteY5" fmla="*/ 1490863 h 5063738"/>
              <a:gd name="connsiteX6" fmla="*/ 79886 w 4838041"/>
              <a:gd name="connsiteY6" fmla="*/ 1325030 h 5063738"/>
              <a:gd name="connsiteX7" fmla="*/ 2306172 w 4838041"/>
              <a:gd name="connsiteY7" fmla="*/ 0 h 5063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38041" h="5063738">
                <a:moveTo>
                  <a:pt x="2306172" y="0"/>
                </a:moveTo>
                <a:cubicBezTo>
                  <a:pt x="3704485" y="0"/>
                  <a:pt x="4838041" y="1133556"/>
                  <a:pt x="4838041" y="2531869"/>
                </a:cubicBezTo>
                <a:cubicBezTo>
                  <a:pt x="4838041" y="3930182"/>
                  <a:pt x="3704485" y="5063738"/>
                  <a:pt x="2306172" y="5063738"/>
                </a:cubicBezTo>
                <a:cubicBezTo>
                  <a:pt x="1344832" y="5063738"/>
                  <a:pt x="508631" y="4527956"/>
                  <a:pt x="79886" y="3738709"/>
                </a:cubicBezTo>
                <a:lnTo>
                  <a:pt x="0" y="3572876"/>
                </a:lnTo>
                <a:lnTo>
                  <a:pt x="0" y="1490863"/>
                </a:lnTo>
                <a:lnTo>
                  <a:pt x="79886" y="1325030"/>
                </a:lnTo>
                <a:cubicBezTo>
                  <a:pt x="508631" y="535783"/>
                  <a:pt x="1344832" y="0"/>
                  <a:pt x="2306172" y="0"/>
                </a:cubicBezTo>
                <a:close/>
              </a:path>
            </a:pathLst>
          </a:custGeom>
          <a:effectLst>
            <a:softEdge rad="0"/>
          </a:effectLst>
        </p:spPr>
      </p:pic>
      <p:sp>
        <p:nvSpPr>
          <p:cNvPr id="7" name="TextBox 6">
            <a:extLst>
              <a:ext uri="{FF2B5EF4-FFF2-40B4-BE49-F238E27FC236}">
                <a16:creationId xmlns:a16="http://schemas.microsoft.com/office/drawing/2014/main" id="{BBAB640E-92A9-4380-B534-FB013E1F3214}"/>
              </a:ext>
            </a:extLst>
          </p:cNvPr>
          <p:cNvSpPr txBox="1"/>
          <p:nvPr/>
        </p:nvSpPr>
        <p:spPr>
          <a:xfrm>
            <a:off x="6090574" y="2421682"/>
            <a:ext cx="4977578" cy="3639289"/>
          </a:xfrm>
          <a:prstGeom prst="rect">
            <a:avLst/>
          </a:prstGeom>
        </p:spPr>
        <p:txBody>
          <a:bodyPr vert="horz" lIns="91440" tIns="45720" rIns="91440" bIns="45720" rtlCol="0" anchor="ctr">
            <a:noAutofit/>
          </a:bodyPr>
          <a:lstStyle/>
          <a:p>
            <a:pPr marL="342900" indent="-228600">
              <a:lnSpc>
                <a:spcPct val="90000"/>
              </a:lnSpc>
              <a:spcAft>
                <a:spcPts val="1200"/>
              </a:spcAft>
              <a:buFont typeface="Arial" panose="020B0604020202020204" pitchFamily="34" charset="0"/>
              <a:buChar char="•"/>
            </a:pPr>
            <a:r>
              <a:rPr lang="en-US" sz="2000" dirty="0">
                <a:solidFill>
                  <a:srgbClr val="000000"/>
                </a:solidFill>
              </a:rPr>
              <a:t>Building relationships with key contacts in self sufficiency/ SNAP, community service and health care to increase referrals.</a:t>
            </a:r>
          </a:p>
          <a:p>
            <a:pPr marL="342900" indent="-228600">
              <a:lnSpc>
                <a:spcPct val="90000"/>
              </a:lnSpc>
              <a:spcAft>
                <a:spcPts val="1200"/>
              </a:spcAft>
              <a:buFont typeface="Arial" panose="020B0604020202020204" pitchFamily="34" charset="0"/>
              <a:buChar char="•"/>
            </a:pPr>
            <a:r>
              <a:rPr lang="en-US" sz="2000" dirty="0">
                <a:solidFill>
                  <a:srgbClr val="000000"/>
                </a:solidFill>
              </a:rPr>
              <a:t>Encouraging participants to tell their family and friends about WIC.</a:t>
            </a:r>
          </a:p>
          <a:p>
            <a:pPr marL="342900" indent="-228600">
              <a:lnSpc>
                <a:spcPct val="90000"/>
              </a:lnSpc>
              <a:spcAft>
                <a:spcPts val="1200"/>
              </a:spcAft>
              <a:buFont typeface="Arial" panose="020B0604020202020204" pitchFamily="34" charset="0"/>
              <a:buChar char="•"/>
            </a:pPr>
            <a:r>
              <a:rPr lang="en-US" sz="2000" dirty="0">
                <a:solidFill>
                  <a:srgbClr val="000000"/>
                </a:solidFill>
              </a:rPr>
              <a:t>Conducting targeted outreach to underserved groups and families by going to where they live or places they are already receiving services.</a:t>
            </a:r>
          </a:p>
          <a:p>
            <a:pPr marL="342900" indent="-228600">
              <a:lnSpc>
                <a:spcPct val="90000"/>
              </a:lnSpc>
              <a:spcAft>
                <a:spcPts val="1200"/>
              </a:spcAft>
              <a:buFont typeface="Arial" panose="020B0604020202020204" pitchFamily="34" charset="0"/>
              <a:buChar char="•"/>
            </a:pPr>
            <a:r>
              <a:rPr lang="en-US" sz="2000" dirty="0">
                <a:solidFill>
                  <a:srgbClr val="000000"/>
                </a:solidFill>
              </a:rPr>
              <a:t>Promoting WIC in the traditional media through the use of press releases, free radio ads or TV public service announcements.</a:t>
            </a:r>
          </a:p>
        </p:txBody>
      </p:sp>
      <p:sp>
        <p:nvSpPr>
          <p:cNvPr id="3" name="Rectangle 2">
            <a:extLst>
              <a:ext uri="{FF2B5EF4-FFF2-40B4-BE49-F238E27FC236}">
                <a16:creationId xmlns:a16="http://schemas.microsoft.com/office/drawing/2014/main" id="{E5FEFEFA-F5D7-4022-9EDC-54F03600C059}"/>
              </a:ext>
            </a:extLst>
          </p:cNvPr>
          <p:cNvSpPr/>
          <p:nvPr/>
        </p:nvSpPr>
        <p:spPr>
          <a:xfrm>
            <a:off x="3048000" y="2551837"/>
            <a:ext cx="6096000" cy="369332"/>
          </a:xfrm>
          <a:prstGeom prst="rect">
            <a:avLst/>
          </a:prstGeom>
        </p:spPr>
        <p:txBody>
          <a:bodyPr>
            <a:spAutoFit/>
          </a:bodyPr>
          <a:lstStyle/>
          <a:p>
            <a:endParaRPr lang="en-US" dirty="0"/>
          </a:p>
        </p:txBody>
      </p:sp>
    </p:spTree>
    <p:extLst>
      <p:ext uri="{BB962C8B-B14F-4D97-AF65-F5344CB8AC3E}">
        <p14:creationId xmlns:p14="http://schemas.microsoft.com/office/powerpoint/2010/main" val="170175074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778D2-56A6-486E-92E7-9BE201B4B143}"/>
              </a:ext>
            </a:extLst>
          </p:cNvPr>
          <p:cNvSpPr>
            <a:spLocks noGrp="1"/>
          </p:cNvSpPr>
          <p:nvPr>
            <p:ph type="title"/>
          </p:nvPr>
        </p:nvSpPr>
        <p:spPr>
          <a:xfrm>
            <a:off x="719283" y="0"/>
            <a:ext cx="9917185" cy="1314243"/>
          </a:xfrm>
        </p:spPr>
        <p:txBody>
          <a:bodyPr>
            <a:normAutofit fontScale="90000"/>
          </a:bodyPr>
          <a:lstStyle/>
          <a:p>
            <a:br>
              <a:rPr lang="en-US" dirty="0"/>
            </a:br>
            <a:br>
              <a:rPr lang="en-US" dirty="0"/>
            </a:br>
            <a:r>
              <a:rPr lang="en-US" dirty="0">
                <a:latin typeface="Calibri" panose="020F0502020204030204" pitchFamily="34" charset="0"/>
                <a:cs typeface="Calibri" panose="020F0502020204030204" pitchFamily="34" charset="0"/>
              </a:rPr>
              <a:t>How to create relationships</a:t>
            </a:r>
            <a:br>
              <a:rPr lang="en-US" sz="2200" dirty="0"/>
            </a:br>
            <a:endParaRPr lang="en-US" sz="2200" dirty="0"/>
          </a:p>
        </p:txBody>
      </p:sp>
      <p:sp>
        <p:nvSpPr>
          <p:cNvPr id="3" name="Rectangle 2">
            <a:extLst>
              <a:ext uri="{FF2B5EF4-FFF2-40B4-BE49-F238E27FC236}">
                <a16:creationId xmlns:a16="http://schemas.microsoft.com/office/drawing/2014/main" id="{E5FEFEFA-F5D7-4022-9EDC-54F03600C059}"/>
              </a:ext>
            </a:extLst>
          </p:cNvPr>
          <p:cNvSpPr/>
          <p:nvPr/>
        </p:nvSpPr>
        <p:spPr>
          <a:xfrm>
            <a:off x="3048000" y="2551837"/>
            <a:ext cx="6096000" cy="369332"/>
          </a:xfrm>
          <a:prstGeom prst="rect">
            <a:avLst/>
          </a:prstGeom>
        </p:spPr>
        <p:txBody>
          <a:bodyPr>
            <a:spAutoFit/>
          </a:bodyPr>
          <a:lstStyle/>
          <a:p>
            <a:endParaRPr lang="en-US" dirty="0"/>
          </a:p>
        </p:txBody>
      </p:sp>
      <p:sp>
        <p:nvSpPr>
          <p:cNvPr id="7" name="TextBox 6">
            <a:extLst>
              <a:ext uri="{FF2B5EF4-FFF2-40B4-BE49-F238E27FC236}">
                <a16:creationId xmlns:a16="http://schemas.microsoft.com/office/drawing/2014/main" id="{BBAB640E-92A9-4380-B534-FB013E1F3214}"/>
              </a:ext>
            </a:extLst>
          </p:cNvPr>
          <p:cNvSpPr txBox="1"/>
          <p:nvPr/>
        </p:nvSpPr>
        <p:spPr>
          <a:xfrm>
            <a:off x="914399" y="1860332"/>
            <a:ext cx="10105698" cy="4154984"/>
          </a:xfrm>
          <a:prstGeom prst="rect">
            <a:avLst/>
          </a:prstGeom>
          <a:noFill/>
        </p:spPr>
        <p:txBody>
          <a:bodyPr wrap="square" rtlCol="0">
            <a:spAutoFit/>
          </a:bodyPr>
          <a:lstStyle/>
          <a:p>
            <a:r>
              <a:rPr lang="en-US" sz="2400" dirty="0"/>
              <a:t>Make a list of key community partners serving similar families. Identify and fill any gaps in your contact list. Email or call one contact a month and meet for coffee. Talk about ways to support referrals to each others’ programs.</a:t>
            </a:r>
            <a:br>
              <a:rPr lang="en-US" sz="2400" dirty="0"/>
            </a:br>
            <a:br>
              <a:rPr lang="en-US" sz="2400" dirty="0"/>
            </a:br>
            <a:r>
              <a:rPr lang="en-US" sz="2400" dirty="0"/>
              <a:t>Host an informational table or offer to present about WIC at a preservice training at your local Head Start program.</a:t>
            </a:r>
            <a:br>
              <a:rPr lang="en-US" sz="2400" dirty="0"/>
            </a:br>
            <a:br>
              <a:rPr lang="en-US" sz="2400" dirty="0"/>
            </a:br>
            <a:r>
              <a:rPr lang="en-US" sz="2400" dirty="0"/>
              <a:t>Create WIC post cards, featuring a picture of your smiling team on one side and what WIC offers women and children on the other side. Take this to the front desk (with food if you choose) of your OBGYN or pediatric clinic. Offer to provide a brief WIC 101 presentation at a staff meeting.</a:t>
            </a:r>
          </a:p>
        </p:txBody>
      </p:sp>
    </p:spTree>
    <p:extLst>
      <p:ext uri="{BB962C8B-B14F-4D97-AF65-F5344CB8AC3E}">
        <p14:creationId xmlns:p14="http://schemas.microsoft.com/office/powerpoint/2010/main" val="31048498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advClick="0">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5EE070-9D44-417D-ACD6-1BC00E5B1B5B}"/>
              </a:ext>
            </a:extLst>
          </p:cNvPr>
          <p:cNvSpPr>
            <a:spLocks noGrp="1"/>
          </p:cNvSpPr>
          <p:nvPr>
            <p:ph type="title"/>
          </p:nvPr>
        </p:nvSpPr>
        <p:spPr>
          <a:xfrm>
            <a:off x="838200" y="23878"/>
            <a:ext cx="10515600" cy="1325563"/>
          </a:xfrm>
        </p:spPr>
        <p:txBody>
          <a:bodyPr>
            <a:normAutofit/>
          </a:bodyPr>
          <a:lstStyle/>
          <a:p>
            <a:pPr lvl="0" algn="ctr">
              <a:lnSpc>
                <a:spcPct val="100000"/>
              </a:lnSpc>
              <a:spcBef>
                <a:spcPts val="0"/>
              </a:spcBef>
              <a:defRPr/>
            </a:pPr>
            <a:r>
              <a:rPr lang="en-US" sz="4300" dirty="0">
                <a:latin typeface="Calibri" panose="020F0502020204030204" pitchFamily="34" charset="0"/>
                <a:cs typeface="Calibri" panose="020F0502020204030204" pitchFamily="34" charset="0"/>
              </a:rPr>
              <a:t>Resources for Outreach Planning</a:t>
            </a:r>
          </a:p>
        </p:txBody>
      </p:sp>
      <p:sp>
        <p:nvSpPr>
          <p:cNvPr id="5" name="Text Placeholder 3">
            <a:extLst>
              <a:ext uri="{FF2B5EF4-FFF2-40B4-BE49-F238E27FC236}">
                <a16:creationId xmlns:a16="http://schemas.microsoft.com/office/drawing/2014/main" id="{82E2D737-1BB8-4D30-8A56-398F8601AA70}"/>
              </a:ext>
            </a:extLst>
          </p:cNvPr>
          <p:cNvSpPr txBox="1">
            <a:spLocks/>
          </p:cNvSpPr>
          <p:nvPr/>
        </p:nvSpPr>
        <p:spPr>
          <a:xfrm>
            <a:off x="7870586" y="3460430"/>
            <a:ext cx="4005243" cy="2153874"/>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4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marL="285750" marR="0" lvl="0" indent="-285750" algn="l" defTabSz="914400" rtl="0" eaLnBrk="1" fontAlgn="auto" latinLnBrk="0" hangingPunct="1">
              <a:lnSpc>
                <a:spcPct val="90000"/>
              </a:lnSpc>
              <a:spcBef>
                <a:spcPts val="100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ysClr val="windowText" lastClr="000000"/>
                </a:solidFill>
                <a:effectLst/>
                <a:uLnTx/>
                <a:uFillTx/>
                <a:ea typeface="+mn-ea"/>
                <a:cs typeface="+mn-cs"/>
                <a:hlinkClick r:id="rId3"/>
              </a:rPr>
              <a:t>Targeting Priority Populations</a:t>
            </a:r>
            <a:endParaRPr kumimoji="0" lang="en-US" sz="2000" b="0" i="0" u="none" strike="noStrike" kern="1200" cap="none" spc="0" normalizeH="0" baseline="0" noProof="0" dirty="0">
              <a:ln>
                <a:noFill/>
              </a:ln>
              <a:solidFill>
                <a:sysClr val="windowText" lastClr="000000"/>
              </a:solidFill>
              <a:effectLst/>
              <a:uLnTx/>
              <a:uFillTx/>
              <a:ea typeface="+mn-ea"/>
              <a:cs typeface="+mn-cs"/>
            </a:endParaRPr>
          </a:p>
          <a:p>
            <a:pPr marL="285750" marR="0" lvl="0" indent="-285750" algn="l" defTabSz="914400" rtl="0" eaLnBrk="1" fontAlgn="auto" latinLnBrk="0" hangingPunct="1">
              <a:lnSpc>
                <a:spcPct val="90000"/>
              </a:lnSpc>
              <a:spcBef>
                <a:spcPts val="100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ysClr val="windowText" lastClr="000000"/>
                </a:solidFill>
                <a:effectLst/>
                <a:uLnTx/>
                <a:uFillTx/>
                <a:ea typeface="+mn-ea"/>
                <a:cs typeface="+mn-cs"/>
                <a:hlinkClick r:id="rId4"/>
              </a:rPr>
              <a:t>Community Assessment</a:t>
            </a:r>
            <a:endParaRPr kumimoji="0" lang="en-US" sz="2000" b="0" i="0" u="none" strike="noStrike" kern="1200" cap="none" spc="0" normalizeH="0" baseline="0" noProof="0" dirty="0">
              <a:ln>
                <a:noFill/>
              </a:ln>
              <a:solidFill>
                <a:sysClr val="windowText" lastClr="000000"/>
              </a:solidFill>
              <a:effectLst/>
              <a:uLnTx/>
              <a:uFillTx/>
              <a:ea typeface="+mn-ea"/>
              <a:cs typeface="+mn-cs"/>
            </a:endParaRPr>
          </a:p>
          <a:p>
            <a:pPr marL="285750" marR="0" lvl="0" indent="-285750" algn="l" defTabSz="914400" rtl="0" eaLnBrk="1" fontAlgn="auto" latinLnBrk="0" hangingPunct="1">
              <a:lnSpc>
                <a:spcPct val="90000"/>
              </a:lnSpc>
              <a:spcBef>
                <a:spcPts val="100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ysClr val="windowText" lastClr="000000"/>
                </a:solidFill>
                <a:effectLst/>
                <a:uLnTx/>
                <a:uFillTx/>
                <a:ea typeface="+mn-ea"/>
                <a:cs typeface="+mn-cs"/>
                <a:hlinkClick r:id="rId5"/>
              </a:rPr>
              <a:t>Partnership Development</a:t>
            </a:r>
            <a:endParaRPr kumimoji="0" lang="en-US" sz="2000" b="0" i="0" u="none" strike="noStrike" kern="1200" cap="none" spc="0" normalizeH="0" baseline="0" noProof="0" dirty="0">
              <a:ln>
                <a:noFill/>
              </a:ln>
              <a:solidFill>
                <a:sysClr val="windowText" lastClr="000000"/>
              </a:solidFill>
              <a:effectLst/>
              <a:uLnTx/>
              <a:uFillTx/>
              <a:ea typeface="+mn-ea"/>
              <a:cs typeface="+mn-cs"/>
            </a:endParaRPr>
          </a:p>
          <a:p>
            <a:pPr marL="285750" marR="0" lvl="0" indent="-285750" algn="l" defTabSz="914400" rtl="0" eaLnBrk="1" fontAlgn="auto" latinLnBrk="0" hangingPunct="1">
              <a:lnSpc>
                <a:spcPct val="90000"/>
              </a:lnSpc>
              <a:spcBef>
                <a:spcPts val="100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ysClr val="windowText" lastClr="000000"/>
                </a:solidFill>
                <a:effectLst/>
                <a:uLnTx/>
                <a:uFillTx/>
                <a:ea typeface="+mn-ea"/>
                <a:cs typeface="+mn-cs"/>
                <a:hlinkClick r:id="rId6"/>
              </a:rPr>
              <a:t>Information Sharing</a:t>
            </a:r>
            <a:endParaRPr kumimoji="0" lang="en-US" sz="2000" b="0" i="0" u="none" strike="noStrike" kern="1200" cap="none" spc="0" normalizeH="0" baseline="0" noProof="0" dirty="0">
              <a:ln>
                <a:noFill/>
              </a:ln>
              <a:solidFill>
                <a:sysClr val="windowText" lastClr="000000"/>
              </a:solidFill>
              <a:effectLst/>
              <a:uLnTx/>
              <a:uFillTx/>
              <a:ea typeface="+mn-ea"/>
              <a:cs typeface="+mn-cs"/>
            </a:endParaRPr>
          </a:p>
          <a:p>
            <a:pPr marL="285750" marR="0" lvl="0" indent="-285750" algn="l" defTabSz="914400" rtl="0" eaLnBrk="1" fontAlgn="auto" latinLnBrk="0" hangingPunct="1">
              <a:lnSpc>
                <a:spcPct val="90000"/>
              </a:lnSpc>
              <a:spcBef>
                <a:spcPts val="1000"/>
              </a:spcBef>
              <a:spcAft>
                <a:spcPts val="0"/>
              </a:spcAft>
              <a:buClrTx/>
              <a:buSzTx/>
              <a:buFont typeface="Wingdings" panose="05000000000000000000" pitchFamily="2" charset="2"/>
              <a:buChar char="v"/>
              <a:tabLst/>
              <a:defRPr/>
            </a:pPr>
            <a:r>
              <a:rPr kumimoji="0" lang="en-US" sz="2000" b="0" i="0" u="none" strike="noStrike" kern="1200" cap="none" spc="0" normalizeH="0" baseline="0" noProof="0" dirty="0">
                <a:ln>
                  <a:noFill/>
                </a:ln>
                <a:solidFill>
                  <a:sysClr val="windowText" lastClr="000000"/>
                </a:solidFill>
                <a:effectLst/>
                <a:uLnTx/>
                <a:uFillTx/>
                <a:ea typeface="+mn-ea"/>
                <a:cs typeface="+mn-cs"/>
                <a:hlinkClick r:id="rId7"/>
              </a:rPr>
              <a:t>Improving how WIC does Business</a:t>
            </a:r>
            <a:endParaRPr kumimoji="0" lang="en-US" sz="2000" b="0" i="0" u="none" strike="noStrike" kern="1200" cap="none" spc="0" normalizeH="0" baseline="0" noProof="0" dirty="0">
              <a:ln>
                <a:noFill/>
              </a:ln>
              <a:solidFill>
                <a:sysClr val="windowText" lastClr="000000"/>
              </a:solidFill>
              <a:effectLst/>
              <a:uLnTx/>
              <a:uFillTx/>
              <a:ea typeface="+mn-ea"/>
              <a:cs typeface="+mn-cs"/>
            </a:endParaRPr>
          </a:p>
        </p:txBody>
      </p:sp>
      <p:sp>
        <p:nvSpPr>
          <p:cNvPr id="6" name="Title 1">
            <a:hlinkClick r:id="rId8"/>
            <a:extLst>
              <a:ext uri="{FF2B5EF4-FFF2-40B4-BE49-F238E27FC236}">
                <a16:creationId xmlns:a16="http://schemas.microsoft.com/office/drawing/2014/main" id="{CF59A8BF-C0C7-4F44-9072-76B9BD0D990B}"/>
              </a:ext>
            </a:extLst>
          </p:cNvPr>
          <p:cNvSpPr txBox="1">
            <a:spLocks/>
          </p:cNvSpPr>
          <p:nvPr/>
        </p:nvSpPr>
        <p:spPr>
          <a:xfrm>
            <a:off x="5611451" y="2406950"/>
            <a:ext cx="3118357" cy="957623"/>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2800" b="1" i="0" u="none" strike="noStrike" kern="1200" cap="none" spc="0" normalizeH="0" baseline="0" noProof="0" dirty="0">
                <a:ln>
                  <a:noFill/>
                </a:ln>
                <a:solidFill>
                  <a:sysClr val="windowText" lastClr="000000"/>
                </a:solidFill>
                <a:effectLst/>
                <a:uLnTx/>
                <a:uFillTx/>
                <a:latin typeface="+mn-lt"/>
                <a:ea typeface="+mj-ea"/>
                <a:cs typeface="+mj-cs"/>
              </a:rPr>
              <a:t>WIC Outreach Morsel Series</a:t>
            </a:r>
          </a:p>
        </p:txBody>
      </p:sp>
      <p:sp>
        <p:nvSpPr>
          <p:cNvPr id="9" name="TextBox 8">
            <a:hlinkClick r:id="rId9"/>
            <a:extLst>
              <a:ext uri="{FF2B5EF4-FFF2-40B4-BE49-F238E27FC236}">
                <a16:creationId xmlns:a16="http://schemas.microsoft.com/office/drawing/2014/main" id="{8C0610BA-80C2-4329-8794-4492F41F7EE0}"/>
              </a:ext>
            </a:extLst>
          </p:cNvPr>
          <p:cNvSpPr txBox="1"/>
          <p:nvPr/>
        </p:nvSpPr>
        <p:spPr>
          <a:xfrm>
            <a:off x="444818" y="2410466"/>
            <a:ext cx="2692499" cy="954107"/>
          </a:xfrm>
          <a:prstGeom prst="rect">
            <a:avLst/>
          </a:prstGeom>
          <a:noFill/>
        </p:spPr>
        <p:txBody>
          <a:bodyPr wrap="square" rtlCol="0">
            <a:spAutoFit/>
          </a:bodyPr>
          <a:lstStyle/>
          <a:p>
            <a:pPr algn="ctr"/>
            <a:r>
              <a:rPr lang="en-US" sz="2800" b="1" dirty="0">
                <a:solidFill>
                  <a:prstClr val="black"/>
                </a:solidFill>
              </a:rPr>
              <a:t>WIC Outreach </a:t>
            </a:r>
            <a:br>
              <a:rPr lang="en-US" sz="2800" b="1" dirty="0">
                <a:solidFill>
                  <a:prstClr val="black"/>
                </a:solidFill>
              </a:rPr>
            </a:br>
            <a:r>
              <a:rPr lang="en-US" sz="2800" b="1" dirty="0">
                <a:solidFill>
                  <a:prstClr val="black"/>
                </a:solidFill>
              </a:rPr>
              <a:t>Planning Guide</a:t>
            </a:r>
          </a:p>
        </p:txBody>
      </p:sp>
      <p:sp>
        <p:nvSpPr>
          <p:cNvPr id="4" name="TextBox 3">
            <a:extLst>
              <a:ext uri="{FF2B5EF4-FFF2-40B4-BE49-F238E27FC236}">
                <a16:creationId xmlns:a16="http://schemas.microsoft.com/office/drawing/2014/main" id="{E6721638-7A95-462A-B02B-9C59CAC1B062}"/>
              </a:ext>
            </a:extLst>
          </p:cNvPr>
          <p:cNvSpPr txBox="1"/>
          <p:nvPr/>
        </p:nvSpPr>
        <p:spPr>
          <a:xfrm>
            <a:off x="452650" y="1059699"/>
            <a:ext cx="11286699" cy="1200329"/>
          </a:xfrm>
          <a:prstGeom prst="rect">
            <a:avLst/>
          </a:prstGeom>
          <a:noFill/>
        </p:spPr>
        <p:txBody>
          <a:bodyPr wrap="square" rtlCol="0">
            <a:spAutoFit/>
          </a:bodyPr>
          <a:lstStyle/>
          <a:p>
            <a:pPr algn="just"/>
            <a:r>
              <a:rPr lang="en-US" sz="2400" dirty="0"/>
              <a:t>To learn more about developing an outreach plan, marketing &amp; promotion of your program, and collaboration with partners, take a look at the following resources. They can all be found on the pages linked to the corresponding images below.</a:t>
            </a:r>
            <a:endParaRPr lang="en-US" dirty="0"/>
          </a:p>
        </p:txBody>
      </p:sp>
      <p:pic>
        <p:nvPicPr>
          <p:cNvPr id="12" name="Picture 11">
            <a:hlinkClick r:id="rId9"/>
            <a:extLst>
              <a:ext uri="{FF2B5EF4-FFF2-40B4-BE49-F238E27FC236}">
                <a16:creationId xmlns:a16="http://schemas.microsoft.com/office/drawing/2014/main" id="{7D77DC4C-E572-4828-A125-8B21B36A89A4}"/>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2784921" y="3364573"/>
            <a:ext cx="2513220" cy="3295698"/>
          </a:xfrm>
          <a:prstGeom prst="rect">
            <a:avLst/>
          </a:prstGeom>
        </p:spPr>
      </p:pic>
    </p:spTree>
    <p:extLst>
      <p:ext uri="{BB962C8B-B14F-4D97-AF65-F5344CB8AC3E}">
        <p14:creationId xmlns:p14="http://schemas.microsoft.com/office/powerpoint/2010/main" val="38067801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advClick="0">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064A49CF-354E-49B7-80BB-E64A7328A66D}"/>
              </a:ext>
            </a:extLst>
          </p:cNvPr>
          <p:cNvSpPr>
            <a:spLocks noGrp="1"/>
          </p:cNvSpPr>
          <p:nvPr>
            <p:ph type="title"/>
          </p:nvPr>
        </p:nvSpPr>
        <p:spPr>
          <a:xfrm>
            <a:off x="648930" y="191434"/>
            <a:ext cx="6802749" cy="1676603"/>
          </a:xfrm>
        </p:spPr>
        <p:txBody>
          <a:bodyPr vert="horz" lIns="91440" tIns="45720" rIns="91440" bIns="45720" rtlCol="0" anchor="ctr">
            <a:normAutofit/>
          </a:bodyPr>
          <a:lstStyle/>
          <a:p>
            <a:pPr lvl="0">
              <a:defRPr/>
            </a:pPr>
            <a:r>
              <a:rPr lang="en-US" sz="4000" dirty="0">
                <a:latin typeface="+mn-lt"/>
              </a:rPr>
              <a:t>Targeting Outreach to Providers</a:t>
            </a:r>
          </a:p>
        </p:txBody>
      </p:sp>
      <p:sp>
        <p:nvSpPr>
          <p:cNvPr id="6" name="TextBox 5">
            <a:extLst>
              <a:ext uri="{FF2B5EF4-FFF2-40B4-BE49-F238E27FC236}">
                <a16:creationId xmlns:a16="http://schemas.microsoft.com/office/drawing/2014/main" id="{29A61528-C4A0-4201-8F84-C3AE86AC3D73}"/>
              </a:ext>
            </a:extLst>
          </p:cNvPr>
          <p:cNvSpPr txBox="1"/>
          <p:nvPr/>
        </p:nvSpPr>
        <p:spPr>
          <a:xfrm>
            <a:off x="656481" y="1825625"/>
            <a:ext cx="6586489" cy="3785419"/>
          </a:xfrm>
          <a:prstGeom prst="rect">
            <a:avLst/>
          </a:prstGeom>
        </p:spPr>
        <p:txBody>
          <a:bodyPr vert="horz" lIns="91440" tIns="45720" rIns="91440" bIns="45720" rtlCol="0">
            <a:normAutofit/>
          </a:bodyPr>
          <a:lstStyle/>
          <a:p>
            <a:pPr>
              <a:lnSpc>
                <a:spcPct val="90000"/>
              </a:lnSpc>
              <a:spcAft>
                <a:spcPts val="600"/>
              </a:spcAft>
            </a:pPr>
            <a:r>
              <a:rPr lang="en-US" sz="2400" dirty="0"/>
              <a:t>The WIC and Healthcare Provider Toolkit can be used to support engagement with healthcare providers. Click the image to access the ‘Resources for medical providers’ page where this toolkit lives.</a:t>
            </a:r>
          </a:p>
        </p:txBody>
      </p:sp>
      <p:pic>
        <p:nvPicPr>
          <p:cNvPr id="7" name="Picture 6">
            <a:hlinkClick r:id="rId3"/>
            <a:extLst>
              <a:ext uri="{FF2B5EF4-FFF2-40B4-BE49-F238E27FC236}">
                <a16:creationId xmlns:a16="http://schemas.microsoft.com/office/drawing/2014/main" id="{0304A7A3-91C4-4B94-A87B-C9DF37FAE051}"/>
              </a:ext>
            </a:extLst>
          </p:cNvPr>
          <p:cNvPicPr>
            <a:picLocks noChangeAspect="1"/>
          </p:cNvPicPr>
          <p:nvPr/>
        </p:nvPicPr>
        <p:blipFill rotWithShape="1">
          <a:blip r:embed="rId4"/>
          <a:srcRect l="4893" t="4197" r="4970" b="2482"/>
          <a:stretch/>
        </p:blipFill>
        <p:spPr>
          <a:xfrm>
            <a:off x="7751928" y="629266"/>
            <a:ext cx="3601872" cy="5443989"/>
          </a:xfrm>
          <a:prstGeom prst="rect">
            <a:avLst/>
          </a:prstGeom>
          <a:effectLst/>
        </p:spPr>
      </p:pic>
    </p:spTree>
    <p:extLst>
      <p:ext uri="{BB962C8B-B14F-4D97-AF65-F5344CB8AC3E}">
        <p14:creationId xmlns:p14="http://schemas.microsoft.com/office/powerpoint/2010/main" val="2228173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346F7BE-EBE9-4D17-99A5-92A30A836CED}"/>
              </a:ext>
            </a:extLst>
          </p:cNvPr>
          <p:cNvSpPr txBox="1"/>
          <p:nvPr/>
        </p:nvSpPr>
        <p:spPr>
          <a:xfrm>
            <a:off x="627185" y="681037"/>
            <a:ext cx="10515600" cy="1325563"/>
          </a:xfrm>
          <a:prstGeom prst="rect">
            <a:avLst/>
          </a:prstGeom>
        </p:spPr>
        <p:txBody>
          <a:bodyPr vert="horz" lIns="91440" tIns="45720" rIns="91440" bIns="45720" rtlCol="0" anchor="ctr">
            <a:normAutofit/>
          </a:bodyPr>
          <a:lstStyle/>
          <a:p>
            <a:pPr marL="0" marR="0" lvl="0" indent="0" fontAlgn="auto">
              <a:lnSpc>
                <a:spcPct val="90000"/>
              </a:lnSpc>
              <a:spcBef>
                <a:spcPct val="0"/>
              </a:spcBef>
              <a:spcAft>
                <a:spcPts val="600"/>
              </a:spcAft>
              <a:buClrTx/>
              <a:buSzTx/>
              <a:tabLst/>
              <a:defRPr/>
            </a:pPr>
            <a:r>
              <a:rPr kumimoji="0" lang="en-US" sz="3700" b="0" i="0" u="none" strike="noStrike" cap="none" spc="0" normalizeH="0" baseline="0" noProof="0" dirty="0">
                <a:ln>
                  <a:noFill/>
                </a:ln>
                <a:effectLst/>
                <a:uLnTx/>
                <a:uFillTx/>
                <a:latin typeface="+mj-lt"/>
                <a:ea typeface="+mj-ea"/>
                <a:cs typeface="+mj-cs"/>
              </a:rPr>
              <a:t>If you need more help with Outreach, contact the Outreach Coordinator at the state WIC Office.</a:t>
            </a:r>
          </a:p>
        </p:txBody>
      </p:sp>
      <p:sp>
        <p:nvSpPr>
          <p:cNvPr id="10" name="Content Placeholder 2">
            <a:extLst>
              <a:ext uri="{FF2B5EF4-FFF2-40B4-BE49-F238E27FC236}">
                <a16:creationId xmlns:a16="http://schemas.microsoft.com/office/drawing/2014/main" id="{E07455BD-A7E7-41FB-9AB2-F2E72D152A10}"/>
              </a:ext>
            </a:extLst>
          </p:cNvPr>
          <p:cNvSpPr>
            <a:spLocks noGrp="1"/>
          </p:cNvSpPr>
          <p:nvPr>
            <p:ph sz="half" idx="1"/>
          </p:nvPr>
        </p:nvSpPr>
        <p:spPr>
          <a:xfrm>
            <a:off x="838200" y="1825625"/>
            <a:ext cx="3797807" cy="4351338"/>
          </a:xfrm>
        </p:spPr>
        <p:txBody>
          <a:bodyPr vert="horz" lIns="91440" tIns="45720" rIns="91440" bIns="45720" rtlCol="0">
            <a:normAutofit/>
          </a:bodyPr>
          <a:lstStyle/>
          <a:p>
            <a:pPr marL="0" indent="0">
              <a:spcBef>
                <a:spcPts val="0"/>
              </a:spcBef>
              <a:buNone/>
              <a:defRPr/>
            </a:pPr>
            <a:endParaRPr lang="en-US" sz="2000" dirty="0"/>
          </a:p>
          <a:p>
            <a:pPr marL="0"/>
            <a:endParaRPr lang="en-US" sz="2000" dirty="0"/>
          </a:p>
        </p:txBody>
      </p:sp>
      <p:pic>
        <p:nvPicPr>
          <p:cNvPr id="2" name="Picture 1">
            <a:extLst>
              <a:ext uri="{FF2B5EF4-FFF2-40B4-BE49-F238E27FC236}">
                <a16:creationId xmlns:a16="http://schemas.microsoft.com/office/drawing/2014/main" id="{640B720F-9E4B-480A-AF31-7A7BC2A1C0B4}"/>
              </a:ext>
            </a:extLst>
          </p:cNvPr>
          <p:cNvPicPr>
            <a:picLocks noChangeAspect="1"/>
          </p:cNvPicPr>
          <p:nvPr/>
        </p:nvPicPr>
        <p:blipFill rotWithShape="1">
          <a:blip r:embed="rId3"/>
          <a:srcRect r="2625" b="3"/>
          <a:stretch/>
        </p:blipFill>
        <p:spPr>
          <a:xfrm>
            <a:off x="3429000" y="2201456"/>
            <a:ext cx="5334000" cy="3599676"/>
          </a:xfrm>
          <a:prstGeom prst="rect">
            <a:avLst/>
          </a:prstGeom>
        </p:spPr>
      </p:pic>
    </p:spTree>
    <p:extLst>
      <p:ext uri="{BB962C8B-B14F-4D97-AF65-F5344CB8AC3E}">
        <p14:creationId xmlns:p14="http://schemas.microsoft.com/office/powerpoint/2010/main" val="227234178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PERSISTENCEDATA" val="MMPROD_UIPERSISTENCEDATA"/>
  <p:tag name="MMPROD_UIDATA" val="&lt;database version=&quot;11.0&quot;&gt;&lt;object type=&quot;1&quot; unique_id=&quot;10001&quot;&gt;&lt;object type=&quot;2&quot; unique_id=&quot;54173&quot;&gt;&lt;object type=&quot;3&quot; unique_id=&quot;70791&quot;&gt;&lt;property id=&quot;20148&quot; value=&quot;5&quot;/&gt;&lt;property id=&quot;20300&quot; value=&quot;Slide 1 - &amp;quot;5. Using Outreach to Build Caseload&amp;quot;&quot;/&gt;&lt;property id=&quot;20307&quot; value=&quot;321&quot;/&gt;&lt;/object&gt;&lt;object type=&quot;3&quot; unique_id=&quot;75179&quot;&gt;&lt;property id=&quot;20148&quot; value=&quot;5&quot;/&gt;&lt;property id=&quot;20300&quot; value=&quot;Slide 2 - &amp;quot;3 parts of outreach&amp;quot;&quot;/&gt;&lt;property id=&quot;20307&quot; value=&quot;421&quot;/&gt;&lt;/object&gt;&lt;object type=&quot;3&quot; unique_id=&quot;75180&quot;&gt;&lt;property id=&quot;20148&quot; value=&quot;5&quot;/&gt;&lt;property id=&quot;20300&quot; value=&quot;Slide 3 - &amp;quot;  What might WIC outreach look like?  &amp;quot;&quot;/&gt;&lt;property id=&quot;20307&quot; value=&quot;514&quot;/&gt;&lt;/object&gt;&lt;object type=&quot;3&quot; unique_id=&quot;75183&quot;&gt;&lt;property id=&quot;20148&quot; value=&quot;5&quot;/&gt;&lt;property id=&quot;20300&quot; value=&quot;Slide 6 - &amp;quot;Targeting Outreach to Providers&amp;quot;&quot;/&gt;&lt;property id=&quot;20307&quot; value=&quot;512&quot;/&gt;&lt;/object&gt;&lt;object type=&quot;3&quot; unique_id=&quot;77579&quot;&gt;&lt;property id=&quot;20148&quot; value=&quot;5&quot;/&gt;&lt;property id=&quot;20300&quot; value=&quot;Slide 4 - &amp;quot;  How to create relationships &amp;quot;&quot;/&gt;&lt;property id=&quot;20307&quot; value=&quot;517&quot;/&gt;&lt;/object&gt;&lt;object type=&quot;3&quot; unique_id=&quot;77637&quot;&gt;&lt;property id=&quot;20148&quot; value=&quot;5&quot;/&gt;&lt;property id=&quot;20300&quot; value=&quot;Slide 5 - &amp;quot;Resources for Outreach Planning&amp;quot;&quot;/&gt;&lt;property id=&quot;20307&quot; value=&quot;519&quot;/&gt;&lt;/object&gt;&lt;object type=&quot;3&quot; unique_id=&quot;77694&quot;&gt;&lt;property id=&quot;20148&quot; value=&quot;5&quot;/&gt;&lt;property id=&quot;20300&quot; value=&quot;Slide 7&quot;/&gt;&lt;property id=&quot;20307&quot; value=&quot;520&quot;/&gt;&lt;/object&gt;&lt;/object&gt;&lt;object type=&quot;8&quot; unique_id=&quot;54183&quo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012CDB5CCD2847B46468FD3DF1DE6F" ma:contentTypeVersion="18" ma:contentTypeDescription="Create a new document." ma:contentTypeScope="" ma:versionID="83cd168dfd4f560a5ae9f127886bf666">
  <xsd:schema xmlns:xsd="http://www.w3.org/2001/XMLSchema" xmlns:xs="http://www.w3.org/2001/XMLSchema" xmlns:p="http://schemas.microsoft.com/office/2006/metadata/properties" xmlns:ns1="http://schemas.microsoft.com/sharepoint/v3" xmlns:ns2="59da1016-2a1b-4f8a-9768-d7a4932f6f16" xmlns:ns3="f144fd3f-61b7-45a4-a8a5-a00a4ffd3675" targetNamespace="http://schemas.microsoft.com/office/2006/metadata/properties" ma:root="true" ma:fieldsID="d12f2be80cb9e9a210af77d7981c0c3e" ns1:_="" ns2:_="" ns3:_="">
    <xsd:import namespace="http://schemas.microsoft.com/sharepoint/v3"/>
    <xsd:import namespace="59da1016-2a1b-4f8a-9768-d7a4932f6f16"/>
    <xsd:import namespace="f144fd3f-61b7-45a4-a8a5-a00a4ffd3675"/>
    <xsd:element name="properties">
      <xsd:complexType>
        <xsd:sequence>
          <xsd:element name="documentManagement">
            <xsd:complexType>
              <xsd:all>
                <xsd:element ref="ns2:IACategory" minOccurs="0"/>
                <xsd:element ref="ns2:IATopic" minOccurs="0"/>
                <xsd:element ref="ns2:IASubtopic" minOccurs="0"/>
                <xsd:element ref="ns2:DocumentExpirationDate" minOccurs="0"/>
                <xsd:element ref="ns3:Meta_x0020_Description" minOccurs="0"/>
                <xsd:element ref="ns3:Meta_x0020_Keywords" minOccurs="0"/>
                <xsd:element ref="ns1:PublishingStartDate" minOccurs="0"/>
                <xsd:element ref="ns1:PublishingExpirationDate" minOccurs="0"/>
                <xsd:element ref="ns1:URL"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1"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element name="URL" ma:index="12" nillable="true" ma:displayName="URL" ma:format="Hyperlink" ma:internalName="URL" ma:readOnly="false">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9da1016-2a1b-4f8a-9768-d7a4932f6f16" elementFormDefault="qualified">
    <xsd:import namespace="http://schemas.microsoft.com/office/2006/documentManagement/types"/>
    <xsd:import namespace="http://schemas.microsoft.com/office/infopath/2007/PartnerControls"/>
    <xsd:element name="IACategory" ma:index="4" nillable="true" ma:displayName="IA Category" ma:format="Dropdown" ma:internalName="IACategory" ma:readOnly="false">
      <xsd:simpleType>
        <xsd:restriction base="dms:Choice">
          <xsd:enumeration value="About OHA"/>
          <xsd:enumeration value="Programs and Services"/>
          <xsd:enumeration value="Oregon Health Plan"/>
          <xsd:enumeration value="Health System Reform"/>
          <xsd:enumeration value="Licenses and Certificates"/>
          <xsd:enumeration value="Public Health"/>
        </xsd:restriction>
      </xsd:simpleType>
    </xsd:element>
    <xsd:element name="IATopic" ma:index="5" nillable="true" ma:displayName="IA Topic" ma:format="Dropdown" ma:internalName="IATopic" ma:readOnly="false">
      <xsd:simpleType>
        <xsd:restriction base="dms:Choice">
          <xsd:enumeration value="About OHA - Agency Communications"/>
          <xsd:enumeration value="About OHA - Budget"/>
          <xsd:enumeration value="About OHA - Contacts"/>
          <xsd:enumeration value="About OHA - Grants &amp; Contracts"/>
          <xsd:enumeration value="About OHA - Jobs &amp; Employment"/>
          <xsd:enumeration value="About OHA - Organization"/>
          <xsd:enumeration value="About OHA - Policies"/>
          <xsd:enumeration value="About OHA - Public Meetings"/>
          <xsd:enumeration value="About OHA - Public Records"/>
          <xsd:enumeration value="About OHA - Questions &amp; Comments"/>
          <xsd:enumeration value="About OHA - Reports &amp; Data"/>
          <xsd:enumeration value="About OHA - Rulemaking"/>
          <xsd:enumeration value="Programs and Services - Behavioral Health"/>
          <xsd:enumeration value="Programs and Services - Contacts"/>
          <xsd:enumeration value="Programs and Services - Coordinated Care"/>
          <xsd:enumeration value="Programs and Services - Disease"/>
          <xsd:enumeration value="Programs and Services - Environment"/>
          <xsd:enumeration value="Programs and Services - Health Resources"/>
          <xsd:enumeration value="Programs and Services - OEBB"/>
          <xsd:enumeration value="Programs and Services - Oregon Health Plan"/>
          <xsd:enumeration value="Programs and Services - Oregon State Hospital"/>
          <xsd:enumeration value="Programs and Services - PEBB"/>
          <xsd:enumeration value="Programs and Services - Pharmacy"/>
          <xsd:enumeration value="Programs and Services - Prevention"/>
          <xsd:enumeration value="Programs and Services - Safety"/>
          <xsd:enumeration value="Oregon Health Plan - Agency Communications"/>
          <xsd:enumeration value="Oregon Health Plan - Benefits"/>
          <xsd:enumeration value="Oregon Health Plan - Contacts"/>
          <xsd:enumeration value="Oregon Health Plan - Coordinated Care"/>
          <xsd:enumeration value="Oregon Health Plan - Grants &amp; Contracts"/>
          <xsd:enumeration value="Oregon Health Plan - Health Resources"/>
          <xsd:enumeration value="Oregon Health Plan - Policies"/>
          <xsd:enumeration value="Oregon Health Plan - Providers and Partners"/>
          <xsd:enumeration value="Oregon Health Plan - Public Meetings"/>
          <xsd:enumeration value="Oregon Health Plan - Questions &amp; Comments"/>
          <xsd:enumeration value="Oregon Health Plan - Rule Making"/>
          <xsd:enumeration value="Health System Reform - Agency Communications"/>
          <xsd:enumeration value="Health System Reform - Coordinated Care"/>
          <xsd:enumeration value="Health System Reform - Public Meetings"/>
          <xsd:enumeration value="Health System Reform - Questions &amp; Comments"/>
          <xsd:enumeration value="Health System Reform - Reports &amp; Data"/>
          <xsd:enumeration value="Licenses and Certificates - Certificates"/>
          <xsd:enumeration value="Licenses and Certificates - Contacts"/>
          <xsd:enumeration value="Licenses and Certificates - Licenses"/>
          <xsd:enumeration value="Licenses and Certificates - Vital Records"/>
          <xsd:enumeration value="Public Health - Agency Communications"/>
          <xsd:enumeration value="Public Health - Contacts"/>
          <xsd:enumeration value="Public Health - Disease"/>
          <xsd:enumeration value="Public Health - Environment"/>
          <xsd:enumeration value="Public Health - Health Resources"/>
          <xsd:enumeration value="Public Health - Questions &amp; Comments"/>
          <xsd:enumeration value="Public Health - Prevention"/>
          <xsd:enumeration value="Public Health - Providers and Partners"/>
          <xsd:enumeration value="Public Health - Reports &amp; Data"/>
          <xsd:enumeration value="Public Health - Safety"/>
          <xsd:enumeration value="Public Health - Vital Records"/>
        </xsd:restriction>
      </xsd:simpleType>
    </xsd:element>
    <xsd:element name="IASubtopic" ma:index="6" nillable="true" ma:displayName="IA Subtopic" ma:format="Dropdown" ma:internalName="IASubtopic" ma:readOnly="false">
      <xsd:simpleType>
        <xsd:restriction base="dms:Choice">
          <xsd:enumeration value="Addiction Services - Alcohol"/>
          <xsd:enumeration value="Addiction Services - Drug"/>
          <xsd:enumeration value="Addiction Services - Gambling"/>
          <xsd:enumeration value="Addiction Services - Tobacco"/>
          <xsd:enumeration value="Applications"/>
          <xsd:enumeration value="Benefits - Health Plans"/>
          <xsd:enumeration value="Benefits - OEBB"/>
          <xsd:enumeration value="Benefits - OHP"/>
          <xsd:enumeration value="Benefits - PEBB"/>
          <xsd:enumeration value="Benefits - Retirement"/>
          <xsd:enumeration value="Budget - Agency Summary"/>
          <xsd:enumeration value="Budget - Agency Request (ARB)"/>
          <xsd:enumeration value="Budget - Governors Budget"/>
          <xsd:enumeration value="Budget - Infrastructure"/>
          <xsd:enumeration value="Budget - Legislatively Adopted (LAB)"/>
          <xsd:enumeration value="Budget - Legislative action"/>
          <xsd:enumeration value="Budget - Overview"/>
          <xsd:enumeration value="Budget - Policy Option Package (POP)"/>
          <xsd:enumeration value="Budget - Priorities"/>
          <xsd:enumeration value="Budget - Program"/>
          <xsd:enumeration value="Budget - Reduction"/>
          <xsd:enumeration value="Budget - Strategic funding proposal"/>
          <xsd:enumeration value="Budget - Special report"/>
          <xsd:enumeration value="Budget - Stakeholder meeting"/>
          <xsd:enumeration value="CCO - Contact"/>
          <xsd:enumeration value="CCO - Audited Financial Statement"/>
          <xsd:enumeration value="CCO - Interim Financial Statement"/>
          <xsd:enumeration value="CCO - Internal Financial Statement"/>
          <xsd:enumeration value="Clean Air"/>
          <xsd:enumeration value="Clean Water"/>
          <xsd:enumeration value="Clinics"/>
          <xsd:enumeration value="Commissions"/>
          <xsd:enumeration value="Committee Members"/>
          <xsd:enumeration value="Committees"/>
          <xsd:enumeration value="Crisis Services"/>
          <xsd:enumeration value="Drug Addiction Services"/>
          <xsd:enumeration value="Electronic Health Care Records (EHR)"/>
          <xsd:enumeration value="Emergency Preparedness"/>
          <xsd:enumeration value="Environmental Pollution"/>
          <xsd:enumeration value="Featured Content"/>
          <xsd:enumeration value="Fees"/>
          <xsd:enumeration value="Health Services - Primary Care Home"/>
          <xsd:enumeration value="Health Services - Prioritized list"/>
          <xsd:enumeration value="ICD-10"/>
          <xsd:enumeration value="Immunizations"/>
          <xsd:enumeration value="Legislation - Bills"/>
          <xsd:enumeration value="Legislation - Contact"/>
          <xsd:enumeration value="Legislation - Highlights"/>
          <xsd:enumeration value="Legislation - Session Summary"/>
          <xsd:enumeration value="Materials - Commission"/>
          <xsd:enumeration value="Materials - Committee"/>
          <xsd:enumeration value="Materials - Coverage Guidance"/>
          <xsd:enumeration value="Materials - Evidence-based Guidelines"/>
          <xsd:enumeration value="Materials - Health care plan details"/>
          <xsd:enumeration value="Materials - Health care plan overview"/>
          <xsd:enumeration value="Materials - Meeting Document"/>
          <xsd:enumeration value="Materials - Meeting Recording"/>
          <xsd:enumeration value="Materials - Meeting Schedule"/>
          <xsd:enumeration value="Materials - Open Enrollment"/>
          <xsd:enumeration value="Materials - Training"/>
          <xsd:enumeration value="Materials - Webinar"/>
          <xsd:enumeration value="Materials - Workgroup"/>
          <xsd:enumeration value="Medical Marijuana (OMMP)"/>
          <xsd:enumeration value="Medical Services"/>
          <xsd:enumeration value="Meeting Document"/>
          <xsd:enumeration value="Meeting Schedule"/>
          <xsd:enumeration value="Mental Health Services"/>
          <xsd:enumeration value="Metrics - Behavioral Health"/>
          <xsd:enumeration value="Metrics - CCO"/>
          <xsd:enumeration value="Metrics - Demographics"/>
          <xsd:enumeration value="Metrics - Hospital Performance"/>
          <xsd:enumeration value="Metrics - Incentive"/>
          <xsd:enumeration value="Metrics - Measures and Outcomes Tracking (MOTS)"/>
          <xsd:enumeration value="Metrics - ONE Eligibility system"/>
          <xsd:enumeration value="Metrics - Prevention"/>
          <xsd:enumeration value="Metrics - Rural health"/>
          <xsd:enumeration value="Metrics - State-Wide"/>
          <xsd:enumeration value="News Letter"/>
          <xsd:enumeration value="News Release"/>
          <xsd:enumeration value="OHP - Medicaid Waiver"/>
          <xsd:enumeration value="OHP - Provider Announcement"/>
          <xsd:enumeration value="OHP - Provider Rates"/>
          <xsd:enumeration value="Preferred Drug List"/>
          <xsd:enumeration value="Prescription Drugs - Monitoring"/>
          <xsd:enumeration value="Prescription Drugs - Preferred List"/>
          <xsd:enumeration value="Prescription Drugs - Subsidy"/>
          <xsd:enumeration value="Prescription Drugs Subsidy"/>
          <xsd:enumeration value="Technical Assistance"/>
          <xsd:enumeration value="Training"/>
          <xsd:enumeration value="Vital Statistics - Birth Certificate"/>
          <xsd:enumeration value="Vital Statistics - Certificate Death"/>
          <xsd:enumeration value="Vital Statistics - Data Use Requests"/>
          <xsd:enumeration value="Vital Statistics - Divorce Data"/>
          <xsd:enumeration value="Vital Statistics - Domestic Partnership Data"/>
          <xsd:enumeration value="Vital Statistics - Fetal Death Data"/>
          <xsd:enumeration value="Vital Statistics - Marriage Data"/>
          <xsd:enumeration value="Vital Statistics - Teen Pregnancy Data"/>
          <xsd:enumeration value="Wellness - Exercise"/>
          <xsd:enumeration value="Wellness - HEM"/>
          <xsd:enumeration value="Wellness - Intervention"/>
          <xsd:enumeration value="Wellness - Pain Management"/>
          <xsd:enumeration value="Wellness - Reproductive Health"/>
          <xsd:enumeration value="Wellness - Stress Relief"/>
        </xsd:restriction>
      </xsd:simpleType>
    </xsd:element>
    <xsd:element name="DocumentExpirationDate" ma:index="7" nillable="true" ma:displayName="Document Expiration Date" ma:format="DateOnly" ma:internalName="DocumentExpirationDate" ma:readOnly="false">
      <xsd:simpleType>
        <xsd:restriction base="dms:DateTime"/>
      </xsd:simple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f144fd3f-61b7-45a4-a8a5-a00a4ffd3675" elementFormDefault="qualified">
    <xsd:import namespace="http://schemas.microsoft.com/office/2006/documentManagement/types"/>
    <xsd:import namespace="http://schemas.microsoft.com/office/infopath/2007/PartnerControls"/>
    <xsd:element name="Meta_x0020_Description" ma:index="8" nillable="true" ma:displayName="Meta Description" ma:internalName="Meta_x0020_Description" ma:readOnly="false">
      <xsd:simpleType>
        <xsd:restriction base="dms:Text"/>
      </xsd:simpleType>
    </xsd:element>
    <xsd:element name="Meta_x0020_Keywords" ma:index="9" nillable="true" ma:displayName="Meta Keywords" ma:internalName="Meta_x0020_Keywords"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URL xmlns="http://schemas.microsoft.com/sharepoint/v3">
      <Url>https://www.oregon.gov/oha/PH/HEALTHYPEOPLEFAMILIES/WIC/Documents/wic-coord/Caseload%20Management%20Resources/using_outreach_to_build_caseload.pptx</Url>
      <Description>Caseload Management</Description>
    </URL>
    <PublishingExpirationDate xmlns="http://schemas.microsoft.com/sharepoint/v3" xsi:nil="true"/>
    <PublishingStartDate xmlns="http://schemas.microsoft.com/sharepoint/v3" xsi:nil="true"/>
    <IASubtopic xmlns="59da1016-2a1b-4f8a-9768-d7a4932f6f16" xsi:nil="true"/>
    <DocumentExpirationDate xmlns="59da1016-2a1b-4f8a-9768-d7a4932f6f16" xsi:nil="true"/>
    <Meta_x0020_Keywords xmlns="f144fd3f-61b7-45a4-a8a5-a00a4ffd3675" xsi:nil="true"/>
    <IACategory xmlns="59da1016-2a1b-4f8a-9768-d7a4932f6f16" xsi:nil="true"/>
    <Meta_x0020_Description xmlns="f144fd3f-61b7-45a4-a8a5-a00a4ffd3675" xsi:nil="true"/>
    <IATopic xmlns="59da1016-2a1b-4f8a-9768-d7a4932f6f16" xsi:nil="true"/>
  </documentManagement>
</p:properties>
</file>

<file path=customXml/itemProps1.xml><?xml version="1.0" encoding="utf-8"?>
<ds:datastoreItem xmlns:ds="http://schemas.openxmlformats.org/officeDocument/2006/customXml" ds:itemID="{67FE9F85-2910-4A16-9EC0-EFB6E1AD869E}"/>
</file>

<file path=customXml/itemProps2.xml><?xml version="1.0" encoding="utf-8"?>
<ds:datastoreItem xmlns:ds="http://schemas.openxmlformats.org/officeDocument/2006/customXml" ds:itemID="{88550DC7-2B58-4939-9316-5CE26E9E2DF2}"/>
</file>

<file path=customXml/itemProps3.xml><?xml version="1.0" encoding="utf-8"?>
<ds:datastoreItem xmlns:ds="http://schemas.openxmlformats.org/officeDocument/2006/customXml" ds:itemID="{7682C22F-7AE3-46BE-B9EE-D8F012307B49}"/>
</file>

<file path=docProps/app.xml><?xml version="1.0" encoding="utf-8"?>
<Properties xmlns="http://schemas.openxmlformats.org/officeDocument/2006/extended-properties" xmlns:vt="http://schemas.openxmlformats.org/officeDocument/2006/docPropsVTypes">
  <Template/>
  <TotalTime>4117</TotalTime>
  <Words>370</Words>
  <Application>Microsoft Office PowerPoint</Application>
  <PresentationFormat>Widescreen</PresentationFormat>
  <Paragraphs>33</Paragraphs>
  <Slides>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Wingdings</vt:lpstr>
      <vt:lpstr>Office Theme</vt:lpstr>
      <vt:lpstr>5. Using Outreach to Build Caseload</vt:lpstr>
      <vt:lpstr>3 parts of outreach</vt:lpstr>
      <vt:lpstr>  What might WIC outreach look like?  </vt:lpstr>
      <vt:lpstr>  How to create relationships </vt:lpstr>
      <vt:lpstr>Resources for Outreach Planning</vt:lpstr>
      <vt:lpstr>Targeting Outreach to Providers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Caseload Management</dc:title>
  <dc:creator>Tydings Caroline D</dc:creator>
  <cp:lastModifiedBy>Tydings Caroline D</cp:lastModifiedBy>
  <cp:revision>320</cp:revision>
  <dcterms:created xsi:type="dcterms:W3CDTF">2018-10-08T22:21:49Z</dcterms:created>
  <dcterms:modified xsi:type="dcterms:W3CDTF">2019-01-25T22:47:01Z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WorkflowChangePath">
    <vt:lpwstr>aaa31a6c-f6c9-4fc5-9570-171784a36020,6;</vt:lpwstr>
  </property>
  <property fmtid="{D5CDD505-2E9C-101B-9397-08002B2CF9AE}" pid="3" name="ContentTypeId">
    <vt:lpwstr>0x01010079012CDB5CCD2847B46468FD3DF1DE6F</vt:lpwstr>
  </property>
</Properties>
</file>